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5"/>
  </p:sldMasterIdLst>
  <p:notesMasterIdLst>
    <p:notesMasterId r:id="rId16"/>
  </p:notesMasterIdLst>
  <p:sldIdLst>
    <p:sldId id="2225" r:id="rId6"/>
    <p:sldId id="2189" r:id="rId7"/>
    <p:sldId id="2196" r:id="rId8"/>
    <p:sldId id="2218" r:id="rId9"/>
    <p:sldId id="2186" r:id="rId10"/>
    <p:sldId id="2182" r:id="rId11"/>
    <p:sldId id="2220" r:id="rId12"/>
    <p:sldId id="2191" r:id="rId13"/>
    <p:sldId id="2226" r:id="rId14"/>
    <p:sldId id="222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99" userDrawn="1">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198828-996C-B40F-071B-0CE4F82667A1}" name="Jamie Lee Liddell" initials="JL" userId="S::jliddell@smho-smso.ca::9f5d6e51-16b0-4d02-913a-8a620db85890" providerId="AD"/>
  <p188:author id="{76390640-AA8B-8770-7D10-79465F58630D}" name="Gillian Gray" initials="GG" userId="S::ggray@smho-smso.ca::4363368f-c500-42a5-88b6-74a7959298e8" providerId="AD"/>
  <p188:author id="{BAA6496D-B860-9E30-F82F-68E82E6CBC3C}" name="Marsha Gillis" initials="MG" userId="S::mgillis@smho-smso.ca::7189d0c8-c755-4711-a03c-47324b8391a0" providerId="AD"/>
  <p188:author id="{B5C9D778-8AB6-5970-F4F6-3A79883367D2}" name="Kathy Short" initials="KS" userId="S::kshort@smho-smso.ca::4a140bda-6590-48f7-ba53-fd84eefb2b3b" providerId="AD"/>
  <p188:author id="{043036C4-5D0E-2893-F285-2EA862399254}" name="Sarah Stright" initials="SS" userId="S::sstright@smho-smso.ca::57069c07-c3a6-4c48-b057-2e87e4c75f38" providerId="AD"/>
  <p188:author id="{6D7971D4-3BAF-D669-4E6C-85235912826C}" name="Akorede Azeez" initials="AA" userId="S::aazeez@smho-smso.ca::8da4fa5c-eb6a-4f8b-9df5-45ec7d4fc4f6" providerId="AD"/>
  <p188:author id="{85E5EAD6-DDF5-E8B4-9EEE-710F53DCAD6B}" name="Peter Symmonds" initials="PS" userId="S::psymmonds@smho-smso.ca::158e86b4-0ec2-4449-b1de-3bb70ad4c69f" providerId="AD"/>
  <p188:author id="{C8712AED-F946-6B72-B9E1-91124436B500}" name="Joyce Erogun" initials="JE" userId="S::jerogun@smho-smso.ca::ba9b00c3-18da-48f5-9af4-b59a3f7aeab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E068F"/>
    <a:srgbClr val="510BD8"/>
    <a:srgbClr val="02AFEF"/>
    <a:srgbClr val="DECDFF"/>
    <a:srgbClr val="E7FACF"/>
    <a:srgbClr val="CFEF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94"/>
    <p:restoredTop sz="78103"/>
  </p:normalViewPr>
  <p:slideViewPr>
    <p:cSldViewPr snapToGrid="0" showGuides="1">
      <p:cViewPr>
        <p:scale>
          <a:sx n="97" d="100"/>
          <a:sy n="97" d="100"/>
        </p:scale>
        <p:origin x="656" y="168"/>
      </p:cViewPr>
      <p:guideLst>
        <p:guide orient="horz" pos="799"/>
        <p:guide pos="3840"/>
      </p:guideLst>
    </p:cSldViewPr>
  </p:slideViewPr>
  <p:outlineViewPr>
    <p:cViewPr>
      <p:scale>
        <a:sx n="33" d="100"/>
        <a:sy n="33" d="100"/>
      </p:scale>
      <p:origin x="0" y="-10480"/>
    </p:cViewPr>
  </p:outlineViewPr>
  <p:notesTextViewPr>
    <p:cViewPr>
      <p:scale>
        <a:sx n="110" d="100"/>
        <a:sy n="11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491529-3D7E-498A-AB4B-382532CCB62A}" type="datetimeFigureOut">
              <a:t>3/9/2026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0E2817-F9C0-423B-AEF7-4689B17D4E19}" type="slidenum">
              <a:t>‹#›</a:t>
            </a:fld>
            <a:endParaRPr lang="en-US"/>
          </a:p>
        </p:txBody>
      </p:sp>
    </p:spTree>
    <p:extLst>
      <p:ext uri="{BB962C8B-B14F-4D97-AF65-F5344CB8AC3E}">
        <p14:creationId xmlns:p14="http://schemas.microsoft.com/office/powerpoint/2010/main" val="1896888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a:p>
        </p:txBody>
      </p:sp>
      <p:sp>
        <p:nvSpPr>
          <p:cNvPr id="3" name="Notes Placeholder 2"/>
          <p:cNvSpPr>
            <a:spLocks noGrp="1"/>
          </p:cNvSpPr>
          <p:nvPr>
            <p:ph type="body" idx="1"/>
          </p:nvPr>
        </p:nvSpPr>
        <p:spPr/>
        <p:txBody>
          <a:bodyPr/>
          <a:lstStyle/>
          <a:p>
            <a:r>
              <a:rPr lang="fr-CA" noProof="1"/>
              <a:t>Des notes d'allocution suggérées sont disponibles pour chaque diapositive afin de faciliter la présentation.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0E2817-F9C0-423B-AEF7-4689B17D4E19}"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6843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a:p>
        </p:txBody>
      </p:sp>
      <p:sp>
        <p:nvSpPr>
          <p:cNvPr id="3" name="Notes Placeholder 2"/>
          <p:cNvSpPr>
            <a:spLocks noGrp="1"/>
          </p:cNvSpPr>
          <p:nvPr>
            <p:ph type="body" idx="1"/>
          </p:nvPr>
        </p:nvSpPr>
        <p:spPr/>
        <p:txBody>
          <a:bodyPr/>
          <a:lstStyle/>
          <a:p>
            <a:pPr marL="0" indent="0" algn="l" rtl="0">
              <a:buFont typeface="Arial"/>
              <a:buNone/>
            </a:pPr>
            <a:r>
              <a:rPr lang="fr-FR" b="0" i="0" u="none" baseline="0" noProof="0" dirty="0">
                <a:latin typeface="Aptos" panose="020B0004020202020204" pitchFamily="34" charset="0"/>
                <a:ea typeface="Aptos" panose="020B0004020202020204" pitchFamily="34" charset="0"/>
                <a:cs typeface="Aptos" panose="020B0004020202020204" pitchFamily="34" charset="0"/>
              </a:rPr>
              <a:t>Mission connexion est un ensemble d’activités qui aident les élèves à développer des liens qui encouragent une utilisation équilibrée des appareils électroniques et des choix sains en matière de consommation de substances. </a:t>
            </a:r>
          </a:p>
          <a:p>
            <a:pPr marL="0" indent="0">
              <a:buFont typeface="Arial"/>
              <a:buNone/>
            </a:pPr>
            <a:endParaRPr lang="fr-FR" noProof="0" dirty="0">
              <a:latin typeface="Aptos" panose="020B0004020202020204" pitchFamily="34" charset="0"/>
            </a:endParaRPr>
          </a:p>
          <a:p>
            <a:pPr>
              <a:buFont typeface="Arial"/>
            </a:pPr>
            <a:r>
              <a:rPr lang="fr-FR" noProof="0" dirty="0">
                <a:latin typeface="Aptos" panose="020B0004020202020204" pitchFamily="34" charset="0"/>
              </a:rPr>
              <a:t>Il met l’accent sur le développement de compétences favorisant une utilisation équilibrée des appareils électroniques et une consommation saine de substances grâce à des discussions adaptées à l’âge, à l’apprentissage partagé, à des activités pratiques et à la réflexion.   </a:t>
            </a:r>
          </a:p>
          <a:p>
            <a:pPr marL="0" indent="0">
              <a:buFont typeface="Arial"/>
              <a:buNone/>
            </a:pPr>
            <a:endParaRPr lang="fr-FR" noProof="0" dirty="0">
              <a:latin typeface="Aptos" panose="020B0004020202020204" pitchFamily="34" charset="0"/>
            </a:endParaRPr>
          </a:p>
          <a:p>
            <a:r>
              <a:rPr lang="fr-FR" noProof="0" dirty="0">
                <a:latin typeface="Aptos"/>
              </a:rPr>
              <a:t>Mission connexion est hébergé sur un site Web destiné aux élèves, où ceux-ci trouveront un menu d’activités parmi lesquelles choisir, ainsi que des guides pour les aider, eux et les adultes qui les accompagnent, à utiliser ces activités et à favoriser les liens sociaux dans leurs écoles.</a:t>
            </a:r>
          </a:p>
          <a:p>
            <a:endParaRPr lang="fr-FR" noProof="0" dirty="0">
              <a:latin typeface="Aptos" panose="020B0004020202020204" pitchFamily="34" charset="0"/>
            </a:endParaRPr>
          </a:p>
          <a:p>
            <a:r>
              <a:rPr lang="fr-FR" noProof="0" dirty="0">
                <a:latin typeface="Aptos"/>
              </a:rPr>
              <a:t>Mission connexion est volontairement flexible : il est conçu pour s’adapter à la vie des élèves et au rythme de la journée scolaire, et pour compléter d’autres travaux dans ce domaine.</a:t>
            </a:r>
          </a:p>
          <a:p>
            <a:endParaRPr lang="fr-FR" b="1" noProof="0" dirty="0">
              <a:latin typeface="Calibri" panose="020F0502020204030204"/>
              <a:ea typeface="Calibri"/>
              <a:cs typeface="Calibri" panose="020F0502020204030204"/>
            </a:endParaRPr>
          </a:p>
          <a:p>
            <a:pPr marL="0" indent="0">
              <a:buFontTx/>
              <a:buNone/>
            </a:pPr>
            <a:endParaRPr lang="fr-FR" noProof="0" dirty="0">
              <a:solidFill>
                <a:srgbClr val="000000"/>
              </a:solidFill>
              <a:ea typeface="Calibri" panose="020F0502020204030204"/>
              <a:cs typeface="Calibri" panose="020F0502020204030204"/>
            </a:endParaRPr>
          </a:p>
          <a:p>
            <a:endParaRPr lang="fr-FR" b="1" noProof="0" dirty="0">
              <a:solidFill>
                <a:srgbClr val="000000"/>
              </a:solidFill>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D7EE1C2F-5948-491D-A1C3-C140FCFBB3B2}" type="slidenum">
              <a:rPr lang="en-US" smtClean="0"/>
              <a:t>2</a:t>
            </a:fld>
            <a:endParaRPr lang="en-US"/>
          </a:p>
        </p:txBody>
      </p:sp>
    </p:spTree>
    <p:extLst>
      <p:ext uri="{BB962C8B-B14F-4D97-AF65-F5344CB8AC3E}">
        <p14:creationId xmlns:p14="http://schemas.microsoft.com/office/powerpoint/2010/main" val="2527350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2B028-833D-69C0-3FD6-9DDF8DE1E5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4347BC-5B7E-4BE9-F519-4AB054293A3E}"/>
              </a:ext>
            </a:extLst>
          </p:cNvPr>
          <p:cNvSpPr>
            <a:spLocks noGrp="1" noRot="1" noChangeAspect="1"/>
          </p:cNvSpPr>
          <p:nvPr>
            <p:ph type="sldImg"/>
          </p:nvPr>
        </p:nvSpPr>
        <p:spPr/>
        <p:txBody>
          <a:bodyPr/>
          <a:lstStyle/>
          <a:p>
            <a:endParaRPr lang="fr-CA"/>
          </a:p>
        </p:txBody>
      </p:sp>
      <p:sp>
        <p:nvSpPr>
          <p:cNvPr id="3" name="Notes Placeholder 2">
            <a:extLst>
              <a:ext uri="{FF2B5EF4-FFF2-40B4-BE49-F238E27FC236}">
                <a16:creationId xmlns:a16="http://schemas.microsoft.com/office/drawing/2014/main" id="{FA63913F-1E95-8AB5-F18B-8B4B7EC0DF6F}"/>
              </a:ext>
            </a:extLst>
          </p:cNvPr>
          <p:cNvSpPr>
            <a:spLocks noGrp="1"/>
          </p:cNvSpPr>
          <p:nvPr>
            <p:ph type="body" idx="1"/>
          </p:nvPr>
        </p:nvSpPr>
        <p:spPr/>
        <p:txBody>
          <a:bodyPr/>
          <a:lstStyle/>
          <a:p>
            <a:r>
              <a:rPr lang="fr-FR" sz="1400" noProof="0" dirty="0">
                <a:latin typeface="Aptos"/>
              </a:rPr>
              <a:t>Les élèves sont confrontés à des choix de plus en plus complexes en matière de consommation de substances et d’utilisation des appareils électroniques. Mission connexion est conçu pour répondre à cette réalité.</a:t>
            </a:r>
            <a:endParaRPr lang="fr-FR" noProof="0" dirty="0"/>
          </a:p>
          <a:p>
            <a:pPr>
              <a:buFont typeface="Arial" panose="020B0604020202020204" pitchFamily="34" charset="0"/>
            </a:pPr>
            <a:endParaRPr lang="fr-FR" sz="1400" noProof="0" dirty="0">
              <a:latin typeface="Aptos"/>
            </a:endParaRPr>
          </a:p>
          <a:p>
            <a:r>
              <a:rPr lang="fr-FR" sz="1400" noProof="0" dirty="0">
                <a:latin typeface="Aptos"/>
              </a:rPr>
              <a:t>Les recherches montrent que fournir aux élèves des informations exactes et les aider à établir des relations solides et à acquérir des compétences dès le primaire peut prévenir l’apparition d’habitudes néfastes liées à la consommation de substances et à l’utilisation des technologies.</a:t>
            </a:r>
          </a:p>
          <a:p>
            <a:endParaRPr lang="fr-FR" sz="1400" noProof="0" dirty="0">
              <a:latin typeface="Aptos"/>
            </a:endParaRPr>
          </a:p>
          <a:p>
            <a:r>
              <a:rPr lang="fr-FR" sz="1400" noProof="0" dirty="0">
                <a:latin typeface="Aptos"/>
              </a:rPr>
              <a:t>Les recherches soulignent la nécessité de mettre en place des mesures de soutien en milieu scolaire afin de réduire et de retarder les méfaits liés à la consommation de substances, tout en favorisant une utilisation plus saine et plus équilibrée des appareils numériques.</a:t>
            </a:r>
          </a:p>
          <a:p>
            <a:endParaRPr lang="fr-FR" sz="1400" noProof="0" dirty="0">
              <a:latin typeface="Aptos"/>
            </a:endParaRPr>
          </a:p>
          <a:p>
            <a:r>
              <a:rPr lang="fr-FR" sz="1400" noProof="0" dirty="0">
                <a:latin typeface="Aptos"/>
              </a:rPr>
              <a:t>Mission connexion s’aligne sur la NPP 128 et sur les objectifs du conseil scolaire en matière de santé liée à la consommation de substances, d’utilisation équilibrée des appareils et d’engagement.</a:t>
            </a:r>
          </a:p>
          <a:p>
            <a:endParaRPr lang="fr-FR" sz="1400" noProof="0" dirty="0">
              <a:latin typeface="Aptos"/>
            </a:endParaRPr>
          </a:p>
          <a:p>
            <a:endParaRPr lang="fr-FR" sz="1400" noProof="0" dirty="0">
              <a:latin typeface="Calibri" panose="020F0502020204030204"/>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CFCB7C4B-FB2C-A4CC-850D-E72F57C31831}"/>
              </a:ext>
            </a:extLst>
          </p:cNvPr>
          <p:cNvSpPr>
            <a:spLocks noGrp="1"/>
          </p:cNvSpPr>
          <p:nvPr>
            <p:ph type="sldNum" sz="quarter" idx="5"/>
          </p:nvPr>
        </p:nvSpPr>
        <p:spPr/>
        <p:txBody>
          <a:bodyPr/>
          <a:lstStyle/>
          <a:p>
            <a:fld id="{D7EE1C2F-5948-491D-A1C3-C140FCFBB3B2}" type="slidenum">
              <a:rPr lang="en-US" smtClean="0"/>
              <a:t>3</a:t>
            </a:fld>
            <a:endParaRPr lang="en-US"/>
          </a:p>
        </p:txBody>
      </p:sp>
    </p:spTree>
    <p:extLst>
      <p:ext uri="{BB962C8B-B14F-4D97-AF65-F5344CB8AC3E}">
        <p14:creationId xmlns:p14="http://schemas.microsoft.com/office/powerpoint/2010/main" val="3483783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l" rtl="0">
              <a:spcAft>
                <a:spcPts val="1400"/>
              </a:spcAft>
              <a:defRPr/>
            </a:pPr>
            <a:r>
              <a:rPr lang="fr-ca" dirty="0">
                <a:latin typeface="Aptos"/>
              </a:rPr>
              <a:t>Lorsque les élèves entretiennent des relations positives solides à l</a:t>
            </a:r>
            <a:r>
              <a:rPr lang="fr-CA" dirty="0">
                <a:latin typeface="Aptos"/>
              </a:rPr>
              <a:t>’</a:t>
            </a:r>
            <a:r>
              <a:rPr lang="fr-ca" dirty="0">
                <a:latin typeface="Aptos"/>
              </a:rPr>
              <a:t>école, à la maison et dans la communauté, ils sont plus enclins à faire des choix positifs qui appuient leur bien-être, et sont plus confiants à rechercher de l</a:t>
            </a:r>
            <a:r>
              <a:rPr lang="fr-CA" dirty="0">
                <a:latin typeface="Aptos"/>
              </a:rPr>
              <a:t>’</a:t>
            </a:r>
            <a:r>
              <a:rPr lang="fr-ca" dirty="0">
                <a:latin typeface="Aptos"/>
              </a:rPr>
              <a:t>aide au besoin.</a:t>
            </a:r>
          </a:p>
          <a:p>
            <a:pPr>
              <a:spcAft>
                <a:spcPts val="1400"/>
              </a:spcAft>
              <a:defRPr/>
            </a:pPr>
            <a:endParaRPr lang="fr-CA" dirty="0">
              <a:latin typeface="Aptos"/>
            </a:endParaRPr>
          </a:p>
          <a:p>
            <a:pPr marL="0" marR="0" lvl="0" indent="0" algn="l" defTabSz="914400" rtl="0" eaLnBrk="1" fontAlgn="auto" latinLnBrk="0" hangingPunct="1">
              <a:lnSpc>
                <a:spcPct val="100000"/>
              </a:lnSpc>
              <a:spcBef>
                <a:spcPts val="0"/>
              </a:spcBef>
              <a:spcAft>
                <a:spcPts val="1400"/>
              </a:spcAft>
              <a:buClrTx/>
              <a:buSzTx/>
              <a:buFontTx/>
              <a:buNone/>
              <a:tabLst/>
              <a:defRPr/>
            </a:pPr>
            <a:r>
              <a:rPr lang="fr-CA" dirty="0">
                <a:latin typeface="Aptos"/>
              </a:rPr>
              <a:t>Lorsque les élèves se sentent connectés (à eux-mêmes, à leurs pairs, à des adultes de confiance et à la nature), ils sont plus enclins à demander de l’aide et à faire des choix éclairés concernant des questions telles que les appareils électroniques et les substances, qui soutiennent leur identité et leur bien-être.</a:t>
            </a:r>
          </a:p>
          <a:p>
            <a:pPr>
              <a:spcAft>
                <a:spcPts val="1400"/>
              </a:spcAft>
              <a:defRPr/>
            </a:pPr>
            <a:endParaRPr lang="fr-CA" dirty="0">
              <a:latin typeface="Aptos"/>
            </a:endParaRPr>
          </a:p>
          <a:p>
            <a:pPr>
              <a:spcAft>
                <a:spcPts val="1400"/>
              </a:spcAft>
              <a:defRPr/>
            </a:pPr>
            <a:r>
              <a:rPr lang="fr-CA" dirty="0">
                <a:latin typeface="Aptos"/>
              </a:rPr>
              <a:t>Des recherches montrent que la conscience de soi et les liens solides avec les autres, la communauté et la nature peuvent protéger contre les facteurs de risque et prévenir les problèmes de santé mentale et de consommation de substances.</a:t>
            </a:r>
          </a:p>
          <a:p>
            <a:pPr>
              <a:spcAft>
                <a:spcPts val="1400"/>
              </a:spcAft>
              <a:defRPr/>
            </a:pPr>
            <a:endParaRPr lang="fr-CA" dirty="0">
              <a:latin typeface="Aptos"/>
            </a:endParaRPr>
          </a:p>
          <a:p>
            <a:pPr>
              <a:spcAft>
                <a:spcPts val="1400"/>
              </a:spcAft>
              <a:defRPr/>
            </a:pPr>
            <a:r>
              <a:rPr lang="fr-CA" dirty="0">
                <a:latin typeface="Aptos"/>
              </a:rPr>
              <a:t>Les activités se concentrent sur trois domaines de connexion : avec soi-même, avec la communauté et avec la nature.</a:t>
            </a:r>
          </a:p>
          <a:p>
            <a:pPr>
              <a:defRPr/>
            </a:pPr>
            <a:endParaRPr lang="en-US" dirty="0">
              <a:latin typeface="Aptos" panose="020B0004020202020204" pitchFamily="34" charset="0"/>
            </a:endParaRPr>
          </a:p>
          <a:p>
            <a:pPr marL="0" marR="0" lvl="0" indent="0" algn="l" defTabSz="914400">
              <a:lnSpc>
                <a:spcPct val="100000"/>
              </a:lnSpc>
              <a:spcBef>
                <a:spcPts val="0"/>
              </a:spcBef>
              <a:spcAft>
                <a:spcPts val="0"/>
              </a:spcAft>
              <a:buClrTx/>
              <a:buSzTx/>
              <a:buFontTx/>
              <a:buNone/>
              <a:tabLst/>
              <a:defRPr/>
            </a:pPr>
            <a:endParaRPr lang="en-US" dirty="0">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Calibri" panose="020F0502020204030204"/>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BA7EA7EC-C9CA-4344-947E-481C280B88F6}" type="slidenum">
              <a:rPr lang="en-CA" smtClean="0"/>
              <a:t>4</a:t>
            </a:fld>
            <a:endParaRPr lang="en-CA"/>
          </a:p>
        </p:txBody>
      </p:sp>
    </p:spTree>
    <p:extLst>
      <p:ext uri="{BB962C8B-B14F-4D97-AF65-F5344CB8AC3E}">
        <p14:creationId xmlns:p14="http://schemas.microsoft.com/office/powerpoint/2010/main" val="2329303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369A8-6A73-079E-3AAE-69484197C7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B31E41-B126-BE4E-887C-CE11A624B01F}"/>
              </a:ext>
            </a:extLst>
          </p:cNvPr>
          <p:cNvSpPr>
            <a:spLocks noGrp="1" noRot="1" noChangeAspect="1"/>
          </p:cNvSpPr>
          <p:nvPr>
            <p:ph type="sldImg"/>
          </p:nvPr>
        </p:nvSpPr>
        <p:spPr/>
        <p:txBody>
          <a:bodyPr/>
          <a:lstStyle/>
          <a:p>
            <a:endParaRPr lang="fr-CA"/>
          </a:p>
        </p:txBody>
      </p:sp>
      <p:sp>
        <p:nvSpPr>
          <p:cNvPr id="3" name="Notes Placeholder 2">
            <a:extLst>
              <a:ext uri="{FF2B5EF4-FFF2-40B4-BE49-F238E27FC236}">
                <a16:creationId xmlns:a16="http://schemas.microsoft.com/office/drawing/2014/main" id="{15959F20-AC33-CCF6-637D-40873F43459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Mission connexion a été d</a:t>
            </a:r>
            <a:r>
              <a:rPr lang="fr-CA" sz="1200" noProof="1">
                <a:cs typeface="Arial"/>
              </a:rPr>
              <a:t>éveloppé avec les élèves, pour les élèves.</a:t>
            </a:r>
            <a:endParaRPr lang="fr-CA" dirty="0"/>
          </a:p>
          <a:p>
            <a:pPr algn="l" rtl="0"/>
            <a:endParaRPr lang="fr-CA" dirty="0"/>
          </a:p>
          <a:p>
            <a:pPr algn="l" rtl="0"/>
            <a:r>
              <a:rPr lang="fr-ca" dirty="0"/>
              <a:t>Mission connexion vise à :</a:t>
            </a:r>
          </a:p>
          <a:p>
            <a:pPr marL="171450" indent="-171450" algn="l" rtl="0">
              <a:buFont typeface="Arial" panose="020B0604020202020204" pitchFamily="34" charset="0"/>
              <a:buChar char="•"/>
            </a:pPr>
            <a:r>
              <a:rPr lang="fr-ca" dirty="0"/>
              <a:t>Fournir des renseignements précis sur la santé liée à l</a:t>
            </a:r>
            <a:r>
              <a:rPr lang="fr-CA" dirty="0"/>
              <a:t>’</a:t>
            </a:r>
            <a:r>
              <a:rPr lang="fr-ca" dirty="0"/>
              <a:t>usage des substances et l</a:t>
            </a:r>
            <a:r>
              <a:rPr lang="fr-CA" dirty="0"/>
              <a:t>’</a:t>
            </a:r>
            <a:r>
              <a:rPr lang="fr-ca" dirty="0"/>
              <a:t>utilisation équilibrée des appareils électroniques</a:t>
            </a:r>
          </a:p>
          <a:p>
            <a:pPr marL="171450" indent="-171450">
              <a:buFont typeface="Arial" panose="020B0604020202020204" pitchFamily="34" charset="0"/>
              <a:buChar char="•"/>
            </a:pPr>
            <a:r>
              <a:rPr lang="fr-ca" dirty="0"/>
              <a:t>Renforcer le sentiment d</a:t>
            </a:r>
            <a:r>
              <a:rPr lang="fr-CA" dirty="0"/>
              <a:t>’</a:t>
            </a:r>
            <a:r>
              <a:rPr lang="fr-ca" dirty="0"/>
              <a:t>appartenance et de connexion chez l</a:t>
            </a:r>
            <a:r>
              <a:rPr lang="fr-CA" dirty="0"/>
              <a:t>’</a:t>
            </a:r>
            <a:r>
              <a:rPr lang="fr-ca" dirty="0"/>
              <a:t>élève.</a:t>
            </a:r>
          </a:p>
          <a:p>
            <a:pPr marL="171450" indent="-171450">
              <a:buFont typeface="Arial" panose="020B0604020202020204" pitchFamily="34" charset="0"/>
              <a:buChar char="•"/>
            </a:pPr>
            <a:r>
              <a:rPr lang="fr-ca" dirty="0"/>
              <a:t>Développer des connaissances sur les stratégies d’adaptation et la recherche d’aide (en établissant des liens avec les autres, en pratiquant des loisirs, en passant du temps dans la nature, etc.).</a:t>
            </a:r>
          </a:p>
          <a:p>
            <a:pPr marL="171450" indent="-171450" algn="l" rtl="0">
              <a:buFont typeface="Arial" panose="020B0604020202020204" pitchFamily="34" charset="0"/>
              <a:buChar char="•"/>
            </a:pPr>
            <a:r>
              <a:rPr lang="fr-ca" dirty="0"/>
              <a:t>Réduire la stigmatisation en favorisant des conversations compatissantes sur la santé liée à l</a:t>
            </a:r>
            <a:r>
              <a:rPr lang="fr-CA" dirty="0"/>
              <a:t>’</a:t>
            </a:r>
            <a:r>
              <a:rPr lang="fr-ca" dirty="0"/>
              <a:t>usage des substances et l</a:t>
            </a:r>
            <a:r>
              <a:rPr lang="fr-CA" dirty="0"/>
              <a:t>’</a:t>
            </a:r>
            <a:r>
              <a:rPr lang="fr-ca" dirty="0"/>
              <a:t>utilisation équilibrée des appareils électroniques.</a:t>
            </a:r>
          </a:p>
          <a:p>
            <a:pPr marL="171450" indent="-171450">
              <a:buFont typeface="Arial" panose="020B0604020202020204" pitchFamily="34" charset="0"/>
              <a:buChar char="•"/>
            </a:pPr>
            <a:r>
              <a:rPr lang="fr-ca" dirty="0"/>
              <a:t>Aider les élèves à réfléchir à leurs habitudes et à leurs valeurs, notamment à la manière dont ils utilisent leurs appareils personnels et communiquent avec les autres.</a:t>
            </a:r>
          </a:p>
          <a:p>
            <a:pPr marL="171450" indent="-171450">
              <a:buFont typeface="Arial" panose="020B0604020202020204" pitchFamily="34" charset="0"/>
              <a:buChar char="•"/>
            </a:pPr>
            <a:r>
              <a:rPr lang="fr-ca" dirty="0"/>
              <a:t>Encourager le leadership des élèves dans la promotion d’un climat scolaire positif en amplifiant les messages de connexion, de communauté, d’équilibre et d’appartenance.</a:t>
            </a:r>
          </a:p>
          <a:p>
            <a:endParaRPr lang="fr-ca" dirty="0">
              <a:solidFill>
                <a:srgbClr val="444444"/>
              </a:solidFill>
              <a:ea typeface="Calibri"/>
              <a:cs typeface="Calibri"/>
            </a:endParaRPr>
          </a:p>
          <a:p>
            <a:pPr algn="l" rtl="0"/>
            <a:endParaRPr lang="fr-ca" b="0" dirty="0">
              <a:solidFill>
                <a:srgbClr val="000000"/>
              </a:solidFill>
              <a:ea typeface="Calibri"/>
              <a:cs typeface="Calibri"/>
            </a:endParaRPr>
          </a:p>
        </p:txBody>
      </p:sp>
      <p:sp>
        <p:nvSpPr>
          <p:cNvPr id="4" name="Slide Number Placeholder 3">
            <a:extLst>
              <a:ext uri="{FF2B5EF4-FFF2-40B4-BE49-F238E27FC236}">
                <a16:creationId xmlns:a16="http://schemas.microsoft.com/office/drawing/2014/main" id="{2637BE68-F203-23A6-BEE1-573D9866BB1A}"/>
              </a:ext>
            </a:extLst>
          </p:cNvPr>
          <p:cNvSpPr>
            <a:spLocks noGrp="1"/>
          </p:cNvSpPr>
          <p:nvPr>
            <p:ph type="sldNum" sz="quarter" idx="5"/>
          </p:nvPr>
        </p:nvSpPr>
        <p:spPr/>
        <p:txBody>
          <a:bodyPr/>
          <a:lstStyle/>
          <a:p>
            <a:fld id="{D7EE1C2F-5948-491D-A1C3-C140FCFBB3B2}" type="slidenum">
              <a:rPr lang="en-US" smtClean="0"/>
              <a:t>5</a:t>
            </a:fld>
            <a:endParaRPr lang="en-US"/>
          </a:p>
        </p:txBody>
      </p:sp>
    </p:spTree>
    <p:extLst>
      <p:ext uri="{BB962C8B-B14F-4D97-AF65-F5344CB8AC3E}">
        <p14:creationId xmlns:p14="http://schemas.microsoft.com/office/powerpoint/2010/main" val="3440589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64C9B-FBAD-48DF-8D25-164A5C4830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364EA1-AB4A-D170-5B82-A0B01E728EEB}"/>
              </a:ext>
            </a:extLst>
          </p:cNvPr>
          <p:cNvSpPr>
            <a:spLocks noGrp="1" noRot="1" noChangeAspect="1"/>
          </p:cNvSpPr>
          <p:nvPr>
            <p:ph type="sldImg"/>
          </p:nvPr>
        </p:nvSpPr>
        <p:spPr/>
        <p:txBody>
          <a:bodyPr/>
          <a:lstStyle/>
          <a:p>
            <a:endParaRPr lang="fr-CA"/>
          </a:p>
        </p:txBody>
      </p:sp>
      <p:sp>
        <p:nvSpPr>
          <p:cNvPr id="3" name="Notes Placeholder 2">
            <a:extLst>
              <a:ext uri="{FF2B5EF4-FFF2-40B4-BE49-F238E27FC236}">
                <a16:creationId xmlns:a16="http://schemas.microsoft.com/office/drawing/2014/main" id="{FACE6EEF-4825-B398-A14D-D461462E1405}"/>
              </a:ext>
            </a:extLst>
          </p:cNvPr>
          <p:cNvSpPr>
            <a:spLocks noGrp="1"/>
          </p:cNvSpPr>
          <p:nvPr>
            <p:ph type="body" idx="1"/>
          </p:nvPr>
        </p:nvSpPr>
        <p:spPr/>
        <p:txBody>
          <a:bodyPr/>
          <a:lstStyle/>
          <a:p>
            <a:r>
              <a:rPr lang="en-US" dirty="0"/>
              <a:t>Sur le site web de Mission </a:t>
            </a:r>
            <a:r>
              <a:rPr lang="en-US" dirty="0" err="1"/>
              <a:t>connexion</a:t>
            </a:r>
            <a:r>
              <a:rPr lang="en-US" dirty="0"/>
              <a:t>, vous </a:t>
            </a:r>
            <a:r>
              <a:rPr lang="en-US" dirty="0" err="1"/>
              <a:t>trouverez</a:t>
            </a:r>
            <a:r>
              <a:rPr lang="en-US" dirty="0"/>
              <a:t> </a:t>
            </a:r>
            <a:r>
              <a:rPr lang="en-US" dirty="0" err="1"/>
              <a:t>ce</a:t>
            </a:r>
            <a:r>
              <a:rPr lang="en-US" dirty="0"/>
              <a:t> qui suit :</a:t>
            </a:r>
          </a:p>
          <a:p>
            <a:endParaRPr lang="en-US" sz="1200" dirty="0">
              <a:latin typeface="+mn-lt"/>
              <a:ea typeface="+mn-ea"/>
              <a:cs typeface="+mn-cs"/>
            </a:endParaRPr>
          </a:p>
          <a:p>
            <a:pPr marL="457200" indent="-457200">
              <a:buFont typeface="Arial" panose="020B0604020202020204" pitchFamily="34" charset="0"/>
              <a:buChar char="•"/>
            </a:pPr>
            <a:r>
              <a:rPr lang="fr-CA" sz="2800" noProof="1">
                <a:latin typeface="Roboto Medium" panose="02000000000000000000" pitchFamily="2" charset="0"/>
                <a:ea typeface="Roboto Medium" panose="02000000000000000000" pitchFamily="2" charset="0"/>
                <a:cs typeface="Arial"/>
              </a:rPr>
              <a:t>26 activités pour les élèves</a:t>
            </a:r>
          </a:p>
          <a:p>
            <a:pPr marL="457200" indent="-457200">
              <a:buFont typeface="Arial" panose="020B0604020202020204" pitchFamily="34" charset="0"/>
              <a:buChar char="•"/>
            </a:pPr>
            <a:r>
              <a:rPr lang="fr-CA" sz="2800" noProof="1">
                <a:latin typeface="Roboto Medium" panose="02000000000000000000" pitchFamily="2" charset="0"/>
                <a:ea typeface="Roboto Medium" panose="02000000000000000000" pitchFamily="2" charset="0"/>
                <a:cs typeface="Arial"/>
              </a:rPr>
              <a:t>Guide des jeunes leaders pour soutenir les élèves qui mènent Mission connexion dans leur école</a:t>
            </a:r>
          </a:p>
          <a:p>
            <a:pPr marL="457200" indent="-457200">
              <a:buFont typeface="Arial" panose="020B0604020202020204" pitchFamily="34" charset="0"/>
              <a:buChar char="•"/>
            </a:pPr>
            <a:r>
              <a:rPr lang="fr-CA" sz="2800" noProof="1">
                <a:latin typeface="Roboto Medium" panose="02000000000000000000" pitchFamily="2" charset="0"/>
                <a:ea typeface="Roboto Medium" panose="02000000000000000000" pitchFamily="2" charset="0"/>
                <a:cs typeface="Arial"/>
              </a:rPr>
              <a:t>Guide de mise en œuvre à l’école et des soutiens additionnels pour le personnel scolaire</a:t>
            </a:r>
          </a:p>
          <a:p>
            <a:pPr marL="457200" indent="-457200">
              <a:buFont typeface="Arial" panose="020B0604020202020204" pitchFamily="34" charset="0"/>
              <a:buChar char="•"/>
            </a:pPr>
            <a:r>
              <a:rPr lang="fr-CA" sz="2800" noProof="1">
                <a:latin typeface="Roboto Medium" panose="02000000000000000000" pitchFamily="2" charset="0"/>
                <a:ea typeface="Roboto Medium" panose="02000000000000000000" pitchFamily="2" charset="0"/>
                <a:cs typeface="Arial"/>
              </a:rPr>
              <a:t>Document d’information et de contexte qui contient des résultats de la recherche</a:t>
            </a:r>
          </a:p>
          <a:p>
            <a:pPr marL="457200" indent="-457200">
              <a:buFont typeface="Arial" panose="020B0604020202020204" pitchFamily="34" charset="0"/>
              <a:buChar char="•"/>
            </a:pPr>
            <a:r>
              <a:rPr lang="fr-CA" sz="2800" noProof="1">
                <a:latin typeface="Roboto Medium" panose="02000000000000000000" pitchFamily="2" charset="0"/>
                <a:ea typeface="Roboto Medium" panose="02000000000000000000" pitchFamily="2" charset="0"/>
                <a:cs typeface="Arial"/>
              </a:rPr>
              <a:t>Ressource pour les parents et aidants naturels pour compléter l’apprentissage, poursuivre les conversations, et soutenir l’utilisation de Mission connexion à la maison</a:t>
            </a:r>
          </a:p>
          <a:p>
            <a:pPr marL="457200" indent="-457200">
              <a:buFont typeface="Arial" panose="020B0604020202020204" pitchFamily="34" charset="0"/>
              <a:buChar char="•"/>
            </a:pPr>
            <a:r>
              <a:rPr lang="fr-CA" sz="2800" noProof="1">
                <a:latin typeface="Roboto Medium" panose="02000000000000000000" pitchFamily="2" charset="0"/>
                <a:ea typeface="Roboto Medium" panose="02000000000000000000" pitchFamily="2" charset="0"/>
                <a:cs typeface="Arial"/>
              </a:rPr>
              <a:t>Matériel de communication (affiches, visuels, idées d’annonces scolaires) pour appuyer les écoles et les élèves avec des messages</a:t>
            </a:r>
          </a:p>
        </p:txBody>
      </p:sp>
      <p:sp>
        <p:nvSpPr>
          <p:cNvPr id="4" name="Slide Number Placeholder 3">
            <a:extLst>
              <a:ext uri="{FF2B5EF4-FFF2-40B4-BE49-F238E27FC236}">
                <a16:creationId xmlns:a16="http://schemas.microsoft.com/office/drawing/2014/main" id="{3A3CA1DE-674B-C856-C4DF-A7F14ECDEC76}"/>
              </a:ext>
            </a:extLst>
          </p:cNvPr>
          <p:cNvSpPr>
            <a:spLocks noGrp="1"/>
          </p:cNvSpPr>
          <p:nvPr>
            <p:ph type="sldNum" sz="quarter" idx="5"/>
          </p:nvPr>
        </p:nvSpPr>
        <p:spPr/>
        <p:txBody>
          <a:bodyPr/>
          <a:lstStyle/>
          <a:p>
            <a:fld id="{D7EE1C2F-5948-491D-A1C3-C140FCFBB3B2}" type="slidenum">
              <a:rPr lang="en-US" smtClean="0"/>
              <a:t>6</a:t>
            </a:fld>
            <a:endParaRPr lang="en-US"/>
          </a:p>
        </p:txBody>
      </p:sp>
    </p:spTree>
    <p:extLst>
      <p:ext uri="{BB962C8B-B14F-4D97-AF65-F5344CB8AC3E}">
        <p14:creationId xmlns:p14="http://schemas.microsoft.com/office/powerpoint/2010/main" val="1455174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8A5D8-D039-27C8-64B7-C904EA6034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9805CB-62C0-3294-796A-8C99EA0F592D}"/>
              </a:ext>
            </a:extLst>
          </p:cNvPr>
          <p:cNvSpPr>
            <a:spLocks noGrp="1" noRot="1" noChangeAspect="1"/>
          </p:cNvSpPr>
          <p:nvPr>
            <p:ph type="sldImg"/>
          </p:nvPr>
        </p:nvSpPr>
        <p:spPr/>
        <p:txBody>
          <a:bodyPr/>
          <a:lstStyle/>
          <a:p>
            <a:endParaRPr lang="fr-CA"/>
          </a:p>
        </p:txBody>
      </p:sp>
      <p:sp>
        <p:nvSpPr>
          <p:cNvPr id="3" name="Notes Placeholder 2">
            <a:extLst>
              <a:ext uri="{FF2B5EF4-FFF2-40B4-BE49-F238E27FC236}">
                <a16:creationId xmlns:a16="http://schemas.microsoft.com/office/drawing/2014/main" id="{95512406-6BD8-5C09-51AB-7D3F52979B72}"/>
              </a:ext>
            </a:extLst>
          </p:cNvPr>
          <p:cNvSpPr>
            <a:spLocks noGrp="1"/>
          </p:cNvSpPr>
          <p:nvPr>
            <p:ph type="body" idx="1"/>
          </p:nvPr>
        </p:nvSpPr>
        <p:spPr/>
        <p:txBody>
          <a:bodyPr/>
          <a:lstStyle/>
          <a:p>
            <a:pPr fontAlgn="base"/>
            <a:r>
              <a:rPr lang="fr-FR" noProof="0" dirty="0"/>
              <a:t>Mission connexion est volontairement flexible et peut être utilisé de plusieurs façons.</a:t>
            </a:r>
            <a:endParaRPr lang="fr-FR" noProof="0" dirty="0">
              <a:ea typeface="+mn-ea"/>
              <a:cs typeface="+mn-cs"/>
            </a:endParaRPr>
          </a:p>
          <a:p>
            <a:pPr rtl="0" fontAlgn="base"/>
            <a:endParaRPr lang="fr-FR" sz="1200" b="0" i="0"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1" noProof="0" dirty="0"/>
              <a:t>Utilisation individuelle par les élèves </a:t>
            </a:r>
            <a:r>
              <a:rPr lang="fr-FR" sz="1200" b="0" i="0" kern="1200" noProof="0" dirty="0">
                <a:solidFill>
                  <a:schemeClr val="tx1"/>
                </a:solidFill>
                <a:effectLst/>
                <a:latin typeface="+mn-lt"/>
                <a:ea typeface="+mn-ea"/>
                <a:cs typeface="+mn-cs"/>
              </a:rPr>
              <a:t>: </a:t>
            </a:r>
            <a:r>
              <a:rPr lang="fr-FR" noProof="0" dirty="0"/>
              <a:t>les activités « Connexion à soi-même » peuvent être réalisées de manière indépendante pour réfléchir à ses émotions, adopter des habitudes favorisant le bien-être et travailler à l’atteinte de ses objectifs personnels.</a:t>
            </a:r>
            <a:endParaRPr lang="fr-FR" noProof="0" dirty="0">
              <a:ea typeface="Calibri"/>
              <a:cs typeface="Calibri"/>
            </a:endParaRPr>
          </a:p>
          <a:p>
            <a:endParaRPr lang="fr-FR" b="1" i="0" u="none" baseline="0" noProof="0" dirty="0"/>
          </a:p>
          <a:p>
            <a:r>
              <a:rPr lang="fr-FR" b="1" i="0" u="none" baseline="0" noProof="0" dirty="0"/>
              <a:t>Initiatives menées par les élèves </a:t>
            </a:r>
            <a:r>
              <a:rPr lang="fr-FR" b="1" noProof="0" dirty="0"/>
              <a:t>: </a:t>
            </a:r>
            <a:r>
              <a:rPr lang="fr-FR" noProof="0" dirty="0"/>
              <a:t>avec l’aide d’adultes bienveillants de leur établissement, les élèves peuvent créer une « quête » ou une campagne dans le cadre de laquelle ils choisissent, adaptent et mènent des activités Mission connexion dans leur école afin de promouvoir les liens sociaux, une utilisation équilibrée des appareils électroniques et une consommation saine de substances. Les quêtes menées par les élèves peuvent s’étaler sur plusieurs mois ou sur une courte période (par exemple, des activités quotidiennes pendant la Semaine de la santé mentale en mai).</a:t>
            </a:r>
          </a:p>
          <a:p>
            <a:endParaRPr lang="fr-FR" noProof="0" dirty="0"/>
          </a:p>
          <a:p>
            <a:r>
              <a:rPr lang="fr-FR" b="1" noProof="0" dirty="0"/>
              <a:t>Intégration en classe :</a:t>
            </a:r>
            <a:r>
              <a:rPr lang="fr-FR" sz="1200" b="0" i="0" kern="1200" noProof="0" dirty="0">
                <a:solidFill>
                  <a:schemeClr val="tx1"/>
                </a:solidFill>
                <a:effectLst/>
                <a:latin typeface="+mn-lt"/>
                <a:ea typeface="+mn-ea"/>
                <a:cs typeface="+mn-cs"/>
              </a:rPr>
              <a:t> </a:t>
            </a:r>
            <a:r>
              <a:rPr lang="fr-FR" noProof="0" dirty="0"/>
              <a:t>le personnel enseignant et le personnel de soutien aux élèves peuvent intégrer les activités dans les cours</a:t>
            </a:r>
            <a:r>
              <a:rPr lang="fr-FR" b="0" i="0" kern="1200" noProof="0" dirty="0">
                <a:effectLst/>
              </a:rPr>
              <a:t>, </a:t>
            </a:r>
            <a:r>
              <a:rPr lang="fr-FR" noProof="0" dirty="0"/>
              <a:t>les activités de groupe ou les </a:t>
            </a:r>
            <a:r>
              <a:rPr lang="fr-FR" b="0" i="0" kern="1200" noProof="0" dirty="0">
                <a:effectLst/>
              </a:rPr>
              <a:t>clubs.</a:t>
            </a:r>
            <a:endParaRPr lang="fr-FR" b="0" i="0" kern="1200" noProof="0" dirty="0">
              <a:effectLst/>
              <a:ea typeface="Calibri"/>
              <a:cs typeface="Calibri"/>
            </a:endParaRPr>
          </a:p>
          <a:p>
            <a:pPr rtl="0" fontAlgn="base"/>
            <a:endParaRPr lang="fr-FR" sz="1200" b="0" i="0" kern="1200" noProof="0" dirty="0">
              <a:solidFill>
                <a:schemeClr val="tx1"/>
              </a:solidFill>
              <a:effectLst/>
              <a:latin typeface="+mn-lt"/>
              <a:ea typeface="+mn-ea"/>
              <a:cs typeface="+mn-cs"/>
            </a:endParaRPr>
          </a:p>
          <a:p>
            <a:pPr fontAlgn="base"/>
            <a:r>
              <a:rPr lang="fr-FR" b="1" noProof="0" dirty="0"/>
              <a:t>Engagement de la famille </a:t>
            </a:r>
            <a:r>
              <a:rPr lang="fr-FR" sz="1200" b="1" i="0" kern="1200" noProof="0" dirty="0">
                <a:solidFill>
                  <a:schemeClr val="tx1"/>
                </a:solidFill>
                <a:effectLst/>
                <a:latin typeface="+mn-lt"/>
                <a:ea typeface="+mn-ea"/>
                <a:cs typeface="+mn-cs"/>
              </a:rPr>
              <a:t>:</a:t>
            </a:r>
            <a:r>
              <a:rPr lang="fr-FR" sz="1200" b="0" i="0" kern="1200" noProof="0" dirty="0">
                <a:solidFill>
                  <a:schemeClr val="tx1"/>
                </a:solidFill>
                <a:effectLst/>
                <a:latin typeface="+mn-lt"/>
                <a:ea typeface="+mn-ea"/>
                <a:cs typeface="+mn-cs"/>
              </a:rPr>
              <a:t> </a:t>
            </a:r>
            <a:r>
              <a:rPr lang="fr-FR" noProof="0" dirty="0"/>
              <a:t>les parents et les aidants naturels peuvent utiliser les activités à la maison pour favoriser des </a:t>
            </a:r>
            <a:r>
              <a:rPr lang="fr-FR" b="0" i="0" kern="1200" noProof="0" dirty="0">
                <a:effectLst/>
              </a:rPr>
              <a:t>routines </a:t>
            </a:r>
            <a:r>
              <a:rPr lang="fr-FR" noProof="0" dirty="0"/>
              <a:t>saines et des </a:t>
            </a:r>
            <a:r>
              <a:rPr lang="fr-FR" b="0" i="0" kern="1200" noProof="0" dirty="0">
                <a:effectLst/>
              </a:rPr>
              <a:t>conversations </a:t>
            </a:r>
            <a:r>
              <a:rPr lang="fr-FR" noProof="0" dirty="0"/>
              <a:t>sur l’utilisation équilibrée des appareils électroniques et la santé liée à la consommation de substances</a:t>
            </a:r>
            <a:r>
              <a:rPr lang="fr-FR" b="0" i="0" kern="1200" noProof="0" dirty="0">
                <a:effectLst/>
              </a:rPr>
              <a:t>.</a:t>
            </a:r>
          </a:p>
          <a:p>
            <a:endParaRPr lang="fr-FR" sz="1200" noProof="0" dirty="0">
              <a:latin typeface="Aptos"/>
              <a:ea typeface="Roboto Medium"/>
              <a:cs typeface="Arial"/>
            </a:endParaRPr>
          </a:p>
        </p:txBody>
      </p:sp>
      <p:sp>
        <p:nvSpPr>
          <p:cNvPr id="4" name="Slide Number Placeholder 3">
            <a:extLst>
              <a:ext uri="{FF2B5EF4-FFF2-40B4-BE49-F238E27FC236}">
                <a16:creationId xmlns:a16="http://schemas.microsoft.com/office/drawing/2014/main" id="{1F73767A-A13A-53E6-0DDC-EC3A0EC6C096}"/>
              </a:ext>
            </a:extLst>
          </p:cNvPr>
          <p:cNvSpPr>
            <a:spLocks noGrp="1"/>
          </p:cNvSpPr>
          <p:nvPr>
            <p:ph type="sldNum" sz="quarter" idx="5"/>
          </p:nvPr>
        </p:nvSpPr>
        <p:spPr/>
        <p:txBody>
          <a:bodyPr/>
          <a:lstStyle/>
          <a:p>
            <a:fld id="{D7EE1C2F-5948-491D-A1C3-C140FCFBB3B2}" type="slidenum">
              <a:rPr lang="en-US" smtClean="0"/>
              <a:t>7</a:t>
            </a:fld>
            <a:endParaRPr lang="en-US"/>
          </a:p>
        </p:txBody>
      </p:sp>
    </p:spTree>
    <p:extLst>
      <p:ext uri="{BB962C8B-B14F-4D97-AF65-F5344CB8AC3E}">
        <p14:creationId xmlns:p14="http://schemas.microsoft.com/office/powerpoint/2010/main" val="1996794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CA"/>
          </a:p>
        </p:txBody>
      </p:sp>
      <p:sp>
        <p:nvSpPr>
          <p:cNvPr id="3" name="Notes Placeholder 2"/>
          <p:cNvSpPr>
            <a:spLocks noGrp="1"/>
          </p:cNvSpPr>
          <p:nvPr>
            <p:ph type="body" idx="1"/>
          </p:nvPr>
        </p:nvSpPr>
        <p:spPr/>
        <p:txBody>
          <a:bodyPr/>
          <a:lstStyle/>
          <a:p>
            <a:r>
              <a:rPr lang="fr-CA" noProof="1"/>
              <a:t>Tout ce dont vous avez besoin pour commencer à utiliser Mission Connexion est disponible en ligne. Nous vous encourageons à explorer le site Web et à réfléchir à la manière dont Connexion peut compléter vos efforts visant à promouvoir une utilisation équilibrée des appareils numériques et une bonne santé en matière de consommation de substances, en renforçant les liens entre les élèves.</a:t>
            </a:r>
          </a:p>
          <a:p>
            <a:endParaRPr lang="fr-CA" noProof="1"/>
          </a:p>
          <a:p>
            <a:r>
              <a:rPr lang="fr-CA" noProof="1"/>
              <a:t>connectquest.ca/fr</a:t>
            </a:r>
            <a:endParaRPr lang="fr-CA" noProof="1">
              <a:ea typeface="Calibri"/>
              <a:cs typeface="Calibri"/>
            </a:endParaRPr>
          </a:p>
          <a:p>
            <a:endParaRPr lang="fr-CA" noProof="1"/>
          </a:p>
          <a:p>
            <a:r>
              <a:rPr lang="fr-CA" noProof="1"/>
              <a:t>Le code QR figurant sur cette diapositive vous permettra également d’accéder directement au site web.</a:t>
            </a:r>
            <a:endParaRPr lang="fr-CA" noProof="1">
              <a:ea typeface="Calibri"/>
              <a:cs typeface="Calibri"/>
            </a:endParaRPr>
          </a:p>
        </p:txBody>
      </p:sp>
      <p:sp>
        <p:nvSpPr>
          <p:cNvPr id="4" name="Slide Number Placeholder 3"/>
          <p:cNvSpPr>
            <a:spLocks noGrp="1"/>
          </p:cNvSpPr>
          <p:nvPr>
            <p:ph type="sldNum" sz="quarter" idx="5"/>
          </p:nvPr>
        </p:nvSpPr>
        <p:spPr/>
        <p:txBody>
          <a:bodyPr/>
          <a:lstStyle/>
          <a:p>
            <a:fld id="{D7EE1C2F-5948-491D-A1C3-C140FCFBB3B2}" type="slidenum">
              <a:rPr lang="en-US" smtClean="0"/>
              <a:t>8</a:t>
            </a:fld>
            <a:endParaRPr lang="en-US"/>
          </a:p>
        </p:txBody>
      </p:sp>
    </p:spTree>
    <p:extLst>
      <p:ext uri="{BB962C8B-B14F-4D97-AF65-F5344CB8AC3E}">
        <p14:creationId xmlns:p14="http://schemas.microsoft.com/office/powerpoint/2010/main" val="30769506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svg"/><Relationship Id="rId12" Type="http://schemas.openxmlformats.org/officeDocument/2006/relationships/image" Target="../media/image18.png"/><Relationship Id="rId2" Type="http://schemas.openxmlformats.org/officeDocument/2006/relationships/image" Target="../media/image8.emf"/><Relationship Id="rId1" Type="http://schemas.openxmlformats.org/officeDocument/2006/relationships/slideMaster" Target="../slideMasters/slideMaster1.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sv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F5FB06-C40F-A605-5ABF-1DBF7F569D1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80644"/>
          </a:xfrm>
          <a:prstGeom prst="rect">
            <a:avLst/>
          </a:prstGeom>
        </p:spPr>
      </p:pic>
      <p:sp>
        <p:nvSpPr>
          <p:cNvPr id="2" name="Rectangle 1">
            <a:extLst>
              <a:ext uri="{FF2B5EF4-FFF2-40B4-BE49-F238E27FC236}">
                <a16:creationId xmlns:a16="http://schemas.microsoft.com/office/drawing/2014/main" id="{8FCCC910-3FFA-490D-B0D1-5740A49CB16B}"/>
              </a:ext>
            </a:extLst>
          </p:cNvPr>
          <p:cNvSpPr/>
          <p:nvPr userDrawn="1"/>
        </p:nvSpPr>
        <p:spPr>
          <a:xfrm>
            <a:off x="72642" y="5022828"/>
            <a:ext cx="12038079" cy="17428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descr="Un groupe d'élèves se tenant par les épaules, souriant à la caméra.">
            <a:extLst>
              <a:ext uri="{FF2B5EF4-FFF2-40B4-BE49-F238E27FC236}">
                <a16:creationId xmlns:a16="http://schemas.microsoft.com/office/drawing/2014/main" id="{03F59849-04EA-0634-19CF-B0F96E6899A5}"/>
              </a:ext>
            </a:extLst>
          </p:cNvPr>
          <p:cNvPicPr>
            <a:picLocks noChangeAspect="1"/>
          </p:cNvPicPr>
          <p:nvPr userDrawn="1"/>
        </p:nvPicPr>
        <p:blipFill>
          <a:blip r:embed="rId3">
            <a:extLst>
              <a:ext uri="{28A0092B-C50C-407E-A947-70E740481C1C}">
                <a14:useLocalDpi xmlns:a14="http://schemas.microsoft.com/office/drawing/2010/main" val="0"/>
              </a:ext>
            </a:extLst>
          </a:blip>
          <a:srcRect l="114" t="21701" r="-114" b="16753"/>
          <a:stretch>
            <a:fillRect/>
          </a:stretch>
        </p:blipFill>
        <p:spPr>
          <a:xfrm>
            <a:off x="72642" y="92299"/>
            <a:ext cx="12038079" cy="2912579"/>
          </a:xfrm>
          <a:prstGeom prst="rect">
            <a:avLst/>
          </a:prstGeom>
        </p:spPr>
      </p:pic>
      <p:pic>
        <p:nvPicPr>
          <p:cNvPr id="5" name="Picture 4" descr="Logo de Santé mentale en milieu scolaire Ontario.">
            <a:extLst>
              <a:ext uri="{FF2B5EF4-FFF2-40B4-BE49-F238E27FC236}">
                <a16:creationId xmlns:a16="http://schemas.microsoft.com/office/drawing/2014/main" id="{16B703D5-B730-A4D1-56C5-43194DBDC93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896866" y="6261177"/>
            <a:ext cx="2097682" cy="451293"/>
          </a:xfrm>
          <a:prstGeom prst="rect">
            <a:avLst/>
          </a:prstGeom>
        </p:spPr>
      </p:pic>
      <p:pic>
        <p:nvPicPr>
          <p:cNvPr id="4" name="Picture 3">
            <a:extLst>
              <a:ext uri="{FF2B5EF4-FFF2-40B4-BE49-F238E27FC236}">
                <a16:creationId xmlns:a16="http://schemas.microsoft.com/office/drawing/2014/main" id="{12FA658D-0157-B0DC-6C72-FAAC1D33C4D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3019107"/>
            <a:ext cx="12178166" cy="2003721"/>
          </a:xfrm>
          <a:prstGeom prst="rect">
            <a:avLst/>
          </a:prstGeom>
        </p:spPr>
      </p:pic>
      <p:pic>
        <p:nvPicPr>
          <p:cNvPr id="7" name="Picture 6" descr="Logo du programme Mission connexion de SMS-ON.">
            <a:extLst>
              <a:ext uri="{FF2B5EF4-FFF2-40B4-BE49-F238E27FC236}">
                <a16:creationId xmlns:a16="http://schemas.microsoft.com/office/drawing/2014/main" id="{F21C7A40-B448-F331-F022-03A80C38011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2485290" y="3167528"/>
            <a:ext cx="7221419" cy="1706880"/>
          </a:xfrm>
          <a:prstGeom prst="rect">
            <a:avLst/>
          </a:prstGeom>
        </p:spPr>
      </p:pic>
    </p:spTree>
    <p:extLst>
      <p:ext uri="{BB962C8B-B14F-4D97-AF65-F5344CB8AC3E}">
        <p14:creationId xmlns:p14="http://schemas.microsoft.com/office/powerpoint/2010/main" val="16830390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F5FB06-C40F-A605-5ABF-1DBF7F569D1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0959" y="-7711"/>
            <a:ext cx="12273280" cy="6880644"/>
          </a:xfrm>
          <a:prstGeom prst="rect">
            <a:avLst/>
          </a:prstGeom>
        </p:spPr>
      </p:pic>
      <p:sp>
        <p:nvSpPr>
          <p:cNvPr id="2" name="Rectangle 1">
            <a:extLst>
              <a:ext uri="{FF2B5EF4-FFF2-40B4-BE49-F238E27FC236}">
                <a16:creationId xmlns:a16="http://schemas.microsoft.com/office/drawing/2014/main" id="{8FCCC910-3FFA-490D-B0D1-5740A49CB16B}"/>
              </a:ext>
            </a:extLst>
          </p:cNvPr>
          <p:cNvSpPr/>
          <p:nvPr userDrawn="1"/>
        </p:nvSpPr>
        <p:spPr>
          <a:xfrm>
            <a:off x="76200" y="742950"/>
            <a:ext cx="12039600" cy="60306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 name="Picture 4" descr="Logo de Santé mentale en milieu scolaire Ontario.">
            <a:extLst>
              <a:ext uri="{FF2B5EF4-FFF2-40B4-BE49-F238E27FC236}">
                <a16:creationId xmlns:a16="http://schemas.microsoft.com/office/drawing/2014/main" id="{16B703D5-B730-A4D1-56C5-43194DBDC93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285203" y="6115050"/>
            <a:ext cx="2572791" cy="553508"/>
          </a:xfrm>
          <a:prstGeom prst="rect">
            <a:avLst/>
          </a:prstGeom>
        </p:spPr>
      </p:pic>
      <p:pic>
        <p:nvPicPr>
          <p:cNvPr id="4" name="Picture 3">
            <a:extLst>
              <a:ext uri="{FF2B5EF4-FFF2-40B4-BE49-F238E27FC236}">
                <a16:creationId xmlns:a16="http://schemas.microsoft.com/office/drawing/2014/main" id="{0BB3A281-1D91-B7E7-F781-2A99486FB0EB}"/>
              </a:ext>
            </a:extLst>
          </p:cNvPr>
          <p:cNvPicPr>
            <a:picLocks noChangeAspect="1"/>
          </p:cNvPicPr>
          <p:nvPr userDrawn="1"/>
        </p:nvPicPr>
        <p:blipFill>
          <a:blip r:embed="rId4">
            <a:extLst>
              <a:ext uri="{28A0092B-C50C-407E-A947-70E740481C1C}">
                <a14:useLocalDpi xmlns:a14="http://schemas.microsoft.com/office/drawing/2010/main" val="0"/>
              </a:ext>
            </a:extLst>
          </a:blip>
          <a:srcRect l="6770" t="33134" r="8277" b="36035"/>
          <a:stretch>
            <a:fillRect/>
          </a:stretch>
        </p:blipFill>
        <p:spPr>
          <a:xfrm>
            <a:off x="265973" y="6115050"/>
            <a:ext cx="2711404" cy="553508"/>
          </a:xfrm>
          <a:prstGeom prst="rect">
            <a:avLst/>
          </a:prstGeom>
        </p:spPr>
      </p:pic>
    </p:spTree>
    <p:extLst>
      <p:ext uri="{BB962C8B-B14F-4D97-AF65-F5344CB8AC3E}">
        <p14:creationId xmlns:p14="http://schemas.microsoft.com/office/powerpoint/2010/main" val="12955296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1_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F7A8164-37DD-6BA1-AD6D-203962870057}"/>
              </a:ext>
            </a:extLst>
          </p:cNvPr>
          <p:cNvSpPr/>
          <p:nvPr userDrawn="1"/>
        </p:nvSpPr>
        <p:spPr>
          <a:xfrm>
            <a:off x="64215" y="108819"/>
            <a:ext cx="12034858" cy="62044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Title 4">
            <a:extLst>
              <a:ext uri="{FF2B5EF4-FFF2-40B4-BE49-F238E27FC236}">
                <a16:creationId xmlns:a16="http://schemas.microsoft.com/office/drawing/2014/main" id="{32473C58-3BDE-2767-7D84-88A1F1E9639E}"/>
              </a:ext>
            </a:extLst>
          </p:cNvPr>
          <p:cNvSpPr>
            <a:spLocks noGrp="1"/>
          </p:cNvSpPr>
          <p:nvPr>
            <p:ph type="title"/>
          </p:nvPr>
        </p:nvSpPr>
        <p:spPr>
          <a:xfrm>
            <a:off x="324479" y="277162"/>
            <a:ext cx="10653578" cy="768096"/>
          </a:xfrm>
        </p:spPr>
        <p:txBody>
          <a:bodyPr anchor="ctr"/>
          <a:lstStyle>
            <a:lvl1pPr>
              <a:lnSpc>
                <a:spcPct val="100000"/>
              </a:lnSpc>
              <a:defRPr sz="3100" b="1" i="0">
                <a:solidFill>
                  <a:srgbClr val="3E068F"/>
                </a:solidFill>
                <a:latin typeface="Poppins SemiBold" pitchFamily="2" charset="77"/>
                <a:cs typeface="Poppins SemiBold" pitchFamily="2" charset="77"/>
              </a:defRPr>
            </a:lvl1pPr>
          </a:lstStyle>
          <a:p>
            <a:r>
              <a:rPr lang="en-US" dirty="0"/>
              <a:t>Click to edit Master title style</a:t>
            </a:r>
            <a:endParaRPr lang="fr-CA" dirty="0"/>
          </a:p>
        </p:txBody>
      </p:sp>
      <p:sp>
        <p:nvSpPr>
          <p:cNvPr id="10" name="Content Placeholder 9">
            <a:extLst>
              <a:ext uri="{FF2B5EF4-FFF2-40B4-BE49-F238E27FC236}">
                <a16:creationId xmlns:a16="http://schemas.microsoft.com/office/drawing/2014/main" id="{ED1C0377-9452-7E77-E3D5-29E04A202189}"/>
              </a:ext>
            </a:extLst>
          </p:cNvPr>
          <p:cNvSpPr>
            <a:spLocks noGrp="1"/>
          </p:cNvSpPr>
          <p:nvPr>
            <p:ph sz="quarter" idx="13"/>
          </p:nvPr>
        </p:nvSpPr>
        <p:spPr>
          <a:xfrm>
            <a:off x="324479" y="1326995"/>
            <a:ext cx="11599542" cy="4687714"/>
          </a:xfrm>
        </p:spPr>
        <p:txBody>
          <a:bodyPr vert="horz" lIns="91440" tIns="45720" rIns="91440" bIns="45720" rtlCol="0">
            <a:normAutofit/>
          </a:bodyPr>
          <a:lstStyle>
            <a:lvl1pPr>
              <a:lnSpc>
                <a:spcPct val="110000"/>
              </a:lnSpc>
              <a:spcAft>
                <a:spcPts val="800"/>
              </a:spcAft>
              <a:defRPr lang="en-US">
                <a:latin typeface="Roboto Medium" panose="02000000000000000000" pitchFamily="2" charset="0"/>
                <a:ea typeface="Roboto Medium" panose="02000000000000000000" pitchFamily="2" charset="0"/>
              </a:defRPr>
            </a:lvl1pPr>
            <a:lvl2pPr>
              <a:lnSpc>
                <a:spcPct val="110000"/>
              </a:lnSpc>
              <a:spcAft>
                <a:spcPts val="800"/>
              </a:spcAft>
              <a:defRPr lang="en-US">
                <a:latin typeface="Roboto Medium" panose="02000000000000000000" pitchFamily="2" charset="0"/>
                <a:ea typeface="Roboto Medium" panose="02000000000000000000" pitchFamily="2" charset="0"/>
              </a:defRPr>
            </a:lvl2pPr>
            <a:lvl3pPr>
              <a:lnSpc>
                <a:spcPct val="110000"/>
              </a:lnSpc>
              <a:spcAft>
                <a:spcPts val="800"/>
              </a:spcAft>
              <a:defRPr lang="en-US">
                <a:latin typeface="Roboto Medium" panose="02000000000000000000" pitchFamily="2" charset="0"/>
                <a:ea typeface="Roboto Medium" panose="02000000000000000000" pitchFamily="2" charset="0"/>
              </a:defRPr>
            </a:lvl3pPr>
            <a:lvl4pPr>
              <a:lnSpc>
                <a:spcPct val="110000"/>
              </a:lnSpc>
              <a:spcAft>
                <a:spcPts val="800"/>
              </a:spcAft>
              <a:defRPr lang="en-US">
                <a:latin typeface="Roboto Medium" panose="02000000000000000000" pitchFamily="2" charset="0"/>
                <a:ea typeface="Roboto Medium" panose="02000000000000000000" pitchFamily="2" charset="0"/>
              </a:defRPr>
            </a:lvl4pPr>
            <a:lvl5pPr>
              <a:lnSpc>
                <a:spcPct val="110000"/>
              </a:lnSpc>
              <a:spcAft>
                <a:spcPts val="800"/>
              </a:spcAft>
              <a:defRPr lang="fr-CA">
                <a:latin typeface="Roboto Medium" panose="02000000000000000000" pitchFamily="2" charset="0"/>
                <a:ea typeface="Roboto Medium"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CA" dirty="0"/>
          </a:p>
        </p:txBody>
      </p:sp>
      <p:pic>
        <p:nvPicPr>
          <p:cNvPr id="2" name="Picture 1">
            <a:extLst>
              <a:ext uri="{FF2B5EF4-FFF2-40B4-BE49-F238E27FC236}">
                <a16:creationId xmlns:a16="http://schemas.microsoft.com/office/drawing/2014/main" id="{8E41E0AA-7EF6-9132-9E39-DBCAC764732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091" y="6159409"/>
            <a:ext cx="12196091" cy="713524"/>
          </a:xfrm>
          <a:prstGeom prst="rect">
            <a:avLst/>
          </a:prstGeom>
        </p:spPr>
      </p:pic>
      <p:pic>
        <p:nvPicPr>
          <p:cNvPr id="4" name="Picture 3">
            <a:extLst>
              <a:ext uri="{FF2B5EF4-FFF2-40B4-BE49-F238E27FC236}">
                <a16:creationId xmlns:a16="http://schemas.microsoft.com/office/drawing/2014/main" id="{2D871957-83CE-EBD5-A1B2-E8D360D2E6C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5514" y="6205130"/>
            <a:ext cx="2572791" cy="608926"/>
          </a:xfrm>
          <a:prstGeom prst="rect">
            <a:avLst/>
          </a:prstGeom>
        </p:spPr>
      </p:pic>
      <p:pic>
        <p:nvPicPr>
          <p:cNvPr id="3" name="Picture 2" descr="Logo de Santé mentale en milieu scolaire Ontario.">
            <a:extLst>
              <a:ext uri="{FF2B5EF4-FFF2-40B4-BE49-F238E27FC236}">
                <a16:creationId xmlns:a16="http://schemas.microsoft.com/office/drawing/2014/main" id="{033232A4-7434-FAD3-E4DB-0336DB14C03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8821934" y="6252636"/>
            <a:ext cx="2572791" cy="553508"/>
          </a:xfrm>
          <a:prstGeom prst="rect">
            <a:avLst/>
          </a:prstGeom>
        </p:spPr>
      </p:pic>
    </p:spTree>
    <p:extLst>
      <p:ext uri="{BB962C8B-B14F-4D97-AF65-F5344CB8AC3E}">
        <p14:creationId xmlns:p14="http://schemas.microsoft.com/office/powerpoint/2010/main" val="4731202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Accessibility slide">
    <p:spTree>
      <p:nvGrpSpPr>
        <p:cNvPr id="1" name=""/>
        <p:cNvGrpSpPr/>
        <p:nvPr/>
      </p:nvGrpSpPr>
      <p:grpSpPr>
        <a:xfrm>
          <a:off x="0" y="0"/>
          <a:ext cx="0" cy="0"/>
          <a:chOff x="0" y="0"/>
          <a:chExt cx="0" cy="0"/>
        </a:xfrm>
      </p:grpSpPr>
      <p:pic>
        <p:nvPicPr>
          <p:cNvPr id="2" name="Picture 1" descr="Logo de Santé mentale en milieu scolaire Ontario.">
            <a:extLst>
              <a:ext uri="{FF2B5EF4-FFF2-40B4-BE49-F238E27FC236}">
                <a16:creationId xmlns:a16="http://schemas.microsoft.com/office/drawing/2014/main" id="{135B76BA-9672-6E05-CF09-32838BC33B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79670" y="5586089"/>
            <a:ext cx="5032659" cy="1082724"/>
          </a:xfrm>
          <a:prstGeom prst="rect">
            <a:avLst/>
          </a:prstGeom>
        </p:spPr>
      </p:pic>
      <p:sp>
        <p:nvSpPr>
          <p:cNvPr id="6" name="TextBox 5">
            <a:extLst>
              <a:ext uri="{FF2B5EF4-FFF2-40B4-BE49-F238E27FC236}">
                <a16:creationId xmlns:a16="http://schemas.microsoft.com/office/drawing/2014/main" id="{8C6E2EEF-7E59-0D90-C791-9EB4CC29B1BD}"/>
              </a:ext>
            </a:extLst>
          </p:cNvPr>
          <p:cNvSpPr txBox="1"/>
          <p:nvPr userDrawn="1"/>
        </p:nvSpPr>
        <p:spPr>
          <a:xfrm>
            <a:off x="493909" y="2151727"/>
            <a:ext cx="10421119"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2000" b="0" i="0" u="none" strike="noStrike" kern="1200" cap="none" spc="0" normalizeH="0" baseline="0" noProof="0" dirty="0">
                <a:ln>
                  <a:noFill/>
                </a:ln>
                <a:solidFill>
                  <a:schemeClr val="bg1"/>
                </a:solidFill>
                <a:effectLst/>
                <a:uLnTx/>
                <a:uFillTx/>
                <a:latin typeface="Poppins"/>
                <a:ea typeface="+mn-ea"/>
                <a:cs typeface="Poppins"/>
              </a:rPr>
              <a:t>Le fait d’assurer l’inclusion dans les écoles de l’Ontario et la société contribue à favoriser la santé mentale des individus. Nous tenons fermement au principe de l’égalité d’accès à nos ressources et à l’application des normes définies dans la Loi sur l’accessibilité pour les personnes handicapées de l’Ontario (LAPHO). Nous nous efforçons  d’éliminer les obstacles afin de répondre aux besoins de nos intervenants et de les faire participer pleinement au processus. Si un document ne répond pas à vos besoins en matière d’accessibilité, veuillez communiquer avec nous et nous vous fournirons d’autres formats sur demande.</a:t>
            </a:r>
          </a:p>
        </p:txBody>
      </p:sp>
      <p:sp>
        <p:nvSpPr>
          <p:cNvPr id="8" name="TextBox 7">
            <a:extLst>
              <a:ext uri="{FF2B5EF4-FFF2-40B4-BE49-F238E27FC236}">
                <a16:creationId xmlns:a16="http://schemas.microsoft.com/office/drawing/2014/main" id="{5B708029-57FC-4EE4-4683-8F53D0B8B7A1}"/>
              </a:ext>
            </a:extLst>
          </p:cNvPr>
          <p:cNvSpPr txBox="1"/>
          <p:nvPr userDrawn="1"/>
        </p:nvSpPr>
        <p:spPr>
          <a:xfrm>
            <a:off x="493909" y="1259337"/>
            <a:ext cx="10538960" cy="584775"/>
          </a:xfrm>
          <a:prstGeom prst="rect">
            <a:avLst/>
          </a:prstGeom>
          <a:noFill/>
        </p:spPr>
        <p:txBody>
          <a:bodyPr wrap="square">
            <a:spAutoFit/>
          </a:bodyPr>
          <a:lstStyle/>
          <a:p>
            <a:r>
              <a:rPr kumimoji="0" lang="fr-CA" sz="3200" b="0" i="0" u="none" strike="noStrike" kern="1200" cap="none" spc="0" normalizeH="0" baseline="0" noProof="0" dirty="0">
                <a:ln>
                  <a:noFill/>
                </a:ln>
                <a:solidFill>
                  <a:prstClr val="white"/>
                </a:solidFill>
                <a:effectLst/>
                <a:uLnTx/>
                <a:uFillTx/>
                <a:latin typeface="Poppins"/>
                <a:ea typeface="+mn-ea"/>
                <a:cs typeface="Poppins"/>
              </a:rPr>
              <a:t>L’accessibilité et la santé mentale sont reliées. </a:t>
            </a:r>
            <a:endParaRPr lang="fr-CA" sz="3200" dirty="0"/>
          </a:p>
        </p:txBody>
      </p:sp>
    </p:spTree>
    <p:extLst>
      <p:ext uri="{BB962C8B-B14F-4D97-AF65-F5344CB8AC3E}">
        <p14:creationId xmlns:p14="http://schemas.microsoft.com/office/powerpoint/2010/main" val="2569932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0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100222-180C-D853-4F34-33059DDA0D4C}"/>
              </a:ext>
              <a:ext uri="{C183D7F6-B498-43B3-948B-1728B52AA6E4}">
                <adec:decorative xmlns:adec="http://schemas.microsoft.com/office/drawing/2017/decorative" val="1"/>
              </a:ext>
            </a:extLst>
          </p:cNvPr>
          <p:cNvSpPr/>
          <p:nvPr userDrawn="1"/>
        </p:nvSpPr>
        <p:spPr>
          <a:xfrm>
            <a:off x="65113" y="100973"/>
            <a:ext cx="12039473" cy="59532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Logo de Santé mentale en milieu scolaire Ontario.">
            <a:extLst>
              <a:ext uri="{FF2B5EF4-FFF2-40B4-BE49-F238E27FC236}">
                <a16:creationId xmlns:a16="http://schemas.microsoft.com/office/drawing/2014/main" id="{BD7D5441-C4C4-0749-2F1D-70A4D08D2599}"/>
              </a:ext>
            </a:extLst>
          </p:cNvPr>
          <p:cNvPicPr>
            <a:picLocks noChangeAspect="1"/>
          </p:cNvPicPr>
          <p:nvPr userDrawn="1"/>
        </p:nvPicPr>
        <p:blipFill>
          <a:blip r:embed="rId2"/>
          <a:stretch>
            <a:fillRect/>
          </a:stretch>
        </p:blipFill>
        <p:spPr>
          <a:xfrm>
            <a:off x="4114139" y="6157031"/>
            <a:ext cx="3874387" cy="623037"/>
          </a:xfrm>
          <a:prstGeom prst="rect">
            <a:avLst/>
          </a:prstGeom>
        </p:spPr>
      </p:pic>
      <p:pic>
        <p:nvPicPr>
          <p:cNvPr id="5" name="Picture 4" descr="Astérisque du logo SMS-ON.">
            <a:extLst>
              <a:ext uri="{FF2B5EF4-FFF2-40B4-BE49-F238E27FC236}">
                <a16:creationId xmlns:a16="http://schemas.microsoft.com/office/drawing/2014/main" id="{EE15B7A6-958E-BF49-5B66-92D4FEECE05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0290" y="325810"/>
            <a:ext cx="3123849" cy="3031751"/>
          </a:xfrm>
          <a:prstGeom prst="rect">
            <a:avLst/>
          </a:prstGeom>
        </p:spPr>
      </p:pic>
      <p:sp>
        <p:nvSpPr>
          <p:cNvPr id="10" name="TextBox 9">
            <a:extLst>
              <a:ext uri="{FF2B5EF4-FFF2-40B4-BE49-F238E27FC236}">
                <a16:creationId xmlns:a16="http://schemas.microsoft.com/office/drawing/2014/main" id="{D36F718C-7BB7-6CEE-2AB9-C782CF1D3FB1}"/>
              </a:ext>
            </a:extLst>
          </p:cNvPr>
          <p:cNvSpPr txBox="1"/>
          <p:nvPr userDrawn="1"/>
        </p:nvSpPr>
        <p:spPr>
          <a:xfrm>
            <a:off x="491585" y="5143526"/>
            <a:ext cx="3623979" cy="408623"/>
          </a:xfrm>
          <a:prstGeom prst="round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8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School Mental Health Ontario</a:t>
            </a:r>
          </a:p>
        </p:txBody>
      </p:sp>
      <p:sp>
        <p:nvSpPr>
          <p:cNvPr id="15" name="TextBox 14">
            <a:extLst>
              <a:ext uri="{FF2B5EF4-FFF2-40B4-BE49-F238E27FC236}">
                <a16:creationId xmlns:a16="http://schemas.microsoft.com/office/drawing/2014/main" id="{AFE3D9EA-B3AA-64CF-853E-20DE8DCD0794}"/>
              </a:ext>
            </a:extLst>
          </p:cNvPr>
          <p:cNvSpPr txBox="1"/>
          <p:nvPr userDrawn="1"/>
        </p:nvSpPr>
        <p:spPr>
          <a:xfrm>
            <a:off x="491585" y="4087236"/>
            <a:ext cx="252355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8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@smhosmso</a:t>
            </a:r>
          </a:p>
        </p:txBody>
      </p:sp>
      <p:sp>
        <p:nvSpPr>
          <p:cNvPr id="16" name="TextBox 15">
            <a:extLst>
              <a:ext uri="{FF2B5EF4-FFF2-40B4-BE49-F238E27FC236}">
                <a16:creationId xmlns:a16="http://schemas.microsoft.com/office/drawing/2014/main" id="{D320A6EB-CCC5-9B05-560F-052DCBE88B4C}"/>
              </a:ext>
            </a:extLst>
          </p:cNvPr>
          <p:cNvSpPr txBox="1"/>
          <p:nvPr userDrawn="1"/>
        </p:nvSpPr>
        <p:spPr>
          <a:xfrm>
            <a:off x="491585" y="4439333"/>
            <a:ext cx="306352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8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@smho_smso</a:t>
            </a:r>
          </a:p>
        </p:txBody>
      </p:sp>
      <p:sp>
        <p:nvSpPr>
          <p:cNvPr id="17" name="TextBox 16">
            <a:extLst>
              <a:ext uri="{FF2B5EF4-FFF2-40B4-BE49-F238E27FC236}">
                <a16:creationId xmlns:a16="http://schemas.microsoft.com/office/drawing/2014/main" id="{749C6B8F-F643-9926-4502-06AABA193376}"/>
              </a:ext>
            </a:extLst>
          </p:cNvPr>
          <p:cNvSpPr txBox="1"/>
          <p:nvPr userDrawn="1"/>
        </p:nvSpPr>
        <p:spPr>
          <a:xfrm>
            <a:off x="491585" y="4791430"/>
            <a:ext cx="376176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8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@ThriveSMH (pour les élèves)</a:t>
            </a:r>
          </a:p>
        </p:txBody>
      </p:sp>
      <p:sp>
        <p:nvSpPr>
          <p:cNvPr id="19" name="TextBox 18">
            <a:extLst>
              <a:ext uri="{FF2B5EF4-FFF2-40B4-BE49-F238E27FC236}">
                <a16:creationId xmlns:a16="http://schemas.microsoft.com/office/drawing/2014/main" id="{586A7FCE-7032-F34C-7997-242F9B82BA42}"/>
              </a:ext>
            </a:extLst>
          </p:cNvPr>
          <p:cNvSpPr txBox="1"/>
          <p:nvPr userDrawn="1"/>
        </p:nvSpPr>
        <p:spPr>
          <a:xfrm>
            <a:off x="491585" y="5534913"/>
            <a:ext cx="306352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8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rPr>
              <a:t>company/</a:t>
            </a:r>
            <a:r>
              <a:rPr kumimoji="0" lang="en-US" sz="1800" b="0" i="0" u="none" strike="noStrike" kern="1200" cap="none" spc="0" normalizeH="0" baseline="0" noProof="0" err="1">
                <a:ln>
                  <a:noFill/>
                </a:ln>
                <a:solidFill>
                  <a:srgbClr val="40008D"/>
                </a:solidFill>
                <a:effectLst/>
                <a:uLnTx/>
                <a:uFillTx/>
                <a:latin typeface="Poppins" panose="00000500000000000000" pitchFamily="2" charset="0"/>
                <a:ea typeface="+mn-ea"/>
                <a:cs typeface="Poppins" panose="00000500000000000000" pitchFamily="2" charset="0"/>
              </a:rPr>
              <a:t>smhosmso</a:t>
            </a:r>
            <a:endParaRPr kumimoji="0" lang="en-US" sz="1800" b="0" i="0" u="none" strike="noStrike" kern="1200" cap="none" spc="0" normalizeH="0" baseline="0" noProof="0">
              <a:ln>
                <a:noFill/>
              </a:ln>
              <a:solidFill>
                <a:srgbClr val="40008D"/>
              </a:solidFill>
              <a:effectLst/>
              <a:uLnTx/>
              <a:uFillTx/>
              <a:latin typeface="Poppins" panose="00000500000000000000" pitchFamily="2" charset="0"/>
              <a:ea typeface="+mn-ea"/>
              <a:cs typeface="Poppins" panose="00000500000000000000" pitchFamily="2" charset="0"/>
            </a:endParaRPr>
          </a:p>
        </p:txBody>
      </p:sp>
      <p:sp>
        <p:nvSpPr>
          <p:cNvPr id="23" name="TextBox 22">
            <a:extLst>
              <a:ext uri="{FF2B5EF4-FFF2-40B4-BE49-F238E27FC236}">
                <a16:creationId xmlns:a16="http://schemas.microsoft.com/office/drawing/2014/main" id="{28992490-1B84-CA5A-42D0-C2E1983D0818}"/>
              </a:ext>
            </a:extLst>
          </p:cNvPr>
          <p:cNvSpPr txBox="1"/>
          <p:nvPr userDrawn="1"/>
        </p:nvSpPr>
        <p:spPr>
          <a:xfrm>
            <a:off x="2267975" y="1121217"/>
            <a:ext cx="8868663" cy="1577420"/>
          </a:xfrm>
          <a:prstGeom prst="rect">
            <a:avLst/>
          </a:prstGeom>
          <a:solidFill>
            <a:schemeClr val="bg1"/>
          </a:solidFill>
          <a:ln>
            <a:solidFill>
              <a:schemeClr val="bg1"/>
            </a:solidFill>
          </a:ln>
        </p:spPr>
        <p:txBody>
          <a:bodyPr wrap="square" lIns="0" tIns="0" rIns="0" bIns="0" rtlCol="0" anchor="ctr" anchorCtr="0">
            <a:spAutoFit/>
          </a:bodyPr>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fr-FR" sz="3200" b="1" i="0" u="none" strike="noStrike" kern="1200" cap="none" spc="0" normalizeH="0" baseline="0" noProof="0">
                <a:ln>
                  <a:noFill/>
                </a:ln>
                <a:solidFill>
                  <a:srgbClr val="40008D"/>
                </a:solidFill>
                <a:effectLst/>
                <a:uLnTx/>
                <a:uFillTx/>
                <a:latin typeface="Poppins SemiBold" panose="00000700000000000000" pitchFamily="2" charset="0"/>
                <a:ea typeface="+mn-ea"/>
                <a:cs typeface="Poppins SemiBold" panose="00000700000000000000" pitchFamily="2" charset="0"/>
              </a:rPr>
              <a:t>Nous travaillons en collaboration avec les conseils scolaires de l’Ontario afin de soutenir la santé mentale des élèves.</a:t>
            </a:r>
            <a:endParaRPr kumimoji="0" lang="en-CA" sz="3200" b="1" i="0" u="none" strike="noStrike" kern="1200" cap="none" spc="0" normalizeH="0" baseline="0" noProof="0">
              <a:ln>
                <a:noFill/>
              </a:ln>
              <a:solidFill>
                <a:srgbClr val="40008D"/>
              </a:solidFill>
              <a:effectLst/>
              <a:uLnTx/>
              <a:uFillTx/>
              <a:latin typeface="Poppins SemiBold" panose="00000700000000000000" pitchFamily="2" charset="0"/>
              <a:ea typeface="+mn-ea"/>
              <a:cs typeface="Poppins SemiBold" panose="00000700000000000000" pitchFamily="2" charset="0"/>
            </a:endParaRPr>
          </a:p>
        </p:txBody>
      </p:sp>
      <p:pic>
        <p:nvPicPr>
          <p:cNvPr id="4" name="Graphic 3" descr="Icône Facebook.">
            <a:extLst>
              <a:ext uri="{FF2B5EF4-FFF2-40B4-BE49-F238E27FC236}">
                <a16:creationId xmlns:a16="http://schemas.microsoft.com/office/drawing/2014/main" id="{37FEB788-034D-2ADC-2D6D-8056AE4A5D7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334" y="4021853"/>
            <a:ext cx="512470" cy="512470"/>
          </a:xfrm>
          <a:prstGeom prst="rect">
            <a:avLst/>
          </a:prstGeom>
        </p:spPr>
      </p:pic>
      <p:pic>
        <p:nvPicPr>
          <p:cNvPr id="8" name="Graphic 7" descr="Icône Instagram.">
            <a:extLst>
              <a:ext uri="{FF2B5EF4-FFF2-40B4-BE49-F238E27FC236}">
                <a16:creationId xmlns:a16="http://schemas.microsoft.com/office/drawing/2014/main" id="{9ADE75E5-1CFD-40D7-AF83-593935707419}"/>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5693" y="4745072"/>
            <a:ext cx="515033" cy="515033"/>
          </a:xfrm>
          <a:prstGeom prst="rect">
            <a:avLst/>
          </a:prstGeom>
        </p:spPr>
      </p:pic>
      <p:pic>
        <p:nvPicPr>
          <p:cNvPr id="20" name="Graphic 19" descr="Icône YouTube.">
            <a:extLst>
              <a:ext uri="{FF2B5EF4-FFF2-40B4-BE49-F238E27FC236}">
                <a16:creationId xmlns:a16="http://schemas.microsoft.com/office/drawing/2014/main" id="{3A5004AD-5DD0-4CA1-62C2-7B86958E950F}"/>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975" y="5103278"/>
            <a:ext cx="512470" cy="512470"/>
          </a:xfrm>
          <a:prstGeom prst="rect">
            <a:avLst/>
          </a:prstGeom>
        </p:spPr>
      </p:pic>
      <p:pic>
        <p:nvPicPr>
          <p:cNvPr id="21" name="Graphic 20" descr="Icône LinkedIn.">
            <a:extLst>
              <a:ext uri="{FF2B5EF4-FFF2-40B4-BE49-F238E27FC236}">
                <a16:creationId xmlns:a16="http://schemas.microsoft.com/office/drawing/2014/main" id="{114A039C-1095-7C51-F306-989F51D23582}"/>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6975" y="5462725"/>
            <a:ext cx="512470" cy="512470"/>
          </a:xfrm>
          <a:prstGeom prst="rect">
            <a:avLst/>
          </a:prstGeom>
        </p:spPr>
      </p:pic>
      <p:sp>
        <p:nvSpPr>
          <p:cNvPr id="22" name="TextBox 21">
            <a:extLst>
              <a:ext uri="{FF2B5EF4-FFF2-40B4-BE49-F238E27FC236}">
                <a16:creationId xmlns:a16="http://schemas.microsoft.com/office/drawing/2014/main" id="{6BB581CB-90D4-480B-88A1-1DC8CFA07987}"/>
              </a:ext>
            </a:extLst>
          </p:cNvPr>
          <p:cNvSpPr txBox="1"/>
          <p:nvPr userDrawn="1"/>
        </p:nvSpPr>
        <p:spPr>
          <a:xfrm>
            <a:off x="6248400" y="4487102"/>
            <a:ext cx="5831373" cy="493752"/>
          </a:xfrm>
          <a:prstGeom prst="roundRect">
            <a:avLst/>
          </a:prstGeom>
          <a:noFill/>
        </p:spPr>
        <p:txBody>
          <a:bodyPr wrap="square" rtlCol="0">
            <a:spAutoFit/>
          </a:bodyPr>
          <a:lstStyle/>
          <a:p>
            <a:pPr marL="0" marR="0" lvl="0" indent="0" algn="r" defTabSz="914400" rtl="0" eaLnBrk="1" fontAlgn="auto" latinLnBrk="0" hangingPunct="1">
              <a:lnSpc>
                <a:spcPct val="120000"/>
              </a:lnSpc>
              <a:spcBef>
                <a:spcPts val="0"/>
              </a:spcBef>
              <a:spcAft>
                <a:spcPts val="0"/>
              </a:spcAft>
              <a:buClrTx/>
              <a:buSzTx/>
              <a:buFontTx/>
              <a:buNone/>
              <a:tabLst/>
              <a:defRPr/>
            </a:pPr>
            <a:r>
              <a:rPr kumimoji="0" lang="en-US" sz="2000" b="0" i="0" u="none" strike="noStrike" kern="1200" cap="none" spc="0" normalizeH="0" baseline="0" noProof="0" err="1">
                <a:ln>
                  <a:noFill/>
                </a:ln>
                <a:solidFill>
                  <a:srgbClr val="62BB46"/>
                </a:solidFill>
                <a:effectLst/>
                <a:uLnTx/>
                <a:uFillTx/>
                <a:latin typeface="Poppins SemiBold" panose="00000700000000000000" pitchFamily="2" charset="0"/>
                <a:ea typeface="+mn-ea"/>
                <a:cs typeface="Poppins SemiBold" panose="00000700000000000000" pitchFamily="2" charset="0"/>
              </a:rPr>
              <a:t>smho-smso.ca</a:t>
            </a:r>
            <a:r>
              <a:rPr kumimoji="0" lang="en-US" sz="2000" b="0" i="0" u="none" strike="noStrike" kern="1200" cap="none" spc="0" normalizeH="0" baseline="0" noProof="0">
                <a:ln>
                  <a:noFill/>
                </a:ln>
                <a:solidFill>
                  <a:srgbClr val="62BB46"/>
                </a:solidFill>
                <a:effectLst/>
                <a:uLnTx/>
                <a:uFillTx/>
                <a:latin typeface="Poppins SemiBold" panose="00000700000000000000" pitchFamily="2" charset="0"/>
                <a:ea typeface="+mn-ea"/>
                <a:cs typeface="Poppins SemiBold" panose="00000700000000000000" pitchFamily="2" charset="0"/>
              </a:rPr>
              <a:t>/</a:t>
            </a:r>
            <a:r>
              <a:rPr kumimoji="0" lang="en-US" sz="2000" b="0" i="0" u="none" strike="noStrike" kern="1200" cap="none" spc="0" normalizeH="0" baseline="0" noProof="0" err="1">
                <a:ln>
                  <a:noFill/>
                </a:ln>
                <a:solidFill>
                  <a:srgbClr val="62BB46"/>
                </a:solidFill>
                <a:effectLst/>
                <a:uLnTx/>
                <a:uFillTx/>
                <a:latin typeface="Poppins SemiBold" panose="00000700000000000000" pitchFamily="2" charset="0"/>
                <a:ea typeface="+mn-ea"/>
                <a:cs typeface="Poppins SemiBold" panose="00000700000000000000" pitchFamily="2" charset="0"/>
              </a:rPr>
              <a:t>accueil</a:t>
            </a:r>
            <a:r>
              <a:rPr kumimoji="0" lang="en-US" sz="2000" b="0" i="0" u="none" strike="noStrike" kern="1200" cap="none" spc="0" normalizeH="0" baseline="0" noProof="0">
                <a:ln>
                  <a:noFill/>
                </a:ln>
                <a:solidFill>
                  <a:srgbClr val="62BB46"/>
                </a:solidFill>
                <a:effectLst/>
                <a:uLnTx/>
                <a:uFillTx/>
                <a:latin typeface="Poppins SemiBold" panose="00000700000000000000" pitchFamily="2" charset="0"/>
                <a:ea typeface="+mn-ea"/>
                <a:cs typeface="Poppins SemiBold" panose="00000700000000000000" pitchFamily="2" charset="0"/>
              </a:rPr>
              <a:t>/#</a:t>
            </a:r>
            <a:r>
              <a:rPr kumimoji="0" lang="en-US" sz="2000" b="0" i="0" u="none" strike="noStrike" kern="1200" cap="none" spc="0" normalizeH="0" baseline="0" noProof="0" err="1">
                <a:ln>
                  <a:noFill/>
                </a:ln>
                <a:solidFill>
                  <a:srgbClr val="62BB46"/>
                </a:solidFill>
                <a:effectLst/>
                <a:uLnTx/>
                <a:uFillTx/>
                <a:latin typeface="Poppins SemiBold" panose="00000700000000000000" pitchFamily="2" charset="0"/>
                <a:ea typeface="+mn-ea"/>
                <a:cs typeface="Poppins SemiBold" panose="00000700000000000000" pitchFamily="2" charset="0"/>
              </a:rPr>
              <a:t>connectwithus</a:t>
            </a:r>
            <a:endParaRPr kumimoji="0" lang="en-US" sz="2000" b="0" i="0" u="none" strike="noStrike" kern="1200" cap="none" spc="0" normalizeH="0" baseline="0" noProof="0">
              <a:ln>
                <a:noFill/>
              </a:ln>
              <a:solidFill>
                <a:srgbClr val="62BB46"/>
              </a:solidFill>
              <a:effectLst/>
              <a:uLnTx/>
              <a:uFillTx/>
              <a:latin typeface="Poppins SemiBold" panose="00000700000000000000" pitchFamily="2" charset="0"/>
              <a:ea typeface="+mn-ea"/>
              <a:cs typeface="Poppins SemiBold" panose="00000700000000000000" pitchFamily="2" charset="0"/>
            </a:endParaRPr>
          </a:p>
        </p:txBody>
      </p:sp>
      <p:sp>
        <p:nvSpPr>
          <p:cNvPr id="24" name="TextBox 23">
            <a:extLst>
              <a:ext uri="{FF2B5EF4-FFF2-40B4-BE49-F238E27FC236}">
                <a16:creationId xmlns:a16="http://schemas.microsoft.com/office/drawing/2014/main" id="{A02CD105-A6B2-4457-86F9-D92DD7AB7950}"/>
              </a:ext>
            </a:extLst>
          </p:cNvPr>
          <p:cNvSpPr txBox="1"/>
          <p:nvPr userDrawn="1"/>
        </p:nvSpPr>
        <p:spPr>
          <a:xfrm>
            <a:off x="4700878" y="5078665"/>
            <a:ext cx="7307716" cy="92333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Soyez informé! </a:t>
            </a:r>
            <a:r>
              <a:rPr kumimoji="0" lang="fr-FR" sz="1800" b="0" i="0" u="sng"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Inscrivez-vous</a:t>
            </a:r>
            <a:r>
              <a:rPr kumimoji="0" lang="fr-FR" sz="18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 afin de recevoir les tout derniers renseignements, les résultats des recherches récentes et les toutes dernières ressources dans votre boîte de réception.</a:t>
            </a:r>
            <a:endParaRPr kumimoji="0" lang="en-CA" sz="18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p:txBody>
      </p:sp>
      <p:pic>
        <p:nvPicPr>
          <p:cNvPr id="26" name="Picture 25" descr="Code QR pour le site web du formulaire d'inscription à la liste de diffusion SMS-ON.">
            <a:extLst>
              <a:ext uri="{FF2B5EF4-FFF2-40B4-BE49-F238E27FC236}">
                <a16:creationId xmlns:a16="http://schemas.microsoft.com/office/drawing/2014/main" id="{7CC6B22D-482D-4973-93C0-A4CC23499E47}"/>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1007206" y="3494044"/>
            <a:ext cx="1001388" cy="1001388"/>
          </a:xfrm>
          <a:prstGeom prst="rect">
            <a:avLst/>
          </a:prstGeom>
        </p:spPr>
      </p:pic>
      <p:pic>
        <p:nvPicPr>
          <p:cNvPr id="7" name="Graphic 6" descr="Icône Instagram.">
            <a:extLst>
              <a:ext uri="{FF2B5EF4-FFF2-40B4-BE49-F238E27FC236}">
                <a16:creationId xmlns:a16="http://schemas.microsoft.com/office/drawing/2014/main" id="{98F64AE5-E85E-BD28-DF46-41135A614B4B}"/>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5691" y="4370987"/>
            <a:ext cx="515033" cy="515033"/>
          </a:xfrm>
          <a:prstGeom prst="rect">
            <a:avLst/>
          </a:prstGeom>
        </p:spPr>
      </p:pic>
    </p:spTree>
    <p:extLst>
      <p:ext uri="{BB962C8B-B14F-4D97-AF65-F5344CB8AC3E}">
        <p14:creationId xmlns:p14="http://schemas.microsoft.com/office/powerpoint/2010/main" val="36527250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6CC14F"/>
            </a:gs>
            <a:gs pos="92000">
              <a:srgbClr val="00B9EA"/>
            </a:gs>
            <a:gs pos="30000">
              <a:srgbClr val="37BE91"/>
            </a:gs>
          </a:gsLst>
          <a:lin ang="4200000" scaled="0"/>
        </a:gra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80740F2-5455-FE8D-AB8C-72FA1DA44F2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60959" y="-7711"/>
            <a:ext cx="12273280" cy="6880644"/>
          </a:xfrm>
          <a:prstGeom prst="rect">
            <a:avLst/>
          </a:prstGeom>
        </p:spPr>
      </p:pic>
      <p:sp>
        <p:nvSpPr>
          <p:cNvPr id="2" name="Title Placeholder 1">
            <a:extLst>
              <a:ext uri="{FF2B5EF4-FFF2-40B4-BE49-F238E27FC236}">
                <a16:creationId xmlns:a16="http://schemas.microsoft.com/office/drawing/2014/main" id="{39BA8680-C9EA-17E1-AC2E-BEAD91765E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144C2B12-EFA7-CCA7-623A-578FA92261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B883359-7236-9F82-DD8F-6BD90E4FE0AD}"/>
              </a:ext>
            </a:extLst>
          </p:cNvPr>
          <p:cNvSpPr>
            <a:spLocks noGrp="1"/>
          </p:cNvSpPr>
          <p:nvPr>
            <p:ph type="dt" sz="half" idx="2"/>
          </p:nvPr>
        </p:nvSpPr>
        <p:spPr>
          <a:xfrm>
            <a:off x="0" y="6491333"/>
            <a:ext cx="2743200" cy="365125"/>
          </a:xfrm>
          <a:prstGeom prst="rect">
            <a:avLst/>
          </a:prstGeom>
        </p:spPr>
        <p:txBody>
          <a:bodyPr vert="horz" lIns="91440" tIns="45720" rIns="91440" bIns="45720" rtlCol="0" anchor="ctr"/>
          <a:lstStyle>
            <a:lvl1pPr algn="l">
              <a:defRPr sz="1000">
                <a:solidFill>
                  <a:schemeClr val="tx1">
                    <a:tint val="75000"/>
                  </a:schemeClr>
                </a:solidFill>
                <a:latin typeface="Poppins SemiBold" panose="00000700000000000000" pitchFamily="2" charset="0"/>
                <a:cs typeface="Poppins SemiBold" panose="00000700000000000000" pitchFamily="2" charset="0"/>
              </a:defRPr>
            </a:lvl1pPr>
          </a:lstStyle>
          <a:p>
            <a:endParaRPr lang="en-CA" dirty="0"/>
          </a:p>
        </p:txBody>
      </p:sp>
      <p:sp>
        <p:nvSpPr>
          <p:cNvPr id="5" name="Footer Placeholder 4">
            <a:extLst>
              <a:ext uri="{FF2B5EF4-FFF2-40B4-BE49-F238E27FC236}">
                <a16:creationId xmlns:a16="http://schemas.microsoft.com/office/drawing/2014/main" id="{63511A37-CCF1-0016-F735-0F26160C7F38}"/>
              </a:ext>
            </a:extLst>
          </p:cNvPr>
          <p:cNvSpPr>
            <a:spLocks noGrp="1"/>
          </p:cNvSpPr>
          <p:nvPr>
            <p:ph type="ftr" sz="quarter" idx="3"/>
          </p:nvPr>
        </p:nvSpPr>
        <p:spPr>
          <a:xfrm>
            <a:off x="4038600" y="6491333"/>
            <a:ext cx="4114800" cy="342129"/>
          </a:xfrm>
          <a:prstGeom prst="rect">
            <a:avLst/>
          </a:prstGeom>
        </p:spPr>
        <p:txBody>
          <a:bodyPr vert="horz" lIns="91440" tIns="45720" rIns="91440" bIns="45720" rtlCol="0" anchor="ctr"/>
          <a:lstStyle>
            <a:lvl1pPr algn="ctr">
              <a:defRPr sz="1000">
                <a:solidFill>
                  <a:schemeClr val="tx1">
                    <a:tint val="75000"/>
                  </a:schemeClr>
                </a:solidFill>
                <a:latin typeface="Poppins SemiBold" panose="00000700000000000000" pitchFamily="2" charset="0"/>
                <a:cs typeface="Poppins SemiBold" panose="00000700000000000000" pitchFamily="2" charset="0"/>
              </a:defRPr>
            </a:lvl1pPr>
          </a:lstStyle>
          <a:p>
            <a:endParaRPr lang="en-CA" dirty="0"/>
          </a:p>
        </p:txBody>
      </p:sp>
      <p:sp>
        <p:nvSpPr>
          <p:cNvPr id="6" name="Slide Number Placeholder 5">
            <a:extLst>
              <a:ext uri="{FF2B5EF4-FFF2-40B4-BE49-F238E27FC236}">
                <a16:creationId xmlns:a16="http://schemas.microsoft.com/office/drawing/2014/main" id="{29EA6D1A-3622-AD7D-8639-B6DCEEF9B3EC}"/>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000">
                <a:solidFill>
                  <a:schemeClr val="tx1">
                    <a:tint val="75000"/>
                  </a:schemeClr>
                </a:solidFill>
                <a:latin typeface="Poppins SemiBold" panose="00000700000000000000" pitchFamily="2" charset="0"/>
                <a:cs typeface="Poppins SemiBold" panose="00000700000000000000" pitchFamily="2" charset="0"/>
              </a:defRPr>
            </a:lvl1pPr>
          </a:lstStyle>
          <a:p>
            <a:fld id="{EFC1D9BD-F6EE-4FF1-9042-43F19BDB1FA6}" type="slidenum">
              <a:rPr lang="en-CA" smtClean="0"/>
              <a:pPr/>
              <a:t>‹#›</a:t>
            </a:fld>
            <a:endParaRPr lang="en-CA"/>
          </a:p>
        </p:txBody>
      </p:sp>
    </p:spTree>
    <p:extLst>
      <p:ext uri="{BB962C8B-B14F-4D97-AF65-F5344CB8AC3E}">
        <p14:creationId xmlns:p14="http://schemas.microsoft.com/office/powerpoint/2010/main" val="268666152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48" r:id="rId3"/>
    <p:sldLayoutId id="2147483741" r:id="rId4"/>
    <p:sldLayoutId id="2147483744" r:id="rId5"/>
  </p:sldLayoutIdLst>
  <p:hf hdr="0" ftr="0"/>
  <p:txStyles>
    <p:titleStyle>
      <a:lvl1pPr algn="l" defTabSz="914400" rtl="0" eaLnBrk="1" latinLnBrk="0" hangingPunct="1">
        <a:lnSpc>
          <a:spcPct val="90000"/>
        </a:lnSpc>
        <a:spcBef>
          <a:spcPct val="0"/>
        </a:spcBef>
        <a:buNone/>
        <a:defRPr sz="4400" kern="1200">
          <a:solidFill>
            <a:schemeClr val="bg1"/>
          </a:solidFill>
          <a:latin typeface="Poppins SemiBold" panose="00000700000000000000" pitchFamily="2" charset="0"/>
          <a:ea typeface="+mj-ea"/>
          <a:cs typeface="Poppins SemiBold" panose="000007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connectquest.ca/fr/home-francais/"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2BF23-70CE-78DE-E5BD-97E480C6DAC8}"/>
              </a:ext>
            </a:extLst>
          </p:cNvPr>
          <p:cNvSpPr txBox="1">
            <a:spLocks noGrp="1"/>
          </p:cNvSpPr>
          <p:nvPr>
            <p:ph type="title" idx="4294967295"/>
          </p:nvPr>
        </p:nvSpPr>
        <p:spPr>
          <a:xfrm>
            <a:off x="1856065" y="5276417"/>
            <a:ext cx="8506373"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2800" b="0" i="0" u="none" strike="noStrike" kern="1200" cap="none" spc="0" normalizeH="0" baseline="0" noProof="1">
                <a:ln>
                  <a:noFill/>
                </a:ln>
                <a:solidFill>
                  <a:srgbClr val="02AFEF"/>
                </a:solidFill>
                <a:effectLst/>
                <a:uLnTx/>
                <a:uFillTx/>
                <a:latin typeface="Poppins SemiBold"/>
                <a:ea typeface="+mn-ea"/>
                <a:cs typeface="Poppins SemiBold"/>
              </a:rPr>
              <a:t>Introduction pour le personnel scolaire</a:t>
            </a:r>
          </a:p>
        </p:txBody>
      </p:sp>
    </p:spTree>
    <p:extLst>
      <p:ext uri="{BB962C8B-B14F-4D97-AF65-F5344CB8AC3E}">
        <p14:creationId xmlns:p14="http://schemas.microsoft.com/office/powerpoint/2010/main" val="3258305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8AAED-ED54-1794-723B-4ECAFEFB30A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fr-CA" noProof="1"/>
              <a:t>Déclaration d'accessibilité</a:t>
            </a:r>
          </a:p>
        </p:txBody>
      </p:sp>
    </p:spTree>
    <p:extLst>
      <p:ext uri="{BB962C8B-B14F-4D97-AF65-F5344CB8AC3E}">
        <p14:creationId xmlns:p14="http://schemas.microsoft.com/office/powerpoint/2010/main" val="658048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4C1896-EB35-1DE8-6138-BC1BC8BB1100}"/>
              </a:ext>
            </a:extLst>
          </p:cNvPr>
          <p:cNvSpPr>
            <a:spLocks noGrp="1"/>
          </p:cNvSpPr>
          <p:nvPr>
            <p:ph type="title"/>
          </p:nvPr>
        </p:nvSpPr>
        <p:spPr/>
        <p:txBody>
          <a:bodyPr/>
          <a:lstStyle/>
          <a:p>
            <a:r>
              <a:rPr lang="fr-CA" sz="3200" noProof="1">
                <a:latin typeface="Poppins SemiBold"/>
                <a:cs typeface="Poppins SemiBold"/>
              </a:rPr>
              <a:t>Qu’est-ce que Mission connexion?</a:t>
            </a:r>
            <a:endParaRPr lang="fr-CA" noProof="1"/>
          </a:p>
        </p:txBody>
      </p:sp>
      <p:sp>
        <p:nvSpPr>
          <p:cNvPr id="5" name="Content Placeholder 4">
            <a:extLst>
              <a:ext uri="{FF2B5EF4-FFF2-40B4-BE49-F238E27FC236}">
                <a16:creationId xmlns:a16="http://schemas.microsoft.com/office/drawing/2014/main" id="{ED7BEAFA-1FCB-3520-BF94-88F21ACA85BD}"/>
              </a:ext>
            </a:extLst>
          </p:cNvPr>
          <p:cNvSpPr>
            <a:spLocks noGrp="1"/>
          </p:cNvSpPr>
          <p:nvPr>
            <p:ph sz="quarter" idx="13"/>
          </p:nvPr>
        </p:nvSpPr>
        <p:spPr>
          <a:xfrm>
            <a:off x="324479" y="1170881"/>
            <a:ext cx="11599542" cy="4687714"/>
          </a:xfrm>
        </p:spPr>
        <p:txBody>
          <a:bodyPr vert="horz" lIns="91440" tIns="45720" rIns="91440" bIns="45720" rtlCol="0" anchor="t">
            <a:noAutofit/>
          </a:bodyPr>
          <a:lstStyle/>
          <a:p>
            <a:pPr>
              <a:spcAft>
                <a:spcPts val="800"/>
              </a:spcAft>
            </a:pPr>
            <a:r>
              <a:rPr lang="fr-CA" sz="2200" noProof="1">
                <a:latin typeface="Roboto Medium"/>
                <a:ea typeface="Roboto Medium"/>
                <a:cs typeface="Roboto Medium"/>
              </a:rPr>
              <a:t>Mission connexion est un ensemble d’activités prêtes à l’emploi et de ressources qui aident les élèves à développer des liens afin de promouvoir une utilisation équilibrée des appareils électroniques et des choix sains en matière de consommation de substances. </a:t>
            </a:r>
          </a:p>
          <a:p>
            <a:pPr>
              <a:spcAft>
                <a:spcPts val="800"/>
              </a:spcAft>
            </a:pPr>
            <a:r>
              <a:rPr lang="fr-CA" sz="2200" noProof="1">
                <a:latin typeface="Roboto Medium"/>
                <a:ea typeface="Roboto Medium"/>
                <a:cs typeface="Roboto Medium"/>
              </a:rPr>
              <a:t>Inspiré par les jeunes, Mission connexion rejoint les élèves là où ils en sont, au moyen d’activités pertinentes, attrayantes, interactives et propices à la réflexion. </a:t>
            </a:r>
          </a:p>
          <a:p>
            <a:pPr>
              <a:spcAft>
                <a:spcPts val="800"/>
              </a:spcAft>
            </a:pPr>
            <a:r>
              <a:rPr lang="fr-CA" sz="2200" noProof="1">
                <a:latin typeface="Roboto Medium"/>
                <a:ea typeface="Roboto Medium"/>
                <a:cs typeface="Roboto Medium"/>
              </a:rPr>
              <a:t>Mission connexion est conçu pour être dirigé par les élèves et favorise la connexion comme facteur de protection pour la santé liée à la consommation de substances et l’utilisation équilibrée des appareils électroniques.</a:t>
            </a:r>
            <a:endParaRPr lang="fr-CA" sz="2200" noProof="1">
              <a:latin typeface="Roboto Medium" panose="02000000000000000000" pitchFamily="2" charset="0"/>
              <a:ea typeface="Roboto Medium" panose="02000000000000000000" pitchFamily="2" charset="0"/>
              <a:cs typeface="Roboto Medium"/>
            </a:endParaRPr>
          </a:p>
          <a:p>
            <a:pPr>
              <a:spcAft>
                <a:spcPts val="800"/>
              </a:spcAft>
            </a:pPr>
            <a:r>
              <a:rPr lang="fr-CA" sz="2200" noProof="1">
                <a:latin typeface="Roboto Medium"/>
                <a:ea typeface="Roboto Medium"/>
                <a:cs typeface="Roboto Medium"/>
              </a:rPr>
              <a:t>Mission connexion propose un apprentissage flexible de type « choisis ta propre aventure ».</a:t>
            </a:r>
          </a:p>
        </p:txBody>
      </p:sp>
    </p:spTree>
    <p:extLst>
      <p:ext uri="{BB962C8B-B14F-4D97-AF65-F5344CB8AC3E}">
        <p14:creationId xmlns:p14="http://schemas.microsoft.com/office/powerpoint/2010/main" val="2345711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FCE5E-0BDC-A185-8314-DF0C5C77665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41ED876-8B98-4EA5-A1FE-05587014D61E}"/>
              </a:ext>
            </a:extLst>
          </p:cNvPr>
          <p:cNvSpPr>
            <a:spLocks noGrp="1"/>
          </p:cNvSpPr>
          <p:nvPr>
            <p:ph type="title"/>
          </p:nvPr>
        </p:nvSpPr>
        <p:spPr/>
        <p:txBody>
          <a:bodyPr/>
          <a:lstStyle/>
          <a:p>
            <a:r>
              <a:rPr lang="fr-CA" sz="3200" noProof="1">
                <a:latin typeface="Poppins SemiBold"/>
                <a:cs typeface="Poppins SemiBold"/>
              </a:rPr>
              <a:t>Pourquoi a-t-il été développé?</a:t>
            </a:r>
            <a:endParaRPr lang="fr-CA" noProof="1"/>
          </a:p>
        </p:txBody>
      </p:sp>
      <p:sp>
        <p:nvSpPr>
          <p:cNvPr id="7" name="Content Placeholder 6">
            <a:extLst>
              <a:ext uri="{FF2B5EF4-FFF2-40B4-BE49-F238E27FC236}">
                <a16:creationId xmlns:a16="http://schemas.microsoft.com/office/drawing/2014/main" id="{CE7D50AC-2AA1-A44C-0D63-93A6BD71D13F}"/>
              </a:ext>
            </a:extLst>
          </p:cNvPr>
          <p:cNvSpPr>
            <a:spLocks noGrp="1"/>
          </p:cNvSpPr>
          <p:nvPr>
            <p:ph sz="quarter" idx="13"/>
          </p:nvPr>
        </p:nvSpPr>
        <p:spPr>
          <a:xfrm>
            <a:off x="324479" y="1172432"/>
            <a:ext cx="11599542" cy="4714546"/>
          </a:xfrm>
        </p:spPr>
        <p:txBody>
          <a:bodyPr vert="horz" lIns="91440" tIns="45720" rIns="91440" bIns="45720" rtlCol="0" anchor="t">
            <a:noAutofit/>
          </a:bodyPr>
          <a:lstStyle/>
          <a:p>
            <a:pPr>
              <a:spcBef>
                <a:spcPts val="0"/>
              </a:spcBef>
              <a:spcAft>
                <a:spcPts val="800"/>
              </a:spcAft>
            </a:pPr>
            <a:r>
              <a:rPr lang="fr-CA" sz="2000" noProof="1">
                <a:latin typeface="Roboto Medium"/>
                <a:ea typeface="Roboto Medium"/>
                <a:cs typeface="Arial"/>
              </a:rPr>
              <a:t>Les élèves de l’Ontario font face à des problèmes complexes liés à l’usage de substances, à l’utilisation des appareils électroniques et au bien-être général.</a:t>
            </a:r>
          </a:p>
          <a:p>
            <a:pPr>
              <a:spcBef>
                <a:spcPts val="0"/>
              </a:spcBef>
              <a:spcAft>
                <a:spcPts val="800"/>
              </a:spcAft>
            </a:pPr>
            <a:r>
              <a:rPr lang="fr-CA" sz="2000" noProof="1">
                <a:latin typeface="Roboto Medium"/>
                <a:ea typeface="Roboto Medium"/>
                <a:cs typeface="Arial"/>
              </a:rPr>
              <a:t>Fournir aux élèves des informations exactes et les aider à établir des relations solides et à acquérir des compétences dès le primaire peut prévenir l’apparition d’habitudes néfastes.</a:t>
            </a:r>
          </a:p>
          <a:p>
            <a:pPr>
              <a:spcBef>
                <a:spcPts val="0"/>
              </a:spcBef>
              <a:spcAft>
                <a:spcPts val="800"/>
              </a:spcAft>
            </a:pPr>
            <a:r>
              <a:rPr lang="fr-CA" sz="2000" noProof="1">
                <a:latin typeface="Roboto Medium"/>
                <a:ea typeface="Roboto Medium"/>
                <a:cs typeface="Arial"/>
              </a:rPr>
              <a:t>Les pairs exercent une influence considérable en matière de consommation de substances et d’utilisation des appareils électroniques. Les ressources qui tirent parti de cette influence peuvent donc constituer un complément utile à l’enseignement.</a:t>
            </a:r>
            <a:endParaRPr lang="fr-CA" sz="2000" noProof="1">
              <a:latin typeface="Roboto Medium" panose="02000000000000000000" pitchFamily="2" charset="0"/>
              <a:ea typeface="Roboto Medium" panose="02000000000000000000" pitchFamily="2" charset="0"/>
              <a:cs typeface="Arial"/>
            </a:endParaRPr>
          </a:p>
          <a:p>
            <a:pPr>
              <a:spcBef>
                <a:spcPts val="0"/>
              </a:spcBef>
              <a:spcAft>
                <a:spcPts val="800"/>
              </a:spcAft>
            </a:pPr>
            <a:r>
              <a:rPr lang="fr-CA" sz="2000" noProof="1">
                <a:latin typeface="Roboto Medium"/>
                <a:ea typeface="Roboto Medium"/>
                <a:cs typeface="Arial"/>
              </a:rPr>
              <a:t>La politique de l’Ontario (NPP 128) accorde la priorité au bien-être, à l’apprentissage et à la sécurité des élèves en matière de consommation de substances et d’utilisation des appareils électroniques.</a:t>
            </a:r>
            <a:endParaRPr lang="fr-CA" sz="2000" noProof="1">
              <a:latin typeface="Roboto Medium" panose="02000000000000000000" pitchFamily="2" charset="0"/>
              <a:ea typeface="Roboto Medium" panose="02000000000000000000" pitchFamily="2" charset="0"/>
              <a:cs typeface="Arial"/>
            </a:endParaRPr>
          </a:p>
          <a:p>
            <a:pPr>
              <a:spcBef>
                <a:spcPts val="0"/>
              </a:spcBef>
              <a:spcAft>
                <a:spcPts val="800"/>
              </a:spcAft>
            </a:pPr>
            <a:r>
              <a:rPr lang="fr-CA" sz="2000" noProof="1">
                <a:latin typeface="Roboto Medium"/>
                <a:ea typeface="Roboto Medium"/>
                <a:cs typeface="Arial"/>
              </a:rPr>
              <a:t>Les recherches soulignent la nécessité de mettre en place des mesures de soutien pratiques en milieu scolaire afin de réduire et de retarder les méfaits liés à la consommation de substances et de promouvoir une utilisation plus saine et plus équilibrée des appareils numériques.</a:t>
            </a:r>
            <a:endParaRPr lang="fr-CA" sz="2000" noProof="1">
              <a:latin typeface="Roboto Medium" panose="02000000000000000000" pitchFamily="2" charset="0"/>
              <a:ea typeface="Roboto Medium" panose="02000000000000000000" pitchFamily="2" charset="0"/>
              <a:cs typeface="Arial"/>
            </a:endParaRPr>
          </a:p>
        </p:txBody>
      </p:sp>
    </p:spTree>
    <p:extLst>
      <p:ext uri="{BB962C8B-B14F-4D97-AF65-F5344CB8AC3E}">
        <p14:creationId xmlns:p14="http://schemas.microsoft.com/office/powerpoint/2010/main" val="860766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CF88D2D-B5C9-01EF-A703-D15636121ED8}"/>
              </a:ext>
            </a:extLst>
          </p:cNvPr>
          <p:cNvSpPr>
            <a:spLocks noGrp="1"/>
          </p:cNvSpPr>
          <p:nvPr>
            <p:ph type="title"/>
          </p:nvPr>
        </p:nvSpPr>
        <p:spPr/>
        <p:txBody>
          <a:bodyPr/>
          <a:lstStyle/>
          <a:p>
            <a:r>
              <a:rPr lang="fr-CA" sz="3200" noProof="1">
                <a:latin typeface="Poppins SemiBold"/>
                <a:cs typeface="Poppins SemiBold"/>
              </a:rPr>
              <a:t>Pourquoi mettre l’accent sur la connexion?</a:t>
            </a:r>
            <a:endParaRPr lang="fr-CA" noProof="1"/>
          </a:p>
        </p:txBody>
      </p:sp>
      <p:sp>
        <p:nvSpPr>
          <p:cNvPr id="10" name="Content Placeholder 2">
            <a:extLst>
              <a:ext uri="{FF2B5EF4-FFF2-40B4-BE49-F238E27FC236}">
                <a16:creationId xmlns:a16="http://schemas.microsoft.com/office/drawing/2014/main" id="{05A67C90-F857-E628-1A54-DB6F4C35D264}"/>
              </a:ext>
            </a:extLst>
          </p:cNvPr>
          <p:cNvSpPr>
            <a:spLocks noGrp="1"/>
          </p:cNvSpPr>
          <p:nvPr>
            <p:ph sz="quarter" idx="13"/>
          </p:nvPr>
        </p:nvSpPr>
        <p:spPr>
          <a:xfrm>
            <a:off x="324479" y="1170881"/>
            <a:ext cx="11599542" cy="4687714"/>
          </a:xfrm>
        </p:spPr>
        <p:txBody>
          <a:bodyPr vert="horz" lIns="91440" tIns="45720" rIns="91440" bIns="45720" rtlCol="0" anchor="t">
            <a:noAutofit/>
          </a:bodyPr>
          <a:lstStyle/>
          <a:p>
            <a:pPr>
              <a:lnSpc>
                <a:spcPct val="100000"/>
              </a:lnSpc>
              <a:spcBef>
                <a:spcPts val="0"/>
              </a:spcBef>
              <a:spcAft>
                <a:spcPts val="1400"/>
              </a:spcAft>
            </a:pPr>
            <a:r>
              <a:rPr lang="fr-CA" sz="2400" noProof="1">
                <a:latin typeface="Roboto Medium"/>
                <a:ea typeface="Roboto Medium"/>
                <a:cs typeface="Arial"/>
              </a:rPr>
              <a:t>Lorsque les élèves entretiennent des relations positives solides à l’école, à la maison et dans la communauté, ils sont plus enclins à faire des choix positifs qui appuient leur bien-être, et sont plus confiants à rechercher de l’aide au besoin.</a:t>
            </a:r>
          </a:p>
          <a:p>
            <a:pPr>
              <a:lnSpc>
                <a:spcPct val="100000"/>
              </a:lnSpc>
              <a:spcBef>
                <a:spcPts val="0"/>
              </a:spcBef>
              <a:spcAft>
                <a:spcPts val="1400"/>
              </a:spcAft>
            </a:pPr>
            <a:r>
              <a:rPr lang="fr-CA" sz="2400" noProof="1">
                <a:latin typeface="Roboto Medium"/>
                <a:ea typeface="Roboto Medium"/>
                <a:cs typeface="Arial"/>
              </a:rPr>
              <a:t>La connexion favorise des stratégies d’adaptation saines, le sentiment d’appartenance et des relations de soutien, qui constituent des facteurs de protection pour la santé mentale et la santé liée à la consommation de substances.</a:t>
            </a:r>
            <a:endParaRPr lang="fr-CA" sz="2400" noProof="1">
              <a:latin typeface="Roboto Medium" panose="02000000000000000000" pitchFamily="2" charset="0"/>
              <a:ea typeface="Roboto Medium" panose="02000000000000000000" pitchFamily="2" charset="0"/>
              <a:cs typeface="Arial"/>
            </a:endParaRPr>
          </a:p>
          <a:p>
            <a:pPr>
              <a:lnSpc>
                <a:spcPct val="100000"/>
              </a:lnSpc>
              <a:spcBef>
                <a:spcPts val="0"/>
              </a:spcBef>
              <a:spcAft>
                <a:spcPts val="600"/>
              </a:spcAft>
            </a:pPr>
            <a:r>
              <a:rPr lang="fr-CA" sz="2400" noProof="1">
                <a:latin typeface="Roboto Medium"/>
                <a:ea typeface="Roboto Medium"/>
                <a:cs typeface="Roboto Medium"/>
              </a:rPr>
              <a:t>Mission connexion se concentre sur trois domaines de connexion : </a:t>
            </a:r>
          </a:p>
          <a:p>
            <a:pPr lvl="1">
              <a:lnSpc>
                <a:spcPct val="100000"/>
              </a:lnSpc>
              <a:spcBef>
                <a:spcPts val="0"/>
              </a:spcBef>
              <a:spcAft>
                <a:spcPts val="600"/>
              </a:spcAft>
            </a:pPr>
            <a:r>
              <a:rPr lang="fr-CA" sz="2000" noProof="1">
                <a:latin typeface="Roboto Medium"/>
                <a:ea typeface="Roboto Medium"/>
                <a:cs typeface="Arial"/>
              </a:rPr>
              <a:t>connexion à soi-même (réfléchir à ses valeurs personnelles et habitudes) </a:t>
            </a:r>
          </a:p>
          <a:p>
            <a:pPr lvl="1">
              <a:lnSpc>
                <a:spcPct val="100000"/>
              </a:lnSpc>
              <a:spcBef>
                <a:spcPts val="0"/>
              </a:spcBef>
              <a:spcAft>
                <a:spcPts val="600"/>
              </a:spcAft>
            </a:pPr>
            <a:r>
              <a:rPr lang="fr-CA" sz="2000" noProof="1">
                <a:latin typeface="Roboto Medium"/>
                <a:ea typeface="Roboto Medium"/>
                <a:cs typeface="Arial"/>
              </a:rPr>
              <a:t>connexion à la communauté – y compris la famille, les amis et l’école </a:t>
            </a:r>
          </a:p>
          <a:p>
            <a:pPr lvl="1">
              <a:lnSpc>
                <a:spcPct val="100000"/>
              </a:lnSpc>
              <a:spcBef>
                <a:spcPts val="0"/>
              </a:spcBef>
              <a:spcAft>
                <a:spcPts val="600"/>
              </a:spcAft>
            </a:pPr>
            <a:r>
              <a:rPr lang="fr-CA" sz="2000" noProof="1">
                <a:latin typeface="Roboto Medium"/>
                <a:ea typeface="Roboto Medium"/>
                <a:cs typeface="Arial"/>
              </a:rPr>
              <a:t>connexion à la nature </a:t>
            </a:r>
          </a:p>
        </p:txBody>
      </p:sp>
    </p:spTree>
    <p:extLst>
      <p:ext uri="{BB962C8B-B14F-4D97-AF65-F5344CB8AC3E}">
        <p14:creationId xmlns:p14="http://schemas.microsoft.com/office/powerpoint/2010/main" val="36554539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AB99B-F312-0AD5-8FF3-BD63B440DA5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9FB9454-BC54-20E8-89F4-B64A3F12D425}"/>
              </a:ext>
            </a:extLst>
          </p:cNvPr>
          <p:cNvSpPr>
            <a:spLocks noGrp="1"/>
          </p:cNvSpPr>
          <p:nvPr>
            <p:ph type="title"/>
          </p:nvPr>
        </p:nvSpPr>
        <p:spPr/>
        <p:txBody>
          <a:bodyPr>
            <a:normAutofit/>
          </a:bodyPr>
          <a:lstStyle/>
          <a:p>
            <a:r>
              <a:rPr lang="fr-CA" sz="3200" noProof="1">
                <a:latin typeface="Poppins SemiBold"/>
                <a:cs typeface="Poppins SemiBold"/>
              </a:rPr>
              <a:t>Pourquoi utiliser Mission connexion?</a:t>
            </a:r>
            <a:endParaRPr lang="fr-CA" noProof="1"/>
          </a:p>
        </p:txBody>
      </p:sp>
      <p:sp>
        <p:nvSpPr>
          <p:cNvPr id="7" name="Content Placeholder 6">
            <a:extLst>
              <a:ext uri="{FF2B5EF4-FFF2-40B4-BE49-F238E27FC236}">
                <a16:creationId xmlns:a16="http://schemas.microsoft.com/office/drawing/2014/main" id="{C010BFC5-85D1-16E4-E096-1E70FDC12EC6}"/>
              </a:ext>
            </a:extLst>
          </p:cNvPr>
          <p:cNvSpPr>
            <a:spLocks noGrp="1"/>
          </p:cNvSpPr>
          <p:nvPr>
            <p:ph sz="quarter" idx="13"/>
          </p:nvPr>
        </p:nvSpPr>
        <p:spPr>
          <a:xfrm>
            <a:off x="324479" y="1221681"/>
            <a:ext cx="11599542" cy="4687714"/>
          </a:xfrm>
        </p:spPr>
        <p:txBody>
          <a:bodyPr vert="horz" lIns="91440" tIns="45720" rIns="91440" bIns="45720" rtlCol="0" anchor="t">
            <a:normAutofit/>
          </a:bodyPr>
          <a:lstStyle/>
          <a:p>
            <a:pPr>
              <a:lnSpc>
                <a:spcPct val="130000"/>
              </a:lnSpc>
              <a:spcBef>
                <a:spcPts val="0"/>
              </a:spcBef>
            </a:pPr>
            <a:r>
              <a:rPr lang="fr-CA" sz="2250" noProof="1">
                <a:cs typeface="Arial"/>
              </a:rPr>
              <a:t>Développé avec les élèves, pour les élèves.</a:t>
            </a:r>
          </a:p>
          <a:p>
            <a:pPr>
              <a:lnSpc>
                <a:spcPct val="130000"/>
              </a:lnSpc>
              <a:spcBef>
                <a:spcPts val="0"/>
              </a:spcBef>
            </a:pPr>
            <a:r>
              <a:rPr lang="fr-CA" sz="2250" noProof="1">
                <a:cs typeface="Arial"/>
              </a:rPr>
              <a:t>Fournir des renseignements précis sur la santé liée à l’usage des substances et l’utilisation équilibrée des appareils électroniques.</a:t>
            </a:r>
          </a:p>
          <a:p>
            <a:pPr>
              <a:lnSpc>
                <a:spcPct val="130000"/>
              </a:lnSpc>
              <a:spcBef>
                <a:spcPts val="0"/>
              </a:spcBef>
            </a:pPr>
            <a:r>
              <a:rPr lang="fr-CA" sz="2250" noProof="1">
                <a:cs typeface="Arial"/>
              </a:rPr>
              <a:t>Renforcer le sentiment d’appartenance et de connexion chez l’élève.</a:t>
            </a:r>
            <a:endParaRPr lang="fr-CA" sz="2250" noProof="1"/>
          </a:p>
          <a:p>
            <a:pPr>
              <a:lnSpc>
                <a:spcPct val="130000"/>
              </a:lnSpc>
              <a:spcBef>
                <a:spcPts val="0"/>
              </a:spcBef>
            </a:pPr>
            <a:r>
              <a:rPr lang="fr-CA" sz="2250" noProof="1">
                <a:ea typeface="+mn-lt"/>
                <a:cs typeface="Arial"/>
              </a:rPr>
              <a:t>Développer des connaissances sur les stratégies d’adaptation et la recherche d’aide.</a:t>
            </a:r>
          </a:p>
          <a:p>
            <a:pPr>
              <a:lnSpc>
                <a:spcPct val="130000"/>
              </a:lnSpc>
              <a:spcBef>
                <a:spcPts val="0"/>
              </a:spcBef>
            </a:pPr>
            <a:r>
              <a:rPr lang="fr-CA" sz="2250" noProof="1">
                <a:cs typeface="Arial"/>
              </a:rPr>
              <a:t>Réduire la stigmatisation en favorisant des conversations compatissantes sur la santé liée à l’usage des substances et l’utilisation équilibrée des appareils électroniques.</a:t>
            </a:r>
          </a:p>
          <a:p>
            <a:pPr>
              <a:lnSpc>
                <a:spcPct val="130000"/>
              </a:lnSpc>
              <a:spcBef>
                <a:spcPts val="0"/>
              </a:spcBef>
            </a:pPr>
            <a:r>
              <a:rPr lang="fr-CA" sz="2250" noProof="1">
                <a:ea typeface="+mn-lt"/>
                <a:cs typeface="Arial"/>
              </a:rPr>
              <a:t>Aider les élèves à réfléchir à leurs habitudes et à leurs valeurs.</a:t>
            </a:r>
          </a:p>
          <a:p>
            <a:pPr>
              <a:lnSpc>
                <a:spcPct val="130000"/>
              </a:lnSpc>
              <a:spcBef>
                <a:spcPts val="0"/>
              </a:spcBef>
            </a:pPr>
            <a:r>
              <a:rPr lang="fr-CA" sz="2250" noProof="1">
                <a:cs typeface="Arial"/>
              </a:rPr>
              <a:t>Encourager le leadership des élèves.</a:t>
            </a:r>
            <a:endParaRPr lang="fr-CA" sz="2250" noProof="1">
              <a:cs typeface="Roboto Medium"/>
            </a:endParaRPr>
          </a:p>
        </p:txBody>
      </p:sp>
    </p:spTree>
    <p:extLst>
      <p:ext uri="{BB962C8B-B14F-4D97-AF65-F5344CB8AC3E}">
        <p14:creationId xmlns:p14="http://schemas.microsoft.com/office/powerpoint/2010/main" val="1052350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7">
                                            <p:txEl>
                                              <p:pRg st="2" end="2"/>
                                            </p:txEl>
                                          </p:spTgt>
                                        </p:tgtEl>
                                        <p:attrNameLst>
                                          <p:attrName>style.visibility</p:attrName>
                                        </p:attrNameLst>
                                      </p:cBhvr>
                                      <p:to>
                                        <p:strVal val="visible"/>
                                      </p:to>
                                    </p:set>
                                    <p:animEffect transition="in" filter="fade">
                                      <p:cBhvr>
                                        <p:cTn id="16" dur="500"/>
                                        <p:tgtEl>
                                          <p:spTgt spid="7">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Effect transition="in" filter="fade">
                                      <p:cBhvr>
                                        <p:cTn id="21"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98265-A580-2CFA-6E84-E888D3FEB1D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7813E04-880B-4C9C-53CA-089B938FB3B3}"/>
              </a:ext>
            </a:extLst>
          </p:cNvPr>
          <p:cNvSpPr>
            <a:spLocks noGrp="1"/>
          </p:cNvSpPr>
          <p:nvPr>
            <p:ph type="title"/>
          </p:nvPr>
        </p:nvSpPr>
        <p:spPr>
          <a:xfrm>
            <a:off x="324479" y="277162"/>
            <a:ext cx="11428906" cy="768096"/>
          </a:xfrm>
        </p:spPr>
        <p:txBody>
          <a:bodyPr>
            <a:normAutofit fontScale="90000"/>
          </a:bodyPr>
          <a:lstStyle/>
          <a:p>
            <a:r>
              <a:rPr lang="fr-CA" sz="3200" noProof="1">
                <a:latin typeface="Poppins SemiBold"/>
                <a:cs typeface="Poppins SemiBold"/>
              </a:rPr>
              <a:t>Qu’est-ce qui se trouve sur le site de Mission connexion?</a:t>
            </a:r>
            <a:endParaRPr lang="fr-CA" noProof="1"/>
          </a:p>
        </p:txBody>
      </p:sp>
      <p:sp>
        <p:nvSpPr>
          <p:cNvPr id="6" name="Content Placeholder 5">
            <a:extLst>
              <a:ext uri="{FF2B5EF4-FFF2-40B4-BE49-F238E27FC236}">
                <a16:creationId xmlns:a16="http://schemas.microsoft.com/office/drawing/2014/main" id="{B29C0BF3-7A94-421D-2C85-1E7F66CCDA9F}"/>
              </a:ext>
            </a:extLst>
          </p:cNvPr>
          <p:cNvSpPr>
            <a:spLocks noGrp="1"/>
          </p:cNvSpPr>
          <p:nvPr>
            <p:ph sz="quarter" idx="13"/>
          </p:nvPr>
        </p:nvSpPr>
        <p:spPr>
          <a:xfrm>
            <a:off x="295724" y="1192304"/>
            <a:ext cx="11599542" cy="4516969"/>
          </a:xfrm>
        </p:spPr>
        <p:txBody>
          <a:bodyPr vert="horz" lIns="91440" tIns="45720" rIns="91440" bIns="45720" rtlCol="0" anchor="t">
            <a:normAutofit fontScale="92500" lnSpcReduction="20000"/>
          </a:bodyPr>
          <a:lstStyle/>
          <a:p>
            <a:pPr marL="0" indent="0">
              <a:buNone/>
            </a:pPr>
            <a:r>
              <a:rPr lang="fr-CA" noProof="1">
                <a:latin typeface="Roboto Medium" panose="02000000000000000000" pitchFamily="2" charset="0"/>
                <a:ea typeface="Roboto Medium" panose="02000000000000000000" pitchFamily="2" charset="0"/>
                <a:cs typeface="Arial"/>
              </a:rPr>
              <a:t>Le site Web Mission Connexion contient les ressources suivantes :</a:t>
            </a:r>
          </a:p>
          <a:p>
            <a:pPr lvl="1"/>
            <a:r>
              <a:rPr lang="fr-CA" sz="2800" noProof="1">
                <a:latin typeface="Roboto Medium" panose="02000000000000000000" pitchFamily="2" charset="0"/>
                <a:ea typeface="Roboto Medium" panose="02000000000000000000" pitchFamily="2" charset="0"/>
                <a:cs typeface="Arial"/>
              </a:rPr>
              <a:t>26 fiches d’activités prêtes à l’emploi (en ligne et imprimables au format PDF)</a:t>
            </a:r>
          </a:p>
          <a:p>
            <a:pPr lvl="1"/>
            <a:r>
              <a:rPr lang="fr-CA" sz="2800" noProof="1">
                <a:latin typeface="Roboto Medium" panose="02000000000000000000" pitchFamily="2" charset="0"/>
                <a:ea typeface="Roboto Medium" panose="02000000000000000000" pitchFamily="2" charset="0"/>
                <a:cs typeface="Arial"/>
              </a:rPr>
              <a:t>Guide des jeunes leaders</a:t>
            </a:r>
          </a:p>
          <a:p>
            <a:pPr lvl="1"/>
            <a:r>
              <a:rPr lang="fr-CA" sz="2800" noProof="1">
                <a:latin typeface="Roboto Medium" panose="02000000000000000000" pitchFamily="2" charset="0"/>
                <a:ea typeface="Roboto Medium" panose="02000000000000000000" pitchFamily="2" charset="0"/>
                <a:cs typeface="Arial"/>
              </a:rPr>
              <a:t>Guide de mise en œuvre à l’école</a:t>
            </a:r>
          </a:p>
          <a:p>
            <a:pPr lvl="1"/>
            <a:r>
              <a:rPr lang="fr-CA" sz="2800" noProof="1">
                <a:latin typeface="Roboto Medium" panose="02000000000000000000" pitchFamily="2" charset="0"/>
                <a:ea typeface="Roboto Medium" panose="02000000000000000000" pitchFamily="2" charset="0"/>
                <a:cs typeface="Arial"/>
              </a:rPr>
              <a:t>Document d’information et de contexte</a:t>
            </a:r>
          </a:p>
          <a:p>
            <a:pPr lvl="1"/>
            <a:r>
              <a:rPr lang="fr-CA" sz="2800" noProof="1">
                <a:latin typeface="Roboto Medium" panose="02000000000000000000" pitchFamily="2" charset="0"/>
                <a:ea typeface="Roboto Medium" panose="02000000000000000000" pitchFamily="2" charset="0"/>
                <a:cs typeface="Arial"/>
              </a:rPr>
              <a:t>Ressource pour les parents et aidants naturels</a:t>
            </a:r>
          </a:p>
          <a:p>
            <a:pPr lvl="1"/>
            <a:r>
              <a:rPr lang="fr-CA" sz="2800" noProof="1">
                <a:latin typeface="Roboto Medium" panose="02000000000000000000" pitchFamily="2" charset="0"/>
                <a:ea typeface="Roboto Medium" panose="02000000000000000000" pitchFamily="2" charset="0"/>
                <a:cs typeface="Arial"/>
              </a:rPr>
              <a:t>Matériel de communication (affiches, visuels, idées d’annonces scolaires)</a:t>
            </a:r>
          </a:p>
        </p:txBody>
      </p:sp>
    </p:spTree>
    <p:extLst>
      <p:ext uri="{BB962C8B-B14F-4D97-AF65-F5344CB8AC3E}">
        <p14:creationId xmlns:p14="http://schemas.microsoft.com/office/powerpoint/2010/main" val="3786276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CA790-E1B3-EA7D-405C-2290DCAE962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8D9226F-0DAB-564F-0C9B-48092F008E15}"/>
              </a:ext>
            </a:extLst>
          </p:cNvPr>
          <p:cNvSpPr>
            <a:spLocks noGrp="1"/>
          </p:cNvSpPr>
          <p:nvPr>
            <p:ph type="title"/>
          </p:nvPr>
        </p:nvSpPr>
        <p:spPr/>
        <p:txBody>
          <a:bodyPr/>
          <a:lstStyle/>
          <a:p>
            <a:r>
              <a:rPr lang="fr-CA" sz="3200" noProof="1">
                <a:latin typeface="Poppins SemiBold"/>
                <a:cs typeface="Poppins SemiBold"/>
              </a:rPr>
              <a:t>Comment puis-je l’utiliser?</a:t>
            </a:r>
            <a:endParaRPr lang="fr-CA" noProof="1"/>
          </a:p>
        </p:txBody>
      </p:sp>
      <p:sp>
        <p:nvSpPr>
          <p:cNvPr id="6" name="Content Placeholder 5">
            <a:extLst>
              <a:ext uri="{FF2B5EF4-FFF2-40B4-BE49-F238E27FC236}">
                <a16:creationId xmlns:a16="http://schemas.microsoft.com/office/drawing/2014/main" id="{5EC532E7-9C51-B222-B96E-AF4B1F992611}"/>
              </a:ext>
            </a:extLst>
          </p:cNvPr>
          <p:cNvSpPr>
            <a:spLocks noGrp="1"/>
          </p:cNvSpPr>
          <p:nvPr>
            <p:ph sz="quarter" idx="13"/>
          </p:nvPr>
        </p:nvSpPr>
        <p:spPr>
          <a:xfrm>
            <a:off x="324478" y="1174875"/>
            <a:ext cx="6388556" cy="4800271"/>
          </a:xfrm>
        </p:spPr>
        <p:txBody>
          <a:bodyPr vert="horz" lIns="91440" tIns="45720" rIns="91440" bIns="45720" rtlCol="0" anchor="t">
            <a:noAutofit/>
          </a:bodyPr>
          <a:lstStyle/>
          <a:p>
            <a:pPr marL="0" indent="0">
              <a:lnSpc>
                <a:spcPct val="100000"/>
              </a:lnSpc>
              <a:spcBef>
                <a:spcPts val="0"/>
              </a:spcBef>
              <a:buNone/>
            </a:pPr>
            <a:r>
              <a:rPr lang="fr-CA" sz="2400" b="1" noProof="1">
                <a:latin typeface="Roboto Black"/>
                <a:ea typeface="Roboto Black"/>
                <a:cs typeface="Roboto Black"/>
              </a:rPr>
              <a:t>Utilisation individuelle par les élèves</a:t>
            </a:r>
            <a:endParaRPr lang="fr-CA" sz="2400" noProof="1">
              <a:cs typeface="Roboto Medium" panose="02000000000000000000" pitchFamily="2" charset="0"/>
            </a:endParaRPr>
          </a:p>
          <a:p>
            <a:pPr>
              <a:lnSpc>
                <a:spcPct val="100000"/>
              </a:lnSpc>
              <a:spcBef>
                <a:spcPts val="0"/>
              </a:spcBef>
            </a:pPr>
            <a:r>
              <a:rPr lang="fr-CA" sz="2000" noProof="1">
                <a:latin typeface="Roboto Medium"/>
                <a:ea typeface="Roboto Medium"/>
                <a:cs typeface="Arial"/>
              </a:rPr>
              <a:t>Les activités « Connexion à toi-même » peuvent être réalisées de manière indépendante afin de réfléchir à ses émotions, de développer des habitudes de bien-être et de travailler à l’atteinte de ses objectifs personnels.</a:t>
            </a:r>
            <a:endParaRPr lang="fr-CA" sz="2000" b="1" noProof="1">
              <a:latin typeface="Roboto Black"/>
              <a:ea typeface="Roboto Black"/>
              <a:cs typeface="Arial"/>
            </a:endParaRPr>
          </a:p>
          <a:p>
            <a:pPr marL="0" indent="0" fontAlgn="base">
              <a:lnSpc>
                <a:spcPct val="100000"/>
              </a:lnSpc>
              <a:spcBef>
                <a:spcPts val="0"/>
              </a:spcBef>
              <a:buNone/>
            </a:pPr>
            <a:r>
              <a:rPr lang="fr-CA" sz="2000" b="1" noProof="1">
                <a:latin typeface="Roboto Black"/>
                <a:ea typeface="Roboto Black"/>
                <a:cs typeface="Arial"/>
              </a:rPr>
              <a:t>Initiatives menées par les élèves</a:t>
            </a:r>
            <a:endParaRPr lang="fr-CA" sz="2000" b="1" noProof="1">
              <a:latin typeface="Roboto Black"/>
              <a:ea typeface="Roboto Black"/>
              <a:cs typeface="Roboto Black"/>
            </a:endParaRPr>
          </a:p>
          <a:p>
            <a:pPr>
              <a:lnSpc>
                <a:spcPct val="100000"/>
              </a:lnSpc>
              <a:spcBef>
                <a:spcPts val="0"/>
              </a:spcBef>
            </a:pPr>
            <a:r>
              <a:rPr lang="fr-CA" sz="1900" noProof="1">
                <a:latin typeface="Roboto Medium"/>
                <a:ea typeface="Roboto Medium"/>
                <a:cs typeface="Arial"/>
              </a:rPr>
              <a:t>Avec l’aide d’adultes bienveillants de leur établissement, les élèves peuvent créer une « quête » ou une campagne dans le cadre de laquelle ils choisissent, adaptent et mènent des activités Mission connexion dans leur établissement.</a:t>
            </a:r>
            <a:endParaRPr lang="fr-CA" sz="1900" noProof="1">
              <a:latin typeface="Roboto Medium" panose="02000000000000000000" pitchFamily="2" charset="0"/>
              <a:ea typeface="Roboto Medium" panose="02000000000000000000" pitchFamily="2" charset="0"/>
              <a:cs typeface="Arial"/>
            </a:endParaRPr>
          </a:p>
          <a:p>
            <a:pPr>
              <a:lnSpc>
                <a:spcPct val="100000"/>
              </a:lnSpc>
              <a:spcBef>
                <a:spcPts val="0"/>
              </a:spcBef>
            </a:pPr>
            <a:r>
              <a:rPr lang="fr-CA" sz="1900" noProof="1">
                <a:latin typeface="Roboto Medium"/>
                <a:ea typeface="Roboto Medium"/>
                <a:cs typeface="Arial"/>
              </a:rPr>
              <a:t>Les quêtes peuvent s’étaler sur plusieurs mois ou sur une courte période.</a:t>
            </a:r>
            <a:endParaRPr lang="fr-CA" sz="1900" noProof="1">
              <a:latin typeface="Roboto Medium" panose="02000000000000000000" pitchFamily="2" charset="0"/>
              <a:ea typeface="Roboto Medium" panose="02000000000000000000" pitchFamily="2" charset="0"/>
              <a:cs typeface="Arial"/>
            </a:endParaRPr>
          </a:p>
          <a:p>
            <a:pPr marL="0" indent="0">
              <a:lnSpc>
                <a:spcPct val="100000"/>
              </a:lnSpc>
              <a:spcBef>
                <a:spcPts val="0"/>
              </a:spcBef>
              <a:buNone/>
            </a:pPr>
            <a:endParaRPr lang="fr-CA" sz="600" noProof="1">
              <a:latin typeface="Roboto Medium" panose="02000000000000000000" pitchFamily="2" charset="0"/>
              <a:ea typeface="Roboto Medium" panose="02000000000000000000" pitchFamily="2" charset="0"/>
              <a:cs typeface="Arial"/>
            </a:endParaRPr>
          </a:p>
        </p:txBody>
      </p:sp>
      <p:sp>
        <p:nvSpPr>
          <p:cNvPr id="3" name="Content Placeholder 5">
            <a:extLst>
              <a:ext uri="{FF2B5EF4-FFF2-40B4-BE49-F238E27FC236}">
                <a16:creationId xmlns:a16="http://schemas.microsoft.com/office/drawing/2014/main" id="{4D7140C6-CC35-E32B-88F4-AB2FF3A644BC}"/>
              </a:ext>
            </a:extLst>
          </p:cNvPr>
          <p:cNvSpPr txBox="1">
            <a:spLocks/>
          </p:cNvSpPr>
          <p:nvPr/>
        </p:nvSpPr>
        <p:spPr>
          <a:xfrm>
            <a:off x="6880301" y="1169998"/>
            <a:ext cx="5163016" cy="4257675"/>
          </a:xfrm>
          <a:prstGeom prst="rect">
            <a:avLst/>
          </a:prstGeom>
        </p:spPr>
        <p:txBody>
          <a:bodyPr vert="horz" lIns="91440" tIns="45720" rIns="91440" bIns="45720" rtlCol="0" anchor="t">
            <a:noAutofit/>
          </a:bodyPr>
          <a:lstStyle>
            <a:lvl1pPr marL="228600" indent="-228600" algn="l" defTabSz="914400" rtl="0" eaLnBrk="1" latinLnBrk="0" hangingPunct="1">
              <a:lnSpc>
                <a:spcPct val="108000"/>
              </a:lnSpc>
              <a:spcBef>
                <a:spcPts val="1000"/>
              </a:spcBef>
              <a:spcAft>
                <a:spcPts val="1200"/>
              </a:spcAft>
              <a:buFont typeface="Arial" panose="020B0604020202020204" pitchFamily="34" charset="0"/>
              <a:buChar char="•"/>
              <a:defRPr lang="en-US" sz="24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1pPr>
            <a:lvl2pPr marL="457200" indent="-228600" algn="l" defTabSz="914400" rtl="0" eaLnBrk="1" latinLnBrk="0" hangingPunct="1">
              <a:lnSpc>
                <a:spcPct val="108000"/>
              </a:lnSpc>
              <a:spcBef>
                <a:spcPts val="500"/>
              </a:spcBef>
              <a:spcAft>
                <a:spcPts val="1200"/>
              </a:spcAft>
              <a:buFont typeface="Arial" panose="020B0604020202020204" pitchFamily="34" charset="0"/>
              <a:buChar char="•"/>
              <a:defRPr lang="en-US" sz="20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2pPr>
            <a:lvl3pPr marL="685800" indent="-228600" algn="l" defTabSz="914400" rtl="0" eaLnBrk="1" latinLnBrk="0" hangingPunct="1">
              <a:lnSpc>
                <a:spcPct val="108000"/>
              </a:lnSpc>
              <a:spcBef>
                <a:spcPts val="500"/>
              </a:spcBef>
              <a:spcAft>
                <a:spcPts val="1200"/>
              </a:spcAft>
              <a:buFont typeface="Arial" panose="020B0604020202020204" pitchFamily="34" charset="0"/>
              <a:buChar char="•"/>
              <a:defRPr lang="en-US" sz="18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3pPr>
            <a:lvl4pPr marL="914400" indent="-228600" algn="l" defTabSz="914400" rtl="0" eaLnBrk="1" latinLnBrk="0" hangingPunct="1">
              <a:lnSpc>
                <a:spcPct val="108000"/>
              </a:lnSpc>
              <a:spcBef>
                <a:spcPts val="500"/>
              </a:spcBef>
              <a:spcAft>
                <a:spcPts val="1200"/>
              </a:spcAft>
              <a:buFont typeface="Arial" panose="020B0604020202020204" pitchFamily="34" charset="0"/>
              <a:buChar char="•"/>
              <a:defRPr lang="en-US" sz="16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4pPr>
            <a:lvl5pPr marL="1143000" indent="-228600" algn="l" defTabSz="914400" rtl="0" eaLnBrk="1" latinLnBrk="0" hangingPunct="1">
              <a:lnSpc>
                <a:spcPct val="108000"/>
              </a:lnSpc>
              <a:spcBef>
                <a:spcPts val="500"/>
              </a:spcBef>
              <a:spcAft>
                <a:spcPts val="1200"/>
              </a:spcAft>
              <a:buFont typeface="Arial" panose="020B0604020202020204" pitchFamily="34" charset="0"/>
              <a:buChar char="•"/>
              <a:defRPr lang="fr-CA" sz="1400" kern="1200">
                <a:solidFill>
                  <a:schemeClr val="tx1"/>
                </a:solidFill>
                <a:latin typeface="Roboto Medium" panose="02000000000000000000" pitchFamily="2" charset="0"/>
                <a:ea typeface="Roboto Medium" panose="02000000000000000000"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fr-CA" sz="2000" b="1" noProof="1">
                <a:latin typeface="Roboto Black"/>
                <a:ea typeface="Roboto Black"/>
                <a:cs typeface="Roboto Black"/>
              </a:rPr>
              <a:t>Intégration en classe</a:t>
            </a:r>
            <a:endParaRPr lang="fr-CA" noProof="1"/>
          </a:p>
          <a:p>
            <a:pPr lvl="1">
              <a:lnSpc>
                <a:spcPct val="100000"/>
              </a:lnSpc>
              <a:spcBef>
                <a:spcPts val="0"/>
              </a:spcBef>
            </a:pPr>
            <a:r>
              <a:rPr lang="fr-CA" sz="1900" noProof="1">
                <a:latin typeface="Roboto Medium"/>
                <a:ea typeface="Roboto Medium"/>
                <a:cs typeface="Arial"/>
              </a:rPr>
              <a:t>Le personnel enseignant et le personnel de soutien aux élèves peuvent intégrer ces activités dans les cours, les activités de groupe ou les clubs.</a:t>
            </a:r>
            <a:endParaRPr lang="fr-CA" sz="1050" noProof="1">
              <a:latin typeface="Roboto Medium" panose="02000000000000000000" pitchFamily="2" charset="0"/>
              <a:ea typeface="Roboto Medium" panose="02000000000000000000" pitchFamily="2" charset="0"/>
            </a:endParaRPr>
          </a:p>
          <a:p>
            <a:pPr marL="0" indent="0">
              <a:lnSpc>
                <a:spcPct val="100000"/>
              </a:lnSpc>
              <a:spcBef>
                <a:spcPts val="0"/>
              </a:spcBef>
              <a:buNone/>
            </a:pPr>
            <a:r>
              <a:rPr lang="fr-CA" sz="2000" b="1" noProof="1">
                <a:latin typeface="Roboto Black"/>
                <a:ea typeface="Roboto Black"/>
                <a:cs typeface="Roboto Black"/>
              </a:rPr>
              <a:t>Engagement de la famille</a:t>
            </a:r>
            <a:endParaRPr lang="fr-CA" noProof="1"/>
          </a:p>
          <a:p>
            <a:pPr lvl="1">
              <a:lnSpc>
                <a:spcPct val="100000"/>
              </a:lnSpc>
              <a:spcBef>
                <a:spcPts val="0"/>
              </a:spcBef>
            </a:pPr>
            <a:r>
              <a:rPr lang="fr-CA" sz="1900" noProof="1">
                <a:latin typeface="Roboto Medium"/>
                <a:ea typeface="Roboto Medium"/>
                <a:cs typeface="Arial"/>
              </a:rPr>
              <a:t>Les parents et les aidants naturels peuvent utiliser ces activités à la maison pour favoriser des routines saines et des conversations sur l’utilisation équilibrée des appareils électroniques et la santé liée à la consommation de substances.</a:t>
            </a:r>
          </a:p>
        </p:txBody>
      </p:sp>
    </p:spTree>
    <p:extLst>
      <p:ext uri="{BB962C8B-B14F-4D97-AF65-F5344CB8AC3E}">
        <p14:creationId xmlns:p14="http://schemas.microsoft.com/office/powerpoint/2010/main" val="2497601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028E71-5E65-9437-D8A5-A9B165AD2C28}"/>
              </a:ext>
            </a:extLst>
          </p:cNvPr>
          <p:cNvSpPr>
            <a:spLocks noGrp="1"/>
          </p:cNvSpPr>
          <p:nvPr>
            <p:ph type="title"/>
          </p:nvPr>
        </p:nvSpPr>
        <p:spPr/>
        <p:txBody>
          <a:bodyPr/>
          <a:lstStyle/>
          <a:p>
            <a:r>
              <a:rPr lang="fr-CA" sz="3200" noProof="1">
                <a:latin typeface="Poppins SemiBold"/>
                <a:cs typeface="Poppins SemiBold"/>
              </a:rPr>
              <a:t>Où puis-je trouver Mission connexion?</a:t>
            </a:r>
            <a:endParaRPr lang="fr-CA" noProof="1"/>
          </a:p>
        </p:txBody>
      </p:sp>
      <p:pic>
        <p:nvPicPr>
          <p:cNvPr id="6" name="Graphic 5" descr="Image montrant le site Web Mission connexion sur l'écran d'un ordinateur de bureau, l'un des graphiques Mission connexion destinés aux réseaux sociaux sur l'écran d'un téléphone portable, l'une des activités proposées aux élèves sur l'écran d'un ordinateur portable et le Guide des jeunes leaders sur une tablette. ">
            <a:hlinkClick r:id="rId3"/>
            <a:extLst>
              <a:ext uri="{FF2B5EF4-FFF2-40B4-BE49-F238E27FC236}">
                <a16:creationId xmlns:a16="http://schemas.microsoft.com/office/drawing/2014/main" id="{E64ED8FD-EFC7-DEF6-E08A-8474AE2AD105}"/>
              </a:ext>
            </a:extLst>
          </p:cNvPr>
          <p:cNvPicPr>
            <a:picLocks noChangeAspect="1"/>
          </p:cNvPicPr>
          <p:nvPr/>
        </p:nvPicPr>
        <p:blipFill>
          <a:blip r:embed="rId4">
            <a:extLst>
              <a:ext uri="{28A0092B-C50C-407E-A947-70E740481C1C}">
                <a14:useLocalDpi xmlns:a14="http://schemas.microsoft.com/office/drawing/2010/main" val="0"/>
              </a:ext>
            </a:extLst>
          </a:blip>
          <a:srcRect t="58" b="58"/>
          <a:stretch/>
        </p:blipFill>
        <p:spPr>
          <a:xfrm>
            <a:off x="534764" y="1313506"/>
            <a:ext cx="6526531" cy="4473093"/>
          </a:xfrm>
          <a:prstGeom prst="rect">
            <a:avLst/>
          </a:prstGeom>
        </p:spPr>
      </p:pic>
      <p:sp>
        <p:nvSpPr>
          <p:cNvPr id="8" name="Content Placeholder 2">
            <a:extLst>
              <a:ext uri="{FF2B5EF4-FFF2-40B4-BE49-F238E27FC236}">
                <a16:creationId xmlns:a16="http://schemas.microsoft.com/office/drawing/2014/main" id="{C26DAE9B-2900-A7DD-BC37-779AFB2A9AB9}"/>
              </a:ext>
            </a:extLst>
          </p:cNvPr>
          <p:cNvSpPr>
            <a:spLocks noGrp="1"/>
          </p:cNvSpPr>
          <p:nvPr>
            <p:ph sz="quarter" idx="13"/>
          </p:nvPr>
        </p:nvSpPr>
        <p:spPr>
          <a:xfrm>
            <a:off x="7666679" y="1599116"/>
            <a:ext cx="3753134" cy="655093"/>
          </a:xfrm>
        </p:spPr>
        <p:txBody>
          <a:bodyPr vert="horz" lIns="91440" tIns="45720" rIns="91440" bIns="45720" rtlCol="0" anchor="t">
            <a:noAutofit/>
          </a:bodyPr>
          <a:lstStyle/>
          <a:p>
            <a:pPr marL="0" indent="0" algn="ctr">
              <a:lnSpc>
                <a:spcPct val="100000"/>
              </a:lnSpc>
              <a:spcBef>
                <a:spcPts val="0"/>
              </a:spcBef>
              <a:buNone/>
            </a:pPr>
            <a:r>
              <a:rPr lang="fr-CA" sz="2800" noProof="1">
                <a:solidFill>
                  <a:srgbClr val="510BD8"/>
                </a:solidFill>
                <a:latin typeface="Roboto Medium" panose="02000000000000000000" pitchFamily="2" charset="0"/>
                <a:ea typeface="Roboto Medium" panose="02000000000000000000" pitchFamily="2" charset="0"/>
                <a:cs typeface="Poppins SemiBold" pitchFamily="2" charset="77"/>
                <a:hlinkClick r:id="rId3">
                  <a:extLst>
                    <a:ext uri="{A12FA001-AC4F-418D-AE19-62706E023703}">
                      <ahyp:hlinkClr xmlns:ahyp="http://schemas.microsoft.com/office/drawing/2018/hyperlinkcolor" val="tx"/>
                    </a:ext>
                  </a:extLst>
                </a:hlinkClick>
              </a:rPr>
              <a:t>connectquest.ca/fr</a:t>
            </a:r>
            <a:endParaRPr lang="fr-CA" noProof="1">
              <a:solidFill>
                <a:srgbClr val="510BD8"/>
              </a:solidFill>
              <a:latin typeface="Roboto Medium" panose="02000000000000000000" pitchFamily="2" charset="0"/>
              <a:ea typeface="Roboto Medium" panose="02000000000000000000" pitchFamily="2" charset="0"/>
              <a:cs typeface="Poppins SemiBold" pitchFamily="2" charset="77"/>
            </a:endParaRPr>
          </a:p>
        </p:txBody>
      </p:sp>
      <p:pic>
        <p:nvPicPr>
          <p:cNvPr id="4" name="Picture 3" descr="QR code pour le site Web Mission connexion.">
            <a:hlinkClick r:id="rId3"/>
            <a:extLst>
              <a:ext uri="{FF2B5EF4-FFF2-40B4-BE49-F238E27FC236}">
                <a16:creationId xmlns:a16="http://schemas.microsoft.com/office/drawing/2014/main" id="{5A83EE4E-8631-7016-8C3B-E2BF36DD555B}"/>
              </a:ext>
            </a:extLst>
          </p:cNvPr>
          <p:cNvPicPr>
            <a:picLocks noChangeAspect="1"/>
          </p:cNvPicPr>
          <p:nvPr/>
        </p:nvPicPr>
        <p:blipFill>
          <a:blip r:embed="rId5">
            <a:extLst>
              <a:ext uri="{28A0092B-C50C-407E-A947-70E740481C1C}">
                <a14:useLocalDpi xmlns:a14="http://schemas.microsoft.com/office/drawing/2010/main" val="0"/>
              </a:ext>
            </a:extLst>
          </a:blip>
          <a:srcRect t="1742" b="1742"/>
          <a:stretch/>
        </p:blipFill>
        <p:spPr>
          <a:xfrm>
            <a:off x="8469644" y="2615148"/>
            <a:ext cx="2147205" cy="2072415"/>
          </a:xfrm>
          <a:prstGeom prst="rect">
            <a:avLst/>
          </a:prstGeom>
          <a:solidFill>
            <a:srgbClr val="FFFFFF">
              <a:shade val="85000"/>
            </a:srgbClr>
          </a:solidFill>
          <a:ln w="190500" cap="rnd">
            <a:solidFill>
              <a:srgbClr val="FFFFFF"/>
            </a:solidFill>
          </a:ln>
          <a:effectLst>
            <a:outerShdw blurRad="207423" dist="114300" dir="3000000" sx="102000" sy="102000" algn="tl" rotWithShape="0">
              <a:prstClr val="black">
                <a:alpha val="40000"/>
              </a:prst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04490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36CA4-BFB0-B674-CBF1-2D4178EBDB21}"/>
              </a:ext>
            </a:extLst>
          </p:cNvPr>
          <p:cNvSpPr>
            <a:spLocks noGrp="1"/>
          </p:cNvSpPr>
          <p:nvPr>
            <p:ph type="title" idx="4294967295"/>
          </p:nvPr>
        </p:nvSpPr>
        <p:spPr>
          <a:xfrm>
            <a:off x="0" y="-1325563"/>
            <a:ext cx="11353800" cy="1325563"/>
          </a:xfrm>
        </p:spPr>
        <p:txBody>
          <a:bodyPr vert="horz" lIns="91440" tIns="45720" rIns="91440" bIns="45720" rtlCol="0" anchor="b">
            <a:noAutofit/>
          </a:bodyPr>
          <a:lstStyle/>
          <a:p>
            <a:r>
              <a:rPr lang="fr-CA" sz="2400" noProof="1"/>
              <a:t>Connectez-vous avec Santé mentale en milieu scolaire Ontario</a:t>
            </a:r>
          </a:p>
        </p:txBody>
      </p:sp>
    </p:spTree>
    <p:extLst>
      <p:ext uri="{BB962C8B-B14F-4D97-AF65-F5344CB8AC3E}">
        <p14:creationId xmlns:p14="http://schemas.microsoft.com/office/powerpoint/2010/main" val="1943406946"/>
      </p:ext>
    </p:extLst>
  </p:cSld>
  <p:clrMapOvr>
    <a:masterClrMapping/>
  </p:clrMapOvr>
</p:sld>
</file>

<file path=ppt/theme/theme1.xml><?xml version="1.0" encoding="utf-8"?>
<a:theme xmlns:a="http://schemas.openxmlformats.org/drawingml/2006/main" name="Section Dividers">
  <a:themeElements>
    <a:clrScheme name="Custom 45">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0B0F0"/>
      </a:hlink>
      <a:folHlink>
        <a:srgbClr val="7030A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CA129D4CF93FD40B4303B32156186A5" ma:contentTypeVersion="25" ma:contentTypeDescription="Create a new document." ma:contentTypeScope="" ma:versionID="631fd5e51fe1ae588874efac742a6b39">
  <xsd:schema xmlns:xsd="http://www.w3.org/2001/XMLSchema" xmlns:xs="http://www.w3.org/2001/XMLSchema" xmlns:p="http://schemas.microsoft.com/office/2006/metadata/properties" xmlns:ns2="a1c9f355-ecd3-4278-9438-8cd8c6e98a42" xmlns:ns3="46a5dd20-f0b3-4d61-834b-69fb9fff00eb" targetNamespace="http://schemas.microsoft.com/office/2006/metadata/properties" ma:root="true" ma:fieldsID="99db51928ecf205186c823a0d029ff48" ns2:_="" ns3:_="">
    <xsd:import namespace="a1c9f355-ecd3-4278-9438-8cd8c6e98a42"/>
    <xsd:import namespace="46a5dd20-f0b3-4d61-834b-69fb9fff00eb"/>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3:_dlc_DocId" minOccurs="0"/>
                <xsd:element ref="ns3:_dlc_DocIdUrl" minOccurs="0"/>
                <xsd:element ref="ns3:_dlc_DocIdPersistId" minOccurs="0"/>
                <xsd:element ref="ns2:MediaServiceAutoKeyPoints" minOccurs="0"/>
                <xsd:element ref="ns2:MediaServiceKeyPoints" minOccurs="0"/>
                <xsd:element ref="ns2:MediaServiceLocation" minOccurs="0"/>
                <xsd:element ref="ns2:Priority" minOccurs="0"/>
                <xsd:element ref="ns2:MediaLengthInSeconds" minOccurs="0"/>
                <xsd:element ref="ns2:Thumbnail" minOccurs="0"/>
                <xsd:element ref="ns2:Image" minOccurs="0"/>
                <xsd:element ref="ns2:thumbnails" minOccurs="0"/>
                <xsd:element ref="ns2:lcf76f155ced4ddcb4097134ff3c332f" minOccurs="0"/>
                <xsd:element ref="ns3:TaxCatchAll" minOccurs="0"/>
                <xsd:element ref="ns2:MediaServiceObjectDetectorVersions" minOccurs="0"/>
                <xsd:element ref="ns2:MediaServiceSearchProperties" minOccurs="0"/>
                <xsd:element ref="ns2: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c9f355-ecd3-4278-9438-8cd8c6e98a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element name="Priority" ma:index="22" nillable="true" ma:displayName="Priority" ma:format="Dropdown" ma:internalName="Priority">
      <xsd:simpleType>
        <xsd:restriction base="dms:Text">
          <xsd:maxLength value="255"/>
        </xsd:restriction>
      </xsd:simpleType>
    </xsd:element>
    <xsd:element name="MediaLengthInSeconds" ma:index="23" nillable="true" ma:displayName="Length (seconds)" ma:internalName="MediaLengthInSeconds" ma:readOnly="true">
      <xsd:simpleType>
        <xsd:restriction base="dms:Unknown"/>
      </xsd:simpleType>
    </xsd:element>
    <xsd:element name="Thumbnail" ma:index="24" nillable="true" ma:displayName="Thumbnail" ma:format="Thumbnail" ma:internalName="Thumbnail">
      <xsd:simpleType>
        <xsd:restriction base="dms:Unknown"/>
      </xsd:simpleType>
    </xsd:element>
    <xsd:element name="Image" ma:index="25" nillable="true" ma:displayName="Image" ma:format="Thumbnail" ma:internalName="Image">
      <xsd:simpleType>
        <xsd:restriction base="dms:Unknown"/>
      </xsd:simpleType>
    </xsd:element>
    <xsd:element name="thumbnails" ma:index="26" nillable="true" ma:displayName="thumbnails" ma:internalName="thumbnails">
      <xsd:simpleType>
        <xsd:restriction base="dms:Unknow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ee09c4f2-25f2-413f-84f7-6952626b590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element name="Tags" ma:index="32" nillable="true" ma:displayName="Tags" ma:format="Dropdown" ma:internalName="Tags">
      <xsd:complexType>
        <xsd:complexContent>
          <xsd:extension base="dms:MultiChoice">
            <xsd:sequence>
              <xsd:element name="Value" maxOccurs="unbounded" minOccurs="0" nillable="true">
                <xsd:simpleType>
                  <xsd:restriction base="dms:Choice">
                    <xsd:enumeration value="Final"/>
                    <xsd:enumeration value="HearNowON2024"/>
                    <xsd:enumeration value="ThriveSMH"/>
                    <xsd:enumeration value="Ready for production"/>
                    <xsd:enumeration value="In production"/>
                    <xsd:enumeration value="Being drafted"/>
                  </xsd:restriction>
                </xsd:simpleType>
              </xsd:element>
            </xsd:sequence>
          </xsd:extension>
        </xsd:complexContent>
      </xsd:complexType>
    </xsd:element>
    <xsd:element name="MediaServiceBillingMetadata" ma:index="3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6a5dd20-f0b3-4d61-834b-69fb9fff00eb"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_dlc_DocId" ma:index="16" nillable="true" ma:displayName="Document ID Value" ma:description="The value of the document ID assigned to this item."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element name="TaxCatchAll" ma:index="29" nillable="true" ma:displayName="Taxonomy Catch All Column" ma:hidden="true" ma:list="{4843a7ca-e0a5-46f1-9d85-5afda220eee2}" ma:internalName="TaxCatchAll" ma:showField="CatchAllData" ma:web="46a5dd20-f0b3-4d61-834b-69fb9fff00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46a5dd20-f0b3-4d61-834b-69fb9fff00eb">2MMV42CKC3FZ-1937131458-141646</_dlc_DocId>
    <_dlc_DocIdUrl xmlns="46a5dd20-f0b3-4d61-834b-69fb9fff00eb">
      <Url>https://smhosmso.sharepoint.com/sites/SchoolMentalHealthOntario/_layouts/15/DocIdRedir.aspx?ID=2MMV42CKC3FZ-1937131458-141646</Url>
      <Description>2MMV42CKC3FZ-1937131458-141646</Description>
    </_dlc_DocIdUrl>
    <lcf76f155ced4ddcb4097134ff3c332f xmlns="a1c9f355-ecd3-4278-9438-8cd8c6e98a42">
      <Terms xmlns="http://schemas.microsoft.com/office/infopath/2007/PartnerControls"/>
    </lcf76f155ced4ddcb4097134ff3c332f>
    <Thumbnail xmlns="a1c9f355-ecd3-4278-9438-8cd8c6e98a42" xsi:nil="true"/>
    <thumbnails xmlns="a1c9f355-ecd3-4278-9438-8cd8c6e98a42" xsi:nil="true"/>
    <Priority xmlns="a1c9f355-ecd3-4278-9438-8cd8c6e98a42" xsi:nil="true"/>
    <Tags xmlns="a1c9f355-ecd3-4278-9438-8cd8c6e98a42" xsi:nil="true"/>
    <TaxCatchAll xmlns="46a5dd20-f0b3-4d61-834b-69fb9fff00eb" xsi:nil="true"/>
    <Image xmlns="a1c9f355-ecd3-4278-9438-8cd8c6e98a42" xsi:nil="true"/>
  </documentManagement>
</p:properties>
</file>

<file path=customXml/itemProps1.xml><?xml version="1.0" encoding="utf-8"?>
<ds:datastoreItem xmlns:ds="http://schemas.openxmlformats.org/officeDocument/2006/customXml" ds:itemID="{0BA71683-45AC-41D3-BCB7-22C7493F3EF8}">
  <ds:schemaRefs>
    <ds:schemaRef ds:uri="http://schemas.microsoft.com/sharepoint/v3/contenttype/forms"/>
  </ds:schemaRefs>
</ds:datastoreItem>
</file>

<file path=customXml/itemProps2.xml><?xml version="1.0" encoding="utf-8"?>
<ds:datastoreItem xmlns:ds="http://schemas.openxmlformats.org/officeDocument/2006/customXml" ds:itemID="{EF3FC092-FF3F-4F21-BA95-9B5230A94523}">
  <ds:schemaRefs>
    <ds:schemaRef ds:uri="46a5dd20-f0b3-4d61-834b-69fb9fff00eb"/>
    <ds:schemaRef ds:uri="a1c9f355-ecd3-4278-9438-8cd8c6e98a4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BD687C9-8C13-41CD-96C8-B3B4D70BC96E}">
  <ds:schemaRefs>
    <ds:schemaRef ds:uri="http://schemas.microsoft.com/sharepoint/events"/>
  </ds:schemaRefs>
</ds:datastoreItem>
</file>

<file path=customXml/itemProps4.xml><?xml version="1.0" encoding="utf-8"?>
<ds:datastoreItem xmlns:ds="http://schemas.openxmlformats.org/officeDocument/2006/customXml" ds:itemID="{3FF71BD1-391D-4F92-8436-DE4154DBAE87}">
  <ds:schemaRefs>
    <ds:schemaRef ds:uri="http://schemas.microsoft.com/office/infopath/2007/PartnerControls"/>
    <ds:schemaRef ds:uri="http://purl.org/dc/terms/"/>
    <ds:schemaRef ds:uri="http://purl.org/dc/elements/1.1/"/>
    <ds:schemaRef ds:uri="http://schemas.microsoft.com/office/2006/metadata/properties"/>
    <ds:schemaRef ds:uri="http://schemas.microsoft.com/office/2006/documentManagement/types"/>
    <ds:schemaRef ds:uri="a1c9f355-ecd3-4278-9438-8cd8c6e98a42"/>
    <ds:schemaRef ds:uri="http://www.w3.org/XML/1998/namespace"/>
    <ds:schemaRef ds:uri="http://schemas.openxmlformats.org/package/2006/metadata/core-properties"/>
    <ds:schemaRef ds:uri="46a5dd20-f0b3-4d61-834b-69fb9fff00eb"/>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25</TotalTime>
  <Words>1863</Words>
  <Application>Microsoft Office PowerPoint</Application>
  <PresentationFormat>Widescreen</PresentationFormat>
  <Paragraphs>112</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Section Dividers</vt:lpstr>
      <vt:lpstr>Introduction pour le personnel scolaire</vt:lpstr>
      <vt:lpstr>Qu’est-ce que Mission connexion?</vt:lpstr>
      <vt:lpstr>Pourquoi a-t-il été développé?</vt:lpstr>
      <vt:lpstr>Pourquoi mettre l’accent sur la connexion?</vt:lpstr>
      <vt:lpstr>Pourquoi utiliser Mission connexion?</vt:lpstr>
      <vt:lpstr>Qu’est-ce qui se trouve sur le site de Mission connexion?</vt:lpstr>
      <vt:lpstr>Comment puis-je l’utiliser?</vt:lpstr>
      <vt:lpstr>Où puis-je trouver Mission connexion?</vt:lpstr>
      <vt:lpstr>Connectez-vous avec Santé mentale en milieu scolaire Ontario</vt:lpstr>
      <vt:lpstr>Déclaration d'accessibilité</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SMS-ON • Mission connexion • Introduction pour le personnel scolaire • Recueil diapositives</dc:title>
  <dc:subject/>
  <dc:creator>Santé mentale en milieu scolaire Ontario</dc:creator>
  <cp:keywords/>
  <dc:description/>
  <cp:lastModifiedBy>Sarah Stright</cp:lastModifiedBy>
  <cp:revision>3</cp:revision>
  <dcterms:created xsi:type="dcterms:W3CDTF">2026-02-11T14:46:31Z</dcterms:created>
  <dcterms:modified xsi:type="dcterms:W3CDTF">2026-03-09T14:10:36Z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a073c096-c74d-4ac5-8810-94ed2d6ff4a8</vt:lpwstr>
  </property>
  <property fmtid="{D5CDD505-2E9C-101B-9397-08002B2CF9AE}" pid="3" name="ContentTypeId">
    <vt:lpwstr>0x010100CCA129D4CF93FD40B4303B32156186A5</vt:lpwstr>
  </property>
  <property fmtid="{D5CDD505-2E9C-101B-9397-08002B2CF9AE}" pid="4" name="MediaServiceImageTags">
    <vt:lpwstr/>
  </property>
</Properties>
</file>