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2" r:id="rId5"/>
  </p:sldMasterIdLst>
  <p:notesMasterIdLst>
    <p:notesMasterId r:id="rId16"/>
  </p:notesMasterIdLst>
  <p:sldIdLst>
    <p:sldId id="2226" r:id="rId6"/>
    <p:sldId id="2189" r:id="rId7"/>
    <p:sldId id="2196" r:id="rId8"/>
    <p:sldId id="2227" r:id="rId9"/>
    <p:sldId id="2231" r:id="rId10"/>
    <p:sldId id="2228" r:id="rId11"/>
    <p:sldId id="2229" r:id="rId12"/>
    <p:sldId id="2230" r:id="rId13"/>
    <p:sldId id="2232" r:id="rId14"/>
    <p:sldId id="2233"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22" userDrawn="1">
          <p15:clr>
            <a:srgbClr val="A4A3A4"/>
          </p15:clr>
        </p15:guide>
        <p15:guide id="2" pos="384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198828-996C-B40F-071B-0CE4F82667A1}" name="Jamie Lee Liddell" initials="JL" userId="S::jliddell@smho-smso.ca::9f5d6e51-16b0-4d02-913a-8a620db85890" providerId="AD"/>
  <p188:author id="{76390640-AA8B-8770-7D10-79465F58630D}" name="Gillian Gray" initials="GG" userId="S::ggray@smho-smso.ca::4363368f-c500-42a5-88b6-74a7959298e8" providerId="AD"/>
  <p188:author id="{043036C4-5D0E-2893-F285-2EA862399254}" name="Sarah Stright" initials="SS" userId="S::sstright@smho-smso.ca::57069c07-c3a6-4c48-b057-2e87e4c75f38" providerId="AD"/>
  <p188:author id="{85E5EAD6-DDF5-E8B4-9EEE-710F53DCAD6B}" name="Peter Symmonds" initials="PS" userId="S::psymmonds@smho-smso.ca::158e86b4-0ec2-4449-b1de-3bb70ad4c69f" providerId="AD"/>
  <p188:author id="{C8712AED-F946-6B72-B9E1-91124436B500}" name="Joyce Erogun" initials="JE" userId="S::jerogun@smho-smso.ca::ba9b00c3-18da-48f5-9af4-b59a3f7aeabb"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B0EB"/>
    <a:srgbClr val="3E068F"/>
    <a:srgbClr val="E7FACF"/>
    <a:srgbClr val="CFEFF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116"/>
    <p:restoredTop sz="82584"/>
  </p:normalViewPr>
  <p:slideViewPr>
    <p:cSldViewPr snapToGrid="0" showGuides="1">
      <p:cViewPr varScale="1">
        <p:scale>
          <a:sx n="87" d="100"/>
          <a:sy n="87" d="100"/>
        </p:scale>
        <p:origin x="1424" y="200"/>
      </p:cViewPr>
      <p:guideLst>
        <p:guide orient="horz" pos="822"/>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8/10/relationships/authors" Target="author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1.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0491529-3D7E-498A-AB4B-382532CCB62A}" type="datetimeFigureOut">
              <a:t>3/9/2026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90E2817-F9C0-423B-AEF7-4689B17D4E19}" type="slidenum">
              <a:t>‹#›</a:t>
            </a:fld>
            <a:endParaRPr lang="en-US"/>
          </a:p>
        </p:txBody>
      </p:sp>
    </p:spTree>
    <p:extLst>
      <p:ext uri="{BB962C8B-B14F-4D97-AF65-F5344CB8AC3E}">
        <p14:creationId xmlns:p14="http://schemas.microsoft.com/office/powerpoint/2010/main" val="18968887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8000"/>
              </a:lnSpc>
              <a:spcBef>
                <a:spcPts val="1000"/>
              </a:spcBef>
              <a:spcAft>
                <a:spcPts val="1200"/>
              </a:spcAft>
            </a:pPr>
            <a:r>
              <a:rPr lang="en-US" dirty="0"/>
              <a:t>Suggested speaking notes are available for each slide to support delivery.  </a:t>
            </a:r>
            <a:endParaRPr lang="en-US" dirty="0">
              <a:ea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0E2817-F9C0-423B-AEF7-4689B17D4E19}"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CA"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868435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a:buNone/>
            </a:pPr>
            <a:r>
              <a:rPr lang="en-CA" dirty="0">
                <a:latin typeface="Aptos" panose="020B0004020202020204" pitchFamily="34" charset="0"/>
              </a:rPr>
              <a:t>Connect Quest is a set of resources that help students build connections to promote balanced device use and substance use health. </a:t>
            </a:r>
          </a:p>
          <a:p>
            <a:pPr marL="0" indent="0">
              <a:buFont typeface="Arial"/>
              <a:buNone/>
            </a:pPr>
            <a:endParaRPr lang="en-US" dirty="0">
              <a:latin typeface="Aptos" panose="020B0004020202020204" pitchFamily="34" charset="0"/>
            </a:endParaRPr>
          </a:p>
          <a:p>
            <a:pPr marL="0" indent="0">
              <a:buFont typeface="Arial"/>
              <a:buNone/>
            </a:pPr>
            <a:r>
              <a:rPr lang="en-CA" dirty="0">
                <a:latin typeface="Aptos" panose="020B0004020202020204" pitchFamily="34" charset="0"/>
              </a:rPr>
              <a:t>It focuses on building skills that promote balanced device use and substance use health through age-appropriate discussion, shared learning, hands-on learning activities  and reflection.  </a:t>
            </a:r>
          </a:p>
          <a:p>
            <a:pPr marL="0" indent="0">
              <a:buFont typeface="Arial"/>
              <a:buNone/>
            </a:pPr>
            <a:endParaRPr lang="en-US" dirty="0">
              <a:latin typeface="Aptos" panose="020B0004020202020204" pitchFamily="34" charset="0"/>
              <a:ea typeface="Calibri" panose="020F0502020204030204"/>
              <a:cs typeface="Calibri" panose="020F0502020204030204"/>
            </a:endParaRPr>
          </a:p>
          <a:p>
            <a:pPr marL="0" indent="0">
              <a:buFont typeface="Arial"/>
              <a:buNone/>
            </a:pPr>
            <a:r>
              <a:rPr lang="en-CA" dirty="0">
                <a:latin typeface="Aptos" panose="020B0004020202020204" pitchFamily="34" charset="0"/>
              </a:rPr>
              <a:t>Connect quest lives on a student facing website, and inside students will find a menu of activities to choose from along with guides to support them and caring adults as they use the activities and promote connection in their schools. </a:t>
            </a:r>
          </a:p>
          <a:p>
            <a:pPr marL="0" indent="0">
              <a:buFont typeface="Arial"/>
              <a:buNone/>
            </a:pPr>
            <a:endParaRPr lang="en-CA" dirty="0">
              <a:latin typeface="Aptos" panose="020B0004020202020204" pitchFamily="34" charset="0"/>
              <a:ea typeface="Calibri"/>
              <a:cs typeface="Calibri"/>
            </a:endParaRPr>
          </a:p>
          <a:p>
            <a:pPr marL="0" indent="0">
              <a:buFont typeface="Arial"/>
              <a:buNone/>
            </a:pPr>
            <a:r>
              <a:rPr lang="en-CA" dirty="0">
                <a:latin typeface="Aptos" panose="020B0004020202020204" pitchFamily="34" charset="0"/>
              </a:rPr>
              <a:t>Connect Quest is intentionally flexible—it’s designed to fit into students’ lives and the rhythm of the school day and complement other work in this area. </a:t>
            </a:r>
            <a:endParaRPr lang="en-CA" dirty="0">
              <a:latin typeface="Aptos" panose="020B0004020202020204" pitchFamily="34" charset="0"/>
              <a:ea typeface="Calibri" panose="020F0502020204030204"/>
              <a:cs typeface="Calibri" panose="020F0502020204030204"/>
            </a:endParaRPr>
          </a:p>
          <a:p>
            <a:endParaRPr lang="en-CA" b="1" dirty="0">
              <a:solidFill>
                <a:srgbClr val="000000"/>
              </a:solidFill>
              <a:ea typeface="Calibri" panose="020F0502020204030204"/>
              <a:cs typeface="Calibri" panose="020F0502020204030204"/>
            </a:endParaRPr>
          </a:p>
          <a:p>
            <a:endParaRPr lang="en-CA" dirty="0">
              <a:solidFill>
                <a:srgbClr val="000000"/>
              </a:solidFill>
              <a:ea typeface="Calibri" panose="020F0502020204030204"/>
              <a:cs typeface="Calibri" panose="020F0502020204030204"/>
            </a:endParaRPr>
          </a:p>
          <a:p>
            <a:endParaRPr lang="en-CA" b="1" dirty="0">
              <a:ea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EE1C2F-5948-491D-A1C3-C140FCFBB3B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273507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A2B028-833D-69C0-3FD6-9DDF8DE1E5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4347BC-5B7E-4BE9-F519-4AB054293A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A63913F-1E95-8AB5-F18B-8B4B7EC0DF6F}"/>
              </a:ext>
            </a:extLst>
          </p:cNvPr>
          <p:cNvSpPr>
            <a:spLocks noGrp="1"/>
          </p:cNvSpPr>
          <p:nvPr>
            <p:ph type="body" idx="1"/>
          </p:nvPr>
        </p:nvSpPr>
        <p:spPr/>
        <p:txBody>
          <a:bodyPr/>
          <a:lstStyle/>
          <a:p>
            <a:pPr marL="0" indent="0">
              <a:buFont typeface="Arial"/>
              <a:buNone/>
            </a:pPr>
            <a:r>
              <a:rPr lang="en-CA" sz="1400" dirty="0">
                <a:latin typeface="Aptos"/>
              </a:rPr>
              <a:t>Students are </a:t>
            </a:r>
            <a:r>
              <a:rPr lang="en-US" dirty="0"/>
              <a:t>navigating </a:t>
            </a:r>
            <a:r>
              <a:rPr lang="en-CA" sz="1400" dirty="0">
                <a:latin typeface="Aptos"/>
              </a:rPr>
              <a:t>increasingly complex choices related to substance use and device use, Connect Quest is designed to respond to this reality. </a:t>
            </a:r>
          </a:p>
          <a:p>
            <a:pPr>
              <a:lnSpc>
                <a:spcPct val="108000"/>
              </a:lnSpc>
              <a:spcAft>
                <a:spcPts val="1200"/>
              </a:spcAft>
            </a:pPr>
            <a:endParaRPr lang="en-CA" dirty="0">
              <a:ea typeface="Calibri"/>
              <a:cs typeface="Calibri"/>
            </a:endParaRPr>
          </a:p>
          <a:p>
            <a:pPr>
              <a:lnSpc>
                <a:spcPct val="108000"/>
              </a:lnSpc>
              <a:spcAft>
                <a:spcPts val="1200"/>
              </a:spcAft>
            </a:pPr>
            <a:r>
              <a:rPr lang="en-CA" dirty="0"/>
              <a:t>Research shows that providing students with accurate information and helping them to build strong relationships and skills in the elementary grades can prevent the onset of harmful habits involving substances and technology use.</a:t>
            </a:r>
            <a:endParaRPr lang="en-CA" dirty="0">
              <a:ea typeface="Calibri" panose="020F0502020204030204"/>
              <a:cs typeface="Calibri" panose="020F0502020204030204"/>
            </a:endParaRPr>
          </a:p>
          <a:p>
            <a:pPr marL="0" indent="0">
              <a:buFont typeface="Arial"/>
              <a:buNone/>
            </a:pPr>
            <a:endParaRPr lang="en-US" sz="1400" dirty="0">
              <a:latin typeface="Aptos" panose="020B0004020202020204" pitchFamily="34" charset="0"/>
            </a:endParaRPr>
          </a:p>
          <a:p>
            <a:pPr marL="0" indent="0">
              <a:buFont typeface="Arial"/>
              <a:buNone/>
            </a:pPr>
            <a:r>
              <a:rPr lang="en-CA" sz="1400" dirty="0">
                <a:latin typeface="Aptos"/>
              </a:rPr>
              <a:t>Research points to the need for school-based supports that reduce and delay substance use harms, while also promoting healthier, more balanced use of digital devices.</a:t>
            </a:r>
          </a:p>
          <a:p>
            <a:pPr marL="0" indent="0">
              <a:buFont typeface="Arial"/>
              <a:buNone/>
            </a:pPr>
            <a:r>
              <a:rPr lang="en-CA" sz="1400" dirty="0">
                <a:latin typeface="Aptos"/>
              </a:rPr>
              <a:t> </a:t>
            </a:r>
            <a:endParaRPr lang="en-CA" sz="1400" dirty="0">
              <a:latin typeface="Aptos"/>
              <a:ea typeface="Calibri" panose="020F0502020204030204"/>
              <a:cs typeface="Calibri" panose="020F0502020204030204"/>
            </a:endParaRPr>
          </a:p>
          <a:p>
            <a:pPr marL="0" indent="0">
              <a:buFont typeface="Arial"/>
              <a:buNone/>
            </a:pPr>
            <a:r>
              <a:rPr lang="en-CA" sz="1400" dirty="0">
                <a:latin typeface="Aptos"/>
              </a:rPr>
              <a:t>Connect Quest aligns with PPM 128 and board goals related to substance use health, balanced device use and engagement</a:t>
            </a:r>
            <a:endParaRPr lang="en-CA" sz="1400" dirty="0">
              <a:latin typeface="Aptos"/>
              <a:ea typeface="Calibri" panose="020F0502020204030204"/>
              <a:cs typeface="Calibri" panose="020F0502020204030204"/>
            </a:endParaRPr>
          </a:p>
          <a:p>
            <a:pPr marL="0" indent="0">
              <a:buFont typeface="Arial" panose="020B0604020202020204" pitchFamily="34" charset="0"/>
              <a:buNone/>
            </a:pPr>
            <a:endParaRPr lang="en-CA" sz="1400" dirty="0">
              <a:latin typeface="Aptos" panose="020B0004020202020204" pitchFamily="34" charset="0"/>
              <a:ea typeface="Calibri" panose="020F0502020204030204"/>
              <a:cs typeface="Arial" panose="020B0604020202020204" pitchFamily="34" charset="0"/>
            </a:endParaRPr>
          </a:p>
          <a:p>
            <a:endParaRPr lang="en-US" sz="1400" dirty="0">
              <a:latin typeface="Calibri" panose="020F0502020204030204"/>
              <a:ea typeface="Calibri" panose="020F0502020204030204"/>
              <a:cs typeface="Calibri" panose="020F0502020204030204"/>
            </a:endParaRPr>
          </a:p>
          <a:p>
            <a:endParaRPr lang="en-US" sz="1400" dirty="0">
              <a:latin typeface="Calibri" panose="020F0502020204030204"/>
              <a:ea typeface="Calibri" panose="020F0502020204030204"/>
              <a:cs typeface="Calibri" panose="020F0502020204030204"/>
            </a:endParaRPr>
          </a:p>
        </p:txBody>
      </p:sp>
      <p:sp>
        <p:nvSpPr>
          <p:cNvPr id="4" name="Slide Number Placeholder 3">
            <a:extLst>
              <a:ext uri="{FF2B5EF4-FFF2-40B4-BE49-F238E27FC236}">
                <a16:creationId xmlns:a16="http://schemas.microsoft.com/office/drawing/2014/main" id="{CFCB7C4B-FB2C-A4CC-850D-E72F57C3183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EE1C2F-5948-491D-A1C3-C140FCFBB3B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837834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a:spcAft>
                <a:spcPts val="1400"/>
              </a:spcAft>
              <a:defRPr/>
            </a:pPr>
            <a:r>
              <a:rPr lang="en-US" dirty="0"/>
              <a:t>When students have strong positive relationships at school, home, and in the community, they are more likely to make informed choices that support their well-being and are more confident in seeking help when needed.</a:t>
            </a:r>
          </a:p>
          <a:p>
            <a:pPr>
              <a:spcAft>
                <a:spcPts val="1400"/>
              </a:spcAf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When students feel connected (to themselves, peers, trusted adults and nature), they are more confident in seeking help and making informed choices about things like devices and substances, that support their identities and well-being.</a:t>
            </a:r>
            <a:endParaRPr lang="en-US" sz="1200" b="0" i="0" kern="1200" dirty="0">
              <a:solidFill>
                <a:schemeClr val="tx1"/>
              </a:solidFill>
              <a:effectLst/>
              <a:latin typeface="+mn-lt"/>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a:defRPr/>
            </a:pPr>
            <a:r>
              <a:rPr lang="en-CA" dirty="0"/>
              <a:t>Research shows that self-awareness, and strong connections to people, community and nature can be protective against risk factors and preventative for mental health and substance use challenges. </a:t>
            </a:r>
            <a:endParaRPr lang="en-US" dirty="0"/>
          </a:p>
          <a:p>
            <a:pPr>
              <a:defRPr/>
            </a:pPr>
            <a:endParaRPr lang="en-US" dirty="0">
              <a:latin typeface="Apto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Activities focus on three domains of connection: self, community, and nature.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7EA7EC-C9CA-4344-947E-481C280B88F6}"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CA"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293036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C369A8-6A73-079E-3AAE-69484197C7D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B31E41-B126-BE4E-887C-CE11A624B01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5959F20-AC33-CCF6-637D-40873F43459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Connect Quest was developed with students, for students.</a:t>
            </a:r>
            <a:endParaRPr lang="en-CA" b="0" dirty="0"/>
          </a:p>
          <a:p>
            <a:endParaRPr lang="en-CA" b="0" dirty="0"/>
          </a:p>
          <a:p>
            <a:r>
              <a:rPr lang="en-CA" b="0" dirty="0"/>
              <a:t>Connect Quest can be used to:</a:t>
            </a:r>
            <a:endParaRPr lang="en-US" b="0" dirty="0">
              <a:solidFill>
                <a:srgbClr val="444444"/>
              </a:solidFill>
              <a:ea typeface="Calibri"/>
              <a:cs typeface="Calibri"/>
            </a:endParaRPr>
          </a:p>
          <a:p>
            <a:endParaRPr lang="en-US" b="0" dirty="0">
              <a:ea typeface="Calibri"/>
              <a:cs typeface="Calibri"/>
            </a:endParaRPr>
          </a:p>
          <a:p>
            <a:pPr marL="171450" indent="-171450">
              <a:buFont typeface="Arial" panose="020B0604020202020204" pitchFamily="34" charset="0"/>
              <a:buChar char="•"/>
            </a:pPr>
            <a:r>
              <a:rPr lang="en-US" b="0" dirty="0"/>
              <a:t>Provide accurate information </a:t>
            </a:r>
            <a:r>
              <a:rPr lang="en-US" b="0" dirty="0">
                <a:latin typeface="Aptos"/>
                <a:ea typeface="Roboto Medium"/>
                <a:cs typeface="Arial"/>
              </a:rPr>
              <a:t>about substance use health and balanced device</a:t>
            </a:r>
            <a:r>
              <a:rPr lang="en-US" dirty="0">
                <a:latin typeface="Aptos"/>
                <a:ea typeface="Roboto Medium"/>
                <a:cs typeface="Arial"/>
              </a:rPr>
              <a:t> use</a:t>
            </a:r>
            <a:endParaRPr lang="en-US" b="0" dirty="0">
              <a:latin typeface="Aptos"/>
              <a:ea typeface="Roboto Medium"/>
              <a:cs typeface="Arial"/>
            </a:endParaRPr>
          </a:p>
          <a:p>
            <a:pPr marL="171450" indent="-171450">
              <a:buFont typeface="Arial" panose="020B0604020202020204" pitchFamily="34" charset="0"/>
              <a:buChar char="•"/>
            </a:pPr>
            <a:r>
              <a:rPr lang="en-US" b="0" dirty="0"/>
              <a:t>Strengthen student </a:t>
            </a:r>
            <a:r>
              <a:rPr lang="en-US" dirty="0"/>
              <a:t>sense of belonging </a:t>
            </a:r>
            <a:r>
              <a:rPr lang="en-US" b="0" dirty="0"/>
              <a:t>and </a:t>
            </a:r>
            <a:r>
              <a:rPr lang="en-US" dirty="0"/>
              <a:t>connection. </a:t>
            </a:r>
            <a:endParaRPr lang="en-US" b="0" dirty="0">
              <a:solidFill>
                <a:srgbClr val="444444"/>
              </a:solidFil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t>Build knowledge about coping strategies and help-seeking </a:t>
            </a:r>
            <a:r>
              <a:rPr lang="en-US" b="0" dirty="0">
                <a:latin typeface="Aptos"/>
                <a:ea typeface="Roboto Medium"/>
                <a:cs typeface="Arial"/>
              </a:rPr>
              <a:t>(through connecting with others, hobbies, time in nature, etc.) </a:t>
            </a:r>
            <a:endParaRPr lang="en-US" b="0" dirty="0">
              <a:solidFill>
                <a:srgbClr val="444444"/>
              </a:solidFill>
              <a:ea typeface="Calibri"/>
              <a:cs typeface="Calibri"/>
            </a:endParaRPr>
          </a:p>
          <a:p>
            <a:pPr marL="171450" indent="-171450">
              <a:buFont typeface="Arial" panose="020B0604020202020204" pitchFamily="34" charset="0"/>
              <a:buChar char="•"/>
            </a:pPr>
            <a:r>
              <a:rPr lang="en-US" b="0" dirty="0"/>
              <a:t>Reduce stigma by fostering </a:t>
            </a:r>
            <a:r>
              <a:rPr lang="en-US" dirty="0"/>
              <a:t>compassionate conversations</a:t>
            </a:r>
            <a:r>
              <a:rPr lang="en-US" b="0" dirty="0"/>
              <a:t> about substance use health and balanced device use.</a:t>
            </a:r>
            <a:endParaRPr lang="en-US" b="0" dirty="0">
              <a:solidFill>
                <a:srgbClr val="444444"/>
              </a:solidFill>
              <a:ea typeface="Calibri"/>
              <a:cs typeface="Calibri"/>
            </a:endParaRPr>
          </a:p>
          <a:p>
            <a:pPr marL="171450" indent="-171450">
              <a:buFont typeface="Arial" panose="020B0604020202020204" pitchFamily="34" charset="0"/>
              <a:buChar char="•"/>
            </a:pPr>
            <a:r>
              <a:rPr lang="en-US" b="0" dirty="0"/>
              <a:t>Help students reflect on their habits and values, including how they use personal devices and connect with others </a:t>
            </a:r>
            <a:endParaRPr lang="en-US" b="0" dirty="0">
              <a:solidFill>
                <a:srgbClr val="444444"/>
              </a:solidFill>
              <a:ea typeface="Calibri"/>
              <a:cs typeface="Calibri"/>
            </a:endParaRPr>
          </a:p>
          <a:p>
            <a:pPr marL="171450" indent="-171450">
              <a:buFont typeface="Arial" panose="020B0604020202020204" pitchFamily="34" charset="0"/>
              <a:buChar char="•"/>
            </a:pPr>
            <a:r>
              <a:rPr lang="en-US" b="0" dirty="0"/>
              <a:t>Encourage student leadership in </a:t>
            </a:r>
            <a:r>
              <a:rPr lang="en-CA" b="0" dirty="0"/>
              <a:t>fostering positive school climates by </a:t>
            </a:r>
            <a:r>
              <a:rPr lang="en-US" b="0" dirty="0"/>
              <a:t>amplifying messages of connection, community, balance, and belonging. </a:t>
            </a:r>
            <a:endParaRPr lang="en-US" b="0" dirty="0">
              <a:solidFill>
                <a:srgbClr val="444444"/>
              </a:solidFill>
              <a:ea typeface="Calibri"/>
              <a:cs typeface="Calibri"/>
            </a:endParaRPr>
          </a:p>
          <a:p>
            <a:endParaRPr lang="en-US" b="0" dirty="0">
              <a:solidFill>
                <a:srgbClr val="444444"/>
              </a:solidFill>
              <a:ea typeface="Calibri"/>
              <a:cs typeface="Calibri"/>
            </a:endParaRPr>
          </a:p>
          <a:p>
            <a:endParaRPr lang="en-CA" b="0" dirty="0">
              <a:ea typeface="Calibri"/>
              <a:cs typeface="Calibri"/>
            </a:endParaRPr>
          </a:p>
        </p:txBody>
      </p:sp>
      <p:sp>
        <p:nvSpPr>
          <p:cNvPr id="4" name="Slide Number Placeholder 3">
            <a:extLst>
              <a:ext uri="{FF2B5EF4-FFF2-40B4-BE49-F238E27FC236}">
                <a16:creationId xmlns:a16="http://schemas.microsoft.com/office/drawing/2014/main" id="{2637BE68-F203-23A6-BEE1-573D9866BB1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EE1C2F-5948-491D-A1C3-C140FCFBB3B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405898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764C9B-FBAD-48DF-8D25-164A5C4830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364EA1-AB4A-D170-5B82-A0B01E728EE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ACE6EEF-4825-B398-A14D-D461462E1405}"/>
              </a:ext>
            </a:extLst>
          </p:cNvPr>
          <p:cNvSpPr>
            <a:spLocks noGrp="1"/>
          </p:cNvSpPr>
          <p:nvPr>
            <p:ph type="body" idx="1"/>
          </p:nvPr>
        </p:nvSpPr>
        <p:spPr/>
        <p:txBody>
          <a:bodyPr/>
          <a:lstStyle/>
          <a:p>
            <a:r>
              <a:rPr lang="en-US" dirty="0"/>
              <a:t>Inside the Connect Quest website, you’ll find the following:</a:t>
            </a:r>
          </a:p>
          <a:p>
            <a:endParaRPr lang="en-US" dirty="0"/>
          </a:p>
          <a:p>
            <a:pPr marL="171450" indent="-171450">
              <a:buFont typeface="Arial" panose="020B0604020202020204" pitchFamily="34" charset="0"/>
              <a:buChar char="•"/>
            </a:pPr>
            <a:r>
              <a:rPr lang="en-US" dirty="0"/>
              <a:t>26 student activities</a:t>
            </a:r>
          </a:p>
          <a:p>
            <a:pPr marL="171450" indent="-171450">
              <a:buFont typeface="Arial" panose="020B0604020202020204" pitchFamily="34" charset="0"/>
              <a:buChar char="•"/>
            </a:pPr>
            <a:r>
              <a:rPr lang="en-US" dirty="0"/>
              <a:t>A Student Leader Guide to support students leading Connect Quest in their school</a:t>
            </a:r>
          </a:p>
          <a:p>
            <a:pPr marL="171450" indent="-171450">
              <a:buFont typeface="Arial" panose="020B0604020202020204" pitchFamily="34" charset="0"/>
              <a:buChar char="•"/>
            </a:pPr>
            <a:r>
              <a:rPr lang="en-US" dirty="0"/>
              <a:t>School Implementation Guide and additional supports for staff</a:t>
            </a:r>
            <a:endParaRPr lang="en-US" dirty="0">
              <a:ea typeface="Calibri"/>
              <a:cs typeface="Calibri"/>
            </a:endParaRPr>
          </a:p>
          <a:p>
            <a:pPr marL="171450" indent="-171450">
              <a:buFont typeface="Arial" panose="020B0604020202020204" pitchFamily="34" charset="0"/>
              <a:buChar char="•"/>
            </a:pPr>
            <a:r>
              <a:rPr lang="en-US" dirty="0"/>
              <a:t>Background document </a:t>
            </a:r>
            <a:r>
              <a:rPr lang="en-CA" sz="1200" b="0" i="0" kern="1200" dirty="0">
                <a:solidFill>
                  <a:schemeClr val="tx1"/>
                </a:solidFill>
                <a:effectLst/>
                <a:latin typeface="+mn-lt"/>
                <a:ea typeface="+mn-ea"/>
                <a:cs typeface="+mn-cs"/>
              </a:rPr>
              <a:t>with research and information</a:t>
            </a:r>
          </a:p>
          <a:p>
            <a:pPr marL="171450" indent="-171450">
              <a:buFont typeface="Arial" panose="020B0604020202020204" pitchFamily="34" charset="0"/>
              <a:buChar char="•"/>
            </a:pPr>
            <a:r>
              <a:rPr lang="en-US" dirty="0"/>
              <a:t>Resource for parents/caregivers to complement the learning, continue conversations and use of connect quest at home</a:t>
            </a:r>
          </a:p>
          <a:p>
            <a:pPr marL="171450" indent="-171450">
              <a:buFont typeface="Arial" panose="020B0604020202020204" pitchFamily="34" charset="0"/>
              <a:buChar char="•"/>
            </a:pPr>
            <a:r>
              <a:rPr lang="en-US" sz="1200" dirty="0">
                <a:latin typeface="Aptos"/>
                <a:ea typeface="Roboto Medium"/>
                <a:cs typeface="Arial"/>
              </a:rPr>
              <a:t>Communication material (posters, visuals, announcement templates) to support schools and students with messaging and sharing Connect Quest</a:t>
            </a:r>
          </a:p>
        </p:txBody>
      </p:sp>
      <p:sp>
        <p:nvSpPr>
          <p:cNvPr id="4" name="Slide Number Placeholder 3">
            <a:extLst>
              <a:ext uri="{FF2B5EF4-FFF2-40B4-BE49-F238E27FC236}">
                <a16:creationId xmlns:a16="http://schemas.microsoft.com/office/drawing/2014/main" id="{3A3CA1DE-674B-C856-C4DF-A7F14ECDEC7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EE1C2F-5948-491D-A1C3-C140FCFBB3B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51740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88A5D8-D039-27C8-64B7-C904EA6034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9805CB-62C0-3294-796A-8C99EA0F592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5512406-6BD8-5C09-51AB-7D3F52979B72}"/>
              </a:ext>
            </a:extLst>
          </p:cNvPr>
          <p:cNvSpPr>
            <a:spLocks noGrp="1"/>
          </p:cNvSpPr>
          <p:nvPr>
            <p:ph type="body" idx="1"/>
          </p:nvPr>
        </p:nvSpPr>
        <p:spPr/>
        <p:txBody>
          <a:bodyPr/>
          <a:lstStyle/>
          <a:p>
            <a:pPr rtl="0" fontAlgn="base"/>
            <a:r>
              <a:rPr lang="en-US" sz="1200" b="0" i="0" kern="1200" dirty="0">
                <a:solidFill>
                  <a:schemeClr val="tx1"/>
                </a:solidFill>
                <a:effectLst/>
                <a:latin typeface="+mn-lt"/>
                <a:ea typeface="+mn-ea"/>
                <a:cs typeface="+mn-cs"/>
              </a:rPr>
              <a:t>Connect Quest is intentionally flexible and can be used in several ways. </a:t>
            </a:r>
          </a:p>
          <a:p>
            <a:pPr rtl="0" fontAlgn="base"/>
            <a:endParaRPr lang="en-US" sz="1200" b="0" i="0" kern="1200" dirty="0">
              <a:solidFill>
                <a:schemeClr val="tx1"/>
              </a:solidFill>
              <a:effectLst/>
              <a:latin typeface="+mn-lt"/>
              <a:ea typeface="+mn-ea"/>
              <a:cs typeface="+mn-cs"/>
            </a:endParaRPr>
          </a:p>
          <a:p>
            <a:pPr rtl="0" fontAlgn="base"/>
            <a:r>
              <a:rPr lang="en-US" sz="1200" b="1" i="0" kern="1200" dirty="0">
                <a:solidFill>
                  <a:schemeClr val="tx1"/>
                </a:solidFill>
                <a:effectLst/>
                <a:latin typeface="+mn-lt"/>
                <a:ea typeface="+mn-ea"/>
                <a:cs typeface="+mn-cs"/>
              </a:rPr>
              <a:t>Individual student use</a:t>
            </a:r>
            <a:r>
              <a:rPr lang="en-US" sz="1200" b="0" i="0" kern="1200" dirty="0">
                <a:solidFill>
                  <a:schemeClr val="tx1"/>
                </a:solidFill>
                <a:effectLst/>
                <a:latin typeface="+mn-lt"/>
                <a:ea typeface="+mn-ea"/>
                <a:cs typeface="+mn-cs"/>
              </a:rPr>
              <a:t>: “Connect with yourself” activities can be done independently to reflect on emotions, build wellness habits and work towards personal goals. </a:t>
            </a:r>
          </a:p>
          <a:p>
            <a:pPr rtl="0" fontAlgn="base"/>
            <a:endParaRPr lang="en-US" sz="1200" b="0" i="0" kern="1200" dirty="0">
              <a:solidFill>
                <a:schemeClr val="tx1"/>
              </a:solidFill>
              <a:effectLst/>
              <a:latin typeface="+mn-lt"/>
              <a:ea typeface="+mn-ea"/>
              <a:cs typeface="+mn-cs"/>
            </a:endParaRPr>
          </a:p>
          <a:p>
            <a:pPr rtl="0" fontAlgn="base"/>
            <a:r>
              <a:rPr lang="en-US" sz="1200" b="1" i="0" kern="1200" dirty="0">
                <a:solidFill>
                  <a:schemeClr val="tx1"/>
                </a:solidFill>
                <a:effectLst/>
                <a:latin typeface="+mn-lt"/>
                <a:ea typeface="+mn-ea"/>
                <a:cs typeface="+mn-cs"/>
              </a:rPr>
              <a:t>Student-led initiatives: </a:t>
            </a:r>
            <a:r>
              <a:rPr lang="en-US" sz="1200" b="0" i="0" kern="1200" dirty="0">
                <a:solidFill>
                  <a:schemeClr val="tx1"/>
                </a:solidFill>
                <a:effectLst/>
                <a:latin typeface="+mn-lt"/>
                <a:ea typeface="+mn-ea"/>
                <a:cs typeface="+mn-cs"/>
              </a:rPr>
              <a:t>Alongside caring adults at school, students can create a “Quest” or campaign where they choose, adapt and lead Connect Quest activities across their school to promote connection, balanced device use and substance use health. Student led Quests can be carried out over several months, or over a short period of time (e.g., daily activities during Mental Health Week in May). </a:t>
            </a:r>
            <a:endParaRPr lang="en-US" sz="1200" b="0" i="0" kern="1200" dirty="0">
              <a:solidFill>
                <a:schemeClr val="tx1"/>
              </a:solidFill>
              <a:effectLst/>
              <a:latin typeface="+mn-lt"/>
              <a:ea typeface="Calibri"/>
              <a:cs typeface="Calibri"/>
            </a:endParaRPr>
          </a:p>
          <a:p>
            <a:pPr rtl="0" fontAlgn="base"/>
            <a:endParaRPr lang="en-US" sz="1200" b="0" i="0" kern="1200" dirty="0">
              <a:solidFill>
                <a:schemeClr val="tx1"/>
              </a:solidFill>
              <a:effectLst/>
              <a:latin typeface="+mn-lt"/>
              <a:ea typeface="+mn-ea"/>
              <a:cs typeface="+mn-cs"/>
            </a:endParaRPr>
          </a:p>
          <a:p>
            <a:pPr rtl="0" fontAlgn="base"/>
            <a:r>
              <a:rPr lang="en-US" sz="1200" b="1" i="0" kern="1200" dirty="0">
                <a:solidFill>
                  <a:schemeClr val="tx1"/>
                </a:solidFill>
                <a:effectLst/>
                <a:latin typeface="+mn-lt"/>
                <a:ea typeface="+mn-ea"/>
                <a:cs typeface="+mn-cs"/>
              </a:rPr>
              <a:t>Classroom integration:</a:t>
            </a:r>
            <a:r>
              <a:rPr lang="en-US" sz="1200" b="0" i="0" kern="1200" dirty="0">
                <a:solidFill>
                  <a:schemeClr val="tx1"/>
                </a:solidFill>
                <a:effectLst/>
                <a:latin typeface="+mn-lt"/>
                <a:ea typeface="+mn-ea"/>
                <a:cs typeface="+mn-cs"/>
              </a:rPr>
              <a:t> Educators and student support staff can embed activities into lessons, group opportunities or clubs. </a:t>
            </a:r>
            <a:endParaRPr lang="en-US" sz="1200" b="0" i="0" kern="1200" dirty="0">
              <a:solidFill>
                <a:schemeClr val="tx1"/>
              </a:solidFill>
              <a:effectLst/>
              <a:latin typeface="+mn-lt"/>
              <a:ea typeface="Calibri"/>
              <a:cs typeface="Calibri"/>
            </a:endParaRPr>
          </a:p>
          <a:p>
            <a:pPr rtl="0" fontAlgn="base"/>
            <a:endParaRPr lang="en-US" sz="1200" b="0" i="0" kern="1200" dirty="0">
              <a:solidFill>
                <a:schemeClr val="tx1"/>
              </a:solidFill>
              <a:effectLst/>
              <a:latin typeface="+mn-lt"/>
              <a:ea typeface="+mn-ea"/>
              <a:cs typeface="+mn-cs"/>
            </a:endParaRPr>
          </a:p>
          <a:p>
            <a:pPr fontAlgn="base"/>
            <a:r>
              <a:rPr lang="en-US" sz="1200" b="1" i="0" kern="1200" dirty="0">
                <a:solidFill>
                  <a:schemeClr val="tx1"/>
                </a:solidFill>
                <a:effectLst/>
                <a:latin typeface="+mn-lt"/>
                <a:ea typeface="+mn-ea"/>
                <a:cs typeface="+mn-cs"/>
              </a:rPr>
              <a:t>Family engagement:</a:t>
            </a:r>
            <a:r>
              <a:rPr lang="en-US" sz="1200" b="0" i="0" kern="1200" dirty="0">
                <a:solidFill>
                  <a:schemeClr val="tx1"/>
                </a:solidFill>
                <a:effectLst/>
                <a:latin typeface="+mn-lt"/>
                <a:ea typeface="+mn-ea"/>
                <a:cs typeface="+mn-cs"/>
              </a:rPr>
              <a:t> Parents and caregivers can use activities at home to support healthy routines and conversations about </a:t>
            </a:r>
            <a:r>
              <a:rPr lang="en-US" dirty="0"/>
              <a:t>balanced device</a:t>
            </a:r>
            <a:r>
              <a:rPr lang="en-US" sz="1200" b="0" i="0" kern="1200" dirty="0">
                <a:solidFill>
                  <a:schemeClr val="tx1"/>
                </a:solidFill>
                <a:effectLst/>
                <a:latin typeface="+mn-lt"/>
                <a:ea typeface="+mn-ea"/>
                <a:cs typeface="+mn-cs"/>
              </a:rPr>
              <a:t> use and substance use</a:t>
            </a:r>
            <a:r>
              <a:rPr lang="en-US" dirty="0"/>
              <a:t> health</a:t>
            </a:r>
            <a:r>
              <a:rPr lang="en-US" sz="1200" b="0" i="0" kern="1200" dirty="0">
                <a:solidFill>
                  <a:schemeClr val="tx1"/>
                </a:solidFill>
                <a:effectLst/>
                <a:latin typeface="+mn-lt"/>
                <a:ea typeface="+mn-ea"/>
                <a:cs typeface="+mn-cs"/>
              </a:rPr>
              <a:t>. </a:t>
            </a:r>
          </a:p>
          <a:p>
            <a:endParaRPr lang="en-US" sz="1200" dirty="0">
              <a:latin typeface="Aptos"/>
              <a:ea typeface="Roboto Medium"/>
              <a:cs typeface="Arial"/>
            </a:endParaRPr>
          </a:p>
        </p:txBody>
      </p:sp>
      <p:sp>
        <p:nvSpPr>
          <p:cNvPr id="4" name="Slide Number Placeholder 3">
            <a:extLst>
              <a:ext uri="{FF2B5EF4-FFF2-40B4-BE49-F238E27FC236}">
                <a16:creationId xmlns:a16="http://schemas.microsoft.com/office/drawing/2014/main" id="{1F73767A-A13A-53E6-0DDC-EC3A0EC6C09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EE1C2F-5948-491D-A1C3-C140FCFBB3B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967947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Everything you need to get started with Connect Quest is available online. We encourage you to explore the website and consider how Connect Quest can complement your efforts to support balanced device use and substance use health by strengthening student connection.</a:t>
            </a:r>
          </a:p>
          <a:p>
            <a:endParaRPr lang="en-US" dirty="0"/>
          </a:p>
          <a:p>
            <a:r>
              <a:rPr lang="en-US" dirty="0"/>
              <a:t>EN: </a:t>
            </a:r>
            <a:r>
              <a:rPr lang="en-US" dirty="0" err="1"/>
              <a:t>connectquest.ca</a:t>
            </a:r>
            <a:br>
              <a:rPr lang="en-US" dirty="0">
                <a:cs typeface="+mn-lt"/>
              </a:rPr>
            </a:br>
            <a:r>
              <a:rPr lang="en-US" dirty="0"/>
              <a:t>FR: </a:t>
            </a:r>
            <a:r>
              <a:rPr lang="en-US" dirty="0" err="1"/>
              <a:t>connectquest.ca</a:t>
            </a:r>
            <a:r>
              <a:rPr lang="en-US" dirty="0"/>
              <a:t>/</a:t>
            </a:r>
            <a:r>
              <a:rPr lang="en-US" dirty="0" err="1"/>
              <a:t>fr</a:t>
            </a:r>
            <a:endParaRPr lang="en-US" dirty="0">
              <a:ea typeface="Calibri"/>
              <a:cs typeface="Calibri"/>
            </a:endParaRPr>
          </a:p>
          <a:p>
            <a:r>
              <a:rPr lang="en-US" dirty="0"/>
              <a:t>The QR code on this slide will also take you directly to the website.</a:t>
            </a:r>
          </a:p>
          <a:p>
            <a:endParaRPr lang="en-US" dirty="0">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EE1C2F-5948-491D-A1C3-C140FCFBB3B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7695066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8.png"/></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19.png"/><Relationship Id="rId3" Type="http://schemas.openxmlformats.org/officeDocument/2006/relationships/image" Target="../media/image10.emf"/><Relationship Id="rId7" Type="http://schemas.openxmlformats.org/officeDocument/2006/relationships/image" Target="../media/image13.png"/><Relationship Id="rId12" Type="http://schemas.openxmlformats.org/officeDocument/2006/relationships/image" Target="../media/image18.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12.png"/><Relationship Id="rId11" Type="http://schemas.openxmlformats.org/officeDocument/2006/relationships/image" Target="../media/image17.png"/><Relationship Id="rId5" Type="http://schemas.openxmlformats.org/officeDocument/2006/relationships/hyperlink" Target="https://smho-smso.ca/#connect-with-us" TargetMode="External"/><Relationship Id="rId10" Type="http://schemas.openxmlformats.org/officeDocument/2006/relationships/image" Target="../media/image16.svg"/><Relationship Id="rId4" Type="http://schemas.openxmlformats.org/officeDocument/2006/relationships/image" Target="../media/image11.png"/><Relationship Id="rId9" Type="http://schemas.openxmlformats.org/officeDocument/2006/relationships/image" Target="../media/image15.png"/><Relationship Id="rId14" Type="http://schemas.openxmlformats.org/officeDocument/2006/relationships/image" Target="../media/image20.sv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1_Blank">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75199F9-4922-EFCB-5DFE-608E5280A66C}"/>
              </a:ext>
            </a:extLst>
          </p:cNvPr>
          <p:cNvPicPr>
            <a:picLocks noChangeAspect="1"/>
          </p:cNvPicPr>
          <p:nvPr userDrawn="1"/>
        </p:nvPicPr>
        <p:blipFill>
          <a:blip r:embed="rId2">
            <a:alphaModFix amt="50000"/>
          </a:blip>
          <a:stretch>
            <a:fillRect/>
          </a:stretch>
        </p:blipFill>
        <p:spPr>
          <a:xfrm>
            <a:off x="0" y="0"/>
            <a:ext cx="12192000" cy="6656279"/>
          </a:xfrm>
          <a:prstGeom prst="rect">
            <a:avLst/>
          </a:prstGeom>
        </p:spPr>
      </p:pic>
      <p:sp>
        <p:nvSpPr>
          <p:cNvPr id="7" name="Rectangle 6">
            <a:extLst>
              <a:ext uri="{FF2B5EF4-FFF2-40B4-BE49-F238E27FC236}">
                <a16:creationId xmlns:a16="http://schemas.microsoft.com/office/drawing/2014/main" id="{9F7A8164-37DD-6BA1-AD6D-203962870057}"/>
              </a:ext>
            </a:extLst>
          </p:cNvPr>
          <p:cNvSpPr/>
          <p:nvPr userDrawn="1"/>
        </p:nvSpPr>
        <p:spPr>
          <a:xfrm>
            <a:off x="153423" y="153423"/>
            <a:ext cx="11881063" cy="620441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5" name="Title 4">
            <a:extLst>
              <a:ext uri="{FF2B5EF4-FFF2-40B4-BE49-F238E27FC236}">
                <a16:creationId xmlns:a16="http://schemas.microsoft.com/office/drawing/2014/main" id="{32473C58-3BDE-2767-7D84-88A1F1E9639E}"/>
              </a:ext>
            </a:extLst>
          </p:cNvPr>
          <p:cNvSpPr>
            <a:spLocks noGrp="1"/>
          </p:cNvSpPr>
          <p:nvPr>
            <p:ph type="title"/>
          </p:nvPr>
        </p:nvSpPr>
        <p:spPr>
          <a:xfrm>
            <a:off x="324479" y="277162"/>
            <a:ext cx="10653578" cy="768096"/>
          </a:xfrm>
        </p:spPr>
        <p:txBody>
          <a:bodyPr anchor="ctr"/>
          <a:lstStyle>
            <a:lvl1pPr>
              <a:lnSpc>
                <a:spcPct val="100000"/>
              </a:lnSpc>
              <a:defRPr/>
            </a:lvl1pPr>
          </a:lstStyle>
          <a:p>
            <a:r>
              <a:rPr lang="en-US" dirty="0"/>
              <a:t>Click to edit Master title style</a:t>
            </a:r>
            <a:endParaRPr lang="fr-CA" dirty="0"/>
          </a:p>
        </p:txBody>
      </p:sp>
      <p:sp>
        <p:nvSpPr>
          <p:cNvPr id="10" name="Content Placeholder 9">
            <a:extLst>
              <a:ext uri="{FF2B5EF4-FFF2-40B4-BE49-F238E27FC236}">
                <a16:creationId xmlns:a16="http://schemas.microsoft.com/office/drawing/2014/main" id="{ED1C0377-9452-7E77-E3D5-29E04A202189}"/>
              </a:ext>
            </a:extLst>
          </p:cNvPr>
          <p:cNvSpPr>
            <a:spLocks noGrp="1"/>
          </p:cNvSpPr>
          <p:nvPr>
            <p:ph sz="quarter" idx="13"/>
          </p:nvPr>
        </p:nvSpPr>
        <p:spPr>
          <a:xfrm>
            <a:off x="324479" y="1533159"/>
            <a:ext cx="11599542" cy="4481550"/>
          </a:xfrm>
        </p:spPr>
        <p:txBody>
          <a:bodyPr vert="horz" lIns="91440" tIns="45720" rIns="91440" bIns="45720" rtlCol="0">
            <a:normAutofit/>
          </a:bodyPr>
          <a:lstStyle>
            <a:lvl1pPr>
              <a:defRPr lang="en-US"/>
            </a:lvl1pPr>
            <a:lvl2pPr>
              <a:defRPr lang="en-US"/>
            </a:lvl2pPr>
            <a:lvl3pPr>
              <a:defRPr lang="en-US"/>
            </a:lvl3pPr>
            <a:lvl4pPr>
              <a:defRPr lang="en-US"/>
            </a:lvl4pPr>
            <a:lvl5pPr>
              <a:defRPr lang="fr-CA"/>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fr-CA" dirty="0"/>
          </a:p>
        </p:txBody>
      </p:sp>
      <p:pic>
        <p:nvPicPr>
          <p:cNvPr id="2" name="Picture 1">
            <a:extLst>
              <a:ext uri="{FF2B5EF4-FFF2-40B4-BE49-F238E27FC236}">
                <a16:creationId xmlns:a16="http://schemas.microsoft.com/office/drawing/2014/main" id="{8E41E0AA-7EF6-9132-9E39-DBCAC764732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6159409"/>
            <a:ext cx="12192000" cy="713524"/>
          </a:xfrm>
          <a:prstGeom prst="rect">
            <a:avLst/>
          </a:prstGeom>
        </p:spPr>
      </p:pic>
      <p:pic>
        <p:nvPicPr>
          <p:cNvPr id="9" name="Picture 8">
            <a:extLst>
              <a:ext uri="{FF2B5EF4-FFF2-40B4-BE49-F238E27FC236}">
                <a16:creationId xmlns:a16="http://schemas.microsoft.com/office/drawing/2014/main" id="{E6B0B255-35DB-1018-626E-88E106D8E22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673620" y="6205695"/>
            <a:ext cx="2840667" cy="611140"/>
          </a:xfrm>
          <a:prstGeom prst="rect">
            <a:avLst/>
          </a:prstGeom>
        </p:spPr>
      </p:pic>
    </p:spTree>
    <p:extLst>
      <p:ext uri="{BB962C8B-B14F-4D97-AF65-F5344CB8AC3E}">
        <p14:creationId xmlns:p14="http://schemas.microsoft.com/office/powerpoint/2010/main" val="88635146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B6A8DF6-CB3F-42E3-9258-02EF72999C89}"/>
              </a:ext>
            </a:extLst>
          </p:cNvPr>
          <p:cNvSpPr/>
          <p:nvPr userDrawn="1"/>
        </p:nvSpPr>
        <p:spPr>
          <a:xfrm>
            <a:off x="0" y="0"/>
            <a:ext cx="12192000" cy="6858000"/>
          </a:xfrm>
          <a:prstGeom prst="rect">
            <a:avLst/>
          </a:prstGeom>
          <a:gradFill flip="none" rotWithShape="1">
            <a:gsLst>
              <a:gs pos="0">
                <a:srgbClr val="45247E"/>
              </a:gs>
              <a:gs pos="10000">
                <a:srgbClr val="403182"/>
              </a:gs>
              <a:gs pos="20000">
                <a:srgbClr val="35478E"/>
              </a:gs>
              <a:gs pos="87000">
                <a:srgbClr val="50B15D"/>
              </a:gs>
              <a:gs pos="74000">
                <a:srgbClr val="34A87E"/>
              </a:gs>
              <a:gs pos="60000">
                <a:srgbClr val="0097B7"/>
              </a:gs>
              <a:gs pos="46000">
                <a:srgbClr val="0079B2"/>
              </a:gs>
              <a:gs pos="100000">
                <a:srgbClr val="62BB46"/>
              </a:gs>
              <a:gs pos="31000">
                <a:srgbClr val="2A5497"/>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schemeClr val="tx1">
                  <a:lumMod val="75000"/>
                  <a:lumOff val="25000"/>
                </a:schemeClr>
              </a:solidFill>
            </a:endParaRPr>
          </a:p>
        </p:txBody>
      </p:sp>
      <p:sp>
        <p:nvSpPr>
          <p:cNvPr id="2" name="Rectangle 1">
            <a:extLst>
              <a:ext uri="{FF2B5EF4-FFF2-40B4-BE49-F238E27FC236}">
                <a16:creationId xmlns:a16="http://schemas.microsoft.com/office/drawing/2014/main" id="{8FCCC910-3FFA-490D-B0D1-5740A49CB16B}"/>
              </a:ext>
            </a:extLst>
          </p:cNvPr>
          <p:cNvSpPr/>
          <p:nvPr userDrawn="1"/>
        </p:nvSpPr>
        <p:spPr>
          <a:xfrm>
            <a:off x="76200" y="742950"/>
            <a:ext cx="12039600" cy="60306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5" name="Picture 4">
            <a:extLst>
              <a:ext uri="{FF2B5EF4-FFF2-40B4-BE49-F238E27FC236}">
                <a16:creationId xmlns:a16="http://schemas.microsoft.com/office/drawing/2014/main" id="{16B703D5-B730-A4D1-56C5-43194DBDC93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129089" y="6115050"/>
            <a:ext cx="2572791" cy="553509"/>
          </a:xfrm>
          <a:prstGeom prst="rect">
            <a:avLst/>
          </a:prstGeom>
        </p:spPr>
      </p:pic>
    </p:spTree>
    <p:extLst>
      <p:ext uri="{BB962C8B-B14F-4D97-AF65-F5344CB8AC3E}">
        <p14:creationId xmlns:p14="http://schemas.microsoft.com/office/powerpoint/2010/main" val="236726014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0F5FB06-C40F-A605-5ABF-1DBF7F569D1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80644"/>
          </a:xfrm>
          <a:prstGeom prst="rect">
            <a:avLst/>
          </a:prstGeom>
        </p:spPr>
      </p:pic>
      <p:sp>
        <p:nvSpPr>
          <p:cNvPr id="2" name="Rectangle 1">
            <a:extLst>
              <a:ext uri="{FF2B5EF4-FFF2-40B4-BE49-F238E27FC236}">
                <a16:creationId xmlns:a16="http://schemas.microsoft.com/office/drawing/2014/main" id="{8FCCC910-3FFA-490D-B0D1-5740A49CB16B}"/>
              </a:ext>
            </a:extLst>
          </p:cNvPr>
          <p:cNvSpPr/>
          <p:nvPr userDrawn="1"/>
        </p:nvSpPr>
        <p:spPr>
          <a:xfrm>
            <a:off x="72642" y="5022828"/>
            <a:ext cx="12038079" cy="17428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Picture 7" descr="A group of students with their arms around each other’s shoulders, smiling at the camera.">
            <a:extLst>
              <a:ext uri="{FF2B5EF4-FFF2-40B4-BE49-F238E27FC236}">
                <a16:creationId xmlns:a16="http://schemas.microsoft.com/office/drawing/2014/main" id="{03F59849-04EA-0634-19CF-B0F96E6899A5}"/>
              </a:ext>
            </a:extLst>
          </p:cNvPr>
          <p:cNvPicPr>
            <a:picLocks noChangeAspect="1"/>
          </p:cNvPicPr>
          <p:nvPr userDrawn="1"/>
        </p:nvPicPr>
        <p:blipFill>
          <a:blip r:embed="rId3">
            <a:extLst>
              <a:ext uri="{28A0092B-C50C-407E-A947-70E740481C1C}">
                <a14:useLocalDpi xmlns:a14="http://schemas.microsoft.com/office/drawing/2010/main" val="0"/>
              </a:ext>
            </a:extLst>
          </a:blip>
          <a:srcRect l="114" t="21701" r="-114" b="16753"/>
          <a:stretch>
            <a:fillRect/>
          </a:stretch>
        </p:blipFill>
        <p:spPr>
          <a:xfrm>
            <a:off x="72642" y="92299"/>
            <a:ext cx="12038079" cy="2912579"/>
          </a:xfrm>
          <a:prstGeom prst="rect">
            <a:avLst/>
          </a:prstGeom>
        </p:spPr>
      </p:pic>
      <p:pic>
        <p:nvPicPr>
          <p:cNvPr id="5" name="Picture 4" descr="School Mental Health Ontario logo.">
            <a:extLst>
              <a:ext uri="{FF2B5EF4-FFF2-40B4-BE49-F238E27FC236}">
                <a16:creationId xmlns:a16="http://schemas.microsoft.com/office/drawing/2014/main" id="{16B703D5-B730-A4D1-56C5-43194DBDC933}"/>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9896866" y="6261177"/>
            <a:ext cx="2097682" cy="451293"/>
          </a:xfrm>
          <a:prstGeom prst="rect">
            <a:avLst/>
          </a:prstGeom>
        </p:spPr>
      </p:pic>
      <p:pic>
        <p:nvPicPr>
          <p:cNvPr id="4" name="Picture 3">
            <a:extLst>
              <a:ext uri="{FF2B5EF4-FFF2-40B4-BE49-F238E27FC236}">
                <a16:creationId xmlns:a16="http://schemas.microsoft.com/office/drawing/2014/main" id="{12FA658D-0157-B0DC-6C72-FAAC1D33C4D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3019107"/>
            <a:ext cx="12178166" cy="2003721"/>
          </a:xfrm>
          <a:prstGeom prst="rect">
            <a:avLst/>
          </a:prstGeom>
        </p:spPr>
      </p:pic>
      <p:pic>
        <p:nvPicPr>
          <p:cNvPr id="7" name="Picture 6" descr="SMH-ON Connect Quest program logo.">
            <a:extLst>
              <a:ext uri="{FF2B5EF4-FFF2-40B4-BE49-F238E27FC236}">
                <a16:creationId xmlns:a16="http://schemas.microsoft.com/office/drawing/2014/main" id="{F21C7A40-B448-F331-F022-03A80C380118}"/>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2930513" y="3167528"/>
            <a:ext cx="6330973" cy="1706880"/>
          </a:xfrm>
          <a:prstGeom prst="rect">
            <a:avLst/>
          </a:prstGeom>
        </p:spPr>
      </p:pic>
    </p:spTree>
    <p:extLst>
      <p:ext uri="{BB962C8B-B14F-4D97-AF65-F5344CB8AC3E}">
        <p14:creationId xmlns:p14="http://schemas.microsoft.com/office/powerpoint/2010/main" val="266217688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0F5FB06-C40F-A605-5ABF-1DBF7F569D1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0959" y="-7711"/>
            <a:ext cx="12273280" cy="6880644"/>
          </a:xfrm>
          <a:prstGeom prst="rect">
            <a:avLst/>
          </a:prstGeom>
        </p:spPr>
      </p:pic>
      <p:sp>
        <p:nvSpPr>
          <p:cNvPr id="2" name="Rectangle 1">
            <a:extLst>
              <a:ext uri="{FF2B5EF4-FFF2-40B4-BE49-F238E27FC236}">
                <a16:creationId xmlns:a16="http://schemas.microsoft.com/office/drawing/2014/main" id="{8FCCC910-3FFA-490D-B0D1-5740A49CB16B}"/>
              </a:ext>
            </a:extLst>
          </p:cNvPr>
          <p:cNvSpPr/>
          <p:nvPr userDrawn="1"/>
        </p:nvSpPr>
        <p:spPr>
          <a:xfrm>
            <a:off x="76200" y="742950"/>
            <a:ext cx="12039600" cy="60306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5" name="Picture 4">
            <a:extLst>
              <a:ext uri="{FF2B5EF4-FFF2-40B4-BE49-F238E27FC236}">
                <a16:creationId xmlns:a16="http://schemas.microsoft.com/office/drawing/2014/main" id="{16B703D5-B730-A4D1-56C5-43194DBDC933}"/>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9129089" y="6115050"/>
            <a:ext cx="2572791" cy="553508"/>
          </a:xfrm>
          <a:prstGeom prst="rect">
            <a:avLst/>
          </a:prstGeom>
        </p:spPr>
      </p:pic>
    </p:spTree>
    <p:extLst>
      <p:ext uri="{BB962C8B-B14F-4D97-AF65-F5344CB8AC3E}">
        <p14:creationId xmlns:p14="http://schemas.microsoft.com/office/powerpoint/2010/main" val="97165947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2_Blank">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75199F9-4922-EFCB-5DFE-608E5280A66C}"/>
              </a:ext>
            </a:extLst>
          </p:cNvPr>
          <p:cNvPicPr>
            <a:picLocks noChangeAspect="1"/>
          </p:cNvPicPr>
          <p:nvPr userDrawn="1"/>
        </p:nvPicPr>
        <p:blipFill>
          <a:blip r:embed="rId2">
            <a:alphaModFix amt="50000"/>
            <a:extLst>
              <a:ext uri="{28A0092B-C50C-407E-A947-70E740481C1C}">
                <a14:useLocalDpi xmlns:a14="http://schemas.microsoft.com/office/drawing/2010/main" val="0"/>
              </a:ext>
            </a:extLst>
          </a:blip>
          <a:srcRect/>
          <a:stretch/>
        </p:blipFill>
        <p:spPr>
          <a:xfrm>
            <a:off x="-4091" y="0"/>
            <a:ext cx="12196091" cy="6704577"/>
          </a:xfrm>
          <a:prstGeom prst="rect">
            <a:avLst/>
          </a:prstGeom>
        </p:spPr>
      </p:pic>
      <p:sp>
        <p:nvSpPr>
          <p:cNvPr id="7" name="Rectangle 6">
            <a:extLst>
              <a:ext uri="{FF2B5EF4-FFF2-40B4-BE49-F238E27FC236}">
                <a16:creationId xmlns:a16="http://schemas.microsoft.com/office/drawing/2014/main" id="{9F7A8164-37DD-6BA1-AD6D-203962870057}"/>
              </a:ext>
            </a:extLst>
          </p:cNvPr>
          <p:cNvSpPr/>
          <p:nvPr userDrawn="1"/>
        </p:nvSpPr>
        <p:spPr>
          <a:xfrm>
            <a:off x="153423" y="153423"/>
            <a:ext cx="11881063" cy="620441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5" name="Title 4">
            <a:extLst>
              <a:ext uri="{FF2B5EF4-FFF2-40B4-BE49-F238E27FC236}">
                <a16:creationId xmlns:a16="http://schemas.microsoft.com/office/drawing/2014/main" id="{32473C58-3BDE-2767-7D84-88A1F1E9639E}"/>
              </a:ext>
            </a:extLst>
          </p:cNvPr>
          <p:cNvSpPr>
            <a:spLocks noGrp="1"/>
          </p:cNvSpPr>
          <p:nvPr>
            <p:ph type="title"/>
          </p:nvPr>
        </p:nvSpPr>
        <p:spPr>
          <a:xfrm>
            <a:off x="324479" y="277162"/>
            <a:ext cx="10653578" cy="768096"/>
          </a:xfrm>
        </p:spPr>
        <p:txBody>
          <a:bodyPr anchor="ctr"/>
          <a:lstStyle>
            <a:lvl1pPr>
              <a:lnSpc>
                <a:spcPct val="100000"/>
              </a:lnSpc>
              <a:defRPr b="1" i="0">
                <a:solidFill>
                  <a:srgbClr val="3E068F"/>
                </a:solidFill>
                <a:latin typeface="Poppins SemiBold" pitchFamily="2" charset="77"/>
                <a:cs typeface="Poppins SemiBold" pitchFamily="2" charset="77"/>
              </a:defRPr>
            </a:lvl1pPr>
          </a:lstStyle>
          <a:p>
            <a:r>
              <a:rPr lang="en-US" dirty="0"/>
              <a:t>Click to edit Master title style</a:t>
            </a:r>
            <a:endParaRPr lang="fr-CA" dirty="0"/>
          </a:p>
        </p:txBody>
      </p:sp>
      <p:sp>
        <p:nvSpPr>
          <p:cNvPr id="10" name="Content Placeholder 9">
            <a:extLst>
              <a:ext uri="{FF2B5EF4-FFF2-40B4-BE49-F238E27FC236}">
                <a16:creationId xmlns:a16="http://schemas.microsoft.com/office/drawing/2014/main" id="{ED1C0377-9452-7E77-E3D5-29E04A202189}"/>
              </a:ext>
            </a:extLst>
          </p:cNvPr>
          <p:cNvSpPr>
            <a:spLocks noGrp="1"/>
          </p:cNvSpPr>
          <p:nvPr>
            <p:ph sz="quarter" idx="13"/>
          </p:nvPr>
        </p:nvSpPr>
        <p:spPr>
          <a:xfrm>
            <a:off x="324479" y="1316182"/>
            <a:ext cx="11599542" cy="4698527"/>
          </a:xfrm>
        </p:spPr>
        <p:txBody>
          <a:bodyPr vert="horz" lIns="91440" tIns="45720" rIns="91440" bIns="45720" rtlCol="0">
            <a:normAutofit/>
          </a:bodyPr>
          <a:lstStyle>
            <a:lvl1pPr>
              <a:defRPr lang="en-US">
                <a:latin typeface="Roboto Medium" panose="02000000000000000000" pitchFamily="2" charset="0"/>
                <a:ea typeface="Roboto Medium" panose="02000000000000000000" pitchFamily="2" charset="0"/>
              </a:defRPr>
            </a:lvl1pPr>
            <a:lvl2pPr>
              <a:defRPr lang="en-US">
                <a:latin typeface="Roboto Medium" panose="02000000000000000000" pitchFamily="2" charset="0"/>
                <a:ea typeface="Roboto Medium" panose="02000000000000000000" pitchFamily="2" charset="0"/>
              </a:defRPr>
            </a:lvl2pPr>
            <a:lvl3pPr>
              <a:defRPr lang="en-US">
                <a:latin typeface="Roboto Medium" panose="02000000000000000000" pitchFamily="2" charset="0"/>
                <a:ea typeface="Roboto Medium" panose="02000000000000000000" pitchFamily="2" charset="0"/>
              </a:defRPr>
            </a:lvl3pPr>
            <a:lvl4pPr>
              <a:defRPr lang="en-US">
                <a:latin typeface="Roboto Medium" panose="02000000000000000000" pitchFamily="2" charset="0"/>
                <a:ea typeface="Roboto Medium" panose="02000000000000000000" pitchFamily="2" charset="0"/>
              </a:defRPr>
            </a:lvl4pPr>
            <a:lvl5pPr>
              <a:defRPr lang="fr-CA">
                <a:latin typeface="Roboto Medium" panose="02000000000000000000" pitchFamily="2" charset="0"/>
                <a:ea typeface="Roboto Medium" panose="02000000000000000000" pitchFamily="2"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fr-CA" dirty="0"/>
          </a:p>
        </p:txBody>
      </p:sp>
      <p:pic>
        <p:nvPicPr>
          <p:cNvPr id="2" name="Picture 1">
            <a:extLst>
              <a:ext uri="{FF2B5EF4-FFF2-40B4-BE49-F238E27FC236}">
                <a16:creationId xmlns:a16="http://schemas.microsoft.com/office/drawing/2014/main" id="{8E41E0AA-7EF6-9132-9E39-DBCAC7647325}"/>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4091" y="6159409"/>
            <a:ext cx="12196091" cy="713524"/>
          </a:xfrm>
          <a:prstGeom prst="rect">
            <a:avLst/>
          </a:prstGeom>
        </p:spPr>
      </p:pic>
      <p:pic>
        <p:nvPicPr>
          <p:cNvPr id="4" name="Picture 3">
            <a:extLst>
              <a:ext uri="{FF2B5EF4-FFF2-40B4-BE49-F238E27FC236}">
                <a16:creationId xmlns:a16="http://schemas.microsoft.com/office/drawing/2014/main" id="{2D871957-83CE-EBD5-A1B2-E8D360D2E6CB}"/>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689204" y="6225450"/>
            <a:ext cx="2258561" cy="608926"/>
          </a:xfrm>
          <a:prstGeom prst="rect">
            <a:avLst/>
          </a:prstGeom>
        </p:spPr>
      </p:pic>
      <p:pic>
        <p:nvPicPr>
          <p:cNvPr id="3" name="Picture 2">
            <a:extLst>
              <a:ext uri="{FF2B5EF4-FFF2-40B4-BE49-F238E27FC236}">
                <a16:creationId xmlns:a16="http://schemas.microsoft.com/office/drawing/2014/main" id="{033232A4-7434-FAD3-E4DB-0336DB14C032}"/>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8821934" y="6252636"/>
            <a:ext cx="2572791" cy="553508"/>
          </a:xfrm>
          <a:prstGeom prst="rect">
            <a:avLst/>
          </a:prstGeom>
        </p:spPr>
      </p:pic>
    </p:spTree>
    <p:extLst>
      <p:ext uri="{BB962C8B-B14F-4D97-AF65-F5344CB8AC3E}">
        <p14:creationId xmlns:p14="http://schemas.microsoft.com/office/powerpoint/2010/main" val="36540418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0_Title Slid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E9CA430-7C39-F5EB-180B-D7FD0EFFFCF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0959" y="-7711"/>
            <a:ext cx="12273280" cy="6880644"/>
          </a:xfrm>
          <a:prstGeom prst="rect">
            <a:avLst/>
          </a:prstGeom>
        </p:spPr>
      </p:pic>
      <p:sp>
        <p:nvSpPr>
          <p:cNvPr id="2" name="Rectangle 1">
            <a:extLst>
              <a:ext uri="{FF2B5EF4-FFF2-40B4-BE49-F238E27FC236}">
                <a16:creationId xmlns:a16="http://schemas.microsoft.com/office/drawing/2014/main" id="{2F100222-180C-D853-4F34-33059DDA0D4C}"/>
              </a:ext>
            </a:extLst>
          </p:cNvPr>
          <p:cNvSpPr/>
          <p:nvPr userDrawn="1"/>
        </p:nvSpPr>
        <p:spPr>
          <a:xfrm>
            <a:off x="61024" y="113240"/>
            <a:ext cx="12039473" cy="59532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Picture 2" descr="School Mental Health Ontario logo.">
            <a:extLst>
              <a:ext uri="{FF2B5EF4-FFF2-40B4-BE49-F238E27FC236}">
                <a16:creationId xmlns:a16="http://schemas.microsoft.com/office/drawing/2014/main" id="{BD7D5441-C4C4-0749-2F1D-70A4D08D2599}"/>
              </a:ext>
            </a:extLst>
          </p:cNvPr>
          <p:cNvPicPr>
            <a:picLocks noChangeAspect="1"/>
          </p:cNvPicPr>
          <p:nvPr userDrawn="1"/>
        </p:nvPicPr>
        <p:blipFill>
          <a:blip r:embed="rId3"/>
          <a:stretch>
            <a:fillRect/>
          </a:stretch>
        </p:blipFill>
        <p:spPr>
          <a:xfrm>
            <a:off x="4114139" y="6157031"/>
            <a:ext cx="3874387" cy="623037"/>
          </a:xfrm>
          <a:prstGeom prst="rect">
            <a:avLst/>
          </a:prstGeom>
        </p:spPr>
      </p:pic>
      <p:pic>
        <p:nvPicPr>
          <p:cNvPr id="5" name="Picture 4" descr="SMH-ON logo asterisk.">
            <a:extLst>
              <a:ext uri="{FF2B5EF4-FFF2-40B4-BE49-F238E27FC236}">
                <a16:creationId xmlns:a16="http://schemas.microsoft.com/office/drawing/2014/main" id="{EE15B7A6-958E-BF49-5B66-92D4FEECE05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90290" y="325810"/>
            <a:ext cx="3123849" cy="3031751"/>
          </a:xfrm>
          <a:prstGeom prst="rect">
            <a:avLst/>
          </a:prstGeom>
        </p:spPr>
      </p:pic>
      <p:sp>
        <p:nvSpPr>
          <p:cNvPr id="9" name="TextBox 8">
            <a:extLst>
              <a:ext uri="{FF2B5EF4-FFF2-40B4-BE49-F238E27FC236}">
                <a16:creationId xmlns:a16="http://schemas.microsoft.com/office/drawing/2014/main" id="{FF66938D-EF9C-2DA0-D9F8-C05BED6D1795}"/>
              </a:ext>
            </a:extLst>
          </p:cNvPr>
          <p:cNvSpPr txBox="1"/>
          <p:nvPr userDrawn="1"/>
        </p:nvSpPr>
        <p:spPr>
          <a:xfrm>
            <a:off x="7002217" y="4897341"/>
            <a:ext cx="4698198" cy="488077"/>
          </a:xfrm>
          <a:prstGeom prst="roundRect">
            <a:avLst/>
          </a:prstGeom>
          <a:noFill/>
        </p:spPr>
        <p:txBody>
          <a:bodyPr wrap="square" rtlCol="0">
            <a:spAutoFit/>
          </a:bodyPr>
          <a:lstStyle/>
          <a:p>
            <a:pPr marL="0" marR="0" lvl="0" indent="0" algn="r" defTabSz="914400" rtl="0" eaLnBrk="1" fontAlgn="auto" latinLnBrk="0" hangingPunct="1">
              <a:lnSpc>
                <a:spcPct val="120000"/>
              </a:lnSpc>
              <a:spcBef>
                <a:spcPts val="0"/>
              </a:spcBef>
              <a:spcAft>
                <a:spcPts val="0"/>
              </a:spcAft>
              <a:buClrTx/>
              <a:buSzTx/>
              <a:buFontTx/>
              <a:buNone/>
              <a:tabLst/>
              <a:defRPr/>
            </a:pPr>
            <a:r>
              <a:rPr kumimoji="0" lang="en-US" sz="2000" b="0" i="0" u="none" strike="noStrike" kern="1200" cap="none" spc="0" normalizeH="0" baseline="0" noProof="0">
                <a:ln>
                  <a:noFill/>
                </a:ln>
                <a:solidFill>
                  <a:srgbClr val="62BB46"/>
                </a:solidFill>
                <a:effectLst/>
                <a:uLnTx/>
                <a:uFillTx/>
                <a:latin typeface="Poppins SemiBold" panose="00000700000000000000" pitchFamily="2" charset="0"/>
                <a:ea typeface="+mn-ea"/>
                <a:cs typeface="Poppins SemiBold" panose="00000700000000000000" pitchFamily="2" charset="0"/>
              </a:rPr>
              <a:t>smho-smso.ca/#</a:t>
            </a:r>
            <a:r>
              <a:rPr kumimoji="0" lang="en-US" sz="2000" b="0" i="0" u="none" strike="noStrike" kern="1200" cap="none" spc="0" normalizeH="0" baseline="0" noProof="0" err="1">
                <a:ln>
                  <a:noFill/>
                </a:ln>
                <a:solidFill>
                  <a:srgbClr val="62BB46"/>
                </a:solidFill>
                <a:effectLst/>
                <a:uLnTx/>
                <a:uFillTx/>
                <a:latin typeface="Poppins SemiBold" panose="00000700000000000000" pitchFamily="2" charset="0"/>
                <a:ea typeface="+mn-ea"/>
                <a:cs typeface="Poppins SemiBold" panose="00000700000000000000" pitchFamily="2" charset="0"/>
              </a:rPr>
              <a:t>connectwithus</a:t>
            </a:r>
            <a:endParaRPr kumimoji="0" lang="en-US" sz="2000" b="0" i="0" u="none" strike="noStrike" kern="1200" cap="none" spc="0" normalizeH="0" baseline="0" noProof="0">
              <a:ln>
                <a:noFill/>
              </a:ln>
              <a:solidFill>
                <a:srgbClr val="62BB46"/>
              </a:solidFill>
              <a:effectLst/>
              <a:uLnTx/>
              <a:uFillTx/>
              <a:latin typeface="Poppins SemiBold" panose="00000700000000000000" pitchFamily="2" charset="0"/>
              <a:ea typeface="+mn-ea"/>
              <a:cs typeface="Poppins SemiBold" panose="00000700000000000000" pitchFamily="2" charset="0"/>
            </a:endParaRPr>
          </a:p>
        </p:txBody>
      </p:sp>
      <p:sp>
        <p:nvSpPr>
          <p:cNvPr id="10" name="TextBox 9">
            <a:extLst>
              <a:ext uri="{FF2B5EF4-FFF2-40B4-BE49-F238E27FC236}">
                <a16:creationId xmlns:a16="http://schemas.microsoft.com/office/drawing/2014/main" id="{D36F718C-7BB7-6CEE-2AB9-C782CF1D3FB1}"/>
              </a:ext>
            </a:extLst>
          </p:cNvPr>
          <p:cNvSpPr txBox="1"/>
          <p:nvPr userDrawn="1"/>
        </p:nvSpPr>
        <p:spPr>
          <a:xfrm>
            <a:off x="491585" y="5143526"/>
            <a:ext cx="3623979" cy="408623"/>
          </a:xfrm>
          <a:prstGeom prst="round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800"/>
              </a:spcAft>
              <a:buClrTx/>
              <a:buSzTx/>
              <a:buFontTx/>
              <a:buNone/>
              <a:tabLst/>
              <a:defRPr/>
            </a:pPr>
            <a:r>
              <a:rPr kumimoji="0" lang="en-US" sz="1800" b="0" i="0" u="none" strike="noStrike" kern="1200" cap="none" spc="0" normalizeH="0" baseline="0" noProof="0">
                <a:ln>
                  <a:noFill/>
                </a:ln>
                <a:solidFill>
                  <a:srgbClr val="40008D"/>
                </a:solidFill>
                <a:effectLst/>
                <a:uLnTx/>
                <a:uFillTx/>
                <a:latin typeface="Poppins" panose="00000500000000000000" pitchFamily="2" charset="0"/>
                <a:ea typeface="+mn-ea"/>
                <a:cs typeface="Poppins" panose="00000500000000000000" pitchFamily="2" charset="0"/>
              </a:rPr>
              <a:t>School Mental Health Ontario</a:t>
            </a:r>
          </a:p>
        </p:txBody>
      </p:sp>
      <p:sp>
        <p:nvSpPr>
          <p:cNvPr id="15" name="TextBox 14">
            <a:extLst>
              <a:ext uri="{FF2B5EF4-FFF2-40B4-BE49-F238E27FC236}">
                <a16:creationId xmlns:a16="http://schemas.microsoft.com/office/drawing/2014/main" id="{AFE3D9EA-B3AA-64CF-853E-20DE8DCD0794}"/>
              </a:ext>
            </a:extLst>
          </p:cNvPr>
          <p:cNvSpPr txBox="1"/>
          <p:nvPr userDrawn="1"/>
        </p:nvSpPr>
        <p:spPr>
          <a:xfrm>
            <a:off x="491585" y="4087236"/>
            <a:ext cx="2523550"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800"/>
              </a:spcAft>
              <a:buClrTx/>
              <a:buSzTx/>
              <a:buFontTx/>
              <a:buNone/>
              <a:tabLst/>
              <a:defRPr/>
            </a:pPr>
            <a:r>
              <a:rPr kumimoji="0" lang="en-US" sz="1800" b="0" i="0" u="none" strike="noStrike" kern="1200" cap="none" spc="0" normalizeH="0" baseline="0" noProof="0">
                <a:ln>
                  <a:noFill/>
                </a:ln>
                <a:solidFill>
                  <a:srgbClr val="40008D"/>
                </a:solidFill>
                <a:effectLst/>
                <a:uLnTx/>
                <a:uFillTx/>
                <a:latin typeface="Poppins" panose="00000500000000000000" pitchFamily="2" charset="0"/>
                <a:ea typeface="+mn-ea"/>
                <a:cs typeface="Poppins" panose="00000500000000000000" pitchFamily="2" charset="0"/>
              </a:rPr>
              <a:t>@smhosmso</a:t>
            </a:r>
          </a:p>
        </p:txBody>
      </p:sp>
      <p:sp>
        <p:nvSpPr>
          <p:cNvPr id="16" name="TextBox 15">
            <a:extLst>
              <a:ext uri="{FF2B5EF4-FFF2-40B4-BE49-F238E27FC236}">
                <a16:creationId xmlns:a16="http://schemas.microsoft.com/office/drawing/2014/main" id="{D320A6EB-CCC5-9B05-560F-052DCBE88B4C}"/>
              </a:ext>
            </a:extLst>
          </p:cNvPr>
          <p:cNvSpPr txBox="1"/>
          <p:nvPr userDrawn="1"/>
        </p:nvSpPr>
        <p:spPr>
          <a:xfrm>
            <a:off x="491585" y="4439333"/>
            <a:ext cx="3063523"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800"/>
              </a:spcAft>
              <a:buClrTx/>
              <a:buSzTx/>
              <a:buFontTx/>
              <a:buNone/>
              <a:tabLst/>
              <a:defRPr/>
            </a:pPr>
            <a:r>
              <a:rPr kumimoji="0" lang="en-US" sz="1800" b="0" i="0" u="none" strike="noStrike" kern="1200" cap="none" spc="0" normalizeH="0" baseline="0" noProof="0">
                <a:ln>
                  <a:noFill/>
                </a:ln>
                <a:solidFill>
                  <a:srgbClr val="40008D"/>
                </a:solidFill>
                <a:effectLst/>
                <a:uLnTx/>
                <a:uFillTx/>
                <a:latin typeface="Poppins" panose="00000500000000000000" pitchFamily="2" charset="0"/>
                <a:ea typeface="+mn-ea"/>
                <a:cs typeface="Poppins" panose="00000500000000000000" pitchFamily="2" charset="0"/>
              </a:rPr>
              <a:t>@</a:t>
            </a:r>
            <a:r>
              <a:rPr kumimoji="0" lang="en-US" sz="1800" b="0" i="0" u="none" strike="noStrike" kern="1200" cap="none" spc="0" normalizeH="0" baseline="0" noProof="0" err="1">
                <a:ln>
                  <a:noFill/>
                </a:ln>
                <a:solidFill>
                  <a:srgbClr val="40008D"/>
                </a:solidFill>
                <a:effectLst/>
                <a:uLnTx/>
                <a:uFillTx/>
                <a:latin typeface="Poppins" panose="00000500000000000000" pitchFamily="2" charset="0"/>
                <a:ea typeface="+mn-ea"/>
                <a:cs typeface="Poppins" panose="00000500000000000000" pitchFamily="2" charset="0"/>
              </a:rPr>
              <a:t>smho_smso</a:t>
            </a:r>
            <a:endParaRPr kumimoji="0" lang="en-US" sz="1800" b="0" i="0" u="none" strike="noStrike" kern="1200" cap="none" spc="0" normalizeH="0" baseline="0" noProof="0">
              <a:ln>
                <a:noFill/>
              </a:ln>
              <a:solidFill>
                <a:srgbClr val="40008D"/>
              </a:solidFill>
              <a:effectLst/>
              <a:uLnTx/>
              <a:uFillTx/>
              <a:latin typeface="Poppins" panose="00000500000000000000" pitchFamily="2" charset="0"/>
              <a:ea typeface="+mn-ea"/>
              <a:cs typeface="Poppins" panose="00000500000000000000" pitchFamily="2" charset="0"/>
            </a:endParaRPr>
          </a:p>
        </p:txBody>
      </p:sp>
      <p:sp>
        <p:nvSpPr>
          <p:cNvPr id="17" name="TextBox 16">
            <a:extLst>
              <a:ext uri="{FF2B5EF4-FFF2-40B4-BE49-F238E27FC236}">
                <a16:creationId xmlns:a16="http://schemas.microsoft.com/office/drawing/2014/main" id="{749C6B8F-F643-9926-4502-06AABA193376}"/>
              </a:ext>
            </a:extLst>
          </p:cNvPr>
          <p:cNvSpPr txBox="1"/>
          <p:nvPr userDrawn="1"/>
        </p:nvSpPr>
        <p:spPr>
          <a:xfrm>
            <a:off x="491585" y="4791430"/>
            <a:ext cx="4789805"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800"/>
              </a:spcAft>
              <a:buClrTx/>
              <a:buSzTx/>
              <a:buFontTx/>
              <a:buNone/>
              <a:tabLst/>
              <a:defRPr/>
            </a:pPr>
            <a:r>
              <a:rPr kumimoji="0" lang="en-US" sz="1800" b="0" i="0" u="none" strike="noStrike" kern="1200" cap="none" spc="0" normalizeH="0" baseline="0" noProof="0">
                <a:ln>
                  <a:noFill/>
                </a:ln>
                <a:solidFill>
                  <a:srgbClr val="40008D"/>
                </a:solidFill>
                <a:effectLst/>
                <a:uLnTx/>
                <a:uFillTx/>
                <a:latin typeface="Poppins" panose="00000500000000000000" pitchFamily="2" charset="0"/>
                <a:ea typeface="+mn-ea"/>
                <a:cs typeface="Poppins" panose="00000500000000000000" pitchFamily="2" charset="0"/>
              </a:rPr>
              <a:t>@</a:t>
            </a:r>
            <a:r>
              <a:rPr kumimoji="0" lang="en-US" sz="1800" b="0" i="0" u="none" strike="noStrike" kern="1200" cap="none" spc="0" normalizeH="0" baseline="0" noProof="0" err="1">
                <a:ln>
                  <a:noFill/>
                </a:ln>
                <a:solidFill>
                  <a:srgbClr val="40008D"/>
                </a:solidFill>
                <a:effectLst/>
                <a:uLnTx/>
                <a:uFillTx/>
                <a:latin typeface="Poppins" panose="00000500000000000000" pitchFamily="2" charset="0"/>
                <a:ea typeface="+mn-ea"/>
                <a:cs typeface="Poppins" panose="00000500000000000000" pitchFamily="2" charset="0"/>
              </a:rPr>
              <a:t>ThriveSMH</a:t>
            </a:r>
            <a:r>
              <a:rPr kumimoji="0" lang="en-US" sz="1800" b="0" i="0" u="none" strike="noStrike" kern="1200" cap="none" spc="0" normalizeH="0" baseline="0" noProof="0">
                <a:ln>
                  <a:noFill/>
                </a:ln>
                <a:solidFill>
                  <a:srgbClr val="40008D"/>
                </a:solidFill>
                <a:effectLst/>
                <a:uLnTx/>
                <a:uFillTx/>
                <a:latin typeface="Poppins" panose="00000500000000000000" pitchFamily="2" charset="0"/>
                <a:ea typeface="+mn-ea"/>
                <a:cs typeface="Poppins" panose="00000500000000000000" pitchFamily="2" charset="0"/>
              </a:rPr>
              <a:t> (for students)</a:t>
            </a:r>
          </a:p>
        </p:txBody>
      </p:sp>
      <p:sp>
        <p:nvSpPr>
          <p:cNvPr id="19" name="TextBox 18">
            <a:extLst>
              <a:ext uri="{FF2B5EF4-FFF2-40B4-BE49-F238E27FC236}">
                <a16:creationId xmlns:a16="http://schemas.microsoft.com/office/drawing/2014/main" id="{586A7FCE-7032-F34C-7997-242F9B82BA42}"/>
              </a:ext>
            </a:extLst>
          </p:cNvPr>
          <p:cNvSpPr txBox="1"/>
          <p:nvPr userDrawn="1"/>
        </p:nvSpPr>
        <p:spPr>
          <a:xfrm>
            <a:off x="491585" y="5534913"/>
            <a:ext cx="3063523"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800"/>
              </a:spcAft>
              <a:buClrTx/>
              <a:buSzTx/>
              <a:buFontTx/>
              <a:buNone/>
              <a:tabLst/>
              <a:defRPr/>
            </a:pPr>
            <a:r>
              <a:rPr kumimoji="0" lang="en-US" sz="1800" b="0" i="0" u="none" strike="noStrike" kern="1200" cap="none" spc="0" normalizeH="0" baseline="0" noProof="0">
                <a:ln>
                  <a:noFill/>
                </a:ln>
                <a:solidFill>
                  <a:srgbClr val="40008D"/>
                </a:solidFill>
                <a:effectLst/>
                <a:uLnTx/>
                <a:uFillTx/>
                <a:latin typeface="Poppins" panose="00000500000000000000" pitchFamily="2" charset="0"/>
                <a:ea typeface="+mn-ea"/>
                <a:cs typeface="Poppins" panose="00000500000000000000" pitchFamily="2" charset="0"/>
              </a:rPr>
              <a:t>company/</a:t>
            </a:r>
            <a:r>
              <a:rPr kumimoji="0" lang="en-US" sz="1800" b="0" i="0" u="none" strike="noStrike" kern="1200" cap="none" spc="0" normalizeH="0" baseline="0" noProof="0" err="1">
                <a:ln>
                  <a:noFill/>
                </a:ln>
                <a:solidFill>
                  <a:srgbClr val="40008D"/>
                </a:solidFill>
                <a:effectLst/>
                <a:uLnTx/>
                <a:uFillTx/>
                <a:latin typeface="Poppins" panose="00000500000000000000" pitchFamily="2" charset="0"/>
                <a:ea typeface="+mn-ea"/>
                <a:cs typeface="Poppins" panose="00000500000000000000" pitchFamily="2" charset="0"/>
              </a:rPr>
              <a:t>smhosmso</a:t>
            </a:r>
            <a:endParaRPr kumimoji="0" lang="en-US" sz="1800" b="0" i="0" u="none" strike="noStrike" kern="1200" cap="none" spc="0" normalizeH="0" baseline="0" noProof="0">
              <a:ln>
                <a:noFill/>
              </a:ln>
              <a:solidFill>
                <a:srgbClr val="40008D"/>
              </a:solidFill>
              <a:effectLst/>
              <a:uLnTx/>
              <a:uFillTx/>
              <a:latin typeface="Poppins" panose="00000500000000000000" pitchFamily="2" charset="0"/>
              <a:ea typeface="+mn-ea"/>
              <a:cs typeface="Poppins" panose="00000500000000000000" pitchFamily="2" charset="0"/>
            </a:endParaRPr>
          </a:p>
        </p:txBody>
      </p:sp>
      <p:sp>
        <p:nvSpPr>
          <p:cNvPr id="23" name="TextBox 22">
            <a:extLst>
              <a:ext uri="{FF2B5EF4-FFF2-40B4-BE49-F238E27FC236}">
                <a16:creationId xmlns:a16="http://schemas.microsoft.com/office/drawing/2014/main" id="{28992490-1B84-CA5A-42D0-C2E1983D0818}"/>
              </a:ext>
            </a:extLst>
          </p:cNvPr>
          <p:cNvSpPr txBox="1"/>
          <p:nvPr userDrawn="1"/>
        </p:nvSpPr>
        <p:spPr>
          <a:xfrm>
            <a:off x="2267975" y="1387123"/>
            <a:ext cx="8868663" cy="1045607"/>
          </a:xfrm>
          <a:prstGeom prst="rect">
            <a:avLst/>
          </a:prstGeom>
          <a:solidFill>
            <a:schemeClr val="bg1"/>
          </a:solidFill>
          <a:ln>
            <a:solidFill>
              <a:schemeClr val="bg1"/>
            </a:solidFill>
          </a:ln>
        </p:spPr>
        <p:txBody>
          <a:bodyPr wrap="square" lIns="0" tIns="0" rIns="0" bIns="0" rtlCol="0" anchor="ctr" anchorCtr="0">
            <a:spAutoFit/>
          </a:bodyPr>
          <a:lstStyle/>
          <a:p>
            <a:pPr marL="0" marR="0" lvl="0" indent="0" algn="l" defTabSz="914400" rtl="0" eaLnBrk="1" fontAlgn="auto" latinLnBrk="0" hangingPunct="1">
              <a:lnSpc>
                <a:spcPct val="108000"/>
              </a:lnSpc>
              <a:spcBef>
                <a:spcPts val="0"/>
              </a:spcBef>
              <a:spcAft>
                <a:spcPts val="0"/>
              </a:spcAft>
              <a:buClrTx/>
              <a:buSzTx/>
              <a:buFontTx/>
              <a:buNone/>
              <a:tabLst/>
              <a:defRPr/>
            </a:pPr>
            <a:r>
              <a:rPr kumimoji="0" lang="en-CA" sz="3200" b="1" i="0" u="none" strike="noStrike" kern="1200" cap="none" spc="0" normalizeH="0" baseline="0" noProof="0">
                <a:ln>
                  <a:noFill/>
                </a:ln>
                <a:solidFill>
                  <a:srgbClr val="40008D"/>
                </a:solidFill>
                <a:effectLst/>
                <a:uLnTx/>
                <a:uFillTx/>
                <a:latin typeface="Poppins SemiBold" panose="00000700000000000000" pitchFamily="2" charset="0"/>
                <a:ea typeface="+mn-ea"/>
                <a:cs typeface="Poppins SemiBold" panose="00000700000000000000" pitchFamily="2" charset="0"/>
              </a:rPr>
              <a:t>We work together with Ontario school districts to support student mental health</a:t>
            </a:r>
          </a:p>
        </p:txBody>
      </p:sp>
      <p:sp>
        <p:nvSpPr>
          <p:cNvPr id="25" name="TextBox 24">
            <a:extLst>
              <a:ext uri="{FF2B5EF4-FFF2-40B4-BE49-F238E27FC236}">
                <a16:creationId xmlns:a16="http://schemas.microsoft.com/office/drawing/2014/main" id="{BBB297A9-657F-35C0-F9BC-D91ADA20D031}"/>
              </a:ext>
            </a:extLst>
          </p:cNvPr>
          <p:cNvSpPr txBox="1"/>
          <p:nvPr userDrawn="1"/>
        </p:nvSpPr>
        <p:spPr>
          <a:xfrm>
            <a:off x="5696712" y="5287337"/>
            <a:ext cx="6003704" cy="646331"/>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CA" sz="1800" b="0" i="0" u="none" strike="noStrike" kern="1200" cap="none" spc="0" normalizeH="0" baseline="0" noProof="0">
                <a:ln>
                  <a:noFill/>
                </a:ln>
                <a:solidFill>
                  <a:prstClr val="black"/>
                </a:solidFill>
                <a:effectLst/>
                <a:uLnTx/>
                <a:uFillTx/>
                <a:latin typeface="Poppins" panose="00000500000000000000" pitchFamily="2" charset="0"/>
                <a:ea typeface="+mn-ea"/>
                <a:cs typeface="Poppins" panose="00000500000000000000" pitchFamily="2" charset="0"/>
              </a:rPr>
              <a:t>Stay informed! </a:t>
            </a:r>
            <a:r>
              <a:rPr kumimoji="0" lang="en-CA" sz="1800" b="0" i="0" u="none" strike="noStrike" kern="1200" cap="none" spc="0" normalizeH="0" baseline="0" noProof="0">
                <a:ln>
                  <a:noFill/>
                </a:ln>
                <a:solidFill>
                  <a:prstClr val="black"/>
                </a:solidFill>
                <a:effectLst/>
                <a:uLnTx/>
                <a:uFillTx/>
                <a:latin typeface="Poppins" panose="00000500000000000000" pitchFamily="2" charset="0"/>
                <a:ea typeface="+mn-ea"/>
                <a:cs typeface="Poppins" panose="00000500000000000000" pitchFamily="2" charset="0"/>
                <a:hlinkClick r:id="rId5">
                  <a:extLst>
                    <a:ext uri="{A12FA001-AC4F-418D-AE19-62706E023703}">
                      <ahyp:hlinkClr xmlns:ahyp="http://schemas.microsoft.com/office/drawing/2018/hyperlinkcolor" val="tx"/>
                    </a:ext>
                  </a:extLst>
                </a:hlinkClick>
              </a:rPr>
              <a:t>Subscribe</a:t>
            </a:r>
            <a:r>
              <a:rPr kumimoji="0" lang="en-CA" sz="1800" b="0" i="0" u="none" strike="noStrike" kern="1200" cap="none" spc="0" normalizeH="0" baseline="0" noProof="0">
                <a:ln>
                  <a:noFill/>
                </a:ln>
                <a:solidFill>
                  <a:prstClr val="black"/>
                </a:solidFill>
                <a:effectLst/>
                <a:uLnTx/>
                <a:uFillTx/>
                <a:latin typeface="Poppins" panose="00000500000000000000" pitchFamily="2" charset="0"/>
                <a:ea typeface="+mn-ea"/>
                <a:cs typeface="Poppins" panose="00000500000000000000" pitchFamily="2" charset="0"/>
              </a:rPr>
              <a:t> to receive the latest information, research and resources to your inbox.</a:t>
            </a:r>
          </a:p>
        </p:txBody>
      </p:sp>
      <p:pic>
        <p:nvPicPr>
          <p:cNvPr id="38" name="Picture 37" descr="QR code for SMH-ON mailing list subscription form website.">
            <a:extLst>
              <a:ext uri="{FF2B5EF4-FFF2-40B4-BE49-F238E27FC236}">
                <a16:creationId xmlns:a16="http://schemas.microsoft.com/office/drawing/2014/main" id="{1184F47C-2204-7BED-513C-AC9752C26A6B}"/>
              </a:ext>
            </a:extLst>
          </p:cNvPr>
          <p:cNvPicPr>
            <a:picLocks noChangeAspect="1"/>
          </p:cNvPicPr>
          <p:nvPr userDrawn="1"/>
        </p:nvPicPr>
        <p:blipFill>
          <a:blip r:embed="rId6"/>
          <a:stretch>
            <a:fillRect/>
          </a:stretch>
        </p:blipFill>
        <p:spPr>
          <a:xfrm>
            <a:off x="10668370" y="4087236"/>
            <a:ext cx="931527" cy="931527"/>
          </a:xfrm>
          <a:prstGeom prst="rect">
            <a:avLst/>
          </a:prstGeom>
        </p:spPr>
      </p:pic>
      <p:pic>
        <p:nvPicPr>
          <p:cNvPr id="4" name="Graphic 3" descr="Facebook icon.">
            <a:extLst>
              <a:ext uri="{FF2B5EF4-FFF2-40B4-BE49-F238E27FC236}">
                <a16:creationId xmlns:a16="http://schemas.microsoft.com/office/drawing/2014/main" id="{37FEB788-034D-2ADC-2D6D-8056AE4A5D7E}"/>
              </a:ext>
            </a:extLst>
          </p:cNvPr>
          <p:cNvPicPr>
            <a:picLocks noChangeAspect="1"/>
          </p:cNvPicPr>
          <p:nvPr userDrawn="1"/>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08334" y="4021853"/>
            <a:ext cx="512470" cy="512470"/>
          </a:xfrm>
          <a:prstGeom prst="rect">
            <a:avLst/>
          </a:prstGeom>
        </p:spPr>
      </p:pic>
      <p:pic>
        <p:nvPicPr>
          <p:cNvPr id="8" name="Graphic 7" descr="Instagram icon.">
            <a:extLst>
              <a:ext uri="{FF2B5EF4-FFF2-40B4-BE49-F238E27FC236}">
                <a16:creationId xmlns:a16="http://schemas.microsoft.com/office/drawing/2014/main" id="{9ADE75E5-1CFD-40D7-AF83-593935707419}"/>
              </a:ext>
            </a:extLst>
          </p:cNvPr>
          <p:cNvPicPr>
            <a:picLocks noChangeAspect="1"/>
          </p:cNvPicPr>
          <p:nvPr userDrawn="1"/>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05693" y="4745072"/>
            <a:ext cx="515033" cy="515033"/>
          </a:xfrm>
          <a:prstGeom prst="rect">
            <a:avLst/>
          </a:prstGeom>
        </p:spPr>
      </p:pic>
      <p:pic>
        <p:nvPicPr>
          <p:cNvPr id="20" name="Graphic 19" descr="YouTube icon.">
            <a:extLst>
              <a:ext uri="{FF2B5EF4-FFF2-40B4-BE49-F238E27FC236}">
                <a16:creationId xmlns:a16="http://schemas.microsoft.com/office/drawing/2014/main" id="{3A5004AD-5DD0-4CA1-62C2-7B86958E950F}"/>
              </a:ext>
            </a:extLst>
          </p:cNvPr>
          <p:cNvPicPr>
            <a:picLocks noChangeAspect="1"/>
          </p:cNvPicPr>
          <p:nvPr userDrawn="1"/>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106975" y="5103278"/>
            <a:ext cx="512470" cy="512470"/>
          </a:xfrm>
          <a:prstGeom prst="rect">
            <a:avLst/>
          </a:prstGeom>
        </p:spPr>
      </p:pic>
      <p:pic>
        <p:nvPicPr>
          <p:cNvPr id="21" name="Graphic 20" descr="LinkedIn icon.">
            <a:extLst>
              <a:ext uri="{FF2B5EF4-FFF2-40B4-BE49-F238E27FC236}">
                <a16:creationId xmlns:a16="http://schemas.microsoft.com/office/drawing/2014/main" id="{114A039C-1095-7C51-F306-989F51D23582}"/>
              </a:ext>
            </a:extLst>
          </p:cNvPr>
          <p:cNvPicPr>
            <a:picLocks noChangeAspect="1"/>
          </p:cNvPicPr>
          <p:nvPr userDrawn="1"/>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106975" y="5462725"/>
            <a:ext cx="512470" cy="512470"/>
          </a:xfrm>
          <a:prstGeom prst="rect">
            <a:avLst/>
          </a:prstGeom>
        </p:spPr>
      </p:pic>
      <p:pic>
        <p:nvPicPr>
          <p:cNvPr id="7" name="Graphic 6" descr="Instagram icon.">
            <a:extLst>
              <a:ext uri="{FF2B5EF4-FFF2-40B4-BE49-F238E27FC236}">
                <a16:creationId xmlns:a16="http://schemas.microsoft.com/office/drawing/2014/main" id="{65696F22-602E-B398-5B35-AA273A5D2D80}"/>
              </a:ext>
            </a:extLst>
          </p:cNvPr>
          <p:cNvPicPr>
            <a:picLocks noChangeAspect="1"/>
          </p:cNvPicPr>
          <p:nvPr userDrawn="1"/>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07966" y="4378852"/>
            <a:ext cx="515033" cy="515033"/>
          </a:xfrm>
          <a:prstGeom prst="rect">
            <a:avLst/>
          </a:prstGeom>
        </p:spPr>
      </p:pic>
    </p:spTree>
    <p:extLst>
      <p:ext uri="{BB962C8B-B14F-4D97-AF65-F5344CB8AC3E}">
        <p14:creationId xmlns:p14="http://schemas.microsoft.com/office/powerpoint/2010/main" val="185326557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ccessibility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DF479BA-3F62-91AB-C244-48DD9519BE6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0959" y="-7711"/>
            <a:ext cx="12273280" cy="6880644"/>
          </a:xfrm>
          <a:prstGeom prst="rect">
            <a:avLst/>
          </a:prstGeom>
        </p:spPr>
      </p:pic>
      <p:pic>
        <p:nvPicPr>
          <p:cNvPr id="2" name="Picture 1">
            <a:extLst>
              <a:ext uri="{FF2B5EF4-FFF2-40B4-BE49-F238E27FC236}">
                <a16:creationId xmlns:a16="http://schemas.microsoft.com/office/drawing/2014/main" id="{73AD1F8C-E402-F281-CBCB-D9DD9098521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579670" y="5586089"/>
            <a:ext cx="5032659" cy="1082724"/>
          </a:xfrm>
          <a:prstGeom prst="rect">
            <a:avLst/>
          </a:prstGeom>
        </p:spPr>
      </p:pic>
      <p:sp>
        <p:nvSpPr>
          <p:cNvPr id="7" name="TextBox 6">
            <a:extLst>
              <a:ext uri="{FF2B5EF4-FFF2-40B4-BE49-F238E27FC236}">
                <a16:creationId xmlns:a16="http://schemas.microsoft.com/office/drawing/2014/main" id="{02E55F2B-B66A-4DBE-3598-23DAEEED38AE}"/>
              </a:ext>
            </a:extLst>
          </p:cNvPr>
          <p:cNvSpPr txBox="1"/>
          <p:nvPr userDrawn="1"/>
        </p:nvSpPr>
        <p:spPr>
          <a:xfrm>
            <a:off x="516403" y="2459504"/>
            <a:ext cx="10905565" cy="1938992"/>
          </a:xfrm>
          <a:prstGeom prst="rect">
            <a:avLst/>
          </a:prstGeom>
          <a:noFill/>
        </p:spPr>
        <p:txBody>
          <a:bodyPr wrap="square" rtlCol="0">
            <a:spAutoFit/>
          </a:bodyPr>
          <a:lstStyle>
            <a:defPPr>
              <a:defRPr lang="en-US"/>
            </a:defPPr>
            <a:lvl1pPr marR="0" lvl="0" indent="0" fontAlgn="auto">
              <a:lnSpc>
                <a:spcPct val="100000"/>
              </a:lnSpc>
              <a:spcBef>
                <a:spcPts val="0"/>
              </a:spcBef>
              <a:spcAft>
                <a:spcPts val="0"/>
              </a:spcAft>
              <a:buClrTx/>
              <a:buSzTx/>
              <a:buFontTx/>
              <a:buNone/>
              <a:tabLst/>
              <a:defRPr kumimoji="0" sz="2000" b="0" i="0" u="none" strike="noStrike" cap="none" spc="0" normalizeH="0" baseline="0">
                <a:ln>
                  <a:noFill/>
                </a:ln>
                <a:solidFill>
                  <a:prstClr val="white"/>
                </a:solidFill>
                <a:effectLst/>
                <a:uLnTx/>
                <a:uFillTx/>
                <a:latin typeface="Poppins"/>
                <a:cs typeface="Poppin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2000" b="0" i="0" u="none" strike="noStrike" kern="1200" cap="none" spc="0" normalizeH="0" baseline="0" noProof="0">
                <a:ln>
                  <a:noFill/>
                </a:ln>
                <a:solidFill>
                  <a:schemeClr val="bg1"/>
                </a:solidFill>
                <a:effectLst/>
                <a:uLnTx/>
                <a:uFillTx/>
                <a:latin typeface="Poppins"/>
                <a:ea typeface="+mn-ea"/>
                <a:cs typeface="Poppins"/>
              </a:rPr>
              <a:t>Ensuring inclusion in Ontario’s schools, and throughout society helps to support individual’s mental health. We’re committed to equal access, complying with the standards defined within the Accessibility for Ontarians with Disabilities Act (AODA) and endeavour to remove barriers in order to accommodate and fully include our stakeholders. If there is a document that does not meet your accessibility needs, please contact us and we will provide alternate formats as requested.</a:t>
            </a:r>
          </a:p>
        </p:txBody>
      </p:sp>
      <p:sp>
        <p:nvSpPr>
          <p:cNvPr id="8" name="TextBox 7">
            <a:extLst>
              <a:ext uri="{FF2B5EF4-FFF2-40B4-BE49-F238E27FC236}">
                <a16:creationId xmlns:a16="http://schemas.microsoft.com/office/drawing/2014/main" id="{1DAE8646-8021-0C6C-7C5A-DF432C179D7A}"/>
              </a:ext>
            </a:extLst>
          </p:cNvPr>
          <p:cNvSpPr txBox="1"/>
          <p:nvPr userDrawn="1"/>
        </p:nvSpPr>
        <p:spPr>
          <a:xfrm>
            <a:off x="516403" y="1674834"/>
            <a:ext cx="10273651" cy="584775"/>
          </a:xfrm>
          <a:prstGeom prst="rect">
            <a:avLst/>
          </a:prstGeom>
          <a:noFill/>
        </p:spPr>
        <p:txBody>
          <a:bodyPr wrap="square">
            <a:spAutoFit/>
          </a:bodyPr>
          <a:lstStyle>
            <a:defPPr>
              <a:defRPr lang="en-US"/>
            </a:defPPr>
            <a:lvl1pPr>
              <a:defRPr kumimoji="0" sz="3200" b="0" i="0" u="none" strike="noStrike" cap="none" spc="0" normalizeH="0" baseline="0">
                <a:ln>
                  <a:noFill/>
                </a:ln>
                <a:solidFill>
                  <a:prstClr val="white"/>
                </a:solidFill>
                <a:effectLst/>
                <a:uLnTx/>
                <a:uFillTx/>
                <a:latin typeface="Poppins"/>
                <a:cs typeface="Poppin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3200" b="0" i="0" u="none" strike="noStrike" kern="1200" cap="none" spc="0" normalizeH="0" baseline="0" noProof="0">
                <a:ln>
                  <a:noFill/>
                </a:ln>
                <a:solidFill>
                  <a:prstClr val="white"/>
                </a:solidFill>
                <a:effectLst/>
                <a:uLnTx/>
                <a:uFillTx/>
                <a:latin typeface="Poppins"/>
                <a:ea typeface="+mn-ea"/>
                <a:cs typeface="Poppins"/>
              </a:rPr>
              <a:t>Accessibility and mental health are related.</a:t>
            </a:r>
            <a:endParaRPr kumimoji="0" lang="fr-CA" sz="3200" b="0" i="0" u="none" strike="noStrike" kern="1200" cap="none" spc="0" normalizeH="0" baseline="0" noProof="0">
              <a:ln>
                <a:noFill/>
              </a:ln>
              <a:solidFill>
                <a:prstClr val="white"/>
              </a:solidFill>
              <a:effectLst/>
              <a:uLnTx/>
              <a:uFillTx/>
              <a:latin typeface="Poppins"/>
              <a:ea typeface="+mn-ea"/>
              <a:cs typeface="Poppins"/>
            </a:endParaRPr>
          </a:p>
        </p:txBody>
      </p:sp>
    </p:spTree>
    <p:extLst>
      <p:ext uri="{BB962C8B-B14F-4D97-AF65-F5344CB8AC3E}">
        <p14:creationId xmlns:p14="http://schemas.microsoft.com/office/powerpoint/2010/main" val="93888165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612648" y="548640"/>
            <a:ext cx="10653578" cy="1132258"/>
          </a:xfrm>
          <a:prstGeom prst="rect">
            <a:avLst/>
          </a:prstGeom>
        </p:spPr>
        <p:txBody>
          <a:bodyPr vert="horz" lIns="91440" tIns="45720" rIns="91440" bIns="45720" rtlCol="0" anchor="ctr">
            <a:normAutofit/>
          </a:bodyPr>
          <a:lstStyle/>
          <a:p>
            <a:pPr lvl="0">
              <a:lnSpc>
                <a:spcPct val="100000"/>
              </a:lnSpc>
            </a:pPr>
            <a:r>
              <a:rPr lang="en-US"/>
              <a:t>Click to edit central title style</a:t>
            </a:r>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612647" y="1715532"/>
            <a:ext cx="10653579" cy="4593828"/>
          </a:xfrm>
          <a:prstGeom prst="rect">
            <a:avLst/>
          </a:prstGeom>
        </p:spPr>
        <p:txBody>
          <a:bodyPr vert="horz" lIns="91440" tIns="45720" rIns="91440" bIns="45720" rtlCol="0">
            <a:normAutofit/>
          </a:bodyPr>
          <a:lstStyle/>
          <a:p>
            <a:pPr lvl="0"/>
            <a:r>
              <a:rPr lang="en-US"/>
              <a:t>Click to edit central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a:extLst>
              <a:ext uri="{FF2B5EF4-FFF2-40B4-BE49-F238E27FC236}">
                <a16:creationId xmlns:a16="http://schemas.microsoft.com/office/drawing/2014/main" id="{9CE1E6C3-A7D1-64D4-8BCD-2C9F6145E438}"/>
              </a:ext>
            </a:extLst>
          </p:cNvPr>
          <p:cNvSpPr>
            <a:spLocks noGrp="1"/>
          </p:cNvSpPr>
          <p:nvPr>
            <p:ph type="sldNum" sz="quarter" idx="4"/>
          </p:nvPr>
        </p:nvSpPr>
        <p:spPr>
          <a:xfrm>
            <a:off x="11732558" y="6492875"/>
            <a:ext cx="459441" cy="365125"/>
          </a:xfrm>
          <a:prstGeom prst="rect">
            <a:avLst/>
          </a:prstGeom>
        </p:spPr>
        <p:txBody>
          <a:bodyPr vert="horz" lIns="91440" tIns="45720" rIns="91440" bIns="45720" rtlCol="0" anchor="ctr"/>
          <a:lstStyle>
            <a:lvl1pPr>
              <a:defRPr lang="fr-CA" sz="1000" smtClean="0">
                <a:latin typeface="Poppins" panose="00000500000000000000" pitchFamily="2" charset="0"/>
                <a:cs typeface="Poppins" panose="00000500000000000000" pitchFamily="2" charset="0"/>
              </a:defRPr>
            </a:lvl1pPr>
          </a:lstStyle>
          <a:p>
            <a:pPr algn="r"/>
            <a:fld id="{9367BFC3-FF6E-49A5-A2E3-D780CFE7150E}" type="slidenum">
              <a:rPr lang="en-US" smtClean="0"/>
              <a:pPr algn="r"/>
              <a:t>‹#›</a:t>
            </a:fld>
            <a:endParaRPr lang="en-US"/>
          </a:p>
        </p:txBody>
      </p:sp>
    </p:spTree>
    <p:extLst>
      <p:ext uri="{BB962C8B-B14F-4D97-AF65-F5344CB8AC3E}">
        <p14:creationId xmlns:p14="http://schemas.microsoft.com/office/powerpoint/2010/main" val="2415471942"/>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hdr="0" ftr="0" dt="0"/>
  <p:txStyles>
    <p:titleStyle>
      <a:lvl1pPr algn="l" defTabSz="914400" rtl="0" eaLnBrk="1" latinLnBrk="0" hangingPunct="1">
        <a:lnSpc>
          <a:spcPct val="90000"/>
        </a:lnSpc>
        <a:spcBef>
          <a:spcPct val="0"/>
        </a:spcBef>
        <a:buNone/>
        <a:defRPr lang="en-US" sz="3600" b="1" kern="1200">
          <a:solidFill>
            <a:srgbClr val="40008D"/>
          </a:solidFill>
          <a:latin typeface="Poppins SemiBold" panose="00000700000000000000" pitchFamily="2" charset="0"/>
          <a:ea typeface="+mj-ea"/>
          <a:cs typeface="Poppins SemiBold" panose="00000700000000000000" pitchFamily="2" charset="0"/>
        </a:defRPr>
      </a:lvl1pPr>
    </p:titleStyle>
    <p:bodyStyle>
      <a:lvl1pPr marL="228600" indent="-228600" algn="l" defTabSz="914400" rtl="0" eaLnBrk="1" latinLnBrk="0" hangingPunct="1">
        <a:lnSpc>
          <a:spcPct val="108000"/>
        </a:lnSpc>
        <a:spcBef>
          <a:spcPts val="1000"/>
        </a:spcBef>
        <a:spcAft>
          <a:spcPts val="1200"/>
        </a:spcAft>
        <a:buFont typeface="Arial" panose="020B0604020202020204" pitchFamily="34" charset="0"/>
        <a:buChar char="•"/>
        <a:defRPr sz="2400" kern="1200">
          <a:solidFill>
            <a:schemeClr val="tx1"/>
          </a:solidFill>
          <a:latin typeface="Roboto Medium" panose="02000000000000000000" pitchFamily="2" charset="0"/>
          <a:ea typeface="Roboto Medium" panose="02000000000000000000" pitchFamily="2" charset="0"/>
          <a:cs typeface="Arial" panose="020B0604020202020204" pitchFamily="34" charset="0"/>
        </a:defRPr>
      </a:lvl1pPr>
      <a:lvl2pPr marL="457200" indent="-228600" algn="l" defTabSz="914400" rtl="0" eaLnBrk="1" latinLnBrk="0" hangingPunct="1">
        <a:lnSpc>
          <a:spcPct val="108000"/>
        </a:lnSpc>
        <a:spcBef>
          <a:spcPts val="500"/>
        </a:spcBef>
        <a:spcAft>
          <a:spcPts val="1200"/>
        </a:spcAft>
        <a:buFont typeface="Arial" panose="020B0604020202020204" pitchFamily="34" charset="0"/>
        <a:buChar char="•"/>
        <a:defRPr sz="2000" kern="1200">
          <a:solidFill>
            <a:schemeClr val="tx1"/>
          </a:solidFill>
          <a:latin typeface="Roboto Medium" panose="02000000000000000000" pitchFamily="2" charset="0"/>
          <a:ea typeface="Roboto Medium" panose="02000000000000000000" pitchFamily="2" charset="0"/>
          <a:cs typeface="Arial" panose="020B0604020202020204" pitchFamily="34" charset="0"/>
        </a:defRPr>
      </a:lvl2pPr>
      <a:lvl3pPr marL="685800" indent="-228600" algn="l" defTabSz="914400" rtl="0" eaLnBrk="1" latinLnBrk="0" hangingPunct="1">
        <a:lnSpc>
          <a:spcPct val="108000"/>
        </a:lnSpc>
        <a:spcBef>
          <a:spcPts val="500"/>
        </a:spcBef>
        <a:spcAft>
          <a:spcPts val="1200"/>
        </a:spcAft>
        <a:buFont typeface="Arial" panose="020B0604020202020204" pitchFamily="34" charset="0"/>
        <a:buChar char="•"/>
        <a:defRPr sz="1800" kern="1200">
          <a:solidFill>
            <a:schemeClr val="tx1"/>
          </a:solidFill>
          <a:latin typeface="Roboto Medium" panose="02000000000000000000" pitchFamily="2" charset="0"/>
          <a:ea typeface="Roboto Medium" panose="02000000000000000000" pitchFamily="2" charset="0"/>
          <a:cs typeface="Arial" panose="020B0604020202020204" pitchFamily="34" charset="0"/>
        </a:defRPr>
      </a:lvl3pPr>
      <a:lvl4pPr marL="914400" indent="-228600" algn="l" defTabSz="914400" rtl="0" eaLnBrk="1" latinLnBrk="0" hangingPunct="1">
        <a:lnSpc>
          <a:spcPct val="108000"/>
        </a:lnSpc>
        <a:spcBef>
          <a:spcPts val="500"/>
        </a:spcBef>
        <a:spcAft>
          <a:spcPts val="1200"/>
        </a:spcAft>
        <a:buFont typeface="Arial" panose="020B0604020202020204" pitchFamily="34" charset="0"/>
        <a:buChar char="•"/>
        <a:defRPr sz="1600" kern="1200">
          <a:solidFill>
            <a:schemeClr val="tx1"/>
          </a:solidFill>
          <a:latin typeface="Roboto Medium" panose="02000000000000000000" pitchFamily="2" charset="0"/>
          <a:ea typeface="Roboto Medium" panose="02000000000000000000" pitchFamily="2" charset="0"/>
          <a:cs typeface="Arial" panose="020B0604020202020204" pitchFamily="34" charset="0"/>
        </a:defRPr>
      </a:lvl4pPr>
      <a:lvl5pPr marL="1143000" indent="-228600" algn="l" defTabSz="914400" rtl="0" eaLnBrk="1" latinLnBrk="0" hangingPunct="1">
        <a:lnSpc>
          <a:spcPct val="108000"/>
        </a:lnSpc>
        <a:spcBef>
          <a:spcPts val="500"/>
        </a:spcBef>
        <a:spcAft>
          <a:spcPts val="1200"/>
        </a:spcAft>
        <a:buFont typeface="Arial" panose="020B0604020202020204" pitchFamily="34" charset="0"/>
        <a:buChar char="•"/>
        <a:defRPr sz="1400" kern="1200">
          <a:solidFill>
            <a:schemeClr val="tx1"/>
          </a:solidFill>
          <a:latin typeface="Roboto Medium" panose="02000000000000000000" pitchFamily="2" charset="0"/>
          <a:ea typeface="Roboto Medium" panose="02000000000000000000" pitchFamily="2" charset="0"/>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5" orient="horz" pos="2160">
          <p15:clr>
            <a:srgbClr val="F26B43"/>
          </p15:clr>
        </p15:guide>
        <p15:guide id="6" pos="38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image" Target="../media/image24.png"/><Relationship Id="rId5" Type="http://schemas.openxmlformats.org/officeDocument/2006/relationships/hyperlink" Target="https://connectquest.ca/" TargetMode="External"/><Relationship Id="rId4" Type="http://schemas.openxmlformats.org/officeDocument/2006/relationships/image" Target="../media/image23.sv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C2BF23-70CE-78DE-E5BD-97E480C6DAC8}"/>
              </a:ext>
            </a:extLst>
          </p:cNvPr>
          <p:cNvSpPr txBox="1">
            <a:spLocks noGrp="1"/>
          </p:cNvSpPr>
          <p:nvPr>
            <p:ph type="title" idx="4294967295"/>
          </p:nvPr>
        </p:nvSpPr>
        <p:spPr>
          <a:xfrm>
            <a:off x="1842813" y="5403028"/>
            <a:ext cx="8506373"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B0EB"/>
                </a:solidFill>
                <a:effectLst/>
                <a:uLnTx/>
                <a:uFillTx/>
                <a:latin typeface="Poppins SemiBold"/>
                <a:ea typeface="+mn-ea"/>
                <a:cs typeface="Poppins SemiBold"/>
              </a:rPr>
              <a:t>School Staff Introduction</a:t>
            </a:r>
          </a:p>
        </p:txBody>
      </p:sp>
    </p:spTree>
    <p:extLst>
      <p:ext uri="{BB962C8B-B14F-4D97-AF65-F5344CB8AC3E}">
        <p14:creationId xmlns:p14="http://schemas.microsoft.com/office/powerpoint/2010/main" val="88879824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40A56E-32DD-874C-D13E-F2EDB75E116F}"/>
              </a:ext>
            </a:extLst>
          </p:cNvPr>
          <p:cNvSpPr>
            <a:spLocks noGrp="1"/>
          </p:cNvSpPr>
          <p:nvPr>
            <p:ph type="title" idx="4294967295"/>
          </p:nvPr>
        </p:nvSpPr>
        <p:spPr>
          <a:xfrm>
            <a:off x="612648" y="-1132258"/>
            <a:ext cx="10653578" cy="1132258"/>
          </a:xfrm>
        </p:spPr>
        <p:txBody>
          <a:bodyPr vert="horz" lIns="91440" tIns="45720" rIns="91440" bIns="45720" rtlCol="0" anchor="b">
            <a:normAutofit/>
          </a:bodyPr>
          <a:lstStyle/>
          <a:p>
            <a:r>
              <a:rPr lang="en-US" dirty="0"/>
              <a:t>Accessibility statement</a:t>
            </a:r>
          </a:p>
        </p:txBody>
      </p:sp>
    </p:spTree>
    <p:extLst>
      <p:ext uri="{BB962C8B-B14F-4D97-AF65-F5344CB8AC3E}">
        <p14:creationId xmlns:p14="http://schemas.microsoft.com/office/powerpoint/2010/main" val="147976967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6F8781D-366A-9073-65FB-ECD7C7FA42AE}"/>
              </a:ext>
            </a:extLst>
          </p:cNvPr>
          <p:cNvSpPr>
            <a:spLocks noGrp="1"/>
          </p:cNvSpPr>
          <p:nvPr>
            <p:ph type="title"/>
          </p:nvPr>
        </p:nvSpPr>
        <p:spPr>
          <a:noFill/>
        </p:spPr>
        <p:txBody>
          <a:bodyPr vert="horz" wrap="square" lIns="91440" tIns="45720" rIns="91440" bIns="45720" rtlCol="0" anchor="ctr">
            <a:spAutoFit/>
          </a:bodyPr>
          <a:lstStyle/>
          <a:p>
            <a:r>
              <a:rPr lang="en-US" sz="4000" dirty="0">
                <a:latin typeface="Poppins SemiBold"/>
                <a:ea typeface="+mn-ea"/>
                <a:cs typeface="Poppins SemiBold"/>
              </a:rPr>
              <a:t>What is Connect Quest?</a:t>
            </a:r>
          </a:p>
        </p:txBody>
      </p:sp>
      <p:sp>
        <p:nvSpPr>
          <p:cNvPr id="5" name="Content Placeholder 4">
            <a:extLst>
              <a:ext uri="{FF2B5EF4-FFF2-40B4-BE49-F238E27FC236}">
                <a16:creationId xmlns:a16="http://schemas.microsoft.com/office/drawing/2014/main" id="{ED7BEAFA-1FCB-3520-BF94-88F21ACA85BD}"/>
              </a:ext>
            </a:extLst>
          </p:cNvPr>
          <p:cNvSpPr>
            <a:spLocks noGrp="1"/>
          </p:cNvSpPr>
          <p:nvPr>
            <p:ph sz="quarter" idx="13"/>
          </p:nvPr>
        </p:nvSpPr>
        <p:spPr>
          <a:xfrm>
            <a:off x="324479" y="1187591"/>
            <a:ext cx="11599542" cy="4698527"/>
          </a:xfrm>
        </p:spPr>
        <p:txBody>
          <a:bodyPr vert="horz" lIns="91440" tIns="45720" rIns="91440" bIns="45720" rtlCol="0" anchor="t">
            <a:noAutofit/>
          </a:bodyPr>
          <a:lstStyle/>
          <a:p>
            <a:pPr>
              <a:lnSpc>
                <a:spcPct val="110000"/>
              </a:lnSpc>
            </a:pPr>
            <a:r>
              <a:rPr lang="en-US" sz="2600" dirty="0">
                <a:latin typeface="Roboto Medium" panose="02000000000000000000" pitchFamily="2" charset="0"/>
                <a:ea typeface="Roboto Medium" panose="02000000000000000000" pitchFamily="2" charset="0"/>
                <a:cs typeface="Roboto Medium"/>
              </a:rPr>
              <a:t>Connect Quest is a set of activities and supportive resources that help grades 4-8 students build connections to promote balanced device use and substance use health.  </a:t>
            </a:r>
            <a:endParaRPr lang="en-US" sz="2600" dirty="0">
              <a:latin typeface="Roboto Medium" panose="02000000000000000000" pitchFamily="2" charset="0"/>
              <a:ea typeface="Roboto Medium" panose="02000000000000000000" pitchFamily="2" charset="0"/>
            </a:endParaRPr>
          </a:p>
          <a:p>
            <a:pPr>
              <a:lnSpc>
                <a:spcPct val="110000"/>
              </a:lnSpc>
              <a:spcBef>
                <a:spcPts val="0"/>
              </a:spcBef>
            </a:pPr>
            <a:r>
              <a:rPr lang="en-US" sz="2600" dirty="0">
                <a:latin typeface="Roboto Medium" panose="02000000000000000000" pitchFamily="2" charset="0"/>
                <a:ea typeface="Roboto Medium" panose="02000000000000000000" pitchFamily="2" charset="0"/>
                <a:cs typeface="Roboto Medium"/>
              </a:rPr>
              <a:t>Informed by students, Connect Quest builds skills and connections through age-appropriate discussion, hands-on learning and reflection. </a:t>
            </a:r>
          </a:p>
          <a:p>
            <a:pPr>
              <a:lnSpc>
                <a:spcPct val="110000"/>
              </a:lnSpc>
              <a:spcBef>
                <a:spcPts val="0"/>
              </a:spcBef>
            </a:pPr>
            <a:r>
              <a:rPr lang="en-US" sz="2600" dirty="0">
                <a:cs typeface="Arial"/>
              </a:rPr>
              <a:t>Connect Quest is d</a:t>
            </a:r>
            <a:r>
              <a:rPr lang="en-US" sz="2600" dirty="0">
                <a:latin typeface="Roboto Medium" panose="02000000000000000000" pitchFamily="2" charset="0"/>
                <a:ea typeface="Roboto Medium" panose="02000000000000000000" pitchFamily="2" charset="0"/>
                <a:cs typeface="Arial"/>
              </a:rPr>
              <a:t>esigned to be student-led, promoting connection as a protective factor for substance use health and balanced device use.</a:t>
            </a:r>
            <a:endParaRPr lang="en-US" sz="2600" dirty="0">
              <a:latin typeface="Roboto Medium" panose="02000000000000000000" pitchFamily="2" charset="0"/>
              <a:ea typeface="Roboto Medium" panose="02000000000000000000" pitchFamily="2" charset="0"/>
            </a:endParaRPr>
          </a:p>
          <a:p>
            <a:pPr>
              <a:lnSpc>
                <a:spcPct val="110000"/>
              </a:lnSpc>
              <a:spcBef>
                <a:spcPts val="0"/>
              </a:spcBef>
            </a:pPr>
            <a:r>
              <a:rPr lang="en-US" sz="2600" dirty="0">
                <a:cs typeface="Arial"/>
              </a:rPr>
              <a:t>Connect Quest provides f</a:t>
            </a:r>
            <a:r>
              <a:rPr lang="en-US" sz="2600" dirty="0">
                <a:latin typeface="Roboto Medium" panose="02000000000000000000" pitchFamily="2" charset="0"/>
                <a:ea typeface="Roboto Medium" panose="02000000000000000000" pitchFamily="2" charset="0"/>
                <a:cs typeface="Arial"/>
              </a:rPr>
              <a:t>lexible “choose your own adventure” learning.</a:t>
            </a:r>
            <a:endParaRPr lang="en-US" dirty="0">
              <a:latin typeface="Roboto Medium" panose="02000000000000000000" pitchFamily="2" charset="0"/>
              <a:ea typeface="Roboto Medium" panose="02000000000000000000" pitchFamily="2" charset="0"/>
            </a:endParaRPr>
          </a:p>
        </p:txBody>
      </p:sp>
    </p:spTree>
    <p:extLst>
      <p:ext uri="{BB962C8B-B14F-4D97-AF65-F5344CB8AC3E}">
        <p14:creationId xmlns:p14="http://schemas.microsoft.com/office/powerpoint/2010/main" val="23457115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5FCE5E-0BDC-A185-8314-DF0C5C77665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AC8A47D-20F3-E1CF-9C98-6D0C67DA0427}"/>
              </a:ext>
            </a:extLst>
          </p:cNvPr>
          <p:cNvSpPr>
            <a:spLocks noGrp="1"/>
          </p:cNvSpPr>
          <p:nvPr>
            <p:ph type="title"/>
          </p:nvPr>
        </p:nvSpPr>
        <p:spPr>
          <a:noFill/>
        </p:spPr>
        <p:txBody>
          <a:bodyPr vert="horz" wrap="square" lIns="91440" tIns="45720" rIns="91440" bIns="45720" rtlCol="0" anchor="ctr">
            <a:spAutoFit/>
          </a:bodyPr>
          <a:lstStyle/>
          <a:p>
            <a:r>
              <a:rPr lang="en-US" sz="4000" dirty="0">
                <a:latin typeface="Poppins SemiBold"/>
                <a:ea typeface="+mn-ea"/>
                <a:cs typeface="Poppins SemiBold"/>
              </a:rPr>
              <a:t>Why was it developed?</a:t>
            </a:r>
            <a:endParaRPr lang="en-US" dirty="0">
              <a:ea typeface="+mn-ea"/>
            </a:endParaRPr>
          </a:p>
        </p:txBody>
      </p:sp>
      <p:sp>
        <p:nvSpPr>
          <p:cNvPr id="4" name="Content Placeholder 3">
            <a:extLst>
              <a:ext uri="{FF2B5EF4-FFF2-40B4-BE49-F238E27FC236}">
                <a16:creationId xmlns:a16="http://schemas.microsoft.com/office/drawing/2014/main" id="{23129821-990E-68F3-A9A0-CA221AE98520}"/>
              </a:ext>
            </a:extLst>
          </p:cNvPr>
          <p:cNvSpPr>
            <a:spLocks noGrp="1"/>
          </p:cNvSpPr>
          <p:nvPr>
            <p:ph sz="quarter" idx="13"/>
          </p:nvPr>
        </p:nvSpPr>
        <p:spPr>
          <a:xfrm>
            <a:off x="324479" y="1216166"/>
            <a:ext cx="11599542" cy="4698527"/>
          </a:xfrm>
        </p:spPr>
        <p:txBody>
          <a:bodyPr>
            <a:normAutofit fontScale="92500"/>
          </a:bodyPr>
          <a:lstStyle/>
          <a:p>
            <a:pPr>
              <a:lnSpc>
                <a:spcPct val="110000"/>
              </a:lnSpc>
              <a:spcBef>
                <a:spcPts val="0"/>
              </a:spcBef>
            </a:pPr>
            <a:r>
              <a:rPr lang="en-US" dirty="0">
                <a:cs typeface="Arial"/>
              </a:rPr>
              <a:t>Ontario students are navigating increasingly complex issues related to substance use, device habits and overall well-being.</a:t>
            </a:r>
          </a:p>
          <a:p>
            <a:pPr>
              <a:lnSpc>
                <a:spcPct val="110000"/>
              </a:lnSpc>
              <a:spcBef>
                <a:spcPts val="0"/>
              </a:spcBef>
            </a:pPr>
            <a:r>
              <a:rPr lang="en-CA" dirty="0">
                <a:cs typeface="Arial"/>
              </a:rPr>
              <a:t>Providing students with accurate information and helping them to build strong relationships and skills in the elementary grades can prevent the onset of harmful habits.</a:t>
            </a:r>
          </a:p>
          <a:p>
            <a:pPr>
              <a:lnSpc>
                <a:spcPct val="110000"/>
              </a:lnSpc>
              <a:spcBef>
                <a:spcPts val="0"/>
              </a:spcBef>
            </a:pPr>
            <a:r>
              <a:rPr lang="en-CA" dirty="0">
                <a:cs typeface="Arial"/>
              </a:rPr>
              <a:t>Peers are a powerful influence when it comes to substance use health and device use, so resources that leverage this can be a helpful complement to instruction. </a:t>
            </a:r>
          </a:p>
          <a:p>
            <a:pPr>
              <a:lnSpc>
                <a:spcPct val="110000"/>
              </a:lnSpc>
              <a:spcBef>
                <a:spcPts val="0"/>
              </a:spcBef>
            </a:pPr>
            <a:r>
              <a:rPr lang="en-CA" dirty="0">
                <a:cs typeface="Arial"/>
              </a:rPr>
              <a:t>Ontario policy (PPM128) prioritizes student well-being, learning and safety regarding substance use and device use.</a:t>
            </a:r>
          </a:p>
          <a:p>
            <a:pPr>
              <a:lnSpc>
                <a:spcPct val="110000"/>
              </a:lnSpc>
              <a:spcBef>
                <a:spcPts val="0"/>
              </a:spcBef>
            </a:pPr>
            <a:r>
              <a:rPr lang="en-CA" dirty="0">
                <a:cs typeface="Arial"/>
              </a:rPr>
              <a:t>Research points to the need for practical, school-based supports that reduce and delay substance use harms and promote healthier, more balanced use of digital devices.</a:t>
            </a:r>
          </a:p>
        </p:txBody>
      </p:sp>
    </p:spTree>
    <p:extLst>
      <p:ext uri="{BB962C8B-B14F-4D97-AF65-F5344CB8AC3E}">
        <p14:creationId xmlns:p14="http://schemas.microsoft.com/office/powerpoint/2010/main" val="36816585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C8611-95F9-75EC-7C6D-D3950AB0758D}"/>
              </a:ext>
            </a:extLst>
          </p:cNvPr>
          <p:cNvSpPr>
            <a:spLocks noGrp="1"/>
          </p:cNvSpPr>
          <p:nvPr>
            <p:ph type="title"/>
          </p:nvPr>
        </p:nvSpPr>
        <p:spPr/>
        <p:txBody>
          <a:bodyPr anchor="ctr">
            <a:normAutofit/>
          </a:bodyPr>
          <a:lstStyle/>
          <a:p>
            <a:r>
              <a:rPr lang="en-US" sz="4000" b="1" dirty="0"/>
              <a:t>Why the focus on connection?</a:t>
            </a:r>
          </a:p>
        </p:txBody>
      </p:sp>
      <p:sp>
        <p:nvSpPr>
          <p:cNvPr id="5" name="Content Placeholder 4">
            <a:extLst>
              <a:ext uri="{FF2B5EF4-FFF2-40B4-BE49-F238E27FC236}">
                <a16:creationId xmlns:a16="http://schemas.microsoft.com/office/drawing/2014/main" id="{0BD6EF08-2FEB-506E-D6E3-4F659A49A0D7}"/>
              </a:ext>
            </a:extLst>
          </p:cNvPr>
          <p:cNvSpPr>
            <a:spLocks noGrp="1"/>
          </p:cNvSpPr>
          <p:nvPr>
            <p:ph sz="quarter" idx="13"/>
          </p:nvPr>
        </p:nvSpPr>
        <p:spPr>
          <a:xfrm>
            <a:off x="324479" y="1201878"/>
            <a:ext cx="11599542" cy="4698527"/>
          </a:xfrm>
        </p:spPr>
        <p:txBody>
          <a:bodyPr/>
          <a:lstStyle/>
          <a:p>
            <a:pPr>
              <a:lnSpc>
                <a:spcPct val="100000"/>
              </a:lnSpc>
              <a:spcBef>
                <a:spcPts val="0"/>
              </a:spcBef>
              <a:spcAft>
                <a:spcPts val="1400"/>
              </a:spcAft>
            </a:pPr>
            <a:r>
              <a:rPr lang="en-US" sz="2600" dirty="0">
                <a:latin typeface="Roboto Medium" panose="02000000000000000000" pitchFamily="2" charset="0"/>
                <a:ea typeface="Roboto Medium" panose="02000000000000000000" pitchFamily="2" charset="0"/>
                <a:cs typeface="Arial"/>
              </a:rPr>
              <a:t>When students have strong positive relationships at school, home, and in the community, they are more likely to make informed choices that support their well-being and are more confident in seeking help when needed.</a:t>
            </a:r>
          </a:p>
          <a:p>
            <a:pPr>
              <a:lnSpc>
                <a:spcPct val="100000"/>
              </a:lnSpc>
              <a:spcBef>
                <a:spcPts val="0"/>
              </a:spcBef>
              <a:spcAft>
                <a:spcPts val="1400"/>
              </a:spcAft>
            </a:pPr>
            <a:r>
              <a:rPr lang="en-US" sz="2600" dirty="0">
                <a:latin typeface="Roboto Medium" panose="02000000000000000000" pitchFamily="2" charset="0"/>
                <a:ea typeface="Roboto Medium" panose="02000000000000000000" pitchFamily="2" charset="0"/>
                <a:cs typeface="Arial"/>
              </a:rPr>
              <a:t>Connection promotes healthy coping, belonging, and supportive relationships – protective factors for mental health and substance use health.</a:t>
            </a:r>
          </a:p>
          <a:p>
            <a:pPr>
              <a:lnSpc>
                <a:spcPct val="100000"/>
              </a:lnSpc>
              <a:spcBef>
                <a:spcPts val="0"/>
              </a:spcBef>
              <a:spcAft>
                <a:spcPts val="600"/>
              </a:spcAft>
            </a:pPr>
            <a:r>
              <a:rPr lang="en-US" sz="2600" dirty="0">
                <a:latin typeface="Roboto Medium" panose="02000000000000000000" pitchFamily="2" charset="0"/>
                <a:ea typeface="Roboto Medium" panose="02000000000000000000" pitchFamily="2" charset="0"/>
              </a:rPr>
              <a:t>Connect Quest focuses on three domains of connection:</a:t>
            </a:r>
          </a:p>
          <a:p>
            <a:pPr lvl="1">
              <a:lnSpc>
                <a:spcPct val="100000"/>
              </a:lnSpc>
              <a:spcBef>
                <a:spcPts val="0"/>
              </a:spcBef>
              <a:spcAft>
                <a:spcPts val="600"/>
              </a:spcAft>
              <a:buFont typeface="Courier New" panose="02070309020205020404" pitchFamily="49" charset="0"/>
              <a:buChar char="o"/>
            </a:pPr>
            <a:r>
              <a:rPr lang="en-CA" sz="2400" dirty="0">
                <a:latin typeface="Roboto Medium" panose="02000000000000000000" pitchFamily="2" charset="0"/>
                <a:ea typeface="Roboto Medium" panose="02000000000000000000" pitchFamily="2" charset="0"/>
                <a:cs typeface="Arial"/>
              </a:rPr>
              <a:t>connection with yourself (reflecting on personal values and habits) </a:t>
            </a:r>
          </a:p>
          <a:p>
            <a:pPr lvl="1">
              <a:lnSpc>
                <a:spcPct val="100000"/>
              </a:lnSpc>
              <a:spcBef>
                <a:spcPts val="0"/>
              </a:spcBef>
              <a:spcAft>
                <a:spcPts val="600"/>
              </a:spcAft>
              <a:buFont typeface="Courier New" panose="02070309020205020404" pitchFamily="49" charset="0"/>
              <a:buChar char="o"/>
            </a:pPr>
            <a:r>
              <a:rPr lang="en-CA" sz="2400" dirty="0">
                <a:latin typeface="Roboto Medium" panose="02000000000000000000" pitchFamily="2" charset="0"/>
                <a:ea typeface="Roboto Medium" panose="02000000000000000000" pitchFamily="2" charset="0"/>
                <a:cs typeface="Arial"/>
              </a:rPr>
              <a:t>connection with community (friends, school, family) </a:t>
            </a:r>
          </a:p>
          <a:p>
            <a:pPr lvl="1">
              <a:lnSpc>
                <a:spcPct val="100000"/>
              </a:lnSpc>
              <a:spcBef>
                <a:spcPts val="0"/>
              </a:spcBef>
              <a:spcAft>
                <a:spcPts val="600"/>
              </a:spcAft>
              <a:buFont typeface="Courier New" panose="02070309020205020404" pitchFamily="49" charset="0"/>
              <a:buChar char="o"/>
            </a:pPr>
            <a:r>
              <a:rPr lang="en-CA" sz="2400" dirty="0">
                <a:latin typeface="Roboto Medium" panose="02000000000000000000" pitchFamily="2" charset="0"/>
                <a:ea typeface="Roboto Medium" panose="02000000000000000000" pitchFamily="2" charset="0"/>
                <a:cs typeface="Arial"/>
              </a:rPr>
              <a:t>connection with nature</a:t>
            </a:r>
          </a:p>
        </p:txBody>
      </p:sp>
    </p:spTree>
    <p:extLst>
      <p:ext uri="{BB962C8B-B14F-4D97-AF65-F5344CB8AC3E}">
        <p14:creationId xmlns:p14="http://schemas.microsoft.com/office/powerpoint/2010/main" val="253234554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5AB99B-F312-0AD5-8FF3-BD63B440DA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6B706F8-4DAE-A58A-E118-040C49B02C25}"/>
              </a:ext>
            </a:extLst>
          </p:cNvPr>
          <p:cNvSpPr>
            <a:spLocks noGrp="1"/>
          </p:cNvSpPr>
          <p:nvPr>
            <p:ph type="title"/>
          </p:nvPr>
        </p:nvSpPr>
        <p:spPr>
          <a:xfrm>
            <a:off x="324479" y="307267"/>
            <a:ext cx="10653578" cy="707886"/>
          </a:xfrm>
          <a:noFill/>
        </p:spPr>
        <p:txBody>
          <a:bodyPr vert="horz" wrap="square" lIns="91440" tIns="45720" rIns="91440" bIns="45720" rtlCol="0" anchor="ctr">
            <a:spAutoFit/>
          </a:bodyPr>
          <a:lstStyle/>
          <a:p>
            <a:r>
              <a:rPr lang="en-US" sz="4000" dirty="0">
                <a:ea typeface="+mn-ea"/>
              </a:rPr>
              <a:t>Why use Connect Quest?</a:t>
            </a:r>
          </a:p>
        </p:txBody>
      </p:sp>
      <p:sp>
        <p:nvSpPr>
          <p:cNvPr id="4" name="Content Placeholder 3">
            <a:extLst>
              <a:ext uri="{FF2B5EF4-FFF2-40B4-BE49-F238E27FC236}">
                <a16:creationId xmlns:a16="http://schemas.microsoft.com/office/drawing/2014/main" id="{A047ED35-6219-074A-1290-C834F2737018}"/>
              </a:ext>
            </a:extLst>
          </p:cNvPr>
          <p:cNvSpPr>
            <a:spLocks noGrp="1"/>
          </p:cNvSpPr>
          <p:nvPr>
            <p:ph sz="quarter" idx="13"/>
          </p:nvPr>
        </p:nvSpPr>
        <p:spPr>
          <a:xfrm>
            <a:off x="324479" y="1187592"/>
            <a:ext cx="11599542" cy="4698527"/>
          </a:xfrm>
        </p:spPr>
        <p:txBody>
          <a:bodyPr>
            <a:normAutofit/>
          </a:bodyPr>
          <a:lstStyle/>
          <a:p>
            <a:pPr>
              <a:lnSpc>
                <a:spcPct val="110000"/>
              </a:lnSpc>
              <a:spcBef>
                <a:spcPts val="0"/>
              </a:spcBef>
            </a:pPr>
            <a:r>
              <a:rPr lang="en-US" dirty="0">
                <a:latin typeface="Roboto Medium"/>
                <a:ea typeface="Roboto Medium"/>
                <a:cs typeface="Roboto Medium"/>
              </a:rPr>
              <a:t>Developed with students, for students.</a:t>
            </a:r>
            <a:endParaRPr lang="en-US" dirty="0">
              <a:latin typeface="Roboto Medium" panose="02000000000000000000" pitchFamily="2" charset="0"/>
              <a:ea typeface="Roboto Medium" panose="02000000000000000000" pitchFamily="2" charset="0"/>
              <a:cs typeface="Arial"/>
            </a:endParaRPr>
          </a:p>
          <a:p>
            <a:pPr>
              <a:lnSpc>
                <a:spcPct val="110000"/>
              </a:lnSpc>
              <a:spcBef>
                <a:spcPts val="0"/>
              </a:spcBef>
            </a:pPr>
            <a:r>
              <a:rPr lang="en-US" dirty="0">
                <a:latin typeface="Roboto Medium" panose="02000000000000000000" pitchFamily="2" charset="0"/>
                <a:ea typeface="Roboto Medium" panose="02000000000000000000" pitchFamily="2" charset="0"/>
                <a:cs typeface="Arial"/>
              </a:rPr>
              <a:t>Provide accurate information about substance use health and balanced device use.</a:t>
            </a:r>
          </a:p>
          <a:p>
            <a:pPr>
              <a:lnSpc>
                <a:spcPct val="110000"/>
              </a:lnSpc>
              <a:spcBef>
                <a:spcPts val="0"/>
              </a:spcBef>
            </a:pPr>
            <a:r>
              <a:rPr lang="en-US" dirty="0">
                <a:latin typeface="Roboto Medium" panose="02000000000000000000" pitchFamily="2" charset="0"/>
                <a:ea typeface="Roboto Medium" panose="02000000000000000000" pitchFamily="2" charset="0"/>
                <a:cs typeface="Arial"/>
              </a:rPr>
              <a:t>Strengthen student sense of belonging and connection.</a:t>
            </a:r>
            <a:endParaRPr lang="en-US" dirty="0">
              <a:latin typeface="Roboto Medium" panose="02000000000000000000" pitchFamily="2" charset="0"/>
              <a:ea typeface="Roboto Medium" panose="02000000000000000000" pitchFamily="2" charset="0"/>
            </a:endParaRPr>
          </a:p>
          <a:p>
            <a:pPr>
              <a:lnSpc>
                <a:spcPct val="110000"/>
              </a:lnSpc>
              <a:spcBef>
                <a:spcPts val="0"/>
              </a:spcBef>
            </a:pPr>
            <a:r>
              <a:rPr lang="en-US" dirty="0">
                <a:latin typeface="Roboto Medium" panose="02000000000000000000" pitchFamily="2" charset="0"/>
                <a:ea typeface="Roboto Medium" panose="02000000000000000000" pitchFamily="2" charset="0"/>
                <a:cs typeface="Arial"/>
              </a:rPr>
              <a:t>Build knowledge about coping strategies and help-seeking.</a:t>
            </a:r>
          </a:p>
          <a:p>
            <a:pPr>
              <a:lnSpc>
                <a:spcPct val="110000"/>
              </a:lnSpc>
              <a:spcBef>
                <a:spcPts val="0"/>
              </a:spcBef>
            </a:pPr>
            <a:r>
              <a:rPr lang="en-US" dirty="0">
                <a:latin typeface="Roboto Medium" panose="02000000000000000000" pitchFamily="2" charset="0"/>
                <a:ea typeface="Roboto Medium" panose="02000000000000000000" pitchFamily="2" charset="0"/>
                <a:cs typeface="Arial"/>
              </a:rPr>
              <a:t>Reduce stigma by fostering compassionate conversations about substance use health and balanced device use.</a:t>
            </a:r>
          </a:p>
          <a:p>
            <a:pPr>
              <a:lnSpc>
                <a:spcPct val="110000"/>
              </a:lnSpc>
              <a:spcBef>
                <a:spcPts val="0"/>
              </a:spcBef>
            </a:pPr>
            <a:r>
              <a:rPr lang="en-US" dirty="0">
                <a:latin typeface="Roboto Medium" panose="02000000000000000000" pitchFamily="2" charset="0"/>
                <a:ea typeface="Roboto Medium" panose="02000000000000000000" pitchFamily="2" charset="0"/>
                <a:cs typeface="Arial"/>
              </a:rPr>
              <a:t>Help students reflect on their habits and values.</a:t>
            </a:r>
          </a:p>
          <a:p>
            <a:pPr>
              <a:lnSpc>
                <a:spcPct val="110000"/>
              </a:lnSpc>
              <a:spcBef>
                <a:spcPts val="0"/>
              </a:spcBef>
            </a:pPr>
            <a:r>
              <a:rPr lang="en-US" dirty="0">
                <a:latin typeface="Roboto Medium" panose="02000000000000000000" pitchFamily="2" charset="0"/>
                <a:ea typeface="Roboto Medium" panose="02000000000000000000" pitchFamily="2" charset="0"/>
                <a:cs typeface="Arial"/>
              </a:rPr>
              <a:t>Encourage student leadership.</a:t>
            </a:r>
            <a:endParaRPr lang="en-US" dirty="0">
              <a:latin typeface="Roboto Medium" panose="02000000000000000000" pitchFamily="2" charset="0"/>
              <a:ea typeface="Roboto Medium" panose="02000000000000000000" pitchFamily="2" charset="0"/>
            </a:endParaRPr>
          </a:p>
        </p:txBody>
      </p:sp>
    </p:spTree>
    <p:extLst>
      <p:ext uri="{BB962C8B-B14F-4D97-AF65-F5344CB8AC3E}">
        <p14:creationId xmlns:p14="http://schemas.microsoft.com/office/powerpoint/2010/main" val="13743275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298265-A580-2CFA-6E84-E888D3FEB1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19E816-95C9-C1C5-91FD-172F0E1916EB}"/>
              </a:ext>
            </a:extLst>
          </p:cNvPr>
          <p:cNvSpPr>
            <a:spLocks noGrp="1"/>
          </p:cNvSpPr>
          <p:nvPr>
            <p:ph type="title"/>
          </p:nvPr>
        </p:nvSpPr>
        <p:spPr>
          <a:noFill/>
        </p:spPr>
        <p:txBody>
          <a:bodyPr vert="horz" wrap="square" lIns="91440" tIns="45720" rIns="91440" bIns="45720" rtlCol="0" anchor="ctr">
            <a:spAutoFit/>
          </a:bodyPr>
          <a:lstStyle/>
          <a:p>
            <a:r>
              <a:rPr lang="en-US" sz="4000" dirty="0">
                <a:ea typeface="+mn-ea"/>
              </a:rPr>
              <a:t>What’s inside?</a:t>
            </a:r>
          </a:p>
        </p:txBody>
      </p:sp>
      <p:sp>
        <p:nvSpPr>
          <p:cNvPr id="7" name="Content Placeholder 6">
            <a:extLst>
              <a:ext uri="{FF2B5EF4-FFF2-40B4-BE49-F238E27FC236}">
                <a16:creationId xmlns:a16="http://schemas.microsoft.com/office/drawing/2014/main" id="{387CD85F-96A5-6910-E624-04F13987E59A}"/>
              </a:ext>
            </a:extLst>
          </p:cNvPr>
          <p:cNvSpPr>
            <a:spLocks noGrp="1"/>
          </p:cNvSpPr>
          <p:nvPr>
            <p:ph sz="quarter" idx="13"/>
          </p:nvPr>
        </p:nvSpPr>
        <p:spPr>
          <a:xfrm>
            <a:off x="324479" y="1187591"/>
            <a:ext cx="11599542" cy="4698527"/>
          </a:xfrm>
        </p:spPr>
        <p:txBody>
          <a:bodyPr/>
          <a:lstStyle/>
          <a:p>
            <a:pPr marL="0" indent="0">
              <a:lnSpc>
                <a:spcPct val="110000"/>
              </a:lnSpc>
              <a:spcBef>
                <a:spcPts val="0"/>
              </a:spcBef>
              <a:buNone/>
            </a:pPr>
            <a:r>
              <a:rPr lang="en-US" dirty="0"/>
              <a:t>The Connect Quest website houses the following resources: </a:t>
            </a:r>
          </a:p>
          <a:p>
            <a:pPr>
              <a:lnSpc>
                <a:spcPct val="110000"/>
              </a:lnSpc>
              <a:spcBef>
                <a:spcPts val="0"/>
              </a:spcBef>
            </a:pPr>
            <a:r>
              <a:rPr lang="en-US" dirty="0"/>
              <a:t>26 ready-to-use activity cards (online and printable PDFs)</a:t>
            </a:r>
          </a:p>
          <a:p>
            <a:pPr>
              <a:lnSpc>
                <a:spcPct val="110000"/>
              </a:lnSpc>
              <a:spcBef>
                <a:spcPts val="0"/>
              </a:spcBef>
            </a:pPr>
            <a:r>
              <a:rPr lang="en-US" dirty="0"/>
              <a:t>Student Leader Guide</a:t>
            </a:r>
          </a:p>
          <a:p>
            <a:pPr>
              <a:lnSpc>
                <a:spcPct val="110000"/>
              </a:lnSpc>
              <a:spcBef>
                <a:spcPts val="0"/>
              </a:spcBef>
            </a:pPr>
            <a:r>
              <a:rPr lang="en-US" dirty="0"/>
              <a:t>School Implementation Guide</a:t>
            </a:r>
          </a:p>
          <a:p>
            <a:pPr>
              <a:lnSpc>
                <a:spcPct val="110000"/>
              </a:lnSpc>
              <a:spcBef>
                <a:spcPts val="0"/>
              </a:spcBef>
            </a:pPr>
            <a:r>
              <a:rPr lang="en-US" dirty="0"/>
              <a:t>Background and Information document</a:t>
            </a:r>
          </a:p>
          <a:p>
            <a:pPr>
              <a:lnSpc>
                <a:spcPct val="110000"/>
              </a:lnSpc>
              <a:spcBef>
                <a:spcPts val="0"/>
              </a:spcBef>
            </a:pPr>
            <a:r>
              <a:rPr lang="en-US" dirty="0"/>
              <a:t>parent/caregiver resource</a:t>
            </a:r>
          </a:p>
          <a:p>
            <a:pPr>
              <a:lnSpc>
                <a:spcPct val="110000"/>
              </a:lnSpc>
              <a:spcBef>
                <a:spcPts val="0"/>
              </a:spcBef>
            </a:pPr>
            <a:r>
              <a:rPr lang="en-US" dirty="0"/>
              <a:t>communication material (posters, visuals, school announcement ideas)</a:t>
            </a:r>
          </a:p>
        </p:txBody>
      </p:sp>
    </p:spTree>
    <p:extLst>
      <p:ext uri="{BB962C8B-B14F-4D97-AF65-F5344CB8AC3E}">
        <p14:creationId xmlns:p14="http://schemas.microsoft.com/office/powerpoint/2010/main" val="32359541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ACA790-E1B3-EA7D-405C-2290DCAE96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505BE06-85A5-7D9F-7C83-0BDF87C9369F}"/>
              </a:ext>
            </a:extLst>
          </p:cNvPr>
          <p:cNvSpPr>
            <a:spLocks noGrp="1"/>
          </p:cNvSpPr>
          <p:nvPr>
            <p:ph type="title"/>
          </p:nvPr>
        </p:nvSpPr>
        <p:spPr>
          <a:noFill/>
        </p:spPr>
        <p:txBody>
          <a:bodyPr vert="horz" wrap="square" lIns="91440" tIns="45720" rIns="91440" bIns="45720" rtlCol="0" anchor="ctr">
            <a:spAutoFit/>
          </a:bodyPr>
          <a:lstStyle/>
          <a:p>
            <a:r>
              <a:rPr lang="en-US" sz="4000" dirty="0">
                <a:ea typeface="+mn-ea"/>
              </a:rPr>
              <a:t>How can I use it? </a:t>
            </a:r>
          </a:p>
        </p:txBody>
      </p:sp>
      <p:sp>
        <p:nvSpPr>
          <p:cNvPr id="8" name="Content Placeholder 4">
            <a:extLst>
              <a:ext uri="{FF2B5EF4-FFF2-40B4-BE49-F238E27FC236}">
                <a16:creationId xmlns:a16="http://schemas.microsoft.com/office/drawing/2014/main" id="{8950F48A-8D81-F29B-4C8C-9C4FC2A1AEC9}"/>
              </a:ext>
            </a:extLst>
          </p:cNvPr>
          <p:cNvSpPr txBox="1">
            <a:spLocks/>
          </p:cNvSpPr>
          <p:nvPr/>
        </p:nvSpPr>
        <p:spPr>
          <a:xfrm>
            <a:off x="324478" y="1261687"/>
            <a:ext cx="6190621" cy="4867651"/>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108000"/>
              </a:lnSpc>
              <a:spcBef>
                <a:spcPts val="1000"/>
              </a:spcBef>
              <a:spcAft>
                <a:spcPts val="1200"/>
              </a:spcAft>
              <a:buFont typeface="Arial" panose="020B0604020202020204" pitchFamily="34" charset="0"/>
              <a:buChar char="•"/>
              <a:defRPr lang="en-US" sz="2400" kern="1200">
                <a:solidFill>
                  <a:schemeClr val="tx1"/>
                </a:solidFill>
                <a:latin typeface="Roboto Medium" panose="02000000000000000000" pitchFamily="2" charset="0"/>
                <a:ea typeface="Roboto Medium" panose="02000000000000000000" pitchFamily="2" charset="0"/>
                <a:cs typeface="Arial" panose="020B0604020202020204" pitchFamily="34" charset="0"/>
              </a:defRPr>
            </a:lvl1pPr>
            <a:lvl2pPr marL="457200" indent="-228600" algn="l" defTabSz="914400" rtl="0" eaLnBrk="1" latinLnBrk="0" hangingPunct="1">
              <a:lnSpc>
                <a:spcPct val="108000"/>
              </a:lnSpc>
              <a:spcBef>
                <a:spcPts val="500"/>
              </a:spcBef>
              <a:spcAft>
                <a:spcPts val="1200"/>
              </a:spcAft>
              <a:buFont typeface="Arial" panose="020B0604020202020204" pitchFamily="34" charset="0"/>
              <a:buChar char="•"/>
              <a:defRPr lang="en-US" sz="2000" kern="1200">
                <a:solidFill>
                  <a:schemeClr val="tx1"/>
                </a:solidFill>
                <a:latin typeface="Roboto Medium" panose="02000000000000000000" pitchFamily="2" charset="0"/>
                <a:ea typeface="Roboto Medium" panose="02000000000000000000" pitchFamily="2" charset="0"/>
                <a:cs typeface="Arial" panose="020B0604020202020204" pitchFamily="34" charset="0"/>
              </a:defRPr>
            </a:lvl2pPr>
            <a:lvl3pPr marL="685800" indent="-228600" algn="l" defTabSz="914400" rtl="0" eaLnBrk="1" latinLnBrk="0" hangingPunct="1">
              <a:lnSpc>
                <a:spcPct val="108000"/>
              </a:lnSpc>
              <a:spcBef>
                <a:spcPts val="500"/>
              </a:spcBef>
              <a:spcAft>
                <a:spcPts val="1200"/>
              </a:spcAft>
              <a:buFont typeface="Arial" panose="020B0604020202020204" pitchFamily="34" charset="0"/>
              <a:buChar char="•"/>
              <a:defRPr lang="en-US" sz="1800" kern="1200">
                <a:solidFill>
                  <a:schemeClr val="tx1"/>
                </a:solidFill>
                <a:latin typeface="Roboto Medium" panose="02000000000000000000" pitchFamily="2" charset="0"/>
                <a:ea typeface="Roboto Medium" panose="02000000000000000000" pitchFamily="2" charset="0"/>
                <a:cs typeface="Arial" panose="020B0604020202020204" pitchFamily="34" charset="0"/>
              </a:defRPr>
            </a:lvl3pPr>
            <a:lvl4pPr marL="914400" indent="-228600" algn="l" defTabSz="914400" rtl="0" eaLnBrk="1" latinLnBrk="0" hangingPunct="1">
              <a:lnSpc>
                <a:spcPct val="108000"/>
              </a:lnSpc>
              <a:spcBef>
                <a:spcPts val="500"/>
              </a:spcBef>
              <a:spcAft>
                <a:spcPts val="1200"/>
              </a:spcAft>
              <a:buFont typeface="Arial" panose="020B0604020202020204" pitchFamily="34" charset="0"/>
              <a:buChar char="•"/>
              <a:defRPr lang="en-US" sz="1600" kern="1200">
                <a:solidFill>
                  <a:schemeClr val="tx1"/>
                </a:solidFill>
                <a:latin typeface="Roboto Medium" panose="02000000000000000000" pitchFamily="2" charset="0"/>
                <a:ea typeface="Roboto Medium" panose="02000000000000000000" pitchFamily="2" charset="0"/>
                <a:cs typeface="Arial" panose="020B0604020202020204" pitchFamily="34" charset="0"/>
              </a:defRPr>
            </a:lvl4pPr>
            <a:lvl5pPr marL="1143000" indent="-228600" algn="l" defTabSz="914400" rtl="0" eaLnBrk="1" latinLnBrk="0" hangingPunct="1">
              <a:lnSpc>
                <a:spcPct val="108000"/>
              </a:lnSpc>
              <a:spcBef>
                <a:spcPts val="500"/>
              </a:spcBef>
              <a:spcAft>
                <a:spcPts val="1200"/>
              </a:spcAft>
              <a:buFont typeface="Arial" panose="020B0604020202020204" pitchFamily="34" charset="0"/>
              <a:buChar char="•"/>
              <a:defRPr lang="fr-CA" sz="1400" kern="1200">
                <a:solidFill>
                  <a:schemeClr val="tx1"/>
                </a:solidFill>
                <a:latin typeface="Roboto Medium" panose="02000000000000000000" pitchFamily="2" charset="0"/>
                <a:ea typeface="Roboto Medium" panose="02000000000000000000" pitchFamily="2" charset="0"/>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8000"/>
              </a:lnSpc>
              <a:spcBef>
                <a:spcPts val="1000"/>
              </a:spcBef>
              <a:spcAft>
                <a:spcPts val="1200"/>
              </a:spcAft>
              <a:buClrTx/>
              <a:buSzTx/>
              <a:buFont typeface="Arial" panose="020B0604020202020204" pitchFamily="34" charset="0"/>
              <a:buNone/>
              <a:tabLst/>
              <a:defRPr/>
            </a:pPr>
            <a:r>
              <a:rPr kumimoji="0" lang="en-US" sz="3100" b="1" i="0" u="none" strike="noStrike" kern="1200" cap="none" spc="0" normalizeH="0" baseline="0" noProof="0" dirty="0">
                <a:ln>
                  <a:noFill/>
                </a:ln>
                <a:solidFill>
                  <a:prstClr val="black"/>
                </a:solidFill>
                <a:effectLst/>
                <a:uLnTx/>
                <a:uFillTx/>
                <a:latin typeface="Roboto Black" panose="02000000000000000000" pitchFamily="2" charset="0"/>
                <a:ea typeface="Roboto Black" panose="02000000000000000000" pitchFamily="2" charset="0"/>
                <a:cs typeface="Arial" panose="020B0604020202020204" pitchFamily="34" charset="0"/>
              </a:rPr>
              <a:t>Individual student use</a:t>
            </a:r>
          </a:p>
          <a:p>
            <a:pPr marL="228600" marR="0" lvl="0" indent="-228600" algn="l" defTabSz="914400" rtl="0" eaLnBrk="1" fontAlgn="auto" latinLnBrk="0" hangingPunct="1">
              <a:lnSpc>
                <a:spcPct val="130000"/>
              </a:lnSpc>
              <a:spcBef>
                <a:spcPts val="0"/>
              </a:spcBef>
              <a:spcAft>
                <a:spcPts val="1200"/>
              </a:spcAft>
              <a:buClrTx/>
              <a:buSzTx/>
              <a:buFont typeface="Arial" panose="020B0604020202020204" pitchFamily="34" charset="0"/>
              <a:buChar char="•"/>
              <a:tabLst/>
              <a:defRPr/>
            </a:pPr>
            <a:r>
              <a:rPr kumimoji="0" lang="en-US" sz="2600" b="0" i="0" u="none" strike="noStrike" kern="1200" cap="none" spc="0" normalizeH="0" baseline="0" noProof="0" dirty="0">
                <a:ln>
                  <a:noFill/>
                </a:ln>
                <a:solidFill>
                  <a:prstClr val="black"/>
                </a:solidFill>
                <a:effectLst/>
                <a:uLnTx/>
                <a:uFillTx/>
                <a:latin typeface="Roboto Medium" panose="02000000000000000000" pitchFamily="2" charset="0"/>
                <a:ea typeface="Roboto Medium" panose="02000000000000000000" pitchFamily="2" charset="0"/>
                <a:cs typeface="Arial" panose="020B0604020202020204" pitchFamily="34" charset="0"/>
              </a:rPr>
              <a:t>“Connect with yourself” activities can be done independently to reflect on emotions, build wellness habits and work towards personal goals</a:t>
            </a:r>
            <a:r>
              <a:rPr kumimoji="0" lang="en-US" sz="2400" b="0" i="0" u="none" strike="noStrike" kern="1200" cap="none" spc="0" normalizeH="0" baseline="0" noProof="0" dirty="0">
                <a:ln>
                  <a:noFill/>
                </a:ln>
                <a:solidFill>
                  <a:prstClr val="black"/>
                </a:solidFill>
                <a:effectLst/>
                <a:uLnTx/>
                <a:uFillTx/>
                <a:latin typeface="Roboto Medium" panose="02000000000000000000" pitchFamily="2" charset="0"/>
                <a:ea typeface="Roboto Medium" panose="02000000000000000000" pitchFamily="2" charset="0"/>
                <a:cs typeface="Arial" panose="020B0604020202020204" pitchFamily="34" charset="0"/>
              </a:rPr>
              <a:t>. </a:t>
            </a:r>
          </a:p>
          <a:p>
            <a:pPr marL="0" lvl="0" indent="0">
              <a:buNone/>
              <a:defRPr/>
            </a:pPr>
            <a:r>
              <a:rPr lang="en-US" sz="2800" b="1" dirty="0">
                <a:solidFill>
                  <a:prstClr val="black"/>
                </a:solidFill>
                <a:latin typeface="Roboto Black" panose="02000000000000000000" pitchFamily="2" charset="0"/>
                <a:ea typeface="Roboto Black" panose="02000000000000000000" pitchFamily="2" charset="0"/>
              </a:rPr>
              <a:t>Student-led initiatives</a:t>
            </a:r>
          </a:p>
          <a:p>
            <a:pPr lvl="0">
              <a:lnSpc>
                <a:spcPct val="130000"/>
              </a:lnSpc>
              <a:spcBef>
                <a:spcPts val="0"/>
              </a:spcBef>
              <a:defRPr/>
            </a:pPr>
            <a:r>
              <a:rPr lang="en-US" dirty="0">
                <a:solidFill>
                  <a:prstClr val="black"/>
                </a:solidFill>
              </a:rPr>
              <a:t>Alongside caring adults at school, students can create a “Quest” or campaign where they choose, adapt and lead Connect Quest activities across their school. </a:t>
            </a:r>
          </a:p>
          <a:p>
            <a:pPr lvl="0">
              <a:lnSpc>
                <a:spcPct val="130000"/>
              </a:lnSpc>
              <a:spcBef>
                <a:spcPts val="0"/>
              </a:spcBef>
              <a:defRPr/>
            </a:pPr>
            <a:r>
              <a:rPr lang="en-US" dirty="0">
                <a:solidFill>
                  <a:prstClr val="black"/>
                </a:solidFill>
              </a:rPr>
              <a:t>Quests can be carried out over several months, or over a short period of time.</a:t>
            </a:r>
            <a:r>
              <a:rPr lang="en-CA" dirty="0">
                <a:solidFill>
                  <a:prstClr val="black"/>
                </a:solidFill>
              </a:rPr>
              <a:t> </a:t>
            </a:r>
          </a:p>
        </p:txBody>
      </p:sp>
      <p:sp>
        <p:nvSpPr>
          <p:cNvPr id="7" name="Content Placeholder 4">
            <a:extLst>
              <a:ext uri="{FF2B5EF4-FFF2-40B4-BE49-F238E27FC236}">
                <a16:creationId xmlns:a16="http://schemas.microsoft.com/office/drawing/2014/main" id="{AEF42C20-1138-B43F-E2A7-6149C932AACF}"/>
              </a:ext>
            </a:extLst>
          </p:cNvPr>
          <p:cNvSpPr txBox="1">
            <a:spLocks/>
          </p:cNvSpPr>
          <p:nvPr/>
        </p:nvSpPr>
        <p:spPr>
          <a:xfrm>
            <a:off x="7300913" y="1190248"/>
            <a:ext cx="4566608" cy="4481550"/>
          </a:xfrm>
          <a:prstGeom prst="rect">
            <a:avLst/>
          </a:prstGeom>
        </p:spPr>
        <p:txBody>
          <a:bodyPr vert="horz" lIns="91440" tIns="45720" rIns="91440" bIns="45720" rtlCol="0">
            <a:normAutofit/>
          </a:bodyPr>
          <a:lstStyle>
            <a:lvl1pPr marL="228600" indent="-228600" algn="l" defTabSz="914400" rtl="0" eaLnBrk="1" latinLnBrk="0" hangingPunct="1">
              <a:lnSpc>
                <a:spcPct val="108000"/>
              </a:lnSpc>
              <a:spcBef>
                <a:spcPts val="1000"/>
              </a:spcBef>
              <a:spcAft>
                <a:spcPts val="1200"/>
              </a:spcAft>
              <a:buFont typeface="Arial" panose="020B0604020202020204" pitchFamily="34" charset="0"/>
              <a:buChar char="•"/>
              <a:defRPr lang="en-US" sz="2400" kern="1200">
                <a:solidFill>
                  <a:schemeClr val="tx1"/>
                </a:solidFill>
                <a:latin typeface="Roboto Medium" panose="02000000000000000000" pitchFamily="2" charset="0"/>
                <a:ea typeface="Roboto Medium" panose="02000000000000000000" pitchFamily="2" charset="0"/>
                <a:cs typeface="Arial" panose="020B0604020202020204" pitchFamily="34" charset="0"/>
              </a:defRPr>
            </a:lvl1pPr>
            <a:lvl2pPr marL="457200" indent="-228600" algn="l" defTabSz="914400" rtl="0" eaLnBrk="1" latinLnBrk="0" hangingPunct="1">
              <a:lnSpc>
                <a:spcPct val="108000"/>
              </a:lnSpc>
              <a:spcBef>
                <a:spcPts val="500"/>
              </a:spcBef>
              <a:spcAft>
                <a:spcPts val="1200"/>
              </a:spcAft>
              <a:buFont typeface="Arial" panose="020B0604020202020204" pitchFamily="34" charset="0"/>
              <a:buChar char="•"/>
              <a:defRPr lang="en-US" sz="2000" kern="1200">
                <a:solidFill>
                  <a:schemeClr val="tx1"/>
                </a:solidFill>
                <a:latin typeface="Roboto Medium" panose="02000000000000000000" pitchFamily="2" charset="0"/>
                <a:ea typeface="Roboto Medium" panose="02000000000000000000" pitchFamily="2" charset="0"/>
                <a:cs typeface="Arial" panose="020B0604020202020204" pitchFamily="34" charset="0"/>
              </a:defRPr>
            </a:lvl2pPr>
            <a:lvl3pPr marL="685800" indent="-228600" algn="l" defTabSz="914400" rtl="0" eaLnBrk="1" latinLnBrk="0" hangingPunct="1">
              <a:lnSpc>
                <a:spcPct val="108000"/>
              </a:lnSpc>
              <a:spcBef>
                <a:spcPts val="500"/>
              </a:spcBef>
              <a:spcAft>
                <a:spcPts val="1200"/>
              </a:spcAft>
              <a:buFont typeface="Arial" panose="020B0604020202020204" pitchFamily="34" charset="0"/>
              <a:buChar char="•"/>
              <a:defRPr lang="en-US" sz="1800" kern="1200">
                <a:solidFill>
                  <a:schemeClr val="tx1"/>
                </a:solidFill>
                <a:latin typeface="Roboto Medium" panose="02000000000000000000" pitchFamily="2" charset="0"/>
                <a:ea typeface="Roboto Medium" panose="02000000000000000000" pitchFamily="2" charset="0"/>
                <a:cs typeface="Arial" panose="020B0604020202020204" pitchFamily="34" charset="0"/>
              </a:defRPr>
            </a:lvl3pPr>
            <a:lvl4pPr marL="914400" indent="-228600" algn="l" defTabSz="914400" rtl="0" eaLnBrk="1" latinLnBrk="0" hangingPunct="1">
              <a:lnSpc>
                <a:spcPct val="108000"/>
              </a:lnSpc>
              <a:spcBef>
                <a:spcPts val="500"/>
              </a:spcBef>
              <a:spcAft>
                <a:spcPts val="1200"/>
              </a:spcAft>
              <a:buFont typeface="Arial" panose="020B0604020202020204" pitchFamily="34" charset="0"/>
              <a:buChar char="•"/>
              <a:defRPr lang="en-US" sz="1600" kern="1200">
                <a:solidFill>
                  <a:schemeClr val="tx1"/>
                </a:solidFill>
                <a:latin typeface="Roboto Medium" panose="02000000000000000000" pitchFamily="2" charset="0"/>
                <a:ea typeface="Roboto Medium" panose="02000000000000000000" pitchFamily="2" charset="0"/>
                <a:cs typeface="Arial" panose="020B0604020202020204" pitchFamily="34" charset="0"/>
              </a:defRPr>
            </a:lvl4pPr>
            <a:lvl5pPr marL="1143000" indent="-228600" algn="l" defTabSz="914400" rtl="0" eaLnBrk="1" latinLnBrk="0" hangingPunct="1">
              <a:lnSpc>
                <a:spcPct val="108000"/>
              </a:lnSpc>
              <a:spcBef>
                <a:spcPts val="500"/>
              </a:spcBef>
              <a:spcAft>
                <a:spcPts val="1200"/>
              </a:spcAft>
              <a:buFont typeface="Arial" panose="020B0604020202020204" pitchFamily="34" charset="0"/>
              <a:buChar char="•"/>
              <a:defRPr lang="fr-CA" sz="1400" kern="1200">
                <a:solidFill>
                  <a:schemeClr val="tx1"/>
                </a:solidFill>
                <a:latin typeface="Roboto Medium" panose="02000000000000000000" pitchFamily="2" charset="0"/>
                <a:ea typeface="Roboto Medium" panose="02000000000000000000" pitchFamily="2" charset="0"/>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8000"/>
              </a:lnSpc>
              <a:spcBef>
                <a:spcPts val="1000"/>
              </a:spcBef>
              <a:spcAft>
                <a:spcPts val="1200"/>
              </a:spcAft>
              <a:buClrTx/>
              <a:buSzTx/>
              <a:buFont typeface="Arial" panose="020B0604020202020204" pitchFamily="34" charset="0"/>
              <a:buNone/>
              <a:tabLst/>
              <a:defRPr/>
            </a:pPr>
            <a:r>
              <a:rPr kumimoji="0" lang="en-CA" sz="2400" b="1" i="0" u="none" strike="noStrike" kern="1200" cap="none" spc="0" normalizeH="0" baseline="0" noProof="0" dirty="0">
                <a:ln>
                  <a:noFill/>
                </a:ln>
                <a:solidFill>
                  <a:prstClr val="black"/>
                </a:solidFill>
                <a:effectLst/>
                <a:uLnTx/>
                <a:uFillTx/>
                <a:latin typeface="Roboto Black" panose="02000000000000000000" pitchFamily="2" charset="0"/>
                <a:ea typeface="Roboto Black" panose="02000000000000000000" pitchFamily="2" charset="0"/>
                <a:cs typeface="Arial" panose="020B0604020202020204" pitchFamily="34" charset="0"/>
              </a:rPr>
              <a:t>Classroom integration</a:t>
            </a:r>
          </a:p>
          <a:p>
            <a:pPr marL="228600" marR="0" lvl="0" indent="-228600" algn="l" defTabSz="914400" rtl="0" eaLnBrk="1" fontAlgn="auto" latinLnBrk="0" hangingPunct="1">
              <a:lnSpc>
                <a:spcPct val="110000"/>
              </a:lnSpc>
              <a:spcBef>
                <a:spcPts val="0"/>
              </a:spcBef>
              <a:spcAft>
                <a:spcPts val="1200"/>
              </a:spcAft>
              <a:buClrTx/>
              <a:buSzTx/>
              <a:buFont typeface="Arial" panose="020B0604020202020204" pitchFamily="34" charset="0"/>
              <a:buChar char="•"/>
              <a:tabLst/>
              <a:defRPr/>
            </a:pPr>
            <a:r>
              <a:rPr kumimoji="0" lang="en-CA" sz="2000" b="0" i="0" u="none" strike="noStrike" kern="1200" cap="none" spc="0" normalizeH="0" baseline="0" noProof="0" dirty="0">
                <a:ln>
                  <a:noFill/>
                </a:ln>
                <a:solidFill>
                  <a:prstClr val="black"/>
                </a:solidFill>
                <a:effectLst/>
                <a:uLnTx/>
                <a:uFillTx/>
                <a:latin typeface="Roboto Medium" panose="02000000000000000000" pitchFamily="2" charset="0"/>
                <a:ea typeface="Roboto Medium" panose="02000000000000000000" pitchFamily="2" charset="0"/>
                <a:cs typeface="Arial" panose="020B0604020202020204" pitchFamily="34" charset="0"/>
              </a:rPr>
              <a:t>Educators and student support staff can embed activities into lessons, group opportunities, or clubs. </a:t>
            </a:r>
            <a:r>
              <a:rPr kumimoji="0" lang="en-CA" sz="2400" b="0" i="0" u="none" strike="noStrike" kern="1200" cap="none" spc="0" normalizeH="0" baseline="0" noProof="0" dirty="0">
                <a:ln>
                  <a:noFill/>
                </a:ln>
                <a:solidFill>
                  <a:prstClr val="black"/>
                </a:solidFill>
                <a:effectLst/>
                <a:uLnTx/>
                <a:uFillTx/>
                <a:latin typeface="Roboto Medium" panose="02000000000000000000" pitchFamily="2" charset="0"/>
                <a:ea typeface="Roboto Medium" panose="02000000000000000000" pitchFamily="2" charset="0"/>
                <a:cs typeface="Arial" panose="020B0604020202020204" pitchFamily="34" charset="0"/>
              </a:rPr>
              <a:t> </a:t>
            </a:r>
          </a:p>
          <a:p>
            <a:pPr marL="0" marR="0" lvl="0" indent="0" algn="l" defTabSz="914400" rtl="0" eaLnBrk="1" fontAlgn="auto" latinLnBrk="0" hangingPunct="1">
              <a:lnSpc>
                <a:spcPct val="108000"/>
              </a:lnSpc>
              <a:spcBef>
                <a:spcPts val="1000"/>
              </a:spcBef>
              <a:spcAft>
                <a:spcPts val="1200"/>
              </a:spcAft>
              <a:buClrTx/>
              <a:buSzTx/>
              <a:buFont typeface="Arial" panose="020B0604020202020204" pitchFamily="34" charset="0"/>
              <a:buNone/>
              <a:tabLst/>
              <a:defRPr/>
            </a:pPr>
            <a:r>
              <a:rPr kumimoji="0" lang="en-CA" sz="2400" b="1" i="0" u="none" strike="noStrike" kern="1200" cap="none" spc="0" normalizeH="0" baseline="0" noProof="0" dirty="0">
                <a:ln>
                  <a:noFill/>
                </a:ln>
                <a:solidFill>
                  <a:prstClr val="black"/>
                </a:solidFill>
                <a:effectLst/>
                <a:uLnTx/>
                <a:uFillTx/>
                <a:latin typeface="Roboto Black" panose="02000000000000000000" pitchFamily="2" charset="0"/>
                <a:ea typeface="Roboto Black" panose="02000000000000000000" pitchFamily="2" charset="0"/>
                <a:cs typeface="Arial" panose="020B0604020202020204" pitchFamily="34" charset="0"/>
              </a:rPr>
              <a:t>Family engagement</a:t>
            </a:r>
          </a:p>
          <a:p>
            <a:pPr marL="228600" marR="0" lvl="0" indent="-228600" algn="l" defTabSz="914400" rtl="0" eaLnBrk="1" fontAlgn="auto" latinLnBrk="0" hangingPunct="1">
              <a:lnSpc>
                <a:spcPct val="110000"/>
              </a:lnSpc>
              <a:spcBef>
                <a:spcPts val="0"/>
              </a:spcBef>
              <a:spcAft>
                <a:spcPts val="1200"/>
              </a:spcAft>
              <a:buClrTx/>
              <a:buSzTx/>
              <a:buFont typeface="Arial" panose="020B0604020202020204" pitchFamily="34" charset="0"/>
              <a:buChar char="•"/>
              <a:tabLst/>
              <a:defRPr/>
            </a:pPr>
            <a:r>
              <a:rPr kumimoji="0" lang="en-CA" sz="2000" b="0" i="0" u="none" strike="noStrike" kern="1200" cap="none" spc="0" normalizeH="0" baseline="0" noProof="0" dirty="0">
                <a:ln>
                  <a:noFill/>
                </a:ln>
                <a:solidFill>
                  <a:prstClr val="black"/>
                </a:solidFill>
                <a:effectLst/>
                <a:uLnTx/>
                <a:uFillTx/>
                <a:latin typeface="Roboto Medium" panose="02000000000000000000" pitchFamily="2" charset="0"/>
                <a:ea typeface="Roboto Medium" panose="02000000000000000000" pitchFamily="2" charset="0"/>
                <a:cs typeface="Arial" panose="020B0604020202020204" pitchFamily="34" charset="0"/>
              </a:rPr>
              <a:t>Parents and caregivers can use activities at home to support healthy routines and conversations about balanced device use and substance use health.</a:t>
            </a:r>
          </a:p>
        </p:txBody>
      </p:sp>
    </p:spTree>
    <p:extLst>
      <p:ext uri="{BB962C8B-B14F-4D97-AF65-F5344CB8AC3E}">
        <p14:creationId xmlns:p14="http://schemas.microsoft.com/office/powerpoint/2010/main" val="35816480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93E8D2-F8FB-C098-2D56-05CB4DF9CE75}"/>
              </a:ext>
            </a:extLst>
          </p:cNvPr>
          <p:cNvSpPr>
            <a:spLocks noGrp="1"/>
          </p:cNvSpPr>
          <p:nvPr>
            <p:ph type="title"/>
          </p:nvPr>
        </p:nvSpPr>
        <p:spPr>
          <a:noFill/>
        </p:spPr>
        <p:txBody>
          <a:bodyPr vert="horz" wrap="square" lIns="91440" tIns="45720" rIns="91440" bIns="45720" rtlCol="0" anchor="ctr">
            <a:spAutoFit/>
          </a:bodyPr>
          <a:lstStyle/>
          <a:p>
            <a:r>
              <a:rPr lang="en-US" sz="4000" dirty="0">
                <a:latin typeface="Poppins SemiBold"/>
                <a:ea typeface="+mn-ea"/>
                <a:cs typeface="Poppins SemiBold"/>
              </a:rPr>
              <a:t>Where can I find Connect Quest?</a:t>
            </a:r>
            <a:endParaRPr lang="en-US" dirty="0">
              <a:ea typeface="+mn-ea"/>
            </a:endParaRPr>
          </a:p>
        </p:txBody>
      </p:sp>
      <p:pic>
        <p:nvPicPr>
          <p:cNvPr id="6" name="Graphic 5" descr="Image showing the Connect Quest website on a desktop computer screen, one of the Connect Quest social media graphics on a mobile phone screen, one of the studet activities on a laptop screen, and the Student Leaders Guide on a tablet. ">
            <a:extLst>
              <a:ext uri="{FF2B5EF4-FFF2-40B4-BE49-F238E27FC236}">
                <a16:creationId xmlns:a16="http://schemas.microsoft.com/office/drawing/2014/main" id="{E64ED8FD-EFC7-DEF6-E08A-8474AE2AD105}"/>
              </a:ext>
            </a:extLst>
          </p:cNvPr>
          <p:cNvPicPr>
            <a:picLocks noChangeAspect="1"/>
          </p:cNvPicPr>
          <p:nvPr/>
        </p:nvPicPr>
        <p:blipFill>
          <a:blip r:embed="rId3">
            <a:extLst>
              <a:ext uri="{96DAC541-7B7A-43D3-8B79-37D633B846F1}">
                <asvg:svgBlip xmlns:asvg="http://schemas.microsoft.com/office/drawing/2016/SVG/main" r:embed="rId4"/>
              </a:ext>
            </a:extLst>
          </a:blip>
          <a:srcRect t="5498" b="5854"/>
          <a:stretch>
            <a:fillRect/>
          </a:stretch>
        </p:blipFill>
        <p:spPr>
          <a:xfrm>
            <a:off x="543011" y="1206485"/>
            <a:ext cx="6485586" cy="4445030"/>
          </a:xfrm>
          <a:prstGeom prst="rect">
            <a:avLst/>
          </a:prstGeom>
        </p:spPr>
      </p:pic>
      <p:sp>
        <p:nvSpPr>
          <p:cNvPr id="3" name="Content Placeholder 2">
            <a:extLst>
              <a:ext uri="{FF2B5EF4-FFF2-40B4-BE49-F238E27FC236}">
                <a16:creationId xmlns:a16="http://schemas.microsoft.com/office/drawing/2014/main" id="{51D4D998-B8F2-ED2F-0B90-20FBF4480487}"/>
              </a:ext>
            </a:extLst>
          </p:cNvPr>
          <p:cNvSpPr>
            <a:spLocks noGrp="1"/>
          </p:cNvSpPr>
          <p:nvPr>
            <p:ph sz="quarter" idx="13"/>
          </p:nvPr>
        </p:nvSpPr>
        <p:spPr>
          <a:xfrm>
            <a:off x="7578435" y="1533159"/>
            <a:ext cx="4290166" cy="768096"/>
          </a:xfrm>
        </p:spPr>
        <p:txBody>
          <a:bodyPr vert="horz" lIns="91440" tIns="45720" rIns="91440" bIns="45720" rtlCol="0" anchor="t">
            <a:noAutofit/>
          </a:bodyPr>
          <a:lstStyle/>
          <a:p>
            <a:pPr marL="0" indent="0" algn="ctr">
              <a:lnSpc>
                <a:spcPct val="100000"/>
              </a:lnSpc>
              <a:spcBef>
                <a:spcPts val="0"/>
              </a:spcBef>
              <a:buNone/>
            </a:pPr>
            <a:r>
              <a:rPr lang="en-US" sz="2800" dirty="0">
                <a:solidFill>
                  <a:srgbClr val="510BD8"/>
                </a:solidFill>
                <a:latin typeface="Roboto Medium" panose="02000000000000000000" pitchFamily="2" charset="0"/>
                <a:ea typeface="Roboto Medium" panose="02000000000000000000" pitchFamily="2" charset="0"/>
                <a:cs typeface="Poppins SemiBold" pitchFamily="2" charset="77"/>
                <a:hlinkClick r:id="rId5">
                  <a:extLst>
                    <a:ext uri="{A12FA001-AC4F-418D-AE19-62706E023703}">
                      <ahyp:hlinkClr xmlns:ahyp="http://schemas.microsoft.com/office/drawing/2018/hyperlinkcolor" val="tx"/>
                    </a:ext>
                  </a:extLst>
                </a:hlinkClick>
              </a:rPr>
              <a:t>connectquest.ca</a:t>
            </a:r>
            <a:endParaRPr lang="en-US" dirty="0">
              <a:solidFill>
                <a:srgbClr val="510BD8"/>
              </a:solidFill>
              <a:latin typeface="Roboto Medium" panose="02000000000000000000" pitchFamily="2" charset="0"/>
              <a:ea typeface="Roboto Medium" panose="02000000000000000000" pitchFamily="2" charset="0"/>
              <a:cs typeface="Poppins SemiBold" pitchFamily="2" charset="77"/>
            </a:endParaRPr>
          </a:p>
        </p:txBody>
      </p:sp>
      <p:pic>
        <p:nvPicPr>
          <p:cNvPr id="4" name="Picture 3" descr="QR code to connectquest.ca website.">
            <a:extLst>
              <a:ext uri="{FF2B5EF4-FFF2-40B4-BE49-F238E27FC236}">
                <a16:creationId xmlns:a16="http://schemas.microsoft.com/office/drawing/2014/main" id="{5A83EE4E-8631-7016-8C3B-E2BF36DD555B}"/>
              </a:ext>
            </a:extLst>
          </p:cNvPr>
          <p:cNvPicPr>
            <a:picLocks noChangeAspect="1"/>
          </p:cNvPicPr>
          <p:nvPr/>
        </p:nvPicPr>
        <p:blipFill>
          <a:blip r:embed="rId6">
            <a:extLst>
              <a:ext uri="{28A0092B-C50C-407E-A947-70E740481C1C}">
                <a14:useLocalDpi xmlns:a14="http://schemas.microsoft.com/office/drawing/2010/main" val="0"/>
              </a:ext>
            </a:extLst>
          </a:blip>
          <a:srcRect t="1742" b="1742"/>
          <a:stretch/>
        </p:blipFill>
        <p:spPr>
          <a:xfrm>
            <a:off x="8633418" y="2371816"/>
            <a:ext cx="2147205" cy="2072415"/>
          </a:xfrm>
          <a:prstGeom prst="rect">
            <a:avLst/>
          </a:prstGeom>
          <a:solidFill>
            <a:srgbClr val="FFFFFF">
              <a:shade val="85000"/>
            </a:srgbClr>
          </a:solidFill>
          <a:ln w="190500" cap="rnd">
            <a:solidFill>
              <a:srgbClr val="FFFFFF"/>
            </a:solidFill>
          </a:ln>
          <a:effectLst>
            <a:outerShdw blurRad="50800" dist="38100" dir="2700000" algn="tl" rotWithShape="0">
              <a:prstClr val="black">
                <a:alpha val="40000"/>
              </a:prst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38384707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A074D7-DEBC-5708-5DE0-1BA24AD89C78}"/>
              </a:ext>
            </a:extLst>
          </p:cNvPr>
          <p:cNvSpPr>
            <a:spLocks noGrp="1"/>
          </p:cNvSpPr>
          <p:nvPr>
            <p:ph type="title" idx="4294967295"/>
          </p:nvPr>
        </p:nvSpPr>
        <p:spPr>
          <a:xfrm>
            <a:off x="612648" y="-1132258"/>
            <a:ext cx="10653578" cy="1132258"/>
          </a:xfrm>
        </p:spPr>
        <p:txBody>
          <a:bodyPr vert="horz" lIns="91440" tIns="45720" rIns="91440" bIns="45720" rtlCol="0" anchor="b">
            <a:normAutofit/>
          </a:bodyPr>
          <a:lstStyle/>
          <a:p>
            <a:r>
              <a:rPr lang="en-US" dirty="0"/>
              <a:t>Connect with School Mental Health Ontario</a:t>
            </a:r>
          </a:p>
        </p:txBody>
      </p:sp>
    </p:spTree>
    <p:extLst>
      <p:ext uri="{BB962C8B-B14F-4D97-AF65-F5344CB8AC3E}">
        <p14:creationId xmlns:p14="http://schemas.microsoft.com/office/powerpoint/2010/main" val="284630156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theme/theme1.xml><?xml version="1.0" encoding="utf-8"?>
<a:theme xmlns:a="http://schemas.openxmlformats.org/drawingml/2006/main" name="1_Strategy &amp; Action Plan Design">
  <a:themeElements>
    <a:clrScheme name="VanillaVTI">
      <a:dk1>
        <a:sysClr val="windowText" lastClr="000000"/>
      </a:dk1>
      <a:lt1>
        <a:sysClr val="window" lastClr="FFFFFF"/>
      </a:lt1>
      <a:dk2>
        <a:srgbClr val="2C3932"/>
      </a:dk2>
      <a:lt2>
        <a:srgbClr val="FDF6EA"/>
      </a:lt2>
      <a:accent1>
        <a:srgbClr val="169C9A"/>
      </a:accent1>
      <a:accent2>
        <a:srgbClr val="FA9A42"/>
      </a:accent2>
      <a:accent3>
        <a:srgbClr val="E15C3D"/>
      </a:accent3>
      <a:accent4>
        <a:srgbClr val="E78A67"/>
      </a:accent4>
      <a:accent5>
        <a:srgbClr val="A74B40"/>
      </a:accent5>
      <a:accent6>
        <a:srgbClr val="3D9072"/>
      </a:accent6>
      <a:hlink>
        <a:srgbClr val="169C9A"/>
      </a:hlink>
      <a:folHlink>
        <a:srgbClr val="E15C3D"/>
      </a:folHlink>
    </a:clrScheme>
    <a:fontScheme name="VanillaVTI">
      <a:majorFont>
        <a:latin typeface="Neue Haas Grotesk Text Pro"/>
        <a:ea typeface=""/>
        <a:cs typeface=""/>
      </a:majorFont>
      <a:minorFont>
        <a:latin typeface="Neue Haas Grotesk Text Pro"/>
        <a:ea typeface=""/>
        <a:cs typeface=""/>
      </a:minorFont>
    </a:fontScheme>
    <a:fmtScheme name="VanillaVTI">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nillaVTI" id="{AACC6CF0-9F86-48CC-9C4E-CA578EE0A0A0}" vid="{3BDE51FE-56D6-4100-AFB5-5B4AEDCE2EF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_dlc_DocId xmlns="46a5dd20-f0b3-4d61-834b-69fb9fff00eb">2MMV42CKC3FZ-1937131458-141645</_dlc_DocId>
    <_dlc_DocIdUrl xmlns="46a5dd20-f0b3-4d61-834b-69fb9fff00eb">
      <Url>https://smhosmso.sharepoint.com/sites/SchoolMentalHealthOntario/_layouts/15/DocIdRedir.aspx?ID=2MMV42CKC3FZ-1937131458-141645</Url>
      <Description>2MMV42CKC3FZ-1937131458-141645</Description>
    </_dlc_DocIdUrl>
    <lcf76f155ced4ddcb4097134ff3c332f xmlns="a1c9f355-ecd3-4278-9438-8cd8c6e98a42">
      <Terms xmlns="http://schemas.microsoft.com/office/infopath/2007/PartnerControls"/>
    </lcf76f155ced4ddcb4097134ff3c332f>
    <Thumbnail xmlns="a1c9f355-ecd3-4278-9438-8cd8c6e98a42" xsi:nil="true"/>
    <thumbnails xmlns="a1c9f355-ecd3-4278-9438-8cd8c6e98a42" xsi:nil="true"/>
    <Priority xmlns="a1c9f355-ecd3-4278-9438-8cd8c6e98a42" xsi:nil="true"/>
    <Tags xmlns="a1c9f355-ecd3-4278-9438-8cd8c6e98a42" xsi:nil="true"/>
    <TaxCatchAll xmlns="46a5dd20-f0b3-4d61-834b-69fb9fff00eb" xsi:nil="true"/>
    <Image xmlns="a1c9f355-ecd3-4278-9438-8cd8c6e98a42" xsi:nil="true"/>
  </documentManagement>
</p:properties>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ct:contentTypeSchema xmlns:ct="http://schemas.microsoft.com/office/2006/metadata/contentType" xmlns:ma="http://schemas.microsoft.com/office/2006/metadata/properties/metaAttributes" ct:_="" ma:_="" ma:contentTypeName="Document" ma:contentTypeID="0x010100CCA129D4CF93FD40B4303B32156186A5" ma:contentTypeVersion="25" ma:contentTypeDescription="Create a new document." ma:contentTypeScope="" ma:versionID="631fd5e51fe1ae588874efac742a6b39">
  <xsd:schema xmlns:xsd="http://www.w3.org/2001/XMLSchema" xmlns:xs="http://www.w3.org/2001/XMLSchema" xmlns:p="http://schemas.microsoft.com/office/2006/metadata/properties" xmlns:ns2="a1c9f355-ecd3-4278-9438-8cd8c6e98a42" xmlns:ns3="46a5dd20-f0b3-4d61-834b-69fb9fff00eb" targetNamespace="http://schemas.microsoft.com/office/2006/metadata/properties" ma:root="true" ma:fieldsID="99db51928ecf205186c823a0d029ff48" ns2:_="" ns3:_="">
    <xsd:import namespace="a1c9f355-ecd3-4278-9438-8cd8c6e98a42"/>
    <xsd:import namespace="46a5dd20-f0b3-4d61-834b-69fb9fff00eb"/>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3:_dlc_DocId" minOccurs="0"/>
                <xsd:element ref="ns3:_dlc_DocIdUrl" minOccurs="0"/>
                <xsd:element ref="ns3:_dlc_DocIdPersistId" minOccurs="0"/>
                <xsd:element ref="ns2:MediaServiceAutoKeyPoints" minOccurs="0"/>
                <xsd:element ref="ns2:MediaServiceKeyPoints" minOccurs="0"/>
                <xsd:element ref="ns2:MediaServiceLocation" minOccurs="0"/>
                <xsd:element ref="ns2:Priority" minOccurs="0"/>
                <xsd:element ref="ns2:MediaLengthInSeconds" minOccurs="0"/>
                <xsd:element ref="ns2:Thumbnail" minOccurs="0"/>
                <xsd:element ref="ns2:Image" minOccurs="0"/>
                <xsd:element ref="ns2:thumbnails" minOccurs="0"/>
                <xsd:element ref="ns2:lcf76f155ced4ddcb4097134ff3c332f" minOccurs="0"/>
                <xsd:element ref="ns3:TaxCatchAll" minOccurs="0"/>
                <xsd:element ref="ns2:MediaServiceObjectDetectorVersions" minOccurs="0"/>
                <xsd:element ref="ns2:MediaServiceSearchProperties" minOccurs="0"/>
                <xsd:element ref="ns2:Tag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1c9f355-ecd3-4278-9438-8cd8c6e98a4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Extracted Text" ma:internalName="MediaServiceOCR" ma:readOnly="true">
      <xsd:simpleType>
        <xsd:restriction base="dms:Note">
          <xsd:maxLength value="255"/>
        </xsd:restriction>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ServiceLocation" ma:index="21" nillable="true" ma:displayName="Location" ma:internalName="MediaServiceLocation" ma:readOnly="true">
      <xsd:simpleType>
        <xsd:restriction base="dms:Text"/>
      </xsd:simpleType>
    </xsd:element>
    <xsd:element name="Priority" ma:index="22" nillable="true" ma:displayName="Priority" ma:format="Dropdown" ma:internalName="Priority">
      <xsd:simpleType>
        <xsd:restriction base="dms:Text">
          <xsd:maxLength value="255"/>
        </xsd:restriction>
      </xsd:simpleType>
    </xsd:element>
    <xsd:element name="MediaLengthInSeconds" ma:index="23" nillable="true" ma:displayName="Length (seconds)" ma:internalName="MediaLengthInSeconds" ma:readOnly="true">
      <xsd:simpleType>
        <xsd:restriction base="dms:Unknown"/>
      </xsd:simpleType>
    </xsd:element>
    <xsd:element name="Thumbnail" ma:index="24" nillable="true" ma:displayName="Thumbnail" ma:format="Thumbnail" ma:internalName="Thumbnail">
      <xsd:simpleType>
        <xsd:restriction base="dms:Unknown"/>
      </xsd:simpleType>
    </xsd:element>
    <xsd:element name="Image" ma:index="25" nillable="true" ma:displayName="Image" ma:format="Thumbnail" ma:internalName="Image">
      <xsd:simpleType>
        <xsd:restriction base="dms:Unknown"/>
      </xsd:simpleType>
    </xsd:element>
    <xsd:element name="thumbnails" ma:index="26" nillable="true" ma:displayName="thumbnails" ma:internalName="thumbnails">
      <xsd:simpleType>
        <xsd:restriction base="dms:Unknown"/>
      </xsd:simpleType>
    </xsd:element>
    <xsd:element name="lcf76f155ced4ddcb4097134ff3c332f" ma:index="28" nillable="true" ma:taxonomy="true" ma:internalName="lcf76f155ced4ddcb4097134ff3c332f" ma:taxonomyFieldName="MediaServiceImageTags" ma:displayName="Image Tags" ma:readOnly="false" ma:fieldId="{5cf76f15-5ced-4ddc-b409-7134ff3c332f}" ma:taxonomyMulti="true" ma:sspId="ee09c4f2-25f2-413f-84f7-6952626b590c"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30"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31" nillable="true" ma:displayName="MediaServiceSearchProperties" ma:hidden="true" ma:internalName="MediaServiceSearchProperties" ma:readOnly="true">
      <xsd:simpleType>
        <xsd:restriction base="dms:Note"/>
      </xsd:simpleType>
    </xsd:element>
    <xsd:element name="Tags" ma:index="32" nillable="true" ma:displayName="Tags" ma:format="Dropdown" ma:internalName="Tags">
      <xsd:complexType>
        <xsd:complexContent>
          <xsd:extension base="dms:MultiChoice">
            <xsd:sequence>
              <xsd:element name="Value" maxOccurs="unbounded" minOccurs="0" nillable="true">
                <xsd:simpleType>
                  <xsd:restriction base="dms:Choice">
                    <xsd:enumeration value="Final"/>
                    <xsd:enumeration value="HearNowON2024"/>
                    <xsd:enumeration value="ThriveSMH"/>
                    <xsd:enumeration value="Ready for production"/>
                    <xsd:enumeration value="In production"/>
                    <xsd:enumeration value="Being drafted"/>
                  </xsd:restriction>
                </xsd:simpleType>
              </xsd:element>
            </xsd:sequence>
          </xsd:extension>
        </xsd:complexContent>
      </xsd:complexType>
    </xsd:element>
    <xsd:element name="MediaServiceBillingMetadata" ma:index="3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6a5dd20-f0b3-4d61-834b-69fb9fff00eb"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_dlc_DocId" ma:index="16" nillable="true" ma:displayName="Document ID Value" ma:description="The value of the document ID assigned to this item." ma:internalName="_dlc_DocId" ma:readOnly="true">
      <xsd:simpleType>
        <xsd:restriction base="dms:Text"/>
      </xsd:simpleType>
    </xsd:element>
    <xsd:element name="_dlc_DocIdUrl" ma:index="17"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8" nillable="true" ma:displayName="Persist ID" ma:description="Keep ID on add." ma:hidden="true" ma:internalName="_dlc_DocIdPersistId" ma:readOnly="true">
      <xsd:simpleType>
        <xsd:restriction base="dms:Boolean"/>
      </xsd:simpleType>
    </xsd:element>
    <xsd:element name="TaxCatchAll" ma:index="29" nillable="true" ma:displayName="Taxonomy Catch All Column" ma:hidden="true" ma:list="{4843a7ca-e0a5-46f1-9d85-5afda220eee2}" ma:internalName="TaxCatchAll" ma:showField="CatchAllData" ma:web="46a5dd20-f0b3-4d61-834b-69fb9fff00e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FF71BD1-391D-4F92-8436-DE4154DBAE87}">
  <ds:schemaRefs>
    <ds:schemaRef ds:uri="http://purl.org/dc/terms/"/>
    <ds:schemaRef ds:uri="http://schemas.microsoft.com/office/2006/metadata/properties"/>
    <ds:schemaRef ds:uri="http://schemas.openxmlformats.org/package/2006/metadata/core-properties"/>
    <ds:schemaRef ds:uri="http://schemas.microsoft.com/office/2006/documentManagement/types"/>
    <ds:schemaRef ds:uri="46a5dd20-f0b3-4d61-834b-69fb9fff00eb"/>
    <ds:schemaRef ds:uri="http://purl.org/dc/elements/1.1/"/>
    <ds:schemaRef ds:uri="http://schemas.microsoft.com/office/infopath/2007/PartnerControls"/>
    <ds:schemaRef ds:uri="a1c9f355-ecd3-4278-9438-8cd8c6e98a42"/>
    <ds:schemaRef ds:uri="http://www.w3.org/XML/1998/namespace"/>
    <ds:schemaRef ds:uri="http://purl.org/dc/dcmitype/"/>
  </ds:schemaRefs>
</ds:datastoreItem>
</file>

<file path=customXml/itemProps2.xml><?xml version="1.0" encoding="utf-8"?>
<ds:datastoreItem xmlns:ds="http://schemas.openxmlformats.org/officeDocument/2006/customXml" ds:itemID="{ABD687C9-8C13-41CD-96C8-B3B4D70BC96E}">
  <ds:schemaRefs>
    <ds:schemaRef ds:uri="http://schemas.microsoft.com/sharepoint/events"/>
  </ds:schemaRefs>
</ds:datastoreItem>
</file>

<file path=customXml/itemProps3.xml><?xml version="1.0" encoding="utf-8"?>
<ds:datastoreItem xmlns:ds="http://schemas.openxmlformats.org/officeDocument/2006/customXml" ds:itemID="{EF3FC092-FF3F-4F21-BA95-9B5230A94523}">
  <ds:schemaRefs>
    <ds:schemaRef ds:uri="46a5dd20-f0b3-4d61-834b-69fb9fff00eb"/>
    <ds:schemaRef ds:uri="a1c9f355-ecd3-4278-9438-8cd8c6e98a4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4.xml><?xml version="1.0" encoding="utf-8"?>
<ds:datastoreItem xmlns:ds="http://schemas.openxmlformats.org/officeDocument/2006/customXml" ds:itemID="{0BA71683-45AC-41D3-BCB7-22C7493F3EF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3</TotalTime>
  <Words>1365</Words>
  <Application>Microsoft Office PowerPoint</Application>
  <PresentationFormat>Widescreen</PresentationFormat>
  <Paragraphs>112</Paragraphs>
  <Slides>10</Slides>
  <Notes>8</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1_Strategy &amp; Action Plan Design</vt:lpstr>
      <vt:lpstr>School Staff Introduction</vt:lpstr>
      <vt:lpstr>What is Connect Quest?</vt:lpstr>
      <vt:lpstr>Why was it developed?</vt:lpstr>
      <vt:lpstr>Why the focus on connection?</vt:lpstr>
      <vt:lpstr>Why use Connect Quest?</vt:lpstr>
      <vt:lpstr>What’s inside?</vt:lpstr>
      <vt:lpstr>How can I use it? </vt:lpstr>
      <vt:lpstr>Where can I find Connect Quest?</vt:lpstr>
      <vt:lpstr>Connect with School Mental Health Ontario</vt:lpstr>
      <vt:lpstr>Accessibility statement</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SMH-ON • Connect Quest • School Staff Introduction slide deck</dc:title>
  <dc:subject/>
  <dc:creator>School Mental Health Ontario</dc:creator>
  <cp:keywords/>
  <dc:description/>
  <cp:lastModifiedBy>Sarah Stright</cp:lastModifiedBy>
  <cp:revision>3</cp:revision>
  <dcterms:created xsi:type="dcterms:W3CDTF">2026-02-11T14:46:31Z</dcterms:created>
  <dcterms:modified xsi:type="dcterms:W3CDTF">2026-03-09T14:06:49Z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dlc_DocIdItemGuid">
    <vt:lpwstr>19fab3fa-8a07-4c39-bb18-64b4c2ff11d4</vt:lpwstr>
  </property>
  <property fmtid="{D5CDD505-2E9C-101B-9397-08002B2CF9AE}" pid="3" name="ContentTypeId">
    <vt:lpwstr>0x010100CCA129D4CF93FD40B4303B32156186A5</vt:lpwstr>
  </property>
  <property fmtid="{D5CDD505-2E9C-101B-9397-08002B2CF9AE}" pid="4" name="MediaServiceImageTags">
    <vt:lpwstr/>
  </property>
</Properties>
</file>