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comments/modernComment_2C9_C1D371A8.xml" ContentType="application/vnd.ms-powerpoint.comments+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60" r:id="rId5"/>
    <p:sldId id="735" r:id="rId6"/>
    <p:sldId id="266" r:id="rId7"/>
    <p:sldId id="270" r:id="rId8"/>
    <p:sldId id="273" r:id="rId9"/>
    <p:sldId id="296" r:id="rId10"/>
    <p:sldId id="280" r:id="rId11"/>
    <p:sldId id="271" r:id="rId12"/>
    <p:sldId id="272" r:id="rId13"/>
    <p:sldId id="274" r:id="rId14"/>
    <p:sldId id="275" r:id="rId15"/>
    <p:sldId id="730" r:id="rId16"/>
    <p:sldId id="713" r:id="rId17"/>
    <p:sldId id="277" r:id="rId18"/>
    <p:sldId id="741" r:id="rId19"/>
    <p:sldId id="737" r:id="rId20"/>
    <p:sldId id="717" r:id="rId21"/>
    <p:sldId id="287" r:id="rId22"/>
    <p:sldId id="704" r:id="rId23"/>
    <p:sldId id="705" r:id="rId24"/>
    <p:sldId id="711" r:id="rId25"/>
    <p:sldId id="712" r:id="rId26"/>
    <p:sldId id="736" r:id="rId27"/>
    <p:sldId id="282" r:id="rId28"/>
    <p:sldId id="297" r:id="rId29"/>
    <p:sldId id="742" r:id="rId30"/>
    <p:sldId id="743" r:id="rId31"/>
    <p:sldId id="716" r:id="rId32"/>
    <p:sldId id="718" r:id="rId33"/>
    <p:sldId id="722" r:id="rId34"/>
    <p:sldId id="719" r:id="rId35"/>
    <p:sldId id="738" r:id="rId36"/>
    <p:sldId id="269" r:id="rId37"/>
    <p:sldId id="734" r:id="rId38"/>
    <p:sldId id="281" r:id="rId39"/>
    <p:sldId id="726" r:id="rId40"/>
    <p:sldId id="724" r:id="rId41"/>
    <p:sldId id="731" r:id="rId42"/>
    <p:sldId id="732" r:id="rId43"/>
    <p:sldId id="725" r:id="rId44"/>
    <p:sldId id="739" r:id="rId45"/>
    <p:sldId id="727" r:id="rId46"/>
    <p:sldId id="728" r:id="rId47"/>
    <p:sldId id="733" r:id="rId48"/>
    <p:sldId id="729" r:id="rId49"/>
    <p:sldId id="740"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28F22-C48D-5251-8E30-D0BF134C87F4}" name="Matthew Johnson" initials="MJ" userId="S::MJohnson@mediasmarts.ca::ee4fd028-54ad-4575-a25a-d18462619b52" providerId="AD"/>
  <p188:author id="{9E11896E-5552-AAE7-255F-7236C2E5FABE}" name="Deanna Swift" initials="DS" userId="S::dswift@smho-smso.ca::9a0be89e-1075-4ad4-883f-1dc4e7276607" providerId="AD"/>
  <p188:author id="{78C63A77-E355-1540-D6FC-B07BA5E7DF0A}" name="Susan Sweet" initials="SS" userId="S::ssweet@smho-smso.ca::3f3b0d9c-fbb5-47a8-87c2-549a2adf9766" providerId="AD"/>
  <p188:author id="{B5C9D778-8AB6-5970-F4F6-3A79883367D2}" name="Kathy Short" initials="KS" userId="S::kshort@smho-smso.ca::4a140bda-6590-48f7-ba53-fd84eefb2b3b" providerId="AD"/>
  <p188:author id="{362F0F8E-68DE-1A5A-ECC6-6050E785B958}" name="Eric Fredrickson" initials="EF" userId="S::efredrickson@smho-smso.ca::da2b45b2-43b3-46c6-a073-122ea06fc637" providerId="AD"/>
  <p188:author id="{043036C4-5D0E-2893-F285-2EA862399254}" name="Sarah Stright" initials="SS" userId="S::sstright@smho-smso.ca::57069c07-c3a6-4c48-b057-2e87e4c75f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8C1"/>
    <a:srgbClr val="4472C4"/>
    <a:srgbClr val="16BDF1"/>
    <a:srgbClr val="B35FA5"/>
    <a:srgbClr val="2BB673"/>
    <a:srgbClr val="436A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58603-99A6-9CF3-2CA9-FE8E318C369A}" v="2" dt="2026-01-23T18:53:25.987"/>
    <p1510:client id="{A9DD9C26-1ED2-A936-7C8B-A2407DE6EE23}" v="1" dt="2026-01-23T19:07:13.179"/>
    <p1510:client id="{CA8CF6DB-2E75-314A-9E81-17ADF0C60E57}" v="228" dt="2026-01-23T19:46:16.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74" autoAdjust="0"/>
    <p:restoredTop sz="79260" autoAdjust="0"/>
  </p:normalViewPr>
  <p:slideViewPr>
    <p:cSldViewPr snapToGrid="0">
      <p:cViewPr>
        <p:scale>
          <a:sx n="100" d="100"/>
          <a:sy n="100" d="100"/>
        </p:scale>
        <p:origin x="144" y="144"/>
      </p:cViewPr>
      <p:guideLst>
        <p:guide orient="horz" pos="981"/>
        <p:guide pos="960"/>
      </p:guideLst>
    </p:cSldViewPr>
  </p:slideViewPr>
  <p:outlineViewPr>
    <p:cViewPr>
      <p:scale>
        <a:sx n="45" d="100"/>
        <a:sy n="45" d="100"/>
      </p:scale>
      <p:origin x="0" y="0"/>
    </p:cViewPr>
  </p:outlineViewPr>
  <p:notesTextViewPr>
    <p:cViewPr>
      <p:scale>
        <a:sx n="85" d="100"/>
        <a:sy n="85" d="100"/>
      </p:scale>
      <p:origin x="0" y="0"/>
    </p:cViewPr>
  </p:notesTextViewPr>
  <p:notesViewPr>
    <p:cSldViewPr snapToGrid="0">
      <p:cViewPr>
        <p:scale>
          <a:sx n="66" d="100"/>
          <a:sy n="66" d="100"/>
        </p:scale>
        <p:origin x="1536" y="-5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s>
</file>

<file path=ppt/comments/modernComment_2C9_C1D371A8.xml><?xml version="1.0" encoding="utf-8"?>
<p188:cmLst xmlns:a="http://schemas.openxmlformats.org/drawingml/2006/main" xmlns:r="http://schemas.openxmlformats.org/officeDocument/2006/relationships" xmlns:p188="http://schemas.microsoft.com/office/powerpoint/2018/8/main">
  <p188:cm id="{0DCBC5DC-4D9B-8342-87A7-71F58CC25E3E}" authorId="{043036C4-5D0E-2893-F285-2EA862399254}" status="resolved" created="2026-01-23T18:43:12.903" complete="100000">
    <ac:deMkLst xmlns:ac="http://schemas.microsoft.com/office/drawing/2013/main/command">
      <pc:docMk xmlns:pc="http://schemas.microsoft.com/office/powerpoint/2013/main/command"/>
      <pc:sldMk xmlns:pc="http://schemas.microsoft.com/office/powerpoint/2013/main/command" cId="3251859880" sldId="713"/>
      <ac:spMk id="2" creationId="{C6D7FB51-87B0-FCB6-11B7-880C19F2BD70}"/>
    </ac:deMkLst>
    <p188:replyLst>
      <p188:reply id="{FBA66C63-1450-46B8-AAB8-00AFC196EF31}" authorId="{78C63A77-E355-1540-D6FC-B07BA5E7DF0A}" created="2026-01-23T18:53:25.987">
        <p188:txBody>
          <a:bodyPr/>
          <a:lstStyle/>
          <a:p>
            <a:r>
              <a:rPr lang="en-US"/>
              <a:t>I agree, that is odd, Sarah. Based on the speaking notes on slide 7 it seems like it should be "consumer" here. But since it's so muddled, do you think it's worth a quick reach out to MediaSmarts? What about the facilitator guide? Does it offer anything that would help?</a:t>
            </a:r>
          </a:p>
        </p188:txBody>
      </p188:reply>
      <p188:reply id="{9CFC2829-D22F-40EE-B51C-1882EC1E3FD3}" authorId="{043036C4-5D0E-2893-F285-2EA862399254}" created="2026-01-23T19:07:13.179">
        <p188:txBody>
          <a:bodyPr/>
          <a:lstStyle/>
          <a:p>
            <a:r>
              <a:rPr lang="en-US"/>
              <a:t>Thanks, Susan. Both facilitator guides are aligned with slide 7, so I'll align slide 15 in both languages to match.</a:t>
            </a:r>
          </a:p>
        </p188:txBody>
      </p188:reply>
    </p188:replyLst>
    <p188:txBody>
      <a:bodyPr/>
      <a:lstStyle/>
      <a:p>
        <a:r>
          <a:rPr lang="en-US"/>
          <a:t>[@Eric Foisy] [@Susan Sweet] Noticing that, on slide 7 which seems to be the intro to this section, this image is shown with the word "Consumer". But the word used here is Contract. And the Alt Text describes the contract icon.  
What do you think is the right way to go here ?
Slide 7 in French uses "Consommateurs", as in"Consumers", but slide 15 uses "Contacts"... so something is wonky there,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1096B-42C4-4CE6-B215-2F4EEA6974BE}" type="datetimeFigureOut">
              <a:rPr lang="en-CA" smtClean="0"/>
              <a:t>2026-02-25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FF210-3D88-4629-9372-D5E06E9C9B99}" type="slidenum">
              <a:rPr lang="en-CA" smtClean="0"/>
              <a:t>‹#›</a:t>
            </a:fld>
            <a:endParaRPr lang="en-CA"/>
          </a:p>
        </p:txBody>
      </p:sp>
    </p:spTree>
    <p:extLst>
      <p:ext uri="{BB962C8B-B14F-4D97-AF65-F5344CB8AC3E}">
        <p14:creationId xmlns:p14="http://schemas.microsoft.com/office/powerpoint/2010/main" val="381781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purpose of this workshop is to make you feel confident about teaching digital citizenship and online safety. Our focus will be on students in grade six, but most of what we cover applies to all students.</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1</a:t>
            </a:fld>
            <a:endParaRPr lang="en-CA"/>
          </a:p>
        </p:txBody>
      </p:sp>
    </p:spTree>
    <p:extLst>
      <p:ext uri="{BB962C8B-B14F-4D97-AF65-F5344CB8AC3E}">
        <p14:creationId xmlns:p14="http://schemas.microsoft.com/office/powerpoint/2010/main" val="215285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They are becoming more independent and pushing for more freedom, but still need support in managing their time and balancing screen use with other activities. </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This is actually the age where they are most influenced by peers and “super peers” – influencers, celebrities, friends-of-friends, AI chatbots, and so on. As a result, while they are actually less likely to engage in cyberbullying than other age groups, they are more likely than any other group to say they did it because “my friends were also doing it.”</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They’re prone to take risks as a way of testing boundaries and gain status among their peers, at a time when It's hard for them to think clearly about the possible consequences of what they do online.</a:t>
            </a:r>
          </a:p>
          <a:p>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2FF210-3D88-4629-9372-D5E06E9C9B99}" type="slidenum">
              <a:rPr lang="en-CA" smtClean="0"/>
              <a:t>10</a:t>
            </a:fld>
            <a:endParaRPr lang="en-CA"/>
          </a:p>
        </p:txBody>
      </p:sp>
    </p:spTree>
    <p:extLst>
      <p:ext uri="{BB962C8B-B14F-4D97-AF65-F5344CB8AC3E}">
        <p14:creationId xmlns:p14="http://schemas.microsoft.com/office/powerpoint/2010/main" val="130664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D87C2-36AE-13F5-CD56-7BF1D965D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FAB42-67E4-BD8E-E8AB-B4491D00C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C49A0-A99E-D149-71B6-93BD85DDCE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They are still learning how to manage online conflict and deal with the limitations of online communication. </a:t>
            </a:r>
            <a:r>
              <a:rPr lang="en-CA" i="0" dirty="0"/>
              <a:t>Some students may even need help developing the vocabulary to talk about their feelings – and to be reassured that it’s okay to do so. For boys, in particular, examining the messages they received about gender from media can be key to doing this.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As they reach this age they often move from communicating mostly with one person at a time, through platforms with voice and video, to things like social media or group texts where they are talking to larger audiences with fewer clues about how a message should be interpreted. This can lead to unintentional conflict or “drama” as what they post and read is misinterpreted or taken more seriously than it was meant: they are more likely than older or younger children to say they engaged in cyberbullying to “get even” with someone.</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23D662D-EFF5-E125-5326-CB4E3BAB8358}"/>
              </a:ext>
            </a:extLst>
          </p:cNvPr>
          <p:cNvSpPr>
            <a:spLocks noGrp="1"/>
          </p:cNvSpPr>
          <p:nvPr>
            <p:ph type="sldNum" sz="quarter" idx="5"/>
          </p:nvPr>
        </p:nvSpPr>
        <p:spPr/>
        <p:txBody>
          <a:bodyPr/>
          <a:lstStyle/>
          <a:p>
            <a:fld id="{322FF210-3D88-4629-9372-D5E06E9C9B99}" type="slidenum">
              <a:rPr lang="en-CA" smtClean="0"/>
              <a:t>11</a:t>
            </a:fld>
            <a:endParaRPr lang="en-CA"/>
          </a:p>
        </p:txBody>
      </p:sp>
    </p:spTree>
    <p:extLst>
      <p:ext uri="{BB962C8B-B14F-4D97-AF65-F5344CB8AC3E}">
        <p14:creationId xmlns:p14="http://schemas.microsoft.com/office/powerpoint/2010/main" val="215605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C3C12-2654-A43F-815C-B32449EBD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5152D-61B1-5ABA-9014-85D32E6DA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B927F-98D4-8128-B324-B9DDD6F4B06A}"/>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Youth at this stage are also vulnerable to excessive use as their growing social needs, along with expectations of keeping in touch with parents while being more physically independent, happen at the same time as they start using media tools like social media that are designed to keep users engaged. </a:t>
            </a:r>
            <a:r>
              <a:rPr lang="en-US" sz="1200" kern="1200" dirty="0">
                <a:solidFill>
                  <a:schemeClr val="tx1"/>
                </a:solidFill>
                <a:effectLst/>
                <a:latin typeface="+mn-lt"/>
                <a:ea typeface="+mn-ea"/>
                <a:cs typeface="+mn-cs"/>
              </a:rPr>
              <a:t>Features like reward loops and social affirmations (e.g., "likes") are intentionally reinforcing and can lead to disappointment or anxiety if expectations aren't met. This design makes it difficult for children (and even adults) to disengage from screens.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something that young people themselves are aware of: forty-two percent worry that they spend too much time online. Those who feel this way, though, don’t spend any less time online than those who aren’t concerned about their screen time, which suggests that they need more tools to be able to resist the social and technical pressures that keep them connected.</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EC93DFF-D60A-5EA8-FE7C-A301E0DBEC41}"/>
              </a:ext>
            </a:extLst>
          </p:cNvPr>
          <p:cNvSpPr>
            <a:spLocks noGrp="1"/>
          </p:cNvSpPr>
          <p:nvPr>
            <p:ph type="sldNum" sz="quarter" idx="5"/>
          </p:nvPr>
        </p:nvSpPr>
        <p:spPr/>
        <p:txBody>
          <a:bodyPr/>
          <a:lstStyle/>
          <a:p>
            <a:fld id="{322FF210-3D88-4629-9372-D5E06E9C9B99}" type="slidenum">
              <a:rPr lang="en-CA" smtClean="0"/>
              <a:t>12</a:t>
            </a:fld>
            <a:endParaRPr lang="en-CA"/>
          </a:p>
        </p:txBody>
      </p:sp>
    </p:spTree>
    <p:extLst>
      <p:ext uri="{BB962C8B-B14F-4D97-AF65-F5344CB8AC3E}">
        <p14:creationId xmlns:p14="http://schemas.microsoft.com/office/powerpoint/2010/main" val="2230827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At the beginning of this stage they still typically have little knowledge of how digital tools such as search engines or AI work.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They are becoming aware of the most abstract traces they leave online, like location tracking and data collection, but generally do not yet understand their possible future consequences. They have little knowledge of what platforms do with the content they post there and the data gathered about them, such as recommending content that keeps them engaged, targeting them with behavioural ads, and in some cases selling it to data brokers whose profiles might affect anything from how much they pay for goods online to whether they’re approved for a mortgage.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Children this age still think of privacy largely in interpersonal terms and are just starting to imagine possible unknown or future audiences for what they post online.</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13</a:t>
            </a:fld>
            <a:endParaRPr lang="en-CA"/>
          </a:p>
        </p:txBody>
      </p:sp>
    </p:spTree>
    <p:extLst>
      <p:ext uri="{BB962C8B-B14F-4D97-AF65-F5344CB8AC3E}">
        <p14:creationId xmlns:p14="http://schemas.microsoft.com/office/powerpoint/2010/main" val="38512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They often use many different tools to keep in touch with friends and family, including games, social networks and messaging apps. This means more different ways that people they don’t know can contact them, and blocking strangers or “</a:t>
            </a:r>
            <a:r>
              <a:rPr lang="en-CA" sz="1200" kern="1200" dirty="0" err="1">
                <a:solidFill>
                  <a:schemeClr val="tx1"/>
                </a:solidFill>
                <a:effectLst/>
                <a:latin typeface="+mn-lt"/>
                <a:ea typeface="+mn-ea"/>
                <a:cs typeface="+mn-cs"/>
              </a:rPr>
              <a:t>randos</a:t>
            </a:r>
            <a:r>
              <a:rPr lang="en-CA" sz="1200" kern="1200" dirty="0">
                <a:solidFill>
                  <a:schemeClr val="tx1"/>
                </a:solidFill>
                <a:effectLst/>
                <a:latin typeface="+mn-lt"/>
                <a:ea typeface="+mn-ea"/>
                <a:cs typeface="+mn-cs"/>
              </a:rPr>
              <a:t>” becomes a necessary chore. The student tip sheet </a:t>
            </a:r>
            <a:r>
              <a:rPr lang="en-CA" sz="1200" i="1" kern="1200" dirty="0">
                <a:solidFill>
                  <a:schemeClr val="tx1"/>
                </a:solidFill>
                <a:effectLst/>
                <a:latin typeface="+mn-lt"/>
                <a:ea typeface="+mn-ea"/>
                <a:cs typeface="+mn-cs"/>
              </a:rPr>
              <a:t>Communicating Safely Online </a:t>
            </a:r>
            <a:r>
              <a:rPr lang="en-CA" sz="1200" i="0" kern="1200" dirty="0">
                <a:solidFill>
                  <a:schemeClr val="tx1"/>
                </a:solidFill>
                <a:effectLst/>
                <a:latin typeface="+mn-lt"/>
                <a:ea typeface="+mn-ea"/>
                <a:cs typeface="+mn-cs"/>
              </a:rPr>
              <a:t>has information on how to block people on different apps and devices.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As they start to develop an individual identity, they may become interested in subcultures and start exploring online communities. This is generally healthy but may sometimes lead to contact with people they don’t know offline. Online communities based on shared interests, like forums or wikis, give them a chance to develop their identity and to build their skills or knowledge beyond what is possible with offline peers.</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14</a:t>
            </a:fld>
            <a:endParaRPr lang="en-CA"/>
          </a:p>
        </p:txBody>
      </p:sp>
    </p:spTree>
    <p:extLst>
      <p:ext uri="{BB962C8B-B14F-4D97-AF65-F5344CB8AC3E}">
        <p14:creationId xmlns:p14="http://schemas.microsoft.com/office/powerpoint/2010/main" val="413875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89EE0-524F-F9A2-4166-7187D4278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894E7-E494-4B4B-73D3-3A2EF1687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DB574-57D9-8A51-28A2-44F86C31C605}"/>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Because they are turning increasingly to peers for identity-building and social support, they are also more likely to form parasocial relationships – in which they feel an emotional connection to someone they do not really know – with influencers and even AI chatbots. This can lead them to make unwise purchases, to form unhealthy attachments or a negative self-image, to see inappropriate content, or to get bad or even dangerous advice. Teaching them how chatbots actually work, and how influencers make you feel like you know them, helps kids understand they are not really our friends.</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Kids this age are less likely than older teens to have been sent a sext from someone they only know online, but </a:t>
            </a:r>
            <a:r>
              <a:rPr lang="en-CA" sz="1200" i="1" kern="1200" dirty="0">
                <a:solidFill>
                  <a:schemeClr val="tx1"/>
                </a:solidFill>
                <a:effectLst/>
                <a:latin typeface="+mn-lt"/>
                <a:ea typeface="+mn-ea"/>
                <a:cs typeface="+mn-cs"/>
              </a:rPr>
              <a:t>much </a:t>
            </a:r>
            <a:r>
              <a:rPr lang="en-CA" sz="1200" kern="1200" dirty="0">
                <a:solidFill>
                  <a:schemeClr val="tx1"/>
                </a:solidFill>
                <a:effectLst/>
                <a:latin typeface="+mn-lt"/>
                <a:ea typeface="+mn-ea"/>
                <a:cs typeface="+mn-cs"/>
              </a:rPr>
              <a:t>more likely have gotten one from a total stranger. This reflects the fact that kids this age are most vulnerable to sexploitation, where fake sexts are used to encourage kids to send sexts which are then used to blackmail them. </a:t>
            </a:r>
            <a:endParaRPr lang="en-CA" dirty="0"/>
          </a:p>
        </p:txBody>
      </p:sp>
      <p:sp>
        <p:nvSpPr>
          <p:cNvPr id="4" name="Slide Number Placeholder 3">
            <a:extLst>
              <a:ext uri="{FF2B5EF4-FFF2-40B4-BE49-F238E27FC236}">
                <a16:creationId xmlns:a16="http://schemas.microsoft.com/office/drawing/2014/main" id="{09945C9E-148B-3FA6-C480-2891EF9CE117}"/>
              </a:ext>
            </a:extLst>
          </p:cNvPr>
          <p:cNvSpPr>
            <a:spLocks noGrp="1"/>
          </p:cNvSpPr>
          <p:nvPr>
            <p:ph type="sldNum" sz="quarter" idx="5"/>
          </p:nvPr>
        </p:nvSpPr>
        <p:spPr/>
        <p:txBody>
          <a:bodyPr/>
          <a:lstStyle/>
          <a:p>
            <a:fld id="{322FF210-3D88-4629-9372-D5E06E9C9B99}" type="slidenum">
              <a:rPr lang="en-CA" smtClean="0"/>
              <a:t>15</a:t>
            </a:fld>
            <a:endParaRPr lang="en-CA"/>
          </a:p>
        </p:txBody>
      </p:sp>
    </p:spTree>
    <p:extLst>
      <p:ext uri="{BB962C8B-B14F-4D97-AF65-F5344CB8AC3E}">
        <p14:creationId xmlns:p14="http://schemas.microsoft.com/office/powerpoint/2010/main" val="1618803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FBB33-1CA9-6D21-A3AF-76A7C960B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C86DD-1E2D-43E7-5D08-D158442E3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BE33C-3013-F56B-F9FC-F7727B94494E}"/>
              </a:ext>
            </a:extLst>
          </p:cNvPr>
          <p:cNvSpPr>
            <a:spLocks noGrp="1"/>
          </p:cNvSpPr>
          <p:nvPr>
            <p:ph type="body" idx="1"/>
          </p:nvPr>
        </p:nvSpPr>
        <p:spPr/>
        <p:txBody>
          <a:bodyPr/>
          <a:lstStyle/>
          <a:p>
            <a:r>
              <a:rPr lang="en-CA" dirty="0"/>
              <a:t>Let’s pause for a moment to reflect on a couple of questions:</a:t>
            </a:r>
          </a:p>
          <a:p>
            <a:endParaRPr lang="en-CA" dirty="0"/>
          </a:p>
          <a:p>
            <a:r>
              <a:rPr lang="en-CA" dirty="0"/>
              <a:t>Which type of risks do you think your students encounter most often?</a:t>
            </a:r>
          </a:p>
          <a:p>
            <a:endParaRPr lang="en-CA" dirty="0"/>
          </a:p>
          <a:p>
            <a:r>
              <a:rPr lang="en-CA" dirty="0"/>
              <a:t>Which do you think they worry about the most?</a:t>
            </a:r>
          </a:p>
          <a:p>
            <a:endParaRPr lang="en-CA" dirty="0"/>
          </a:p>
          <a:p>
            <a:r>
              <a:rPr lang="en-CA" dirty="0"/>
              <a:t>Which do you think their parents worry about? Are those the same as the kids’?</a:t>
            </a:r>
          </a:p>
          <a:p>
            <a:endParaRPr lang="en-CA" dirty="0"/>
          </a:p>
        </p:txBody>
      </p:sp>
      <p:sp>
        <p:nvSpPr>
          <p:cNvPr id="4" name="Slide Number Placeholder 3">
            <a:extLst>
              <a:ext uri="{FF2B5EF4-FFF2-40B4-BE49-F238E27FC236}">
                <a16:creationId xmlns:a16="http://schemas.microsoft.com/office/drawing/2014/main" id="{836EDEE1-A83A-7C55-283A-0FF9B38B6A5D}"/>
              </a:ext>
            </a:extLst>
          </p:cNvPr>
          <p:cNvSpPr>
            <a:spLocks noGrp="1"/>
          </p:cNvSpPr>
          <p:nvPr>
            <p:ph type="sldNum" sz="quarter" idx="5"/>
          </p:nvPr>
        </p:nvSpPr>
        <p:spPr/>
        <p:txBody>
          <a:bodyPr/>
          <a:lstStyle/>
          <a:p>
            <a:fld id="{322FF210-3D88-4629-9372-D5E06E9C9B99}" type="slidenum">
              <a:rPr lang="en-CA" smtClean="0"/>
              <a:t>16</a:t>
            </a:fld>
            <a:endParaRPr lang="en-CA"/>
          </a:p>
        </p:txBody>
      </p:sp>
    </p:spTree>
    <p:extLst>
      <p:ext uri="{BB962C8B-B14F-4D97-AF65-F5344CB8AC3E}">
        <p14:creationId xmlns:p14="http://schemas.microsoft.com/office/powerpoint/2010/main" val="99896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31F4D-21AC-F4B7-CBCC-5883DDD12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9D682-EB46-FBC2-37B6-0EA8B9FEF7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19E6C-E005-6E60-218A-2754A4DF7E33}"/>
              </a:ext>
            </a:extLst>
          </p:cNvPr>
          <p:cNvSpPr>
            <a:spLocks noGrp="1"/>
          </p:cNvSpPr>
          <p:nvPr>
            <p:ph type="body" idx="1"/>
          </p:nvPr>
        </p:nvSpPr>
        <p:spPr/>
        <p:txBody>
          <a:bodyPr/>
          <a:lstStyle/>
          <a:p>
            <a:r>
              <a:rPr lang="en-CA" dirty="0"/>
              <a:t>Now that we know what risks students are facing at this age, what can we do to help keep them safe?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t>
            </a:r>
            <a:r>
              <a:rPr lang="en-US" i="1" dirty="0"/>
              <a:t>Young Canadians in a Wireless World </a:t>
            </a:r>
            <a:r>
              <a:rPr lang="en-US" i="0" dirty="0"/>
              <a:t>survey has confirmed what researchers around the world have found: risk and engagement go hand-in-hand. </a:t>
            </a:r>
            <a:r>
              <a:rPr lang="en-CA" i="0" dirty="0"/>
              <a:t>Kids who engage in risky behaviours are also more likely to engage in positive online activities like making media and online activism, as well as routine activities ranging from reading e-books to checking bus schedules online, and more than a decade of scholarship has demonstrated not only that students who engage in positive or useful online activities are inevitably exposed to risk, but that trying to shield them from all risk – rather than teaching them to manage it – actually makes them less safe.</a:t>
            </a:r>
          </a:p>
        </p:txBody>
      </p:sp>
      <p:sp>
        <p:nvSpPr>
          <p:cNvPr id="4" name="Slide Number Placeholder 3">
            <a:extLst>
              <a:ext uri="{FF2B5EF4-FFF2-40B4-BE49-F238E27FC236}">
                <a16:creationId xmlns:a16="http://schemas.microsoft.com/office/drawing/2014/main" id="{D4347929-141F-132A-9022-4BBB08188AE5}"/>
              </a:ext>
            </a:extLst>
          </p:cNvPr>
          <p:cNvSpPr>
            <a:spLocks noGrp="1"/>
          </p:cNvSpPr>
          <p:nvPr>
            <p:ph type="sldNum" sz="quarter" idx="5"/>
          </p:nvPr>
        </p:nvSpPr>
        <p:spPr/>
        <p:txBody>
          <a:bodyPr/>
          <a:lstStyle/>
          <a:p>
            <a:fld id="{322FF210-3D88-4629-9372-D5E06E9C9B99}" type="slidenum">
              <a:rPr lang="en-CA" smtClean="0"/>
              <a:t>17</a:t>
            </a:fld>
            <a:endParaRPr lang="en-CA"/>
          </a:p>
        </p:txBody>
      </p:sp>
    </p:spTree>
    <p:extLst>
      <p:ext uri="{BB962C8B-B14F-4D97-AF65-F5344CB8AC3E}">
        <p14:creationId xmlns:p14="http://schemas.microsoft.com/office/powerpoint/2010/main" val="1876392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Think about how we keep kids safe when they’re riding bikes. We could, of course, never let kids ride bikes at all. But usually, we recognize the benefits of riding them and teach kids how to ride them safely. When they’re young, that might mean training wheels, keeping just to bike paths, and riding with them; as they get older we’ll let them make some of those decisions for themselves – but expect them to keep taking some steps to keep themselves safe, like wearing a helmet.</a:t>
            </a:r>
          </a:p>
        </p:txBody>
      </p:sp>
      <p:sp>
        <p:nvSpPr>
          <p:cNvPr id="4" name="Slide Number Placeholder 3"/>
          <p:cNvSpPr>
            <a:spLocks noGrp="1"/>
          </p:cNvSpPr>
          <p:nvPr>
            <p:ph type="sldNum" sz="quarter" idx="5"/>
          </p:nvPr>
        </p:nvSpPr>
        <p:spPr/>
        <p:txBody>
          <a:bodyPr/>
          <a:lstStyle/>
          <a:p>
            <a:fld id="{322FF210-3D88-4629-9372-D5E06E9C9B99}" type="slidenum">
              <a:rPr lang="en-CA" smtClean="0"/>
              <a:t>18</a:t>
            </a:fld>
            <a:endParaRPr lang="en-CA"/>
          </a:p>
        </p:txBody>
      </p:sp>
    </p:spTree>
    <p:extLst>
      <p:ext uri="{BB962C8B-B14F-4D97-AF65-F5344CB8AC3E}">
        <p14:creationId xmlns:p14="http://schemas.microsoft.com/office/powerpoint/2010/main" val="2515453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how do we help students learn to engage positively </a:t>
            </a:r>
            <a:r>
              <a:rPr lang="en-CA" i="1" dirty="0"/>
              <a:t>and </a:t>
            </a:r>
            <a:r>
              <a:rPr lang="en-CA" i="0" dirty="0"/>
              <a:t>safely online?</a:t>
            </a:r>
          </a:p>
          <a:p>
            <a:endParaRPr lang="en-CA" i="0" dirty="0"/>
          </a:p>
          <a:p>
            <a:r>
              <a:rPr lang="en-CA" i="0" dirty="0"/>
              <a:t>First, teach them to recognize and manage </a:t>
            </a:r>
            <a:r>
              <a:rPr lang="en-CA" i="1" dirty="0"/>
              <a:t>risks</a:t>
            </a:r>
            <a:r>
              <a:rPr lang="en-CA" i="0" dirty="0"/>
              <a:t>;</a:t>
            </a:r>
          </a:p>
          <a:p>
            <a:endParaRPr lang="en-CA" i="0" dirty="0"/>
          </a:p>
          <a:p>
            <a:r>
              <a:rPr lang="en-CA" i="0" dirty="0"/>
              <a:t>To recognize and avoid </a:t>
            </a:r>
            <a:r>
              <a:rPr lang="en-CA" i="1" dirty="0"/>
              <a:t>hazards</a:t>
            </a:r>
            <a:r>
              <a:rPr lang="en-CA" i="0" dirty="0"/>
              <a:t>;</a:t>
            </a:r>
          </a:p>
          <a:p>
            <a:endParaRPr lang="en-CA" i="0" dirty="0"/>
          </a:p>
          <a:p>
            <a:r>
              <a:rPr lang="en-CA" i="0" dirty="0"/>
              <a:t>And to “bounce back” from </a:t>
            </a:r>
            <a:r>
              <a:rPr lang="en-CA" i="1" dirty="0"/>
              <a:t>harm</a:t>
            </a:r>
            <a:r>
              <a:rPr lang="en-CA" i="0" dirty="0"/>
              <a:t>.</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19</a:t>
            </a:fld>
            <a:endParaRPr lang="en-CA"/>
          </a:p>
        </p:txBody>
      </p:sp>
    </p:spTree>
    <p:extLst>
      <p:ext uri="{BB962C8B-B14F-4D97-AF65-F5344CB8AC3E}">
        <p14:creationId xmlns:p14="http://schemas.microsoft.com/office/powerpoint/2010/main" val="144703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we start, I’d like you to reflect on three questions:</a:t>
            </a:r>
          </a:p>
          <a:p>
            <a:endParaRPr lang="en-CA" dirty="0"/>
          </a:p>
          <a:p>
            <a:r>
              <a:rPr lang="en-US" dirty="0"/>
              <a:t>What strategies have you used in teaching digital citizenship and online safety?</a:t>
            </a:r>
          </a:p>
          <a:p>
            <a:endParaRPr lang="en-US" dirty="0"/>
          </a:p>
          <a:p>
            <a:r>
              <a:rPr lang="en-US" dirty="0"/>
              <a:t>What challenges have you encountered doing that?</a:t>
            </a:r>
          </a:p>
          <a:p>
            <a:endParaRPr lang="en-US" dirty="0"/>
          </a:p>
          <a:p>
            <a:r>
              <a:rPr lang="en-US" dirty="0"/>
              <a:t>What successes have you had?</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2</a:t>
            </a:fld>
            <a:endParaRPr lang="en-CA"/>
          </a:p>
        </p:txBody>
      </p:sp>
    </p:spTree>
    <p:extLst>
      <p:ext uri="{BB962C8B-B14F-4D97-AF65-F5344CB8AC3E}">
        <p14:creationId xmlns:p14="http://schemas.microsoft.com/office/powerpoint/2010/main" val="114638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Let’s take a moment to unpack those terms.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What’s the difference between </a:t>
            </a:r>
            <a:r>
              <a:rPr lang="en-CA" i="1" dirty="0"/>
              <a:t>harm </a:t>
            </a:r>
            <a:r>
              <a:rPr lang="en-CA" dirty="0"/>
              <a:t>and </a:t>
            </a:r>
            <a:r>
              <a:rPr lang="en-CA" i="1" dirty="0"/>
              <a:t>risk</a:t>
            </a:r>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Harm </a:t>
            </a:r>
            <a:r>
              <a:rPr lang="en-CA" i="0" dirty="0"/>
              <a:t>is when something bad or unpleasant happens.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r>
              <a:rPr lang="en-CA" i="1" dirty="0"/>
              <a:t>Risk </a:t>
            </a:r>
            <a:r>
              <a:rPr lang="en-CA" i="0" dirty="0"/>
              <a:t>is the </a:t>
            </a:r>
            <a:r>
              <a:rPr lang="en-CA" i="1" dirty="0"/>
              <a:t>possibility</a:t>
            </a:r>
            <a:r>
              <a:rPr lang="en-CA" i="0" dirty="0"/>
              <a:t> that something bad or unpleasant might happen. When we talk about </a:t>
            </a:r>
            <a:r>
              <a:rPr lang="en-CA" i="1" dirty="0"/>
              <a:t>a </a:t>
            </a:r>
            <a:r>
              <a:rPr lang="en-CA" i="0" dirty="0"/>
              <a:t>risk, we mean something that </a:t>
            </a:r>
            <a:r>
              <a:rPr lang="en-CA" i="1" dirty="0"/>
              <a:t>might </a:t>
            </a:r>
            <a:r>
              <a:rPr lang="en-CA" i="0" dirty="0"/>
              <a:t>have a bad or unpleasant outcome.</a:t>
            </a:r>
          </a:p>
          <a:p>
            <a:endParaRPr lang="en-CA" i="0" dirty="0"/>
          </a:p>
          <a:p>
            <a:r>
              <a:rPr lang="en-CA" i="0" dirty="0"/>
              <a:t>The skills students have learned often make the difference between whether or not a risky experience results in long-term harm. </a:t>
            </a:r>
            <a:endParaRPr lang="en-US" kern="100" dirty="0">
              <a:effectLst/>
              <a:ea typeface="Aptos" panose="020B0004020202020204" pitchFamily="34" charset="0"/>
              <a:cs typeface="Times New Roman" panose="02020603050405020304" pitchFamily="18" charset="0"/>
            </a:endParaRPr>
          </a:p>
          <a:p>
            <a:endParaRPr lang="en-US" kern="100" dirty="0">
              <a:effectLst/>
              <a:ea typeface="Aptos" panose="020B0004020202020204" pitchFamily="34" charset="0"/>
              <a:cs typeface="Times New Roman" panose="02020603050405020304" pitchFamily="18" charset="0"/>
            </a:endParaRPr>
          </a:p>
          <a:p>
            <a:r>
              <a:rPr lang="en-US" kern="100" dirty="0">
                <a:effectLst/>
                <a:ea typeface="Aptos" panose="020B0004020202020204" pitchFamily="34" charset="0"/>
                <a:cs typeface="Times New Roman" panose="02020603050405020304" pitchFamily="18" charset="0"/>
              </a:rPr>
              <a:t>We can foster all these skills through teaching students digital media literacy.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20</a:t>
            </a:fld>
            <a:endParaRPr lang="en-CA"/>
          </a:p>
        </p:txBody>
      </p:sp>
    </p:spTree>
    <p:extLst>
      <p:ext uri="{BB962C8B-B14F-4D97-AF65-F5344CB8AC3E}">
        <p14:creationId xmlns:p14="http://schemas.microsoft.com/office/powerpoint/2010/main" val="143614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i="0" dirty="0"/>
              <a:t>A </a:t>
            </a:r>
            <a:r>
              <a:rPr lang="en-CA" i="1" dirty="0"/>
              <a:t>hazard </a:t>
            </a:r>
            <a:r>
              <a:rPr lang="en-CA" i="0" dirty="0"/>
              <a:t>is a risk that a child isn’t ready to recognize or manage.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instance, a zipline at a playground that’s a few feet off the ground is a </a:t>
            </a:r>
            <a:r>
              <a:rPr lang="en-CA" i="1" dirty="0"/>
              <a:t>risk: </a:t>
            </a:r>
            <a:r>
              <a:rPr lang="en-CA" i="0" dirty="0"/>
              <a:t>the worst that’s likely to happen are some scrapes and bruises, and most kids will be able to judge for themselves what the risks are and how to manage them (for instance, wearing a helmet and using the harness.)</a:t>
            </a:r>
            <a:endParaRPr lang="en-CA" dirty="0"/>
          </a:p>
          <a:p>
            <a:endParaRPr lang="en-CA" dirty="0"/>
          </a:p>
          <a:p>
            <a:r>
              <a:rPr lang="en-CA" dirty="0"/>
              <a:t>A zipline that’s significantly higher – or that’s over something dangerous, or that doesn’t have safety gear – would be a hazard.</a:t>
            </a:r>
          </a:p>
          <a:p>
            <a:endParaRPr lang="en-CA" dirty="0"/>
          </a:p>
          <a:p>
            <a:r>
              <a:rPr lang="en-CA" dirty="0"/>
              <a:t>What is a risk or a hazard depends in part on the individual child: factors like their age and development, disabilities, past experience with an activity, and so on.</a:t>
            </a:r>
          </a:p>
          <a:p>
            <a:endParaRPr lang="en-CA" dirty="0"/>
          </a:p>
          <a:p>
            <a:r>
              <a:rPr lang="en-CA" dirty="0"/>
              <a:t>In the same way, some apps or games have features that are hazards for </a:t>
            </a:r>
            <a:r>
              <a:rPr lang="en-CA" i="1" dirty="0"/>
              <a:t>any </a:t>
            </a:r>
            <a:r>
              <a:rPr lang="en-CA" i="0" dirty="0"/>
              <a:t>age – for example fully anonymous apps or ones that connect you with random strangers.</a:t>
            </a:r>
          </a:p>
          <a:p>
            <a:endParaRPr lang="en-CA" i="0" dirty="0"/>
          </a:p>
          <a:p>
            <a:r>
              <a:rPr lang="en-CA" i="0" dirty="0"/>
              <a:t>Others have </a:t>
            </a:r>
            <a:r>
              <a:rPr lang="en-CA" i="1" dirty="0"/>
              <a:t>features</a:t>
            </a:r>
            <a:r>
              <a:rPr lang="en-CA" i="0" dirty="0"/>
              <a:t> that are risks for some children but hazards for others: chat channels, the ability to send and receive photos, and so on.</a:t>
            </a:r>
            <a:endParaRPr lang="en-CA" dirty="0"/>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21</a:t>
            </a:fld>
            <a:endParaRPr lang="en-CA"/>
          </a:p>
        </p:txBody>
      </p:sp>
    </p:spTree>
    <p:extLst>
      <p:ext uri="{BB962C8B-B14F-4D97-AF65-F5344CB8AC3E}">
        <p14:creationId xmlns:p14="http://schemas.microsoft.com/office/powerpoint/2010/main" val="4090643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kern="0" dirty="0">
                <a:effectLst/>
                <a:ea typeface="Times New Roman" panose="02020603050405020304" pitchFamily="18" charset="0"/>
                <a:cs typeface="Times New Roman" panose="02020603050405020304" pitchFamily="18" charset="0"/>
              </a:rPr>
              <a:t>So our job, as adults in their lives, is, first to </a:t>
            </a:r>
            <a:r>
              <a:rPr lang="en-CA" i="1" kern="0" dirty="0">
                <a:effectLst/>
                <a:ea typeface="Times New Roman" panose="02020603050405020304" pitchFamily="18" charset="0"/>
                <a:cs typeface="Times New Roman" panose="02020603050405020304" pitchFamily="18" charset="0"/>
              </a:rPr>
              <a:t>eliminate </a:t>
            </a:r>
            <a:r>
              <a:rPr lang="en-CA" i="0" kern="0" dirty="0">
                <a:effectLst/>
                <a:ea typeface="Times New Roman" panose="02020603050405020304" pitchFamily="18" charset="0"/>
                <a:cs typeface="Times New Roman" panose="02020603050405020304" pitchFamily="18" charset="0"/>
              </a:rPr>
              <a:t>whatever hazards we can; then, to teach students how to recognize hazards, and the skills they need to turn hazards into manageable risks; to manage those appropriate risks; and, finally, the recover from any harms they experience – or to make up for harms they may have done to others. </a:t>
            </a:r>
          </a:p>
          <a:p>
            <a:endParaRPr lang="en-US" i="0" kern="0" dirty="0">
              <a:effectLst/>
              <a:ea typeface="Aptos" panose="020B0004020202020204" pitchFamily="34" charset="0"/>
              <a:cs typeface="Times New Roman" panose="02020603050405020304" pitchFamily="18" charset="0"/>
            </a:endParaRPr>
          </a:p>
          <a:p>
            <a:r>
              <a:rPr lang="en-US" i="0" kern="0" dirty="0">
                <a:effectLst/>
                <a:ea typeface="Aptos" panose="020B0004020202020204" pitchFamily="34" charset="0"/>
                <a:cs typeface="Times New Roman" panose="02020603050405020304" pitchFamily="18" charset="0"/>
              </a:rPr>
              <a:t>While our goal is always to keep students safe, therefore, it must also be to make them more independent and able to look after themselves as they get older. As the Canadian Public Health Association puts it in their report </a:t>
            </a:r>
            <a:r>
              <a:rPr lang="en-US" i="1" kern="0" dirty="0">
                <a:effectLst/>
                <a:ea typeface="Aptos" panose="020B0004020202020204" pitchFamily="34" charset="0"/>
                <a:cs typeface="Times New Roman" panose="02020603050405020304" pitchFamily="18" charset="0"/>
              </a:rPr>
              <a:t>Risk, Hazard, and Play</a:t>
            </a:r>
            <a:r>
              <a:rPr lang="en-US" i="0" kern="0" dirty="0">
                <a:effectLst/>
                <a:ea typeface="Aptos" panose="020B0004020202020204" pitchFamily="34" charset="0"/>
                <a:cs typeface="Times New Roman" panose="02020603050405020304" pitchFamily="18" charset="0"/>
              </a:rPr>
              <a:t>, “Adults are responsible for the health of the tree by removing any rotting branches and teaching the children to identify them. Children are responsible for how high they climb, and which route they take to the top.”</a:t>
            </a:r>
          </a:p>
          <a:p>
            <a:endParaRPr lang="en-US" i="0" kern="0" dirty="0">
              <a:effectLst/>
              <a:ea typeface="Aptos" panose="020B0004020202020204" pitchFamily="34" charset="0"/>
              <a:cs typeface="Times New Roman" panose="02020603050405020304" pitchFamily="18" charset="0"/>
            </a:endParaRPr>
          </a:p>
          <a:p>
            <a:r>
              <a:rPr lang="en-US" i="0" kern="0" dirty="0">
                <a:effectLst/>
                <a:ea typeface="Aptos" panose="020B0004020202020204" pitchFamily="34" charset="0"/>
                <a:cs typeface="Times New Roman" panose="02020603050405020304" pitchFamily="18" charset="0"/>
              </a:rPr>
              <a:t>For students in Grade Six, we would likely consider unfiltered access to the internet to be a hazard. We can turn that into a risk that students can learn to manage in several ways: by showing them how to turn on content restrictions on browsers and search engines, for instance, or by providing them with custom search engines that only search safe and reliable sites. </a:t>
            </a:r>
          </a:p>
          <a:p>
            <a:endParaRPr lang="en-US" i="0" kern="0" dirty="0">
              <a:effectLst/>
              <a:ea typeface="Aptos" panose="020B0004020202020204" pitchFamily="34" charset="0"/>
              <a:cs typeface="Times New Roman" panose="02020603050405020304" pitchFamily="18" charset="0"/>
            </a:endParaRPr>
          </a:p>
          <a:p>
            <a:r>
              <a:rPr lang="en-US" i="0" kern="0" dirty="0">
                <a:effectLst/>
                <a:ea typeface="Aptos" panose="020B0004020202020204" pitchFamily="34" charset="0"/>
                <a:cs typeface="Times New Roman" panose="02020603050405020304" pitchFamily="18" charset="0"/>
              </a:rPr>
              <a:t>On the other hand, we might feel that having students collaborate on an online document, such as a shared Google Doc, is a risk that we can prepare them to manage by teaching them to understand the emotional limits of online communication and establishing clear norms for how to behave online. </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22</a:t>
            </a:fld>
            <a:endParaRPr lang="en-CA"/>
          </a:p>
        </p:txBody>
      </p:sp>
    </p:spTree>
    <p:extLst>
      <p:ext uri="{BB962C8B-B14F-4D97-AF65-F5344CB8AC3E}">
        <p14:creationId xmlns:p14="http://schemas.microsoft.com/office/powerpoint/2010/main" val="3223161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2E8FE-F6F7-A3CC-DA68-A800DCF61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B889E-7047-5E1D-8527-7BB1867A7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6D6C8-2802-3501-EB83-AB81B1D71E29}"/>
              </a:ext>
            </a:extLst>
          </p:cNvPr>
          <p:cNvSpPr>
            <a:spLocks noGrp="1"/>
          </p:cNvSpPr>
          <p:nvPr>
            <p:ph type="body" idx="1"/>
          </p:nvPr>
        </p:nvSpPr>
        <p:spPr/>
        <p:txBody>
          <a:bodyPr/>
          <a:lstStyle/>
          <a:p>
            <a:r>
              <a:rPr lang="en-CA" dirty="0"/>
              <a:t>Take a moment to think about how you might need to address online risks in your own classroom. (For instance, having students search the web when doing research for a project, or risks to student privacy when using online tools.)</a:t>
            </a:r>
          </a:p>
          <a:p>
            <a:endParaRPr lang="en-CA" dirty="0"/>
          </a:p>
          <a:p>
            <a:r>
              <a:rPr lang="en-CA" dirty="0"/>
              <a:t>Who might be able to help to address it?</a:t>
            </a:r>
          </a:p>
          <a:p>
            <a:endParaRPr lang="en-CA" dirty="0"/>
          </a:p>
          <a:p>
            <a:r>
              <a:rPr lang="en-CA" dirty="0"/>
              <a:t>What challenges or barriers might you have to address?</a:t>
            </a:r>
          </a:p>
          <a:p>
            <a:endParaRPr lang="en-CA" dirty="0"/>
          </a:p>
          <a:p>
            <a:r>
              <a:rPr lang="en-CA" dirty="0"/>
              <a:t>What supports might be available?</a:t>
            </a:r>
          </a:p>
          <a:p>
            <a:endParaRPr lang="en-CA" dirty="0"/>
          </a:p>
        </p:txBody>
      </p:sp>
      <p:sp>
        <p:nvSpPr>
          <p:cNvPr id="4" name="Slide Number Placeholder 3">
            <a:extLst>
              <a:ext uri="{FF2B5EF4-FFF2-40B4-BE49-F238E27FC236}">
                <a16:creationId xmlns:a16="http://schemas.microsoft.com/office/drawing/2014/main" id="{DDAB3C7D-BC8F-6D72-61E6-EBD4BA7A6948}"/>
              </a:ext>
            </a:extLst>
          </p:cNvPr>
          <p:cNvSpPr>
            <a:spLocks noGrp="1"/>
          </p:cNvSpPr>
          <p:nvPr>
            <p:ph type="sldNum" sz="quarter" idx="5"/>
          </p:nvPr>
        </p:nvSpPr>
        <p:spPr/>
        <p:txBody>
          <a:bodyPr/>
          <a:lstStyle/>
          <a:p>
            <a:fld id="{322FF210-3D88-4629-9372-D5E06E9C9B99}" type="slidenum">
              <a:rPr lang="en-CA" smtClean="0"/>
              <a:t>23</a:t>
            </a:fld>
            <a:endParaRPr lang="en-CA"/>
          </a:p>
        </p:txBody>
      </p:sp>
    </p:spTree>
    <p:extLst>
      <p:ext uri="{BB962C8B-B14F-4D97-AF65-F5344CB8AC3E}">
        <p14:creationId xmlns:p14="http://schemas.microsoft.com/office/powerpoint/2010/main" val="1586372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Digital media literacy is what we call the things a person has to </a:t>
            </a:r>
            <a:r>
              <a:rPr lang="en-CA" i="1"/>
              <a:t>know</a:t>
            </a:r>
            <a:r>
              <a:rPr lang="en-CA" i="0"/>
              <a:t>, to </a:t>
            </a:r>
            <a:r>
              <a:rPr lang="en-CA" i="1"/>
              <a:t>understand</a:t>
            </a:r>
            <a:r>
              <a:rPr lang="en-CA" i="0"/>
              <a:t>, and to be able to </a:t>
            </a:r>
            <a:r>
              <a:rPr lang="en-CA" i="1"/>
              <a:t>do </a:t>
            </a:r>
            <a:r>
              <a:rPr lang="en-CA" i="0"/>
              <a:t>to be an engaged digital citizen – which includes keeping themselves (and others) safe online.</a:t>
            </a:r>
            <a:endParaRPr lang="en-CA"/>
          </a:p>
        </p:txBody>
      </p:sp>
      <p:sp>
        <p:nvSpPr>
          <p:cNvPr id="4" name="Slide Number Placeholder 3"/>
          <p:cNvSpPr>
            <a:spLocks noGrp="1"/>
          </p:cNvSpPr>
          <p:nvPr>
            <p:ph type="sldNum" sz="quarter" idx="5"/>
          </p:nvPr>
        </p:nvSpPr>
        <p:spPr/>
        <p:txBody>
          <a:bodyPr/>
          <a:lstStyle/>
          <a:p>
            <a:fld id="{322FF210-3D88-4629-9372-D5E06E9C9B99}" type="slidenum">
              <a:rPr lang="en-CA" smtClean="0"/>
              <a:t>24</a:t>
            </a:fld>
            <a:endParaRPr lang="en-CA"/>
          </a:p>
        </p:txBody>
      </p:sp>
    </p:spTree>
    <p:extLst>
      <p:ext uri="{BB962C8B-B14F-4D97-AF65-F5344CB8AC3E}">
        <p14:creationId xmlns:p14="http://schemas.microsoft.com/office/powerpoint/2010/main" val="30639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9E46-081E-F11C-8DAB-332C79F5B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17BB3-672A-6E9D-DB46-574FE7F88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E2AC6-1325-660F-D9E5-827868885E9A}"/>
              </a:ext>
            </a:extLst>
          </p:cNvPr>
          <p:cNvSpPr>
            <a:spLocks noGrp="1"/>
          </p:cNvSpPr>
          <p:nvPr>
            <p:ph type="body" idx="1"/>
          </p:nvPr>
        </p:nvSpPr>
        <p:spPr/>
        <p:txBody>
          <a:bodyPr/>
          <a:lstStyle/>
          <a:p>
            <a:r>
              <a:rPr lang="en-CA" dirty="0"/>
              <a:t>Digital media literacy has three elements. The first are the skills or competencies that students need to be able to </a:t>
            </a:r>
            <a:r>
              <a:rPr lang="en-CA" i="1" dirty="0"/>
              <a:t>do </a:t>
            </a:r>
            <a:r>
              <a:rPr lang="en-CA" i="0" dirty="0"/>
              <a:t>– to access media of all kinds, such as using a search engine to find information or accessing a video on a streaming site; to use media safely, ethically, and effectively, for instance connecting with friends and family without getting mixed up in “drama”; to understand media texts and tools, such as analyzing the ways that apps nudge us to use them more often than we might want to; and to engage critically with it and use it for civic engagement – for instance by examining how media communicates stereotypes about gender and how those can influence how we behave online.</a:t>
            </a:r>
            <a:endParaRPr lang="en-CA" dirty="0"/>
          </a:p>
        </p:txBody>
      </p:sp>
      <p:sp>
        <p:nvSpPr>
          <p:cNvPr id="4" name="Slide Number Placeholder 3">
            <a:extLst>
              <a:ext uri="{FF2B5EF4-FFF2-40B4-BE49-F238E27FC236}">
                <a16:creationId xmlns:a16="http://schemas.microsoft.com/office/drawing/2014/main" id="{8EC9ECE8-69D6-45A8-C615-ABB2768AF6D6}"/>
              </a:ext>
            </a:extLst>
          </p:cNvPr>
          <p:cNvSpPr>
            <a:spLocks noGrp="1"/>
          </p:cNvSpPr>
          <p:nvPr>
            <p:ph type="sldNum" sz="quarter" idx="5"/>
          </p:nvPr>
        </p:nvSpPr>
        <p:spPr/>
        <p:txBody>
          <a:bodyPr/>
          <a:lstStyle/>
          <a:p>
            <a:fld id="{322FF210-3D88-4629-9372-D5E06E9C9B99}" type="slidenum">
              <a:rPr lang="en-CA" smtClean="0"/>
              <a:t>25</a:t>
            </a:fld>
            <a:endParaRPr lang="en-CA"/>
          </a:p>
        </p:txBody>
      </p:sp>
    </p:spTree>
    <p:extLst>
      <p:ext uri="{BB962C8B-B14F-4D97-AF65-F5344CB8AC3E}">
        <p14:creationId xmlns:p14="http://schemas.microsoft.com/office/powerpoint/2010/main" val="1133898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972C7-4C52-7632-774A-13C4F3295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433E4-7AF8-7824-C823-806E8C776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DABA5-0431-6091-0585-F0472140DFA8}"/>
              </a:ext>
            </a:extLst>
          </p:cNvPr>
          <p:cNvSpPr>
            <a:spLocks noGrp="1"/>
          </p:cNvSpPr>
          <p:nvPr>
            <p:ph type="body" idx="1"/>
          </p:nvPr>
        </p:nvSpPr>
        <p:spPr/>
        <p:txBody>
          <a:bodyPr/>
          <a:lstStyle/>
          <a:p>
            <a:r>
              <a:rPr lang="en-CA" dirty="0"/>
              <a:t>The second element is the key concepts that students need to understand. When it comes to digital media, these are all implications of the idea that digital media are networked: those networked connections mean that digital media are easily shareable and hard to delete, for instance, and that we can interact with other people in ways that may have a negative </a:t>
            </a:r>
            <a:r>
              <a:rPr lang="en-CA" i="1" dirty="0"/>
              <a:t>or </a:t>
            </a:r>
            <a:r>
              <a:rPr lang="en-CA" i="0" dirty="0"/>
              <a:t>positive impact</a:t>
            </a:r>
            <a:r>
              <a:rPr lang="en-CA" dirty="0"/>
              <a:t>. You can find articles, videos and lessons exploring these key concepts at the MediaSmarts website.</a:t>
            </a:r>
          </a:p>
        </p:txBody>
      </p:sp>
      <p:sp>
        <p:nvSpPr>
          <p:cNvPr id="4" name="Slide Number Placeholder 3">
            <a:extLst>
              <a:ext uri="{FF2B5EF4-FFF2-40B4-BE49-F238E27FC236}">
                <a16:creationId xmlns:a16="http://schemas.microsoft.com/office/drawing/2014/main" id="{F0019504-2671-1DC3-57E8-9A3D35E3D959}"/>
              </a:ext>
            </a:extLst>
          </p:cNvPr>
          <p:cNvSpPr>
            <a:spLocks noGrp="1"/>
          </p:cNvSpPr>
          <p:nvPr>
            <p:ph type="sldNum" sz="quarter" idx="5"/>
          </p:nvPr>
        </p:nvSpPr>
        <p:spPr/>
        <p:txBody>
          <a:bodyPr/>
          <a:lstStyle/>
          <a:p>
            <a:fld id="{322FF210-3D88-4629-9372-D5E06E9C9B99}" type="slidenum">
              <a:rPr lang="en-CA" smtClean="0"/>
              <a:t>26</a:t>
            </a:fld>
            <a:endParaRPr lang="en-CA"/>
          </a:p>
        </p:txBody>
      </p:sp>
    </p:spTree>
    <p:extLst>
      <p:ext uri="{BB962C8B-B14F-4D97-AF65-F5344CB8AC3E}">
        <p14:creationId xmlns:p14="http://schemas.microsoft.com/office/powerpoint/2010/main" val="2745825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DA409-F545-A173-3C18-29E784DC1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BB0D1-8DDC-5198-EBB0-865F15DBA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AA1A4-0BF3-D94E-84DB-0BA68D2DA14A}"/>
              </a:ext>
            </a:extLst>
          </p:cNvPr>
          <p:cNvSpPr>
            <a:spLocks noGrp="1"/>
          </p:cNvSpPr>
          <p:nvPr>
            <p:ph type="body" idx="1"/>
          </p:nvPr>
        </p:nvSpPr>
        <p:spPr/>
        <p:txBody>
          <a:bodyPr/>
          <a:lstStyle/>
          <a:p>
            <a:r>
              <a:rPr lang="en-CA" dirty="0"/>
              <a:t>And third, the content that students need to </a:t>
            </a:r>
            <a:r>
              <a:rPr lang="en-CA" i="1" dirty="0"/>
              <a:t>know:</a:t>
            </a:r>
            <a:r>
              <a:rPr lang="en-CA" i="0" dirty="0"/>
              <a:t> this ranges from “traditional” media literacy topics like media codes and conventions and media representation, to topics more associated with digital media like privacy and security and ethics and empathy, to topics that span all aspects of media like media health or making and remixing.</a:t>
            </a:r>
          </a:p>
          <a:p>
            <a:endParaRPr lang="en-CA"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i="0" dirty="0"/>
              <a:t>While each of these is an essential media literacy topic, for now we’re going to look at the ones that are most relevant to online safety: ethics and empathy, media health, privacy and security, and finding and verifying.</a:t>
            </a:r>
            <a:endParaRPr lang="en-CA" dirty="0"/>
          </a:p>
          <a:p>
            <a:endParaRPr lang="en-CA" i="0" dirty="0"/>
          </a:p>
        </p:txBody>
      </p:sp>
      <p:sp>
        <p:nvSpPr>
          <p:cNvPr id="4" name="Slide Number Placeholder 3">
            <a:extLst>
              <a:ext uri="{FF2B5EF4-FFF2-40B4-BE49-F238E27FC236}">
                <a16:creationId xmlns:a16="http://schemas.microsoft.com/office/drawing/2014/main" id="{1278B7F8-5C4D-EC80-3CCE-06732A372A51}"/>
              </a:ext>
            </a:extLst>
          </p:cNvPr>
          <p:cNvSpPr>
            <a:spLocks noGrp="1"/>
          </p:cNvSpPr>
          <p:nvPr>
            <p:ph type="sldNum" sz="quarter" idx="5"/>
          </p:nvPr>
        </p:nvSpPr>
        <p:spPr/>
        <p:txBody>
          <a:bodyPr/>
          <a:lstStyle/>
          <a:p>
            <a:fld id="{322FF210-3D88-4629-9372-D5E06E9C9B99}" type="slidenum">
              <a:rPr lang="en-CA" smtClean="0"/>
              <a:t>27</a:t>
            </a:fld>
            <a:endParaRPr lang="en-CA"/>
          </a:p>
        </p:txBody>
      </p:sp>
    </p:spTree>
    <p:extLst>
      <p:ext uri="{BB962C8B-B14F-4D97-AF65-F5344CB8AC3E}">
        <p14:creationId xmlns:p14="http://schemas.microsoft.com/office/powerpoint/2010/main" val="2033565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90FF6-25F6-8766-204D-535A2D96B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CD2C0-96AC-4D94-E0A5-CFEFB5173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3D5BF-5F7F-E576-1449-0AAD36B082CA}"/>
              </a:ext>
            </a:extLst>
          </p:cNvPr>
          <p:cNvSpPr>
            <a:spLocks noGrp="1"/>
          </p:cNvSpPr>
          <p:nvPr>
            <p:ph type="body" idx="1"/>
          </p:nvPr>
        </p:nvSpPr>
        <p:spPr/>
        <p:txBody>
          <a:bodyPr/>
          <a:lstStyle/>
          <a:p>
            <a:r>
              <a:rPr lang="en-CA" i="0"/>
              <a:t>Online empathy is a good example of what students need to understand, to know, and to be able to do to be digitally literate. As they grow, they become capable of more sophisticated understanding of the key concept that interactions through digital media can have a real impact – for good or ill – on others.</a:t>
            </a:r>
          </a:p>
          <a:p>
            <a:endParaRPr lang="en-CA" i="0"/>
          </a:p>
          <a:p>
            <a:r>
              <a:rPr lang="en-CA" i="0"/>
              <a:t>In grade six, this understanding mostly falls under the “Use” competency, as students learn to recognize and manage feelings, especially “hot” emotions which students may not always be consciously aware of, and to defuse conflict instead of letting it escalate. </a:t>
            </a:r>
          </a:p>
          <a:p>
            <a:endParaRPr lang="en-CA" i="0"/>
          </a:p>
          <a:p>
            <a:r>
              <a:rPr lang="en-CA" i="0"/>
              <a:t>It’s also essential for them to Know about </a:t>
            </a:r>
            <a:r>
              <a:rPr lang="en-CA" i="1"/>
              <a:t>empathy traps </a:t>
            </a:r>
            <a:r>
              <a:rPr lang="en-CA" i="0"/>
              <a:t>– the aspects of digital communication that make us less likely to recognize how other people are feeling, like the absence of facial expressions or body language – and to learn ways to make up for them. </a:t>
            </a:r>
          </a:p>
          <a:p>
            <a:endParaRPr lang="en-CA" i="0"/>
          </a:p>
          <a:p>
            <a:r>
              <a:rPr lang="en-US"/>
              <a:t>Whitney Phillips and Ryan Milner, in their book </a:t>
            </a:r>
            <a:r>
              <a:rPr lang="en-US" i="1"/>
              <a:t>Share Better and Stress Less</a:t>
            </a:r>
            <a:r>
              <a:rPr lang="en-US" i="0"/>
              <a:t>, suggest what they call “gut check” questions to help youth avoid and defuse conflict</a:t>
            </a:r>
            <a:r>
              <a:rPr lang="en-US"/>
              <a:t>: Are you sure this is play? Are you sure this isn’t play? Who isn’t laughing? What is the humor doing and how is it making them feel? </a:t>
            </a:r>
          </a:p>
          <a:p>
            <a:endParaRPr lang="en-CA" i="0"/>
          </a:p>
          <a:p>
            <a:r>
              <a:rPr lang="en-CA" i="0"/>
              <a:t>At this age, though, they can begin to learn and practice the Engage competency as well, reflecting on their own values and taking part in shaping the values of their online spaces and communities. Because their morality is shifting from one based on rules and punishments to one based on peer and social norms, students this age are particularly prone to </a:t>
            </a:r>
            <a:r>
              <a:rPr lang="en-CA" i="1"/>
              <a:t>moral disengagement</a:t>
            </a:r>
            <a:r>
              <a:rPr lang="en-CA" i="0"/>
              <a:t>, or what we call “sneaky excuses” in our lessons – the ways we tell ourselves that it’s okay to do something we would otherwise think is wrong (like sharing a sext without the consent of the person in it) or to </a:t>
            </a:r>
            <a:r>
              <a:rPr lang="en-CA" i="1"/>
              <a:t>not </a:t>
            </a:r>
            <a:r>
              <a:rPr lang="en-CA" i="0"/>
              <a:t>do something we know is right (like helping someone who’s a target of cyberbullying.) </a:t>
            </a:r>
          </a:p>
          <a:p>
            <a:endParaRPr lang="en-CA" i="0"/>
          </a:p>
          <a:p>
            <a:r>
              <a:rPr lang="en-CA" i="0"/>
              <a:t>Here’s a video that explores this key topic in student-friendly language.</a:t>
            </a:r>
            <a:endParaRPr lang="en-CA"/>
          </a:p>
        </p:txBody>
      </p:sp>
      <p:sp>
        <p:nvSpPr>
          <p:cNvPr id="4" name="Slide Number Placeholder 3">
            <a:extLst>
              <a:ext uri="{FF2B5EF4-FFF2-40B4-BE49-F238E27FC236}">
                <a16:creationId xmlns:a16="http://schemas.microsoft.com/office/drawing/2014/main" id="{5200033B-C934-963A-0810-BF4B8A19874B}"/>
              </a:ext>
            </a:extLst>
          </p:cNvPr>
          <p:cNvSpPr>
            <a:spLocks noGrp="1"/>
          </p:cNvSpPr>
          <p:nvPr>
            <p:ph type="sldNum" sz="quarter" idx="5"/>
          </p:nvPr>
        </p:nvSpPr>
        <p:spPr/>
        <p:txBody>
          <a:bodyPr/>
          <a:lstStyle/>
          <a:p>
            <a:fld id="{322FF210-3D88-4629-9372-D5E06E9C9B99}" type="slidenum">
              <a:rPr lang="en-CA" smtClean="0"/>
              <a:t>28</a:t>
            </a:fld>
            <a:endParaRPr lang="en-CA"/>
          </a:p>
        </p:txBody>
      </p:sp>
    </p:spTree>
    <p:extLst>
      <p:ext uri="{BB962C8B-B14F-4D97-AF65-F5344CB8AC3E}">
        <p14:creationId xmlns:p14="http://schemas.microsoft.com/office/powerpoint/2010/main" val="2902340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crucial for them to understand how the media they use can affect their health. As part of the Understand competency, t</a:t>
            </a:r>
            <a:r>
              <a:rPr lang="en-CA" dirty="0"/>
              <a:t>hey can also start to learn the ways that digital tools, particularly online games and social media, are designed to make them spend more time online, then learn and practice ways to Use them more mindfully.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implication of the key concept that digital media are networked that affects this age group powerfully is the way it exposes us to idealized images of other people and their lives, which can affect their happiness due to comparison and pressure to present a "picture perfect" online image. Here, again, helping students to analyze why digital media – and specific apps in particular – make us likely to do this, and to </a:t>
            </a:r>
            <a:r>
              <a:rPr lang="en-CA" sz="1200" kern="1200" dirty="0">
                <a:solidFill>
                  <a:schemeClr val="tx1"/>
                </a:solidFill>
                <a:effectLst/>
                <a:latin typeface="+mn-lt"/>
                <a:ea typeface="+mn-ea"/>
                <a:cs typeface="+mn-cs"/>
              </a:rPr>
              <a:t>Understand that everyone else is sharing idealized images of themselves and their lives online,</a:t>
            </a:r>
            <a:r>
              <a:rPr lang="en-US" dirty="0"/>
              <a:t> helps them to learn strategies to Use it more healthfully.</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made this video to help explain these ideas and to introduce those skills.</a:t>
            </a:r>
          </a:p>
        </p:txBody>
      </p:sp>
      <p:sp>
        <p:nvSpPr>
          <p:cNvPr id="4" name="Slide Number Placeholder 3"/>
          <p:cNvSpPr>
            <a:spLocks noGrp="1"/>
          </p:cNvSpPr>
          <p:nvPr>
            <p:ph type="sldNum" sz="quarter" idx="5"/>
          </p:nvPr>
        </p:nvSpPr>
        <p:spPr/>
        <p:txBody>
          <a:bodyPr/>
          <a:lstStyle/>
          <a:p>
            <a:fld id="{322FF210-3D88-4629-9372-D5E06E9C9B99}" type="slidenum">
              <a:rPr lang="en-CA" smtClean="0"/>
              <a:t>29</a:t>
            </a:fld>
            <a:endParaRPr lang="en-CA"/>
          </a:p>
        </p:txBody>
      </p:sp>
    </p:spTree>
    <p:extLst>
      <p:ext uri="{BB962C8B-B14F-4D97-AF65-F5344CB8AC3E}">
        <p14:creationId xmlns:p14="http://schemas.microsoft.com/office/powerpoint/2010/main" val="416786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What is going on in kids’ media lives at this age, and what risks are they facing?</a:t>
            </a:r>
          </a:p>
        </p:txBody>
      </p:sp>
      <p:sp>
        <p:nvSpPr>
          <p:cNvPr id="4" name="Slide Number Placeholder 3"/>
          <p:cNvSpPr>
            <a:spLocks noGrp="1"/>
          </p:cNvSpPr>
          <p:nvPr>
            <p:ph type="sldNum" sz="quarter" idx="5"/>
          </p:nvPr>
        </p:nvSpPr>
        <p:spPr/>
        <p:txBody>
          <a:bodyPr/>
          <a:lstStyle/>
          <a:p>
            <a:fld id="{322FF210-3D88-4629-9372-D5E06E9C9B99}" type="slidenum">
              <a:rPr lang="en-CA" smtClean="0"/>
              <a:t>3</a:t>
            </a:fld>
            <a:endParaRPr lang="en-CA"/>
          </a:p>
        </p:txBody>
      </p:sp>
    </p:spTree>
    <p:extLst>
      <p:ext uri="{BB962C8B-B14F-4D97-AF65-F5344CB8AC3E}">
        <p14:creationId xmlns:p14="http://schemas.microsoft.com/office/powerpoint/2010/main" val="3342989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E648D-4DAE-1322-5BA5-77F7D5ADA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478FA-FF8F-BEC1-D40B-05BD744E5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5B193-7625-7483-5AD4-7EA7253472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One of the key topics related to the Access competency is finding information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key issue for students at this age, though, is </a:t>
            </a:r>
            <a:r>
              <a:rPr lang="en-CA" sz="1200" i="1" kern="1200" dirty="0">
                <a:solidFill>
                  <a:schemeClr val="tx1"/>
                </a:solidFill>
                <a:effectLst/>
                <a:latin typeface="+mn-lt"/>
                <a:ea typeface="+mn-ea"/>
                <a:cs typeface="+mn-cs"/>
              </a:rPr>
              <a:t>limiting </a:t>
            </a:r>
            <a:r>
              <a:rPr lang="en-CA" sz="1200" i="0" kern="1200" dirty="0">
                <a:solidFill>
                  <a:schemeClr val="tx1"/>
                </a:solidFill>
                <a:effectLst/>
                <a:latin typeface="+mn-lt"/>
                <a:ea typeface="+mn-ea"/>
                <a:cs typeface="+mn-cs"/>
              </a:rPr>
              <a:t>themselves to good (and appropriate) content. </a:t>
            </a:r>
            <a:r>
              <a:rPr lang="en-CA" sz="1200" kern="1200" dirty="0">
                <a:solidFill>
                  <a:schemeClr val="tx1"/>
                </a:solidFill>
                <a:effectLst/>
                <a:latin typeface="+mn-lt"/>
                <a:ea typeface="+mn-ea"/>
                <a:cs typeface="+mn-cs"/>
              </a:rPr>
              <a:t>They do still want to control what they see online: four in ten take steps to avoid seeing pornography. We can help them to do that by teaching them Access skills such as how to use filters themselves and to use search terms and content settings (for instance Restricted Mode on YouTube or TikTok).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When it comes to accessing information, students this age are able to learn and practice all four steps of </a:t>
            </a:r>
            <a:r>
              <a:rPr lang="en-CA" sz="1200" i="1" kern="1200" dirty="0">
                <a:solidFill>
                  <a:schemeClr val="tx1"/>
                </a:solidFill>
                <a:effectLst/>
                <a:latin typeface="+mn-lt"/>
                <a:ea typeface="+mn-ea"/>
                <a:cs typeface="+mn-cs"/>
              </a:rPr>
              <a:t>companion reading </a:t>
            </a:r>
            <a:r>
              <a:rPr lang="en-CA" sz="1200" i="0" kern="1200" dirty="0">
                <a:solidFill>
                  <a:schemeClr val="tx1"/>
                </a:solidFill>
                <a:effectLst/>
                <a:latin typeface="+mn-lt"/>
                <a:ea typeface="+mn-ea"/>
                <a:cs typeface="+mn-cs"/>
              </a:rPr>
              <a:t>– finding the original source of a story or claim, verifying that source, checking it against other sources, and using fact-checking tools – and to follow that up with a skill in the Understand competency, </a:t>
            </a:r>
            <a:r>
              <a:rPr lang="en-CA" sz="1200" i="1" kern="1200" dirty="0">
                <a:solidFill>
                  <a:schemeClr val="tx1"/>
                </a:solidFill>
                <a:effectLst/>
                <a:latin typeface="+mn-lt"/>
                <a:ea typeface="+mn-ea"/>
                <a:cs typeface="+mn-cs"/>
              </a:rPr>
              <a:t>close reading </a:t>
            </a:r>
            <a:r>
              <a:rPr lang="en-CA" sz="1200" i="0" kern="1200" dirty="0">
                <a:solidFill>
                  <a:schemeClr val="tx1"/>
                </a:solidFill>
                <a:effectLst/>
                <a:latin typeface="+mn-lt"/>
                <a:ea typeface="+mn-ea"/>
                <a:cs typeface="+mn-cs"/>
              </a:rPr>
              <a:t>sources that they’ve determined are worth their attention. </a:t>
            </a:r>
            <a:endParaRPr lang="en-CA" dirty="0">
              <a:effectLst/>
            </a:endParaRPr>
          </a:p>
          <a:p>
            <a:endParaRPr lang="en-CA" dirty="0"/>
          </a:p>
          <a:p>
            <a:r>
              <a:rPr lang="en-CA" dirty="0"/>
              <a:t>This video explains that process of </a:t>
            </a:r>
            <a:r>
              <a:rPr lang="en-CA" i="1" dirty="0"/>
              <a:t>information sorting</a:t>
            </a:r>
            <a:r>
              <a:rPr lang="en-CA" i="0" dirty="0"/>
              <a:t>.</a:t>
            </a:r>
            <a:endParaRPr lang="en-CA" dirty="0"/>
          </a:p>
        </p:txBody>
      </p:sp>
      <p:sp>
        <p:nvSpPr>
          <p:cNvPr id="4" name="Slide Number Placeholder 3">
            <a:extLst>
              <a:ext uri="{FF2B5EF4-FFF2-40B4-BE49-F238E27FC236}">
                <a16:creationId xmlns:a16="http://schemas.microsoft.com/office/drawing/2014/main" id="{6D673FA0-459A-5835-9932-67A3FE523A39}"/>
              </a:ext>
            </a:extLst>
          </p:cNvPr>
          <p:cNvSpPr>
            <a:spLocks noGrp="1"/>
          </p:cNvSpPr>
          <p:nvPr>
            <p:ph type="sldNum" sz="quarter" idx="5"/>
          </p:nvPr>
        </p:nvSpPr>
        <p:spPr/>
        <p:txBody>
          <a:bodyPr/>
          <a:lstStyle/>
          <a:p>
            <a:fld id="{322FF210-3D88-4629-9372-D5E06E9C9B99}" type="slidenum">
              <a:rPr lang="en-CA" smtClean="0"/>
              <a:t>30</a:t>
            </a:fld>
            <a:endParaRPr lang="en-CA"/>
          </a:p>
        </p:txBody>
      </p:sp>
    </p:spTree>
    <p:extLst>
      <p:ext uri="{BB962C8B-B14F-4D97-AF65-F5344CB8AC3E}">
        <p14:creationId xmlns:p14="http://schemas.microsoft.com/office/powerpoint/2010/main" val="3053958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72E53-DC95-9549-9C6A-88ED2643A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FFB88-251B-ACFD-837B-7D5D4FAD0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E88DA-B145-72FA-3850-4D128B4A85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Because digital media are networked, a key part of the Access competency is also controlling who can access </a:t>
            </a:r>
            <a:r>
              <a:rPr lang="en-CA" sz="1200" i="1" kern="1200" dirty="0">
                <a:solidFill>
                  <a:schemeClr val="tx1"/>
                </a:solidFill>
                <a:effectLst/>
                <a:latin typeface="+mn-lt"/>
                <a:ea typeface="+mn-ea"/>
                <a:cs typeface="+mn-cs"/>
              </a:rPr>
              <a:t>your </a:t>
            </a:r>
            <a:r>
              <a:rPr lang="en-CA" sz="1200" i="0" kern="1200" dirty="0">
                <a:solidFill>
                  <a:schemeClr val="tx1"/>
                </a:solidFill>
                <a:effectLst/>
                <a:latin typeface="+mn-lt"/>
                <a:ea typeface="+mn-ea"/>
                <a:cs typeface="+mn-cs"/>
              </a:rPr>
              <a:t>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At this age students still mostly understand privacy in personal terms, but they are more aware of the possible risks of sharing content online. We need to encourage them to think about unknown and future audiences for things they post and make sure they know how to use the tools and features available to manage privacy in their apps and games. </a:t>
            </a:r>
            <a:r>
              <a:rPr lang="en-US" dirty="0"/>
              <a:t>They need to know how to prevent people they don't know from contacting them in games, social networks, and other online spaces, and how to limit who can see what they post.</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Setting their account to private by default is a key strategy to reduce exposure to strangers and unwanted messages. While some platforms default to private for younger users, it's important for students to know how to adjust this themselves – especially since those defaults might not be in place if they lied about their age to sign up.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video explains the basics of privacy settings.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BE89804-AF30-E210-07B3-087706C786B3}"/>
              </a:ext>
            </a:extLst>
          </p:cNvPr>
          <p:cNvSpPr>
            <a:spLocks noGrp="1"/>
          </p:cNvSpPr>
          <p:nvPr>
            <p:ph type="sldNum" sz="quarter" idx="5"/>
          </p:nvPr>
        </p:nvSpPr>
        <p:spPr/>
        <p:txBody>
          <a:bodyPr/>
          <a:lstStyle/>
          <a:p>
            <a:fld id="{322FF210-3D88-4629-9372-D5E06E9C9B99}" type="slidenum">
              <a:rPr lang="en-CA" smtClean="0"/>
              <a:t>31</a:t>
            </a:fld>
            <a:endParaRPr lang="en-CA"/>
          </a:p>
        </p:txBody>
      </p:sp>
    </p:spTree>
    <p:extLst>
      <p:ext uri="{BB962C8B-B14F-4D97-AF65-F5344CB8AC3E}">
        <p14:creationId xmlns:p14="http://schemas.microsoft.com/office/powerpoint/2010/main" val="3447406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983B2-D6AA-64A0-25D9-3A9888F69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6E752-2E99-E33F-886E-4E3424195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6FF07-8B24-D0B5-51BF-4148ECF4D804}"/>
              </a:ext>
            </a:extLst>
          </p:cNvPr>
          <p:cNvSpPr>
            <a:spLocks noGrp="1"/>
          </p:cNvSpPr>
          <p:nvPr>
            <p:ph type="body" idx="1"/>
          </p:nvPr>
        </p:nvSpPr>
        <p:spPr/>
        <p:txBody>
          <a:bodyPr/>
          <a:lstStyle/>
          <a:p>
            <a:r>
              <a:rPr lang="en-CA" dirty="0"/>
              <a:t>Think about the topics we’ve just explored and then take a moment to reflect on your own identity, beliefs and experiences regarding digital media literacy and digital citizenship.</a:t>
            </a:r>
          </a:p>
          <a:p>
            <a:endParaRPr lang="en-CA" dirty="0"/>
          </a:p>
          <a:p>
            <a:r>
              <a:rPr lang="en-CA" dirty="0"/>
              <a:t>How might these influence how you approach topics like Ethics and Empathy, Media Health, Finding and Verifying or Privacy and Security?</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example, if most or all of your family and friends live in Canada, you might not appreciate the importance of digital media for keeping some youth in touch with family overseas. You might also, like most adults who are in positions of care for youth with disabilities, underestimate how active they are in using digital media and the risks they encounter there.)</a:t>
            </a:r>
          </a:p>
          <a:p>
            <a:endParaRPr lang="en-CA" dirty="0"/>
          </a:p>
          <a:p>
            <a:r>
              <a:rPr lang="en-CA" dirty="0"/>
              <a:t>What steps can you take to ensure a culturally responsive and inclusive learning environment?</a:t>
            </a:r>
          </a:p>
          <a:p>
            <a:endParaRPr lang="en-CA" dirty="0"/>
          </a:p>
          <a:p>
            <a:endParaRPr lang="en-CA" dirty="0"/>
          </a:p>
        </p:txBody>
      </p:sp>
      <p:sp>
        <p:nvSpPr>
          <p:cNvPr id="4" name="Slide Number Placeholder 3">
            <a:extLst>
              <a:ext uri="{FF2B5EF4-FFF2-40B4-BE49-F238E27FC236}">
                <a16:creationId xmlns:a16="http://schemas.microsoft.com/office/drawing/2014/main" id="{16CFE518-1FE3-EFC0-1DB7-6171AFC82B07}"/>
              </a:ext>
            </a:extLst>
          </p:cNvPr>
          <p:cNvSpPr>
            <a:spLocks noGrp="1"/>
          </p:cNvSpPr>
          <p:nvPr>
            <p:ph type="sldNum" sz="quarter" idx="5"/>
          </p:nvPr>
        </p:nvSpPr>
        <p:spPr/>
        <p:txBody>
          <a:bodyPr/>
          <a:lstStyle/>
          <a:p>
            <a:fld id="{322FF210-3D88-4629-9372-D5E06E9C9B99}" type="slidenum">
              <a:rPr lang="en-CA" smtClean="0"/>
              <a:t>32</a:t>
            </a:fld>
            <a:endParaRPr lang="en-CA"/>
          </a:p>
        </p:txBody>
      </p:sp>
    </p:spTree>
    <p:extLst>
      <p:ext uri="{BB962C8B-B14F-4D97-AF65-F5344CB8AC3E}">
        <p14:creationId xmlns:p14="http://schemas.microsoft.com/office/powerpoint/2010/main" val="1982344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Now that we know what students need to learn, let’s take a look at </a:t>
            </a:r>
            <a:r>
              <a:rPr lang="en-CA" i="1" dirty="0"/>
              <a:t>how </a:t>
            </a:r>
            <a:r>
              <a:rPr lang="en-CA" i="0" dirty="0"/>
              <a:t>to teach them – as well as some pitfalls to avoid </a:t>
            </a:r>
            <a:r>
              <a:rPr lang="en-US" sz="1200" i="0"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 supporting digital citizenship and on-line safety with elementary students.</a:t>
            </a:r>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33</a:t>
            </a:fld>
            <a:endParaRPr lang="en-CA"/>
          </a:p>
        </p:txBody>
      </p:sp>
    </p:spTree>
    <p:extLst>
      <p:ext uri="{BB962C8B-B14F-4D97-AF65-F5344CB8AC3E}">
        <p14:creationId xmlns:p14="http://schemas.microsoft.com/office/powerpoint/2010/main" val="924737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E0734-B391-B0D3-0C17-5FD2969DF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9680E-BAEE-5C6D-9AC1-FAA84422A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495A7-2073-30EB-3C8C-9705D39756C8}"/>
              </a:ext>
            </a:extLst>
          </p:cNvPr>
          <p:cNvSpPr>
            <a:spLocks noGrp="1"/>
          </p:cNvSpPr>
          <p:nvPr>
            <p:ph type="body" idx="1"/>
          </p:nvPr>
        </p:nvSpPr>
        <p:spPr/>
        <p:txBody>
          <a:bodyPr/>
          <a:lstStyle/>
          <a:p>
            <a:r>
              <a:rPr lang="en-CA" dirty="0"/>
              <a:t>Although we have focused in this workshop largely on the risks that students face from media, it’s important not to frame digital citizenship, or digital media literacy more broadly, in terms of protection. Instead, we should view risk as what students have to learn to manage to access the many benefits they get from media. Starting from the perspective that media in general, or that specific media activities (with a few exceptions) should be minimized, will make students tune you out.</a:t>
            </a:r>
          </a:p>
          <a:p>
            <a:endParaRPr lang="en-CA" dirty="0"/>
          </a:p>
          <a:p>
            <a:r>
              <a:rPr lang="en-CA" dirty="0"/>
              <a:t>At the same time, we shouldn’t assume that students have unambiguously positive views of the role media plays in their lives, either. Our research has found that young people generally recognize both positive and negative impacts of media, and in many cases do want to mitigate those negatives – but don’t know how to do so.</a:t>
            </a:r>
          </a:p>
        </p:txBody>
      </p:sp>
      <p:sp>
        <p:nvSpPr>
          <p:cNvPr id="4" name="Slide Number Placeholder 3">
            <a:extLst>
              <a:ext uri="{FF2B5EF4-FFF2-40B4-BE49-F238E27FC236}">
                <a16:creationId xmlns:a16="http://schemas.microsoft.com/office/drawing/2014/main" id="{0CAB7F7D-148C-ECDA-327D-055DA64AB316}"/>
              </a:ext>
            </a:extLst>
          </p:cNvPr>
          <p:cNvSpPr>
            <a:spLocks noGrp="1"/>
          </p:cNvSpPr>
          <p:nvPr>
            <p:ph type="sldNum" sz="quarter" idx="5"/>
          </p:nvPr>
        </p:nvSpPr>
        <p:spPr/>
        <p:txBody>
          <a:bodyPr/>
          <a:lstStyle/>
          <a:p>
            <a:fld id="{322FF210-3D88-4629-9372-D5E06E9C9B99}" type="slidenum">
              <a:rPr lang="en-CA" smtClean="0"/>
              <a:t>34</a:t>
            </a:fld>
            <a:endParaRPr lang="en-CA"/>
          </a:p>
        </p:txBody>
      </p:sp>
    </p:spTree>
    <p:extLst>
      <p:ext uri="{BB962C8B-B14F-4D97-AF65-F5344CB8AC3E}">
        <p14:creationId xmlns:p14="http://schemas.microsoft.com/office/powerpoint/2010/main" val="2565208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When addressing risks, one of the most common mistakes is to try to keep kids safe by scaring them. While understandable, this doesn’t work for several reasons. First, as they enter into adolescence, students become less and less motivated by fear of consequences. As well, while the most extreme outcomes may get news coverage, they’re unlikely to match students’ experience and so will be dismissed as irrelevant.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Instead, we should focus on more lower-stakes risks that seem plausible and directly relevant such as being embarrassed, having a friend get mad at you or buying something you regret. British neuroscientist Sarah-Jayne Blakemore gives as an example warning teens that smoking “give[s] you bad breath, or put[s] younger children in danger.” As they feel strongly about their newfound independence, they “also respond to the idea that this is an adult industry that is exploiting them to make money.”</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35</a:t>
            </a:fld>
            <a:endParaRPr lang="en-CA"/>
          </a:p>
        </p:txBody>
      </p:sp>
    </p:spTree>
    <p:extLst>
      <p:ext uri="{BB962C8B-B14F-4D97-AF65-F5344CB8AC3E}">
        <p14:creationId xmlns:p14="http://schemas.microsoft.com/office/powerpoint/2010/main" val="3827277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78629-888C-D34B-7B4B-381601744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7BAF9-E961-C4EE-8F17-A9EDD2434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8DA5A-2341-D2E1-C304-6595AC3E1FE3}"/>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In fact, some of the most effective programs for reducing bullying involve showing students that it is typically </a:t>
            </a:r>
            <a:r>
              <a:rPr lang="en-CA" sz="1200" i="1" kern="1200" dirty="0">
                <a:solidFill>
                  <a:schemeClr val="tx1"/>
                </a:solidFill>
                <a:effectLst/>
                <a:latin typeface="+mn-lt"/>
                <a:ea typeface="+mn-ea"/>
                <a:cs typeface="+mn-cs"/>
              </a:rPr>
              <a:t>less </a:t>
            </a:r>
            <a:r>
              <a:rPr lang="en-CA" sz="1200" i="0" kern="1200" dirty="0">
                <a:solidFill>
                  <a:schemeClr val="tx1"/>
                </a:solidFill>
                <a:effectLst/>
                <a:latin typeface="+mn-lt"/>
                <a:ea typeface="+mn-ea"/>
                <a:cs typeface="+mn-cs"/>
              </a:rPr>
              <a:t>common than students believe. Sharing accurate data from MediaSmarts’ research – for instance, that just one in six students has ever cyberbullied someone else – can go a long way to show that these behaviours are not normal or acceptable.</a:t>
            </a:r>
          </a:p>
          <a:p>
            <a:endParaRPr lang="en-CA" sz="1200" i="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So can empowering students to shape the social norms of online spaces like games or social networks, where bullying – as well as racism, sexism, homophobia and other forms of prejudice – are often normalized.</a:t>
            </a:r>
          </a:p>
          <a:p>
            <a:endParaRPr lang="en-CA" sz="1200" i="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In the same way, you want to make sure that they know that many positive behaviours and attitudes are </a:t>
            </a:r>
            <a:r>
              <a:rPr lang="en-CA" sz="1200" i="1" kern="1200" dirty="0">
                <a:solidFill>
                  <a:schemeClr val="tx1"/>
                </a:solidFill>
                <a:effectLst/>
                <a:latin typeface="+mn-lt"/>
                <a:ea typeface="+mn-ea"/>
                <a:cs typeface="+mn-cs"/>
              </a:rPr>
              <a:t>more </a:t>
            </a:r>
            <a:r>
              <a:rPr lang="en-CA" sz="1200" i="0" kern="1200" dirty="0">
                <a:solidFill>
                  <a:schemeClr val="tx1"/>
                </a:solidFill>
                <a:effectLst/>
                <a:latin typeface="+mn-lt"/>
                <a:ea typeface="+mn-ea"/>
                <a:cs typeface="+mn-cs"/>
              </a:rPr>
              <a:t>common than they likely believe: that two-thirds of students this age who witnessed cyberbullying did something to help the target, for instance, that nine in ten trust their parents to make good decisions about them online, and that eight in ten think it’s important to say or do something when you witness prejudice online.</a:t>
            </a:r>
          </a:p>
          <a:p>
            <a:endParaRPr lang="en-CA" sz="1200" i="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You may not even want to address topics like online hate, sexting or pornography directly at this age, to avoid normalizing them. Instead, you can teach the essential skills and concepts students need in different contexts: teaching students about gender representation and how to find reliable information prepares them for the stereotypes in pornography and makes them less likely to turn it for sexual health education, while you can teach them about respecting consent online in less charged contexts than sexting. (Ideally, of course, they will get more specific lessons on these topics later, but waiting until the topic is appropriate for </a:t>
            </a:r>
            <a:r>
              <a:rPr lang="en-CA" sz="1200" i="1" kern="1200" dirty="0">
                <a:solidFill>
                  <a:schemeClr val="tx1"/>
                </a:solidFill>
                <a:effectLst/>
                <a:latin typeface="+mn-lt"/>
                <a:ea typeface="+mn-ea"/>
                <a:cs typeface="+mn-cs"/>
              </a:rPr>
              <a:t>most </a:t>
            </a:r>
            <a:r>
              <a:rPr lang="en-CA" sz="1200" i="0" kern="1200" dirty="0">
                <a:solidFill>
                  <a:schemeClr val="tx1"/>
                </a:solidFill>
                <a:effectLst/>
                <a:latin typeface="+mn-lt"/>
                <a:ea typeface="+mn-ea"/>
                <a:cs typeface="+mn-cs"/>
              </a:rPr>
              <a:t>students might mean that </a:t>
            </a:r>
            <a:r>
              <a:rPr lang="en-CA" sz="1200" i="1" kern="1200" dirty="0">
                <a:solidFill>
                  <a:schemeClr val="tx1"/>
                </a:solidFill>
                <a:effectLst/>
                <a:latin typeface="+mn-lt"/>
                <a:ea typeface="+mn-ea"/>
                <a:cs typeface="+mn-cs"/>
              </a:rPr>
              <a:t>some </a:t>
            </a:r>
            <a:r>
              <a:rPr lang="en-CA" sz="1200" i="0" kern="1200" dirty="0">
                <a:solidFill>
                  <a:schemeClr val="tx1"/>
                </a:solidFill>
                <a:effectLst/>
                <a:latin typeface="+mn-lt"/>
                <a:ea typeface="+mn-ea"/>
                <a:cs typeface="+mn-cs"/>
              </a:rPr>
              <a:t>who need instruction don’t get it.)</a:t>
            </a:r>
          </a:p>
          <a:p>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42B9FF0-9C86-054D-2FBB-D35B8B35F335}"/>
              </a:ext>
            </a:extLst>
          </p:cNvPr>
          <p:cNvSpPr>
            <a:spLocks noGrp="1"/>
          </p:cNvSpPr>
          <p:nvPr>
            <p:ph type="sldNum" sz="quarter" idx="5"/>
          </p:nvPr>
        </p:nvSpPr>
        <p:spPr/>
        <p:txBody>
          <a:bodyPr/>
          <a:lstStyle/>
          <a:p>
            <a:fld id="{322FF210-3D88-4629-9372-D5E06E9C9B99}" type="slidenum">
              <a:rPr lang="en-CA" smtClean="0"/>
              <a:t>36</a:t>
            </a:fld>
            <a:endParaRPr lang="en-CA"/>
          </a:p>
        </p:txBody>
      </p:sp>
    </p:spTree>
    <p:extLst>
      <p:ext uri="{BB962C8B-B14F-4D97-AF65-F5344CB8AC3E}">
        <p14:creationId xmlns:p14="http://schemas.microsoft.com/office/powerpoint/2010/main" val="2451008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B8F20-43D0-FF06-419F-DC1C0F3B4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FB930-18AA-774B-DB6D-A1FF9949D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E9C15-FB54-A209-C599-C58B96948FC1}"/>
              </a:ext>
            </a:extLst>
          </p:cNvPr>
          <p:cNvSpPr>
            <a:spLocks noGrp="1"/>
          </p:cNvSpPr>
          <p:nvPr>
            <p:ph type="body" idx="1"/>
          </p:nvPr>
        </p:nvSpPr>
        <p:spPr/>
        <p:txBody>
          <a:bodyPr/>
          <a:lstStyle/>
          <a:p>
            <a:r>
              <a:rPr lang="en-US" dirty="0"/>
              <a:t>When we think about online safety, our first instinct is often to focus on warning students about the risks posed by “strangers.” But while they do need to learn how to block or mute “</a:t>
            </a:r>
            <a:r>
              <a:rPr lang="en-US" dirty="0" err="1"/>
              <a:t>randos</a:t>
            </a:r>
            <a:r>
              <a:rPr lang="en-US" dirty="0"/>
              <a:t>” who contact them, most of the risks students face from others come from people they know – and even online-only contacts no longer seem like “strangers” by the time the harm is done.</a:t>
            </a:r>
          </a:p>
          <a:p>
            <a:endParaRPr lang="en-US" dirty="0"/>
          </a:p>
          <a:p>
            <a:r>
              <a:rPr lang="en-US" dirty="0"/>
              <a:t>Instead, they need to understand </a:t>
            </a:r>
            <a:r>
              <a:rPr lang="en-US" b="0" dirty="0"/>
              <a:t>that the danger online lies in inappropriate behavior, regardless of whether the person is known or a stranger</a:t>
            </a:r>
            <a:r>
              <a:rPr lang="en-US" dirty="0"/>
              <a:t>. Teach them to recognize the “red flags” of an unhealthy relationship whether it’s with a peer, someone they already know offline, </a:t>
            </a:r>
            <a:r>
              <a:rPr lang="en-US" i="1" dirty="0"/>
              <a:t>or</a:t>
            </a:r>
            <a:r>
              <a:rPr lang="en-US" dirty="0"/>
              <a:t> an online-only contact: flattering them, especially about how they look; asking about times and places where they could meet or could communicate online in private; introducing sex or sexual topics into the conversation; sharing or offering to share sexual images, either pornography or pictures of the sender; and asking them not to tell their parents or friends about a conversation or about the relationship.</a:t>
            </a:r>
          </a:p>
          <a:p>
            <a:endParaRPr lang="en-CA" dirty="0"/>
          </a:p>
        </p:txBody>
      </p:sp>
      <p:sp>
        <p:nvSpPr>
          <p:cNvPr id="4" name="Slide Number Placeholder 3">
            <a:extLst>
              <a:ext uri="{FF2B5EF4-FFF2-40B4-BE49-F238E27FC236}">
                <a16:creationId xmlns:a16="http://schemas.microsoft.com/office/drawing/2014/main" id="{587E88F3-97C9-49B6-9F83-F32578F42102}"/>
              </a:ext>
            </a:extLst>
          </p:cNvPr>
          <p:cNvSpPr>
            <a:spLocks noGrp="1"/>
          </p:cNvSpPr>
          <p:nvPr>
            <p:ph type="sldNum" sz="quarter" idx="5"/>
          </p:nvPr>
        </p:nvSpPr>
        <p:spPr/>
        <p:txBody>
          <a:bodyPr/>
          <a:lstStyle/>
          <a:p>
            <a:fld id="{322FF210-3D88-4629-9372-D5E06E9C9B99}" type="slidenum">
              <a:rPr lang="en-CA" smtClean="0"/>
              <a:t>37</a:t>
            </a:fld>
            <a:endParaRPr lang="en-CA"/>
          </a:p>
        </p:txBody>
      </p:sp>
    </p:spTree>
    <p:extLst>
      <p:ext uri="{BB962C8B-B14F-4D97-AF65-F5344CB8AC3E}">
        <p14:creationId xmlns:p14="http://schemas.microsoft.com/office/powerpoint/2010/main" val="3575554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83DE8-474F-A65C-D595-B708C10BF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1A4D8-4ADB-760A-D6B4-F1ABC0DFD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64D14-4927-FF8E-BB9A-B4B8B1C05BAC}"/>
              </a:ext>
            </a:extLst>
          </p:cNvPr>
          <p:cNvSpPr>
            <a:spLocks noGrp="1"/>
          </p:cNvSpPr>
          <p:nvPr>
            <p:ph type="body" idx="1"/>
          </p:nvPr>
        </p:nvSpPr>
        <p:spPr/>
        <p:txBody>
          <a:bodyPr/>
          <a:lstStyle/>
          <a:p>
            <a:r>
              <a:rPr lang="en-US" dirty="0"/>
              <a:t>Evaluations of online safety programs have found that when they focus exclusively on the victims of online harm, they can inadvertently lead to </a:t>
            </a:r>
            <a:r>
              <a:rPr lang="en-US" i="1" dirty="0"/>
              <a:t>blaming </a:t>
            </a:r>
            <a:r>
              <a:rPr lang="en-US" i="0" dirty="0"/>
              <a:t>those victims. This was found most dramatically with programs on sexting, which often make students feel </a:t>
            </a:r>
            <a:r>
              <a:rPr lang="en-US" i="1" dirty="0"/>
              <a:t>less </a:t>
            </a:r>
            <a:r>
              <a:rPr lang="en-US" i="0" dirty="0"/>
              <a:t>sympathy for people whose sexts are shared without their consent and more likely to excuse those who shared them. Similarly, focusing only on what to do when one is a target of cyberbullying can make it seem like harm is the target’s own fault if they </a:t>
            </a:r>
            <a:r>
              <a:rPr lang="en-US" i="1" dirty="0"/>
              <a:t>don’t </a:t>
            </a:r>
            <a:r>
              <a:rPr lang="en-US" i="0" dirty="0"/>
              <a:t>do those things.</a:t>
            </a:r>
          </a:p>
          <a:p>
            <a:endParaRPr lang="en-US" i="0" dirty="0"/>
          </a:p>
          <a:p>
            <a:r>
              <a:rPr lang="en-US" i="0" dirty="0"/>
              <a:t>While it </a:t>
            </a:r>
            <a:r>
              <a:rPr lang="en-US" i="1" dirty="0"/>
              <a:t>is </a:t>
            </a:r>
            <a:r>
              <a:rPr lang="en-US" i="0" dirty="0"/>
              <a:t>important to teach students strategies for dealing with cyberbullying if it happens, we should also teach them how they can help if they witness someone else being bullied. Two-thirds of students say they have done this at least once – but about half also say they are sometimes reluctant to do so because they don’t know what to do, or because they are afraid it will make things worse.</a:t>
            </a:r>
          </a:p>
          <a:p>
            <a:endParaRPr lang="en-US" i="0" dirty="0"/>
          </a:p>
          <a:p>
            <a:r>
              <a:rPr lang="en-US" i="0" dirty="0"/>
              <a:t>In the same way, while we do have a responsibility to make sure students know the risks of sharing potentially embarrassing content online, our main focus should be on addressing the moral disengagement attitudes that might make someone who receives that content think it’s okay to share it without consent.</a:t>
            </a:r>
            <a:endParaRPr lang="en-CA" dirty="0"/>
          </a:p>
        </p:txBody>
      </p:sp>
      <p:sp>
        <p:nvSpPr>
          <p:cNvPr id="4" name="Slide Number Placeholder 3">
            <a:extLst>
              <a:ext uri="{FF2B5EF4-FFF2-40B4-BE49-F238E27FC236}">
                <a16:creationId xmlns:a16="http://schemas.microsoft.com/office/drawing/2014/main" id="{12AF8D81-5AD8-D0C0-8230-286871C64E6F}"/>
              </a:ext>
            </a:extLst>
          </p:cNvPr>
          <p:cNvSpPr>
            <a:spLocks noGrp="1"/>
          </p:cNvSpPr>
          <p:nvPr>
            <p:ph type="sldNum" sz="quarter" idx="5"/>
          </p:nvPr>
        </p:nvSpPr>
        <p:spPr/>
        <p:txBody>
          <a:bodyPr/>
          <a:lstStyle/>
          <a:p>
            <a:fld id="{322FF210-3D88-4629-9372-D5E06E9C9B99}" type="slidenum">
              <a:rPr lang="en-CA" smtClean="0"/>
              <a:t>38</a:t>
            </a:fld>
            <a:endParaRPr lang="en-CA"/>
          </a:p>
        </p:txBody>
      </p:sp>
    </p:spTree>
    <p:extLst>
      <p:ext uri="{BB962C8B-B14F-4D97-AF65-F5344CB8AC3E}">
        <p14:creationId xmlns:p14="http://schemas.microsoft.com/office/powerpoint/2010/main" val="1273579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C150-1DED-D019-47FE-4F2FE8FC6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669F1-E838-F482-4D50-0F01C0B84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84BBA-42F5-582E-87B4-CD86B743CBC1}"/>
              </a:ext>
            </a:extLst>
          </p:cNvPr>
          <p:cNvSpPr>
            <a:spLocks noGrp="1"/>
          </p:cNvSpPr>
          <p:nvPr>
            <p:ph type="body" idx="1"/>
          </p:nvPr>
        </p:nvSpPr>
        <p:spPr/>
        <p:txBody>
          <a:bodyPr/>
          <a:lstStyle/>
          <a:p>
            <a:r>
              <a:rPr lang="en-US" dirty="0"/>
              <a:t>Don’t mistake students’ </a:t>
            </a:r>
            <a:r>
              <a:rPr lang="en-US" i="1" dirty="0"/>
              <a:t>fluency </a:t>
            </a:r>
            <a:r>
              <a:rPr lang="en-US" i="0" dirty="0"/>
              <a:t>with technology</a:t>
            </a:r>
            <a:r>
              <a:rPr lang="en-US" dirty="0"/>
              <a:t> for literacy. While they may master the basic functions of apps and online tools quickly, they often stay at that surface level, and may have little knowledge or understanding of an app’s privacy settings, how to use a search engine effectively, or even how the apps they use make money. Students this age are, in fact, fairly well aware of the limitations of their technical knowledge: 85% say their parents know more about digital technology than they do, and more than half say the same about their teachers.</a:t>
            </a:r>
          </a:p>
          <a:p>
            <a:endParaRPr lang="en-US" dirty="0"/>
          </a:p>
          <a:p>
            <a:r>
              <a:rPr lang="en-US" dirty="0"/>
              <a:t>Where you do want to treat students as authorities, though, is on their own experience – both their personal experiences and their </a:t>
            </a:r>
            <a:r>
              <a:rPr lang="en-US" i="1" dirty="0" err="1"/>
              <a:t>mediaspheres</a:t>
            </a:r>
            <a:r>
              <a:rPr lang="en-US" i="0" dirty="0"/>
              <a:t>. As much as possible, take their cues about which apps or media texts to cover.</a:t>
            </a:r>
            <a:endParaRPr lang="en-CA" dirty="0"/>
          </a:p>
        </p:txBody>
      </p:sp>
      <p:sp>
        <p:nvSpPr>
          <p:cNvPr id="4" name="Slide Number Placeholder 3">
            <a:extLst>
              <a:ext uri="{FF2B5EF4-FFF2-40B4-BE49-F238E27FC236}">
                <a16:creationId xmlns:a16="http://schemas.microsoft.com/office/drawing/2014/main" id="{4703AEE8-01A9-EC76-F422-AD055E4A94D4}"/>
              </a:ext>
            </a:extLst>
          </p:cNvPr>
          <p:cNvSpPr>
            <a:spLocks noGrp="1"/>
          </p:cNvSpPr>
          <p:nvPr>
            <p:ph type="sldNum" sz="quarter" idx="5"/>
          </p:nvPr>
        </p:nvSpPr>
        <p:spPr/>
        <p:txBody>
          <a:bodyPr/>
          <a:lstStyle/>
          <a:p>
            <a:fld id="{322FF210-3D88-4629-9372-D5E06E9C9B99}" type="slidenum">
              <a:rPr lang="en-CA" smtClean="0"/>
              <a:t>39</a:t>
            </a:fld>
            <a:endParaRPr lang="en-CA"/>
          </a:p>
        </p:txBody>
      </p:sp>
    </p:spTree>
    <p:extLst>
      <p:ext uri="{BB962C8B-B14F-4D97-AF65-F5344CB8AC3E}">
        <p14:creationId xmlns:p14="http://schemas.microsoft.com/office/powerpoint/2010/main" val="78865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Two big changes happen at this age: the beginning of adolescence and (for most kids) starting to use phones and social media. While younger kids use digital tech, for tweens it is often an essential part of how they develop and grow.</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4</a:t>
            </a:fld>
            <a:endParaRPr lang="en-CA"/>
          </a:p>
        </p:txBody>
      </p:sp>
    </p:spTree>
    <p:extLst>
      <p:ext uri="{BB962C8B-B14F-4D97-AF65-F5344CB8AC3E}">
        <p14:creationId xmlns:p14="http://schemas.microsoft.com/office/powerpoint/2010/main" val="4119644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67D78-0A3F-13D3-EA0D-13CDA0B9B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902A6-D6E9-EE4F-65DD-9C8EEA0DF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928C3-3135-3EC5-D784-9CE9F887D0C1}"/>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Online safety, and digital media literacy more broadly, are often addressed in a single, separate lesson or unit, but research shows consistently that shorter, more frequent lessons spread throughout the year are more effective. While there is a single “digital media literacy” expectation in the Language curriculum, aspects of digital media literacy are also found throughout the A, C, and D strands such as text forms and genres, point of view, critical thinking in literacy and creating texts. Digital literacy is also one of the seven Transferable Skills that are to be assessed “in all of the subjects and disciplines of the Ontario curriculum, from Kindergarten to Grade 12.”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As much as possible, you also want to avoid focusing on just one aspect of digital media literacy or teaching it in the context of only one subject. While we organize them into different topics, all of these aspects of digital media literacy connect to one another – for example, youth who believe traditional gender stereotypes are more likely to share sexts without consent – and connecting to different parts of the curriculum helps to address them from multiple angles. In many cases, such as teaching students to recognize, name and manage their emotions, what’s needed is to ensure that the existing curriculum is extended to the online context.</a:t>
            </a:r>
          </a:p>
          <a:p>
            <a:endParaRPr lang="en-CA" sz="1200" kern="1200" dirty="0">
              <a:solidFill>
                <a:schemeClr val="tx1"/>
              </a:solidFill>
              <a:effectLst/>
              <a:latin typeface="+mn-lt"/>
              <a:ea typeface="+mn-ea"/>
              <a:cs typeface="+mn-cs"/>
            </a:endParaRPr>
          </a:p>
          <a:p>
            <a:r>
              <a:rPr lang="en-US" dirty="0"/>
              <a:t>Don’t assume that students know everything they need to because they received a lesson in a previous year, either. Digital media literacy concepts should also be revisited and built upon, much like math education. “</a:t>
            </a:r>
            <a:r>
              <a:rPr lang="en-US" b="0" dirty="0"/>
              <a:t>Spiraling” teaching helps</a:t>
            </a:r>
            <a:r>
              <a:rPr lang="en-US" dirty="0"/>
              <a:t> students' understanding of online risks evolve along with their cognitive and moral development and their changing digital experiences.</a:t>
            </a:r>
            <a:endParaRPr lang="en-CA"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2FE53F1-9074-3EA8-3ADC-0A597DF9AF0F}"/>
              </a:ext>
            </a:extLst>
          </p:cNvPr>
          <p:cNvSpPr>
            <a:spLocks noGrp="1"/>
          </p:cNvSpPr>
          <p:nvPr>
            <p:ph type="sldNum" sz="quarter" idx="5"/>
          </p:nvPr>
        </p:nvSpPr>
        <p:spPr/>
        <p:txBody>
          <a:bodyPr/>
          <a:lstStyle/>
          <a:p>
            <a:fld id="{322FF210-3D88-4629-9372-D5E06E9C9B99}" type="slidenum">
              <a:rPr lang="en-CA" smtClean="0"/>
              <a:t>40</a:t>
            </a:fld>
            <a:endParaRPr lang="en-CA"/>
          </a:p>
        </p:txBody>
      </p:sp>
    </p:spTree>
    <p:extLst>
      <p:ext uri="{BB962C8B-B14F-4D97-AF65-F5344CB8AC3E}">
        <p14:creationId xmlns:p14="http://schemas.microsoft.com/office/powerpoint/2010/main" val="2042813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00820-CC53-A942-DDF3-FF0E960CA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AD4F7-7F66-DB8F-2981-4F5D91794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523FC-09E2-E8D7-30B5-A444D3681746}"/>
              </a:ext>
            </a:extLst>
          </p:cNvPr>
          <p:cNvSpPr>
            <a:spLocks noGrp="1"/>
          </p:cNvSpPr>
          <p:nvPr>
            <p:ph type="body" idx="1"/>
          </p:nvPr>
        </p:nvSpPr>
        <p:spPr/>
        <p:txBody>
          <a:bodyPr/>
          <a:lstStyle/>
          <a:p>
            <a:r>
              <a:rPr lang="en-CA" dirty="0"/>
              <a:t>Take a  moment to think about how you currently teach digital citizenship.</a:t>
            </a:r>
          </a:p>
          <a:p>
            <a:endParaRPr lang="en-CA" dirty="0"/>
          </a:p>
          <a:p>
            <a:r>
              <a:rPr lang="en-CA" dirty="0"/>
              <a:t>Do you need to reframe your language to avoid “scare tactics” and “stranger danger”? If so, what are some ways you could do that?</a:t>
            </a:r>
          </a:p>
          <a:p>
            <a:endParaRPr lang="en-CA" dirty="0"/>
          </a:p>
          <a:p>
            <a:r>
              <a:rPr lang="en-CA" dirty="0"/>
              <a:t>How can you “spiral” digital media literacy instruction throughout the year, and across different subjects?</a:t>
            </a:r>
          </a:p>
        </p:txBody>
      </p:sp>
      <p:sp>
        <p:nvSpPr>
          <p:cNvPr id="4" name="Slide Number Placeholder 3">
            <a:extLst>
              <a:ext uri="{FF2B5EF4-FFF2-40B4-BE49-F238E27FC236}">
                <a16:creationId xmlns:a16="http://schemas.microsoft.com/office/drawing/2014/main" id="{4DCBF4BC-F1A5-D6FD-8C08-F5CC21896B0A}"/>
              </a:ext>
            </a:extLst>
          </p:cNvPr>
          <p:cNvSpPr>
            <a:spLocks noGrp="1"/>
          </p:cNvSpPr>
          <p:nvPr>
            <p:ph type="sldNum" sz="quarter" idx="5"/>
          </p:nvPr>
        </p:nvSpPr>
        <p:spPr/>
        <p:txBody>
          <a:bodyPr/>
          <a:lstStyle/>
          <a:p>
            <a:fld id="{322FF210-3D88-4629-9372-D5E06E9C9B99}" type="slidenum">
              <a:rPr lang="en-CA" smtClean="0"/>
              <a:t>41</a:t>
            </a:fld>
            <a:endParaRPr lang="en-CA"/>
          </a:p>
        </p:txBody>
      </p:sp>
    </p:spTree>
    <p:extLst>
      <p:ext uri="{BB962C8B-B14F-4D97-AF65-F5344CB8AC3E}">
        <p14:creationId xmlns:p14="http://schemas.microsoft.com/office/powerpoint/2010/main" val="2963000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Particularly at this age, as students are just becoming comfortable with more abstract thinking, one of the most effective approaches to teaching digital citizenship is through skill-building: having a sense of our own </a:t>
            </a:r>
            <a:r>
              <a:rPr lang="en-CA" i="1" dirty="0"/>
              <a:t>efficacy </a:t>
            </a:r>
            <a:r>
              <a:rPr lang="en-CA" i="0" dirty="0"/>
              <a:t>is an essential element of resilience. </a:t>
            </a:r>
          </a:p>
          <a:p>
            <a:endParaRPr lang="en-CA" i="0" dirty="0"/>
          </a:p>
          <a:p>
            <a:r>
              <a:rPr lang="en-CA" i="0" dirty="0"/>
              <a:t>One of the best ways of doing this is through </a:t>
            </a:r>
            <a:r>
              <a:rPr lang="en-CA" i="1" dirty="0"/>
              <a:t>simulating </a:t>
            </a:r>
            <a:r>
              <a:rPr lang="en-CA" i="0" dirty="0"/>
              <a:t>risk experiences that are likely to encounter. Depending on the specific topic, these don’t necessarily have to be “high-fidelity” simulations: role-playing scenarios and, particularly, moral dilemmas (which force students to weigh two values against one another, rather than having a single right answer) are highly effective. </a:t>
            </a:r>
            <a:endParaRPr lang="en-CA" dirty="0"/>
          </a:p>
          <a:p>
            <a:endParaRPr lang="en-CA" dirty="0"/>
          </a:p>
          <a:p>
            <a:r>
              <a:rPr lang="en-US" dirty="0"/>
              <a:t>Digital citizenship expert Devorah Heitner suggests a few simple questions to help students practice the pressures of communicating online:</a:t>
            </a:r>
          </a:p>
          <a:p>
            <a:endParaRPr lang="en-US" dirty="0"/>
          </a:p>
          <a:p>
            <a:r>
              <a:rPr lang="en-US" dirty="0"/>
              <a:t>What would you do if you’re on a group text and someone says they want to restart the group text without you?</a:t>
            </a:r>
          </a:p>
          <a:p>
            <a:r>
              <a:rPr lang="en-US" dirty="0"/>
              <a:t>What will you do if someone says something mean about a teacher or another friend?</a:t>
            </a:r>
          </a:p>
          <a:p>
            <a:r>
              <a:rPr lang="en-US" dirty="0"/>
              <a:t>What could you say to a friend who is texting you too much, and you need a break?</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42</a:t>
            </a:fld>
            <a:endParaRPr lang="en-CA"/>
          </a:p>
        </p:txBody>
      </p:sp>
    </p:spTree>
    <p:extLst>
      <p:ext uri="{BB962C8B-B14F-4D97-AF65-F5344CB8AC3E}">
        <p14:creationId xmlns:p14="http://schemas.microsoft.com/office/powerpoint/2010/main" val="2610692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ABF9D-75D8-97CE-EE7B-4CA8C8663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7E4BF-1919-A8BE-0A85-1D90C976E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6CB45-909A-8514-9F21-C5E973D80DF2}"/>
              </a:ext>
            </a:extLst>
          </p:cNvPr>
          <p:cNvSpPr>
            <a:spLocks noGrp="1"/>
          </p:cNvSpPr>
          <p:nvPr>
            <p:ph type="body" idx="1"/>
          </p:nvPr>
        </p:nvSpPr>
        <p:spPr/>
        <p:txBody>
          <a:bodyPr/>
          <a:lstStyle/>
          <a:p>
            <a:r>
              <a:rPr lang="en-CA" dirty="0"/>
              <a:t>Making media is always an engaging way of teaching digital citizenship, but it’s important to teach students how to analyze media as well – in particular, looking at the way media influence our sense of reality and the ways in which digital media influence how we use them. Research has shown that teaching students the “design tricks” that apps use to nudge us to use them longer or come back to them more often is an important part of helping to use them more mindfully.</a:t>
            </a:r>
          </a:p>
          <a:p>
            <a:endParaRPr lang="en-CA" dirty="0"/>
          </a:p>
          <a:p>
            <a:r>
              <a:rPr lang="en-CA" dirty="0"/>
              <a:t>As we noted earlier, digital media literacy consists of competencies, topics </a:t>
            </a:r>
            <a:r>
              <a:rPr lang="en-CA" i="1" dirty="0"/>
              <a:t>and </a:t>
            </a:r>
            <a:r>
              <a:rPr lang="en-CA" i="0" dirty="0"/>
              <a:t>key concepts. While it’s not enough just to teach content, students do need some direct instruction to be able to do things like manage privacy settings or critically engage with advertising.</a:t>
            </a:r>
          </a:p>
          <a:p>
            <a:endParaRPr lang="en-CA" dirty="0"/>
          </a:p>
          <a:p>
            <a:r>
              <a:rPr lang="en-US" dirty="0"/>
              <a:t>We can also take advantage of the fact that students are full citizens online to frame digital citizenship in a more positive, empowering way. </a:t>
            </a:r>
          </a:p>
          <a:p>
            <a:endParaRPr lang="en-CA" dirty="0"/>
          </a:p>
        </p:txBody>
      </p:sp>
      <p:sp>
        <p:nvSpPr>
          <p:cNvPr id="4" name="Slide Number Placeholder 3">
            <a:extLst>
              <a:ext uri="{FF2B5EF4-FFF2-40B4-BE49-F238E27FC236}">
                <a16:creationId xmlns:a16="http://schemas.microsoft.com/office/drawing/2014/main" id="{29AE951E-42CD-DBFD-2D7C-31174AAC34A7}"/>
              </a:ext>
            </a:extLst>
          </p:cNvPr>
          <p:cNvSpPr>
            <a:spLocks noGrp="1"/>
          </p:cNvSpPr>
          <p:nvPr>
            <p:ph type="sldNum" sz="quarter" idx="5"/>
          </p:nvPr>
        </p:nvSpPr>
        <p:spPr/>
        <p:txBody>
          <a:bodyPr/>
          <a:lstStyle/>
          <a:p>
            <a:fld id="{322FF210-3D88-4629-9372-D5E06E9C9B99}" type="slidenum">
              <a:rPr lang="en-CA" smtClean="0"/>
              <a:t>43</a:t>
            </a:fld>
            <a:endParaRPr lang="en-CA"/>
          </a:p>
        </p:txBody>
      </p:sp>
    </p:spTree>
    <p:extLst>
      <p:ext uri="{BB962C8B-B14F-4D97-AF65-F5344CB8AC3E}">
        <p14:creationId xmlns:p14="http://schemas.microsoft.com/office/powerpoint/2010/main" val="3859741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56714-1399-DB9F-4A7D-4C5D8AA42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0D2E2-CC2A-9041-0910-950D5EC6B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CA8D0-7906-090A-C817-51C46F82868A}"/>
              </a:ext>
            </a:extLst>
          </p:cNvPr>
          <p:cNvSpPr>
            <a:spLocks noGrp="1"/>
          </p:cNvSpPr>
          <p:nvPr>
            <p:ph type="body" idx="1"/>
          </p:nvPr>
        </p:nvSpPr>
        <p:spPr/>
        <p:txBody>
          <a:bodyPr/>
          <a:lstStyle/>
          <a:p>
            <a:r>
              <a:rPr lang="en-CA"/>
              <a:t>Integrating digital media literacy into your classroom is also a way of providing students with the multiple means of representation, expression and engagement that are central to universal design for learning. This is particularly true of media-making activities, which Jeannine Chartier and Yonty Friesem point out can “teach students that there are many diverse roles on a production team; for example, a student with learning disabilities may have trouble expressing themselves through writing, but can articulate visually through use of a storyboard.”</a:t>
            </a:r>
          </a:p>
          <a:p>
            <a:endParaRPr lang="en-CA"/>
          </a:p>
          <a:p>
            <a:r>
              <a:rPr lang="en-CA"/>
              <a:t>It’s important to make sure your instruction is inclusive of all students. In particular, research has found that while adults typically underestimate the online risks that youth with disabilities are exposed to, they actually experience more risk – and gain more benefits – from being online than any other group. As well, different students may not experience the same harms from similar risks: research that found screen time was associated with anxiety and depression in neurotypical youth found no association between them among youth with autism. The same may be true for other aspects of students’ identity: some research has found that </a:t>
            </a:r>
            <a:r>
              <a:rPr lang="en-US"/>
              <a:t>unlike cisgender youth, trans and non-binary young people may experience positive effects on their body image as a result of using digital media specifically. </a:t>
            </a:r>
          </a:p>
          <a:p>
            <a:endParaRPr lang="en-US"/>
          </a:p>
          <a:p>
            <a:endParaRPr lang="en-CA"/>
          </a:p>
        </p:txBody>
      </p:sp>
      <p:sp>
        <p:nvSpPr>
          <p:cNvPr id="4" name="Slide Number Placeholder 3">
            <a:extLst>
              <a:ext uri="{FF2B5EF4-FFF2-40B4-BE49-F238E27FC236}">
                <a16:creationId xmlns:a16="http://schemas.microsoft.com/office/drawing/2014/main" id="{89989364-44A2-0C9A-6ED7-CB5BAB2EA5C6}"/>
              </a:ext>
            </a:extLst>
          </p:cNvPr>
          <p:cNvSpPr>
            <a:spLocks noGrp="1"/>
          </p:cNvSpPr>
          <p:nvPr>
            <p:ph type="sldNum" sz="quarter" idx="5"/>
          </p:nvPr>
        </p:nvSpPr>
        <p:spPr/>
        <p:txBody>
          <a:bodyPr/>
          <a:lstStyle/>
          <a:p>
            <a:fld id="{322FF210-3D88-4629-9372-D5E06E9C9B99}" type="slidenum">
              <a:rPr lang="en-CA" smtClean="0"/>
              <a:t>44</a:t>
            </a:fld>
            <a:endParaRPr lang="en-CA"/>
          </a:p>
        </p:txBody>
      </p:sp>
    </p:spTree>
    <p:extLst>
      <p:ext uri="{BB962C8B-B14F-4D97-AF65-F5344CB8AC3E}">
        <p14:creationId xmlns:p14="http://schemas.microsoft.com/office/powerpoint/2010/main" val="270618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C8F29-330D-4646-37BC-7AA18C321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E2B2E-A3E7-9369-7FEE-58EDEFB54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1348D-73D4-C522-D06F-12E4C7C7D1A0}"/>
              </a:ext>
            </a:extLst>
          </p:cNvPr>
          <p:cNvSpPr>
            <a:spLocks noGrp="1"/>
          </p:cNvSpPr>
          <p:nvPr>
            <p:ph type="body" idx="1"/>
          </p:nvPr>
        </p:nvSpPr>
        <p:spPr/>
        <p:txBody>
          <a:bodyPr/>
          <a:lstStyle/>
          <a:p>
            <a:r>
              <a:rPr lang="en-US" dirty="0"/>
              <a:t>Another empowering approach is to position students as mentors. By grade six, students are old enough to teach younger students "what they wish they had known"! This can also be combined with other strategies, such as having them design a version of an app that they feel would be safe for younger children to use.</a:t>
            </a:r>
          </a:p>
          <a:p>
            <a:endParaRPr lang="en-US" dirty="0"/>
          </a:p>
          <a:p>
            <a:r>
              <a:rPr lang="en-US" dirty="0"/>
              <a:t>Whenever possible, work together with other teachers, school support staff and administrators for a whole-school approach; this is particularly important for issues where social norms play a big role, such as cyberbullying. At the very least, make sure that you’re familiar with your school or board’s policies on reporting student disclosures.</a:t>
            </a:r>
          </a:p>
          <a:p>
            <a:endParaRPr lang="en-US" dirty="0"/>
          </a:p>
          <a:p>
            <a:r>
              <a:rPr lang="en-US" dirty="0"/>
              <a:t>It’s also essential to involve parents whenever possible, such as by sending home parent guides and tipsheets that support the classroom learning.</a:t>
            </a:r>
          </a:p>
          <a:p>
            <a:endParaRPr lang="en-US" dirty="0"/>
          </a:p>
          <a:p>
            <a:r>
              <a:rPr lang="en-US" dirty="0"/>
              <a:t>Finally, the </a:t>
            </a:r>
            <a:r>
              <a:rPr lang="en-US" dirty="0" err="1"/>
              <a:t>behaviour</a:t>
            </a:r>
            <a:r>
              <a:rPr lang="en-US" dirty="0"/>
              <a:t> we </a:t>
            </a:r>
            <a:r>
              <a:rPr lang="en-US" i="1" dirty="0"/>
              <a:t>model </a:t>
            </a:r>
            <a:r>
              <a:rPr lang="en-US" i="0" dirty="0"/>
              <a:t>to our students has a powerful impact, such as showing respect for students’ online privacy. But it’s important not to present ourselves as infallible: being open about our own struggles with balancing our device use, acknowledging our vulnerability to advertising tricks, and encouraging critical thinking by talking about times we’ve changed our mind on important topics model the idea that we are </a:t>
            </a:r>
            <a:r>
              <a:rPr lang="en-US" i="1" dirty="0"/>
              <a:t>all </a:t>
            </a:r>
            <a:r>
              <a:rPr lang="en-US" i="0" dirty="0"/>
              <a:t>learners when it comes to media and technology – and that that learning doesn’t stop when we leave school.</a:t>
            </a:r>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ADF612B5-F2AB-9661-16B4-A8964AA31AAD}"/>
              </a:ext>
            </a:extLst>
          </p:cNvPr>
          <p:cNvSpPr>
            <a:spLocks noGrp="1"/>
          </p:cNvSpPr>
          <p:nvPr>
            <p:ph type="sldNum" sz="quarter" idx="5"/>
          </p:nvPr>
        </p:nvSpPr>
        <p:spPr/>
        <p:txBody>
          <a:bodyPr/>
          <a:lstStyle/>
          <a:p>
            <a:fld id="{322FF210-3D88-4629-9372-D5E06E9C9B99}" type="slidenum">
              <a:rPr lang="en-CA" smtClean="0"/>
              <a:t>45</a:t>
            </a:fld>
            <a:endParaRPr lang="en-CA"/>
          </a:p>
        </p:txBody>
      </p:sp>
    </p:spTree>
    <p:extLst>
      <p:ext uri="{BB962C8B-B14F-4D97-AF65-F5344CB8AC3E}">
        <p14:creationId xmlns:p14="http://schemas.microsoft.com/office/powerpoint/2010/main" val="1712267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938AA-7B86-23E6-8030-E36EE16B2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6CDF9-272E-8D49-18D5-DEBFF7035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7E6CE-1E9D-2D0B-2DAC-E644C382CEE4}"/>
              </a:ext>
            </a:extLst>
          </p:cNvPr>
          <p:cNvSpPr>
            <a:spLocks noGrp="1"/>
          </p:cNvSpPr>
          <p:nvPr>
            <p:ph type="body" idx="1"/>
          </p:nvPr>
        </p:nvSpPr>
        <p:spPr/>
        <p:txBody>
          <a:bodyPr/>
          <a:lstStyle/>
          <a:p>
            <a:r>
              <a:rPr lang="en-CA" dirty="0"/>
              <a:t>Let’s pause for one final reflection and think of one thing that you will change about how you teach digital citizenship, digital media literacy, or online safety as a result of this workshop.</a:t>
            </a:r>
          </a:p>
          <a:p>
            <a:endParaRPr lang="en-CA" dirty="0"/>
          </a:p>
          <a:p>
            <a:r>
              <a:rPr lang="en-CA" dirty="0"/>
              <a:t>Once you’ve identified that, think about what supports you already know are available to help you do that, and then what else you might need that isn’t already available.</a:t>
            </a:r>
          </a:p>
          <a:p>
            <a:endParaRPr lang="en-CA" dirty="0"/>
          </a:p>
          <a:p>
            <a:r>
              <a:rPr lang="en-CA" i="1" dirty="0"/>
              <a:t>If you are facilitating a live session: </a:t>
            </a:r>
            <a:r>
              <a:rPr lang="en-CA" i="0" dirty="0"/>
              <a:t>If you want, you can share your answers with us. You may already know about a resource somebody else needs, or vice-versa!</a:t>
            </a:r>
            <a:endParaRPr lang="en-CA" i="1"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2C6F5717-0548-592F-F820-79223F3998D7}"/>
              </a:ext>
            </a:extLst>
          </p:cNvPr>
          <p:cNvSpPr>
            <a:spLocks noGrp="1"/>
          </p:cNvSpPr>
          <p:nvPr>
            <p:ph type="sldNum" sz="quarter" idx="5"/>
          </p:nvPr>
        </p:nvSpPr>
        <p:spPr/>
        <p:txBody>
          <a:bodyPr/>
          <a:lstStyle/>
          <a:p>
            <a:fld id="{322FF210-3D88-4629-9372-D5E06E9C9B99}" type="slidenum">
              <a:rPr lang="en-CA" smtClean="0"/>
              <a:t>46</a:t>
            </a:fld>
            <a:endParaRPr lang="en-CA"/>
          </a:p>
        </p:txBody>
      </p:sp>
    </p:spTree>
    <p:extLst>
      <p:ext uri="{BB962C8B-B14F-4D97-AF65-F5344CB8AC3E}">
        <p14:creationId xmlns:p14="http://schemas.microsoft.com/office/powerpoint/2010/main" val="127364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this age they are almost entirely using apps and websites aimed at adults – mostly video sites such as YouTube and TikTok and social networks like Instagram and Snapchat. Many also use Facebook, which shows that at this age social media is as much about keeping in touch with family as with friends.</a:t>
            </a:r>
          </a:p>
          <a:p>
            <a:endParaRPr lang="en-CA" dirty="0"/>
          </a:p>
          <a:p>
            <a:r>
              <a:rPr lang="en-CA"/>
              <a:t>Although </a:t>
            </a:r>
            <a:r>
              <a:rPr lang="en-CA" dirty="0"/>
              <a:t>their terms of service require that users are at least thirteen, between a fifth and half of kids ages 9 through 11 have accounts on these apps. Among youth aged twelve to thirteen the number is even higher. </a:t>
            </a:r>
          </a:p>
        </p:txBody>
      </p:sp>
      <p:sp>
        <p:nvSpPr>
          <p:cNvPr id="4" name="Slide Number Placeholder 3"/>
          <p:cNvSpPr>
            <a:spLocks noGrp="1"/>
          </p:cNvSpPr>
          <p:nvPr>
            <p:ph type="sldNum" sz="quarter" idx="5"/>
          </p:nvPr>
        </p:nvSpPr>
        <p:spPr/>
        <p:txBody>
          <a:bodyPr/>
          <a:lstStyle/>
          <a:p>
            <a:fld id="{322FF210-3D88-4629-9372-D5E06E9C9B99}" type="slidenum">
              <a:rPr lang="en-CA" smtClean="0"/>
              <a:t>5</a:t>
            </a:fld>
            <a:endParaRPr lang="en-CA"/>
          </a:p>
        </p:txBody>
      </p:sp>
    </p:spTree>
    <p:extLst>
      <p:ext uri="{BB962C8B-B14F-4D97-AF65-F5344CB8AC3E}">
        <p14:creationId xmlns:p14="http://schemas.microsoft.com/office/powerpoint/2010/main" val="43734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2A98F-45FD-C245-9388-260CB1A6E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E2419-FE0A-E9A7-FED8-AFD45B505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0B550-3FF8-B665-2018-0FD85EA6FE60}"/>
              </a:ext>
            </a:extLst>
          </p:cNvPr>
          <p:cNvSpPr>
            <a:spLocks noGrp="1"/>
          </p:cNvSpPr>
          <p:nvPr>
            <p:ph type="body" idx="1"/>
          </p:nvPr>
        </p:nvSpPr>
        <p:spPr/>
        <p:txBody>
          <a:bodyPr/>
          <a:lstStyle/>
          <a:p>
            <a:r>
              <a:rPr lang="en-US" dirty="0"/>
              <a:t>Students at this age are transitioning into more logical thinking, but abstract thinking is still developing. They are starting to understand that online actions can have real consequences: most have reached the "Conventional Level" of moral development, where they begin to understand societal expectations and believe that "good behavior" involves good motives and interpersonal feelings like love, empathy, trust, and concern for others. They’re also starting to question concepts of fairness and equality.</a:t>
            </a:r>
          </a:p>
        </p:txBody>
      </p:sp>
      <p:sp>
        <p:nvSpPr>
          <p:cNvPr id="4" name="Slide Number Placeholder 3">
            <a:extLst>
              <a:ext uri="{FF2B5EF4-FFF2-40B4-BE49-F238E27FC236}">
                <a16:creationId xmlns:a16="http://schemas.microsoft.com/office/drawing/2014/main" id="{0D798826-477E-8ECB-29D1-9507AFF73CA1}"/>
              </a:ext>
            </a:extLst>
          </p:cNvPr>
          <p:cNvSpPr>
            <a:spLocks noGrp="1"/>
          </p:cNvSpPr>
          <p:nvPr>
            <p:ph type="sldNum" sz="quarter" idx="5"/>
          </p:nvPr>
        </p:nvSpPr>
        <p:spPr/>
        <p:txBody>
          <a:bodyPr/>
          <a:lstStyle/>
          <a:p>
            <a:fld id="{322FF210-3D88-4629-9372-D5E06E9C9B99}" type="slidenum">
              <a:rPr lang="en-CA" smtClean="0"/>
              <a:t>6</a:t>
            </a:fld>
            <a:endParaRPr lang="en-CA"/>
          </a:p>
        </p:txBody>
      </p:sp>
    </p:spTree>
    <p:extLst>
      <p:ext uri="{BB962C8B-B14F-4D97-AF65-F5344CB8AC3E}">
        <p14:creationId xmlns:p14="http://schemas.microsoft.com/office/powerpoint/2010/main" val="322813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Now let’s look at the media risks they’re most likely to encounter.</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Online safety researchers classify these into four categories:</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Content </a:t>
            </a:r>
            <a:r>
              <a:rPr lang="en-CA" sz="1200" kern="1200" dirty="0">
                <a:solidFill>
                  <a:schemeClr val="tx1"/>
                </a:solidFill>
                <a:effectLst/>
                <a:latin typeface="+mn-lt"/>
                <a:ea typeface="+mn-ea"/>
                <a:cs typeface="+mn-cs"/>
              </a:rPr>
              <a:t>risks, where kids are exposed to or engage with harmful content such as violence, hate, or sexualized media; </a:t>
            </a:r>
          </a:p>
          <a:p>
            <a:r>
              <a:rPr lang="en-CA" sz="1200" b="1" kern="1200" dirty="0">
                <a:solidFill>
                  <a:schemeClr val="tx1"/>
                </a:solidFill>
                <a:effectLst/>
                <a:latin typeface="+mn-lt"/>
                <a:ea typeface="+mn-ea"/>
                <a:cs typeface="+mn-cs"/>
              </a:rPr>
              <a:t>Conduct</a:t>
            </a:r>
            <a:r>
              <a:rPr lang="en-CA" sz="1200" kern="1200" dirty="0">
                <a:solidFill>
                  <a:schemeClr val="tx1"/>
                </a:solidFill>
                <a:effectLst/>
                <a:latin typeface="+mn-lt"/>
                <a:ea typeface="+mn-ea"/>
                <a:cs typeface="+mn-cs"/>
              </a:rPr>
              <a:t> risks that come from what kids do or how they interact with other users; </a:t>
            </a:r>
          </a:p>
          <a:p>
            <a:r>
              <a:rPr lang="en-CA" sz="1200" b="1" kern="1200" dirty="0">
                <a:solidFill>
                  <a:schemeClr val="tx1"/>
                </a:solidFill>
                <a:effectLst/>
                <a:latin typeface="+mn-lt"/>
                <a:ea typeface="+mn-ea"/>
                <a:cs typeface="+mn-cs"/>
              </a:rPr>
              <a:t>Consumer</a:t>
            </a:r>
            <a:r>
              <a:rPr lang="en-CA" sz="1200" kern="1200" dirty="0">
                <a:solidFill>
                  <a:schemeClr val="tx1"/>
                </a:solidFill>
                <a:effectLst/>
                <a:latin typeface="+mn-lt"/>
                <a:ea typeface="+mn-ea"/>
                <a:cs typeface="+mn-cs"/>
              </a:rPr>
              <a:t> risks related to money, advertising, and data collection; </a:t>
            </a:r>
          </a:p>
          <a:p>
            <a:r>
              <a:rPr lang="en-CA" sz="1200" kern="1200" dirty="0">
                <a:solidFill>
                  <a:schemeClr val="tx1"/>
                </a:solidFill>
                <a:effectLst/>
                <a:latin typeface="+mn-lt"/>
                <a:ea typeface="+mn-ea"/>
                <a:cs typeface="+mn-cs"/>
              </a:rPr>
              <a:t>And risks that come from being </a:t>
            </a:r>
            <a:r>
              <a:rPr lang="en-CA" sz="1200" b="1" kern="1200" dirty="0">
                <a:solidFill>
                  <a:schemeClr val="tx1"/>
                </a:solidFill>
                <a:effectLst/>
                <a:latin typeface="+mn-lt"/>
                <a:ea typeface="+mn-ea"/>
                <a:cs typeface="+mn-cs"/>
              </a:rPr>
              <a:t>Contact</a:t>
            </a:r>
            <a:r>
              <a:rPr lang="en-CA" sz="1200" kern="1200" dirty="0">
                <a:solidFill>
                  <a:schemeClr val="tx1"/>
                </a:solidFill>
                <a:effectLst/>
                <a:latin typeface="+mn-lt"/>
                <a:ea typeface="+mn-ea"/>
                <a:cs typeface="+mn-cs"/>
              </a:rPr>
              <a:t>ed by other people.</a:t>
            </a: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7</a:t>
            </a:fld>
            <a:endParaRPr lang="en-CA"/>
          </a:p>
        </p:txBody>
      </p:sp>
    </p:spTree>
    <p:extLst>
      <p:ext uri="{BB962C8B-B14F-4D97-AF65-F5344CB8AC3E}">
        <p14:creationId xmlns:p14="http://schemas.microsoft.com/office/powerpoint/2010/main" val="223311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At the beginning of this stage, children are often becoming more interested in the wider world and may use media to learn about current issues or events.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They are learning to be skeptical of what they see online, but are still learning how to judge whether it’s reliable or not.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They are more likely to see misleading content than any other age group: 59% say they see it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Many tweens will also start to seek out information about sexuality and sexual health, but may not know how to find reliable information or how to avoid seeing inappropriate content.</a:t>
            </a:r>
          </a:p>
          <a:p>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322FF210-3D88-4629-9372-D5E06E9C9B99}" type="slidenum">
              <a:rPr lang="en-CA" smtClean="0"/>
              <a:t>8</a:t>
            </a:fld>
            <a:endParaRPr lang="en-CA"/>
          </a:p>
        </p:txBody>
      </p:sp>
    </p:spTree>
    <p:extLst>
      <p:ext uri="{BB962C8B-B14F-4D97-AF65-F5344CB8AC3E}">
        <p14:creationId xmlns:p14="http://schemas.microsoft.com/office/powerpoint/2010/main" val="246766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D9404-CCD8-2325-D58F-F110DFC02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F58C1-A422-44EC-C8A5-41BB94A50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05095-19E9-84C3-53CF-E57F9AC507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They’re also more likely to encounter racism, sexism and other forms of hate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Gender representation and body image are key issues at this age, which may explain why this is one of the two periods where social media has the biggest impact on girls’ happiness. This is the age where there is the biggest gap between their images of themselves and the images they feel they should present online. In particular, they feel pressure to make themselves and their lives seem “picture perfect” at all times.</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They’re more afraid of realistic dangers than younger children and are more likely to intentionally watch scary or “gross out” content, which may be beyond what they’re able to handle – but are also likely to see content that upsets them in a news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Just one in ten intentionally look for pornography or other sexual content at this age, but a quarter have seen it without looking for it.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4CD75A31-1C07-0F37-B915-F7E0114D8DBE}"/>
              </a:ext>
            </a:extLst>
          </p:cNvPr>
          <p:cNvSpPr>
            <a:spLocks noGrp="1"/>
          </p:cNvSpPr>
          <p:nvPr>
            <p:ph type="sldNum" sz="quarter" idx="5"/>
          </p:nvPr>
        </p:nvSpPr>
        <p:spPr/>
        <p:txBody>
          <a:bodyPr/>
          <a:lstStyle/>
          <a:p>
            <a:fld id="{322FF210-3D88-4629-9372-D5E06E9C9B99}" type="slidenum">
              <a:rPr lang="en-CA" smtClean="0"/>
              <a:t>9</a:t>
            </a:fld>
            <a:endParaRPr lang="en-CA"/>
          </a:p>
        </p:txBody>
      </p:sp>
    </p:spTree>
    <p:extLst>
      <p:ext uri="{BB962C8B-B14F-4D97-AF65-F5344CB8AC3E}">
        <p14:creationId xmlns:p14="http://schemas.microsoft.com/office/powerpoint/2010/main" val="1443784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85136F-7BE4-457D-8708-923457587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2">
            <a:extLst>
              <a:ext uri="{FF2B5EF4-FFF2-40B4-BE49-F238E27FC236}">
                <a16:creationId xmlns:a16="http://schemas.microsoft.com/office/drawing/2014/main" id="{C435276C-9A27-49A5-89DF-F65FF0F08BBF}"/>
              </a:ext>
            </a:extLst>
          </p:cNvPr>
          <p:cNvSpPr>
            <a:spLocks noGrp="1"/>
          </p:cNvSpPr>
          <p:nvPr>
            <p:ph idx="1" hasCustomPrompt="1"/>
          </p:nvPr>
        </p:nvSpPr>
        <p:spPr>
          <a:xfrm>
            <a:off x="5038725" y="2715815"/>
            <a:ext cx="5724525" cy="979885"/>
          </a:xfrm>
        </p:spPr>
        <p:txBody>
          <a:bodyPr/>
          <a:lstStyle>
            <a:lvl1pPr>
              <a:defRPr sz="2400">
                <a:solidFill>
                  <a:schemeClr val="tx1">
                    <a:lumMod val="85000"/>
                    <a:lumOff val="15000"/>
                  </a:schemeClr>
                </a:solidFill>
              </a:defRPr>
            </a:lvl1pPr>
            <a:lvl3pPr marL="1143000" indent="-228600">
              <a:buFont typeface="Courier New" panose="02070309020205020404" pitchFamily="49" charset="0"/>
              <a:buChar char="o"/>
              <a:defRPr/>
            </a:lvl3pPr>
          </a:lstStyle>
          <a:p>
            <a:pPr lvl="0"/>
            <a:r>
              <a:rPr lang="en-US"/>
              <a:t>Title goes here</a:t>
            </a:r>
            <a:br>
              <a:rPr lang="en-US"/>
            </a:br>
            <a:endParaRPr lang="en-US"/>
          </a:p>
        </p:txBody>
      </p:sp>
    </p:spTree>
    <p:extLst>
      <p:ext uri="{BB962C8B-B14F-4D97-AF65-F5344CB8AC3E}">
        <p14:creationId xmlns:p14="http://schemas.microsoft.com/office/powerpoint/2010/main" val="222215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p>
            <a:r>
              <a:rPr lang="en-US"/>
              <a:t>THIS IS A SECTION HEADER</a:t>
            </a:r>
            <a:endParaRPr lang="en-CA"/>
          </a:p>
        </p:txBody>
      </p:sp>
      <p:sp>
        <p:nvSpPr>
          <p:cNvPr id="4" name="Picture Placeholder 17">
            <a:extLst>
              <a:ext uri="{FF2B5EF4-FFF2-40B4-BE49-F238E27FC236}">
                <a16:creationId xmlns:a16="http://schemas.microsoft.com/office/drawing/2014/main" id="{7E560426-3AD2-40D1-B993-548C7C652A9B}"/>
              </a:ext>
            </a:extLst>
          </p:cNvPr>
          <p:cNvSpPr>
            <a:spLocks noGrp="1"/>
          </p:cNvSpPr>
          <p:nvPr>
            <p:ph type="pic" sz="quarter" idx="13"/>
          </p:nvPr>
        </p:nvSpPr>
        <p:spPr>
          <a:xfrm>
            <a:off x="1347787" y="1125537"/>
            <a:ext cx="9496425" cy="4873625"/>
          </a:xfrm>
          <a:prstGeom prst="roundRect">
            <a:avLst>
              <a:gd name="adj" fmla="val 10871"/>
            </a:avLst>
          </a:prstGeom>
        </p:spPr>
        <p:txBody>
          <a:bodyPr/>
          <a:lstStyle/>
          <a:p>
            <a:endParaRPr lang="en-US"/>
          </a:p>
        </p:txBody>
      </p:sp>
    </p:spTree>
    <p:extLst>
      <p:ext uri="{BB962C8B-B14F-4D97-AF65-F5344CB8AC3E}">
        <p14:creationId xmlns:p14="http://schemas.microsoft.com/office/powerpoint/2010/main" val="89594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B35FA5"/>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4" name="Picture Placeholder 17">
            <a:extLst>
              <a:ext uri="{FF2B5EF4-FFF2-40B4-BE49-F238E27FC236}">
                <a16:creationId xmlns:a16="http://schemas.microsoft.com/office/drawing/2014/main" id="{7E560426-3AD2-40D1-B993-548C7C652A9B}"/>
              </a:ext>
            </a:extLst>
          </p:cNvPr>
          <p:cNvSpPr>
            <a:spLocks noGrp="1"/>
          </p:cNvSpPr>
          <p:nvPr>
            <p:ph type="pic" sz="quarter" idx="13"/>
          </p:nvPr>
        </p:nvSpPr>
        <p:spPr>
          <a:xfrm>
            <a:off x="1347787" y="1125537"/>
            <a:ext cx="9496425" cy="4873625"/>
          </a:xfrm>
          <a:prstGeom prst="roundRect">
            <a:avLst>
              <a:gd name="adj" fmla="val 10871"/>
            </a:avLst>
          </a:prstGeom>
        </p:spPr>
        <p:txBody>
          <a:bodyPr/>
          <a:lstStyle/>
          <a:p>
            <a:endParaRPr lang="en-US"/>
          </a:p>
        </p:txBody>
      </p:sp>
    </p:spTree>
    <p:extLst>
      <p:ext uri="{BB962C8B-B14F-4D97-AF65-F5344CB8AC3E}">
        <p14:creationId xmlns:p14="http://schemas.microsoft.com/office/powerpoint/2010/main" val="404905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436AB3"/>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4" name="Picture Placeholder 17">
            <a:extLst>
              <a:ext uri="{FF2B5EF4-FFF2-40B4-BE49-F238E27FC236}">
                <a16:creationId xmlns:a16="http://schemas.microsoft.com/office/drawing/2014/main" id="{7E560426-3AD2-40D1-B993-548C7C652A9B}"/>
              </a:ext>
            </a:extLst>
          </p:cNvPr>
          <p:cNvSpPr>
            <a:spLocks noGrp="1"/>
          </p:cNvSpPr>
          <p:nvPr>
            <p:ph type="pic" sz="quarter" idx="13"/>
          </p:nvPr>
        </p:nvSpPr>
        <p:spPr>
          <a:xfrm>
            <a:off x="1347787" y="1125537"/>
            <a:ext cx="9496425" cy="4873625"/>
          </a:xfrm>
          <a:prstGeom prst="roundRect">
            <a:avLst>
              <a:gd name="adj" fmla="val 10871"/>
            </a:avLst>
          </a:prstGeom>
        </p:spPr>
        <p:txBody>
          <a:bodyPr/>
          <a:lstStyle/>
          <a:p>
            <a:endParaRPr lang="en-US"/>
          </a:p>
        </p:txBody>
      </p:sp>
    </p:spTree>
    <p:extLst>
      <p:ext uri="{BB962C8B-B14F-4D97-AF65-F5344CB8AC3E}">
        <p14:creationId xmlns:p14="http://schemas.microsoft.com/office/powerpoint/2010/main" val="51336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2BB673"/>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4" name="Picture Placeholder 17">
            <a:extLst>
              <a:ext uri="{FF2B5EF4-FFF2-40B4-BE49-F238E27FC236}">
                <a16:creationId xmlns:a16="http://schemas.microsoft.com/office/drawing/2014/main" id="{7E560426-3AD2-40D1-B993-548C7C652A9B}"/>
              </a:ext>
            </a:extLst>
          </p:cNvPr>
          <p:cNvSpPr>
            <a:spLocks noGrp="1"/>
          </p:cNvSpPr>
          <p:nvPr>
            <p:ph type="pic" sz="quarter" idx="13"/>
          </p:nvPr>
        </p:nvSpPr>
        <p:spPr>
          <a:xfrm>
            <a:off x="1347787" y="1125537"/>
            <a:ext cx="9496425" cy="4873625"/>
          </a:xfrm>
          <a:prstGeom prst="roundRect">
            <a:avLst>
              <a:gd name="adj" fmla="val 10871"/>
            </a:avLst>
          </a:prstGeom>
        </p:spPr>
        <p:txBody>
          <a:bodyPr/>
          <a:lstStyle/>
          <a:p>
            <a:endParaRPr lang="en-US"/>
          </a:p>
        </p:txBody>
      </p:sp>
    </p:spTree>
    <p:extLst>
      <p:ext uri="{BB962C8B-B14F-4D97-AF65-F5344CB8AC3E}">
        <p14:creationId xmlns:p14="http://schemas.microsoft.com/office/powerpoint/2010/main" val="1203673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3B78D4-39E4-49A2-9F75-7C36A527D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2" name="Title 1">
            <a:extLst>
              <a:ext uri="{FF2B5EF4-FFF2-40B4-BE49-F238E27FC236}">
                <a16:creationId xmlns:a16="http://schemas.microsoft.com/office/drawing/2014/main" id="{AC95761B-BB38-4F29-8EAB-55CDA8C9111C}"/>
              </a:ext>
            </a:extLst>
          </p:cNvPr>
          <p:cNvSpPr>
            <a:spLocks noGrp="1"/>
          </p:cNvSpPr>
          <p:nvPr>
            <p:ph type="title" hasCustomPrompt="1"/>
          </p:nvPr>
        </p:nvSpPr>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56F67BD5-3545-4BD0-950F-18CFBF81F31F}"/>
              </a:ext>
            </a:extLst>
          </p:cNvPr>
          <p:cNvSpPr>
            <a:spLocks noGrp="1"/>
          </p:cNvSpPr>
          <p:nvPr>
            <p:ph sz="half" idx="1"/>
          </p:nvPr>
        </p:nvSpPr>
        <p:spPr>
          <a:xfrm>
            <a:off x="1430482" y="1376362"/>
            <a:ext cx="4511040" cy="4105276"/>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2763E350-0475-4E43-83CD-1889BA6AB36C}"/>
              </a:ext>
            </a:extLst>
          </p:cNvPr>
          <p:cNvSpPr>
            <a:spLocks noGrp="1"/>
          </p:cNvSpPr>
          <p:nvPr>
            <p:ph sz="half" idx="2"/>
          </p:nvPr>
        </p:nvSpPr>
        <p:spPr>
          <a:xfrm>
            <a:off x="6319520" y="1376362"/>
            <a:ext cx="4511040" cy="4105276"/>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3235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1CDFDE-2AE5-4D6B-AE37-02456FD23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E29BBEBA-5669-4BE4-AFA8-E42F0BA5D267}"/>
              </a:ext>
            </a:extLst>
          </p:cNvPr>
          <p:cNvSpPr>
            <a:spLocks noGrp="1"/>
          </p:cNvSpPr>
          <p:nvPr>
            <p:ph sz="half" idx="1"/>
          </p:nvPr>
        </p:nvSpPr>
        <p:spPr>
          <a:xfrm>
            <a:off x="1430482" y="1376362"/>
            <a:ext cx="4511040" cy="4105276"/>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2BC16928-5D20-4BB8-B27C-0426FBED50D7}"/>
              </a:ext>
            </a:extLst>
          </p:cNvPr>
          <p:cNvSpPr>
            <a:spLocks noGrp="1"/>
          </p:cNvSpPr>
          <p:nvPr>
            <p:ph sz="half" idx="2"/>
          </p:nvPr>
        </p:nvSpPr>
        <p:spPr>
          <a:xfrm>
            <a:off x="6319520" y="1376362"/>
            <a:ext cx="4511040" cy="4105276"/>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B51C13E-3A43-42D4-8943-26C1E9AEA124}"/>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Tree>
    <p:extLst>
      <p:ext uri="{BB962C8B-B14F-4D97-AF65-F5344CB8AC3E}">
        <p14:creationId xmlns:p14="http://schemas.microsoft.com/office/powerpoint/2010/main" val="217780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12" name="Picture Placeholder 17">
            <a:extLst>
              <a:ext uri="{FF2B5EF4-FFF2-40B4-BE49-F238E27FC236}">
                <a16:creationId xmlns:a16="http://schemas.microsoft.com/office/drawing/2014/main" id="{3682FBE5-E306-41AE-8EC7-28DB30CAED07}"/>
              </a:ext>
            </a:extLst>
          </p:cNvPr>
          <p:cNvSpPr>
            <a:spLocks noGrp="1"/>
          </p:cNvSpPr>
          <p:nvPr>
            <p:ph type="pic" sz="quarter" idx="13"/>
          </p:nvPr>
        </p:nvSpPr>
        <p:spPr>
          <a:xfrm>
            <a:off x="6677025" y="1253331"/>
            <a:ext cx="4514849" cy="4537869"/>
          </a:xfrm>
          <a:prstGeom prst="roundRect">
            <a:avLst>
              <a:gd name="adj" fmla="val 10871"/>
            </a:avLst>
          </a:prstGeom>
        </p:spPr>
        <p:txBody>
          <a:bodyPr/>
          <a:lstStyle/>
          <a:p>
            <a:endParaRPr lang="en-US"/>
          </a:p>
        </p:txBody>
      </p:sp>
      <p:sp>
        <p:nvSpPr>
          <p:cNvPr id="13" name="Content Placeholder 2">
            <a:extLst>
              <a:ext uri="{FF2B5EF4-FFF2-40B4-BE49-F238E27FC236}">
                <a16:creationId xmlns:a16="http://schemas.microsoft.com/office/drawing/2014/main" id="{7827AFA9-1955-405D-AB3D-FCCF1979F013}"/>
              </a:ext>
            </a:extLst>
          </p:cNvPr>
          <p:cNvSpPr>
            <a:spLocks noGrp="1"/>
          </p:cNvSpPr>
          <p:nvPr>
            <p:ph sz="half" idx="1"/>
          </p:nvPr>
        </p:nvSpPr>
        <p:spPr>
          <a:xfrm>
            <a:off x="1266825" y="1253331"/>
            <a:ext cx="5105400" cy="4537869"/>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95023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8080A-454E-4DE3-AAEC-BE551F4558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icture Placeholder 17">
            <a:extLst>
              <a:ext uri="{FF2B5EF4-FFF2-40B4-BE49-F238E27FC236}">
                <a16:creationId xmlns:a16="http://schemas.microsoft.com/office/drawing/2014/main" id="{29A6BC64-D128-4316-9CC6-5CBCE16F1FC8}"/>
              </a:ext>
            </a:extLst>
          </p:cNvPr>
          <p:cNvSpPr>
            <a:spLocks noGrp="1"/>
          </p:cNvSpPr>
          <p:nvPr>
            <p:ph type="pic" sz="quarter" idx="13"/>
          </p:nvPr>
        </p:nvSpPr>
        <p:spPr>
          <a:xfrm>
            <a:off x="6677025" y="1253331"/>
            <a:ext cx="4514849" cy="4537869"/>
          </a:xfrm>
          <a:prstGeom prst="roundRect">
            <a:avLst>
              <a:gd name="adj" fmla="val 10871"/>
            </a:avLst>
          </a:prstGeom>
        </p:spPr>
        <p:txBody>
          <a:bodyPr/>
          <a:lstStyle/>
          <a:p>
            <a:endParaRPr lang="en-US"/>
          </a:p>
        </p:txBody>
      </p:sp>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11" name="Content Placeholder 2">
            <a:extLst>
              <a:ext uri="{FF2B5EF4-FFF2-40B4-BE49-F238E27FC236}">
                <a16:creationId xmlns:a16="http://schemas.microsoft.com/office/drawing/2014/main" id="{265AE836-D753-4FD1-8326-56FCBE4EDDF8}"/>
              </a:ext>
            </a:extLst>
          </p:cNvPr>
          <p:cNvSpPr>
            <a:spLocks noGrp="1"/>
          </p:cNvSpPr>
          <p:nvPr>
            <p:ph sz="half" idx="1"/>
          </p:nvPr>
        </p:nvSpPr>
        <p:spPr>
          <a:xfrm>
            <a:off x="1266825" y="1253331"/>
            <a:ext cx="5105400" cy="4537869"/>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78469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5D710B-4D5A-4462-8464-56F97909B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7" name="Picture Placeholder 17">
            <a:extLst>
              <a:ext uri="{FF2B5EF4-FFF2-40B4-BE49-F238E27FC236}">
                <a16:creationId xmlns:a16="http://schemas.microsoft.com/office/drawing/2014/main" id="{57302231-CF4A-4EB7-9C69-44BE0387CC2A}"/>
              </a:ext>
            </a:extLst>
          </p:cNvPr>
          <p:cNvSpPr>
            <a:spLocks noGrp="1"/>
          </p:cNvSpPr>
          <p:nvPr>
            <p:ph type="pic" sz="quarter" idx="13"/>
          </p:nvPr>
        </p:nvSpPr>
        <p:spPr>
          <a:xfrm>
            <a:off x="6482080" y="1253331"/>
            <a:ext cx="4439920" cy="4304189"/>
          </a:xfrm>
          <a:prstGeom prst="roundRect">
            <a:avLst>
              <a:gd name="adj" fmla="val 10871"/>
            </a:avLst>
          </a:prstGeom>
        </p:spPr>
        <p:txBody>
          <a:bodyPr/>
          <a:lstStyle/>
          <a:p>
            <a:endParaRPr lang="en-US"/>
          </a:p>
        </p:txBody>
      </p:sp>
      <p:sp>
        <p:nvSpPr>
          <p:cNvPr id="9" name="Content Placeholder 2">
            <a:extLst>
              <a:ext uri="{FF2B5EF4-FFF2-40B4-BE49-F238E27FC236}">
                <a16:creationId xmlns:a16="http://schemas.microsoft.com/office/drawing/2014/main" id="{752ED79F-C4E1-4A29-BDDB-78F5D6091617}"/>
              </a:ext>
            </a:extLst>
          </p:cNvPr>
          <p:cNvSpPr>
            <a:spLocks noGrp="1"/>
          </p:cNvSpPr>
          <p:nvPr>
            <p:ph sz="half" idx="1"/>
          </p:nvPr>
        </p:nvSpPr>
        <p:spPr>
          <a:xfrm>
            <a:off x="1276159" y="1253331"/>
            <a:ext cx="4941761" cy="4304189"/>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82403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5D710B-4D5A-4462-8464-56F97909B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0"/>
            <a:ext cx="12192000" cy="6858000"/>
          </a:xfrm>
          <a:prstGeom prst="rect">
            <a:avLst/>
          </a:prstGeom>
        </p:spPr>
      </p:pic>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7" name="Picture Placeholder 17">
            <a:extLst>
              <a:ext uri="{FF2B5EF4-FFF2-40B4-BE49-F238E27FC236}">
                <a16:creationId xmlns:a16="http://schemas.microsoft.com/office/drawing/2014/main" id="{57302231-CF4A-4EB7-9C69-44BE0387CC2A}"/>
              </a:ext>
            </a:extLst>
          </p:cNvPr>
          <p:cNvSpPr>
            <a:spLocks noGrp="1"/>
          </p:cNvSpPr>
          <p:nvPr>
            <p:ph type="pic" sz="quarter" idx="13"/>
          </p:nvPr>
        </p:nvSpPr>
        <p:spPr>
          <a:xfrm>
            <a:off x="2977804" y="661986"/>
            <a:ext cx="2613370" cy="2533478"/>
          </a:xfrm>
          <a:prstGeom prst="roundRect">
            <a:avLst>
              <a:gd name="adj" fmla="val 10871"/>
            </a:avLst>
          </a:prstGeom>
        </p:spPr>
        <p:txBody>
          <a:bodyPr/>
          <a:lstStyle/>
          <a:p>
            <a:endParaRPr lang="en-US"/>
          </a:p>
        </p:txBody>
      </p:sp>
      <p:sp>
        <p:nvSpPr>
          <p:cNvPr id="2" name="Picture Placeholder 17">
            <a:extLst>
              <a:ext uri="{FF2B5EF4-FFF2-40B4-BE49-F238E27FC236}">
                <a16:creationId xmlns:a16="http://schemas.microsoft.com/office/drawing/2014/main" id="{B072E2F4-DEB3-311A-B073-3236EA3B5238}"/>
              </a:ext>
            </a:extLst>
          </p:cNvPr>
          <p:cNvSpPr>
            <a:spLocks noGrp="1"/>
          </p:cNvSpPr>
          <p:nvPr>
            <p:ph type="pic" sz="quarter" idx="14"/>
          </p:nvPr>
        </p:nvSpPr>
        <p:spPr>
          <a:xfrm>
            <a:off x="2977804" y="3759993"/>
            <a:ext cx="2613370" cy="2533478"/>
          </a:xfrm>
          <a:prstGeom prst="roundRect">
            <a:avLst>
              <a:gd name="adj" fmla="val 10871"/>
            </a:avLst>
          </a:prstGeom>
        </p:spPr>
        <p:txBody>
          <a:bodyPr/>
          <a:lstStyle/>
          <a:p>
            <a:endParaRPr lang="en-US"/>
          </a:p>
        </p:txBody>
      </p:sp>
      <p:sp>
        <p:nvSpPr>
          <p:cNvPr id="3" name="Picture Placeholder 17">
            <a:extLst>
              <a:ext uri="{FF2B5EF4-FFF2-40B4-BE49-F238E27FC236}">
                <a16:creationId xmlns:a16="http://schemas.microsoft.com/office/drawing/2014/main" id="{D3E6B2C0-BC89-9784-6E8A-978FB9C9A228}"/>
              </a:ext>
            </a:extLst>
          </p:cNvPr>
          <p:cNvSpPr>
            <a:spLocks noGrp="1"/>
          </p:cNvSpPr>
          <p:nvPr>
            <p:ph type="pic" sz="quarter" idx="15"/>
          </p:nvPr>
        </p:nvSpPr>
        <p:spPr>
          <a:xfrm>
            <a:off x="6833663" y="661986"/>
            <a:ext cx="2613370" cy="2533478"/>
          </a:xfrm>
          <a:prstGeom prst="roundRect">
            <a:avLst>
              <a:gd name="adj" fmla="val 10871"/>
            </a:avLst>
          </a:prstGeom>
        </p:spPr>
        <p:txBody>
          <a:bodyPr/>
          <a:lstStyle/>
          <a:p>
            <a:endParaRPr lang="en-US"/>
          </a:p>
        </p:txBody>
      </p:sp>
      <p:sp>
        <p:nvSpPr>
          <p:cNvPr id="4" name="Picture Placeholder 17">
            <a:extLst>
              <a:ext uri="{FF2B5EF4-FFF2-40B4-BE49-F238E27FC236}">
                <a16:creationId xmlns:a16="http://schemas.microsoft.com/office/drawing/2014/main" id="{8E45792F-20C4-EDB7-F0C2-78BABABB8A7E}"/>
              </a:ext>
            </a:extLst>
          </p:cNvPr>
          <p:cNvSpPr>
            <a:spLocks noGrp="1"/>
          </p:cNvSpPr>
          <p:nvPr>
            <p:ph type="pic" sz="quarter" idx="16"/>
          </p:nvPr>
        </p:nvSpPr>
        <p:spPr>
          <a:xfrm>
            <a:off x="6833663" y="3759993"/>
            <a:ext cx="2613370" cy="2533478"/>
          </a:xfrm>
          <a:prstGeom prst="roundRect">
            <a:avLst>
              <a:gd name="adj" fmla="val 10871"/>
            </a:avLst>
          </a:prstGeom>
        </p:spPr>
        <p:txBody>
          <a:bodyPr/>
          <a:lstStyle/>
          <a:p>
            <a:endParaRPr lang="en-US"/>
          </a:p>
        </p:txBody>
      </p:sp>
      <p:sp>
        <p:nvSpPr>
          <p:cNvPr id="8" name="Text Placeholder 7">
            <a:extLst>
              <a:ext uri="{FF2B5EF4-FFF2-40B4-BE49-F238E27FC236}">
                <a16:creationId xmlns:a16="http://schemas.microsoft.com/office/drawing/2014/main" id="{9E21C573-951B-B058-08F9-43B72DA52690}"/>
              </a:ext>
            </a:extLst>
          </p:cNvPr>
          <p:cNvSpPr>
            <a:spLocks noGrp="1"/>
          </p:cNvSpPr>
          <p:nvPr>
            <p:ph type="body" sz="quarter" idx="17"/>
          </p:nvPr>
        </p:nvSpPr>
        <p:spPr>
          <a:xfrm>
            <a:off x="2977804" y="3289300"/>
            <a:ext cx="2613371" cy="373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 Placeholder 7">
            <a:extLst>
              <a:ext uri="{FF2B5EF4-FFF2-40B4-BE49-F238E27FC236}">
                <a16:creationId xmlns:a16="http://schemas.microsoft.com/office/drawing/2014/main" id="{D9AF8159-BB4D-9C4E-38E9-812A6115A7D7}"/>
              </a:ext>
            </a:extLst>
          </p:cNvPr>
          <p:cNvSpPr>
            <a:spLocks noGrp="1"/>
          </p:cNvSpPr>
          <p:nvPr>
            <p:ph type="body" sz="quarter" idx="18"/>
          </p:nvPr>
        </p:nvSpPr>
        <p:spPr>
          <a:xfrm>
            <a:off x="6833663" y="3294063"/>
            <a:ext cx="2613371" cy="373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Text Placeholder 7">
            <a:extLst>
              <a:ext uri="{FF2B5EF4-FFF2-40B4-BE49-F238E27FC236}">
                <a16:creationId xmlns:a16="http://schemas.microsoft.com/office/drawing/2014/main" id="{605B7431-9EB7-835D-9E81-4385D5E95447}"/>
              </a:ext>
            </a:extLst>
          </p:cNvPr>
          <p:cNvSpPr>
            <a:spLocks noGrp="1"/>
          </p:cNvSpPr>
          <p:nvPr>
            <p:ph type="body" sz="quarter" idx="19"/>
          </p:nvPr>
        </p:nvSpPr>
        <p:spPr>
          <a:xfrm>
            <a:off x="2977803" y="6398420"/>
            <a:ext cx="2613371" cy="373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7">
            <a:extLst>
              <a:ext uri="{FF2B5EF4-FFF2-40B4-BE49-F238E27FC236}">
                <a16:creationId xmlns:a16="http://schemas.microsoft.com/office/drawing/2014/main" id="{009CD830-3B68-BED6-7803-230DCFA1FCEB}"/>
              </a:ext>
            </a:extLst>
          </p:cNvPr>
          <p:cNvSpPr>
            <a:spLocks noGrp="1"/>
          </p:cNvSpPr>
          <p:nvPr>
            <p:ph type="body" sz="quarter" idx="20"/>
          </p:nvPr>
        </p:nvSpPr>
        <p:spPr>
          <a:xfrm>
            <a:off x="6833662" y="6386338"/>
            <a:ext cx="2613371" cy="373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0607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46F2CD-D559-4A5B-A175-696C3AD09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0E4B49-BF59-4793-9229-5FE8E1306C55}"/>
              </a:ext>
            </a:extLst>
          </p:cNvPr>
          <p:cNvSpPr>
            <a:spLocks noGrp="1"/>
          </p:cNvSpPr>
          <p:nvPr>
            <p:ph idx="1"/>
          </p:nvPr>
        </p:nvSpPr>
        <p:spPr>
          <a:xfrm>
            <a:off x="1757362" y="1031478"/>
            <a:ext cx="8677275" cy="5024437"/>
          </a:xfrm>
        </p:spPr>
        <p:txBody>
          <a:bodyPr/>
          <a:lstStyle>
            <a:lvl1pPr>
              <a:defRPr sz="2400"/>
            </a:lvl1pPr>
            <a:lvl2pPr>
              <a:defRPr>
                <a:solidFill>
                  <a:schemeClr val="tx1">
                    <a:lumMod val="85000"/>
                    <a:lumOff val="15000"/>
                  </a:schemeClr>
                </a:solidFill>
              </a:defRPr>
            </a:lvl2pPr>
            <a:lvl3pPr marL="1143000" indent="-228600">
              <a:buFont typeface="Courier New" panose="02070309020205020404" pitchFamily="49" charset="0"/>
              <a:buChar char="o"/>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Placeholder 1">
            <a:extLst>
              <a:ext uri="{FF2B5EF4-FFF2-40B4-BE49-F238E27FC236}">
                <a16:creationId xmlns:a16="http://schemas.microsoft.com/office/drawing/2014/main" id="{613C4E11-1591-47FA-887C-D8F83C9B9174}"/>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tx1">
                    <a:lumMod val="85000"/>
                    <a:lumOff val="15000"/>
                  </a:schemeClr>
                </a:solidFill>
              </a:defRPr>
            </a:lvl1pPr>
          </a:lstStyle>
          <a:p>
            <a:r>
              <a:rPr lang="en-US"/>
              <a:t>THIS IS A SECTION HEADER</a:t>
            </a:r>
            <a:endParaRPr lang="en-CA"/>
          </a:p>
        </p:txBody>
      </p:sp>
    </p:spTree>
    <p:extLst>
      <p:ext uri="{BB962C8B-B14F-4D97-AF65-F5344CB8AC3E}">
        <p14:creationId xmlns:p14="http://schemas.microsoft.com/office/powerpoint/2010/main" val="976446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195ED1-0060-40B3-8DB1-347B73FC57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icture Placeholder 17">
            <a:extLst>
              <a:ext uri="{FF2B5EF4-FFF2-40B4-BE49-F238E27FC236}">
                <a16:creationId xmlns:a16="http://schemas.microsoft.com/office/drawing/2014/main" id="{29A6BC64-D128-4316-9CC6-5CBCE16F1FC8}"/>
              </a:ext>
            </a:extLst>
          </p:cNvPr>
          <p:cNvSpPr>
            <a:spLocks noGrp="1"/>
          </p:cNvSpPr>
          <p:nvPr>
            <p:ph type="pic" sz="quarter" idx="13"/>
          </p:nvPr>
        </p:nvSpPr>
        <p:spPr>
          <a:xfrm>
            <a:off x="6482080" y="1253331"/>
            <a:ext cx="4439920" cy="4304189"/>
          </a:xfrm>
          <a:prstGeom prst="roundRect">
            <a:avLst>
              <a:gd name="adj" fmla="val 10871"/>
            </a:avLst>
          </a:prstGeom>
        </p:spPr>
        <p:txBody>
          <a:bodyPr/>
          <a:lstStyle/>
          <a:p>
            <a:endParaRPr lang="en-US"/>
          </a:p>
        </p:txBody>
      </p:sp>
      <p:sp>
        <p:nvSpPr>
          <p:cNvPr id="10" name="Title 1">
            <a:extLst>
              <a:ext uri="{FF2B5EF4-FFF2-40B4-BE49-F238E27FC236}">
                <a16:creationId xmlns:a16="http://schemas.microsoft.com/office/drawing/2014/main" id="{3B3883D6-FDC5-48A7-8EF2-BA3C6BEFD975}"/>
              </a:ext>
            </a:extLst>
          </p:cNvPr>
          <p:cNvSpPr>
            <a:spLocks noGrp="1"/>
          </p:cNvSpPr>
          <p:nvPr>
            <p:ph type="title" hasCustomPrompt="1"/>
          </p:nvPr>
        </p:nvSpPr>
        <p:spPr>
          <a:xfrm>
            <a:off x="152399" y="108743"/>
            <a:ext cx="5438775" cy="444500"/>
          </a:xfrm>
        </p:spPr>
        <p:txBody>
          <a:bodyPr/>
          <a:lstStyle/>
          <a:p>
            <a:r>
              <a:rPr lang="en-US"/>
              <a:t>CLICK TO EDIT MASTER TITLE STYLE</a:t>
            </a:r>
            <a:endParaRPr lang="en-CA"/>
          </a:p>
        </p:txBody>
      </p:sp>
      <p:sp>
        <p:nvSpPr>
          <p:cNvPr id="11" name="Content Placeholder 2">
            <a:extLst>
              <a:ext uri="{FF2B5EF4-FFF2-40B4-BE49-F238E27FC236}">
                <a16:creationId xmlns:a16="http://schemas.microsoft.com/office/drawing/2014/main" id="{265AE836-D753-4FD1-8326-56FCBE4EDDF8}"/>
              </a:ext>
            </a:extLst>
          </p:cNvPr>
          <p:cNvSpPr>
            <a:spLocks noGrp="1"/>
          </p:cNvSpPr>
          <p:nvPr>
            <p:ph sz="half" idx="1"/>
          </p:nvPr>
        </p:nvSpPr>
        <p:spPr>
          <a:xfrm>
            <a:off x="1276159" y="1253331"/>
            <a:ext cx="4941761" cy="4304189"/>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34893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04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7FB015-1048-4062-BE9B-F9ABE739F0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0E4B49-BF59-4793-9229-5FE8E1306C55}"/>
              </a:ext>
            </a:extLst>
          </p:cNvPr>
          <p:cNvSpPr>
            <a:spLocks noGrp="1"/>
          </p:cNvSpPr>
          <p:nvPr>
            <p:ph idx="1"/>
          </p:nvPr>
        </p:nvSpPr>
        <p:spPr>
          <a:xfrm>
            <a:off x="1757362" y="1031479"/>
            <a:ext cx="8677275" cy="4576842"/>
          </a:xfrm>
        </p:spPr>
        <p:txBody>
          <a:bodyPr/>
          <a:lstStyle>
            <a:lvl1pPr>
              <a:defRPr sz="2400"/>
            </a:lvl1pPr>
            <a:lvl2pPr>
              <a:defRPr>
                <a:solidFill>
                  <a:schemeClr val="tx1">
                    <a:lumMod val="85000"/>
                    <a:lumOff val="15000"/>
                  </a:schemeClr>
                </a:solidFill>
              </a:defRPr>
            </a:lvl2pPr>
            <a:lvl3pPr marL="1143000" indent="-228600">
              <a:buFont typeface="Courier New" panose="02070309020205020404" pitchFamily="49" charset="0"/>
              <a:buChar char="o"/>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Placeholder 1">
            <a:extLst>
              <a:ext uri="{FF2B5EF4-FFF2-40B4-BE49-F238E27FC236}">
                <a16:creationId xmlns:a16="http://schemas.microsoft.com/office/drawing/2014/main" id="{613C4E11-1591-47FA-887C-D8F83C9B9174}"/>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tx1">
                    <a:lumMod val="85000"/>
                    <a:lumOff val="15000"/>
                  </a:schemeClr>
                </a:solidFill>
              </a:defRPr>
            </a:lvl1pPr>
          </a:lstStyle>
          <a:p>
            <a:r>
              <a:rPr lang="en-US"/>
              <a:t>THIS IS A SECTION HEADER</a:t>
            </a:r>
            <a:endParaRPr lang="en-CA"/>
          </a:p>
        </p:txBody>
      </p:sp>
    </p:spTree>
    <p:extLst>
      <p:ext uri="{BB962C8B-B14F-4D97-AF65-F5344CB8AC3E}">
        <p14:creationId xmlns:p14="http://schemas.microsoft.com/office/powerpoint/2010/main" val="290633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AEE6E-0613-4929-9986-6A977AD2A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0E4B49-BF59-4793-9229-5FE8E1306C55}"/>
              </a:ext>
            </a:extLst>
          </p:cNvPr>
          <p:cNvSpPr>
            <a:spLocks noGrp="1"/>
          </p:cNvSpPr>
          <p:nvPr>
            <p:ph idx="1"/>
          </p:nvPr>
        </p:nvSpPr>
        <p:spPr>
          <a:xfrm>
            <a:off x="1757362" y="1031479"/>
            <a:ext cx="8677275" cy="4769882"/>
          </a:xfrm>
        </p:spPr>
        <p:txBody>
          <a:bodyPr/>
          <a:lstStyle>
            <a:lvl1pPr>
              <a:defRPr sz="2400"/>
            </a:lvl1pPr>
            <a:lvl2pPr>
              <a:defRPr>
                <a:solidFill>
                  <a:schemeClr val="tx1">
                    <a:lumMod val="85000"/>
                    <a:lumOff val="15000"/>
                  </a:schemeClr>
                </a:solidFill>
              </a:defRPr>
            </a:lvl2pPr>
            <a:lvl3pPr marL="1143000" indent="-228600">
              <a:buFont typeface="Courier New" panose="02070309020205020404" pitchFamily="49" charset="0"/>
              <a:buChar char="o"/>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Placeholder 1">
            <a:extLst>
              <a:ext uri="{FF2B5EF4-FFF2-40B4-BE49-F238E27FC236}">
                <a16:creationId xmlns:a16="http://schemas.microsoft.com/office/drawing/2014/main" id="{613C4E11-1591-47FA-887C-D8F83C9B9174}"/>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tx1">
                    <a:lumMod val="85000"/>
                    <a:lumOff val="15000"/>
                  </a:schemeClr>
                </a:solidFill>
              </a:defRPr>
            </a:lvl1pPr>
          </a:lstStyle>
          <a:p>
            <a:r>
              <a:rPr lang="en-US"/>
              <a:t>THIS IS A SECTION HEADER</a:t>
            </a:r>
            <a:endParaRPr lang="en-CA"/>
          </a:p>
        </p:txBody>
      </p:sp>
    </p:spTree>
    <p:extLst>
      <p:ext uri="{BB962C8B-B14F-4D97-AF65-F5344CB8AC3E}">
        <p14:creationId xmlns:p14="http://schemas.microsoft.com/office/powerpoint/2010/main" val="344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7ABFFD-510C-4059-A059-B8D7AC4EAD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60E4B49-BF59-4793-9229-5FE8E1306C55}"/>
              </a:ext>
            </a:extLst>
          </p:cNvPr>
          <p:cNvSpPr>
            <a:spLocks noGrp="1"/>
          </p:cNvSpPr>
          <p:nvPr>
            <p:ph idx="1"/>
          </p:nvPr>
        </p:nvSpPr>
        <p:spPr>
          <a:xfrm>
            <a:off x="1757362" y="1031479"/>
            <a:ext cx="8677275" cy="4835922"/>
          </a:xfrm>
        </p:spPr>
        <p:txBody>
          <a:bodyPr/>
          <a:lstStyle>
            <a:lvl1pPr>
              <a:defRPr sz="2400"/>
            </a:lvl1pPr>
            <a:lvl3pPr marL="1143000" indent="-22860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Placeholder 1">
            <a:extLst>
              <a:ext uri="{FF2B5EF4-FFF2-40B4-BE49-F238E27FC236}">
                <a16:creationId xmlns:a16="http://schemas.microsoft.com/office/drawing/2014/main" id="{613C4E11-1591-47FA-887C-D8F83C9B9174}"/>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p>
            <a:r>
              <a:rPr lang="en-US"/>
              <a:t>THIS IS A SECTION HEADER</a:t>
            </a:r>
            <a:endParaRPr lang="en-CA"/>
          </a:p>
        </p:txBody>
      </p:sp>
    </p:spTree>
    <p:extLst>
      <p:ext uri="{BB962C8B-B14F-4D97-AF65-F5344CB8AC3E}">
        <p14:creationId xmlns:p14="http://schemas.microsoft.com/office/powerpoint/2010/main" val="181518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436AB3"/>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6" name="Content Placeholder 2">
            <a:extLst>
              <a:ext uri="{FF2B5EF4-FFF2-40B4-BE49-F238E27FC236}">
                <a16:creationId xmlns:a16="http://schemas.microsoft.com/office/drawing/2014/main" id="{6E2499E7-A831-4795-B4CF-AD60C849C29A}"/>
              </a:ext>
            </a:extLst>
          </p:cNvPr>
          <p:cNvSpPr>
            <a:spLocks noGrp="1"/>
          </p:cNvSpPr>
          <p:nvPr>
            <p:ph idx="1"/>
          </p:nvPr>
        </p:nvSpPr>
        <p:spPr>
          <a:xfrm>
            <a:off x="1757362" y="1031478"/>
            <a:ext cx="8677275" cy="5024437"/>
          </a:xfrm>
        </p:spPr>
        <p:txBody>
          <a:bodyPr/>
          <a:lstStyle>
            <a:lvl1pPr>
              <a:defRPr sz="2400">
                <a:solidFill>
                  <a:schemeClr val="bg1"/>
                </a:solidFill>
              </a:defRPr>
            </a:lvl1pPr>
            <a:lvl2pP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4046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2BB673"/>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6" name="Content Placeholder 2">
            <a:extLst>
              <a:ext uri="{FF2B5EF4-FFF2-40B4-BE49-F238E27FC236}">
                <a16:creationId xmlns:a16="http://schemas.microsoft.com/office/drawing/2014/main" id="{6E2499E7-A831-4795-B4CF-AD60C849C29A}"/>
              </a:ext>
            </a:extLst>
          </p:cNvPr>
          <p:cNvSpPr>
            <a:spLocks noGrp="1"/>
          </p:cNvSpPr>
          <p:nvPr>
            <p:ph idx="1"/>
          </p:nvPr>
        </p:nvSpPr>
        <p:spPr>
          <a:xfrm>
            <a:off x="1757362" y="1031478"/>
            <a:ext cx="8677275" cy="5024437"/>
          </a:xfrm>
        </p:spPr>
        <p:txBody>
          <a:bodyPr/>
          <a:lstStyle>
            <a:lvl1pPr>
              <a:defRPr sz="2400">
                <a:solidFill>
                  <a:schemeClr val="bg1"/>
                </a:solidFill>
              </a:defRPr>
            </a:lvl1pPr>
            <a:lvl2pP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4674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B35FA5"/>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lvl1pPr>
              <a:defRPr>
                <a:solidFill>
                  <a:schemeClr val="bg1"/>
                </a:solidFill>
              </a:defRPr>
            </a:lvl1pPr>
          </a:lstStyle>
          <a:p>
            <a:r>
              <a:rPr lang="en-US"/>
              <a:t>THIS IS A SECTION HEADER</a:t>
            </a:r>
            <a:endParaRPr lang="en-CA"/>
          </a:p>
        </p:txBody>
      </p:sp>
      <p:sp>
        <p:nvSpPr>
          <p:cNvPr id="6" name="Content Placeholder 2">
            <a:extLst>
              <a:ext uri="{FF2B5EF4-FFF2-40B4-BE49-F238E27FC236}">
                <a16:creationId xmlns:a16="http://schemas.microsoft.com/office/drawing/2014/main" id="{6E2499E7-A831-4795-B4CF-AD60C849C29A}"/>
              </a:ext>
            </a:extLst>
          </p:cNvPr>
          <p:cNvSpPr>
            <a:spLocks noGrp="1"/>
          </p:cNvSpPr>
          <p:nvPr>
            <p:ph idx="1"/>
          </p:nvPr>
        </p:nvSpPr>
        <p:spPr>
          <a:xfrm>
            <a:off x="1757362" y="1031478"/>
            <a:ext cx="8677275" cy="5024437"/>
          </a:xfrm>
        </p:spPr>
        <p:txBody>
          <a:bodyPr/>
          <a:lstStyle>
            <a:lvl1pPr>
              <a:defRPr sz="2400">
                <a:solidFill>
                  <a:schemeClr val="bg1"/>
                </a:solidFill>
              </a:defRPr>
            </a:lvl1pPr>
            <a:lvl2pP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4124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EAD9823-2436-4D0C-96CE-C620B1F0DA00}"/>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p>
            <a:r>
              <a:rPr lang="en-US"/>
              <a:t>THIS IS A SECTION HEADER</a:t>
            </a:r>
            <a:endParaRPr lang="en-CA"/>
          </a:p>
        </p:txBody>
      </p:sp>
      <p:sp>
        <p:nvSpPr>
          <p:cNvPr id="6" name="Content Placeholder 2">
            <a:extLst>
              <a:ext uri="{FF2B5EF4-FFF2-40B4-BE49-F238E27FC236}">
                <a16:creationId xmlns:a16="http://schemas.microsoft.com/office/drawing/2014/main" id="{6E2499E7-A831-4795-B4CF-AD60C849C29A}"/>
              </a:ext>
            </a:extLst>
          </p:cNvPr>
          <p:cNvSpPr>
            <a:spLocks noGrp="1"/>
          </p:cNvSpPr>
          <p:nvPr>
            <p:ph idx="1"/>
          </p:nvPr>
        </p:nvSpPr>
        <p:spPr>
          <a:xfrm>
            <a:off x="1757362" y="1031478"/>
            <a:ext cx="8677275" cy="5024437"/>
          </a:xfrm>
        </p:spPr>
        <p:txBody>
          <a:bodyPr/>
          <a:lstStyle>
            <a:lvl1pPr>
              <a:defRPr sz="2400"/>
            </a:lvl1pPr>
            <a:lvl3pPr marL="1143000" indent="-228600">
              <a:buFont typeface="Courier New" panose="02070309020205020404" pitchFamily="49" charset="0"/>
              <a:buChar char="o"/>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679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368D55-A577-4965-BE63-2C9D189DED0D}"/>
              </a:ext>
            </a:extLst>
          </p:cNvPr>
          <p:cNvSpPr>
            <a:spLocks noGrp="1"/>
          </p:cNvSpPr>
          <p:nvPr>
            <p:ph type="title"/>
          </p:nvPr>
        </p:nvSpPr>
        <p:spPr>
          <a:xfrm>
            <a:off x="152399" y="108743"/>
            <a:ext cx="5438775" cy="444500"/>
          </a:xfrm>
          <a:prstGeom prst="rect">
            <a:avLst/>
          </a:prstGeom>
        </p:spPr>
        <p:txBody>
          <a:bodyPr vert="horz" lIns="91440" tIns="45720" rIns="91440" bIns="45720" rtlCol="0" anchor="ctr">
            <a:noAutofit/>
          </a:bodyPr>
          <a:lstStyle/>
          <a:p>
            <a:r>
              <a:rPr lang="en-US"/>
              <a:t>THIS IS A SECTION HEADER</a:t>
            </a:r>
            <a:endParaRPr lang="en-CA"/>
          </a:p>
        </p:txBody>
      </p:sp>
      <p:sp>
        <p:nvSpPr>
          <p:cNvPr id="3" name="Text Placeholder 2">
            <a:extLst>
              <a:ext uri="{FF2B5EF4-FFF2-40B4-BE49-F238E27FC236}">
                <a16:creationId xmlns:a16="http://schemas.microsoft.com/office/drawing/2014/main" id="{EE6F1FB4-2D01-4324-8AC8-875970C56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This is a sub-header if needed</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06346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71" r:id="rId4"/>
    <p:sldLayoutId id="2147483663" r:id="rId5"/>
    <p:sldLayoutId id="2147483664" r:id="rId6"/>
    <p:sldLayoutId id="2147483668" r:id="rId7"/>
    <p:sldLayoutId id="2147483665" r:id="rId8"/>
    <p:sldLayoutId id="2147483660" r:id="rId9"/>
    <p:sldLayoutId id="2147483661" r:id="rId10"/>
    <p:sldLayoutId id="2147483666" r:id="rId11"/>
    <p:sldLayoutId id="2147483667" r:id="rId12"/>
    <p:sldLayoutId id="2147483669" r:id="rId13"/>
    <p:sldLayoutId id="2147483652" r:id="rId14"/>
    <p:sldLayoutId id="2147483655" r:id="rId15"/>
    <p:sldLayoutId id="2147483656" r:id="rId16"/>
    <p:sldLayoutId id="2147483662" r:id="rId17"/>
    <p:sldLayoutId id="2147483672" r:id="rId18"/>
    <p:sldLayoutId id="2147483674" r:id="rId19"/>
    <p:sldLayoutId id="2147483673" r:id="rId20"/>
    <p:sldLayoutId id="2147483675" r:id="rId21"/>
  </p:sldLayoutIdLst>
  <p:txStyles>
    <p:titleStyle>
      <a:lvl1pPr algn="l" defTabSz="914400" rtl="0" eaLnBrk="1" latinLnBrk="0" hangingPunct="1">
        <a:lnSpc>
          <a:spcPct val="90000"/>
        </a:lnSpc>
        <a:spcBef>
          <a:spcPct val="0"/>
        </a:spcBef>
        <a:buNone/>
        <a:defRPr sz="1800" kern="1200">
          <a:solidFill>
            <a:schemeClr val="tx1">
              <a:lumMod val="85000"/>
              <a:lumOff val="15000"/>
            </a:schemeClr>
          </a:solidFill>
          <a:latin typeface="Gotham Bold"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5" Type="http://schemas.openxmlformats.org/officeDocument/2006/relationships/image" Target="../media/image13.png"/><Relationship Id="rId4" Type="http://schemas.microsoft.com/office/2018/10/relationships/comments" Target="../comments/modernComment_2C9_C1D371A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2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8nLshfChfXg?list=PLC-psp4a5Opv9pJHikyZKVExuXRabZgFp" TargetMode="External"/><Relationship Id="rId1" Type="http://schemas.openxmlformats.org/officeDocument/2006/relationships/tags" Target="../tags/tag2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pS5WSMd_gy8?feature=oembed" TargetMode="External"/><Relationship Id="rId1" Type="http://schemas.openxmlformats.org/officeDocument/2006/relationships/tags" Target="../tags/tag30.xml"/><Relationship Id="rId6" Type="http://schemas.openxmlformats.org/officeDocument/2006/relationships/image" Target="../media/image25.jpeg"/><Relationship Id="rId5" Type="http://schemas.openxmlformats.org/officeDocument/2006/relationships/image" Target="../media/image23.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B5-eL5tIaH8?feature=oembed" TargetMode="External"/><Relationship Id="rId1" Type="http://schemas.openxmlformats.org/officeDocument/2006/relationships/tags" Target="../tags/tag31.xml"/><Relationship Id="rId6" Type="http://schemas.openxmlformats.org/officeDocument/2006/relationships/image" Target="../media/image26.jpeg"/><Relationship Id="rId5" Type="http://schemas.openxmlformats.org/officeDocument/2006/relationships/image" Target="../media/image23.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https://www.youtube.com/embed/T7Q-2KtZnWM?feature=oembed" TargetMode="External"/><Relationship Id="rId1" Type="http://schemas.openxmlformats.org/officeDocument/2006/relationships/tags" Target="../tags/tag32.xml"/><Relationship Id="rId6" Type="http://schemas.openxmlformats.org/officeDocument/2006/relationships/image" Target="../media/image27.jpeg"/><Relationship Id="rId5" Type="http://schemas.openxmlformats.org/officeDocument/2006/relationships/image" Target="../media/image23.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tags" Target="../tags/tag4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ags" Target="../tags/tag4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 Id="rId5" Type="http://schemas.microsoft.com/office/2007/relationships/hdphoto" Target="../media/hdphoto3.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50F5F-4AEE-4965-8216-31088E7432A8}"/>
              </a:ext>
            </a:extLst>
          </p:cNvPr>
          <p:cNvSpPr>
            <a:spLocks noGrp="1"/>
          </p:cNvSpPr>
          <p:nvPr>
            <p:ph type="title" idx="4294967295"/>
          </p:nvPr>
        </p:nvSpPr>
        <p:spPr>
          <a:xfrm>
            <a:off x="4917523" y="1912800"/>
            <a:ext cx="6319838" cy="979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4800" b="1" i="0" u="none" strike="noStrike" kern="1200" cap="none" spc="0" normalizeH="0" baseline="0" noProof="0" dirty="0">
                <a:ln>
                  <a:noFill/>
                </a:ln>
                <a:solidFill>
                  <a:srgbClr val="4472C4"/>
                </a:solidFill>
                <a:effectLst/>
                <a:uLnTx/>
                <a:uFillTx/>
                <a:latin typeface="Gotham Bold" pitchFamily="50" charset="0"/>
                <a:ea typeface="+mn-ea"/>
                <a:cs typeface="+mn-cs"/>
              </a:rPr>
              <a:t>Supporting Digital Citizenship and Online Safety </a:t>
            </a:r>
            <a:br>
              <a:rPr kumimoji="0" lang="en-CA" sz="4800" b="1" i="0" u="none" strike="noStrike" kern="1200" cap="none" spc="0" normalizeH="0" baseline="0" noProof="0" dirty="0">
                <a:ln>
                  <a:noFill/>
                </a:ln>
                <a:solidFill>
                  <a:srgbClr val="4472C4"/>
                </a:solidFill>
                <a:effectLst/>
                <a:uLnTx/>
                <a:uFillTx/>
                <a:latin typeface="Gotham Bold" pitchFamily="50" charset="0"/>
                <a:ea typeface="+mn-ea"/>
                <a:cs typeface="+mn-cs"/>
              </a:rPr>
            </a:br>
            <a:r>
              <a:rPr kumimoji="0" lang="en-CA" sz="4200" b="1" i="0" u="none" strike="noStrike" kern="1200" cap="none" spc="0" normalizeH="0" baseline="0" noProof="0" dirty="0">
                <a:ln>
                  <a:noFill/>
                </a:ln>
                <a:solidFill>
                  <a:srgbClr val="4472C4"/>
                </a:solidFill>
                <a:effectLst/>
                <a:uLnTx/>
                <a:uFillTx/>
                <a:latin typeface="Gotham Bold" pitchFamily="50" charset="0"/>
                <a:ea typeface="+mn-ea"/>
                <a:cs typeface="+mn-cs"/>
              </a:rPr>
              <a:t>in Grade 6</a:t>
            </a:r>
          </a:p>
        </p:txBody>
      </p:sp>
    </p:spTree>
    <p:custDataLst>
      <p:tags r:id="rId1"/>
    </p:custDataLst>
    <p:extLst>
      <p:ext uri="{BB962C8B-B14F-4D97-AF65-F5344CB8AC3E}">
        <p14:creationId xmlns:p14="http://schemas.microsoft.com/office/powerpoint/2010/main" val="3200916161"/>
      </p:ext>
    </p:extLst>
  </p:cSld>
  <p:clrMapOvr>
    <a:masterClrMapping/>
  </p:clrMapOvr>
  <mc:AlternateContent xmlns:mc="http://schemas.openxmlformats.org/markup-compatibility/2006" xmlns:p14="http://schemas.microsoft.com/office/powerpoint/2010/main">
    <mc:Choice Requires="p14">
      <p:transition spd="slow" p14:dur="2000" advClick="0" advTm="14395"/>
    </mc:Choice>
    <mc:Fallback xmlns="">
      <p:transition spd="slow" advClick="0" advTm="143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2DB3-D8B6-30DF-4BA5-219AA85F34DF}"/>
              </a:ext>
            </a:extLst>
          </p:cNvPr>
          <p:cNvSpPr>
            <a:spLocks noGrp="1"/>
          </p:cNvSpPr>
          <p:nvPr>
            <p:ph type="title"/>
          </p:nvPr>
        </p:nvSpPr>
        <p:spPr/>
        <p:txBody>
          <a:bodyPr/>
          <a:lstStyle/>
          <a:p>
            <a:r>
              <a:rPr lang="en-CA" dirty="0">
                <a:solidFill>
                  <a:schemeClr val="bg1"/>
                </a:solidFill>
              </a:rPr>
              <a:t>What risks are they facing? Conduct</a:t>
            </a:r>
          </a:p>
        </p:txBody>
      </p:sp>
      <p:sp>
        <p:nvSpPr>
          <p:cNvPr id="3" name="Content Placeholder 2">
            <a:extLst>
              <a:ext uri="{FF2B5EF4-FFF2-40B4-BE49-F238E27FC236}">
                <a16:creationId xmlns:a16="http://schemas.microsoft.com/office/drawing/2014/main" id="{1387A216-0C6D-E203-6357-13F540AE0FA5}"/>
              </a:ext>
            </a:extLst>
          </p:cNvPr>
          <p:cNvSpPr>
            <a:spLocks noGrp="1"/>
          </p:cNvSpPr>
          <p:nvPr>
            <p:ph sz="half" idx="1"/>
          </p:nvPr>
        </p:nvSpPr>
        <p:spPr>
          <a:xfrm>
            <a:off x="1430482" y="1404498"/>
            <a:ext cx="4665518" cy="4105276"/>
          </a:xfrm>
        </p:spPr>
        <p:txBody>
          <a:bodyPr>
            <a:normAutofit fontScale="92500" lnSpcReduction="10000"/>
          </a:bodyPr>
          <a:lstStyle/>
          <a:p>
            <a:pPr>
              <a:lnSpc>
                <a:spcPct val="110000"/>
              </a:lnSpc>
              <a:spcAft>
                <a:spcPts val="600"/>
              </a:spcAft>
            </a:pPr>
            <a:r>
              <a:rPr lang="en-CA" sz="3500" b="1" dirty="0"/>
              <a:t>CONDUCT:</a:t>
            </a:r>
          </a:p>
          <a:p>
            <a:pPr>
              <a:lnSpc>
                <a:spcPct val="110000"/>
              </a:lnSpc>
              <a:spcAft>
                <a:spcPts val="600"/>
              </a:spcAft>
            </a:pPr>
            <a:r>
              <a:rPr lang="en-CA" dirty="0"/>
              <a:t>Becoming more </a:t>
            </a:r>
            <a:r>
              <a:rPr lang="en-CA" b="1" dirty="0"/>
              <a:t>independent </a:t>
            </a:r>
            <a:r>
              <a:rPr lang="en-CA" dirty="0"/>
              <a:t>but still </a:t>
            </a:r>
            <a:r>
              <a:rPr lang="en-CA" b="1" dirty="0"/>
              <a:t>need support</a:t>
            </a:r>
            <a:endParaRPr lang="en-CA" dirty="0"/>
          </a:p>
          <a:p>
            <a:pPr>
              <a:lnSpc>
                <a:spcPct val="110000"/>
              </a:lnSpc>
              <a:spcAft>
                <a:spcPts val="600"/>
              </a:spcAft>
            </a:pPr>
            <a:r>
              <a:rPr lang="en-CA" dirty="0"/>
              <a:t>Strongly influenced by </a:t>
            </a:r>
            <a:r>
              <a:rPr lang="en-CA" b="1" dirty="0"/>
              <a:t>peers </a:t>
            </a:r>
            <a:r>
              <a:rPr lang="en-CA" dirty="0"/>
              <a:t>and </a:t>
            </a:r>
            <a:r>
              <a:rPr lang="en-CA" b="1" dirty="0"/>
              <a:t>super-peers</a:t>
            </a:r>
            <a:endParaRPr lang="en-CA" dirty="0"/>
          </a:p>
          <a:p>
            <a:pPr>
              <a:lnSpc>
                <a:spcPct val="110000"/>
              </a:lnSpc>
              <a:spcAft>
                <a:spcPts val="600"/>
              </a:spcAft>
            </a:pPr>
            <a:r>
              <a:rPr lang="en-CA" b="1" dirty="0"/>
              <a:t>Take risks </a:t>
            </a:r>
            <a:r>
              <a:rPr lang="en-CA" dirty="0"/>
              <a:t>as a way of </a:t>
            </a:r>
            <a:r>
              <a:rPr lang="en-CA" b="1" dirty="0"/>
              <a:t>testing boundaries </a:t>
            </a:r>
            <a:r>
              <a:rPr lang="en-CA" dirty="0"/>
              <a:t>–</a:t>
            </a:r>
          </a:p>
          <a:p>
            <a:pPr>
              <a:lnSpc>
                <a:spcPct val="110000"/>
              </a:lnSpc>
              <a:spcAft>
                <a:spcPts val="600"/>
              </a:spcAft>
            </a:pPr>
            <a:r>
              <a:rPr lang="en-CA" dirty="0"/>
              <a:t>but have trouble </a:t>
            </a:r>
            <a:r>
              <a:rPr lang="en-CA" b="1" dirty="0"/>
              <a:t>foreseeing consequences.</a:t>
            </a:r>
            <a:endParaRPr lang="en-CA" dirty="0"/>
          </a:p>
        </p:txBody>
      </p:sp>
      <p:pic>
        <p:nvPicPr>
          <p:cNvPr id="6" name="Content Placeholder 5" descr="A minimalist drawing of a hand holding a smartphone, with the thumb touching the screen.">
            <a:extLst>
              <a:ext uri="{FF2B5EF4-FFF2-40B4-BE49-F238E27FC236}">
                <a16:creationId xmlns:a16="http://schemas.microsoft.com/office/drawing/2014/main" id="{06A3240B-5EF9-EF73-B2DE-BD2145555B8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2794541022"/>
      </p:ext>
    </p:extLst>
  </p:cSld>
  <p:clrMapOvr>
    <a:masterClrMapping/>
  </p:clrMapOvr>
  <mc:AlternateContent xmlns:mc="http://schemas.openxmlformats.org/markup-compatibility/2006" xmlns:p14="http://schemas.microsoft.com/office/powerpoint/2010/main">
    <mc:Choice Requires="p14">
      <p:transition spd="slow" p14:dur="2000" advClick="0" advTm="43443"/>
    </mc:Choice>
    <mc:Fallback xmlns="">
      <p:transition spd="slow" advClick="0" advTm="4344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CE44F-FA29-1015-EA45-9A19F5633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4650C-A02C-D752-7E76-A7D3B02E6729}"/>
              </a:ext>
            </a:extLst>
          </p:cNvPr>
          <p:cNvSpPr>
            <a:spLocks noGrp="1"/>
          </p:cNvSpPr>
          <p:nvPr>
            <p:ph type="title"/>
          </p:nvPr>
        </p:nvSpPr>
        <p:spPr/>
        <p:txBody>
          <a:bodyPr/>
          <a:lstStyle/>
          <a:p>
            <a:r>
              <a:rPr lang="en-CA" dirty="0">
                <a:solidFill>
                  <a:schemeClr val="bg1"/>
                </a:solidFill>
              </a:rPr>
              <a:t>What risks are they facing? Conduct 2</a:t>
            </a:r>
          </a:p>
        </p:txBody>
      </p:sp>
      <p:sp>
        <p:nvSpPr>
          <p:cNvPr id="3" name="Content Placeholder 2">
            <a:extLst>
              <a:ext uri="{FF2B5EF4-FFF2-40B4-BE49-F238E27FC236}">
                <a16:creationId xmlns:a16="http://schemas.microsoft.com/office/drawing/2014/main" id="{8EF6C320-19BB-D21D-7B34-0E989328AEC5}"/>
              </a:ext>
            </a:extLst>
          </p:cNvPr>
          <p:cNvSpPr>
            <a:spLocks noGrp="1"/>
          </p:cNvSpPr>
          <p:nvPr>
            <p:ph sz="half" idx="1"/>
          </p:nvPr>
        </p:nvSpPr>
        <p:spPr/>
        <p:txBody>
          <a:bodyPr>
            <a:normAutofit/>
          </a:bodyPr>
          <a:lstStyle/>
          <a:p>
            <a:pPr>
              <a:lnSpc>
                <a:spcPct val="110000"/>
              </a:lnSpc>
              <a:spcAft>
                <a:spcPts val="600"/>
              </a:spcAft>
            </a:pPr>
            <a:r>
              <a:rPr lang="en-CA" sz="3200" b="1" dirty="0"/>
              <a:t>CONDUCT:</a:t>
            </a:r>
          </a:p>
          <a:p>
            <a:pPr>
              <a:lnSpc>
                <a:spcPct val="110000"/>
              </a:lnSpc>
              <a:spcAft>
                <a:spcPts val="600"/>
              </a:spcAft>
            </a:pPr>
            <a:r>
              <a:rPr lang="en-CA" dirty="0"/>
              <a:t>Learning how  to </a:t>
            </a:r>
            <a:r>
              <a:rPr lang="en-CA" b="1" dirty="0"/>
              <a:t>manage online conflict </a:t>
            </a:r>
            <a:r>
              <a:rPr lang="en-CA" dirty="0"/>
              <a:t>and </a:t>
            </a:r>
            <a:r>
              <a:rPr lang="en-CA" b="1" dirty="0"/>
              <a:t>communication</a:t>
            </a:r>
            <a:endParaRPr lang="en-CA" dirty="0"/>
          </a:p>
          <a:p>
            <a:pPr>
              <a:lnSpc>
                <a:spcPct val="110000"/>
              </a:lnSpc>
              <a:spcAft>
                <a:spcPts val="600"/>
              </a:spcAft>
            </a:pPr>
            <a:r>
              <a:rPr lang="en-CA" dirty="0"/>
              <a:t>Moving to </a:t>
            </a:r>
            <a:r>
              <a:rPr lang="en-CA" b="1" dirty="0"/>
              <a:t>group interactions </a:t>
            </a:r>
            <a:r>
              <a:rPr lang="en-CA" dirty="0"/>
              <a:t>with </a:t>
            </a:r>
            <a:r>
              <a:rPr lang="en-CA" b="1" dirty="0"/>
              <a:t>few empathy cues </a:t>
            </a:r>
            <a:r>
              <a:rPr lang="en-CA" dirty="0"/>
              <a:t>online</a:t>
            </a:r>
          </a:p>
        </p:txBody>
      </p:sp>
      <p:pic>
        <p:nvPicPr>
          <p:cNvPr id="6" name="Content Placeholder 5" descr="A minimalist drawing of a hand holding a smartphone, with the thumb touching the screen.">
            <a:extLst>
              <a:ext uri="{FF2B5EF4-FFF2-40B4-BE49-F238E27FC236}">
                <a16:creationId xmlns:a16="http://schemas.microsoft.com/office/drawing/2014/main" id="{0F72DC20-AC00-20B0-1D4B-182426EC6B5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1150984227"/>
      </p:ext>
    </p:extLst>
  </p:cSld>
  <p:clrMapOvr>
    <a:masterClrMapping/>
  </p:clrMapOvr>
  <mc:AlternateContent xmlns:mc="http://schemas.openxmlformats.org/markup-compatibility/2006" xmlns:p14="http://schemas.microsoft.com/office/powerpoint/2010/main">
    <mc:Choice Requires="p14">
      <p:transition spd="slow" p14:dur="2000" advClick="0" advTm="58280"/>
    </mc:Choice>
    <mc:Fallback xmlns="">
      <p:transition spd="slow" advClick="0" advTm="5828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CD065-61CB-AB85-DB27-36A45D12F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3B393-AE2A-2D02-19AB-3339334E533E}"/>
              </a:ext>
            </a:extLst>
          </p:cNvPr>
          <p:cNvSpPr>
            <a:spLocks noGrp="1"/>
          </p:cNvSpPr>
          <p:nvPr>
            <p:ph type="title"/>
          </p:nvPr>
        </p:nvSpPr>
        <p:spPr/>
        <p:txBody>
          <a:bodyPr/>
          <a:lstStyle/>
          <a:p>
            <a:r>
              <a:rPr lang="en-CA" dirty="0">
                <a:solidFill>
                  <a:schemeClr val="bg1"/>
                </a:solidFill>
              </a:rPr>
              <a:t>What risks are they facing? Conduct 3</a:t>
            </a:r>
          </a:p>
        </p:txBody>
      </p:sp>
      <p:sp>
        <p:nvSpPr>
          <p:cNvPr id="3" name="Content Placeholder 2">
            <a:extLst>
              <a:ext uri="{FF2B5EF4-FFF2-40B4-BE49-F238E27FC236}">
                <a16:creationId xmlns:a16="http://schemas.microsoft.com/office/drawing/2014/main" id="{5ACA1BF1-AEC4-286E-E54B-F7D2E7079003}"/>
              </a:ext>
            </a:extLst>
          </p:cNvPr>
          <p:cNvSpPr>
            <a:spLocks noGrp="1"/>
          </p:cNvSpPr>
          <p:nvPr>
            <p:ph sz="half" idx="1"/>
          </p:nvPr>
        </p:nvSpPr>
        <p:spPr>
          <a:xfrm>
            <a:off x="1430482" y="1446702"/>
            <a:ext cx="4511040" cy="4105276"/>
          </a:xfrm>
        </p:spPr>
        <p:txBody>
          <a:bodyPr>
            <a:normAutofit/>
          </a:bodyPr>
          <a:lstStyle/>
          <a:p>
            <a:r>
              <a:rPr lang="en-CA" sz="3200" b="1" dirty="0"/>
              <a:t>CONDUCT:</a:t>
            </a:r>
          </a:p>
          <a:p>
            <a:r>
              <a:rPr lang="en-CA" b="1" dirty="0"/>
              <a:t>Social </a:t>
            </a:r>
            <a:r>
              <a:rPr lang="en-CA" dirty="0"/>
              <a:t>and </a:t>
            </a:r>
            <a:r>
              <a:rPr lang="en-CA" b="1" dirty="0"/>
              <a:t>design</a:t>
            </a:r>
            <a:r>
              <a:rPr lang="en-CA" dirty="0"/>
              <a:t> pressures make them vulnerable to </a:t>
            </a:r>
            <a:r>
              <a:rPr lang="en-CA" b="1" dirty="0"/>
              <a:t>excessive use</a:t>
            </a:r>
          </a:p>
          <a:p>
            <a:r>
              <a:rPr lang="en-CA" b="1" dirty="0"/>
              <a:t>Almost half </a:t>
            </a:r>
            <a:r>
              <a:rPr lang="en-CA" dirty="0"/>
              <a:t>worry that they </a:t>
            </a:r>
            <a:r>
              <a:rPr lang="en-CA" b="1" dirty="0"/>
              <a:t>spend too much time </a:t>
            </a:r>
            <a:r>
              <a:rPr lang="en-CA" dirty="0"/>
              <a:t>online</a:t>
            </a:r>
            <a:endParaRPr lang="en-CA" b="1" dirty="0"/>
          </a:p>
        </p:txBody>
      </p:sp>
      <p:pic>
        <p:nvPicPr>
          <p:cNvPr id="6" name="Content Placeholder 5" descr="A minimalist drawing of a hand holding a smartphone, with the thumb touching the screen.">
            <a:extLst>
              <a:ext uri="{FF2B5EF4-FFF2-40B4-BE49-F238E27FC236}">
                <a16:creationId xmlns:a16="http://schemas.microsoft.com/office/drawing/2014/main" id="{9478B862-57EA-D971-583B-4127DC7AE1F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3367842329"/>
      </p:ext>
    </p:extLst>
  </p:cSld>
  <p:clrMapOvr>
    <a:masterClrMapping/>
  </p:clrMapOvr>
  <mc:AlternateContent xmlns:mc="http://schemas.openxmlformats.org/markup-compatibility/2006" xmlns:p14="http://schemas.microsoft.com/office/powerpoint/2010/main">
    <mc:Choice Requires="p14">
      <p:transition spd="slow" p14:dur="2000" advClick="0" advTm="59221"/>
    </mc:Choice>
    <mc:Fallback xmlns="">
      <p:transition spd="slow" advClick="0" advTm="5922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FB51-87B0-FCB6-11B7-880C19F2BD70}"/>
              </a:ext>
            </a:extLst>
          </p:cNvPr>
          <p:cNvSpPr>
            <a:spLocks noGrp="1"/>
          </p:cNvSpPr>
          <p:nvPr>
            <p:ph type="title"/>
          </p:nvPr>
        </p:nvSpPr>
        <p:spPr/>
        <p:txBody>
          <a:bodyPr/>
          <a:lstStyle/>
          <a:p>
            <a:r>
              <a:rPr lang="en-CA" dirty="0">
                <a:solidFill>
                  <a:schemeClr val="bg1"/>
                </a:solidFill>
              </a:rPr>
              <a:t>What risks are they facing? Consumer</a:t>
            </a:r>
          </a:p>
        </p:txBody>
      </p:sp>
      <p:sp>
        <p:nvSpPr>
          <p:cNvPr id="3" name="Content Placeholder 2">
            <a:extLst>
              <a:ext uri="{FF2B5EF4-FFF2-40B4-BE49-F238E27FC236}">
                <a16:creationId xmlns:a16="http://schemas.microsoft.com/office/drawing/2014/main" id="{A8D0214C-99E8-CEAA-E9E5-5973BF17DD68}"/>
              </a:ext>
            </a:extLst>
          </p:cNvPr>
          <p:cNvSpPr>
            <a:spLocks noGrp="1"/>
          </p:cNvSpPr>
          <p:nvPr>
            <p:ph sz="half" idx="1"/>
          </p:nvPr>
        </p:nvSpPr>
        <p:spPr/>
        <p:txBody>
          <a:bodyPr>
            <a:normAutofit/>
          </a:bodyPr>
          <a:lstStyle/>
          <a:p>
            <a:pPr>
              <a:lnSpc>
                <a:spcPct val="110000"/>
              </a:lnSpc>
              <a:spcAft>
                <a:spcPts val="600"/>
              </a:spcAft>
            </a:pPr>
            <a:r>
              <a:rPr lang="en-CA" sz="3200" b="1" dirty="0"/>
              <a:t>CONSUMER:</a:t>
            </a:r>
          </a:p>
          <a:p>
            <a:pPr>
              <a:lnSpc>
                <a:spcPct val="110000"/>
              </a:lnSpc>
              <a:spcAft>
                <a:spcPts val="600"/>
              </a:spcAft>
            </a:pPr>
            <a:r>
              <a:rPr lang="en-CA" dirty="0"/>
              <a:t>Little understanding of how </a:t>
            </a:r>
            <a:r>
              <a:rPr lang="en-CA" b="1" dirty="0"/>
              <a:t>digital tools work </a:t>
            </a:r>
            <a:r>
              <a:rPr lang="en-CA" dirty="0"/>
              <a:t>or </a:t>
            </a:r>
            <a:r>
              <a:rPr lang="en-CA" b="1" dirty="0"/>
              <a:t>what platforms do with their data</a:t>
            </a:r>
            <a:endParaRPr lang="en-CA" dirty="0"/>
          </a:p>
          <a:p>
            <a:pPr>
              <a:lnSpc>
                <a:spcPct val="110000"/>
              </a:lnSpc>
              <a:spcAft>
                <a:spcPts val="600"/>
              </a:spcAft>
            </a:pPr>
            <a:r>
              <a:rPr lang="en-CA" dirty="0"/>
              <a:t>Think of privacy mostly in </a:t>
            </a:r>
            <a:r>
              <a:rPr lang="en-CA" b="1" dirty="0"/>
              <a:t>interpersonal </a:t>
            </a:r>
            <a:r>
              <a:rPr lang="en-CA" dirty="0"/>
              <a:t>terms</a:t>
            </a:r>
          </a:p>
        </p:txBody>
      </p:sp>
      <p:pic>
        <p:nvPicPr>
          <p:cNvPr id="6" name="Content Placeholder 5" descr="A minimalist drawing of a contract with a checkmark superimposed on it.">
            <a:extLst>
              <a:ext uri="{FF2B5EF4-FFF2-40B4-BE49-F238E27FC236}">
                <a16:creationId xmlns:a16="http://schemas.microsoft.com/office/drawing/2014/main" id="{BADC0A51-CABD-AC2E-2224-9AA43B15D766}"/>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3251859880"/>
      </p:ext>
    </p:extLst>
  </p:cSld>
  <p:clrMapOvr>
    <a:masterClrMapping/>
  </p:clrMapOvr>
  <mc:AlternateContent xmlns:mc="http://schemas.openxmlformats.org/markup-compatibility/2006" xmlns:p14="http://schemas.microsoft.com/office/powerpoint/2010/main">
    <mc:Choice Requires="p14">
      <p:transition spd="slow" p14:dur="2000" advClick="0" advTm="54257"/>
    </mc:Choice>
    <mc:Fallback xmlns="">
      <p:transition spd="slow" advClick="0" advTm="54257"/>
    </mc:Fallback>
  </mc:AlternateContent>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3506-F05C-9E87-00F8-59B5A919059A}"/>
              </a:ext>
            </a:extLst>
          </p:cNvPr>
          <p:cNvSpPr>
            <a:spLocks noGrp="1"/>
          </p:cNvSpPr>
          <p:nvPr>
            <p:ph type="title"/>
          </p:nvPr>
        </p:nvSpPr>
        <p:spPr/>
        <p:txBody>
          <a:bodyPr/>
          <a:lstStyle/>
          <a:p>
            <a:r>
              <a:rPr lang="en-CA" dirty="0">
                <a:solidFill>
                  <a:schemeClr val="bg1"/>
                </a:solidFill>
              </a:rPr>
              <a:t>What risks are they facing? Contact</a:t>
            </a:r>
          </a:p>
        </p:txBody>
      </p:sp>
      <p:pic>
        <p:nvPicPr>
          <p:cNvPr id="6" name="Content Placeholder 5" descr="A minimalist drawing of two overlapping word balloons.">
            <a:extLst>
              <a:ext uri="{FF2B5EF4-FFF2-40B4-BE49-F238E27FC236}">
                <a16:creationId xmlns:a16="http://schemas.microsoft.com/office/drawing/2014/main" id="{86941C01-440D-4E2A-ED67-16D6404C384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16446747-E287-83B5-E615-00F09D6E2787}"/>
              </a:ext>
            </a:extLst>
          </p:cNvPr>
          <p:cNvSpPr>
            <a:spLocks noGrp="1"/>
          </p:cNvSpPr>
          <p:nvPr>
            <p:ph sz="half" idx="2"/>
          </p:nvPr>
        </p:nvSpPr>
        <p:spPr/>
        <p:txBody>
          <a:bodyPr>
            <a:normAutofit/>
          </a:bodyPr>
          <a:lstStyle/>
          <a:p>
            <a:pPr>
              <a:lnSpc>
                <a:spcPct val="110000"/>
              </a:lnSpc>
              <a:spcAft>
                <a:spcPts val="600"/>
              </a:spcAft>
            </a:pPr>
            <a:r>
              <a:rPr lang="en-CA" sz="3200" b="1" dirty="0"/>
              <a:t>CONTACT:</a:t>
            </a:r>
            <a:endParaRPr lang="en-CA" sz="3200" dirty="0"/>
          </a:p>
          <a:p>
            <a:pPr>
              <a:lnSpc>
                <a:spcPct val="110000"/>
              </a:lnSpc>
              <a:spcAft>
                <a:spcPts val="600"/>
              </a:spcAft>
            </a:pPr>
            <a:r>
              <a:rPr lang="en-CA" dirty="0"/>
              <a:t>Use </a:t>
            </a:r>
            <a:r>
              <a:rPr lang="en-CA" b="1" dirty="0"/>
              <a:t>many tools to communicate </a:t>
            </a:r>
            <a:r>
              <a:rPr lang="en-CA" dirty="0"/>
              <a:t>online</a:t>
            </a:r>
          </a:p>
          <a:p>
            <a:pPr>
              <a:lnSpc>
                <a:spcPct val="110000"/>
              </a:lnSpc>
              <a:spcAft>
                <a:spcPts val="600"/>
              </a:spcAft>
            </a:pPr>
            <a:r>
              <a:rPr lang="en-CA" dirty="0"/>
              <a:t>Often explore online </a:t>
            </a:r>
            <a:r>
              <a:rPr lang="en-CA" b="1" dirty="0"/>
              <a:t>subcultures </a:t>
            </a:r>
            <a:r>
              <a:rPr lang="en-CA" dirty="0"/>
              <a:t>and </a:t>
            </a:r>
            <a:r>
              <a:rPr lang="en-CA" b="1" dirty="0"/>
              <a:t>communities</a:t>
            </a:r>
            <a:endParaRPr lang="en-CA" dirty="0"/>
          </a:p>
        </p:txBody>
      </p:sp>
    </p:spTree>
    <p:custDataLst>
      <p:tags r:id="rId1"/>
    </p:custDataLst>
    <p:extLst>
      <p:ext uri="{BB962C8B-B14F-4D97-AF65-F5344CB8AC3E}">
        <p14:creationId xmlns:p14="http://schemas.microsoft.com/office/powerpoint/2010/main" val="3326348948"/>
      </p:ext>
    </p:extLst>
  </p:cSld>
  <p:clrMapOvr>
    <a:masterClrMapping/>
  </p:clrMapOvr>
  <mc:AlternateContent xmlns:mc="http://schemas.openxmlformats.org/markup-compatibility/2006" xmlns:p14="http://schemas.microsoft.com/office/powerpoint/2010/main">
    <mc:Choice Requires="p14">
      <p:transition spd="slow" p14:dur="2000" advClick="0" advTm="50078"/>
    </mc:Choice>
    <mc:Fallback xmlns="">
      <p:transition spd="slow" advClick="0" advTm="500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AABD-016E-E4E1-7BE3-5A0C1E776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6E9B1-6A4B-CD1B-5F01-2604EB62EBD5}"/>
              </a:ext>
            </a:extLst>
          </p:cNvPr>
          <p:cNvSpPr>
            <a:spLocks noGrp="1"/>
          </p:cNvSpPr>
          <p:nvPr>
            <p:ph type="title"/>
          </p:nvPr>
        </p:nvSpPr>
        <p:spPr/>
        <p:txBody>
          <a:bodyPr/>
          <a:lstStyle/>
          <a:p>
            <a:r>
              <a:rPr lang="en-CA" dirty="0">
                <a:solidFill>
                  <a:schemeClr val="bg1"/>
                </a:solidFill>
              </a:rPr>
              <a:t>What risks are they facing? Contact 2</a:t>
            </a:r>
          </a:p>
        </p:txBody>
      </p:sp>
      <p:pic>
        <p:nvPicPr>
          <p:cNvPr id="6" name="Content Placeholder 5" descr="A minimalist drawing of two overlapping word balloons.">
            <a:extLst>
              <a:ext uri="{FF2B5EF4-FFF2-40B4-BE49-F238E27FC236}">
                <a16:creationId xmlns:a16="http://schemas.microsoft.com/office/drawing/2014/main" id="{EBEF66CC-318E-5245-B3D9-FAEEF82C94E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516BECA5-2D40-771F-FA82-C9FE8E7D8BE2}"/>
              </a:ext>
            </a:extLst>
          </p:cNvPr>
          <p:cNvSpPr>
            <a:spLocks noGrp="1"/>
          </p:cNvSpPr>
          <p:nvPr>
            <p:ph sz="half" idx="2"/>
          </p:nvPr>
        </p:nvSpPr>
        <p:spPr/>
        <p:txBody>
          <a:bodyPr>
            <a:normAutofit/>
          </a:bodyPr>
          <a:lstStyle/>
          <a:p>
            <a:pPr>
              <a:lnSpc>
                <a:spcPct val="110000"/>
              </a:lnSpc>
              <a:spcAft>
                <a:spcPts val="600"/>
              </a:spcAft>
            </a:pPr>
            <a:r>
              <a:rPr lang="en-CA" sz="3200" b="1" dirty="0"/>
              <a:t>CONTACT:</a:t>
            </a:r>
            <a:endParaRPr lang="en-CA" sz="3200" dirty="0"/>
          </a:p>
          <a:p>
            <a:pPr>
              <a:lnSpc>
                <a:spcPct val="110000"/>
              </a:lnSpc>
              <a:spcAft>
                <a:spcPts val="600"/>
              </a:spcAft>
            </a:pPr>
            <a:r>
              <a:rPr lang="en-CA" dirty="0"/>
              <a:t>Form </a:t>
            </a:r>
            <a:r>
              <a:rPr lang="en-CA" b="1" dirty="0"/>
              <a:t>parasocial relationships</a:t>
            </a:r>
            <a:r>
              <a:rPr lang="en-CA" dirty="0"/>
              <a:t> with influencers and chatbots</a:t>
            </a:r>
          </a:p>
          <a:p>
            <a:pPr>
              <a:lnSpc>
                <a:spcPct val="110000"/>
              </a:lnSpc>
              <a:spcAft>
                <a:spcPts val="600"/>
              </a:spcAft>
            </a:pPr>
            <a:r>
              <a:rPr lang="en-CA" b="1" dirty="0"/>
              <a:t>More </a:t>
            </a:r>
            <a:r>
              <a:rPr lang="en-CA" dirty="0"/>
              <a:t>likely to receive sexts sent by </a:t>
            </a:r>
            <a:r>
              <a:rPr lang="en-CA" b="1" dirty="0"/>
              <a:t>online-only </a:t>
            </a:r>
            <a:r>
              <a:rPr lang="en-CA" dirty="0"/>
              <a:t>contacts</a:t>
            </a:r>
            <a:endParaRPr lang="en-CA" b="1" dirty="0"/>
          </a:p>
          <a:p>
            <a:pPr>
              <a:lnSpc>
                <a:spcPct val="110000"/>
              </a:lnSpc>
              <a:spcAft>
                <a:spcPts val="600"/>
              </a:spcAft>
            </a:pPr>
            <a:r>
              <a:rPr lang="en-CA" b="1" dirty="0"/>
              <a:t>More </a:t>
            </a:r>
            <a:r>
              <a:rPr lang="en-CA" dirty="0"/>
              <a:t>vulnerable than older youth to </a:t>
            </a:r>
            <a:r>
              <a:rPr lang="en-CA" b="1" dirty="0"/>
              <a:t>sexploitation</a:t>
            </a:r>
          </a:p>
        </p:txBody>
      </p:sp>
    </p:spTree>
    <p:custDataLst>
      <p:tags r:id="rId1"/>
    </p:custDataLst>
    <p:extLst>
      <p:ext uri="{BB962C8B-B14F-4D97-AF65-F5344CB8AC3E}">
        <p14:creationId xmlns:p14="http://schemas.microsoft.com/office/powerpoint/2010/main" val="2375204566"/>
      </p:ext>
    </p:extLst>
  </p:cSld>
  <p:clrMapOvr>
    <a:masterClrMapping/>
  </p:clrMapOvr>
  <mc:AlternateContent xmlns:mc="http://schemas.openxmlformats.org/markup-compatibility/2006" xmlns:p14="http://schemas.microsoft.com/office/powerpoint/2010/main">
    <mc:Choice Requires="p14">
      <p:transition spd="slow" p14:dur="2000" advClick="0" advTm="62199"/>
    </mc:Choice>
    <mc:Fallback xmlns="">
      <p:transition spd="slow" advClick="0" advTm="6219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4F9F-0163-8631-9A42-6D6C57474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06089-27AC-3446-E71E-B4CF6ADAAC0D}"/>
              </a:ext>
            </a:extLst>
          </p:cNvPr>
          <p:cNvSpPr>
            <a:spLocks noGrp="1"/>
          </p:cNvSpPr>
          <p:nvPr>
            <p:ph type="title"/>
          </p:nvPr>
        </p:nvSpPr>
        <p:spPr>
          <a:xfrm>
            <a:off x="139699" y="96043"/>
            <a:ext cx="5438775" cy="444500"/>
          </a:xfrm>
        </p:spPr>
        <p:txBody>
          <a:bodyPr/>
          <a:lstStyle/>
          <a:p>
            <a:r>
              <a:rPr lang="en-CA" dirty="0">
                <a:solidFill>
                  <a:schemeClr val="bg1"/>
                </a:solidFill>
              </a:rPr>
              <a:t>Reflection 2</a:t>
            </a:r>
          </a:p>
        </p:txBody>
      </p:sp>
      <p:pic>
        <p:nvPicPr>
          <p:cNvPr id="6" name="Content Placeholder 5" descr="A white circle with a blue question mark in it.">
            <a:extLst>
              <a:ext uri="{FF2B5EF4-FFF2-40B4-BE49-F238E27FC236}">
                <a16:creationId xmlns:a16="http://schemas.microsoft.com/office/drawing/2014/main" id="{7872A4A2-7B3E-2552-EC0E-7E703C023D8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051B6F3E-5D99-8369-3170-4A005C1BEDA6}"/>
              </a:ext>
            </a:extLst>
          </p:cNvPr>
          <p:cNvSpPr>
            <a:spLocks noGrp="1"/>
          </p:cNvSpPr>
          <p:nvPr>
            <p:ph sz="half" idx="2"/>
          </p:nvPr>
        </p:nvSpPr>
        <p:spPr/>
        <p:txBody>
          <a:bodyPr>
            <a:normAutofit/>
          </a:bodyPr>
          <a:lstStyle/>
          <a:p>
            <a:pPr>
              <a:lnSpc>
                <a:spcPct val="110000"/>
              </a:lnSpc>
              <a:spcAft>
                <a:spcPts val="1200"/>
              </a:spcAft>
            </a:pPr>
            <a:r>
              <a:rPr lang="en-CA" dirty="0"/>
              <a:t>Which risks do you think your students encounter most often?</a:t>
            </a:r>
          </a:p>
          <a:p>
            <a:pPr>
              <a:lnSpc>
                <a:spcPct val="110000"/>
              </a:lnSpc>
              <a:spcAft>
                <a:spcPts val="1200"/>
              </a:spcAft>
            </a:pPr>
            <a:r>
              <a:rPr lang="en-CA" dirty="0"/>
              <a:t>Which do you think they worry about the most?</a:t>
            </a:r>
          </a:p>
          <a:p>
            <a:pPr>
              <a:lnSpc>
                <a:spcPct val="110000"/>
              </a:lnSpc>
              <a:spcAft>
                <a:spcPts val="1200"/>
              </a:spcAft>
            </a:pPr>
            <a:r>
              <a:rPr lang="en-CA" dirty="0"/>
              <a:t>Which do you think their parents/caregivers worry about?</a:t>
            </a:r>
          </a:p>
        </p:txBody>
      </p:sp>
    </p:spTree>
    <p:custDataLst>
      <p:tags r:id="rId1"/>
    </p:custDataLst>
    <p:extLst>
      <p:ext uri="{BB962C8B-B14F-4D97-AF65-F5344CB8AC3E}">
        <p14:creationId xmlns:p14="http://schemas.microsoft.com/office/powerpoint/2010/main" val="99292517"/>
      </p:ext>
    </p:extLst>
  </p:cSld>
  <p:clrMapOvr>
    <a:masterClrMapping/>
  </p:clrMapOvr>
  <mc:AlternateContent xmlns:mc="http://schemas.openxmlformats.org/markup-compatibility/2006" xmlns:p14="http://schemas.microsoft.com/office/powerpoint/2010/main">
    <mc:Choice Requires="p14">
      <p:transition spd="slow" p14:dur="2000" advClick="0" advTm="18574"/>
    </mc:Choice>
    <mc:Fallback xmlns="">
      <p:transition spd="slow" advClick="0" advTm="1857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42C42-DD2E-A2E6-88C4-54F9D5227B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34A0BC-7719-EECB-D648-4D917D5C767F}"/>
              </a:ext>
            </a:extLst>
          </p:cNvPr>
          <p:cNvSpPr>
            <a:spLocks noGrp="1"/>
          </p:cNvSpPr>
          <p:nvPr>
            <p:ph type="title"/>
          </p:nvPr>
        </p:nvSpPr>
        <p:spPr/>
        <p:txBody>
          <a:bodyPr/>
          <a:lstStyle/>
          <a:p>
            <a:r>
              <a:rPr lang="en-CA" dirty="0">
                <a:solidFill>
                  <a:schemeClr val="bg1"/>
                </a:solidFill>
              </a:rPr>
              <a:t>Risk and resilience</a:t>
            </a:r>
          </a:p>
        </p:txBody>
      </p:sp>
      <p:sp>
        <p:nvSpPr>
          <p:cNvPr id="2" name="Content Placeholder 1">
            <a:extLst>
              <a:ext uri="{FF2B5EF4-FFF2-40B4-BE49-F238E27FC236}">
                <a16:creationId xmlns:a16="http://schemas.microsoft.com/office/drawing/2014/main" id="{22639FF8-ACEA-2E2E-0D56-43496F2C60ED}"/>
              </a:ext>
            </a:extLst>
          </p:cNvPr>
          <p:cNvSpPr>
            <a:spLocks noGrp="1"/>
          </p:cNvSpPr>
          <p:nvPr>
            <p:ph idx="1"/>
          </p:nvPr>
        </p:nvSpPr>
        <p:spPr/>
        <p:txBody>
          <a:bodyPr anchor="ctr">
            <a:normAutofit/>
          </a:bodyPr>
          <a:lstStyle/>
          <a:p>
            <a:pPr algn="ctr"/>
            <a:r>
              <a:rPr lang="en-CA" sz="4800" b="1" dirty="0"/>
              <a:t>Managing risk</a:t>
            </a:r>
          </a:p>
          <a:p>
            <a:pPr algn="ctr"/>
            <a:r>
              <a:rPr lang="en-CA" sz="4200" b="1" dirty="0"/>
              <a:t>Supporting healthy choices</a:t>
            </a:r>
          </a:p>
        </p:txBody>
      </p:sp>
    </p:spTree>
    <p:custDataLst>
      <p:tags r:id="rId1"/>
    </p:custDataLst>
    <p:extLst>
      <p:ext uri="{BB962C8B-B14F-4D97-AF65-F5344CB8AC3E}">
        <p14:creationId xmlns:p14="http://schemas.microsoft.com/office/powerpoint/2010/main" val="2594344506"/>
      </p:ext>
    </p:extLst>
  </p:cSld>
  <p:clrMapOvr>
    <a:masterClrMapping/>
  </p:clrMapOvr>
  <mc:AlternateContent xmlns:mc="http://schemas.openxmlformats.org/markup-compatibility/2006" xmlns:p14="http://schemas.microsoft.com/office/powerpoint/2010/main">
    <mc:Choice Requires="p14">
      <p:transition spd="slow" p14:dur="2000" advClick="0" advTm="48955"/>
    </mc:Choice>
    <mc:Fallback xmlns="">
      <p:transition spd="slow" advClick="0" advTm="4895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4A45D-F510-D191-DA96-51A82F1DE0E8}"/>
              </a:ext>
            </a:extLst>
          </p:cNvPr>
          <p:cNvSpPr>
            <a:spLocks noGrp="1"/>
          </p:cNvSpPr>
          <p:nvPr>
            <p:ph type="title"/>
          </p:nvPr>
        </p:nvSpPr>
        <p:spPr/>
        <p:txBody>
          <a:bodyPr/>
          <a:lstStyle/>
          <a:p>
            <a:r>
              <a:rPr lang="en-CA">
                <a:solidFill>
                  <a:schemeClr val="bg1"/>
                </a:solidFill>
              </a:rPr>
              <a:t>Risk and resilience 2</a:t>
            </a:r>
          </a:p>
        </p:txBody>
      </p:sp>
      <p:pic>
        <p:nvPicPr>
          <p:cNvPr id="3" name="Picture Placeholder 2" descr="A minimalist drawing of a person riding a bicycle.&#10;&#10;">
            <a:extLst>
              <a:ext uri="{FF2B5EF4-FFF2-40B4-BE49-F238E27FC236}">
                <a16:creationId xmlns:a16="http://schemas.microsoft.com/office/drawing/2014/main" id="{4DCD9CD9-ABBC-D83C-BA6F-DC12D6FA94BF}"/>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521" t="18275" r="-1521" b="30406"/>
          <a:stretch>
            <a:fillRect/>
          </a:stretch>
        </p:blipFill>
        <p:spPr>
          <a:xfrm>
            <a:off x="1347787" y="1125537"/>
            <a:ext cx="9496425" cy="4873625"/>
          </a:xfrm>
          <a:scene3d>
            <a:camera prst="orthographicFront"/>
            <a:lightRig rig="threePt" dir="t"/>
          </a:scene3d>
          <a:sp3d/>
        </p:spPr>
      </p:pic>
    </p:spTree>
    <p:custDataLst>
      <p:tags r:id="rId1"/>
    </p:custDataLst>
    <p:extLst>
      <p:ext uri="{BB962C8B-B14F-4D97-AF65-F5344CB8AC3E}">
        <p14:creationId xmlns:p14="http://schemas.microsoft.com/office/powerpoint/2010/main" val="1657611975"/>
      </p:ext>
    </p:extLst>
  </p:cSld>
  <p:clrMapOvr>
    <a:masterClrMapping/>
  </p:clrMapOvr>
  <mc:AlternateContent xmlns:mc="http://schemas.openxmlformats.org/markup-compatibility/2006" xmlns:p14="http://schemas.microsoft.com/office/powerpoint/2010/main">
    <mc:Choice Requires="p14">
      <p:transition spd="slow" p14:dur="2000" advClick="0" advTm="27848"/>
    </mc:Choice>
    <mc:Fallback xmlns="">
      <p:transition spd="slow" advClick="0" advTm="2784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DB562A-005A-52D5-3D51-EB52F4F5EE49}"/>
              </a:ext>
            </a:extLst>
          </p:cNvPr>
          <p:cNvSpPr>
            <a:spLocks noGrp="1"/>
          </p:cNvSpPr>
          <p:nvPr>
            <p:ph type="title"/>
          </p:nvPr>
        </p:nvSpPr>
        <p:spPr/>
        <p:txBody>
          <a:bodyPr/>
          <a:lstStyle/>
          <a:p>
            <a:r>
              <a:rPr lang="en-CA">
                <a:solidFill>
                  <a:schemeClr val="bg1"/>
                </a:solidFill>
              </a:rPr>
              <a:t>Risk and resilience 3</a:t>
            </a:r>
          </a:p>
        </p:txBody>
      </p:sp>
      <p:sp>
        <p:nvSpPr>
          <p:cNvPr id="5" name="Content Placeholder 4">
            <a:extLst>
              <a:ext uri="{FF2B5EF4-FFF2-40B4-BE49-F238E27FC236}">
                <a16:creationId xmlns:a16="http://schemas.microsoft.com/office/drawing/2014/main" id="{A8FAFF93-8B17-D72B-802E-189770D80B74}"/>
              </a:ext>
            </a:extLst>
          </p:cNvPr>
          <p:cNvSpPr>
            <a:spLocks noGrp="1"/>
          </p:cNvSpPr>
          <p:nvPr>
            <p:ph sz="half" idx="1"/>
          </p:nvPr>
        </p:nvSpPr>
        <p:spPr/>
        <p:txBody>
          <a:bodyPr>
            <a:normAutofit/>
          </a:bodyPr>
          <a:lstStyle/>
          <a:p>
            <a:pPr>
              <a:lnSpc>
                <a:spcPct val="110000"/>
              </a:lnSpc>
              <a:spcAft>
                <a:spcPts val="600"/>
              </a:spcAft>
            </a:pPr>
            <a:r>
              <a:rPr lang="en-CA" sz="3200" b="1" dirty="0"/>
              <a:t>Teach students to…</a:t>
            </a:r>
            <a:endParaRPr lang="en-CA" sz="3200" dirty="0"/>
          </a:p>
          <a:p>
            <a:pPr marL="342900" indent="-342900">
              <a:lnSpc>
                <a:spcPct val="110000"/>
              </a:lnSpc>
              <a:spcAft>
                <a:spcPts val="600"/>
              </a:spcAft>
              <a:buFont typeface="Arial" panose="020B0604020202020204" pitchFamily="34" charset="0"/>
              <a:buChar char="•"/>
            </a:pPr>
            <a:r>
              <a:rPr lang="en-CA" dirty="0"/>
              <a:t>Recognize and </a:t>
            </a:r>
            <a:r>
              <a:rPr lang="en-CA" b="1" dirty="0"/>
              <a:t>manage</a:t>
            </a:r>
            <a:r>
              <a:rPr lang="en-CA" dirty="0"/>
              <a:t> risks</a:t>
            </a:r>
          </a:p>
          <a:p>
            <a:pPr marL="342900" indent="-342900">
              <a:lnSpc>
                <a:spcPct val="110000"/>
              </a:lnSpc>
              <a:spcAft>
                <a:spcPts val="600"/>
              </a:spcAft>
              <a:buFont typeface="Arial" panose="020B0604020202020204" pitchFamily="34" charset="0"/>
              <a:buChar char="•"/>
            </a:pPr>
            <a:r>
              <a:rPr lang="en-CA" dirty="0"/>
              <a:t>Recognize and </a:t>
            </a:r>
            <a:r>
              <a:rPr lang="en-CA" b="1" dirty="0"/>
              <a:t>avoid</a:t>
            </a:r>
            <a:r>
              <a:rPr lang="en-CA" dirty="0"/>
              <a:t> hazards</a:t>
            </a:r>
          </a:p>
          <a:p>
            <a:pPr marL="342900" indent="-342900">
              <a:lnSpc>
                <a:spcPct val="110000"/>
              </a:lnSpc>
              <a:spcAft>
                <a:spcPts val="600"/>
              </a:spcAft>
              <a:buFont typeface="Arial" panose="020B0604020202020204" pitchFamily="34" charset="0"/>
              <a:buChar char="•"/>
            </a:pPr>
            <a:r>
              <a:rPr lang="en-CA" b="1" dirty="0"/>
              <a:t>Recover</a:t>
            </a:r>
            <a:r>
              <a:rPr lang="en-CA" dirty="0"/>
              <a:t> from harm</a:t>
            </a:r>
          </a:p>
        </p:txBody>
      </p:sp>
      <p:pic>
        <p:nvPicPr>
          <p:cNvPr id="3" name="Content Placeholder 2" descr="A minimalist drawing of a bouncing ball.">
            <a:extLst>
              <a:ext uri="{FF2B5EF4-FFF2-40B4-BE49-F238E27FC236}">
                <a16:creationId xmlns:a16="http://schemas.microsoft.com/office/drawing/2014/main" id="{E356A14D-D6CB-27B3-6537-D746886583F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4160606865"/>
      </p:ext>
    </p:extLst>
  </p:cSld>
  <p:clrMapOvr>
    <a:masterClrMapping/>
  </p:clrMapOvr>
  <mc:AlternateContent xmlns:mc="http://schemas.openxmlformats.org/markup-compatibility/2006" xmlns:p14="http://schemas.microsoft.com/office/powerpoint/2010/main">
    <mc:Choice Requires="p14">
      <p:transition spd="slow" p14:dur="2000" advClick="0" advTm="16145"/>
    </mc:Choice>
    <mc:Fallback xmlns="">
      <p:transition spd="slow" advClick="0" advTm="161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44BE-54C1-22BD-8B37-017A5D3841E2}"/>
              </a:ext>
            </a:extLst>
          </p:cNvPr>
          <p:cNvSpPr>
            <a:spLocks noGrp="1"/>
          </p:cNvSpPr>
          <p:nvPr>
            <p:ph type="title"/>
          </p:nvPr>
        </p:nvSpPr>
        <p:spPr/>
        <p:txBody>
          <a:bodyPr/>
          <a:lstStyle/>
          <a:p>
            <a:r>
              <a:rPr lang="en-CA" dirty="0">
                <a:solidFill>
                  <a:schemeClr val="bg1"/>
                </a:solidFill>
              </a:rPr>
              <a:t>Reflection 1</a:t>
            </a:r>
          </a:p>
        </p:txBody>
      </p:sp>
      <p:pic>
        <p:nvPicPr>
          <p:cNvPr id="6" name="Content Placeholder 5" descr="A white circle with a blue question mark in it.">
            <a:extLst>
              <a:ext uri="{FF2B5EF4-FFF2-40B4-BE49-F238E27FC236}">
                <a16:creationId xmlns:a16="http://schemas.microsoft.com/office/drawing/2014/main" id="{89AD87A3-EB71-E0AD-1C7A-AEF75E46FC5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2E2E2704-86E1-61EE-12D9-CFE130E2A920}"/>
              </a:ext>
            </a:extLst>
          </p:cNvPr>
          <p:cNvSpPr>
            <a:spLocks noGrp="1"/>
          </p:cNvSpPr>
          <p:nvPr>
            <p:ph sz="half" idx="2"/>
          </p:nvPr>
        </p:nvSpPr>
        <p:spPr/>
        <p:txBody>
          <a:bodyPr>
            <a:noAutofit/>
          </a:bodyPr>
          <a:lstStyle/>
          <a:p>
            <a:pPr>
              <a:lnSpc>
                <a:spcPct val="110000"/>
              </a:lnSpc>
              <a:spcAft>
                <a:spcPts val="1200"/>
              </a:spcAft>
            </a:pPr>
            <a:r>
              <a:rPr lang="en-CA" sz="2800" dirty="0"/>
              <a:t>What strategies have you used in teaching digital citizenship and online safety?</a:t>
            </a:r>
          </a:p>
          <a:p>
            <a:pPr>
              <a:lnSpc>
                <a:spcPct val="110000"/>
              </a:lnSpc>
              <a:spcAft>
                <a:spcPts val="1200"/>
              </a:spcAft>
            </a:pPr>
            <a:r>
              <a:rPr lang="en-CA" sz="2800" dirty="0"/>
              <a:t>What challenges have you encountered?</a:t>
            </a:r>
          </a:p>
          <a:p>
            <a:pPr>
              <a:lnSpc>
                <a:spcPct val="110000"/>
              </a:lnSpc>
              <a:spcAft>
                <a:spcPts val="1200"/>
              </a:spcAft>
            </a:pPr>
            <a:r>
              <a:rPr lang="en-CA" sz="2800" dirty="0"/>
              <a:t>What successes have you had?</a:t>
            </a:r>
          </a:p>
        </p:txBody>
      </p:sp>
    </p:spTree>
    <p:custDataLst>
      <p:tags r:id="rId1"/>
    </p:custDataLst>
    <p:extLst>
      <p:ext uri="{BB962C8B-B14F-4D97-AF65-F5344CB8AC3E}">
        <p14:creationId xmlns:p14="http://schemas.microsoft.com/office/powerpoint/2010/main" val="3065356397"/>
      </p:ext>
    </p:extLst>
  </p:cSld>
  <p:clrMapOvr>
    <a:masterClrMapping/>
  </p:clrMapOvr>
  <mc:AlternateContent xmlns:mc="http://schemas.openxmlformats.org/markup-compatibility/2006" xmlns:p14="http://schemas.microsoft.com/office/powerpoint/2010/main">
    <mc:Choice Requires="p14">
      <p:transition spd="slow" p14:dur="2000" advClick="0" advTm="16615"/>
    </mc:Choice>
    <mc:Fallback xmlns="">
      <p:transition spd="slow" advClick="0" advTm="1661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696709E-8210-C227-572E-493B670EFC40}"/>
              </a:ext>
            </a:extLst>
          </p:cNvPr>
          <p:cNvSpPr>
            <a:spLocks noGrp="1"/>
          </p:cNvSpPr>
          <p:nvPr>
            <p:ph type="title"/>
          </p:nvPr>
        </p:nvSpPr>
        <p:spPr/>
        <p:txBody>
          <a:bodyPr/>
          <a:lstStyle/>
          <a:p>
            <a:r>
              <a:rPr lang="en-CA">
                <a:solidFill>
                  <a:schemeClr val="bg1"/>
                </a:solidFill>
              </a:rPr>
              <a:t>Risk and resilience 4</a:t>
            </a:r>
          </a:p>
        </p:txBody>
      </p:sp>
      <p:pic>
        <p:nvPicPr>
          <p:cNvPr id="9" name="Content Placeholder 8" descr="A minimalist drawing of a white band aid on a blue background.&#10;&#10;">
            <a:extLst>
              <a:ext uri="{FF2B5EF4-FFF2-40B4-BE49-F238E27FC236}">
                <a16:creationId xmlns:a16="http://schemas.microsoft.com/office/drawing/2014/main" id="{82FD6D38-A5C8-05E2-9917-36E747C6BC5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pic>
        <p:nvPicPr>
          <p:cNvPr id="11" name="Content Placeholder 10" descr="A logo of a white triangle with an exclamation mark inside it.">
            <a:extLst>
              <a:ext uri="{FF2B5EF4-FFF2-40B4-BE49-F238E27FC236}">
                <a16:creationId xmlns:a16="http://schemas.microsoft.com/office/drawing/2014/main" id="{78AB3570-43D2-436A-58F2-569593ACEDE7}"/>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3326426368"/>
      </p:ext>
    </p:extLst>
  </p:cSld>
  <p:clrMapOvr>
    <a:masterClrMapping/>
  </p:clrMapOvr>
  <mc:AlternateContent xmlns:mc="http://schemas.openxmlformats.org/markup-compatibility/2006" xmlns:p14="http://schemas.microsoft.com/office/powerpoint/2010/main">
    <mc:Choice Requires="p14">
      <p:transition spd="slow" p14:dur="2000" advClick="0" advTm="36808"/>
    </mc:Choice>
    <mc:Fallback xmlns="">
      <p:transition spd="slow" advClick="0" advTm="3680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BC67738-D073-EC72-9950-A6C1ADE5547D}"/>
              </a:ext>
            </a:extLst>
          </p:cNvPr>
          <p:cNvSpPr>
            <a:spLocks noGrp="1"/>
          </p:cNvSpPr>
          <p:nvPr>
            <p:ph type="title"/>
          </p:nvPr>
        </p:nvSpPr>
        <p:spPr/>
        <p:txBody>
          <a:bodyPr/>
          <a:lstStyle/>
          <a:p>
            <a:r>
              <a:rPr lang="en-CA">
                <a:solidFill>
                  <a:schemeClr val="bg1"/>
                </a:solidFill>
              </a:rPr>
              <a:t>Risk and resilience 5</a:t>
            </a:r>
            <a:endParaRPr lang="en-CA"/>
          </a:p>
        </p:txBody>
      </p:sp>
      <p:pic>
        <p:nvPicPr>
          <p:cNvPr id="6" name="Content Placeholder 5" descr="A logo of a white triangle with an exclamation mark inside it.">
            <a:extLst>
              <a:ext uri="{FF2B5EF4-FFF2-40B4-BE49-F238E27FC236}">
                <a16:creationId xmlns:a16="http://schemas.microsoft.com/office/drawing/2014/main" id="{E8468262-EDCE-E693-C9DF-E2DC21FD51C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pic>
        <p:nvPicPr>
          <p:cNvPr id="8" name="Content Placeholder 7" descr="A minimalist drawing of a shark rising out of the waves.">
            <a:extLst>
              <a:ext uri="{FF2B5EF4-FFF2-40B4-BE49-F238E27FC236}">
                <a16:creationId xmlns:a16="http://schemas.microsoft.com/office/drawing/2014/main" id="{D6857D8B-A6BC-69F7-CF5C-2C64770E0305}"/>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386784" y="1376363"/>
            <a:ext cx="4171678" cy="4177073"/>
          </a:xfrm>
        </p:spPr>
      </p:pic>
    </p:spTree>
    <p:custDataLst>
      <p:tags r:id="rId1"/>
    </p:custDataLst>
    <p:extLst>
      <p:ext uri="{BB962C8B-B14F-4D97-AF65-F5344CB8AC3E}">
        <p14:creationId xmlns:p14="http://schemas.microsoft.com/office/powerpoint/2010/main" val="3076542352"/>
      </p:ext>
    </p:extLst>
  </p:cSld>
  <p:clrMapOvr>
    <a:masterClrMapping/>
  </p:clrMapOvr>
  <mc:AlternateContent xmlns:mc="http://schemas.openxmlformats.org/markup-compatibility/2006" xmlns:p14="http://schemas.microsoft.com/office/powerpoint/2010/main">
    <mc:Choice Requires="p14">
      <p:transition spd="slow" p14:dur="2000" advClick="0" advTm="62094"/>
    </mc:Choice>
    <mc:Fallback xmlns="">
      <p:transition spd="slow" advClick="0" advTm="6209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A92839-6785-E082-E14F-380AF31497F1}"/>
              </a:ext>
            </a:extLst>
          </p:cNvPr>
          <p:cNvSpPr>
            <a:spLocks noGrp="1"/>
          </p:cNvSpPr>
          <p:nvPr>
            <p:ph type="title"/>
          </p:nvPr>
        </p:nvSpPr>
        <p:spPr/>
        <p:txBody>
          <a:bodyPr/>
          <a:lstStyle/>
          <a:p>
            <a:r>
              <a:rPr lang="en-CA">
                <a:solidFill>
                  <a:schemeClr val="bg1"/>
                </a:solidFill>
              </a:rPr>
              <a:t>Risk and resilience 6</a:t>
            </a:r>
            <a:endParaRPr lang="en-CA"/>
          </a:p>
        </p:txBody>
      </p:sp>
      <p:sp>
        <p:nvSpPr>
          <p:cNvPr id="5" name="Content Placeholder 4">
            <a:extLst>
              <a:ext uri="{FF2B5EF4-FFF2-40B4-BE49-F238E27FC236}">
                <a16:creationId xmlns:a16="http://schemas.microsoft.com/office/drawing/2014/main" id="{110075AE-5F31-E7EC-A3C1-26A959917516}"/>
              </a:ext>
            </a:extLst>
          </p:cNvPr>
          <p:cNvSpPr>
            <a:spLocks noGrp="1"/>
          </p:cNvSpPr>
          <p:nvPr>
            <p:ph sz="half" idx="1"/>
          </p:nvPr>
        </p:nvSpPr>
        <p:spPr/>
        <p:txBody>
          <a:bodyPr>
            <a:normAutofit/>
          </a:bodyPr>
          <a:lstStyle/>
          <a:p>
            <a:pPr>
              <a:lnSpc>
                <a:spcPct val="120000"/>
              </a:lnSpc>
              <a:spcAft>
                <a:spcPts val="1200"/>
              </a:spcAft>
            </a:pPr>
            <a:r>
              <a:rPr lang="en-CA" dirty="0"/>
              <a:t>“</a:t>
            </a:r>
            <a:r>
              <a:rPr lang="en-CA" b="1" dirty="0"/>
              <a:t>Adults</a:t>
            </a:r>
            <a:r>
              <a:rPr lang="en-CA" dirty="0"/>
              <a:t> are responsible for the health of the tree by </a:t>
            </a:r>
            <a:r>
              <a:rPr lang="en-CA" b="1" dirty="0"/>
              <a:t>removing any rotting branches </a:t>
            </a:r>
            <a:r>
              <a:rPr lang="en-CA" dirty="0"/>
              <a:t>and </a:t>
            </a:r>
            <a:r>
              <a:rPr lang="en-CA" b="1" dirty="0"/>
              <a:t>teaching the children to identify them</a:t>
            </a:r>
            <a:r>
              <a:rPr lang="en-CA" dirty="0"/>
              <a:t>.</a:t>
            </a:r>
          </a:p>
          <a:p>
            <a:pPr>
              <a:lnSpc>
                <a:spcPct val="120000"/>
              </a:lnSpc>
            </a:pPr>
            <a:r>
              <a:rPr lang="en-CA" b="1" dirty="0"/>
              <a:t>Children</a:t>
            </a:r>
            <a:r>
              <a:rPr lang="en-CA" dirty="0"/>
              <a:t> are responsible for </a:t>
            </a:r>
            <a:r>
              <a:rPr lang="en-CA" b="1" dirty="0"/>
              <a:t>how high they climb</a:t>
            </a:r>
            <a:r>
              <a:rPr lang="en-CA" dirty="0"/>
              <a:t>, and </a:t>
            </a:r>
            <a:r>
              <a:rPr lang="en-CA" b="1" dirty="0"/>
              <a:t>which route they take to the top</a:t>
            </a:r>
            <a:r>
              <a:rPr lang="en-CA" dirty="0"/>
              <a:t>.”</a:t>
            </a:r>
          </a:p>
          <a:p>
            <a:pPr>
              <a:lnSpc>
                <a:spcPct val="120000"/>
              </a:lnSpc>
            </a:pPr>
            <a:r>
              <a:rPr lang="en-CA" sz="2000" dirty="0"/>
              <a:t>Canadian Public Health Association</a:t>
            </a:r>
          </a:p>
        </p:txBody>
      </p:sp>
      <p:pic>
        <p:nvPicPr>
          <p:cNvPr id="8" name="Content Placeholder 7" descr="A minimalist drawing of a white tree with leaves on a blue background.&#10;&#10;">
            <a:extLst>
              <a:ext uri="{FF2B5EF4-FFF2-40B4-BE49-F238E27FC236}">
                <a16:creationId xmlns:a16="http://schemas.microsoft.com/office/drawing/2014/main" id="{C80E02A5-A475-740C-5041-9FF006F0326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244" y="1376363"/>
            <a:ext cx="4105275" cy="4105275"/>
          </a:xfrm>
          <a:prstGeom prst="roundRect">
            <a:avLst/>
          </a:prstGeom>
        </p:spPr>
      </p:pic>
    </p:spTree>
    <p:custDataLst>
      <p:tags r:id="rId1"/>
    </p:custDataLst>
    <p:extLst>
      <p:ext uri="{BB962C8B-B14F-4D97-AF65-F5344CB8AC3E}">
        <p14:creationId xmlns:p14="http://schemas.microsoft.com/office/powerpoint/2010/main" val="3325794792"/>
      </p:ext>
    </p:extLst>
  </p:cSld>
  <p:clrMapOvr>
    <a:masterClrMapping/>
  </p:clrMapOvr>
  <mc:AlternateContent xmlns:mc="http://schemas.openxmlformats.org/markup-compatibility/2006" xmlns:p14="http://schemas.microsoft.com/office/powerpoint/2010/main">
    <mc:Choice Requires="p14">
      <p:transition spd="slow" p14:dur="2000" advClick="0" advTm="95037"/>
    </mc:Choice>
    <mc:Fallback xmlns="">
      <p:transition spd="slow" advClick="0" advTm="9503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82C0F-5B74-03F4-4A1C-09989E961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68F08-1756-B2D9-86A0-9D8456783F62}"/>
              </a:ext>
            </a:extLst>
          </p:cNvPr>
          <p:cNvSpPr>
            <a:spLocks noGrp="1"/>
          </p:cNvSpPr>
          <p:nvPr>
            <p:ph type="title"/>
          </p:nvPr>
        </p:nvSpPr>
        <p:spPr/>
        <p:txBody>
          <a:bodyPr/>
          <a:lstStyle/>
          <a:p>
            <a:r>
              <a:rPr lang="en-CA">
                <a:solidFill>
                  <a:schemeClr val="bg1"/>
                </a:solidFill>
              </a:rPr>
              <a:t>Reflection 3</a:t>
            </a:r>
          </a:p>
        </p:txBody>
      </p:sp>
      <p:pic>
        <p:nvPicPr>
          <p:cNvPr id="6" name="Content Placeholder 5" descr="A white circle with a blue question mark in it.">
            <a:extLst>
              <a:ext uri="{FF2B5EF4-FFF2-40B4-BE49-F238E27FC236}">
                <a16:creationId xmlns:a16="http://schemas.microsoft.com/office/drawing/2014/main" id="{F6C3683A-D892-E542-D064-F62A1048AE8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22526D48-675F-8F75-7021-8E84D6FACAAD}"/>
              </a:ext>
            </a:extLst>
          </p:cNvPr>
          <p:cNvSpPr>
            <a:spLocks noGrp="1"/>
          </p:cNvSpPr>
          <p:nvPr>
            <p:ph sz="half" idx="2"/>
          </p:nvPr>
        </p:nvSpPr>
        <p:spPr/>
        <p:txBody>
          <a:bodyPr>
            <a:normAutofit/>
          </a:bodyPr>
          <a:lstStyle/>
          <a:p>
            <a:pPr algn="ctr">
              <a:lnSpc>
                <a:spcPct val="110000"/>
              </a:lnSpc>
              <a:spcAft>
                <a:spcPts val="1200"/>
              </a:spcAft>
            </a:pPr>
            <a:r>
              <a:rPr lang="en-CA" dirty="0"/>
              <a:t>How might you need to address online risks in your classroom?</a:t>
            </a:r>
          </a:p>
          <a:p>
            <a:pPr algn="ctr">
              <a:lnSpc>
                <a:spcPct val="110000"/>
              </a:lnSpc>
              <a:spcAft>
                <a:spcPts val="1200"/>
              </a:spcAft>
            </a:pPr>
            <a:r>
              <a:rPr lang="en-CA" dirty="0"/>
              <a:t>Who could help?</a:t>
            </a:r>
          </a:p>
          <a:p>
            <a:pPr algn="ctr">
              <a:lnSpc>
                <a:spcPct val="110000"/>
              </a:lnSpc>
              <a:spcAft>
                <a:spcPts val="1200"/>
              </a:spcAft>
            </a:pPr>
            <a:r>
              <a:rPr lang="en-CA" dirty="0"/>
              <a:t>What challenges or barriers might you have to address?</a:t>
            </a:r>
          </a:p>
          <a:p>
            <a:pPr algn="ctr">
              <a:lnSpc>
                <a:spcPct val="110000"/>
              </a:lnSpc>
              <a:spcAft>
                <a:spcPts val="1200"/>
              </a:spcAft>
            </a:pPr>
            <a:r>
              <a:rPr lang="en-CA" dirty="0"/>
              <a:t>What supports might be available?</a:t>
            </a:r>
          </a:p>
        </p:txBody>
      </p:sp>
    </p:spTree>
    <p:custDataLst>
      <p:tags r:id="rId1"/>
    </p:custDataLst>
    <p:extLst>
      <p:ext uri="{BB962C8B-B14F-4D97-AF65-F5344CB8AC3E}">
        <p14:creationId xmlns:p14="http://schemas.microsoft.com/office/powerpoint/2010/main" val="1615843388"/>
      </p:ext>
    </p:extLst>
  </p:cSld>
  <p:clrMapOvr>
    <a:masterClrMapping/>
  </p:clrMapOvr>
  <mc:AlternateContent xmlns:mc="http://schemas.openxmlformats.org/markup-compatibility/2006" xmlns:p14="http://schemas.microsoft.com/office/powerpoint/2010/main">
    <mc:Choice Requires="p14">
      <p:transition spd="slow" p14:dur="2000" advClick="0" advTm="22101"/>
    </mc:Choice>
    <mc:Fallback xmlns="">
      <p:transition spd="slow" advClick="0" advTm="2210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9B290-FD5F-F7CB-40B3-91D10D4DAE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05F9FA-C407-5CD6-DF46-FA013AB56B67}"/>
              </a:ext>
            </a:extLst>
          </p:cNvPr>
          <p:cNvSpPr>
            <a:spLocks noGrp="1"/>
          </p:cNvSpPr>
          <p:nvPr>
            <p:ph type="title"/>
          </p:nvPr>
        </p:nvSpPr>
        <p:spPr/>
        <p:txBody>
          <a:bodyPr/>
          <a:lstStyle/>
          <a:p>
            <a:r>
              <a:rPr lang="en-CA" dirty="0">
                <a:solidFill>
                  <a:schemeClr val="bg1"/>
                </a:solidFill>
              </a:rPr>
              <a:t>Digital media literacy</a:t>
            </a:r>
          </a:p>
        </p:txBody>
      </p:sp>
      <p:sp>
        <p:nvSpPr>
          <p:cNvPr id="2" name="Content Placeholder 1">
            <a:extLst>
              <a:ext uri="{FF2B5EF4-FFF2-40B4-BE49-F238E27FC236}">
                <a16:creationId xmlns:a16="http://schemas.microsoft.com/office/drawing/2014/main" id="{47EE75EA-D2EF-E930-6D8A-1A9E3602B582}"/>
              </a:ext>
            </a:extLst>
          </p:cNvPr>
          <p:cNvSpPr>
            <a:spLocks noGrp="1"/>
          </p:cNvSpPr>
          <p:nvPr>
            <p:ph idx="1"/>
          </p:nvPr>
        </p:nvSpPr>
        <p:spPr/>
        <p:txBody>
          <a:bodyPr anchor="ctr">
            <a:normAutofit/>
          </a:bodyPr>
          <a:lstStyle/>
          <a:p>
            <a:pPr algn="ctr"/>
            <a:r>
              <a:rPr lang="en-CA" sz="4800" b="1" dirty="0"/>
              <a:t>Digital media literacy</a:t>
            </a:r>
          </a:p>
        </p:txBody>
      </p:sp>
    </p:spTree>
    <p:custDataLst>
      <p:tags r:id="rId1"/>
    </p:custDataLst>
    <p:extLst>
      <p:ext uri="{BB962C8B-B14F-4D97-AF65-F5344CB8AC3E}">
        <p14:creationId xmlns:p14="http://schemas.microsoft.com/office/powerpoint/2010/main" val="3008465241"/>
      </p:ext>
    </p:extLst>
  </p:cSld>
  <p:clrMapOvr>
    <a:masterClrMapping/>
  </p:clrMapOvr>
  <mc:AlternateContent xmlns:mc="http://schemas.openxmlformats.org/markup-compatibility/2006" xmlns:p14="http://schemas.microsoft.com/office/powerpoint/2010/main">
    <mc:Choice Requires="p14">
      <p:transition spd="slow" p14:dur="2000" advClick="0" advTm="16589"/>
    </mc:Choice>
    <mc:Fallback xmlns="">
      <p:transition spd="slow" advClick="0" advTm="1658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1BCD3-03F7-11EC-A404-A08F1CB72F4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2195442-9348-F023-96DD-F7985AF50495}"/>
              </a:ext>
            </a:extLst>
          </p:cNvPr>
          <p:cNvSpPr>
            <a:spLocks noGrp="1"/>
          </p:cNvSpPr>
          <p:nvPr>
            <p:ph type="title"/>
          </p:nvPr>
        </p:nvSpPr>
        <p:spPr/>
        <p:txBody>
          <a:bodyPr/>
          <a:lstStyle/>
          <a:p>
            <a:r>
              <a:rPr lang="en-CA" dirty="0">
                <a:solidFill>
                  <a:schemeClr val="bg1"/>
                </a:solidFill>
              </a:rPr>
              <a:t>Digital media literacy:</a:t>
            </a:r>
            <a:r>
              <a:rPr lang="en-CA" baseline="0" dirty="0">
                <a:solidFill>
                  <a:schemeClr val="bg1"/>
                </a:solidFill>
              </a:rPr>
              <a:t> competencies and key concepts</a:t>
            </a:r>
            <a:endParaRPr lang="en-CA" dirty="0">
              <a:solidFill>
                <a:schemeClr val="bg1"/>
              </a:solidFill>
            </a:endParaRPr>
          </a:p>
        </p:txBody>
      </p:sp>
      <p:sp>
        <p:nvSpPr>
          <p:cNvPr id="9" name="Content Placeholder 6">
            <a:extLst>
              <a:ext uri="{FF2B5EF4-FFF2-40B4-BE49-F238E27FC236}">
                <a16:creationId xmlns:a16="http://schemas.microsoft.com/office/drawing/2014/main" id="{6EBD3DFA-AF3D-14AE-1760-1D29D78BA996}"/>
              </a:ext>
            </a:extLst>
          </p:cNvPr>
          <p:cNvSpPr txBox="1">
            <a:spLocks/>
          </p:cNvSpPr>
          <p:nvPr/>
        </p:nvSpPr>
        <p:spPr>
          <a:xfrm>
            <a:off x="1430482" y="809383"/>
            <a:ext cx="6407232" cy="4840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200" b="1" dirty="0"/>
              <a:t>Competencies and key concepts</a:t>
            </a:r>
          </a:p>
        </p:txBody>
      </p:sp>
      <p:pic>
        <p:nvPicPr>
          <p:cNvPr id="3" name="Picture Placeholder 2" descr="A diagram of digital media literacy competencies. A large outer circle is labeled &quot;access.&quot; Inside are three overlapping ovals labeled &quot;Use,&quot; &quot;Understand&quot; and &quot;Engage.&quot; The area where they overlap is labeled &quot;Digital Media Literacy.&quot;&#10;&#10;">
            <a:extLst>
              <a:ext uri="{FF2B5EF4-FFF2-40B4-BE49-F238E27FC236}">
                <a16:creationId xmlns:a16="http://schemas.microsoft.com/office/drawing/2014/main" id="{AEEFA950-4827-896B-80D6-0010630AA0B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519" b="1519"/>
          <a:stretch/>
        </p:blipFill>
        <p:spPr>
          <a:xfrm>
            <a:off x="3876040" y="1511518"/>
            <a:ext cx="5191760" cy="5033044"/>
          </a:xfrm>
          <a:prstGeom prst="ellipse">
            <a:avLst/>
          </a:prstGeom>
        </p:spPr>
      </p:pic>
    </p:spTree>
    <p:custDataLst>
      <p:tags r:id="rId1"/>
    </p:custDataLst>
    <p:extLst>
      <p:ext uri="{BB962C8B-B14F-4D97-AF65-F5344CB8AC3E}">
        <p14:creationId xmlns:p14="http://schemas.microsoft.com/office/powerpoint/2010/main" val="2565509036"/>
      </p:ext>
    </p:extLst>
  </p:cSld>
  <p:clrMapOvr>
    <a:masterClrMapping/>
  </p:clrMapOvr>
  <mc:AlternateContent xmlns:mc="http://schemas.openxmlformats.org/markup-compatibility/2006" xmlns:p14="http://schemas.microsoft.com/office/powerpoint/2010/main">
    <mc:Choice Requires="p14">
      <p:transition spd="slow" p14:dur="2000" advClick="0" advTm="44644"/>
    </mc:Choice>
    <mc:Fallback xmlns="">
      <p:transition spd="slow" advClick="0" advTm="4464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3C81-7594-2958-12BA-8DE7757CBAA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CBF8B10-D61C-6D9A-BEF1-900A8355EA3D}"/>
              </a:ext>
            </a:extLst>
          </p:cNvPr>
          <p:cNvSpPr>
            <a:spLocks noGrp="1"/>
          </p:cNvSpPr>
          <p:nvPr>
            <p:ph type="title"/>
          </p:nvPr>
        </p:nvSpPr>
        <p:spPr/>
        <p:txBody>
          <a:bodyPr/>
          <a:lstStyle/>
          <a:p>
            <a:r>
              <a:rPr lang="en-CA" dirty="0">
                <a:solidFill>
                  <a:schemeClr val="bg1"/>
                </a:solidFill>
              </a:rPr>
              <a:t>Digital media literacy:</a:t>
            </a:r>
            <a:r>
              <a:rPr lang="en-CA" baseline="0" dirty="0">
                <a:solidFill>
                  <a:schemeClr val="bg1"/>
                </a:solidFill>
              </a:rPr>
              <a:t> key concepts</a:t>
            </a:r>
            <a:endParaRPr lang="en-CA" dirty="0">
              <a:solidFill>
                <a:schemeClr val="bg1"/>
              </a:solidFill>
            </a:endParaRPr>
          </a:p>
        </p:txBody>
      </p:sp>
      <p:sp>
        <p:nvSpPr>
          <p:cNvPr id="9" name="Content Placeholder 6">
            <a:extLst>
              <a:ext uri="{FF2B5EF4-FFF2-40B4-BE49-F238E27FC236}">
                <a16:creationId xmlns:a16="http://schemas.microsoft.com/office/drawing/2014/main" id="{643B58B5-62D3-B65E-31E5-A909DFF701A2}"/>
              </a:ext>
            </a:extLst>
          </p:cNvPr>
          <p:cNvSpPr txBox="1">
            <a:spLocks/>
          </p:cNvSpPr>
          <p:nvPr/>
        </p:nvSpPr>
        <p:spPr>
          <a:xfrm>
            <a:off x="1430482" y="809383"/>
            <a:ext cx="4941761" cy="4840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200" b="1" dirty="0"/>
              <a:t>Key concepts</a:t>
            </a:r>
          </a:p>
        </p:txBody>
      </p:sp>
      <p:pic>
        <p:nvPicPr>
          <p:cNvPr id="4" name="Content Placeholder 25" descr="A large blue circle surrounded by four smaller overlapping circles. The blue circle is labeled &quot;Digital media are networked.&quot; The others are labeled &quot;Digital media are shareable and persistent,&quot; &quot;Digital media have unanticipated audiences,&quot; &quot;Interactions through digital media have real impact&quot; and &quot;Digital media experiences are shaped by the tools we use.&quot;">
            <a:extLst>
              <a:ext uri="{FF2B5EF4-FFF2-40B4-BE49-F238E27FC236}">
                <a16:creationId xmlns:a16="http://schemas.microsoft.com/office/drawing/2014/main" id="{A913CE5B-5D36-E2E3-F37F-D364503622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91634" y="1222038"/>
            <a:ext cx="6123446" cy="5455779"/>
          </a:xfrm>
          <a:prstGeom prst="roundRect">
            <a:avLst/>
          </a:prstGeom>
        </p:spPr>
      </p:pic>
    </p:spTree>
    <p:custDataLst>
      <p:tags r:id="rId1"/>
    </p:custDataLst>
    <p:extLst>
      <p:ext uri="{BB962C8B-B14F-4D97-AF65-F5344CB8AC3E}">
        <p14:creationId xmlns:p14="http://schemas.microsoft.com/office/powerpoint/2010/main" val="1981911594"/>
      </p:ext>
    </p:extLst>
  </p:cSld>
  <p:clrMapOvr>
    <a:masterClrMapping/>
  </p:clrMapOvr>
  <mc:AlternateContent xmlns:mc="http://schemas.openxmlformats.org/markup-compatibility/2006" xmlns:p14="http://schemas.microsoft.com/office/powerpoint/2010/main">
    <mc:Choice Requires="p14">
      <p:transition spd="slow" p14:dur="2000" advClick="0" advTm="33490"/>
    </mc:Choice>
    <mc:Fallback xmlns="">
      <p:transition spd="slow" advClick="0" advTm="3349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A9FF8-26E2-C813-AB25-97EAB8EADA2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3C6CC26-EDDB-BA20-FD8D-94776CBA905A}"/>
              </a:ext>
            </a:extLst>
          </p:cNvPr>
          <p:cNvSpPr>
            <a:spLocks noGrp="1"/>
          </p:cNvSpPr>
          <p:nvPr>
            <p:ph type="title"/>
          </p:nvPr>
        </p:nvSpPr>
        <p:spPr/>
        <p:txBody>
          <a:bodyPr/>
          <a:lstStyle/>
          <a:p>
            <a:r>
              <a:rPr lang="en-CA" dirty="0">
                <a:solidFill>
                  <a:schemeClr val="bg1"/>
                </a:solidFill>
              </a:rPr>
              <a:t>Digital media literacy:</a:t>
            </a:r>
            <a:r>
              <a:rPr lang="en-CA" baseline="0" dirty="0">
                <a:solidFill>
                  <a:schemeClr val="bg1"/>
                </a:solidFill>
              </a:rPr>
              <a:t> topics</a:t>
            </a:r>
            <a:endParaRPr lang="en-CA" dirty="0">
              <a:solidFill>
                <a:schemeClr val="bg1"/>
              </a:solidFill>
            </a:endParaRPr>
          </a:p>
        </p:txBody>
      </p:sp>
      <p:sp>
        <p:nvSpPr>
          <p:cNvPr id="9" name="Content Placeholder 6">
            <a:extLst>
              <a:ext uri="{FF2B5EF4-FFF2-40B4-BE49-F238E27FC236}">
                <a16:creationId xmlns:a16="http://schemas.microsoft.com/office/drawing/2014/main" id="{F27C948D-8F18-F47A-E0C2-F0E0A0C800DF}"/>
              </a:ext>
            </a:extLst>
          </p:cNvPr>
          <p:cNvSpPr txBox="1">
            <a:spLocks/>
          </p:cNvSpPr>
          <p:nvPr/>
        </p:nvSpPr>
        <p:spPr>
          <a:xfrm>
            <a:off x="1430482" y="809383"/>
            <a:ext cx="4941761" cy="4840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200" b="1" dirty="0"/>
              <a:t>Topics</a:t>
            </a:r>
          </a:p>
        </p:txBody>
      </p:sp>
      <p:pic>
        <p:nvPicPr>
          <p:cNvPr id="2" name="Picture 1" descr="Four icons: A grey word balloon, a red eye with a &quot;play&quot; icon in the pupil, a purple hand with a heart in the palm, and an orange padlock.">
            <a:extLst>
              <a:ext uri="{FF2B5EF4-FFF2-40B4-BE49-F238E27FC236}">
                <a16:creationId xmlns:a16="http://schemas.microsoft.com/office/drawing/2014/main" id="{9A0D55CB-F1B5-7F99-8D0B-287B5799A50F}"/>
              </a:ext>
            </a:extLst>
          </p:cNvPr>
          <p:cNvPicPr>
            <a:picLocks noChangeAspect="1"/>
          </p:cNvPicPr>
          <p:nvPr/>
        </p:nvPicPr>
        <p:blipFill>
          <a:blip r:embed="rId4"/>
          <a:srcRect r="55391"/>
          <a:stretch>
            <a:fillRect/>
          </a:stretch>
        </p:blipFill>
        <p:spPr>
          <a:xfrm>
            <a:off x="3706812" y="1846900"/>
            <a:ext cx="5438775" cy="1265680"/>
          </a:xfrm>
          <a:prstGeom prst="rect">
            <a:avLst/>
          </a:prstGeom>
        </p:spPr>
      </p:pic>
      <p:pic>
        <p:nvPicPr>
          <p:cNvPr id="3" name="Picture 2" descr="Five icons: A green loudspeaker. a blue smiley face, a green dollar sign, a blue magnifying glass with a check mark on it, and a crossed pink wrench and paintbrush.">
            <a:extLst>
              <a:ext uri="{FF2B5EF4-FFF2-40B4-BE49-F238E27FC236}">
                <a16:creationId xmlns:a16="http://schemas.microsoft.com/office/drawing/2014/main" id="{43599855-2572-F7E0-6E6B-2CC42BF9D748}"/>
              </a:ext>
            </a:extLst>
          </p:cNvPr>
          <p:cNvPicPr>
            <a:picLocks noChangeAspect="1"/>
          </p:cNvPicPr>
          <p:nvPr/>
        </p:nvPicPr>
        <p:blipFill>
          <a:blip r:embed="rId4"/>
          <a:srcRect l="44271"/>
          <a:stretch>
            <a:fillRect/>
          </a:stretch>
        </p:blipFill>
        <p:spPr>
          <a:xfrm>
            <a:off x="3028949" y="3429000"/>
            <a:ext cx="6794499" cy="1265680"/>
          </a:xfrm>
          <a:prstGeom prst="rect">
            <a:avLst/>
          </a:prstGeom>
        </p:spPr>
      </p:pic>
    </p:spTree>
    <p:custDataLst>
      <p:tags r:id="rId1"/>
    </p:custDataLst>
    <p:extLst>
      <p:ext uri="{BB962C8B-B14F-4D97-AF65-F5344CB8AC3E}">
        <p14:creationId xmlns:p14="http://schemas.microsoft.com/office/powerpoint/2010/main" val="2987875896"/>
      </p:ext>
    </p:extLst>
  </p:cSld>
  <p:clrMapOvr>
    <a:masterClrMapping/>
  </p:clrMapOvr>
  <mc:AlternateContent xmlns:mc="http://schemas.openxmlformats.org/markup-compatibility/2006" xmlns:p14="http://schemas.microsoft.com/office/powerpoint/2010/main">
    <mc:Choice Requires="p14">
      <p:transition spd="slow" p14:dur="2000" advClick="0" advTm="38349"/>
    </mc:Choice>
    <mc:Fallback xmlns="">
      <p:transition spd="slow" advClick="0" advTm="3834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29480-BABF-DA9E-4512-13E428D3F9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901A31-53EE-9BDD-D59D-DE01CEDCBF86}"/>
              </a:ext>
              <a:ext uri="{C183D7F6-B498-43B3-948B-1728B52AA6E4}">
                <adec:decorative xmlns:adec="http://schemas.microsoft.com/office/drawing/2017/decorative" val="0"/>
              </a:ext>
            </a:extLst>
          </p:cNvPr>
          <p:cNvSpPr>
            <a:spLocks noGrp="1"/>
          </p:cNvSpPr>
          <p:nvPr>
            <p:ph type="title"/>
          </p:nvPr>
        </p:nvSpPr>
        <p:spPr/>
        <p:txBody>
          <a:bodyPr/>
          <a:lstStyle/>
          <a:p>
            <a:r>
              <a:rPr lang="en-CA" dirty="0">
                <a:solidFill>
                  <a:schemeClr val="bg1"/>
                </a:solidFill>
              </a:rPr>
              <a:t>Digital media literacy:</a:t>
            </a:r>
            <a:r>
              <a:rPr lang="en-CA" baseline="0" dirty="0">
                <a:solidFill>
                  <a:schemeClr val="bg1"/>
                </a:solidFill>
              </a:rPr>
              <a:t> Ethics and empathy</a:t>
            </a:r>
            <a:endParaRPr lang="en-CA" dirty="0"/>
          </a:p>
        </p:txBody>
      </p:sp>
      <p:pic>
        <p:nvPicPr>
          <p:cNvPr id="2" name="Picture 1" descr="A purple hand icon with a heart in the palm">
            <a:extLst>
              <a:ext uri="{FF2B5EF4-FFF2-40B4-BE49-F238E27FC236}">
                <a16:creationId xmlns:a16="http://schemas.microsoft.com/office/drawing/2014/main" id="{0CB92A5D-CDEA-EA11-730A-1E6D6D2265E9}"/>
              </a:ext>
            </a:extLst>
          </p:cNvPr>
          <p:cNvPicPr>
            <a:picLocks noChangeAspect="1"/>
          </p:cNvPicPr>
          <p:nvPr/>
        </p:nvPicPr>
        <p:blipFill>
          <a:blip r:embed="rId5"/>
          <a:srcRect l="22304" t="17297" r="66613" b="-4896"/>
          <a:stretch>
            <a:fillRect/>
          </a:stretch>
        </p:blipFill>
        <p:spPr>
          <a:xfrm>
            <a:off x="152399" y="635000"/>
            <a:ext cx="1351281" cy="1108730"/>
          </a:xfrm>
          <a:prstGeom prst="rect">
            <a:avLst/>
          </a:prstGeom>
        </p:spPr>
      </p:pic>
      <p:sp>
        <p:nvSpPr>
          <p:cNvPr id="8" name="Content Placeholder 2">
            <a:extLst>
              <a:ext uri="{FF2B5EF4-FFF2-40B4-BE49-F238E27FC236}">
                <a16:creationId xmlns:a16="http://schemas.microsoft.com/office/drawing/2014/main" id="{1AC8A0AD-6688-45E7-1683-8EEBC03B39C2}"/>
              </a:ext>
            </a:extLst>
          </p:cNvPr>
          <p:cNvSpPr txBox="1">
            <a:spLocks/>
          </p:cNvSpPr>
          <p:nvPr/>
        </p:nvSpPr>
        <p:spPr>
          <a:xfrm>
            <a:off x="1584960" y="108743"/>
            <a:ext cx="5015868" cy="41052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CA" sz="2800" dirty="0"/>
          </a:p>
          <a:p>
            <a:r>
              <a:rPr lang="en-CA" sz="4400" dirty="0"/>
              <a:t>Ethics and empathy</a:t>
            </a:r>
          </a:p>
          <a:p>
            <a:endParaRPr lang="en-CA" dirty="0"/>
          </a:p>
        </p:txBody>
      </p:sp>
      <p:pic>
        <p:nvPicPr>
          <p:cNvPr id="3" name="Online Media 2" title="Empathy and Community | What does it mean to be a digital citizen?">
            <a:hlinkClick r:id="" action="ppaction://noaction"/>
            <a:extLst>
              <a:ext uri="{FF2B5EF4-FFF2-40B4-BE49-F238E27FC236}">
                <a16:creationId xmlns:a16="http://schemas.microsoft.com/office/drawing/2014/main" id="{7E780441-3E61-2C84-4C5A-6B899C81D62D}"/>
              </a:ext>
            </a:extLst>
          </p:cNvPr>
          <p:cNvPicPr>
            <a:picLocks noRot="1" noChangeAspect="1"/>
          </p:cNvPicPr>
          <p:nvPr>
            <a:videoFile r:link="rId2"/>
          </p:nvPr>
        </p:nvPicPr>
        <p:blipFill>
          <a:blip r:embed="rId6"/>
          <a:stretch>
            <a:fillRect/>
          </a:stretch>
        </p:blipFill>
        <p:spPr>
          <a:xfrm>
            <a:off x="3647424" y="1996443"/>
            <a:ext cx="7154381" cy="4042391"/>
          </a:xfrm>
          <a:prstGeom prst="rect">
            <a:avLst/>
          </a:prstGeom>
        </p:spPr>
      </p:pic>
    </p:spTree>
    <p:custDataLst>
      <p:tags r:id="rId1"/>
    </p:custDataLst>
    <p:extLst>
      <p:ext uri="{BB962C8B-B14F-4D97-AF65-F5344CB8AC3E}">
        <p14:creationId xmlns:p14="http://schemas.microsoft.com/office/powerpoint/2010/main" val="1063596327"/>
      </p:ext>
    </p:extLst>
  </p:cSld>
  <p:clrMapOvr>
    <a:masterClrMapping/>
  </p:clrMapOvr>
  <mc:AlternateContent xmlns:mc="http://schemas.openxmlformats.org/markup-compatibility/2006" xmlns:p14="http://schemas.microsoft.com/office/powerpoint/2010/main">
    <mc:Choice Requires="p14">
      <p:transition spd="slow" p14:dur="2000" advClick="0" advTm="117761"/>
    </mc:Choice>
    <mc:Fallback xmlns="">
      <p:transition spd="slow" advClick="0" advTm="1177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icon of a smily face">
            <a:extLst>
              <a:ext uri="{FF2B5EF4-FFF2-40B4-BE49-F238E27FC236}">
                <a16:creationId xmlns:a16="http://schemas.microsoft.com/office/drawing/2014/main" id="{A6FF5FD0-C2CA-7EF1-E0F9-CA8D10985487}"/>
              </a:ext>
            </a:extLst>
          </p:cNvPr>
          <p:cNvPicPr>
            <a:picLocks noChangeAspect="1"/>
          </p:cNvPicPr>
          <p:nvPr/>
        </p:nvPicPr>
        <p:blipFill>
          <a:blip r:embed="rId5"/>
          <a:srcRect l="55392" t="19501" r="33525" b="-7101"/>
          <a:stretch>
            <a:fillRect/>
          </a:stretch>
        </p:blipFill>
        <p:spPr>
          <a:xfrm>
            <a:off x="152399" y="424126"/>
            <a:ext cx="1351281" cy="1108730"/>
          </a:xfrm>
          <a:prstGeom prst="rect">
            <a:avLst/>
          </a:prstGeom>
        </p:spPr>
      </p:pic>
      <p:sp>
        <p:nvSpPr>
          <p:cNvPr id="2" name="Title 1">
            <a:extLst>
              <a:ext uri="{FF2B5EF4-FFF2-40B4-BE49-F238E27FC236}">
                <a16:creationId xmlns:a16="http://schemas.microsoft.com/office/drawing/2014/main" id="{1B82B60E-88D7-D5E7-CAE3-D6ED27255843}"/>
              </a:ext>
            </a:extLst>
          </p:cNvPr>
          <p:cNvSpPr>
            <a:spLocks noGrp="1"/>
          </p:cNvSpPr>
          <p:nvPr>
            <p:ph type="title"/>
          </p:nvPr>
        </p:nvSpPr>
        <p:spPr/>
        <p:txBody>
          <a:bodyPr/>
          <a:lstStyle/>
          <a:p>
            <a:r>
              <a:rPr lang="en-CA" dirty="0">
                <a:solidFill>
                  <a:schemeClr val="bg1"/>
                </a:solidFill>
              </a:rPr>
              <a:t>Digital media literacy:</a:t>
            </a:r>
            <a:r>
              <a:rPr lang="en-CA" baseline="0" dirty="0">
                <a:solidFill>
                  <a:schemeClr val="bg1"/>
                </a:solidFill>
              </a:rPr>
              <a:t> Media health</a:t>
            </a:r>
            <a:endParaRPr lang="en-CA" dirty="0"/>
          </a:p>
        </p:txBody>
      </p:sp>
      <p:sp>
        <p:nvSpPr>
          <p:cNvPr id="7" name="Content Placeholder 2">
            <a:extLst>
              <a:ext uri="{FF2B5EF4-FFF2-40B4-BE49-F238E27FC236}">
                <a16:creationId xmlns:a16="http://schemas.microsoft.com/office/drawing/2014/main" id="{29777DCE-384F-9818-3496-B2941EDF46ED}"/>
              </a:ext>
            </a:extLst>
          </p:cNvPr>
          <p:cNvSpPr txBox="1">
            <a:spLocks/>
          </p:cNvSpPr>
          <p:nvPr/>
        </p:nvSpPr>
        <p:spPr>
          <a:xfrm>
            <a:off x="1584960" y="108743"/>
            <a:ext cx="4006214" cy="41052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CA" sz="2800" dirty="0"/>
          </a:p>
          <a:p>
            <a:r>
              <a:rPr lang="en-CA" sz="4400" dirty="0"/>
              <a:t>Media health</a:t>
            </a:r>
          </a:p>
          <a:p>
            <a:endParaRPr lang="en-CA" dirty="0"/>
          </a:p>
        </p:txBody>
      </p:sp>
      <p:pic>
        <p:nvPicPr>
          <p:cNvPr id="9" name="Online Media 7" title="Escaping the comparison trap">
            <a:hlinkClick r:id="" action="ppaction://media"/>
            <a:extLst>
              <a:ext uri="{FF2B5EF4-FFF2-40B4-BE49-F238E27FC236}">
                <a16:creationId xmlns:a16="http://schemas.microsoft.com/office/drawing/2014/main" id="{0465778D-D897-E75F-AF4E-C42FC496FB7C}"/>
              </a:ext>
            </a:extLst>
          </p:cNvPr>
          <p:cNvPicPr>
            <a:picLocks noRot="1" noChangeAspect="1"/>
          </p:cNvPicPr>
          <p:nvPr>
            <a:videoFile r:link="rId2"/>
          </p:nvPr>
        </p:nvPicPr>
        <p:blipFill>
          <a:blip r:embed="rId6"/>
          <a:stretch>
            <a:fillRect/>
          </a:stretch>
        </p:blipFill>
        <p:spPr>
          <a:xfrm>
            <a:off x="3637598" y="1998607"/>
            <a:ext cx="7315200" cy="4129857"/>
          </a:xfrm>
          <a:prstGeom prst="rect">
            <a:avLst/>
          </a:prstGeom>
        </p:spPr>
      </p:pic>
    </p:spTree>
    <p:custDataLst>
      <p:tags r:id="rId1"/>
    </p:custDataLst>
    <p:extLst>
      <p:ext uri="{BB962C8B-B14F-4D97-AF65-F5344CB8AC3E}">
        <p14:creationId xmlns:p14="http://schemas.microsoft.com/office/powerpoint/2010/main" val="3969180707"/>
      </p:ext>
    </p:extLst>
  </p:cSld>
  <p:clrMapOvr>
    <a:masterClrMapping/>
  </p:clrMapOvr>
  <mc:AlternateContent xmlns:mc="http://schemas.openxmlformats.org/markup-compatibility/2006" xmlns:p14="http://schemas.microsoft.com/office/powerpoint/2010/main">
    <mc:Choice Requires="p14">
      <p:transition spd="slow" p14:dur="2000" advClick="0" advTm="74778"/>
    </mc:Choice>
    <mc:Fallback xmlns="">
      <p:transition spd="slow" advClick="0" advTm="74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19DE9-F707-EE81-04E2-F29B84CEB3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625B49-046C-A0EA-B3AF-2653C4FE755B}"/>
              </a:ext>
            </a:extLst>
          </p:cNvPr>
          <p:cNvSpPr>
            <a:spLocks noGrp="1"/>
          </p:cNvSpPr>
          <p:nvPr>
            <p:ph type="title"/>
          </p:nvPr>
        </p:nvSpPr>
        <p:spPr/>
        <p:txBody>
          <a:bodyPr/>
          <a:lstStyle/>
          <a:p>
            <a:r>
              <a:rPr lang="en-CA" dirty="0">
                <a:solidFill>
                  <a:schemeClr val="bg1"/>
                </a:solidFill>
              </a:rPr>
              <a:t>Grade 6: a snapshot</a:t>
            </a:r>
          </a:p>
        </p:txBody>
      </p:sp>
      <p:sp>
        <p:nvSpPr>
          <p:cNvPr id="2" name="Content Placeholder 1">
            <a:extLst>
              <a:ext uri="{FF2B5EF4-FFF2-40B4-BE49-F238E27FC236}">
                <a16:creationId xmlns:a16="http://schemas.microsoft.com/office/drawing/2014/main" id="{C0B3DD7C-B671-189A-4619-CB5A6D9BAAD3}"/>
              </a:ext>
            </a:extLst>
          </p:cNvPr>
          <p:cNvSpPr>
            <a:spLocks noGrp="1"/>
          </p:cNvSpPr>
          <p:nvPr>
            <p:ph idx="1"/>
          </p:nvPr>
        </p:nvSpPr>
        <p:spPr/>
        <p:txBody>
          <a:bodyPr anchor="ctr">
            <a:normAutofit/>
          </a:bodyPr>
          <a:lstStyle/>
          <a:p>
            <a:pPr algn="ctr"/>
            <a:r>
              <a:rPr lang="en-CA" sz="4800" b="1" dirty="0">
                <a:solidFill>
                  <a:srgbClr val="3658C1"/>
                </a:solidFill>
              </a:rPr>
              <a:t>Grade 6: a snapshot</a:t>
            </a:r>
          </a:p>
        </p:txBody>
      </p:sp>
    </p:spTree>
    <p:custDataLst>
      <p:tags r:id="rId1"/>
    </p:custDataLst>
    <p:extLst>
      <p:ext uri="{BB962C8B-B14F-4D97-AF65-F5344CB8AC3E}">
        <p14:creationId xmlns:p14="http://schemas.microsoft.com/office/powerpoint/2010/main" val="1439733842"/>
      </p:ext>
    </p:extLst>
  </p:cSld>
  <p:clrMapOvr>
    <a:masterClrMapping/>
  </p:clrMapOvr>
  <mc:AlternateContent xmlns:mc="http://schemas.openxmlformats.org/markup-compatibility/2006" xmlns:p14="http://schemas.microsoft.com/office/powerpoint/2010/main">
    <mc:Choice Requires="p14">
      <p:transition spd="slow" p14:dur="2000" advClick="0" advTm="6767"/>
    </mc:Choice>
    <mc:Fallback xmlns="">
      <p:transition spd="slow" advClick="0" advTm="676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AA31B-2AA2-9694-9254-60221D72F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68565-068A-3FD5-33B1-310230B3D3E1}"/>
              </a:ext>
            </a:extLst>
          </p:cNvPr>
          <p:cNvSpPr>
            <a:spLocks noGrp="1"/>
          </p:cNvSpPr>
          <p:nvPr>
            <p:ph type="title"/>
          </p:nvPr>
        </p:nvSpPr>
        <p:spPr/>
        <p:txBody>
          <a:bodyPr/>
          <a:lstStyle/>
          <a:p>
            <a:r>
              <a:rPr lang="en-CA" dirty="0">
                <a:solidFill>
                  <a:schemeClr val="bg1"/>
                </a:solidFill>
              </a:rPr>
              <a:t>Digital media literacy:</a:t>
            </a:r>
            <a:r>
              <a:rPr lang="en-CA" baseline="0" dirty="0">
                <a:solidFill>
                  <a:schemeClr val="bg1"/>
                </a:solidFill>
              </a:rPr>
              <a:t> Finding and verifying</a:t>
            </a:r>
            <a:endParaRPr lang="en-CA" dirty="0"/>
          </a:p>
        </p:txBody>
      </p:sp>
      <p:pic>
        <p:nvPicPr>
          <p:cNvPr id="3" name="Picture 2" descr="A dark blue icon of a magnifying glass with a check mark over the lens">
            <a:extLst>
              <a:ext uri="{FF2B5EF4-FFF2-40B4-BE49-F238E27FC236}">
                <a16:creationId xmlns:a16="http://schemas.microsoft.com/office/drawing/2014/main" id="{473A6889-17D7-4BD3-3591-0C28A6BDDC4A}"/>
              </a:ext>
            </a:extLst>
          </p:cNvPr>
          <p:cNvPicPr>
            <a:picLocks noChangeAspect="1"/>
          </p:cNvPicPr>
          <p:nvPr/>
        </p:nvPicPr>
        <p:blipFill>
          <a:blip r:embed="rId5"/>
          <a:srcRect l="77110" t="17194" r="11807" b="-4793"/>
          <a:stretch>
            <a:fillRect/>
          </a:stretch>
        </p:blipFill>
        <p:spPr>
          <a:xfrm>
            <a:off x="152399" y="635000"/>
            <a:ext cx="1351281" cy="1108730"/>
          </a:xfrm>
          <a:prstGeom prst="rect">
            <a:avLst/>
          </a:prstGeom>
        </p:spPr>
      </p:pic>
      <p:sp>
        <p:nvSpPr>
          <p:cNvPr id="6" name="Content Placeholder 2">
            <a:extLst>
              <a:ext uri="{FF2B5EF4-FFF2-40B4-BE49-F238E27FC236}">
                <a16:creationId xmlns:a16="http://schemas.microsoft.com/office/drawing/2014/main" id="{5026D7B0-5E02-FAA4-6E24-16B64CF1E3BD}"/>
              </a:ext>
            </a:extLst>
          </p:cNvPr>
          <p:cNvSpPr txBox="1">
            <a:spLocks/>
          </p:cNvSpPr>
          <p:nvPr/>
        </p:nvSpPr>
        <p:spPr>
          <a:xfrm>
            <a:off x="1627292" y="108743"/>
            <a:ext cx="5438775" cy="41052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36AB3"/>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lumMod val="85000"/>
                    <a:lumOff val="15000"/>
                  </a:schemeClr>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CA" sz="2800" dirty="0"/>
          </a:p>
          <a:p>
            <a:r>
              <a:rPr lang="en-CA" sz="4400" dirty="0"/>
              <a:t>Finding and verifying</a:t>
            </a:r>
          </a:p>
          <a:p>
            <a:endParaRPr lang="en-CA" dirty="0"/>
          </a:p>
        </p:txBody>
      </p:sp>
      <p:pic>
        <p:nvPicPr>
          <p:cNvPr id="9" name="Online Media 6" title="Information Sorting">
            <a:hlinkClick r:id="" action="ppaction://media"/>
            <a:extLst>
              <a:ext uri="{FF2B5EF4-FFF2-40B4-BE49-F238E27FC236}">
                <a16:creationId xmlns:a16="http://schemas.microsoft.com/office/drawing/2014/main" id="{49B45BD4-7FD4-2CEC-8F2D-0A5081ACD27B}"/>
              </a:ext>
            </a:extLst>
          </p:cNvPr>
          <p:cNvPicPr>
            <a:picLocks noRot="1" noChangeAspect="1"/>
          </p:cNvPicPr>
          <p:nvPr>
            <a:videoFile r:link="rId2"/>
          </p:nvPr>
        </p:nvPicPr>
        <p:blipFill>
          <a:blip r:embed="rId6"/>
          <a:stretch>
            <a:fillRect/>
          </a:stretch>
        </p:blipFill>
        <p:spPr>
          <a:xfrm>
            <a:off x="3562350" y="1998607"/>
            <a:ext cx="7315200" cy="4129857"/>
          </a:xfrm>
          <a:prstGeom prst="rect">
            <a:avLst/>
          </a:prstGeom>
        </p:spPr>
      </p:pic>
    </p:spTree>
    <p:custDataLst>
      <p:tags r:id="rId1"/>
    </p:custDataLst>
    <p:extLst>
      <p:ext uri="{BB962C8B-B14F-4D97-AF65-F5344CB8AC3E}">
        <p14:creationId xmlns:p14="http://schemas.microsoft.com/office/powerpoint/2010/main" val="4121075940"/>
      </p:ext>
    </p:extLst>
  </p:cSld>
  <p:clrMapOvr>
    <a:masterClrMapping/>
  </p:clrMapOvr>
  <mc:AlternateContent xmlns:mc="http://schemas.openxmlformats.org/markup-compatibility/2006" xmlns:p14="http://schemas.microsoft.com/office/powerpoint/2010/main">
    <mc:Choice Requires="p14">
      <p:transition spd="slow" p14:dur="2000" advClick="0" advTm="62146"/>
    </mc:Choice>
    <mc:Fallback xmlns="">
      <p:transition spd="slow" advClick="0" advTm="62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625BF-5C0B-4806-27D4-2E35894E9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9D578-16BF-099F-014C-6284CE245D5C}"/>
              </a:ext>
            </a:extLst>
          </p:cNvPr>
          <p:cNvSpPr>
            <a:spLocks noGrp="1"/>
          </p:cNvSpPr>
          <p:nvPr>
            <p:ph type="title"/>
          </p:nvPr>
        </p:nvSpPr>
        <p:spPr/>
        <p:txBody>
          <a:bodyPr/>
          <a:lstStyle/>
          <a:p>
            <a:r>
              <a:rPr lang="en-CA" dirty="0">
                <a:solidFill>
                  <a:schemeClr val="bg1"/>
                </a:solidFill>
              </a:rPr>
              <a:t>Digital media literacy:</a:t>
            </a:r>
            <a:r>
              <a:rPr lang="en-CA" baseline="0" dirty="0">
                <a:solidFill>
                  <a:schemeClr val="bg1"/>
                </a:solidFill>
              </a:rPr>
              <a:t> Privacy and security</a:t>
            </a:r>
            <a:endParaRPr lang="en-CA" dirty="0"/>
          </a:p>
        </p:txBody>
      </p:sp>
      <p:pic>
        <p:nvPicPr>
          <p:cNvPr id="5" name="Picture 4" descr="An icon of an orange padlock.">
            <a:extLst>
              <a:ext uri="{FF2B5EF4-FFF2-40B4-BE49-F238E27FC236}">
                <a16:creationId xmlns:a16="http://schemas.microsoft.com/office/drawing/2014/main" id="{5026A347-ED74-4A02-F4E7-FDF47C132EA8}"/>
              </a:ext>
            </a:extLst>
          </p:cNvPr>
          <p:cNvPicPr>
            <a:picLocks noChangeAspect="1"/>
          </p:cNvPicPr>
          <p:nvPr/>
        </p:nvPicPr>
        <p:blipFill>
          <a:blip r:embed="rId5"/>
          <a:srcRect l="33276" t="16921" r="55641" b="-4520"/>
          <a:stretch>
            <a:fillRect/>
          </a:stretch>
        </p:blipFill>
        <p:spPr>
          <a:xfrm>
            <a:off x="152399" y="635000"/>
            <a:ext cx="1351281" cy="1108730"/>
          </a:xfrm>
          <a:prstGeom prst="rect">
            <a:avLst/>
          </a:prstGeom>
        </p:spPr>
      </p:pic>
      <p:sp>
        <p:nvSpPr>
          <p:cNvPr id="3" name="Content Placeholder 2">
            <a:extLst>
              <a:ext uri="{FF2B5EF4-FFF2-40B4-BE49-F238E27FC236}">
                <a16:creationId xmlns:a16="http://schemas.microsoft.com/office/drawing/2014/main" id="{A5FA1CF6-0CD6-A873-E3B9-D2EBDCC8D119}"/>
              </a:ext>
            </a:extLst>
          </p:cNvPr>
          <p:cNvSpPr>
            <a:spLocks noGrp="1"/>
          </p:cNvSpPr>
          <p:nvPr>
            <p:ph sz="half" idx="1"/>
          </p:nvPr>
        </p:nvSpPr>
        <p:spPr>
          <a:xfrm>
            <a:off x="1584960" y="729535"/>
            <a:ext cx="5015868" cy="827803"/>
          </a:xfrm>
        </p:spPr>
        <p:txBody>
          <a:bodyPr/>
          <a:lstStyle/>
          <a:p>
            <a:r>
              <a:rPr lang="en-CA" sz="4400" dirty="0"/>
              <a:t>Privacy and security</a:t>
            </a:r>
          </a:p>
        </p:txBody>
      </p:sp>
      <p:pic>
        <p:nvPicPr>
          <p:cNvPr id="4" name="Online Media 3" title="Privacy settings | DigitalSmarts">
            <a:hlinkClick r:id="" action="ppaction://media"/>
            <a:extLst>
              <a:ext uri="{FF2B5EF4-FFF2-40B4-BE49-F238E27FC236}">
                <a16:creationId xmlns:a16="http://schemas.microsoft.com/office/drawing/2014/main" id="{D57BA696-BE7C-0A12-2D3A-431E68E030F2}"/>
              </a:ext>
            </a:extLst>
          </p:cNvPr>
          <p:cNvPicPr>
            <a:picLocks noRot="1" noChangeAspect="1"/>
          </p:cNvPicPr>
          <p:nvPr>
            <a:videoFile r:link="rId2"/>
          </p:nvPr>
        </p:nvPicPr>
        <p:blipFill>
          <a:blip r:embed="rId6"/>
          <a:stretch>
            <a:fillRect/>
          </a:stretch>
        </p:blipFill>
        <p:spPr>
          <a:xfrm>
            <a:off x="3562350" y="1998607"/>
            <a:ext cx="7315200" cy="4129857"/>
          </a:xfrm>
          <a:prstGeom prst="rect">
            <a:avLst/>
          </a:prstGeom>
        </p:spPr>
      </p:pic>
    </p:spTree>
    <p:custDataLst>
      <p:tags r:id="rId1"/>
    </p:custDataLst>
    <p:extLst>
      <p:ext uri="{BB962C8B-B14F-4D97-AF65-F5344CB8AC3E}">
        <p14:creationId xmlns:p14="http://schemas.microsoft.com/office/powerpoint/2010/main" val="3079181545"/>
      </p:ext>
    </p:extLst>
  </p:cSld>
  <p:clrMapOvr>
    <a:masterClrMapping/>
  </p:clrMapOvr>
  <mc:AlternateContent xmlns:mc="http://schemas.openxmlformats.org/markup-compatibility/2006" xmlns:p14="http://schemas.microsoft.com/office/powerpoint/2010/main">
    <mc:Choice Requires="p14">
      <p:transition spd="slow" p14:dur="2000" advClick="0" advTm="79361"/>
    </mc:Choice>
    <mc:Fallback xmlns="">
      <p:transition spd="slow" advClick="0" advTm="79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320C-E56A-0426-9DEE-03F70CBF1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AC5CB-821F-A130-B4FD-5A5421B8957A}"/>
              </a:ext>
            </a:extLst>
          </p:cNvPr>
          <p:cNvSpPr>
            <a:spLocks noGrp="1"/>
          </p:cNvSpPr>
          <p:nvPr>
            <p:ph type="title"/>
          </p:nvPr>
        </p:nvSpPr>
        <p:spPr/>
        <p:txBody>
          <a:bodyPr/>
          <a:lstStyle/>
          <a:p>
            <a:r>
              <a:rPr lang="en-CA" dirty="0">
                <a:solidFill>
                  <a:schemeClr val="bg1"/>
                </a:solidFill>
              </a:rPr>
              <a:t>Reflection 4</a:t>
            </a:r>
          </a:p>
        </p:txBody>
      </p:sp>
      <p:pic>
        <p:nvPicPr>
          <p:cNvPr id="6" name="Content Placeholder 5" descr="A white circle with a blue question mark in it.">
            <a:extLst>
              <a:ext uri="{FF2B5EF4-FFF2-40B4-BE49-F238E27FC236}">
                <a16:creationId xmlns:a16="http://schemas.microsoft.com/office/drawing/2014/main" id="{D9951F62-F496-0744-5355-C0CBA072BC7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0691C893-569A-85FA-5054-D36E298E79E7}"/>
              </a:ext>
            </a:extLst>
          </p:cNvPr>
          <p:cNvSpPr>
            <a:spLocks noGrp="1"/>
          </p:cNvSpPr>
          <p:nvPr>
            <p:ph sz="half" idx="2"/>
          </p:nvPr>
        </p:nvSpPr>
        <p:spPr/>
        <p:txBody>
          <a:bodyPr>
            <a:normAutofit/>
          </a:bodyPr>
          <a:lstStyle/>
          <a:p>
            <a:pPr>
              <a:lnSpc>
                <a:spcPct val="110000"/>
              </a:lnSpc>
              <a:spcAft>
                <a:spcPts val="1200"/>
              </a:spcAft>
            </a:pPr>
            <a:r>
              <a:rPr lang="en-CA" dirty="0"/>
              <a:t>How might your identity, beliefs and experiences affect how you approach digital citizenship?</a:t>
            </a:r>
          </a:p>
          <a:p>
            <a:pPr>
              <a:lnSpc>
                <a:spcPct val="110000"/>
              </a:lnSpc>
              <a:spcAft>
                <a:spcPts val="1200"/>
              </a:spcAft>
            </a:pPr>
            <a:r>
              <a:rPr lang="en-CA" dirty="0"/>
              <a:t>How can you ensure a culturally responsive and inclusive learning environment?</a:t>
            </a:r>
          </a:p>
        </p:txBody>
      </p:sp>
    </p:spTree>
    <p:custDataLst>
      <p:tags r:id="rId1"/>
    </p:custDataLst>
    <p:extLst>
      <p:ext uri="{BB962C8B-B14F-4D97-AF65-F5344CB8AC3E}">
        <p14:creationId xmlns:p14="http://schemas.microsoft.com/office/powerpoint/2010/main" val="1153653440"/>
      </p:ext>
    </p:extLst>
  </p:cSld>
  <p:clrMapOvr>
    <a:masterClrMapping/>
  </p:clrMapOvr>
  <mc:AlternateContent xmlns:mc="http://schemas.openxmlformats.org/markup-compatibility/2006" xmlns:p14="http://schemas.microsoft.com/office/powerpoint/2010/main">
    <mc:Choice Requires="p14">
      <p:transition spd="slow" p14:dur="2000" advClick="0" advTm="48171"/>
    </mc:Choice>
    <mc:Fallback xmlns="">
      <p:transition spd="slow" advClick="0" advTm="4817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C9A62-FCA4-A65D-311D-DF5BCECFF4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7890FD-6D8C-95A8-8608-035F1D1AA53D}"/>
              </a:ext>
            </a:extLst>
          </p:cNvPr>
          <p:cNvSpPr>
            <a:spLocks noGrp="1"/>
          </p:cNvSpPr>
          <p:nvPr>
            <p:ph type="title"/>
          </p:nvPr>
        </p:nvSpPr>
        <p:spPr/>
        <p:txBody>
          <a:bodyPr/>
          <a:lstStyle/>
          <a:p>
            <a:r>
              <a:rPr lang="en-CA" dirty="0">
                <a:solidFill>
                  <a:schemeClr val="bg1"/>
                </a:solidFill>
              </a:rPr>
              <a:t>Best practices</a:t>
            </a:r>
          </a:p>
        </p:txBody>
      </p:sp>
      <p:sp>
        <p:nvSpPr>
          <p:cNvPr id="2" name="Content Placeholder 1">
            <a:extLst>
              <a:ext uri="{FF2B5EF4-FFF2-40B4-BE49-F238E27FC236}">
                <a16:creationId xmlns:a16="http://schemas.microsoft.com/office/drawing/2014/main" id="{23F8EB53-8A83-5F67-4FB0-2F7C1998EF86}"/>
              </a:ext>
            </a:extLst>
          </p:cNvPr>
          <p:cNvSpPr>
            <a:spLocks noGrp="1"/>
          </p:cNvSpPr>
          <p:nvPr>
            <p:ph idx="1"/>
          </p:nvPr>
        </p:nvSpPr>
        <p:spPr/>
        <p:txBody>
          <a:bodyPr anchor="ctr">
            <a:normAutofit/>
          </a:bodyPr>
          <a:lstStyle/>
          <a:p>
            <a:pPr algn="ctr"/>
            <a:r>
              <a:rPr lang="en-CA" sz="4800" b="1" dirty="0"/>
              <a:t>Pitfalls and best practices</a:t>
            </a:r>
          </a:p>
        </p:txBody>
      </p:sp>
    </p:spTree>
    <p:custDataLst>
      <p:tags r:id="rId1"/>
    </p:custDataLst>
    <p:extLst>
      <p:ext uri="{BB962C8B-B14F-4D97-AF65-F5344CB8AC3E}">
        <p14:creationId xmlns:p14="http://schemas.microsoft.com/office/powerpoint/2010/main" val="668967958"/>
      </p:ext>
    </p:extLst>
  </p:cSld>
  <p:clrMapOvr>
    <a:masterClrMapping/>
  </p:clrMapOvr>
  <mc:AlternateContent xmlns:mc="http://schemas.openxmlformats.org/markup-compatibility/2006" xmlns:p14="http://schemas.microsoft.com/office/powerpoint/2010/main">
    <mc:Choice Requires="p14">
      <p:transition spd="slow" p14:dur="2000" advClick="0" advTm="11782"/>
    </mc:Choice>
    <mc:Fallback xmlns="">
      <p:transition spd="slow" advClick="0" advTm="1178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25646-ADC9-C663-44B8-1DE8FFF6F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D137C-3786-6804-4050-40B00CF52BAE}"/>
              </a:ext>
            </a:extLst>
          </p:cNvPr>
          <p:cNvSpPr>
            <a:spLocks noGrp="1"/>
          </p:cNvSpPr>
          <p:nvPr>
            <p:ph type="title"/>
          </p:nvPr>
        </p:nvSpPr>
        <p:spPr/>
        <p:txBody>
          <a:bodyPr/>
          <a:lstStyle/>
          <a:p>
            <a:r>
              <a:rPr lang="en-CA" dirty="0">
                <a:solidFill>
                  <a:schemeClr val="bg1"/>
                </a:solidFill>
              </a:rPr>
              <a:t>Best practices 2</a:t>
            </a:r>
          </a:p>
        </p:txBody>
      </p:sp>
      <p:sp>
        <p:nvSpPr>
          <p:cNvPr id="5" name="Content Placeholder 4">
            <a:extLst>
              <a:ext uri="{FF2B5EF4-FFF2-40B4-BE49-F238E27FC236}">
                <a16:creationId xmlns:a16="http://schemas.microsoft.com/office/drawing/2014/main" id="{C980528C-2314-F259-6798-A86625A7C683}"/>
              </a:ext>
            </a:extLst>
          </p:cNvPr>
          <p:cNvSpPr>
            <a:spLocks noGrp="1"/>
          </p:cNvSpPr>
          <p:nvPr>
            <p:ph sz="half" idx="1"/>
          </p:nvPr>
        </p:nvSpPr>
        <p:spPr>
          <a:xfrm>
            <a:off x="1419496" y="1376362"/>
            <a:ext cx="4511040" cy="4105276"/>
          </a:xfrm>
        </p:spPr>
        <p:txBody>
          <a:bodyPr>
            <a:normAutofit/>
          </a:bodyPr>
          <a:lstStyle/>
          <a:p>
            <a:pPr>
              <a:lnSpc>
                <a:spcPct val="110000"/>
              </a:lnSpc>
              <a:spcAft>
                <a:spcPts val="600"/>
              </a:spcAft>
            </a:pPr>
            <a:r>
              <a:rPr lang="en-CA" sz="3200" b="1" dirty="0"/>
              <a:t>Do:</a:t>
            </a:r>
            <a:endParaRPr lang="en-CA" sz="3200" dirty="0"/>
          </a:p>
          <a:p>
            <a:pPr>
              <a:lnSpc>
                <a:spcPct val="110000"/>
              </a:lnSpc>
              <a:spcAft>
                <a:spcPts val="600"/>
              </a:spcAft>
            </a:pPr>
            <a:r>
              <a:rPr lang="en-CA" dirty="0"/>
              <a:t>Empowerment frame</a:t>
            </a:r>
          </a:p>
          <a:p>
            <a:pPr>
              <a:lnSpc>
                <a:spcPct val="110000"/>
              </a:lnSpc>
              <a:spcAft>
                <a:spcPts val="600"/>
              </a:spcAft>
            </a:pPr>
            <a:r>
              <a:rPr lang="en-CA" dirty="0"/>
              <a:t>Recognize students’ complex feelings about media</a:t>
            </a:r>
          </a:p>
        </p:txBody>
      </p:sp>
      <p:sp>
        <p:nvSpPr>
          <p:cNvPr id="3" name="Content Placeholder 2">
            <a:extLst>
              <a:ext uri="{FF2B5EF4-FFF2-40B4-BE49-F238E27FC236}">
                <a16:creationId xmlns:a16="http://schemas.microsoft.com/office/drawing/2014/main" id="{6C6DE4E1-BE2A-101B-0199-73D19E25A426}"/>
              </a:ext>
            </a:extLst>
          </p:cNvPr>
          <p:cNvSpPr>
            <a:spLocks noGrp="1"/>
          </p:cNvSpPr>
          <p:nvPr>
            <p:ph sz="half" idx="2"/>
          </p:nvPr>
        </p:nvSpPr>
        <p:spPr/>
        <p:txBody>
          <a:bodyPr/>
          <a:lstStyle/>
          <a:p>
            <a:pPr>
              <a:lnSpc>
                <a:spcPct val="110000"/>
              </a:lnSpc>
              <a:spcAft>
                <a:spcPts val="600"/>
              </a:spcAft>
            </a:pPr>
            <a:r>
              <a:rPr lang="en-CA" sz="3200" b="1" dirty="0"/>
              <a:t>Don’t:</a:t>
            </a:r>
            <a:endParaRPr lang="en-CA" sz="3200" dirty="0"/>
          </a:p>
          <a:p>
            <a:pPr>
              <a:lnSpc>
                <a:spcPct val="110000"/>
              </a:lnSpc>
              <a:spcAft>
                <a:spcPts val="600"/>
              </a:spcAft>
            </a:pPr>
            <a:r>
              <a:rPr lang="en-CA" dirty="0"/>
              <a:t>Frame digital citizenship as protection </a:t>
            </a:r>
          </a:p>
        </p:txBody>
      </p:sp>
    </p:spTree>
    <p:custDataLst>
      <p:tags r:id="rId1"/>
    </p:custDataLst>
    <p:extLst>
      <p:ext uri="{BB962C8B-B14F-4D97-AF65-F5344CB8AC3E}">
        <p14:creationId xmlns:p14="http://schemas.microsoft.com/office/powerpoint/2010/main" val="1991650024"/>
      </p:ext>
    </p:extLst>
  </p:cSld>
  <p:clrMapOvr>
    <a:masterClrMapping/>
  </p:clrMapOvr>
  <mc:AlternateContent xmlns:mc="http://schemas.openxmlformats.org/markup-compatibility/2006" xmlns:p14="http://schemas.microsoft.com/office/powerpoint/2010/main">
    <mc:Choice Requires="p14">
      <p:transition spd="slow" p14:dur="2000" advClick="0" advTm="49268"/>
    </mc:Choice>
    <mc:Fallback xmlns="">
      <p:transition spd="slow" advClick="0" advTm="4926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40DE-705F-7D64-EED4-A35C4F1EB3AA}"/>
              </a:ext>
            </a:extLst>
          </p:cNvPr>
          <p:cNvSpPr>
            <a:spLocks noGrp="1"/>
          </p:cNvSpPr>
          <p:nvPr>
            <p:ph type="title"/>
          </p:nvPr>
        </p:nvSpPr>
        <p:spPr/>
        <p:txBody>
          <a:bodyPr/>
          <a:lstStyle/>
          <a:p>
            <a:r>
              <a:rPr lang="en-CA">
                <a:solidFill>
                  <a:schemeClr val="bg1"/>
                </a:solidFill>
              </a:rPr>
              <a:t>Best practices 3</a:t>
            </a:r>
            <a:endParaRPr lang="en-CA"/>
          </a:p>
        </p:txBody>
      </p:sp>
      <p:sp>
        <p:nvSpPr>
          <p:cNvPr id="5" name="Content Placeholder 4">
            <a:extLst>
              <a:ext uri="{FF2B5EF4-FFF2-40B4-BE49-F238E27FC236}">
                <a16:creationId xmlns:a16="http://schemas.microsoft.com/office/drawing/2014/main" id="{208DAE2B-E8CE-EC9C-1505-2ADBB5B63596}"/>
              </a:ext>
            </a:extLst>
          </p:cNvPr>
          <p:cNvSpPr>
            <a:spLocks noGrp="1"/>
          </p:cNvSpPr>
          <p:nvPr>
            <p:ph sz="half" idx="1"/>
          </p:nvPr>
        </p:nvSpPr>
        <p:spPr/>
        <p:txBody>
          <a:bodyPr/>
          <a:lstStyle/>
          <a:p>
            <a:pPr>
              <a:lnSpc>
                <a:spcPct val="110000"/>
              </a:lnSpc>
              <a:spcAft>
                <a:spcPts val="600"/>
              </a:spcAft>
            </a:pPr>
            <a:r>
              <a:rPr lang="en-CA" sz="3200" b="1" dirty="0"/>
              <a:t>Do:</a:t>
            </a:r>
          </a:p>
          <a:p>
            <a:pPr>
              <a:lnSpc>
                <a:spcPct val="110000"/>
              </a:lnSpc>
              <a:spcAft>
                <a:spcPts val="600"/>
              </a:spcAft>
            </a:pPr>
            <a:r>
              <a:rPr lang="en-CA" dirty="0"/>
              <a:t>Focus on plausible and relevant risks</a:t>
            </a:r>
          </a:p>
        </p:txBody>
      </p:sp>
      <p:sp>
        <p:nvSpPr>
          <p:cNvPr id="3" name="Content Placeholder 2">
            <a:extLst>
              <a:ext uri="{FF2B5EF4-FFF2-40B4-BE49-F238E27FC236}">
                <a16:creationId xmlns:a16="http://schemas.microsoft.com/office/drawing/2014/main" id="{A9011962-F093-4F15-599C-F2C93A442919}"/>
              </a:ext>
            </a:extLst>
          </p:cNvPr>
          <p:cNvSpPr>
            <a:spLocks noGrp="1"/>
          </p:cNvSpPr>
          <p:nvPr>
            <p:ph sz="half" idx="2"/>
          </p:nvPr>
        </p:nvSpPr>
        <p:spPr/>
        <p:txBody>
          <a:bodyPr/>
          <a:lstStyle/>
          <a:p>
            <a:pPr>
              <a:lnSpc>
                <a:spcPct val="110000"/>
              </a:lnSpc>
              <a:spcAft>
                <a:spcPts val="600"/>
              </a:spcAft>
            </a:pPr>
            <a:r>
              <a:rPr lang="en-CA" sz="3200" b="1" dirty="0"/>
              <a:t>Don’t:</a:t>
            </a:r>
          </a:p>
          <a:p>
            <a:pPr>
              <a:lnSpc>
                <a:spcPct val="110000"/>
              </a:lnSpc>
              <a:spcAft>
                <a:spcPts val="600"/>
              </a:spcAft>
            </a:pPr>
            <a:r>
              <a:rPr lang="en-CA" dirty="0"/>
              <a:t>Use scare tactics</a:t>
            </a:r>
          </a:p>
        </p:txBody>
      </p:sp>
    </p:spTree>
    <p:custDataLst>
      <p:tags r:id="rId1"/>
    </p:custDataLst>
    <p:extLst>
      <p:ext uri="{BB962C8B-B14F-4D97-AF65-F5344CB8AC3E}">
        <p14:creationId xmlns:p14="http://schemas.microsoft.com/office/powerpoint/2010/main" val="584102722"/>
      </p:ext>
    </p:extLst>
  </p:cSld>
  <p:clrMapOvr>
    <a:masterClrMapping/>
  </p:clrMapOvr>
  <mc:AlternateContent xmlns:mc="http://schemas.openxmlformats.org/markup-compatibility/2006" xmlns:p14="http://schemas.microsoft.com/office/powerpoint/2010/main">
    <mc:Choice Requires="p14">
      <p:transition spd="slow" p14:dur="2000" advClick="0" advTm="57000"/>
    </mc:Choice>
    <mc:Fallback xmlns="">
      <p:transition spd="slow" advClick="0" advTm="57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8546-1019-AEB4-2114-DCB52DB1A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BEEA8-10DB-8F20-0F3E-ACD71F082F34}"/>
              </a:ext>
            </a:extLst>
          </p:cNvPr>
          <p:cNvSpPr>
            <a:spLocks noGrp="1"/>
          </p:cNvSpPr>
          <p:nvPr>
            <p:ph type="title"/>
          </p:nvPr>
        </p:nvSpPr>
        <p:spPr/>
        <p:txBody>
          <a:bodyPr/>
          <a:lstStyle/>
          <a:p>
            <a:r>
              <a:rPr lang="en-CA">
                <a:solidFill>
                  <a:schemeClr val="bg1"/>
                </a:solidFill>
              </a:rPr>
              <a:t>Best practices 4</a:t>
            </a:r>
            <a:endParaRPr lang="en-CA"/>
          </a:p>
        </p:txBody>
      </p:sp>
      <p:sp>
        <p:nvSpPr>
          <p:cNvPr id="5" name="Content Placeholder 4">
            <a:extLst>
              <a:ext uri="{FF2B5EF4-FFF2-40B4-BE49-F238E27FC236}">
                <a16:creationId xmlns:a16="http://schemas.microsoft.com/office/drawing/2014/main" id="{12554E61-42D5-087D-2F6E-60AD0F6AC9E7}"/>
              </a:ext>
            </a:extLst>
          </p:cNvPr>
          <p:cNvSpPr>
            <a:spLocks noGrp="1"/>
          </p:cNvSpPr>
          <p:nvPr>
            <p:ph sz="half" idx="1"/>
          </p:nvPr>
        </p:nvSpPr>
        <p:spPr/>
        <p:txBody>
          <a:bodyPr>
            <a:normAutofit/>
          </a:bodyPr>
          <a:lstStyle/>
          <a:p>
            <a:pPr>
              <a:lnSpc>
                <a:spcPct val="110000"/>
              </a:lnSpc>
              <a:spcAft>
                <a:spcPts val="600"/>
              </a:spcAft>
            </a:pPr>
            <a:r>
              <a:rPr lang="en-CA" sz="3200" b="1" dirty="0"/>
              <a:t>Do:</a:t>
            </a:r>
          </a:p>
          <a:p>
            <a:pPr>
              <a:lnSpc>
                <a:spcPct val="110000"/>
              </a:lnSpc>
              <a:spcAft>
                <a:spcPts val="600"/>
              </a:spcAft>
            </a:pPr>
            <a:r>
              <a:rPr lang="en-CA" dirty="0"/>
              <a:t>Give accurate statistics</a:t>
            </a:r>
          </a:p>
          <a:p>
            <a:pPr>
              <a:lnSpc>
                <a:spcPct val="110000"/>
              </a:lnSpc>
              <a:spcAft>
                <a:spcPts val="600"/>
              </a:spcAft>
            </a:pPr>
            <a:r>
              <a:rPr lang="en-CA" dirty="0"/>
              <a:t>Teach students to shape social norms</a:t>
            </a:r>
          </a:p>
          <a:p>
            <a:pPr>
              <a:lnSpc>
                <a:spcPct val="110000"/>
              </a:lnSpc>
              <a:spcAft>
                <a:spcPts val="600"/>
              </a:spcAft>
            </a:pPr>
            <a:r>
              <a:rPr lang="en-CA" dirty="0"/>
              <a:t>Address them in different contexts</a:t>
            </a:r>
          </a:p>
        </p:txBody>
      </p:sp>
      <p:sp>
        <p:nvSpPr>
          <p:cNvPr id="3" name="Content Placeholder 2">
            <a:extLst>
              <a:ext uri="{FF2B5EF4-FFF2-40B4-BE49-F238E27FC236}">
                <a16:creationId xmlns:a16="http://schemas.microsoft.com/office/drawing/2014/main" id="{A6D1E2D1-F171-3245-9299-818999799D78}"/>
              </a:ext>
            </a:extLst>
          </p:cNvPr>
          <p:cNvSpPr>
            <a:spLocks noGrp="1"/>
          </p:cNvSpPr>
          <p:nvPr>
            <p:ph sz="half" idx="2"/>
          </p:nvPr>
        </p:nvSpPr>
        <p:spPr/>
        <p:txBody>
          <a:bodyPr/>
          <a:lstStyle/>
          <a:p>
            <a:pPr>
              <a:lnSpc>
                <a:spcPct val="110000"/>
              </a:lnSpc>
              <a:spcAft>
                <a:spcPts val="600"/>
              </a:spcAft>
            </a:pPr>
            <a:r>
              <a:rPr lang="en-CA" sz="3200" b="1" dirty="0"/>
              <a:t>Don’t:</a:t>
            </a:r>
          </a:p>
          <a:p>
            <a:pPr>
              <a:lnSpc>
                <a:spcPct val="110000"/>
              </a:lnSpc>
              <a:spcAft>
                <a:spcPts val="600"/>
              </a:spcAft>
            </a:pPr>
            <a:r>
              <a:rPr lang="en-CA" dirty="0"/>
              <a:t>Make risky behaviours seem more common than they are</a:t>
            </a:r>
          </a:p>
          <a:p>
            <a:pPr>
              <a:lnSpc>
                <a:spcPct val="110000"/>
              </a:lnSpc>
              <a:spcAft>
                <a:spcPts val="600"/>
              </a:spcAft>
            </a:pPr>
            <a:r>
              <a:rPr lang="en-CA" dirty="0"/>
              <a:t>Make positive behaviours and attitudes seem </a:t>
            </a:r>
            <a:r>
              <a:rPr lang="en-CA" b="1" dirty="0"/>
              <a:t>less </a:t>
            </a:r>
            <a:r>
              <a:rPr lang="en-CA" dirty="0"/>
              <a:t>common than they are</a:t>
            </a:r>
          </a:p>
        </p:txBody>
      </p:sp>
    </p:spTree>
    <p:custDataLst>
      <p:tags r:id="rId1"/>
    </p:custDataLst>
    <p:extLst>
      <p:ext uri="{BB962C8B-B14F-4D97-AF65-F5344CB8AC3E}">
        <p14:creationId xmlns:p14="http://schemas.microsoft.com/office/powerpoint/2010/main" val="124258498"/>
      </p:ext>
    </p:extLst>
  </p:cSld>
  <p:clrMapOvr>
    <a:masterClrMapping/>
  </p:clrMapOvr>
  <mc:AlternateContent xmlns:mc="http://schemas.openxmlformats.org/markup-compatibility/2006" xmlns:p14="http://schemas.microsoft.com/office/powerpoint/2010/main">
    <mc:Choice Requires="p14">
      <p:transition spd="slow" p14:dur="2000" advClick="0" advTm="106816"/>
    </mc:Choice>
    <mc:Fallback xmlns="">
      <p:transition spd="slow" advClick="0" advTm="10681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2104E-AEE3-B511-15C3-6B0A1F546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A8C8B-CF5A-046B-7E80-C9F5AE15AB5D}"/>
              </a:ext>
            </a:extLst>
          </p:cNvPr>
          <p:cNvSpPr>
            <a:spLocks noGrp="1"/>
          </p:cNvSpPr>
          <p:nvPr>
            <p:ph type="title"/>
          </p:nvPr>
        </p:nvSpPr>
        <p:spPr/>
        <p:txBody>
          <a:bodyPr/>
          <a:lstStyle/>
          <a:p>
            <a:r>
              <a:rPr lang="en-CA">
                <a:solidFill>
                  <a:schemeClr val="bg1"/>
                </a:solidFill>
              </a:rPr>
              <a:t>Best practices 5</a:t>
            </a:r>
            <a:endParaRPr lang="en-CA"/>
          </a:p>
        </p:txBody>
      </p:sp>
      <p:sp>
        <p:nvSpPr>
          <p:cNvPr id="5" name="Content Placeholder 4">
            <a:extLst>
              <a:ext uri="{FF2B5EF4-FFF2-40B4-BE49-F238E27FC236}">
                <a16:creationId xmlns:a16="http://schemas.microsoft.com/office/drawing/2014/main" id="{549348E6-58DB-8CB4-59CE-7E74A94896F0}"/>
              </a:ext>
            </a:extLst>
          </p:cNvPr>
          <p:cNvSpPr>
            <a:spLocks noGrp="1"/>
          </p:cNvSpPr>
          <p:nvPr>
            <p:ph sz="half" idx="1"/>
          </p:nvPr>
        </p:nvSpPr>
        <p:spPr>
          <a:xfrm>
            <a:off x="1430482" y="1347333"/>
            <a:ext cx="4665518" cy="5372895"/>
          </a:xfrm>
        </p:spPr>
        <p:txBody>
          <a:bodyPr>
            <a:normAutofit/>
          </a:bodyPr>
          <a:lstStyle/>
          <a:p>
            <a:pPr>
              <a:lnSpc>
                <a:spcPct val="120000"/>
              </a:lnSpc>
              <a:spcAft>
                <a:spcPts val="600"/>
              </a:spcAft>
            </a:pPr>
            <a:r>
              <a:rPr lang="en-CA" sz="3200" b="1" dirty="0"/>
              <a:t>Do:</a:t>
            </a:r>
          </a:p>
          <a:p>
            <a:pPr>
              <a:lnSpc>
                <a:spcPct val="120000"/>
              </a:lnSpc>
              <a:spcAft>
                <a:spcPts val="600"/>
              </a:spcAft>
            </a:pPr>
            <a:r>
              <a:rPr lang="en-CA" dirty="0"/>
              <a:t>Talk about heathy and unhealthy relationships and red flags like:</a:t>
            </a:r>
          </a:p>
          <a:p>
            <a:pPr marL="342900" indent="-342900">
              <a:lnSpc>
                <a:spcPct val="100000"/>
              </a:lnSpc>
              <a:spcBef>
                <a:spcPts val="0"/>
              </a:spcBef>
              <a:spcAft>
                <a:spcPts val="400"/>
              </a:spcAft>
              <a:buFont typeface="Arial" panose="020B0604020202020204" pitchFamily="34" charset="0"/>
              <a:buChar char="•"/>
            </a:pPr>
            <a:r>
              <a:rPr lang="en-CA" sz="2200" dirty="0"/>
              <a:t>flattering them</a:t>
            </a:r>
          </a:p>
          <a:p>
            <a:pPr marL="342900" indent="-342900">
              <a:lnSpc>
                <a:spcPct val="100000"/>
              </a:lnSpc>
              <a:spcBef>
                <a:spcPts val="0"/>
              </a:spcBef>
              <a:spcAft>
                <a:spcPts val="400"/>
              </a:spcAft>
              <a:buFont typeface="Arial" panose="020B0604020202020204" pitchFamily="34" charset="0"/>
              <a:buChar char="•"/>
            </a:pPr>
            <a:r>
              <a:rPr lang="en-CA" sz="2200" dirty="0"/>
              <a:t>asking to communicate privately</a:t>
            </a:r>
          </a:p>
          <a:p>
            <a:pPr marL="342900" indent="-342900">
              <a:lnSpc>
                <a:spcPct val="100000"/>
              </a:lnSpc>
              <a:spcBef>
                <a:spcPts val="0"/>
              </a:spcBef>
              <a:spcAft>
                <a:spcPts val="400"/>
              </a:spcAft>
              <a:buFont typeface="Arial" panose="020B0604020202020204" pitchFamily="34" charset="0"/>
              <a:buChar char="•"/>
            </a:pPr>
            <a:r>
              <a:rPr lang="en-CA" sz="2200" dirty="0"/>
              <a:t>Introducing sexual topics</a:t>
            </a:r>
          </a:p>
          <a:p>
            <a:pPr marL="342900" indent="-342900">
              <a:lnSpc>
                <a:spcPct val="100000"/>
              </a:lnSpc>
              <a:spcBef>
                <a:spcPts val="0"/>
              </a:spcBef>
              <a:spcAft>
                <a:spcPts val="400"/>
              </a:spcAft>
              <a:buFont typeface="Arial" panose="020B0604020202020204" pitchFamily="34" charset="0"/>
              <a:buChar char="•"/>
            </a:pPr>
            <a:r>
              <a:rPr lang="en-CA" sz="2200" dirty="0"/>
              <a:t>sharing or offering to share sexual images</a:t>
            </a:r>
          </a:p>
          <a:p>
            <a:pPr marL="342900" indent="-342900">
              <a:lnSpc>
                <a:spcPct val="100000"/>
              </a:lnSpc>
              <a:spcBef>
                <a:spcPts val="0"/>
              </a:spcBef>
              <a:spcAft>
                <a:spcPts val="400"/>
              </a:spcAft>
              <a:buFont typeface="Arial" panose="020B0604020202020204" pitchFamily="34" charset="0"/>
              <a:buChar char="•"/>
            </a:pPr>
            <a:r>
              <a:rPr lang="en-CA" sz="2200" dirty="0"/>
              <a:t>asking them to keep the relationship private</a:t>
            </a:r>
          </a:p>
        </p:txBody>
      </p:sp>
      <p:sp>
        <p:nvSpPr>
          <p:cNvPr id="3" name="Content Placeholder 2">
            <a:extLst>
              <a:ext uri="{FF2B5EF4-FFF2-40B4-BE49-F238E27FC236}">
                <a16:creationId xmlns:a16="http://schemas.microsoft.com/office/drawing/2014/main" id="{099AFFD9-944B-6780-A0D7-DE5B907D2306}"/>
              </a:ext>
            </a:extLst>
          </p:cNvPr>
          <p:cNvSpPr>
            <a:spLocks noGrp="1"/>
          </p:cNvSpPr>
          <p:nvPr>
            <p:ph sz="half" idx="2"/>
          </p:nvPr>
        </p:nvSpPr>
        <p:spPr/>
        <p:txBody>
          <a:bodyPr>
            <a:normAutofit/>
          </a:bodyPr>
          <a:lstStyle/>
          <a:p>
            <a:pPr>
              <a:lnSpc>
                <a:spcPct val="110000"/>
              </a:lnSpc>
              <a:spcAft>
                <a:spcPts val="600"/>
              </a:spcAft>
            </a:pPr>
            <a:r>
              <a:rPr lang="en-CA" sz="3200" b="1" dirty="0"/>
              <a:t>Don’t:</a:t>
            </a:r>
          </a:p>
          <a:p>
            <a:pPr>
              <a:lnSpc>
                <a:spcPct val="110000"/>
              </a:lnSpc>
              <a:spcAft>
                <a:spcPts val="600"/>
              </a:spcAft>
            </a:pPr>
            <a:r>
              <a:rPr lang="en-CA" dirty="0"/>
              <a:t>Focus on “stranger danger”</a:t>
            </a:r>
          </a:p>
        </p:txBody>
      </p:sp>
    </p:spTree>
    <p:custDataLst>
      <p:tags r:id="rId1"/>
    </p:custDataLst>
    <p:extLst>
      <p:ext uri="{BB962C8B-B14F-4D97-AF65-F5344CB8AC3E}">
        <p14:creationId xmlns:p14="http://schemas.microsoft.com/office/powerpoint/2010/main" val="530389771"/>
      </p:ext>
    </p:extLst>
  </p:cSld>
  <p:clrMapOvr>
    <a:masterClrMapping/>
  </p:clrMapOvr>
  <mc:AlternateContent xmlns:mc="http://schemas.openxmlformats.org/markup-compatibility/2006" xmlns:p14="http://schemas.microsoft.com/office/powerpoint/2010/main">
    <mc:Choice Requires="p14">
      <p:transition spd="slow" p14:dur="2000" advClick="0" advTm="66744"/>
    </mc:Choice>
    <mc:Fallback xmlns="">
      <p:transition spd="slow" advClick="0" advTm="6674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0A65-3196-6579-F824-ED72210CB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2E15F-6756-2876-A92D-BEEF9F00C777}"/>
              </a:ext>
            </a:extLst>
          </p:cNvPr>
          <p:cNvSpPr>
            <a:spLocks noGrp="1"/>
          </p:cNvSpPr>
          <p:nvPr>
            <p:ph type="title"/>
          </p:nvPr>
        </p:nvSpPr>
        <p:spPr/>
        <p:txBody>
          <a:bodyPr/>
          <a:lstStyle/>
          <a:p>
            <a:r>
              <a:rPr lang="en-CA">
                <a:solidFill>
                  <a:schemeClr val="bg1"/>
                </a:solidFill>
              </a:rPr>
              <a:t>Best practices 6</a:t>
            </a:r>
            <a:endParaRPr lang="en-CA"/>
          </a:p>
        </p:txBody>
      </p:sp>
      <p:sp>
        <p:nvSpPr>
          <p:cNvPr id="5" name="Content Placeholder 4">
            <a:extLst>
              <a:ext uri="{FF2B5EF4-FFF2-40B4-BE49-F238E27FC236}">
                <a16:creationId xmlns:a16="http://schemas.microsoft.com/office/drawing/2014/main" id="{769980C9-799E-4227-D8F6-981DD8A0B135}"/>
              </a:ext>
            </a:extLst>
          </p:cNvPr>
          <p:cNvSpPr>
            <a:spLocks noGrp="1"/>
          </p:cNvSpPr>
          <p:nvPr>
            <p:ph sz="half" idx="1"/>
          </p:nvPr>
        </p:nvSpPr>
        <p:spPr>
          <a:xfrm>
            <a:off x="1430482" y="1376362"/>
            <a:ext cx="4511040" cy="4105276"/>
          </a:xfrm>
        </p:spPr>
        <p:txBody>
          <a:bodyPr/>
          <a:lstStyle/>
          <a:p>
            <a:pPr>
              <a:lnSpc>
                <a:spcPct val="110000"/>
              </a:lnSpc>
              <a:spcAft>
                <a:spcPts val="600"/>
              </a:spcAft>
            </a:pPr>
            <a:r>
              <a:rPr lang="en-CA" sz="3200" b="1" dirty="0"/>
              <a:t>Do:</a:t>
            </a:r>
            <a:endParaRPr lang="en-CA" sz="3200" dirty="0"/>
          </a:p>
          <a:p>
            <a:pPr>
              <a:lnSpc>
                <a:spcPct val="110000"/>
              </a:lnSpc>
              <a:spcAft>
                <a:spcPts val="600"/>
              </a:spcAft>
            </a:pPr>
            <a:r>
              <a:rPr lang="en-CA" dirty="0"/>
              <a:t>Empower witnesses and confront moral disengagement</a:t>
            </a:r>
          </a:p>
        </p:txBody>
      </p:sp>
      <p:sp>
        <p:nvSpPr>
          <p:cNvPr id="3" name="Content Placeholder 2">
            <a:extLst>
              <a:ext uri="{FF2B5EF4-FFF2-40B4-BE49-F238E27FC236}">
                <a16:creationId xmlns:a16="http://schemas.microsoft.com/office/drawing/2014/main" id="{C5268EB9-4BEA-AB62-2BFF-C75E826C8E5E}"/>
              </a:ext>
            </a:extLst>
          </p:cNvPr>
          <p:cNvSpPr>
            <a:spLocks noGrp="1"/>
          </p:cNvSpPr>
          <p:nvPr>
            <p:ph sz="half" idx="2"/>
          </p:nvPr>
        </p:nvSpPr>
        <p:spPr>
          <a:xfrm>
            <a:off x="6319520" y="1376362"/>
            <a:ext cx="4511040" cy="4105276"/>
          </a:xfrm>
        </p:spPr>
        <p:txBody>
          <a:bodyPr/>
          <a:lstStyle/>
          <a:p>
            <a:pPr>
              <a:lnSpc>
                <a:spcPct val="110000"/>
              </a:lnSpc>
              <a:spcAft>
                <a:spcPts val="600"/>
              </a:spcAft>
            </a:pPr>
            <a:r>
              <a:rPr lang="en-CA" sz="3200" b="1" dirty="0"/>
              <a:t>Don’t:</a:t>
            </a:r>
            <a:endParaRPr lang="en-CA" sz="3200" dirty="0"/>
          </a:p>
          <a:p>
            <a:pPr>
              <a:lnSpc>
                <a:spcPct val="110000"/>
              </a:lnSpc>
              <a:spcAft>
                <a:spcPts val="600"/>
              </a:spcAft>
            </a:pPr>
            <a:r>
              <a:rPr lang="en-CA" dirty="0"/>
              <a:t>Blame victims</a:t>
            </a:r>
          </a:p>
        </p:txBody>
      </p:sp>
    </p:spTree>
    <p:custDataLst>
      <p:tags r:id="rId1"/>
    </p:custDataLst>
    <p:extLst>
      <p:ext uri="{BB962C8B-B14F-4D97-AF65-F5344CB8AC3E}">
        <p14:creationId xmlns:p14="http://schemas.microsoft.com/office/powerpoint/2010/main" val="131724797"/>
      </p:ext>
    </p:extLst>
  </p:cSld>
  <p:clrMapOvr>
    <a:masterClrMapping/>
  </p:clrMapOvr>
  <mc:AlternateContent xmlns:mc="http://schemas.openxmlformats.org/markup-compatibility/2006" xmlns:p14="http://schemas.microsoft.com/office/powerpoint/2010/main">
    <mc:Choice Requires="p14">
      <p:transition spd="slow" p14:dur="2000" advClick="0" advTm="74241"/>
    </mc:Choice>
    <mc:Fallback xmlns="">
      <p:transition spd="slow" advClick="0" advTm="7424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4050E-692F-32E4-94B5-097E344F7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55401-D075-3754-558E-5FCBF33F4D13}"/>
              </a:ext>
            </a:extLst>
          </p:cNvPr>
          <p:cNvSpPr>
            <a:spLocks noGrp="1"/>
          </p:cNvSpPr>
          <p:nvPr>
            <p:ph type="title"/>
          </p:nvPr>
        </p:nvSpPr>
        <p:spPr/>
        <p:txBody>
          <a:bodyPr/>
          <a:lstStyle/>
          <a:p>
            <a:r>
              <a:rPr lang="en-CA">
                <a:solidFill>
                  <a:schemeClr val="bg1"/>
                </a:solidFill>
              </a:rPr>
              <a:t>Best practices 7</a:t>
            </a:r>
            <a:endParaRPr lang="en-CA"/>
          </a:p>
        </p:txBody>
      </p:sp>
      <p:sp>
        <p:nvSpPr>
          <p:cNvPr id="5" name="Content Placeholder 4">
            <a:extLst>
              <a:ext uri="{FF2B5EF4-FFF2-40B4-BE49-F238E27FC236}">
                <a16:creationId xmlns:a16="http://schemas.microsoft.com/office/drawing/2014/main" id="{A1BE352F-0BE4-D1DC-59ED-895DCD966CF5}"/>
              </a:ext>
            </a:extLst>
          </p:cNvPr>
          <p:cNvSpPr>
            <a:spLocks noGrp="1"/>
          </p:cNvSpPr>
          <p:nvPr>
            <p:ph sz="half" idx="1"/>
          </p:nvPr>
        </p:nvSpPr>
        <p:spPr>
          <a:xfrm>
            <a:off x="1430482" y="1376362"/>
            <a:ext cx="4511040" cy="4105276"/>
          </a:xfrm>
        </p:spPr>
        <p:txBody>
          <a:bodyPr/>
          <a:lstStyle/>
          <a:p>
            <a:pPr>
              <a:lnSpc>
                <a:spcPct val="110000"/>
              </a:lnSpc>
              <a:spcAft>
                <a:spcPts val="600"/>
              </a:spcAft>
            </a:pPr>
            <a:r>
              <a:rPr lang="en-CA" sz="3200" b="1" dirty="0"/>
              <a:t>Do:</a:t>
            </a:r>
            <a:endParaRPr lang="en-CA" sz="3200" dirty="0"/>
          </a:p>
          <a:p>
            <a:pPr>
              <a:lnSpc>
                <a:spcPct val="110000"/>
              </a:lnSpc>
              <a:spcAft>
                <a:spcPts val="600"/>
              </a:spcAft>
            </a:pPr>
            <a:r>
              <a:rPr lang="en-CA" dirty="0"/>
              <a:t>Treat students as authorities on their own experience</a:t>
            </a:r>
          </a:p>
        </p:txBody>
      </p:sp>
      <p:sp>
        <p:nvSpPr>
          <p:cNvPr id="3" name="Content Placeholder 2">
            <a:extLst>
              <a:ext uri="{FF2B5EF4-FFF2-40B4-BE49-F238E27FC236}">
                <a16:creationId xmlns:a16="http://schemas.microsoft.com/office/drawing/2014/main" id="{0BD7E33E-D454-7F1C-FA7D-9F7A9D0CA721}"/>
              </a:ext>
            </a:extLst>
          </p:cNvPr>
          <p:cNvSpPr>
            <a:spLocks noGrp="1"/>
          </p:cNvSpPr>
          <p:nvPr>
            <p:ph sz="half" idx="2"/>
          </p:nvPr>
        </p:nvSpPr>
        <p:spPr>
          <a:xfrm>
            <a:off x="6319520" y="1376362"/>
            <a:ext cx="4511040" cy="4105276"/>
          </a:xfrm>
        </p:spPr>
        <p:txBody>
          <a:bodyPr/>
          <a:lstStyle/>
          <a:p>
            <a:pPr>
              <a:lnSpc>
                <a:spcPct val="110000"/>
              </a:lnSpc>
              <a:spcAft>
                <a:spcPts val="600"/>
              </a:spcAft>
            </a:pPr>
            <a:r>
              <a:rPr lang="en-CA" sz="3200" b="1" dirty="0"/>
              <a:t>Don’t:</a:t>
            </a:r>
            <a:endParaRPr lang="en-CA" sz="3200" dirty="0"/>
          </a:p>
          <a:p>
            <a:pPr>
              <a:lnSpc>
                <a:spcPct val="110000"/>
              </a:lnSpc>
              <a:spcAft>
                <a:spcPts val="600"/>
              </a:spcAft>
            </a:pPr>
            <a:r>
              <a:rPr lang="en-CA" dirty="0"/>
              <a:t>Assume students are technical experts</a:t>
            </a:r>
          </a:p>
        </p:txBody>
      </p:sp>
    </p:spTree>
    <p:custDataLst>
      <p:tags r:id="rId1"/>
    </p:custDataLst>
    <p:extLst>
      <p:ext uri="{BB962C8B-B14F-4D97-AF65-F5344CB8AC3E}">
        <p14:creationId xmlns:p14="http://schemas.microsoft.com/office/powerpoint/2010/main" val="2061276439"/>
      </p:ext>
    </p:extLst>
  </p:cSld>
  <p:clrMapOvr>
    <a:masterClrMapping/>
  </p:clrMapOvr>
  <mc:AlternateContent xmlns:mc="http://schemas.openxmlformats.org/markup-compatibility/2006" xmlns:p14="http://schemas.microsoft.com/office/powerpoint/2010/main">
    <mc:Choice Requires="p14">
      <p:transition spd="slow" p14:dur="2000" advClick="0" advTm="49164"/>
    </mc:Choice>
    <mc:Fallback xmlns="">
      <p:transition spd="slow" advClick="0" advTm="4916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65E982-0C65-9B97-868E-5E38CA37C8CC}"/>
              </a:ext>
            </a:extLst>
          </p:cNvPr>
          <p:cNvSpPr>
            <a:spLocks noGrp="1"/>
          </p:cNvSpPr>
          <p:nvPr>
            <p:ph type="title"/>
          </p:nvPr>
        </p:nvSpPr>
        <p:spPr/>
        <p:txBody>
          <a:bodyPr/>
          <a:lstStyle/>
          <a:p>
            <a:r>
              <a:rPr lang="en-CA" dirty="0">
                <a:solidFill>
                  <a:schemeClr val="bg1"/>
                </a:solidFill>
              </a:rPr>
              <a:t>Grade 6: a snapshot 2</a:t>
            </a:r>
          </a:p>
        </p:txBody>
      </p:sp>
      <p:sp>
        <p:nvSpPr>
          <p:cNvPr id="5" name="Content Placeholder 4">
            <a:extLst>
              <a:ext uri="{FF2B5EF4-FFF2-40B4-BE49-F238E27FC236}">
                <a16:creationId xmlns:a16="http://schemas.microsoft.com/office/drawing/2014/main" id="{F9ACD331-CE90-047B-C3B1-3541BBD7C7E6}"/>
              </a:ext>
            </a:extLst>
          </p:cNvPr>
          <p:cNvSpPr>
            <a:spLocks noGrp="1"/>
          </p:cNvSpPr>
          <p:nvPr>
            <p:ph sz="half" idx="1"/>
          </p:nvPr>
        </p:nvSpPr>
        <p:spPr>
          <a:xfrm>
            <a:off x="1416414" y="1404498"/>
            <a:ext cx="4511040" cy="4105276"/>
          </a:xfrm>
        </p:spPr>
        <p:txBody>
          <a:bodyPr>
            <a:normAutofit/>
          </a:bodyPr>
          <a:lstStyle/>
          <a:p>
            <a:pPr>
              <a:lnSpc>
                <a:spcPct val="110000"/>
              </a:lnSpc>
              <a:spcAft>
                <a:spcPts val="1200"/>
              </a:spcAft>
            </a:pPr>
            <a:r>
              <a:rPr lang="en-CA" sz="3200" dirty="0">
                <a:solidFill>
                  <a:srgbClr val="3658C1"/>
                </a:solidFill>
              </a:rPr>
              <a:t>Big changes:</a:t>
            </a:r>
          </a:p>
          <a:p>
            <a:pPr marL="457200" indent="-457200">
              <a:lnSpc>
                <a:spcPct val="110000"/>
              </a:lnSpc>
              <a:spcAft>
                <a:spcPts val="600"/>
              </a:spcAft>
              <a:buFont typeface="Arial" panose="020B0604020202020204" pitchFamily="34" charset="0"/>
              <a:buChar char="•"/>
            </a:pPr>
            <a:r>
              <a:rPr lang="en-CA" sz="2800" dirty="0">
                <a:solidFill>
                  <a:srgbClr val="3658C1"/>
                </a:solidFill>
              </a:rPr>
              <a:t>start of </a:t>
            </a:r>
            <a:r>
              <a:rPr lang="en-CA" sz="2800" b="1" dirty="0">
                <a:solidFill>
                  <a:srgbClr val="3658C1"/>
                </a:solidFill>
              </a:rPr>
              <a:t>adolescence</a:t>
            </a:r>
            <a:endParaRPr lang="en-CA" sz="2800" dirty="0">
              <a:solidFill>
                <a:srgbClr val="3658C1"/>
              </a:solidFill>
            </a:endParaRPr>
          </a:p>
          <a:p>
            <a:pPr marL="457200" indent="-457200">
              <a:lnSpc>
                <a:spcPct val="110000"/>
              </a:lnSpc>
              <a:spcAft>
                <a:spcPts val="600"/>
              </a:spcAft>
              <a:buFont typeface="Arial" panose="020B0604020202020204" pitchFamily="34" charset="0"/>
              <a:buChar char="•"/>
            </a:pPr>
            <a:r>
              <a:rPr lang="en-CA" sz="2800" dirty="0">
                <a:solidFill>
                  <a:srgbClr val="3658C1"/>
                </a:solidFill>
              </a:rPr>
              <a:t>starting to use </a:t>
            </a:r>
            <a:r>
              <a:rPr lang="en-CA" sz="2800" b="1" dirty="0">
                <a:solidFill>
                  <a:srgbClr val="3658C1"/>
                </a:solidFill>
              </a:rPr>
              <a:t>phones</a:t>
            </a:r>
            <a:r>
              <a:rPr lang="en-CA" sz="2800" dirty="0">
                <a:solidFill>
                  <a:srgbClr val="3658C1"/>
                </a:solidFill>
              </a:rPr>
              <a:t> and social </a:t>
            </a:r>
            <a:r>
              <a:rPr lang="en-CA" sz="2800" b="1" dirty="0">
                <a:solidFill>
                  <a:srgbClr val="3658C1"/>
                </a:solidFill>
              </a:rPr>
              <a:t>media</a:t>
            </a:r>
          </a:p>
          <a:p>
            <a:pPr marL="457200" indent="-457200">
              <a:lnSpc>
                <a:spcPct val="110000"/>
              </a:lnSpc>
              <a:spcAft>
                <a:spcPts val="600"/>
              </a:spcAft>
              <a:buFont typeface="Arial" panose="020B0604020202020204" pitchFamily="34" charset="0"/>
              <a:buChar char="•"/>
            </a:pPr>
            <a:r>
              <a:rPr lang="en-CA" sz="2800" dirty="0">
                <a:solidFill>
                  <a:srgbClr val="3658C1"/>
                </a:solidFill>
              </a:rPr>
              <a:t>looking for ways to be </a:t>
            </a:r>
            <a:r>
              <a:rPr lang="en-CA" sz="2800" b="1" dirty="0">
                <a:solidFill>
                  <a:srgbClr val="3658C1"/>
                </a:solidFill>
              </a:rPr>
              <a:t>engaged digital citizens</a:t>
            </a:r>
            <a:endParaRPr lang="en-CA" sz="2800" dirty="0">
              <a:solidFill>
                <a:srgbClr val="3658C1"/>
              </a:solidFill>
            </a:endParaRPr>
          </a:p>
        </p:txBody>
      </p:sp>
      <p:pic>
        <p:nvPicPr>
          <p:cNvPr id="3" name="Content Placeholder 2" descr="Icons showing a &quot;Play&quot; button, a smily face, a frowny face and a heart.">
            <a:extLst>
              <a:ext uri="{FF2B5EF4-FFF2-40B4-BE49-F238E27FC236}">
                <a16:creationId xmlns:a16="http://schemas.microsoft.com/office/drawing/2014/main" id="{9BCEB933-9E34-E7B0-5024-65D2FBF7179C}"/>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522244" y="1376363"/>
            <a:ext cx="4105275" cy="4105275"/>
          </a:xfrm>
        </p:spPr>
      </p:pic>
    </p:spTree>
    <p:custDataLst>
      <p:tags r:id="rId1"/>
    </p:custDataLst>
    <p:extLst>
      <p:ext uri="{BB962C8B-B14F-4D97-AF65-F5344CB8AC3E}">
        <p14:creationId xmlns:p14="http://schemas.microsoft.com/office/powerpoint/2010/main" val="3389930029"/>
      </p:ext>
    </p:extLst>
  </p:cSld>
  <p:clrMapOvr>
    <a:masterClrMapping/>
  </p:clrMapOvr>
  <mc:AlternateContent xmlns:mc="http://schemas.openxmlformats.org/markup-compatibility/2006" xmlns:p14="http://schemas.microsoft.com/office/powerpoint/2010/main">
    <mc:Choice Requires="p14">
      <p:transition spd="slow" p14:dur="2000" advClick="0" advTm="17869"/>
    </mc:Choice>
    <mc:Fallback xmlns="">
      <p:transition spd="slow" advClick="0" advTm="1786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332B-249E-5940-E7D6-8F0A8795D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4B2BA-8D26-4E22-B32D-EB4A1E82BDCB}"/>
              </a:ext>
            </a:extLst>
          </p:cNvPr>
          <p:cNvSpPr>
            <a:spLocks noGrp="1"/>
          </p:cNvSpPr>
          <p:nvPr>
            <p:ph type="title"/>
          </p:nvPr>
        </p:nvSpPr>
        <p:spPr/>
        <p:txBody>
          <a:bodyPr/>
          <a:lstStyle/>
          <a:p>
            <a:r>
              <a:rPr lang="en-CA">
                <a:solidFill>
                  <a:schemeClr val="bg1"/>
                </a:solidFill>
              </a:rPr>
              <a:t>Best practices 8</a:t>
            </a:r>
            <a:endParaRPr lang="en-CA"/>
          </a:p>
        </p:txBody>
      </p:sp>
      <p:sp>
        <p:nvSpPr>
          <p:cNvPr id="5" name="Content Placeholder 4">
            <a:extLst>
              <a:ext uri="{FF2B5EF4-FFF2-40B4-BE49-F238E27FC236}">
                <a16:creationId xmlns:a16="http://schemas.microsoft.com/office/drawing/2014/main" id="{1BDC8BC6-FC18-7007-EF88-43A9CF0BB1BD}"/>
              </a:ext>
            </a:extLst>
          </p:cNvPr>
          <p:cNvSpPr>
            <a:spLocks noGrp="1"/>
          </p:cNvSpPr>
          <p:nvPr>
            <p:ph sz="half" idx="1"/>
          </p:nvPr>
        </p:nvSpPr>
        <p:spPr/>
        <p:txBody>
          <a:bodyPr>
            <a:normAutofit/>
          </a:bodyPr>
          <a:lstStyle/>
          <a:p>
            <a:pPr>
              <a:lnSpc>
                <a:spcPct val="110000"/>
              </a:lnSpc>
              <a:spcAft>
                <a:spcPts val="600"/>
              </a:spcAft>
            </a:pPr>
            <a:r>
              <a:rPr lang="en-CA" sz="3200" b="1" dirty="0"/>
              <a:t>Do:</a:t>
            </a:r>
            <a:endParaRPr lang="en-CA" sz="3200" dirty="0"/>
          </a:p>
          <a:p>
            <a:pPr>
              <a:lnSpc>
                <a:spcPct val="110000"/>
              </a:lnSpc>
              <a:spcAft>
                <a:spcPts val="600"/>
              </a:spcAft>
            </a:pPr>
            <a:r>
              <a:rPr lang="en-CA" dirty="0"/>
              <a:t>Integrate digital media literacy throughout the year and across the curriculum</a:t>
            </a:r>
          </a:p>
          <a:p>
            <a:pPr>
              <a:lnSpc>
                <a:spcPct val="110000"/>
              </a:lnSpc>
              <a:spcAft>
                <a:spcPts val="600"/>
              </a:spcAft>
            </a:pPr>
            <a:r>
              <a:rPr lang="en-CA" dirty="0"/>
              <a:t>“Spiral” instruction</a:t>
            </a:r>
          </a:p>
        </p:txBody>
      </p:sp>
      <p:sp>
        <p:nvSpPr>
          <p:cNvPr id="3" name="Content Placeholder 2">
            <a:extLst>
              <a:ext uri="{FF2B5EF4-FFF2-40B4-BE49-F238E27FC236}">
                <a16:creationId xmlns:a16="http://schemas.microsoft.com/office/drawing/2014/main" id="{484E99D4-62CF-3C0D-E307-E66BA36C0764}"/>
              </a:ext>
            </a:extLst>
          </p:cNvPr>
          <p:cNvSpPr>
            <a:spLocks noGrp="1"/>
          </p:cNvSpPr>
          <p:nvPr>
            <p:ph sz="half" idx="2"/>
          </p:nvPr>
        </p:nvSpPr>
        <p:spPr/>
        <p:txBody>
          <a:bodyPr/>
          <a:lstStyle/>
          <a:p>
            <a:pPr>
              <a:lnSpc>
                <a:spcPct val="110000"/>
              </a:lnSpc>
              <a:spcAft>
                <a:spcPts val="600"/>
              </a:spcAft>
            </a:pPr>
            <a:r>
              <a:rPr lang="en-CA" sz="3200" b="1" dirty="0"/>
              <a:t>Don’t:</a:t>
            </a:r>
          </a:p>
          <a:p>
            <a:pPr>
              <a:lnSpc>
                <a:spcPct val="110000"/>
              </a:lnSpc>
              <a:spcAft>
                <a:spcPts val="600"/>
              </a:spcAft>
            </a:pPr>
            <a:r>
              <a:rPr lang="en-CA" dirty="0"/>
              <a:t>Deliver a single “online safety” or “digital media literacy” unit</a:t>
            </a:r>
          </a:p>
          <a:p>
            <a:pPr>
              <a:lnSpc>
                <a:spcPct val="110000"/>
              </a:lnSpc>
              <a:spcAft>
                <a:spcPts val="600"/>
              </a:spcAft>
            </a:pPr>
            <a:r>
              <a:rPr lang="en-CA" dirty="0"/>
              <a:t>Focus on just one aspect of digital media literacy</a:t>
            </a:r>
          </a:p>
        </p:txBody>
      </p:sp>
    </p:spTree>
    <p:custDataLst>
      <p:tags r:id="rId1"/>
    </p:custDataLst>
    <p:extLst>
      <p:ext uri="{BB962C8B-B14F-4D97-AF65-F5344CB8AC3E}">
        <p14:creationId xmlns:p14="http://schemas.microsoft.com/office/powerpoint/2010/main" val="1434603887"/>
      </p:ext>
    </p:extLst>
  </p:cSld>
  <p:clrMapOvr>
    <a:masterClrMapping/>
  </p:clrMapOvr>
  <mc:AlternateContent xmlns:mc="http://schemas.openxmlformats.org/markup-compatibility/2006" xmlns:p14="http://schemas.microsoft.com/office/powerpoint/2010/main">
    <mc:Choice Requires="p14">
      <p:transition spd="slow" p14:dur="2000" advClick="0" advTm="112484"/>
    </mc:Choice>
    <mc:Fallback xmlns="">
      <p:transition spd="slow" advClick="0" advTm="112484"/>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492B-A410-C574-449B-C6B5863E6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96B89-C617-4FF2-8C62-08C06F17E51D}"/>
              </a:ext>
            </a:extLst>
          </p:cNvPr>
          <p:cNvSpPr>
            <a:spLocks noGrp="1"/>
          </p:cNvSpPr>
          <p:nvPr>
            <p:ph type="title"/>
          </p:nvPr>
        </p:nvSpPr>
        <p:spPr/>
        <p:txBody>
          <a:bodyPr/>
          <a:lstStyle/>
          <a:p>
            <a:r>
              <a:rPr lang="en-CA">
                <a:solidFill>
                  <a:schemeClr val="bg1"/>
                </a:solidFill>
              </a:rPr>
              <a:t>Reflection 5</a:t>
            </a:r>
          </a:p>
        </p:txBody>
      </p:sp>
      <p:pic>
        <p:nvPicPr>
          <p:cNvPr id="6" name="Content Placeholder 5" descr="A white circle with a blue question mark in it.">
            <a:extLst>
              <a:ext uri="{FF2B5EF4-FFF2-40B4-BE49-F238E27FC236}">
                <a16:creationId xmlns:a16="http://schemas.microsoft.com/office/drawing/2014/main" id="{C302599F-13F5-9E72-9C30-EB6FF1D7392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7B1F25DF-9B74-3C3C-9E8A-257AAABB8B35}"/>
              </a:ext>
            </a:extLst>
          </p:cNvPr>
          <p:cNvSpPr>
            <a:spLocks noGrp="1"/>
          </p:cNvSpPr>
          <p:nvPr>
            <p:ph sz="half" idx="2"/>
          </p:nvPr>
        </p:nvSpPr>
        <p:spPr/>
        <p:txBody>
          <a:bodyPr>
            <a:normAutofit/>
          </a:bodyPr>
          <a:lstStyle/>
          <a:p>
            <a:pPr>
              <a:lnSpc>
                <a:spcPct val="110000"/>
              </a:lnSpc>
              <a:spcAft>
                <a:spcPts val="1200"/>
              </a:spcAft>
            </a:pPr>
            <a:r>
              <a:rPr lang="en-CA" dirty="0"/>
              <a:t>How can you reframe your language to avoid “scare tactics” and “stranger danger?” </a:t>
            </a:r>
          </a:p>
          <a:p>
            <a:pPr>
              <a:lnSpc>
                <a:spcPct val="110000"/>
              </a:lnSpc>
              <a:spcAft>
                <a:spcPts val="1200"/>
              </a:spcAft>
            </a:pPr>
            <a:r>
              <a:rPr lang="en-CA" dirty="0"/>
              <a:t>How can you “spiral” digital media literacy throughout the year and across different subjects?</a:t>
            </a:r>
          </a:p>
        </p:txBody>
      </p:sp>
    </p:spTree>
    <p:custDataLst>
      <p:tags r:id="rId1"/>
    </p:custDataLst>
    <p:extLst>
      <p:ext uri="{BB962C8B-B14F-4D97-AF65-F5344CB8AC3E}">
        <p14:creationId xmlns:p14="http://schemas.microsoft.com/office/powerpoint/2010/main" val="3044757488"/>
      </p:ext>
    </p:extLst>
  </p:cSld>
  <p:clrMapOvr>
    <a:masterClrMapping/>
  </p:clrMapOvr>
  <mc:AlternateContent xmlns:mc="http://schemas.openxmlformats.org/markup-compatibility/2006" xmlns:p14="http://schemas.microsoft.com/office/powerpoint/2010/main">
    <mc:Choice Requires="p14">
      <p:transition spd="slow" p14:dur="2000" advClick="0" advTm="19515"/>
    </mc:Choice>
    <mc:Fallback xmlns="">
      <p:transition spd="slow" advClick="0" advTm="1951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DE867C-7267-DD2E-4E51-7E349C47B255}"/>
              </a:ext>
            </a:extLst>
          </p:cNvPr>
          <p:cNvSpPr>
            <a:spLocks noGrp="1"/>
          </p:cNvSpPr>
          <p:nvPr>
            <p:ph type="title"/>
          </p:nvPr>
        </p:nvSpPr>
        <p:spPr/>
        <p:txBody>
          <a:bodyPr/>
          <a:lstStyle/>
          <a:p>
            <a:r>
              <a:rPr lang="en-CA">
                <a:solidFill>
                  <a:schemeClr val="bg1"/>
                </a:solidFill>
              </a:rPr>
              <a:t>Effective teaching strategies</a:t>
            </a:r>
          </a:p>
        </p:txBody>
      </p:sp>
      <p:sp>
        <p:nvSpPr>
          <p:cNvPr id="6" name="Content Placeholder 5">
            <a:extLst>
              <a:ext uri="{FF2B5EF4-FFF2-40B4-BE49-F238E27FC236}">
                <a16:creationId xmlns:a16="http://schemas.microsoft.com/office/drawing/2014/main" id="{A7576AF4-2413-22E7-62A3-CE97DE56D5FA}"/>
              </a:ext>
            </a:extLst>
          </p:cNvPr>
          <p:cNvSpPr>
            <a:spLocks noGrp="1"/>
          </p:cNvSpPr>
          <p:nvPr>
            <p:ph idx="1"/>
          </p:nvPr>
        </p:nvSpPr>
        <p:spPr/>
        <p:txBody>
          <a:bodyPr>
            <a:normAutofit lnSpcReduction="10000"/>
          </a:bodyPr>
          <a:lstStyle/>
          <a:p>
            <a:pPr>
              <a:lnSpc>
                <a:spcPct val="110000"/>
              </a:lnSpc>
              <a:spcAft>
                <a:spcPts val="600"/>
              </a:spcAft>
            </a:pPr>
            <a:r>
              <a:rPr lang="en-CA" sz="3200" b="1" dirty="0"/>
              <a:t>Effective teaching strategies:</a:t>
            </a:r>
          </a:p>
          <a:p>
            <a:pPr>
              <a:lnSpc>
                <a:spcPct val="110000"/>
              </a:lnSpc>
              <a:spcAft>
                <a:spcPts val="600"/>
              </a:spcAft>
            </a:pPr>
            <a:r>
              <a:rPr lang="en-CA" dirty="0"/>
              <a:t>Skill-building and simulation</a:t>
            </a:r>
          </a:p>
          <a:p>
            <a:pPr>
              <a:lnSpc>
                <a:spcPct val="110000"/>
              </a:lnSpc>
              <a:spcAft>
                <a:spcPts val="600"/>
              </a:spcAft>
            </a:pPr>
            <a:r>
              <a:rPr lang="en-CA" dirty="0"/>
              <a:t>Role-playing and moral dilemmas</a:t>
            </a:r>
          </a:p>
          <a:p>
            <a:pPr lvl="1">
              <a:lnSpc>
                <a:spcPct val="110000"/>
              </a:lnSpc>
              <a:spcBef>
                <a:spcPts val="1000"/>
              </a:spcBef>
              <a:spcAft>
                <a:spcPts val="600"/>
              </a:spcAft>
            </a:pPr>
            <a:r>
              <a:rPr lang="en-CA" dirty="0">
                <a:solidFill>
                  <a:srgbClr val="4472C4"/>
                </a:solidFill>
              </a:rPr>
              <a:t>“</a:t>
            </a:r>
            <a:r>
              <a:rPr lang="en-US" dirty="0">
                <a:solidFill>
                  <a:srgbClr val="4472C4"/>
                </a:solidFill>
              </a:rPr>
              <a:t>What would you do if you’re on a group text and someone says they want to restart the group text without you?</a:t>
            </a:r>
          </a:p>
          <a:p>
            <a:pPr lvl="1">
              <a:lnSpc>
                <a:spcPct val="110000"/>
              </a:lnSpc>
              <a:spcBef>
                <a:spcPts val="1000"/>
              </a:spcBef>
              <a:spcAft>
                <a:spcPts val="600"/>
              </a:spcAft>
            </a:pPr>
            <a:r>
              <a:rPr lang="en-US" dirty="0">
                <a:solidFill>
                  <a:srgbClr val="4472C4"/>
                </a:solidFill>
              </a:rPr>
              <a:t>What will you do if someone says something mean about a teacher or another friend?</a:t>
            </a:r>
          </a:p>
          <a:p>
            <a:pPr lvl="1">
              <a:lnSpc>
                <a:spcPct val="110000"/>
              </a:lnSpc>
              <a:spcBef>
                <a:spcPts val="1000"/>
              </a:spcBef>
              <a:spcAft>
                <a:spcPts val="600"/>
              </a:spcAft>
            </a:pPr>
            <a:r>
              <a:rPr lang="en-US" dirty="0">
                <a:solidFill>
                  <a:srgbClr val="4472C4"/>
                </a:solidFill>
              </a:rPr>
              <a:t>What could you say to a friend who is texting you too much, and you need a break?”</a:t>
            </a:r>
          </a:p>
        </p:txBody>
      </p:sp>
    </p:spTree>
    <p:custDataLst>
      <p:tags r:id="rId1"/>
    </p:custDataLst>
    <p:extLst>
      <p:ext uri="{BB962C8B-B14F-4D97-AF65-F5344CB8AC3E}">
        <p14:creationId xmlns:p14="http://schemas.microsoft.com/office/powerpoint/2010/main" val="3092589389"/>
      </p:ext>
    </p:extLst>
  </p:cSld>
  <p:clrMapOvr>
    <a:masterClrMapping/>
  </p:clrMapOvr>
  <mc:AlternateContent xmlns:mc="http://schemas.openxmlformats.org/markup-compatibility/2006" xmlns:p14="http://schemas.microsoft.com/office/powerpoint/2010/main">
    <mc:Choice Requires="p14">
      <p:transition spd="slow" p14:dur="2000" advClick="0" advTm="66039"/>
    </mc:Choice>
    <mc:Fallback xmlns="">
      <p:transition spd="slow" advClick="0" advTm="6603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81A7B-5407-8D6B-FB6F-FD5E490B32B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517AE8-65BD-0FC8-4ED5-B85F4214B26C}"/>
              </a:ext>
            </a:extLst>
          </p:cNvPr>
          <p:cNvSpPr>
            <a:spLocks noGrp="1"/>
          </p:cNvSpPr>
          <p:nvPr>
            <p:ph type="title"/>
          </p:nvPr>
        </p:nvSpPr>
        <p:spPr/>
        <p:txBody>
          <a:bodyPr/>
          <a:lstStyle/>
          <a:p>
            <a:r>
              <a:rPr lang="en-CA" dirty="0">
                <a:solidFill>
                  <a:schemeClr val="bg1"/>
                </a:solidFill>
              </a:rPr>
              <a:t>Effective teaching strategies</a:t>
            </a:r>
            <a:r>
              <a:rPr lang="en-CA" baseline="0" dirty="0">
                <a:solidFill>
                  <a:schemeClr val="bg1"/>
                </a:solidFill>
              </a:rPr>
              <a:t> 2</a:t>
            </a:r>
            <a:endParaRPr lang="en-CA" dirty="0">
              <a:solidFill>
                <a:schemeClr val="tx1"/>
              </a:solidFill>
            </a:endParaRPr>
          </a:p>
        </p:txBody>
      </p:sp>
      <p:sp>
        <p:nvSpPr>
          <p:cNvPr id="6" name="Content Placeholder 5">
            <a:extLst>
              <a:ext uri="{FF2B5EF4-FFF2-40B4-BE49-F238E27FC236}">
                <a16:creationId xmlns:a16="http://schemas.microsoft.com/office/drawing/2014/main" id="{FC9D7D8E-08E2-9EEA-38B5-96F051D00EBA}"/>
              </a:ext>
            </a:extLst>
          </p:cNvPr>
          <p:cNvSpPr>
            <a:spLocks noGrp="1"/>
          </p:cNvSpPr>
          <p:nvPr>
            <p:ph idx="1"/>
          </p:nvPr>
        </p:nvSpPr>
        <p:spPr>
          <a:xfrm>
            <a:off x="1757362" y="1017411"/>
            <a:ext cx="8677275" cy="4769882"/>
          </a:xfrm>
        </p:spPr>
        <p:txBody>
          <a:bodyPr>
            <a:normAutofit/>
          </a:bodyPr>
          <a:lstStyle/>
          <a:p>
            <a:pPr>
              <a:lnSpc>
                <a:spcPct val="110000"/>
              </a:lnSpc>
              <a:spcAft>
                <a:spcPts val="600"/>
              </a:spcAft>
            </a:pPr>
            <a:r>
              <a:rPr lang="en-CA" sz="3200" b="1" dirty="0"/>
              <a:t>Effective teaching strategies:</a:t>
            </a:r>
          </a:p>
          <a:p>
            <a:pPr>
              <a:lnSpc>
                <a:spcPct val="110000"/>
              </a:lnSpc>
              <a:spcAft>
                <a:spcPts val="600"/>
              </a:spcAft>
            </a:pPr>
            <a:r>
              <a:rPr lang="en-CA" dirty="0"/>
              <a:t>Making media and analysis</a:t>
            </a:r>
          </a:p>
          <a:p>
            <a:pPr>
              <a:lnSpc>
                <a:spcPct val="110000"/>
              </a:lnSpc>
              <a:spcAft>
                <a:spcPts val="600"/>
              </a:spcAft>
            </a:pPr>
            <a:r>
              <a:rPr lang="en-CA" dirty="0"/>
              <a:t>Balancing skills, knowledge and understanding</a:t>
            </a:r>
          </a:p>
          <a:p>
            <a:pPr>
              <a:lnSpc>
                <a:spcPct val="110000"/>
              </a:lnSpc>
              <a:spcAft>
                <a:spcPts val="600"/>
              </a:spcAft>
            </a:pPr>
            <a:r>
              <a:rPr lang="en-CA" dirty="0"/>
              <a:t>Civic engagement</a:t>
            </a:r>
          </a:p>
        </p:txBody>
      </p:sp>
    </p:spTree>
    <p:custDataLst>
      <p:tags r:id="rId1"/>
    </p:custDataLst>
    <p:extLst>
      <p:ext uri="{BB962C8B-B14F-4D97-AF65-F5344CB8AC3E}">
        <p14:creationId xmlns:p14="http://schemas.microsoft.com/office/powerpoint/2010/main" val="3376444703"/>
      </p:ext>
    </p:extLst>
  </p:cSld>
  <p:clrMapOvr>
    <a:masterClrMapping/>
  </p:clrMapOvr>
  <mc:AlternateContent xmlns:mc="http://schemas.openxmlformats.org/markup-compatibility/2006" xmlns:p14="http://schemas.microsoft.com/office/powerpoint/2010/main">
    <mc:Choice Requires="p14">
      <p:transition spd="slow" p14:dur="2000" advClick="0" advTm="57131"/>
    </mc:Choice>
    <mc:Fallback xmlns="">
      <p:transition spd="slow" advClick="0" advTm="5713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3529B-E224-94C4-C2FA-6057DC1AC2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C7C196-92A6-25B6-562A-1AD35932FF8E}"/>
              </a:ext>
            </a:extLst>
          </p:cNvPr>
          <p:cNvSpPr>
            <a:spLocks noGrp="1"/>
          </p:cNvSpPr>
          <p:nvPr>
            <p:ph type="title"/>
          </p:nvPr>
        </p:nvSpPr>
        <p:spPr/>
        <p:txBody>
          <a:bodyPr/>
          <a:lstStyle/>
          <a:p>
            <a:r>
              <a:rPr lang="en-CA" dirty="0">
                <a:solidFill>
                  <a:schemeClr val="bg1"/>
                </a:solidFill>
              </a:rPr>
              <a:t>Effective teaching strategies</a:t>
            </a:r>
            <a:r>
              <a:rPr lang="en-CA" baseline="0" dirty="0">
                <a:solidFill>
                  <a:schemeClr val="bg1"/>
                </a:solidFill>
              </a:rPr>
              <a:t> 3</a:t>
            </a:r>
            <a:endParaRPr lang="en-CA" dirty="0"/>
          </a:p>
        </p:txBody>
      </p:sp>
      <p:sp>
        <p:nvSpPr>
          <p:cNvPr id="6" name="Content Placeholder 5">
            <a:extLst>
              <a:ext uri="{FF2B5EF4-FFF2-40B4-BE49-F238E27FC236}">
                <a16:creationId xmlns:a16="http://schemas.microsoft.com/office/drawing/2014/main" id="{22818774-144F-6F72-BC17-655973F52025}"/>
              </a:ext>
            </a:extLst>
          </p:cNvPr>
          <p:cNvSpPr>
            <a:spLocks noGrp="1"/>
          </p:cNvSpPr>
          <p:nvPr>
            <p:ph idx="1"/>
          </p:nvPr>
        </p:nvSpPr>
        <p:spPr/>
        <p:txBody>
          <a:bodyPr>
            <a:normAutofit/>
          </a:bodyPr>
          <a:lstStyle/>
          <a:p>
            <a:pPr>
              <a:lnSpc>
                <a:spcPct val="110000"/>
              </a:lnSpc>
              <a:spcAft>
                <a:spcPts val="600"/>
              </a:spcAft>
            </a:pPr>
            <a:r>
              <a:rPr lang="en-CA" sz="3200" b="1" dirty="0"/>
              <a:t>Effective teaching strategies:</a:t>
            </a:r>
            <a:endParaRPr lang="en-CA" sz="3200" dirty="0"/>
          </a:p>
          <a:p>
            <a:pPr>
              <a:lnSpc>
                <a:spcPct val="110000"/>
              </a:lnSpc>
              <a:spcAft>
                <a:spcPts val="600"/>
              </a:spcAft>
            </a:pPr>
            <a:r>
              <a:rPr lang="en-CA" dirty="0"/>
              <a:t>Use media to provide multiple means of representation, expression and engagement</a:t>
            </a:r>
          </a:p>
          <a:p>
            <a:pPr>
              <a:lnSpc>
                <a:spcPct val="110000"/>
              </a:lnSpc>
              <a:spcAft>
                <a:spcPts val="600"/>
              </a:spcAft>
            </a:pPr>
            <a:r>
              <a:rPr lang="en-CA" dirty="0"/>
              <a:t>Recognize unique vulnerabilities and benefits</a:t>
            </a:r>
          </a:p>
        </p:txBody>
      </p:sp>
    </p:spTree>
    <p:custDataLst>
      <p:tags r:id="rId1"/>
    </p:custDataLst>
    <p:extLst>
      <p:ext uri="{BB962C8B-B14F-4D97-AF65-F5344CB8AC3E}">
        <p14:creationId xmlns:p14="http://schemas.microsoft.com/office/powerpoint/2010/main" val="2248362465"/>
      </p:ext>
    </p:extLst>
  </p:cSld>
  <p:clrMapOvr>
    <a:masterClrMapping/>
  </p:clrMapOvr>
  <mc:AlternateContent xmlns:mc="http://schemas.openxmlformats.org/markup-compatibility/2006" xmlns:p14="http://schemas.microsoft.com/office/powerpoint/2010/main">
    <mc:Choice Requires="p14">
      <p:transition spd="slow" p14:dur="2000" advClick="0" advTm="84716"/>
    </mc:Choice>
    <mc:Fallback xmlns="">
      <p:transition spd="slow" advClick="0" advTm="8471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9492-352F-94D3-7870-040A18DED7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7FC88A-4230-6F68-44C7-5D96891E2F85}"/>
              </a:ext>
            </a:extLst>
          </p:cNvPr>
          <p:cNvSpPr>
            <a:spLocks noGrp="1"/>
          </p:cNvSpPr>
          <p:nvPr>
            <p:ph type="title"/>
          </p:nvPr>
        </p:nvSpPr>
        <p:spPr/>
        <p:txBody>
          <a:bodyPr/>
          <a:lstStyle/>
          <a:p>
            <a:r>
              <a:rPr lang="en-CA" dirty="0">
                <a:solidFill>
                  <a:schemeClr val="bg1"/>
                </a:solidFill>
              </a:rPr>
              <a:t>Effective teaching strategies</a:t>
            </a:r>
            <a:r>
              <a:rPr lang="en-CA" baseline="0" dirty="0">
                <a:solidFill>
                  <a:schemeClr val="bg1"/>
                </a:solidFill>
              </a:rPr>
              <a:t> 4</a:t>
            </a:r>
            <a:endParaRPr lang="en-CA" dirty="0"/>
          </a:p>
        </p:txBody>
      </p:sp>
      <p:sp>
        <p:nvSpPr>
          <p:cNvPr id="6" name="Content Placeholder 5">
            <a:extLst>
              <a:ext uri="{FF2B5EF4-FFF2-40B4-BE49-F238E27FC236}">
                <a16:creationId xmlns:a16="http://schemas.microsoft.com/office/drawing/2014/main" id="{F4AE6386-3232-21D9-9754-BD7D1188CEC0}"/>
              </a:ext>
            </a:extLst>
          </p:cNvPr>
          <p:cNvSpPr>
            <a:spLocks noGrp="1"/>
          </p:cNvSpPr>
          <p:nvPr>
            <p:ph idx="1"/>
          </p:nvPr>
        </p:nvSpPr>
        <p:spPr/>
        <p:txBody>
          <a:bodyPr>
            <a:normAutofit/>
          </a:bodyPr>
          <a:lstStyle/>
          <a:p>
            <a:pPr>
              <a:lnSpc>
                <a:spcPct val="110000"/>
              </a:lnSpc>
              <a:spcAft>
                <a:spcPts val="600"/>
              </a:spcAft>
            </a:pPr>
            <a:r>
              <a:rPr lang="en-CA" sz="3200" b="1" dirty="0"/>
              <a:t>Effective teaching strategies:</a:t>
            </a:r>
            <a:endParaRPr lang="en-CA" sz="3200" dirty="0"/>
          </a:p>
          <a:p>
            <a:pPr>
              <a:lnSpc>
                <a:spcPct val="110000"/>
              </a:lnSpc>
              <a:spcAft>
                <a:spcPts val="600"/>
              </a:spcAft>
            </a:pPr>
            <a:r>
              <a:rPr lang="en-CA" dirty="0"/>
              <a:t>Positioning students as mentor</a:t>
            </a:r>
          </a:p>
          <a:p>
            <a:pPr>
              <a:lnSpc>
                <a:spcPct val="110000"/>
              </a:lnSpc>
              <a:spcAft>
                <a:spcPts val="600"/>
              </a:spcAft>
            </a:pPr>
            <a:r>
              <a:rPr lang="en-CA" dirty="0"/>
              <a:t>Whole-school approach</a:t>
            </a:r>
          </a:p>
          <a:p>
            <a:pPr>
              <a:lnSpc>
                <a:spcPct val="110000"/>
              </a:lnSpc>
              <a:spcAft>
                <a:spcPts val="600"/>
              </a:spcAft>
            </a:pPr>
            <a:r>
              <a:rPr lang="en-CA" dirty="0"/>
              <a:t>Involving parents</a:t>
            </a:r>
          </a:p>
          <a:p>
            <a:pPr>
              <a:lnSpc>
                <a:spcPct val="110000"/>
              </a:lnSpc>
              <a:spcAft>
                <a:spcPts val="600"/>
              </a:spcAft>
            </a:pPr>
            <a:r>
              <a:rPr lang="en-CA" dirty="0"/>
              <a:t>Modeling</a:t>
            </a:r>
          </a:p>
        </p:txBody>
      </p:sp>
    </p:spTree>
    <p:custDataLst>
      <p:tags r:id="rId1"/>
    </p:custDataLst>
    <p:extLst>
      <p:ext uri="{BB962C8B-B14F-4D97-AF65-F5344CB8AC3E}">
        <p14:creationId xmlns:p14="http://schemas.microsoft.com/office/powerpoint/2010/main" val="482313693"/>
      </p:ext>
    </p:extLst>
  </p:cSld>
  <p:clrMapOvr>
    <a:masterClrMapping/>
  </p:clrMapOvr>
  <mc:AlternateContent xmlns:mc="http://schemas.openxmlformats.org/markup-compatibility/2006" xmlns:p14="http://schemas.microsoft.com/office/powerpoint/2010/main">
    <mc:Choice Requires="p14">
      <p:transition spd="slow" p14:dur="2000" advClick="0" advTm="88138"/>
    </mc:Choice>
    <mc:Fallback xmlns="">
      <p:transition spd="slow" advClick="0" advTm="88138"/>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68F69-7D67-2414-AF17-1EC547A07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659CC-435F-9661-08C5-94100EDFA5B7}"/>
              </a:ext>
            </a:extLst>
          </p:cNvPr>
          <p:cNvSpPr>
            <a:spLocks noGrp="1"/>
          </p:cNvSpPr>
          <p:nvPr>
            <p:ph type="title"/>
          </p:nvPr>
        </p:nvSpPr>
        <p:spPr/>
        <p:txBody>
          <a:bodyPr/>
          <a:lstStyle/>
          <a:p>
            <a:r>
              <a:rPr lang="en-CA">
                <a:solidFill>
                  <a:schemeClr val="bg1"/>
                </a:solidFill>
              </a:rPr>
              <a:t>Reflection 6</a:t>
            </a:r>
          </a:p>
        </p:txBody>
      </p:sp>
      <p:pic>
        <p:nvPicPr>
          <p:cNvPr id="6" name="Content Placeholder 5" descr="A white circle with a blue question mark in it.">
            <a:extLst>
              <a:ext uri="{FF2B5EF4-FFF2-40B4-BE49-F238E27FC236}">
                <a16:creationId xmlns:a16="http://schemas.microsoft.com/office/drawing/2014/main" id="{72BC4480-8495-38D9-62C7-D589B97510D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632C0C4F-428B-7E84-44EC-609DFB8A3B1F}"/>
              </a:ext>
            </a:extLst>
          </p:cNvPr>
          <p:cNvSpPr>
            <a:spLocks noGrp="1"/>
          </p:cNvSpPr>
          <p:nvPr>
            <p:ph sz="half" idx="2"/>
          </p:nvPr>
        </p:nvSpPr>
        <p:spPr/>
        <p:txBody>
          <a:bodyPr>
            <a:normAutofit/>
          </a:bodyPr>
          <a:lstStyle/>
          <a:p>
            <a:pPr algn="ctr">
              <a:lnSpc>
                <a:spcPct val="110000"/>
              </a:lnSpc>
              <a:spcAft>
                <a:spcPts val="600"/>
              </a:spcAft>
            </a:pPr>
            <a:r>
              <a:rPr lang="en-CA" dirty="0"/>
              <a:t>Think of </a:t>
            </a:r>
            <a:r>
              <a:rPr lang="en-CA" b="1" dirty="0"/>
              <a:t>one thing </a:t>
            </a:r>
            <a:r>
              <a:rPr lang="en-CA" dirty="0"/>
              <a:t>you will change about how you teach online safety and digital citizenship.</a:t>
            </a:r>
          </a:p>
          <a:p>
            <a:pPr algn="ctr">
              <a:lnSpc>
                <a:spcPct val="110000"/>
              </a:lnSpc>
              <a:spcAft>
                <a:spcPts val="600"/>
              </a:spcAft>
            </a:pPr>
            <a:r>
              <a:rPr lang="en-CA" dirty="0"/>
              <a:t>What </a:t>
            </a:r>
            <a:r>
              <a:rPr lang="en-CA" b="1" dirty="0"/>
              <a:t>supports </a:t>
            </a:r>
            <a:r>
              <a:rPr lang="en-CA" dirty="0"/>
              <a:t>are available?</a:t>
            </a:r>
          </a:p>
          <a:p>
            <a:pPr algn="ctr">
              <a:lnSpc>
                <a:spcPct val="110000"/>
              </a:lnSpc>
              <a:spcAft>
                <a:spcPts val="600"/>
              </a:spcAft>
            </a:pPr>
            <a:r>
              <a:rPr lang="en-CA" dirty="0"/>
              <a:t>What else will you need?</a:t>
            </a:r>
          </a:p>
        </p:txBody>
      </p:sp>
    </p:spTree>
    <p:custDataLst>
      <p:tags r:id="rId1"/>
    </p:custDataLst>
    <p:extLst>
      <p:ext uri="{BB962C8B-B14F-4D97-AF65-F5344CB8AC3E}">
        <p14:creationId xmlns:p14="http://schemas.microsoft.com/office/powerpoint/2010/main" val="839892640"/>
      </p:ext>
    </p:extLst>
  </p:cSld>
  <p:clrMapOvr>
    <a:masterClrMapping/>
  </p:clrMapOvr>
  <mc:AlternateContent xmlns:mc="http://schemas.openxmlformats.org/markup-compatibility/2006" xmlns:p14="http://schemas.microsoft.com/office/powerpoint/2010/main">
    <mc:Choice Requires="p14">
      <p:transition spd="slow" p14:dur="2000" advClick="0" advTm="25026"/>
    </mc:Choice>
    <mc:Fallback xmlns="">
      <p:transition spd="slow" advClick="0" advTm="250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DD67-21D7-150C-A5FF-89438A0DB7FE}"/>
              </a:ext>
            </a:extLst>
          </p:cNvPr>
          <p:cNvSpPr>
            <a:spLocks noGrp="1"/>
          </p:cNvSpPr>
          <p:nvPr>
            <p:ph type="title"/>
          </p:nvPr>
        </p:nvSpPr>
        <p:spPr/>
        <p:txBody>
          <a:bodyPr/>
          <a:lstStyle/>
          <a:p>
            <a:r>
              <a:rPr lang="en-CA" dirty="0">
                <a:solidFill>
                  <a:schemeClr val="bg1"/>
                </a:solidFill>
              </a:rPr>
              <a:t>Grade 6: a snapshot 3</a:t>
            </a:r>
          </a:p>
        </p:txBody>
      </p:sp>
      <p:sp>
        <p:nvSpPr>
          <p:cNvPr id="3" name="Content Placeholder 2">
            <a:extLst>
              <a:ext uri="{FF2B5EF4-FFF2-40B4-BE49-F238E27FC236}">
                <a16:creationId xmlns:a16="http://schemas.microsoft.com/office/drawing/2014/main" id="{B8D6B1CE-432F-C936-6207-F39B60A43138}"/>
              </a:ext>
            </a:extLst>
          </p:cNvPr>
          <p:cNvSpPr>
            <a:spLocks noGrp="1"/>
          </p:cNvSpPr>
          <p:nvPr>
            <p:ph sz="half" idx="1"/>
          </p:nvPr>
        </p:nvSpPr>
        <p:spPr>
          <a:xfrm>
            <a:off x="1444550" y="1390430"/>
            <a:ext cx="5745570" cy="4414838"/>
          </a:xfrm>
        </p:spPr>
        <p:txBody>
          <a:bodyPr>
            <a:noAutofit/>
          </a:bodyPr>
          <a:lstStyle/>
          <a:p>
            <a:pPr>
              <a:lnSpc>
                <a:spcPct val="110000"/>
              </a:lnSpc>
            </a:pPr>
            <a:r>
              <a:rPr lang="en-CA" sz="3200" b="1" dirty="0">
                <a:solidFill>
                  <a:srgbClr val="3658C1"/>
                </a:solidFill>
              </a:rPr>
              <a:t>Top apps/websites:</a:t>
            </a:r>
            <a:endParaRPr lang="en-CA" sz="3200" dirty="0"/>
          </a:p>
          <a:p>
            <a:pPr>
              <a:lnSpc>
                <a:spcPct val="110000"/>
              </a:lnSpc>
            </a:pPr>
            <a:r>
              <a:rPr lang="en-CA" sz="2800" dirty="0"/>
              <a:t>			</a:t>
            </a:r>
            <a:r>
              <a:rPr lang="en-CA" sz="2800" b="1" dirty="0"/>
              <a:t>9-11		12-13</a:t>
            </a:r>
          </a:p>
          <a:p>
            <a:pPr marL="342900" indent="-342900">
              <a:lnSpc>
                <a:spcPct val="110000"/>
              </a:lnSpc>
              <a:buFont typeface="Arial" panose="020B0604020202020204" pitchFamily="34" charset="0"/>
              <a:buChar char="•"/>
            </a:pPr>
            <a:r>
              <a:rPr lang="en-CA" sz="2800" dirty="0">
                <a:solidFill>
                  <a:srgbClr val="3658C1"/>
                </a:solidFill>
              </a:rPr>
              <a:t>YouTube		54%		67%</a:t>
            </a:r>
          </a:p>
          <a:p>
            <a:pPr marL="342900" indent="-342900">
              <a:lnSpc>
                <a:spcPct val="110000"/>
              </a:lnSpc>
              <a:buFont typeface="Arial" panose="020B0604020202020204" pitchFamily="34" charset="0"/>
              <a:buChar char="•"/>
            </a:pPr>
            <a:r>
              <a:rPr lang="en-CA" sz="2800" dirty="0">
                <a:solidFill>
                  <a:srgbClr val="3658C1"/>
                </a:solidFill>
              </a:rPr>
              <a:t>Facebook 		42%		53%</a:t>
            </a:r>
          </a:p>
          <a:p>
            <a:pPr marL="342900" indent="-342900">
              <a:lnSpc>
                <a:spcPct val="110000"/>
              </a:lnSpc>
              <a:buFont typeface="Arial" panose="020B0604020202020204" pitchFamily="34" charset="0"/>
              <a:buChar char="•"/>
            </a:pPr>
            <a:r>
              <a:rPr lang="en-CA" sz="2800" dirty="0">
                <a:solidFill>
                  <a:srgbClr val="3658C1"/>
                </a:solidFill>
              </a:rPr>
              <a:t>TikTok		41%		59%</a:t>
            </a:r>
          </a:p>
          <a:p>
            <a:pPr marL="342900" indent="-342900">
              <a:lnSpc>
                <a:spcPct val="110000"/>
              </a:lnSpc>
              <a:buFont typeface="Arial" panose="020B0604020202020204" pitchFamily="34" charset="0"/>
              <a:buChar char="•"/>
            </a:pPr>
            <a:r>
              <a:rPr lang="en-CA" sz="2800" dirty="0">
                <a:solidFill>
                  <a:srgbClr val="3658C1"/>
                </a:solidFill>
              </a:rPr>
              <a:t>Instagram		28%		53%</a:t>
            </a:r>
          </a:p>
          <a:p>
            <a:pPr marL="342900" indent="-342900">
              <a:lnSpc>
                <a:spcPct val="110000"/>
              </a:lnSpc>
              <a:buFont typeface="Arial" panose="020B0604020202020204" pitchFamily="34" charset="0"/>
              <a:buChar char="•"/>
            </a:pPr>
            <a:r>
              <a:rPr lang="en-CA" sz="2800" dirty="0">
                <a:solidFill>
                  <a:srgbClr val="3658C1"/>
                </a:solidFill>
              </a:rPr>
              <a:t>Snapchat		22%		42%</a:t>
            </a:r>
          </a:p>
        </p:txBody>
      </p:sp>
      <p:pic>
        <p:nvPicPr>
          <p:cNvPr id="6" name="Content Placeholder 5" descr="A minimalist illustration of a smartphone.">
            <a:extLst>
              <a:ext uri="{FF2B5EF4-FFF2-40B4-BE49-F238E27FC236}">
                <a16:creationId xmlns:a16="http://schemas.microsoft.com/office/drawing/2014/main" id="{214718FD-18D0-25B4-4C66-14D0F7140802}"/>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008942" y="1376363"/>
            <a:ext cx="4105275" cy="4105275"/>
          </a:xfrm>
        </p:spPr>
      </p:pic>
    </p:spTree>
    <p:custDataLst>
      <p:tags r:id="rId1"/>
    </p:custDataLst>
    <p:extLst>
      <p:ext uri="{BB962C8B-B14F-4D97-AF65-F5344CB8AC3E}">
        <p14:creationId xmlns:p14="http://schemas.microsoft.com/office/powerpoint/2010/main" val="2159514044"/>
      </p:ext>
    </p:extLst>
  </p:cSld>
  <p:clrMapOvr>
    <a:masterClrMapping/>
  </p:clrMapOvr>
  <mc:AlternateContent xmlns:mc="http://schemas.openxmlformats.org/markup-compatibility/2006" xmlns:p14="http://schemas.microsoft.com/office/powerpoint/2010/main">
    <mc:Choice Requires="p14">
      <p:transition spd="slow" p14:dur="2000" advClick="0" advTm="34300"/>
    </mc:Choice>
    <mc:Fallback xmlns="">
      <p:transition spd="slow" advClick="0" advTm="343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46FB4-4E5E-47F9-767B-CDE312F38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057C6-CB6A-4720-6D98-B7D4D6FF6A47}"/>
              </a:ext>
            </a:extLst>
          </p:cNvPr>
          <p:cNvSpPr>
            <a:spLocks noGrp="1"/>
          </p:cNvSpPr>
          <p:nvPr>
            <p:ph type="title"/>
          </p:nvPr>
        </p:nvSpPr>
        <p:spPr/>
        <p:txBody>
          <a:bodyPr/>
          <a:lstStyle/>
          <a:p>
            <a:r>
              <a:rPr lang="en-CA" dirty="0">
                <a:solidFill>
                  <a:schemeClr val="bg1"/>
                </a:solidFill>
              </a:rPr>
              <a:t>Grade 6: a snapshot 4</a:t>
            </a:r>
          </a:p>
        </p:txBody>
      </p:sp>
      <p:sp>
        <p:nvSpPr>
          <p:cNvPr id="3" name="Content Placeholder 2">
            <a:extLst>
              <a:ext uri="{FF2B5EF4-FFF2-40B4-BE49-F238E27FC236}">
                <a16:creationId xmlns:a16="http://schemas.microsoft.com/office/drawing/2014/main" id="{740EEA56-7D1C-080A-955E-BA4F21952216}"/>
              </a:ext>
            </a:extLst>
          </p:cNvPr>
          <p:cNvSpPr>
            <a:spLocks noGrp="1"/>
          </p:cNvSpPr>
          <p:nvPr>
            <p:ph sz="half" idx="1"/>
          </p:nvPr>
        </p:nvSpPr>
        <p:spPr>
          <a:xfrm>
            <a:off x="1430481" y="1390430"/>
            <a:ext cx="5294783" cy="4105276"/>
          </a:xfrm>
        </p:spPr>
        <p:txBody>
          <a:bodyPr>
            <a:noAutofit/>
          </a:bodyPr>
          <a:lstStyle/>
          <a:p>
            <a:pPr>
              <a:lnSpc>
                <a:spcPct val="110000"/>
              </a:lnSpc>
              <a:spcAft>
                <a:spcPts val="1200"/>
              </a:spcAft>
            </a:pPr>
            <a:r>
              <a:rPr lang="en-CA" sz="3200" b="1" dirty="0">
                <a:solidFill>
                  <a:srgbClr val="3658C1"/>
                </a:solidFill>
              </a:rPr>
              <a:t>Cognitive and moral development:</a:t>
            </a:r>
            <a:endParaRPr lang="en-CA" sz="3200" dirty="0">
              <a:solidFill>
                <a:srgbClr val="3658C1"/>
              </a:solidFill>
            </a:endParaRPr>
          </a:p>
          <a:p>
            <a:pPr>
              <a:lnSpc>
                <a:spcPct val="110000"/>
              </a:lnSpc>
              <a:spcAft>
                <a:spcPts val="1200"/>
              </a:spcAft>
            </a:pPr>
            <a:r>
              <a:rPr lang="en-CA" dirty="0">
                <a:solidFill>
                  <a:srgbClr val="3658C1"/>
                </a:solidFill>
              </a:rPr>
              <a:t>Moving between concrete and formal operation stage of cognitive development</a:t>
            </a:r>
          </a:p>
          <a:p>
            <a:pPr>
              <a:lnSpc>
                <a:spcPct val="110000"/>
              </a:lnSpc>
              <a:spcAft>
                <a:spcPts val="1200"/>
              </a:spcAft>
            </a:pPr>
            <a:r>
              <a:rPr lang="en-CA" dirty="0">
                <a:solidFill>
                  <a:srgbClr val="3658C1"/>
                </a:solidFill>
              </a:rPr>
              <a:t>Morality more focused on peer and social norms than rules or punishments</a:t>
            </a:r>
          </a:p>
        </p:txBody>
      </p:sp>
      <p:pic>
        <p:nvPicPr>
          <p:cNvPr id="6" name="Content Placeholder 5" descr="A flat image of a head made of jigsaw puzzle pieces. One is loose and being fitted into the rest. A small text message bubble and small gears surround the head. &#10;">
            <a:extLst>
              <a:ext uri="{FF2B5EF4-FFF2-40B4-BE49-F238E27FC236}">
                <a16:creationId xmlns:a16="http://schemas.microsoft.com/office/drawing/2014/main" id="{C050AF3A-7750-0482-5895-49225D1BF57B}"/>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6522244" y="1376363"/>
            <a:ext cx="4105275" cy="4105275"/>
          </a:xfrm>
        </p:spPr>
      </p:pic>
    </p:spTree>
    <p:custDataLst>
      <p:tags r:id="rId1"/>
    </p:custDataLst>
    <p:extLst>
      <p:ext uri="{BB962C8B-B14F-4D97-AF65-F5344CB8AC3E}">
        <p14:creationId xmlns:p14="http://schemas.microsoft.com/office/powerpoint/2010/main" val="3485031924"/>
      </p:ext>
    </p:extLst>
  </p:cSld>
  <p:clrMapOvr>
    <a:masterClrMapping/>
  </p:clrMapOvr>
  <mc:AlternateContent xmlns:mc="http://schemas.openxmlformats.org/markup-compatibility/2006" xmlns:p14="http://schemas.microsoft.com/office/powerpoint/2010/main">
    <mc:Choice Requires="p14">
      <p:transition spd="slow" p14:dur="2000" advClick="0" advTm="31688"/>
    </mc:Choice>
    <mc:Fallback xmlns="">
      <p:transition spd="slow" advClick="0" advTm="316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5266-F685-6CDC-46E8-461B42BEDAFD}"/>
              </a:ext>
            </a:extLst>
          </p:cNvPr>
          <p:cNvSpPr>
            <a:spLocks noGrp="1"/>
          </p:cNvSpPr>
          <p:nvPr>
            <p:ph type="title"/>
          </p:nvPr>
        </p:nvSpPr>
        <p:spPr/>
        <p:txBody>
          <a:bodyPr/>
          <a:lstStyle/>
          <a:p>
            <a:r>
              <a:rPr lang="en-CA">
                <a:solidFill>
                  <a:schemeClr val="bg1"/>
                </a:solidFill>
              </a:rPr>
              <a:t>What risks are they facing?</a:t>
            </a:r>
          </a:p>
        </p:txBody>
      </p:sp>
      <p:pic>
        <p:nvPicPr>
          <p:cNvPr id="14" name="Picture Placeholder 13" descr="A minimalist drawing of a blue screen with a white eye inside a graphic window. ">
            <a:extLst>
              <a:ext uri="{FF2B5EF4-FFF2-40B4-BE49-F238E27FC236}">
                <a16:creationId xmlns:a16="http://schemas.microsoft.com/office/drawing/2014/main" id="{CB28D021-F5A2-E0F9-E31C-17E8EDF9034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519" b="1519"/>
          <a:stretch>
            <a:fillRect/>
          </a:stretch>
        </p:blipFill>
        <p:spPr/>
      </p:pic>
      <p:sp>
        <p:nvSpPr>
          <p:cNvPr id="9" name="Text Placeholder 8">
            <a:extLst>
              <a:ext uri="{FF2B5EF4-FFF2-40B4-BE49-F238E27FC236}">
                <a16:creationId xmlns:a16="http://schemas.microsoft.com/office/drawing/2014/main" id="{E27CBD32-CACE-392C-29D7-A3932280D49D}"/>
              </a:ext>
            </a:extLst>
          </p:cNvPr>
          <p:cNvSpPr>
            <a:spLocks noGrp="1"/>
          </p:cNvSpPr>
          <p:nvPr>
            <p:ph type="body" sz="quarter" idx="17"/>
          </p:nvPr>
        </p:nvSpPr>
        <p:spPr/>
        <p:txBody>
          <a:bodyPr>
            <a:normAutofit fontScale="85000" lnSpcReduction="20000"/>
          </a:bodyPr>
          <a:lstStyle/>
          <a:p>
            <a:pPr algn="ctr"/>
            <a:r>
              <a:rPr lang="en-CA" b="1">
                <a:solidFill>
                  <a:srgbClr val="16BDF1"/>
                </a:solidFill>
              </a:rPr>
              <a:t>CONTENT</a:t>
            </a:r>
          </a:p>
        </p:txBody>
      </p:sp>
      <p:pic>
        <p:nvPicPr>
          <p:cNvPr id="16" name="Picture Placeholder 15" descr="A minimalist drawing of a hand holding a smartphone, with the thumb touching the screen.">
            <a:extLst>
              <a:ext uri="{FF2B5EF4-FFF2-40B4-BE49-F238E27FC236}">
                <a16:creationId xmlns:a16="http://schemas.microsoft.com/office/drawing/2014/main" id="{FA5BE121-79DB-259B-6351-D6495608A965}"/>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519" b="1519"/>
          <a:stretch>
            <a:fillRect/>
          </a:stretch>
        </p:blipFill>
        <p:spPr/>
      </p:pic>
      <p:sp>
        <p:nvSpPr>
          <p:cNvPr id="10" name="Text Placeholder 9">
            <a:extLst>
              <a:ext uri="{FF2B5EF4-FFF2-40B4-BE49-F238E27FC236}">
                <a16:creationId xmlns:a16="http://schemas.microsoft.com/office/drawing/2014/main" id="{865122A7-9B94-F2C4-01B9-3B5F985BA0B0}"/>
              </a:ext>
            </a:extLst>
          </p:cNvPr>
          <p:cNvSpPr>
            <a:spLocks noGrp="1"/>
          </p:cNvSpPr>
          <p:nvPr>
            <p:ph type="body" sz="quarter" idx="18"/>
          </p:nvPr>
        </p:nvSpPr>
        <p:spPr/>
        <p:txBody>
          <a:bodyPr>
            <a:normAutofit fontScale="85000" lnSpcReduction="20000"/>
          </a:bodyPr>
          <a:lstStyle/>
          <a:p>
            <a:pPr algn="ctr"/>
            <a:r>
              <a:rPr lang="en-CA" b="1">
                <a:solidFill>
                  <a:srgbClr val="16BDF1"/>
                </a:solidFill>
              </a:rPr>
              <a:t>CONDUCT</a:t>
            </a:r>
          </a:p>
        </p:txBody>
      </p:sp>
      <p:pic>
        <p:nvPicPr>
          <p:cNvPr id="18" name="Picture Placeholder 17" descr="A minimalist drawing of a contract with a checkmark superimposed on it.">
            <a:extLst>
              <a:ext uri="{FF2B5EF4-FFF2-40B4-BE49-F238E27FC236}">
                <a16:creationId xmlns:a16="http://schemas.microsoft.com/office/drawing/2014/main" id="{520EB77D-E8C9-E29F-500B-FCBF5F3B8F3C}"/>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1519" b="1519"/>
          <a:stretch>
            <a:fillRect/>
          </a:stretch>
        </p:blipFill>
        <p:spPr/>
      </p:pic>
      <p:sp>
        <p:nvSpPr>
          <p:cNvPr id="11" name="Text Placeholder 10">
            <a:extLst>
              <a:ext uri="{FF2B5EF4-FFF2-40B4-BE49-F238E27FC236}">
                <a16:creationId xmlns:a16="http://schemas.microsoft.com/office/drawing/2014/main" id="{3D26C835-9B6E-994B-F6FB-C787CFC055B4}"/>
              </a:ext>
            </a:extLst>
          </p:cNvPr>
          <p:cNvSpPr>
            <a:spLocks noGrp="1"/>
          </p:cNvSpPr>
          <p:nvPr>
            <p:ph type="body" sz="quarter" idx="19"/>
          </p:nvPr>
        </p:nvSpPr>
        <p:spPr/>
        <p:txBody>
          <a:bodyPr>
            <a:normAutofit fontScale="85000" lnSpcReduction="20000"/>
          </a:bodyPr>
          <a:lstStyle/>
          <a:p>
            <a:pPr algn="ctr"/>
            <a:r>
              <a:rPr lang="en-CA" b="1" dirty="0">
                <a:solidFill>
                  <a:srgbClr val="16BDF1"/>
                </a:solidFill>
              </a:rPr>
              <a:t>CONSUMER</a:t>
            </a:r>
          </a:p>
        </p:txBody>
      </p:sp>
      <p:pic>
        <p:nvPicPr>
          <p:cNvPr id="20" name="Picture Placeholder 19" descr="A minimalist drawing of two overlapping word balloons.">
            <a:extLst>
              <a:ext uri="{FF2B5EF4-FFF2-40B4-BE49-F238E27FC236}">
                <a16:creationId xmlns:a16="http://schemas.microsoft.com/office/drawing/2014/main" id="{0F29DE66-59B5-B0E5-1623-872AA20BE57F}"/>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t="1519" b="1519"/>
          <a:stretch>
            <a:fillRect/>
          </a:stretch>
        </p:blipFill>
        <p:spPr/>
      </p:pic>
      <p:sp>
        <p:nvSpPr>
          <p:cNvPr id="12" name="Text Placeholder 11">
            <a:extLst>
              <a:ext uri="{FF2B5EF4-FFF2-40B4-BE49-F238E27FC236}">
                <a16:creationId xmlns:a16="http://schemas.microsoft.com/office/drawing/2014/main" id="{0AE35402-D67C-B032-CB5A-29BAD1E07944}"/>
              </a:ext>
            </a:extLst>
          </p:cNvPr>
          <p:cNvSpPr>
            <a:spLocks noGrp="1"/>
          </p:cNvSpPr>
          <p:nvPr>
            <p:ph type="body" sz="quarter" idx="20"/>
          </p:nvPr>
        </p:nvSpPr>
        <p:spPr/>
        <p:txBody>
          <a:bodyPr>
            <a:normAutofit fontScale="85000" lnSpcReduction="20000"/>
          </a:bodyPr>
          <a:lstStyle/>
          <a:p>
            <a:pPr algn="ctr"/>
            <a:r>
              <a:rPr lang="en-CA" b="1">
                <a:solidFill>
                  <a:srgbClr val="16BDF1"/>
                </a:solidFill>
              </a:rPr>
              <a:t>CONTACT</a:t>
            </a:r>
          </a:p>
        </p:txBody>
      </p:sp>
    </p:spTree>
    <p:custDataLst>
      <p:tags r:id="rId1"/>
    </p:custDataLst>
    <p:extLst>
      <p:ext uri="{BB962C8B-B14F-4D97-AF65-F5344CB8AC3E}">
        <p14:creationId xmlns:p14="http://schemas.microsoft.com/office/powerpoint/2010/main" val="2099115857"/>
      </p:ext>
    </p:extLst>
  </p:cSld>
  <p:clrMapOvr>
    <a:masterClrMapping/>
  </p:clrMapOvr>
  <mc:AlternateContent xmlns:mc="http://schemas.openxmlformats.org/markup-compatibility/2006" xmlns:p14="http://schemas.microsoft.com/office/powerpoint/2010/main">
    <mc:Choice Requires="p14">
      <p:transition spd="slow" p14:dur="2000" advClick="0" advTm="35867"/>
    </mc:Choice>
    <mc:Fallback xmlns="">
      <p:transition spd="slow" advClick="0" advTm="3586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1C65-85C7-E21B-F0C1-D86EFBFCC53B}"/>
              </a:ext>
            </a:extLst>
          </p:cNvPr>
          <p:cNvSpPr>
            <a:spLocks noGrp="1"/>
          </p:cNvSpPr>
          <p:nvPr>
            <p:ph type="title"/>
          </p:nvPr>
        </p:nvSpPr>
        <p:spPr/>
        <p:txBody>
          <a:bodyPr/>
          <a:lstStyle/>
          <a:p>
            <a:r>
              <a:rPr lang="en-CA" dirty="0">
                <a:solidFill>
                  <a:schemeClr val="bg1"/>
                </a:solidFill>
              </a:rPr>
              <a:t>What risks are they facing? Content</a:t>
            </a:r>
          </a:p>
        </p:txBody>
      </p:sp>
      <p:pic>
        <p:nvPicPr>
          <p:cNvPr id="6" name="Content Placeholder 5" descr="A minimalist drawing of a blue screen with a white eye inside a graphic window. ">
            <a:extLst>
              <a:ext uri="{FF2B5EF4-FFF2-40B4-BE49-F238E27FC236}">
                <a16:creationId xmlns:a16="http://schemas.microsoft.com/office/drawing/2014/main" id="{05F6F411-BEDC-1666-F885-437D473834A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C4A2D8BA-0B76-F825-59C0-D92825B182F9}"/>
              </a:ext>
            </a:extLst>
          </p:cNvPr>
          <p:cNvSpPr>
            <a:spLocks noGrp="1"/>
          </p:cNvSpPr>
          <p:nvPr>
            <p:ph sz="half" idx="2"/>
          </p:nvPr>
        </p:nvSpPr>
        <p:spPr>
          <a:xfrm>
            <a:off x="6319519" y="1376362"/>
            <a:ext cx="5213719" cy="4105276"/>
          </a:xfrm>
        </p:spPr>
        <p:txBody>
          <a:bodyPr>
            <a:noAutofit/>
          </a:bodyPr>
          <a:lstStyle/>
          <a:p>
            <a:pPr>
              <a:lnSpc>
                <a:spcPct val="110000"/>
              </a:lnSpc>
              <a:spcAft>
                <a:spcPts val="600"/>
              </a:spcAft>
            </a:pPr>
            <a:r>
              <a:rPr lang="en-CA" sz="3200" b="1" dirty="0"/>
              <a:t>CONTENT:</a:t>
            </a:r>
          </a:p>
          <a:p>
            <a:pPr>
              <a:lnSpc>
                <a:spcPct val="110000"/>
              </a:lnSpc>
              <a:spcAft>
                <a:spcPts val="600"/>
              </a:spcAft>
            </a:pPr>
            <a:r>
              <a:rPr lang="en-CA" dirty="0"/>
              <a:t>Now often using platforms </a:t>
            </a:r>
            <a:r>
              <a:rPr lang="en-CA" b="1" dirty="0"/>
              <a:t>designed for adults</a:t>
            </a:r>
            <a:endParaRPr lang="en-CA" dirty="0"/>
          </a:p>
          <a:p>
            <a:pPr>
              <a:lnSpc>
                <a:spcPct val="110000"/>
              </a:lnSpc>
              <a:spcAft>
                <a:spcPts val="600"/>
              </a:spcAft>
            </a:pPr>
            <a:r>
              <a:rPr lang="en-CA" dirty="0"/>
              <a:t>Interested in </a:t>
            </a:r>
            <a:r>
              <a:rPr lang="en-CA" b="1" dirty="0"/>
              <a:t>current events </a:t>
            </a:r>
            <a:r>
              <a:rPr lang="en-CA" dirty="0"/>
              <a:t>and the wider world</a:t>
            </a:r>
          </a:p>
          <a:p>
            <a:pPr>
              <a:lnSpc>
                <a:spcPct val="110000"/>
              </a:lnSpc>
              <a:spcAft>
                <a:spcPts val="600"/>
              </a:spcAft>
            </a:pPr>
            <a:r>
              <a:rPr lang="en-CA" dirty="0"/>
              <a:t>Almost two-thirds see </a:t>
            </a:r>
            <a:r>
              <a:rPr lang="en-CA" b="1" dirty="0"/>
              <a:t>misleading content </a:t>
            </a:r>
            <a:r>
              <a:rPr lang="en-CA" dirty="0"/>
              <a:t>almost every day –</a:t>
            </a:r>
          </a:p>
          <a:p>
            <a:pPr>
              <a:lnSpc>
                <a:spcPct val="110000"/>
              </a:lnSpc>
              <a:spcAft>
                <a:spcPts val="600"/>
              </a:spcAft>
            </a:pPr>
            <a:r>
              <a:rPr lang="en-CA" dirty="0"/>
              <a:t>Including about </a:t>
            </a:r>
            <a:r>
              <a:rPr lang="en-CA" b="1" dirty="0"/>
              <a:t>sexual health</a:t>
            </a:r>
            <a:endParaRPr lang="en-CA" dirty="0"/>
          </a:p>
        </p:txBody>
      </p:sp>
    </p:spTree>
    <p:custDataLst>
      <p:tags r:id="rId1"/>
    </p:custDataLst>
    <p:extLst>
      <p:ext uri="{BB962C8B-B14F-4D97-AF65-F5344CB8AC3E}">
        <p14:creationId xmlns:p14="http://schemas.microsoft.com/office/powerpoint/2010/main" val="2092662778"/>
      </p:ext>
    </p:extLst>
  </p:cSld>
  <p:clrMapOvr>
    <a:masterClrMapping/>
  </p:clrMapOvr>
  <mc:AlternateContent xmlns:mc="http://schemas.openxmlformats.org/markup-compatibility/2006" xmlns:p14="http://schemas.microsoft.com/office/powerpoint/2010/main">
    <mc:Choice Requires="p14">
      <p:transition spd="slow" p14:dur="2000" advClick="0" advTm="35763"/>
    </mc:Choice>
    <mc:Fallback xmlns="">
      <p:transition spd="slow" advClick="0" advTm="357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6022-7919-C668-5AD0-4CFCB388F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387C1-89C5-A234-CAFC-AA9517C7EFC9}"/>
              </a:ext>
            </a:extLst>
          </p:cNvPr>
          <p:cNvSpPr>
            <a:spLocks noGrp="1"/>
          </p:cNvSpPr>
          <p:nvPr>
            <p:ph type="title"/>
          </p:nvPr>
        </p:nvSpPr>
        <p:spPr/>
        <p:txBody>
          <a:bodyPr/>
          <a:lstStyle/>
          <a:p>
            <a:r>
              <a:rPr lang="en-CA" dirty="0">
                <a:solidFill>
                  <a:schemeClr val="bg1"/>
                </a:solidFill>
              </a:rPr>
              <a:t>What risks are they facing? Content 2</a:t>
            </a:r>
          </a:p>
        </p:txBody>
      </p:sp>
      <p:pic>
        <p:nvPicPr>
          <p:cNvPr id="6" name="Content Placeholder 5" descr="A minimalist drawing of a blue screen with a white eye inside a graphic window. ">
            <a:extLst>
              <a:ext uri="{FF2B5EF4-FFF2-40B4-BE49-F238E27FC236}">
                <a16:creationId xmlns:a16="http://schemas.microsoft.com/office/drawing/2014/main" id="{1651DC16-0EA5-B393-23B9-4B4655A876A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33538" y="1376363"/>
            <a:ext cx="4105275" cy="4105275"/>
          </a:xfrm>
          <a:prstGeom prst="roundRect">
            <a:avLst/>
          </a:prstGeom>
        </p:spPr>
      </p:pic>
      <p:sp>
        <p:nvSpPr>
          <p:cNvPr id="4" name="Content Placeholder 3">
            <a:extLst>
              <a:ext uri="{FF2B5EF4-FFF2-40B4-BE49-F238E27FC236}">
                <a16:creationId xmlns:a16="http://schemas.microsoft.com/office/drawing/2014/main" id="{67ACBD41-C163-8FCC-4B11-5814E1AD6F91}"/>
              </a:ext>
            </a:extLst>
          </p:cNvPr>
          <p:cNvSpPr>
            <a:spLocks noGrp="1"/>
          </p:cNvSpPr>
          <p:nvPr>
            <p:ph sz="half" idx="2"/>
          </p:nvPr>
        </p:nvSpPr>
        <p:spPr>
          <a:xfrm>
            <a:off x="6319520" y="1306022"/>
            <a:ext cx="4907280" cy="4105276"/>
          </a:xfrm>
        </p:spPr>
        <p:txBody>
          <a:bodyPr>
            <a:noAutofit/>
          </a:bodyPr>
          <a:lstStyle/>
          <a:p>
            <a:pPr>
              <a:lnSpc>
                <a:spcPct val="130000"/>
              </a:lnSpc>
              <a:spcAft>
                <a:spcPts val="600"/>
              </a:spcAft>
            </a:pPr>
            <a:r>
              <a:rPr lang="en-CA" sz="3200" b="1" dirty="0"/>
              <a:t>CONTENT:</a:t>
            </a:r>
            <a:endParaRPr lang="en-CA" sz="3200" dirty="0"/>
          </a:p>
          <a:p>
            <a:pPr>
              <a:lnSpc>
                <a:spcPct val="130000"/>
              </a:lnSpc>
              <a:spcAft>
                <a:spcPts val="600"/>
              </a:spcAft>
            </a:pPr>
            <a:r>
              <a:rPr lang="en-CA" dirty="0"/>
              <a:t>More likely to see </a:t>
            </a:r>
            <a:r>
              <a:rPr lang="en-CA" b="1" dirty="0"/>
              <a:t>hate content</a:t>
            </a:r>
            <a:endParaRPr lang="en-CA" dirty="0"/>
          </a:p>
          <a:p>
            <a:pPr>
              <a:lnSpc>
                <a:spcPct val="130000"/>
              </a:lnSpc>
              <a:spcAft>
                <a:spcPts val="600"/>
              </a:spcAft>
            </a:pPr>
            <a:r>
              <a:rPr lang="en-CA" b="1" dirty="0"/>
              <a:t>Gender representation </a:t>
            </a:r>
            <a:r>
              <a:rPr lang="en-CA" dirty="0"/>
              <a:t>and </a:t>
            </a:r>
            <a:r>
              <a:rPr lang="en-CA" b="1" dirty="0"/>
              <a:t>body image </a:t>
            </a:r>
            <a:r>
              <a:rPr lang="en-CA" dirty="0"/>
              <a:t>are key issues</a:t>
            </a:r>
          </a:p>
          <a:p>
            <a:pPr>
              <a:lnSpc>
                <a:spcPct val="130000"/>
              </a:lnSpc>
              <a:spcAft>
                <a:spcPts val="600"/>
              </a:spcAft>
            </a:pPr>
            <a:r>
              <a:rPr lang="en-CA" dirty="0"/>
              <a:t>Most afraid of </a:t>
            </a:r>
            <a:r>
              <a:rPr lang="en-CA" b="1" dirty="0"/>
              <a:t>realistic dangers </a:t>
            </a:r>
            <a:r>
              <a:rPr lang="en-CA" dirty="0"/>
              <a:t>that they may </a:t>
            </a:r>
            <a:r>
              <a:rPr lang="en-CA" b="1" dirty="0"/>
              <a:t>seek out </a:t>
            </a:r>
            <a:r>
              <a:rPr lang="en-CA" dirty="0"/>
              <a:t>or see in </a:t>
            </a:r>
            <a:r>
              <a:rPr lang="en-CA" b="1" dirty="0"/>
              <a:t>news</a:t>
            </a:r>
          </a:p>
          <a:p>
            <a:pPr>
              <a:lnSpc>
                <a:spcPct val="130000"/>
              </a:lnSpc>
              <a:spcAft>
                <a:spcPts val="600"/>
              </a:spcAft>
            </a:pPr>
            <a:r>
              <a:rPr lang="en-CA" dirty="0"/>
              <a:t>Few have </a:t>
            </a:r>
            <a:r>
              <a:rPr lang="en-CA" b="1" dirty="0"/>
              <a:t>looked for </a:t>
            </a:r>
            <a:r>
              <a:rPr lang="en-CA" dirty="0"/>
              <a:t>sexual content, but more have </a:t>
            </a:r>
            <a:r>
              <a:rPr lang="en-CA" b="1" dirty="0"/>
              <a:t>seen it</a:t>
            </a:r>
            <a:endParaRPr lang="en-CA" dirty="0"/>
          </a:p>
        </p:txBody>
      </p:sp>
    </p:spTree>
    <p:custDataLst>
      <p:tags r:id="rId1"/>
    </p:custDataLst>
    <p:extLst>
      <p:ext uri="{BB962C8B-B14F-4D97-AF65-F5344CB8AC3E}">
        <p14:creationId xmlns:p14="http://schemas.microsoft.com/office/powerpoint/2010/main" val="609671053"/>
      </p:ext>
    </p:extLst>
  </p:cSld>
  <p:clrMapOvr>
    <a:masterClrMapping/>
  </p:clrMapOvr>
  <mc:AlternateContent xmlns:mc="http://schemas.openxmlformats.org/markup-compatibility/2006" xmlns:p14="http://schemas.microsoft.com/office/powerpoint/2010/main">
    <mc:Choice Requires="p14">
      <p:transition spd="slow" p14:dur="2000" advClick="0" advTm="56171"/>
    </mc:Choice>
    <mc:Fallback xmlns="">
      <p:transition spd="slow" advClick="0" advTm="5617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SUITE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5F8BD9&quot;,&quot;opacity&quot;:1,&quot;type&quot;:&quot;SOLID&quot;},&quot;primaryButtonBackgroundHover&quot;:{&quot;color&quot;:&quot;#5077BB&quot;,&quot;opacity&quot;:1,&quot;type&quot;:&quot;SOLID&quot;},&quot;primaryButtonBorder&quot;:{&quot;color&quot;:&quot;#5F8BD9&quot;,&quot;opacity&quot;:1,&quot;type&quot;:&quot;SOLID&quot;},&quot;primaryButtonBorderHover&quot;:{&quot;color&quot;:&quot;#5077BB&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lides&quot;,&quot;progressBar&quot;:{&quot;enabled&quot;:true,&quot;mode&quot;:&quot;presentationTimeline&quot;,&quot;showLabels&quot;:true,&quot;visible&quot;:true},&quot;showCCButton&quot;:false,&quot;showNextButton&quot;:true,&quot;showOutline&quot;:false,&quot;showPlayPause&quot;:true,&quot;showPlaybackRateButton&quot;:true,&quot;showPrevButton&quot;:true,&quot;showRewind&quot;:false,&quot;showSlideNumbers&quot;:true,&quot;showSlideOnlyButton&quot;:false,&quot;showSubtitlesButton&quot;:false,&quot;showTimer&quot;:true,&quot;showVolumeControl&quot;:true,&quot;visible&quot;:true},&quot;fontFamily&quot;:&quot;Arial&quot;,&quot;miniskinCustomizationEnabled&quot;:true,&quot;outlinePanel&quot;:{&quot;highlightViewedEntries&quot;:false,&quot;multilevel&quot;:true,&quot;numberEntries&quot;:false,&quot;search&quot;:false,&quot;thumbnails&quot;:true},&quot;rotatePromptEnabled&quot;:false,&quot;sidePanel&quot;:{&quot;showAtLeft&quot;:true,&quot;showLogo&quot;:false,&quot;showNotes&quot;:true,&quot;showOutline&quot;:true,&quot;showPresenterInfo&quot;:false,&quot;showPresenterVideo&quot;:false,&quot;visible&quot;:true},&quot;titlePanel&quot;:{&quot;buttons&quot;:[&quot;attachments&quot;],&quot;buttonsAtLeft&quot;:false,&quot;courseTitleVisible&quot;:true,&quot;showLogo&quot;:false,&quot;visible&quot;:true},&quot;version&quot;:&quot;1.3&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AUDIO_SUBTITLES_LABEL&quot;:&quot;Closed Captions&quot;,&quot;PB_ACCESSIBLE_NAVIGATION_NEXT_BUTTON&quot;:&quot;Next&quot;,&quot;PB_ACCESSIBLE_NAVIGATION_PREV_BUTTON&quot;:&quot;Previous&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o back&quot;,&quot;PB_CONTROL_PANEL_CLOSED_CAPTIONS&quot;:&quot;Notes&quot;,&quot;PB_CONTROL_PANEL_EXIT_FULL_SCREEN&quot;:&quot;Exit full screen&quot;,&quot;PB_CONTROL_PANEL_FULL_SCREEN&quot;:&quot;Full screen&quot;,&quot;PB_CONTROL_PANEL_NEXT&quot;:&quot;Next&quot;,&quot;PB_CONTROL_PANEL_OUTLINE&quot;:&quot;Outline&quot;,&quot;PB_CONTROL_PANEL_PREV&quot;:&quot;&quot;,&quot;PB_CONTROL_PANEL_REPLAY&quot;:&quot;Replay&quot;,&quot;PB_CONTROL_PANEL_SLIDE_COUNTER&quot;:&quot;%SLIDE_NUMBER% of %TOTAL_SLIDES%&quot;,&quot;PB_CONTROL_PANEL_SUBTITLES&quot;:&quot;Closed Captions&quot;,&quot;PB_CONTROL_PANEL_VOLUME_CONTROL&quot;:&quot;Volume&quot;,&quot;PB_CURRENT_SLIDE_IS_NOT_COMPLETED&quot;:&quot;Complete the slide to go to the next one.&quot;,&quot;PB_DOMAIN_RESTRICTION&quot;:&quot;Sorry, the content author has prohibited sharing the presentation on this domain.&quot;,&quot;PB_DRAWING_TOOLS_END_DRAWING&quot;:&quot;Finish drawing&quot;,&quot;PB_DRAWING_TOOLS_ERASER&quot;:&quot;Eraser&quot;,&quot;PB_DRAWING_TOOLS_ERASE_ALL&quot;:&quot;Erase all&quot;,&quot;PB_DRAWING_TOOLS_HIGHLIGHTER&quot;:&quot;Highlighter&quot;,&quot;PB_DRAWING_TOOLS_PEN&quot;:&quot;Pen&quot;,&quot;PB_ENTER_PASSWORD&quot;:&quot;Enter the password to view this presentation.&quot;,&quot;PB_INCORRECT_PASSWORD&quot;:&quot;Incorrect password.&quot;,&quot;PB_INTERACTION_SLIDE_WINDOW_TEXT&quot;:&quot;To advance to the next slide, complete this interaction.&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OPUP_ROTATE_SCREEN_PROMPT_LANDSCAPE&quot;:&quot;Rotate your device to landscape mode&quot;,&quot;PB_POPUP_ROTATE_SCREEN_PROMPT_PORTRAIT&quot;:&quot;Rotate your device to the portrait mode&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PRESENTER_COLLAPSE_BIO&quot;:&quot;Show less&quot;,&quot;PB_PRESENTER_EMAIL&quot;:&quot;Email&quot;,&quot;PB_PRESENTER_EXPAND_BIO&quot;:&quot;Show more&quot;,&quot;PB_PRESENTER_NO_INFO&quot;:&quot;No presenter info.&quot;,&quot;PB_PRESENTER_WEBSITE&quot;:&quot;Website&quot;,&quot;PB_QUIZ_SLIDE_WINDOW_TEXT&quot;:&quot;To advance to the next slide, complete this quiz.&quot;,&quot;PB_RATE_MENU_CAPTION&quot;:&quot;Speed&quot;,&quot;PB_RATE_MENU_DEFAULT_RATE&quot;:&quot;Normal&quot;,&quot;PB_RESUME_PRESENTATION_WINDOW_TEXT&quot;:&quot;Do you want to resume where you left off?&quot;,&quot;PB_SCENARIO_SLIDE_WINDOW_TEXT&quot;:&quot;To advance to the next slide, complete this role-play.&quot;,&quot;PB_SEARCH_CANCEL&quot;:&quot;Cancel&quot;,&quot;PB_SEARCH_NO_RESULTS_LABEL&quot;:&quot;No matches found.&quot;,&quot;PB_SEARCH_PANEL_DEFAULT_TEXT&quot;:&quot;Search…&quot;,&quot;PB_SEARCH_RESULTS_LABEL&quot;:&quot;Search results&quot;,&quot;PB_SEARCH_RESULT_IN_NOTES&quot;:&quot;in notes&quot;,&quot;PB_SEARCH_RESULT_IN_TEXT_LABEL&quot;:&quot;in slide&quot;,&quot;PB_SUBTITLES_MENU_CAPTION&quot;:&quot;Subtitles&quot;,&quot;PB_SUBTITLES_OFF&quot;:&quot;Off&quot;,&quot;PB_TAB_NOTES_LABEL&quot;:&quot;Notes&quot;,&quot;PB_TAB_OUTLINE_LABEL&quot;:&quot;Slides&quot;,&quot;PB_TIME_RESTRICTION&quot;:&quot;Sorry, the content author has prohibited viewing the presentation at this time.&quot;,&quot;PB_TITLE_PANEL_ATTACHMENTS&quot;:&quot;Resources&quot;,&quot;PB_TITLE_PANEL_MARKER_TOOLS&quot;:&quot;Drawing&quot;,&quot;PB_TITLE_PANEL_NOTES&quot;:&quot;Notes&quot;,&quot;PB_TITLE_PANEL_OUTLINE&quot;:&quot;Outline&quot;,&quot;PB_TITLE_PANEL_PRESENTER_INFO&quot;:&quot;Presenter Info&quot;,&quot;PB_TREE_CONTROL_LOADING&quot;:&quot;Loading…&quot;,&quot;PB_VIDEO_WINDOW_NO_VIDEO_LABEL&quot;:&quot;No video&quot;},&quot;playbackAndNavigationSettings&quot;:{&quot;autoStart&quot;:false,&quot;saveAnimationStates&quot;:true,&quot;loopPresentation&quot;:false,&quot;autoPlayAnimations&quot;:false,&quot;autoPlayAnimationsTime&quot;:1,&quot;navigationType&quot;:&quot;FREE&quot;,&quot;resumeMode&quot;:&quot;PROMPT&quot;,&quot;enableKeyboardNavigation&quot;:true},&quot;keyboardSettings&quot;:&quot;&quot;,&quot;skinVersion&quot;:4,&quot;skinCompatibleVersion&quot;:0,&quot;publishSettings&quot;:{&quot;backgroundColor&quot;:&quot;#DCDEE0&quot;,&quot;playerDimensions&quot;:{&quot;height&quot;:144,&quot;width&quot;:296},&quot;playerModule&quot;:&quot;UniversalHtml&quot;,&quot;presentationContent&quot;:{&quot;metadata&quot;:{&quot;references&quot;:true,&quot;texts&quot;:[&quot;DT_COURSE_TITLE&quot;,&quot;DT_REFERENCE_URL&quot;,&quot;DT_REFERENCE_TITLE&quot;,&quot;DT_SLIDE_NOTES_HTML&quot;,&quot;DT_SLIDE_NOTES_TEXT&quot;,&quot;DT_SLIDE_TITLE&quot;,&quot;DT_HYPERLINK_TOOLTIP&quot;]},&quot;resources&quot;:{&quot;attachments&quot;:true,&quot;fonts&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ources&quot;,&quot;Link&quot;,&quot;Picture&quot;,&quot;Video&quot;,&quot;Document&quot;,&quot;File&quot;,&quot;Notes&quot;,&quot;1234567890&quot;,&quot;Slides&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quot;,&quot;fontFamily&quot;:&quot;Arial&quot;,&quot;isBold&quot;:false,&quot;isItalic&quot;:fals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ources&quot;,&quot;Link&quot;,&quot;Picture&quot;,&quot;Video&quot;,&quot;Document&quot;,&quot;File&quot;,&quot;Notes&quot;,&quot;1234567890&quot;,&quot;Slides&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quot;,&quot;fontFamily&quot;:&quot;Arial&quot;,&quot;isBold&quot;:true,&quot;isItalic&quot;:fals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ources&quot;,&quot;Link&quot;,&quot;Picture&quot;,&quot;Video&quot;,&quot;Document&quot;,&quot;File&quot;,&quot;Notes&quot;,&quot;1234567890&quot;,&quot;Slides&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i&quot;,&quot;fontFamily&quot;:&quot;Arial&quot;,&quot;isBold&quot;:false,&quot;isItalic&quot;:tru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ources&quot;,&quot;Link&quot;,&quot;Picture&quot;,&quot;Video&quot;,&quot;Document&quot;,&quot;File&quot;,&quot;Notes&quot;,&quot;1234567890&quot;,&quot;Slides&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i&quot;,&quot;fontFamily&quot;:&quot;Arial&quot;,&quot;isBold&quot;:true,&quot;isItalic&quot;:tru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ources&quot;,&quot;Link&quot;,&quot;Picture&quot;,&quot;Video&quot;,&quot;Document&quot;,&quot;File&quot;,&quot;Notes&quot;,&quot;1234567890&quot;,&quot;Slides&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quot;,&quot;fontFamily&quot;:&quot;Arial&quot;,&quot;isBold&quot;:false,&quot;isItalic&quot;:false,&quot;isSemibold&quot;:tru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SLIDE_TITLE&quot;,&quot;DCT_HYPERLINK_TOOLTIP&quot;],&quot;static&quot;:[&quot;Resources&quot;,&quot;Link&quot;,&quot;Picture&quot;,&quot;Video&quot;,&quot;Document&quot;,&quot;File&quot;,&quot;Notes&quot;,&quot;1234567890&quot;,&quot;Slides&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i&quot;,&quot;fontFamily&quot;:&quot;Arial&quot;,&quot;isBold&quot;:false,&quot;isItalic&quot;:true,&quot;isSemibold&quot;:true,&quot;substituteFontFamily&quot;:&quot;Arial&quot;}],&quot;interactivity&quot;:{&quot;fullSupport&quot;:true},&quot;slideThumbnails&quot;:{&quot;enlargeToFit&quot;:false,&quot;height&quot;:59,&quot;jpegQuality&quot;:100,&quot;keepAspectRatio&quot;:true,&quot;width&quot;:78}}}},&quot;ceipData&quot;:{&quot;enableMiniSkinCustomization&quot;:true,&quot;playerLayout&quot;:&quot;custom&quot;,&quot;playerLayoutFooter&quot;:&quot;playAndPause,acceleration,volumeControl,timer,slideNumber,goToPrev,goToNext&quot;,&quot;playerLayoutHeader&quot;:&quot;resources,title&quot;,&quot;playerLayoutHeaderButtonsPosition&quot;:&quot;right&quot;,&quot;playerLayoutOutline&quot;:&quot;showThumbnails,enableMultilevel&quot;,&quot;playerLayoutProgress&quot;:&quot;enabledNavigation,showLabels&quot;,&quot;playerLayoutProgressMode&quot;:&quot;presentationTimeline&quot;,&quot;playerLayoutSidebar&quot;:&quot;notes,outline&quot;,&quot;playerLayoutSidebarPosition&quot;:&quot;left&quot;,&quot;playerMessages&quot;:&quot;builtin.en&quot;,&quot;playerNavigationAutoStart&quot;:false,&quot;playerNavigationEnableKeyboardNavigation&quot;:true,&quot;playerNavigationMode&quot;:&quot;bySlides&quot;,&quot;playerNavigationOnRestart&quot;:&quot;prompt&quot;,&quot;playerNavigationSaveAnimationStates&quot;:true,&quot;playerNavigationType&quot;:&quot;free&quot;,&quot;playerTheme&quot;:&quot;custom&quot;,&quot;playerThemeBorderRadius&quot;:10,&quot;playerThemeColorScheme&quot;:&quot;builtin.lightBlue&quot;,&quot;playerThemeFont&quot;:&quot;Arial&quot;}}}"/>
  <p:tag name="ISPRING-SUITE_ISPRING_CURRENT_PLAYER_ID" val="universal"/>
  <p:tag name="ISPRING_PRESENTATION_COURSE_TITLE" val="Teaching Digital Citizenship in Grade 6"/>
  <p:tag name="ISPRING_PROJECT_FOLDER_UPDATED" val="1"/>
  <p:tag name="ISPRING_SCREEN_RECS_UPDATED" val="C:\Users\jladouceur\OneDrive - MediaSmarts\School Mental Health Ontario 2025\Digital Citizenship project\Teaching Digital Citizenship in Grade 6\"/>
  <p:tag name="ISPRING_PROJECT_VERSION" val="9.3"/>
  <p:tag name="ISPRING_RESOURCE_FOLDER_TIP_DIALOG_SHOWN" val="1"/>
  <p:tag name="ISPRING_LMS_API_VERSION" val="SCORM 2004 (4th edition)"/>
  <p:tag name="ISPRING_ULTRA_SCORM_COURSE_ID" val="B9B77945-B113-489A-9D65-51A9D9BB1926"/>
  <p:tag name="ISPRING_CMI5_LAUNCH_METHOD" val="any window"/>
  <p:tag name="ISPRING_SCORM_REPORT_STATUS" val="0"/>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uFFFD\u0012{DB832441-61A7-4337-9A34-4991DBC5D88F}&quot;,&quot;C:\\Users\\jladouceur\\OneDrive - MediaSmarts\\School Mental Health Ontario 2025\\Digital Citizenship projec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TRUE&quot;,&quot;language&quot;:&quot;EN&quot;,&quot;invertReadingOrder&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SUITE_ISPRING_CURRENT_GRADING_VERSION" val="v2"/>
  <p:tag name="ISPRING_PRESENTATION_TITLE" val="Teaching Digital Citizenship in Grade 6"/>
  <p:tag name="ISPRING_FIRST_PUBLISH" val="1"/>
  <p:tag name="ISPRING_WEBLINKS_TARGET" val="_blank"/>
  <p:tag name="ISPRING_WEBLINKS_TARGETMJT" val="_self"/>
  <p:tag name="FLASHSPRING_ZOOM_TAG" val="69"/>
  <p:tag name="ISPRING-SUITE_ISPRING_GRADING_SETTINGS_V2" val="{&quot;alternatives&quot;:[{&quot;slides&quot;:{&quot;slides_to_view&quot;:{&quot;percent&quot;:100},&quot;group_id&quot;:&quot;all slides&quot;},&quot;name&quot;:&quot;&quot;}]}"/>
  <p:tag name="ISPRING_PRESENTATION_INFO_2" val="&lt;?xml version=&quot;1.0&quot; encoding=&quot;UTF-8&quot; standalone=&quot;no&quot; ?&gt;&#10;&lt;presentation2&gt;&#10;&#10;  &lt;slides&gt;&#10;    &lt;slide id=&quot;{831CFDA3-09AC-433A-84CD-368AE6677B63}&quot; pptId=&quot;260&quot;/&gt;&#10;    &lt;slide id=&quot;{726716D1-36BF-42A3-8B7B-7669D2D5C05E}&quot; pptId=&quot;735&quot;/&gt;&#10;    &lt;slide id=&quot;{28DD9015-3A37-4718-B7A4-2DAC63F76732}&quot; pptId=&quot;266&quot;/&gt;&#10;    &lt;slide id=&quot;{E9747D46-8D04-4B00-8393-F4ADF7EDDC19}&quot; pptId=&quot;270&quot;/&gt;&#10;    &lt;slide id=&quot;{2F264EBF-BEF0-464A-AB21-5C05A716C9EF}&quot; pptId=&quot;273&quot;/&gt;&#10;    &lt;slide id=&quot;{02372944-3B47-4911-8AFA-5ABA15E91FD3}&quot; pptId=&quot;296&quot;/&gt;&#10;    &lt;slide id=&quot;{333532DD-C3BE-47D0-854F-A31063E804E5}&quot; pptId=&quot;280&quot;/&gt;&#10;    &lt;slide id=&quot;{2BBC6CBF-50CC-4DA7-B3F2-ED8A30398C92}&quot; pptId=&quot;271&quot;/&gt;&#10;    &lt;slide id=&quot;{41B7CA3A-3AE2-4CFC-A37A-27A60387B730}&quot; pptId=&quot;272&quot;/&gt;&#10;    &lt;slide id=&quot;{8C9479F5-749C-4346-A1E8-4CE79F29B94C}&quot; pptId=&quot;274&quot;/&gt;&#10;    &lt;slide id=&quot;{06665EF9-DD3E-4B99-9D1F-6E2FE651F2F0}&quot; pptId=&quot;275&quot;/&gt;&#10;    &lt;slide id=&quot;{652B4292-C02E-484F-BE9B-D3EA3BA22232}&quot; pptId=&quot;730&quot;/&gt;&#10;    &lt;slide id=&quot;{4F1F9933-F97C-4056-BB66-334815727802}&quot; pptId=&quot;277&quot;/&gt;&#10;    &lt;slide id=&quot;{ADD37DBC-A4BB-4942-8A14-4A5C5F6EED3B}&quot; pptId=&quot;741&quot;/&gt;&#10;    &lt;slide id=&quot;{CB46F4BA-EB8D-4BB1-AD6A-C545A9F8E0D5}&quot; pptId=&quot;713&quot;/&gt;&#10;    &lt;slide id=&quot;{17409140-B070-448F-80D2-3C4C31D40EC3}&quot; pptId=&quot;737&quot;/&gt;&#10;    &lt;slide id=&quot;{0CA2EDD0-3764-41CA-8822-03F527C80ABE}&quot; pptId=&quot;717&quot;/&gt;&#10;    &lt;slide id=&quot;{33BA33BC-E6EF-4123-AF6E-D26433FEFB93}&quot; pptId=&quot;287&quot;/&gt;&#10;    &lt;slide id=&quot;{7B1473A4-3C42-4C97-9790-07B3F535B5FB}&quot; pptId=&quot;704&quot;/&gt;&#10;    &lt;slide id=&quot;{CE2D3E83-993D-44AB-B61E-49F6C79F1A15}&quot; pptId=&quot;705&quot;/&gt;&#10;    &lt;slide id=&quot;{F72A6019-7153-440C-96AD-D4775187BE73}&quot; pptId=&quot;711&quot;/&gt;&#10;    &lt;slide id=&quot;{6DA32E98-9E51-4847-B8C8-8A77455E1F54}&quot; pptId=&quot;712&quot;/&gt;&#10;    &lt;slide id=&quot;{FA270169-2E98-4B43-A032-7D32F4F30B4E}&quot; pptId=&quot;736&quot;/&gt;&#10;    &lt;slide id=&quot;{CB6A1774-D1C3-48E7-84A7-DF78605BF4E4}&quot; pptId=&quot;282&quot;/&gt;&#10;    &lt;slide id=&quot;{9BE82044-FE3D-4608-A38C-D9D74AB614EA}&quot; pptId=&quot;297&quot;/&gt;&#10;    &lt;slide id=&quot;{9E0C97B9-6AC0-4586-B8A1-63F3F8F2DDCE}&quot; pptId=&quot;742&quot;/&gt;&#10;    &lt;slide id=&quot;{87DB7F30-AAB7-4AEC-A21C-6736A956E898}&quot; pptId=&quot;743&quot;/&gt;&#10;    &lt;slide id=&quot;{D0CE86B3-E126-4410-AC25-7E1F3EDE4A50}&quot; pptId=&quot;716&quot;/&gt;&#10;    &lt;slide id=&quot;{61086157-5BFC-4BD8-9380-4E30020CEF68}&quot; pptId=&quot;718&quot;/&gt;&#10;    &lt;slide id=&quot;{56A43E71-1D90-475A-A69F-09834EFFB6E0}&quot; pptId=&quot;722&quot;/&gt;&#10;    &lt;slide id=&quot;{C4822E7E-D5D6-4A36-A16D-D7F7BA927AC4}&quot; pptId=&quot;719&quot;/&gt;&#10;    &lt;slide id=&quot;{04D9990E-2B74-4D8B-BBDD-F78110DF9B1A}&quot; pptId=&quot;738&quot;/&gt;&#10;    &lt;slide id=&quot;{C3644DB5-508F-4FB5-8020-26FE51B354BB}&quot; pptId=&quot;269&quot;/&gt;&#10;    &lt;slide id=&quot;{552D8B52-7506-41F3-845C-4AAFF575307E}&quot; pptId=&quot;734&quot;/&gt;&#10;    &lt;slide id=&quot;{86EE4070-7FAF-4C16-B771-B7F30959EDB3}&quot; pptId=&quot;281&quot;/&gt;&#10;    &lt;slide id=&quot;{A796A63C-D486-4F1A-9E5D-C97C41DB627B}&quot; pptId=&quot;726&quot;/&gt;&#10;    &lt;slide id=&quot;{D2CC03AF-C2E5-4C61-B91B-C3A521C61611}&quot; pptId=&quot;724&quot;/&gt;&#10;    &lt;slide id=&quot;{BD42935A-0451-4726-9F28-412F7A4DFA2E}&quot; pptId=&quot;731&quot;/&gt;&#10;    &lt;slide id=&quot;{4F573DAE-E71D-4DB5-9890-DCC1D3CF3DBF}&quot; pptId=&quot;732&quot;/&gt;&#10;    &lt;slide id=&quot;{53417BB0-2354-414F-9AC0-322EA6FD0935}&quot; pptId=&quot;725&quot;/&gt;&#10;    &lt;slide id=&quot;{C1B5B7AD-53BC-47F5-ABD4-4F61264D2E27}&quot; pptId=&quot;739&quot;/&gt;&#10;    &lt;slide id=&quot;{84DA5F7A-B5BC-4722-977D-A8CD7696D176}&quot; pptId=&quot;727&quot;/&gt;&#10;    &lt;slide id=&quot;{B0DE324A-991E-4565-90AC-EDEF97C869A4}&quot; pptId=&quot;728&quot;/&gt;&#10;    &lt;slide id=&quot;{F817159D-DE2C-4ED4-B243-A582449BF880}&quot; pptId=&quot;733&quot;/&gt;&#10;    &lt;slide id=&quot;{35E291C6-67A8-45A3-AA9B-50FAF2226D7D}&quot; pptId=&quot;729&quot;/&gt;&#10;    &lt;slide id=&quot;{893DC4E9-22AE-46C9-923B-828FD44213B5}&quot; pptId=&quot;740&quot;/&gt;&#10;  &lt;/slides&gt;&#10;&#10;  &lt;narration&gt;&#10;    &lt;audioTracks&gt;&#10;      &lt;audioTrack duration=&quot;14395&quot; muted=&quot;false&quot; name=&quot;TDC1&quot; resource=&quot;60d1ba60&quot; slideId=&quot;{831CFDA3-09AC-433A-84CD-368AE6677B63}&quot; startTime=&quot;0&quot; stepIndex=&quot;0&quot; volume=&quot;1&quot;&gt;&#10;        &lt;audio channels=&quot;2&quot; format=&quot;fltp&quot; sampleRate=&quot;44100&quot;/&gt;&#10;      &lt;/audioTrack&gt;&#10;      &lt;audioTrack duration=&quot;16615&quot; muted=&quot;false&quot; name=&quot;TDC2&quot; resource=&quot;af1af682&quot; slideId=&quot;{726716D1-36BF-42A3-8B7B-7669D2D5C05E}&quot; startTime=&quot;0&quot; stepIndex=&quot;0&quot; volume=&quot;1&quot;&gt;&#10;        &lt;audio channels=&quot;2&quot; format=&quot;fltp&quot; sampleRate=&quot;44100&quot;/&gt;&#10;      &lt;/audioTrack&gt;&#10;      &lt;audioTrack duration=&quot;6767&quot; muted=&quot;false&quot; name=&quot;TDC3&quot; resource=&quot;855a7720&quot; slideId=&quot;{28DD9015-3A37-4718-B7A4-2DAC63F76732}&quot; startTime=&quot;0&quot; stepIndex=&quot;0&quot; volume=&quot;1&quot;&gt;&#10;        &lt;audio channels=&quot;2&quot; format=&quot;fltp&quot; sampleRate=&quot;44100&quot;/&gt;&#10;      &lt;/audioTrack&gt;&#10;      &lt;audioTrack duration=&quot;17869&quot; muted=&quot;false&quot; name=&quot;TDC4&quot; resource=&quot;b205a137&quot; slideId=&quot;{E9747D46-8D04-4B00-8393-F4ADF7EDDC19}&quot; startTime=&quot;0&quot; stepIndex=&quot;0&quot; volume=&quot;1&quot;&gt;&#10;        &lt;audio channels=&quot;2&quot; format=&quot;fltp&quot; sampleRate=&quot;44100&quot;/&gt;&#10;      &lt;/audioTrack&gt;&#10;      &lt;audioTrack duration=&quot;34300&quot; muted=&quot;false&quot; name=&quot;TDC5&quot; resource=&quot;bab85644&quot; slideId=&quot;{2F264EBF-BEF0-464A-AB21-5C05A716C9EF}&quot; startTime=&quot;0&quot; stepIndex=&quot;0&quot; volume=&quot;1&quot;&gt;&#10;        &lt;audio channels=&quot;2&quot; format=&quot;fltp&quot; sampleRate=&quot;44100&quot;/&gt;&#10;      &lt;/audioTrack&gt;&#10;      &lt;audioTrack duration=&quot;31688&quot; muted=&quot;false&quot; name=&quot;TDC6&quot; resource=&quot;7e294285&quot; slideId=&quot;{02372944-3B47-4911-8AFA-5ABA15E91FD3}&quot; startTime=&quot;0&quot; stepIndex=&quot;0&quot; volume=&quot;1&quot;&gt;&#10;        &lt;audio channels=&quot;2&quot; format=&quot;fltp&quot; sampleRate=&quot;44100&quot;/&gt;&#10;      &lt;/audioTrack&gt;&#10;      &lt;audioTrack duration=&quot;35867&quot; muted=&quot;false&quot; name=&quot;TDC7&quot; resource=&quot;d662de92&quot; slideId=&quot;{333532DD-C3BE-47D0-854F-A31063E804E5}&quot; startTime=&quot;0&quot; stepIndex=&quot;0&quot; volume=&quot;1&quot;&gt;&#10;        &lt;audio channels=&quot;2&quot; format=&quot;fltp&quot; sampleRate=&quot;44100&quot;/&gt;&#10;      &lt;/audioTrack&gt;&#10;      &lt;audioTrack duration=&quot;35763&quot; muted=&quot;false&quot; name=&quot;TDC8&quot; resource=&quot;ca602ca6&quot; slideId=&quot;{2BBC6CBF-50CC-4DA7-B3F2-ED8A30398C92}&quot; startTime=&quot;0&quot; stepIndex=&quot;0&quot; volume=&quot;1&quot;&gt;&#10;        &lt;audio channels=&quot;2&quot; format=&quot;fltp&quot; sampleRate=&quot;44100&quot;/&gt;&#10;      &lt;/audioTrack&gt;&#10;      &lt;audioTrack duration=&quot;43443&quot; muted=&quot;false&quot; name=&quot;TDC10&quot; resource=&quot;a668ddc5&quot; slideId=&quot;{8C9479F5-749C-4346-A1E8-4CE79F29B94C}&quot; startTime=&quot;0&quot; stepIndex=&quot;0&quot; volume=&quot;1&quot;&gt;&#10;        &lt;audio channels=&quot;2&quot; format=&quot;fltp&quot; sampleRate=&quot;44100&quot;/&gt;&#10;      &lt;/audioTrack&gt;&#10;      &lt;audioTrack duration=&quot;25026&quot; muted=&quot;false&quot; name=&quot;TDC46&quot; resource=&quot;5d64f3cd&quot; slideId=&quot;{893DC4E9-22AE-46C9-923B-828FD44213B5}&quot; startTime=&quot;0&quot; stepIndex=&quot;0&quot; volume=&quot;1&quot;&gt;&#10;        &lt;audio channels=&quot;2&quot; format=&quot;fltp&quot; sampleRate=&quot;44100&quot;/&gt;&#10;      &lt;/audioTrack&gt;&#10;      &lt;audioTrack duration=&quot;88138&quot; muted=&quot;false&quot; name=&quot;TDC45&quot; resource=&quot;50329bb4&quot; slideId=&quot;{35E291C6-67A8-45A3-AA9B-50FAF2226D7D}&quot; startTime=&quot;0&quot; stepIndex=&quot;0&quot; volume=&quot;1&quot;&gt;&#10;        &lt;audio channels=&quot;2&quot; format=&quot;fltp&quot; sampleRate=&quot;44100&quot;/&gt;&#10;      &lt;/audioTrack&gt;&#10;      &lt;audioTrack duration=&quot;84716&quot; muted=&quot;false&quot; name=&quot;TDC44&quot; resource=&quot;2edc3cef&quot; slideId=&quot;{F817159D-DE2C-4ED4-B243-A582449BF880}&quot; startTime=&quot;0&quot; stepIndex=&quot;0&quot; volume=&quot;1&quot;&gt;&#10;        &lt;audio channels=&quot;2&quot; format=&quot;fltp&quot; sampleRate=&quot;44100&quot;/&gt;&#10;      &lt;/audioTrack&gt;&#10;      &lt;audioTrack duration=&quot;57131&quot; muted=&quot;false&quot; name=&quot;TDC43&quot; resource=&quot;59856479&quot; slideId=&quot;{B0DE324A-991E-4565-90AC-EDEF97C869A4}&quot; startTime=&quot;0&quot; stepIndex=&quot;0&quot; volume=&quot;1&quot;&gt;&#10;        &lt;audio channels=&quot;2&quot; format=&quot;fltp&quot; sampleRate=&quot;44100&quot;/&gt;&#10;      &lt;/audioTrack&gt;&#10;      &lt;audioTrack duration=&quot;66039&quot; muted=&quot;false&quot; name=&quot;TDC42&quot; resource=&quot;cc3ee305&quot; slideId=&quot;{84DA5F7A-B5BC-4722-977D-A8CD7696D176}&quot; startTime=&quot;0&quot; stepIndex=&quot;0&quot; volume=&quot;1&quot;&gt;&#10;        &lt;audio channels=&quot;2&quot; format=&quot;fltp&quot; sampleRate=&quot;44100&quot;/&gt;&#10;      &lt;/audioTrack&gt;&#10;      &lt;audioTrack duration=&quot;19515&quot; muted=&quot;false&quot; name=&quot;TDC41&quot; resource=&quot;1cd7dc10&quot; slideId=&quot;{C1B5B7AD-53BC-47F5-ABD4-4F61264D2E27}&quot; startTime=&quot;0&quot; stepIndex=&quot;0&quot; volume=&quot;1&quot;&gt;&#10;        &lt;audio channels=&quot;2&quot; format=&quot;fltp&quot; sampleRate=&quot;44100&quot;/&gt;&#10;      &lt;/audioTrack&gt;&#10;      &lt;audioTrack duration=&quot;112484&quot; muted=&quot;false&quot; name=&quot;TDC40&quot; resource=&quot;314477b8&quot; slideId=&quot;{53417BB0-2354-414F-9AC0-322EA6FD0935}&quot; startTime=&quot;0&quot; stepIndex=&quot;0&quot; volume=&quot;1&quot;&gt;&#10;        &lt;audio channels=&quot;2&quot; format=&quot;fltp&quot; sampleRate=&quot;44100&quot;/&gt;&#10;      &lt;/audioTrack&gt;&#10;      &lt;audioTrack duration=&quot;117761&quot; muted=&quot;false&quot; name=&quot;TDC28&quot; resource=&quot;55264254&quot; slideId=&quot;{D0CE86B3-E126-4410-AC25-7E1F3EDE4A50}&quot; startTime=&quot;0&quot; stepIndex=&quot;0&quot; volume=&quot;1&quot;&gt;&#10;        &lt;audio channels=&quot;2&quot; format=&quot;fltp&quot; sampleRate=&quot;44100&quot;/&gt;&#10;      &lt;/audioTrack&gt;&#10;      &lt;audioTrack duration=&quot;61807&quot; muted=&quot;false&quot; name=&quot;TDC29&quot; resource=&quot;75298faf&quot; slideId=&quot;{61086157-5BFC-4BD8-9380-4E30020CEF68}&quot; startTime=&quot;0&quot; stepIndex=&quot;0&quot; volume=&quot;1&quot;&gt;&#10;        &lt;audio channels=&quot;2&quot; format=&quot;fltp&quot; sampleRate=&quot;44100&quot;/&gt;&#10;      &lt;/audioTrack&gt;&#10;      &lt;audioTrack duration=&quot;62146&quot; muted=&quot;false&quot; name=&quot;TDC30&quot; resource=&quot;4bafb398&quot; slideId=&quot;{56A43E71-1D90-475A-A69F-09834EFFB6E0}&quot; startTime=&quot;0&quot; stepIndex=&quot;0&quot; volume=&quot;1&quot;&gt;&#10;        &lt;audio channels=&quot;2&quot; format=&quot;fltp&quot; sampleRate=&quot;44100&quot;/&gt;&#10;      &lt;/audioTrack&gt;&#10;      &lt;audioTrack duration=&quot;65856&quot; muted=&quot;false&quot; name=&quot;TDC31&quot; resource=&quot;481ae090&quot; slideId=&quot;{C4822E7E-D5D6-4A36-A16D-D7F7BA927AC4}&quot; startTime=&quot;0&quot; stepIndex=&quot;0&quot; volume=&quot;1&quot;&gt;&#10;        &lt;audio channels=&quot;2&quot; format=&quot;fltp&quot; sampleRate=&quot;44100&quot;/&gt;&#10;      &lt;/audioTrack&gt;&#10;      &lt;audioTrack duration=&quot;48171&quot; muted=&quot;false&quot; name=&quot;TDC32&quot; resource=&quot;ac2c7a37&quot; slideId=&quot;{04D9990E-2B74-4D8B-BBDD-F78110DF9B1A}&quot; startTime=&quot;0&quot; stepIndex=&quot;0&quot; volume=&quot;1&quot;&gt;&#10;        &lt;audio channels=&quot;2&quot; format=&quot;fltp&quot; sampleRate=&quot;44100&quot;/&gt;&#10;      &lt;/audioTrack&gt;&#10;      &lt;audioTrack duration=&quot;11782&quot; muted=&quot;false&quot; name=&quot;TDC33&quot; resource=&quot;8445c138&quot; slideId=&quot;{C3644DB5-508F-4FB5-8020-26FE51B354BB}&quot; startTime=&quot;0&quot; stepIndex=&quot;0&quot; volume=&quot;1&quot;&gt;&#10;        &lt;audio channels=&quot;2&quot; format=&quot;fltp&quot; sampleRate=&quot;44100&quot;/&gt;&#10;      &lt;/audioTrack&gt;&#10;      &lt;audioTrack duration=&quot;49268&quot; muted=&quot;false&quot; name=&quot;TDC34&quot; resource=&quot;b3ba45aa&quot; slideId=&quot;{552D8B52-7506-41F3-845C-4AAFF575307E}&quot; startTime=&quot;0&quot; stepIndex=&quot;0&quot; volume=&quot;1&quot;&gt;&#10;        &lt;audio channels=&quot;2&quot; format=&quot;fltp&quot; sampleRate=&quot;44100&quot;/&gt;&#10;      &lt;/audioTrack&gt;&#10;      &lt;audioTrack duration=&quot;57000&quot; muted=&quot;false&quot; name=&quot;TDC35&quot; resource=&quot;f926bb68&quot; slideId=&quot;{86EE4070-7FAF-4C16-B771-B7F30959EDB3}&quot; startTime=&quot;0&quot; stepIndex=&quot;0&quot; volume=&quot;1&quot;&gt;&#10;        &lt;audio channels=&quot;2&quot; format=&quot;fltp&quot; sampleRate=&quot;44100&quot;/&gt;&#10;      &lt;/audioTrack&gt;&#10;      &lt;audioTrack duration=&quot;106816&quot; muted=&quot;false&quot; name=&quot;TDC36&quot; resource=&quot;c54152fd&quot; slideId=&quot;{A796A63C-D486-4F1A-9E5D-C97C41DB627B}&quot; startTime=&quot;0&quot; stepIndex=&quot;0&quot; volume=&quot;1&quot;&gt;&#10;        &lt;audio channels=&quot;2&quot; format=&quot;fltp&quot; sampleRate=&quot;44100&quot;/&gt;&#10;      &lt;/audioTrack&gt;&#10;      &lt;audioTrack duration=&quot;66744&quot; muted=&quot;false&quot; name=&quot;TDC37&quot; resource=&quot;fa056336&quot; slideId=&quot;{D2CC03AF-C2E5-4C61-B91B-C3A521C61611}&quot; startTime=&quot;0&quot; stepIndex=&quot;0&quot; volume=&quot;1&quot;&gt;&#10;        &lt;audio channels=&quot;2&quot; format=&quot;fltp&quot; sampleRate=&quot;44100&quot;/&gt;&#10;      &lt;/audioTrack&gt;&#10;      &lt;audioTrack duration=&quot;74241&quot; muted=&quot;false&quot; name=&quot;TDC38&quot; resource=&quot;8807eb6d&quot; slideId=&quot;{BD42935A-0451-4726-9F28-412F7A4DFA2E}&quot; startTime=&quot;0&quot; stepIndex=&quot;0&quot; volume=&quot;1&quot;&gt;&#10;        &lt;audio channels=&quot;2&quot; format=&quot;fltp&quot; sampleRate=&quot;44100&quot;/&gt;&#10;      &lt;/audioTrack&gt;&#10;      &lt;audioTrack duration=&quot;49164&quot; muted=&quot;false&quot; name=&quot;TDC39&quot; resource=&quot;f8a4e4ed&quot; slideId=&quot;{4F573DAE-E71D-4DB5-9890-DCC1D3CF3DBF}&quot; startTime=&quot;0&quot; stepIndex=&quot;0&quot; volume=&quot;1&quot;&gt;&#10;        &lt;audio channels=&quot;2&quot; format=&quot;fltp&quot; sampleRate=&quot;44100&quot;/&gt;&#10;      &lt;/audioTrack&gt;&#10;      &lt;audioTrack duration=&quot;16145&quot; muted=&quot;false&quot; name=&quot;TDC19&quot; resource=&quot;8c40659b&quot; slideId=&quot;{7B1473A4-3C42-4C97-9790-07B3F535B5FB}&quot; startTime=&quot;0&quot; stepIndex=&quot;0&quot; volume=&quot;1&quot;&gt;&#10;        &lt;audio channels=&quot;2&quot; format=&quot;fltp&quot; sampleRate=&quot;44100&quot;/&gt;&#10;      &lt;/audioTrack&gt;&#10;      &lt;audioTrack duration=&quot;36808&quot; muted=&quot;false&quot; name=&quot;TDC20&quot; resource=&quot;5acacaaf&quot; slideId=&quot;{CE2D3E83-993D-44AB-B61E-49F6C79F1A15}&quot; startTime=&quot;0&quot; stepIndex=&quot;0&quot; volume=&quot;1&quot;&gt;&#10;        &lt;audio channels=&quot;2&quot; format=&quot;fltp&quot; sampleRate=&quot;44100&quot;/&gt;&#10;      &lt;/audioTrack&gt;&#10;      &lt;audioTrack duration=&quot;54257&quot; muted=&quot;false&quot; name=&quot;TDC15&quot; resource=&quot;4a0fc4ba&quot; slideId=&quot;{CB46F4BA-EB8D-4BB1-AD6A-C545A9F8E0D5}&quot; startTime=&quot;0&quot; stepIndex=&quot;0&quot; volume=&quot;1&quot;&gt;&#10;        &lt;audio channels=&quot;2&quot; format=&quot;fltp&quot; sampleRate=&quot;44100&quot;/&gt;&#10;      &lt;/audioTrack&gt;&#10;      &lt;audioTrack duration=&quot;58280&quot; muted=&quot;false&quot; name=&quot;TDC11&quot; resource=&quot;93dd4c48&quot; slideId=&quot;{06665EF9-DD3E-4B99-9D1F-6E2FE651F2F0}&quot; startTime=&quot;0&quot; stepIndex=&quot;0&quot; volume=&quot;1&quot;&gt;&#10;        &lt;audio channels=&quot;2&quot; format=&quot;fltp&quot; sampleRate=&quot;44100&quot;/&gt;&#10;      &lt;/audioTrack&gt;&#10;      &lt;audioTrack duration=&quot;59221&quot; muted=&quot;false&quot; name=&quot;TDC12&quot; resource=&quot;441d27da&quot; slideId=&quot;{652B4292-C02E-484F-BE9B-D3EA3BA22232}&quot; startTime=&quot;0&quot; stepIndex=&quot;0&quot; volume=&quot;1&quot;&gt;&#10;        &lt;audio channels=&quot;2&quot; format=&quot;fltp&quot; sampleRate=&quot;44100&quot;/&gt;&#10;      &lt;/audioTrack&gt;&#10;      &lt;audioTrack duration=&quot;50078&quot; muted=&quot;false&quot; name=&quot;TDC13&quot; resource=&quot;f37d19e6&quot; slideId=&quot;{4F1F9933-F97C-4056-BB66-334815727802}&quot; startTime=&quot;0&quot; stepIndex=&quot;0&quot; volume=&quot;1&quot;&gt;&#10;        &lt;audio channels=&quot;2&quot; format=&quot;fltp&quot; sampleRate=&quot;44100&quot;/&gt;&#10;      &lt;/audioTrack&gt;&#10;      &lt;audioTrack duration=&quot;62199&quot; muted=&quot;false&quot; name=&quot;TDC14&quot; resource=&quot;1d026e80&quot; slideId=&quot;{ADD37DBC-A4BB-4942-8A14-4A5C5F6EED3B}&quot; startTime=&quot;0&quot; stepIndex=&quot;0&quot; volume=&quot;1&quot;&gt;&#10;        &lt;audio channels=&quot;2&quot; format=&quot;fltp&quot; sampleRate=&quot;44100&quot;/&gt;&#10;      &lt;/audioTrack&gt;&#10;      &lt;audioTrack duration=&quot;48955&quot; muted=&quot;false&quot; name=&quot;TDC17&quot; resource=&quot;2d49cecb&quot; slideId=&quot;{0CA2EDD0-3764-41CA-8822-03F527C80ABE}&quot; startTime=&quot;0&quot; stepIndex=&quot;0&quot; volume=&quot;1&quot;&gt;&#10;        &lt;audio channels=&quot;2&quot; format=&quot;fltp&quot; sampleRate=&quot;44100&quot;/&gt;&#10;      &lt;/audioTrack&gt;&#10;      &lt;audioTrack duration=&quot;18574&quot; muted=&quot;false&quot; name=&quot;TDC16&quot; resource=&quot;9d861c3a&quot; slideId=&quot;{17409140-B070-448F-80D2-3C4C31D40EC3}&quot; startTime=&quot;0&quot; stepIndex=&quot;0&quot; volume=&quot;1&quot;&gt;&#10;        &lt;audio channels=&quot;2&quot; format=&quot;fltp&quot; sampleRate=&quot;44100&quot;/&gt;&#10;      &lt;/audioTrack&gt;&#10;      &lt;audioTrack duration=&quot;22101&quot; muted=&quot;false&quot; name=&quot;TDC23&quot; resource=&quot;7cd96f59&quot; slideId=&quot;{FA270169-2E98-4B43-A032-7D32F4F30B4E}&quot; startTime=&quot;0&quot; stepIndex=&quot;0&quot; volume=&quot;1&quot;&gt;&#10;        &lt;audio channels=&quot;2&quot; format=&quot;fltp&quot; sampleRate=&quot;44100&quot;/&gt;&#10;      &lt;/audioTrack&gt;&#10;      &lt;audioTrack duration=&quot;16589&quot; muted=&quot;false&quot; name=&quot;TDC24&quot; resource=&quot;20df0885&quot; slideId=&quot;{CB6A1774-D1C3-48E7-84A7-DF78605BF4E4}&quot; startTime=&quot;0&quot; stepIndex=&quot;0&quot; volume=&quot;1&quot;&gt;&#10;        &lt;audio channels=&quot;2&quot; format=&quot;fltp&quot; sampleRate=&quot;44100&quot;/&gt;&#10;      &lt;/audioTrack&gt;&#10;      &lt;audioTrack duration=&quot;44644&quot; muted=&quot;false&quot; name=&quot;TDC25&quot; resource=&quot;04bb787a&quot; slideId=&quot;{9BE82044-FE3D-4608-A38C-D9D74AB614EA}&quot; startTime=&quot;0&quot; stepIndex=&quot;0&quot; volume=&quot;1&quot;&gt;&#10;        &lt;audio channels=&quot;2&quot; format=&quot;fltp&quot; sampleRate=&quot;44100&quot;/&gt;&#10;      &lt;/audioTrack&gt;&#10;      &lt;audioTrack duration=&quot;33490&quot; muted=&quot;false&quot; name=&quot;TDC26&quot; resource=&quot;b80e9bb6&quot; slideId=&quot;{9E0C97B9-6AC0-4586-B8A1-63F3F8F2DDCE}&quot; startTime=&quot;0&quot; stepIndex=&quot;0&quot; volume=&quot;1&quot;&gt;&#10;        &lt;audio channels=&quot;2&quot; format=&quot;fltp&quot; sampleRate=&quot;44100&quot;/&gt;&#10;      &lt;/audioTrack&gt;&#10;      &lt;audioTrack duration=&quot;38349&quot; muted=&quot;false&quot; name=&quot;TDC27&quot; resource=&quot;9df0b2ef&quot; slideId=&quot;{87DB7F30-AAB7-4AEC-A21C-6736A956E898}&quot; startTime=&quot;0&quot; stepIndex=&quot;0&quot; volume=&quot;1&quot;&gt;&#10;        &lt;audio channels=&quot;2&quot; format=&quot;fltp&quot; sampleRate=&quot;44100&quot;/&gt;&#10;      &lt;/audioTrack&gt;&#10;      &lt;audioTrack duration=&quot;27848&quot; muted=&quot;false&quot; name=&quot;TDC18&quot; resource=&quot;eaeec114&quot; slideId=&quot;{33BA33BC-E6EF-4123-AF6E-D26433FEFB93}&quot; startTime=&quot;0&quot; stepIndex=&quot;0&quot; volume=&quot;1&quot;&gt;&#10;        &lt;audio channels=&quot;2&quot; format=&quot;fltp&quot; sampleRate=&quot;44100&quot;/&gt;&#10;      &lt;/audioTrack&gt;&#10;      &lt;audioTrack duration=&quot;55877&quot; muted=&quot;false&quot; name=&quot;TDC9&quot; resource=&quot;5ff1fbb5&quot; slideId=&quot;{41B7CA3A-3AE2-4CFC-A37A-27A60387B730}&quot; startTime=&quot;0&quot; stepIndex=&quot;0&quot; volume=&quot;1&quot;&gt;&#10;        &lt;audio channels=&quot;2&quot; format=&quot;fltp&quot; sampleRate=&quot;44100&quot;/&gt;&#10;      &lt;/audioTrack&gt;&#10;      &lt;audioTrack duration=&quot;61885&quot; muted=&quot;false&quot; name=&quot;TDC21&quot; resource=&quot;919a2cd3&quot; slideId=&quot;{F72A6019-7153-440C-96AD-D4775187BE73}&quot; startTime=&quot;0&quot; stepIndex=&quot;0&quot; volume=&quot;1&quot;&gt;&#10;        &lt;audio channels=&quot;2&quot; format=&quot;fltp&quot; sampleRate=&quot;44100&quot;/&gt;&#10;      &lt;/audioTrack&gt;&#10;      &lt;audioTrack duration=&quot;94773&quot; muted=&quot;false&quot; name=&quot;TDC22&quot; resource=&quot;765e89d7&quot; slideId=&quot;{6DA32E98-9E51-4847-B8C8-8A77455E1F54}&quot; startTime=&quot;0&quot; stepIndex=&quot;0&quot; volume=&quot;1&quot;&gt;&#10;        &lt;audio channels=&quot;2&quot; format=&quot;fltp&quot; sampleRate=&quot;44100&quot;/&gt;&#10;      &lt;/audioTrack&gt;&#10;    &lt;/audioTracks&gt;&#10;    &lt;videoTracks/&gt;&#10;  &lt;/narration&gt;&#10;&#10;&lt;/presentation2&gt;&#10;"/>
  <p:tag name="FLASHSPRING_PRESENTATION_REFERENCES" val="F&#10;Facilitator Guide Teaching Digital Citizenship Workshop.pdf&#10;C:\Users\jladouceur\OneDrive - MediaSmarts\Documents - Project Working Files\School Mental Health Ontario 2025\Digital Citizenship project\Teaching Digital Citizenship in Grade 6\attachment\4fdee604\Facilitator Guide Teaching Digital Citizenship Workshop.pdf&#10;_blank&#10;|&#10;"/>
  <p:tag name="ISPRING_UUID" val="{D04DDC73-08C0-4BA9-A571-12671141F539}"/>
  <p:tag name="ISPRING_RESOURCE_FOLDER" val="C:\Users\jladouceur\OneDrive - MediaSmarts\Documents - Project Working Files\School Mental Health Ontario 2025\Digital Citizenship project\Teaching Digital Citizenship in Grade 6\"/>
  <p:tag name="ISPRING_PRESENTATION_PATH" val="C:\Users\jladouceur\OneDrive - MediaSmarts\Documents - Project Working Files\School Mental Health Ontario 2025\Digital Citizenship project\Teaching Digital Citizenship in Grade 6.pptx"/>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SLIDE_UID" val="{B25E6040-E28F-4AA6-9B46-11BCB5E1127D}:272"/>
  <p:tag name="GENSWF_ADVANCE_TIME" val="56.171"/>
  <p:tag name="ISPRING_SLIDE_ID_2" val="{41B7CA3A-3AE2-4CFC-A37A-27A60387B730}"/>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43.443"/>
  <p:tag name="ISPRING_CUSTOM_TIMING_USED" val="1"/>
  <p:tag name="GENSWF_SLIDE_UID" val="{816C95F6-CEAD-4D11-B0AE-0CC034708629}:274"/>
  <p:tag name="ISPRING_SLIDE_ID_2" val="{8C9479F5-749C-4346-A1E8-4CE79F29B94C}"/>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8.280"/>
  <p:tag name="GENSWF_SLIDE_UID" val="{25A3EAEF-4F21-4EA2-A532-6BB11CB13082}:275"/>
  <p:tag name="ISPRING_SLIDE_ID_2" val="{06665EF9-DD3E-4B99-9D1F-6E2FE651F2F0}"/>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9.221"/>
  <p:tag name="GENSWF_SLIDE_UID" val="{2C6E22E7-C761-416F-939C-82F2E32750E9}:730"/>
  <p:tag name="ISPRING_SLIDE_ID_2" val="{652B4292-C02E-484F-BE9B-D3EA3BA22232}"/>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4.257"/>
  <p:tag name="GENSWF_SLIDE_UID" val="{7BA2B09B-08DA-459E-9FA9-D15C7F68323D}:713"/>
  <p:tag name="ISPRING_SLIDE_ID_2" val="{CB46F4BA-EB8D-4BB1-AD6A-C545A9F8E0D5}"/>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0.078"/>
  <p:tag name="GENSWF_SLIDE_UID" val="{DAD58DB2-CB3D-4495-83AD-C7B17B7C5F20}:277"/>
  <p:tag name="ISPRING_SLIDE_ID_2" val="{4F1F9933-F97C-4056-BB66-334815727802}"/>
</p:tagLst>
</file>

<file path=ppt/tags/tag1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62.199"/>
  <p:tag name="GENSWF_SLIDE_UID" val="{CE16D8E9-0109-4AC0-81CF-93DBD8B4049D}:741"/>
  <p:tag name="ISPRING_SLIDE_ID_2" val="{ADD37DBC-A4BB-4942-8A14-4A5C5F6EED3B}"/>
</p:tagLst>
</file>

<file path=ppt/tags/tag1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18.574"/>
  <p:tag name="GENSWF_SLIDE_UID" val="{7931C5F5-8477-4E4D-9131-3553ACBE517D}:737"/>
  <p:tag name="ISPRING_SLIDE_ID_2" val="{17409140-B070-448F-80D2-3C4C31D40EC3}"/>
</p:tagLst>
</file>

<file path=ppt/tags/tag1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48.955"/>
  <p:tag name="GENSWF_SLIDE_UID" val="{4C84E877-746E-4858-A132-B57267EF44AF}:717"/>
  <p:tag name="ISPRING_SLIDE_ID_2" val="{0CA2EDD0-3764-41CA-8822-03F527C80ABE}"/>
</p:tagLst>
</file>

<file path=ppt/tags/tag19.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27.848"/>
  <p:tag name="GENSWF_SLIDE_UID" val="{865F494B-6FA5-448B-BE65-368FFAC3CA4C}:287"/>
  <p:tag name="ISPRING_SLIDE_ID_2" val="{33BA33BC-E6EF-4123-AF6E-D26433FEFB93}"/>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14.395"/>
  <p:tag name="ISPRING_CUSTOM_TIMING_USED" val="1"/>
  <p:tag name="GENSWF_SLIDE_UID" val="{E8174251-1A8A-48EC-A024-D882C809978F}:260"/>
  <p:tag name="ISPRING_SLIDE_ID_2" val="{831CFDA3-09AC-433A-84CD-368AE6677B63}"/>
</p:tagLst>
</file>

<file path=ppt/tags/tag2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6.145"/>
  <p:tag name="GENSWF_SLIDE_UID" val="{F6DD2E7B-2FC9-4B3F-9E28-F4E40F6C7CAE}:704"/>
  <p:tag name="ISPRING_SLIDE_ID_2" val="{7B1473A4-3C42-4C97-9790-07B3F535B5FB}"/>
</p:tagLst>
</file>

<file path=ppt/tags/tag2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36.808"/>
  <p:tag name="GENSWF_SLIDE_UID" val="{4C98FE56-67F1-4B26-8ED0-765077CF7C6B}:705"/>
  <p:tag name="ISPRING_SLIDE_ID_2" val="{CE2D3E83-993D-44AB-B61E-49F6C79F1A15}"/>
</p:tagLst>
</file>

<file path=ppt/tags/tag22.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SLIDE_UID" val="{F5A835C6-134B-4505-8BE0-2FB2CE1B60A5}:711"/>
  <p:tag name="GENSWF_ADVANCE_TIME" val="62.094"/>
  <p:tag name="ISPRING_SLIDE_ID_2" val="{F72A6019-7153-440C-96AD-D4775187BE73}"/>
</p:tagLst>
</file>

<file path=ppt/tags/tag2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SLIDE_UID" val="{E25D4111-612B-4CA2-A683-AC1D3B33607B}:712"/>
  <p:tag name="GENSWF_ADVANCE_TIME" val="95.037"/>
  <p:tag name="ISPRING_SLIDE_ID_2" val="{6DA32E98-9E51-4847-B8C8-8A77455E1F54}"/>
</p:tagLst>
</file>

<file path=ppt/tags/tag2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22.101"/>
  <p:tag name="GENSWF_SLIDE_UID" val="{2C773675-9EF5-4213-A788-8935E377B09B}:736"/>
  <p:tag name="ISPRING_SLIDE_ID_2" val="{FA270169-2E98-4B43-A032-7D32F4F30B4E}"/>
</p:tagLst>
</file>

<file path=ppt/tags/tag2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16.589"/>
  <p:tag name="GENSWF_SLIDE_UID" val="{1FAD4879-B941-494A-ADCD-B7E188F163BB}:282"/>
  <p:tag name="ISPRING_SLIDE_ID_2" val="{CB6A1774-D1C3-48E7-84A7-DF78605BF4E4}"/>
</p:tagLst>
</file>

<file path=ppt/tags/tag2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44.644"/>
  <p:tag name="GENSWF_SLIDE_UID" val="{1FB11632-C59D-4BC3-9319-BE1D992E1239}:297"/>
  <p:tag name="ISPRING_SLIDE_ID_2" val="{9BE82044-FE3D-4608-A38C-D9D74AB614EA}"/>
</p:tagLst>
</file>

<file path=ppt/tags/tag2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33.490"/>
  <p:tag name="GENSWF_SLIDE_UID" val="{5CD614F4-9385-490E-A8E0-58CFAA267400}:742"/>
  <p:tag name="ISPRING_SLIDE_ID_2" val="{9E0C97B9-6AC0-4586-B8A1-63F3F8F2DDCE}"/>
</p:tagLst>
</file>

<file path=ppt/tags/tag28.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38.349"/>
  <p:tag name="GENSWF_SLIDE_UID" val="{D9BCE051-F07D-4BAB-8452-FD6615208AA9}:743"/>
  <p:tag name="ISPRING_SLIDE_ID_2" val="{87DB7F30-AAB7-4AEC-A21C-6736A956E898}"/>
</p:tagLst>
</file>

<file path=ppt/tags/tag29.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SLIDE_UID" val="{47CD5A23-CDD7-47FC-9CC3-D20F78BFE659}:716"/>
  <p:tag name="GENSWF_ADVANCE_TIME" val="117.761"/>
  <p:tag name="TIMING" val="|0.001"/>
  <p:tag name="ISPRING_SLIDE_ID_2" val="{D0CE86B3-E126-4410-AC25-7E1F3EDE4A50}"/>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16.615"/>
  <p:tag name="ISPRING_CUSTOM_TIMING_USED" val="1"/>
  <p:tag name="GENSWF_SLIDE_UID" val="{1BD7CD85-D57B-4156-8DF8-F16210F8C3D3}:735"/>
  <p:tag name="ISPRING_SLIDE_ID_2" val="{726716D1-36BF-42A3-8B7B-7669D2D5C05E}"/>
</p:tagLst>
</file>

<file path=ppt/tags/tag3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SLIDE_UID" val="{B164FBD5-6388-4993-9A7C-FA2D44638863}:718"/>
  <p:tag name="GENSWF_ADVANCE_TIME" val="74.778"/>
  <p:tag name="TIMING" val="|62.185"/>
  <p:tag name="ISPRING_SLIDE_ID_2" val="{61086157-5BFC-4BD8-9380-4E30020CEF68}"/>
</p:tagLst>
</file>

<file path=ppt/tags/tag31.xml><?xml version="1.0" encoding="utf-8"?>
<p:tagLst xmlns:a="http://schemas.openxmlformats.org/drawingml/2006/main" xmlns:r="http://schemas.openxmlformats.org/officeDocument/2006/relationships" xmlns:p="http://schemas.openxmlformats.org/presentationml/2006/main">
  <p:tag name="ISPRING_SLIDE_INDENT_LEVEL" val="1"/>
  <p:tag name="TIMING" val="|0.001"/>
  <p:tag name="ISPRING_CUSTOM_TIMING_USED" val="1"/>
  <p:tag name="GENSWF_ADVANCE_TIME" val="62.146"/>
  <p:tag name="GENSWF_SLIDE_UID" val="{E243143D-DC8C-4692-B7DA-69C41A8186EE}:722"/>
  <p:tag name="ISPRING_SLIDE_ID_2" val="{56A43E71-1D90-475A-A69F-09834EFFB6E0}"/>
</p:tagLst>
</file>

<file path=ppt/tags/tag32.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SLIDE_UID" val="{9D7AA5DA-A655-4420-9801-DD5B49C57503}:719"/>
  <p:tag name="ISPRING_SLIDE_ID_2" val="{C4822E7E-D5D6-4A36-A16D-D7F7BA927AC4}"/>
  <p:tag name="GENSWF_ADVANCE_TIME" val="79.361"/>
  <p:tag name="TIMING" val="|65.379"/>
</p:tagLst>
</file>

<file path=ppt/tags/tag3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48.171"/>
  <p:tag name="GENSWF_SLIDE_UID" val="{C107A8AE-46EE-48E4-9CF6-7D7A390CCC25}:738"/>
  <p:tag name="ISPRING_SLIDE_ID_2" val="{04D9990E-2B74-4D8B-BBDD-F78110DF9B1A}"/>
</p:tagLst>
</file>

<file path=ppt/tags/tag3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11.782"/>
  <p:tag name="GENSWF_SLIDE_UID" val="{9181D25B-E0C8-451E-A6DF-F33BCB8917D1}:269"/>
  <p:tag name="ISPRING_SLIDE_ID_2" val="{C3644DB5-508F-4FB5-8020-26FE51B354BB}"/>
</p:tagLst>
</file>

<file path=ppt/tags/tag3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49.268"/>
  <p:tag name="GENSWF_SLIDE_UID" val="{1EEBC2A8-2E3B-44AD-91E3-A5DEBBA6B4BB}:734"/>
  <p:tag name="ISPRING_SLIDE_ID_2" val="{552D8B52-7506-41F3-845C-4AAFF575307E}"/>
</p:tagLst>
</file>

<file path=ppt/tags/tag3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7.000"/>
  <p:tag name="GENSWF_SLIDE_UID" val="{9032A4C6-C304-4223-8594-02C8FD4C736E}:281"/>
  <p:tag name="ISPRING_SLIDE_ID_2" val="{86EE4070-7FAF-4C16-B771-B7F30959EDB3}"/>
</p:tagLst>
</file>

<file path=ppt/tags/tag3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06.816"/>
  <p:tag name="GENSWF_SLIDE_UID" val="{569B4A78-7643-45C4-9B62-67602AB640AC}:726"/>
  <p:tag name="ISPRING_SLIDE_ID_2" val="{A796A63C-D486-4F1A-9E5D-C97C41DB627B}"/>
</p:tagLst>
</file>

<file path=ppt/tags/tag38.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66.744"/>
  <p:tag name="GENSWF_SLIDE_UID" val="{FB2F79B9-2637-4732-BA8E-D279C2F8C388}:724"/>
  <p:tag name="ISPRING_SLIDE_ID_2" val="{D2CC03AF-C2E5-4C61-B91B-C3A521C61611}"/>
</p:tagLst>
</file>

<file path=ppt/tags/tag39.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74.241"/>
  <p:tag name="GENSWF_SLIDE_UID" val="{57F944FF-5555-46AA-813D-26B0938BA969}:731"/>
  <p:tag name="ISPRING_SLIDE_ID_2" val="{BD42935A-0451-4726-9F28-412F7A4DFA2E}"/>
</p:tagLst>
</file>

<file path=ppt/tags/tag4.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6.767"/>
  <p:tag name="ISPRING_CUSTOM_TIMING_USED" val="1"/>
  <p:tag name="GENSWF_SLIDE_UID" val="{D88317C2-66EE-4069-ACA1-8EA9DFC6E548}:266"/>
  <p:tag name="ISPRING_SLIDE_ID_2" val="{28DD9015-3A37-4718-B7A4-2DAC63F76732}"/>
</p:tagLst>
</file>

<file path=ppt/tags/tag4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49.164"/>
  <p:tag name="GENSWF_SLIDE_UID" val="{51A8B49D-10F7-47E1-90F7-9B2DCA0D56F2}:732"/>
  <p:tag name="ISPRING_SLIDE_ID_2" val="{4F573DAE-E71D-4DB5-9890-DCC1D3CF3DBF}"/>
</p:tagLst>
</file>

<file path=ppt/tags/tag4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12.484"/>
  <p:tag name="GENSWF_SLIDE_UID" val="{90095B32-B656-4699-B1BF-C4908D152334}:725"/>
  <p:tag name="ISPRING_SLIDE_ID_2" val="{53417BB0-2354-414F-9AC0-322EA6FD0935}"/>
</p:tagLst>
</file>

<file path=ppt/tags/tag4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19.515"/>
  <p:tag name="GENSWF_SLIDE_UID" val="{8A460E1C-0A94-4A59-8B9A-FDB55B6702A9}:739"/>
  <p:tag name="ISPRING_SLIDE_ID_2" val="{C1B5B7AD-53BC-47F5-ABD4-4F61264D2E27}"/>
</p:tagLst>
</file>

<file path=ppt/tags/tag4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66.039"/>
  <p:tag name="GENSWF_SLIDE_UID" val="{0A918852-92F3-4097-9E58-FD479D005D49}:727"/>
  <p:tag name="ISPRING_SLIDE_ID_2" val="{84DA5F7A-B5BC-4722-977D-A8CD7696D176}"/>
</p:tagLst>
</file>

<file path=ppt/tags/tag4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7.131"/>
  <p:tag name="GENSWF_SLIDE_UID" val="{A713D6F4-25DE-463F-A3B0-D6D0C9005581}:728"/>
  <p:tag name="ISPRING_SLIDE_ID_2" val="{B0DE324A-991E-4565-90AC-EDEF97C869A4}"/>
</p:tagLst>
</file>

<file path=ppt/tags/tag4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84.716"/>
  <p:tag name="GENSWF_SLIDE_UID" val="{5A10A5A8-D4D9-4D4F-AB8D-E5FBCD2850CA}:733"/>
  <p:tag name="ISPRING_SLIDE_ID_2" val="{F817159D-DE2C-4ED4-B243-A582449BF880}"/>
</p:tagLst>
</file>

<file path=ppt/tags/tag4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88.138"/>
  <p:tag name="GENSWF_SLIDE_UID" val="{649AF417-5F92-41F3-8403-FA3DB8830373}:729"/>
  <p:tag name="ISPRING_SLIDE_ID_2" val="{35E291C6-67A8-45A3-AA9B-50FAF2226D7D}"/>
</p:tagLst>
</file>

<file path=ppt/tags/tag4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25.026"/>
  <p:tag name="GENSWF_SLIDE_UID" val="{DCF25EBE-4E87-42A6-B112-27C7B9D89FE6}:740"/>
  <p:tag name="ISPRING_SLIDE_ID_2" val="{893DC4E9-22AE-46C9-923B-828FD44213B5}"/>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17.869"/>
  <p:tag name="ISPRING_CUSTOM_TIMING_USED" val="1"/>
  <p:tag name="GENSWF_SLIDE_UID" val="{A256B1FC-9A50-44CB-932B-111C40B26C82}:270"/>
  <p:tag name="ISPRING_SLIDE_ID_2" val="{E9747D46-8D04-4B00-8393-F4ADF7EDDC19}"/>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34.300"/>
  <p:tag name="ISPRING_CUSTOM_TIMING_USED" val="1"/>
  <p:tag name="GENSWF_SLIDE_UID" val="{136D845C-63FE-445A-B15B-14038F7B122B}:273"/>
  <p:tag name="ISPRING_SLIDE_ID_2" val="{2F264EBF-BEF0-464A-AB21-5C05A716C9EF}"/>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31.688"/>
  <p:tag name="ISPRING_CUSTOM_TIMING_USED" val="1"/>
  <p:tag name="GENSWF_SLIDE_UID" val="{4BB2734B-AD93-4AEF-84A5-EF6F4CFADCA9}:296"/>
  <p:tag name="ISPRING_SLIDE_ID_2" val="{02372944-3B47-4911-8AFA-5ABA15E91FD3}"/>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35.867"/>
  <p:tag name="ISPRING_CUSTOM_TIMING_USED" val="1"/>
  <p:tag name="GENSWF_SLIDE_UID" val="{49915020-0ADD-4342-B1CE-C8E9B6AE686F}:280"/>
  <p:tag name="ISPRING_SLIDE_ID_2" val="{333532DD-C3BE-47D0-854F-A31063E804E5}"/>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1"/>
  <p:tag name="GENSWF_ADVANCE_TIME" val="35.763"/>
  <p:tag name="ISPRING_CUSTOM_TIMING_USED" val="1"/>
  <p:tag name="GENSWF_SLIDE_UID" val="{1D33BAE0-4144-40CA-8573-EC5FB97B21B8}:271"/>
  <p:tag name="ISPRING_SLIDE_ID_2" val="{2BBC6CBF-50CC-4DA7-B3F2-ED8A30398C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48ac03-9cf9-44ce-aaea-61a9f4bb4331"/>
    <lcf76f155ced4ddcb4097134ff3c332f xmlns="b01ef96e-219f-4be9-a834-eb01f50fa7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0072686291764A9A4051E7722B3456" ma:contentTypeVersion="16" ma:contentTypeDescription="Create a new document." ma:contentTypeScope="" ma:versionID="b457afa205d04be9714cdb8fe7ef14c7">
  <xsd:schema xmlns:xsd="http://www.w3.org/2001/XMLSchema" xmlns:xs="http://www.w3.org/2001/XMLSchema" xmlns:p="http://schemas.microsoft.com/office/2006/metadata/properties" xmlns:ns2="b01ef96e-219f-4be9-a834-eb01f50fa731" xmlns:ns3="cc48ac03-9cf9-44ce-aaea-61a9f4bb4331" targetNamespace="http://schemas.microsoft.com/office/2006/metadata/properties" ma:root="true" ma:fieldsID="e4ae6effcb09a6b1d03246866673360d" ns2:_="" ns3:_="">
    <xsd:import namespace="b01ef96e-219f-4be9-a834-eb01f50fa731"/>
    <xsd:import namespace="cc48ac03-9cf9-44ce-aaea-61a9f4bb43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1ef96e-219f-4be9-a834-eb01f50fa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f5292c-a6be-4045-bc94-d1d13024afca"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48ac03-9cf9-44ce-aaea-61a9f4bb433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796260e-983c-4288-9015-45c8a28f9e3f}" ma:internalName="TaxCatchAll" ma:showField="CatchAllData" ma:web="cc48ac03-9cf9-44ce-aaea-61a9f4bb433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E0E4EB-2FB0-444B-A32E-5F9EFFF2CDE4}">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b01ef96e-219f-4be9-a834-eb01f50fa731"/>
    <ds:schemaRef ds:uri="http://purl.org/dc/terms/"/>
    <ds:schemaRef ds:uri="http://schemas.microsoft.com/office/infopath/2007/PartnerControls"/>
    <ds:schemaRef ds:uri="cc48ac03-9cf9-44ce-aaea-61a9f4bb4331"/>
  </ds:schemaRefs>
</ds:datastoreItem>
</file>

<file path=customXml/itemProps2.xml><?xml version="1.0" encoding="utf-8"?>
<ds:datastoreItem xmlns:ds="http://schemas.openxmlformats.org/officeDocument/2006/customXml" ds:itemID="{12DE07A2-4F26-4D1B-BE74-93E9EDF185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1ef96e-219f-4be9-a834-eb01f50fa731"/>
    <ds:schemaRef ds:uri="cc48ac03-9cf9-44ce-aaea-61a9f4bb43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6F3807-7109-4888-AA13-4D298C60F6C3}">
  <ds:schemaRefs>
    <ds:schemaRef ds:uri="http://schemas.microsoft.com/sharepoint/v3/contenttype/forms"/>
  </ds:schemaRefs>
</ds:datastoreItem>
</file>

<file path=docMetadata/LabelInfo.xml><?xml version="1.0" encoding="utf-8"?>
<clbl:labelList xmlns:clbl="http://schemas.microsoft.com/office/2020/mipLabelMetadata">
  <clbl:label id="{a0ca3136-eb59-4c2b-8b6b-dbb3975e2511}" enabled="0" method="" siteId="{a0ca3136-eb59-4c2b-8b6b-dbb3975e2511}" removed="1"/>
</clbl:labelList>
</file>

<file path=docProps/app.xml><?xml version="1.0" encoding="utf-8"?>
<Properties xmlns="http://schemas.openxmlformats.org/officeDocument/2006/extended-properties" xmlns:vt="http://schemas.openxmlformats.org/officeDocument/2006/docPropsVTypes">
  <TotalTime>10699</TotalTime>
  <Words>7736</Words>
  <Application>Microsoft Office PowerPoint</Application>
  <PresentationFormat>Widescreen</PresentationFormat>
  <Paragraphs>458</Paragraphs>
  <Slides>46</Slides>
  <Notes>46</Notes>
  <HiddenSlides>0</HiddenSlides>
  <MMClips>4</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Supporting Digital Citizenship and Online Safety  in Grade 6</vt:lpstr>
      <vt:lpstr>Reflection 1</vt:lpstr>
      <vt:lpstr>Grade 6: a snapshot</vt:lpstr>
      <vt:lpstr>Grade 6: a snapshot 2</vt:lpstr>
      <vt:lpstr>Grade 6: a snapshot 3</vt:lpstr>
      <vt:lpstr>Grade 6: a snapshot 4</vt:lpstr>
      <vt:lpstr>What risks are they facing?</vt:lpstr>
      <vt:lpstr>What risks are they facing? Content</vt:lpstr>
      <vt:lpstr>What risks are they facing? Content 2</vt:lpstr>
      <vt:lpstr>What risks are they facing? Conduct</vt:lpstr>
      <vt:lpstr>What risks are they facing? Conduct 2</vt:lpstr>
      <vt:lpstr>What risks are they facing? Conduct 3</vt:lpstr>
      <vt:lpstr>What risks are they facing? Consumer</vt:lpstr>
      <vt:lpstr>What risks are they facing? Contact</vt:lpstr>
      <vt:lpstr>What risks are they facing? Contact 2</vt:lpstr>
      <vt:lpstr>Reflection 2</vt:lpstr>
      <vt:lpstr>Risk and resilience</vt:lpstr>
      <vt:lpstr>Risk and resilience 2</vt:lpstr>
      <vt:lpstr>Risk and resilience 3</vt:lpstr>
      <vt:lpstr>Risk and resilience 4</vt:lpstr>
      <vt:lpstr>Risk and resilience 5</vt:lpstr>
      <vt:lpstr>Risk and resilience 6</vt:lpstr>
      <vt:lpstr>Reflection 3</vt:lpstr>
      <vt:lpstr>Digital media literacy</vt:lpstr>
      <vt:lpstr>Digital media literacy: competencies and key concepts</vt:lpstr>
      <vt:lpstr>Digital media literacy: key concepts</vt:lpstr>
      <vt:lpstr>Digital media literacy: topics</vt:lpstr>
      <vt:lpstr>Digital media literacy: Ethics and empathy</vt:lpstr>
      <vt:lpstr>Digital media literacy: Media health</vt:lpstr>
      <vt:lpstr>Digital media literacy: Finding and verifying</vt:lpstr>
      <vt:lpstr>Digital media literacy: Privacy and security</vt:lpstr>
      <vt:lpstr>Reflection 4</vt:lpstr>
      <vt:lpstr>Best practices</vt:lpstr>
      <vt:lpstr>Best practices 2</vt:lpstr>
      <vt:lpstr>Best practices 3</vt:lpstr>
      <vt:lpstr>Best practices 4</vt:lpstr>
      <vt:lpstr>Best practices 5</vt:lpstr>
      <vt:lpstr>Best practices 6</vt:lpstr>
      <vt:lpstr>Best practices 7</vt:lpstr>
      <vt:lpstr>Best practices 8</vt:lpstr>
      <vt:lpstr>Reflection 5</vt:lpstr>
      <vt:lpstr>Effective teaching strategies</vt:lpstr>
      <vt:lpstr>Effective teaching strategies 2</vt:lpstr>
      <vt:lpstr>Effective teaching strategies 3</vt:lpstr>
      <vt:lpstr>Effective teaching strategies 4</vt:lpstr>
      <vt:lpstr>Reflection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Digital Citizenship and Online Safety in Grade 6</dc:title>
  <dc:subject/>
  <dc:creator>MediaSmarts</dc:creator>
  <cp:keywords/>
  <dc:description/>
  <cp:lastModifiedBy>Sarah Stright</cp:lastModifiedBy>
  <cp:revision>28</cp:revision>
  <cp:lastPrinted>2025-07-29T20:56:15Z</cp:lastPrinted>
  <dcterms:created xsi:type="dcterms:W3CDTF">2024-11-29T16:05:24Z</dcterms:created>
  <dcterms:modified xsi:type="dcterms:W3CDTF">2026-02-26T01:17:12Z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0x0101003B0072686291764A9A4051E7722B3456</vt:lpwstr>
  </property>
  <property fmtid="{D5CDD505-2E9C-101B-9397-08002B2CF9AE}" pid="3" name="MediaServiceImageTags">
    <vt:lpwstr/>
  </property>
</Properties>
</file>