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92" r:id="rId1"/>
    <p:sldMasterId id="2147485728" r:id="rId2"/>
    <p:sldMasterId id="2147485716" r:id="rId3"/>
    <p:sldMasterId id="2147484010" r:id="rId4"/>
    <p:sldMasterId id="2147485931" r:id="rId5"/>
    <p:sldMasterId id="2147485969" r:id="rId6"/>
  </p:sldMasterIdLst>
  <p:notesMasterIdLst>
    <p:notesMasterId r:id="rId37"/>
  </p:notesMasterIdLst>
  <p:sldIdLst>
    <p:sldId id="799" r:id="rId7"/>
    <p:sldId id="957" r:id="rId8"/>
    <p:sldId id="967" r:id="rId9"/>
    <p:sldId id="260" r:id="rId10"/>
    <p:sldId id="2087" r:id="rId11"/>
    <p:sldId id="988" r:id="rId12"/>
    <p:sldId id="972" r:id="rId13"/>
    <p:sldId id="975" r:id="rId14"/>
    <p:sldId id="993" r:id="rId15"/>
    <p:sldId id="856" r:id="rId16"/>
    <p:sldId id="271" r:id="rId17"/>
    <p:sldId id="983" r:id="rId18"/>
    <p:sldId id="973" r:id="rId19"/>
    <p:sldId id="977" r:id="rId20"/>
    <p:sldId id="942" r:id="rId21"/>
    <p:sldId id="985" r:id="rId22"/>
    <p:sldId id="986" r:id="rId23"/>
    <p:sldId id="974" r:id="rId24"/>
    <p:sldId id="976" r:id="rId25"/>
    <p:sldId id="970" r:id="rId26"/>
    <p:sldId id="2086" r:id="rId27"/>
    <p:sldId id="270" r:id="rId28"/>
    <p:sldId id="990" r:id="rId29"/>
    <p:sldId id="994" r:id="rId30"/>
    <p:sldId id="989" r:id="rId31"/>
    <p:sldId id="905" r:id="rId32"/>
    <p:sldId id="991" r:id="rId33"/>
    <p:sldId id="846" r:id="rId34"/>
    <p:sldId id="999" r:id="rId35"/>
    <p:sldId id="20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2555158-1FD5-4D7F-AC58-92D6C2164E1E}">
          <p14:sldIdLst>
            <p14:sldId id="799"/>
            <p14:sldId id="957"/>
          </p14:sldIdLst>
        </p14:section>
        <p14:section name="Overview of the Modules" id="{2FD93957-F349-4B0D-9D59-4C574AEC0533}">
          <p14:sldIdLst>
            <p14:sldId id="967"/>
            <p14:sldId id="260"/>
            <p14:sldId id="2087"/>
            <p14:sldId id="988"/>
            <p14:sldId id="972"/>
            <p14:sldId id="975"/>
            <p14:sldId id="993"/>
          </p14:sldIdLst>
        </p14:section>
        <p14:section name="Digital Media: Safe and Healthy Personal Choices" id="{AEFAC00B-5D4B-4424-8F91-0C28D046134E}">
          <p14:sldIdLst>
            <p14:sldId id="856"/>
            <p14:sldId id="271"/>
            <p14:sldId id="983"/>
            <p14:sldId id="973"/>
            <p14:sldId id="977"/>
          </p14:sldIdLst>
        </p14:section>
        <p14:section name="Substance Use: Addiction and Related Behaviour" id="{D27FA04A-5FAE-4644-8A14-2D688A34365A}">
          <p14:sldIdLst>
            <p14:sldId id="942"/>
            <p14:sldId id="985"/>
            <p14:sldId id="986"/>
            <p14:sldId id="974"/>
            <p14:sldId id="976"/>
          </p14:sldIdLst>
        </p14:section>
        <p14:section name="Supportive Resources" id="{7731D8AF-3D59-4341-BA3E-9239A14A57FE}">
          <p14:sldIdLst>
            <p14:sldId id="970"/>
            <p14:sldId id="2086"/>
            <p14:sldId id="270"/>
            <p14:sldId id="990"/>
          </p14:sldIdLst>
        </p14:section>
        <p14:section name="Accessing the Modules" id="{D732734D-80E0-4803-BA19-751C32D2F750}">
          <p14:sldIdLst>
            <p14:sldId id="994"/>
            <p14:sldId id="989"/>
          </p14:sldIdLst>
        </p14:section>
        <p14:section name="Next Steps and Wrap Up" id="{0CC69A7C-8D37-403A-8F9A-5202BEA855C3}">
          <p14:sldIdLst>
            <p14:sldId id="905"/>
            <p14:sldId id="991"/>
            <p14:sldId id="846"/>
            <p14:sldId id="999"/>
            <p14:sldId id="2085"/>
          </p14:sldIdLst>
        </p14:section>
      </p14:sectionLst>
    </p:ext>
    <p:ext uri="{EFAFB233-063F-42B5-8137-9DF3F51BA10A}">
      <p15:sldGuideLst xmlns:p15="http://schemas.microsoft.com/office/powerpoint/2012/main">
        <p15:guide id="1" pos="240" userDrawn="1">
          <p15:clr>
            <a:srgbClr val="A4A3A4"/>
          </p15:clr>
        </p15:guide>
        <p15:guide id="2" orient="horz" pos="576" userDrawn="1">
          <p15:clr>
            <a:srgbClr val="A4A3A4"/>
          </p15:clr>
        </p15:guide>
        <p15:guide id="3" pos="166" userDrawn="1">
          <p15:clr>
            <a:srgbClr val="A4A3A4"/>
          </p15:clr>
        </p15:guide>
        <p15:guide id="4" orient="horz" pos="2160" userDrawn="1">
          <p15:clr>
            <a:srgbClr val="A4A3A4"/>
          </p15:clr>
        </p15:guide>
        <p15:guide id="5" orient="horz" pos="709"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8316"/>
    <a:srgbClr val="0087B4"/>
    <a:srgbClr val="40008D"/>
    <a:srgbClr val="5CB74E"/>
    <a:srgbClr val="9170BA"/>
    <a:srgbClr val="D5F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CAB29-497F-354E-B8BE-EF79C5DA599C}" v="5" dt="2025-11-11T15:54:35.728"/>
    <p1510:client id="{BAB5491B-C2E2-885B-BE49-F6C3FDDD937C}" v="4" dt="2025-11-11T15:48:59.845"/>
    <p1510:client id="{C145A365-8D91-4507-AF5F-46E9546A049F}" v="20" dt="2025-11-11T20:05:04.4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25" autoAdjust="0"/>
  </p:normalViewPr>
  <p:slideViewPr>
    <p:cSldViewPr snapToGrid="0" showGuides="1">
      <p:cViewPr varScale="1">
        <p:scale>
          <a:sx n="124" d="100"/>
          <a:sy n="124" d="100"/>
        </p:scale>
        <p:origin x="120" y="318"/>
      </p:cViewPr>
      <p:guideLst>
        <p:guide pos="240"/>
        <p:guide orient="horz" pos="576"/>
        <p:guide pos="166"/>
        <p:guide orient="horz" pos="2160"/>
        <p:guide orient="horz" pos="709"/>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AB3CD-F089-44BE-9265-F322AACD6E26}" type="datetimeFigureOut">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FAD1E-10D2-4DE9-9131-E2E956EB223D}" type="slidenum">
              <a:t>‹#›</a:t>
            </a:fld>
            <a:endParaRPr lang="en-US"/>
          </a:p>
        </p:txBody>
      </p:sp>
    </p:spTree>
    <p:extLst>
      <p:ext uri="{BB962C8B-B14F-4D97-AF65-F5344CB8AC3E}">
        <p14:creationId xmlns:p14="http://schemas.microsoft.com/office/powerpoint/2010/main" val="3041961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mh.ca/en/science-and-research/institutes-and-centres/institute-for-mental-health-policy-research/ontario-student-drug-use-and-health-survey---osduh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mh.ca/en/science-and-research/institutes-and-centres/institute-for-mental-health-policy-research/ontario-student-drug-use-and-health-survey---osduh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ontario.ca/document/education-ontario-policy-and-program-direction/policyprogram-memorandum-169" TargetMode="External"/><Relationship Id="rId5" Type="http://schemas.openxmlformats.org/officeDocument/2006/relationships/hyperlink" Target="https://www.ontario.ca/document/education-ontario-policy-and-program-direction/policyprogram-memorandum-128" TargetMode="External"/><Relationship Id="rId4" Type="http://schemas.openxmlformats.org/officeDocument/2006/relationships/hyperlink" Target="https://mediasmarts.ca/research-and-evaluation/young-canadians-wireless-worl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a:t>Welcome to the Ministry of Education's Healthy Choices: Substance use and digital safety modules for grade 6 students</a:t>
            </a:r>
            <a:r>
              <a:rPr lang="en-CA"/>
              <a:t>.</a:t>
            </a:r>
            <a:r>
              <a:rPr lang="en-CA" noProof="0"/>
              <a:t> This brief overview will provide an orientation to the modules and content. I’m Stephanie Oliver, a seconded educator from the Ottawa Catholic School Board, and I work in the Mental Health Promotion and Literacy team here at School Mental Health Ontario. Thank you for joining me and let's dive 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FAD1E-10D2-4DE9-9131-E2E956EB22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65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a:p>
            <a:endParaRPr lang="en-CA">
              <a:ea typeface="Calibri"/>
              <a:cs typeface="Calibri"/>
            </a:endParaRP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59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The digital media module offers a complete lesson that address learning related directly to these two curriculum expectations. Consider how this learning might also connect with other teaching/learning or events related to digital media literacy and digital citizenship within your class and the school as a whole.</a:t>
            </a:r>
          </a:p>
        </p:txBody>
      </p:sp>
      <p:sp>
        <p:nvSpPr>
          <p:cNvPr id="4" name="Slide Number Placeholder 3"/>
          <p:cNvSpPr>
            <a:spLocks noGrp="1"/>
          </p:cNvSpPr>
          <p:nvPr>
            <p:ph type="sldNum" sz="quarter" idx="5"/>
          </p:nvPr>
        </p:nvSpPr>
        <p:spPr/>
        <p:txBody>
          <a:bodyPr/>
          <a:lstStyle/>
          <a:p>
            <a:fld id="{712FAD1E-10D2-4DE9-9131-E2E956EB223D}" type="slidenum">
              <a:rPr lang="en-US"/>
              <a:t>11</a:t>
            </a:fld>
            <a:endParaRPr lang="en-US"/>
          </a:p>
        </p:txBody>
      </p:sp>
    </p:spTree>
    <p:extLst>
      <p:ext uri="{BB962C8B-B14F-4D97-AF65-F5344CB8AC3E}">
        <p14:creationId xmlns:p14="http://schemas.microsoft.com/office/powerpoint/2010/main" val="153730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AECBE-67B4-AA75-25C2-171687F66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D1DF-66DA-5C6B-5627-6D31AAE84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DFB2C-CED2-3374-2538-682A86FBE333}"/>
              </a:ext>
            </a:extLst>
          </p:cNvPr>
          <p:cNvSpPr>
            <a:spLocks noGrp="1"/>
          </p:cNvSpPr>
          <p:nvPr>
            <p:ph type="body" idx="1"/>
          </p:nvPr>
        </p:nvSpPr>
        <p:spPr/>
        <p:txBody>
          <a:bodyPr/>
          <a:lstStyle/>
          <a:p>
            <a:pPr>
              <a:lnSpc>
                <a:spcPct val="90000"/>
              </a:lnSpc>
              <a:spcBef>
                <a:spcPts val="1000"/>
              </a:spcBef>
            </a:pPr>
            <a:r>
              <a:rPr lang="en-CA"/>
              <a:t>This lesson helps students...</a:t>
            </a:r>
            <a:endParaRPr lang="en-US"/>
          </a:p>
        </p:txBody>
      </p:sp>
      <p:sp>
        <p:nvSpPr>
          <p:cNvPr id="4" name="Slide Number Placeholder 3">
            <a:extLst>
              <a:ext uri="{FF2B5EF4-FFF2-40B4-BE49-F238E27FC236}">
                <a16:creationId xmlns:a16="http://schemas.microsoft.com/office/drawing/2014/main" id="{3EF5488E-E239-A4F9-376D-79D6BB0084C8}"/>
              </a:ext>
            </a:extLst>
          </p:cNvPr>
          <p:cNvSpPr>
            <a:spLocks noGrp="1"/>
          </p:cNvSpPr>
          <p:nvPr>
            <p:ph type="sldNum" sz="quarter" idx="5"/>
          </p:nvPr>
        </p:nvSpPr>
        <p:spPr/>
        <p:txBody>
          <a:bodyPr/>
          <a:lstStyle/>
          <a:p>
            <a:fld id="{712FAD1E-10D2-4DE9-9131-E2E956EB223D}" type="slidenum">
              <a:rPr lang="en-US"/>
              <a:t>12</a:t>
            </a:fld>
            <a:endParaRPr lang="en-US"/>
          </a:p>
        </p:txBody>
      </p:sp>
    </p:spTree>
    <p:extLst>
      <p:ext uri="{BB962C8B-B14F-4D97-AF65-F5344CB8AC3E}">
        <p14:creationId xmlns:p14="http://schemas.microsoft.com/office/powerpoint/2010/main" val="335700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CA">
                <a:cs typeface="+mn-lt"/>
              </a:rPr>
              <a:t>This slide outlines the purpose of each part of the module and provides a few sample activities. There is so much more included. We hope you'll take a look. </a:t>
            </a:r>
            <a:br>
              <a:rPr lang="en-CA">
                <a:cs typeface="+mn-lt"/>
              </a:rPr>
            </a:br>
            <a:br>
              <a:rPr lang="en-CA">
                <a:cs typeface="+mn-lt"/>
              </a:rPr>
            </a:br>
            <a:endParaRPr lang="en-CA">
              <a:cs typeface="Calibri"/>
            </a:endParaRPr>
          </a:p>
          <a:p>
            <a:pPr>
              <a:buSzPts val="1100"/>
              <a:buFont typeface="Arial"/>
            </a:pPr>
            <a:endParaRPr lang="en-CA" b="1">
              <a:cs typeface="Calibri"/>
            </a:endParaRP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860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ECCF186D-5152-1FAB-048B-C7DF0D27B435}"/>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D9923ECA-65B3-3202-9E35-FBCCD8133DD7}"/>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CA">
                <a:cs typeface="+mn-lt"/>
              </a:rPr>
              <a:t>This slide outlines the purpose of each part of the module and provides a few sample activities. There is so much more included. We hope you'll take a look. </a:t>
            </a:r>
            <a:br>
              <a:rPr lang="en-CA">
                <a:cs typeface="+mn-lt"/>
              </a:rPr>
            </a:br>
            <a:br>
              <a:rPr lang="en-CA">
                <a:cs typeface="+mn-lt"/>
              </a:rPr>
            </a:br>
            <a:endParaRPr lang="en-CA">
              <a:cs typeface="Calibri"/>
            </a:endParaRPr>
          </a:p>
          <a:p>
            <a:pPr>
              <a:buSzPts val="1100"/>
              <a:buFont typeface="Arial"/>
            </a:pPr>
            <a:endParaRPr lang="en-CA" b="1">
              <a:cs typeface="Calibri"/>
            </a:endParaRPr>
          </a:p>
        </p:txBody>
      </p:sp>
      <p:sp>
        <p:nvSpPr>
          <p:cNvPr id="372" name="Google Shape;372;p8:notes">
            <a:extLst>
              <a:ext uri="{FF2B5EF4-FFF2-40B4-BE49-F238E27FC236}">
                <a16:creationId xmlns:a16="http://schemas.microsoft.com/office/drawing/2014/main" id="{E0DBE644-8CA0-562A-A84A-8E3536CCF028}"/>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748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p:txBody>
      </p:sp>
      <p:sp>
        <p:nvSpPr>
          <p:cNvPr id="372" name="Google Shape;3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475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3CF31-C068-B21E-9742-4655FE2C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94FCC-34FE-07C6-1DEE-6A81D9C70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725A4-8E90-E256-44CE-5DA4CDCE7A2A}"/>
              </a:ext>
            </a:extLst>
          </p:cNvPr>
          <p:cNvSpPr>
            <a:spLocks noGrp="1"/>
          </p:cNvSpPr>
          <p:nvPr>
            <p:ph type="body" idx="1"/>
          </p:nvPr>
        </p:nvSpPr>
        <p:spPr/>
        <p:txBody>
          <a:bodyPr/>
          <a:lstStyle/>
          <a:p>
            <a:r>
              <a:rPr lang="en-US"/>
              <a:t>Substance use: addiction and related behaviours module offers a complete lesson that address learning related directly to these two curriculum expectations. Consider how this learning might also connect with other teaching/learning or events related to safe and healthy choices and substance use within your class and the school as a whole.</a:t>
            </a:r>
          </a:p>
        </p:txBody>
      </p:sp>
      <p:sp>
        <p:nvSpPr>
          <p:cNvPr id="4" name="Slide Number Placeholder 3">
            <a:extLst>
              <a:ext uri="{FF2B5EF4-FFF2-40B4-BE49-F238E27FC236}">
                <a16:creationId xmlns:a16="http://schemas.microsoft.com/office/drawing/2014/main" id="{26433C1B-FF76-9D9E-ACBC-C8CEE5A77DAC}"/>
              </a:ext>
            </a:extLst>
          </p:cNvPr>
          <p:cNvSpPr>
            <a:spLocks noGrp="1"/>
          </p:cNvSpPr>
          <p:nvPr>
            <p:ph type="sldNum" sz="quarter" idx="5"/>
          </p:nvPr>
        </p:nvSpPr>
        <p:spPr/>
        <p:txBody>
          <a:bodyPr/>
          <a:lstStyle/>
          <a:p>
            <a:fld id="{712FAD1E-10D2-4DE9-9131-E2E956EB223D}" type="slidenum">
              <a:rPr lang="en-US"/>
              <a:t>16</a:t>
            </a:fld>
            <a:endParaRPr lang="en-US"/>
          </a:p>
        </p:txBody>
      </p:sp>
    </p:spTree>
    <p:extLst>
      <p:ext uri="{BB962C8B-B14F-4D97-AF65-F5344CB8AC3E}">
        <p14:creationId xmlns:p14="http://schemas.microsoft.com/office/powerpoint/2010/main" val="329491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5928-530D-FBD0-DD4B-6F8C99EA5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27D3E-D161-D33B-F31C-05334C69D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F2F11-9D3C-8CEF-6A92-901B1D53B6E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25A6B31C-F131-A5A8-28EA-896168F1C7BF}"/>
              </a:ext>
            </a:extLst>
          </p:cNvPr>
          <p:cNvSpPr>
            <a:spLocks noGrp="1"/>
          </p:cNvSpPr>
          <p:nvPr>
            <p:ph type="sldNum" sz="quarter" idx="5"/>
          </p:nvPr>
        </p:nvSpPr>
        <p:spPr/>
        <p:txBody>
          <a:bodyPr/>
          <a:lstStyle/>
          <a:p>
            <a:fld id="{712FAD1E-10D2-4DE9-9131-E2E956EB223D}" type="slidenum">
              <a:rPr lang="en-US"/>
              <a:t>17</a:t>
            </a:fld>
            <a:endParaRPr lang="en-US"/>
          </a:p>
        </p:txBody>
      </p:sp>
    </p:spTree>
    <p:extLst>
      <p:ext uri="{BB962C8B-B14F-4D97-AF65-F5344CB8AC3E}">
        <p14:creationId xmlns:p14="http://schemas.microsoft.com/office/powerpoint/2010/main" val="157362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92B5675F-DDF4-CB94-7DAB-6D03DA75A65D}"/>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646571AB-763C-E404-CAE8-7A86F9438F8F}"/>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br>
              <a:rPr lang="en-CA">
                <a:cs typeface="+mn-lt"/>
              </a:rPr>
            </a:br>
            <a:r>
              <a:rPr lang="en-CA"/>
              <a:t>This slide outlines the purpose of each part of the module and provides a few sample activities. Once again we hope you will explore everything else offered. </a:t>
            </a:r>
            <a:endParaRPr lang="en-CA">
              <a:cs typeface="Calibri"/>
            </a:endParaRPr>
          </a:p>
          <a:p>
            <a:pPr>
              <a:buSzPts val="1100"/>
              <a:buFont typeface="Arial"/>
            </a:pPr>
            <a:endParaRPr lang="en-CA" b="1">
              <a:cs typeface="Calibri"/>
            </a:endParaRPr>
          </a:p>
        </p:txBody>
      </p:sp>
      <p:sp>
        <p:nvSpPr>
          <p:cNvPr id="372" name="Google Shape;372;p8:notes">
            <a:extLst>
              <a:ext uri="{FF2B5EF4-FFF2-40B4-BE49-F238E27FC236}">
                <a16:creationId xmlns:a16="http://schemas.microsoft.com/office/drawing/2014/main" id="{6995E823-76FA-0AB0-CEC0-33C95B688FCA}"/>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77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EB0D94F4-8450-F9C2-086F-CCE1F3EEFAA0}"/>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CE7DF94C-C2F6-CF0F-7DB8-B2AC0B614025}"/>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br>
              <a:rPr lang="en-CA">
                <a:cs typeface="+mn-lt"/>
              </a:rPr>
            </a:br>
            <a:r>
              <a:rPr lang="en-CA"/>
              <a:t>This slide outlines the purpose of each part of the module and provides a few sample activities. Once again we hope you will explore everything else offered. </a:t>
            </a:r>
            <a:endParaRPr lang="en-CA">
              <a:cs typeface="Calibri"/>
            </a:endParaRPr>
          </a:p>
          <a:p>
            <a:pPr>
              <a:buSzPts val="1100"/>
              <a:buFont typeface="Arial"/>
            </a:pPr>
            <a:endParaRPr lang="en-CA" b="1">
              <a:cs typeface="Calibri"/>
            </a:endParaRPr>
          </a:p>
        </p:txBody>
      </p:sp>
      <p:sp>
        <p:nvSpPr>
          <p:cNvPr id="372" name="Google Shape;372;p8:notes">
            <a:extLst>
              <a:ext uri="{FF2B5EF4-FFF2-40B4-BE49-F238E27FC236}">
                <a16:creationId xmlns:a16="http://schemas.microsoft.com/office/drawing/2014/main" id="{71EFAFB9-B890-B724-1575-579B455236C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41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In our time together today, we will share a little about why this learning matters. Then we'll provide an overview of the modules, alignment with curriculum, special features, and supportive resources. We'll also offer a quick look at the modules as teachers will see them on the VLE. Finally, we offer some possible next steps.</a:t>
            </a:r>
            <a:endParaRPr lang="en-US"/>
          </a:p>
        </p:txBody>
      </p:sp>
      <p:sp>
        <p:nvSpPr>
          <p:cNvPr id="4" name="Slide Number Placeholder 3"/>
          <p:cNvSpPr>
            <a:spLocks noGrp="1"/>
          </p:cNvSpPr>
          <p:nvPr>
            <p:ph type="sldNum" sz="quarter" idx="5"/>
          </p:nvPr>
        </p:nvSpPr>
        <p:spPr/>
        <p:txBody>
          <a:bodyPr/>
          <a:lstStyle/>
          <a:p>
            <a:fld id="{384896BE-6C6D-4FED-91D5-41C98D3637EF}" type="slidenum">
              <a:rPr lang="fr-CA" smtClean="0"/>
              <a:t>2</a:t>
            </a:fld>
            <a:endParaRPr lang="fr-CA"/>
          </a:p>
        </p:txBody>
      </p:sp>
    </p:spTree>
    <p:extLst>
      <p:ext uri="{BB962C8B-B14F-4D97-AF65-F5344CB8AC3E}">
        <p14:creationId xmlns:p14="http://schemas.microsoft.com/office/powerpoint/2010/main" val="2932243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B4B83674-7CD1-2D7A-1B8D-C1E0DC62F9A6}"/>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E211B57A-1234-04E5-40BA-150D88E29F2B}"/>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CA" b="1">
              <a:ea typeface="Calibri"/>
              <a:cs typeface="Calibri"/>
            </a:endParaRPr>
          </a:p>
          <a:p>
            <a:r>
              <a:rPr lang="en-CA"/>
              <a:t>This section provides additional supports and resources to support the modules.</a:t>
            </a:r>
            <a:endParaRPr lang="en-CA">
              <a:ea typeface="Calibri"/>
              <a:cs typeface="Calibri"/>
            </a:endParaRPr>
          </a:p>
        </p:txBody>
      </p:sp>
      <p:sp>
        <p:nvSpPr>
          <p:cNvPr id="372" name="Google Shape;372;p8:notes">
            <a:extLst>
              <a:ext uri="{FF2B5EF4-FFF2-40B4-BE49-F238E27FC236}">
                <a16:creationId xmlns:a16="http://schemas.microsoft.com/office/drawing/2014/main" id="{C602A7F2-055C-D206-8930-89562E16466E}"/>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8676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a:cs typeface="Calibri"/>
              </a:rPr>
              <a:t>Each</a:t>
            </a:r>
            <a:r>
              <a:rPr lang="en-CA" noProof="0"/>
              <a:t> modules has its own accompanying educator guide with many helpful components such as...</a:t>
            </a:r>
            <a:endParaRPr lang="en-CA" noProof="0">
              <a:ea typeface="Calibri"/>
              <a:cs typeface="Calibri"/>
            </a:endParaRPr>
          </a:p>
        </p:txBody>
      </p:sp>
      <p:sp>
        <p:nvSpPr>
          <p:cNvPr id="4" name="Slide Number Placeholder 3"/>
          <p:cNvSpPr>
            <a:spLocks noGrp="1"/>
          </p:cNvSpPr>
          <p:nvPr>
            <p:ph type="sldNum" sz="quarter" idx="5"/>
          </p:nvPr>
        </p:nvSpPr>
        <p:spPr/>
        <p:txBody>
          <a:bodyPr/>
          <a:lstStyle/>
          <a:p>
            <a:pPr algn="l" rtl="0"/>
            <a:fld id="{D20A7011-C055-4AA9-B767-EB46CF7CC347}" type="slidenum">
              <a:rPr/>
              <a:t>21</a:t>
            </a:fld>
            <a:endParaRPr lang="fr-ca"/>
          </a:p>
        </p:txBody>
      </p:sp>
    </p:spTree>
    <p:extLst>
      <p:ext uri="{BB962C8B-B14F-4D97-AF65-F5344CB8AC3E}">
        <p14:creationId xmlns:p14="http://schemas.microsoft.com/office/powerpoint/2010/main" val="107078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materials are provided to help you customize and enhance the learning. </a:t>
            </a:r>
          </a:p>
          <a:p>
            <a:endParaRPr lang="en-US"/>
          </a:p>
          <a:p>
            <a:r>
              <a:rPr lang="en-US"/>
              <a:t>For example: </a:t>
            </a:r>
          </a:p>
          <a:p>
            <a:pPr marL="171450" indent="-171450">
              <a:buFont typeface="Arial" panose="020B0604020202020204" pitchFamily="34" charset="0"/>
              <a:buChar char="•"/>
            </a:pPr>
            <a:r>
              <a:rPr lang="en-US"/>
              <a:t>Extension activities</a:t>
            </a:r>
          </a:p>
          <a:p>
            <a:pPr marL="171450" indent="-171450">
              <a:buFont typeface="Arial" panose="020B0604020202020204" pitchFamily="34" charset="0"/>
              <a:buChar char="•"/>
            </a:pPr>
            <a:r>
              <a:rPr lang="en-US"/>
              <a:t>Choices of assessment tools</a:t>
            </a:r>
          </a:p>
          <a:p>
            <a:pPr marL="171450" indent="-171450">
              <a:buFont typeface="Arial" panose="020B0604020202020204" pitchFamily="34" charset="0"/>
              <a:buChar char="•"/>
            </a:pPr>
            <a:r>
              <a:rPr lang="en-US"/>
              <a:t>And ready-made communication for parents and caregivers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12FAD1E-10D2-4DE9-9131-E2E956EB223D}" type="slidenum">
              <a:rPr lang="en-US"/>
              <a:t>22</a:t>
            </a:fld>
            <a:endParaRPr lang="en-US"/>
          </a:p>
        </p:txBody>
      </p:sp>
    </p:spTree>
    <p:extLst>
      <p:ext uri="{BB962C8B-B14F-4D97-AF65-F5344CB8AC3E}">
        <p14:creationId xmlns:p14="http://schemas.microsoft.com/office/powerpoint/2010/main" val="25297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442E-E561-E6F2-3FF5-6E0F6959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7573C-C221-A998-7360-019B46500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9D179-1E99-4CDD-8F1D-C327E26C2D1F}"/>
              </a:ext>
            </a:extLst>
          </p:cNvPr>
          <p:cNvSpPr>
            <a:spLocks noGrp="1"/>
          </p:cNvSpPr>
          <p:nvPr>
            <p:ph type="body" idx="1"/>
          </p:nvPr>
        </p:nvSpPr>
        <p:spPr/>
        <p:txBody>
          <a:bodyPr/>
          <a:lstStyle/>
          <a:p>
            <a:r>
              <a:rPr lang="en-US" dirty="0"/>
              <a:t>School Mental Health Ontario has created a variety of additional supports to complement the Ministry modules. These can be accessed on the Healthy Choices: Substance Use and Digital Safety Modules for Grade 6 students page of the SMH-ON website.</a:t>
            </a:r>
          </a:p>
          <a:p>
            <a:endParaRPr lang="en-US" dirty="0"/>
          </a:p>
          <a:p>
            <a:r>
              <a:rPr lang="en-US" dirty="0"/>
              <a:t>https://</a:t>
            </a:r>
            <a:r>
              <a:rPr lang="en-US" dirty="0" err="1"/>
              <a:t>smho-smso.ca</a:t>
            </a:r>
            <a:r>
              <a:rPr lang="en-US" dirty="0"/>
              <a:t>/online-resources/healthy-choices-substance-use-and-digital-safety-modules-for-grade-6/</a:t>
            </a:r>
          </a:p>
        </p:txBody>
      </p:sp>
      <p:sp>
        <p:nvSpPr>
          <p:cNvPr id="4" name="Slide Number Placeholder 3">
            <a:extLst>
              <a:ext uri="{FF2B5EF4-FFF2-40B4-BE49-F238E27FC236}">
                <a16:creationId xmlns:a16="http://schemas.microsoft.com/office/drawing/2014/main" id="{EEE6AE06-3478-0191-6147-9DD5D5630280}"/>
              </a:ext>
            </a:extLst>
          </p:cNvPr>
          <p:cNvSpPr>
            <a:spLocks noGrp="1"/>
          </p:cNvSpPr>
          <p:nvPr>
            <p:ph type="sldNum" sz="quarter" idx="5"/>
          </p:nvPr>
        </p:nvSpPr>
        <p:spPr/>
        <p:txBody>
          <a:bodyPr/>
          <a:lstStyle/>
          <a:p>
            <a:fld id="{712FAD1E-10D2-4DE9-9131-E2E956EB223D}" type="slidenum">
              <a:rPr lang="en-US"/>
              <a:t>23</a:t>
            </a:fld>
            <a:endParaRPr lang="en-US"/>
          </a:p>
        </p:txBody>
      </p:sp>
    </p:spTree>
    <p:extLst>
      <p:ext uri="{BB962C8B-B14F-4D97-AF65-F5344CB8AC3E}">
        <p14:creationId xmlns:p14="http://schemas.microsoft.com/office/powerpoint/2010/main" val="3475939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6B828E9D-FD42-E4AF-21F9-63B3CEF489DF}"/>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5438CC9A-C8F0-E68B-3986-2982DA82C412}"/>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lang="en-US">
              <a:ea typeface="Calibri"/>
              <a:cs typeface="Calibri"/>
            </a:endParaRPr>
          </a:p>
        </p:txBody>
      </p:sp>
      <p:sp>
        <p:nvSpPr>
          <p:cNvPr id="372" name="Google Shape;372;p8:notes">
            <a:extLst>
              <a:ext uri="{FF2B5EF4-FFF2-40B4-BE49-F238E27FC236}">
                <a16:creationId xmlns:a16="http://schemas.microsoft.com/office/drawing/2014/main" id="{E4AF5BCA-2FB2-61FC-CD86-A37EE3C4A837}"/>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28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7558-8123-DA53-929F-4E7C37925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778D4-F4B9-511B-0339-780830980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1673D-F749-A2D2-11B4-40B9A34A51F1}"/>
              </a:ext>
            </a:extLst>
          </p:cNvPr>
          <p:cNvSpPr>
            <a:spLocks noGrp="1"/>
          </p:cNvSpPr>
          <p:nvPr>
            <p:ph type="body" idx="1"/>
          </p:nvPr>
        </p:nvSpPr>
        <p:spPr/>
        <p:txBody>
          <a:bodyPr/>
          <a:lstStyle/>
          <a:p>
            <a:r>
              <a:rPr lang="en-US" dirty="0"/>
              <a:t>All materials are available through the </a:t>
            </a:r>
            <a:r>
              <a:rPr lang="en-US" b="1" dirty="0"/>
              <a:t>Ministry of Education’s virtual learning environment</a:t>
            </a:r>
            <a:r>
              <a:rPr lang="en-US" dirty="0"/>
              <a:t> (Ontario’s VLE) but to get there you need to start at your board's virtual learning environment. Each board has their own VLE and the addresses are unique. You can easily find your boards address on the website outlined currently on screen. Choosing your board in the drop down menu will also show you the name and contact information of your technology enabled learning and teaching contact who can provide you with assistance in accessing and navigating the modules within the VLE. </a:t>
            </a:r>
          </a:p>
          <a:p>
            <a:endParaRPr lang="en-US" dirty="0">
              <a:ea typeface="Calibri"/>
              <a:cs typeface="Calibri"/>
            </a:endParaRPr>
          </a:p>
          <a:p>
            <a:r>
              <a:rPr lang="en-US" dirty="0">
                <a:ea typeface="Calibri"/>
                <a:cs typeface="Calibri"/>
              </a:rPr>
              <a:t>SMHON also created a short brief video that explains in detail how to access and navigate the modules within the VLE. You can find the video on SMHON&lt;s Healthy Choices webpage. </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C3306D59-0300-D668-2567-C4FA9C657ACB}"/>
              </a:ext>
            </a:extLst>
          </p:cNvPr>
          <p:cNvSpPr>
            <a:spLocks noGrp="1"/>
          </p:cNvSpPr>
          <p:nvPr>
            <p:ph type="sldNum" sz="quarter" idx="5"/>
          </p:nvPr>
        </p:nvSpPr>
        <p:spPr/>
        <p:txBody>
          <a:bodyPr/>
          <a:lstStyle/>
          <a:p>
            <a:fld id="{712FAD1E-10D2-4DE9-9131-E2E956EB223D}" type="slidenum">
              <a:rPr lang="en-US"/>
              <a:t>25</a:t>
            </a:fld>
            <a:endParaRPr lang="en-US"/>
          </a:p>
        </p:txBody>
      </p:sp>
    </p:spTree>
    <p:extLst>
      <p:ext uri="{BB962C8B-B14F-4D97-AF65-F5344CB8AC3E}">
        <p14:creationId xmlns:p14="http://schemas.microsoft.com/office/powerpoint/2010/main" val="2338072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materials are available through the </a:t>
            </a:r>
            <a:r>
              <a:rPr lang="en-US" b="1"/>
              <a:t>Ministry of Education’s virtual learning environment</a:t>
            </a:r>
            <a:r>
              <a:rPr lang="en-US"/>
              <a:t> (Ontario’s VLE).</a:t>
            </a:r>
          </a:p>
        </p:txBody>
      </p:sp>
      <p:sp>
        <p:nvSpPr>
          <p:cNvPr id="4" name="Slide Number Placeholder 3"/>
          <p:cNvSpPr>
            <a:spLocks noGrp="1"/>
          </p:cNvSpPr>
          <p:nvPr>
            <p:ph type="sldNum" sz="quarter" idx="5"/>
          </p:nvPr>
        </p:nvSpPr>
        <p:spPr/>
        <p:txBody>
          <a:bodyPr/>
          <a:lstStyle/>
          <a:p>
            <a:fld id="{712FAD1E-10D2-4DE9-9131-E2E956EB223D}" type="slidenum">
              <a:rPr lang="en-US"/>
              <a:t>26</a:t>
            </a:fld>
            <a:endParaRPr lang="en-US"/>
          </a:p>
        </p:txBody>
      </p:sp>
    </p:spTree>
    <p:extLst>
      <p:ext uri="{BB962C8B-B14F-4D97-AF65-F5344CB8AC3E}">
        <p14:creationId xmlns:p14="http://schemas.microsoft.com/office/powerpoint/2010/main" val="164290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t>The modules may serve as a spark for other connected learning or student engagement. They may also connect and align with other opportunities within your school community. </a:t>
            </a:r>
          </a:p>
        </p:txBody>
      </p:sp>
      <p:sp>
        <p:nvSpPr>
          <p:cNvPr id="4" name="Slide Number Placeholder 3"/>
          <p:cNvSpPr>
            <a:spLocks noGrp="1"/>
          </p:cNvSpPr>
          <p:nvPr>
            <p:ph type="sldNum" sz="quarter" idx="5"/>
          </p:nvPr>
        </p:nvSpPr>
        <p:spPr/>
        <p:txBody>
          <a:bodyPr/>
          <a:lstStyle/>
          <a:p>
            <a:fld id="{712FAD1E-10D2-4DE9-9131-E2E956EB223D}" type="slidenum">
              <a:rPr lang="en-US"/>
              <a:t>27</a:t>
            </a:fld>
            <a:endParaRPr lang="en-US"/>
          </a:p>
        </p:txBody>
      </p:sp>
    </p:spTree>
    <p:extLst>
      <p:ext uri="{BB962C8B-B14F-4D97-AF65-F5344CB8AC3E}">
        <p14:creationId xmlns:p14="http://schemas.microsoft.com/office/powerpoint/2010/main" val="2260196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for taking the time together with us today to consider this exciting opportunity, and for all you do EVERY day to support students!</a:t>
            </a:r>
            <a:endParaRPr lang="en-US">
              <a:cs typeface="Calibri"/>
            </a:endParaRPr>
          </a:p>
        </p:txBody>
      </p:sp>
      <p:sp>
        <p:nvSpPr>
          <p:cNvPr id="4" name="Slide Number Placeholder 3"/>
          <p:cNvSpPr>
            <a:spLocks noGrp="1"/>
          </p:cNvSpPr>
          <p:nvPr>
            <p:ph type="sldNum" sz="quarter" idx="5"/>
          </p:nvPr>
        </p:nvSpPr>
        <p:spPr/>
        <p:txBody>
          <a:bodyPr/>
          <a:lstStyle/>
          <a:p>
            <a:fld id="{1388D45B-D783-498B-A05D-C09FB751A526}" type="slidenum">
              <a:rPr lang="en-CA" smtClean="0"/>
              <a:t>28</a:t>
            </a:fld>
            <a:endParaRPr lang="en-CA"/>
          </a:p>
        </p:txBody>
      </p:sp>
    </p:spTree>
    <p:extLst>
      <p:ext uri="{BB962C8B-B14F-4D97-AF65-F5344CB8AC3E}">
        <p14:creationId xmlns:p14="http://schemas.microsoft.com/office/powerpoint/2010/main" val="1459124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can connect with SMH-ON on our website and socials linked here but you can also sign up for our newsletter! </a:t>
            </a:r>
            <a:r>
              <a:rPr lang="en-US"/>
              <a:t>Thank you for joining me. Wishing you an amazing 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FAD1E-10D2-4DE9-9131-E2E956EB223D}" type="slidenum">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75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990BCB87-828D-F7D4-3537-ECD976775E17}"/>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DA715D8F-58A2-2986-50E3-A643CDB0958F}"/>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CA"/>
              <a:t>This section will walk through the main learning themes and give you a sense of what you can expect within the modules. </a:t>
            </a:r>
            <a:endParaRPr lang="en-US"/>
          </a:p>
        </p:txBody>
      </p:sp>
      <p:sp>
        <p:nvSpPr>
          <p:cNvPr id="372" name="Google Shape;372;p8:notes">
            <a:extLst>
              <a:ext uri="{FF2B5EF4-FFF2-40B4-BE49-F238E27FC236}">
                <a16:creationId xmlns:a16="http://schemas.microsoft.com/office/drawing/2014/main" id="{09FB3EBD-2577-3B72-0403-E3E3AB3294D4}"/>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6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34108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60-minute modules are designed to be delivered by educators to support expectations within the Health and Physical Education and Language curricula. </a:t>
            </a:r>
            <a:endParaRPr lang="en-CA">
              <a:solidFill>
                <a:srgbClr val="444444"/>
              </a:solidFill>
            </a:endParaRPr>
          </a:p>
          <a:p>
            <a:r>
              <a:rPr lang="en-CA"/>
              <a:t>The modules are available in both English and French.</a:t>
            </a:r>
            <a:endParaRPr lang="en-US">
              <a:solidFill>
                <a:srgbClr val="444444"/>
              </a:solidFill>
            </a:endParaRPr>
          </a:p>
          <a:p>
            <a:endParaRPr lang="en-CA">
              <a:solidFill>
                <a:srgbClr val="444444"/>
              </a:solidFill>
            </a:endParaRPr>
          </a:p>
          <a:p>
            <a:endParaRPr lang="en-US"/>
          </a:p>
          <a:p>
            <a:pPr marL="171450" indent="-171450">
              <a:buFont typeface="Arial"/>
              <a:buChar char="•"/>
            </a:pPr>
            <a:endParaRPr lang="en-CA"/>
          </a:p>
          <a:p>
            <a:pPr marL="171450" indent="-171450">
              <a:buFont typeface="Arial"/>
              <a:buChar char="•"/>
            </a:pPr>
            <a:endParaRPr lang="en-CA"/>
          </a:p>
          <a:p>
            <a:pPr marL="171450" indent="-171450">
              <a:buFont typeface="Symbol"/>
              <a:buChar char="•"/>
            </a:pPr>
            <a:endParaRPr lang="en-CA">
              <a:ea typeface="Calibri"/>
              <a:cs typeface="Calibri"/>
            </a:endParaRPr>
          </a:p>
        </p:txBody>
      </p:sp>
      <p:sp>
        <p:nvSpPr>
          <p:cNvPr id="4" name="Slide Number Placeholder 3"/>
          <p:cNvSpPr>
            <a:spLocks noGrp="1"/>
          </p:cNvSpPr>
          <p:nvPr>
            <p:ph type="sldNum" sz="quarter" idx="5"/>
          </p:nvPr>
        </p:nvSpPr>
        <p:spPr/>
        <p:txBody>
          <a:bodyPr/>
          <a:lstStyle/>
          <a:p>
            <a:fld id="{6F8812CC-18EA-AF4B-A4CE-11AAE7474B09}" type="slidenum">
              <a:rPr lang="en-US" smtClean="0"/>
              <a:t>4</a:t>
            </a:fld>
            <a:endParaRPr lang="en-US"/>
          </a:p>
        </p:txBody>
      </p:sp>
    </p:spTree>
    <p:extLst>
      <p:ext uri="{BB962C8B-B14F-4D97-AF65-F5344CB8AC3E}">
        <p14:creationId xmlns:p14="http://schemas.microsoft.com/office/powerpoint/2010/main" val="307360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reports of substance use, such as the </a:t>
            </a:r>
            <a:r>
              <a:rPr lang="en-US">
                <a:solidFill>
                  <a:srgbClr val="0070C0"/>
                </a:solidFill>
                <a:hlinkClick r:id="rId3">
                  <a:extLst>
                    <a:ext uri="{A12FA001-AC4F-418D-AE19-62706E023703}">
                      <ahyp:hlinkClr xmlns:ahyp="http://schemas.microsoft.com/office/drawing/2018/hyperlinkcolor" val="tx"/>
                    </a:ext>
                  </a:extLst>
                </a:hlinkClick>
              </a:rPr>
              <a:t>Ontario Student Drug Use and Health Survey</a:t>
            </a:r>
            <a:r>
              <a:rPr lang="en-US" u="sng">
                <a:solidFill>
                  <a:srgbClr val="000000"/>
                </a:solidFill>
              </a:rPr>
              <a:t> (</a:t>
            </a:r>
            <a:r>
              <a:rPr lang="en-US" u="sng"/>
              <a:t>2023) (</a:t>
            </a:r>
            <a:r>
              <a:rPr lang="en-US">
                <a:hlinkClick r:id="rId3">
                  <a:extLst>
                    <a:ext uri="{A12FA001-AC4F-418D-AE19-62706E023703}">
                      <ahyp:hlinkClr xmlns:ahyp="http://schemas.microsoft.com/office/drawing/2018/hyperlinkcolor" val="tx"/>
                    </a:ext>
                  </a:extLst>
                </a:hlinkClick>
              </a:rPr>
              <a:t>https://www.camh.ca/en/science-and-research/institutes-and-centres/institute-for-mental-health-policy-research/ontario-student-drug-use-and-health-survey---osduhs</a:t>
            </a:r>
            <a:r>
              <a:rPr lang="en-US"/>
              <a:t>) indicate that many students begin increasingly experimenting with substances, such as cannabis or alcohol, in Grades 7 and 8. Therefore, it is essential that learning focuses on understanding the effects of substance use, developing decision-making strategies, and an understanding of factors influencing drug use. </a:t>
            </a:r>
            <a:endParaRPr lang="en-US">
              <a:ea typeface="Calibri"/>
              <a:cs typeface="Calibri"/>
            </a:endParaRPr>
          </a:p>
          <a:p>
            <a:endParaRPr lang="en-US"/>
          </a:p>
          <a:p>
            <a:r>
              <a:rPr lang="en-US"/>
              <a:t>Young Canadians in a Wireless World, a research study on youth technology and social media use, indicates that a majority of young students (under the age of 13) have accounts on at least one social media platform. Additionally, 50% of students report having their own smartphone by age 11. Therefore, as students increasingly engage with technology and the internet, they need to develop digital media literacy skills to help them stay safe, healthy and well.   </a:t>
            </a:r>
            <a:endParaRPr lang="en-US">
              <a:ea typeface="Calibri" panose="020F0502020204030204"/>
              <a:cs typeface="Calibri" panose="020F0502020204030204"/>
            </a:endParaRPr>
          </a:p>
          <a:p>
            <a:endParaRPr lang="en-CA"/>
          </a:p>
        </p:txBody>
      </p:sp>
      <p:sp>
        <p:nvSpPr>
          <p:cNvPr id="4" name="Slide Number Placeholder 3"/>
          <p:cNvSpPr>
            <a:spLocks noGrp="1"/>
          </p:cNvSpPr>
          <p:nvPr>
            <p:ph type="sldNum" sz="quarter" idx="5"/>
          </p:nvPr>
        </p:nvSpPr>
        <p:spPr/>
        <p:txBody>
          <a:bodyPr/>
          <a:lstStyle/>
          <a:p>
            <a:fld id="{712FAD1E-10D2-4DE9-9131-E2E956EB223D}" type="slidenum">
              <a:rPr lang="en-CA" smtClean="0"/>
              <a:t>5</a:t>
            </a:fld>
            <a:endParaRPr lang="en-CA"/>
          </a:p>
        </p:txBody>
      </p:sp>
    </p:spTree>
    <p:extLst>
      <p:ext uri="{BB962C8B-B14F-4D97-AF65-F5344CB8AC3E}">
        <p14:creationId xmlns:p14="http://schemas.microsoft.com/office/powerpoint/2010/main" val="339127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reports of substance use, such as the </a:t>
            </a:r>
            <a:r>
              <a:rPr lang="en-US">
                <a:solidFill>
                  <a:srgbClr val="0070C0"/>
                </a:solidFill>
                <a:hlinkClick r:id="rId3">
                  <a:extLst>
                    <a:ext uri="{A12FA001-AC4F-418D-AE19-62706E023703}">
                      <ahyp:hlinkClr xmlns:ahyp="http://schemas.microsoft.com/office/drawing/2018/hyperlinkcolor" val="tx"/>
                    </a:ext>
                  </a:extLst>
                </a:hlinkClick>
              </a:rPr>
              <a:t>Ontario Student Drug Use and Health Survey</a:t>
            </a:r>
            <a:r>
              <a:rPr lang="en-US" u="sng"/>
              <a:t> (2023) (</a:t>
            </a:r>
            <a:r>
              <a:rPr lang="en-US">
                <a:hlinkClick r:id="rId3">
                  <a:extLst>
                    <a:ext uri="{A12FA001-AC4F-418D-AE19-62706E023703}">
                      <ahyp:hlinkClr xmlns:ahyp="http://schemas.microsoft.com/office/drawing/2018/hyperlinkcolor" val="tx"/>
                    </a:ext>
                  </a:extLst>
                </a:hlinkClick>
              </a:rPr>
              <a:t>https://www.camh.ca/en/science-and-research/institutes-and-centres/institute-for-mental-health-policy-research/ontario-student-drug-use-and-health-survey---osduhs</a:t>
            </a:r>
            <a:r>
              <a:rPr lang="en-US"/>
              <a:t>) indicate that many students begin increasingly experimenting with substances, such as cannabis or alcohol, in Grades 7 and 8. Therefore, it is essential that learning focuses on understanding the effects of substance use, developing decision-making strategies, and an understanding of factors influencing drug use. </a:t>
            </a:r>
            <a:endParaRPr lang="en-US">
              <a:ea typeface="Calibri"/>
              <a:cs typeface="Calibri"/>
            </a:endParaRPr>
          </a:p>
          <a:p>
            <a:endParaRPr lang="en-US"/>
          </a:p>
          <a:p>
            <a:r>
              <a:rPr lang="en-US">
                <a:solidFill>
                  <a:srgbClr val="0070C0"/>
                </a:solidFill>
                <a:hlinkClick r:id="rId4">
                  <a:extLst>
                    <a:ext uri="{A12FA001-AC4F-418D-AE19-62706E023703}">
                      <ahyp:hlinkClr xmlns:ahyp="http://schemas.microsoft.com/office/drawing/2018/hyperlinkcolor" val="tx"/>
                    </a:ext>
                  </a:extLst>
                </a:hlinkClick>
              </a:rPr>
              <a:t>Young Canadians in a Wireless World</a:t>
            </a:r>
            <a:r>
              <a:rPr lang="en-US"/>
              <a:t> (https://</a:t>
            </a:r>
            <a:r>
              <a:rPr lang="en-US" err="1"/>
              <a:t>mediasmarts.ca</a:t>
            </a:r>
            <a:r>
              <a:rPr lang="en-US"/>
              <a:t>/research-and-evaluation/young-</a:t>
            </a:r>
            <a:r>
              <a:rPr lang="en-US" err="1"/>
              <a:t>canadians</a:t>
            </a:r>
            <a:r>
              <a:rPr lang="en-US"/>
              <a:t>-wireless-world), a research study on youth technology and social media use, indicates that a majority of young students (under the age of 13) have accounts on at least one social media platform. Additionally, 50% of students report having their own smartphone by age 11. Therefore, as students increasingly engage with technology and the internet, they need to develop digital media literacy skills to help them stay safe, healthy and well.   </a:t>
            </a:r>
            <a:endParaRPr lang="en-US">
              <a:ea typeface="Calibri" panose="020F0502020204030204"/>
              <a:cs typeface="Calibri" panose="020F0502020204030204"/>
            </a:endParaRPr>
          </a:p>
          <a:p>
            <a:endParaRPr lang="en-US"/>
          </a:p>
          <a:p>
            <a:r>
              <a:rPr lang="en-US"/>
              <a:t>The Ontario Ministry of Education's </a:t>
            </a:r>
            <a:r>
              <a:rPr lang="en-US" u="sng">
                <a:solidFill>
                  <a:srgbClr val="0070C0"/>
                </a:solidFill>
                <a:hlinkClick r:id="rId5">
                  <a:extLst>
                    <a:ext uri="{A12FA001-AC4F-418D-AE19-62706E023703}">
                      <ahyp:hlinkClr xmlns:ahyp="http://schemas.microsoft.com/office/drawing/2018/hyperlinkcolor" val="tx"/>
                    </a:ext>
                  </a:extLst>
                </a:hlinkClick>
              </a:rPr>
              <a:t>Policy Program Memorandum 128</a:t>
            </a:r>
            <a:r>
              <a:rPr lang="en-US"/>
              <a:t>: The Provincial Code of Conduct and School Board Codes of Conduct (2024) (https://</a:t>
            </a:r>
            <a:r>
              <a:rPr lang="en-US" err="1"/>
              <a:t>www.ontario.ca</a:t>
            </a:r>
            <a:r>
              <a:rPr lang="en-US"/>
              <a:t>/document/education-</a:t>
            </a:r>
            <a:r>
              <a:rPr lang="en-US" err="1"/>
              <a:t>ontario</a:t>
            </a:r>
            <a:r>
              <a:rPr lang="en-US"/>
              <a:t>-policy-and-program-direction/policyprogram-memorandum-128) provides a framework for fostering a positive and respectful school climate. By teaching about substance use, such as vaping nicotine and cannabis, educators are directly supporting the provincial code of conduct.  </a:t>
            </a:r>
            <a:endParaRPr lang="en-US">
              <a:ea typeface="Calibri"/>
              <a:cs typeface="Calibri"/>
            </a:endParaRPr>
          </a:p>
          <a:p>
            <a:endParaRPr lang="en-US">
              <a:ea typeface="Calibri"/>
              <a:cs typeface="Calibri"/>
            </a:endParaRPr>
          </a:p>
          <a:p>
            <a:r>
              <a:rPr lang="en-US"/>
              <a:t>As the Ontario Ministry of Education's </a:t>
            </a:r>
            <a:r>
              <a:rPr lang="en-US" u="sng">
                <a:solidFill>
                  <a:srgbClr val="0070C0"/>
                </a:solidFill>
                <a:hlinkClick r:id="rId6">
                  <a:extLst>
                    <a:ext uri="{A12FA001-AC4F-418D-AE19-62706E023703}">
                      <ahyp:hlinkClr xmlns:ahyp="http://schemas.microsoft.com/office/drawing/2018/hyperlinkcolor" val="tx"/>
                    </a:ext>
                  </a:extLst>
                </a:hlinkClick>
              </a:rPr>
              <a:t>Policy Program Memorandum 169</a:t>
            </a:r>
            <a:r>
              <a:rPr lang="en-US"/>
              <a:t>: Student Mental Health (2024) (</a:t>
            </a:r>
            <a:r>
              <a:rPr lang="en-US">
                <a:hlinkClick r:id="rId6">
                  <a:extLst>
                    <a:ext uri="{A12FA001-AC4F-418D-AE19-62706E023703}">
                      <ahyp:hlinkClr xmlns:ahyp="http://schemas.microsoft.com/office/drawing/2018/hyperlinkcolor" val="tx"/>
                    </a:ext>
                  </a:extLst>
                </a:hlinkClick>
              </a:rPr>
              <a:t>https://www.ontario.ca/document/education-ontario-policy-and-program-direction/policyprogram-memorandum-169</a:t>
            </a:r>
            <a:r>
              <a:rPr lang="en-US"/>
              <a:t>) states, mental health is a critical component of overall student success. Making informed choices that align with our identities, values, and goals can help promote our mental health and well-being. Consequently, programs that guide students in making safe and healthy choices, such as these lessons, can contribute to both increased student achievement and improved overall well-being.</a:t>
            </a:r>
            <a:endParaRPr lang="en-US">
              <a:ea typeface="Calibri"/>
              <a:cs typeface="Calibri"/>
            </a:endParaRPr>
          </a:p>
        </p:txBody>
      </p:sp>
      <p:sp>
        <p:nvSpPr>
          <p:cNvPr id="4" name="Slide Number Placeholder 3"/>
          <p:cNvSpPr>
            <a:spLocks noGrp="1"/>
          </p:cNvSpPr>
          <p:nvPr>
            <p:ph type="sldNum" sz="quarter" idx="5"/>
          </p:nvPr>
        </p:nvSpPr>
        <p:spPr/>
        <p:txBody>
          <a:bodyPr/>
          <a:lstStyle/>
          <a:p>
            <a:fld id="{712FAD1E-10D2-4DE9-9131-E2E956EB223D}" type="slidenum">
              <a:rPr lang="en-US"/>
              <a:t>6</a:t>
            </a:fld>
            <a:endParaRPr lang="en-US"/>
          </a:p>
        </p:txBody>
      </p:sp>
    </p:spTree>
    <p:extLst>
      <p:ext uri="{BB962C8B-B14F-4D97-AF65-F5344CB8AC3E}">
        <p14:creationId xmlns:p14="http://schemas.microsoft.com/office/powerpoint/2010/main" val="202310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9135B-C942-5910-2527-EA435601F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4144C-19D8-FBCF-5FC7-F4D6C08CD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1424F-B41C-C962-A36B-75F9E686DF0F}"/>
              </a:ext>
            </a:extLst>
          </p:cNvPr>
          <p:cNvSpPr>
            <a:spLocks noGrp="1"/>
          </p:cNvSpPr>
          <p:nvPr>
            <p:ph type="body" idx="1"/>
          </p:nvPr>
        </p:nvSpPr>
        <p:spPr/>
        <p:txBody>
          <a:bodyPr/>
          <a:lstStyle/>
          <a:p>
            <a:r>
              <a:rPr lang="en-CA"/>
              <a:t>The modules follow a familiar three-part lesson format, including a </a:t>
            </a:r>
            <a:r>
              <a:rPr lang="en-CA" b="1"/>
              <a:t>Minds On, Action Tasks, </a:t>
            </a:r>
            <a:r>
              <a:rPr lang="en-CA"/>
              <a:t>and a</a:t>
            </a:r>
            <a:r>
              <a:rPr lang="en-CA" b="1"/>
              <a:t> Consolidation. </a:t>
            </a:r>
            <a:endParaRPr lang="en-CA">
              <a:ea typeface="Calibri" panose="020F0502020204030204"/>
              <a:cs typeface="Calibri" panose="020F0502020204030204"/>
            </a:endParaRPr>
          </a:p>
          <a:p>
            <a:r>
              <a:rPr lang="en-CA"/>
              <a:t>Optional Activities to wrap up the learning in a supportive way and help students transition to the next part of their day are also provided.</a:t>
            </a:r>
            <a:endParaRPr lang="en-CA">
              <a:ea typeface="Calibri"/>
              <a:cs typeface="Calibri"/>
            </a:endParaRPr>
          </a:p>
          <a:p>
            <a:endParaRPr lang="en-CA"/>
          </a:p>
          <a:p>
            <a:endParaRPr lang="en-CA" b="1">
              <a:ea typeface="Calibri"/>
              <a:cs typeface="Calibri"/>
            </a:endParaRPr>
          </a:p>
          <a:p>
            <a:endParaRPr lang="en-CA"/>
          </a:p>
          <a:p>
            <a:endParaRPr lang="en-US">
              <a:ea typeface="Calibri"/>
              <a:cs typeface="Calibri"/>
            </a:endParaRPr>
          </a:p>
        </p:txBody>
      </p:sp>
      <p:sp>
        <p:nvSpPr>
          <p:cNvPr id="4" name="Slide Number Placeholder 3">
            <a:extLst>
              <a:ext uri="{FF2B5EF4-FFF2-40B4-BE49-F238E27FC236}">
                <a16:creationId xmlns:a16="http://schemas.microsoft.com/office/drawing/2014/main" id="{0B504164-48FA-AF5B-DD00-AC82D542005C}"/>
              </a:ext>
            </a:extLst>
          </p:cNvPr>
          <p:cNvSpPr>
            <a:spLocks noGrp="1"/>
          </p:cNvSpPr>
          <p:nvPr>
            <p:ph type="sldNum" sz="quarter" idx="5"/>
          </p:nvPr>
        </p:nvSpPr>
        <p:spPr/>
        <p:txBody>
          <a:bodyPr/>
          <a:lstStyle/>
          <a:p>
            <a:fld id="{6F8812CC-18EA-AF4B-A4CE-11AAE7474B09}" type="slidenum">
              <a:rPr lang="en-US" smtClean="0"/>
              <a:t>7</a:t>
            </a:fld>
            <a:endParaRPr lang="en-US"/>
          </a:p>
        </p:txBody>
      </p:sp>
    </p:spTree>
    <p:extLst>
      <p:ext uri="{BB962C8B-B14F-4D97-AF65-F5344CB8AC3E}">
        <p14:creationId xmlns:p14="http://schemas.microsoft.com/office/powerpoint/2010/main" val="251259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Both lessons have a variety of special features built in to support delivery and the educator's experience.</a:t>
            </a:r>
          </a:p>
          <a:p>
            <a:pPr>
              <a:defRPr/>
            </a:pPr>
            <a:endParaRPr lang="en-US"/>
          </a:p>
          <a:p>
            <a:pPr marL="171450" indent="-171450">
              <a:buFont typeface="Arial"/>
              <a:buChar char="•"/>
              <a:defRPr/>
            </a:pPr>
            <a:r>
              <a:rPr lang="en-US">
                <a:ea typeface="Calibri" panose="020F0502020204030204"/>
                <a:cs typeface="Calibri" panose="020F0502020204030204"/>
              </a:rPr>
              <a:t>Tip sheets and discussion guides "pop up" just at the right time.</a:t>
            </a:r>
          </a:p>
          <a:p>
            <a:pPr marL="171450" indent="-171450">
              <a:buFont typeface="Arial"/>
              <a:buChar char="•"/>
              <a:defRPr/>
            </a:pPr>
            <a:r>
              <a:rPr lang="en-US" b="1"/>
              <a:t>Teacher scripts</a:t>
            </a:r>
            <a:r>
              <a:rPr lang="en-US"/>
              <a:t> can be used as a guide for facilitating informed discussions that foster meaningful, respectful, and inclusive learning.</a:t>
            </a:r>
            <a:endParaRPr lang="en-US">
              <a:ea typeface="Calibri" panose="020F0502020204030204"/>
              <a:cs typeface="Calibri" panose="020F0502020204030204"/>
            </a:endParaRPr>
          </a:p>
          <a:p>
            <a:pPr marL="171450" indent="-171450">
              <a:buFont typeface="Arial"/>
              <a:buChar char="•"/>
              <a:defRPr/>
            </a:pPr>
            <a:r>
              <a:rPr lang="en-US">
                <a:ea typeface="Calibri" panose="020F0502020204030204"/>
                <a:cs typeface="Calibri" panose="020F0502020204030204"/>
              </a:rPr>
              <a:t>Prepared slide decks </a:t>
            </a:r>
          </a:p>
          <a:p>
            <a:pPr marL="171450" indent="-171450">
              <a:buFont typeface="Arial"/>
              <a:buChar char="•"/>
              <a:defRPr/>
            </a:pPr>
            <a:r>
              <a:rPr lang="en-US">
                <a:latin typeface="Calibri"/>
                <a:ea typeface="Calibri"/>
                <a:cs typeface="Calibri"/>
              </a:rPr>
              <a:t>Click and play videos with accessibility features such as described audio and closed captions.</a:t>
            </a:r>
          </a:p>
          <a:p>
            <a:pPr marL="171450" indent="-171450">
              <a:buFont typeface="Arial"/>
              <a:buChar char="•"/>
            </a:pPr>
            <a:endParaRPr lang="en-US">
              <a:latin typeface="Calibri"/>
              <a:ea typeface="Calibri"/>
              <a:cs typeface="Calibri"/>
            </a:endParaRPr>
          </a:p>
          <a:p>
            <a:r>
              <a:rPr lang="en-US">
                <a:latin typeface="Calibri"/>
                <a:ea typeface="Calibri"/>
                <a:cs typeface="Calibri"/>
              </a:rPr>
              <a:t>Healthy Choices Promotional video (Vimeo): </a:t>
            </a:r>
            <a:r>
              <a:rPr lang="en-US"/>
              <a:t>https://vimeo.com/1109973709/6922b77701</a:t>
            </a:r>
            <a:endParaRPr lang="en-US">
              <a:latin typeface="Calibri"/>
              <a:ea typeface="Calibri"/>
              <a:cs typeface="Calibri"/>
            </a:endParaRPr>
          </a:p>
          <a:p>
            <a:pPr marL="171450" indent="-171450">
              <a:buFont typeface="Arial"/>
              <a:buChar char="•"/>
            </a:pPr>
            <a:endParaRPr lang="en-US">
              <a:latin typeface="Calibri"/>
              <a:ea typeface="Calibri"/>
              <a:cs typeface="Calibri"/>
            </a:endParaRPr>
          </a:p>
          <a:p>
            <a:endParaRPr lang="en-US">
              <a:latin typeface="Calibri"/>
              <a:ea typeface="Calibri"/>
              <a:cs typeface="Calibri"/>
            </a:endParaRPr>
          </a:p>
          <a:p>
            <a:pPr fontAlgn="base"/>
            <a:endParaRPr lang="en-US">
              <a:latin typeface="Arial" panose="020B0604020202020204" pitchFamily="34" charset="0"/>
              <a:ea typeface="Calibri" panose="020F0502020204030204"/>
              <a:cs typeface="Arial" panose="020B0604020202020204" pitchFamily="34" charset="0"/>
            </a:endParaRPr>
          </a:p>
          <a:p>
            <a:endParaRPr lang="en-US">
              <a:latin typeface="Calibri" panose="020F0502020204030204"/>
              <a:ea typeface="Calibri" panose="020F0502020204030204"/>
              <a:cs typeface="Calibri"/>
            </a:endParaRPr>
          </a:p>
        </p:txBody>
      </p:sp>
      <p:sp>
        <p:nvSpPr>
          <p:cNvPr id="4" name="Slide Number Placeholder 3"/>
          <p:cNvSpPr>
            <a:spLocks noGrp="1"/>
          </p:cNvSpPr>
          <p:nvPr>
            <p:ph type="sldNum" sz="quarter" idx="5"/>
          </p:nvPr>
        </p:nvSpPr>
        <p:spPr/>
        <p:txBody>
          <a:bodyPr/>
          <a:lstStyle/>
          <a:p>
            <a:fld id="{D20A7011-C055-4AA9-B767-EB46CF7CC347}" type="slidenum">
              <a:rPr lang="fr-CA" smtClean="0"/>
              <a:t>8</a:t>
            </a:fld>
            <a:endParaRPr lang="fr-CA"/>
          </a:p>
        </p:txBody>
      </p:sp>
    </p:spTree>
    <p:extLst>
      <p:ext uri="{BB962C8B-B14F-4D97-AF65-F5344CB8AC3E}">
        <p14:creationId xmlns:p14="http://schemas.microsoft.com/office/powerpoint/2010/main" val="267780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a:extLst>
            <a:ext uri="{FF2B5EF4-FFF2-40B4-BE49-F238E27FC236}">
              <a16:creationId xmlns:a16="http://schemas.microsoft.com/office/drawing/2014/main" id="{AF4C1022-9A72-64CB-650F-2FF13C8FF2E2}"/>
            </a:ext>
          </a:extLst>
        </p:cNvPr>
        <p:cNvGrpSpPr/>
        <p:nvPr/>
      </p:nvGrpSpPr>
      <p:grpSpPr>
        <a:xfrm>
          <a:off x="0" y="0"/>
          <a:ext cx="0" cy="0"/>
          <a:chOff x="0" y="0"/>
          <a:chExt cx="0" cy="0"/>
        </a:xfrm>
      </p:grpSpPr>
      <p:sp>
        <p:nvSpPr>
          <p:cNvPr id="371" name="Google Shape;371;p8:notes">
            <a:extLst>
              <a:ext uri="{FF2B5EF4-FFF2-40B4-BE49-F238E27FC236}">
                <a16:creationId xmlns:a16="http://schemas.microsoft.com/office/drawing/2014/main" id="{E09FE673-8478-1197-E22F-174C1BD63302}"/>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CA">
                <a:ea typeface="Calibri"/>
                <a:cs typeface="Calibri"/>
              </a:rPr>
              <a:t>Today we are excited to be able to dig deeper and explore the specific themes and content s of each modules to assist you in your planning. </a:t>
            </a:r>
          </a:p>
        </p:txBody>
      </p:sp>
      <p:sp>
        <p:nvSpPr>
          <p:cNvPr id="372" name="Google Shape;372;p8:notes">
            <a:extLst>
              <a:ext uri="{FF2B5EF4-FFF2-40B4-BE49-F238E27FC236}">
                <a16:creationId xmlns:a16="http://schemas.microsoft.com/office/drawing/2014/main" id="{D4479872-A4BE-C7CB-35DB-631476E04609}"/>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62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7.jpeg"/><Relationship Id="rId9" Type="http://schemas.openxmlformats.org/officeDocument/2006/relationships/hyperlink" Target="https://smho-smso.ca/#connect-with-us"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8" Type="http://schemas.openxmlformats.org/officeDocument/2006/relationships/hyperlink" Target="https://smho-smso.ca/#connect-with-us" TargetMode="External"/><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22.emf"/><Relationship Id="rId1" Type="http://schemas.openxmlformats.org/officeDocument/2006/relationships/slideMaster" Target="../slideMasters/slideMaster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7.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smho-smso.ca/accueil/#inscrivez-vous" TargetMode="External"/><Relationship Id="rId7"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2.emf"/><Relationship Id="rId5"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5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A139-9DC3-2D15-F24F-01E43DCDC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3E0-C57A-13E8-19B3-97ACFF973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7B77D-FCA2-02DA-1BD0-D57A851E91F0}"/>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8E66D489-C032-0A8D-4CAF-2A6B07FA9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D9091-46BB-4B91-1C52-1E41D9AA45B5}"/>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51252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BD9F-2C9C-DCE4-F201-3DDB6481D3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78449-6F77-03B8-47E4-2C7A0044F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4702B-A2ED-CE81-2ABC-0A743E50F69B}"/>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0BA17F4A-20BC-4DCC-5358-286452D95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A0506-2689-B66F-24E7-D554E0F97F6B}"/>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418810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428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4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62648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41060496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37943801"/>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3436933574"/>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1521302185"/>
      </p:ext>
    </p:extLst>
  </p:cSld>
  <p:clrMapOvr>
    <a:masterClrMapping/>
  </p:clrMapOvr>
  <p:hf sldNum="0" hdr="0" ftr="0"/>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96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4E98D-FF69-640A-EE80-B505E28F9B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DC760-4E3F-9171-9F93-835465FC51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03080-6692-5A4A-E721-B0B44B777FA4}"/>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9C328C00-5256-8656-860F-51953952D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969DE-16D7-22C7-D910-0045C1BD785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65035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7479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BCE15540-C42C-AE7A-3521-0179114CB964}"/>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ORIENTATION FOR EDUCATORS</a:t>
            </a:r>
          </a:p>
        </p:txBody>
      </p:sp>
    </p:spTree>
    <p:extLst>
      <p:ext uri="{BB962C8B-B14F-4D97-AF65-F5344CB8AC3E}">
        <p14:creationId xmlns:p14="http://schemas.microsoft.com/office/powerpoint/2010/main" val="34508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78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26013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375471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TextBox 1">
            <a:extLst>
              <a:ext uri="{FF2B5EF4-FFF2-40B4-BE49-F238E27FC236}">
                <a16:creationId xmlns:a16="http://schemas.microsoft.com/office/drawing/2014/main" id="{112AF6C9-5C2B-8B60-BFBE-B7504A9CD45D}"/>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ORIENTATION FOR EDUCATORS</a:t>
            </a:r>
          </a:p>
        </p:txBody>
      </p:sp>
    </p:spTree>
    <p:extLst>
      <p:ext uri="{BB962C8B-B14F-4D97-AF65-F5344CB8AC3E}">
        <p14:creationId xmlns:p14="http://schemas.microsoft.com/office/powerpoint/2010/main" val="35335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23687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710B-F70C-CA24-C4FC-3BBD2CFBC5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CDEF6-6FB8-D0E1-0762-062CF576AE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BAAB2-24C4-0904-300D-96FFFF043641}"/>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8DC1276F-B78C-6170-2F51-20C9E54E1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D40FAA-8C4B-A129-9ABA-5885785034B5}"/>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19947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10477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120348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41272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46189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26847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8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405466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58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4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19953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217770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2307-BC4B-CF70-6503-A9FCEE0CF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AA026-22B6-1718-0EC6-0C6BDEDAA0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76569-107C-6EEC-4EAE-EBECA344DC4E}"/>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F9FA55DE-29E0-3B17-097A-C109250A2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224A6-2215-6E9F-037B-486A18326137}"/>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4216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0458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34095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17662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437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Holder 3"/>
          <p:cNvSpPr>
            <a:spLocks noGrp="1"/>
          </p:cNvSpPr>
          <p:nvPr>
            <p:ph type="subTitle" idx="4"/>
          </p:nvPr>
        </p:nvSpPr>
        <p:spPr>
          <a:xfrm>
            <a:off x="6295458" y="4427838"/>
            <a:ext cx="5469821" cy="555791"/>
          </a:xfrm>
          <a:prstGeom prst="rect">
            <a:avLst/>
          </a:prstGeom>
        </p:spPr>
        <p:txBody>
          <a:bodyPr wrap="square" lIns="0" tIns="0" rIns="0" bIns="0">
            <a:spAutoFit/>
          </a:bodyPr>
          <a:lstStyle>
            <a:lvl1pPr marL="0" indent="0">
              <a:buNone/>
              <a:defRPr sz="3196">
                <a:solidFill>
                  <a:srgbClr val="78BD21"/>
                </a:solidFill>
              </a:defRPr>
            </a:lvl1pPr>
          </a:lstStyle>
          <a:p>
            <a:endParaRPr/>
          </a:p>
        </p:txBody>
      </p:sp>
      <p:sp>
        <p:nvSpPr>
          <p:cNvPr id="8" name="object 5">
            <a:extLst>
              <a:ext uri="{FF2B5EF4-FFF2-40B4-BE49-F238E27FC236}">
                <a16:creationId xmlns:a16="http://schemas.microsoft.com/office/drawing/2014/main" id="{79552982-49FA-F143-A806-D2E4E52BED49}"/>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itle 8">
            <a:extLst>
              <a:ext uri="{FF2B5EF4-FFF2-40B4-BE49-F238E27FC236}">
                <a16:creationId xmlns:a16="http://schemas.microsoft.com/office/drawing/2014/main" id="{ECB9E6CE-FCF3-1A42-90B6-C7CBDB6DFF86}"/>
              </a:ext>
            </a:extLst>
          </p:cNvPr>
          <p:cNvSpPr>
            <a:spLocks noGrp="1"/>
          </p:cNvSpPr>
          <p:nvPr>
            <p:ph type="title"/>
          </p:nvPr>
        </p:nvSpPr>
        <p:spPr>
          <a:xfrm>
            <a:off x="6295457" y="1933941"/>
            <a:ext cx="5469823" cy="1635223"/>
          </a:xfrm>
          <a:prstGeom prst="rect">
            <a:avLst/>
          </a:prstGeom>
        </p:spPr>
        <p:txBody>
          <a:bodyPr/>
          <a:lstStyle>
            <a:lvl1pPr>
              <a:defRPr sz="5859">
                <a:solidFill>
                  <a:srgbClr val="40008C"/>
                </a:solidFill>
              </a:defRPr>
            </a:lvl1pPr>
          </a:lstStyle>
          <a:p>
            <a:r>
              <a:rPr lang="en-US"/>
              <a:t>Click to edit Master title style</a:t>
            </a:r>
          </a:p>
        </p:txBody>
      </p:sp>
      <p:pic>
        <p:nvPicPr>
          <p:cNvPr id="6" name="Picture 5" descr="SMHO001_Logo_RGB.png">
            <a:extLst>
              <a:ext uri="{FF2B5EF4-FFF2-40B4-BE49-F238E27FC236}">
                <a16:creationId xmlns:a16="http://schemas.microsoft.com/office/drawing/2014/main" id="{4CBFA253-FC7C-5B40-970A-FB225461F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127035"/>
            <a:ext cx="4032928" cy="866571"/>
          </a:xfrm>
          <a:prstGeom prst="rect">
            <a:avLst/>
          </a:prstGeom>
        </p:spPr>
      </p:pic>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903889-E428-DC47-A3AE-C56D4763C1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573" y="1541991"/>
            <a:ext cx="4728151" cy="4722321"/>
          </a:xfrm>
          <a:prstGeom prst="rect">
            <a:avLst/>
          </a:prstGeom>
        </p:spPr>
      </p:pic>
    </p:spTree>
    <p:extLst>
      <p:ext uri="{BB962C8B-B14F-4D97-AF65-F5344CB8AC3E}">
        <p14:creationId xmlns:p14="http://schemas.microsoft.com/office/powerpoint/2010/main" val="5655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 name="Rectangle 1">
            <a:extLst>
              <a:ext uri="{FF2B5EF4-FFF2-40B4-BE49-F238E27FC236}">
                <a16:creationId xmlns:a16="http://schemas.microsoft.com/office/drawing/2014/main" id="{007A18D4-FAA0-B56E-11E2-C86A69ACADFA}"/>
              </a:ext>
            </a:extLst>
          </p:cNvPr>
          <p:cNvSpPr/>
          <p:nvPr userDrawn="1"/>
        </p:nvSpPr>
        <p:spPr>
          <a:xfrm>
            <a:off x="285782" y="303973"/>
            <a:ext cx="11620436" cy="625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white and blue star with green border&#10;&#10;Description automatically generated">
            <a:extLst>
              <a:ext uri="{FF2B5EF4-FFF2-40B4-BE49-F238E27FC236}">
                <a16:creationId xmlns:a16="http://schemas.microsoft.com/office/drawing/2014/main" id="{A5383F0F-B97C-8917-4AFB-A273004E7D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01740" y="5527379"/>
            <a:ext cx="1209178" cy="1013396"/>
          </a:xfrm>
          <a:prstGeom prst="rect">
            <a:avLst/>
          </a:prstGeom>
        </p:spPr>
      </p:pic>
      <p:sp>
        <p:nvSpPr>
          <p:cNvPr id="11" name="Title 1">
            <a:extLst>
              <a:ext uri="{FF2B5EF4-FFF2-40B4-BE49-F238E27FC236}">
                <a16:creationId xmlns:a16="http://schemas.microsoft.com/office/drawing/2014/main" id="{122AB2AC-C1DC-8BF3-A767-208B80612A35}"/>
              </a:ext>
            </a:extLst>
          </p:cNvPr>
          <p:cNvSpPr>
            <a:spLocks noGrp="1"/>
          </p:cNvSpPr>
          <p:nvPr>
            <p:ph type="title"/>
          </p:nvPr>
        </p:nvSpPr>
        <p:spPr>
          <a:xfrm>
            <a:off x="285782" y="303974"/>
            <a:ext cx="11620436" cy="1259784"/>
          </a:xfrm>
        </p:spPr>
        <p:txBody>
          <a:bodyPr anchor="ctr" anchorCtr="0">
            <a:noAutofit/>
          </a:bodyPr>
          <a:lstStyle>
            <a:lvl1pPr>
              <a:defRPr lang="en-CA" sz="4400" b="1" dirty="0">
                <a:solidFill>
                  <a:srgbClr val="61BA48"/>
                </a:solidFill>
                <a:latin typeface="Poppins SemiBold" panose="00000700000000000000" pitchFamily="2" charset="0"/>
                <a:cs typeface="Poppins SemiBold" panose="00000700000000000000" pitchFamily="2" charset="0"/>
              </a:defRPr>
            </a:lvl1pPr>
          </a:lstStyle>
          <a:p>
            <a:pPr marL="0" lvl="0" algn="ctr">
              <a:lnSpc>
                <a:spcPct val="110000"/>
              </a:lnSpc>
            </a:pPr>
            <a:r>
              <a:rPr lang="en-US"/>
              <a:t>Click to edit Master title style</a:t>
            </a:r>
            <a:endParaRPr lang="en-CA"/>
          </a:p>
        </p:txBody>
      </p:sp>
    </p:spTree>
    <p:extLst>
      <p:ext uri="{BB962C8B-B14F-4D97-AF65-F5344CB8AC3E}">
        <p14:creationId xmlns:p14="http://schemas.microsoft.com/office/powerpoint/2010/main" val="517450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G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7D5441-C4C4-0749-2F1D-70A4D08D2599}"/>
              </a:ext>
            </a:extLst>
          </p:cNvPr>
          <p:cNvPicPr>
            <a:picLocks noChangeAspect="1"/>
          </p:cNvPicPr>
          <p:nvPr userDrawn="1"/>
        </p:nvPicPr>
        <p:blipFill>
          <a:blip r:embed="rId2"/>
          <a:stretch>
            <a:fillRect/>
          </a:stretch>
        </p:blipFill>
        <p:spPr>
          <a:xfrm>
            <a:off x="4114139" y="6157031"/>
            <a:ext cx="3874387" cy="623037"/>
          </a:xfrm>
          <a:prstGeom prst="rect">
            <a:avLst/>
          </a:prstGeom>
        </p:spPr>
      </p:pic>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9" name="TextBox 8">
            <a:extLst>
              <a:ext uri="{FF2B5EF4-FFF2-40B4-BE49-F238E27FC236}">
                <a16:creationId xmlns:a16="http://schemas.microsoft.com/office/drawing/2014/main" id="{FF66938D-EF9C-2DA0-D9F8-C05BED6D1795}"/>
              </a:ext>
            </a:extLst>
          </p:cNvPr>
          <p:cNvSpPr txBox="1"/>
          <p:nvPr userDrawn="1"/>
        </p:nvSpPr>
        <p:spPr>
          <a:xfrm>
            <a:off x="8853451" y="4897341"/>
            <a:ext cx="3190388" cy="488077"/>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rPr>
              <a:t>www.smho-smso.ca</a:t>
            </a: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descr="Why Instagram's new icon and interface suck">
            <a:extLst>
              <a:ext uri="{FF2B5EF4-FFF2-40B4-BE49-F238E27FC236}">
                <a16:creationId xmlns:a16="http://schemas.microsoft.com/office/drawing/2014/main" id="{96E40C0C-0AA9-1EA0-EABF-7012491F9AB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le with a white letter f in it&#10;&#10;Description automatically generated">
            <a:extLst>
              <a:ext uri="{FF2B5EF4-FFF2-40B4-BE49-F238E27FC236}">
                <a16:creationId xmlns:a16="http://schemas.microsoft.com/office/drawing/2014/main" id="{D46214FF-3CF6-DCE8-2128-DC9715ADFC74}"/>
              </a:ext>
            </a:extLst>
          </p:cNvPr>
          <p:cNvPicPr>
            <a:picLocks noChangeAspect="1"/>
          </p:cNvPicPr>
          <p:nvPr userDrawn="1"/>
        </p:nvPicPr>
        <p:blipFill>
          <a:blip r:embed="rId6"/>
          <a:stretch>
            <a:fillRect/>
          </a:stretch>
        </p:blipFill>
        <p:spPr>
          <a:xfrm>
            <a:off x="213909" y="4054727"/>
            <a:ext cx="324883" cy="324883"/>
          </a:xfrm>
          <a:prstGeom prst="rect">
            <a:avLst/>
          </a:prstGeom>
        </p:spPr>
      </p:pic>
      <p:pic>
        <p:nvPicPr>
          <p:cNvPr id="14" name="Picture 13">
            <a:extLst>
              <a:ext uri="{FF2B5EF4-FFF2-40B4-BE49-F238E27FC236}">
                <a16:creationId xmlns:a16="http://schemas.microsoft.com/office/drawing/2014/main" id="{D99BBF4C-839D-5FD6-B5F6-C75B587B8E08}"/>
              </a:ext>
            </a:extLst>
          </p:cNvPr>
          <p:cNvPicPr>
            <a:picLocks noChangeAspect="1"/>
          </p:cNvPicPr>
          <p:nvPr userDrawn="1"/>
        </p:nvPicPr>
        <p:blipFill rotWithShape="1">
          <a:blip r:embed="rId7"/>
          <a:srcRect l="32958" t="19891" r="32960" b="20058"/>
          <a:stretch/>
        </p:blipFill>
        <p:spPr>
          <a:xfrm>
            <a:off x="217829" y="4441368"/>
            <a:ext cx="317042" cy="314405"/>
          </a:xfrm>
          <a:prstGeom prst="round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0317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6" name="TextBox 15">
            <a:extLst>
              <a:ext uri="{FF2B5EF4-FFF2-40B4-BE49-F238E27FC236}">
                <a16:creationId xmlns:a16="http://schemas.microsoft.com/office/drawing/2014/main" id="{D320A6EB-CCC5-9B05-560F-052DCBE88B4C}"/>
              </a:ext>
            </a:extLst>
          </p:cNvPr>
          <p:cNvSpPr txBox="1"/>
          <p:nvPr userDrawn="1"/>
        </p:nvSpPr>
        <p:spPr>
          <a:xfrm>
            <a:off x="534871" y="4409306"/>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@ThriveSMH</a:t>
            </a:r>
          </a:p>
        </p:txBody>
      </p:sp>
      <p:pic>
        <p:nvPicPr>
          <p:cNvPr id="18" name="Picture 17" descr="A blue square with white letters&#10;&#10;Description automatically generated">
            <a:extLst>
              <a:ext uri="{FF2B5EF4-FFF2-40B4-BE49-F238E27FC236}">
                <a16:creationId xmlns:a16="http://schemas.microsoft.com/office/drawing/2014/main" id="{D0295A10-1AF8-06E4-0961-062116A1739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5725" t="25234" r="25331" b="25190"/>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28992490-1B84-CA5A-42D0-C2E1983D0818}"/>
              </a:ext>
            </a:extLst>
          </p:cNvPr>
          <p:cNvSpPr txBox="1"/>
          <p:nvPr userDrawn="1"/>
        </p:nvSpPr>
        <p:spPr>
          <a:xfrm>
            <a:off x="2267975" y="1387123"/>
            <a:ext cx="8868663" cy="1045607"/>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We work together with Ontario school districts to support student mental health</a:t>
            </a:r>
          </a:p>
        </p:txBody>
      </p:sp>
      <p:sp>
        <p:nvSpPr>
          <p:cNvPr id="25" name="TextBox 24">
            <a:extLst>
              <a:ext uri="{FF2B5EF4-FFF2-40B4-BE49-F238E27FC236}">
                <a16:creationId xmlns:a16="http://schemas.microsoft.com/office/drawing/2014/main" id="{BBB297A9-657F-35C0-F9BC-D91ADA20D031}"/>
              </a:ext>
            </a:extLst>
          </p:cNvPr>
          <p:cNvSpPr txBox="1"/>
          <p:nvPr userDrawn="1"/>
        </p:nvSpPr>
        <p:spPr>
          <a:xfrm>
            <a:off x="5947839" y="5287337"/>
            <a:ext cx="609600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Stay informed! </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9">
                  <a:extLst>
                    <a:ext uri="{A12FA001-AC4F-418D-AE19-62706E023703}">
                      <ahyp:hlinkClr xmlns:ahyp="http://schemas.microsoft.com/office/drawing/2018/hyperlinkcolor" val="tx"/>
                    </a:ext>
                  </a:extLst>
                </a:hlinkClick>
              </a:rPr>
              <a:t>Subscribe</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to receive the latest information, research and resources to your inbox.</a:t>
            </a:r>
          </a:p>
        </p:txBody>
      </p:sp>
      <p:pic>
        <p:nvPicPr>
          <p:cNvPr id="38" name="Picture 37">
            <a:extLst>
              <a:ext uri="{FF2B5EF4-FFF2-40B4-BE49-F238E27FC236}">
                <a16:creationId xmlns:a16="http://schemas.microsoft.com/office/drawing/2014/main" id="{1184F47C-2204-7BED-513C-AC9752C26A6B}"/>
              </a:ext>
            </a:extLst>
          </p:cNvPr>
          <p:cNvPicPr>
            <a:picLocks noChangeAspect="1"/>
          </p:cNvPicPr>
          <p:nvPr userDrawn="1"/>
        </p:nvPicPr>
        <p:blipFill>
          <a:blip r:embed="rId10"/>
          <a:stretch>
            <a:fillRect/>
          </a:stretch>
        </p:blipFill>
        <p:spPr>
          <a:xfrm>
            <a:off x="11338118" y="4409306"/>
            <a:ext cx="616359" cy="616359"/>
          </a:xfrm>
          <a:prstGeom prst="rect">
            <a:avLst/>
          </a:prstGeom>
        </p:spPr>
      </p:pic>
    </p:spTree>
    <p:extLst>
      <p:ext uri="{BB962C8B-B14F-4D97-AF65-F5344CB8AC3E}">
        <p14:creationId xmlns:p14="http://schemas.microsoft.com/office/powerpoint/2010/main" val="804239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pic>
        <p:nvPicPr>
          <p:cNvPr id="3" name="Picture 2">
            <a:extLst>
              <a:ext uri="{FF2B5EF4-FFF2-40B4-BE49-F238E27FC236}">
                <a16:creationId xmlns:a16="http://schemas.microsoft.com/office/drawing/2014/main" id="{D54D6668-3298-AC03-F4E7-602DBCB058D4}"/>
              </a:ext>
            </a:extLst>
          </p:cNvPr>
          <p:cNvPicPr>
            <a:picLocks noChangeAspect="1"/>
          </p:cNvPicPr>
          <p:nvPr userDrawn="1"/>
        </p:nvPicPr>
        <p:blipFill>
          <a:blip r:embed="rId2"/>
          <a:srcRect/>
          <a:stretch/>
        </p:blipFill>
        <p:spPr>
          <a:xfrm>
            <a:off x="1285759" y="1813723"/>
            <a:ext cx="10863332" cy="4702583"/>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3"/>
          <a:srcRect/>
          <a:stretch/>
        </p:blipFill>
        <p:spPr>
          <a:xfrm>
            <a:off x="0" y="-27433"/>
            <a:ext cx="12411938" cy="6858000"/>
          </a:xfrm>
          <a:prstGeom prst="rect">
            <a:avLst/>
          </a:prstGeom>
        </p:spPr>
      </p:pic>
      <p:pic>
        <p:nvPicPr>
          <p:cNvPr id="4" name="Picture 3" descr="A group of people standing together&#10;&#10;Description automatically generated with low confidence">
            <a:extLst>
              <a:ext uri="{FF2B5EF4-FFF2-40B4-BE49-F238E27FC236}">
                <a16:creationId xmlns:a16="http://schemas.microsoft.com/office/drawing/2014/main" id="{2CA501EE-150B-DCD9-AE40-56ED7D280AC0}"/>
              </a:ext>
            </a:extLst>
          </p:cNvPr>
          <p:cNvPicPr>
            <a:picLocks noChangeAspect="1"/>
          </p:cNvPicPr>
          <p:nvPr userDrawn="1"/>
        </p:nvPicPr>
        <p:blipFill>
          <a:blip r:embed="rId4"/>
          <a:stretch>
            <a:fillRect/>
          </a:stretch>
        </p:blipFill>
        <p:spPr>
          <a:xfrm>
            <a:off x="4707597" y="2614040"/>
            <a:ext cx="4467299" cy="4373657"/>
          </a:xfrm>
          <a:prstGeom prst="rect">
            <a:avLst/>
          </a:prstGeom>
        </p:spPr>
      </p:pic>
      <p:sp>
        <p:nvSpPr>
          <p:cNvPr id="5" name="Rectangle 4">
            <a:extLst>
              <a:ext uri="{FF2B5EF4-FFF2-40B4-BE49-F238E27FC236}">
                <a16:creationId xmlns:a16="http://schemas.microsoft.com/office/drawing/2014/main" id="{C3C2DE4B-8A7D-E1A4-1C94-55DFC6D2CF34}"/>
              </a:ext>
            </a:extLst>
          </p:cNvPr>
          <p:cNvSpPr/>
          <p:nvPr userDrawn="1"/>
        </p:nvSpPr>
        <p:spPr>
          <a:xfrm>
            <a:off x="9889408" y="6107778"/>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Lst>
          </p:cNvPr>
          <p:cNvPicPr>
            <a:picLocks noChangeAspect="1"/>
          </p:cNvPicPr>
          <p:nvPr userDrawn="1"/>
        </p:nvPicPr>
        <p:blipFill>
          <a:blip r:embed="rId2"/>
          <a:srcRect/>
          <a:stretch/>
        </p:blipFill>
        <p:spPr>
          <a:xfrm>
            <a:off x="635502" y="2142197"/>
            <a:ext cx="10863332" cy="4702583"/>
          </a:xfrm>
          <a:prstGeom prst="rect">
            <a:avLst/>
          </a:prstGeom>
        </p:spPr>
      </p:pic>
      <p:pic>
        <p:nvPicPr>
          <p:cNvPr id="4" name="Picture 3" descr="A group of people standing together&#10;&#10;Description automatically generated with low confidence">
            <a:extLst>
              <a:ext uri="{FF2B5EF4-FFF2-40B4-BE49-F238E27FC236}">
                <a16:creationId xmlns:a16="http://schemas.microsoft.com/office/drawing/2014/main" id="{0A71ED55-9F7B-0761-0B35-74B0B1C12FB4}"/>
              </a:ext>
            </a:extLst>
          </p:cNvPr>
          <p:cNvPicPr>
            <a:picLocks noChangeAspect="1"/>
          </p:cNvPicPr>
          <p:nvPr userDrawn="1"/>
        </p:nvPicPr>
        <p:blipFill>
          <a:blip r:embed="rId3"/>
          <a:stretch>
            <a:fillRect/>
          </a:stretch>
        </p:blipFill>
        <p:spPr>
          <a:xfrm>
            <a:off x="4313733" y="2381486"/>
            <a:ext cx="4467299" cy="4373657"/>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4"/>
          <a:srcRect/>
          <a:stretch/>
        </p:blipFill>
        <p:spPr>
          <a:xfrm>
            <a:off x="0" y="13220"/>
            <a:ext cx="12203311" cy="6861771"/>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
        <p:nvSpPr>
          <p:cNvPr id="3" name="Rectangle 2">
            <a:extLst>
              <a:ext uri="{FF2B5EF4-FFF2-40B4-BE49-F238E27FC236}">
                <a16:creationId xmlns:a16="http://schemas.microsoft.com/office/drawing/2014/main" id="{2E6DEA81-B951-FAAB-197A-E010FAA69849}"/>
              </a:ext>
            </a:extLst>
          </p:cNvPr>
          <p:cNvSpPr/>
          <p:nvPr userDrawn="1"/>
        </p:nvSpPr>
        <p:spPr>
          <a:xfrm>
            <a:off x="9829800" y="6213764"/>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Lst>
          </p:cNvPr>
          <p:cNvPicPr>
            <a:picLocks noChangeAspect="1"/>
          </p:cNvPicPr>
          <p:nvPr userDrawn="1"/>
        </p:nvPicPr>
        <p:blipFill>
          <a:blip r:embed="rId2"/>
          <a:srcRect/>
          <a:stretch/>
        </p:blipFill>
        <p:spPr>
          <a:xfrm>
            <a:off x="635502" y="2146747"/>
            <a:ext cx="10863332" cy="4707444"/>
          </a:xfrm>
          <a:prstGeom prst="rect">
            <a:avLst/>
          </a:prstGeom>
        </p:spPr>
      </p:pic>
      <p:pic>
        <p:nvPicPr>
          <p:cNvPr id="8" name="Picture 7">
            <a:extLst>
              <a:ext uri="{FF2B5EF4-FFF2-40B4-BE49-F238E27FC236}">
                <a16:creationId xmlns:a16="http://schemas.microsoft.com/office/drawing/2014/main" id="{71D34FD3-2139-7F91-685C-A0BBD8E9B2AC}"/>
              </a:ext>
            </a:extLst>
          </p:cNvPr>
          <p:cNvPicPr>
            <a:picLocks noChangeAspect="1"/>
          </p:cNvPicPr>
          <p:nvPr userDrawn="1"/>
        </p:nvPicPr>
        <p:blipFill>
          <a:blip r:embed="rId3"/>
          <a:srcRect/>
          <a:stretch/>
        </p:blipFill>
        <p:spPr>
          <a:xfrm>
            <a:off x="-8238" y="-3771"/>
            <a:ext cx="12203312" cy="6838939"/>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
        <p:nvSpPr>
          <p:cNvPr id="3" name="Rectangle 2">
            <a:extLst>
              <a:ext uri="{FF2B5EF4-FFF2-40B4-BE49-F238E27FC236}">
                <a16:creationId xmlns:a16="http://schemas.microsoft.com/office/drawing/2014/main" id="{B67ABC14-67E9-6C37-F24D-554FCFCF30D3}"/>
              </a:ext>
            </a:extLst>
          </p:cNvPr>
          <p:cNvSpPr/>
          <p:nvPr userDrawn="1"/>
        </p:nvSpPr>
        <p:spPr>
          <a:xfrm>
            <a:off x="9829800" y="6213764"/>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00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0D32-FEE2-2F85-D56E-2DAE2F15E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37267-E4FE-6C54-573A-FB39F66706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DA4A10-DBA2-BA35-97FD-D2A15BB618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D1BD0-1F5A-C7E9-A7E5-568DEE7F3258}"/>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EB0D38C3-4E37-BF9F-CA4D-6C685821C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9C1B-0EDA-22B8-41F3-A7CC81BDFD33}"/>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4111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4" name="TextBox 3">
            <a:extLst>
              <a:ext uri="{FF2B5EF4-FFF2-40B4-BE49-F238E27FC236}">
                <a16:creationId xmlns:a16="http://schemas.microsoft.com/office/drawing/2014/main" id="{B3D57370-B8F3-075C-9BD3-C3D7811484DB}"/>
              </a:ext>
            </a:extLst>
          </p:cNvPr>
          <p:cNvSpPr txBox="1"/>
          <p:nvPr userDrawn="1"/>
        </p:nvSpPr>
        <p:spPr>
          <a:xfrm>
            <a:off x="651909" y="2160000"/>
            <a:ext cx="10889851" cy="3886470"/>
          </a:xfrm>
          <a:prstGeom prst="rect">
            <a:avLst/>
          </a:prstGeom>
          <a:noFill/>
        </p:spPr>
        <p:txBody>
          <a:bodyPr wrap="square" rtlCol="0">
            <a:noAutofit/>
          </a:bodyPr>
          <a:lstStyle/>
          <a:p>
            <a:endParaRPr lang="en-CA"/>
          </a:p>
        </p:txBody>
      </p:sp>
    </p:spTree>
    <p:extLst>
      <p:ext uri="{BB962C8B-B14F-4D97-AF65-F5344CB8AC3E}">
        <p14:creationId xmlns:p14="http://schemas.microsoft.com/office/powerpoint/2010/main" val="221800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Lst>
          </p:cNvPr>
          <p:cNvPicPr>
            <a:picLocks noChangeAspect="1"/>
          </p:cNvPicPr>
          <p:nvPr userDrawn="1"/>
        </p:nvPicPr>
        <p:blipFill>
          <a:blip r:embed="rId2"/>
          <a:srcRect/>
          <a:stretch/>
        </p:blipFill>
        <p:spPr>
          <a:xfrm>
            <a:off x="-31174" y="-41564"/>
            <a:ext cx="12237323" cy="6857999"/>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a:extLst>
              <a:ext uri="{FF2B5EF4-FFF2-40B4-BE49-F238E27FC236}">
                <a16:creationId xmlns:a16="http://schemas.microsoft.com/office/drawing/2014/main" id="{5786D31A-0749-2788-7F30-C822EA40172D}"/>
              </a:ext>
            </a:extLst>
          </p:cNvPr>
          <p:cNvPicPr>
            <a:picLocks noChangeAspect="1"/>
          </p:cNvPicPr>
          <p:nvPr userDrawn="1"/>
        </p:nvPicPr>
        <p:blipFill>
          <a:blip r:embed="rId3"/>
          <a:srcRect/>
          <a:stretch/>
        </p:blipFill>
        <p:spPr>
          <a:xfrm>
            <a:off x="9943072" y="6094583"/>
            <a:ext cx="1934862" cy="773944"/>
          </a:xfrm>
          <a:prstGeom prst="rect">
            <a:avLst/>
          </a:prstGeom>
        </p:spPr>
      </p:pic>
      <p:sp>
        <p:nvSpPr>
          <p:cNvPr id="3" name="Text Placeholder 2">
            <a:extLst>
              <a:ext uri="{FF2B5EF4-FFF2-40B4-BE49-F238E27FC236}">
                <a16:creationId xmlns:a16="http://schemas.microsoft.com/office/drawing/2014/main" id="{402C1D3C-7787-46B1-BF9A-6B5641600004}"/>
              </a:ext>
            </a:extLst>
          </p:cNvPr>
          <p:cNvSpPr>
            <a:spLocks noGrp="1"/>
          </p:cNvSpPr>
          <p:nvPr>
            <p:ph type="body" sz="quarter" idx="13"/>
          </p:nvPr>
        </p:nvSpPr>
        <p:spPr>
          <a:xfrm>
            <a:off x="651910" y="1589591"/>
            <a:ext cx="10671410" cy="3595688"/>
          </a:xfrm>
        </p:spPr>
        <p:txBody>
          <a:bodyPr>
            <a:normAutofit/>
          </a:bodyPr>
          <a:lstStyle>
            <a:lvl1pPr>
              <a:defRPr sz="4000" b="1">
                <a:solidFill>
                  <a:schemeClr val="bg1"/>
                </a:solidFill>
                <a:latin typeface="Inter ExtraBold" panose="02000503000000020004"/>
              </a:defRPr>
            </a:lvl1pPr>
            <a:lvl2pPr>
              <a:defRPr sz="4000" b="1">
                <a:solidFill>
                  <a:schemeClr val="bg1"/>
                </a:solidFill>
                <a:latin typeface="Inter ExtraBold" panose="02000503000000020004"/>
              </a:defRPr>
            </a:lvl2pPr>
            <a:lvl3pPr>
              <a:defRPr sz="4000" b="1">
                <a:solidFill>
                  <a:schemeClr val="bg1"/>
                </a:solidFill>
                <a:latin typeface="Inter ExtraBold" panose="02000503000000020004"/>
              </a:defRPr>
            </a:lvl3pPr>
            <a:lvl4pPr>
              <a:defRPr sz="4000" b="1">
                <a:solidFill>
                  <a:schemeClr val="bg1"/>
                </a:solidFill>
                <a:latin typeface="Inter ExtraBold" panose="02000503000000020004"/>
              </a:defRPr>
            </a:lvl4pPr>
            <a:lvl5pPr>
              <a:defRPr sz="4000" b="1">
                <a:solidFill>
                  <a:schemeClr val="bg1"/>
                </a:solidFill>
                <a:latin typeface="Inter Extra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Rectangle 1">
            <a:extLst>
              <a:ext uri="{FF2B5EF4-FFF2-40B4-BE49-F238E27FC236}">
                <a16:creationId xmlns:a16="http://schemas.microsoft.com/office/drawing/2014/main" id="{AB43505D-06C0-E833-AFE3-31BFB1102978}"/>
              </a:ext>
            </a:extLst>
          </p:cNvPr>
          <p:cNvSpPr/>
          <p:nvPr userDrawn="1"/>
        </p:nvSpPr>
        <p:spPr>
          <a:xfrm>
            <a:off x="9840191" y="6164730"/>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7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Lst>
          </p:cNvPr>
          <p:cNvPicPr>
            <a:picLocks noChangeAspect="1"/>
          </p:cNvPicPr>
          <p:nvPr userDrawn="1"/>
        </p:nvPicPr>
        <p:blipFill>
          <a:blip r:embed="rId2"/>
          <a:srcRect/>
          <a:stretch/>
        </p:blipFill>
        <p:spPr>
          <a:xfrm>
            <a:off x="-31174" y="-41564"/>
            <a:ext cx="12237323" cy="6857999"/>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a:extLst>
              <a:ext uri="{FF2B5EF4-FFF2-40B4-BE49-F238E27FC236}">
                <a16:creationId xmlns:a16="http://schemas.microsoft.com/office/drawing/2014/main" id="{5786D31A-0749-2788-7F30-C822EA40172D}"/>
              </a:ext>
            </a:extLst>
          </p:cNvPr>
          <p:cNvPicPr>
            <a:picLocks noChangeAspect="1"/>
          </p:cNvPicPr>
          <p:nvPr userDrawn="1"/>
        </p:nvPicPr>
        <p:blipFill>
          <a:blip r:embed="rId3"/>
          <a:srcRect/>
          <a:stretch/>
        </p:blipFill>
        <p:spPr>
          <a:xfrm>
            <a:off x="9943072" y="6094583"/>
            <a:ext cx="1934862" cy="773944"/>
          </a:xfrm>
          <a:prstGeom prst="rect">
            <a:avLst/>
          </a:prstGeom>
        </p:spPr>
      </p:pic>
      <p:sp>
        <p:nvSpPr>
          <p:cNvPr id="2" name="Rectangle 1">
            <a:extLst>
              <a:ext uri="{FF2B5EF4-FFF2-40B4-BE49-F238E27FC236}">
                <a16:creationId xmlns:a16="http://schemas.microsoft.com/office/drawing/2014/main" id="{2C6CCE81-1C71-9416-F00D-3F87431D30A1}"/>
              </a:ext>
            </a:extLst>
          </p:cNvPr>
          <p:cNvSpPr/>
          <p:nvPr userDrawn="1"/>
        </p:nvSpPr>
        <p:spPr>
          <a:xfrm>
            <a:off x="9943072" y="6164730"/>
            <a:ext cx="1808018" cy="633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95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79"/>
            <a:ext cx="10785390" cy="3657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4769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V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703304" y="3017891"/>
            <a:ext cx="10785390" cy="826851"/>
          </a:xfrm>
        </p:spPr>
        <p:txBody>
          <a:bodyPr vert="horz" lIns="91440" tIns="45720" rIns="91440" bIns="45720" rtlCol="0" anchor="ctr" anchorCtr="0">
            <a:normAutofit/>
          </a:bodyPr>
          <a:lstStyle>
            <a:lvl1pPr>
              <a:defRPr lang="en-US" sz="4400" b="1" i="0">
                <a:latin typeface="Inter ExtraBold" panose="02000503000000020004" pitchFamily="2" charset="0"/>
                <a:ea typeface="Inter ExtraBold" panose="02000503000000020004" pitchFamily="2" charset="0"/>
                <a:cs typeface="+mj-cs"/>
              </a:defRPr>
            </a:lvl1pPr>
            <a:lvl2pPr>
              <a:defRPr lang="en-US"/>
            </a:lvl2pPr>
            <a:lvl3pPr>
              <a:defRPr lang="en-US"/>
            </a:lvl3pPr>
            <a:lvl4pPr>
              <a:defRPr lang="en-US"/>
            </a:lvl4pPr>
            <a:lvl5pPr>
              <a:defRPr lang="en-CA"/>
            </a:lvl5pPr>
          </a:lstStyle>
          <a:p>
            <a:pPr lvl="0" algn="ctr">
              <a:spcBef>
                <a:spcPct val="0"/>
              </a:spcBef>
              <a:buNone/>
            </a:pPr>
            <a:r>
              <a:rPr lang="en-US"/>
              <a:t>Click to edit Master text styles</a:t>
            </a:r>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
        <p:nvSpPr>
          <p:cNvPr id="4" name="Title 1">
            <a:extLst>
              <a:ext uri="{FF2B5EF4-FFF2-40B4-BE49-F238E27FC236}">
                <a16:creationId xmlns:a16="http://schemas.microsoft.com/office/drawing/2014/main" id="{B3FB1901-E9C2-B1C4-096B-DD543B8FB544}"/>
              </a:ext>
            </a:extLst>
          </p:cNvPr>
          <p:cNvSpPr>
            <a:spLocks noGrp="1"/>
          </p:cNvSpPr>
          <p:nvPr>
            <p:ph type="title"/>
          </p:nvPr>
        </p:nvSpPr>
        <p:spPr>
          <a:xfrm>
            <a:off x="703304" y="1507448"/>
            <a:ext cx="10785391" cy="1325563"/>
          </a:xfrm>
        </p:spPr>
        <p:txBody>
          <a:bodyPr anchor="ctr" anchorCtr="0"/>
          <a:lstStyle>
            <a:lvl1pPr algn="ctr">
              <a:defRPr i="1"/>
            </a:lvl1pPr>
          </a:lstStyle>
          <a:p>
            <a:r>
              <a:rPr lang="en-US"/>
              <a:t>Click to edit Master title style</a:t>
            </a:r>
            <a:endParaRPr lang="en-CA"/>
          </a:p>
        </p:txBody>
      </p:sp>
      <p:sp>
        <p:nvSpPr>
          <p:cNvPr id="2" name="Content Placeholder 2">
            <a:extLst>
              <a:ext uri="{FF2B5EF4-FFF2-40B4-BE49-F238E27FC236}">
                <a16:creationId xmlns:a16="http://schemas.microsoft.com/office/drawing/2014/main" id="{6264151C-1F32-45F2-CECE-725A91298CE2}"/>
              </a:ext>
            </a:extLst>
          </p:cNvPr>
          <p:cNvSpPr>
            <a:spLocks noGrp="1"/>
          </p:cNvSpPr>
          <p:nvPr>
            <p:ph idx="13"/>
          </p:nvPr>
        </p:nvSpPr>
        <p:spPr>
          <a:xfrm>
            <a:off x="703304" y="4029621"/>
            <a:ext cx="10785390" cy="1325880"/>
          </a:xfrm>
        </p:spPr>
        <p:txBody>
          <a:bodyPr vert="horz" lIns="91440" tIns="45720" rIns="91440" bIns="45720" rtlCol="0" anchor="ctr" anchorCtr="0">
            <a:normAutofit/>
          </a:bodyPr>
          <a:lstStyle>
            <a:lvl1pPr>
              <a:defRPr lang="en-US" sz="4400" b="1" i="0">
                <a:latin typeface="Inter ExtraBold" panose="02000503000000020004" pitchFamily="2" charset="0"/>
                <a:ea typeface="Inter ExtraBold" panose="02000503000000020004" pitchFamily="2" charset="0"/>
                <a:cs typeface="+mj-cs"/>
              </a:defRPr>
            </a:lvl1pPr>
            <a:lvl2pPr>
              <a:defRPr lang="en-US"/>
            </a:lvl2pPr>
            <a:lvl3pPr>
              <a:defRPr lang="en-US"/>
            </a:lvl3pPr>
            <a:lvl4pPr>
              <a:defRPr lang="en-US"/>
            </a:lvl4pPr>
            <a:lvl5pPr>
              <a:defRPr lang="en-CA"/>
            </a:lvl5pPr>
          </a:lstStyle>
          <a:p>
            <a:pPr lvl="0" algn="ctr">
              <a:spcBef>
                <a:spcPct val="0"/>
              </a:spcBef>
              <a:buNone/>
            </a:pPr>
            <a:r>
              <a:rPr lang="en-US"/>
              <a:t>Click to edit Master text styles</a:t>
            </a:r>
          </a:p>
        </p:txBody>
      </p:sp>
    </p:spTree>
    <p:extLst>
      <p:ext uri="{BB962C8B-B14F-4D97-AF65-F5344CB8AC3E}">
        <p14:creationId xmlns:p14="http://schemas.microsoft.com/office/powerpoint/2010/main" val="5702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160000"/>
            <a:ext cx="10785390" cy="383935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
        <p:nvSpPr>
          <p:cNvPr id="4" name="Title 1">
            <a:extLst>
              <a:ext uri="{FF2B5EF4-FFF2-40B4-BE49-F238E27FC236}">
                <a16:creationId xmlns:a16="http://schemas.microsoft.com/office/drawing/2014/main" id="{B3FB1901-E9C2-B1C4-096B-DD543B8FB544}"/>
              </a:ext>
            </a:extLst>
          </p:cNvPr>
          <p:cNvSpPr>
            <a:spLocks noGrp="1"/>
          </p:cNvSpPr>
          <p:nvPr>
            <p:ph type="title"/>
          </p:nvPr>
        </p:nvSpPr>
        <p:spPr>
          <a:xfrm>
            <a:off x="651909" y="540000"/>
            <a:ext cx="10785391" cy="1325563"/>
          </a:xfrm>
        </p:spPr>
        <p:txBody>
          <a:bodyPr/>
          <a:lstStyle/>
          <a:p>
            <a:r>
              <a:rPr lang="en-US"/>
              <a:t>Click to edit Master title style</a:t>
            </a:r>
            <a:endParaRPr lang="en-CA"/>
          </a:p>
        </p:txBody>
      </p:sp>
    </p:spTree>
    <p:extLst>
      <p:ext uri="{BB962C8B-B14F-4D97-AF65-F5344CB8AC3E}">
        <p14:creationId xmlns:p14="http://schemas.microsoft.com/office/powerpoint/2010/main" val="20770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40AA8EFD-D0CD-0B47-42FF-9EEACFD2736C}"/>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ORIENTATION FOR EDUCATORS</a:t>
            </a:r>
          </a:p>
        </p:txBody>
      </p:sp>
    </p:spTree>
    <p:extLst>
      <p:ext uri="{BB962C8B-B14F-4D97-AF65-F5344CB8AC3E}">
        <p14:creationId xmlns:p14="http://schemas.microsoft.com/office/powerpoint/2010/main" val="10900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73" y="2068140"/>
            <a:ext cx="4365294" cy="4372234"/>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582315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2939693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Title and Content" preserve="1">
  <p:cSld name="4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146834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0C13-AB26-8095-CA0E-BF84607272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D0A-EBA4-F1F0-FA34-B22B9F2B0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93225B-A71E-03AA-7C57-127FA4C436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8475F-F886-AE7B-4DAC-06921F877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CA30D-BE48-F1D9-5499-0394145BF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3CB7D-8354-BCA7-BA54-0FE33081E001}"/>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8" name="Footer Placeholder 7">
            <a:extLst>
              <a:ext uri="{FF2B5EF4-FFF2-40B4-BE49-F238E27FC236}">
                <a16:creationId xmlns:a16="http://schemas.microsoft.com/office/drawing/2014/main" id="{B45F79CC-7CE1-42A7-F27A-C10DA2702D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95A3EB-EC94-AB59-DA31-DBA75773EE16}"/>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296546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7DE7DC88-7AB9-33D7-CECD-EEA0333D8006}"/>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1882015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093" y="1806230"/>
            <a:ext cx="3240388" cy="324554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3497000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4274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2007693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 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17352134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489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TextBox 1">
            <a:extLst>
              <a:ext uri="{FF2B5EF4-FFF2-40B4-BE49-F238E27FC236}">
                <a16:creationId xmlns:a16="http://schemas.microsoft.com/office/drawing/2014/main" id="{6C5B867D-3AFD-3C43-BB99-CA3DEC8B7F29}"/>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2406100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3971086412"/>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965010018"/>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337734619"/>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3996-525E-9BC2-7822-6B0A9D799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DFA1C2-8C33-8762-827C-7CE5C8E07D7F}"/>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4" name="Footer Placeholder 3">
            <a:extLst>
              <a:ext uri="{FF2B5EF4-FFF2-40B4-BE49-F238E27FC236}">
                <a16:creationId xmlns:a16="http://schemas.microsoft.com/office/drawing/2014/main" id="{52E01530-1D41-8FFC-B9A4-A38AE2774E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A1DD5-87DF-AD6F-DDB6-FBBBA83FAF3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6973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1386572005"/>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3885193867"/>
      </p:ext>
    </p:extLst>
  </p:cSld>
  <p:clrMapOvr>
    <a:masterClrMapping/>
  </p:clrMapOvr>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2020357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25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35567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icture containing background pattern&#10;&#10;Description automatically generated">
            <a:extLst>
              <a:ext uri="{FF2B5EF4-FFF2-40B4-BE49-F238E27FC236}">
                <a16:creationId xmlns:a16="http://schemas.microsoft.com/office/drawing/2014/main" id="{84D61301-01DA-4859-AB7B-E88215DD50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9821"/>
            <a:ext cx="12180573" cy="1501191"/>
          </a:xfrm>
          <a:prstGeom prst="rect">
            <a:avLst/>
          </a:prstGeom>
        </p:spPr>
      </p:pic>
      <p:sp>
        <p:nvSpPr>
          <p:cNvPr id="2" name="Title 1"/>
          <p:cNvSpPr>
            <a:spLocks noGrp="1"/>
          </p:cNvSpPr>
          <p:nvPr>
            <p:ph type="ctrTitle"/>
          </p:nvPr>
        </p:nvSpPr>
        <p:spPr>
          <a:xfrm>
            <a:off x="848412" y="1770469"/>
            <a:ext cx="10633436" cy="1843668"/>
          </a:xfrm>
        </p:spPr>
        <p:txBody>
          <a:bodyPr wrap="square" anchor="t"/>
          <a:lstStyle>
            <a:lvl1pPr algn="ctr">
              <a:defRPr sz="4000">
                <a:solidFill>
                  <a:srgbClr val="40008C"/>
                </a:solidFill>
              </a:defRPr>
            </a:lvl1pPr>
          </a:lstStyle>
          <a:p>
            <a:r>
              <a:rPr lang="en-US"/>
              <a:t>Click to edit Master title style</a:t>
            </a:r>
            <a:endParaRPr lang="en-CA"/>
          </a:p>
        </p:txBody>
      </p:sp>
      <p:sp>
        <p:nvSpPr>
          <p:cNvPr id="5" name="Text Placeholder 4">
            <a:extLst>
              <a:ext uri="{FF2B5EF4-FFF2-40B4-BE49-F238E27FC236}">
                <a16:creationId xmlns:a16="http://schemas.microsoft.com/office/drawing/2014/main" id="{5DA1F4FC-B1CA-5746-A850-C00FFBB57320}"/>
              </a:ext>
            </a:extLst>
          </p:cNvPr>
          <p:cNvSpPr>
            <a:spLocks noGrp="1"/>
          </p:cNvSpPr>
          <p:nvPr>
            <p:ph type="body" sz="quarter" idx="10"/>
          </p:nvPr>
        </p:nvSpPr>
        <p:spPr>
          <a:xfrm>
            <a:off x="848412" y="3893237"/>
            <a:ext cx="10567448" cy="914400"/>
          </a:xfrm>
        </p:spPr>
        <p:txBody>
          <a:bodyPr/>
          <a:lstStyle>
            <a:lvl1pPr marL="0" indent="0" algn="ctr">
              <a:buNone/>
              <a:defRPr sz="2400" b="1">
                <a:solidFill>
                  <a:schemeClr val="tx1">
                    <a:lumMod val="65000"/>
                    <a:lumOff val="35000"/>
                  </a:schemeClr>
                </a:solidFill>
              </a:defRPr>
            </a:lvl1pPr>
            <a:lvl2pPr marL="608854" indent="0">
              <a:buNone/>
              <a:defRPr/>
            </a:lvl2pPr>
          </a:lstStyle>
          <a:p>
            <a:pPr lvl="0"/>
            <a:r>
              <a:rPr lang="en-US"/>
              <a:t>Click to edit Master text styles</a:t>
            </a:r>
          </a:p>
        </p:txBody>
      </p:sp>
      <p:pic>
        <p:nvPicPr>
          <p:cNvPr id="7" name="Picture 6" descr="SMHO001_Logo_RGB.png">
            <a:extLst>
              <a:ext uri="{FF2B5EF4-FFF2-40B4-BE49-F238E27FC236}">
                <a16:creationId xmlns:a16="http://schemas.microsoft.com/office/drawing/2014/main" id="{D4E71564-2145-4183-B023-8F27F1B08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8" name="Straight Connector 7">
            <a:extLst>
              <a:ext uri="{FF2B5EF4-FFF2-40B4-BE49-F238E27FC236}">
                <a16:creationId xmlns:a16="http://schemas.microsoft.com/office/drawing/2014/main" id="{7D3CC562-A3FE-46D0-B562-3BF40E2E7D5B}"/>
              </a:ext>
            </a:extLst>
          </p:cNvPr>
          <p:cNvCxnSpPr/>
          <p:nvPr userDrawn="1"/>
        </p:nvCxnSpPr>
        <p:spPr>
          <a:xfrm>
            <a:off x="246674" y="6205494"/>
            <a:ext cx="11673652"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1038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49"/>
        <p:cNvGrpSpPr/>
        <p:nvPr/>
      </p:nvGrpSpPr>
      <p:grpSpPr>
        <a:xfrm>
          <a:off x="0" y="0"/>
          <a:ext cx="0" cy="0"/>
          <a:chOff x="0" y="0"/>
          <a:chExt cx="0" cy="0"/>
        </a:xfrm>
      </p:grpSpPr>
      <p:sp>
        <p:nvSpPr>
          <p:cNvPr id="51" name="Google Shape;51;p9"/>
          <p:cNvSpPr txBox="1">
            <a:spLocks noGrp="1"/>
          </p:cNvSpPr>
          <p:nvPr>
            <p:ph type="title"/>
          </p:nvPr>
        </p:nvSpPr>
        <p:spPr>
          <a:xfrm>
            <a:off x="3402676" y="359924"/>
            <a:ext cx="8165932"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D15668E4-EA47-49A7-B7CD-281AA299909A}"/>
              </a:ext>
            </a:extLst>
          </p:cNvPr>
          <p:cNvSpPr/>
          <p:nvPr userDrawn="1"/>
        </p:nvSpPr>
        <p:spPr>
          <a:xfrm>
            <a:off x="0" y="5877272"/>
            <a:ext cx="12192000"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Google Shape;52;p9"/>
          <p:cNvSpPr txBox="1">
            <a:spLocks noGrp="1"/>
          </p:cNvSpPr>
          <p:nvPr>
            <p:ph type="body" idx="1"/>
          </p:nvPr>
        </p:nvSpPr>
        <p:spPr>
          <a:xfrm>
            <a:off x="439720" y="1455878"/>
            <a:ext cx="11128887"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Tx/>
              <a:buSzPct val="100000"/>
              <a:buChar char="•"/>
              <a:defRPr>
                <a:solidFill>
                  <a:schemeClr val="tx1"/>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7" name="object 5">
            <a:extLst>
              <a:ext uri="{FF2B5EF4-FFF2-40B4-BE49-F238E27FC236}">
                <a16:creationId xmlns:a16="http://schemas.microsoft.com/office/drawing/2014/main" id="{8B360C07-9B6D-4E80-A2C3-6B2E29E77D27}"/>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b="0" i="0">
              <a:latin typeface="Arial" panose="020B0604020202020204" pitchFamily="34" charset="0"/>
            </a:endParaRPr>
          </a:p>
        </p:txBody>
      </p:sp>
      <p:pic>
        <p:nvPicPr>
          <p:cNvPr id="8" name="Picture 7" descr="SMHO001_Logo_RGB.png">
            <a:extLst>
              <a:ext uri="{FF2B5EF4-FFF2-40B4-BE49-F238E27FC236}">
                <a16:creationId xmlns:a16="http://schemas.microsoft.com/office/drawing/2014/main" id="{1C3542B9-29B9-4188-830E-2056DBF5B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416" y="299748"/>
            <a:ext cx="2938597" cy="631428"/>
          </a:xfrm>
          <a:prstGeom prst="rect">
            <a:avLst/>
          </a:prstGeom>
        </p:spPr>
      </p:pic>
    </p:spTree>
    <p:extLst>
      <p:ext uri="{BB962C8B-B14F-4D97-AF65-F5344CB8AC3E}">
        <p14:creationId xmlns:p14="http://schemas.microsoft.com/office/powerpoint/2010/main" val="62959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preserve="1" userDrawn="1">
  <p:cSld name="Picture">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t="63329"/>
          <a:stretch/>
        </p:blipFill>
        <p:spPr>
          <a:xfrm>
            <a:off x="0" y="4342273"/>
            <a:ext cx="12192000" cy="2512513"/>
          </a:xfrm>
          <a:prstGeom prst="rect">
            <a:avLst/>
          </a:prstGeom>
          <a:noFill/>
          <a:ln>
            <a:noFill/>
          </a:ln>
        </p:spPr>
      </p:pic>
      <p:sp>
        <p:nvSpPr>
          <p:cNvPr id="57" name="Google Shape;57;p10"/>
          <p:cNvSpPr txBox="1">
            <a:spLocks noGrp="1"/>
          </p:cNvSpPr>
          <p:nvPr>
            <p:ph type="title"/>
          </p:nvPr>
        </p:nvSpPr>
        <p:spPr>
          <a:xfrm>
            <a:off x="511603" y="1312143"/>
            <a:ext cx="11153176"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0">
                <a:solidFill>
                  <a:srgbClr val="6D6E71"/>
                </a:solidFill>
                <a:latin typeface="Century Gothic" panose="020B050202020202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p:nvPr/>
        </p:nvSpPr>
        <p:spPr>
          <a:xfrm>
            <a:off x="0" y="1160830"/>
            <a:ext cx="12192000" cy="0"/>
          </a:xfrm>
          <a:custGeom>
            <a:avLst/>
            <a:gdLst/>
            <a:ahLst/>
            <a:cxnLst/>
            <a:rect l="l" t="t" r="r" b="b"/>
            <a:pathLst>
              <a:path w="9144000" h="120000" extrusionOk="0">
                <a:moveTo>
                  <a:pt x="0" y="0"/>
                </a:moveTo>
                <a:lnTo>
                  <a:pt x="9144000" y="0"/>
                </a:lnTo>
              </a:path>
            </a:pathLst>
          </a:custGeom>
          <a:noFill/>
          <a:ln w="9525" cap="flat" cmpd="sng">
            <a:solidFill>
              <a:srgbClr val="6D6E7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59;p10"/>
          <p:cNvSpPr>
            <a:spLocks noGrp="1"/>
          </p:cNvSpPr>
          <p:nvPr>
            <p:ph type="pic" idx="2"/>
          </p:nvPr>
        </p:nvSpPr>
        <p:spPr>
          <a:xfrm>
            <a:off x="511603"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6" name="Google Shape;59;p10">
            <a:extLst>
              <a:ext uri="{FF2B5EF4-FFF2-40B4-BE49-F238E27FC236}">
                <a16:creationId xmlns:a16="http://schemas.microsoft.com/office/drawing/2014/main" id="{F293067F-B502-4FA6-AFBB-8C9C53D32EAB}"/>
              </a:ext>
            </a:extLst>
          </p:cNvPr>
          <p:cNvSpPr>
            <a:spLocks noGrp="1"/>
          </p:cNvSpPr>
          <p:nvPr>
            <p:ph type="pic" idx="10"/>
          </p:nvPr>
        </p:nvSpPr>
        <p:spPr>
          <a:xfrm>
            <a:off x="3748270"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7" name="Google Shape;59;p10">
            <a:extLst>
              <a:ext uri="{FF2B5EF4-FFF2-40B4-BE49-F238E27FC236}">
                <a16:creationId xmlns:a16="http://schemas.microsoft.com/office/drawing/2014/main" id="{9E9BEC8B-CE03-4C24-A7C9-68A6E32E0A5D}"/>
              </a:ext>
            </a:extLst>
          </p:cNvPr>
          <p:cNvSpPr>
            <a:spLocks noGrp="1"/>
          </p:cNvSpPr>
          <p:nvPr>
            <p:ph type="pic" idx="11"/>
          </p:nvPr>
        </p:nvSpPr>
        <p:spPr>
          <a:xfrm>
            <a:off x="6984938" y="2212122"/>
            <a:ext cx="2281474" cy="3792618"/>
          </a:xfrm>
          <a:prstGeom prst="rect">
            <a:avLst/>
          </a:prstGeom>
          <a:noFill/>
          <a:ln>
            <a:noFill/>
          </a:ln>
        </p:spPr>
        <p:txBody>
          <a:bodyPr spcFirstLastPara="1" wrap="square" lIns="0" tIns="45700" rIns="0" bIns="45700" anchor="t" anchorCtr="0">
            <a:noAutofit/>
          </a:bodyPr>
          <a:lstStyle>
            <a:lvl1pPr marR="0" lvl="0" algn="l" rtl="0">
              <a:lnSpc>
                <a:spcPct val="113000"/>
              </a:lnSpc>
              <a:spcBef>
                <a:spcPts val="653"/>
              </a:spcBef>
              <a:spcAft>
                <a:spcPts val="0"/>
              </a:spcAft>
              <a:buClr>
                <a:srgbClr val="6D6E71"/>
              </a:buClr>
              <a:buSzPts val="1200"/>
              <a:buFont typeface="Arial"/>
              <a:buChar char="•"/>
              <a:defRPr sz="1598" b="1" i="0" u="none" strike="noStrike" cap="none">
                <a:solidFill>
                  <a:srgbClr val="6D6E71"/>
                </a:solidFill>
                <a:latin typeface="Poppins"/>
                <a:ea typeface="Poppins"/>
                <a:cs typeface="Poppins"/>
                <a:sym typeface="Poppins"/>
              </a:defRPr>
            </a:lvl1pPr>
            <a:lvl2pPr marR="0" lvl="1"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2pPr>
            <a:lvl3pPr marR="0" lvl="2"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3pPr>
            <a:lvl4pPr marR="0" lvl="3"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4pPr>
            <a:lvl5pPr marR="0" lvl="4" algn="l" rtl="0">
              <a:lnSpc>
                <a:spcPct val="113000"/>
              </a:lnSpc>
              <a:spcBef>
                <a:spcPts val="653"/>
              </a:spcBef>
              <a:spcAft>
                <a:spcPts val="0"/>
              </a:spcAft>
              <a:buClr>
                <a:srgbClr val="00A3DE"/>
              </a:buClr>
              <a:buSzPts val="1200"/>
              <a:buFont typeface="Arial"/>
              <a:buChar char="•"/>
              <a:defRPr sz="1598" b="1" i="0" u="none" strike="noStrike" cap="none">
                <a:solidFill>
                  <a:srgbClr val="00A3DE"/>
                </a:solidFill>
                <a:latin typeface="Poppins"/>
                <a:ea typeface="Poppins"/>
                <a:cs typeface="Poppins"/>
                <a:sym typeface="Poppins"/>
              </a:defRPr>
            </a:lvl5pPr>
            <a:lvl6pPr marR="0" lvl="5" algn="l" rtl="0">
              <a:spcBef>
                <a:spcPts val="0"/>
              </a:spcBef>
              <a:spcAft>
                <a:spcPts val="0"/>
              </a:spcAft>
              <a:buSzPts val="1400"/>
              <a:buNone/>
              <a:defRPr sz="2397" b="0" i="0" u="none" strike="noStrike" cap="none">
                <a:latin typeface="Arial"/>
                <a:ea typeface="Arial"/>
                <a:cs typeface="Arial"/>
                <a:sym typeface="Arial"/>
              </a:defRPr>
            </a:lvl6pPr>
            <a:lvl7pPr marR="0" lvl="6" algn="l" rtl="0">
              <a:spcBef>
                <a:spcPts val="0"/>
              </a:spcBef>
              <a:spcAft>
                <a:spcPts val="0"/>
              </a:spcAft>
              <a:buSzPts val="1400"/>
              <a:buNone/>
              <a:defRPr sz="2397" b="0" i="0" u="none" strike="noStrike" cap="none">
                <a:latin typeface="Arial"/>
                <a:ea typeface="Arial"/>
                <a:cs typeface="Arial"/>
                <a:sym typeface="Arial"/>
              </a:defRPr>
            </a:lvl7pPr>
            <a:lvl8pPr marR="0" lvl="7" algn="l" rtl="0">
              <a:spcBef>
                <a:spcPts val="0"/>
              </a:spcBef>
              <a:spcAft>
                <a:spcPts val="0"/>
              </a:spcAft>
              <a:buSzPts val="1400"/>
              <a:buNone/>
              <a:defRPr sz="2397" b="0" i="0" u="none" strike="noStrike" cap="none">
                <a:latin typeface="Arial"/>
                <a:ea typeface="Arial"/>
                <a:cs typeface="Arial"/>
                <a:sym typeface="Arial"/>
              </a:defRPr>
            </a:lvl8pPr>
            <a:lvl9pPr marR="0" lvl="8" algn="l" rtl="0">
              <a:spcBef>
                <a:spcPts val="0"/>
              </a:spcBef>
              <a:spcAft>
                <a:spcPts val="0"/>
              </a:spcAft>
              <a:buSzPts val="1400"/>
              <a:buNone/>
              <a:defRPr sz="2397" b="0" i="0" u="none" strike="noStrike" cap="none">
                <a:latin typeface="Arial"/>
                <a:ea typeface="Arial"/>
                <a:cs typeface="Arial"/>
                <a:sym typeface="Arial"/>
              </a:defRPr>
            </a:lvl9pPr>
          </a:lstStyle>
          <a:p>
            <a:endParaRPr/>
          </a:p>
        </p:txBody>
      </p:sp>
      <p:sp>
        <p:nvSpPr>
          <p:cNvPr id="9" name="TextBox 8">
            <a:extLst>
              <a:ext uri="{FF2B5EF4-FFF2-40B4-BE49-F238E27FC236}">
                <a16:creationId xmlns:a16="http://schemas.microsoft.com/office/drawing/2014/main" id="{B453E296-3AE5-47AE-A359-4CB363E38F7F}"/>
              </a:ext>
            </a:extLst>
          </p:cNvPr>
          <p:cNvSpPr txBox="1"/>
          <p:nvPr userDrawn="1"/>
        </p:nvSpPr>
        <p:spPr>
          <a:xfrm>
            <a:off x="3748270" y="6152760"/>
            <a:ext cx="2281474" cy="387178"/>
          </a:xfrm>
          <a:prstGeom prst="rect">
            <a:avLst/>
          </a:prstGeom>
          <a:noFill/>
        </p:spPr>
        <p:txBody>
          <a:bodyPr wrap="square" rtlCol="0">
            <a:spAutoFit/>
          </a:bodyPr>
          <a:lstStyle/>
          <a:p>
            <a:endParaRPr lang="en-CA"/>
          </a:p>
        </p:txBody>
      </p:sp>
      <p:sp>
        <p:nvSpPr>
          <p:cNvPr id="10" name="TextBox 9">
            <a:extLst>
              <a:ext uri="{FF2B5EF4-FFF2-40B4-BE49-F238E27FC236}">
                <a16:creationId xmlns:a16="http://schemas.microsoft.com/office/drawing/2014/main" id="{6D4ACE82-1432-471E-B89C-271496FC0E01}"/>
              </a:ext>
            </a:extLst>
          </p:cNvPr>
          <p:cNvSpPr txBox="1"/>
          <p:nvPr userDrawn="1"/>
        </p:nvSpPr>
        <p:spPr>
          <a:xfrm>
            <a:off x="6984938" y="6152760"/>
            <a:ext cx="2281474" cy="387178"/>
          </a:xfrm>
          <a:prstGeom prst="rect">
            <a:avLst/>
          </a:prstGeom>
          <a:noFill/>
        </p:spPr>
        <p:txBody>
          <a:bodyPr wrap="square" rtlCol="0">
            <a:spAutoFit/>
          </a:bodyPr>
          <a:lstStyle/>
          <a:p>
            <a:endParaRPr lang="en-CA"/>
          </a:p>
        </p:txBody>
      </p:sp>
    </p:spTree>
    <p:extLst>
      <p:ext uri="{BB962C8B-B14F-4D97-AF65-F5344CB8AC3E}">
        <p14:creationId xmlns:p14="http://schemas.microsoft.com/office/powerpoint/2010/main" val="1805061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632365"/>
            <a:ext cx="6873240" cy="491835"/>
          </a:xfrm>
        </p:spPr>
        <p:txBody>
          <a:bodyPr anchor="b"/>
          <a:lstStyle>
            <a:lvl1pPr algn="l">
              <a:defRPr sz="3192">
                <a:latin typeface="Century Gothic" panose="020B0502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7861237" y="751244"/>
            <a:ext cx="3644963" cy="5467443"/>
          </a:xfrm>
        </p:spPr>
        <p:txBody>
          <a:bodyPr anchor="t"/>
          <a:lstStyle>
            <a:lvl1pPr marL="0" indent="0">
              <a:buNone/>
              <a:defRPr sz="3192"/>
            </a:lvl1pPr>
            <a:lvl2pPr marL="456081" indent="0">
              <a:buNone/>
              <a:defRPr sz="2794"/>
            </a:lvl2pPr>
            <a:lvl3pPr marL="912161" indent="0">
              <a:buNone/>
              <a:defRPr sz="2394"/>
            </a:lvl3pPr>
            <a:lvl4pPr marL="1368242" indent="0">
              <a:buNone/>
              <a:defRPr sz="1996"/>
            </a:lvl4pPr>
            <a:lvl5pPr marL="1824322" indent="0">
              <a:buNone/>
              <a:defRPr sz="1996"/>
            </a:lvl5pPr>
            <a:lvl6pPr marL="2280403" indent="0">
              <a:buNone/>
              <a:defRPr sz="1996"/>
            </a:lvl6pPr>
            <a:lvl7pPr marL="2736484" indent="0">
              <a:buNone/>
              <a:defRPr sz="1996"/>
            </a:lvl7pPr>
            <a:lvl8pPr marL="3192564" indent="0">
              <a:buNone/>
              <a:defRPr sz="1996"/>
            </a:lvl8pPr>
            <a:lvl9pPr marL="3648644" indent="0">
              <a:buNone/>
              <a:defRPr sz="1996"/>
            </a:lvl9pPr>
          </a:lstStyle>
          <a:p>
            <a:r>
              <a:rPr lang="en-US"/>
              <a:t>Click icon to add picture</a:t>
            </a:r>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597">
                <a:latin typeface="+mj-lt"/>
              </a:defRPr>
            </a:lvl1pPr>
            <a:lvl2pPr marL="456081" indent="0">
              <a:buNone/>
              <a:defRPr sz="1397"/>
            </a:lvl2pPr>
            <a:lvl3pPr marL="912161" indent="0">
              <a:buNone/>
              <a:defRPr sz="1197"/>
            </a:lvl3pPr>
            <a:lvl4pPr marL="1368242" indent="0">
              <a:buNone/>
              <a:defRPr sz="997"/>
            </a:lvl4pPr>
            <a:lvl5pPr marL="1824322" indent="0">
              <a:buNone/>
              <a:defRPr sz="997"/>
            </a:lvl5pPr>
            <a:lvl6pPr marL="2280403" indent="0">
              <a:buNone/>
              <a:defRPr sz="997"/>
            </a:lvl6pPr>
            <a:lvl7pPr marL="2736484" indent="0">
              <a:buNone/>
              <a:defRPr sz="997"/>
            </a:lvl7pPr>
            <a:lvl8pPr marL="3192564" indent="0">
              <a:buNone/>
              <a:defRPr sz="997"/>
            </a:lvl8pPr>
            <a:lvl9pPr marL="3648644" indent="0">
              <a:buNone/>
              <a:defRPr sz="99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62781848"/>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4_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34EA1EC4-E9C8-3C40-A343-8DBA74C15200}"/>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4"/>
          </a:p>
        </p:txBody>
      </p:sp>
    </p:spTree>
    <p:extLst>
      <p:ext uri="{BB962C8B-B14F-4D97-AF65-F5344CB8AC3E}">
        <p14:creationId xmlns:p14="http://schemas.microsoft.com/office/powerpoint/2010/main" val="28604470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D9103-204E-5904-C272-FA442158579A}"/>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3" name="Footer Placeholder 2">
            <a:extLst>
              <a:ext uri="{FF2B5EF4-FFF2-40B4-BE49-F238E27FC236}">
                <a16:creationId xmlns:a16="http://schemas.microsoft.com/office/drawing/2014/main" id="{40DB8F8C-3466-6A6F-3BD7-D43AB8E5E5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2259-02C8-F4B8-DF7F-B9E573AA2BC6}"/>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278782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EXT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BCF860-40B4-44BD-867D-1CAAFAA42B59}"/>
              </a:ext>
            </a:extLst>
          </p:cNvPr>
          <p:cNvSpPr/>
          <p:nvPr userDrawn="1"/>
        </p:nvSpPr>
        <p:spPr>
          <a:xfrm>
            <a:off x="-2" y="6118182"/>
            <a:ext cx="12192001" cy="14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397"/>
          </a:p>
        </p:txBody>
      </p:sp>
      <p:sp>
        <p:nvSpPr>
          <p:cNvPr id="6" name="Rectangle 5">
            <a:extLst>
              <a:ext uri="{FF2B5EF4-FFF2-40B4-BE49-F238E27FC236}">
                <a16:creationId xmlns:a16="http://schemas.microsoft.com/office/drawing/2014/main" id="{0A4419EF-3BC5-214A-A255-AADD8A8322E5}"/>
              </a:ext>
            </a:extLst>
          </p:cNvPr>
          <p:cNvSpPr/>
          <p:nvPr userDrawn="1"/>
        </p:nvSpPr>
        <p:spPr>
          <a:xfrm>
            <a:off x="-1" y="0"/>
            <a:ext cx="12192001" cy="6206871"/>
          </a:xfrm>
          <a:prstGeom prst="rect">
            <a:avLst/>
          </a:prstGeom>
          <a:gradFill flip="none" rotWithShape="1">
            <a:gsLst>
              <a:gs pos="0">
                <a:srgbClr val="78BD21">
                  <a:shade val="30000"/>
                  <a:satMod val="115000"/>
                </a:srgbClr>
              </a:gs>
              <a:gs pos="50000">
                <a:srgbClr val="78BD21">
                  <a:shade val="67500"/>
                  <a:satMod val="115000"/>
                </a:srgbClr>
              </a:gs>
              <a:gs pos="100000">
                <a:srgbClr val="78BD21">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7"/>
          </a:p>
        </p:txBody>
      </p:sp>
      <p:sp>
        <p:nvSpPr>
          <p:cNvPr id="4" name="Slide Number Placeholder 3"/>
          <p:cNvSpPr>
            <a:spLocks noGrp="1"/>
          </p:cNvSpPr>
          <p:nvPr>
            <p:ph type="sldNum" sz="quarter" idx="11"/>
          </p:nvPr>
        </p:nvSpPr>
        <p:spPr/>
        <p:txBody>
          <a:bodyPr/>
          <a:lstStyle>
            <a:lvl1pPr>
              <a:defRPr baseline="0">
                <a:solidFill>
                  <a:schemeClr val="bg1">
                    <a:lumMod val="50000"/>
                  </a:schemeClr>
                </a:solidFill>
              </a:defRPr>
            </a:lvl1pPr>
          </a:lstStyle>
          <a:p>
            <a:fld id="{96AE72E2-A680-2948-A34A-F3CECEBBF204}" type="slidenum">
              <a:rPr lang="en-US" smtClean="0"/>
              <a:pPr/>
              <a:t>‹#›</a:t>
            </a:fld>
            <a:endParaRPr lang="en-US"/>
          </a:p>
        </p:txBody>
      </p:sp>
      <p:sp>
        <p:nvSpPr>
          <p:cNvPr id="5" name="TextBox 4"/>
          <p:cNvSpPr txBox="1"/>
          <p:nvPr userDrawn="1"/>
        </p:nvSpPr>
        <p:spPr>
          <a:xfrm>
            <a:off x="705541" y="1106300"/>
            <a:ext cx="10886723" cy="461217"/>
          </a:xfrm>
          <a:prstGeom prst="rect">
            <a:avLst/>
          </a:prstGeom>
          <a:noFill/>
        </p:spPr>
        <p:txBody>
          <a:bodyPr wrap="square" rtlCol="0">
            <a:spAutoFit/>
          </a:bodyPr>
          <a:lstStyle/>
          <a:p>
            <a:endParaRPr lang="en-US" sz="2397"/>
          </a:p>
        </p:txBody>
      </p:sp>
      <p:pic>
        <p:nvPicPr>
          <p:cNvPr id="9" name="Picture 8">
            <a:extLst>
              <a:ext uri="{FF2B5EF4-FFF2-40B4-BE49-F238E27FC236}">
                <a16:creationId xmlns:a16="http://schemas.microsoft.com/office/drawing/2014/main" id="{B084956C-C2BB-F84C-91E6-E7F6F617DB5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446" y="560012"/>
            <a:ext cx="3774956" cy="3770301"/>
          </a:xfrm>
          <a:prstGeom prst="rect">
            <a:avLst/>
          </a:prstGeom>
        </p:spPr>
      </p:pic>
    </p:spTree>
    <p:extLst>
      <p:ext uri="{BB962C8B-B14F-4D97-AF65-F5344CB8AC3E}">
        <p14:creationId xmlns:p14="http://schemas.microsoft.com/office/powerpoint/2010/main" val="929444280"/>
      </p:ext>
    </p:extLst>
  </p:cSld>
  <p:clrMapOvr>
    <a:masterClrMapping/>
  </p:clrMapOvr>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4"/>
            <a:ext cx="11360800" cy="4555200"/>
          </a:xfrm>
          <a:prstGeom prst="rect">
            <a:avLst/>
          </a:prstGeom>
        </p:spPr>
        <p:txBody>
          <a:bodyPr spcFirstLastPara="1" wrap="square" lIns="91425" tIns="91425" rIns="91425" bIns="91425" anchor="t" anchorCtr="0">
            <a:normAutofit/>
          </a:bodyPr>
          <a:lstStyle>
            <a:lvl1pPr marL="608853" lvl="0" indent="-456640">
              <a:spcBef>
                <a:spcPts val="0"/>
              </a:spcBef>
              <a:spcAft>
                <a:spcPts val="0"/>
              </a:spcAft>
              <a:buSzPts val="1800"/>
              <a:buChar char="●"/>
              <a:defRPr/>
            </a:lvl1pPr>
            <a:lvl2pPr marL="1217706" lvl="1" indent="-422815">
              <a:spcBef>
                <a:spcPts val="0"/>
              </a:spcBef>
              <a:spcAft>
                <a:spcPts val="0"/>
              </a:spcAft>
              <a:buSzPts val="1400"/>
              <a:buChar char="○"/>
              <a:defRPr/>
            </a:lvl2pPr>
            <a:lvl3pPr marL="1826560" lvl="2" indent="-422815">
              <a:spcBef>
                <a:spcPts val="0"/>
              </a:spcBef>
              <a:spcAft>
                <a:spcPts val="0"/>
              </a:spcAft>
              <a:buSzPts val="1400"/>
              <a:buChar char="■"/>
              <a:defRPr/>
            </a:lvl3pPr>
            <a:lvl4pPr marL="2435413" lvl="3" indent="-422815">
              <a:spcBef>
                <a:spcPts val="0"/>
              </a:spcBef>
              <a:spcAft>
                <a:spcPts val="0"/>
              </a:spcAft>
              <a:buSzPts val="1400"/>
              <a:buChar char="●"/>
              <a:defRPr/>
            </a:lvl4pPr>
            <a:lvl5pPr marL="3044266" lvl="4" indent="-422815">
              <a:spcBef>
                <a:spcPts val="0"/>
              </a:spcBef>
              <a:spcAft>
                <a:spcPts val="0"/>
              </a:spcAft>
              <a:buSzPts val="1400"/>
              <a:buChar char="○"/>
              <a:defRPr/>
            </a:lvl5pPr>
            <a:lvl6pPr marL="3653119" lvl="5" indent="-422815">
              <a:spcBef>
                <a:spcPts val="0"/>
              </a:spcBef>
              <a:spcAft>
                <a:spcPts val="0"/>
              </a:spcAft>
              <a:buSzPts val="1400"/>
              <a:buChar char="■"/>
              <a:defRPr/>
            </a:lvl6pPr>
            <a:lvl7pPr marL="4261973" lvl="6" indent="-422815">
              <a:spcBef>
                <a:spcPts val="0"/>
              </a:spcBef>
              <a:spcAft>
                <a:spcPts val="0"/>
              </a:spcAft>
              <a:buSzPts val="1400"/>
              <a:buChar char="●"/>
              <a:defRPr/>
            </a:lvl7pPr>
            <a:lvl8pPr marL="4870826" lvl="7" indent="-422815">
              <a:spcBef>
                <a:spcPts val="0"/>
              </a:spcBef>
              <a:spcAft>
                <a:spcPts val="0"/>
              </a:spcAft>
              <a:buSzPts val="1400"/>
              <a:buChar char="○"/>
              <a:defRPr/>
            </a:lvl8pPr>
            <a:lvl9pPr marL="5479679" lvl="8" indent="-42281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6573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0409" y="1386376"/>
            <a:ext cx="2567851" cy="2571933"/>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
        <p:nvSpPr>
          <p:cNvPr id="9" name="Slide Number Placeholder 8">
            <a:extLst>
              <a:ext uri="{FF2B5EF4-FFF2-40B4-BE49-F238E27FC236}">
                <a16:creationId xmlns:a16="http://schemas.microsoft.com/office/drawing/2014/main" id="{5E0FFF8E-7FF7-EBD6-A963-75C4A2043A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374593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glish_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93D408-CD2E-AC47-7D2D-11A833FD755E}"/>
              </a:ext>
            </a:extLst>
          </p:cNvPr>
          <p:cNvSpPr/>
          <p:nvPr userDrawn="1"/>
        </p:nvSpPr>
        <p:spPr>
          <a:xfrm>
            <a:off x="0" y="767498"/>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893ED4FA-924B-08AA-1C77-7547BEAF9B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6690" y="115301"/>
            <a:ext cx="3535893" cy="453110"/>
          </a:xfrm>
          <a:prstGeom prst="rect">
            <a:avLst/>
          </a:prstGeom>
        </p:spPr>
      </p:pic>
      <p:sp>
        <p:nvSpPr>
          <p:cNvPr id="9" name="Slide Number Placeholder 8">
            <a:extLst>
              <a:ext uri="{FF2B5EF4-FFF2-40B4-BE49-F238E27FC236}">
                <a16:creationId xmlns:a16="http://schemas.microsoft.com/office/drawing/2014/main" id="{CEBDCC1F-EC37-5AD9-857F-758526F8045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954433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rench-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353647-B847-D529-DC8B-FF038C5D7A77}"/>
              </a:ext>
            </a:extLst>
          </p:cNvPr>
          <p:cNvSpPr/>
          <p:nvPr userDrawn="1"/>
        </p:nvSpPr>
        <p:spPr>
          <a:xfrm>
            <a:off x="0" y="742950"/>
            <a:ext cx="12192000" cy="6115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74295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1EA26850-039A-CFBC-F7EE-536BA615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5978" y="140901"/>
            <a:ext cx="4246605" cy="461148"/>
          </a:xfrm>
          <a:prstGeom prst="rect">
            <a:avLst/>
          </a:prstGeom>
        </p:spPr>
      </p:pic>
      <p:pic>
        <p:nvPicPr>
          <p:cNvPr id="6" name="Picture 5">
            <a:extLst>
              <a:ext uri="{FF2B5EF4-FFF2-40B4-BE49-F238E27FC236}">
                <a16:creationId xmlns:a16="http://schemas.microsoft.com/office/drawing/2014/main" id="{19AB05A2-66AC-9F88-2AB1-ED7C5304F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7984" y="6401789"/>
            <a:ext cx="1584599" cy="340910"/>
          </a:xfrm>
          <a:prstGeom prst="rect">
            <a:avLst/>
          </a:prstGeom>
        </p:spPr>
      </p:pic>
      <p:sp>
        <p:nvSpPr>
          <p:cNvPr id="8" name="Slide Number Placeholder 7">
            <a:extLst>
              <a:ext uri="{FF2B5EF4-FFF2-40B4-BE49-F238E27FC236}">
                <a16:creationId xmlns:a16="http://schemas.microsoft.com/office/drawing/2014/main" id="{58AB810E-8676-8BDC-6809-9D769E13B78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1129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 name="Rectangle 1">
            <a:extLst>
              <a:ext uri="{FF2B5EF4-FFF2-40B4-BE49-F238E27FC236}">
                <a16:creationId xmlns:a16="http://schemas.microsoft.com/office/drawing/2014/main" id="{007A18D4-FAA0-B56E-11E2-C86A69ACADFA}"/>
              </a:ext>
            </a:extLst>
          </p:cNvPr>
          <p:cNvSpPr/>
          <p:nvPr userDrawn="1"/>
        </p:nvSpPr>
        <p:spPr>
          <a:xfrm>
            <a:off x="285782" y="303973"/>
            <a:ext cx="11620436" cy="6250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A white and blue star with green border&#10;&#10;Description automatically generated">
            <a:extLst>
              <a:ext uri="{FF2B5EF4-FFF2-40B4-BE49-F238E27FC236}">
                <a16:creationId xmlns:a16="http://schemas.microsoft.com/office/drawing/2014/main" id="{A5383F0F-B97C-8917-4AFB-A273004E7D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01740" y="5527379"/>
            <a:ext cx="1209178" cy="1013396"/>
          </a:xfrm>
          <a:prstGeom prst="rect">
            <a:avLst/>
          </a:prstGeom>
        </p:spPr>
      </p:pic>
      <p:sp>
        <p:nvSpPr>
          <p:cNvPr id="11" name="Title 1">
            <a:extLst>
              <a:ext uri="{FF2B5EF4-FFF2-40B4-BE49-F238E27FC236}">
                <a16:creationId xmlns:a16="http://schemas.microsoft.com/office/drawing/2014/main" id="{122AB2AC-C1DC-8BF3-A767-208B80612A35}"/>
              </a:ext>
            </a:extLst>
          </p:cNvPr>
          <p:cNvSpPr>
            <a:spLocks noGrp="1"/>
          </p:cNvSpPr>
          <p:nvPr>
            <p:ph type="title"/>
          </p:nvPr>
        </p:nvSpPr>
        <p:spPr>
          <a:xfrm>
            <a:off x="285782" y="303974"/>
            <a:ext cx="11620436" cy="1259784"/>
          </a:xfrm>
        </p:spPr>
        <p:txBody>
          <a:bodyPr anchor="ctr" anchorCtr="0">
            <a:noAutofit/>
          </a:bodyPr>
          <a:lstStyle>
            <a:lvl1pPr>
              <a:defRPr lang="en-CA" sz="4400" b="1" dirty="0">
                <a:solidFill>
                  <a:srgbClr val="61BA48"/>
                </a:solidFill>
                <a:latin typeface="Poppins SemiBold" panose="00000700000000000000" pitchFamily="2" charset="0"/>
                <a:cs typeface="Poppins SemiBold" panose="00000700000000000000" pitchFamily="2" charset="0"/>
              </a:defRPr>
            </a:lvl1pPr>
          </a:lstStyle>
          <a:p>
            <a:pPr marL="0" lvl="0" algn="ctr">
              <a:lnSpc>
                <a:spcPct val="110000"/>
              </a:lnSpc>
            </a:pPr>
            <a:r>
              <a:rPr lang="en-US"/>
              <a:t>Click to edit Master title style</a:t>
            </a:r>
            <a:endParaRPr lang="en-CA"/>
          </a:p>
        </p:txBody>
      </p:sp>
    </p:spTree>
    <p:extLst>
      <p:ext uri="{BB962C8B-B14F-4D97-AF65-F5344CB8AC3E}">
        <p14:creationId xmlns:p14="http://schemas.microsoft.com/office/powerpoint/2010/main" val="2973227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0" name="Slide Number Placeholder 19">
            <a:extLst>
              <a:ext uri="{FF2B5EF4-FFF2-40B4-BE49-F238E27FC236}">
                <a16:creationId xmlns:a16="http://schemas.microsoft.com/office/drawing/2014/main" id="{678B6023-8E88-EEF5-6DDD-C8520477B5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7111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tivity Slid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75181-89EE-A1E2-93E9-B9D5F7B89D6D}"/>
              </a:ext>
            </a:extLst>
          </p:cNvPr>
          <p:cNvSpPr>
            <a:spLocks noGrp="1"/>
          </p:cNvSpPr>
          <p:nvPr>
            <p:ph type="title"/>
          </p:nvPr>
        </p:nvSpPr>
        <p:spPr>
          <a:xfrm>
            <a:off x="838200" y="2103437"/>
            <a:ext cx="10515600" cy="1325563"/>
          </a:xfrm>
        </p:spPr>
        <p:txBody>
          <a:bodyPr vert="horz" lIns="91440" tIns="45720" rIns="91440" bIns="45720" rtlCol="0" anchor="ctr">
            <a:normAutofit/>
          </a:bodyPr>
          <a:lstStyle>
            <a:lvl1pPr>
              <a:defRPr lang="en-CA">
                <a:solidFill>
                  <a:schemeClr val="bg1"/>
                </a:solidFill>
                <a:latin typeface="+mj-lt"/>
              </a:defRPr>
            </a:lvl1pPr>
          </a:lstStyle>
          <a:p>
            <a:pPr lvl="0"/>
            <a:r>
              <a:rPr lang="en-US"/>
              <a:t>Click to edit Master title style</a:t>
            </a:r>
            <a:endParaRPr lang="en-CA"/>
          </a:p>
        </p:txBody>
      </p:sp>
      <p:pic>
        <p:nvPicPr>
          <p:cNvPr id="2" name="Picture 1">
            <a:extLst>
              <a:ext uri="{FF2B5EF4-FFF2-40B4-BE49-F238E27FC236}">
                <a16:creationId xmlns:a16="http://schemas.microsoft.com/office/drawing/2014/main" id="{FC87CC46-953B-DE63-B01A-0C92055866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906"/>
          <a:stretch/>
        </p:blipFill>
        <p:spPr>
          <a:xfrm>
            <a:off x="9721322" y="4846346"/>
            <a:ext cx="2328830" cy="2004980"/>
          </a:xfrm>
          <a:prstGeom prst="rect">
            <a:avLst/>
          </a:prstGeom>
        </p:spPr>
      </p:pic>
      <p:sp>
        <p:nvSpPr>
          <p:cNvPr id="5" name="Slide Number Placeholder 4">
            <a:extLst>
              <a:ext uri="{FF2B5EF4-FFF2-40B4-BE49-F238E27FC236}">
                <a16:creationId xmlns:a16="http://schemas.microsoft.com/office/drawing/2014/main" id="{B201D651-2860-B47D-1F92-80EA601324A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9278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G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7D5441-C4C4-0749-2F1D-70A4D08D2599}"/>
              </a:ext>
            </a:extLst>
          </p:cNvPr>
          <p:cNvPicPr>
            <a:picLocks noChangeAspect="1"/>
          </p:cNvPicPr>
          <p:nvPr userDrawn="1"/>
        </p:nvPicPr>
        <p:blipFill>
          <a:blip r:embed="rId2"/>
          <a:stretch>
            <a:fillRect/>
          </a:stretch>
        </p:blipFill>
        <p:spPr>
          <a:xfrm>
            <a:off x="4114139" y="6157031"/>
            <a:ext cx="3874387" cy="623037"/>
          </a:xfrm>
          <a:prstGeom prst="rect">
            <a:avLst/>
          </a:prstGeom>
        </p:spPr>
      </p:pic>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9" name="TextBox 8">
            <a:extLst>
              <a:ext uri="{FF2B5EF4-FFF2-40B4-BE49-F238E27FC236}">
                <a16:creationId xmlns:a16="http://schemas.microsoft.com/office/drawing/2014/main" id="{FF66938D-EF9C-2DA0-D9F8-C05BED6D1795}"/>
              </a:ext>
            </a:extLst>
          </p:cNvPr>
          <p:cNvSpPr txBox="1"/>
          <p:nvPr userDrawn="1"/>
        </p:nvSpPr>
        <p:spPr>
          <a:xfrm>
            <a:off x="8853451" y="4897341"/>
            <a:ext cx="3190388" cy="493752"/>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40008C"/>
                </a:solidFill>
                <a:effectLst/>
                <a:uLnTx/>
                <a:uFillTx/>
                <a:latin typeface="Poppins SemiBold" panose="00000700000000000000" pitchFamily="2" charset="0"/>
                <a:ea typeface="+mn-ea"/>
                <a:cs typeface="Poppins SemiBold" panose="00000700000000000000" pitchFamily="2" charset="0"/>
              </a:rPr>
              <a:t>smho-smso.ca</a:t>
            </a:r>
            <a:endPar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endParaRP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1" name="Picture 4">
            <a:extLst>
              <a:ext uri="{FF2B5EF4-FFF2-40B4-BE49-F238E27FC236}">
                <a16:creationId xmlns:a16="http://schemas.microsoft.com/office/drawing/2014/main" id="{96E40C0C-0AA9-1EA0-EABF-7012491F9A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6214FF-3CF6-DCE8-2128-DC9715ADFC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3909" y="4423027"/>
            <a:ext cx="324883" cy="324883"/>
          </a:xfrm>
          <a:prstGeom prst="rect">
            <a:avLst/>
          </a:prstGeom>
        </p:spPr>
      </p:pic>
      <p:sp>
        <p:nvSpPr>
          <p:cNvPr id="15" name="TextBox 14">
            <a:extLst>
              <a:ext uri="{FF2B5EF4-FFF2-40B4-BE49-F238E27FC236}">
                <a16:creationId xmlns:a16="http://schemas.microsoft.com/office/drawing/2014/main" id="{AFE3D9EA-B3AA-64CF-853E-20DE8DCD0794}"/>
              </a:ext>
            </a:extLst>
          </p:cNvPr>
          <p:cNvSpPr txBox="1"/>
          <p:nvPr userDrawn="1"/>
        </p:nvSpPr>
        <p:spPr>
          <a:xfrm>
            <a:off x="534871" y="44000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17" name="TextBox 16">
            <a:extLst>
              <a:ext uri="{FF2B5EF4-FFF2-40B4-BE49-F238E27FC236}">
                <a16:creationId xmlns:a16="http://schemas.microsoft.com/office/drawing/2014/main" id="{749C6B8F-F643-9926-4502-06AABA193376}"/>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pic>
        <p:nvPicPr>
          <p:cNvPr id="18" name="Picture 17">
            <a:extLst>
              <a:ext uri="{FF2B5EF4-FFF2-40B4-BE49-F238E27FC236}">
                <a16:creationId xmlns:a16="http://schemas.microsoft.com/office/drawing/2014/main" id="{D0295A10-1AF8-06E4-0961-062116A173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15978" y="4816497"/>
            <a:ext cx="320746" cy="324883"/>
          </a:xfrm>
          <a:prstGeom prst="roundRect">
            <a:avLst/>
          </a:prstGeom>
        </p:spPr>
      </p:pic>
      <p:sp>
        <p:nvSpPr>
          <p:cNvPr id="19" name="TextBox 18">
            <a:extLst>
              <a:ext uri="{FF2B5EF4-FFF2-40B4-BE49-F238E27FC236}">
                <a16:creationId xmlns:a16="http://schemas.microsoft.com/office/drawing/2014/main" id="{586A7FCE-7032-F34C-7997-242F9B82BA42}"/>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
        <p:nvSpPr>
          <p:cNvPr id="23" name="TextBox 22">
            <a:extLst>
              <a:ext uri="{FF2B5EF4-FFF2-40B4-BE49-F238E27FC236}">
                <a16:creationId xmlns:a16="http://schemas.microsoft.com/office/drawing/2014/main" id="{28992490-1B84-CA5A-42D0-C2E1983D0818}"/>
              </a:ext>
            </a:extLst>
          </p:cNvPr>
          <p:cNvSpPr txBox="1"/>
          <p:nvPr userDrawn="1"/>
        </p:nvSpPr>
        <p:spPr>
          <a:xfrm>
            <a:off x="2267975" y="1387123"/>
            <a:ext cx="8868663" cy="1045607"/>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We work together with Ontario school districts to support student mental health</a:t>
            </a:r>
          </a:p>
        </p:txBody>
      </p:sp>
      <p:sp>
        <p:nvSpPr>
          <p:cNvPr id="25" name="TextBox 24">
            <a:extLst>
              <a:ext uri="{FF2B5EF4-FFF2-40B4-BE49-F238E27FC236}">
                <a16:creationId xmlns:a16="http://schemas.microsoft.com/office/drawing/2014/main" id="{BBB297A9-657F-35C0-F9BC-D91ADA20D031}"/>
              </a:ext>
            </a:extLst>
          </p:cNvPr>
          <p:cNvSpPr txBox="1"/>
          <p:nvPr userDrawn="1"/>
        </p:nvSpPr>
        <p:spPr>
          <a:xfrm>
            <a:off x="5947839" y="5287337"/>
            <a:ext cx="6096000"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Stay informed! </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8">
                  <a:extLst>
                    <a:ext uri="{A12FA001-AC4F-418D-AE19-62706E023703}">
                      <ahyp:hlinkClr xmlns:ahyp="http://schemas.microsoft.com/office/drawing/2018/hyperlinkcolor" val="tx"/>
                    </a:ext>
                  </a:extLst>
                </a:hlinkClick>
              </a:rPr>
              <a:t>Subscribe</a:t>
            </a:r>
            <a:r>
              <a:rPr kumimoji="0" lang="en-CA" sz="18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to receive the latest information, research and resources to your inbox.</a:t>
            </a:r>
          </a:p>
        </p:txBody>
      </p:sp>
      <p:pic>
        <p:nvPicPr>
          <p:cNvPr id="38" name="Picture 37">
            <a:extLst>
              <a:ext uri="{FF2B5EF4-FFF2-40B4-BE49-F238E27FC236}">
                <a16:creationId xmlns:a16="http://schemas.microsoft.com/office/drawing/2014/main" id="{1184F47C-2204-7BED-513C-AC9752C26A6B}"/>
              </a:ext>
            </a:extLst>
          </p:cNvPr>
          <p:cNvPicPr>
            <a:picLocks noChangeAspect="1"/>
          </p:cNvPicPr>
          <p:nvPr userDrawn="1"/>
        </p:nvPicPr>
        <p:blipFill>
          <a:blip r:embed="rId9"/>
          <a:stretch>
            <a:fillRect/>
          </a:stretch>
        </p:blipFill>
        <p:spPr>
          <a:xfrm>
            <a:off x="11338118" y="4409306"/>
            <a:ext cx="616359" cy="616359"/>
          </a:xfrm>
          <a:prstGeom prst="rect">
            <a:avLst/>
          </a:prstGeom>
        </p:spPr>
      </p:pic>
    </p:spTree>
    <p:extLst>
      <p:ext uri="{BB962C8B-B14F-4D97-AF65-F5344CB8AC3E}">
        <p14:creationId xmlns:p14="http://schemas.microsoft.com/office/powerpoint/2010/main" val="1056910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rench_about u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00222-180C-D853-4F34-33059DDA0D4C}"/>
              </a:ext>
            </a:extLst>
          </p:cNvPr>
          <p:cNvSpPr/>
          <p:nvPr userDrawn="1"/>
        </p:nvSpPr>
        <p:spPr>
          <a:xfrm>
            <a:off x="76264" y="67520"/>
            <a:ext cx="12039473" cy="595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hite and blue star with green border&#10;&#10;Description automatically generated">
            <a:extLst>
              <a:ext uri="{FF2B5EF4-FFF2-40B4-BE49-F238E27FC236}">
                <a16:creationId xmlns:a16="http://schemas.microsoft.com/office/drawing/2014/main" id="{EE15B7A6-958E-BF49-5B66-92D4FEECE0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290" y="325810"/>
            <a:ext cx="3123849" cy="3031751"/>
          </a:xfrm>
          <a:prstGeom prst="rect">
            <a:avLst/>
          </a:prstGeom>
        </p:spPr>
      </p:pic>
      <p:sp>
        <p:nvSpPr>
          <p:cNvPr id="6" name="TextBox 5">
            <a:extLst>
              <a:ext uri="{FF2B5EF4-FFF2-40B4-BE49-F238E27FC236}">
                <a16:creationId xmlns:a16="http://schemas.microsoft.com/office/drawing/2014/main" id="{163245ED-3B13-F392-1830-CF84B007238E}"/>
              </a:ext>
            </a:extLst>
          </p:cNvPr>
          <p:cNvSpPr txBox="1"/>
          <p:nvPr userDrawn="1"/>
        </p:nvSpPr>
        <p:spPr>
          <a:xfrm>
            <a:off x="2333047" y="1203055"/>
            <a:ext cx="8868663" cy="1333698"/>
          </a:xfrm>
          <a:prstGeom prst="rect">
            <a:avLst/>
          </a:prstGeom>
          <a:solidFill>
            <a:schemeClr val="bg1"/>
          </a:solidFill>
          <a:ln>
            <a:solidFill>
              <a:schemeClr val="bg1"/>
            </a:solidFill>
          </a:ln>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0008D"/>
                </a:solidFill>
                <a:effectLst/>
                <a:uLnTx/>
                <a:uFillTx/>
                <a:latin typeface="Poppins SemiBold" panose="00000700000000000000" pitchFamily="2" charset="0"/>
                <a:ea typeface="+mn-ea"/>
                <a:cs typeface="Poppins SemiBold" panose="00000700000000000000" pitchFamily="2" charset="0"/>
              </a:rPr>
              <a:t>Nous travaillons en collaboration avec les conseils scolaires de l’Ontario pour favoriser la santé mentale des élèves</a:t>
            </a:r>
          </a:p>
        </p:txBody>
      </p:sp>
      <p:sp>
        <p:nvSpPr>
          <p:cNvPr id="8" name="TextBox 7">
            <a:extLst>
              <a:ext uri="{FF2B5EF4-FFF2-40B4-BE49-F238E27FC236}">
                <a16:creationId xmlns:a16="http://schemas.microsoft.com/office/drawing/2014/main" id="{3831D58B-397A-2D8A-B82F-B43CE5D86EDA}"/>
              </a:ext>
            </a:extLst>
          </p:cNvPr>
          <p:cNvSpPr txBox="1"/>
          <p:nvPr userDrawn="1"/>
        </p:nvSpPr>
        <p:spPr>
          <a:xfrm>
            <a:off x="5409433" y="5120746"/>
            <a:ext cx="6716104"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Soyez informé! </a:t>
            </a:r>
            <a:r>
              <a:rPr kumimoji="0" lang="fr-FR" sz="1600" b="0" i="0" u="sng"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hlinkClick r:id="rId3">
                  <a:extLst>
                    <a:ext uri="{A12FA001-AC4F-418D-AE19-62706E023703}">
                      <ahyp:hlinkClr xmlns:ahyp="http://schemas.microsoft.com/office/drawing/2018/hyperlinkcolor" val="tx"/>
                    </a:ext>
                  </a:extLst>
                </a:hlinkClick>
              </a:rPr>
              <a:t>Inscrivez-vous</a:t>
            </a:r>
            <a:r>
              <a:rPr kumimoji="0" lang="fr-FR"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 afin de recevoir les tout derniers renseignements, les résultats des recherches récentes et les toutes dernières ressources dans votre boîte de réception​.</a:t>
            </a:r>
            <a:endParaRPr kumimoji="0" lang="en-CA"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9" name="TextBox 8">
            <a:extLst>
              <a:ext uri="{FF2B5EF4-FFF2-40B4-BE49-F238E27FC236}">
                <a16:creationId xmlns:a16="http://schemas.microsoft.com/office/drawing/2014/main" id="{FF66938D-EF9C-2DA0-D9F8-C05BED6D1795}"/>
              </a:ext>
            </a:extLst>
          </p:cNvPr>
          <p:cNvSpPr txBox="1"/>
          <p:nvPr userDrawn="1"/>
        </p:nvSpPr>
        <p:spPr>
          <a:xfrm>
            <a:off x="8935149" y="4693738"/>
            <a:ext cx="3190388" cy="493752"/>
          </a:xfrm>
          <a:prstGeom prst="round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40008C"/>
                </a:solidFill>
                <a:effectLst/>
                <a:uLnTx/>
                <a:uFillTx/>
                <a:latin typeface="Poppins SemiBold" panose="00000700000000000000" pitchFamily="2" charset="0"/>
                <a:ea typeface="+mn-ea"/>
                <a:cs typeface="Poppins SemiBold" panose="00000700000000000000" pitchFamily="2" charset="0"/>
              </a:rPr>
              <a:t>smho-smso.ca</a:t>
            </a:r>
            <a:endParaRPr kumimoji="0" lang="en-US" sz="2000" b="0" i="0" u="none" strike="noStrike" kern="1200" cap="none" spc="0" normalizeH="0" baseline="0" noProof="0">
              <a:ln>
                <a:noFill/>
              </a:ln>
              <a:solidFill>
                <a:srgbClr val="40008C"/>
              </a:solidFill>
              <a:effectLst/>
              <a:uLnTx/>
              <a:uFillTx/>
              <a:latin typeface="Poppins SemiBold" panose="00000700000000000000" pitchFamily="2" charset="0"/>
              <a:ea typeface="+mn-ea"/>
              <a:cs typeface="Poppins SemiBold" panose="00000700000000000000" pitchFamily="2" charset="0"/>
            </a:endParaRPr>
          </a:p>
        </p:txBody>
      </p:sp>
      <p:sp>
        <p:nvSpPr>
          <p:cNvPr id="10" name="TextBox 9">
            <a:extLst>
              <a:ext uri="{FF2B5EF4-FFF2-40B4-BE49-F238E27FC236}">
                <a16:creationId xmlns:a16="http://schemas.microsoft.com/office/drawing/2014/main" id="{D36F718C-7BB7-6CEE-2AB9-C782CF1D3FB1}"/>
              </a:ext>
            </a:extLst>
          </p:cNvPr>
          <p:cNvSpPr txBox="1"/>
          <p:nvPr userDrawn="1"/>
        </p:nvSpPr>
        <p:spPr>
          <a:xfrm>
            <a:off x="534871" y="5543719"/>
            <a:ext cx="3623979" cy="374571"/>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School Mental Health Ontario</a:t>
            </a:r>
          </a:p>
        </p:txBody>
      </p:sp>
      <p:pic>
        <p:nvPicPr>
          <p:cNvPr id="12" name="Picture 6">
            <a:extLst>
              <a:ext uri="{FF2B5EF4-FFF2-40B4-BE49-F238E27FC236}">
                <a16:creationId xmlns:a16="http://schemas.microsoft.com/office/drawing/2014/main" id="{3546F022-E626-4D22-8D0B-E1ED68C137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213909" y="5603014"/>
            <a:ext cx="324883" cy="255983"/>
          </a:xfrm>
          <a:prstGeom prst="roundRect">
            <a:avLst/>
          </a:prstGeom>
          <a:noFill/>
          <a:extLst>
            <a:ext uri="{909E8E84-426E-40DD-AFC4-6F175D3DCCD1}">
              <a14:hiddenFill xmlns:a14="http://schemas.microsoft.com/office/drawing/2010/main">
                <a:solidFill>
                  <a:srgbClr val="FFFFFF"/>
                </a:solidFill>
              </a14:hiddenFill>
            </a:ext>
          </a:extLst>
        </p:spPr>
      </p:pic>
      <p:sp>
        <p:nvSpPr>
          <p:cNvPr id="20" name="Slide Number Placeholder 19">
            <a:extLst>
              <a:ext uri="{FF2B5EF4-FFF2-40B4-BE49-F238E27FC236}">
                <a16:creationId xmlns:a16="http://schemas.microsoft.com/office/drawing/2014/main" id="{64DB5A39-96F4-5A19-86BE-AF15EECEE9DA}"/>
              </a:ext>
            </a:extLst>
          </p:cNvPr>
          <p:cNvSpPr>
            <a:spLocks noGrp="1"/>
          </p:cNvSpPr>
          <p:nvPr>
            <p:ph type="sldNum" sz="quarter" idx="10"/>
          </p:nvPr>
        </p:nvSpPr>
        <p:spPr>
          <a:xfrm>
            <a:off x="8506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tint val="82000"/>
                  </a:schemeClr>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D89E836F-DCDC-517E-3524-6E6DD8CE722C}"/>
              </a:ext>
            </a:extLst>
          </p:cNvPr>
          <p:cNvPicPr>
            <a:picLocks noChangeAspect="1"/>
          </p:cNvPicPr>
          <p:nvPr userDrawn="1"/>
        </p:nvPicPr>
        <p:blipFill>
          <a:blip r:embed="rId5"/>
          <a:stretch>
            <a:fillRect/>
          </a:stretch>
        </p:blipFill>
        <p:spPr>
          <a:xfrm>
            <a:off x="11262789" y="4050843"/>
            <a:ext cx="781050" cy="781050"/>
          </a:xfrm>
          <a:prstGeom prst="rect">
            <a:avLst/>
          </a:prstGeom>
        </p:spPr>
      </p:pic>
      <p:pic>
        <p:nvPicPr>
          <p:cNvPr id="21" name="Picture 20">
            <a:extLst>
              <a:ext uri="{FF2B5EF4-FFF2-40B4-BE49-F238E27FC236}">
                <a16:creationId xmlns:a16="http://schemas.microsoft.com/office/drawing/2014/main" id="{C37B6D87-CDDC-A140-224D-41D2A98D4EAA}"/>
              </a:ext>
            </a:extLst>
          </p:cNvPr>
          <p:cNvPicPr>
            <a:picLocks noChangeAspect="1"/>
          </p:cNvPicPr>
          <p:nvPr userDrawn="1"/>
        </p:nvPicPr>
        <p:blipFill>
          <a:blip r:embed="rId6"/>
          <a:stretch>
            <a:fillRect/>
          </a:stretch>
        </p:blipFill>
        <p:spPr>
          <a:xfrm>
            <a:off x="4114139" y="6157031"/>
            <a:ext cx="3874387" cy="623037"/>
          </a:xfrm>
          <a:prstGeom prst="rect">
            <a:avLst/>
          </a:prstGeom>
        </p:spPr>
      </p:pic>
      <p:pic>
        <p:nvPicPr>
          <p:cNvPr id="3" name="Picture 4">
            <a:extLst>
              <a:ext uri="{FF2B5EF4-FFF2-40B4-BE49-F238E27FC236}">
                <a16:creationId xmlns:a16="http://schemas.microsoft.com/office/drawing/2014/main" id="{781338B7-E459-EC8C-6A79-C76D6EEAEAB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p:blipFill>
        <p:spPr bwMode="auto">
          <a:xfrm>
            <a:off x="214825" y="5209854"/>
            <a:ext cx="323967"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1681E3C-7C9B-F3F1-8238-99A90A6184C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213909" y="4423027"/>
            <a:ext cx="324883" cy="324883"/>
          </a:xfrm>
          <a:prstGeom prst="rect">
            <a:avLst/>
          </a:prstGeom>
        </p:spPr>
      </p:pic>
      <p:sp>
        <p:nvSpPr>
          <p:cNvPr id="22" name="TextBox 21">
            <a:extLst>
              <a:ext uri="{FF2B5EF4-FFF2-40B4-BE49-F238E27FC236}">
                <a16:creationId xmlns:a16="http://schemas.microsoft.com/office/drawing/2014/main" id="{26DD329F-7E4D-EADB-886F-1A1167F83356}"/>
              </a:ext>
            </a:extLst>
          </p:cNvPr>
          <p:cNvSpPr txBox="1"/>
          <p:nvPr userDrawn="1"/>
        </p:nvSpPr>
        <p:spPr>
          <a:xfrm>
            <a:off x="534871" y="4400017"/>
            <a:ext cx="25235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@smhosmso</a:t>
            </a:r>
          </a:p>
        </p:txBody>
      </p:sp>
      <p:sp>
        <p:nvSpPr>
          <p:cNvPr id="23" name="TextBox 22">
            <a:extLst>
              <a:ext uri="{FF2B5EF4-FFF2-40B4-BE49-F238E27FC236}">
                <a16:creationId xmlns:a16="http://schemas.microsoft.com/office/drawing/2014/main" id="{03156BC7-E322-C18E-4B9F-F946403F15F4}"/>
              </a:ext>
            </a:extLst>
          </p:cNvPr>
          <p:cNvSpPr txBox="1"/>
          <p:nvPr userDrawn="1"/>
        </p:nvSpPr>
        <p:spPr>
          <a:xfrm>
            <a:off x="534871" y="5181815"/>
            <a:ext cx="31177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@SMHO_SMSO</a:t>
            </a:r>
          </a:p>
        </p:txBody>
      </p:sp>
      <p:pic>
        <p:nvPicPr>
          <p:cNvPr id="24" name="Picture 23">
            <a:extLst>
              <a:ext uri="{FF2B5EF4-FFF2-40B4-BE49-F238E27FC236}">
                <a16:creationId xmlns:a16="http://schemas.microsoft.com/office/drawing/2014/main" id="{FC5F96C1-3BD8-84E4-A985-1A98AC83DE8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15978" y="4816497"/>
            <a:ext cx="320746" cy="324883"/>
          </a:xfrm>
          <a:prstGeom prst="roundRect">
            <a:avLst/>
          </a:prstGeom>
        </p:spPr>
      </p:pic>
      <p:sp>
        <p:nvSpPr>
          <p:cNvPr id="25" name="TextBox 24">
            <a:extLst>
              <a:ext uri="{FF2B5EF4-FFF2-40B4-BE49-F238E27FC236}">
                <a16:creationId xmlns:a16="http://schemas.microsoft.com/office/drawing/2014/main" id="{A75D6D95-2AD3-CE41-4458-0E4EF12E6424}"/>
              </a:ext>
            </a:extLst>
          </p:cNvPr>
          <p:cNvSpPr txBox="1"/>
          <p:nvPr userDrawn="1"/>
        </p:nvSpPr>
        <p:spPr>
          <a:xfrm>
            <a:off x="534871" y="4802684"/>
            <a:ext cx="30635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40008D"/>
                </a:solidFill>
                <a:effectLst/>
                <a:uLnTx/>
                <a:uFillTx/>
                <a:latin typeface="Poppins" panose="00000500000000000000" pitchFamily="2" charset="0"/>
                <a:ea typeface="+mn-ea"/>
                <a:cs typeface="Poppins" panose="00000500000000000000" pitchFamily="2" charset="0"/>
              </a:rPr>
              <a:t>company/smhosmso</a:t>
            </a:r>
          </a:p>
        </p:txBody>
      </p:sp>
    </p:spTree>
    <p:extLst>
      <p:ext uri="{BB962C8B-B14F-4D97-AF65-F5344CB8AC3E}">
        <p14:creationId xmlns:p14="http://schemas.microsoft.com/office/powerpoint/2010/main" val="285709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DCA0-DD8F-18CB-277E-BDFCEE586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99CAFE-965C-DFC6-4292-FAB13FE2D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48F573-5043-2002-EB00-D03D93EA4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22D09-9AF2-693C-0BCD-1E60D7A7EF2B}"/>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69BBD5F9-99E4-16B1-1447-6024367EF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0B931-9054-65BA-0947-E110CB84D8BC}"/>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311996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CEC374-5C0E-8EAD-E2C7-56A948577E64}"/>
              </a:ext>
            </a:extLst>
          </p:cNvPr>
          <p:cNvSpPr/>
          <p:nvPr userDrawn="1"/>
        </p:nvSpPr>
        <p:spPr>
          <a:xfrm>
            <a:off x="0" y="-1"/>
            <a:ext cx="5796269" cy="6858001"/>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Image 7">
            <a:extLst>
              <a:ext uri="{FF2B5EF4-FFF2-40B4-BE49-F238E27FC236}">
                <a16:creationId xmlns:a16="http://schemas.microsoft.com/office/drawing/2014/main" id="{1237CC45-09F3-4845-8C69-79273FA8AEAE}"/>
              </a:ext>
            </a:extLst>
          </p:cNvPr>
          <p:cNvPicPr>
            <a:picLocks noChangeAspect="1"/>
          </p:cNvPicPr>
          <p:nvPr userDrawn="1"/>
        </p:nvPicPr>
        <p:blipFill>
          <a:blip r:embed="rId2"/>
          <a:stretch>
            <a:fillRect/>
          </a:stretch>
        </p:blipFill>
        <p:spPr>
          <a:xfrm>
            <a:off x="83701" y="144532"/>
            <a:ext cx="3324733" cy="717616"/>
          </a:xfrm>
          <a:prstGeom prst="rect">
            <a:avLst/>
          </a:prstGeom>
        </p:spPr>
      </p:pic>
      <p:pic>
        <p:nvPicPr>
          <p:cNvPr id="8" name="Image 7">
            <a:extLst>
              <a:ext uri="{FF2B5EF4-FFF2-40B4-BE49-F238E27FC236}">
                <a16:creationId xmlns:a16="http://schemas.microsoft.com/office/drawing/2014/main" id="{DE1CCBB0-98AE-42C9-923D-FAEAC2BF0FCF}"/>
              </a:ext>
            </a:extLst>
          </p:cNvPr>
          <p:cNvPicPr>
            <a:picLocks noChangeAspect="1"/>
          </p:cNvPicPr>
          <p:nvPr userDrawn="1"/>
        </p:nvPicPr>
        <p:blipFill>
          <a:blip r:embed="rId2"/>
          <a:stretch>
            <a:fillRect/>
          </a:stretch>
        </p:blipFill>
        <p:spPr>
          <a:xfrm>
            <a:off x="83701" y="144532"/>
            <a:ext cx="3324733" cy="717616"/>
          </a:xfrm>
          <a:prstGeom prst="rect">
            <a:avLst/>
          </a:prstGeom>
        </p:spPr>
      </p:pic>
      <p:sp>
        <p:nvSpPr>
          <p:cNvPr id="16" name="TextBox 15">
            <a:extLst>
              <a:ext uri="{FF2B5EF4-FFF2-40B4-BE49-F238E27FC236}">
                <a16:creationId xmlns:a16="http://schemas.microsoft.com/office/drawing/2014/main" id="{1255A2AE-0B96-4232-A97E-EB41D45E46A8}"/>
              </a:ext>
            </a:extLst>
          </p:cNvPr>
          <p:cNvSpPr txBox="1"/>
          <p:nvPr userDrawn="1"/>
        </p:nvSpPr>
        <p:spPr>
          <a:xfrm>
            <a:off x="257571" y="1689048"/>
            <a:ext cx="5281127" cy="3416320"/>
          </a:xfrm>
          <a:prstGeom prst="rect">
            <a:avLst/>
          </a:prstGeom>
          <a:noFill/>
        </p:spPr>
        <p:txBody>
          <a:bodyPr wrap="square">
            <a:spAutoFit/>
          </a:bodyPr>
          <a:lstStyle/>
          <a:p>
            <a:pPr algn="ctr"/>
            <a:r>
              <a:rPr lang="en-CA" sz="2400" b="0" i="0" u="none" strike="noStrike">
                <a:solidFill>
                  <a:schemeClr val="bg1"/>
                </a:solidFill>
                <a:effectLst/>
                <a:latin typeface="Poppins SemiBold" panose="00000700000000000000" pitchFamily="2" charset="0"/>
                <a:cs typeface="Poppins SemiBold" panose="00000700000000000000" pitchFamily="2" charset="0"/>
              </a:rPr>
              <a:t>“ Mental health is a sign of balance, harmony and connectedness among the interior aspects of the human person (spirit, mind and body) and the world they live in. It is a characteristic of families and communities, as well as individual human beings.”</a:t>
            </a:r>
            <a:endParaRPr lang="en-CA" sz="2400">
              <a:solidFill>
                <a:schemeClr val="bg1"/>
              </a:solidFill>
              <a:latin typeface="Poppins SemiBold" panose="00000700000000000000" pitchFamily="2" charset="0"/>
              <a:cs typeface="Poppins SemiBold" panose="00000700000000000000" pitchFamily="2" charset="0"/>
            </a:endParaRPr>
          </a:p>
        </p:txBody>
      </p:sp>
      <p:sp>
        <p:nvSpPr>
          <p:cNvPr id="6" name="TextBox 5">
            <a:extLst>
              <a:ext uri="{FF2B5EF4-FFF2-40B4-BE49-F238E27FC236}">
                <a16:creationId xmlns:a16="http://schemas.microsoft.com/office/drawing/2014/main" id="{6007AF37-9943-48AA-8EA2-9058DC5C2D63}"/>
              </a:ext>
            </a:extLst>
          </p:cNvPr>
          <p:cNvSpPr txBox="1"/>
          <p:nvPr userDrawn="1"/>
        </p:nvSpPr>
        <p:spPr>
          <a:xfrm>
            <a:off x="83971" y="6034698"/>
            <a:ext cx="5281127" cy="684803"/>
          </a:xfrm>
          <a:prstGeom prst="rect">
            <a:avLst/>
          </a:prstGeom>
          <a:noFill/>
        </p:spPr>
        <p:txBody>
          <a:bodyPr wrap="square" rtlCol="0">
            <a:spAutoFit/>
          </a:bodyPr>
          <a:lstStyle/>
          <a:p>
            <a:pPr marL="0" marR="0" lvl="0" indent="0" algn="l" defTabSz="609310" rtl="0" eaLnBrk="1" fontAlgn="base" latinLnBrk="0" hangingPunct="1">
              <a:lnSpc>
                <a:spcPct val="100000"/>
              </a:lnSpc>
              <a:spcBef>
                <a:spcPts val="0"/>
              </a:spcBef>
              <a:spcAft>
                <a:spcPts val="300"/>
              </a:spcAft>
              <a:buClrTx/>
              <a:buSzTx/>
              <a:buFontTx/>
              <a:buNone/>
              <a:tabLst/>
              <a:defRPr/>
            </a:pPr>
            <a:r>
              <a:rPr kumimoji="0" lang="en-CA" sz="1200" b="1" i="0" u="none" strike="noStrike" kern="1200" cap="none" spc="0" normalizeH="0" baseline="0" noProof="0">
                <a:ln>
                  <a:noFill/>
                </a:ln>
                <a:solidFill>
                  <a:schemeClr val="bg1"/>
                </a:solidFill>
                <a:effectLst/>
                <a:uLnTx/>
                <a:uFillTx/>
                <a:latin typeface="+mn-lt"/>
                <a:ea typeface="+mn-ea"/>
                <a:cs typeface="+mn-cs"/>
              </a:rPr>
              <a:t>Thunderbird Partnership Foundation / First Peoples Wellness Circle</a:t>
            </a:r>
            <a:r>
              <a:rPr kumimoji="0" lang="en-US" sz="1200" b="0" i="0" u="none" strike="noStrike" kern="1200" cap="none" spc="0" normalizeH="0" baseline="0" noProof="0">
                <a:ln>
                  <a:noFill/>
                </a:ln>
                <a:solidFill>
                  <a:schemeClr val="bg1"/>
                </a:solidFill>
                <a:effectLst/>
                <a:uLnTx/>
                <a:uFillTx/>
                <a:latin typeface="+mn-lt"/>
                <a:ea typeface="+mn-ea"/>
                <a:cs typeface="+mn-cs"/>
              </a:rPr>
              <a:t>​</a:t>
            </a:r>
          </a:p>
          <a:p>
            <a:pPr marL="0" marR="0" lvl="0" indent="0" algn="l" defTabSz="609310" rtl="0" eaLnBrk="1" fontAlgn="base"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chemeClr val="bg1"/>
                </a:solidFill>
                <a:effectLst/>
                <a:uLnTx/>
                <a:uFillTx/>
                <a:latin typeface="+mn-lt"/>
                <a:ea typeface="+mn-ea"/>
                <a:cs typeface="+mn-cs"/>
              </a:rPr>
              <a:t>Charting the future of Native mental health in Canada: Ten-year strategic plan 2007-2017 (NMHAC)</a:t>
            </a:r>
            <a:endParaRPr lang="en-CA" sz="1200">
              <a:solidFill>
                <a:schemeClr val="bg1"/>
              </a:solidFill>
              <a:latin typeface="+mn-lt"/>
            </a:endParaRPr>
          </a:p>
        </p:txBody>
      </p:sp>
      <p:pic>
        <p:nvPicPr>
          <p:cNvPr id="3" name="Picture 2" descr="Defocused image of a tree">
            <a:extLst>
              <a:ext uri="{FF2B5EF4-FFF2-40B4-BE49-F238E27FC236}">
                <a16:creationId xmlns:a16="http://schemas.microsoft.com/office/drawing/2014/main" id="{9AC5D0FE-8765-7802-07C7-044AD1A462A7}"/>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96269" y="0"/>
            <a:ext cx="6430296" cy="6858000"/>
          </a:xfrm>
          <a:prstGeom prst="rect">
            <a:avLst/>
          </a:prstGeom>
        </p:spPr>
      </p:pic>
    </p:spTree>
    <p:extLst>
      <p:ext uri="{BB962C8B-B14F-4D97-AF65-F5344CB8AC3E}">
        <p14:creationId xmlns:p14="http://schemas.microsoft.com/office/powerpoint/2010/main" val="2546921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9F72B5-C9F0-4ABA-A38B-6AC610EE1C25}"/>
              </a:ext>
            </a:extLst>
          </p:cNvPr>
          <p:cNvSpPr/>
          <p:nvPr userDrawn="1"/>
        </p:nvSpPr>
        <p:spPr>
          <a:xfrm>
            <a:off x="160671" y="151032"/>
            <a:ext cx="11870661" cy="6588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sp>
        <p:nvSpPr>
          <p:cNvPr id="8" name="Rectangle 7">
            <a:extLst>
              <a:ext uri="{FF2B5EF4-FFF2-40B4-BE49-F238E27FC236}">
                <a16:creationId xmlns:a16="http://schemas.microsoft.com/office/drawing/2014/main" id="{56602245-17F8-4931-A472-483F2E76D92A}"/>
              </a:ext>
            </a:extLst>
          </p:cNvPr>
          <p:cNvSpPr/>
          <p:nvPr userDrawn="1"/>
        </p:nvSpPr>
        <p:spPr>
          <a:xfrm>
            <a:off x="330345" y="325565"/>
            <a:ext cx="4580659" cy="6184967"/>
          </a:xfrm>
          <a:prstGeom prst="rect">
            <a:avLst/>
          </a:prstGeom>
          <a:solidFill>
            <a:srgbClr val="4000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7"/>
          </a:p>
        </p:txBody>
      </p:sp>
      <p:pic>
        <p:nvPicPr>
          <p:cNvPr id="9" name="Image 6" descr="Une image contenant texte&#10;&#10;Description générée automatiquement">
            <a:extLst>
              <a:ext uri="{FF2B5EF4-FFF2-40B4-BE49-F238E27FC236}">
                <a16:creationId xmlns:a16="http://schemas.microsoft.com/office/drawing/2014/main" id="{B1B44918-BAB0-4B0C-8054-15390F72C5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364" y="451167"/>
            <a:ext cx="3080659" cy="661953"/>
          </a:xfrm>
          <a:prstGeom prst="rect">
            <a:avLst/>
          </a:prstGeom>
        </p:spPr>
      </p:pic>
    </p:spTree>
    <p:extLst>
      <p:ext uri="{BB962C8B-B14F-4D97-AF65-F5344CB8AC3E}">
        <p14:creationId xmlns:p14="http://schemas.microsoft.com/office/powerpoint/2010/main" val="3066997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416">
          <p15:clr>
            <a:srgbClr val="FBAE40"/>
          </p15:clr>
        </p15:guide>
        <p15:guide id="2" orient="horz" pos="410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Tree>
    <p:extLst>
      <p:ext uri="{BB962C8B-B14F-4D97-AF65-F5344CB8AC3E}">
        <p14:creationId xmlns:p14="http://schemas.microsoft.com/office/powerpoint/2010/main" val="3628588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Accessibilit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DB56-FDD2-DEB6-F027-52F5F0ED49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0927" y="5941325"/>
            <a:ext cx="3466048" cy="745684"/>
          </a:xfrm>
          <a:prstGeom prst="rect">
            <a:avLst/>
          </a:prstGeom>
        </p:spPr>
      </p:pic>
      <p:pic>
        <p:nvPicPr>
          <p:cNvPr id="5" name="Picture 4" descr="A black and white symbol&#10;&#10;AI-generated content may be incorrect.">
            <a:extLst>
              <a:ext uri="{FF2B5EF4-FFF2-40B4-BE49-F238E27FC236}">
                <a16:creationId xmlns:a16="http://schemas.microsoft.com/office/drawing/2014/main" id="{389153DA-0D4B-7E68-97C3-01E270789262}"/>
              </a:ext>
            </a:extLst>
          </p:cNvPr>
          <p:cNvPicPr>
            <a:picLocks noChangeAspect="1"/>
          </p:cNvPicPr>
          <p:nvPr userDrawn="1"/>
        </p:nvPicPr>
        <p:blipFill>
          <a:blip r:embed="rId3">
            <a:alphaModFix amt="35000"/>
          </a:blip>
          <a:srcRect t="45275" r="25411"/>
          <a:stretch/>
        </p:blipFill>
        <p:spPr>
          <a:xfrm>
            <a:off x="6823882" y="-1"/>
            <a:ext cx="5368119" cy="3938513"/>
          </a:xfrm>
          <a:prstGeom prst="rect">
            <a:avLst/>
          </a:prstGeom>
        </p:spPr>
      </p:pic>
      <p:sp>
        <p:nvSpPr>
          <p:cNvPr id="6" name="Title 5">
            <a:extLst>
              <a:ext uri="{FF2B5EF4-FFF2-40B4-BE49-F238E27FC236}">
                <a16:creationId xmlns:a16="http://schemas.microsoft.com/office/drawing/2014/main" id="{DDE0448C-7E63-419D-C1B4-9602826F5E7C}"/>
              </a:ext>
            </a:extLst>
          </p:cNvPr>
          <p:cNvSpPr>
            <a:spLocks noGrp="1"/>
          </p:cNvSpPr>
          <p:nvPr>
            <p:ph type="title"/>
          </p:nvPr>
        </p:nvSpPr>
        <p:spPr>
          <a:xfrm>
            <a:off x="111904" y="2738651"/>
            <a:ext cx="8822832" cy="648844"/>
          </a:xfrm>
        </p:spPr>
        <p:txBody>
          <a:bodyPr>
            <a:normAutofit/>
          </a:bodyPr>
          <a:lstStyle>
            <a:lvl1pPr>
              <a:defRPr sz="2667">
                <a:solidFill>
                  <a:schemeClr val="bg1"/>
                </a:solidFill>
              </a:defRPr>
            </a:lvl1pPr>
          </a:lstStyle>
          <a:p>
            <a:r>
              <a:rPr lang="en-US"/>
              <a:t>Click to edit Master title style</a:t>
            </a:r>
            <a:endParaRPr lang="en-CA"/>
          </a:p>
        </p:txBody>
      </p:sp>
      <p:sp>
        <p:nvSpPr>
          <p:cNvPr id="8" name="Content Placeholder 7">
            <a:extLst>
              <a:ext uri="{FF2B5EF4-FFF2-40B4-BE49-F238E27FC236}">
                <a16:creationId xmlns:a16="http://schemas.microsoft.com/office/drawing/2014/main" id="{A09AED77-5788-112E-6575-11E6BEDA20DA}"/>
              </a:ext>
            </a:extLst>
          </p:cNvPr>
          <p:cNvSpPr>
            <a:spLocks noGrp="1"/>
          </p:cNvSpPr>
          <p:nvPr>
            <p:ph sz="quarter" idx="10"/>
          </p:nvPr>
        </p:nvSpPr>
        <p:spPr>
          <a:xfrm>
            <a:off x="111904" y="3539477"/>
            <a:ext cx="8870949" cy="2548467"/>
          </a:xfrm>
        </p:spPr>
        <p:txBody>
          <a:bodyPr>
            <a:normAutofit/>
          </a:bodyPr>
          <a:lstStyle>
            <a:lvl1pPr marL="0" indent="0">
              <a:buNone/>
              <a:defRPr sz="2667">
                <a:solidFill>
                  <a:schemeClr val="bg1"/>
                </a:solidFill>
                <a:latin typeface="Poppins" panose="00000500000000000000" pitchFamily="2" charset="0"/>
                <a:cs typeface="Poppins" panose="00000500000000000000" pitchFamily="2" charset="0"/>
              </a:defRPr>
            </a:lvl1pPr>
            <a:lvl2pPr marL="457189" indent="0">
              <a:buNone/>
              <a:defRPr sz="2667">
                <a:solidFill>
                  <a:schemeClr val="bg1"/>
                </a:solidFill>
                <a:latin typeface="Poppins" panose="00000500000000000000" pitchFamily="2" charset="0"/>
                <a:cs typeface="Poppins" panose="00000500000000000000" pitchFamily="2" charset="0"/>
              </a:defRPr>
            </a:lvl2pPr>
            <a:lvl3pPr marL="914377" indent="0">
              <a:buNone/>
              <a:defRPr sz="2667">
                <a:solidFill>
                  <a:schemeClr val="bg1"/>
                </a:solidFill>
                <a:latin typeface="Poppins" panose="00000500000000000000" pitchFamily="2" charset="0"/>
                <a:cs typeface="Poppins" panose="00000500000000000000" pitchFamily="2" charset="0"/>
              </a:defRPr>
            </a:lvl3pPr>
            <a:lvl4pPr marL="1371566" indent="0">
              <a:buNone/>
              <a:defRPr sz="2667">
                <a:solidFill>
                  <a:schemeClr val="bg1"/>
                </a:solidFill>
                <a:latin typeface="Poppins" panose="00000500000000000000" pitchFamily="2" charset="0"/>
                <a:cs typeface="Poppins" panose="00000500000000000000" pitchFamily="2" charset="0"/>
              </a:defRPr>
            </a:lvl4pPr>
            <a:lvl5pPr marL="1828754" indent="0">
              <a:buNone/>
              <a:defRPr sz="2667">
                <a:solidFill>
                  <a:schemeClr val="bg1"/>
                </a:solidFill>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6194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49"/>
        <p:cNvGrpSpPr/>
        <p:nvPr/>
      </p:nvGrpSpPr>
      <p:grpSpPr>
        <a:xfrm>
          <a:off x="0" y="0"/>
          <a:ext cx="0" cy="0"/>
          <a:chOff x="0" y="0"/>
          <a:chExt cx="0" cy="0"/>
        </a:xfrm>
      </p:grpSpPr>
      <p:pic>
        <p:nvPicPr>
          <p:cNvPr id="6" name="Google Shape;50;p9" descr="SMHO-002_Powerpoint_v16.jpg">
            <a:extLst>
              <a:ext uri="{FF2B5EF4-FFF2-40B4-BE49-F238E27FC236}">
                <a16:creationId xmlns:a16="http://schemas.microsoft.com/office/drawing/2014/main" id="{A220D23D-A4AE-4F0C-AD17-817BDB5A9255}"/>
              </a:ext>
            </a:extLst>
          </p:cNvPr>
          <p:cNvPicPr preferRelativeResize="0"/>
          <p:nvPr userDrawn="1"/>
        </p:nvPicPr>
        <p:blipFill rotWithShape="1">
          <a:blip r:embed="rId2">
            <a:alphaModFix/>
          </a:blip>
          <a:srcRect l="50971" t="35216" r="16938"/>
          <a:stretch/>
        </p:blipFill>
        <p:spPr>
          <a:xfrm>
            <a:off x="8279476" y="2416621"/>
            <a:ext cx="3912524" cy="4441379"/>
          </a:xfrm>
          <a:prstGeom prst="rect">
            <a:avLst/>
          </a:prstGeom>
          <a:noFill/>
          <a:ln>
            <a:noFill/>
          </a:ln>
        </p:spPr>
      </p:pic>
      <p:sp>
        <p:nvSpPr>
          <p:cNvPr id="51" name="Google Shape;51;p9"/>
          <p:cNvSpPr txBox="1">
            <a:spLocks noGrp="1"/>
          </p:cNvSpPr>
          <p:nvPr>
            <p:ph type="title"/>
          </p:nvPr>
        </p:nvSpPr>
        <p:spPr>
          <a:xfrm>
            <a:off x="439721" y="390677"/>
            <a:ext cx="10026564" cy="52090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39721" y="1455878"/>
            <a:ext cx="5925910" cy="4786660"/>
          </a:xfrm>
          <a:prstGeom prst="rect">
            <a:avLst/>
          </a:prstGeom>
          <a:noFill/>
          <a:ln>
            <a:noFill/>
          </a:ln>
        </p:spPr>
        <p:txBody>
          <a:bodyPr spcFirstLastPara="1" wrap="square" lIns="0" tIns="45700" rIns="0" bIns="45700" anchor="t" anchorCtr="0">
            <a:noAutofit/>
          </a:bodyPr>
          <a:lstStyle>
            <a:lvl1pPr marL="608853" lvl="0" indent="-456640" algn="l">
              <a:lnSpc>
                <a:spcPct val="113000"/>
              </a:lnSpc>
              <a:spcBef>
                <a:spcPts val="653"/>
              </a:spcBef>
              <a:spcAft>
                <a:spcPts val="0"/>
              </a:spcAft>
              <a:buClr>
                <a:srgbClr val="6D6E71"/>
              </a:buClr>
              <a:buSzPct val="100000"/>
              <a:buFontTx/>
              <a:buBlip>
                <a:blip r:embed="rId3"/>
              </a:buBlip>
              <a:defRPr>
                <a:solidFill>
                  <a:schemeClr val="tx1">
                    <a:lumMod val="65000"/>
                    <a:lumOff val="35000"/>
                  </a:schemeClr>
                </a:solidFill>
              </a:defRPr>
            </a:lvl1pPr>
            <a:lvl2pPr marL="1217706" lvl="1" indent="-456640" algn="l">
              <a:lnSpc>
                <a:spcPct val="113000"/>
              </a:lnSpc>
              <a:spcBef>
                <a:spcPts val="653"/>
              </a:spcBef>
              <a:spcAft>
                <a:spcPts val="0"/>
              </a:spcAft>
              <a:buClr>
                <a:srgbClr val="00A3DE"/>
              </a:buClr>
              <a:buSzPts val="1800"/>
              <a:buChar char="•"/>
              <a:defRPr/>
            </a:lvl2pPr>
            <a:lvl3pPr marL="1826560" lvl="2" indent="-456640" algn="l">
              <a:lnSpc>
                <a:spcPct val="113000"/>
              </a:lnSpc>
              <a:spcBef>
                <a:spcPts val="653"/>
              </a:spcBef>
              <a:spcAft>
                <a:spcPts val="0"/>
              </a:spcAft>
              <a:buClr>
                <a:srgbClr val="00A3DE"/>
              </a:buClr>
              <a:buSzPts val="1800"/>
              <a:buChar char="•"/>
              <a:defRPr/>
            </a:lvl3pPr>
            <a:lvl4pPr marL="2435413" lvl="3" indent="-456640" algn="l">
              <a:lnSpc>
                <a:spcPct val="113000"/>
              </a:lnSpc>
              <a:spcBef>
                <a:spcPts val="653"/>
              </a:spcBef>
              <a:spcAft>
                <a:spcPts val="0"/>
              </a:spcAft>
              <a:buClr>
                <a:srgbClr val="00A3DE"/>
              </a:buClr>
              <a:buSzPts val="1800"/>
              <a:buChar char="•"/>
              <a:defRPr/>
            </a:lvl4pPr>
            <a:lvl5pPr marL="3044266" lvl="4" indent="-456640" algn="l">
              <a:lnSpc>
                <a:spcPct val="113000"/>
              </a:lnSpc>
              <a:spcBef>
                <a:spcPts val="653"/>
              </a:spcBef>
              <a:spcAft>
                <a:spcPts val="0"/>
              </a:spcAft>
              <a:buClr>
                <a:srgbClr val="00A3DE"/>
              </a:buClr>
              <a:buSzPts val="1800"/>
              <a:buChar char="•"/>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
        <p:nvSpPr>
          <p:cNvPr id="54" name="Google Shape;54;p9"/>
          <p:cNvSpPr txBox="1">
            <a:spLocks noGrp="1"/>
          </p:cNvSpPr>
          <p:nvPr>
            <p:ph type="body" idx="2"/>
          </p:nvPr>
        </p:nvSpPr>
        <p:spPr>
          <a:xfrm>
            <a:off x="10128448" y="3815539"/>
            <a:ext cx="2063552" cy="2582135"/>
          </a:xfrm>
          <a:prstGeom prst="rect">
            <a:avLst/>
          </a:prstGeom>
          <a:noFill/>
          <a:ln>
            <a:noFill/>
          </a:ln>
        </p:spPr>
        <p:txBody>
          <a:bodyPr spcFirstLastPara="1" wrap="square" lIns="0" tIns="45700" rIns="0" bIns="45700" anchor="ctr" anchorCtr="0">
            <a:noAutofit/>
          </a:bodyPr>
          <a:lstStyle>
            <a:lvl1pPr marL="608853" lvl="0" indent="-304427" algn="l">
              <a:lnSpc>
                <a:spcPct val="100000"/>
              </a:lnSpc>
              <a:spcBef>
                <a:spcPts val="0"/>
              </a:spcBef>
              <a:spcAft>
                <a:spcPts val="0"/>
              </a:spcAft>
              <a:buClr>
                <a:schemeClr val="lt1"/>
              </a:buClr>
              <a:buSzPts val="800"/>
              <a:buNone/>
              <a:defRPr sz="1800">
                <a:solidFill>
                  <a:schemeClr val="lt1"/>
                </a:solidFill>
                <a:latin typeface="+mj-lt"/>
              </a:defRPr>
            </a:lvl1pPr>
            <a:lvl2pPr marL="1217706" lvl="1" indent="-304427" algn="l">
              <a:lnSpc>
                <a:spcPct val="100000"/>
              </a:lnSpc>
              <a:spcBef>
                <a:spcPts val="0"/>
              </a:spcBef>
              <a:spcAft>
                <a:spcPts val="0"/>
              </a:spcAft>
              <a:buClr>
                <a:schemeClr val="lt1"/>
              </a:buClr>
              <a:buSzPts val="800"/>
              <a:buNone/>
              <a:defRPr sz="1065">
                <a:solidFill>
                  <a:schemeClr val="lt1"/>
                </a:solidFill>
              </a:defRPr>
            </a:lvl2pPr>
            <a:lvl3pPr marL="1826560" lvl="2" indent="-304427" algn="l">
              <a:lnSpc>
                <a:spcPct val="100000"/>
              </a:lnSpc>
              <a:spcBef>
                <a:spcPts val="0"/>
              </a:spcBef>
              <a:spcAft>
                <a:spcPts val="0"/>
              </a:spcAft>
              <a:buClr>
                <a:schemeClr val="lt1"/>
              </a:buClr>
              <a:buSzPts val="800"/>
              <a:buNone/>
              <a:defRPr sz="1065">
                <a:solidFill>
                  <a:schemeClr val="lt1"/>
                </a:solidFill>
              </a:defRPr>
            </a:lvl3pPr>
            <a:lvl4pPr marL="2435413" lvl="3" indent="-304427" algn="l">
              <a:lnSpc>
                <a:spcPct val="100000"/>
              </a:lnSpc>
              <a:spcBef>
                <a:spcPts val="0"/>
              </a:spcBef>
              <a:spcAft>
                <a:spcPts val="0"/>
              </a:spcAft>
              <a:buClr>
                <a:schemeClr val="lt1"/>
              </a:buClr>
              <a:buSzPts val="800"/>
              <a:buNone/>
              <a:defRPr sz="1065">
                <a:solidFill>
                  <a:schemeClr val="lt1"/>
                </a:solidFill>
              </a:defRPr>
            </a:lvl4pPr>
            <a:lvl5pPr marL="3044266" lvl="4" indent="-304427" algn="l">
              <a:lnSpc>
                <a:spcPct val="100000"/>
              </a:lnSpc>
              <a:spcBef>
                <a:spcPts val="0"/>
              </a:spcBef>
              <a:spcAft>
                <a:spcPts val="0"/>
              </a:spcAft>
              <a:buClr>
                <a:schemeClr val="lt1"/>
              </a:buClr>
              <a:buSzPts val="800"/>
              <a:buNone/>
              <a:defRPr sz="1065">
                <a:solidFill>
                  <a:schemeClr val="lt1"/>
                </a:solidFill>
              </a:defRPr>
            </a:lvl5pPr>
            <a:lvl6pPr marL="3653119" lvl="5" indent="-304427" algn="l">
              <a:spcBef>
                <a:spcPts val="0"/>
              </a:spcBef>
              <a:spcAft>
                <a:spcPts val="0"/>
              </a:spcAft>
              <a:buSzPts val="1400"/>
              <a:buNone/>
              <a:defRPr/>
            </a:lvl6pPr>
            <a:lvl7pPr marL="4261973" lvl="6" indent="-304427" algn="l">
              <a:spcBef>
                <a:spcPts val="0"/>
              </a:spcBef>
              <a:spcAft>
                <a:spcPts val="0"/>
              </a:spcAft>
              <a:buSzPts val="1400"/>
              <a:buNone/>
              <a:defRPr/>
            </a:lvl7pPr>
            <a:lvl8pPr marL="4870826" lvl="7" indent="-304427" algn="l">
              <a:spcBef>
                <a:spcPts val="0"/>
              </a:spcBef>
              <a:spcAft>
                <a:spcPts val="0"/>
              </a:spcAft>
              <a:buSzPts val="1400"/>
              <a:buNone/>
              <a:defRPr/>
            </a:lvl8pPr>
            <a:lvl9pPr marL="5479679" lvl="8" indent="-304427" algn="l">
              <a:spcBef>
                <a:spcPts val="0"/>
              </a:spcBef>
              <a:spcAft>
                <a:spcPts val="0"/>
              </a:spcAft>
              <a:buSzPts val="1400"/>
              <a:buNone/>
              <a:defRPr/>
            </a:lvl9pPr>
          </a:lstStyle>
          <a:p>
            <a:endParaRPr/>
          </a:p>
        </p:txBody>
      </p:sp>
    </p:spTree>
    <p:extLst>
      <p:ext uri="{BB962C8B-B14F-4D97-AF65-F5344CB8AC3E}">
        <p14:creationId xmlns:p14="http://schemas.microsoft.com/office/powerpoint/2010/main" val="3033009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742950"/>
            <a:ext cx="12039600" cy="603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16B703D5-B730-A4D1-56C5-43194DBDC9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29089" y="6115050"/>
            <a:ext cx="2572791" cy="553509"/>
          </a:xfrm>
          <a:prstGeom prst="rect">
            <a:avLst/>
          </a:prstGeom>
        </p:spPr>
      </p:pic>
      <p:sp>
        <p:nvSpPr>
          <p:cNvPr id="3" name="TextBox 2">
            <a:extLst>
              <a:ext uri="{FF2B5EF4-FFF2-40B4-BE49-F238E27FC236}">
                <a16:creationId xmlns:a16="http://schemas.microsoft.com/office/drawing/2014/main" id="{7DE7DC88-7AB9-33D7-CECD-EEA0333D8006}"/>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123651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0"/>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 name="Rectangle 1">
            <a:extLst>
              <a:ext uri="{FF2B5EF4-FFF2-40B4-BE49-F238E27FC236}">
                <a16:creationId xmlns:a16="http://schemas.microsoft.com/office/drawing/2014/main" id="{8FCCC910-3FFA-490D-B0D1-5740A49CB16B}"/>
              </a:ext>
            </a:extLst>
          </p:cNvPr>
          <p:cNvSpPr/>
          <p:nvPr userDrawn="1"/>
        </p:nvSpPr>
        <p:spPr>
          <a:xfrm>
            <a:off x="76200" y="1208972"/>
            <a:ext cx="12039600" cy="556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colorful symbol with a white background&#10;&#10;Description automatically generated">
            <a:extLst>
              <a:ext uri="{FF2B5EF4-FFF2-40B4-BE49-F238E27FC236}">
                <a16:creationId xmlns:a16="http://schemas.microsoft.com/office/drawing/2014/main" id="{462BF95A-F351-CC10-A560-46AA65FBED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093" y="1806230"/>
            <a:ext cx="3240388" cy="324554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549B4788-745E-CE42-FCE5-69BB539DD6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619484" cy="1208972"/>
          </a:xfrm>
          <a:prstGeom prst="rect">
            <a:avLst/>
          </a:prstGeom>
        </p:spPr>
      </p:pic>
    </p:spTree>
    <p:extLst>
      <p:ext uri="{BB962C8B-B14F-4D97-AF65-F5344CB8AC3E}">
        <p14:creationId xmlns:p14="http://schemas.microsoft.com/office/powerpoint/2010/main" val="319851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6669-44FC-8146-9641-CBB20ED84D02}"/>
              </a:ext>
            </a:extLst>
          </p:cNvPr>
          <p:cNvSpPr>
            <a:spLocks noGrp="1"/>
          </p:cNvSpPr>
          <p:nvPr>
            <p:ph type="title"/>
          </p:nvPr>
        </p:nvSpPr>
        <p:spPr>
          <a:xfrm>
            <a:off x="3241964" y="252090"/>
            <a:ext cx="8471697" cy="65163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879073-2390-BE46-B89D-D5EF8D707F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SMHO001_Logo_RGB.png">
            <a:extLst>
              <a:ext uri="{FF2B5EF4-FFF2-40B4-BE49-F238E27FC236}">
                <a16:creationId xmlns:a16="http://schemas.microsoft.com/office/drawing/2014/main" id="{B656E4CE-9A78-405B-84C3-32D022BC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174" y="294102"/>
            <a:ext cx="2641600" cy="567611"/>
          </a:xfrm>
          <a:prstGeom prst="rect">
            <a:avLst/>
          </a:prstGeom>
        </p:spPr>
      </p:pic>
      <p:cxnSp>
        <p:nvCxnSpPr>
          <p:cNvPr id="5" name="Straight Connector 4">
            <a:extLst>
              <a:ext uri="{FF2B5EF4-FFF2-40B4-BE49-F238E27FC236}">
                <a16:creationId xmlns:a16="http://schemas.microsoft.com/office/drawing/2014/main" id="{57093325-C4CD-40B1-B248-3B046714B691}"/>
              </a:ext>
            </a:extLst>
          </p:cNvPr>
          <p:cNvCxnSpPr>
            <a:cxnSpLocks/>
          </p:cNvCxnSpPr>
          <p:nvPr userDrawn="1"/>
        </p:nvCxnSpPr>
        <p:spPr>
          <a:xfrm>
            <a:off x="259174" y="108485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2766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pic>
        <p:nvPicPr>
          <p:cNvPr id="5" name="Picture 4">
            <a:extLst>
              <a:ext uri="{FF2B5EF4-FFF2-40B4-BE49-F238E27FC236}">
                <a16:creationId xmlns:a16="http://schemas.microsoft.com/office/drawing/2014/main" id="{79E142B6-2860-4EA7-B1E2-2F6AF41829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8" y="70813"/>
            <a:ext cx="3010347" cy="647644"/>
          </a:xfrm>
          <a:prstGeom prst="rect">
            <a:avLst/>
          </a:prstGeom>
        </p:spPr>
      </p:pic>
      <p:grpSp>
        <p:nvGrpSpPr>
          <p:cNvPr id="10" name="Group 9"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50014677-6110-4F96-A927-70941C879345}"/>
              </a:ext>
            </a:extLst>
          </p:cNvPr>
          <p:cNvGrpSpPr/>
          <p:nvPr userDrawn="1"/>
        </p:nvGrpSpPr>
        <p:grpSpPr>
          <a:xfrm>
            <a:off x="76198" y="4535167"/>
            <a:ext cx="9458612" cy="1823509"/>
            <a:chOff x="179602" y="4268286"/>
            <a:chExt cx="9458612" cy="1823509"/>
          </a:xfrm>
        </p:grpSpPr>
        <p:sp>
          <p:nvSpPr>
            <p:cNvPr id="11" name="TextBox 10">
              <a:extLst>
                <a:ext uri="{FF2B5EF4-FFF2-40B4-BE49-F238E27FC236}">
                  <a16:creationId xmlns:a16="http://schemas.microsoft.com/office/drawing/2014/main" id="{5E7A3885-25EC-47BB-B9C6-A9D8D15623A8}"/>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rPr>
                <a:t>@SMHO_SMSO</a:t>
              </a:r>
            </a:p>
            <a:p>
              <a:pPr>
                <a:spcAft>
                  <a:spcPts val="600"/>
                </a:spcAft>
              </a:pPr>
              <a:r>
                <a:rPr lang="en-US">
                  <a:solidFill>
                    <a:srgbClr val="40008D"/>
                  </a:solidFill>
                </a:rPr>
                <a:t>@ThriveSMH</a:t>
              </a:r>
            </a:p>
            <a:p>
              <a:pPr>
                <a:spcAft>
                  <a:spcPts val="600"/>
                </a:spcAft>
              </a:pPr>
              <a:r>
                <a:rPr lang="en-US">
                  <a:solidFill>
                    <a:srgbClr val="40008D"/>
                  </a:solidFill>
                  <a:cs typeface="Arial"/>
                </a:rPr>
                <a:t>School Mental Health Ontario</a:t>
              </a:r>
            </a:p>
          </p:txBody>
        </p:sp>
        <p:sp>
          <p:nvSpPr>
            <p:cNvPr id="12" name="TextBox 11">
              <a:extLst>
                <a:ext uri="{FF2B5EF4-FFF2-40B4-BE49-F238E27FC236}">
                  <a16:creationId xmlns:a16="http://schemas.microsoft.com/office/drawing/2014/main" id="{2A8AD360-EDC4-4809-B5AB-AAF296B79A16}"/>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www.smho-smso.ca</a:t>
              </a:r>
            </a:p>
          </p:txBody>
        </p:sp>
        <p:pic>
          <p:nvPicPr>
            <p:cNvPr id="13" name="Picture 2" descr="Logo Twitter icon transparent PNG">
              <a:extLst>
                <a:ext uri="{FF2B5EF4-FFF2-40B4-BE49-F238E27FC236}">
                  <a16:creationId xmlns:a16="http://schemas.microsoft.com/office/drawing/2014/main" id="{5942C80C-5E30-414C-A5FC-BDECBC565F3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4" name="Picture 4" descr="Why Instagram's new icon and interface suck">
              <a:extLst>
                <a:ext uri="{FF2B5EF4-FFF2-40B4-BE49-F238E27FC236}">
                  <a16:creationId xmlns:a16="http://schemas.microsoft.com/office/drawing/2014/main" id="{B31CEA53-D4B1-4DD1-9E33-211C92BFC5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96564E3-E5A7-41BE-AFA1-87A69546DF71}"/>
                </a:ext>
              </a:extLst>
            </p:cNvPr>
            <p:cNvSpPr txBox="1"/>
            <p:nvPr/>
          </p:nvSpPr>
          <p:spPr>
            <a:xfrm>
              <a:off x="179602" y="5692821"/>
              <a:ext cx="9458612" cy="39897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008C"/>
                  </a:solidFill>
                  <a:effectLst/>
                  <a:uLnTx/>
                  <a:uFillTx/>
                  <a:latin typeface="+mn-lt"/>
                  <a:ea typeface="+mn-ea"/>
                  <a:cs typeface="Calibri" panose="020F0502020204030204" pitchFamily="34" charset="0"/>
                </a:rPr>
                <a:t>Partner Youth Resource Hub: </a:t>
              </a: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www.jack.org/covid</a:t>
              </a:r>
            </a:p>
          </p:txBody>
        </p:sp>
        <p:pic>
          <p:nvPicPr>
            <p:cNvPr id="16" name="Picture 6">
              <a:extLst>
                <a:ext uri="{FF2B5EF4-FFF2-40B4-BE49-F238E27FC236}">
                  <a16:creationId xmlns:a16="http://schemas.microsoft.com/office/drawing/2014/main" id="{7F69B3EB-6AB9-415C-A1D6-6D31D5F4FB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3" name="Picture Placeholder 2">
            <a:extLst>
              <a:ext uri="{FF2B5EF4-FFF2-40B4-BE49-F238E27FC236}">
                <a16:creationId xmlns:a16="http://schemas.microsoft.com/office/drawing/2014/main" id="{3C5A82B3-F176-4E8A-ABDE-735438CB45EC}"/>
              </a:ext>
            </a:extLst>
          </p:cNvPr>
          <p:cNvSpPr>
            <a:spLocks noGrp="1"/>
          </p:cNvSpPr>
          <p:nvPr>
            <p:ph type="pic" sz="quarter" idx="10"/>
          </p:nvPr>
        </p:nvSpPr>
        <p:spPr>
          <a:xfrm>
            <a:off x="252413" y="1166813"/>
            <a:ext cx="4432300" cy="3032125"/>
          </a:xfrm>
        </p:spPr>
        <p:txBody>
          <a:bodyPr/>
          <a:lstStyle/>
          <a:p>
            <a:endParaRPr lang="en-CA"/>
          </a:p>
        </p:txBody>
      </p:sp>
    </p:spTree>
    <p:extLst>
      <p:ext uri="{BB962C8B-B14F-4D97-AF65-F5344CB8AC3E}">
        <p14:creationId xmlns:p14="http://schemas.microsoft.com/office/powerpoint/2010/main" val="1371691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F2D464-297A-A741-479F-596988CA797D}"/>
              </a:ext>
            </a:extLst>
          </p:cNvPr>
          <p:cNvSpPr/>
          <p:nvPr userDrawn="1"/>
        </p:nvSpPr>
        <p:spPr>
          <a:xfrm>
            <a:off x="0" y="1"/>
            <a:ext cx="12192000" cy="685800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sp>
        <p:nvSpPr>
          <p:cNvPr id="23" name="Rectangle 22">
            <a:extLst>
              <a:ext uri="{FF2B5EF4-FFF2-40B4-BE49-F238E27FC236}">
                <a16:creationId xmlns:a16="http://schemas.microsoft.com/office/drawing/2014/main" id="{49FD98E1-5811-A560-CB1C-95A6F3196DB4}"/>
              </a:ext>
            </a:extLst>
          </p:cNvPr>
          <p:cNvSpPr/>
          <p:nvPr userDrawn="1"/>
        </p:nvSpPr>
        <p:spPr>
          <a:xfrm>
            <a:off x="76201" y="85725"/>
            <a:ext cx="12039600" cy="669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userDrawn="1"/>
        </p:nvSpPr>
        <p:spPr>
          <a:xfrm>
            <a:off x="76199" y="5858848"/>
            <a:ext cx="12039601"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b="0" i="0">
              <a:latin typeface="Arial" panose="020B0604020202020204" pitchFamily="34" charset="0"/>
            </a:endParaRPr>
          </a:p>
        </p:txBody>
      </p:sp>
      <p:pic>
        <p:nvPicPr>
          <p:cNvPr id="9" name="Picture 8">
            <a:extLst>
              <a:ext uri="{FF2B5EF4-FFF2-40B4-BE49-F238E27FC236}">
                <a16:creationId xmlns:a16="http://schemas.microsoft.com/office/drawing/2014/main" id="{464B7CE1-D185-AA4F-BB5F-6F03188A1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6066" y="1624549"/>
            <a:ext cx="2776146" cy="2772724"/>
          </a:xfrm>
          <a:prstGeom prst="rect">
            <a:avLst/>
          </a:prstGeom>
        </p:spPr>
      </p:pic>
      <p:sp>
        <p:nvSpPr>
          <p:cNvPr id="10" name="TextBox 9">
            <a:extLst>
              <a:ext uri="{FF2B5EF4-FFF2-40B4-BE49-F238E27FC236}">
                <a16:creationId xmlns:a16="http://schemas.microsoft.com/office/drawing/2014/main" id="{456E6089-38B2-5A4A-A729-DB9E1D8D02BB}"/>
              </a:ext>
            </a:extLst>
          </p:cNvPr>
          <p:cNvSpPr txBox="1"/>
          <p:nvPr userDrawn="1"/>
        </p:nvSpPr>
        <p:spPr>
          <a:xfrm>
            <a:off x="3713412" y="2584812"/>
            <a:ext cx="1828800" cy="1077218"/>
          </a:xfrm>
          <a:prstGeom prst="rect">
            <a:avLst/>
          </a:prstGeom>
          <a:noFill/>
        </p:spPr>
        <p:txBody>
          <a:bodyPr wrap="square" rtlCol="0">
            <a:spAutoFit/>
          </a:bodyPr>
          <a:lstStyle/>
          <a:p>
            <a:r>
              <a:rPr lang="en-US" sz="3200" b="1" i="0">
                <a:solidFill>
                  <a:schemeClr val="bg1"/>
                </a:solidFill>
                <a:latin typeface="Arial" panose="020B0604020202020204" pitchFamily="34" charset="0"/>
                <a:cs typeface="Arial" panose="020B0604020202020204" pitchFamily="34" charset="0"/>
              </a:rPr>
              <a:t>ABOUT US</a:t>
            </a:r>
          </a:p>
        </p:txBody>
      </p:sp>
      <p:sp>
        <p:nvSpPr>
          <p:cNvPr id="12" name="TextBox 11">
            <a:extLst>
              <a:ext uri="{FF2B5EF4-FFF2-40B4-BE49-F238E27FC236}">
                <a16:creationId xmlns:a16="http://schemas.microsoft.com/office/drawing/2014/main" id="{4D0E59A1-D714-644D-BF95-6210885E817F}"/>
              </a:ext>
            </a:extLst>
          </p:cNvPr>
          <p:cNvSpPr txBox="1"/>
          <p:nvPr userDrawn="1"/>
        </p:nvSpPr>
        <p:spPr>
          <a:xfrm>
            <a:off x="5847012" y="1624549"/>
            <a:ext cx="7203440" cy="1920526"/>
          </a:xfrm>
          <a:prstGeom prst="rect">
            <a:avLst/>
          </a:prstGeom>
          <a:noFill/>
        </p:spPr>
        <p:txBody>
          <a:bodyPr wrap="square" rtlCol="0">
            <a:spAutoFit/>
          </a:bodyPr>
          <a:lstStyle/>
          <a:p>
            <a:pPr>
              <a:lnSpc>
                <a:spcPct val="90000"/>
              </a:lnSpc>
            </a:pPr>
            <a:r>
              <a:rPr lang="en-US" sz="4400" b="1" i="0">
                <a:solidFill>
                  <a:srgbClr val="40008C"/>
                </a:solidFill>
                <a:latin typeface="Arial" panose="020B0604020202020204" pitchFamily="34" charset="0"/>
                <a:cs typeface="Arial" panose="020B0604020202020204" pitchFamily="34" charset="0"/>
              </a:rPr>
              <a:t>School</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Mental Health</a:t>
            </a:r>
            <a:br>
              <a:rPr lang="en-US" sz="4400" b="1" i="0">
                <a:solidFill>
                  <a:srgbClr val="40008C"/>
                </a:solidFill>
                <a:latin typeface="Arial" panose="020B0604020202020204" pitchFamily="34" charset="0"/>
                <a:cs typeface="Arial" panose="020B0604020202020204" pitchFamily="34" charset="0"/>
              </a:rPr>
            </a:br>
            <a:r>
              <a:rPr lang="en-US" sz="4400" b="1" i="0">
                <a:solidFill>
                  <a:srgbClr val="40008C"/>
                </a:solidFill>
                <a:latin typeface="Arial" panose="020B0604020202020204" pitchFamily="34" charset="0"/>
                <a:cs typeface="Arial" panose="020B0604020202020204" pitchFamily="34" charset="0"/>
              </a:rPr>
              <a:t>Ontario</a:t>
            </a:r>
          </a:p>
        </p:txBody>
      </p:sp>
      <p:sp>
        <p:nvSpPr>
          <p:cNvPr id="13" name="TextBox 12">
            <a:extLst>
              <a:ext uri="{FF2B5EF4-FFF2-40B4-BE49-F238E27FC236}">
                <a16:creationId xmlns:a16="http://schemas.microsoft.com/office/drawing/2014/main" id="{6ED5E512-0ED8-5445-AE40-BD421FFC89B2}"/>
              </a:ext>
            </a:extLst>
          </p:cNvPr>
          <p:cNvSpPr txBox="1"/>
          <p:nvPr userDrawn="1"/>
        </p:nvSpPr>
        <p:spPr>
          <a:xfrm>
            <a:off x="5847013" y="3554918"/>
            <a:ext cx="6344987" cy="1569660"/>
          </a:xfrm>
          <a:prstGeom prst="rect">
            <a:avLst/>
          </a:prstGeom>
          <a:noFill/>
        </p:spPr>
        <p:txBody>
          <a:bodyPr wrap="square" rtlCol="0">
            <a:spAutoFit/>
          </a:bodyPr>
          <a:lstStyle/>
          <a:p>
            <a:pPr>
              <a:lnSpc>
                <a:spcPct val="100000"/>
              </a:lnSpc>
            </a:pPr>
            <a:r>
              <a:rPr lang="en-US" sz="3200" b="1" i="0">
                <a:solidFill>
                  <a:srgbClr val="528316"/>
                </a:solidFill>
                <a:latin typeface="Arial" panose="020B0604020202020204" pitchFamily="34" charset="0"/>
                <a:cs typeface="Arial" panose="020B0604020202020204" pitchFamily="34" charset="0"/>
              </a:rPr>
              <a:t>We work together with Ontario school districts to support student mental health</a:t>
            </a:r>
          </a:p>
        </p:txBody>
      </p:sp>
      <p:sp>
        <p:nvSpPr>
          <p:cNvPr id="11" name="Rectangle 10">
            <a:extLst>
              <a:ext uri="{FF2B5EF4-FFF2-40B4-BE49-F238E27FC236}">
                <a16:creationId xmlns:a16="http://schemas.microsoft.com/office/drawing/2014/main" id="{48AE087A-F6B4-FF09-0398-9F26793E072D}"/>
              </a:ext>
            </a:extLst>
          </p:cNvPr>
          <p:cNvSpPr/>
          <p:nvPr userDrawn="1"/>
        </p:nvSpPr>
        <p:spPr>
          <a:xfrm>
            <a:off x="0" y="6370816"/>
            <a:ext cx="12192000" cy="210820"/>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lumMod val="75000"/>
                  <a:lumOff val="25000"/>
                </a:schemeClr>
              </a:solidFill>
            </a:endParaRPr>
          </a:p>
        </p:txBody>
      </p:sp>
      <p:grpSp>
        <p:nvGrpSpPr>
          <p:cNvPr id="14" name="Group 13" descr="image of the web address, youtube channel, twitter account for School Mental Health Ontario.  Image also includes the student reference group's instagram account and the web address for jack dot org">
            <a:extLst>
              <a:ext uri="{FF2B5EF4-FFF2-40B4-BE49-F238E27FC236}">
                <a16:creationId xmlns:a16="http://schemas.microsoft.com/office/drawing/2014/main" id="{03F4ABCF-638F-18FF-67DE-669522335582}"/>
              </a:ext>
            </a:extLst>
          </p:cNvPr>
          <p:cNvGrpSpPr/>
          <p:nvPr userDrawn="1"/>
        </p:nvGrpSpPr>
        <p:grpSpPr>
          <a:xfrm>
            <a:off x="209363" y="4445781"/>
            <a:ext cx="9982202" cy="1831739"/>
            <a:chOff x="179602" y="4268286"/>
            <a:chExt cx="9458612" cy="1831739"/>
          </a:xfrm>
        </p:grpSpPr>
        <p:sp>
          <p:nvSpPr>
            <p:cNvPr id="16" name="TextBox 15">
              <a:extLst>
                <a:ext uri="{FF2B5EF4-FFF2-40B4-BE49-F238E27FC236}">
                  <a16:creationId xmlns:a16="http://schemas.microsoft.com/office/drawing/2014/main" id="{E4C92AE4-A64B-A061-3C97-02138EF84F3A}"/>
                </a:ext>
              </a:extLst>
            </p:cNvPr>
            <p:cNvSpPr txBox="1"/>
            <p:nvPr/>
          </p:nvSpPr>
          <p:spPr>
            <a:xfrm>
              <a:off x="539933" y="4639916"/>
              <a:ext cx="8356601" cy="1191816"/>
            </a:xfrm>
            <a:prstGeom prst="round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rgbClr val="40008D"/>
                  </a:solidFill>
                  <a:latin typeface="Arial" panose="020B0604020202020204" pitchFamily="34" charset="0"/>
                  <a:cs typeface="Arial" panose="020B0604020202020204" pitchFamily="34" charset="0"/>
                </a:rPr>
                <a:t>@SMHO_SMSO</a:t>
              </a:r>
            </a:p>
            <a:p>
              <a:pPr>
                <a:spcAft>
                  <a:spcPts val="600"/>
                </a:spcAft>
              </a:pPr>
              <a:r>
                <a:rPr lang="en-US">
                  <a:solidFill>
                    <a:srgbClr val="40008D"/>
                  </a:solidFill>
                  <a:latin typeface="Arial" panose="020B0604020202020204" pitchFamily="34" charset="0"/>
                  <a:cs typeface="Arial" panose="020B0604020202020204" pitchFamily="34" charset="0"/>
                </a:rPr>
                <a:t>@ThriveSMH</a:t>
              </a:r>
            </a:p>
            <a:p>
              <a:pPr>
                <a:spcAft>
                  <a:spcPts val="600"/>
                </a:spcAft>
              </a:pPr>
              <a:r>
                <a:rPr lang="en-US">
                  <a:solidFill>
                    <a:srgbClr val="40008D"/>
                  </a:solidFill>
                  <a:latin typeface="Arial" panose="020B0604020202020204" pitchFamily="34" charset="0"/>
                  <a:cs typeface="Arial" panose="020B0604020202020204" pitchFamily="34" charset="0"/>
                </a:rPr>
                <a:t>School Mental Health Ontario</a:t>
              </a:r>
            </a:p>
          </p:txBody>
        </p:sp>
        <p:sp>
          <p:nvSpPr>
            <p:cNvPr id="17" name="TextBox 16">
              <a:extLst>
                <a:ext uri="{FF2B5EF4-FFF2-40B4-BE49-F238E27FC236}">
                  <a16:creationId xmlns:a16="http://schemas.microsoft.com/office/drawing/2014/main" id="{82D7D5B1-FA04-2AC3-F477-EAEBA646443A}"/>
                </a:ext>
              </a:extLst>
            </p:cNvPr>
            <p:cNvSpPr txBox="1"/>
            <p:nvPr/>
          </p:nvSpPr>
          <p:spPr>
            <a:xfrm>
              <a:off x="179602" y="4268286"/>
              <a:ext cx="2548778" cy="473251"/>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0008C"/>
                  </a:solidFill>
                  <a:effectLst/>
                  <a:uLnTx/>
                  <a:uFillTx/>
                  <a:latin typeface="Arial" panose="020B0604020202020204" pitchFamily="34" charset="0"/>
                  <a:ea typeface="+mn-ea"/>
                  <a:cs typeface="Arial" panose="020B0604020202020204" pitchFamily="34" charset="0"/>
                </a:rPr>
                <a:t>www.smho-smso.ca</a:t>
              </a:r>
            </a:p>
          </p:txBody>
        </p:sp>
        <p:pic>
          <p:nvPicPr>
            <p:cNvPr id="18" name="Picture 2" descr="Logo Twitter icon transparent PNG">
              <a:extLst>
                <a:ext uri="{FF2B5EF4-FFF2-40B4-BE49-F238E27FC236}">
                  <a16:creationId xmlns:a16="http://schemas.microsoft.com/office/drawing/2014/main" id="{B2094B68-D259-3508-64F1-4B635BD83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13" t="11207" r="9915" b="11207"/>
            <a:stretch/>
          </p:blipFill>
          <p:spPr bwMode="auto">
            <a:xfrm>
              <a:off x="286171" y="4699478"/>
              <a:ext cx="324883" cy="314404"/>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4" descr="Why Instagram's new icon and interface suck">
              <a:extLst>
                <a:ext uri="{FF2B5EF4-FFF2-40B4-BE49-F238E27FC236}">
                  <a16:creationId xmlns:a16="http://schemas.microsoft.com/office/drawing/2014/main" id="{252869D2-0472-5EAE-758E-E1EFAA87B5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 y="5078158"/>
              <a:ext cx="323967" cy="314404"/>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0EA0C8-4038-A65F-768B-4166479DF0B3}"/>
                </a:ext>
              </a:extLst>
            </p:cNvPr>
            <p:cNvSpPr txBox="1"/>
            <p:nvPr/>
          </p:nvSpPr>
          <p:spPr>
            <a:xfrm>
              <a:off x="179602" y="5692821"/>
              <a:ext cx="9458612" cy="407204"/>
            </a:xfrm>
            <a:prstGeom prst="round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008C"/>
                  </a:solidFill>
                  <a:effectLst/>
                  <a:uLnTx/>
                  <a:uFillTx/>
                  <a:latin typeface="+mn-lt"/>
                  <a:ea typeface="+mn-ea"/>
                  <a:cs typeface="Calibri" panose="020F0502020204030204" pitchFamily="34" charset="0"/>
                </a:rPr>
                <a:t>www. Smho-smso.ca/students</a:t>
              </a:r>
            </a:p>
          </p:txBody>
        </p:sp>
        <p:pic>
          <p:nvPicPr>
            <p:cNvPr id="21" name="Picture 6">
              <a:extLst>
                <a:ext uri="{FF2B5EF4-FFF2-40B4-BE49-F238E27FC236}">
                  <a16:creationId xmlns:a16="http://schemas.microsoft.com/office/drawing/2014/main" id="{E8A125F3-0A7B-8D5E-88AC-85DD01305C5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22" t="21612" r="14918" b="21611"/>
            <a:stretch/>
          </p:blipFill>
          <p:spPr bwMode="auto">
            <a:xfrm>
              <a:off x="286171" y="5459331"/>
              <a:ext cx="324883" cy="255983"/>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B837D678-59D4-DC5D-1440-7F6C1845E8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02" y="68462"/>
            <a:ext cx="3745085" cy="805715"/>
          </a:xfrm>
          <a:prstGeom prst="rect">
            <a:avLst/>
          </a:prstGeom>
        </p:spPr>
      </p:pic>
    </p:spTree>
    <p:extLst>
      <p:ext uri="{BB962C8B-B14F-4D97-AF65-F5344CB8AC3E}">
        <p14:creationId xmlns:p14="http://schemas.microsoft.com/office/powerpoint/2010/main" val="104436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CDA5-8ACC-2643-7D65-4E2BF6C42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98391-FCF4-E60C-3600-45F81061B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FB62BB-98C6-843F-2A4F-4124DCE05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13B11-00AE-E851-509F-F6CE921A5876}"/>
              </a:ext>
            </a:extLst>
          </p:cNvPr>
          <p:cNvSpPr>
            <a:spLocks noGrp="1"/>
          </p:cNvSpPr>
          <p:nvPr>
            <p:ph type="dt" sz="half" idx="10"/>
          </p:nvPr>
        </p:nvSpPr>
        <p:spPr/>
        <p:txBody>
          <a:bodyPr/>
          <a:lstStyle/>
          <a:p>
            <a:fld id="{C07C2B48-15EB-4C40-BBB0-38664E16FB10}" type="datetimeFigureOut">
              <a:rPr lang="en-US" smtClean="0"/>
              <a:t>11/25/2025</a:t>
            </a:fld>
            <a:endParaRPr lang="en-US"/>
          </a:p>
        </p:txBody>
      </p:sp>
      <p:sp>
        <p:nvSpPr>
          <p:cNvPr id="6" name="Footer Placeholder 5">
            <a:extLst>
              <a:ext uri="{FF2B5EF4-FFF2-40B4-BE49-F238E27FC236}">
                <a16:creationId xmlns:a16="http://schemas.microsoft.com/office/drawing/2014/main" id="{8C7FADBE-4D4E-E943-0DF7-743DB2487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38AD3-9076-521B-9ADA-ADFA41B42A11}"/>
              </a:ext>
            </a:extLst>
          </p:cNvPr>
          <p:cNvSpPr>
            <a:spLocks noGrp="1"/>
          </p:cNvSpPr>
          <p:nvPr>
            <p:ph type="sldNum" sz="quarter" idx="12"/>
          </p:nvPr>
        </p:nvSpPr>
        <p:spPr/>
        <p:txBody>
          <a:bodyPr/>
          <a:lstStyle/>
          <a:p>
            <a:fld id="{39F148A8-C3FB-6F45-B67C-826BA5B44786}" type="slidenum">
              <a:rPr lang="en-US" smtClean="0"/>
              <a:t>‹#›</a:t>
            </a:fld>
            <a:endParaRPr lang="en-US"/>
          </a:p>
        </p:txBody>
      </p:sp>
    </p:spTree>
    <p:extLst>
      <p:ext uri="{BB962C8B-B14F-4D97-AF65-F5344CB8AC3E}">
        <p14:creationId xmlns:p14="http://schemas.microsoft.com/office/powerpoint/2010/main" val="112299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MHO001_Logo_RGB.png">
            <a:extLst>
              <a:ext uri="{FF2B5EF4-FFF2-40B4-BE49-F238E27FC236}">
                <a16:creationId xmlns:a16="http://schemas.microsoft.com/office/drawing/2014/main" id="{9F7F4402-F27A-466C-BE69-8651BC38E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067" y="6250438"/>
            <a:ext cx="2641600" cy="567611"/>
          </a:xfrm>
          <a:prstGeom prst="rect">
            <a:avLst/>
          </a:prstGeom>
        </p:spPr>
      </p:pic>
      <p:cxnSp>
        <p:nvCxnSpPr>
          <p:cNvPr id="6" name="Straight Connector 5">
            <a:extLst>
              <a:ext uri="{FF2B5EF4-FFF2-40B4-BE49-F238E27FC236}">
                <a16:creationId xmlns:a16="http://schemas.microsoft.com/office/drawing/2014/main" id="{99AA6D8C-EAA8-4668-9D21-04C85F37E599}"/>
              </a:ext>
            </a:extLst>
          </p:cNvPr>
          <p:cNvCxnSpPr>
            <a:cxnSpLocks/>
          </p:cNvCxnSpPr>
          <p:nvPr userDrawn="1"/>
        </p:nvCxnSpPr>
        <p:spPr>
          <a:xfrm>
            <a:off x="246674" y="6205494"/>
            <a:ext cx="11673652" cy="0"/>
          </a:xfrm>
          <a:prstGeom prst="line">
            <a:avLst/>
          </a:prstGeom>
          <a:ln w="6350" cmpd="sng">
            <a:solidFill>
              <a:srgbClr val="6D6E7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777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6A8DF6-CB3F-42E3-9258-02EF72999C89}"/>
              </a:ext>
            </a:extLst>
          </p:cNvPr>
          <p:cNvSpPr/>
          <p:nvPr userDrawn="1"/>
        </p:nvSpPr>
        <p:spPr>
          <a:xfrm>
            <a:off x="0" y="1"/>
            <a:ext cx="12192000" cy="6857999"/>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1">
                  <a:lumMod val="75000"/>
                  <a:lumOff val="25000"/>
                </a:schemeClr>
              </a:solidFill>
            </a:endParaRPr>
          </a:p>
        </p:txBody>
      </p:sp>
      <p:sp>
        <p:nvSpPr>
          <p:cNvPr id="2" name="TextBox 1">
            <a:extLst>
              <a:ext uri="{FF2B5EF4-FFF2-40B4-BE49-F238E27FC236}">
                <a16:creationId xmlns:a16="http://schemas.microsoft.com/office/drawing/2014/main" id="{6C5B867D-3AFD-3C43-BB99-CA3DEC8B7F29}"/>
              </a:ext>
            </a:extLst>
          </p:cNvPr>
          <p:cNvSpPr txBox="1"/>
          <p:nvPr userDrawn="1"/>
        </p:nvSpPr>
        <p:spPr>
          <a:xfrm>
            <a:off x="117295" y="6493267"/>
            <a:ext cx="5851989" cy="246221"/>
          </a:xfrm>
          <a:prstGeom prst="rect">
            <a:avLst/>
          </a:prstGeom>
          <a:noFill/>
        </p:spPr>
        <p:txBody>
          <a:bodyPr wrap="square" rtlCol="0">
            <a:spAutoFit/>
          </a:bodyPr>
          <a:lstStyle/>
          <a:p>
            <a:r>
              <a:rPr lang="en-US" sz="1000">
                <a:solidFill>
                  <a:schemeClr val="bg1">
                    <a:lumMod val="65000"/>
                  </a:schemeClr>
                </a:solidFill>
              </a:rPr>
              <a:t>HEALTHY CHOICES MODULES FOR GRADE 6 STUDENTS – OVERVIEW FOR STAFF</a:t>
            </a:r>
          </a:p>
        </p:txBody>
      </p:sp>
    </p:spTree>
    <p:extLst>
      <p:ext uri="{BB962C8B-B14F-4D97-AF65-F5344CB8AC3E}">
        <p14:creationId xmlns:p14="http://schemas.microsoft.com/office/powerpoint/2010/main" val="1518224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vincial">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42495" y="5628444"/>
            <a:ext cx="1549505" cy="1227187"/>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489174" y="1396770"/>
            <a:ext cx="11282616" cy="520904"/>
          </a:xfrm>
          <a:prstGeom prst="rect">
            <a:avLst/>
          </a:prstGeom>
        </p:spPr>
        <p:txBody>
          <a:bodyPr/>
          <a:lstStyle>
            <a:lvl1pPr>
              <a:defRPr sz="4000">
                <a:solidFill>
                  <a:srgbClr val="40008D"/>
                </a:solidFill>
                <a:latin typeface="Century Gothic" panose="020B0502020202020204" pitchFamily="34" charset="0"/>
                <a:cs typeface="Calibri" panose="020F050202020403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489174" y="2032986"/>
            <a:ext cx="11282616" cy="4067353"/>
          </a:xfrm>
          <a:prstGeom prst="rect">
            <a:avLst/>
          </a:prstGeom>
        </p:spPr>
        <p:txBody>
          <a:bodyPr/>
          <a:lstStyle>
            <a:lvl1pPr marL="152400" indent="0">
              <a:buClrTx/>
              <a:buSzPct val="75000"/>
              <a:buFont typeface="Arial" panose="020B0604020202020204" pitchFamily="34" charset="0"/>
              <a:buNone/>
              <a:defRPr sz="2400">
                <a:solidFill>
                  <a:schemeClr val="tx1"/>
                </a:solidFill>
                <a:latin typeface="+mj-lt"/>
                <a:cs typeface="Calibri" panose="020F0502020204030204" pitchFamily="34" charset="0"/>
              </a:defRPr>
            </a:lvl1pPr>
            <a:lvl2pPr marL="342900" indent="-342900">
              <a:buClrTx/>
              <a:buFont typeface="Arial" panose="020B0604020202020204" pitchFamily="34" charset="0"/>
              <a:buChar char="•"/>
              <a:defRPr sz="2400">
                <a:solidFill>
                  <a:schemeClr val="tx1"/>
                </a:solidFill>
                <a:latin typeface="+mj-lt"/>
                <a:cs typeface="Calibri" panose="020F0502020204030204" pitchFamily="34" charset="0"/>
              </a:defRPr>
            </a:lvl2pPr>
            <a:lvl3pPr marL="342900" indent="-342900">
              <a:buClrTx/>
              <a:buFont typeface="Arial" panose="020B0604020202020204" pitchFamily="34" charset="0"/>
              <a:buChar char="•"/>
              <a:defRPr sz="2400">
                <a:solidFill>
                  <a:schemeClr val="tx1"/>
                </a:solidFill>
                <a:latin typeface="+mj-lt"/>
                <a:cs typeface="Calibri" panose="020F0502020204030204" pitchFamily="34" charset="0"/>
              </a:defRPr>
            </a:lvl3pPr>
            <a:lvl4pPr marL="342900" indent="-342900">
              <a:buClrTx/>
              <a:buFont typeface="Arial" panose="020B0604020202020204" pitchFamily="34" charset="0"/>
              <a:buChar char="•"/>
              <a:defRPr sz="2400">
                <a:solidFill>
                  <a:schemeClr val="tx1"/>
                </a:solidFill>
                <a:latin typeface="+mj-lt"/>
                <a:cs typeface="Calibri" panose="020F0502020204030204" pitchFamily="34" charset="0"/>
              </a:defRPr>
            </a:lvl4pPr>
            <a:lvl5pPr marL="342900" indent="-342900">
              <a:buClrTx/>
              <a:buFont typeface="Arial" panose="020B0604020202020204" pitchFamily="34" charset="0"/>
              <a:buChar char="•"/>
              <a:defRPr sz="2400">
                <a:solidFill>
                  <a:schemeClr val="tx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7"/>
          </a:p>
        </p:txBody>
      </p:sp>
      <p:pic>
        <p:nvPicPr>
          <p:cNvPr id="6" name="Google Shape;12;p1" descr="SMHO001_Logo_RGB.png">
            <a:extLst>
              <a:ext uri="{FF2B5EF4-FFF2-40B4-BE49-F238E27FC236}">
                <a16:creationId xmlns:a16="http://schemas.microsoft.com/office/drawing/2014/main" id="{061F6792-F9FF-4582-91E4-B30C63955757}"/>
              </a:ext>
            </a:extLst>
          </p:cNvPr>
          <p:cNvPicPr preferRelativeResize="0"/>
          <p:nvPr userDrawn="1"/>
        </p:nvPicPr>
        <p:blipFill rotWithShape="1">
          <a:blip r:embed="rId3">
            <a:alphaModFix/>
          </a:blip>
          <a:srcRect/>
          <a:stretch/>
        </p:blipFill>
        <p:spPr>
          <a:xfrm>
            <a:off x="406400" y="305116"/>
            <a:ext cx="3048000" cy="654935"/>
          </a:xfrm>
          <a:prstGeom prst="rect">
            <a:avLst/>
          </a:prstGeom>
          <a:noFill/>
          <a:ln>
            <a:noFill/>
          </a:ln>
        </p:spPr>
      </p:pic>
    </p:spTree>
    <p:extLst>
      <p:ext uri="{BB962C8B-B14F-4D97-AF65-F5344CB8AC3E}">
        <p14:creationId xmlns:p14="http://schemas.microsoft.com/office/powerpoint/2010/main" val="725695375"/>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5475" y="5749966"/>
            <a:ext cx="1013138" cy="1011889"/>
          </a:xfrm>
          <a:prstGeom prst="rect">
            <a:avLst/>
          </a:prstGeom>
        </p:spPr>
      </p:pic>
    </p:spTree>
    <p:extLst>
      <p:ext uri="{BB962C8B-B14F-4D97-AF65-F5344CB8AC3E}">
        <p14:creationId xmlns:p14="http://schemas.microsoft.com/office/powerpoint/2010/main" val="576285708"/>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p:txBody>
          <a:bodyPr/>
          <a:lstStyle>
            <a:lvl1pPr>
              <a:defRPr b="1"/>
            </a:lvl1p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694760" y="1417934"/>
            <a:ext cx="8101510" cy="5187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6D6E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397" b="0" i="0" u="none" strike="noStrike" kern="1200" cap="none" spc="0" normalizeH="0" baseline="0" noProof="0">
              <a:ln>
                <a:noFill/>
              </a:ln>
              <a:solidFill>
                <a:srgbClr val="000000"/>
              </a:solidFill>
              <a:effectLst/>
              <a:uLnTx/>
              <a:uFillTx/>
              <a:latin typeface="Arial"/>
              <a:ea typeface="+mn-ea"/>
              <a:cs typeface="+mn-cs"/>
            </a:endParaRPr>
          </a:p>
        </p:txBody>
      </p:sp>
      <p:pic>
        <p:nvPicPr>
          <p:cNvPr id="6" name="Picture 5">
            <a:extLst>
              <a:ext uri="{FF2B5EF4-FFF2-40B4-BE49-F238E27FC236}">
                <a16:creationId xmlns:a16="http://schemas.microsoft.com/office/drawing/2014/main" id="{0FE2C8BB-522B-4D63-BD19-B30B5DA30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671" y="71963"/>
            <a:ext cx="1013138" cy="1011889"/>
          </a:xfrm>
          <a:prstGeom prst="rect">
            <a:avLst/>
          </a:prstGeom>
        </p:spPr>
      </p:pic>
    </p:spTree>
    <p:extLst>
      <p:ext uri="{BB962C8B-B14F-4D97-AF65-F5344CB8AC3E}">
        <p14:creationId xmlns:p14="http://schemas.microsoft.com/office/powerpoint/2010/main" val="2148385974"/>
      </p:ext>
    </p:extLst>
  </p:cSld>
  <p:clrMapOvr>
    <a:masterClrMapping/>
  </p:clrMapOvr>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7244" y="1760755"/>
            <a:ext cx="9547232" cy="520904"/>
          </a:xfrm>
        </p:spPr>
        <p:txBody>
          <a:bodyPr/>
          <a:lstStyle>
            <a:lvl1pPr>
              <a:defRPr sz="4395" b="0">
                <a:latin typeface="Century Gothic" panose="020B0502020202020204" pitchFamily="34" charset="0"/>
              </a:defRPr>
            </a:lvl1pPr>
          </a:lstStyle>
          <a:p>
            <a:r>
              <a:rPr lang="en-US"/>
              <a:t>Click to edit Master title style</a:t>
            </a:r>
            <a:endParaRPr lang="fr-CA"/>
          </a:p>
        </p:txBody>
      </p:sp>
      <p:sp>
        <p:nvSpPr>
          <p:cNvPr id="3" name="Date Placeholder 2"/>
          <p:cNvSpPr>
            <a:spLocks noGrp="1"/>
          </p:cNvSpPr>
          <p:nvPr>
            <p:ph type="dt" sz="half" idx="10"/>
          </p:nvPr>
        </p:nvSpPr>
        <p:spPr/>
        <p:txBody>
          <a:bodyPr/>
          <a:lstStyle/>
          <a:p>
            <a:pPr defTabSz="913280">
              <a:defRPr/>
            </a:pPr>
            <a:fld id="{AEB12031-C570-4297-B6BA-F50743E9A164}" type="datetimeFigureOut">
              <a:rPr lang="fr-CA" sz="1798" smtClean="0">
                <a:solidFill>
                  <a:srgbClr val="000000"/>
                </a:solidFill>
              </a:rPr>
              <a:pPr defTabSz="913280">
                <a:defRPr/>
              </a:pPr>
              <a:t>2025-11-25</a:t>
            </a:fld>
            <a:endParaRPr lang="fr-CA" sz="1798">
              <a:solidFill>
                <a:srgbClr val="000000"/>
              </a:solidFill>
            </a:endParaRPr>
          </a:p>
        </p:txBody>
      </p:sp>
      <p:sp>
        <p:nvSpPr>
          <p:cNvPr id="4" name="Footer Placeholder 3"/>
          <p:cNvSpPr>
            <a:spLocks noGrp="1"/>
          </p:cNvSpPr>
          <p:nvPr>
            <p:ph type="ftr" sz="quarter" idx="11"/>
          </p:nvPr>
        </p:nvSpPr>
        <p:spPr/>
        <p:txBody>
          <a:bodyPr/>
          <a:lstStyle/>
          <a:p>
            <a:pPr defTabSz="913280">
              <a:defRPr/>
            </a:pPr>
            <a:endParaRPr lang="fr-CA" sz="1798">
              <a:solidFill>
                <a:srgbClr val="000000"/>
              </a:solidFill>
            </a:endParaRPr>
          </a:p>
        </p:txBody>
      </p:sp>
      <p:sp>
        <p:nvSpPr>
          <p:cNvPr id="5" name="Slide Number Placeholder 4"/>
          <p:cNvSpPr>
            <a:spLocks noGrp="1"/>
          </p:cNvSpPr>
          <p:nvPr>
            <p:ph type="sldNum" sz="quarter" idx="12"/>
          </p:nvPr>
        </p:nvSpPr>
        <p:spPr/>
        <p:txBody>
          <a:bodyPr/>
          <a:lstStyle/>
          <a:p>
            <a:pPr defTabSz="913280">
              <a:defRPr/>
            </a:pPr>
            <a:fld id="{6A4227A6-FA18-47E4-BFCC-B76CC80C676A}" type="slidenum">
              <a:rPr lang="fr-CA" sz="1798" smtClean="0">
                <a:solidFill>
                  <a:srgbClr val="000000"/>
                </a:solidFill>
              </a:rPr>
              <a:pPr defTabSz="913280">
                <a:defRPr/>
              </a:pPr>
              <a:t>‹#›</a:t>
            </a:fld>
            <a:endParaRPr lang="fr-CA" sz="1798">
              <a:solidFill>
                <a:srgbClr val="000000"/>
              </a:solidFill>
            </a:endParaRPr>
          </a:p>
        </p:txBody>
      </p:sp>
    </p:spTree>
    <p:extLst>
      <p:ext uri="{BB962C8B-B14F-4D97-AF65-F5344CB8AC3E}">
        <p14:creationId xmlns:p14="http://schemas.microsoft.com/office/powerpoint/2010/main" val="29856321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10" descr="SMHO-002_Powerpoint_v15.jpg">
            <a:extLst>
              <a:ext uri="{FF2B5EF4-FFF2-40B4-BE49-F238E27FC236}">
                <a16:creationId xmlns:a16="http://schemas.microsoft.com/office/drawing/2014/main" id="{6E08ED4E-B610-0541-B8EF-E2397CE492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139325"/>
            <a:ext cx="12192000" cy="2716309"/>
          </a:xfrm>
          <a:prstGeom prst="rect">
            <a:avLst/>
          </a:prstGeom>
        </p:spPr>
      </p:pic>
      <p:sp>
        <p:nvSpPr>
          <p:cNvPr id="7" name="Title 6">
            <a:extLst>
              <a:ext uri="{FF2B5EF4-FFF2-40B4-BE49-F238E27FC236}">
                <a16:creationId xmlns:a16="http://schemas.microsoft.com/office/drawing/2014/main" id="{9C8F5FF3-D333-014F-9ED4-42BB7857F942}"/>
              </a:ext>
            </a:extLst>
          </p:cNvPr>
          <p:cNvSpPr>
            <a:spLocks noGrp="1"/>
          </p:cNvSpPr>
          <p:nvPr>
            <p:ph type="title"/>
          </p:nvPr>
        </p:nvSpPr>
        <p:spPr>
          <a:xfrm>
            <a:off x="2896123" y="252090"/>
            <a:ext cx="8817538" cy="651636"/>
          </a:xfrm>
        </p:spPr>
        <p:txBody>
          <a:bodyPr/>
          <a:lstStyle/>
          <a:p>
            <a:r>
              <a:rPr lang="en-US"/>
              <a:t>Click to edit Master title style</a:t>
            </a:r>
          </a:p>
        </p:txBody>
      </p:sp>
      <p:sp>
        <p:nvSpPr>
          <p:cNvPr id="9" name="Content Placeholder 8">
            <a:extLst>
              <a:ext uri="{FF2B5EF4-FFF2-40B4-BE49-F238E27FC236}">
                <a16:creationId xmlns:a16="http://schemas.microsoft.com/office/drawing/2014/main" id="{27E0F347-E412-C243-B4A3-C793C1686C97}"/>
              </a:ext>
            </a:extLst>
          </p:cNvPr>
          <p:cNvSpPr>
            <a:spLocks noGrp="1"/>
          </p:cNvSpPr>
          <p:nvPr>
            <p:ph sz="quarter" idx="10"/>
          </p:nvPr>
        </p:nvSpPr>
        <p:spPr>
          <a:xfrm>
            <a:off x="1137246" y="2414253"/>
            <a:ext cx="7614073" cy="3792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object 5">
            <a:extLst>
              <a:ext uri="{FF2B5EF4-FFF2-40B4-BE49-F238E27FC236}">
                <a16:creationId xmlns:a16="http://schemas.microsoft.com/office/drawing/2014/main" id="{0545C2F4-01BD-854D-A59A-F774A38389AE}"/>
              </a:ext>
            </a:extLst>
          </p:cNvPr>
          <p:cNvSpPr/>
          <p:nvPr userDrawn="1"/>
        </p:nvSpPr>
        <p:spPr>
          <a:xfrm>
            <a:off x="0" y="1160830"/>
            <a:ext cx="12192000" cy="0"/>
          </a:xfrm>
          <a:custGeom>
            <a:avLst/>
            <a:gdLst/>
            <a:ahLst/>
            <a:cxnLst/>
            <a:rect l="l" t="t" r="r" b="b"/>
            <a:pathLst>
              <a:path w="9144000">
                <a:moveTo>
                  <a:pt x="0" y="0"/>
                </a:moveTo>
                <a:lnTo>
                  <a:pt x="9144000" y="0"/>
                </a:lnTo>
              </a:path>
            </a:pathLst>
          </a:custGeom>
          <a:ln w="3175">
            <a:solidFill>
              <a:srgbClr val="000000"/>
            </a:solidFill>
          </a:ln>
        </p:spPr>
        <p:txBody>
          <a:bodyPr wrap="square" lIns="0" tIns="0" rIns="0" bIns="0" rtlCol="0"/>
          <a:lstStyle/>
          <a:p>
            <a:endParaRPr sz="2390"/>
          </a:p>
        </p:txBody>
      </p:sp>
      <p:pic>
        <p:nvPicPr>
          <p:cNvPr id="6" name="Picture 5">
            <a:extLst>
              <a:ext uri="{FF2B5EF4-FFF2-40B4-BE49-F238E27FC236}">
                <a16:creationId xmlns:a16="http://schemas.microsoft.com/office/drawing/2014/main" id="{B45BEE20-1017-4E78-9216-2CD040051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7782" y="200915"/>
            <a:ext cx="2638341" cy="567611"/>
          </a:xfrm>
          <a:prstGeom prst="rect">
            <a:avLst/>
          </a:prstGeom>
        </p:spPr>
      </p:pic>
    </p:spTree>
    <p:extLst>
      <p:ext uri="{BB962C8B-B14F-4D97-AF65-F5344CB8AC3E}">
        <p14:creationId xmlns:p14="http://schemas.microsoft.com/office/powerpoint/2010/main" val="1999146299"/>
      </p:ext>
    </p:extLst>
  </p:cSld>
  <p:clrMapOvr>
    <a:masterClrMapping/>
  </p:clrMapOvr>
  <p:hf sldNum="0" hdr="0" ftr="0" dt="0"/>
  <p:extLst>
    <p:ext uri="{DCECCB84-F9BA-43D5-87BE-67443E8EF086}">
      <p15:sldGuideLst xmlns:p15="http://schemas.microsoft.com/office/powerpoint/2012/main">
        <p15:guide id="1" orient="horz" pos="1622">
          <p15:clr>
            <a:srgbClr val="FBAE40"/>
          </p15:clr>
        </p15:guide>
        <p15:guide id="2" pos="2880">
          <p15:clr>
            <a:srgbClr val="FBAE40"/>
          </p15:clr>
        </p15:guide>
        <p15:guide id="3" pos="52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spTree>
      <p:nvGrpSpPr>
        <p:cNvPr id="1" name="Shape 18"/>
        <p:cNvGrpSpPr/>
        <p:nvPr/>
      </p:nvGrpSpPr>
      <p:grpSpPr>
        <a:xfrm>
          <a:off x="0" y="0"/>
          <a:ext cx="0" cy="0"/>
          <a:chOff x="0" y="0"/>
          <a:chExt cx="0" cy="0"/>
        </a:xfrm>
      </p:grpSpPr>
      <p:pic>
        <p:nvPicPr>
          <p:cNvPr id="8" name="Picture 7">
            <a:extLst>
              <a:ext uri="{FF2B5EF4-FFF2-40B4-BE49-F238E27FC236}">
                <a16:creationId xmlns:a16="http://schemas.microsoft.com/office/drawing/2014/main" id="{0B04950F-E82D-4545-8721-70504212AC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674" y="6250439"/>
            <a:ext cx="2638341" cy="567611"/>
          </a:xfrm>
          <a:prstGeom prst="rect">
            <a:avLst/>
          </a:prstGeom>
        </p:spPr>
      </p:pic>
    </p:spTree>
    <p:extLst>
      <p:ext uri="{BB962C8B-B14F-4D97-AF65-F5344CB8AC3E}">
        <p14:creationId xmlns:p14="http://schemas.microsoft.com/office/powerpoint/2010/main" val="27072956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6010660"/>
            <a:ext cx="12192000" cy="916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30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5B7C-9E16-9147-B2BE-59529A2A7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F412E-9D3F-BE4B-BEE8-F1764CC57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31BC6-09FC-344E-9361-5EF79F019B9F}"/>
              </a:ext>
            </a:extLst>
          </p:cNvPr>
          <p:cNvSpPr>
            <a:spLocks noGrp="1"/>
          </p:cNvSpPr>
          <p:nvPr>
            <p:ph type="dt" sz="half" idx="10"/>
          </p:nvPr>
        </p:nvSpPr>
        <p:spPr/>
        <p:txBody>
          <a:bodyPr/>
          <a:lstStyle/>
          <a:p>
            <a:fld id="{7A528A2C-76DA-4547-8826-6E90172A9E40}" type="datetimeFigureOut">
              <a:rPr lang="en-US" smtClean="0"/>
              <a:t>11/25/2025</a:t>
            </a:fld>
            <a:endParaRPr lang="en-US"/>
          </a:p>
        </p:txBody>
      </p:sp>
      <p:sp>
        <p:nvSpPr>
          <p:cNvPr id="5" name="Footer Placeholder 4">
            <a:extLst>
              <a:ext uri="{FF2B5EF4-FFF2-40B4-BE49-F238E27FC236}">
                <a16:creationId xmlns:a16="http://schemas.microsoft.com/office/drawing/2014/main" id="{16264A6B-E9F2-EC43-A701-25F7AE592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22A26-7B50-EF4A-8943-1D66A0B4B3E8}"/>
              </a:ext>
            </a:extLst>
          </p:cNvPr>
          <p:cNvSpPr>
            <a:spLocks noGrp="1"/>
          </p:cNvSpPr>
          <p:nvPr>
            <p:ph type="sldNum" sz="quarter" idx="12"/>
          </p:nvPr>
        </p:nvSpPr>
        <p:spPr/>
        <p:txBody>
          <a:bodyPr/>
          <a:lstStyle/>
          <a:p>
            <a:fld id="{6791D90D-69F8-2743-8A0E-B06F3EF1207E}" type="slidenum">
              <a:rPr lang="en-US" smtClean="0"/>
              <a:t>‹#›</a:t>
            </a:fld>
            <a:endParaRPr lang="en-US"/>
          </a:p>
        </p:txBody>
      </p:sp>
    </p:spTree>
    <p:extLst>
      <p:ext uri="{BB962C8B-B14F-4D97-AF65-F5344CB8AC3E}">
        <p14:creationId xmlns:p14="http://schemas.microsoft.com/office/powerpoint/2010/main" val="396910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9.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8.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3.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heme" Target="../theme/theme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theme" Target="../theme/theme6.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84F1A2-2282-FDC8-F8FE-4F387C602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F9585-3096-3EF6-312A-17AE54DFE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605A3-AAB4-CA3F-DD15-568FF580C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C2B48-15EB-4C40-BBB0-38664E16FB10}" type="datetimeFigureOut">
              <a:rPr lang="en-US" smtClean="0"/>
              <a:t>11/25/2025</a:t>
            </a:fld>
            <a:endParaRPr lang="en-US"/>
          </a:p>
        </p:txBody>
      </p:sp>
      <p:sp>
        <p:nvSpPr>
          <p:cNvPr id="5" name="Footer Placeholder 4">
            <a:extLst>
              <a:ext uri="{FF2B5EF4-FFF2-40B4-BE49-F238E27FC236}">
                <a16:creationId xmlns:a16="http://schemas.microsoft.com/office/drawing/2014/main" id="{F6C06F54-3599-0B19-0AF4-A449932E88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955636-62F1-25C3-1E02-538630B4D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148A8-C3FB-6F45-B67C-826BA5B44786}" type="slidenum">
              <a:rPr lang="en-US" smtClean="0"/>
              <a:t>‹#›</a:t>
            </a:fld>
            <a:endParaRPr lang="en-US"/>
          </a:p>
        </p:txBody>
      </p:sp>
    </p:spTree>
    <p:extLst>
      <p:ext uri="{BB962C8B-B14F-4D97-AF65-F5344CB8AC3E}">
        <p14:creationId xmlns:p14="http://schemas.microsoft.com/office/powerpoint/2010/main" val="15076950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5710" r:id="rId6"/>
    <p:sldLayoutId id="2147483999" r:id="rId7"/>
    <p:sldLayoutId id="2147485717" r:id="rId8"/>
    <p:sldLayoutId id="2147485724" r:id="rId9"/>
    <p:sldLayoutId id="2147485721" r:id="rId10"/>
    <p:sldLayoutId id="21474840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90374122"/>
      </p:ext>
    </p:extLst>
  </p:cSld>
  <p:clrMap bg1="lt1" tx1="dk1" bg2="lt2" tx2="dk2" accent1="accent1" accent2="accent2" accent3="accent3" accent4="accent4" accent5="accent5" accent6="accent6" hlink="hlink" folHlink="folHlink"/>
  <p:sldLayoutIdLst>
    <p:sldLayoutId id="2147485729" r:id="rId1"/>
    <p:sldLayoutId id="2147485730" r:id="rId2"/>
    <p:sldLayoutId id="2147484013" r:id="rId3"/>
    <p:sldLayoutId id="2147484014" r:id="rId4"/>
    <p:sldLayoutId id="2147484015" r:id="rId5"/>
    <p:sldLayoutId id="2147484016" r:id="rId6"/>
    <p:sldLayoutId id="2147485731" r:id="rId7"/>
    <p:sldLayoutId id="2147484018" r:id="rId8"/>
    <p:sldLayoutId id="2147485732" r:id="rId9"/>
    <p:sldLayoutId id="2147484020" r:id="rId10"/>
    <p:sldLayoutId id="2147485734" r:id="rId11"/>
    <p:sldLayoutId id="2147483765" r:id="rId12"/>
    <p:sldLayoutId id="2147484023" r:id="rId13"/>
    <p:sldLayoutId id="2147484024" r:id="rId14"/>
    <p:sldLayoutId id="2147484025" r:id="rId15"/>
    <p:sldLayoutId id="2147484026" r:id="rId16"/>
    <p:sldLayoutId id="2147484028" r:id="rId17"/>
    <p:sldLayoutId id="2147484029" r:id="rId18"/>
    <p:sldLayoutId id="2147484030" r:id="rId19"/>
    <p:sldLayoutId id="2147484031" r:id="rId20"/>
    <p:sldLayoutId id="2147484032" r:id="rId21"/>
    <p:sldLayoutId id="2147484033" r:id="rId22"/>
    <p:sldLayoutId id="2147484034" r:id="rId23"/>
    <p:sldLayoutId id="2147485761" r:id="rId24"/>
    <p:sldLayoutId id="2147485762"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a:extLst>
              <a:ext uri="{FF2B5EF4-FFF2-40B4-BE49-F238E27FC236}">
                <a16:creationId xmlns:a16="http://schemas.microsoft.com/office/drawing/2014/main" id="{0A6FBC6D-ED77-B4F0-2DB7-B1303E8181F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9310352" y="6318000"/>
            <a:ext cx="2286098" cy="356274"/>
          </a:xfrm>
          <a:prstGeom prst="rect">
            <a:avLst/>
          </a:prstGeom>
        </p:spPr>
      </p:pic>
      <p:pic>
        <p:nvPicPr>
          <p:cNvPr id="11" name="Picture 10">
            <a:extLst>
              <a:ext uri="{FF2B5EF4-FFF2-40B4-BE49-F238E27FC236}">
                <a16:creationId xmlns:a16="http://schemas.microsoft.com/office/drawing/2014/main" id="{406634A5-239F-AD2B-7C32-44F039F8AC82}"/>
              </a:ext>
            </a:extLst>
          </p:cNvPr>
          <p:cNvPicPr>
            <a:picLocks noChangeAspect="1"/>
          </p:cNvPicPr>
          <p:nvPr userDrawn="1"/>
        </p:nvPicPr>
        <p:blipFill>
          <a:blip r:embed="rId13"/>
          <a:srcRect/>
          <a:stretch/>
        </p:blipFill>
        <p:spPr>
          <a:xfrm>
            <a:off x="0" y="0"/>
            <a:ext cx="12193200" cy="355635"/>
          </a:xfrm>
          <a:prstGeom prst="rect">
            <a:avLst/>
          </a:prstGeom>
        </p:spPr>
      </p:pic>
    </p:spTree>
    <p:extLst>
      <p:ext uri="{BB962C8B-B14F-4D97-AF65-F5344CB8AC3E}">
        <p14:creationId xmlns:p14="http://schemas.microsoft.com/office/powerpoint/2010/main" val="1794381419"/>
      </p:ext>
    </p:extLst>
  </p:cSld>
  <p:clrMap bg1="lt1" tx1="dk1" bg2="lt2" tx2="dk2" accent1="accent1" accent2="accent2" accent3="accent3" accent4="accent4" accent5="accent5" accent6="accent6" hlink="hlink" folHlink="folHlink"/>
  <p:sldLayoutIdLst>
    <p:sldLayoutId id="2147484000" r:id="rId1"/>
    <p:sldLayoutId id="2147483991" r:id="rId2"/>
    <p:sldLayoutId id="2147485719" r:id="rId3"/>
    <p:sldLayoutId id="2147485720" r:id="rId4"/>
    <p:sldLayoutId id="2147484002" r:id="rId5"/>
    <p:sldLayoutId id="2147485722" r:id="rId6"/>
    <p:sldLayoutId id="2147485723" r:id="rId7"/>
    <p:sldLayoutId id="2147484001" r:id="rId8"/>
    <p:sldLayoutId id="2147485725" r:id="rId9"/>
    <p:sldLayoutId id="21474857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890374122"/>
      </p:ext>
    </p:extLst>
  </p:cSld>
  <p:clrMap bg1="lt1" tx1="dk1" bg2="lt2" tx2="dk2" accent1="accent1" accent2="accent2" accent3="accent3" accent4="accent4" accent5="accent5" accent6="accent6" hlink="hlink" folHlink="folHlink"/>
  <p:sldLayoutIdLst>
    <p:sldLayoutId id="2147484035" r:id="rId1"/>
    <p:sldLayoutId id="2147484036"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 id="2147485953" r:id="rId12"/>
    <p:sldLayoutId id="2147485954" r:id="rId13"/>
    <p:sldLayoutId id="2147485955" r:id="rId14"/>
    <p:sldLayoutId id="2147485956" r:id="rId15"/>
    <p:sldLayoutId id="2147485957" r:id="rId16"/>
    <p:sldLayoutId id="2147485958" r:id="rId17"/>
    <p:sldLayoutId id="2147485959" r:id="rId18"/>
    <p:sldLayoutId id="2147485960" r:id="rId19"/>
    <p:sldLayoutId id="2147485962" r:id="rId20"/>
    <p:sldLayoutId id="2147485963" r:id="rId21"/>
    <p:sldLayoutId id="2147485964" r:id="rId22"/>
    <p:sldLayoutId id="2147485965" r:id="rId23"/>
    <p:sldLayoutId id="2147485966" r:id="rId24"/>
    <p:sldLayoutId id="2147485967" r:id="rId25"/>
  </p:sldLayoutIdLs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D98E1-DB92-FAFD-5D2D-9BEDCCF80E0A}"/>
              </a:ext>
            </a:extLst>
          </p:cNvPr>
          <p:cNvSpPr/>
          <p:nvPr userDrawn="1"/>
        </p:nvSpPr>
        <p:spPr>
          <a:xfrm>
            <a:off x="0" y="0"/>
            <a:ext cx="12192000" cy="6876656"/>
          </a:xfrm>
          <a:prstGeom prst="rect">
            <a:avLst/>
          </a:prstGeom>
          <a:gradFill flip="none" rotWithShape="1">
            <a:gsLst>
              <a:gs pos="0">
                <a:srgbClr val="45247E"/>
              </a:gs>
              <a:gs pos="10000">
                <a:srgbClr val="403182"/>
              </a:gs>
              <a:gs pos="20000">
                <a:srgbClr val="35478E"/>
              </a:gs>
              <a:gs pos="87000">
                <a:srgbClr val="50B15D"/>
              </a:gs>
              <a:gs pos="74000">
                <a:srgbClr val="34A87E"/>
              </a:gs>
              <a:gs pos="60000">
                <a:srgbClr val="0097B7"/>
              </a:gs>
              <a:gs pos="46000">
                <a:srgbClr val="0079B2"/>
              </a:gs>
              <a:gs pos="100000">
                <a:srgbClr val="62BB46"/>
              </a:gs>
              <a:gs pos="31000">
                <a:srgbClr val="2A54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lumMod val="75000"/>
                  <a:lumOff val="25000"/>
                </a:prstClr>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
        <p:nvSpPr>
          <p:cNvPr id="2" name="Slide Number Placeholder 1">
            <a:extLst>
              <a:ext uri="{FF2B5EF4-FFF2-40B4-BE49-F238E27FC236}">
                <a16:creationId xmlns:a16="http://schemas.microsoft.com/office/drawing/2014/main" id="{9A387FC4-4C9F-3F02-4C2F-59D4FF93C0EB}"/>
              </a:ext>
            </a:extLst>
          </p:cNvPr>
          <p:cNvSpPr>
            <a:spLocks noGrp="1"/>
          </p:cNvSpPr>
          <p:nvPr>
            <p:ph type="sldNum" sz="quarter" idx="4"/>
          </p:nvPr>
        </p:nvSpPr>
        <p:spPr>
          <a:xfrm>
            <a:off x="85060" y="6492875"/>
            <a:ext cx="2743200" cy="365125"/>
          </a:xfrm>
          <a:prstGeom prst="rect">
            <a:avLst/>
          </a:prstGeom>
        </p:spPr>
        <p:txBody>
          <a:bodyPr vert="horz" lIns="91440" tIns="45720" rIns="91440" bIns="45720" rtlCol="0" anchor="ctr"/>
          <a:lstStyle>
            <a:lvl1pPr algn="l">
              <a:defRPr sz="1000">
                <a:solidFill>
                  <a:schemeClr val="tx1">
                    <a:tint val="82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6EA51-0EBD-40EE-A7FC-BFF2253F8DCF}" type="slidenum">
              <a:rPr kumimoji="0" lang="fr-CA" sz="1000" b="0" i="0" u="none" strike="noStrike" kern="1200" cap="none" spc="0" normalizeH="0" baseline="0" noProof="0" smtClean="0">
                <a:ln>
                  <a:noFill/>
                </a:ln>
                <a:solidFill>
                  <a:prstClr val="black">
                    <a:tint val="82000"/>
                  </a:prstClr>
                </a:solidFill>
                <a:effectLst/>
                <a:uLnTx/>
                <a:uFillTx/>
                <a:latin typeface="Roboto" panose="02000000000000000000" pitchFamily="2" charset="0"/>
                <a:ea typeface="Roboto" panose="02000000000000000000" pitchFamily="2"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CA" sz="1000" b="0" i="0" u="none" strike="noStrike" kern="1200" cap="none" spc="0" normalizeH="0" baseline="0" noProof="0">
              <a:ln>
                <a:noFill/>
              </a:ln>
              <a:solidFill>
                <a:prstClr val="black">
                  <a:tint val="82000"/>
                </a:prst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60342685"/>
      </p:ext>
    </p:extLst>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 id="214748596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defRPr sz="4400" b="1" i="0" u="none">
          <a:solidFill>
            <a:srgbClr val="40008C"/>
          </a:solidFill>
          <a:latin typeface="Poppins SemiBold" panose="00000700000000000000" pitchFamily="2" charset="0"/>
          <a:ea typeface="+mj-ea"/>
          <a:cs typeface="Poppins SemiBold" panose="00000700000000000000" pitchFamily="2"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Roboto" panose="02000000000000000000" pitchFamily="2" charset="0"/>
          <a:ea typeface="Roboto" panose="02000000000000000000" pitchFamily="2" charset="0"/>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Roboto" panose="02000000000000000000" pitchFamily="2" charset="0"/>
          <a:ea typeface="Roboto" panose="02000000000000000000" pitchFamily="2" charset="0"/>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Roboto" panose="02000000000000000000" pitchFamily="2" charset="0"/>
          <a:ea typeface="Roboto" panose="02000000000000000000" pitchFamily="2" charset="0"/>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79EAB54-5DA1-9B4E-B903-9D4FD9E5E9DF}"/>
              </a:ext>
            </a:extLst>
          </p:cNvPr>
          <p:cNvSpPr>
            <a:spLocks noGrp="1"/>
          </p:cNvSpPr>
          <p:nvPr>
            <p:ph type="body" idx="1"/>
          </p:nvPr>
        </p:nvSpPr>
        <p:spPr>
          <a:xfrm>
            <a:off x="694760" y="1298667"/>
            <a:ext cx="10876419" cy="486188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2">
            <a:extLst>
              <a:ext uri="{FF2B5EF4-FFF2-40B4-BE49-F238E27FC236}">
                <a16:creationId xmlns:a16="http://schemas.microsoft.com/office/drawing/2014/main" id="{7389B6B5-B7E2-1943-BE98-5BF23D090656}"/>
              </a:ext>
            </a:extLst>
          </p:cNvPr>
          <p:cNvSpPr>
            <a:spLocks noGrp="1"/>
          </p:cNvSpPr>
          <p:nvPr>
            <p:ph type="title"/>
          </p:nvPr>
        </p:nvSpPr>
        <p:spPr>
          <a:xfrm>
            <a:off x="694760" y="252090"/>
            <a:ext cx="11018901" cy="65163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3366031430"/>
      </p:ext>
    </p:extLst>
  </p:cSld>
  <p:clrMap bg1="lt1" tx1="dk1" bg2="lt2" tx2="dk2" accent1="accent1" accent2="accent2" accent3="accent3" accent4="accent4" accent5="accent5" accent6="accent6" hlink="hlink" folHlink="folHlink"/>
  <p:sldLayoutIdLst>
    <p:sldLayoutId id="2147485970" r:id="rId1"/>
    <p:sldLayoutId id="2147485971" r:id="rId2"/>
    <p:sldLayoutId id="2147485972" r:id="rId3"/>
    <p:sldLayoutId id="2147485973" r:id="rId4"/>
    <p:sldLayoutId id="2147485974" r:id="rId5"/>
    <p:sldLayoutId id="2147485975" r:id="rId6"/>
    <p:sldLayoutId id="2147485976" r:id="rId7"/>
    <p:sldLayoutId id="2147485977" r:id="rId8"/>
    <p:sldLayoutId id="2147485978" r:id="rId9"/>
    <p:sldLayoutId id="2147485979" r:id="rId10"/>
    <p:sldLayoutId id="2147485980" r:id="rId11"/>
    <p:sldLayoutId id="2147485981" r:id="rId12"/>
    <p:sldLayoutId id="2147485982" r:id="rId13"/>
    <p:sldLayoutId id="2147485983" r:id="rId14"/>
    <p:sldLayoutId id="2147485984" r:id="rId15"/>
    <p:sldLayoutId id="2147485985" r:id="rId16"/>
    <p:sldLayoutId id="2147485986" r:id="rId17"/>
    <p:sldLayoutId id="2147485988" r:id="rId18"/>
    <p:sldLayoutId id="2147485989" r:id="rId19"/>
    <p:sldLayoutId id="2147485990" r:id="rId20"/>
    <p:sldLayoutId id="2147485991" r:id="rId21"/>
    <p:sldLayoutId id="2147485992" r:id="rId22"/>
    <p:sldLayoutId id="2147485993" r:id="rId23"/>
  </p:sldLayoutIdLst>
  <p:hf hdr="0" ftr="0"/>
  <p:txStyles>
    <p:titleStyle>
      <a:lvl1pPr>
        <a:defRPr sz="4400" b="1" i="0" u="none">
          <a:solidFill>
            <a:srgbClr val="40008C"/>
          </a:solidFill>
          <a:latin typeface="Century Gothic" panose="020B0502020202020204" pitchFamily="34" charset="0"/>
          <a:ea typeface="+mj-ea"/>
          <a:cs typeface="Calibri" panose="020F0502020204030204" pitchFamily="34" charset="0"/>
        </a:defRPr>
      </a:lvl1pPr>
    </p:titleStyle>
    <p:bodyStyle>
      <a:lvl1pPr marL="380533" indent="-380533">
        <a:lnSpc>
          <a:spcPct val="113000"/>
        </a:lnSpc>
        <a:spcBef>
          <a:spcPts val="653"/>
        </a:spcBef>
        <a:buFont typeface="Arial" panose="020B0604020202020204" pitchFamily="34" charset="0"/>
        <a:buChar char="•"/>
        <a:defRPr sz="3196" b="0" i="0">
          <a:solidFill>
            <a:schemeClr val="tx1"/>
          </a:solidFill>
          <a:latin typeface="+mn-lt"/>
          <a:ea typeface="+mn-ea"/>
          <a:cs typeface="Calibri" panose="020F0502020204030204" pitchFamily="34" charset="0"/>
        </a:defRPr>
      </a:lvl1pPr>
      <a:lvl2pPr marL="989387" indent="-380533">
        <a:lnSpc>
          <a:spcPct val="113000"/>
        </a:lnSpc>
        <a:spcBef>
          <a:spcPts val="653"/>
        </a:spcBef>
        <a:buFont typeface="Arial" panose="020B0604020202020204" pitchFamily="34" charset="0"/>
        <a:buChar char="•"/>
        <a:defRPr sz="2930" b="0" i="0">
          <a:solidFill>
            <a:schemeClr val="tx1"/>
          </a:solidFill>
          <a:latin typeface="+mn-lt"/>
          <a:ea typeface="+mn-ea"/>
          <a:cs typeface="Calibri" panose="020F0502020204030204" pitchFamily="34" charset="0"/>
        </a:defRPr>
      </a:lvl2pPr>
      <a:lvl3pPr marL="1598240"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3pPr>
      <a:lvl4pPr marL="2207093"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4pPr>
      <a:lvl5pPr marL="2815946" indent="-380533">
        <a:lnSpc>
          <a:spcPct val="113000"/>
        </a:lnSpc>
        <a:spcBef>
          <a:spcPts val="653"/>
        </a:spcBef>
        <a:buFont typeface="Arial" panose="020B0604020202020204" pitchFamily="34" charset="0"/>
        <a:buChar char="•"/>
        <a:defRPr sz="2397" b="0" i="0">
          <a:solidFill>
            <a:schemeClr val="tx1"/>
          </a:solidFill>
          <a:latin typeface="+mn-lt"/>
          <a:ea typeface="+mn-ea"/>
          <a:cs typeface="Calibri" panose="020F0502020204030204" pitchFamily="34" charset="0"/>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bodyStyle>
    <p:otherStyle>
      <a:lvl1pPr marL="0">
        <a:defRPr>
          <a:latin typeface="+mn-lt"/>
          <a:ea typeface="+mn-ea"/>
          <a:cs typeface="+mn-cs"/>
        </a:defRPr>
      </a:lvl1pPr>
      <a:lvl2pPr marL="608853">
        <a:defRPr>
          <a:latin typeface="+mn-lt"/>
          <a:ea typeface="+mn-ea"/>
          <a:cs typeface="+mn-cs"/>
        </a:defRPr>
      </a:lvl2pPr>
      <a:lvl3pPr marL="1217706">
        <a:defRPr>
          <a:latin typeface="+mn-lt"/>
          <a:ea typeface="+mn-ea"/>
          <a:cs typeface="+mn-cs"/>
        </a:defRPr>
      </a:lvl3pPr>
      <a:lvl4pPr marL="1826560">
        <a:defRPr>
          <a:latin typeface="+mn-lt"/>
          <a:ea typeface="+mn-ea"/>
          <a:cs typeface="+mn-cs"/>
        </a:defRPr>
      </a:lvl4pPr>
      <a:lvl5pPr marL="2435413">
        <a:defRPr>
          <a:latin typeface="+mn-lt"/>
          <a:ea typeface="+mn-ea"/>
          <a:cs typeface="+mn-cs"/>
        </a:defRPr>
      </a:lvl5pPr>
      <a:lvl6pPr marL="3044266">
        <a:defRPr>
          <a:latin typeface="+mn-lt"/>
          <a:ea typeface="+mn-ea"/>
          <a:cs typeface="+mn-cs"/>
        </a:defRPr>
      </a:lvl6pPr>
      <a:lvl7pPr marL="3653119">
        <a:defRPr>
          <a:latin typeface="+mn-lt"/>
          <a:ea typeface="+mn-ea"/>
          <a:cs typeface="+mn-cs"/>
        </a:defRPr>
      </a:lvl7pPr>
      <a:lvl8pPr marL="4261973">
        <a:defRPr>
          <a:latin typeface="+mn-lt"/>
          <a:ea typeface="+mn-ea"/>
          <a:cs typeface="+mn-cs"/>
        </a:defRPr>
      </a:lvl8pPr>
      <a:lvl9pPr marL="487082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microsoft.com/office/2017/04/relationships/track" Target="../media/track1.vtt"/><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3.xml"/><Relationship Id="rId7" Type="http://schemas.microsoft.com/office/2017/04/relationships/track" Target="../media/track9.vtt"/><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5.png"/><Relationship Id="rId5" Type="http://schemas.microsoft.com/office/2017/04/relationships/track" Target="../media/track10.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6.png"/><Relationship Id="rId5" Type="http://schemas.microsoft.com/office/2017/04/relationships/track" Target="../media/track11.vtt"/><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70.png"/><Relationship Id="rId5" Type="http://schemas.microsoft.com/office/2017/04/relationships/track" Target="../media/track12.vtt"/><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71.png"/><Relationship Id="rId5" Type="http://schemas.microsoft.com/office/2017/04/relationships/track" Target="../media/track13.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85.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5.png"/><Relationship Id="rId5" Type="http://schemas.microsoft.com/office/2017/04/relationships/track" Target="../media/track2.vt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75.png"/><Relationship Id="rId5" Type="http://schemas.microsoft.com/office/2017/04/relationships/track" Target="../media/track14.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17/04/relationships/track" Target="../media/track15.vtt"/><Relationship Id="rId3" Type="http://schemas.openxmlformats.org/officeDocument/2006/relationships/video" Target="../media/media15.mp4"/><Relationship Id="rId7" Type="http://schemas.openxmlformats.org/officeDocument/2006/relationships/image" Target="../media/image77.png"/><Relationship Id="rId2" Type="http://schemas.microsoft.com/office/2007/relationships/media" Target="../media/media15.mp4"/><Relationship Id="rId1" Type="http://schemas.openxmlformats.org/officeDocument/2006/relationships/tags" Target="../tags/tag1.xml"/><Relationship Id="rId6" Type="http://schemas.openxmlformats.org/officeDocument/2006/relationships/image" Target="../media/image76.png"/><Relationship Id="rId5" Type="http://schemas.openxmlformats.org/officeDocument/2006/relationships/notesSlide" Target="../notesSlides/notesSlide21.xml"/><Relationship Id="rId4" Type="http://schemas.openxmlformats.org/officeDocument/2006/relationships/slideLayout" Target="../slideLayouts/slideLayout13.xml"/><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79.png"/><Relationship Id="rId5" Type="http://schemas.microsoft.com/office/2017/04/relationships/track" Target="../media/track16.vtt"/><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microsoft.com/office/2017/04/relationships/track" Target="../media/track17.vtt"/><Relationship Id="rId3" Type="http://schemas.openxmlformats.org/officeDocument/2006/relationships/slideLayout" Target="../slideLayouts/slideLayout13.xml"/><Relationship Id="rId7" Type="http://schemas.openxmlformats.org/officeDocument/2006/relationships/image" Target="../media/image81.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80.png"/><Relationship Id="rId5" Type="http://schemas.openxmlformats.org/officeDocument/2006/relationships/hyperlink" Target="https://smho-smso.ca/online-resources/healthy-choices-substance-use-and-digital-safety-modules-for-grade-6/" TargetMode="External"/><Relationship Id="rId4" Type="http://schemas.openxmlformats.org/officeDocument/2006/relationships/notesSlide" Target="../notesSlides/notesSlide23.xml"/><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3.xml"/><Relationship Id="rId7" Type="http://schemas.microsoft.com/office/2017/04/relationships/track" Target="../media/track18.vtt"/><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83.jpeg"/><Relationship Id="rId5" Type="http://schemas.openxmlformats.org/officeDocument/2006/relationships/hyperlink" Target="https://www.d2l.com/k-12-ontario/"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85.png"/><Relationship Id="rId5" Type="http://schemas.microsoft.com/office/2017/04/relationships/track" Target="../media/track19.vtt"/><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86.png"/><Relationship Id="rId5" Type="http://schemas.microsoft.com/office/2017/04/relationships/track" Target="../media/track20.vtt"/><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87.png"/><Relationship Id="rId5" Type="http://schemas.microsoft.com/office/2017/04/relationships/track" Target="../media/track21.vtt"/><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microsoft.com/office/2017/04/relationships/track" Target="../media/track3.vtt"/><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7.png"/><Relationship Id="rId5" Type="http://schemas.microsoft.com/office/2017/04/relationships/track" Target="../media/track4.vtt"/><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8.png"/><Relationship Id="rId5" Type="http://schemas.microsoft.com/office/2017/04/relationships/track" Target="../media/track5.vtt"/><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9.png"/><Relationship Id="rId5" Type="http://schemas.microsoft.com/office/2017/04/relationships/track" Target="../media/track6.vtt"/><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0.png"/><Relationship Id="rId5" Type="http://schemas.microsoft.com/office/2017/04/relationships/track" Target="../media/track7.vtt"/><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1.png"/><Relationship Id="rId5" Type="http://schemas.microsoft.com/office/2017/04/relationships/track" Target="../media/track8.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4CC9-2FA9-6F47-C1F5-1377EB6D4062}"/>
              </a:ext>
            </a:extLst>
          </p:cNvPr>
          <p:cNvSpPr>
            <a:spLocks noGrp="1"/>
          </p:cNvSpPr>
          <p:nvPr>
            <p:ph type="title" idx="4294967295"/>
          </p:nvPr>
        </p:nvSpPr>
        <p:spPr>
          <a:xfrm>
            <a:off x="4396540" y="1813264"/>
            <a:ext cx="7485298" cy="2354142"/>
          </a:xfrm>
        </p:spPr>
        <p:txBody>
          <a:bodyPr/>
          <a:lstStyle/>
          <a:p>
            <a:r>
              <a:rPr lang="en-CA" sz="4800" noProof="0">
                <a:latin typeface="Poppins SemiBold" pitchFamily="2" charset="77"/>
                <a:cs typeface="Poppins SemiBold" pitchFamily="2" charset="77"/>
              </a:rPr>
              <a:t>Healthy</a:t>
            </a:r>
            <a:r>
              <a:rPr lang="en-CA" sz="4800" noProof="0">
                <a:latin typeface="Poppins SemiBold"/>
                <a:cs typeface="Poppins SemiBold"/>
              </a:rPr>
              <a:t> Choices: </a:t>
            </a:r>
            <a:r>
              <a:rPr lang="en-CA" sz="4800" b="0" noProof="0">
                <a:latin typeface="Poppins" pitchFamily="2" charset="77"/>
                <a:cs typeface="Poppins" pitchFamily="2" charset="77"/>
              </a:rPr>
              <a:t>Substance Use and Digital Safety Modules for Grade 6 Students</a:t>
            </a:r>
            <a:endParaRPr lang="en-CA" sz="4800" b="0" noProof="0">
              <a:highlight>
                <a:srgbClr val="FFFF00"/>
              </a:highlight>
              <a:latin typeface="Poppins" pitchFamily="2" charset="77"/>
              <a:cs typeface="Poppins" pitchFamily="2" charset="77"/>
            </a:endParaRPr>
          </a:p>
        </p:txBody>
      </p:sp>
      <p:sp>
        <p:nvSpPr>
          <p:cNvPr id="3" name="Subtitle 2">
            <a:extLst>
              <a:ext uri="{FF2B5EF4-FFF2-40B4-BE49-F238E27FC236}">
                <a16:creationId xmlns:a16="http://schemas.microsoft.com/office/drawing/2014/main" id="{B9B4D78D-6157-5BD0-C42E-6D4827F72909}"/>
              </a:ext>
            </a:extLst>
          </p:cNvPr>
          <p:cNvSpPr>
            <a:spLocks noGrp="1"/>
          </p:cNvSpPr>
          <p:nvPr>
            <p:ph type="subTitle" idx="4294967295"/>
          </p:nvPr>
        </p:nvSpPr>
        <p:spPr>
          <a:xfrm>
            <a:off x="4479670" y="4862087"/>
            <a:ext cx="4011786" cy="1110268"/>
          </a:xfrm>
        </p:spPr>
        <p:txBody>
          <a:bodyPr vert="horz" lIns="0" tIns="45720" rIns="0" bIns="45720" rtlCol="0" anchor="t">
            <a:normAutofit fontScale="92500" lnSpcReduction="20000"/>
          </a:bodyPr>
          <a:lstStyle/>
          <a:p>
            <a:pPr marL="0" indent="0">
              <a:buNone/>
            </a:pPr>
            <a:r>
              <a:rPr lang="en-CA" sz="3600" noProof="0" dirty="0">
                <a:solidFill>
                  <a:srgbClr val="74AF25"/>
                </a:solidFill>
                <a:latin typeface="Poppins Medium"/>
                <a:cs typeface="Poppins Medium"/>
              </a:rPr>
              <a:t>Orientation for educators</a:t>
            </a:r>
            <a:endParaRPr lang="en-CA" noProof="0" dirty="0"/>
          </a:p>
        </p:txBody>
      </p:sp>
      <p:pic>
        <p:nvPicPr>
          <p:cNvPr id="9" name="Video 8" descr="Cameo video of SMH-ON staff member Stephanie speaking to the slide content.">
            <a:hlinkClick r:id="" action="ppaction://media"/>
            <a:extLst>
              <a:ext uri="{FF2B5EF4-FFF2-40B4-BE49-F238E27FC236}">
                <a16:creationId xmlns:a16="http://schemas.microsoft.com/office/drawing/2014/main" id="{F76E5F44-E000-7F5B-0226-8BC6B5B30E7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7B29A15-EA24-004A-B465-88A15B23F9D0}"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824438" y="4499915"/>
            <a:ext cx="2057400" cy="2057400"/>
          </a:xfrm>
          <a:prstGeom prst="ellipse">
            <a:avLst/>
          </a:prstGeom>
        </p:spPr>
      </p:pic>
    </p:spTree>
    <p:extLst>
      <p:ext uri="{BB962C8B-B14F-4D97-AF65-F5344CB8AC3E}">
        <p14:creationId xmlns:p14="http://schemas.microsoft.com/office/powerpoint/2010/main" val="754822902"/>
      </p:ext>
    </p:extLst>
  </p:cSld>
  <p:clrMapOvr>
    <a:masterClrMapping/>
  </p:clrMapOvr>
  <mc:AlternateContent xmlns:mc="http://schemas.openxmlformats.org/markup-compatibility/2006" xmlns:p14="http://schemas.microsoft.com/office/powerpoint/2010/main">
    <mc:Choice Requires="p14">
      <p:transition spd="slow" p14:dur="2000" advTm="24706"/>
    </mc:Choice>
    <mc:Fallback xmlns="">
      <p:transition spd="slow" advTm="2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8"/>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en-CA" sz="5400" noProof="0">
                <a:solidFill>
                  <a:schemeClr val="bg1"/>
                </a:solidFill>
                <a:latin typeface="Poppins SemiBold"/>
                <a:ea typeface="Inter" panose="02000503000000020004" pitchFamily="2" charset="0"/>
                <a:cs typeface="Poppins SemiBold"/>
              </a:rPr>
              <a:t>Digital </a:t>
            </a:r>
            <a:r>
              <a:rPr lang="en-CA" sz="5400">
                <a:solidFill>
                  <a:schemeClr val="bg1"/>
                </a:solidFill>
                <a:latin typeface="Poppins SemiBold"/>
                <a:ea typeface="Inter" panose="02000503000000020004" pitchFamily="2" charset="0"/>
                <a:cs typeface="Poppins SemiBold"/>
              </a:rPr>
              <a:t>Media</a:t>
            </a:r>
            <a:r>
              <a:rPr lang="en-CA" sz="5400" noProof="0">
                <a:solidFill>
                  <a:schemeClr val="bg1"/>
                </a:solidFill>
                <a:latin typeface="Poppins SemiBold"/>
                <a:ea typeface="Inter" panose="02000503000000020004" pitchFamily="2" charset="0"/>
                <a:cs typeface="Poppins SemiBold"/>
              </a:rPr>
              <a:t>: </a:t>
            </a:r>
            <a:r>
              <a:rPr lang="en-CA" sz="5400" b="0" noProof="0">
                <a:solidFill>
                  <a:schemeClr val="bg1"/>
                </a:solidFill>
                <a:latin typeface="Poppins" pitchFamily="2" charset="77"/>
                <a:ea typeface="Inter" panose="02000503000000020004" pitchFamily="2" charset="0"/>
                <a:cs typeface="Poppins" pitchFamily="2" charset="77"/>
              </a:rPr>
              <a:t>Safe and Healthy Personal choices</a:t>
            </a:r>
          </a:p>
        </p:txBody>
      </p:sp>
    </p:spTree>
    <p:extLst>
      <p:ext uri="{BB962C8B-B14F-4D97-AF65-F5344CB8AC3E}">
        <p14:creationId xmlns:p14="http://schemas.microsoft.com/office/powerpoint/2010/main" val="26884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850BF6-58E6-3BCC-98A1-D918DF7765C1}"/>
              </a:ext>
            </a:extLst>
          </p:cNvPr>
          <p:cNvSpPr txBox="1">
            <a:spLocks noGrp="1"/>
          </p:cNvSpPr>
          <p:nvPr>
            <p:ph type="title" idx="4294967295"/>
          </p:nvPr>
        </p:nvSpPr>
        <p:spPr>
          <a:xfrm>
            <a:off x="437108" y="-852407"/>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Media: Safe and Healthy Personal Choices - 2</a:t>
            </a:r>
            <a:endPar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Arial"/>
            </a:endParaRPr>
          </a:p>
        </p:txBody>
      </p:sp>
      <p:sp>
        <p:nvSpPr>
          <p:cNvPr id="2" name="Title 1">
            <a:extLst>
              <a:ext uri="{FF2B5EF4-FFF2-40B4-BE49-F238E27FC236}">
                <a16:creationId xmlns:a16="http://schemas.microsoft.com/office/drawing/2014/main" id="{666465F8-01E6-7254-E4DD-1C761D6C762C}"/>
              </a:ext>
            </a:extLst>
          </p:cNvPr>
          <p:cNvSpPr>
            <a:spLocks/>
          </p:cNvSpPr>
          <p:nvPr/>
        </p:nvSpPr>
        <p:spPr>
          <a:xfrm>
            <a:off x="284708" y="5862"/>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a:t>
            </a:r>
            <a:r>
              <a:rPr lang="en-CA" sz="3200" b="1" kern="0">
                <a:solidFill>
                  <a:schemeClr val="bg1"/>
                </a:solidFill>
                <a:latin typeface="Poppins SemiBold"/>
                <a:ea typeface="Inter" panose="02000503000000020004" pitchFamily="2" charset="0"/>
                <a:cs typeface="Calibri"/>
              </a:rPr>
              <a:t>Media</a:t>
            </a: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 </a:t>
            </a:r>
            <a:r>
              <a:rPr kumimoji="0" lang="en-CA" sz="3200" u="none" strike="noStrike" kern="0" cap="none" spc="0" normalizeH="0" baseline="0" noProof="0">
                <a:ln>
                  <a:noFill/>
                </a:ln>
                <a:solidFill>
                  <a:schemeClr val="bg1"/>
                </a:solidFill>
                <a:effectLst/>
                <a:uLnTx/>
                <a:uFillTx/>
                <a:latin typeface="Poppins" pitchFamily="2" charset="77"/>
                <a:ea typeface="Inter" panose="02000503000000020004" pitchFamily="2" charset="0"/>
                <a:cs typeface="Poppins" pitchFamily="2" charset="77"/>
              </a:rPr>
              <a:t>Safe and Healthy Personal Choices</a:t>
            </a:r>
          </a:p>
        </p:txBody>
      </p:sp>
      <p:sp>
        <p:nvSpPr>
          <p:cNvPr id="4" name="TextBox 3">
            <a:extLst>
              <a:ext uri="{FF2B5EF4-FFF2-40B4-BE49-F238E27FC236}">
                <a16:creationId xmlns:a16="http://schemas.microsoft.com/office/drawing/2014/main" id="{7C85774C-5512-5BE5-5378-C6791BD1E06C}"/>
              </a:ext>
            </a:extLst>
          </p:cNvPr>
          <p:cNvSpPr txBox="1"/>
          <p:nvPr/>
        </p:nvSpPr>
        <p:spPr>
          <a:xfrm>
            <a:off x="394525" y="927264"/>
            <a:ext cx="58835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000" b="1" noProof="0">
                <a:solidFill>
                  <a:srgbClr val="40008D"/>
                </a:solidFill>
              </a:rPr>
              <a:t>Curriculum expectations</a:t>
            </a:r>
            <a:endParaRPr lang="en-CA" sz="3000" noProof="0"/>
          </a:p>
        </p:txBody>
      </p:sp>
      <p:pic>
        <p:nvPicPr>
          <p:cNvPr id="9" name="Picture 8" descr="Cover of Ontario Ministry of Education Language curriculum">
            <a:extLst>
              <a:ext uri="{FF2B5EF4-FFF2-40B4-BE49-F238E27FC236}">
                <a16:creationId xmlns:a16="http://schemas.microsoft.com/office/drawing/2014/main" id="{39523DD1-25C3-D6D9-12C9-E619C16F3763}"/>
              </a:ext>
            </a:extLst>
          </p:cNvPr>
          <p:cNvPicPr>
            <a:picLocks noChangeAspect="1"/>
          </p:cNvPicPr>
          <p:nvPr/>
        </p:nvPicPr>
        <p:blipFill>
          <a:blip r:embed="rId5"/>
          <a:srcRect l="1152" t="84" r="422" b="2013"/>
          <a:stretch>
            <a:fillRect/>
          </a:stretch>
        </p:blipFill>
        <p:spPr>
          <a:xfrm>
            <a:off x="437108" y="1713158"/>
            <a:ext cx="1297668" cy="1533372"/>
          </a:xfrm>
          <a:prstGeom prst="rect">
            <a:avLst/>
          </a:prstGeom>
          <a:ln w="9525">
            <a:solidFill>
              <a:schemeClr val="bg1">
                <a:lumMod val="75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802EA33E-8B2B-E3E7-D766-845F44B9CBA9}"/>
              </a:ext>
            </a:extLst>
          </p:cNvPr>
          <p:cNvSpPr txBox="1">
            <a:spLocks/>
          </p:cNvSpPr>
          <p:nvPr/>
        </p:nvSpPr>
        <p:spPr>
          <a:xfrm>
            <a:off x="2115190" y="1623201"/>
            <a:ext cx="9326468" cy="2053842"/>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600" b="1" noProof="0">
                <a:solidFill>
                  <a:srgbClr val="40008D"/>
                </a:solidFill>
                <a:latin typeface="Roboto" panose="02000000000000000000" pitchFamily="2" charset="0"/>
                <a:ea typeface="Roboto" panose="02000000000000000000" pitchFamily="2" charset="0"/>
                <a:cs typeface="Segoe UI"/>
              </a:rPr>
              <a:t>Language</a:t>
            </a:r>
            <a:endParaRPr lang="en-CA" sz="2600" noProof="0">
              <a:solidFill>
                <a:srgbClr val="40008D"/>
              </a:solidFill>
              <a:latin typeface="Roboto" panose="02000000000000000000" pitchFamily="2" charset="0"/>
              <a:ea typeface="Roboto" panose="02000000000000000000" pitchFamily="2" charset="0"/>
              <a:cs typeface="Segoe UI"/>
            </a:endParaRPr>
          </a:p>
          <a:p>
            <a:pPr marL="227965" indent="-227965">
              <a:buNone/>
            </a:pPr>
            <a:r>
              <a:rPr lang="en-CA" sz="2400" b="1" noProof="0">
                <a:solidFill>
                  <a:srgbClr val="333333"/>
                </a:solidFill>
                <a:latin typeface="Roboto" panose="02000000000000000000" pitchFamily="2" charset="0"/>
                <a:ea typeface="Roboto" panose="02000000000000000000" pitchFamily="2" charset="0"/>
                <a:cs typeface="Segoe UI"/>
              </a:rPr>
              <a:t>A2.2 </a:t>
            </a:r>
            <a:r>
              <a:rPr lang="en-CA" sz="2400" noProof="0">
                <a:solidFill>
                  <a:srgbClr val="333333"/>
                </a:solidFill>
                <a:latin typeface="Roboto" panose="02000000000000000000" pitchFamily="2" charset="0"/>
                <a:ea typeface="Roboto" panose="02000000000000000000" pitchFamily="2" charset="0"/>
                <a:cs typeface="Segoe UI"/>
              </a:rPr>
              <a:t>demonstrate an understanding of how to navigate online environments </a:t>
            </a:r>
            <a:r>
              <a:rPr lang="en-CA" sz="2400" b="1" noProof="0">
                <a:solidFill>
                  <a:srgbClr val="333333"/>
                </a:solidFill>
                <a:latin typeface="Roboto" panose="02000000000000000000" pitchFamily="2" charset="0"/>
                <a:ea typeface="Roboto" panose="02000000000000000000" pitchFamily="2" charset="0"/>
                <a:cs typeface="Segoe UI"/>
              </a:rPr>
              <a:t>safely</a:t>
            </a:r>
            <a:r>
              <a:rPr lang="en-CA" sz="2400" noProof="0">
                <a:solidFill>
                  <a:srgbClr val="333333"/>
                </a:solidFill>
                <a:latin typeface="Roboto" panose="02000000000000000000" pitchFamily="2" charset="0"/>
                <a:ea typeface="Roboto" panose="02000000000000000000" pitchFamily="2" charset="0"/>
                <a:cs typeface="Segoe UI"/>
              </a:rPr>
              <a:t>, manage their </a:t>
            </a:r>
            <a:r>
              <a:rPr lang="en-CA" sz="2400" b="1" noProof="0">
                <a:solidFill>
                  <a:srgbClr val="333333"/>
                </a:solidFill>
                <a:latin typeface="Roboto" panose="02000000000000000000" pitchFamily="2" charset="0"/>
                <a:ea typeface="Roboto" panose="02000000000000000000" pitchFamily="2" charset="0"/>
                <a:cs typeface="Segoe UI"/>
              </a:rPr>
              <a:t>privacy</a:t>
            </a:r>
            <a:r>
              <a:rPr lang="en-CA" sz="2400" noProof="0">
                <a:solidFill>
                  <a:srgbClr val="333333"/>
                </a:solidFill>
                <a:latin typeface="Roboto" panose="02000000000000000000" pitchFamily="2" charset="0"/>
                <a:ea typeface="Roboto" panose="02000000000000000000" pitchFamily="2" charset="0"/>
                <a:cs typeface="Segoe UI"/>
              </a:rPr>
              <a:t> and personal data, and interact in a way that supports their </a:t>
            </a:r>
            <a:r>
              <a:rPr lang="en-CA" sz="2400" b="1" noProof="0">
                <a:solidFill>
                  <a:srgbClr val="333333"/>
                </a:solidFill>
                <a:latin typeface="Roboto" panose="02000000000000000000" pitchFamily="2" charset="0"/>
                <a:ea typeface="Roboto" panose="02000000000000000000" pitchFamily="2" charset="0"/>
                <a:cs typeface="Segoe UI"/>
              </a:rPr>
              <a:t>well-being</a:t>
            </a:r>
            <a:r>
              <a:rPr lang="en-CA" sz="2400" noProof="0">
                <a:solidFill>
                  <a:srgbClr val="333333"/>
                </a:solidFill>
                <a:latin typeface="Roboto" panose="02000000000000000000" pitchFamily="2" charset="0"/>
                <a:ea typeface="Roboto" panose="02000000000000000000" pitchFamily="2" charset="0"/>
                <a:cs typeface="Segoe UI"/>
              </a:rPr>
              <a:t> and that of others, including seeking appropriate permission</a:t>
            </a:r>
            <a:r>
              <a:rPr lang="en-CA" sz="2000" noProof="0">
                <a:solidFill>
                  <a:srgbClr val="333333"/>
                </a:solidFill>
                <a:latin typeface="Roboto" panose="02000000000000000000" pitchFamily="2" charset="0"/>
                <a:ea typeface="Roboto" panose="02000000000000000000" pitchFamily="2" charset="0"/>
                <a:cs typeface="Segoe UI"/>
              </a:rPr>
              <a:t>  </a:t>
            </a:r>
            <a:endParaRPr lang="en-CA" sz="2000" noProof="0">
              <a:latin typeface="Roboto" panose="02000000000000000000" pitchFamily="2" charset="0"/>
              <a:ea typeface="Roboto" panose="02000000000000000000" pitchFamily="2" charset="0"/>
              <a:cs typeface="Arial"/>
            </a:endParaRPr>
          </a:p>
        </p:txBody>
      </p:sp>
      <p:pic>
        <p:nvPicPr>
          <p:cNvPr id="6" name="Picture 5" descr="Cover of Ontario Ministry of Education Health and Physical Education curriculum">
            <a:extLst>
              <a:ext uri="{FF2B5EF4-FFF2-40B4-BE49-F238E27FC236}">
                <a16:creationId xmlns:a16="http://schemas.microsoft.com/office/drawing/2014/main" id="{C1F0AC1B-3A0A-632B-FBAC-B1DD31516712}"/>
              </a:ext>
            </a:extLst>
          </p:cNvPr>
          <p:cNvPicPr>
            <a:picLocks noChangeAspect="1"/>
          </p:cNvPicPr>
          <p:nvPr/>
        </p:nvPicPr>
        <p:blipFill>
          <a:blip r:embed="rId6"/>
          <a:stretch>
            <a:fillRect/>
          </a:stretch>
        </p:blipFill>
        <p:spPr>
          <a:xfrm>
            <a:off x="394525" y="3939676"/>
            <a:ext cx="1340251" cy="1787790"/>
          </a:xfrm>
          <a:prstGeom prst="rect">
            <a:avLst/>
          </a:prstGeom>
          <a:solidFill>
            <a:srgbClr val="FFFFFF">
              <a:shade val="85000"/>
            </a:srgbClr>
          </a:solidFill>
          <a:ln w="9525" cap="sq">
            <a:solidFill>
              <a:schemeClr val="bg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201C442-3A14-6E63-5908-6DA9241C8743}"/>
              </a:ext>
            </a:extLst>
          </p:cNvPr>
          <p:cNvSpPr txBox="1"/>
          <p:nvPr/>
        </p:nvSpPr>
        <p:spPr>
          <a:xfrm>
            <a:off x="2115190" y="3818982"/>
            <a:ext cx="6614282" cy="1969770"/>
          </a:xfrm>
          <a:prstGeom prst="rect">
            <a:avLst/>
          </a:prstGeom>
          <a:noFill/>
        </p:spPr>
        <p:txBody>
          <a:bodyPr wrap="square">
            <a:spAutoFit/>
          </a:bodyPr>
          <a:lstStyle/>
          <a:p>
            <a:pPr marL="227965" indent="-227965">
              <a:buNone/>
            </a:pPr>
            <a:r>
              <a:rPr lang="en-CA" sz="2600" b="1" noProof="0">
                <a:solidFill>
                  <a:srgbClr val="40008D"/>
                </a:solidFill>
                <a:latin typeface="Roboto" panose="02000000000000000000" pitchFamily="2" charset="0"/>
                <a:ea typeface="Roboto" panose="02000000000000000000" pitchFamily="2" charset="0"/>
                <a:cs typeface="Segoe UI"/>
              </a:rPr>
              <a:t>Health and Physical Education</a:t>
            </a:r>
            <a:endParaRPr lang="en-CA" sz="2600" noProof="0">
              <a:solidFill>
                <a:srgbClr val="40008D"/>
              </a:solidFill>
              <a:latin typeface="Roboto" panose="02000000000000000000" pitchFamily="2" charset="0"/>
              <a:ea typeface="Roboto" panose="02000000000000000000" pitchFamily="2" charset="0"/>
            </a:endParaRPr>
          </a:p>
          <a:p>
            <a:pPr marL="227965" indent="-227965">
              <a:buNone/>
            </a:pPr>
            <a:r>
              <a:rPr lang="en-CA" sz="2400" b="1" noProof="0">
                <a:solidFill>
                  <a:srgbClr val="333333"/>
                </a:solidFill>
                <a:latin typeface="Roboto" panose="02000000000000000000" pitchFamily="2" charset="0"/>
                <a:ea typeface="Roboto" panose="02000000000000000000" pitchFamily="2" charset="0"/>
                <a:cs typeface="Segoe UI"/>
              </a:rPr>
              <a:t>D2.3 </a:t>
            </a:r>
            <a:r>
              <a:rPr lang="en-CA" sz="2400" noProof="0">
                <a:solidFill>
                  <a:srgbClr val="333333"/>
                </a:solidFill>
                <a:latin typeface="Roboto" panose="02000000000000000000" pitchFamily="2" charset="0"/>
                <a:ea typeface="Roboto" panose="02000000000000000000" pitchFamily="2" charset="0"/>
                <a:cs typeface="Segoe UI"/>
              </a:rPr>
              <a:t>apply </a:t>
            </a:r>
            <a:r>
              <a:rPr lang="en-CA" sz="2400" b="1" noProof="0">
                <a:solidFill>
                  <a:srgbClr val="333333"/>
                </a:solidFill>
                <a:latin typeface="Roboto" panose="02000000000000000000" pitchFamily="2" charset="0"/>
                <a:ea typeface="Roboto" panose="02000000000000000000" pitchFamily="2" charset="0"/>
                <a:cs typeface="Segoe UI"/>
              </a:rPr>
              <a:t>social-emotional learning skills </a:t>
            </a:r>
            <a:r>
              <a:rPr lang="en-CA" sz="2400" noProof="0">
                <a:solidFill>
                  <a:srgbClr val="333333"/>
                </a:solidFill>
                <a:latin typeface="Roboto" panose="02000000000000000000" pitchFamily="2" charset="0"/>
                <a:ea typeface="Roboto" panose="02000000000000000000" pitchFamily="2" charset="0"/>
                <a:cs typeface="Segoe UI"/>
              </a:rPr>
              <a:t>to promote </a:t>
            </a:r>
            <a:r>
              <a:rPr lang="en-CA" sz="2400" b="1" noProof="0">
                <a:solidFill>
                  <a:srgbClr val="333333"/>
                </a:solidFill>
                <a:latin typeface="Roboto" panose="02000000000000000000" pitchFamily="2" charset="0"/>
                <a:ea typeface="Roboto" panose="02000000000000000000" pitchFamily="2" charset="0"/>
                <a:cs typeface="Segoe UI"/>
              </a:rPr>
              <a:t>positive interaction</a:t>
            </a:r>
            <a:r>
              <a:rPr lang="en-CA" sz="2400" noProof="0">
                <a:solidFill>
                  <a:srgbClr val="333333"/>
                </a:solidFill>
                <a:latin typeface="Roboto" panose="02000000000000000000" pitchFamily="2" charset="0"/>
                <a:ea typeface="Roboto" panose="02000000000000000000" pitchFamily="2" charset="0"/>
                <a:cs typeface="Segoe UI"/>
              </a:rPr>
              <a:t> and avoid or manage conflict in social situations, in person or online </a:t>
            </a:r>
            <a:endParaRPr lang="en-CA" sz="2400" noProof="0">
              <a:latin typeface="Roboto" panose="02000000000000000000" pitchFamily="2" charset="0"/>
              <a:ea typeface="Roboto" panose="02000000000000000000" pitchFamily="2" charset="0"/>
            </a:endParaRPr>
          </a:p>
        </p:txBody>
      </p:sp>
      <p:pic>
        <p:nvPicPr>
          <p:cNvPr id="16" name="Video 15" descr="Cameo video of SMH-ON staff member Stephanie, reading the speaker’s notes.">
            <a:hlinkClick r:id="" action="ppaction://media"/>
            <a:extLst>
              <a:ext uri="{FF2B5EF4-FFF2-40B4-BE49-F238E27FC236}">
                <a16:creationId xmlns:a16="http://schemas.microsoft.com/office/drawing/2014/main" id="{57F7916C-AA5C-475D-0B15-5FECD5145D9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A36F3C0-8FBA-5849-937C-59E12D4D1809}" label="" lang="en-ca" r:embed="rId7"/>
                        </p173:trackLst>
                      </p173:tracksInfo>
                    </p:ext>
                  </p14:extLst>
                </p14:media>
              </p:ext>
              <p:ext uri="{42D2F446-02D8-4167-A562-619A0277C38B}">
                <p15:isNarration xmlns:p15="http://schemas.microsoft.com/office/powerpoint/2012/main" val="1"/>
              </p:ext>
            </p:extLst>
          </p:nvPr>
        </p:nvPicPr>
        <p:blipFill>
          <a:blip r:embed="rId8"/>
          <a:srcRect l="21875" r="21875"/>
          <a:stretch>
            <a:fillRect/>
          </a:stretch>
        </p:blipFill>
        <p:spPr>
          <a:xfrm>
            <a:off x="9656880" y="3818982"/>
            <a:ext cx="2057400" cy="2057400"/>
          </a:xfrm>
          <a:prstGeom prst="ellipse">
            <a:avLst/>
          </a:prstGeom>
        </p:spPr>
      </p:pic>
    </p:spTree>
    <p:extLst>
      <p:ext uri="{BB962C8B-B14F-4D97-AF65-F5344CB8AC3E}">
        <p14:creationId xmlns:p14="http://schemas.microsoft.com/office/powerpoint/2010/main" val="2279411369"/>
      </p:ext>
    </p:extLst>
  </p:cSld>
  <p:clrMapOvr>
    <a:masterClrMapping/>
  </p:clrMapOvr>
  <mc:AlternateContent xmlns:mc="http://schemas.openxmlformats.org/markup-compatibility/2006" xmlns:p14="http://schemas.microsoft.com/office/powerpoint/2010/main">
    <mc:Choice Requires="p14">
      <p:transition spd="med" p14:dur="700" advTm="8710">
        <p:fade/>
      </p:transition>
    </mc:Choice>
    <mc:Fallback xmlns="">
      <p:transition spd="med" advTm="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9855-D911-8D1F-F3C1-BAC8CC364C0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20B942-4851-7FD5-3BE1-2E5B44109300}"/>
              </a:ext>
            </a:extLst>
          </p:cNvPr>
          <p:cNvSpPr txBox="1">
            <a:spLocks noGrp="1"/>
          </p:cNvSpPr>
          <p:nvPr>
            <p:ph type="title" idx="4294967295"/>
          </p:nvPr>
        </p:nvSpPr>
        <p:spPr>
          <a:xfrm>
            <a:off x="437108" y="-852407"/>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Media: Safe and Healthy Personal Choices - 3</a:t>
            </a:r>
            <a:endPar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Arial"/>
            </a:endParaRPr>
          </a:p>
        </p:txBody>
      </p:sp>
      <p:sp>
        <p:nvSpPr>
          <p:cNvPr id="6" name="TextBox 5">
            <a:extLst>
              <a:ext uri="{FF2B5EF4-FFF2-40B4-BE49-F238E27FC236}">
                <a16:creationId xmlns:a16="http://schemas.microsoft.com/office/drawing/2014/main" id="{52F321C1-9753-AAA0-C9EF-571CCD52483F}"/>
              </a:ext>
            </a:extLst>
          </p:cNvPr>
          <p:cNvSpPr txBox="1"/>
          <p:nvPr/>
        </p:nvSpPr>
        <p:spPr>
          <a:xfrm>
            <a:off x="387566" y="1119733"/>
            <a:ext cx="8476018" cy="4158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653"/>
              </a:spcBef>
            </a:pPr>
            <a:r>
              <a:rPr lang="en-CA" sz="3200" b="1" noProof="0">
                <a:solidFill>
                  <a:srgbClr val="40008D"/>
                </a:solidFill>
                <a:latin typeface="Roboto" panose="02000000000000000000" pitchFamily="2" charset="0"/>
                <a:ea typeface="Roboto" panose="02000000000000000000" pitchFamily="2" charset="0"/>
                <a:cs typeface="Arial"/>
              </a:rPr>
              <a:t>Learning goals</a:t>
            </a:r>
          </a:p>
          <a:p>
            <a:pPr marL="457200" indent="-457200">
              <a:lnSpc>
                <a:spcPct val="110000"/>
              </a:lnSpc>
              <a:spcBef>
                <a:spcPts val="653"/>
              </a:spcBef>
              <a:buFont typeface="Arial"/>
              <a:buChar char="•"/>
            </a:pPr>
            <a:r>
              <a:rPr lang="en-CA" sz="2800" noProof="0">
                <a:solidFill>
                  <a:srgbClr val="333333"/>
                </a:solidFill>
                <a:latin typeface="Roboto" panose="02000000000000000000" pitchFamily="2" charset="0"/>
                <a:ea typeface="Roboto" panose="02000000000000000000" pitchFamily="2" charset="0"/>
                <a:cs typeface="Segoe UI"/>
              </a:rPr>
              <a:t>Identify practices that can help us safely navigate and positively contribute to online environments.</a:t>
            </a:r>
            <a:endParaRPr lang="en-CA" noProof="0">
              <a:solidFill>
                <a:srgbClr val="000000"/>
              </a:solidFill>
              <a:latin typeface="Roboto" panose="02000000000000000000" pitchFamily="2" charset="0"/>
              <a:ea typeface="Roboto" panose="02000000000000000000" pitchFamily="2" charset="0"/>
              <a:cs typeface="Arial"/>
            </a:endParaRPr>
          </a:p>
          <a:p>
            <a:pPr marL="457200" indent="-457200">
              <a:lnSpc>
                <a:spcPct val="110000"/>
              </a:lnSpc>
              <a:spcBef>
                <a:spcPts val="653"/>
              </a:spcBef>
              <a:buFont typeface="Arial"/>
              <a:buChar char="•"/>
            </a:pPr>
            <a:r>
              <a:rPr lang="en-CA" sz="2800" noProof="0">
                <a:solidFill>
                  <a:srgbClr val="333333"/>
                </a:solidFill>
                <a:latin typeface="Roboto" panose="02000000000000000000" pitchFamily="2" charset="0"/>
                <a:ea typeface="Roboto" panose="02000000000000000000" pitchFamily="2" charset="0"/>
                <a:cs typeface="Segoe UI"/>
              </a:rPr>
              <a:t>Describe positive digital media habits that protect our privacy and support the well-being of ourselves and others.</a:t>
            </a:r>
            <a:endParaRPr lang="en-CA" noProof="0">
              <a:solidFill>
                <a:srgbClr val="000000"/>
              </a:solidFill>
              <a:latin typeface="Roboto" panose="02000000000000000000" pitchFamily="2" charset="0"/>
              <a:ea typeface="Roboto" panose="02000000000000000000" pitchFamily="2" charset="0"/>
              <a:cs typeface="Arial"/>
            </a:endParaRPr>
          </a:p>
          <a:p>
            <a:pPr marL="457200" indent="-457200">
              <a:lnSpc>
                <a:spcPct val="110000"/>
              </a:lnSpc>
              <a:spcBef>
                <a:spcPts val="653"/>
              </a:spcBef>
              <a:buFont typeface="Arial"/>
              <a:buChar char="•"/>
            </a:pPr>
            <a:r>
              <a:rPr lang="en-CA" sz="2800" noProof="0">
                <a:solidFill>
                  <a:srgbClr val="333333"/>
                </a:solidFill>
                <a:latin typeface="Roboto" panose="02000000000000000000" pitchFamily="2" charset="0"/>
                <a:ea typeface="Roboto" panose="02000000000000000000" pitchFamily="2" charset="0"/>
                <a:cs typeface="Segoe UI"/>
              </a:rPr>
              <a:t>Engage in informed and healthy digital media choices that work best for each of us.</a:t>
            </a:r>
            <a:endParaRPr lang="en-CA" sz="2800" b="1" i="1" noProof="0">
              <a:solidFill>
                <a:srgbClr val="40008D"/>
              </a:solidFill>
              <a:latin typeface="Roboto" panose="02000000000000000000" pitchFamily="2" charset="0"/>
              <a:ea typeface="Roboto" panose="02000000000000000000" pitchFamily="2" charset="0"/>
              <a:cs typeface="Arial"/>
            </a:endParaRPr>
          </a:p>
        </p:txBody>
      </p:sp>
      <p:pic>
        <p:nvPicPr>
          <p:cNvPr id="10" name="Video 9" descr="Cameo video of SMH-ON staff member Stephanie, reading the speaker’s notes.">
            <a:hlinkClick r:id="" action="ppaction://media"/>
            <a:extLst>
              <a:ext uri="{FF2B5EF4-FFF2-40B4-BE49-F238E27FC236}">
                <a16:creationId xmlns:a16="http://schemas.microsoft.com/office/drawing/2014/main" id="{A6C6183E-EA50-B3BE-4AE1-33307619F6C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F7959F7-25C9-BF41-87CB-1C61F669E1A3}"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56880" y="3752454"/>
            <a:ext cx="2057400" cy="2057400"/>
          </a:xfrm>
          <a:prstGeom prst="ellipse">
            <a:avLst/>
          </a:prstGeom>
        </p:spPr>
      </p:pic>
      <p:sp>
        <p:nvSpPr>
          <p:cNvPr id="4" name="Title 1">
            <a:extLst>
              <a:ext uri="{FF2B5EF4-FFF2-40B4-BE49-F238E27FC236}">
                <a16:creationId xmlns:a16="http://schemas.microsoft.com/office/drawing/2014/main" id="{DB42C314-1BEE-3054-0892-9C3ADDECE4E0}"/>
              </a:ext>
            </a:extLst>
          </p:cNvPr>
          <p:cNvSpPr>
            <a:spLocks/>
          </p:cNvSpPr>
          <p:nvPr/>
        </p:nvSpPr>
        <p:spPr>
          <a:xfrm>
            <a:off x="284708" y="5862"/>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a:t>
            </a:r>
            <a:r>
              <a:rPr lang="en-CA" sz="3200" b="1" kern="0">
                <a:solidFill>
                  <a:schemeClr val="bg1"/>
                </a:solidFill>
                <a:latin typeface="Poppins SemiBold"/>
                <a:ea typeface="Inter" panose="02000503000000020004" pitchFamily="2" charset="0"/>
                <a:cs typeface="Calibri"/>
              </a:rPr>
              <a:t>Media</a:t>
            </a: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 </a:t>
            </a:r>
            <a:r>
              <a:rPr kumimoji="0" lang="en-CA" sz="3200" u="none" strike="noStrike" kern="0" cap="none" spc="0" normalizeH="0" baseline="0" noProof="0">
                <a:ln>
                  <a:noFill/>
                </a:ln>
                <a:solidFill>
                  <a:schemeClr val="bg1"/>
                </a:solidFill>
                <a:effectLst/>
                <a:uLnTx/>
                <a:uFillTx/>
                <a:latin typeface="Poppins" pitchFamily="2" charset="77"/>
                <a:ea typeface="Inter" panose="02000503000000020004" pitchFamily="2" charset="0"/>
                <a:cs typeface="Poppins" pitchFamily="2" charset="77"/>
              </a:rPr>
              <a:t>Safe and Healthy Personal Choices</a:t>
            </a:r>
          </a:p>
        </p:txBody>
      </p:sp>
    </p:spTree>
    <p:extLst>
      <p:ext uri="{BB962C8B-B14F-4D97-AF65-F5344CB8AC3E}">
        <p14:creationId xmlns:p14="http://schemas.microsoft.com/office/powerpoint/2010/main" val="936663646"/>
      </p:ext>
    </p:extLst>
  </p:cSld>
  <p:clrMapOvr>
    <a:masterClrMapping/>
  </p:clrMapOvr>
  <mc:AlternateContent xmlns:mc="http://schemas.openxmlformats.org/markup-compatibility/2006" xmlns:p14="http://schemas.microsoft.com/office/powerpoint/2010/main">
    <mc:Choice Requires="p14">
      <p:transition spd="med" p14:dur="700" advTm="19001">
        <p:fade/>
      </p:transition>
    </mc:Choice>
    <mc:Fallback xmlns="">
      <p:transition spd="med" advTm="19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4" name="Title 1">
            <a:extLst>
              <a:ext uri="{FF2B5EF4-FFF2-40B4-BE49-F238E27FC236}">
                <a16:creationId xmlns:a16="http://schemas.microsoft.com/office/drawing/2014/main" id="{4C94D3E8-A6C0-8470-8271-8F00258E57EC}"/>
              </a:ext>
            </a:extLst>
          </p:cNvPr>
          <p:cNvSpPr txBox="1">
            <a:spLocks noGrp="1"/>
          </p:cNvSpPr>
          <p:nvPr>
            <p:ph type="title" idx="4294967295"/>
          </p:nvPr>
        </p:nvSpPr>
        <p:spPr>
          <a:xfrm>
            <a:off x="437108" y="-852407"/>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Calibri"/>
              </a:rPr>
              <a:t>Digital Media: Safe and Healthy Personal Choices - 4</a:t>
            </a:r>
            <a:endPar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6" name="Title 1">
            <a:extLst>
              <a:ext uri="{FF2B5EF4-FFF2-40B4-BE49-F238E27FC236}">
                <a16:creationId xmlns:a16="http://schemas.microsoft.com/office/drawing/2014/main" id="{70763ABF-9E3E-5B58-A5BA-D9A90FE738E2}"/>
              </a:ext>
            </a:extLst>
          </p:cNvPr>
          <p:cNvSpPr>
            <a:spLocks/>
          </p:cNvSpPr>
          <p:nvPr/>
        </p:nvSpPr>
        <p:spPr>
          <a:xfrm>
            <a:off x="284708" y="5862"/>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a:t>
            </a:r>
            <a:r>
              <a:rPr lang="en-CA" sz="3200" b="1" kern="0">
                <a:solidFill>
                  <a:schemeClr val="bg1"/>
                </a:solidFill>
                <a:latin typeface="Poppins SemiBold"/>
                <a:ea typeface="Inter" panose="02000503000000020004" pitchFamily="2" charset="0"/>
                <a:cs typeface="Calibri"/>
              </a:rPr>
              <a:t>Media</a:t>
            </a: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 </a:t>
            </a:r>
            <a:r>
              <a:rPr kumimoji="0" lang="en-CA" sz="3200" u="none" strike="noStrike" kern="0" cap="none" spc="0" normalizeH="0" baseline="0" noProof="0">
                <a:ln>
                  <a:noFill/>
                </a:ln>
                <a:solidFill>
                  <a:schemeClr val="bg1"/>
                </a:solidFill>
                <a:effectLst/>
                <a:uLnTx/>
                <a:uFillTx/>
                <a:latin typeface="Poppins" pitchFamily="2" charset="77"/>
                <a:ea typeface="Inter" panose="02000503000000020004" pitchFamily="2" charset="0"/>
                <a:cs typeface="Poppins" pitchFamily="2" charset="77"/>
              </a:rPr>
              <a:t>Safe and Healthy Personal Choices</a:t>
            </a:r>
          </a:p>
        </p:txBody>
      </p:sp>
      <p:sp>
        <p:nvSpPr>
          <p:cNvPr id="2" name="TextBox 1">
            <a:extLst>
              <a:ext uri="{FF2B5EF4-FFF2-40B4-BE49-F238E27FC236}">
                <a16:creationId xmlns:a16="http://schemas.microsoft.com/office/drawing/2014/main" id="{BB83B9A4-9BE3-60E4-593F-27EA41490AC0}"/>
              </a:ext>
            </a:extLst>
          </p:cNvPr>
          <p:cNvSpPr txBox="1"/>
          <p:nvPr/>
        </p:nvSpPr>
        <p:spPr>
          <a:xfrm>
            <a:off x="279400" y="92710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000" b="1" noProof="0">
                <a:solidFill>
                  <a:srgbClr val="40008D"/>
                </a:solidFill>
              </a:rPr>
              <a:t>Lesson plan</a:t>
            </a:r>
            <a:endParaRPr lang="en-CA" sz="3000" noProof="0">
              <a:solidFill>
                <a:srgbClr val="40008D"/>
              </a:solidFill>
              <a:cs typeface="Arial"/>
            </a:endParaRPr>
          </a:p>
        </p:txBody>
      </p:sp>
      <p:graphicFrame>
        <p:nvGraphicFramePr>
          <p:cNvPr id="5" name="Table 4">
            <a:extLst>
              <a:ext uri="{FF2B5EF4-FFF2-40B4-BE49-F238E27FC236}">
                <a16:creationId xmlns:a16="http://schemas.microsoft.com/office/drawing/2014/main" id="{080A1ACC-6D46-58A1-985B-100AB8239A0B}"/>
              </a:ext>
            </a:extLst>
          </p:cNvPr>
          <p:cNvGraphicFramePr>
            <a:graphicFrameLocks noGrp="1"/>
          </p:cNvGraphicFramePr>
          <p:nvPr>
            <p:extLst>
              <p:ext uri="{D42A27DB-BD31-4B8C-83A1-F6EECF244321}">
                <p14:modId xmlns:p14="http://schemas.microsoft.com/office/powerpoint/2010/main" val="2051139592"/>
              </p:ext>
            </p:extLst>
          </p:nvPr>
        </p:nvGraphicFramePr>
        <p:xfrm>
          <a:off x="304800" y="1675952"/>
          <a:ext cx="11480637" cy="4114800"/>
        </p:xfrm>
        <a:graphic>
          <a:graphicData uri="http://schemas.openxmlformats.org/drawingml/2006/table">
            <a:tbl>
              <a:tblPr firstRow="1" bandRow="1">
                <a:tableStyleId>{5C22544A-7EE6-4342-B048-85BDC9FD1C3A}</a:tableStyleId>
              </a:tblPr>
              <a:tblGrid>
                <a:gridCol w="3826879">
                  <a:extLst>
                    <a:ext uri="{9D8B030D-6E8A-4147-A177-3AD203B41FA5}">
                      <a16:colId xmlns:a16="http://schemas.microsoft.com/office/drawing/2014/main" val="3638239465"/>
                    </a:ext>
                  </a:extLst>
                </a:gridCol>
                <a:gridCol w="3826879">
                  <a:extLst>
                    <a:ext uri="{9D8B030D-6E8A-4147-A177-3AD203B41FA5}">
                      <a16:colId xmlns:a16="http://schemas.microsoft.com/office/drawing/2014/main" val="638401268"/>
                    </a:ext>
                  </a:extLst>
                </a:gridCol>
                <a:gridCol w="3826879">
                  <a:extLst>
                    <a:ext uri="{9D8B030D-6E8A-4147-A177-3AD203B41FA5}">
                      <a16:colId xmlns:a16="http://schemas.microsoft.com/office/drawing/2014/main" val="1737132610"/>
                    </a:ext>
                  </a:extLst>
                </a:gridCol>
              </a:tblGrid>
              <a:tr h="763489">
                <a:tc>
                  <a:txBody>
                    <a:bodyPr/>
                    <a:lstStyle/>
                    <a:p>
                      <a:r>
                        <a:rPr lang="en-CA" sz="2800" noProof="0">
                          <a:latin typeface="Raleway SemiBold"/>
                        </a:rPr>
                        <a:t>Minds On</a:t>
                      </a:r>
                    </a:p>
                  </a:txBody>
                  <a:tcPr anchor="ctr">
                    <a:solidFill>
                      <a:srgbClr val="40008D"/>
                    </a:solidFill>
                  </a:tcPr>
                </a:tc>
                <a:tc>
                  <a:txBody>
                    <a:bodyPr/>
                    <a:lstStyle/>
                    <a:p>
                      <a:r>
                        <a:rPr lang="en-CA" sz="2800" noProof="0">
                          <a:latin typeface="Raleway SemiBold"/>
                        </a:rPr>
                        <a:t>Action</a:t>
                      </a:r>
                    </a:p>
                  </a:txBody>
                  <a:tcPr anchor="ctr">
                    <a:solidFill>
                      <a:srgbClr val="40008D"/>
                    </a:solidFill>
                  </a:tcPr>
                </a:tc>
                <a:tc>
                  <a:txBody>
                    <a:bodyPr/>
                    <a:lstStyle/>
                    <a:p>
                      <a:r>
                        <a:rPr lang="en-CA" sz="2800" noProof="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351311">
                <a:tc>
                  <a:txBody>
                    <a:bodyPr/>
                    <a:lstStyle/>
                    <a:p>
                      <a:pPr lvl="0">
                        <a:spcAft>
                          <a:spcPts val="800"/>
                        </a:spcAft>
                        <a:buNone/>
                      </a:pPr>
                      <a:r>
                        <a:rPr lang="en-CA" sz="2400" b="1" noProof="0">
                          <a:solidFill>
                            <a:schemeClr val="tx1"/>
                          </a:solidFill>
                          <a:latin typeface="Roboto" panose="02000000000000000000" pitchFamily="2" charset="0"/>
                          <a:ea typeface="Roboto" panose="02000000000000000000" pitchFamily="2" charset="0"/>
                        </a:rPr>
                        <a:t>Understanding key terms </a:t>
                      </a:r>
                    </a:p>
                    <a:p>
                      <a:pPr lvl="0">
                        <a:buNone/>
                      </a:pPr>
                      <a:r>
                        <a:rPr lang="en-CA" sz="2000" b="0" i="0" u="none" strike="noStrike" noProof="0">
                          <a:solidFill>
                            <a:schemeClr val="tx1"/>
                          </a:solidFill>
                          <a:latin typeface="Roboto" panose="02000000000000000000" pitchFamily="2" charset="0"/>
                          <a:ea typeface="Roboto" panose="02000000000000000000" pitchFamily="2" charset="0"/>
                        </a:rPr>
                        <a:t>Build shared understanding of key terms needed for the lesson.</a:t>
                      </a:r>
                      <a:endParaRPr lang="en-CA" sz="2000" noProof="0">
                        <a:latin typeface="Roboto" panose="02000000000000000000" pitchFamily="2" charset="0"/>
                        <a:ea typeface="Roboto" panose="02000000000000000000" pitchFamily="2" charset="0"/>
                      </a:endParaRPr>
                    </a:p>
                  </a:txBody>
                  <a:tcPr>
                    <a:solidFill>
                      <a:schemeClr val="accent3">
                        <a:lumMod val="20000"/>
                        <a:lumOff val="80000"/>
                      </a:schemeClr>
                    </a:solidFill>
                  </a:tcPr>
                </a:tc>
                <a:tc>
                  <a:txBody>
                    <a:bodyPr/>
                    <a:lstStyle/>
                    <a:p>
                      <a:pPr lvl="0">
                        <a:spcAft>
                          <a:spcPts val="800"/>
                        </a:spcAft>
                        <a:buNone/>
                      </a:pPr>
                      <a:r>
                        <a:rPr lang="en-CA" sz="2400" b="1" noProof="0">
                          <a:solidFill>
                            <a:schemeClr val="tx1"/>
                          </a:solidFill>
                          <a:latin typeface="Roboto" panose="02000000000000000000" pitchFamily="2" charset="0"/>
                          <a:ea typeface="Roboto" panose="02000000000000000000" pitchFamily="2" charset="0"/>
                        </a:rPr>
                        <a:t>Level Up</a:t>
                      </a:r>
                      <a:endParaRPr lang="en-CA" sz="2400" b="1" noProof="0">
                        <a:solidFill>
                          <a:srgbClr val="000000"/>
                        </a:solidFill>
                        <a:latin typeface="Roboto" panose="02000000000000000000" pitchFamily="2" charset="0"/>
                        <a:ea typeface="Roboto" panose="02000000000000000000" pitchFamily="2" charset="0"/>
                      </a:endParaRPr>
                    </a:p>
                    <a:p>
                      <a:pPr lvl="0">
                        <a:spcAft>
                          <a:spcPts val="800"/>
                        </a:spcAft>
                        <a:buNone/>
                      </a:pPr>
                      <a:r>
                        <a:rPr lang="en-CA" sz="2000" b="0" i="0" u="none" strike="noStrike" noProof="0">
                          <a:solidFill>
                            <a:schemeClr val="tx1"/>
                          </a:solidFill>
                          <a:latin typeface="Roboto" panose="02000000000000000000" pitchFamily="2" charset="0"/>
                          <a:ea typeface="Roboto" panose="02000000000000000000" pitchFamily="2" charset="0"/>
                        </a:rPr>
                        <a:t>Identify some of the privacy and safety risks that exist online and explore tools to help students take charge of their digital media experience and support their relationships/interactions online.</a:t>
                      </a:r>
                      <a:r>
                        <a:rPr lang="en-CA" sz="2400" b="0" i="0" u="none" strike="noStrike" noProof="0">
                          <a:solidFill>
                            <a:schemeClr val="tx1"/>
                          </a:solidFill>
                          <a:latin typeface="Roboto" panose="02000000000000000000" pitchFamily="2" charset="0"/>
                          <a:ea typeface="Roboto" panose="02000000000000000000" pitchFamily="2" charset="0"/>
                        </a:rPr>
                        <a:t> </a:t>
                      </a:r>
                    </a:p>
                    <a:p>
                      <a:pPr lvl="0">
                        <a:buNone/>
                      </a:pPr>
                      <a:r>
                        <a:rPr lang="en-CA" sz="2400" b="0" i="0" u="none" strike="noStrike" noProof="0">
                          <a:solidFill>
                            <a:schemeClr val="tx1"/>
                          </a:solidFill>
                          <a:latin typeface="Roboto" panose="02000000000000000000" pitchFamily="2" charset="0"/>
                          <a:ea typeface="Roboto" panose="02000000000000000000" pitchFamily="2" charset="0"/>
                        </a:rPr>
                        <a:t>   </a:t>
                      </a:r>
                    </a:p>
                  </a:txBody>
                  <a:tcPr>
                    <a:solidFill>
                      <a:schemeClr val="accent3">
                        <a:lumMod val="40000"/>
                        <a:lumOff val="60000"/>
                      </a:schemeClr>
                    </a:solidFill>
                  </a:tcPr>
                </a:tc>
                <a:tc>
                  <a:txBody>
                    <a:bodyPr/>
                    <a:lstStyle/>
                    <a:p>
                      <a:pPr lvl="0">
                        <a:spcAft>
                          <a:spcPts val="800"/>
                        </a:spcAft>
                        <a:buNone/>
                      </a:pPr>
                      <a:r>
                        <a:rPr lang="en-CA" sz="2400" b="1" noProof="0" dirty="0">
                          <a:solidFill>
                            <a:schemeClr val="tx1"/>
                          </a:solidFill>
                          <a:latin typeface="Roboto" panose="02000000000000000000" pitchFamily="2" charset="0"/>
                          <a:ea typeface="Roboto" panose="02000000000000000000" pitchFamily="2" charset="0"/>
                        </a:rPr>
                        <a:t>Sharing strategies and learnings</a:t>
                      </a:r>
                    </a:p>
                    <a:p>
                      <a:pPr lvl="0" algn="l">
                        <a:lnSpc>
                          <a:spcPct val="100000"/>
                        </a:lnSpc>
                        <a:spcBef>
                          <a:spcPts val="0"/>
                        </a:spcBef>
                        <a:spcAft>
                          <a:spcPts val="0"/>
                        </a:spcAft>
                        <a:buNone/>
                      </a:pPr>
                      <a:r>
                        <a:rPr lang="en-CA" sz="2000" b="0" i="0" u="none" strike="noStrike" noProof="0" dirty="0">
                          <a:solidFill>
                            <a:schemeClr val="tx1"/>
                          </a:solidFill>
                          <a:latin typeface="Roboto" panose="02000000000000000000" pitchFamily="2" charset="0"/>
                          <a:ea typeface="Roboto" panose="02000000000000000000" pitchFamily="2" charset="0"/>
                        </a:rPr>
                        <a:t>Students reflect on the learning and share their ideas. </a:t>
                      </a:r>
                      <a:br>
                        <a:rPr lang="en-CA" sz="2400" b="0" i="0" u="none" strike="noStrike" noProof="0" dirty="0">
                          <a:solidFill>
                            <a:srgbClr val="000000"/>
                          </a:solidFill>
                          <a:latin typeface="Roboto" panose="02000000000000000000" pitchFamily="2" charset="0"/>
                          <a:ea typeface="Roboto" panose="02000000000000000000" pitchFamily="2" charset="0"/>
                        </a:rPr>
                      </a:br>
                      <a:r>
                        <a:rPr lang="en-CA" sz="2400" b="0" i="0" u="none" strike="noStrike" noProof="0" dirty="0">
                          <a:solidFill>
                            <a:schemeClr val="tx1"/>
                          </a:solidFill>
                          <a:latin typeface="Roboto" panose="02000000000000000000" pitchFamily="2" charset="0"/>
                          <a:ea typeface="Roboto" panose="02000000000000000000" pitchFamily="2" charset="0"/>
                        </a:rPr>
                        <a:t>        </a:t>
                      </a:r>
                      <a:endParaRPr lang="en-CA" sz="2400" noProof="0" dirty="0">
                        <a:solidFill>
                          <a:schemeClr val="tx1"/>
                        </a:solidFill>
                        <a:latin typeface="Roboto" panose="02000000000000000000" pitchFamily="2" charset="0"/>
                        <a:ea typeface="Roboto" panose="02000000000000000000" pitchFamily="2" charset="0"/>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15" name="Video 14" descr="Cameo video of SMH-ON staff member Stephanie, reading the speaker’s notes.">
            <a:hlinkClick r:id="" action="ppaction://media"/>
            <a:extLst>
              <a:ext uri="{FF2B5EF4-FFF2-40B4-BE49-F238E27FC236}">
                <a16:creationId xmlns:a16="http://schemas.microsoft.com/office/drawing/2014/main" id="{ACF515C7-0CD0-D053-CED8-3E48AAFB462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385A7BD-983E-5443-9BFA-43A8B689C0FB}"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381000" y="4275047"/>
            <a:ext cx="2057400" cy="2057400"/>
          </a:xfrm>
          <a:prstGeom prst="ellipse">
            <a:avLst/>
          </a:prstGeom>
        </p:spPr>
      </p:pic>
    </p:spTree>
    <p:extLst>
      <p:ext uri="{BB962C8B-B14F-4D97-AF65-F5344CB8AC3E}">
        <p14:creationId xmlns:p14="http://schemas.microsoft.com/office/powerpoint/2010/main" val="3333678154"/>
      </p:ext>
    </p:extLst>
  </p:cSld>
  <p:clrMapOvr>
    <a:masterClrMapping/>
  </p:clrMapOvr>
  <mc:AlternateContent xmlns:mc="http://schemas.openxmlformats.org/markup-compatibility/2006" xmlns:p14="http://schemas.microsoft.com/office/powerpoint/2010/main">
    <mc:Choice Requires="p14">
      <p:transition spd="med" p14:dur="700" advTm="10768">
        <p:fade/>
      </p:transition>
    </mc:Choice>
    <mc:Fallback xmlns="">
      <p:transition spd="med" advTm="10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087636E1-3665-9B72-28DB-C002C12755A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75C6B0E-19FB-D6EC-7719-D059341E9DAE}"/>
              </a:ext>
            </a:extLst>
          </p:cNvPr>
          <p:cNvSpPr txBox="1">
            <a:spLocks noGrp="1"/>
          </p:cNvSpPr>
          <p:nvPr>
            <p:ph type="title" idx="4294967295"/>
          </p:nvPr>
        </p:nvSpPr>
        <p:spPr>
          <a:xfrm>
            <a:off x="0" y="-957263"/>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Calibri"/>
              </a:rPr>
              <a:t>Digital Media: Safe and Healthy Personal Choices - 5</a:t>
            </a:r>
            <a:endPar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7" name="Title 1">
            <a:extLst>
              <a:ext uri="{FF2B5EF4-FFF2-40B4-BE49-F238E27FC236}">
                <a16:creationId xmlns:a16="http://schemas.microsoft.com/office/drawing/2014/main" id="{C5A98F31-0607-DB19-FA9B-824B0A1F4675}"/>
              </a:ext>
            </a:extLst>
          </p:cNvPr>
          <p:cNvSpPr>
            <a:spLocks/>
          </p:cNvSpPr>
          <p:nvPr/>
        </p:nvSpPr>
        <p:spPr>
          <a:xfrm>
            <a:off x="284708" y="5862"/>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Digital </a:t>
            </a:r>
            <a:r>
              <a:rPr lang="en-CA" sz="3200" b="1" kern="0">
                <a:solidFill>
                  <a:schemeClr val="bg1"/>
                </a:solidFill>
                <a:latin typeface="Poppins SemiBold"/>
                <a:ea typeface="Inter" panose="02000503000000020004" pitchFamily="2" charset="0"/>
                <a:cs typeface="Calibri"/>
              </a:rPr>
              <a:t>Media</a:t>
            </a: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 </a:t>
            </a:r>
            <a:r>
              <a:rPr kumimoji="0" lang="en-CA" sz="3200" u="none" strike="noStrike" kern="0" cap="none" spc="0" normalizeH="0" baseline="0" noProof="0">
                <a:ln>
                  <a:noFill/>
                </a:ln>
                <a:solidFill>
                  <a:schemeClr val="bg1"/>
                </a:solidFill>
                <a:effectLst/>
                <a:uLnTx/>
                <a:uFillTx/>
                <a:latin typeface="Poppins" pitchFamily="2" charset="77"/>
                <a:ea typeface="Inter" panose="02000503000000020004" pitchFamily="2" charset="0"/>
                <a:cs typeface="Poppins" pitchFamily="2" charset="77"/>
              </a:rPr>
              <a:t>Safe and Healthy Personal Choices</a:t>
            </a:r>
          </a:p>
        </p:txBody>
      </p:sp>
      <p:graphicFrame>
        <p:nvGraphicFramePr>
          <p:cNvPr id="5" name="Table 4">
            <a:extLst>
              <a:ext uri="{FF2B5EF4-FFF2-40B4-BE49-F238E27FC236}">
                <a16:creationId xmlns:a16="http://schemas.microsoft.com/office/drawing/2014/main" id="{14761306-C8CA-D3AD-A43C-6DB0EB38C61D}"/>
              </a:ext>
            </a:extLst>
          </p:cNvPr>
          <p:cNvGraphicFramePr>
            <a:graphicFrameLocks noGrp="1"/>
          </p:cNvGraphicFramePr>
          <p:nvPr/>
        </p:nvGraphicFramePr>
        <p:xfrm>
          <a:off x="304800" y="969568"/>
          <a:ext cx="11480637" cy="4860051"/>
        </p:xfrm>
        <a:graphic>
          <a:graphicData uri="http://schemas.openxmlformats.org/drawingml/2006/table">
            <a:tbl>
              <a:tblPr firstRow="1" bandRow="1">
                <a:tableStyleId>{5C22544A-7EE6-4342-B048-85BDC9FD1C3A}</a:tableStyleId>
              </a:tblPr>
              <a:tblGrid>
                <a:gridCol w="3826879">
                  <a:extLst>
                    <a:ext uri="{9D8B030D-6E8A-4147-A177-3AD203B41FA5}">
                      <a16:colId xmlns:a16="http://schemas.microsoft.com/office/drawing/2014/main" val="3638239465"/>
                    </a:ext>
                  </a:extLst>
                </a:gridCol>
                <a:gridCol w="3826879">
                  <a:extLst>
                    <a:ext uri="{9D8B030D-6E8A-4147-A177-3AD203B41FA5}">
                      <a16:colId xmlns:a16="http://schemas.microsoft.com/office/drawing/2014/main" val="638401268"/>
                    </a:ext>
                  </a:extLst>
                </a:gridCol>
                <a:gridCol w="3826879">
                  <a:extLst>
                    <a:ext uri="{9D8B030D-6E8A-4147-A177-3AD203B41FA5}">
                      <a16:colId xmlns:a16="http://schemas.microsoft.com/office/drawing/2014/main" val="1737132610"/>
                    </a:ext>
                  </a:extLst>
                </a:gridCol>
              </a:tblGrid>
              <a:tr h="901768">
                <a:tc>
                  <a:txBody>
                    <a:bodyPr/>
                    <a:lstStyle/>
                    <a:p>
                      <a:pPr algn="ctr">
                        <a:spcBef>
                          <a:spcPts val="800"/>
                        </a:spcBef>
                      </a:pPr>
                      <a:r>
                        <a:rPr lang="en-US" sz="2800">
                          <a:latin typeface="Raleway SemiBold"/>
                        </a:rPr>
                        <a:t>Minds On</a:t>
                      </a:r>
                    </a:p>
                  </a:txBody>
                  <a:tcPr anchor="ctr">
                    <a:solidFill>
                      <a:srgbClr val="40008D"/>
                    </a:solidFill>
                  </a:tcPr>
                </a:tc>
                <a:tc>
                  <a:txBody>
                    <a:bodyPr/>
                    <a:lstStyle/>
                    <a:p>
                      <a:pPr algn="ctr">
                        <a:spcBef>
                          <a:spcPts val="800"/>
                        </a:spcBef>
                      </a:pPr>
                      <a:r>
                        <a:rPr lang="en-US" sz="2800">
                          <a:latin typeface="Raleway SemiBold"/>
                        </a:rPr>
                        <a:t>Action</a:t>
                      </a:r>
                    </a:p>
                  </a:txBody>
                  <a:tcPr anchor="ctr">
                    <a:solidFill>
                      <a:srgbClr val="40008D"/>
                    </a:solidFill>
                  </a:tcPr>
                </a:tc>
                <a:tc>
                  <a:txBody>
                    <a:bodyPr/>
                    <a:lstStyle/>
                    <a:p>
                      <a:pPr algn="ctr">
                        <a:spcBef>
                          <a:spcPts val="800"/>
                        </a:spcBef>
                      </a:pPr>
                      <a:r>
                        <a:rPr lang="en-US" sz="280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958283">
                <a:tc>
                  <a:txBody>
                    <a:bodyPr/>
                    <a:lstStyle/>
                    <a:p>
                      <a:pPr lvl="0">
                        <a:spcAft>
                          <a:spcPts val="800"/>
                        </a:spcAft>
                        <a:buNone/>
                      </a:pPr>
                      <a:endParaRPr lang="en-US" sz="2000"/>
                    </a:p>
                  </a:txBody>
                  <a:tcPr>
                    <a:solidFill>
                      <a:schemeClr val="accent3">
                        <a:lumMod val="20000"/>
                        <a:lumOff val="80000"/>
                      </a:schemeClr>
                    </a:solidFill>
                  </a:tcPr>
                </a:tc>
                <a:tc>
                  <a:txBody>
                    <a:bodyPr/>
                    <a:lstStyle/>
                    <a:p>
                      <a:pPr lvl="0">
                        <a:spcAft>
                          <a:spcPts val="800"/>
                        </a:spcAft>
                        <a:buNone/>
                      </a:pPr>
                      <a:r>
                        <a:rPr lang="en-US" sz="2400" b="0" i="0" u="none" strike="noStrike" noProof="0">
                          <a:solidFill>
                            <a:schemeClr val="tx1"/>
                          </a:solidFill>
                          <a:latin typeface="Arial"/>
                          <a:ea typeface="Inter" panose="02000503000000020004" pitchFamily="2" charset="0"/>
                        </a:rPr>
                        <a:t> </a:t>
                      </a:r>
                    </a:p>
                  </a:txBody>
                  <a:tcPr>
                    <a:solidFill>
                      <a:schemeClr val="accent3">
                        <a:lumMod val="40000"/>
                        <a:lumOff val="60000"/>
                      </a:schemeClr>
                    </a:solidFill>
                  </a:tcPr>
                </a:tc>
                <a:tc>
                  <a:txBody>
                    <a:bodyPr/>
                    <a:lstStyle/>
                    <a:p>
                      <a:pPr lvl="0">
                        <a:spcAft>
                          <a:spcPts val="800"/>
                        </a:spcAft>
                        <a:buNone/>
                      </a:pPr>
                      <a:endParaRPr lang="en-US" sz="2400" dirty="0">
                        <a:solidFill>
                          <a:schemeClr val="tx1"/>
                        </a:solidFill>
                        <a:latin typeface="Arial"/>
                        <a:ea typeface="Inter" panose="02000503000000020004" pitchFamily="2" charset="0"/>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8" name="Picture 7" descr="Screenshot of Minds On activity from Ministry of Education's Digital Media: Safe and Healthy Personal Choices curriculum module">
            <a:extLst>
              <a:ext uri="{FF2B5EF4-FFF2-40B4-BE49-F238E27FC236}">
                <a16:creationId xmlns:a16="http://schemas.microsoft.com/office/drawing/2014/main" id="{7F6C29D4-8F32-0E3B-0413-3403F0DF9E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800" y="1872062"/>
            <a:ext cx="3790899" cy="3971003"/>
          </a:xfrm>
          <a:prstGeom prst="rect">
            <a:avLst/>
          </a:prstGeom>
        </p:spPr>
      </p:pic>
      <p:pic>
        <p:nvPicPr>
          <p:cNvPr id="2" name="Picture 1" descr="Screenshot of Action activity from Ministry of Education's Digital Media: Safe and Healthy Personal Choices curriculum module">
            <a:extLst>
              <a:ext uri="{FF2B5EF4-FFF2-40B4-BE49-F238E27FC236}">
                <a16:creationId xmlns:a16="http://schemas.microsoft.com/office/drawing/2014/main" id="{2824EA61-E8E6-5845-3AA3-205E60F315BD}"/>
              </a:ext>
            </a:extLst>
          </p:cNvPr>
          <p:cNvPicPr>
            <a:picLocks noChangeAspect="1"/>
          </p:cNvPicPr>
          <p:nvPr/>
        </p:nvPicPr>
        <p:blipFill>
          <a:blip r:embed="rId4"/>
          <a:srcRect t="15700" b="15339"/>
          <a:stretch>
            <a:fillRect/>
          </a:stretch>
        </p:blipFill>
        <p:spPr>
          <a:xfrm>
            <a:off x="4141072" y="1864617"/>
            <a:ext cx="3808091" cy="4016371"/>
          </a:xfrm>
          <a:prstGeom prst="rect">
            <a:avLst/>
          </a:prstGeom>
        </p:spPr>
      </p:pic>
      <p:pic>
        <p:nvPicPr>
          <p:cNvPr id="6" name="Picture 5" descr="Screenshot of Consolidation activity from Ministry of Education's Digital Media: Safe and Healthy Personal Choices curriculum module">
            <a:extLst>
              <a:ext uri="{FF2B5EF4-FFF2-40B4-BE49-F238E27FC236}">
                <a16:creationId xmlns:a16="http://schemas.microsoft.com/office/drawing/2014/main" id="{24A05BCE-CAE2-F903-BD6C-C241DC893B07}"/>
              </a:ext>
            </a:extLst>
          </p:cNvPr>
          <p:cNvPicPr>
            <a:picLocks noChangeAspect="1"/>
          </p:cNvPicPr>
          <p:nvPr/>
        </p:nvPicPr>
        <p:blipFill>
          <a:blip r:embed="rId5"/>
          <a:srcRect t="18791" b="5433"/>
          <a:stretch>
            <a:fillRect/>
          </a:stretch>
        </p:blipFill>
        <p:spPr>
          <a:xfrm>
            <a:off x="7991263" y="1872062"/>
            <a:ext cx="3817590" cy="3971003"/>
          </a:xfrm>
          <a:prstGeom prst="rect">
            <a:avLst/>
          </a:prstGeom>
        </p:spPr>
      </p:pic>
    </p:spTree>
    <p:extLst>
      <p:ext uri="{BB962C8B-B14F-4D97-AF65-F5344CB8AC3E}">
        <p14:creationId xmlns:p14="http://schemas.microsoft.com/office/powerpoint/2010/main" val="206793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8"/>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en-CA" sz="5400" b="0" noProof="0">
                <a:solidFill>
                  <a:schemeClr val="bg1"/>
                </a:solidFill>
                <a:latin typeface="Poppins SemiBold"/>
                <a:ea typeface="Inter" panose="02000503000000020004" pitchFamily="2" charset="0"/>
                <a:cs typeface="Poppins SemiBold"/>
              </a:rPr>
              <a:t>Substance Use: </a:t>
            </a:r>
            <a:r>
              <a:rPr lang="en-CA" sz="5400" b="0" noProof="0">
                <a:solidFill>
                  <a:schemeClr val="bg1"/>
                </a:solidFill>
                <a:latin typeface="Poppins" pitchFamily="2" charset="77"/>
                <a:ea typeface="Inter" panose="02000503000000020004" pitchFamily="2" charset="0"/>
                <a:cs typeface="Poppins" pitchFamily="2" charset="77"/>
              </a:rPr>
              <a:t>Addictions and Related Behaviours </a:t>
            </a:r>
          </a:p>
        </p:txBody>
      </p:sp>
    </p:spTree>
    <p:extLst>
      <p:ext uri="{BB962C8B-B14F-4D97-AF65-F5344CB8AC3E}">
        <p14:creationId xmlns:p14="http://schemas.microsoft.com/office/powerpoint/2010/main" val="284261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8D0AD-D8EA-0660-1A1E-6F361CFCA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A956FC-08F4-9B46-2AE2-95FFD91542D4}"/>
              </a:ext>
            </a:extLst>
          </p:cNvPr>
          <p:cNvSpPr>
            <a:spLocks noGrp="1"/>
          </p:cNvSpPr>
          <p:nvPr>
            <p:ph type="title" idx="4294967295"/>
          </p:nvPr>
        </p:nvSpPr>
        <p:spPr>
          <a:xfrm>
            <a:off x="273820" y="5862"/>
            <a:ext cx="11156950" cy="779463"/>
          </a:xfrm>
        </p:spPr>
        <p:txBody>
          <a:bodyPr>
            <a:normAutofit/>
          </a:bodyPr>
          <a:lstStyle/>
          <a:p>
            <a:r>
              <a:rPr lang="en-CA" sz="3200" noProof="0">
                <a:solidFill>
                  <a:schemeClr val="bg1"/>
                </a:solidFill>
                <a:latin typeface="Poppins SemiBold"/>
                <a:ea typeface="Inter" panose="02000503000000020004" pitchFamily="2" charset="0"/>
                <a:cs typeface="Calibri"/>
              </a:rPr>
              <a:t>Substance Use: </a:t>
            </a:r>
            <a:r>
              <a:rPr lang="en-CA" sz="3200" b="0" noProof="0">
                <a:solidFill>
                  <a:schemeClr val="bg1"/>
                </a:solidFill>
                <a:latin typeface="Poppins" pitchFamily="2" charset="77"/>
                <a:ea typeface="Inter" panose="02000503000000020004" pitchFamily="2" charset="0"/>
                <a:cs typeface="Poppins" pitchFamily="2" charset="77"/>
              </a:rPr>
              <a:t>Addictions and Related Behaviours</a:t>
            </a:r>
          </a:p>
        </p:txBody>
      </p:sp>
      <p:sp>
        <p:nvSpPr>
          <p:cNvPr id="3" name="TextBox 2">
            <a:extLst>
              <a:ext uri="{FF2B5EF4-FFF2-40B4-BE49-F238E27FC236}">
                <a16:creationId xmlns:a16="http://schemas.microsoft.com/office/drawing/2014/main" id="{636978B8-B784-E2C0-456C-1A13DFCCF8CE}"/>
              </a:ext>
            </a:extLst>
          </p:cNvPr>
          <p:cNvSpPr txBox="1"/>
          <p:nvPr/>
        </p:nvSpPr>
        <p:spPr>
          <a:xfrm>
            <a:off x="273820" y="936171"/>
            <a:ext cx="638001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000" b="1" noProof="0">
                <a:solidFill>
                  <a:srgbClr val="40008D"/>
                </a:solidFill>
                <a:latin typeface="Roboto" panose="02000000000000000000" pitchFamily="2" charset="0"/>
                <a:ea typeface="Roboto" panose="02000000000000000000" pitchFamily="2" charset="0"/>
              </a:rPr>
              <a:t>Curriculum expectations</a:t>
            </a:r>
            <a:endParaRPr lang="en-CA" sz="3000" noProof="0">
              <a:solidFill>
                <a:srgbClr val="40008D"/>
              </a:solidFill>
              <a:latin typeface="Roboto" panose="02000000000000000000" pitchFamily="2" charset="0"/>
              <a:ea typeface="Roboto" panose="02000000000000000000" pitchFamily="2" charset="0"/>
              <a:cs typeface="Arial"/>
            </a:endParaRPr>
          </a:p>
        </p:txBody>
      </p:sp>
      <p:pic>
        <p:nvPicPr>
          <p:cNvPr id="5" name="Picture 4" descr="Cover of Ontario Ministry of Education Health and Physical Education curriculum">
            <a:extLst>
              <a:ext uri="{FF2B5EF4-FFF2-40B4-BE49-F238E27FC236}">
                <a16:creationId xmlns:a16="http://schemas.microsoft.com/office/drawing/2014/main" id="{A00412D3-D80A-67E5-B0CB-9CBD9096A968}"/>
              </a:ext>
            </a:extLst>
          </p:cNvPr>
          <p:cNvPicPr>
            <a:picLocks noChangeAspect="1"/>
          </p:cNvPicPr>
          <p:nvPr/>
        </p:nvPicPr>
        <p:blipFill>
          <a:blip r:embed="rId3"/>
          <a:stretch>
            <a:fillRect/>
          </a:stretch>
        </p:blipFill>
        <p:spPr>
          <a:xfrm>
            <a:off x="405389" y="1800945"/>
            <a:ext cx="1672792" cy="2231374"/>
          </a:xfrm>
          <a:prstGeom prst="rect">
            <a:avLst/>
          </a:prstGeom>
          <a:noFill/>
          <a:ln w="9525" cap="sq">
            <a:solidFill>
              <a:schemeClr val="bg1">
                <a:lumMod val="7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Text Placeholder 2">
            <a:extLst>
              <a:ext uri="{FF2B5EF4-FFF2-40B4-BE49-F238E27FC236}">
                <a16:creationId xmlns:a16="http://schemas.microsoft.com/office/drawing/2014/main" id="{533450D7-F046-FCAC-281C-1A2C117D54BA}"/>
              </a:ext>
            </a:extLst>
          </p:cNvPr>
          <p:cNvSpPr txBox="1">
            <a:spLocks/>
          </p:cNvSpPr>
          <p:nvPr/>
        </p:nvSpPr>
        <p:spPr>
          <a:xfrm>
            <a:off x="2479963" y="1721406"/>
            <a:ext cx="6594763" cy="3314996"/>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600" b="1" noProof="0">
                <a:solidFill>
                  <a:srgbClr val="40008D"/>
                </a:solidFill>
                <a:latin typeface="Roboto" panose="02000000000000000000" pitchFamily="2" charset="0"/>
                <a:ea typeface="Roboto" panose="02000000000000000000" pitchFamily="2" charset="0"/>
                <a:cs typeface="Segoe UI"/>
              </a:rPr>
              <a:t>Health and Physical Education</a:t>
            </a:r>
            <a:endParaRPr lang="en-CA" sz="2600" noProof="0">
              <a:solidFill>
                <a:srgbClr val="40008D"/>
              </a:solidFill>
              <a:latin typeface="Roboto" panose="02000000000000000000" pitchFamily="2" charset="0"/>
              <a:ea typeface="Roboto" panose="02000000000000000000" pitchFamily="2" charset="0"/>
              <a:cs typeface="Arial"/>
            </a:endParaRPr>
          </a:p>
          <a:p>
            <a:pPr marL="227965" indent="-227965">
              <a:buNone/>
            </a:pPr>
            <a:r>
              <a:rPr lang="en-CA" sz="2400" b="1" noProof="0">
                <a:solidFill>
                  <a:srgbClr val="333333"/>
                </a:solidFill>
                <a:latin typeface="Roboto" panose="02000000000000000000" pitchFamily="2" charset="0"/>
                <a:ea typeface="Roboto" panose="02000000000000000000" pitchFamily="2" charset="0"/>
                <a:cs typeface="Segoe UI"/>
              </a:rPr>
              <a:t>D1.2 </a:t>
            </a:r>
            <a:r>
              <a:rPr lang="en-CA" sz="2400" noProof="0">
                <a:solidFill>
                  <a:srgbClr val="333333"/>
                </a:solidFill>
                <a:latin typeface="Roboto" panose="02000000000000000000" pitchFamily="2" charset="0"/>
                <a:ea typeface="Roboto" panose="02000000000000000000" pitchFamily="2" charset="0"/>
                <a:cs typeface="Segoe UI"/>
              </a:rPr>
              <a:t>describe the </a:t>
            </a:r>
            <a:r>
              <a:rPr lang="en-CA" sz="2400" b="1" noProof="0">
                <a:solidFill>
                  <a:srgbClr val="333333"/>
                </a:solidFill>
                <a:latin typeface="Roboto" panose="02000000000000000000" pitchFamily="2" charset="0"/>
                <a:ea typeface="Roboto" panose="02000000000000000000" pitchFamily="2" charset="0"/>
                <a:cs typeface="Segoe UI"/>
              </a:rPr>
              <a:t>range of effects</a:t>
            </a:r>
            <a:r>
              <a:rPr lang="en-CA" sz="2400" noProof="0">
                <a:solidFill>
                  <a:srgbClr val="333333"/>
                </a:solidFill>
                <a:latin typeface="Roboto" panose="02000000000000000000" pitchFamily="2" charset="0"/>
                <a:ea typeface="Roboto" panose="02000000000000000000" pitchFamily="2" charset="0"/>
                <a:cs typeface="Segoe UI"/>
              </a:rPr>
              <a:t> associated with using cannabis, other drugs</a:t>
            </a:r>
            <a:r>
              <a:rPr lang="en-CA" sz="2400" i="1" noProof="0">
                <a:solidFill>
                  <a:srgbClr val="333333"/>
                </a:solidFill>
                <a:latin typeface="Roboto" panose="02000000000000000000" pitchFamily="2" charset="0"/>
                <a:ea typeface="Roboto" panose="02000000000000000000" pitchFamily="2" charset="0"/>
                <a:cs typeface="Segoe UI"/>
              </a:rPr>
              <a:t>, </a:t>
            </a:r>
            <a:r>
              <a:rPr lang="en-CA" sz="2400" noProof="0">
                <a:solidFill>
                  <a:srgbClr val="333333"/>
                </a:solidFill>
                <a:latin typeface="Roboto" panose="02000000000000000000" pitchFamily="2" charset="0"/>
                <a:ea typeface="Roboto" panose="02000000000000000000" pitchFamily="2" charset="0"/>
                <a:cs typeface="Segoe UI"/>
              </a:rPr>
              <a:t>and intoxicating substances</a:t>
            </a:r>
            <a:r>
              <a:rPr lang="en-CA" sz="2400" i="1" noProof="0">
                <a:solidFill>
                  <a:srgbClr val="333333"/>
                </a:solidFill>
                <a:latin typeface="Roboto" panose="02000000000000000000" pitchFamily="2" charset="0"/>
                <a:ea typeface="Roboto" panose="02000000000000000000" pitchFamily="2" charset="0"/>
                <a:cs typeface="Segoe UI"/>
              </a:rPr>
              <a:t> </a:t>
            </a:r>
            <a:endParaRPr lang="en-CA" sz="2400" noProof="0">
              <a:solidFill>
                <a:srgbClr val="333333"/>
              </a:solidFill>
              <a:latin typeface="Roboto" panose="02000000000000000000" pitchFamily="2" charset="0"/>
              <a:ea typeface="Roboto" panose="02000000000000000000" pitchFamily="2" charset="0"/>
              <a:cs typeface="Arial"/>
            </a:endParaRPr>
          </a:p>
          <a:p>
            <a:pPr marL="227965" indent="-227965">
              <a:buNone/>
            </a:pPr>
            <a:r>
              <a:rPr lang="en-CA" sz="2400" b="1" noProof="0">
                <a:solidFill>
                  <a:srgbClr val="333333"/>
                </a:solidFill>
                <a:latin typeface="Roboto" panose="02000000000000000000" pitchFamily="2" charset="0"/>
                <a:ea typeface="Roboto" panose="02000000000000000000" pitchFamily="2" charset="0"/>
                <a:cs typeface="Segoe UI"/>
              </a:rPr>
              <a:t>D2.4 </a:t>
            </a:r>
            <a:r>
              <a:rPr lang="en-CA" sz="2400" noProof="0">
                <a:solidFill>
                  <a:srgbClr val="333333"/>
                </a:solidFill>
                <a:latin typeface="Roboto" panose="02000000000000000000" pitchFamily="2" charset="0"/>
                <a:ea typeface="Roboto" panose="02000000000000000000" pitchFamily="2" charset="0"/>
                <a:cs typeface="Segoe UI"/>
              </a:rPr>
              <a:t>use </a:t>
            </a:r>
            <a:r>
              <a:rPr lang="en-CA" sz="2400" b="1" noProof="0">
                <a:solidFill>
                  <a:srgbClr val="333333"/>
                </a:solidFill>
                <a:latin typeface="Roboto" panose="02000000000000000000" pitchFamily="2" charset="0"/>
                <a:ea typeface="Roboto" panose="02000000000000000000" pitchFamily="2" charset="0"/>
                <a:cs typeface="Segoe UI"/>
              </a:rPr>
              <a:t>decision-making strategies</a:t>
            </a:r>
            <a:r>
              <a:rPr lang="en-CA" sz="2400" noProof="0">
                <a:solidFill>
                  <a:srgbClr val="333333"/>
                </a:solidFill>
                <a:latin typeface="Roboto" panose="02000000000000000000" pitchFamily="2" charset="0"/>
                <a:ea typeface="Roboto" panose="02000000000000000000" pitchFamily="2" charset="0"/>
                <a:cs typeface="Segoe UI"/>
              </a:rPr>
              <a:t> and </a:t>
            </a:r>
            <a:r>
              <a:rPr lang="en-CA" sz="2400" b="1" noProof="0">
                <a:solidFill>
                  <a:srgbClr val="333333"/>
                </a:solidFill>
                <a:latin typeface="Roboto" panose="02000000000000000000" pitchFamily="2" charset="0"/>
                <a:ea typeface="Roboto" panose="02000000000000000000" pitchFamily="2" charset="0"/>
                <a:cs typeface="Segoe UI"/>
              </a:rPr>
              <a:t>skills </a:t>
            </a:r>
            <a:r>
              <a:rPr lang="en-CA" sz="2400" noProof="0">
                <a:solidFill>
                  <a:srgbClr val="333333"/>
                </a:solidFill>
                <a:latin typeface="Roboto" panose="02000000000000000000" pitchFamily="2" charset="0"/>
                <a:ea typeface="Roboto" panose="02000000000000000000" pitchFamily="2" charset="0"/>
                <a:cs typeface="Segoe UI"/>
              </a:rPr>
              <a:t>and an understanding of factors influencing drug use to make safe personal choices about the use of drugs such as alcohol,</a:t>
            </a:r>
            <a:r>
              <a:rPr lang="en-CA" sz="2400" noProof="0">
                <a:latin typeface="Roboto" panose="02000000000000000000" pitchFamily="2" charset="0"/>
                <a:ea typeface="Roboto" panose="02000000000000000000" pitchFamily="2" charset="0"/>
                <a:cs typeface="Segoe UI"/>
              </a:rPr>
              <a:t> tobacco, and cannabis, and about activities such as vaping, including the choice to abstain</a:t>
            </a:r>
          </a:p>
        </p:txBody>
      </p:sp>
    </p:spTree>
    <p:extLst>
      <p:ext uri="{BB962C8B-B14F-4D97-AF65-F5344CB8AC3E}">
        <p14:creationId xmlns:p14="http://schemas.microsoft.com/office/powerpoint/2010/main" val="3881415994"/>
      </p:ext>
    </p:extLst>
  </p:cSld>
  <p:clrMapOvr>
    <a:masterClrMapping/>
  </p:clrMapOvr>
  <mc:AlternateContent xmlns:mc="http://schemas.openxmlformats.org/markup-compatibility/2006" xmlns:p14="http://schemas.microsoft.com/office/powerpoint/2010/main">
    <mc:Choice Requires="p14">
      <p:transition spd="med" p14:dur="700" advTm="184">
        <p:fade/>
      </p:transition>
    </mc:Choice>
    <mc:Fallback xmlns="">
      <p:transition spd="med" advTm="18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6635-82D2-F991-FDF4-3D17196FA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5E71E-FCD3-40D0-5C96-AF58BA1BDECC}"/>
              </a:ext>
            </a:extLst>
          </p:cNvPr>
          <p:cNvSpPr>
            <a:spLocks noGrp="1"/>
          </p:cNvSpPr>
          <p:nvPr>
            <p:ph type="title" idx="4294967295"/>
          </p:nvPr>
        </p:nvSpPr>
        <p:spPr>
          <a:xfrm>
            <a:off x="273818" y="-836363"/>
            <a:ext cx="11156950" cy="779463"/>
          </a:xfrm>
        </p:spPr>
        <p:txBody>
          <a:bodyPr>
            <a:normAutofit/>
          </a:bodyPr>
          <a:lstStyle/>
          <a:p>
            <a:r>
              <a:rPr lang="en-CA" sz="3200" noProof="0">
                <a:solidFill>
                  <a:schemeClr val="bg1"/>
                </a:solidFill>
                <a:latin typeface="Poppins SemiBold"/>
                <a:ea typeface="Inter" panose="02000503000000020004" pitchFamily="2" charset="0"/>
                <a:cs typeface="Calibri"/>
              </a:rPr>
              <a:t>Substance Use: Addiction and Related Behaviours - 2</a:t>
            </a:r>
            <a:endParaRPr lang="en-CA" sz="3200" noProof="0">
              <a:solidFill>
                <a:schemeClr val="bg1"/>
              </a:solidFill>
              <a:latin typeface="Poppins SemiBold"/>
              <a:ea typeface="Inter" panose="02000503000000020004" pitchFamily="2" charset="0"/>
              <a:cs typeface="Arial"/>
            </a:endParaRPr>
          </a:p>
        </p:txBody>
      </p:sp>
      <p:sp>
        <p:nvSpPr>
          <p:cNvPr id="5" name="TextBox 4">
            <a:extLst>
              <a:ext uri="{FF2B5EF4-FFF2-40B4-BE49-F238E27FC236}">
                <a16:creationId xmlns:a16="http://schemas.microsoft.com/office/drawing/2014/main" id="{64F3F993-1A90-908A-DDEF-D3F1E42BE4F5}"/>
              </a:ext>
            </a:extLst>
          </p:cNvPr>
          <p:cNvSpPr txBox="1"/>
          <p:nvPr/>
        </p:nvSpPr>
        <p:spPr>
          <a:xfrm>
            <a:off x="381001" y="914400"/>
            <a:ext cx="8933688" cy="4624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CA" sz="3000" b="1" noProof="0" dirty="0">
                <a:solidFill>
                  <a:srgbClr val="40008D"/>
                </a:solidFill>
                <a:latin typeface="Roboto" panose="02000000000000000000" pitchFamily="2" charset="0"/>
                <a:ea typeface="Roboto" panose="02000000000000000000" pitchFamily="2" charset="0"/>
                <a:cs typeface="Arial"/>
              </a:rPr>
              <a:t>Learning goals</a:t>
            </a:r>
            <a:endParaRPr lang="en-CA" sz="2800" b="1" noProof="0" dirty="0">
              <a:solidFill>
                <a:srgbClr val="40008D"/>
              </a:solidFill>
              <a:latin typeface="Roboto" panose="02000000000000000000" pitchFamily="2" charset="0"/>
              <a:ea typeface="Roboto" panose="02000000000000000000" pitchFamily="2" charset="0"/>
              <a:cs typeface="Arial"/>
            </a:endParaRPr>
          </a:p>
          <a:p>
            <a:pPr marL="457200" indent="-457200">
              <a:lnSpc>
                <a:spcPct val="110000"/>
              </a:lnSpc>
              <a:spcAft>
                <a:spcPts val="600"/>
              </a:spcAft>
              <a:buFont typeface="Arial"/>
              <a:buChar char="•"/>
            </a:pPr>
            <a:r>
              <a:rPr lang="en-CA" sz="2800" noProof="0" dirty="0">
                <a:solidFill>
                  <a:srgbClr val="333333"/>
                </a:solidFill>
                <a:latin typeface="Roboto" panose="02000000000000000000" pitchFamily="2" charset="0"/>
                <a:ea typeface="Roboto" panose="02000000000000000000" pitchFamily="2" charset="0"/>
                <a:cs typeface="Segoe UI"/>
              </a:rPr>
              <a:t>Explore the range of effects associated with various substances, including cannabis, vapour and tobacco products and alcohol.</a:t>
            </a:r>
            <a:endParaRPr lang="en-CA" sz="2800" noProof="0" dirty="0">
              <a:solidFill>
                <a:srgbClr val="000000"/>
              </a:solidFill>
              <a:latin typeface="Roboto" panose="02000000000000000000" pitchFamily="2" charset="0"/>
              <a:ea typeface="Roboto" panose="02000000000000000000" pitchFamily="2" charset="0"/>
              <a:cs typeface="Arial"/>
            </a:endParaRPr>
          </a:p>
          <a:p>
            <a:pPr marL="457200" indent="-457200">
              <a:lnSpc>
                <a:spcPct val="110000"/>
              </a:lnSpc>
              <a:spcAft>
                <a:spcPts val="600"/>
              </a:spcAft>
              <a:buFont typeface="Arial"/>
              <a:buChar char="•"/>
            </a:pPr>
            <a:r>
              <a:rPr lang="en-CA" sz="2800" noProof="0" dirty="0">
                <a:solidFill>
                  <a:srgbClr val="333333"/>
                </a:solidFill>
                <a:latin typeface="Roboto" panose="02000000000000000000" pitchFamily="2" charset="0"/>
                <a:ea typeface="Roboto" panose="02000000000000000000" pitchFamily="2" charset="0"/>
                <a:cs typeface="Segoe UI"/>
              </a:rPr>
              <a:t>Identify factors that can influence our decisions about substance use.</a:t>
            </a:r>
          </a:p>
          <a:p>
            <a:pPr marL="457200" indent="-457200">
              <a:lnSpc>
                <a:spcPct val="110000"/>
              </a:lnSpc>
              <a:spcAft>
                <a:spcPts val="600"/>
              </a:spcAft>
              <a:buFont typeface="Arial"/>
              <a:buChar char="•"/>
            </a:pPr>
            <a:r>
              <a:rPr lang="en-CA" sz="2800" noProof="0" dirty="0">
                <a:solidFill>
                  <a:srgbClr val="333333"/>
                </a:solidFill>
                <a:latin typeface="Roboto" panose="02000000000000000000" pitchFamily="2" charset="0"/>
                <a:ea typeface="Roboto" panose="02000000000000000000" pitchFamily="2" charset="0"/>
                <a:cs typeface="Segoe UI"/>
              </a:rPr>
              <a:t>Analyze and practice decision-making skills and refusal strategies to identify those that would work best for each of us.</a:t>
            </a:r>
            <a:endParaRPr lang="en-CA" sz="2800" b="1" i="1" noProof="0" dirty="0">
              <a:solidFill>
                <a:srgbClr val="40008D"/>
              </a:solidFill>
              <a:latin typeface="Roboto" panose="02000000000000000000" pitchFamily="2" charset="0"/>
              <a:ea typeface="Roboto" panose="02000000000000000000" pitchFamily="2" charset="0"/>
              <a:cs typeface="Arial"/>
            </a:endParaRPr>
          </a:p>
        </p:txBody>
      </p:sp>
      <p:pic>
        <p:nvPicPr>
          <p:cNvPr id="7" name="Video 6" descr="Cameo video of SMH-ON staff member Stephanie, reading the speaker’s notes.">
            <a:hlinkClick r:id="" action="ppaction://media"/>
            <a:extLst>
              <a:ext uri="{FF2B5EF4-FFF2-40B4-BE49-F238E27FC236}">
                <a16:creationId xmlns:a16="http://schemas.microsoft.com/office/drawing/2014/main" id="{629B89A8-ECC8-ABC3-E241-5338D4E67EA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EF06846-36C1-7546-B2FB-6A7728ACA7DB}"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53599" y="3767328"/>
            <a:ext cx="2057400" cy="2057400"/>
          </a:xfrm>
          <a:prstGeom prst="ellipse">
            <a:avLst/>
          </a:prstGeom>
        </p:spPr>
      </p:pic>
      <p:sp>
        <p:nvSpPr>
          <p:cNvPr id="4" name="Title 1">
            <a:extLst>
              <a:ext uri="{FF2B5EF4-FFF2-40B4-BE49-F238E27FC236}">
                <a16:creationId xmlns:a16="http://schemas.microsoft.com/office/drawing/2014/main" id="{B739E9DA-D9B4-6829-C7D8-1FEB02CCBA89}"/>
              </a:ext>
            </a:extLst>
          </p:cNvPr>
          <p:cNvSpPr txBox="1">
            <a:spLocks/>
          </p:cNvSpPr>
          <p:nvPr/>
        </p:nvSpPr>
        <p:spPr>
          <a:xfrm>
            <a:off x="273820" y="5862"/>
            <a:ext cx="11156950" cy="779463"/>
          </a:xfrm>
          <a:prstGeom prst="rect">
            <a:avLst/>
          </a:prstGeom>
        </p:spPr>
        <p:txBody>
          <a:bodyPr vert="horz" lIns="91440" tIns="45720" rIns="91440" bIns="45720" rtlCol="0" anchor="ctr">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r>
              <a:rPr lang="en-CA" sz="3200" kern="0">
                <a:solidFill>
                  <a:schemeClr val="bg1"/>
                </a:solidFill>
                <a:latin typeface="Poppins SemiBold"/>
                <a:ea typeface="Inter" panose="02000503000000020004" pitchFamily="2" charset="0"/>
                <a:cs typeface="Calibri"/>
              </a:rPr>
              <a:t>Substance Use: </a:t>
            </a:r>
            <a:r>
              <a:rPr lang="en-CA" sz="3200" b="0" kern="0">
                <a:solidFill>
                  <a:schemeClr val="bg1"/>
                </a:solidFill>
                <a:latin typeface="Poppins" pitchFamily="2" charset="77"/>
                <a:ea typeface="Inter" panose="02000503000000020004" pitchFamily="2" charset="0"/>
                <a:cs typeface="Poppins" pitchFamily="2" charset="77"/>
              </a:rPr>
              <a:t>Addictions and Related Behaviours</a:t>
            </a:r>
          </a:p>
        </p:txBody>
      </p:sp>
    </p:spTree>
    <p:extLst>
      <p:ext uri="{BB962C8B-B14F-4D97-AF65-F5344CB8AC3E}">
        <p14:creationId xmlns:p14="http://schemas.microsoft.com/office/powerpoint/2010/main" val="2675478245"/>
      </p:ext>
    </p:extLst>
  </p:cSld>
  <p:clrMapOvr>
    <a:masterClrMapping/>
  </p:clrMapOvr>
  <mc:AlternateContent xmlns:mc="http://schemas.openxmlformats.org/markup-compatibility/2006" xmlns:p14="http://schemas.microsoft.com/office/powerpoint/2010/main">
    <mc:Choice Requires="p14">
      <p:transition spd="med" p14:dur="700" advTm="20822">
        <p:fade/>
      </p:transition>
    </mc:Choice>
    <mc:Fallback xmlns="">
      <p:transition spd="med" advTm="20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1B58632E-97EB-9D63-0BDF-2289A710E12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103A9E5-05DC-8982-EE0C-6EEEFA975947}"/>
              </a:ext>
            </a:extLst>
          </p:cNvPr>
          <p:cNvSpPr txBox="1">
            <a:spLocks noGrp="1"/>
          </p:cNvSpPr>
          <p:nvPr>
            <p:ph type="title" idx="4294967295"/>
          </p:nvPr>
        </p:nvSpPr>
        <p:spPr>
          <a:xfrm>
            <a:off x="273818" y="-836363"/>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Calibri"/>
              </a:rPr>
              <a:t>Substance Use: Addiction and Related Behaviours - 3</a:t>
            </a:r>
            <a:endPar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3" name="Title 1">
            <a:extLst>
              <a:ext uri="{FF2B5EF4-FFF2-40B4-BE49-F238E27FC236}">
                <a16:creationId xmlns:a16="http://schemas.microsoft.com/office/drawing/2014/main" id="{169AF28C-C411-3CD5-65A9-1956B14899B0}"/>
              </a:ext>
            </a:extLst>
          </p:cNvPr>
          <p:cNvSpPr txBox="1">
            <a:spLocks/>
          </p:cNvSpPr>
          <p:nvPr/>
        </p:nvSpPr>
        <p:spPr>
          <a:xfrm>
            <a:off x="273820" y="5862"/>
            <a:ext cx="11156950" cy="779463"/>
          </a:xfrm>
          <a:prstGeom prst="rect">
            <a:avLst/>
          </a:prstGeom>
        </p:spPr>
        <p:txBody>
          <a:bodyPr vert="horz" lIns="91440" tIns="45720" rIns="91440" bIns="45720" rtlCol="0" anchor="ctr">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r>
              <a:rPr lang="en-CA" sz="3200" kern="0">
                <a:solidFill>
                  <a:schemeClr val="bg1"/>
                </a:solidFill>
                <a:latin typeface="Poppins SemiBold"/>
                <a:ea typeface="Inter" panose="02000503000000020004" pitchFamily="2" charset="0"/>
                <a:cs typeface="Calibri"/>
              </a:rPr>
              <a:t>Substance Use: </a:t>
            </a:r>
            <a:r>
              <a:rPr lang="en-CA" sz="3200" b="0" kern="0">
                <a:solidFill>
                  <a:schemeClr val="bg1"/>
                </a:solidFill>
                <a:latin typeface="Poppins" pitchFamily="2" charset="77"/>
                <a:ea typeface="Inter" panose="02000503000000020004" pitchFamily="2" charset="0"/>
                <a:cs typeface="Poppins" pitchFamily="2" charset="77"/>
              </a:rPr>
              <a:t>Addictions and Related Behaviours</a:t>
            </a:r>
          </a:p>
        </p:txBody>
      </p:sp>
      <p:sp>
        <p:nvSpPr>
          <p:cNvPr id="6" name="TextBox 5">
            <a:extLst>
              <a:ext uri="{FF2B5EF4-FFF2-40B4-BE49-F238E27FC236}">
                <a16:creationId xmlns:a16="http://schemas.microsoft.com/office/drawing/2014/main" id="{EDFCE961-8003-B91D-D571-0213F9C88C3C}"/>
              </a:ext>
            </a:extLst>
          </p:cNvPr>
          <p:cNvSpPr txBox="1"/>
          <p:nvPr/>
        </p:nvSpPr>
        <p:spPr>
          <a:xfrm>
            <a:off x="263525" y="941383"/>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000" b="1" noProof="0">
                <a:solidFill>
                  <a:srgbClr val="40008D"/>
                </a:solidFill>
              </a:rPr>
              <a:t>Lesson plan</a:t>
            </a:r>
            <a:endParaRPr lang="en-CA" sz="3000" noProof="0">
              <a:solidFill>
                <a:srgbClr val="40008D"/>
              </a:solidFill>
              <a:cs typeface="Arial"/>
            </a:endParaRPr>
          </a:p>
        </p:txBody>
      </p:sp>
      <p:graphicFrame>
        <p:nvGraphicFramePr>
          <p:cNvPr id="5" name="Table 4">
            <a:extLst>
              <a:ext uri="{FF2B5EF4-FFF2-40B4-BE49-F238E27FC236}">
                <a16:creationId xmlns:a16="http://schemas.microsoft.com/office/drawing/2014/main" id="{8DA51D16-5916-5925-046A-59D0F519DC73}"/>
              </a:ext>
            </a:extLst>
          </p:cNvPr>
          <p:cNvGraphicFramePr>
            <a:graphicFrameLocks noGrp="1"/>
          </p:cNvGraphicFramePr>
          <p:nvPr>
            <p:extLst>
              <p:ext uri="{D42A27DB-BD31-4B8C-83A1-F6EECF244321}">
                <p14:modId xmlns:p14="http://schemas.microsoft.com/office/powerpoint/2010/main" val="1759250817"/>
              </p:ext>
            </p:extLst>
          </p:nvPr>
        </p:nvGraphicFramePr>
        <p:xfrm>
          <a:off x="370114" y="1726056"/>
          <a:ext cx="11438739" cy="4114800"/>
        </p:xfrm>
        <a:graphic>
          <a:graphicData uri="http://schemas.openxmlformats.org/drawingml/2006/table">
            <a:tbl>
              <a:tblPr firstRow="1" bandRow="1">
                <a:tableStyleId>{5C22544A-7EE6-4342-B048-85BDC9FD1C3A}</a:tableStyleId>
              </a:tblPr>
              <a:tblGrid>
                <a:gridCol w="3812913">
                  <a:extLst>
                    <a:ext uri="{9D8B030D-6E8A-4147-A177-3AD203B41FA5}">
                      <a16:colId xmlns:a16="http://schemas.microsoft.com/office/drawing/2014/main" val="3638239465"/>
                    </a:ext>
                  </a:extLst>
                </a:gridCol>
                <a:gridCol w="3812913">
                  <a:extLst>
                    <a:ext uri="{9D8B030D-6E8A-4147-A177-3AD203B41FA5}">
                      <a16:colId xmlns:a16="http://schemas.microsoft.com/office/drawing/2014/main" val="638401268"/>
                    </a:ext>
                  </a:extLst>
                </a:gridCol>
                <a:gridCol w="3812913">
                  <a:extLst>
                    <a:ext uri="{9D8B030D-6E8A-4147-A177-3AD203B41FA5}">
                      <a16:colId xmlns:a16="http://schemas.microsoft.com/office/drawing/2014/main" val="1737132610"/>
                    </a:ext>
                  </a:extLst>
                </a:gridCol>
              </a:tblGrid>
              <a:tr h="763489">
                <a:tc>
                  <a:txBody>
                    <a:bodyPr/>
                    <a:lstStyle/>
                    <a:p>
                      <a:r>
                        <a:rPr lang="en-CA" sz="2800" noProof="0">
                          <a:latin typeface="Raleway SemiBold"/>
                        </a:rPr>
                        <a:t>Minds On</a:t>
                      </a:r>
                    </a:p>
                  </a:txBody>
                  <a:tcPr anchor="ctr">
                    <a:solidFill>
                      <a:srgbClr val="40008D"/>
                    </a:solidFill>
                  </a:tcPr>
                </a:tc>
                <a:tc>
                  <a:txBody>
                    <a:bodyPr/>
                    <a:lstStyle/>
                    <a:p>
                      <a:r>
                        <a:rPr lang="en-CA" sz="2800" noProof="0">
                          <a:latin typeface="Raleway SemiBold"/>
                        </a:rPr>
                        <a:t>Action</a:t>
                      </a:r>
                    </a:p>
                  </a:txBody>
                  <a:tcPr anchor="ctr">
                    <a:solidFill>
                      <a:srgbClr val="40008D"/>
                    </a:solidFill>
                  </a:tcPr>
                </a:tc>
                <a:tc>
                  <a:txBody>
                    <a:bodyPr/>
                    <a:lstStyle/>
                    <a:p>
                      <a:r>
                        <a:rPr lang="en-CA" sz="2800" noProof="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351311">
                <a:tc>
                  <a:txBody>
                    <a:bodyPr/>
                    <a:lstStyle/>
                    <a:p>
                      <a:pPr lvl="0">
                        <a:spcAft>
                          <a:spcPts val="800"/>
                        </a:spcAft>
                        <a:buNone/>
                      </a:pPr>
                      <a:r>
                        <a:rPr lang="en-CA" sz="2400" b="1" noProof="0">
                          <a:solidFill>
                            <a:schemeClr val="tx1"/>
                          </a:solidFill>
                          <a:latin typeface="Roboto" panose="02000000000000000000" pitchFamily="2" charset="0"/>
                          <a:ea typeface="Roboto" panose="02000000000000000000" pitchFamily="2" charset="0"/>
                        </a:rPr>
                        <a:t>Exploring the facts</a:t>
                      </a:r>
                    </a:p>
                    <a:p>
                      <a:pPr lvl="0">
                        <a:buNone/>
                      </a:pPr>
                      <a:r>
                        <a:rPr lang="en-CA" sz="2000" b="0" i="0" u="none" strike="noStrike" noProof="0">
                          <a:solidFill>
                            <a:schemeClr val="tx1"/>
                          </a:solidFill>
                          <a:latin typeface="Roboto" panose="02000000000000000000" pitchFamily="2" charset="0"/>
                          <a:ea typeface="Roboto" panose="02000000000000000000" pitchFamily="2" charset="0"/>
                        </a:rPr>
                        <a:t>Support students in understanding substance use vocabulary and introduce students to the range of effects.</a:t>
                      </a:r>
                      <a:endParaRPr lang="en-CA" sz="2000" noProof="0">
                        <a:solidFill>
                          <a:schemeClr val="tx1"/>
                        </a:solidFill>
                        <a:latin typeface="Roboto" panose="02000000000000000000" pitchFamily="2" charset="0"/>
                        <a:ea typeface="Roboto" panose="02000000000000000000" pitchFamily="2" charset="0"/>
                      </a:endParaRPr>
                    </a:p>
                  </a:txBody>
                  <a:tcPr>
                    <a:solidFill>
                      <a:schemeClr val="accent3">
                        <a:lumMod val="20000"/>
                        <a:lumOff val="80000"/>
                      </a:schemeClr>
                    </a:solidFill>
                  </a:tcPr>
                </a:tc>
                <a:tc>
                  <a:txBody>
                    <a:bodyPr/>
                    <a:lstStyle/>
                    <a:p>
                      <a:pPr lvl="0">
                        <a:spcAft>
                          <a:spcPts val="800"/>
                        </a:spcAft>
                        <a:buNone/>
                      </a:pPr>
                      <a:r>
                        <a:rPr lang="en-CA" sz="2400" b="1" noProof="0">
                          <a:solidFill>
                            <a:schemeClr val="tx1"/>
                          </a:solidFill>
                          <a:latin typeface="Roboto" panose="02000000000000000000" pitchFamily="2" charset="0"/>
                          <a:ea typeface="Roboto" panose="02000000000000000000" pitchFamily="2" charset="0"/>
                        </a:rPr>
                        <a:t>Building a shared understanding</a:t>
                      </a:r>
                      <a:endParaRPr lang="en-CA" sz="2000" b="1" noProof="0">
                        <a:solidFill>
                          <a:srgbClr val="000000"/>
                        </a:solidFill>
                        <a:latin typeface="Roboto" panose="02000000000000000000" pitchFamily="2" charset="0"/>
                        <a:ea typeface="Roboto" panose="02000000000000000000" pitchFamily="2" charset="0"/>
                      </a:endParaRPr>
                    </a:p>
                    <a:p>
                      <a:pPr lvl="0">
                        <a:spcAft>
                          <a:spcPts val="800"/>
                        </a:spcAft>
                        <a:buNone/>
                      </a:pPr>
                      <a:r>
                        <a:rPr lang="en-CA" sz="2000" b="0" i="0" u="none" strike="noStrike" noProof="0">
                          <a:solidFill>
                            <a:schemeClr val="tx1"/>
                          </a:solidFill>
                          <a:latin typeface="Roboto" panose="02000000000000000000" pitchFamily="2" charset="0"/>
                          <a:ea typeface="Roboto" panose="02000000000000000000" pitchFamily="2" charset="0"/>
                        </a:rPr>
                        <a:t>Learn more about students’ pre-existing knowledge and perceptions of substance use and to dispel some common myths and misconceptions related to substance use. </a:t>
                      </a:r>
                    </a:p>
                  </a:txBody>
                  <a:tcPr>
                    <a:solidFill>
                      <a:schemeClr val="accent3">
                        <a:lumMod val="40000"/>
                        <a:lumOff val="60000"/>
                      </a:schemeClr>
                    </a:solidFill>
                  </a:tcPr>
                </a:tc>
                <a:tc>
                  <a:txBody>
                    <a:bodyPr/>
                    <a:lstStyle/>
                    <a:p>
                      <a:pPr>
                        <a:spcAft>
                          <a:spcPts val="800"/>
                        </a:spcAft>
                      </a:pPr>
                      <a:r>
                        <a:rPr lang="en-CA" sz="2400" b="1" noProof="0" dirty="0">
                          <a:solidFill>
                            <a:schemeClr val="tx1"/>
                          </a:solidFill>
                          <a:latin typeface="Roboto" panose="02000000000000000000" pitchFamily="2" charset="0"/>
                          <a:ea typeface="Roboto" panose="02000000000000000000" pitchFamily="2" charset="0"/>
                        </a:rPr>
                        <a:t>Making informed choices</a:t>
                      </a:r>
                    </a:p>
                    <a:p>
                      <a:pPr lvl="0" algn="l">
                        <a:lnSpc>
                          <a:spcPct val="100000"/>
                        </a:lnSpc>
                        <a:spcBef>
                          <a:spcPts val="0"/>
                        </a:spcBef>
                        <a:spcAft>
                          <a:spcPts val="0"/>
                        </a:spcAft>
                        <a:buNone/>
                      </a:pPr>
                      <a:r>
                        <a:rPr lang="en-CA" sz="2000" b="0" i="0" u="none" strike="noStrike" noProof="0" dirty="0">
                          <a:solidFill>
                            <a:schemeClr val="tx1"/>
                          </a:solidFill>
                          <a:latin typeface="Roboto" panose="02000000000000000000" pitchFamily="2" charset="0"/>
                          <a:ea typeface="Roboto" panose="02000000000000000000" pitchFamily="2" charset="0"/>
                        </a:rPr>
                        <a:t>Provide an opportunity to think about and practice substance use decision-making strategies</a:t>
                      </a:r>
                      <a:br>
                        <a:rPr lang="en-CA" sz="2000" b="0" i="0" u="none" strike="noStrike" noProof="0" dirty="0">
                          <a:solidFill>
                            <a:srgbClr val="000000"/>
                          </a:solidFill>
                          <a:latin typeface="Roboto" panose="02000000000000000000" pitchFamily="2" charset="0"/>
                          <a:ea typeface="Roboto" panose="02000000000000000000" pitchFamily="2" charset="0"/>
                        </a:rPr>
                      </a:br>
                      <a:r>
                        <a:rPr lang="en-CA" sz="2000" b="0" i="0" u="none" strike="noStrike" noProof="0" dirty="0">
                          <a:solidFill>
                            <a:schemeClr val="tx1"/>
                          </a:solidFill>
                          <a:latin typeface="Roboto" panose="02000000000000000000" pitchFamily="2" charset="0"/>
                          <a:ea typeface="Roboto" panose="02000000000000000000" pitchFamily="2" charset="0"/>
                        </a:rPr>
                        <a:t>        </a:t>
                      </a:r>
                      <a:endParaRPr lang="en-CA" sz="2000" noProof="0" dirty="0">
                        <a:solidFill>
                          <a:schemeClr val="tx1"/>
                        </a:solidFill>
                        <a:latin typeface="Roboto" panose="02000000000000000000" pitchFamily="2" charset="0"/>
                        <a:ea typeface="Roboto" panose="02000000000000000000" pitchFamily="2" charset="0"/>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8" name="Video 7" descr="Cameo video of SMH-ON staff member Stephanie, reading the speaker’s notes.">
            <a:hlinkClick r:id="" action="ppaction://media"/>
            <a:extLst>
              <a:ext uri="{FF2B5EF4-FFF2-40B4-BE49-F238E27FC236}">
                <a16:creationId xmlns:a16="http://schemas.microsoft.com/office/drawing/2014/main" id="{7F88CF87-5F03-E44A-453D-EE29A142522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8A45A60-A94E-A24D-BC77-F4FF0DFA5ACB}"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238970" y="4340352"/>
            <a:ext cx="2057400" cy="2057400"/>
          </a:xfrm>
          <a:prstGeom prst="ellipse">
            <a:avLst/>
          </a:prstGeom>
        </p:spPr>
      </p:pic>
    </p:spTree>
    <p:extLst>
      <p:ext uri="{BB962C8B-B14F-4D97-AF65-F5344CB8AC3E}">
        <p14:creationId xmlns:p14="http://schemas.microsoft.com/office/powerpoint/2010/main" val="2271157723"/>
      </p:ext>
    </p:extLst>
  </p:cSld>
  <p:clrMapOvr>
    <a:masterClrMapping/>
  </p:clrMapOvr>
  <mc:AlternateContent xmlns:mc="http://schemas.openxmlformats.org/markup-compatibility/2006" xmlns:p14="http://schemas.microsoft.com/office/powerpoint/2010/main">
    <mc:Choice Requires="p14">
      <p:transition spd="med" p14:dur="700" advTm="10178">
        <p:fade/>
      </p:transition>
    </mc:Choice>
    <mc:Fallback xmlns="">
      <p:transition spd="med" advTm="10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67D50E0B-5EDC-0606-6D40-05C667087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AEA02-AE48-796D-714A-5862C8E166EB}"/>
              </a:ext>
            </a:extLst>
          </p:cNvPr>
          <p:cNvSpPr txBox="1">
            <a:spLocks noGrp="1"/>
          </p:cNvSpPr>
          <p:nvPr>
            <p:ph type="title" idx="4294967295"/>
          </p:nvPr>
        </p:nvSpPr>
        <p:spPr>
          <a:xfrm>
            <a:off x="175846" y="-835394"/>
            <a:ext cx="11156950" cy="7794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Calibri"/>
              </a:rPr>
              <a:t>Substance Use: Addiction and Related Behaviours - 4</a:t>
            </a:r>
            <a:endParaRPr kumimoji="0" lang="en-CA" sz="3200" b="1" i="0" u="none" strike="noStrike" kern="0" cap="none" spc="0" normalizeH="0" baseline="0" noProof="0" dirty="0">
              <a:ln>
                <a:noFill/>
              </a:ln>
              <a:solidFill>
                <a:schemeClr val="bg1"/>
              </a:solidFill>
              <a:effectLst/>
              <a:uLnTx/>
              <a:uFillTx/>
              <a:latin typeface="Poppins SemiBold"/>
              <a:ea typeface="Inter" panose="02000503000000020004" pitchFamily="2" charset="0"/>
              <a:cs typeface="Arial"/>
            </a:endParaRPr>
          </a:p>
        </p:txBody>
      </p:sp>
      <p:sp>
        <p:nvSpPr>
          <p:cNvPr id="3" name="Title 1">
            <a:extLst>
              <a:ext uri="{FF2B5EF4-FFF2-40B4-BE49-F238E27FC236}">
                <a16:creationId xmlns:a16="http://schemas.microsoft.com/office/drawing/2014/main" id="{F5C9C93B-0EE8-2F70-A944-0BB9686DEA20}"/>
              </a:ext>
            </a:extLst>
          </p:cNvPr>
          <p:cNvSpPr txBox="1">
            <a:spLocks/>
          </p:cNvSpPr>
          <p:nvPr/>
        </p:nvSpPr>
        <p:spPr>
          <a:xfrm>
            <a:off x="273820" y="5862"/>
            <a:ext cx="11156950" cy="779463"/>
          </a:xfrm>
          <a:prstGeom prst="rect">
            <a:avLst/>
          </a:prstGeom>
        </p:spPr>
        <p:txBody>
          <a:bodyPr vert="horz" lIns="91440" tIns="45720" rIns="91440" bIns="45720" rtlCol="0" anchor="ctr">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r>
              <a:rPr lang="en-CA" sz="3200" kern="0">
                <a:solidFill>
                  <a:schemeClr val="bg1"/>
                </a:solidFill>
                <a:latin typeface="Poppins SemiBold"/>
                <a:ea typeface="Inter" panose="02000503000000020004" pitchFamily="2" charset="0"/>
                <a:cs typeface="Calibri"/>
              </a:rPr>
              <a:t>Substance Use: </a:t>
            </a:r>
            <a:r>
              <a:rPr lang="en-CA" sz="3200" b="0" kern="0">
                <a:solidFill>
                  <a:schemeClr val="bg1"/>
                </a:solidFill>
                <a:latin typeface="Poppins" pitchFamily="2" charset="77"/>
                <a:ea typeface="Inter" panose="02000503000000020004" pitchFamily="2" charset="0"/>
                <a:cs typeface="Poppins" pitchFamily="2" charset="77"/>
              </a:rPr>
              <a:t>Addictions and Related Behaviours</a:t>
            </a:r>
          </a:p>
        </p:txBody>
      </p:sp>
      <p:graphicFrame>
        <p:nvGraphicFramePr>
          <p:cNvPr id="5" name="Table 4">
            <a:extLst>
              <a:ext uri="{FF2B5EF4-FFF2-40B4-BE49-F238E27FC236}">
                <a16:creationId xmlns:a16="http://schemas.microsoft.com/office/drawing/2014/main" id="{1154C1AA-5CA0-8C21-7519-9E0CC81D3203}"/>
              </a:ext>
            </a:extLst>
          </p:cNvPr>
          <p:cNvGraphicFramePr>
            <a:graphicFrameLocks noGrp="1"/>
          </p:cNvGraphicFramePr>
          <p:nvPr/>
        </p:nvGraphicFramePr>
        <p:xfrm>
          <a:off x="370114" y="981075"/>
          <a:ext cx="11438739" cy="4861991"/>
        </p:xfrm>
        <a:graphic>
          <a:graphicData uri="http://schemas.openxmlformats.org/drawingml/2006/table">
            <a:tbl>
              <a:tblPr firstRow="1" bandRow="1">
                <a:tableStyleId>{5C22544A-7EE6-4342-B048-85BDC9FD1C3A}</a:tableStyleId>
              </a:tblPr>
              <a:tblGrid>
                <a:gridCol w="3812913">
                  <a:extLst>
                    <a:ext uri="{9D8B030D-6E8A-4147-A177-3AD203B41FA5}">
                      <a16:colId xmlns:a16="http://schemas.microsoft.com/office/drawing/2014/main" val="3638239465"/>
                    </a:ext>
                  </a:extLst>
                </a:gridCol>
                <a:gridCol w="3812913">
                  <a:extLst>
                    <a:ext uri="{9D8B030D-6E8A-4147-A177-3AD203B41FA5}">
                      <a16:colId xmlns:a16="http://schemas.microsoft.com/office/drawing/2014/main" val="638401268"/>
                    </a:ext>
                  </a:extLst>
                </a:gridCol>
                <a:gridCol w="3812913">
                  <a:extLst>
                    <a:ext uri="{9D8B030D-6E8A-4147-A177-3AD203B41FA5}">
                      <a16:colId xmlns:a16="http://schemas.microsoft.com/office/drawing/2014/main" val="1737132610"/>
                    </a:ext>
                  </a:extLst>
                </a:gridCol>
              </a:tblGrid>
              <a:tr h="902128">
                <a:tc>
                  <a:txBody>
                    <a:bodyPr/>
                    <a:lstStyle/>
                    <a:p>
                      <a:r>
                        <a:rPr lang="en-US" sz="2800">
                          <a:latin typeface="Raleway SemiBold"/>
                        </a:rPr>
                        <a:t>Minds On</a:t>
                      </a:r>
                    </a:p>
                  </a:txBody>
                  <a:tcPr anchor="ctr">
                    <a:solidFill>
                      <a:srgbClr val="40008D"/>
                    </a:solidFill>
                  </a:tcPr>
                </a:tc>
                <a:tc>
                  <a:txBody>
                    <a:bodyPr/>
                    <a:lstStyle/>
                    <a:p>
                      <a:r>
                        <a:rPr lang="en-US" sz="2800">
                          <a:latin typeface="Raleway SemiBold"/>
                        </a:rPr>
                        <a:t>Action</a:t>
                      </a:r>
                    </a:p>
                  </a:txBody>
                  <a:tcPr anchor="ctr">
                    <a:solidFill>
                      <a:srgbClr val="40008D"/>
                    </a:solidFill>
                  </a:tcPr>
                </a:tc>
                <a:tc>
                  <a:txBody>
                    <a:bodyPr/>
                    <a:lstStyle/>
                    <a:p>
                      <a:r>
                        <a:rPr lang="en-US" sz="2800">
                          <a:latin typeface="Raleway SemiBold"/>
                        </a:rPr>
                        <a:t>Consolidation</a:t>
                      </a:r>
                    </a:p>
                  </a:txBody>
                  <a:tcPr anchor="ctr">
                    <a:solidFill>
                      <a:srgbClr val="40008D"/>
                    </a:solidFill>
                  </a:tcPr>
                </a:tc>
                <a:extLst>
                  <a:ext uri="{0D108BD9-81ED-4DB2-BD59-A6C34878D82A}">
                    <a16:rowId xmlns:a16="http://schemas.microsoft.com/office/drawing/2014/main" val="2718470082"/>
                  </a:ext>
                </a:extLst>
              </a:tr>
              <a:tr h="3959863">
                <a:tc>
                  <a:txBody>
                    <a:bodyPr/>
                    <a:lstStyle/>
                    <a:p>
                      <a:pPr lvl="0">
                        <a:spcAft>
                          <a:spcPts val="800"/>
                        </a:spcAft>
                        <a:buNone/>
                      </a:pPr>
                      <a:endParaRPr lang="en-US" sz="2000">
                        <a:solidFill>
                          <a:schemeClr val="tx1"/>
                        </a:solidFill>
                        <a:latin typeface="Arial"/>
                      </a:endParaRPr>
                    </a:p>
                  </a:txBody>
                  <a:tcPr>
                    <a:solidFill>
                      <a:schemeClr val="accent3">
                        <a:lumMod val="20000"/>
                        <a:lumOff val="80000"/>
                      </a:schemeClr>
                    </a:solidFill>
                  </a:tcPr>
                </a:tc>
                <a:tc>
                  <a:txBody>
                    <a:bodyPr/>
                    <a:lstStyle/>
                    <a:p>
                      <a:pPr lvl="0">
                        <a:spcAft>
                          <a:spcPts val="800"/>
                        </a:spcAft>
                        <a:buNone/>
                      </a:pPr>
                      <a:endParaRPr lang="en-US" sz="2000" b="0" i="0" u="none" strike="noStrike" noProof="0">
                        <a:solidFill>
                          <a:schemeClr val="tx1"/>
                        </a:solidFill>
                        <a:latin typeface="Arial"/>
                        <a:ea typeface="Inter" panose="02000503000000020004" pitchFamily="2" charset="0"/>
                      </a:endParaRPr>
                    </a:p>
                  </a:txBody>
                  <a:tcPr>
                    <a:solidFill>
                      <a:schemeClr val="accent3">
                        <a:lumMod val="40000"/>
                        <a:lumOff val="60000"/>
                      </a:schemeClr>
                    </a:solidFill>
                  </a:tcPr>
                </a:tc>
                <a:tc>
                  <a:txBody>
                    <a:bodyPr/>
                    <a:lstStyle/>
                    <a:p>
                      <a:pPr>
                        <a:spcAft>
                          <a:spcPts val="800"/>
                        </a:spcAft>
                      </a:pPr>
                      <a:r>
                        <a:rPr lang="en-US" sz="2000" b="0" i="0" u="none" strike="noStrike" noProof="0" dirty="0">
                          <a:solidFill>
                            <a:schemeClr val="tx1"/>
                          </a:solidFill>
                          <a:latin typeface="Arial"/>
                          <a:ea typeface="Inter" panose="02000503000000020004" pitchFamily="2" charset="0"/>
                        </a:rPr>
                        <a:t>    </a:t>
                      </a:r>
                      <a:endParaRPr lang="en-US" sz="2000" dirty="0">
                        <a:solidFill>
                          <a:schemeClr val="tx1"/>
                        </a:solidFill>
                        <a:latin typeface="Arial"/>
                        <a:ea typeface="Inter" panose="02000503000000020004" pitchFamily="2" charset="0"/>
                      </a:endParaRPr>
                    </a:p>
                  </a:txBody>
                  <a:tcPr>
                    <a:solidFill>
                      <a:schemeClr val="accent3">
                        <a:lumMod val="60000"/>
                        <a:lumOff val="40000"/>
                      </a:schemeClr>
                    </a:solidFill>
                  </a:tcPr>
                </a:tc>
                <a:extLst>
                  <a:ext uri="{0D108BD9-81ED-4DB2-BD59-A6C34878D82A}">
                    <a16:rowId xmlns:a16="http://schemas.microsoft.com/office/drawing/2014/main" val="3519880862"/>
                  </a:ext>
                </a:extLst>
              </a:tr>
            </a:tbl>
          </a:graphicData>
        </a:graphic>
      </p:graphicFrame>
      <p:pic>
        <p:nvPicPr>
          <p:cNvPr id="10" name="Picture 9" descr="Screenshot of Minds On activity from Ministry of Education's Substance Use: Addictions and Related Behaviours curriculum module">
            <a:extLst>
              <a:ext uri="{FF2B5EF4-FFF2-40B4-BE49-F238E27FC236}">
                <a16:creationId xmlns:a16="http://schemas.microsoft.com/office/drawing/2014/main" id="{4324676D-A08F-E3A1-C384-06642FB911B6}"/>
              </a:ext>
            </a:extLst>
          </p:cNvPr>
          <p:cNvPicPr>
            <a:picLocks noChangeAspect="1"/>
          </p:cNvPicPr>
          <p:nvPr/>
        </p:nvPicPr>
        <p:blipFill>
          <a:blip r:embed="rId3">
            <a:extLst>
              <a:ext uri="{28A0092B-C50C-407E-A947-70E740481C1C}">
                <a14:useLocalDpi xmlns:a14="http://schemas.microsoft.com/office/drawing/2010/main" val="0"/>
              </a:ext>
            </a:extLst>
          </a:blip>
          <a:srcRect l="-318"/>
          <a:stretch>
            <a:fillRect/>
          </a:stretch>
        </p:blipFill>
        <p:spPr>
          <a:xfrm>
            <a:off x="387508" y="1874800"/>
            <a:ext cx="3779799" cy="3968266"/>
          </a:xfrm>
          <a:prstGeom prst="rect">
            <a:avLst/>
          </a:prstGeom>
        </p:spPr>
      </p:pic>
      <p:pic>
        <p:nvPicPr>
          <p:cNvPr id="8" name="Picture 7" descr="Screenshot of Action activity from Ministry of Education's Substance Use: Addictions and Related Behaviours curriculum module">
            <a:extLst>
              <a:ext uri="{FF2B5EF4-FFF2-40B4-BE49-F238E27FC236}">
                <a16:creationId xmlns:a16="http://schemas.microsoft.com/office/drawing/2014/main" id="{B5101E71-5CFA-ADB3-8F56-3D59FB653BC3}"/>
              </a:ext>
            </a:extLst>
          </p:cNvPr>
          <p:cNvPicPr>
            <a:picLocks noChangeAspect="1"/>
          </p:cNvPicPr>
          <p:nvPr/>
        </p:nvPicPr>
        <p:blipFill>
          <a:blip r:embed="rId4">
            <a:extLst>
              <a:ext uri="{28A0092B-C50C-407E-A947-70E740481C1C}">
                <a14:useLocalDpi xmlns:a14="http://schemas.microsoft.com/office/drawing/2010/main" val="0"/>
              </a:ext>
            </a:extLst>
          </a:blip>
          <a:srcRect r="-97"/>
          <a:stretch>
            <a:fillRect/>
          </a:stretch>
        </p:blipFill>
        <p:spPr>
          <a:xfrm>
            <a:off x="4199243" y="1874800"/>
            <a:ext cx="3778573" cy="3980965"/>
          </a:xfrm>
          <a:prstGeom prst="rect">
            <a:avLst/>
          </a:prstGeom>
        </p:spPr>
      </p:pic>
      <p:pic>
        <p:nvPicPr>
          <p:cNvPr id="12" name="Picture 11" descr="Screenshot of Consolidation activity from Ministry of Education's Substance Use: Addictions and Related Behaviours curriculum module">
            <a:extLst>
              <a:ext uri="{FF2B5EF4-FFF2-40B4-BE49-F238E27FC236}">
                <a16:creationId xmlns:a16="http://schemas.microsoft.com/office/drawing/2014/main" id="{730E09FD-31F9-EC6B-002C-3D33A50ACB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996437" y="1862100"/>
            <a:ext cx="3810508" cy="3980966"/>
          </a:xfrm>
          <a:prstGeom prst="rect">
            <a:avLst/>
          </a:prstGeom>
        </p:spPr>
      </p:pic>
    </p:spTree>
    <p:extLst>
      <p:ext uri="{BB962C8B-B14F-4D97-AF65-F5344CB8AC3E}">
        <p14:creationId xmlns:p14="http://schemas.microsoft.com/office/powerpoint/2010/main" val="266300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17CC4F-903D-B61C-DA5B-E7B651A3FE71}"/>
              </a:ext>
            </a:extLst>
          </p:cNvPr>
          <p:cNvSpPr txBox="1">
            <a:spLocks noGrp="1"/>
          </p:cNvSpPr>
          <p:nvPr>
            <p:ph type="title" idx="4294967295"/>
          </p:nvPr>
        </p:nvSpPr>
        <p:spPr>
          <a:xfrm>
            <a:off x="263525" y="0"/>
            <a:ext cx="10521950" cy="72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a:ln>
                  <a:noFill/>
                </a:ln>
                <a:solidFill>
                  <a:schemeClr val="bg1"/>
                </a:solidFill>
                <a:effectLst/>
                <a:uLnTx/>
                <a:uFillTx/>
                <a:latin typeface="Poppins SemiBold"/>
                <a:ea typeface="Inter" panose="02000503000000020004" pitchFamily="2" charset="0"/>
                <a:cs typeface="Poppins SemiBold"/>
              </a:rPr>
              <a:t>Our time together</a:t>
            </a:r>
            <a:endParaRPr kumimoji="0" lang="en-CA" sz="4400" b="1" i="0" u="none" strike="noStrike" kern="1200" cap="none" spc="0" normalizeH="0" baseline="0" noProof="0">
              <a:ln>
                <a:noFill/>
              </a:ln>
              <a:solidFill>
                <a:schemeClr val="bg1"/>
              </a:solidFill>
              <a:effectLst/>
              <a:uLnTx/>
              <a:uFillTx/>
              <a:latin typeface="Century Gothic" panose="020B0502020202020204" pitchFamily="34" charset="0"/>
              <a:ea typeface="+mj-ea"/>
              <a:cs typeface="Calibri" panose="020F0502020204030204" pitchFamily="34" charset="0"/>
            </a:endParaRPr>
          </a:p>
        </p:txBody>
      </p:sp>
      <p:sp>
        <p:nvSpPr>
          <p:cNvPr id="3" name="Text Placeholder 2"/>
          <p:cNvSpPr>
            <a:spLocks noGrp="1"/>
          </p:cNvSpPr>
          <p:nvPr>
            <p:ph type="body" idx="4294967295"/>
          </p:nvPr>
        </p:nvSpPr>
        <p:spPr>
          <a:xfrm>
            <a:off x="384409" y="1123950"/>
            <a:ext cx="10604266" cy="4840288"/>
          </a:xfrm>
        </p:spPr>
        <p:txBody>
          <a:bodyPr vert="horz" lIns="91440" tIns="45720" rIns="91440" bIns="45720" rtlCol="0" anchor="t">
            <a:noAutofit/>
          </a:bodyPr>
          <a:lstStyle/>
          <a:p>
            <a:pPr marL="342900" indent="-342900">
              <a:lnSpc>
                <a:spcPct val="110000"/>
              </a:lnSpc>
              <a:buClr>
                <a:srgbClr val="000000"/>
              </a:buClr>
            </a:pPr>
            <a:r>
              <a:rPr lang="en-CA" sz="2800" noProof="0">
                <a:latin typeface="Roboto" panose="02000000000000000000" pitchFamily="2" charset="0"/>
                <a:ea typeface="Roboto" panose="02000000000000000000" pitchFamily="2" charset="0"/>
                <a:cs typeface="Poppins"/>
              </a:rPr>
              <a:t>Overview of the modules</a:t>
            </a:r>
          </a:p>
          <a:p>
            <a:pPr marL="401320" indent="-401320">
              <a:lnSpc>
                <a:spcPct val="110000"/>
              </a:lnSpc>
              <a:buClr>
                <a:srgbClr val="000000"/>
              </a:buClr>
              <a:buFont typeface="Arial"/>
              <a:buChar char="•"/>
            </a:pPr>
            <a:r>
              <a:rPr lang="en-CA" sz="2800" noProof="0">
                <a:latin typeface="Roboto" panose="02000000000000000000" pitchFamily="2" charset="0"/>
                <a:ea typeface="Roboto" panose="02000000000000000000" pitchFamily="2" charset="0"/>
                <a:cs typeface="Poppins"/>
              </a:rPr>
              <a:t>Digging deeper</a:t>
            </a:r>
          </a:p>
          <a:p>
            <a:pPr marL="1010285" lvl="1" indent="-401320">
              <a:lnSpc>
                <a:spcPct val="110000"/>
              </a:lnSpc>
              <a:buClr>
                <a:srgbClr val="000000"/>
              </a:buClr>
              <a:buFont typeface="Courier New"/>
              <a:buChar char="o"/>
            </a:pPr>
            <a:r>
              <a:rPr lang="en-CA" sz="2550" noProof="0">
                <a:latin typeface="Roboto" panose="02000000000000000000" pitchFamily="2" charset="0"/>
                <a:ea typeface="Roboto" panose="02000000000000000000" pitchFamily="2" charset="0"/>
                <a:cs typeface="+mn-lt"/>
              </a:rPr>
              <a:t>Digital Media: Safe and Healthy Personal Choices</a:t>
            </a:r>
            <a:endParaRPr lang="en-CA" sz="2550" noProof="0">
              <a:latin typeface="Roboto" panose="02000000000000000000" pitchFamily="2" charset="0"/>
              <a:ea typeface="Roboto" panose="02000000000000000000" pitchFamily="2" charset="0"/>
              <a:cs typeface="Poppins"/>
            </a:endParaRPr>
          </a:p>
          <a:p>
            <a:pPr marL="1010285" lvl="1" indent="-401320">
              <a:lnSpc>
                <a:spcPct val="110000"/>
              </a:lnSpc>
              <a:buClr>
                <a:srgbClr val="000000"/>
              </a:buClr>
              <a:buFont typeface="Courier New"/>
              <a:buChar char="o"/>
            </a:pPr>
            <a:r>
              <a:rPr lang="en-CA" sz="2550" noProof="0">
                <a:latin typeface="Roboto" panose="02000000000000000000" pitchFamily="2" charset="0"/>
                <a:ea typeface="Roboto" panose="02000000000000000000" pitchFamily="2" charset="0"/>
                <a:cs typeface="Arial"/>
              </a:rPr>
              <a:t>Substance Use: Addiction and Related Behaviour </a:t>
            </a:r>
          </a:p>
          <a:p>
            <a:pPr marL="401320" indent="-401320">
              <a:lnSpc>
                <a:spcPct val="110000"/>
              </a:lnSpc>
              <a:buClr>
                <a:srgbClr val="000000"/>
              </a:buClr>
              <a:buFont typeface="Arial"/>
              <a:buChar char="•"/>
            </a:pPr>
            <a:r>
              <a:rPr lang="en-CA" sz="2800" noProof="0">
                <a:latin typeface="Roboto" panose="02000000000000000000" pitchFamily="2" charset="0"/>
                <a:ea typeface="Roboto" panose="02000000000000000000" pitchFamily="2" charset="0"/>
                <a:cs typeface="Poppins"/>
              </a:rPr>
              <a:t>Supportive resources</a:t>
            </a:r>
          </a:p>
          <a:p>
            <a:pPr marL="401320" indent="-401320">
              <a:lnSpc>
                <a:spcPct val="110000"/>
              </a:lnSpc>
              <a:buClr>
                <a:srgbClr val="000000"/>
              </a:buClr>
              <a:buFont typeface="Arial"/>
            </a:pPr>
            <a:r>
              <a:rPr lang="en-CA" sz="2800" noProof="0">
                <a:latin typeface="Roboto" panose="02000000000000000000" pitchFamily="2" charset="0"/>
                <a:ea typeface="Roboto" panose="02000000000000000000" pitchFamily="2" charset="0"/>
                <a:cs typeface="Poppins"/>
              </a:rPr>
              <a:t>Accessing the modules </a:t>
            </a:r>
          </a:p>
          <a:p>
            <a:pPr marL="401320" indent="-401320">
              <a:lnSpc>
                <a:spcPct val="110000"/>
              </a:lnSpc>
              <a:buClr>
                <a:srgbClr val="000000"/>
              </a:buClr>
              <a:buFont typeface="Arial"/>
            </a:pPr>
            <a:r>
              <a:rPr lang="en-CA" sz="2800" noProof="0">
                <a:latin typeface="Roboto" panose="02000000000000000000" pitchFamily="2" charset="0"/>
                <a:ea typeface="Roboto" panose="02000000000000000000" pitchFamily="2" charset="0"/>
                <a:cs typeface="Poppins"/>
              </a:rPr>
              <a:t>Next steps </a:t>
            </a:r>
          </a:p>
        </p:txBody>
      </p:sp>
      <p:pic>
        <p:nvPicPr>
          <p:cNvPr id="7" name="Video 6" descr="Cameo video of SMH-ON staff member Stephanie, reading the speaker’s notes.">
            <a:hlinkClick r:id="" action="ppaction://media"/>
            <a:extLst>
              <a:ext uri="{FF2B5EF4-FFF2-40B4-BE49-F238E27FC236}">
                <a16:creationId xmlns:a16="http://schemas.microsoft.com/office/drawing/2014/main" id="{6143BB88-12FB-4752-636A-DED33862C1F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A488FD7-8CB9-7648-BCFC-0FAD24ABA2AE}"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50191" y="3906554"/>
            <a:ext cx="2057400" cy="2057400"/>
          </a:xfrm>
          <a:prstGeom prst="ellipse">
            <a:avLst/>
          </a:prstGeom>
        </p:spPr>
      </p:pic>
    </p:spTree>
    <p:extLst>
      <p:ext uri="{BB962C8B-B14F-4D97-AF65-F5344CB8AC3E}">
        <p14:creationId xmlns:p14="http://schemas.microsoft.com/office/powerpoint/2010/main" val="3155504061"/>
      </p:ext>
    </p:extLst>
  </p:cSld>
  <p:clrMapOvr>
    <a:masterClrMapping/>
  </p:clrMapOvr>
  <mc:AlternateContent xmlns:mc="http://schemas.openxmlformats.org/markup-compatibility/2006" xmlns:p14="http://schemas.microsoft.com/office/powerpoint/2010/main">
    <mc:Choice Requires="p14">
      <p:transition spd="med" p14:dur="700" advTm="17942">
        <p:fade/>
      </p:transition>
    </mc:Choice>
    <mc:Fallback xmlns="">
      <p:transition spd="med" advTm="17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1"/>
                            </p:stCondLst>
                            <p:childTnLst>
                              <p:par>
                                <p:cTn id="12" presetID="10"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1"/>
                            </p:stCondLst>
                            <p:childTnLst>
                              <p:par>
                                <p:cTn id="16" presetID="10"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1501"/>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par>
                          <p:cTn id="23" fill="hold">
                            <p:stCondLst>
                              <p:cond delay="2001"/>
                            </p:stCondLst>
                            <p:childTnLst>
                              <p:par>
                                <p:cTn id="24" presetID="10" presetClass="entr" presetSubtype="0"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2501"/>
                            </p:stCondLst>
                            <p:childTnLst>
                              <p:par>
                                <p:cTn id="28" presetID="10" presetClass="entr" presetSubtype="0" fill="hold"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3001"/>
                            </p:stCondLst>
                            <p:childTnLst>
                              <p:par>
                                <p:cTn id="32" presetID="10"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7"/>
                </p:tgtEl>
              </p:cMediaNode>
            </p:video>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1AF1187A-6C61-C4FE-7103-BC6CFD414CE3}"/>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BFFBA1F1-5C37-D8ED-D350-D7751CE2302F}"/>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en-CA" sz="5400" b="0" noProof="0">
                <a:solidFill>
                  <a:schemeClr val="bg1"/>
                </a:solidFill>
                <a:latin typeface="Poppins SemiBold"/>
                <a:ea typeface="Inter" panose="02000503000000020004" pitchFamily="2" charset="0"/>
                <a:cs typeface="Poppins SemiBold"/>
              </a:rPr>
              <a:t>Supportive resources </a:t>
            </a:r>
            <a:endParaRPr lang="en-CA" sz="5400" b="0" noProof="0">
              <a:solidFill>
                <a:schemeClr val="bg1"/>
              </a:solidFill>
              <a:latin typeface="Poppins SemiBold" panose="00000700000000000000" pitchFamily="2" charset="0"/>
              <a:ea typeface="Inter" panose="02000503000000020004" pitchFamily="2" charset="0"/>
              <a:cs typeface="Poppins SemiBold" panose="00000700000000000000" pitchFamily="2" charset="0"/>
            </a:endParaRPr>
          </a:p>
        </p:txBody>
      </p:sp>
      <p:pic>
        <p:nvPicPr>
          <p:cNvPr id="3" name="Video 2" descr="Cameo video of SMH-ON staff member Stephanie, reading the speaker’s notes.">
            <a:hlinkClick r:id="" action="ppaction://media"/>
            <a:extLst>
              <a:ext uri="{FF2B5EF4-FFF2-40B4-BE49-F238E27FC236}">
                <a16:creationId xmlns:a16="http://schemas.microsoft.com/office/drawing/2014/main" id="{558D4344-6A19-D3B6-D2A4-851822104BA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D3C00C1-05C8-3F4B-9F1C-BB508E30C053}"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10928" y="4395311"/>
            <a:ext cx="2057400" cy="2057400"/>
          </a:xfrm>
          <a:prstGeom prst="ellipse">
            <a:avLst/>
          </a:prstGeom>
        </p:spPr>
      </p:pic>
    </p:spTree>
    <p:extLst>
      <p:ext uri="{BB962C8B-B14F-4D97-AF65-F5344CB8AC3E}">
        <p14:creationId xmlns:p14="http://schemas.microsoft.com/office/powerpoint/2010/main" val="1248714605"/>
      </p:ext>
    </p:extLst>
  </p:cSld>
  <p:clrMapOvr>
    <a:masterClrMapping/>
  </p:clrMapOvr>
  <mc:AlternateContent xmlns:mc="http://schemas.openxmlformats.org/markup-compatibility/2006" xmlns:p14="http://schemas.microsoft.com/office/powerpoint/2010/main">
    <mc:Choice Requires="p14">
      <p:transition spd="med" p14:dur="700" advTm="5313">
        <p:fade/>
      </p:transition>
    </mc:Choice>
    <mc:Fallback xmlns="">
      <p:transition spd="med" advTm="5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1C8DF7-992C-DE13-DD4B-698B23905694}"/>
              </a:ext>
            </a:extLst>
          </p:cNvPr>
          <p:cNvSpPr txBox="1">
            <a:spLocks noGrp="1"/>
          </p:cNvSpPr>
          <p:nvPr>
            <p:ph type="title" idx="4294967295"/>
          </p:nvPr>
        </p:nvSpPr>
        <p:spPr>
          <a:xfrm>
            <a:off x="394658" y="4120"/>
            <a:ext cx="10785475" cy="87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0" cap="none" spc="0" normalizeH="0" baseline="0" noProof="0">
                <a:ln>
                  <a:noFill/>
                </a:ln>
                <a:solidFill>
                  <a:schemeClr val="bg1"/>
                </a:solidFill>
                <a:effectLst/>
                <a:uLnTx/>
                <a:uFillTx/>
                <a:latin typeface="Poppins SemiBold"/>
                <a:ea typeface="+mj-ea"/>
                <a:cs typeface="Poppins SemiBold"/>
              </a:rPr>
              <a:t>Educator guides</a:t>
            </a:r>
            <a:endParaRPr kumimoji="0" lang="en-CA" sz="3200" b="0" i="0" u="none" strike="noStrike" kern="0" cap="none" spc="0" normalizeH="0" baseline="0" noProof="0">
              <a:ln>
                <a:noFill/>
              </a:ln>
              <a:solidFill>
                <a:schemeClr val="bg1"/>
              </a:solidFill>
              <a:effectLst/>
              <a:uLnTx/>
              <a:uFillTx/>
              <a:latin typeface="Poppins SemiBold" panose="00000700000000000000" pitchFamily="2" charset="0"/>
              <a:ea typeface="+mj-ea"/>
              <a:cs typeface="Poppins SemiBold" panose="00000700000000000000" pitchFamily="2" charset="0"/>
            </a:endParaRPr>
          </a:p>
        </p:txBody>
      </p:sp>
      <p:sp>
        <p:nvSpPr>
          <p:cNvPr id="3" name="Text Placeholder 2">
            <a:extLst>
              <a:ext uri="{FF2B5EF4-FFF2-40B4-BE49-F238E27FC236}">
                <a16:creationId xmlns:a16="http://schemas.microsoft.com/office/drawing/2014/main" id="{3AC4F601-097C-499A-A90E-649E6215C4EA}"/>
              </a:ext>
            </a:extLst>
          </p:cNvPr>
          <p:cNvSpPr>
            <a:spLocks noGrp="1"/>
          </p:cNvSpPr>
          <p:nvPr>
            <p:ph idx="4294967295"/>
            <p:custDataLst>
              <p:tags r:id="rId1"/>
            </p:custDataLst>
          </p:nvPr>
        </p:nvSpPr>
        <p:spPr>
          <a:xfrm>
            <a:off x="390345" y="1126868"/>
            <a:ext cx="11242855" cy="2302132"/>
          </a:xfrm>
        </p:spPr>
        <p:txBody>
          <a:bodyPr vert="horz" lIns="91440" tIns="45720" rIns="91440" bIns="45720" rtlCol="0" anchor="t">
            <a:normAutofit/>
          </a:bodyPr>
          <a:lstStyle/>
          <a:p>
            <a:pPr marL="380365" indent="-380365" algn="l" rtl="0">
              <a:lnSpc>
                <a:spcPct val="112999"/>
              </a:lnSpc>
            </a:pPr>
            <a:r>
              <a:rPr lang="en-CA" sz="2550" noProof="0">
                <a:latin typeface="Roboto" panose="02000000000000000000" pitchFamily="2" charset="0"/>
                <a:ea typeface="Roboto" panose="02000000000000000000" pitchFamily="2" charset="0"/>
                <a:cs typeface="+mn-lt"/>
              </a:rPr>
              <a:t>suggestions for preparation to teach about substance use and digital medias </a:t>
            </a:r>
            <a:endParaRPr lang="en-CA" sz="2550" noProof="0">
              <a:latin typeface="Roboto" panose="02000000000000000000" pitchFamily="2" charset="0"/>
              <a:ea typeface="Roboto" panose="02000000000000000000" pitchFamily="2" charset="0"/>
              <a:cs typeface="Arial"/>
            </a:endParaRPr>
          </a:p>
          <a:p>
            <a:pPr marL="380365" indent="-380365" algn="l">
              <a:lnSpc>
                <a:spcPct val="112999"/>
              </a:lnSpc>
            </a:pPr>
            <a:r>
              <a:rPr lang="en-CA" sz="2550" noProof="0">
                <a:latin typeface="Roboto" panose="02000000000000000000" pitchFamily="2" charset="0"/>
                <a:ea typeface="Roboto" panose="02000000000000000000" pitchFamily="2" charset="0"/>
                <a:cs typeface="+mn-lt"/>
              </a:rPr>
              <a:t>ideas on how to help if a student needs extra support </a:t>
            </a:r>
            <a:endParaRPr lang="en-CA" sz="2550" noProof="0">
              <a:latin typeface="Roboto" panose="02000000000000000000" pitchFamily="2" charset="0"/>
              <a:ea typeface="Roboto" panose="02000000000000000000" pitchFamily="2" charset="0"/>
              <a:cs typeface="Arial"/>
            </a:endParaRPr>
          </a:p>
          <a:p>
            <a:pPr marL="380365" indent="-380365" algn="l">
              <a:lnSpc>
                <a:spcPct val="112999"/>
              </a:lnSpc>
            </a:pPr>
            <a:r>
              <a:rPr lang="en-CA" sz="2550" noProof="0">
                <a:latin typeface="Roboto" panose="02000000000000000000" pitchFamily="2" charset="0"/>
                <a:ea typeface="Roboto" panose="02000000000000000000" pitchFamily="2" charset="0"/>
                <a:cs typeface="Arial"/>
              </a:rPr>
              <a:t>background information for educators on substance use and digital media  </a:t>
            </a:r>
          </a:p>
        </p:txBody>
      </p:sp>
      <p:pic>
        <p:nvPicPr>
          <p:cNvPr id="2" name="Picture 1" descr="Cover of Ministry of Education’s Healthy Choices: Substance Use and Digital Safety modules - Educator Guide: Digital Media">
            <a:extLst>
              <a:ext uri="{FF2B5EF4-FFF2-40B4-BE49-F238E27FC236}">
                <a16:creationId xmlns:a16="http://schemas.microsoft.com/office/drawing/2014/main" id="{4587F908-D194-18C0-0F33-E030A64D4EC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871028" y="3604895"/>
            <a:ext cx="2343785" cy="2980690"/>
          </a:xfrm>
          <a:prstGeom prst="rect">
            <a:avLst/>
          </a:prstGeom>
        </p:spPr>
      </p:pic>
      <p:pic>
        <p:nvPicPr>
          <p:cNvPr id="5" name="Picture 4" descr="Cover of Ministry of Education’s Healthy Choices: Substance Use and Digital Safety modules - Educator Guide: Substance Use">
            <a:extLst>
              <a:ext uri="{FF2B5EF4-FFF2-40B4-BE49-F238E27FC236}">
                <a16:creationId xmlns:a16="http://schemas.microsoft.com/office/drawing/2014/main" id="{908E098C-F23C-E8AC-65F0-DF1DDFF031E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4990148" y="3599498"/>
            <a:ext cx="2475865" cy="2991485"/>
          </a:xfrm>
          <a:prstGeom prst="rect">
            <a:avLst/>
          </a:prstGeom>
        </p:spPr>
      </p:pic>
      <p:pic>
        <p:nvPicPr>
          <p:cNvPr id="4" name="Video 3" descr="Cameo video of SMH-ON staff member Stephanie, reading the speaker’s notes.">
            <a:hlinkClick r:id="" action="ppaction://media"/>
            <a:extLst>
              <a:ext uri="{FF2B5EF4-FFF2-40B4-BE49-F238E27FC236}">
                <a16:creationId xmlns:a16="http://schemas.microsoft.com/office/drawing/2014/main" id="{EE13EB60-8957-4F31-CA4C-C4644166095C}"/>
              </a:ext>
            </a:extLst>
          </p:cNvPr>
          <p:cNvPicPr>
            <a:picLocks noChangeAspect="1"/>
          </p:cNvPicPr>
          <p:nvPr>
            <a:vide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9BA09A48-BED7-704D-A109-B8091951B706}" label="" lang="en-ca" r:embed="rId8"/>
                        </p173:trackLst>
                      </p173:tracksInfo>
                    </p:ext>
                  </p14:extLst>
                </p14:media>
              </p:ext>
              <p:ext uri="{42D2F446-02D8-4167-A562-619A0277C38B}">
                <p15:isNarration xmlns:p15="http://schemas.microsoft.com/office/powerpoint/2012/main" val="1"/>
              </p:ext>
            </p:extLst>
          </p:nvPr>
        </p:nvPicPr>
        <p:blipFill>
          <a:blip r:embed="rId9"/>
          <a:srcRect l="21875" r="21875"/>
          <a:stretch>
            <a:fillRect/>
          </a:stretch>
        </p:blipFill>
        <p:spPr>
          <a:xfrm>
            <a:off x="9575800" y="3755768"/>
            <a:ext cx="2057400" cy="2057400"/>
          </a:xfrm>
          <a:prstGeom prst="ellipse">
            <a:avLst/>
          </a:prstGeom>
        </p:spPr>
      </p:pic>
    </p:spTree>
    <p:extLst>
      <p:ext uri="{BB962C8B-B14F-4D97-AF65-F5344CB8AC3E}">
        <p14:creationId xmlns:p14="http://schemas.microsoft.com/office/powerpoint/2010/main" val="1114775703"/>
      </p:ext>
    </p:extLst>
  </p:cSld>
  <p:clrMapOvr>
    <a:masterClrMapping/>
  </p:clrMapOvr>
  <mc:AlternateContent xmlns:mc="http://schemas.openxmlformats.org/markup-compatibility/2006" xmlns:p14="http://schemas.microsoft.com/office/powerpoint/2010/main">
    <mc:Choice Requires="p14">
      <p:transition spd="med" p14:dur="700" advTm="16611">
        <p:fade/>
      </p:transition>
    </mc:Choice>
    <mc:Fallback xmlns="">
      <p:transition spd="med" advTm="166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45C7-8FDB-4B0B-6D54-36B315C92081}"/>
              </a:ext>
            </a:extLst>
          </p:cNvPr>
          <p:cNvSpPr>
            <a:spLocks noGrp="1"/>
          </p:cNvSpPr>
          <p:nvPr>
            <p:ph type="title" idx="4294967295"/>
          </p:nvPr>
        </p:nvSpPr>
        <p:spPr>
          <a:xfrm>
            <a:off x="281924" y="4120"/>
            <a:ext cx="10785475" cy="759968"/>
          </a:xfrm>
        </p:spPr>
        <p:txBody>
          <a:bodyPr/>
          <a:lstStyle/>
          <a:p>
            <a:r>
              <a:rPr lang="en-CA" sz="3200" b="0" noProof="0">
                <a:solidFill>
                  <a:schemeClr val="bg1"/>
                </a:solidFill>
                <a:latin typeface="Poppins SemiBold"/>
                <a:cs typeface="Poppins SemiBold"/>
              </a:rPr>
              <a:t>What else is included?</a:t>
            </a:r>
            <a:endParaRPr lang="en-CA" sz="3200" b="0" noProof="0">
              <a:solidFill>
                <a:schemeClr val="bg1"/>
              </a:solidFill>
              <a:latin typeface="Poppins SemiBold" panose="00000700000000000000" pitchFamily="2" charset="0"/>
              <a:cs typeface="Poppins SemiBold" panose="00000700000000000000" pitchFamily="2" charset="0"/>
            </a:endParaRPr>
          </a:p>
        </p:txBody>
      </p:sp>
      <p:sp>
        <p:nvSpPr>
          <p:cNvPr id="3" name="Content Placeholder 2">
            <a:extLst>
              <a:ext uri="{FF2B5EF4-FFF2-40B4-BE49-F238E27FC236}">
                <a16:creationId xmlns:a16="http://schemas.microsoft.com/office/drawing/2014/main" id="{285B93F2-13DD-875C-620C-C9CC4F73D0D6}"/>
              </a:ext>
            </a:extLst>
          </p:cNvPr>
          <p:cNvSpPr>
            <a:spLocks noGrp="1"/>
          </p:cNvSpPr>
          <p:nvPr>
            <p:ph idx="4294967295"/>
          </p:nvPr>
        </p:nvSpPr>
        <p:spPr>
          <a:xfrm>
            <a:off x="392044" y="1136707"/>
            <a:ext cx="11396931" cy="4650318"/>
          </a:xfrm>
        </p:spPr>
        <p:txBody>
          <a:bodyPr vert="horz" lIns="91440" tIns="45720" rIns="91440" bIns="45720" rtlCol="0" anchor="t">
            <a:noAutofit/>
          </a:bodyPr>
          <a:lstStyle/>
          <a:p>
            <a:pPr marL="0" indent="0">
              <a:lnSpc>
                <a:spcPct val="112999"/>
              </a:lnSpc>
              <a:spcBef>
                <a:spcPts val="600"/>
              </a:spcBef>
              <a:buNone/>
            </a:pPr>
            <a:r>
              <a:rPr lang="en-CA" sz="2800" noProof="0">
                <a:latin typeface="Roboto" panose="02000000000000000000" pitchFamily="2" charset="0"/>
                <a:ea typeface="Roboto" panose="02000000000000000000" pitchFamily="2" charset="0"/>
                <a:cs typeface="Arial"/>
              </a:rPr>
              <a:t>Additional materials are provided to help educators customize and enhance the learning, if they wish. For example:</a:t>
            </a:r>
          </a:p>
          <a:p>
            <a:pPr marL="685165" indent="-457200">
              <a:lnSpc>
                <a:spcPct val="112999"/>
              </a:lnSpc>
              <a:spcBef>
                <a:spcPts val="600"/>
              </a:spcBef>
            </a:pPr>
            <a:r>
              <a:rPr lang="en-CA" sz="2800" b="1" noProof="0">
                <a:latin typeface="Roboto" panose="02000000000000000000" pitchFamily="2" charset="0"/>
                <a:ea typeface="Roboto" panose="02000000000000000000" pitchFamily="2" charset="0"/>
                <a:cs typeface="Arial"/>
              </a:rPr>
              <a:t>optional extension activities</a:t>
            </a:r>
            <a:r>
              <a:rPr lang="en-CA" sz="2800" noProof="0">
                <a:latin typeface="Roboto" panose="02000000000000000000" pitchFamily="2" charset="0"/>
                <a:ea typeface="Roboto" panose="02000000000000000000" pitchFamily="2" charset="0"/>
                <a:cs typeface="Arial"/>
              </a:rPr>
              <a:t> </a:t>
            </a:r>
          </a:p>
          <a:p>
            <a:pPr marL="685165" indent="-457200">
              <a:lnSpc>
                <a:spcPct val="112999"/>
              </a:lnSpc>
              <a:spcBef>
                <a:spcPts val="600"/>
              </a:spcBef>
            </a:pPr>
            <a:r>
              <a:rPr lang="en-CA" sz="2800" noProof="0">
                <a:latin typeface="Roboto" panose="02000000000000000000" pitchFamily="2" charset="0"/>
                <a:ea typeface="Roboto" panose="02000000000000000000" pitchFamily="2" charset="0"/>
                <a:cs typeface="Arial"/>
              </a:rPr>
              <a:t>choice of</a:t>
            </a:r>
            <a:r>
              <a:rPr lang="en-CA" sz="2800" b="1" noProof="0">
                <a:latin typeface="Roboto" panose="02000000000000000000" pitchFamily="2" charset="0"/>
                <a:ea typeface="Roboto" panose="02000000000000000000" pitchFamily="2" charset="0"/>
                <a:cs typeface="Arial"/>
              </a:rPr>
              <a:t> assessment tools</a:t>
            </a:r>
            <a:endParaRPr lang="en-CA" sz="2800" noProof="0">
              <a:latin typeface="Roboto" panose="02000000000000000000" pitchFamily="2" charset="0"/>
              <a:ea typeface="Roboto" panose="02000000000000000000" pitchFamily="2" charset="0"/>
              <a:cs typeface="Arial"/>
            </a:endParaRPr>
          </a:p>
          <a:p>
            <a:pPr marL="685165" indent="-457200">
              <a:lnSpc>
                <a:spcPct val="112999"/>
              </a:lnSpc>
              <a:spcBef>
                <a:spcPts val="600"/>
              </a:spcBef>
            </a:pPr>
            <a:r>
              <a:rPr lang="en-CA" sz="2800" noProof="0">
                <a:latin typeface="Roboto" panose="02000000000000000000" pitchFamily="2" charset="0"/>
                <a:ea typeface="Roboto" panose="02000000000000000000" pitchFamily="2" charset="0"/>
                <a:cs typeface="Arial"/>
              </a:rPr>
              <a:t>ready-made optional </a:t>
            </a:r>
            <a:r>
              <a:rPr lang="en-CA" sz="2800" b="1" noProof="0">
                <a:latin typeface="Roboto" panose="02000000000000000000" pitchFamily="2" charset="0"/>
                <a:ea typeface="Roboto" panose="02000000000000000000" pitchFamily="2" charset="0"/>
                <a:cs typeface="Arial"/>
              </a:rPr>
              <a:t>communication for </a:t>
            </a:r>
            <a:br>
              <a:rPr lang="en-CA" sz="2800" b="1" noProof="0">
                <a:latin typeface="Roboto" panose="02000000000000000000" pitchFamily="2" charset="0"/>
                <a:ea typeface="Roboto" panose="02000000000000000000" pitchFamily="2" charset="0"/>
                <a:cs typeface="Arial"/>
              </a:rPr>
            </a:br>
            <a:r>
              <a:rPr lang="en-CA" sz="2800" b="1" noProof="0">
                <a:latin typeface="Roboto" panose="02000000000000000000" pitchFamily="2" charset="0"/>
                <a:ea typeface="Roboto" panose="02000000000000000000" pitchFamily="2" charset="0"/>
                <a:cs typeface="Arial"/>
              </a:rPr>
              <a:t>parents/caregivers</a:t>
            </a:r>
            <a:endParaRPr lang="en-CA" sz="3150" noProof="0">
              <a:latin typeface="Roboto" panose="02000000000000000000" pitchFamily="2" charset="0"/>
              <a:ea typeface="Roboto" panose="02000000000000000000" pitchFamily="2" charset="0"/>
            </a:endParaRPr>
          </a:p>
          <a:p>
            <a:pPr marL="685165" indent="-457200">
              <a:lnSpc>
                <a:spcPct val="112999"/>
              </a:lnSpc>
              <a:spcBef>
                <a:spcPts val="600"/>
              </a:spcBef>
            </a:pPr>
            <a:r>
              <a:rPr lang="en-CA" sz="2800" b="1" noProof="0">
                <a:latin typeface="Roboto" panose="02000000000000000000" pitchFamily="2" charset="0"/>
                <a:ea typeface="Roboto" panose="02000000000000000000" pitchFamily="2" charset="0"/>
                <a:cs typeface="Arial"/>
              </a:rPr>
              <a:t>educator guides</a:t>
            </a:r>
            <a:r>
              <a:rPr lang="en-CA" sz="2800" noProof="0">
                <a:latin typeface="Roboto" panose="02000000000000000000" pitchFamily="2" charset="0"/>
                <a:ea typeface="Roboto" panose="02000000000000000000" pitchFamily="2" charset="0"/>
                <a:cs typeface="Arial"/>
              </a:rPr>
              <a:t> with background information </a:t>
            </a:r>
            <a:br>
              <a:rPr lang="en-CA" sz="2800" noProof="0">
                <a:latin typeface="Roboto" panose="02000000000000000000" pitchFamily="2" charset="0"/>
                <a:ea typeface="Roboto" panose="02000000000000000000" pitchFamily="2" charset="0"/>
                <a:cs typeface="Arial"/>
              </a:rPr>
            </a:br>
            <a:r>
              <a:rPr lang="en-CA" sz="2800" noProof="0">
                <a:latin typeface="Roboto" panose="02000000000000000000" pitchFamily="2" charset="0"/>
                <a:ea typeface="Roboto" panose="02000000000000000000" pitchFamily="2" charset="0"/>
                <a:cs typeface="Arial"/>
              </a:rPr>
              <a:t>to support planning and understanding</a:t>
            </a:r>
            <a:endParaRPr lang="en-CA" sz="3150" noProof="0">
              <a:latin typeface="Roboto" panose="02000000000000000000" pitchFamily="2" charset="0"/>
              <a:ea typeface="Roboto" panose="02000000000000000000" pitchFamily="2" charset="0"/>
            </a:endParaRPr>
          </a:p>
        </p:txBody>
      </p:sp>
      <p:pic>
        <p:nvPicPr>
          <p:cNvPr id="6" name="Video 5" descr="Cameo video of SMH-ON staff member Stephanie, reading the speaker’s notes.">
            <a:hlinkClick r:id="" action="ppaction://media"/>
            <a:extLst>
              <a:ext uri="{FF2B5EF4-FFF2-40B4-BE49-F238E27FC236}">
                <a16:creationId xmlns:a16="http://schemas.microsoft.com/office/drawing/2014/main" id="{3536B406-A3F9-99D6-4237-8A83DA02B83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307A2D0-2167-1F44-BF23-332FE3E96CCB}"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56880" y="3729625"/>
            <a:ext cx="2057400" cy="2057400"/>
          </a:xfrm>
          <a:prstGeom prst="ellipse">
            <a:avLst/>
          </a:prstGeom>
        </p:spPr>
      </p:pic>
    </p:spTree>
    <p:extLst>
      <p:ext uri="{BB962C8B-B14F-4D97-AF65-F5344CB8AC3E}">
        <p14:creationId xmlns:p14="http://schemas.microsoft.com/office/powerpoint/2010/main" val="3404515384"/>
      </p:ext>
    </p:extLst>
  </p:cSld>
  <p:clrMapOvr>
    <a:masterClrMapping/>
  </p:clrMapOvr>
  <mc:AlternateContent xmlns:mc="http://schemas.openxmlformats.org/markup-compatibility/2006" xmlns:p14="http://schemas.microsoft.com/office/powerpoint/2010/main">
    <mc:Choice Requires="p14">
      <p:transition spd="med" p14:dur="700" advTm="13245">
        <p:fade/>
      </p:transition>
    </mc:Choice>
    <mc:Fallback xmlns="">
      <p:transition spd="med" advTm="13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8371-D4C8-5964-432A-F4F3A7B8F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1C4C0-FFF2-A942-466B-6CE067D57E4E}"/>
              </a:ext>
            </a:extLst>
          </p:cNvPr>
          <p:cNvSpPr>
            <a:spLocks noGrp="1"/>
          </p:cNvSpPr>
          <p:nvPr>
            <p:ph type="title" idx="4294967295"/>
          </p:nvPr>
        </p:nvSpPr>
        <p:spPr>
          <a:xfrm>
            <a:off x="281924" y="4120"/>
            <a:ext cx="10785475" cy="732333"/>
          </a:xfrm>
        </p:spPr>
        <p:txBody>
          <a:bodyPr/>
          <a:lstStyle/>
          <a:p>
            <a:r>
              <a:rPr lang="en-CA" sz="3200" b="0" noProof="0" dirty="0">
                <a:solidFill>
                  <a:schemeClr val="bg1"/>
                </a:solidFill>
                <a:latin typeface="Poppins SemiBold"/>
                <a:cs typeface="Poppins SemiBold"/>
              </a:rPr>
              <a:t>Are other supports available?</a:t>
            </a:r>
            <a:endParaRPr lang="en-CA" noProof="0" dirty="0">
              <a:solidFill>
                <a:schemeClr val="bg1"/>
              </a:solidFill>
            </a:endParaRPr>
          </a:p>
        </p:txBody>
      </p:sp>
      <p:sp>
        <p:nvSpPr>
          <p:cNvPr id="3" name="Content Placeholder 2">
            <a:extLst>
              <a:ext uri="{FF2B5EF4-FFF2-40B4-BE49-F238E27FC236}">
                <a16:creationId xmlns:a16="http://schemas.microsoft.com/office/drawing/2014/main" id="{3E5323F6-C44F-ECF3-AC71-4B537420B180}"/>
              </a:ext>
            </a:extLst>
          </p:cNvPr>
          <p:cNvSpPr>
            <a:spLocks noGrp="1"/>
          </p:cNvSpPr>
          <p:nvPr>
            <p:ph idx="4294967295"/>
          </p:nvPr>
        </p:nvSpPr>
        <p:spPr>
          <a:xfrm>
            <a:off x="381000" y="1134943"/>
            <a:ext cx="11407975" cy="4612843"/>
          </a:xfrm>
        </p:spPr>
        <p:txBody>
          <a:bodyPr vert="horz" lIns="91440" tIns="45720" rIns="91440" bIns="45720" rtlCol="0" anchor="t">
            <a:noAutofit/>
          </a:bodyPr>
          <a:lstStyle/>
          <a:p>
            <a:pPr marL="0" indent="0">
              <a:lnSpc>
                <a:spcPct val="112999"/>
              </a:lnSpc>
              <a:buNone/>
            </a:pPr>
            <a:r>
              <a:rPr lang="en-CA" sz="2800" noProof="0" dirty="0">
                <a:latin typeface="Roboto" panose="02000000000000000000" pitchFamily="2" charset="0"/>
                <a:ea typeface="Roboto" panose="02000000000000000000" pitchFamily="2" charset="0"/>
                <a:cs typeface="Arial"/>
              </a:rPr>
              <a:t>In addition to the modules and resources found in the virtual learning environment (VLE), supplementary resources are available on School Mental Health Ontario's website. For example: </a:t>
            </a:r>
          </a:p>
          <a:p>
            <a:pPr marL="380365" indent="-380365" algn="l">
              <a:lnSpc>
                <a:spcPct val="112999"/>
              </a:lnSpc>
              <a:buFont typeface="Arial"/>
              <a:buChar char="•"/>
            </a:pPr>
            <a:r>
              <a:rPr lang="en-CA" sz="2800" noProof="0" dirty="0">
                <a:latin typeface="Roboto" panose="02000000000000000000" pitchFamily="2" charset="0"/>
                <a:ea typeface="Roboto" panose="02000000000000000000" pitchFamily="2" charset="0"/>
                <a:cs typeface="Arial"/>
              </a:rPr>
              <a:t>help navigating the VLE </a:t>
            </a:r>
          </a:p>
          <a:p>
            <a:pPr marL="380365" indent="-380365" algn="l">
              <a:lnSpc>
                <a:spcPct val="112999"/>
              </a:lnSpc>
              <a:buFont typeface="Arial"/>
              <a:buChar char="•"/>
            </a:pPr>
            <a:r>
              <a:rPr lang="en-CA" sz="2800" noProof="0" dirty="0">
                <a:latin typeface="Roboto" panose="02000000000000000000" pitchFamily="2" charset="0"/>
                <a:ea typeface="Roboto" panose="02000000000000000000" pitchFamily="2" charset="0"/>
                <a:cs typeface="Arial"/>
              </a:rPr>
              <a:t>complementary resources </a:t>
            </a:r>
          </a:p>
          <a:p>
            <a:pPr marL="380365" indent="-380365" algn="l">
              <a:lnSpc>
                <a:spcPct val="112999"/>
              </a:lnSpc>
              <a:buFont typeface="Arial"/>
              <a:buChar char="•"/>
            </a:pPr>
            <a:r>
              <a:rPr lang="en-CA" sz="2800" noProof="0" dirty="0">
                <a:latin typeface="Roboto" panose="02000000000000000000" pitchFamily="2" charset="0"/>
                <a:ea typeface="Roboto" panose="02000000000000000000" pitchFamily="2" charset="0"/>
                <a:cs typeface="Arial"/>
              </a:rPr>
              <a:t>opportunities for professional learning</a:t>
            </a:r>
            <a:endParaRPr lang="en-CA" sz="3200" noProof="0" dirty="0">
              <a:latin typeface="Roboto" panose="02000000000000000000" pitchFamily="2" charset="0"/>
              <a:ea typeface="Roboto" panose="02000000000000000000" pitchFamily="2" charset="0"/>
              <a:cs typeface="Arial"/>
            </a:endParaRPr>
          </a:p>
        </p:txBody>
      </p:sp>
      <p:pic>
        <p:nvPicPr>
          <p:cNvPr id="7" name="Picture 6" descr="Screen grab of Healthy Choices page on SMH-ON website">
            <a:hlinkClick r:id="rId5"/>
            <a:extLst>
              <a:ext uri="{FF2B5EF4-FFF2-40B4-BE49-F238E27FC236}">
                <a16:creationId xmlns:a16="http://schemas.microsoft.com/office/drawing/2014/main" id="{6D51EBE9-19E6-84E7-4FBB-AAE2B5DBBA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92298" y="4530526"/>
            <a:ext cx="3491776" cy="1811162"/>
          </a:xfrm>
          <a:prstGeom prst="rect">
            <a:avLst/>
          </a:prstGeom>
          <a:ln>
            <a:solidFill>
              <a:schemeClr val="bg1">
                <a:lumMod val="75000"/>
              </a:schemeClr>
            </a:solidFill>
          </a:ln>
          <a:effectLst>
            <a:outerShdw blurRad="50800" dist="38100" dir="2700000" algn="tl" rotWithShape="0">
              <a:schemeClr val="tx1">
                <a:alpha val="40000"/>
              </a:schemeClr>
            </a:outerShdw>
          </a:effectLst>
        </p:spPr>
      </p:pic>
      <p:pic>
        <p:nvPicPr>
          <p:cNvPr id="5" name="Picture 4" descr="Screen grab of the supplementary resources on SMH-ON website">
            <a:hlinkClick r:id="rId5"/>
            <a:extLst>
              <a:ext uri="{FF2B5EF4-FFF2-40B4-BE49-F238E27FC236}">
                <a16:creationId xmlns:a16="http://schemas.microsoft.com/office/drawing/2014/main" id="{0B1A3F25-D5BB-2F4A-0288-9B38471029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95371" y="4530526"/>
            <a:ext cx="2902955" cy="1829916"/>
          </a:xfrm>
          <a:prstGeom prst="rect">
            <a:avLst/>
          </a:prstGeom>
          <a:solidFill>
            <a:srgbClr val="FFFFFF">
              <a:shade val="85000"/>
            </a:srgbClr>
          </a:solidFill>
          <a:ln w="9525" cap="sq">
            <a:solidFill>
              <a:schemeClr val="bg1">
                <a:lumMod val="75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Video 8" descr="Cameo video of SMH-ON staff member Stephanie, reading the speaker’s notes.">
            <a:hlinkClick r:id="" action="ppaction://media"/>
            <a:extLst>
              <a:ext uri="{FF2B5EF4-FFF2-40B4-BE49-F238E27FC236}">
                <a16:creationId xmlns:a16="http://schemas.microsoft.com/office/drawing/2014/main" id="{6E6C53BA-EFB4-C6DC-1FC2-5F8B111C1D4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722C6CB-DB7A-AE41-8B4D-1A4EB61578EE}" label="" lang="en-ca" r:embed="rId8"/>
                        </p173:trackLst>
                      </p173:tracksInfo>
                    </p:ext>
                  </p14:extLst>
                </p14:media>
              </p:ext>
              <p:ext uri="{42D2F446-02D8-4167-A562-619A0277C38B}">
                <p15:isNarration xmlns:p15="http://schemas.microsoft.com/office/powerpoint/2012/main" val="1"/>
              </p:ext>
            </p:extLst>
          </p:nvPr>
        </p:nvPicPr>
        <p:blipFill>
          <a:blip r:embed="rId9"/>
          <a:srcRect l="21875" r="21875"/>
          <a:stretch>
            <a:fillRect/>
          </a:stretch>
        </p:blipFill>
        <p:spPr>
          <a:xfrm>
            <a:off x="9656880" y="3857012"/>
            <a:ext cx="2057400" cy="2057400"/>
          </a:xfrm>
          <a:prstGeom prst="ellipse">
            <a:avLst/>
          </a:prstGeom>
        </p:spPr>
      </p:pic>
    </p:spTree>
    <p:extLst>
      <p:ext uri="{BB962C8B-B14F-4D97-AF65-F5344CB8AC3E}">
        <p14:creationId xmlns:p14="http://schemas.microsoft.com/office/powerpoint/2010/main" val="196780102"/>
      </p:ext>
    </p:extLst>
  </p:cSld>
  <p:clrMapOvr>
    <a:masterClrMapping/>
  </p:clrMapOvr>
  <mc:AlternateContent xmlns:mc="http://schemas.openxmlformats.org/markup-compatibility/2006" xmlns:p14="http://schemas.microsoft.com/office/powerpoint/2010/main">
    <mc:Choice Requires="p14">
      <p:transition spd="med" p14:dur="700" advTm="41611">
        <p:fade/>
      </p:transition>
    </mc:Choice>
    <mc:Fallback xmlns="">
      <p:transition spd="med" advTm="416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480522FD-BDE9-4FCD-28CD-563A4C2836A2}"/>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FD3998AE-5FD2-902D-FEB1-C3E7C147F2D5}"/>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90000"/>
              </a:lnSpc>
            </a:pPr>
            <a:r>
              <a:rPr lang="en-CA" sz="5400" b="0" noProof="0">
                <a:solidFill>
                  <a:schemeClr val="bg1"/>
                </a:solidFill>
                <a:latin typeface="Poppins SemiBold"/>
                <a:ea typeface="Inter" panose="02000503000000020004" pitchFamily="2" charset="0"/>
                <a:cs typeface="Poppins SemiBold"/>
              </a:rPr>
              <a:t>Accessing the modules </a:t>
            </a:r>
            <a:endParaRPr lang="en-CA" sz="5400" b="0" noProof="0">
              <a:solidFill>
                <a:schemeClr val="bg1"/>
              </a:solidFill>
              <a:latin typeface="Poppins SemiBold" panose="00000700000000000000" pitchFamily="2" charset="0"/>
              <a:ea typeface="Inter" panose="02000503000000020004" pitchFamily="2" charset="0"/>
              <a:cs typeface="Poppins SemiBold" panose="00000700000000000000" pitchFamily="2" charset="0"/>
            </a:endParaRPr>
          </a:p>
        </p:txBody>
      </p:sp>
    </p:spTree>
    <p:extLst>
      <p:ext uri="{BB962C8B-B14F-4D97-AF65-F5344CB8AC3E}">
        <p14:creationId xmlns:p14="http://schemas.microsoft.com/office/powerpoint/2010/main" val="10327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8E2E-78F1-59E3-FFA2-3ED93A530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D44F0-40C6-DBDC-BD46-DB0116629BE1}"/>
              </a:ext>
            </a:extLst>
          </p:cNvPr>
          <p:cNvSpPr>
            <a:spLocks noGrp="1"/>
          </p:cNvSpPr>
          <p:nvPr>
            <p:ph type="title" idx="4294967295"/>
          </p:nvPr>
        </p:nvSpPr>
        <p:spPr>
          <a:xfrm>
            <a:off x="283027" y="18430"/>
            <a:ext cx="10785475" cy="661291"/>
          </a:xfrm>
        </p:spPr>
        <p:txBody>
          <a:bodyPr>
            <a:normAutofit/>
          </a:bodyPr>
          <a:lstStyle/>
          <a:p>
            <a:r>
              <a:rPr lang="en-CA" sz="3200" b="0" noProof="0">
                <a:solidFill>
                  <a:schemeClr val="bg1"/>
                </a:solidFill>
                <a:latin typeface="Poppins SemiBold"/>
                <a:cs typeface="Poppins SemiBold"/>
              </a:rPr>
              <a:t>Where can I find the modules?</a:t>
            </a:r>
          </a:p>
        </p:txBody>
      </p:sp>
      <p:sp>
        <p:nvSpPr>
          <p:cNvPr id="3" name="Content Placeholder 2">
            <a:extLst>
              <a:ext uri="{FF2B5EF4-FFF2-40B4-BE49-F238E27FC236}">
                <a16:creationId xmlns:a16="http://schemas.microsoft.com/office/drawing/2014/main" id="{BEC49657-90F0-D95F-7AEB-587776BA739E}"/>
              </a:ext>
            </a:extLst>
          </p:cNvPr>
          <p:cNvSpPr>
            <a:spLocks noGrp="1"/>
          </p:cNvSpPr>
          <p:nvPr>
            <p:ph idx="4294967295"/>
          </p:nvPr>
        </p:nvSpPr>
        <p:spPr>
          <a:xfrm>
            <a:off x="268601" y="1134701"/>
            <a:ext cx="11647113" cy="3295007"/>
          </a:xfrm>
        </p:spPr>
        <p:txBody>
          <a:bodyPr vert="horz" lIns="91440" tIns="45720" rIns="91440" bIns="45720" rtlCol="0" anchor="t">
            <a:noAutofit/>
          </a:bodyPr>
          <a:lstStyle/>
          <a:p>
            <a:pPr marL="227965" indent="-227965"/>
            <a:r>
              <a:rPr lang="en-CA" sz="2800" noProof="0">
                <a:latin typeface="Roboto" panose="02000000000000000000" pitchFamily="2" charset="0"/>
                <a:ea typeface="Roboto" panose="02000000000000000000" pitchFamily="2" charset="0"/>
                <a:cs typeface="Calibri"/>
              </a:rPr>
              <a:t>All materials are available through the </a:t>
            </a:r>
            <a:r>
              <a:rPr lang="en-CA" sz="2800" b="1" noProof="0">
                <a:latin typeface="Roboto" panose="02000000000000000000" pitchFamily="2" charset="0"/>
                <a:ea typeface="Roboto" panose="02000000000000000000" pitchFamily="2" charset="0"/>
                <a:cs typeface="Calibri"/>
              </a:rPr>
              <a:t>Ministry of Education’s virtual learning environment</a:t>
            </a:r>
            <a:r>
              <a:rPr lang="en-CA" sz="2800" noProof="0">
                <a:latin typeface="Roboto" panose="02000000000000000000" pitchFamily="2" charset="0"/>
                <a:ea typeface="Roboto" panose="02000000000000000000" pitchFamily="2" charset="0"/>
                <a:cs typeface="Calibri"/>
              </a:rPr>
              <a:t> </a:t>
            </a:r>
            <a:r>
              <a:rPr lang="en-CA" sz="2800" noProof="0">
                <a:latin typeface="Roboto" panose="02000000000000000000" pitchFamily="2" charset="0"/>
                <a:ea typeface="Roboto" panose="02000000000000000000" pitchFamily="2" charset="0"/>
                <a:cs typeface="Arial"/>
              </a:rPr>
              <a:t>(Ontario’s VLE)</a:t>
            </a:r>
            <a:r>
              <a:rPr lang="en-CA" sz="2800" noProof="0">
                <a:latin typeface="Roboto" panose="02000000000000000000" pitchFamily="2" charset="0"/>
                <a:ea typeface="Roboto" panose="02000000000000000000" pitchFamily="2" charset="0"/>
                <a:cs typeface="Calibri"/>
              </a:rPr>
              <a:t>.</a:t>
            </a:r>
            <a:endParaRPr lang="en-CA" sz="2800" noProof="0">
              <a:latin typeface="Roboto" panose="02000000000000000000" pitchFamily="2" charset="0"/>
              <a:ea typeface="Roboto" panose="02000000000000000000" pitchFamily="2" charset="0"/>
            </a:endParaRPr>
          </a:p>
          <a:p>
            <a:pPr marL="227965" indent="-227965">
              <a:lnSpc>
                <a:spcPct val="112999"/>
              </a:lnSpc>
            </a:pPr>
            <a:r>
              <a:rPr lang="en-CA" sz="2800" noProof="0">
                <a:latin typeface="Roboto" panose="02000000000000000000" pitchFamily="2" charset="0"/>
                <a:ea typeface="Roboto" panose="02000000000000000000" pitchFamily="2" charset="0"/>
                <a:cs typeface="+mn-lt"/>
              </a:rPr>
              <a:t>To access, start at your school board’s virtual learning environment </a:t>
            </a:r>
          </a:p>
          <a:p>
            <a:pPr marL="913765" lvl="1" indent="-457200">
              <a:lnSpc>
                <a:spcPct val="112999"/>
              </a:lnSpc>
              <a:buFont typeface="Wingdings" panose="020B0604020202020204" pitchFamily="34" charset="0"/>
              <a:buChar char="Ø"/>
            </a:pPr>
            <a:r>
              <a:rPr lang="en-CA" sz="2800" noProof="0">
                <a:latin typeface="Roboto" panose="02000000000000000000" pitchFamily="2" charset="0"/>
                <a:ea typeface="Roboto" panose="02000000000000000000" pitchFamily="2" charset="0"/>
                <a:cs typeface="+mn-lt"/>
              </a:rPr>
              <a:t>go to </a:t>
            </a:r>
            <a:r>
              <a:rPr lang="en-CA" sz="2800" noProof="0">
                <a:solidFill>
                  <a:srgbClr val="0087B4"/>
                </a:solidFill>
                <a:latin typeface="Roboto" panose="02000000000000000000" pitchFamily="2" charset="0"/>
                <a:ea typeface="Roboto" panose="02000000000000000000" pitchFamily="2" charset="0"/>
                <a:cs typeface="+mn-lt"/>
                <a:hlinkClick r:id="rId5">
                  <a:extLst>
                    <a:ext uri="{A12FA001-AC4F-418D-AE19-62706E023703}">
                      <ahyp:hlinkClr xmlns:ahyp="http://schemas.microsoft.com/office/drawing/2018/hyperlinkcolor" val="tx"/>
                    </a:ext>
                  </a:extLst>
                </a:hlinkClick>
              </a:rPr>
              <a:t>d2l.com/k-12/Ontario</a:t>
            </a:r>
            <a:r>
              <a:rPr lang="en-CA" sz="2800" noProof="0">
                <a:latin typeface="Roboto" panose="02000000000000000000" pitchFamily="2" charset="0"/>
                <a:ea typeface="Roboto" panose="02000000000000000000" pitchFamily="2" charset="0"/>
                <a:cs typeface="+mn-lt"/>
              </a:rPr>
              <a:t> and select your school board  </a:t>
            </a:r>
            <a:endParaRPr lang="en-CA" sz="2800" noProof="0">
              <a:latin typeface="Roboto" panose="02000000000000000000" pitchFamily="2" charset="0"/>
              <a:ea typeface="Roboto" panose="02000000000000000000" pitchFamily="2" charset="0"/>
              <a:cs typeface="Arial"/>
            </a:endParaRPr>
          </a:p>
          <a:p>
            <a:pPr marL="380365" indent="-380365">
              <a:lnSpc>
                <a:spcPct val="112999"/>
              </a:lnSpc>
            </a:pPr>
            <a:r>
              <a:rPr lang="en-CA" sz="2800" noProof="0">
                <a:latin typeface="Roboto" panose="02000000000000000000" pitchFamily="2" charset="0"/>
                <a:ea typeface="Roboto" panose="02000000000000000000" pitchFamily="2" charset="0"/>
                <a:cs typeface="Arial"/>
              </a:rPr>
              <a:t>Each school board has a Technology-Enabled Learning and Teaching (TELT) contact that can help.</a:t>
            </a:r>
            <a:endParaRPr lang="en-CA" sz="3200" noProof="0">
              <a:latin typeface="Roboto" panose="02000000000000000000" pitchFamily="2" charset="0"/>
              <a:ea typeface="Roboto" panose="02000000000000000000" pitchFamily="2" charset="0"/>
              <a:cs typeface="Calibri"/>
            </a:endParaRPr>
          </a:p>
        </p:txBody>
      </p:sp>
      <p:pic>
        <p:nvPicPr>
          <p:cNvPr id="9" name="Picture 8" descr="QR code to https://www.d2l.com/k-12-ontario/">
            <a:extLst>
              <a:ext uri="{FF2B5EF4-FFF2-40B4-BE49-F238E27FC236}">
                <a16:creationId xmlns:a16="http://schemas.microsoft.com/office/drawing/2014/main" id="{CBC629DD-6ED0-D1B2-2705-A20D4C33DE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010862"/>
            <a:ext cx="1784350" cy="1784350"/>
          </a:xfrm>
          <a:prstGeom prst="rect">
            <a:avLst/>
          </a:prstGeom>
          <a:effectLst>
            <a:outerShdw blurRad="160157" dist="203873" dir="2700000" algn="tl" rotWithShape="0">
              <a:prstClr val="black">
                <a:alpha val="28680"/>
              </a:prstClr>
            </a:outerShdw>
          </a:effectLst>
        </p:spPr>
      </p:pic>
      <p:pic>
        <p:nvPicPr>
          <p:cNvPr id="13" name="Video 12" descr="Cameo video of SMH-ON staff member Stephanie, reading the speaker’s notes.">
            <a:hlinkClick r:id="" action="ppaction://media"/>
            <a:extLst>
              <a:ext uri="{FF2B5EF4-FFF2-40B4-BE49-F238E27FC236}">
                <a16:creationId xmlns:a16="http://schemas.microsoft.com/office/drawing/2014/main" id="{7DDD025A-4583-C09A-7B5D-94AE3EA7A7C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455B8AE-891B-1B4E-AF53-BDB7D23EFBD6}" label="" lang="en-ca" r:embed="rId7"/>
                        </p173:trackLst>
                      </p173:tracksInfo>
                    </p:ext>
                  </p14:extLst>
                </p14:media>
              </p:ext>
              <p:ext uri="{42D2F446-02D8-4167-A562-619A0277C38B}">
                <p15:isNarration xmlns:p15="http://schemas.microsoft.com/office/powerpoint/2012/main" val="1"/>
              </p:ext>
            </p:extLst>
          </p:nvPr>
        </p:nvPicPr>
        <p:blipFill>
          <a:blip r:embed="rId8"/>
          <a:srcRect l="21875" r="21875"/>
          <a:stretch>
            <a:fillRect/>
          </a:stretch>
        </p:blipFill>
        <p:spPr>
          <a:xfrm>
            <a:off x="9829212" y="4014485"/>
            <a:ext cx="2057400" cy="2057400"/>
          </a:xfrm>
          <a:prstGeom prst="ellipse">
            <a:avLst/>
          </a:prstGeom>
        </p:spPr>
      </p:pic>
    </p:spTree>
    <p:extLst>
      <p:ext uri="{BB962C8B-B14F-4D97-AF65-F5344CB8AC3E}">
        <p14:creationId xmlns:p14="http://schemas.microsoft.com/office/powerpoint/2010/main" val="1871855330"/>
      </p:ext>
    </p:extLst>
  </p:cSld>
  <p:clrMapOvr>
    <a:masterClrMapping/>
  </p:clrMapOvr>
  <mc:AlternateContent xmlns:mc="http://schemas.openxmlformats.org/markup-compatibility/2006" xmlns:p14="http://schemas.microsoft.com/office/powerpoint/2010/main">
    <mc:Choice Requires="p14">
      <p:transition spd="med" p14:dur="700" advTm="49994">
        <p:fade/>
      </p:transition>
    </mc:Choice>
    <mc:Fallback xmlns="">
      <p:transition spd="med" advTm="49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4E0B49-E4F4-E657-FB19-EA4B904CE2C0}"/>
              </a:ext>
            </a:extLst>
          </p:cNvPr>
          <p:cNvSpPr txBox="1">
            <a:spLocks noGrp="1"/>
          </p:cNvSpPr>
          <p:nvPr>
            <p:ph type="title" idx="4294967295"/>
          </p:nvPr>
        </p:nvSpPr>
        <p:spPr>
          <a:xfrm>
            <a:off x="0" y="2766218"/>
            <a:ext cx="12192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5400" b="1" i="0" u="none" strike="noStrike" kern="0" cap="none" spc="0" normalizeH="0" baseline="0" noProof="0">
                <a:ln>
                  <a:noFill/>
                </a:ln>
                <a:solidFill>
                  <a:schemeClr val="bg1"/>
                </a:solidFill>
                <a:effectLst/>
                <a:uLnTx/>
                <a:uFillTx/>
                <a:latin typeface="Poppins SemiBold"/>
                <a:ea typeface="+mj-ea"/>
                <a:cs typeface="Poppins SemiBold"/>
              </a:rPr>
              <a:t>Next steps</a:t>
            </a:r>
            <a:endParaRPr kumimoji="0" lang="en-CA" sz="5400" b="1" i="0" u="none" strike="noStrike" kern="1200" cap="none" spc="0" normalizeH="0" baseline="0" noProof="0">
              <a:ln>
                <a:noFill/>
              </a:ln>
              <a:solidFill>
                <a:srgbClr val="40008C"/>
              </a:solidFill>
              <a:effectLst/>
              <a:uLnTx/>
              <a:uFillTx/>
              <a:latin typeface="Poppins SemiBold" panose="00000700000000000000" pitchFamily="2" charset="0"/>
              <a:ea typeface="+mj-ea"/>
              <a:cs typeface="Poppins SemiBold" panose="00000700000000000000" pitchFamily="2" charset="0"/>
            </a:endParaRPr>
          </a:p>
        </p:txBody>
      </p:sp>
    </p:spTree>
    <p:extLst>
      <p:ext uri="{BB962C8B-B14F-4D97-AF65-F5344CB8AC3E}">
        <p14:creationId xmlns:p14="http://schemas.microsoft.com/office/powerpoint/2010/main" val="326765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BED93-5DFE-A9ED-5176-FF73214BAD36}"/>
              </a:ext>
            </a:extLst>
          </p:cNvPr>
          <p:cNvSpPr txBox="1">
            <a:spLocks noGrp="1"/>
          </p:cNvSpPr>
          <p:nvPr>
            <p:ph type="title" idx="4294967295"/>
          </p:nvPr>
        </p:nvSpPr>
        <p:spPr>
          <a:xfrm>
            <a:off x="446520" y="180729"/>
            <a:ext cx="11652849" cy="87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a:lstStyle>
          <a:p>
            <a:pPr>
              <a:defRPr/>
            </a:pPr>
            <a:r>
              <a:rPr lang="en-CA" sz="3200" noProof="0">
                <a:solidFill>
                  <a:schemeClr val="bg1"/>
                </a:solidFill>
                <a:latin typeface="Poppins SemiBold"/>
                <a:cs typeface="Poppins SemiBold"/>
              </a:rPr>
              <a:t>Consider the opportunities!</a:t>
            </a:r>
            <a:endParaRPr lang="en-CA" sz="3200" b="1" i="0" u="none" strike="noStrike" kern="1200" cap="none" spc="0" normalizeH="0" baseline="0" noProof="0">
              <a:ln>
                <a:noFill/>
              </a:ln>
              <a:solidFill>
                <a:schemeClr val="bg1"/>
              </a:solidFill>
              <a:effectLst/>
              <a:uLnTx/>
              <a:uFillTx/>
              <a:latin typeface="Poppins SemiBold"/>
              <a:cs typeface="Poppins SemiBold"/>
            </a:endParaRPr>
          </a:p>
        </p:txBody>
      </p:sp>
      <p:sp>
        <p:nvSpPr>
          <p:cNvPr id="8" name="Speech Bubble: Rectangle with Corners Rounded 1">
            <a:extLst>
              <a:ext uri="{FF2B5EF4-FFF2-40B4-BE49-F238E27FC236}">
                <a16:creationId xmlns:a16="http://schemas.microsoft.com/office/drawing/2014/main" id="{B357BB82-64DB-49DB-DF21-A12CCA572F7F}"/>
              </a:ext>
            </a:extLst>
          </p:cNvPr>
          <p:cNvSpPr/>
          <p:nvPr/>
        </p:nvSpPr>
        <p:spPr>
          <a:xfrm rot="20880000">
            <a:off x="364205" y="1779442"/>
            <a:ext cx="2150116" cy="2941824"/>
          </a:xfrm>
          <a:prstGeom prst="wedgeRoundRectCallout">
            <a:avLst>
              <a:gd name="adj1" fmla="val -22554"/>
              <a:gd name="adj2" fmla="val 70716"/>
              <a:gd name="adj3" fmla="val 16667"/>
            </a:avLst>
          </a:prstGeom>
          <a:solidFill>
            <a:schemeClr val="accent3">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182880" bIns="4572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r>
              <a:rPr lang="en-CA" sz="2200" noProof="0">
                <a:solidFill>
                  <a:srgbClr val="528316"/>
                </a:solidFill>
                <a:latin typeface="Poppins Medium"/>
                <a:ea typeface="Roboto Medium"/>
                <a:cs typeface="Segoe UI"/>
              </a:rPr>
              <a:t>This learning prompted </a:t>
            </a:r>
          </a:p>
          <a:p>
            <a:r>
              <a:rPr lang="en-CA" sz="2200" noProof="0">
                <a:solidFill>
                  <a:srgbClr val="528316"/>
                </a:solidFill>
                <a:latin typeface="Poppins Medium"/>
                <a:ea typeface="Roboto Medium"/>
                <a:cs typeface="Segoe UI"/>
              </a:rPr>
              <a:t>some self-reflection.</a:t>
            </a:r>
          </a:p>
          <a:p>
            <a:r>
              <a:rPr lang="en-CA" sz="2000" i="1" noProof="0">
                <a:solidFill>
                  <a:srgbClr val="528316"/>
                </a:solidFill>
                <a:latin typeface="Poppins"/>
                <a:ea typeface="Roboto Medium"/>
                <a:cs typeface="Segoe UI"/>
              </a:rPr>
              <a:t>— Ontario educator</a:t>
            </a:r>
            <a:endParaRPr lang="en-CA" sz="2900" noProof="0">
              <a:solidFill>
                <a:srgbClr val="528316"/>
              </a:solidFill>
              <a:latin typeface="Poppins"/>
              <a:ea typeface="Roboto Medium"/>
            </a:endParaRPr>
          </a:p>
        </p:txBody>
      </p:sp>
      <p:sp>
        <p:nvSpPr>
          <p:cNvPr id="9" name="Speech Bubble: Rectangle with Corners Rounded 2">
            <a:extLst>
              <a:ext uri="{FF2B5EF4-FFF2-40B4-BE49-F238E27FC236}">
                <a16:creationId xmlns:a16="http://schemas.microsoft.com/office/drawing/2014/main" id="{731DA5BE-689A-9B4F-9F86-C07C38C0F873}"/>
              </a:ext>
            </a:extLst>
          </p:cNvPr>
          <p:cNvSpPr/>
          <p:nvPr/>
        </p:nvSpPr>
        <p:spPr>
          <a:xfrm rot="480000">
            <a:off x="2653816" y="1174541"/>
            <a:ext cx="5442787" cy="4771292"/>
          </a:xfrm>
          <a:prstGeom prst="wedgeRoundRectCallout">
            <a:avLst>
              <a:gd name="adj1" fmla="val -21261"/>
              <a:gd name="adj2" fmla="val 71321"/>
              <a:gd name="adj3" fmla="val 16667"/>
            </a:avLst>
          </a:prstGeom>
          <a:solidFill>
            <a:srgbClr val="DFDBEB"/>
          </a:solidFill>
          <a:ln w="38100">
            <a:solidFill>
              <a:srgbClr val="40008D"/>
            </a:solid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bIns="4572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r>
              <a:rPr lang="en-CA" sz="2200" noProof="0">
                <a:solidFill>
                  <a:srgbClr val="40008D"/>
                </a:solidFill>
                <a:latin typeface="Poppins Medium"/>
                <a:ea typeface="Roboto Medium"/>
                <a:cs typeface="+mn-lt"/>
              </a:rPr>
              <a:t>It's important for students to be able to think critically about what they are being exposed to and decide, does this align with who I want to be as a person? Does it align with my values? Does it align with what my culture teaches? Does it align with the messages I'm receiving from parents and guardians?</a:t>
            </a:r>
          </a:p>
          <a:p>
            <a:pPr algn="ctr"/>
            <a:r>
              <a:rPr lang="en-CA" sz="2000" i="1" noProof="0">
                <a:solidFill>
                  <a:srgbClr val="40008D"/>
                </a:solidFill>
                <a:latin typeface="Poppins"/>
                <a:ea typeface="Roboto Medium"/>
                <a:cs typeface="Poppins Medium"/>
              </a:rPr>
              <a:t>— Ontario educator</a:t>
            </a:r>
          </a:p>
        </p:txBody>
      </p:sp>
      <p:sp>
        <p:nvSpPr>
          <p:cNvPr id="6" name="Rounded Rectangular Callout 6">
            <a:extLst>
              <a:ext uri="{FF2B5EF4-FFF2-40B4-BE49-F238E27FC236}">
                <a16:creationId xmlns:a16="http://schemas.microsoft.com/office/drawing/2014/main" id="{0D3D7381-2F4C-1C2E-3B34-1F97F36774D5}"/>
              </a:ext>
            </a:extLst>
          </p:cNvPr>
          <p:cNvSpPr/>
          <p:nvPr/>
        </p:nvSpPr>
        <p:spPr>
          <a:xfrm rot="21360000">
            <a:off x="8258407" y="1016980"/>
            <a:ext cx="3632079" cy="4238040"/>
          </a:xfrm>
          <a:prstGeom prst="wedgeRoundRectCallout">
            <a:avLst/>
          </a:prstGeom>
          <a:solidFill>
            <a:schemeClr val="tx2">
              <a:lumMod val="10000"/>
              <a:lumOff val="90000"/>
            </a:schemeClr>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r>
              <a:rPr lang="en-CA" sz="2200" noProof="0">
                <a:solidFill>
                  <a:srgbClr val="0070C0"/>
                </a:solidFill>
                <a:latin typeface="Poppins Medium"/>
                <a:ea typeface="Roboto"/>
                <a:cs typeface="Poppins Medium"/>
              </a:rPr>
              <a:t>Lean into the voice and ask students what questions they have. That could really be the North Star for where we need to go in terms of supporting students.</a:t>
            </a:r>
          </a:p>
          <a:p>
            <a:r>
              <a:rPr lang="en-CA" sz="2000" i="1" noProof="0">
                <a:solidFill>
                  <a:srgbClr val="0070C0"/>
                </a:solidFill>
                <a:latin typeface="Arial"/>
                <a:ea typeface="Roboto"/>
                <a:cs typeface="Arial"/>
              </a:rPr>
              <a:t>— Ontario educator</a:t>
            </a:r>
            <a:endParaRPr lang="en-CA" noProof="0">
              <a:solidFill>
                <a:srgbClr val="0070C0"/>
              </a:solidFill>
            </a:endParaRPr>
          </a:p>
        </p:txBody>
      </p:sp>
      <p:pic>
        <p:nvPicPr>
          <p:cNvPr id="14" name="Video 13" descr="Cameo video of SMH-ON staff member Stephanie, reading the speaker’s notes.">
            <a:hlinkClick r:id="" action="ppaction://media"/>
            <a:extLst>
              <a:ext uri="{FF2B5EF4-FFF2-40B4-BE49-F238E27FC236}">
                <a16:creationId xmlns:a16="http://schemas.microsoft.com/office/drawing/2014/main" id="{945B7375-F042-4FE9-B614-FC143D5A88D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FA56B97-0AE6-3549-83EE-1B38372A2008}"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7948130"/>
      </p:ext>
    </p:extLst>
  </p:cSld>
  <p:clrMapOvr>
    <a:masterClrMapping/>
  </p:clrMapOvr>
  <mc:AlternateContent xmlns:mc="http://schemas.openxmlformats.org/markup-compatibility/2006" xmlns:p14="http://schemas.microsoft.com/office/powerpoint/2010/main">
    <mc:Choice Requires="p14">
      <p:transition spd="med" p14:dur="700" advTm="15376">
        <p:fade/>
      </p:transition>
    </mc:Choice>
    <mc:Fallback xmlns="">
      <p:transition spd="med" advTm="15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6970-B060-FDF4-A632-6CDA4D624FED}"/>
              </a:ext>
            </a:extLst>
          </p:cNvPr>
          <p:cNvSpPr>
            <a:spLocks noGrp="1"/>
          </p:cNvSpPr>
          <p:nvPr>
            <p:ph type="title" idx="4294967295"/>
          </p:nvPr>
        </p:nvSpPr>
        <p:spPr>
          <a:xfrm>
            <a:off x="694760" y="-651636"/>
            <a:ext cx="11018901" cy="651636"/>
          </a:xfrm>
        </p:spPr>
        <p:txBody>
          <a:bodyPr vert="horz" lIns="91440" tIns="45720" rIns="91440" bIns="45720" rtlCol="0" anchor="b">
            <a:noAutofit/>
          </a:bodyPr>
          <a:lstStyle/>
          <a:p>
            <a:r>
              <a:rPr lang="en-CA" noProof="0"/>
              <a:t>Thank you</a:t>
            </a:r>
          </a:p>
        </p:txBody>
      </p:sp>
      <p:sp>
        <p:nvSpPr>
          <p:cNvPr id="5" name="TextBox 4">
            <a:extLst>
              <a:ext uri="{FF2B5EF4-FFF2-40B4-BE49-F238E27FC236}">
                <a16:creationId xmlns:a16="http://schemas.microsoft.com/office/drawing/2014/main" id="{E0CAF87F-737A-EBBD-CC4D-9A0D6CBF69F0}"/>
              </a:ext>
            </a:extLst>
          </p:cNvPr>
          <p:cNvSpPr txBox="1"/>
          <p:nvPr/>
        </p:nvSpPr>
        <p:spPr>
          <a:xfrm>
            <a:off x="1219200" y="1337492"/>
            <a:ext cx="98264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noProof="0">
                <a:solidFill>
                  <a:schemeClr val="bg1"/>
                </a:solidFill>
                <a:latin typeface="Roboto" panose="02000000000000000000" pitchFamily="2" charset="0"/>
                <a:ea typeface="Roboto" panose="02000000000000000000" pitchFamily="2" charset="0"/>
                <a:cs typeface="+mn-lt"/>
              </a:rPr>
              <a:t>By embedding opportunities to learn about healthy and safe choices in the classroom, Ontario schools can contribute to well-being and success of all students. </a:t>
            </a:r>
            <a:endParaRPr lang="en-CA" noProof="0">
              <a:solidFill>
                <a:schemeClr val="bg1"/>
              </a:solidFill>
              <a:latin typeface="Roboto" panose="02000000000000000000" pitchFamily="2" charset="0"/>
              <a:ea typeface="Roboto" panose="02000000000000000000" pitchFamily="2" charset="0"/>
            </a:endParaRPr>
          </a:p>
          <a:p>
            <a:endParaRPr lang="en-CA" sz="3200" noProof="0">
              <a:solidFill>
                <a:schemeClr val="bg1"/>
              </a:solidFill>
              <a:latin typeface="Roboto" panose="02000000000000000000" pitchFamily="2" charset="0"/>
              <a:ea typeface="Roboto" panose="02000000000000000000" pitchFamily="2" charset="0"/>
              <a:cs typeface="+mn-lt"/>
            </a:endParaRPr>
          </a:p>
          <a:p>
            <a:r>
              <a:rPr lang="en-CA" sz="3200" b="1" noProof="0">
                <a:solidFill>
                  <a:schemeClr val="bg1"/>
                </a:solidFill>
                <a:latin typeface="Roboto" panose="02000000000000000000" pitchFamily="2" charset="0"/>
                <a:ea typeface="Roboto" panose="02000000000000000000" pitchFamily="2" charset="0"/>
                <a:cs typeface="+mn-lt"/>
              </a:rPr>
              <a:t>Thank you!</a:t>
            </a:r>
            <a:endParaRPr lang="en-CA" sz="3200" b="1" noProof="0">
              <a:solidFill>
                <a:schemeClr val="bg1"/>
              </a:solidFill>
              <a:latin typeface="Roboto" panose="02000000000000000000" pitchFamily="2" charset="0"/>
              <a:ea typeface="Roboto" panose="02000000000000000000" pitchFamily="2" charset="0"/>
              <a:cs typeface="Calibri"/>
            </a:endParaRPr>
          </a:p>
        </p:txBody>
      </p:sp>
      <p:pic>
        <p:nvPicPr>
          <p:cNvPr id="4" name="Video 3" descr="Cameo video of SMH-ON staff member Stephanie, reading the speaker’s notes.">
            <a:hlinkClick r:id="" action="ppaction://media"/>
            <a:extLst>
              <a:ext uri="{FF2B5EF4-FFF2-40B4-BE49-F238E27FC236}">
                <a16:creationId xmlns:a16="http://schemas.microsoft.com/office/drawing/2014/main" id="{25D0A6BC-0DC3-9E34-22D2-60F85C38AC9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CC7C93D-8622-554F-BFA1-BC722A8CCBB1}"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820656" y="4384480"/>
            <a:ext cx="2057400" cy="2057400"/>
          </a:xfrm>
          <a:prstGeom prst="ellipse">
            <a:avLst/>
          </a:prstGeom>
        </p:spPr>
      </p:pic>
    </p:spTree>
    <p:extLst>
      <p:ext uri="{BB962C8B-B14F-4D97-AF65-F5344CB8AC3E}">
        <p14:creationId xmlns:p14="http://schemas.microsoft.com/office/powerpoint/2010/main" val="1526967367"/>
      </p:ext>
    </p:extLst>
  </p:cSld>
  <p:clrMapOvr>
    <a:masterClrMapping/>
  </p:clrMapOvr>
  <mc:AlternateContent xmlns:mc="http://schemas.openxmlformats.org/markup-compatibility/2006" xmlns:p14="http://schemas.microsoft.com/office/powerpoint/2010/main">
    <mc:Choice Requires="p14">
      <p:transition spd="med" p14:dur="700" advTm="10393">
        <p:fade/>
      </p:transition>
    </mc:Choice>
    <mc:Fallback xmlns="">
      <p:transition spd="med" advTm="10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F06B-60BA-0C69-9AC9-F898368A57B6}"/>
              </a:ext>
            </a:extLst>
          </p:cNvPr>
          <p:cNvSpPr>
            <a:spLocks noGrp="1"/>
          </p:cNvSpPr>
          <p:nvPr>
            <p:ph type="title" idx="4294967295"/>
          </p:nvPr>
        </p:nvSpPr>
        <p:spPr>
          <a:xfrm>
            <a:off x="1173163" y="-650875"/>
            <a:ext cx="11018837" cy="554037"/>
          </a:xfrm>
        </p:spPr>
        <p:txBody>
          <a:bodyPr vert="horz" lIns="91440" tIns="45720" rIns="91440" bIns="45720" rtlCol="0" anchor="b">
            <a:noAutofit/>
          </a:bodyPr>
          <a:lstStyle/>
          <a:p>
            <a:r>
              <a:rPr lang="en-CA" noProof="0"/>
              <a:t>About Us</a:t>
            </a:r>
          </a:p>
        </p:txBody>
      </p:sp>
      <p:pic>
        <p:nvPicPr>
          <p:cNvPr id="11" name="Video 10" descr="Cameo video of SMH-ON staff member Stephanie, reading the speaker’s notes.">
            <a:hlinkClick r:id="" action="ppaction://media"/>
            <a:extLst>
              <a:ext uri="{FF2B5EF4-FFF2-40B4-BE49-F238E27FC236}">
                <a16:creationId xmlns:a16="http://schemas.microsoft.com/office/drawing/2014/main" id="{BE0AD9C7-C09C-D91F-9B7F-320D1900357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E8E715D-06DA-FE43-8912-0737B9A7030D}"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8979408" y="2670048"/>
            <a:ext cx="2057400" cy="2057400"/>
          </a:xfrm>
          <a:prstGeom prst="ellipse">
            <a:avLst/>
          </a:prstGeom>
        </p:spPr>
      </p:pic>
    </p:spTree>
    <p:extLst>
      <p:ext uri="{BB962C8B-B14F-4D97-AF65-F5344CB8AC3E}">
        <p14:creationId xmlns:p14="http://schemas.microsoft.com/office/powerpoint/2010/main" val="3666456389"/>
      </p:ext>
    </p:extLst>
  </p:cSld>
  <p:clrMapOvr>
    <a:masterClrMapping/>
  </p:clrMapOvr>
  <mc:AlternateContent xmlns:mc="http://schemas.openxmlformats.org/markup-compatibility/2006" xmlns:p14="http://schemas.microsoft.com/office/powerpoint/2010/main">
    <mc:Choice Requires="p14">
      <p:transition p14:dur="250" advTm="14597">
        <p:fade/>
      </p:transition>
    </mc:Choice>
    <mc:Fallback xmlns="">
      <p:transition advTm="14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7A49B033-FF20-93CE-FFE3-135F717ED1C9}"/>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7BBE75E5-5622-02C6-3958-3425F85A17E3}"/>
              </a:ext>
            </a:extLst>
          </p:cNvPr>
          <p:cNvSpPr txBox="1">
            <a:spLocks noGrp="1"/>
          </p:cNvSpPr>
          <p:nvPr>
            <p:ph type="title" idx="4294967295"/>
          </p:nvPr>
        </p:nvSpPr>
        <p:spPr>
          <a:xfrm>
            <a:off x="0" y="2289135"/>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110000"/>
              </a:lnSpc>
            </a:pPr>
            <a:r>
              <a:rPr lang="en-CA" sz="5400" noProof="0">
                <a:solidFill>
                  <a:schemeClr val="bg1"/>
                </a:solidFill>
                <a:latin typeface="Poppins SemiBold" pitchFamily="2" charset="77"/>
                <a:ea typeface="Inter" panose="02000503000000020004" pitchFamily="2" charset="0"/>
                <a:cs typeface="Poppins SemiBold" pitchFamily="2" charset="77"/>
              </a:rPr>
              <a:t>Overview of the modules</a:t>
            </a:r>
          </a:p>
        </p:txBody>
      </p:sp>
      <p:pic>
        <p:nvPicPr>
          <p:cNvPr id="3" name="Video 2" descr="Cameo video of SMH-ON staff member Stephanie, reading the speaker’s notes.">
            <a:hlinkClick r:id="" action="ppaction://media"/>
            <a:extLst>
              <a:ext uri="{FF2B5EF4-FFF2-40B4-BE49-F238E27FC236}">
                <a16:creationId xmlns:a16="http://schemas.microsoft.com/office/drawing/2014/main" id="{0142BB27-E075-F94E-8E23-8D9B7C0B63A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6E517FD-4878-3B44-9C3D-06081A4C7219}"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71888" y="4465598"/>
            <a:ext cx="2057400" cy="2057400"/>
          </a:xfrm>
          <a:prstGeom prst="ellipse">
            <a:avLst/>
          </a:prstGeom>
        </p:spPr>
      </p:pic>
    </p:spTree>
    <p:extLst>
      <p:ext uri="{BB962C8B-B14F-4D97-AF65-F5344CB8AC3E}">
        <p14:creationId xmlns:p14="http://schemas.microsoft.com/office/powerpoint/2010/main" val="264365832"/>
      </p:ext>
    </p:extLst>
  </p:cSld>
  <p:clrMapOvr>
    <a:masterClrMapping/>
  </p:clrMapOvr>
  <mc:AlternateContent xmlns:mc="http://schemas.openxmlformats.org/markup-compatibility/2006" xmlns:p14="http://schemas.microsoft.com/office/powerpoint/2010/main">
    <mc:Choice Requires="p14">
      <p:transition spd="med" p14:dur="700" advTm="6462">
        <p:fade/>
      </p:transition>
    </mc:Choice>
    <mc:Fallback xmlns="">
      <p:transition spd="med" advTm="6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79864A-84F2-508B-EE48-B7A9763A8CDF}"/>
              </a:ext>
            </a:extLst>
          </p:cNvPr>
          <p:cNvSpPr>
            <a:spLocks noGrp="1"/>
          </p:cNvSpPr>
          <p:nvPr>
            <p:ph type="title"/>
          </p:nvPr>
        </p:nvSpPr>
        <p:spPr>
          <a:xfrm>
            <a:off x="208159" y="2738651"/>
            <a:ext cx="8822832" cy="648844"/>
          </a:xfrm>
        </p:spPr>
        <p:txBody>
          <a:bodyPr>
            <a:noAutofit/>
          </a:bodyPr>
          <a:lstStyle/>
          <a:p>
            <a:r>
              <a:rPr lang="en-CA" sz="2400" noProof="0"/>
              <a:t>Accessibility and mental health are related.</a:t>
            </a:r>
          </a:p>
        </p:txBody>
      </p:sp>
      <p:sp>
        <p:nvSpPr>
          <p:cNvPr id="4" name="Content Placeholder 3">
            <a:extLst>
              <a:ext uri="{FF2B5EF4-FFF2-40B4-BE49-F238E27FC236}">
                <a16:creationId xmlns:a16="http://schemas.microsoft.com/office/drawing/2014/main" id="{6B07D935-0B43-A43C-C63A-FFE232666439}"/>
              </a:ext>
            </a:extLst>
          </p:cNvPr>
          <p:cNvSpPr>
            <a:spLocks noGrp="1" noRot="1" noMove="1" noResize="1" noEditPoints="1" noAdjustHandles="1" noChangeArrowheads="1" noChangeShapeType="1"/>
          </p:cNvSpPr>
          <p:nvPr>
            <p:ph sz="quarter" idx="10"/>
          </p:nvPr>
        </p:nvSpPr>
        <p:spPr>
          <a:xfrm>
            <a:off x="263525" y="3470506"/>
            <a:ext cx="8870949" cy="2902265"/>
          </a:xfrm>
        </p:spPr>
        <p:txBody>
          <a:bodyPr>
            <a:normAutofit fontScale="77500" lnSpcReduction="20000"/>
          </a:bodyPr>
          <a:lstStyle/>
          <a:p>
            <a:pPr>
              <a:lnSpc>
                <a:spcPct val="125000"/>
              </a:lnSpc>
            </a:pPr>
            <a:r>
              <a:rPr lang="en-CA" noProof="0">
                <a:solidFill>
                  <a:prstClr val="white"/>
                </a:solidFill>
                <a:latin typeface="Poppins"/>
                <a:cs typeface="Poppins"/>
              </a:rPr>
              <a:t>Ensuring inclusion in Ontario’s schools, and throughout society helps to support individual’s mental health. We’re committed to equal access, complying with the standards defined within the Accessibility for Ontarians with Disabilities Act (AODA) and endeavour to remove barriers in order to accommodate and fully include our stakeholders. If there is a document that does not meet your accessibility needs, please contact us and we will provide alternate formats as requested.</a:t>
            </a:r>
          </a:p>
        </p:txBody>
      </p:sp>
    </p:spTree>
    <p:extLst>
      <p:ext uri="{BB962C8B-B14F-4D97-AF65-F5344CB8AC3E}">
        <p14:creationId xmlns:p14="http://schemas.microsoft.com/office/powerpoint/2010/main" val="2466322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787-DB31-43C6-B763-C79539953922}"/>
              </a:ext>
            </a:extLst>
          </p:cNvPr>
          <p:cNvSpPr>
            <a:spLocks noGrp="1"/>
          </p:cNvSpPr>
          <p:nvPr>
            <p:ph type="title" idx="4294967295"/>
          </p:nvPr>
        </p:nvSpPr>
        <p:spPr>
          <a:xfrm>
            <a:off x="263525" y="0"/>
            <a:ext cx="10927665" cy="751114"/>
          </a:xfrm>
        </p:spPr>
        <p:txBody>
          <a:bodyPr>
            <a:normAutofit/>
          </a:bodyPr>
          <a:lstStyle/>
          <a:p>
            <a:r>
              <a:rPr lang="en-CA" sz="3200" b="0" noProof="0">
                <a:solidFill>
                  <a:schemeClr val="bg1"/>
                </a:solidFill>
                <a:latin typeface="Poppins SemiBold"/>
                <a:ea typeface="Inter" panose="02000503000000020004" pitchFamily="2" charset="0"/>
                <a:cs typeface="Poppins SemiBold"/>
              </a:rPr>
              <a:t>What are the learning modules?​</a:t>
            </a:r>
          </a:p>
        </p:txBody>
      </p:sp>
      <p:sp>
        <p:nvSpPr>
          <p:cNvPr id="3" name="Text Placeholder 2">
            <a:extLst>
              <a:ext uri="{FF2B5EF4-FFF2-40B4-BE49-F238E27FC236}">
                <a16:creationId xmlns:a16="http://schemas.microsoft.com/office/drawing/2014/main" id="{01B7A644-B087-4339-86FE-8CE68E17DD65}"/>
              </a:ext>
            </a:extLst>
          </p:cNvPr>
          <p:cNvSpPr>
            <a:spLocks noGrp="1"/>
          </p:cNvSpPr>
          <p:nvPr>
            <p:ph idx="4294967295"/>
          </p:nvPr>
        </p:nvSpPr>
        <p:spPr>
          <a:xfrm>
            <a:off x="393283" y="1136971"/>
            <a:ext cx="11420337" cy="2292030"/>
          </a:xfrm>
        </p:spPr>
        <p:txBody>
          <a:bodyPr vert="horz" lIns="91440" tIns="45720" rIns="91440" bIns="45720" rtlCol="0" anchor="t">
            <a:normAutofit/>
          </a:bodyPr>
          <a:lstStyle/>
          <a:p>
            <a:pPr marL="227965" indent="-227965">
              <a:lnSpc>
                <a:spcPct val="120000"/>
              </a:lnSpc>
              <a:spcBef>
                <a:spcPts val="0"/>
              </a:spcBef>
              <a:spcAft>
                <a:spcPts val="600"/>
              </a:spcAft>
            </a:pPr>
            <a:r>
              <a:rPr lang="en-CA" sz="2800" noProof="0">
                <a:latin typeface="Arial"/>
                <a:cs typeface="Arial"/>
              </a:rPr>
              <a:t>two 60-minute lesson plans from the Ministry of Education about </a:t>
            </a:r>
            <a:r>
              <a:rPr lang="en-CA" sz="2800" b="1" noProof="0">
                <a:latin typeface="Arial"/>
                <a:cs typeface="Arial"/>
              </a:rPr>
              <a:t>substance use and</a:t>
            </a:r>
            <a:r>
              <a:rPr lang="en-CA" sz="2800" noProof="0">
                <a:latin typeface="Arial"/>
                <a:cs typeface="Arial"/>
              </a:rPr>
              <a:t> </a:t>
            </a:r>
            <a:r>
              <a:rPr lang="en-CA" sz="2800" b="1" noProof="0">
                <a:latin typeface="Arial"/>
                <a:cs typeface="Arial"/>
              </a:rPr>
              <a:t>digital safety</a:t>
            </a:r>
          </a:p>
          <a:p>
            <a:pPr marL="227965" indent="-227965">
              <a:lnSpc>
                <a:spcPct val="120000"/>
              </a:lnSpc>
              <a:spcBef>
                <a:spcPts val="0"/>
              </a:spcBef>
              <a:spcAft>
                <a:spcPts val="600"/>
              </a:spcAft>
            </a:pPr>
            <a:r>
              <a:rPr lang="en-CA" sz="2800" noProof="0">
                <a:latin typeface="Arial"/>
                <a:cs typeface="Arial"/>
              </a:rPr>
              <a:t>curriculum-aligned resources to help deliver select Grade 6 Health and Physical Education and Language curriculum expectations</a:t>
            </a:r>
            <a:endParaRPr lang="en-CA" noProof="0">
              <a:cs typeface="Arial"/>
            </a:endParaRPr>
          </a:p>
        </p:txBody>
      </p:sp>
      <p:sp>
        <p:nvSpPr>
          <p:cNvPr id="7" name="TextBox 6">
            <a:extLst>
              <a:ext uri="{FF2B5EF4-FFF2-40B4-BE49-F238E27FC236}">
                <a16:creationId xmlns:a16="http://schemas.microsoft.com/office/drawing/2014/main" id="{3F2CBE34-2C5B-9CEB-3B13-C6E3D7141AE2}"/>
              </a:ext>
            </a:extLst>
          </p:cNvPr>
          <p:cNvSpPr txBox="1"/>
          <p:nvPr/>
        </p:nvSpPr>
        <p:spPr>
          <a:xfrm>
            <a:off x="381000" y="3544147"/>
            <a:ext cx="8458200" cy="1596014"/>
          </a:xfrm>
          <a:prstGeom prst="rect">
            <a:avLst/>
          </a:prstGeom>
          <a:noFill/>
        </p:spPr>
        <p:txBody>
          <a:bodyPr wrap="square">
            <a:spAutoFit/>
          </a:bodyPr>
          <a:lstStyle/>
          <a:p>
            <a:pPr marL="0" indent="0">
              <a:lnSpc>
                <a:spcPct val="120000"/>
              </a:lnSpc>
              <a:spcBef>
                <a:spcPts val="0"/>
              </a:spcBef>
              <a:buNone/>
            </a:pPr>
            <a:r>
              <a:rPr lang="en-CA" sz="2800" b="1" noProof="0">
                <a:solidFill>
                  <a:srgbClr val="40008D"/>
                </a:solidFill>
                <a:cs typeface="Arial"/>
              </a:rPr>
              <a:t>The focus of the learning is on knowing the facts and developing strategies to help make healthy and safe decisions.</a:t>
            </a:r>
          </a:p>
        </p:txBody>
      </p:sp>
      <p:pic>
        <p:nvPicPr>
          <p:cNvPr id="5" name="Video 4" descr="Cameo video of SMH-ON staff member Stephanie, reading the speaker’s notes.">
            <a:hlinkClick r:id="" action="ppaction://media"/>
            <a:extLst>
              <a:ext uri="{FF2B5EF4-FFF2-40B4-BE49-F238E27FC236}">
                <a16:creationId xmlns:a16="http://schemas.microsoft.com/office/drawing/2014/main" id="{9B6021AE-308D-A2F7-75F6-B64DA5ACCE4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1CC766A-BFED-A145-9406-643BF7B8CE4F}"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56880" y="3814858"/>
            <a:ext cx="2057400" cy="2057400"/>
          </a:xfrm>
          <a:prstGeom prst="ellipse">
            <a:avLst/>
          </a:prstGeom>
        </p:spPr>
      </p:pic>
    </p:spTree>
    <p:extLst>
      <p:ext uri="{BB962C8B-B14F-4D97-AF65-F5344CB8AC3E}">
        <p14:creationId xmlns:p14="http://schemas.microsoft.com/office/powerpoint/2010/main" val="735270907"/>
      </p:ext>
    </p:extLst>
  </p:cSld>
  <p:clrMapOvr>
    <a:masterClrMapping/>
  </p:clrMapOvr>
  <mc:AlternateContent xmlns:mc="http://schemas.openxmlformats.org/markup-compatibility/2006" xmlns:p14="http://schemas.microsoft.com/office/powerpoint/2010/main">
    <mc:Choice Requires="p14">
      <p:transition spd="slow" p14:dur="2000" advTm="13503"/>
    </mc:Choice>
    <mc:Fallback xmlns="">
      <p:transition spd="slow" advTm="1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4B9B03-67B7-BBD7-97E9-28DAAB1ADCBE}"/>
              </a:ext>
            </a:extLst>
          </p:cNvPr>
          <p:cNvSpPr txBox="1">
            <a:spLocks noGrp="1"/>
          </p:cNvSpPr>
          <p:nvPr>
            <p:ph type="title" idx="4294967295"/>
          </p:nvPr>
        </p:nvSpPr>
        <p:spPr>
          <a:xfrm>
            <a:off x="263525" y="117862"/>
            <a:ext cx="885503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schemeClr val="bg1"/>
                </a:solidFill>
                <a:effectLst/>
                <a:uLnTx/>
                <a:uFillTx/>
                <a:latin typeface="Poppins SemiBold" panose="00000700000000000000" pitchFamily="2" charset="0"/>
                <a:ea typeface="+mn-ea"/>
                <a:cs typeface="Poppins SemiBold" panose="00000700000000000000" pitchFamily="2" charset="0"/>
              </a:rPr>
              <a:t>Why is this learning important in grade 6?</a:t>
            </a:r>
          </a:p>
        </p:txBody>
      </p:sp>
      <p:sp>
        <p:nvSpPr>
          <p:cNvPr id="2" name="TextBox 1">
            <a:extLst>
              <a:ext uri="{FF2B5EF4-FFF2-40B4-BE49-F238E27FC236}">
                <a16:creationId xmlns:a16="http://schemas.microsoft.com/office/drawing/2014/main" id="{072C1DF6-04CD-C428-1D74-48F63F7FDE34}"/>
              </a:ext>
            </a:extLst>
          </p:cNvPr>
          <p:cNvSpPr txBox="1"/>
          <p:nvPr/>
        </p:nvSpPr>
        <p:spPr>
          <a:xfrm>
            <a:off x="392814" y="1142810"/>
            <a:ext cx="11004962" cy="2733184"/>
          </a:xfrm>
          <a:prstGeom prst="rect">
            <a:avLst/>
          </a:prstGeom>
          <a:noFill/>
        </p:spPr>
        <p:txBody>
          <a:bodyPr wrap="square" lIns="91440" tIns="45720" rIns="91440" bIns="45720" rtlCol="0" anchor="t">
            <a:spAutoFit/>
          </a:bodyPr>
          <a:lstStyle/>
          <a:p>
            <a:pPr marL="457200" indent="-457200">
              <a:lnSpc>
                <a:spcPct val="110000"/>
              </a:lnSpc>
              <a:spcAft>
                <a:spcPts val="1200"/>
              </a:spcAft>
              <a:buFont typeface="Arial"/>
              <a:buChar char="•"/>
            </a:pPr>
            <a:r>
              <a:rPr lang="en-CA" sz="2800" dirty="0">
                <a:latin typeface="Roboto"/>
                <a:ea typeface="Roboto"/>
                <a:cs typeface="Roboto"/>
              </a:rPr>
              <a:t>Many students</a:t>
            </a:r>
            <a:r>
              <a:rPr lang="en-CA" sz="2800" noProof="0" dirty="0">
                <a:latin typeface="Roboto"/>
                <a:ea typeface="Roboto"/>
                <a:cs typeface="Roboto"/>
              </a:rPr>
              <a:t> begin experimenting with substances such as cannabis or alcohol by Grades 7 or 8.</a:t>
            </a:r>
          </a:p>
          <a:p>
            <a:pPr marL="457200" indent="-457200">
              <a:lnSpc>
                <a:spcPct val="110000"/>
              </a:lnSpc>
              <a:spcAft>
                <a:spcPts val="1200"/>
              </a:spcAft>
              <a:buFont typeface="Arial"/>
              <a:buChar char="•"/>
            </a:pPr>
            <a:r>
              <a:rPr lang="en-CA" sz="2800" noProof="0" dirty="0">
                <a:latin typeface="Roboto"/>
                <a:ea typeface="Roboto"/>
                <a:cs typeface="Roboto"/>
              </a:rPr>
              <a:t>50% of students report having their own cell phone by age 11.</a:t>
            </a:r>
          </a:p>
          <a:p>
            <a:pPr marL="457200" indent="-457200">
              <a:lnSpc>
                <a:spcPct val="110000"/>
              </a:lnSpc>
              <a:spcAft>
                <a:spcPts val="1200"/>
              </a:spcAft>
              <a:buFont typeface="Arial"/>
              <a:buChar char="•"/>
            </a:pPr>
            <a:r>
              <a:rPr lang="en-CA" sz="2800" noProof="0" dirty="0">
                <a:latin typeface="Roboto"/>
                <a:ea typeface="Roboto"/>
                <a:cs typeface="Roboto"/>
              </a:rPr>
              <a:t>The majority of students under 13 years of age have at least one social media account.</a:t>
            </a:r>
          </a:p>
        </p:txBody>
      </p:sp>
      <p:pic>
        <p:nvPicPr>
          <p:cNvPr id="4" name="Video 5" descr="Cameo video of SMH-ON staff member Stephanie, reading the speaker’s notes.">
            <a:hlinkClick r:id="" action="ppaction://media"/>
            <a:extLst>
              <a:ext uri="{FF2B5EF4-FFF2-40B4-BE49-F238E27FC236}">
                <a16:creationId xmlns:a16="http://schemas.microsoft.com/office/drawing/2014/main" id="{EB668605-68A0-EB20-51BA-9E2A4C497F9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ACE03DE-BEB3-A247-AEDE-E66488D63A19}"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41786" y="3875994"/>
            <a:ext cx="2057400" cy="2057400"/>
          </a:xfrm>
          <a:prstGeom prst="ellipse">
            <a:avLst/>
          </a:prstGeom>
        </p:spPr>
      </p:pic>
    </p:spTree>
    <p:extLst>
      <p:ext uri="{BB962C8B-B14F-4D97-AF65-F5344CB8AC3E}">
        <p14:creationId xmlns:p14="http://schemas.microsoft.com/office/powerpoint/2010/main" val="7737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E9DC-6038-F8EF-DACC-BCDF92E9DA55}"/>
              </a:ext>
            </a:extLst>
          </p:cNvPr>
          <p:cNvSpPr>
            <a:spLocks noGrp="1"/>
          </p:cNvSpPr>
          <p:nvPr>
            <p:ph type="title" idx="4294967295"/>
          </p:nvPr>
        </p:nvSpPr>
        <p:spPr>
          <a:xfrm>
            <a:off x="263525" y="4263"/>
            <a:ext cx="10909639" cy="723823"/>
          </a:xfrm>
        </p:spPr>
        <p:txBody>
          <a:bodyPr>
            <a:normAutofit/>
          </a:bodyPr>
          <a:lstStyle/>
          <a:p>
            <a:r>
              <a:rPr lang="en-CA" sz="3200" b="0" noProof="0">
                <a:solidFill>
                  <a:schemeClr val="bg1"/>
                </a:solidFill>
                <a:latin typeface="Poppins SemiBold"/>
                <a:cs typeface="Poppins SemiBold"/>
              </a:rPr>
              <a:t>Added benefits of this learning</a:t>
            </a:r>
          </a:p>
        </p:txBody>
      </p:sp>
      <p:sp>
        <p:nvSpPr>
          <p:cNvPr id="3" name="Content Placeholder 2">
            <a:extLst>
              <a:ext uri="{FF2B5EF4-FFF2-40B4-BE49-F238E27FC236}">
                <a16:creationId xmlns:a16="http://schemas.microsoft.com/office/drawing/2014/main" id="{94F56AE5-664D-C799-139D-F27FBBC48910}"/>
              </a:ext>
            </a:extLst>
          </p:cNvPr>
          <p:cNvSpPr>
            <a:spLocks noGrp="1"/>
          </p:cNvSpPr>
          <p:nvPr>
            <p:ph idx="4294967295"/>
          </p:nvPr>
        </p:nvSpPr>
        <p:spPr>
          <a:xfrm>
            <a:off x="387727" y="1132114"/>
            <a:ext cx="11403202" cy="5375771"/>
          </a:xfrm>
        </p:spPr>
        <p:txBody>
          <a:bodyPr vert="horz" lIns="91440" tIns="45720" rIns="91440" bIns="45720" rtlCol="0" anchor="t">
            <a:noAutofit/>
          </a:bodyPr>
          <a:lstStyle/>
          <a:p>
            <a:pPr marL="380365" indent="-380365" algn="l">
              <a:lnSpc>
                <a:spcPct val="112999"/>
              </a:lnSpc>
            </a:pPr>
            <a:r>
              <a:rPr lang="en-CA" sz="2800" noProof="0">
                <a:latin typeface="Roboto" panose="02000000000000000000" pitchFamily="2" charset="0"/>
                <a:ea typeface="Roboto" panose="02000000000000000000" pitchFamily="2" charset="0"/>
                <a:cs typeface="Arial"/>
              </a:rPr>
              <a:t>Grade 6 students face increasing opportunities to engage with digital media and substances – this learning is </a:t>
            </a:r>
            <a:r>
              <a:rPr lang="en-CA" sz="2800" b="1" noProof="0">
                <a:latin typeface="Roboto" panose="02000000000000000000" pitchFamily="2" charset="0"/>
                <a:ea typeface="Roboto" panose="02000000000000000000" pitchFamily="2" charset="0"/>
                <a:cs typeface="Arial"/>
              </a:rPr>
              <a:t>proactive</a:t>
            </a:r>
            <a:r>
              <a:rPr lang="en-CA" sz="2800" noProof="0">
                <a:latin typeface="Roboto" panose="02000000000000000000" pitchFamily="2" charset="0"/>
                <a:ea typeface="Roboto" panose="02000000000000000000" pitchFamily="2" charset="0"/>
                <a:cs typeface="Arial"/>
              </a:rPr>
              <a:t>.</a:t>
            </a:r>
            <a:br>
              <a:rPr lang="en-CA" sz="2800" noProof="0">
                <a:latin typeface="Roboto" panose="02000000000000000000" pitchFamily="2" charset="0"/>
                <a:ea typeface="Roboto" panose="02000000000000000000" pitchFamily="2" charset="0"/>
                <a:cs typeface="+mn-lt"/>
              </a:rPr>
            </a:br>
            <a:r>
              <a:rPr lang="en-CA" sz="1400" b="1" noProof="0">
                <a:latin typeface="Roboto" panose="02000000000000000000" pitchFamily="2" charset="0"/>
                <a:ea typeface="Roboto" panose="02000000000000000000" pitchFamily="2" charset="0"/>
                <a:cs typeface="+mn-lt"/>
              </a:rPr>
              <a:t> </a:t>
            </a:r>
            <a:endParaRPr lang="en-CA" sz="1400" b="1" noProof="0">
              <a:latin typeface="Roboto" panose="02000000000000000000" pitchFamily="2" charset="0"/>
              <a:ea typeface="Roboto" panose="02000000000000000000" pitchFamily="2" charset="0"/>
            </a:endParaRPr>
          </a:p>
          <a:p>
            <a:pPr marL="380365" indent="-380365" algn="l">
              <a:lnSpc>
                <a:spcPct val="112999"/>
              </a:lnSpc>
            </a:pPr>
            <a:r>
              <a:rPr lang="en-CA" sz="2800" noProof="0">
                <a:latin typeface="Roboto" panose="02000000000000000000" pitchFamily="2" charset="0"/>
                <a:ea typeface="Roboto" panose="02000000000000000000" pitchFamily="2" charset="0"/>
                <a:cs typeface="+mn-lt"/>
              </a:rPr>
              <a:t>Lessons support a </a:t>
            </a:r>
            <a:r>
              <a:rPr lang="en-CA" sz="2800" b="1" noProof="0">
                <a:latin typeface="Roboto" panose="02000000000000000000" pitchFamily="2" charset="0"/>
                <a:ea typeface="Roboto" panose="02000000000000000000" pitchFamily="2" charset="0"/>
                <a:cs typeface="+mn-lt"/>
              </a:rPr>
              <a:t>positive and respectful school climate</a:t>
            </a:r>
            <a:r>
              <a:rPr lang="en-CA" sz="2800" noProof="0">
                <a:latin typeface="Roboto" panose="02000000000000000000" pitchFamily="2" charset="0"/>
                <a:ea typeface="Roboto" panose="02000000000000000000" pitchFamily="2" charset="0"/>
                <a:cs typeface="+mn-lt"/>
              </a:rPr>
              <a:t>.</a:t>
            </a:r>
            <a:br>
              <a:rPr lang="en-CA" sz="2800" noProof="0">
                <a:latin typeface="Roboto" panose="02000000000000000000" pitchFamily="2" charset="0"/>
                <a:ea typeface="Roboto" panose="02000000000000000000" pitchFamily="2" charset="0"/>
                <a:cs typeface="+mn-lt"/>
              </a:rPr>
            </a:br>
            <a:r>
              <a:rPr lang="en-CA" sz="1400" noProof="0">
                <a:latin typeface="Roboto" panose="02000000000000000000" pitchFamily="2" charset="0"/>
                <a:ea typeface="Roboto" panose="02000000000000000000" pitchFamily="2" charset="0"/>
                <a:cs typeface="Arial"/>
              </a:rPr>
              <a:t> </a:t>
            </a:r>
            <a:endParaRPr lang="en-CA" sz="1400" noProof="0">
              <a:latin typeface="Roboto" panose="02000000000000000000" pitchFamily="2" charset="0"/>
              <a:ea typeface="Roboto" panose="02000000000000000000" pitchFamily="2" charset="0"/>
            </a:endParaRPr>
          </a:p>
          <a:p>
            <a:pPr marL="380365" indent="-380365" algn="l">
              <a:lnSpc>
                <a:spcPct val="112999"/>
              </a:lnSpc>
            </a:pPr>
            <a:r>
              <a:rPr lang="en-CA" sz="2800" noProof="0">
                <a:latin typeface="Roboto" panose="02000000000000000000" pitchFamily="2" charset="0"/>
                <a:ea typeface="Roboto" panose="02000000000000000000" pitchFamily="2" charset="0"/>
                <a:cs typeface="+mn-lt"/>
              </a:rPr>
              <a:t>Making informed choices that align with our identities, values, and goals can help </a:t>
            </a:r>
            <a:r>
              <a:rPr lang="en-CA" sz="2800" b="1" noProof="0">
                <a:latin typeface="Roboto" panose="02000000000000000000" pitchFamily="2" charset="0"/>
                <a:ea typeface="Roboto" panose="02000000000000000000" pitchFamily="2" charset="0"/>
                <a:cs typeface="+mn-lt"/>
              </a:rPr>
              <a:t>support student mental health and well-being,</a:t>
            </a:r>
            <a:r>
              <a:rPr lang="en-CA" sz="2800" noProof="0">
                <a:latin typeface="Roboto" panose="02000000000000000000" pitchFamily="2" charset="0"/>
                <a:ea typeface="Roboto" panose="02000000000000000000" pitchFamily="2" charset="0"/>
                <a:cs typeface="+mn-lt"/>
              </a:rPr>
              <a:t> which in turn supports</a:t>
            </a:r>
            <a:r>
              <a:rPr lang="en-CA" sz="2800" noProof="0">
                <a:latin typeface="Roboto" panose="02000000000000000000" pitchFamily="2" charset="0"/>
                <a:ea typeface="Roboto" panose="02000000000000000000" pitchFamily="2" charset="0"/>
                <a:cs typeface="Calibri"/>
              </a:rPr>
              <a:t> student learning and achievement.</a:t>
            </a:r>
            <a:endParaRPr lang="en-CA" sz="2800" noProof="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1456221"/>
      </p:ext>
    </p:extLst>
  </p:cSld>
  <p:clrMapOvr>
    <a:masterClrMapping/>
  </p:clrMapOvr>
  <mc:AlternateContent xmlns:mc="http://schemas.openxmlformats.org/markup-compatibility/2006" xmlns:p14="http://schemas.microsoft.com/office/powerpoint/2010/main">
    <mc:Choice Requires="p14">
      <p:transition spd="med" p14:dur="700" advTm="104394">
        <p:fade/>
      </p:transition>
    </mc:Choice>
    <mc:Fallback xmlns="">
      <p:transition spd="med" advTm="10439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C918-9BC0-E891-3E6B-289AA19AF72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4FC1712-A173-F350-33F6-BAF2BC280E79}"/>
              </a:ext>
            </a:extLst>
          </p:cNvPr>
          <p:cNvSpPr txBox="1">
            <a:spLocks noGrp="1"/>
          </p:cNvSpPr>
          <p:nvPr>
            <p:ph type="title" idx="4294967295"/>
          </p:nvPr>
        </p:nvSpPr>
        <p:spPr>
          <a:xfrm>
            <a:off x="284125" y="5863"/>
            <a:ext cx="11156950" cy="7670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defRPr sz="4400" b="1" i="0" u="none">
                <a:solidFill>
                  <a:srgbClr val="40008C"/>
                </a:solidFill>
                <a:latin typeface="Century Gothic" panose="020B050202020202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Calibri"/>
              </a:rPr>
              <a:t>Module structure</a:t>
            </a:r>
            <a:endParaRPr kumimoji="0" lang="en-CA" sz="3200" b="1" i="0" u="none" strike="noStrike" kern="0" cap="none" spc="0" normalizeH="0" baseline="0" noProof="0">
              <a:ln>
                <a:noFill/>
              </a:ln>
              <a:solidFill>
                <a:schemeClr val="bg1"/>
              </a:solidFill>
              <a:effectLst/>
              <a:uLnTx/>
              <a:uFillTx/>
              <a:latin typeface="Poppins SemiBold"/>
              <a:ea typeface="Inter" panose="02000503000000020004" pitchFamily="2" charset="0"/>
              <a:cs typeface="Arial"/>
            </a:endParaRPr>
          </a:p>
        </p:txBody>
      </p:sp>
      <p:sp>
        <p:nvSpPr>
          <p:cNvPr id="3" name="Text Placeholder 2">
            <a:extLst>
              <a:ext uri="{FF2B5EF4-FFF2-40B4-BE49-F238E27FC236}">
                <a16:creationId xmlns:a16="http://schemas.microsoft.com/office/drawing/2014/main" id="{5EF14155-D800-5F90-9489-0BDA9490A9EE}"/>
              </a:ext>
            </a:extLst>
          </p:cNvPr>
          <p:cNvSpPr>
            <a:spLocks noGrp="1"/>
          </p:cNvSpPr>
          <p:nvPr>
            <p:ph idx="4294967295"/>
          </p:nvPr>
        </p:nvSpPr>
        <p:spPr>
          <a:xfrm>
            <a:off x="394607" y="1127069"/>
            <a:ext cx="10543165" cy="4030662"/>
          </a:xfrm>
        </p:spPr>
        <p:txBody>
          <a:bodyPr vert="horz" lIns="91440" tIns="45720" rIns="91440" bIns="45720" rtlCol="0" anchor="t">
            <a:normAutofit/>
          </a:bodyPr>
          <a:lstStyle/>
          <a:p>
            <a:pPr marL="457200" indent="-457200">
              <a:lnSpc>
                <a:spcPct val="120000"/>
              </a:lnSpc>
              <a:spcBef>
                <a:spcPts val="0"/>
              </a:spcBef>
            </a:pPr>
            <a:r>
              <a:rPr lang="en-CA" sz="2800" noProof="0">
                <a:latin typeface="Roboto" panose="02000000000000000000" pitchFamily="2" charset="0"/>
                <a:ea typeface="Roboto" panose="02000000000000000000" pitchFamily="2" charset="0"/>
                <a:cs typeface="Roboto"/>
              </a:rPr>
              <a:t>Learning is presented in a three-part</a:t>
            </a:r>
            <a:r>
              <a:rPr lang="en-CA" sz="2800" noProof="0">
                <a:latin typeface="Roboto" panose="02000000000000000000" pitchFamily="2" charset="0"/>
                <a:ea typeface="Roboto" panose="02000000000000000000" pitchFamily="2" charset="0"/>
                <a:cs typeface="Arial"/>
              </a:rPr>
              <a:t> lesson plan:</a:t>
            </a:r>
            <a:endParaRPr lang="en-CA" sz="2800" b="1" noProof="0">
              <a:solidFill>
                <a:srgbClr val="40008D"/>
              </a:solidFill>
              <a:latin typeface="Roboto" panose="02000000000000000000" pitchFamily="2" charset="0"/>
              <a:ea typeface="Roboto" panose="02000000000000000000" pitchFamily="2" charset="0"/>
              <a:cs typeface="Roboto"/>
            </a:endParaRPr>
          </a:p>
          <a:p>
            <a:pPr marL="685165" lvl="1" indent="-227965">
              <a:lnSpc>
                <a:spcPct val="120000"/>
              </a:lnSpc>
              <a:spcBef>
                <a:spcPts val="0"/>
              </a:spcBef>
            </a:pPr>
            <a:r>
              <a:rPr lang="en-CA" sz="2800" b="1" noProof="0">
                <a:solidFill>
                  <a:srgbClr val="40008D"/>
                </a:solidFill>
                <a:latin typeface="Roboto" panose="02000000000000000000" pitchFamily="2" charset="0"/>
                <a:ea typeface="Roboto" panose="02000000000000000000" pitchFamily="2" charset="0"/>
                <a:cs typeface="Arial"/>
              </a:rPr>
              <a:t>Minds on</a:t>
            </a:r>
            <a:endParaRPr lang="en-CA" sz="2800" noProof="0">
              <a:solidFill>
                <a:srgbClr val="000000"/>
              </a:solidFill>
              <a:latin typeface="Roboto" panose="02000000000000000000" pitchFamily="2" charset="0"/>
              <a:ea typeface="Roboto" panose="02000000000000000000" pitchFamily="2" charset="0"/>
              <a:cs typeface="Arial"/>
            </a:endParaRPr>
          </a:p>
          <a:p>
            <a:pPr marL="685165" lvl="1" indent="-227965">
              <a:lnSpc>
                <a:spcPct val="120000"/>
              </a:lnSpc>
              <a:spcBef>
                <a:spcPts val="0"/>
              </a:spcBef>
            </a:pPr>
            <a:r>
              <a:rPr lang="en-CA" sz="2800" b="1" noProof="0">
                <a:solidFill>
                  <a:srgbClr val="40008D"/>
                </a:solidFill>
                <a:latin typeface="Roboto" panose="02000000000000000000" pitchFamily="2" charset="0"/>
                <a:ea typeface="Roboto" panose="02000000000000000000" pitchFamily="2" charset="0"/>
                <a:cs typeface="Arial"/>
              </a:rPr>
              <a:t>Action</a:t>
            </a:r>
            <a:endParaRPr lang="en-CA" sz="2800" noProof="0">
              <a:solidFill>
                <a:srgbClr val="000000"/>
              </a:solidFill>
              <a:latin typeface="Roboto" panose="02000000000000000000" pitchFamily="2" charset="0"/>
              <a:ea typeface="Roboto" panose="02000000000000000000" pitchFamily="2" charset="0"/>
              <a:cs typeface="Arial"/>
            </a:endParaRPr>
          </a:p>
          <a:p>
            <a:pPr marL="685165" lvl="1" indent="-227965">
              <a:lnSpc>
                <a:spcPct val="120000"/>
              </a:lnSpc>
              <a:spcBef>
                <a:spcPts val="0"/>
              </a:spcBef>
            </a:pPr>
            <a:r>
              <a:rPr lang="en-CA" sz="2800" b="1" noProof="0">
                <a:solidFill>
                  <a:srgbClr val="40008D"/>
                </a:solidFill>
                <a:latin typeface="Roboto" panose="02000000000000000000" pitchFamily="2" charset="0"/>
                <a:ea typeface="Roboto" panose="02000000000000000000" pitchFamily="2" charset="0"/>
                <a:cs typeface="Arial"/>
              </a:rPr>
              <a:t>Consolidation</a:t>
            </a:r>
            <a:endParaRPr lang="en-CA" sz="2800" noProof="0">
              <a:solidFill>
                <a:srgbClr val="000000"/>
              </a:solidFill>
              <a:latin typeface="Roboto" panose="02000000000000000000" pitchFamily="2" charset="0"/>
              <a:ea typeface="Roboto" panose="02000000000000000000" pitchFamily="2" charset="0"/>
              <a:cs typeface="Arial"/>
            </a:endParaRPr>
          </a:p>
        </p:txBody>
      </p:sp>
      <p:pic>
        <p:nvPicPr>
          <p:cNvPr id="4" name="Video 3" descr="Cameo video of SMH-ON staff member Stephanie, reading the speaker’s notes.">
            <a:hlinkClick r:id="" action="ppaction://media"/>
            <a:extLst>
              <a:ext uri="{FF2B5EF4-FFF2-40B4-BE49-F238E27FC236}">
                <a16:creationId xmlns:a16="http://schemas.microsoft.com/office/drawing/2014/main" id="{6F716908-1447-E45B-0609-216C2701A27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9321CF7-8DA8-7D4D-8F61-B75619F20376}"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39993" y="3803904"/>
            <a:ext cx="2057400" cy="2057400"/>
          </a:xfrm>
          <a:prstGeom prst="ellipse">
            <a:avLst/>
          </a:prstGeom>
        </p:spPr>
      </p:pic>
    </p:spTree>
    <p:extLst>
      <p:ext uri="{BB962C8B-B14F-4D97-AF65-F5344CB8AC3E}">
        <p14:creationId xmlns:p14="http://schemas.microsoft.com/office/powerpoint/2010/main" val="2517151991"/>
      </p:ext>
    </p:extLst>
  </p:cSld>
  <p:clrMapOvr>
    <a:masterClrMapping/>
  </p:clrMapOvr>
  <mc:AlternateContent xmlns:mc="http://schemas.openxmlformats.org/markup-compatibility/2006" xmlns:p14="http://schemas.microsoft.com/office/powerpoint/2010/main">
    <mc:Choice Requires="p14">
      <p:transition spd="med" p14:dur="700" advTm="15592">
        <p:fade/>
      </p:transition>
    </mc:Choice>
    <mc:Fallback xmlns="">
      <p:transition spd="med" advTm="15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6F428F-4180-F823-391C-CD4AD9ABCEF8}"/>
              </a:ext>
            </a:extLst>
          </p:cNvPr>
          <p:cNvSpPr txBox="1">
            <a:spLocks noGrp="1"/>
          </p:cNvSpPr>
          <p:nvPr>
            <p:ph type="title" idx="4294967295"/>
          </p:nvPr>
        </p:nvSpPr>
        <p:spPr>
          <a:xfrm>
            <a:off x="282970" y="50104"/>
            <a:ext cx="11156950" cy="6513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CA" sz="3200" b="1" i="0" u="none" strike="noStrike" kern="1200" cap="none" spc="0" normalizeH="0" baseline="0" noProof="0">
                <a:ln>
                  <a:noFill/>
                </a:ln>
                <a:solidFill>
                  <a:schemeClr val="bg1"/>
                </a:solidFill>
                <a:effectLst/>
                <a:uLnTx/>
                <a:uFillTx/>
                <a:latin typeface="Poppins SemiBold"/>
                <a:ea typeface="Inter" panose="02000503000000020004" pitchFamily="2" charset="0"/>
                <a:cs typeface="Calibri"/>
              </a:rPr>
              <a:t>Special features</a:t>
            </a:r>
            <a:endParaRPr kumimoji="0" lang="en-CA" sz="3200" b="1" i="0" u="none" strike="noStrike" kern="1200" cap="none" spc="0" normalizeH="0" baseline="0" noProof="0">
              <a:ln>
                <a:noFill/>
              </a:ln>
              <a:solidFill>
                <a:schemeClr val="bg1"/>
              </a:solidFill>
              <a:effectLst/>
              <a:uLnTx/>
              <a:uFillTx/>
              <a:latin typeface="Poppins SemiBold"/>
              <a:ea typeface="Inter" panose="02000503000000020004" pitchFamily="2" charset="0"/>
              <a:cs typeface="Arial"/>
            </a:endParaRPr>
          </a:p>
        </p:txBody>
      </p:sp>
      <p:sp>
        <p:nvSpPr>
          <p:cNvPr id="6" name="TextBox 5">
            <a:extLst>
              <a:ext uri="{FF2B5EF4-FFF2-40B4-BE49-F238E27FC236}">
                <a16:creationId xmlns:a16="http://schemas.microsoft.com/office/drawing/2014/main" id="{845180C1-E01A-7C7B-D48E-AE12A7161A69}"/>
              </a:ext>
            </a:extLst>
          </p:cNvPr>
          <p:cNvSpPr txBox="1"/>
          <p:nvPr/>
        </p:nvSpPr>
        <p:spPr>
          <a:xfrm>
            <a:off x="381000" y="1125538"/>
            <a:ext cx="9088983" cy="2101537"/>
          </a:xfrm>
          <a:prstGeom prst="rect">
            <a:avLst/>
          </a:prstGeom>
          <a:noFill/>
        </p:spPr>
        <p:txBody>
          <a:bodyPr wrap="square" lIns="91440" tIns="45720" rIns="91440" bIns="45720" anchor="t">
            <a:spAutoFit/>
          </a:bodyPr>
          <a:lstStyle/>
          <a:p>
            <a:pPr marL="342900" indent="-342900">
              <a:lnSpc>
                <a:spcPct val="105000"/>
              </a:lnSpc>
              <a:spcAft>
                <a:spcPts val="600"/>
              </a:spcAft>
              <a:buFont typeface="Arial"/>
              <a:buChar char="•"/>
            </a:pPr>
            <a:r>
              <a:rPr lang="en-CA" sz="2800" b="1" noProof="0">
                <a:latin typeface="Roboto" panose="02000000000000000000" pitchFamily="2" charset="0"/>
                <a:ea typeface="Roboto" panose="02000000000000000000" pitchFamily="2" charset="0"/>
                <a:cs typeface="Arial"/>
              </a:rPr>
              <a:t>Tip sheets </a:t>
            </a:r>
            <a:r>
              <a:rPr lang="en-CA" sz="2800" noProof="0">
                <a:latin typeface="Roboto" panose="02000000000000000000" pitchFamily="2" charset="0"/>
                <a:ea typeface="Roboto" panose="02000000000000000000" pitchFamily="2" charset="0"/>
                <a:cs typeface="Arial"/>
              </a:rPr>
              <a:t>and </a:t>
            </a:r>
            <a:r>
              <a:rPr lang="en-CA" sz="2800" b="1" noProof="0">
                <a:latin typeface="Roboto" panose="02000000000000000000" pitchFamily="2" charset="0"/>
                <a:ea typeface="Roboto" panose="02000000000000000000" pitchFamily="2" charset="0"/>
                <a:cs typeface="Arial"/>
              </a:rPr>
              <a:t>discussion guides </a:t>
            </a:r>
            <a:endParaRPr lang="en-CA" sz="2800" noProof="0">
              <a:latin typeface="Roboto" panose="02000000000000000000" pitchFamily="2" charset="0"/>
              <a:ea typeface="Roboto" panose="02000000000000000000" pitchFamily="2" charset="0"/>
              <a:cs typeface="Arial"/>
            </a:endParaRPr>
          </a:p>
          <a:p>
            <a:pPr marL="342900" indent="-342900">
              <a:lnSpc>
                <a:spcPct val="105000"/>
              </a:lnSpc>
              <a:spcAft>
                <a:spcPts val="600"/>
              </a:spcAft>
              <a:buFont typeface="Arial,Sans-Serif"/>
              <a:buChar char="•"/>
            </a:pPr>
            <a:r>
              <a:rPr lang="en-CA" sz="2800" b="1" noProof="0">
                <a:latin typeface="Roboto" panose="02000000000000000000" pitchFamily="2" charset="0"/>
                <a:ea typeface="Roboto" panose="02000000000000000000" pitchFamily="2" charset="0"/>
                <a:cs typeface="Arial" panose="020B0604020202020204" pitchFamily="34" charset="0"/>
              </a:rPr>
              <a:t>Teacher scripts</a:t>
            </a:r>
            <a:r>
              <a:rPr lang="en-CA" sz="2800" noProof="0">
                <a:latin typeface="Roboto" panose="02000000000000000000" pitchFamily="2" charset="0"/>
                <a:ea typeface="Roboto" panose="02000000000000000000" pitchFamily="2" charset="0"/>
                <a:cs typeface="Arial" panose="020B0604020202020204" pitchFamily="34" charset="0"/>
              </a:rPr>
              <a:t> with helpful language</a:t>
            </a:r>
          </a:p>
          <a:p>
            <a:pPr marL="342900" indent="-342900">
              <a:lnSpc>
                <a:spcPct val="105000"/>
              </a:lnSpc>
              <a:spcAft>
                <a:spcPts val="600"/>
              </a:spcAft>
              <a:buFont typeface="Arial"/>
              <a:buChar char="•"/>
            </a:pPr>
            <a:r>
              <a:rPr lang="en-CA" sz="2800" noProof="0">
                <a:latin typeface="Roboto" panose="02000000000000000000" pitchFamily="2" charset="0"/>
                <a:ea typeface="Roboto" panose="02000000000000000000" pitchFamily="2" charset="0"/>
                <a:cs typeface="Arial" panose="020B0604020202020204" pitchFamily="34" charset="0"/>
              </a:rPr>
              <a:t>Prepared slide decks</a:t>
            </a:r>
          </a:p>
          <a:p>
            <a:pPr marL="285750" indent="-285750">
              <a:lnSpc>
                <a:spcPct val="105000"/>
              </a:lnSpc>
              <a:spcAft>
                <a:spcPts val="600"/>
              </a:spcAft>
              <a:buFont typeface="Arial"/>
              <a:buChar char="•"/>
            </a:pPr>
            <a:r>
              <a:rPr lang="en-CA" sz="2800" noProof="0">
                <a:latin typeface="Roboto" panose="02000000000000000000" pitchFamily="2" charset="0"/>
                <a:ea typeface="Roboto" panose="02000000000000000000" pitchFamily="2" charset="0"/>
                <a:cs typeface="Arial" panose="020B0604020202020204" pitchFamily="34" charset="0"/>
              </a:rPr>
              <a:t>Click and play videos </a:t>
            </a:r>
            <a:endParaRPr lang="en-CA" sz="2800" b="1" noProof="0">
              <a:latin typeface="Roboto" panose="02000000000000000000" pitchFamily="2" charset="0"/>
              <a:ea typeface="Roboto" panose="02000000000000000000" pitchFamily="2" charset="0"/>
              <a:cs typeface="Arial" panose="020B0604020202020204" pitchFamily="34" charset="0"/>
            </a:endParaRPr>
          </a:p>
        </p:txBody>
      </p:sp>
      <p:pic>
        <p:nvPicPr>
          <p:cNvPr id="3" name="Video 2" descr="Cameo video of SMH-ON staff member Stephanie, reading the speaker’s notes.">
            <a:hlinkClick r:id="" action="ppaction://media"/>
            <a:extLst>
              <a:ext uri="{FF2B5EF4-FFF2-40B4-BE49-F238E27FC236}">
                <a16:creationId xmlns:a16="http://schemas.microsoft.com/office/drawing/2014/main" id="{CEA5405B-E028-3229-5F76-902DAE8EDD2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56BA19A-90CA-F34D-80C2-AD4AB8F901FC}"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613392" y="3816096"/>
            <a:ext cx="2057400" cy="2057400"/>
          </a:xfrm>
          <a:prstGeom prst="ellipse">
            <a:avLst/>
          </a:prstGeom>
        </p:spPr>
      </p:pic>
    </p:spTree>
    <p:extLst>
      <p:ext uri="{BB962C8B-B14F-4D97-AF65-F5344CB8AC3E}">
        <p14:creationId xmlns:p14="http://schemas.microsoft.com/office/powerpoint/2010/main" val="3304453405"/>
      </p:ext>
    </p:extLst>
  </p:cSld>
  <p:clrMapOvr>
    <a:masterClrMapping/>
  </p:clrMapOvr>
  <mc:AlternateContent xmlns:mc="http://schemas.openxmlformats.org/markup-compatibility/2006" xmlns:p14="http://schemas.microsoft.com/office/powerpoint/2010/main">
    <mc:Choice Requires="p14">
      <p:transition spd="med" p14:dur="700" advTm="27750">
        <p:fade/>
      </p:transition>
    </mc:Choice>
    <mc:Fallback xmlns="">
      <p:transition spd="med" advTm="27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
          <a:extLst>
            <a:ext uri="{FF2B5EF4-FFF2-40B4-BE49-F238E27FC236}">
              <a16:creationId xmlns:a16="http://schemas.microsoft.com/office/drawing/2014/main" id="{D0068D7C-5245-B86C-C561-7ECD8EF478A8}"/>
            </a:ext>
          </a:extLst>
        </p:cNvPr>
        <p:cNvGrpSpPr/>
        <p:nvPr/>
      </p:nvGrpSpPr>
      <p:grpSpPr>
        <a:xfrm>
          <a:off x="0" y="0"/>
          <a:ext cx="0" cy="0"/>
          <a:chOff x="0" y="0"/>
          <a:chExt cx="0" cy="0"/>
        </a:xfrm>
      </p:grpSpPr>
      <p:sp>
        <p:nvSpPr>
          <p:cNvPr id="374" name="Google Shape;374;p8">
            <a:extLst>
              <a:ext uri="{FF2B5EF4-FFF2-40B4-BE49-F238E27FC236}">
                <a16:creationId xmlns:a16="http://schemas.microsoft.com/office/drawing/2014/main" id="{4882B9CC-5194-1432-52FF-71F7AFED4AE1}"/>
              </a:ext>
            </a:extLst>
          </p:cNvPr>
          <p:cNvSpPr txBox="1">
            <a:spLocks noGrp="1"/>
          </p:cNvSpPr>
          <p:nvPr>
            <p:ph type="title" idx="4294967295"/>
          </p:nvPr>
        </p:nvSpPr>
        <p:spPr>
          <a:xfrm>
            <a:off x="0" y="2340768"/>
            <a:ext cx="12192000" cy="2176463"/>
          </a:xfrm>
          <a:prstGeom prst="rect">
            <a:avLst/>
          </a:prstGeom>
          <a:noFill/>
          <a:ln>
            <a:noFill/>
          </a:ln>
        </p:spPr>
        <p:txBody>
          <a:bodyPr spcFirstLastPara="1" vert="horz" wrap="square" lIns="91425" tIns="45700" rIns="91425" bIns="45700" rtlCol="0" anchor="ctr" anchorCtr="0">
            <a:normAutofit/>
          </a:bodyPr>
          <a:lstStyle/>
          <a:p>
            <a:pPr algn="ctr">
              <a:lnSpc>
                <a:spcPct val="110000"/>
              </a:lnSpc>
            </a:pPr>
            <a:r>
              <a:rPr lang="en-CA" sz="5400" noProof="0">
                <a:solidFill>
                  <a:srgbClr val="FFFFFF"/>
                </a:solidFill>
                <a:latin typeface="Poppins SemiBold" pitchFamily="2" charset="77"/>
                <a:cs typeface="Poppins SemiBold" pitchFamily="2" charset="77"/>
              </a:rPr>
              <a:t>Digging deeper</a:t>
            </a:r>
          </a:p>
        </p:txBody>
      </p:sp>
      <p:pic>
        <p:nvPicPr>
          <p:cNvPr id="11" name="Video 10" descr="Cameo video of SMH-ON staff member Stephanie, reading the speaker’s notes.">
            <a:hlinkClick r:id="" action="ppaction://media"/>
            <a:extLst>
              <a:ext uri="{FF2B5EF4-FFF2-40B4-BE49-F238E27FC236}">
                <a16:creationId xmlns:a16="http://schemas.microsoft.com/office/drawing/2014/main" id="{9232254A-6614-28A2-781B-DA80236C8BF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AE4B97B-5D4C-8B42-9732-670310463F62}" label="" lang="en-ca" r:embed="rId5"/>
                        </p173:trackLst>
                      </p173:tracksInfo>
                    </p:ext>
                  </p14:extLst>
                </p14:media>
              </p:ext>
              <p:ext uri="{42D2F446-02D8-4167-A562-619A0277C38B}">
                <p15:isNarration xmlns:p15="http://schemas.microsoft.com/office/powerpoint/2012/main" val="1"/>
              </p:ext>
            </p:extLst>
          </p:nvPr>
        </p:nvPicPr>
        <p:blipFill>
          <a:blip r:embed="rId6"/>
          <a:srcRect l="21875" r="21875"/>
          <a:stretch>
            <a:fillRect/>
          </a:stretch>
        </p:blipFill>
        <p:spPr>
          <a:xfrm>
            <a:off x="9759696" y="4376928"/>
            <a:ext cx="2057400" cy="2057400"/>
          </a:xfrm>
          <a:prstGeom prst="ellipse">
            <a:avLst/>
          </a:prstGeom>
        </p:spPr>
      </p:pic>
    </p:spTree>
    <p:extLst>
      <p:ext uri="{BB962C8B-B14F-4D97-AF65-F5344CB8AC3E}">
        <p14:creationId xmlns:p14="http://schemas.microsoft.com/office/powerpoint/2010/main" val="339433898"/>
      </p:ext>
    </p:extLst>
  </p:cSld>
  <p:clrMapOvr>
    <a:masterClrMapping/>
  </p:clrMapOvr>
  <mc:AlternateContent xmlns:mc="http://schemas.openxmlformats.org/markup-compatibility/2006" xmlns:p14="http://schemas.microsoft.com/office/powerpoint/2010/main">
    <mc:Choice Requires="p14">
      <p:transition spd="med" p14:dur="700" advTm="8616">
        <p:fade/>
      </p:transition>
    </mc:Choice>
    <mc:Fallback xmlns="">
      <p:transition spd="med" advTm="8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H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48056e5-362d-4b26-9227-ed2ee27a6a47}" enabled="0" method="" siteId="{b48056e5-362d-4b26-9227-ed2ee27a6a47}"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2731</Words>
  <Application>Microsoft Office PowerPoint</Application>
  <PresentationFormat>Widescreen</PresentationFormat>
  <Paragraphs>214</Paragraphs>
  <Slides>30</Slides>
  <Notes>30</Notes>
  <HiddenSlides>0</HiddenSlides>
  <MMClips>21</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Custom Design</vt:lpstr>
      <vt:lpstr>2_Office Theme</vt:lpstr>
      <vt:lpstr>Office Theme</vt:lpstr>
      <vt:lpstr>2_Office Theme</vt:lpstr>
      <vt:lpstr>2_MH10</vt:lpstr>
      <vt:lpstr>3_Office Theme</vt:lpstr>
      <vt:lpstr>Healthy Choices: Substance Use and Digital Safety Modules for Grade 6 Students</vt:lpstr>
      <vt:lpstr>Our time together</vt:lpstr>
      <vt:lpstr>Overview of the modules</vt:lpstr>
      <vt:lpstr>What are the learning modules?​</vt:lpstr>
      <vt:lpstr>Why is this learning important in grade 6?</vt:lpstr>
      <vt:lpstr>Added benefits of this learning</vt:lpstr>
      <vt:lpstr>Module structure</vt:lpstr>
      <vt:lpstr>Special features</vt:lpstr>
      <vt:lpstr>Digging deeper</vt:lpstr>
      <vt:lpstr>Digital Media: Safe and Healthy Personal choices</vt:lpstr>
      <vt:lpstr>Digital Media: Safe and Healthy Personal Choices - 2</vt:lpstr>
      <vt:lpstr>Digital Media: Safe and Healthy Personal Choices - 3</vt:lpstr>
      <vt:lpstr>Digital Media: Safe and Healthy Personal Choices - 4</vt:lpstr>
      <vt:lpstr>Digital Media: Safe and Healthy Personal Choices - 5</vt:lpstr>
      <vt:lpstr>Substance Use: Addictions and Related Behaviours </vt:lpstr>
      <vt:lpstr>Substance Use: Addictions and Related Behaviours</vt:lpstr>
      <vt:lpstr>Substance Use: Addiction and Related Behaviours - 2</vt:lpstr>
      <vt:lpstr>Substance Use: Addiction and Related Behaviours - 3</vt:lpstr>
      <vt:lpstr>Substance Use: Addiction and Related Behaviours - 4</vt:lpstr>
      <vt:lpstr>Supportive resources </vt:lpstr>
      <vt:lpstr>Educator guides</vt:lpstr>
      <vt:lpstr>What else is included?</vt:lpstr>
      <vt:lpstr>Are other supports available?</vt:lpstr>
      <vt:lpstr>Accessing the modules </vt:lpstr>
      <vt:lpstr>Where can I find the modules?</vt:lpstr>
      <vt:lpstr>Next steps</vt:lpstr>
      <vt:lpstr>Consider the opportunities!</vt:lpstr>
      <vt:lpstr>Thank you</vt:lpstr>
      <vt:lpstr>About Us</vt:lpstr>
      <vt:lpstr>Accessibility and mental health are related.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2025-11-11T19:42:10Z</dcterms:created>
  <dcterms:modified xsi:type="dcterms:W3CDTF">2025-11-25T15:14:54Z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