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sldIdLst>
    <p:sldId id="260" r:id="rId5"/>
    <p:sldId id="735" r:id="rId6"/>
    <p:sldId id="266" r:id="rId7"/>
    <p:sldId id="270" r:id="rId8"/>
    <p:sldId id="273" r:id="rId9"/>
    <p:sldId id="296" r:id="rId10"/>
    <p:sldId id="280" r:id="rId11"/>
    <p:sldId id="271" r:id="rId12"/>
    <p:sldId id="272" r:id="rId13"/>
    <p:sldId id="274" r:id="rId14"/>
    <p:sldId id="275" r:id="rId15"/>
    <p:sldId id="730" r:id="rId16"/>
    <p:sldId id="713" r:id="rId17"/>
    <p:sldId id="277" r:id="rId18"/>
    <p:sldId id="741" r:id="rId19"/>
    <p:sldId id="737" r:id="rId20"/>
    <p:sldId id="717" r:id="rId21"/>
    <p:sldId id="287" r:id="rId22"/>
    <p:sldId id="704" r:id="rId23"/>
    <p:sldId id="705" r:id="rId24"/>
    <p:sldId id="711" r:id="rId25"/>
    <p:sldId id="712" r:id="rId26"/>
    <p:sldId id="736" r:id="rId27"/>
    <p:sldId id="282" r:id="rId28"/>
    <p:sldId id="297" r:id="rId29"/>
    <p:sldId id="742" r:id="rId30"/>
    <p:sldId id="743" r:id="rId31"/>
    <p:sldId id="716" r:id="rId32"/>
    <p:sldId id="718" r:id="rId33"/>
    <p:sldId id="722" r:id="rId34"/>
    <p:sldId id="719" r:id="rId35"/>
    <p:sldId id="738" r:id="rId36"/>
    <p:sldId id="269" r:id="rId37"/>
    <p:sldId id="734" r:id="rId38"/>
    <p:sldId id="281" r:id="rId39"/>
    <p:sldId id="726" r:id="rId40"/>
    <p:sldId id="724" r:id="rId41"/>
    <p:sldId id="731" r:id="rId42"/>
    <p:sldId id="732" r:id="rId43"/>
    <p:sldId id="725" r:id="rId44"/>
    <p:sldId id="739" r:id="rId45"/>
    <p:sldId id="727" r:id="rId46"/>
    <p:sldId id="728" r:id="rId47"/>
    <p:sldId id="733" r:id="rId48"/>
    <p:sldId id="729" r:id="rId49"/>
    <p:sldId id="740" r:id="rId50"/>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5" userDrawn="1">
          <p15:clr>
            <a:srgbClr val="A4A3A4"/>
          </p15:clr>
        </p15:guide>
        <p15:guide id="2" pos="98" userDrawn="1">
          <p15:clr>
            <a:srgbClr val="A4A3A4"/>
          </p15:clr>
        </p15:guide>
        <p15:guide id="3" pos="40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F28F22-C48D-5251-8E30-D0BF134C87F4}" name="Matthew Johnson" initials="MJ" userId="S::MJohnson@mediasmarts.ca::ee4fd028-54ad-4575-a25a-d18462619b52" providerId="AD"/>
  <p188:author id="{9E11896E-5552-AAE7-255F-7236C2E5FABE}" name="Deanna Swift" initials="DS" userId="S::dswift@smho-smso.ca::9a0be89e-1075-4ad4-883f-1dc4e7276607" providerId="AD"/>
  <p188:author id="{B5C9D778-8AB6-5970-F4F6-3A79883367D2}" name="Kathy Short" initials="KS" userId="S::kshort@smho-smso.ca::4a140bda-6590-48f7-ba53-fd84eefb2b3b" providerId="AD"/>
  <p188:author id="{362F0F8E-68DE-1A5A-ECC6-6050E785B958}" name="Eric Fredrickson" initials="EF" userId="S::efredrickson@smho-smso.ca::da2b45b2-43b3-46c6-a073-122ea06fc6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8C1"/>
    <a:srgbClr val="4472C4"/>
    <a:srgbClr val="16BDF1"/>
    <a:srgbClr val="B35FA5"/>
    <a:srgbClr val="2BB673"/>
    <a:srgbClr val="436A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51B49B-875C-2F41-A135-7AEACA687013}" v="284" dt="2026-01-23T20:36:20.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6" autoAdjust="0"/>
    <p:restoredTop sz="86383" autoAdjust="0"/>
  </p:normalViewPr>
  <p:slideViewPr>
    <p:cSldViewPr snapToGrid="0">
      <p:cViewPr varScale="1">
        <p:scale>
          <a:sx n="92" d="100"/>
          <a:sy n="92" d="100"/>
        </p:scale>
        <p:origin x="516" y="84"/>
      </p:cViewPr>
      <p:guideLst>
        <p:guide orient="horz" pos="935"/>
        <p:guide pos="98"/>
        <p:guide pos="4044"/>
      </p:guideLst>
    </p:cSldViewPr>
  </p:slideViewPr>
  <p:outlineViewPr>
    <p:cViewPr>
      <p:scale>
        <a:sx n="30" d="100"/>
        <a:sy n="30" d="100"/>
      </p:scale>
      <p:origin x="0" y="0"/>
    </p:cViewPr>
  </p:outlineViewPr>
  <p:notesTextViewPr>
    <p:cViewPr>
      <p:scale>
        <a:sx n="1" d="1"/>
        <a:sy n="1" d="1"/>
      </p:scale>
      <p:origin x="0" y="0"/>
    </p:cViewPr>
  </p:notesTextViewPr>
  <p:sorterViewPr>
    <p:cViewPr>
      <p:scale>
        <a:sx n="100" d="100"/>
        <a:sy n="100" d="100"/>
      </p:scale>
      <p:origin x="0" y="-18542"/>
    </p:cViewPr>
  </p:sorterViewPr>
  <p:notesViewPr>
    <p:cSldViewPr snapToGrid="0">
      <p:cViewPr>
        <p:scale>
          <a:sx n="66" d="100"/>
          <a:sy n="66" d="100"/>
        </p:scale>
        <p:origin x="1536" y="-5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1096B-42C4-4CE6-B215-2F4EEA6974BE}" type="datetimeFigureOut">
              <a:rPr lang="en-CA" smtClean="0"/>
              <a:t>2026-02-25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FF210-3D88-4629-9372-D5E06E9C9B99}" type="slidenum">
              <a:rPr lang="en-CA" smtClean="0"/>
              <a:t>‹#›</a:t>
            </a:fld>
            <a:endParaRPr lang="en-CA"/>
          </a:p>
        </p:txBody>
      </p:sp>
    </p:spTree>
    <p:extLst>
      <p:ext uri="{BB962C8B-B14F-4D97-AF65-F5344CB8AC3E}">
        <p14:creationId xmlns:p14="http://schemas.microsoft.com/office/powerpoint/2010/main" val="3817814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L’objectif de cet atelier est de vous donner l’assurance nécessaire pour enseigner la citoyenneté numérique et la sécurité en ligne. Nous mettrons l’accent sur les élèves de 6ᵉ année, mais la plupart des notions abordées s’appliquent à tous les élèves.</a:t>
            </a: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1</a:t>
            </a:fld>
            <a:endParaRPr lang="en-CA"/>
          </a:p>
        </p:txBody>
      </p:sp>
    </p:spTree>
    <p:extLst>
      <p:ext uri="{BB962C8B-B14F-4D97-AF65-F5344CB8AC3E}">
        <p14:creationId xmlns:p14="http://schemas.microsoft.com/office/powerpoint/2010/main" val="2152855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Ils deviennent plus indépendants et réclament davantage de liberté, mais ont encore besoin de soutien pour gérer leur temps et équilibrer l’usage des écrans avec d’autres activités.</a:t>
            </a:r>
          </a:p>
          <a:p>
            <a:endParaRPr lang="fr-FR" dirty="0"/>
          </a:p>
          <a:p>
            <a:r>
              <a:rPr lang="fr-FR" dirty="0"/>
              <a:t>C’est en fait l’âge où ils sont le plus influencés par leurs pairs et leurs « super-pairs » : influenceurs, célébrités, amis d’amis, agents conversationnels d’IA, etc. Ainsi, même s’ils sont moins susceptibles que d’autres groupes d’âge de se livrer à de la cyberintimidation, ils sont plus nombreux que tous les autres à dire qu’ils l’ont fait parce que « mes amis le faisaient aussi ».</a:t>
            </a:r>
          </a:p>
          <a:p>
            <a:endParaRPr lang="fr-FR" dirty="0"/>
          </a:p>
          <a:p>
            <a:r>
              <a:rPr lang="fr-FR" dirty="0"/>
              <a:t>Ils ont tendance à prendre des risques pour tester les limites et gagner en statut auprès de leurs pairs, à un moment où il leur est difficile de réfléchir clairement aux conséquences possibles de leurs actions en ligne.</a:t>
            </a: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2FF210-3D88-4629-9372-D5E06E9C9B99}" type="slidenum">
              <a:rPr lang="en-CA" smtClean="0"/>
              <a:t>10</a:t>
            </a:fld>
            <a:endParaRPr lang="en-CA"/>
          </a:p>
        </p:txBody>
      </p:sp>
    </p:spTree>
    <p:extLst>
      <p:ext uri="{BB962C8B-B14F-4D97-AF65-F5344CB8AC3E}">
        <p14:creationId xmlns:p14="http://schemas.microsoft.com/office/powerpoint/2010/main" val="1306647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D87C2-36AE-13F5-CD56-7BF1D965DA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FFAB42-67E4-BD8E-E8AB-B4491D00CC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C49A0-A99E-D149-71B6-93BD85DDCE8F}"/>
              </a:ext>
            </a:extLst>
          </p:cNvPr>
          <p:cNvSpPr>
            <a:spLocks noGrp="1"/>
          </p:cNvSpPr>
          <p:nvPr>
            <p:ph type="body" idx="1"/>
          </p:nvPr>
        </p:nvSpPr>
        <p:spPr/>
        <p:txBody>
          <a:bodyPr/>
          <a:lstStyle/>
          <a:p>
            <a:r>
              <a:rPr lang="fr-FR" dirty="0"/>
              <a:t>Ils apprennent encore à gérer les conflits en ligne et à composer avec les limites de la communication numérique. Certains élèves peuvent même avoir besoin d’aide pour développer le vocabulaire nécessaire afin d’exprimer leurs émotions, et pour être rassurés sur le fait qu’il est normal de le faire. Pour les garçons en particulier, analyser les messages sur le genre transmis par les médias peut jouer un rôle clé dans ce processus.</a:t>
            </a:r>
          </a:p>
          <a:p>
            <a:endParaRPr lang="fr-FR" dirty="0"/>
          </a:p>
          <a:p>
            <a:r>
              <a:rPr lang="fr-FR" dirty="0"/>
              <a:t>À cet âge, ils passent souvent d’une communication surtout individuelle, via des plateformes avec voix et vidéo, à des échanges sur les médias sociaux ou par messages de groupe, où ils s’adressent à un plus large public avec beaucoup moins d’indices permettant d’interpréter le sens d’un message. Cela peut entraîner des conflits ou du « </a:t>
            </a:r>
            <a:r>
              <a:rPr lang="fr-FR" dirty="0" err="1"/>
              <a:t>drama</a:t>
            </a:r>
            <a:r>
              <a:rPr lang="fr-FR" dirty="0"/>
              <a:t> » involontaires, lorsque ce qu’ils publient ou lisent est mal interprété ou pris plus au sérieux que prévu. Ils sont plus susceptibles que les enfants plus jeunes ou plus âgés de dire qu’ils ont eu recours à la cyberintimidation pour « se venger » de quelqu’un. </a:t>
            </a:r>
          </a:p>
          <a:p>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23D662D-EFF5-E125-5326-CB4E3BAB8358}"/>
              </a:ext>
            </a:extLst>
          </p:cNvPr>
          <p:cNvSpPr>
            <a:spLocks noGrp="1"/>
          </p:cNvSpPr>
          <p:nvPr>
            <p:ph type="sldNum" sz="quarter" idx="5"/>
          </p:nvPr>
        </p:nvSpPr>
        <p:spPr/>
        <p:txBody>
          <a:bodyPr/>
          <a:lstStyle/>
          <a:p>
            <a:fld id="{322FF210-3D88-4629-9372-D5E06E9C9B99}" type="slidenum">
              <a:rPr lang="en-CA" smtClean="0"/>
              <a:t>11</a:t>
            </a:fld>
            <a:endParaRPr lang="en-CA"/>
          </a:p>
        </p:txBody>
      </p:sp>
    </p:spTree>
    <p:extLst>
      <p:ext uri="{BB962C8B-B14F-4D97-AF65-F5344CB8AC3E}">
        <p14:creationId xmlns:p14="http://schemas.microsoft.com/office/powerpoint/2010/main" val="2156058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C3C12-2654-A43F-815C-B32449EBD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15152D-61B1-5ABA-9014-85D32E6DA3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2B927F-98D4-8128-B324-B9DDD6F4B0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jeunes à ce stade sont aussi vulnérables à une utilisation excessive, car leurs besoins sociaux croissants, combinés aux attentes de rester en contact avec leurs parents tout en gagnant en autonomie physique, coïncident avec l’usage d’outils médiatiques comme les réseaux sociaux, conçus pour maintenir l’engagement des utilisateurs. Les fonctionnalités comme les boucles de récompense et les validations sociales (par ex. les « j’aime ») sont volontairement incitatives et peuvent entraîner de la déception ou de l’anxiété lorsque les attentes ne sont pas comblées. Cette conception rend difficile pour les enfants (et même les adultes) de se déconnecter des écrans.</a:t>
            </a:r>
          </a:p>
          <a:p>
            <a:endParaRPr lang="fr-FR" dirty="0"/>
          </a:p>
          <a:p>
            <a:r>
              <a:rPr lang="fr-FR" dirty="0"/>
              <a:t>C’est d’ailleurs une préoccupation chez les jeunes eux-mêmes : 42 % s’inquiètent de passer trop de temps en ligne. Pourtant, ceux qui en sont conscients n’y consacrent pas moins de temps que ceux qui ne s’en préoccupent pas, ce qui montre qu’ils ont besoin de plus d’outils pour résister aux pressions sociales et techniques qui les maintiennent connectés.</a:t>
            </a:r>
          </a:p>
          <a:p>
            <a:endParaRPr lang="en-CA"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EC93DFF-D60A-5EA8-FE7C-A301E0DBEC41}"/>
              </a:ext>
            </a:extLst>
          </p:cNvPr>
          <p:cNvSpPr>
            <a:spLocks noGrp="1"/>
          </p:cNvSpPr>
          <p:nvPr>
            <p:ph type="sldNum" sz="quarter" idx="5"/>
          </p:nvPr>
        </p:nvSpPr>
        <p:spPr/>
        <p:txBody>
          <a:bodyPr/>
          <a:lstStyle/>
          <a:p>
            <a:fld id="{322FF210-3D88-4629-9372-D5E06E9C9B99}" type="slidenum">
              <a:rPr lang="en-CA" smtClean="0"/>
              <a:t>12</a:t>
            </a:fld>
            <a:endParaRPr lang="en-CA"/>
          </a:p>
        </p:txBody>
      </p:sp>
    </p:spTree>
    <p:extLst>
      <p:ext uri="{BB962C8B-B14F-4D97-AF65-F5344CB8AC3E}">
        <p14:creationId xmlns:p14="http://schemas.microsoft.com/office/powerpoint/2010/main" val="2230827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Au début de ce stade, ils ont encore généralement peu de connaissances sur le fonctionnement des outils numériques comme les moteurs de recherche ou l’IA.</a:t>
            </a:r>
          </a:p>
          <a:p>
            <a:endParaRPr lang="fr-FR" dirty="0"/>
          </a:p>
          <a:p>
            <a:r>
              <a:rPr lang="fr-FR" dirty="0"/>
              <a:t>Ils commencent à prendre conscience des traces plus abstraites qu’ils laissent en ligne, comme la géolocalisation et la collecte de données, mais ne comprennent pas encore vraiment leurs conséquences futures possibles. Ils ont peu de connaissances sur ce que les plateformes font du contenu qu’ils publient et des données recueillies à leur sujet, comme recommander du contenu pour les garder engagés, les cibler avec de la publicité comportementale et, dans certains cas, vendre ces données à des courtiers qui établissent des profils pouvant influencer aussi bien le prix payé pour des biens en ligne que l’approbation d’un prêt hypothécaire.</a:t>
            </a:r>
          </a:p>
          <a:p>
            <a:endParaRPr lang="fr-FR" dirty="0"/>
          </a:p>
          <a:p>
            <a:r>
              <a:rPr lang="fr-FR" dirty="0"/>
              <a:t>À cet âge, les enfants conçoivent encore la vie privée surtout en termes interpersonnels et commencent seulement à imaginer les publics inconnus ou futurs qui pourraient voir ce qu’ils publient en ligne.</a:t>
            </a: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13</a:t>
            </a:fld>
            <a:endParaRPr lang="en-CA"/>
          </a:p>
        </p:txBody>
      </p:sp>
    </p:spTree>
    <p:extLst>
      <p:ext uri="{BB962C8B-B14F-4D97-AF65-F5344CB8AC3E}">
        <p14:creationId xmlns:p14="http://schemas.microsoft.com/office/powerpoint/2010/main" val="385129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Ils utilisent souvent de nombreux outils pour rester en contact avec leurs amis et leur famille, notamment les jeux, les réseaux sociaux et les applications de messagerie. Cela multiplie les moyens par lesquels des personnes qu’ils ne connaissent pas peuvent les joindre, et le blocage des inconnus devient une tâche nécessaire. La fiche-conseil </a:t>
            </a:r>
            <a:r>
              <a:rPr lang="fr-FR" i="1" dirty="0"/>
              <a:t>Communiquer en toute sécurité</a:t>
            </a:r>
            <a:r>
              <a:rPr lang="fr-FR" dirty="0"/>
              <a:t> </a:t>
            </a:r>
            <a:r>
              <a:rPr lang="fr-FR" i="1" dirty="0"/>
              <a:t>en ligne </a:t>
            </a:r>
            <a:r>
              <a:rPr lang="fr-FR" dirty="0"/>
              <a:t>fournit des informations sur la façon de bloquer des personnes sur différentes applications et appareils.</a:t>
            </a:r>
          </a:p>
          <a:p>
            <a:endParaRPr lang="fr-FR" dirty="0"/>
          </a:p>
          <a:p>
            <a:r>
              <a:rPr lang="fr-FR" dirty="0"/>
              <a:t>En commençant à développer leur identité personnelle, ils peuvent s’intéresser à des sous-cultures et explorer des communautés en ligne. Cela est généralement sain, mais peut parfois les amener à entrer en contact avec des personnes qu’ils ne connaissent pas hors ligne. Les communautés en ligne fondées sur des intérêts communs, comme les forums ou les wikis, leur offrent l’occasion de développer leur identité et d’approfondir leurs compétences ou leurs connaissances au-delà de ce qui est possible avec leurs pairs hors ligne.</a:t>
            </a: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14</a:t>
            </a:fld>
            <a:endParaRPr lang="en-CA"/>
          </a:p>
        </p:txBody>
      </p:sp>
    </p:spTree>
    <p:extLst>
      <p:ext uri="{BB962C8B-B14F-4D97-AF65-F5344CB8AC3E}">
        <p14:creationId xmlns:p14="http://schemas.microsoft.com/office/powerpoint/2010/main" val="4138751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89EE0-524F-F9A2-4166-7187D4278C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B894E7-E494-4B4B-73D3-3A2EF1687F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DB574-57D9-8A51-28A2-44F86C31C605}"/>
              </a:ext>
            </a:extLst>
          </p:cNvPr>
          <p:cNvSpPr>
            <a:spLocks noGrp="1"/>
          </p:cNvSpPr>
          <p:nvPr>
            <p:ph type="body" idx="1"/>
          </p:nvPr>
        </p:nvSpPr>
        <p:spPr/>
        <p:txBody>
          <a:bodyPr/>
          <a:lstStyle/>
          <a:p>
            <a:r>
              <a:rPr lang="fr-FR" dirty="0"/>
              <a:t>Comme ils se tournent de plus en plus vers leurs pairs pour construire leur identité et trouver du soutien social, ils sont aussi plus susceptibles de développer des relations </a:t>
            </a:r>
            <a:r>
              <a:rPr lang="fr-FR" dirty="0" err="1"/>
              <a:t>parasociales</a:t>
            </a:r>
            <a:r>
              <a:rPr lang="fr-FR" dirty="0"/>
              <a:t>, où ils ressentent un lien émotionnel avec quelqu’un qu’ils ne connaissent pas vraiment, avec des influenceurs et même des agents conversationnels d’IA. Cela peut les amener à faire des achats irréfléchis, à développer des attachements malsains ou une image négative d’eux-mêmes, à être exposés à du contenu inapproprié ou à recevoir de mauvais conseils, voire dangereux. Leur apprendre comment fonctionnent réellement les agents conversationnels et comment les influenceurs créent l’impression que nous les connaissons aide les jeunes à comprendre qu’ils ne sont pas vraiment nos amis.</a:t>
            </a:r>
          </a:p>
          <a:p>
            <a:endParaRPr lang="fr-FR" dirty="0"/>
          </a:p>
          <a:p>
            <a:r>
              <a:rPr lang="fr-FR" dirty="0"/>
              <a:t>Les enfants de cet âge sont moins susceptibles que les adolescents plus âgés de recevoir un sexto d’une personne qu’ils connaissent seulement en ligne, mais beaucoup plus susceptibles d’en recevoir d’un parfait inconnu. Cela reflète le fait que les jeunes de cet âge sont les plus vulnérables à l’exploitation sexuelle, où de faux </a:t>
            </a:r>
            <a:r>
              <a:rPr lang="fr-FR" dirty="0" err="1"/>
              <a:t>sextos</a:t>
            </a:r>
            <a:r>
              <a:rPr lang="fr-FR" dirty="0"/>
              <a:t> servent à inciter les enfants à en envoyer, ceux-ci étant ensuite utilisés pour les faire chanter. </a:t>
            </a:r>
          </a:p>
        </p:txBody>
      </p:sp>
      <p:sp>
        <p:nvSpPr>
          <p:cNvPr id="4" name="Slide Number Placeholder 3">
            <a:extLst>
              <a:ext uri="{FF2B5EF4-FFF2-40B4-BE49-F238E27FC236}">
                <a16:creationId xmlns:a16="http://schemas.microsoft.com/office/drawing/2014/main" id="{09945C9E-148B-3FA6-C480-2891EF9CE117}"/>
              </a:ext>
            </a:extLst>
          </p:cNvPr>
          <p:cNvSpPr>
            <a:spLocks noGrp="1"/>
          </p:cNvSpPr>
          <p:nvPr>
            <p:ph type="sldNum" sz="quarter" idx="5"/>
          </p:nvPr>
        </p:nvSpPr>
        <p:spPr/>
        <p:txBody>
          <a:bodyPr/>
          <a:lstStyle/>
          <a:p>
            <a:fld id="{322FF210-3D88-4629-9372-D5E06E9C9B99}" type="slidenum">
              <a:rPr lang="en-CA" smtClean="0"/>
              <a:t>15</a:t>
            </a:fld>
            <a:endParaRPr lang="en-CA"/>
          </a:p>
        </p:txBody>
      </p:sp>
    </p:spTree>
    <p:extLst>
      <p:ext uri="{BB962C8B-B14F-4D97-AF65-F5344CB8AC3E}">
        <p14:creationId xmlns:p14="http://schemas.microsoft.com/office/powerpoint/2010/main" val="1618803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FBB33-1CA9-6D21-A3AF-76A7C960B8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CC86DD-1E2D-43E7-5D08-D158442E39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4BE33C-3013-F56B-F9FC-F7727B94494E}"/>
              </a:ext>
            </a:extLst>
          </p:cNvPr>
          <p:cNvSpPr>
            <a:spLocks noGrp="1"/>
          </p:cNvSpPr>
          <p:nvPr>
            <p:ph type="body" idx="1"/>
          </p:nvPr>
        </p:nvSpPr>
        <p:spPr/>
        <p:txBody>
          <a:bodyPr/>
          <a:lstStyle/>
          <a:p>
            <a:r>
              <a:rPr lang="fr-FR" dirty="0"/>
              <a:t>Prenons un moment pour réfléchir à quelques questions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Selon vous, à quels types de risques vos élèves sont-ils le plus souvent confrontés?</a:t>
            </a:r>
          </a:p>
          <a:p>
            <a:endParaRPr lang="fr-FR" dirty="0"/>
          </a:p>
          <a:p>
            <a:r>
              <a:rPr lang="fr-FR" dirty="0"/>
              <a:t>Lesquels, d’après vous, les préoccupent le plus?</a:t>
            </a:r>
          </a:p>
          <a:p>
            <a:endParaRPr lang="fr-FR" dirty="0"/>
          </a:p>
          <a:p>
            <a:r>
              <a:rPr lang="fr-FR" dirty="0"/>
              <a:t>Et lesquels, selon vous, inquiètent leurs parents? S’agit-il des mêmes risques que ceux qui préoccupent les enfants?</a:t>
            </a:r>
          </a:p>
          <a:p>
            <a:endParaRPr lang="en-CA" dirty="0"/>
          </a:p>
        </p:txBody>
      </p:sp>
      <p:sp>
        <p:nvSpPr>
          <p:cNvPr id="4" name="Slide Number Placeholder 3">
            <a:extLst>
              <a:ext uri="{FF2B5EF4-FFF2-40B4-BE49-F238E27FC236}">
                <a16:creationId xmlns:a16="http://schemas.microsoft.com/office/drawing/2014/main" id="{836EDEE1-A83A-7C55-283A-0FF9B38B6A5D}"/>
              </a:ext>
            </a:extLst>
          </p:cNvPr>
          <p:cNvSpPr>
            <a:spLocks noGrp="1"/>
          </p:cNvSpPr>
          <p:nvPr>
            <p:ph type="sldNum" sz="quarter" idx="5"/>
          </p:nvPr>
        </p:nvSpPr>
        <p:spPr/>
        <p:txBody>
          <a:bodyPr/>
          <a:lstStyle/>
          <a:p>
            <a:fld id="{322FF210-3D88-4629-9372-D5E06E9C9B99}" type="slidenum">
              <a:rPr lang="en-CA" smtClean="0"/>
              <a:t>16</a:t>
            </a:fld>
            <a:endParaRPr lang="en-CA"/>
          </a:p>
        </p:txBody>
      </p:sp>
    </p:spTree>
    <p:extLst>
      <p:ext uri="{BB962C8B-B14F-4D97-AF65-F5344CB8AC3E}">
        <p14:creationId xmlns:p14="http://schemas.microsoft.com/office/powerpoint/2010/main" val="998963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31F4D-21AC-F4B7-CBCC-5883DDD12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9D682-EB46-FBC2-37B6-0EA8B9FEF7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19E6C-E005-6E60-218A-2754A4DF7E33}"/>
              </a:ext>
            </a:extLst>
          </p:cNvPr>
          <p:cNvSpPr>
            <a:spLocks noGrp="1"/>
          </p:cNvSpPr>
          <p:nvPr>
            <p:ph type="body" idx="1"/>
          </p:nvPr>
        </p:nvSpPr>
        <p:spPr/>
        <p:txBody>
          <a:bodyPr/>
          <a:lstStyle/>
          <a:p>
            <a:r>
              <a:rPr lang="fr-FR" dirty="0"/>
              <a:t>Maintenant que nous savons à quels risques les élèves sont confrontés à cet âge, que pouvons-nous faire pour les aider à rester en sécurité?</a:t>
            </a:r>
          </a:p>
          <a:p>
            <a:endParaRPr lang="fr-FR" dirty="0"/>
          </a:p>
          <a:p>
            <a:r>
              <a:rPr lang="fr-FR" dirty="0"/>
              <a:t>Notre sondage </a:t>
            </a:r>
            <a:r>
              <a:rPr lang="fr-FR" i="1" dirty="0"/>
              <a:t>Jeunes Canadiens dans un monde branché</a:t>
            </a:r>
            <a:r>
              <a:rPr lang="fr-FR" dirty="0"/>
              <a:t> a confirmé ce que les chercheurs du monde entier ont constaté : les risques et l’engagement vont de pair. Les jeunes qui adoptent des comportements à risque sont aussi plus susceptibles de participer à des activités en ligne positives, comme la création de médias ou l’activisme en ligne, ainsi qu’à des activités quotidiennes allant de la lecture de livres numériques à la consultation des horaires d’autobus en ligne. De plus, plus d’une décennie de recherche a démontré que non seulement les élèves qui s’engagent dans des activités positives ou utiles en ligne sont inévitablement exposés à des risques, mais que tenter de les protéger de tout risque, plutôt que de leur apprendre à les gérer, les rend en réalité moins en sécurité. </a:t>
            </a:r>
          </a:p>
        </p:txBody>
      </p:sp>
      <p:sp>
        <p:nvSpPr>
          <p:cNvPr id="4" name="Slide Number Placeholder 3">
            <a:extLst>
              <a:ext uri="{FF2B5EF4-FFF2-40B4-BE49-F238E27FC236}">
                <a16:creationId xmlns:a16="http://schemas.microsoft.com/office/drawing/2014/main" id="{D4347929-141F-132A-9022-4BBB08188AE5}"/>
              </a:ext>
            </a:extLst>
          </p:cNvPr>
          <p:cNvSpPr>
            <a:spLocks noGrp="1"/>
          </p:cNvSpPr>
          <p:nvPr>
            <p:ph type="sldNum" sz="quarter" idx="5"/>
          </p:nvPr>
        </p:nvSpPr>
        <p:spPr/>
        <p:txBody>
          <a:bodyPr/>
          <a:lstStyle/>
          <a:p>
            <a:fld id="{322FF210-3D88-4629-9372-D5E06E9C9B99}" type="slidenum">
              <a:rPr lang="en-CA" smtClean="0"/>
              <a:t>17</a:t>
            </a:fld>
            <a:endParaRPr lang="en-CA"/>
          </a:p>
        </p:txBody>
      </p:sp>
    </p:spTree>
    <p:extLst>
      <p:ext uri="{BB962C8B-B14F-4D97-AF65-F5344CB8AC3E}">
        <p14:creationId xmlns:p14="http://schemas.microsoft.com/office/powerpoint/2010/main" val="1876392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Pensez à la façon dont nous assurons la sécurité des enfants lorsqu’ils font du vélo. Nous pourrions, bien sûr, leur interdire complètement d’en faire. Mais, en général, nous reconnaissons les bienfaits du vélo et nous leur apprenons à en faire de manière sécuritaire. Quand ils sont petits, cela peut vouloir dire utiliser des roues stabilisatrices, rester uniquement sur les pistes cyclables et rouler avec eux; en grandissant, nous les laissons prendre certaines décisions par eux-mêmes, tout en nous attendant à ce qu’ils continuent d’adopter certaines mesures pour leur sécurité, comme porter un casque. </a:t>
            </a:r>
          </a:p>
        </p:txBody>
      </p:sp>
      <p:sp>
        <p:nvSpPr>
          <p:cNvPr id="4" name="Slide Number Placeholder 3"/>
          <p:cNvSpPr>
            <a:spLocks noGrp="1"/>
          </p:cNvSpPr>
          <p:nvPr>
            <p:ph type="sldNum" sz="quarter" idx="5"/>
          </p:nvPr>
        </p:nvSpPr>
        <p:spPr/>
        <p:txBody>
          <a:bodyPr/>
          <a:lstStyle/>
          <a:p>
            <a:fld id="{322FF210-3D88-4629-9372-D5E06E9C9B99}" type="slidenum">
              <a:rPr lang="en-CA" smtClean="0"/>
              <a:t>18</a:t>
            </a:fld>
            <a:endParaRPr lang="en-CA"/>
          </a:p>
        </p:txBody>
      </p:sp>
    </p:spTree>
    <p:extLst>
      <p:ext uri="{BB962C8B-B14F-4D97-AF65-F5344CB8AC3E}">
        <p14:creationId xmlns:p14="http://schemas.microsoft.com/office/powerpoint/2010/main" val="2515453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Alors, comment aider les élèves à apprendre à s’engager positivement </a:t>
            </a:r>
            <a:r>
              <a:rPr lang="fr-FR" i="1" dirty="0"/>
              <a:t>et</a:t>
            </a:r>
            <a:r>
              <a:rPr lang="fr-FR" dirty="0"/>
              <a:t> en toute sécurité en ligne?</a:t>
            </a:r>
          </a:p>
          <a:p>
            <a:endParaRPr lang="fr-FR" dirty="0"/>
          </a:p>
          <a:p>
            <a:r>
              <a:rPr lang="fr-FR" dirty="0"/>
              <a:t>D’abord, leur enseigner à reconnaître et à gérer les </a:t>
            </a:r>
            <a:r>
              <a:rPr lang="fr-FR" i="1" dirty="0"/>
              <a:t>risques</a:t>
            </a:r>
            <a:r>
              <a:rPr lang="fr-FR" dirty="0"/>
              <a:t>;</a:t>
            </a:r>
          </a:p>
          <a:p>
            <a:endParaRPr lang="fr-FR" dirty="0"/>
          </a:p>
          <a:p>
            <a:r>
              <a:rPr lang="fr-FR" dirty="0"/>
              <a:t>À reconnaître et à éviter les </a:t>
            </a:r>
            <a:r>
              <a:rPr lang="fr-FR" i="1" dirty="0"/>
              <a:t>dangers</a:t>
            </a:r>
            <a:r>
              <a:rPr lang="fr-FR" dirty="0"/>
              <a:t>;</a:t>
            </a:r>
          </a:p>
          <a:p>
            <a:endParaRPr lang="fr-FR" dirty="0"/>
          </a:p>
          <a:p>
            <a:r>
              <a:rPr lang="fr-FR" dirty="0"/>
              <a:t>Et à « rebondir » après un </a:t>
            </a:r>
            <a:r>
              <a:rPr lang="fr-FR" i="1" dirty="0"/>
              <a:t>préjudice</a:t>
            </a:r>
            <a:r>
              <a:rPr lang="fr-FR" dirty="0"/>
              <a:t>.</a:t>
            </a: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19</a:t>
            </a:fld>
            <a:endParaRPr lang="en-CA"/>
          </a:p>
        </p:txBody>
      </p:sp>
    </p:spTree>
    <p:extLst>
      <p:ext uri="{BB962C8B-B14F-4D97-AF65-F5344CB8AC3E}">
        <p14:creationId xmlns:p14="http://schemas.microsoft.com/office/powerpoint/2010/main" val="144703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Avant de commencer, j’aimerais que vous réfléchissiez à trois questions :</a:t>
            </a:r>
          </a:p>
          <a:p>
            <a:endParaRPr lang="fr-FR" dirty="0"/>
          </a:p>
          <a:p>
            <a:r>
              <a:rPr lang="fr-FR" dirty="0"/>
              <a:t>Quelles stratégies avez-vous utilisées pour enseigner la citoyenneté numérique et la sécurité en ligne?</a:t>
            </a:r>
          </a:p>
          <a:p>
            <a:endParaRPr lang="fr-FR" dirty="0"/>
          </a:p>
          <a:p>
            <a:r>
              <a:rPr lang="fr-FR" dirty="0"/>
              <a:t>Quels défis avez-vous rencontrés dans ce cadre?</a:t>
            </a:r>
          </a:p>
          <a:p>
            <a:endParaRPr lang="fr-FR" dirty="0"/>
          </a:p>
          <a:p>
            <a:r>
              <a:rPr lang="fr-FR" dirty="0"/>
              <a:t>Quelles ont été vos réussites?</a:t>
            </a:r>
          </a:p>
          <a:p>
            <a:endParaRPr lang="en-US" dirty="0"/>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2</a:t>
            </a:fld>
            <a:endParaRPr lang="en-CA"/>
          </a:p>
        </p:txBody>
      </p:sp>
    </p:spTree>
    <p:extLst>
      <p:ext uri="{BB962C8B-B14F-4D97-AF65-F5344CB8AC3E}">
        <p14:creationId xmlns:p14="http://schemas.microsoft.com/office/powerpoint/2010/main" val="1146381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Prenons un moment pour clarifier ces termes.</a:t>
            </a:r>
          </a:p>
          <a:p>
            <a:endParaRPr lang="fr-FR" dirty="0"/>
          </a:p>
          <a:p>
            <a:r>
              <a:rPr lang="fr-FR" dirty="0"/>
              <a:t>Quelle est la différence entre un </a:t>
            </a:r>
            <a:r>
              <a:rPr lang="fr-FR" i="1" dirty="0"/>
              <a:t>préjudice</a:t>
            </a:r>
            <a:r>
              <a:rPr lang="fr-FR" dirty="0"/>
              <a:t> et un </a:t>
            </a:r>
            <a:r>
              <a:rPr lang="fr-FR" i="1" dirty="0"/>
              <a:t>risque</a:t>
            </a:r>
            <a:r>
              <a:rPr lang="fr-FR" dirty="0"/>
              <a:t>?</a:t>
            </a:r>
          </a:p>
          <a:p>
            <a:endParaRPr lang="fr-FR" dirty="0"/>
          </a:p>
          <a:p>
            <a:r>
              <a:rPr lang="fr-FR" dirty="0"/>
              <a:t>Un </a:t>
            </a:r>
            <a:r>
              <a:rPr lang="fr-FR" i="1" dirty="0"/>
              <a:t>préjudice</a:t>
            </a:r>
            <a:r>
              <a:rPr lang="fr-FR" dirty="0"/>
              <a:t>, c’est lorsqu’il arrive quelque chose de mauvais ou de désagréable.</a:t>
            </a:r>
          </a:p>
          <a:p>
            <a:endParaRPr lang="fr-FR" dirty="0"/>
          </a:p>
          <a:p>
            <a:r>
              <a:rPr lang="fr-FR" dirty="0"/>
              <a:t>Un </a:t>
            </a:r>
            <a:r>
              <a:rPr lang="fr-FR" i="1" dirty="0"/>
              <a:t>risque</a:t>
            </a:r>
            <a:r>
              <a:rPr lang="fr-FR" dirty="0"/>
              <a:t>, c’est la </a:t>
            </a:r>
            <a:r>
              <a:rPr lang="fr-FR" i="1" dirty="0"/>
              <a:t>possibilité</a:t>
            </a:r>
            <a:r>
              <a:rPr lang="fr-FR" dirty="0"/>
              <a:t> que quelque chose de mauvais ou de désagréable se produise. Quand on parle d’un risque, on désigne donc quelque chose qui </a:t>
            </a:r>
            <a:r>
              <a:rPr lang="fr-FR" i="1" dirty="0"/>
              <a:t>pourrait</a:t>
            </a:r>
            <a:r>
              <a:rPr lang="fr-FR" dirty="0"/>
              <a:t> avoir une issue négative ou désagréable.</a:t>
            </a:r>
          </a:p>
          <a:p>
            <a:endParaRPr lang="fr-FR" dirty="0"/>
          </a:p>
          <a:p>
            <a:r>
              <a:rPr lang="fr-FR" dirty="0"/>
              <a:t>Les compétences acquises par les élèves font souvent la différence entre le fait qu’une expérience risquée entraîne ou non un préjudice à long terme.</a:t>
            </a:r>
          </a:p>
          <a:p>
            <a:endParaRPr lang="fr-FR" dirty="0"/>
          </a:p>
          <a:p>
            <a:r>
              <a:rPr lang="fr-FR" dirty="0"/>
              <a:t>Nous pouvons développer toutes ces compétences en enseignant aux élèves la littératie aux médias numériques. </a:t>
            </a: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20</a:t>
            </a:fld>
            <a:endParaRPr lang="en-CA"/>
          </a:p>
        </p:txBody>
      </p:sp>
    </p:spTree>
    <p:extLst>
      <p:ext uri="{BB962C8B-B14F-4D97-AF65-F5344CB8AC3E}">
        <p14:creationId xmlns:p14="http://schemas.microsoft.com/office/powerpoint/2010/main" val="1436140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Un </a:t>
            </a:r>
            <a:r>
              <a:rPr lang="fr-FR" i="1" dirty="0"/>
              <a:t>danger</a:t>
            </a:r>
            <a:r>
              <a:rPr lang="fr-FR" dirty="0"/>
              <a:t> est un risque qu’un enfant n’est pas encore prêt à reconnaître ou à gérer.</a:t>
            </a:r>
          </a:p>
          <a:p>
            <a:endParaRPr lang="fr-FR" dirty="0"/>
          </a:p>
          <a:p>
            <a:r>
              <a:rPr lang="fr-FR" dirty="0"/>
              <a:t>Par exemple, une tyrolienne dans une cour de récréation, située à quelques pieds du sol, représente un </a:t>
            </a:r>
            <a:r>
              <a:rPr lang="fr-FR" i="1" dirty="0"/>
              <a:t>risque</a:t>
            </a:r>
            <a:r>
              <a:rPr lang="fr-FR" dirty="0"/>
              <a:t> : le pire qui puisse arriver, ce sont quelques égratignures ou contusions, et la plupart des enfants seront capables de juger par eux-mêmes des risques et de la façon de les gérer (par exemple, porter un casque et utiliser le harnais).</a:t>
            </a:r>
          </a:p>
          <a:p>
            <a:endParaRPr lang="fr-FR" dirty="0"/>
          </a:p>
          <a:p>
            <a:r>
              <a:rPr lang="fr-FR" dirty="0"/>
              <a:t>Une tyrolienne beaucoup plus haute, ou située au-dessus de quelque chose de dangereux, ou sans équipement de sécurité, constituerait un danger.</a:t>
            </a:r>
          </a:p>
          <a:p>
            <a:endParaRPr lang="fr-FR" dirty="0"/>
          </a:p>
          <a:p>
            <a:r>
              <a:rPr lang="fr-FR" dirty="0"/>
              <a:t>La distinction entre un risque et un danger dépend en partie de l’enfant lui-même : des facteurs comme l’âge et le développement, les handicaps, les expériences passées avec une activité, etc.</a:t>
            </a:r>
          </a:p>
          <a:p>
            <a:endParaRPr lang="fr-FR" dirty="0"/>
          </a:p>
          <a:p>
            <a:r>
              <a:rPr lang="fr-FR" dirty="0"/>
              <a:t>De la même manière, certaines applications ou certains jeux comportent des éléments qui sont des dangers pour </a:t>
            </a:r>
            <a:r>
              <a:rPr lang="fr-FR" i="1" dirty="0"/>
              <a:t>tout</a:t>
            </a:r>
            <a:r>
              <a:rPr lang="fr-FR" dirty="0"/>
              <a:t> âge, par exemple les applications entièrement anonymes ou celles qui permettent de communiquer avec des inconnus.</a:t>
            </a:r>
          </a:p>
          <a:p>
            <a:endParaRPr lang="fr-FR" dirty="0"/>
          </a:p>
          <a:p>
            <a:r>
              <a:rPr lang="fr-FR" dirty="0"/>
              <a:t>D’autres comprennent des </a:t>
            </a:r>
            <a:r>
              <a:rPr lang="fr-FR" i="1" dirty="0"/>
              <a:t>fonctionnalités </a:t>
            </a:r>
            <a:r>
              <a:rPr lang="fr-FR" dirty="0"/>
              <a:t>qui représentent un risque pour certains enfants mais un danger pour d’autres : les canaux de discussion, la possibilité d’envoyer et de recevoir des photos, etc. </a:t>
            </a: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21</a:t>
            </a:fld>
            <a:endParaRPr lang="en-CA"/>
          </a:p>
        </p:txBody>
      </p:sp>
    </p:spTree>
    <p:extLst>
      <p:ext uri="{BB962C8B-B14F-4D97-AF65-F5344CB8AC3E}">
        <p14:creationId xmlns:p14="http://schemas.microsoft.com/office/powerpoint/2010/main" val="4090643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Notre rôle, en tant qu’adultes dans leur vie, est d’abord d’</a:t>
            </a:r>
            <a:r>
              <a:rPr lang="fr-FR" i="1" dirty="0"/>
              <a:t>éliminer</a:t>
            </a:r>
            <a:r>
              <a:rPr lang="fr-FR" dirty="0"/>
              <a:t> autant que possible les dangers; ensuite, d’enseigner aux élèves à reconnaître ces dangers et à acquérir les compétences nécessaires pour les transformer en risques gérables; de leur apprendre à gérer ces risques appropriés; et enfin, de se rétablir des préjudices qu’ils peuvent subir, ou de réparer ceux qu’ils ont pu causer à autrui.</a:t>
            </a:r>
          </a:p>
          <a:p>
            <a:endParaRPr lang="fr-FR" dirty="0"/>
          </a:p>
          <a:p>
            <a:r>
              <a:rPr lang="fr-FR" dirty="0"/>
              <a:t>Ainsi, même si notre objectif est toujours d’assurer la sécurité des élèves, il doit aussi être de les rendre plus autonomes et capables de prendre soin d’eux-mêmes en </a:t>
            </a:r>
            <a:r>
              <a:rPr lang="fr-FR" sz="1200" kern="1200" dirty="0">
                <a:solidFill>
                  <a:schemeClr val="tx1"/>
                </a:solidFill>
                <a:latin typeface="+mn-lt"/>
                <a:ea typeface="+mn-ea"/>
                <a:cs typeface="+mn-cs"/>
              </a:rPr>
              <a:t>grandissant. Comme le souligne l’Association canadienne de santé publique dans son rapport </a:t>
            </a:r>
            <a:r>
              <a:rPr lang="fr-FR" sz="1200" i="1" kern="1200" dirty="0">
                <a:solidFill>
                  <a:schemeClr val="tx1"/>
                </a:solidFill>
                <a:latin typeface="+mn-lt"/>
                <a:ea typeface="+mn-ea"/>
                <a:cs typeface="+mn-cs"/>
              </a:rPr>
              <a:t>Les risques et les aléas du jeu : comment les distinguer? </a:t>
            </a:r>
            <a:r>
              <a:rPr lang="fr-FR" sz="1200" i="0" kern="1200" dirty="0">
                <a:solidFill>
                  <a:schemeClr val="tx1"/>
                </a:solidFill>
                <a:latin typeface="+mn-lt"/>
                <a:ea typeface="+mn-ea"/>
                <a:cs typeface="+mn-cs"/>
              </a:rPr>
              <a:t>:</a:t>
            </a:r>
            <a:r>
              <a:rPr lang="fr-FR" sz="1200" i="1" kern="1200" dirty="0">
                <a:solidFill>
                  <a:schemeClr val="tx1"/>
                </a:solidFill>
                <a:latin typeface="+mn-lt"/>
                <a:ea typeface="+mn-ea"/>
                <a:cs typeface="+mn-cs"/>
              </a:rPr>
              <a:t> </a:t>
            </a:r>
            <a:r>
              <a:rPr lang="fr-FR" sz="1200" b="0" i="1" kern="1200" dirty="0">
                <a:solidFill>
                  <a:schemeClr val="tx1"/>
                </a:solidFill>
                <a:latin typeface="+mn-lt"/>
                <a:ea typeface="+mn-ea"/>
                <a:cs typeface="+mn-cs"/>
              </a:rPr>
              <a:t>« </a:t>
            </a:r>
            <a:r>
              <a:rPr lang="fr-FR" b="0" dirty="0"/>
              <a:t>Les adultes sont responsables de la santé de l’arbre et de l’enlèvement des branches pourries, tandis que les enfants sont responsables de la hauteur à laquelle ils grimpent et du chemin qu’ils empruntent pour atteindre la cime. Nous pouvons même apprendre aux enfants à détecter une branche pourrie, sachant que cette connaissance deviendra une sauvegarde qu’ils conserveront avec eux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r>
              <a:rPr lang="fr-FR" dirty="0"/>
              <a:t>Pour les élèves de 6ᵉ année, nous considérerions probablement qu’un accès non filtré à Internet constitue un danger. Nous pouvons transformer ce danger en risque que les élèves apprennent à gérer de plusieurs façons : en leur montrant, par exemple, comment activer les restrictions de contenu sur les navigateurs et moteurs de recherche, ou en leur fournissant des moteurs de recherche personnalisés qui ne donnent accès qu’à des sites sûrs et fiables.</a:t>
            </a:r>
          </a:p>
          <a:p>
            <a:endParaRPr lang="fr-FR" dirty="0"/>
          </a:p>
          <a:p>
            <a:r>
              <a:rPr lang="fr-FR" dirty="0"/>
              <a:t>En revanche, nous pourrions estimer que collaborer sur un document en ligne, comme un Google Doc partagé, est un risque que nous pouvons les préparer à gérer en leur enseignant à comprendre les limites émotionnelles de la communication en ligne et en établissant des normes claires sur la manière de se comporter en ligne.</a:t>
            </a: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22</a:t>
            </a:fld>
            <a:endParaRPr lang="en-CA"/>
          </a:p>
        </p:txBody>
      </p:sp>
    </p:spTree>
    <p:extLst>
      <p:ext uri="{BB962C8B-B14F-4D97-AF65-F5344CB8AC3E}">
        <p14:creationId xmlns:p14="http://schemas.microsoft.com/office/powerpoint/2010/main" val="3223161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2E8FE-F6F7-A3CC-DA68-A800DCF617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B889E-7047-5E1D-8527-7BB1867A7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A6D6C8-2802-3501-EB83-AB81B1D71E29}"/>
              </a:ext>
            </a:extLst>
          </p:cNvPr>
          <p:cNvSpPr>
            <a:spLocks noGrp="1"/>
          </p:cNvSpPr>
          <p:nvPr>
            <p:ph type="body" idx="1"/>
          </p:nvPr>
        </p:nvSpPr>
        <p:spPr/>
        <p:txBody>
          <a:bodyPr/>
          <a:lstStyle/>
          <a:p>
            <a:r>
              <a:rPr lang="fr-FR" dirty="0"/>
              <a:t>Prenez un moment pour réfléchir à la manière dont vous pourriez aborder les risques en ligne dans votre propre classe (par exemple, faire effectuer des recherches sur le Web aux élèves pour un projet, ou les risques pour la vie privée des élèves liés à l’utilisation d’outils en ligne).</a:t>
            </a:r>
          </a:p>
          <a:p>
            <a:endParaRPr lang="fr-FR" dirty="0"/>
          </a:p>
          <a:p>
            <a:r>
              <a:rPr lang="fr-FR" dirty="0"/>
              <a:t>Qui pourrait vous aider à y faire face?</a:t>
            </a:r>
          </a:p>
          <a:p>
            <a:endParaRPr lang="fr-FR" dirty="0"/>
          </a:p>
          <a:p>
            <a:r>
              <a:rPr lang="fr-FR" dirty="0"/>
              <a:t>Quels défis ou obstacles pourriez-vous devoir surmonter?</a:t>
            </a:r>
          </a:p>
          <a:p>
            <a:endParaRPr lang="fr-FR" dirty="0"/>
          </a:p>
          <a:p>
            <a:r>
              <a:rPr lang="fr-FR" dirty="0"/>
              <a:t>Quels soutiens pourraient être disponibles?</a:t>
            </a:r>
          </a:p>
          <a:p>
            <a:endParaRPr lang="en-CA" dirty="0"/>
          </a:p>
        </p:txBody>
      </p:sp>
      <p:sp>
        <p:nvSpPr>
          <p:cNvPr id="4" name="Slide Number Placeholder 3">
            <a:extLst>
              <a:ext uri="{FF2B5EF4-FFF2-40B4-BE49-F238E27FC236}">
                <a16:creationId xmlns:a16="http://schemas.microsoft.com/office/drawing/2014/main" id="{DDAB3C7D-BC8F-6D72-61E6-EBD4BA7A6948}"/>
              </a:ext>
            </a:extLst>
          </p:cNvPr>
          <p:cNvSpPr>
            <a:spLocks noGrp="1"/>
          </p:cNvSpPr>
          <p:nvPr>
            <p:ph type="sldNum" sz="quarter" idx="5"/>
          </p:nvPr>
        </p:nvSpPr>
        <p:spPr/>
        <p:txBody>
          <a:bodyPr/>
          <a:lstStyle/>
          <a:p>
            <a:fld id="{322FF210-3D88-4629-9372-D5E06E9C9B99}" type="slidenum">
              <a:rPr lang="en-CA" smtClean="0"/>
              <a:t>23</a:t>
            </a:fld>
            <a:endParaRPr lang="en-CA"/>
          </a:p>
        </p:txBody>
      </p:sp>
    </p:spTree>
    <p:extLst>
      <p:ext uri="{BB962C8B-B14F-4D97-AF65-F5344CB8AC3E}">
        <p14:creationId xmlns:p14="http://schemas.microsoft.com/office/powerpoint/2010/main" val="1586372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littératie aux médias numériques désigne l’ensemble des </a:t>
            </a:r>
            <a:r>
              <a:rPr lang="fr-FR" i="1" dirty="0"/>
              <a:t>connaissances</a:t>
            </a:r>
            <a:r>
              <a:rPr lang="fr-FR" dirty="0"/>
              <a:t>, des </a:t>
            </a:r>
            <a:r>
              <a:rPr lang="fr-FR" i="1" dirty="0"/>
              <a:t>compréhensions</a:t>
            </a:r>
            <a:r>
              <a:rPr lang="fr-FR" dirty="0"/>
              <a:t> et des </a:t>
            </a:r>
            <a:r>
              <a:rPr lang="fr-FR" i="1" dirty="0"/>
              <a:t>compétences</a:t>
            </a:r>
            <a:r>
              <a:rPr lang="fr-FR" dirty="0"/>
              <a:t> qu’une personne doit posséder pour être un citoyen numérique engagé, ce qui inclut la capacité de se protéger (et de protéger les autres) en ligne.</a:t>
            </a: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24</a:t>
            </a:fld>
            <a:endParaRPr lang="en-CA"/>
          </a:p>
        </p:txBody>
      </p:sp>
    </p:spTree>
    <p:extLst>
      <p:ext uri="{BB962C8B-B14F-4D97-AF65-F5344CB8AC3E}">
        <p14:creationId xmlns:p14="http://schemas.microsoft.com/office/powerpoint/2010/main" val="30639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29E46-081E-F11C-8DAB-332C79F5B3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17BB3-672A-6E9D-DB46-574FE7F884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AE2AC6-1325-660F-D9E5-827868885E9A}"/>
              </a:ext>
            </a:extLst>
          </p:cNvPr>
          <p:cNvSpPr>
            <a:spLocks noGrp="1"/>
          </p:cNvSpPr>
          <p:nvPr>
            <p:ph type="body" idx="1"/>
          </p:nvPr>
        </p:nvSpPr>
        <p:spPr/>
        <p:txBody>
          <a:bodyPr/>
          <a:lstStyle/>
          <a:p>
            <a:r>
              <a:rPr lang="fr-FR" dirty="0"/>
              <a:t>La littératie aux médias numériques comporte trois éléments. Le premier correspond aux habiletés ou compétences que les élèves doivent </a:t>
            </a:r>
            <a:r>
              <a:rPr lang="fr-FR" b="0" i="1" dirty="0"/>
              <a:t>acquérir</a:t>
            </a:r>
            <a:r>
              <a:rPr lang="fr-FR" dirty="0"/>
              <a:t> : accéder à différents types de médias, par exemple en utilisant un moteur de recherche pour trouver de l’information ou en accédant à une vidéo sur une plateforme de diffusion; utiliser les médias de façon sécuritaire, éthique et efficace, par exemple pour communiquer avec leurs amis et leur famille sans se laisser entraîner dans du « drame »; comprendre les textes et les outils médiatiques, comme analyser la façon dont les applications nous incitent à les utiliser plus souvent que nous le souhaiterions; et enfin, interagir de manière critique avec les médias et les utiliser pour l’engagement civique, par exemple en examinant comment les médias véhiculent des stéréotypes de genre et comment ceux-ci peuvent influencer nos comportements en ligne. </a:t>
            </a:r>
          </a:p>
        </p:txBody>
      </p:sp>
      <p:sp>
        <p:nvSpPr>
          <p:cNvPr id="4" name="Slide Number Placeholder 3">
            <a:extLst>
              <a:ext uri="{FF2B5EF4-FFF2-40B4-BE49-F238E27FC236}">
                <a16:creationId xmlns:a16="http://schemas.microsoft.com/office/drawing/2014/main" id="{8EC9ECE8-69D6-45A8-C615-ABB2768AF6D6}"/>
              </a:ext>
            </a:extLst>
          </p:cNvPr>
          <p:cNvSpPr>
            <a:spLocks noGrp="1"/>
          </p:cNvSpPr>
          <p:nvPr>
            <p:ph type="sldNum" sz="quarter" idx="5"/>
          </p:nvPr>
        </p:nvSpPr>
        <p:spPr/>
        <p:txBody>
          <a:bodyPr/>
          <a:lstStyle/>
          <a:p>
            <a:fld id="{322FF210-3D88-4629-9372-D5E06E9C9B99}" type="slidenum">
              <a:rPr lang="en-CA" smtClean="0"/>
              <a:t>25</a:t>
            </a:fld>
            <a:endParaRPr lang="en-CA"/>
          </a:p>
        </p:txBody>
      </p:sp>
    </p:spTree>
    <p:extLst>
      <p:ext uri="{BB962C8B-B14F-4D97-AF65-F5344CB8AC3E}">
        <p14:creationId xmlns:p14="http://schemas.microsoft.com/office/powerpoint/2010/main" val="1133898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972C7-4C52-7632-774A-13C4F3295F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2433E4-7AF8-7824-C823-806E8C7763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DABA5-0431-6091-0585-F0472140DFA8}"/>
              </a:ext>
            </a:extLst>
          </p:cNvPr>
          <p:cNvSpPr>
            <a:spLocks noGrp="1"/>
          </p:cNvSpPr>
          <p:nvPr>
            <p:ph type="body" idx="1"/>
          </p:nvPr>
        </p:nvSpPr>
        <p:spPr/>
        <p:txBody>
          <a:bodyPr/>
          <a:lstStyle/>
          <a:p>
            <a:r>
              <a:rPr lang="fr-FR" dirty="0"/>
              <a:t>Le deuxième élément correspond aux concepts clés que les élèves doivent comprendre. En ce qui concerne les médias numériques, tous découlent de l’idée que ces médias sont en réseau : ces connexions en réseau font, par exemple, que les contenus numériques se partagent facilement et sont difficiles à supprimer, et qu’ils permettent d’interagir avec d’autres personnes de façons qui peuvent avoir un impact négatif ou positif. Vous trouverez des articles, des vidéos et des leçons explorant ces concepts clés sur le site Web de HabiloMédias.</a:t>
            </a:r>
          </a:p>
        </p:txBody>
      </p:sp>
      <p:sp>
        <p:nvSpPr>
          <p:cNvPr id="4" name="Slide Number Placeholder 3">
            <a:extLst>
              <a:ext uri="{FF2B5EF4-FFF2-40B4-BE49-F238E27FC236}">
                <a16:creationId xmlns:a16="http://schemas.microsoft.com/office/drawing/2014/main" id="{F0019504-2671-1DC3-57E8-9A3D35E3D959}"/>
              </a:ext>
            </a:extLst>
          </p:cNvPr>
          <p:cNvSpPr>
            <a:spLocks noGrp="1"/>
          </p:cNvSpPr>
          <p:nvPr>
            <p:ph type="sldNum" sz="quarter" idx="5"/>
          </p:nvPr>
        </p:nvSpPr>
        <p:spPr/>
        <p:txBody>
          <a:bodyPr/>
          <a:lstStyle/>
          <a:p>
            <a:fld id="{322FF210-3D88-4629-9372-D5E06E9C9B99}" type="slidenum">
              <a:rPr lang="en-CA" smtClean="0"/>
              <a:t>26</a:t>
            </a:fld>
            <a:endParaRPr lang="en-CA"/>
          </a:p>
        </p:txBody>
      </p:sp>
    </p:spTree>
    <p:extLst>
      <p:ext uri="{BB962C8B-B14F-4D97-AF65-F5344CB8AC3E}">
        <p14:creationId xmlns:p14="http://schemas.microsoft.com/office/powerpoint/2010/main" val="2745825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DA409-F545-A173-3C18-29E784DC14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BB0D1-8DDC-5198-EBB0-865F15DBA8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AA1A4-0BF3-D94E-84DB-0BA68D2DA14A}"/>
              </a:ext>
            </a:extLst>
          </p:cNvPr>
          <p:cNvSpPr>
            <a:spLocks noGrp="1"/>
          </p:cNvSpPr>
          <p:nvPr>
            <p:ph type="body" idx="1"/>
          </p:nvPr>
        </p:nvSpPr>
        <p:spPr/>
        <p:txBody>
          <a:bodyPr/>
          <a:lstStyle/>
          <a:p>
            <a:r>
              <a:rPr lang="fr-FR" dirty="0"/>
              <a:t>Enfin, le troisième élément concerne le contenu que les élèves doivent </a:t>
            </a:r>
            <a:r>
              <a:rPr lang="fr-FR" i="1" dirty="0"/>
              <a:t>connaître</a:t>
            </a:r>
            <a:r>
              <a:rPr lang="fr-FR" dirty="0"/>
              <a:t> : cela va des thèmes de la littératie médiatique « traditionnelle », comme les codes et conventions médiatiques et la représentation dans les médias, à des thèmes plus liés aux médias numériques, comme la vie privée et la sécurité ainsi que l’éthique et l’empathie, en passant par des thèmes qui couvrent tous les aspects des médias, comme la santé médiatique ou la création et le remix.</a:t>
            </a:r>
          </a:p>
          <a:p>
            <a:endParaRPr lang="fr-FR" dirty="0"/>
          </a:p>
          <a:p>
            <a:r>
              <a:rPr lang="fr-FR" dirty="0"/>
              <a:t>Bien que chacun de ces thèmes soit essentiel à la littératie médiatique, nous allons pour l’instant nous concentrer sur ceux qui sont les plus pertinents pour la sécurité en ligne : l’éthique et l’empathie, la santé médiatique, la vie privée et la sécurité, ainsi que la recherche et la vérification.</a:t>
            </a:r>
          </a:p>
          <a:p>
            <a:endParaRPr lang="en-CA" i="0" dirty="0"/>
          </a:p>
        </p:txBody>
      </p:sp>
      <p:sp>
        <p:nvSpPr>
          <p:cNvPr id="4" name="Slide Number Placeholder 3">
            <a:extLst>
              <a:ext uri="{FF2B5EF4-FFF2-40B4-BE49-F238E27FC236}">
                <a16:creationId xmlns:a16="http://schemas.microsoft.com/office/drawing/2014/main" id="{1278B7F8-5C4D-EC80-3CCE-06732A372A51}"/>
              </a:ext>
            </a:extLst>
          </p:cNvPr>
          <p:cNvSpPr>
            <a:spLocks noGrp="1"/>
          </p:cNvSpPr>
          <p:nvPr>
            <p:ph type="sldNum" sz="quarter" idx="5"/>
          </p:nvPr>
        </p:nvSpPr>
        <p:spPr/>
        <p:txBody>
          <a:bodyPr/>
          <a:lstStyle/>
          <a:p>
            <a:fld id="{322FF210-3D88-4629-9372-D5E06E9C9B99}" type="slidenum">
              <a:rPr lang="en-CA" smtClean="0"/>
              <a:t>27</a:t>
            </a:fld>
            <a:endParaRPr lang="en-CA"/>
          </a:p>
        </p:txBody>
      </p:sp>
    </p:spTree>
    <p:extLst>
      <p:ext uri="{BB962C8B-B14F-4D97-AF65-F5344CB8AC3E}">
        <p14:creationId xmlns:p14="http://schemas.microsoft.com/office/powerpoint/2010/main" val="2033565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90FF6-25F6-8766-204D-535A2D96BD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CD2C0-96AC-4D94-E0A5-CFEFB51735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33D5BF-5F7F-E576-1449-0AAD36B082CA}"/>
              </a:ext>
            </a:extLst>
          </p:cNvPr>
          <p:cNvSpPr>
            <a:spLocks noGrp="1"/>
          </p:cNvSpPr>
          <p:nvPr>
            <p:ph type="body" idx="1"/>
          </p:nvPr>
        </p:nvSpPr>
        <p:spPr/>
        <p:txBody>
          <a:bodyPr/>
          <a:lstStyle/>
          <a:p>
            <a:r>
              <a:rPr lang="fr-FR" dirty="0"/>
              <a:t>L’empathie en ligne est un bon exemple de ce que les élèves doivent comprendre, savoir et être capables de faire pour être compétents en littératie numérique. En grandissant, ils développent une compréhension plus nuancée du concept clé selon lequel les interactions à travers les médias numériques peuvent avoir un véritable impact, positif ou négatif, sur les autres.</a:t>
            </a:r>
          </a:p>
          <a:p>
            <a:endParaRPr lang="fr-FR" dirty="0"/>
          </a:p>
          <a:p>
            <a:r>
              <a:rPr lang="fr-FR" dirty="0"/>
              <a:t>En 6ᵉ année, cette compréhension relève surtout de la compétence </a:t>
            </a:r>
            <a:r>
              <a:rPr lang="fr-FR" i="1" dirty="0"/>
              <a:t>Utiliser</a:t>
            </a:r>
            <a:r>
              <a:rPr lang="fr-FR" dirty="0"/>
              <a:t>, car les élèves apprennent à reconnaître et à gérer leurs émotions, notamment les émotions « fortes » dont ils n’ont pas toujours pleinement conscience, et à désamorcer les conflits plutôt que de les laisser s’envenimer.</a:t>
            </a:r>
          </a:p>
          <a:p>
            <a:endParaRPr lang="fr-FR" dirty="0"/>
          </a:p>
          <a:p>
            <a:r>
              <a:rPr lang="fr-FR" dirty="0"/>
              <a:t>Il est aussi essentiel qu’ils sachent reconnaître les </a:t>
            </a:r>
            <a:r>
              <a:rPr lang="fr-FR" i="1" dirty="0"/>
              <a:t>pièges de l’empathie</a:t>
            </a:r>
            <a:r>
              <a:rPr lang="fr-FR" dirty="0"/>
              <a:t> : ces aspects de la communication numérique qui nous rendent moins aptes à percevoir ce que ressentent les autres, comme l’absence d’expressions faciales ou de langage corporel, et qu’ils apprennent des moyens de les compenser.</a:t>
            </a:r>
          </a:p>
          <a:p>
            <a:endParaRPr lang="fr-FR" dirty="0"/>
          </a:p>
          <a:p>
            <a:r>
              <a:rPr lang="fr-FR" dirty="0"/>
              <a:t>Whitney Phillips et Ryan Milner, dans leur livre </a:t>
            </a:r>
            <a:r>
              <a:rPr lang="fr-FR" i="1" dirty="0"/>
              <a:t>Share </a:t>
            </a:r>
            <a:r>
              <a:rPr lang="fr-FR" i="1" dirty="0" err="1"/>
              <a:t>Better</a:t>
            </a:r>
            <a:r>
              <a:rPr lang="fr-FR" i="1" dirty="0"/>
              <a:t> and Stress </a:t>
            </a:r>
            <a:r>
              <a:rPr lang="fr-FR" i="1" dirty="0" err="1"/>
              <a:t>Less</a:t>
            </a:r>
            <a:r>
              <a:rPr lang="fr-FR" dirty="0"/>
              <a:t>, proposent ce qu’ils appellent des questions de « vérification instinctive » pour aider les jeunes à éviter et désamorcer les conflits : </a:t>
            </a:r>
            <a:r>
              <a:rPr lang="fr-FR" i="0" dirty="0"/>
              <a:t>Es-tu sûr que c’est du jeu? Es-tu sûr que ce n’est pas du jeu? Qui ne rit pas? Que fait l’humour et comment cela fait-il sentir les autres?</a:t>
            </a:r>
          </a:p>
          <a:p>
            <a:endParaRPr lang="fr-FR" i="0" dirty="0"/>
          </a:p>
          <a:p>
            <a:r>
              <a:rPr lang="fr-FR" dirty="0"/>
              <a:t>À cet âge, ils peuvent également commencer à développer la compétence</a:t>
            </a:r>
            <a:r>
              <a:rPr lang="fr-FR" i="1" dirty="0"/>
              <a:t> Mobiliser</a:t>
            </a:r>
            <a:r>
              <a:rPr lang="fr-FR" dirty="0"/>
              <a:t>, en réfléchissant à leurs propres valeurs et en contribuant à façonner celles de leurs espaces et communautés en ligne. Comme leur moralité passe d’un système fondé sur les règles et les punitions à un système basé sur les pairs et les normes sociales, les élèves de cet âge sont particulièrement enclins au désengagement moral, ce que nous appelons dans nos leçons les « fausses excuses » : ces justifications qu’on se donne pour croire qu’il est acceptable de faire quelque chose que l’on considérerait normalement comme mal (par exemple, partager un sexto sans le consentement de la personne concernée) ou de ne </a:t>
            </a:r>
            <a:r>
              <a:rPr lang="fr-FR" i="1" dirty="0"/>
              <a:t>pas</a:t>
            </a:r>
            <a:r>
              <a:rPr lang="fr-FR" dirty="0"/>
              <a:t> faire ce que l’on sait être juste (comme aider quelqu’un qui est victime de cyberintimidation).</a:t>
            </a:r>
          </a:p>
          <a:p>
            <a:endParaRPr lang="fr-FR" dirty="0"/>
          </a:p>
          <a:p>
            <a:r>
              <a:rPr lang="fr-FR" dirty="0"/>
              <a:t>Voici une vidéo qui explore ce thème clé dans un langage adapté aux élèves. </a:t>
            </a:r>
          </a:p>
          <a:p>
            <a:endParaRPr lang="en-CA" dirty="0"/>
          </a:p>
        </p:txBody>
      </p:sp>
      <p:sp>
        <p:nvSpPr>
          <p:cNvPr id="4" name="Slide Number Placeholder 3">
            <a:extLst>
              <a:ext uri="{FF2B5EF4-FFF2-40B4-BE49-F238E27FC236}">
                <a16:creationId xmlns:a16="http://schemas.microsoft.com/office/drawing/2014/main" id="{5200033B-C934-963A-0810-BF4B8A19874B}"/>
              </a:ext>
            </a:extLst>
          </p:cNvPr>
          <p:cNvSpPr>
            <a:spLocks noGrp="1"/>
          </p:cNvSpPr>
          <p:nvPr>
            <p:ph type="sldNum" sz="quarter" idx="5"/>
          </p:nvPr>
        </p:nvSpPr>
        <p:spPr/>
        <p:txBody>
          <a:bodyPr/>
          <a:lstStyle/>
          <a:p>
            <a:fld id="{322FF210-3D88-4629-9372-D5E06E9C9B99}" type="slidenum">
              <a:rPr lang="en-CA" smtClean="0"/>
              <a:t>28</a:t>
            </a:fld>
            <a:endParaRPr lang="en-CA"/>
          </a:p>
        </p:txBody>
      </p:sp>
    </p:spTree>
    <p:extLst>
      <p:ext uri="{BB962C8B-B14F-4D97-AF65-F5344CB8AC3E}">
        <p14:creationId xmlns:p14="http://schemas.microsoft.com/office/powerpoint/2010/main" val="2902340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Il est essentiel qu’ils comprennent comment les médias qu’ils utilisent peuvent avoir un impact sur leur santé. Dans le cadre de la compétence </a:t>
            </a:r>
            <a:r>
              <a:rPr lang="fr-FR" i="1" dirty="0"/>
              <a:t>Comprendre</a:t>
            </a:r>
            <a:r>
              <a:rPr lang="fr-FR" dirty="0"/>
              <a:t>, ils peuvent aussi commencer à apprendre de quelles façons les outils numériques, en particulier les jeux en ligne et les médias sociaux, sont conçus pour les inciter à passer plus de temps en ligne, puis s’exercer à les </a:t>
            </a:r>
            <a:r>
              <a:rPr lang="fr-FR" i="1" dirty="0"/>
              <a:t>Utiliser</a:t>
            </a:r>
            <a:r>
              <a:rPr lang="fr-FR" dirty="0"/>
              <a:t> de manière plus réfléchie.</a:t>
            </a:r>
          </a:p>
          <a:p>
            <a:endParaRPr lang="fr-FR" dirty="0"/>
          </a:p>
          <a:p>
            <a:r>
              <a:rPr lang="fr-FR" dirty="0"/>
              <a:t>Une des implications du concept clé selon lequel les médias numériques sont en réseau, et qui touche particulièrement ce groupe d’âge, est l’exposition à des images idéalisées d’autres personnes et de leur vie. Cela peut affecter leur bien-être en raison des comparaisons et de la pression à présenter une image en ligne toujours « parfaite ». Ici encore, aider les élèves à analyser pourquoi les médias numériques, et certaines applications en particulier, nous poussent à agir de cette façon, et leur faire </a:t>
            </a:r>
            <a:r>
              <a:rPr lang="fr-FR" i="1" dirty="0"/>
              <a:t>Comprendre</a:t>
            </a:r>
            <a:r>
              <a:rPr lang="fr-FR" dirty="0"/>
              <a:t> que tout le monde partage en ligne des images idéalisées de soi et de sa vie, les aide à développer des stratégies pour les </a:t>
            </a:r>
            <a:r>
              <a:rPr lang="fr-FR" i="1" dirty="0"/>
              <a:t>Utiliser</a:t>
            </a:r>
            <a:r>
              <a:rPr lang="fr-FR" dirty="0"/>
              <a:t> plus sainement.</a:t>
            </a:r>
          </a:p>
          <a:p>
            <a:endParaRPr lang="fr-FR" dirty="0"/>
          </a:p>
          <a:p>
            <a:r>
              <a:rPr lang="fr-FR" dirty="0"/>
              <a:t>Nous avons créé cette vidéo pour expliquer ces notions et introduire ces compétences.</a:t>
            </a:r>
          </a:p>
        </p:txBody>
      </p:sp>
      <p:sp>
        <p:nvSpPr>
          <p:cNvPr id="4" name="Slide Number Placeholder 3"/>
          <p:cNvSpPr>
            <a:spLocks noGrp="1"/>
          </p:cNvSpPr>
          <p:nvPr>
            <p:ph type="sldNum" sz="quarter" idx="5"/>
          </p:nvPr>
        </p:nvSpPr>
        <p:spPr/>
        <p:txBody>
          <a:bodyPr/>
          <a:lstStyle/>
          <a:p>
            <a:fld id="{322FF210-3D88-4629-9372-D5E06E9C9B99}" type="slidenum">
              <a:rPr lang="en-CA" smtClean="0"/>
              <a:t>29</a:t>
            </a:fld>
            <a:endParaRPr lang="en-CA"/>
          </a:p>
        </p:txBody>
      </p:sp>
    </p:spTree>
    <p:extLst>
      <p:ext uri="{BB962C8B-B14F-4D97-AF65-F5344CB8AC3E}">
        <p14:creationId xmlns:p14="http://schemas.microsoft.com/office/powerpoint/2010/main" val="4167861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Que se passe-t-il dans la vie médiatique des enfants à cet âge, et à quels risques sont-ils confrontés?</a:t>
            </a:r>
          </a:p>
        </p:txBody>
      </p:sp>
      <p:sp>
        <p:nvSpPr>
          <p:cNvPr id="4" name="Slide Number Placeholder 3"/>
          <p:cNvSpPr>
            <a:spLocks noGrp="1"/>
          </p:cNvSpPr>
          <p:nvPr>
            <p:ph type="sldNum" sz="quarter" idx="5"/>
          </p:nvPr>
        </p:nvSpPr>
        <p:spPr/>
        <p:txBody>
          <a:bodyPr/>
          <a:lstStyle/>
          <a:p>
            <a:fld id="{322FF210-3D88-4629-9372-D5E06E9C9B99}" type="slidenum">
              <a:rPr lang="en-CA" smtClean="0"/>
              <a:t>3</a:t>
            </a:fld>
            <a:endParaRPr lang="en-CA"/>
          </a:p>
        </p:txBody>
      </p:sp>
    </p:spTree>
    <p:extLst>
      <p:ext uri="{BB962C8B-B14F-4D97-AF65-F5344CB8AC3E}">
        <p14:creationId xmlns:p14="http://schemas.microsoft.com/office/powerpoint/2010/main" val="3342989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E648D-4DAE-1322-5BA5-77F7D5ADAB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B478FA-FF8F-BEC1-D40B-05BD744E5A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55B193-7625-7483-5AD4-7EA7253472E7}"/>
              </a:ext>
            </a:extLst>
          </p:cNvPr>
          <p:cNvSpPr>
            <a:spLocks noGrp="1"/>
          </p:cNvSpPr>
          <p:nvPr>
            <p:ph type="body" idx="1"/>
          </p:nvPr>
        </p:nvSpPr>
        <p:spPr/>
        <p:txBody>
          <a:bodyPr/>
          <a:lstStyle/>
          <a:p>
            <a:r>
              <a:rPr lang="fr-FR" dirty="0"/>
              <a:t>L’un des thèmes clés liés à la compétence </a:t>
            </a:r>
            <a:r>
              <a:rPr lang="fr-FR" i="1" dirty="0"/>
              <a:t>Accéder</a:t>
            </a:r>
            <a:r>
              <a:rPr lang="fr-FR" dirty="0"/>
              <a:t> est la recherche d’information en ligne.</a:t>
            </a:r>
          </a:p>
          <a:p>
            <a:endParaRPr lang="fr-FR" dirty="0"/>
          </a:p>
          <a:p>
            <a:r>
              <a:rPr lang="fr-FR" dirty="0"/>
              <a:t>La principale difficulté pour les élèves de cet âge reste toutefois de se </a:t>
            </a:r>
            <a:r>
              <a:rPr lang="fr-FR" i="1" dirty="0"/>
              <a:t>limiter</a:t>
            </a:r>
            <a:r>
              <a:rPr lang="fr-FR" dirty="0"/>
              <a:t> à du contenu pertinent (et approprié). Ils souhaitent toujours contrôler ce qu’ils voient en ligne : quatre élèves sur dix prennent des mesures pour éviter d’être exposés à de la pornographie. Nous pouvons les y aider en leur enseignant des habiletés d’</a:t>
            </a:r>
            <a:r>
              <a:rPr lang="fr-FR" i="1" dirty="0"/>
              <a:t>accès</a:t>
            </a:r>
            <a:r>
              <a:rPr lang="fr-FR" dirty="0"/>
              <a:t>, comme l’utilisation de filtres, de paramètres de contenu (par exemple le mode restreint sur YouTube ou </a:t>
            </a:r>
            <a:r>
              <a:rPr lang="fr-FR" dirty="0" err="1"/>
              <a:t>TikTok</a:t>
            </a:r>
            <a:r>
              <a:rPr lang="fr-FR" dirty="0"/>
              <a:t>), ainsi que le choix de bons mots-clés.</a:t>
            </a:r>
          </a:p>
          <a:p>
            <a:endParaRPr lang="fr-FR" dirty="0"/>
          </a:p>
          <a:p>
            <a:r>
              <a:rPr lang="fr-FR" dirty="0"/>
              <a:t>En ce qui concerne l’accès à l’information, les élèves de cet âge sont capables d’apprendre et de mettre en pratique les quatre étapes de la lecture critique : retrouver la source originale d’un récit ou d’une affirmation, vérifier cette source, la comparer avec d’autres sources et utiliser des outils de vérification des faits, puis de compléter ce processus avec une compétence relevant de </a:t>
            </a:r>
            <a:r>
              <a:rPr lang="fr-FR" i="1" dirty="0"/>
              <a:t>Comprendre</a:t>
            </a:r>
            <a:r>
              <a:rPr lang="fr-FR" dirty="0"/>
              <a:t>, soit la lecture attentive des sources qu’ils ont jugées dignes d’intérêt.</a:t>
            </a:r>
          </a:p>
          <a:p>
            <a:endParaRPr lang="fr-FR" dirty="0"/>
          </a:p>
          <a:p>
            <a:r>
              <a:rPr lang="fr-FR" dirty="0"/>
              <a:t>Cette vidéo explique ce processus de tri de l’information.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a:extLst>
              <a:ext uri="{FF2B5EF4-FFF2-40B4-BE49-F238E27FC236}">
                <a16:creationId xmlns:a16="http://schemas.microsoft.com/office/drawing/2014/main" id="{6D673FA0-459A-5835-9932-67A3FE523A39}"/>
              </a:ext>
            </a:extLst>
          </p:cNvPr>
          <p:cNvSpPr>
            <a:spLocks noGrp="1"/>
          </p:cNvSpPr>
          <p:nvPr>
            <p:ph type="sldNum" sz="quarter" idx="5"/>
          </p:nvPr>
        </p:nvSpPr>
        <p:spPr/>
        <p:txBody>
          <a:bodyPr/>
          <a:lstStyle/>
          <a:p>
            <a:fld id="{322FF210-3D88-4629-9372-D5E06E9C9B99}" type="slidenum">
              <a:rPr lang="en-CA" smtClean="0"/>
              <a:t>30</a:t>
            </a:fld>
            <a:endParaRPr lang="en-CA"/>
          </a:p>
        </p:txBody>
      </p:sp>
    </p:spTree>
    <p:extLst>
      <p:ext uri="{BB962C8B-B14F-4D97-AF65-F5344CB8AC3E}">
        <p14:creationId xmlns:p14="http://schemas.microsoft.com/office/powerpoint/2010/main" val="3053958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72E53-DC95-9549-9C6A-88ED2643A6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FFB88-251B-ACFD-837B-7D5D4FAD0F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0E88DA-B145-72FA-3850-4D128B4A85FD}"/>
              </a:ext>
            </a:extLst>
          </p:cNvPr>
          <p:cNvSpPr>
            <a:spLocks noGrp="1"/>
          </p:cNvSpPr>
          <p:nvPr>
            <p:ph type="body" idx="1"/>
          </p:nvPr>
        </p:nvSpPr>
        <p:spPr/>
        <p:txBody>
          <a:bodyPr/>
          <a:lstStyle/>
          <a:p>
            <a:r>
              <a:rPr lang="fr-FR" dirty="0"/>
              <a:t>Puisque les médias numériques sont en réseau, une partie essentielle de la compétence </a:t>
            </a:r>
            <a:r>
              <a:rPr lang="fr-FR" i="1" dirty="0"/>
              <a:t>Accéder</a:t>
            </a:r>
            <a:r>
              <a:rPr lang="fr-FR" dirty="0"/>
              <a:t> consiste aussi à contrôler qui peut avoir accès à </a:t>
            </a:r>
            <a:r>
              <a:rPr lang="fr-FR" i="1" dirty="0"/>
              <a:t>votre</a:t>
            </a:r>
            <a:r>
              <a:rPr lang="fr-FR" dirty="0"/>
              <a:t> contenu.</a:t>
            </a:r>
          </a:p>
          <a:p>
            <a:endParaRPr lang="fr-FR" dirty="0"/>
          </a:p>
          <a:p>
            <a:r>
              <a:rPr lang="fr-FR" dirty="0"/>
              <a:t>À cet âge, les élèves comprennent encore surtout la vie privée en termes personnels, mais ils sont de plus en plus conscients des risques possibles liés au partage de contenu en ligne. Nous devons les encourager à réfléchir aux publics inconnus ou futurs qui pourraient voir ce qu’ils publient et nous assurer qu’ils savent utiliser les outils et les fonctionnalités disponibles pour gérer leur confidentialité dans leurs applications et leurs jeux. Ils doivent savoir comment empêcher des personnes qu’ils ne connaissent pas de les contacter dans les jeux, les réseaux sociaux et d’autres espaces en ligne, et comment limiter qui peut voir ce qu’ils publient.</a:t>
            </a:r>
          </a:p>
          <a:p>
            <a:endParaRPr lang="fr-FR" dirty="0"/>
          </a:p>
          <a:p>
            <a:r>
              <a:rPr lang="fr-FR" dirty="0"/>
              <a:t>Paramétrer leur compte en mode privé par défaut est une stratégie clé pour réduire l’exposition aux inconnus et aux messages non désirés. Bien que certaines plateformes activent ce paramètre par défaut pour les jeunes utilisateurs, il est important que les élèves sachent comment le modifier eux-mêmes, d’autant plus que ces paramètres par défaut peuvent ne pas être activés s’ils ont menti sur leur âge lors de l’inscription.</a:t>
            </a:r>
          </a:p>
          <a:p>
            <a:endParaRPr lang="fr-FR" dirty="0"/>
          </a:p>
          <a:p>
            <a:r>
              <a:rPr lang="fr-FR" dirty="0"/>
              <a:t>Cette vidéo explique les bases des paramètres de confidentialité.</a:t>
            </a:r>
          </a:p>
          <a:p>
            <a:endParaRPr lang="en-CA"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BE89804-AF30-E210-07B3-087706C786B3}"/>
              </a:ext>
            </a:extLst>
          </p:cNvPr>
          <p:cNvSpPr>
            <a:spLocks noGrp="1"/>
          </p:cNvSpPr>
          <p:nvPr>
            <p:ph type="sldNum" sz="quarter" idx="5"/>
          </p:nvPr>
        </p:nvSpPr>
        <p:spPr/>
        <p:txBody>
          <a:bodyPr/>
          <a:lstStyle/>
          <a:p>
            <a:fld id="{322FF210-3D88-4629-9372-D5E06E9C9B99}" type="slidenum">
              <a:rPr lang="en-CA" smtClean="0"/>
              <a:t>31</a:t>
            </a:fld>
            <a:endParaRPr lang="en-CA"/>
          </a:p>
        </p:txBody>
      </p:sp>
    </p:spTree>
    <p:extLst>
      <p:ext uri="{BB962C8B-B14F-4D97-AF65-F5344CB8AC3E}">
        <p14:creationId xmlns:p14="http://schemas.microsoft.com/office/powerpoint/2010/main" val="3447406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983B2-D6AA-64A0-25D9-3A9888F696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6E752-2E99-E33F-886E-4E34241953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C6FF07-8B24-D0B5-51BF-4148ECF4D804}"/>
              </a:ext>
            </a:extLst>
          </p:cNvPr>
          <p:cNvSpPr>
            <a:spLocks noGrp="1"/>
          </p:cNvSpPr>
          <p:nvPr>
            <p:ph type="body" idx="1"/>
          </p:nvPr>
        </p:nvSpPr>
        <p:spPr/>
        <p:txBody>
          <a:bodyPr/>
          <a:lstStyle/>
          <a:p>
            <a:r>
              <a:rPr lang="fr-FR" dirty="0"/>
              <a:t>Réfléchissez aux thèmes que nous venons d’explorer, puis prenez un moment pour examiner votre propre identité, vos croyances et vos expériences en lien avec la littératie aux médias numériques et la citoyenneté numérique.</a:t>
            </a:r>
          </a:p>
          <a:p>
            <a:endParaRPr lang="fr-FR" dirty="0"/>
          </a:p>
          <a:p>
            <a:r>
              <a:rPr lang="fr-FR" dirty="0"/>
              <a:t>De quelle façon ces éléments peuvent-ils influencer votre approche de sujets comme l’éthique et l’empathie, la santé médiatique, la recherche et la vérification, ou encore la vie privée et la sécurité?</a:t>
            </a:r>
          </a:p>
          <a:p>
            <a:endParaRPr lang="fr-FR" dirty="0"/>
          </a:p>
          <a:p>
            <a:r>
              <a:rPr lang="fr-FR" dirty="0"/>
              <a:t>(Par exemple, si la plupart ou la totalité de votre famille et de vos amis vivent au Canada, vous pourriez ne pas saisir toute l’importance que peuvent avoir les médias numériques pour permettre à certains jeunes de garder contact avec leur famille à l’étranger. De même, comme la majorité des adultes responsables de jeunes vivant avec un handicap, vous pourriez sous-estimer leur niveau d’activité dans l’utilisation des médias numériques et les risques auxquels ils y sont exposés.)</a:t>
            </a:r>
          </a:p>
          <a:p>
            <a:endParaRPr lang="fr-FR" dirty="0"/>
          </a:p>
          <a:p>
            <a:r>
              <a:rPr lang="fr-FR" dirty="0"/>
              <a:t>Quelles mesures pouvez-vous prendre pour assurer un environnement d’apprentissage inclusif et sensible à la diversité culturelle? </a:t>
            </a:r>
          </a:p>
          <a:p>
            <a:endParaRPr lang="en-CA" dirty="0"/>
          </a:p>
        </p:txBody>
      </p:sp>
      <p:sp>
        <p:nvSpPr>
          <p:cNvPr id="4" name="Slide Number Placeholder 3">
            <a:extLst>
              <a:ext uri="{FF2B5EF4-FFF2-40B4-BE49-F238E27FC236}">
                <a16:creationId xmlns:a16="http://schemas.microsoft.com/office/drawing/2014/main" id="{16CFE518-1FE3-EFC0-1DB7-6171AFC82B07}"/>
              </a:ext>
            </a:extLst>
          </p:cNvPr>
          <p:cNvSpPr>
            <a:spLocks noGrp="1"/>
          </p:cNvSpPr>
          <p:nvPr>
            <p:ph type="sldNum" sz="quarter" idx="5"/>
          </p:nvPr>
        </p:nvSpPr>
        <p:spPr/>
        <p:txBody>
          <a:bodyPr/>
          <a:lstStyle/>
          <a:p>
            <a:fld id="{322FF210-3D88-4629-9372-D5E06E9C9B99}" type="slidenum">
              <a:rPr lang="en-CA" smtClean="0"/>
              <a:t>32</a:t>
            </a:fld>
            <a:endParaRPr lang="en-CA"/>
          </a:p>
        </p:txBody>
      </p:sp>
    </p:spTree>
    <p:extLst>
      <p:ext uri="{BB962C8B-B14F-4D97-AF65-F5344CB8AC3E}">
        <p14:creationId xmlns:p14="http://schemas.microsoft.com/office/powerpoint/2010/main" val="1982344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Maintenant que nous savons ce que les élèves doivent apprendre, voyons </a:t>
            </a:r>
            <a:r>
              <a:rPr lang="fr-FR" i="1" dirty="0"/>
              <a:t>comment</a:t>
            </a:r>
            <a:r>
              <a:rPr lang="fr-FR" dirty="0"/>
              <a:t> leur enseigner, ainsi que certains pièges à éviter lorsqu’il s’agit de soutenir la citoyenneté numérique et la sécurité en ligne auprès des élèves du primaire.</a:t>
            </a:r>
          </a:p>
        </p:txBody>
      </p:sp>
      <p:sp>
        <p:nvSpPr>
          <p:cNvPr id="4" name="Slide Number Placeholder 3"/>
          <p:cNvSpPr>
            <a:spLocks noGrp="1"/>
          </p:cNvSpPr>
          <p:nvPr>
            <p:ph type="sldNum" sz="quarter" idx="5"/>
          </p:nvPr>
        </p:nvSpPr>
        <p:spPr/>
        <p:txBody>
          <a:bodyPr/>
          <a:lstStyle/>
          <a:p>
            <a:fld id="{322FF210-3D88-4629-9372-D5E06E9C9B99}" type="slidenum">
              <a:rPr lang="en-CA" smtClean="0"/>
              <a:t>33</a:t>
            </a:fld>
            <a:endParaRPr lang="en-CA"/>
          </a:p>
        </p:txBody>
      </p:sp>
    </p:spTree>
    <p:extLst>
      <p:ext uri="{BB962C8B-B14F-4D97-AF65-F5344CB8AC3E}">
        <p14:creationId xmlns:p14="http://schemas.microsoft.com/office/powerpoint/2010/main" val="924737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E0734-B391-B0D3-0C17-5FD2969DFC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49680E-BAEE-5C6D-9AC1-FAA84422AF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6495A7-2073-30EB-3C8C-9705D39756C8}"/>
              </a:ext>
            </a:extLst>
          </p:cNvPr>
          <p:cNvSpPr>
            <a:spLocks noGrp="1"/>
          </p:cNvSpPr>
          <p:nvPr>
            <p:ph type="body" idx="1"/>
          </p:nvPr>
        </p:nvSpPr>
        <p:spPr/>
        <p:txBody>
          <a:bodyPr/>
          <a:lstStyle/>
          <a:p>
            <a:r>
              <a:rPr lang="fr-FR" dirty="0"/>
              <a:t>Bien que nous ayons mis l’accent dans cet atelier principalement sur les risques auxquels les élèves sont exposés à travers les médias, il est important de ne pas présenter la citoyenneté numérique, ni la littératie aux médias numériques en général, uniquement sous l’angle de la protection. Nous devrions plutôt considérer le risque comme quelque chose que les élèves doivent apprendre à gérer pour pouvoir accéder aux nombreux avantages qu’ils retirent des médias. Aborder la question en partant du principe que les médias en général, ou certaines activités médiatiques (à quelques exceptions près), doivent être réduits au minimum aura pour effet de faire décrocher les élèves.</a:t>
            </a:r>
          </a:p>
          <a:p>
            <a:endParaRPr lang="fr-FR" dirty="0"/>
          </a:p>
          <a:p>
            <a:r>
              <a:rPr lang="fr-FR" dirty="0"/>
              <a:t>En même temps, il ne faut pas non plus supposer que les élèves ont une vision uniquement positive du rôle que jouent les médias dans leur vie. Nos recherches montrent que les jeunes reconnaissent généralement à la fois les effets positifs et négatifs des médias et que, dans bien des cas, ils souhaitent atténuer ces effets négatifs, mais ne savent pas comment s’y prendre.</a:t>
            </a:r>
          </a:p>
        </p:txBody>
      </p:sp>
      <p:sp>
        <p:nvSpPr>
          <p:cNvPr id="4" name="Slide Number Placeholder 3">
            <a:extLst>
              <a:ext uri="{FF2B5EF4-FFF2-40B4-BE49-F238E27FC236}">
                <a16:creationId xmlns:a16="http://schemas.microsoft.com/office/drawing/2014/main" id="{0CAB7F7D-148C-ECDA-327D-055DA64AB316}"/>
              </a:ext>
            </a:extLst>
          </p:cNvPr>
          <p:cNvSpPr>
            <a:spLocks noGrp="1"/>
          </p:cNvSpPr>
          <p:nvPr>
            <p:ph type="sldNum" sz="quarter" idx="5"/>
          </p:nvPr>
        </p:nvSpPr>
        <p:spPr/>
        <p:txBody>
          <a:bodyPr/>
          <a:lstStyle/>
          <a:p>
            <a:fld id="{322FF210-3D88-4629-9372-D5E06E9C9B99}" type="slidenum">
              <a:rPr lang="en-CA" smtClean="0"/>
              <a:t>34</a:t>
            </a:fld>
            <a:endParaRPr lang="en-CA"/>
          </a:p>
        </p:txBody>
      </p:sp>
    </p:spTree>
    <p:extLst>
      <p:ext uri="{BB962C8B-B14F-4D97-AF65-F5344CB8AC3E}">
        <p14:creationId xmlns:p14="http://schemas.microsoft.com/office/powerpoint/2010/main" val="2565208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Lorsqu’on aborde les risques, l’une des erreurs les plus courantes consiste à essayer de protéger les jeunes en leur faisant peur. Bien que compréhensible, cette approche ne fonctionne pas pour plusieurs raisons. D’abord, en entrant dans l’adolescence, les élèves sont de moins en moins motivés par la crainte des conséquences. De plus, même si les issues les plus extrêmes font parfois la une des médias, elles ne correspondent généralement pas à l’expérience vécue des élèves et sont donc perçues comme non pertinentes.</a:t>
            </a:r>
          </a:p>
          <a:p>
            <a:endParaRPr lang="fr-FR" dirty="0"/>
          </a:p>
          <a:p>
            <a:r>
              <a:rPr lang="fr-FR" dirty="0"/>
              <a:t>Nous devrions plutôt mettre l’accent sur des risques moins graves mais plus plausibles et directement pertinents, comme se retrouver embarrassé, fâcher un ami ou acheter quelque chose que l’on regrette. La neuroscientifique britannique Sarah-</a:t>
            </a:r>
            <a:r>
              <a:rPr lang="fr-FR" dirty="0" err="1"/>
              <a:t>Jayne</a:t>
            </a:r>
            <a:r>
              <a:rPr lang="fr-FR" dirty="0"/>
              <a:t> Blakemore donne comme exemple d’avertir les ados que fumer « donne mauvaise haleine ou met en danger les plus jeunes ». Comme ils tiennent fortement à leur indépendance nouvellement acquise, ils « réagissent aussi à l’idée que l’industrie du tabac est une industrie adulte qui les exploite pour faire de l’argent ».</a:t>
            </a: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35</a:t>
            </a:fld>
            <a:endParaRPr lang="en-CA"/>
          </a:p>
        </p:txBody>
      </p:sp>
    </p:spTree>
    <p:extLst>
      <p:ext uri="{BB962C8B-B14F-4D97-AF65-F5344CB8AC3E}">
        <p14:creationId xmlns:p14="http://schemas.microsoft.com/office/powerpoint/2010/main" val="38272773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78629-888C-D34B-7B4B-3816017449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97BAF9-E961-C4EE-8F17-A9EDD2434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28DA5A-2341-D2E1-C304-6595AC3E1FE3}"/>
              </a:ext>
            </a:extLst>
          </p:cNvPr>
          <p:cNvSpPr>
            <a:spLocks noGrp="1"/>
          </p:cNvSpPr>
          <p:nvPr>
            <p:ph type="body" idx="1"/>
          </p:nvPr>
        </p:nvSpPr>
        <p:spPr/>
        <p:txBody>
          <a:bodyPr/>
          <a:lstStyle/>
          <a:p>
            <a:r>
              <a:rPr lang="fr-FR" dirty="0"/>
              <a:t>En fait, certains des programmes les plus efficaces pour réduire l’intimidation consistent à montrer aux élèves qu’elle est généralement </a:t>
            </a:r>
            <a:r>
              <a:rPr lang="fr-FR" i="1" dirty="0"/>
              <a:t>moins</a:t>
            </a:r>
            <a:r>
              <a:rPr lang="fr-FR" dirty="0"/>
              <a:t> répandue qu’ils ne le croient. Partager des données exactes issues des recherches de </a:t>
            </a:r>
            <a:r>
              <a:rPr lang="fr-FR" dirty="0" err="1"/>
              <a:t>HabiloMédias</a:t>
            </a:r>
            <a:r>
              <a:rPr lang="fr-FR" dirty="0"/>
              <a:t>, par exemple, qu’à peine un élève sur six a déjà pratiqué la cyberintimidation, peut contribuer grandement à démontrer que ces comportements ne sont ni normaux ni acceptables.</a:t>
            </a:r>
          </a:p>
          <a:p>
            <a:endParaRPr lang="fr-FR" dirty="0"/>
          </a:p>
          <a:p>
            <a:r>
              <a:rPr lang="fr-FR" dirty="0"/>
              <a:t>Il est tout aussi important de donner aux élèves les moyens de façonner les normes sociales des espaces en ligne comme les jeux ou les réseaux sociaux, où l’intimidation, tout comme le racisme, le sexisme, l’homophobie et d’autres formes de préjudices est souvent banalisée.</a:t>
            </a:r>
            <a:br>
              <a:rPr lang="fr-FR" dirty="0"/>
            </a:br>
            <a:endParaRPr lang="fr-FR" dirty="0"/>
          </a:p>
          <a:p>
            <a:r>
              <a:rPr lang="fr-FR" dirty="0"/>
              <a:t>De la même manière, il faut veiller à ce qu’ils sachent que de nombreux comportements et attitudes positifs sont </a:t>
            </a:r>
            <a:r>
              <a:rPr lang="fr-FR" i="1" dirty="0"/>
              <a:t>plus</a:t>
            </a:r>
            <a:r>
              <a:rPr lang="fr-FR" dirty="0"/>
              <a:t> fréquents qu’ils ne l’imaginent : par exemple, que deux élèves sur trois de cet âge qui ont été témoins de cyberintimidation ont fait quelque chose pour aider la victime; que neuf sur dix font confiance à leurs parents pour prendre de bonnes décisions les concernant en ligne; et que huit sur dix estiment qu’il est important d’intervenir ou de dire quelque chose lorsqu’on est témoin de préjudice en ligne.</a:t>
            </a:r>
          </a:p>
          <a:p>
            <a:endParaRPr lang="fr-FR" dirty="0"/>
          </a:p>
          <a:p>
            <a:r>
              <a:rPr lang="fr-FR" dirty="0"/>
              <a:t>Il n’est même pas toujours souhaitable d’aborder directement à cet âge des thèmes comme la haine en ligne, le </a:t>
            </a:r>
            <a:r>
              <a:rPr lang="fr-FR" dirty="0" err="1"/>
              <a:t>sextage</a:t>
            </a:r>
            <a:r>
              <a:rPr lang="fr-FR" dirty="0"/>
              <a:t> ou la pornographie, afin d’éviter de les normaliser. On peut plutôt enseigner les compétences et concepts essentiels dans d’autres contextes : apprendre aux élèves à analyser la représentation des genres et à trouver de l’information fiable les prépare à reconnaître les stéréotypes véhiculés par la pornographie et diminue la probabilité qu’ils s’y tournent pour obtenir une éducation à la sexualité; de même, on peut leur enseigner le respect du consentement en ligne dans des contextes moins sensibles que celui du </a:t>
            </a:r>
            <a:r>
              <a:rPr lang="fr-FR" dirty="0" err="1"/>
              <a:t>sextage</a:t>
            </a:r>
            <a:r>
              <a:rPr lang="fr-FR" dirty="0"/>
              <a:t>. (Idéalement, bien sûr, ils recevront plus tard des leçons spécifiques sur ces thèmes, mais attendre que le sujet soit jugé approprié pour la </a:t>
            </a:r>
            <a:r>
              <a:rPr lang="fr-FR" i="1" dirty="0"/>
              <a:t>majorité</a:t>
            </a:r>
            <a:r>
              <a:rPr lang="fr-FR" dirty="0"/>
              <a:t> pourrait priver </a:t>
            </a:r>
            <a:r>
              <a:rPr lang="fr-FR" i="1" dirty="0"/>
              <a:t>certains</a:t>
            </a:r>
            <a:r>
              <a:rPr lang="fr-FR" dirty="0"/>
              <a:t> élèves, qui en auraient besoin plus tôt, d’une éducation nécessaire.)</a:t>
            </a:r>
          </a:p>
          <a:p>
            <a:endParaRPr lang="en-CA"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42B9FF0-9C86-054D-2FBB-D35B8B35F335}"/>
              </a:ext>
            </a:extLst>
          </p:cNvPr>
          <p:cNvSpPr>
            <a:spLocks noGrp="1"/>
          </p:cNvSpPr>
          <p:nvPr>
            <p:ph type="sldNum" sz="quarter" idx="5"/>
          </p:nvPr>
        </p:nvSpPr>
        <p:spPr/>
        <p:txBody>
          <a:bodyPr/>
          <a:lstStyle/>
          <a:p>
            <a:fld id="{322FF210-3D88-4629-9372-D5E06E9C9B99}" type="slidenum">
              <a:rPr lang="en-CA" smtClean="0"/>
              <a:t>36</a:t>
            </a:fld>
            <a:endParaRPr lang="en-CA"/>
          </a:p>
        </p:txBody>
      </p:sp>
    </p:spTree>
    <p:extLst>
      <p:ext uri="{BB962C8B-B14F-4D97-AF65-F5344CB8AC3E}">
        <p14:creationId xmlns:p14="http://schemas.microsoft.com/office/powerpoint/2010/main" val="2451008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B8F20-43D0-FF06-419F-DC1C0F3B4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0FB930-18AA-774B-DB6D-A1FF9949D1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EE9C15-FB54-A209-C599-C58B96948FC1}"/>
              </a:ext>
            </a:extLst>
          </p:cNvPr>
          <p:cNvSpPr>
            <a:spLocks noGrp="1"/>
          </p:cNvSpPr>
          <p:nvPr>
            <p:ph type="body" idx="1"/>
          </p:nvPr>
        </p:nvSpPr>
        <p:spPr/>
        <p:txBody>
          <a:bodyPr/>
          <a:lstStyle/>
          <a:p>
            <a:r>
              <a:rPr lang="fr-FR" dirty="0"/>
              <a:t>Quand nous pensons à la sécurité en ligne, notre premier réflexe est souvent de mettre l’accent sur la mise en garde contre les risques posés par les « inconnus ». Mais, même s’ils doivent apprendre à bloquer ou à mettre en sourdine les inconnus qui les contactent, la plupart des risques auxquels les élèves sont exposés viennent de personnes qu’ils connaissent, et même les contacts uniquement en ligne ne semblent plus être des « inconnus » au moment où le préjudice survient.</a:t>
            </a:r>
          </a:p>
          <a:p>
            <a:endParaRPr lang="fr-FR" dirty="0"/>
          </a:p>
          <a:p>
            <a:r>
              <a:rPr lang="fr-FR" dirty="0"/>
              <a:t>Il est donc essentiel qu’ils comprennent que le danger en ligne réside dans les comportements inappropriés, qu’on connaisse la personne ou non. Il faut leur enseigner à reconnaître les « signaux d’alerte » d’une relation malsaine, qu’il s’agisse d’un pair, de quelqu’un qu’ils connaissent déjà hors ligne ou d’un contact uniquement en ligne : les flatteries, surtout au sujet de leur apparence; les questions sur les moments et les lieux où ils pourraient se rencontrer ou communiquer en privé en ligne; l’introduction de sujets liés au sexe dans la conversation; le partage ou la proposition de partager des images sexuelles, qu’il s’agisse de pornographie ou de photos de l’expéditeur; et la demande de ne rien dire à leurs parents ou amis au sujet d’une conversation ou de la relation. </a:t>
            </a:r>
          </a:p>
          <a:p>
            <a:endParaRPr lang="en-CA" dirty="0"/>
          </a:p>
        </p:txBody>
      </p:sp>
      <p:sp>
        <p:nvSpPr>
          <p:cNvPr id="4" name="Slide Number Placeholder 3">
            <a:extLst>
              <a:ext uri="{FF2B5EF4-FFF2-40B4-BE49-F238E27FC236}">
                <a16:creationId xmlns:a16="http://schemas.microsoft.com/office/drawing/2014/main" id="{587E88F3-97C9-49B6-9F83-F32578F42102}"/>
              </a:ext>
            </a:extLst>
          </p:cNvPr>
          <p:cNvSpPr>
            <a:spLocks noGrp="1"/>
          </p:cNvSpPr>
          <p:nvPr>
            <p:ph type="sldNum" sz="quarter" idx="5"/>
          </p:nvPr>
        </p:nvSpPr>
        <p:spPr/>
        <p:txBody>
          <a:bodyPr/>
          <a:lstStyle/>
          <a:p>
            <a:fld id="{322FF210-3D88-4629-9372-D5E06E9C9B99}" type="slidenum">
              <a:rPr lang="en-CA" smtClean="0"/>
              <a:t>37</a:t>
            </a:fld>
            <a:endParaRPr lang="en-CA"/>
          </a:p>
        </p:txBody>
      </p:sp>
    </p:spTree>
    <p:extLst>
      <p:ext uri="{BB962C8B-B14F-4D97-AF65-F5344CB8AC3E}">
        <p14:creationId xmlns:p14="http://schemas.microsoft.com/office/powerpoint/2010/main" val="35755543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83DE8-474F-A65C-D595-B708C10BF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1A4D8-4ADB-760A-D6B4-F1ABC0DFDD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F64D14-4927-FF8E-BB9A-B4B8B1C05B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évaluations des programmes de sécurité en ligne ont montré que lorsqu’ils se concentrent exclusivement sur les victimes de préjudices en ligne, ils peuvent involontairement mener à</a:t>
            </a:r>
            <a:r>
              <a:rPr lang="fr-FR" i="1" dirty="0"/>
              <a:t> blâmer </a:t>
            </a:r>
            <a:r>
              <a:rPr lang="fr-FR" dirty="0"/>
              <a:t>ces victimes. On l’a constaté de façon particulièrement marquée avec les programmes sur le </a:t>
            </a:r>
            <a:r>
              <a:rPr lang="fr-FR" dirty="0" err="1"/>
              <a:t>sextage</a:t>
            </a:r>
            <a:r>
              <a:rPr lang="fr-FR" dirty="0"/>
              <a:t>, qui amènent souvent les élèves à éprouver </a:t>
            </a:r>
            <a:r>
              <a:rPr lang="fr-FR" i="1" dirty="0"/>
              <a:t>moins </a:t>
            </a:r>
            <a:r>
              <a:rPr lang="fr-FR" dirty="0"/>
              <a:t>de sympathie pour les personnes dont les </a:t>
            </a:r>
            <a:r>
              <a:rPr lang="fr-FR" dirty="0" err="1"/>
              <a:t>sextos</a:t>
            </a:r>
            <a:r>
              <a:rPr lang="fr-FR" dirty="0"/>
              <a:t> ont été partagés sans leur consentement, et à excuser plus facilement ceux qui les ont partagés. De la même manière, se concentrer uniquement sur ce qu’il faut faire lorsqu’on est la cible de cyberintimidation peut donner l’impression que le préjudice est la faute de la cible si elle ne met pas en pratique ces stratégies.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Bien qu’il </a:t>
            </a:r>
            <a:r>
              <a:rPr lang="fr-FR" i="1" dirty="0"/>
              <a:t>soit</a:t>
            </a:r>
            <a:r>
              <a:rPr lang="fr-FR" dirty="0"/>
              <a:t> important d’enseigner aux élèves des stratégies pour faire face à la cyberintimidation si elle survient, nous devons aussi leur apprendre comment ils peuvent aider lorsqu’ils sont témoins de l’intimidation d’autrui. Les deux tiers des élèves affirment l’avoir déjà fait au moins une fois, mais environ la moitié disent aussi qu’ils hésitent parfois à le faire parce qu’ils ne savent pas quoi faire, ou parce qu’ils craignent d’aggraver la situation.</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De la même façon, même si nous avons la responsabilité de veiller à ce que les élèves connaissent les risques liés au partage de contenus potentiellement embarrassants en ligne, notre principal objectif devrait être de s’attaquer aux attitudes de désengagement moral qui peuvent amener quelqu’un qui reçoit ce type de contenu à penser qu’il est acceptable de le partager sans consentement.</a:t>
            </a:r>
          </a:p>
          <a:p>
            <a:endParaRPr lang="fr-FR" dirty="0"/>
          </a:p>
        </p:txBody>
      </p:sp>
      <p:sp>
        <p:nvSpPr>
          <p:cNvPr id="4" name="Slide Number Placeholder 3">
            <a:extLst>
              <a:ext uri="{FF2B5EF4-FFF2-40B4-BE49-F238E27FC236}">
                <a16:creationId xmlns:a16="http://schemas.microsoft.com/office/drawing/2014/main" id="{12AF8D81-5AD8-D0C0-8230-286871C64E6F}"/>
              </a:ext>
            </a:extLst>
          </p:cNvPr>
          <p:cNvSpPr>
            <a:spLocks noGrp="1"/>
          </p:cNvSpPr>
          <p:nvPr>
            <p:ph type="sldNum" sz="quarter" idx="5"/>
          </p:nvPr>
        </p:nvSpPr>
        <p:spPr/>
        <p:txBody>
          <a:bodyPr/>
          <a:lstStyle/>
          <a:p>
            <a:fld id="{322FF210-3D88-4629-9372-D5E06E9C9B99}" type="slidenum">
              <a:rPr lang="en-CA" smtClean="0"/>
              <a:t>38</a:t>
            </a:fld>
            <a:endParaRPr lang="en-CA"/>
          </a:p>
        </p:txBody>
      </p:sp>
    </p:spTree>
    <p:extLst>
      <p:ext uri="{BB962C8B-B14F-4D97-AF65-F5344CB8AC3E}">
        <p14:creationId xmlns:p14="http://schemas.microsoft.com/office/powerpoint/2010/main" val="1273579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BC150-1DED-D019-47FE-4F2FE8FC6D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3669F1-E838-F482-4D50-0F01C0B848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F84BBA-42F5-582E-87B4-CD86B743CBC1}"/>
              </a:ext>
            </a:extLst>
          </p:cNvPr>
          <p:cNvSpPr>
            <a:spLocks noGrp="1"/>
          </p:cNvSpPr>
          <p:nvPr>
            <p:ph type="body" idx="1"/>
          </p:nvPr>
        </p:nvSpPr>
        <p:spPr/>
        <p:txBody>
          <a:bodyPr/>
          <a:lstStyle/>
          <a:p>
            <a:r>
              <a:rPr lang="fr-FR" dirty="0"/>
              <a:t>Ne confondez pas la </a:t>
            </a:r>
            <a:r>
              <a:rPr lang="fr-FR" i="1" dirty="0"/>
              <a:t>maîtrise </a:t>
            </a:r>
            <a:r>
              <a:rPr lang="fr-FR" i="0" dirty="0"/>
              <a:t>technologique</a:t>
            </a:r>
            <a:r>
              <a:rPr lang="fr-FR" i="1" dirty="0"/>
              <a:t> </a:t>
            </a:r>
            <a:r>
              <a:rPr lang="fr-FR" dirty="0"/>
              <a:t>des élèves avec la littératie. Même s’ils maîtrisent rapidement les fonctions de base des applications et des outils en ligne, ils restent souvent à un niveau superficiel et connaissent peu ou pas les paramètres de confidentialité d’une application, la manière d’utiliser efficacement un moteur de recherche, ou encore la façon dont les applications qu’ils utilisent génèrent des revenus. Les élèves de cet âge sont d’ailleurs assez conscients des limites de leurs connaissances techniques : 85 % affirment que leurs parents en savent plus qu’eux sur les technologies numériques, et plus de la moitié disent la même chose de leurs enseignants.</a:t>
            </a:r>
          </a:p>
          <a:p>
            <a:endParaRPr lang="fr-FR" dirty="0"/>
          </a:p>
          <a:p>
            <a:r>
              <a:rPr lang="fr-FR" dirty="0"/>
              <a:t>En revanche, il est important de considérer les élèves comme des autorités de leur propre expérience, qu’il s’agisse de leurs expériences personnelles ou de leurs </a:t>
            </a:r>
            <a:r>
              <a:rPr lang="fr-FR" i="1" dirty="0"/>
              <a:t>médiasphères</a:t>
            </a:r>
            <a:r>
              <a:rPr lang="fr-FR" dirty="0"/>
              <a:t>. Dans la mesure du possible, appuyez-vous sur leurs indications pour choisir quelles applications ou quels contenus médiatiques aborder. </a:t>
            </a:r>
          </a:p>
        </p:txBody>
      </p:sp>
      <p:sp>
        <p:nvSpPr>
          <p:cNvPr id="4" name="Slide Number Placeholder 3">
            <a:extLst>
              <a:ext uri="{FF2B5EF4-FFF2-40B4-BE49-F238E27FC236}">
                <a16:creationId xmlns:a16="http://schemas.microsoft.com/office/drawing/2014/main" id="{4703AEE8-01A9-EC76-F422-AD055E4A94D4}"/>
              </a:ext>
            </a:extLst>
          </p:cNvPr>
          <p:cNvSpPr>
            <a:spLocks noGrp="1"/>
          </p:cNvSpPr>
          <p:nvPr>
            <p:ph type="sldNum" sz="quarter" idx="5"/>
          </p:nvPr>
        </p:nvSpPr>
        <p:spPr/>
        <p:txBody>
          <a:bodyPr/>
          <a:lstStyle/>
          <a:p>
            <a:fld id="{322FF210-3D88-4629-9372-D5E06E9C9B99}" type="slidenum">
              <a:rPr lang="en-CA" smtClean="0"/>
              <a:t>39</a:t>
            </a:fld>
            <a:endParaRPr lang="en-CA"/>
          </a:p>
        </p:txBody>
      </p:sp>
    </p:spTree>
    <p:extLst>
      <p:ext uri="{BB962C8B-B14F-4D97-AF65-F5344CB8AC3E}">
        <p14:creationId xmlns:p14="http://schemas.microsoft.com/office/powerpoint/2010/main" val="78865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Deux grands changements surviennent à cet âge : le début de l’adolescence et, pour la plupart des enfants, les premières utilisations du téléphone et des médias sociaux. Si les plus jeunes utilisent déjà les technologies numériques, pour les préadolescents, elles deviennent souvent une composante essentielle de leur développement et de leur croissance. </a:t>
            </a: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4</a:t>
            </a:fld>
            <a:endParaRPr lang="en-CA"/>
          </a:p>
        </p:txBody>
      </p:sp>
    </p:spTree>
    <p:extLst>
      <p:ext uri="{BB962C8B-B14F-4D97-AF65-F5344CB8AC3E}">
        <p14:creationId xmlns:p14="http://schemas.microsoft.com/office/powerpoint/2010/main" val="4119644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67D78-0A3F-13D3-EA0D-13CDA0B9BF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902A6-D6E9-EE4F-65DD-9C8EEA0DFC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5928C3-3135-3EC5-D784-9CE9F887D0C1}"/>
              </a:ext>
            </a:extLst>
          </p:cNvPr>
          <p:cNvSpPr>
            <a:spLocks noGrp="1"/>
          </p:cNvSpPr>
          <p:nvPr>
            <p:ph type="body" idx="1"/>
          </p:nvPr>
        </p:nvSpPr>
        <p:spPr/>
        <p:txBody>
          <a:bodyPr/>
          <a:lstStyle/>
          <a:p>
            <a:r>
              <a:rPr lang="fr-FR" dirty="0"/>
              <a:t>La sécurité en ligne, et la littératie aux médias numériques plus largement, est souvent abordée dans une leçon ou une unité distincte, mais les recherches montrent de façon constante que des leçons plus courtes et plus fréquentes, réparties tout au long de l’année, sont plus efficaces. Bien qu’il n’y ait qu’une seule attente explicite en matière de « littératie aux médias numériques » dans le programme de langue, on retrouve des éléments de littératie numérique dans plusieurs volets (A, C et D), comme les formes et genres de textes, le point de vue, la pensée critique en littératie et la création de textes. La littératie numérique fait aussi partie des sept compétences transférables qui doivent être évaluées « </a:t>
            </a:r>
            <a:r>
              <a:rPr lang="fr-FR" sz="1200" b="0" i="0" kern="1200" dirty="0">
                <a:solidFill>
                  <a:schemeClr val="tx1"/>
                </a:solidFill>
                <a:effectLst/>
                <a:latin typeface="+mn-lt"/>
                <a:ea typeface="+mn-ea"/>
                <a:cs typeface="+mn-cs"/>
              </a:rPr>
              <a:t>dans toutes les matières et disciplines du curriculum de l’Ontario, de la maternelle et du jardin d’enfants à la 12</a:t>
            </a:r>
            <a:r>
              <a:rPr lang="fr-FR" sz="1200" b="0" i="0" kern="1200" baseline="30000" dirty="0">
                <a:solidFill>
                  <a:schemeClr val="tx1"/>
                </a:solidFill>
                <a:effectLst/>
                <a:latin typeface="+mn-lt"/>
                <a:ea typeface="+mn-ea"/>
                <a:cs typeface="+mn-cs"/>
              </a:rPr>
              <a:t>e</a:t>
            </a:r>
            <a:r>
              <a:rPr lang="fr-FR" sz="1200" b="0" i="0" kern="1200" dirty="0">
                <a:solidFill>
                  <a:schemeClr val="tx1"/>
                </a:solidFill>
                <a:effectLst/>
                <a:latin typeface="+mn-lt"/>
                <a:ea typeface="+mn-ea"/>
                <a:cs typeface="+mn-cs"/>
              </a:rPr>
              <a:t> année. »</a:t>
            </a:r>
          </a:p>
          <a:p>
            <a:endParaRPr lang="fr-FR" sz="1200" b="0" i="0" kern="1200" dirty="0">
              <a:solidFill>
                <a:schemeClr val="tx1"/>
              </a:solidFill>
              <a:effectLst/>
              <a:latin typeface="+mn-lt"/>
              <a:ea typeface="+mn-ea"/>
              <a:cs typeface="+mn-cs"/>
            </a:endParaRPr>
          </a:p>
          <a:p>
            <a:r>
              <a:rPr lang="fr-FR" dirty="0"/>
              <a:t>Dans la mesure du possible, il faut aussi éviter de se concentrer sur un seul aspect de la littératie aux médias numériques ou de l’enseigner dans le cadre d’une seule matière. Même si nous les organisons en différents thèmes, tous les aspects de la littératie aux médias numériques sont interconnectés, par exemple, les jeunes qui adhèrent aux stéréotypes de genre traditionnels sont plus susceptibles de partager des </a:t>
            </a:r>
            <a:r>
              <a:rPr lang="fr-FR" dirty="0" err="1"/>
              <a:t>sextos</a:t>
            </a:r>
            <a:r>
              <a:rPr lang="fr-FR" dirty="0"/>
              <a:t> sans consentement, et les relier à différentes parties du programme permet de les aborder sous plusieurs angles. Dans bien des cas, comme lorsqu’il s’agit d’apprendre aux élèves à reconnaître, nommer et gérer leurs émotions, il suffit d’étendre le curriculum existant au contexte en ligne.</a:t>
            </a:r>
          </a:p>
          <a:p>
            <a:endParaRPr lang="fr-FR" dirty="0"/>
          </a:p>
          <a:p>
            <a:r>
              <a:rPr lang="fr-FR" dirty="0"/>
              <a:t>Il ne faut pas non plus supposer que les élèves savent déjà tout ce qu’ils doivent savoir parce qu’ils ont reçu une leçon l’année précédente. Les concepts de la littératie aux médias numériques doivent être revisités et approfondis, un peu comme l’enseignement des mathématiques. Un enseignement en spirale permet à la compréhension des élèves des risques en ligne d’évoluer en même temps que leur développement cognitif et moral ainsi que leurs expériences numériques changeantes.</a:t>
            </a:r>
          </a:p>
          <a:p>
            <a:endParaRPr lang="en-CA"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2FE53F1-9074-3EA8-3ADC-0A597DF9AF0F}"/>
              </a:ext>
            </a:extLst>
          </p:cNvPr>
          <p:cNvSpPr>
            <a:spLocks noGrp="1"/>
          </p:cNvSpPr>
          <p:nvPr>
            <p:ph type="sldNum" sz="quarter" idx="5"/>
          </p:nvPr>
        </p:nvSpPr>
        <p:spPr/>
        <p:txBody>
          <a:bodyPr/>
          <a:lstStyle/>
          <a:p>
            <a:fld id="{322FF210-3D88-4629-9372-D5E06E9C9B99}" type="slidenum">
              <a:rPr lang="en-CA" smtClean="0"/>
              <a:t>40</a:t>
            </a:fld>
            <a:endParaRPr lang="en-CA"/>
          </a:p>
        </p:txBody>
      </p:sp>
    </p:spTree>
    <p:extLst>
      <p:ext uri="{BB962C8B-B14F-4D97-AF65-F5344CB8AC3E}">
        <p14:creationId xmlns:p14="http://schemas.microsoft.com/office/powerpoint/2010/main" val="20428130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00820-CC53-A942-DDF3-FF0E960CAA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FAD4F7-7F66-DB8F-2981-4F5D91794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4523FC-09E2-E8D7-30B5-A444D3681746}"/>
              </a:ext>
            </a:extLst>
          </p:cNvPr>
          <p:cNvSpPr>
            <a:spLocks noGrp="1"/>
          </p:cNvSpPr>
          <p:nvPr>
            <p:ph type="body" idx="1"/>
          </p:nvPr>
        </p:nvSpPr>
        <p:spPr/>
        <p:txBody>
          <a:bodyPr/>
          <a:lstStyle/>
          <a:p>
            <a:r>
              <a:rPr lang="fr-FR" dirty="0"/>
              <a:t>Prenez un moment pour réfléchir à votre manière actuelle d’enseigner la citoyenneté numérique.</a:t>
            </a:r>
          </a:p>
          <a:p>
            <a:endParaRPr lang="fr-FR" dirty="0"/>
          </a:p>
          <a:p>
            <a:r>
              <a:rPr lang="fr-FR" dirty="0"/>
              <a:t>Devez-vous reformuler votre langage pour éviter les « tactiques de peur » et le discours du « danger des inconnus »? Si oui, comment pourriez-vous vous y prendre?</a:t>
            </a:r>
          </a:p>
          <a:p>
            <a:endParaRPr lang="fr-FR" dirty="0"/>
          </a:p>
          <a:p>
            <a:r>
              <a:rPr lang="fr-FR" b="0" dirty="0"/>
              <a:t>Comment pouvez-vous intégrer l’enseignement de la littératie aux médias numériques selon une progression en spirale tout </a:t>
            </a:r>
            <a:r>
              <a:rPr lang="fr-FR" dirty="0"/>
              <a:t>au long de l’année et à travers différentes matières? </a:t>
            </a:r>
          </a:p>
          <a:p>
            <a:endParaRPr lang="en-CA" dirty="0"/>
          </a:p>
        </p:txBody>
      </p:sp>
      <p:sp>
        <p:nvSpPr>
          <p:cNvPr id="4" name="Slide Number Placeholder 3">
            <a:extLst>
              <a:ext uri="{FF2B5EF4-FFF2-40B4-BE49-F238E27FC236}">
                <a16:creationId xmlns:a16="http://schemas.microsoft.com/office/drawing/2014/main" id="{4DCBF4BC-F1A5-D6FD-8C08-F5CC21896B0A}"/>
              </a:ext>
            </a:extLst>
          </p:cNvPr>
          <p:cNvSpPr>
            <a:spLocks noGrp="1"/>
          </p:cNvSpPr>
          <p:nvPr>
            <p:ph type="sldNum" sz="quarter" idx="5"/>
          </p:nvPr>
        </p:nvSpPr>
        <p:spPr/>
        <p:txBody>
          <a:bodyPr/>
          <a:lstStyle/>
          <a:p>
            <a:fld id="{322FF210-3D88-4629-9372-D5E06E9C9B99}" type="slidenum">
              <a:rPr lang="en-CA" smtClean="0"/>
              <a:t>41</a:t>
            </a:fld>
            <a:endParaRPr lang="en-CA"/>
          </a:p>
        </p:txBody>
      </p:sp>
    </p:spTree>
    <p:extLst>
      <p:ext uri="{BB962C8B-B14F-4D97-AF65-F5344CB8AC3E}">
        <p14:creationId xmlns:p14="http://schemas.microsoft.com/office/powerpoint/2010/main" val="2963000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Particulièrement à cet âge, alors que les élèves commencent tout juste à être à l’aise avec une pensée plus abstraite, l’une des approches les plus efficaces pour enseigner la citoyenneté numérique est le développement de compétences : avoir le sentiment d’être </a:t>
            </a:r>
            <a:r>
              <a:rPr lang="fr-FR" i="1" dirty="0"/>
              <a:t>capable d’agir </a:t>
            </a:r>
            <a:r>
              <a:rPr lang="fr-FR" dirty="0"/>
              <a:t>est un élément essentiel de la résilience.</a:t>
            </a:r>
          </a:p>
          <a:p>
            <a:endParaRPr lang="fr-FR" dirty="0"/>
          </a:p>
          <a:p>
            <a:r>
              <a:rPr lang="fr-FR" dirty="0"/>
              <a:t>L’une des meilleures façons d’y parvenir est de </a:t>
            </a:r>
            <a:r>
              <a:rPr lang="fr-FR" i="1" dirty="0"/>
              <a:t>simuler</a:t>
            </a:r>
            <a:r>
              <a:rPr lang="fr-FR" dirty="0"/>
              <a:t> des expériences de risque auxquelles ils sont susceptibles d’être confrontés. Selon le thème, ces simulations n’ont pas nécessairement besoin d’être très « réalistes » : les jeux de rôle et, surtout, les dilemmes moraux (qui obligent les élèves à mettre deux valeurs en balance plutôt qu’à trouver une seule bonne réponse) sont particulièrement efficaces.</a:t>
            </a:r>
          </a:p>
          <a:p>
            <a:endParaRPr lang="fr-FR" dirty="0"/>
          </a:p>
          <a:p>
            <a:r>
              <a:rPr lang="fr-FR" dirty="0"/>
              <a:t>L’experte en citoyenneté numérique </a:t>
            </a:r>
            <a:r>
              <a:rPr lang="fr-FR" dirty="0" err="1"/>
              <a:t>Devorah</a:t>
            </a:r>
            <a:r>
              <a:rPr lang="fr-FR" dirty="0"/>
              <a:t> </a:t>
            </a:r>
            <a:r>
              <a:rPr lang="fr-FR" dirty="0" err="1"/>
              <a:t>Heitner</a:t>
            </a:r>
            <a:r>
              <a:rPr lang="fr-FR" dirty="0"/>
              <a:t> propose quelques questions simples pour aider les élèves à s’exercer aux pressions de la communication en ligne :</a:t>
            </a:r>
          </a:p>
          <a:p>
            <a:endParaRPr lang="fr-FR" dirty="0"/>
          </a:p>
          <a:p>
            <a:r>
              <a:rPr lang="fr-FR" dirty="0"/>
              <a:t>Que ferais-tu si tu faisais partie d’un groupe de messagerie et qu’un des membres te disait qu’il veut relancer le groupe sans toi?</a:t>
            </a:r>
          </a:p>
          <a:p>
            <a:r>
              <a:rPr lang="fr-FR" dirty="0"/>
              <a:t>Que ferais-tu si quelqu’un disait quelque chose de méchant à propos d’un enseignant ou d’un autre ami?</a:t>
            </a:r>
          </a:p>
          <a:p>
            <a:r>
              <a:rPr lang="fr-FR" dirty="0"/>
              <a:t>De quelle façon pourrais-tu dire à un ami qui t’envoie trop de messages que tu as besoin d’une pause? </a:t>
            </a: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42</a:t>
            </a:fld>
            <a:endParaRPr lang="en-CA"/>
          </a:p>
        </p:txBody>
      </p:sp>
    </p:spTree>
    <p:extLst>
      <p:ext uri="{BB962C8B-B14F-4D97-AF65-F5344CB8AC3E}">
        <p14:creationId xmlns:p14="http://schemas.microsoft.com/office/powerpoint/2010/main" val="26106921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ABF9D-75D8-97CE-EE7B-4CA8C8663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87E4BF-1919-A8BE-0A85-1D90C976E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66CB45-909A-8514-9F21-C5E973D80DF2}"/>
              </a:ext>
            </a:extLst>
          </p:cNvPr>
          <p:cNvSpPr>
            <a:spLocks noGrp="1"/>
          </p:cNvSpPr>
          <p:nvPr>
            <p:ph type="body" idx="1"/>
          </p:nvPr>
        </p:nvSpPr>
        <p:spPr/>
        <p:txBody>
          <a:bodyPr/>
          <a:lstStyle/>
          <a:p>
            <a:r>
              <a:rPr lang="fr-FR" dirty="0"/>
              <a:t>La création de médias est toujours une façon motivante d’enseigner la citoyenneté numérique, mais il est tout aussi important d’apprendre aux élèves à analyser les médias, en particulier la façon dont ils influencent notre perception de la réalité et dont les médias numériques façonnent nos utilisations. Les recherches montrent que l’enseignement aux élèves des « astuces de conception » utilisées par les applications pour nous inciter à les utiliser plus longtemps ou à y revenir plus souvent constitue un élément clé pour en favoriser une utilisation plus réfléchie.</a:t>
            </a:r>
            <a:br>
              <a:rPr lang="fr-FR" dirty="0"/>
            </a:br>
            <a:endParaRPr lang="fr-FR" dirty="0"/>
          </a:p>
          <a:p>
            <a:r>
              <a:rPr lang="fr-FR" dirty="0"/>
              <a:t>Comme nous l’avons déjà souligné, la littératie aux médias numériques repose sur des compétences, des thèmes </a:t>
            </a:r>
            <a:r>
              <a:rPr lang="fr-FR" i="1" dirty="0"/>
              <a:t>et</a:t>
            </a:r>
            <a:r>
              <a:rPr lang="fr-FR" dirty="0"/>
              <a:t> des concepts clés. Même si enseigner le contenu seul ne suffit pas, les élèves ont besoin d’un enseignement direct pour être capables, par exemple, de gérer leurs paramètres de confidentialité ou d’analyser de façon critique la publicité.</a:t>
            </a:r>
          </a:p>
          <a:p>
            <a:endParaRPr lang="fr-FR" dirty="0"/>
          </a:p>
          <a:p>
            <a:r>
              <a:rPr lang="fr-FR" dirty="0"/>
              <a:t>Nous pouvons également tirer parti du fait que les élèves sont déjà de véritables citoyens en ligne pour présenter la citoyenneté numérique sous un angle plus positif et valorisant.</a:t>
            </a:r>
          </a:p>
          <a:p>
            <a:endParaRPr lang="en-CA" dirty="0"/>
          </a:p>
        </p:txBody>
      </p:sp>
      <p:sp>
        <p:nvSpPr>
          <p:cNvPr id="4" name="Slide Number Placeholder 3">
            <a:extLst>
              <a:ext uri="{FF2B5EF4-FFF2-40B4-BE49-F238E27FC236}">
                <a16:creationId xmlns:a16="http://schemas.microsoft.com/office/drawing/2014/main" id="{29AE951E-42CD-DBFD-2D7C-31174AAC34A7}"/>
              </a:ext>
            </a:extLst>
          </p:cNvPr>
          <p:cNvSpPr>
            <a:spLocks noGrp="1"/>
          </p:cNvSpPr>
          <p:nvPr>
            <p:ph type="sldNum" sz="quarter" idx="5"/>
          </p:nvPr>
        </p:nvSpPr>
        <p:spPr/>
        <p:txBody>
          <a:bodyPr/>
          <a:lstStyle/>
          <a:p>
            <a:fld id="{322FF210-3D88-4629-9372-D5E06E9C9B99}" type="slidenum">
              <a:rPr lang="en-CA" smtClean="0"/>
              <a:t>43</a:t>
            </a:fld>
            <a:endParaRPr lang="en-CA"/>
          </a:p>
        </p:txBody>
      </p:sp>
    </p:spTree>
    <p:extLst>
      <p:ext uri="{BB962C8B-B14F-4D97-AF65-F5344CB8AC3E}">
        <p14:creationId xmlns:p14="http://schemas.microsoft.com/office/powerpoint/2010/main" val="38597415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56714-1399-DB9F-4A7D-4C5D8AA420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80D2E2-CC2A-9041-0910-950D5EC6B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6CA8D0-7906-090A-C817-51C46F82868A}"/>
              </a:ext>
            </a:extLst>
          </p:cNvPr>
          <p:cNvSpPr>
            <a:spLocks noGrp="1"/>
          </p:cNvSpPr>
          <p:nvPr>
            <p:ph type="body" idx="1"/>
          </p:nvPr>
        </p:nvSpPr>
        <p:spPr/>
        <p:txBody>
          <a:bodyPr/>
          <a:lstStyle/>
          <a:p>
            <a:r>
              <a:rPr lang="fr-FR" dirty="0"/>
              <a:t>Intégrer la littératie aux médias numériques dans votre classe constitue aussi une façon d’offrir aux élèves de multiples moyens de représentation, d’expression et d’engagement, ce qui est au cœur de la conception universelle de l’apprentissage. Cela est particulièrement vrai pour les activités de création médiatique qui, comme le soulignent Jeannine Chartier et </a:t>
            </a:r>
            <a:r>
              <a:rPr lang="fr-FR" dirty="0" err="1"/>
              <a:t>Yonty</a:t>
            </a:r>
            <a:r>
              <a:rPr lang="fr-FR" dirty="0"/>
              <a:t> </a:t>
            </a:r>
            <a:r>
              <a:rPr lang="fr-FR" dirty="0" err="1"/>
              <a:t>Friesem</a:t>
            </a:r>
            <a:r>
              <a:rPr lang="fr-FR" dirty="0"/>
              <a:t>, peuvent « apprendre aux élèves qu’il existe de nombreux rôles différents dans une équipe de production; par exemple, un élève ayant des difficultés d’apprentissage peut avoir du mal à s’exprimer par l’écriture, mais être capable de le faire visuellement grâce à l’utilisation d’un scénarimage. »</a:t>
            </a:r>
          </a:p>
          <a:p>
            <a:endParaRPr lang="fr-FR"/>
          </a:p>
          <a:p>
            <a:r>
              <a:rPr lang="fr-FR"/>
              <a:t>Il </a:t>
            </a:r>
            <a:r>
              <a:rPr lang="fr-FR" dirty="0"/>
              <a:t>est essentiel de veiller à ce que votre enseignement soit inclusif pour tous les élèves. Les recherches montrent en particulier que, si les adultes ont tendance à sous-estimer les risques en ligne auxquels les jeunes ayant un handicap sont exposés, ceux-ci vivent en réalité plus de risques, et retirent plus d’avantages, d’Internet que tout autre groupe. De plus, les élèves ne vivent pas nécessairement les mêmes préjudices face à des risques similaires : des études ayant établi un lien entre le temps passé devant les écrans et l’anxiété ou la dépression chez les jeunes neurotypiques n’ont trouvé aucune association de ce type chez les jeunes autistes. Il en va peut-être de même pour d’autres dimensions de l’identité des élèves : certaines recherches ont montré que, contrairement aux jeunes cisgenres, les jeunes trans et non binaires peuvent tirer des effets positifs sur leur image corporelle grâce à l’utilisation des médias numériques en particulier. </a:t>
            </a:r>
          </a:p>
          <a:p>
            <a:endParaRPr lang="en-CA" dirty="0"/>
          </a:p>
        </p:txBody>
      </p:sp>
      <p:sp>
        <p:nvSpPr>
          <p:cNvPr id="4" name="Slide Number Placeholder 3">
            <a:extLst>
              <a:ext uri="{FF2B5EF4-FFF2-40B4-BE49-F238E27FC236}">
                <a16:creationId xmlns:a16="http://schemas.microsoft.com/office/drawing/2014/main" id="{89989364-44A2-0C9A-6ED7-CB5BAB2EA5C6}"/>
              </a:ext>
            </a:extLst>
          </p:cNvPr>
          <p:cNvSpPr>
            <a:spLocks noGrp="1"/>
          </p:cNvSpPr>
          <p:nvPr>
            <p:ph type="sldNum" sz="quarter" idx="5"/>
          </p:nvPr>
        </p:nvSpPr>
        <p:spPr/>
        <p:txBody>
          <a:bodyPr/>
          <a:lstStyle/>
          <a:p>
            <a:fld id="{322FF210-3D88-4629-9372-D5E06E9C9B99}" type="slidenum">
              <a:rPr lang="en-CA" smtClean="0"/>
              <a:t>44</a:t>
            </a:fld>
            <a:endParaRPr lang="en-CA"/>
          </a:p>
        </p:txBody>
      </p:sp>
    </p:spTree>
    <p:extLst>
      <p:ext uri="{BB962C8B-B14F-4D97-AF65-F5344CB8AC3E}">
        <p14:creationId xmlns:p14="http://schemas.microsoft.com/office/powerpoint/2010/main" val="2706181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C8F29-330D-4646-37BC-7AA18C321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2E2B2E-A3E7-9369-7FEE-58EDEFB54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91348D-73D4-C522-D06F-12E4C7C7D1A0}"/>
              </a:ext>
            </a:extLst>
          </p:cNvPr>
          <p:cNvSpPr>
            <a:spLocks noGrp="1"/>
          </p:cNvSpPr>
          <p:nvPr>
            <p:ph type="body" idx="1"/>
          </p:nvPr>
        </p:nvSpPr>
        <p:spPr/>
        <p:txBody>
          <a:bodyPr/>
          <a:lstStyle/>
          <a:p>
            <a:r>
              <a:rPr lang="fr-FR" dirty="0"/>
              <a:t>Une autre approche valorisante consiste à positionner les élèves comme mentors. En 6ᵉ année, ils sont assez grands pour enseigner aux plus jeunes « ce qu’ils auraient aimé savoir »! Cela peut aussi se combiner avec d’autres stratégies, par exemple en leur demandant de concevoir une version d’une application qu’ils jugeraient sécuritaire pour de jeunes enfants.</a:t>
            </a:r>
          </a:p>
          <a:p>
            <a:endParaRPr lang="fr-FR" dirty="0"/>
          </a:p>
          <a:p>
            <a:r>
              <a:rPr lang="fr-FR" dirty="0"/>
              <a:t>Dans la mesure du possible, il est important de travailler en collaboration avec d’autres enseignants, le personnel de soutien scolaire et la direction afin d’adopter une approche à l’échelle de l’école; cela est particulièrement essentiel pour les enjeux où les normes sociales jouent un rôle important, comme la cyberintimidation. À tout le moins, assurez-vous de bien connaître les politiques de votre école ou de votre conseil scolaire concernant la déclaration des divulgations d’élèves.</a:t>
            </a:r>
          </a:p>
          <a:p>
            <a:endParaRPr lang="fr-FR" dirty="0"/>
          </a:p>
          <a:p>
            <a:r>
              <a:rPr lang="fr-FR" dirty="0"/>
              <a:t>Il est également essentiel d’impliquer les parents autant que possible, par exemple en envoyant à la maison des guides et fiches-conseil qui appuient les apprentissages réalisés en classe.</a:t>
            </a:r>
          </a:p>
          <a:p>
            <a:endParaRPr lang="fr-FR" dirty="0"/>
          </a:p>
          <a:p>
            <a:r>
              <a:rPr lang="fr-FR" dirty="0"/>
              <a:t>Enfin, notre propre comportement sert de modèle puissant aux élèves, comme le fait de montrer du respect pour leur vie privée en ligne. Mais il est important de ne pas se présenter comme infaillible : reconnaître nos propres difficultés à équilibrer l’utilisation des appareils, admettre notre vulnérabilité face aux astuces publicitaires, et encourager la pensée critique en parlant des moments où nous avons changé d’avis sur des sujets importants permet de montrer que nous sommes </a:t>
            </a:r>
            <a:r>
              <a:rPr lang="fr-FR" i="1" dirty="0"/>
              <a:t>tous</a:t>
            </a:r>
            <a:r>
              <a:rPr lang="fr-FR" dirty="0"/>
              <a:t> des apprenants lorsqu’il s’agit des médias et de la technologie, et que cet apprentissage ne s’arrête pas à la sortie de l’école.</a:t>
            </a:r>
          </a:p>
          <a:p>
            <a:endParaRPr lang="en-CA" dirty="0"/>
          </a:p>
        </p:txBody>
      </p:sp>
      <p:sp>
        <p:nvSpPr>
          <p:cNvPr id="4" name="Slide Number Placeholder 3">
            <a:extLst>
              <a:ext uri="{FF2B5EF4-FFF2-40B4-BE49-F238E27FC236}">
                <a16:creationId xmlns:a16="http://schemas.microsoft.com/office/drawing/2014/main" id="{ADF612B5-F2AB-9661-16B4-A8964AA31AAD}"/>
              </a:ext>
            </a:extLst>
          </p:cNvPr>
          <p:cNvSpPr>
            <a:spLocks noGrp="1"/>
          </p:cNvSpPr>
          <p:nvPr>
            <p:ph type="sldNum" sz="quarter" idx="5"/>
          </p:nvPr>
        </p:nvSpPr>
        <p:spPr/>
        <p:txBody>
          <a:bodyPr/>
          <a:lstStyle/>
          <a:p>
            <a:fld id="{322FF210-3D88-4629-9372-D5E06E9C9B99}" type="slidenum">
              <a:rPr lang="en-CA" smtClean="0"/>
              <a:t>45</a:t>
            </a:fld>
            <a:endParaRPr lang="en-CA"/>
          </a:p>
        </p:txBody>
      </p:sp>
    </p:spTree>
    <p:extLst>
      <p:ext uri="{BB962C8B-B14F-4D97-AF65-F5344CB8AC3E}">
        <p14:creationId xmlns:p14="http://schemas.microsoft.com/office/powerpoint/2010/main" val="1712267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938AA-7B86-23E6-8030-E36EE16B24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16CDF9-272E-8D49-18D5-DEBFF7035E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D7E6CE-1E9D-2D0B-2DAC-E644C382CEE4}"/>
              </a:ext>
            </a:extLst>
          </p:cNvPr>
          <p:cNvSpPr>
            <a:spLocks noGrp="1"/>
          </p:cNvSpPr>
          <p:nvPr>
            <p:ph type="body" idx="1"/>
          </p:nvPr>
        </p:nvSpPr>
        <p:spPr/>
        <p:txBody>
          <a:bodyPr/>
          <a:lstStyle/>
          <a:p>
            <a:r>
              <a:rPr lang="fr-FR" dirty="0"/>
              <a:t>Prenons un dernier moment de réflexion et pensez à un changement que vous allez apporter à votre façon d’enseigner la citoyenneté numérique, la littératie aux médias numériques ou la sécurité en ligne à la suite de cet atelier.</a:t>
            </a:r>
          </a:p>
          <a:p>
            <a:endParaRPr lang="fr-FR" dirty="0"/>
          </a:p>
          <a:p>
            <a:r>
              <a:rPr lang="fr-FR" dirty="0"/>
              <a:t>Une fois ce changement identifié, réfléchissez aux soutiens dont vous disposez déjà pour vous aider à le mettre en œuvre, puis à ce qu’il vous faudrait d’autre et qui n’est pas encore disponible.</a:t>
            </a:r>
          </a:p>
          <a:p>
            <a:endParaRPr lang="fr-FR" dirty="0"/>
          </a:p>
          <a:p>
            <a:r>
              <a:rPr lang="fr-FR" i="1" dirty="0"/>
              <a:t>Si vous facilitez une séance en direct </a:t>
            </a:r>
            <a:r>
              <a:rPr lang="fr-FR" dirty="0"/>
              <a:t>: si vous le souhaitez, vous pouvez partager vos réponses avec nous. Il se peut que vous connaissiez déjà une ressource dont quelqu’un d’autre a besoin, ou l’inverse!</a:t>
            </a:r>
          </a:p>
          <a:p>
            <a:endParaRPr lang="en-CA" dirty="0"/>
          </a:p>
        </p:txBody>
      </p:sp>
      <p:sp>
        <p:nvSpPr>
          <p:cNvPr id="4" name="Slide Number Placeholder 3">
            <a:extLst>
              <a:ext uri="{FF2B5EF4-FFF2-40B4-BE49-F238E27FC236}">
                <a16:creationId xmlns:a16="http://schemas.microsoft.com/office/drawing/2014/main" id="{2C6F5717-0548-592F-F820-79223F3998D7}"/>
              </a:ext>
            </a:extLst>
          </p:cNvPr>
          <p:cNvSpPr>
            <a:spLocks noGrp="1"/>
          </p:cNvSpPr>
          <p:nvPr>
            <p:ph type="sldNum" sz="quarter" idx="5"/>
          </p:nvPr>
        </p:nvSpPr>
        <p:spPr/>
        <p:txBody>
          <a:bodyPr/>
          <a:lstStyle/>
          <a:p>
            <a:fld id="{322FF210-3D88-4629-9372-D5E06E9C9B99}" type="slidenum">
              <a:rPr lang="en-CA" smtClean="0"/>
              <a:t>46</a:t>
            </a:fld>
            <a:endParaRPr lang="en-CA"/>
          </a:p>
        </p:txBody>
      </p:sp>
    </p:spTree>
    <p:extLst>
      <p:ext uri="{BB962C8B-B14F-4D97-AF65-F5344CB8AC3E}">
        <p14:creationId xmlns:p14="http://schemas.microsoft.com/office/powerpoint/2010/main" val="1273645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À cet âge, ils utilisent presque exclusivement des applications et des sites destinés aux adultes, principalement des plateformes de vidéos comme YouTube et </a:t>
            </a:r>
            <a:r>
              <a:rPr lang="fr-FR" dirty="0" err="1"/>
              <a:t>TikTok</a:t>
            </a:r>
            <a:r>
              <a:rPr lang="fr-FR" dirty="0"/>
              <a:t> ainsi que des réseaux sociaux comme Instagram et Snapchat. Beaucoup utilisent aussi Facebook, ce qui montre qu’à cet âge, les médias sociaux servent autant à rester en contact avec la famille qu’avec les amis.</a:t>
            </a:r>
          </a:p>
          <a:p>
            <a:endParaRPr lang="fr-FR" dirty="0"/>
          </a:p>
          <a:p>
            <a:r>
              <a:rPr lang="fr-FR" dirty="0"/>
              <a:t>Bien que leurs conditions d’utilisation exigent que les utilisateurs aient au moins treize ans, entre un cinquième et la moitié des enfants de 9 à 11 ans possèdent un compte sur ces applications. Chez les jeunes de 12 à 13 ans, ce chiffre est encore plus élevé. </a:t>
            </a:r>
          </a:p>
        </p:txBody>
      </p:sp>
      <p:sp>
        <p:nvSpPr>
          <p:cNvPr id="4" name="Slide Number Placeholder 3"/>
          <p:cNvSpPr>
            <a:spLocks noGrp="1"/>
          </p:cNvSpPr>
          <p:nvPr>
            <p:ph type="sldNum" sz="quarter" idx="5"/>
          </p:nvPr>
        </p:nvSpPr>
        <p:spPr/>
        <p:txBody>
          <a:bodyPr/>
          <a:lstStyle/>
          <a:p>
            <a:fld id="{322FF210-3D88-4629-9372-D5E06E9C9B99}" type="slidenum">
              <a:rPr lang="en-CA" smtClean="0"/>
              <a:t>5</a:t>
            </a:fld>
            <a:endParaRPr lang="en-CA"/>
          </a:p>
        </p:txBody>
      </p:sp>
    </p:spTree>
    <p:extLst>
      <p:ext uri="{BB962C8B-B14F-4D97-AF65-F5344CB8AC3E}">
        <p14:creationId xmlns:p14="http://schemas.microsoft.com/office/powerpoint/2010/main" val="43734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2A98F-45FD-C245-9388-260CB1A6E3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6E2419-FE0A-E9A7-FED8-AFD45B505C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F0B550-3FF8-B665-2018-0FD85EA6FE60}"/>
              </a:ext>
            </a:extLst>
          </p:cNvPr>
          <p:cNvSpPr>
            <a:spLocks noGrp="1"/>
          </p:cNvSpPr>
          <p:nvPr>
            <p:ph type="body" idx="1"/>
          </p:nvPr>
        </p:nvSpPr>
        <p:spPr/>
        <p:txBody>
          <a:bodyPr/>
          <a:lstStyle/>
          <a:p>
            <a:r>
              <a:rPr lang="fr-FR" dirty="0"/>
              <a:t>Les élèves de cet âge passent à une pensée plus logique, mais la pensée abstraite est encore en développement. Ils commencent à comprendre que les actions en ligne peuvent avoir de réelles conséquences : la plupart ont atteint le « niveau conventionnel » du développement moral, où ils commencent à intégrer les attentes de la société et à croire que le « bon comportement » repose sur de bonnes intentions et des sentiments interpersonnels comme l’amour, l’empathie, la confiance et le souci des autres. Ils commencent aussi à remettre en question les notions d’équité et d’égalité. </a:t>
            </a:r>
          </a:p>
        </p:txBody>
      </p:sp>
      <p:sp>
        <p:nvSpPr>
          <p:cNvPr id="4" name="Slide Number Placeholder 3">
            <a:extLst>
              <a:ext uri="{FF2B5EF4-FFF2-40B4-BE49-F238E27FC236}">
                <a16:creationId xmlns:a16="http://schemas.microsoft.com/office/drawing/2014/main" id="{0D798826-477E-8ECB-29D1-9507AFF73CA1}"/>
              </a:ext>
            </a:extLst>
          </p:cNvPr>
          <p:cNvSpPr>
            <a:spLocks noGrp="1"/>
          </p:cNvSpPr>
          <p:nvPr>
            <p:ph type="sldNum" sz="quarter" idx="5"/>
          </p:nvPr>
        </p:nvSpPr>
        <p:spPr/>
        <p:txBody>
          <a:bodyPr/>
          <a:lstStyle/>
          <a:p>
            <a:fld id="{322FF210-3D88-4629-9372-D5E06E9C9B99}" type="slidenum">
              <a:rPr lang="en-CA" smtClean="0"/>
              <a:t>6</a:t>
            </a:fld>
            <a:endParaRPr lang="en-CA"/>
          </a:p>
        </p:txBody>
      </p:sp>
    </p:spTree>
    <p:extLst>
      <p:ext uri="{BB962C8B-B14F-4D97-AF65-F5344CB8AC3E}">
        <p14:creationId xmlns:p14="http://schemas.microsoft.com/office/powerpoint/2010/main" val="322813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Voyons maintenant les risques médiatiques auxquels ils sont le plus susceptibles d’être confrontés.</a:t>
            </a:r>
          </a:p>
          <a:p>
            <a:endParaRPr lang="fr-FR" dirty="0"/>
          </a:p>
          <a:p>
            <a:r>
              <a:rPr lang="fr-FR" dirty="0"/>
              <a:t>Les chercheurs en sécurité en ligne les classent en quatre catégories :</a:t>
            </a:r>
          </a:p>
          <a:p>
            <a:endParaRPr lang="fr-FR" dirty="0"/>
          </a:p>
          <a:p>
            <a:r>
              <a:rPr lang="fr-FR" sz="1200" b="0" i="0" kern="1200" dirty="0">
                <a:solidFill>
                  <a:schemeClr val="tx1"/>
                </a:solidFill>
                <a:effectLst/>
                <a:latin typeface="+mn-lt"/>
                <a:ea typeface="+mn-ea"/>
                <a:cs typeface="+mn-cs"/>
              </a:rPr>
              <a:t>les risques liés au </a:t>
            </a:r>
            <a:r>
              <a:rPr lang="fr-FR" sz="1200" b="1" i="0" kern="1200" dirty="0">
                <a:solidFill>
                  <a:schemeClr val="tx1"/>
                </a:solidFill>
                <a:effectLst/>
                <a:latin typeface="+mn-lt"/>
                <a:ea typeface="+mn-ea"/>
                <a:cs typeface="+mn-cs"/>
              </a:rPr>
              <a:t>contenu</a:t>
            </a:r>
            <a:r>
              <a:rPr lang="fr-FR" sz="1200" b="0" i="0" kern="1200" dirty="0">
                <a:solidFill>
                  <a:schemeClr val="tx1"/>
                </a:solidFill>
                <a:effectLst/>
                <a:latin typeface="+mn-lt"/>
                <a:ea typeface="+mn-ea"/>
                <a:cs typeface="+mn-cs"/>
              </a:rPr>
              <a:t>, lorsque les enfants sont exposés à des contenus préjudiciables comme la violence, la haine et les médias sexualisés, ou qu’ils s’y engagent;</a:t>
            </a:r>
          </a:p>
          <a:p>
            <a:r>
              <a:rPr lang="fr-FR" sz="1200" b="0" i="0" kern="1200" dirty="0">
                <a:solidFill>
                  <a:schemeClr val="tx1"/>
                </a:solidFill>
                <a:effectLst/>
                <a:latin typeface="+mn-lt"/>
                <a:ea typeface="+mn-ea"/>
                <a:cs typeface="+mn-cs"/>
              </a:rPr>
              <a:t>les risques liés au </a:t>
            </a:r>
            <a:r>
              <a:rPr lang="fr-FR" sz="1200" b="1" i="0" kern="1200" dirty="0">
                <a:solidFill>
                  <a:schemeClr val="tx1"/>
                </a:solidFill>
                <a:effectLst/>
                <a:latin typeface="+mn-lt"/>
                <a:ea typeface="+mn-ea"/>
                <a:cs typeface="+mn-cs"/>
              </a:rPr>
              <a:t>comportement</a:t>
            </a:r>
            <a:r>
              <a:rPr lang="fr-FR" sz="1200" b="0" i="0" kern="1200" dirty="0">
                <a:solidFill>
                  <a:schemeClr val="tx1"/>
                </a:solidFill>
                <a:effectLst/>
                <a:latin typeface="+mn-lt"/>
                <a:ea typeface="+mn-ea"/>
                <a:cs typeface="+mn-cs"/>
              </a:rPr>
              <a:t>, qui découlent de ce que font les enfants ou de leurs interactions avec d’autres utilisateurs;</a:t>
            </a:r>
          </a:p>
          <a:p>
            <a:r>
              <a:rPr lang="fr-FR" sz="1200" b="0" i="0" kern="1200" dirty="0">
                <a:solidFill>
                  <a:schemeClr val="tx1"/>
                </a:solidFill>
                <a:effectLst/>
                <a:latin typeface="+mn-lt"/>
                <a:ea typeface="+mn-ea"/>
                <a:cs typeface="+mn-cs"/>
              </a:rPr>
              <a:t>les risques pour les </a:t>
            </a:r>
            <a:r>
              <a:rPr lang="fr-FR" sz="1200" b="1" i="0" kern="1200" dirty="0">
                <a:solidFill>
                  <a:schemeClr val="tx1"/>
                </a:solidFill>
                <a:effectLst/>
                <a:latin typeface="+mn-lt"/>
                <a:ea typeface="+mn-ea"/>
                <a:cs typeface="+mn-cs"/>
              </a:rPr>
              <a:t>consommateurs</a:t>
            </a:r>
            <a:r>
              <a:rPr lang="fr-FR" sz="1200" b="0" i="0" kern="1200" dirty="0">
                <a:solidFill>
                  <a:schemeClr val="tx1"/>
                </a:solidFill>
                <a:effectLst/>
                <a:latin typeface="+mn-lt"/>
                <a:ea typeface="+mn-ea"/>
                <a:cs typeface="+mn-cs"/>
              </a:rPr>
              <a:t> liés à l’argent, à la publicité et à la collecte de données;</a:t>
            </a:r>
          </a:p>
          <a:p>
            <a:r>
              <a:rPr lang="fr-FR" sz="1200" b="0" i="0" kern="1200" dirty="0">
                <a:solidFill>
                  <a:schemeClr val="tx1"/>
                </a:solidFill>
                <a:effectLst/>
                <a:latin typeface="+mn-lt"/>
                <a:ea typeface="+mn-ea"/>
                <a:cs typeface="+mn-cs"/>
              </a:rPr>
              <a:t>les risques liés aux </a:t>
            </a:r>
            <a:r>
              <a:rPr lang="fr-FR" sz="1200" b="1" i="0" kern="1200" dirty="0">
                <a:solidFill>
                  <a:schemeClr val="tx1"/>
                </a:solidFill>
                <a:effectLst/>
                <a:latin typeface="+mn-lt"/>
                <a:ea typeface="+mn-ea"/>
                <a:cs typeface="+mn-cs"/>
              </a:rPr>
              <a:t>contacts</a:t>
            </a:r>
            <a:r>
              <a:rPr lang="fr-FR" sz="1200" b="0" i="0" kern="1200" dirty="0">
                <a:solidFill>
                  <a:schemeClr val="tx1"/>
                </a:solidFill>
                <a:effectLst/>
                <a:latin typeface="+mn-lt"/>
                <a:ea typeface="+mn-ea"/>
                <a:cs typeface="+mn-cs"/>
              </a:rPr>
              <a:t> avec d’autres personnes.</a:t>
            </a: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7</a:t>
            </a:fld>
            <a:endParaRPr lang="en-CA"/>
          </a:p>
        </p:txBody>
      </p:sp>
    </p:spTree>
    <p:extLst>
      <p:ext uri="{BB962C8B-B14F-4D97-AF65-F5344CB8AC3E}">
        <p14:creationId xmlns:p14="http://schemas.microsoft.com/office/powerpoint/2010/main" val="2233110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Au début de ce stade, les enfants s’intéressent souvent davantage au monde qui les entoure et peuvent utiliser les médias pour s’informer sur les enjeux ou événements d’actualité.</a:t>
            </a:r>
          </a:p>
          <a:p>
            <a:endParaRPr lang="fr-FR" dirty="0"/>
          </a:p>
          <a:p>
            <a:r>
              <a:rPr lang="fr-FR" dirty="0"/>
              <a:t>Ils apprennent à adopter un regard critique sur ce qu’ils voient en ligne, mais ne savent pas encore bien juger si l’information est fiable ou non.</a:t>
            </a:r>
          </a:p>
          <a:p>
            <a:endParaRPr lang="fr-FR" dirty="0"/>
          </a:p>
          <a:p>
            <a:r>
              <a:rPr lang="fr-FR" dirty="0"/>
              <a:t>Ils sont plus susceptibles que tout autre groupe d’âge d’être exposés à du contenu trompeur : 59 % disent en voir tous les jours.</a:t>
            </a:r>
          </a:p>
          <a:p>
            <a:endParaRPr lang="fr-FR" dirty="0"/>
          </a:p>
          <a:p>
            <a:r>
              <a:rPr lang="fr-FR" dirty="0"/>
              <a:t>De nombreux préados commencent aussi à chercher de l’information sur la sexualité et la santé sexuelle, mais ne savent pas toujours comment trouver des sources fiables ni comment éviter d’être exposés à du contenu inapproprié.</a:t>
            </a:r>
          </a:p>
          <a:p>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8</a:t>
            </a:fld>
            <a:endParaRPr lang="en-CA"/>
          </a:p>
        </p:txBody>
      </p:sp>
    </p:spTree>
    <p:extLst>
      <p:ext uri="{BB962C8B-B14F-4D97-AF65-F5344CB8AC3E}">
        <p14:creationId xmlns:p14="http://schemas.microsoft.com/office/powerpoint/2010/main" val="246766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D9404-CCD8-2325-D58F-F110DFC02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AF58C1-A422-44EC-C8A5-41BB94A50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D05095-19E9-84C3-53CF-E57F9AC50716}"/>
              </a:ext>
            </a:extLst>
          </p:cNvPr>
          <p:cNvSpPr>
            <a:spLocks noGrp="1"/>
          </p:cNvSpPr>
          <p:nvPr>
            <p:ph type="body" idx="1"/>
          </p:nvPr>
        </p:nvSpPr>
        <p:spPr/>
        <p:txBody>
          <a:bodyPr/>
          <a:lstStyle/>
          <a:p>
            <a:r>
              <a:rPr lang="fr-FR" dirty="0"/>
              <a:t>Ils sont également plus susceptibles d’être confrontés au racisme, au sexisme et à d’autres formes de contenus haineux.</a:t>
            </a:r>
          </a:p>
          <a:p>
            <a:endParaRPr lang="fr-FR" dirty="0"/>
          </a:p>
          <a:p>
            <a:r>
              <a:rPr lang="fr-FR" dirty="0"/>
              <a:t>La représentation des genres et l’image corporelle sont des enjeux clés à cet âge, ce qui peut expliquer pourquoi il s’agit de l’une des deux périodes où les médias sociaux ont le plus grand impact sur le bonheur des filles. C’est à cet âge qu’apparaît l’écart le plus marqué entre l’image qu’elles ont d’elles-mêmes et celle qu’elles estiment devoir projeter en ligne. Elles ressentent notamment une pression à donner d’elles et de leur vie une image toujours « parfaite ».</a:t>
            </a:r>
          </a:p>
          <a:p>
            <a:endParaRPr lang="fr-FR" dirty="0"/>
          </a:p>
          <a:p>
            <a:r>
              <a:rPr lang="fr-FR" dirty="0"/>
              <a:t>Ils craignent davantage les dangers réalistes que les enfants plus jeunes et sont plus enclins à regarder volontairement du contenu effrayant ou « dégoûtant », qui peut dépasser leur capacité à y faire face, mais ils sont aussi susceptibles de tomber sur des contenus troublants dans un contexte d’actualité.</a:t>
            </a:r>
          </a:p>
          <a:p>
            <a:endParaRPr lang="fr-FR" dirty="0"/>
          </a:p>
          <a:p>
            <a:r>
              <a:rPr lang="fr-FR" dirty="0"/>
              <a:t>Seul un enfant sur dix recherche intentionnellement de la pornographie ou d’autres contenus sexuels à cet âge, mais un quart en ont déjà vu sans l’avoir cherché.</a:t>
            </a:r>
          </a:p>
        </p:txBody>
      </p:sp>
      <p:sp>
        <p:nvSpPr>
          <p:cNvPr id="4" name="Slide Number Placeholder 3">
            <a:extLst>
              <a:ext uri="{FF2B5EF4-FFF2-40B4-BE49-F238E27FC236}">
                <a16:creationId xmlns:a16="http://schemas.microsoft.com/office/drawing/2014/main" id="{4CD75A31-1C07-0F37-B915-F7E0114D8DBE}"/>
              </a:ext>
            </a:extLst>
          </p:cNvPr>
          <p:cNvSpPr>
            <a:spLocks noGrp="1"/>
          </p:cNvSpPr>
          <p:nvPr>
            <p:ph type="sldNum" sz="quarter" idx="5"/>
          </p:nvPr>
        </p:nvSpPr>
        <p:spPr/>
        <p:txBody>
          <a:bodyPr/>
          <a:lstStyle/>
          <a:p>
            <a:fld id="{322FF210-3D88-4629-9372-D5E06E9C9B99}" type="slidenum">
              <a:rPr lang="en-CA" smtClean="0"/>
              <a:t>9</a:t>
            </a:fld>
            <a:endParaRPr lang="en-CA"/>
          </a:p>
        </p:txBody>
      </p:sp>
    </p:spTree>
    <p:extLst>
      <p:ext uri="{BB962C8B-B14F-4D97-AF65-F5344CB8AC3E}">
        <p14:creationId xmlns:p14="http://schemas.microsoft.com/office/powerpoint/2010/main" val="1443784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85136F-7BE4-457D-8708-9234575878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ontent Placeholder 2">
            <a:extLst>
              <a:ext uri="{FF2B5EF4-FFF2-40B4-BE49-F238E27FC236}">
                <a16:creationId xmlns:a16="http://schemas.microsoft.com/office/drawing/2014/main" id="{C435276C-9A27-49A5-89DF-F65FF0F08BBF}"/>
              </a:ext>
            </a:extLst>
          </p:cNvPr>
          <p:cNvSpPr>
            <a:spLocks noGrp="1"/>
          </p:cNvSpPr>
          <p:nvPr>
            <p:ph idx="1" hasCustomPrompt="1"/>
          </p:nvPr>
        </p:nvSpPr>
        <p:spPr>
          <a:xfrm>
            <a:off x="5038725" y="2715815"/>
            <a:ext cx="5724525" cy="979885"/>
          </a:xfrm>
        </p:spPr>
        <p:txBody>
          <a:bodyPr/>
          <a:lstStyle>
            <a:lvl1pPr>
              <a:defRPr sz="2400">
                <a:solidFill>
                  <a:schemeClr val="tx1">
                    <a:lumMod val="85000"/>
                    <a:lumOff val="15000"/>
                  </a:schemeClr>
                </a:solidFill>
              </a:defRPr>
            </a:lvl1pPr>
            <a:lvl3pPr marL="1143000" indent="-228600">
              <a:buFont typeface="Courier New" panose="02070309020205020404" pitchFamily="49" charset="0"/>
              <a:buChar char="o"/>
              <a:defRPr/>
            </a:lvl3pPr>
          </a:lstStyle>
          <a:p>
            <a:pPr lvl="0"/>
            <a:r>
              <a:rPr lang="en-US"/>
              <a:t>Title goes here</a:t>
            </a:r>
            <a:br>
              <a:rPr lang="en-US"/>
            </a:br>
            <a:endParaRPr lang="en-US"/>
          </a:p>
        </p:txBody>
      </p:sp>
    </p:spTree>
    <p:extLst>
      <p:ext uri="{BB962C8B-B14F-4D97-AF65-F5344CB8AC3E}">
        <p14:creationId xmlns:p14="http://schemas.microsoft.com/office/powerpoint/2010/main" val="2222158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DEAD9823-2436-4D0C-96CE-C620B1F0DA00}"/>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p>
            <a:r>
              <a:rPr lang="en-US"/>
              <a:t>THIS IS A SECTION HEADER</a:t>
            </a:r>
            <a:endParaRPr lang="en-CA"/>
          </a:p>
        </p:txBody>
      </p:sp>
      <p:sp>
        <p:nvSpPr>
          <p:cNvPr id="4" name="Picture Placeholder 17">
            <a:extLst>
              <a:ext uri="{FF2B5EF4-FFF2-40B4-BE49-F238E27FC236}">
                <a16:creationId xmlns:a16="http://schemas.microsoft.com/office/drawing/2014/main" id="{7E560426-3AD2-40D1-B993-548C7C652A9B}"/>
              </a:ext>
            </a:extLst>
          </p:cNvPr>
          <p:cNvSpPr>
            <a:spLocks noGrp="1"/>
          </p:cNvSpPr>
          <p:nvPr>
            <p:ph type="pic" sz="quarter" idx="13"/>
          </p:nvPr>
        </p:nvSpPr>
        <p:spPr>
          <a:xfrm>
            <a:off x="1347787" y="1125537"/>
            <a:ext cx="9496425" cy="4873625"/>
          </a:xfrm>
          <a:prstGeom prst="roundRect">
            <a:avLst>
              <a:gd name="adj" fmla="val 10871"/>
            </a:avLst>
          </a:prstGeom>
        </p:spPr>
        <p:txBody>
          <a:bodyPr/>
          <a:lstStyle/>
          <a:p>
            <a:endParaRPr lang="en-US"/>
          </a:p>
        </p:txBody>
      </p:sp>
    </p:spTree>
    <p:extLst>
      <p:ext uri="{BB962C8B-B14F-4D97-AF65-F5344CB8AC3E}">
        <p14:creationId xmlns:p14="http://schemas.microsoft.com/office/powerpoint/2010/main" val="895943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B35FA5"/>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DEAD9823-2436-4D0C-96CE-C620B1F0DA00}"/>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lvl1pPr>
              <a:defRPr>
                <a:solidFill>
                  <a:schemeClr val="bg1"/>
                </a:solidFill>
              </a:defRPr>
            </a:lvl1pPr>
          </a:lstStyle>
          <a:p>
            <a:r>
              <a:rPr lang="en-US"/>
              <a:t>THIS IS A SECTION HEADER</a:t>
            </a:r>
            <a:endParaRPr lang="en-CA"/>
          </a:p>
        </p:txBody>
      </p:sp>
      <p:sp>
        <p:nvSpPr>
          <p:cNvPr id="4" name="Picture Placeholder 17">
            <a:extLst>
              <a:ext uri="{FF2B5EF4-FFF2-40B4-BE49-F238E27FC236}">
                <a16:creationId xmlns:a16="http://schemas.microsoft.com/office/drawing/2014/main" id="{7E560426-3AD2-40D1-B993-548C7C652A9B}"/>
              </a:ext>
            </a:extLst>
          </p:cNvPr>
          <p:cNvSpPr>
            <a:spLocks noGrp="1"/>
          </p:cNvSpPr>
          <p:nvPr>
            <p:ph type="pic" sz="quarter" idx="13"/>
          </p:nvPr>
        </p:nvSpPr>
        <p:spPr>
          <a:xfrm>
            <a:off x="1347787" y="1125537"/>
            <a:ext cx="9496425" cy="4873625"/>
          </a:xfrm>
          <a:prstGeom prst="roundRect">
            <a:avLst>
              <a:gd name="adj" fmla="val 10871"/>
            </a:avLst>
          </a:prstGeom>
        </p:spPr>
        <p:txBody>
          <a:bodyPr/>
          <a:lstStyle/>
          <a:p>
            <a:endParaRPr lang="en-US"/>
          </a:p>
        </p:txBody>
      </p:sp>
    </p:spTree>
    <p:extLst>
      <p:ext uri="{BB962C8B-B14F-4D97-AF65-F5344CB8AC3E}">
        <p14:creationId xmlns:p14="http://schemas.microsoft.com/office/powerpoint/2010/main" val="404905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rgbClr val="436AB3"/>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DEAD9823-2436-4D0C-96CE-C620B1F0DA00}"/>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lvl1pPr>
              <a:defRPr>
                <a:solidFill>
                  <a:schemeClr val="bg1"/>
                </a:solidFill>
              </a:defRPr>
            </a:lvl1pPr>
          </a:lstStyle>
          <a:p>
            <a:r>
              <a:rPr lang="en-US"/>
              <a:t>THIS IS A SECTION HEADER</a:t>
            </a:r>
            <a:endParaRPr lang="en-CA"/>
          </a:p>
        </p:txBody>
      </p:sp>
      <p:sp>
        <p:nvSpPr>
          <p:cNvPr id="4" name="Picture Placeholder 17">
            <a:extLst>
              <a:ext uri="{FF2B5EF4-FFF2-40B4-BE49-F238E27FC236}">
                <a16:creationId xmlns:a16="http://schemas.microsoft.com/office/drawing/2014/main" id="{7E560426-3AD2-40D1-B993-548C7C652A9B}"/>
              </a:ext>
            </a:extLst>
          </p:cNvPr>
          <p:cNvSpPr>
            <a:spLocks noGrp="1"/>
          </p:cNvSpPr>
          <p:nvPr>
            <p:ph type="pic" sz="quarter" idx="13"/>
          </p:nvPr>
        </p:nvSpPr>
        <p:spPr>
          <a:xfrm>
            <a:off x="1347787" y="1125537"/>
            <a:ext cx="9496425" cy="4873625"/>
          </a:xfrm>
          <a:prstGeom prst="roundRect">
            <a:avLst>
              <a:gd name="adj" fmla="val 10871"/>
            </a:avLst>
          </a:prstGeom>
        </p:spPr>
        <p:txBody>
          <a:bodyPr/>
          <a:lstStyle/>
          <a:p>
            <a:endParaRPr lang="en-US"/>
          </a:p>
        </p:txBody>
      </p:sp>
    </p:spTree>
    <p:extLst>
      <p:ext uri="{BB962C8B-B14F-4D97-AF65-F5344CB8AC3E}">
        <p14:creationId xmlns:p14="http://schemas.microsoft.com/office/powerpoint/2010/main" val="513366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2BB673"/>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DEAD9823-2436-4D0C-96CE-C620B1F0DA00}"/>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lvl1pPr>
              <a:defRPr>
                <a:solidFill>
                  <a:schemeClr val="bg1"/>
                </a:solidFill>
              </a:defRPr>
            </a:lvl1pPr>
          </a:lstStyle>
          <a:p>
            <a:r>
              <a:rPr lang="en-US"/>
              <a:t>THIS IS A SECTION HEADER</a:t>
            </a:r>
            <a:endParaRPr lang="en-CA"/>
          </a:p>
        </p:txBody>
      </p:sp>
      <p:sp>
        <p:nvSpPr>
          <p:cNvPr id="4" name="Picture Placeholder 17">
            <a:extLst>
              <a:ext uri="{FF2B5EF4-FFF2-40B4-BE49-F238E27FC236}">
                <a16:creationId xmlns:a16="http://schemas.microsoft.com/office/drawing/2014/main" id="{7E560426-3AD2-40D1-B993-548C7C652A9B}"/>
              </a:ext>
            </a:extLst>
          </p:cNvPr>
          <p:cNvSpPr>
            <a:spLocks noGrp="1"/>
          </p:cNvSpPr>
          <p:nvPr>
            <p:ph type="pic" sz="quarter" idx="13"/>
          </p:nvPr>
        </p:nvSpPr>
        <p:spPr>
          <a:xfrm>
            <a:off x="1347787" y="1125537"/>
            <a:ext cx="9496425" cy="4873625"/>
          </a:xfrm>
          <a:prstGeom prst="roundRect">
            <a:avLst>
              <a:gd name="adj" fmla="val 10871"/>
            </a:avLst>
          </a:prstGeom>
        </p:spPr>
        <p:txBody>
          <a:bodyPr/>
          <a:lstStyle/>
          <a:p>
            <a:endParaRPr lang="en-US"/>
          </a:p>
        </p:txBody>
      </p:sp>
    </p:spTree>
    <p:extLst>
      <p:ext uri="{BB962C8B-B14F-4D97-AF65-F5344CB8AC3E}">
        <p14:creationId xmlns:p14="http://schemas.microsoft.com/office/powerpoint/2010/main" val="1203673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83B78D4-39E4-49A2-9F75-7C36A527D2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0"/>
            <a:ext cx="12192000" cy="6858000"/>
          </a:xfrm>
          <a:prstGeom prst="rect">
            <a:avLst/>
          </a:prstGeom>
        </p:spPr>
      </p:pic>
      <p:sp>
        <p:nvSpPr>
          <p:cNvPr id="2" name="Title 1">
            <a:extLst>
              <a:ext uri="{FF2B5EF4-FFF2-40B4-BE49-F238E27FC236}">
                <a16:creationId xmlns:a16="http://schemas.microsoft.com/office/drawing/2014/main" id="{AC95761B-BB38-4F29-8EAB-55CDA8C9111C}"/>
              </a:ext>
            </a:extLst>
          </p:cNvPr>
          <p:cNvSpPr>
            <a:spLocks noGrp="1"/>
          </p:cNvSpPr>
          <p:nvPr>
            <p:ph type="title" hasCustomPrompt="1"/>
          </p:nvPr>
        </p:nvSpPr>
        <p:spPr/>
        <p:txBody>
          <a:bodyPr/>
          <a:lstStyle/>
          <a:p>
            <a:r>
              <a:rPr lang="en-US"/>
              <a:t>CLICK TO EDIT MASTER TITLE STYLE</a:t>
            </a:r>
            <a:endParaRPr lang="en-CA"/>
          </a:p>
        </p:txBody>
      </p:sp>
      <p:sp>
        <p:nvSpPr>
          <p:cNvPr id="7" name="Content Placeholder 2">
            <a:extLst>
              <a:ext uri="{FF2B5EF4-FFF2-40B4-BE49-F238E27FC236}">
                <a16:creationId xmlns:a16="http://schemas.microsoft.com/office/drawing/2014/main" id="{56F67BD5-3545-4BD0-950F-18CFBF81F31F}"/>
              </a:ext>
            </a:extLst>
          </p:cNvPr>
          <p:cNvSpPr>
            <a:spLocks noGrp="1"/>
          </p:cNvSpPr>
          <p:nvPr>
            <p:ph sz="half" idx="1"/>
          </p:nvPr>
        </p:nvSpPr>
        <p:spPr>
          <a:xfrm>
            <a:off x="1430482" y="1376362"/>
            <a:ext cx="4511040" cy="4105276"/>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3">
            <a:extLst>
              <a:ext uri="{FF2B5EF4-FFF2-40B4-BE49-F238E27FC236}">
                <a16:creationId xmlns:a16="http://schemas.microsoft.com/office/drawing/2014/main" id="{2763E350-0475-4E43-83CD-1889BA6AB36C}"/>
              </a:ext>
            </a:extLst>
          </p:cNvPr>
          <p:cNvSpPr>
            <a:spLocks noGrp="1"/>
          </p:cNvSpPr>
          <p:nvPr>
            <p:ph sz="half" idx="2"/>
          </p:nvPr>
        </p:nvSpPr>
        <p:spPr>
          <a:xfrm>
            <a:off x="6319520" y="1376362"/>
            <a:ext cx="4511040" cy="4105276"/>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632350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1CDFDE-2AE5-4D6B-AE37-02456FD23D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E29BBEBA-5669-4BE4-AFA8-E42F0BA5D267}"/>
              </a:ext>
            </a:extLst>
          </p:cNvPr>
          <p:cNvSpPr>
            <a:spLocks noGrp="1"/>
          </p:cNvSpPr>
          <p:nvPr>
            <p:ph sz="half" idx="1"/>
          </p:nvPr>
        </p:nvSpPr>
        <p:spPr>
          <a:xfrm>
            <a:off x="1430482" y="1376362"/>
            <a:ext cx="4511040" cy="4105276"/>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3">
            <a:extLst>
              <a:ext uri="{FF2B5EF4-FFF2-40B4-BE49-F238E27FC236}">
                <a16:creationId xmlns:a16="http://schemas.microsoft.com/office/drawing/2014/main" id="{2BC16928-5D20-4BB8-B27C-0426FBED50D7}"/>
              </a:ext>
            </a:extLst>
          </p:cNvPr>
          <p:cNvSpPr>
            <a:spLocks noGrp="1"/>
          </p:cNvSpPr>
          <p:nvPr>
            <p:ph sz="half" idx="2"/>
          </p:nvPr>
        </p:nvSpPr>
        <p:spPr>
          <a:xfrm>
            <a:off x="6319520" y="1376362"/>
            <a:ext cx="4511040" cy="4105276"/>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1">
            <a:extLst>
              <a:ext uri="{FF2B5EF4-FFF2-40B4-BE49-F238E27FC236}">
                <a16:creationId xmlns:a16="http://schemas.microsoft.com/office/drawing/2014/main" id="{FB51C13E-3A43-42D4-8943-26C1E9AEA124}"/>
              </a:ext>
            </a:extLst>
          </p:cNvPr>
          <p:cNvSpPr>
            <a:spLocks noGrp="1"/>
          </p:cNvSpPr>
          <p:nvPr>
            <p:ph type="title" hasCustomPrompt="1"/>
          </p:nvPr>
        </p:nvSpPr>
        <p:spPr>
          <a:xfrm>
            <a:off x="152399" y="108743"/>
            <a:ext cx="5438775" cy="444500"/>
          </a:xfrm>
        </p:spPr>
        <p:txBody>
          <a:bodyPr/>
          <a:lstStyle/>
          <a:p>
            <a:r>
              <a:rPr lang="en-US"/>
              <a:t>CLICK TO EDIT MASTER TITLE STYLE</a:t>
            </a:r>
            <a:endParaRPr lang="en-CA"/>
          </a:p>
        </p:txBody>
      </p:sp>
    </p:spTree>
    <p:extLst>
      <p:ext uri="{BB962C8B-B14F-4D97-AF65-F5344CB8AC3E}">
        <p14:creationId xmlns:p14="http://schemas.microsoft.com/office/powerpoint/2010/main" val="2177802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B3883D6-FDC5-48A7-8EF2-BA3C6BEFD975}"/>
              </a:ext>
            </a:extLst>
          </p:cNvPr>
          <p:cNvSpPr>
            <a:spLocks noGrp="1"/>
          </p:cNvSpPr>
          <p:nvPr>
            <p:ph type="title" hasCustomPrompt="1"/>
          </p:nvPr>
        </p:nvSpPr>
        <p:spPr>
          <a:xfrm>
            <a:off x="152399" y="108743"/>
            <a:ext cx="5438775" cy="444500"/>
          </a:xfrm>
        </p:spPr>
        <p:txBody>
          <a:bodyPr/>
          <a:lstStyle/>
          <a:p>
            <a:r>
              <a:rPr lang="en-US"/>
              <a:t>CLICK TO EDIT MASTER TITLE STYLE</a:t>
            </a:r>
            <a:endParaRPr lang="en-CA"/>
          </a:p>
        </p:txBody>
      </p:sp>
      <p:sp>
        <p:nvSpPr>
          <p:cNvPr id="12" name="Picture Placeholder 17">
            <a:extLst>
              <a:ext uri="{FF2B5EF4-FFF2-40B4-BE49-F238E27FC236}">
                <a16:creationId xmlns:a16="http://schemas.microsoft.com/office/drawing/2014/main" id="{3682FBE5-E306-41AE-8EC7-28DB30CAED07}"/>
              </a:ext>
            </a:extLst>
          </p:cNvPr>
          <p:cNvSpPr>
            <a:spLocks noGrp="1"/>
          </p:cNvSpPr>
          <p:nvPr>
            <p:ph type="pic" sz="quarter" idx="13"/>
          </p:nvPr>
        </p:nvSpPr>
        <p:spPr>
          <a:xfrm>
            <a:off x="6677025" y="1253331"/>
            <a:ext cx="4514849" cy="4537869"/>
          </a:xfrm>
          <a:prstGeom prst="roundRect">
            <a:avLst>
              <a:gd name="adj" fmla="val 10871"/>
            </a:avLst>
          </a:prstGeom>
        </p:spPr>
        <p:txBody>
          <a:bodyPr/>
          <a:lstStyle/>
          <a:p>
            <a:endParaRPr lang="en-US"/>
          </a:p>
        </p:txBody>
      </p:sp>
      <p:sp>
        <p:nvSpPr>
          <p:cNvPr id="13" name="Content Placeholder 2">
            <a:extLst>
              <a:ext uri="{FF2B5EF4-FFF2-40B4-BE49-F238E27FC236}">
                <a16:creationId xmlns:a16="http://schemas.microsoft.com/office/drawing/2014/main" id="{7827AFA9-1955-405D-AB3D-FCCF1979F013}"/>
              </a:ext>
            </a:extLst>
          </p:cNvPr>
          <p:cNvSpPr>
            <a:spLocks noGrp="1"/>
          </p:cNvSpPr>
          <p:nvPr>
            <p:ph sz="half" idx="1"/>
          </p:nvPr>
        </p:nvSpPr>
        <p:spPr>
          <a:xfrm>
            <a:off x="1266825" y="1253331"/>
            <a:ext cx="5105400" cy="4537869"/>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95023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F8080A-454E-4DE3-AAEC-BE551F4558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icture Placeholder 17">
            <a:extLst>
              <a:ext uri="{FF2B5EF4-FFF2-40B4-BE49-F238E27FC236}">
                <a16:creationId xmlns:a16="http://schemas.microsoft.com/office/drawing/2014/main" id="{29A6BC64-D128-4316-9CC6-5CBCE16F1FC8}"/>
              </a:ext>
            </a:extLst>
          </p:cNvPr>
          <p:cNvSpPr>
            <a:spLocks noGrp="1"/>
          </p:cNvSpPr>
          <p:nvPr>
            <p:ph type="pic" sz="quarter" idx="13"/>
          </p:nvPr>
        </p:nvSpPr>
        <p:spPr>
          <a:xfrm>
            <a:off x="6677025" y="1253331"/>
            <a:ext cx="4514849" cy="4537869"/>
          </a:xfrm>
          <a:prstGeom prst="roundRect">
            <a:avLst>
              <a:gd name="adj" fmla="val 10871"/>
            </a:avLst>
          </a:prstGeom>
        </p:spPr>
        <p:txBody>
          <a:bodyPr/>
          <a:lstStyle/>
          <a:p>
            <a:endParaRPr lang="en-US"/>
          </a:p>
        </p:txBody>
      </p:sp>
      <p:sp>
        <p:nvSpPr>
          <p:cNvPr id="10" name="Title 1">
            <a:extLst>
              <a:ext uri="{FF2B5EF4-FFF2-40B4-BE49-F238E27FC236}">
                <a16:creationId xmlns:a16="http://schemas.microsoft.com/office/drawing/2014/main" id="{3B3883D6-FDC5-48A7-8EF2-BA3C6BEFD975}"/>
              </a:ext>
            </a:extLst>
          </p:cNvPr>
          <p:cNvSpPr>
            <a:spLocks noGrp="1"/>
          </p:cNvSpPr>
          <p:nvPr>
            <p:ph type="title" hasCustomPrompt="1"/>
          </p:nvPr>
        </p:nvSpPr>
        <p:spPr>
          <a:xfrm>
            <a:off x="152399" y="108743"/>
            <a:ext cx="5438775" cy="444500"/>
          </a:xfrm>
        </p:spPr>
        <p:txBody>
          <a:bodyPr/>
          <a:lstStyle/>
          <a:p>
            <a:r>
              <a:rPr lang="en-US"/>
              <a:t>CLICK TO EDIT MASTER TITLE STYLE</a:t>
            </a:r>
            <a:endParaRPr lang="en-CA"/>
          </a:p>
        </p:txBody>
      </p:sp>
      <p:sp>
        <p:nvSpPr>
          <p:cNvPr id="11" name="Content Placeholder 2">
            <a:extLst>
              <a:ext uri="{FF2B5EF4-FFF2-40B4-BE49-F238E27FC236}">
                <a16:creationId xmlns:a16="http://schemas.microsoft.com/office/drawing/2014/main" id="{265AE836-D753-4FD1-8326-56FCBE4EDDF8}"/>
              </a:ext>
            </a:extLst>
          </p:cNvPr>
          <p:cNvSpPr>
            <a:spLocks noGrp="1"/>
          </p:cNvSpPr>
          <p:nvPr>
            <p:ph sz="half" idx="1"/>
          </p:nvPr>
        </p:nvSpPr>
        <p:spPr>
          <a:xfrm>
            <a:off x="1266825" y="1253331"/>
            <a:ext cx="5105400" cy="4537869"/>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78469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5D710B-4D5A-4462-8464-56F97909B6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0"/>
            <a:ext cx="12192000" cy="6858000"/>
          </a:xfrm>
          <a:prstGeom prst="rect">
            <a:avLst/>
          </a:prstGeom>
        </p:spPr>
      </p:pic>
      <p:sp>
        <p:nvSpPr>
          <p:cNvPr id="10" name="Title 1">
            <a:extLst>
              <a:ext uri="{FF2B5EF4-FFF2-40B4-BE49-F238E27FC236}">
                <a16:creationId xmlns:a16="http://schemas.microsoft.com/office/drawing/2014/main" id="{3B3883D6-FDC5-48A7-8EF2-BA3C6BEFD975}"/>
              </a:ext>
            </a:extLst>
          </p:cNvPr>
          <p:cNvSpPr>
            <a:spLocks noGrp="1"/>
          </p:cNvSpPr>
          <p:nvPr>
            <p:ph type="title" hasCustomPrompt="1"/>
          </p:nvPr>
        </p:nvSpPr>
        <p:spPr>
          <a:xfrm>
            <a:off x="152399" y="108743"/>
            <a:ext cx="5438775" cy="444500"/>
          </a:xfrm>
        </p:spPr>
        <p:txBody>
          <a:bodyPr/>
          <a:lstStyle/>
          <a:p>
            <a:r>
              <a:rPr lang="en-US"/>
              <a:t>CLICK TO EDIT MASTER TITLE STYLE</a:t>
            </a:r>
            <a:endParaRPr lang="en-CA"/>
          </a:p>
        </p:txBody>
      </p:sp>
      <p:sp>
        <p:nvSpPr>
          <p:cNvPr id="7" name="Picture Placeholder 17">
            <a:extLst>
              <a:ext uri="{FF2B5EF4-FFF2-40B4-BE49-F238E27FC236}">
                <a16:creationId xmlns:a16="http://schemas.microsoft.com/office/drawing/2014/main" id="{57302231-CF4A-4EB7-9C69-44BE0387CC2A}"/>
              </a:ext>
            </a:extLst>
          </p:cNvPr>
          <p:cNvSpPr>
            <a:spLocks noGrp="1"/>
          </p:cNvSpPr>
          <p:nvPr>
            <p:ph type="pic" sz="quarter" idx="13"/>
          </p:nvPr>
        </p:nvSpPr>
        <p:spPr>
          <a:xfrm>
            <a:off x="6482080" y="1253331"/>
            <a:ext cx="4439920" cy="4304189"/>
          </a:xfrm>
          <a:prstGeom prst="roundRect">
            <a:avLst>
              <a:gd name="adj" fmla="val 10871"/>
            </a:avLst>
          </a:prstGeom>
        </p:spPr>
        <p:txBody>
          <a:bodyPr/>
          <a:lstStyle/>
          <a:p>
            <a:endParaRPr lang="en-US"/>
          </a:p>
        </p:txBody>
      </p:sp>
      <p:sp>
        <p:nvSpPr>
          <p:cNvPr id="9" name="Content Placeholder 2">
            <a:extLst>
              <a:ext uri="{FF2B5EF4-FFF2-40B4-BE49-F238E27FC236}">
                <a16:creationId xmlns:a16="http://schemas.microsoft.com/office/drawing/2014/main" id="{752ED79F-C4E1-4A29-BDDB-78F5D6091617}"/>
              </a:ext>
            </a:extLst>
          </p:cNvPr>
          <p:cNvSpPr>
            <a:spLocks noGrp="1"/>
          </p:cNvSpPr>
          <p:nvPr>
            <p:ph sz="half" idx="1"/>
          </p:nvPr>
        </p:nvSpPr>
        <p:spPr>
          <a:xfrm>
            <a:off x="1276159" y="1253331"/>
            <a:ext cx="4941761" cy="4304189"/>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82403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5D710B-4D5A-4462-8464-56F97909B6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0"/>
            <a:ext cx="12192000" cy="6858000"/>
          </a:xfrm>
          <a:prstGeom prst="rect">
            <a:avLst/>
          </a:prstGeom>
        </p:spPr>
      </p:pic>
      <p:sp>
        <p:nvSpPr>
          <p:cNvPr id="10" name="Title 1">
            <a:extLst>
              <a:ext uri="{FF2B5EF4-FFF2-40B4-BE49-F238E27FC236}">
                <a16:creationId xmlns:a16="http://schemas.microsoft.com/office/drawing/2014/main" id="{3B3883D6-FDC5-48A7-8EF2-BA3C6BEFD975}"/>
              </a:ext>
            </a:extLst>
          </p:cNvPr>
          <p:cNvSpPr>
            <a:spLocks noGrp="1"/>
          </p:cNvSpPr>
          <p:nvPr>
            <p:ph type="title" hasCustomPrompt="1"/>
          </p:nvPr>
        </p:nvSpPr>
        <p:spPr>
          <a:xfrm>
            <a:off x="152399" y="108743"/>
            <a:ext cx="5438775" cy="444500"/>
          </a:xfrm>
        </p:spPr>
        <p:txBody>
          <a:bodyPr/>
          <a:lstStyle/>
          <a:p>
            <a:r>
              <a:rPr lang="en-US"/>
              <a:t>CLICK TO EDIT MASTER TITLE STYLE</a:t>
            </a:r>
            <a:endParaRPr lang="en-CA"/>
          </a:p>
        </p:txBody>
      </p:sp>
      <p:sp>
        <p:nvSpPr>
          <p:cNvPr id="7" name="Picture Placeholder 17">
            <a:extLst>
              <a:ext uri="{FF2B5EF4-FFF2-40B4-BE49-F238E27FC236}">
                <a16:creationId xmlns:a16="http://schemas.microsoft.com/office/drawing/2014/main" id="{57302231-CF4A-4EB7-9C69-44BE0387CC2A}"/>
              </a:ext>
            </a:extLst>
          </p:cNvPr>
          <p:cNvSpPr>
            <a:spLocks noGrp="1"/>
          </p:cNvSpPr>
          <p:nvPr>
            <p:ph type="pic" sz="quarter" idx="13"/>
          </p:nvPr>
        </p:nvSpPr>
        <p:spPr>
          <a:xfrm>
            <a:off x="2977804" y="661986"/>
            <a:ext cx="2613370" cy="2533478"/>
          </a:xfrm>
          <a:prstGeom prst="roundRect">
            <a:avLst>
              <a:gd name="adj" fmla="val 10871"/>
            </a:avLst>
          </a:prstGeom>
        </p:spPr>
        <p:txBody>
          <a:bodyPr/>
          <a:lstStyle/>
          <a:p>
            <a:endParaRPr lang="en-US"/>
          </a:p>
        </p:txBody>
      </p:sp>
      <p:sp>
        <p:nvSpPr>
          <p:cNvPr id="2" name="Picture Placeholder 17">
            <a:extLst>
              <a:ext uri="{FF2B5EF4-FFF2-40B4-BE49-F238E27FC236}">
                <a16:creationId xmlns:a16="http://schemas.microsoft.com/office/drawing/2014/main" id="{B072E2F4-DEB3-311A-B073-3236EA3B5238}"/>
              </a:ext>
            </a:extLst>
          </p:cNvPr>
          <p:cNvSpPr>
            <a:spLocks noGrp="1"/>
          </p:cNvSpPr>
          <p:nvPr>
            <p:ph type="pic" sz="quarter" idx="14"/>
          </p:nvPr>
        </p:nvSpPr>
        <p:spPr>
          <a:xfrm>
            <a:off x="2977804" y="3759993"/>
            <a:ext cx="2613370" cy="2533478"/>
          </a:xfrm>
          <a:prstGeom prst="roundRect">
            <a:avLst>
              <a:gd name="adj" fmla="val 10871"/>
            </a:avLst>
          </a:prstGeom>
        </p:spPr>
        <p:txBody>
          <a:bodyPr/>
          <a:lstStyle/>
          <a:p>
            <a:endParaRPr lang="en-US"/>
          </a:p>
        </p:txBody>
      </p:sp>
      <p:sp>
        <p:nvSpPr>
          <p:cNvPr id="3" name="Picture Placeholder 17">
            <a:extLst>
              <a:ext uri="{FF2B5EF4-FFF2-40B4-BE49-F238E27FC236}">
                <a16:creationId xmlns:a16="http://schemas.microsoft.com/office/drawing/2014/main" id="{D3E6B2C0-BC89-9784-6E8A-978FB9C9A228}"/>
              </a:ext>
            </a:extLst>
          </p:cNvPr>
          <p:cNvSpPr>
            <a:spLocks noGrp="1"/>
          </p:cNvSpPr>
          <p:nvPr>
            <p:ph type="pic" sz="quarter" idx="15"/>
          </p:nvPr>
        </p:nvSpPr>
        <p:spPr>
          <a:xfrm>
            <a:off x="6833663" y="661986"/>
            <a:ext cx="2613370" cy="2533478"/>
          </a:xfrm>
          <a:prstGeom prst="roundRect">
            <a:avLst>
              <a:gd name="adj" fmla="val 10871"/>
            </a:avLst>
          </a:prstGeom>
        </p:spPr>
        <p:txBody>
          <a:bodyPr/>
          <a:lstStyle/>
          <a:p>
            <a:endParaRPr lang="en-US"/>
          </a:p>
        </p:txBody>
      </p:sp>
      <p:sp>
        <p:nvSpPr>
          <p:cNvPr id="4" name="Picture Placeholder 17">
            <a:extLst>
              <a:ext uri="{FF2B5EF4-FFF2-40B4-BE49-F238E27FC236}">
                <a16:creationId xmlns:a16="http://schemas.microsoft.com/office/drawing/2014/main" id="{8E45792F-20C4-EDB7-F0C2-78BABABB8A7E}"/>
              </a:ext>
            </a:extLst>
          </p:cNvPr>
          <p:cNvSpPr>
            <a:spLocks noGrp="1"/>
          </p:cNvSpPr>
          <p:nvPr>
            <p:ph type="pic" sz="quarter" idx="16"/>
          </p:nvPr>
        </p:nvSpPr>
        <p:spPr>
          <a:xfrm>
            <a:off x="6833663" y="3759993"/>
            <a:ext cx="2613370" cy="2533478"/>
          </a:xfrm>
          <a:prstGeom prst="roundRect">
            <a:avLst>
              <a:gd name="adj" fmla="val 10871"/>
            </a:avLst>
          </a:prstGeom>
        </p:spPr>
        <p:txBody>
          <a:bodyPr/>
          <a:lstStyle/>
          <a:p>
            <a:endParaRPr lang="en-US"/>
          </a:p>
        </p:txBody>
      </p:sp>
      <p:sp>
        <p:nvSpPr>
          <p:cNvPr id="8" name="Text Placeholder 7">
            <a:extLst>
              <a:ext uri="{FF2B5EF4-FFF2-40B4-BE49-F238E27FC236}">
                <a16:creationId xmlns:a16="http://schemas.microsoft.com/office/drawing/2014/main" id="{9E21C573-951B-B058-08F9-43B72DA52690}"/>
              </a:ext>
            </a:extLst>
          </p:cNvPr>
          <p:cNvSpPr>
            <a:spLocks noGrp="1"/>
          </p:cNvSpPr>
          <p:nvPr>
            <p:ph type="body" sz="quarter" idx="17"/>
          </p:nvPr>
        </p:nvSpPr>
        <p:spPr>
          <a:xfrm>
            <a:off x="2977804" y="3289300"/>
            <a:ext cx="2613371" cy="373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Text Placeholder 7">
            <a:extLst>
              <a:ext uri="{FF2B5EF4-FFF2-40B4-BE49-F238E27FC236}">
                <a16:creationId xmlns:a16="http://schemas.microsoft.com/office/drawing/2014/main" id="{D9AF8159-BB4D-9C4E-38E9-812A6115A7D7}"/>
              </a:ext>
            </a:extLst>
          </p:cNvPr>
          <p:cNvSpPr>
            <a:spLocks noGrp="1"/>
          </p:cNvSpPr>
          <p:nvPr>
            <p:ph type="body" sz="quarter" idx="18"/>
          </p:nvPr>
        </p:nvSpPr>
        <p:spPr>
          <a:xfrm>
            <a:off x="6833663" y="3294063"/>
            <a:ext cx="2613371" cy="373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Text Placeholder 7">
            <a:extLst>
              <a:ext uri="{FF2B5EF4-FFF2-40B4-BE49-F238E27FC236}">
                <a16:creationId xmlns:a16="http://schemas.microsoft.com/office/drawing/2014/main" id="{605B7431-9EB7-835D-9E81-4385D5E95447}"/>
              </a:ext>
            </a:extLst>
          </p:cNvPr>
          <p:cNvSpPr>
            <a:spLocks noGrp="1"/>
          </p:cNvSpPr>
          <p:nvPr>
            <p:ph type="body" sz="quarter" idx="19"/>
          </p:nvPr>
        </p:nvSpPr>
        <p:spPr>
          <a:xfrm>
            <a:off x="2977803" y="6398420"/>
            <a:ext cx="2613371" cy="373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7">
            <a:extLst>
              <a:ext uri="{FF2B5EF4-FFF2-40B4-BE49-F238E27FC236}">
                <a16:creationId xmlns:a16="http://schemas.microsoft.com/office/drawing/2014/main" id="{009CD830-3B68-BED6-7803-230DCFA1FCEB}"/>
              </a:ext>
            </a:extLst>
          </p:cNvPr>
          <p:cNvSpPr>
            <a:spLocks noGrp="1"/>
          </p:cNvSpPr>
          <p:nvPr>
            <p:ph type="body" sz="quarter" idx="20"/>
          </p:nvPr>
        </p:nvSpPr>
        <p:spPr>
          <a:xfrm>
            <a:off x="6833662" y="6386338"/>
            <a:ext cx="2613371" cy="373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40607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46F2CD-D559-4A5B-A175-696C3AD09A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60E4B49-BF59-4793-9229-5FE8E1306C55}"/>
              </a:ext>
            </a:extLst>
          </p:cNvPr>
          <p:cNvSpPr>
            <a:spLocks noGrp="1"/>
          </p:cNvSpPr>
          <p:nvPr>
            <p:ph idx="1"/>
          </p:nvPr>
        </p:nvSpPr>
        <p:spPr>
          <a:xfrm>
            <a:off x="1757362" y="1031478"/>
            <a:ext cx="8677275" cy="5024437"/>
          </a:xfrm>
        </p:spPr>
        <p:txBody>
          <a:bodyPr/>
          <a:lstStyle>
            <a:lvl1pPr>
              <a:defRPr sz="2400"/>
            </a:lvl1pPr>
            <a:lvl2pPr>
              <a:defRPr>
                <a:solidFill>
                  <a:schemeClr val="tx1">
                    <a:lumMod val="85000"/>
                    <a:lumOff val="15000"/>
                  </a:schemeClr>
                </a:solidFill>
              </a:defRPr>
            </a:lvl2pPr>
            <a:lvl3pPr marL="1143000" indent="-228600">
              <a:buFont typeface="Courier New" panose="02070309020205020404" pitchFamily="49" charset="0"/>
              <a:buChar char="o"/>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Placeholder 1">
            <a:extLst>
              <a:ext uri="{FF2B5EF4-FFF2-40B4-BE49-F238E27FC236}">
                <a16:creationId xmlns:a16="http://schemas.microsoft.com/office/drawing/2014/main" id="{613C4E11-1591-47FA-887C-D8F83C9B9174}"/>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lvl1pPr>
              <a:defRPr>
                <a:solidFill>
                  <a:schemeClr val="tx1">
                    <a:lumMod val="85000"/>
                    <a:lumOff val="15000"/>
                  </a:schemeClr>
                </a:solidFill>
              </a:defRPr>
            </a:lvl1pPr>
          </a:lstStyle>
          <a:p>
            <a:r>
              <a:rPr lang="en-US"/>
              <a:t>THIS IS A SECTION HEADER</a:t>
            </a:r>
            <a:endParaRPr lang="en-CA"/>
          </a:p>
        </p:txBody>
      </p:sp>
    </p:spTree>
    <p:extLst>
      <p:ext uri="{BB962C8B-B14F-4D97-AF65-F5344CB8AC3E}">
        <p14:creationId xmlns:p14="http://schemas.microsoft.com/office/powerpoint/2010/main" val="976446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195ED1-0060-40B3-8DB1-347B73FC57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icture Placeholder 17">
            <a:extLst>
              <a:ext uri="{FF2B5EF4-FFF2-40B4-BE49-F238E27FC236}">
                <a16:creationId xmlns:a16="http://schemas.microsoft.com/office/drawing/2014/main" id="{29A6BC64-D128-4316-9CC6-5CBCE16F1FC8}"/>
              </a:ext>
            </a:extLst>
          </p:cNvPr>
          <p:cNvSpPr>
            <a:spLocks noGrp="1"/>
          </p:cNvSpPr>
          <p:nvPr>
            <p:ph type="pic" sz="quarter" idx="13"/>
          </p:nvPr>
        </p:nvSpPr>
        <p:spPr>
          <a:xfrm>
            <a:off x="6482080" y="1253331"/>
            <a:ext cx="4439920" cy="4304189"/>
          </a:xfrm>
          <a:prstGeom prst="roundRect">
            <a:avLst>
              <a:gd name="adj" fmla="val 10871"/>
            </a:avLst>
          </a:prstGeom>
        </p:spPr>
        <p:txBody>
          <a:bodyPr/>
          <a:lstStyle/>
          <a:p>
            <a:endParaRPr lang="en-US"/>
          </a:p>
        </p:txBody>
      </p:sp>
      <p:sp>
        <p:nvSpPr>
          <p:cNvPr id="10" name="Title 1">
            <a:extLst>
              <a:ext uri="{FF2B5EF4-FFF2-40B4-BE49-F238E27FC236}">
                <a16:creationId xmlns:a16="http://schemas.microsoft.com/office/drawing/2014/main" id="{3B3883D6-FDC5-48A7-8EF2-BA3C6BEFD975}"/>
              </a:ext>
            </a:extLst>
          </p:cNvPr>
          <p:cNvSpPr>
            <a:spLocks noGrp="1"/>
          </p:cNvSpPr>
          <p:nvPr>
            <p:ph type="title" hasCustomPrompt="1"/>
          </p:nvPr>
        </p:nvSpPr>
        <p:spPr>
          <a:xfrm>
            <a:off x="152399" y="108743"/>
            <a:ext cx="5438775" cy="444500"/>
          </a:xfrm>
        </p:spPr>
        <p:txBody>
          <a:bodyPr/>
          <a:lstStyle/>
          <a:p>
            <a:r>
              <a:rPr lang="en-US"/>
              <a:t>CLICK TO EDIT MASTER TITLE STYLE</a:t>
            </a:r>
            <a:endParaRPr lang="en-CA"/>
          </a:p>
        </p:txBody>
      </p:sp>
      <p:sp>
        <p:nvSpPr>
          <p:cNvPr id="11" name="Content Placeholder 2">
            <a:extLst>
              <a:ext uri="{FF2B5EF4-FFF2-40B4-BE49-F238E27FC236}">
                <a16:creationId xmlns:a16="http://schemas.microsoft.com/office/drawing/2014/main" id="{265AE836-D753-4FD1-8326-56FCBE4EDDF8}"/>
              </a:ext>
            </a:extLst>
          </p:cNvPr>
          <p:cNvSpPr>
            <a:spLocks noGrp="1"/>
          </p:cNvSpPr>
          <p:nvPr>
            <p:ph sz="half" idx="1"/>
          </p:nvPr>
        </p:nvSpPr>
        <p:spPr>
          <a:xfrm>
            <a:off x="1276159" y="1253331"/>
            <a:ext cx="4941761" cy="4304189"/>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34893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7FB015-1048-4062-BE9B-F9ABE739F0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60E4B49-BF59-4793-9229-5FE8E1306C55}"/>
              </a:ext>
            </a:extLst>
          </p:cNvPr>
          <p:cNvSpPr>
            <a:spLocks noGrp="1"/>
          </p:cNvSpPr>
          <p:nvPr>
            <p:ph idx="1"/>
          </p:nvPr>
        </p:nvSpPr>
        <p:spPr>
          <a:xfrm>
            <a:off x="1757362" y="1031479"/>
            <a:ext cx="8677275" cy="4576842"/>
          </a:xfrm>
        </p:spPr>
        <p:txBody>
          <a:bodyPr/>
          <a:lstStyle>
            <a:lvl1pPr>
              <a:defRPr sz="2400"/>
            </a:lvl1pPr>
            <a:lvl2pPr>
              <a:defRPr>
                <a:solidFill>
                  <a:schemeClr val="tx1">
                    <a:lumMod val="85000"/>
                    <a:lumOff val="15000"/>
                  </a:schemeClr>
                </a:solidFill>
              </a:defRPr>
            </a:lvl2pPr>
            <a:lvl3pPr marL="1143000" indent="-228600">
              <a:buFont typeface="Courier New" panose="02070309020205020404" pitchFamily="49" charset="0"/>
              <a:buChar char="o"/>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Placeholder 1">
            <a:extLst>
              <a:ext uri="{FF2B5EF4-FFF2-40B4-BE49-F238E27FC236}">
                <a16:creationId xmlns:a16="http://schemas.microsoft.com/office/drawing/2014/main" id="{613C4E11-1591-47FA-887C-D8F83C9B9174}"/>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lvl1pPr>
              <a:defRPr>
                <a:solidFill>
                  <a:schemeClr val="tx1">
                    <a:lumMod val="85000"/>
                    <a:lumOff val="15000"/>
                  </a:schemeClr>
                </a:solidFill>
              </a:defRPr>
            </a:lvl1pPr>
          </a:lstStyle>
          <a:p>
            <a:r>
              <a:rPr lang="en-US"/>
              <a:t>THIS IS A SECTION HEADER</a:t>
            </a:r>
            <a:endParaRPr lang="en-CA"/>
          </a:p>
        </p:txBody>
      </p:sp>
    </p:spTree>
    <p:extLst>
      <p:ext uri="{BB962C8B-B14F-4D97-AF65-F5344CB8AC3E}">
        <p14:creationId xmlns:p14="http://schemas.microsoft.com/office/powerpoint/2010/main" val="290633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8AEE6E-0613-4929-9986-6A977AD2A6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60E4B49-BF59-4793-9229-5FE8E1306C55}"/>
              </a:ext>
            </a:extLst>
          </p:cNvPr>
          <p:cNvSpPr>
            <a:spLocks noGrp="1"/>
          </p:cNvSpPr>
          <p:nvPr>
            <p:ph idx="1"/>
          </p:nvPr>
        </p:nvSpPr>
        <p:spPr>
          <a:xfrm>
            <a:off x="1757362" y="1031479"/>
            <a:ext cx="8677275" cy="4769882"/>
          </a:xfrm>
        </p:spPr>
        <p:txBody>
          <a:bodyPr/>
          <a:lstStyle>
            <a:lvl1pPr>
              <a:defRPr sz="2400"/>
            </a:lvl1pPr>
            <a:lvl2pPr>
              <a:defRPr>
                <a:solidFill>
                  <a:schemeClr val="tx1">
                    <a:lumMod val="85000"/>
                    <a:lumOff val="15000"/>
                  </a:schemeClr>
                </a:solidFill>
              </a:defRPr>
            </a:lvl2pPr>
            <a:lvl3pPr marL="1143000" indent="-228600">
              <a:buFont typeface="Courier New" panose="02070309020205020404" pitchFamily="49" charset="0"/>
              <a:buChar char="o"/>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Placeholder 1">
            <a:extLst>
              <a:ext uri="{FF2B5EF4-FFF2-40B4-BE49-F238E27FC236}">
                <a16:creationId xmlns:a16="http://schemas.microsoft.com/office/drawing/2014/main" id="{613C4E11-1591-47FA-887C-D8F83C9B9174}"/>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lvl1pPr>
              <a:defRPr>
                <a:solidFill>
                  <a:schemeClr val="tx1">
                    <a:lumMod val="85000"/>
                    <a:lumOff val="15000"/>
                  </a:schemeClr>
                </a:solidFill>
              </a:defRPr>
            </a:lvl1pPr>
          </a:lstStyle>
          <a:p>
            <a:r>
              <a:rPr lang="en-US"/>
              <a:t>THIS IS A SECTION HEADER</a:t>
            </a:r>
            <a:endParaRPr lang="en-CA"/>
          </a:p>
        </p:txBody>
      </p:sp>
    </p:spTree>
    <p:extLst>
      <p:ext uri="{BB962C8B-B14F-4D97-AF65-F5344CB8AC3E}">
        <p14:creationId xmlns:p14="http://schemas.microsoft.com/office/powerpoint/2010/main" val="3445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7ABFFD-510C-4059-A059-B8D7AC4EAD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60E4B49-BF59-4793-9229-5FE8E1306C55}"/>
              </a:ext>
            </a:extLst>
          </p:cNvPr>
          <p:cNvSpPr>
            <a:spLocks noGrp="1"/>
          </p:cNvSpPr>
          <p:nvPr>
            <p:ph idx="1"/>
          </p:nvPr>
        </p:nvSpPr>
        <p:spPr>
          <a:xfrm>
            <a:off x="1757362" y="1031479"/>
            <a:ext cx="8677275" cy="4835922"/>
          </a:xfrm>
        </p:spPr>
        <p:txBody>
          <a:bodyPr/>
          <a:lstStyle>
            <a:lvl1pPr>
              <a:defRPr sz="2400"/>
            </a:lvl1pPr>
            <a:lvl3pPr marL="1143000" indent="-228600">
              <a:buFont typeface="Courier New" panose="02070309020205020404" pitchFamily="49" charset="0"/>
              <a:buChar char="o"/>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Placeholder 1">
            <a:extLst>
              <a:ext uri="{FF2B5EF4-FFF2-40B4-BE49-F238E27FC236}">
                <a16:creationId xmlns:a16="http://schemas.microsoft.com/office/drawing/2014/main" id="{613C4E11-1591-47FA-887C-D8F83C9B9174}"/>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p>
            <a:r>
              <a:rPr lang="en-US"/>
              <a:t>THIS IS A SECTION HEADER</a:t>
            </a:r>
            <a:endParaRPr lang="en-CA"/>
          </a:p>
        </p:txBody>
      </p:sp>
    </p:spTree>
    <p:extLst>
      <p:ext uri="{BB962C8B-B14F-4D97-AF65-F5344CB8AC3E}">
        <p14:creationId xmlns:p14="http://schemas.microsoft.com/office/powerpoint/2010/main" val="181518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436AB3"/>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DEAD9823-2436-4D0C-96CE-C620B1F0DA00}"/>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lvl1pPr>
              <a:defRPr>
                <a:solidFill>
                  <a:schemeClr val="bg1"/>
                </a:solidFill>
              </a:defRPr>
            </a:lvl1pPr>
          </a:lstStyle>
          <a:p>
            <a:r>
              <a:rPr lang="en-US"/>
              <a:t>THIS IS A SECTION HEADER</a:t>
            </a:r>
            <a:endParaRPr lang="en-CA"/>
          </a:p>
        </p:txBody>
      </p:sp>
      <p:sp>
        <p:nvSpPr>
          <p:cNvPr id="6" name="Content Placeholder 2">
            <a:extLst>
              <a:ext uri="{FF2B5EF4-FFF2-40B4-BE49-F238E27FC236}">
                <a16:creationId xmlns:a16="http://schemas.microsoft.com/office/drawing/2014/main" id="{6E2499E7-A831-4795-B4CF-AD60C849C29A}"/>
              </a:ext>
            </a:extLst>
          </p:cNvPr>
          <p:cNvSpPr>
            <a:spLocks noGrp="1"/>
          </p:cNvSpPr>
          <p:nvPr>
            <p:ph idx="1"/>
          </p:nvPr>
        </p:nvSpPr>
        <p:spPr>
          <a:xfrm>
            <a:off x="1757362" y="1031478"/>
            <a:ext cx="8677275" cy="5024437"/>
          </a:xfrm>
        </p:spPr>
        <p:txBody>
          <a:bodyPr/>
          <a:lstStyle>
            <a:lvl1pPr>
              <a:defRPr sz="2400">
                <a:solidFill>
                  <a:schemeClr val="bg1"/>
                </a:solidFill>
              </a:defRPr>
            </a:lvl1pPr>
            <a:lvl2pPr>
              <a:defRPr>
                <a:solidFill>
                  <a:schemeClr val="bg1"/>
                </a:solidFill>
              </a:defRPr>
            </a:lvl2pPr>
            <a:lvl3pPr marL="1143000" indent="-228600">
              <a:buFont typeface="Courier New" panose="02070309020205020404" pitchFamily="49" charset="0"/>
              <a:buChar char="o"/>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64046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rgbClr val="2BB673"/>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DEAD9823-2436-4D0C-96CE-C620B1F0DA00}"/>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lvl1pPr>
              <a:defRPr>
                <a:solidFill>
                  <a:schemeClr val="bg1"/>
                </a:solidFill>
              </a:defRPr>
            </a:lvl1pPr>
          </a:lstStyle>
          <a:p>
            <a:r>
              <a:rPr lang="en-US"/>
              <a:t>THIS IS A SECTION HEADER</a:t>
            </a:r>
            <a:endParaRPr lang="en-CA"/>
          </a:p>
        </p:txBody>
      </p:sp>
      <p:sp>
        <p:nvSpPr>
          <p:cNvPr id="6" name="Content Placeholder 2">
            <a:extLst>
              <a:ext uri="{FF2B5EF4-FFF2-40B4-BE49-F238E27FC236}">
                <a16:creationId xmlns:a16="http://schemas.microsoft.com/office/drawing/2014/main" id="{6E2499E7-A831-4795-B4CF-AD60C849C29A}"/>
              </a:ext>
            </a:extLst>
          </p:cNvPr>
          <p:cNvSpPr>
            <a:spLocks noGrp="1"/>
          </p:cNvSpPr>
          <p:nvPr>
            <p:ph idx="1"/>
          </p:nvPr>
        </p:nvSpPr>
        <p:spPr>
          <a:xfrm>
            <a:off x="1757362" y="1031478"/>
            <a:ext cx="8677275" cy="5024437"/>
          </a:xfrm>
        </p:spPr>
        <p:txBody>
          <a:bodyPr/>
          <a:lstStyle>
            <a:lvl1pPr>
              <a:defRPr sz="2400">
                <a:solidFill>
                  <a:schemeClr val="bg1"/>
                </a:solidFill>
              </a:defRPr>
            </a:lvl1pPr>
            <a:lvl2pPr>
              <a:defRPr>
                <a:solidFill>
                  <a:schemeClr val="bg1"/>
                </a:solidFill>
              </a:defRPr>
            </a:lvl2pPr>
            <a:lvl3pPr marL="1143000" indent="-228600">
              <a:buFont typeface="Courier New" panose="02070309020205020404" pitchFamily="49" charset="0"/>
              <a:buChar char="o"/>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46746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B35FA5"/>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DEAD9823-2436-4D0C-96CE-C620B1F0DA00}"/>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lvl1pPr>
              <a:defRPr>
                <a:solidFill>
                  <a:schemeClr val="bg1"/>
                </a:solidFill>
              </a:defRPr>
            </a:lvl1pPr>
          </a:lstStyle>
          <a:p>
            <a:r>
              <a:rPr lang="en-US"/>
              <a:t>THIS IS A SECTION HEADER</a:t>
            </a:r>
            <a:endParaRPr lang="en-CA"/>
          </a:p>
        </p:txBody>
      </p:sp>
      <p:sp>
        <p:nvSpPr>
          <p:cNvPr id="6" name="Content Placeholder 2">
            <a:extLst>
              <a:ext uri="{FF2B5EF4-FFF2-40B4-BE49-F238E27FC236}">
                <a16:creationId xmlns:a16="http://schemas.microsoft.com/office/drawing/2014/main" id="{6E2499E7-A831-4795-B4CF-AD60C849C29A}"/>
              </a:ext>
            </a:extLst>
          </p:cNvPr>
          <p:cNvSpPr>
            <a:spLocks noGrp="1"/>
          </p:cNvSpPr>
          <p:nvPr>
            <p:ph idx="1"/>
          </p:nvPr>
        </p:nvSpPr>
        <p:spPr>
          <a:xfrm>
            <a:off x="1757362" y="1031478"/>
            <a:ext cx="8677275" cy="5024437"/>
          </a:xfrm>
        </p:spPr>
        <p:txBody>
          <a:bodyPr/>
          <a:lstStyle>
            <a:lvl1pPr>
              <a:defRPr sz="2400">
                <a:solidFill>
                  <a:schemeClr val="bg1"/>
                </a:solidFill>
              </a:defRPr>
            </a:lvl1pPr>
            <a:lvl2pPr>
              <a:defRPr>
                <a:solidFill>
                  <a:schemeClr val="bg1"/>
                </a:solidFill>
              </a:defRPr>
            </a:lvl2pPr>
            <a:lvl3pPr marL="1143000" indent="-228600">
              <a:buFont typeface="Courier New" panose="02070309020205020404" pitchFamily="49" charset="0"/>
              <a:buChar char="o"/>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14124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DEAD9823-2436-4D0C-96CE-C620B1F0DA00}"/>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p>
            <a:r>
              <a:rPr lang="en-US"/>
              <a:t>THIS IS A SECTION HEADER</a:t>
            </a:r>
            <a:endParaRPr lang="en-CA"/>
          </a:p>
        </p:txBody>
      </p:sp>
      <p:sp>
        <p:nvSpPr>
          <p:cNvPr id="6" name="Content Placeholder 2">
            <a:extLst>
              <a:ext uri="{FF2B5EF4-FFF2-40B4-BE49-F238E27FC236}">
                <a16:creationId xmlns:a16="http://schemas.microsoft.com/office/drawing/2014/main" id="{6E2499E7-A831-4795-B4CF-AD60C849C29A}"/>
              </a:ext>
            </a:extLst>
          </p:cNvPr>
          <p:cNvSpPr>
            <a:spLocks noGrp="1"/>
          </p:cNvSpPr>
          <p:nvPr>
            <p:ph idx="1"/>
          </p:nvPr>
        </p:nvSpPr>
        <p:spPr>
          <a:xfrm>
            <a:off x="1757362" y="1031478"/>
            <a:ext cx="8677275" cy="5024437"/>
          </a:xfrm>
        </p:spPr>
        <p:txBody>
          <a:bodyPr/>
          <a:lstStyle>
            <a:lvl1pPr>
              <a:defRPr sz="2400"/>
            </a:lvl1pPr>
            <a:lvl3pPr marL="1143000" indent="-228600">
              <a:buFont typeface="Courier New" panose="02070309020205020404" pitchFamily="49" charset="0"/>
              <a:buChar char="o"/>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206793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368D55-A577-4965-BE63-2C9D189DED0D}"/>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p>
            <a:r>
              <a:rPr lang="en-US"/>
              <a:t>THIS IS A SECTION HEADER</a:t>
            </a:r>
            <a:endParaRPr lang="en-CA"/>
          </a:p>
        </p:txBody>
      </p:sp>
      <p:sp>
        <p:nvSpPr>
          <p:cNvPr id="3" name="Text Placeholder 2">
            <a:extLst>
              <a:ext uri="{FF2B5EF4-FFF2-40B4-BE49-F238E27FC236}">
                <a16:creationId xmlns:a16="http://schemas.microsoft.com/office/drawing/2014/main" id="{EE6F1FB4-2D01-4324-8AC8-875970C56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This is a sub-header if needed</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06346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71" r:id="rId4"/>
    <p:sldLayoutId id="2147483663" r:id="rId5"/>
    <p:sldLayoutId id="2147483664" r:id="rId6"/>
    <p:sldLayoutId id="2147483668" r:id="rId7"/>
    <p:sldLayoutId id="2147483665" r:id="rId8"/>
    <p:sldLayoutId id="2147483660" r:id="rId9"/>
    <p:sldLayoutId id="2147483661" r:id="rId10"/>
    <p:sldLayoutId id="2147483666" r:id="rId11"/>
    <p:sldLayoutId id="2147483667" r:id="rId12"/>
    <p:sldLayoutId id="2147483669" r:id="rId13"/>
    <p:sldLayoutId id="2147483652" r:id="rId14"/>
    <p:sldLayoutId id="2147483655" r:id="rId15"/>
    <p:sldLayoutId id="2147483656" r:id="rId16"/>
    <p:sldLayoutId id="2147483662" r:id="rId17"/>
    <p:sldLayoutId id="2147483672" r:id="rId18"/>
    <p:sldLayoutId id="2147483674" r:id="rId19"/>
    <p:sldLayoutId id="2147483673" r:id="rId20"/>
  </p:sldLayoutIdLst>
  <p:txStyles>
    <p:titleStyle>
      <a:lvl1pPr algn="l" defTabSz="914400" rtl="0" eaLnBrk="1" latinLnBrk="0" hangingPunct="1">
        <a:lnSpc>
          <a:spcPct val="90000"/>
        </a:lnSpc>
        <a:spcBef>
          <a:spcPct val="0"/>
        </a:spcBef>
        <a:buNone/>
        <a:defRPr sz="1800" kern="1200">
          <a:solidFill>
            <a:schemeClr val="tx1">
              <a:lumMod val="85000"/>
              <a:lumOff val="15000"/>
            </a:schemeClr>
          </a:solidFill>
          <a:latin typeface="Gotham Bold" pitchFamily="50"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36AB3"/>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Gotham Book" pitchFamily="50"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lumMod val="85000"/>
              <a:lumOff val="15000"/>
            </a:schemeClr>
          </a:solidFill>
          <a:latin typeface="Gotham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1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1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19.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20.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21.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2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2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24.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tags" Target="../tags/tag26.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tags" Target="../tags/tag2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tags" Target="../tags/tag28.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https://www.youtube.com/embed/L3M6lt_b47A?feature=oembed" TargetMode="External"/><Relationship Id="rId1" Type="http://schemas.openxmlformats.org/officeDocument/2006/relationships/tags" Target="../tags/tag29.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https://www.youtube.com/embed/HBjPk5o2kVc?feature=oembed" TargetMode="External"/><Relationship Id="rId1" Type="http://schemas.openxmlformats.org/officeDocument/2006/relationships/tags" Target="../tags/tag30.xml"/><Relationship Id="rId6" Type="http://schemas.openxmlformats.org/officeDocument/2006/relationships/image" Target="../media/image25.jpeg"/><Relationship Id="rId5" Type="http://schemas.openxmlformats.org/officeDocument/2006/relationships/image" Target="../media/image23.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https://www.youtube.com/embed/ppEIjrxbVck?feature=oembed" TargetMode="External"/><Relationship Id="rId1" Type="http://schemas.openxmlformats.org/officeDocument/2006/relationships/tags" Target="../tags/tag31.xml"/><Relationship Id="rId6" Type="http://schemas.openxmlformats.org/officeDocument/2006/relationships/image" Target="../media/image26.jpeg"/><Relationship Id="rId5" Type="http://schemas.openxmlformats.org/officeDocument/2006/relationships/image" Target="../media/image23.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https://www.youtube.com/embed/kmZ27nStL6E?feature=oembed" TargetMode="External"/><Relationship Id="rId1" Type="http://schemas.openxmlformats.org/officeDocument/2006/relationships/tags" Target="../tags/tag32.xml"/><Relationship Id="rId6" Type="http://schemas.openxmlformats.org/officeDocument/2006/relationships/image" Target="../media/image27.jpeg"/><Relationship Id="rId5" Type="http://schemas.openxmlformats.org/officeDocument/2006/relationships/image" Target="../media/image23.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tags" Target="../tags/tag33.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4.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4.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4.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4.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5.xml"/><Relationship Id="rId5" Type="http://schemas.microsoft.com/office/2007/relationships/hdphoto" Target="../media/hdphoto1.wdp"/><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4.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4.xml"/><Relationship Id="rId1" Type="http://schemas.openxmlformats.org/officeDocument/2006/relationships/tags" Target="../tags/tag4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4.xml"/><Relationship Id="rId1" Type="http://schemas.openxmlformats.org/officeDocument/2006/relationships/tags" Target="../tags/tag4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6.xml"/><Relationship Id="rId5" Type="http://schemas.microsoft.com/office/2007/relationships/hdphoto" Target="../media/hdphoto2.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7.xml"/><Relationship Id="rId5" Type="http://schemas.microsoft.com/office/2007/relationships/hdphoto" Target="../media/hdphoto3.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19.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E50F5F-4AEE-4965-8216-31088E7432A8}"/>
              </a:ext>
            </a:extLst>
          </p:cNvPr>
          <p:cNvSpPr>
            <a:spLocks noGrp="1"/>
          </p:cNvSpPr>
          <p:nvPr>
            <p:ph type="title" idx="4294967295"/>
          </p:nvPr>
        </p:nvSpPr>
        <p:spPr>
          <a:xfrm>
            <a:off x="4917523" y="1912800"/>
            <a:ext cx="6319838" cy="9794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1000"/>
              </a:spcBef>
              <a:defRPr/>
            </a:pPr>
            <a:r>
              <a:rPr lang="fr-CA" sz="4800" b="1" noProof="1">
                <a:solidFill>
                  <a:srgbClr val="4472C4"/>
                </a:solidFill>
                <a:ea typeface="+mn-ea"/>
                <a:cs typeface="+mn-cs"/>
              </a:rPr>
              <a:t>Soutenir la citoyenneté numérique et la sécurité en ligne </a:t>
            </a:r>
            <a:br>
              <a:rPr lang="fr-CA" sz="4800" b="1" noProof="1">
                <a:solidFill>
                  <a:srgbClr val="4472C4"/>
                </a:solidFill>
                <a:ea typeface="+mn-ea"/>
                <a:cs typeface="+mn-cs"/>
              </a:rPr>
            </a:br>
            <a:r>
              <a:rPr lang="fr-CA" sz="4200" b="1" noProof="1">
                <a:solidFill>
                  <a:srgbClr val="4472C4"/>
                </a:solidFill>
                <a:ea typeface="+mn-ea"/>
                <a:cs typeface="+mn-cs"/>
              </a:rPr>
              <a:t>en 6ᵉ année</a:t>
            </a:r>
            <a:endParaRPr kumimoji="0" lang="fr-CA" sz="4200" b="1" i="0" u="none" strike="noStrike" kern="1200" cap="none" spc="0" normalizeH="0" baseline="0" noProof="1">
              <a:ln>
                <a:noFill/>
              </a:ln>
              <a:solidFill>
                <a:srgbClr val="4472C4"/>
              </a:solidFill>
              <a:effectLst/>
              <a:uLnTx/>
              <a:uFillTx/>
              <a:latin typeface="Gotham Bold" pitchFamily="50" charset="0"/>
              <a:ea typeface="+mn-ea"/>
              <a:cs typeface="+mn-cs"/>
            </a:endParaRPr>
          </a:p>
        </p:txBody>
      </p:sp>
    </p:spTree>
    <p:custDataLst>
      <p:tags r:id="rId1"/>
    </p:custDataLst>
    <p:extLst>
      <p:ext uri="{BB962C8B-B14F-4D97-AF65-F5344CB8AC3E}">
        <p14:creationId xmlns:p14="http://schemas.microsoft.com/office/powerpoint/2010/main" val="3200916161"/>
      </p:ext>
    </p:extLst>
  </p:cSld>
  <p:clrMapOvr>
    <a:masterClrMapping/>
  </p:clrMapOvr>
  <mc:AlternateContent xmlns:mc="http://schemas.openxmlformats.org/markup-compatibility/2006" xmlns:p14="http://schemas.microsoft.com/office/powerpoint/2010/main">
    <mc:Choice Requires="p14">
      <p:transition spd="slow" p14:dur="2000" advClick="0" advTm="14016"/>
    </mc:Choice>
    <mc:Fallback xmlns="">
      <p:transition spd="slow" advClick="0" advTm="1401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C2DB3-D8B6-30DF-4BA5-219AA85F34DF}"/>
              </a:ext>
            </a:extLst>
          </p:cNvPr>
          <p:cNvSpPr>
            <a:spLocks noGrp="1"/>
          </p:cNvSpPr>
          <p:nvPr>
            <p:ph type="title"/>
          </p:nvPr>
        </p:nvSpPr>
        <p:spPr/>
        <p:txBody>
          <a:bodyPr/>
          <a:lstStyle/>
          <a:p>
            <a:r>
              <a:rPr lang="fr-CA" noProof="1">
                <a:solidFill>
                  <a:schemeClr val="bg1"/>
                </a:solidFill>
              </a:rPr>
              <a:t>À quels risques sont-ils confrontés? Comportement</a:t>
            </a:r>
          </a:p>
        </p:txBody>
      </p:sp>
      <p:sp>
        <p:nvSpPr>
          <p:cNvPr id="3" name="Content Placeholder 2">
            <a:extLst>
              <a:ext uri="{FF2B5EF4-FFF2-40B4-BE49-F238E27FC236}">
                <a16:creationId xmlns:a16="http://schemas.microsoft.com/office/drawing/2014/main" id="{1387A216-0C6D-E203-6357-13F540AE0FA5}"/>
              </a:ext>
            </a:extLst>
          </p:cNvPr>
          <p:cNvSpPr>
            <a:spLocks noGrp="1"/>
          </p:cNvSpPr>
          <p:nvPr>
            <p:ph sz="half" idx="1"/>
          </p:nvPr>
        </p:nvSpPr>
        <p:spPr>
          <a:xfrm>
            <a:off x="1352550" y="1376362"/>
            <a:ext cx="4588972" cy="4105276"/>
          </a:xfrm>
        </p:spPr>
        <p:txBody>
          <a:bodyPr>
            <a:normAutofit fontScale="92500"/>
          </a:bodyPr>
          <a:lstStyle/>
          <a:p>
            <a:pPr>
              <a:lnSpc>
                <a:spcPct val="110000"/>
              </a:lnSpc>
              <a:spcAft>
                <a:spcPts val="600"/>
              </a:spcAft>
            </a:pPr>
            <a:r>
              <a:rPr lang="fr-CA" sz="3200" b="1" noProof="1"/>
              <a:t>COMPORTEMENT :</a:t>
            </a:r>
            <a:endParaRPr lang="fr-CA" sz="3200" noProof="1"/>
          </a:p>
          <a:p>
            <a:pPr>
              <a:lnSpc>
                <a:spcPct val="110000"/>
              </a:lnSpc>
              <a:spcAft>
                <a:spcPts val="600"/>
              </a:spcAft>
            </a:pPr>
            <a:r>
              <a:rPr lang="fr-CA" noProof="1"/>
              <a:t>De plus en plus </a:t>
            </a:r>
            <a:r>
              <a:rPr lang="fr-CA" b="1" noProof="1"/>
              <a:t>indépendants</a:t>
            </a:r>
            <a:r>
              <a:rPr lang="fr-CA" noProof="1"/>
              <a:t>, mais ayant encore </a:t>
            </a:r>
            <a:r>
              <a:rPr lang="fr-CA" b="1" noProof="1"/>
              <a:t>besoin de soutien</a:t>
            </a:r>
          </a:p>
          <a:p>
            <a:pPr>
              <a:lnSpc>
                <a:spcPct val="110000"/>
              </a:lnSpc>
              <a:spcAft>
                <a:spcPts val="600"/>
              </a:spcAft>
            </a:pPr>
            <a:r>
              <a:rPr lang="fr-CA" noProof="1"/>
              <a:t>Fortement influencés par leurs </a:t>
            </a:r>
            <a:r>
              <a:rPr lang="fr-CA" b="1" noProof="1"/>
              <a:t>pairs</a:t>
            </a:r>
            <a:r>
              <a:rPr lang="fr-CA" noProof="1"/>
              <a:t> et leurs </a:t>
            </a:r>
            <a:r>
              <a:rPr lang="fr-CA" b="1" noProof="1"/>
              <a:t>super-pairs</a:t>
            </a:r>
          </a:p>
          <a:p>
            <a:pPr>
              <a:lnSpc>
                <a:spcPct val="110000"/>
              </a:lnSpc>
              <a:spcAft>
                <a:spcPts val="600"/>
              </a:spcAft>
            </a:pPr>
            <a:r>
              <a:rPr lang="fr-CA" b="1" noProof="1"/>
              <a:t>Prennent des risques </a:t>
            </a:r>
            <a:r>
              <a:rPr lang="fr-CA" noProof="1"/>
              <a:t>pour </a:t>
            </a:r>
            <a:r>
              <a:rPr lang="fr-CA" b="1" noProof="1"/>
              <a:t>tester les limites, </a:t>
            </a:r>
            <a:r>
              <a:rPr lang="fr-CA" noProof="1"/>
              <a:t>mais ont de la difficulté à en </a:t>
            </a:r>
            <a:r>
              <a:rPr lang="fr-CA" b="1" noProof="1"/>
              <a:t>prévoir les conséquences</a:t>
            </a:r>
          </a:p>
        </p:txBody>
      </p:sp>
      <p:pic>
        <p:nvPicPr>
          <p:cNvPr id="6" name="Content Placeholder 5" descr="A minimalist drawing of a hand holding a smartphone, with the thumb touching the screen.">
            <a:extLst>
              <a:ext uri="{FF2B5EF4-FFF2-40B4-BE49-F238E27FC236}">
                <a16:creationId xmlns:a16="http://schemas.microsoft.com/office/drawing/2014/main" id="{06A3240B-5EF9-EF73-B2DE-BD2145555B8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22244" y="1376363"/>
            <a:ext cx="4105275" cy="4105275"/>
          </a:xfrm>
          <a:prstGeom prst="roundRect">
            <a:avLst/>
          </a:prstGeom>
        </p:spPr>
      </p:pic>
    </p:spTree>
    <p:custDataLst>
      <p:tags r:id="rId1"/>
    </p:custDataLst>
    <p:extLst>
      <p:ext uri="{BB962C8B-B14F-4D97-AF65-F5344CB8AC3E}">
        <p14:creationId xmlns:p14="http://schemas.microsoft.com/office/powerpoint/2010/main" val="2794541022"/>
      </p:ext>
    </p:extLst>
  </p:cSld>
  <p:clrMapOvr>
    <a:masterClrMapping/>
  </p:clrMapOvr>
  <mc:AlternateContent xmlns:mc="http://schemas.openxmlformats.org/markup-compatibility/2006" xmlns:p14="http://schemas.microsoft.com/office/powerpoint/2010/main">
    <mc:Choice Requires="p14">
      <p:transition spd="slow" p14:dur="2000" advClick="0" advTm="48384"/>
    </mc:Choice>
    <mc:Fallback xmlns="">
      <p:transition spd="slow" advClick="0" advTm="4838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CE44F-FA29-1015-EA45-9A19F5633D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84650C-A02C-D752-7E76-A7D3B02E6729}"/>
              </a:ext>
            </a:extLst>
          </p:cNvPr>
          <p:cNvSpPr>
            <a:spLocks noGrp="1"/>
          </p:cNvSpPr>
          <p:nvPr>
            <p:ph type="title"/>
          </p:nvPr>
        </p:nvSpPr>
        <p:spPr/>
        <p:txBody>
          <a:bodyPr/>
          <a:lstStyle/>
          <a:p>
            <a:r>
              <a:rPr lang="fr-CA" noProof="1">
                <a:solidFill>
                  <a:schemeClr val="bg1"/>
                </a:solidFill>
              </a:rPr>
              <a:t>À quels risques sont-ils confrontés? Comportement 2</a:t>
            </a:r>
          </a:p>
        </p:txBody>
      </p:sp>
      <p:sp>
        <p:nvSpPr>
          <p:cNvPr id="3" name="Content Placeholder 2">
            <a:extLst>
              <a:ext uri="{FF2B5EF4-FFF2-40B4-BE49-F238E27FC236}">
                <a16:creationId xmlns:a16="http://schemas.microsoft.com/office/drawing/2014/main" id="{8EF6C320-19BB-D21D-7B34-0E989328AEC5}"/>
              </a:ext>
            </a:extLst>
          </p:cNvPr>
          <p:cNvSpPr>
            <a:spLocks noGrp="1"/>
          </p:cNvSpPr>
          <p:nvPr>
            <p:ph sz="half" idx="1"/>
          </p:nvPr>
        </p:nvSpPr>
        <p:spPr/>
        <p:txBody>
          <a:bodyPr>
            <a:normAutofit/>
          </a:bodyPr>
          <a:lstStyle/>
          <a:p>
            <a:pPr>
              <a:lnSpc>
                <a:spcPct val="110000"/>
              </a:lnSpc>
              <a:spcAft>
                <a:spcPts val="600"/>
              </a:spcAft>
            </a:pPr>
            <a:r>
              <a:rPr lang="fr-CA" sz="3200" b="1" noProof="1"/>
              <a:t>COMPORTEMENT :</a:t>
            </a:r>
          </a:p>
          <a:p>
            <a:pPr>
              <a:lnSpc>
                <a:spcPct val="110000"/>
              </a:lnSpc>
              <a:spcAft>
                <a:spcPts val="600"/>
              </a:spcAft>
            </a:pPr>
            <a:r>
              <a:rPr lang="fr-CA" sz="2200" noProof="1"/>
              <a:t>Apprentissage de la </a:t>
            </a:r>
            <a:r>
              <a:rPr lang="fr-CA" sz="2200" b="1" noProof="1"/>
              <a:t>gestion des conflits </a:t>
            </a:r>
            <a:r>
              <a:rPr lang="fr-CA" sz="2200" noProof="1"/>
              <a:t>et de la </a:t>
            </a:r>
            <a:r>
              <a:rPr lang="fr-CA" sz="2200" b="1" noProof="1"/>
              <a:t>communication</a:t>
            </a:r>
            <a:r>
              <a:rPr lang="fr-CA" sz="2200" noProof="1"/>
              <a:t> en ligne</a:t>
            </a:r>
          </a:p>
          <a:p>
            <a:pPr>
              <a:lnSpc>
                <a:spcPct val="110000"/>
              </a:lnSpc>
              <a:spcAft>
                <a:spcPts val="600"/>
              </a:spcAft>
            </a:pPr>
            <a:r>
              <a:rPr lang="fr-CA" sz="2200" noProof="1"/>
              <a:t>Passage aux </a:t>
            </a:r>
            <a:r>
              <a:rPr lang="fr-CA" sz="2200" b="1" noProof="1"/>
              <a:t>interactions de groupe </a:t>
            </a:r>
            <a:r>
              <a:rPr lang="fr-CA" sz="2200" noProof="1"/>
              <a:t>avec peu d’</a:t>
            </a:r>
            <a:r>
              <a:rPr lang="fr-CA" sz="2200" b="1" noProof="1"/>
              <a:t>indices</a:t>
            </a:r>
            <a:r>
              <a:rPr lang="fr-CA" sz="2200" noProof="1"/>
              <a:t> </a:t>
            </a:r>
            <a:r>
              <a:rPr lang="fr-CA" sz="2200" b="1" noProof="1"/>
              <a:t>d’empathie </a:t>
            </a:r>
            <a:r>
              <a:rPr lang="fr-CA" sz="2200" noProof="1"/>
              <a:t>en ligne</a:t>
            </a:r>
          </a:p>
        </p:txBody>
      </p:sp>
      <p:pic>
        <p:nvPicPr>
          <p:cNvPr id="6" name="Content Placeholder 5" descr="A minimalist drawing of a hand holding a smartphone, with the thumb touching the screen.">
            <a:extLst>
              <a:ext uri="{FF2B5EF4-FFF2-40B4-BE49-F238E27FC236}">
                <a16:creationId xmlns:a16="http://schemas.microsoft.com/office/drawing/2014/main" id="{0F72DC20-AC00-20B0-1D4B-182426EC6B5B}"/>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22244" y="1376363"/>
            <a:ext cx="4105275" cy="4105275"/>
          </a:xfrm>
          <a:prstGeom prst="roundRect">
            <a:avLst/>
          </a:prstGeom>
        </p:spPr>
      </p:pic>
    </p:spTree>
    <p:custDataLst>
      <p:tags r:id="rId1"/>
    </p:custDataLst>
    <p:extLst>
      <p:ext uri="{BB962C8B-B14F-4D97-AF65-F5344CB8AC3E}">
        <p14:creationId xmlns:p14="http://schemas.microsoft.com/office/powerpoint/2010/main" val="1150984227"/>
      </p:ext>
    </p:extLst>
  </p:cSld>
  <p:clrMapOvr>
    <a:masterClrMapping/>
  </p:clrMapOvr>
  <mc:AlternateContent xmlns:mc="http://schemas.openxmlformats.org/markup-compatibility/2006" xmlns:p14="http://schemas.microsoft.com/office/powerpoint/2010/main">
    <mc:Choice Requires="p14">
      <p:transition spd="slow" p14:dur="2000" advClick="0" advTm="61200"/>
    </mc:Choice>
    <mc:Fallback xmlns="">
      <p:transition spd="slow" advClick="0" advTm="612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CD065-61CB-AB85-DB27-36A45D12FE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83B393-AE2A-2D02-19AB-3339334E533E}"/>
              </a:ext>
            </a:extLst>
          </p:cNvPr>
          <p:cNvSpPr>
            <a:spLocks noGrp="1"/>
          </p:cNvSpPr>
          <p:nvPr>
            <p:ph type="title"/>
          </p:nvPr>
        </p:nvSpPr>
        <p:spPr/>
        <p:txBody>
          <a:bodyPr/>
          <a:lstStyle/>
          <a:p>
            <a:r>
              <a:rPr lang="fr-CA" noProof="1">
                <a:solidFill>
                  <a:schemeClr val="bg1"/>
                </a:solidFill>
              </a:rPr>
              <a:t>À quels risques sont-ils confrontés? Comportement 3</a:t>
            </a:r>
          </a:p>
        </p:txBody>
      </p:sp>
      <p:sp>
        <p:nvSpPr>
          <p:cNvPr id="3" name="Content Placeholder 2">
            <a:extLst>
              <a:ext uri="{FF2B5EF4-FFF2-40B4-BE49-F238E27FC236}">
                <a16:creationId xmlns:a16="http://schemas.microsoft.com/office/drawing/2014/main" id="{5ACA1BF1-AEC4-286E-E54B-F7D2E7079003}"/>
              </a:ext>
            </a:extLst>
          </p:cNvPr>
          <p:cNvSpPr>
            <a:spLocks noGrp="1"/>
          </p:cNvSpPr>
          <p:nvPr>
            <p:ph sz="half" idx="1"/>
          </p:nvPr>
        </p:nvSpPr>
        <p:spPr/>
        <p:txBody>
          <a:bodyPr>
            <a:normAutofit/>
          </a:bodyPr>
          <a:lstStyle/>
          <a:p>
            <a:pPr>
              <a:lnSpc>
                <a:spcPct val="110000"/>
              </a:lnSpc>
              <a:spcAft>
                <a:spcPts val="600"/>
              </a:spcAft>
            </a:pPr>
            <a:r>
              <a:rPr lang="fr-CA" sz="3200" b="1" noProof="1"/>
              <a:t>COMPORTEMENT :</a:t>
            </a:r>
          </a:p>
          <a:p>
            <a:pPr>
              <a:lnSpc>
                <a:spcPct val="110000"/>
              </a:lnSpc>
              <a:spcAft>
                <a:spcPts val="600"/>
              </a:spcAft>
            </a:pPr>
            <a:r>
              <a:rPr lang="fr-CA" sz="2200" noProof="1"/>
              <a:t>Les pressions </a:t>
            </a:r>
            <a:r>
              <a:rPr lang="fr-CA" sz="2200" b="1" noProof="1"/>
              <a:t>sociales</a:t>
            </a:r>
            <a:r>
              <a:rPr lang="fr-CA" sz="2200" noProof="1"/>
              <a:t> et liées à la </a:t>
            </a:r>
            <a:r>
              <a:rPr lang="fr-CA" sz="2200" b="1" noProof="1"/>
              <a:t>conception</a:t>
            </a:r>
            <a:r>
              <a:rPr lang="fr-CA" sz="2200" noProof="1"/>
              <a:t> les rendent vulnérables à une utilisation excessive</a:t>
            </a:r>
          </a:p>
          <a:p>
            <a:pPr>
              <a:lnSpc>
                <a:spcPct val="110000"/>
              </a:lnSpc>
              <a:spcAft>
                <a:spcPts val="600"/>
              </a:spcAft>
            </a:pPr>
            <a:r>
              <a:rPr lang="fr-CA" sz="2200" b="1" noProof="1"/>
              <a:t>Près de la moitié </a:t>
            </a:r>
            <a:r>
              <a:rPr lang="fr-CA" sz="2200" noProof="1"/>
              <a:t>s’inquiètent de </a:t>
            </a:r>
            <a:r>
              <a:rPr lang="fr-CA" sz="2200" b="1" noProof="1"/>
              <a:t>passer trop de temps </a:t>
            </a:r>
            <a:r>
              <a:rPr lang="fr-CA" sz="2200" noProof="1"/>
              <a:t>en ligne</a:t>
            </a:r>
          </a:p>
        </p:txBody>
      </p:sp>
      <p:pic>
        <p:nvPicPr>
          <p:cNvPr id="6" name="Content Placeholder 5" descr="A minimalist drawing of a hand holding a smartphone, with the thumb touching the screen.">
            <a:extLst>
              <a:ext uri="{FF2B5EF4-FFF2-40B4-BE49-F238E27FC236}">
                <a16:creationId xmlns:a16="http://schemas.microsoft.com/office/drawing/2014/main" id="{9478B862-57EA-D971-583B-4127DC7AE1FB}"/>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22244" y="1376363"/>
            <a:ext cx="4105275" cy="4105275"/>
          </a:xfrm>
          <a:prstGeom prst="roundRect">
            <a:avLst/>
          </a:prstGeom>
        </p:spPr>
      </p:pic>
    </p:spTree>
    <p:custDataLst>
      <p:tags r:id="rId1"/>
    </p:custDataLst>
    <p:extLst>
      <p:ext uri="{BB962C8B-B14F-4D97-AF65-F5344CB8AC3E}">
        <p14:creationId xmlns:p14="http://schemas.microsoft.com/office/powerpoint/2010/main" val="3367842329"/>
      </p:ext>
    </p:extLst>
  </p:cSld>
  <p:clrMapOvr>
    <a:masterClrMapping/>
  </p:clrMapOvr>
  <mc:AlternateContent xmlns:mc="http://schemas.openxmlformats.org/markup-compatibility/2006" xmlns:p14="http://schemas.microsoft.com/office/powerpoint/2010/main">
    <mc:Choice Requires="p14">
      <p:transition spd="slow" p14:dur="2000" advClick="0" advTm="57816"/>
    </mc:Choice>
    <mc:Fallback xmlns="">
      <p:transition spd="slow" advClick="0" advTm="5781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FB51-87B0-FCB6-11B7-880C19F2BD70}"/>
              </a:ext>
            </a:extLst>
          </p:cNvPr>
          <p:cNvSpPr>
            <a:spLocks noGrp="1"/>
          </p:cNvSpPr>
          <p:nvPr>
            <p:ph type="title"/>
          </p:nvPr>
        </p:nvSpPr>
        <p:spPr/>
        <p:txBody>
          <a:bodyPr/>
          <a:lstStyle/>
          <a:p>
            <a:r>
              <a:rPr lang="fr-CA" noProof="1">
                <a:solidFill>
                  <a:schemeClr val="bg1"/>
                </a:solidFill>
              </a:rPr>
              <a:t>À quels risques sont-ils confrontés? Consommateurs</a:t>
            </a:r>
          </a:p>
        </p:txBody>
      </p:sp>
      <p:sp>
        <p:nvSpPr>
          <p:cNvPr id="3" name="Content Placeholder 2">
            <a:extLst>
              <a:ext uri="{FF2B5EF4-FFF2-40B4-BE49-F238E27FC236}">
                <a16:creationId xmlns:a16="http://schemas.microsoft.com/office/drawing/2014/main" id="{A8D0214C-99E8-CEAA-E9E5-5973BF17DD68}"/>
              </a:ext>
            </a:extLst>
          </p:cNvPr>
          <p:cNvSpPr>
            <a:spLocks noGrp="1"/>
          </p:cNvSpPr>
          <p:nvPr>
            <p:ph sz="half" idx="1"/>
          </p:nvPr>
        </p:nvSpPr>
        <p:spPr/>
        <p:txBody>
          <a:bodyPr/>
          <a:lstStyle/>
          <a:p>
            <a:pPr>
              <a:lnSpc>
                <a:spcPct val="110000"/>
              </a:lnSpc>
              <a:spcAft>
                <a:spcPts val="600"/>
              </a:spcAft>
            </a:pPr>
            <a:r>
              <a:rPr lang="fr-CA" sz="3200" b="1" noProof="1"/>
              <a:t>CONSOMMATEURS :</a:t>
            </a:r>
          </a:p>
          <a:p>
            <a:pPr>
              <a:lnSpc>
                <a:spcPct val="110000"/>
              </a:lnSpc>
              <a:spcAft>
                <a:spcPts val="600"/>
              </a:spcAft>
            </a:pPr>
            <a:r>
              <a:rPr lang="fr-CA" sz="2200" noProof="1"/>
              <a:t>Peu de compréhension du </a:t>
            </a:r>
            <a:r>
              <a:rPr lang="fr-CA" sz="2200" b="1" noProof="1"/>
              <a:t>fonctionnement des outils numériques </a:t>
            </a:r>
            <a:r>
              <a:rPr lang="fr-CA" sz="2200" noProof="1"/>
              <a:t>ou de ce que les </a:t>
            </a:r>
            <a:r>
              <a:rPr lang="fr-CA" sz="2200" b="1" noProof="1"/>
              <a:t>plateformes font de leurs données</a:t>
            </a:r>
            <a:endParaRPr lang="fr-CA" sz="2200" noProof="1"/>
          </a:p>
          <a:p>
            <a:pPr>
              <a:lnSpc>
                <a:spcPct val="110000"/>
              </a:lnSpc>
              <a:spcAft>
                <a:spcPts val="600"/>
              </a:spcAft>
            </a:pPr>
            <a:r>
              <a:rPr lang="fr-CA" sz="2200" noProof="1"/>
              <a:t>Conçoivent la vie privée surtout en termes </a:t>
            </a:r>
            <a:r>
              <a:rPr lang="fr-CA" sz="2200" b="1" noProof="1"/>
              <a:t>interpersonnels</a:t>
            </a:r>
          </a:p>
        </p:txBody>
      </p:sp>
      <p:pic>
        <p:nvPicPr>
          <p:cNvPr id="6" name="Content Placeholder 5" descr="A minimalist drawing of a contract with a checkmark superimposed on it.">
            <a:extLst>
              <a:ext uri="{FF2B5EF4-FFF2-40B4-BE49-F238E27FC236}">
                <a16:creationId xmlns:a16="http://schemas.microsoft.com/office/drawing/2014/main" id="{BADC0A51-CABD-AC2E-2224-9AA43B15D766}"/>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22244" y="1376363"/>
            <a:ext cx="4105275" cy="4105275"/>
          </a:xfrm>
          <a:prstGeom prst="roundRect">
            <a:avLst/>
          </a:prstGeom>
        </p:spPr>
      </p:pic>
    </p:spTree>
    <p:custDataLst>
      <p:tags r:id="rId1"/>
    </p:custDataLst>
    <p:extLst>
      <p:ext uri="{BB962C8B-B14F-4D97-AF65-F5344CB8AC3E}">
        <p14:creationId xmlns:p14="http://schemas.microsoft.com/office/powerpoint/2010/main" val="3251859880"/>
      </p:ext>
    </p:extLst>
  </p:cSld>
  <p:clrMapOvr>
    <a:masterClrMapping/>
  </p:clrMapOvr>
  <mc:AlternateContent xmlns:mc="http://schemas.openxmlformats.org/markup-compatibility/2006" xmlns:p14="http://schemas.microsoft.com/office/powerpoint/2010/main">
    <mc:Choice Requires="p14">
      <p:transition spd="slow" p14:dur="2000" advClick="0" advTm="55104"/>
    </mc:Choice>
    <mc:Fallback xmlns="">
      <p:transition spd="slow" advClick="0" advTm="5510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3506-F05C-9E87-00F8-59B5A919059A}"/>
              </a:ext>
            </a:extLst>
          </p:cNvPr>
          <p:cNvSpPr>
            <a:spLocks noGrp="1"/>
          </p:cNvSpPr>
          <p:nvPr>
            <p:ph type="title"/>
          </p:nvPr>
        </p:nvSpPr>
        <p:spPr/>
        <p:txBody>
          <a:bodyPr/>
          <a:lstStyle/>
          <a:p>
            <a:r>
              <a:rPr lang="fr-CA" noProof="1">
                <a:solidFill>
                  <a:schemeClr val="bg1"/>
                </a:solidFill>
              </a:rPr>
              <a:t>À quels risques sont-ils confrontés? Contacts</a:t>
            </a:r>
          </a:p>
        </p:txBody>
      </p:sp>
      <p:pic>
        <p:nvPicPr>
          <p:cNvPr id="6" name="Content Placeholder 5" descr="A minimalist drawing of two overlapping word balloons.">
            <a:extLst>
              <a:ext uri="{FF2B5EF4-FFF2-40B4-BE49-F238E27FC236}">
                <a16:creationId xmlns:a16="http://schemas.microsoft.com/office/drawing/2014/main" id="{86941C01-440D-4E2A-ED67-16D6404C3846}"/>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sp>
        <p:nvSpPr>
          <p:cNvPr id="4" name="Content Placeholder 3">
            <a:extLst>
              <a:ext uri="{FF2B5EF4-FFF2-40B4-BE49-F238E27FC236}">
                <a16:creationId xmlns:a16="http://schemas.microsoft.com/office/drawing/2014/main" id="{16446747-E287-83B5-E615-00F09D6E2787}"/>
              </a:ext>
            </a:extLst>
          </p:cNvPr>
          <p:cNvSpPr>
            <a:spLocks noGrp="1"/>
          </p:cNvSpPr>
          <p:nvPr>
            <p:ph sz="half" idx="2"/>
          </p:nvPr>
        </p:nvSpPr>
        <p:spPr/>
        <p:txBody>
          <a:bodyPr>
            <a:normAutofit/>
          </a:bodyPr>
          <a:lstStyle/>
          <a:p>
            <a:pPr>
              <a:lnSpc>
                <a:spcPct val="110000"/>
              </a:lnSpc>
              <a:spcAft>
                <a:spcPts val="600"/>
              </a:spcAft>
            </a:pPr>
            <a:r>
              <a:rPr lang="fr-CA" sz="3200" b="1" noProof="1"/>
              <a:t>CONTACTS :</a:t>
            </a:r>
            <a:endParaRPr lang="fr-CA" sz="3200" noProof="1"/>
          </a:p>
          <a:p>
            <a:pPr>
              <a:lnSpc>
                <a:spcPct val="110000"/>
              </a:lnSpc>
              <a:spcAft>
                <a:spcPts val="600"/>
              </a:spcAft>
            </a:pPr>
            <a:r>
              <a:rPr lang="fr-CA" noProof="1"/>
              <a:t>Utilisent de </a:t>
            </a:r>
            <a:r>
              <a:rPr lang="fr-CA" b="1" noProof="1"/>
              <a:t>nombreux outils pour communiquer </a:t>
            </a:r>
            <a:r>
              <a:rPr lang="fr-CA" noProof="1"/>
              <a:t>en ligne</a:t>
            </a:r>
          </a:p>
          <a:p>
            <a:pPr>
              <a:lnSpc>
                <a:spcPct val="110000"/>
              </a:lnSpc>
              <a:spcAft>
                <a:spcPts val="600"/>
              </a:spcAft>
            </a:pPr>
            <a:r>
              <a:rPr lang="fr-CA" noProof="1"/>
              <a:t>Explorent souvent des </a:t>
            </a:r>
            <a:r>
              <a:rPr lang="fr-CA" b="1" noProof="1"/>
              <a:t>sous-cultures </a:t>
            </a:r>
            <a:r>
              <a:rPr lang="fr-CA" noProof="1"/>
              <a:t>et des </a:t>
            </a:r>
            <a:r>
              <a:rPr lang="fr-CA" b="1" noProof="1"/>
              <a:t>communautés</a:t>
            </a:r>
            <a:r>
              <a:rPr lang="fr-CA" noProof="1"/>
              <a:t> en ligne</a:t>
            </a:r>
          </a:p>
        </p:txBody>
      </p:sp>
    </p:spTree>
    <p:custDataLst>
      <p:tags r:id="rId1"/>
    </p:custDataLst>
    <p:extLst>
      <p:ext uri="{BB962C8B-B14F-4D97-AF65-F5344CB8AC3E}">
        <p14:creationId xmlns:p14="http://schemas.microsoft.com/office/powerpoint/2010/main" val="3326348948"/>
      </p:ext>
    </p:extLst>
  </p:cSld>
  <p:clrMapOvr>
    <a:masterClrMapping/>
  </p:clrMapOvr>
  <mc:AlternateContent xmlns:mc="http://schemas.openxmlformats.org/markup-compatibility/2006" xmlns:p14="http://schemas.microsoft.com/office/powerpoint/2010/main">
    <mc:Choice Requires="p14">
      <p:transition spd="slow" p14:dur="2000" advClick="0" advTm="55368"/>
    </mc:Choice>
    <mc:Fallback xmlns="">
      <p:transition spd="slow" advClick="0" advTm="5536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3AABD-016E-E4E1-7BE3-5A0C1E7765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06E9B1-6A4B-CD1B-5F01-2604EB62EBD5}"/>
              </a:ext>
            </a:extLst>
          </p:cNvPr>
          <p:cNvSpPr>
            <a:spLocks noGrp="1"/>
          </p:cNvSpPr>
          <p:nvPr>
            <p:ph type="title"/>
          </p:nvPr>
        </p:nvSpPr>
        <p:spPr/>
        <p:txBody>
          <a:bodyPr/>
          <a:lstStyle/>
          <a:p>
            <a:r>
              <a:rPr lang="fr-CA" noProof="1">
                <a:solidFill>
                  <a:schemeClr val="bg1"/>
                </a:solidFill>
              </a:rPr>
              <a:t>À quels risques sont-ils confrontés? Contacts 1</a:t>
            </a:r>
          </a:p>
        </p:txBody>
      </p:sp>
      <p:pic>
        <p:nvPicPr>
          <p:cNvPr id="6" name="Content Placeholder 5" descr="A minimalist drawing of two overlapping word balloons.">
            <a:extLst>
              <a:ext uri="{FF2B5EF4-FFF2-40B4-BE49-F238E27FC236}">
                <a16:creationId xmlns:a16="http://schemas.microsoft.com/office/drawing/2014/main" id="{EBEF66CC-318E-5245-B3D9-FAEEF82C94E5}"/>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sp>
        <p:nvSpPr>
          <p:cNvPr id="4" name="Content Placeholder 3">
            <a:extLst>
              <a:ext uri="{FF2B5EF4-FFF2-40B4-BE49-F238E27FC236}">
                <a16:creationId xmlns:a16="http://schemas.microsoft.com/office/drawing/2014/main" id="{516BECA5-2D40-771F-FA82-C9FE8E7D8BE2}"/>
              </a:ext>
            </a:extLst>
          </p:cNvPr>
          <p:cNvSpPr>
            <a:spLocks noGrp="1"/>
          </p:cNvSpPr>
          <p:nvPr>
            <p:ph sz="half" idx="2"/>
          </p:nvPr>
        </p:nvSpPr>
        <p:spPr/>
        <p:txBody>
          <a:bodyPr>
            <a:normAutofit fontScale="92500" lnSpcReduction="10000"/>
          </a:bodyPr>
          <a:lstStyle/>
          <a:p>
            <a:pPr>
              <a:lnSpc>
                <a:spcPct val="110000"/>
              </a:lnSpc>
              <a:spcAft>
                <a:spcPts val="600"/>
              </a:spcAft>
            </a:pPr>
            <a:r>
              <a:rPr lang="fr-CA" sz="3200" b="1" noProof="1"/>
              <a:t>CONTACTS :</a:t>
            </a:r>
            <a:endParaRPr lang="fr-CA" sz="3200" noProof="1"/>
          </a:p>
          <a:p>
            <a:pPr>
              <a:lnSpc>
                <a:spcPct val="110000"/>
              </a:lnSpc>
              <a:spcAft>
                <a:spcPts val="600"/>
              </a:spcAft>
            </a:pPr>
            <a:r>
              <a:rPr lang="fr-CA" noProof="1"/>
              <a:t>Nouent des </a:t>
            </a:r>
            <a:r>
              <a:rPr lang="fr-CA" b="1" noProof="1"/>
              <a:t>relations parasociales </a:t>
            </a:r>
            <a:r>
              <a:rPr lang="fr-CA" noProof="1"/>
              <a:t>avec des influenceurs et des agents conversationnels</a:t>
            </a:r>
          </a:p>
          <a:p>
            <a:pPr>
              <a:lnSpc>
                <a:spcPct val="110000"/>
              </a:lnSpc>
              <a:spcAft>
                <a:spcPts val="600"/>
              </a:spcAft>
            </a:pPr>
            <a:r>
              <a:rPr lang="fr-CA" b="1" noProof="1"/>
              <a:t>Plus </a:t>
            </a:r>
            <a:r>
              <a:rPr lang="fr-CA" noProof="1"/>
              <a:t>susceptibles de recevoir des sextos envoyés par des </a:t>
            </a:r>
            <a:r>
              <a:rPr lang="fr-CA" b="1" noProof="1"/>
              <a:t>contacts uniquement</a:t>
            </a:r>
            <a:r>
              <a:rPr lang="fr-CA" noProof="1"/>
              <a:t> en ligne</a:t>
            </a:r>
          </a:p>
          <a:p>
            <a:pPr>
              <a:lnSpc>
                <a:spcPct val="110000"/>
              </a:lnSpc>
              <a:spcAft>
                <a:spcPts val="600"/>
              </a:spcAft>
            </a:pPr>
            <a:r>
              <a:rPr lang="fr-CA" b="1" noProof="1"/>
              <a:t>Plus </a:t>
            </a:r>
            <a:r>
              <a:rPr lang="fr-CA" noProof="1"/>
              <a:t>vulnérables que les jeunes plus âgés à l’</a:t>
            </a:r>
            <a:r>
              <a:rPr lang="fr-CA" b="1" noProof="1"/>
              <a:t>exploitation sexuelle</a:t>
            </a:r>
          </a:p>
        </p:txBody>
      </p:sp>
    </p:spTree>
    <p:custDataLst>
      <p:tags r:id="rId1"/>
    </p:custDataLst>
    <p:extLst>
      <p:ext uri="{BB962C8B-B14F-4D97-AF65-F5344CB8AC3E}">
        <p14:creationId xmlns:p14="http://schemas.microsoft.com/office/powerpoint/2010/main" val="2375204566"/>
      </p:ext>
    </p:extLst>
  </p:cSld>
  <p:clrMapOvr>
    <a:masterClrMapping/>
  </p:clrMapOvr>
  <mc:AlternateContent xmlns:mc="http://schemas.openxmlformats.org/markup-compatibility/2006" xmlns:p14="http://schemas.microsoft.com/office/powerpoint/2010/main">
    <mc:Choice Requires="p14">
      <p:transition spd="slow" p14:dur="2000" advClick="0" advTm="67320"/>
    </mc:Choice>
    <mc:Fallback xmlns="">
      <p:transition spd="slow" advClick="0" advTm="6732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4F9F-0163-8631-9A42-6D6C574749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206089-27AC-3446-E71E-B4CF6ADAAC0D}"/>
              </a:ext>
            </a:extLst>
          </p:cNvPr>
          <p:cNvSpPr>
            <a:spLocks noGrp="1"/>
          </p:cNvSpPr>
          <p:nvPr>
            <p:ph type="title"/>
          </p:nvPr>
        </p:nvSpPr>
        <p:spPr/>
        <p:txBody>
          <a:bodyPr/>
          <a:lstStyle/>
          <a:p>
            <a:r>
              <a:rPr lang="fr-CA" noProof="1">
                <a:solidFill>
                  <a:schemeClr val="bg1"/>
                </a:solidFill>
              </a:rPr>
              <a:t>Reflection 2</a:t>
            </a:r>
          </a:p>
        </p:txBody>
      </p:sp>
      <p:pic>
        <p:nvPicPr>
          <p:cNvPr id="6" name="Content Placeholder 5" descr="A white circle with a blue question mark in it.">
            <a:extLst>
              <a:ext uri="{FF2B5EF4-FFF2-40B4-BE49-F238E27FC236}">
                <a16:creationId xmlns:a16="http://schemas.microsoft.com/office/drawing/2014/main" id="{7872A4A2-7B3E-2552-EC0E-7E703C023D8B}"/>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sp>
        <p:nvSpPr>
          <p:cNvPr id="4" name="Content Placeholder 3">
            <a:extLst>
              <a:ext uri="{FF2B5EF4-FFF2-40B4-BE49-F238E27FC236}">
                <a16:creationId xmlns:a16="http://schemas.microsoft.com/office/drawing/2014/main" id="{051B6F3E-5D99-8369-3170-4A005C1BEDA6}"/>
              </a:ext>
            </a:extLst>
          </p:cNvPr>
          <p:cNvSpPr>
            <a:spLocks noGrp="1"/>
          </p:cNvSpPr>
          <p:nvPr>
            <p:ph sz="half" idx="2"/>
          </p:nvPr>
        </p:nvSpPr>
        <p:spPr/>
        <p:txBody>
          <a:bodyPr>
            <a:normAutofit/>
          </a:bodyPr>
          <a:lstStyle/>
          <a:p>
            <a:pPr algn="ctr">
              <a:lnSpc>
                <a:spcPct val="110000"/>
              </a:lnSpc>
              <a:spcAft>
                <a:spcPts val="600"/>
              </a:spcAft>
            </a:pPr>
            <a:r>
              <a:rPr lang="fr-CA" noProof="1"/>
              <a:t>Selon vous, à quels types de risques vos élèves sont-ils le plus souvent confrontés?</a:t>
            </a:r>
          </a:p>
          <a:p>
            <a:pPr algn="ctr">
              <a:lnSpc>
                <a:spcPct val="110000"/>
              </a:lnSpc>
              <a:spcAft>
                <a:spcPts val="600"/>
              </a:spcAft>
            </a:pPr>
            <a:r>
              <a:rPr lang="fr-CA" noProof="1"/>
              <a:t>Lesquels, d’après vous, les préoccupent le plus?</a:t>
            </a:r>
          </a:p>
          <a:p>
            <a:pPr algn="ctr">
              <a:lnSpc>
                <a:spcPct val="110000"/>
              </a:lnSpc>
              <a:spcAft>
                <a:spcPts val="600"/>
              </a:spcAft>
            </a:pPr>
            <a:r>
              <a:rPr lang="fr-CA" noProof="1"/>
              <a:t>Et lesquels préoccupent leurs parents ou leurs tuteurs?</a:t>
            </a:r>
          </a:p>
        </p:txBody>
      </p:sp>
    </p:spTree>
    <p:custDataLst>
      <p:tags r:id="rId1"/>
    </p:custDataLst>
    <p:extLst>
      <p:ext uri="{BB962C8B-B14F-4D97-AF65-F5344CB8AC3E}">
        <p14:creationId xmlns:p14="http://schemas.microsoft.com/office/powerpoint/2010/main" val="99292517"/>
      </p:ext>
    </p:extLst>
  </p:cSld>
  <p:clrMapOvr>
    <a:masterClrMapping/>
  </p:clrMapOvr>
  <mc:AlternateContent xmlns:mc="http://schemas.openxmlformats.org/markup-compatibility/2006" xmlns:p14="http://schemas.microsoft.com/office/powerpoint/2010/main">
    <mc:Choice Requires="p14">
      <p:transition spd="slow" p14:dur="2000" advClick="0" advTm="16800"/>
    </mc:Choice>
    <mc:Fallback xmlns="">
      <p:transition spd="slow" advClick="0" advTm="168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42C42-DD2E-A2E6-88C4-54F9D5227B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34A0BC-7719-EECB-D648-4D917D5C767F}"/>
              </a:ext>
            </a:extLst>
          </p:cNvPr>
          <p:cNvSpPr>
            <a:spLocks noGrp="1"/>
          </p:cNvSpPr>
          <p:nvPr>
            <p:ph type="title"/>
          </p:nvPr>
        </p:nvSpPr>
        <p:spPr/>
        <p:txBody>
          <a:bodyPr/>
          <a:lstStyle/>
          <a:p>
            <a:r>
              <a:rPr lang="fr-CA" noProof="1">
                <a:solidFill>
                  <a:schemeClr val="bg1"/>
                </a:solidFill>
              </a:rPr>
              <a:t>Risque et résilience</a:t>
            </a:r>
          </a:p>
        </p:txBody>
      </p:sp>
      <p:sp>
        <p:nvSpPr>
          <p:cNvPr id="2" name="Content Placeholder 1">
            <a:extLst>
              <a:ext uri="{FF2B5EF4-FFF2-40B4-BE49-F238E27FC236}">
                <a16:creationId xmlns:a16="http://schemas.microsoft.com/office/drawing/2014/main" id="{22639FF8-ACEA-2E2E-0D56-43496F2C60ED}"/>
              </a:ext>
            </a:extLst>
          </p:cNvPr>
          <p:cNvSpPr>
            <a:spLocks noGrp="1"/>
          </p:cNvSpPr>
          <p:nvPr>
            <p:ph idx="1"/>
          </p:nvPr>
        </p:nvSpPr>
        <p:spPr/>
        <p:txBody>
          <a:bodyPr anchor="ctr">
            <a:normAutofit/>
          </a:bodyPr>
          <a:lstStyle/>
          <a:p>
            <a:pPr algn="ctr"/>
            <a:r>
              <a:rPr lang="fr-CA" sz="4800" b="1" noProof="1"/>
              <a:t>Gestion des risques</a:t>
            </a:r>
          </a:p>
          <a:p>
            <a:pPr algn="ctr"/>
            <a:r>
              <a:rPr lang="fr-CA" sz="4200" b="1" noProof="1"/>
              <a:t>Soutenir des choix sains</a:t>
            </a:r>
          </a:p>
          <a:p>
            <a:pPr algn="ctr"/>
            <a:endParaRPr lang="fr-CA" sz="4200" b="1" noProof="1"/>
          </a:p>
        </p:txBody>
      </p:sp>
    </p:spTree>
    <p:custDataLst>
      <p:tags r:id="rId1"/>
    </p:custDataLst>
    <p:extLst>
      <p:ext uri="{BB962C8B-B14F-4D97-AF65-F5344CB8AC3E}">
        <p14:creationId xmlns:p14="http://schemas.microsoft.com/office/powerpoint/2010/main" val="2594344506"/>
      </p:ext>
    </p:extLst>
  </p:cSld>
  <p:clrMapOvr>
    <a:masterClrMapping/>
  </p:clrMapOvr>
  <mc:AlternateContent xmlns:mc="http://schemas.openxmlformats.org/markup-compatibility/2006" xmlns:p14="http://schemas.microsoft.com/office/powerpoint/2010/main">
    <mc:Choice Requires="p14">
      <p:transition spd="slow" p14:dur="2000" advClick="0" advTm="51648"/>
    </mc:Choice>
    <mc:Fallback xmlns="">
      <p:transition spd="slow" advClick="0" advTm="5164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24A45D-F510-D191-DA96-51A82F1DE0E8}"/>
              </a:ext>
            </a:extLst>
          </p:cNvPr>
          <p:cNvSpPr>
            <a:spLocks noGrp="1"/>
          </p:cNvSpPr>
          <p:nvPr>
            <p:ph type="title"/>
          </p:nvPr>
        </p:nvSpPr>
        <p:spPr/>
        <p:txBody>
          <a:bodyPr/>
          <a:lstStyle/>
          <a:p>
            <a:r>
              <a:rPr lang="fr-CA" noProof="1">
                <a:solidFill>
                  <a:schemeClr val="bg1"/>
                </a:solidFill>
              </a:rPr>
              <a:t>Risque et résilience 2</a:t>
            </a:r>
          </a:p>
        </p:txBody>
      </p:sp>
      <p:pic>
        <p:nvPicPr>
          <p:cNvPr id="3" name="Picture Placeholder 2" descr="A minimalist drawing of a person riding a bicycle.&#10;&#10;">
            <a:extLst>
              <a:ext uri="{FF2B5EF4-FFF2-40B4-BE49-F238E27FC236}">
                <a16:creationId xmlns:a16="http://schemas.microsoft.com/office/drawing/2014/main" id="{4DCD9CD9-ABBC-D83C-BA6F-DC12D6FA94BF}"/>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521" t="18275" r="-1521" b="30406"/>
          <a:stretch>
            <a:fillRect/>
          </a:stretch>
        </p:blipFill>
        <p:spPr>
          <a:xfrm>
            <a:off x="1347787" y="1125537"/>
            <a:ext cx="9496425" cy="4873625"/>
          </a:xfrm>
          <a:scene3d>
            <a:camera prst="orthographicFront"/>
            <a:lightRig rig="threePt" dir="t"/>
          </a:scene3d>
          <a:sp3d/>
        </p:spPr>
      </p:pic>
    </p:spTree>
    <p:custDataLst>
      <p:tags r:id="rId1"/>
    </p:custDataLst>
    <p:extLst>
      <p:ext uri="{BB962C8B-B14F-4D97-AF65-F5344CB8AC3E}">
        <p14:creationId xmlns:p14="http://schemas.microsoft.com/office/powerpoint/2010/main" val="1657611975"/>
      </p:ext>
    </p:extLst>
  </p:cSld>
  <p:clrMapOvr>
    <a:masterClrMapping/>
  </p:clrMapOvr>
  <mc:AlternateContent xmlns:mc="http://schemas.openxmlformats.org/markup-compatibility/2006" xmlns:p14="http://schemas.microsoft.com/office/powerpoint/2010/main">
    <mc:Choice Requires="p14">
      <p:transition spd="slow" p14:dur="2000" advClick="0" advTm="35376"/>
    </mc:Choice>
    <mc:Fallback xmlns="">
      <p:transition spd="slow" advClick="0" advTm="3537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ADB562A-005A-52D5-3D51-EB52F4F5EE49}"/>
              </a:ext>
            </a:extLst>
          </p:cNvPr>
          <p:cNvSpPr>
            <a:spLocks noGrp="1"/>
          </p:cNvSpPr>
          <p:nvPr>
            <p:ph type="title"/>
          </p:nvPr>
        </p:nvSpPr>
        <p:spPr/>
        <p:txBody>
          <a:bodyPr/>
          <a:lstStyle/>
          <a:p>
            <a:r>
              <a:rPr lang="fr-CA" noProof="1">
                <a:solidFill>
                  <a:schemeClr val="bg1"/>
                </a:solidFill>
              </a:rPr>
              <a:t>Risque et résilience 3</a:t>
            </a:r>
          </a:p>
        </p:txBody>
      </p:sp>
      <p:sp>
        <p:nvSpPr>
          <p:cNvPr id="5" name="Content Placeholder 4">
            <a:extLst>
              <a:ext uri="{FF2B5EF4-FFF2-40B4-BE49-F238E27FC236}">
                <a16:creationId xmlns:a16="http://schemas.microsoft.com/office/drawing/2014/main" id="{A8FAFF93-8B17-D72B-802E-189770D80B74}"/>
              </a:ext>
            </a:extLst>
          </p:cNvPr>
          <p:cNvSpPr>
            <a:spLocks noGrp="1"/>
          </p:cNvSpPr>
          <p:nvPr>
            <p:ph sz="half" idx="1"/>
          </p:nvPr>
        </p:nvSpPr>
        <p:spPr>
          <a:xfrm>
            <a:off x="1430482" y="1376362"/>
            <a:ext cx="4817918" cy="4105276"/>
          </a:xfrm>
        </p:spPr>
        <p:txBody>
          <a:bodyPr>
            <a:normAutofit/>
          </a:bodyPr>
          <a:lstStyle/>
          <a:p>
            <a:pPr>
              <a:lnSpc>
                <a:spcPct val="110000"/>
              </a:lnSpc>
              <a:spcAft>
                <a:spcPts val="600"/>
              </a:spcAft>
            </a:pPr>
            <a:r>
              <a:rPr lang="fr-CA" sz="2900" b="1" noProof="1"/>
              <a:t>Apprendre aux élèves à…</a:t>
            </a:r>
            <a:endParaRPr lang="fr-CA" noProof="1"/>
          </a:p>
          <a:p>
            <a:pPr marL="342900" indent="-342900">
              <a:lnSpc>
                <a:spcPct val="110000"/>
              </a:lnSpc>
              <a:spcAft>
                <a:spcPts val="600"/>
              </a:spcAft>
              <a:buFont typeface="Arial" panose="020B0604020202020204" pitchFamily="34" charset="0"/>
              <a:buChar char="•"/>
            </a:pPr>
            <a:r>
              <a:rPr lang="fr-CA" noProof="1"/>
              <a:t>Reconnaître et</a:t>
            </a:r>
            <a:r>
              <a:rPr lang="fr-CA" b="1" noProof="1"/>
              <a:t> gérer </a:t>
            </a:r>
            <a:r>
              <a:rPr lang="fr-CA" noProof="1"/>
              <a:t>les risques</a:t>
            </a:r>
          </a:p>
          <a:p>
            <a:pPr marL="342900" indent="-342900">
              <a:lnSpc>
                <a:spcPct val="110000"/>
              </a:lnSpc>
              <a:spcAft>
                <a:spcPts val="600"/>
              </a:spcAft>
              <a:buFont typeface="Arial" panose="020B0604020202020204" pitchFamily="34" charset="0"/>
              <a:buChar char="•"/>
            </a:pPr>
            <a:r>
              <a:rPr lang="fr-CA" noProof="1"/>
              <a:t>Reconnaître et </a:t>
            </a:r>
            <a:r>
              <a:rPr lang="fr-CA" b="1" noProof="1"/>
              <a:t>éviter</a:t>
            </a:r>
            <a:r>
              <a:rPr lang="fr-CA" noProof="1"/>
              <a:t> les dangers</a:t>
            </a:r>
          </a:p>
          <a:p>
            <a:pPr marL="342900" indent="-342900">
              <a:lnSpc>
                <a:spcPct val="110000"/>
              </a:lnSpc>
              <a:spcAft>
                <a:spcPts val="600"/>
              </a:spcAft>
              <a:buFont typeface="Arial" panose="020B0604020202020204" pitchFamily="34" charset="0"/>
              <a:buChar char="•"/>
            </a:pPr>
            <a:r>
              <a:rPr lang="fr-CA" b="1" noProof="1"/>
              <a:t>Se rétablir </a:t>
            </a:r>
            <a:r>
              <a:rPr lang="fr-CA" noProof="1"/>
              <a:t>après un préjudice</a:t>
            </a:r>
          </a:p>
        </p:txBody>
      </p:sp>
      <p:pic>
        <p:nvPicPr>
          <p:cNvPr id="3" name="Content Placeholder 2" descr="A minimalist drawing of a bouncing ball.">
            <a:extLst>
              <a:ext uri="{FF2B5EF4-FFF2-40B4-BE49-F238E27FC236}">
                <a16:creationId xmlns:a16="http://schemas.microsoft.com/office/drawing/2014/main" id="{E356A14D-D6CB-27B3-6537-D746886583F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22244" y="1376363"/>
            <a:ext cx="4105275" cy="4105275"/>
          </a:xfrm>
          <a:prstGeom prst="roundRect">
            <a:avLst/>
          </a:prstGeom>
        </p:spPr>
      </p:pic>
    </p:spTree>
    <p:custDataLst>
      <p:tags r:id="rId1"/>
    </p:custDataLst>
    <p:extLst>
      <p:ext uri="{BB962C8B-B14F-4D97-AF65-F5344CB8AC3E}">
        <p14:creationId xmlns:p14="http://schemas.microsoft.com/office/powerpoint/2010/main" val="4160606865"/>
      </p:ext>
    </p:extLst>
  </p:cSld>
  <p:clrMapOvr>
    <a:masterClrMapping/>
  </p:clrMapOvr>
  <mc:AlternateContent xmlns:mc="http://schemas.openxmlformats.org/markup-compatibility/2006" xmlns:p14="http://schemas.microsoft.com/office/powerpoint/2010/main">
    <mc:Choice Requires="p14">
      <p:transition spd="slow" p14:dur="2000" advClick="0" advTm="14280"/>
    </mc:Choice>
    <mc:Fallback xmlns="">
      <p:transition spd="slow" advClick="0" advTm="1428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D44BE-54C1-22BD-8B37-017A5D3841E2}"/>
              </a:ext>
            </a:extLst>
          </p:cNvPr>
          <p:cNvSpPr>
            <a:spLocks noGrp="1"/>
          </p:cNvSpPr>
          <p:nvPr>
            <p:ph type="title"/>
          </p:nvPr>
        </p:nvSpPr>
        <p:spPr/>
        <p:txBody>
          <a:bodyPr/>
          <a:lstStyle/>
          <a:p>
            <a:r>
              <a:rPr lang="fr-CA" noProof="1">
                <a:solidFill>
                  <a:schemeClr val="bg1"/>
                </a:solidFill>
              </a:rPr>
              <a:t>Reflection 1</a:t>
            </a:r>
          </a:p>
        </p:txBody>
      </p:sp>
      <p:pic>
        <p:nvPicPr>
          <p:cNvPr id="6" name="Content Placeholder 5" descr="A white circle with a blue question mark in it.">
            <a:extLst>
              <a:ext uri="{FF2B5EF4-FFF2-40B4-BE49-F238E27FC236}">
                <a16:creationId xmlns:a16="http://schemas.microsoft.com/office/drawing/2014/main" id="{89AD87A3-EB71-E0AD-1C7A-AEF75E46FC5B}"/>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sp>
        <p:nvSpPr>
          <p:cNvPr id="4" name="Content Placeholder 3">
            <a:extLst>
              <a:ext uri="{FF2B5EF4-FFF2-40B4-BE49-F238E27FC236}">
                <a16:creationId xmlns:a16="http://schemas.microsoft.com/office/drawing/2014/main" id="{2E2E2704-86E1-61EE-12D9-CFE130E2A920}"/>
              </a:ext>
            </a:extLst>
          </p:cNvPr>
          <p:cNvSpPr>
            <a:spLocks noGrp="1"/>
          </p:cNvSpPr>
          <p:nvPr>
            <p:ph sz="half" idx="2"/>
          </p:nvPr>
        </p:nvSpPr>
        <p:spPr/>
        <p:txBody>
          <a:bodyPr>
            <a:normAutofit/>
          </a:bodyPr>
          <a:lstStyle/>
          <a:p>
            <a:pPr algn="ctr">
              <a:lnSpc>
                <a:spcPct val="110000"/>
              </a:lnSpc>
              <a:spcAft>
                <a:spcPts val="600"/>
              </a:spcAft>
            </a:pPr>
            <a:r>
              <a:rPr lang="fr-CA" noProof="1"/>
              <a:t>Quelles stratégies avez-vous utilisées pour enseigner la citoyenneté numérique et la sécurité en ligne?</a:t>
            </a:r>
          </a:p>
          <a:p>
            <a:pPr algn="ctr">
              <a:lnSpc>
                <a:spcPct val="110000"/>
              </a:lnSpc>
              <a:spcAft>
                <a:spcPts val="600"/>
              </a:spcAft>
            </a:pPr>
            <a:r>
              <a:rPr lang="fr-CA" noProof="1"/>
              <a:t>Quels défis avez-vous rencontrés?</a:t>
            </a:r>
          </a:p>
          <a:p>
            <a:pPr algn="ctr">
              <a:lnSpc>
                <a:spcPct val="110000"/>
              </a:lnSpc>
              <a:spcAft>
                <a:spcPts val="600"/>
              </a:spcAft>
            </a:pPr>
            <a:r>
              <a:rPr lang="fr-CA" noProof="1"/>
              <a:t>Quelles ont été vos réussites?</a:t>
            </a:r>
          </a:p>
        </p:txBody>
      </p:sp>
    </p:spTree>
    <p:custDataLst>
      <p:tags r:id="rId1"/>
    </p:custDataLst>
    <p:extLst>
      <p:ext uri="{BB962C8B-B14F-4D97-AF65-F5344CB8AC3E}">
        <p14:creationId xmlns:p14="http://schemas.microsoft.com/office/powerpoint/2010/main" val="3065356397"/>
      </p:ext>
    </p:extLst>
  </p:cSld>
  <p:clrMapOvr>
    <a:masterClrMapping/>
  </p:clrMapOvr>
  <mc:AlternateContent xmlns:mc="http://schemas.openxmlformats.org/markup-compatibility/2006" xmlns:p14="http://schemas.microsoft.com/office/powerpoint/2010/main">
    <mc:Choice Requires="p14">
      <p:transition spd="slow" p14:dur="2000" advClick="0" advTm="15072"/>
    </mc:Choice>
    <mc:Fallback xmlns="">
      <p:transition spd="slow" advClick="0" advTm="1507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696709E-8210-C227-572E-493B670EFC40}"/>
              </a:ext>
            </a:extLst>
          </p:cNvPr>
          <p:cNvSpPr>
            <a:spLocks noGrp="1"/>
          </p:cNvSpPr>
          <p:nvPr>
            <p:ph type="title"/>
          </p:nvPr>
        </p:nvSpPr>
        <p:spPr/>
        <p:txBody>
          <a:bodyPr/>
          <a:lstStyle/>
          <a:p>
            <a:r>
              <a:rPr lang="fr-CA" noProof="1">
                <a:solidFill>
                  <a:schemeClr val="bg1"/>
                </a:solidFill>
              </a:rPr>
              <a:t>Risque et résilience 4</a:t>
            </a:r>
          </a:p>
        </p:txBody>
      </p:sp>
      <p:pic>
        <p:nvPicPr>
          <p:cNvPr id="9" name="Content Placeholder 8" descr="A minimalist drawing of a white band aid on a blue background.&#10;&#10;">
            <a:extLst>
              <a:ext uri="{FF2B5EF4-FFF2-40B4-BE49-F238E27FC236}">
                <a16:creationId xmlns:a16="http://schemas.microsoft.com/office/drawing/2014/main" id="{82FD6D38-A5C8-05E2-9917-36E747C6BC53}"/>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pic>
        <p:nvPicPr>
          <p:cNvPr id="11" name="Content Placeholder 10" descr="A logo of a white triangle with an exclamation mark inside it.">
            <a:extLst>
              <a:ext uri="{FF2B5EF4-FFF2-40B4-BE49-F238E27FC236}">
                <a16:creationId xmlns:a16="http://schemas.microsoft.com/office/drawing/2014/main" id="{78AB3570-43D2-436A-58F2-569593ACEDE7}"/>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522244" y="1376363"/>
            <a:ext cx="4105275" cy="4105275"/>
          </a:xfrm>
          <a:prstGeom prst="roundRect">
            <a:avLst/>
          </a:prstGeom>
        </p:spPr>
      </p:pic>
    </p:spTree>
    <p:custDataLst>
      <p:tags r:id="rId1"/>
    </p:custDataLst>
    <p:extLst>
      <p:ext uri="{BB962C8B-B14F-4D97-AF65-F5344CB8AC3E}">
        <p14:creationId xmlns:p14="http://schemas.microsoft.com/office/powerpoint/2010/main" val="3326426368"/>
      </p:ext>
    </p:extLst>
  </p:cSld>
  <p:clrMapOvr>
    <a:masterClrMapping/>
  </p:clrMapOvr>
  <mc:AlternateContent xmlns:mc="http://schemas.openxmlformats.org/markup-compatibility/2006" xmlns:p14="http://schemas.microsoft.com/office/powerpoint/2010/main">
    <mc:Choice Requires="p14">
      <p:transition spd="slow" p14:dur="2000" advClick="0" advTm="34848"/>
    </mc:Choice>
    <mc:Fallback xmlns="">
      <p:transition spd="slow" advClick="0" advTm="3484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BC67738-D073-EC72-9950-A6C1ADE5547D}"/>
              </a:ext>
            </a:extLst>
          </p:cNvPr>
          <p:cNvSpPr>
            <a:spLocks noGrp="1"/>
          </p:cNvSpPr>
          <p:nvPr>
            <p:ph type="title"/>
          </p:nvPr>
        </p:nvSpPr>
        <p:spPr/>
        <p:txBody>
          <a:bodyPr/>
          <a:lstStyle/>
          <a:p>
            <a:r>
              <a:rPr lang="fr-CA" noProof="1">
                <a:solidFill>
                  <a:schemeClr val="bg1"/>
                </a:solidFill>
              </a:rPr>
              <a:t>Risque et résilience 5</a:t>
            </a:r>
            <a:endParaRPr lang="fr-CA" noProof="1"/>
          </a:p>
        </p:txBody>
      </p:sp>
      <p:pic>
        <p:nvPicPr>
          <p:cNvPr id="6" name="Content Placeholder 5" descr="A logo of a white triangle with an exclamation mark inside it.">
            <a:extLst>
              <a:ext uri="{FF2B5EF4-FFF2-40B4-BE49-F238E27FC236}">
                <a16:creationId xmlns:a16="http://schemas.microsoft.com/office/drawing/2014/main" id="{E8468262-EDCE-E693-C9DF-E2DC21FD51C5}"/>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pic>
        <p:nvPicPr>
          <p:cNvPr id="8" name="Content Placeholder 7" descr="A minimalist drawing of a shark rising out of the waves.">
            <a:extLst>
              <a:ext uri="{FF2B5EF4-FFF2-40B4-BE49-F238E27FC236}">
                <a16:creationId xmlns:a16="http://schemas.microsoft.com/office/drawing/2014/main" id="{D6857D8B-A6BC-69F7-CF5C-2C64770E0305}"/>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386784" y="1376363"/>
            <a:ext cx="4171678" cy="4177073"/>
          </a:xfrm>
        </p:spPr>
      </p:pic>
    </p:spTree>
    <p:custDataLst>
      <p:tags r:id="rId1"/>
    </p:custDataLst>
    <p:extLst>
      <p:ext uri="{BB962C8B-B14F-4D97-AF65-F5344CB8AC3E}">
        <p14:creationId xmlns:p14="http://schemas.microsoft.com/office/powerpoint/2010/main" val="3076542352"/>
      </p:ext>
    </p:extLst>
  </p:cSld>
  <p:clrMapOvr>
    <a:masterClrMapping/>
  </p:clrMapOvr>
  <mc:AlternateContent xmlns:mc="http://schemas.openxmlformats.org/markup-compatibility/2006" xmlns:p14="http://schemas.microsoft.com/office/powerpoint/2010/main">
    <mc:Choice Requires="p14">
      <p:transition spd="slow" p14:dur="2000" advClick="0" advTm="66048"/>
    </mc:Choice>
    <mc:Fallback xmlns="">
      <p:transition spd="slow" advClick="0" advTm="6604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7A92839-6785-E082-E14F-380AF31497F1}"/>
              </a:ext>
            </a:extLst>
          </p:cNvPr>
          <p:cNvSpPr>
            <a:spLocks noGrp="1"/>
          </p:cNvSpPr>
          <p:nvPr>
            <p:ph type="title"/>
          </p:nvPr>
        </p:nvSpPr>
        <p:spPr/>
        <p:txBody>
          <a:bodyPr/>
          <a:lstStyle/>
          <a:p>
            <a:r>
              <a:rPr lang="fr-CA" noProof="1">
                <a:solidFill>
                  <a:schemeClr val="bg1"/>
                </a:solidFill>
              </a:rPr>
              <a:t>Risque et résilience 6</a:t>
            </a:r>
            <a:endParaRPr lang="fr-CA" noProof="1"/>
          </a:p>
        </p:txBody>
      </p:sp>
      <p:sp>
        <p:nvSpPr>
          <p:cNvPr id="5" name="Content Placeholder 4">
            <a:extLst>
              <a:ext uri="{FF2B5EF4-FFF2-40B4-BE49-F238E27FC236}">
                <a16:creationId xmlns:a16="http://schemas.microsoft.com/office/drawing/2014/main" id="{110075AE-5F31-E7EC-A3C1-26A959917516}"/>
              </a:ext>
            </a:extLst>
          </p:cNvPr>
          <p:cNvSpPr>
            <a:spLocks noGrp="1"/>
          </p:cNvSpPr>
          <p:nvPr>
            <p:ph sz="half" idx="1"/>
          </p:nvPr>
        </p:nvSpPr>
        <p:spPr>
          <a:xfrm>
            <a:off x="982011" y="1381126"/>
            <a:ext cx="5438775" cy="4105276"/>
          </a:xfrm>
        </p:spPr>
        <p:txBody>
          <a:bodyPr>
            <a:normAutofit fontScale="92500" lnSpcReduction="10000"/>
          </a:bodyPr>
          <a:lstStyle/>
          <a:p>
            <a:pPr>
              <a:lnSpc>
                <a:spcPct val="110000"/>
              </a:lnSpc>
            </a:pPr>
            <a:r>
              <a:rPr lang="fr-CA" noProof="1"/>
              <a:t>« Les</a:t>
            </a:r>
            <a:r>
              <a:rPr lang="fr-CA" b="1" noProof="1"/>
              <a:t> adultes </a:t>
            </a:r>
            <a:r>
              <a:rPr lang="fr-CA" noProof="1"/>
              <a:t>sont responsables de la santé de l’arbre et de l’</a:t>
            </a:r>
            <a:r>
              <a:rPr lang="fr-CA" b="1" noProof="1"/>
              <a:t>enlèvement des branches pourries</a:t>
            </a:r>
            <a:r>
              <a:rPr lang="fr-CA" noProof="1"/>
              <a:t>, tandis que les </a:t>
            </a:r>
            <a:r>
              <a:rPr lang="fr-CA" b="1" noProof="1"/>
              <a:t>enfants </a:t>
            </a:r>
            <a:r>
              <a:rPr lang="fr-CA" noProof="1"/>
              <a:t>sont responsables de la </a:t>
            </a:r>
            <a:r>
              <a:rPr lang="fr-CA" b="1" noProof="1"/>
              <a:t>hauteur à laquelle ils grimpent </a:t>
            </a:r>
            <a:r>
              <a:rPr lang="fr-CA" noProof="1"/>
              <a:t>et du </a:t>
            </a:r>
            <a:r>
              <a:rPr lang="fr-CA" b="1" noProof="1"/>
              <a:t>chemin qu’ils empruntent pour atteindre la cime</a:t>
            </a:r>
            <a:r>
              <a:rPr lang="fr-CA" noProof="1"/>
              <a:t>. Nous pouvons même </a:t>
            </a:r>
            <a:r>
              <a:rPr lang="fr-CA" b="1" noProof="1"/>
              <a:t>apprendre aux enfants à détecter une branche pourrie</a:t>
            </a:r>
            <a:r>
              <a:rPr lang="fr-CA" noProof="1"/>
              <a:t>, sachant que cette connaissance deviendra une sauvegarde qu’ils conserveront avec eux »</a:t>
            </a:r>
          </a:p>
          <a:p>
            <a:pPr>
              <a:lnSpc>
                <a:spcPct val="110000"/>
              </a:lnSpc>
            </a:pPr>
            <a:r>
              <a:rPr lang="fr-CA" sz="2000" noProof="1"/>
              <a:t>Association canadienne de santé publique</a:t>
            </a:r>
          </a:p>
        </p:txBody>
      </p:sp>
      <p:pic>
        <p:nvPicPr>
          <p:cNvPr id="8" name="Content Placeholder 7" descr="A minimalist drawing of a white tree with leaves on a blue background.&#10;&#10;">
            <a:extLst>
              <a:ext uri="{FF2B5EF4-FFF2-40B4-BE49-F238E27FC236}">
                <a16:creationId xmlns:a16="http://schemas.microsoft.com/office/drawing/2014/main" id="{C80E02A5-A475-740C-5041-9FF006F03262}"/>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707982" y="1376363"/>
            <a:ext cx="3919537" cy="3919537"/>
          </a:xfrm>
          <a:prstGeom prst="roundRect">
            <a:avLst/>
          </a:prstGeom>
        </p:spPr>
      </p:pic>
    </p:spTree>
    <p:custDataLst>
      <p:tags r:id="rId1"/>
    </p:custDataLst>
    <p:extLst>
      <p:ext uri="{BB962C8B-B14F-4D97-AF65-F5344CB8AC3E}">
        <p14:creationId xmlns:p14="http://schemas.microsoft.com/office/powerpoint/2010/main" val="3325794792"/>
      </p:ext>
    </p:extLst>
  </p:cSld>
  <p:clrMapOvr>
    <a:masterClrMapping/>
  </p:clrMapOvr>
  <mc:AlternateContent xmlns:mc="http://schemas.openxmlformats.org/markup-compatibility/2006" xmlns:p14="http://schemas.microsoft.com/office/powerpoint/2010/main">
    <mc:Choice Requires="p14">
      <p:transition spd="slow" p14:dur="2000" advClick="0" advTm="101832"/>
    </mc:Choice>
    <mc:Fallback xmlns="">
      <p:transition spd="slow" advClick="0" advTm="10183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82C0F-5B74-03F4-4A1C-09989E9611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B68F08-1756-B2D9-86A0-9D8456783F62}"/>
              </a:ext>
            </a:extLst>
          </p:cNvPr>
          <p:cNvSpPr>
            <a:spLocks noGrp="1"/>
          </p:cNvSpPr>
          <p:nvPr>
            <p:ph type="title"/>
          </p:nvPr>
        </p:nvSpPr>
        <p:spPr/>
        <p:txBody>
          <a:bodyPr/>
          <a:lstStyle/>
          <a:p>
            <a:r>
              <a:rPr lang="fr-CA" noProof="1">
                <a:solidFill>
                  <a:schemeClr val="bg1"/>
                </a:solidFill>
              </a:rPr>
              <a:t>Reflection 3</a:t>
            </a:r>
          </a:p>
        </p:txBody>
      </p:sp>
      <p:pic>
        <p:nvPicPr>
          <p:cNvPr id="6" name="Content Placeholder 5" descr="A white circle with a blue question mark in it.">
            <a:extLst>
              <a:ext uri="{FF2B5EF4-FFF2-40B4-BE49-F238E27FC236}">
                <a16:creationId xmlns:a16="http://schemas.microsoft.com/office/drawing/2014/main" id="{F6C3683A-D892-E542-D064-F62A1048AE8B}"/>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sp>
        <p:nvSpPr>
          <p:cNvPr id="4" name="Content Placeholder 3">
            <a:extLst>
              <a:ext uri="{FF2B5EF4-FFF2-40B4-BE49-F238E27FC236}">
                <a16:creationId xmlns:a16="http://schemas.microsoft.com/office/drawing/2014/main" id="{22526D48-675F-8F75-7021-8E84D6FACAAD}"/>
              </a:ext>
            </a:extLst>
          </p:cNvPr>
          <p:cNvSpPr>
            <a:spLocks noGrp="1"/>
          </p:cNvSpPr>
          <p:nvPr>
            <p:ph sz="half" idx="2"/>
          </p:nvPr>
        </p:nvSpPr>
        <p:spPr/>
        <p:txBody>
          <a:bodyPr>
            <a:normAutofit/>
          </a:bodyPr>
          <a:lstStyle/>
          <a:p>
            <a:pPr>
              <a:lnSpc>
                <a:spcPct val="110000"/>
              </a:lnSpc>
              <a:spcAft>
                <a:spcPts val="600"/>
              </a:spcAft>
            </a:pPr>
            <a:r>
              <a:rPr lang="fr-CA" noProof="1"/>
              <a:t>Comment pourriez-vous devoir aborder les risques en ligne dans votre classe?</a:t>
            </a:r>
          </a:p>
          <a:p>
            <a:pPr>
              <a:lnSpc>
                <a:spcPct val="110000"/>
              </a:lnSpc>
              <a:spcAft>
                <a:spcPts val="600"/>
              </a:spcAft>
            </a:pPr>
            <a:r>
              <a:rPr lang="fr-CA" noProof="1"/>
              <a:t>Qui pourrait vous aider?</a:t>
            </a:r>
          </a:p>
          <a:p>
            <a:pPr>
              <a:lnSpc>
                <a:spcPct val="110000"/>
              </a:lnSpc>
              <a:spcAft>
                <a:spcPts val="600"/>
              </a:spcAft>
            </a:pPr>
            <a:r>
              <a:rPr lang="fr-CA" noProof="1"/>
              <a:t>Quels défis ou obstacles pourriez-vous devoir surmonter?</a:t>
            </a:r>
          </a:p>
          <a:p>
            <a:pPr>
              <a:lnSpc>
                <a:spcPct val="110000"/>
              </a:lnSpc>
              <a:spcAft>
                <a:spcPts val="600"/>
              </a:spcAft>
            </a:pPr>
            <a:r>
              <a:rPr lang="fr-CA" noProof="1"/>
              <a:t>Quels soutiens pourraient être disponibles?</a:t>
            </a:r>
          </a:p>
        </p:txBody>
      </p:sp>
    </p:spTree>
    <p:custDataLst>
      <p:tags r:id="rId1"/>
    </p:custDataLst>
    <p:extLst>
      <p:ext uri="{BB962C8B-B14F-4D97-AF65-F5344CB8AC3E}">
        <p14:creationId xmlns:p14="http://schemas.microsoft.com/office/powerpoint/2010/main" val="1615843388"/>
      </p:ext>
    </p:extLst>
  </p:cSld>
  <p:clrMapOvr>
    <a:masterClrMapping/>
  </p:clrMapOvr>
  <mc:AlternateContent xmlns:mc="http://schemas.openxmlformats.org/markup-compatibility/2006" xmlns:p14="http://schemas.microsoft.com/office/powerpoint/2010/main">
    <mc:Choice Requires="p14">
      <p:transition spd="slow" p14:dur="2000" advClick="0" advTm="23808"/>
    </mc:Choice>
    <mc:Fallback xmlns="">
      <p:transition spd="slow" advClick="0" advTm="2380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9B290-FD5F-F7CB-40B3-91D10D4DAE4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E75EA-D2EF-E930-6D8A-1A9E3602B582}"/>
              </a:ext>
            </a:extLst>
          </p:cNvPr>
          <p:cNvSpPr>
            <a:spLocks noGrp="1"/>
          </p:cNvSpPr>
          <p:nvPr>
            <p:ph type="title" idx="4294967295"/>
          </p:nvPr>
        </p:nvSpPr>
        <p:spPr>
          <a:xfrm>
            <a:off x="1589088" y="1044575"/>
            <a:ext cx="9013825" cy="4576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A" sz="4800" b="1" i="0" u="none" strike="noStrike" kern="1200" cap="none" spc="0" normalizeH="0" baseline="0" noProof="1">
                <a:ln>
                  <a:noFill/>
                </a:ln>
                <a:solidFill>
                  <a:srgbClr val="436AB3"/>
                </a:solidFill>
                <a:effectLst/>
                <a:uLnTx/>
                <a:uFillTx/>
                <a:latin typeface="Gotham Bold" pitchFamily="50" charset="0"/>
                <a:ea typeface="+mn-ea"/>
                <a:cs typeface="+mn-cs"/>
              </a:rPr>
              <a:t>Littératie aux médias numériques</a:t>
            </a:r>
          </a:p>
        </p:txBody>
      </p:sp>
      <p:sp>
        <p:nvSpPr>
          <p:cNvPr id="3" name="Title 2">
            <a:extLst>
              <a:ext uri="{FF2B5EF4-FFF2-40B4-BE49-F238E27FC236}">
                <a16:creationId xmlns:a16="http://schemas.microsoft.com/office/drawing/2014/main" id="{AC05F9FA-C407-5CD6-DF46-FA013AB56B67}"/>
              </a:ext>
            </a:extLst>
          </p:cNvPr>
          <p:cNvSpPr>
            <a:spLocks/>
          </p:cNvSpPr>
          <p:nvPr/>
        </p:nvSpPr>
        <p:spPr>
          <a:xfrm>
            <a:off x="152399" y="108743"/>
            <a:ext cx="5438775" cy="4445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1800" b="0" i="0" u="none" strike="noStrike" kern="1200" cap="none" spc="0" normalizeH="0" baseline="0" noProof="1">
                <a:ln>
                  <a:noFill/>
                </a:ln>
                <a:solidFill>
                  <a:schemeClr val="bg1"/>
                </a:solidFill>
                <a:effectLst/>
                <a:uLnTx/>
                <a:uFillTx/>
                <a:latin typeface="Gotham Bold" pitchFamily="50" charset="0"/>
                <a:ea typeface="+mj-ea"/>
                <a:cs typeface="+mj-cs"/>
              </a:rPr>
              <a:t>Digital media literacy</a:t>
            </a:r>
          </a:p>
        </p:txBody>
      </p:sp>
    </p:spTree>
    <p:custDataLst>
      <p:tags r:id="rId1"/>
    </p:custDataLst>
    <p:extLst>
      <p:ext uri="{BB962C8B-B14F-4D97-AF65-F5344CB8AC3E}">
        <p14:creationId xmlns:p14="http://schemas.microsoft.com/office/powerpoint/2010/main" val="3008465241"/>
      </p:ext>
    </p:extLst>
  </p:cSld>
  <p:clrMapOvr>
    <a:masterClrMapping/>
  </p:clrMapOvr>
  <mc:AlternateContent xmlns:mc="http://schemas.openxmlformats.org/markup-compatibility/2006" xmlns:p14="http://schemas.microsoft.com/office/powerpoint/2010/main">
    <mc:Choice Requires="p14">
      <p:transition spd="slow" p14:dur="2000" advClick="0" advTm="12840"/>
    </mc:Choice>
    <mc:Fallback xmlns="">
      <p:transition spd="slow" advClick="0" advTm="1284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1BCD3-03F7-11EC-A404-A08F1CB72F4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02195442-9348-F023-96DD-F7985AF50495}"/>
              </a:ext>
            </a:extLst>
          </p:cNvPr>
          <p:cNvSpPr>
            <a:spLocks noGrp="1"/>
          </p:cNvSpPr>
          <p:nvPr>
            <p:ph type="title"/>
          </p:nvPr>
        </p:nvSpPr>
        <p:spPr/>
        <p:txBody>
          <a:bodyPr/>
          <a:lstStyle/>
          <a:p>
            <a:r>
              <a:rPr lang="fr-CA" b="1" noProof="1">
                <a:solidFill>
                  <a:schemeClr val="bg1"/>
                </a:solidFill>
              </a:rPr>
              <a:t>Littératie aux médias numériques :</a:t>
            </a:r>
            <a:r>
              <a:rPr lang="fr-CA" b="1" baseline="0" noProof="1">
                <a:solidFill>
                  <a:schemeClr val="bg1"/>
                </a:solidFill>
              </a:rPr>
              <a:t> Compétences et concepts clés</a:t>
            </a:r>
            <a:endParaRPr lang="fr-CA" noProof="1">
              <a:solidFill>
                <a:schemeClr val="bg1"/>
              </a:solidFill>
            </a:endParaRPr>
          </a:p>
        </p:txBody>
      </p:sp>
      <p:pic>
        <p:nvPicPr>
          <p:cNvPr id="6" name="Image 5" descr="Une image contenant texte, cercle, logo, Graphique&#10;&#10;Description générée automatiquement">
            <a:extLst>
              <a:ext uri="{FF2B5EF4-FFF2-40B4-BE49-F238E27FC236}">
                <a16:creationId xmlns:a16="http://schemas.microsoft.com/office/drawing/2014/main" id="{458B4040-1848-D5DE-3502-A0C6BC23AC52}"/>
              </a:ext>
            </a:extLst>
          </p:cNvPr>
          <p:cNvPicPr>
            <a:picLocks noChangeAspect="1"/>
          </p:cNvPicPr>
          <p:nvPr/>
        </p:nvPicPr>
        <p:blipFill>
          <a:blip r:embed="rId4"/>
          <a:stretch>
            <a:fillRect/>
          </a:stretch>
        </p:blipFill>
        <p:spPr>
          <a:xfrm>
            <a:off x="2880369" y="1293744"/>
            <a:ext cx="6797031" cy="4754874"/>
          </a:xfrm>
          <a:prstGeom prst="rect">
            <a:avLst/>
          </a:prstGeom>
          <a:solidFill>
            <a:srgbClr val="7590C7"/>
          </a:solidFill>
        </p:spPr>
      </p:pic>
      <p:sp>
        <p:nvSpPr>
          <p:cNvPr id="9" name="Content Placeholder 6">
            <a:extLst>
              <a:ext uri="{FF2B5EF4-FFF2-40B4-BE49-F238E27FC236}">
                <a16:creationId xmlns:a16="http://schemas.microsoft.com/office/drawing/2014/main" id="{6EBD3DFA-AF3D-14AE-1760-1D29D78BA996}"/>
              </a:ext>
            </a:extLst>
          </p:cNvPr>
          <p:cNvSpPr txBox="1">
            <a:spLocks/>
          </p:cNvSpPr>
          <p:nvPr/>
        </p:nvSpPr>
        <p:spPr>
          <a:xfrm>
            <a:off x="1430482" y="809383"/>
            <a:ext cx="6037118" cy="740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436AB3"/>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Gotham Book" pitchFamily="50"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lumMod val="85000"/>
                    <a:lumOff val="15000"/>
                  </a:schemeClr>
                </a:solidFill>
                <a:latin typeface="Gotham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3200" b="1" noProof="1"/>
              <a:t>Compétences et concepts clés</a:t>
            </a:r>
          </a:p>
        </p:txBody>
      </p:sp>
    </p:spTree>
    <p:custDataLst>
      <p:tags r:id="rId1"/>
    </p:custDataLst>
    <p:extLst>
      <p:ext uri="{BB962C8B-B14F-4D97-AF65-F5344CB8AC3E}">
        <p14:creationId xmlns:p14="http://schemas.microsoft.com/office/powerpoint/2010/main" val="2565509036"/>
      </p:ext>
    </p:extLst>
  </p:cSld>
  <p:clrMapOvr>
    <a:masterClrMapping/>
  </p:clrMapOvr>
  <mc:AlternateContent xmlns:mc="http://schemas.openxmlformats.org/markup-compatibility/2006" xmlns:p14="http://schemas.microsoft.com/office/powerpoint/2010/main">
    <mc:Choice Requires="p14">
      <p:transition spd="slow" p14:dur="2000" advClick="0" advTm="51384"/>
    </mc:Choice>
    <mc:Fallback xmlns="">
      <p:transition spd="slow" advClick="0" advTm="51384"/>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63C81-7594-2958-12BA-8DE7757CBAA3}"/>
            </a:ext>
          </a:extLst>
        </p:cNvPr>
        <p:cNvGrpSpPr/>
        <p:nvPr/>
      </p:nvGrpSpPr>
      <p:grpSpPr>
        <a:xfrm>
          <a:off x="0" y="0"/>
          <a:ext cx="0" cy="0"/>
          <a:chOff x="0" y="0"/>
          <a:chExt cx="0" cy="0"/>
        </a:xfrm>
      </p:grpSpPr>
      <p:sp>
        <p:nvSpPr>
          <p:cNvPr id="6" name="Title 9">
            <a:extLst>
              <a:ext uri="{FF2B5EF4-FFF2-40B4-BE49-F238E27FC236}">
                <a16:creationId xmlns:a16="http://schemas.microsoft.com/office/drawing/2014/main" id="{871CB201-C60E-5684-3ED4-E19F315F3920}"/>
              </a:ext>
            </a:extLst>
          </p:cNvPr>
          <p:cNvSpPr>
            <a:spLocks noGrp="1"/>
          </p:cNvSpPr>
          <p:nvPr>
            <p:ph type="title"/>
          </p:nvPr>
        </p:nvSpPr>
        <p:spPr/>
        <p:txBody>
          <a:bodyPr/>
          <a:lstStyle/>
          <a:p>
            <a:r>
              <a:rPr lang="fr-CA" b="1" noProof="1">
                <a:solidFill>
                  <a:schemeClr val="bg1"/>
                </a:solidFill>
              </a:rPr>
              <a:t>Littératie aux médias numériques</a:t>
            </a:r>
            <a:r>
              <a:rPr lang="fr-CA" b="1" baseline="0" noProof="1">
                <a:solidFill>
                  <a:schemeClr val="bg1"/>
                </a:solidFill>
              </a:rPr>
              <a:t> : Concepts clés</a:t>
            </a:r>
            <a:endParaRPr lang="fr-CA" noProof="1">
              <a:solidFill>
                <a:schemeClr val="bg1"/>
              </a:solidFill>
            </a:endParaRPr>
          </a:p>
        </p:txBody>
      </p:sp>
      <p:sp>
        <p:nvSpPr>
          <p:cNvPr id="9" name="Content Placeholder 6">
            <a:extLst>
              <a:ext uri="{FF2B5EF4-FFF2-40B4-BE49-F238E27FC236}">
                <a16:creationId xmlns:a16="http://schemas.microsoft.com/office/drawing/2014/main" id="{643B58B5-62D3-B65E-31E5-A909DFF701A2}"/>
              </a:ext>
            </a:extLst>
          </p:cNvPr>
          <p:cNvSpPr txBox="1">
            <a:spLocks/>
          </p:cNvSpPr>
          <p:nvPr/>
        </p:nvSpPr>
        <p:spPr>
          <a:xfrm>
            <a:off x="1430482" y="809383"/>
            <a:ext cx="4941761" cy="4840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436AB3"/>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Gotham Book" pitchFamily="50"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lumMod val="85000"/>
                    <a:lumOff val="15000"/>
                  </a:schemeClr>
                </a:solidFill>
                <a:latin typeface="Gotham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3200" b="1" noProof="1"/>
              <a:t>Concepts clés</a:t>
            </a:r>
          </a:p>
        </p:txBody>
      </p:sp>
      <p:pic>
        <p:nvPicPr>
          <p:cNvPr id="3" name="Image 2" descr="Une image contenant texte, Police, cercle, capture d’écran&#10;&#10;Le contenu généré par l’IA peut être incorrect.">
            <a:extLst>
              <a:ext uri="{FF2B5EF4-FFF2-40B4-BE49-F238E27FC236}">
                <a16:creationId xmlns:a16="http://schemas.microsoft.com/office/drawing/2014/main" id="{C89F22A1-A1A9-6077-BB0A-12AE0C3279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1000" y="1293478"/>
            <a:ext cx="6457950" cy="4996480"/>
          </a:xfrm>
          <a:prstGeom prst="rect">
            <a:avLst/>
          </a:prstGeom>
        </p:spPr>
      </p:pic>
    </p:spTree>
    <p:custDataLst>
      <p:tags r:id="rId1"/>
    </p:custDataLst>
    <p:extLst>
      <p:ext uri="{BB962C8B-B14F-4D97-AF65-F5344CB8AC3E}">
        <p14:creationId xmlns:p14="http://schemas.microsoft.com/office/powerpoint/2010/main" val="1981911594"/>
      </p:ext>
    </p:extLst>
  </p:cSld>
  <p:clrMapOvr>
    <a:masterClrMapping/>
  </p:clrMapOvr>
  <mc:AlternateContent xmlns:mc="http://schemas.openxmlformats.org/markup-compatibility/2006" xmlns:p14="http://schemas.microsoft.com/office/powerpoint/2010/main">
    <mc:Choice Requires="p14">
      <p:transition spd="slow" p14:dur="2000" advClick="0" advTm="30384"/>
    </mc:Choice>
    <mc:Fallback xmlns="">
      <p:transition spd="slow" advClick="0" advTm="3038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A9FF8-26E2-C813-AB25-97EAB8EADA24}"/>
            </a:ext>
          </a:extLst>
        </p:cNvPr>
        <p:cNvGrpSpPr/>
        <p:nvPr/>
      </p:nvGrpSpPr>
      <p:grpSpPr>
        <a:xfrm>
          <a:off x="0" y="0"/>
          <a:ext cx="0" cy="0"/>
          <a:chOff x="0" y="0"/>
          <a:chExt cx="0" cy="0"/>
        </a:xfrm>
      </p:grpSpPr>
      <p:sp>
        <p:nvSpPr>
          <p:cNvPr id="8" name="Title 9">
            <a:extLst>
              <a:ext uri="{FF2B5EF4-FFF2-40B4-BE49-F238E27FC236}">
                <a16:creationId xmlns:a16="http://schemas.microsoft.com/office/drawing/2014/main" id="{78C49A23-8886-3B0D-AE95-3ACF41D2C272}"/>
              </a:ext>
            </a:extLst>
          </p:cNvPr>
          <p:cNvSpPr>
            <a:spLocks noGrp="1"/>
          </p:cNvSpPr>
          <p:nvPr>
            <p:ph type="title"/>
          </p:nvPr>
        </p:nvSpPr>
        <p:spPr/>
        <p:txBody>
          <a:bodyPr/>
          <a:lstStyle/>
          <a:p>
            <a:r>
              <a:rPr lang="fr-CA" b="1" noProof="1">
                <a:solidFill>
                  <a:schemeClr val="bg1"/>
                </a:solidFill>
              </a:rPr>
              <a:t>Littératie aux médias numériques :</a:t>
            </a:r>
            <a:r>
              <a:rPr lang="fr-CA" b="1" baseline="0" noProof="1">
                <a:solidFill>
                  <a:schemeClr val="bg1"/>
                </a:solidFill>
              </a:rPr>
              <a:t> Thèmes</a:t>
            </a:r>
            <a:endParaRPr lang="fr-CA" noProof="1">
              <a:solidFill>
                <a:schemeClr val="bg1"/>
              </a:solidFill>
            </a:endParaRPr>
          </a:p>
        </p:txBody>
      </p:sp>
      <p:sp>
        <p:nvSpPr>
          <p:cNvPr id="9" name="Content Placeholder 6">
            <a:extLst>
              <a:ext uri="{FF2B5EF4-FFF2-40B4-BE49-F238E27FC236}">
                <a16:creationId xmlns:a16="http://schemas.microsoft.com/office/drawing/2014/main" id="{F27C948D-8F18-F47A-E0C2-F0E0A0C800DF}"/>
              </a:ext>
            </a:extLst>
          </p:cNvPr>
          <p:cNvSpPr txBox="1">
            <a:spLocks/>
          </p:cNvSpPr>
          <p:nvPr/>
        </p:nvSpPr>
        <p:spPr>
          <a:xfrm>
            <a:off x="1430482" y="809383"/>
            <a:ext cx="4941761" cy="4840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436AB3"/>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Gotham Book" pitchFamily="50"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lumMod val="85000"/>
                    <a:lumOff val="15000"/>
                  </a:schemeClr>
                </a:solidFill>
                <a:latin typeface="Gotham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3200" b="1" noProof="1"/>
              <a:t>Thèmes</a:t>
            </a:r>
          </a:p>
        </p:txBody>
      </p:sp>
      <p:pic>
        <p:nvPicPr>
          <p:cNvPr id="2" name="Picture 1" descr="Four icons: A grey word balloon, a red eye with a &quot;play&quot; icon in the pupil, a purple hand with a heart in the palm, and an orange padlock.">
            <a:extLst>
              <a:ext uri="{FF2B5EF4-FFF2-40B4-BE49-F238E27FC236}">
                <a16:creationId xmlns:a16="http://schemas.microsoft.com/office/drawing/2014/main" id="{9A0D55CB-F1B5-7F99-8D0B-287B5799A50F}"/>
              </a:ext>
            </a:extLst>
          </p:cNvPr>
          <p:cNvPicPr>
            <a:picLocks noChangeAspect="1"/>
          </p:cNvPicPr>
          <p:nvPr/>
        </p:nvPicPr>
        <p:blipFill>
          <a:blip r:embed="rId4"/>
          <a:srcRect r="55391"/>
          <a:stretch>
            <a:fillRect/>
          </a:stretch>
        </p:blipFill>
        <p:spPr>
          <a:xfrm>
            <a:off x="3706812" y="1846900"/>
            <a:ext cx="5438775" cy="1265680"/>
          </a:xfrm>
          <a:prstGeom prst="rect">
            <a:avLst/>
          </a:prstGeom>
        </p:spPr>
      </p:pic>
      <p:pic>
        <p:nvPicPr>
          <p:cNvPr id="3" name="Picture 2" descr="Five icons: A green loudspeaker. a blue smiley face, a green dollar sign, a blue magnifying glass with a check mark on it, and a crossed pink wrench and paintbrush.">
            <a:extLst>
              <a:ext uri="{FF2B5EF4-FFF2-40B4-BE49-F238E27FC236}">
                <a16:creationId xmlns:a16="http://schemas.microsoft.com/office/drawing/2014/main" id="{43599855-2572-F7E0-6E6B-2CC42BF9D748}"/>
              </a:ext>
            </a:extLst>
          </p:cNvPr>
          <p:cNvPicPr>
            <a:picLocks noChangeAspect="1"/>
          </p:cNvPicPr>
          <p:nvPr/>
        </p:nvPicPr>
        <p:blipFill>
          <a:blip r:embed="rId4"/>
          <a:srcRect l="44271"/>
          <a:stretch>
            <a:fillRect/>
          </a:stretch>
        </p:blipFill>
        <p:spPr>
          <a:xfrm>
            <a:off x="3028949" y="3429000"/>
            <a:ext cx="6794499" cy="1265680"/>
          </a:xfrm>
          <a:prstGeom prst="rect">
            <a:avLst/>
          </a:prstGeom>
        </p:spPr>
      </p:pic>
    </p:spTree>
    <p:custDataLst>
      <p:tags r:id="rId1"/>
    </p:custDataLst>
    <p:extLst>
      <p:ext uri="{BB962C8B-B14F-4D97-AF65-F5344CB8AC3E}">
        <p14:creationId xmlns:p14="http://schemas.microsoft.com/office/powerpoint/2010/main" val="2987875896"/>
      </p:ext>
    </p:extLst>
  </p:cSld>
  <p:clrMapOvr>
    <a:masterClrMapping/>
  </p:clrMapOvr>
  <mc:AlternateContent xmlns:mc="http://schemas.openxmlformats.org/markup-compatibility/2006" xmlns:p14="http://schemas.microsoft.com/office/powerpoint/2010/main">
    <mc:Choice Requires="p14">
      <p:transition spd="slow" p14:dur="2000" advClick="0" advTm="43032"/>
    </mc:Choice>
    <mc:Fallback xmlns="">
      <p:transition spd="slow" advClick="0" advTm="4303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29480-BABF-DA9E-4512-13E428D3F9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901A31-53EE-9BDD-D59D-DE01CEDCBF86}"/>
              </a:ext>
              <a:ext uri="{C183D7F6-B498-43B3-948B-1728B52AA6E4}">
                <adec:decorative xmlns:adec="http://schemas.microsoft.com/office/drawing/2017/decorative" val="0"/>
              </a:ext>
            </a:extLst>
          </p:cNvPr>
          <p:cNvSpPr>
            <a:spLocks noGrp="1"/>
          </p:cNvSpPr>
          <p:nvPr>
            <p:ph type="title"/>
          </p:nvPr>
        </p:nvSpPr>
        <p:spPr/>
        <p:txBody>
          <a:bodyPr/>
          <a:lstStyle/>
          <a:p>
            <a:r>
              <a:rPr lang="fr-CA" sz="1800" b="1" kern="1200" dirty="0">
                <a:solidFill>
                  <a:schemeClr val="bg1"/>
                </a:solidFill>
                <a:effectLst/>
                <a:latin typeface="Gotham Bold" pitchFamily="50" charset="0"/>
                <a:ea typeface="+mj-ea"/>
                <a:cs typeface="+mj-cs"/>
              </a:rPr>
              <a:t>Littératie aux médias numériques </a:t>
            </a:r>
            <a:r>
              <a:rPr lang="fr-CA" sz="1800" b="0" kern="1200" noProof="1">
                <a:solidFill>
                  <a:schemeClr val="bg1"/>
                </a:solidFill>
                <a:effectLst/>
                <a:latin typeface="Gotham Bold" pitchFamily="50" charset="0"/>
                <a:ea typeface="+mj-ea"/>
                <a:cs typeface="+mj-cs"/>
              </a:rPr>
              <a:t>:</a:t>
            </a:r>
            <a:r>
              <a:rPr lang="fr-CA" sz="1800" b="0" kern="1200" baseline="0" noProof="1">
                <a:solidFill>
                  <a:schemeClr val="bg1"/>
                </a:solidFill>
                <a:effectLst/>
              </a:rPr>
              <a:t> Éthique et empathie</a:t>
            </a:r>
            <a:endParaRPr lang="fr-CA" noProof="1">
              <a:solidFill>
                <a:schemeClr val="bg1"/>
              </a:solidFill>
            </a:endParaRPr>
          </a:p>
        </p:txBody>
      </p:sp>
      <p:pic>
        <p:nvPicPr>
          <p:cNvPr id="2" name="Picture 1" descr="A purple hand icon with a heart in the palm">
            <a:extLst>
              <a:ext uri="{FF2B5EF4-FFF2-40B4-BE49-F238E27FC236}">
                <a16:creationId xmlns:a16="http://schemas.microsoft.com/office/drawing/2014/main" id="{0CB92A5D-CDEA-EA11-730A-1E6D6D2265E9}"/>
              </a:ext>
            </a:extLst>
          </p:cNvPr>
          <p:cNvPicPr>
            <a:picLocks noChangeAspect="1"/>
          </p:cNvPicPr>
          <p:nvPr/>
        </p:nvPicPr>
        <p:blipFill>
          <a:blip r:embed="rId5"/>
          <a:srcRect l="22304" t="17297" r="66613" b="-4896"/>
          <a:stretch>
            <a:fillRect/>
          </a:stretch>
        </p:blipFill>
        <p:spPr>
          <a:xfrm>
            <a:off x="152399" y="635000"/>
            <a:ext cx="1351281" cy="1108730"/>
          </a:xfrm>
          <a:prstGeom prst="rect">
            <a:avLst/>
          </a:prstGeom>
        </p:spPr>
      </p:pic>
      <p:pic>
        <p:nvPicPr>
          <p:cNvPr id="7" name="Média en ligne 6" descr="Empathie et esprit de communauté | Qu'est-ce que la citoyenneté numérique ?">
            <a:hlinkClick r:id="" action="ppaction://media"/>
            <a:extLst>
              <a:ext uri="{FF2B5EF4-FFF2-40B4-BE49-F238E27FC236}">
                <a16:creationId xmlns:a16="http://schemas.microsoft.com/office/drawing/2014/main" id="{4B032AC8-E4B8-03B3-705C-C1F774EC906E}"/>
              </a:ext>
            </a:extLst>
          </p:cNvPr>
          <p:cNvPicPr>
            <a:picLocks noRot="1" noChangeAspect="1"/>
          </p:cNvPicPr>
          <p:nvPr>
            <a:videoFile r:link="rId2"/>
          </p:nvPr>
        </p:nvPicPr>
        <p:blipFill>
          <a:blip r:embed="rId6"/>
          <a:stretch>
            <a:fillRect/>
          </a:stretch>
        </p:blipFill>
        <p:spPr>
          <a:xfrm>
            <a:off x="3426135" y="1948070"/>
            <a:ext cx="7770763" cy="4390481"/>
          </a:xfrm>
          <a:prstGeom prst="rect">
            <a:avLst/>
          </a:prstGeom>
        </p:spPr>
      </p:pic>
      <p:sp>
        <p:nvSpPr>
          <p:cNvPr id="8" name="Content Placeholder 2">
            <a:extLst>
              <a:ext uri="{FF2B5EF4-FFF2-40B4-BE49-F238E27FC236}">
                <a16:creationId xmlns:a16="http://schemas.microsoft.com/office/drawing/2014/main" id="{1AC8A0AD-6688-45E7-1683-8EEBC03B39C2}"/>
              </a:ext>
            </a:extLst>
          </p:cNvPr>
          <p:cNvSpPr txBox="1">
            <a:spLocks/>
          </p:cNvSpPr>
          <p:nvPr/>
        </p:nvSpPr>
        <p:spPr>
          <a:xfrm>
            <a:off x="1584960" y="742122"/>
            <a:ext cx="5015868" cy="8746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436AB3"/>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Gotham Book" pitchFamily="50"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lumMod val="85000"/>
                    <a:lumOff val="15000"/>
                  </a:schemeClr>
                </a:solidFill>
                <a:latin typeface="Gotham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4400" noProof="1"/>
              <a:t>Éthique et empathie</a:t>
            </a:r>
          </a:p>
        </p:txBody>
      </p:sp>
    </p:spTree>
    <p:custDataLst>
      <p:tags r:id="rId1"/>
    </p:custDataLst>
    <p:extLst>
      <p:ext uri="{BB962C8B-B14F-4D97-AF65-F5344CB8AC3E}">
        <p14:creationId xmlns:p14="http://schemas.microsoft.com/office/powerpoint/2010/main" val="1063596327"/>
      </p:ext>
    </p:extLst>
  </p:cSld>
  <p:clrMapOvr>
    <a:masterClrMapping/>
  </p:clrMapOvr>
  <mc:AlternateContent xmlns:mc="http://schemas.openxmlformats.org/markup-compatibility/2006" xmlns:p14="http://schemas.microsoft.com/office/powerpoint/2010/main">
    <mc:Choice Requires="p14">
      <p:transition spd="slow" p14:dur="2000" advClick="0" advTm="127440"/>
    </mc:Choice>
    <mc:Fallback xmlns="">
      <p:transition spd="slow" advClick="0" advTm="1274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icon of a smily face">
            <a:extLst>
              <a:ext uri="{FF2B5EF4-FFF2-40B4-BE49-F238E27FC236}">
                <a16:creationId xmlns:a16="http://schemas.microsoft.com/office/drawing/2014/main" id="{A6FF5FD0-C2CA-7EF1-E0F9-CA8D10985487}"/>
              </a:ext>
            </a:extLst>
          </p:cNvPr>
          <p:cNvPicPr>
            <a:picLocks noChangeAspect="1"/>
          </p:cNvPicPr>
          <p:nvPr/>
        </p:nvPicPr>
        <p:blipFill>
          <a:blip r:embed="rId5"/>
          <a:srcRect l="55392" t="19501" r="33525" b="-7101"/>
          <a:stretch>
            <a:fillRect/>
          </a:stretch>
        </p:blipFill>
        <p:spPr>
          <a:xfrm>
            <a:off x="152399" y="424126"/>
            <a:ext cx="1351281" cy="1108730"/>
          </a:xfrm>
          <a:prstGeom prst="rect">
            <a:avLst/>
          </a:prstGeom>
        </p:spPr>
      </p:pic>
      <p:sp>
        <p:nvSpPr>
          <p:cNvPr id="2" name="Title 1">
            <a:extLst>
              <a:ext uri="{FF2B5EF4-FFF2-40B4-BE49-F238E27FC236}">
                <a16:creationId xmlns:a16="http://schemas.microsoft.com/office/drawing/2014/main" id="{1B82B60E-88D7-D5E7-CAE3-D6ED27255843}"/>
              </a:ext>
            </a:extLst>
          </p:cNvPr>
          <p:cNvSpPr>
            <a:spLocks noGrp="1"/>
          </p:cNvSpPr>
          <p:nvPr>
            <p:ph type="title"/>
          </p:nvPr>
        </p:nvSpPr>
        <p:spPr>
          <a:xfrm>
            <a:off x="152399" y="108743"/>
            <a:ext cx="5943601" cy="444500"/>
          </a:xfrm>
        </p:spPr>
        <p:txBody>
          <a:bodyPr/>
          <a:lstStyle/>
          <a:p>
            <a:r>
              <a:rPr lang="fr-CA" sz="1800" b="1" kern="1200" dirty="0">
                <a:solidFill>
                  <a:schemeClr val="bg1"/>
                </a:solidFill>
                <a:effectLst/>
                <a:latin typeface="Gotham Bold" pitchFamily="50" charset="0"/>
                <a:ea typeface="+mj-ea"/>
                <a:cs typeface="+mj-cs"/>
              </a:rPr>
              <a:t>Littératie aux médias numériques </a:t>
            </a:r>
            <a:r>
              <a:rPr lang="fr-CA" sz="1800" b="0" kern="1200" noProof="1">
                <a:solidFill>
                  <a:schemeClr val="bg1"/>
                </a:solidFill>
                <a:effectLst/>
                <a:latin typeface="Gotham Bold" pitchFamily="50" charset="0"/>
                <a:ea typeface="+mj-ea"/>
                <a:cs typeface="+mj-cs"/>
              </a:rPr>
              <a:t>:</a:t>
            </a:r>
            <a:r>
              <a:rPr lang="fr-CA" sz="1800" b="0" kern="1200" baseline="0" noProof="1">
                <a:solidFill>
                  <a:schemeClr val="bg1"/>
                </a:solidFill>
                <a:effectLst/>
              </a:rPr>
              <a:t> Santé face aux médias</a:t>
            </a:r>
            <a:endParaRPr lang="fr-CA" noProof="1">
              <a:solidFill>
                <a:schemeClr val="bg1"/>
              </a:solidFill>
            </a:endParaRPr>
          </a:p>
        </p:txBody>
      </p:sp>
      <p:pic>
        <p:nvPicPr>
          <p:cNvPr id="4" name="Média en ligne 3" descr="Échapper au piège de la comparaison">
            <a:hlinkClick r:id="" action="ppaction://media"/>
            <a:extLst>
              <a:ext uri="{FF2B5EF4-FFF2-40B4-BE49-F238E27FC236}">
                <a16:creationId xmlns:a16="http://schemas.microsoft.com/office/drawing/2014/main" id="{ECD63E02-662D-9753-FE5D-7CD2693FCE8D}"/>
              </a:ext>
            </a:extLst>
          </p:cNvPr>
          <p:cNvPicPr>
            <a:picLocks noRot="1" noChangeAspect="1"/>
          </p:cNvPicPr>
          <p:nvPr>
            <a:videoFile r:link="rId2"/>
          </p:nvPr>
        </p:nvPicPr>
        <p:blipFill>
          <a:blip r:embed="rId6"/>
          <a:stretch>
            <a:fillRect/>
          </a:stretch>
        </p:blipFill>
        <p:spPr>
          <a:xfrm>
            <a:off x="3378200" y="1935195"/>
            <a:ext cx="7707046" cy="4354481"/>
          </a:xfrm>
          <a:prstGeom prst="rect">
            <a:avLst/>
          </a:prstGeom>
        </p:spPr>
      </p:pic>
      <p:sp>
        <p:nvSpPr>
          <p:cNvPr id="7" name="Content Placeholder 2">
            <a:extLst>
              <a:ext uri="{FF2B5EF4-FFF2-40B4-BE49-F238E27FC236}">
                <a16:creationId xmlns:a16="http://schemas.microsoft.com/office/drawing/2014/main" id="{29777DCE-384F-9818-3496-B2941EDF46ED}"/>
              </a:ext>
            </a:extLst>
          </p:cNvPr>
          <p:cNvSpPr txBox="1">
            <a:spLocks/>
          </p:cNvSpPr>
          <p:nvPr/>
        </p:nvSpPr>
        <p:spPr>
          <a:xfrm>
            <a:off x="1584960" y="424125"/>
            <a:ext cx="5831840" cy="95410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436AB3"/>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Gotham Book" pitchFamily="50"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lumMod val="85000"/>
                    <a:lumOff val="15000"/>
                  </a:schemeClr>
                </a:solidFill>
                <a:latin typeface="Gotham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4400" noProof="1"/>
              <a:t>Santé face aux médias</a:t>
            </a:r>
          </a:p>
        </p:txBody>
      </p:sp>
    </p:spTree>
    <p:custDataLst>
      <p:tags r:id="rId1"/>
    </p:custDataLst>
    <p:extLst>
      <p:ext uri="{BB962C8B-B14F-4D97-AF65-F5344CB8AC3E}">
        <p14:creationId xmlns:p14="http://schemas.microsoft.com/office/powerpoint/2010/main" val="3969180707"/>
      </p:ext>
    </p:extLst>
  </p:cSld>
  <p:clrMapOvr>
    <a:masterClrMapping/>
  </p:clrMapOvr>
  <mc:AlternateContent xmlns:mc="http://schemas.openxmlformats.org/markup-compatibility/2006" xmlns:p14="http://schemas.microsoft.com/office/powerpoint/2010/main">
    <mc:Choice Requires="p14">
      <p:transition spd="slow" p14:dur="2000" advClick="0" advTm="62400"/>
    </mc:Choice>
    <mc:Fallback xmlns="">
      <p:transition spd="slow" advClick="0" advTm="624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19DE9-F707-EE81-04E2-F29B84CEB34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B3DD7C-B671-189A-4619-CB5A6D9BAAD3}"/>
              </a:ext>
            </a:extLst>
          </p:cNvPr>
          <p:cNvSpPr>
            <a:spLocks noGrp="1"/>
          </p:cNvSpPr>
          <p:nvPr>
            <p:ph type="title" idx="4294967295"/>
          </p:nvPr>
        </p:nvSpPr>
        <p:spPr>
          <a:xfrm>
            <a:off x="1757363" y="1031875"/>
            <a:ext cx="8677275" cy="4576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A" sz="4800" b="1" i="0" u="none" strike="noStrike" kern="1200" cap="none" spc="0" normalizeH="0" baseline="0" noProof="1">
                <a:ln>
                  <a:noFill/>
                </a:ln>
                <a:solidFill>
                  <a:srgbClr val="3658C1"/>
                </a:solidFill>
                <a:effectLst/>
                <a:uLnTx/>
                <a:uFillTx/>
                <a:latin typeface="Gotham Bold" pitchFamily="50" charset="0"/>
                <a:ea typeface="+mn-ea"/>
                <a:cs typeface="+mn-cs"/>
              </a:rPr>
              <a:t>6ᵉ année : un aperçu</a:t>
            </a:r>
          </a:p>
        </p:txBody>
      </p:sp>
    </p:spTree>
    <p:custDataLst>
      <p:tags r:id="rId1"/>
    </p:custDataLst>
    <p:extLst>
      <p:ext uri="{BB962C8B-B14F-4D97-AF65-F5344CB8AC3E}">
        <p14:creationId xmlns:p14="http://schemas.microsoft.com/office/powerpoint/2010/main" val="1439733842"/>
      </p:ext>
    </p:extLst>
  </p:cSld>
  <p:clrMapOvr>
    <a:masterClrMapping/>
  </p:clrMapOvr>
  <mc:AlternateContent xmlns:mc="http://schemas.openxmlformats.org/markup-compatibility/2006" xmlns:p14="http://schemas.microsoft.com/office/powerpoint/2010/main">
    <mc:Choice Requires="p14">
      <p:transition spd="slow" p14:dur="2000" advClick="0" advTm="7224"/>
    </mc:Choice>
    <mc:Fallback xmlns="">
      <p:transition spd="slow" advClick="0" advTm="722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AA31B-2AA2-9694-9254-60221D72F2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968565-068A-3FD5-33B1-310230B3D3E1}"/>
              </a:ext>
            </a:extLst>
          </p:cNvPr>
          <p:cNvSpPr>
            <a:spLocks noGrp="1"/>
          </p:cNvSpPr>
          <p:nvPr>
            <p:ph type="title"/>
          </p:nvPr>
        </p:nvSpPr>
        <p:spPr/>
        <p:txBody>
          <a:bodyPr/>
          <a:lstStyle/>
          <a:p>
            <a:r>
              <a:rPr lang="fr-CA" sz="1800" b="1" kern="1200" dirty="0">
                <a:solidFill>
                  <a:schemeClr val="bg1"/>
                </a:solidFill>
                <a:effectLst/>
                <a:latin typeface="Gotham Bold" pitchFamily="50" charset="0"/>
                <a:ea typeface="+mj-ea"/>
                <a:cs typeface="+mj-cs"/>
              </a:rPr>
              <a:t>Littératie aux médias numériques </a:t>
            </a:r>
            <a:r>
              <a:rPr lang="fr-CA" sz="1800" b="0" kern="1200" noProof="1">
                <a:solidFill>
                  <a:schemeClr val="bg1"/>
                </a:solidFill>
                <a:effectLst/>
                <a:latin typeface="Gotham Bold" pitchFamily="50" charset="0"/>
                <a:ea typeface="+mj-ea"/>
                <a:cs typeface="+mj-cs"/>
              </a:rPr>
              <a:t>:</a:t>
            </a:r>
            <a:r>
              <a:rPr lang="fr-CA" sz="1800" b="0" kern="1200" baseline="0" noProof="1">
                <a:solidFill>
                  <a:schemeClr val="bg1"/>
                </a:solidFill>
                <a:effectLst/>
              </a:rPr>
              <a:t> Trouver et vérifier</a:t>
            </a:r>
            <a:endParaRPr lang="fr-CA" noProof="1">
              <a:solidFill>
                <a:schemeClr val="bg1"/>
              </a:solidFill>
            </a:endParaRPr>
          </a:p>
        </p:txBody>
      </p:sp>
      <p:pic>
        <p:nvPicPr>
          <p:cNvPr id="3" name="Picture 2" descr="A dark blue icon of a magnifying glass with a check mark over the lens">
            <a:extLst>
              <a:ext uri="{FF2B5EF4-FFF2-40B4-BE49-F238E27FC236}">
                <a16:creationId xmlns:a16="http://schemas.microsoft.com/office/drawing/2014/main" id="{473A6889-17D7-4BD3-3591-0C28A6BDDC4A}"/>
              </a:ext>
            </a:extLst>
          </p:cNvPr>
          <p:cNvPicPr>
            <a:picLocks noChangeAspect="1"/>
          </p:cNvPicPr>
          <p:nvPr/>
        </p:nvPicPr>
        <p:blipFill>
          <a:blip r:embed="rId5"/>
          <a:srcRect l="77110" t="17194" r="11807" b="-4793"/>
          <a:stretch>
            <a:fillRect/>
          </a:stretch>
        </p:blipFill>
        <p:spPr>
          <a:xfrm>
            <a:off x="152399" y="635000"/>
            <a:ext cx="1351281" cy="1108730"/>
          </a:xfrm>
          <a:prstGeom prst="rect">
            <a:avLst/>
          </a:prstGeom>
        </p:spPr>
      </p:pic>
      <p:sp>
        <p:nvSpPr>
          <p:cNvPr id="6" name="Content Placeholder 2">
            <a:extLst>
              <a:ext uri="{FF2B5EF4-FFF2-40B4-BE49-F238E27FC236}">
                <a16:creationId xmlns:a16="http://schemas.microsoft.com/office/drawing/2014/main" id="{5026D7B0-5E02-FAA4-6E24-16B64CF1E3BD}"/>
              </a:ext>
            </a:extLst>
          </p:cNvPr>
          <p:cNvSpPr txBox="1">
            <a:spLocks/>
          </p:cNvSpPr>
          <p:nvPr/>
        </p:nvSpPr>
        <p:spPr>
          <a:xfrm>
            <a:off x="1627292" y="742121"/>
            <a:ext cx="5438775" cy="9011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436AB3"/>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Gotham Book" pitchFamily="50"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lumMod val="85000"/>
                    <a:lumOff val="15000"/>
                  </a:schemeClr>
                </a:solidFill>
                <a:latin typeface="Gotham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4400" noProof="1"/>
              <a:t>Trouver et vérifier</a:t>
            </a:r>
          </a:p>
        </p:txBody>
      </p:sp>
      <p:pic>
        <p:nvPicPr>
          <p:cNvPr id="4" name="Média en ligne 3" descr="Tri d’informations">
            <a:hlinkClick r:id="" action="ppaction://media"/>
            <a:extLst>
              <a:ext uri="{FF2B5EF4-FFF2-40B4-BE49-F238E27FC236}">
                <a16:creationId xmlns:a16="http://schemas.microsoft.com/office/drawing/2014/main" id="{46FB4BC8-8567-8CC2-D8FC-4FD20D26364C}"/>
              </a:ext>
            </a:extLst>
          </p:cNvPr>
          <p:cNvPicPr>
            <a:picLocks noRot="1" noChangeAspect="1"/>
          </p:cNvPicPr>
          <p:nvPr>
            <a:videoFile r:link="rId2"/>
          </p:nvPr>
        </p:nvPicPr>
        <p:blipFill>
          <a:blip r:embed="rId6"/>
          <a:stretch>
            <a:fillRect/>
          </a:stretch>
        </p:blipFill>
        <p:spPr>
          <a:xfrm>
            <a:off x="3014767" y="1743730"/>
            <a:ext cx="8102600" cy="4577969"/>
          </a:xfrm>
          <a:prstGeom prst="rect">
            <a:avLst/>
          </a:prstGeom>
        </p:spPr>
      </p:pic>
    </p:spTree>
    <p:custDataLst>
      <p:tags r:id="rId1"/>
    </p:custDataLst>
    <p:extLst>
      <p:ext uri="{BB962C8B-B14F-4D97-AF65-F5344CB8AC3E}">
        <p14:creationId xmlns:p14="http://schemas.microsoft.com/office/powerpoint/2010/main" val="4121075940"/>
      </p:ext>
    </p:extLst>
  </p:cSld>
  <p:clrMapOvr>
    <a:masterClrMapping/>
  </p:clrMapOvr>
  <mc:AlternateContent xmlns:mc="http://schemas.openxmlformats.org/markup-compatibility/2006" xmlns:p14="http://schemas.microsoft.com/office/powerpoint/2010/main">
    <mc:Choice Requires="p14">
      <p:transition spd="slow" p14:dur="2000" advClick="0" advTm="60984"/>
    </mc:Choice>
    <mc:Fallback xmlns="">
      <p:transition spd="slow" advClick="0" advTm="609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625BF-5C0B-4806-27D4-2E35894E9F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79D578-16BF-099F-014C-6284CE245D5C}"/>
              </a:ext>
            </a:extLst>
          </p:cNvPr>
          <p:cNvSpPr>
            <a:spLocks noGrp="1"/>
          </p:cNvSpPr>
          <p:nvPr>
            <p:ph type="title"/>
          </p:nvPr>
        </p:nvSpPr>
        <p:spPr/>
        <p:txBody>
          <a:bodyPr/>
          <a:lstStyle/>
          <a:p>
            <a:r>
              <a:rPr lang="fr-CA" sz="1800" b="1" kern="1200" dirty="0">
                <a:solidFill>
                  <a:schemeClr val="bg1"/>
                </a:solidFill>
                <a:effectLst/>
                <a:latin typeface="Gotham Bold" pitchFamily="50" charset="0"/>
                <a:ea typeface="+mj-ea"/>
                <a:cs typeface="+mj-cs"/>
              </a:rPr>
              <a:t>Littératie aux médias numériques </a:t>
            </a:r>
            <a:r>
              <a:rPr lang="fr-CA" sz="1800" b="0" kern="1200" noProof="1">
                <a:solidFill>
                  <a:schemeClr val="bg1"/>
                </a:solidFill>
                <a:effectLst/>
                <a:latin typeface="Gotham Bold" pitchFamily="50" charset="0"/>
                <a:ea typeface="+mj-ea"/>
                <a:cs typeface="+mj-cs"/>
              </a:rPr>
              <a:t>:</a:t>
            </a:r>
            <a:r>
              <a:rPr lang="fr-CA" sz="1800" b="0" kern="1200" baseline="0" noProof="1">
                <a:solidFill>
                  <a:schemeClr val="bg1"/>
                </a:solidFill>
                <a:effectLst/>
              </a:rPr>
              <a:t> Vie privée et sécurité</a:t>
            </a:r>
            <a:endParaRPr lang="fr-CA" noProof="1">
              <a:solidFill>
                <a:schemeClr val="bg1"/>
              </a:solidFill>
            </a:endParaRPr>
          </a:p>
        </p:txBody>
      </p:sp>
      <p:pic>
        <p:nvPicPr>
          <p:cNvPr id="5" name="Picture 4" descr="An icon of an orange padlock.">
            <a:extLst>
              <a:ext uri="{FF2B5EF4-FFF2-40B4-BE49-F238E27FC236}">
                <a16:creationId xmlns:a16="http://schemas.microsoft.com/office/drawing/2014/main" id="{5026A347-ED74-4A02-F4E7-FDF47C132EA8}"/>
              </a:ext>
            </a:extLst>
          </p:cNvPr>
          <p:cNvPicPr>
            <a:picLocks noChangeAspect="1"/>
          </p:cNvPicPr>
          <p:nvPr/>
        </p:nvPicPr>
        <p:blipFill>
          <a:blip r:embed="rId5"/>
          <a:srcRect l="33276" t="16921" r="55641" b="-4520"/>
          <a:stretch>
            <a:fillRect/>
          </a:stretch>
        </p:blipFill>
        <p:spPr>
          <a:xfrm>
            <a:off x="152399" y="635000"/>
            <a:ext cx="1351281" cy="1108730"/>
          </a:xfrm>
          <a:prstGeom prst="rect">
            <a:avLst/>
          </a:prstGeom>
        </p:spPr>
      </p:pic>
      <p:pic>
        <p:nvPicPr>
          <p:cNvPr id="6" name="Média en ligne 5" descr="Paramètres de confidentialité | Technohabile">
            <a:hlinkClick r:id="" action="ppaction://media"/>
            <a:extLst>
              <a:ext uri="{FF2B5EF4-FFF2-40B4-BE49-F238E27FC236}">
                <a16:creationId xmlns:a16="http://schemas.microsoft.com/office/drawing/2014/main" id="{B39DD1C8-5C49-36F2-EC9C-E78096469906}"/>
              </a:ext>
            </a:extLst>
          </p:cNvPr>
          <p:cNvPicPr>
            <a:picLocks noRot="1" noChangeAspect="1"/>
          </p:cNvPicPr>
          <p:nvPr>
            <a:videoFile r:link="rId2"/>
          </p:nvPr>
        </p:nvPicPr>
        <p:blipFill>
          <a:blip r:embed="rId6"/>
          <a:stretch>
            <a:fillRect/>
          </a:stretch>
        </p:blipFill>
        <p:spPr>
          <a:xfrm>
            <a:off x="3600450" y="1941056"/>
            <a:ext cx="7550150" cy="4265835"/>
          </a:xfrm>
          <a:prstGeom prst="rect">
            <a:avLst/>
          </a:prstGeom>
        </p:spPr>
      </p:pic>
      <p:sp>
        <p:nvSpPr>
          <p:cNvPr id="3" name="Content Placeholder 2">
            <a:extLst>
              <a:ext uri="{FF2B5EF4-FFF2-40B4-BE49-F238E27FC236}">
                <a16:creationId xmlns:a16="http://schemas.microsoft.com/office/drawing/2014/main" id="{A5FA1CF6-0CD6-A873-E3B9-D2EBDCC8D119}"/>
              </a:ext>
            </a:extLst>
          </p:cNvPr>
          <p:cNvSpPr>
            <a:spLocks noGrp="1"/>
          </p:cNvSpPr>
          <p:nvPr>
            <p:ph sz="half" idx="1"/>
          </p:nvPr>
        </p:nvSpPr>
        <p:spPr>
          <a:xfrm>
            <a:off x="1584960" y="755374"/>
            <a:ext cx="5015868" cy="834888"/>
          </a:xfrm>
        </p:spPr>
        <p:txBody>
          <a:bodyPr>
            <a:normAutofit/>
          </a:bodyPr>
          <a:lstStyle/>
          <a:p>
            <a:r>
              <a:rPr lang="fr-CA" sz="4400" noProof="1"/>
              <a:t>Vie privée et sécurité</a:t>
            </a:r>
          </a:p>
        </p:txBody>
      </p:sp>
    </p:spTree>
    <p:custDataLst>
      <p:tags r:id="rId1"/>
    </p:custDataLst>
    <p:extLst>
      <p:ext uri="{BB962C8B-B14F-4D97-AF65-F5344CB8AC3E}">
        <p14:creationId xmlns:p14="http://schemas.microsoft.com/office/powerpoint/2010/main" val="3079181545"/>
      </p:ext>
    </p:extLst>
  </p:cSld>
  <p:clrMapOvr>
    <a:masterClrMapping/>
  </p:clrMapOvr>
  <mc:AlternateContent xmlns:mc="http://schemas.openxmlformats.org/markup-compatibility/2006" xmlns:p14="http://schemas.microsoft.com/office/powerpoint/2010/main">
    <mc:Choice Requires="p14">
      <p:transition spd="slow" p14:dur="2000" advClick="0" advTm="71160"/>
    </mc:Choice>
    <mc:Fallback xmlns="">
      <p:transition spd="slow" advClick="0" advTm="711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4320C-E56A-0426-9DEE-03F70CBF1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7AC5CB-821F-A130-B4FD-5A5421B8957A}"/>
              </a:ext>
            </a:extLst>
          </p:cNvPr>
          <p:cNvSpPr>
            <a:spLocks noGrp="1"/>
          </p:cNvSpPr>
          <p:nvPr>
            <p:ph type="title"/>
          </p:nvPr>
        </p:nvSpPr>
        <p:spPr/>
        <p:txBody>
          <a:bodyPr/>
          <a:lstStyle/>
          <a:p>
            <a:r>
              <a:rPr lang="fr-CA" noProof="1">
                <a:solidFill>
                  <a:schemeClr val="bg1"/>
                </a:solidFill>
              </a:rPr>
              <a:t>Reflection 4</a:t>
            </a:r>
          </a:p>
        </p:txBody>
      </p:sp>
      <p:pic>
        <p:nvPicPr>
          <p:cNvPr id="6" name="Content Placeholder 5" descr="A white circle with a blue question mark in it.">
            <a:extLst>
              <a:ext uri="{FF2B5EF4-FFF2-40B4-BE49-F238E27FC236}">
                <a16:creationId xmlns:a16="http://schemas.microsoft.com/office/drawing/2014/main" id="{D9951F62-F496-0744-5355-C0CBA072BC76}"/>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sp>
        <p:nvSpPr>
          <p:cNvPr id="4" name="Content Placeholder 3">
            <a:extLst>
              <a:ext uri="{FF2B5EF4-FFF2-40B4-BE49-F238E27FC236}">
                <a16:creationId xmlns:a16="http://schemas.microsoft.com/office/drawing/2014/main" id="{0691C893-569A-85FA-5054-D36E298E79E7}"/>
              </a:ext>
            </a:extLst>
          </p:cNvPr>
          <p:cNvSpPr>
            <a:spLocks noGrp="1"/>
          </p:cNvSpPr>
          <p:nvPr>
            <p:ph sz="half" idx="2"/>
          </p:nvPr>
        </p:nvSpPr>
        <p:spPr/>
        <p:txBody>
          <a:bodyPr>
            <a:normAutofit/>
          </a:bodyPr>
          <a:lstStyle/>
          <a:p>
            <a:pPr>
              <a:lnSpc>
                <a:spcPct val="110000"/>
              </a:lnSpc>
              <a:spcAft>
                <a:spcPts val="600"/>
              </a:spcAft>
            </a:pPr>
            <a:r>
              <a:rPr lang="fr-CA" noProof="1"/>
              <a:t>De quelle façon votre identité, vos croyances et vos expériences peuvent-elles influencer votre approche de la citoyenneté numérique?</a:t>
            </a:r>
          </a:p>
          <a:p>
            <a:pPr>
              <a:lnSpc>
                <a:spcPct val="110000"/>
              </a:lnSpc>
              <a:spcAft>
                <a:spcPts val="600"/>
              </a:spcAft>
            </a:pPr>
            <a:r>
              <a:rPr lang="fr-CA" noProof="1"/>
              <a:t>Comment pouvez-vous garantir un environnement d’apprentissage inclusif et adapté à la diversité culturelle?</a:t>
            </a:r>
          </a:p>
        </p:txBody>
      </p:sp>
    </p:spTree>
    <p:custDataLst>
      <p:tags r:id="rId1"/>
    </p:custDataLst>
    <p:extLst>
      <p:ext uri="{BB962C8B-B14F-4D97-AF65-F5344CB8AC3E}">
        <p14:creationId xmlns:p14="http://schemas.microsoft.com/office/powerpoint/2010/main" val="1153653440"/>
      </p:ext>
    </p:extLst>
  </p:cSld>
  <p:clrMapOvr>
    <a:masterClrMapping/>
  </p:clrMapOvr>
  <mc:AlternateContent xmlns:mc="http://schemas.openxmlformats.org/markup-compatibility/2006" xmlns:p14="http://schemas.microsoft.com/office/powerpoint/2010/main">
    <mc:Choice Requires="p14">
      <p:transition spd="slow" p14:dur="2000" advClick="0" advTm="54984"/>
    </mc:Choice>
    <mc:Fallback xmlns="">
      <p:transition spd="slow" advClick="0" advTm="54984"/>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C9A62-FCA4-A65D-311D-DF5BCECFF4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7890FD-6D8C-95A8-8608-035F1D1AA53D}"/>
              </a:ext>
            </a:extLst>
          </p:cNvPr>
          <p:cNvSpPr>
            <a:spLocks noGrp="1"/>
          </p:cNvSpPr>
          <p:nvPr>
            <p:ph type="title"/>
          </p:nvPr>
        </p:nvSpPr>
        <p:spPr/>
        <p:txBody>
          <a:bodyPr/>
          <a:lstStyle/>
          <a:p>
            <a:r>
              <a:rPr lang="fr-CA" noProof="1">
                <a:solidFill>
                  <a:schemeClr val="bg1"/>
                </a:solidFill>
              </a:rPr>
              <a:t>Bonnes pratiques</a:t>
            </a:r>
          </a:p>
        </p:txBody>
      </p:sp>
      <p:sp>
        <p:nvSpPr>
          <p:cNvPr id="2" name="Content Placeholder 1">
            <a:extLst>
              <a:ext uri="{FF2B5EF4-FFF2-40B4-BE49-F238E27FC236}">
                <a16:creationId xmlns:a16="http://schemas.microsoft.com/office/drawing/2014/main" id="{23F8EB53-8A83-5F67-4FB0-2F7C1998EF86}"/>
              </a:ext>
            </a:extLst>
          </p:cNvPr>
          <p:cNvSpPr>
            <a:spLocks noGrp="1"/>
          </p:cNvSpPr>
          <p:nvPr>
            <p:ph idx="1"/>
          </p:nvPr>
        </p:nvSpPr>
        <p:spPr/>
        <p:txBody>
          <a:bodyPr anchor="ctr">
            <a:normAutofit/>
          </a:bodyPr>
          <a:lstStyle/>
          <a:p>
            <a:pPr algn="ctr"/>
            <a:r>
              <a:rPr lang="fr-CA" sz="4800" b="1" noProof="1"/>
              <a:t>Pièges et bonnes pratiques</a:t>
            </a:r>
          </a:p>
        </p:txBody>
      </p:sp>
    </p:spTree>
    <p:custDataLst>
      <p:tags r:id="rId1"/>
    </p:custDataLst>
    <p:extLst>
      <p:ext uri="{BB962C8B-B14F-4D97-AF65-F5344CB8AC3E}">
        <p14:creationId xmlns:p14="http://schemas.microsoft.com/office/powerpoint/2010/main" val="668967958"/>
      </p:ext>
    </p:extLst>
  </p:cSld>
  <p:clrMapOvr>
    <a:masterClrMapping/>
  </p:clrMapOvr>
  <mc:AlternateContent xmlns:mc="http://schemas.openxmlformats.org/markup-compatibility/2006" xmlns:p14="http://schemas.microsoft.com/office/powerpoint/2010/main">
    <mc:Choice Requires="p14">
      <p:transition spd="slow" p14:dur="2000" advClick="0" advTm="12336"/>
    </mc:Choice>
    <mc:Fallback xmlns="">
      <p:transition spd="slow" advClick="0" advTm="12336"/>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25646-ADC9-C663-44B8-1DE8FFF6F9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3D137C-3786-6804-4050-40B00CF52BAE}"/>
              </a:ext>
            </a:extLst>
          </p:cNvPr>
          <p:cNvSpPr>
            <a:spLocks noGrp="1"/>
          </p:cNvSpPr>
          <p:nvPr>
            <p:ph type="title"/>
          </p:nvPr>
        </p:nvSpPr>
        <p:spPr/>
        <p:txBody>
          <a:bodyPr/>
          <a:lstStyle/>
          <a:p>
            <a:r>
              <a:rPr lang="fr-CA" noProof="1">
                <a:solidFill>
                  <a:schemeClr val="bg1"/>
                </a:solidFill>
              </a:rPr>
              <a:t>Bonnes pratiques 2</a:t>
            </a:r>
          </a:p>
        </p:txBody>
      </p:sp>
      <p:sp>
        <p:nvSpPr>
          <p:cNvPr id="5" name="Content Placeholder 4">
            <a:extLst>
              <a:ext uri="{FF2B5EF4-FFF2-40B4-BE49-F238E27FC236}">
                <a16:creationId xmlns:a16="http://schemas.microsoft.com/office/drawing/2014/main" id="{C980528C-2314-F259-6798-A86625A7C683}"/>
              </a:ext>
            </a:extLst>
          </p:cNvPr>
          <p:cNvSpPr>
            <a:spLocks noGrp="1"/>
          </p:cNvSpPr>
          <p:nvPr>
            <p:ph sz="half" idx="1"/>
          </p:nvPr>
        </p:nvSpPr>
        <p:spPr/>
        <p:txBody>
          <a:bodyPr>
            <a:normAutofit/>
          </a:bodyPr>
          <a:lstStyle/>
          <a:p>
            <a:pPr>
              <a:lnSpc>
                <a:spcPct val="110000"/>
              </a:lnSpc>
              <a:spcAft>
                <a:spcPts val="600"/>
              </a:spcAft>
            </a:pPr>
            <a:r>
              <a:rPr lang="fr-CA" sz="3200" b="1" noProof="1"/>
              <a:t>À faire :</a:t>
            </a:r>
          </a:p>
          <a:p>
            <a:pPr>
              <a:lnSpc>
                <a:spcPct val="110000"/>
              </a:lnSpc>
              <a:spcAft>
                <a:spcPts val="600"/>
              </a:spcAft>
            </a:pPr>
            <a:r>
              <a:rPr lang="fr-CA" noProof="1"/>
              <a:t>Adopter une approche axée sur l’autonomisation</a:t>
            </a:r>
          </a:p>
          <a:p>
            <a:pPr>
              <a:lnSpc>
                <a:spcPct val="110000"/>
              </a:lnSpc>
              <a:spcAft>
                <a:spcPts val="600"/>
              </a:spcAft>
            </a:pPr>
            <a:r>
              <a:rPr lang="fr-CA" noProof="1"/>
              <a:t>Reconnaître la complexité des sentiments des élèves à l’égard des médias</a:t>
            </a:r>
          </a:p>
        </p:txBody>
      </p:sp>
      <p:sp>
        <p:nvSpPr>
          <p:cNvPr id="3" name="Content Placeholder 2">
            <a:extLst>
              <a:ext uri="{FF2B5EF4-FFF2-40B4-BE49-F238E27FC236}">
                <a16:creationId xmlns:a16="http://schemas.microsoft.com/office/drawing/2014/main" id="{6C6DE4E1-BE2A-101B-0199-73D19E25A426}"/>
              </a:ext>
            </a:extLst>
          </p:cNvPr>
          <p:cNvSpPr>
            <a:spLocks noGrp="1"/>
          </p:cNvSpPr>
          <p:nvPr>
            <p:ph sz="half" idx="2"/>
          </p:nvPr>
        </p:nvSpPr>
        <p:spPr/>
        <p:txBody>
          <a:bodyPr/>
          <a:lstStyle/>
          <a:p>
            <a:pPr>
              <a:lnSpc>
                <a:spcPct val="110000"/>
              </a:lnSpc>
              <a:spcAft>
                <a:spcPts val="600"/>
              </a:spcAft>
            </a:pPr>
            <a:r>
              <a:rPr lang="fr-CA" sz="3200" b="1" noProof="1"/>
              <a:t>À éviter :</a:t>
            </a:r>
          </a:p>
          <a:p>
            <a:pPr>
              <a:lnSpc>
                <a:spcPct val="110000"/>
              </a:lnSpc>
              <a:spcAft>
                <a:spcPts val="600"/>
              </a:spcAft>
            </a:pPr>
            <a:r>
              <a:rPr lang="fr-CA" noProof="1"/>
              <a:t>Présenter la citoyenneté numérique uniquement sous l’angle de la protection</a:t>
            </a:r>
          </a:p>
        </p:txBody>
      </p:sp>
    </p:spTree>
    <p:custDataLst>
      <p:tags r:id="rId1"/>
    </p:custDataLst>
    <p:extLst>
      <p:ext uri="{BB962C8B-B14F-4D97-AF65-F5344CB8AC3E}">
        <p14:creationId xmlns:p14="http://schemas.microsoft.com/office/powerpoint/2010/main" val="1991650024"/>
      </p:ext>
    </p:extLst>
  </p:cSld>
  <p:clrMapOvr>
    <a:masterClrMapping/>
  </p:clrMapOvr>
  <mc:AlternateContent xmlns:mc="http://schemas.openxmlformats.org/markup-compatibility/2006" xmlns:p14="http://schemas.microsoft.com/office/powerpoint/2010/main">
    <mc:Choice Requires="p14">
      <p:transition spd="slow" p14:dur="2000" advClick="0" advTm="57480"/>
    </mc:Choice>
    <mc:Fallback xmlns="">
      <p:transition spd="slow" advClick="0" advTm="5748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040DE-705F-7D64-EED4-A35C4F1EB3AA}"/>
              </a:ext>
            </a:extLst>
          </p:cNvPr>
          <p:cNvSpPr>
            <a:spLocks noGrp="1"/>
          </p:cNvSpPr>
          <p:nvPr>
            <p:ph type="title"/>
          </p:nvPr>
        </p:nvSpPr>
        <p:spPr/>
        <p:txBody>
          <a:bodyPr/>
          <a:lstStyle/>
          <a:p>
            <a:r>
              <a:rPr lang="fr-CA" noProof="1">
                <a:solidFill>
                  <a:schemeClr val="bg1"/>
                </a:solidFill>
              </a:rPr>
              <a:t>Bonnes pratiques 3</a:t>
            </a:r>
          </a:p>
        </p:txBody>
      </p:sp>
      <p:sp>
        <p:nvSpPr>
          <p:cNvPr id="5" name="Content Placeholder 4">
            <a:extLst>
              <a:ext uri="{FF2B5EF4-FFF2-40B4-BE49-F238E27FC236}">
                <a16:creationId xmlns:a16="http://schemas.microsoft.com/office/drawing/2014/main" id="{208DAE2B-E8CE-EC9C-1505-2ADBB5B63596}"/>
              </a:ext>
            </a:extLst>
          </p:cNvPr>
          <p:cNvSpPr>
            <a:spLocks noGrp="1"/>
          </p:cNvSpPr>
          <p:nvPr>
            <p:ph sz="half" idx="1"/>
          </p:nvPr>
        </p:nvSpPr>
        <p:spPr/>
        <p:txBody>
          <a:bodyPr/>
          <a:lstStyle/>
          <a:p>
            <a:pPr>
              <a:lnSpc>
                <a:spcPct val="110000"/>
              </a:lnSpc>
              <a:spcAft>
                <a:spcPts val="600"/>
              </a:spcAft>
            </a:pPr>
            <a:r>
              <a:rPr lang="fr-CA" sz="3200" b="1" noProof="1"/>
              <a:t>À faire :</a:t>
            </a:r>
          </a:p>
          <a:p>
            <a:pPr>
              <a:lnSpc>
                <a:spcPct val="110000"/>
              </a:lnSpc>
              <a:spcAft>
                <a:spcPts val="600"/>
              </a:spcAft>
            </a:pPr>
            <a:r>
              <a:rPr lang="fr-CA" noProof="1"/>
              <a:t>Se concentrer sur les risques plausibles et pertinents</a:t>
            </a:r>
          </a:p>
        </p:txBody>
      </p:sp>
      <p:sp>
        <p:nvSpPr>
          <p:cNvPr id="3" name="Content Placeholder 2">
            <a:extLst>
              <a:ext uri="{FF2B5EF4-FFF2-40B4-BE49-F238E27FC236}">
                <a16:creationId xmlns:a16="http://schemas.microsoft.com/office/drawing/2014/main" id="{A9011962-F093-4F15-599C-F2C93A442919}"/>
              </a:ext>
            </a:extLst>
          </p:cNvPr>
          <p:cNvSpPr>
            <a:spLocks noGrp="1"/>
          </p:cNvSpPr>
          <p:nvPr>
            <p:ph sz="half" idx="2"/>
          </p:nvPr>
        </p:nvSpPr>
        <p:spPr/>
        <p:txBody>
          <a:bodyPr/>
          <a:lstStyle/>
          <a:p>
            <a:pPr>
              <a:lnSpc>
                <a:spcPct val="110000"/>
              </a:lnSpc>
              <a:spcAft>
                <a:spcPts val="600"/>
              </a:spcAft>
            </a:pPr>
            <a:r>
              <a:rPr lang="fr-CA" sz="3200" b="1" noProof="1"/>
              <a:t>À éviter :</a:t>
            </a:r>
          </a:p>
          <a:p>
            <a:pPr>
              <a:lnSpc>
                <a:spcPct val="110000"/>
              </a:lnSpc>
              <a:spcAft>
                <a:spcPts val="600"/>
              </a:spcAft>
            </a:pPr>
            <a:r>
              <a:rPr lang="fr-CA" noProof="1"/>
              <a:t>Utiliser des tactiques de peur</a:t>
            </a:r>
          </a:p>
        </p:txBody>
      </p:sp>
    </p:spTree>
    <p:custDataLst>
      <p:tags r:id="rId1"/>
    </p:custDataLst>
    <p:extLst>
      <p:ext uri="{BB962C8B-B14F-4D97-AF65-F5344CB8AC3E}">
        <p14:creationId xmlns:p14="http://schemas.microsoft.com/office/powerpoint/2010/main" val="584102722"/>
      </p:ext>
    </p:extLst>
  </p:cSld>
  <p:clrMapOvr>
    <a:masterClrMapping/>
  </p:clrMapOvr>
  <mc:AlternateContent xmlns:mc="http://schemas.openxmlformats.org/markup-compatibility/2006" xmlns:p14="http://schemas.microsoft.com/office/powerpoint/2010/main">
    <mc:Choice Requires="p14">
      <p:transition spd="slow" p14:dur="2000" advClick="0" advTm="65376"/>
    </mc:Choice>
    <mc:Fallback xmlns="">
      <p:transition spd="slow" advClick="0" advTm="65376"/>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98546-1019-AEB4-2114-DCB52DB1A8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BEEA8-10DB-8F20-0F3E-ACD71F082F34}"/>
              </a:ext>
            </a:extLst>
          </p:cNvPr>
          <p:cNvSpPr>
            <a:spLocks noGrp="1"/>
          </p:cNvSpPr>
          <p:nvPr>
            <p:ph type="title"/>
          </p:nvPr>
        </p:nvSpPr>
        <p:spPr/>
        <p:txBody>
          <a:bodyPr/>
          <a:lstStyle/>
          <a:p>
            <a:r>
              <a:rPr lang="fr-CA" noProof="1">
                <a:solidFill>
                  <a:schemeClr val="bg1"/>
                </a:solidFill>
              </a:rPr>
              <a:t>Bonnes pratiques 4</a:t>
            </a:r>
          </a:p>
        </p:txBody>
      </p:sp>
      <p:sp>
        <p:nvSpPr>
          <p:cNvPr id="5" name="Content Placeholder 4">
            <a:extLst>
              <a:ext uri="{FF2B5EF4-FFF2-40B4-BE49-F238E27FC236}">
                <a16:creationId xmlns:a16="http://schemas.microsoft.com/office/drawing/2014/main" id="{12554E61-42D5-087D-2F6E-60AD0F6AC9E7}"/>
              </a:ext>
            </a:extLst>
          </p:cNvPr>
          <p:cNvSpPr>
            <a:spLocks noGrp="1"/>
          </p:cNvSpPr>
          <p:nvPr>
            <p:ph sz="half" idx="1"/>
          </p:nvPr>
        </p:nvSpPr>
        <p:spPr>
          <a:xfrm>
            <a:off x="1430482" y="1376362"/>
            <a:ext cx="4665518" cy="4105276"/>
          </a:xfrm>
        </p:spPr>
        <p:txBody>
          <a:bodyPr>
            <a:normAutofit/>
          </a:bodyPr>
          <a:lstStyle/>
          <a:p>
            <a:pPr>
              <a:lnSpc>
                <a:spcPct val="110000"/>
              </a:lnSpc>
              <a:spcAft>
                <a:spcPts val="600"/>
              </a:spcAft>
            </a:pPr>
            <a:r>
              <a:rPr lang="fr-CA" sz="3200" b="1" noProof="1"/>
              <a:t>À faire :</a:t>
            </a:r>
          </a:p>
          <a:p>
            <a:pPr>
              <a:lnSpc>
                <a:spcPct val="110000"/>
              </a:lnSpc>
              <a:spcAft>
                <a:spcPts val="600"/>
              </a:spcAft>
            </a:pPr>
            <a:r>
              <a:rPr lang="fr-CA" noProof="1"/>
              <a:t>Donner des statistiques exactes</a:t>
            </a:r>
          </a:p>
          <a:p>
            <a:pPr>
              <a:lnSpc>
                <a:spcPct val="110000"/>
              </a:lnSpc>
              <a:spcAft>
                <a:spcPts val="600"/>
              </a:spcAft>
            </a:pPr>
            <a:r>
              <a:rPr lang="fr-CA" noProof="1"/>
              <a:t>Apprendre aux élèves à façonner les normes sociales</a:t>
            </a:r>
          </a:p>
          <a:p>
            <a:pPr>
              <a:lnSpc>
                <a:spcPct val="110000"/>
              </a:lnSpc>
              <a:spcAft>
                <a:spcPts val="600"/>
              </a:spcAft>
            </a:pPr>
            <a:r>
              <a:rPr lang="fr-CA" noProof="1"/>
              <a:t>Aborder ces questions dans différents contextes</a:t>
            </a:r>
          </a:p>
        </p:txBody>
      </p:sp>
      <p:sp>
        <p:nvSpPr>
          <p:cNvPr id="3" name="Content Placeholder 2">
            <a:extLst>
              <a:ext uri="{FF2B5EF4-FFF2-40B4-BE49-F238E27FC236}">
                <a16:creationId xmlns:a16="http://schemas.microsoft.com/office/drawing/2014/main" id="{A6D1E2D1-F171-3245-9299-818999799D78}"/>
              </a:ext>
            </a:extLst>
          </p:cNvPr>
          <p:cNvSpPr>
            <a:spLocks noGrp="1"/>
          </p:cNvSpPr>
          <p:nvPr>
            <p:ph sz="half" idx="2"/>
          </p:nvPr>
        </p:nvSpPr>
        <p:spPr>
          <a:xfrm>
            <a:off x="6329990" y="1376362"/>
            <a:ext cx="4511040" cy="4105276"/>
          </a:xfrm>
        </p:spPr>
        <p:txBody>
          <a:bodyPr>
            <a:normAutofit/>
          </a:bodyPr>
          <a:lstStyle/>
          <a:p>
            <a:pPr>
              <a:lnSpc>
                <a:spcPct val="110000"/>
              </a:lnSpc>
              <a:spcAft>
                <a:spcPts val="600"/>
              </a:spcAft>
            </a:pPr>
            <a:r>
              <a:rPr lang="fr-CA" sz="3200" b="1" noProof="1"/>
              <a:t>À éviter :</a:t>
            </a:r>
          </a:p>
          <a:p>
            <a:pPr>
              <a:lnSpc>
                <a:spcPct val="110000"/>
              </a:lnSpc>
              <a:spcAft>
                <a:spcPts val="600"/>
              </a:spcAft>
            </a:pPr>
            <a:r>
              <a:rPr lang="fr-CA" noProof="1"/>
              <a:t>Faire paraître les comportements à risque plus courants qu’ils ne le sont</a:t>
            </a:r>
          </a:p>
          <a:p>
            <a:pPr>
              <a:lnSpc>
                <a:spcPct val="110000"/>
              </a:lnSpc>
              <a:spcAft>
                <a:spcPts val="600"/>
              </a:spcAft>
            </a:pPr>
            <a:r>
              <a:rPr lang="fr-CA" noProof="1"/>
              <a:t>Faire paraître les comportements et attitudes positifs </a:t>
            </a:r>
            <a:r>
              <a:rPr lang="fr-CA" b="1" noProof="1"/>
              <a:t>moins </a:t>
            </a:r>
            <a:r>
              <a:rPr lang="fr-CA" noProof="1"/>
              <a:t>courants qu’ils ne le sont</a:t>
            </a:r>
          </a:p>
        </p:txBody>
      </p:sp>
    </p:spTree>
    <p:custDataLst>
      <p:tags r:id="rId1"/>
    </p:custDataLst>
    <p:extLst>
      <p:ext uri="{BB962C8B-B14F-4D97-AF65-F5344CB8AC3E}">
        <p14:creationId xmlns:p14="http://schemas.microsoft.com/office/powerpoint/2010/main" val="124258498"/>
      </p:ext>
    </p:extLst>
  </p:cSld>
  <p:clrMapOvr>
    <a:masterClrMapping/>
  </p:clrMapOvr>
  <mc:AlternateContent xmlns:mc="http://schemas.openxmlformats.org/markup-compatibility/2006" xmlns:p14="http://schemas.microsoft.com/office/powerpoint/2010/main">
    <mc:Choice Requires="p14">
      <p:transition spd="slow" p14:dur="2000" advClick="0" advTm="118008"/>
    </mc:Choice>
    <mc:Fallback xmlns="">
      <p:transition spd="slow" advClick="0" advTm="118008"/>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2104E-AEE3-B511-15C3-6B0A1F546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0A8C8B-CF5A-046B-7E80-C9F5AE15AB5D}"/>
              </a:ext>
            </a:extLst>
          </p:cNvPr>
          <p:cNvSpPr>
            <a:spLocks noGrp="1"/>
          </p:cNvSpPr>
          <p:nvPr>
            <p:ph type="title"/>
          </p:nvPr>
        </p:nvSpPr>
        <p:spPr/>
        <p:txBody>
          <a:bodyPr/>
          <a:lstStyle/>
          <a:p>
            <a:r>
              <a:rPr lang="fr-CA" noProof="1">
                <a:solidFill>
                  <a:schemeClr val="bg1"/>
                </a:solidFill>
              </a:rPr>
              <a:t>Bonnes pratiques 5</a:t>
            </a:r>
          </a:p>
        </p:txBody>
      </p:sp>
      <p:sp>
        <p:nvSpPr>
          <p:cNvPr id="5" name="Content Placeholder 4">
            <a:extLst>
              <a:ext uri="{FF2B5EF4-FFF2-40B4-BE49-F238E27FC236}">
                <a16:creationId xmlns:a16="http://schemas.microsoft.com/office/drawing/2014/main" id="{549348E6-58DB-8CB4-59CE-7E74A94896F0}"/>
              </a:ext>
            </a:extLst>
          </p:cNvPr>
          <p:cNvSpPr>
            <a:spLocks noGrp="1"/>
          </p:cNvSpPr>
          <p:nvPr>
            <p:ph sz="half" idx="1"/>
          </p:nvPr>
        </p:nvSpPr>
        <p:spPr>
          <a:xfrm>
            <a:off x="1430482" y="1376362"/>
            <a:ext cx="4441999" cy="5372895"/>
          </a:xfrm>
        </p:spPr>
        <p:txBody>
          <a:bodyPr>
            <a:normAutofit/>
          </a:bodyPr>
          <a:lstStyle/>
          <a:p>
            <a:pPr>
              <a:lnSpc>
                <a:spcPct val="110000"/>
              </a:lnSpc>
              <a:spcAft>
                <a:spcPts val="600"/>
              </a:spcAft>
            </a:pPr>
            <a:r>
              <a:rPr lang="fr-CA" sz="3200" b="1" noProof="1"/>
              <a:t>À faire :</a:t>
            </a:r>
          </a:p>
          <a:p>
            <a:pPr>
              <a:lnSpc>
                <a:spcPct val="110000"/>
              </a:lnSpc>
              <a:spcAft>
                <a:spcPts val="600"/>
              </a:spcAft>
            </a:pPr>
            <a:r>
              <a:rPr lang="fr-CA" noProof="1"/>
              <a:t>Parler des relations saines et malsaines et des signaux d’alerte comme :</a:t>
            </a:r>
          </a:p>
          <a:p>
            <a:pPr marL="342900" indent="-342900">
              <a:lnSpc>
                <a:spcPct val="100000"/>
              </a:lnSpc>
              <a:spcBef>
                <a:spcPts val="0"/>
              </a:spcBef>
              <a:buFont typeface="Arial" panose="020B0604020202020204" pitchFamily="34" charset="0"/>
              <a:buChar char="•"/>
            </a:pPr>
            <a:r>
              <a:rPr lang="fr-CA" sz="2000" noProof="1"/>
              <a:t>les flatteries</a:t>
            </a:r>
          </a:p>
          <a:p>
            <a:pPr marL="342900" indent="-342900">
              <a:lnSpc>
                <a:spcPct val="100000"/>
              </a:lnSpc>
              <a:spcBef>
                <a:spcPts val="0"/>
              </a:spcBef>
              <a:buFont typeface="Arial" panose="020B0604020202020204" pitchFamily="34" charset="0"/>
              <a:buChar char="•"/>
            </a:pPr>
            <a:r>
              <a:rPr lang="fr-CA" sz="2000" noProof="1"/>
              <a:t>la demande de communiquer en privé</a:t>
            </a:r>
          </a:p>
          <a:p>
            <a:pPr marL="342900" indent="-342900">
              <a:lnSpc>
                <a:spcPct val="100000"/>
              </a:lnSpc>
              <a:spcBef>
                <a:spcPts val="0"/>
              </a:spcBef>
              <a:buFont typeface="Arial" panose="020B0604020202020204" pitchFamily="34" charset="0"/>
              <a:buChar char="•"/>
            </a:pPr>
            <a:r>
              <a:rPr lang="fr-CA" sz="2000" noProof="1"/>
              <a:t>l’introduction de sujets sexuels</a:t>
            </a:r>
          </a:p>
          <a:p>
            <a:pPr marL="342900" indent="-342900">
              <a:lnSpc>
                <a:spcPct val="100000"/>
              </a:lnSpc>
              <a:spcBef>
                <a:spcPts val="0"/>
              </a:spcBef>
              <a:buFont typeface="Arial" panose="020B0604020202020204" pitchFamily="34" charset="0"/>
              <a:buChar char="•"/>
            </a:pPr>
            <a:r>
              <a:rPr lang="fr-CA" sz="2000" noProof="1"/>
              <a:t>le partage ou la proposition de partager des images sexuelles</a:t>
            </a:r>
          </a:p>
          <a:p>
            <a:pPr marL="342900" indent="-342900">
              <a:lnSpc>
                <a:spcPct val="100000"/>
              </a:lnSpc>
              <a:spcBef>
                <a:spcPts val="0"/>
              </a:spcBef>
              <a:buFont typeface="Arial" panose="020B0604020202020204" pitchFamily="34" charset="0"/>
              <a:buChar char="•"/>
            </a:pPr>
            <a:r>
              <a:rPr lang="fr-CA" sz="2000" noProof="1"/>
              <a:t>la demande de garder la relation secrète</a:t>
            </a:r>
          </a:p>
        </p:txBody>
      </p:sp>
      <p:sp>
        <p:nvSpPr>
          <p:cNvPr id="3" name="Content Placeholder 2">
            <a:extLst>
              <a:ext uri="{FF2B5EF4-FFF2-40B4-BE49-F238E27FC236}">
                <a16:creationId xmlns:a16="http://schemas.microsoft.com/office/drawing/2014/main" id="{099AFFD9-944B-6780-A0D7-DE5B907D2306}"/>
              </a:ext>
            </a:extLst>
          </p:cNvPr>
          <p:cNvSpPr>
            <a:spLocks noGrp="1"/>
          </p:cNvSpPr>
          <p:nvPr>
            <p:ph sz="half" idx="2"/>
          </p:nvPr>
        </p:nvSpPr>
        <p:spPr>
          <a:xfrm>
            <a:off x="6332772" y="1376362"/>
            <a:ext cx="4511040" cy="4105276"/>
          </a:xfrm>
        </p:spPr>
        <p:txBody>
          <a:bodyPr>
            <a:normAutofit/>
          </a:bodyPr>
          <a:lstStyle/>
          <a:p>
            <a:pPr>
              <a:lnSpc>
                <a:spcPct val="110000"/>
              </a:lnSpc>
              <a:spcAft>
                <a:spcPts val="600"/>
              </a:spcAft>
            </a:pPr>
            <a:r>
              <a:rPr lang="fr-CA" sz="3200" b="1" noProof="1"/>
              <a:t>À éviter :</a:t>
            </a:r>
          </a:p>
          <a:p>
            <a:pPr>
              <a:lnSpc>
                <a:spcPct val="110000"/>
              </a:lnSpc>
              <a:spcAft>
                <a:spcPts val="600"/>
              </a:spcAft>
            </a:pPr>
            <a:r>
              <a:rPr lang="fr-CA" noProof="1"/>
              <a:t>Se concentrer uniquement sur le « danger des inconnus »</a:t>
            </a:r>
          </a:p>
        </p:txBody>
      </p:sp>
    </p:spTree>
    <p:custDataLst>
      <p:tags r:id="rId1"/>
    </p:custDataLst>
    <p:extLst>
      <p:ext uri="{BB962C8B-B14F-4D97-AF65-F5344CB8AC3E}">
        <p14:creationId xmlns:p14="http://schemas.microsoft.com/office/powerpoint/2010/main" val="530389771"/>
      </p:ext>
    </p:extLst>
  </p:cSld>
  <p:clrMapOvr>
    <a:masterClrMapping/>
  </p:clrMapOvr>
  <mc:AlternateContent xmlns:mc="http://schemas.openxmlformats.org/markup-compatibility/2006" xmlns:p14="http://schemas.microsoft.com/office/powerpoint/2010/main">
    <mc:Choice Requires="p14">
      <p:transition spd="slow" p14:dur="2000" advClick="0" advTm="70296"/>
    </mc:Choice>
    <mc:Fallback xmlns="">
      <p:transition spd="slow" advClick="0" advTm="70296"/>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F0A65-3196-6579-F824-ED72210CB4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F2E15F-6756-2876-A92D-BEEF9F00C777}"/>
              </a:ext>
            </a:extLst>
          </p:cNvPr>
          <p:cNvSpPr>
            <a:spLocks noGrp="1"/>
          </p:cNvSpPr>
          <p:nvPr>
            <p:ph type="title"/>
          </p:nvPr>
        </p:nvSpPr>
        <p:spPr/>
        <p:txBody>
          <a:bodyPr/>
          <a:lstStyle/>
          <a:p>
            <a:r>
              <a:rPr lang="fr-CA" noProof="1">
                <a:solidFill>
                  <a:schemeClr val="bg1"/>
                </a:solidFill>
              </a:rPr>
              <a:t>Bonnes pratiques 6</a:t>
            </a:r>
          </a:p>
        </p:txBody>
      </p:sp>
      <p:sp>
        <p:nvSpPr>
          <p:cNvPr id="5" name="Content Placeholder 4">
            <a:extLst>
              <a:ext uri="{FF2B5EF4-FFF2-40B4-BE49-F238E27FC236}">
                <a16:creationId xmlns:a16="http://schemas.microsoft.com/office/drawing/2014/main" id="{769980C9-799E-4227-D8F6-981DD8A0B135}"/>
              </a:ext>
            </a:extLst>
          </p:cNvPr>
          <p:cNvSpPr>
            <a:spLocks noGrp="1"/>
          </p:cNvSpPr>
          <p:nvPr>
            <p:ph sz="half" idx="1"/>
          </p:nvPr>
        </p:nvSpPr>
        <p:spPr/>
        <p:txBody>
          <a:bodyPr>
            <a:normAutofit/>
          </a:bodyPr>
          <a:lstStyle/>
          <a:p>
            <a:pPr>
              <a:lnSpc>
                <a:spcPct val="110000"/>
              </a:lnSpc>
              <a:spcAft>
                <a:spcPts val="600"/>
              </a:spcAft>
            </a:pPr>
            <a:r>
              <a:rPr lang="fr-CA" sz="3200" b="1" noProof="1"/>
              <a:t>À faire :</a:t>
            </a:r>
          </a:p>
          <a:p>
            <a:pPr>
              <a:lnSpc>
                <a:spcPct val="110000"/>
              </a:lnSpc>
              <a:spcAft>
                <a:spcPts val="600"/>
              </a:spcAft>
            </a:pPr>
            <a:r>
              <a:rPr lang="fr-CA" noProof="1"/>
              <a:t>Donner du pouvoir aux témoins et combattre le désengagement moral</a:t>
            </a:r>
          </a:p>
        </p:txBody>
      </p:sp>
      <p:sp>
        <p:nvSpPr>
          <p:cNvPr id="3" name="Content Placeholder 2">
            <a:extLst>
              <a:ext uri="{FF2B5EF4-FFF2-40B4-BE49-F238E27FC236}">
                <a16:creationId xmlns:a16="http://schemas.microsoft.com/office/drawing/2014/main" id="{C5268EB9-4BEA-AB62-2BFF-C75E826C8E5E}"/>
              </a:ext>
            </a:extLst>
          </p:cNvPr>
          <p:cNvSpPr>
            <a:spLocks noGrp="1"/>
          </p:cNvSpPr>
          <p:nvPr>
            <p:ph sz="half" idx="2"/>
          </p:nvPr>
        </p:nvSpPr>
        <p:spPr/>
        <p:txBody>
          <a:bodyPr/>
          <a:lstStyle/>
          <a:p>
            <a:pPr>
              <a:lnSpc>
                <a:spcPct val="110000"/>
              </a:lnSpc>
              <a:spcAft>
                <a:spcPts val="600"/>
              </a:spcAft>
            </a:pPr>
            <a:r>
              <a:rPr lang="fr-CA" sz="3200" b="1" noProof="1"/>
              <a:t>À éviter :</a:t>
            </a:r>
          </a:p>
          <a:p>
            <a:pPr>
              <a:lnSpc>
                <a:spcPct val="110000"/>
              </a:lnSpc>
              <a:spcAft>
                <a:spcPts val="600"/>
              </a:spcAft>
            </a:pPr>
            <a:r>
              <a:rPr lang="fr-CA" noProof="1"/>
              <a:t>Blâmer les victimes</a:t>
            </a:r>
          </a:p>
        </p:txBody>
      </p:sp>
    </p:spTree>
    <p:custDataLst>
      <p:tags r:id="rId1"/>
    </p:custDataLst>
    <p:extLst>
      <p:ext uri="{BB962C8B-B14F-4D97-AF65-F5344CB8AC3E}">
        <p14:creationId xmlns:p14="http://schemas.microsoft.com/office/powerpoint/2010/main" val="131724797"/>
      </p:ext>
    </p:extLst>
  </p:cSld>
  <p:clrMapOvr>
    <a:masterClrMapping/>
  </p:clrMapOvr>
  <mc:AlternateContent xmlns:mc="http://schemas.openxmlformats.org/markup-compatibility/2006" xmlns:p14="http://schemas.microsoft.com/office/powerpoint/2010/main">
    <mc:Choice Requires="p14">
      <p:transition spd="slow" p14:dur="2000" advClick="0" advTm="85920"/>
    </mc:Choice>
    <mc:Fallback xmlns="">
      <p:transition spd="slow" advClick="0" advTm="8592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4050E-692F-32E4-94B5-097E344F71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D55401-D075-3754-558E-5FCBF33F4D13}"/>
              </a:ext>
            </a:extLst>
          </p:cNvPr>
          <p:cNvSpPr>
            <a:spLocks noGrp="1"/>
          </p:cNvSpPr>
          <p:nvPr>
            <p:ph type="title"/>
          </p:nvPr>
        </p:nvSpPr>
        <p:spPr/>
        <p:txBody>
          <a:bodyPr/>
          <a:lstStyle/>
          <a:p>
            <a:r>
              <a:rPr lang="fr-CA" noProof="1">
                <a:solidFill>
                  <a:schemeClr val="bg1"/>
                </a:solidFill>
              </a:rPr>
              <a:t>Bonnes pratiques 7</a:t>
            </a:r>
          </a:p>
        </p:txBody>
      </p:sp>
      <p:sp>
        <p:nvSpPr>
          <p:cNvPr id="5" name="Content Placeholder 4">
            <a:extLst>
              <a:ext uri="{FF2B5EF4-FFF2-40B4-BE49-F238E27FC236}">
                <a16:creationId xmlns:a16="http://schemas.microsoft.com/office/drawing/2014/main" id="{A1BE352F-0BE4-D1DC-59ED-895DCD966CF5}"/>
              </a:ext>
            </a:extLst>
          </p:cNvPr>
          <p:cNvSpPr>
            <a:spLocks noGrp="1"/>
          </p:cNvSpPr>
          <p:nvPr>
            <p:ph sz="half" idx="1"/>
          </p:nvPr>
        </p:nvSpPr>
        <p:spPr>
          <a:xfrm>
            <a:off x="1443734" y="1389614"/>
            <a:ext cx="4511040" cy="4105276"/>
          </a:xfrm>
        </p:spPr>
        <p:txBody>
          <a:bodyPr>
            <a:normAutofit/>
          </a:bodyPr>
          <a:lstStyle/>
          <a:p>
            <a:pPr>
              <a:lnSpc>
                <a:spcPct val="110000"/>
              </a:lnSpc>
              <a:spcAft>
                <a:spcPts val="600"/>
              </a:spcAft>
            </a:pPr>
            <a:r>
              <a:rPr lang="fr-CA" sz="3200" b="1" noProof="1"/>
              <a:t>À faire :</a:t>
            </a:r>
          </a:p>
          <a:p>
            <a:pPr>
              <a:lnSpc>
                <a:spcPct val="110000"/>
              </a:lnSpc>
              <a:spcAft>
                <a:spcPts val="600"/>
              </a:spcAft>
            </a:pPr>
            <a:r>
              <a:rPr lang="fr-CA" noProof="1"/>
              <a:t>Considérer les élèves comme des autorités de leur propre expérience</a:t>
            </a:r>
          </a:p>
        </p:txBody>
      </p:sp>
      <p:sp>
        <p:nvSpPr>
          <p:cNvPr id="3" name="Content Placeholder 2">
            <a:extLst>
              <a:ext uri="{FF2B5EF4-FFF2-40B4-BE49-F238E27FC236}">
                <a16:creationId xmlns:a16="http://schemas.microsoft.com/office/drawing/2014/main" id="{0BD7E33E-D454-7F1C-FA7D-9F7A9D0CA721}"/>
              </a:ext>
            </a:extLst>
          </p:cNvPr>
          <p:cNvSpPr>
            <a:spLocks noGrp="1"/>
          </p:cNvSpPr>
          <p:nvPr>
            <p:ph sz="half" idx="2"/>
          </p:nvPr>
        </p:nvSpPr>
        <p:spPr>
          <a:xfrm>
            <a:off x="6332772" y="1389614"/>
            <a:ext cx="4511040" cy="4105276"/>
          </a:xfrm>
        </p:spPr>
        <p:txBody>
          <a:bodyPr/>
          <a:lstStyle/>
          <a:p>
            <a:pPr>
              <a:lnSpc>
                <a:spcPct val="110000"/>
              </a:lnSpc>
              <a:spcAft>
                <a:spcPts val="600"/>
              </a:spcAft>
            </a:pPr>
            <a:r>
              <a:rPr lang="fr-CA" sz="3200" b="1" noProof="1"/>
              <a:t>À éviter :</a:t>
            </a:r>
          </a:p>
          <a:p>
            <a:pPr>
              <a:lnSpc>
                <a:spcPct val="110000"/>
              </a:lnSpc>
              <a:spcAft>
                <a:spcPts val="600"/>
              </a:spcAft>
            </a:pPr>
            <a:r>
              <a:rPr lang="fr-CA" noProof="1"/>
              <a:t>Supposer que les élèves sont des experts techniques</a:t>
            </a:r>
          </a:p>
        </p:txBody>
      </p:sp>
    </p:spTree>
    <p:custDataLst>
      <p:tags r:id="rId1"/>
    </p:custDataLst>
    <p:extLst>
      <p:ext uri="{BB962C8B-B14F-4D97-AF65-F5344CB8AC3E}">
        <p14:creationId xmlns:p14="http://schemas.microsoft.com/office/powerpoint/2010/main" val="2061276439"/>
      </p:ext>
    </p:extLst>
  </p:cSld>
  <p:clrMapOvr>
    <a:masterClrMapping/>
  </p:clrMapOvr>
  <mc:AlternateContent xmlns:mc="http://schemas.openxmlformats.org/markup-compatibility/2006" xmlns:p14="http://schemas.microsoft.com/office/powerpoint/2010/main">
    <mc:Choice Requires="p14">
      <p:transition spd="slow" p14:dur="2000" advClick="0" advTm="56040"/>
    </mc:Choice>
    <mc:Fallback xmlns="">
      <p:transition spd="slow" advClick="0" advTm="5604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65E982-0C65-9B97-868E-5E38CA37C8CC}"/>
              </a:ext>
            </a:extLst>
          </p:cNvPr>
          <p:cNvSpPr>
            <a:spLocks noGrp="1"/>
          </p:cNvSpPr>
          <p:nvPr>
            <p:ph type="title"/>
          </p:nvPr>
        </p:nvSpPr>
        <p:spPr/>
        <p:txBody>
          <a:bodyPr/>
          <a:lstStyle/>
          <a:p>
            <a:r>
              <a:rPr lang="fr-CA" noProof="1">
                <a:solidFill>
                  <a:schemeClr val="bg1"/>
                </a:solidFill>
              </a:rPr>
              <a:t>6ᵉ année : un aperçu 2</a:t>
            </a:r>
          </a:p>
        </p:txBody>
      </p:sp>
      <p:sp>
        <p:nvSpPr>
          <p:cNvPr id="5" name="Content Placeholder 4">
            <a:extLst>
              <a:ext uri="{FF2B5EF4-FFF2-40B4-BE49-F238E27FC236}">
                <a16:creationId xmlns:a16="http://schemas.microsoft.com/office/drawing/2014/main" id="{F9ACD331-CE90-047B-C3B1-3541BBD7C7E6}"/>
              </a:ext>
            </a:extLst>
          </p:cNvPr>
          <p:cNvSpPr>
            <a:spLocks noGrp="1"/>
          </p:cNvSpPr>
          <p:nvPr>
            <p:ph sz="half" idx="1"/>
          </p:nvPr>
        </p:nvSpPr>
        <p:spPr>
          <a:xfrm>
            <a:off x="1430482" y="1147762"/>
            <a:ext cx="4511040" cy="4105276"/>
          </a:xfrm>
        </p:spPr>
        <p:txBody>
          <a:bodyPr>
            <a:normAutofit/>
          </a:bodyPr>
          <a:lstStyle/>
          <a:p>
            <a:pPr>
              <a:lnSpc>
                <a:spcPct val="110000"/>
              </a:lnSpc>
              <a:spcAft>
                <a:spcPts val="600"/>
              </a:spcAft>
            </a:pPr>
            <a:r>
              <a:rPr lang="fr-CA" sz="3200" noProof="1"/>
              <a:t>Grands changements :</a:t>
            </a:r>
          </a:p>
          <a:p>
            <a:pPr marL="457200" indent="-457200">
              <a:lnSpc>
                <a:spcPct val="110000"/>
              </a:lnSpc>
              <a:spcAft>
                <a:spcPts val="600"/>
              </a:spcAft>
              <a:buFont typeface="Arial" panose="020B0604020202020204" pitchFamily="34" charset="0"/>
              <a:buChar char="•"/>
            </a:pPr>
            <a:r>
              <a:rPr lang="fr-CA" noProof="1"/>
              <a:t>Début de </a:t>
            </a:r>
            <a:r>
              <a:rPr lang="fr-CA" b="1" noProof="1"/>
              <a:t>l’adolescence</a:t>
            </a:r>
          </a:p>
          <a:p>
            <a:pPr marL="457200" indent="-457200">
              <a:lnSpc>
                <a:spcPct val="110000"/>
              </a:lnSpc>
              <a:spcAft>
                <a:spcPts val="600"/>
              </a:spcAft>
              <a:buFont typeface="Arial" panose="020B0604020202020204" pitchFamily="34" charset="0"/>
              <a:buChar char="•"/>
            </a:pPr>
            <a:r>
              <a:rPr lang="fr-CA" noProof="1"/>
              <a:t>Première utilisation du</a:t>
            </a:r>
            <a:r>
              <a:rPr lang="fr-CA" b="1" noProof="1"/>
              <a:t> téléphone </a:t>
            </a:r>
            <a:r>
              <a:rPr lang="fr-CA" noProof="1"/>
              <a:t>et des </a:t>
            </a:r>
            <a:r>
              <a:rPr lang="fr-CA" b="1" noProof="1"/>
              <a:t>médias sociaux</a:t>
            </a:r>
          </a:p>
          <a:p>
            <a:pPr marL="457200" indent="-457200">
              <a:lnSpc>
                <a:spcPct val="110000"/>
              </a:lnSpc>
              <a:spcAft>
                <a:spcPts val="600"/>
              </a:spcAft>
              <a:buFont typeface="Arial" panose="020B0604020202020204" pitchFamily="34" charset="0"/>
              <a:buChar char="•"/>
            </a:pPr>
            <a:r>
              <a:rPr lang="fr-CA" noProof="1"/>
              <a:t>Recherche de moyens d’être des </a:t>
            </a:r>
            <a:r>
              <a:rPr lang="fr-CA" b="1" noProof="1"/>
              <a:t>citoyens numériques engagés</a:t>
            </a:r>
          </a:p>
        </p:txBody>
      </p:sp>
      <p:pic>
        <p:nvPicPr>
          <p:cNvPr id="3" name="Content Placeholder 2" descr="Icons showing a &quot;Play&quot; button, a smily face, a frowny face and a heart.">
            <a:extLst>
              <a:ext uri="{FF2B5EF4-FFF2-40B4-BE49-F238E27FC236}">
                <a16:creationId xmlns:a16="http://schemas.microsoft.com/office/drawing/2014/main" id="{9BCEB933-9E34-E7B0-5024-65D2FBF7179C}"/>
              </a:ext>
            </a:extLst>
          </p:cNvPr>
          <p:cNvPicPr>
            <a:picLocks noGrp="1" noChangeAspect="1"/>
          </p:cNvPicPr>
          <p:nvPr>
            <p:ph sz="half" idx="2"/>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522244" y="1376363"/>
            <a:ext cx="4105275" cy="4105275"/>
          </a:xfrm>
        </p:spPr>
      </p:pic>
    </p:spTree>
    <p:custDataLst>
      <p:tags r:id="rId1"/>
    </p:custDataLst>
    <p:extLst>
      <p:ext uri="{BB962C8B-B14F-4D97-AF65-F5344CB8AC3E}">
        <p14:creationId xmlns:p14="http://schemas.microsoft.com/office/powerpoint/2010/main" val="3389930029"/>
      </p:ext>
    </p:extLst>
  </p:cSld>
  <p:clrMapOvr>
    <a:masterClrMapping/>
  </p:clrMapOvr>
  <mc:AlternateContent xmlns:mc="http://schemas.openxmlformats.org/markup-compatibility/2006" xmlns:p14="http://schemas.microsoft.com/office/powerpoint/2010/main">
    <mc:Choice Requires="p14">
      <p:transition spd="slow" p14:dur="2000" advClick="0" advTm="19008"/>
    </mc:Choice>
    <mc:Fallback xmlns="">
      <p:transition spd="slow" advClick="0" advTm="19008"/>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F332B-249E-5940-E7D6-8F0A8795D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B4B2BA-8D26-4E22-B32D-EB4A1E82BDCB}"/>
              </a:ext>
            </a:extLst>
          </p:cNvPr>
          <p:cNvSpPr>
            <a:spLocks noGrp="1"/>
          </p:cNvSpPr>
          <p:nvPr>
            <p:ph type="title"/>
          </p:nvPr>
        </p:nvSpPr>
        <p:spPr/>
        <p:txBody>
          <a:bodyPr/>
          <a:lstStyle/>
          <a:p>
            <a:r>
              <a:rPr lang="fr-CA" noProof="1">
                <a:solidFill>
                  <a:schemeClr val="bg1"/>
                </a:solidFill>
              </a:rPr>
              <a:t>Bonnes pratiques 8</a:t>
            </a:r>
          </a:p>
        </p:txBody>
      </p:sp>
      <p:sp>
        <p:nvSpPr>
          <p:cNvPr id="5" name="Content Placeholder 4">
            <a:extLst>
              <a:ext uri="{FF2B5EF4-FFF2-40B4-BE49-F238E27FC236}">
                <a16:creationId xmlns:a16="http://schemas.microsoft.com/office/drawing/2014/main" id="{1BDC8BC6-FC18-7007-EF88-43A9CF0BB1BD}"/>
              </a:ext>
            </a:extLst>
          </p:cNvPr>
          <p:cNvSpPr>
            <a:spLocks noGrp="1"/>
          </p:cNvSpPr>
          <p:nvPr>
            <p:ph sz="half" idx="1"/>
          </p:nvPr>
        </p:nvSpPr>
        <p:spPr/>
        <p:txBody>
          <a:bodyPr>
            <a:normAutofit/>
          </a:bodyPr>
          <a:lstStyle/>
          <a:p>
            <a:pPr>
              <a:lnSpc>
                <a:spcPct val="110000"/>
              </a:lnSpc>
              <a:spcAft>
                <a:spcPts val="600"/>
              </a:spcAft>
            </a:pPr>
            <a:r>
              <a:rPr lang="fr-CA" sz="3200" b="1" noProof="1"/>
              <a:t>À faire :</a:t>
            </a:r>
          </a:p>
          <a:p>
            <a:pPr>
              <a:lnSpc>
                <a:spcPct val="110000"/>
              </a:lnSpc>
              <a:spcAft>
                <a:spcPts val="600"/>
              </a:spcAft>
            </a:pPr>
            <a:r>
              <a:rPr lang="fr-CA" noProof="1"/>
              <a:t>Intégrer la littératie aux médias numériques tout au long de l’année et dans l’ensemble du programme</a:t>
            </a:r>
          </a:p>
          <a:p>
            <a:pPr>
              <a:lnSpc>
                <a:spcPct val="110000"/>
              </a:lnSpc>
              <a:spcAft>
                <a:spcPts val="600"/>
              </a:spcAft>
            </a:pPr>
            <a:r>
              <a:rPr lang="fr-CA" noProof="1"/>
              <a:t>Utiliser une approche d’enseignement en spirale</a:t>
            </a:r>
          </a:p>
        </p:txBody>
      </p:sp>
      <p:sp>
        <p:nvSpPr>
          <p:cNvPr id="3" name="Content Placeholder 2">
            <a:extLst>
              <a:ext uri="{FF2B5EF4-FFF2-40B4-BE49-F238E27FC236}">
                <a16:creationId xmlns:a16="http://schemas.microsoft.com/office/drawing/2014/main" id="{484E99D4-62CF-3C0D-E307-E66BA36C0764}"/>
              </a:ext>
            </a:extLst>
          </p:cNvPr>
          <p:cNvSpPr>
            <a:spLocks noGrp="1"/>
          </p:cNvSpPr>
          <p:nvPr>
            <p:ph sz="half" idx="2"/>
          </p:nvPr>
        </p:nvSpPr>
        <p:spPr/>
        <p:txBody>
          <a:bodyPr>
            <a:normAutofit/>
          </a:bodyPr>
          <a:lstStyle/>
          <a:p>
            <a:pPr>
              <a:lnSpc>
                <a:spcPct val="110000"/>
              </a:lnSpc>
              <a:spcAft>
                <a:spcPts val="600"/>
              </a:spcAft>
            </a:pPr>
            <a:r>
              <a:rPr lang="fr-CA" sz="3200" b="1" noProof="1"/>
              <a:t>À éviter :</a:t>
            </a:r>
          </a:p>
          <a:p>
            <a:pPr>
              <a:lnSpc>
                <a:spcPct val="110000"/>
              </a:lnSpc>
              <a:spcAft>
                <a:spcPts val="600"/>
              </a:spcAft>
            </a:pPr>
            <a:r>
              <a:rPr lang="fr-CA" noProof="1"/>
              <a:t>Se limiter à une seule unité sur la « sécurité en ligne » ou la « littératie aux médias numériques »</a:t>
            </a:r>
          </a:p>
          <a:p>
            <a:pPr>
              <a:lnSpc>
                <a:spcPct val="110000"/>
              </a:lnSpc>
              <a:spcAft>
                <a:spcPts val="600"/>
              </a:spcAft>
            </a:pPr>
            <a:r>
              <a:rPr lang="fr-CA" noProof="1"/>
              <a:t>Se concentrer sur un seul aspect de la littératie aux médias numériques</a:t>
            </a:r>
          </a:p>
        </p:txBody>
      </p:sp>
    </p:spTree>
    <p:custDataLst>
      <p:tags r:id="rId1"/>
    </p:custDataLst>
    <p:extLst>
      <p:ext uri="{BB962C8B-B14F-4D97-AF65-F5344CB8AC3E}">
        <p14:creationId xmlns:p14="http://schemas.microsoft.com/office/powerpoint/2010/main" val="1434603887"/>
      </p:ext>
    </p:extLst>
  </p:cSld>
  <p:clrMapOvr>
    <a:masterClrMapping/>
  </p:clrMapOvr>
  <mc:AlternateContent xmlns:mc="http://schemas.openxmlformats.org/markup-compatibility/2006" xmlns:p14="http://schemas.microsoft.com/office/powerpoint/2010/main">
    <mc:Choice Requires="p14">
      <p:transition spd="slow" p14:dur="2000" advClick="0" advTm="110520"/>
    </mc:Choice>
    <mc:Fallback xmlns="">
      <p:transition spd="slow" advClick="0" advTm="11052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7492B-A410-C574-449B-C6B5863E6C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F96B89-C617-4FF2-8C62-08C06F17E51D}"/>
              </a:ext>
            </a:extLst>
          </p:cNvPr>
          <p:cNvSpPr>
            <a:spLocks noGrp="1"/>
          </p:cNvSpPr>
          <p:nvPr>
            <p:ph type="title"/>
          </p:nvPr>
        </p:nvSpPr>
        <p:spPr/>
        <p:txBody>
          <a:bodyPr/>
          <a:lstStyle/>
          <a:p>
            <a:r>
              <a:rPr lang="fr-CA" noProof="1">
                <a:solidFill>
                  <a:schemeClr val="bg1"/>
                </a:solidFill>
              </a:rPr>
              <a:t>Reflection 5</a:t>
            </a:r>
          </a:p>
        </p:txBody>
      </p:sp>
      <p:pic>
        <p:nvPicPr>
          <p:cNvPr id="6" name="Content Placeholder 5" descr="A white circle with a blue question mark in it.">
            <a:extLst>
              <a:ext uri="{FF2B5EF4-FFF2-40B4-BE49-F238E27FC236}">
                <a16:creationId xmlns:a16="http://schemas.microsoft.com/office/drawing/2014/main" id="{C302599F-13F5-9E72-9C30-EB6FF1D73923}"/>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sp>
        <p:nvSpPr>
          <p:cNvPr id="4" name="Content Placeholder 3">
            <a:extLst>
              <a:ext uri="{FF2B5EF4-FFF2-40B4-BE49-F238E27FC236}">
                <a16:creationId xmlns:a16="http://schemas.microsoft.com/office/drawing/2014/main" id="{7B1F25DF-9B74-3C3C-9E8A-257AAABB8B35}"/>
              </a:ext>
            </a:extLst>
          </p:cNvPr>
          <p:cNvSpPr>
            <a:spLocks noGrp="1"/>
          </p:cNvSpPr>
          <p:nvPr>
            <p:ph sz="half" idx="2"/>
          </p:nvPr>
        </p:nvSpPr>
        <p:spPr/>
        <p:txBody>
          <a:bodyPr>
            <a:normAutofit lnSpcReduction="10000"/>
          </a:bodyPr>
          <a:lstStyle/>
          <a:p>
            <a:pPr>
              <a:lnSpc>
                <a:spcPct val="120000"/>
              </a:lnSpc>
              <a:spcAft>
                <a:spcPts val="600"/>
              </a:spcAft>
            </a:pPr>
            <a:r>
              <a:rPr lang="fr-CA" noProof="1"/>
              <a:t>Comment pouvez-vous reformuler votre langage afin d’éviter les « tactiques de peur » et le discours du « danger des inconnus »?</a:t>
            </a:r>
          </a:p>
          <a:p>
            <a:pPr>
              <a:lnSpc>
                <a:spcPct val="120000"/>
              </a:lnSpc>
              <a:spcAft>
                <a:spcPts val="600"/>
              </a:spcAft>
            </a:pPr>
            <a:r>
              <a:rPr lang="fr-CA" noProof="1"/>
              <a:t>Comment pouvez-vous intégrer la littératie aux médias numériques « en spirale » tout au long de l’année et à travers différentes matières?</a:t>
            </a:r>
          </a:p>
        </p:txBody>
      </p:sp>
    </p:spTree>
    <p:custDataLst>
      <p:tags r:id="rId1"/>
    </p:custDataLst>
    <p:extLst>
      <p:ext uri="{BB962C8B-B14F-4D97-AF65-F5344CB8AC3E}">
        <p14:creationId xmlns:p14="http://schemas.microsoft.com/office/powerpoint/2010/main" val="3044757488"/>
      </p:ext>
    </p:extLst>
  </p:cSld>
  <p:clrMapOvr>
    <a:masterClrMapping/>
  </p:clrMapOvr>
  <mc:AlternateContent xmlns:mc="http://schemas.openxmlformats.org/markup-compatibility/2006" xmlns:p14="http://schemas.microsoft.com/office/powerpoint/2010/main">
    <mc:Choice Requires="p14">
      <p:transition spd="slow" p14:dur="2000" advClick="0" advTm="21696"/>
    </mc:Choice>
    <mc:Fallback xmlns="">
      <p:transition spd="slow" advClick="0" advTm="21696"/>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DE867C-7267-DD2E-4E51-7E349C47B255}"/>
              </a:ext>
            </a:extLst>
          </p:cNvPr>
          <p:cNvSpPr>
            <a:spLocks noGrp="1"/>
          </p:cNvSpPr>
          <p:nvPr>
            <p:ph type="title"/>
          </p:nvPr>
        </p:nvSpPr>
        <p:spPr/>
        <p:txBody>
          <a:bodyPr/>
          <a:lstStyle/>
          <a:p>
            <a:r>
              <a:rPr lang="fr-CA" b="1" noProof="1">
                <a:solidFill>
                  <a:schemeClr val="bg1"/>
                </a:solidFill>
              </a:rPr>
              <a:t>Stratégies d’enseignement efficaces</a:t>
            </a:r>
            <a:endParaRPr lang="fr-CA" noProof="1">
              <a:solidFill>
                <a:schemeClr val="bg1"/>
              </a:solidFill>
            </a:endParaRPr>
          </a:p>
        </p:txBody>
      </p:sp>
      <p:sp>
        <p:nvSpPr>
          <p:cNvPr id="6" name="Content Placeholder 5">
            <a:extLst>
              <a:ext uri="{FF2B5EF4-FFF2-40B4-BE49-F238E27FC236}">
                <a16:creationId xmlns:a16="http://schemas.microsoft.com/office/drawing/2014/main" id="{A7576AF4-2413-22E7-62A3-CE97DE56D5FA}"/>
              </a:ext>
            </a:extLst>
          </p:cNvPr>
          <p:cNvSpPr>
            <a:spLocks noGrp="1"/>
          </p:cNvSpPr>
          <p:nvPr>
            <p:ph idx="1"/>
          </p:nvPr>
        </p:nvSpPr>
        <p:spPr/>
        <p:txBody>
          <a:bodyPr>
            <a:normAutofit fontScale="92500"/>
          </a:bodyPr>
          <a:lstStyle/>
          <a:p>
            <a:pPr>
              <a:lnSpc>
                <a:spcPct val="110000"/>
              </a:lnSpc>
              <a:spcAft>
                <a:spcPts val="600"/>
              </a:spcAft>
            </a:pPr>
            <a:r>
              <a:rPr lang="fr-CA" sz="3200" b="1" noProof="1"/>
              <a:t>Stratégies d’enseignement efficaces :</a:t>
            </a:r>
          </a:p>
          <a:p>
            <a:pPr>
              <a:lnSpc>
                <a:spcPct val="110000"/>
              </a:lnSpc>
              <a:spcAft>
                <a:spcPts val="600"/>
              </a:spcAft>
            </a:pPr>
            <a:r>
              <a:rPr lang="fr-CA" noProof="1"/>
              <a:t>Développement des compétences et simulations</a:t>
            </a:r>
          </a:p>
          <a:p>
            <a:pPr>
              <a:lnSpc>
                <a:spcPct val="110000"/>
              </a:lnSpc>
              <a:spcAft>
                <a:spcPts val="600"/>
              </a:spcAft>
            </a:pPr>
            <a:r>
              <a:rPr lang="fr-CA" noProof="1"/>
              <a:t>Jeux de rôle et dilemmes moraux</a:t>
            </a:r>
          </a:p>
          <a:p>
            <a:pPr marL="342900" indent="-342900">
              <a:lnSpc>
                <a:spcPct val="110000"/>
              </a:lnSpc>
              <a:spcAft>
                <a:spcPts val="600"/>
              </a:spcAft>
              <a:buFont typeface="Arial" panose="020B0604020202020204" pitchFamily="34" charset="0"/>
              <a:buChar char="•"/>
            </a:pPr>
            <a:r>
              <a:rPr lang="fr-CA" noProof="1"/>
              <a:t>« Que ferais-tu si tu faisais partie d’un groupe de messagerie et qu’un des membres te disait qu’il veut relancer le groupe sans toi?</a:t>
            </a:r>
          </a:p>
          <a:p>
            <a:pPr marL="342900" indent="-342900">
              <a:lnSpc>
                <a:spcPct val="110000"/>
              </a:lnSpc>
              <a:spcAft>
                <a:spcPts val="600"/>
              </a:spcAft>
              <a:buFont typeface="Arial" panose="020B0604020202020204" pitchFamily="34" charset="0"/>
              <a:buChar char="•"/>
            </a:pPr>
            <a:r>
              <a:rPr lang="fr-CA" noProof="1"/>
              <a:t>Que ferais-tu si quelqu’un disait quelque chose de méchant à propos d’un enseignant ou d’un autre ami?</a:t>
            </a:r>
          </a:p>
          <a:p>
            <a:pPr marL="342900" indent="-342900">
              <a:lnSpc>
                <a:spcPct val="110000"/>
              </a:lnSpc>
              <a:spcAft>
                <a:spcPts val="600"/>
              </a:spcAft>
              <a:buFont typeface="Arial" panose="020B0604020202020204" pitchFamily="34" charset="0"/>
              <a:buChar char="•"/>
            </a:pPr>
            <a:r>
              <a:rPr lang="fr-CA" noProof="1"/>
              <a:t>De quelle façon pourrais-tu dire à un ami qui t’envoie trop de messages que tu as besoin d’une pause? »</a:t>
            </a:r>
          </a:p>
        </p:txBody>
      </p:sp>
    </p:spTree>
    <p:custDataLst>
      <p:tags r:id="rId1"/>
    </p:custDataLst>
    <p:extLst>
      <p:ext uri="{BB962C8B-B14F-4D97-AF65-F5344CB8AC3E}">
        <p14:creationId xmlns:p14="http://schemas.microsoft.com/office/powerpoint/2010/main" val="3092589389"/>
      </p:ext>
    </p:extLst>
  </p:cSld>
  <p:clrMapOvr>
    <a:masterClrMapping/>
  </p:clrMapOvr>
  <mc:AlternateContent xmlns:mc="http://schemas.openxmlformats.org/markup-compatibility/2006" xmlns:p14="http://schemas.microsoft.com/office/powerpoint/2010/main">
    <mc:Choice Requires="p14">
      <p:transition spd="slow" p14:dur="2000" advClick="0" advTm="67560"/>
    </mc:Choice>
    <mc:Fallback xmlns="">
      <p:transition spd="slow" advClick="0" advTm="6756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81A7B-5407-8D6B-FB6F-FD5E490B32B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C517AE8-65BD-0FC8-4ED5-B85F4214B26C}"/>
              </a:ext>
            </a:extLst>
          </p:cNvPr>
          <p:cNvSpPr>
            <a:spLocks noGrp="1"/>
          </p:cNvSpPr>
          <p:nvPr>
            <p:ph type="title"/>
          </p:nvPr>
        </p:nvSpPr>
        <p:spPr/>
        <p:txBody>
          <a:bodyPr/>
          <a:lstStyle/>
          <a:p>
            <a:r>
              <a:rPr lang="fr-CA" b="1" noProof="1">
                <a:solidFill>
                  <a:schemeClr val="bg1"/>
                </a:solidFill>
              </a:rPr>
              <a:t>Stratégies d’enseignement efficaces 2</a:t>
            </a:r>
            <a:endParaRPr lang="fr-CA" noProof="1">
              <a:solidFill>
                <a:schemeClr val="bg1"/>
              </a:solidFill>
            </a:endParaRPr>
          </a:p>
        </p:txBody>
      </p:sp>
      <p:sp>
        <p:nvSpPr>
          <p:cNvPr id="6" name="Content Placeholder 5">
            <a:extLst>
              <a:ext uri="{FF2B5EF4-FFF2-40B4-BE49-F238E27FC236}">
                <a16:creationId xmlns:a16="http://schemas.microsoft.com/office/drawing/2014/main" id="{FC9D7D8E-08E2-9EEA-38B5-96F051D00EBA}"/>
              </a:ext>
            </a:extLst>
          </p:cNvPr>
          <p:cNvSpPr>
            <a:spLocks noGrp="1"/>
          </p:cNvSpPr>
          <p:nvPr>
            <p:ph idx="1"/>
          </p:nvPr>
        </p:nvSpPr>
        <p:spPr/>
        <p:txBody>
          <a:bodyPr>
            <a:normAutofit/>
          </a:bodyPr>
          <a:lstStyle/>
          <a:p>
            <a:pPr>
              <a:lnSpc>
                <a:spcPct val="110000"/>
              </a:lnSpc>
              <a:spcAft>
                <a:spcPts val="600"/>
              </a:spcAft>
            </a:pPr>
            <a:r>
              <a:rPr lang="fr-CA" sz="3200" b="1" noProof="1"/>
              <a:t>Stratégies d’enseignement efficaces :</a:t>
            </a:r>
          </a:p>
          <a:p>
            <a:pPr>
              <a:lnSpc>
                <a:spcPct val="110000"/>
              </a:lnSpc>
              <a:spcAft>
                <a:spcPts val="600"/>
              </a:spcAft>
            </a:pPr>
            <a:r>
              <a:rPr lang="fr-CA" noProof="1"/>
              <a:t>Création et analyse de médias</a:t>
            </a:r>
          </a:p>
          <a:p>
            <a:pPr>
              <a:lnSpc>
                <a:spcPct val="110000"/>
              </a:lnSpc>
              <a:spcAft>
                <a:spcPts val="600"/>
              </a:spcAft>
            </a:pPr>
            <a:r>
              <a:rPr lang="fr-CA" noProof="1"/>
              <a:t>Équilibrer les compétences, les connaissances et la compréhension</a:t>
            </a:r>
          </a:p>
          <a:p>
            <a:pPr>
              <a:lnSpc>
                <a:spcPct val="110000"/>
              </a:lnSpc>
              <a:spcAft>
                <a:spcPts val="600"/>
              </a:spcAft>
            </a:pPr>
            <a:r>
              <a:rPr lang="fr-CA" noProof="1"/>
              <a:t>Engagement citoyen</a:t>
            </a:r>
          </a:p>
        </p:txBody>
      </p:sp>
    </p:spTree>
    <p:custDataLst>
      <p:tags r:id="rId1"/>
    </p:custDataLst>
    <p:extLst>
      <p:ext uri="{BB962C8B-B14F-4D97-AF65-F5344CB8AC3E}">
        <p14:creationId xmlns:p14="http://schemas.microsoft.com/office/powerpoint/2010/main" val="3376444703"/>
      </p:ext>
    </p:extLst>
  </p:cSld>
  <p:clrMapOvr>
    <a:masterClrMapping/>
  </p:clrMapOvr>
  <mc:AlternateContent xmlns:mc="http://schemas.openxmlformats.org/markup-compatibility/2006" xmlns:p14="http://schemas.microsoft.com/office/powerpoint/2010/main">
    <mc:Choice Requires="p14">
      <p:transition spd="slow" p14:dur="2000" advClick="0" advTm="61224"/>
    </mc:Choice>
    <mc:Fallback xmlns="">
      <p:transition spd="slow" advClick="0" advTm="61224"/>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3529B-E224-94C4-C2FA-6057DC1AC2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BC7C196-92A6-25B6-562A-1AD35932FF8E}"/>
              </a:ext>
            </a:extLst>
          </p:cNvPr>
          <p:cNvSpPr>
            <a:spLocks noGrp="1"/>
          </p:cNvSpPr>
          <p:nvPr>
            <p:ph type="title"/>
          </p:nvPr>
        </p:nvSpPr>
        <p:spPr/>
        <p:txBody>
          <a:bodyPr/>
          <a:lstStyle/>
          <a:p>
            <a:r>
              <a:rPr lang="fr-CA" b="1" noProof="1">
                <a:solidFill>
                  <a:schemeClr val="bg1"/>
                </a:solidFill>
              </a:rPr>
              <a:t>Stratégies d’enseignement efficaces 3</a:t>
            </a:r>
            <a:endParaRPr lang="fr-CA" noProof="1">
              <a:solidFill>
                <a:schemeClr val="bg1"/>
              </a:solidFill>
            </a:endParaRPr>
          </a:p>
        </p:txBody>
      </p:sp>
      <p:sp>
        <p:nvSpPr>
          <p:cNvPr id="6" name="Content Placeholder 5">
            <a:extLst>
              <a:ext uri="{FF2B5EF4-FFF2-40B4-BE49-F238E27FC236}">
                <a16:creationId xmlns:a16="http://schemas.microsoft.com/office/drawing/2014/main" id="{22818774-144F-6F72-BC17-655973F52025}"/>
              </a:ext>
            </a:extLst>
          </p:cNvPr>
          <p:cNvSpPr>
            <a:spLocks noGrp="1"/>
          </p:cNvSpPr>
          <p:nvPr>
            <p:ph idx="1"/>
          </p:nvPr>
        </p:nvSpPr>
        <p:spPr/>
        <p:txBody>
          <a:bodyPr>
            <a:normAutofit/>
          </a:bodyPr>
          <a:lstStyle/>
          <a:p>
            <a:pPr>
              <a:lnSpc>
                <a:spcPct val="110000"/>
              </a:lnSpc>
              <a:spcAft>
                <a:spcPts val="600"/>
              </a:spcAft>
            </a:pPr>
            <a:r>
              <a:rPr lang="fr-CA" sz="3200" b="1" noProof="1"/>
              <a:t>Stratégies d’enseignement efficaces :</a:t>
            </a:r>
          </a:p>
          <a:p>
            <a:pPr>
              <a:lnSpc>
                <a:spcPct val="110000"/>
              </a:lnSpc>
              <a:spcAft>
                <a:spcPts val="600"/>
              </a:spcAft>
            </a:pPr>
            <a:r>
              <a:rPr lang="fr-CA" noProof="1"/>
              <a:t>Utiliser les médias pour offrir de multiples moyens de représentation, d’expression et d’engagement</a:t>
            </a:r>
          </a:p>
          <a:p>
            <a:pPr>
              <a:lnSpc>
                <a:spcPct val="110000"/>
              </a:lnSpc>
              <a:spcAft>
                <a:spcPts val="600"/>
              </a:spcAft>
            </a:pPr>
            <a:r>
              <a:rPr lang="fr-CA" noProof="1"/>
              <a:t>Reconnaître les vulnérabilités et les avantages propres à chacun</a:t>
            </a:r>
          </a:p>
        </p:txBody>
      </p:sp>
    </p:spTree>
    <p:custDataLst>
      <p:tags r:id="rId1"/>
    </p:custDataLst>
    <p:extLst>
      <p:ext uri="{BB962C8B-B14F-4D97-AF65-F5344CB8AC3E}">
        <p14:creationId xmlns:p14="http://schemas.microsoft.com/office/powerpoint/2010/main" val="2248362465"/>
      </p:ext>
    </p:extLst>
  </p:cSld>
  <p:clrMapOvr>
    <a:masterClrMapping/>
  </p:clrMapOvr>
  <mc:AlternateContent xmlns:mc="http://schemas.openxmlformats.org/markup-compatibility/2006" xmlns:p14="http://schemas.microsoft.com/office/powerpoint/2010/main">
    <mc:Choice Requires="p14">
      <p:transition spd="slow" p14:dur="2000" advClick="0" advTm="92136"/>
    </mc:Choice>
    <mc:Fallback xmlns="">
      <p:transition spd="slow" advClick="0" advTm="92136"/>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49492-352F-94D3-7870-040A18DED73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C7FC88A-4230-6F68-44C7-5D96891E2F85}"/>
              </a:ext>
            </a:extLst>
          </p:cNvPr>
          <p:cNvSpPr>
            <a:spLocks noGrp="1"/>
          </p:cNvSpPr>
          <p:nvPr>
            <p:ph type="title"/>
          </p:nvPr>
        </p:nvSpPr>
        <p:spPr/>
        <p:txBody>
          <a:bodyPr/>
          <a:lstStyle/>
          <a:p>
            <a:r>
              <a:rPr lang="fr-CA" b="1" noProof="1">
                <a:solidFill>
                  <a:schemeClr val="bg1"/>
                </a:solidFill>
              </a:rPr>
              <a:t>Stratégies d’enseignement efficaces 4</a:t>
            </a:r>
            <a:endParaRPr lang="fr-CA" noProof="1">
              <a:solidFill>
                <a:schemeClr val="bg1"/>
              </a:solidFill>
            </a:endParaRPr>
          </a:p>
        </p:txBody>
      </p:sp>
      <p:sp>
        <p:nvSpPr>
          <p:cNvPr id="6" name="Content Placeholder 5">
            <a:extLst>
              <a:ext uri="{FF2B5EF4-FFF2-40B4-BE49-F238E27FC236}">
                <a16:creationId xmlns:a16="http://schemas.microsoft.com/office/drawing/2014/main" id="{F4AE6386-3232-21D9-9754-BD7D1188CEC0}"/>
              </a:ext>
            </a:extLst>
          </p:cNvPr>
          <p:cNvSpPr>
            <a:spLocks noGrp="1"/>
          </p:cNvSpPr>
          <p:nvPr>
            <p:ph idx="1"/>
          </p:nvPr>
        </p:nvSpPr>
        <p:spPr/>
        <p:txBody>
          <a:bodyPr>
            <a:normAutofit/>
          </a:bodyPr>
          <a:lstStyle/>
          <a:p>
            <a:pPr>
              <a:lnSpc>
                <a:spcPct val="110000"/>
              </a:lnSpc>
              <a:spcAft>
                <a:spcPts val="600"/>
              </a:spcAft>
            </a:pPr>
            <a:r>
              <a:rPr lang="fr-CA" sz="3200" b="1" noProof="1"/>
              <a:t>Stratégies d’enseignement efficaces :</a:t>
            </a:r>
          </a:p>
          <a:p>
            <a:pPr>
              <a:lnSpc>
                <a:spcPct val="110000"/>
              </a:lnSpc>
              <a:spcAft>
                <a:spcPts val="600"/>
              </a:spcAft>
            </a:pPr>
            <a:r>
              <a:rPr lang="fr-CA" noProof="1"/>
              <a:t>Positionner les élèves comme mentors</a:t>
            </a:r>
          </a:p>
          <a:p>
            <a:pPr>
              <a:lnSpc>
                <a:spcPct val="110000"/>
              </a:lnSpc>
              <a:spcAft>
                <a:spcPts val="600"/>
              </a:spcAft>
            </a:pPr>
            <a:r>
              <a:rPr lang="fr-CA" noProof="1"/>
              <a:t>Adopter une approche à l’échelle de l’école</a:t>
            </a:r>
          </a:p>
          <a:p>
            <a:pPr>
              <a:lnSpc>
                <a:spcPct val="110000"/>
              </a:lnSpc>
              <a:spcAft>
                <a:spcPts val="600"/>
              </a:spcAft>
            </a:pPr>
            <a:r>
              <a:rPr lang="fr-CA" noProof="1"/>
              <a:t>Impliquer les parents</a:t>
            </a:r>
          </a:p>
          <a:p>
            <a:pPr>
              <a:lnSpc>
                <a:spcPct val="110000"/>
              </a:lnSpc>
              <a:spcAft>
                <a:spcPts val="600"/>
              </a:spcAft>
            </a:pPr>
            <a:r>
              <a:rPr lang="fr-CA" noProof="1"/>
              <a:t>Donner l’exemple</a:t>
            </a:r>
          </a:p>
        </p:txBody>
      </p:sp>
    </p:spTree>
    <p:custDataLst>
      <p:tags r:id="rId1"/>
    </p:custDataLst>
    <p:extLst>
      <p:ext uri="{BB962C8B-B14F-4D97-AF65-F5344CB8AC3E}">
        <p14:creationId xmlns:p14="http://schemas.microsoft.com/office/powerpoint/2010/main" val="482313693"/>
      </p:ext>
    </p:extLst>
  </p:cSld>
  <p:clrMapOvr>
    <a:masterClrMapping/>
  </p:clrMapOvr>
  <mc:AlternateContent xmlns:mc="http://schemas.openxmlformats.org/markup-compatibility/2006" xmlns:p14="http://schemas.microsoft.com/office/powerpoint/2010/main">
    <mc:Choice Requires="p14">
      <p:transition spd="slow" p14:dur="2000" advClick="0" advTm="89880"/>
    </mc:Choice>
    <mc:Fallback xmlns="">
      <p:transition spd="slow" advClick="0" advTm="8988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68F69-7D67-2414-AF17-1EC547A07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0659CC-435F-9661-08C5-94100EDFA5B7}"/>
              </a:ext>
            </a:extLst>
          </p:cNvPr>
          <p:cNvSpPr>
            <a:spLocks noGrp="1"/>
          </p:cNvSpPr>
          <p:nvPr>
            <p:ph type="title"/>
          </p:nvPr>
        </p:nvSpPr>
        <p:spPr/>
        <p:txBody>
          <a:bodyPr/>
          <a:lstStyle/>
          <a:p>
            <a:r>
              <a:rPr lang="fr-CA" noProof="1">
                <a:solidFill>
                  <a:schemeClr val="bg1"/>
                </a:solidFill>
              </a:rPr>
              <a:t>Reflection 6</a:t>
            </a:r>
          </a:p>
        </p:txBody>
      </p:sp>
      <p:pic>
        <p:nvPicPr>
          <p:cNvPr id="6" name="Content Placeholder 5" descr="A white circle with a blue question mark in it.">
            <a:extLst>
              <a:ext uri="{FF2B5EF4-FFF2-40B4-BE49-F238E27FC236}">
                <a16:creationId xmlns:a16="http://schemas.microsoft.com/office/drawing/2014/main" id="{72BC4480-8495-38D9-62C7-D589B97510D3}"/>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sp>
        <p:nvSpPr>
          <p:cNvPr id="4" name="Content Placeholder 3">
            <a:extLst>
              <a:ext uri="{FF2B5EF4-FFF2-40B4-BE49-F238E27FC236}">
                <a16:creationId xmlns:a16="http://schemas.microsoft.com/office/drawing/2014/main" id="{632C0C4F-428B-7E84-44EC-609DFB8A3B1F}"/>
              </a:ext>
            </a:extLst>
          </p:cNvPr>
          <p:cNvSpPr>
            <a:spLocks noGrp="1"/>
          </p:cNvSpPr>
          <p:nvPr>
            <p:ph sz="half" idx="2"/>
          </p:nvPr>
        </p:nvSpPr>
        <p:spPr>
          <a:xfrm>
            <a:off x="6453189" y="1554163"/>
            <a:ext cx="4511040" cy="4105276"/>
          </a:xfrm>
        </p:spPr>
        <p:txBody>
          <a:bodyPr>
            <a:normAutofit/>
          </a:bodyPr>
          <a:lstStyle/>
          <a:p>
            <a:pPr>
              <a:lnSpc>
                <a:spcPct val="110000"/>
              </a:lnSpc>
              <a:spcAft>
                <a:spcPts val="600"/>
              </a:spcAft>
            </a:pPr>
            <a:r>
              <a:rPr lang="fr-CA" noProof="1"/>
              <a:t>Pensez à </a:t>
            </a:r>
            <a:r>
              <a:rPr lang="fr-CA" b="1" noProof="1"/>
              <a:t>un changement </a:t>
            </a:r>
            <a:r>
              <a:rPr lang="fr-CA" noProof="1"/>
              <a:t>que vous allez apporter à votre manière d’enseigner la sécurité en ligne et la citoyenneté numérique.</a:t>
            </a:r>
          </a:p>
          <a:p>
            <a:pPr>
              <a:lnSpc>
                <a:spcPct val="110000"/>
              </a:lnSpc>
              <a:spcAft>
                <a:spcPts val="600"/>
              </a:spcAft>
            </a:pPr>
            <a:r>
              <a:rPr lang="fr-CA" noProof="1"/>
              <a:t>Quels </a:t>
            </a:r>
            <a:r>
              <a:rPr lang="fr-CA" b="1" noProof="1"/>
              <a:t>soutiens</a:t>
            </a:r>
            <a:r>
              <a:rPr lang="fr-CA" noProof="1"/>
              <a:t> sont disponibles?</a:t>
            </a:r>
          </a:p>
          <a:p>
            <a:pPr>
              <a:lnSpc>
                <a:spcPct val="110000"/>
              </a:lnSpc>
              <a:spcAft>
                <a:spcPts val="600"/>
              </a:spcAft>
            </a:pPr>
            <a:r>
              <a:rPr lang="fr-CA" noProof="1"/>
              <a:t>De quoi de plus aurez-vous besoin?</a:t>
            </a:r>
          </a:p>
        </p:txBody>
      </p:sp>
    </p:spTree>
    <p:custDataLst>
      <p:tags r:id="rId1"/>
    </p:custDataLst>
    <p:extLst>
      <p:ext uri="{BB962C8B-B14F-4D97-AF65-F5344CB8AC3E}">
        <p14:creationId xmlns:p14="http://schemas.microsoft.com/office/powerpoint/2010/main" val="839892640"/>
      </p:ext>
    </p:extLst>
  </p:cSld>
  <p:clrMapOvr>
    <a:masterClrMapping/>
  </p:clrMapOvr>
  <mc:AlternateContent xmlns:mc="http://schemas.openxmlformats.org/markup-compatibility/2006" xmlns:p14="http://schemas.microsoft.com/office/powerpoint/2010/main">
    <mc:Choice Requires="p14">
      <p:transition spd="slow" p14:dur="2000" advClick="0" advTm="34248"/>
    </mc:Choice>
    <mc:Fallback xmlns="">
      <p:transition spd="slow" advClick="0" advTm="3424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5DD67-21D7-150C-A5FF-89438A0DB7FE}"/>
              </a:ext>
            </a:extLst>
          </p:cNvPr>
          <p:cNvSpPr>
            <a:spLocks noGrp="1"/>
          </p:cNvSpPr>
          <p:nvPr>
            <p:ph type="title"/>
          </p:nvPr>
        </p:nvSpPr>
        <p:spPr/>
        <p:txBody>
          <a:bodyPr/>
          <a:lstStyle/>
          <a:p>
            <a:r>
              <a:rPr lang="fr-CA" noProof="1">
                <a:solidFill>
                  <a:schemeClr val="bg1"/>
                </a:solidFill>
              </a:rPr>
              <a:t>6ᵉ année : un aperçu 3</a:t>
            </a:r>
          </a:p>
        </p:txBody>
      </p:sp>
      <p:sp>
        <p:nvSpPr>
          <p:cNvPr id="3" name="Content Placeholder 2">
            <a:extLst>
              <a:ext uri="{FF2B5EF4-FFF2-40B4-BE49-F238E27FC236}">
                <a16:creationId xmlns:a16="http://schemas.microsoft.com/office/drawing/2014/main" id="{B8D6B1CE-432F-C936-6207-F39B60A43138}"/>
              </a:ext>
            </a:extLst>
          </p:cNvPr>
          <p:cNvSpPr>
            <a:spLocks noGrp="1"/>
          </p:cNvSpPr>
          <p:nvPr>
            <p:ph sz="half" idx="1"/>
          </p:nvPr>
        </p:nvSpPr>
        <p:spPr>
          <a:xfrm>
            <a:off x="1066800" y="1376362"/>
            <a:ext cx="6705600" cy="4414838"/>
          </a:xfrm>
        </p:spPr>
        <p:txBody>
          <a:bodyPr>
            <a:normAutofit/>
          </a:bodyPr>
          <a:lstStyle/>
          <a:p>
            <a:pPr>
              <a:lnSpc>
                <a:spcPct val="110000"/>
              </a:lnSpc>
              <a:spcAft>
                <a:spcPts val="600"/>
              </a:spcAft>
            </a:pPr>
            <a:r>
              <a:rPr lang="fr-CA" sz="3200" b="1" noProof="1">
                <a:solidFill>
                  <a:srgbClr val="3658C1"/>
                </a:solidFill>
              </a:rPr>
              <a:t>Applications/sites les plus utilisés :</a:t>
            </a:r>
            <a:endParaRPr lang="fr-CA" sz="3200" noProof="1"/>
          </a:p>
          <a:p>
            <a:pPr>
              <a:lnSpc>
                <a:spcPct val="110000"/>
              </a:lnSpc>
              <a:spcAft>
                <a:spcPts val="600"/>
              </a:spcAft>
            </a:pPr>
            <a:r>
              <a:rPr lang="fr-CA" noProof="1"/>
              <a:t>		         </a:t>
            </a:r>
            <a:r>
              <a:rPr lang="fr-CA" b="1" noProof="1"/>
              <a:t>9-11 ans		12-13 ans</a:t>
            </a:r>
          </a:p>
          <a:p>
            <a:pPr marL="342900" indent="-342900">
              <a:lnSpc>
                <a:spcPct val="110000"/>
              </a:lnSpc>
              <a:spcAft>
                <a:spcPts val="600"/>
              </a:spcAft>
              <a:buFont typeface="Arial" panose="020B0604020202020204" pitchFamily="34" charset="0"/>
              <a:buChar char="•"/>
            </a:pPr>
            <a:r>
              <a:rPr lang="fr-CA" noProof="1">
                <a:solidFill>
                  <a:srgbClr val="3658C1"/>
                </a:solidFill>
              </a:rPr>
              <a:t>YouTube		54 %		67 %</a:t>
            </a:r>
          </a:p>
          <a:p>
            <a:pPr marL="342900" indent="-342900">
              <a:lnSpc>
                <a:spcPct val="110000"/>
              </a:lnSpc>
              <a:spcAft>
                <a:spcPts val="600"/>
              </a:spcAft>
              <a:buFont typeface="Arial" panose="020B0604020202020204" pitchFamily="34" charset="0"/>
              <a:buChar char="•"/>
            </a:pPr>
            <a:r>
              <a:rPr lang="fr-CA" noProof="1">
                <a:solidFill>
                  <a:srgbClr val="3658C1"/>
                </a:solidFill>
              </a:rPr>
              <a:t>Facebook 		42 %		53 %</a:t>
            </a:r>
          </a:p>
          <a:p>
            <a:pPr marL="342900" indent="-342900">
              <a:lnSpc>
                <a:spcPct val="110000"/>
              </a:lnSpc>
              <a:spcAft>
                <a:spcPts val="600"/>
              </a:spcAft>
              <a:buFont typeface="Arial" panose="020B0604020202020204" pitchFamily="34" charset="0"/>
              <a:buChar char="•"/>
            </a:pPr>
            <a:r>
              <a:rPr lang="fr-CA" noProof="1">
                <a:solidFill>
                  <a:srgbClr val="3658C1"/>
                </a:solidFill>
              </a:rPr>
              <a:t>TikTok		41 %		59 %</a:t>
            </a:r>
          </a:p>
          <a:p>
            <a:pPr marL="342900" indent="-342900">
              <a:lnSpc>
                <a:spcPct val="110000"/>
              </a:lnSpc>
              <a:spcAft>
                <a:spcPts val="600"/>
              </a:spcAft>
              <a:buFont typeface="Arial" panose="020B0604020202020204" pitchFamily="34" charset="0"/>
              <a:buChar char="•"/>
            </a:pPr>
            <a:r>
              <a:rPr lang="fr-CA" noProof="1">
                <a:solidFill>
                  <a:srgbClr val="3658C1"/>
                </a:solidFill>
              </a:rPr>
              <a:t>Instagram		28 %		53 %</a:t>
            </a:r>
          </a:p>
          <a:p>
            <a:pPr marL="342900" indent="-342900">
              <a:lnSpc>
                <a:spcPct val="110000"/>
              </a:lnSpc>
              <a:spcAft>
                <a:spcPts val="600"/>
              </a:spcAft>
              <a:buFont typeface="Arial" panose="020B0604020202020204" pitchFamily="34" charset="0"/>
              <a:buChar char="•"/>
            </a:pPr>
            <a:r>
              <a:rPr lang="fr-CA" noProof="1">
                <a:solidFill>
                  <a:srgbClr val="3658C1"/>
                </a:solidFill>
              </a:rPr>
              <a:t>Snapchat		22 %		42 %</a:t>
            </a:r>
          </a:p>
        </p:txBody>
      </p:sp>
      <p:pic>
        <p:nvPicPr>
          <p:cNvPr id="6" name="Content Placeholder 5" descr="A minimalist illustration of a smartphone.">
            <a:extLst>
              <a:ext uri="{FF2B5EF4-FFF2-40B4-BE49-F238E27FC236}">
                <a16:creationId xmlns:a16="http://schemas.microsoft.com/office/drawing/2014/main" id="{214718FD-18D0-25B4-4C66-14D0F7140802}"/>
              </a:ext>
            </a:extLst>
          </p:cNvPr>
          <p:cNvPicPr>
            <a:picLocks noGrp="1" noChangeAspect="1"/>
          </p:cNvPicPr>
          <p:nvPr>
            <p:ph sz="half" idx="2"/>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7772400" y="1531143"/>
            <a:ext cx="4105275" cy="4105275"/>
          </a:xfrm>
        </p:spPr>
      </p:pic>
    </p:spTree>
    <p:custDataLst>
      <p:tags r:id="rId1"/>
    </p:custDataLst>
    <p:extLst>
      <p:ext uri="{BB962C8B-B14F-4D97-AF65-F5344CB8AC3E}">
        <p14:creationId xmlns:p14="http://schemas.microsoft.com/office/powerpoint/2010/main" val="2159514044"/>
      </p:ext>
    </p:extLst>
  </p:cSld>
  <p:clrMapOvr>
    <a:masterClrMapping/>
  </p:clrMapOvr>
  <mc:AlternateContent xmlns:mc="http://schemas.openxmlformats.org/markup-compatibility/2006" xmlns:p14="http://schemas.microsoft.com/office/powerpoint/2010/main">
    <mc:Choice Requires="p14">
      <p:transition spd="slow" p14:dur="2000" advClick="0" advTm="35760"/>
    </mc:Choice>
    <mc:Fallback xmlns="">
      <p:transition spd="slow" advClick="0" advTm="3576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46FB4-4E5E-47F9-767B-CDE312F382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8057C6-CB6A-4720-6D98-B7D4D6FF6A47}"/>
              </a:ext>
            </a:extLst>
          </p:cNvPr>
          <p:cNvSpPr>
            <a:spLocks noGrp="1"/>
          </p:cNvSpPr>
          <p:nvPr>
            <p:ph type="title"/>
          </p:nvPr>
        </p:nvSpPr>
        <p:spPr/>
        <p:txBody>
          <a:bodyPr/>
          <a:lstStyle/>
          <a:p>
            <a:r>
              <a:rPr lang="fr-CA" noProof="1">
                <a:solidFill>
                  <a:schemeClr val="bg1"/>
                </a:solidFill>
              </a:rPr>
              <a:t>6ᵉ année : un aperçu 4</a:t>
            </a:r>
          </a:p>
        </p:txBody>
      </p:sp>
      <p:sp>
        <p:nvSpPr>
          <p:cNvPr id="3" name="Content Placeholder 2">
            <a:extLst>
              <a:ext uri="{FF2B5EF4-FFF2-40B4-BE49-F238E27FC236}">
                <a16:creationId xmlns:a16="http://schemas.microsoft.com/office/drawing/2014/main" id="{740EEA56-7D1C-080A-955E-BA4F21952216}"/>
              </a:ext>
            </a:extLst>
          </p:cNvPr>
          <p:cNvSpPr>
            <a:spLocks noGrp="1"/>
          </p:cNvSpPr>
          <p:nvPr>
            <p:ph sz="half" idx="1"/>
          </p:nvPr>
        </p:nvSpPr>
        <p:spPr>
          <a:xfrm>
            <a:off x="1430481" y="1376362"/>
            <a:ext cx="5438775" cy="4105276"/>
          </a:xfrm>
        </p:spPr>
        <p:txBody>
          <a:bodyPr>
            <a:normAutofit/>
          </a:bodyPr>
          <a:lstStyle/>
          <a:p>
            <a:pPr>
              <a:lnSpc>
                <a:spcPct val="110000"/>
              </a:lnSpc>
              <a:spcAft>
                <a:spcPts val="600"/>
              </a:spcAft>
            </a:pPr>
            <a:r>
              <a:rPr lang="fr-CA" sz="3200" b="1" noProof="1"/>
              <a:t>Développement cognitif et moral :</a:t>
            </a:r>
            <a:endParaRPr lang="fr-CA" sz="3200" noProof="1"/>
          </a:p>
          <a:p>
            <a:pPr>
              <a:lnSpc>
                <a:spcPct val="110000"/>
              </a:lnSpc>
              <a:spcAft>
                <a:spcPts val="600"/>
              </a:spcAft>
            </a:pPr>
            <a:r>
              <a:rPr lang="fr-CA" noProof="1"/>
              <a:t>Transition entre le stade des opérations concrètes et celui des opérations formelles du développement cognitif.</a:t>
            </a:r>
          </a:p>
          <a:p>
            <a:pPr>
              <a:lnSpc>
                <a:spcPct val="110000"/>
              </a:lnSpc>
              <a:spcAft>
                <a:spcPts val="600"/>
              </a:spcAft>
            </a:pPr>
            <a:r>
              <a:rPr lang="fr-CA" noProof="1"/>
              <a:t>Moralité davantage centrée sur les pairs et les normes sociales que sur les règles ou les punitions</a:t>
            </a:r>
            <a:r>
              <a:rPr lang="fr-CA" noProof="1">
                <a:solidFill>
                  <a:srgbClr val="3658C1"/>
                </a:solidFill>
              </a:rPr>
              <a:t>.</a:t>
            </a:r>
          </a:p>
        </p:txBody>
      </p:sp>
      <p:pic>
        <p:nvPicPr>
          <p:cNvPr id="6" name="Content Placeholder 5" descr="A flat image of a head made of jigsaw puzzle pieces. One is loose and being fitted into the rest. A small text message bubble and small gears surround the head. &#10;">
            <a:extLst>
              <a:ext uri="{FF2B5EF4-FFF2-40B4-BE49-F238E27FC236}">
                <a16:creationId xmlns:a16="http://schemas.microsoft.com/office/drawing/2014/main" id="{C050AF3A-7750-0482-5895-49225D1BF57B}"/>
              </a:ext>
            </a:extLst>
          </p:cNvPr>
          <p:cNvPicPr>
            <a:picLocks noGrp="1" noChangeAspect="1"/>
          </p:cNvPicPr>
          <p:nvPr>
            <p:ph sz="half" idx="2"/>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656243" y="1376363"/>
            <a:ext cx="4105275" cy="4105275"/>
          </a:xfrm>
        </p:spPr>
      </p:pic>
    </p:spTree>
    <p:custDataLst>
      <p:tags r:id="rId1"/>
    </p:custDataLst>
    <p:extLst>
      <p:ext uri="{BB962C8B-B14F-4D97-AF65-F5344CB8AC3E}">
        <p14:creationId xmlns:p14="http://schemas.microsoft.com/office/powerpoint/2010/main" val="3485031924"/>
      </p:ext>
    </p:extLst>
  </p:cSld>
  <p:clrMapOvr>
    <a:masterClrMapping/>
  </p:clrMapOvr>
  <mc:AlternateContent xmlns:mc="http://schemas.openxmlformats.org/markup-compatibility/2006" xmlns:p14="http://schemas.microsoft.com/office/powerpoint/2010/main">
    <mc:Choice Requires="p14">
      <p:transition spd="slow" p14:dur="2000" advClick="0" advTm="33672"/>
    </mc:Choice>
    <mc:Fallback xmlns="">
      <p:transition spd="slow" advClick="0" advTm="3367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B5266-F685-6CDC-46E8-461B42BEDAFD}"/>
              </a:ext>
            </a:extLst>
          </p:cNvPr>
          <p:cNvSpPr>
            <a:spLocks noGrp="1"/>
          </p:cNvSpPr>
          <p:nvPr>
            <p:ph type="title"/>
          </p:nvPr>
        </p:nvSpPr>
        <p:spPr/>
        <p:txBody>
          <a:bodyPr/>
          <a:lstStyle/>
          <a:p>
            <a:r>
              <a:rPr lang="fr-CA" sz="1800" kern="1200" dirty="0">
                <a:solidFill>
                  <a:schemeClr val="tx1">
                    <a:lumMod val="85000"/>
                    <a:lumOff val="15000"/>
                  </a:schemeClr>
                </a:solidFill>
                <a:effectLst/>
                <a:latin typeface="Gotham Bold" pitchFamily="50" charset="0"/>
                <a:ea typeface="+mj-ea"/>
                <a:cs typeface="+mj-cs"/>
              </a:rPr>
              <a:t>À quels risques sont-ils confrontés?</a:t>
            </a:r>
            <a:endParaRPr lang="fr-CA" noProof="1">
              <a:solidFill>
                <a:schemeClr val="bg1"/>
              </a:solidFill>
            </a:endParaRPr>
          </a:p>
        </p:txBody>
      </p:sp>
      <p:pic>
        <p:nvPicPr>
          <p:cNvPr id="14" name="Picture Placeholder 13" descr="A minimalist drawing of a blue screen with a white eye inside a graphic window. ">
            <a:extLst>
              <a:ext uri="{FF2B5EF4-FFF2-40B4-BE49-F238E27FC236}">
                <a16:creationId xmlns:a16="http://schemas.microsoft.com/office/drawing/2014/main" id="{CB28D021-F5A2-E0F9-E31C-17E8EDF9034C}"/>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519" b="1519"/>
          <a:stretch>
            <a:fillRect/>
          </a:stretch>
        </p:blipFill>
        <p:spPr/>
      </p:pic>
      <p:sp>
        <p:nvSpPr>
          <p:cNvPr id="9" name="Text Placeholder 8">
            <a:extLst>
              <a:ext uri="{FF2B5EF4-FFF2-40B4-BE49-F238E27FC236}">
                <a16:creationId xmlns:a16="http://schemas.microsoft.com/office/drawing/2014/main" id="{E27CBD32-CACE-392C-29D7-A3932280D49D}"/>
              </a:ext>
            </a:extLst>
          </p:cNvPr>
          <p:cNvSpPr>
            <a:spLocks noGrp="1"/>
          </p:cNvSpPr>
          <p:nvPr>
            <p:ph type="body" sz="quarter" idx="17"/>
          </p:nvPr>
        </p:nvSpPr>
        <p:spPr/>
        <p:txBody>
          <a:bodyPr>
            <a:normAutofit fontScale="85000" lnSpcReduction="20000"/>
          </a:bodyPr>
          <a:lstStyle/>
          <a:p>
            <a:pPr algn="ctr"/>
            <a:r>
              <a:rPr lang="fr-CA" b="1" noProof="1">
                <a:solidFill>
                  <a:srgbClr val="16BDF1"/>
                </a:solidFill>
              </a:rPr>
              <a:t>CONTENU</a:t>
            </a:r>
          </a:p>
        </p:txBody>
      </p:sp>
      <p:pic>
        <p:nvPicPr>
          <p:cNvPr id="16" name="Picture Placeholder 15" descr="A minimalist drawing of a hand holding a smartphone, with the thumb touching the screen.">
            <a:extLst>
              <a:ext uri="{FF2B5EF4-FFF2-40B4-BE49-F238E27FC236}">
                <a16:creationId xmlns:a16="http://schemas.microsoft.com/office/drawing/2014/main" id="{FA5BE121-79DB-259B-6351-D6495608A965}"/>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519" b="1519"/>
          <a:stretch>
            <a:fillRect/>
          </a:stretch>
        </p:blipFill>
        <p:spPr/>
      </p:pic>
      <p:sp>
        <p:nvSpPr>
          <p:cNvPr id="10" name="Text Placeholder 9">
            <a:extLst>
              <a:ext uri="{FF2B5EF4-FFF2-40B4-BE49-F238E27FC236}">
                <a16:creationId xmlns:a16="http://schemas.microsoft.com/office/drawing/2014/main" id="{865122A7-9B94-F2C4-01B9-3B5F985BA0B0}"/>
              </a:ext>
            </a:extLst>
          </p:cNvPr>
          <p:cNvSpPr>
            <a:spLocks noGrp="1"/>
          </p:cNvSpPr>
          <p:nvPr>
            <p:ph type="body" sz="quarter" idx="18"/>
          </p:nvPr>
        </p:nvSpPr>
        <p:spPr>
          <a:xfrm>
            <a:off x="6833663" y="3287868"/>
            <a:ext cx="2985078" cy="373063"/>
          </a:xfrm>
        </p:spPr>
        <p:txBody>
          <a:bodyPr>
            <a:normAutofit fontScale="85000" lnSpcReduction="20000"/>
          </a:bodyPr>
          <a:lstStyle/>
          <a:p>
            <a:pPr algn="ctr"/>
            <a:r>
              <a:rPr lang="fr-CA" b="1" noProof="1">
                <a:solidFill>
                  <a:srgbClr val="16BDF1"/>
                </a:solidFill>
              </a:rPr>
              <a:t>COMPORTEMENT</a:t>
            </a:r>
          </a:p>
        </p:txBody>
      </p:sp>
      <p:pic>
        <p:nvPicPr>
          <p:cNvPr id="18" name="Picture Placeholder 17" descr="A minimalist drawing of a contract with a checkmark superimposed on it.">
            <a:extLst>
              <a:ext uri="{FF2B5EF4-FFF2-40B4-BE49-F238E27FC236}">
                <a16:creationId xmlns:a16="http://schemas.microsoft.com/office/drawing/2014/main" id="{520EB77D-E8C9-E29F-500B-FCBF5F3B8F3C}"/>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t="1519" b="1519"/>
          <a:stretch>
            <a:fillRect/>
          </a:stretch>
        </p:blipFill>
        <p:spPr/>
      </p:pic>
      <p:sp>
        <p:nvSpPr>
          <p:cNvPr id="11" name="Text Placeholder 10">
            <a:extLst>
              <a:ext uri="{FF2B5EF4-FFF2-40B4-BE49-F238E27FC236}">
                <a16:creationId xmlns:a16="http://schemas.microsoft.com/office/drawing/2014/main" id="{3D26C835-9B6E-994B-F6FB-C787CFC055B4}"/>
              </a:ext>
            </a:extLst>
          </p:cNvPr>
          <p:cNvSpPr>
            <a:spLocks noGrp="1"/>
          </p:cNvSpPr>
          <p:nvPr>
            <p:ph type="body" sz="quarter" idx="19"/>
          </p:nvPr>
        </p:nvSpPr>
        <p:spPr>
          <a:xfrm>
            <a:off x="2726015" y="6386030"/>
            <a:ext cx="3115175" cy="373063"/>
          </a:xfrm>
        </p:spPr>
        <p:txBody>
          <a:bodyPr>
            <a:normAutofit fontScale="85000" lnSpcReduction="20000"/>
          </a:bodyPr>
          <a:lstStyle/>
          <a:p>
            <a:pPr algn="ctr"/>
            <a:r>
              <a:rPr lang="fr-CA" b="1" noProof="1">
                <a:solidFill>
                  <a:srgbClr val="16BDF1"/>
                </a:solidFill>
              </a:rPr>
              <a:t>CONSOMMATEURS</a:t>
            </a:r>
          </a:p>
        </p:txBody>
      </p:sp>
      <p:pic>
        <p:nvPicPr>
          <p:cNvPr id="20" name="Picture Placeholder 19" descr="A minimalist drawing of two overlapping word balloons.">
            <a:extLst>
              <a:ext uri="{FF2B5EF4-FFF2-40B4-BE49-F238E27FC236}">
                <a16:creationId xmlns:a16="http://schemas.microsoft.com/office/drawing/2014/main" id="{0F29DE66-59B5-B0E5-1623-872AA20BE57F}"/>
              </a:ext>
            </a:extLst>
          </p:cNvPr>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t="1519" b="1519"/>
          <a:stretch>
            <a:fillRect/>
          </a:stretch>
        </p:blipFill>
        <p:spPr/>
      </p:pic>
      <p:sp>
        <p:nvSpPr>
          <p:cNvPr id="12" name="Text Placeholder 11">
            <a:extLst>
              <a:ext uri="{FF2B5EF4-FFF2-40B4-BE49-F238E27FC236}">
                <a16:creationId xmlns:a16="http://schemas.microsoft.com/office/drawing/2014/main" id="{0AE35402-D67C-B032-CB5A-29BAD1E07944}"/>
              </a:ext>
            </a:extLst>
          </p:cNvPr>
          <p:cNvSpPr>
            <a:spLocks noGrp="1"/>
          </p:cNvSpPr>
          <p:nvPr>
            <p:ph type="body" sz="quarter" idx="20"/>
          </p:nvPr>
        </p:nvSpPr>
        <p:spPr/>
        <p:txBody>
          <a:bodyPr>
            <a:normAutofit fontScale="85000" lnSpcReduction="20000"/>
          </a:bodyPr>
          <a:lstStyle/>
          <a:p>
            <a:pPr algn="ctr"/>
            <a:r>
              <a:rPr lang="fr-CA" b="1" noProof="1">
                <a:solidFill>
                  <a:srgbClr val="16BDF1"/>
                </a:solidFill>
              </a:rPr>
              <a:t>CONTACTS</a:t>
            </a:r>
          </a:p>
        </p:txBody>
      </p:sp>
    </p:spTree>
    <p:custDataLst>
      <p:tags r:id="rId1"/>
    </p:custDataLst>
    <p:extLst>
      <p:ext uri="{BB962C8B-B14F-4D97-AF65-F5344CB8AC3E}">
        <p14:creationId xmlns:p14="http://schemas.microsoft.com/office/powerpoint/2010/main" val="2099115857"/>
      </p:ext>
    </p:extLst>
  </p:cSld>
  <p:clrMapOvr>
    <a:masterClrMapping/>
  </p:clrMapOvr>
  <mc:AlternateContent xmlns:mc="http://schemas.openxmlformats.org/markup-compatibility/2006" xmlns:p14="http://schemas.microsoft.com/office/powerpoint/2010/main">
    <mc:Choice Requires="p14">
      <p:transition spd="slow" p14:dur="2000" advClick="0" advTm="35328"/>
    </mc:Choice>
    <mc:Fallback xmlns="">
      <p:transition spd="slow" advClick="0" advTm="3532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81C65-85C7-E21B-F0C1-D86EFBFCC53B}"/>
              </a:ext>
            </a:extLst>
          </p:cNvPr>
          <p:cNvSpPr>
            <a:spLocks noGrp="1"/>
          </p:cNvSpPr>
          <p:nvPr>
            <p:ph type="title"/>
          </p:nvPr>
        </p:nvSpPr>
        <p:spPr/>
        <p:txBody>
          <a:bodyPr/>
          <a:lstStyle/>
          <a:p>
            <a:r>
              <a:rPr lang="fr-CA" noProof="1">
                <a:solidFill>
                  <a:schemeClr val="bg1"/>
                </a:solidFill>
              </a:rPr>
              <a:t>À quels risques sont-ils confrontés? Contenu</a:t>
            </a:r>
          </a:p>
        </p:txBody>
      </p:sp>
      <p:pic>
        <p:nvPicPr>
          <p:cNvPr id="6" name="Content Placeholder 5" descr="A minimalist drawing of a blue screen with a white eye inside a graphic window. ">
            <a:extLst>
              <a:ext uri="{FF2B5EF4-FFF2-40B4-BE49-F238E27FC236}">
                <a16:creationId xmlns:a16="http://schemas.microsoft.com/office/drawing/2014/main" id="{05F6F411-BEDC-1666-F885-437D473834A0}"/>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sp>
        <p:nvSpPr>
          <p:cNvPr id="4" name="Content Placeholder 3">
            <a:extLst>
              <a:ext uri="{FF2B5EF4-FFF2-40B4-BE49-F238E27FC236}">
                <a16:creationId xmlns:a16="http://schemas.microsoft.com/office/drawing/2014/main" id="{C4A2D8BA-0B76-F825-59C0-D92825B182F9}"/>
              </a:ext>
            </a:extLst>
          </p:cNvPr>
          <p:cNvSpPr>
            <a:spLocks noGrp="1"/>
          </p:cNvSpPr>
          <p:nvPr>
            <p:ph sz="half" idx="2"/>
          </p:nvPr>
        </p:nvSpPr>
        <p:spPr>
          <a:xfrm>
            <a:off x="6319520" y="1376362"/>
            <a:ext cx="4843780" cy="4105276"/>
          </a:xfrm>
        </p:spPr>
        <p:txBody>
          <a:bodyPr>
            <a:normAutofit fontScale="92500"/>
          </a:bodyPr>
          <a:lstStyle/>
          <a:p>
            <a:pPr>
              <a:lnSpc>
                <a:spcPct val="110000"/>
              </a:lnSpc>
              <a:spcAft>
                <a:spcPts val="600"/>
              </a:spcAft>
            </a:pPr>
            <a:r>
              <a:rPr lang="fr-CA" sz="3200" b="1" noProof="1"/>
              <a:t>CONTENU :</a:t>
            </a:r>
            <a:endParaRPr lang="fr-CA" sz="3200" noProof="1"/>
          </a:p>
          <a:p>
            <a:pPr>
              <a:lnSpc>
                <a:spcPct val="110000"/>
              </a:lnSpc>
              <a:spcAft>
                <a:spcPts val="600"/>
              </a:spcAft>
            </a:pPr>
            <a:r>
              <a:rPr lang="fr-CA" noProof="1"/>
              <a:t>Utilisation de plus en plus fréquente de plateformes </a:t>
            </a:r>
            <a:r>
              <a:rPr lang="fr-CA" b="1" noProof="1"/>
              <a:t>conçues pour les adultes</a:t>
            </a:r>
            <a:endParaRPr lang="fr-CA" noProof="1"/>
          </a:p>
          <a:p>
            <a:pPr>
              <a:lnSpc>
                <a:spcPct val="110000"/>
              </a:lnSpc>
              <a:spcAft>
                <a:spcPts val="600"/>
              </a:spcAft>
            </a:pPr>
            <a:r>
              <a:rPr lang="fr-CA" noProof="1"/>
              <a:t>Intérêt pour l’</a:t>
            </a:r>
            <a:r>
              <a:rPr lang="fr-CA" b="1" noProof="1"/>
              <a:t>actualité</a:t>
            </a:r>
            <a:r>
              <a:rPr lang="fr-CA" noProof="1"/>
              <a:t> et le monde qui les entoure</a:t>
            </a:r>
          </a:p>
          <a:p>
            <a:pPr>
              <a:lnSpc>
                <a:spcPct val="110000"/>
              </a:lnSpc>
              <a:spcAft>
                <a:spcPts val="600"/>
              </a:spcAft>
            </a:pPr>
            <a:r>
              <a:rPr lang="fr-CA" noProof="1"/>
              <a:t>Près des deux tiers voient du </a:t>
            </a:r>
            <a:r>
              <a:rPr lang="fr-CA" b="1" noProof="1"/>
              <a:t>contenu trompeur </a:t>
            </a:r>
            <a:r>
              <a:rPr lang="fr-CA" noProof="1"/>
              <a:t>presque tous les jours, y compris sur la </a:t>
            </a:r>
            <a:r>
              <a:rPr lang="fr-CA" b="1" noProof="1"/>
              <a:t>santé sexuelle</a:t>
            </a:r>
          </a:p>
        </p:txBody>
      </p:sp>
    </p:spTree>
    <p:custDataLst>
      <p:tags r:id="rId1"/>
    </p:custDataLst>
    <p:extLst>
      <p:ext uri="{BB962C8B-B14F-4D97-AF65-F5344CB8AC3E}">
        <p14:creationId xmlns:p14="http://schemas.microsoft.com/office/powerpoint/2010/main" val="2092662778"/>
      </p:ext>
    </p:extLst>
  </p:cSld>
  <p:clrMapOvr>
    <a:masterClrMapping/>
  </p:clrMapOvr>
  <mc:AlternateContent xmlns:mc="http://schemas.openxmlformats.org/markup-compatibility/2006" xmlns:p14="http://schemas.microsoft.com/office/powerpoint/2010/main">
    <mc:Choice Requires="p14">
      <p:transition spd="slow" p14:dur="2000" advClick="0" advTm="39672"/>
    </mc:Choice>
    <mc:Fallback xmlns="">
      <p:transition spd="slow" advClick="0" advTm="3967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96022-7919-C668-5AD0-4CFCB388FB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2387C1-89C5-A234-CAFC-AA9517C7EFC9}"/>
              </a:ext>
            </a:extLst>
          </p:cNvPr>
          <p:cNvSpPr>
            <a:spLocks noGrp="1"/>
          </p:cNvSpPr>
          <p:nvPr>
            <p:ph type="title"/>
          </p:nvPr>
        </p:nvSpPr>
        <p:spPr/>
        <p:txBody>
          <a:bodyPr/>
          <a:lstStyle/>
          <a:p>
            <a:r>
              <a:rPr lang="fr-CA" noProof="1">
                <a:solidFill>
                  <a:schemeClr val="bg1"/>
                </a:solidFill>
              </a:rPr>
              <a:t>À quels risques sont-ils confrontés? Contenu 2</a:t>
            </a:r>
          </a:p>
        </p:txBody>
      </p:sp>
      <p:pic>
        <p:nvPicPr>
          <p:cNvPr id="6" name="Content Placeholder 5" descr="A minimalist drawing of a blue screen with a white eye inside a graphic window. ">
            <a:extLst>
              <a:ext uri="{FF2B5EF4-FFF2-40B4-BE49-F238E27FC236}">
                <a16:creationId xmlns:a16="http://schemas.microsoft.com/office/drawing/2014/main" id="{1651DC16-0EA5-B393-23B9-4B4655A876A4}"/>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sp>
        <p:nvSpPr>
          <p:cNvPr id="4" name="Content Placeholder 3">
            <a:extLst>
              <a:ext uri="{FF2B5EF4-FFF2-40B4-BE49-F238E27FC236}">
                <a16:creationId xmlns:a16="http://schemas.microsoft.com/office/drawing/2014/main" id="{67ACBD41-C163-8FCC-4B11-5814E1AD6F91}"/>
              </a:ext>
            </a:extLst>
          </p:cNvPr>
          <p:cNvSpPr>
            <a:spLocks noGrp="1"/>
          </p:cNvSpPr>
          <p:nvPr>
            <p:ph sz="half" idx="2"/>
          </p:nvPr>
        </p:nvSpPr>
        <p:spPr>
          <a:xfrm>
            <a:off x="6319520" y="1376362"/>
            <a:ext cx="4907280" cy="4105276"/>
          </a:xfrm>
        </p:spPr>
        <p:txBody>
          <a:bodyPr>
            <a:normAutofit fontScale="92500" lnSpcReduction="10000"/>
          </a:bodyPr>
          <a:lstStyle/>
          <a:p>
            <a:pPr>
              <a:lnSpc>
                <a:spcPct val="120000"/>
              </a:lnSpc>
              <a:spcAft>
                <a:spcPts val="600"/>
              </a:spcAft>
            </a:pPr>
            <a:r>
              <a:rPr lang="fr-CA" sz="3200" b="1" noProof="1"/>
              <a:t>CONTENU :</a:t>
            </a:r>
          </a:p>
          <a:p>
            <a:pPr>
              <a:lnSpc>
                <a:spcPct val="120000"/>
              </a:lnSpc>
              <a:spcAft>
                <a:spcPts val="600"/>
              </a:spcAft>
            </a:pPr>
            <a:r>
              <a:rPr lang="fr-CA" sz="2200" noProof="1"/>
              <a:t>Plus susceptibles d’être exposés à du </a:t>
            </a:r>
            <a:r>
              <a:rPr lang="fr-CA" sz="2200" b="1" noProof="1"/>
              <a:t>contenu haineux</a:t>
            </a:r>
            <a:endParaRPr lang="fr-CA" sz="2200" noProof="1"/>
          </a:p>
          <a:p>
            <a:pPr>
              <a:lnSpc>
                <a:spcPct val="120000"/>
              </a:lnSpc>
              <a:spcAft>
                <a:spcPts val="600"/>
              </a:spcAft>
            </a:pPr>
            <a:r>
              <a:rPr lang="fr-CA" sz="2200" noProof="1"/>
              <a:t>La </a:t>
            </a:r>
            <a:r>
              <a:rPr lang="fr-CA" sz="2200" b="1" noProof="1"/>
              <a:t>représentation des genres </a:t>
            </a:r>
            <a:r>
              <a:rPr lang="fr-CA" sz="2200" noProof="1"/>
              <a:t>et </a:t>
            </a:r>
            <a:r>
              <a:rPr lang="fr-CA" sz="2200" b="1" noProof="1"/>
              <a:t>l’image corporelle </a:t>
            </a:r>
            <a:r>
              <a:rPr lang="fr-CA" sz="2200" noProof="1"/>
              <a:t>sont des enjeux clés</a:t>
            </a:r>
          </a:p>
          <a:p>
            <a:pPr>
              <a:lnSpc>
                <a:spcPct val="120000"/>
              </a:lnSpc>
              <a:spcAft>
                <a:spcPts val="600"/>
              </a:spcAft>
            </a:pPr>
            <a:r>
              <a:rPr lang="fr-CA" sz="2200" noProof="1"/>
              <a:t>Peurs surtout liées à des </a:t>
            </a:r>
            <a:r>
              <a:rPr lang="fr-CA" sz="2200" b="1" noProof="1"/>
              <a:t>dangers réalistes</a:t>
            </a:r>
            <a:r>
              <a:rPr lang="fr-CA" sz="2200" noProof="1"/>
              <a:t>, qu’ils</a:t>
            </a:r>
            <a:r>
              <a:rPr lang="fr-CA" sz="2200" b="1" noProof="1"/>
              <a:t> recherchent </a:t>
            </a:r>
            <a:r>
              <a:rPr lang="fr-CA" sz="2200" noProof="1"/>
              <a:t>ou voient dans </a:t>
            </a:r>
            <a:r>
              <a:rPr lang="fr-CA" sz="2200" b="1" noProof="1"/>
              <a:t>l’actualité</a:t>
            </a:r>
            <a:endParaRPr lang="fr-CA" sz="2200" noProof="1"/>
          </a:p>
          <a:p>
            <a:pPr>
              <a:lnSpc>
                <a:spcPct val="120000"/>
              </a:lnSpc>
              <a:spcAft>
                <a:spcPts val="600"/>
              </a:spcAft>
            </a:pPr>
            <a:r>
              <a:rPr lang="fr-CA" sz="2200" noProof="1"/>
              <a:t>Peu ont </a:t>
            </a:r>
            <a:r>
              <a:rPr lang="fr-CA" sz="2200" b="1" noProof="1"/>
              <a:t>cherché</a:t>
            </a:r>
            <a:r>
              <a:rPr lang="fr-CA" sz="2200" noProof="1"/>
              <a:t> du contenu sexuel, mais davantage y ont déjà été </a:t>
            </a:r>
            <a:r>
              <a:rPr lang="fr-CA" sz="2200" b="1" noProof="1"/>
              <a:t>exposés</a:t>
            </a:r>
          </a:p>
        </p:txBody>
      </p:sp>
    </p:spTree>
    <p:custDataLst>
      <p:tags r:id="rId1"/>
    </p:custDataLst>
    <p:extLst>
      <p:ext uri="{BB962C8B-B14F-4D97-AF65-F5344CB8AC3E}">
        <p14:creationId xmlns:p14="http://schemas.microsoft.com/office/powerpoint/2010/main" val="609671053"/>
      </p:ext>
    </p:extLst>
  </p:cSld>
  <p:clrMapOvr>
    <a:masterClrMapping/>
  </p:clrMapOvr>
  <mc:AlternateContent xmlns:mc="http://schemas.openxmlformats.org/markup-compatibility/2006" xmlns:p14="http://schemas.microsoft.com/office/powerpoint/2010/main">
    <mc:Choice Requires="p14">
      <p:transition spd="slow" p14:dur="2000" advClick="0" advTm="62232"/>
    </mc:Choice>
    <mc:Fallback xmlns="">
      <p:transition spd="slow" advClick="0" advTm="6223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OJECT_FOLDER_UPDATED" val="1"/>
  <p:tag name="ISPRING_SCREEN_RECS_UPDATED" val="C:\Users\jladouceur\OneDrive - MediaSmarts\School Mental Health Ontario 2025\Digital Citizenship project\Teaching Digital Citizenship in Grade 6_FR\"/>
  <p:tag name="ISPRING_UUID" val="{B6B1F96A-4986-4BEA-B62C-BD31150F0846}"/>
  <p:tag name="ISPRING_RESOURCE_FOLDER" val="C:\Users\jladouceur\OneDrive - MediaSmarts\School Mental Health Ontario 2025\Digital Citizenship project\Teaching Digital Citizenship in Grade 6_FR\"/>
  <p:tag name="ISPRING_PRESENTATION_PATH" val="C:\Users\jladouceur\OneDrive - MediaSmarts\School Mental Health Ontario 2025\Digital Citizenship project\Teaching Digital Citizenship in Grade 6_FR.pptx"/>
  <p:tag name="ISPRING_PROJECT_VERSION" val="9.3"/>
  <p:tag name="FLASHSPRING_PRESENTATION_REFERENCES" val="F&#10;Guide du facilitateur : Atelier Enseigner la citoyenneté numérique&#10;C:\Users\jladouceur\OneDrive - MediaSmarts\School Mental Health Ontario 2025\Digital Citizenship project\Teaching Digital Citizenship in Grade 6_FR\attachment\4a33b609\guide_facilitateur_atelier_enseigner_citoyennete_numerique.pdf&#10;_blank&#10;|&#10;"/>
  <p:tag name="ISPRING_WEBLINKS_TARGET" val="_blank"/>
  <p:tag name="ISPRING_WEBLINKS_TARGETMJT" val="_self"/>
  <p:tag name="ISPRING-SUITE_ISPRING_PLAYERS_CUSTOMIZATION_2" val="{&quot;universal&quot;:{&quot;skinSettings&quot;:{&quot;borderRadius&quot;:10,&quot;colors&quot;:{&quot;asideBackground&quot;:{&quot;color&quot;:&quot;#EFF1F2&quot;,&quot;opacity&quot;:1,&quot;type&quot;:&quot;SOLID&quot;},&quot;asideElementBackgroundActive&quot;:{&quot;color&quot;:&quot;#D5D9DB&quot;,&quot;opacity&quot;:1,&quot;type&quot;:&quot;SOLID&quot;},&quot;asideElementBackgroundHover&quot;:{&quot;color&quot;:&quot;#DDE2E5&quot;,&quot;opacity&quot;:1,&quot;type&quot;:&quot;SOLID&quot;},&quot;asideElementText&quot;:{&quot;color&quot;:&quot;#34383D&quot;,&quot;opacity&quot;:1,&quot;type&quot;:&quot;SOLID&quot;},&quot;asideElementTextActive&quot;:{&quot;color&quot;:&quot;#42484E&quot;,&quot;opacity&quot;:1,&quot;type&quot;:&quot;SOLID&quot;},&quot;asideElementTextHover&quot;:{&quot;color&quot;:&quot;#42484E&quot;,&quot;opacity&quot;:1,&quot;type&quot;:&quot;SOLID&quot;},&quot;asideLogoBackground&quot;:{&quot;color&quot;:&quot;#EFF1F2&quot;,&quot;opacity&quot;:1,&quot;type&quot;:&quot;SOLID&quot;},&quot;pageBackground&quot;:{&quot;color&quot;:&quot;#DCDEE0&quot;,&quot;opacity&quot;:1,&quot;type&quot;:&quot;SOLID&quot;},&quot;playerBackground&quot;:{&quot;color&quot;:&quot;#FFFFFF&quot;,&quot;opacity&quot;:1,&quot;type&quot;:&quot;SOLID&quot;},&quot;playerText&quot;:{&quot;color&quot;:&quot;#616870&quot;,&quot;opacity&quot;:1,&quot;type&quot;:&quot;SOLID&quot;},&quot;primaryButtonBackground&quot;:{&quot;color&quot;:&quot;#5F8BD9&quot;,&quot;opacity&quot;:1,&quot;type&quot;:&quot;SOLID&quot;},&quot;primaryButtonBackgroundHover&quot;:{&quot;color&quot;:&quot;#5077BB&quot;,&quot;opacity&quot;:1,&quot;type&quot;:&quot;SOLID&quot;},&quot;primaryButtonBorder&quot;:{&quot;color&quot;:&quot;#5F8BD9&quot;,&quot;opacity&quot;:1,&quot;type&quot;:&quot;SOLID&quot;},&quot;primaryButtonBorderHover&quot;:{&quot;color&quot;:&quot;#5077BB&quot;,&quot;opacity&quot;:1,&quot;type&quot;:&quot;SOLID&quot;},&quot;primaryButtonText&quot;:{&quot;color&quot;:&quot;#FFFFFF&quot;,&quot;opacity&quot;:1,&quot;type&quot;:&quot;SOLID&quot;},&quot;primaryButtonTextHover&quot;:{&quot;color&quot;:&quot;#FFFFFF&quot;,&quot;opacity&quot;:1,&quot;type&quot;:&quot;SOLID&quot;},&quot;secondaryButtonBackground&quot;:{&quot;color&quot;:&quot;#F1F2F4&quot;,&quot;opacity&quot;:1,&quot;type&quot;:&quot;SOLID&quot;},&quot;secondaryButtonBackgroundHover&quot;:{&quot;color&quot;:&quot;#E5E5E5&quot;,&quot;opacity&quot;:1,&quot;type&quot;:&quot;SOLID&quot;},&quot;secondaryButtonBorder&quot;:{&quot;color&quot;:&quot;#F1F2F4&quot;,&quot;opacity&quot;:1,&quot;type&quot;:&quot;SOLID&quot;},&quot;secondaryButtonBorderHover&quot;:{&quot;color&quot;:&quot;#E5E5E5&quot;,&quot;opacity&quot;:1,&quot;type&quot;:&quot;SOLID&quot;},&quot;secondaryButtonText&quot;:{&quot;color&quot;:&quot;#616870&quot;,&quot;opacity&quot;:1,&quot;type&quot;:&quot;SOLID&quot;},&quot;secondaryButtonTextHover&quot;:{&quot;color&quot;:&quot;#616870&quot;,&quot;opacity&quot;:1,&quot;type&quot;:&quot;SOLID&quot;}},&quot;controlPanel&quot;:{&quot;navigationMode&quot;:&quot;bySlides&quot;,&quot;progressBar&quot;:{&quot;enabled&quot;:true,&quot;mode&quot;:&quot;presentationTimeline&quot;,&quot;showLabels&quot;:true,&quot;visible&quot;:true},&quot;showCCButton&quot;:false,&quot;showNextButton&quot;:true,&quot;showOutline&quot;:false,&quot;showPlayPause&quot;:true,&quot;showPlaybackRateButton&quot;:true,&quot;showPrevButton&quot;:true,&quot;showRewind&quot;:false,&quot;showSlideNumbers&quot;:true,&quot;showSlideOnlyButton&quot;:false,&quot;showSubtitlesButton&quot;:false,&quot;showTimer&quot;:true,&quot;showVolumeControl&quot;:true,&quot;visible&quot;:true},&quot;fontFamily&quot;:&quot;Arial&quot;,&quot;outlinePanel&quot;:{&quot;highlightViewedEntries&quot;:false,&quot;multilevel&quot;:true,&quot;numberEntries&quot;:false,&quot;search&quot;:false,&quot;thumbnails&quot;:true},&quot;rotatePromptEnabled&quot;:false,&quot;sidePanel&quot;:{&quot;showAtLeft&quot;:true,&quot;showLogo&quot;:false,&quot;showNotes&quot;:true,&quot;showOutline&quot;:true,&quot;showPresenterInfo&quot;:false,&quot;showPresenterVideo&quot;:false,&quot;visible&quot;:true},&quot;titlePanel&quot;:{&quot;buttons&quot;:[&quot;attachments&quot;],&quot;buttonsAtLeft&quot;:false,&quot;courseTitleVisible&quot;:true,&quot;showLogo&quot;:false,&quot;visible&quot;:true},&quot;useAdaptiveSkin&quot;:false,&quot;version&quot;:&quot;1.4&quot;},&quot;skinMessages&quot;:{&quot;PB_ACCESSIBLE_ARIA_LABEL_BACK_TO_BEGIN&quot;:&quot;Rendez-vous au début de la diapositive&quot;,&quot;PB_ACCESSIBLE_ARIA_LABEL_BOTTOM_PANEL&quot;:&quot;Barre inférieure&quot;,&quot;PB_ACCESSIBLE_ARIA_LABEL_NAVIGATION_BUTTONS&quot;:&quot;Boutons de navigation&quot;,&quot;PB_ACCESSIBLE_ARIA_LABEL_SETTINGS&quot;:&quot;Paramètres d'accessibilité&quot;,&quot;PB_ACCESSIBLE_ARIA_LABEL_SLIDE&quot;:&quot;Diapositive&quot;,&quot;PB_ACCESSIBLE_ARIA_LABEL_TOP_PANEL&quot;:&quot;Barre supérieure&quot;,&quot;PB_ACCESSIBLE_AUDIO_NARRATION_LABEL&quot;:&quot;Narration audio&quot;,&quot;PB_ACCESSIBLE_AUDIO_SUBTITLES_LABEL&quot;:&quot;Sous-titres&quot;,&quot;PB_ACCESSIBLE_NAVIGATION_NEXT_BUTTON&quot;:&quot;Suivant&quot;,&quot;PB_ACCESSIBLE_NAVIGATION_PREV_BUTTON&quot;:&quot;Précédent&quot;,&quot;PB_ACCESSIBLE_SKIN_ENABLE_ACCESSIBILITY_MODE&quot;:&quot;Activer le mode accessibilité&quot;,&quot;PB_ACCESSIBLE_SKIN_ENABLE_NORMAL_MODE&quot;:&quot;Désactiver le mode accessibilité&quot;,&quot;PB_ACCESSIBLE_SKIN_PRESENTER_PHOTO&quot;:&quot;Photo du présentateur&quot;,&quot;PB_ACCESSIBLE_SLIDE_N_OF_COUNT&quot;:&quot;Diapositive %SLIDE_NUMBER% sur %TOTAL_SLIDES%&quot;,&quot;PB_ACCESSIBLE_VIDEO_NARRATION_LABEL&quot;:&quot;Narration vidéo&quot;,&quot;PB_ACCESSIBLE_WATERMARK_SKIN_CREATED_WITH&quot;:&quot;Créé avec la version d'évaluation iSpring&quot;,&quot;PB_ATTACHMENT_DOCUMENT_SUBTITLE&quot;:&quot;Document&quot;,&quot;PB_ATTACHMENT_FILE_SUBTITLE&quot;:&quot;Fichier&quot;,&quot;PB_ATTACHMENT_IMAGE_SUBTITLE&quot;:&quot;Image&quot;,&quot;PB_ATTACHMENT_LINK_SUBTITLE&quot;:&quot;Lien&quot;,&quot;PB_ATTACHMENT_VIDEO_SUBTITLE&quot;:&quot;Vidéo&quot;,&quot;PB_BACK_TO_APP_BUTTON_LABEL&quot;:&quot;Retour&quot;,&quot;PB_CONTROL_PANEL_CLOSED_CAPTIONS&quot;:&quot;Notes&quot;,&quot;PB_CONTROL_PANEL_EXIT_FULL_SCREEN&quot;:&quot;Quitter le plein écran&quot;,&quot;PB_CONTROL_PANEL_FULL_SCREEN&quot;:&quot;Mode plein écran&quot;,&quot;PB_CONTROL_PANEL_NEXT&quot;:&quot;Suivant&quot;,&quot;PB_CONTROL_PANEL_OUTLINE&quot;:&quot;Plan&quot;,&quot;PB_CONTROL_PANEL_PREV&quot;:&quot;&quot;,&quot;PB_CONTROL_PANEL_REPLAY&quot;:&quot;Rejouer&quot;,&quot;PB_CONTROL_PANEL_SLIDE_COUNTER&quot;:&quot;%SLIDE_NUMBER% sur %TOTAL_SLIDES%&quot;,&quot;PB_CONTROL_PANEL_SUBTITLES&quot;:&quot;Sous-titres&quot;,&quot;PB_CONTROL_PANEL_VOLUME_CONTROL&quot;:&quot;Volume&quot;,&quot;PB_CURRENT_SLIDE_IS_NOT_COMPLETED&quot;:&quot;Vous devez afficher la diapositive complète pour continuer&quot;,&quot;PB_DOMAIN_RESTRICTION&quot;:&quot;Le réalisateur de la présentation a désactivé son affichage sur ce domaine.&quot;,&quot;PB_DRAWING_TOOLS_END_DRAWING&quot;:&quot;Quitter le mode dessin&quot;,&quot;PB_DRAWING_TOOLS_ERASER&quot;:&quot;Effaceur&quot;,&quot;PB_DRAWING_TOOLS_ERASE_ALL&quot;:&quot;Effacer tout&quot;,&quot;PB_DRAWING_TOOLS_HIGHLIGHTER&quot;:&quot;Surligneur&quot;,&quot;PB_DRAWING_TOOLS_PEN&quot;:&quot;Crayon&quot;,&quot;PB_ENTER_PASSWORD&quot;:&quot;Saisir le mot de passe pour visualiser la présentation.&quot;,&quot;PB_INCORRECT_PASSWORD&quot;:&quot;Le mot de passe est incorrect&quot;,&quot;PB_INTERACTION_SLIDE_WINDOW_TEXT&quot;:&quot;Vous devez terminer l'interaction avant de quitter cette diapositive.&quot;,&quot;PB_MESSAGE_BOX_NO&quot;:&quot;Non&quot;,&quot;PB_MESSAGE_BOX_OK&quot;:&quot;OK&quot;,&quot;PB_MESSAGE_BOX_YES&quot;:&quot;Oui&quot;,&quot;PB_NAVIGATION_IS_RESTRICTED&quot;:&quot;Vous ne pouvez accéder qu'aux diapositives vues précédemment.&quot;,&quot;PB_NAVIGATION_IS_SEQUENTIAL&quot;:&quot;Vous devez afficher les diapositives dans l'ordre donné.&quot;,&quot;PB_PLAYBACK_RATE_MENU_CAPTION&quot;:&quot;Vitesse&quot;,&quot;PB_POPUP_ROTATE_SCREEN_PROMPT_LANDSCAPE&quot;:&quot;Pivotez l’appareil en mode paysage&quot;,&quot;PB_POPUP_ROTATE_SCREEN_PROMPT_PORTRAIT&quot;:&quot;Pivotez l’appareil en mode portrait&quot;,&quot;PB_PRECEDING_QUIZ_FAILED_WINDOW_TEXT&quot;:&quot;Vous ne pas avancer parce que vous n'avez pas réussi le quiz à la diapositive %SLIDE_INDEX%.&quot;,&quot;PB_PRECEDING_QUIZ_NOT_COMPLETED_WINDOW_TEXT&quot;:&quot;Vous devez faire le quiz à la diapositive %SLIDE_INDEX% pour avancer.&quot;,&quot;PB_PRECEDING_QUIZ_NOT_PASSED_WINDOW_TEXT&quot;:&quot;Vous devez réussir le quiz à la diapositive %SLIDE_INDEX% pour avancer.&quot;,&quot;PB_PRECEDING_SCENARIO_FAILED_WINDOW_TEXT&quot;:&quot;Vous ne pouvez pas avancer car vous n'avez pas réussi la simulation à la diapositive %SLIDE_INDEX%&quot;,&quot;PB_PRECEDING_SCENARIO_NOT_COMPLETED_WINDOW_TEXT&quot;:&quot;Vous devez faire la simulation à la diapositive %SLIDE_INDEX%  pour avancer.&quot;,&quot;PB_PRECEDING_SCENARIO_NOT_PASSED_WINDOW_TEXT&quot;:&quot;Vous devez réussir la simulation à la diapositive %SLIDE_INDEX% pour avancer.&quot;,&quot;PB_PRESENTER_COLLAPSE_BIO&quot;:&quot;Afficher moins&quot;,&quot;PB_PRESENTER_EMAIL&quot;:&quot;Courriel&quot;,&quot;PB_PRESENTER_EXPAND_BIO&quot;:&quot;Afficher plus&quot;,&quot;PB_PRESENTER_NO_INFO&quot;:&quot;Aucune info présentateur&quot;,&quot;PB_PRESENTER_WEBSITE&quot;:&quot;Site web&quot;,&quot;PB_QUIZ_SLIDE_WINDOW_TEXT&quot;:&quot;Vous devez faire le quiz avant de quitter cette diapositive.&quot;,&quot;PB_RATE_MENU_CAPTION&quot;:&quot;Vitesse&quot;,&quot;PB_RATE_MENU_DEFAULT_RATE&quot;:&quot;Normal&quot;,&quot;PB_RESUME_PRESENTATION_WINDOW_TEXT&quot;:&quot;Voulez-vous reprendre la présentation à partir de la dernière diapositive affichée ?&quot;,&quot;PB_SCENARIO_SLIDE_WINDOW_TEXT&quot;:&quot;Vous devez terminer la simulation avant de quitter cette diapositive.&quot;,&quot;PB_SEARCH_CANCEL&quot;:&quot;Annuler&quot;,&quot;PB_SEARCH_NO_RESULTS_LABEL&quot;:&quot;Aucun résultat trouvé.&quot;,&quot;PB_SEARCH_PANEL_DEFAULT_TEXT&quot;:&quot;Rechercher …&quot;,&quot;PB_SEARCH_RESULTS_LABEL&quot;:&quot;Résultats de la recherche&quot;,&quot;PB_SEARCH_RESULT_IN_NOTES&quot;:&quot;dans les notes&quot;,&quot;PB_SEARCH_RESULT_IN_TEXT_LABEL&quot;:&quot;dans la diapositive&quot;,&quot;PB_SUBTITLES_MENU_CAPTION&quot;:&quot;Sous-titres&quot;,&quot;PB_SUBTITLES_OFF&quot;:&quot;Désactiver&quot;,&quot;PB_TAB_NOTES_LABEL&quot;:&quot;Notes&quot;,&quot;PB_TAB_OUTLINE_LABEL&quot;:&quot;Diapositives&quot;,&quot;PB_TIME_RESTRICTION&quot;:&quot;Malheureusement, l'auteur du contenu a interdit la visualisation de la présentation pour le moment.&quot;,&quot;PB_TITLE_PANEL_ATTACHMENTS&quot;:&quot;Ressources&quot;,&quot;PB_TITLE_PANEL_MARKER_TOOLS&quot;:&quot;Outils de dessin&quot;,&quot;PB_TITLE_PANEL_NOTES&quot;:&quot;Notes&quot;,&quot;PB_TITLE_PANEL_OUTLINE&quot;:&quot;Plan&quot;,&quot;PB_TITLE_PANEL_PRESENTER_INFO&quot;:&quot;Infos présentateur&quot;,&quot;PB_TREE_CONTROL_LOADING&quot;:&quot;Chargement…&quot;,&quot;PB_VIDEO_WINDOW_NO_VIDEO_LABEL&quot;:&quot;Aucune vidéo&quot;},&quot;playbackAndNavigationSettings&quot;:{&quot;autoStart&quot;:true,&quot;saveAnimationStates&quot;:true,&quot;loopPresentation&quot;:false,&quot;autoPlayAnimations&quot;:false,&quot;autoPlayAnimationsTime&quot;:1,&quot;navigationType&quot;:&quot;FREE&quot;,&quot;resumeMode&quot;:&quot;PROMPT&quot;,&quot;enableKeyboardNavigation&quot;:true},&quot;keyboardSettings&quot;:&quot;&quot;,&quot;skinVersion&quot;:5,&quot;skinCompatibleVersion&quot;:0,&quot;publishSettings&quot;:{&quot;backgroundColor&quot;:&quot;#DCDEE0&quot;,&quot;playerDimensions&quot;:{&quot;height&quot;:144,&quot;width&quot;:296},&quot;playerModule&quot;:&quot;UniversalHtml&quot;,&quot;presentationContent&quot;:{&quot;metadata&quot;:{&quot;references&quot;:true,&quot;texts&quot;:[&quot;DT_COURSE_TITLE&quot;,&quot;DT_REFERENCE_URL&quot;,&quot;DT_REFERENCE_TITLE&quot;,&quot;DT_SLIDE_NOTES_HTML&quot;,&quot;DT_SLIDE_NOTES_TEXT&quot;,&quot;DT_SLIDE_TITLE&quot;,&quot;DT_HYPERLINK_TOOLTIP&quot;]},&quot;resources&quot;:{&quot;attachments&quot;:true,&quot;fonts&quot;:[{&quot;charsets&quot;:{&quot;dynamicFormatted&quot;:[&quot;DCT_SLIDE_NOTES_TEXT&quot;,&quot;DCT_INTERACTIVITY_TEXT&quot;,&quot;DCT_INTERACTIVITY_SEMIBOLD_TEXT&quot;],&quot;dynamicPlain&quot;:[&quot;DCT_COURSE_TITLE&quot;,&quot;DCT_REFERENCE_URL&quot;,&quot;DCT_REFERENCE_TITLE&quot;,&quot;DCT_SLIDE_TITLE&quot;,&quot;DCT_HYPERLINK_TOOLTIP&quot;],&quot;static&quot;:[&quot;Ressources&quot;,&quot;Lien&quot;,&quot;Image&quot;,&quot;Vidéo&quot;,&quot;Document&quot;,&quot;Fichier&quot;,&quot;Notes&quot;,&quot;1234567890&quot;,&quot;Diapositives&quot;,&quot;Suivant&quot;,&quot;0123456789.,x&quot;,&quot;Vitesse&quot;,&quot;Normal&quot;,&quot;Volume&quot;,&quot;%SLIDE_NUMBER% sur %TOTAL_SLIDES%&quot;,&quot;Oui&quot;,&quot;Non&quot;,&quot;OK&quot;,&quot;Voulez-vous reprendre la présentation à partir de la dernière diapositive affichée ?&quot;,&quot;Pivotez l’appareil en mode portrait&quot;,&quot;Pivotez l’appareil en mode paysage&quot;,&quot;Vous devez afficher la diapositive complète pour continuer&quot;,&quot;Vous ne pouvez accéder qu'aux diapositives vues précédemment.&quot;,&quot;Vous devez afficher les diapositives dans l'ordre donné.&quot;,&quot;Vous devez faire le quiz avant de quitter cette diapositive.&quot;,&quot;Vous devez réussir le quiz à la diapositive %SLIDE_INDEX% pour avancer.&quot;,&quot;Vous devez faire le quiz à la diapositive %SLIDE_INDEX% pour avancer.&quot;,&quot;Vous ne pas avancer parce que vous n'avez pas réussi le quiz à la diapositive %SLIDE_INDEX%.&quot;,&quot;Vous devez terminer l'interaction avant de quitter cette diapositive.&quot;,&quot;Vous devez terminer la simulation avant de quitter cette diapositive.&quot;,&quot;Vous devez réussir la simulation à la diapositive %SLIDE_INDEX% pour avancer.&quot;,&quot;Vous devez faire la simulation à la diapositive %SLIDE_INDEX%  pour avancer.&quot;,&quot;Vous ne pouvez pas avancer car vous n'avez pas réussi la simulation à la diapositive %SLIDE_INDEX%&quot;,&quot;Saisir le mot de passe pour visualiser la présentation.&quot;,&quot;Le mot de passe est incorrect&quot;,&quot;Le réalisateur de la présentation a désactivé son affichage sur ce domaine.&quot;,&quot;Malheureusement, l'auteur du contenu a interdit la visualisation de la présentation pour le moment.&quot;,&quot;Retour&quot;]},&quot;embedName&quot;:&quot;PFn&quot;,&quot;fontFamily&quot;:&quot;Arial&quot;,&quot;isBold&quot;:false,&quot;isItalic&quot;:false,&quot;isSemibold&quot;:false,&quot;substituteFontFamily&quot;:&quot;Arial&quot;},{&quot;charsets&quot;:{&quot;dynamicFormatted&quot;:[&quot;DCT_SLIDE_NOTES_TEXT&quot;,&quot;DCT_INTERACTIVITY_TEXT&quot;,&quot;DCT_INTERACTIVITY_SEMIBOLD_TEXT&quot;],&quot;dynamicPlain&quot;:[&quot;DCT_COURSE_TITLE&quot;,&quot;DCT_REFERENCE_URL&quot;,&quot;DCT_REFERENCE_TITLE&quot;,&quot;DCT_SLIDE_TITLE&quot;,&quot;DCT_HYPERLINK_TOOLTIP&quot;],&quot;static&quot;:[&quot;Ressources&quot;,&quot;Lien&quot;,&quot;Image&quot;,&quot;Vidéo&quot;,&quot;Document&quot;,&quot;Fichier&quot;,&quot;Notes&quot;,&quot;1234567890&quot;,&quot;Diapositives&quot;,&quot;Suivant&quot;,&quot;0123456789.,x&quot;,&quot;Vitesse&quot;,&quot;Normal&quot;,&quot;Volume&quot;,&quot;%SLIDE_NUMBER% sur %TOTAL_SLIDES%&quot;,&quot;Oui&quot;,&quot;Non&quot;,&quot;OK&quot;,&quot;Voulez-vous reprendre la présentation à partir de la dernière diapositive affichée ?&quot;,&quot;Pivotez l’appareil en mode portrait&quot;,&quot;Pivotez l’appareil en mode paysage&quot;,&quot;Vous devez afficher la diapositive complète pour continuer&quot;,&quot;Vous ne pouvez accéder qu'aux diapositives vues précédemment.&quot;,&quot;Vous devez afficher les diapositives dans l'ordre donné.&quot;,&quot;Vous devez faire le quiz avant de quitter cette diapositive.&quot;,&quot;Vous devez réussir le quiz à la diapositive %SLIDE_INDEX% pour avancer.&quot;,&quot;Vous devez faire le quiz à la diapositive %SLIDE_INDEX% pour avancer.&quot;,&quot;Vous ne pas avancer parce que vous n'avez pas réussi le quiz à la diapositive %SLIDE_INDEX%.&quot;,&quot;Vous devez terminer l'interaction avant de quitter cette diapositive.&quot;,&quot;Vous devez terminer la simulation avant de quitter cette diapositive.&quot;,&quot;Vous devez réussir la simulation à la diapositive %SLIDE_INDEX% pour avancer.&quot;,&quot;Vous devez faire la simulation à la diapositive %SLIDE_INDEX%  pour avancer.&quot;,&quot;Vous ne pouvez pas avancer car vous n'avez pas réussi la simulation à la diapositive %SLIDE_INDEX%&quot;,&quot;Saisir le mot de passe pour visualiser la présentation.&quot;,&quot;Le mot de passe est incorrect&quot;,&quot;Le réalisateur de la présentation a désactivé son affichage sur ce domaine.&quot;,&quot;Malheureusement, l'auteur du contenu a interdit la visualisation de la présentation pour le moment.&quot;,&quot;Retour&quot;]},&quot;embedName&quot;:&quot;PFnb&quot;,&quot;fontFamily&quot;:&quot;Arial&quot;,&quot;isBold&quot;:true,&quot;isItalic&quot;:false,&quot;isSemibold&quot;:false,&quot;substituteFontFamily&quot;:&quot;Arial&quot;},{&quot;charsets&quot;:{&quot;dynamicFormatted&quot;:[&quot;DCT_SLIDE_NOTES_TEXT&quot;,&quot;DCT_INTERACTIVITY_TEXT&quot;,&quot;DCT_INTERACTIVITY_SEMIBOLD_TEXT&quot;],&quot;dynamicPlain&quot;:[&quot;DCT_COURSE_TITLE&quot;,&quot;DCT_REFERENCE_URL&quot;,&quot;DCT_REFERENCE_TITLE&quot;,&quot;DCT_SLIDE_TITLE&quot;,&quot;DCT_HYPERLINK_TOOLTIP&quot;],&quot;static&quot;:[&quot;Ressources&quot;,&quot;Lien&quot;,&quot;Image&quot;,&quot;Vidéo&quot;,&quot;Document&quot;,&quot;Fichier&quot;,&quot;Notes&quot;,&quot;1234567890&quot;,&quot;Diapositives&quot;,&quot;Suivant&quot;,&quot;0123456789.,x&quot;,&quot;Vitesse&quot;,&quot;Normal&quot;,&quot;Volume&quot;,&quot;%SLIDE_NUMBER% sur %TOTAL_SLIDES%&quot;,&quot;Oui&quot;,&quot;Non&quot;,&quot;OK&quot;,&quot;Voulez-vous reprendre la présentation à partir de la dernière diapositive affichée ?&quot;,&quot;Pivotez l’appareil en mode portrait&quot;,&quot;Pivotez l’appareil en mode paysage&quot;,&quot;Vous devez afficher la diapositive complète pour continuer&quot;,&quot;Vous ne pouvez accéder qu'aux diapositives vues précédemment.&quot;,&quot;Vous devez afficher les diapositives dans l'ordre donné.&quot;,&quot;Vous devez faire le quiz avant de quitter cette diapositive.&quot;,&quot;Vous devez réussir le quiz à la diapositive %SLIDE_INDEX% pour avancer.&quot;,&quot;Vous devez faire le quiz à la diapositive %SLIDE_INDEX% pour avancer.&quot;,&quot;Vous ne pas avancer parce que vous n'avez pas réussi le quiz à la diapositive %SLIDE_INDEX%.&quot;,&quot;Vous devez terminer l'interaction avant de quitter cette diapositive.&quot;,&quot;Vous devez terminer la simulation avant de quitter cette diapositive.&quot;,&quot;Vous devez réussir la simulation à la diapositive %SLIDE_INDEX% pour avancer.&quot;,&quot;Vous devez faire la simulation à la diapositive %SLIDE_INDEX%  pour avancer.&quot;,&quot;Vous ne pouvez pas avancer car vous n'avez pas réussi la simulation à la diapositive %SLIDE_INDEX%&quot;,&quot;Saisir le mot de passe pour visualiser la présentation.&quot;,&quot;Le mot de passe est incorrect&quot;,&quot;Le réalisateur de la présentation a désactivé son affichage sur ce domaine.&quot;,&quot;Malheureusement, l'auteur du contenu a interdit la visualisation de la présentation pour le moment.&quot;,&quot;Retour&quot;]},&quot;embedName&quot;:&quot;PFni&quot;,&quot;fontFamily&quot;:&quot;Arial&quot;,&quot;isBold&quot;:false,&quot;isItalic&quot;:true,&quot;isSemibold&quot;:false,&quot;substituteFontFamily&quot;:&quot;Arial&quot;},{&quot;charsets&quot;:{&quot;dynamicFormatted&quot;:[&quot;DCT_SLIDE_NOTES_TEXT&quot;,&quot;DCT_INTERACTIVITY_TEXT&quot;,&quot;DCT_INTERACTIVITY_SEMIBOLD_TEXT&quot;],&quot;dynamicPlain&quot;:[&quot;DCT_COURSE_TITLE&quot;,&quot;DCT_REFERENCE_URL&quot;,&quot;DCT_REFERENCE_TITLE&quot;,&quot;DCT_SLIDE_TITLE&quot;,&quot;DCT_HYPERLINK_TOOLTIP&quot;],&quot;static&quot;:[&quot;Ressources&quot;,&quot;Lien&quot;,&quot;Image&quot;,&quot;Vidéo&quot;,&quot;Document&quot;,&quot;Fichier&quot;,&quot;Notes&quot;,&quot;1234567890&quot;,&quot;Diapositives&quot;,&quot;Suivant&quot;,&quot;0123456789.,x&quot;,&quot;Vitesse&quot;,&quot;Normal&quot;,&quot;Volume&quot;,&quot;%SLIDE_NUMBER% sur %TOTAL_SLIDES%&quot;,&quot;Oui&quot;,&quot;Non&quot;,&quot;OK&quot;,&quot;Voulez-vous reprendre la présentation à partir de la dernière diapositive affichée ?&quot;,&quot;Pivotez l’appareil en mode portrait&quot;,&quot;Pivotez l’appareil en mode paysage&quot;,&quot;Vous devez afficher la diapositive complète pour continuer&quot;,&quot;Vous ne pouvez accéder qu'aux diapositives vues précédemment.&quot;,&quot;Vous devez afficher les diapositives dans l'ordre donné.&quot;,&quot;Vous devez faire le quiz avant de quitter cette diapositive.&quot;,&quot;Vous devez réussir le quiz à la diapositive %SLIDE_INDEX% pour avancer.&quot;,&quot;Vous devez faire le quiz à la diapositive %SLIDE_INDEX% pour avancer.&quot;,&quot;Vous ne pas avancer parce que vous n'avez pas réussi le quiz à la diapositive %SLIDE_INDEX%.&quot;,&quot;Vous devez terminer l'interaction avant de quitter cette diapositive.&quot;,&quot;Vous devez terminer la simulation avant de quitter cette diapositive.&quot;,&quot;Vous devez réussir la simulation à la diapositive %SLIDE_INDEX% pour avancer.&quot;,&quot;Vous devez faire la simulation à la diapositive %SLIDE_INDEX%  pour avancer.&quot;,&quot;Vous ne pouvez pas avancer car vous n'avez pas réussi la simulation à la diapositive %SLIDE_INDEX%&quot;,&quot;Saisir le mot de passe pour visualiser la présentation.&quot;,&quot;Le mot de passe est incorrect&quot;,&quot;Le réalisateur de la présentation a désactivé son affichage sur ce domaine.&quot;,&quot;Malheureusement, l'auteur du contenu a interdit la visualisation de la présentation pour le moment.&quot;,&quot;Retour&quot;]},&quot;embedName&quot;:&quot;PFnbi&quot;,&quot;fontFamily&quot;:&quot;Arial&quot;,&quot;isBold&quot;:true,&quot;isItalic&quot;:true,&quot;isSemibold&quot;:false,&quot;substituteFontFamily&quot;:&quot;Arial&quot;},{&quot;charsets&quot;:{&quot;dynamicFormatted&quot;:[&quot;DCT_SLIDE_NOTES_TEXT&quot;,&quot;DCT_INTERACTIVITY_TEXT&quot;,&quot;DCT_INTERACTIVITY_SEMIBOLD_TEXT&quot;],&quot;dynamicPlain&quot;:[&quot;DCT_COURSE_TITLE&quot;,&quot;DCT_REFERENCE_URL&quot;,&quot;DCT_REFERENCE_TITLE&quot;,&quot;DCT_SLIDE_TITLE&quot;,&quot;DCT_HYPERLINK_TOOLTIP&quot;],&quot;static&quot;:[&quot;Ressources&quot;,&quot;Lien&quot;,&quot;Image&quot;,&quot;Vidéo&quot;,&quot;Document&quot;,&quot;Fichier&quot;,&quot;Notes&quot;,&quot;1234567890&quot;,&quot;Diapositives&quot;,&quot;Suivant&quot;,&quot;0123456789.,x&quot;,&quot;Vitesse&quot;,&quot;Normal&quot;,&quot;Volume&quot;,&quot;%SLIDE_NUMBER% sur %TOTAL_SLIDES%&quot;,&quot;Oui&quot;,&quot;Non&quot;,&quot;OK&quot;,&quot;Voulez-vous reprendre la présentation à partir de la dernière diapositive affichée ?&quot;,&quot;Pivotez l’appareil en mode portrait&quot;,&quot;Pivotez l’appareil en mode paysage&quot;,&quot;Vous devez afficher la diapositive complète pour continuer&quot;,&quot;Vous ne pouvez accéder qu'aux diapositives vues précédemment.&quot;,&quot;Vous devez afficher les diapositives dans l'ordre donné.&quot;,&quot;Vous devez faire le quiz avant de quitter cette diapositive.&quot;,&quot;Vous devez réussir le quiz à la diapositive %SLIDE_INDEX% pour avancer.&quot;,&quot;Vous devez faire le quiz à la diapositive %SLIDE_INDEX% pour avancer.&quot;,&quot;Vous ne pas avancer parce que vous n'avez pas réussi le quiz à la diapositive %SLIDE_INDEX%.&quot;,&quot;Vous devez terminer l'interaction avant de quitter cette diapositive.&quot;,&quot;Vous devez terminer la simulation avant de quitter cette diapositive.&quot;,&quot;Vous devez réussir la simulation à la diapositive %SLIDE_INDEX% pour avancer.&quot;,&quot;Vous devez faire la simulation à la diapositive %SLIDE_INDEX%  pour avancer.&quot;,&quot;Vous ne pouvez pas avancer car vous n'avez pas réussi la simulation à la diapositive %SLIDE_INDEX%&quot;,&quot;Saisir le mot de passe pour visualiser la présentation.&quot;,&quot;Le mot de passe est incorrect&quot;,&quot;Le réalisateur de la présentation a désactivé son affichage sur ce domaine.&quot;,&quot;Malheureusement, l'auteur du contenu a interdit la visualisation de la présentation pour le moment.&quot;,&quot;Retour&quot;]},&quot;embedName&quot;:&quot;PFnsb&quot;,&quot;fontFamily&quot;:&quot;Arial&quot;,&quot;isBold&quot;:false,&quot;isItalic&quot;:false,&quot;isSemibold&quot;:true,&quot;substituteFontFamily&quot;:&quot;Arial&quot;},{&quot;charsets&quot;:{&quot;dynamicFormatted&quot;:[&quot;DCT_SLIDE_NOTES_TEXT&quot;,&quot;DCT_INTERACTIVITY_TEXT&quot;,&quot;DCT_INTERACTIVITY_SEMIBOLD_TEXT&quot;],&quot;dynamicPlain&quot;:[&quot;DCT_COURSE_TITLE&quot;,&quot;DCT_REFERENCE_URL&quot;,&quot;DCT_REFERENCE_TITLE&quot;,&quot;DCT_SLIDE_TITLE&quot;,&quot;DCT_HYPERLINK_TOOLTIP&quot;],&quot;static&quot;:[&quot;Ressources&quot;,&quot;Lien&quot;,&quot;Image&quot;,&quot;Vidéo&quot;,&quot;Document&quot;,&quot;Fichier&quot;,&quot;Notes&quot;,&quot;1234567890&quot;,&quot;Diapositives&quot;,&quot;Suivant&quot;,&quot;0123456789.,x&quot;,&quot;Vitesse&quot;,&quot;Normal&quot;,&quot;Volume&quot;,&quot;%SLIDE_NUMBER% sur %TOTAL_SLIDES%&quot;,&quot;Oui&quot;,&quot;Non&quot;,&quot;OK&quot;,&quot;Voulez-vous reprendre la présentation à partir de la dernière diapositive affichée ?&quot;,&quot;Pivotez l’appareil en mode portrait&quot;,&quot;Pivotez l’appareil en mode paysage&quot;,&quot;Vous devez afficher la diapositive complète pour continuer&quot;,&quot;Vous ne pouvez accéder qu'aux diapositives vues précédemment.&quot;,&quot;Vous devez afficher les diapositives dans l'ordre donné.&quot;,&quot;Vous devez faire le quiz avant de quitter cette diapositive.&quot;,&quot;Vous devez réussir le quiz à la diapositive %SLIDE_INDEX% pour avancer.&quot;,&quot;Vous devez faire le quiz à la diapositive %SLIDE_INDEX% pour avancer.&quot;,&quot;Vous ne pas avancer parce que vous n'avez pas réussi le quiz à la diapositive %SLIDE_INDEX%.&quot;,&quot;Vous devez terminer l'interaction avant de quitter cette diapositive.&quot;,&quot;Vous devez terminer la simulation avant de quitter cette diapositive.&quot;,&quot;Vous devez réussir la simulation à la diapositive %SLIDE_INDEX% pour avancer.&quot;,&quot;Vous devez faire la simulation à la diapositive %SLIDE_INDEX%  pour avancer.&quot;,&quot;Vous ne pouvez pas avancer car vous n'avez pas réussi la simulation à la diapositive %SLIDE_INDEX%&quot;,&quot;Saisir le mot de passe pour visualiser la présentation.&quot;,&quot;Le mot de passe est incorrect&quot;,&quot;Le réalisateur de la présentation a désactivé son affichage sur ce domaine.&quot;,&quot;Malheureusement, l'auteur du contenu a interdit la visualisation de la présentation pour le moment.&quot;,&quot;Retour&quot;]},&quot;embedName&quot;:&quot;PFnsbi&quot;,&quot;fontFamily&quot;:&quot;Arial&quot;,&quot;isBold&quot;:false,&quot;isItalic&quot;:true,&quot;isSemibold&quot;:true,&quot;substituteFontFamily&quot;:&quot;Arial&quot;}],&quot;interactivity&quot;:{&quot;fullSupport&quot;:true},&quot;slideThumbnails&quot;:{&quot;enlargeToFit&quot;:false,&quot;height&quot;:59,&quot;jpegQuality&quot;:100,&quot;keepAspectRatio&quot;:true,&quot;width&quot;:78}}}},&quot;ceipData&quot;:{&quot;enableMiniSkinCustomization&quot;:true,&quot;playerLayout&quot;:&quot;custom&quot;,&quot;playerLayoutFooter&quot;:&quot;playAndPause,acceleration,volumeControl,timer,slideNumber,goToPrev,goToNext&quot;,&quot;playerLayoutHeader&quot;:&quot;resources,title&quot;,&quot;playerLayoutHeaderButtonsPosition&quot;:&quot;right&quot;,&quot;playerLayoutOutline&quot;:&quot;showThumbnails,enableMultilevel&quot;,&quot;playerLayoutProgress&quot;:&quot;enabledNavigation,showLabels&quot;,&quot;playerLayoutProgressMode&quot;:&quot;presentationTimeline&quot;,&quot;playerLayoutSidebar&quot;:&quot;notes,outline&quot;,&quot;playerLayoutSidebarPosition&quot;:&quot;left&quot;,&quot;playerMessages&quot;:&quot;builtin.frca&quot;,&quot;playerNavigationAutoStart&quot;:true,&quot;playerNavigationEnableKeyboardNavigation&quot;:true,&quot;playerNavigationMode&quot;:&quot;bySlides&quot;,&quot;playerNavigationOnRestart&quot;:&quot;prompt&quot;,&quot;playerNavigationSaveAnimationStates&quot;:true,&quot;playerNavigationType&quot;:&quot;free&quot;,&quot;playerTheme&quot;:&quot;custom&quot;,&quot;playerThemeBorderRadius&quot;:10,&quot;playerThemeColorScheme&quot;:&quot;builtin.lightBlue&quot;,&quot;playerThemeFont&quot;:&quot;Arial&quot;}}}"/>
  <p:tag name="ISPRING-SUITE_ISPRING_CURRENT_PLAYER_ID" val="universal"/>
  <p:tag name="ISPRING_PRESENTATION_COURSE_TITLE" val="Soutenir la citoyenneté numérique et la sécurité en ligne en 6ᵉ année"/>
  <p:tag name="ISPRING_RESOURCE_FOLDER_TIP_DIALOG_SHOWN" val="1"/>
  <p:tag name="FLASHSPRING_ZOOM_TAG" val="26"/>
  <p:tag name="ISPRING_PRESENTATION_INFO_2" val="&lt;?xml version=&quot;1.0&quot; encoding=&quot;UTF-8&quot; standalone=&quot;no&quot; ?&gt;&#10;&lt;presentation2&gt;&#10;&#10;  &lt;slides&gt;&#10;    &lt;slide id=&quot;{045C51F8-BD57-423B-BBC5-55DD26CE331E}&quot; pptId=&quot;260&quot;/&gt;&#10;    &lt;slide id=&quot;{38FB7544-6A80-4A95-A82F-8CF8C94D32F2}&quot; pptId=&quot;735&quot;/&gt;&#10;    &lt;slide id=&quot;{BACF0533-D3EB-4F10-9DD6-A608CDC313CC}&quot; pptId=&quot;266&quot;/&gt;&#10;    &lt;slide id=&quot;{DCEAACFE-CE8D-45F8-9B0B-08729FF2901B}&quot; pptId=&quot;270&quot;/&gt;&#10;    &lt;slide id=&quot;{6D8FCF32-FB43-41A8-B08C-B4DC17B94639}&quot; pptId=&quot;273&quot;/&gt;&#10;    &lt;slide id=&quot;{2EA828F2-3D73-4416-ABCB-218767E0B81E}&quot; pptId=&quot;296&quot;/&gt;&#10;    &lt;slide id=&quot;{5AB56B84-9B4D-434F-A67B-98092EF7382C}&quot; pptId=&quot;280&quot;/&gt;&#10;    &lt;slide id=&quot;{47EC2BBB-3B9B-4D88-86D9-48EE34F99285}&quot; pptId=&quot;271&quot;/&gt;&#10;    &lt;slide id=&quot;{773F603B-FF22-4423-9BA3-3F8401DDEEA3}&quot; pptId=&quot;272&quot;/&gt;&#10;    &lt;slide id=&quot;{8E59D204-8B8D-4283-A785-950C84EC24E5}&quot; pptId=&quot;274&quot;/&gt;&#10;    &lt;slide id=&quot;{3A5F68BF-A4F9-4270-B7A3-83FCFFBBEC2C}&quot; pptId=&quot;275&quot;/&gt;&#10;    &lt;slide id=&quot;{FEC3EC2C-E0D5-496E-B112-72C38FDA679D}&quot; pptId=&quot;730&quot;/&gt;&#10;    &lt;slide id=&quot;{EC931D0D-4BE1-4194-83DE-DB6A575C5F83}&quot; pptId=&quot;277&quot;/&gt;&#10;    &lt;slide id=&quot;{90F94CFD-9149-45E6-875F-D4D00D0B9680}&quot; pptId=&quot;741&quot;/&gt;&#10;    &lt;slide id=&quot;{4E69D7A8-6A83-404E-A102-ECE58212D87B}&quot; pptId=&quot;713&quot;/&gt;&#10;    &lt;slide id=&quot;{4A7C9ECF-6B88-48F9-BB4C-2C7FE95BE25A}&quot; pptId=&quot;737&quot;/&gt;&#10;    &lt;slide id=&quot;{AE4DCCA2-9084-4E08-BEB5-9162FE406876}&quot; pptId=&quot;717&quot;/&gt;&#10;    &lt;slide id=&quot;{5812C7B4-163E-4F1A-A7FE-350F03C36EAB}&quot; pptId=&quot;287&quot;/&gt;&#10;    &lt;slide id=&quot;{422C1A25-9782-4735-884F-38AACED892B7}&quot; pptId=&quot;704&quot;/&gt;&#10;    &lt;slide id=&quot;{AAFE15C4-098D-40A3-B8FE-E86301EF80F7}&quot; pptId=&quot;705&quot;/&gt;&#10;    &lt;slide id=&quot;{5557C0D0-A0B7-4ED6-B962-B740B12F49D8}&quot; pptId=&quot;711&quot;/&gt;&#10;    &lt;slide id=&quot;{14E275E0-531B-4D09-B63C-E30F98D711B8}&quot; pptId=&quot;712&quot;/&gt;&#10;    &lt;slide id=&quot;{29A7380F-C9A6-412F-B807-A408A3F5EF5B}&quot; pptId=&quot;736&quot;/&gt;&#10;    &lt;slide id=&quot;{FB90DEF1-FA37-4C90-A099-AF53CF2D4CB6}&quot; pptId=&quot;282&quot;/&gt;&#10;    &lt;slide id=&quot;{6AB4A4E9-12FE-40C0-A0BC-80C8BA267C14}&quot; pptId=&quot;297&quot;/&gt;&#10;    &lt;slide id=&quot;{EE83A395-01DC-4A54-8C5E-C18D94FFDC9E}&quot; pptId=&quot;742&quot;/&gt;&#10;    &lt;slide id=&quot;{699F8486-AEB7-45AB-81BD-37321FBE032D}&quot; pptId=&quot;743&quot;/&gt;&#10;    &lt;slide id=&quot;{828CAFAD-00CB-4E68-84B7-FD0A44D18A27}&quot; pptId=&quot;716&quot;/&gt;&#10;    &lt;slide id=&quot;{BC62F264-CD00-45D4-B50F-748970EE74C8}&quot; pptId=&quot;718&quot;/&gt;&#10;    &lt;slide id=&quot;{5B2D09B4-8BD7-4A8A-AE74-1385BF557907}&quot; pptId=&quot;722&quot;/&gt;&#10;    &lt;slide id=&quot;{19627CA6-B877-4450-A4A6-CA7AE0AE4B7E}&quot; pptId=&quot;719&quot;/&gt;&#10;    &lt;slide id=&quot;{3CF083F3-8E53-4C32-9510-5701E36676C3}&quot; pptId=&quot;738&quot;/&gt;&#10;    &lt;slide id=&quot;{248EEFED-D5EE-4C0D-9C3B-B32DB9C92EE2}&quot; pptId=&quot;269&quot;/&gt;&#10;    &lt;slide id=&quot;{EAE2D173-D177-48C0-9FB9-7D0246F6DABB}&quot; pptId=&quot;734&quot;/&gt;&#10;    &lt;slide id=&quot;{8721FB77-8B06-456E-940F-5D626D29F18E}&quot; pptId=&quot;281&quot;/&gt;&#10;    &lt;slide id=&quot;{6D3734C0-7A89-48B9-89AE-D807B326C3F4}&quot; pptId=&quot;726&quot;/&gt;&#10;    &lt;slide id=&quot;{8BECF149-6E33-46CB-9163-BAE171D59E90}&quot; pptId=&quot;724&quot;/&gt;&#10;    &lt;slide id=&quot;{07A09F9B-BBC6-4B03-8311-319DB4CD0F3B}&quot; pptId=&quot;731&quot;/&gt;&#10;    &lt;slide id=&quot;{B49707FB-D47D-48D1-9DB8-FAD9B5296BA2}&quot; pptId=&quot;732&quot;/&gt;&#10;    &lt;slide id=&quot;{C19EE458-92F0-49A3-A218-60A423337C71}&quot; pptId=&quot;725&quot;/&gt;&#10;    &lt;slide id=&quot;{08D84433-2CC6-4A06-9D22-FD6A4D5400BC}&quot; pptId=&quot;739&quot;/&gt;&#10;    &lt;slide id=&quot;{1E47B1FC-E374-47A7-8A2E-CE52F6216F74}&quot; pptId=&quot;727&quot;/&gt;&#10;    &lt;slide id=&quot;{54DE32E9-1D03-4FCB-97CD-2B4E72C6FF5E}&quot; pptId=&quot;728&quot;/&gt;&#10;    &lt;slide id=&quot;{96C56E9B-31A0-442D-BE36-EAEAC9CDCC08}&quot; pptId=&quot;733&quot;/&gt;&#10;    &lt;slide id=&quot;{1EDA199D-04C9-4F05-9520-3281F253EC0E}&quot; pptId=&quot;729&quot;/&gt;&#10;    &lt;slide id=&quot;{CF947E6E-29A4-4FE7-9A82-E7AC1C7471FE}&quot; pptId=&quot;740&quot;/&gt;&#10;  &lt;/slides&gt;&#10;&#10;  &lt;narration&gt;&#10;    &lt;audioTracks&gt;&#10;      &lt;audioTrack duration=&quot;14016&quot; muted=&quot;false&quot; name=&quot;BBTHFR_Untitled 1&quot; resource=&quot;81c3fc55&quot; slideId=&quot;{045C51F8-BD57-423B-BBC5-55DD26CE331E}&quot; startTime=&quot;0&quot; stepIndex=&quot;0&quot; volume=&quot;1&quot;&gt;&#10;        &lt;audio channels=&quot;1&quot; format=&quot;fltp&quot; sampleRate=&quot;48000&quot;/&gt;&#10;      &lt;/audioTrack&gt;&#10;      &lt;audioTrack duration=&quot;15072&quot; muted=&quot;false&quot; name=&quot;BBTHFR_Untitled 2&quot; resource=&quot;4ff4f2cb&quot; slideId=&quot;{38FB7544-6A80-4A95-A82F-8CF8C94D32F2}&quot; startTime=&quot;0&quot; stepIndex=&quot;0&quot; volume=&quot;1&quot;&gt;&#10;        &lt;audio channels=&quot;1&quot; format=&quot;fltp&quot; sampleRate=&quot;48000&quot;/&gt;&#10;      &lt;/audioTrack&gt;&#10;      &lt;audioTrack duration=&quot;7224&quot; muted=&quot;false&quot; name=&quot;BBTHFR_Untitled 3&quot; resource=&quot;a76bb901&quot; slideId=&quot;{BACF0533-D3EB-4F10-9DD6-A608CDC313CC}&quot; startTime=&quot;0&quot; stepIndex=&quot;0&quot; volume=&quot;1&quot;&gt;&#10;        &lt;audio channels=&quot;1&quot; format=&quot;fltp&quot; sampleRate=&quot;48000&quot;/&gt;&#10;      &lt;/audioTrack&gt;&#10;      &lt;audioTrack duration=&quot;19008&quot; muted=&quot;false&quot; name=&quot;BBTHFR_Untitled 4&quot; resource=&quot;d729eeb1&quot; slideId=&quot;{DCEAACFE-CE8D-45F8-9B0B-08729FF2901B}&quot; startTime=&quot;0&quot; stepIndex=&quot;0&quot; volume=&quot;1&quot;&gt;&#10;        &lt;audio channels=&quot;1&quot; format=&quot;fltp&quot; sampleRate=&quot;48000&quot;/&gt;&#10;      &lt;/audioTrack&gt;&#10;      &lt;audioTrack duration=&quot;35760&quot; muted=&quot;false&quot; name=&quot;BBTHFR_Untitled 5&quot; resource=&quot;f6d2727d&quot; slideId=&quot;{6D8FCF32-FB43-41A8-B08C-B4DC17B94639}&quot; startTime=&quot;0&quot; stepIndex=&quot;0&quot; volume=&quot;1&quot;&gt;&#10;        &lt;audio channels=&quot;1&quot; format=&quot;fltp&quot; sampleRate=&quot;48000&quot;/&gt;&#10;      &lt;/audioTrack&gt;&#10;      &lt;audioTrack duration=&quot;33672&quot; muted=&quot;false&quot; name=&quot;BBTHFR_Untitled 6&quot; resource=&quot;bd58761a&quot; slideId=&quot;{2EA828F2-3D73-4416-ABCB-218767E0B81E}&quot; startTime=&quot;0&quot; stepIndex=&quot;0&quot; volume=&quot;1&quot;&gt;&#10;        &lt;audio channels=&quot;1&quot; format=&quot;fltp&quot; sampleRate=&quot;48000&quot;/&gt;&#10;      &lt;/audioTrack&gt;&#10;      &lt;audioTrack duration=&quot;35328&quot; muted=&quot;false&quot; name=&quot;BBTHFR_Untitled 7&quot; resource=&quot;424c4c0a&quot; slideId=&quot;{5AB56B84-9B4D-434F-A67B-98092EF7382C}&quot; startTime=&quot;0&quot; stepIndex=&quot;0&quot; volume=&quot;1&quot;&gt;&#10;        &lt;audio channels=&quot;1&quot; format=&quot;fltp&quot; sampleRate=&quot;48000&quot;/&gt;&#10;      &lt;/audioTrack&gt;&#10;      &lt;audioTrack duration=&quot;39672&quot; muted=&quot;false&quot; name=&quot;BBTHFR_Untitled 8&quot; resource=&quot;bd5be37a&quot; slideId=&quot;{47EC2BBB-3B9B-4D88-86D9-48EE34F99285}&quot; startTime=&quot;0&quot; stepIndex=&quot;0&quot; volume=&quot;1&quot;&gt;&#10;        &lt;audio channels=&quot;1&quot; format=&quot;fltp&quot; sampleRate=&quot;48000&quot;/&gt;&#10;      &lt;/audioTrack&gt;&#10;      &lt;audioTrack duration=&quot;62232&quot; muted=&quot;false&quot; name=&quot;BBTHFR_Untitled 9&quot; resource=&quot;0fe75643&quot; slideId=&quot;{773F603B-FF22-4423-9BA3-3F8401DDEEA3}&quot; startTime=&quot;0&quot; stepIndex=&quot;0&quot; volume=&quot;1&quot;&gt;&#10;        &lt;audio channels=&quot;1&quot; format=&quot;fltp&quot; sampleRate=&quot;48000&quot;/&gt;&#10;      &lt;/audioTrack&gt;&#10;      &lt;audioTrack duration=&quot;48384&quot; muted=&quot;false&quot; name=&quot;BBTHFR_Untitled 10&quot; resource=&quot;ec9d568e&quot; slideId=&quot;{8E59D204-8B8D-4283-A785-950C84EC24E5}&quot; startTime=&quot;0&quot; stepIndex=&quot;0&quot; volume=&quot;1&quot;&gt;&#10;        &lt;audio channels=&quot;1&quot; format=&quot;fltp&quot; sampleRate=&quot;48000&quot;/&gt;&#10;      &lt;/audioTrack&gt;&#10;      &lt;audioTrack duration=&quot;61200&quot; muted=&quot;false&quot; name=&quot;BBTHFR_Untitled 11&quot; resource=&quot;12704a75&quot; slideId=&quot;{3A5F68BF-A4F9-4270-B7A3-83FCFFBBEC2C}&quot; startTime=&quot;0&quot; stepIndex=&quot;0&quot; volume=&quot;1&quot;&gt;&#10;        &lt;audio channels=&quot;1&quot; format=&quot;fltp&quot; sampleRate=&quot;48000&quot;/&gt;&#10;      &lt;/audioTrack&gt;&#10;      &lt;audioTrack duration=&quot;57816&quot; muted=&quot;false&quot; name=&quot;BBTHFR_Untitled 12&quot; resource=&quot;7a004915&quot; slideId=&quot;{FEC3EC2C-E0D5-496E-B112-72C38FDA679D}&quot; startTime=&quot;0&quot; stepIndex=&quot;0&quot; volume=&quot;1&quot;&gt;&#10;        &lt;audio channels=&quot;1&quot; format=&quot;fltp&quot; sampleRate=&quot;48000&quot;/&gt;&#10;      &lt;/audioTrack&gt;&#10;      &lt;audioTrack duration=&quot;55368&quot; muted=&quot;false&quot; name=&quot;BBTHFR_Untitled 13&quot; resource=&quot;85cfb2dd&quot; slideId=&quot;{EC931D0D-4BE1-4194-83DE-DB6A575C5F83}&quot; startTime=&quot;0&quot; stepIndex=&quot;0&quot; volume=&quot;1&quot;&gt;&#10;        &lt;audio channels=&quot;1&quot; format=&quot;fltp&quot; sampleRate=&quot;48000&quot;/&gt;&#10;      &lt;/audioTrack&gt;&#10;      &lt;audioTrack duration=&quot;67320&quot; muted=&quot;false&quot; name=&quot;BBTHFR_Untitled 14&quot; resource=&quot;187cc740&quot; slideId=&quot;{90F94CFD-9149-45E6-875F-D4D00D0B9680}&quot; startTime=&quot;0&quot; stepIndex=&quot;0&quot; volume=&quot;1&quot;&gt;&#10;        &lt;audio channels=&quot;1&quot; format=&quot;fltp&quot; sampleRate=&quot;48000&quot;/&gt;&#10;      &lt;/audioTrack&gt;&#10;      &lt;audioTrack duration=&quot;55104&quot; muted=&quot;false&quot; name=&quot;BBTHFR_Untitled 15&quot; resource=&quot;df0a9fc4&quot; slideId=&quot;{4E69D7A8-6A83-404E-A102-ECE58212D87B}&quot; startTime=&quot;0&quot; stepIndex=&quot;0&quot; volume=&quot;1&quot;&gt;&#10;        &lt;audio channels=&quot;1&quot; format=&quot;fltp&quot; sampleRate=&quot;48000&quot;/&gt;&#10;      &lt;/audioTrack&gt;&#10;      &lt;audioTrack duration=&quot;16800&quot; muted=&quot;false&quot; name=&quot;BBTHFR_Untitled 16&quot; resource=&quot;9707ffc8&quot; slideId=&quot;{4A7C9ECF-6B88-48F9-BB4C-2C7FE95BE25A}&quot; startTime=&quot;0&quot; stepIndex=&quot;0&quot; volume=&quot;1&quot;&gt;&#10;        &lt;audio channels=&quot;1&quot; format=&quot;fltp&quot; sampleRate=&quot;48000&quot;/&gt;&#10;      &lt;/audioTrack&gt;&#10;      &lt;audioTrack duration=&quot;51648&quot; muted=&quot;false&quot; name=&quot;BBTHFR_Untitled 17&quot; resource=&quot;8eb9b1ea&quot; slideId=&quot;{AE4DCCA2-9084-4E08-BEB5-9162FE406876}&quot; startTime=&quot;0&quot; stepIndex=&quot;0&quot; volume=&quot;1&quot;&gt;&#10;        &lt;audio channels=&quot;1&quot; format=&quot;fltp&quot; sampleRate=&quot;48000&quot;/&gt;&#10;      &lt;/audioTrack&gt;&#10;      &lt;audioTrack duration=&quot;35376&quot; muted=&quot;false&quot; name=&quot;BBTHFR_Untitled 18&quot; resource=&quot;d9327ee1&quot; slideId=&quot;{5812C7B4-163E-4F1A-A7FE-350F03C36EAB}&quot; startTime=&quot;0&quot; stepIndex=&quot;0&quot; volume=&quot;1&quot;&gt;&#10;        &lt;audio channels=&quot;1&quot; format=&quot;fltp&quot; sampleRate=&quot;48000&quot;/&gt;&#10;      &lt;/audioTrack&gt;&#10;      &lt;audioTrack duration=&quot;14280&quot; muted=&quot;false&quot; name=&quot;BBTHFR_Untitled 19&quot; resource=&quot;8b1004cc&quot; slideId=&quot;{422C1A25-9782-4735-884F-38AACED892B7}&quot; startTime=&quot;0&quot; stepIndex=&quot;0&quot; volume=&quot;1&quot;&gt;&#10;        &lt;audio channels=&quot;1&quot; format=&quot;fltp&quot; sampleRate=&quot;48000&quot;/&gt;&#10;      &lt;/audioTrack&gt;&#10;      &lt;audioTrack duration=&quot;34848&quot; muted=&quot;false&quot; name=&quot;BBTHFR_Untitled 20&quot; resource=&quot;42f7734f&quot; slideId=&quot;{AAFE15C4-098D-40A3-B8FE-E86301EF80F7}&quot; startTime=&quot;0&quot; stepIndex=&quot;0&quot; volume=&quot;1&quot;&gt;&#10;        &lt;audio channels=&quot;1&quot; format=&quot;fltp&quot; sampleRate=&quot;48000&quot;/&gt;&#10;      &lt;/audioTrack&gt;&#10;      &lt;audioTrack duration=&quot;66048&quot; muted=&quot;false&quot; name=&quot;BBTHFR_Untitled 21&quot; resource=&quot;2d8758b9&quot; slideId=&quot;{5557C0D0-A0B7-4ED6-B962-B740B12F49D8}&quot; startTime=&quot;0&quot; stepIndex=&quot;0&quot; volume=&quot;1&quot;&gt;&#10;        &lt;audio channels=&quot;1&quot; format=&quot;fltp&quot; sampleRate=&quot;48000&quot;/&gt;&#10;      &lt;/audioTrack&gt;&#10;      &lt;audioTrack duration=&quot;101832&quot; muted=&quot;false&quot; name=&quot;BBTHFR_Untitled 22&quot; resource=&quot;93ae56b1&quot; slideId=&quot;{14E275E0-531B-4D09-B63C-E30F98D711B8}&quot; startTime=&quot;0&quot; stepIndex=&quot;0&quot; volume=&quot;1&quot;&gt;&#10;        &lt;audio channels=&quot;1&quot; format=&quot;fltp&quot; sampleRate=&quot;48000&quot;/&gt;&#10;      &lt;/audioTrack&gt;&#10;      &lt;audioTrack duration=&quot;23808&quot; muted=&quot;false&quot; name=&quot;BBTHFR_Untitled 23&quot; resource=&quot;57ded280&quot; slideId=&quot;{29A7380F-C9A6-412F-B807-A408A3F5EF5B}&quot; startTime=&quot;0&quot; stepIndex=&quot;0&quot; volume=&quot;1&quot;&gt;&#10;        &lt;audio channels=&quot;1&quot; format=&quot;fltp&quot; sampleRate=&quot;48000&quot;/&gt;&#10;      &lt;/audioTrack&gt;&#10;      &lt;audioTrack duration=&quot;12840&quot; muted=&quot;false&quot; name=&quot;BBTHFR_Untitled 24&quot; resource=&quot;c505d090&quot; slideId=&quot;{FB90DEF1-FA37-4C90-A099-AF53CF2D4CB6}&quot; startTime=&quot;0&quot; stepIndex=&quot;0&quot; volume=&quot;1&quot;&gt;&#10;        &lt;audio channels=&quot;1&quot; format=&quot;fltp&quot; sampleRate=&quot;48000&quot;/&gt;&#10;      &lt;/audioTrack&gt;&#10;      &lt;audioTrack duration=&quot;51384&quot; muted=&quot;false&quot; name=&quot;BBTHFR_Untitled 25&quot; resource=&quot;06f4533e&quot; slideId=&quot;{6AB4A4E9-12FE-40C0-A0BC-80C8BA267C14}&quot; startTime=&quot;0&quot; stepIndex=&quot;0&quot; volume=&quot;1&quot;&gt;&#10;        &lt;audio channels=&quot;1&quot; format=&quot;fltp&quot; sampleRate=&quot;48000&quot;/&gt;&#10;      &lt;/audioTrack&gt;&#10;      &lt;audioTrack duration=&quot;30384&quot; muted=&quot;false&quot; name=&quot;BBTHFR_Untitled 26&quot; resource=&quot;16a47ee3&quot; slideId=&quot;{EE83A395-01DC-4A54-8C5E-C18D94FFDC9E}&quot; startTime=&quot;0&quot; stepIndex=&quot;0&quot; volume=&quot;1&quot;&gt;&#10;        &lt;audio channels=&quot;1&quot; format=&quot;fltp&quot; sampleRate=&quot;48000&quot;/&gt;&#10;      &lt;/audioTrack&gt;&#10;      &lt;audioTrack duration=&quot;43032&quot; muted=&quot;false&quot; name=&quot;BBTHFR_Untitled 27&quot; resource=&quot;7e69d389&quot; slideId=&quot;{699F8486-AEB7-45AB-81BD-37321FBE032D}&quot; startTime=&quot;0&quot; stepIndex=&quot;0&quot; volume=&quot;1&quot;&gt;&#10;        &lt;audio channels=&quot;1&quot; format=&quot;fltp&quot; sampleRate=&quot;48000&quot;/&gt;&#10;      &lt;/audioTrack&gt;&#10;      &lt;audioTrack duration=&quot;127440&quot; muted=&quot;false&quot; name=&quot;BBTHFR_Untitled 28&quot; resource=&quot;8f3d11b1&quot; slideId=&quot;{828CAFAD-00CB-4E68-84B7-FD0A44D18A27}&quot; startTime=&quot;0&quot; stepIndex=&quot;0&quot; volume=&quot;1&quot;&gt;&#10;        &lt;audio channels=&quot;1&quot; format=&quot;fltp&quot; sampleRate=&quot;48000&quot;/&gt;&#10;      &lt;/audioTrack&gt;&#10;      &lt;audioTrack duration=&quot;62400&quot; muted=&quot;false&quot; name=&quot;BBTHFR_Untitled 29&quot; resource=&quot;407ed55e&quot; slideId=&quot;{BC62F264-CD00-45D4-B50F-748970EE74C8}&quot; startTime=&quot;0&quot; stepIndex=&quot;0&quot; volume=&quot;1&quot;&gt;&#10;        &lt;audio channels=&quot;1&quot; format=&quot;fltp&quot; sampleRate=&quot;48000&quot;/&gt;&#10;      &lt;/audioTrack&gt;&#10;      &lt;audioTrack duration=&quot;60984&quot; muted=&quot;false&quot; name=&quot;BBTHFR_Untitled 30&quot; resource=&quot;738fdd2b&quot; slideId=&quot;{5B2D09B4-8BD7-4A8A-AE74-1385BF557907}&quot; startTime=&quot;0&quot; stepIndex=&quot;0&quot; volume=&quot;1&quot;&gt;&#10;        &lt;audio channels=&quot;1&quot; format=&quot;fltp&quot; sampleRate=&quot;48000&quot;/&gt;&#10;      &lt;/audioTrack&gt;&#10;      &lt;audioTrack duration=&quot;71160&quot; muted=&quot;false&quot; name=&quot;BBTHFR_Untitled 31&quot; resource=&quot;7df97f4f&quot; slideId=&quot;{19627CA6-B877-4450-A4A6-CA7AE0AE4B7E}&quot; startTime=&quot;0&quot; stepIndex=&quot;0&quot; volume=&quot;1&quot;&gt;&#10;        &lt;audio channels=&quot;1&quot; format=&quot;fltp&quot; sampleRate=&quot;48000&quot;/&gt;&#10;      &lt;/audioTrack&gt;&#10;      &lt;audioTrack duration=&quot;54984&quot; muted=&quot;false&quot; name=&quot;BBTHFR_Untitled 32&quot; resource=&quot;910295bd&quot; slideId=&quot;{3CF083F3-8E53-4C32-9510-5701E36676C3}&quot; startTime=&quot;0&quot; stepIndex=&quot;0&quot; volume=&quot;1&quot;&gt;&#10;        &lt;audio channels=&quot;1&quot; format=&quot;fltp&quot; sampleRate=&quot;48000&quot;/&gt;&#10;      &lt;/audioTrack&gt;&#10;      &lt;audioTrack duration=&quot;12336&quot; muted=&quot;false&quot; name=&quot;BBTHFR_Untitled 33&quot; resource=&quot;4ae9f520&quot; slideId=&quot;{248EEFED-D5EE-4C0D-9C3B-B32DB9C92EE2}&quot; startTime=&quot;0&quot; stepIndex=&quot;0&quot; volume=&quot;1&quot;&gt;&#10;        &lt;audio channels=&quot;1&quot; format=&quot;fltp&quot; sampleRate=&quot;48000&quot;/&gt;&#10;      &lt;/audioTrack&gt;&#10;      &lt;audioTrack duration=&quot;57480&quot; muted=&quot;false&quot; name=&quot;BBTHFR_Untitled 34&quot; resource=&quot;b6815ce3&quot; slideId=&quot;{EAE2D173-D177-48C0-9FB9-7D0246F6DABB}&quot; startTime=&quot;0&quot; stepIndex=&quot;0&quot; volume=&quot;1&quot;&gt;&#10;        &lt;audio channels=&quot;1&quot; format=&quot;fltp&quot; sampleRate=&quot;48000&quot;/&gt;&#10;      &lt;/audioTrack&gt;&#10;      &lt;audioTrack duration=&quot;65376&quot; muted=&quot;false&quot; name=&quot;BBTHFR_Untitled 35&quot; resource=&quot;6d416ffd&quot; slideId=&quot;{8721FB77-8B06-456E-940F-5D626D29F18E}&quot; startTime=&quot;0&quot; stepIndex=&quot;0&quot; volume=&quot;1&quot;&gt;&#10;        &lt;audio channels=&quot;1&quot; format=&quot;fltp&quot; sampleRate=&quot;48000&quot;/&gt;&#10;      &lt;/audioTrack&gt;&#10;      &lt;audioTrack duration=&quot;118008&quot; muted=&quot;false&quot; name=&quot;BBTHFR_Untitled 36&quot; resource=&quot;a4ae7b7b&quot; slideId=&quot;{6D3734C0-7A89-48B9-89AE-D807B326C3F4}&quot; startTime=&quot;0&quot; stepIndex=&quot;0&quot; volume=&quot;1&quot;&gt;&#10;        &lt;audio channels=&quot;1&quot; format=&quot;fltp&quot; sampleRate=&quot;48000&quot;/&gt;&#10;      &lt;/audioTrack&gt;&#10;      &lt;audioTrack duration=&quot;70296&quot; muted=&quot;false&quot; name=&quot;BBTHFR_Untitled 37&quot; resource=&quot;62a1372b&quot; slideId=&quot;{8BECF149-6E33-46CB-9163-BAE171D59E90}&quot; startTime=&quot;0&quot; stepIndex=&quot;0&quot; volume=&quot;1&quot;&gt;&#10;        &lt;audio channels=&quot;1&quot; format=&quot;fltp&quot; sampleRate=&quot;48000&quot;/&gt;&#10;      &lt;/audioTrack&gt;&#10;      &lt;audioTrack duration=&quot;85920&quot; muted=&quot;false&quot; name=&quot;BBTHFR_Untitled 38&quot; resource=&quot;2c02b553&quot; slideId=&quot;{07A09F9B-BBC6-4B03-8311-319DB4CD0F3B}&quot; startTime=&quot;0&quot; stepIndex=&quot;0&quot; volume=&quot;1&quot;&gt;&#10;        &lt;audio channels=&quot;1&quot; format=&quot;fltp&quot; sampleRate=&quot;48000&quot;/&gt;&#10;      &lt;/audioTrack&gt;&#10;      &lt;audioTrack duration=&quot;56040&quot; muted=&quot;false&quot; name=&quot;BBTHFR_Untitled 39&quot; resource=&quot;f6b6edd6&quot; slideId=&quot;{B49707FB-D47D-48D1-9DB8-FAD9B5296BA2}&quot; startTime=&quot;0&quot; stepIndex=&quot;0&quot; volume=&quot;1&quot;&gt;&#10;        &lt;audio channels=&quot;1&quot; format=&quot;fltp&quot; sampleRate=&quot;48000&quot;/&gt;&#10;      &lt;/audioTrack&gt;&#10;      &lt;audioTrack duration=&quot;110520&quot; muted=&quot;false&quot; name=&quot;BBTHFR_Untitled 40&quot; resource=&quot;ac76f15f&quot; slideId=&quot;{C19EE458-92F0-49A3-A218-60A423337C71}&quot; startTime=&quot;0&quot; stepIndex=&quot;0&quot; volume=&quot;1&quot;&gt;&#10;        &lt;audio channels=&quot;1&quot; format=&quot;fltp&quot; sampleRate=&quot;48000&quot;/&gt;&#10;      &lt;/audioTrack&gt;&#10;      &lt;audioTrack duration=&quot;21696&quot; muted=&quot;false&quot; name=&quot;BBTHFR_Untitled 41&quot; resource=&quot;8f32e502&quot; slideId=&quot;{08D84433-2CC6-4A06-9D22-FD6A4D5400BC}&quot; startTime=&quot;0&quot; stepIndex=&quot;0&quot; volume=&quot;1&quot;&gt;&#10;        &lt;audio channels=&quot;1&quot; format=&quot;fltp&quot; sampleRate=&quot;48000&quot;/&gt;&#10;      &lt;/audioTrack&gt;&#10;      &lt;audioTrack duration=&quot;67560&quot; muted=&quot;false&quot; name=&quot;BBTHFR_Untitled 42&quot; resource=&quot;ff919bb2&quot; slideId=&quot;{1E47B1FC-E374-47A7-8A2E-CE52F6216F74}&quot; startTime=&quot;0&quot; stepIndex=&quot;0&quot; volume=&quot;1&quot;&gt;&#10;        &lt;audio channels=&quot;1&quot; format=&quot;fltp&quot; sampleRate=&quot;48000&quot;/&gt;&#10;      &lt;/audioTrack&gt;&#10;      &lt;audioTrack duration=&quot;61224&quot; muted=&quot;false&quot; name=&quot;BBTHFR_Untitled 43&quot; resource=&quot;e9aa4b12&quot; slideId=&quot;{54DE32E9-1D03-4FCB-97CD-2B4E72C6FF5E}&quot; startTime=&quot;0&quot; stepIndex=&quot;0&quot; volume=&quot;1&quot;&gt;&#10;        &lt;audio channels=&quot;1&quot; format=&quot;fltp&quot; sampleRate=&quot;48000&quot;/&gt;&#10;      &lt;/audioTrack&gt;&#10;      &lt;audioTrack duration=&quot;92136&quot; muted=&quot;false&quot; name=&quot;BBTHFR_Untitled 44&quot; resource=&quot;5964bef9&quot; slideId=&quot;{96C56E9B-31A0-442D-BE36-EAEAC9CDCC08}&quot; startTime=&quot;0&quot; stepIndex=&quot;0&quot; volume=&quot;1&quot;&gt;&#10;        &lt;audio channels=&quot;1&quot; format=&quot;fltp&quot; sampleRate=&quot;48000&quot;/&gt;&#10;      &lt;/audioTrack&gt;&#10;      &lt;audioTrack duration=&quot;89880&quot; muted=&quot;false&quot; name=&quot;BBTHFR_Untitled 45&quot; resource=&quot;234ada0e&quot; slideId=&quot;{1EDA199D-04C9-4F05-9520-3281F253EC0E}&quot; startTime=&quot;0&quot; stepIndex=&quot;0&quot; volume=&quot;1&quot;&gt;&#10;        &lt;audio channels=&quot;1&quot; format=&quot;fltp&quot; sampleRate=&quot;48000&quot;/&gt;&#10;      &lt;/audioTrack&gt;&#10;      &lt;audioTrack duration=&quot;34248&quot; muted=&quot;false&quot; name=&quot;BBTHFR_Untitled 46&quot; resource=&quot;533fbc31&quot; slideId=&quot;{CF947E6E-29A4-4FE7-9A82-E7AC1C7471FE}&quot; startTime=&quot;0&quot; stepIndex=&quot;0&quot; volume=&quot;1&quot;&gt;&#10;        &lt;audio channels=&quot;1&quot; format=&quot;fltp&quot; sampleRate=&quot;48000&quot;/&gt;&#10;      &lt;/audioTrack&gt;&#10;    &lt;/audioTracks&gt;&#10;    &lt;videoTracks/&gt;&#10;  &lt;/narration&gt;&#10;&#10;&lt;/presentation2&gt;&#10;"/>
  <p:tag name="ISPRING_LMS_API_VERSION" val="SCORM 2004 (4th edition)"/>
  <p:tag name="ISPRING_ULTRA_SCORM_COURSE_ID" val="A1C888FB-D0AA-44FB-AFDB-3EB5E1E1B636"/>
  <p:tag name="ISPRING_CMI5_LAUNCH_METHOD" val="any window"/>
  <p:tag name="ISPRING_SCORM_REPORT_STATUS" val="0"/>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uFFFD\uFFFD\u0012{DB832441-61A7-4337-9A34-4991DBC5D88F}&quot;,&quot;C:\\Users\\jladouceur\\OneDrive - MediaSmarts\\School Mental Health Ontario 2025\\Digital Citizenship project&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TRUE&quot;,&quot;language&quot;:&quot;FR_CA&quot;,&quot;invertReadingOrder&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SUITE_ISPRING_GRADING_SETTINGS_V2" val="{&quot;alternatives&quot;:[{&quot;slides&quot;:{&quot;slides_to_view&quot;:{&quot;percent&quot;:100},&quot;group_id&quot;:&quot;all slides&quot;},&quot;pass_materials&quot;:{&quot;slide_uids&quot;:[]},&quot;name&quot;:&quot;&quot;}]}"/>
  <p:tag name="ISPRING-SUITE_ISPRING_CURRENT_GRADING_VERSION" val="v2"/>
  <p:tag name="ISPRING_PRESENTATION_TITLE" val="Teaching Digital Citizenship in Grade 6_FR"/>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ISPRING_SLIDE_INDENT_LEVEL" val="1"/>
  <p:tag name="GENSWF_ADVANCE_TIME" val="62.232"/>
  <p:tag name="ISPRING_CUSTOM_TIMING_USED" val="1"/>
  <p:tag name="ISPRING_SLIDE_ID_2" val="{773F603B-FF22-4423-9BA3-3F8401DDEEA3}"/>
  <p:tag name="GENSWF_SLIDE_UID" val="{6C8CE433-0859-46FE-BFF3-544A07CE1C21}:272"/>
</p:tagLst>
</file>

<file path=ppt/tags/tag11.xml><?xml version="1.0" encoding="utf-8"?>
<p:tagLst xmlns:a="http://schemas.openxmlformats.org/drawingml/2006/main" xmlns:r="http://schemas.openxmlformats.org/officeDocument/2006/relationships" xmlns:p="http://schemas.openxmlformats.org/presentationml/2006/main">
  <p:tag name="ISPRING_SLIDE_INDENT_LEVEL" val="1"/>
  <p:tag name="GENSWF_ADVANCE_TIME" val="48.384"/>
  <p:tag name="ISPRING_CUSTOM_TIMING_USED" val="1"/>
  <p:tag name="ISPRING_SLIDE_ID_2" val="{8E59D204-8B8D-4283-A785-950C84EC24E5}"/>
  <p:tag name="GENSWF_SLIDE_UID" val="{BB50FA00-7A65-4FF7-83CF-BC0127806E88}:274"/>
</p:tagLst>
</file>

<file path=ppt/tags/tag12.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61.200"/>
  <p:tag name="ISPRING_SLIDE_ID_2" val="{3A5F68BF-A4F9-4270-B7A3-83FCFFBBEC2C}"/>
  <p:tag name="GENSWF_SLIDE_UID" val="{A443CE5F-56E6-4676-8024-B3C1B6842EAC}:275"/>
</p:tagLst>
</file>

<file path=ppt/tags/tag13.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57.816"/>
  <p:tag name="ISPRING_SLIDE_ID_2" val="{FEC3EC2C-E0D5-496E-B112-72C38FDA679D}"/>
  <p:tag name="GENSWF_SLIDE_UID" val="{7F6DFED5-BE72-4775-906C-5231DB46FCDB}:730"/>
</p:tagLst>
</file>

<file path=ppt/tags/tag14.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55.104"/>
  <p:tag name="ISPRING_SLIDE_ID_2" val="{4E69D7A8-6A83-404E-A102-ECE58212D87B}"/>
  <p:tag name="GENSWF_SLIDE_UID" val="{144F777A-DB60-4820-A38F-15BC83530319}:713"/>
</p:tagLst>
</file>

<file path=ppt/tags/tag15.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55.368"/>
  <p:tag name="ISPRING_SLIDE_ID_2" val="{EC931D0D-4BE1-4194-83DE-DB6A575C5F83}"/>
  <p:tag name="GENSWF_SLIDE_UID" val="{877F7046-8D7D-4A30-922F-F21E5261DAC2}:277"/>
</p:tagLst>
</file>

<file path=ppt/tags/tag16.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67.320"/>
  <p:tag name="ISPRING_SLIDE_ID_2" val="{90F94CFD-9149-45E6-875F-D4D00D0B9680}"/>
  <p:tag name="GENSWF_SLIDE_UID" val="{93B7CA5D-6294-49BB-95AC-3ADB2FDD1CA9}:741"/>
</p:tagLst>
</file>

<file path=ppt/tags/tag17.xml><?xml version="1.0" encoding="utf-8"?>
<p:tagLst xmlns:a="http://schemas.openxmlformats.org/drawingml/2006/main" xmlns:r="http://schemas.openxmlformats.org/officeDocument/2006/relationships" xmlns:p="http://schemas.openxmlformats.org/presentationml/2006/main">
  <p:tag name="ISPRING_SLIDE_INDENT_LEVEL" val="0"/>
  <p:tag name="GENSWF_SLIDE_TITLE" val="Réflexion 2"/>
  <p:tag name="ISPRING_CUSTOM_TIMING_USED" val="1"/>
  <p:tag name="GENSWF_ADVANCE_TIME" val="16.800"/>
  <p:tag name="ISPRING_SLIDE_ID_2" val="{4A7C9ECF-6B88-48F9-BB4C-2C7FE95BE25A}"/>
  <p:tag name="GENSWF_SLIDE_UID" val="{44B949C0-EE95-482A-8CBB-EFE2ACFF2F50}:737"/>
</p:tagLst>
</file>

<file path=ppt/tags/tag18.xml><?xml version="1.0" encoding="utf-8"?>
<p:tagLst xmlns:a="http://schemas.openxmlformats.org/drawingml/2006/main" xmlns:r="http://schemas.openxmlformats.org/officeDocument/2006/relationships" xmlns:p="http://schemas.openxmlformats.org/presentationml/2006/main">
  <p:tag name="ISPRING_SLIDE_INDENT_LEVEL" val="0"/>
  <p:tag name="GENSWF_SLIDE_TITLE" val="Gestion des risques"/>
  <p:tag name="ISPRING_CUSTOM_TIMING_USED" val="1"/>
  <p:tag name="GENSWF_ADVANCE_TIME" val="51.648"/>
  <p:tag name="ISPRING_SLIDE_ID_2" val="{AE4DCCA2-9084-4E08-BEB5-9162FE406876}"/>
  <p:tag name="GENSWF_SLIDE_UID" val="{0A042FF5-11AE-446D-A57A-0A85E58C636E}:717"/>
</p:tagLst>
</file>

<file path=ppt/tags/tag19.xml><?xml version="1.0" encoding="utf-8"?>
<p:tagLst xmlns:a="http://schemas.openxmlformats.org/drawingml/2006/main" xmlns:r="http://schemas.openxmlformats.org/officeDocument/2006/relationships" xmlns:p="http://schemas.openxmlformats.org/presentationml/2006/main">
  <p:tag name="GENSWF_SLIDE_TITLE" val="Gestion des risques"/>
  <p:tag name="ISPRING_SLIDE_INDENT_LEVEL" val="1"/>
  <p:tag name="ISPRING_CUSTOM_TIMING_USED" val="1"/>
  <p:tag name="GENSWF_ADVANCE_TIME" val="35.376"/>
  <p:tag name="ISPRING_SLIDE_ID_2" val="{5812C7B4-163E-4F1A-A7FE-350F03C36EAB}"/>
  <p:tag name="GENSWF_SLIDE_UID" val="{6D63A20C-0618-4CB6-B139-E58C8463E844}:287"/>
</p:tagLst>
</file>

<file path=ppt/tags/tag2.xml><?xml version="1.0" encoding="utf-8"?>
<p:tagLst xmlns:a="http://schemas.openxmlformats.org/drawingml/2006/main" xmlns:r="http://schemas.openxmlformats.org/officeDocument/2006/relationships" xmlns:p="http://schemas.openxmlformats.org/presentationml/2006/main">
  <p:tag name="ISPRING_SLIDE_INDENT_LEVEL" val="0"/>
  <p:tag name="GENSWF_ADVANCE_TIME" val="14.016"/>
  <p:tag name="ISPRING_CUSTOM_TIMING_USED" val="1"/>
  <p:tag name="ISPRING_SLIDE_ID_2" val="{045C51F8-BD57-423B-BBC5-55DD26CE331E}"/>
  <p:tag name="GENSWF_SLIDE_UID" val="{19621D97-159D-425B-B034-5BA4C086B27A}:260"/>
</p:tagLst>
</file>

<file path=ppt/tags/tag20.xml><?xml version="1.0" encoding="utf-8"?>
<p:tagLst xmlns:a="http://schemas.openxmlformats.org/drawingml/2006/main" xmlns:r="http://schemas.openxmlformats.org/officeDocument/2006/relationships" xmlns:p="http://schemas.openxmlformats.org/presentationml/2006/main">
  <p:tag name="GENSWF_SLIDE_TITLE" val="Gestion des risques"/>
  <p:tag name="ISPRING_SLIDE_INDENT_LEVEL" val="1"/>
  <p:tag name="ISPRING_CUSTOM_TIMING_USED" val="1"/>
  <p:tag name="GENSWF_ADVANCE_TIME" val="14.280"/>
  <p:tag name="ISPRING_SLIDE_ID_2" val="{422C1A25-9782-4735-884F-38AACED892B7}"/>
  <p:tag name="GENSWF_SLIDE_UID" val="{7A4AD9C3-9DB3-4189-92FF-B9B11A806DB7}:704"/>
</p:tagLst>
</file>

<file path=ppt/tags/tag21.xml><?xml version="1.0" encoding="utf-8"?>
<p:tagLst xmlns:a="http://schemas.openxmlformats.org/drawingml/2006/main" xmlns:r="http://schemas.openxmlformats.org/officeDocument/2006/relationships" xmlns:p="http://schemas.openxmlformats.org/presentationml/2006/main">
  <p:tag name="GENSWF_SLIDE_TITLE" val="Gestion des risques"/>
  <p:tag name="ISPRING_SLIDE_INDENT_LEVEL" val="1"/>
  <p:tag name="ISPRING_CUSTOM_TIMING_USED" val="1"/>
  <p:tag name="GENSWF_ADVANCE_TIME" val="34.848"/>
  <p:tag name="ISPRING_SLIDE_ID_2" val="{AAFE15C4-098D-40A3-B8FE-E86301EF80F7}"/>
  <p:tag name="GENSWF_SLIDE_UID" val="{8CA9E2B7-785B-4CFF-BBF5-2AD72144BF83}:705"/>
</p:tagLst>
</file>

<file path=ppt/tags/tag22.xml><?xml version="1.0" encoding="utf-8"?>
<p:tagLst xmlns:a="http://schemas.openxmlformats.org/drawingml/2006/main" xmlns:r="http://schemas.openxmlformats.org/officeDocument/2006/relationships" xmlns:p="http://schemas.openxmlformats.org/presentationml/2006/main">
  <p:tag name="GENSWF_SLIDE_TITLE" val="Gestion des risques"/>
  <p:tag name="ISPRING_SLIDE_INDENT_LEVEL" val="1"/>
  <p:tag name="ISPRING_CUSTOM_TIMING_USED" val="1"/>
  <p:tag name="GENSWF_ADVANCE_TIME" val="66.048"/>
  <p:tag name="ISPRING_SLIDE_ID_2" val="{5557C0D0-A0B7-4ED6-B962-B740B12F49D8}"/>
  <p:tag name="GENSWF_SLIDE_UID" val="{B8FB33DD-18CC-4F9F-8428-6C2FFB581348}:711"/>
</p:tagLst>
</file>

<file path=ppt/tags/tag23.xml><?xml version="1.0" encoding="utf-8"?>
<p:tagLst xmlns:a="http://schemas.openxmlformats.org/drawingml/2006/main" xmlns:r="http://schemas.openxmlformats.org/officeDocument/2006/relationships" xmlns:p="http://schemas.openxmlformats.org/presentationml/2006/main">
  <p:tag name="GENSWF_SLIDE_TITLE" val="Gestion des risques"/>
  <p:tag name="ISPRING_SLIDE_INDENT_LEVEL" val="1"/>
  <p:tag name="ISPRING_CUSTOM_TIMING_USED" val="1"/>
  <p:tag name="GENSWF_ADVANCE_TIME" val="101.832"/>
  <p:tag name="ISPRING_SLIDE_ID_2" val="{14E275E0-531B-4D09-B63C-E30F98D711B8}"/>
  <p:tag name="GENSWF_SLIDE_UID" val="{12B962AA-410B-409E-9190-C5392D8295BC}:712"/>
</p:tagLst>
</file>

<file path=ppt/tags/tag24.xml><?xml version="1.0" encoding="utf-8"?>
<p:tagLst xmlns:a="http://schemas.openxmlformats.org/drawingml/2006/main" xmlns:r="http://schemas.openxmlformats.org/officeDocument/2006/relationships" xmlns:p="http://schemas.openxmlformats.org/presentationml/2006/main">
  <p:tag name="ISPRING_SLIDE_INDENT_LEVEL" val="0"/>
  <p:tag name="GENSWF_SLIDE_TITLE" val="Réflexion 3"/>
  <p:tag name="ISPRING_CUSTOM_TIMING_USED" val="1"/>
  <p:tag name="GENSWF_ADVANCE_TIME" val="23.808"/>
  <p:tag name="ISPRING_SLIDE_ID_2" val="{29A7380F-C9A6-412F-B807-A408A3F5EF5B}"/>
  <p:tag name="GENSWF_SLIDE_UID" val="{147FC899-AE7B-4B96-9577-EFD17801DF5C}:736"/>
</p:tagLst>
</file>

<file path=ppt/tags/tag25.xml><?xml version="1.0" encoding="utf-8"?>
<p:tagLst xmlns:a="http://schemas.openxmlformats.org/drawingml/2006/main" xmlns:r="http://schemas.openxmlformats.org/officeDocument/2006/relationships" xmlns:p="http://schemas.openxmlformats.org/presentationml/2006/main">
  <p:tag name="ISPRING_SLIDE_INDENT_LEVEL" val="0"/>
  <p:tag name="GENSWF_SLIDE_TITLE" val="Littératie aux médias numériques"/>
  <p:tag name="ISPRING_CUSTOM_TIMING_USED" val="1"/>
  <p:tag name="GENSWF_ADVANCE_TIME" val="12.840"/>
  <p:tag name="ISPRING_SLIDE_ID_2" val="{FB90DEF1-FA37-4C90-A099-AF53CF2D4CB6}"/>
  <p:tag name="GENSWF_SLIDE_UID" val="{67E90044-7621-45DE-88F5-A708AB0B02AD}:282"/>
</p:tagLst>
</file>

<file path=ppt/tags/tag26.xml><?xml version="1.0" encoding="utf-8"?>
<p:tagLst xmlns:a="http://schemas.openxmlformats.org/drawingml/2006/main" xmlns:r="http://schemas.openxmlformats.org/officeDocument/2006/relationships" xmlns:p="http://schemas.openxmlformats.org/presentationml/2006/main">
  <p:tag name="GENSWF_SLIDE_TITLE" val="Littératie aux médias numériques 2"/>
  <p:tag name="ISPRING_SLIDE_INDENT_LEVEL" val="1"/>
  <p:tag name="ISPRING_CUSTOM_TIMING_USED" val="1"/>
  <p:tag name="GENSWF_ADVANCE_TIME" val="51.384"/>
  <p:tag name="ISPRING_SLIDE_ID_2" val="{6AB4A4E9-12FE-40C0-A0BC-80C8BA267C14}"/>
  <p:tag name="GENSWF_SLIDE_UID" val="{04491E42-5FE3-483E-ABD5-B9CC51CD35B8}:297"/>
</p:tagLst>
</file>

<file path=ppt/tags/tag27.xml><?xml version="1.0" encoding="utf-8"?>
<p:tagLst xmlns:a="http://schemas.openxmlformats.org/drawingml/2006/main" xmlns:r="http://schemas.openxmlformats.org/officeDocument/2006/relationships" xmlns:p="http://schemas.openxmlformats.org/presentationml/2006/main">
  <p:tag name="GENSWF_SLIDE_TITLE" val="Littératie aux médias numériques 1"/>
  <p:tag name="ISPRING_SLIDE_INDENT_LEVEL" val="1"/>
  <p:tag name="ISPRING_CUSTOM_TIMING_USED" val="1"/>
  <p:tag name="GENSWF_ADVANCE_TIME" val="30.384"/>
  <p:tag name="ISPRING_SLIDE_ID_2" val="{EE83A395-01DC-4A54-8C5E-C18D94FFDC9E}"/>
  <p:tag name="GENSWF_SLIDE_UID" val="{A9931525-F3B5-4092-A669-C2653C18FCAA}:742"/>
</p:tagLst>
</file>

<file path=ppt/tags/tag28.xml><?xml version="1.0" encoding="utf-8"?>
<p:tagLst xmlns:a="http://schemas.openxmlformats.org/drawingml/2006/main" xmlns:r="http://schemas.openxmlformats.org/officeDocument/2006/relationships" xmlns:p="http://schemas.openxmlformats.org/presentationml/2006/main">
  <p:tag name="GENSWF_SLIDE_TITLE" val="Littératie aux médias numériques 3"/>
  <p:tag name="ISPRING_SLIDE_INDENT_LEVEL" val="1"/>
  <p:tag name="ISPRING_CUSTOM_TIMING_USED" val="1"/>
  <p:tag name="GENSWF_ADVANCE_TIME" val="43.032"/>
  <p:tag name="ISPRING_SLIDE_ID_2" val="{699F8486-AEB7-45AB-81BD-37321FBE032D}"/>
  <p:tag name="GENSWF_SLIDE_UID" val="{5595081D-05AA-413D-BC8B-6DB66B6DCDEC}:743"/>
</p:tagLst>
</file>

<file path=ppt/tags/tag29.xml><?xml version="1.0" encoding="utf-8"?>
<p:tagLst xmlns:a="http://schemas.openxmlformats.org/drawingml/2006/main" xmlns:r="http://schemas.openxmlformats.org/officeDocument/2006/relationships" xmlns:p="http://schemas.openxmlformats.org/presentationml/2006/main">
  <p:tag name="GENSWF_SLIDE_TITLE" val="Littératie aux médias numériques 5"/>
  <p:tag name="ISPRING_SLIDE_INDENT_LEVEL" val="1"/>
  <p:tag name="TIMING" val="|0.001"/>
  <p:tag name="ISPRING_CUSTOM_TIMING_USED" val="1"/>
  <p:tag name="GENSWF_ADVANCE_TIME" val="127.440"/>
  <p:tag name="ISPRING_SLIDE_ID_2" val="{828CAFAD-00CB-4E68-84B7-FD0A44D18A27}"/>
  <p:tag name="GENSWF_SLIDE_UID" val="{93A91C66-039C-4DD1-A5A2-0B7914B8EC3D}:716"/>
</p:tagLst>
</file>

<file path=ppt/tags/tag3.xml><?xml version="1.0" encoding="utf-8"?>
<p:tagLst xmlns:a="http://schemas.openxmlformats.org/drawingml/2006/main" xmlns:r="http://schemas.openxmlformats.org/officeDocument/2006/relationships" xmlns:p="http://schemas.openxmlformats.org/presentationml/2006/main">
  <p:tag name="ISPRING_SLIDE_INDENT_LEVEL" val="0"/>
  <p:tag name="GENSWF_SLIDE_TITLE" val="Réflexion 1"/>
  <p:tag name="GENSWF_ADVANCE_TIME" val="15.072"/>
  <p:tag name="ISPRING_CUSTOM_TIMING_USED" val="1"/>
  <p:tag name="ISPRING_SLIDE_ID_2" val="{38FB7544-6A80-4A95-A82F-8CF8C94D32F2}"/>
  <p:tag name="GENSWF_SLIDE_UID" val="{C97ABDA1-3434-41A6-B2DE-602952101116}:735"/>
</p:tagLst>
</file>

<file path=ppt/tags/tag30.xml><?xml version="1.0" encoding="utf-8"?>
<p:tagLst xmlns:a="http://schemas.openxmlformats.org/drawingml/2006/main" xmlns:r="http://schemas.openxmlformats.org/officeDocument/2006/relationships" xmlns:p="http://schemas.openxmlformats.org/presentationml/2006/main">
  <p:tag name="GENSWF_SLIDE_TITLE" val="Littératie aux médias numériques 7"/>
  <p:tag name="ISPRING_SLIDE_INDENT_LEVEL" val="1"/>
  <p:tag name="TIMING" val="|0.001"/>
  <p:tag name="ISPRING_CUSTOM_TIMING_USED" val="1"/>
  <p:tag name="GENSWF_ADVANCE_TIME" val="62.400"/>
  <p:tag name="ISPRING_SLIDE_ID_2" val="{BC62F264-CD00-45D4-B50F-748970EE74C8}"/>
  <p:tag name="GENSWF_SLIDE_UID" val="{648C0595-0203-4C8C-8985-0438C1B0C16A}:718"/>
</p:tagLst>
</file>

<file path=ppt/tags/tag31.xml><?xml version="1.0" encoding="utf-8"?>
<p:tagLst xmlns:a="http://schemas.openxmlformats.org/drawingml/2006/main" xmlns:r="http://schemas.openxmlformats.org/officeDocument/2006/relationships" xmlns:p="http://schemas.openxmlformats.org/presentationml/2006/main">
  <p:tag name="GENSWF_SLIDE_TITLE" val="Littératie aux médias numériques 10"/>
  <p:tag name="ISPRING_SLIDE_INDENT_LEVEL" val="1"/>
  <p:tag name="TIMING" val="|0.001"/>
  <p:tag name="ISPRING_CUSTOM_TIMING_USED" val="1"/>
  <p:tag name="GENSWF_ADVANCE_TIME" val="60.984"/>
  <p:tag name="ISPRING_SLIDE_ID_2" val="{5B2D09B4-8BD7-4A8A-AE74-1385BF557907}"/>
  <p:tag name="GENSWF_SLIDE_UID" val="{5998F014-039D-467F-BDAF-096550D48BFE}:722"/>
</p:tagLst>
</file>

<file path=ppt/tags/tag32.xml><?xml version="1.0" encoding="utf-8"?>
<p:tagLst xmlns:a="http://schemas.openxmlformats.org/drawingml/2006/main" xmlns:r="http://schemas.openxmlformats.org/officeDocument/2006/relationships" xmlns:p="http://schemas.openxmlformats.org/presentationml/2006/main">
  <p:tag name="GENSWF_SLIDE_TITLE" val="Littératie aux médias numériques 8"/>
  <p:tag name="ISPRING_SLIDE_INDENT_LEVEL" val="1"/>
  <p:tag name="TIMING" val="|0.001"/>
  <p:tag name="ISPRING_CUSTOM_TIMING_USED" val="1"/>
  <p:tag name="GENSWF_ADVANCE_TIME" val="71.160"/>
  <p:tag name="ISPRING_SLIDE_ID_2" val="{19627CA6-B877-4450-A4A6-CA7AE0AE4B7E}"/>
  <p:tag name="GENSWF_SLIDE_UID" val="{4D98E37E-5A7B-4C16-B110-5269B45684E0}:719"/>
</p:tagLst>
</file>

<file path=ppt/tags/tag33.xml><?xml version="1.0" encoding="utf-8"?>
<p:tagLst xmlns:a="http://schemas.openxmlformats.org/drawingml/2006/main" xmlns:r="http://schemas.openxmlformats.org/officeDocument/2006/relationships" xmlns:p="http://schemas.openxmlformats.org/presentationml/2006/main">
  <p:tag name="ISPRING_SLIDE_INDENT_LEVEL" val="0"/>
  <p:tag name="GENSWF_SLIDE_TITLE" val="Réflexion 4"/>
  <p:tag name="ISPRING_CUSTOM_TIMING_USED" val="1"/>
  <p:tag name="GENSWF_ADVANCE_TIME" val="54.984"/>
  <p:tag name="ISPRING_SLIDE_ID_2" val="{3CF083F3-8E53-4C32-9510-5701E36676C3}"/>
  <p:tag name="GENSWF_SLIDE_UID" val="{AFFC17F3-3F21-452C-85B6-3AA28C291C23}:738"/>
</p:tagLst>
</file>

<file path=ppt/tags/tag34.xml><?xml version="1.0" encoding="utf-8"?>
<p:tagLst xmlns:a="http://schemas.openxmlformats.org/drawingml/2006/main" xmlns:r="http://schemas.openxmlformats.org/officeDocument/2006/relationships" xmlns:p="http://schemas.openxmlformats.org/presentationml/2006/main">
  <p:tag name="ISPRING_SLIDE_INDENT_LEVEL" val="0"/>
  <p:tag name="GENSWF_SLIDE_TITLE" val="Pièges et bonnes pratiques"/>
  <p:tag name="ISPRING_CUSTOM_TIMING_USED" val="1"/>
  <p:tag name="ISPRING_SLIDE_ID_2" val="{248EEFED-D5EE-4C0D-9C3B-B32DB9C92EE2}"/>
  <p:tag name="GENSWF_ADVANCE_TIME" val="12.336"/>
  <p:tag name="GENSWF_SLIDE_UID" val="{6418FA89-E956-42F2-97D2-08747D60E5E5}:269"/>
</p:tagLst>
</file>

<file path=ppt/tags/tag35.xml><?xml version="1.0" encoding="utf-8"?>
<p:tagLst xmlns:a="http://schemas.openxmlformats.org/drawingml/2006/main" xmlns:r="http://schemas.openxmlformats.org/officeDocument/2006/relationships" xmlns:p="http://schemas.openxmlformats.org/presentationml/2006/main">
  <p:tag name="GENSWF_SLIDE_TITLE" val="Pièges et bonnes pratiques"/>
  <p:tag name="ISPRING_SLIDE_INDENT_LEVEL" val="1"/>
  <p:tag name="ISPRING_CUSTOM_TIMING_USED" val="1"/>
  <p:tag name="ISPRING_SLIDE_ID_2" val="{EAE2D173-D177-48C0-9FB9-7D0246F6DABB}"/>
  <p:tag name="GENSWF_ADVANCE_TIME" val="57.480"/>
  <p:tag name="GENSWF_SLIDE_UID" val="{4C1D9510-7D09-48AF-B42B-EA76788E275A}:734"/>
</p:tagLst>
</file>

<file path=ppt/tags/tag36.xml><?xml version="1.0" encoding="utf-8"?>
<p:tagLst xmlns:a="http://schemas.openxmlformats.org/drawingml/2006/main" xmlns:r="http://schemas.openxmlformats.org/officeDocument/2006/relationships" xmlns:p="http://schemas.openxmlformats.org/presentationml/2006/main">
  <p:tag name="GENSWF_SLIDE_TITLE" val="Pièges et bonnes pratiques"/>
  <p:tag name="ISPRING_SLIDE_INDENT_LEVEL" val="1"/>
  <p:tag name="ISPRING_CUSTOM_TIMING_USED" val="1"/>
  <p:tag name="ISPRING_SLIDE_ID_2" val="{8721FB77-8B06-456E-940F-5D626D29F18E}"/>
  <p:tag name="GENSWF_ADVANCE_TIME" val="65.376"/>
  <p:tag name="GENSWF_SLIDE_UID" val="{5ED23480-C6A5-4F4D-A208-EC5DE026502E}:281"/>
</p:tagLst>
</file>

<file path=ppt/tags/tag37.xml><?xml version="1.0" encoding="utf-8"?>
<p:tagLst xmlns:a="http://schemas.openxmlformats.org/drawingml/2006/main" xmlns:r="http://schemas.openxmlformats.org/officeDocument/2006/relationships" xmlns:p="http://schemas.openxmlformats.org/presentationml/2006/main">
  <p:tag name="GENSWF_SLIDE_TITLE" val="Pièges et bonnes pratiques"/>
  <p:tag name="ISPRING_SLIDE_INDENT_LEVEL" val="1"/>
  <p:tag name="ISPRING_CUSTOM_TIMING_USED" val="1"/>
  <p:tag name="ISPRING_SLIDE_ID_2" val="{6D3734C0-7A89-48B9-89AE-D807B326C3F4}"/>
  <p:tag name="GENSWF_ADVANCE_TIME" val="118.008"/>
  <p:tag name="GENSWF_SLIDE_UID" val="{DF3879AA-4953-4FCB-8930-00E49636A511}:726"/>
</p:tagLst>
</file>

<file path=ppt/tags/tag38.xml><?xml version="1.0" encoding="utf-8"?>
<p:tagLst xmlns:a="http://schemas.openxmlformats.org/drawingml/2006/main" xmlns:r="http://schemas.openxmlformats.org/officeDocument/2006/relationships" xmlns:p="http://schemas.openxmlformats.org/presentationml/2006/main">
  <p:tag name="GENSWF_SLIDE_TITLE" val="Pièges et bonnes pratiques"/>
  <p:tag name="ISPRING_SLIDE_INDENT_LEVEL" val="1"/>
  <p:tag name="ISPRING_CUSTOM_TIMING_USED" val="1"/>
  <p:tag name="ISPRING_SLIDE_ID_2" val="{8BECF149-6E33-46CB-9163-BAE171D59E90}"/>
  <p:tag name="GENSWF_ADVANCE_TIME" val="70.296"/>
  <p:tag name="GENSWF_SLIDE_UID" val="{8DE4AE4C-4B09-45F4-A7D8-DBC456BF9BF5}:724"/>
</p:tagLst>
</file>

<file path=ppt/tags/tag39.xml><?xml version="1.0" encoding="utf-8"?>
<p:tagLst xmlns:a="http://schemas.openxmlformats.org/drawingml/2006/main" xmlns:r="http://schemas.openxmlformats.org/officeDocument/2006/relationships" xmlns:p="http://schemas.openxmlformats.org/presentationml/2006/main">
  <p:tag name="GENSWF_SLIDE_TITLE" val="Pièges et bonnes pratiques"/>
  <p:tag name="ISPRING_SLIDE_INDENT_LEVEL" val="1"/>
  <p:tag name="ISPRING_CUSTOM_TIMING_USED" val="1"/>
  <p:tag name="ISPRING_SLIDE_ID_2" val="{07A09F9B-BBC6-4B03-8311-319DB4CD0F3B}"/>
  <p:tag name="GENSWF_ADVANCE_TIME" val="85.920"/>
  <p:tag name="GENSWF_SLIDE_UID" val="{FA958994-4C03-48C1-94F2-12C91B067C42}:731"/>
</p:tagLst>
</file>

<file path=ppt/tags/tag4.xml><?xml version="1.0" encoding="utf-8"?>
<p:tagLst xmlns:a="http://schemas.openxmlformats.org/drawingml/2006/main" xmlns:r="http://schemas.openxmlformats.org/officeDocument/2006/relationships" xmlns:p="http://schemas.openxmlformats.org/presentationml/2006/main">
  <p:tag name="GENSWF_SLIDE_TITLE" val="6ᵉ année : un aperçu"/>
  <p:tag name="ISPRING_SLIDE_INDENT_LEVEL" val="0"/>
  <p:tag name="GENSWF_ADVANCE_TIME" val="7.224"/>
  <p:tag name="ISPRING_CUSTOM_TIMING_USED" val="1"/>
  <p:tag name="ISPRING_SLIDE_ID_2" val="{BACF0533-D3EB-4F10-9DD6-A608CDC313CC}"/>
  <p:tag name="GENSWF_SLIDE_UID" val="{264FB4C3-2A94-4550-9618-7C5FE45DA375}:266"/>
</p:tagLst>
</file>

<file path=ppt/tags/tag40.xml><?xml version="1.0" encoding="utf-8"?>
<p:tagLst xmlns:a="http://schemas.openxmlformats.org/drawingml/2006/main" xmlns:r="http://schemas.openxmlformats.org/officeDocument/2006/relationships" xmlns:p="http://schemas.openxmlformats.org/presentationml/2006/main">
  <p:tag name="GENSWF_SLIDE_TITLE" val="Pièges et bonnes pratiques"/>
  <p:tag name="ISPRING_SLIDE_INDENT_LEVEL" val="1"/>
  <p:tag name="ISPRING_CUSTOM_TIMING_USED" val="1"/>
  <p:tag name="ISPRING_SLIDE_ID_2" val="{B49707FB-D47D-48D1-9DB8-FAD9B5296BA2}"/>
  <p:tag name="GENSWF_ADVANCE_TIME" val="56.040"/>
  <p:tag name="GENSWF_SLIDE_UID" val="{E804333C-7278-4722-A6A1-DF4D15824EDD}:732"/>
</p:tagLst>
</file>

<file path=ppt/tags/tag41.xml><?xml version="1.0" encoding="utf-8"?>
<p:tagLst xmlns:a="http://schemas.openxmlformats.org/drawingml/2006/main" xmlns:r="http://schemas.openxmlformats.org/officeDocument/2006/relationships" xmlns:p="http://schemas.openxmlformats.org/presentationml/2006/main">
  <p:tag name="GENSWF_SLIDE_TITLE" val="Pièges et bonnes pratiques"/>
  <p:tag name="ISPRING_SLIDE_INDENT_LEVEL" val="1"/>
  <p:tag name="ISPRING_CUSTOM_TIMING_USED" val="1"/>
  <p:tag name="ISPRING_SLIDE_ID_2" val="{C19EE458-92F0-49A3-A218-60A423337C71}"/>
  <p:tag name="GENSWF_ADVANCE_TIME" val="110.520"/>
  <p:tag name="GENSWF_SLIDE_UID" val="{1A7236F0-A609-49ED-9A1F-E83EA00F79D7}:725"/>
</p:tagLst>
</file>

<file path=ppt/tags/tag42.xml><?xml version="1.0" encoding="utf-8"?>
<p:tagLst xmlns:a="http://schemas.openxmlformats.org/drawingml/2006/main" xmlns:r="http://schemas.openxmlformats.org/officeDocument/2006/relationships" xmlns:p="http://schemas.openxmlformats.org/presentationml/2006/main">
  <p:tag name="ISPRING_SLIDE_INDENT_LEVEL" val="0"/>
  <p:tag name="GENSWF_SLIDE_TITLE" val="Réflexion 5"/>
  <p:tag name="ISPRING_CUSTOM_TIMING_USED" val="1"/>
  <p:tag name="ISPRING_SLIDE_ID_2" val="{08D84433-2CC6-4A06-9D22-FD6A4D5400BC}"/>
  <p:tag name="GENSWF_ADVANCE_TIME" val="21.696"/>
  <p:tag name="GENSWF_SLIDE_UID" val="{EA391517-CE89-4304-9B4F-64B7F7FDC34D}:739"/>
</p:tagLst>
</file>

<file path=ppt/tags/tag43.xml><?xml version="1.0" encoding="utf-8"?>
<p:tagLst xmlns:a="http://schemas.openxmlformats.org/drawingml/2006/main" xmlns:r="http://schemas.openxmlformats.org/officeDocument/2006/relationships" xmlns:p="http://schemas.openxmlformats.org/presentationml/2006/main">
  <p:tag name="ISPRING_SLIDE_INDENT_LEVEL" val="0"/>
  <p:tag name="GENSWF_SLIDE_TITLE" val="Stratégies d’enseignement efficaces"/>
  <p:tag name="ISPRING_CUSTOM_TIMING_USED" val="1"/>
  <p:tag name="ISPRING_SLIDE_ID_2" val="{1E47B1FC-E374-47A7-8A2E-CE52F6216F74}"/>
  <p:tag name="GENSWF_ADVANCE_TIME" val="67.560"/>
  <p:tag name="GENSWF_SLIDE_UID" val="{59E8DB81-8294-433B-AEBA-F26AB6C6C6D7}:727"/>
</p:tagLst>
</file>

<file path=ppt/tags/tag44.xml><?xml version="1.0" encoding="utf-8"?>
<p:tagLst xmlns:a="http://schemas.openxmlformats.org/drawingml/2006/main" xmlns:r="http://schemas.openxmlformats.org/officeDocument/2006/relationships" xmlns:p="http://schemas.openxmlformats.org/presentationml/2006/main">
  <p:tag name="GENSWF_SLIDE_TITLE" val="Stratégies d’enseignement efficaces"/>
  <p:tag name="ISPRING_SLIDE_INDENT_LEVEL" val="1"/>
  <p:tag name="ISPRING_CUSTOM_TIMING_USED" val="1"/>
  <p:tag name="ISPRING_SLIDE_ID_2" val="{54DE32E9-1D03-4FCB-97CD-2B4E72C6FF5E}"/>
  <p:tag name="GENSWF_ADVANCE_TIME" val="61.224"/>
  <p:tag name="GENSWF_SLIDE_UID" val="{D05BE37C-F6A8-4389-A7E3-F21E19D46590}:728"/>
</p:tagLst>
</file>

<file path=ppt/tags/tag45.xml><?xml version="1.0" encoding="utf-8"?>
<p:tagLst xmlns:a="http://schemas.openxmlformats.org/drawingml/2006/main" xmlns:r="http://schemas.openxmlformats.org/officeDocument/2006/relationships" xmlns:p="http://schemas.openxmlformats.org/presentationml/2006/main">
  <p:tag name="GENSWF_SLIDE_TITLE" val="Stratégies d’enseignement efficaces"/>
  <p:tag name="ISPRING_SLIDE_INDENT_LEVEL" val="1"/>
  <p:tag name="ISPRING_CUSTOM_TIMING_USED" val="1"/>
  <p:tag name="ISPRING_SLIDE_ID_2" val="{96C56E9B-31A0-442D-BE36-EAEAC9CDCC08}"/>
  <p:tag name="GENSWF_ADVANCE_TIME" val="92.136"/>
  <p:tag name="GENSWF_SLIDE_UID" val="{6EA70C6E-E9E2-40EA-AEE2-C9D73DDCBEA9}:733"/>
</p:tagLst>
</file>

<file path=ppt/tags/tag46.xml><?xml version="1.0" encoding="utf-8"?>
<p:tagLst xmlns:a="http://schemas.openxmlformats.org/drawingml/2006/main" xmlns:r="http://schemas.openxmlformats.org/officeDocument/2006/relationships" xmlns:p="http://schemas.openxmlformats.org/presentationml/2006/main">
  <p:tag name="GENSWF_SLIDE_TITLE" val="Stratégies d’enseignement efficaces"/>
  <p:tag name="ISPRING_SLIDE_INDENT_LEVEL" val="1"/>
  <p:tag name="ISPRING_CUSTOM_TIMING_USED" val="1"/>
  <p:tag name="ISPRING_SLIDE_ID_2" val="{1EDA199D-04C9-4F05-9520-3281F253EC0E}"/>
  <p:tag name="GENSWF_ADVANCE_TIME" val="89.880"/>
  <p:tag name="GENSWF_SLIDE_UID" val="{9D74F032-D2BD-4493-A611-12A07CCCCC09}:729"/>
</p:tagLst>
</file>

<file path=ppt/tags/tag47.xml><?xml version="1.0" encoding="utf-8"?>
<p:tagLst xmlns:a="http://schemas.openxmlformats.org/drawingml/2006/main" xmlns:r="http://schemas.openxmlformats.org/officeDocument/2006/relationships" xmlns:p="http://schemas.openxmlformats.org/presentationml/2006/main">
  <p:tag name="ISPRING_SLIDE_INDENT_LEVEL" val="0"/>
  <p:tag name="GENSWF_SLIDE_TITLE" val="Réflexion 6"/>
  <p:tag name="ISPRING_CUSTOM_TIMING_USED" val="1"/>
  <p:tag name="ISPRING_SLIDE_ID_2" val="{CF947E6E-29A4-4FE7-9A82-E7AC1C7471FE}"/>
  <p:tag name="GENSWF_ADVANCE_TIME" val="34.248"/>
  <p:tag name="GENSWF_SLIDE_UID" val="{9610D74F-B277-4220-968A-95DC2106BECD}:740"/>
</p:tagLst>
</file>

<file path=ppt/tags/tag5.xml><?xml version="1.0" encoding="utf-8"?>
<p:tagLst xmlns:a="http://schemas.openxmlformats.org/drawingml/2006/main" xmlns:r="http://schemas.openxmlformats.org/officeDocument/2006/relationships" xmlns:p="http://schemas.openxmlformats.org/presentationml/2006/main">
  <p:tag name="ISPRING_SLIDE_INDENT_LEVEL" val="1"/>
  <p:tag name="GENSWF_ADVANCE_TIME" val="19.008"/>
  <p:tag name="ISPRING_CUSTOM_TIMING_USED" val="1"/>
  <p:tag name="ISPRING_SLIDE_ID_2" val="{DCEAACFE-CE8D-45F8-9B0B-08729FF2901B}"/>
  <p:tag name="GENSWF_SLIDE_UID" val="{4649F8CF-A4E1-4932-889F-B5FBEBDD1CEA}:270"/>
</p:tagLst>
</file>

<file path=ppt/tags/tag6.xml><?xml version="1.0" encoding="utf-8"?>
<p:tagLst xmlns:a="http://schemas.openxmlformats.org/drawingml/2006/main" xmlns:r="http://schemas.openxmlformats.org/officeDocument/2006/relationships" xmlns:p="http://schemas.openxmlformats.org/presentationml/2006/main">
  <p:tag name="ISPRING_SLIDE_INDENT_LEVEL" val="1"/>
  <p:tag name="GENSWF_ADVANCE_TIME" val="35.760"/>
  <p:tag name="ISPRING_CUSTOM_TIMING_USED" val="1"/>
  <p:tag name="ISPRING_SLIDE_ID_2" val="{6D8FCF32-FB43-41A8-B08C-B4DC17B94639}"/>
  <p:tag name="GENSWF_SLIDE_UID" val="{905360E4-E8E9-43C7-B82B-7BE12BB5905C}:273"/>
</p:tagLst>
</file>

<file path=ppt/tags/tag7.xml><?xml version="1.0" encoding="utf-8"?>
<p:tagLst xmlns:a="http://schemas.openxmlformats.org/drawingml/2006/main" xmlns:r="http://schemas.openxmlformats.org/officeDocument/2006/relationships" xmlns:p="http://schemas.openxmlformats.org/presentationml/2006/main">
  <p:tag name="GENSWF_SLIDE_TITLE" val="6ᵉ année : un aperçu"/>
  <p:tag name="ISPRING_SLIDE_INDENT_LEVEL" val="1"/>
  <p:tag name="GENSWF_ADVANCE_TIME" val="33.672"/>
  <p:tag name="ISPRING_CUSTOM_TIMING_USED" val="1"/>
  <p:tag name="ISPRING_SLIDE_ID_2" val="{2EA828F2-3D73-4416-ABCB-218767E0B81E}"/>
  <p:tag name="GENSWF_SLIDE_UID" val="{F8C015DB-2000-4872-A53A-CDB39FB4CAC6}:296"/>
</p:tagLst>
</file>

<file path=ppt/tags/tag8.xml><?xml version="1.0" encoding="utf-8"?>
<p:tagLst xmlns:a="http://schemas.openxmlformats.org/drawingml/2006/main" xmlns:r="http://schemas.openxmlformats.org/officeDocument/2006/relationships" xmlns:p="http://schemas.openxmlformats.org/presentationml/2006/main">
  <p:tag name="GENSWF_SLIDE_TITLE" val="À quels risques sont-ils confrontés?"/>
  <p:tag name="ISPRING_SLIDE_INDENT_LEVEL" val="0"/>
  <p:tag name="GENSWF_ADVANCE_TIME" val="35.328"/>
  <p:tag name="ISPRING_CUSTOM_TIMING_USED" val="1"/>
  <p:tag name="ISPRING_SLIDE_ID_2" val="{5AB56B84-9B4D-434F-A67B-98092EF7382C}"/>
  <p:tag name="GENSWF_SLIDE_UID" val="{F98C75A5-48FD-44E2-9F56-F2F2E2C4B293}:280"/>
</p:tagLst>
</file>

<file path=ppt/tags/tag9.xml><?xml version="1.0" encoding="utf-8"?>
<p:tagLst xmlns:a="http://schemas.openxmlformats.org/drawingml/2006/main" xmlns:r="http://schemas.openxmlformats.org/officeDocument/2006/relationships" xmlns:p="http://schemas.openxmlformats.org/presentationml/2006/main">
  <p:tag name="ISPRING_SLIDE_INDENT_LEVEL" val="1"/>
  <p:tag name="GENSWF_ADVANCE_TIME" val="39.672"/>
  <p:tag name="ISPRING_CUSTOM_TIMING_USED" val="1"/>
  <p:tag name="ISPRING_SLIDE_ID_2" val="{47EC2BBB-3B9B-4D88-86D9-48EE34F99285}"/>
  <p:tag name="GENSWF_SLIDE_UID" val="{E2DD2CD0-5B21-4472-B84B-647DECDFE32F}:2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c48ac03-9cf9-44ce-aaea-61a9f4bb4331"/>
    <lcf76f155ced4ddcb4097134ff3c332f xmlns="b01ef96e-219f-4be9-a834-eb01f50fa73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0072686291764A9A4051E7722B3456" ma:contentTypeVersion="16" ma:contentTypeDescription="Create a new document." ma:contentTypeScope="" ma:versionID="b457afa205d04be9714cdb8fe7ef14c7">
  <xsd:schema xmlns:xsd="http://www.w3.org/2001/XMLSchema" xmlns:xs="http://www.w3.org/2001/XMLSchema" xmlns:p="http://schemas.microsoft.com/office/2006/metadata/properties" xmlns:ns2="b01ef96e-219f-4be9-a834-eb01f50fa731" xmlns:ns3="cc48ac03-9cf9-44ce-aaea-61a9f4bb4331" targetNamespace="http://schemas.microsoft.com/office/2006/metadata/properties" ma:root="true" ma:fieldsID="e4ae6effcb09a6b1d03246866673360d" ns2:_="" ns3:_="">
    <xsd:import namespace="b01ef96e-219f-4be9-a834-eb01f50fa731"/>
    <xsd:import namespace="cc48ac03-9cf9-44ce-aaea-61a9f4bb433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1ef96e-219f-4be9-a834-eb01f50fa7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ef5292c-a6be-4045-bc94-d1d13024afca"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48ac03-9cf9-44ce-aaea-61a9f4bb433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796260e-983c-4288-9015-45c8a28f9e3f}" ma:internalName="TaxCatchAll" ma:showField="CatchAllData" ma:web="cc48ac03-9cf9-44ce-aaea-61a9f4bb433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6F3807-7109-4888-AA13-4D298C60F6C3}">
  <ds:schemaRefs>
    <ds:schemaRef ds:uri="http://schemas.microsoft.com/sharepoint/v3/contenttype/forms"/>
  </ds:schemaRefs>
</ds:datastoreItem>
</file>

<file path=customXml/itemProps2.xml><?xml version="1.0" encoding="utf-8"?>
<ds:datastoreItem xmlns:ds="http://schemas.openxmlformats.org/officeDocument/2006/customXml" ds:itemID="{11E0E4EB-2FB0-444B-A32E-5F9EFFF2CDE4}">
  <ds:schemaRefs>
    <ds:schemaRef ds:uri="http://purl.org/dc/dcmitype/"/>
    <ds:schemaRef ds:uri="cc48ac03-9cf9-44ce-aaea-61a9f4bb4331"/>
    <ds:schemaRef ds:uri="http://schemas.microsoft.com/office/2006/metadata/properties"/>
    <ds:schemaRef ds:uri="http://schemas.microsoft.com/office/2006/documentManagement/types"/>
    <ds:schemaRef ds:uri="http://purl.org/dc/elements/1.1/"/>
    <ds:schemaRef ds:uri="http://purl.org/dc/terms/"/>
    <ds:schemaRef ds:uri="http://schemas.openxmlformats.org/package/2006/metadata/core-properties"/>
    <ds:schemaRef ds:uri="http://schemas.microsoft.com/office/infopath/2007/PartnerControls"/>
    <ds:schemaRef ds:uri="b01ef96e-219f-4be9-a834-eb01f50fa731"/>
    <ds:schemaRef ds:uri="http://www.w3.org/XML/1998/namespace"/>
  </ds:schemaRefs>
</ds:datastoreItem>
</file>

<file path=customXml/itemProps3.xml><?xml version="1.0" encoding="utf-8"?>
<ds:datastoreItem xmlns:ds="http://schemas.openxmlformats.org/officeDocument/2006/customXml" ds:itemID="{12DE07A2-4F26-4D1B-BE74-93E9EDF185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1ef96e-219f-4be9-a834-eb01f50fa731"/>
    <ds:schemaRef ds:uri="cc48ac03-9cf9-44ce-aaea-61a9f4bb43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0ca3136-eb59-4c2b-8b6b-dbb3975e2511}" enabled="0" method="" siteId="{a0ca3136-eb59-4c2b-8b6b-dbb3975e2511}" removed="1"/>
</clbl:labelList>
</file>

<file path=docProps/app.xml><?xml version="1.0" encoding="utf-8"?>
<Properties xmlns="http://schemas.openxmlformats.org/officeDocument/2006/extended-properties" xmlns:vt="http://schemas.openxmlformats.org/officeDocument/2006/docPropsVTypes">
  <TotalTime>15161</TotalTime>
  <Words>8849</Words>
  <Application>Microsoft Office PowerPoint</Application>
  <PresentationFormat>Widescreen</PresentationFormat>
  <Paragraphs>447</Paragraphs>
  <Slides>46</Slides>
  <Notes>46</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Aptos</vt:lpstr>
      <vt:lpstr>Arial</vt:lpstr>
      <vt:lpstr>Courier New</vt:lpstr>
      <vt:lpstr>Gotham Bold</vt:lpstr>
      <vt:lpstr>Gotham Book</vt:lpstr>
      <vt:lpstr>Office Theme</vt:lpstr>
      <vt:lpstr>Soutenir la citoyenneté numérique et la sécurité en ligne  en 6ᵉ année</vt:lpstr>
      <vt:lpstr>Reflection 1</vt:lpstr>
      <vt:lpstr>6ᵉ année : un aperçu</vt:lpstr>
      <vt:lpstr>6ᵉ année : un aperçu 2</vt:lpstr>
      <vt:lpstr>6ᵉ année : un aperçu 3</vt:lpstr>
      <vt:lpstr>6ᵉ année : un aperçu 4</vt:lpstr>
      <vt:lpstr>À quels risques sont-ils confrontés?</vt:lpstr>
      <vt:lpstr>À quels risques sont-ils confrontés? Contenu</vt:lpstr>
      <vt:lpstr>À quels risques sont-ils confrontés? Contenu 2</vt:lpstr>
      <vt:lpstr>À quels risques sont-ils confrontés? Comportement</vt:lpstr>
      <vt:lpstr>À quels risques sont-ils confrontés? Comportement 2</vt:lpstr>
      <vt:lpstr>À quels risques sont-ils confrontés? Comportement 3</vt:lpstr>
      <vt:lpstr>À quels risques sont-ils confrontés? Consommateurs</vt:lpstr>
      <vt:lpstr>À quels risques sont-ils confrontés? Contacts</vt:lpstr>
      <vt:lpstr>À quels risques sont-ils confrontés? Contacts 1</vt:lpstr>
      <vt:lpstr>Reflection 2</vt:lpstr>
      <vt:lpstr>Risque et résilience</vt:lpstr>
      <vt:lpstr>Risque et résilience 2</vt:lpstr>
      <vt:lpstr>Risque et résilience 3</vt:lpstr>
      <vt:lpstr>Risque et résilience 4</vt:lpstr>
      <vt:lpstr>Risque et résilience 5</vt:lpstr>
      <vt:lpstr>Risque et résilience 6</vt:lpstr>
      <vt:lpstr>Reflection 3</vt:lpstr>
      <vt:lpstr>Littératie aux médias numériques</vt:lpstr>
      <vt:lpstr>Littératie aux médias numériques : Compétences et concepts clés</vt:lpstr>
      <vt:lpstr>Littératie aux médias numériques : Concepts clés</vt:lpstr>
      <vt:lpstr>Littératie aux médias numériques : Thèmes</vt:lpstr>
      <vt:lpstr>Littératie aux médias numériques : Éthique et empathie</vt:lpstr>
      <vt:lpstr>Littératie aux médias numériques : Santé face aux médias</vt:lpstr>
      <vt:lpstr>Littératie aux médias numériques : Trouver et vérifier</vt:lpstr>
      <vt:lpstr>Littératie aux médias numériques : Vie privée et sécurité</vt:lpstr>
      <vt:lpstr>Reflection 4</vt:lpstr>
      <vt:lpstr>Bonnes pratiques</vt:lpstr>
      <vt:lpstr>Bonnes pratiques 2</vt:lpstr>
      <vt:lpstr>Bonnes pratiques 3</vt:lpstr>
      <vt:lpstr>Bonnes pratiques 4</vt:lpstr>
      <vt:lpstr>Bonnes pratiques 5</vt:lpstr>
      <vt:lpstr>Bonnes pratiques 6</vt:lpstr>
      <vt:lpstr>Bonnes pratiques 7</vt:lpstr>
      <vt:lpstr>Bonnes pratiques 8</vt:lpstr>
      <vt:lpstr>Reflection 5</vt:lpstr>
      <vt:lpstr>Stratégies d’enseignement efficaces</vt:lpstr>
      <vt:lpstr>Stratégies d’enseignement efficaces 2</vt:lpstr>
      <vt:lpstr>Stratégies d’enseignement efficaces 3</vt:lpstr>
      <vt:lpstr>Stratégies d’enseignement efficaces 4</vt:lpstr>
      <vt:lpstr>Reflection 6</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Soutenir la citoyenneté numérique et la sécurité en ligne en 6e année</dc:title>
  <dc:subject/>
  <dc:creator>HabiloMédias</dc:creator>
  <cp:keywords/>
  <dc:description/>
  <cp:lastModifiedBy>Mukri, Hussein</cp:lastModifiedBy>
  <cp:revision>36</cp:revision>
  <cp:lastPrinted>2025-07-29T20:56:15Z</cp:lastPrinted>
  <dcterms:created xsi:type="dcterms:W3CDTF">2024-11-29T16:05:24Z</dcterms:created>
  <dcterms:modified xsi:type="dcterms:W3CDTF">2026-02-26T02:04:33Z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0x0101003B0072686291764A9A4051E7722B3456</vt:lpwstr>
  </property>
  <property fmtid="{D5CDD505-2E9C-101B-9397-08002B2CF9AE}" pid="3" name="MediaServiceImageTags">
    <vt:lpwstr/>
  </property>
</Properties>
</file>