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32"/>
  </p:notesMasterIdLst>
  <p:handoutMasterIdLst>
    <p:handoutMasterId r:id="rId33"/>
  </p:handoutMasterIdLst>
  <p:sldIdLst>
    <p:sldId id="283" r:id="rId6"/>
    <p:sldId id="275" r:id="rId7"/>
    <p:sldId id="298" r:id="rId8"/>
    <p:sldId id="257" r:id="rId9"/>
    <p:sldId id="258" r:id="rId10"/>
    <p:sldId id="293" r:id="rId11"/>
    <p:sldId id="281" r:id="rId12"/>
    <p:sldId id="259" r:id="rId13"/>
    <p:sldId id="271" r:id="rId14"/>
    <p:sldId id="294" r:id="rId15"/>
    <p:sldId id="261" r:id="rId16"/>
    <p:sldId id="262" r:id="rId17"/>
    <p:sldId id="263" r:id="rId18"/>
    <p:sldId id="279" r:id="rId19"/>
    <p:sldId id="290" r:id="rId20"/>
    <p:sldId id="295" r:id="rId21"/>
    <p:sldId id="287" r:id="rId22"/>
    <p:sldId id="265" r:id="rId23"/>
    <p:sldId id="288" r:id="rId24"/>
    <p:sldId id="266" r:id="rId25"/>
    <p:sldId id="280" r:id="rId26"/>
    <p:sldId id="297" r:id="rId27"/>
    <p:sldId id="296" r:id="rId28"/>
    <p:sldId id="267" r:id="rId29"/>
    <p:sldId id="289"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3FA4005-F6A6-4BEF-8C33-190D8574A0D4}">
          <p14:sldIdLst>
            <p14:sldId id="283"/>
            <p14:sldId id="275"/>
            <p14:sldId id="298"/>
          </p14:sldIdLst>
        </p14:section>
        <p14:section name="Learning outline" id="{82F46670-1FFA-4DF4-A683-7A01F23F3BEE}">
          <p14:sldIdLst>
            <p14:sldId id="257"/>
            <p14:sldId id="258"/>
            <p14:sldId id="293"/>
          </p14:sldIdLst>
        </p14:section>
        <p14:section name="Main content" id="{997C6078-B6E0-445C-8E46-7090023121D5}">
          <p14:sldIdLst>
            <p14:sldId id="281"/>
            <p14:sldId id="259"/>
            <p14:sldId id="271"/>
            <p14:sldId id="294"/>
            <p14:sldId id="261"/>
            <p14:sldId id="262"/>
            <p14:sldId id="263"/>
            <p14:sldId id="279"/>
            <p14:sldId id="290"/>
            <p14:sldId id="295"/>
          </p14:sldIdLst>
        </p14:section>
        <p14:section name="Build your toolbox" id="{C70E29BD-C2A8-41FE-94C6-7BE558C69E2B}">
          <p14:sldIdLst>
            <p14:sldId id="287"/>
            <p14:sldId id="265"/>
          </p14:sldIdLst>
        </p14:section>
        <p14:section name="Dig deeper" id="{EC15E612-AB10-4298-93AF-A7E053717349}">
          <p14:sldIdLst>
            <p14:sldId id="288"/>
            <p14:sldId id="266"/>
            <p14:sldId id="280"/>
          </p14:sldIdLst>
        </p14:section>
        <p14:section name="Closing" id="{0E450FE1-8AAE-4F23-B18B-4F3E216C1757}">
          <p14:sldIdLst>
            <p14:sldId id="297"/>
            <p14:sldId id="296"/>
            <p14:sldId id="267"/>
            <p14:sldId id="289"/>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92DF21-51B1-84CA-F3BE-E423FF146404}" name="Guest User" initials="GU" userId="S::urn:spo:tenantanon#b48056e5-362d-4b26-9227-ed2ee27a6a47::" providerId="AD"/>
  <p188:author id="{31E75730-70E0-BDF4-97AF-3290BDDE604F}" name="Michelle Coutinho" initials="MC" userId="S::mcoutinho@smho-smso.ca::62387657-5415-4281-a202-0fd3f0a3b529" providerId="AD"/>
  <p188:author id="{78C63A77-E355-1540-D6FC-B07BA5E7DF0A}" name="Susan Sweet" initials="SS" userId="S::ssweet@smho-smso.ca::3f3b0d9c-fbb5-47a8-87c2-549a2adf9766" providerId="AD"/>
  <p188:author id="{B52E3982-A986-7B92-0524-6E4F11591CDE}" name="Toni Lauzon" initials="TL" userId="S::tlauzon@smho-smso.ca::56522861-6db2-4331-a8dd-877c93b3ec1f" providerId="AD"/>
  <p188:author id="{7F5E5F8E-F3BD-35BD-58B3-8BD8FCB4AF05}" name="Paula Callender" initials="PC" userId="S::pcallender@smho-smso.ca::40d041e1-9225-41f3-bb3c-858d57578941" providerId="AD"/>
  <p188:author id="{2F0BDAAC-7411-6F87-4B46-6B1B7591DF94}" name="Deborah Shackell" initials="DS" userId="S::dshackell@smho-smso.ca::f728b972-0379-4f9a-98f5-caf5dad6cd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EBF9FC"/>
    <a:srgbClr val="60A500"/>
    <a:srgbClr val="009EDE"/>
    <a:srgbClr val="FCFAD7"/>
    <a:srgbClr val="400E8A"/>
    <a:srgbClr val="1BA3DC"/>
    <a:srgbClr val="D9F0C0"/>
    <a:srgbClr val="CFC5DE"/>
    <a:srgbClr val="B6D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8E2CD-E0BE-A84F-BA75-80FD24316BCB}" v="2" dt="2026-03-31T16:32:31.009"/>
    <p1510:client id="{C57B8285-DDDD-4831-90A9-9279CDE51C13}" v="7" dt="2026-03-31T15:46:28.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8280" autoAdjust="0"/>
  </p:normalViewPr>
  <p:slideViewPr>
    <p:cSldViewPr snapToGrid="0">
      <p:cViewPr varScale="1">
        <p:scale>
          <a:sx n="92" d="100"/>
          <a:sy n="92" d="100"/>
        </p:scale>
        <p:origin x="240" y="168"/>
      </p:cViewPr>
      <p:guideLst/>
    </p:cSldViewPr>
  </p:slideViewPr>
  <p:notesTextViewPr>
    <p:cViewPr>
      <p:scale>
        <a:sx n="1" d="1"/>
        <a:sy n="1" d="1"/>
      </p:scale>
      <p:origin x="0" y="0"/>
    </p:cViewPr>
  </p:notesTextViewPr>
  <p:notesViewPr>
    <p:cSldViewPr snapToGrid="0" showGuides="1">
      <p:cViewPr varScale="1">
        <p:scale>
          <a:sx n="118" d="100"/>
          <a:sy n="118" d="100"/>
        </p:scale>
        <p:origin x="11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right" userId="57069c07-c3a6-4c48-b057-2e87e4c75f38" providerId="ADAL" clId="{B03F7E37-F6BE-5C1C-9D30-7D6F14CB68D8}"/>
    <pc:docChg chg="custSel modSld">
      <pc:chgData name="Sarah Stright" userId="57069c07-c3a6-4c48-b057-2e87e4c75f38" providerId="ADAL" clId="{B03F7E37-F6BE-5C1C-9D30-7D6F14CB68D8}" dt="2026-03-31T16:32:31.009" v="3"/>
      <pc:docMkLst>
        <pc:docMk/>
      </pc:docMkLst>
      <pc:sldChg chg="addSp delSp modSp mod">
        <pc:chgData name="Sarah Stright" userId="57069c07-c3a6-4c48-b057-2e87e4c75f38" providerId="ADAL" clId="{B03F7E37-F6BE-5C1C-9D30-7D6F14CB68D8}" dt="2026-03-31T16:32:31.009" v="3"/>
        <pc:sldMkLst>
          <pc:docMk/>
          <pc:sldMk cId="1017272016" sldId="283"/>
        </pc:sldMkLst>
        <pc:picChg chg="del">
          <ac:chgData name="Sarah Stright" userId="57069c07-c3a6-4c48-b057-2e87e4c75f38" providerId="ADAL" clId="{B03F7E37-F6BE-5C1C-9D30-7D6F14CB68D8}" dt="2026-03-31T16:31:59.550" v="0" actId="478"/>
          <ac:picMkLst>
            <pc:docMk/>
            <pc:sldMk cId="1017272016" sldId="283"/>
            <ac:picMk id="2" creationId="{2FABBEB5-8B73-B777-F2B1-E0576705618B}"/>
          </ac:picMkLst>
        </pc:picChg>
        <pc:picChg chg="add mod">
          <ac:chgData name="Sarah Stright" userId="57069c07-c3a6-4c48-b057-2e87e4c75f38" providerId="ADAL" clId="{B03F7E37-F6BE-5C1C-9D30-7D6F14CB68D8}" dt="2026-03-31T16:32:31.009" v="3"/>
          <ac:picMkLst>
            <pc:docMk/>
            <pc:sldMk cId="1017272016" sldId="283"/>
            <ac:picMk id="2" creationId="{818722B7-4E38-B24B-4D1F-CEF5E51F77D7}"/>
          </ac:picMkLst>
        </pc:picChg>
        <pc:picChg chg="add del mod">
          <ac:chgData name="Sarah Stright" userId="57069c07-c3a6-4c48-b057-2e87e4c75f38" providerId="ADAL" clId="{B03F7E37-F6BE-5C1C-9D30-7D6F14CB68D8}" dt="2026-03-31T16:32:30.557" v="2" actId="478"/>
          <ac:picMkLst>
            <pc:docMk/>
            <pc:sldMk cId="1017272016" sldId="283"/>
            <ac:picMk id="4" creationId="{66D0FE49-C4D7-B884-68E5-6BD89A170F1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7985A-F0C8-4668-96F0-31E483C604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16A758E-FF71-48FF-9838-B1785EE47377}">
      <dgm:prSet/>
      <dgm:spPr/>
      <dgm:t>
        <a:bodyPr/>
        <a:lstStyle/>
        <a:p>
          <a:r>
            <a:rPr lang="en-US"/>
            <a:t>What is something you learned that you think could be helpful to another educator?</a:t>
          </a:r>
        </a:p>
      </dgm:t>
    </dgm:pt>
    <dgm:pt modelId="{1988F7CF-63C4-40CB-8C74-D8B8063ADD8F}" type="parTrans" cxnId="{8F56EEE1-5A20-425D-827F-7F1AA6BEE40B}">
      <dgm:prSet/>
      <dgm:spPr/>
      <dgm:t>
        <a:bodyPr/>
        <a:lstStyle/>
        <a:p>
          <a:endParaRPr lang="en-US"/>
        </a:p>
      </dgm:t>
    </dgm:pt>
    <dgm:pt modelId="{F5546CFA-1C41-44B6-A48E-51ECD7ACF2C5}" type="sibTrans" cxnId="{8F56EEE1-5A20-425D-827F-7F1AA6BEE40B}">
      <dgm:prSet/>
      <dgm:spPr/>
      <dgm:t>
        <a:bodyPr/>
        <a:lstStyle/>
        <a:p>
          <a:endParaRPr lang="en-US"/>
        </a:p>
      </dgm:t>
    </dgm:pt>
    <dgm:pt modelId="{5D6646E0-17AF-4A99-9178-F15CD1DE21ED}">
      <dgm:prSet/>
      <dgm:spPr/>
      <dgm:t>
        <a:bodyPr/>
        <a:lstStyle/>
        <a:p>
          <a:r>
            <a:rPr lang="en-US"/>
            <a:t>Is there anyone else who else might benefit from the information we discussed (consider both your professional and personal life)?</a:t>
          </a:r>
        </a:p>
      </dgm:t>
    </dgm:pt>
    <dgm:pt modelId="{C4679209-51C8-4D89-8ED8-2D5EC841EDD6}" type="parTrans" cxnId="{6CB8A858-2FB6-4A8B-8658-A6F02C313586}">
      <dgm:prSet/>
      <dgm:spPr/>
      <dgm:t>
        <a:bodyPr/>
        <a:lstStyle/>
        <a:p>
          <a:endParaRPr lang="en-US"/>
        </a:p>
      </dgm:t>
    </dgm:pt>
    <dgm:pt modelId="{B0CDA4FC-3B21-4EF0-B7BD-3571DCBD4101}" type="sibTrans" cxnId="{6CB8A858-2FB6-4A8B-8658-A6F02C313586}">
      <dgm:prSet/>
      <dgm:spPr/>
      <dgm:t>
        <a:bodyPr/>
        <a:lstStyle/>
        <a:p>
          <a:endParaRPr lang="en-US"/>
        </a:p>
      </dgm:t>
    </dgm:pt>
    <dgm:pt modelId="{2B770B61-7443-48C2-BD31-DB70CBADF521}">
      <dgm:prSet/>
      <dgm:spPr/>
      <dgm:t>
        <a:bodyPr/>
        <a:lstStyle/>
        <a:p>
          <a:r>
            <a:rPr lang="en-US"/>
            <a:t>How and when could you share what you learned?</a:t>
          </a:r>
        </a:p>
      </dgm:t>
    </dgm:pt>
    <dgm:pt modelId="{2C85FF6A-7E2A-4BB1-9126-9E839942A78A}" type="parTrans" cxnId="{3D93E997-2A14-4E6E-BA1C-0929B690C346}">
      <dgm:prSet/>
      <dgm:spPr/>
      <dgm:t>
        <a:bodyPr/>
        <a:lstStyle/>
        <a:p>
          <a:endParaRPr lang="en-US"/>
        </a:p>
      </dgm:t>
    </dgm:pt>
    <dgm:pt modelId="{EF01CDA6-6BEC-4D87-A381-3A7C19DF07DC}" type="sibTrans" cxnId="{3D93E997-2A14-4E6E-BA1C-0929B690C346}">
      <dgm:prSet/>
      <dgm:spPr/>
      <dgm:t>
        <a:bodyPr/>
        <a:lstStyle/>
        <a:p>
          <a:endParaRPr lang="en-US"/>
        </a:p>
      </dgm:t>
    </dgm:pt>
    <dgm:pt modelId="{2B04FB39-E25A-4C7A-BEE8-9891C5775F70}" type="pres">
      <dgm:prSet presAssocID="{8F07985A-F0C8-4668-96F0-31E483C6044C}" presName="linear" presStyleCnt="0">
        <dgm:presLayoutVars>
          <dgm:animLvl val="lvl"/>
          <dgm:resizeHandles val="exact"/>
        </dgm:presLayoutVars>
      </dgm:prSet>
      <dgm:spPr/>
    </dgm:pt>
    <dgm:pt modelId="{E77B3357-5669-4D82-98CE-7B200ED09F45}" type="pres">
      <dgm:prSet presAssocID="{F16A758E-FF71-48FF-9838-B1785EE47377}" presName="parentText" presStyleLbl="node1" presStyleIdx="0" presStyleCnt="3">
        <dgm:presLayoutVars>
          <dgm:chMax val="0"/>
          <dgm:bulletEnabled val="1"/>
        </dgm:presLayoutVars>
      </dgm:prSet>
      <dgm:spPr/>
    </dgm:pt>
    <dgm:pt modelId="{9AC57295-98F1-44F6-838A-AEA95AB6DB3D}" type="pres">
      <dgm:prSet presAssocID="{F5546CFA-1C41-44B6-A48E-51ECD7ACF2C5}" presName="spacer" presStyleCnt="0"/>
      <dgm:spPr/>
    </dgm:pt>
    <dgm:pt modelId="{2C02F214-3FC7-49A6-B42E-209E68CEC4D2}" type="pres">
      <dgm:prSet presAssocID="{5D6646E0-17AF-4A99-9178-F15CD1DE21ED}" presName="parentText" presStyleLbl="node1" presStyleIdx="1" presStyleCnt="3">
        <dgm:presLayoutVars>
          <dgm:chMax val="0"/>
          <dgm:bulletEnabled val="1"/>
        </dgm:presLayoutVars>
      </dgm:prSet>
      <dgm:spPr/>
    </dgm:pt>
    <dgm:pt modelId="{671A820A-CC9D-4A69-9EDC-CB18A1A31E79}" type="pres">
      <dgm:prSet presAssocID="{B0CDA4FC-3B21-4EF0-B7BD-3571DCBD4101}" presName="spacer" presStyleCnt="0"/>
      <dgm:spPr/>
    </dgm:pt>
    <dgm:pt modelId="{D2EBD9C9-ECD5-4908-95E7-8CEF16B11C94}" type="pres">
      <dgm:prSet presAssocID="{2B770B61-7443-48C2-BD31-DB70CBADF521}" presName="parentText" presStyleLbl="node1" presStyleIdx="2" presStyleCnt="3">
        <dgm:presLayoutVars>
          <dgm:chMax val="0"/>
          <dgm:bulletEnabled val="1"/>
        </dgm:presLayoutVars>
      </dgm:prSet>
      <dgm:spPr/>
    </dgm:pt>
  </dgm:ptLst>
  <dgm:cxnLst>
    <dgm:cxn modelId="{F68C2C22-4E33-4916-A01D-96B49087DCB2}" type="presOf" srcId="{8F07985A-F0C8-4668-96F0-31E483C6044C}" destId="{2B04FB39-E25A-4C7A-BEE8-9891C5775F70}" srcOrd="0" destOrd="0" presId="urn:microsoft.com/office/officeart/2005/8/layout/vList2"/>
    <dgm:cxn modelId="{6CB8A858-2FB6-4A8B-8658-A6F02C313586}" srcId="{8F07985A-F0C8-4668-96F0-31E483C6044C}" destId="{5D6646E0-17AF-4A99-9178-F15CD1DE21ED}" srcOrd="1" destOrd="0" parTransId="{C4679209-51C8-4D89-8ED8-2D5EC841EDD6}" sibTransId="{B0CDA4FC-3B21-4EF0-B7BD-3571DCBD4101}"/>
    <dgm:cxn modelId="{0E055963-DAED-4EA1-85EE-E36198195100}" type="presOf" srcId="{2B770B61-7443-48C2-BD31-DB70CBADF521}" destId="{D2EBD9C9-ECD5-4908-95E7-8CEF16B11C94}" srcOrd="0" destOrd="0" presId="urn:microsoft.com/office/officeart/2005/8/layout/vList2"/>
    <dgm:cxn modelId="{6D86C090-4553-4737-A8E4-43EB31D1C9E4}" type="presOf" srcId="{F16A758E-FF71-48FF-9838-B1785EE47377}" destId="{E77B3357-5669-4D82-98CE-7B200ED09F45}" srcOrd="0" destOrd="0" presId="urn:microsoft.com/office/officeart/2005/8/layout/vList2"/>
    <dgm:cxn modelId="{3D93E997-2A14-4E6E-BA1C-0929B690C346}" srcId="{8F07985A-F0C8-4668-96F0-31E483C6044C}" destId="{2B770B61-7443-48C2-BD31-DB70CBADF521}" srcOrd="2" destOrd="0" parTransId="{2C85FF6A-7E2A-4BB1-9126-9E839942A78A}" sibTransId="{EF01CDA6-6BEC-4D87-A381-3A7C19DF07DC}"/>
    <dgm:cxn modelId="{2CA1B5B6-4403-4E0A-A185-E7D27AA966A0}" type="presOf" srcId="{5D6646E0-17AF-4A99-9178-F15CD1DE21ED}" destId="{2C02F214-3FC7-49A6-B42E-209E68CEC4D2}" srcOrd="0" destOrd="0" presId="urn:microsoft.com/office/officeart/2005/8/layout/vList2"/>
    <dgm:cxn modelId="{8F56EEE1-5A20-425D-827F-7F1AA6BEE40B}" srcId="{8F07985A-F0C8-4668-96F0-31E483C6044C}" destId="{F16A758E-FF71-48FF-9838-B1785EE47377}" srcOrd="0" destOrd="0" parTransId="{1988F7CF-63C4-40CB-8C74-D8B8063ADD8F}" sibTransId="{F5546CFA-1C41-44B6-A48E-51ECD7ACF2C5}"/>
    <dgm:cxn modelId="{7CE46AFA-1815-461E-8117-B45C3ED9DBA7}" type="presParOf" srcId="{2B04FB39-E25A-4C7A-BEE8-9891C5775F70}" destId="{E77B3357-5669-4D82-98CE-7B200ED09F45}" srcOrd="0" destOrd="0" presId="urn:microsoft.com/office/officeart/2005/8/layout/vList2"/>
    <dgm:cxn modelId="{C3A2B7F8-8498-42CD-B35F-ABB039B0927B}" type="presParOf" srcId="{2B04FB39-E25A-4C7A-BEE8-9891C5775F70}" destId="{9AC57295-98F1-44F6-838A-AEA95AB6DB3D}" srcOrd="1" destOrd="0" presId="urn:microsoft.com/office/officeart/2005/8/layout/vList2"/>
    <dgm:cxn modelId="{AB2DAE0C-B4B1-4060-946C-B2FB337B88A2}" type="presParOf" srcId="{2B04FB39-E25A-4C7A-BEE8-9891C5775F70}" destId="{2C02F214-3FC7-49A6-B42E-209E68CEC4D2}" srcOrd="2" destOrd="0" presId="urn:microsoft.com/office/officeart/2005/8/layout/vList2"/>
    <dgm:cxn modelId="{C1557042-27EB-4BB2-9536-A735FD903DE2}" type="presParOf" srcId="{2B04FB39-E25A-4C7A-BEE8-9891C5775F70}" destId="{671A820A-CC9D-4A69-9EDC-CB18A1A31E79}" srcOrd="3" destOrd="0" presId="urn:microsoft.com/office/officeart/2005/8/layout/vList2"/>
    <dgm:cxn modelId="{C30675DD-B9D6-4C6B-AE10-CBDF75107940}" type="presParOf" srcId="{2B04FB39-E25A-4C7A-BEE8-9891C5775F70}" destId="{D2EBD9C9-ECD5-4908-95E7-8CEF16B11C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B3357-5669-4D82-98CE-7B200ED09F45}">
      <dsp:nvSpPr>
        <dsp:cNvPr id="0" name=""/>
        <dsp:cNvSpPr/>
      </dsp:nvSpPr>
      <dsp:spPr>
        <a:xfrm>
          <a:off x="0" y="81425"/>
          <a:ext cx="10135790" cy="162227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What is something you learned that you think could be helpful to another educator?</a:t>
          </a:r>
        </a:p>
      </dsp:txBody>
      <dsp:txXfrm>
        <a:off x="79193" y="160618"/>
        <a:ext cx="9977404" cy="1463892"/>
      </dsp:txXfrm>
    </dsp:sp>
    <dsp:sp modelId="{2C02F214-3FC7-49A6-B42E-209E68CEC4D2}">
      <dsp:nvSpPr>
        <dsp:cNvPr id="0" name=""/>
        <dsp:cNvSpPr/>
      </dsp:nvSpPr>
      <dsp:spPr>
        <a:xfrm>
          <a:off x="0" y="1787223"/>
          <a:ext cx="10135790" cy="1622278"/>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Is there anyone else who else might benefit from the information we discussed (consider both your professional and personal life)?</a:t>
          </a:r>
        </a:p>
      </dsp:txBody>
      <dsp:txXfrm>
        <a:off x="79193" y="1866416"/>
        <a:ext cx="9977404" cy="1463892"/>
      </dsp:txXfrm>
    </dsp:sp>
    <dsp:sp modelId="{D2EBD9C9-ECD5-4908-95E7-8CEF16B11C94}">
      <dsp:nvSpPr>
        <dsp:cNvPr id="0" name=""/>
        <dsp:cNvSpPr/>
      </dsp:nvSpPr>
      <dsp:spPr>
        <a:xfrm>
          <a:off x="0" y="3493022"/>
          <a:ext cx="10135790" cy="162227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How and when could you share what you learned?</a:t>
          </a:r>
        </a:p>
      </dsp:txBody>
      <dsp:txXfrm>
        <a:off x="79193" y="3572215"/>
        <a:ext cx="9977404" cy="14638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6796FD7-9F97-30E0-284B-F062D6A936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F6B95C-3329-4FF9-95DE-3235ACB85E1B}" type="datetimeFigureOut">
              <a:rPr lang="en-CA" sz="1100" smtClean="0">
                <a:latin typeface="Roboto Medium" panose="02000000000000000000" pitchFamily="2" charset="0"/>
                <a:ea typeface="Roboto Medium" panose="02000000000000000000" pitchFamily="2" charset="0"/>
              </a:rPr>
              <a:t>2026-03-31</a:t>
            </a:fld>
            <a:endParaRPr lang="en-CA" sz="1100">
              <a:latin typeface="Roboto Medium" panose="02000000000000000000" pitchFamily="2" charset="0"/>
              <a:ea typeface="Roboto Medium" panose="02000000000000000000" pitchFamily="2" charset="0"/>
            </a:endParaRPr>
          </a:p>
        </p:txBody>
      </p:sp>
      <p:sp>
        <p:nvSpPr>
          <p:cNvPr id="5" name="Slide Number Placeholder 4">
            <a:extLst>
              <a:ext uri="{FF2B5EF4-FFF2-40B4-BE49-F238E27FC236}">
                <a16:creationId xmlns:a16="http://schemas.microsoft.com/office/drawing/2014/main" id="{458AE4DF-B8F6-43BC-F28A-0C4B478812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5F7CA-4D7E-46FE-94BC-E7367B271E0E}" type="slidenum">
              <a:rPr lang="en-CA" sz="1100" smtClean="0">
                <a:latin typeface="Roboto Medium" panose="02000000000000000000" pitchFamily="2" charset="0"/>
                <a:ea typeface="Roboto Medium" panose="02000000000000000000" pitchFamily="2" charset="0"/>
              </a:rPr>
              <a:t>‹#›</a:t>
            </a:fld>
            <a:endParaRPr lang="en-CA" sz="1100">
              <a:latin typeface="Roboto Medium" panose="02000000000000000000" pitchFamily="2" charset="0"/>
              <a:ea typeface="Roboto Medium" panose="02000000000000000000" pitchFamily="2" charset="0"/>
            </a:endParaRPr>
          </a:p>
        </p:txBody>
      </p:sp>
      <p:pic>
        <p:nvPicPr>
          <p:cNvPr id="7" name="Picture 6">
            <a:extLst>
              <a:ext uri="{FF2B5EF4-FFF2-40B4-BE49-F238E27FC236}">
                <a16:creationId xmlns:a16="http://schemas.microsoft.com/office/drawing/2014/main" id="{2CAD4628-58FC-297C-A114-B6D219DE16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01" y="151967"/>
            <a:ext cx="1772156" cy="613642"/>
          </a:xfrm>
          <a:prstGeom prst="rect">
            <a:avLst/>
          </a:prstGeom>
        </p:spPr>
      </p:pic>
    </p:spTree>
    <p:extLst>
      <p:ext uri="{BB962C8B-B14F-4D97-AF65-F5344CB8AC3E}">
        <p14:creationId xmlns:p14="http://schemas.microsoft.com/office/powerpoint/2010/main" val="404009439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6200" y="542166"/>
            <a:ext cx="2971800" cy="458788"/>
          </a:xfrm>
          <a:prstGeom prst="rect">
            <a:avLst/>
          </a:prstGeom>
        </p:spPr>
        <p:txBody>
          <a:bodyPr vert="horz" lIns="91440" tIns="45720" rIns="91440" bIns="45720" rtlCol="0"/>
          <a:lstStyle>
            <a:lvl1pPr algn="r">
              <a:defRPr sz="1100">
                <a:latin typeface="Roboto Medium" panose="02000000000000000000" pitchFamily="2" charset="0"/>
                <a:ea typeface="Roboto Medium" panose="02000000000000000000" pitchFamily="2" charset="0"/>
              </a:defRPr>
            </a:lvl1pPr>
          </a:lstStyle>
          <a:p>
            <a:fld id="{06F18385-CDAD-4230-975D-92DDA163D9D4}" type="datetimeFigureOut">
              <a:rPr lang="en-US" smtClean="0"/>
              <a:pPr/>
              <a:t>3/31/26</a:t>
            </a:fld>
            <a:endParaRPr lang="en-US" sz="1100"/>
          </a:p>
        </p:txBody>
      </p:sp>
      <p:sp>
        <p:nvSpPr>
          <p:cNvPr id="4" name="Slide Image Placeholder 3"/>
          <p:cNvSpPr>
            <a:spLocks noGrp="1" noRot="1" noChangeAspect="1"/>
          </p:cNvSpPr>
          <p:nvPr>
            <p:ph type="sldImg" idx="2"/>
          </p:nvPr>
        </p:nvSpPr>
        <p:spPr>
          <a:xfrm>
            <a:off x="0" y="0"/>
            <a:ext cx="3429000" cy="1928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928812"/>
            <a:ext cx="6858000" cy="72151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Roboto Medium" panose="02000000000000000000" pitchFamily="2" charset="0"/>
                <a:ea typeface="Roboto Medium" panose="02000000000000000000" pitchFamily="2" charset="0"/>
              </a:defRPr>
            </a:lvl1pPr>
          </a:lstStyle>
          <a:p>
            <a:fld id="{AD78E4D5-44FA-44FF-8654-171825121FB1}" type="slidenum">
              <a:rPr lang="en-CA" smtClean="0"/>
              <a:pPr/>
              <a:t>‹#›</a:t>
            </a:fld>
            <a:endParaRPr lang="en-CA" sz="1100"/>
          </a:p>
        </p:txBody>
      </p:sp>
      <p:pic>
        <p:nvPicPr>
          <p:cNvPr id="9" name="Picture 8">
            <a:extLst>
              <a:ext uri="{FF2B5EF4-FFF2-40B4-BE49-F238E27FC236}">
                <a16:creationId xmlns:a16="http://schemas.microsoft.com/office/drawing/2014/main" id="{67D9A028-D8FE-420A-748F-91C69E4C4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128" y="479605"/>
            <a:ext cx="2225310" cy="770555"/>
          </a:xfrm>
          <a:prstGeom prst="rect">
            <a:avLst/>
          </a:prstGeom>
        </p:spPr>
      </p:pic>
    </p:spTree>
    <p:extLst>
      <p:ext uri="{BB962C8B-B14F-4D97-AF65-F5344CB8AC3E}">
        <p14:creationId xmlns:p14="http://schemas.microsoft.com/office/powerpoint/2010/main" val="316069882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mho-smso.ca/online-resources/my-circle-of-support-student-help-seeking-resour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mho-smso.ca/wp-content/uploads/2023/05/Social-emotional-learning-posters-for-students-with-special-education-needs-elementary.pdf"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smho-smso.ca/online-resources/sel-posters-for-secondary/" TargetMode="External"/><Relationship Id="rId4" Type="http://schemas.openxmlformats.org/officeDocument/2006/relationships/hyperlink" Target="https://smho-smso.ca/online-resources/sel-poster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s0PO2xo7I9g&amp;t=3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mho-smso.c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mho-smso.ca/online-resources/mh-lit-student-mental-health-in-a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facilitation slide deck accompanies Module D from the one-hour Intro to MH LIT: Mental Health in Action for Educators course.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a:t>
            </a:fld>
            <a:endParaRPr lang="en-US"/>
          </a:p>
        </p:txBody>
      </p:sp>
    </p:spTree>
    <p:extLst>
      <p:ext uri="{BB962C8B-B14F-4D97-AF65-F5344CB8AC3E}">
        <p14:creationId xmlns:p14="http://schemas.microsoft.com/office/powerpoint/2010/main" val="350323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script:</a:t>
            </a:r>
            <a:r>
              <a:rPr lang="en-US"/>
              <a:t> “Everyone has ups and downs, and we all experience occasional changes in our mood, stress level, appetite, and so on. Everyone responds differently when that happens, but we all have times we don’t feel as mentally well. Changes in feelings and emotions are part of life, and usually, we can ride them out and get back to feeling like ourselves. But sometimes we need support. How do you know when that might be the case for a student?" </a:t>
            </a:r>
          </a:p>
          <a:p>
            <a:endParaRPr lang="en-US">
              <a:ea typeface="Calibri"/>
              <a:cs typeface="Calibri"/>
            </a:endParaRPr>
          </a:p>
          <a:p>
            <a:r>
              <a:rPr lang="en-US"/>
              <a:t>The key to noticing when students may need support is developing relationships with students so you know when something has changed. Many students show signs that might or might not indicate a mental health concern, so focus on changes that persist in frequency, intensity and duration, and the degree to which they affect a student's day-to-day life.</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11</a:t>
            </a:fld>
            <a:endParaRPr lang="en-US"/>
          </a:p>
        </p:txBody>
      </p:sp>
    </p:spTree>
    <p:extLst>
      <p:ext uri="{BB962C8B-B14F-4D97-AF65-F5344CB8AC3E}">
        <p14:creationId xmlns:p14="http://schemas.microsoft.com/office/powerpoint/2010/main" val="128018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Educators should be aware that of the historical and present impact of police violence on Black, Indigenous, and racialized communities when responding to mental health concerns, and that calling 9-1-1 may not feel safe for some students. When we discuss help-seeking, it's important that a variety of options are shared. </a:t>
            </a:r>
            <a:endParaRPr lang="en-US"/>
          </a:p>
        </p:txBody>
      </p:sp>
      <p:sp>
        <p:nvSpPr>
          <p:cNvPr id="4" name="Slide Number Placeholder 3"/>
          <p:cNvSpPr>
            <a:spLocks noGrp="1"/>
          </p:cNvSpPr>
          <p:nvPr>
            <p:ph type="sldNum" sz="quarter" idx="5"/>
          </p:nvPr>
        </p:nvSpPr>
        <p:spPr/>
        <p:txBody>
          <a:bodyPr/>
          <a:lstStyle/>
          <a:p>
            <a:fld id="{AD78E4D5-44FA-44FF-8654-171825121FB1}" type="slidenum">
              <a:rPr lang="en-US"/>
              <a:t>12</a:t>
            </a:fld>
            <a:endParaRPr lang="en-US"/>
          </a:p>
        </p:txBody>
      </p:sp>
    </p:spTree>
    <p:extLst>
      <p:ext uri="{BB962C8B-B14F-4D97-AF65-F5344CB8AC3E}">
        <p14:creationId xmlns:p14="http://schemas.microsoft.com/office/powerpoint/2010/main" val="243822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2F2F2F"/>
                </a:solidFill>
              </a:rPr>
              <a:t>Did you know?</a:t>
            </a:r>
            <a:endParaRPr lang="en-US" b="1">
              <a:solidFill>
                <a:srgbClr val="000000"/>
              </a:solidFill>
              <a:ea typeface="Calibri"/>
              <a:cs typeface="Calibri"/>
            </a:endParaRPr>
          </a:p>
          <a:p>
            <a:r>
              <a:rPr lang="en-US">
                <a:solidFill>
                  <a:srgbClr val="2F2F2F"/>
                </a:solidFill>
              </a:rPr>
              <a:t>If children and youth do have contact with a mental health provider, school is the most common place where they access support.</a:t>
            </a:r>
            <a:endParaRPr lang="en-US">
              <a:ea typeface="Calibri" panose="020F0502020204030204"/>
              <a:cs typeface="Calibri" panose="020F0502020204030204"/>
            </a:endParaRPr>
          </a:p>
          <a:p>
            <a:endParaRPr lang="en-US">
              <a:solidFill>
                <a:srgbClr val="2F2F2F"/>
              </a:solidFill>
            </a:endParaRPr>
          </a:p>
          <a:p>
            <a:r>
              <a:rPr lang="en-US">
                <a:solidFill>
                  <a:srgbClr val="333333"/>
                </a:solidFill>
              </a:rPr>
              <a:t>The main role of schools is to offer welcoming environments and mental health promotion for all students. (Right Time, Right Care)</a:t>
            </a:r>
            <a:endParaRPr lang="en-US"/>
          </a:p>
          <a:p>
            <a:r>
              <a:rPr lang="en-US">
                <a:solidFill>
                  <a:srgbClr val="2F2F2F"/>
                </a:solidFill>
              </a:rPr>
              <a:t>As children and youth spend most of their day in school, educators also have an important role in helping to identify students in need of more support. Some of this support might be provided in schools and many schools and boards have mental health professionals. However, schools are part of a larger system of care. </a:t>
            </a:r>
            <a:endParaRPr lang="en-US"/>
          </a:p>
          <a:p>
            <a:endParaRPr lang="en-US">
              <a:solidFill>
                <a:srgbClr val="2F2F2F"/>
              </a:solidFill>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13</a:t>
            </a:fld>
            <a:endParaRPr lang="en-US"/>
          </a:p>
        </p:txBody>
      </p:sp>
    </p:spTree>
    <p:extLst>
      <p:ext uri="{BB962C8B-B14F-4D97-AF65-F5344CB8AC3E}">
        <p14:creationId xmlns:p14="http://schemas.microsoft.com/office/powerpoint/2010/main" val="23718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F2F2F"/>
                </a:solidFill>
              </a:rPr>
              <a:t>When we all work together to support mental health promotion and literacy, fewer students should require specialized supports to maintain their mental health. However, there will always be some students who need more support.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14</a:t>
            </a:fld>
            <a:endParaRPr lang="en-US"/>
          </a:p>
        </p:txBody>
      </p:sp>
    </p:spTree>
    <p:extLst>
      <p:ext uri="{BB962C8B-B14F-4D97-AF65-F5344CB8AC3E}">
        <p14:creationId xmlns:p14="http://schemas.microsoft.com/office/powerpoint/2010/main" val="176664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Note: if students ask what educators would share if they told educators about a mental health problem, they might say... “Your privacy is important to me. I will only share the specific information I need to with the specific people who need it in order to help you or keep everyone safe.”</a:t>
            </a:r>
          </a:p>
          <a:p>
            <a:endParaRPr lang="en-US">
              <a:solidFill>
                <a:srgbClr val="333333"/>
              </a:solidFill>
              <a:ea typeface="Calibri"/>
              <a:cs typeface="Calibri"/>
            </a:endParaRPr>
          </a:p>
          <a:p>
            <a:r>
              <a:rPr lang="en-US">
                <a:solidFill>
                  <a:srgbClr val="333333"/>
                </a:solidFill>
              </a:rPr>
              <a:t>Some additional potential barriers to accessing support: </a:t>
            </a:r>
            <a:br>
              <a:rPr lang="en-US">
                <a:cs typeface="+mn-lt"/>
              </a:rPr>
            </a:br>
            <a:r>
              <a:rPr lang="en-US">
                <a:solidFill>
                  <a:srgbClr val="333333"/>
                </a:solidFill>
              </a:rPr>
              <a:t>• not knowing the resources available or if a problem is big enough to ask for help </a:t>
            </a:r>
            <a:endParaRPr lang="en-US">
              <a:solidFill>
                <a:srgbClr val="000000"/>
              </a:solidFill>
            </a:endParaRPr>
          </a:p>
          <a:p>
            <a:r>
              <a:rPr lang="en-US">
                <a:solidFill>
                  <a:srgbClr val="333333"/>
                </a:solidFill>
              </a:rPr>
              <a:t>• costs (including transportation) </a:t>
            </a:r>
            <a:br>
              <a:rPr lang="en-US">
                <a:cs typeface="+mn-lt"/>
              </a:rPr>
            </a:br>
            <a:r>
              <a:rPr lang="en-US">
                <a:solidFill>
                  <a:srgbClr val="333333"/>
                </a:solidFill>
              </a:rPr>
              <a:t>• lack of time to go or way to get to in-person services </a:t>
            </a:r>
            <a:br>
              <a:rPr lang="en-US">
                <a:cs typeface="+mn-lt"/>
              </a:rPr>
            </a:br>
            <a:r>
              <a:rPr lang="en-US">
                <a:solidFill>
                  <a:srgbClr val="333333"/>
                </a:solidFill>
              </a:rPr>
              <a:t>• services that are not culturally responsive (e.g., that don’t represent one’s culture or language) </a:t>
            </a:r>
            <a:br>
              <a:rPr lang="en-US">
                <a:cs typeface="+mn-lt"/>
              </a:rPr>
            </a:br>
            <a:r>
              <a:rPr lang="en-US">
                <a:solidFill>
                  <a:srgbClr val="333333"/>
                </a:solidFill>
              </a:rPr>
              <a:t>• stigma (feeling embarrassed, that you will be judged, or that you should be able to manage)</a:t>
            </a:r>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16</a:t>
            </a:fld>
            <a:endParaRPr lang="en-US"/>
          </a:p>
        </p:txBody>
      </p:sp>
    </p:spTree>
    <p:extLst>
      <p:ext uri="{BB962C8B-B14F-4D97-AF65-F5344CB8AC3E}">
        <p14:creationId xmlns:p14="http://schemas.microsoft.com/office/powerpoint/2010/main" val="343258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hlinkClick r:id="rId3"/>
              </a:rPr>
              <a:t>My Circle of Support – Student Help-Seeking Resource - School Mental Health Ontario</a:t>
            </a:r>
            <a:endParaRPr lang="en-US">
              <a:ea typeface="Calibri" panose="020F0502020204030204"/>
              <a:cs typeface="Calibri" panose="020F0502020204030204"/>
            </a:endParaRPr>
          </a:p>
          <a:p>
            <a:r>
              <a:rPr lang="en-US">
                <a:solidFill>
                  <a:srgbClr val="2F2F2F"/>
                </a:solidFill>
              </a:rPr>
              <a:t>Two versions are available:</a:t>
            </a:r>
            <a:endParaRPr lang="en-US">
              <a:solidFill>
                <a:srgbClr val="2F2F2F"/>
              </a:solidFill>
              <a:ea typeface="Calibri"/>
              <a:cs typeface="Calibri"/>
            </a:endParaRPr>
          </a:p>
          <a:p>
            <a:pPr marL="171450" indent="-171450">
              <a:buFont typeface="Symbol"/>
              <a:buChar char="•"/>
            </a:pPr>
            <a:r>
              <a:rPr lang="en-US">
                <a:solidFill>
                  <a:srgbClr val="2F2F2F"/>
                </a:solidFill>
              </a:rPr>
              <a:t>One for </a:t>
            </a:r>
            <a:r>
              <a:rPr lang="en-US" b="1">
                <a:solidFill>
                  <a:srgbClr val="2F2F2F"/>
                </a:solidFill>
              </a:rPr>
              <a:t>junior students</a:t>
            </a:r>
            <a:r>
              <a:rPr lang="en-US">
                <a:solidFill>
                  <a:srgbClr val="2F2F2F"/>
                </a:solidFill>
              </a:rPr>
              <a:t> and students in older grades who might benefit from simplified text and the inclusion of visuals (an accompanying </a:t>
            </a:r>
            <a:r>
              <a:rPr lang="en-US" b="1">
                <a:solidFill>
                  <a:srgbClr val="2F2F2F"/>
                </a:solidFill>
              </a:rPr>
              <a:t>educator guide</a:t>
            </a:r>
            <a:r>
              <a:rPr lang="en-US">
                <a:solidFill>
                  <a:srgbClr val="2F2F2F"/>
                </a:solidFill>
              </a:rPr>
              <a:t> and </a:t>
            </a:r>
            <a:r>
              <a:rPr lang="en-US" b="1">
                <a:solidFill>
                  <a:srgbClr val="2F2F2F"/>
                </a:solidFill>
              </a:rPr>
              <a:t>parent/caregiver communication</a:t>
            </a:r>
            <a:r>
              <a:rPr lang="en-US">
                <a:solidFill>
                  <a:srgbClr val="2F2F2F"/>
                </a:solidFill>
              </a:rPr>
              <a:t> are available).</a:t>
            </a:r>
            <a:endParaRPr lang="en-US">
              <a:solidFill>
                <a:srgbClr val="2F2F2F"/>
              </a:solidFill>
              <a:ea typeface="Calibri"/>
              <a:cs typeface="Calibri"/>
            </a:endParaRPr>
          </a:p>
          <a:p>
            <a:pPr marL="171450" indent="-171450">
              <a:buFont typeface="Symbol"/>
              <a:buChar char="•"/>
            </a:pPr>
            <a:r>
              <a:rPr lang="en-US">
                <a:solidFill>
                  <a:srgbClr val="2F2F2F"/>
                </a:solidFill>
              </a:rPr>
              <a:t>One for students in </a:t>
            </a:r>
            <a:r>
              <a:rPr lang="en-US" b="1">
                <a:solidFill>
                  <a:srgbClr val="2F2F2F"/>
                </a:solidFill>
              </a:rPr>
              <a:t>grades 7 and up.</a:t>
            </a:r>
            <a:endParaRPr lang="en-US">
              <a:solidFill>
                <a:srgbClr val="2F2F2F"/>
              </a:solidFill>
            </a:endParaRPr>
          </a:p>
          <a:p>
            <a:r>
              <a:rPr lang="en-US">
                <a:solidFill>
                  <a:srgbClr val="2F2F2F"/>
                </a:solidFill>
                <a:ea typeface="Calibri" panose="020F0502020204030204"/>
                <a:cs typeface="Calibri" panose="020F0502020204030204"/>
              </a:rPr>
              <a:t>Note: although there isn't a version available for the early years, this is an opportunity to discuss the value of teaching even young students simple ways to express what they need and ask for help. </a:t>
            </a:r>
          </a:p>
          <a:p>
            <a:pPr>
              <a:lnSpc>
                <a:spcPct val="90000"/>
              </a:lnSpc>
              <a:spcBef>
                <a:spcPts val="1000"/>
              </a:spcBef>
            </a:pPr>
            <a:endParaRPr lang="en-US">
              <a:solidFill>
                <a:srgbClr val="000000"/>
              </a:solidFill>
              <a:ea typeface="Calibri" panose="020F0502020204030204"/>
              <a:cs typeface="Calibri" panose="020F0502020204030204"/>
            </a:endParaRPr>
          </a:p>
          <a:p>
            <a:pPr>
              <a:lnSpc>
                <a:spcPct val="90000"/>
              </a:lnSpc>
              <a:spcBef>
                <a:spcPts val="1000"/>
              </a:spcBef>
            </a:pPr>
            <a:r>
              <a:rPr lang="en-US" b="1"/>
              <a:t>Facilitator script:</a:t>
            </a:r>
            <a:r>
              <a:rPr lang="en-US"/>
              <a:t> “There are many supports, resources, and services, both formal and informal. Support for students can come from their personal lives, school, community, or online. We are all unique and the support students choose can be different for each of them. The supports each play different roles, but they are all important and having a wide circle of support can help us all feel our best." It's never to early to focus on the value of asking for help. Young students</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18</a:t>
            </a:fld>
            <a:endParaRPr lang="en-US"/>
          </a:p>
        </p:txBody>
      </p:sp>
    </p:spTree>
    <p:extLst>
      <p:ext uri="{BB962C8B-B14F-4D97-AF65-F5344CB8AC3E}">
        <p14:creationId xmlns:p14="http://schemas.microsoft.com/office/powerpoint/2010/main" val="293058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F2F2F"/>
                </a:solidFill>
              </a:rPr>
              <a:t>The ONE-CALL desk reference can help with:</a:t>
            </a:r>
            <a:endParaRPr lang="en-US"/>
          </a:p>
          <a:p>
            <a:pPr marL="171450" indent="-171450">
              <a:buFont typeface="Arial"/>
              <a:buChar char="•"/>
            </a:pPr>
            <a:r>
              <a:rPr lang="en-US" b="1">
                <a:solidFill>
                  <a:srgbClr val="2F2F2F"/>
                </a:solidFill>
              </a:rPr>
              <a:t>Early identification and support</a:t>
            </a:r>
            <a:endParaRPr lang="en-US">
              <a:solidFill>
                <a:srgbClr val="2F2F2F"/>
              </a:solidFill>
              <a:ea typeface="Calibri"/>
              <a:cs typeface="Calibri"/>
            </a:endParaRPr>
          </a:p>
          <a:p>
            <a:pPr marL="171450" indent="-171450">
              <a:buFont typeface="Arial"/>
              <a:buChar char="•"/>
            </a:pPr>
            <a:r>
              <a:rPr lang="en-US" b="1">
                <a:solidFill>
                  <a:srgbClr val="2F2F2F"/>
                </a:solidFill>
              </a:rPr>
              <a:t>Building supportive relationships</a:t>
            </a:r>
            <a:r>
              <a:rPr lang="en-US">
                <a:solidFill>
                  <a:srgbClr val="2F2F2F"/>
                </a:solidFill>
              </a:rPr>
              <a:t> </a:t>
            </a:r>
            <a:endParaRPr lang="en-US">
              <a:solidFill>
                <a:srgbClr val="000000"/>
              </a:solidFill>
            </a:endParaRPr>
          </a:p>
          <a:p>
            <a:pPr marL="171450" indent="-171450">
              <a:buFont typeface="Arial"/>
              <a:buChar char="•"/>
            </a:pPr>
            <a:r>
              <a:rPr lang="en-US" b="1">
                <a:solidFill>
                  <a:srgbClr val="2F2F2F"/>
                </a:solidFill>
              </a:rPr>
              <a:t>Guidance for action when you have concerns</a:t>
            </a:r>
            <a:endParaRPr lang="en-US">
              <a:solidFill>
                <a:srgbClr val="2F2F2F"/>
              </a:solidFill>
              <a:ea typeface="Calibri" panose="020F0502020204030204"/>
              <a:cs typeface="Calibri" panose="020F0502020204030204"/>
            </a:endParaRPr>
          </a:p>
          <a:p>
            <a:endParaRPr lang="en-US" b="1">
              <a:ea typeface="Calibri"/>
              <a:cs typeface="Calibri"/>
            </a:endParaRPr>
          </a:p>
          <a:p>
            <a:r>
              <a:rPr lang="en-US" b="1">
                <a:ea typeface="Calibri"/>
                <a:cs typeface="Calibri"/>
              </a:rPr>
              <a:t>Facilitator script: </a:t>
            </a:r>
            <a:r>
              <a:rPr lang="en-US">
                <a:ea typeface="Calibri"/>
                <a:cs typeface="Calibri"/>
              </a:rPr>
              <a:t>"</a:t>
            </a:r>
            <a:r>
              <a:rPr lang="en-US">
                <a:solidFill>
                  <a:srgbClr val="2F2F2F"/>
                </a:solidFill>
              </a:rPr>
              <a:t>ONE-CALL is not a checklist. It's a tool that offers guidance for school staff about noticing and responding to potential mental health concerns. This guidance should always be considered within the context of our school board policies, protocols and pathways regarding mental health."</a:t>
            </a:r>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20</a:t>
            </a:fld>
            <a:endParaRPr lang="en-US"/>
          </a:p>
        </p:txBody>
      </p:sp>
    </p:spTree>
    <p:extLst>
      <p:ext uri="{BB962C8B-B14F-4D97-AF65-F5344CB8AC3E}">
        <p14:creationId xmlns:p14="http://schemas.microsoft.com/office/powerpoint/2010/main" val="401503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great time to provide information about supports in your Board and community. You may wish to invite available mental health staff in your school or Board to drop in and share how to connect with them.</a:t>
            </a:r>
            <a:endParaRPr lang="en-US"/>
          </a:p>
        </p:txBody>
      </p:sp>
      <p:sp>
        <p:nvSpPr>
          <p:cNvPr id="4" name="Slide Number Placeholder 3"/>
          <p:cNvSpPr>
            <a:spLocks noGrp="1"/>
          </p:cNvSpPr>
          <p:nvPr>
            <p:ph type="sldNum" sz="quarter" idx="5"/>
          </p:nvPr>
        </p:nvSpPr>
        <p:spPr/>
        <p:txBody>
          <a:bodyPr/>
          <a:lstStyle/>
          <a:p>
            <a:fld id="{AD78E4D5-44FA-44FF-8654-171825121FB1}" type="slidenum">
              <a:rPr lang="en-US"/>
              <a:t>21</a:t>
            </a:fld>
            <a:endParaRPr lang="en-US"/>
          </a:p>
        </p:txBody>
      </p:sp>
    </p:spTree>
    <p:extLst>
      <p:ext uri="{BB962C8B-B14F-4D97-AF65-F5344CB8AC3E}">
        <p14:creationId xmlns:p14="http://schemas.microsoft.com/office/powerpoint/2010/main" val="353912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6C9A-3BF8-8483-7637-FBAAF2CA3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EE48-D42D-786E-3F0D-3D35DD0D2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825A4-2660-D3A7-2673-77F950EDBB25}"/>
              </a:ext>
            </a:extLst>
          </p:cNvPr>
          <p:cNvSpPr>
            <a:spLocks noGrp="1"/>
          </p:cNvSpPr>
          <p:nvPr>
            <p:ph type="body" idx="1"/>
          </p:nvPr>
        </p:nvSpPr>
        <p:spPr/>
        <p:txBody>
          <a:bodyPr/>
          <a:lstStyle/>
          <a:p>
            <a:r>
              <a:rPr lang="en-US" b="1">
                <a:solidFill>
                  <a:srgbClr val="333333"/>
                </a:solidFill>
              </a:rPr>
              <a:t>Note the prompt to add local supports to this slide. (optional)</a:t>
            </a:r>
            <a:br>
              <a:rPr lang="en-US" b="1">
                <a:ea typeface="Calibri"/>
                <a:cs typeface="+mn-lt"/>
              </a:rPr>
            </a:br>
            <a:br>
              <a:rPr lang="en-US" b="1">
                <a:cs typeface="+mn-lt"/>
              </a:rPr>
            </a:br>
            <a:r>
              <a:rPr lang="en-US" b="1">
                <a:solidFill>
                  <a:srgbClr val="333333"/>
                </a:solidFill>
              </a:rPr>
              <a:t>Facilitator script:</a:t>
            </a:r>
            <a:r>
              <a:rPr lang="en-US">
                <a:solidFill>
                  <a:srgbClr val="333333"/>
                </a:solidFill>
              </a:rPr>
              <a:t> “An important strategy to support our mental health and well-being is reaching out when we need to. This is true for all of us, educators included. Prioritize your own mental health, alongside the mental health of students." </a:t>
            </a:r>
          </a:p>
          <a:p>
            <a:endParaRPr lang="en-US">
              <a:solidFill>
                <a:srgbClr val="333333"/>
              </a:solidFill>
              <a:ea typeface="Calibri"/>
              <a:cs typeface="Calibri"/>
            </a:endParaRPr>
          </a:p>
        </p:txBody>
      </p:sp>
      <p:sp>
        <p:nvSpPr>
          <p:cNvPr id="4" name="Slide Number Placeholder 3">
            <a:extLst>
              <a:ext uri="{FF2B5EF4-FFF2-40B4-BE49-F238E27FC236}">
                <a16:creationId xmlns:a16="http://schemas.microsoft.com/office/drawing/2014/main" id="{09375EAA-AA5D-9B49-C33A-6A74A1F0A51E}"/>
              </a:ext>
            </a:extLst>
          </p:cNvPr>
          <p:cNvSpPr>
            <a:spLocks noGrp="1"/>
          </p:cNvSpPr>
          <p:nvPr>
            <p:ph type="sldNum" sz="quarter" idx="5"/>
          </p:nvPr>
        </p:nvSpPr>
        <p:spPr/>
        <p:txBody>
          <a:bodyPr/>
          <a:lstStyle/>
          <a:p>
            <a:fld id="{AD78E4D5-44FA-44FF-8654-171825121FB1}" type="slidenum">
              <a:rPr lang="en-US"/>
              <a:t>22</a:t>
            </a:fld>
            <a:endParaRPr lang="en-US"/>
          </a:p>
        </p:txBody>
      </p:sp>
    </p:spTree>
    <p:extLst>
      <p:ext uri="{BB962C8B-B14F-4D97-AF65-F5344CB8AC3E}">
        <p14:creationId xmlns:p14="http://schemas.microsoft.com/office/powerpoint/2010/main" val="27942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script:</a:t>
            </a:r>
            <a:r>
              <a:rPr lang="en-US"/>
              <a:t> “There is a lot of misinformation, disinformation, and </a:t>
            </a:r>
            <a:r>
              <a:rPr lang="en-US" err="1"/>
              <a:t>malinformation</a:t>
            </a:r>
            <a:r>
              <a:rPr lang="en-US"/>
              <a:t> about mental health out there, and many of people don’t have the basic information about mental health they need to help them take care of their own well-being and the well-being of others. You can help by sharing what you learned."</a:t>
            </a:r>
          </a:p>
          <a:p>
            <a:endParaRPr lang="en-US"/>
          </a:p>
          <a:p>
            <a:r>
              <a:rPr lang="en-US"/>
              <a:t>As a goal, encourage participants to think of one learning, fact, or resource they will share with one other person within one week. </a:t>
            </a:r>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23</a:t>
            </a:fld>
            <a:endParaRPr lang="en-US"/>
          </a:p>
        </p:txBody>
      </p:sp>
    </p:spTree>
    <p:extLst>
      <p:ext uri="{BB962C8B-B14F-4D97-AF65-F5344CB8AC3E}">
        <p14:creationId xmlns:p14="http://schemas.microsoft.com/office/powerpoint/2010/main" val="153064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a:p>
        </p:txBody>
      </p:sp>
    </p:spTree>
    <p:extLst>
      <p:ext uri="{BB962C8B-B14F-4D97-AF65-F5344CB8AC3E}">
        <p14:creationId xmlns:p14="http://schemas.microsoft.com/office/powerpoint/2010/main" val="6654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Facilitator script: </a:t>
            </a:r>
            <a:r>
              <a:rPr lang="en-US">
                <a:ea typeface="Calibri"/>
                <a:cs typeface="Calibri"/>
              </a:rPr>
              <a:t>"Try out this optional activity as a way to transition from this learning. It's a chance to experience a strategy you might bring to students, and to move on to the next part of your day in a thoughtful way."</a:t>
            </a:r>
          </a:p>
          <a:p>
            <a:endParaRPr lang="en-US">
              <a:ea typeface="Calibri"/>
              <a:cs typeface="Calibri"/>
            </a:endParaRPr>
          </a:p>
          <a:p>
            <a:r>
              <a:rPr lang="en-US"/>
              <a:t>Taken from </a:t>
            </a:r>
            <a:r>
              <a:rPr lang="en-US" u="sng">
                <a:hlinkClick r:id="rId3"/>
              </a:rPr>
              <a:t>Tense and Relax poster</a:t>
            </a:r>
            <a:r>
              <a:rPr lang="en-US"/>
              <a:t> – part of the SEL poster set (</a:t>
            </a:r>
            <a:r>
              <a:rPr lang="en-US" u="sng">
                <a:hlinkClick r:id="rId4"/>
              </a:rPr>
              <a:t>elementary</a:t>
            </a:r>
            <a:r>
              <a:rPr lang="en-US"/>
              <a:t>, </a:t>
            </a:r>
            <a:r>
              <a:rPr lang="en-US" u="sng">
                <a:hlinkClick r:id="rId5"/>
              </a:rPr>
              <a:t>secondary</a:t>
            </a:r>
            <a:r>
              <a:rPr lang="en-US"/>
              <a:t>)</a:t>
            </a:r>
            <a:endParaRPr lang="en-US">
              <a:ea typeface="Calibri"/>
              <a:cs typeface="Calibri"/>
            </a:endParaRPr>
          </a:p>
          <a:p>
            <a:endParaRPr lang="en-US">
              <a:ea typeface="Calibri"/>
              <a:cs typeface="Calibri"/>
            </a:endParaRPr>
          </a:p>
          <a:p>
            <a:r>
              <a:rPr lang="en-US">
                <a:ea typeface="Calibri"/>
                <a:cs typeface="Calibri"/>
              </a:rPr>
              <a:t>Note: another option is provided on the next slide.</a:t>
            </a:r>
          </a:p>
        </p:txBody>
      </p:sp>
      <p:sp>
        <p:nvSpPr>
          <p:cNvPr id="4" name="Slide Number Placeholder 3"/>
          <p:cNvSpPr>
            <a:spLocks noGrp="1"/>
          </p:cNvSpPr>
          <p:nvPr>
            <p:ph type="sldNum" sz="quarter" idx="5"/>
          </p:nvPr>
        </p:nvSpPr>
        <p:spPr/>
        <p:txBody>
          <a:bodyPr/>
          <a:lstStyle/>
          <a:p>
            <a:fld id="{AD78E4D5-44FA-44FF-8654-171825121FB1}" type="slidenum">
              <a:rPr lang="en-US"/>
              <a:t>24</a:t>
            </a:fld>
            <a:endParaRPr lang="en-US"/>
          </a:p>
        </p:txBody>
      </p:sp>
    </p:spTree>
    <p:extLst>
      <p:ext uri="{BB962C8B-B14F-4D97-AF65-F5344CB8AC3E}">
        <p14:creationId xmlns:p14="http://schemas.microsoft.com/office/powerpoint/2010/main" val="26342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Another option for a supportive transition: </a:t>
            </a:r>
            <a:r>
              <a:rPr lang="en-US" dirty="0">
                <a:hlinkClick r:id="rId3"/>
              </a:rPr>
              <a:t>https://www.youtube.com/watch?v=s0PO2xo7I9g&amp;t=3s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25</a:t>
            </a:fld>
            <a:endParaRPr lang="en-US"/>
          </a:p>
        </p:txBody>
      </p:sp>
    </p:spTree>
    <p:extLst>
      <p:ext uri="{BB962C8B-B14F-4D97-AF65-F5344CB8AC3E}">
        <p14:creationId xmlns:p14="http://schemas.microsoft.com/office/powerpoint/2010/main" val="380350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Encourage participants to explore </a:t>
            </a:r>
            <a:r>
              <a:rPr lang="en-US">
                <a:hlinkClick r:id="rId3"/>
              </a:rPr>
              <a:t>https://smho-smso.ca/</a:t>
            </a:r>
            <a:r>
              <a:rPr lang="en-US"/>
              <a:t> or refer back to Wayfinder (downloaded in Module A) to continue their mental health literacy learning and sharing.</a:t>
            </a:r>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26</a:t>
            </a:fld>
            <a:endParaRPr lang="en-US"/>
          </a:p>
        </p:txBody>
      </p:sp>
    </p:spTree>
    <p:extLst>
      <p:ext uri="{BB962C8B-B14F-4D97-AF65-F5344CB8AC3E}">
        <p14:creationId xmlns:p14="http://schemas.microsoft.com/office/powerpoint/2010/main" val="238616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433388"/>
            <a:ext cx="5486400" cy="3086100"/>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students still feel stigma related to seeking mental health support while others are noting positive shifts. </a:t>
            </a:r>
            <a:r>
              <a:rPr lang="en-US">
                <a:solidFill>
                  <a:srgbClr val="2F2F2F"/>
                </a:solidFill>
              </a:rPr>
              <a:t>Schools are an ideal place for highlighting the problem of stigma for those who experience mental health problems. When we create spaces where it is okay to talk about mental health and mental illness, we encourage help-seeking for those who need it.</a:t>
            </a:r>
            <a:endParaRPr lang="en-US">
              <a:solidFill>
                <a:srgbClr val="000000"/>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5</a:t>
            </a:fld>
            <a:endParaRPr lang="en-US"/>
          </a:p>
        </p:txBody>
      </p:sp>
    </p:spTree>
    <p:extLst>
      <p:ext uri="{BB962C8B-B14F-4D97-AF65-F5344CB8AC3E}">
        <p14:creationId xmlns:p14="http://schemas.microsoft.com/office/powerpoint/2010/main" val="300801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2F2F2F"/>
                </a:solidFill>
              </a:rPr>
              <a:t>Facilitator script:</a:t>
            </a:r>
            <a:r>
              <a:rPr lang="en-US">
                <a:solidFill>
                  <a:srgbClr val="2F2F2F"/>
                </a:solidFill>
              </a:rPr>
              <a:t> "As educators, how we view mental health and mental illness influence our approach and conversations about these topics with students. It's important to examine our assumptions and biases. These may be influenced by our experiences, our knowledge or lack of knowledge, or the views of those around us. By building our knowledge like we are today, we can help dispel myths and reduce stigma."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6</a:t>
            </a:fld>
            <a:endParaRPr lang="en-US"/>
          </a:p>
        </p:txBody>
      </p:sp>
    </p:spTree>
    <p:extLst>
      <p:ext uri="{BB962C8B-B14F-4D97-AF65-F5344CB8AC3E}">
        <p14:creationId xmlns:p14="http://schemas.microsoft.com/office/powerpoint/2010/main" val="15758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corresponds to the main content of the learning.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7</a:t>
            </a:fld>
            <a:endParaRPr lang="en-US"/>
          </a:p>
        </p:txBody>
      </p:sp>
    </p:spTree>
    <p:extLst>
      <p:ext uri="{BB962C8B-B14F-4D97-AF65-F5344CB8AC3E}">
        <p14:creationId xmlns:p14="http://schemas.microsoft.com/office/powerpoint/2010/main" val="400512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Ontario, an estimated one in five children and youth experience a mental health challenge. Early identification and prevention services can make a big difference, and you can be part of the process. </a:t>
            </a:r>
            <a:r>
              <a:rPr lang="en-US">
                <a:solidFill>
                  <a:srgbClr val="2F2F2F"/>
                </a:solidFill>
              </a:rPr>
              <a:t>As an educator, it’s beyond your role to assess or diagnose a mental health illness.</a:t>
            </a:r>
            <a:r>
              <a:rPr lang="en-US"/>
              <a:t> </a:t>
            </a:r>
            <a:r>
              <a:rPr lang="en-US">
                <a:solidFill>
                  <a:srgbClr val="2F2F2F"/>
                </a:solidFill>
              </a:rPr>
              <a:t>However, your work to notice and document concerns is crucial. You are a critical and supportive link between students and the resources they may need.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8</a:t>
            </a:fld>
            <a:endParaRPr lang="en-US"/>
          </a:p>
        </p:txBody>
      </p:sp>
    </p:spTree>
    <p:extLst>
      <p:ext uri="{BB962C8B-B14F-4D97-AF65-F5344CB8AC3E}">
        <p14:creationId xmlns:p14="http://schemas.microsoft.com/office/powerpoint/2010/main" val="136649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video is part of </a:t>
            </a:r>
            <a:r>
              <a:rPr lang="en-US">
                <a:hlinkClick r:id="rId3"/>
              </a:rPr>
              <a:t>MH LIT: Student Mental Health in Action - School Mental Health Ontario</a:t>
            </a:r>
            <a:r>
              <a:rPr lang="en-US"/>
              <a:t>. It's featured in Lesson 4: Help Yourself (a lesson on seeking mental health support created in partnership with Kids Help Phone). </a:t>
            </a:r>
          </a:p>
          <a:p>
            <a:endParaRPr lang="en-US">
              <a:ea typeface="Calibri"/>
              <a:cs typeface="Calibri"/>
            </a:endParaRPr>
          </a:p>
          <a:p>
            <a:r>
              <a:rPr lang="en-US" b="1"/>
              <a:t>Facilitator script:</a:t>
            </a:r>
            <a:r>
              <a:rPr lang="en-US"/>
              <a:t> “As we play the video, picture all of the thoughts, feelings, stresses, responsibilities, expectations, and so on that students may experience as physical objects they carry in a backpack. You may close your eyes and imagine or watch the video, if you prefer.”</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9</a:t>
            </a:fld>
            <a:endParaRPr lang="en-US"/>
          </a:p>
        </p:txBody>
      </p:sp>
    </p:spTree>
    <p:extLst>
      <p:ext uri="{BB962C8B-B14F-4D97-AF65-F5344CB8AC3E}">
        <p14:creationId xmlns:p14="http://schemas.microsoft.com/office/powerpoint/2010/main" val="178731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educators consider their school and community, they may wish to think about things such as recent tragic events, financial issues, the availability of resources and supports, and so on.  </a:t>
            </a:r>
          </a:p>
          <a:p>
            <a:r>
              <a:rPr lang="en-US">
                <a:ea typeface="Calibri"/>
                <a:cs typeface="Calibri"/>
              </a:rPr>
              <a:t>Additional optional reflection questions:</a:t>
            </a:r>
            <a:endParaRPr lang="en-US">
              <a:solidFill>
                <a:srgbClr val="444444"/>
              </a:solidFill>
              <a:ea typeface="Calibri"/>
              <a:cs typeface="Calibri"/>
            </a:endParaRPr>
          </a:p>
          <a:p>
            <a:pPr marL="171450" indent="-171450">
              <a:buFont typeface="Arial,Sans-Serif"/>
              <a:buChar char="•"/>
            </a:pPr>
            <a:r>
              <a:rPr lang="en-US">
                <a:ea typeface="Calibri"/>
                <a:cs typeface="Calibri"/>
              </a:rPr>
              <a:t>Imagine</a:t>
            </a:r>
            <a:r>
              <a:rPr lang="en-US"/>
              <a:t> carrying a backpack like this all the time. How would it feel? </a:t>
            </a:r>
            <a:endParaRPr lang="en-US">
              <a:solidFill>
                <a:srgbClr val="444444"/>
              </a:solidFill>
              <a:ea typeface="Calibri"/>
              <a:cs typeface="Calibri"/>
            </a:endParaRPr>
          </a:p>
          <a:p>
            <a:pPr marL="171450" indent="-171450">
              <a:buFont typeface="Arial,Sans-Serif"/>
              <a:buChar char="•"/>
            </a:pPr>
            <a:r>
              <a:rPr lang="en-US"/>
              <a:t>Would someone be able to carry it by themself? For how long? </a:t>
            </a:r>
            <a:endParaRPr lang="en-US">
              <a:solidFill>
                <a:srgbClr val="444444"/>
              </a:solidFill>
            </a:endParaRPr>
          </a:p>
          <a:p>
            <a:pPr marL="171450" indent="-171450">
              <a:buFont typeface="Arial,Sans-Serif"/>
              <a:buChar char="•"/>
            </a:pPr>
            <a:r>
              <a:rPr lang="en-US"/>
              <a:t>What kind of items might be too heavy to carry alone? </a:t>
            </a:r>
            <a:endParaRPr lang="en-US">
              <a:solidFill>
                <a:srgbClr val="444444"/>
              </a:solidFill>
            </a:endParaRPr>
          </a:p>
        </p:txBody>
      </p:sp>
      <p:sp>
        <p:nvSpPr>
          <p:cNvPr id="4" name="Slide Number Placeholder 3"/>
          <p:cNvSpPr>
            <a:spLocks noGrp="1"/>
          </p:cNvSpPr>
          <p:nvPr>
            <p:ph type="sldNum" sz="quarter" idx="5"/>
          </p:nvPr>
        </p:nvSpPr>
        <p:spPr/>
        <p:txBody>
          <a:bodyPr/>
          <a:lstStyle/>
          <a:p>
            <a:fld id="{AD78E4D5-44FA-44FF-8654-171825121FB1}" type="slidenum">
              <a:rPr lang="en-US"/>
              <a:t>10</a:t>
            </a:fld>
            <a:endParaRPr lang="en-US"/>
          </a:p>
        </p:txBody>
      </p:sp>
    </p:spTree>
    <p:extLst>
      <p:ext uri="{BB962C8B-B14F-4D97-AF65-F5344CB8AC3E}">
        <p14:creationId xmlns:p14="http://schemas.microsoft.com/office/powerpoint/2010/main" val="121725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s0PO2xo7I9g?start=3&amp;feature=oembed"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hyperlink" Target="https://libreshot.com/barco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9rgl0yCW1jM?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547688" y="2598738"/>
            <a:ext cx="11110912"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algn="ctr">
              <a:spcBef>
                <a:spcPts val="1000"/>
              </a:spcBef>
              <a:defRPr/>
            </a:pPr>
            <a:r>
              <a:rPr kumimoji="0" lang="en-US" sz="5400" b="1"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rPr>
              <a:t>Module D</a:t>
            </a:r>
            <a:r>
              <a:rPr lang="en-US" sz="5400" b="1">
                <a:solidFill>
                  <a:schemeClr val="tx2">
                    <a:lumMod val="76000"/>
                    <a:lumOff val="24000"/>
                  </a:schemeClr>
                </a:solidFill>
                <a:latin typeface="Poppins SemiBold"/>
                <a:ea typeface="+mn-ea"/>
                <a:cs typeface="Poppins SemiBold"/>
              </a:rPr>
              <a:t> </a:t>
            </a:r>
            <a:r>
              <a:rPr kumimoji="0" lang="en-US" sz="5400" b="1"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rPr>
              <a:t>:</a:t>
            </a:r>
            <a:endParaRPr kumimoji="0" lang="en-US" sz="2400" b="0" i="0" u="none" strike="noStrike" kern="1200" cap="none" spc="0" normalizeH="0" baseline="0" noProof="0">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When might students need more support?</a:t>
            </a:r>
            <a:endParaRPr kumimoji="0" lang="en-US" sz="24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p:txBody>
      </p:sp>
      <p:pic>
        <p:nvPicPr>
          <p:cNvPr id="2" name="Picture 1" descr="SMH-ON Intro to MH LIT logo.">
            <a:extLst>
              <a:ext uri="{FF2B5EF4-FFF2-40B4-BE49-F238E27FC236}">
                <a16:creationId xmlns:a16="http://schemas.microsoft.com/office/drawing/2014/main" id="{818722B7-4E38-B24B-4D1F-CEF5E51F77D7}"/>
              </a:ext>
            </a:extLst>
          </p:cNvPr>
          <p:cNvPicPr>
            <a:picLocks noChangeAspect="1"/>
          </p:cNvPicPr>
          <p:nvPr/>
        </p:nvPicPr>
        <p:blipFill>
          <a:blip r:embed="rId3"/>
          <a:stretch>
            <a:fillRect/>
          </a:stretch>
        </p:blipFill>
        <p:spPr>
          <a:xfrm>
            <a:off x="542116" y="337419"/>
            <a:ext cx="4752974" cy="1644894"/>
          </a:xfrm>
          <a:prstGeom prst="rect">
            <a:avLst/>
          </a:prstGeom>
        </p:spPr>
      </p:pic>
    </p:spTree>
    <p:extLst>
      <p:ext uri="{BB962C8B-B14F-4D97-AF65-F5344CB8AC3E}">
        <p14:creationId xmlns:p14="http://schemas.microsoft.com/office/powerpoint/2010/main" val="101727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D4F4AE27-09E0-9A37-E84E-D9E75142C5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63C8CB-638F-8F92-E3E5-DE3597D57174}"/>
              </a:ext>
            </a:extLst>
          </p:cNvPr>
          <p:cNvSpPr>
            <a:spLocks noGrp="1"/>
          </p:cNvSpPr>
          <p:nvPr>
            <p:ph type="title"/>
          </p:nvPr>
        </p:nvSpPr>
        <p:spPr>
          <a:xfrm>
            <a:off x="121508" y="111211"/>
            <a:ext cx="2394837" cy="605481"/>
          </a:xfrm>
        </p:spPr>
        <p:txBody>
          <a:bodyPr vert="horz" lIns="91440" tIns="45720" rIns="91440" bIns="45720" rtlCol="0" anchor="b">
            <a:normAutofit/>
          </a:bodyPr>
          <a:lstStyle/>
          <a:p>
            <a:r>
              <a:rPr lang="en-CA" sz="3600" dirty="0">
                <a:solidFill>
                  <a:srgbClr val="EBF9FC"/>
                </a:solidFill>
              </a:rPr>
              <a:t>Reflect 2</a:t>
            </a:r>
          </a:p>
        </p:txBody>
      </p:sp>
      <p:pic>
        <p:nvPicPr>
          <p:cNvPr id="6" name="Picture 5" descr="reflect">
            <a:extLst>
              <a:ext uri="{FF2B5EF4-FFF2-40B4-BE49-F238E27FC236}">
                <a16:creationId xmlns:a16="http://schemas.microsoft.com/office/drawing/2014/main" id="{7AB9B397-E00A-44A3-5223-63BB99FA6ACB}"/>
              </a:ext>
            </a:extLst>
          </p:cNvPr>
          <p:cNvPicPr>
            <a:picLocks noChangeAspect="1"/>
          </p:cNvPicPr>
          <p:nvPr/>
        </p:nvPicPr>
        <p:blipFill>
          <a:blip r:embed="rId3"/>
          <a:stretch>
            <a:fillRect/>
          </a:stretch>
        </p:blipFill>
        <p:spPr>
          <a:xfrm>
            <a:off x="486132" y="871032"/>
            <a:ext cx="2030213" cy="2098926"/>
          </a:xfrm>
          <a:prstGeom prst="rect">
            <a:avLst/>
          </a:prstGeom>
        </p:spPr>
      </p:pic>
      <p:sp>
        <p:nvSpPr>
          <p:cNvPr id="3" name="Content Placeholder 2">
            <a:extLst>
              <a:ext uri="{FF2B5EF4-FFF2-40B4-BE49-F238E27FC236}">
                <a16:creationId xmlns:a16="http://schemas.microsoft.com/office/drawing/2014/main" id="{7F3D3362-A5C2-9EB9-7C03-455E6C11B2A2}"/>
              </a:ext>
            </a:extLst>
          </p:cNvPr>
          <p:cNvSpPr>
            <a:spLocks noGrp="1"/>
          </p:cNvSpPr>
          <p:nvPr>
            <p:ph idx="1"/>
          </p:nvPr>
        </p:nvSpPr>
        <p:spPr>
          <a:xfrm>
            <a:off x="2822505" y="1049019"/>
            <a:ext cx="8178024" cy="4290862"/>
          </a:xfrm>
        </p:spPr>
        <p:txBody>
          <a:bodyPr vert="horz" lIns="91440" tIns="45720" rIns="91440" bIns="45720" rtlCol="0" anchor="t">
            <a:normAutofit/>
          </a:bodyPr>
          <a:lstStyle/>
          <a:p>
            <a:pPr marL="457200" indent="-457200"/>
            <a:r>
              <a:rPr lang="en-US" sz="3300">
                <a:latin typeface="Roboto Medium"/>
              </a:rPr>
              <a:t>What would it be like if we could see everyone's backpack?</a:t>
            </a:r>
          </a:p>
          <a:p>
            <a:pPr marL="457200" indent="-457200"/>
            <a:r>
              <a:rPr lang="en-US" sz="3300">
                <a:latin typeface="Roboto Medium"/>
              </a:rPr>
              <a:t>Consider your school context and student's lived experiences. </a:t>
            </a:r>
            <a:endParaRPr lang="en-US" sz="3300">
              <a:latin typeface="Roboto Medium"/>
              <a:cs typeface="Arial"/>
            </a:endParaRPr>
          </a:p>
          <a:p>
            <a:pPr marL="457200" indent="-457200"/>
            <a:r>
              <a:rPr lang="en-US" sz="3300">
                <a:latin typeface="Roboto Medium"/>
              </a:rPr>
              <a:t>How might awareness of these 'invisible backpacks' shape the way we create spaces that feel supportive and affirming?</a:t>
            </a:r>
          </a:p>
        </p:txBody>
      </p:sp>
      <p:pic>
        <p:nvPicPr>
          <p:cNvPr id="2" name="Picture 1">
            <a:extLst>
              <a:ext uri="{FF2B5EF4-FFF2-40B4-BE49-F238E27FC236}">
                <a16:creationId xmlns:a16="http://schemas.microsoft.com/office/drawing/2014/main" id="{681084C2-3DB3-2CA4-F433-7F79245B2E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39864" y="4570561"/>
            <a:ext cx="2015706" cy="2030084"/>
          </a:xfrm>
          <a:prstGeom prst="rect">
            <a:avLst/>
          </a:prstGeom>
        </p:spPr>
      </p:pic>
    </p:spTree>
    <p:extLst>
      <p:ext uri="{BB962C8B-B14F-4D97-AF65-F5344CB8AC3E}">
        <p14:creationId xmlns:p14="http://schemas.microsoft.com/office/powerpoint/2010/main" val="101987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0E58-058E-A0F5-72B3-2C7DF9DBF132}"/>
              </a:ext>
            </a:extLst>
          </p:cNvPr>
          <p:cNvSpPr>
            <a:spLocks noGrp="1"/>
          </p:cNvSpPr>
          <p:nvPr>
            <p:ph type="title"/>
          </p:nvPr>
        </p:nvSpPr>
        <p:spPr/>
        <p:txBody>
          <a:bodyPr/>
          <a:lstStyle/>
          <a:p>
            <a:r>
              <a:rPr lang="en-US">
                <a:latin typeface="Poppins SemiBold"/>
                <a:cs typeface="Poppins SemiBold"/>
              </a:rPr>
              <a:t>NOTICE...</a:t>
            </a:r>
          </a:p>
        </p:txBody>
      </p:sp>
      <p:pic>
        <p:nvPicPr>
          <p:cNvPr id="4" name="Picture 3" descr="Inserting image..., Picture">
            <a:extLst>
              <a:ext uri="{FF2B5EF4-FFF2-40B4-BE49-F238E27FC236}">
                <a16:creationId xmlns:a16="http://schemas.microsoft.com/office/drawing/2014/main" id="{7863CAD8-CA14-675E-6202-FA79FB6F5DC4}"/>
              </a:ext>
            </a:extLst>
          </p:cNvPr>
          <p:cNvPicPr>
            <a:picLocks noChangeAspect="1"/>
          </p:cNvPicPr>
          <p:nvPr/>
        </p:nvPicPr>
        <p:blipFill>
          <a:blip r:embed="rId3"/>
          <a:stretch>
            <a:fillRect/>
          </a:stretch>
        </p:blipFill>
        <p:spPr>
          <a:xfrm>
            <a:off x="514375" y="1890304"/>
            <a:ext cx="2530764" cy="1614631"/>
          </a:xfrm>
          <a:prstGeom prst="rect">
            <a:avLst/>
          </a:prstGeom>
        </p:spPr>
      </p:pic>
      <p:sp>
        <p:nvSpPr>
          <p:cNvPr id="8" name="TextBox 7">
            <a:extLst>
              <a:ext uri="{FF2B5EF4-FFF2-40B4-BE49-F238E27FC236}">
                <a16:creationId xmlns:a16="http://schemas.microsoft.com/office/drawing/2014/main" id="{460CAF5B-5588-1D8A-F0B7-EE157CB695E9}"/>
              </a:ext>
            </a:extLst>
          </p:cNvPr>
          <p:cNvSpPr txBox="1"/>
          <p:nvPr/>
        </p:nvSpPr>
        <p:spPr>
          <a:xfrm>
            <a:off x="1122597" y="3752730"/>
            <a:ext cx="1323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Roboto Black"/>
                <a:ea typeface="Roboto Black"/>
                <a:cs typeface="Roboto Black"/>
              </a:rPr>
              <a:t>Frequency</a:t>
            </a:r>
          </a:p>
        </p:txBody>
      </p:sp>
      <p:pic>
        <p:nvPicPr>
          <p:cNvPr id="5" name="Picture 4" descr="Picture">
            <a:extLst>
              <a:ext uri="{FF2B5EF4-FFF2-40B4-BE49-F238E27FC236}">
                <a16:creationId xmlns:a16="http://schemas.microsoft.com/office/drawing/2014/main" id="{283CCA1D-AC81-5240-7F1C-014B356D1742}"/>
              </a:ext>
            </a:extLst>
          </p:cNvPr>
          <p:cNvPicPr>
            <a:picLocks noChangeAspect="1"/>
          </p:cNvPicPr>
          <p:nvPr/>
        </p:nvPicPr>
        <p:blipFill>
          <a:blip r:embed="rId4"/>
          <a:stretch>
            <a:fillRect/>
          </a:stretch>
        </p:blipFill>
        <p:spPr>
          <a:xfrm>
            <a:off x="3228253" y="1979335"/>
            <a:ext cx="2722130" cy="1521404"/>
          </a:xfrm>
          <a:prstGeom prst="rect">
            <a:avLst/>
          </a:prstGeom>
        </p:spPr>
      </p:pic>
      <p:sp>
        <p:nvSpPr>
          <p:cNvPr id="9" name="TextBox 8">
            <a:extLst>
              <a:ext uri="{FF2B5EF4-FFF2-40B4-BE49-F238E27FC236}">
                <a16:creationId xmlns:a16="http://schemas.microsoft.com/office/drawing/2014/main" id="{DC75C478-6C22-8901-6AE7-A139DADAE6ED}"/>
              </a:ext>
            </a:extLst>
          </p:cNvPr>
          <p:cNvSpPr txBox="1"/>
          <p:nvPr/>
        </p:nvSpPr>
        <p:spPr>
          <a:xfrm>
            <a:off x="4126422" y="3752730"/>
            <a:ext cx="947632"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Roboto Black"/>
                <a:ea typeface="Roboto Black"/>
                <a:cs typeface="Roboto Black"/>
              </a:rPr>
              <a:t>Impact</a:t>
            </a:r>
          </a:p>
        </p:txBody>
      </p:sp>
      <p:pic>
        <p:nvPicPr>
          <p:cNvPr id="6" name="Picture 5" descr="Picture">
            <a:extLst>
              <a:ext uri="{FF2B5EF4-FFF2-40B4-BE49-F238E27FC236}">
                <a16:creationId xmlns:a16="http://schemas.microsoft.com/office/drawing/2014/main" id="{FDEEDA67-13CD-B675-AADB-7624CD1FD932}"/>
              </a:ext>
            </a:extLst>
          </p:cNvPr>
          <p:cNvPicPr>
            <a:picLocks noChangeAspect="1"/>
          </p:cNvPicPr>
          <p:nvPr/>
        </p:nvPicPr>
        <p:blipFill>
          <a:blip r:embed="rId5"/>
          <a:stretch>
            <a:fillRect/>
          </a:stretch>
        </p:blipFill>
        <p:spPr>
          <a:xfrm>
            <a:off x="6092248" y="1985837"/>
            <a:ext cx="2720686" cy="1517938"/>
          </a:xfrm>
          <a:prstGeom prst="rect">
            <a:avLst/>
          </a:prstGeom>
        </p:spPr>
      </p:pic>
      <p:sp>
        <p:nvSpPr>
          <p:cNvPr id="10" name="TextBox 9">
            <a:extLst>
              <a:ext uri="{FF2B5EF4-FFF2-40B4-BE49-F238E27FC236}">
                <a16:creationId xmlns:a16="http://schemas.microsoft.com/office/drawing/2014/main" id="{6BAB6C04-F7EA-A963-BBEE-995FAFACD57B}"/>
              </a:ext>
            </a:extLst>
          </p:cNvPr>
          <p:cNvSpPr txBox="1"/>
          <p:nvPr/>
        </p:nvSpPr>
        <p:spPr>
          <a:xfrm>
            <a:off x="6909379" y="3752729"/>
            <a:ext cx="1102241"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Roboto Black"/>
                <a:ea typeface="Roboto Black"/>
                <a:cs typeface="Roboto Black"/>
              </a:rPr>
              <a:t>Intensity</a:t>
            </a:r>
          </a:p>
        </p:txBody>
      </p:sp>
      <p:pic>
        <p:nvPicPr>
          <p:cNvPr id="7" name="Picture 6" descr="Picture">
            <a:extLst>
              <a:ext uri="{FF2B5EF4-FFF2-40B4-BE49-F238E27FC236}">
                <a16:creationId xmlns:a16="http://schemas.microsoft.com/office/drawing/2014/main" id="{B6625429-A5A3-0D7E-7D38-CA2FEAE34983}"/>
              </a:ext>
            </a:extLst>
          </p:cNvPr>
          <p:cNvPicPr>
            <a:picLocks noChangeAspect="1"/>
          </p:cNvPicPr>
          <p:nvPr/>
        </p:nvPicPr>
        <p:blipFill>
          <a:blip r:embed="rId6"/>
          <a:stretch>
            <a:fillRect/>
          </a:stretch>
        </p:blipFill>
        <p:spPr>
          <a:xfrm>
            <a:off x="8939213" y="1988358"/>
            <a:ext cx="2684030" cy="1513900"/>
          </a:xfrm>
          <a:prstGeom prst="rect">
            <a:avLst/>
          </a:prstGeom>
        </p:spPr>
      </p:pic>
      <p:sp>
        <p:nvSpPr>
          <p:cNvPr id="11" name="TextBox 10">
            <a:extLst>
              <a:ext uri="{FF2B5EF4-FFF2-40B4-BE49-F238E27FC236}">
                <a16:creationId xmlns:a16="http://schemas.microsoft.com/office/drawing/2014/main" id="{56F9F32B-43E5-CEC5-9C9D-0D3B51B91824}"/>
              </a:ext>
            </a:extLst>
          </p:cNvPr>
          <p:cNvSpPr txBox="1"/>
          <p:nvPr/>
        </p:nvSpPr>
        <p:spPr>
          <a:xfrm>
            <a:off x="9736509" y="3752729"/>
            <a:ext cx="1102241"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Roboto Black"/>
                <a:ea typeface="Roboto Black"/>
                <a:cs typeface="Roboto Black"/>
              </a:rPr>
              <a:t>Duration</a:t>
            </a:r>
          </a:p>
        </p:txBody>
      </p:sp>
      <p:sp>
        <p:nvSpPr>
          <p:cNvPr id="3" name="Content Placeholder 2">
            <a:extLst>
              <a:ext uri="{FF2B5EF4-FFF2-40B4-BE49-F238E27FC236}">
                <a16:creationId xmlns:a16="http://schemas.microsoft.com/office/drawing/2014/main" id="{43E0ADCD-F64F-F480-6FED-36470F45E59A}"/>
              </a:ext>
            </a:extLst>
          </p:cNvPr>
          <p:cNvSpPr>
            <a:spLocks noGrp="1"/>
          </p:cNvSpPr>
          <p:nvPr>
            <p:ph idx="1"/>
          </p:nvPr>
        </p:nvSpPr>
        <p:spPr>
          <a:xfrm>
            <a:off x="835132" y="4448452"/>
            <a:ext cx="10527695" cy="1525611"/>
          </a:xfrm>
        </p:spPr>
        <p:txBody>
          <a:bodyPr vert="horz" lIns="91440" tIns="45720" rIns="91440" bIns="45720" rtlCol="0" anchor="t">
            <a:normAutofit/>
          </a:bodyPr>
          <a:lstStyle/>
          <a:p>
            <a:pPr marL="0" indent="0">
              <a:buNone/>
            </a:pPr>
            <a:r>
              <a:rPr lang="en-US">
                <a:latin typeface="Roboto Medium"/>
                <a:ea typeface="Roboto Medium"/>
                <a:cs typeface="Roboto Medium"/>
              </a:rPr>
              <a:t>How can you tell a student is experiencing something more than the typical ups and downs all students face? What signs do you notice?</a:t>
            </a:r>
            <a:endParaRPr lang="en-US"/>
          </a:p>
        </p:txBody>
      </p:sp>
    </p:spTree>
    <p:extLst>
      <p:ext uri="{BB962C8B-B14F-4D97-AF65-F5344CB8AC3E}">
        <p14:creationId xmlns:p14="http://schemas.microsoft.com/office/powerpoint/2010/main" val="257517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A5A-67EC-0B87-5D29-A18E6AA5266C}"/>
              </a:ext>
            </a:extLst>
          </p:cNvPr>
          <p:cNvSpPr>
            <a:spLocks noGrp="1"/>
          </p:cNvSpPr>
          <p:nvPr>
            <p:ph type="title"/>
          </p:nvPr>
        </p:nvSpPr>
        <p:spPr>
          <a:xfrm>
            <a:off x="2350104" y="365125"/>
            <a:ext cx="9003696" cy="1337658"/>
          </a:xfrm>
        </p:spPr>
        <p:txBody>
          <a:bodyPr/>
          <a:lstStyle/>
          <a:p>
            <a:r>
              <a:rPr lang="en-US">
                <a:latin typeface="Poppins SemiBold"/>
                <a:cs typeface="Poppins SemiBold"/>
              </a:rPr>
              <a:t>Did you know?</a:t>
            </a:r>
          </a:p>
        </p:txBody>
      </p:sp>
      <p:sp>
        <p:nvSpPr>
          <p:cNvPr id="3" name="Content Placeholder 2">
            <a:extLst>
              <a:ext uri="{FF2B5EF4-FFF2-40B4-BE49-F238E27FC236}">
                <a16:creationId xmlns:a16="http://schemas.microsoft.com/office/drawing/2014/main" id="{0282FBDF-3B98-A775-1B97-4AE585E93D7C}"/>
              </a:ext>
            </a:extLst>
          </p:cNvPr>
          <p:cNvSpPr>
            <a:spLocks noGrp="1"/>
          </p:cNvSpPr>
          <p:nvPr>
            <p:ph idx="1"/>
          </p:nvPr>
        </p:nvSpPr>
        <p:spPr>
          <a:xfrm>
            <a:off x="582365" y="2000862"/>
            <a:ext cx="11317191" cy="4857138"/>
          </a:xfrm>
        </p:spPr>
        <p:txBody>
          <a:bodyPr vert="horz" lIns="91440" tIns="45720" rIns="91440" bIns="45720" rtlCol="0" anchor="t">
            <a:noAutofit/>
          </a:bodyPr>
          <a:lstStyle/>
          <a:p>
            <a:pPr>
              <a:lnSpc>
                <a:spcPct val="100000"/>
              </a:lnSpc>
            </a:pPr>
            <a:r>
              <a:rPr lang="en-US" dirty="0">
                <a:solidFill>
                  <a:srgbClr val="333333"/>
                </a:solidFill>
                <a:latin typeface="Roboto Medium"/>
                <a:ea typeface="Roboto Medium"/>
                <a:cs typeface="Segoe UI"/>
              </a:rPr>
              <a:t>Systemic and social inequities (e.g., racism, poverty, homophobia, ableism) can increase risk for experiencing mental health concerns.</a:t>
            </a:r>
            <a:endParaRPr lang="en-US" dirty="0">
              <a:latin typeface="Roboto Medium"/>
              <a:ea typeface="Roboto Medium"/>
              <a:cs typeface="Roboto Medium"/>
            </a:endParaRPr>
          </a:p>
          <a:p>
            <a:pPr>
              <a:lnSpc>
                <a:spcPct val="100000"/>
              </a:lnSpc>
            </a:pPr>
            <a:r>
              <a:rPr lang="en-US" dirty="0">
                <a:solidFill>
                  <a:srgbClr val="333333"/>
                </a:solidFill>
                <a:latin typeface="Roboto Medium"/>
                <a:ea typeface="Roboto Medium"/>
                <a:cs typeface="Segoe UI"/>
              </a:rPr>
              <a:t>Barriers accessing services (e.g., long wait times, lack of culturally responsive care, gaps in special education supports) can make it harder for some students to get the help they need.</a:t>
            </a:r>
          </a:p>
          <a:p>
            <a:pPr>
              <a:lnSpc>
                <a:spcPct val="100000"/>
              </a:lnSpc>
            </a:pPr>
            <a:r>
              <a:rPr lang="en-US" dirty="0">
                <a:solidFill>
                  <a:srgbClr val="333333"/>
                </a:solidFill>
                <a:latin typeface="Roboto Medium"/>
                <a:ea typeface="Roboto Medium"/>
                <a:cs typeface="Segoe UI"/>
              </a:rPr>
              <a:t>Students with marginalized identities (including those navigating special education supports) may encounter unique stressors, discrimination, or barriers in systems that affect their mental health and access to care.</a:t>
            </a:r>
          </a:p>
          <a:p>
            <a:pPr marL="457200" indent="-457200">
              <a:lnSpc>
                <a:spcPct val="100000"/>
              </a:lnSpc>
              <a:buFont typeface="Wingdings" panose="020B0604020202020204" pitchFamily="34" charset="0"/>
              <a:buChar char="Ø"/>
            </a:pPr>
            <a:endParaRPr lang="en-US" dirty="0">
              <a:latin typeface="Roboto Medium"/>
              <a:ea typeface="Roboto Medium"/>
              <a:cs typeface="Roboto Medium"/>
            </a:endParaRPr>
          </a:p>
        </p:txBody>
      </p:sp>
      <p:pic>
        <p:nvPicPr>
          <p:cNvPr id="4" name="Graphic 3" descr="Badge Question Mark with solid fill">
            <a:extLst>
              <a:ext uri="{FF2B5EF4-FFF2-40B4-BE49-F238E27FC236}">
                <a16:creationId xmlns:a16="http://schemas.microsoft.com/office/drawing/2014/main" id="{718EA05E-804A-05C0-E269-CB374193B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2366" y="203384"/>
            <a:ext cx="1778594" cy="1792972"/>
          </a:xfrm>
          <a:prstGeom prst="rect">
            <a:avLst/>
          </a:prstGeom>
        </p:spPr>
      </p:pic>
    </p:spTree>
    <p:extLst>
      <p:ext uri="{BB962C8B-B14F-4D97-AF65-F5344CB8AC3E}">
        <p14:creationId xmlns:p14="http://schemas.microsoft.com/office/powerpoint/2010/main" val="34660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E46E-2992-FCD6-88A2-E9D2F57F9ACB}"/>
              </a:ext>
            </a:extLst>
          </p:cNvPr>
          <p:cNvSpPr>
            <a:spLocks noGrp="1"/>
          </p:cNvSpPr>
          <p:nvPr>
            <p:ph type="title"/>
          </p:nvPr>
        </p:nvSpPr>
        <p:spPr>
          <a:xfrm>
            <a:off x="0" y="86497"/>
            <a:ext cx="10515600" cy="716692"/>
          </a:xfrm>
        </p:spPr>
        <p:txBody>
          <a:bodyPr vert="horz" lIns="91440" tIns="45720" rIns="91440" bIns="45720" rtlCol="0" anchor="b">
            <a:normAutofit/>
          </a:bodyPr>
          <a:lstStyle/>
          <a:p>
            <a:r>
              <a:rPr lang="en-CA" dirty="0">
                <a:solidFill>
                  <a:schemeClr val="bg1"/>
                </a:solidFill>
              </a:rPr>
              <a:t>Quote from a SMHP</a:t>
            </a:r>
          </a:p>
        </p:txBody>
      </p:sp>
      <p:sp>
        <p:nvSpPr>
          <p:cNvPr id="5" name="Speech Bubble: Rectangle with Corners Rounded 4">
            <a:extLst>
              <a:ext uri="{FF2B5EF4-FFF2-40B4-BE49-F238E27FC236}">
                <a16:creationId xmlns:a16="http://schemas.microsoft.com/office/drawing/2014/main" id="{499C39B1-1CCB-6B63-CB8D-7FBF64CBB8B8}"/>
              </a:ext>
            </a:extLst>
          </p:cNvPr>
          <p:cNvSpPr/>
          <p:nvPr/>
        </p:nvSpPr>
        <p:spPr>
          <a:xfrm>
            <a:off x="2783954" y="1027976"/>
            <a:ext cx="6627039" cy="3965754"/>
          </a:xfrm>
          <a:prstGeom prst="wedgeRoundRectCallout">
            <a:avLst>
              <a:gd name="adj1" fmla="val -22554"/>
              <a:gd name="adj2" fmla="val 70716"/>
              <a:gd name="adj3" fmla="val 16667"/>
            </a:avLst>
          </a:prstGeom>
          <a:solidFill>
            <a:srgbClr val="60A500"/>
          </a:solidFill>
          <a:ln>
            <a:solidFill>
              <a:srgbClr val="7ABC30"/>
            </a:solidFill>
          </a:ln>
        </p:spPr>
        <p:style>
          <a:lnRef idx="2">
            <a:schemeClr val="accent6"/>
          </a:lnRef>
          <a:fillRef idx="1">
            <a:schemeClr val="lt1"/>
          </a:fillRef>
          <a:effectRef idx="0">
            <a:schemeClr val="accent6"/>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3600" b="1">
                <a:solidFill>
                  <a:schemeClr val="bg1"/>
                </a:solidFill>
                <a:latin typeface="Roboto Black"/>
                <a:ea typeface="Roboto Medium"/>
                <a:cs typeface="Segoe UI"/>
              </a:rPr>
              <a:t>Schools have a unique opportunity to bring mental health supports and services where students already are.</a:t>
            </a:r>
            <a:endParaRPr lang="en-US" sz="3600" b="1">
              <a:solidFill>
                <a:schemeClr val="bg1"/>
              </a:solidFill>
              <a:latin typeface="Roboto Black"/>
            </a:endParaRPr>
          </a:p>
          <a:p>
            <a:pPr>
              <a:lnSpc>
                <a:spcPct val="90000"/>
              </a:lnSpc>
              <a:spcBef>
                <a:spcPts val="1000"/>
              </a:spcBef>
              <a:spcAft>
                <a:spcPts val="0"/>
              </a:spcAft>
            </a:pPr>
            <a:endParaRPr lang="en-US" sz="2800" b="1">
              <a:solidFill>
                <a:schemeClr val="bg1"/>
              </a:solidFill>
              <a:latin typeface="Roboto Black"/>
              <a:ea typeface="Roboto Medium"/>
              <a:cs typeface="Segoe UI"/>
            </a:endParaRPr>
          </a:p>
          <a:p>
            <a:pPr algn="r"/>
            <a:r>
              <a:rPr lang="en-CA" sz="2800" b="1">
                <a:solidFill>
                  <a:schemeClr val="bg1"/>
                </a:solidFill>
                <a:latin typeface="Roboto Black"/>
                <a:ea typeface="Roboto Medium"/>
                <a:cs typeface="Segoe UI"/>
              </a:rPr>
              <a:t>— School mental health professional</a:t>
            </a:r>
          </a:p>
        </p:txBody>
      </p:sp>
    </p:spTree>
    <p:extLst>
      <p:ext uri="{BB962C8B-B14F-4D97-AF65-F5344CB8AC3E}">
        <p14:creationId xmlns:p14="http://schemas.microsoft.com/office/powerpoint/2010/main" val="89507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E2C-2C55-CCA8-7381-F19D06BFA160}"/>
              </a:ext>
            </a:extLst>
          </p:cNvPr>
          <p:cNvSpPr>
            <a:spLocks noGrp="1"/>
          </p:cNvSpPr>
          <p:nvPr>
            <p:ph type="title"/>
          </p:nvPr>
        </p:nvSpPr>
        <p:spPr>
          <a:xfrm>
            <a:off x="121509" y="111211"/>
            <a:ext cx="10515600" cy="667265"/>
          </a:xfrm>
        </p:spPr>
        <p:txBody>
          <a:bodyPr vert="horz" lIns="91440" tIns="45720" rIns="91440" bIns="45720" rtlCol="0" anchor="b">
            <a:normAutofit fontScale="90000"/>
          </a:bodyPr>
          <a:lstStyle/>
          <a:p>
            <a:r>
              <a:rPr lang="en-CA" dirty="0">
                <a:solidFill>
                  <a:srgbClr val="EBF9FC"/>
                </a:solidFill>
              </a:rPr>
              <a:t>Reflect 3</a:t>
            </a:r>
          </a:p>
        </p:txBody>
      </p:sp>
      <p:pic>
        <p:nvPicPr>
          <p:cNvPr id="6" name="Picture 5" descr="reflect">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960585" y="1043560"/>
            <a:ext cx="2317760" cy="2386473"/>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293433"/>
            <a:ext cx="7588553" cy="5181507"/>
          </a:xfrm>
        </p:spPr>
        <p:txBody>
          <a:bodyPr vert="horz" lIns="91440" tIns="45720" rIns="91440" bIns="45720" rtlCol="0" anchor="t">
            <a:normAutofit fontScale="92500" lnSpcReduction="10000"/>
          </a:bodyPr>
          <a:lstStyle/>
          <a:p>
            <a:pPr marL="0" indent="0">
              <a:lnSpc>
                <a:spcPct val="110000"/>
              </a:lnSpc>
              <a:buNone/>
            </a:pPr>
            <a:r>
              <a:rPr lang="en-US" sz="3300" dirty="0">
                <a:latin typeface="Roboto Medium"/>
                <a:ea typeface="Roboto Medium"/>
                <a:cs typeface="Roboto Medium"/>
              </a:rPr>
              <a:t>Every school community is different. Take a moment to reflect on the people at your school and board you could go to for support, should you have a mental health concern about a student.</a:t>
            </a:r>
            <a:endParaRPr lang="en-US" dirty="0">
              <a:latin typeface="Aptos" panose="020B0004020202020204"/>
              <a:ea typeface="Roboto Medium"/>
              <a:cs typeface="Roboto Medium"/>
            </a:endParaRPr>
          </a:p>
          <a:p>
            <a:pPr marL="0" indent="0">
              <a:lnSpc>
                <a:spcPct val="110000"/>
              </a:lnSpc>
              <a:buNone/>
            </a:pPr>
            <a:endParaRPr lang="en-US" dirty="0"/>
          </a:p>
          <a:p>
            <a:pPr marL="0" indent="0">
              <a:lnSpc>
                <a:spcPct val="110000"/>
              </a:lnSpc>
              <a:buNone/>
            </a:pPr>
            <a:r>
              <a:rPr lang="en-US" sz="3300" dirty="0">
                <a:latin typeface="Roboto Medium"/>
                <a:ea typeface="Roboto Medium"/>
                <a:cs typeface="Roboto Medium"/>
              </a:rPr>
              <a:t>What is the pathway to help connect students to what they may need? What are your board policies and protocols?</a:t>
            </a:r>
            <a:br>
              <a:rPr lang="en-US" sz="3300" dirty="0">
                <a:latin typeface="Roboto Medium"/>
              </a:rPr>
            </a:br>
            <a:endParaRPr lang="en-US" sz="3300" dirty="0">
              <a:latin typeface="Roboto Medium"/>
              <a:ea typeface="Roboto Medium"/>
              <a:cs typeface="Arial"/>
            </a:endParaRPr>
          </a:p>
          <a:p>
            <a:pPr>
              <a:lnSpc>
                <a:spcPct val="110000"/>
              </a:lnSpc>
            </a:pPr>
            <a:endParaRPr lang="en-US" dirty="0"/>
          </a:p>
        </p:txBody>
      </p:sp>
    </p:spTree>
    <p:extLst>
      <p:ext uri="{BB962C8B-B14F-4D97-AF65-F5344CB8AC3E}">
        <p14:creationId xmlns:p14="http://schemas.microsoft.com/office/powerpoint/2010/main" val="167531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587E4800-3340-6163-258C-51C333DF3E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BE99A9-3A87-98A4-6A08-F43E02059D6E}"/>
              </a:ext>
            </a:extLst>
          </p:cNvPr>
          <p:cNvSpPr>
            <a:spLocks noGrp="1"/>
          </p:cNvSpPr>
          <p:nvPr>
            <p:ph type="title" idx="4294967295"/>
          </p:nvPr>
        </p:nvSpPr>
        <p:spPr>
          <a:xfrm>
            <a:off x="146222" y="123568"/>
            <a:ext cx="10515600" cy="704335"/>
          </a:xfrm>
        </p:spPr>
        <p:txBody>
          <a:bodyPr vert="horz" lIns="91440" tIns="45720" rIns="91440" bIns="45720" rtlCol="0" anchor="b">
            <a:normAutofit/>
          </a:bodyPr>
          <a:lstStyle/>
          <a:p>
            <a:r>
              <a:rPr lang="en-CA" dirty="0">
                <a:solidFill>
                  <a:srgbClr val="7ABC30"/>
                </a:solidFill>
              </a:rPr>
              <a:t>Explore strategies</a:t>
            </a:r>
          </a:p>
        </p:txBody>
      </p:sp>
      <p:sp>
        <p:nvSpPr>
          <p:cNvPr id="4" name="Oval 3">
            <a:extLst>
              <a:ext uri="{FF2B5EF4-FFF2-40B4-BE49-F238E27FC236}">
                <a16:creationId xmlns:a16="http://schemas.microsoft.com/office/drawing/2014/main" id="{253E84AB-14FC-AFF5-FC78-0CB8BD63C312}"/>
              </a:ext>
              <a:ext uri="{C183D7F6-B498-43B3-948B-1728B52AA6E4}">
                <adec:decorative xmlns:adec="http://schemas.microsoft.com/office/drawing/2017/decorative" val="1"/>
              </a:ext>
            </a:extLst>
          </p:cNvPr>
          <p:cNvSpPr/>
          <p:nvPr/>
        </p:nvSpPr>
        <p:spPr>
          <a:xfrm>
            <a:off x="3095840" y="1074496"/>
            <a:ext cx="5440680" cy="54406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Explore strategies">
            <a:extLst>
              <a:ext uri="{FF2B5EF4-FFF2-40B4-BE49-F238E27FC236}">
                <a16:creationId xmlns:a16="http://schemas.microsoft.com/office/drawing/2014/main" id="{4B01A514-0D66-8641-F3D9-8708B0CF2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135" y="252977"/>
            <a:ext cx="6352045" cy="6352045"/>
          </a:xfrm>
          <a:prstGeom prst="rect">
            <a:avLst/>
          </a:prstGeom>
        </p:spPr>
      </p:pic>
    </p:spTree>
    <p:extLst>
      <p:ext uri="{BB962C8B-B14F-4D97-AF65-F5344CB8AC3E}">
        <p14:creationId xmlns:p14="http://schemas.microsoft.com/office/powerpoint/2010/main" val="353461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4BE5-47C4-C5BE-8B6E-EE92E8D63CC2}"/>
              </a:ext>
            </a:extLst>
          </p:cNvPr>
          <p:cNvSpPr>
            <a:spLocks noGrp="1"/>
          </p:cNvSpPr>
          <p:nvPr>
            <p:ph type="title"/>
          </p:nvPr>
        </p:nvSpPr>
        <p:spPr>
          <a:xfrm>
            <a:off x="2422676" y="365125"/>
            <a:ext cx="8931124" cy="1337658"/>
          </a:xfrm>
        </p:spPr>
        <p:txBody>
          <a:bodyPr/>
          <a:lstStyle/>
          <a:p>
            <a:r>
              <a:rPr lang="en-US" sz="4000">
                <a:latin typeface="Poppins SemiBold"/>
                <a:cs typeface="Poppins SemiBold"/>
              </a:rPr>
              <a:t>Barriers to help seeking</a:t>
            </a:r>
            <a:endParaRPr lang="en-US"/>
          </a:p>
        </p:txBody>
      </p:sp>
      <p:sp>
        <p:nvSpPr>
          <p:cNvPr id="3" name="Content Placeholder 2">
            <a:extLst>
              <a:ext uri="{FF2B5EF4-FFF2-40B4-BE49-F238E27FC236}">
                <a16:creationId xmlns:a16="http://schemas.microsoft.com/office/drawing/2014/main" id="{1AA60EF0-336C-CAAD-51D0-FCED6E5E4F3C}"/>
              </a:ext>
            </a:extLst>
          </p:cNvPr>
          <p:cNvSpPr>
            <a:spLocks noGrp="1"/>
          </p:cNvSpPr>
          <p:nvPr>
            <p:ph idx="1"/>
          </p:nvPr>
        </p:nvSpPr>
        <p:spPr/>
        <p:txBody>
          <a:bodyPr vert="horz" lIns="91440" tIns="45720" rIns="91440" bIns="45720" rtlCol="0" anchor="t">
            <a:normAutofit/>
          </a:bodyPr>
          <a:lstStyle/>
          <a:p>
            <a:pPr marL="0" indent="0">
              <a:buNone/>
            </a:pPr>
            <a:r>
              <a:rPr lang="en-US" sz="3200">
                <a:latin typeface="Roboto Medium"/>
                <a:ea typeface="Roboto Medium"/>
                <a:cs typeface="Roboto Medium"/>
              </a:rPr>
              <a:t>Ontario students say </a:t>
            </a:r>
            <a:r>
              <a:rPr lang="en-US" sz="3200" b="1">
                <a:latin typeface="Roboto Black"/>
                <a:ea typeface="Roboto Black"/>
                <a:cs typeface="Roboto Black"/>
              </a:rPr>
              <a:t>privacy </a:t>
            </a:r>
            <a:r>
              <a:rPr lang="en-US" sz="3200">
                <a:latin typeface="Roboto Medium"/>
                <a:ea typeface="Roboto Medium"/>
                <a:cs typeface="Roboto Medium"/>
              </a:rPr>
              <a:t>is one of their biggest concerns about seeking mental health support. </a:t>
            </a:r>
            <a:br>
              <a:rPr lang="en-US" sz="3200">
                <a:latin typeface="Roboto Medium"/>
                <a:ea typeface="Roboto Medium"/>
                <a:cs typeface="Roboto Medium"/>
              </a:rPr>
            </a:br>
            <a:endParaRPr lang="en-US" sz="3200">
              <a:latin typeface="Roboto Medium"/>
              <a:ea typeface="Roboto Medium"/>
              <a:cs typeface="Roboto Medium"/>
            </a:endParaRPr>
          </a:p>
          <a:p>
            <a:pPr marL="457200" indent="-457200"/>
            <a:r>
              <a:rPr lang="en-US" sz="3200">
                <a:latin typeface="Roboto Medium"/>
                <a:ea typeface="Roboto Medium"/>
                <a:cs typeface="Roboto Medium"/>
              </a:rPr>
              <a:t>What other barriers might there be?</a:t>
            </a:r>
            <a:endParaRPr lang="en-US">
              <a:latin typeface="Aptos" panose="020B0004020202020204"/>
              <a:ea typeface="Roboto Medium"/>
              <a:cs typeface="Roboto Medium"/>
            </a:endParaRPr>
          </a:p>
          <a:p>
            <a:pPr marL="457200" indent="-457200"/>
            <a:r>
              <a:rPr lang="en-US" sz="3200">
                <a:latin typeface="Roboto Medium"/>
                <a:ea typeface="Roboto Medium"/>
                <a:cs typeface="Roboto Medium"/>
              </a:rPr>
              <a:t>What actions are being taken? What other steps might help?</a:t>
            </a:r>
            <a:endParaRPr lang="en-US">
              <a:latin typeface="Aptos" panose="020B0004020202020204"/>
              <a:ea typeface="Roboto Medium"/>
              <a:cs typeface="Roboto Medium"/>
            </a:endParaRPr>
          </a:p>
        </p:txBody>
      </p:sp>
      <p:pic>
        <p:nvPicPr>
          <p:cNvPr id="4" name="Picture 3">
            <a:extLst>
              <a:ext uri="{FF2B5EF4-FFF2-40B4-BE49-F238E27FC236}">
                <a16:creationId xmlns:a16="http://schemas.microsoft.com/office/drawing/2014/main" id="{0EA40650-3CA9-41CD-3287-36022CEE93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410" y="349552"/>
            <a:ext cx="1405467" cy="1357086"/>
          </a:xfrm>
          <a:prstGeom prst="rect">
            <a:avLst/>
          </a:prstGeom>
        </p:spPr>
      </p:pic>
    </p:spTree>
    <p:extLst>
      <p:ext uri="{BB962C8B-B14F-4D97-AF65-F5344CB8AC3E}">
        <p14:creationId xmlns:p14="http://schemas.microsoft.com/office/powerpoint/2010/main" val="319525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D994-105F-499C-6862-975F72658E8E}"/>
              </a:ext>
            </a:extLst>
          </p:cNvPr>
          <p:cNvSpPr>
            <a:spLocks noGrp="1"/>
          </p:cNvSpPr>
          <p:nvPr>
            <p:ph type="title" idx="4294967295"/>
          </p:nvPr>
        </p:nvSpPr>
        <p:spPr>
          <a:xfrm>
            <a:off x="0" y="86497"/>
            <a:ext cx="10515600" cy="803189"/>
          </a:xfrm>
        </p:spPr>
        <p:txBody>
          <a:bodyPr vert="horz" lIns="91440" tIns="45720" rIns="91440" bIns="45720" rtlCol="0" anchor="b">
            <a:normAutofit/>
          </a:bodyPr>
          <a:lstStyle/>
          <a:p>
            <a:r>
              <a:rPr lang="en-CA" dirty="0">
                <a:solidFill>
                  <a:srgbClr val="7ABC30"/>
                </a:solidFill>
              </a:rPr>
              <a:t>Build your toolbox</a:t>
            </a:r>
          </a:p>
        </p:txBody>
      </p:sp>
      <p:pic>
        <p:nvPicPr>
          <p:cNvPr id="3" name="Picture 2" descr="build your toolbox">
            <a:extLst>
              <a:ext uri="{FF2B5EF4-FFF2-40B4-BE49-F238E27FC236}">
                <a16:creationId xmlns:a16="http://schemas.microsoft.com/office/drawing/2014/main" id="{9A55BE7D-8B06-C0BF-7875-0837F4CA8A05}"/>
              </a:ext>
            </a:extLst>
          </p:cNvPr>
          <p:cNvPicPr>
            <a:picLocks noChangeAspect="1"/>
          </p:cNvPicPr>
          <p:nvPr/>
        </p:nvPicPr>
        <p:blipFill>
          <a:blip r:embed="rId2"/>
          <a:stretch>
            <a:fillRect/>
          </a:stretch>
        </p:blipFill>
        <p:spPr>
          <a:xfrm>
            <a:off x="4016217" y="1290196"/>
            <a:ext cx="4146064"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26FE-6E32-0082-8765-38EADFF67F00}"/>
              </a:ext>
            </a:extLst>
          </p:cNvPr>
          <p:cNvSpPr>
            <a:spLocks noGrp="1"/>
          </p:cNvSpPr>
          <p:nvPr>
            <p:ph idx="1"/>
          </p:nvPr>
        </p:nvSpPr>
        <p:spPr>
          <a:xfrm>
            <a:off x="766313" y="1130684"/>
            <a:ext cx="5255837" cy="3706523"/>
          </a:xfrm>
        </p:spPr>
        <p:txBody>
          <a:bodyPr vert="horz" lIns="91440" tIns="45720" rIns="91440" bIns="45720" rtlCol="0" anchor="t">
            <a:normAutofit/>
          </a:bodyPr>
          <a:lstStyle/>
          <a:p>
            <a:endParaRPr lang="en-US">
              <a:latin typeface="Roboto Medium"/>
              <a:ea typeface="Roboto Medium"/>
              <a:cs typeface="Roboto Medium"/>
            </a:endParaRPr>
          </a:p>
          <a:p>
            <a:r>
              <a:rPr lang="en-US">
                <a:latin typeface="Roboto Medium"/>
                <a:ea typeface="Roboto Medium"/>
                <a:cs typeface="Roboto Medium"/>
              </a:rPr>
              <a:t>Where might these resources be best positioned in our school(s)? </a:t>
            </a:r>
          </a:p>
          <a:p>
            <a:r>
              <a:rPr lang="en-US">
                <a:latin typeface="Roboto Medium"/>
                <a:ea typeface="Roboto Medium"/>
                <a:cs typeface="Roboto Medium"/>
              </a:rPr>
              <a:t>What opportunities do we have to share them with parents and caregivers?</a:t>
            </a:r>
          </a:p>
        </p:txBody>
      </p:sp>
      <p:pic>
        <p:nvPicPr>
          <p:cNvPr id="6" name="Picture 5" descr="SMH-ON resource: My circle of support">
            <a:extLst>
              <a:ext uri="{FF2B5EF4-FFF2-40B4-BE49-F238E27FC236}">
                <a16:creationId xmlns:a16="http://schemas.microsoft.com/office/drawing/2014/main" id="{87365E20-E23A-B67B-ACD8-A3EA9F5FEF4F}"/>
              </a:ext>
            </a:extLst>
          </p:cNvPr>
          <p:cNvPicPr>
            <a:picLocks noChangeAspect="1"/>
          </p:cNvPicPr>
          <p:nvPr/>
        </p:nvPicPr>
        <p:blipFill>
          <a:blip r:embed="rId3"/>
          <a:stretch>
            <a:fillRect/>
          </a:stretch>
        </p:blipFill>
        <p:spPr>
          <a:xfrm>
            <a:off x="6723538" y="879905"/>
            <a:ext cx="2034823" cy="51130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13F5D313-7065-D6DF-6085-4E08B82565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51464" y="872613"/>
            <a:ext cx="2002714" cy="5122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FF8C8F52-1AC5-5DE9-5CF8-3B9AD68EFF2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5517" y="4688544"/>
            <a:ext cx="1663424" cy="1736173"/>
          </a:xfrm>
          <a:prstGeom prst="rect">
            <a:avLst/>
          </a:prstGeom>
        </p:spPr>
      </p:pic>
      <p:sp>
        <p:nvSpPr>
          <p:cNvPr id="2" name="Title 1">
            <a:extLst>
              <a:ext uri="{FF2B5EF4-FFF2-40B4-BE49-F238E27FC236}">
                <a16:creationId xmlns:a16="http://schemas.microsoft.com/office/drawing/2014/main" id="{2BA66B3B-2F15-B3C9-0F72-64D38FAD672C}"/>
              </a:ext>
            </a:extLst>
          </p:cNvPr>
          <p:cNvSpPr txBox="1">
            <a:spLocks noGrp="1"/>
          </p:cNvSpPr>
          <p:nvPr>
            <p:ph type="title" idx="4294967295"/>
          </p:nvPr>
        </p:nvSpPr>
        <p:spPr>
          <a:xfrm>
            <a:off x="741871" y="526211"/>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Poppins SemiBold"/>
                <a:ea typeface="+mn-ea"/>
                <a:cs typeface="Poppins SemiBold"/>
              </a:rPr>
              <a:t>My Circle of Support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0929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56DD-3AC2-908F-F859-07937AFD5C44}"/>
              </a:ext>
            </a:extLst>
          </p:cNvPr>
          <p:cNvSpPr>
            <a:spLocks noGrp="1"/>
          </p:cNvSpPr>
          <p:nvPr>
            <p:ph type="title"/>
          </p:nvPr>
        </p:nvSpPr>
        <p:spPr>
          <a:xfrm>
            <a:off x="158578" y="160638"/>
            <a:ext cx="10515600" cy="772349"/>
          </a:xfrm>
        </p:spPr>
        <p:txBody>
          <a:bodyPr vert="horz" lIns="91440" tIns="45720" rIns="91440" bIns="45720" rtlCol="0" anchor="b">
            <a:normAutofit/>
          </a:bodyPr>
          <a:lstStyle/>
          <a:p>
            <a:r>
              <a:rPr lang="en-CA" dirty="0">
                <a:solidFill>
                  <a:srgbClr val="7ABC30"/>
                </a:solidFill>
              </a:rPr>
              <a:t>Dig deeper</a:t>
            </a:r>
          </a:p>
        </p:txBody>
      </p:sp>
      <p:pic>
        <p:nvPicPr>
          <p:cNvPr id="5" name="Picture 4" descr="dig deeper">
            <a:extLst>
              <a:ext uri="{FF2B5EF4-FFF2-40B4-BE49-F238E27FC236}">
                <a16:creationId xmlns:a16="http://schemas.microsoft.com/office/drawing/2014/main" id="{A5BF93E2-E703-B8BD-C361-92DE29550E43}"/>
              </a:ext>
            </a:extLst>
          </p:cNvPr>
          <p:cNvPicPr>
            <a:picLocks noChangeAspect="1"/>
          </p:cNvPicPr>
          <p:nvPr/>
        </p:nvPicPr>
        <p:blipFill>
          <a:blip r:embed="rId2"/>
          <a:stretch>
            <a:fillRect/>
          </a:stretch>
        </p:blipFill>
        <p:spPr>
          <a:xfrm>
            <a:off x="3590362" y="957701"/>
            <a:ext cx="5018875"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en-US">
                <a:latin typeface="Poppins SemiBold"/>
                <a:cs typeface="Poppins SemiBold"/>
              </a:rPr>
              <a:t>Notes for facilitation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361978" y="1468550"/>
            <a:ext cx="11587006" cy="5389449"/>
          </a:xfrm>
        </p:spPr>
        <p:txBody>
          <a:bodyPr vert="horz" lIns="91440" tIns="45720" rIns="91440" bIns="45720" rtlCol="0" anchor="t">
            <a:normAutofit/>
          </a:bodyPr>
          <a:lstStyle/>
          <a:p>
            <a:r>
              <a:rPr lang="en-US" dirty="0">
                <a:latin typeface="Roboto Medium"/>
                <a:ea typeface="Roboto Medium"/>
                <a:cs typeface="Roboto Medium"/>
              </a:rPr>
              <a:t>This slide deck contains information from</a:t>
            </a:r>
            <a:r>
              <a:rPr lang="en-US" dirty="0">
                <a:solidFill>
                  <a:srgbClr val="7030A0"/>
                </a:solidFill>
                <a:latin typeface="Roboto Medium"/>
                <a:ea typeface="Roboto Medium"/>
                <a:cs typeface="Roboto Medium"/>
              </a:rPr>
              <a:t> </a:t>
            </a:r>
            <a:r>
              <a:rPr lang="en-US" b="1" dirty="0">
                <a:solidFill>
                  <a:srgbClr val="7030A0"/>
                </a:solidFill>
                <a:latin typeface="Roboto Black"/>
                <a:ea typeface="Roboto Black"/>
                <a:cs typeface="Roboto Black"/>
                <a:hlinkClick r:id="rId4">
                  <a:extLst>
                    <a:ext uri="{A12FA001-AC4F-418D-AE19-62706E023703}">
                      <ahyp:hlinkClr xmlns:ahyp="http://schemas.microsoft.com/office/drawing/2018/hyperlinkcolor" val="tx"/>
                    </a:ext>
                  </a:extLst>
                </a:hlinkClick>
              </a:rPr>
              <a:t>Intro to MH LIT</a:t>
            </a:r>
            <a:r>
              <a:rPr lang="en-US" dirty="0">
                <a:latin typeface="Roboto Medium"/>
                <a:ea typeface="Roboto Medium"/>
                <a:cs typeface="Roboto Medium"/>
              </a:rPr>
              <a:t>, a one-hour mental health literacy course for educators. This slide deck offers related content in a format that may be offered at staff meetings or other professional learning opportunities. </a:t>
            </a:r>
            <a:endParaRPr lang="en-US" dirty="0"/>
          </a:p>
          <a:p>
            <a:r>
              <a:rPr lang="en-US" dirty="0">
                <a:latin typeface="Roboto Medium"/>
                <a:ea typeface="Roboto Medium"/>
                <a:cs typeface="Roboto Medium"/>
              </a:rPr>
              <a:t>Adjust the slides to meet your needs. They can be edited/reordered. Consider which optional extensions are relevant or fit within your allotted timeframe. </a:t>
            </a:r>
          </a:p>
          <a:p>
            <a:r>
              <a:rPr lang="en-US" dirty="0">
                <a:latin typeface="Roboto Medium"/>
                <a:ea typeface="Roboto Medium"/>
                <a:cs typeface="Roboto Medium"/>
              </a:rPr>
              <a:t>Consider supplementing the materials with additional activities/information </a:t>
            </a:r>
            <a:r>
              <a:rPr lang="en-US" b="1" dirty="0">
                <a:latin typeface="Roboto Black"/>
                <a:ea typeface="Roboto Black"/>
                <a:cs typeface="Roboto Black"/>
              </a:rPr>
              <a:t>specific to your region and board</a:t>
            </a:r>
            <a:r>
              <a:rPr lang="en-US" dirty="0">
                <a:latin typeface="Roboto Medium"/>
                <a:ea typeface="Roboto Medium"/>
                <a:cs typeface="Roboto Medium"/>
              </a:rPr>
              <a:t> (e.g., local mental health programs or educational opportunities, etc.).  </a:t>
            </a:r>
          </a:p>
          <a:p>
            <a:r>
              <a:rPr lang="en-US" dirty="0">
                <a:latin typeface="Roboto Medium"/>
                <a:ea typeface="Roboto Medium"/>
                <a:cs typeface="Roboto Medium"/>
              </a:rPr>
              <a:t>Consider inviting staff to complete the online course. It's free, self-paced, and a certificate is provided upon completion. </a:t>
            </a:r>
          </a:p>
        </p:txBody>
      </p:sp>
    </p:spTree>
    <p:extLst>
      <p:ext uri="{BB962C8B-B14F-4D97-AF65-F5344CB8AC3E}">
        <p14:creationId xmlns:p14="http://schemas.microsoft.com/office/powerpoint/2010/main" val="602143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BB2AB-1970-7C04-7825-640AB8B2614B}"/>
              </a:ext>
            </a:extLst>
          </p:cNvPr>
          <p:cNvSpPr txBox="1">
            <a:spLocks noGrp="1"/>
          </p:cNvSpPr>
          <p:nvPr>
            <p:ph type="title" idx="4294967295"/>
          </p:nvPr>
        </p:nvSpPr>
        <p:spPr>
          <a:xfrm>
            <a:off x="729776" y="248020"/>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Poppins SemiBold"/>
                <a:ea typeface="+mn-ea"/>
                <a:cs typeface="Poppins SemiBold"/>
              </a:rPr>
              <a:t>ONE-CALL Desk Reference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MH-ON resource: ONE CALL Desk Reference">
            <a:extLst>
              <a:ext uri="{FF2B5EF4-FFF2-40B4-BE49-F238E27FC236}">
                <a16:creationId xmlns:a16="http://schemas.microsoft.com/office/drawing/2014/main" id="{6BC9D9D7-F317-D0B6-42E1-C236B532F5AF}"/>
              </a:ext>
            </a:extLst>
          </p:cNvPr>
          <p:cNvPicPr>
            <a:picLocks noChangeAspect="1"/>
          </p:cNvPicPr>
          <p:nvPr/>
        </p:nvPicPr>
        <p:blipFill>
          <a:blip r:embed="rId3"/>
          <a:stretch>
            <a:fillRect/>
          </a:stretch>
        </p:blipFill>
        <p:spPr>
          <a:xfrm>
            <a:off x="1100257" y="1068483"/>
            <a:ext cx="4178061" cy="5453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E33167F1-044B-49AB-9434-43C8D7D6FF3D}"/>
              </a:ext>
            </a:extLst>
          </p:cNvPr>
          <p:cNvSpPr>
            <a:spLocks noGrp="1"/>
          </p:cNvSpPr>
          <p:nvPr>
            <p:ph idx="1"/>
          </p:nvPr>
        </p:nvSpPr>
        <p:spPr>
          <a:xfrm>
            <a:off x="5685938" y="1065750"/>
            <a:ext cx="6033794" cy="2113719"/>
          </a:xfrm>
        </p:spPr>
        <p:txBody>
          <a:bodyPr vert="horz" lIns="91440" tIns="45720" rIns="91440" bIns="45720" rtlCol="0" anchor="t">
            <a:normAutofit/>
          </a:bodyPr>
          <a:lstStyle/>
          <a:p>
            <a:pPr marL="0" indent="0">
              <a:buNone/>
            </a:pPr>
            <a:endParaRPr lang="en-US" sz="2400">
              <a:latin typeface="Aptos"/>
              <a:ea typeface="Roboto Medium"/>
              <a:cs typeface="Roboto Medium"/>
            </a:endParaRPr>
          </a:p>
          <a:p>
            <a:pPr marL="0" indent="0">
              <a:buNone/>
            </a:pPr>
            <a:r>
              <a:rPr lang="en-US">
                <a:latin typeface="Roboto Medium"/>
                <a:ea typeface="Roboto Medium"/>
                <a:cs typeface="Roboto Medium"/>
              </a:rPr>
              <a:t>A step-by-step approach to support students when they exhibit signs of a mental health concern</a:t>
            </a:r>
          </a:p>
          <a:p>
            <a:endParaRPr lang="en-US">
              <a:latin typeface="Roboto Medium"/>
              <a:ea typeface="Roboto Medium"/>
              <a:cs typeface="Roboto Medium"/>
            </a:endParaRPr>
          </a:p>
          <a:p>
            <a:endParaRPr lang="en-US"/>
          </a:p>
        </p:txBody>
      </p:sp>
      <p:pic>
        <p:nvPicPr>
          <p:cNvPr id="7" name="Picture 6">
            <a:extLst>
              <a:ext uri="{FF2B5EF4-FFF2-40B4-BE49-F238E27FC236}">
                <a16:creationId xmlns:a16="http://schemas.microsoft.com/office/drawing/2014/main" id="{EB7DAA70-B71D-D5E6-1660-F63120DD011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04206" y="4294535"/>
            <a:ext cx="2219325" cy="2219325"/>
          </a:xfrm>
          <a:prstGeom prst="rect">
            <a:avLst/>
          </a:prstGeom>
        </p:spPr>
      </p:pic>
    </p:spTree>
    <p:extLst>
      <p:ext uri="{BB962C8B-B14F-4D97-AF65-F5344CB8AC3E}">
        <p14:creationId xmlns:p14="http://schemas.microsoft.com/office/powerpoint/2010/main" val="305942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2142-3796-8FCD-3175-2DFB1F4A2BF7}"/>
              </a:ext>
            </a:extLst>
          </p:cNvPr>
          <p:cNvSpPr>
            <a:spLocks noGrp="1"/>
          </p:cNvSpPr>
          <p:nvPr>
            <p:ph type="title"/>
          </p:nvPr>
        </p:nvSpPr>
        <p:spPr>
          <a:xfrm>
            <a:off x="293251" y="377415"/>
            <a:ext cx="10515600" cy="1325563"/>
          </a:xfrm>
        </p:spPr>
        <p:txBody>
          <a:bodyPr/>
          <a:lstStyle/>
          <a:p>
            <a:r>
              <a:rPr lang="en-US">
                <a:latin typeface="Poppins SemiBold"/>
                <a:cs typeface="Poppins SemiBold"/>
              </a:rPr>
              <a:t>ONE-CALL - Circle of Support</a:t>
            </a:r>
            <a:endParaRPr lang="en-US"/>
          </a:p>
        </p:txBody>
      </p:sp>
      <p:pic>
        <p:nvPicPr>
          <p:cNvPr id="7" name="Picture 6" descr="SMH-ON resource: ONE CALL Desk Reference">
            <a:extLst>
              <a:ext uri="{FF2B5EF4-FFF2-40B4-BE49-F238E27FC236}">
                <a16:creationId xmlns:a16="http://schemas.microsoft.com/office/drawing/2014/main" id="{C2689408-A2BB-50DE-4D74-21C1713EF019}"/>
              </a:ext>
            </a:extLst>
          </p:cNvPr>
          <p:cNvPicPr>
            <a:picLocks noChangeAspect="1"/>
          </p:cNvPicPr>
          <p:nvPr/>
        </p:nvPicPr>
        <p:blipFill>
          <a:blip r:embed="rId3"/>
          <a:stretch>
            <a:fillRect/>
          </a:stretch>
        </p:blipFill>
        <p:spPr>
          <a:xfrm>
            <a:off x="10244257" y="378370"/>
            <a:ext cx="1590137" cy="2132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Circle of Support">
            <a:extLst>
              <a:ext uri="{FF2B5EF4-FFF2-40B4-BE49-F238E27FC236}">
                <a16:creationId xmlns:a16="http://schemas.microsoft.com/office/drawing/2014/main" id="{314F14F1-5F35-D5FD-A7C8-88993ACD6972}"/>
              </a:ext>
            </a:extLst>
          </p:cNvPr>
          <p:cNvPicPr>
            <a:picLocks noChangeAspect="1"/>
          </p:cNvPicPr>
          <p:nvPr/>
        </p:nvPicPr>
        <p:blipFill>
          <a:blip r:embed="rId4"/>
          <a:stretch>
            <a:fillRect/>
          </a:stretch>
        </p:blipFill>
        <p:spPr>
          <a:xfrm>
            <a:off x="306327" y="1708209"/>
            <a:ext cx="3714930" cy="3729128"/>
          </a:xfrm>
          <a:prstGeom prst="rect">
            <a:avLst/>
          </a:prstGeom>
        </p:spPr>
      </p:pic>
      <p:sp>
        <p:nvSpPr>
          <p:cNvPr id="3" name="Content Placeholder 2">
            <a:extLst>
              <a:ext uri="{FF2B5EF4-FFF2-40B4-BE49-F238E27FC236}">
                <a16:creationId xmlns:a16="http://schemas.microsoft.com/office/drawing/2014/main" id="{8A012224-9CFF-2A8B-DEA7-25D98C7DE49B}"/>
              </a:ext>
            </a:extLst>
          </p:cNvPr>
          <p:cNvSpPr>
            <a:spLocks noGrp="1"/>
          </p:cNvSpPr>
          <p:nvPr>
            <p:ph idx="1"/>
          </p:nvPr>
        </p:nvSpPr>
        <p:spPr>
          <a:xfrm>
            <a:off x="4193227" y="1897642"/>
            <a:ext cx="6016285" cy="4666041"/>
          </a:xfrm>
        </p:spPr>
        <p:txBody>
          <a:bodyPr vert="horz" lIns="91440" tIns="45720" rIns="91440" bIns="45720" rtlCol="0" anchor="t">
            <a:normAutofit/>
          </a:bodyPr>
          <a:lstStyle/>
          <a:p>
            <a:pPr marL="0" indent="0">
              <a:buNone/>
            </a:pPr>
            <a:r>
              <a:rPr lang="en-US">
                <a:solidFill>
                  <a:srgbClr val="000000"/>
                </a:solidFill>
                <a:latin typeface="Aptos"/>
                <a:ea typeface="Roboto Medium"/>
                <a:cs typeface="Roboto Medium"/>
              </a:rPr>
              <a:t>It's important to remember we are not alone.</a:t>
            </a:r>
            <a:br>
              <a:rPr lang="en-US">
                <a:latin typeface="Aptos"/>
                <a:ea typeface="Roboto Medium"/>
                <a:cs typeface="Roboto Medium"/>
              </a:rPr>
            </a:br>
            <a:br>
              <a:rPr lang="en-US">
                <a:latin typeface="Aptos"/>
                <a:ea typeface="Roboto Medium"/>
                <a:cs typeface="Roboto Medium"/>
              </a:rPr>
            </a:br>
            <a:r>
              <a:rPr lang="en-US">
                <a:solidFill>
                  <a:srgbClr val="000000"/>
                </a:solidFill>
                <a:latin typeface="Aptos"/>
                <a:ea typeface="Roboto Medium"/>
                <a:cs typeface="Roboto Medium"/>
              </a:rPr>
              <a:t>Look at the Circle of Support on page two in ONE-CALL. Take some time to name and identify the people that make up the circle of support for students in your school.</a:t>
            </a:r>
          </a:p>
        </p:txBody>
      </p:sp>
    </p:spTree>
    <p:extLst>
      <p:ext uri="{BB962C8B-B14F-4D97-AF65-F5344CB8AC3E}">
        <p14:creationId xmlns:p14="http://schemas.microsoft.com/office/powerpoint/2010/main" val="386635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C881-8FDB-7CC2-697F-22F5F8D410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D879EE3-2FAB-D866-9D15-D23F43EBB8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410" y="373744"/>
            <a:ext cx="982134" cy="1042610"/>
          </a:xfrm>
          <a:prstGeom prst="rect">
            <a:avLst/>
          </a:prstGeom>
        </p:spPr>
      </p:pic>
      <p:sp>
        <p:nvSpPr>
          <p:cNvPr id="5" name="Title 1">
            <a:extLst>
              <a:ext uri="{FF2B5EF4-FFF2-40B4-BE49-F238E27FC236}">
                <a16:creationId xmlns:a16="http://schemas.microsoft.com/office/drawing/2014/main" id="{E71E101A-A7C2-7915-B71E-4A42384390D0}"/>
              </a:ext>
            </a:extLst>
          </p:cNvPr>
          <p:cNvSpPr txBox="1">
            <a:spLocks noGrp="1"/>
          </p:cNvSpPr>
          <p:nvPr>
            <p:ph type="title" idx="4294967295"/>
          </p:nvPr>
        </p:nvSpPr>
        <p:spPr>
          <a:xfrm>
            <a:off x="1958219" y="239335"/>
            <a:ext cx="980198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Poppins SemiBold"/>
                <a:ea typeface="+mj-ea"/>
                <a:cs typeface="Poppins SemiBold"/>
              </a:rPr>
              <a:t>Your mental health matters, too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1674E0C8-FD3B-270B-E3AE-E3E0950FD656}"/>
              </a:ext>
            </a:extLst>
          </p:cNvPr>
          <p:cNvSpPr>
            <a:spLocks noGrp="1"/>
          </p:cNvSpPr>
          <p:nvPr>
            <p:ph idx="1"/>
          </p:nvPr>
        </p:nvSpPr>
        <p:spPr>
          <a:xfrm>
            <a:off x="838200" y="1825625"/>
            <a:ext cx="10515600" cy="3944980"/>
          </a:xfrm>
        </p:spPr>
        <p:txBody>
          <a:bodyPr vert="horz" lIns="91440" tIns="45720" rIns="91440" bIns="45720" rtlCol="0" anchor="t">
            <a:normAutofit lnSpcReduction="10000"/>
          </a:bodyPr>
          <a:lstStyle/>
          <a:p>
            <a:pPr marL="0" indent="0">
              <a:lnSpc>
                <a:spcPct val="100000"/>
              </a:lnSpc>
              <a:buNone/>
            </a:pPr>
            <a:r>
              <a:rPr lang="en-US" sz="3600" dirty="0">
                <a:latin typeface="Roboto Medium"/>
                <a:ea typeface="Roboto Medium"/>
                <a:cs typeface="Roboto Medium"/>
              </a:rPr>
              <a:t>As you consider the circle of support for students, consider who could be in your own circle of support. </a:t>
            </a:r>
          </a:p>
          <a:p>
            <a:pPr marL="0" indent="0">
              <a:lnSpc>
                <a:spcPct val="100000"/>
              </a:lnSpc>
              <a:buNone/>
            </a:pPr>
            <a:endParaRPr lang="en-US" sz="3600" dirty="0">
              <a:latin typeface="Roboto Medium"/>
              <a:ea typeface="Roboto Medium"/>
              <a:cs typeface="Roboto Medium"/>
            </a:endParaRPr>
          </a:p>
          <a:p>
            <a:pPr marL="0" indent="0">
              <a:lnSpc>
                <a:spcPct val="100000"/>
              </a:lnSpc>
              <a:buNone/>
            </a:pPr>
            <a:r>
              <a:rPr lang="en-US" sz="3600" dirty="0">
                <a:highlight>
                  <a:srgbClr val="FFFF00"/>
                </a:highlight>
                <a:latin typeface="Roboto Medium"/>
                <a:ea typeface="Roboto Medium"/>
                <a:cs typeface="Roboto Medium"/>
              </a:rPr>
              <a:t>[Insert information about local supports – e.g., Board Employee Assistance Program, local union/federation, free help lines, etc.]</a:t>
            </a:r>
          </a:p>
        </p:txBody>
      </p:sp>
    </p:spTree>
    <p:extLst>
      <p:ext uri="{BB962C8B-B14F-4D97-AF65-F5344CB8AC3E}">
        <p14:creationId xmlns:p14="http://schemas.microsoft.com/office/powerpoint/2010/main" val="3053873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87CDA-B750-5624-FA9D-BDCF887F8652}"/>
              </a:ext>
            </a:extLst>
          </p:cNvPr>
          <p:cNvSpPr txBox="1">
            <a:spLocks noGrp="1"/>
          </p:cNvSpPr>
          <p:nvPr>
            <p:ph type="title" idx="4294967295"/>
          </p:nvPr>
        </p:nvSpPr>
        <p:spPr>
          <a:xfrm>
            <a:off x="627743" y="23933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Poppins SemiBold"/>
                <a:ea typeface="+mj-ea"/>
                <a:cs typeface="Poppins SemiBold"/>
              </a:rPr>
              <a:t>Share your learning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Content Placeholder 2">
            <a:extLst>
              <a:ext uri="{FF2B5EF4-FFF2-40B4-BE49-F238E27FC236}">
                <a16:creationId xmlns:a16="http://schemas.microsoft.com/office/drawing/2014/main" id="{2846B6A1-A5A1-B7E4-A43D-E0C03990E7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5110757"/>
              </p:ext>
            </p:extLst>
          </p:nvPr>
        </p:nvGraphicFramePr>
        <p:xfrm>
          <a:off x="697916" y="1522472"/>
          <a:ext cx="10135790" cy="519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275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6381D67-155E-8876-3814-43E33D226D81}"/>
              </a:ext>
            </a:extLst>
          </p:cNvPr>
          <p:cNvSpPr txBox="1">
            <a:spLocks noGrp="1"/>
          </p:cNvSpPr>
          <p:nvPr>
            <p:ph type="title" idx="4294967295"/>
          </p:nvPr>
        </p:nvSpPr>
        <p:spPr>
          <a:xfrm>
            <a:off x="454781" y="261257"/>
            <a:ext cx="1047205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Poppins SemiBold"/>
                <a:ea typeface="+mn-ea"/>
                <a:cs typeface="+mn-cs"/>
              </a:rPr>
              <a:t>Tense and relax</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Tense and relax activity">
            <a:extLst>
              <a:ext uri="{FF2B5EF4-FFF2-40B4-BE49-F238E27FC236}">
                <a16:creationId xmlns:a16="http://schemas.microsoft.com/office/drawing/2014/main" id="{2AB1C52A-3D12-416E-D10D-22169BBA08FA}"/>
              </a:ext>
            </a:extLst>
          </p:cNvPr>
          <p:cNvPicPr>
            <a:picLocks noChangeAspect="1"/>
          </p:cNvPicPr>
          <p:nvPr/>
        </p:nvPicPr>
        <p:blipFill>
          <a:blip r:embed="rId3"/>
          <a:stretch>
            <a:fillRect/>
          </a:stretch>
        </p:blipFill>
        <p:spPr>
          <a:xfrm>
            <a:off x="3668009" y="1151145"/>
            <a:ext cx="4848679" cy="5529035"/>
          </a:xfrm>
          <a:prstGeom prst="rect">
            <a:avLst/>
          </a:prstGeom>
        </p:spPr>
      </p:pic>
    </p:spTree>
    <p:extLst>
      <p:ext uri="{BB962C8B-B14F-4D97-AF65-F5344CB8AC3E}">
        <p14:creationId xmlns:p14="http://schemas.microsoft.com/office/powerpoint/2010/main" val="76433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Finding Calm - Forest Visualization">
            <a:hlinkClick r:id="" action="ppaction://media"/>
            <a:extLst>
              <a:ext uri="{FF2B5EF4-FFF2-40B4-BE49-F238E27FC236}">
                <a16:creationId xmlns:a16="http://schemas.microsoft.com/office/drawing/2014/main" id="{C8EDBB0C-2524-C574-7561-59B35D58BEF2}"/>
              </a:ext>
            </a:extLst>
          </p:cNvPr>
          <p:cNvPicPr>
            <a:picLocks noGrp="1" noRot="1" noChangeAspect="1"/>
          </p:cNvPicPr>
          <p:nvPr>
            <p:ph idx="1"/>
            <a:videoFile r:link="rId1"/>
          </p:nvPr>
        </p:nvPicPr>
        <p:blipFill>
          <a:blip r:embed="rId4"/>
          <a:stretch>
            <a:fillRect/>
          </a:stretch>
        </p:blipFill>
        <p:spPr>
          <a:xfrm>
            <a:off x="1373869" y="1003150"/>
            <a:ext cx="9442676" cy="5343146"/>
          </a:xfrm>
        </p:spPr>
      </p:pic>
      <p:sp>
        <p:nvSpPr>
          <p:cNvPr id="12" name="Title 11">
            <a:extLst>
              <a:ext uri="{FF2B5EF4-FFF2-40B4-BE49-F238E27FC236}">
                <a16:creationId xmlns:a16="http://schemas.microsoft.com/office/drawing/2014/main" id="{DF0A91FA-6655-86A3-4258-46159A837017}"/>
              </a:ext>
            </a:extLst>
          </p:cNvPr>
          <p:cNvSpPr txBox="1">
            <a:spLocks noGrp="1"/>
          </p:cNvSpPr>
          <p:nvPr>
            <p:ph type="title" idx="4294967295"/>
          </p:nvPr>
        </p:nvSpPr>
        <p:spPr>
          <a:xfrm>
            <a:off x="454781" y="261257"/>
            <a:ext cx="1047205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Poppins SemiBold"/>
                <a:ea typeface="+mn-ea"/>
                <a:cs typeface="+mn-cs"/>
              </a:rPr>
              <a:t>Finding calm – Forest visualization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8780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4D28-DDBC-933D-666A-4C53A6FED1B6}"/>
              </a:ext>
            </a:extLst>
          </p:cNvPr>
          <p:cNvSpPr>
            <a:spLocks noGrp="1"/>
          </p:cNvSpPr>
          <p:nvPr>
            <p:ph type="title"/>
          </p:nvPr>
        </p:nvSpPr>
        <p:spPr>
          <a:xfrm>
            <a:off x="1723767" y="365125"/>
            <a:ext cx="9630033" cy="1346157"/>
          </a:xfrm>
        </p:spPr>
        <p:txBody>
          <a:bodyPr/>
          <a:lstStyle/>
          <a:p>
            <a:r>
              <a:rPr lang="en-US">
                <a:latin typeface="Poppins SemiBold"/>
                <a:cs typeface="Poppins SemiBold"/>
              </a:rPr>
              <a:t>Connect with SMH-ON</a:t>
            </a:r>
          </a:p>
        </p:txBody>
      </p:sp>
      <p:sp>
        <p:nvSpPr>
          <p:cNvPr id="3" name="Content Placeholder 2">
            <a:extLst>
              <a:ext uri="{FF2B5EF4-FFF2-40B4-BE49-F238E27FC236}">
                <a16:creationId xmlns:a16="http://schemas.microsoft.com/office/drawing/2014/main" id="{D0383103-31EA-473B-AB3D-84662252F5D4}"/>
              </a:ext>
            </a:extLst>
          </p:cNvPr>
          <p:cNvSpPr>
            <a:spLocks noGrp="1"/>
          </p:cNvSpPr>
          <p:nvPr>
            <p:ph idx="1"/>
          </p:nvPr>
        </p:nvSpPr>
        <p:spPr>
          <a:xfrm>
            <a:off x="838200" y="1825625"/>
            <a:ext cx="10503505" cy="1351719"/>
          </a:xfrm>
        </p:spPr>
        <p:txBody>
          <a:bodyPr vert="horz" lIns="91440" tIns="45720" rIns="91440" bIns="45720" rtlCol="0" anchor="t">
            <a:normAutofit/>
          </a:bodyPr>
          <a:lstStyle/>
          <a:p>
            <a:pPr marL="0" indent="0">
              <a:buNone/>
            </a:pPr>
            <a:r>
              <a:rPr lang="en-US">
                <a:latin typeface="Roboto Medium"/>
                <a:ea typeface="Roboto Medium"/>
                <a:cs typeface="Roboto Medium"/>
              </a:rPr>
              <a:t>Continue the learning and conversations about mental health by exploring the SMH-ON website. </a:t>
            </a:r>
          </a:p>
          <a:p>
            <a:pPr marL="0" indent="0">
              <a:buNone/>
            </a:pPr>
            <a:endParaRPr lang="en-US" u="sng">
              <a:latin typeface="Roboto Medium"/>
              <a:ea typeface="Roboto Medium"/>
              <a:cs typeface="Roboto Medium"/>
            </a:endParaRPr>
          </a:p>
        </p:txBody>
      </p:sp>
      <p:pic>
        <p:nvPicPr>
          <p:cNvPr id="5" name="Picture 4">
            <a:extLst>
              <a:ext uri="{FF2B5EF4-FFF2-40B4-BE49-F238E27FC236}">
                <a16:creationId xmlns:a16="http://schemas.microsoft.com/office/drawing/2014/main" id="{701DE26A-6980-932C-6138-B34CA51FD9C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8226" y="368643"/>
            <a:ext cx="1238250" cy="1219200"/>
          </a:xfrm>
          <a:prstGeom prst="rect">
            <a:avLst/>
          </a:prstGeom>
        </p:spPr>
      </p:pic>
      <p:pic>
        <p:nvPicPr>
          <p:cNvPr id="6" name="Picture 5" descr="SMH-ON website">
            <a:extLst>
              <a:ext uri="{FF2B5EF4-FFF2-40B4-BE49-F238E27FC236}">
                <a16:creationId xmlns:a16="http://schemas.microsoft.com/office/drawing/2014/main" id="{E04B8E97-8645-A21A-D9BA-179E6266FEA0}"/>
              </a:ext>
            </a:extLst>
          </p:cNvPr>
          <p:cNvPicPr>
            <a:picLocks noChangeAspect="1"/>
          </p:cNvPicPr>
          <p:nvPr/>
        </p:nvPicPr>
        <p:blipFill>
          <a:blip r:embed="rId4"/>
          <a:stretch>
            <a:fillRect/>
          </a:stretch>
        </p:blipFill>
        <p:spPr>
          <a:xfrm>
            <a:off x="0" y="2777108"/>
            <a:ext cx="12192000" cy="4037307"/>
          </a:xfrm>
          <a:prstGeom prst="rect">
            <a:avLst/>
          </a:prstGeom>
        </p:spPr>
      </p:pic>
      <p:pic>
        <p:nvPicPr>
          <p:cNvPr id="4" name="Picture 3">
            <a:extLst>
              <a:ext uri="{FF2B5EF4-FFF2-40B4-BE49-F238E27FC236}">
                <a16:creationId xmlns:a16="http://schemas.microsoft.com/office/drawing/2014/main" id="{31E28117-F4CE-8BA1-CD27-CEC319EFDE9B}"/>
              </a:ext>
              <a:ext uri="{C183D7F6-B498-43B3-948B-1728B52AA6E4}">
                <adec:decorative xmlns:adec="http://schemas.microsoft.com/office/drawing/2017/decorative" val="1"/>
              </a:ext>
            </a:extLst>
          </p:cNvPr>
          <p:cNvPicPr>
            <a:picLocks noChangeAspect="1"/>
          </p:cNvPicPr>
          <p:nvPr/>
        </p:nvPicPr>
        <p:blipFill>
          <a:blip r:embed="rId5"/>
          <a:srcRect l="26082" t="4243" r="26920" b="7450"/>
          <a:stretch>
            <a:fillRect/>
          </a:stretch>
        </p:blipFill>
        <p:spPr>
          <a:xfrm>
            <a:off x="281888" y="3919614"/>
            <a:ext cx="1937436" cy="1835318"/>
          </a:xfrm>
          <a:prstGeom prst="rect">
            <a:avLst/>
          </a:prstGeom>
        </p:spPr>
      </p:pic>
      <p:pic>
        <p:nvPicPr>
          <p:cNvPr id="7" name="Picture 6">
            <a:extLst>
              <a:ext uri="{FF2B5EF4-FFF2-40B4-BE49-F238E27FC236}">
                <a16:creationId xmlns:a16="http://schemas.microsoft.com/office/drawing/2014/main" id="{1A8A8888-2A13-ECF3-FCB6-1A7B5FF330A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3039" y="5856146"/>
            <a:ext cx="864692" cy="864692"/>
          </a:xfrm>
          <a:prstGeom prst="rect">
            <a:avLst/>
          </a:prstGeom>
        </p:spPr>
      </p:pic>
      <p:sp>
        <p:nvSpPr>
          <p:cNvPr id="8" name="TextBox 7">
            <a:extLst>
              <a:ext uri="{FF2B5EF4-FFF2-40B4-BE49-F238E27FC236}">
                <a16:creationId xmlns:a16="http://schemas.microsoft.com/office/drawing/2014/main" id="{394DC6A1-0F07-07D6-9C67-8BCBE8A3792E}"/>
              </a:ext>
            </a:extLst>
          </p:cNvPr>
          <p:cNvSpPr txBox="1"/>
          <p:nvPr/>
        </p:nvSpPr>
        <p:spPr>
          <a:xfrm>
            <a:off x="856031" y="5965326"/>
            <a:ext cx="28824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noProof="0" dirty="0">
                <a:solidFill>
                  <a:schemeClr val="bg1"/>
                </a:solidFill>
                <a:latin typeface="Roboto Black" panose="02000000000000000000" pitchFamily="2" charset="0"/>
                <a:ea typeface="Roboto Black" panose="02000000000000000000" pitchFamily="2" charset="0"/>
                <a:cs typeface="Segoe UI"/>
              </a:rPr>
              <a:t>QR CODE</a:t>
            </a:r>
          </a:p>
          <a:p>
            <a:r>
              <a:rPr lang="fr-FR" b="1" noProof="0" dirty="0">
                <a:solidFill>
                  <a:schemeClr val="bg1"/>
                </a:solidFill>
                <a:latin typeface="Roboto Black" panose="02000000000000000000" pitchFamily="2" charset="0"/>
                <a:ea typeface="Roboto Black" panose="02000000000000000000" pitchFamily="2" charset="0"/>
                <a:cs typeface="Segoe UI"/>
              </a:rPr>
              <a:t>Instagram SMH-ON</a:t>
            </a:r>
          </a:p>
        </p:txBody>
      </p:sp>
      <p:pic>
        <p:nvPicPr>
          <p:cNvPr id="9" name="Picture 8">
            <a:extLst>
              <a:ext uri="{FF2B5EF4-FFF2-40B4-BE49-F238E27FC236}">
                <a16:creationId xmlns:a16="http://schemas.microsoft.com/office/drawing/2014/main" id="{0CF6CE11-18B3-76FE-5071-710D1F709AD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677939" y="3914496"/>
            <a:ext cx="1937436" cy="1829572"/>
          </a:xfrm>
          <a:prstGeom prst="rect">
            <a:avLst/>
          </a:prstGeom>
        </p:spPr>
      </p:pic>
      <p:pic>
        <p:nvPicPr>
          <p:cNvPr id="10" name="Picture 9">
            <a:extLst>
              <a:ext uri="{FF2B5EF4-FFF2-40B4-BE49-F238E27FC236}">
                <a16:creationId xmlns:a16="http://schemas.microsoft.com/office/drawing/2014/main" id="{D7B5A734-DD89-A867-86AB-811A73B421A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474260" y="5980784"/>
            <a:ext cx="632693" cy="587630"/>
          </a:xfrm>
          <a:prstGeom prst="rect">
            <a:avLst/>
          </a:prstGeom>
        </p:spPr>
      </p:pic>
      <p:sp>
        <p:nvSpPr>
          <p:cNvPr id="11" name="TextBox 10">
            <a:extLst>
              <a:ext uri="{FF2B5EF4-FFF2-40B4-BE49-F238E27FC236}">
                <a16:creationId xmlns:a16="http://schemas.microsoft.com/office/drawing/2014/main" id="{182CA3D5-3B5F-3889-F991-F32056CB2BDD}"/>
              </a:ext>
            </a:extLst>
          </p:cNvPr>
          <p:cNvSpPr txBox="1"/>
          <p:nvPr/>
        </p:nvSpPr>
        <p:spPr>
          <a:xfrm>
            <a:off x="10106953" y="5767534"/>
            <a:ext cx="20850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noProof="0" dirty="0">
                <a:solidFill>
                  <a:schemeClr val="bg1"/>
                </a:solidFill>
                <a:latin typeface="Roboto Black" panose="02000000000000000000" pitchFamily="2" charset="0"/>
                <a:ea typeface="Roboto Black" panose="02000000000000000000" pitchFamily="2" charset="0"/>
              </a:rPr>
              <a:t>QR CODE</a:t>
            </a:r>
          </a:p>
          <a:p>
            <a:r>
              <a:rPr lang="fr-FR" b="1" noProof="0" dirty="0" err="1">
                <a:solidFill>
                  <a:schemeClr val="bg1"/>
                </a:solidFill>
                <a:latin typeface="Roboto Black" panose="02000000000000000000" pitchFamily="2" charset="0"/>
                <a:ea typeface="Roboto Black" panose="02000000000000000000" pitchFamily="2" charset="0"/>
              </a:rPr>
              <a:t>Subscribe</a:t>
            </a:r>
            <a:r>
              <a:rPr lang="fr-FR" b="1" noProof="0" dirty="0">
                <a:solidFill>
                  <a:schemeClr val="bg1"/>
                </a:solidFill>
                <a:latin typeface="Roboto Black" panose="02000000000000000000" pitchFamily="2" charset="0"/>
                <a:ea typeface="Roboto Black" panose="02000000000000000000" pitchFamily="2" charset="0"/>
              </a:rPr>
              <a:t> to </a:t>
            </a:r>
            <a:r>
              <a:rPr lang="fr-FR" b="1" noProof="0" dirty="0" err="1">
                <a:solidFill>
                  <a:schemeClr val="bg1"/>
                </a:solidFill>
                <a:latin typeface="Roboto Black" panose="02000000000000000000" pitchFamily="2" charset="0"/>
                <a:ea typeface="Roboto Black" panose="02000000000000000000" pitchFamily="2" charset="0"/>
              </a:rPr>
              <a:t>Educator</a:t>
            </a:r>
            <a:r>
              <a:rPr lang="fr-FR" b="1" noProof="0" dirty="0">
                <a:solidFill>
                  <a:schemeClr val="bg1"/>
                </a:solidFill>
                <a:latin typeface="Roboto Black" panose="02000000000000000000" pitchFamily="2" charset="0"/>
                <a:ea typeface="Roboto Black" panose="02000000000000000000" pitchFamily="2" charset="0"/>
              </a:rPr>
              <a:t> updates</a:t>
            </a:r>
          </a:p>
        </p:txBody>
      </p:sp>
    </p:spTree>
    <p:extLst>
      <p:ext uri="{BB962C8B-B14F-4D97-AF65-F5344CB8AC3E}">
        <p14:creationId xmlns:p14="http://schemas.microsoft.com/office/powerpoint/2010/main" val="227471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p:spPr>
        <p:txBody>
          <a:bodyPr/>
          <a:lstStyle/>
          <a:p>
            <a:r>
              <a:rPr lang="en-CA" dirty="0">
                <a:latin typeface="Poppins SemiBold"/>
                <a:cs typeface="Poppins SemiBold"/>
              </a:rPr>
              <a:t>Notes for facilitation </a:t>
            </a:r>
            <a:r>
              <a:rPr lang="en-CA" dirty="0">
                <a:solidFill>
                  <a:srgbClr val="FCFAD7"/>
                </a:solidFill>
                <a:latin typeface="Poppins SemiBold"/>
                <a:cs typeface="Poppins SemiBold"/>
              </a:rPr>
              <a:t>2</a:t>
            </a:r>
            <a:endParaRPr lang="en-US" dirty="0">
              <a:solidFill>
                <a:srgbClr val="FCFAD7"/>
              </a:solidFill>
              <a:latin typeface="Poppins SemiBold"/>
              <a:cs typeface="Poppins SemiBold"/>
            </a:endParaRP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953529"/>
          </a:xfrm>
        </p:spPr>
        <p:txBody>
          <a:bodyPr vert="horz" lIns="91440" tIns="45720" rIns="91440" bIns="45720" rtlCol="0" anchor="t">
            <a:normAutofit/>
          </a:bodyPr>
          <a:lstStyle/>
          <a:p>
            <a:pPr marL="0" indent="0">
              <a:buNone/>
            </a:pPr>
            <a:r>
              <a:rPr lang="en-US">
                <a:latin typeface="Roboto Medium"/>
                <a:ea typeface="Roboto Medium"/>
                <a:cs typeface="Roboto Medium"/>
              </a:rPr>
              <a:t>Materials needed:</a:t>
            </a:r>
          </a:p>
          <a:p>
            <a:r>
              <a:rPr lang="en-US">
                <a:latin typeface="Roboto Medium"/>
                <a:ea typeface="Roboto Medium"/>
                <a:cs typeface="Roboto Medium"/>
              </a:rPr>
              <a:t>Sticky notes, pens</a:t>
            </a:r>
          </a:p>
          <a:p>
            <a:r>
              <a:rPr lang="en-US">
                <a:latin typeface="Roboto Medium"/>
                <a:ea typeface="Roboto Medium"/>
                <a:cs typeface="Roboto Medium"/>
              </a:rPr>
              <a:t>Chart paper, markers</a:t>
            </a:r>
          </a:p>
          <a:p>
            <a:r>
              <a:rPr lang="en-US">
                <a:latin typeface="Roboto Medium"/>
                <a:ea typeface="Roboto Medium"/>
                <a:cs typeface="Roboto Medium"/>
              </a:rPr>
              <a:t>Devices to access the online course (should you wish to introduce it as part of the learning)</a:t>
            </a:r>
          </a:p>
          <a:p>
            <a:pPr marL="0" indent="0">
              <a:buNone/>
            </a:pPr>
            <a:r>
              <a:rPr lang="en-US">
                <a:latin typeface="Roboto Medium"/>
                <a:ea typeface="Roboto Medium"/>
                <a:cs typeface="Roboto Medium"/>
              </a:rPr>
              <a:t>Look for the following symbols to help with facilitation, as well as alignment with the course:</a:t>
            </a:r>
          </a:p>
        </p:txBody>
      </p:sp>
      <p:pic>
        <p:nvPicPr>
          <p:cNvPr id="27" name="Picture 26" descr="understand the topic">
            <a:extLst>
              <a:ext uri="{FF2B5EF4-FFF2-40B4-BE49-F238E27FC236}">
                <a16:creationId xmlns:a16="http://schemas.microsoft.com/office/drawing/2014/main" id="{EFCC1F62-6AB2-8E22-928C-9B194CB6C6C2}"/>
              </a:ext>
            </a:extLst>
          </p:cNvPr>
          <p:cNvPicPr>
            <a:picLocks noChangeAspect="1"/>
          </p:cNvPicPr>
          <p:nvPr/>
        </p:nvPicPr>
        <p:blipFill>
          <a:blip r:embed="rId4"/>
          <a:stretch>
            <a:fillRect/>
          </a:stretch>
        </p:blipFill>
        <p:spPr>
          <a:xfrm>
            <a:off x="1201417" y="5149210"/>
            <a:ext cx="1296501" cy="1328426"/>
          </a:xfrm>
          <a:prstGeom prst="rect">
            <a:avLst/>
          </a:prstGeom>
        </p:spPr>
      </p:pic>
      <p:pic>
        <p:nvPicPr>
          <p:cNvPr id="25" name="Picture 24" descr="explore strategies">
            <a:extLst>
              <a:ext uri="{FF2B5EF4-FFF2-40B4-BE49-F238E27FC236}">
                <a16:creationId xmlns:a16="http://schemas.microsoft.com/office/drawing/2014/main" id="{D47D8AEA-FDB8-14C3-F8C5-8376C9FD8811}"/>
              </a:ext>
            </a:extLst>
          </p:cNvPr>
          <p:cNvPicPr>
            <a:picLocks noChangeAspect="1"/>
          </p:cNvPicPr>
          <p:nvPr/>
        </p:nvPicPr>
        <p:blipFill>
          <a:blip r:embed="rId5"/>
          <a:stretch>
            <a:fillRect/>
          </a:stretch>
        </p:blipFill>
        <p:spPr>
          <a:xfrm>
            <a:off x="3261699" y="5138189"/>
            <a:ext cx="1286863" cy="1338028"/>
          </a:xfrm>
          <a:prstGeom prst="rect">
            <a:avLst/>
          </a:prstGeom>
        </p:spPr>
      </p:pic>
      <p:pic>
        <p:nvPicPr>
          <p:cNvPr id="23" name="Picture 22" descr="reflect">
            <a:extLst>
              <a:ext uri="{FF2B5EF4-FFF2-40B4-BE49-F238E27FC236}">
                <a16:creationId xmlns:a16="http://schemas.microsoft.com/office/drawing/2014/main" id="{42817352-B8C8-4F77-5423-D95D9395E673}"/>
              </a:ext>
            </a:extLst>
          </p:cNvPr>
          <p:cNvPicPr>
            <a:picLocks noChangeAspect="1"/>
          </p:cNvPicPr>
          <p:nvPr/>
        </p:nvPicPr>
        <p:blipFill>
          <a:blip r:embed="rId6"/>
          <a:stretch>
            <a:fillRect/>
          </a:stretch>
        </p:blipFill>
        <p:spPr>
          <a:xfrm>
            <a:off x="5307758" y="5142146"/>
            <a:ext cx="1293089" cy="1335329"/>
          </a:xfrm>
          <a:prstGeom prst="rect">
            <a:avLst/>
          </a:prstGeom>
        </p:spPr>
      </p:pic>
      <p:pic>
        <p:nvPicPr>
          <p:cNvPr id="24" name="Picture 23" descr="build your toolbox">
            <a:extLst>
              <a:ext uri="{FF2B5EF4-FFF2-40B4-BE49-F238E27FC236}">
                <a16:creationId xmlns:a16="http://schemas.microsoft.com/office/drawing/2014/main" id="{5ECE0BBC-87F5-94C1-79F6-2EFF1387348F}"/>
              </a:ext>
            </a:extLst>
          </p:cNvPr>
          <p:cNvPicPr>
            <a:picLocks noChangeAspect="1"/>
          </p:cNvPicPr>
          <p:nvPr/>
        </p:nvPicPr>
        <p:blipFill>
          <a:blip r:embed="rId7"/>
          <a:stretch>
            <a:fillRect/>
          </a:stretch>
        </p:blipFill>
        <p:spPr>
          <a:xfrm>
            <a:off x="7432025" y="5152667"/>
            <a:ext cx="1291588" cy="1332760"/>
          </a:xfrm>
          <a:prstGeom prst="rect">
            <a:avLst/>
          </a:prstGeom>
        </p:spPr>
      </p:pic>
      <p:pic>
        <p:nvPicPr>
          <p:cNvPr id="26" name="Picture 25" descr="dig deeper">
            <a:extLst>
              <a:ext uri="{FF2B5EF4-FFF2-40B4-BE49-F238E27FC236}">
                <a16:creationId xmlns:a16="http://schemas.microsoft.com/office/drawing/2014/main" id="{E5B662F4-FC60-6E46-CFEE-E41090922B82}"/>
              </a:ext>
            </a:extLst>
          </p:cNvPr>
          <p:cNvPicPr>
            <a:picLocks noChangeAspect="1"/>
          </p:cNvPicPr>
          <p:nvPr/>
        </p:nvPicPr>
        <p:blipFill>
          <a:blip r:embed="rId8"/>
          <a:stretch>
            <a:fillRect/>
          </a:stretch>
        </p:blipFill>
        <p:spPr>
          <a:xfrm>
            <a:off x="9550045" y="5152951"/>
            <a:ext cx="1293542" cy="1332021"/>
          </a:xfrm>
          <a:prstGeom prst="rect">
            <a:avLst/>
          </a:prstGeom>
        </p:spPr>
      </p:pic>
    </p:spTree>
    <p:extLst>
      <p:ext uri="{BB962C8B-B14F-4D97-AF65-F5344CB8AC3E}">
        <p14:creationId xmlns:p14="http://schemas.microsoft.com/office/powerpoint/2010/main" val="36876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CBB6-B519-EF88-C363-8659DF11531D}"/>
              </a:ext>
            </a:extLst>
          </p:cNvPr>
          <p:cNvSpPr>
            <a:spLocks noGrp="1"/>
          </p:cNvSpPr>
          <p:nvPr>
            <p:ph type="title"/>
          </p:nvPr>
        </p:nvSpPr>
        <p:spPr>
          <a:xfrm>
            <a:off x="838200" y="674044"/>
            <a:ext cx="10515600" cy="1325563"/>
          </a:xfrm>
        </p:spPr>
        <p:txBody>
          <a:bodyPr/>
          <a:lstStyle/>
          <a:p>
            <a:r>
              <a:rPr lang="en-US">
                <a:solidFill>
                  <a:srgbClr val="333333"/>
                </a:solidFill>
                <a:latin typeface="Poppins SemiBold"/>
                <a:cs typeface="Poppins SemiBold"/>
              </a:rPr>
              <a:t>By the end of this module, we will be able to:</a:t>
            </a:r>
          </a:p>
          <a:p>
            <a:endParaRPr lang="en-US">
              <a:solidFill>
                <a:srgbClr val="333333"/>
              </a:solidFill>
            </a:endParaRPr>
          </a:p>
        </p:txBody>
      </p:sp>
      <p:sp>
        <p:nvSpPr>
          <p:cNvPr id="3" name="Content Placeholder 2">
            <a:extLst>
              <a:ext uri="{FF2B5EF4-FFF2-40B4-BE49-F238E27FC236}">
                <a16:creationId xmlns:a16="http://schemas.microsoft.com/office/drawing/2014/main" id="{5AAD8141-EA9E-643D-4E54-DD0B1E36BF10}"/>
              </a:ext>
            </a:extLst>
          </p:cNvPr>
          <p:cNvSpPr>
            <a:spLocks noGrp="1"/>
          </p:cNvSpPr>
          <p:nvPr>
            <p:ph idx="1"/>
          </p:nvPr>
        </p:nvSpPr>
        <p:spPr/>
        <p:txBody>
          <a:bodyPr vert="horz" lIns="91440" tIns="45720" rIns="91440" bIns="45720" rtlCol="0" anchor="t">
            <a:normAutofit/>
          </a:bodyPr>
          <a:lstStyle/>
          <a:p>
            <a:pPr>
              <a:lnSpc>
                <a:spcPct val="108000"/>
              </a:lnSpc>
              <a:buFont typeface="Wingdings" panose="020B0604020202020204" pitchFamily="34" charset="0"/>
              <a:buChar char="ü"/>
            </a:pPr>
            <a:r>
              <a:rPr lang="en-US" dirty="0">
                <a:latin typeface="Roboto Medium"/>
                <a:ea typeface="Roboto Medium"/>
                <a:cs typeface="Roboto Medium"/>
              </a:rPr>
              <a:t>Increase awareness of when students need additional mental health support.</a:t>
            </a:r>
          </a:p>
          <a:p>
            <a:pPr>
              <a:lnSpc>
                <a:spcPct val="108000"/>
              </a:lnSpc>
              <a:buFont typeface="Wingdings" panose="020B0604020202020204" pitchFamily="34" charset="0"/>
              <a:buChar char="ü"/>
            </a:pPr>
            <a:endParaRPr lang="en-US" dirty="0">
              <a:solidFill>
                <a:srgbClr val="000000"/>
              </a:solidFill>
              <a:latin typeface="Roboto Medium"/>
              <a:ea typeface="Roboto Medium"/>
              <a:cs typeface="Roboto Medium"/>
            </a:endParaRPr>
          </a:p>
          <a:p>
            <a:pPr>
              <a:lnSpc>
                <a:spcPct val="108000"/>
              </a:lnSpc>
              <a:buFont typeface="Wingdings" panose="020B0604020202020204" pitchFamily="34" charset="0"/>
              <a:buChar char="ü"/>
            </a:pPr>
            <a:r>
              <a:rPr lang="en-US" dirty="0">
                <a:solidFill>
                  <a:srgbClr val="333333"/>
                </a:solidFill>
                <a:latin typeface="Roboto Medium"/>
                <a:ea typeface="Roboto Medium"/>
                <a:cs typeface="Roboto Medium"/>
              </a:rPr>
              <a:t>Understand the importance and role of educators in the early identification of student mental health concerns and accessing support.</a:t>
            </a:r>
            <a:endParaRPr lang="en-US" dirty="0">
              <a:latin typeface="Roboto Medium"/>
              <a:ea typeface="Roboto Medium"/>
              <a:cs typeface="Roboto Medium"/>
            </a:endParaRPr>
          </a:p>
          <a:p>
            <a:pPr>
              <a:lnSpc>
                <a:spcPct val="108000"/>
              </a:lnSpc>
              <a:buFont typeface="Wingdings" panose="020B0604020202020204" pitchFamily="34" charset="0"/>
              <a:buChar char="ü"/>
            </a:pPr>
            <a:endParaRPr lang="en-US" dirty="0">
              <a:latin typeface="Aptos Display"/>
            </a:endParaRPr>
          </a:p>
        </p:txBody>
      </p:sp>
    </p:spTree>
    <p:extLst>
      <p:ext uri="{BB962C8B-B14F-4D97-AF65-F5344CB8AC3E}">
        <p14:creationId xmlns:p14="http://schemas.microsoft.com/office/powerpoint/2010/main" val="35068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D741-CE45-9C29-0FDD-74BA92479C70}"/>
              </a:ext>
            </a:extLst>
          </p:cNvPr>
          <p:cNvSpPr txBox="1">
            <a:spLocks noGrp="1"/>
          </p:cNvSpPr>
          <p:nvPr>
            <p:ph type="title" idx="4294967295"/>
          </p:nvPr>
        </p:nvSpPr>
        <p:spPr>
          <a:xfrm>
            <a:off x="396621" y="11540"/>
            <a:ext cx="1172904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Poppins SemiBold"/>
                <a:ea typeface="+mn-ea"/>
                <a:cs typeface="Poppins SemiBold"/>
              </a:rPr>
              <a:t>What Ontario students shared about help seeking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peech Bubble: Rectangle with Corners Rounded 6">
            <a:extLst>
              <a:ext uri="{FF2B5EF4-FFF2-40B4-BE49-F238E27FC236}">
                <a16:creationId xmlns:a16="http://schemas.microsoft.com/office/drawing/2014/main" id="{2A8E5668-04EC-C316-1172-ABA456417ECC}"/>
              </a:ext>
            </a:extLst>
          </p:cNvPr>
          <p:cNvSpPr/>
          <p:nvPr/>
        </p:nvSpPr>
        <p:spPr>
          <a:xfrm>
            <a:off x="399378" y="1722010"/>
            <a:ext cx="3462203" cy="2191259"/>
          </a:xfrm>
          <a:prstGeom prst="wedgeRoundRectCallout">
            <a:avLst>
              <a:gd name="adj1" fmla="val -22554"/>
              <a:gd name="adj2" fmla="val 70716"/>
              <a:gd name="adj3" fmla="val 16667"/>
            </a:avLst>
          </a:prstGeom>
          <a:solidFill>
            <a:srgbClr val="B6DFF2"/>
          </a:solidFill>
          <a:ln>
            <a:solidFill>
              <a:srgbClr val="B6DFF2"/>
            </a:solidFill>
          </a:ln>
        </p:spPr>
        <p:style>
          <a:lnRef idx="1">
            <a:schemeClr val="accent4"/>
          </a:lnRef>
          <a:fillRef idx="2">
            <a:schemeClr val="accent4"/>
          </a:fillRef>
          <a:effectRef idx="1">
            <a:schemeClr val="accent4"/>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latin typeface="Roboto Black"/>
                <a:ea typeface="Roboto Medium"/>
                <a:cs typeface="Segoe UI"/>
              </a:rPr>
              <a:t>Most students feel that seeking support for their mental health is very important</a:t>
            </a:r>
            <a:endParaRPr lang="en-US" sz="2000" b="1">
              <a:latin typeface="Roboto Black"/>
            </a:endParaRPr>
          </a:p>
          <a:p>
            <a:pPr algn="r"/>
            <a:r>
              <a:rPr lang="en-CA" sz="2000">
                <a:latin typeface="Roboto Medium"/>
                <a:ea typeface="Roboto Medium"/>
                <a:cs typeface="Segoe UI"/>
              </a:rPr>
              <a:t>— Ontario student</a:t>
            </a:r>
            <a:endParaRPr lang="en-CA" sz="2000">
              <a:latin typeface="Roboto Medium"/>
              <a:ea typeface="Roboto Medium"/>
            </a:endParaRPr>
          </a:p>
        </p:txBody>
      </p:sp>
      <p:sp>
        <p:nvSpPr>
          <p:cNvPr id="8" name="Speech Bubble: Rectangle with Corners Rounded 7">
            <a:extLst>
              <a:ext uri="{FF2B5EF4-FFF2-40B4-BE49-F238E27FC236}">
                <a16:creationId xmlns:a16="http://schemas.microsoft.com/office/drawing/2014/main" id="{4BF4BF13-DBCF-DC23-14D3-118A62359928}"/>
              </a:ext>
            </a:extLst>
          </p:cNvPr>
          <p:cNvSpPr/>
          <p:nvPr/>
        </p:nvSpPr>
        <p:spPr>
          <a:xfrm>
            <a:off x="4256885" y="943034"/>
            <a:ext cx="3692012" cy="2843350"/>
          </a:xfrm>
          <a:prstGeom prst="wedgeRoundRectCallout">
            <a:avLst>
              <a:gd name="adj1" fmla="val -22554"/>
              <a:gd name="adj2" fmla="val 70716"/>
              <a:gd name="adj3" fmla="val 16667"/>
            </a:avLst>
          </a:prstGeom>
          <a:solidFill>
            <a:srgbClr val="400E8A"/>
          </a:solidFill>
          <a:ln>
            <a:solidFill>
              <a:srgbClr val="400E8A"/>
            </a:solidFill>
          </a:ln>
        </p:spPr>
        <p:style>
          <a:lnRef idx="3">
            <a:schemeClr val="lt1"/>
          </a:lnRef>
          <a:fillRef idx="1">
            <a:schemeClr val="accent2"/>
          </a:fillRef>
          <a:effectRef idx="1">
            <a:schemeClr val="accent2"/>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solidFill>
                  <a:schemeClr val="bg1"/>
                </a:solidFill>
                <a:latin typeface="Roboto Black"/>
                <a:ea typeface="Roboto Medium"/>
                <a:cs typeface="Segoe UI"/>
              </a:rPr>
              <a:t>I feel kind of embarrassed because there is kind of a standard where someone like me wouldn't have any problems, so why would we talk about them?</a:t>
            </a:r>
            <a:endParaRPr lang="en-US" sz="2000" b="1">
              <a:solidFill>
                <a:schemeClr val="bg1"/>
              </a:solidFill>
              <a:latin typeface="Roboto Black"/>
            </a:endParaRPr>
          </a:p>
          <a:p>
            <a:pPr algn="r"/>
            <a:r>
              <a:rPr lang="en-CA" sz="2000">
                <a:solidFill>
                  <a:schemeClr val="bg1"/>
                </a:solidFill>
                <a:latin typeface="Roboto Medium"/>
                <a:ea typeface="Roboto Medium"/>
                <a:cs typeface="Segoe UI"/>
              </a:rPr>
              <a:t>— Ontario student</a:t>
            </a:r>
            <a:endParaRPr lang="en-CA" sz="2000">
              <a:solidFill>
                <a:schemeClr val="bg1"/>
              </a:solidFill>
              <a:latin typeface="Roboto Medium"/>
              <a:ea typeface="Roboto Medium"/>
            </a:endParaRPr>
          </a:p>
        </p:txBody>
      </p:sp>
      <p:sp>
        <p:nvSpPr>
          <p:cNvPr id="6" name="Speech Bubble: Rectangle with Corners Rounded 5">
            <a:extLst>
              <a:ext uri="{FF2B5EF4-FFF2-40B4-BE49-F238E27FC236}">
                <a16:creationId xmlns:a16="http://schemas.microsoft.com/office/drawing/2014/main" id="{68EA7A8A-AB54-4BD2-BA88-EBA07D7AD2EA}"/>
              </a:ext>
            </a:extLst>
          </p:cNvPr>
          <p:cNvSpPr/>
          <p:nvPr/>
        </p:nvSpPr>
        <p:spPr>
          <a:xfrm>
            <a:off x="8294351" y="733532"/>
            <a:ext cx="3692012" cy="2832306"/>
          </a:xfrm>
          <a:prstGeom prst="wedgeRoundRectCallout">
            <a:avLst>
              <a:gd name="adj1" fmla="val -22554"/>
              <a:gd name="adj2" fmla="val 70716"/>
              <a:gd name="adj3" fmla="val 16667"/>
            </a:avLst>
          </a:prstGeom>
          <a:solidFill>
            <a:srgbClr val="D9F0C0"/>
          </a:solidFill>
          <a:ln>
            <a:solidFill>
              <a:srgbClr val="D9F0C0"/>
            </a:solidFill>
          </a:ln>
        </p:spPr>
        <p:style>
          <a:lnRef idx="1">
            <a:schemeClr val="accent1"/>
          </a:lnRef>
          <a:fillRef idx="3">
            <a:schemeClr val="accent1"/>
          </a:fillRef>
          <a:effectRef idx="2">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latin typeface="Roboto Black"/>
                <a:ea typeface="Roboto Medium"/>
                <a:cs typeface="Segoe UI"/>
              </a:rPr>
              <a:t>Society has made it looked down upon for students to have mental health issues as we’re young and ‘don’t have anything to worry about'</a:t>
            </a:r>
            <a:endParaRPr lang="en-US" sz="2000" b="1">
              <a:latin typeface="Roboto Black"/>
            </a:endParaRPr>
          </a:p>
          <a:p>
            <a:pPr algn="r"/>
            <a:r>
              <a:rPr lang="en-CA" sz="2000">
                <a:latin typeface="Aptos"/>
                <a:ea typeface="Roboto Medium"/>
                <a:cs typeface="Segoe UI"/>
              </a:rPr>
              <a:t>— </a:t>
            </a:r>
            <a:r>
              <a:rPr lang="en-CA" sz="2000">
                <a:latin typeface="Roboto Medium"/>
                <a:ea typeface="Roboto Medium"/>
                <a:cs typeface="Segoe UI"/>
              </a:rPr>
              <a:t>Ontario student</a:t>
            </a:r>
            <a:endParaRPr lang="en-CA" sz="2000">
              <a:latin typeface="Roboto Medium"/>
              <a:ea typeface="Roboto Medium"/>
            </a:endParaRPr>
          </a:p>
        </p:txBody>
      </p:sp>
      <p:sp>
        <p:nvSpPr>
          <p:cNvPr id="4" name="Speech Bubble: Rectangle with Corners Rounded 3">
            <a:extLst>
              <a:ext uri="{FF2B5EF4-FFF2-40B4-BE49-F238E27FC236}">
                <a16:creationId xmlns:a16="http://schemas.microsoft.com/office/drawing/2014/main" id="{135EAD23-FDBD-AA21-8FAE-3F4E2519213B}"/>
              </a:ext>
            </a:extLst>
          </p:cNvPr>
          <p:cNvSpPr/>
          <p:nvPr/>
        </p:nvSpPr>
        <p:spPr>
          <a:xfrm>
            <a:off x="139106" y="4487588"/>
            <a:ext cx="4376707" cy="1838394"/>
          </a:xfrm>
          <a:prstGeom prst="wedgeRoundRectCallout">
            <a:avLst>
              <a:gd name="adj1" fmla="val -22554"/>
              <a:gd name="adj2" fmla="val 70716"/>
              <a:gd name="adj3" fmla="val 16667"/>
            </a:avLst>
          </a:prstGeom>
          <a:solidFill>
            <a:srgbClr val="60A500"/>
          </a:solidFill>
          <a:ln>
            <a:solidFill>
              <a:srgbClr val="7ABC30"/>
            </a:solidFill>
          </a:ln>
        </p:spPr>
        <p:style>
          <a:lnRef idx="1">
            <a:schemeClr val="accent3"/>
          </a:lnRef>
          <a:fillRef idx="2">
            <a:schemeClr val="accent3"/>
          </a:fillRef>
          <a:effectRef idx="1">
            <a:schemeClr val="accent3"/>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solidFill>
                  <a:schemeClr val="bg1"/>
                </a:solidFill>
                <a:latin typeface="Roboto Black"/>
                <a:ea typeface="Roboto Medium"/>
                <a:cs typeface="Segoe UI"/>
              </a:rPr>
              <a:t>Nowadays I believe it’s a lot easier to find resources about mental health</a:t>
            </a:r>
            <a:endParaRPr lang="en-US" sz="2000" b="1">
              <a:solidFill>
                <a:schemeClr val="bg1"/>
              </a:solidFill>
              <a:latin typeface="Roboto Black"/>
              <a:cs typeface="Segoe UI"/>
            </a:endParaRPr>
          </a:p>
          <a:p>
            <a:pPr algn="r"/>
            <a:r>
              <a:rPr lang="en-CA" sz="2000">
                <a:solidFill>
                  <a:schemeClr val="bg1"/>
                </a:solidFill>
                <a:latin typeface="Roboto Medium"/>
                <a:ea typeface="Roboto Medium"/>
                <a:cs typeface="Segoe UI"/>
              </a:rPr>
              <a:t>— Ontario student</a:t>
            </a:r>
            <a:endParaRPr lang="en-CA" sz="2000">
              <a:solidFill>
                <a:schemeClr val="bg1"/>
              </a:solidFill>
              <a:latin typeface="Roboto Medium"/>
              <a:ea typeface="Roboto Medium"/>
            </a:endParaRPr>
          </a:p>
        </p:txBody>
      </p:sp>
      <p:sp>
        <p:nvSpPr>
          <p:cNvPr id="9" name="Speech Bubble: Rectangle with Corners Rounded 8">
            <a:extLst>
              <a:ext uri="{FF2B5EF4-FFF2-40B4-BE49-F238E27FC236}">
                <a16:creationId xmlns:a16="http://schemas.microsoft.com/office/drawing/2014/main" id="{F76B877E-EA38-2BD2-E2DE-73B10B2847B4}"/>
              </a:ext>
            </a:extLst>
          </p:cNvPr>
          <p:cNvSpPr/>
          <p:nvPr/>
        </p:nvSpPr>
        <p:spPr>
          <a:xfrm>
            <a:off x="4723534" y="4489845"/>
            <a:ext cx="3338621" cy="1683786"/>
          </a:xfrm>
          <a:prstGeom prst="wedgeRoundRectCallout">
            <a:avLst>
              <a:gd name="adj1" fmla="val -22554"/>
              <a:gd name="adj2" fmla="val 70716"/>
              <a:gd name="adj3" fmla="val 16667"/>
            </a:avLst>
          </a:prstGeom>
          <a:solidFill>
            <a:srgbClr val="CFC5DE"/>
          </a:solidFill>
          <a:ln>
            <a:solidFill>
              <a:srgbClr val="CFC5DE"/>
            </a:solidFill>
          </a:ln>
        </p:spPr>
        <p:style>
          <a:lnRef idx="2">
            <a:schemeClr val="accent5"/>
          </a:lnRef>
          <a:fillRef idx="1">
            <a:schemeClr val="lt1"/>
          </a:fillRef>
          <a:effectRef idx="0">
            <a:schemeClr val="accent5"/>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latin typeface="Roboto Black"/>
                <a:ea typeface="Roboto Medium"/>
                <a:cs typeface="Segoe UI"/>
              </a:rPr>
              <a:t>I would say do it get help when you feel you need it</a:t>
            </a:r>
            <a:endParaRPr lang="en-US" sz="2000" b="1">
              <a:latin typeface="Roboto Black"/>
            </a:endParaRPr>
          </a:p>
          <a:p>
            <a:pPr algn="r"/>
            <a:r>
              <a:rPr lang="en-CA" sz="2000">
                <a:latin typeface="Aptos"/>
                <a:ea typeface="Roboto Medium"/>
                <a:cs typeface="Segoe UI"/>
              </a:rPr>
              <a:t>—</a:t>
            </a:r>
            <a:r>
              <a:rPr lang="en-CA" sz="2000">
                <a:latin typeface="Roboto Medium"/>
                <a:ea typeface="Roboto Medium"/>
                <a:cs typeface="Segoe UI"/>
              </a:rPr>
              <a:t> Ontario student</a:t>
            </a:r>
            <a:endParaRPr lang="en-CA" sz="2000">
              <a:latin typeface="Roboto Medium"/>
              <a:ea typeface="Roboto Medium"/>
            </a:endParaRPr>
          </a:p>
        </p:txBody>
      </p:sp>
      <p:sp>
        <p:nvSpPr>
          <p:cNvPr id="5" name="Speech Bubble: Rectangle with Corners Rounded 4">
            <a:extLst>
              <a:ext uri="{FF2B5EF4-FFF2-40B4-BE49-F238E27FC236}">
                <a16:creationId xmlns:a16="http://schemas.microsoft.com/office/drawing/2014/main" id="{A42CDC51-0131-9409-16A4-3613619589E2}"/>
              </a:ext>
            </a:extLst>
          </p:cNvPr>
          <p:cNvSpPr/>
          <p:nvPr/>
        </p:nvSpPr>
        <p:spPr>
          <a:xfrm>
            <a:off x="8295065" y="4300769"/>
            <a:ext cx="3692012" cy="2070307"/>
          </a:xfrm>
          <a:prstGeom prst="wedgeRoundRectCallout">
            <a:avLst>
              <a:gd name="adj1" fmla="val -22554"/>
              <a:gd name="adj2" fmla="val 70716"/>
              <a:gd name="adj3" fmla="val 16667"/>
            </a:avLst>
          </a:prstGeom>
          <a:solidFill>
            <a:srgbClr val="009EDE"/>
          </a:solidFill>
          <a:ln>
            <a:solidFill>
              <a:srgbClr val="1BA3DC"/>
            </a:solidFill>
          </a:ln>
        </p:spPr>
        <p:style>
          <a:lnRef idx="2">
            <a:schemeClr val="accent4"/>
          </a:lnRef>
          <a:fillRef idx="1">
            <a:schemeClr val="lt1"/>
          </a:fillRef>
          <a:effectRef idx="0">
            <a:schemeClr val="accent4"/>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en-US" sz="2000" b="1">
                <a:solidFill>
                  <a:schemeClr val="bg1"/>
                </a:solidFill>
                <a:latin typeface="Roboto Black"/>
                <a:ea typeface="Roboto Medium"/>
                <a:cs typeface="Segoe UI"/>
              </a:rPr>
              <a:t>I feel like people are going to see me as less than them or that I’m not capable of doing certain things</a:t>
            </a:r>
            <a:endParaRPr lang="en-US" sz="2000" b="1">
              <a:solidFill>
                <a:schemeClr val="bg1"/>
              </a:solidFill>
              <a:latin typeface="Roboto Black"/>
            </a:endParaRPr>
          </a:p>
          <a:p>
            <a:pPr algn="r"/>
            <a:r>
              <a:rPr lang="en-CA" sz="2000">
                <a:solidFill>
                  <a:schemeClr val="bg1"/>
                </a:solidFill>
                <a:latin typeface="Roboto Medium"/>
                <a:ea typeface="Roboto Medium"/>
                <a:cs typeface="Segoe UI"/>
              </a:rPr>
              <a:t>— Ontario student</a:t>
            </a:r>
            <a:endParaRPr lang="en-CA" sz="2000">
              <a:solidFill>
                <a:schemeClr val="bg1"/>
              </a:solidFill>
              <a:latin typeface="Roboto Medium"/>
              <a:ea typeface="Roboto Medium"/>
            </a:endParaRPr>
          </a:p>
        </p:txBody>
      </p:sp>
    </p:spTree>
    <p:extLst>
      <p:ext uri="{BB962C8B-B14F-4D97-AF65-F5344CB8AC3E}">
        <p14:creationId xmlns:p14="http://schemas.microsoft.com/office/powerpoint/2010/main" val="102587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2EEE-626C-FB0E-3A77-190D62DCD70A}"/>
              </a:ext>
            </a:extLst>
          </p:cNvPr>
          <p:cNvSpPr>
            <a:spLocks noGrp="1"/>
          </p:cNvSpPr>
          <p:nvPr>
            <p:ph type="title"/>
          </p:nvPr>
        </p:nvSpPr>
        <p:spPr>
          <a:xfrm>
            <a:off x="146221" y="98854"/>
            <a:ext cx="10515600" cy="790832"/>
          </a:xfrm>
        </p:spPr>
        <p:txBody>
          <a:bodyPr vert="horz" lIns="91440" tIns="45720" rIns="91440" bIns="45720" rtlCol="0" anchor="b">
            <a:normAutofit/>
          </a:bodyPr>
          <a:lstStyle/>
          <a:p>
            <a:r>
              <a:rPr lang="en-CA" sz="3600" dirty="0">
                <a:solidFill>
                  <a:srgbClr val="EBF9FC"/>
                </a:solidFill>
              </a:rPr>
              <a:t>Reflect</a:t>
            </a:r>
          </a:p>
        </p:txBody>
      </p:sp>
      <p:pic>
        <p:nvPicPr>
          <p:cNvPr id="6" name="Picture 5" descr="reflect">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960585" y="1043560"/>
            <a:ext cx="2317760" cy="2386473"/>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293434"/>
            <a:ext cx="7588553" cy="4290862"/>
          </a:xfrm>
        </p:spPr>
        <p:txBody>
          <a:bodyPr vert="horz" lIns="91440" tIns="45720" rIns="91440" bIns="45720" rtlCol="0" anchor="t">
            <a:normAutofit/>
          </a:bodyPr>
          <a:lstStyle/>
          <a:p>
            <a:r>
              <a:rPr lang="en-US" sz="3300">
                <a:latin typeface="Roboto Medium"/>
                <a:ea typeface="Roboto Medium"/>
                <a:cs typeface="Roboto Medium"/>
              </a:rPr>
              <a:t>What do the students you connect with say? </a:t>
            </a:r>
            <a:endParaRPr lang="en-US">
              <a:latin typeface="Aptos" panose="020B0004020202020204"/>
              <a:ea typeface="Roboto Medium"/>
              <a:cs typeface="Roboto Medium"/>
            </a:endParaRPr>
          </a:p>
          <a:p>
            <a:r>
              <a:rPr lang="en-US" sz="3300">
                <a:latin typeface="Roboto Medium"/>
                <a:ea typeface="Roboto Medium"/>
                <a:cs typeface="Roboto Medium"/>
              </a:rPr>
              <a:t>Do you think they would agree or disagree? </a:t>
            </a:r>
            <a:endParaRPr lang="en-US">
              <a:latin typeface="Aptos" panose="020B0004020202020204"/>
              <a:ea typeface="Roboto Medium"/>
              <a:cs typeface="Roboto Medium"/>
            </a:endParaRPr>
          </a:p>
          <a:p>
            <a:r>
              <a:rPr lang="en-US" sz="3300">
                <a:latin typeface="Roboto Medium"/>
                <a:ea typeface="Roboto Medium"/>
                <a:cs typeface="Roboto Medium"/>
              </a:rPr>
              <a:t>Have they raised other concerns or points to consider?</a:t>
            </a:r>
            <a:endParaRPr lang="en-US">
              <a:latin typeface="Aptos" panose="020B0004020202020204"/>
              <a:ea typeface="Roboto Medium"/>
              <a:cs typeface="Roboto Medium"/>
            </a:endParaRPr>
          </a:p>
          <a:p>
            <a:pPr>
              <a:lnSpc>
                <a:spcPct val="120000"/>
              </a:lnSpc>
            </a:pPr>
            <a:endParaRPr lang="en-US" sz="3200">
              <a:latin typeface="Aptos"/>
              <a:ea typeface="Roboto Medium"/>
              <a:cs typeface="Roboto Medium"/>
            </a:endParaRPr>
          </a:p>
          <a:p>
            <a:endParaRPr lang="en-US">
              <a:latin typeface="Aptos"/>
              <a:ea typeface="Roboto Medium"/>
              <a:cs typeface="Roboto Medium"/>
            </a:endParaRPr>
          </a:p>
        </p:txBody>
      </p:sp>
    </p:spTree>
    <p:extLst>
      <p:ext uri="{BB962C8B-B14F-4D97-AF65-F5344CB8AC3E}">
        <p14:creationId xmlns:p14="http://schemas.microsoft.com/office/powerpoint/2010/main" val="44460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C486-7C16-30EC-83E6-C6297871340B}"/>
              </a:ext>
            </a:extLst>
          </p:cNvPr>
          <p:cNvSpPr>
            <a:spLocks noGrp="1"/>
          </p:cNvSpPr>
          <p:nvPr>
            <p:ph type="title"/>
          </p:nvPr>
        </p:nvSpPr>
        <p:spPr>
          <a:xfrm>
            <a:off x="127515" y="86497"/>
            <a:ext cx="1565361" cy="383059"/>
          </a:xfrm>
        </p:spPr>
        <p:txBody>
          <a:bodyPr vert="horz" lIns="91440" tIns="45720" rIns="91440" bIns="45720" rtlCol="0" anchor="b">
            <a:normAutofit/>
          </a:bodyPr>
          <a:lstStyle/>
          <a:p>
            <a:r>
              <a:rPr lang="en-CA" sz="1100" dirty="0">
                <a:solidFill>
                  <a:srgbClr val="7ABC30"/>
                </a:solidFill>
                <a:latin typeface="Roboto Medium" panose="02000000000000000000" pitchFamily="2" charset="0"/>
                <a:ea typeface="Roboto Medium" panose="02000000000000000000" pitchFamily="2" charset="0"/>
              </a:rPr>
              <a:t>Understand the topic</a:t>
            </a:r>
          </a:p>
        </p:txBody>
      </p:sp>
      <p:pic>
        <p:nvPicPr>
          <p:cNvPr id="5" name="Picture 4" descr="understand the topic">
            <a:extLst>
              <a:ext uri="{FF2B5EF4-FFF2-40B4-BE49-F238E27FC236}">
                <a16:creationId xmlns:a16="http://schemas.microsoft.com/office/drawing/2014/main" id="{292FF3DC-0BE8-7C87-8F42-EC08FBF4A603}"/>
              </a:ext>
            </a:extLst>
          </p:cNvPr>
          <p:cNvPicPr>
            <a:picLocks noChangeAspect="1"/>
          </p:cNvPicPr>
          <p:nvPr/>
        </p:nvPicPr>
        <p:blipFill>
          <a:blip r:embed="rId3"/>
          <a:stretch>
            <a:fillRect/>
          </a:stretch>
        </p:blipFill>
        <p:spPr>
          <a:xfrm>
            <a:off x="3752701" y="1001130"/>
            <a:ext cx="4675178" cy="4850877"/>
          </a:xfrm>
          <a:prstGeom prst="rect">
            <a:avLst/>
          </a:prstGeom>
          <a:ln>
            <a:noFill/>
          </a:ln>
        </p:spPr>
      </p:pic>
    </p:spTree>
    <p:extLst>
      <p:ext uri="{BB962C8B-B14F-4D97-AF65-F5344CB8AC3E}">
        <p14:creationId xmlns:p14="http://schemas.microsoft.com/office/powerpoint/2010/main" val="108126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6149-DFBA-7361-DAEE-B885532CFDB8}"/>
              </a:ext>
            </a:extLst>
          </p:cNvPr>
          <p:cNvSpPr txBox="1">
            <a:spLocks noGrp="1"/>
          </p:cNvSpPr>
          <p:nvPr>
            <p:ph type="title" idx="4294967295"/>
          </p:nvPr>
        </p:nvSpPr>
        <p:spPr>
          <a:xfrm>
            <a:off x="685917" y="882925"/>
            <a:ext cx="472727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Poppins SemiBold"/>
                <a:ea typeface="+mn-ea"/>
                <a:cs typeface="+mn-cs"/>
              </a:rPr>
              <a:t>What is your role </a:t>
            </a:r>
            <a:r>
              <a:rPr kumimoji="0" lang="en-US" sz="3600" b="1" i="0" u="none" strike="noStrike" kern="1200" cap="none" spc="0" normalizeH="0" baseline="0" noProof="0" dirty="0">
                <a:ln>
                  <a:noFill/>
                </a:ln>
                <a:solidFill>
                  <a:schemeClr val="tx1"/>
                </a:solidFill>
                <a:effectLst/>
                <a:uLnTx/>
                <a:uFillTx/>
                <a:latin typeface="Poppins SemiBold"/>
                <a:ea typeface="+mn-ea"/>
                <a:cs typeface="+mn-cs"/>
              </a:rPr>
              <a:t>when you notice student mental health concerns?</a:t>
            </a:r>
            <a:endParaRPr kumimoji="0" lang="en-US"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1 in 5 people">
            <a:extLst>
              <a:ext uri="{FF2B5EF4-FFF2-40B4-BE49-F238E27FC236}">
                <a16:creationId xmlns:a16="http://schemas.microsoft.com/office/drawing/2014/main" id="{AFE073AF-CFF4-2913-D967-9EB5FB681242}"/>
              </a:ext>
            </a:extLst>
          </p:cNvPr>
          <p:cNvPicPr>
            <a:picLocks noChangeAspect="1"/>
          </p:cNvPicPr>
          <p:nvPr/>
        </p:nvPicPr>
        <p:blipFill>
          <a:blip r:embed="rId3"/>
          <a:stretch>
            <a:fillRect/>
          </a:stretch>
        </p:blipFill>
        <p:spPr>
          <a:xfrm>
            <a:off x="988541" y="3428998"/>
            <a:ext cx="3284838" cy="2399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descr="Picture">
            <a:extLst>
              <a:ext uri="{FF2B5EF4-FFF2-40B4-BE49-F238E27FC236}">
                <a16:creationId xmlns:a16="http://schemas.microsoft.com/office/drawing/2014/main" id="{D4FC0BB2-8046-6DC4-F7E6-4EBD45A902A6}"/>
              </a:ext>
            </a:extLst>
          </p:cNvPr>
          <p:cNvPicPr>
            <a:picLocks noGrp="1" noChangeAspect="1"/>
          </p:cNvPicPr>
          <p:nvPr>
            <p:ph idx="1"/>
          </p:nvPr>
        </p:nvPicPr>
        <p:blipFill>
          <a:blip r:embed="rId4"/>
          <a:stretch>
            <a:fillRect/>
          </a:stretch>
        </p:blipFill>
        <p:spPr>
          <a:xfrm>
            <a:off x="6091130" y="643466"/>
            <a:ext cx="5041815"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408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260E-216E-6151-F8B2-DE76C9ECE7D3}"/>
              </a:ext>
            </a:extLst>
          </p:cNvPr>
          <p:cNvSpPr>
            <a:spLocks noGrp="1"/>
          </p:cNvSpPr>
          <p:nvPr>
            <p:ph type="title"/>
          </p:nvPr>
        </p:nvSpPr>
        <p:spPr>
          <a:xfrm>
            <a:off x="121508" y="128244"/>
            <a:ext cx="10515600" cy="457200"/>
          </a:xfrm>
        </p:spPr>
        <p:txBody>
          <a:bodyPr vert="horz" lIns="91440" tIns="45720" rIns="91440" bIns="45720" rtlCol="0" anchor="b">
            <a:normAutofit/>
          </a:bodyPr>
          <a:lstStyle/>
          <a:p>
            <a:r>
              <a:rPr lang="en-CA" sz="2400" dirty="0">
                <a:solidFill>
                  <a:schemeClr val="bg1"/>
                </a:solidFill>
              </a:rPr>
              <a:t>Video: The Backpacks we Carry</a:t>
            </a:r>
          </a:p>
        </p:txBody>
      </p:sp>
      <p:pic>
        <p:nvPicPr>
          <p:cNvPr id="4" name="Online Media 3" title="Guided Visualization Exercise: The Backpacks We Carry">
            <a:hlinkClick r:id="" action="ppaction://media"/>
            <a:extLst>
              <a:ext uri="{FF2B5EF4-FFF2-40B4-BE49-F238E27FC236}">
                <a16:creationId xmlns:a16="http://schemas.microsoft.com/office/drawing/2014/main" id="{0BD67B34-2C61-30D4-87C4-1C03F8A1E52F}"/>
              </a:ext>
            </a:extLst>
          </p:cNvPr>
          <p:cNvPicPr>
            <a:picLocks noGrp="1" noRot="1" noChangeAspect="1"/>
          </p:cNvPicPr>
          <p:nvPr>
            <p:ph idx="1"/>
            <a:videoFile r:link="rId1"/>
          </p:nvPr>
        </p:nvPicPr>
        <p:blipFill>
          <a:blip r:embed="rId4"/>
          <a:stretch>
            <a:fillRect/>
          </a:stretch>
        </p:blipFill>
        <p:spPr>
          <a:xfrm>
            <a:off x="853247" y="356844"/>
            <a:ext cx="10483919" cy="5930554"/>
          </a:xfrm>
        </p:spPr>
      </p:pic>
    </p:spTree>
    <p:extLst>
      <p:ext uri="{BB962C8B-B14F-4D97-AF65-F5344CB8AC3E}">
        <p14:creationId xmlns:p14="http://schemas.microsoft.com/office/powerpoint/2010/main" val="3087734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2MMV42CKC3FZ-1937131458-122806</_dlc_DocId>
    <Priority xmlns="a1c9f355-ecd3-4278-9438-8cd8c6e98a42" xsi:nil="true"/>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https://smhosmso.sharepoint.com/sites/SchoolMentalHealthOntario/_layouts/15/DocIdRedir.aspx?ID=2MMV42CKC3FZ-1937131458-122806</Url>
      <Description>2MMV42CKC3FZ-1937131458-122806</Description>
    </_dlc_DocIdUrl>
    <lcf76f155ced4ddcb4097134ff3c332f xmlns="a1c9f355-ecd3-4278-9438-8cd8c6e98a42">
      <Terms xmlns="http://schemas.microsoft.com/office/infopath/2007/PartnerControls"/>
    </lcf76f155ced4ddcb4097134ff3c332f>
    <TaxCatchAll xmlns="46a5dd20-f0b3-4d61-834b-69fb9fff00eb" xsi:nil="true"/>
  </documentManagement>
</p:properties>
</file>

<file path=customXml/itemProps1.xml><?xml version="1.0" encoding="utf-8"?>
<ds:datastoreItem xmlns:ds="http://schemas.openxmlformats.org/officeDocument/2006/customXml" ds:itemID="{15B22286-E16D-4350-827D-2F7330DCA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f355-ecd3-4278-9438-8cd8c6e98a42"/>
    <ds:schemaRef ds:uri="46a5dd20-f0b3-4d61-834b-69fb9fff0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6EB9D2-B8AA-4DC6-B370-81C3D63915C0}">
  <ds:schemaRefs>
    <ds:schemaRef ds:uri="http://schemas.microsoft.com/sharepoint/events"/>
  </ds:schemaRefs>
</ds:datastoreItem>
</file>

<file path=customXml/itemProps3.xml><?xml version="1.0" encoding="utf-8"?>
<ds:datastoreItem xmlns:ds="http://schemas.openxmlformats.org/officeDocument/2006/customXml" ds:itemID="{A8C859EE-E815-42C4-84AB-BA994254587D}">
  <ds:schemaRefs>
    <ds:schemaRef ds:uri="http://schemas.microsoft.com/sharepoint/v3/contenttype/forms"/>
  </ds:schemaRefs>
</ds:datastoreItem>
</file>

<file path=customXml/itemProps4.xml><?xml version="1.0" encoding="utf-8"?>
<ds:datastoreItem xmlns:ds="http://schemas.openxmlformats.org/officeDocument/2006/customXml" ds:itemID="{C778032F-EF38-4528-AC21-31DAF4431265}">
  <ds:schemaRefs>
    <ds:schemaRef ds:uri="http://purl.org/dc/dcmitype/"/>
    <ds:schemaRef ds:uri="http://schemas.microsoft.com/office/2006/metadata/properties"/>
    <ds:schemaRef ds:uri="http://purl.org/dc/elements/1.1/"/>
    <ds:schemaRef ds:uri="http://purl.org/dc/terms/"/>
    <ds:schemaRef ds:uri="a1c9f355-ecd3-4278-9438-8cd8c6e98a42"/>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6a5dd20-f0b3-4d61-834b-69fb9fff00eb"/>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2523</Words>
  <Application>Microsoft Macintosh PowerPoint</Application>
  <PresentationFormat>Widescreen</PresentationFormat>
  <Paragraphs>164</Paragraphs>
  <Slides>26</Slides>
  <Notes>22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Aptos Display</vt:lpstr>
      <vt:lpstr>Arial</vt:lpstr>
      <vt:lpstr>Arial,Sans-Serif</vt:lpstr>
      <vt:lpstr>Calibri</vt:lpstr>
      <vt:lpstr>Poppins SemiBold</vt:lpstr>
      <vt:lpstr>Roboto Black</vt:lpstr>
      <vt:lpstr>Roboto Medium</vt:lpstr>
      <vt:lpstr>Symbol</vt:lpstr>
      <vt:lpstr>Wingdings</vt:lpstr>
      <vt:lpstr>office theme</vt:lpstr>
      <vt:lpstr>Module D : When might students need more support?</vt:lpstr>
      <vt:lpstr>Notes for facilitation</vt:lpstr>
      <vt:lpstr>Notes for facilitation 2</vt:lpstr>
      <vt:lpstr>By the end of this module, we will be able to: </vt:lpstr>
      <vt:lpstr>What Ontario students shared about help seeking</vt:lpstr>
      <vt:lpstr>Reflect</vt:lpstr>
      <vt:lpstr>Understand the topic</vt:lpstr>
      <vt:lpstr>What is your role when you notice student mental health concerns?</vt:lpstr>
      <vt:lpstr>Video: The Backpacks we Carry</vt:lpstr>
      <vt:lpstr>Reflect 2</vt:lpstr>
      <vt:lpstr>NOTICE...</vt:lpstr>
      <vt:lpstr>Did you know?</vt:lpstr>
      <vt:lpstr>Quote from a SMHP</vt:lpstr>
      <vt:lpstr>Reflect 3</vt:lpstr>
      <vt:lpstr>Explore strategies</vt:lpstr>
      <vt:lpstr>Barriers to help seeking</vt:lpstr>
      <vt:lpstr>Build your toolbox</vt:lpstr>
      <vt:lpstr>My Circle of Support</vt:lpstr>
      <vt:lpstr>Dig deeper</vt:lpstr>
      <vt:lpstr>ONE-CALL Desk Reference</vt:lpstr>
      <vt:lpstr>ONE-CALL - Circle of Support</vt:lpstr>
      <vt:lpstr>Your mental health matters, too</vt:lpstr>
      <vt:lpstr>Share your learning</vt:lpstr>
      <vt:lpstr>Tense and relax</vt:lpstr>
      <vt:lpstr>Finding calm – Forest visualization</vt:lpstr>
      <vt:lpstr>Connect with SMH-ON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2026-03-31T15:46:19Z</dcterms:created>
  <dcterms:modified xsi:type="dcterms:W3CDTF">2026-03-31T16:32:33Z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0x010100CCA129D4CF93FD40B4303B32156186A5</vt:lpwstr>
  </property>
  <property fmtid="{D5CDD505-2E9C-101B-9397-08002B2CF9AE}" pid="4" name="_dlc_DocIdItemGuid">
    <vt:lpwstr>5208358c-2438-4b60-83a0-7c7a3075682b</vt:lpwstr>
  </property>
</Properties>
</file>