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5"/>
  </p:sldMasterIdLst>
  <p:notesMasterIdLst>
    <p:notesMasterId r:id="rId32"/>
  </p:notesMasterIdLst>
  <p:handoutMasterIdLst>
    <p:handoutMasterId r:id="rId33"/>
  </p:handoutMasterIdLst>
  <p:sldIdLst>
    <p:sldId id="283" r:id="rId6"/>
    <p:sldId id="305" r:id="rId7"/>
    <p:sldId id="281" r:id="rId8"/>
    <p:sldId id="257" r:id="rId9"/>
    <p:sldId id="263" r:id="rId10"/>
    <p:sldId id="280" r:id="rId11"/>
    <p:sldId id="304" r:id="rId12"/>
    <p:sldId id="284" r:id="rId13"/>
    <p:sldId id="296" r:id="rId14"/>
    <p:sldId id="298" r:id="rId15"/>
    <p:sldId id="291" r:id="rId16"/>
    <p:sldId id="299" r:id="rId17"/>
    <p:sldId id="297" r:id="rId18"/>
    <p:sldId id="262" r:id="rId19"/>
    <p:sldId id="300" r:id="rId20"/>
    <p:sldId id="294" r:id="rId21"/>
    <p:sldId id="279" r:id="rId22"/>
    <p:sldId id="293" r:id="rId23"/>
    <p:sldId id="301" r:id="rId24"/>
    <p:sldId id="269" r:id="rId25"/>
    <p:sldId id="286" r:id="rId26"/>
    <p:sldId id="266" r:id="rId27"/>
    <p:sldId id="287" r:id="rId28"/>
    <p:sldId id="267" r:id="rId29"/>
    <p:sldId id="268" r:id="rId30"/>
    <p:sldId id="27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645F0F8-CBC6-4304-8DBE-6980A052B0AE}">
          <p14:sldIdLst>
            <p14:sldId id="283"/>
            <p14:sldId id="305"/>
            <p14:sldId id="281"/>
          </p14:sldIdLst>
        </p14:section>
        <p14:section name="Learning outline" id="{715D0056-7DAC-40FE-A93F-B06F6795D94C}">
          <p14:sldIdLst>
            <p14:sldId id="257"/>
            <p14:sldId id="263"/>
          </p14:sldIdLst>
        </p14:section>
        <p14:section name="Main content" id="{8C70EA72-5A0E-4CD3-87B4-D8585B739FD6}">
          <p14:sldIdLst>
            <p14:sldId id="280"/>
            <p14:sldId id="304"/>
            <p14:sldId id="284"/>
            <p14:sldId id="296"/>
            <p14:sldId id="298"/>
            <p14:sldId id="291"/>
            <p14:sldId id="299"/>
            <p14:sldId id="297"/>
            <p14:sldId id="262"/>
            <p14:sldId id="300"/>
            <p14:sldId id="294"/>
            <p14:sldId id="279"/>
            <p14:sldId id="293"/>
            <p14:sldId id="301"/>
            <p14:sldId id="269"/>
          </p14:sldIdLst>
        </p14:section>
        <p14:section name="Build your toolbox" id="{47028F69-5D87-4EB0-A5E5-884F3B10F66F}">
          <p14:sldIdLst>
            <p14:sldId id="286"/>
            <p14:sldId id="266"/>
          </p14:sldIdLst>
        </p14:section>
        <p14:section name="Dig deeper" id="{9C5809FE-6402-4784-AA7A-41E1667DF521}">
          <p14:sldIdLst>
            <p14:sldId id="287"/>
            <p14:sldId id="267"/>
          </p14:sldIdLst>
        </p14:section>
        <p14:section name="Closing" id="{1B0E3F98-3892-4E65-8764-33381ABB5D4E}">
          <p14:sldIdLst>
            <p14:sldId id="268"/>
            <p14:sldId id="27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E75730-70E0-BDF4-97AF-3290BDDE604F}" name="Michelle Coutinho" initials="MC" userId="S::mcoutinho@smho-smso.ca::62387657-5415-4281-a202-0fd3f0a3b529" providerId="AD"/>
  <p188:author id="{78C63A77-E355-1540-D6FC-B07BA5E7DF0A}" name="Susan Sweet" initials="SS" userId="S::ssweet@smho-smso.ca::3f3b0d9c-fbb5-47a8-87c2-549a2adf9766" providerId="AD"/>
  <p188:author id="{B52E3982-A986-7B92-0524-6E4F11591CDE}" name="Toni Lauzon" initials="TL" userId="S::tlauzon@smho-smso.ca::56522861-6db2-4331-a8dd-877c93b3ec1f" providerId="AD"/>
  <p188:author id="{7F5E5F8E-F3BD-35BD-58B3-8BD8FCB4AF05}" name="Paula Callender" initials="PC" userId="S::pcallender@smho-smso.ca::40d041e1-9225-41f3-bb3c-858d57578941" providerId="AD"/>
  <p188:author id="{2F0BDAAC-7411-6F87-4B46-6B1B7591DF94}" name="Deborah Shackell" initials="DS" userId="S::dshackell@smho-smso.ca::f728b972-0379-4f9a-98f5-caf5dad6cd0d" providerId="AD"/>
  <p188:author id="{53F365F6-6A0F-4C55-0162-ECF8B70F28CB}" name="Shelly Upson" initials="SU" userId="S::supson@smho-smso.ca::c4995df3-86e0-4f4b-995c-f8ef8fffbf4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ABC30"/>
    <a:srgbClr val="EBF9FC"/>
    <a:srgbClr val="60A500"/>
    <a:srgbClr val="212121"/>
    <a:srgbClr val="FFFFFF"/>
    <a:srgbClr val="FCFAD7"/>
    <a:srgbClr val="400E8A"/>
    <a:srgbClr val="8CC24F"/>
    <a:srgbClr val="1BA3DC"/>
    <a:srgbClr val="99C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44CC42-930C-B541-A6BA-CEF980705765}" v="5" dt="2026-03-31T16:32:22.7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96" autoAdjust="0"/>
    <p:restoredTop sz="94606" autoAdjust="0"/>
  </p:normalViewPr>
  <p:slideViewPr>
    <p:cSldViewPr snapToGrid="0">
      <p:cViewPr varScale="1">
        <p:scale>
          <a:sx n="93" d="100"/>
          <a:sy n="93" d="100"/>
        </p:scale>
        <p:origin x="240" y="616"/>
      </p:cViewPr>
      <p:guideLst/>
    </p:cSldViewPr>
  </p:slideViewPr>
  <p:outlineViewPr>
    <p:cViewPr>
      <p:scale>
        <a:sx n="33" d="100"/>
        <a:sy n="33" d="100"/>
      </p:scale>
      <p:origin x="0" y="-2292"/>
    </p:cViewPr>
  </p:outlineViewPr>
  <p:notesTextViewPr>
    <p:cViewPr>
      <p:scale>
        <a:sx n="1" d="1"/>
        <a:sy n="1" d="1"/>
      </p:scale>
      <p:origin x="0" y="0"/>
    </p:cViewPr>
  </p:notesTextViewPr>
  <p:notesViewPr>
    <p:cSldViewPr snapToGrid="0" showGuides="1">
      <p:cViewPr varScale="1">
        <p:scale>
          <a:sx n="118" d="100"/>
          <a:sy n="118" d="100"/>
        </p:scale>
        <p:origin x="500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Stright" userId="57069c07-c3a6-4c48-b057-2e87e4c75f38" providerId="ADAL" clId="{B03F7E37-F6BE-5C1C-9D30-7D6F14CB68D8}"/>
    <pc:docChg chg="undo custSel modSld">
      <pc:chgData name="Sarah Stright" userId="57069c07-c3a6-4c48-b057-2e87e4c75f38" providerId="ADAL" clId="{B03F7E37-F6BE-5C1C-9D30-7D6F14CB68D8}" dt="2026-03-31T16:32:22.759" v="1805"/>
      <pc:docMkLst>
        <pc:docMk/>
      </pc:docMkLst>
      <pc:sldChg chg="modSp mod">
        <pc:chgData name="Sarah Stright" userId="57069c07-c3a6-4c48-b057-2e87e4c75f38" providerId="ADAL" clId="{B03F7E37-F6BE-5C1C-9D30-7D6F14CB68D8}" dt="2026-03-31T14:28:45.669" v="691" actId="1036"/>
        <pc:sldMkLst>
          <pc:docMk/>
          <pc:sldMk cId="908102273" sldId="267"/>
        </pc:sldMkLst>
        <pc:spChg chg="mod">
          <ac:chgData name="Sarah Stright" userId="57069c07-c3a6-4c48-b057-2e87e4c75f38" providerId="ADAL" clId="{B03F7E37-F6BE-5C1C-9D30-7D6F14CB68D8}" dt="2026-03-31T14:28:31.063" v="681" actId="14100"/>
          <ac:spMkLst>
            <pc:docMk/>
            <pc:sldMk cId="908102273" sldId="267"/>
            <ac:spMk id="6" creationId="{6FBFE470-2998-E1C5-D8B0-FA6D31B52A39}"/>
          </ac:spMkLst>
        </pc:spChg>
        <pc:picChg chg="mod">
          <ac:chgData name="Sarah Stright" userId="57069c07-c3a6-4c48-b057-2e87e4c75f38" providerId="ADAL" clId="{B03F7E37-F6BE-5C1C-9D30-7D6F14CB68D8}" dt="2026-03-31T14:28:38.418" v="684" actId="1076"/>
          <ac:picMkLst>
            <pc:docMk/>
            <pc:sldMk cId="908102273" sldId="267"/>
            <ac:picMk id="4" creationId="{7DB72F36-A2B2-E669-CB49-0BB03BD03A00}"/>
          </ac:picMkLst>
        </pc:picChg>
        <pc:picChg chg="mod">
          <ac:chgData name="Sarah Stright" userId="57069c07-c3a6-4c48-b057-2e87e4c75f38" providerId="ADAL" clId="{B03F7E37-F6BE-5C1C-9D30-7D6F14CB68D8}" dt="2026-03-31T14:28:45.669" v="691" actId="1036"/>
          <ac:picMkLst>
            <pc:docMk/>
            <pc:sldMk cId="908102273" sldId="267"/>
            <ac:picMk id="7" creationId="{D5C6EA51-99E5-35C3-939E-88681CFBC13C}"/>
          </ac:picMkLst>
        </pc:picChg>
      </pc:sldChg>
      <pc:sldChg chg="modSp mod">
        <pc:chgData name="Sarah Stright" userId="57069c07-c3a6-4c48-b057-2e87e4c75f38" providerId="ADAL" clId="{B03F7E37-F6BE-5C1C-9D30-7D6F14CB68D8}" dt="2026-03-31T13:48:33.943" v="1" actId="27636"/>
        <pc:sldMkLst>
          <pc:docMk/>
          <pc:sldMk cId="2994672509" sldId="270"/>
        </pc:sldMkLst>
        <pc:spChg chg="mod">
          <ac:chgData name="Sarah Stright" userId="57069c07-c3a6-4c48-b057-2e87e4c75f38" providerId="ADAL" clId="{B03F7E37-F6BE-5C1C-9D30-7D6F14CB68D8}" dt="2026-03-31T13:48:33.943" v="1" actId="27636"/>
          <ac:spMkLst>
            <pc:docMk/>
            <pc:sldMk cId="2994672509" sldId="270"/>
            <ac:spMk id="3" creationId="{D53F7874-DDBF-55AD-81ED-004D9A7556B4}"/>
          </ac:spMkLst>
        </pc:spChg>
      </pc:sldChg>
      <pc:sldChg chg="addSp delSp modSp mod">
        <pc:chgData name="Sarah Stright" userId="57069c07-c3a6-4c48-b057-2e87e4c75f38" providerId="ADAL" clId="{B03F7E37-F6BE-5C1C-9D30-7D6F14CB68D8}" dt="2026-03-31T16:32:22.759" v="1805"/>
        <pc:sldMkLst>
          <pc:docMk/>
          <pc:sldMk cId="3276874619" sldId="283"/>
        </pc:sldMkLst>
        <pc:picChg chg="add mod">
          <ac:chgData name="Sarah Stright" userId="57069c07-c3a6-4c48-b057-2e87e4c75f38" providerId="ADAL" clId="{B03F7E37-F6BE-5C1C-9D30-7D6F14CB68D8}" dt="2026-03-31T16:32:22.759" v="1805"/>
          <ac:picMkLst>
            <pc:docMk/>
            <pc:sldMk cId="3276874619" sldId="283"/>
            <ac:picMk id="2" creationId="{82CBD210-5032-17E2-6D0F-4CB17CDC8185}"/>
          </ac:picMkLst>
        </pc:picChg>
        <pc:picChg chg="del mod">
          <ac:chgData name="Sarah Stright" userId="57069c07-c3a6-4c48-b057-2e87e4c75f38" providerId="ADAL" clId="{B03F7E37-F6BE-5C1C-9D30-7D6F14CB68D8}" dt="2026-03-31T16:32:22.327" v="1804" actId="478"/>
          <ac:picMkLst>
            <pc:docMk/>
            <pc:sldMk cId="3276874619" sldId="283"/>
            <ac:picMk id="5" creationId="{98F76EC2-BA92-C561-C38F-3E7C1207872B}"/>
          </ac:picMkLst>
        </pc:picChg>
      </pc:sldChg>
      <pc:sldChg chg="addSp delSp modSp mod modNotes">
        <pc:chgData name="Sarah Stright" userId="57069c07-c3a6-4c48-b057-2e87e4c75f38" providerId="ADAL" clId="{B03F7E37-F6BE-5C1C-9D30-7D6F14CB68D8}" dt="2026-03-31T13:50:21.112" v="680" actId="962"/>
        <pc:sldMkLst>
          <pc:docMk/>
          <pc:sldMk cId="1193993848" sldId="294"/>
        </pc:sldMkLst>
        <pc:spChg chg="add del mod">
          <ac:chgData name="Sarah Stright" userId="57069c07-c3a6-4c48-b057-2e87e4c75f38" providerId="ADAL" clId="{B03F7E37-F6BE-5C1C-9D30-7D6F14CB68D8}" dt="2026-03-31T13:49:06.298" v="7" actId="478"/>
          <ac:spMkLst>
            <pc:docMk/>
            <pc:sldMk cId="1193993848" sldId="294"/>
            <ac:spMk id="4" creationId="{A9E38785-E022-E20A-F921-9618B38B98C2}"/>
          </ac:spMkLst>
        </pc:spChg>
        <pc:picChg chg="add mod">
          <ac:chgData name="Sarah Stright" userId="57069c07-c3a6-4c48-b057-2e87e4c75f38" providerId="ADAL" clId="{B03F7E37-F6BE-5C1C-9D30-7D6F14CB68D8}" dt="2026-03-31T13:50:21.112" v="680" actId="962"/>
          <ac:picMkLst>
            <pc:docMk/>
            <pc:sldMk cId="1193993848" sldId="294"/>
            <ac:picMk id="6" creationId="{BB993A6B-4F5D-C836-8618-709A77DF27CF}"/>
          </ac:picMkLst>
        </pc:picChg>
        <pc:picChg chg="del mod">
          <ac:chgData name="Sarah Stright" userId="57069c07-c3a6-4c48-b057-2e87e4c75f38" providerId="ADAL" clId="{B03F7E37-F6BE-5C1C-9D30-7D6F14CB68D8}" dt="2026-03-31T13:49:04.144" v="6" actId="478"/>
          <ac:picMkLst>
            <pc:docMk/>
            <pc:sldMk cId="1193993848" sldId="294"/>
            <ac:picMk id="7" creationId="{137CB62B-4FC4-5870-0BEF-389F8FCACC5E}"/>
          </ac:picMkLst>
        </pc:picChg>
      </pc:sldChg>
      <pc:sldChg chg="delSp modSp mod">
        <pc:chgData name="Sarah Stright" userId="57069c07-c3a6-4c48-b057-2e87e4c75f38" providerId="ADAL" clId="{B03F7E37-F6BE-5C1C-9D30-7D6F14CB68D8}" dt="2026-03-31T15:15:45.262" v="1261" actId="962"/>
        <pc:sldMkLst>
          <pc:docMk/>
          <pc:sldMk cId="258981955" sldId="296"/>
        </pc:sldMkLst>
        <pc:spChg chg="del">
          <ac:chgData name="Sarah Stright" userId="57069c07-c3a6-4c48-b057-2e87e4c75f38" providerId="ADAL" clId="{B03F7E37-F6BE-5C1C-9D30-7D6F14CB68D8}" dt="2026-03-31T15:14:48.596" v="1117" actId="478"/>
          <ac:spMkLst>
            <pc:docMk/>
            <pc:sldMk cId="258981955" sldId="296"/>
            <ac:spMk id="9" creationId="{B1866F08-36E4-331F-565D-51EBFC15DA28}"/>
          </ac:spMkLst>
        </pc:spChg>
        <pc:picChg chg="mod modCrop">
          <ac:chgData name="Sarah Stright" userId="57069c07-c3a6-4c48-b057-2e87e4c75f38" providerId="ADAL" clId="{B03F7E37-F6BE-5C1C-9D30-7D6F14CB68D8}" dt="2026-03-31T15:15:45.262" v="1261" actId="962"/>
          <ac:picMkLst>
            <pc:docMk/>
            <pc:sldMk cId="258981955" sldId="296"/>
            <ac:picMk id="4" creationId="{F3738A4A-5D77-F0A9-1595-BEF10EF7220A}"/>
          </ac:picMkLst>
        </pc:picChg>
      </pc:sldChg>
      <pc:sldChg chg="addSp delSp modSp mod">
        <pc:chgData name="Sarah Stright" userId="57069c07-c3a6-4c48-b057-2e87e4c75f38" providerId="ADAL" clId="{B03F7E37-F6BE-5C1C-9D30-7D6F14CB68D8}" dt="2026-03-31T16:07:04.158" v="1803" actId="13244"/>
        <pc:sldMkLst>
          <pc:docMk/>
          <pc:sldMk cId="119921623" sldId="297"/>
        </pc:sldMkLst>
        <pc:spChg chg="mod">
          <ac:chgData name="Sarah Stright" userId="57069c07-c3a6-4c48-b057-2e87e4c75f38" providerId="ADAL" clId="{B03F7E37-F6BE-5C1C-9D30-7D6F14CB68D8}" dt="2026-03-31T15:18:00.685" v="1798" actId="962"/>
          <ac:spMkLst>
            <pc:docMk/>
            <pc:sldMk cId="119921623" sldId="297"/>
            <ac:spMk id="3" creationId="{DFC10242-B9D9-804B-45A6-A5EB6F3A82D0}"/>
          </ac:spMkLst>
        </pc:spChg>
        <pc:spChg chg="mod ord">
          <ac:chgData name="Sarah Stright" userId="57069c07-c3a6-4c48-b057-2e87e4c75f38" providerId="ADAL" clId="{B03F7E37-F6BE-5C1C-9D30-7D6F14CB68D8}" dt="2026-03-31T16:07:04.158" v="1803" actId="13244"/>
          <ac:spMkLst>
            <pc:docMk/>
            <pc:sldMk cId="119921623" sldId="297"/>
            <ac:spMk id="6" creationId="{A46C81A7-BAE0-056E-C64D-E0B4905E65BF}"/>
          </ac:spMkLst>
        </pc:spChg>
        <pc:picChg chg="add del mod">
          <ac:chgData name="Sarah Stright" userId="57069c07-c3a6-4c48-b057-2e87e4c75f38" providerId="ADAL" clId="{B03F7E37-F6BE-5C1C-9D30-7D6F14CB68D8}" dt="2026-03-31T15:17:08.728" v="1291" actId="478"/>
          <ac:picMkLst>
            <pc:docMk/>
            <pc:sldMk cId="119921623" sldId="297"/>
            <ac:picMk id="2" creationId="{A3BEE3DB-C1EA-A84D-2C0C-DE015A93E398}"/>
          </ac:picMkLst>
        </pc:picChg>
        <pc:picChg chg="add mod modCrop">
          <ac:chgData name="Sarah Stright" userId="57069c07-c3a6-4c48-b057-2e87e4c75f38" providerId="ADAL" clId="{B03F7E37-F6BE-5C1C-9D30-7D6F14CB68D8}" dt="2026-03-31T15:17:18.573" v="1294" actId="1076"/>
          <ac:picMkLst>
            <pc:docMk/>
            <pc:sldMk cId="119921623" sldId="297"/>
            <ac:picMk id="5" creationId="{6FE12953-3478-C57B-6EFC-5D5F5AD16E47}"/>
          </ac:picMkLst>
        </pc:picChg>
      </pc:sldChg>
      <pc:sldChg chg="modSp mod">
        <pc:chgData name="Sarah Stright" userId="57069c07-c3a6-4c48-b057-2e87e4c75f38" providerId="ADAL" clId="{B03F7E37-F6BE-5C1C-9D30-7D6F14CB68D8}" dt="2026-03-31T14:41:45.683" v="864" actId="962"/>
        <pc:sldMkLst>
          <pc:docMk/>
          <pc:sldMk cId="3252214445" sldId="299"/>
        </pc:sldMkLst>
        <pc:spChg chg="mod">
          <ac:chgData name="Sarah Stright" userId="57069c07-c3a6-4c48-b057-2e87e4c75f38" providerId="ADAL" clId="{B03F7E37-F6BE-5C1C-9D30-7D6F14CB68D8}" dt="2026-03-31T14:41:07.772" v="714" actId="1035"/>
          <ac:spMkLst>
            <pc:docMk/>
            <pc:sldMk cId="3252214445" sldId="299"/>
            <ac:spMk id="4" creationId="{2F6E7726-D301-9268-3D55-C3AACA1651E9}"/>
          </ac:spMkLst>
        </pc:spChg>
        <pc:picChg chg="mod">
          <ac:chgData name="Sarah Stright" userId="57069c07-c3a6-4c48-b057-2e87e4c75f38" providerId="ADAL" clId="{B03F7E37-F6BE-5C1C-9D30-7D6F14CB68D8}" dt="2026-03-31T14:41:45.683" v="864" actId="962"/>
          <ac:picMkLst>
            <pc:docMk/>
            <pc:sldMk cId="3252214445" sldId="299"/>
            <ac:picMk id="6" creationId="{89B8E909-F8FE-9215-F5D8-9E18181A437B}"/>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B519907-5C42-FE1E-0AB3-E13B23DD11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290E59-E081-4C44-9DA3-40AB2949B270}" type="datetimeFigureOut">
              <a:rPr lang="en-CA" sz="1100" smtClean="0">
                <a:latin typeface="Roboto Medium" panose="02000000000000000000" pitchFamily="2" charset="0"/>
                <a:ea typeface="Roboto Medium" panose="02000000000000000000" pitchFamily="2" charset="0"/>
              </a:rPr>
              <a:t>2026-03-31</a:t>
            </a:fld>
            <a:endParaRPr lang="en-CA" sz="1100">
              <a:latin typeface="Roboto Medium" panose="02000000000000000000" pitchFamily="2" charset="0"/>
              <a:ea typeface="Roboto Medium" panose="02000000000000000000" pitchFamily="2" charset="0"/>
            </a:endParaRPr>
          </a:p>
        </p:txBody>
      </p:sp>
      <p:sp>
        <p:nvSpPr>
          <p:cNvPr id="5" name="Slide Number Placeholder 4">
            <a:extLst>
              <a:ext uri="{FF2B5EF4-FFF2-40B4-BE49-F238E27FC236}">
                <a16:creationId xmlns:a16="http://schemas.microsoft.com/office/drawing/2014/main" id="{CB372A7F-5FC7-D156-3AAD-9BFBEA12B0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AF5366-8501-4269-80DA-D7A55471294C}" type="slidenum">
              <a:rPr lang="en-CA" sz="1100" smtClean="0">
                <a:latin typeface="Roboto Medium" panose="02000000000000000000" pitchFamily="2" charset="0"/>
                <a:ea typeface="Roboto Medium" panose="02000000000000000000" pitchFamily="2" charset="0"/>
              </a:rPr>
              <a:t>‹#›</a:t>
            </a:fld>
            <a:endParaRPr lang="en-CA" sz="1100">
              <a:latin typeface="Roboto Medium" panose="02000000000000000000" pitchFamily="2" charset="0"/>
              <a:ea typeface="Roboto Medium" panose="02000000000000000000" pitchFamily="2" charset="0"/>
            </a:endParaRPr>
          </a:p>
        </p:txBody>
      </p:sp>
      <p:pic>
        <p:nvPicPr>
          <p:cNvPr id="7" name="Picture 6">
            <a:extLst>
              <a:ext uri="{FF2B5EF4-FFF2-40B4-BE49-F238E27FC236}">
                <a16:creationId xmlns:a16="http://schemas.microsoft.com/office/drawing/2014/main" id="{9029A388-F2FB-485E-30EE-2B7E1EF3F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841" y="97327"/>
            <a:ext cx="2087745" cy="722921"/>
          </a:xfrm>
          <a:prstGeom prst="rect">
            <a:avLst/>
          </a:prstGeom>
        </p:spPr>
      </p:pic>
    </p:spTree>
    <p:extLst>
      <p:ext uri="{BB962C8B-B14F-4D97-AF65-F5344CB8AC3E}">
        <p14:creationId xmlns:p14="http://schemas.microsoft.com/office/powerpoint/2010/main" val="380969039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6200" y="671639"/>
            <a:ext cx="2971800" cy="458788"/>
          </a:xfrm>
          <a:prstGeom prst="rect">
            <a:avLst/>
          </a:prstGeom>
        </p:spPr>
        <p:txBody>
          <a:bodyPr vert="horz" lIns="91440" tIns="45720" rIns="91440" bIns="45720" rtlCol="0"/>
          <a:lstStyle>
            <a:lvl1pPr algn="r">
              <a:defRPr sz="1100">
                <a:latin typeface="Roboto Medium" panose="02000000000000000000" pitchFamily="2" charset="0"/>
                <a:ea typeface="Roboto Medium" panose="02000000000000000000" pitchFamily="2" charset="0"/>
              </a:defRPr>
            </a:lvl1pPr>
          </a:lstStyle>
          <a:p>
            <a:fld id="{F898F5D5-76F1-41F7-92DE-87244B86A905}" type="datetimeFigureOut">
              <a:rPr lang="en-US" smtClean="0"/>
              <a:pPr/>
              <a:t>3/31/26</a:t>
            </a:fld>
            <a:endParaRPr lang="en-US" sz="1100"/>
          </a:p>
        </p:txBody>
      </p:sp>
      <p:sp>
        <p:nvSpPr>
          <p:cNvPr id="4" name="Slide Image Placeholder 3"/>
          <p:cNvSpPr>
            <a:spLocks noGrp="1" noRot="1" noChangeAspect="1"/>
          </p:cNvSpPr>
          <p:nvPr>
            <p:ph type="sldImg" idx="2"/>
          </p:nvPr>
        </p:nvSpPr>
        <p:spPr>
          <a:xfrm>
            <a:off x="78897" y="91036"/>
            <a:ext cx="3362690" cy="18915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310" y="2118596"/>
            <a:ext cx="6722908" cy="702540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901239"/>
            <a:ext cx="2971800" cy="242761"/>
          </a:xfrm>
          <a:prstGeom prst="rect">
            <a:avLst/>
          </a:prstGeom>
        </p:spPr>
        <p:txBody>
          <a:bodyPr vert="horz" lIns="91440" tIns="45720" rIns="91440" bIns="45720" rtlCol="0"/>
          <a:lstStyle>
            <a:lvl1pPr algn="r">
              <a:defRPr sz="1100">
                <a:latin typeface="Roboto Medium" panose="02000000000000000000" pitchFamily="2" charset="0"/>
                <a:ea typeface="Roboto Medium" panose="02000000000000000000" pitchFamily="2" charset="0"/>
              </a:defRPr>
            </a:lvl1pPr>
          </a:lstStyle>
          <a:p>
            <a:fld id="{E4C24436-C5D6-4438-8099-2D286C4C5E01}" type="slidenum">
              <a:rPr lang="en-CA" smtClean="0"/>
              <a:pPr/>
              <a:t>‹#›</a:t>
            </a:fld>
            <a:endParaRPr lang="en-US" sz="1100" dirty="0">
              <a:latin typeface="Roboto Medium" panose="02000000000000000000" pitchFamily="2" charset="0"/>
              <a:ea typeface="Roboto Medium" panose="02000000000000000000" pitchFamily="2" charset="0"/>
            </a:endParaRPr>
          </a:p>
        </p:txBody>
      </p:sp>
      <p:pic>
        <p:nvPicPr>
          <p:cNvPr id="9" name="Picture 8">
            <a:extLst>
              <a:ext uri="{FF2B5EF4-FFF2-40B4-BE49-F238E27FC236}">
                <a16:creationId xmlns:a16="http://schemas.microsoft.com/office/drawing/2014/main" id="{C7EC749A-C79C-FA14-6A1E-97A3A1176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0496" y="178112"/>
            <a:ext cx="2087745" cy="722921"/>
          </a:xfrm>
          <a:prstGeom prst="rect">
            <a:avLst/>
          </a:prstGeom>
        </p:spPr>
      </p:pic>
    </p:spTree>
    <p:extLst>
      <p:ext uri="{BB962C8B-B14F-4D97-AF65-F5344CB8AC3E}">
        <p14:creationId xmlns:p14="http://schemas.microsoft.com/office/powerpoint/2010/main" val="2142739175"/>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1pPr>
    <a:lvl2pPr marL="45720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2pPr>
    <a:lvl3pPr marL="91440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3pPr>
    <a:lvl4pPr marL="137160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4pPr>
    <a:lvl5pPr marL="1828800" algn="l" defTabSz="914400" rtl="0" eaLnBrk="1" latinLnBrk="0" hangingPunct="1">
      <a:defRPr sz="1100" kern="1200">
        <a:solidFill>
          <a:schemeClr val="tx1"/>
        </a:solidFill>
        <a:latin typeface="Roboto Medium" panose="02000000000000000000" pitchFamily="2" charset="0"/>
        <a:ea typeface="Roboto Medium" panose="02000000000000000000" pitchFamily="2"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mho-smso.ca/emhc/"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smho-smso.ca/fwsecondary/" TargetMode="External"/><Relationship Id="rId5" Type="http://schemas.openxmlformats.org/officeDocument/2006/relationships/hyperlink" Target="https://smho-smso.ca/fw/" TargetMode="External"/><Relationship Id="rId4" Type="http://schemas.openxmlformats.org/officeDocument/2006/relationships/hyperlink" Target="https://smho-smso.ca/emhcsecondary/"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mho-smso.ca/online-resources/mentally-healthy-classroom-reflection-too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sp>
      <p:sp>
        <p:nvSpPr>
          <p:cNvPr id="3" name="Notes Placeholder 2"/>
          <p:cNvSpPr>
            <a:spLocks noGrp="1"/>
          </p:cNvSpPr>
          <p:nvPr>
            <p:ph type="body" idx="1"/>
          </p:nvPr>
        </p:nvSpPr>
        <p:spPr/>
        <p:txBody>
          <a:bodyPr/>
          <a:lstStyle/>
          <a:p>
            <a:r>
              <a:rPr lang="en-US"/>
              <a:t>This facilitation slide deck accompanies Module C from the one-hour Intro to MH LIT: Mental Health in Action for Educators course.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E4C24436-C5D6-4438-8099-2D286C4C5E01}" type="slidenum">
              <a:rPr lang="en-US"/>
              <a:t>1</a:t>
            </a:fld>
            <a:endParaRPr lang="en-US"/>
          </a:p>
        </p:txBody>
      </p:sp>
    </p:spTree>
    <p:extLst>
      <p:ext uri="{BB962C8B-B14F-4D97-AF65-F5344CB8AC3E}">
        <p14:creationId xmlns:p14="http://schemas.microsoft.com/office/powerpoint/2010/main" val="2030668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sp>
      <p:sp>
        <p:nvSpPr>
          <p:cNvPr id="3" name="Notes Placeholder 2"/>
          <p:cNvSpPr>
            <a:spLocks noGrp="1"/>
          </p:cNvSpPr>
          <p:nvPr>
            <p:ph type="body" idx="1"/>
          </p:nvPr>
        </p:nvSpPr>
        <p:spPr/>
        <p:txBody>
          <a:bodyPr/>
          <a:lstStyle/>
          <a:p>
            <a:r>
              <a:rPr lang="en-US" dirty="0">
                <a:ea typeface="Calibri"/>
                <a:cs typeface="Calibri"/>
              </a:rPr>
              <a:t>Compare and contrast these two definitions. Remind educators that we are focusing on mental health, rather than mental illness. Educators are </a:t>
            </a:r>
            <a:r>
              <a:rPr lang="en-US">
                <a:ea typeface="Calibri"/>
                <a:cs typeface="Calibri"/>
              </a:rPr>
              <a:t>well equipped </a:t>
            </a:r>
            <a:r>
              <a:rPr lang="en-US" dirty="0">
                <a:ea typeface="Calibri"/>
                <a:cs typeface="Calibri"/>
              </a:rPr>
              <a:t>to teach literacy, including literacy that includes strategies to be well and to seek support, when we need it. </a:t>
            </a:r>
            <a:endParaRPr lang="en-US" dirty="0">
              <a:solidFill>
                <a:srgbClr val="333333"/>
              </a:solidFill>
              <a:ea typeface="Calibri"/>
              <a:cs typeface="Calibri"/>
            </a:endParaRPr>
          </a:p>
        </p:txBody>
      </p:sp>
      <p:sp>
        <p:nvSpPr>
          <p:cNvPr id="4" name="Slide Number Placeholder 3"/>
          <p:cNvSpPr>
            <a:spLocks noGrp="1"/>
          </p:cNvSpPr>
          <p:nvPr>
            <p:ph type="sldNum" sz="quarter" idx="5"/>
          </p:nvPr>
        </p:nvSpPr>
        <p:spPr/>
        <p:txBody>
          <a:bodyPr/>
          <a:lstStyle/>
          <a:p>
            <a:fld id="{E4C24436-C5D6-4438-8099-2D286C4C5E01}" type="slidenum">
              <a:rPr lang="en-US"/>
              <a:t>10</a:t>
            </a:fld>
            <a:endParaRPr lang="en-US"/>
          </a:p>
        </p:txBody>
      </p:sp>
    </p:spTree>
    <p:extLst>
      <p:ext uri="{BB962C8B-B14F-4D97-AF65-F5344CB8AC3E}">
        <p14:creationId xmlns:p14="http://schemas.microsoft.com/office/powerpoint/2010/main" val="2386985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educators may feel that mental health is beyond their role or outside their skill set. </a:t>
            </a:r>
            <a:r>
              <a:rPr lang="en-US">
                <a:solidFill>
                  <a:srgbClr val="333333"/>
                </a:solidFill>
              </a:rPr>
              <a:t>How can thinking about mental health through a lens that focuses on literacy help educators understand the ways they are uniquely positioned to support student mental health?  </a:t>
            </a:r>
            <a:endParaRPr lang="en-US"/>
          </a:p>
        </p:txBody>
      </p:sp>
      <p:sp>
        <p:nvSpPr>
          <p:cNvPr id="4" name="Slide Number Placeholder 3"/>
          <p:cNvSpPr>
            <a:spLocks noGrp="1"/>
          </p:cNvSpPr>
          <p:nvPr>
            <p:ph type="sldNum" sz="quarter" idx="5"/>
          </p:nvPr>
        </p:nvSpPr>
        <p:spPr/>
        <p:txBody>
          <a:bodyPr/>
          <a:lstStyle/>
          <a:p>
            <a:fld id="{E4C24436-C5D6-4438-8099-2D286C4C5E01}" type="slidenum">
              <a:rPr lang="en-US"/>
              <a:t>11</a:t>
            </a:fld>
            <a:endParaRPr lang="en-US"/>
          </a:p>
        </p:txBody>
      </p:sp>
    </p:spTree>
    <p:extLst>
      <p:ext uri="{BB962C8B-B14F-4D97-AF65-F5344CB8AC3E}">
        <p14:creationId xmlns:p14="http://schemas.microsoft.com/office/powerpoint/2010/main" val="3398094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4C24436-C5D6-4438-8099-2D286C4C5E01}" type="slidenum">
              <a:rPr lang="en-CA" smtClean="0"/>
              <a:pPr/>
              <a:t>12</a:t>
            </a:fld>
            <a:endParaRPr lang="en-US" sz="1100" dirty="0">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3469963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sp>
      <p:sp>
        <p:nvSpPr>
          <p:cNvPr id="3" name="Notes Placeholder 2"/>
          <p:cNvSpPr>
            <a:spLocks noGrp="1"/>
          </p:cNvSpPr>
          <p:nvPr>
            <p:ph type="body" idx="1"/>
          </p:nvPr>
        </p:nvSpPr>
        <p:spPr/>
        <p:txBody>
          <a:bodyPr/>
          <a:lstStyle/>
          <a:p>
            <a:r>
              <a:rPr lang="en-CA" b="1"/>
              <a:t>Facilitator script:</a:t>
            </a:r>
            <a:r>
              <a:rPr lang="en-CA"/>
              <a:t> "The good news is that you’re likely already supporting student mental health in many ways."</a:t>
            </a:r>
            <a:br>
              <a:rPr lang="en-CA">
                <a:cs typeface="+mn-lt"/>
              </a:rPr>
            </a:br>
            <a:br>
              <a:rPr lang="en-CA">
                <a:cs typeface="+mn-lt"/>
              </a:rPr>
            </a:br>
            <a:r>
              <a:rPr lang="en-US">
                <a:ea typeface="Calibri"/>
                <a:cs typeface="Calibri"/>
              </a:rPr>
              <a:t>Using a digital (e.g., Padlet or shared document) or physical space (white board, chart paper) to post the headings for each category within Tier 1 – </a:t>
            </a:r>
            <a:r>
              <a:rPr lang="en-US" b="1">
                <a:ea typeface="Calibri"/>
                <a:cs typeface="Calibri"/>
              </a:rPr>
              <a:t>Welcome, Include, Understand, Promote, Partner.</a:t>
            </a:r>
            <a:r>
              <a:rPr lang="en-US">
                <a:ea typeface="Calibri"/>
                <a:cs typeface="Calibri"/>
              </a:rPr>
              <a:t> Invite educators to write examples on sticky notes and post them under each category. Answers will vary and could include examples of caring actions, modeling, ways they explicitly teach or reinforce mental health strategies, and more. There are several examples listed in the course. Encourage educators to include examples specific to their community, school, and students. </a:t>
            </a:r>
            <a:endParaRPr lang="en-US">
              <a:ea typeface="Calibri"/>
              <a:cs typeface="+mn-lt"/>
            </a:endParaRPr>
          </a:p>
        </p:txBody>
      </p:sp>
      <p:sp>
        <p:nvSpPr>
          <p:cNvPr id="4" name="Slide Number Placeholder 3"/>
          <p:cNvSpPr>
            <a:spLocks noGrp="1"/>
          </p:cNvSpPr>
          <p:nvPr>
            <p:ph type="sldNum" sz="quarter" idx="5"/>
          </p:nvPr>
        </p:nvSpPr>
        <p:spPr/>
        <p:txBody>
          <a:bodyPr/>
          <a:lstStyle/>
          <a:p>
            <a:fld id="{E4C24436-C5D6-4438-8099-2D286C4C5E01}" type="slidenum">
              <a:rPr lang="en-US"/>
              <a:t>13</a:t>
            </a:fld>
            <a:endParaRPr lang="en-US"/>
          </a:p>
        </p:txBody>
      </p:sp>
    </p:spTree>
    <p:extLst>
      <p:ext uri="{BB962C8B-B14F-4D97-AF65-F5344CB8AC3E}">
        <p14:creationId xmlns:p14="http://schemas.microsoft.com/office/powerpoint/2010/main" val="3355084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Invite participants to choose a resource to explore and identify something they might try in their classroom/school. This could be done by table group, individually, or in partners. Offer an opportunity to debrief so participants can share a summary of what they found.</a:t>
            </a:r>
          </a:p>
        </p:txBody>
      </p:sp>
      <p:sp>
        <p:nvSpPr>
          <p:cNvPr id="4" name="Slide Number Placeholder 3"/>
          <p:cNvSpPr>
            <a:spLocks noGrp="1"/>
          </p:cNvSpPr>
          <p:nvPr>
            <p:ph type="sldNum" sz="quarter" idx="5"/>
          </p:nvPr>
        </p:nvSpPr>
        <p:spPr/>
        <p:txBody>
          <a:bodyPr/>
          <a:lstStyle/>
          <a:p>
            <a:fld id="{E4C24436-C5D6-4438-8099-2D286C4C5E01}" type="slidenum">
              <a:rPr lang="en-US"/>
              <a:t>14</a:t>
            </a:fld>
            <a:endParaRPr lang="en-US"/>
          </a:p>
        </p:txBody>
      </p:sp>
    </p:spTree>
    <p:extLst>
      <p:ext uri="{BB962C8B-B14F-4D97-AF65-F5344CB8AC3E}">
        <p14:creationId xmlns:p14="http://schemas.microsoft.com/office/powerpoint/2010/main" val="865396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5C9FF-6212-56E0-D4A8-832F8363E5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9AF8A0-F3CE-1F9D-C9D3-7DE5BAFC31AE}"/>
              </a:ext>
            </a:extLst>
          </p:cNvPr>
          <p:cNvSpPr>
            <a:spLocks noGrp="1" noRot="1" noChangeAspect="1"/>
          </p:cNvSpPr>
          <p:nvPr>
            <p:ph type="sldImg"/>
          </p:nvPr>
        </p:nvSpPr>
        <p:spPr>
          <a:xfrm>
            <a:off x="79375" y="90488"/>
            <a:ext cx="3362325" cy="1892300"/>
          </a:xfrm>
        </p:spPr>
      </p:sp>
      <p:sp>
        <p:nvSpPr>
          <p:cNvPr id="3" name="Notes Placeholder 2">
            <a:extLst>
              <a:ext uri="{FF2B5EF4-FFF2-40B4-BE49-F238E27FC236}">
                <a16:creationId xmlns:a16="http://schemas.microsoft.com/office/drawing/2014/main" id="{2341C1DF-EF3C-AE2A-9BB2-0FABB58F56F4}"/>
              </a:ext>
            </a:extLst>
          </p:cNvPr>
          <p:cNvSpPr>
            <a:spLocks noGrp="1"/>
          </p:cNvSpPr>
          <p:nvPr>
            <p:ph type="body" idx="1"/>
          </p:nvPr>
        </p:nvSpPr>
        <p:spPr/>
        <p:txBody>
          <a:bodyPr/>
          <a:lstStyle/>
          <a:p>
            <a:r>
              <a:rPr lang="en-US" dirty="0"/>
              <a:t>This section corresponds to the main content of the learning.</a:t>
            </a:r>
          </a:p>
          <a:p>
            <a:endParaRPr lang="en-US">
              <a:ea typeface="Calibri"/>
              <a:cs typeface="Calibri"/>
            </a:endParaRPr>
          </a:p>
        </p:txBody>
      </p:sp>
      <p:sp>
        <p:nvSpPr>
          <p:cNvPr id="4" name="Slide Number Placeholder 3">
            <a:extLst>
              <a:ext uri="{FF2B5EF4-FFF2-40B4-BE49-F238E27FC236}">
                <a16:creationId xmlns:a16="http://schemas.microsoft.com/office/drawing/2014/main" id="{0F4375C2-037F-1DD8-1133-3AFD112C2778}"/>
              </a:ext>
            </a:extLst>
          </p:cNvPr>
          <p:cNvSpPr>
            <a:spLocks noGrp="1"/>
          </p:cNvSpPr>
          <p:nvPr>
            <p:ph type="sldNum" sz="quarter" idx="5"/>
          </p:nvPr>
        </p:nvSpPr>
        <p:spPr/>
        <p:txBody>
          <a:bodyPr/>
          <a:lstStyle/>
          <a:p>
            <a:fld id="{E4C24436-C5D6-4438-8099-2D286C4C5E01}" type="slidenum">
              <a:rPr lang="en-US"/>
              <a:t>15</a:t>
            </a:fld>
            <a:endParaRPr lang="en-US"/>
          </a:p>
        </p:txBody>
      </p:sp>
    </p:spTree>
    <p:extLst>
      <p:ext uri="{BB962C8B-B14F-4D97-AF65-F5344CB8AC3E}">
        <p14:creationId xmlns:p14="http://schemas.microsoft.com/office/powerpoint/2010/main" val="3139882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sp>
      <p:sp>
        <p:nvSpPr>
          <p:cNvPr id="3" name="Notes Placeholder 2"/>
          <p:cNvSpPr>
            <a:spLocks noGrp="1"/>
          </p:cNvSpPr>
          <p:nvPr>
            <p:ph type="body" idx="1"/>
          </p:nvPr>
        </p:nvSpPr>
        <p:spPr/>
        <p:txBody>
          <a:bodyPr/>
          <a:lstStyle/>
          <a:p>
            <a:r>
              <a:rPr lang="en-US" dirty="0"/>
              <a:t>Identity refers to the various aspects of a person’s sense of self, as they define it. These aspects can include but are not limited to race, gender, sexuality, culture, religion, faith, health/mental health, and socioeconomic status. </a:t>
            </a:r>
            <a:endParaRPr lang="en-US" dirty="0">
              <a:ea typeface="Calibri"/>
              <a:cs typeface="Calibri"/>
            </a:endParaRPr>
          </a:p>
          <a:p>
            <a:endParaRPr lang="en-US">
              <a:ea typeface="Calibri"/>
              <a:cs typeface="Calibri"/>
            </a:endParaRPr>
          </a:p>
          <a:p>
            <a:r>
              <a:rPr lang="en-US" dirty="0"/>
              <a:t>Identity and mental health are inextricably linked. Who you are affects how you feel. And when your identity is affirmed, reflected, and celebrated, you’re more likely to feel a strong sense of positive mental health, well-being, and connection.</a:t>
            </a:r>
            <a:endParaRPr lang="en-US" dirty="0">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E4C24436-C5D6-4438-8099-2D286C4C5E01}" type="slidenum">
              <a:rPr lang="en-US"/>
              <a:t>16</a:t>
            </a:fld>
            <a:endParaRPr lang="en-US"/>
          </a:p>
        </p:txBody>
      </p:sp>
    </p:spTree>
    <p:extLst>
      <p:ext uri="{BB962C8B-B14F-4D97-AF65-F5344CB8AC3E}">
        <p14:creationId xmlns:p14="http://schemas.microsoft.com/office/powerpoint/2010/main" val="2946656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sp>
      <p:sp>
        <p:nvSpPr>
          <p:cNvPr id="3" name="Notes Placeholder 2"/>
          <p:cNvSpPr>
            <a:spLocks noGrp="1"/>
          </p:cNvSpPr>
          <p:nvPr>
            <p:ph type="body" idx="1"/>
          </p:nvPr>
        </p:nvSpPr>
        <p:spPr/>
        <p:txBody>
          <a:bodyPr/>
          <a:lstStyle/>
          <a:p>
            <a:r>
              <a:rPr lang="en-US">
                <a:solidFill>
                  <a:srgbClr val="2F2F2F"/>
                </a:solidFill>
              </a:rPr>
              <a:t>Affirming and celebrating identity involves:</a:t>
            </a:r>
            <a:br>
              <a:rPr lang="en-US">
                <a:cs typeface="+mn-lt"/>
              </a:rPr>
            </a:br>
            <a:r>
              <a:rPr lang="en-US">
                <a:solidFill>
                  <a:srgbClr val="2F2F2F"/>
                </a:solidFill>
              </a:rPr>
              <a:t>• Building positive connections, by acknowledging, validating, and respecting, a person’s unique identity (including but not limited to race, ethnicity, gender, sexual orientation, cultural background, socioeconomic status, and abilities)</a:t>
            </a:r>
            <a:br>
              <a:rPr lang="en-US">
                <a:cs typeface="+mn-lt"/>
              </a:rPr>
            </a:br>
            <a:r>
              <a:rPr lang="en-US">
                <a:solidFill>
                  <a:srgbClr val="2F2F2F"/>
                </a:solidFill>
              </a:rPr>
              <a:t>• Prioritizing cultural knowledge and practices that are responsive to every person</a:t>
            </a:r>
            <a:endParaRPr lang="en-US"/>
          </a:p>
        </p:txBody>
      </p:sp>
      <p:sp>
        <p:nvSpPr>
          <p:cNvPr id="4" name="Slide Number Placeholder 3"/>
          <p:cNvSpPr>
            <a:spLocks noGrp="1"/>
          </p:cNvSpPr>
          <p:nvPr>
            <p:ph type="sldNum" sz="quarter" idx="5"/>
          </p:nvPr>
        </p:nvSpPr>
        <p:spPr/>
        <p:txBody>
          <a:bodyPr/>
          <a:lstStyle/>
          <a:p>
            <a:fld id="{E4C24436-C5D6-4438-8099-2D286C4C5E01}" type="slidenum">
              <a:rPr lang="en-US"/>
              <a:t>17</a:t>
            </a:fld>
            <a:endParaRPr lang="en-US"/>
          </a:p>
        </p:txBody>
      </p:sp>
    </p:spTree>
    <p:extLst>
      <p:ext uri="{BB962C8B-B14F-4D97-AF65-F5344CB8AC3E}">
        <p14:creationId xmlns:p14="http://schemas.microsoft.com/office/powerpoint/2010/main" val="3362280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Watch this 90-second video to learn more about identity-affirming school mental health.</a:t>
            </a:r>
          </a:p>
        </p:txBody>
      </p:sp>
      <p:sp>
        <p:nvSpPr>
          <p:cNvPr id="4" name="Slide Number Placeholder 3"/>
          <p:cNvSpPr>
            <a:spLocks noGrp="1"/>
          </p:cNvSpPr>
          <p:nvPr>
            <p:ph type="sldNum" sz="quarter" idx="5"/>
          </p:nvPr>
        </p:nvSpPr>
        <p:spPr/>
        <p:txBody>
          <a:bodyPr/>
          <a:lstStyle/>
          <a:p>
            <a:fld id="{E4C24436-C5D6-4438-8099-2D286C4C5E01}" type="slidenum">
              <a:rPr lang="en-US"/>
              <a:t>18</a:t>
            </a:fld>
            <a:endParaRPr lang="en-US"/>
          </a:p>
        </p:txBody>
      </p:sp>
    </p:spTree>
    <p:extLst>
      <p:ext uri="{BB962C8B-B14F-4D97-AF65-F5344CB8AC3E}">
        <p14:creationId xmlns:p14="http://schemas.microsoft.com/office/powerpoint/2010/main" val="324108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4C24436-C5D6-4438-8099-2D286C4C5E01}" type="slidenum">
              <a:rPr lang="en-CA" smtClean="0"/>
              <a:pPr/>
              <a:t>19</a:t>
            </a:fld>
            <a:endParaRPr lang="en-US" sz="1100" dirty="0">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576910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sp>
      <p:sp>
        <p:nvSpPr>
          <p:cNvPr id="3" name="Notes Placeholder 2"/>
          <p:cNvSpPr>
            <a:spLocks noGrp="1"/>
          </p:cNvSpPr>
          <p:nvPr>
            <p:ph type="body" idx="1"/>
          </p:nvPr>
        </p:nvSpPr>
        <p:spPr/>
        <p:txBody>
          <a:bodyPr/>
          <a:lstStyle/>
          <a:p>
            <a:endParaRPr lang="en-CA">
              <a:ea typeface="Calibri"/>
              <a:cs typeface="Calibri"/>
            </a:endParaRPr>
          </a:p>
        </p:txBody>
      </p:sp>
      <p:sp>
        <p:nvSpPr>
          <p:cNvPr id="4" name="Slide Number Placeholder 3"/>
          <p:cNvSpPr>
            <a:spLocks noGrp="1"/>
          </p:cNvSpPr>
          <p:nvPr>
            <p:ph type="sldNum" sz="quarter" idx="5"/>
          </p:nvPr>
        </p:nvSpPr>
        <p:spPr/>
        <p:txBody>
          <a:bodyPr/>
          <a:lstStyle/>
          <a:p>
            <a:fld id="{F9F3A33A-E767-470F-AC90-181DE2F0E36B}" type="slidenum">
              <a:rPr lang="en-US"/>
              <a:t>2</a:t>
            </a:fld>
            <a:endParaRPr lang="en-US"/>
          </a:p>
        </p:txBody>
      </p:sp>
    </p:spTree>
    <p:extLst>
      <p:ext uri="{BB962C8B-B14F-4D97-AF65-F5344CB8AC3E}">
        <p14:creationId xmlns:p14="http://schemas.microsoft.com/office/powerpoint/2010/main" val="665496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sp>
      <p:sp>
        <p:nvSpPr>
          <p:cNvPr id="3" name="Notes Placeholder 2"/>
          <p:cNvSpPr>
            <a:spLocks noGrp="1"/>
          </p:cNvSpPr>
          <p:nvPr>
            <p:ph type="body" idx="1"/>
          </p:nvPr>
        </p:nvSpPr>
        <p:spPr/>
        <p:txBody>
          <a:bodyPr/>
          <a:lstStyle/>
          <a:p>
            <a:r>
              <a:rPr lang="en-US"/>
              <a:t>Throughout the modules, we have grounded ourselves by considering students and what they have to say about mental health. They are the reason we are here together today for this learning. Here is some of what they have to say. Students also tell us they want greater access to tools and education to support their mental health, cope with stress, and navigate how to support their friends. </a:t>
            </a:r>
            <a:endParaRPr lang="en-US">
              <a:ea typeface="Calibri"/>
              <a:cs typeface="Calibri"/>
            </a:endParaRPr>
          </a:p>
        </p:txBody>
      </p:sp>
      <p:sp>
        <p:nvSpPr>
          <p:cNvPr id="4" name="Slide Number Placeholder 3"/>
          <p:cNvSpPr>
            <a:spLocks noGrp="1"/>
          </p:cNvSpPr>
          <p:nvPr>
            <p:ph type="sldNum" sz="quarter" idx="5"/>
          </p:nvPr>
        </p:nvSpPr>
        <p:spPr/>
        <p:txBody>
          <a:bodyPr/>
          <a:lstStyle/>
          <a:p>
            <a:fld id="{E4C24436-C5D6-4438-8099-2D286C4C5E01}" type="slidenum">
              <a:rPr lang="en-US"/>
              <a:t>20</a:t>
            </a:fld>
            <a:endParaRPr lang="en-US"/>
          </a:p>
        </p:txBody>
      </p:sp>
    </p:spTree>
    <p:extLst>
      <p:ext uri="{BB962C8B-B14F-4D97-AF65-F5344CB8AC3E}">
        <p14:creationId xmlns:p14="http://schemas.microsoft.com/office/powerpoint/2010/main" val="2217538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4C24436-C5D6-4438-8099-2D286C4C5E01}" type="slidenum">
              <a:rPr lang="en-CA" smtClean="0"/>
              <a:pPr/>
              <a:t>21</a:t>
            </a:fld>
            <a:endParaRPr lang="en-US" sz="1100" dirty="0">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3708926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CA">
                <a:ea typeface="Calibri" panose="020F0502020204030204"/>
                <a:cs typeface="Calibri" panose="020F0502020204030204"/>
              </a:rPr>
              <a:t>Four versions of the resource are available: </a:t>
            </a:r>
          </a:p>
          <a:p>
            <a:pPr marL="285750" indent="-285750">
              <a:lnSpc>
                <a:spcPct val="90000"/>
              </a:lnSpc>
              <a:spcBef>
                <a:spcPts val="1000"/>
              </a:spcBef>
              <a:buFont typeface="Arial"/>
              <a:buChar char="•"/>
            </a:pPr>
            <a:r>
              <a:rPr lang="en-CA">
                <a:hlinkClick r:id="rId3"/>
              </a:rPr>
              <a:t>Everyday Mental Health Classroom Resource - A Daily Mental Health Resource - Elementary</a:t>
            </a:r>
            <a:endParaRPr lang="en-US">
              <a:ea typeface="Calibri"/>
              <a:cs typeface="Calibri"/>
            </a:endParaRPr>
          </a:p>
          <a:p>
            <a:pPr marL="285750" indent="-285750">
              <a:lnSpc>
                <a:spcPct val="90000"/>
              </a:lnSpc>
              <a:spcBef>
                <a:spcPts val="1000"/>
              </a:spcBef>
              <a:buFont typeface="Arial"/>
              <a:buChar char="•"/>
            </a:pPr>
            <a:r>
              <a:rPr lang="en-CA">
                <a:hlinkClick r:id="rId4"/>
              </a:rPr>
              <a:t>Everyday Mental Health Classroom Resource - A Daily Mental Health Resource - Secondary</a:t>
            </a:r>
            <a:endParaRPr lang="en-US"/>
          </a:p>
          <a:p>
            <a:pPr marL="285750" indent="-285750">
              <a:lnSpc>
                <a:spcPct val="90000"/>
              </a:lnSpc>
              <a:spcBef>
                <a:spcPts val="1000"/>
              </a:spcBef>
              <a:buFont typeface="Arial"/>
              <a:buChar char="•"/>
            </a:pPr>
            <a:r>
              <a:rPr lang="en-CA">
                <a:hlinkClick r:id="rId5"/>
              </a:rPr>
              <a:t>Faith and Wellness - A Daily Mental Health Resource - Elementary</a:t>
            </a:r>
            <a:endParaRPr lang="en-US"/>
          </a:p>
          <a:p>
            <a:pPr marL="285750" indent="-285750">
              <a:lnSpc>
                <a:spcPct val="90000"/>
              </a:lnSpc>
              <a:spcBef>
                <a:spcPts val="1000"/>
              </a:spcBef>
              <a:buFont typeface="Arial"/>
              <a:buChar char="•"/>
            </a:pPr>
            <a:r>
              <a:rPr lang="en-CA">
                <a:hlinkClick r:id="rId6"/>
              </a:rPr>
              <a:t>Faith and Wellness - A Daily Mental Health Resource - Secondary</a:t>
            </a:r>
            <a:endParaRPr lang="en-US"/>
          </a:p>
          <a:p>
            <a:pPr marL="285750" indent="-285750">
              <a:lnSpc>
                <a:spcPct val="90000"/>
              </a:lnSpc>
              <a:spcBef>
                <a:spcPts val="1000"/>
              </a:spcBef>
              <a:buFont typeface="Arial"/>
              <a:buChar char="•"/>
            </a:pPr>
            <a:endParaRPr lang="en-CA">
              <a:ea typeface="Calibri"/>
              <a:cs typeface="Calibri"/>
            </a:endParaRPr>
          </a:p>
          <a:p>
            <a:pPr>
              <a:lnSpc>
                <a:spcPct val="90000"/>
              </a:lnSpc>
              <a:spcBef>
                <a:spcPts val="1000"/>
              </a:spcBef>
            </a:pPr>
            <a:r>
              <a:rPr lang="en-CA">
                <a:ea typeface="Calibri"/>
                <a:cs typeface="Calibri"/>
              </a:rPr>
              <a:t>Encourage participants to go to the site appropriate for their school system and the age and grade of students in their classroom. They may pick a category and explore one practice by reading about it, modeling it for others, discussing it with a partner, or another method they choose. This is also an opportunity to talk about the value of everyday practices, versus a "special event" approach to mental health. </a:t>
            </a:r>
          </a:p>
          <a:p>
            <a:pPr marL="285750" indent="-285750">
              <a:lnSpc>
                <a:spcPct val="90000"/>
              </a:lnSpc>
              <a:spcBef>
                <a:spcPts val="1000"/>
              </a:spcBef>
              <a:buFont typeface="Arial"/>
              <a:buChar char="•"/>
            </a:pP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E4C24436-C5D6-4438-8099-2D286C4C5E01}" type="slidenum">
              <a:rPr lang="en-US"/>
              <a:t>22</a:t>
            </a:fld>
            <a:endParaRPr lang="en-US"/>
          </a:p>
        </p:txBody>
      </p:sp>
    </p:spTree>
    <p:extLst>
      <p:ext uri="{BB962C8B-B14F-4D97-AF65-F5344CB8AC3E}">
        <p14:creationId xmlns:p14="http://schemas.microsoft.com/office/powerpoint/2010/main" val="36414918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4C24436-C5D6-4438-8099-2D286C4C5E01}" type="slidenum">
              <a:rPr lang="en-CA" smtClean="0"/>
              <a:pPr/>
              <a:t>23</a:t>
            </a:fld>
            <a:endParaRPr lang="en-US" sz="1100" dirty="0">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749942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sp>
      <p:sp>
        <p:nvSpPr>
          <p:cNvPr id="3" name="Notes Placeholder 2"/>
          <p:cNvSpPr>
            <a:spLocks noGrp="1"/>
          </p:cNvSpPr>
          <p:nvPr>
            <p:ph type="body" idx="1"/>
          </p:nvPr>
        </p:nvSpPr>
        <p:spPr/>
        <p:txBody>
          <a:bodyPr/>
          <a:lstStyle/>
          <a:p>
            <a:pPr>
              <a:lnSpc>
                <a:spcPct val="90000"/>
              </a:lnSpc>
              <a:spcBef>
                <a:spcPts val="1000"/>
              </a:spcBef>
            </a:pPr>
            <a:r>
              <a:rPr lang="en-US">
                <a:hlinkClick r:id="rId3"/>
              </a:rPr>
              <a:t>Mentally Healthy Classroom Reflection Tool - School Mental Health Ontario</a:t>
            </a:r>
            <a:endParaRPr lang="en-US">
              <a:ea typeface="Calibri" panose="020F0502020204030204"/>
              <a:cs typeface="Calibri" panose="020F0502020204030204"/>
            </a:endParaRPr>
          </a:p>
          <a:p>
            <a:pPr>
              <a:lnSpc>
                <a:spcPct val="90000"/>
              </a:lnSpc>
              <a:spcBef>
                <a:spcPts val="1000"/>
              </a:spcBef>
            </a:pPr>
            <a:r>
              <a:rPr lang="en-US">
                <a:ea typeface="Calibri" panose="020F0502020204030204"/>
                <a:cs typeface="Calibri" panose="020F0502020204030204"/>
              </a:rPr>
              <a:t>This is an opportunity to learn a new practice and affirm practices educators already use. </a:t>
            </a: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E4C24436-C5D6-4438-8099-2D286C4C5E01}" type="slidenum">
              <a:rPr lang="en-US"/>
              <a:t>24</a:t>
            </a:fld>
            <a:endParaRPr lang="en-US"/>
          </a:p>
        </p:txBody>
      </p:sp>
    </p:spTree>
    <p:extLst>
      <p:ext uri="{BB962C8B-B14F-4D97-AF65-F5344CB8AC3E}">
        <p14:creationId xmlns:p14="http://schemas.microsoft.com/office/powerpoint/2010/main" val="2743414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is a simple way to transition to the next part of the day that may also be used with students. Many mental health practices only take a few moments. </a:t>
            </a:r>
          </a:p>
        </p:txBody>
      </p:sp>
      <p:sp>
        <p:nvSpPr>
          <p:cNvPr id="4" name="Slide Number Placeholder 3"/>
          <p:cNvSpPr>
            <a:spLocks noGrp="1"/>
          </p:cNvSpPr>
          <p:nvPr>
            <p:ph type="sldNum" sz="quarter" idx="5"/>
          </p:nvPr>
        </p:nvSpPr>
        <p:spPr/>
        <p:txBody>
          <a:bodyPr/>
          <a:lstStyle/>
          <a:p>
            <a:fld id="{E4C24436-C5D6-4438-8099-2D286C4C5E01}" type="slidenum">
              <a:rPr lang="en-US"/>
              <a:t>25</a:t>
            </a:fld>
            <a:endParaRPr lang="en-US"/>
          </a:p>
        </p:txBody>
      </p:sp>
    </p:spTree>
    <p:extLst>
      <p:ext uri="{BB962C8B-B14F-4D97-AF65-F5344CB8AC3E}">
        <p14:creationId xmlns:p14="http://schemas.microsoft.com/office/powerpoint/2010/main" val="2271322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4C24436-C5D6-4438-8099-2D286C4C5E01}" type="slidenum">
              <a:rPr lang="en-CA" smtClean="0"/>
              <a:pPr/>
              <a:t>26</a:t>
            </a:fld>
            <a:endParaRPr lang="en-US" sz="1100" dirty="0">
              <a:latin typeface="Roboto Medium" panose="02000000000000000000" pitchFamily="2" charset="0"/>
              <a:ea typeface="Roboto Medium" panose="02000000000000000000" pitchFamily="2" charset="0"/>
            </a:endParaRPr>
          </a:p>
        </p:txBody>
      </p:sp>
    </p:spTree>
    <p:extLst>
      <p:ext uri="{BB962C8B-B14F-4D97-AF65-F5344CB8AC3E}">
        <p14:creationId xmlns:p14="http://schemas.microsoft.com/office/powerpoint/2010/main" val="282705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109538"/>
            <a:ext cx="3362325" cy="1890712"/>
          </a:xfrm>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54909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E4C24436-C5D6-4438-8099-2D286C4C5E01}" type="slidenum">
              <a:rPr lang="en-CA" smtClean="0"/>
              <a:t>4</a:t>
            </a:fld>
            <a:endParaRPr lang="en-CA"/>
          </a:p>
        </p:txBody>
      </p:sp>
    </p:spTree>
    <p:extLst>
      <p:ext uri="{BB962C8B-B14F-4D97-AF65-F5344CB8AC3E}">
        <p14:creationId xmlns:p14="http://schemas.microsoft.com/office/powerpoint/2010/main" val="1988213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Students have noted that sometimes school staff seem to think we need to do new or different things to support their mental health. But the fundamentals—like caring relationships and connections—still matter. These are ideas educators have been prioritizing for years, and so they have been supporting student mental health in meaningful ways all along. </a:t>
            </a:r>
          </a:p>
        </p:txBody>
      </p:sp>
      <p:sp>
        <p:nvSpPr>
          <p:cNvPr id="4" name="Slide Number Placeholder 3"/>
          <p:cNvSpPr>
            <a:spLocks noGrp="1"/>
          </p:cNvSpPr>
          <p:nvPr>
            <p:ph type="sldNum" sz="quarter" idx="5"/>
          </p:nvPr>
        </p:nvSpPr>
        <p:spPr/>
        <p:txBody>
          <a:bodyPr/>
          <a:lstStyle/>
          <a:p>
            <a:fld id="{E4C24436-C5D6-4438-8099-2D286C4C5E01}" type="slidenum">
              <a:rPr lang="en-US"/>
              <a:t>5</a:t>
            </a:fld>
            <a:endParaRPr lang="en-US"/>
          </a:p>
        </p:txBody>
      </p:sp>
    </p:spTree>
    <p:extLst>
      <p:ext uri="{BB962C8B-B14F-4D97-AF65-F5344CB8AC3E}">
        <p14:creationId xmlns:p14="http://schemas.microsoft.com/office/powerpoint/2010/main" val="3107209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corresponds to the main content of the learning.</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E4C24436-C5D6-4438-8099-2D286C4C5E01}" type="slidenum">
              <a:rPr lang="en-US"/>
              <a:t>6</a:t>
            </a:fld>
            <a:endParaRPr lang="en-US"/>
          </a:p>
        </p:txBody>
      </p:sp>
    </p:spTree>
    <p:extLst>
      <p:ext uri="{BB962C8B-B14F-4D97-AF65-F5344CB8AC3E}">
        <p14:creationId xmlns:p14="http://schemas.microsoft.com/office/powerpoint/2010/main" val="535197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EEF40-F3B4-8084-9804-B0402DA31A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D2E65-8D24-4848-4B68-524488D225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D6F606-E1AB-1AF8-4E23-E4A8A148A8ED}"/>
              </a:ext>
            </a:extLst>
          </p:cNvPr>
          <p:cNvSpPr>
            <a:spLocks noGrp="1"/>
          </p:cNvSpPr>
          <p:nvPr>
            <p:ph type="body" idx="1"/>
          </p:nvPr>
        </p:nvSpPr>
        <p:spPr/>
        <p:txBody>
          <a:bodyPr/>
          <a:lstStyle/>
          <a:p>
            <a:r>
              <a:rPr lang="en-US">
                <a:solidFill>
                  <a:srgbClr val="333333"/>
                </a:solidFill>
              </a:rPr>
              <a:t>  </a:t>
            </a:r>
            <a:endParaRPr lang="en-US"/>
          </a:p>
        </p:txBody>
      </p:sp>
      <p:sp>
        <p:nvSpPr>
          <p:cNvPr id="4" name="Slide Number Placeholder 3">
            <a:extLst>
              <a:ext uri="{FF2B5EF4-FFF2-40B4-BE49-F238E27FC236}">
                <a16:creationId xmlns:a16="http://schemas.microsoft.com/office/drawing/2014/main" id="{F3B3265F-BCDB-E32D-6A23-FBB3473FE51B}"/>
              </a:ext>
            </a:extLst>
          </p:cNvPr>
          <p:cNvSpPr>
            <a:spLocks noGrp="1"/>
          </p:cNvSpPr>
          <p:nvPr>
            <p:ph type="sldNum" sz="quarter" idx="5"/>
          </p:nvPr>
        </p:nvSpPr>
        <p:spPr/>
        <p:txBody>
          <a:bodyPr/>
          <a:lstStyle/>
          <a:p>
            <a:fld id="{E4C24436-C5D6-4438-8099-2D286C4C5E01}" type="slidenum">
              <a:rPr lang="en-US"/>
              <a:t>7</a:t>
            </a:fld>
            <a:endParaRPr lang="en-US"/>
          </a:p>
        </p:txBody>
      </p:sp>
    </p:spTree>
    <p:extLst>
      <p:ext uri="{BB962C8B-B14F-4D97-AF65-F5344CB8AC3E}">
        <p14:creationId xmlns:p14="http://schemas.microsoft.com/office/powerpoint/2010/main" val="790683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Break into small groups to discuss followed by a large group share back.</a:t>
            </a:r>
          </a:p>
        </p:txBody>
      </p:sp>
      <p:sp>
        <p:nvSpPr>
          <p:cNvPr id="4" name="Slide Number Placeholder 3"/>
          <p:cNvSpPr>
            <a:spLocks noGrp="1"/>
          </p:cNvSpPr>
          <p:nvPr>
            <p:ph type="sldNum" sz="quarter" idx="5"/>
          </p:nvPr>
        </p:nvSpPr>
        <p:spPr/>
        <p:txBody>
          <a:bodyPr/>
          <a:lstStyle/>
          <a:p>
            <a:fld id="{E4C24436-C5D6-4438-8099-2D286C4C5E01}" type="slidenum">
              <a:rPr lang="en-US"/>
              <a:t>8</a:t>
            </a:fld>
            <a:endParaRPr lang="en-US"/>
          </a:p>
        </p:txBody>
      </p:sp>
    </p:spTree>
    <p:extLst>
      <p:ext uri="{BB962C8B-B14F-4D97-AF65-F5344CB8AC3E}">
        <p14:creationId xmlns:p14="http://schemas.microsoft.com/office/powerpoint/2010/main" val="1269476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90488"/>
            <a:ext cx="3362325" cy="1892300"/>
          </a:xfrm>
        </p:spPr>
      </p:sp>
      <p:sp>
        <p:nvSpPr>
          <p:cNvPr id="3" name="Notes Placeholder 2"/>
          <p:cNvSpPr>
            <a:spLocks noGrp="1"/>
          </p:cNvSpPr>
          <p:nvPr>
            <p:ph type="body" idx="1"/>
          </p:nvPr>
        </p:nvSpPr>
        <p:spPr/>
        <p:txBody>
          <a:bodyPr/>
          <a:lstStyle/>
          <a:p>
            <a:r>
              <a:rPr lang="en-US">
                <a:ea typeface="Calibri"/>
                <a:cs typeface="Calibri"/>
              </a:rPr>
              <a:t>The AIM (Aligned and Integrated Model) triangle introduced in the course helps define school mental health. Tier 1 shows the foundational role of educators. Tier 1 includes mental health promotion and mental health literacy. This slide provides an opportunity to link back to the earlier conversation about educators are already engaged in this work.</a:t>
            </a:r>
          </a:p>
        </p:txBody>
      </p:sp>
      <p:sp>
        <p:nvSpPr>
          <p:cNvPr id="4" name="Slide Number Placeholder 3"/>
          <p:cNvSpPr>
            <a:spLocks noGrp="1"/>
          </p:cNvSpPr>
          <p:nvPr>
            <p:ph type="sldNum" sz="quarter" idx="5"/>
          </p:nvPr>
        </p:nvSpPr>
        <p:spPr/>
        <p:txBody>
          <a:bodyPr/>
          <a:lstStyle/>
          <a:p>
            <a:fld id="{E4C24436-C5D6-4438-8099-2D286C4C5E01}" type="slidenum">
              <a:rPr lang="en-US"/>
              <a:t>9</a:t>
            </a:fld>
            <a:endParaRPr lang="en-US"/>
          </a:p>
        </p:txBody>
      </p:sp>
    </p:spTree>
    <p:extLst>
      <p:ext uri="{BB962C8B-B14F-4D97-AF65-F5344CB8AC3E}">
        <p14:creationId xmlns:p14="http://schemas.microsoft.com/office/powerpoint/2010/main" val="69599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3/31/26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3/31/26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3/31/26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3/31/26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3/31/26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3/31/26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CiefHwESxDc?feature=oembed" TargetMode="Externa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smho-smso.ca/online-resources/intro-to-mh-li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hyperlink" Target="https://libreshot.com/barcod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ontario.ca/document/education-ontario-policy-and-program-direction/policyprogram-memorandum-16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title" idx="4294967295"/>
          </p:nvPr>
        </p:nvSpPr>
        <p:spPr>
          <a:xfrm>
            <a:off x="1536700" y="2598738"/>
            <a:ext cx="9144000" cy="1655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600" b="1" i="0" u="none" strike="noStrike" kern="1200" cap="none" spc="0" normalizeH="0" baseline="0" noProof="0" dirty="0">
                <a:ln>
                  <a:noFill/>
                </a:ln>
                <a:solidFill>
                  <a:schemeClr val="tx2">
                    <a:lumMod val="76000"/>
                    <a:lumOff val="24000"/>
                  </a:schemeClr>
                </a:solidFill>
                <a:effectLst/>
                <a:uLnTx/>
                <a:uFillTx/>
                <a:latin typeface="Poppins SemiBold"/>
                <a:ea typeface="+mn-ea"/>
                <a:cs typeface="Poppins SemiBold"/>
              </a:rPr>
              <a:t>Module C:</a:t>
            </a:r>
            <a:endParaRPr kumimoji="0" lang="en-US" sz="4600" b="0" i="0" u="none" strike="noStrike" kern="1200" cap="none" spc="0" normalizeH="0" baseline="0" noProof="0" dirty="0">
              <a:ln>
                <a:noFill/>
              </a:ln>
              <a:solidFill>
                <a:schemeClr val="tx2">
                  <a:lumMod val="76000"/>
                  <a:lumOff val="24000"/>
                </a:schemeClr>
              </a:solidFill>
              <a:effectLst/>
              <a:uLnTx/>
              <a:uFillTx/>
              <a:latin typeface="Poppins SemiBold"/>
              <a:ea typeface="+mn-ea"/>
              <a:cs typeface="Poppins SemiBold"/>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600" b="1" i="0" u="none" strike="noStrike" kern="1200" cap="none" spc="0" normalizeH="0" baseline="0" noProof="0" dirty="0">
                <a:ln>
                  <a:noFill/>
                </a:ln>
                <a:solidFill>
                  <a:schemeClr val="tx2">
                    <a:lumMod val="76000"/>
                    <a:lumOff val="24000"/>
                  </a:schemeClr>
                </a:solidFill>
                <a:effectLst/>
                <a:uLnTx/>
                <a:uFillTx/>
                <a:latin typeface="Poppins SemiBold"/>
                <a:ea typeface="+mn-ea"/>
                <a:cs typeface="Poppins SemiBold"/>
              </a:rPr>
              <a:t>What does mental health in the classroom look like?</a:t>
            </a:r>
            <a:endParaRPr kumimoji="0" lang="en-US" sz="4600" b="0" i="0" u="none" strike="noStrike" kern="1200" cap="none" spc="0" normalizeH="0" baseline="0" noProof="0" dirty="0">
              <a:ln>
                <a:noFill/>
              </a:ln>
              <a:solidFill>
                <a:schemeClr val="tx2">
                  <a:lumMod val="76000"/>
                  <a:lumOff val="24000"/>
                </a:schemeClr>
              </a:solidFill>
              <a:effectLst/>
              <a:uLnTx/>
              <a:uFillTx/>
              <a:latin typeface="Poppins SemiBold"/>
              <a:ea typeface="+mn-ea"/>
              <a:cs typeface="Poppins SemiBold"/>
            </a:endParaRPr>
          </a:p>
        </p:txBody>
      </p:sp>
      <p:pic>
        <p:nvPicPr>
          <p:cNvPr id="2" name="Picture 1" descr="SMH-ON Intro to MH LIT logo.">
            <a:extLst>
              <a:ext uri="{FF2B5EF4-FFF2-40B4-BE49-F238E27FC236}">
                <a16:creationId xmlns:a16="http://schemas.microsoft.com/office/drawing/2014/main" id="{82CBD210-5032-17E2-6D0F-4CB17CDC8185}"/>
              </a:ext>
            </a:extLst>
          </p:cNvPr>
          <p:cNvPicPr>
            <a:picLocks noChangeAspect="1"/>
          </p:cNvPicPr>
          <p:nvPr/>
        </p:nvPicPr>
        <p:blipFill>
          <a:blip r:embed="rId3"/>
          <a:stretch>
            <a:fillRect/>
          </a:stretch>
        </p:blipFill>
        <p:spPr>
          <a:xfrm>
            <a:off x="542116" y="337419"/>
            <a:ext cx="4752974" cy="1644894"/>
          </a:xfrm>
          <a:prstGeom prst="rect">
            <a:avLst/>
          </a:prstGeom>
        </p:spPr>
      </p:pic>
    </p:spTree>
    <p:extLst>
      <p:ext uri="{BB962C8B-B14F-4D97-AF65-F5344CB8AC3E}">
        <p14:creationId xmlns:p14="http://schemas.microsoft.com/office/powerpoint/2010/main" val="3276874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386EB36-B658-617B-27E6-019C0CCF0112}"/>
              </a:ext>
            </a:extLst>
          </p:cNvPr>
          <p:cNvSpPr>
            <a:spLocks noGrp="1"/>
          </p:cNvSpPr>
          <p:nvPr>
            <p:ph type="title"/>
          </p:nvPr>
        </p:nvSpPr>
        <p:spPr>
          <a:xfrm>
            <a:off x="441343" y="-4669"/>
            <a:ext cx="11176747" cy="1347974"/>
          </a:xfrm>
        </p:spPr>
        <p:txBody>
          <a:bodyPr/>
          <a:lstStyle/>
          <a:p>
            <a:r>
              <a:rPr lang="en-US" dirty="0">
                <a:latin typeface="Poppins SemiBold"/>
                <a:cs typeface="Poppins SemiBold"/>
              </a:rPr>
              <a:t>Literacy </a:t>
            </a:r>
            <a:endParaRPr lang="en-US" dirty="0"/>
          </a:p>
        </p:txBody>
      </p:sp>
      <p:sp>
        <p:nvSpPr>
          <p:cNvPr id="2" name="Rectangle 1">
            <a:extLst>
              <a:ext uri="{FF2B5EF4-FFF2-40B4-BE49-F238E27FC236}">
                <a16:creationId xmlns:a16="http://schemas.microsoft.com/office/drawing/2014/main" id="{32E1D69F-4B1F-328B-4E6F-480E6E347356}"/>
              </a:ext>
              <a:ext uri="{C183D7F6-B498-43B3-948B-1728B52AA6E4}">
                <adec:decorative xmlns:adec="http://schemas.microsoft.com/office/drawing/2017/decorative" val="1"/>
              </a:ext>
            </a:extLst>
          </p:cNvPr>
          <p:cNvSpPr/>
          <p:nvPr/>
        </p:nvSpPr>
        <p:spPr>
          <a:xfrm>
            <a:off x="101863" y="1489734"/>
            <a:ext cx="5541812" cy="4528793"/>
          </a:xfrm>
          <a:prstGeom prst="rect">
            <a:avLst/>
          </a:prstGeom>
          <a:solidFill>
            <a:srgbClr val="400E8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44BAD4B-FE20-82DC-901A-D9421BF7D595}"/>
              </a:ext>
            </a:extLst>
          </p:cNvPr>
          <p:cNvSpPr txBox="1"/>
          <p:nvPr/>
        </p:nvSpPr>
        <p:spPr>
          <a:xfrm>
            <a:off x="351569" y="1710018"/>
            <a:ext cx="5039983"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bg1"/>
                </a:solidFill>
                <a:latin typeface="Roboto Medium"/>
                <a:ea typeface="Roboto Medium"/>
                <a:cs typeface="Roboto Medium"/>
              </a:rPr>
              <a:t>The Ontario Ministry of Education defines </a:t>
            </a:r>
            <a:r>
              <a:rPr lang="en-US" sz="3600" b="1">
                <a:solidFill>
                  <a:schemeClr val="bg1"/>
                </a:solidFill>
                <a:latin typeface="Roboto Black"/>
                <a:ea typeface="Roboto Black"/>
                <a:cs typeface="Roboto Black"/>
              </a:rPr>
              <a:t>literacy </a:t>
            </a:r>
            <a:r>
              <a:rPr lang="en-US" sz="3200">
                <a:solidFill>
                  <a:schemeClr val="bg1"/>
                </a:solidFill>
                <a:latin typeface="Roboto Medium"/>
                <a:ea typeface="Roboto Medium"/>
                <a:cs typeface="Roboto Medium"/>
              </a:rPr>
              <a:t>as the ability to understand, interpret, create, communicate, and compute using printed and written materials in various contexts. </a:t>
            </a:r>
          </a:p>
        </p:txBody>
      </p:sp>
      <p:sp>
        <p:nvSpPr>
          <p:cNvPr id="3" name="Rectangle 2">
            <a:extLst>
              <a:ext uri="{FF2B5EF4-FFF2-40B4-BE49-F238E27FC236}">
                <a16:creationId xmlns:a16="http://schemas.microsoft.com/office/drawing/2014/main" id="{B70B3C10-62E2-95E7-1DFE-0A4AAA0521D8}"/>
              </a:ext>
              <a:ext uri="{C183D7F6-B498-43B3-948B-1728B52AA6E4}">
                <adec:decorative xmlns:adec="http://schemas.microsoft.com/office/drawing/2017/decorative" val="1"/>
              </a:ext>
            </a:extLst>
          </p:cNvPr>
          <p:cNvSpPr/>
          <p:nvPr/>
        </p:nvSpPr>
        <p:spPr>
          <a:xfrm>
            <a:off x="6384768" y="1489733"/>
            <a:ext cx="5541812" cy="4528793"/>
          </a:xfrm>
          <a:prstGeom prst="rect">
            <a:avLst/>
          </a:prstGeom>
          <a:solidFill>
            <a:srgbClr val="7ABC30"/>
          </a:solidFill>
          <a:ln>
            <a:solidFill>
              <a:srgbClr val="7ABC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C5AF097-01E6-5758-0465-D1817189F8A0}"/>
              </a:ext>
            </a:extLst>
          </p:cNvPr>
          <p:cNvSpPr txBox="1"/>
          <p:nvPr/>
        </p:nvSpPr>
        <p:spPr>
          <a:xfrm>
            <a:off x="6703613" y="1710018"/>
            <a:ext cx="4912700"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3600" b="1">
                <a:solidFill>
                  <a:schemeClr val="bg1"/>
                </a:solidFill>
                <a:latin typeface="Roboto Black"/>
              </a:rPr>
              <a:t>Mental health literacy</a:t>
            </a:r>
            <a:r>
              <a:rPr lang="en-CA" sz="3200">
                <a:solidFill>
                  <a:schemeClr val="bg1"/>
                </a:solidFill>
                <a:latin typeface="Roboto Medium"/>
              </a:rPr>
              <a:t> includes the knowledge, understanding, skills, and confidence that help us care for our mental health, support others, and know how to seek help, when it’s needed.</a:t>
            </a:r>
            <a:r>
              <a:rPr lang="en-CA" sz="3200">
                <a:solidFill>
                  <a:schemeClr val="bg1"/>
                </a:solidFill>
                <a:latin typeface="Avenir Next LT Pro"/>
              </a:rPr>
              <a:t> </a:t>
            </a:r>
            <a:endParaRPr lang="en-US" sz="3200">
              <a:solidFill>
                <a:schemeClr val="bg1"/>
              </a:solidFill>
            </a:endParaRPr>
          </a:p>
        </p:txBody>
      </p:sp>
      <p:sp>
        <p:nvSpPr>
          <p:cNvPr id="10" name="Arrow: Right 9">
            <a:extLst>
              <a:ext uri="{FF2B5EF4-FFF2-40B4-BE49-F238E27FC236}">
                <a16:creationId xmlns:a16="http://schemas.microsoft.com/office/drawing/2014/main" id="{D1AFD16B-D9C6-54CE-AA23-0BA17830526D}"/>
              </a:ext>
              <a:ext uri="{C183D7F6-B498-43B3-948B-1728B52AA6E4}">
                <adec:decorative xmlns:adec="http://schemas.microsoft.com/office/drawing/2017/decorative" val="1"/>
              </a:ext>
            </a:extLst>
          </p:cNvPr>
          <p:cNvSpPr/>
          <p:nvPr/>
        </p:nvSpPr>
        <p:spPr>
          <a:xfrm>
            <a:off x="5564221" y="3430733"/>
            <a:ext cx="1139391" cy="484632"/>
          </a:xfrm>
          <a:prstGeom prst="rightArrow">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539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4290A-3EF3-B396-81AC-98DF97868787}"/>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Reflect 2</a:t>
            </a:r>
          </a:p>
        </p:txBody>
      </p:sp>
      <p:pic>
        <p:nvPicPr>
          <p:cNvPr id="6" name="Picture 5">
            <a:extLst>
              <a:ext uri="{FF2B5EF4-FFF2-40B4-BE49-F238E27FC236}">
                <a16:creationId xmlns:a16="http://schemas.microsoft.com/office/drawing/2014/main" id="{1DFF0F33-A3DB-B0E7-E894-B6537ED26D3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60585" y="1043560"/>
            <a:ext cx="2317760" cy="2386473"/>
          </a:xfrm>
          <a:prstGeom prst="rect">
            <a:avLst/>
          </a:prstGeom>
        </p:spPr>
      </p:pic>
      <p:sp>
        <p:nvSpPr>
          <p:cNvPr id="3" name="Content Placeholder 2">
            <a:extLst>
              <a:ext uri="{FF2B5EF4-FFF2-40B4-BE49-F238E27FC236}">
                <a16:creationId xmlns:a16="http://schemas.microsoft.com/office/drawing/2014/main" id="{2AEDDB83-A6F5-85AA-EBF2-D40C78C85199}"/>
              </a:ext>
            </a:extLst>
          </p:cNvPr>
          <p:cNvSpPr>
            <a:spLocks noGrp="1"/>
          </p:cNvSpPr>
          <p:nvPr>
            <p:ph idx="1"/>
          </p:nvPr>
        </p:nvSpPr>
        <p:spPr>
          <a:xfrm>
            <a:off x="3656391" y="1293434"/>
            <a:ext cx="7890477" cy="4290862"/>
          </a:xfrm>
        </p:spPr>
        <p:txBody>
          <a:bodyPr vert="horz" lIns="91440" tIns="45720" rIns="91440" bIns="45720" rtlCol="0" anchor="t">
            <a:normAutofit/>
          </a:bodyPr>
          <a:lstStyle/>
          <a:p>
            <a:pPr marL="0" indent="0">
              <a:buNone/>
            </a:pPr>
            <a:endParaRPr lang="en-US" sz="3300" dirty="0">
              <a:latin typeface="Roboto Medium"/>
              <a:ea typeface="Roboto Medium"/>
              <a:cs typeface="Roboto Medium"/>
            </a:endParaRPr>
          </a:p>
          <a:p>
            <a:r>
              <a:rPr lang="en-US" sz="3300" dirty="0">
                <a:latin typeface="Roboto Medium"/>
                <a:ea typeface="Roboto Medium"/>
                <a:cs typeface="Roboto Medium"/>
              </a:rPr>
              <a:t>What connections did you find between mental health literacy and other types of literacy?</a:t>
            </a:r>
          </a:p>
          <a:p>
            <a:r>
              <a:rPr lang="en-US" sz="3300" dirty="0">
                <a:latin typeface="Roboto Medium"/>
                <a:ea typeface="Roboto Medium"/>
                <a:cs typeface="Roboto Medium"/>
              </a:rPr>
              <a:t>How could thinking about mental health from a literacy perspective help educators see themselves as not only able, but skilled to contribute? </a:t>
            </a:r>
            <a:endParaRPr lang="en-US" dirty="0">
              <a:latin typeface="Aptos"/>
              <a:ea typeface="Roboto Medium"/>
              <a:cs typeface="Roboto Medium"/>
            </a:endParaRPr>
          </a:p>
        </p:txBody>
      </p:sp>
    </p:spTree>
    <p:extLst>
      <p:ext uri="{BB962C8B-B14F-4D97-AF65-F5344CB8AC3E}">
        <p14:creationId xmlns:p14="http://schemas.microsoft.com/office/powerpoint/2010/main" val="444602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a:extLst>
            <a:ext uri="{FF2B5EF4-FFF2-40B4-BE49-F238E27FC236}">
              <a16:creationId xmlns:a16="http://schemas.microsoft.com/office/drawing/2014/main" id="{EDA5F302-F56D-551C-A9C1-25FBCDE3092B}"/>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2F6E7726-D301-9268-3D55-C3AACA1651E9}"/>
              </a:ext>
              <a:ext uri="{C183D7F6-B498-43B3-948B-1728B52AA6E4}">
                <adec:decorative xmlns:adec="http://schemas.microsoft.com/office/drawing/2017/decorative" val="1"/>
              </a:ext>
            </a:extLst>
          </p:cNvPr>
          <p:cNvSpPr/>
          <p:nvPr/>
        </p:nvSpPr>
        <p:spPr>
          <a:xfrm>
            <a:off x="3671047" y="1320176"/>
            <a:ext cx="4919260" cy="49192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a:extLst>
              <a:ext uri="{FF2B5EF4-FFF2-40B4-BE49-F238E27FC236}">
                <a16:creationId xmlns:a16="http://schemas.microsoft.com/office/drawing/2014/main" id="{444E7BCA-1440-6BD4-E3CD-A5AEDA832046}"/>
              </a:ext>
            </a:extLst>
          </p:cNvPr>
          <p:cNvSpPr>
            <a:spLocks noGrp="1"/>
          </p:cNvSpPr>
          <p:nvPr>
            <p:ph type="title" idx="4294967295"/>
          </p:nvPr>
        </p:nvSpPr>
        <p:spPr>
          <a:xfrm>
            <a:off x="0" y="0"/>
            <a:ext cx="10515600" cy="662781"/>
          </a:xfrm>
        </p:spPr>
        <p:txBody>
          <a:bodyPr vert="horz" lIns="91440" tIns="45720" rIns="91440" bIns="45720" rtlCol="0" anchor="b">
            <a:normAutofit fontScale="90000"/>
          </a:bodyPr>
          <a:lstStyle/>
          <a:p>
            <a:r>
              <a:rPr lang="en-CA" dirty="0">
                <a:solidFill>
                  <a:srgbClr val="7ABC30"/>
                </a:solidFill>
              </a:rPr>
              <a:t>Explore strategies</a:t>
            </a:r>
          </a:p>
        </p:txBody>
      </p:sp>
      <p:pic>
        <p:nvPicPr>
          <p:cNvPr id="6" name="Picture 5" descr="Explore strategies. Illustration of a magnifying glass on a green background.">
            <a:extLst>
              <a:ext uri="{FF2B5EF4-FFF2-40B4-BE49-F238E27FC236}">
                <a16:creationId xmlns:a16="http://schemas.microsoft.com/office/drawing/2014/main" id="{89B8E909-F8FE-9215-F5D8-9E18181A4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7335" y="662781"/>
            <a:ext cx="5597330" cy="5597330"/>
          </a:xfrm>
          <a:prstGeom prst="rect">
            <a:avLst/>
          </a:prstGeom>
        </p:spPr>
      </p:pic>
    </p:spTree>
    <p:extLst>
      <p:ext uri="{BB962C8B-B14F-4D97-AF65-F5344CB8AC3E}">
        <p14:creationId xmlns:p14="http://schemas.microsoft.com/office/powerpoint/2010/main" val="3252214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B5EC2-ED91-64AD-356D-4FE7D60B5685}"/>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A46C81A7-BAE0-056E-C64D-E0B4905E65BF}"/>
              </a:ext>
            </a:extLst>
          </p:cNvPr>
          <p:cNvSpPr>
            <a:spLocks noGrp="1"/>
          </p:cNvSpPr>
          <p:nvPr>
            <p:ph type="title"/>
          </p:nvPr>
        </p:nvSpPr>
        <p:spPr>
          <a:xfrm>
            <a:off x="441343" y="-4669"/>
            <a:ext cx="11176747" cy="1347974"/>
          </a:xfrm>
        </p:spPr>
        <p:txBody>
          <a:bodyPr/>
          <a:lstStyle/>
          <a:p>
            <a:r>
              <a:rPr lang="en-US" dirty="0">
                <a:latin typeface="Poppins SemiBold"/>
                <a:cs typeface="Poppins SemiBold"/>
              </a:rPr>
              <a:t>Examples of tier one in action</a:t>
            </a:r>
          </a:p>
        </p:txBody>
      </p:sp>
      <p:sp>
        <p:nvSpPr>
          <p:cNvPr id="3" name="Arrow: Right 2" descr="Bottom tier of the Aligned and Integrated Model (AIM triangle). Foundation - school and classroom leadership. Welcome: Social and physical environments. Include: Student engagement &amp; belonging. Understand: Mental health literacy &amp; knowing your students. Promote: Curriculum, teaching and learning. Partner: Home, school, community partnerships. ">
            <a:extLst>
              <a:ext uri="{FF2B5EF4-FFF2-40B4-BE49-F238E27FC236}">
                <a16:creationId xmlns:a16="http://schemas.microsoft.com/office/drawing/2014/main" id="{DFC10242-B9D9-804B-45A6-A5EB6F3A82D0}"/>
              </a:ext>
              <a:ext uri="{C183D7F6-B498-43B3-948B-1728B52AA6E4}">
                <adec:decorative xmlns:adec="http://schemas.microsoft.com/office/drawing/2017/decorative" val="0"/>
              </a:ext>
            </a:extLst>
          </p:cNvPr>
          <p:cNvSpPr/>
          <p:nvPr/>
        </p:nvSpPr>
        <p:spPr>
          <a:xfrm rot="660000">
            <a:off x="364066" y="3524061"/>
            <a:ext cx="1043391" cy="488091"/>
          </a:xfrm>
          <a:prstGeom prst="rightArrow">
            <a:avLst/>
          </a:prstGeom>
          <a:solidFill>
            <a:srgbClr val="40008D"/>
          </a:solidFill>
          <a:ln>
            <a:solidFill>
              <a:srgbClr val="4000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fontAlgn="base" latinLnBrk="0" hangingPunct="1">
              <a:spcBef>
                <a:spcPct val="0"/>
              </a:spcBef>
              <a:spcAft>
                <a:spcPct val="0"/>
              </a:spcAft>
              <a:defRPr sz="1800" kern="1200">
                <a:solidFill>
                  <a:schemeClr val="lt1"/>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lt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lt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lt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A17F1AFC-0348-1DEE-170D-9788EB8698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480000" flipH="1">
            <a:off x="9962291" y="590762"/>
            <a:ext cx="1894936" cy="1771292"/>
          </a:xfrm>
          <a:prstGeom prst="rect">
            <a:avLst/>
          </a:prstGeom>
        </p:spPr>
      </p:pic>
      <p:pic>
        <p:nvPicPr>
          <p:cNvPr id="5" name="Picture 4" descr="Aligned and Integrated Model (AIM triangle). Full description at https://smho-smso.ca/about-us/our-approach/#ontarios-multi-tiered-system-of-support-for-school-mental-health. ">
            <a:extLst>
              <a:ext uri="{FF2B5EF4-FFF2-40B4-BE49-F238E27FC236}">
                <a16:creationId xmlns:a16="http://schemas.microsoft.com/office/drawing/2014/main" id="{6FE12953-3478-C57B-6EFC-5D5F5AD16E47}"/>
              </a:ext>
            </a:extLst>
          </p:cNvPr>
          <p:cNvPicPr>
            <a:picLocks noChangeAspect="1"/>
          </p:cNvPicPr>
          <p:nvPr/>
        </p:nvPicPr>
        <p:blipFill>
          <a:blip r:embed="rId4">
            <a:extLst>
              <a:ext uri="{28A0092B-C50C-407E-A947-70E740481C1C}">
                <a14:useLocalDpi xmlns:a14="http://schemas.microsoft.com/office/drawing/2010/main" val="0"/>
              </a:ext>
            </a:extLst>
          </a:blip>
          <a:srcRect t="52908" b="-1"/>
          <a:stretch>
            <a:fillRect/>
          </a:stretch>
        </p:blipFill>
        <p:spPr>
          <a:xfrm>
            <a:off x="885762" y="2290009"/>
            <a:ext cx="10103080" cy="5677817"/>
          </a:xfrm>
          <a:prstGeom prst="rect">
            <a:avLst/>
          </a:prstGeom>
          <a:ln>
            <a:noFill/>
          </a:ln>
        </p:spPr>
      </p:pic>
    </p:spTree>
    <p:extLst>
      <p:ext uri="{BB962C8B-B14F-4D97-AF65-F5344CB8AC3E}">
        <p14:creationId xmlns:p14="http://schemas.microsoft.com/office/powerpoint/2010/main" val="119921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0729-6549-A4A2-CA24-42E235A0A646}"/>
              </a:ext>
            </a:extLst>
          </p:cNvPr>
          <p:cNvSpPr>
            <a:spLocks noGrp="1"/>
          </p:cNvSpPr>
          <p:nvPr>
            <p:ph type="title"/>
          </p:nvPr>
        </p:nvSpPr>
        <p:spPr>
          <a:xfrm>
            <a:off x="261552" y="157051"/>
            <a:ext cx="10515600" cy="1325563"/>
          </a:xfrm>
        </p:spPr>
        <p:txBody>
          <a:bodyPr/>
          <a:lstStyle/>
          <a:p>
            <a:r>
              <a:rPr lang="en-US" dirty="0">
                <a:latin typeface="Poppins SemiBold"/>
                <a:cs typeface="Poppins SemiBold"/>
              </a:rPr>
              <a:t>Exploring resources</a:t>
            </a:r>
            <a:endParaRPr lang="en-US" dirty="0"/>
          </a:p>
        </p:txBody>
      </p:sp>
      <p:graphicFrame>
        <p:nvGraphicFramePr>
          <p:cNvPr id="3" name="Table 2">
            <a:extLst>
              <a:ext uri="{FF2B5EF4-FFF2-40B4-BE49-F238E27FC236}">
                <a16:creationId xmlns:a16="http://schemas.microsoft.com/office/drawing/2014/main" id="{2CD2FE8F-F555-F0D7-F88A-89565F442333}"/>
              </a:ext>
            </a:extLst>
          </p:cNvPr>
          <p:cNvGraphicFramePr>
            <a:graphicFrameLocks noGrp="1"/>
          </p:cNvGraphicFramePr>
          <p:nvPr>
            <p:extLst>
              <p:ext uri="{D42A27DB-BD31-4B8C-83A1-F6EECF244321}">
                <p14:modId xmlns:p14="http://schemas.microsoft.com/office/powerpoint/2010/main" val="3660841352"/>
              </p:ext>
            </p:extLst>
          </p:nvPr>
        </p:nvGraphicFramePr>
        <p:xfrm>
          <a:off x="546127" y="1444501"/>
          <a:ext cx="10964467" cy="4518660"/>
        </p:xfrm>
        <a:graphic>
          <a:graphicData uri="http://schemas.openxmlformats.org/drawingml/2006/table">
            <a:tbl>
              <a:tblPr firstRow="1" bandRow="1">
                <a:tableStyleId>{5C22544A-7EE6-4342-B048-85BDC9FD1C3A}</a:tableStyleId>
              </a:tblPr>
              <a:tblGrid>
                <a:gridCol w="786189">
                  <a:extLst>
                    <a:ext uri="{9D8B030D-6E8A-4147-A177-3AD203B41FA5}">
                      <a16:colId xmlns:a16="http://schemas.microsoft.com/office/drawing/2014/main" val="3402657162"/>
                    </a:ext>
                  </a:extLst>
                </a:gridCol>
                <a:gridCol w="1406063">
                  <a:extLst>
                    <a:ext uri="{9D8B030D-6E8A-4147-A177-3AD203B41FA5}">
                      <a16:colId xmlns:a16="http://schemas.microsoft.com/office/drawing/2014/main" val="2915357684"/>
                    </a:ext>
                  </a:extLst>
                </a:gridCol>
                <a:gridCol w="2192257">
                  <a:extLst>
                    <a:ext uri="{9D8B030D-6E8A-4147-A177-3AD203B41FA5}">
                      <a16:colId xmlns:a16="http://schemas.microsoft.com/office/drawing/2014/main" val="3202349567"/>
                    </a:ext>
                  </a:extLst>
                </a:gridCol>
                <a:gridCol w="861785">
                  <a:extLst>
                    <a:ext uri="{9D8B030D-6E8A-4147-A177-3AD203B41FA5}">
                      <a16:colId xmlns:a16="http://schemas.microsoft.com/office/drawing/2014/main" val="1062551715"/>
                    </a:ext>
                  </a:extLst>
                </a:gridCol>
                <a:gridCol w="1330473">
                  <a:extLst>
                    <a:ext uri="{9D8B030D-6E8A-4147-A177-3AD203B41FA5}">
                      <a16:colId xmlns:a16="http://schemas.microsoft.com/office/drawing/2014/main" val="1386736203"/>
                    </a:ext>
                  </a:extLst>
                </a:gridCol>
                <a:gridCol w="2193850">
                  <a:extLst>
                    <a:ext uri="{9D8B030D-6E8A-4147-A177-3AD203B41FA5}">
                      <a16:colId xmlns:a16="http://schemas.microsoft.com/office/drawing/2014/main" val="1200953028"/>
                    </a:ext>
                  </a:extLst>
                </a:gridCol>
                <a:gridCol w="2193850">
                  <a:extLst>
                    <a:ext uri="{9D8B030D-6E8A-4147-A177-3AD203B41FA5}">
                      <a16:colId xmlns:a16="http://schemas.microsoft.com/office/drawing/2014/main" val="20769337"/>
                    </a:ext>
                  </a:extLst>
                </a:gridCol>
              </a:tblGrid>
              <a:tr h="609600">
                <a:tc gridSpan="2">
                  <a:txBody>
                    <a:bodyPr/>
                    <a:lstStyle/>
                    <a:p>
                      <a:pPr lvl="0" algn="ctr">
                        <a:buNone/>
                      </a:pPr>
                      <a:r>
                        <a:rPr lang="en-US" sz="2200" dirty="0">
                          <a:solidFill>
                            <a:srgbClr val="212121"/>
                          </a:solidFill>
                          <a:latin typeface="Poppins SemiBold"/>
                        </a:rPr>
                        <a:t>WELCOME</a:t>
                      </a:r>
                    </a:p>
                  </a:txBody>
                  <a:tcPr>
                    <a:solidFill>
                      <a:schemeClr val="accent6">
                        <a:lumMod val="20000"/>
                        <a:lumOff val="80000"/>
                      </a:schemeClr>
                    </a:solidFill>
                  </a:tcPr>
                </a:tc>
                <a:tc hMerge="1">
                  <a:txBody>
                    <a:bodyPr/>
                    <a:lstStyle/>
                    <a:p>
                      <a:pPr lvl="0" algn="ctr">
                        <a:buNone/>
                      </a:pPr>
                      <a:endParaRPr lang="en-US" sz="2200">
                        <a:latin typeface="Poppins SemiBold"/>
                      </a:endParaRPr>
                    </a:p>
                  </a:txBody>
                  <a:tcPr>
                    <a:solidFill>
                      <a:srgbClr val="7ABC30"/>
                    </a:solidFill>
                  </a:tcPr>
                </a:tc>
                <a:tc>
                  <a:txBody>
                    <a:bodyPr/>
                    <a:lstStyle/>
                    <a:p>
                      <a:pPr lvl="0" algn="ctr">
                        <a:buNone/>
                      </a:pPr>
                      <a:r>
                        <a:rPr lang="en-US" sz="2200" dirty="0">
                          <a:solidFill>
                            <a:srgbClr val="212121"/>
                          </a:solidFill>
                          <a:latin typeface="Poppins SemiBold"/>
                        </a:rPr>
                        <a:t>INCLUDE</a:t>
                      </a:r>
                    </a:p>
                  </a:txBody>
                  <a:tcPr>
                    <a:solidFill>
                      <a:schemeClr val="accent6">
                        <a:lumMod val="20000"/>
                        <a:lumOff val="80000"/>
                      </a:schemeClr>
                    </a:solidFill>
                  </a:tcPr>
                </a:tc>
                <a:tc gridSpan="2">
                  <a:txBody>
                    <a:bodyPr/>
                    <a:lstStyle/>
                    <a:p>
                      <a:pPr lvl="0" algn="ctr">
                        <a:buNone/>
                      </a:pPr>
                      <a:r>
                        <a:rPr lang="en-US" sz="2200" dirty="0">
                          <a:solidFill>
                            <a:srgbClr val="212121"/>
                          </a:solidFill>
                          <a:latin typeface="Poppins SemiBold"/>
                        </a:rPr>
                        <a:t>UNDERSTAND</a:t>
                      </a:r>
                    </a:p>
                  </a:txBody>
                  <a:tcPr>
                    <a:solidFill>
                      <a:schemeClr val="accent6">
                        <a:lumMod val="20000"/>
                        <a:lumOff val="80000"/>
                      </a:schemeClr>
                    </a:solidFill>
                  </a:tcPr>
                </a:tc>
                <a:tc hMerge="1">
                  <a:txBody>
                    <a:bodyPr/>
                    <a:lstStyle/>
                    <a:p>
                      <a:pPr lvl="0" algn="ctr">
                        <a:buNone/>
                      </a:pPr>
                      <a:endParaRPr lang="en-US" sz="2200">
                        <a:latin typeface="Poppins SemiBold"/>
                      </a:endParaRPr>
                    </a:p>
                  </a:txBody>
                  <a:tcPr>
                    <a:solidFill>
                      <a:srgbClr val="7ABC30"/>
                    </a:solidFill>
                  </a:tcPr>
                </a:tc>
                <a:tc>
                  <a:txBody>
                    <a:bodyPr/>
                    <a:lstStyle/>
                    <a:p>
                      <a:pPr lvl="0" algn="ctr">
                        <a:buNone/>
                      </a:pPr>
                      <a:r>
                        <a:rPr lang="en-US" sz="2200" dirty="0">
                          <a:solidFill>
                            <a:srgbClr val="212121"/>
                          </a:solidFill>
                          <a:latin typeface="Poppins SemiBold"/>
                        </a:rPr>
                        <a:t>PROMOTE</a:t>
                      </a:r>
                    </a:p>
                  </a:txBody>
                  <a:tcPr>
                    <a:solidFill>
                      <a:schemeClr val="accent6">
                        <a:lumMod val="20000"/>
                        <a:lumOff val="80000"/>
                      </a:schemeClr>
                    </a:solidFill>
                  </a:tcPr>
                </a:tc>
                <a:tc>
                  <a:txBody>
                    <a:bodyPr/>
                    <a:lstStyle/>
                    <a:p>
                      <a:pPr lvl="0" algn="ctr">
                        <a:buNone/>
                      </a:pPr>
                      <a:r>
                        <a:rPr lang="en-US" sz="2200" dirty="0">
                          <a:solidFill>
                            <a:srgbClr val="212121"/>
                          </a:solidFill>
                          <a:latin typeface="Poppins SemiBold"/>
                        </a:rPr>
                        <a:t>PARTNER</a:t>
                      </a:r>
                    </a:p>
                  </a:txBody>
                  <a:tcPr>
                    <a:solidFill>
                      <a:schemeClr val="accent6">
                        <a:lumMod val="20000"/>
                        <a:lumOff val="80000"/>
                      </a:schemeClr>
                    </a:solidFill>
                  </a:tcPr>
                </a:tc>
                <a:extLst>
                  <a:ext uri="{0D108BD9-81ED-4DB2-BD59-A6C34878D82A}">
                    <a16:rowId xmlns:a16="http://schemas.microsoft.com/office/drawing/2014/main" val="412230722"/>
                  </a:ext>
                </a:extLst>
              </a:tr>
              <a:tr h="2171700">
                <a:tc gridSpan="2">
                  <a:txBody>
                    <a:bodyPr/>
                    <a:lstStyle/>
                    <a:p>
                      <a:endParaRPr lang="en-US"/>
                    </a:p>
                  </a:txBody>
                  <a:tcPr/>
                </a:tc>
                <a:tc hMerge="1">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47305199"/>
                  </a:ext>
                </a:extLst>
              </a:tr>
              <a:tr h="1009650">
                <a:tc>
                  <a:txBody>
                    <a:bodyPr/>
                    <a:lstStyle/>
                    <a:p>
                      <a:pPr lvl="0">
                        <a:buNone/>
                      </a:pPr>
                      <a:endParaRPr lang="en-US" b="1">
                        <a:solidFill>
                          <a:srgbClr val="400E8A"/>
                        </a:solidFill>
                        <a:latin typeface="Roboto Black"/>
                      </a:endParaRPr>
                    </a:p>
                  </a:txBody>
                  <a:tcPr/>
                </a:tc>
                <a:tc>
                  <a:txBody>
                    <a:bodyPr/>
                    <a:lstStyle/>
                    <a:p>
                      <a:pPr lvl="0" algn="l">
                        <a:lnSpc>
                          <a:spcPct val="100000"/>
                        </a:lnSpc>
                        <a:spcBef>
                          <a:spcPts val="0"/>
                        </a:spcBef>
                        <a:spcAft>
                          <a:spcPts val="0"/>
                        </a:spcAft>
                        <a:buNone/>
                      </a:pPr>
                      <a:r>
                        <a:rPr lang="en-US" sz="1800" b="1" i="0" u="none" strike="noStrike" noProof="0">
                          <a:solidFill>
                            <a:srgbClr val="400E8A"/>
                          </a:solidFill>
                          <a:latin typeface="Roboto Black"/>
                        </a:rPr>
                        <a:t>Welcome Cards to support Newcomer students</a:t>
                      </a:r>
                      <a:endParaRPr lang="en-US" sz="1800" b="0" i="0" u="none" strike="noStrike" noProof="0">
                        <a:solidFill>
                          <a:srgbClr val="000000"/>
                        </a:solidFill>
                        <a:latin typeface="Roboto Medium"/>
                      </a:endParaRPr>
                    </a:p>
                    <a:p>
                      <a:pPr lvl="0">
                        <a:buNone/>
                      </a:pPr>
                      <a:endParaRPr lang="en-US" b="1">
                        <a:solidFill>
                          <a:srgbClr val="400E8A"/>
                        </a:solidFill>
                        <a:latin typeface="Roboto Black"/>
                      </a:endParaRPr>
                    </a:p>
                  </a:txBody>
                  <a:tcPr/>
                </a:tc>
                <a:tc>
                  <a:txBody>
                    <a:bodyPr/>
                    <a:lstStyle/>
                    <a:p>
                      <a:pPr lvl="0">
                        <a:buNone/>
                      </a:pPr>
                      <a:r>
                        <a:rPr lang="en-US" sz="1800" b="1" i="0" u="none" strike="noStrike" noProof="0">
                          <a:solidFill>
                            <a:srgbClr val="400E8A"/>
                          </a:solidFill>
                          <a:latin typeface="Roboto Black"/>
                        </a:rPr>
                        <a:t>Student Engagement Toolkit</a:t>
                      </a:r>
                      <a:endParaRPr lang="en-US"/>
                    </a:p>
                  </a:txBody>
                  <a:tcPr/>
                </a:tc>
                <a:tc>
                  <a:txBody>
                    <a:bodyPr/>
                    <a:lstStyle/>
                    <a:p>
                      <a:pPr lvl="0">
                        <a:buNone/>
                      </a:pPr>
                      <a:r>
                        <a:rPr lang="en-US" sz="1800" b="1" i="0" u="none" strike="noStrike" noProof="0">
                          <a:solidFill>
                            <a:srgbClr val="400E8A"/>
                          </a:solidFill>
                          <a:latin typeface="Roboto Black"/>
                        </a:rPr>
                        <a:t> </a:t>
                      </a:r>
                    </a:p>
                  </a:txBody>
                  <a:tcPr/>
                </a:tc>
                <a:tc>
                  <a:txBody>
                    <a:bodyPr/>
                    <a:lstStyle/>
                    <a:p>
                      <a:pPr lvl="0">
                        <a:buNone/>
                      </a:pPr>
                      <a:r>
                        <a:rPr lang="en-US" sz="1800" b="1" i="0" u="none" strike="noStrike" noProof="0">
                          <a:solidFill>
                            <a:srgbClr val="400E8A"/>
                          </a:solidFill>
                          <a:latin typeface="Roboto Black"/>
                        </a:rPr>
                        <a:t>Cultural Humility Self-Reflection Tool</a:t>
                      </a:r>
                      <a:endParaRPr lang="en-US"/>
                    </a:p>
                  </a:txBody>
                  <a:tcPr/>
                </a:tc>
                <a:tc>
                  <a:txBody>
                    <a:bodyPr/>
                    <a:lstStyle/>
                    <a:p>
                      <a:pPr lvl="0">
                        <a:buNone/>
                      </a:pPr>
                      <a:r>
                        <a:rPr lang="en-US" sz="1800" b="1" i="0" u="none" strike="noStrike" noProof="0">
                          <a:solidFill>
                            <a:srgbClr val="400E8A"/>
                          </a:solidFill>
                          <a:latin typeface="Roboto Black"/>
                        </a:rPr>
                        <a:t>Social Media bundles </a:t>
                      </a:r>
                    </a:p>
                  </a:txBody>
                  <a:tcPr/>
                </a:tc>
                <a:tc>
                  <a:txBody>
                    <a:bodyPr/>
                    <a:lstStyle/>
                    <a:p>
                      <a:pPr lvl="0">
                        <a:buNone/>
                      </a:pPr>
                      <a:r>
                        <a:rPr lang="en-US" sz="1800" b="1" i="0" u="none" strike="noStrike" noProof="0" dirty="0">
                          <a:solidFill>
                            <a:srgbClr val="400E8A"/>
                          </a:solidFill>
                          <a:latin typeface="Roboto Black"/>
                        </a:rPr>
                        <a:t>By Your Side – parent/caregiver website</a:t>
                      </a:r>
                    </a:p>
                  </a:txBody>
                  <a:tcPr/>
                </a:tc>
                <a:extLst>
                  <a:ext uri="{0D108BD9-81ED-4DB2-BD59-A6C34878D82A}">
                    <a16:rowId xmlns:a16="http://schemas.microsoft.com/office/drawing/2014/main" val="2559598112"/>
                  </a:ext>
                </a:extLst>
              </a:tr>
            </a:tbl>
          </a:graphicData>
        </a:graphic>
      </p:graphicFrame>
      <p:pic>
        <p:nvPicPr>
          <p:cNvPr id="5" name="Picture 4">
            <a:extLst>
              <a:ext uri="{FF2B5EF4-FFF2-40B4-BE49-F238E27FC236}">
                <a16:creationId xmlns:a16="http://schemas.microsoft.com/office/drawing/2014/main" id="{FEB77BA9-AB66-B6FE-DCEF-18A9476E6B3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7481" y="2318561"/>
            <a:ext cx="1669677" cy="1647266"/>
          </a:xfrm>
          <a:prstGeom prst="rect">
            <a:avLst/>
          </a:prstGeom>
        </p:spPr>
      </p:pic>
      <p:pic>
        <p:nvPicPr>
          <p:cNvPr id="17" name="Picture 16">
            <a:extLst>
              <a:ext uri="{FF2B5EF4-FFF2-40B4-BE49-F238E27FC236}">
                <a16:creationId xmlns:a16="http://schemas.microsoft.com/office/drawing/2014/main" id="{3425C0CB-59EA-C55C-CB16-2729216AB35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993572" y="2298095"/>
            <a:ext cx="1741715" cy="1669143"/>
          </a:xfrm>
          <a:prstGeom prst="rect">
            <a:avLst/>
          </a:prstGeom>
        </p:spPr>
      </p:pic>
      <p:pic>
        <p:nvPicPr>
          <p:cNvPr id="18" name="Picture 17">
            <a:extLst>
              <a:ext uri="{FF2B5EF4-FFF2-40B4-BE49-F238E27FC236}">
                <a16:creationId xmlns:a16="http://schemas.microsoft.com/office/drawing/2014/main" id="{E8573AE4-846D-F686-F76F-798ADC60CB4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170714" y="2322285"/>
            <a:ext cx="1705429" cy="1669144"/>
          </a:xfrm>
          <a:prstGeom prst="rect">
            <a:avLst/>
          </a:prstGeom>
        </p:spPr>
      </p:pic>
      <p:pic>
        <p:nvPicPr>
          <p:cNvPr id="11" name="Picture 10">
            <a:extLst>
              <a:ext uri="{FF2B5EF4-FFF2-40B4-BE49-F238E27FC236}">
                <a16:creationId xmlns:a16="http://schemas.microsoft.com/office/drawing/2014/main" id="{8F010DC7-6CC9-6D9A-B6FA-88C901BEACE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287382" y="2322286"/>
            <a:ext cx="1765904" cy="1669142"/>
          </a:xfrm>
          <a:prstGeom prst="rect">
            <a:avLst/>
          </a:prstGeom>
        </p:spPr>
      </p:pic>
      <p:pic>
        <p:nvPicPr>
          <p:cNvPr id="10" name="Picture 9">
            <a:extLst>
              <a:ext uri="{FF2B5EF4-FFF2-40B4-BE49-F238E27FC236}">
                <a16:creationId xmlns:a16="http://schemas.microsoft.com/office/drawing/2014/main" id="{6A11FDE6-7127-1395-FA27-E7B586923CB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9566863" y="2318560"/>
            <a:ext cx="1658471" cy="1669677"/>
          </a:xfrm>
          <a:prstGeom prst="rect">
            <a:avLst/>
          </a:prstGeom>
        </p:spPr>
      </p:pic>
      <p:pic>
        <p:nvPicPr>
          <p:cNvPr id="16" name="Picture 15" descr="Group response one - see full description below.">
            <a:extLst>
              <a:ext uri="{FF2B5EF4-FFF2-40B4-BE49-F238E27FC236}">
                <a16:creationId xmlns:a16="http://schemas.microsoft.com/office/drawing/2014/main" id="{B62165CE-1BB8-2C3D-9F2C-F0412F7A96BF}"/>
              </a:ext>
            </a:extLst>
          </p:cNvPr>
          <p:cNvPicPr>
            <a:picLocks noChangeAspect="1"/>
          </p:cNvPicPr>
          <p:nvPr/>
        </p:nvPicPr>
        <p:blipFill>
          <a:blip r:embed="rId8"/>
          <a:stretch>
            <a:fillRect/>
          </a:stretch>
        </p:blipFill>
        <p:spPr>
          <a:xfrm>
            <a:off x="649907" y="4367486"/>
            <a:ext cx="621205" cy="1054039"/>
          </a:xfrm>
          <a:prstGeom prst="rect">
            <a:avLst/>
          </a:prstGeom>
        </p:spPr>
      </p:pic>
      <p:pic>
        <p:nvPicPr>
          <p:cNvPr id="13" name="Picture 12" descr="student engagement toolbox icon">
            <a:extLst>
              <a:ext uri="{FF2B5EF4-FFF2-40B4-BE49-F238E27FC236}">
                <a16:creationId xmlns:a16="http://schemas.microsoft.com/office/drawing/2014/main" id="{848E67C2-50E1-F102-E547-78F787380E03}"/>
              </a:ext>
            </a:extLst>
          </p:cNvPr>
          <p:cNvPicPr>
            <a:picLocks noChangeAspect="1"/>
          </p:cNvPicPr>
          <p:nvPr/>
        </p:nvPicPr>
        <p:blipFill>
          <a:blip r:embed="rId9"/>
          <a:stretch>
            <a:fillRect/>
          </a:stretch>
        </p:blipFill>
        <p:spPr>
          <a:xfrm>
            <a:off x="3738791" y="4980263"/>
            <a:ext cx="996496" cy="866472"/>
          </a:xfrm>
          <a:prstGeom prst="rect">
            <a:avLst/>
          </a:prstGeom>
        </p:spPr>
      </p:pic>
      <p:pic>
        <p:nvPicPr>
          <p:cNvPr id="14" name="Picture 13">
            <a:extLst>
              <a:ext uri="{FF2B5EF4-FFF2-40B4-BE49-F238E27FC236}">
                <a16:creationId xmlns:a16="http://schemas.microsoft.com/office/drawing/2014/main" id="{DF70FE3E-5434-04A8-7858-4AE3A3B2F563}"/>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5007759" y="4374564"/>
            <a:ext cx="714154" cy="1057818"/>
          </a:xfrm>
          <a:prstGeom prst="rect">
            <a:avLst/>
          </a:prstGeom>
        </p:spPr>
      </p:pic>
      <p:pic>
        <p:nvPicPr>
          <p:cNvPr id="15" name="Picture 14" descr="Text and a pink hibiscus flower. A full description follows.">
            <a:extLst>
              <a:ext uri="{FF2B5EF4-FFF2-40B4-BE49-F238E27FC236}">
                <a16:creationId xmlns:a16="http://schemas.microsoft.com/office/drawing/2014/main" id="{F14F53D0-00CA-798E-C5F4-DB83B0671BD3}"/>
              </a:ext>
            </a:extLst>
          </p:cNvPr>
          <p:cNvPicPr>
            <a:picLocks noChangeAspect="1"/>
          </p:cNvPicPr>
          <p:nvPr/>
        </p:nvPicPr>
        <p:blipFill>
          <a:blip r:embed="rId11"/>
          <a:stretch>
            <a:fillRect/>
          </a:stretch>
        </p:blipFill>
        <p:spPr>
          <a:xfrm>
            <a:off x="8166558" y="4675764"/>
            <a:ext cx="955757" cy="1049845"/>
          </a:xfrm>
          <a:prstGeom prst="rect">
            <a:avLst/>
          </a:prstGeom>
        </p:spPr>
      </p:pic>
      <p:pic>
        <p:nvPicPr>
          <p:cNvPr id="12" name="Picture 11" descr="By Your Side - Access the By Your Side Toolkit - Parent/caregiver resources  to support mental health learning and well-being for every family">
            <a:extLst>
              <a:ext uri="{FF2B5EF4-FFF2-40B4-BE49-F238E27FC236}">
                <a16:creationId xmlns:a16="http://schemas.microsoft.com/office/drawing/2014/main" id="{EBE8DD53-DD92-8F9E-4ADF-71C85CCB0E02}"/>
              </a:ext>
            </a:extLst>
          </p:cNvPr>
          <p:cNvPicPr>
            <a:picLocks noChangeAspect="1"/>
          </p:cNvPicPr>
          <p:nvPr/>
        </p:nvPicPr>
        <p:blipFill>
          <a:blip r:embed="rId12"/>
          <a:stretch>
            <a:fillRect/>
          </a:stretch>
        </p:blipFill>
        <p:spPr>
          <a:xfrm>
            <a:off x="10419726" y="4897314"/>
            <a:ext cx="789455" cy="591111"/>
          </a:xfrm>
          <a:prstGeom prst="rect">
            <a:avLst/>
          </a:prstGeom>
        </p:spPr>
      </p:pic>
    </p:spTree>
    <p:extLst>
      <p:ext uri="{BB962C8B-B14F-4D97-AF65-F5344CB8AC3E}">
        <p14:creationId xmlns:p14="http://schemas.microsoft.com/office/powerpoint/2010/main" val="2666295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a:extLst>
            <a:ext uri="{FF2B5EF4-FFF2-40B4-BE49-F238E27FC236}">
              <a16:creationId xmlns:a16="http://schemas.microsoft.com/office/drawing/2014/main" id="{5E867B58-F38D-015E-4787-E6BF19B4F9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7D0ED9-C0BD-0B0E-4841-CFECF3F6DD29}"/>
              </a:ext>
            </a:extLst>
          </p:cNvPr>
          <p:cNvSpPr>
            <a:spLocks noGrp="1"/>
          </p:cNvSpPr>
          <p:nvPr>
            <p:ph type="title"/>
          </p:nvPr>
        </p:nvSpPr>
        <p:spPr>
          <a:xfrm>
            <a:off x="125997" y="86730"/>
            <a:ext cx="10515600" cy="635165"/>
          </a:xfrm>
        </p:spPr>
        <p:txBody>
          <a:bodyPr vert="horz" lIns="91440" tIns="45720" rIns="91440" bIns="45720" rtlCol="0" anchor="b">
            <a:normAutofit/>
          </a:bodyPr>
          <a:lstStyle/>
          <a:p>
            <a:r>
              <a:rPr lang="en-CA" sz="3600" dirty="0">
                <a:solidFill>
                  <a:srgbClr val="7ABC30"/>
                </a:solidFill>
              </a:rPr>
              <a:t>Understand the topic 2</a:t>
            </a:r>
          </a:p>
        </p:txBody>
      </p:sp>
      <p:pic>
        <p:nvPicPr>
          <p:cNvPr id="5" name="Picture 4" descr="understand the topic">
            <a:extLst>
              <a:ext uri="{FF2B5EF4-FFF2-40B4-BE49-F238E27FC236}">
                <a16:creationId xmlns:a16="http://schemas.microsoft.com/office/drawing/2014/main" id="{9EF0CFE5-E06D-6CF1-B108-ABB30EC13594}"/>
              </a:ext>
            </a:extLst>
          </p:cNvPr>
          <p:cNvPicPr>
            <a:picLocks noChangeAspect="1"/>
          </p:cNvPicPr>
          <p:nvPr/>
        </p:nvPicPr>
        <p:blipFill>
          <a:blip r:embed="rId3"/>
          <a:stretch>
            <a:fillRect/>
          </a:stretch>
        </p:blipFill>
        <p:spPr>
          <a:xfrm>
            <a:off x="3752701" y="1001130"/>
            <a:ext cx="4675178" cy="4850877"/>
          </a:xfrm>
          <a:prstGeom prst="rect">
            <a:avLst/>
          </a:prstGeom>
        </p:spPr>
      </p:pic>
    </p:spTree>
    <p:extLst>
      <p:ext uri="{BB962C8B-B14F-4D97-AF65-F5344CB8AC3E}">
        <p14:creationId xmlns:p14="http://schemas.microsoft.com/office/powerpoint/2010/main" val="1900515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0C987-ACEB-B2D6-C2F9-F1B649845FA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Identity</a:t>
            </a:r>
          </a:p>
        </p:txBody>
      </p:sp>
      <p:pic>
        <p:nvPicPr>
          <p:cNvPr id="6" name="Picture 5" descr="Overlapping multicoloured circles containing aspects of a person’s identity: age, sexual orientation, colour, gender identity, gender expression, family expression, receiving public assistance, sex, ethnic origin, creed, ancestry, citizenship, marital status, disability, record of offences, race, plage of origin. ">
            <a:extLst>
              <a:ext uri="{FF2B5EF4-FFF2-40B4-BE49-F238E27FC236}">
                <a16:creationId xmlns:a16="http://schemas.microsoft.com/office/drawing/2014/main" id="{BB993A6B-4F5D-C836-8618-709A77DF2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705" y="168507"/>
            <a:ext cx="11564471" cy="6505015"/>
          </a:xfrm>
          <a:prstGeom prst="rect">
            <a:avLst/>
          </a:prstGeom>
        </p:spPr>
      </p:pic>
    </p:spTree>
    <p:extLst>
      <p:ext uri="{BB962C8B-B14F-4D97-AF65-F5344CB8AC3E}">
        <p14:creationId xmlns:p14="http://schemas.microsoft.com/office/powerpoint/2010/main" val="1193993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55C39-9196-EEBC-8890-5B54381F4F60}"/>
              </a:ext>
            </a:extLst>
          </p:cNvPr>
          <p:cNvSpPr>
            <a:spLocks noGrp="1"/>
          </p:cNvSpPr>
          <p:nvPr>
            <p:ph type="title"/>
          </p:nvPr>
        </p:nvSpPr>
        <p:spPr>
          <a:xfrm>
            <a:off x="0" y="45396"/>
            <a:ext cx="10515600" cy="499353"/>
          </a:xfrm>
        </p:spPr>
        <p:txBody>
          <a:bodyPr vert="horz" lIns="91440" tIns="45720" rIns="91440" bIns="45720" rtlCol="0" anchor="b">
            <a:normAutofit/>
          </a:bodyPr>
          <a:lstStyle/>
          <a:p>
            <a:r>
              <a:rPr lang="en-CA" sz="2000" dirty="0">
                <a:solidFill>
                  <a:srgbClr val="EBF9FC"/>
                </a:solidFill>
              </a:rPr>
              <a:t>Reflect 3</a:t>
            </a:r>
          </a:p>
        </p:txBody>
      </p:sp>
      <p:pic>
        <p:nvPicPr>
          <p:cNvPr id="6" name="Picture 5" descr="reflect&#10;">
            <a:extLst>
              <a:ext uri="{FF2B5EF4-FFF2-40B4-BE49-F238E27FC236}">
                <a16:creationId xmlns:a16="http://schemas.microsoft.com/office/drawing/2014/main" id="{1DFF0F33-A3DB-B0E7-E894-B6537ED26D37}"/>
              </a:ext>
            </a:extLst>
          </p:cNvPr>
          <p:cNvPicPr>
            <a:picLocks noChangeAspect="1"/>
          </p:cNvPicPr>
          <p:nvPr/>
        </p:nvPicPr>
        <p:blipFill>
          <a:blip r:embed="rId3"/>
          <a:stretch>
            <a:fillRect/>
          </a:stretch>
        </p:blipFill>
        <p:spPr>
          <a:xfrm>
            <a:off x="960585" y="1043560"/>
            <a:ext cx="2317760" cy="2386473"/>
          </a:xfrm>
          <a:prstGeom prst="rect">
            <a:avLst/>
          </a:prstGeom>
          <a:ln>
            <a:noFill/>
          </a:ln>
        </p:spPr>
      </p:pic>
      <p:sp>
        <p:nvSpPr>
          <p:cNvPr id="3" name="Content Placeholder 2">
            <a:extLst>
              <a:ext uri="{FF2B5EF4-FFF2-40B4-BE49-F238E27FC236}">
                <a16:creationId xmlns:a16="http://schemas.microsoft.com/office/drawing/2014/main" id="{2AEDDB83-A6F5-85AA-EBF2-D40C78C85199}"/>
              </a:ext>
            </a:extLst>
          </p:cNvPr>
          <p:cNvSpPr>
            <a:spLocks noGrp="1"/>
          </p:cNvSpPr>
          <p:nvPr>
            <p:ph idx="1"/>
          </p:nvPr>
        </p:nvSpPr>
        <p:spPr>
          <a:xfrm>
            <a:off x="3800909" y="1044973"/>
            <a:ext cx="7588553" cy="5211012"/>
          </a:xfrm>
        </p:spPr>
        <p:txBody>
          <a:bodyPr vert="horz" lIns="91440" tIns="45720" rIns="91440" bIns="45720" rtlCol="0" anchor="t">
            <a:noAutofit/>
          </a:bodyPr>
          <a:lstStyle/>
          <a:p>
            <a:pPr>
              <a:lnSpc>
                <a:spcPct val="120000"/>
              </a:lnSpc>
            </a:pPr>
            <a:r>
              <a:rPr lang="en-US" dirty="0">
                <a:latin typeface="Roboto Medium"/>
                <a:ea typeface="Roboto Medium"/>
                <a:cs typeface="Roboto Medium"/>
              </a:rPr>
              <a:t>Think of a time when you felt your own identity/identities were celebrated. </a:t>
            </a:r>
          </a:p>
          <a:p>
            <a:pPr>
              <a:lnSpc>
                <a:spcPct val="120000"/>
              </a:lnSpc>
            </a:pPr>
            <a:r>
              <a:rPr lang="en-US" dirty="0">
                <a:latin typeface="Roboto Medium"/>
                <a:ea typeface="Roboto Medium"/>
                <a:cs typeface="Roboto Medium"/>
              </a:rPr>
              <a:t>How did it impact your mental health and well-being?</a:t>
            </a:r>
            <a:endParaRPr lang="en-US" dirty="0">
              <a:latin typeface="Aptos"/>
            </a:endParaRPr>
          </a:p>
        </p:txBody>
      </p:sp>
    </p:spTree>
    <p:extLst>
      <p:ext uri="{BB962C8B-B14F-4D97-AF65-F5344CB8AC3E}">
        <p14:creationId xmlns:p14="http://schemas.microsoft.com/office/powerpoint/2010/main" val="1675311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DD3BA-056A-036C-447D-1ADE7012EE73}"/>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Video: Identity-affirming frame</a:t>
            </a:r>
          </a:p>
        </p:txBody>
      </p:sp>
      <p:pic>
        <p:nvPicPr>
          <p:cNvPr id="4" name="Online Media 3" title="Identity-Affirming School Mental Health - A Frame for Reflection and Action (23/24)">
            <a:hlinkClick r:id="" action="ppaction://media"/>
            <a:extLst>
              <a:ext uri="{FF2B5EF4-FFF2-40B4-BE49-F238E27FC236}">
                <a16:creationId xmlns:a16="http://schemas.microsoft.com/office/drawing/2014/main" id="{3A1FB663-F5DC-0513-AE00-09A3F5899B8F}"/>
              </a:ext>
            </a:extLst>
          </p:cNvPr>
          <p:cNvPicPr>
            <a:picLocks noGrp="1" noRot="1" noChangeAspect="1"/>
          </p:cNvPicPr>
          <p:nvPr>
            <p:ph idx="1"/>
            <a:videoFile r:link="rId1"/>
          </p:nvPr>
        </p:nvPicPr>
        <p:blipFill>
          <a:blip r:embed="rId4"/>
          <a:stretch>
            <a:fillRect/>
          </a:stretch>
        </p:blipFill>
        <p:spPr>
          <a:xfrm>
            <a:off x="1129334" y="533539"/>
            <a:ext cx="10119484" cy="5798033"/>
          </a:xfrm>
        </p:spPr>
      </p:pic>
    </p:spTree>
    <p:extLst>
      <p:ext uri="{BB962C8B-B14F-4D97-AF65-F5344CB8AC3E}">
        <p14:creationId xmlns:p14="http://schemas.microsoft.com/office/powerpoint/2010/main" val="4225175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a:extLst>
            <a:ext uri="{FF2B5EF4-FFF2-40B4-BE49-F238E27FC236}">
              <a16:creationId xmlns:a16="http://schemas.microsoft.com/office/drawing/2014/main" id="{BEB71979-12AA-6FF3-B504-A4BA63AE2B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9A01B7-F74B-0DA2-4320-4904D42D66AC}"/>
              </a:ext>
            </a:extLst>
          </p:cNvPr>
          <p:cNvSpPr>
            <a:spLocks noGrp="1"/>
          </p:cNvSpPr>
          <p:nvPr>
            <p:ph type="title"/>
          </p:nvPr>
        </p:nvSpPr>
        <p:spPr>
          <a:xfrm>
            <a:off x="0" y="175098"/>
            <a:ext cx="10515600" cy="661481"/>
          </a:xfrm>
        </p:spPr>
        <p:txBody>
          <a:bodyPr vert="horz" lIns="91440" tIns="45720" rIns="91440" bIns="45720" rtlCol="0" anchor="b">
            <a:normAutofit fontScale="90000"/>
          </a:bodyPr>
          <a:lstStyle/>
          <a:p>
            <a:r>
              <a:rPr lang="en-CA" dirty="0">
                <a:solidFill>
                  <a:srgbClr val="EBF9FC"/>
                </a:solidFill>
              </a:rPr>
              <a:t>Reflect 4</a:t>
            </a:r>
          </a:p>
        </p:txBody>
      </p:sp>
      <p:pic>
        <p:nvPicPr>
          <p:cNvPr id="6" name="Picture 5" descr="reflect">
            <a:extLst>
              <a:ext uri="{FF2B5EF4-FFF2-40B4-BE49-F238E27FC236}">
                <a16:creationId xmlns:a16="http://schemas.microsoft.com/office/drawing/2014/main" id="{E3FE4D27-7B47-EBDB-01B3-89FC00B95B65}"/>
              </a:ext>
            </a:extLst>
          </p:cNvPr>
          <p:cNvPicPr>
            <a:picLocks noChangeAspect="1"/>
          </p:cNvPicPr>
          <p:nvPr/>
        </p:nvPicPr>
        <p:blipFill>
          <a:blip r:embed="rId3"/>
          <a:stretch>
            <a:fillRect/>
          </a:stretch>
        </p:blipFill>
        <p:spPr>
          <a:xfrm>
            <a:off x="960585" y="1043560"/>
            <a:ext cx="2317760" cy="2386473"/>
          </a:xfrm>
          <a:prstGeom prst="rect">
            <a:avLst/>
          </a:prstGeom>
          <a:ln>
            <a:noFill/>
          </a:ln>
        </p:spPr>
      </p:pic>
      <p:sp>
        <p:nvSpPr>
          <p:cNvPr id="3" name="Content Placeholder 2">
            <a:extLst>
              <a:ext uri="{FF2B5EF4-FFF2-40B4-BE49-F238E27FC236}">
                <a16:creationId xmlns:a16="http://schemas.microsoft.com/office/drawing/2014/main" id="{2E4AD2DB-6963-178E-D608-7FBFA02624BD}"/>
              </a:ext>
            </a:extLst>
          </p:cNvPr>
          <p:cNvSpPr>
            <a:spLocks noGrp="1"/>
          </p:cNvSpPr>
          <p:nvPr>
            <p:ph idx="1"/>
          </p:nvPr>
        </p:nvSpPr>
        <p:spPr>
          <a:xfrm>
            <a:off x="3845733" y="663973"/>
            <a:ext cx="7588553" cy="5211012"/>
          </a:xfrm>
        </p:spPr>
        <p:txBody>
          <a:bodyPr vert="horz" lIns="91440" tIns="45720" rIns="91440" bIns="45720" rtlCol="0" anchor="t">
            <a:noAutofit/>
          </a:bodyPr>
          <a:lstStyle/>
          <a:p>
            <a:pPr marL="0" indent="0">
              <a:lnSpc>
                <a:spcPct val="120000"/>
              </a:lnSpc>
              <a:buNone/>
            </a:pPr>
            <a:endParaRPr lang="en-US" dirty="0">
              <a:latin typeface="Roboto Medium"/>
              <a:ea typeface="Roboto Medium"/>
              <a:cs typeface="Roboto Medium"/>
            </a:endParaRPr>
          </a:p>
          <a:p>
            <a:pPr>
              <a:lnSpc>
                <a:spcPct val="120000"/>
              </a:lnSpc>
            </a:pPr>
            <a:r>
              <a:rPr lang="en-US" dirty="0">
                <a:latin typeface="Roboto Medium"/>
                <a:ea typeface="Roboto Medium"/>
                <a:cs typeface="Roboto Medium"/>
              </a:rPr>
              <a:t>What are the unique strengths, identities, needs, and natural supports of the students you serve?</a:t>
            </a:r>
          </a:p>
          <a:p>
            <a:pPr>
              <a:lnSpc>
                <a:spcPct val="120000"/>
              </a:lnSpc>
            </a:pPr>
            <a:r>
              <a:rPr lang="en-US" dirty="0">
                <a:latin typeface="Roboto Medium"/>
                <a:ea typeface="Roboto Medium"/>
                <a:cs typeface="Roboto Medium"/>
              </a:rPr>
              <a:t>How do you value them when they differ from your own?</a:t>
            </a:r>
          </a:p>
          <a:p>
            <a:pPr>
              <a:lnSpc>
                <a:spcPct val="120000"/>
              </a:lnSpc>
            </a:pPr>
            <a:r>
              <a:rPr lang="en-US" dirty="0">
                <a:latin typeface="Roboto Medium"/>
                <a:ea typeface="Roboto Medium"/>
                <a:cs typeface="Roboto Medium"/>
              </a:rPr>
              <a:t>What does partnering with students and parents/caregivers with cultural humility mean?</a:t>
            </a:r>
            <a:endParaRPr lang="en-US" dirty="0">
              <a:latin typeface="Aptos"/>
            </a:endParaRPr>
          </a:p>
        </p:txBody>
      </p:sp>
    </p:spTree>
    <p:extLst>
      <p:ext uri="{BB962C8B-B14F-4D97-AF65-F5344CB8AC3E}">
        <p14:creationId xmlns:p14="http://schemas.microsoft.com/office/powerpoint/2010/main" val="439205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AD7"/>
        </a:solidFill>
        <a:effectLst/>
      </p:bgPr>
    </p:bg>
    <p:spTree>
      <p:nvGrpSpPr>
        <p:cNvPr id="1" name=""/>
        <p:cNvGrpSpPr/>
        <p:nvPr/>
      </p:nvGrpSpPr>
      <p:grpSpPr>
        <a:xfrm>
          <a:off x="0" y="0"/>
          <a:ext cx="0" cy="0"/>
          <a:chOff x="0" y="0"/>
          <a:chExt cx="0" cy="0"/>
        </a:xfrm>
      </p:grpSpPr>
      <p:pic>
        <p:nvPicPr>
          <p:cNvPr id="5" name="Picture 4" descr="pencil">
            <a:extLst>
              <a:ext uri="{FF2B5EF4-FFF2-40B4-BE49-F238E27FC236}">
                <a16:creationId xmlns:a16="http://schemas.microsoft.com/office/drawing/2014/main" id="{1ACA2256-2339-3BAE-9FE3-B8AE40588362}"/>
              </a:ext>
            </a:extLst>
          </p:cNvPr>
          <p:cNvPicPr>
            <a:picLocks noChangeAspect="1"/>
          </p:cNvPicPr>
          <p:nvPr/>
        </p:nvPicPr>
        <p:blipFill>
          <a:blip r:embed="rId3"/>
          <a:stretch>
            <a:fillRect/>
          </a:stretch>
        </p:blipFill>
        <p:spPr>
          <a:xfrm flipH="1">
            <a:off x="361978" y="367145"/>
            <a:ext cx="580350" cy="649846"/>
          </a:xfrm>
          <a:prstGeom prst="rect">
            <a:avLst/>
          </a:prstGeom>
          <a:ln>
            <a:noFill/>
          </a:ln>
        </p:spPr>
      </p:pic>
      <p:sp>
        <p:nvSpPr>
          <p:cNvPr id="2" name="Title 1">
            <a:extLst>
              <a:ext uri="{FF2B5EF4-FFF2-40B4-BE49-F238E27FC236}">
                <a16:creationId xmlns:a16="http://schemas.microsoft.com/office/drawing/2014/main" id="{2649F117-85DA-3C8E-F7C2-199F6577A6A0}"/>
              </a:ext>
            </a:extLst>
          </p:cNvPr>
          <p:cNvSpPr>
            <a:spLocks noGrp="1"/>
          </p:cNvSpPr>
          <p:nvPr>
            <p:ph type="title"/>
          </p:nvPr>
        </p:nvSpPr>
        <p:spPr>
          <a:xfrm>
            <a:off x="883024" y="533213"/>
            <a:ext cx="10515600" cy="810699"/>
          </a:xfrm>
        </p:spPr>
        <p:txBody>
          <a:bodyPr/>
          <a:lstStyle/>
          <a:p>
            <a:r>
              <a:rPr lang="en-US">
                <a:latin typeface="Poppins SemiBold"/>
                <a:cs typeface="Poppins SemiBold"/>
              </a:rPr>
              <a:t>Notes for facilitation</a:t>
            </a:r>
          </a:p>
        </p:txBody>
      </p:sp>
      <p:sp>
        <p:nvSpPr>
          <p:cNvPr id="3" name="Content Placeholder 2">
            <a:extLst>
              <a:ext uri="{FF2B5EF4-FFF2-40B4-BE49-F238E27FC236}">
                <a16:creationId xmlns:a16="http://schemas.microsoft.com/office/drawing/2014/main" id="{D91E185D-EB13-673A-C106-61B3F89EE002}"/>
              </a:ext>
            </a:extLst>
          </p:cNvPr>
          <p:cNvSpPr>
            <a:spLocks noGrp="1"/>
          </p:cNvSpPr>
          <p:nvPr>
            <p:ph idx="1"/>
          </p:nvPr>
        </p:nvSpPr>
        <p:spPr>
          <a:xfrm>
            <a:off x="883024" y="1468551"/>
            <a:ext cx="10515600" cy="4876500"/>
          </a:xfrm>
        </p:spPr>
        <p:txBody>
          <a:bodyPr vert="horz" lIns="91440" tIns="45720" rIns="91440" bIns="45720" rtlCol="0" anchor="t">
            <a:normAutofit fontScale="92500"/>
          </a:bodyPr>
          <a:lstStyle/>
          <a:p>
            <a:r>
              <a:rPr lang="en-US" dirty="0">
                <a:latin typeface="Roboto Medium"/>
                <a:ea typeface="Roboto Medium"/>
                <a:cs typeface="Roboto Medium"/>
              </a:rPr>
              <a:t>This slide deck contains information from </a:t>
            </a:r>
            <a:r>
              <a:rPr lang="en-US" b="1" dirty="0">
                <a:latin typeface="Roboto Black"/>
                <a:ea typeface="Roboto Black"/>
                <a:cs typeface="Roboto Black"/>
                <a:hlinkClick r:id="rId4"/>
              </a:rPr>
              <a:t>Intro to MH LIT</a:t>
            </a:r>
            <a:r>
              <a:rPr lang="en-US" dirty="0">
                <a:latin typeface="Roboto Medium"/>
                <a:ea typeface="Roboto Medium"/>
                <a:cs typeface="Roboto Medium"/>
              </a:rPr>
              <a:t>, a one-hour mental health literacy course for educators. This slide deck offers related content in a format that may be offered at staff meetings or other professional learning opportunities. </a:t>
            </a:r>
            <a:endParaRPr lang="en-US" dirty="0"/>
          </a:p>
          <a:p>
            <a:r>
              <a:rPr lang="en-US" dirty="0">
                <a:latin typeface="Roboto Medium"/>
                <a:ea typeface="Roboto Medium"/>
                <a:cs typeface="Roboto Medium"/>
              </a:rPr>
              <a:t>Adjust the slides to meet your needs. They can be edited/reordered. Consider which optional extensions are relevant or fit within your allotted timeframe. </a:t>
            </a:r>
          </a:p>
          <a:p>
            <a:r>
              <a:rPr lang="en-US" dirty="0">
                <a:latin typeface="Roboto Medium"/>
                <a:ea typeface="Roboto Medium"/>
                <a:cs typeface="Roboto Medium"/>
              </a:rPr>
              <a:t>Consider supplementing the materials with additional activities/information </a:t>
            </a:r>
            <a:r>
              <a:rPr lang="en-US" b="1" dirty="0">
                <a:latin typeface="Roboto Black"/>
                <a:ea typeface="Roboto Black"/>
                <a:cs typeface="Roboto Black"/>
              </a:rPr>
              <a:t>specific to your region and board</a:t>
            </a:r>
            <a:r>
              <a:rPr lang="en-US" dirty="0">
                <a:latin typeface="Roboto Medium"/>
                <a:ea typeface="Roboto Medium"/>
                <a:cs typeface="Roboto Medium"/>
              </a:rPr>
              <a:t> (e.g., local mental health programs or educational opportunities, etc.).  </a:t>
            </a:r>
          </a:p>
          <a:p>
            <a:r>
              <a:rPr lang="en-US" dirty="0">
                <a:latin typeface="Roboto Medium"/>
                <a:ea typeface="Roboto Medium"/>
                <a:cs typeface="Roboto Medium"/>
              </a:rPr>
              <a:t>Consider inviting staff to complete the online course. It's free, self-paced, and a certificate is provided upon completion. </a:t>
            </a:r>
          </a:p>
        </p:txBody>
      </p:sp>
    </p:spTree>
    <p:extLst>
      <p:ext uri="{BB962C8B-B14F-4D97-AF65-F5344CB8AC3E}">
        <p14:creationId xmlns:p14="http://schemas.microsoft.com/office/powerpoint/2010/main" val="167166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1937-D17F-3A99-9EB1-999B3E4070EF}"/>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Student quotes</a:t>
            </a:r>
          </a:p>
        </p:txBody>
      </p:sp>
      <p:sp>
        <p:nvSpPr>
          <p:cNvPr id="7" name="Speech Bubble: Rectangle with Corners Rounded 6">
            <a:extLst>
              <a:ext uri="{FF2B5EF4-FFF2-40B4-BE49-F238E27FC236}">
                <a16:creationId xmlns:a16="http://schemas.microsoft.com/office/drawing/2014/main" id="{E3DC4AE6-B6ED-DDF3-A7B3-D49EAF5F0E30}"/>
              </a:ext>
            </a:extLst>
          </p:cNvPr>
          <p:cNvSpPr/>
          <p:nvPr/>
        </p:nvSpPr>
        <p:spPr>
          <a:xfrm rot="-780000">
            <a:off x="1147619" y="2095420"/>
            <a:ext cx="4244185" cy="3417611"/>
          </a:xfrm>
          <a:prstGeom prst="wedgeRoundRectCallout">
            <a:avLst>
              <a:gd name="adj1" fmla="val -22554"/>
              <a:gd name="adj2" fmla="val 70716"/>
              <a:gd name="adj3" fmla="val 16667"/>
            </a:avLst>
          </a:prstGeom>
          <a:solidFill>
            <a:schemeClr val="accent4"/>
          </a:solidFill>
          <a:ln>
            <a:noFill/>
          </a:ln>
        </p:spPr>
        <p:style>
          <a:lnRef idx="2">
            <a:schemeClr val="accent1"/>
          </a:lnRef>
          <a:fillRef idx="1">
            <a:schemeClr val="lt1"/>
          </a:fillRef>
          <a:effectRef idx="0">
            <a:schemeClr val="accent1"/>
          </a:effectRef>
          <a:fontRef idx="minor">
            <a:schemeClr val="dk1"/>
          </a:fontRef>
        </p:style>
        <p:txBody>
          <a:bodyPr lIns="68580" tIns="34290" rIns="13716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pPr>
              <a:lnSpc>
                <a:spcPct val="90000"/>
              </a:lnSpc>
              <a:spcBef>
                <a:spcPts val="1000"/>
              </a:spcBef>
              <a:spcAft>
                <a:spcPts val="0"/>
              </a:spcAft>
            </a:pPr>
            <a:endParaRPr lang="en-US" sz="2400" b="1">
              <a:solidFill>
                <a:schemeClr val="bg1"/>
              </a:solidFill>
              <a:latin typeface="Roboto Black"/>
              <a:ea typeface="Roboto Medium"/>
              <a:cs typeface="Segoe UI"/>
            </a:endParaRPr>
          </a:p>
          <a:p>
            <a:r>
              <a:rPr lang="en-CA" sz="2400" b="1" dirty="0">
                <a:solidFill>
                  <a:schemeClr val="bg1"/>
                </a:solidFill>
                <a:latin typeface="Roboto Black"/>
                <a:ea typeface="Roboto Medium"/>
                <a:cs typeface="Segoe UI"/>
              </a:rPr>
              <a:t>Find what works for you and what doesn't, everyone's different after all.</a:t>
            </a:r>
            <a:endParaRPr lang="en-CA" sz="2400" b="1">
              <a:solidFill>
                <a:schemeClr val="bg1"/>
              </a:solidFill>
              <a:latin typeface="Roboto Black"/>
            </a:endParaRPr>
          </a:p>
          <a:p>
            <a:pPr algn="r"/>
            <a:r>
              <a:rPr lang="en-CA" sz="2200" dirty="0">
                <a:solidFill>
                  <a:schemeClr val="bg1"/>
                </a:solidFill>
                <a:latin typeface="Roboto Medium"/>
                <a:ea typeface="Roboto Medium"/>
                <a:cs typeface="Segoe UI"/>
              </a:rPr>
              <a:t>— Ontario student</a:t>
            </a:r>
            <a:endParaRPr lang="en-CA" sz="2200" dirty="0">
              <a:solidFill>
                <a:schemeClr val="bg1"/>
              </a:solidFill>
              <a:latin typeface="Roboto Medium"/>
              <a:ea typeface="Roboto Medium"/>
            </a:endParaRPr>
          </a:p>
        </p:txBody>
      </p:sp>
      <p:sp>
        <p:nvSpPr>
          <p:cNvPr id="4" name="Speech Bubble: Rectangle with Corners Rounded 3">
            <a:extLst>
              <a:ext uri="{FF2B5EF4-FFF2-40B4-BE49-F238E27FC236}">
                <a16:creationId xmlns:a16="http://schemas.microsoft.com/office/drawing/2014/main" id="{754E3348-042A-4220-B805-E2C3ABF7FD65}"/>
              </a:ext>
            </a:extLst>
          </p:cNvPr>
          <p:cNvSpPr/>
          <p:nvPr/>
        </p:nvSpPr>
        <p:spPr>
          <a:xfrm>
            <a:off x="5156402" y="539561"/>
            <a:ext cx="5273383" cy="2370131"/>
          </a:xfrm>
          <a:prstGeom prst="wedgeRoundRectCallout">
            <a:avLst>
              <a:gd name="adj1" fmla="val -21261"/>
              <a:gd name="adj2" fmla="val 71321"/>
              <a:gd name="adj3" fmla="val 16667"/>
            </a:avLst>
          </a:prstGeom>
          <a:solidFill>
            <a:srgbClr val="400E8A"/>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68580" tIns="137160" rIns="6858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r>
              <a:rPr lang="en-CA" sz="2400" b="1">
                <a:solidFill>
                  <a:schemeClr val="bg1"/>
                </a:solidFill>
                <a:latin typeface="Roboto Black"/>
                <a:ea typeface="Roboto Medium"/>
                <a:cs typeface="Poppins SemiBold"/>
              </a:rPr>
              <a:t>Normalize conversations about mental health and practicing strategies throughout the year.</a:t>
            </a:r>
            <a:endParaRPr lang="en-US" sz="2400" b="1">
              <a:solidFill>
                <a:schemeClr val="bg1"/>
              </a:solidFill>
              <a:latin typeface="Roboto Black"/>
              <a:ea typeface="Roboto Medium"/>
              <a:cs typeface="Poppins SemiBold"/>
            </a:endParaRPr>
          </a:p>
          <a:p>
            <a:pPr marL="342900" indent="-342900" algn="r">
              <a:buFont typeface="Calibri"/>
              <a:buChar char="-"/>
            </a:pPr>
            <a:r>
              <a:rPr lang="en-CA" sz="2100">
                <a:solidFill>
                  <a:schemeClr val="bg1"/>
                </a:solidFill>
                <a:latin typeface="Roboto Medium"/>
                <a:ea typeface="Roboto Medium"/>
                <a:cs typeface="Poppins SemiBold"/>
              </a:rPr>
              <a:t>Ontario student</a:t>
            </a:r>
          </a:p>
        </p:txBody>
      </p:sp>
      <p:sp>
        <p:nvSpPr>
          <p:cNvPr id="6" name="Speech Bubble: Rectangle with Corners Rounded 5">
            <a:extLst>
              <a:ext uri="{FF2B5EF4-FFF2-40B4-BE49-F238E27FC236}">
                <a16:creationId xmlns:a16="http://schemas.microsoft.com/office/drawing/2014/main" id="{135EAD23-FDBD-AA21-8FAE-3F4E2519213B}"/>
              </a:ext>
            </a:extLst>
          </p:cNvPr>
          <p:cNvSpPr/>
          <p:nvPr/>
        </p:nvSpPr>
        <p:spPr>
          <a:xfrm rot="840000">
            <a:off x="6612866" y="3579436"/>
            <a:ext cx="3850162" cy="2214080"/>
          </a:xfrm>
          <a:prstGeom prst="wedgeRoundRectCallout">
            <a:avLst>
              <a:gd name="adj1" fmla="val -22554"/>
              <a:gd name="adj2" fmla="val 70716"/>
              <a:gd name="adj3" fmla="val 16667"/>
            </a:avLst>
          </a:prstGeom>
          <a:solidFill>
            <a:srgbClr val="60A500"/>
          </a:solidFill>
          <a:ln w="38100">
            <a:noFill/>
          </a:ln>
        </p:spPr>
        <p:style>
          <a:lnRef idx="2">
            <a:schemeClr val="accent1">
              <a:shade val="15000"/>
            </a:schemeClr>
          </a:lnRef>
          <a:fillRef idx="1">
            <a:schemeClr val="accent1"/>
          </a:fillRef>
          <a:effectRef idx="0">
            <a:schemeClr val="accent1"/>
          </a:effectRef>
          <a:fontRef idx="minor">
            <a:schemeClr val="lt1"/>
          </a:fontRef>
        </p:style>
        <p:txBody>
          <a:bodyPr lIns="68580" tIns="34290" rIns="137160" bIns="34290"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r>
              <a:rPr lang="en-CA" sz="2400" b="1">
                <a:solidFill>
                  <a:schemeClr val="bg1"/>
                </a:solidFill>
                <a:latin typeface="Roboto Black"/>
                <a:ea typeface="Roboto Medium"/>
                <a:cs typeface="Segoe UI"/>
              </a:rPr>
              <a:t>Show us some chill ways to take care of ourselves and where to go if we need help.</a:t>
            </a:r>
            <a:endParaRPr lang="en-US" sz="2400" b="1">
              <a:solidFill>
                <a:schemeClr val="bg1"/>
              </a:solidFill>
            </a:endParaRPr>
          </a:p>
          <a:p>
            <a:pPr algn="r"/>
            <a:r>
              <a:rPr lang="en-CA" sz="2200">
                <a:solidFill>
                  <a:schemeClr val="bg1"/>
                </a:solidFill>
                <a:latin typeface="Roboto Medium"/>
                <a:ea typeface="Roboto Medium"/>
                <a:cs typeface="Segoe UI"/>
              </a:rPr>
              <a:t>— Ontario student</a:t>
            </a:r>
            <a:endParaRPr lang="en-CA" sz="2200">
              <a:solidFill>
                <a:schemeClr val="bg1"/>
              </a:solidFill>
              <a:latin typeface="Roboto Medium"/>
              <a:ea typeface="Roboto Medium"/>
            </a:endParaRPr>
          </a:p>
        </p:txBody>
      </p:sp>
    </p:spTree>
    <p:extLst>
      <p:ext uri="{BB962C8B-B14F-4D97-AF65-F5344CB8AC3E}">
        <p14:creationId xmlns:p14="http://schemas.microsoft.com/office/powerpoint/2010/main" val="2431340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372D4-FD52-D6B7-F94F-08347F3515C8}"/>
              </a:ext>
            </a:extLst>
          </p:cNvPr>
          <p:cNvSpPr>
            <a:spLocks noGrp="1"/>
          </p:cNvSpPr>
          <p:nvPr>
            <p:ph type="title" idx="4294967295"/>
          </p:nvPr>
        </p:nvSpPr>
        <p:spPr>
          <a:xfrm>
            <a:off x="53502" y="136187"/>
            <a:ext cx="10515600" cy="526594"/>
          </a:xfrm>
        </p:spPr>
        <p:txBody>
          <a:bodyPr vert="horz" lIns="91440" tIns="45720" rIns="91440" bIns="45720" rtlCol="0" anchor="b">
            <a:noAutofit/>
          </a:bodyPr>
          <a:lstStyle/>
          <a:p>
            <a:r>
              <a:rPr lang="en-CA" sz="2800" dirty="0">
                <a:solidFill>
                  <a:srgbClr val="7ABC30"/>
                </a:solidFill>
              </a:rPr>
              <a:t>Build your toolbox</a:t>
            </a:r>
          </a:p>
        </p:txBody>
      </p:sp>
      <p:pic>
        <p:nvPicPr>
          <p:cNvPr id="3" name="Picture 2" descr="build your toolbox">
            <a:extLst>
              <a:ext uri="{FF2B5EF4-FFF2-40B4-BE49-F238E27FC236}">
                <a16:creationId xmlns:a16="http://schemas.microsoft.com/office/drawing/2014/main" id="{9A55BE7D-8B06-C0BF-7875-0837F4CA8A05}"/>
              </a:ext>
            </a:extLst>
          </p:cNvPr>
          <p:cNvPicPr>
            <a:picLocks noChangeAspect="1"/>
          </p:cNvPicPr>
          <p:nvPr/>
        </p:nvPicPr>
        <p:blipFill>
          <a:blip r:embed="rId3"/>
          <a:stretch>
            <a:fillRect/>
          </a:stretch>
        </p:blipFill>
        <p:spPr>
          <a:xfrm>
            <a:off x="4016217" y="1290196"/>
            <a:ext cx="4146064" cy="4283997"/>
          </a:xfrm>
          <a:prstGeom prst="rect">
            <a:avLst/>
          </a:prstGeom>
        </p:spPr>
      </p:pic>
    </p:spTree>
    <p:extLst>
      <p:ext uri="{BB962C8B-B14F-4D97-AF65-F5344CB8AC3E}">
        <p14:creationId xmlns:p14="http://schemas.microsoft.com/office/powerpoint/2010/main" val="3742761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22EF-F596-4E59-FD50-9DAC2C3D8A71}"/>
              </a:ext>
            </a:extLst>
          </p:cNvPr>
          <p:cNvSpPr>
            <a:spLocks noGrp="1"/>
          </p:cNvSpPr>
          <p:nvPr>
            <p:ph type="title"/>
          </p:nvPr>
        </p:nvSpPr>
        <p:spPr>
          <a:xfrm>
            <a:off x="842378" y="365125"/>
            <a:ext cx="9130987" cy="1347649"/>
          </a:xfrm>
        </p:spPr>
        <p:txBody>
          <a:bodyPr/>
          <a:lstStyle/>
          <a:p>
            <a:r>
              <a:rPr lang="en-US">
                <a:latin typeface="Poppins SemiBold"/>
                <a:cs typeface="Poppins SemiBold"/>
              </a:rPr>
              <a:t>Everyday practices to support mental health</a:t>
            </a:r>
          </a:p>
        </p:txBody>
      </p:sp>
      <p:pic>
        <p:nvPicPr>
          <p:cNvPr id="4" name="Content Placeholder 3" descr="everyday practices to support mental health">
            <a:extLst>
              <a:ext uri="{FF2B5EF4-FFF2-40B4-BE49-F238E27FC236}">
                <a16:creationId xmlns:a16="http://schemas.microsoft.com/office/drawing/2014/main" id="{FE35282A-7770-BBAF-09BA-4CA6836F1D1D}"/>
              </a:ext>
            </a:extLst>
          </p:cNvPr>
          <p:cNvPicPr>
            <a:picLocks noGrp="1" noChangeAspect="1"/>
          </p:cNvPicPr>
          <p:nvPr>
            <p:ph idx="1"/>
          </p:nvPr>
        </p:nvPicPr>
        <p:blipFill>
          <a:blip r:embed="rId3"/>
          <a:stretch>
            <a:fillRect/>
          </a:stretch>
        </p:blipFill>
        <p:spPr>
          <a:xfrm>
            <a:off x="605810" y="2067925"/>
            <a:ext cx="10979727" cy="3479421"/>
          </a:xfrm>
        </p:spPr>
      </p:pic>
    </p:spTree>
    <p:extLst>
      <p:ext uri="{BB962C8B-B14F-4D97-AF65-F5344CB8AC3E}">
        <p14:creationId xmlns:p14="http://schemas.microsoft.com/office/powerpoint/2010/main" val="3601797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A5413-4CE3-F669-BD6E-DD472DEF6C59}"/>
              </a:ext>
            </a:extLst>
          </p:cNvPr>
          <p:cNvSpPr>
            <a:spLocks noGrp="1"/>
          </p:cNvSpPr>
          <p:nvPr>
            <p:ph type="title"/>
          </p:nvPr>
        </p:nvSpPr>
        <p:spPr>
          <a:xfrm>
            <a:off x="59987" y="214009"/>
            <a:ext cx="10515600" cy="466927"/>
          </a:xfrm>
        </p:spPr>
        <p:txBody>
          <a:bodyPr vert="horz" lIns="91440" tIns="45720" rIns="91440" bIns="45720" rtlCol="0" anchor="b">
            <a:normAutofit fontScale="90000"/>
          </a:bodyPr>
          <a:lstStyle/>
          <a:p>
            <a:r>
              <a:rPr lang="en-CA" sz="2800" dirty="0">
                <a:solidFill>
                  <a:srgbClr val="7ABC30"/>
                </a:solidFill>
              </a:rPr>
              <a:t>Dig deeper</a:t>
            </a:r>
          </a:p>
        </p:txBody>
      </p:sp>
      <p:pic>
        <p:nvPicPr>
          <p:cNvPr id="5" name="Picture 4" descr="dig deeper">
            <a:extLst>
              <a:ext uri="{FF2B5EF4-FFF2-40B4-BE49-F238E27FC236}">
                <a16:creationId xmlns:a16="http://schemas.microsoft.com/office/drawing/2014/main" id="{A5BF93E2-E703-B8BD-C361-92DE29550E43}"/>
              </a:ext>
            </a:extLst>
          </p:cNvPr>
          <p:cNvPicPr>
            <a:picLocks noChangeAspect="1"/>
          </p:cNvPicPr>
          <p:nvPr/>
        </p:nvPicPr>
        <p:blipFill>
          <a:blip r:embed="rId3"/>
          <a:stretch>
            <a:fillRect/>
          </a:stretch>
        </p:blipFill>
        <p:spPr>
          <a:xfrm>
            <a:off x="3590362" y="957701"/>
            <a:ext cx="5018875" cy="4936401"/>
          </a:xfrm>
          <a:prstGeom prst="rect">
            <a:avLst/>
          </a:prstGeom>
        </p:spPr>
      </p:pic>
    </p:spTree>
    <p:extLst>
      <p:ext uri="{BB962C8B-B14F-4D97-AF65-F5344CB8AC3E}">
        <p14:creationId xmlns:p14="http://schemas.microsoft.com/office/powerpoint/2010/main" val="1570774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923FF-AED3-2A7A-482B-BC36A614C29F}"/>
              </a:ext>
            </a:extLst>
          </p:cNvPr>
          <p:cNvSpPr>
            <a:spLocks noGrp="1"/>
          </p:cNvSpPr>
          <p:nvPr>
            <p:ph type="title"/>
          </p:nvPr>
        </p:nvSpPr>
        <p:spPr>
          <a:xfrm>
            <a:off x="267134" y="307616"/>
            <a:ext cx="11668931" cy="1405158"/>
          </a:xfrm>
        </p:spPr>
        <p:txBody>
          <a:bodyPr/>
          <a:lstStyle/>
          <a:p>
            <a:r>
              <a:rPr lang="en-US">
                <a:latin typeface="Poppins SemiBold"/>
                <a:cs typeface="Poppins SemiBold"/>
              </a:rPr>
              <a:t>Mentally Healthy Classroom Reflection Tool</a:t>
            </a:r>
          </a:p>
        </p:txBody>
      </p:sp>
      <p:sp>
        <p:nvSpPr>
          <p:cNvPr id="3" name="Content Placeholder 2">
            <a:extLst>
              <a:ext uri="{FF2B5EF4-FFF2-40B4-BE49-F238E27FC236}">
                <a16:creationId xmlns:a16="http://schemas.microsoft.com/office/drawing/2014/main" id="{BF507F51-3215-AC42-AFBA-C18C2569412B}"/>
              </a:ext>
            </a:extLst>
          </p:cNvPr>
          <p:cNvSpPr>
            <a:spLocks noGrp="1"/>
          </p:cNvSpPr>
          <p:nvPr>
            <p:ph idx="1"/>
          </p:nvPr>
        </p:nvSpPr>
        <p:spPr>
          <a:xfrm>
            <a:off x="263106" y="1934621"/>
            <a:ext cx="6799442" cy="2977135"/>
          </a:xfrm>
        </p:spPr>
        <p:txBody>
          <a:bodyPr vert="horz" lIns="91440" tIns="45720" rIns="91440" bIns="45720" rtlCol="0" anchor="t">
            <a:normAutofit lnSpcReduction="10000"/>
          </a:bodyPr>
          <a:lstStyle/>
          <a:p>
            <a:pPr marL="457200" indent="-457200"/>
            <a:r>
              <a:rPr lang="en-US" sz="2800" dirty="0">
                <a:latin typeface="Roboto Medium"/>
                <a:ea typeface="+mn-lt"/>
                <a:cs typeface="+mn-lt"/>
              </a:rPr>
              <a:t>Prompts thinking about building a mentally healthy class </a:t>
            </a:r>
            <a:r>
              <a:rPr lang="en-US" dirty="0">
                <a:latin typeface="Roboto Medium"/>
                <a:ea typeface="+mn-lt"/>
                <a:cs typeface="+mn-lt"/>
              </a:rPr>
              <a:t>community</a:t>
            </a:r>
            <a:endParaRPr lang="en-US" dirty="0">
              <a:latin typeface="Aptos" panose="020B0004020202020204"/>
              <a:ea typeface="+mn-lt"/>
              <a:cs typeface="+mn-lt"/>
            </a:endParaRPr>
          </a:p>
          <a:p>
            <a:pPr marL="457200" indent="-457200"/>
            <a:r>
              <a:rPr lang="en-US" dirty="0">
                <a:latin typeface="Roboto Medium"/>
                <a:ea typeface="+mn-lt"/>
                <a:cs typeface="+mn-lt"/>
              </a:rPr>
              <a:t>Sparks</a:t>
            </a:r>
            <a:r>
              <a:rPr lang="en-US" sz="2800" dirty="0">
                <a:latin typeface="Roboto Medium"/>
                <a:ea typeface="+mn-lt"/>
                <a:cs typeface="+mn-lt"/>
              </a:rPr>
              <a:t> ideas for actions that enhance conditions for </a:t>
            </a:r>
            <a:r>
              <a:rPr lang="en-US" dirty="0">
                <a:latin typeface="Roboto Medium"/>
                <a:ea typeface="+mn-lt"/>
                <a:cs typeface="+mn-lt"/>
              </a:rPr>
              <a:t>learning</a:t>
            </a:r>
            <a:endParaRPr lang="en-US" dirty="0">
              <a:latin typeface="Aptos" panose="020B0004020202020204"/>
              <a:ea typeface="+mn-lt"/>
              <a:cs typeface="+mn-lt"/>
            </a:endParaRPr>
          </a:p>
          <a:p>
            <a:pPr marL="457200" indent="-457200"/>
            <a:r>
              <a:rPr lang="en-US" dirty="0">
                <a:latin typeface="Roboto Medium"/>
                <a:ea typeface="+mn-lt"/>
                <a:cs typeface="+mn-lt"/>
              </a:rPr>
              <a:t>Provides</a:t>
            </a:r>
            <a:r>
              <a:rPr lang="en-US" sz="2800" dirty="0">
                <a:latin typeface="Roboto Medium"/>
                <a:ea typeface="+mn-lt"/>
                <a:cs typeface="+mn-lt"/>
              </a:rPr>
              <a:t> possible strategies to support student mental health and well-being</a:t>
            </a:r>
            <a:endParaRPr lang="en-US" sz="3200" dirty="0">
              <a:latin typeface="Roboto Medium"/>
              <a:ea typeface="+mn-lt"/>
              <a:cs typeface="+mn-lt"/>
            </a:endParaRPr>
          </a:p>
        </p:txBody>
      </p:sp>
      <p:pic>
        <p:nvPicPr>
          <p:cNvPr id="4" name="Picture 3" descr="Picture 369095822, Picture">
            <a:extLst>
              <a:ext uri="{FF2B5EF4-FFF2-40B4-BE49-F238E27FC236}">
                <a16:creationId xmlns:a16="http://schemas.microsoft.com/office/drawing/2014/main" id="{7DB72F36-A2B2-E669-CB49-0BB03BD03A00}"/>
              </a:ext>
            </a:extLst>
          </p:cNvPr>
          <p:cNvPicPr>
            <a:picLocks noChangeAspect="1"/>
          </p:cNvPicPr>
          <p:nvPr/>
        </p:nvPicPr>
        <p:blipFill>
          <a:blip r:embed="rId3"/>
          <a:stretch>
            <a:fillRect/>
          </a:stretch>
        </p:blipFill>
        <p:spPr>
          <a:xfrm>
            <a:off x="8714631" y="1428255"/>
            <a:ext cx="3206904" cy="3797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D5C6EA51-99E5-35C3-939E-88681CFBC13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40902" y="4055278"/>
            <a:ext cx="1095375" cy="1200150"/>
          </a:xfrm>
          <a:prstGeom prst="rect">
            <a:avLst/>
          </a:prstGeom>
        </p:spPr>
      </p:pic>
      <p:sp>
        <p:nvSpPr>
          <p:cNvPr id="5" name="TextBox 4">
            <a:extLst>
              <a:ext uri="{FF2B5EF4-FFF2-40B4-BE49-F238E27FC236}">
                <a16:creationId xmlns:a16="http://schemas.microsoft.com/office/drawing/2014/main" id="{A9BBF1C7-9094-1468-9E41-76D7170E9E5D}"/>
              </a:ext>
            </a:extLst>
          </p:cNvPr>
          <p:cNvSpPr txBox="1"/>
          <p:nvPr/>
        </p:nvSpPr>
        <p:spPr>
          <a:xfrm>
            <a:off x="641231" y="5457645"/>
            <a:ext cx="1090953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Roboto Medium"/>
              </a:rPr>
              <a:t>Review the ideas to </a:t>
            </a:r>
            <a:r>
              <a:rPr lang="en-US" sz="3200" b="1" dirty="0">
                <a:solidFill>
                  <a:srgbClr val="1BA3DC"/>
                </a:solidFill>
                <a:latin typeface="Roboto Black"/>
              </a:rPr>
              <a:t>WELCOME</a:t>
            </a:r>
            <a:r>
              <a:rPr lang="en-US" sz="3200" dirty="0">
                <a:latin typeface="Roboto Medium"/>
              </a:rPr>
              <a:t> students and share your own practices!</a:t>
            </a:r>
            <a:endParaRPr lang="en-US" dirty="0"/>
          </a:p>
        </p:txBody>
      </p:sp>
      <p:sp>
        <p:nvSpPr>
          <p:cNvPr id="6" name="Rectangle 5">
            <a:extLst>
              <a:ext uri="{FF2B5EF4-FFF2-40B4-BE49-F238E27FC236}">
                <a16:creationId xmlns:a16="http://schemas.microsoft.com/office/drawing/2014/main" id="{6FBFE470-2998-E1C5-D8B0-FA6D31B52A39}"/>
              </a:ext>
              <a:ext uri="{C183D7F6-B498-43B3-948B-1728B52AA6E4}">
                <adec:decorative xmlns:adec="http://schemas.microsoft.com/office/drawing/2017/decorative" val="1"/>
              </a:ext>
            </a:extLst>
          </p:cNvPr>
          <p:cNvSpPr/>
          <p:nvPr/>
        </p:nvSpPr>
        <p:spPr>
          <a:xfrm>
            <a:off x="252604" y="5437735"/>
            <a:ext cx="11668931" cy="1122209"/>
          </a:xfrm>
          <a:prstGeom prst="rect">
            <a:avLst/>
          </a:prstGeom>
          <a:noFill/>
          <a:ln w="57150">
            <a:solidFill>
              <a:srgbClr val="7ABC3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102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80939A-1875-AB43-C409-C569C56FA38A}"/>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Video: Tense and relax</a:t>
            </a:r>
          </a:p>
        </p:txBody>
      </p:sp>
      <p:pic>
        <p:nvPicPr>
          <p:cNvPr id="2" name="Picture 1" descr="video: tense and relax">
            <a:extLst>
              <a:ext uri="{FF2B5EF4-FFF2-40B4-BE49-F238E27FC236}">
                <a16:creationId xmlns:a16="http://schemas.microsoft.com/office/drawing/2014/main" id="{624F1091-7B30-AECC-5DAB-999B79C46B7B}"/>
              </a:ext>
            </a:extLst>
          </p:cNvPr>
          <p:cNvPicPr>
            <a:picLocks noChangeAspect="1"/>
          </p:cNvPicPr>
          <p:nvPr/>
        </p:nvPicPr>
        <p:blipFill>
          <a:blip r:embed="rId3"/>
          <a:stretch>
            <a:fillRect/>
          </a:stretch>
        </p:blipFill>
        <p:spPr>
          <a:xfrm>
            <a:off x="381000" y="214313"/>
            <a:ext cx="11430000" cy="6429375"/>
          </a:xfrm>
          <a:prstGeom prst="rect">
            <a:avLst/>
          </a:prstGeom>
        </p:spPr>
      </p:pic>
    </p:spTree>
    <p:extLst>
      <p:ext uri="{BB962C8B-B14F-4D97-AF65-F5344CB8AC3E}">
        <p14:creationId xmlns:p14="http://schemas.microsoft.com/office/powerpoint/2010/main" val="2343657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F98BD0-3F2F-C063-D513-C91C703CC63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20903" y="214184"/>
            <a:ext cx="1238250" cy="1219200"/>
          </a:xfrm>
          <a:prstGeom prst="rect">
            <a:avLst/>
          </a:prstGeom>
        </p:spPr>
      </p:pic>
      <p:sp>
        <p:nvSpPr>
          <p:cNvPr id="2" name="Title 1">
            <a:extLst>
              <a:ext uri="{FF2B5EF4-FFF2-40B4-BE49-F238E27FC236}">
                <a16:creationId xmlns:a16="http://schemas.microsoft.com/office/drawing/2014/main" id="{5C25DA24-3E5A-4552-1634-C98F2CB4E515}"/>
              </a:ext>
            </a:extLst>
          </p:cNvPr>
          <p:cNvSpPr>
            <a:spLocks noGrp="1"/>
          </p:cNvSpPr>
          <p:nvPr>
            <p:ph type="title"/>
          </p:nvPr>
        </p:nvSpPr>
        <p:spPr>
          <a:xfrm>
            <a:off x="1795848" y="365125"/>
            <a:ext cx="9557952" cy="1335860"/>
          </a:xfrm>
        </p:spPr>
        <p:txBody>
          <a:bodyPr/>
          <a:lstStyle/>
          <a:p>
            <a:r>
              <a:rPr lang="en-US">
                <a:latin typeface="Poppins SemiBold"/>
                <a:cs typeface="Poppins SemiBold"/>
              </a:rPr>
              <a:t>Connect with SMH-ON</a:t>
            </a:r>
          </a:p>
        </p:txBody>
      </p:sp>
      <p:sp>
        <p:nvSpPr>
          <p:cNvPr id="3" name="Content Placeholder 2">
            <a:extLst>
              <a:ext uri="{FF2B5EF4-FFF2-40B4-BE49-F238E27FC236}">
                <a16:creationId xmlns:a16="http://schemas.microsoft.com/office/drawing/2014/main" id="{D53F7874-DDBF-55AD-81ED-004D9A7556B4}"/>
              </a:ext>
            </a:extLst>
          </p:cNvPr>
          <p:cNvSpPr>
            <a:spLocks noGrp="1"/>
          </p:cNvSpPr>
          <p:nvPr>
            <p:ph idx="1"/>
          </p:nvPr>
        </p:nvSpPr>
        <p:spPr>
          <a:xfrm>
            <a:off x="1875943" y="1435533"/>
            <a:ext cx="10316057" cy="1356968"/>
          </a:xfrm>
        </p:spPr>
        <p:txBody>
          <a:bodyPr vert="horz" lIns="91440" tIns="45720" rIns="91440" bIns="45720" rtlCol="0" anchor="t">
            <a:normAutofit lnSpcReduction="10000"/>
          </a:bodyPr>
          <a:lstStyle/>
          <a:p>
            <a:pPr marL="0" indent="0">
              <a:lnSpc>
                <a:spcPct val="100000"/>
              </a:lnSpc>
              <a:buNone/>
            </a:pPr>
            <a:r>
              <a:rPr lang="en-US" dirty="0">
                <a:latin typeface="Roboto Medium"/>
                <a:ea typeface="Roboto Medium"/>
                <a:cs typeface="Roboto Medium"/>
              </a:rPr>
              <a:t>We hope you’ll continue the conversation by following on Instagram and subscribing to the SMH-ON educator mailing list!</a:t>
            </a:r>
            <a:endParaRPr lang="en-US" dirty="0">
              <a:latin typeface="Aptos" panose="020B0004020202020204"/>
              <a:ea typeface="Roboto Medium"/>
              <a:cs typeface="Roboto Medium"/>
            </a:endParaRPr>
          </a:p>
          <a:p>
            <a:pPr marL="0" indent="0">
              <a:lnSpc>
                <a:spcPct val="100000"/>
              </a:lnSpc>
              <a:buNone/>
            </a:pPr>
            <a:endParaRPr lang="en-US" dirty="0">
              <a:latin typeface="Roboto Medium"/>
              <a:ea typeface="Roboto Medium"/>
              <a:cs typeface="Roboto Medium"/>
            </a:endParaRPr>
          </a:p>
          <a:p>
            <a:pPr marL="0" indent="0">
              <a:lnSpc>
                <a:spcPct val="100000"/>
              </a:lnSpc>
              <a:buNone/>
            </a:pPr>
            <a:endParaRPr lang="en-US" dirty="0">
              <a:highlight>
                <a:srgbClr val="FFFF00"/>
              </a:highlight>
              <a:latin typeface="Aptos"/>
              <a:ea typeface="Roboto Medium"/>
              <a:cs typeface="Roboto Medium"/>
            </a:endParaRPr>
          </a:p>
        </p:txBody>
      </p:sp>
      <p:pic>
        <p:nvPicPr>
          <p:cNvPr id="8" name="Picture 7" descr="SMH-ON website">
            <a:extLst>
              <a:ext uri="{FF2B5EF4-FFF2-40B4-BE49-F238E27FC236}">
                <a16:creationId xmlns:a16="http://schemas.microsoft.com/office/drawing/2014/main" id="{EA71F4D8-CED4-D098-ABCF-15FE8D0F18CC}"/>
              </a:ext>
            </a:extLst>
          </p:cNvPr>
          <p:cNvPicPr>
            <a:picLocks noChangeAspect="1"/>
          </p:cNvPicPr>
          <p:nvPr/>
        </p:nvPicPr>
        <p:blipFill>
          <a:blip r:embed="rId4"/>
          <a:stretch>
            <a:fillRect/>
          </a:stretch>
        </p:blipFill>
        <p:spPr>
          <a:xfrm>
            <a:off x="-1" y="2792501"/>
            <a:ext cx="12192000" cy="4073562"/>
          </a:xfrm>
          <a:prstGeom prst="rect">
            <a:avLst/>
          </a:prstGeom>
        </p:spPr>
      </p:pic>
      <p:pic>
        <p:nvPicPr>
          <p:cNvPr id="11" name="Picture 10">
            <a:extLst>
              <a:ext uri="{FF2B5EF4-FFF2-40B4-BE49-F238E27FC236}">
                <a16:creationId xmlns:a16="http://schemas.microsoft.com/office/drawing/2014/main" id="{850D3EF3-4479-8304-8D62-C2C406F2808F}"/>
              </a:ext>
              <a:ext uri="{C183D7F6-B498-43B3-948B-1728B52AA6E4}">
                <adec:decorative xmlns:adec="http://schemas.microsoft.com/office/drawing/2017/decorative" val="1"/>
              </a:ext>
            </a:extLst>
          </p:cNvPr>
          <p:cNvPicPr>
            <a:picLocks noChangeAspect="1"/>
          </p:cNvPicPr>
          <p:nvPr/>
        </p:nvPicPr>
        <p:blipFill>
          <a:blip r:embed="rId5"/>
          <a:srcRect l="26082" t="4243" r="26920" b="7450"/>
          <a:stretch>
            <a:fillRect/>
          </a:stretch>
        </p:blipFill>
        <p:spPr>
          <a:xfrm>
            <a:off x="281888" y="3919614"/>
            <a:ext cx="1937436" cy="1835318"/>
          </a:xfrm>
          <a:prstGeom prst="rect">
            <a:avLst/>
          </a:prstGeom>
        </p:spPr>
      </p:pic>
      <p:pic>
        <p:nvPicPr>
          <p:cNvPr id="12" name="Picture 11">
            <a:extLst>
              <a:ext uri="{FF2B5EF4-FFF2-40B4-BE49-F238E27FC236}">
                <a16:creationId xmlns:a16="http://schemas.microsoft.com/office/drawing/2014/main" id="{F0F78546-581B-87B3-AB36-AADE5891AEBE}"/>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 y="5660091"/>
            <a:ext cx="1160433" cy="1160433"/>
          </a:xfrm>
          <a:prstGeom prst="rect">
            <a:avLst/>
          </a:prstGeom>
        </p:spPr>
      </p:pic>
      <p:sp>
        <p:nvSpPr>
          <p:cNvPr id="14" name="TextBox 13">
            <a:extLst>
              <a:ext uri="{FF2B5EF4-FFF2-40B4-BE49-F238E27FC236}">
                <a16:creationId xmlns:a16="http://schemas.microsoft.com/office/drawing/2014/main" id="{2BA38428-F016-6CBB-07E8-7B5792C3B97B}"/>
              </a:ext>
            </a:extLst>
          </p:cNvPr>
          <p:cNvSpPr txBox="1"/>
          <p:nvPr/>
        </p:nvSpPr>
        <p:spPr>
          <a:xfrm>
            <a:off x="1040028" y="5922083"/>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cs typeface="Segoe UI"/>
              </a:rPr>
              <a:t>QR CODE ​</a:t>
            </a:r>
          </a:p>
          <a:p>
            <a:r>
              <a:rPr lang="en-US" b="1" dirty="0">
                <a:solidFill>
                  <a:schemeClr val="bg1"/>
                </a:solidFill>
                <a:cs typeface="Segoe UI"/>
              </a:rPr>
              <a:t>SMH-ON Instagram</a:t>
            </a:r>
          </a:p>
        </p:txBody>
      </p:sp>
      <p:pic>
        <p:nvPicPr>
          <p:cNvPr id="9" name="Picture 8">
            <a:extLst>
              <a:ext uri="{FF2B5EF4-FFF2-40B4-BE49-F238E27FC236}">
                <a16:creationId xmlns:a16="http://schemas.microsoft.com/office/drawing/2014/main" id="{5B4D1A8E-E885-357A-BD39-2F4A48E5C9D4}"/>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9677939" y="3914496"/>
            <a:ext cx="1937436" cy="1829572"/>
          </a:xfrm>
          <a:prstGeom prst="rect">
            <a:avLst/>
          </a:prstGeom>
        </p:spPr>
      </p:pic>
      <p:pic>
        <p:nvPicPr>
          <p:cNvPr id="7" name="Picture 6">
            <a:extLst>
              <a:ext uri="{FF2B5EF4-FFF2-40B4-BE49-F238E27FC236}">
                <a16:creationId xmlns:a16="http://schemas.microsoft.com/office/drawing/2014/main" id="{3746D2CB-94A1-FD0D-2B92-8328C96E9601}"/>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8629309" y="5847746"/>
            <a:ext cx="849086" cy="788610"/>
          </a:xfrm>
          <a:prstGeom prst="rect">
            <a:avLst/>
          </a:prstGeom>
        </p:spPr>
      </p:pic>
      <p:sp>
        <p:nvSpPr>
          <p:cNvPr id="10" name="TextBox 9">
            <a:extLst>
              <a:ext uri="{FF2B5EF4-FFF2-40B4-BE49-F238E27FC236}">
                <a16:creationId xmlns:a16="http://schemas.microsoft.com/office/drawing/2014/main" id="{924EB42D-96BD-124E-D42E-9080AD9E475D}"/>
              </a:ext>
            </a:extLst>
          </p:cNvPr>
          <p:cNvSpPr txBox="1"/>
          <p:nvPr/>
        </p:nvSpPr>
        <p:spPr>
          <a:xfrm>
            <a:off x="9677939" y="5955832"/>
            <a:ext cx="25140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chemeClr val="bg1"/>
                </a:solidFill>
              </a:rPr>
              <a:t>QR CODE </a:t>
            </a:r>
          </a:p>
          <a:p>
            <a:r>
              <a:rPr lang="en-US" b="1" dirty="0">
                <a:solidFill>
                  <a:schemeClr val="bg1"/>
                </a:solidFill>
              </a:rPr>
              <a:t>Educator Mailing List</a:t>
            </a:r>
          </a:p>
        </p:txBody>
      </p:sp>
    </p:spTree>
    <p:extLst>
      <p:ext uri="{BB962C8B-B14F-4D97-AF65-F5344CB8AC3E}">
        <p14:creationId xmlns:p14="http://schemas.microsoft.com/office/powerpoint/2010/main" val="2994672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AD7"/>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9A73EC-296D-0717-7CD3-08B7679A1289}"/>
              </a:ext>
              <a:ext uri="{C183D7F6-B498-43B3-948B-1728B52AA6E4}">
                <adec:decorative xmlns:adec="http://schemas.microsoft.com/office/drawing/2017/decorative" val="1"/>
              </a:ext>
            </a:extLst>
          </p:cNvPr>
          <p:cNvSpPr/>
          <p:nvPr/>
        </p:nvSpPr>
        <p:spPr>
          <a:xfrm>
            <a:off x="0" y="4966618"/>
            <a:ext cx="12192000" cy="16942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pencil">
            <a:extLst>
              <a:ext uri="{FF2B5EF4-FFF2-40B4-BE49-F238E27FC236}">
                <a16:creationId xmlns:a16="http://schemas.microsoft.com/office/drawing/2014/main" id="{07208BC1-28B4-59DE-3D39-D5B3EAA838E7}"/>
              </a:ext>
            </a:extLst>
          </p:cNvPr>
          <p:cNvPicPr>
            <a:picLocks noChangeAspect="1"/>
          </p:cNvPicPr>
          <p:nvPr/>
        </p:nvPicPr>
        <p:blipFill>
          <a:blip r:embed="rId3"/>
          <a:stretch>
            <a:fillRect/>
          </a:stretch>
        </p:blipFill>
        <p:spPr>
          <a:xfrm flipH="1">
            <a:off x="361978" y="367145"/>
            <a:ext cx="580350" cy="649846"/>
          </a:xfrm>
          <a:prstGeom prst="rect">
            <a:avLst/>
          </a:prstGeom>
          <a:ln>
            <a:noFill/>
          </a:ln>
        </p:spPr>
      </p:pic>
      <p:sp>
        <p:nvSpPr>
          <p:cNvPr id="2" name="Title 1">
            <a:extLst>
              <a:ext uri="{FF2B5EF4-FFF2-40B4-BE49-F238E27FC236}">
                <a16:creationId xmlns:a16="http://schemas.microsoft.com/office/drawing/2014/main" id="{3BE5674B-1551-4F71-5426-1655A99E528B}"/>
              </a:ext>
            </a:extLst>
          </p:cNvPr>
          <p:cNvSpPr>
            <a:spLocks noGrp="1"/>
          </p:cNvSpPr>
          <p:nvPr>
            <p:ph type="title"/>
          </p:nvPr>
        </p:nvSpPr>
        <p:spPr>
          <a:xfrm>
            <a:off x="839788" y="25314"/>
            <a:ext cx="10515600" cy="1325563"/>
          </a:xfrm>
        </p:spPr>
        <p:txBody>
          <a:bodyPr/>
          <a:lstStyle/>
          <a:p>
            <a:r>
              <a:rPr lang="en-CA" dirty="0">
                <a:latin typeface="Poppins SemiBold"/>
                <a:cs typeface="Poppins SemiBold"/>
              </a:rPr>
              <a:t>Notes for facilitation </a:t>
            </a:r>
            <a:r>
              <a:rPr lang="en-CA" dirty="0">
                <a:solidFill>
                  <a:srgbClr val="FCFAD7"/>
                </a:solidFill>
                <a:latin typeface="Poppins SemiBold"/>
                <a:cs typeface="Poppins SemiBold"/>
              </a:rPr>
              <a:t>2</a:t>
            </a:r>
            <a:endParaRPr lang="en-US" dirty="0">
              <a:solidFill>
                <a:srgbClr val="FCFAD7"/>
              </a:solidFill>
              <a:latin typeface="Poppins SemiBold"/>
              <a:cs typeface="Poppins SemiBold"/>
            </a:endParaRPr>
          </a:p>
        </p:txBody>
      </p:sp>
      <p:sp>
        <p:nvSpPr>
          <p:cNvPr id="10" name="Content Placeholder 9">
            <a:extLst>
              <a:ext uri="{FF2B5EF4-FFF2-40B4-BE49-F238E27FC236}">
                <a16:creationId xmlns:a16="http://schemas.microsoft.com/office/drawing/2014/main" id="{64C7B5A5-A028-BFE1-1A6C-42FF60061FA5}"/>
              </a:ext>
            </a:extLst>
          </p:cNvPr>
          <p:cNvSpPr>
            <a:spLocks noGrp="1"/>
          </p:cNvSpPr>
          <p:nvPr>
            <p:ph sz="quarter" idx="4"/>
          </p:nvPr>
        </p:nvSpPr>
        <p:spPr>
          <a:xfrm>
            <a:off x="837996" y="1183381"/>
            <a:ext cx="10752511" cy="3953529"/>
          </a:xfrm>
        </p:spPr>
        <p:txBody>
          <a:bodyPr vert="horz" lIns="91440" tIns="45720" rIns="91440" bIns="45720" rtlCol="0" anchor="t">
            <a:normAutofit/>
          </a:bodyPr>
          <a:lstStyle/>
          <a:p>
            <a:pPr marL="0" indent="0">
              <a:buNone/>
            </a:pPr>
            <a:r>
              <a:rPr lang="en-US" dirty="0">
                <a:latin typeface="Roboto Medium"/>
                <a:ea typeface="Roboto Medium"/>
                <a:cs typeface="Roboto Medium"/>
              </a:rPr>
              <a:t>Materials needed:</a:t>
            </a:r>
          </a:p>
          <a:p>
            <a:r>
              <a:rPr lang="en-US" dirty="0">
                <a:latin typeface="Roboto Medium"/>
                <a:ea typeface="Roboto Medium"/>
                <a:cs typeface="Roboto Medium"/>
              </a:rPr>
              <a:t>Sticky notes, pens</a:t>
            </a:r>
          </a:p>
          <a:p>
            <a:r>
              <a:rPr lang="en-US" dirty="0">
                <a:latin typeface="Roboto Medium"/>
                <a:ea typeface="Roboto Medium"/>
                <a:cs typeface="Roboto Medium"/>
              </a:rPr>
              <a:t>Chart paper, markers</a:t>
            </a:r>
          </a:p>
          <a:p>
            <a:r>
              <a:rPr lang="en-US" dirty="0">
                <a:latin typeface="Roboto Medium"/>
                <a:ea typeface="Roboto Medium"/>
                <a:cs typeface="Roboto Medium"/>
              </a:rPr>
              <a:t>Devices to access the online course (should you wish to introduce it as part of the learning)</a:t>
            </a:r>
          </a:p>
          <a:p>
            <a:pPr marL="0" indent="0">
              <a:buNone/>
            </a:pPr>
            <a:r>
              <a:rPr lang="en-US" dirty="0">
                <a:latin typeface="Roboto Medium"/>
                <a:ea typeface="Roboto Medium"/>
                <a:cs typeface="Roboto Medium"/>
              </a:rPr>
              <a:t>Look for the following symbols to help with facilitation, as well as alignment with the course:</a:t>
            </a:r>
          </a:p>
        </p:txBody>
      </p:sp>
      <p:pic>
        <p:nvPicPr>
          <p:cNvPr id="27" name="Picture 26" descr="understand the topic">
            <a:extLst>
              <a:ext uri="{FF2B5EF4-FFF2-40B4-BE49-F238E27FC236}">
                <a16:creationId xmlns:a16="http://schemas.microsoft.com/office/drawing/2014/main" id="{EFCC1F62-6AB2-8E22-928C-9B194CB6C6C2}"/>
              </a:ext>
            </a:extLst>
          </p:cNvPr>
          <p:cNvPicPr>
            <a:picLocks noChangeAspect="1"/>
          </p:cNvPicPr>
          <p:nvPr/>
        </p:nvPicPr>
        <p:blipFill>
          <a:blip r:embed="rId4"/>
          <a:stretch>
            <a:fillRect/>
          </a:stretch>
        </p:blipFill>
        <p:spPr>
          <a:xfrm>
            <a:off x="1201417" y="5149210"/>
            <a:ext cx="1296501" cy="1328426"/>
          </a:xfrm>
          <a:prstGeom prst="rect">
            <a:avLst/>
          </a:prstGeom>
        </p:spPr>
      </p:pic>
      <p:pic>
        <p:nvPicPr>
          <p:cNvPr id="25" name="Picture 24" descr="explore strategies">
            <a:extLst>
              <a:ext uri="{FF2B5EF4-FFF2-40B4-BE49-F238E27FC236}">
                <a16:creationId xmlns:a16="http://schemas.microsoft.com/office/drawing/2014/main" id="{D47D8AEA-FDB8-14C3-F8C5-8376C9FD8811}"/>
              </a:ext>
            </a:extLst>
          </p:cNvPr>
          <p:cNvPicPr>
            <a:picLocks noChangeAspect="1"/>
          </p:cNvPicPr>
          <p:nvPr/>
        </p:nvPicPr>
        <p:blipFill>
          <a:blip r:embed="rId5"/>
          <a:stretch>
            <a:fillRect/>
          </a:stretch>
        </p:blipFill>
        <p:spPr>
          <a:xfrm>
            <a:off x="3261699" y="5138189"/>
            <a:ext cx="1286863" cy="1338028"/>
          </a:xfrm>
          <a:prstGeom prst="rect">
            <a:avLst/>
          </a:prstGeom>
        </p:spPr>
      </p:pic>
      <p:pic>
        <p:nvPicPr>
          <p:cNvPr id="23" name="Picture 22" descr="reflect">
            <a:extLst>
              <a:ext uri="{FF2B5EF4-FFF2-40B4-BE49-F238E27FC236}">
                <a16:creationId xmlns:a16="http://schemas.microsoft.com/office/drawing/2014/main" id="{42817352-B8C8-4F77-5423-D95D9395E673}"/>
              </a:ext>
            </a:extLst>
          </p:cNvPr>
          <p:cNvPicPr>
            <a:picLocks noChangeAspect="1"/>
          </p:cNvPicPr>
          <p:nvPr/>
        </p:nvPicPr>
        <p:blipFill>
          <a:blip r:embed="rId6"/>
          <a:stretch>
            <a:fillRect/>
          </a:stretch>
        </p:blipFill>
        <p:spPr>
          <a:xfrm>
            <a:off x="5307758" y="5142146"/>
            <a:ext cx="1293089" cy="1335329"/>
          </a:xfrm>
          <a:prstGeom prst="rect">
            <a:avLst/>
          </a:prstGeom>
        </p:spPr>
      </p:pic>
      <p:pic>
        <p:nvPicPr>
          <p:cNvPr id="24" name="Picture 23" descr="build your toolbox">
            <a:extLst>
              <a:ext uri="{FF2B5EF4-FFF2-40B4-BE49-F238E27FC236}">
                <a16:creationId xmlns:a16="http://schemas.microsoft.com/office/drawing/2014/main" id="{5ECE0BBC-87F5-94C1-79F6-2EFF1387348F}"/>
              </a:ext>
            </a:extLst>
          </p:cNvPr>
          <p:cNvPicPr>
            <a:picLocks noChangeAspect="1"/>
          </p:cNvPicPr>
          <p:nvPr/>
        </p:nvPicPr>
        <p:blipFill>
          <a:blip r:embed="rId7"/>
          <a:stretch>
            <a:fillRect/>
          </a:stretch>
        </p:blipFill>
        <p:spPr>
          <a:xfrm>
            <a:off x="7436750" y="5157001"/>
            <a:ext cx="1291588" cy="1332760"/>
          </a:xfrm>
          <a:prstGeom prst="rect">
            <a:avLst/>
          </a:prstGeom>
        </p:spPr>
      </p:pic>
      <p:pic>
        <p:nvPicPr>
          <p:cNvPr id="26" name="Picture 25" descr="dig deeper">
            <a:extLst>
              <a:ext uri="{FF2B5EF4-FFF2-40B4-BE49-F238E27FC236}">
                <a16:creationId xmlns:a16="http://schemas.microsoft.com/office/drawing/2014/main" id="{E5B662F4-FC60-6E46-CFEE-E41090922B82}"/>
              </a:ext>
            </a:extLst>
          </p:cNvPr>
          <p:cNvPicPr>
            <a:picLocks noChangeAspect="1"/>
          </p:cNvPicPr>
          <p:nvPr/>
        </p:nvPicPr>
        <p:blipFill>
          <a:blip r:embed="rId8"/>
          <a:stretch>
            <a:fillRect/>
          </a:stretch>
        </p:blipFill>
        <p:spPr>
          <a:xfrm>
            <a:off x="9550045" y="5152951"/>
            <a:ext cx="1293542" cy="1332021"/>
          </a:xfrm>
          <a:prstGeom prst="rect">
            <a:avLst/>
          </a:prstGeom>
        </p:spPr>
      </p:pic>
    </p:spTree>
    <p:extLst>
      <p:ext uri="{BB962C8B-B14F-4D97-AF65-F5344CB8AC3E}">
        <p14:creationId xmlns:p14="http://schemas.microsoft.com/office/powerpoint/2010/main" val="3687694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497D3-AC74-0570-200F-37D2B96B2DFD}"/>
              </a:ext>
            </a:extLst>
          </p:cNvPr>
          <p:cNvSpPr>
            <a:spLocks noGrp="1"/>
          </p:cNvSpPr>
          <p:nvPr>
            <p:ph type="title"/>
          </p:nvPr>
        </p:nvSpPr>
        <p:spPr>
          <a:xfrm>
            <a:off x="838200" y="729560"/>
            <a:ext cx="10515600" cy="806520"/>
          </a:xfrm>
        </p:spPr>
        <p:txBody>
          <a:bodyPr>
            <a:normAutofit fontScale="90000"/>
          </a:bodyPr>
          <a:lstStyle/>
          <a:p>
            <a:r>
              <a:rPr lang="en-US">
                <a:solidFill>
                  <a:srgbClr val="333333"/>
                </a:solidFill>
                <a:latin typeface="Poppins SemiBold"/>
                <a:cs typeface="Poppins SemiBold"/>
              </a:rPr>
              <a:t>By the end of this module, we will be able to:</a:t>
            </a:r>
          </a:p>
          <a:p>
            <a:endParaRPr lang="en-US">
              <a:solidFill>
                <a:srgbClr val="333333"/>
              </a:solidFill>
            </a:endParaRPr>
          </a:p>
        </p:txBody>
      </p:sp>
      <p:sp>
        <p:nvSpPr>
          <p:cNvPr id="3" name="Content Placeholder 2">
            <a:extLst>
              <a:ext uri="{FF2B5EF4-FFF2-40B4-BE49-F238E27FC236}">
                <a16:creationId xmlns:a16="http://schemas.microsoft.com/office/drawing/2014/main" id="{E32A905F-2BDD-1941-92B4-71D864082666}"/>
              </a:ext>
            </a:extLst>
          </p:cNvPr>
          <p:cNvSpPr>
            <a:spLocks noGrp="1"/>
          </p:cNvSpPr>
          <p:nvPr>
            <p:ph idx="1"/>
          </p:nvPr>
        </p:nvSpPr>
        <p:spPr/>
        <p:txBody>
          <a:bodyPr vert="horz" lIns="91440" tIns="45720" rIns="91440" bIns="45720" rtlCol="0" anchor="t">
            <a:normAutofit/>
          </a:bodyPr>
          <a:lstStyle/>
          <a:p>
            <a:pPr>
              <a:lnSpc>
                <a:spcPct val="100000"/>
              </a:lnSpc>
              <a:buFont typeface="Wingdings" panose="020B0604020202020204" pitchFamily="34" charset="0"/>
              <a:buChar char="ü"/>
            </a:pPr>
            <a:r>
              <a:rPr lang="en-US" dirty="0">
                <a:latin typeface="Roboto Medium"/>
                <a:ea typeface="Roboto Medium"/>
                <a:cs typeface="Roboto Medium"/>
              </a:rPr>
              <a:t>Describe the role of an educator in supporting identity-affirming student mental health.</a:t>
            </a:r>
          </a:p>
          <a:p>
            <a:pPr>
              <a:lnSpc>
                <a:spcPct val="100000"/>
              </a:lnSpc>
              <a:buFont typeface="Wingdings" panose="020B0604020202020204" pitchFamily="34" charset="0"/>
              <a:buChar char="ü"/>
            </a:pPr>
            <a:endParaRPr lang="en-US" dirty="0">
              <a:latin typeface="Roboto Medium"/>
              <a:ea typeface="Roboto Medium"/>
              <a:cs typeface="Roboto Medium"/>
            </a:endParaRPr>
          </a:p>
          <a:p>
            <a:pPr>
              <a:lnSpc>
                <a:spcPct val="100000"/>
              </a:lnSpc>
              <a:buFont typeface="Wingdings" panose="020B0604020202020204" pitchFamily="34" charset="0"/>
              <a:buChar char="ü"/>
            </a:pPr>
            <a:r>
              <a:rPr lang="en-US" dirty="0">
                <a:latin typeface="Roboto Medium"/>
                <a:ea typeface="Roboto Medium"/>
                <a:cs typeface="Roboto Medium"/>
              </a:rPr>
              <a:t>Discuss factors that contribute to a mentally healthy classroom.</a:t>
            </a:r>
          </a:p>
          <a:p>
            <a:pPr>
              <a:lnSpc>
                <a:spcPct val="100000"/>
              </a:lnSpc>
              <a:buFont typeface="Wingdings" panose="020B0604020202020204" pitchFamily="34" charset="0"/>
              <a:buChar char="ü"/>
            </a:pPr>
            <a:endParaRPr lang="en-US" dirty="0">
              <a:latin typeface="Roboto Medium"/>
              <a:ea typeface="Roboto Medium"/>
              <a:cs typeface="Roboto Medium"/>
            </a:endParaRPr>
          </a:p>
          <a:p>
            <a:pPr>
              <a:lnSpc>
                <a:spcPct val="100000"/>
              </a:lnSpc>
              <a:buFont typeface="Wingdings" panose="020B0604020202020204" pitchFamily="34" charset="0"/>
              <a:buChar char="ü"/>
            </a:pPr>
            <a:r>
              <a:rPr lang="en-US" dirty="0">
                <a:latin typeface="Roboto Medium"/>
                <a:ea typeface="Roboto Medium"/>
                <a:cs typeface="Roboto Medium"/>
              </a:rPr>
              <a:t>Explain ways to bring mental health promotion and literacy to students.</a:t>
            </a:r>
            <a:endParaRPr lang="en-US" dirty="0">
              <a:latin typeface="Aptos Display"/>
            </a:endParaRPr>
          </a:p>
        </p:txBody>
      </p:sp>
    </p:spTree>
    <p:extLst>
      <p:ext uri="{BB962C8B-B14F-4D97-AF65-F5344CB8AC3E}">
        <p14:creationId xmlns:p14="http://schemas.microsoft.com/office/powerpoint/2010/main" val="2419842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CC92-BA27-32A7-1B67-A91D5DE6D5B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Student quote</a:t>
            </a:r>
          </a:p>
        </p:txBody>
      </p:sp>
      <p:pic>
        <p:nvPicPr>
          <p:cNvPr id="7" name="Content Placeholder 6" descr="Start with conversation and relationship, mental health will follow. Advice to educators from Lillian, Ontario grade 12 student and member of ThriveSMH">
            <a:extLst>
              <a:ext uri="{FF2B5EF4-FFF2-40B4-BE49-F238E27FC236}">
                <a16:creationId xmlns:a16="http://schemas.microsoft.com/office/drawing/2014/main" id="{CF269656-A662-C97A-BCBE-3718CB52370C}"/>
              </a:ext>
            </a:extLst>
          </p:cNvPr>
          <p:cNvPicPr>
            <a:picLocks noGrp="1" noChangeAspect="1"/>
          </p:cNvPicPr>
          <p:nvPr>
            <p:ph idx="1"/>
          </p:nvPr>
        </p:nvPicPr>
        <p:blipFill>
          <a:blip r:embed="rId3"/>
          <a:stretch>
            <a:fillRect/>
          </a:stretch>
        </p:blipFill>
        <p:spPr>
          <a:xfrm>
            <a:off x="3310466" y="643466"/>
            <a:ext cx="5571067" cy="5571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66029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ABC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29160-48CA-9E8C-2960-0FA322E744A4}"/>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n-CA" dirty="0"/>
              <a:t>Understand the topic 1</a:t>
            </a:r>
          </a:p>
        </p:txBody>
      </p:sp>
      <p:pic>
        <p:nvPicPr>
          <p:cNvPr id="5" name="Picture 4" descr="understand the topic">
            <a:extLst>
              <a:ext uri="{FF2B5EF4-FFF2-40B4-BE49-F238E27FC236}">
                <a16:creationId xmlns:a16="http://schemas.microsoft.com/office/drawing/2014/main" id="{292FF3DC-0BE8-7C87-8F42-EC08FBF4A603}"/>
              </a:ext>
            </a:extLst>
          </p:cNvPr>
          <p:cNvPicPr>
            <a:picLocks noChangeAspect="1"/>
          </p:cNvPicPr>
          <p:nvPr/>
        </p:nvPicPr>
        <p:blipFill>
          <a:blip r:embed="rId3"/>
          <a:stretch>
            <a:fillRect/>
          </a:stretch>
        </p:blipFill>
        <p:spPr>
          <a:xfrm>
            <a:off x="3752701" y="1001130"/>
            <a:ext cx="4675178" cy="4850877"/>
          </a:xfrm>
          <a:prstGeom prst="rect">
            <a:avLst/>
          </a:prstGeom>
        </p:spPr>
      </p:pic>
    </p:spTree>
    <p:extLst>
      <p:ext uri="{BB962C8B-B14F-4D97-AF65-F5344CB8AC3E}">
        <p14:creationId xmlns:p14="http://schemas.microsoft.com/office/powerpoint/2010/main" val="1081264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F9FC"/>
        </a:solidFill>
        <a:effectLst/>
      </p:bgPr>
    </p:bg>
    <p:spTree>
      <p:nvGrpSpPr>
        <p:cNvPr id="1" name="">
          <a:extLst>
            <a:ext uri="{FF2B5EF4-FFF2-40B4-BE49-F238E27FC236}">
              <a16:creationId xmlns:a16="http://schemas.microsoft.com/office/drawing/2014/main" id="{BD892CF6-2089-EC2D-FD79-16E3ADE5EB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30E6A-7805-462A-C1CA-616C87E2B505}"/>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CA" dirty="0"/>
              <a:t>Reflect 1</a:t>
            </a:r>
          </a:p>
        </p:txBody>
      </p:sp>
      <p:pic>
        <p:nvPicPr>
          <p:cNvPr id="6" name="Picture 5" descr="reflect">
            <a:extLst>
              <a:ext uri="{FF2B5EF4-FFF2-40B4-BE49-F238E27FC236}">
                <a16:creationId xmlns:a16="http://schemas.microsoft.com/office/drawing/2014/main" id="{3F20054D-15FE-A0A7-866D-66452ED4B822}"/>
              </a:ext>
            </a:extLst>
          </p:cNvPr>
          <p:cNvPicPr>
            <a:picLocks noChangeAspect="1"/>
          </p:cNvPicPr>
          <p:nvPr/>
        </p:nvPicPr>
        <p:blipFill>
          <a:blip r:embed="rId3"/>
          <a:stretch>
            <a:fillRect/>
          </a:stretch>
        </p:blipFill>
        <p:spPr>
          <a:xfrm>
            <a:off x="960585" y="1043560"/>
            <a:ext cx="2317760" cy="2386473"/>
          </a:xfrm>
          <a:prstGeom prst="rect">
            <a:avLst/>
          </a:prstGeom>
        </p:spPr>
      </p:pic>
      <p:sp>
        <p:nvSpPr>
          <p:cNvPr id="3" name="Content Placeholder 2">
            <a:extLst>
              <a:ext uri="{FF2B5EF4-FFF2-40B4-BE49-F238E27FC236}">
                <a16:creationId xmlns:a16="http://schemas.microsoft.com/office/drawing/2014/main" id="{96013BBB-CD46-8B4D-31F4-95BCD85C9841}"/>
              </a:ext>
            </a:extLst>
          </p:cNvPr>
          <p:cNvSpPr>
            <a:spLocks noGrp="1"/>
          </p:cNvSpPr>
          <p:nvPr>
            <p:ph idx="1"/>
          </p:nvPr>
        </p:nvSpPr>
        <p:spPr>
          <a:xfrm>
            <a:off x="3512617" y="459547"/>
            <a:ext cx="7890477" cy="5340409"/>
          </a:xfrm>
        </p:spPr>
        <p:txBody>
          <a:bodyPr vert="horz" lIns="91440" tIns="45720" rIns="91440" bIns="45720" rtlCol="0" anchor="t">
            <a:normAutofit fontScale="92500" lnSpcReduction="10000"/>
          </a:bodyPr>
          <a:lstStyle/>
          <a:p>
            <a:pPr marL="0" indent="0">
              <a:buNone/>
            </a:pPr>
            <a:endParaRPr lang="en-US" sz="3300" dirty="0">
              <a:latin typeface="Roboto Medium"/>
              <a:ea typeface="Roboto Medium"/>
              <a:cs typeface="Roboto Medium"/>
            </a:endParaRPr>
          </a:p>
          <a:p>
            <a:pPr marL="0" indent="0">
              <a:buNone/>
            </a:pPr>
            <a:r>
              <a:rPr lang="en-US" sz="4400" dirty="0">
                <a:latin typeface="Aptos Display"/>
                <a:ea typeface="Roboto Medium"/>
                <a:cs typeface="Roboto Medium"/>
              </a:rPr>
              <a:t>Take a moment to think about the ways you:</a:t>
            </a:r>
          </a:p>
          <a:p>
            <a:pPr marL="0" indent="0">
              <a:buNone/>
            </a:pPr>
            <a:endParaRPr lang="en-US" sz="4400" dirty="0">
              <a:latin typeface="Aptos Display"/>
              <a:ea typeface="Roboto Medium"/>
              <a:cs typeface="Roboto Medium"/>
            </a:endParaRPr>
          </a:p>
          <a:p>
            <a:r>
              <a:rPr lang="en-US" sz="3200" dirty="0">
                <a:latin typeface="Roboto Medium"/>
                <a:ea typeface="Roboto Medium"/>
                <a:cs typeface="Roboto Medium"/>
              </a:rPr>
              <a:t>Welcome and include students daily</a:t>
            </a:r>
          </a:p>
          <a:p>
            <a:r>
              <a:rPr lang="en-CA" sz="3200" dirty="0">
                <a:latin typeface="Roboto Medium"/>
                <a:ea typeface="Roboto Medium"/>
                <a:cs typeface="Roboto Medium"/>
              </a:rPr>
              <a:t>Build relationships in order to better understand students</a:t>
            </a:r>
            <a:endParaRPr lang="en-US" sz="3200" dirty="0">
              <a:latin typeface="Roboto Medium"/>
              <a:ea typeface="Roboto Medium"/>
              <a:cs typeface="Roboto Medium"/>
            </a:endParaRPr>
          </a:p>
          <a:p>
            <a:r>
              <a:rPr lang="en-CA" sz="3200" dirty="0">
                <a:latin typeface="Roboto Medium"/>
                <a:ea typeface="Roboto Medium"/>
                <a:cs typeface="Roboto Medium"/>
              </a:rPr>
              <a:t>Promote mentally healthy habits</a:t>
            </a:r>
            <a:endParaRPr lang="en-US" sz="3200" dirty="0">
              <a:latin typeface="Roboto Medium"/>
              <a:ea typeface="Roboto Medium"/>
              <a:cs typeface="Roboto Medium"/>
            </a:endParaRPr>
          </a:p>
          <a:p>
            <a:r>
              <a:rPr lang="en-CA" sz="3200" dirty="0">
                <a:latin typeface="Roboto Medium"/>
                <a:ea typeface="Roboto Medium"/>
                <a:cs typeface="Roboto Medium"/>
              </a:rPr>
              <a:t>Partner with families, students, and other staff to create a supportive environment </a:t>
            </a:r>
            <a:endParaRPr lang="en-US" dirty="0">
              <a:latin typeface="Aptos"/>
              <a:ea typeface="Roboto Medium"/>
              <a:cs typeface="Roboto Medium"/>
            </a:endParaRPr>
          </a:p>
        </p:txBody>
      </p:sp>
    </p:spTree>
    <p:extLst>
      <p:ext uri="{BB962C8B-B14F-4D97-AF65-F5344CB8AC3E}">
        <p14:creationId xmlns:p14="http://schemas.microsoft.com/office/powerpoint/2010/main" val="269012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DD27B6-EB0B-B583-EFA0-7A30EBBE27F5}"/>
              </a:ext>
            </a:extLst>
          </p:cNvPr>
          <p:cNvSpPr>
            <a:spLocks noGrp="1"/>
          </p:cNvSpPr>
          <p:nvPr>
            <p:ph type="title"/>
          </p:nvPr>
        </p:nvSpPr>
        <p:spPr>
          <a:xfrm>
            <a:off x="569259" y="365125"/>
            <a:ext cx="11176747" cy="1347974"/>
          </a:xfrm>
        </p:spPr>
        <p:txBody>
          <a:bodyPr/>
          <a:lstStyle/>
          <a:p>
            <a:r>
              <a:rPr lang="en-US">
                <a:latin typeface="Poppins SemiBold"/>
                <a:cs typeface="Poppins SemiBold"/>
              </a:rPr>
              <a:t>Role of an educator</a:t>
            </a:r>
          </a:p>
        </p:txBody>
      </p:sp>
      <p:pic>
        <p:nvPicPr>
          <p:cNvPr id="4" name="Graphic 3" descr="Badge Question Mark with solid fill">
            <a:extLst>
              <a:ext uri="{FF2B5EF4-FFF2-40B4-BE49-F238E27FC236}">
                <a16:creationId xmlns:a16="http://schemas.microsoft.com/office/drawing/2014/main" id="{718EA05E-804A-05C0-E269-CB374193B5C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0441" y="2014931"/>
            <a:ext cx="3015047" cy="3015047"/>
          </a:xfrm>
          <a:prstGeom prst="rect">
            <a:avLst/>
          </a:prstGeom>
        </p:spPr>
      </p:pic>
      <p:sp>
        <p:nvSpPr>
          <p:cNvPr id="3" name="Content Placeholder 2">
            <a:extLst>
              <a:ext uri="{FF2B5EF4-FFF2-40B4-BE49-F238E27FC236}">
                <a16:creationId xmlns:a16="http://schemas.microsoft.com/office/drawing/2014/main" id="{7EAC1718-C6C9-1A45-9E88-65D0E41A8C5F}"/>
              </a:ext>
            </a:extLst>
          </p:cNvPr>
          <p:cNvSpPr>
            <a:spLocks noGrp="1"/>
          </p:cNvSpPr>
          <p:nvPr>
            <p:ph idx="1"/>
          </p:nvPr>
        </p:nvSpPr>
        <p:spPr>
          <a:xfrm>
            <a:off x="3296396" y="2244956"/>
            <a:ext cx="8149646" cy="4015162"/>
          </a:xfrm>
        </p:spPr>
        <p:txBody>
          <a:bodyPr vert="horz" lIns="91440" tIns="45720" rIns="91440" bIns="45720" rtlCol="0" anchor="t">
            <a:normAutofit/>
          </a:bodyPr>
          <a:lstStyle/>
          <a:p>
            <a:pPr marL="0" indent="0">
              <a:buNone/>
            </a:pPr>
            <a:r>
              <a:rPr lang="en-CA" sz="3200">
                <a:solidFill>
                  <a:srgbClr val="2F2F2F"/>
                </a:solidFill>
                <a:latin typeface="Roboto Medium"/>
                <a:ea typeface="Roboto Medium"/>
                <a:cs typeface="Roboto Medium"/>
              </a:rPr>
              <a:t>As educators, we are comfortable with our role teaching curriculum and providing opportunities for students to learn, explore and be curious. </a:t>
            </a:r>
            <a:r>
              <a:rPr lang="en-CA" sz="3200" b="1">
                <a:solidFill>
                  <a:srgbClr val="2F2F2F"/>
                </a:solidFill>
                <a:latin typeface="Roboto Black"/>
                <a:ea typeface="Roboto Black"/>
                <a:cs typeface="Roboto Black"/>
              </a:rPr>
              <a:t>But what about mental health? </a:t>
            </a:r>
            <a:endParaRPr lang="en-US" sz="3200" b="1">
              <a:solidFill>
                <a:srgbClr val="000000"/>
              </a:solidFill>
              <a:latin typeface="Aptos" panose="020B0004020202020204"/>
              <a:ea typeface="Roboto Black"/>
              <a:cs typeface="Roboto Black"/>
            </a:endParaRPr>
          </a:p>
          <a:p>
            <a:pPr marL="0" indent="0">
              <a:buNone/>
            </a:pPr>
            <a:r>
              <a:rPr lang="en-CA" sz="3200" b="1">
                <a:solidFill>
                  <a:srgbClr val="2F2F2F"/>
                </a:solidFill>
                <a:latin typeface="Roboto Black"/>
                <a:ea typeface="Roboto Black"/>
                <a:cs typeface="Roboto Black"/>
              </a:rPr>
              <a:t>What is the role of educators in mental health promotion?</a:t>
            </a:r>
            <a:endParaRPr lang="en-US" sz="3200" b="1">
              <a:solidFill>
                <a:srgbClr val="2F2F2F"/>
              </a:solidFill>
              <a:latin typeface="Roboto Black"/>
              <a:ea typeface="Roboto Black"/>
              <a:cs typeface="Roboto Black"/>
            </a:endParaRPr>
          </a:p>
        </p:txBody>
      </p:sp>
    </p:spTree>
    <p:extLst>
      <p:ext uri="{BB962C8B-B14F-4D97-AF65-F5344CB8AC3E}">
        <p14:creationId xmlns:p14="http://schemas.microsoft.com/office/powerpoint/2010/main" val="24154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igned and Integrated Model (AIM triangle). Full description at https://smho-smso.ca/about-us/our-approach/#ontarios-multi-tiered-system-of-support-for-school-mental-health. ">
            <a:extLst>
              <a:ext uri="{FF2B5EF4-FFF2-40B4-BE49-F238E27FC236}">
                <a16:creationId xmlns:a16="http://schemas.microsoft.com/office/drawing/2014/main" id="{F3738A4A-5D77-F0A9-1595-BEF10EF7220A}"/>
              </a:ext>
            </a:extLst>
          </p:cNvPr>
          <p:cNvPicPr>
            <a:picLocks noChangeAspect="1"/>
          </p:cNvPicPr>
          <p:nvPr/>
        </p:nvPicPr>
        <p:blipFill>
          <a:blip r:embed="rId3">
            <a:extLst>
              <a:ext uri="{28A0092B-C50C-407E-A947-70E740481C1C}">
                <a14:useLocalDpi xmlns:a14="http://schemas.microsoft.com/office/drawing/2010/main" val="0"/>
              </a:ext>
            </a:extLst>
          </a:blip>
          <a:srcRect t="8310"/>
          <a:stretch>
            <a:fillRect/>
          </a:stretch>
        </p:blipFill>
        <p:spPr>
          <a:xfrm>
            <a:off x="995084" y="962063"/>
            <a:ext cx="6064622" cy="6635981"/>
          </a:xfrm>
          <a:prstGeom prst="rect">
            <a:avLst/>
          </a:prstGeom>
          <a:ln>
            <a:noFill/>
          </a:ln>
        </p:spPr>
      </p:pic>
      <p:sp>
        <p:nvSpPr>
          <p:cNvPr id="5" name="Arrow: Right 4">
            <a:extLst>
              <a:ext uri="{FF2B5EF4-FFF2-40B4-BE49-F238E27FC236}">
                <a16:creationId xmlns:a16="http://schemas.microsoft.com/office/drawing/2014/main" id="{BA34E212-754D-D36C-9CE8-A84EB7F0D517}"/>
              </a:ext>
              <a:ext uri="{C183D7F6-B498-43B3-948B-1728B52AA6E4}">
                <adec:decorative xmlns:adec="http://schemas.microsoft.com/office/drawing/2017/decorative" val="1"/>
              </a:ext>
            </a:extLst>
          </p:cNvPr>
          <p:cNvSpPr/>
          <p:nvPr/>
        </p:nvSpPr>
        <p:spPr>
          <a:xfrm rot="660000">
            <a:off x="138330" y="4704581"/>
            <a:ext cx="1388928" cy="550632"/>
          </a:xfrm>
          <a:prstGeom prst="rightArrow">
            <a:avLst/>
          </a:prstGeom>
          <a:solidFill>
            <a:srgbClr val="40008D"/>
          </a:solidFill>
          <a:ln>
            <a:solidFill>
              <a:srgbClr val="4000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1pPr>
            <a:lvl2pPr marL="609585"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2pPr>
            <a:lvl3pPr marL="1219170"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3pPr>
            <a:lvl4pPr marL="1828754"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4pPr>
            <a:lvl5pPr marL="2438339" algn="l" defTabSz="914400" rtl="0" eaLnBrk="1" fontAlgn="base" latinLnBrk="0" hangingPunct="1">
              <a:spcBef>
                <a:spcPct val="0"/>
              </a:spcBef>
              <a:spcAft>
                <a:spcPct val="0"/>
              </a:spcAft>
              <a:defRPr sz="1800" kern="1200">
                <a:solidFill>
                  <a:schemeClr val="tx1"/>
                </a:solidFill>
                <a:latin typeface="Arial" charset="0"/>
                <a:ea typeface="ＭＳ Ｐゴシック" charset="0"/>
                <a:cs typeface="ＭＳ Ｐゴシック" charset="0"/>
              </a:defRPr>
            </a:lvl5pPr>
            <a:lvl6pPr marL="3047924" algn="l" defTabSz="609585" rtl="0" eaLnBrk="1" latinLnBrk="0" hangingPunct="1">
              <a:defRPr sz="1800" kern="1200">
                <a:solidFill>
                  <a:schemeClr val="tx1"/>
                </a:solidFill>
                <a:latin typeface="Arial" charset="0"/>
                <a:ea typeface="ＭＳ Ｐゴシック" charset="0"/>
                <a:cs typeface="ＭＳ Ｐゴシック" charset="0"/>
              </a:defRPr>
            </a:lvl6pPr>
            <a:lvl7pPr marL="3657509" algn="l" defTabSz="609585" rtl="0" eaLnBrk="1" latinLnBrk="0" hangingPunct="1">
              <a:defRPr sz="1800" kern="1200">
                <a:solidFill>
                  <a:schemeClr val="tx1"/>
                </a:solidFill>
                <a:latin typeface="Arial" charset="0"/>
                <a:ea typeface="ＭＳ Ｐゴシック" charset="0"/>
                <a:cs typeface="ＭＳ Ｐゴシック" charset="0"/>
              </a:defRPr>
            </a:lvl7pPr>
            <a:lvl8pPr marL="4267093" algn="l" defTabSz="609585" rtl="0" eaLnBrk="1" latinLnBrk="0" hangingPunct="1">
              <a:defRPr sz="1800" kern="1200">
                <a:solidFill>
                  <a:schemeClr val="tx1"/>
                </a:solidFill>
                <a:latin typeface="Arial" charset="0"/>
                <a:ea typeface="ＭＳ Ｐゴシック" charset="0"/>
                <a:cs typeface="ＭＳ Ｐゴシック" charset="0"/>
              </a:defRPr>
            </a:lvl8pPr>
            <a:lvl9pPr marL="4876678" algn="l" defTabSz="609585" rtl="0" eaLnBrk="1" latinLnBrk="0" hangingPunct="1">
              <a:defRPr sz="1800" kern="1200">
                <a:solidFill>
                  <a:schemeClr val="tx1"/>
                </a:solidFill>
                <a:latin typeface="Arial" charset="0"/>
                <a:ea typeface="ＭＳ Ｐゴシック" charset="0"/>
                <a:cs typeface="ＭＳ Ｐゴシック" charset="0"/>
              </a:defRPr>
            </a:lvl9pPr>
          </a:lstStyle>
          <a:p>
            <a:pPr algn="ctr"/>
            <a:endParaRPr lang="en-US" sz="1800"/>
          </a:p>
        </p:txBody>
      </p:sp>
      <p:sp>
        <p:nvSpPr>
          <p:cNvPr id="7" name="Title 1">
            <a:extLst>
              <a:ext uri="{FF2B5EF4-FFF2-40B4-BE49-F238E27FC236}">
                <a16:creationId xmlns:a16="http://schemas.microsoft.com/office/drawing/2014/main" id="{EBBF3C84-2FB7-9DCF-207C-76204A86C276}"/>
              </a:ext>
            </a:extLst>
          </p:cNvPr>
          <p:cNvSpPr>
            <a:spLocks noGrp="1"/>
          </p:cNvSpPr>
          <p:nvPr>
            <p:ph type="title"/>
          </p:nvPr>
        </p:nvSpPr>
        <p:spPr>
          <a:xfrm>
            <a:off x="426966" y="-4669"/>
            <a:ext cx="6914867" cy="1347974"/>
          </a:xfrm>
        </p:spPr>
        <p:txBody>
          <a:bodyPr/>
          <a:lstStyle/>
          <a:p>
            <a:r>
              <a:rPr lang="en-US" dirty="0">
                <a:latin typeface="Poppins SemiBold"/>
                <a:cs typeface="Poppins SemiBold"/>
              </a:rPr>
              <a:t>Role of an educator </a:t>
            </a:r>
            <a:r>
              <a:rPr lang="en-US" sz="1600" dirty="0">
                <a:latin typeface="Poppins SemiBold"/>
                <a:cs typeface="Poppins SemiBold"/>
              </a:rPr>
              <a:t>(continued)</a:t>
            </a:r>
          </a:p>
        </p:txBody>
      </p:sp>
      <p:sp>
        <p:nvSpPr>
          <p:cNvPr id="10" name="TextBox 9">
            <a:extLst>
              <a:ext uri="{FF2B5EF4-FFF2-40B4-BE49-F238E27FC236}">
                <a16:creationId xmlns:a16="http://schemas.microsoft.com/office/drawing/2014/main" id="{B7A39880-BA7F-D0EA-3E73-BE74ECD13175}"/>
              </a:ext>
            </a:extLst>
          </p:cNvPr>
          <p:cNvSpPr txBox="1"/>
          <p:nvPr/>
        </p:nvSpPr>
        <p:spPr>
          <a:xfrm>
            <a:off x="7441721" y="1345719"/>
            <a:ext cx="4497237" cy="4893647"/>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400" b="1" dirty="0">
                <a:solidFill>
                  <a:srgbClr val="212121"/>
                </a:solidFill>
                <a:latin typeface="Roboto Black"/>
              </a:rPr>
              <a:t>Mental health promotion</a:t>
            </a:r>
            <a:r>
              <a:rPr lang="en-CA" sz="2400" dirty="0">
                <a:solidFill>
                  <a:srgbClr val="212121"/>
                </a:solidFill>
                <a:latin typeface="Roboto Medium"/>
              </a:rPr>
              <a:t> is the foundational everyday work that educators and school staff do within and beyond the curriculum to welcome and include students, to understand them, to build knowledge of mental health, to promote mentally healthy habits and to partner with families, students and other staff to create a supportive environment.</a:t>
            </a:r>
            <a:r>
              <a:rPr lang="en-CA" sz="2400" dirty="0">
                <a:solidFill>
                  <a:srgbClr val="212121"/>
                </a:solidFill>
                <a:latin typeface="Roboto Medium"/>
                <a:cs typeface="Roboto Medium"/>
              </a:rPr>
              <a:t> </a:t>
            </a:r>
            <a:br>
              <a:rPr lang="en-CA" sz="2400" dirty="0">
                <a:solidFill>
                  <a:srgbClr val="212121"/>
                </a:solidFill>
                <a:latin typeface="Roboto Medium"/>
                <a:cs typeface="Roboto Medium"/>
              </a:rPr>
            </a:br>
            <a:r>
              <a:rPr lang="en-CA" sz="2400" dirty="0">
                <a:solidFill>
                  <a:srgbClr val="212121"/>
                </a:solidFill>
                <a:latin typeface="Roboto Medium"/>
                <a:cs typeface="Roboto Medium"/>
              </a:rPr>
              <a:t>- </a:t>
            </a:r>
            <a:r>
              <a:rPr lang="en-CA" sz="2400" u="sng" dirty="0">
                <a:solidFill>
                  <a:srgbClr val="212121"/>
                </a:solidFill>
                <a:latin typeface="Roboto Medium"/>
                <a:cs typeface="Segoe UI"/>
                <a:hlinkClick r:id="rId4">
                  <a:extLst>
                    <a:ext uri="{A12FA001-AC4F-418D-AE19-62706E023703}">
                      <ahyp:hlinkClr xmlns:ahyp="http://schemas.microsoft.com/office/drawing/2018/hyperlinkcolor" val="tx"/>
                    </a:ext>
                  </a:extLst>
                </a:hlinkClick>
              </a:rPr>
              <a:t>PPM169</a:t>
            </a:r>
            <a:endParaRPr lang="en-CA" sz="2400" dirty="0">
              <a:solidFill>
                <a:srgbClr val="212121"/>
              </a:solidFill>
              <a:latin typeface="Roboto Medium"/>
              <a:ea typeface="Roboto Medium"/>
              <a:cs typeface="Roboto Medium"/>
            </a:endParaRPr>
          </a:p>
        </p:txBody>
      </p:sp>
    </p:spTree>
    <p:extLst>
      <p:ext uri="{BB962C8B-B14F-4D97-AF65-F5344CB8AC3E}">
        <p14:creationId xmlns:p14="http://schemas.microsoft.com/office/powerpoint/2010/main" val="258981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humbnail xmlns="a1c9f355-ecd3-4278-9438-8cd8c6e98a42" xsi:nil="true"/>
    <_dlc_DocId xmlns="46a5dd20-f0b3-4d61-834b-69fb9fff00eb">2MMV42CKC3FZ-1937131458-122805</_dlc_DocId>
    <Priority xmlns="a1c9f355-ecd3-4278-9438-8cd8c6e98a42" xsi:nil="true"/>
    <Image xmlns="a1c9f355-ecd3-4278-9438-8cd8c6e98a42" xsi:nil="true"/>
    <Tags xmlns="a1c9f355-ecd3-4278-9438-8cd8c6e98a42" xsi:nil="true"/>
    <thumbnails xmlns="a1c9f355-ecd3-4278-9438-8cd8c6e98a42" xsi:nil="true"/>
    <_dlc_DocIdUrl xmlns="46a5dd20-f0b3-4d61-834b-69fb9fff00eb">
      <Url>https://smhosmso.sharepoint.com/sites/SchoolMentalHealthOntario/_layouts/15/DocIdRedir.aspx?ID=2MMV42CKC3FZ-1937131458-122805</Url>
      <Description>2MMV42CKC3FZ-1937131458-122805</Description>
    </_dlc_DocIdUrl>
    <lcf76f155ced4ddcb4097134ff3c332f xmlns="a1c9f355-ecd3-4278-9438-8cd8c6e98a42">
      <Terms xmlns="http://schemas.microsoft.com/office/infopath/2007/PartnerControls"/>
    </lcf76f155ced4ddcb4097134ff3c332f>
    <TaxCatchAll xmlns="46a5dd20-f0b3-4d61-834b-69fb9fff00e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A129D4CF93FD40B4303B32156186A5" ma:contentTypeVersion="25" ma:contentTypeDescription="Create a new document." ma:contentTypeScope="" ma:versionID="631fd5e51fe1ae588874efac742a6b39">
  <xsd:schema xmlns:xsd="http://www.w3.org/2001/XMLSchema" xmlns:xs="http://www.w3.org/2001/XMLSchema" xmlns:p="http://schemas.microsoft.com/office/2006/metadata/properties" xmlns:ns2="a1c9f355-ecd3-4278-9438-8cd8c6e98a42" xmlns:ns3="46a5dd20-f0b3-4d61-834b-69fb9fff00eb" targetNamespace="http://schemas.microsoft.com/office/2006/metadata/properties" ma:root="true" ma:fieldsID="99db51928ecf205186c823a0d029ff48" ns2:_="" ns3:_="">
    <xsd:import namespace="a1c9f355-ecd3-4278-9438-8cd8c6e98a42"/>
    <xsd:import namespace="46a5dd20-f0b3-4d61-834b-69fb9fff00eb"/>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3:_dlc_DocId" minOccurs="0"/>
                <xsd:element ref="ns3:_dlc_DocIdUrl" minOccurs="0"/>
                <xsd:element ref="ns3:_dlc_DocIdPersistId" minOccurs="0"/>
                <xsd:element ref="ns2:MediaServiceAutoKeyPoints" minOccurs="0"/>
                <xsd:element ref="ns2:MediaServiceKeyPoints" minOccurs="0"/>
                <xsd:element ref="ns2:MediaServiceLocation" minOccurs="0"/>
                <xsd:element ref="ns2:Priority" minOccurs="0"/>
                <xsd:element ref="ns2:MediaLengthInSeconds" minOccurs="0"/>
                <xsd:element ref="ns2:Thumbnail" minOccurs="0"/>
                <xsd:element ref="ns2:Image" minOccurs="0"/>
                <xsd:element ref="ns2:thumbnails" minOccurs="0"/>
                <xsd:element ref="ns2:lcf76f155ced4ddcb4097134ff3c332f" minOccurs="0"/>
                <xsd:element ref="ns3:TaxCatchAll" minOccurs="0"/>
                <xsd:element ref="ns2:MediaServiceObjectDetectorVersions" minOccurs="0"/>
                <xsd:element ref="ns2:MediaServiceSearchProperties" minOccurs="0"/>
                <xsd:element ref="ns2: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c9f355-ecd3-4278-9438-8cd8c6e98a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Priority" ma:index="22" nillable="true" ma:displayName="Priority" ma:format="Dropdown" ma:internalName="Priority">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Thumbnail" ma:index="24" nillable="true" ma:displayName="Thumbnail" ma:format="Thumbnail" ma:internalName="Thumbnail">
      <xsd:simpleType>
        <xsd:restriction base="dms:Unknown"/>
      </xsd:simpleType>
    </xsd:element>
    <xsd:element name="Image" ma:index="25" nillable="true" ma:displayName="Image" ma:format="Thumbnail" ma:internalName="Image">
      <xsd:simpleType>
        <xsd:restriction base="dms:Unknown"/>
      </xsd:simpleType>
    </xsd:element>
    <xsd:element name="thumbnails" ma:index="26" nillable="true" ma:displayName="thumbnails" ma:internalName="thumbnails">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ee09c4f2-25f2-413f-84f7-6952626b590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Tags" ma:index="32" nillable="true" ma:displayName="Tags" ma:format="Dropdown" ma:internalName="Tags">
      <xsd:complexType>
        <xsd:complexContent>
          <xsd:extension base="dms:MultiChoice">
            <xsd:sequence>
              <xsd:element name="Value" maxOccurs="unbounded" minOccurs="0" nillable="true">
                <xsd:simpleType>
                  <xsd:restriction base="dms:Choice">
                    <xsd:enumeration value="Final"/>
                    <xsd:enumeration value="HearNowON2024"/>
                    <xsd:enumeration value="ThriveSMH"/>
                    <xsd:enumeration value="Ready for production"/>
                    <xsd:enumeration value="In production"/>
                    <xsd:enumeration value="Being drafted"/>
                  </xsd:restriction>
                </xsd:simpleType>
              </xsd:element>
            </xsd:sequence>
          </xsd:extension>
        </xsd:complexContent>
      </xsd:complex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a5dd20-f0b3-4d61-834b-69fb9fff00e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4843a7ca-e0a5-46f1-9d85-5afda220eee2}" ma:internalName="TaxCatchAll" ma:showField="CatchAllData" ma:web="46a5dd20-f0b3-4d61-834b-69fb9fff00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B1EFE2D-310E-4D10-AB10-0B7B77C24190}">
  <ds:schemaRefs>
    <ds:schemaRef ds:uri="http://schemas.microsoft.com/sharepoint/v3/contenttype/forms"/>
  </ds:schemaRefs>
</ds:datastoreItem>
</file>

<file path=customXml/itemProps2.xml><?xml version="1.0" encoding="utf-8"?>
<ds:datastoreItem xmlns:ds="http://schemas.openxmlformats.org/officeDocument/2006/customXml" ds:itemID="{065AF6EF-7A66-44C1-8513-57E7722314F8}">
  <ds:schemaRefs>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office/2006/documentManagement/types"/>
    <ds:schemaRef ds:uri="46a5dd20-f0b3-4d61-834b-69fb9fff00eb"/>
    <ds:schemaRef ds:uri="http://purl.org/dc/dcmitype/"/>
    <ds:schemaRef ds:uri="a1c9f355-ecd3-4278-9438-8cd8c6e98a42"/>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03931294-1F69-40E6-9E47-2C69275C4A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c9f355-ecd3-4278-9438-8cd8c6e98a42"/>
    <ds:schemaRef ds:uri="46a5dd20-f0b3-4d61-834b-69fb9fff00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6A7CC19-99D1-4FB2-B2B3-FDCEBC1D3EB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1693</Words>
  <Application>Microsoft Macintosh PowerPoint</Application>
  <PresentationFormat>Widescreen</PresentationFormat>
  <Paragraphs>141</Paragraphs>
  <Slides>26</Slides>
  <Notes>26</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Aptos</vt:lpstr>
      <vt:lpstr>Aptos Display</vt:lpstr>
      <vt:lpstr>Arial</vt:lpstr>
      <vt:lpstr>Avenir Next LT Pro</vt:lpstr>
      <vt:lpstr>Calibri</vt:lpstr>
      <vt:lpstr>Poppins SemiBold</vt:lpstr>
      <vt:lpstr>Roboto Black</vt:lpstr>
      <vt:lpstr>Roboto Medium</vt:lpstr>
      <vt:lpstr>Segoe UI</vt:lpstr>
      <vt:lpstr>Wingdings</vt:lpstr>
      <vt:lpstr>office theme</vt:lpstr>
      <vt:lpstr>Module C: What does mental health in the classroom look like?</vt:lpstr>
      <vt:lpstr>Notes for facilitation</vt:lpstr>
      <vt:lpstr>Notes for facilitation 2</vt:lpstr>
      <vt:lpstr>By the end of this module, we will be able to: </vt:lpstr>
      <vt:lpstr>Student quote</vt:lpstr>
      <vt:lpstr>Understand the topic 1</vt:lpstr>
      <vt:lpstr>Reflect 1</vt:lpstr>
      <vt:lpstr>Role of an educator</vt:lpstr>
      <vt:lpstr>Role of an educator (continued)</vt:lpstr>
      <vt:lpstr>Literacy </vt:lpstr>
      <vt:lpstr>Reflect 2</vt:lpstr>
      <vt:lpstr>Explore strategies</vt:lpstr>
      <vt:lpstr>Examples of tier one in action</vt:lpstr>
      <vt:lpstr>Exploring resources</vt:lpstr>
      <vt:lpstr>Understand the topic 2</vt:lpstr>
      <vt:lpstr>Identity</vt:lpstr>
      <vt:lpstr>Reflect 3</vt:lpstr>
      <vt:lpstr>Video: Identity-affirming frame</vt:lpstr>
      <vt:lpstr>Reflect 4</vt:lpstr>
      <vt:lpstr>Student quotes</vt:lpstr>
      <vt:lpstr>Build your toolbox</vt:lpstr>
      <vt:lpstr>Everyday practices to support mental health</vt:lpstr>
      <vt:lpstr>Dig deeper</vt:lpstr>
      <vt:lpstr>Mentally Healthy Classroom Reflection Tool</vt:lpstr>
      <vt:lpstr>Video: Tense and relax</vt:lpstr>
      <vt:lpstr>Connect with SMH-ON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2026-03-12T14:48:18Z</dcterms:created>
  <dcterms:modified xsi:type="dcterms:W3CDTF">2026-03-31T16:32:30Z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0x010100CCA129D4CF93FD40B4303B32156186A5</vt:lpwstr>
  </property>
  <property fmtid="{D5CDD505-2E9C-101B-9397-08002B2CF9AE}" pid="4" name="_dlc_DocIdItemGuid">
    <vt:lpwstr>bb6a884d-9ee2-4074-aad0-87b57ecf68e4</vt:lpwstr>
  </property>
</Properties>
</file>