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25"/>
  </p:notesMasterIdLst>
  <p:handoutMasterIdLst>
    <p:handoutMasterId r:id="rId26"/>
  </p:handoutMasterIdLst>
  <p:sldIdLst>
    <p:sldId id="282" r:id="rId6"/>
    <p:sldId id="275" r:id="rId7"/>
    <p:sldId id="281" r:id="rId8"/>
    <p:sldId id="257" r:id="rId9"/>
    <p:sldId id="265" r:id="rId10"/>
    <p:sldId id="272" r:id="rId11"/>
    <p:sldId id="258" r:id="rId12"/>
    <p:sldId id="271" r:id="rId13"/>
    <p:sldId id="292" r:id="rId14"/>
    <p:sldId id="270" r:id="rId15"/>
    <p:sldId id="289" r:id="rId16"/>
    <p:sldId id="266" r:id="rId17"/>
    <p:sldId id="261" r:id="rId18"/>
    <p:sldId id="290" r:id="rId19"/>
    <p:sldId id="285" r:id="rId20"/>
    <p:sldId id="262" r:id="rId21"/>
    <p:sldId id="286" r:id="rId22"/>
    <p:sldId id="263"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4DC1948-A029-47CE-9B52-B123B98F0B9A}">
          <p14:sldIdLst>
            <p14:sldId id="282"/>
            <p14:sldId id="275"/>
            <p14:sldId id="281"/>
          </p14:sldIdLst>
        </p14:section>
        <p14:section name="Learning outline" id="{B730409B-91B1-4BFB-B7B5-3360120D3C07}">
          <p14:sldIdLst>
            <p14:sldId id="257"/>
            <p14:sldId id="265"/>
          </p14:sldIdLst>
        </p14:section>
        <p14:section name="Main content" id="{304C0CC0-36DE-4C11-BCF9-F86359E98113}">
          <p14:sldIdLst>
            <p14:sldId id="272"/>
            <p14:sldId id="258"/>
            <p14:sldId id="271"/>
            <p14:sldId id="292"/>
            <p14:sldId id="270"/>
            <p14:sldId id="289"/>
            <p14:sldId id="266"/>
            <p14:sldId id="261"/>
            <p14:sldId id="290"/>
          </p14:sldIdLst>
        </p14:section>
        <p14:section name="Build your toolbox" id="{8DB09A94-CF3D-46EB-9729-A7A88D83ED82}">
          <p14:sldIdLst>
            <p14:sldId id="285"/>
            <p14:sldId id="262"/>
          </p14:sldIdLst>
        </p14:section>
        <p14:section name="Dig deeper" id="{FE2DBE8E-2028-4E8C-AC67-388811B36801}">
          <p14:sldIdLst>
            <p14:sldId id="286"/>
            <p14:sldId id="263"/>
          </p14:sldIdLst>
        </p14:section>
        <p14:section name="Closing" id="{AF23F668-4164-4FBC-94D4-CD08B5C5806C}">
          <p14:sldIdLst>
            <p14:sldId id="264"/>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C30"/>
    <a:srgbClr val="EBF9FC"/>
    <a:srgbClr val="1BA3DC"/>
    <a:srgbClr val="60A500"/>
    <a:srgbClr val="FCFAD7"/>
    <a:srgbClr val="400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F439B-3B75-7775-1F1B-AA5A71F3C4C8}" v="10" dt="2026-03-31T16:29:59.174"/>
    <p1510:client id="{5575504A-DA03-344D-B55F-9BA079AFEA28}" v="3" dt="2026-03-31T16:27:20.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5F0FA3E-347E-A5B7-90C3-C92A9DE876CE}"/>
              </a:ext>
            </a:extLst>
          </p:cNvPr>
          <p:cNvSpPr>
            <a:spLocks noGrp="1"/>
          </p:cNvSpPr>
          <p:nvPr>
            <p:ph type="dt" sz="quarter" idx="1"/>
          </p:nvPr>
        </p:nvSpPr>
        <p:spPr>
          <a:xfrm>
            <a:off x="3886200" y="325733"/>
            <a:ext cx="2971800" cy="458788"/>
          </a:xfrm>
          <a:prstGeom prst="rect">
            <a:avLst/>
          </a:prstGeom>
        </p:spPr>
        <p:txBody>
          <a:bodyPr vert="horz" lIns="91440" tIns="45720" rIns="91440" bIns="45720" rtlCol="0"/>
          <a:lstStyle>
            <a:lvl1pPr algn="r">
              <a:defRPr sz="1200"/>
            </a:lvl1pPr>
          </a:lstStyle>
          <a:p>
            <a:fld id="{7C1DBAC2-27BB-4B35-AC8E-5B6B90633E59}" type="datetimeFigureOut">
              <a:rPr lang="en-CA" sz="1100" smtClean="0">
                <a:latin typeface="Roboto Medium" panose="02000000000000000000" pitchFamily="2" charset="0"/>
                <a:ea typeface="Roboto Medium" panose="02000000000000000000" pitchFamily="2" charset="0"/>
              </a:rPr>
              <a:t>2026-03-31</a:t>
            </a:fld>
            <a:endParaRPr lang="en-CA" sz="1100">
              <a:latin typeface="Roboto Medium" panose="02000000000000000000" pitchFamily="2" charset="0"/>
              <a:ea typeface="Roboto Medium" panose="02000000000000000000" pitchFamily="2" charset="0"/>
            </a:endParaRPr>
          </a:p>
        </p:txBody>
      </p:sp>
      <p:sp>
        <p:nvSpPr>
          <p:cNvPr id="5" name="Slide Number Placeholder 4">
            <a:extLst>
              <a:ext uri="{FF2B5EF4-FFF2-40B4-BE49-F238E27FC236}">
                <a16:creationId xmlns:a16="http://schemas.microsoft.com/office/drawing/2014/main" id="{08CFBEF3-402A-4E34-55D4-5A879997A0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F61B6E-30BE-4C67-A531-97C7B60452F5}" type="slidenum">
              <a:rPr lang="en-CA" sz="1100" smtClean="0">
                <a:latin typeface="Roboto Medium" panose="02000000000000000000" pitchFamily="2" charset="0"/>
                <a:ea typeface="Roboto Medium" panose="02000000000000000000" pitchFamily="2" charset="0"/>
              </a:rPr>
              <a:t>‹#›</a:t>
            </a:fld>
            <a:endParaRPr lang="en-CA" sz="1100">
              <a:latin typeface="Roboto Medium" panose="02000000000000000000" pitchFamily="2" charset="0"/>
              <a:ea typeface="Roboto Medium" panose="02000000000000000000" pitchFamily="2" charset="0"/>
            </a:endParaRPr>
          </a:p>
        </p:txBody>
      </p:sp>
      <p:pic>
        <p:nvPicPr>
          <p:cNvPr id="6" name="Picture 5" descr="Logo: Intro to MH LIT Mental Health in Action for Educators">
            <a:extLst>
              <a:ext uri="{FF2B5EF4-FFF2-40B4-BE49-F238E27FC236}">
                <a16:creationId xmlns:a16="http://schemas.microsoft.com/office/drawing/2014/main" id="{B35B0C1F-673D-BCF1-7988-88311499E604}"/>
              </a:ext>
            </a:extLst>
          </p:cNvPr>
          <p:cNvPicPr>
            <a:picLocks noChangeAspect="1"/>
          </p:cNvPicPr>
          <p:nvPr/>
        </p:nvPicPr>
        <p:blipFill>
          <a:blip r:embed="rId2"/>
          <a:stretch>
            <a:fillRect/>
          </a:stretch>
        </p:blipFill>
        <p:spPr>
          <a:xfrm>
            <a:off x="130617" y="132727"/>
            <a:ext cx="1754827" cy="439480"/>
          </a:xfrm>
          <a:prstGeom prst="rect">
            <a:avLst/>
          </a:prstGeom>
          <a:ln>
            <a:noFill/>
          </a:ln>
          <a:effectLst/>
        </p:spPr>
      </p:pic>
    </p:spTree>
    <p:extLst>
      <p:ext uri="{BB962C8B-B14F-4D97-AF65-F5344CB8AC3E}">
        <p14:creationId xmlns:p14="http://schemas.microsoft.com/office/powerpoint/2010/main" val="39531608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6200" y="177989"/>
            <a:ext cx="2971800" cy="458788"/>
          </a:xfrm>
          <a:prstGeom prst="rect">
            <a:avLst/>
          </a:prstGeom>
        </p:spPr>
        <p:txBody>
          <a:bodyPr vert="horz" lIns="91440" tIns="45720" rIns="91440" bIns="45720" rtlCol="0"/>
          <a:lstStyle>
            <a:lvl1pPr algn="r">
              <a:defRPr sz="1100">
                <a:latin typeface="Roboto Medium" panose="02000000000000000000" pitchFamily="2" charset="0"/>
                <a:ea typeface="Roboto Medium" panose="02000000000000000000" pitchFamily="2" charset="0"/>
              </a:defRPr>
            </a:lvl1pPr>
          </a:lstStyle>
          <a:p>
            <a:fld id="{A1C349E9-2A97-448F-BE28-D777DCD66C9A}" type="datetimeFigureOut">
              <a:rPr lang="en-US" smtClean="0"/>
              <a:pPr/>
              <a:t>3/31/2026</a:t>
            </a:fld>
            <a:endParaRPr lang="en-US" sz="1100"/>
          </a:p>
        </p:txBody>
      </p:sp>
      <p:sp>
        <p:nvSpPr>
          <p:cNvPr id="4" name="Slide Image Placeholder 3"/>
          <p:cNvSpPr>
            <a:spLocks noGrp="1" noRot="1" noChangeAspect="1"/>
          </p:cNvSpPr>
          <p:nvPr>
            <p:ph type="sldImg" idx="2"/>
          </p:nvPr>
        </p:nvSpPr>
        <p:spPr>
          <a:xfrm>
            <a:off x="103173" y="74852"/>
            <a:ext cx="3325827" cy="187077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3172" y="2011812"/>
            <a:ext cx="6653677" cy="7057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Roboto Medium" panose="02000000000000000000" pitchFamily="2" charset="0"/>
                <a:ea typeface="Roboto Medium" panose="02000000000000000000" pitchFamily="2" charset="0"/>
              </a:defRPr>
            </a:lvl1pPr>
          </a:lstStyle>
          <a:p>
            <a:fld id="{EC2328E4-C96E-4DAA-918B-A76257ADD25D}" type="slidenum">
              <a:rPr lang="en-CA" smtClean="0"/>
              <a:pPr/>
              <a:t>‹#›</a:t>
            </a:fld>
            <a:endParaRPr lang="en-CA" sz="1100"/>
          </a:p>
        </p:txBody>
      </p:sp>
      <p:pic>
        <p:nvPicPr>
          <p:cNvPr id="8" name="Picture 7" descr="Logo: Intro to MH LIT Mental Health in Action for Educators">
            <a:extLst>
              <a:ext uri="{FF2B5EF4-FFF2-40B4-BE49-F238E27FC236}">
                <a16:creationId xmlns:a16="http://schemas.microsoft.com/office/drawing/2014/main" id="{81B0D59E-B880-B42A-65F4-6760F80C32F9}"/>
              </a:ext>
            </a:extLst>
          </p:cNvPr>
          <p:cNvPicPr>
            <a:picLocks noChangeAspect="1"/>
          </p:cNvPicPr>
          <p:nvPr/>
        </p:nvPicPr>
        <p:blipFill>
          <a:blip r:embed="rId2"/>
          <a:stretch>
            <a:fillRect/>
          </a:stretch>
        </p:blipFill>
        <p:spPr>
          <a:xfrm>
            <a:off x="3553548" y="88578"/>
            <a:ext cx="1754827" cy="439480"/>
          </a:xfrm>
          <a:prstGeom prst="rect">
            <a:avLst/>
          </a:prstGeom>
          <a:ln>
            <a:noFill/>
          </a:ln>
          <a:effectLst/>
        </p:spPr>
      </p:pic>
    </p:spTree>
    <p:extLst>
      <p:ext uri="{BB962C8B-B14F-4D97-AF65-F5344CB8AC3E}">
        <p14:creationId xmlns:p14="http://schemas.microsoft.com/office/powerpoint/2010/main" val="327306626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1pPr>
    <a:lvl2pPr marL="4572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2pPr>
    <a:lvl3pPr marL="9144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3pPr>
    <a:lvl4pPr marL="13716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4pPr>
    <a:lvl5pPr marL="18288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ntario.ca/document/education-ontario-policy-and-program-direction/policyprogram-memorandum-16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gsl6Ey8_3Y&amp;t=96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t>This facilitation slide deck accompanies Module B from the one-hour Intro to MH LIT: Mental Health in Action for Educators course.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1</a:t>
            </a:fld>
            <a:endParaRPr lang="en-US"/>
          </a:p>
        </p:txBody>
      </p:sp>
    </p:spTree>
    <p:extLst>
      <p:ext uri="{BB962C8B-B14F-4D97-AF65-F5344CB8AC3E}">
        <p14:creationId xmlns:p14="http://schemas.microsoft.com/office/powerpoint/2010/main" val="106634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t>This word cloud was generated by taking words and phrases directly from Kindergarten to grade 12 curriculum expectations (across a wide variety of courses) as examples of mental health learning happening in Ontario classrooms.</a:t>
            </a:r>
          </a:p>
          <a:p>
            <a:endParaRPr lang="en-US">
              <a:ea typeface="Calibri"/>
              <a:cs typeface="Calibri"/>
            </a:endParaRPr>
          </a:p>
          <a:p>
            <a:r>
              <a:rPr lang="en-US" b="1">
                <a:ea typeface="Calibri"/>
                <a:cs typeface="Calibri"/>
              </a:rPr>
              <a:t>Facilitator script: </a:t>
            </a:r>
            <a:r>
              <a:rPr lang="en-US">
                <a:solidFill>
                  <a:srgbClr val="000000"/>
                </a:solidFill>
              </a:rPr>
              <a:t>"</a:t>
            </a:r>
            <a:r>
              <a:rPr lang="en-US">
                <a:solidFill>
                  <a:srgbClr val="2F2F2F"/>
                </a:solidFill>
              </a:rPr>
              <a:t>There are connections to mental health throughout </a:t>
            </a:r>
            <a:r>
              <a:rPr lang="en-US" b="1">
                <a:solidFill>
                  <a:srgbClr val="2F2F2F"/>
                </a:solidFill>
              </a:rPr>
              <a:t>curriculum</a:t>
            </a:r>
            <a:r>
              <a:rPr lang="en-US">
                <a:solidFill>
                  <a:srgbClr val="2F2F2F"/>
                </a:solidFill>
              </a:rPr>
              <a:t> from Kindergarten to grade 12. These connections might be new to you, but this teaching isn’t. Educators have been teaching about mental health for years, and they are well positioned to do so." </a:t>
            </a:r>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10</a:t>
            </a:fld>
            <a:endParaRPr lang="en-US"/>
          </a:p>
        </p:txBody>
      </p:sp>
    </p:spTree>
    <p:extLst>
      <p:ext uri="{BB962C8B-B14F-4D97-AF65-F5344CB8AC3E}">
        <p14:creationId xmlns:p14="http://schemas.microsoft.com/office/powerpoint/2010/main" val="380345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t>Learning about mental health goes beyond being part of specific curriculum. It is also necessary and helpful because mental health learning </a:t>
            </a:r>
            <a:r>
              <a:rPr lang="en-US" b="1"/>
              <a:t>supports ALL learning</a:t>
            </a:r>
            <a:r>
              <a:rPr lang="en-US"/>
              <a:t>. Good mental health is foundational to achievement. It helps students feel prepared to learn, supports a sense of belonging at school, and can improve academic performance (PPM 169).</a:t>
            </a:r>
          </a:p>
          <a:p>
            <a:endParaRPr lang="en-US"/>
          </a:p>
        </p:txBody>
      </p:sp>
      <p:sp>
        <p:nvSpPr>
          <p:cNvPr id="4" name="Slide Number Placeholder 3"/>
          <p:cNvSpPr>
            <a:spLocks noGrp="1"/>
          </p:cNvSpPr>
          <p:nvPr>
            <p:ph type="sldNum" sz="quarter" idx="5"/>
          </p:nvPr>
        </p:nvSpPr>
        <p:spPr/>
        <p:txBody>
          <a:bodyPr/>
          <a:lstStyle/>
          <a:p>
            <a:fld id="{EC2328E4-C96E-4DAA-918B-A76257ADD25D}" type="slidenum">
              <a:rPr lang="en-US"/>
              <a:t>11</a:t>
            </a:fld>
            <a:endParaRPr lang="en-US"/>
          </a:p>
        </p:txBody>
      </p:sp>
    </p:spTree>
    <p:extLst>
      <p:ext uri="{BB962C8B-B14F-4D97-AF65-F5344CB8AC3E}">
        <p14:creationId xmlns:p14="http://schemas.microsoft.com/office/powerpoint/2010/main" val="82902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ea typeface="Calibri"/>
                <a:cs typeface="Calibri"/>
              </a:rPr>
              <a:t>Students tell us that school is the protected time they have for learning, including learning about mental health. They also tell us that, when this learning comes to them at school, they feel they can rely on it more than mental health information that may come to them in other ways. There is so much mental health information out there. Having caring adults at school sift and sort it into key concepts can be helpful for students. </a:t>
            </a:r>
          </a:p>
        </p:txBody>
      </p:sp>
      <p:sp>
        <p:nvSpPr>
          <p:cNvPr id="4" name="Slide Number Placeholder 3"/>
          <p:cNvSpPr>
            <a:spLocks noGrp="1"/>
          </p:cNvSpPr>
          <p:nvPr>
            <p:ph type="sldNum" sz="quarter" idx="5"/>
          </p:nvPr>
        </p:nvSpPr>
        <p:spPr/>
        <p:txBody>
          <a:bodyPr/>
          <a:lstStyle/>
          <a:p>
            <a:fld id="{EC2328E4-C96E-4DAA-918B-A76257ADD25D}" type="slidenum">
              <a:rPr lang="en-US"/>
              <a:t>12</a:t>
            </a:fld>
            <a:endParaRPr lang="en-US"/>
          </a:p>
        </p:txBody>
      </p:sp>
    </p:spTree>
    <p:extLst>
      <p:ext uri="{BB962C8B-B14F-4D97-AF65-F5344CB8AC3E}">
        <p14:creationId xmlns:p14="http://schemas.microsoft.com/office/powerpoint/2010/main" val="80330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ea typeface="Calibri"/>
                <a:cs typeface="Calibri"/>
              </a:rPr>
              <a:t>Invite a conversation about these benefits. Do they resonate with educators? Do they see these benefits appearing in their school?</a:t>
            </a:r>
          </a:p>
        </p:txBody>
      </p:sp>
      <p:sp>
        <p:nvSpPr>
          <p:cNvPr id="4" name="Slide Number Placeholder 3"/>
          <p:cNvSpPr>
            <a:spLocks noGrp="1"/>
          </p:cNvSpPr>
          <p:nvPr>
            <p:ph type="sldNum" sz="quarter" idx="5"/>
          </p:nvPr>
        </p:nvSpPr>
        <p:spPr/>
        <p:txBody>
          <a:bodyPr/>
          <a:lstStyle/>
          <a:p>
            <a:fld id="{EC2328E4-C96E-4DAA-918B-A76257ADD25D}" type="slidenum">
              <a:rPr lang="en-US"/>
              <a:t>13</a:t>
            </a:fld>
            <a:endParaRPr lang="en-US"/>
          </a:p>
        </p:txBody>
      </p:sp>
    </p:spTree>
    <p:extLst>
      <p:ext uri="{BB962C8B-B14F-4D97-AF65-F5344CB8AC3E}">
        <p14:creationId xmlns:p14="http://schemas.microsoft.com/office/powerpoint/2010/main" val="268646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22A5-8456-0600-C451-5C8D285E7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B5C43-D3E4-504E-64BC-4E89865BD77E}"/>
              </a:ext>
            </a:extLst>
          </p:cNvPr>
          <p:cNvSpPr>
            <a:spLocks noGrp="1" noRot="1" noChangeAspect="1"/>
          </p:cNvSpPr>
          <p:nvPr>
            <p:ph type="sldImg"/>
          </p:nvPr>
        </p:nvSpPr>
        <p:spPr>
          <a:xfrm>
            <a:off x="103188" y="74613"/>
            <a:ext cx="3325812" cy="1871662"/>
          </a:xfrm>
        </p:spPr>
      </p:sp>
      <p:sp>
        <p:nvSpPr>
          <p:cNvPr id="3" name="Notes Placeholder 2">
            <a:extLst>
              <a:ext uri="{FF2B5EF4-FFF2-40B4-BE49-F238E27FC236}">
                <a16:creationId xmlns:a16="http://schemas.microsoft.com/office/drawing/2014/main" id="{AAF11768-734C-7688-A5CD-2A981D0CEAA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A7CDD38-D677-C65B-5D41-A6A68B8D7FA4}"/>
              </a:ext>
            </a:extLst>
          </p:cNvPr>
          <p:cNvSpPr>
            <a:spLocks noGrp="1"/>
          </p:cNvSpPr>
          <p:nvPr>
            <p:ph type="sldNum" sz="quarter" idx="5"/>
          </p:nvPr>
        </p:nvSpPr>
        <p:spPr/>
        <p:txBody>
          <a:bodyPr/>
          <a:lstStyle/>
          <a:p>
            <a:fld id="{EC2328E4-C96E-4DAA-918B-A76257ADD25D}" type="slidenum">
              <a:rPr lang="en-US"/>
              <a:t>14</a:t>
            </a:fld>
            <a:endParaRPr lang="en-US"/>
          </a:p>
        </p:txBody>
      </p:sp>
    </p:spTree>
    <p:extLst>
      <p:ext uri="{BB962C8B-B14F-4D97-AF65-F5344CB8AC3E}">
        <p14:creationId xmlns:p14="http://schemas.microsoft.com/office/powerpoint/2010/main" val="3572559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t>15</a:t>
            </a:fld>
            <a:endParaRPr lang="en-CA"/>
          </a:p>
        </p:txBody>
      </p:sp>
    </p:spTree>
    <p:extLst>
      <p:ext uri="{BB962C8B-B14F-4D97-AF65-F5344CB8AC3E}">
        <p14:creationId xmlns:p14="http://schemas.microsoft.com/office/powerpoint/2010/main" val="372795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t>In addition to these lessons, there are mental health modules for grades 7, 8, and 10 available from the Ministry of Education, and many other mental health activities and resources are available on the School Mental Health Ontario website. (Remind participants that resources are embedded within the Wayfinder tool they downloaded in Module A).</a:t>
            </a:r>
          </a:p>
        </p:txBody>
      </p:sp>
      <p:sp>
        <p:nvSpPr>
          <p:cNvPr id="4" name="Slide Number Placeholder 3"/>
          <p:cNvSpPr>
            <a:spLocks noGrp="1"/>
          </p:cNvSpPr>
          <p:nvPr>
            <p:ph type="sldNum" sz="quarter" idx="5"/>
          </p:nvPr>
        </p:nvSpPr>
        <p:spPr/>
        <p:txBody>
          <a:bodyPr/>
          <a:lstStyle/>
          <a:p>
            <a:fld id="{EC2328E4-C96E-4DAA-918B-A76257ADD25D}" type="slidenum">
              <a:rPr lang="en-US"/>
              <a:t>16</a:t>
            </a:fld>
            <a:endParaRPr lang="en-US"/>
          </a:p>
        </p:txBody>
      </p:sp>
    </p:spTree>
    <p:extLst>
      <p:ext uri="{BB962C8B-B14F-4D97-AF65-F5344CB8AC3E}">
        <p14:creationId xmlns:p14="http://schemas.microsoft.com/office/powerpoint/2010/main" val="76902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t>17</a:t>
            </a:fld>
            <a:endParaRPr lang="en-CA"/>
          </a:p>
        </p:txBody>
      </p:sp>
    </p:spTree>
    <p:extLst>
      <p:ext uri="{BB962C8B-B14F-4D97-AF65-F5344CB8AC3E}">
        <p14:creationId xmlns:p14="http://schemas.microsoft.com/office/powerpoint/2010/main" val="922942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pPr>
              <a:lnSpc>
                <a:spcPct val="90000"/>
              </a:lnSpc>
              <a:spcBef>
                <a:spcPts val="1000"/>
              </a:spcBef>
            </a:pPr>
            <a:r>
              <a:rPr lang="en-US">
                <a:hlinkClick r:id="rId3"/>
              </a:rPr>
              <a:t>Policy/Program Memorandum 169 | Education in Ontario: policy and program direction | ontario.ca</a:t>
            </a:r>
            <a:br>
              <a:rPr lang="en-US">
                <a:cs typeface="+mn-lt"/>
              </a:rPr>
            </a:br>
            <a:br>
              <a:rPr lang="en-US">
                <a:cs typeface="+mn-lt"/>
              </a:rPr>
            </a:br>
            <a:r>
              <a:rPr lang="en-US">
                <a:solidFill>
                  <a:srgbClr val="333333"/>
                </a:solidFill>
              </a:rPr>
              <a:t>Purpose of the PPM: to outline requirements to provide culturally responsive, evidence-informed student mental health promotion, prevention and early intervention supports and services that respect students as individuals with diverse needs and experiences. </a:t>
            </a:r>
            <a:endParaRPr lang="en-US">
              <a:ea typeface="Calibri" panose="020F0502020204030204"/>
              <a:cs typeface="Calibri" panose="020F0502020204030204"/>
            </a:endParaRPr>
          </a:p>
          <a:p>
            <a:pPr>
              <a:lnSpc>
                <a:spcPct val="90000"/>
              </a:lnSpc>
              <a:spcBef>
                <a:spcPts val="1000"/>
              </a:spcBef>
            </a:pPr>
            <a:endParaRPr lang="en-US">
              <a:solidFill>
                <a:srgbClr val="333333"/>
              </a:solidFill>
              <a:ea typeface="Calibri" panose="020F0502020204030204"/>
              <a:cs typeface="Calibri" panose="020F0502020204030204"/>
            </a:endParaRPr>
          </a:p>
          <a:p>
            <a:pPr>
              <a:lnSpc>
                <a:spcPct val="90000"/>
              </a:lnSpc>
              <a:spcBef>
                <a:spcPts val="1000"/>
              </a:spcBef>
            </a:pPr>
            <a:r>
              <a:rPr lang="en-US" b="1">
                <a:solidFill>
                  <a:srgbClr val="333333"/>
                </a:solidFill>
                <a:ea typeface="Calibri" panose="020F0502020204030204"/>
                <a:cs typeface="Calibri" panose="020F0502020204030204"/>
              </a:rPr>
              <a:t>Facilitator script: </a:t>
            </a:r>
            <a:r>
              <a:rPr lang="en-US">
                <a:solidFill>
                  <a:srgbClr val="333333"/>
                </a:solidFill>
                <a:ea typeface="Calibri" panose="020F0502020204030204"/>
                <a:cs typeface="Calibri" panose="020F0502020204030204"/>
              </a:rPr>
              <a:t>"</a:t>
            </a:r>
            <a:r>
              <a:rPr lang="en-US">
                <a:solidFill>
                  <a:srgbClr val="000000"/>
                </a:solidFill>
              </a:rPr>
              <a:t>School mental health is a clearly defined priority by the Ministry of Education, as demonstrated by </a:t>
            </a:r>
            <a:r>
              <a:rPr lang="en-US" u="sng">
                <a:solidFill>
                  <a:srgbClr val="333333"/>
                </a:solidFill>
                <a:hlinkClick r:id="rId3"/>
              </a:rPr>
              <a:t>Policy/Program Memorandum (PPM) 169</a:t>
            </a:r>
            <a:r>
              <a:rPr lang="en-US">
                <a:solidFill>
                  <a:srgbClr val="000000"/>
                </a:solidFill>
              </a:rPr>
              <a:t>. The PPM is one is an example of how the importance of school mental health is being more clearly articulated than ever before."</a:t>
            </a:r>
            <a:endParaRPr lang="en-US">
              <a:solidFill>
                <a:srgbClr val="000000"/>
              </a:solidFill>
              <a:ea typeface="Calibri"/>
              <a:cs typeface="Calibri"/>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C2328E4-C96E-4DAA-918B-A76257ADD25D}" type="slidenum">
              <a:rPr lang="en-US"/>
              <a:t>18</a:t>
            </a:fld>
            <a:endParaRPr lang="en-US"/>
          </a:p>
        </p:txBody>
      </p:sp>
    </p:spTree>
    <p:extLst>
      <p:ext uri="{BB962C8B-B14F-4D97-AF65-F5344CB8AC3E}">
        <p14:creationId xmlns:p14="http://schemas.microsoft.com/office/powerpoint/2010/main" val="5740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t>19</a:t>
            </a:fld>
            <a:endParaRPr lang="en-CA"/>
          </a:p>
        </p:txBody>
      </p:sp>
    </p:spTree>
    <p:extLst>
      <p:ext uri="{BB962C8B-B14F-4D97-AF65-F5344CB8AC3E}">
        <p14:creationId xmlns:p14="http://schemas.microsoft.com/office/powerpoint/2010/main" val="318903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endParaRPr lang="en-CA">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a:t>
            </a:fld>
            <a:endParaRPr lang="en-US"/>
          </a:p>
        </p:txBody>
      </p:sp>
    </p:spTree>
    <p:extLst>
      <p:ext uri="{BB962C8B-B14F-4D97-AF65-F5344CB8AC3E}">
        <p14:creationId xmlns:p14="http://schemas.microsoft.com/office/powerpoint/2010/main" val="66549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3429000" cy="19288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pPr/>
              <a:t>4</a:t>
            </a:fld>
            <a:endParaRPr lang="en-CA" sz="1100"/>
          </a:p>
        </p:txBody>
      </p:sp>
    </p:spTree>
    <p:extLst>
      <p:ext uri="{BB962C8B-B14F-4D97-AF65-F5344CB8AC3E}">
        <p14:creationId xmlns:p14="http://schemas.microsoft.com/office/powerpoint/2010/main" val="18814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b="1">
                <a:ea typeface="Calibri"/>
                <a:cs typeface="Calibri"/>
              </a:rPr>
              <a:t>Facilitator script:</a:t>
            </a:r>
            <a:r>
              <a:rPr lang="en-US">
                <a:ea typeface="Calibri"/>
                <a:cs typeface="Calibri"/>
              </a:rPr>
              <a:t> "Sometimes mental health can feel like one more thing to do in an already busy day. But, as these educators noted, mental health is the foundation for everything else. As one administrator said, '...the work of promoting mental health and well-being was not an add on. It was not one more thing on our plates. But rather, it was the plate.'" </a:t>
            </a:r>
            <a:endParaRPr lang="en-US"/>
          </a:p>
          <a:p>
            <a:endParaRPr lang="en-US">
              <a:ea typeface="Calibri"/>
              <a:cs typeface="Calibri"/>
            </a:endParaRPr>
          </a:p>
          <a:p>
            <a:r>
              <a:rPr lang="en-US">
                <a:ea typeface="Calibri"/>
                <a:cs typeface="Calibri"/>
              </a:rPr>
              <a:t>Susanna Neblett (Secondary Vice Principal) - </a:t>
            </a:r>
            <a:r>
              <a:rPr lang="en-US">
                <a:ea typeface="Calibri"/>
                <a:cs typeface="Calibri"/>
                <a:hlinkClick r:id="rId3"/>
              </a:rPr>
              <a:t>Voices from the </a:t>
            </a:r>
            <a:r>
              <a:rPr lang="en-US">
                <a:hlinkClick r:id="rId3"/>
              </a:rPr>
              <a:t>Field - Video Testimonial #1 - Durham DSB</a:t>
            </a:r>
            <a:endParaRPr lang="en-US"/>
          </a:p>
        </p:txBody>
      </p:sp>
      <p:sp>
        <p:nvSpPr>
          <p:cNvPr id="4" name="Slide Number Placeholder 3"/>
          <p:cNvSpPr>
            <a:spLocks noGrp="1"/>
          </p:cNvSpPr>
          <p:nvPr>
            <p:ph type="sldNum" sz="quarter" idx="5"/>
          </p:nvPr>
        </p:nvSpPr>
        <p:spPr/>
        <p:txBody>
          <a:bodyPr/>
          <a:lstStyle/>
          <a:p>
            <a:fld id="{EC2328E4-C96E-4DAA-918B-A76257ADD25D}" type="slidenum">
              <a:rPr lang="en-US"/>
              <a:t>5</a:t>
            </a:fld>
            <a:endParaRPr lang="en-US"/>
          </a:p>
        </p:txBody>
      </p:sp>
    </p:spTree>
    <p:extLst>
      <p:ext uri="{BB962C8B-B14F-4D97-AF65-F5344CB8AC3E}">
        <p14:creationId xmlns:p14="http://schemas.microsoft.com/office/powerpoint/2010/main" val="65116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t>This section corresponds to the main content of the learning.</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C2328E4-C96E-4DAA-918B-A76257ADD25D}" type="slidenum">
              <a:rPr lang="en-US"/>
              <a:t>6</a:t>
            </a:fld>
            <a:endParaRPr lang="en-US"/>
          </a:p>
        </p:txBody>
      </p:sp>
    </p:spTree>
    <p:extLst>
      <p:ext uri="{BB962C8B-B14F-4D97-AF65-F5344CB8AC3E}">
        <p14:creationId xmlns:p14="http://schemas.microsoft.com/office/powerpoint/2010/main" val="388246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CA" b="1"/>
              <a:t>Students</a:t>
            </a:r>
            <a:r>
              <a:rPr lang="en-CA"/>
              <a:t> tell us that they </a:t>
            </a:r>
            <a:r>
              <a:rPr lang="en-CA" b="1"/>
              <a:t>want</a:t>
            </a:r>
            <a:r>
              <a:rPr lang="en-CA"/>
              <a:t> this type of learning at school. It’s relevant for all because </a:t>
            </a:r>
            <a:r>
              <a:rPr lang="en-CA" b="1"/>
              <a:t>we ALL have mental health,</a:t>
            </a:r>
            <a:r>
              <a:rPr lang="en-CA"/>
              <a:t> and it impacts us no matter our age, grade, community, culture, or career path. Watch this short video about why students think this learning is important.</a:t>
            </a:r>
          </a:p>
          <a:p>
            <a:endParaRPr lang="en-CA">
              <a:ea typeface="Calibri"/>
              <a:cs typeface="Calibri"/>
            </a:endParaRPr>
          </a:p>
          <a:p>
            <a:endParaRPr lang="en-CA"/>
          </a:p>
        </p:txBody>
      </p:sp>
      <p:sp>
        <p:nvSpPr>
          <p:cNvPr id="4" name="Slide Number Placeholder 3"/>
          <p:cNvSpPr>
            <a:spLocks noGrp="1"/>
          </p:cNvSpPr>
          <p:nvPr>
            <p:ph type="sldNum" sz="quarter" idx="5"/>
          </p:nvPr>
        </p:nvSpPr>
        <p:spPr/>
        <p:txBody>
          <a:bodyPr/>
          <a:lstStyle/>
          <a:p>
            <a:fld id="{EC2328E4-C96E-4DAA-918B-A76257ADD25D}" type="slidenum">
              <a:rPr lang="en-US"/>
              <a:t>7</a:t>
            </a:fld>
            <a:endParaRPr lang="en-US"/>
          </a:p>
        </p:txBody>
      </p:sp>
    </p:spTree>
    <p:extLst>
      <p:ext uri="{BB962C8B-B14F-4D97-AF65-F5344CB8AC3E}">
        <p14:creationId xmlns:p14="http://schemas.microsoft.com/office/powerpoint/2010/main" val="303036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2328E4-C96E-4DAA-918B-A76257ADD25D}" type="slidenum">
              <a:rPr lang="en-CA" smtClean="0"/>
              <a:pPr/>
              <a:t>8</a:t>
            </a:fld>
            <a:endParaRPr lang="en-CA" sz="1100"/>
          </a:p>
        </p:txBody>
      </p:sp>
    </p:spTree>
    <p:extLst>
      <p:ext uri="{BB962C8B-B14F-4D97-AF65-F5344CB8AC3E}">
        <p14:creationId xmlns:p14="http://schemas.microsoft.com/office/powerpoint/2010/main" val="140491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613"/>
            <a:ext cx="3325812" cy="1871662"/>
          </a:xfrm>
        </p:spPr>
      </p:sp>
      <p:sp>
        <p:nvSpPr>
          <p:cNvPr id="3" name="Notes Placeholder 2"/>
          <p:cNvSpPr>
            <a:spLocks noGrp="1"/>
          </p:cNvSpPr>
          <p:nvPr>
            <p:ph type="body" idx="1"/>
          </p:nvPr>
        </p:nvSpPr>
        <p:spPr/>
        <p:txBody>
          <a:bodyPr/>
          <a:lstStyle/>
          <a:p>
            <a:r>
              <a:rPr lang="en-US">
                <a:ea typeface="Calibri"/>
                <a:cs typeface="Calibri"/>
              </a:rPr>
              <a:t>This prompt is an opportunity to have participants think about what teaching about mental health means, which leads into the following slide about places they are already doing this teaching through curriculum.</a:t>
            </a:r>
          </a:p>
        </p:txBody>
      </p:sp>
      <p:sp>
        <p:nvSpPr>
          <p:cNvPr id="4" name="Slide Number Placeholder 3"/>
          <p:cNvSpPr>
            <a:spLocks noGrp="1"/>
          </p:cNvSpPr>
          <p:nvPr>
            <p:ph type="sldNum" sz="quarter" idx="5"/>
          </p:nvPr>
        </p:nvSpPr>
        <p:spPr/>
        <p:txBody>
          <a:bodyPr/>
          <a:lstStyle/>
          <a:p>
            <a:fld id="{EC2328E4-C96E-4DAA-918B-A76257ADD25D}" type="slidenum">
              <a:rPr lang="en-US"/>
              <a:t>9</a:t>
            </a:fld>
            <a:endParaRPr lang="en-US"/>
          </a:p>
        </p:txBody>
      </p:sp>
    </p:spTree>
    <p:extLst>
      <p:ext uri="{BB962C8B-B14F-4D97-AF65-F5344CB8AC3E}">
        <p14:creationId xmlns:p14="http://schemas.microsoft.com/office/powerpoint/2010/main" val="3302106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www.ontario.ca/document/education-ontario-policy-and-program-direction/policyprogram-memorandum-16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mho-smso.ca/online-resources/intro-to-mh-li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tYAhHdlEwNk?start=1&amp;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11" y="3429000"/>
            <a:ext cx="11110783" cy="2709114"/>
          </a:xfrm>
        </p:spPr>
        <p:txBody>
          <a:bodyPr vert="horz" lIns="91440" tIns="45720" rIns="91440" bIns="45720" rtlCol="0" anchor="t">
            <a:normAutofit/>
          </a:bodyPr>
          <a:lstStyle/>
          <a:p>
            <a:r>
              <a:rPr lang="en-US" sz="5400" b="1">
                <a:solidFill>
                  <a:schemeClr val="tx2">
                    <a:lumMod val="76000"/>
                    <a:lumOff val="24000"/>
                  </a:schemeClr>
                </a:solidFill>
                <a:latin typeface="Poppins SemiBold"/>
                <a:cs typeface="Poppins SemiBold"/>
              </a:rPr>
              <a:t>Why does school mental health matter?</a:t>
            </a:r>
            <a:endParaRPr lang="en-US" sz="5400">
              <a:solidFill>
                <a:schemeClr val="tx2">
                  <a:lumMod val="76000"/>
                  <a:lumOff val="24000"/>
                </a:schemeClr>
              </a:solidFill>
              <a:latin typeface="Poppins SemiBold"/>
              <a:cs typeface="Poppins SemiBold"/>
            </a:endParaRPr>
          </a:p>
        </p:txBody>
      </p:sp>
      <p:sp>
        <p:nvSpPr>
          <p:cNvPr id="4" name="Title 3">
            <a:extLst>
              <a:ext uri="{FF2B5EF4-FFF2-40B4-BE49-F238E27FC236}">
                <a16:creationId xmlns:a16="http://schemas.microsoft.com/office/drawing/2014/main" id="{E5C31665-1478-5D61-A0EC-9FD8B3AC625D}"/>
              </a:ext>
            </a:extLst>
          </p:cNvPr>
          <p:cNvSpPr>
            <a:spLocks noGrp="1"/>
          </p:cNvSpPr>
          <p:nvPr>
            <p:ph type="ctrTitle"/>
          </p:nvPr>
        </p:nvSpPr>
        <p:spPr/>
        <p:txBody>
          <a:bodyPr/>
          <a:lstStyle/>
          <a:p>
            <a:r>
              <a:rPr lang="en-US" sz="5400" b="1">
                <a:solidFill>
                  <a:schemeClr val="tx2">
                    <a:lumMod val="76000"/>
                    <a:lumOff val="24000"/>
                  </a:schemeClr>
                </a:solidFill>
                <a:latin typeface="Poppins SemiBold"/>
                <a:cs typeface="Poppins SemiBold"/>
              </a:rPr>
              <a:t>Module B:</a:t>
            </a:r>
            <a:endParaRPr lang="en-CA"/>
          </a:p>
        </p:txBody>
      </p:sp>
      <p:pic>
        <p:nvPicPr>
          <p:cNvPr id="5" name="Picture 4" descr="SMH-ON Intro to MH LIT logo.">
            <a:extLst>
              <a:ext uri="{FF2B5EF4-FFF2-40B4-BE49-F238E27FC236}">
                <a16:creationId xmlns:a16="http://schemas.microsoft.com/office/drawing/2014/main" id="{17CEF9E2-0182-9766-6445-595E1970ABE5}"/>
              </a:ext>
            </a:extLst>
          </p:cNvPr>
          <p:cNvPicPr>
            <a:picLocks noChangeAspect="1"/>
          </p:cNvPicPr>
          <p:nvPr/>
        </p:nvPicPr>
        <p:blipFill>
          <a:blip r:embed="rId3"/>
          <a:stretch>
            <a:fillRect/>
          </a:stretch>
        </p:blipFill>
        <p:spPr>
          <a:xfrm>
            <a:off x="542116" y="337419"/>
            <a:ext cx="4752974" cy="1644894"/>
          </a:xfrm>
          <a:prstGeom prst="rect">
            <a:avLst/>
          </a:prstGeom>
        </p:spPr>
      </p:pic>
    </p:spTree>
    <p:extLst>
      <p:ext uri="{BB962C8B-B14F-4D97-AF65-F5344CB8AC3E}">
        <p14:creationId xmlns:p14="http://schemas.microsoft.com/office/powerpoint/2010/main" val="308030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314-270F-F6DB-D497-0CCE807DE0B6}"/>
              </a:ext>
            </a:extLst>
          </p:cNvPr>
          <p:cNvSpPr>
            <a:spLocks noGrp="1"/>
          </p:cNvSpPr>
          <p:nvPr>
            <p:ph type="title"/>
          </p:nvPr>
        </p:nvSpPr>
        <p:spPr>
          <a:xfrm>
            <a:off x="0" y="0"/>
            <a:ext cx="10515600" cy="691978"/>
          </a:xfrm>
        </p:spPr>
        <p:txBody>
          <a:bodyPr vert="horz" lIns="91440" tIns="45720" rIns="91440" bIns="45720" rtlCol="0" anchor="b">
            <a:normAutofit fontScale="90000"/>
          </a:bodyPr>
          <a:lstStyle/>
          <a:p>
            <a:r>
              <a:rPr lang="en-CA">
                <a:solidFill>
                  <a:schemeClr val="bg1"/>
                </a:solidFill>
              </a:rPr>
              <a:t>Word cloud</a:t>
            </a:r>
          </a:p>
        </p:txBody>
      </p:sp>
      <p:pic>
        <p:nvPicPr>
          <p:cNvPr id="7" name="Picture 6" descr="word cloud of words from Kindergarten to grade 12 curriculum expectations as examples of mental health learning happening in Ontario classrooms">
            <a:extLst>
              <a:ext uri="{FF2B5EF4-FFF2-40B4-BE49-F238E27FC236}">
                <a16:creationId xmlns:a16="http://schemas.microsoft.com/office/drawing/2014/main" id="{8EC2A8E8-EA1B-EE5F-A42B-A76E6C639FBC}"/>
              </a:ext>
            </a:extLst>
          </p:cNvPr>
          <p:cNvPicPr>
            <a:picLocks noChangeAspect="1"/>
          </p:cNvPicPr>
          <p:nvPr/>
        </p:nvPicPr>
        <p:blipFill>
          <a:blip r:embed="rId3"/>
          <a:stretch>
            <a:fillRect/>
          </a:stretch>
        </p:blipFill>
        <p:spPr>
          <a:xfrm>
            <a:off x="2353149" y="625949"/>
            <a:ext cx="7475566" cy="5613689"/>
          </a:xfrm>
          <a:prstGeom prst="ellipse">
            <a:avLst/>
          </a:prstGeom>
          <a:solidFill>
            <a:srgbClr val="FFFFFF">
              <a:shade val="85000"/>
            </a:srgbClr>
          </a:solidFill>
          <a:ln w="28575" cap="sq">
            <a:solidFill>
              <a:srgbClr val="400E8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531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A9C241C9-7632-A67F-D612-CB74F91CA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45AF8-5F82-F104-6DF8-7B0F943FDAAB}"/>
              </a:ext>
            </a:extLst>
          </p:cNvPr>
          <p:cNvSpPr>
            <a:spLocks noGrp="1"/>
          </p:cNvSpPr>
          <p:nvPr>
            <p:ph type="title"/>
          </p:nvPr>
        </p:nvSpPr>
        <p:spPr>
          <a:xfrm>
            <a:off x="0" y="0"/>
            <a:ext cx="10515600" cy="632322"/>
          </a:xfrm>
        </p:spPr>
        <p:txBody>
          <a:bodyPr vert="horz" lIns="91440" tIns="45720" rIns="91440" bIns="45720" rtlCol="0" anchor="b">
            <a:normAutofit/>
          </a:bodyPr>
          <a:lstStyle/>
          <a:p>
            <a:r>
              <a:rPr lang="en-CA" sz="2800">
                <a:solidFill>
                  <a:srgbClr val="EBF9FC"/>
                </a:solidFill>
              </a:rPr>
              <a:t>Reflect 3</a:t>
            </a:r>
          </a:p>
        </p:txBody>
      </p:sp>
      <p:pic>
        <p:nvPicPr>
          <p:cNvPr id="6" name="Picture 5" descr="reflect">
            <a:extLst>
              <a:ext uri="{FF2B5EF4-FFF2-40B4-BE49-F238E27FC236}">
                <a16:creationId xmlns:a16="http://schemas.microsoft.com/office/drawing/2014/main" id="{9371E136-2F2B-5AC8-ACF9-61A3B5561AC1}"/>
              </a:ext>
            </a:extLst>
          </p:cNvPr>
          <p:cNvPicPr>
            <a:picLocks noChangeAspect="1"/>
          </p:cNvPicPr>
          <p:nvPr/>
        </p:nvPicPr>
        <p:blipFill>
          <a:blip r:embed="rId3"/>
          <a:stretch>
            <a:fillRect/>
          </a:stretch>
        </p:blipFill>
        <p:spPr>
          <a:xfrm>
            <a:off x="754966" y="632322"/>
            <a:ext cx="1761380" cy="1817997"/>
          </a:xfrm>
          <a:prstGeom prst="rect">
            <a:avLst/>
          </a:prstGeom>
        </p:spPr>
      </p:pic>
      <p:sp>
        <p:nvSpPr>
          <p:cNvPr id="3" name="Content Placeholder 2">
            <a:extLst>
              <a:ext uri="{FF2B5EF4-FFF2-40B4-BE49-F238E27FC236}">
                <a16:creationId xmlns:a16="http://schemas.microsoft.com/office/drawing/2014/main" id="{8AFED6B8-2B0A-07B1-43C3-664614888AE4}"/>
              </a:ext>
            </a:extLst>
          </p:cNvPr>
          <p:cNvSpPr>
            <a:spLocks noGrp="1"/>
          </p:cNvSpPr>
          <p:nvPr>
            <p:ph idx="1"/>
          </p:nvPr>
        </p:nvSpPr>
        <p:spPr>
          <a:xfrm>
            <a:off x="3051629" y="1051530"/>
            <a:ext cx="8386838" cy="5362333"/>
          </a:xfrm>
        </p:spPr>
        <p:txBody>
          <a:bodyPr vert="horz" lIns="91440" tIns="45720" rIns="91440" bIns="45720" rtlCol="0" anchor="t">
            <a:normAutofit fontScale="85000" lnSpcReduction="20000"/>
          </a:bodyPr>
          <a:lstStyle/>
          <a:p>
            <a:pPr>
              <a:lnSpc>
                <a:spcPct val="128000"/>
              </a:lnSpc>
            </a:pPr>
            <a:r>
              <a:rPr lang="en-US" sz="3300">
                <a:latin typeface="Roboto Medium"/>
                <a:ea typeface="Roboto Medium"/>
                <a:cs typeface="Roboto Medium"/>
              </a:rPr>
              <a:t>Were there any words or phrases that stood out as particularly important for you in your role with students?</a:t>
            </a:r>
            <a:br>
              <a:rPr lang="en-US" sz="3300">
                <a:latin typeface="Roboto Medium"/>
                <a:ea typeface="Roboto Medium"/>
                <a:cs typeface="Roboto Medium"/>
              </a:rPr>
            </a:br>
            <a:endParaRPr lang="en-US" sz="3300">
              <a:latin typeface="Roboto Medium"/>
              <a:ea typeface="Roboto Medium"/>
              <a:cs typeface="Roboto Medium"/>
            </a:endParaRPr>
          </a:p>
          <a:p>
            <a:pPr>
              <a:lnSpc>
                <a:spcPct val="128000"/>
              </a:lnSpc>
            </a:pPr>
            <a:r>
              <a:rPr lang="en-US" sz="3300">
                <a:latin typeface="Roboto Medium"/>
                <a:ea typeface="Roboto Medium"/>
                <a:cs typeface="Roboto Medium"/>
              </a:rPr>
              <a:t>What mental health learning is embedded in the curriculum for the students you teach or support?</a:t>
            </a:r>
          </a:p>
          <a:p>
            <a:pPr>
              <a:lnSpc>
                <a:spcPct val="128000"/>
              </a:lnSpc>
            </a:pPr>
            <a:endParaRPr lang="en-US" sz="3300">
              <a:latin typeface="Roboto Medium"/>
              <a:ea typeface="Roboto Medium"/>
              <a:cs typeface="Roboto Medium"/>
            </a:endParaRPr>
          </a:p>
          <a:p>
            <a:pPr>
              <a:lnSpc>
                <a:spcPct val="128000"/>
              </a:lnSpc>
            </a:pPr>
            <a:r>
              <a:rPr lang="en-US" sz="3300">
                <a:latin typeface="Roboto Medium"/>
                <a:ea typeface="Roboto Medium"/>
                <a:cs typeface="Roboto Medium"/>
              </a:rPr>
              <a:t>Think of a lesson you taught recently (in any subject). How could you embed mental health learning in that lesson?</a:t>
            </a:r>
            <a:endParaRPr lang="en-US"/>
          </a:p>
        </p:txBody>
      </p:sp>
    </p:spTree>
    <p:extLst>
      <p:ext uri="{BB962C8B-B14F-4D97-AF65-F5344CB8AC3E}">
        <p14:creationId xmlns:p14="http://schemas.microsoft.com/office/powerpoint/2010/main" val="412927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A4B6-3A18-436F-D13E-B1752E249CAA}"/>
              </a:ext>
            </a:extLst>
          </p:cNvPr>
          <p:cNvSpPr>
            <a:spLocks noGrp="1"/>
          </p:cNvSpPr>
          <p:nvPr>
            <p:ph type="title"/>
          </p:nvPr>
        </p:nvSpPr>
        <p:spPr>
          <a:xfrm>
            <a:off x="0" y="1"/>
            <a:ext cx="10515600" cy="494270"/>
          </a:xfrm>
        </p:spPr>
        <p:txBody>
          <a:bodyPr vert="horz" lIns="91440" tIns="45720" rIns="91440" bIns="45720" rtlCol="0" anchor="b">
            <a:normAutofit/>
          </a:bodyPr>
          <a:lstStyle/>
          <a:p>
            <a:r>
              <a:rPr lang="en-CA" sz="2800">
                <a:solidFill>
                  <a:schemeClr val="bg1"/>
                </a:solidFill>
              </a:rPr>
              <a:t>Student quote</a:t>
            </a:r>
          </a:p>
        </p:txBody>
      </p:sp>
      <p:sp>
        <p:nvSpPr>
          <p:cNvPr id="6" name="Speech Bubble: Rectangle with Corners Rounded 5">
            <a:extLst>
              <a:ext uri="{FF2B5EF4-FFF2-40B4-BE49-F238E27FC236}">
                <a16:creationId xmlns:a16="http://schemas.microsoft.com/office/drawing/2014/main" id="{F25DEDA3-762E-0426-B0E3-AD0A6632BA63}"/>
              </a:ext>
            </a:extLst>
          </p:cNvPr>
          <p:cNvSpPr/>
          <p:nvPr/>
        </p:nvSpPr>
        <p:spPr>
          <a:xfrm>
            <a:off x="2014549" y="606895"/>
            <a:ext cx="7884368" cy="4725887"/>
          </a:xfrm>
          <a:prstGeom prst="wedgeRoundRectCallout">
            <a:avLst>
              <a:gd name="adj1" fmla="val -21261"/>
              <a:gd name="adj2" fmla="val 71321"/>
              <a:gd name="adj3" fmla="val 16667"/>
            </a:avLst>
          </a:prstGeom>
          <a:solidFill>
            <a:schemeClr val="accent4"/>
          </a:solidFill>
          <a:ln>
            <a:solidFill>
              <a:srgbClr val="1BA3DC"/>
            </a:solidFill>
          </a:ln>
        </p:spPr>
        <p:style>
          <a:lnRef idx="2">
            <a:schemeClr val="accent3"/>
          </a:lnRef>
          <a:fillRef idx="1">
            <a:schemeClr val="lt1"/>
          </a:fillRef>
          <a:effectRef idx="0">
            <a:schemeClr val="accent3"/>
          </a:effectRef>
          <a:fontRef idx="minor">
            <a:schemeClr val="dk1"/>
          </a:fontRef>
        </p:style>
        <p:txBody>
          <a:bodyPr lIns="68580" tIns="137160" rIns="6858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en-US" sz="2800" b="1">
                <a:solidFill>
                  <a:schemeClr val="bg1"/>
                </a:solidFill>
                <a:latin typeface="Roboto Black"/>
                <a:ea typeface="Roboto Medium"/>
                <a:cs typeface="Arial"/>
              </a:rPr>
              <a:t>I know I am not the only student feeling overwhelmed with the ‘resource overload’ that occurs outside of class. These are critical conversations and I appreciate your efforts to facilitate them within classrooms and combat a greater, deeply-rooted issue that is the stigmatization of mental health.</a:t>
            </a:r>
            <a:endParaRPr lang="en-CA" sz="2800" b="1">
              <a:solidFill>
                <a:schemeClr val="bg1"/>
              </a:solidFill>
              <a:latin typeface="Roboto Black"/>
              <a:ea typeface="Roboto Medium"/>
              <a:cs typeface="Arial"/>
            </a:endParaRPr>
          </a:p>
          <a:p>
            <a:pPr marL="342900" indent="-342900" algn="r">
              <a:buFont typeface="Calibri"/>
              <a:buChar char="-"/>
            </a:pPr>
            <a:r>
              <a:rPr lang="en-CA" sz="2400" b="1">
                <a:solidFill>
                  <a:schemeClr val="bg1"/>
                </a:solidFill>
                <a:latin typeface="Roboto Black"/>
                <a:ea typeface="Roboto Medium"/>
                <a:cs typeface="Arial"/>
              </a:rPr>
              <a:t>Ontario student</a:t>
            </a:r>
            <a:endParaRPr lang="en-CA" sz="2400" b="1">
              <a:solidFill>
                <a:schemeClr val="bg1"/>
              </a:solidFill>
              <a:latin typeface="Roboto Black"/>
            </a:endParaRPr>
          </a:p>
          <a:p>
            <a:endParaRPr lang="en-CA" sz="2100" b="1">
              <a:solidFill>
                <a:schemeClr val="accent6">
                  <a:lumMod val="49000"/>
                </a:schemeClr>
              </a:solidFill>
              <a:latin typeface="Poppins Medium"/>
              <a:ea typeface="Roboto Medium"/>
              <a:cs typeface="Arial"/>
            </a:endParaRPr>
          </a:p>
        </p:txBody>
      </p:sp>
    </p:spTree>
    <p:extLst>
      <p:ext uri="{BB962C8B-B14F-4D97-AF65-F5344CB8AC3E}">
        <p14:creationId xmlns:p14="http://schemas.microsoft.com/office/powerpoint/2010/main" val="299152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5F0C-AE9F-0806-A66E-2754FEDEE474}"/>
              </a:ext>
            </a:extLst>
          </p:cNvPr>
          <p:cNvSpPr>
            <a:spLocks noGrp="1"/>
          </p:cNvSpPr>
          <p:nvPr>
            <p:ph type="title"/>
          </p:nvPr>
        </p:nvSpPr>
        <p:spPr>
          <a:xfrm>
            <a:off x="457200" y="399761"/>
            <a:ext cx="10515600" cy="1325563"/>
          </a:xfrm>
        </p:spPr>
        <p:txBody>
          <a:bodyPr/>
          <a:lstStyle/>
          <a:p>
            <a:r>
              <a:rPr lang="en-US">
                <a:latin typeface="Poppins SemiBold"/>
                <a:cs typeface="Poppins SemiBold"/>
              </a:rPr>
              <a:t>Learning about mental health at school can...</a:t>
            </a:r>
          </a:p>
        </p:txBody>
      </p:sp>
      <p:pic>
        <p:nvPicPr>
          <p:cNvPr id="4" name="Picture 3" descr="Inserting image..., Picture">
            <a:extLst>
              <a:ext uri="{FF2B5EF4-FFF2-40B4-BE49-F238E27FC236}">
                <a16:creationId xmlns:a16="http://schemas.microsoft.com/office/drawing/2014/main" id="{FF9C9F57-06D8-FC96-E62C-F17183016115}"/>
              </a:ext>
            </a:extLst>
          </p:cNvPr>
          <p:cNvPicPr>
            <a:picLocks noChangeAspect="1"/>
          </p:cNvPicPr>
          <p:nvPr/>
        </p:nvPicPr>
        <p:blipFill>
          <a:blip r:embed="rId3"/>
          <a:stretch>
            <a:fillRect/>
          </a:stretch>
        </p:blipFill>
        <p:spPr>
          <a:xfrm>
            <a:off x="460289" y="1931080"/>
            <a:ext cx="3352800" cy="3452667"/>
          </a:xfrm>
          <a:prstGeom prst="rect">
            <a:avLst/>
          </a:prstGeom>
        </p:spPr>
      </p:pic>
      <p:sp>
        <p:nvSpPr>
          <p:cNvPr id="9" name="TextBox 8">
            <a:extLst>
              <a:ext uri="{FF2B5EF4-FFF2-40B4-BE49-F238E27FC236}">
                <a16:creationId xmlns:a16="http://schemas.microsoft.com/office/drawing/2014/main" id="{39029DBA-F315-32F6-E173-E144930CACCB}"/>
              </a:ext>
            </a:extLst>
          </p:cNvPr>
          <p:cNvSpPr txBox="1"/>
          <p:nvPr/>
        </p:nvSpPr>
        <p:spPr>
          <a:xfrm>
            <a:off x="710440" y="2132996"/>
            <a:ext cx="273209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7ABC30"/>
                </a:solidFill>
                <a:latin typeface="Roboto Black"/>
                <a:ea typeface="Roboto Black"/>
                <a:cs typeface="Roboto Black"/>
              </a:rPr>
              <a:t>help students in need reach support.</a:t>
            </a:r>
          </a:p>
        </p:txBody>
      </p:sp>
      <p:pic>
        <p:nvPicPr>
          <p:cNvPr id="7" name="Picture 6" descr="Inserting image..., Picture">
            <a:extLst>
              <a:ext uri="{FF2B5EF4-FFF2-40B4-BE49-F238E27FC236}">
                <a16:creationId xmlns:a16="http://schemas.microsoft.com/office/drawing/2014/main" id="{B8422BC0-F83C-A86F-63B6-F027BC7F8270}"/>
              </a:ext>
            </a:extLst>
          </p:cNvPr>
          <p:cNvPicPr>
            <a:picLocks noChangeAspect="1"/>
          </p:cNvPicPr>
          <p:nvPr/>
        </p:nvPicPr>
        <p:blipFill>
          <a:blip r:embed="rId3"/>
          <a:stretch>
            <a:fillRect/>
          </a:stretch>
        </p:blipFill>
        <p:spPr>
          <a:xfrm>
            <a:off x="4414763" y="1931080"/>
            <a:ext cx="3352800" cy="3452667"/>
          </a:xfrm>
          <a:prstGeom prst="rect">
            <a:avLst/>
          </a:prstGeom>
        </p:spPr>
      </p:pic>
      <p:sp>
        <p:nvSpPr>
          <p:cNvPr id="11" name="TextBox 10">
            <a:extLst>
              <a:ext uri="{FF2B5EF4-FFF2-40B4-BE49-F238E27FC236}">
                <a16:creationId xmlns:a16="http://schemas.microsoft.com/office/drawing/2014/main" id="{B8779B67-9C9F-58BF-FF95-5BD59BF80193}"/>
              </a:ext>
            </a:extLst>
          </p:cNvPr>
          <p:cNvSpPr txBox="1"/>
          <p:nvPr/>
        </p:nvSpPr>
        <p:spPr>
          <a:xfrm>
            <a:off x="5100811" y="2347384"/>
            <a:ext cx="176941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1BA3DC"/>
                </a:solidFill>
                <a:latin typeface="Roboto Black"/>
                <a:ea typeface="Roboto Black"/>
                <a:cs typeface="Roboto Black"/>
              </a:rPr>
              <a:t>reduce stigma.</a:t>
            </a:r>
          </a:p>
        </p:txBody>
      </p:sp>
      <p:pic>
        <p:nvPicPr>
          <p:cNvPr id="8" name="Picture 7" descr="Inserting image..., Picture">
            <a:extLst>
              <a:ext uri="{FF2B5EF4-FFF2-40B4-BE49-F238E27FC236}">
                <a16:creationId xmlns:a16="http://schemas.microsoft.com/office/drawing/2014/main" id="{19EBFF5D-9708-69DE-71F8-118A85E695A2}"/>
              </a:ext>
            </a:extLst>
          </p:cNvPr>
          <p:cNvPicPr>
            <a:picLocks noChangeAspect="1"/>
          </p:cNvPicPr>
          <p:nvPr/>
        </p:nvPicPr>
        <p:blipFill>
          <a:blip r:embed="rId3"/>
          <a:stretch>
            <a:fillRect/>
          </a:stretch>
        </p:blipFill>
        <p:spPr>
          <a:xfrm>
            <a:off x="8272816" y="1931079"/>
            <a:ext cx="3352800" cy="3452667"/>
          </a:xfrm>
          <a:prstGeom prst="rect">
            <a:avLst/>
          </a:prstGeom>
        </p:spPr>
      </p:pic>
      <p:sp>
        <p:nvSpPr>
          <p:cNvPr id="13" name="TextBox 12">
            <a:extLst>
              <a:ext uri="{FF2B5EF4-FFF2-40B4-BE49-F238E27FC236}">
                <a16:creationId xmlns:a16="http://schemas.microsoft.com/office/drawing/2014/main" id="{76D10E0B-EBA9-BAAA-C177-A648EF83F012}"/>
              </a:ext>
            </a:extLst>
          </p:cNvPr>
          <p:cNvSpPr txBox="1"/>
          <p:nvPr/>
        </p:nvSpPr>
        <p:spPr>
          <a:xfrm>
            <a:off x="8592723" y="2128827"/>
            <a:ext cx="305211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400E8A"/>
                </a:solidFill>
                <a:latin typeface="Roboto Black"/>
                <a:ea typeface="Roboto Black"/>
                <a:cs typeface="Roboto Black"/>
              </a:rPr>
              <a:t>promote positive mental health and prevent mental health problems.</a:t>
            </a:r>
          </a:p>
        </p:txBody>
      </p:sp>
    </p:spTree>
    <p:extLst>
      <p:ext uri="{BB962C8B-B14F-4D97-AF65-F5344CB8AC3E}">
        <p14:creationId xmlns:p14="http://schemas.microsoft.com/office/powerpoint/2010/main" val="298995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477C9B25-42C8-25BB-7DBD-85AF7E82F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C872D-EADF-9D29-7087-AD564999353B}"/>
              </a:ext>
            </a:extLst>
          </p:cNvPr>
          <p:cNvSpPr>
            <a:spLocks noGrp="1"/>
          </p:cNvSpPr>
          <p:nvPr>
            <p:ph type="title"/>
          </p:nvPr>
        </p:nvSpPr>
        <p:spPr>
          <a:xfrm>
            <a:off x="0" y="0"/>
            <a:ext cx="10515600" cy="669392"/>
          </a:xfrm>
        </p:spPr>
        <p:txBody>
          <a:bodyPr vert="horz" lIns="91440" tIns="45720" rIns="91440" bIns="45720" rtlCol="0" anchor="b">
            <a:normAutofit/>
          </a:bodyPr>
          <a:lstStyle/>
          <a:p>
            <a:r>
              <a:rPr lang="en-CA" sz="2800">
                <a:solidFill>
                  <a:srgbClr val="EBF9FC"/>
                </a:solidFill>
              </a:rPr>
              <a:t>Reflect 4</a:t>
            </a:r>
          </a:p>
        </p:txBody>
      </p:sp>
      <p:pic>
        <p:nvPicPr>
          <p:cNvPr id="6" name="Picture 5" descr="reflect">
            <a:extLst>
              <a:ext uri="{FF2B5EF4-FFF2-40B4-BE49-F238E27FC236}">
                <a16:creationId xmlns:a16="http://schemas.microsoft.com/office/drawing/2014/main" id="{3F6501FD-4F43-5C4B-A860-0A9ACFB65C4D}"/>
              </a:ext>
            </a:extLst>
          </p:cNvPr>
          <p:cNvPicPr>
            <a:picLocks noChangeAspect="1"/>
          </p:cNvPicPr>
          <p:nvPr/>
        </p:nvPicPr>
        <p:blipFill>
          <a:blip r:embed="rId3"/>
          <a:stretch>
            <a:fillRect/>
          </a:stretch>
        </p:blipFill>
        <p:spPr>
          <a:xfrm>
            <a:off x="754966" y="632322"/>
            <a:ext cx="1761380" cy="1817997"/>
          </a:xfrm>
          <a:prstGeom prst="rect">
            <a:avLst/>
          </a:prstGeom>
        </p:spPr>
      </p:pic>
      <p:sp>
        <p:nvSpPr>
          <p:cNvPr id="3" name="Content Placeholder 2">
            <a:extLst>
              <a:ext uri="{FF2B5EF4-FFF2-40B4-BE49-F238E27FC236}">
                <a16:creationId xmlns:a16="http://schemas.microsoft.com/office/drawing/2014/main" id="{BA055FF5-7479-5C14-EF5D-296B0620C0A3}"/>
              </a:ext>
            </a:extLst>
          </p:cNvPr>
          <p:cNvSpPr>
            <a:spLocks noGrp="1"/>
          </p:cNvSpPr>
          <p:nvPr>
            <p:ph idx="1"/>
          </p:nvPr>
        </p:nvSpPr>
        <p:spPr>
          <a:xfrm>
            <a:off x="3051629" y="1051530"/>
            <a:ext cx="8386838" cy="4290862"/>
          </a:xfrm>
        </p:spPr>
        <p:txBody>
          <a:bodyPr vert="horz" lIns="91440" tIns="45720" rIns="91440" bIns="45720" rtlCol="0" anchor="t">
            <a:normAutofit/>
          </a:bodyPr>
          <a:lstStyle/>
          <a:p>
            <a:r>
              <a:rPr lang="en-US" sz="3300">
                <a:latin typeface="Roboto Medium"/>
                <a:ea typeface="Roboto Medium"/>
                <a:cs typeface="Roboto Medium"/>
              </a:rPr>
              <a:t>What might be some other benefits of learning about mental health at school?</a:t>
            </a:r>
            <a:br>
              <a:rPr lang="en-US" sz="3300">
                <a:latin typeface="Roboto Medium"/>
                <a:ea typeface="Roboto Medium"/>
                <a:cs typeface="Roboto Medium"/>
              </a:rPr>
            </a:br>
            <a:endParaRPr lang="en-US" sz="3300">
              <a:latin typeface="Roboto Medium"/>
              <a:ea typeface="Roboto Medium"/>
              <a:cs typeface="Roboto Medium"/>
            </a:endParaRPr>
          </a:p>
          <a:p>
            <a:r>
              <a:rPr lang="en-US" sz="3300">
                <a:latin typeface="Roboto Medium"/>
                <a:ea typeface="Roboto Medium"/>
                <a:cs typeface="Roboto Medium"/>
              </a:rPr>
              <a:t>What efforts have you noticed in your school/board to support mental health learning?</a:t>
            </a:r>
            <a:endParaRPr lang="en-US"/>
          </a:p>
        </p:txBody>
      </p:sp>
    </p:spTree>
    <p:extLst>
      <p:ext uri="{BB962C8B-B14F-4D97-AF65-F5344CB8AC3E}">
        <p14:creationId xmlns:p14="http://schemas.microsoft.com/office/powerpoint/2010/main" val="175835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EEFB-E912-25E6-66D5-E4EC5B6EC59F}"/>
              </a:ext>
            </a:extLst>
          </p:cNvPr>
          <p:cNvSpPr>
            <a:spLocks noGrp="1"/>
          </p:cNvSpPr>
          <p:nvPr>
            <p:ph type="title" idx="4294967295"/>
          </p:nvPr>
        </p:nvSpPr>
        <p:spPr>
          <a:xfrm>
            <a:off x="0" y="0"/>
            <a:ext cx="10515600" cy="506627"/>
          </a:xfrm>
        </p:spPr>
        <p:txBody>
          <a:bodyPr vert="horz" lIns="91440" tIns="45720" rIns="91440" bIns="45720" rtlCol="0" anchor="b">
            <a:normAutofit/>
          </a:bodyPr>
          <a:lstStyle/>
          <a:p>
            <a:r>
              <a:rPr lang="en-CA" sz="2800">
                <a:solidFill>
                  <a:srgbClr val="7ABC30"/>
                </a:solidFill>
              </a:rPr>
              <a:t>Build your toolbox</a:t>
            </a:r>
          </a:p>
        </p:txBody>
      </p:sp>
      <p:pic>
        <p:nvPicPr>
          <p:cNvPr id="3" name="Picture 2" descr="build your toolbox">
            <a:extLst>
              <a:ext uri="{FF2B5EF4-FFF2-40B4-BE49-F238E27FC236}">
                <a16:creationId xmlns:a16="http://schemas.microsoft.com/office/drawing/2014/main" id="{9A55BE7D-8B06-C0BF-7875-0837F4CA8A05}"/>
              </a:ext>
            </a:extLst>
          </p:cNvPr>
          <p:cNvPicPr>
            <a:picLocks noChangeAspect="1"/>
          </p:cNvPicPr>
          <p:nvPr/>
        </p:nvPicPr>
        <p:blipFill>
          <a:blip r:embed="rId3"/>
          <a:stretch>
            <a:fillRect/>
          </a:stretch>
        </p:blipFill>
        <p:spPr>
          <a:xfrm>
            <a:off x="4016217" y="1290196"/>
            <a:ext cx="4146064" cy="4283997"/>
          </a:xfrm>
          <a:prstGeom prst="rect">
            <a:avLst/>
          </a:prstGeom>
        </p:spPr>
      </p:pic>
    </p:spTree>
    <p:extLst>
      <p:ext uri="{BB962C8B-B14F-4D97-AF65-F5344CB8AC3E}">
        <p14:creationId xmlns:p14="http://schemas.microsoft.com/office/powerpoint/2010/main" val="374276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12E6-2EFA-416A-A1DE-1B67D1E8F20F}"/>
              </a:ext>
            </a:extLst>
          </p:cNvPr>
          <p:cNvSpPr txBox="1">
            <a:spLocks noGrp="1"/>
          </p:cNvSpPr>
          <p:nvPr>
            <p:ph type="title" idx="4294967295"/>
          </p:nvPr>
        </p:nvSpPr>
        <p:spPr>
          <a:xfrm>
            <a:off x="10066" y="50787"/>
            <a:ext cx="2221698"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chemeClr val="bg1"/>
                </a:solidFill>
                <a:effectLst/>
                <a:uLnTx/>
                <a:uFillTx/>
                <a:latin typeface="+mn-lt"/>
                <a:ea typeface="+mn-ea"/>
                <a:cs typeface="+mn-cs"/>
              </a:rPr>
              <a:t>Resources per grade</a:t>
            </a:r>
          </a:p>
        </p:txBody>
      </p:sp>
      <p:sp>
        <p:nvSpPr>
          <p:cNvPr id="7" name="Title 1">
            <a:extLst>
              <a:ext uri="{FF2B5EF4-FFF2-40B4-BE49-F238E27FC236}">
                <a16:creationId xmlns:a16="http://schemas.microsoft.com/office/drawing/2014/main" id="{CA4EF517-CD1D-DC2B-CF96-D6C6A6D5090C}"/>
              </a:ext>
            </a:extLst>
          </p:cNvPr>
          <p:cNvSpPr>
            <a:spLocks/>
          </p:cNvSpPr>
          <p:nvPr/>
        </p:nvSpPr>
        <p:spPr>
          <a:xfrm>
            <a:off x="378125" y="5691"/>
            <a:ext cx="3456317" cy="12536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Poppins SemiBold"/>
                <a:ea typeface="+mj-ea"/>
                <a:cs typeface="Poppins SemiBold"/>
              </a:rPr>
              <a:t>Kindergarten</a:t>
            </a:r>
            <a:endParaRPr kumimoji="0" lang="en-US" sz="3200" b="0" i="0" u="none" strike="noStrike" kern="1200" cap="none" spc="0" normalizeH="0" baseline="0" noProof="0">
              <a:ln>
                <a:noFill/>
              </a:ln>
              <a:solidFill>
                <a:schemeClr val="tx1"/>
              </a:solidFill>
              <a:effectLst/>
              <a:uLnTx/>
              <a:uFillTx/>
              <a:latin typeface="+mj-lt"/>
              <a:ea typeface="+mj-ea"/>
              <a:cs typeface="+mj-cs"/>
            </a:endParaRPr>
          </a:p>
        </p:txBody>
      </p:sp>
      <p:pic>
        <p:nvPicPr>
          <p:cNvPr id="3" name="Picture 2" descr="Picture">
            <a:extLst>
              <a:ext uri="{FF2B5EF4-FFF2-40B4-BE49-F238E27FC236}">
                <a16:creationId xmlns:a16="http://schemas.microsoft.com/office/drawing/2014/main" id="{FA4FA16F-212B-4843-A28F-90E3C9121410}"/>
              </a:ext>
            </a:extLst>
          </p:cNvPr>
          <p:cNvPicPr>
            <a:picLocks noChangeAspect="1"/>
          </p:cNvPicPr>
          <p:nvPr/>
        </p:nvPicPr>
        <p:blipFill>
          <a:blip r:embed="rId3"/>
          <a:stretch>
            <a:fillRect/>
          </a:stretch>
        </p:blipFill>
        <p:spPr>
          <a:xfrm>
            <a:off x="378537" y="1203878"/>
            <a:ext cx="2951300" cy="3276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a:extLst>
              <a:ext uri="{FF2B5EF4-FFF2-40B4-BE49-F238E27FC236}">
                <a16:creationId xmlns:a16="http://schemas.microsoft.com/office/drawing/2014/main" id="{8F7CAA1E-8580-44DF-4884-D84B7F2F2857}"/>
              </a:ext>
            </a:extLst>
          </p:cNvPr>
          <p:cNvSpPr txBox="1">
            <a:spLocks/>
          </p:cNvSpPr>
          <p:nvPr/>
        </p:nvSpPr>
        <p:spPr>
          <a:xfrm>
            <a:off x="4254261" y="14317"/>
            <a:ext cx="3456317" cy="1253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Poppins SemiBold"/>
                <a:cs typeface="Poppins SemiBold"/>
              </a:rPr>
              <a:t>Grade 1 -8</a:t>
            </a:r>
            <a:endParaRPr lang="en-US" sz="3200"/>
          </a:p>
        </p:txBody>
      </p:sp>
      <p:pic>
        <p:nvPicPr>
          <p:cNvPr id="5" name="Picture 4" descr="Picture">
            <a:extLst>
              <a:ext uri="{FF2B5EF4-FFF2-40B4-BE49-F238E27FC236}">
                <a16:creationId xmlns:a16="http://schemas.microsoft.com/office/drawing/2014/main" id="{C6DD9594-2985-EE26-C378-52B0EEC72CC2}"/>
              </a:ext>
            </a:extLst>
          </p:cNvPr>
          <p:cNvPicPr>
            <a:picLocks noChangeAspect="1"/>
          </p:cNvPicPr>
          <p:nvPr/>
        </p:nvPicPr>
        <p:blipFill>
          <a:blip r:embed="rId4"/>
          <a:stretch>
            <a:fillRect/>
          </a:stretch>
        </p:blipFill>
        <p:spPr>
          <a:xfrm>
            <a:off x="4330260" y="1209251"/>
            <a:ext cx="2885440" cy="3265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702F53DA-20D5-B275-B490-D90B797EE7D2}"/>
              </a:ext>
            </a:extLst>
          </p:cNvPr>
          <p:cNvSpPr txBox="1">
            <a:spLocks/>
          </p:cNvSpPr>
          <p:nvPr/>
        </p:nvSpPr>
        <p:spPr>
          <a:xfrm>
            <a:off x="8078637" y="14316"/>
            <a:ext cx="3456317" cy="1253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Poppins SemiBold"/>
                <a:cs typeface="Poppins SemiBold"/>
              </a:rPr>
              <a:t>Secondary</a:t>
            </a:r>
            <a:endParaRPr lang="en-US"/>
          </a:p>
        </p:txBody>
      </p:sp>
      <p:pic>
        <p:nvPicPr>
          <p:cNvPr id="6" name="Picture 5" descr="Picture">
            <a:extLst>
              <a:ext uri="{FF2B5EF4-FFF2-40B4-BE49-F238E27FC236}">
                <a16:creationId xmlns:a16="http://schemas.microsoft.com/office/drawing/2014/main" id="{DB2C5D7A-0618-87F1-6112-3A4AC94257B7}"/>
              </a:ext>
            </a:extLst>
          </p:cNvPr>
          <p:cNvPicPr>
            <a:picLocks noChangeAspect="1"/>
          </p:cNvPicPr>
          <p:nvPr/>
        </p:nvPicPr>
        <p:blipFill>
          <a:blip r:embed="rId5"/>
          <a:stretch>
            <a:fillRect/>
          </a:stretch>
        </p:blipFill>
        <p:spPr>
          <a:xfrm>
            <a:off x="8109774" y="1205080"/>
            <a:ext cx="3165759" cy="3284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20DD8597-9ABC-6457-1353-DFD77FFF3051}"/>
              </a:ext>
            </a:extLst>
          </p:cNvPr>
          <p:cNvSpPr txBox="1"/>
          <p:nvPr/>
        </p:nvSpPr>
        <p:spPr>
          <a:xfrm>
            <a:off x="254638" y="4809067"/>
            <a:ext cx="11455879"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a:latin typeface="Roboto Medium"/>
              </a:rPr>
              <a:t>Explore the resource(s) appropriate for your grade(s). </a:t>
            </a:r>
            <a:endParaRPr lang="en-US">
              <a:latin typeface="Aptos" panose="020B0004020202020204"/>
            </a:endParaRPr>
          </a:p>
          <a:p>
            <a:r>
              <a:rPr lang="en-US" sz="3300">
                <a:latin typeface="Roboto Medium"/>
              </a:rPr>
              <a:t>Do you see connections to the benefits previously discussed (e.g., stigma reduction)?</a:t>
            </a:r>
            <a:endParaRPr lang="en-US"/>
          </a:p>
        </p:txBody>
      </p:sp>
    </p:spTree>
    <p:extLst>
      <p:ext uri="{BB962C8B-B14F-4D97-AF65-F5344CB8AC3E}">
        <p14:creationId xmlns:p14="http://schemas.microsoft.com/office/powerpoint/2010/main" val="320716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6795-5C63-7A59-66E2-47004F246F08}"/>
              </a:ext>
            </a:extLst>
          </p:cNvPr>
          <p:cNvSpPr>
            <a:spLocks noGrp="1"/>
          </p:cNvSpPr>
          <p:nvPr>
            <p:ph type="title"/>
          </p:nvPr>
        </p:nvSpPr>
        <p:spPr>
          <a:xfrm>
            <a:off x="0" y="0"/>
            <a:ext cx="10515600" cy="605481"/>
          </a:xfrm>
        </p:spPr>
        <p:txBody>
          <a:bodyPr vert="horz" lIns="91440" tIns="45720" rIns="91440" bIns="45720" rtlCol="0" anchor="b">
            <a:normAutofit fontScale="90000"/>
          </a:bodyPr>
          <a:lstStyle/>
          <a:p>
            <a:r>
              <a:rPr lang="en-CA">
                <a:solidFill>
                  <a:srgbClr val="7ABC30"/>
                </a:solidFill>
              </a:rPr>
              <a:t>Dig deeper</a:t>
            </a:r>
          </a:p>
        </p:txBody>
      </p:sp>
      <p:pic>
        <p:nvPicPr>
          <p:cNvPr id="5" name="Picture 4" descr="dig deeper">
            <a:extLst>
              <a:ext uri="{FF2B5EF4-FFF2-40B4-BE49-F238E27FC236}">
                <a16:creationId xmlns:a16="http://schemas.microsoft.com/office/drawing/2014/main" id="{A5BF93E2-E703-B8BD-C361-92DE29550E43}"/>
              </a:ext>
            </a:extLst>
          </p:cNvPr>
          <p:cNvPicPr>
            <a:picLocks noChangeAspect="1"/>
          </p:cNvPicPr>
          <p:nvPr/>
        </p:nvPicPr>
        <p:blipFill>
          <a:blip r:embed="rId3"/>
          <a:stretch>
            <a:fillRect/>
          </a:stretch>
        </p:blipFill>
        <p:spPr>
          <a:xfrm>
            <a:off x="3590362" y="957701"/>
            <a:ext cx="5018875" cy="4936401"/>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gnifying glass with solid fill">
            <a:extLst>
              <a:ext uri="{FF2B5EF4-FFF2-40B4-BE49-F238E27FC236}">
                <a16:creationId xmlns:a16="http://schemas.microsoft.com/office/drawing/2014/main" id="{235A6270-DB90-F8FF-858D-0370AE8204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83" y="354686"/>
            <a:ext cx="1332830" cy="1219070"/>
          </a:xfrm>
          <a:prstGeom prst="rect">
            <a:avLst/>
          </a:prstGeom>
        </p:spPr>
      </p:pic>
      <p:sp>
        <p:nvSpPr>
          <p:cNvPr id="2" name="Title 1">
            <a:extLst>
              <a:ext uri="{FF2B5EF4-FFF2-40B4-BE49-F238E27FC236}">
                <a16:creationId xmlns:a16="http://schemas.microsoft.com/office/drawing/2014/main" id="{49BA49DC-1905-9F2A-22F5-E213D7927B94}"/>
              </a:ext>
            </a:extLst>
          </p:cNvPr>
          <p:cNvSpPr>
            <a:spLocks noGrp="1"/>
          </p:cNvSpPr>
          <p:nvPr>
            <p:ph type="title"/>
          </p:nvPr>
        </p:nvSpPr>
        <p:spPr>
          <a:xfrm>
            <a:off x="1071291" y="292553"/>
            <a:ext cx="9554669" cy="1346157"/>
          </a:xfrm>
        </p:spPr>
        <p:txBody>
          <a:bodyPr/>
          <a:lstStyle/>
          <a:p>
            <a:r>
              <a:rPr lang="en-US">
                <a:latin typeface="Poppins SemiBold"/>
                <a:cs typeface="Poppins SemiBold"/>
              </a:rPr>
              <a:t>Search and find</a:t>
            </a:r>
          </a:p>
        </p:txBody>
      </p:sp>
      <p:pic>
        <p:nvPicPr>
          <p:cNvPr id="5" name="Picture 4" descr="PPM 169 table of contents">
            <a:hlinkClick r:id="rId4"/>
            <a:extLst>
              <a:ext uri="{FF2B5EF4-FFF2-40B4-BE49-F238E27FC236}">
                <a16:creationId xmlns:a16="http://schemas.microsoft.com/office/drawing/2014/main" id="{CCF688FF-8A38-0D33-9F0B-9F01AD78535B}"/>
              </a:ext>
            </a:extLst>
          </p:cNvPr>
          <p:cNvPicPr>
            <a:picLocks noChangeAspect="1"/>
          </p:cNvPicPr>
          <p:nvPr/>
        </p:nvPicPr>
        <p:blipFill>
          <a:blip r:embed="rId5"/>
          <a:stretch>
            <a:fillRect/>
          </a:stretch>
        </p:blipFill>
        <p:spPr>
          <a:xfrm>
            <a:off x="6094002" y="797592"/>
            <a:ext cx="5653541" cy="2171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No photo description available.">
            <a:extLst>
              <a:ext uri="{FF2B5EF4-FFF2-40B4-BE49-F238E27FC236}">
                <a16:creationId xmlns:a16="http://schemas.microsoft.com/office/drawing/2014/main" id="{AE788AEE-8997-56E9-B5A6-728E547CDE86}"/>
              </a:ext>
            </a:extLst>
          </p:cNvPr>
          <p:cNvPicPr>
            <a:picLocks noChangeAspect="1"/>
          </p:cNvPicPr>
          <p:nvPr/>
        </p:nvPicPr>
        <p:blipFill>
          <a:blip r:embed="rId6"/>
          <a:stretch>
            <a:fillRect/>
          </a:stretch>
        </p:blipFill>
        <p:spPr>
          <a:xfrm>
            <a:off x="10648723" y="349628"/>
            <a:ext cx="945697" cy="897317"/>
          </a:xfrm>
          <a:prstGeom prst="rect">
            <a:avLst/>
          </a:prstGeom>
        </p:spPr>
      </p:pic>
      <p:sp>
        <p:nvSpPr>
          <p:cNvPr id="3" name="Content Placeholder 2">
            <a:extLst>
              <a:ext uri="{FF2B5EF4-FFF2-40B4-BE49-F238E27FC236}">
                <a16:creationId xmlns:a16="http://schemas.microsoft.com/office/drawing/2014/main" id="{4589AF23-A561-A1CB-F6B2-74374BB3A3DA}"/>
              </a:ext>
            </a:extLst>
          </p:cNvPr>
          <p:cNvSpPr>
            <a:spLocks noGrp="1"/>
          </p:cNvSpPr>
          <p:nvPr>
            <p:ph idx="1"/>
          </p:nvPr>
        </p:nvSpPr>
        <p:spPr>
          <a:xfrm>
            <a:off x="342296" y="1789339"/>
            <a:ext cx="11011504" cy="4665814"/>
          </a:xfrm>
        </p:spPr>
        <p:txBody>
          <a:bodyPr vert="horz" lIns="91440" tIns="45720" rIns="91440" bIns="45720" rtlCol="0" anchor="t">
            <a:normAutofit/>
          </a:bodyPr>
          <a:lstStyle/>
          <a:p>
            <a:pPr marL="0" indent="0">
              <a:buNone/>
            </a:pPr>
            <a:r>
              <a:rPr lang="en-US">
                <a:latin typeface="Roboto Medium"/>
                <a:ea typeface="Roboto Medium"/>
                <a:cs typeface="Roboto Medium"/>
              </a:rPr>
              <a:t>Explore PPM 169 and find...</a:t>
            </a:r>
            <a:br>
              <a:rPr lang="en-US">
                <a:latin typeface="Roboto Medium"/>
                <a:ea typeface="Roboto Medium"/>
                <a:cs typeface="Roboto Medium"/>
              </a:rPr>
            </a:br>
            <a:endParaRPr lang="en-US">
              <a:latin typeface="Roboto Medium"/>
              <a:ea typeface="Roboto Medium"/>
              <a:cs typeface="Roboto Medium"/>
            </a:endParaRPr>
          </a:p>
          <a:p>
            <a:pPr marL="0" indent="0">
              <a:buNone/>
            </a:pPr>
            <a:endParaRPr lang="en-US">
              <a:latin typeface="Roboto Medium"/>
              <a:ea typeface="Roboto Medium"/>
              <a:cs typeface="Roboto Medium"/>
            </a:endParaRPr>
          </a:p>
          <a:p>
            <a:pPr lvl="1">
              <a:lnSpc>
                <a:spcPct val="150000"/>
              </a:lnSpc>
              <a:buFont typeface="Wingdings" panose="020B0604020202020204" pitchFamily="34" charset="0"/>
              <a:buChar char="q"/>
            </a:pPr>
            <a:r>
              <a:rPr lang="en-US" sz="2800">
                <a:solidFill>
                  <a:srgbClr val="1A1A1A"/>
                </a:solidFill>
                <a:latin typeface="Roboto Medium"/>
                <a:ea typeface="Roboto Medium"/>
                <a:cs typeface="Roboto Medium"/>
              </a:rPr>
              <a:t>The </a:t>
            </a:r>
            <a:r>
              <a:rPr lang="en-US" sz="2800" b="1">
                <a:solidFill>
                  <a:srgbClr val="400E8A"/>
                </a:solidFill>
                <a:latin typeface="Roboto Black"/>
                <a:ea typeface="Roboto Black"/>
                <a:cs typeface="Roboto Black"/>
              </a:rPr>
              <a:t>vision statement </a:t>
            </a:r>
            <a:r>
              <a:rPr lang="en-US" sz="2800">
                <a:solidFill>
                  <a:srgbClr val="1A1A1A"/>
                </a:solidFill>
                <a:latin typeface="Roboto Medium"/>
                <a:ea typeface="Roboto Medium"/>
                <a:cs typeface="Roboto Medium"/>
              </a:rPr>
              <a:t>for student mental health in Ontario</a:t>
            </a:r>
            <a:endParaRPr lang="en-US" sz="2800">
              <a:latin typeface="Roboto Medium"/>
              <a:ea typeface="Roboto Medium"/>
              <a:cs typeface="Roboto Medium"/>
            </a:endParaRPr>
          </a:p>
          <a:p>
            <a:pPr lvl="1">
              <a:lnSpc>
                <a:spcPct val="150000"/>
              </a:lnSpc>
              <a:buFont typeface="Wingdings" panose="020B0604020202020204" pitchFamily="34" charset="0"/>
              <a:buChar char="q"/>
            </a:pPr>
            <a:r>
              <a:rPr lang="en-US" sz="2800">
                <a:solidFill>
                  <a:srgbClr val="1A1A1A"/>
                </a:solidFill>
                <a:latin typeface="Roboto Medium"/>
                <a:ea typeface="Roboto Medium"/>
                <a:cs typeface="Roboto Medium"/>
              </a:rPr>
              <a:t>The </a:t>
            </a:r>
            <a:r>
              <a:rPr lang="en-US" sz="2800" b="1">
                <a:solidFill>
                  <a:srgbClr val="400E8A"/>
                </a:solidFill>
                <a:latin typeface="Roboto Black"/>
                <a:ea typeface="Roboto Black"/>
                <a:cs typeface="Roboto Black"/>
              </a:rPr>
              <a:t>roles and responsibilities</a:t>
            </a:r>
            <a:r>
              <a:rPr lang="en-US" sz="2800">
                <a:solidFill>
                  <a:srgbClr val="1A1A1A"/>
                </a:solidFill>
                <a:latin typeface="Roboto Medium"/>
                <a:ea typeface="Roboto Medium"/>
                <a:cs typeface="Roboto Medium"/>
              </a:rPr>
              <a:t> outlined for educators</a:t>
            </a:r>
          </a:p>
          <a:p>
            <a:pPr lvl="1">
              <a:lnSpc>
                <a:spcPct val="150000"/>
              </a:lnSpc>
              <a:buFont typeface="Wingdings" panose="020B0604020202020204" pitchFamily="34" charset="0"/>
              <a:buChar char="q"/>
            </a:pPr>
            <a:r>
              <a:rPr lang="en-US" sz="2800">
                <a:solidFill>
                  <a:srgbClr val="1A1A1A"/>
                </a:solidFill>
                <a:latin typeface="Roboto Medium"/>
                <a:ea typeface="Roboto Medium"/>
                <a:cs typeface="Roboto Medium"/>
              </a:rPr>
              <a:t>The definition of </a:t>
            </a:r>
            <a:r>
              <a:rPr lang="en-US" sz="2800" b="1">
                <a:solidFill>
                  <a:srgbClr val="400E8A"/>
                </a:solidFill>
                <a:latin typeface="Roboto Black"/>
                <a:ea typeface="Roboto Black"/>
                <a:cs typeface="Roboto Black"/>
              </a:rPr>
              <a:t>culturally responsive</a:t>
            </a:r>
            <a:endParaRPr lang="en-US">
              <a:latin typeface="Roboto Medium"/>
              <a:ea typeface="Roboto Medium"/>
              <a:cs typeface="Roboto Medium"/>
            </a:endParaRPr>
          </a:p>
        </p:txBody>
      </p:sp>
    </p:spTree>
    <p:extLst>
      <p:ext uri="{BB962C8B-B14F-4D97-AF65-F5344CB8AC3E}">
        <p14:creationId xmlns:p14="http://schemas.microsoft.com/office/powerpoint/2010/main" val="311179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FF0425-78E4-7AF9-0442-CBAC1466F3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2091" y="368643"/>
            <a:ext cx="1238250" cy="1219200"/>
          </a:xfrm>
          <a:prstGeom prst="rect">
            <a:avLst/>
          </a:prstGeom>
        </p:spPr>
      </p:pic>
      <p:sp>
        <p:nvSpPr>
          <p:cNvPr id="2" name="Title 1">
            <a:extLst>
              <a:ext uri="{FF2B5EF4-FFF2-40B4-BE49-F238E27FC236}">
                <a16:creationId xmlns:a16="http://schemas.microsoft.com/office/drawing/2014/main" id="{8D5AB0F9-B67D-4836-6A91-0D705A446E9C}"/>
              </a:ext>
            </a:extLst>
          </p:cNvPr>
          <p:cNvSpPr>
            <a:spLocks noGrp="1"/>
          </p:cNvSpPr>
          <p:nvPr>
            <p:ph type="title"/>
          </p:nvPr>
        </p:nvSpPr>
        <p:spPr>
          <a:xfrm>
            <a:off x="1703172" y="365125"/>
            <a:ext cx="9650628" cy="1346157"/>
          </a:xfrm>
        </p:spPr>
        <p:txBody>
          <a:bodyPr/>
          <a:lstStyle/>
          <a:p>
            <a:r>
              <a:rPr lang="en-US">
                <a:latin typeface="Poppins SemiBold"/>
                <a:cs typeface="Poppins SemiBold"/>
              </a:rPr>
              <a:t>Connect with SMH-ON</a:t>
            </a:r>
          </a:p>
        </p:txBody>
      </p:sp>
      <p:sp>
        <p:nvSpPr>
          <p:cNvPr id="3" name="Content Placeholder 2">
            <a:extLst>
              <a:ext uri="{FF2B5EF4-FFF2-40B4-BE49-F238E27FC236}">
                <a16:creationId xmlns:a16="http://schemas.microsoft.com/office/drawing/2014/main" id="{C8AC4752-77AE-06D2-C458-136B028B17A2}"/>
              </a:ext>
            </a:extLst>
          </p:cNvPr>
          <p:cNvSpPr>
            <a:spLocks noGrp="1"/>
          </p:cNvSpPr>
          <p:nvPr>
            <p:ph idx="1"/>
          </p:nvPr>
        </p:nvSpPr>
        <p:spPr>
          <a:xfrm>
            <a:off x="463248" y="2090124"/>
            <a:ext cx="11277608" cy="1292503"/>
          </a:xfrm>
        </p:spPr>
        <p:txBody>
          <a:bodyPr vert="horz" lIns="91440" tIns="45720" rIns="91440" bIns="45720" rtlCol="0" anchor="t">
            <a:normAutofit/>
          </a:bodyPr>
          <a:lstStyle/>
          <a:p>
            <a:pPr marL="0" indent="0">
              <a:buNone/>
            </a:pPr>
            <a:r>
              <a:rPr lang="en-US">
                <a:latin typeface="Roboto Medium"/>
                <a:ea typeface="Roboto Medium"/>
                <a:cs typeface="Roboto Medium"/>
              </a:rPr>
              <a:t>Consider subscribing to School Mental Health Ontario's </a:t>
            </a:r>
            <a:r>
              <a:rPr lang="en-US" b="1">
                <a:latin typeface="Roboto Black"/>
                <a:ea typeface="Roboto Black"/>
                <a:cs typeface="Roboto Black"/>
              </a:rPr>
              <a:t>educator email list</a:t>
            </a:r>
            <a:r>
              <a:rPr lang="en-US">
                <a:latin typeface="Roboto Medium"/>
                <a:ea typeface="Roboto Medium"/>
                <a:cs typeface="Roboto Medium"/>
              </a:rPr>
              <a:t> to receive monthly messages with resources and learning opportunities straight to your inbox. </a:t>
            </a:r>
            <a:endParaRPr lang="en-US" sz="1100">
              <a:latin typeface="Roboto Medium"/>
              <a:ea typeface="Roboto Medium"/>
              <a:cs typeface="Roboto Medium"/>
            </a:endParaRPr>
          </a:p>
          <a:p>
            <a:pPr marL="0" indent="0">
              <a:buNone/>
            </a:pPr>
            <a:endParaRPr lang="en-US">
              <a:latin typeface="Roboto Medium"/>
              <a:ea typeface="Roboto Medium"/>
              <a:cs typeface="Roboto Medium"/>
            </a:endParaRPr>
          </a:p>
        </p:txBody>
      </p:sp>
      <p:pic>
        <p:nvPicPr>
          <p:cNvPr id="5" name="Picture 4" descr="icon for email">
            <a:extLst>
              <a:ext uri="{FF2B5EF4-FFF2-40B4-BE49-F238E27FC236}">
                <a16:creationId xmlns:a16="http://schemas.microsoft.com/office/drawing/2014/main" id="{89B1DB52-4D7E-872B-D720-BF74F3BA89EC}"/>
              </a:ext>
            </a:extLst>
          </p:cNvPr>
          <p:cNvPicPr>
            <a:picLocks noChangeAspect="1"/>
          </p:cNvPicPr>
          <p:nvPr/>
        </p:nvPicPr>
        <p:blipFill>
          <a:blip r:embed="rId4"/>
          <a:stretch>
            <a:fillRect/>
          </a:stretch>
        </p:blipFill>
        <p:spPr>
          <a:xfrm>
            <a:off x="1532262" y="3475373"/>
            <a:ext cx="849086" cy="788610"/>
          </a:xfrm>
          <a:prstGeom prst="rect">
            <a:avLst/>
          </a:prstGeom>
        </p:spPr>
      </p:pic>
      <p:pic>
        <p:nvPicPr>
          <p:cNvPr id="6" name="Picture 5" descr="screenshot of the connect with us section on the SMH-ON website">
            <a:extLst>
              <a:ext uri="{FF2B5EF4-FFF2-40B4-BE49-F238E27FC236}">
                <a16:creationId xmlns:a16="http://schemas.microsoft.com/office/drawing/2014/main" id="{F8B12638-D97E-25B4-F662-E9F3C946A219}"/>
              </a:ext>
            </a:extLst>
          </p:cNvPr>
          <p:cNvPicPr>
            <a:picLocks noChangeAspect="1"/>
          </p:cNvPicPr>
          <p:nvPr/>
        </p:nvPicPr>
        <p:blipFill>
          <a:blip r:embed="rId5"/>
          <a:stretch>
            <a:fillRect/>
          </a:stretch>
        </p:blipFill>
        <p:spPr>
          <a:xfrm>
            <a:off x="2709334" y="3472027"/>
            <a:ext cx="5878286" cy="2877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6CE5164-FB84-883D-0261-DAF089D1366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7892" y="4423155"/>
            <a:ext cx="1892691" cy="1837024"/>
          </a:xfrm>
          <a:prstGeom prst="rect">
            <a:avLst/>
          </a:prstGeom>
        </p:spPr>
      </p:pic>
    </p:spTree>
    <p:extLst>
      <p:ext uri="{BB962C8B-B14F-4D97-AF65-F5344CB8AC3E}">
        <p14:creationId xmlns:p14="http://schemas.microsoft.com/office/powerpoint/2010/main" val="228933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5" name="Picture 4" descr="pencil">
            <a:extLst>
              <a:ext uri="{FF2B5EF4-FFF2-40B4-BE49-F238E27FC236}">
                <a16:creationId xmlns:a16="http://schemas.microsoft.com/office/drawing/2014/main" id="{1ACA2256-2339-3BAE-9FE3-B8AE40588362}"/>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2649F117-85DA-3C8E-F7C2-199F6577A6A0}"/>
              </a:ext>
            </a:extLst>
          </p:cNvPr>
          <p:cNvSpPr>
            <a:spLocks noGrp="1"/>
          </p:cNvSpPr>
          <p:nvPr>
            <p:ph type="title"/>
          </p:nvPr>
        </p:nvSpPr>
        <p:spPr>
          <a:xfrm>
            <a:off x="883024" y="533213"/>
            <a:ext cx="10515600" cy="810699"/>
          </a:xfrm>
        </p:spPr>
        <p:txBody>
          <a:bodyPr/>
          <a:lstStyle/>
          <a:p>
            <a:r>
              <a:rPr lang="en-US">
                <a:latin typeface="Poppins SemiBold"/>
                <a:cs typeface="Poppins SemiBold"/>
              </a:rPr>
              <a:t>Notes for facilitation</a:t>
            </a:r>
          </a:p>
        </p:txBody>
      </p:sp>
      <p:sp>
        <p:nvSpPr>
          <p:cNvPr id="3" name="Content Placeholder 2">
            <a:extLst>
              <a:ext uri="{FF2B5EF4-FFF2-40B4-BE49-F238E27FC236}">
                <a16:creationId xmlns:a16="http://schemas.microsoft.com/office/drawing/2014/main" id="{D91E185D-EB13-673A-C106-61B3F89EE002}"/>
              </a:ext>
            </a:extLst>
          </p:cNvPr>
          <p:cNvSpPr>
            <a:spLocks noGrp="1"/>
          </p:cNvSpPr>
          <p:nvPr>
            <p:ph idx="1"/>
          </p:nvPr>
        </p:nvSpPr>
        <p:spPr>
          <a:xfrm>
            <a:off x="883024" y="1468551"/>
            <a:ext cx="10515600" cy="4876500"/>
          </a:xfrm>
        </p:spPr>
        <p:txBody>
          <a:bodyPr vert="horz" lIns="91440" tIns="45720" rIns="91440" bIns="45720" rtlCol="0" anchor="t">
            <a:normAutofit fontScale="92500"/>
          </a:bodyPr>
          <a:lstStyle/>
          <a:p>
            <a:r>
              <a:rPr lang="en-US">
                <a:latin typeface="Roboto Medium"/>
                <a:ea typeface="Roboto Medium"/>
                <a:cs typeface="Roboto Medium"/>
              </a:rPr>
              <a:t>This slide deck contains information from </a:t>
            </a:r>
            <a:r>
              <a:rPr lang="en-US" b="1">
                <a:solidFill>
                  <a:srgbClr val="7030A0"/>
                </a:solidFill>
                <a:latin typeface="Roboto Black"/>
                <a:ea typeface="Roboto Black"/>
                <a:cs typeface="Roboto Black"/>
                <a:hlinkClick r:id="rId4">
                  <a:extLst>
                    <a:ext uri="{A12FA001-AC4F-418D-AE19-62706E023703}">
                      <ahyp:hlinkClr xmlns:ahyp="http://schemas.microsoft.com/office/drawing/2018/hyperlinkcolor" val="tx"/>
                    </a:ext>
                  </a:extLst>
                </a:hlinkClick>
              </a:rPr>
              <a:t>Intro to MH LIT</a:t>
            </a:r>
            <a:r>
              <a:rPr lang="en-US">
                <a:latin typeface="Roboto Medium"/>
                <a:ea typeface="Roboto Medium"/>
                <a:cs typeface="Roboto Medium"/>
              </a:rPr>
              <a:t>, a one-hour mental health literacy course for educators. This slide deck offers related content in a format that may be offered at staff meetings or other professional learning opportunities. </a:t>
            </a:r>
            <a:endParaRPr lang="en-US"/>
          </a:p>
          <a:p>
            <a:r>
              <a:rPr lang="en-US">
                <a:latin typeface="Roboto Medium"/>
                <a:ea typeface="Roboto Medium"/>
                <a:cs typeface="Roboto Medium"/>
              </a:rPr>
              <a:t>Adjust the slides to meet your needs. They can be edited/reordered. Consider which optional extensions are relevant or fit within your allotted timeframe. </a:t>
            </a:r>
          </a:p>
          <a:p>
            <a:r>
              <a:rPr lang="en-US">
                <a:latin typeface="Roboto Medium"/>
                <a:ea typeface="Roboto Medium"/>
                <a:cs typeface="Roboto Medium"/>
              </a:rPr>
              <a:t>Consider supplementing the materials with additional activities/information </a:t>
            </a:r>
            <a:r>
              <a:rPr lang="en-US" b="1">
                <a:latin typeface="Roboto Black"/>
                <a:ea typeface="Roboto Black"/>
                <a:cs typeface="Roboto Black"/>
              </a:rPr>
              <a:t>specific to your region and board</a:t>
            </a:r>
            <a:r>
              <a:rPr lang="en-US">
                <a:latin typeface="Roboto Medium"/>
                <a:ea typeface="Roboto Medium"/>
                <a:cs typeface="Roboto Medium"/>
              </a:rPr>
              <a:t> (e.g., local mental health programs or educational opportunities, etc.).  </a:t>
            </a:r>
          </a:p>
          <a:p>
            <a:r>
              <a:rPr lang="en-US">
                <a:latin typeface="Roboto Medium"/>
                <a:ea typeface="Roboto Medium"/>
                <a:cs typeface="Roboto Medium"/>
              </a:rPr>
              <a:t>Consider inviting staff to complete the online course. It's free, self-paced, and a certificate is provided upon completion. </a:t>
            </a:r>
          </a:p>
        </p:txBody>
      </p:sp>
    </p:spTree>
    <p:extLst>
      <p:ext uri="{BB962C8B-B14F-4D97-AF65-F5344CB8AC3E}">
        <p14:creationId xmlns:p14="http://schemas.microsoft.com/office/powerpoint/2010/main" val="60214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71827"/>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cil">
            <a:extLst>
              <a:ext uri="{FF2B5EF4-FFF2-40B4-BE49-F238E27FC236}">
                <a16:creationId xmlns:a16="http://schemas.microsoft.com/office/drawing/2014/main" id="{07208BC1-28B4-59DE-3D39-D5B3EAA838E7}"/>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839788" y="25314"/>
            <a:ext cx="10515600" cy="1325563"/>
          </a:xfrm>
          <a:solidFill>
            <a:srgbClr val="FCFAD7"/>
          </a:solidFill>
        </p:spPr>
        <p:txBody>
          <a:bodyPr/>
          <a:lstStyle/>
          <a:p>
            <a:r>
              <a:rPr lang="en-CA">
                <a:latin typeface="Poppins SemiBold"/>
                <a:cs typeface="Poppins SemiBold"/>
              </a:rPr>
              <a:t>Notes for facilitation</a:t>
            </a:r>
            <a:r>
              <a:rPr lang="en-CA" sz="1800">
                <a:latin typeface="Poppins SemiBold"/>
                <a:cs typeface="Poppins SemiBold"/>
              </a:rPr>
              <a:t> (continued)</a:t>
            </a:r>
            <a:endParaRPr lang="en-US" sz="1800">
              <a:latin typeface="Poppins SemiBold"/>
              <a:cs typeface="Poppins SemiBold"/>
            </a:endParaRPr>
          </a:p>
        </p:txBody>
      </p:sp>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837996" y="1183381"/>
            <a:ext cx="10752511" cy="3607323"/>
          </a:xfrm>
        </p:spPr>
        <p:txBody>
          <a:bodyPr vert="horz" lIns="91440" tIns="45720" rIns="91440" bIns="45720" rtlCol="0" anchor="t">
            <a:normAutofit/>
          </a:bodyPr>
          <a:lstStyle/>
          <a:p>
            <a:pPr marL="0" indent="0">
              <a:buNone/>
            </a:pPr>
            <a:r>
              <a:rPr lang="en-US">
                <a:latin typeface="Roboto Medium"/>
                <a:ea typeface="Roboto Medium"/>
                <a:cs typeface="Roboto Medium"/>
              </a:rPr>
              <a:t>Materials needed:</a:t>
            </a:r>
          </a:p>
          <a:p>
            <a:r>
              <a:rPr lang="en-US">
                <a:latin typeface="Roboto Medium"/>
                <a:ea typeface="Roboto Medium"/>
                <a:cs typeface="Roboto Medium"/>
              </a:rPr>
              <a:t>Sticky notes, pens</a:t>
            </a:r>
          </a:p>
          <a:p>
            <a:r>
              <a:rPr lang="en-US">
                <a:latin typeface="Roboto Medium"/>
                <a:ea typeface="Roboto Medium"/>
                <a:cs typeface="Roboto Medium"/>
              </a:rPr>
              <a:t>Chart paper, markers</a:t>
            </a:r>
          </a:p>
          <a:p>
            <a:r>
              <a:rPr lang="en-US">
                <a:latin typeface="Roboto Medium"/>
                <a:ea typeface="Roboto Medium"/>
                <a:cs typeface="Roboto Medium"/>
              </a:rPr>
              <a:t>Devices to access the online course (should you wish to introduce it as part of the learning)</a:t>
            </a:r>
          </a:p>
          <a:p>
            <a:pPr marL="0" indent="0">
              <a:buNone/>
            </a:pPr>
            <a:r>
              <a:rPr lang="en-US">
                <a:latin typeface="Roboto Medium"/>
                <a:ea typeface="Roboto Medium"/>
                <a:cs typeface="Roboto Medium"/>
              </a:rPr>
              <a:t>Look for the following symbols to help with facilitation, as well as alignment with the course:</a:t>
            </a:r>
          </a:p>
        </p:txBody>
      </p:sp>
      <p:pic>
        <p:nvPicPr>
          <p:cNvPr id="27" name="Picture 26" descr="understand the topic">
            <a:extLst>
              <a:ext uri="{FF2B5EF4-FFF2-40B4-BE49-F238E27FC236}">
                <a16:creationId xmlns:a16="http://schemas.microsoft.com/office/drawing/2014/main" id="{EFCC1F62-6AB2-8E22-928C-9B194CB6C6C2}"/>
              </a:ext>
            </a:extLst>
          </p:cNvPr>
          <p:cNvPicPr>
            <a:picLocks noChangeAspect="1"/>
          </p:cNvPicPr>
          <p:nvPr/>
        </p:nvPicPr>
        <p:blipFill>
          <a:blip r:embed="rId4"/>
          <a:stretch>
            <a:fillRect/>
          </a:stretch>
        </p:blipFill>
        <p:spPr>
          <a:xfrm>
            <a:off x="1201417" y="5149210"/>
            <a:ext cx="1296501" cy="1328426"/>
          </a:xfrm>
          <a:prstGeom prst="rect">
            <a:avLst/>
          </a:prstGeom>
        </p:spPr>
      </p:pic>
      <p:pic>
        <p:nvPicPr>
          <p:cNvPr id="25" name="Picture 24" descr="explore strategies">
            <a:extLst>
              <a:ext uri="{FF2B5EF4-FFF2-40B4-BE49-F238E27FC236}">
                <a16:creationId xmlns:a16="http://schemas.microsoft.com/office/drawing/2014/main" id="{D47D8AEA-FDB8-14C3-F8C5-8376C9FD8811}"/>
              </a:ext>
            </a:extLst>
          </p:cNvPr>
          <p:cNvPicPr>
            <a:picLocks noChangeAspect="1"/>
          </p:cNvPicPr>
          <p:nvPr/>
        </p:nvPicPr>
        <p:blipFill>
          <a:blip r:embed="rId5"/>
          <a:stretch>
            <a:fillRect/>
          </a:stretch>
        </p:blipFill>
        <p:spPr>
          <a:xfrm>
            <a:off x="3261699" y="5138189"/>
            <a:ext cx="1286863" cy="1338028"/>
          </a:xfrm>
          <a:prstGeom prst="rect">
            <a:avLst/>
          </a:prstGeom>
        </p:spPr>
      </p:pic>
      <p:pic>
        <p:nvPicPr>
          <p:cNvPr id="23" name="Picture 22" descr="reflect">
            <a:extLst>
              <a:ext uri="{FF2B5EF4-FFF2-40B4-BE49-F238E27FC236}">
                <a16:creationId xmlns:a16="http://schemas.microsoft.com/office/drawing/2014/main" id="{42817352-B8C8-4F77-5423-D95D9395E673}"/>
              </a:ext>
            </a:extLst>
          </p:cNvPr>
          <p:cNvPicPr>
            <a:picLocks noChangeAspect="1"/>
          </p:cNvPicPr>
          <p:nvPr/>
        </p:nvPicPr>
        <p:blipFill>
          <a:blip r:embed="rId6"/>
          <a:stretch>
            <a:fillRect/>
          </a:stretch>
        </p:blipFill>
        <p:spPr>
          <a:xfrm>
            <a:off x="5307758" y="5142146"/>
            <a:ext cx="1293089" cy="1335329"/>
          </a:xfrm>
          <a:prstGeom prst="rect">
            <a:avLst/>
          </a:prstGeom>
        </p:spPr>
      </p:pic>
      <p:pic>
        <p:nvPicPr>
          <p:cNvPr id="24" name="Picture 23" descr="build your toolbox">
            <a:extLst>
              <a:ext uri="{FF2B5EF4-FFF2-40B4-BE49-F238E27FC236}">
                <a16:creationId xmlns:a16="http://schemas.microsoft.com/office/drawing/2014/main" id="{5ECE0BBC-87F5-94C1-79F6-2EFF1387348F}"/>
              </a:ext>
            </a:extLst>
          </p:cNvPr>
          <p:cNvPicPr>
            <a:picLocks noChangeAspect="1"/>
          </p:cNvPicPr>
          <p:nvPr/>
        </p:nvPicPr>
        <p:blipFill>
          <a:blip r:embed="rId7"/>
          <a:stretch>
            <a:fillRect/>
          </a:stretch>
        </p:blipFill>
        <p:spPr>
          <a:xfrm>
            <a:off x="7432025" y="5152667"/>
            <a:ext cx="1291588" cy="1332760"/>
          </a:xfrm>
          <a:prstGeom prst="rect">
            <a:avLst/>
          </a:prstGeom>
        </p:spPr>
      </p:pic>
      <p:pic>
        <p:nvPicPr>
          <p:cNvPr id="26" name="Picture 25" descr="dig deeper">
            <a:extLst>
              <a:ext uri="{FF2B5EF4-FFF2-40B4-BE49-F238E27FC236}">
                <a16:creationId xmlns:a16="http://schemas.microsoft.com/office/drawing/2014/main" id="{E5B662F4-FC60-6E46-CFEE-E41090922B82}"/>
              </a:ext>
            </a:extLst>
          </p:cNvPr>
          <p:cNvPicPr>
            <a:picLocks noChangeAspect="1"/>
          </p:cNvPicPr>
          <p:nvPr/>
        </p:nvPicPr>
        <p:blipFill>
          <a:blip r:embed="rId8"/>
          <a:stretch>
            <a:fillRect/>
          </a:stretch>
        </p:blipFill>
        <p:spPr>
          <a:xfrm>
            <a:off x="9550045" y="5152951"/>
            <a:ext cx="1293542" cy="1332021"/>
          </a:xfrm>
          <a:prstGeom prst="rect">
            <a:avLst/>
          </a:prstGeom>
        </p:spPr>
      </p:pic>
    </p:spTree>
    <p:extLst>
      <p:ext uri="{BB962C8B-B14F-4D97-AF65-F5344CB8AC3E}">
        <p14:creationId xmlns:p14="http://schemas.microsoft.com/office/powerpoint/2010/main" val="368769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E15C-D177-35F7-978A-DBCC987C09CE}"/>
              </a:ext>
            </a:extLst>
          </p:cNvPr>
          <p:cNvSpPr>
            <a:spLocks noGrp="1"/>
          </p:cNvSpPr>
          <p:nvPr>
            <p:ph type="title"/>
          </p:nvPr>
        </p:nvSpPr>
        <p:spPr>
          <a:xfrm>
            <a:off x="809445" y="681427"/>
            <a:ext cx="10515600" cy="1325563"/>
          </a:xfrm>
        </p:spPr>
        <p:txBody>
          <a:bodyPr/>
          <a:lstStyle/>
          <a:p>
            <a:r>
              <a:rPr lang="en-US">
                <a:solidFill>
                  <a:srgbClr val="333333"/>
                </a:solidFill>
                <a:latin typeface="Poppins SemiBold"/>
                <a:cs typeface="Poppins SemiBold"/>
              </a:rPr>
              <a:t>By the end of this module, we will be able to:</a:t>
            </a:r>
          </a:p>
          <a:p>
            <a:endParaRPr lang="en-US">
              <a:solidFill>
                <a:srgbClr val="333333"/>
              </a:solidFill>
            </a:endParaRPr>
          </a:p>
        </p:txBody>
      </p:sp>
      <p:sp>
        <p:nvSpPr>
          <p:cNvPr id="3" name="Content Placeholder 2">
            <a:extLst>
              <a:ext uri="{FF2B5EF4-FFF2-40B4-BE49-F238E27FC236}">
                <a16:creationId xmlns:a16="http://schemas.microsoft.com/office/drawing/2014/main" id="{19B217EB-F799-60BF-AFC5-5E75DDD1D42D}"/>
              </a:ext>
            </a:extLst>
          </p:cNvPr>
          <p:cNvSpPr>
            <a:spLocks noGrp="1"/>
          </p:cNvSpPr>
          <p:nvPr>
            <p:ph idx="1"/>
          </p:nvPr>
        </p:nvSpPr>
        <p:spPr>
          <a:xfrm>
            <a:off x="838200" y="2010976"/>
            <a:ext cx="10515600" cy="4351338"/>
          </a:xfrm>
        </p:spPr>
        <p:txBody>
          <a:bodyPr vert="horz" lIns="91440" tIns="45720" rIns="91440" bIns="45720" rtlCol="0" anchor="t">
            <a:normAutofit/>
          </a:bodyPr>
          <a:lstStyle/>
          <a:p>
            <a:pPr>
              <a:buFont typeface="Wingdings" panose="020B0604020202020204" pitchFamily="34" charset="0"/>
              <a:buChar char="ü"/>
            </a:pPr>
            <a:r>
              <a:rPr lang="en-US">
                <a:latin typeface="Roboto Medium"/>
                <a:ea typeface="Roboto Medium"/>
                <a:cs typeface="Roboto Medium"/>
              </a:rPr>
              <a:t>Discuss why mental health learning is relevant for all students.</a:t>
            </a:r>
          </a:p>
          <a:p>
            <a:pPr>
              <a:buFont typeface="Wingdings" panose="020B0604020202020204" pitchFamily="34" charset="0"/>
              <a:buChar char="ü"/>
            </a:pPr>
            <a:endParaRPr lang="en-US">
              <a:latin typeface="Roboto Medium"/>
              <a:ea typeface="Roboto Medium"/>
              <a:cs typeface="Roboto Medium"/>
            </a:endParaRPr>
          </a:p>
          <a:p>
            <a:pPr>
              <a:buFont typeface="Wingdings" panose="020B0604020202020204" pitchFamily="34" charset="0"/>
              <a:buChar char="ü"/>
            </a:pPr>
            <a:r>
              <a:rPr lang="en-US">
                <a:latin typeface="Roboto Medium"/>
                <a:ea typeface="Roboto Medium"/>
                <a:cs typeface="Roboto Medium"/>
              </a:rPr>
              <a:t>Explain how mental health connects with student achievement. </a:t>
            </a:r>
            <a:endParaRPr lang="en-US"/>
          </a:p>
          <a:p>
            <a:pPr>
              <a:buFont typeface="Wingdings" panose="020B0604020202020204" pitchFamily="34" charset="0"/>
              <a:buChar char="ü"/>
            </a:pPr>
            <a:endParaRPr lang="en-US">
              <a:latin typeface="Roboto Medium"/>
              <a:ea typeface="Roboto Medium"/>
              <a:cs typeface="Roboto Medium"/>
            </a:endParaRPr>
          </a:p>
          <a:p>
            <a:pPr>
              <a:buFont typeface="Wingdings" panose="020B0604020202020204" pitchFamily="34" charset="0"/>
              <a:buChar char="ü"/>
            </a:pPr>
            <a:r>
              <a:rPr lang="en-US">
                <a:latin typeface="Roboto Medium"/>
                <a:ea typeface="Roboto Medium"/>
                <a:cs typeface="Roboto Medium"/>
              </a:rPr>
              <a:t>Describe how mental health learning supports and connects with curriculum.</a:t>
            </a:r>
            <a:endParaRPr lang="en-US"/>
          </a:p>
          <a:p>
            <a:pPr>
              <a:buFont typeface="Wingdings" panose="020B0604020202020204" pitchFamily="34" charset="0"/>
              <a:buChar char="ü"/>
            </a:pPr>
            <a:endParaRPr lang="en-US">
              <a:latin typeface="Aptos Display"/>
            </a:endParaRPr>
          </a:p>
        </p:txBody>
      </p:sp>
    </p:spTree>
    <p:extLst>
      <p:ext uri="{BB962C8B-B14F-4D97-AF65-F5344CB8AC3E}">
        <p14:creationId xmlns:p14="http://schemas.microsoft.com/office/powerpoint/2010/main" val="206159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DDF18-45D8-B255-EEFE-A2320A9F9822}"/>
              </a:ext>
            </a:extLst>
          </p:cNvPr>
          <p:cNvSpPr>
            <a:spLocks noGrp="1"/>
          </p:cNvSpPr>
          <p:nvPr>
            <p:ph type="title"/>
          </p:nvPr>
        </p:nvSpPr>
        <p:spPr>
          <a:xfrm>
            <a:off x="0" y="0"/>
            <a:ext cx="1175951" cy="222422"/>
          </a:xfrm>
        </p:spPr>
        <p:txBody>
          <a:bodyPr vert="horz" lIns="91440" tIns="45720" rIns="91440" bIns="45720" rtlCol="0" anchor="b">
            <a:normAutofit fontScale="90000"/>
          </a:bodyPr>
          <a:lstStyle/>
          <a:p>
            <a:r>
              <a:rPr lang="en-CA" sz="1000">
                <a:solidFill>
                  <a:schemeClr val="bg1"/>
                </a:solidFill>
              </a:rPr>
              <a:t>Educator quotes</a:t>
            </a:r>
          </a:p>
        </p:txBody>
      </p:sp>
      <p:sp>
        <p:nvSpPr>
          <p:cNvPr id="4" name="Speech Bubble: Rectangle with Corners Rounded 3">
            <a:extLst>
              <a:ext uri="{FF2B5EF4-FFF2-40B4-BE49-F238E27FC236}">
                <a16:creationId xmlns:a16="http://schemas.microsoft.com/office/drawing/2014/main" id="{D22D205E-132E-EEFA-B66C-CD6AB365D437}"/>
              </a:ext>
            </a:extLst>
          </p:cNvPr>
          <p:cNvSpPr/>
          <p:nvPr/>
        </p:nvSpPr>
        <p:spPr>
          <a:xfrm>
            <a:off x="199566" y="206477"/>
            <a:ext cx="6673181" cy="5412398"/>
          </a:xfrm>
          <a:prstGeom prst="wedgeRoundRectCallout">
            <a:avLst>
              <a:gd name="adj1" fmla="val -21261"/>
              <a:gd name="adj2" fmla="val 71321"/>
              <a:gd name="adj3" fmla="val 16667"/>
            </a:avLst>
          </a:prstGeom>
          <a:solidFill>
            <a:srgbClr val="400E8A"/>
          </a:solidFill>
          <a:ln w="38100">
            <a:solidFill>
              <a:srgbClr val="400E8A"/>
            </a:solidFill>
          </a:ln>
        </p:spPr>
        <p:style>
          <a:lnRef idx="2">
            <a:schemeClr val="accent1">
              <a:shade val="15000"/>
            </a:schemeClr>
          </a:lnRef>
          <a:fillRef idx="1">
            <a:schemeClr val="accent1"/>
          </a:fillRef>
          <a:effectRef idx="0">
            <a:schemeClr val="accent1"/>
          </a:effectRef>
          <a:fontRef idx="minor">
            <a:schemeClr val="lt1"/>
          </a:fontRef>
        </p:style>
        <p:txBody>
          <a:bodyPr lIns="68580" tIns="137160" rIns="6858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en-CA" sz="2800">
                <a:solidFill>
                  <a:schemeClr val="bg1"/>
                </a:solidFill>
                <a:latin typeface="Roboto Medium"/>
                <a:ea typeface="Roboto Medium"/>
                <a:cs typeface="Arial"/>
              </a:rPr>
              <a:t>There’s so much pressure on teachers to get through the curriculum and to make sure everyone’s needs are being met….[Using an SMH-ON resource] brought to my attention how important this part of learning is, and it gave me the confidence to say, ‘You know what, I am going to take the time to do it because it is that important’.</a:t>
            </a:r>
            <a:endParaRPr lang="en-US" sz="2800">
              <a:solidFill>
                <a:schemeClr val="bg1"/>
              </a:solidFill>
              <a:latin typeface="Roboto Medium"/>
            </a:endParaRPr>
          </a:p>
          <a:p>
            <a:pPr marL="342900" indent="-342900" algn="r">
              <a:buFont typeface="Calibri"/>
              <a:buChar char="-"/>
            </a:pPr>
            <a:r>
              <a:rPr lang="en-CA" sz="2400" i="1">
                <a:solidFill>
                  <a:schemeClr val="bg1"/>
                </a:solidFill>
                <a:latin typeface="Roboto"/>
                <a:ea typeface="Roboto Medium"/>
                <a:cs typeface="Poppins SemiBold"/>
              </a:rPr>
              <a:t>Grade 2 OECTA educator</a:t>
            </a:r>
          </a:p>
        </p:txBody>
      </p:sp>
      <p:sp>
        <p:nvSpPr>
          <p:cNvPr id="2" name="Speech Bubble: Rectangle with Corners Rounded 1">
            <a:extLst>
              <a:ext uri="{FF2B5EF4-FFF2-40B4-BE49-F238E27FC236}">
                <a16:creationId xmlns:a16="http://schemas.microsoft.com/office/drawing/2014/main" id="{135EAD23-FDBD-AA21-8FAE-3F4E2519213B}"/>
              </a:ext>
            </a:extLst>
          </p:cNvPr>
          <p:cNvSpPr/>
          <p:nvPr/>
        </p:nvSpPr>
        <p:spPr>
          <a:xfrm>
            <a:off x="6944529" y="1254237"/>
            <a:ext cx="4862988" cy="4356113"/>
          </a:xfrm>
          <a:prstGeom prst="wedgeRoundRectCallout">
            <a:avLst>
              <a:gd name="adj1" fmla="val -22554"/>
              <a:gd name="adj2" fmla="val 70716"/>
              <a:gd name="adj3" fmla="val 16667"/>
            </a:avLst>
          </a:prstGeom>
          <a:solidFill>
            <a:srgbClr val="60A500"/>
          </a:solidFill>
          <a:ln w="38100">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en-US" sz="2800">
                <a:solidFill>
                  <a:schemeClr val="bg1"/>
                </a:solidFill>
                <a:latin typeface="Roboto Medium"/>
                <a:ea typeface="Roboto Medium"/>
                <a:cs typeface="Segoe UI"/>
              </a:rPr>
              <a:t>Mental health</a:t>
            </a:r>
            <a:r>
              <a:rPr lang="en-US" sz="2800">
                <a:solidFill>
                  <a:schemeClr val="bg1"/>
                </a:solidFill>
                <a:latin typeface="Roboto Medium"/>
                <a:ea typeface="Roboto Medium"/>
                <a:cs typeface="Arial"/>
              </a:rPr>
              <a:t> </a:t>
            </a:r>
            <a:r>
              <a:rPr lang="en-US" sz="2800">
                <a:solidFill>
                  <a:schemeClr val="bg1"/>
                </a:solidFill>
                <a:latin typeface="Roboto Medium"/>
                <a:ea typeface="Roboto Medium"/>
                <a:cs typeface="Segoe UI"/>
              </a:rPr>
              <a:t>is our starting point, the foundation of everything.</a:t>
            </a:r>
            <a:endParaRPr lang="en-US" sz="2400">
              <a:solidFill>
                <a:schemeClr val="bg1"/>
              </a:solidFill>
              <a:latin typeface="Roboto Medium"/>
              <a:ea typeface="Roboto Medium"/>
              <a:cs typeface="Segoe UI"/>
            </a:endParaRPr>
          </a:p>
          <a:p>
            <a:endParaRPr lang="en-US" sz="2800" b="1">
              <a:solidFill>
                <a:schemeClr val="bg1"/>
              </a:solidFill>
              <a:latin typeface="Roboto Black"/>
              <a:ea typeface="Roboto Medium"/>
              <a:cs typeface="Segoe UI"/>
            </a:endParaRPr>
          </a:p>
          <a:p>
            <a:pPr marL="342900" indent="-342900">
              <a:buFont typeface="Calibri"/>
              <a:buChar char="-"/>
            </a:pPr>
            <a:r>
              <a:rPr lang="en-US" sz="2400" i="1">
                <a:solidFill>
                  <a:schemeClr val="bg1"/>
                </a:solidFill>
                <a:latin typeface="Roboto"/>
                <a:ea typeface="Roboto"/>
                <a:cs typeface="Roboto"/>
              </a:rPr>
              <a:t>focus group member in response to being asked “What does Leading Mentally Healthy Schools mean?”</a:t>
            </a:r>
          </a:p>
        </p:txBody>
      </p:sp>
    </p:spTree>
    <p:extLst>
      <p:ext uri="{BB962C8B-B14F-4D97-AF65-F5344CB8AC3E}">
        <p14:creationId xmlns:p14="http://schemas.microsoft.com/office/powerpoint/2010/main" val="189225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3CFB-A50F-4C1F-C75E-8964AFC99150}"/>
              </a:ext>
            </a:extLst>
          </p:cNvPr>
          <p:cNvSpPr>
            <a:spLocks noGrp="1"/>
          </p:cNvSpPr>
          <p:nvPr>
            <p:ph type="title"/>
          </p:nvPr>
        </p:nvSpPr>
        <p:spPr>
          <a:xfrm>
            <a:off x="0" y="0"/>
            <a:ext cx="4675178" cy="654908"/>
          </a:xfrm>
        </p:spPr>
        <p:txBody>
          <a:bodyPr vert="horz" lIns="91440" tIns="45720" rIns="91440" bIns="45720" rtlCol="0" anchor="b">
            <a:normAutofit/>
          </a:bodyPr>
          <a:lstStyle/>
          <a:p>
            <a:r>
              <a:rPr lang="en-CA" sz="4000">
                <a:solidFill>
                  <a:srgbClr val="7ABC30"/>
                </a:solidFill>
              </a:rPr>
              <a:t>Understand the topic</a:t>
            </a:r>
          </a:p>
        </p:txBody>
      </p:sp>
      <p:pic>
        <p:nvPicPr>
          <p:cNvPr id="5" name="Picture 4" descr="understand the topic">
            <a:extLst>
              <a:ext uri="{FF2B5EF4-FFF2-40B4-BE49-F238E27FC236}">
                <a16:creationId xmlns:a16="http://schemas.microsoft.com/office/drawing/2014/main" id="{292FF3DC-0BE8-7C87-8F42-EC08FBF4A603}"/>
              </a:ext>
            </a:extLst>
          </p:cNvPr>
          <p:cNvPicPr>
            <a:picLocks noChangeAspect="1"/>
          </p:cNvPicPr>
          <p:nvPr/>
        </p:nvPicPr>
        <p:blipFill>
          <a:blip r:embed="rId3"/>
          <a:stretch>
            <a:fillRect/>
          </a:stretch>
        </p:blipFill>
        <p:spPr>
          <a:xfrm>
            <a:off x="3752701" y="1001130"/>
            <a:ext cx="4675178" cy="4850877"/>
          </a:xfrm>
          <a:prstGeom prst="rect">
            <a:avLst/>
          </a:prstGeom>
          <a:ln>
            <a:solidFill>
              <a:srgbClr val="7ABC30"/>
            </a:solidFill>
          </a:ln>
        </p:spPr>
      </p:pic>
    </p:spTree>
    <p:extLst>
      <p:ext uri="{BB962C8B-B14F-4D97-AF65-F5344CB8AC3E}">
        <p14:creationId xmlns:p14="http://schemas.microsoft.com/office/powerpoint/2010/main" val="108126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F0D73F-9955-0597-4E4A-5DC0EA545B46}"/>
              </a:ext>
            </a:extLst>
          </p:cNvPr>
          <p:cNvSpPr>
            <a:spLocks noGrp="1"/>
          </p:cNvSpPr>
          <p:nvPr>
            <p:ph type="title"/>
          </p:nvPr>
        </p:nvSpPr>
        <p:spPr>
          <a:xfrm>
            <a:off x="30463" y="0"/>
            <a:ext cx="10515600" cy="511490"/>
          </a:xfrm>
        </p:spPr>
        <p:txBody>
          <a:bodyPr>
            <a:normAutofit fontScale="90000"/>
          </a:bodyPr>
          <a:lstStyle/>
          <a:p>
            <a:r>
              <a:rPr lang="en-CA">
                <a:solidFill>
                  <a:schemeClr val="bg1"/>
                </a:solidFill>
              </a:rPr>
              <a:t>Video</a:t>
            </a:r>
          </a:p>
        </p:txBody>
      </p:sp>
      <p:pic>
        <p:nvPicPr>
          <p:cNvPr id="2" name="Online Media 1" title="Ontario students have a lot to say about mental health - #HearNowON results for 2021">
            <a:hlinkClick r:id="" action="ppaction://noaction"/>
            <a:extLst>
              <a:ext uri="{FF2B5EF4-FFF2-40B4-BE49-F238E27FC236}">
                <a16:creationId xmlns:a16="http://schemas.microsoft.com/office/drawing/2014/main" id="{03E4BB63-5353-F6B4-2C73-8AD2C0DCAC96}"/>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27166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A2305B-4BD7-0105-CAA1-86F49D093160}"/>
              </a:ext>
            </a:extLst>
          </p:cNvPr>
          <p:cNvSpPr>
            <a:spLocks noGrp="1"/>
          </p:cNvSpPr>
          <p:nvPr>
            <p:ph type="title"/>
          </p:nvPr>
        </p:nvSpPr>
        <p:spPr>
          <a:xfrm>
            <a:off x="0" y="0"/>
            <a:ext cx="1678146" cy="531341"/>
          </a:xfrm>
        </p:spPr>
        <p:txBody>
          <a:bodyPr vert="horz" lIns="91440" tIns="45720" rIns="91440" bIns="45720" rtlCol="0" anchor="b">
            <a:normAutofit/>
          </a:bodyPr>
          <a:lstStyle/>
          <a:p>
            <a:r>
              <a:rPr lang="en-CA" sz="2800">
                <a:solidFill>
                  <a:srgbClr val="EBF9FC"/>
                </a:solidFill>
              </a:rPr>
              <a:t>Reflect</a:t>
            </a:r>
          </a:p>
        </p:txBody>
      </p:sp>
      <p:pic>
        <p:nvPicPr>
          <p:cNvPr id="6" name="Picture 5" descr="reflect">
            <a:extLst>
              <a:ext uri="{FF2B5EF4-FFF2-40B4-BE49-F238E27FC236}">
                <a16:creationId xmlns:a16="http://schemas.microsoft.com/office/drawing/2014/main" id="{1DFF0F33-A3DB-B0E7-E894-B6537ED26D37}"/>
              </a:ext>
            </a:extLst>
          </p:cNvPr>
          <p:cNvPicPr>
            <a:picLocks noChangeAspect="1"/>
          </p:cNvPicPr>
          <p:nvPr/>
        </p:nvPicPr>
        <p:blipFill>
          <a:blip r:embed="rId3"/>
          <a:stretch>
            <a:fillRect/>
          </a:stretch>
        </p:blipFill>
        <p:spPr>
          <a:xfrm>
            <a:off x="754966" y="632322"/>
            <a:ext cx="1761380" cy="1817997"/>
          </a:xfrm>
          <a:prstGeom prst="rect">
            <a:avLst/>
          </a:prstGeom>
        </p:spPr>
      </p:pic>
      <p:sp>
        <p:nvSpPr>
          <p:cNvPr id="2" name="TextBox 1">
            <a:extLst>
              <a:ext uri="{FF2B5EF4-FFF2-40B4-BE49-F238E27FC236}">
                <a16:creationId xmlns:a16="http://schemas.microsoft.com/office/drawing/2014/main" id="{49A93192-694B-588D-6117-56B13198CA02}"/>
              </a:ext>
            </a:extLst>
          </p:cNvPr>
          <p:cNvSpPr txBox="1"/>
          <p:nvPr/>
        </p:nvSpPr>
        <p:spPr>
          <a:xfrm>
            <a:off x="3570194" y="1216959"/>
            <a:ext cx="68321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3300">
                <a:latin typeface="Roboto Medium"/>
                <a:cs typeface="Arial"/>
              </a:rPr>
              <a:t>In the video, what stood out for you? ​</a:t>
            </a:r>
            <a:br>
              <a:rPr lang="en-US" sz="3300">
                <a:latin typeface="Roboto Medium"/>
                <a:cs typeface="Arial"/>
              </a:rPr>
            </a:br>
            <a:endParaRPr lang="en-US" sz="3300"/>
          </a:p>
          <a:p>
            <a:pPr marL="228600" indent="-228600">
              <a:buFont typeface=""/>
              <a:buChar char="•"/>
            </a:pPr>
            <a:r>
              <a:rPr lang="en-US" sz="3300">
                <a:latin typeface="Roboto Medium"/>
                <a:cs typeface="Arial"/>
              </a:rPr>
              <a:t>What are students in your classroom saying about mental health?</a:t>
            </a:r>
            <a:endParaRPr lang="en-US" sz="3300">
              <a:latin typeface="Roboto Medium"/>
              <a:ea typeface="Roboto Medium"/>
              <a:cs typeface="Arial"/>
            </a:endParaRPr>
          </a:p>
        </p:txBody>
      </p:sp>
    </p:spTree>
    <p:extLst>
      <p:ext uri="{BB962C8B-B14F-4D97-AF65-F5344CB8AC3E}">
        <p14:creationId xmlns:p14="http://schemas.microsoft.com/office/powerpoint/2010/main" val="44460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62283201-2A75-9F6C-025B-CD69791E85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C6A0DF-DE9F-30B8-E9DE-3B0B3C3D2C45}"/>
              </a:ext>
            </a:extLst>
          </p:cNvPr>
          <p:cNvSpPr>
            <a:spLocks noGrp="1"/>
          </p:cNvSpPr>
          <p:nvPr>
            <p:ph type="title"/>
          </p:nvPr>
        </p:nvSpPr>
        <p:spPr>
          <a:xfrm>
            <a:off x="0" y="0"/>
            <a:ext cx="10515600" cy="506627"/>
          </a:xfrm>
        </p:spPr>
        <p:txBody>
          <a:bodyPr vert="horz" lIns="91440" tIns="45720" rIns="91440" bIns="45720" rtlCol="0" anchor="b">
            <a:normAutofit/>
          </a:bodyPr>
          <a:lstStyle/>
          <a:p>
            <a:r>
              <a:rPr lang="en-CA" sz="2800">
                <a:solidFill>
                  <a:srgbClr val="EBF9FC"/>
                </a:solidFill>
              </a:rPr>
              <a:t>Reflect 2</a:t>
            </a:r>
          </a:p>
        </p:txBody>
      </p:sp>
      <p:pic>
        <p:nvPicPr>
          <p:cNvPr id="6" name="Picture 5" descr="reflect&#10;">
            <a:extLst>
              <a:ext uri="{FF2B5EF4-FFF2-40B4-BE49-F238E27FC236}">
                <a16:creationId xmlns:a16="http://schemas.microsoft.com/office/drawing/2014/main" id="{A92802D0-F28B-8E63-A15B-A09A5B04219A}"/>
              </a:ext>
            </a:extLst>
          </p:cNvPr>
          <p:cNvPicPr>
            <a:picLocks noChangeAspect="1"/>
          </p:cNvPicPr>
          <p:nvPr/>
        </p:nvPicPr>
        <p:blipFill>
          <a:blip r:embed="rId3"/>
          <a:stretch>
            <a:fillRect/>
          </a:stretch>
        </p:blipFill>
        <p:spPr>
          <a:xfrm>
            <a:off x="754966" y="632322"/>
            <a:ext cx="1761380" cy="1817997"/>
          </a:xfrm>
          <a:prstGeom prst="rect">
            <a:avLst/>
          </a:prstGeom>
        </p:spPr>
      </p:pic>
      <p:sp>
        <p:nvSpPr>
          <p:cNvPr id="2" name="TextBox 1">
            <a:extLst>
              <a:ext uri="{FF2B5EF4-FFF2-40B4-BE49-F238E27FC236}">
                <a16:creationId xmlns:a16="http://schemas.microsoft.com/office/drawing/2014/main" id="{F4FAEA30-FBA9-3F7A-9EAA-0F0C90F9CDF2}"/>
              </a:ext>
            </a:extLst>
          </p:cNvPr>
          <p:cNvSpPr txBox="1"/>
          <p:nvPr/>
        </p:nvSpPr>
        <p:spPr>
          <a:xfrm>
            <a:off x="3395140" y="2195202"/>
            <a:ext cx="683213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Roboto Medium"/>
                <a:cs typeface="Arial"/>
              </a:rPr>
              <a:t>What do you think teaching about mental health means?</a:t>
            </a:r>
            <a:endParaRPr lang="en-US" sz="4000">
              <a:latin typeface="Roboto Medium"/>
              <a:ea typeface="Roboto Medium"/>
              <a:cs typeface="Arial"/>
            </a:endParaRPr>
          </a:p>
        </p:txBody>
      </p:sp>
    </p:spTree>
    <p:extLst>
      <p:ext uri="{BB962C8B-B14F-4D97-AF65-F5344CB8AC3E}">
        <p14:creationId xmlns:p14="http://schemas.microsoft.com/office/powerpoint/2010/main" val="109184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a1c9f355-ecd3-4278-9438-8cd8c6e98a42" xsi:nil="true"/>
    <_dlc_DocId xmlns="46a5dd20-f0b3-4d61-834b-69fb9fff00eb">2MMV42CKC3FZ-1937131458-122804</_dlc_DocId>
    <Priority xmlns="a1c9f355-ecd3-4278-9438-8cd8c6e98a42" xsi:nil="true"/>
    <Image xmlns="a1c9f355-ecd3-4278-9438-8cd8c6e98a42" xsi:nil="true"/>
    <Tags xmlns="a1c9f355-ecd3-4278-9438-8cd8c6e98a42" xsi:nil="true"/>
    <thumbnails xmlns="a1c9f355-ecd3-4278-9438-8cd8c6e98a42" xsi:nil="true"/>
    <_dlc_DocIdUrl xmlns="46a5dd20-f0b3-4d61-834b-69fb9fff00eb">
      <Url>https://smhosmso.sharepoint.com/sites/SchoolMentalHealthOntario/_layouts/15/DocIdRedir.aspx?ID=2MMV42CKC3FZ-1937131458-122804</Url>
      <Description>2MMV42CKC3FZ-1937131458-122804</Description>
    </_dlc_DocIdUrl>
    <lcf76f155ced4ddcb4097134ff3c332f xmlns="a1c9f355-ecd3-4278-9438-8cd8c6e98a42">
      <Terms xmlns="http://schemas.microsoft.com/office/infopath/2007/PartnerControls"/>
    </lcf76f155ced4ddcb4097134ff3c332f>
    <TaxCatchAll xmlns="46a5dd20-f0b3-4d61-834b-69fb9fff00eb"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D3DF0-A12B-4CB6-B60B-6CA9E780D326}">
  <ds:schemaRefs>
    <ds:schemaRef ds:uri="46a5dd20-f0b3-4d61-834b-69fb9fff00eb"/>
    <ds:schemaRef ds:uri="a1c9f355-ecd3-4278-9438-8cd8c6e98a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176E29-2024-432F-86C6-3D075EC128DA}">
  <ds:schemaRefs>
    <ds:schemaRef ds:uri="http://schemas.microsoft.com/sharepoint/events"/>
  </ds:schemaRefs>
</ds:datastoreItem>
</file>

<file path=customXml/itemProps3.xml><?xml version="1.0" encoding="utf-8"?>
<ds:datastoreItem xmlns:ds="http://schemas.openxmlformats.org/officeDocument/2006/customXml" ds:itemID="{169DF7E7-6966-43C6-890A-9B9127DCD48C}">
  <ds:schemaRefs>
    <ds:schemaRef ds:uri="46a5dd20-f0b3-4d61-834b-69fb9fff00eb"/>
    <ds:schemaRef ds:uri="a1c9f355-ecd3-4278-9438-8cd8c6e98a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A5AB5EF-30EB-4321-A1AA-C1666A691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Module B:</vt:lpstr>
      <vt:lpstr>Notes for facilitation</vt:lpstr>
      <vt:lpstr>Notes for facilitation (continued)</vt:lpstr>
      <vt:lpstr>By the end of this module, we will be able to: </vt:lpstr>
      <vt:lpstr>Educator quotes</vt:lpstr>
      <vt:lpstr>Understand the topic</vt:lpstr>
      <vt:lpstr>Video</vt:lpstr>
      <vt:lpstr>Reflect</vt:lpstr>
      <vt:lpstr>Reflect 2</vt:lpstr>
      <vt:lpstr>Word cloud</vt:lpstr>
      <vt:lpstr>Reflect 3</vt:lpstr>
      <vt:lpstr>Student quote</vt:lpstr>
      <vt:lpstr>Learning about mental health at school can...</vt:lpstr>
      <vt:lpstr>Reflect 4</vt:lpstr>
      <vt:lpstr>Build your toolbox</vt:lpstr>
      <vt:lpstr>Resources per grade</vt:lpstr>
      <vt:lpstr>Dig deeper</vt:lpstr>
      <vt:lpstr>Search and find</vt:lpstr>
      <vt:lpstr>Connect with SMH-ON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2026-03-12T13:57:02Z</dcterms:created>
  <dcterms:modified xsi:type="dcterms:W3CDTF">2026-03-31T16:30:23Z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e81a33fe-b6a1-43a2-88bb-45d5c2bf3463</vt:lpwstr>
  </property>
  <property fmtid="{D5CDD505-2E9C-101B-9397-08002B2CF9AE}" pid="3" name="MediaServiceImageTags">
    <vt:lpwstr/>
  </property>
  <property fmtid="{D5CDD505-2E9C-101B-9397-08002B2CF9AE}" pid="4" name="ContentTypeId">
    <vt:lpwstr>0x010100CCA129D4CF93FD40B4303B32156186A5</vt:lpwstr>
  </property>
</Properties>
</file>