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27"/>
  </p:notesMasterIdLst>
  <p:handoutMasterIdLst>
    <p:handoutMasterId r:id="rId28"/>
  </p:handoutMasterIdLst>
  <p:sldIdLst>
    <p:sldId id="256" r:id="rId6"/>
    <p:sldId id="275" r:id="rId7"/>
    <p:sldId id="281" r:id="rId8"/>
    <p:sldId id="257" r:id="rId9"/>
    <p:sldId id="258" r:id="rId10"/>
    <p:sldId id="274" r:id="rId11"/>
    <p:sldId id="283" r:id="rId12"/>
    <p:sldId id="282" r:id="rId13"/>
    <p:sldId id="260" r:id="rId14"/>
    <p:sldId id="259" r:id="rId15"/>
    <p:sldId id="261" r:id="rId16"/>
    <p:sldId id="262" r:id="rId17"/>
    <p:sldId id="279" r:id="rId18"/>
    <p:sldId id="266" r:id="rId19"/>
    <p:sldId id="273" r:id="rId20"/>
    <p:sldId id="285" r:id="rId21"/>
    <p:sldId id="270" r:id="rId22"/>
    <p:sldId id="277" r:id="rId23"/>
    <p:sldId id="284"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4430C00-5918-4EEB-AC15-C53B1D88AAAA}">
          <p14:sldIdLst>
            <p14:sldId id="256"/>
            <p14:sldId id="275"/>
            <p14:sldId id="281"/>
          </p14:sldIdLst>
        </p14:section>
        <p14:section name="Learning outline" id="{0C263577-538F-4E14-8E82-7338EB0228F0}">
          <p14:sldIdLst>
            <p14:sldId id="257"/>
          </p14:sldIdLst>
        </p14:section>
        <p14:section name="Check in" id="{6F33407B-4F58-45AD-8E3C-A4BB26A14DFD}">
          <p14:sldIdLst>
            <p14:sldId id="258"/>
            <p14:sldId id="274"/>
            <p14:sldId id="283"/>
          </p14:sldIdLst>
        </p14:section>
        <p14:section name="Main content" id="{B3A7795D-1D0D-443B-ADC4-A3A13A2B227F}">
          <p14:sldIdLst>
            <p14:sldId id="282"/>
            <p14:sldId id="260"/>
            <p14:sldId id="259"/>
            <p14:sldId id="261"/>
            <p14:sldId id="262"/>
            <p14:sldId id="279"/>
            <p14:sldId id="266"/>
            <p14:sldId id="273"/>
          </p14:sldIdLst>
        </p14:section>
        <p14:section name="Build your toolbox" id="{4618FED2-469B-4877-91AD-C052158B50F1}">
          <p14:sldIdLst>
            <p14:sldId id="285"/>
            <p14:sldId id="270"/>
            <p14:sldId id="277"/>
          </p14:sldIdLst>
        </p14:section>
        <p14:section name="Dig deeper" id="{326BCA71-3C12-4AC6-9582-7C51956AF78F}">
          <p14:sldIdLst>
            <p14:sldId id="284"/>
            <p14:sldId id="271"/>
          </p14:sldIdLst>
        </p14:section>
        <p14:section name="Closing" id="{07AE44F9-F464-45CE-947B-DC20A5E3120E}">
          <p14:sldIdLst>
            <p14:sldId id="272"/>
          </p14:sldIdLst>
        </p14:section>
      </p14:section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9FC"/>
    <a:srgbClr val="7ABC30"/>
    <a:srgbClr val="E8ECF1"/>
    <a:srgbClr val="FCFAD7"/>
    <a:srgbClr val="40008D"/>
    <a:srgbClr val="62409B"/>
    <a:srgbClr val="5F4D79"/>
    <a:srgbClr val="4A267F"/>
    <a:srgbClr val="432381"/>
    <a:srgbClr val="5A3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CFB79-2143-9E15-481D-11B71914A6FB}" v="6" dt="2026-03-31T16:30:07.593"/>
    <p1510:client id="{5F9D8599-B39B-4068-AE36-F8EF124BD0D5}" v="2" dt="2026-03-31T15:32:36.703"/>
    <p1510:client id="{98C70CB2-10DF-5244-A825-AA837F32D222}" v="2" dt="2026-03-31T16:32:13.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438A95-8476-1BC5-04F5-63D6D0716C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BDDCB9-C618-4656-AC20-AD92F483DC7E}" type="datetimeFigureOut">
              <a:rPr lang="en-CA" smtClean="0"/>
              <a:t>2026-03-31</a:t>
            </a:fld>
            <a:endParaRPr lang="en-CA"/>
          </a:p>
        </p:txBody>
      </p:sp>
      <p:sp>
        <p:nvSpPr>
          <p:cNvPr id="5" name="Slide Number Placeholder 4">
            <a:extLst>
              <a:ext uri="{FF2B5EF4-FFF2-40B4-BE49-F238E27FC236}">
                <a16:creationId xmlns:a16="http://schemas.microsoft.com/office/drawing/2014/main" id="{0FE488B4-CDFD-B6FC-D550-A1AAFEDAE3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5664E1-4A11-4368-87F4-AA6B53C41A28}" type="slidenum">
              <a:rPr lang="en-CA" smtClean="0"/>
              <a:t>‹#›</a:t>
            </a:fld>
            <a:endParaRPr lang="en-CA"/>
          </a:p>
        </p:txBody>
      </p:sp>
      <p:pic>
        <p:nvPicPr>
          <p:cNvPr id="6" name="Picture 5" descr="Logo: Intro to MH LIT Mental Health in Action for Educators">
            <a:extLst>
              <a:ext uri="{FF2B5EF4-FFF2-40B4-BE49-F238E27FC236}">
                <a16:creationId xmlns:a16="http://schemas.microsoft.com/office/drawing/2014/main" id="{7A3E925D-7403-8B22-6A54-13004B0C11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7923" y="164917"/>
            <a:ext cx="1955677" cy="488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17336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E000F-3EF2-4340-B216-953DFF100FFD}" type="datetimeFigureOut">
              <a:t>3/31/2026</a:t>
            </a:fld>
            <a:endParaRPr lang="en-US"/>
          </a:p>
        </p:txBody>
      </p:sp>
      <p:sp>
        <p:nvSpPr>
          <p:cNvPr id="4" name="Slide Image Placeholder 3"/>
          <p:cNvSpPr>
            <a:spLocks noGrp="1" noRot="1" noChangeAspect="1"/>
          </p:cNvSpPr>
          <p:nvPr>
            <p:ph type="sldImg" idx="2"/>
          </p:nvPr>
        </p:nvSpPr>
        <p:spPr>
          <a:xfrm>
            <a:off x="103174" y="66759"/>
            <a:ext cx="3325826" cy="187077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3174" y="2004295"/>
            <a:ext cx="6686044" cy="70729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F3A33A-E767-470F-AC90-181DE2F0E36B}" type="slidenum">
              <a:t>‹#›</a:t>
            </a:fld>
            <a:endParaRPr lang="en-US"/>
          </a:p>
        </p:txBody>
      </p:sp>
      <p:pic>
        <p:nvPicPr>
          <p:cNvPr id="8" name="Picture 7">
            <a:extLst>
              <a:ext uri="{FF2B5EF4-FFF2-40B4-BE49-F238E27FC236}">
                <a16:creationId xmlns:a16="http://schemas.microsoft.com/office/drawing/2014/main" id="{AFAF4823-30A4-B739-DAE0-D13695E60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613" y="66759"/>
            <a:ext cx="1772156" cy="613642"/>
          </a:xfrm>
          <a:prstGeom prst="rect">
            <a:avLst/>
          </a:prstGeom>
        </p:spPr>
      </p:pic>
    </p:spTree>
    <p:extLst>
      <p:ext uri="{BB962C8B-B14F-4D97-AF65-F5344CB8AC3E}">
        <p14:creationId xmlns:p14="http://schemas.microsoft.com/office/powerpoint/2010/main" val="3391315365"/>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100" kern="1200">
        <a:solidFill>
          <a:schemeClr val="tx1"/>
        </a:solidFill>
        <a:latin typeface="Roboto Medium" panose="02000000000000000000" pitchFamily="2" charset="0"/>
        <a:ea typeface="Roboto Medium" panose="02000000000000000000" pitchFamily="2" charset="0"/>
        <a:cs typeface="+mn-cs"/>
      </a:defRPr>
    </a:lvl1pPr>
    <a:lvl2pPr marL="457200" algn="l" defTabSz="914400" rtl="0" eaLnBrk="1" latinLnBrk="0" hangingPunct="1">
      <a:defRPr lang="en-US" sz="1100" kern="1200">
        <a:solidFill>
          <a:schemeClr val="tx1"/>
        </a:solidFill>
        <a:latin typeface="Roboto Medium" panose="02000000000000000000" pitchFamily="2" charset="0"/>
        <a:ea typeface="Roboto Medium" panose="02000000000000000000" pitchFamily="2" charset="0"/>
        <a:cs typeface="+mn-cs"/>
      </a:defRPr>
    </a:lvl2pPr>
    <a:lvl3pPr marL="914400" algn="l" defTabSz="914400" rtl="0" eaLnBrk="1" latinLnBrk="0" hangingPunct="1">
      <a:defRPr lang="en-US" sz="1100" kern="1200">
        <a:solidFill>
          <a:schemeClr val="tx1"/>
        </a:solidFill>
        <a:latin typeface="Roboto Medium" panose="02000000000000000000" pitchFamily="2" charset="0"/>
        <a:ea typeface="Roboto Medium" panose="02000000000000000000" pitchFamily="2" charset="0"/>
        <a:cs typeface="+mn-cs"/>
      </a:defRPr>
    </a:lvl3pPr>
    <a:lvl4pPr marL="1371600" algn="l" defTabSz="914400" rtl="0" eaLnBrk="1" latinLnBrk="0" hangingPunct="1">
      <a:defRPr lang="en-US" sz="1100" kern="1200">
        <a:solidFill>
          <a:schemeClr val="tx1"/>
        </a:solidFill>
        <a:latin typeface="Roboto Medium" panose="02000000000000000000" pitchFamily="2" charset="0"/>
        <a:ea typeface="Roboto Medium" panose="02000000000000000000" pitchFamily="2" charset="0"/>
        <a:cs typeface="+mn-cs"/>
      </a:defRPr>
    </a:lvl4pPr>
    <a:lvl5pPr marL="1828800" algn="l" defTabSz="914400" rtl="0" eaLnBrk="1" latinLnBrk="0" hangingPunct="1">
      <a:defRPr lang="en-US" sz="1100" kern="1200">
        <a:solidFill>
          <a:schemeClr val="tx1"/>
        </a:solidFill>
        <a:latin typeface="Roboto Medium" panose="02000000000000000000" pitchFamily="2" charset="0"/>
        <a:ea typeface="Roboto Medium"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mho-smso.ca/online-resources/mh-lit-student-mental-health-in-ac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mho-smso.ca/online-resources/cultural-humility-self-reflection-tool-for-school-staf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mho-smso.ca/online-resources/mh-lit-student-mental-health-in-ac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mho-smso.ca/wayfind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mho-smso.ca/educators-and-student-support-staff/mh-lit-online-course/"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smho-smso.ca/learn/" TargetMode="External"/><Relationship Id="rId4" Type="http://schemas.openxmlformats.org/officeDocument/2006/relationships/hyperlink" Target="https://xxxxx.elearningontario.c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mho-smso.ca/wp-content/uploads/2022/01/Grab-and-go-feelings-flashcard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This facilitation slide deck accompanies Module A from the one-hour Intro to MH LIT: Mental Health in Action for Educators course. </a:t>
            </a:r>
          </a:p>
        </p:txBody>
      </p:sp>
      <p:sp>
        <p:nvSpPr>
          <p:cNvPr id="4" name="Slide Number Placeholder 3"/>
          <p:cNvSpPr>
            <a:spLocks noGrp="1"/>
          </p:cNvSpPr>
          <p:nvPr>
            <p:ph type="sldNum" sz="quarter" idx="5"/>
          </p:nvPr>
        </p:nvSpPr>
        <p:spPr/>
        <p:txBody>
          <a:bodyPr/>
          <a:lstStyle/>
          <a:p>
            <a:fld id="{F9F3A33A-E767-470F-AC90-181DE2F0E36B}" type="slidenum">
              <a:rPr lang="en-US"/>
              <a:t>1</a:t>
            </a:fld>
            <a:endParaRPr lang="en-US"/>
          </a:p>
        </p:txBody>
      </p:sp>
    </p:spTree>
    <p:extLst>
      <p:ext uri="{BB962C8B-B14F-4D97-AF65-F5344CB8AC3E}">
        <p14:creationId xmlns:p14="http://schemas.microsoft.com/office/powerpoint/2010/main" val="18082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t>Sticky note activity</a:t>
            </a:r>
          </a:p>
        </p:txBody>
      </p:sp>
      <p:sp>
        <p:nvSpPr>
          <p:cNvPr id="4" name="Slide Number Placeholder 3"/>
          <p:cNvSpPr>
            <a:spLocks noGrp="1"/>
          </p:cNvSpPr>
          <p:nvPr>
            <p:ph type="sldNum" sz="quarter" idx="5"/>
          </p:nvPr>
        </p:nvSpPr>
        <p:spPr/>
        <p:txBody>
          <a:bodyPr/>
          <a:lstStyle/>
          <a:p>
            <a:fld id="{F9F3A33A-E767-470F-AC90-181DE2F0E36B}" type="slidenum">
              <a:t>10</a:t>
            </a:fld>
            <a:endParaRPr lang="en-US"/>
          </a:p>
        </p:txBody>
      </p:sp>
    </p:spTree>
    <p:extLst>
      <p:ext uri="{BB962C8B-B14F-4D97-AF65-F5344CB8AC3E}">
        <p14:creationId xmlns:p14="http://schemas.microsoft.com/office/powerpoint/2010/main" val="365643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t>Debrief the activity by considering the responses. Were they similar? Varied? Positive? Not so much? </a:t>
            </a:r>
          </a:p>
          <a:p>
            <a:endParaRPr lang="en-US"/>
          </a:p>
          <a:p>
            <a:r>
              <a:rPr lang="en-US" b="1"/>
              <a:t>Facilitator script: </a:t>
            </a:r>
            <a:r>
              <a:rPr lang="en-US"/>
              <a:t>"Not long ago responses to this activity tended to focus almost exclusively on mental illness. Over the past few years, we have seen a shift to also include mental health – ideas to be and stay well. This is a wonderful change as now we are thinking more fully about BOTH mental health and mental illness. Both are important and can impact our lives."</a:t>
            </a:r>
            <a:endParaRPr lang="en-US">
              <a:ea typeface="Calibri"/>
              <a:cs typeface="Calibri"/>
            </a:endParaRPr>
          </a:p>
          <a:p>
            <a:endParaRPr lang="en-US"/>
          </a:p>
          <a:p>
            <a:r>
              <a:rPr lang="en-US"/>
              <a:t>Note: this activity comes from </a:t>
            </a:r>
            <a:r>
              <a:rPr lang="en-US">
                <a:hlinkClick r:id="rId3"/>
              </a:rPr>
              <a:t>MH LIT: Student Mental Health in Action - School Mental Health Ontario</a:t>
            </a:r>
            <a:r>
              <a:rPr lang="en-US"/>
              <a:t>, a series of secondary school lesson plans</a:t>
            </a:r>
            <a:r>
              <a:rPr lang="en-US">
                <a:solidFill>
                  <a:srgbClr val="2F2F2F"/>
                </a:solidFill>
              </a:rPr>
              <a:t> to support the development of basic mental health knowledge and help-seeking skills.</a:t>
            </a:r>
            <a:r>
              <a:rPr lang="en-US"/>
              <a:t> </a:t>
            </a:r>
            <a:endParaRPr lang="en-US">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11</a:t>
            </a:fld>
            <a:endParaRPr lang="en-US"/>
          </a:p>
        </p:txBody>
      </p:sp>
    </p:spTree>
    <p:extLst>
      <p:ext uri="{BB962C8B-B14F-4D97-AF65-F5344CB8AC3E}">
        <p14:creationId xmlns:p14="http://schemas.microsoft.com/office/powerpoint/2010/main" val="228351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Optional: watch the video together if learning is synchronous. (6 minutes)</a:t>
            </a:r>
          </a:p>
        </p:txBody>
      </p:sp>
      <p:sp>
        <p:nvSpPr>
          <p:cNvPr id="4" name="Slide Number Placeholder 3"/>
          <p:cNvSpPr>
            <a:spLocks noGrp="1"/>
          </p:cNvSpPr>
          <p:nvPr>
            <p:ph type="sldNum" sz="quarter" idx="5"/>
          </p:nvPr>
        </p:nvSpPr>
        <p:spPr/>
        <p:txBody>
          <a:bodyPr/>
          <a:lstStyle/>
          <a:p>
            <a:fld id="{F9F3A33A-E767-470F-AC90-181DE2F0E36B}" type="slidenum">
              <a:t>12</a:t>
            </a:fld>
            <a:endParaRPr lang="en-US"/>
          </a:p>
        </p:txBody>
      </p:sp>
    </p:spTree>
    <p:extLst>
      <p:ext uri="{BB962C8B-B14F-4D97-AF65-F5344CB8AC3E}">
        <p14:creationId xmlns:p14="http://schemas.microsoft.com/office/powerpoint/2010/main" val="342058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pPr>
              <a:lnSpc>
                <a:spcPct val="90000"/>
              </a:lnSpc>
              <a:spcBef>
                <a:spcPts val="1000"/>
              </a:spcBef>
            </a:pPr>
            <a:r>
              <a:rPr lang="en-US">
                <a:ea typeface="Calibri"/>
                <a:cs typeface="Calibri"/>
              </a:rPr>
              <a:t>Offer different ways to engage in the activity, depending on the needs of the group (e.g., a pair and share, a personal reflection to take away for further steps, a group discussion). You may also with to offer participants the option of choosing one of these prompts to respond to, if there is not sufficient time for all three.</a:t>
            </a:r>
          </a:p>
        </p:txBody>
      </p:sp>
      <p:sp>
        <p:nvSpPr>
          <p:cNvPr id="4" name="Slide Number Placeholder 3"/>
          <p:cNvSpPr>
            <a:spLocks noGrp="1"/>
          </p:cNvSpPr>
          <p:nvPr>
            <p:ph type="sldNum" sz="quarter" idx="5"/>
          </p:nvPr>
        </p:nvSpPr>
        <p:spPr/>
        <p:txBody>
          <a:bodyPr/>
          <a:lstStyle/>
          <a:p>
            <a:fld id="{F9F3A33A-E767-470F-AC90-181DE2F0E36B}" type="slidenum">
              <a:rPr lang="en-US"/>
              <a:t>13</a:t>
            </a:fld>
            <a:endParaRPr lang="en-US"/>
          </a:p>
        </p:txBody>
      </p:sp>
    </p:spTree>
    <p:extLst>
      <p:ext uri="{BB962C8B-B14F-4D97-AF65-F5344CB8AC3E}">
        <p14:creationId xmlns:p14="http://schemas.microsoft.com/office/powerpoint/2010/main" val="82322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b="1"/>
              <a:t>Facilitator script:</a:t>
            </a:r>
            <a:r>
              <a:rPr lang="en-US"/>
              <a:t> "Reflecting deeply on our own personal values, beliefs and biases is an important step toward providing identity-affirming and culturally responsive support to every student." </a:t>
            </a:r>
          </a:p>
          <a:p>
            <a:r>
              <a:rPr lang="en-US"/>
              <a:t> </a:t>
            </a:r>
            <a:endParaRPr lang="en-US">
              <a:ea typeface="Calibri"/>
              <a:cs typeface="Calibri"/>
            </a:endParaRPr>
          </a:p>
          <a:p>
            <a:r>
              <a:rPr lang="en-US" b="1">
                <a:ea typeface="Calibri"/>
                <a:cs typeface="Calibri"/>
              </a:rPr>
              <a:t>Optional extension</a:t>
            </a:r>
            <a:r>
              <a:rPr lang="en-US">
                <a:ea typeface="Calibri"/>
                <a:cs typeface="Calibri"/>
              </a:rPr>
              <a:t> – invite staff to consider </a:t>
            </a:r>
            <a:r>
              <a:rPr lang="en-US"/>
              <a:t>the </a:t>
            </a:r>
            <a:r>
              <a:rPr lang="en-US">
                <a:hlinkClick r:id="rId3"/>
              </a:rPr>
              <a:t>Cultural Humility Self-Reflection Tool for School Staff - School Mental Health Ontario</a:t>
            </a:r>
            <a:endParaRPr lang="en-US">
              <a:ea typeface="Calibri"/>
              <a:cs typeface="Calibri"/>
              <a:hlinkClick r:id="rId3"/>
            </a:endParaRPr>
          </a:p>
          <a:p>
            <a:endParaRPr lang="en-US">
              <a:ea typeface="Calibri"/>
              <a:cs typeface="Calibri"/>
            </a:endParaRPr>
          </a:p>
          <a:p>
            <a:r>
              <a:rPr lang="en-US" b="1"/>
              <a:t>Facilitator script: </a:t>
            </a:r>
            <a:r>
              <a:rPr lang="en-US"/>
              <a:t>"The tool is meant to be completed individually to help us be more intentional, mindful, and reflective about our social location and biases and how they impact our work. When we enter a teaching or student support relationship with cultural humility, we can engage in more authentic interactions that promote better mental health for the students we serve."</a:t>
            </a:r>
            <a:endParaRPr lang="en-US">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14</a:t>
            </a:fld>
            <a:endParaRPr lang="en-US"/>
          </a:p>
        </p:txBody>
      </p:sp>
    </p:spTree>
    <p:extLst>
      <p:ext uri="{BB962C8B-B14F-4D97-AF65-F5344CB8AC3E}">
        <p14:creationId xmlns:p14="http://schemas.microsoft.com/office/powerpoint/2010/main" val="1722186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b="1">
                <a:ea typeface="Calibri"/>
                <a:cs typeface="Calibri"/>
              </a:rPr>
              <a:t>Optional extension</a:t>
            </a:r>
            <a:r>
              <a:rPr lang="en-US">
                <a:ea typeface="Calibri"/>
                <a:cs typeface="Calibri"/>
              </a:rPr>
              <a:t> – use the Jayden and Bina videos to further unpack the dual continuum.</a:t>
            </a:r>
            <a:br>
              <a:rPr lang="en-US">
                <a:cs typeface="+mn-lt"/>
              </a:rPr>
            </a:br>
            <a:r>
              <a:rPr lang="en-US" err="1">
                <a:ea typeface="Calibri"/>
                <a:cs typeface="Calibri"/>
              </a:rPr>
              <a:t>Youtube</a:t>
            </a:r>
            <a:r>
              <a:rPr lang="en-US">
                <a:ea typeface="Calibri"/>
                <a:cs typeface="Calibri"/>
              </a:rPr>
              <a:t> links are embedded in the slides</a:t>
            </a:r>
            <a:br>
              <a:rPr lang="en-US">
                <a:cs typeface="+mn-lt"/>
              </a:rPr>
            </a:br>
            <a:r>
              <a:rPr lang="en-US"/>
              <a:t> </a:t>
            </a:r>
          </a:p>
          <a:p>
            <a:r>
              <a:rPr lang="en-US"/>
              <a:t>Note: these videos come from </a:t>
            </a:r>
            <a:r>
              <a:rPr lang="en-US">
                <a:hlinkClick r:id="rId3"/>
              </a:rPr>
              <a:t>MH LIT: Student Mental Health in Action - School Mental Health Ontario</a:t>
            </a:r>
            <a:r>
              <a:rPr lang="en-US"/>
              <a:t>, a series of secondary school lesson plans</a:t>
            </a:r>
            <a:r>
              <a:rPr lang="en-US">
                <a:solidFill>
                  <a:srgbClr val="2F2F2F"/>
                </a:solidFill>
              </a:rPr>
              <a:t> to support the development of basic mental health knowledge and help-seeking skills.</a:t>
            </a:r>
            <a:r>
              <a:rPr lang="en-US"/>
              <a:t> </a:t>
            </a:r>
            <a:endParaRPr lang="en-US">
              <a:ea typeface="Calibri"/>
              <a:cs typeface="Calibri"/>
            </a:endParaRPr>
          </a:p>
          <a:p>
            <a:endParaRPr lang="en-US">
              <a:ea typeface="Calibri"/>
              <a:cs typeface="+mn-lt"/>
            </a:endParaRPr>
          </a:p>
          <a:p>
            <a:r>
              <a:rPr lang="en-US" b="1">
                <a:ea typeface="Calibri"/>
                <a:cs typeface="Calibri" panose="020F0502020204030204"/>
              </a:rPr>
              <a:t>Facilitator script:</a:t>
            </a:r>
            <a:r>
              <a:rPr lang="en-US">
                <a:ea typeface="Calibri"/>
                <a:cs typeface="Calibri" panose="020F0502020204030204"/>
              </a:rPr>
              <a:t> "This is one way to think about mental health and mental illness that many students find helpful. </a:t>
            </a:r>
            <a:r>
              <a:rPr lang="en-US"/>
              <a:t>Not having a mental illness doesn't guarantee we feel great all the time. And all of us, including those with mental illness, can feel well with the support we need. This is a new idea for many students, and one that they find hopeful."</a:t>
            </a:r>
            <a:endParaRPr lang="en-US">
              <a:ea typeface="Calibri"/>
              <a:cs typeface="Calibri"/>
            </a:endParaRPr>
          </a:p>
          <a:p>
            <a:endParaRPr lang="en-US">
              <a:ea typeface="Calibri"/>
              <a:cs typeface="+mn-lt"/>
            </a:endParaRPr>
          </a:p>
          <a:p>
            <a:r>
              <a:rPr lang="en-US">
                <a:ea typeface="Calibri"/>
                <a:cs typeface="+mn-lt"/>
              </a:rPr>
              <a:t>Invite a conversation re: how staff feel about the dual continuum. Does the dual continuum make sense? Do they find it hopeful? Would they be excited to share it with students?</a:t>
            </a:r>
          </a:p>
          <a:p>
            <a:endParaRPr lang="en-US">
              <a:ea typeface="Calibri"/>
              <a:cs typeface="+mn-lt"/>
            </a:endParaRPr>
          </a:p>
          <a:p>
            <a:br>
              <a:rPr lang="en-US">
                <a:ea typeface="Calibri"/>
                <a:cs typeface="+mn-lt"/>
              </a:rPr>
            </a:br>
            <a:endParaRPr lang="en-US">
              <a:ea typeface="Calibri"/>
              <a:cs typeface="+mn-lt"/>
            </a:endParaRPr>
          </a:p>
          <a:p>
            <a:endParaRPr lang="en-US">
              <a:ea typeface="Calibri"/>
              <a:cs typeface="+mn-lt"/>
            </a:endParaRPr>
          </a:p>
          <a:p>
            <a:endParaRPr lang="en-US">
              <a:ea typeface="Calibri"/>
              <a:cs typeface="+mn-lt"/>
            </a:endParaRPr>
          </a:p>
        </p:txBody>
      </p:sp>
      <p:sp>
        <p:nvSpPr>
          <p:cNvPr id="4" name="Slide Number Placeholder 3"/>
          <p:cNvSpPr>
            <a:spLocks noGrp="1"/>
          </p:cNvSpPr>
          <p:nvPr>
            <p:ph type="sldNum" sz="quarter" idx="5"/>
          </p:nvPr>
        </p:nvSpPr>
        <p:spPr/>
        <p:txBody>
          <a:bodyPr/>
          <a:lstStyle/>
          <a:p>
            <a:fld id="{F9F3A33A-E767-470F-AC90-181DE2F0E36B}" type="slidenum">
              <a:t>15</a:t>
            </a:fld>
            <a:endParaRPr lang="en-US"/>
          </a:p>
        </p:txBody>
      </p:sp>
    </p:spTree>
    <p:extLst>
      <p:ext uri="{BB962C8B-B14F-4D97-AF65-F5344CB8AC3E}">
        <p14:creationId xmlns:p14="http://schemas.microsoft.com/office/powerpoint/2010/main" val="281209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9F3A33A-E767-470F-AC90-181DE2F0E36B}" type="slidenum">
              <a:rPr lang="en-CA" smtClean="0"/>
              <a:t>16</a:t>
            </a:fld>
            <a:endParaRPr lang="en-CA"/>
          </a:p>
        </p:txBody>
      </p:sp>
    </p:spTree>
    <p:extLst>
      <p:ext uri="{BB962C8B-B14F-4D97-AF65-F5344CB8AC3E}">
        <p14:creationId xmlns:p14="http://schemas.microsoft.com/office/powerpoint/2010/main" val="1014838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hlinkClick r:id="rId3"/>
              </a:rPr>
              <a:t>Wayfinder - Download your sequenced guide to teach about mental health</a:t>
            </a:r>
          </a:p>
          <a:p>
            <a:endParaRPr lang="en-US">
              <a:ea typeface="Calibri"/>
              <a:cs typeface="Calibri"/>
            </a:endParaRPr>
          </a:p>
          <a:p>
            <a:r>
              <a:rPr lang="en-US" b="1">
                <a:ea typeface="Calibri"/>
                <a:cs typeface="Calibri"/>
              </a:rPr>
              <a:t>Facilitator script: </a:t>
            </a:r>
            <a:r>
              <a:rPr lang="en-US">
                <a:ea typeface="Calibri"/>
                <a:cs typeface="Calibri"/>
              </a:rPr>
              <a:t>"When you sign up for Wayfinder, you will receive an email asking you to confirm your subscription. Once you've done that, you will get a second email with links to Wayfinder charts for each grade. In the future you'll also receive an email when any updates are made, as Wayfinder is regularly revised as new resources are added."</a:t>
            </a:r>
          </a:p>
          <a:p>
            <a:endParaRPr lang="en-US"/>
          </a:p>
        </p:txBody>
      </p:sp>
      <p:sp>
        <p:nvSpPr>
          <p:cNvPr id="4" name="Slide Number Placeholder 3"/>
          <p:cNvSpPr>
            <a:spLocks noGrp="1"/>
          </p:cNvSpPr>
          <p:nvPr>
            <p:ph type="sldNum" sz="quarter" idx="5"/>
          </p:nvPr>
        </p:nvSpPr>
        <p:spPr/>
        <p:txBody>
          <a:bodyPr/>
          <a:lstStyle/>
          <a:p>
            <a:fld id="{F9F3A33A-E767-470F-AC90-181DE2F0E36B}" type="slidenum">
              <a:rPr lang="en-US"/>
              <a:t>17</a:t>
            </a:fld>
            <a:endParaRPr lang="en-US"/>
          </a:p>
        </p:txBody>
      </p:sp>
    </p:spTree>
    <p:extLst>
      <p:ext uri="{BB962C8B-B14F-4D97-AF65-F5344CB8AC3E}">
        <p14:creationId xmlns:p14="http://schemas.microsoft.com/office/powerpoint/2010/main" val="82421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Invite a conversation about the value of this learning. Where have participants already had mental health learning opportunities? Where else would they like to experience them? What do they already know? What would they still like to learn? What are the roadblocks and how can we navigate them?</a:t>
            </a:r>
          </a:p>
        </p:txBody>
      </p:sp>
      <p:sp>
        <p:nvSpPr>
          <p:cNvPr id="4" name="Slide Number Placeholder 3"/>
          <p:cNvSpPr>
            <a:spLocks noGrp="1"/>
          </p:cNvSpPr>
          <p:nvPr>
            <p:ph type="sldNum" sz="quarter" idx="5"/>
          </p:nvPr>
        </p:nvSpPr>
        <p:spPr/>
        <p:txBody>
          <a:bodyPr/>
          <a:lstStyle/>
          <a:p>
            <a:fld id="{F9F3A33A-E767-470F-AC90-181DE2F0E36B}" type="slidenum">
              <a:rPr lang="en-US"/>
              <a:t>18</a:t>
            </a:fld>
            <a:endParaRPr lang="en-US"/>
          </a:p>
        </p:txBody>
      </p:sp>
    </p:spTree>
    <p:extLst>
      <p:ext uri="{BB962C8B-B14F-4D97-AF65-F5344CB8AC3E}">
        <p14:creationId xmlns:p14="http://schemas.microsoft.com/office/powerpoint/2010/main" val="2937571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9F3A33A-E767-470F-AC90-181DE2F0E36B}" type="slidenum">
              <a:rPr lang="en-CA" smtClean="0"/>
              <a:t>19</a:t>
            </a:fld>
            <a:endParaRPr lang="en-CA"/>
          </a:p>
        </p:txBody>
      </p:sp>
    </p:spTree>
    <p:extLst>
      <p:ext uri="{BB962C8B-B14F-4D97-AF65-F5344CB8AC3E}">
        <p14:creationId xmlns:p14="http://schemas.microsoft.com/office/powerpoint/2010/main" val="291335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endParaRPr lang="en-CA">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a:t>
            </a:fld>
            <a:endParaRPr lang="en-US"/>
          </a:p>
        </p:txBody>
      </p:sp>
    </p:spTree>
    <p:extLst>
      <p:ext uri="{BB962C8B-B14F-4D97-AF65-F5344CB8AC3E}">
        <p14:creationId xmlns:p14="http://schemas.microsoft.com/office/powerpoint/2010/main" val="66549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hlinkClick r:id="rId3"/>
              </a:rPr>
              <a:t>Mental health literacy course for educators - Educators and student support staff - School Mental Health Ontario</a:t>
            </a:r>
          </a:p>
          <a:p>
            <a:endParaRPr lang="en-US">
              <a:solidFill>
                <a:srgbClr val="000000"/>
              </a:solidFill>
            </a:endParaRPr>
          </a:p>
          <a:p>
            <a:r>
              <a:rPr lang="en-US">
                <a:solidFill>
                  <a:srgbClr val="2F2F2F"/>
                </a:solidFill>
              </a:rPr>
              <a:t>Note: the course is hosted in the Ministry of Education’s e-community, an online learning hub. </a:t>
            </a:r>
            <a:r>
              <a:rPr lang="en-US">
                <a:solidFill>
                  <a:srgbClr val="2F2F2F"/>
                </a:solidFill>
                <a:ea typeface="Calibri"/>
                <a:cs typeface="Calibri"/>
              </a:rPr>
              <a:t>The following groups currently have access:</a:t>
            </a:r>
          </a:p>
          <a:p>
            <a:pPr marL="171450" indent="-171450">
              <a:buFont typeface="Arial"/>
              <a:buChar char="•"/>
            </a:pPr>
            <a:r>
              <a:rPr lang="en-US">
                <a:solidFill>
                  <a:srgbClr val="2F2F2F"/>
                </a:solidFill>
              </a:rPr>
              <a:t>Educators, including occasional teachers and early childhood educators, school leaders and superintendents currently employed by a publicly funded school board in Ontario</a:t>
            </a:r>
            <a:endParaRPr lang="en-US"/>
          </a:p>
          <a:p>
            <a:pPr marL="171450" indent="-171450">
              <a:buFont typeface="Arial"/>
              <a:buChar char="•"/>
            </a:pPr>
            <a:r>
              <a:rPr lang="en-US">
                <a:solidFill>
                  <a:srgbClr val="2F2F2F"/>
                </a:solidFill>
              </a:rPr>
              <a:t>Mental health leaders and managers of social work and psychology</a:t>
            </a:r>
            <a:endParaRPr lang="en-US"/>
          </a:p>
          <a:p>
            <a:endParaRPr lang="en-US">
              <a:solidFill>
                <a:srgbClr val="2F2F2F"/>
              </a:solidFill>
              <a:ea typeface="Calibri"/>
              <a:cs typeface="Calibri"/>
            </a:endParaRPr>
          </a:p>
          <a:p>
            <a:r>
              <a:rPr lang="en-US">
                <a:solidFill>
                  <a:srgbClr val="2F2F2F"/>
                </a:solidFill>
                <a:ea typeface="Calibri"/>
                <a:cs typeface="Calibri"/>
              </a:rPr>
              <a:t>To access the course:</a:t>
            </a:r>
          </a:p>
          <a:p>
            <a:pPr marL="171450" indent="-171450">
              <a:buFont typeface="Arial"/>
              <a:buChar char="•"/>
            </a:pPr>
            <a:r>
              <a:rPr lang="en-US">
                <a:solidFill>
                  <a:srgbClr val="2F2F2F"/>
                </a:solidFill>
              </a:rPr>
              <a:t>Go to the login page for your school board instance of the virtual learning environment (</a:t>
            </a:r>
            <a:r>
              <a:rPr lang="en-US">
                <a:solidFill>
                  <a:srgbClr val="2F2F2F"/>
                </a:solidFill>
                <a:hlinkClick r:id="rId4"/>
              </a:rPr>
              <a:t>https://xxxxx.elearningontario.ca</a:t>
            </a:r>
            <a:r>
              <a:rPr lang="en-US">
                <a:solidFill>
                  <a:srgbClr val="2F2F2F"/>
                </a:solidFill>
              </a:rPr>
              <a:t>). If you’re not sure how to find the page, use the dropdown menu.</a:t>
            </a:r>
            <a:endParaRPr lang="en-US"/>
          </a:p>
          <a:p>
            <a:pPr marL="171450" indent="-171450">
              <a:buFont typeface="Arial"/>
              <a:buChar char="•"/>
            </a:pPr>
            <a:r>
              <a:rPr lang="en-US">
                <a:solidFill>
                  <a:srgbClr val="2F2F2F"/>
                </a:solidFill>
              </a:rPr>
              <a:t>Sign in using your school board credentials.</a:t>
            </a:r>
            <a:endParaRPr lang="en-US"/>
          </a:p>
          <a:p>
            <a:pPr marL="171450" indent="-171450">
              <a:buFont typeface="Arial"/>
              <a:buChar char="•"/>
            </a:pPr>
            <a:r>
              <a:rPr lang="en-US">
                <a:solidFill>
                  <a:srgbClr val="2F2F2F"/>
                </a:solidFill>
              </a:rPr>
              <a:t>Once logged in, scroll down the page until you see a box labelled My Courses in Other Orgs.</a:t>
            </a:r>
            <a:endParaRPr lang="en-US"/>
          </a:p>
          <a:p>
            <a:pPr marL="171450" indent="-171450">
              <a:buFont typeface="Arial"/>
              <a:buChar char="•"/>
            </a:pPr>
            <a:r>
              <a:rPr lang="en-US">
                <a:solidFill>
                  <a:srgbClr val="2F2F2F"/>
                </a:solidFill>
              </a:rPr>
              <a:t>Inside the box, you will see a link to a community called </a:t>
            </a:r>
            <a:r>
              <a:rPr lang="en-US" err="1">
                <a:solidFill>
                  <a:srgbClr val="2F2F2F"/>
                </a:solidFill>
              </a:rPr>
              <a:t>eCommunities</a:t>
            </a:r>
            <a:r>
              <a:rPr lang="en-US">
                <a:solidFill>
                  <a:srgbClr val="2F2F2F"/>
                </a:solidFill>
              </a:rPr>
              <a:t> Available for Self-Registration.</a:t>
            </a:r>
            <a:endParaRPr lang="en-US"/>
          </a:p>
          <a:p>
            <a:pPr marL="171450" indent="-171450">
              <a:buFont typeface="Arial"/>
              <a:buChar char="•"/>
            </a:pPr>
            <a:r>
              <a:rPr lang="en-US">
                <a:solidFill>
                  <a:srgbClr val="2F2F2F"/>
                </a:solidFill>
              </a:rPr>
              <a:t>Click on that link and you will be taken directly into </a:t>
            </a:r>
            <a:r>
              <a:rPr lang="en-US" err="1">
                <a:solidFill>
                  <a:srgbClr val="2F2F2F"/>
                </a:solidFill>
              </a:rPr>
              <a:t>eCommunity</a:t>
            </a:r>
            <a:r>
              <a:rPr lang="en-US">
                <a:solidFill>
                  <a:srgbClr val="2F2F2F"/>
                </a:solidFill>
              </a:rPr>
              <a:t>. Choose Professional Learning and Teaching. You will see Mental Health In Action for Elementary Educators. Click to self register.</a:t>
            </a:r>
            <a:endParaRPr lang="en-US"/>
          </a:p>
          <a:p>
            <a:pPr marL="171450" indent="-171450">
              <a:buFont typeface="Arial"/>
              <a:buChar char="•"/>
            </a:pPr>
            <a:endParaRPr lang="en-US">
              <a:solidFill>
                <a:srgbClr val="2F2F2F"/>
              </a:solidFill>
              <a:ea typeface="Calibri"/>
              <a:cs typeface="Calibri"/>
            </a:endParaRPr>
          </a:p>
          <a:p>
            <a:r>
              <a:rPr lang="en-US">
                <a:solidFill>
                  <a:srgbClr val="2F2F2F"/>
                </a:solidFill>
                <a:ea typeface="Calibri"/>
                <a:cs typeface="Calibri"/>
              </a:rPr>
              <a:t>Versions are also available for special education resource teachers and guidance educators: </a:t>
            </a:r>
            <a:r>
              <a:rPr lang="en-US">
                <a:solidFill>
                  <a:srgbClr val="2F2F2F"/>
                </a:solidFill>
                <a:hlinkClick r:id="rId5"/>
              </a:rPr>
              <a:t>Learn - School Mental Health Ontario</a:t>
            </a:r>
            <a:endParaRPr lang="en-US">
              <a:solidFill>
                <a:srgbClr val="2F2F2F"/>
              </a:solidFill>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20</a:t>
            </a:fld>
            <a:endParaRPr lang="en-US"/>
          </a:p>
        </p:txBody>
      </p:sp>
    </p:spTree>
    <p:extLst>
      <p:ext uri="{BB962C8B-B14F-4D97-AF65-F5344CB8AC3E}">
        <p14:creationId xmlns:p14="http://schemas.microsoft.com/office/powerpoint/2010/main" val="634089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9F3A33A-E767-470F-AC90-181DE2F0E36B}" type="slidenum">
              <a:rPr lang="en-CA" smtClean="0"/>
              <a:t>21</a:t>
            </a:fld>
            <a:endParaRPr lang="en-CA"/>
          </a:p>
        </p:txBody>
      </p:sp>
    </p:spTree>
    <p:extLst>
      <p:ext uri="{BB962C8B-B14F-4D97-AF65-F5344CB8AC3E}">
        <p14:creationId xmlns:p14="http://schemas.microsoft.com/office/powerpoint/2010/main" val="125530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7788"/>
            <a:ext cx="3829050" cy="2154237"/>
          </a:xfrm>
        </p:spPr>
      </p:sp>
      <p:sp>
        <p:nvSpPr>
          <p:cNvPr id="3" name="Notes Placeholder 2"/>
          <p:cNvSpPr>
            <a:spLocks noGrp="1"/>
          </p:cNvSpPr>
          <p:nvPr>
            <p:ph type="body" idx="1"/>
          </p:nvPr>
        </p:nvSpPr>
        <p:spPr>
          <a:xfrm>
            <a:off x="85978" y="2320897"/>
            <a:ext cx="6686044" cy="3600450"/>
          </a:xfrm>
        </p:spPr>
        <p:txBody>
          <a:bodyPr/>
          <a:lstStyle/>
          <a:p>
            <a:endParaRPr lang="en-CA"/>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Note: this is a great opportunity to seek additional ideas about mental health topics staff would find meaningful for professional learning.</a:t>
            </a:r>
          </a:p>
        </p:txBody>
      </p:sp>
      <p:sp>
        <p:nvSpPr>
          <p:cNvPr id="4" name="Slide Number Placeholder 3"/>
          <p:cNvSpPr>
            <a:spLocks noGrp="1"/>
          </p:cNvSpPr>
          <p:nvPr>
            <p:ph type="sldNum" sz="quarter" idx="5"/>
          </p:nvPr>
        </p:nvSpPr>
        <p:spPr/>
        <p:txBody>
          <a:bodyPr/>
          <a:lstStyle/>
          <a:p>
            <a:fld id="{F9F3A33A-E767-470F-AC90-181DE2F0E36B}" type="slidenum">
              <a:rPr lang="en-US"/>
              <a:t>4</a:t>
            </a:fld>
            <a:endParaRPr lang="en-US"/>
          </a:p>
        </p:txBody>
      </p:sp>
    </p:spTree>
    <p:extLst>
      <p:ext uri="{BB962C8B-B14F-4D97-AF65-F5344CB8AC3E}">
        <p14:creationId xmlns:p14="http://schemas.microsoft.com/office/powerpoint/2010/main" val="64816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Facilitate this 'check in' digitally through the course or prepare materials to do it at tables. Alternatively you can choose a different activity from one of the options on the next slide.</a:t>
            </a:r>
            <a:endParaRPr lang="en-US"/>
          </a:p>
          <a:p>
            <a:r>
              <a:rPr lang="en-US" b="1"/>
              <a:t>Facilitator script:</a:t>
            </a:r>
            <a:r>
              <a:rPr lang="en-US"/>
              <a:t> "As we enter this learning, take a moment to reflect on how you're feeling using the </a:t>
            </a:r>
            <a:r>
              <a:rPr lang="en-US" i="1">
                <a:solidFill>
                  <a:srgbClr val="7030A0"/>
                </a:solidFill>
              </a:rPr>
              <a:t>Feelings Flashcards</a:t>
            </a:r>
            <a:r>
              <a:rPr lang="en-US"/>
              <a:t> and blank </a:t>
            </a:r>
            <a:r>
              <a:rPr lang="en-US" i="1">
                <a:solidFill>
                  <a:srgbClr val="7030A0"/>
                </a:solidFill>
              </a:rPr>
              <a:t>Mood Meter</a:t>
            </a:r>
            <a:r>
              <a:rPr lang="en-US"/>
              <a:t> chart on your table or in the online course. This kind of simple activity is a great way for all of us, staff and students included, to reflect on how we are feeling and consider what we need before engaging in learning." </a:t>
            </a:r>
            <a:br>
              <a:rPr lang="en-US">
                <a:ea typeface="Calibri"/>
                <a:cs typeface="+mn-lt"/>
              </a:rPr>
            </a:br>
            <a:r>
              <a:rPr lang="en-US">
                <a:ea typeface="Calibri"/>
                <a:cs typeface="Calibri"/>
              </a:rPr>
              <a:t>Materials: </a:t>
            </a:r>
            <a:endParaRPr lang="en-US"/>
          </a:p>
          <a:p>
            <a:pPr marL="171450" indent="-171450">
              <a:buFont typeface="Arial"/>
              <a:buChar char="•"/>
            </a:pPr>
            <a:r>
              <a:rPr lang="en-US">
                <a:ea typeface="Calibri"/>
                <a:cs typeface="Calibri"/>
              </a:rPr>
              <a:t>chart paper with the two labelled arrows</a:t>
            </a:r>
          </a:p>
          <a:p>
            <a:pPr marL="171450" indent="-171450">
              <a:buFont typeface="Arial"/>
              <a:buChar char="•"/>
            </a:pPr>
            <a:r>
              <a:rPr lang="en-US">
                <a:ea typeface="Calibri"/>
                <a:cs typeface="Calibri"/>
              </a:rPr>
              <a:t>printed feelings flashcards (</a:t>
            </a:r>
            <a:r>
              <a:rPr lang="en-US">
                <a:hlinkClick r:id="rId3"/>
              </a:rPr>
              <a:t>https://smho-smso.ca/wp-content/uploads/2022/01/Grab-and-go-feelings-flashcards.pdf</a:t>
            </a:r>
            <a:r>
              <a:rPr lang="en-US">
                <a:ea typeface="Calibri"/>
                <a:cs typeface="Calibri"/>
              </a:rPr>
              <a:t> )</a:t>
            </a:r>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t>5</a:t>
            </a:fld>
            <a:endParaRPr lang="en-US"/>
          </a:p>
        </p:txBody>
      </p:sp>
    </p:spTree>
    <p:extLst>
      <p:ext uri="{BB962C8B-B14F-4D97-AF65-F5344CB8AC3E}">
        <p14:creationId xmlns:p14="http://schemas.microsoft.com/office/powerpoint/2010/main" val="26878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Select a tool that provides participants both the opportunity to check in and models a possible resource for educators to use with their students.</a:t>
            </a:r>
          </a:p>
          <a:p>
            <a:r>
              <a:rPr lang="en-US" b="1"/>
              <a:t>Facilitator script:</a:t>
            </a:r>
            <a:r>
              <a:rPr lang="en-US"/>
              <a:t> "As we enter this learning, take a moment to reflect on how you're feeling. This kind of simple activity is a great way for all of us, staff and students included, to reflect on how we are feeling and consider what we need before engaging in learning."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t>6</a:t>
            </a:fld>
            <a:endParaRPr lang="en-US"/>
          </a:p>
        </p:txBody>
      </p:sp>
    </p:spTree>
    <p:extLst>
      <p:ext uri="{BB962C8B-B14F-4D97-AF65-F5344CB8AC3E}">
        <p14:creationId xmlns:p14="http://schemas.microsoft.com/office/powerpoint/2010/main" val="207162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82667-4941-5DE3-47C9-25A1FC664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11A18-1312-335B-038D-D3C601F817BC}"/>
              </a:ext>
            </a:extLst>
          </p:cNvPr>
          <p:cNvSpPr>
            <a:spLocks noGrp="1" noRot="1" noChangeAspect="1"/>
          </p:cNvSpPr>
          <p:nvPr>
            <p:ph type="sldImg"/>
          </p:nvPr>
        </p:nvSpPr>
        <p:spPr>
          <a:xfrm>
            <a:off x="103188" y="66675"/>
            <a:ext cx="3679825" cy="2070100"/>
          </a:xfrm>
        </p:spPr>
      </p:sp>
      <p:sp>
        <p:nvSpPr>
          <p:cNvPr id="3" name="Notes Placeholder 2">
            <a:extLst>
              <a:ext uri="{FF2B5EF4-FFF2-40B4-BE49-F238E27FC236}">
                <a16:creationId xmlns:a16="http://schemas.microsoft.com/office/drawing/2014/main" id="{7B1DCE0F-F90A-B004-6453-33AC5204483D}"/>
              </a:ext>
            </a:extLst>
          </p:cNvPr>
          <p:cNvSpPr>
            <a:spLocks noGrp="1"/>
          </p:cNvSpPr>
          <p:nvPr>
            <p:ph type="body" idx="1"/>
          </p:nvPr>
        </p:nvSpPr>
        <p:spPr/>
        <p:txBody>
          <a:bodyPr/>
          <a:lstStyle/>
          <a:p>
            <a:r>
              <a:rPr lang="en-US">
                <a:ea typeface="Calibri"/>
                <a:cs typeface="Calibri"/>
              </a:rPr>
              <a:t>Depending on the group, it may be helpful to have a connection activity rather than, or in addition to, a check in. This activity may be offered in multiple ways, depending on the needs and preferences of the group (e.g., with a partner or small group). </a:t>
            </a:r>
          </a:p>
          <a:p>
            <a:endParaRPr lang="en-US">
              <a:ea typeface="Calibri"/>
              <a:cs typeface="Calibri"/>
            </a:endParaRPr>
          </a:p>
          <a:p>
            <a:r>
              <a:rPr lang="en-US" b="1"/>
              <a:t>Facilitator script:</a:t>
            </a:r>
            <a:r>
              <a:rPr lang="en-US"/>
              <a:t> "As we enter this learning, take a moment to check-in connect using one of these sharing options. This kind of simple activity is a great way for all of us, staff and students included, to build connections and learn more about others." </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FC8F4357-6221-1B1D-E65E-1B8A9E508239}"/>
              </a:ext>
            </a:extLst>
          </p:cNvPr>
          <p:cNvSpPr>
            <a:spLocks noGrp="1"/>
          </p:cNvSpPr>
          <p:nvPr>
            <p:ph type="sldNum" sz="quarter" idx="5"/>
          </p:nvPr>
        </p:nvSpPr>
        <p:spPr/>
        <p:txBody>
          <a:bodyPr/>
          <a:lstStyle/>
          <a:p>
            <a:fld id="{F9F3A33A-E767-470F-AC90-181DE2F0E36B}" type="slidenum">
              <a:t>7</a:t>
            </a:fld>
            <a:endParaRPr lang="en-US"/>
          </a:p>
        </p:txBody>
      </p:sp>
    </p:spTree>
    <p:extLst>
      <p:ext uri="{BB962C8B-B14F-4D97-AF65-F5344CB8AC3E}">
        <p14:creationId xmlns:p14="http://schemas.microsoft.com/office/powerpoint/2010/main" val="310849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This section corresponds to the main content of the learning.</a:t>
            </a:r>
          </a:p>
        </p:txBody>
      </p:sp>
      <p:sp>
        <p:nvSpPr>
          <p:cNvPr id="4" name="Slide Number Placeholder 3"/>
          <p:cNvSpPr>
            <a:spLocks noGrp="1"/>
          </p:cNvSpPr>
          <p:nvPr>
            <p:ph type="sldNum" sz="quarter" idx="5"/>
          </p:nvPr>
        </p:nvSpPr>
        <p:spPr/>
        <p:txBody>
          <a:bodyPr/>
          <a:lstStyle/>
          <a:p>
            <a:fld id="{F9F3A33A-E767-470F-AC90-181DE2F0E36B}" type="slidenum">
              <a:rPr lang="en-US"/>
              <a:t>8</a:t>
            </a:fld>
            <a:endParaRPr lang="en-US"/>
          </a:p>
        </p:txBody>
      </p:sp>
    </p:spTree>
    <p:extLst>
      <p:ext uri="{BB962C8B-B14F-4D97-AF65-F5344CB8AC3E}">
        <p14:creationId xmlns:p14="http://schemas.microsoft.com/office/powerpoint/2010/main" val="156719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66675"/>
            <a:ext cx="3679825" cy="2070100"/>
          </a:xfrm>
        </p:spPr>
      </p:sp>
      <p:sp>
        <p:nvSpPr>
          <p:cNvPr id="3" name="Notes Placeholder 2"/>
          <p:cNvSpPr>
            <a:spLocks noGrp="1"/>
          </p:cNvSpPr>
          <p:nvPr>
            <p:ph type="body" idx="1"/>
          </p:nvPr>
        </p:nvSpPr>
        <p:spPr/>
        <p:txBody>
          <a:bodyPr/>
          <a:lstStyle/>
          <a:p>
            <a:r>
              <a:rPr lang="en-US">
                <a:ea typeface="Calibri"/>
                <a:cs typeface="Calibri"/>
              </a:rPr>
              <a:t>Sticky note activity</a:t>
            </a:r>
          </a:p>
        </p:txBody>
      </p:sp>
      <p:sp>
        <p:nvSpPr>
          <p:cNvPr id="4" name="Slide Number Placeholder 3"/>
          <p:cNvSpPr>
            <a:spLocks noGrp="1"/>
          </p:cNvSpPr>
          <p:nvPr>
            <p:ph type="sldNum" sz="quarter" idx="5"/>
          </p:nvPr>
        </p:nvSpPr>
        <p:spPr/>
        <p:txBody>
          <a:bodyPr/>
          <a:lstStyle/>
          <a:p>
            <a:fld id="{F9F3A33A-E767-470F-AC90-181DE2F0E36B}" type="slidenum">
              <a:t>9</a:t>
            </a:fld>
            <a:endParaRPr lang="en-US"/>
          </a:p>
        </p:txBody>
      </p:sp>
    </p:spTree>
    <p:extLst>
      <p:ext uri="{BB962C8B-B14F-4D97-AF65-F5344CB8AC3E}">
        <p14:creationId xmlns:p14="http://schemas.microsoft.com/office/powerpoint/2010/main" val="241105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422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KIswi_4yRaE?start=6&amp;feature=oembed"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jpeg"/><Relationship Id="rId2" Type="http://schemas.openxmlformats.org/officeDocument/2006/relationships/video" Target="https://www.youtube.com/embed/hmDmf2cX0eU?feature=oembed" TargetMode="External"/><Relationship Id="rId1" Type="http://schemas.openxmlformats.org/officeDocument/2006/relationships/video" Target="https://www.youtube.com/embed/3RgJgp8eQQ8?feature=oembed" TargetMode="Externa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mho-smso.ca/online-resources/intro-to-mh-li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mho-smso.ca/educators-and-student-support-staff/mh-lit-online-cour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hyperlink" Target="https://www.instagram.com/thrivesmh/" TargetMode="External"/><Relationship Id="rId3" Type="http://schemas.openxmlformats.org/officeDocument/2006/relationships/image" Target="../media/image38.png"/><Relationship Id="rId7" Type="http://schemas.openxmlformats.org/officeDocument/2006/relationships/hyperlink" Target="https://www.youtube.com/channel/UCASTlES7oo03IueJjIG6hO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a.linkedin.com/company/smhosmso" TargetMode="External"/><Relationship Id="rId5" Type="http://schemas.openxmlformats.org/officeDocument/2006/relationships/image" Target="../media/image39.jpeg"/><Relationship Id="rId4" Type="http://schemas.openxmlformats.org/officeDocument/2006/relationships/hyperlink" Target="https://www.facebook.com/smhosmso" TargetMode="External"/><Relationship Id="rId9" Type="http://schemas.openxmlformats.org/officeDocument/2006/relationships/hyperlink" Target="https://www.instagram.com/smho_sms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mho-smso.ca/online-resources/grab-go-tools/"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1522413" y="2784475"/>
            <a:ext cx="9144000" cy="1655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chemeClr val="tx2">
                    <a:lumMod val="76000"/>
                    <a:lumOff val="24000"/>
                  </a:schemeClr>
                </a:solidFill>
                <a:effectLst/>
                <a:uLnTx/>
                <a:uFillTx/>
                <a:latin typeface="Poppins SemiBold"/>
                <a:ea typeface="+mn-ea"/>
                <a:cs typeface="Poppins SemiBold"/>
              </a:rPr>
              <a:t>Module A:</a:t>
            </a:r>
            <a:endParaRPr kumimoji="0" lang="en-US" sz="2400" b="0" i="0" u="none" strike="noStrike" kern="1200" cap="none" spc="0" normalizeH="0" baseline="0" noProof="0">
              <a:ln>
                <a:noFill/>
              </a:ln>
              <a:solidFill>
                <a:schemeClr val="tx2">
                  <a:lumMod val="76000"/>
                  <a:lumOff val="24000"/>
                </a:schemeClr>
              </a:solidFill>
              <a:effectLst/>
              <a:uLnTx/>
              <a:uFillTx/>
              <a:latin typeface="Poppins SemiBold"/>
              <a:ea typeface="+mn-ea"/>
              <a:cs typeface="Poppins SemiBold"/>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chemeClr val="tx2">
                    <a:lumMod val="76000"/>
                    <a:lumOff val="24000"/>
                  </a:schemeClr>
                </a:solidFill>
                <a:effectLst/>
                <a:uLnTx/>
                <a:uFillTx/>
                <a:latin typeface="Poppins SemiBold"/>
                <a:ea typeface="+mn-ea"/>
                <a:cs typeface="Poppins SemiBold"/>
              </a:rPr>
              <a:t>What is mental health?</a:t>
            </a:r>
            <a:endParaRPr kumimoji="0" lang="en-US" sz="2400" b="0" i="0" u="none" strike="noStrike" kern="1200" cap="none" spc="0" normalizeH="0" baseline="0" noProof="0">
              <a:ln>
                <a:noFill/>
              </a:ln>
              <a:solidFill>
                <a:schemeClr val="tx2">
                  <a:lumMod val="76000"/>
                  <a:lumOff val="24000"/>
                </a:schemeClr>
              </a:solidFill>
              <a:effectLst/>
              <a:uLnTx/>
              <a:uFillTx/>
              <a:latin typeface="Poppins SemiBold"/>
              <a:ea typeface="+mn-ea"/>
              <a:cs typeface="Poppins SemiBold"/>
            </a:endParaRPr>
          </a:p>
        </p:txBody>
      </p:sp>
      <p:pic>
        <p:nvPicPr>
          <p:cNvPr id="5" name="Picture 4" descr="SMH-ON Intro to MH LIT logo.">
            <a:extLst>
              <a:ext uri="{FF2B5EF4-FFF2-40B4-BE49-F238E27FC236}">
                <a16:creationId xmlns:a16="http://schemas.microsoft.com/office/drawing/2014/main" id="{F0772780-42AC-571C-447B-4E326C0D11A3}"/>
              </a:ext>
            </a:extLst>
          </p:cNvPr>
          <p:cNvPicPr>
            <a:picLocks noChangeAspect="1"/>
          </p:cNvPicPr>
          <p:nvPr/>
        </p:nvPicPr>
        <p:blipFill>
          <a:blip r:embed="rId3"/>
          <a:stretch>
            <a:fillRect/>
          </a:stretch>
        </p:blipFill>
        <p:spPr>
          <a:xfrm>
            <a:off x="542116" y="337419"/>
            <a:ext cx="4752974" cy="164489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36E6-A548-BE6B-B996-51548A29EC2E}"/>
              </a:ext>
            </a:extLst>
          </p:cNvPr>
          <p:cNvSpPr>
            <a:spLocks noGrp="1"/>
          </p:cNvSpPr>
          <p:nvPr>
            <p:ph type="title"/>
          </p:nvPr>
        </p:nvSpPr>
        <p:spPr>
          <a:xfrm>
            <a:off x="838200" y="387212"/>
            <a:ext cx="10515600" cy="1325563"/>
          </a:xfrm>
        </p:spPr>
        <p:txBody>
          <a:bodyPr>
            <a:normAutofit fontScale="90000"/>
          </a:bodyPr>
          <a:lstStyle/>
          <a:p>
            <a:r>
              <a:rPr lang="en-US">
                <a:latin typeface="Poppins SemiBold"/>
                <a:cs typeface="Poppins SemiBold"/>
              </a:rPr>
              <a:t>What are 3 words that come to mind when you think about </a:t>
            </a:r>
            <a:r>
              <a:rPr lang="en-US">
                <a:solidFill>
                  <a:srgbClr val="7ABC30"/>
                </a:solidFill>
                <a:latin typeface="Poppins SemiBold"/>
                <a:cs typeface="Poppins SemiBold"/>
              </a:rPr>
              <a:t>mental illness</a:t>
            </a:r>
            <a:r>
              <a:rPr lang="en-US">
                <a:latin typeface="Poppins SemiBold"/>
                <a:cs typeface="Poppins SemiBold"/>
              </a:rPr>
              <a:t>?</a:t>
            </a:r>
          </a:p>
        </p:txBody>
      </p:sp>
      <p:sp>
        <p:nvSpPr>
          <p:cNvPr id="3" name="Content Placeholder 2">
            <a:extLst>
              <a:ext uri="{FF2B5EF4-FFF2-40B4-BE49-F238E27FC236}">
                <a16:creationId xmlns:a16="http://schemas.microsoft.com/office/drawing/2014/main" id="{6A38B404-BAAF-8728-2A56-2886CE1A92FF}"/>
              </a:ext>
            </a:extLst>
          </p:cNvPr>
          <p:cNvSpPr>
            <a:spLocks noGrp="1"/>
          </p:cNvSpPr>
          <p:nvPr>
            <p:ph idx="1"/>
          </p:nvPr>
        </p:nvSpPr>
        <p:spPr/>
        <p:txBody>
          <a:bodyPr vert="horz" lIns="91440" tIns="45720" rIns="91440" bIns="45720" rtlCol="0" anchor="t">
            <a:normAutofit/>
          </a:bodyPr>
          <a:lstStyle/>
          <a:p>
            <a:pPr>
              <a:lnSpc>
                <a:spcPct val="108000"/>
              </a:lnSpc>
            </a:pPr>
            <a:r>
              <a:rPr lang="en-US" sz="3600">
                <a:latin typeface="Roboto Medium"/>
                <a:ea typeface="Roboto Medium"/>
                <a:cs typeface="Roboto Medium"/>
              </a:rPr>
              <a:t>Jot one word on each sticky note</a:t>
            </a:r>
          </a:p>
          <a:p>
            <a:pPr>
              <a:lnSpc>
                <a:spcPct val="108000"/>
              </a:lnSpc>
            </a:pPr>
            <a:r>
              <a:rPr lang="en-US" sz="3600">
                <a:latin typeface="Roboto Medium"/>
                <a:ea typeface="Roboto Medium"/>
                <a:cs typeface="Roboto Medium"/>
              </a:rPr>
              <a:t>Post your sticky note on the chart paper titled </a:t>
            </a:r>
            <a:r>
              <a:rPr lang="en-US" sz="3600" b="1">
                <a:solidFill>
                  <a:srgbClr val="92D050"/>
                </a:solidFill>
                <a:latin typeface="Roboto Black"/>
                <a:ea typeface="Roboto Black"/>
                <a:cs typeface="Roboto Black"/>
              </a:rPr>
              <a:t>mental illness</a:t>
            </a:r>
          </a:p>
        </p:txBody>
      </p:sp>
      <p:pic>
        <p:nvPicPr>
          <p:cNvPr id="12" name="Picture 11">
            <a:extLst>
              <a:ext uri="{FF2B5EF4-FFF2-40B4-BE49-F238E27FC236}">
                <a16:creationId xmlns:a16="http://schemas.microsoft.com/office/drawing/2014/main" id="{8207DCF3-1FFC-2544-27BB-043E8BD830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43731" y="3861145"/>
            <a:ext cx="2203753" cy="2227944"/>
          </a:xfrm>
          <a:prstGeom prst="rect">
            <a:avLst/>
          </a:prstGeom>
        </p:spPr>
      </p:pic>
      <p:pic>
        <p:nvPicPr>
          <p:cNvPr id="16" name="Picture 15">
            <a:extLst>
              <a:ext uri="{FF2B5EF4-FFF2-40B4-BE49-F238E27FC236}">
                <a16:creationId xmlns:a16="http://schemas.microsoft.com/office/drawing/2014/main" id="{D4452583-D597-EFC3-0CBA-A4962D8E84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0203" y="3861145"/>
            <a:ext cx="2203753" cy="2227944"/>
          </a:xfrm>
          <a:prstGeom prst="rect">
            <a:avLst/>
          </a:prstGeom>
        </p:spPr>
      </p:pic>
      <p:pic>
        <p:nvPicPr>
          <p:cNvPr id="14" name="Picture 13">
            <a:extLst>
              <a:ext uri="{FF2B5EF4-FFF2-40B4-BE49-F238E27FC236}">
                <a16:creationId xmlns:a16="http://schemas.microsoft.com/office/drawing/2014/main" id="{F5E2E872-9944-4674-2A12-91EE460C07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37349" y="3861144"/>
            <a:ext cx="2203753" cy="2227944"/>
          </a:xfrm>
          <a:prstGeom prst="rect">
            <a:avLst/>
          </a:prstGeom>
        </p:spPr>
      </p:pic>
    </p:spTree>
    <p:extLst>
      <p:ext uri="{BB962C8B-B14F-4D97-AF65-F5344CB8AC3E}">
        <p14:creationId xmlns:p14="http://schemas.microsoft.com/office/powerpoint/2010/main" val="279634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625B-49AA-B6ED-80C4-D9230F68453A}"/>
              </a:ext>
            </a:extLst>
          </p:cNvPr>
          <p:cNvSpPr>
            <a:spLocks noGrp="1"/>
          </p:cNvSpPr>
          <p:nvPr>
            <p:ph type="title"/>
          </p:nvPr>
        </p:nvSpPr>
        <p:spPr>
          <a:xfrm>
            <a:off x="0" y="1"/>
            <a:ext cx="2165684" cy="516884"/>
          </a:xfrm>
        </p:spPr>
        <p:txBody>
          <a:bodyPr vert="horz" lIns="91440" tIns="45720" rIns="91440" bIns="45720" rtlCol="0" anchor="b">
            <a:normAutofit fontScale="90000"/>
          </a:bodyPr>
          <a:lstStyle/>
          <a:p>
            <a:r>
              <a:rPr lang="en-CA" sz="3200">
                <a:solidFill>
                  <a:srgbClr val="EBF9FC"/>
                </a:solidFill>
              </a:rPr>
              <a:t>Reflect</a:t>
            </a:r>
          </a:p>
        </p:txBody>
      </p:sp>
      <p:pic>
        <p:nvPicPr>
          <p:cNvPr id="8" name="Picture 7" descr="reflect">
            <a:extLst>
              <a:ext uri="{FF2B5EF4-FFF2-40B4-BE49-F238E27FC236}">
                <a16:creationId xmlns:a16="http://schemas.microsoft.com/office/drawing/2014/main" id="{6B39A372-2B86-F9EA-0551-7A2F7465DA75}"/>
              </a:ext>
            </a:extLst>
          </p:cNvPr>
          <p:cNvPicPr>
            <a:picLocks noChangeAspect="1"/>
          </p:cNvPicPr>
          <p:nvPr/>
        </p:nvPicPr>
        <p:blipFill>
          <a:blip r:embed="rId3"/>
          <a:stretch>
            <a:fillRect/>
          </a:stretch>
        </p:blipFill>
        <p:spPr>
          <a:xfrm>
            <a:off x="613203" y="516884"/>
            <a:ext cx="1880731" cy="1938238"/>
          </a:xfrm>
          <a:prstGeom prst="rect">
            <a:avLst/>
          </a:prstGeom>
        </p:spPr>
      </p:pic>
      <p:sp>
        <p:nvSpPr>
          <p:cNvPr id="11" name="TextBox 10">
            <a:extLst>
              <a:ext uri="{FF2B5EF4-FFF2-40B4-BE49-F238E27FC236}">
                <a16:creationId xmlns:a16="http://schemas.microsoft.com/office/drawing/2014/main" id="{AF837539-EE84-60E4-4CC3-5922DB4E7DD6}"/>
              </a:ext>
            </a:extLst>
          </p:cNvPr>
          <p:cNvSpPr txBox="1"/>
          <p:nvPr/>
        </p:nvSpPr>
        <p:spPr>
          <a:xfrm>
            <a:off x="3249295" y="1245896"/>
            <a:ext cx="8084392" cy="4631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8000"/>
              </a:lnSpc>
              <a:spcBef>
                <a:spcPts val="1000"/>
              </a:spcBef>
            </a:pPr>
            <a:r>
              <a:rPr lang="en-US" sz="3600">
                <a:latin typeface="Roboto Medium"/>
                <a:ea typeface="Roboto Medium"/>
                <a:cs typeface="Roboto Medium"/>
              </a:rPr>
              <a:t>Consider the two chart papers.</a:t>
            </a:r>
          </a:p>
          <a:p>
            <a:pPr marL="285750" indent="-285750">
              <a:lnSpc>
                <a:spcPct val="108000"/>
              </a:lnSpc>
              <a:spcBef>
                <a:spcPts val="1000"/>
              </a:spcBef>
              <a:buFont typeface="Arial"/>
              <a:buChar char="•"/>
            </a:pPr>
            <a:r>
              <a:rPr lang="en-US" sz="3600">
                <a:latin typeface="Roboto Medium"/>
                <a:ea typeface="Roboto Medium"/>
                <a:cs typeface="Roboto Medium"/>
              </a:rPr>
              <a:t>Were the words that came to mind similar? </a:t>
            </a:r>
            <a:endParaRPr lang="en-US">
              <a:latin typeface="Roboto Medium"/>
              <a:ea typeface="Roboto Medium"/>
              <a:cs typeface="Roboto Medium"/>
            </a:endParaRPr>
          </a:p>
          <a:p>
            <a:pPr marL="285750" indent="-285750">
              <a:lnSpc>
                <a:spcPct val="108000"/>
              </a:lnSpc>
              <a:spcBef>
                <a:spcPts val="1000"/>
              </a:spcBef>
              <a:buFont typeface="Arial"/>
              <a:buChar char="•"/>
            </a:pPr>
            <a:r>
              <a:rPr lang="en-US" sz="3600">
                <a:latin typeface="Roboto Medium"/>
                <a:ea typeface="Roboto Medium"/>
                <a:cs typeface="Roboto Medium"/>
              </a:rPr>
              <a:t>Did they describe mental illness both times? </a:t>
            </a:r>
          </a:p>
          <a:p>
            <a:pPr marL="285750" indent="-285750">
              <a:lnSpc>
                <a:spcPct val="108000"/>
              </a:lnSpc>
              <a:spcBef>
                <a:spcPts val="1000"/>
              </a:spcBef>
              <a:buFont typeface="Arial"/>
              <a:buChar char="•"/>
            </a:pPr>
            <a:r>
              <a:rPr lang="en-US" sz="3600">
                <a:latin typeface="Roboto Medium"/>
                <a:ea typeface="Roboto Medium"/>
                <a:cs typeface="Roboto Medium"/>
              </a:rPr>
              <a:t>If so, why do you think that happened? </a:t>
            </a:r>
          </a:p>
        </p:txBody>
      </p:sp>
    </p:spTree>
    <p:extLst>
      <p:ext uri="{BB962C8B-B14F-4D97-AF65-F5344CB8AC3E}">
        <p14:creationId xmlns:p14="http://schemas.microsoft.com/office/powerpoint/2010/main" val="159106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DDFF-DA18-2FC6-861D-BE346790D2B5}"/>
              </a:ext>
            </a:extLst>
          </p:cNvPr>
          <p:cNvSpPr>
            <a:spLocks noGrp="1"/>
          </p:cNvSpPr>
          <p:nvPr>
            <p:ph type="title"/>
          </p:nvPr>
        </p:nvSpPr>
        <p:spPr>
          <a:xfrm>
            <a:off x="0" y="0"/>
            <a:ext cx="4240237" cy="548640"/>
          </a:xfrm>
        </p:spPr>
        <p:txBody>
          <a:bodyPr vert="horz" lIns="91440" tIns="45720" rIns="91440" bIns="45720" rtlCol="0" anchor="b">
            <a:normAutofit/>
          </a:bodyPr>
          <a:lstStyle/>
          <a:p>
            <a:r>
              <a:rPr lang="en-CA" sz="2800">
                <a:solidFill>
                  <a:schemeClr val="bg1"/>
                </a:solidFill>
              </a:rPr>
              <a:t>Video: Shared language</a:t>
            </a:r>
          </a:p>
        </p:txBody>
      </p:sp>
      <p:pic>
        <p:nvPicPr>
          <p:cNvPr id="4" name="Online Media 3" title="Promoting Mental Health Finding a Shared Language">
            <a:hlinkClick r:id="" action="ppaction://media"/>
            <a:extLst>
              <a:ext uri="{FF2B5EF4-FFF2-40B4-BE49-F238E27FC236}">
                <a16:creationId xmlns:a16="http://schemas.microsoft.com/office/drawing/2014/main" id="{9DAF35CB-AC79-A08B-1724-5593E8EE2917}"/>
              </a:ext>
            </a:extLst>
          </p:cNvPr>
          <p:cNvPicPr>
            <a:picLocks noRot="1" noChangeAspect="1"/>
          </p:cNvPicPr>
          <p:nvPr>
            <a:videoFile r:link="rId1"/>
          </p:nvPr>
        </p:nvPicPr>
        <p:blipFill>
          <a:blip r:embed="rId4"/>
          <a:stretch>
            <a:fillRect/>
          </a:stretch>
        </p:blipFill>
        <p:spPr>
          <a:xfrm>
            <a:off x="1148205" y="633311"/>
            <a:ext cx="9895590" cy="5591378"/>
          </a:xfrm>
          <a:prstGeom prst="rect">
            <a:avLst/>
          </a:prstGeom>
        </p:spPr>
      </p:pic>
    </p:spTree>
    <p:extLst>
      <p:ext uri="{BB962C8B-B14F-4D97-AF65-F5344CB8AC3E}">
        <p14:creationId xmlns:p14="http://schemas.microsoft.com/office/powerpoint/2010/main" val="119978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28B6211-0056-154D-7052-2DCAE43AC4F8}"/>
              </a:ext>
            </a:extLst>
          </p:cNvPr>
          <p:cNvSpPr>
            <a:spLocks noGrp="1"/>
          </p:cNvSpPr>
          <p:nvPr>
            <p:ph type="title"/>
          </p:nvPr>
        </p:nvSpPr>
        <p:spPr>
          <a:xfrm>
            <a:off x="593785" y="192597"/>
            <a:ext cx="10515600" cy="1325563"/>
          </a:xfrm>
        </p:spPr>
        <p:txBody>
          <a:bodyPr/>
          <a:lstStyle/>
          <a:p>
            <a:r>
              <a:rPr lang="en-US">
                <a:latin typeface="Poppins SemiBold"/>
                <a:cs typeface="Poppins SemiBold"/>
              </a:rPr>
              <a:t>3 – 2 – 1 handout</a:t>
            </a:r>
            <a:endParaRPr lang="en-US"/>
          </a:p>
        </p:txBody>
      </p:sp>
      <p:pic>
        <p:nvPicPr>
          <p:cNvPr id="7" name="Picture 6" descr="Picture">
            <a:extLst>
              <a:ext uri="{FF2B5EF4-FFF2-40B4-BE49-F238E27FC236}">
                <a16:creationId xmlns:a16="http://schemas.microsoft.com/office/drawing/2014/main" id="{04178DF5-8149-0363-1E6C-41A7DE06C251}"/>
              </a:ext>
            </a:extLst>
          </p:cNvPr>
          <p:cNvPicPr>
            <a:picLocks noChangeAspect="1"/>
          </p:cNvPicPr>
          <p:nvPr/>
        </p:nvPicPr>
        <p:blipFill>
          <a:blip r:embed="rId3"/>
          <a:stretch>
            <a:fillRect/>
          </a:stretch>
        </p:blipFill>
        <p:spPr>
          <a:xfrm>
            <a:off x="697553" y="1816595"/>
            <a:ext cx="898942" cy="901773"/>
          </a:xfrm>
          <a:prstGeom prst="rect">
            <a:avLst/>
          </a:prstGeom>
          <a:ln>
            <a:noFill/>
          </a:ln>
        </p:spPr>
      </p:pic>
      <p:pic>
        <p:nvPicPr>
          <p:cNvPr id="8" name="Picture 7" descr="Picture">
            <a:extLst>
              <a:ext uri="{FF2B5EF4-FFF2-40B4-BE49-F238E27FC236}">
                <a16:creationId xmlns:a16="http://schemas.microsoft.com/office/drawing/2014/main" id="{F69E65E9-AAFD-5658-7A7F-062934BF0459}"/>
              </a:ext>
            </a:extLst>
          </p:cNvPr>
          <p:cNvPicPr>
            <a:picLocks noChangeAspect="1"/>
          </p:cNvPicPr>
          <p:nvPr/>
        </p:nvPicPr>
        <p:blipFill>
          <a:blip r:embed="rId4"/>
          <a:stretch>
            <a:fillRect/>
          </a:stretch>
        </p:blipFill>
        <p:spPr>
          <a:xfrm>
            <a:off x="696396" y="2927535"/>
            <a:ext cx="884563" cy="927695"/>
          </a:xfrm>
          <a:prstGeom prst="rect">
            <a:avLst/>
          </a:prstGeom>
        </p:spPr>
      </p:pic>
      <p:pic>
        <p:nvPicPr>
          <p:cNvPr id="9" name="Picture 8" descr="Picture">
            <a:extLst>
              <a:ext uri="{FF2B5EF4-FFF2-40B4-BE49-F238E27FC236}">
                <a16:creationId xmlns:a16="http://schemas.microsoft.com/office/drawing/2014/main" id="{6CDE4665-EB4D-416C-BC01-ED176714384C}"/>
              </a:ext>
            </a:extLst>
          </p:cNvPr>
          <p:cNvPicPr>
            <a:picLocks noChangeAspect="1"/>
          </p:cNvPicPr>
          <p:nvPr/>
        </p:nvPicPr>
        <p:blipFill>
          <a:blip r:embed="rId5"/>
          <a:stretch>
            <a:fillRect/>
          </a:stretch>
        </p:blipFill>
        <p:spPr>
          <a:xfrm>
            <a:off x="720587" y="4148469"/>
            <a:ext cx="873019" cy="927696"/>
          </a:xfrm>
          <a:prstGeom prst="rect">
            <a:avLst/>
          </a:prstGeom>
        </p:spPr>
      </p:pic>
      <p:sp>
        <p:nvSpPr>
          <p:cNvPr id="3" name="Content Placeholder 2">
            <a:extLst>
              <a:ext uri="{FF2B5EF4-FFF2-40B4-BE49-F238E27FC236}">
                <a16:creationId xmlns:a16="http://schemas.microsoft.com/office/drawing/2014/main" id="{BA16A159-A873-10AB-C9A2-2B40D2332F15}"/>
              </a:ext>
            </a:extLst>
          </p:cNvPr>
          <p:cNvSpPr>
            <a:spLocks noGrp="1"/>
          </p:cNvSpPr>
          <p:nvPr>
            <p:ph idx="1"/>
          </p:nvPr>
        </p:nvSpPr>
        <p:spPr>
          <a:xfrm>
            <a:off x="1800664" y="1261975"/>
            <a:ext cx="10271693" cy="4897678"/>
          </a:xfrm>
        </p:spPr>
        <p:txBody>
          <a:bodyPr vert="horz" lIns="91440" tIns="45720" rIns="91440" bIns="45720" rtlCol="0" anchor="t">
            <a:noAutofit/>
          </a:bodyPr>
          <a:lstStyle/>
          <a:p>
            <a:pPr marL="0" indent="0">
              <a:buNone/>
            </a:pPr>
            <a:br>
              <a:rPr lang="en-US" sz="3600">
                <a:latin typeface="Roboto Medium"/>
                <a:ea typeface="Roboto Medium"/>
                <a:cs typeface="Roboto Medium"/>
              </a:rPr>
            </a:br>
            <a:r>
              <a:rPr lang="en-US" sz="1200">
                <a:latin typeface="Roboto Medium"/>
                <a:ea typeface="Roboto Medium"/>
                <a:cs typeface="Roboto Medium"/>
              </a:rPr>
              <a:t> </a:t>
            </a:r>
          </a:p>
          <a:p>
            <a:pPr marL="0" indent="0">
              <a:buNone/>
            </a:pPr>
            <a:r>
              <a:rPr lang="en-US" sz="3600">
                <a:latin typeface="Roboto Medium"/>
                <a:ea typeface="Roboto Medium"/>
                <a:cs typeface="Roboto Medium"/>
              </a:rPr>
              <a:t>Three new learnings or ideas</a:t>
            </a:r>
            <a:br>
              <a:rPr lang="en-US" sz="3600">
                <a:latin typeface="Roboto Medium"/>
                <a:ea typeface="Roboto Medium"/>
                <a:cs typeface="Roboto Medium"/>
              </a:rPr>
            </a:br>
            <a:endParaRPr lang="en-US" sz="3600">
              <a:latin typeface="Roboto Medium"/>
              <a:ea typeface="Roboto Medium"/>
              <a:cs typeface="Roboto Medium"/>
            </a:endParaRPr>
          </a:p>
          <a:p>
            <a:pPr marL="0" indent="0">
              <a:buNone/>
            </a:pPr>
            <a:r>
              <a:rPr lang="en-US" sz="3600">
                <a:latin typeface="Roboto Medium"/>
                <a:ea typeface="Roboto Medium"/>
                <a:cs typeface="Roboto Medium"/>
              </a:rPr>
              <a:t>Two things to share with students or colleagues</a:t>
            </a:r>
            <a:br>
              <a:rPr lang="en-US" sz="3600">
                <a:latin typeface="Roboto Medium"/>
                <a:ea typeface="Roboto Medium"/>
                <a:cs typeface="Roboto Medium"/>
              </a:rPr>
            </a:br>
            <a:endParaRPr lang="en-US" sz="3600">
              <a:latin typeface="Roboto Medium"/>
              <a:ea typeface="Roboto Medium"/>
              <a:cs typeface="Roboto Medium"/>
            </a:endParaRPr>
          </a:p>
          <a:p>
            <a:pPr marL="0" indent="0">
              <a:buNone/>
            </a:pPr>
            <a:r>
              <a:rPr lang="en-US" sz="3600">
                <a:latin typeface="Roboto Medium"/>
                <a:ea typeface="Roboto Medium"/>
                <a:cs typeface="Roboto Medium"/>
              </a:rPr>
              <a:t>One thing you'd like to learn more about</a:t>
            </a:r>
          </a:p>
        </p:txBody>
      </p:sp>
    </p:spTree>
    <p:extLst>
      <p:ext uri="{BB962C8B-B14F-4D97-AF65-F5344CB8AC3E}">
        <p14:creationId xmlns:p14="http://schemas.microsoft.com/office/powerpoint/2010/main" val="159269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789B-3E23-83A0-0CC6-975B2C393D7C}"/>
              </a:ext>
            </a:extLst>
          </p:cNvPr>
          <p:cNvSpPr>
            <a:spLocks noGrp="1"/>
          </p:cNvSpPr>
          <p:nvPr>
            <p:ph type="title"/>
          </p:nvPr>
        </p:nvSpPr>
        <p:spPr>
          <a:xfrm>
            <a:off x="44657" y="35962"/>
            <a:ext cx="1792458" cy="436098"/>
          </a:xfrm>
        </p:spPr>
        <p:txBody>
          <a:bodyPr vert="horz" lIns="91440" tIns="45720" rIns="91440" bIns="45720" rtlCol="0" anchor="b">
            <a:normAutofit/>
          </a:bodyPr>
          <a:lstStyle/>
          <a:p>
            <a:r>
              <a:rPr lang="en-CA" sz="2400">
                <a:solidFill>
                  <a:srgbClr val="EBF9FC"/>
                </a:solidFill>
              </a:rPr>
              <a:t>Reflect 2</a:t>
            </a:r>
          </a:p>
        </p:txBody>
      </p:sp>
      <p:pic>
        <p:nvPicPr>
          <p:cNvPr id="6" name="Picture 5" descr="reflect">
            <a:extLst>
              <a:ext uri="{FF2B5EF4-FFF2-40B4-BE49-F238E27FC236}">
                <a16:creationId xmlns:a16="http://schemas.microsoft.com/office/drawing/2014/main" id="{1DFF0F33-A3DB-B0E7-E894-B6537ED26D37}"/>
              </a:ext>
            </a:extLst>
          </p:cNvPr>
          <p:cNvPicPr>
            <a:picLocks noChangeAspect="1"/>
          </p:cNvPicPr>
          <p:nvPr/>
        </p:nvPicPr>
        <p:blipFill>
          <a:blip r:embed="rId3"/>
          <a:stretch>
            <a:fillRect/>
          </a:stretch>
        </p:blipFill>
        <p:spPr>
          <a:xfrm>
            <a:off x="512350" y="472060"/>
            <a:ext cx="1903143" cy="1960650"/>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2883186" y="818982"/>
            <a:ext cx="8793078" cy="5656710"/>
          </a:xfrm>
        </p:spPr>
        <p:txBody>
          <a:bodyPr vert="horz" lIns="91440" tIns="45720" rIns="91440" bIns="45720" rtlCol="0" anchor="t">
            <a:normAutofit fontScale="92500"/>
          </a:bodyPr>
          <a:lstStyle/>
          <a:p>
            <a:pPr>
              <a:lnSpc>
                <a:spcPct val="120000"/>
              </a:lnSpc>
            </a:pPr>
            <a:r>
              <a:rPr lang="en-US" sz="3600">
                <a:latin typeface="Roboto Medium"/>
                <a:ea typeface="Roboto Medium"/>
                <a:cs typeface="Roboto Medium"/>
              </a:rPr>
              <a:t>How do your identity, background, faith, culture, and/or lived and personal experiences influence your understanding of mental health and mental illness?</a:t>
            </a:r>
            <a:br>
              <a:rPr lang="en-US" sz="3600">
                <a:latin typeface="Roboto Medium"/>
              </a:rPr>
            </a:br>
            <a:endParaRPr lang="en-US" sz="3600">
              <a:latin typeface="Roboto Medium"/>
              <a:ea typeface="Roboto Medium"/>
              <a:cs typeface="Roboto Medium"/>
            </a:endParaRPr>
          </a:p>
          <a:p>
            <a:pPr>
              <a:lnSpc>
                <a:spcPct val="120000"/>
              </a:lnSpc>
            </a:pPr>
            <a:r>
              <a:rPr lang="en-US" sz="3600">
                <a:latin typeface="Roboto Medium"/>
                <a:ea typeface="Roboto Medium"/>
                <a:cs typeface="Roboto Medium"/>
              </a:rPr>
              <a:t>How might your unique perspective inform your approach with students? How will you make space for perspectives that may differ from your own?</a:t>
            </a:r>
            <a:endParaRPr lang="en-US"/>
          </a:p>
        </p:txBody>
      </p:sp>
    </p:spTree>
    <p:extLst>
      <p:ext uri="{BB962C8B-B14F-4D97-AF65-F5344CB8AC3E}">
        <p14:creationId xmlns:p14="http://schemas.microsoft.com/office/powerpoint/2010/main" val="167531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7AC6-058E-06B8-2A2B-99B43FCFDE5A}"/>
              </a:ext>
            </a:extLst>
          </p:cNvPr>
          <p:cNvSpPr>
            <a:spLocks noGrp="1"/>
          </p:cNvSpPr>
          <p:nvPr>
            <p:ph type="title"/>
          </p:nvPr>
        </p:nvSpPr>
        <p:spPr>
          <a:xfrm>
            <a:off x="197152" y="74839"/>
            <a:ext cx="10515600" cy="1325563"/>
          </a:xfrm>
        </p:spPr>
        <p:txBody>
          <a:bodyPr/>
          <a:lstStyle/>
          <a:p>
            <a:r>
              <a:rPr lang="en-US">
                <a:latin typeface="Poppins SemiBold"/>
                <a:cs typeface="Poppins SemiBold"/>
              </a:rPr>
              <a:t>Unpacking the dual continuum</a:t>
            </a:r>
            <a:br>
              <a:rPr lang="en-US">
                <a:latin typeface="Poppins SemiBold"/>
              </a:rPr>
            </a:br>
            <a:endParaRPr lang="en-US" sz="2000">
              <a:latin typeface="Poppins SemiBold"/>
              <a:cs typeface="Poppins SemiBold"/>
            </a:endParaRPr>
          </a:p>
        </p:txBody>
      </p:sp>
      <p:pic>
        <p:nvPicPr>
          <p:cNvPr id="7" name="Picture 6" descr="A continuum with a vertical axis and a horizontal axis that cross in the middle. The vertical axis shows good mental health and poor mental health. The horizontal access shows severe mental illness and no mental illness. ">
            <a:extLst>
              <a:ext uri="{FF2B5EF4-FFF2-40B4-BE49-F238E27FC236}">
                <a16:creationId xmlns:a16="http://schemas.microsoft.com/office/drawing/2014/main" id="{446B24EA-8A38-9F9B-FFCE-B2AC987C0FD4}"/>
              </a:ext>
            </a:extLst>
          </p:cNvPr>
          <p:cNvPicPr>
            <a:picLocks noChangeAspect="1"/>
          </p:cNvPicPr>
          <p:nvPr/>
        </p:nvPicPr>
        <p:blipFill>
          <a:blip r:embed="rId5">
            <a:extLst>
              <a:ext uri="{28A0092B-C50C-407E-A947-70E740481C1C}">
                <a14:useLocalDpi xmlns:a14="http://schemas.microsoft.com/office/drawing/2010/main" val="0"/>
              </a:ext>
            </a:extLst>
          </a:blip>
          <a:srcRect l="11690" t="7297" r="10117" b="7150"/>
          <a:stretch>
            <a:fillRect/>
          </a:stretch>
        </p:blipFill>
        <p:spPr>
          <a:xfrm>
            <a:off x="379827" y="1294228"/>
            <a:ext cx="6189785" cy="5233181"/>
          </a:xfrm>
          <a:prstGeom prst="rect">
            <a:avLst/>
          </a:prstGeom>
        </p:spPr>
      </p:pic>
      <p:pic>
        <p:nvPicPr>
          <p:cNvPr id="3" name="Online Media 2" title="MH LIT Student Examples: Jayden">
            <a:hlinkClick r:id="" action="ppaction://noaction"/>
            <a:extLst>
              <a:ext uri="{FF2B5EF4-FFF2-40B4-BE49-F238E27FC236}">
                <a16:creationId xmlns:a16="http://schemas.microsoft.com/office/drawing/2014/main" id="{B9864AA1-1808-CBF9-DF70-279DC66DE15F}"/>
              </a:ext>
            </a:extLst>
          </p:cNvPr>
          <p:cNvPicPr>
            <a:picLocks noRot="1" noChangeAspect="1"/>
          </p:cNvPicPr>
          <p:nvPr>
            <a:videoFile r:link="rId1"/>
          </p:nvPr>
        </p:nvPicPr>
        <p:blipFill>
          <a:blip r:embed="rId6"/>
          <a:stretch>
            <a:fillRect/>
          </a:stretch>
        </p:blipFill>
        <p:spPr>
          <a:xfrm>
            <a:off x="7049878" y="3906328"/>
            <a:ext cx="4865569" cy="2754702"/>
          </a:xfrm>
          <a:prstGeom prst="rect">
            <a:avLst/>
          </a:prstGeom>
        </p:spPr>
      </p:pic>
      <p:pic>
        <p:nvPicPr>
          <p:cNvPr id="5" name="Online Media 4" title="MH LIT Student Examples: Bina">
            <a:hlinkClick r:id="" action="ppaction://noaction"/>
            <a:extLst>
              <a:ext uri="{FF2B5EF4-FFF2-40B4-BE49-F238E27FC236}">
                <a16:creationId xmlns:a16="http://schemas.microsoft.com/office/drawing/2014/main" id="{CD99C18F-0837-E270-E00D-A3751D7FC7BC}"/>
              </a:ext>
            </a:extLst>
          </p:cNvPr>
          <p:cNvPicPr>
            <a:picLocks noRot="1" noChangeAspect="1"/>
          </p:cNvPicPr>
          <p:nvPr>
            <a:videoFile r:link="rId2"/>
          </p:nvPr>
        </p:nvPicPr>
        <p:blipFill>
          <a:blip r:embed="rId7"/>
          <a:stretch>
            <a:fillRect/>
          </a:stretch>
        </p:blipFill>
        <p:spPr>
          <a:xfrm>
            <a:off x="7049878" y="1081284"/>
            <a:ext cx="4836815" cy="2754704"/>
          </a:xfrm>
          <a:prstGeom prst="rect">
            <a:avLst/>
          </a:prstGeom>
        </p:spPr>
      </p:pic>
    </p:spTree>
    <p:extLst>
      <p:ext uri="{BB962C8B-B14F-4D97-AF65-F5344CB8AC3E}">
        <p14:creationId xmlns:p14="http://schemas.microsoft.com/office/powerpoint/2010/main" val="283483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FB9A-8424-04AF-F6D1-17CF1382C831}"/>
              </a:ext>
            </a:extLst>
          </p:cNvPr>
          <p:cNvSpPr>
            <a:spLocks noGrp="1"/>
          </p:cNvSpPr>
          <p:nvPr>
            <p:ph type="title" idx="4294967295"/>
          </p:nvPr>
        </p:nvSpPr>
        <p:spPr>
          <a:xfrm>
            <a:off x="0" y="0"/>
            <a:ext cx="3221502" cy="492369"/>
          </a:xfrm>
        </p:spPr>
        <p:txBody>
          <a:bodyPr vert="horz" lIns="91440" tIns="45720" rIns="91440" bIns="45720" rtlCol="0" anchor="b">
            <a:normAutofit/>
          </a:bodyPr>
          <a:lstStyle/>
          <a:p>
            <a:r>
              <a:rPr lang="en-CA" sz="2800">
                <a:solidFill>
                  <a:srgbClr val="7ABC30"/>
                </a:solidFill>
              </a:rPr>
              <a:t>Build your toolbox</a:t>
            </a:r>
          </a:p>
        </p:txBody>
      </p:sp>
      <p:pic>
        <p:nvPicPr>
          <p:cNvPr id="3" name="Picture 2" descr="build your toolbox">
            <a:extLst>
              <a:ext uri="{FF2B5EF4-FFF2-40B4-BE49-F238E27FC236}">
                <a16:creationId xmlns:a16="http://schemas.microsoft.com/office/drawing/2014/main" id="{9A55BE7D-8B06-C0BF-7875-0837F4CA8A05}"/>
              </a:ext>
            </a:extLst>
          </p:cNvPr>
          <p:cNvPicPr>
            <a:picLocks noChangeAspect="1"/>
          </p:cNvPicPr>
          <p:nvPr/>
        </p:nvPicPr>
        <p:blipFill>
          <a:blip r:embed="rId3"/>
          <a:stretch>
            <a:fillRect/>
          </a:stretch>
        </p:blipFill>
        <p:spPr>
          <a:xfrm>
            <a:off x="4016217" y="1290196"/>
            <a:ext cx="4146064" cy="4283997"/>
          </a:xfrm>
          <a:prstGeom prst="rect">
            <a:avLst/>
          </a:prstGeom>
        </p:spPr>
      </p:pic>
    </p:spTree>
    <p:extLst>
      <p:ext uri="{BB962C8B-B14F-4D97-AF65-F5344CB8AC3E}">
        <p14:creationId xmlns:p14="http://schemas.microsoft.com/office/powerpoint/2010/main" val="374276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5D8D-4DD0-47C3-0010-BDAA1D8E42BF}"/>
              </a:ext>
            </a:extLst>
          </p:cNvPr>
          <p:cNvSpPr>
            <a:spLocks noGrp="1"/>
          </p:cNvSpPr>
          <p:nvPr>
            <p:ph type="title"/>
          </p:nvPr>
        </p:nvSpPr>
        <p:spPr>
          <a:xfrm>
            <a:off x="0" y="24261"/>
            <a:ext cx="3213295" cy="562708"/>
          </a:xfrm>
        </p:spPr>
        <p:txBody>
          <a:bodyPr vert="horz" lIns="91440" tIns="45720" rIns="91440" bIns="45720" rtlCol="0" anchor="b">
            <a:normAutofit/>
          </a:bodyPr>
          <a:lstStyle/>
          <a:p>
            <a:r>
              <a:rPr lang="en-CA" sz="2800">
                <a:solidFill>
                  <a:schemeClr val="bg1"/>
                </a:solidFill>
              </a:rPr>
              <a:t>SMH-ON Wayfinder</a:t>
            </a:r>
          </a:p>
        </p:txBody>
      </p:sp>
      <p:pic>
        <p:nvPicPr>
          <p:cNvPr id="12" name="Picture 11" descr="Logo : SMH-ON Wayfinder">
            <a:extLst>
              <a:ext uri="{FF2B5EF4-FFF2-40B4-BE49-F238E27FC236}">
                <a16:creationId xmlns:a16="http://schemas.microsoft.com/office/drawing/2014/main" id="{010F6E14-96C0-1D6B-B9B8-2A750B435281}"/>
              </a:ext>
            </a:extLst>
          </p:cNvPr>
          <p:cNvPicPr>
            <a:picLocks noChangeAspect="1"/>
          </p:cNvPicPr>
          <p:nvPr/>
        </p:nvPicPr>
        <p:blipFill>
          <a:blip r:embed="rId3"/>
          <a:stretch>
            <a:fillRect/>
          </a:stretch>
        </p:blipFill>
        <p:spPr>
          <a:xfrm>
            <a:off x="481013" y="188163"/>
            <a:ext cx="8181975" cy="1162050"/>
          </a:xfrm>
          <a:prstGeom prst="rect">
            <a:avLst/>
          </a:prstGeom>
        </p:spPr>
      </p:pic>
      <p:pic>
        <p:nvPicPr>
          <p:cNvPr id="10" name="Picture 9" descr="Screenshot of SMH-ON resource Wayfinder Kindergarten">
            <a:extLst>
              <a:ext uri="{FF2B5EF4-FFF2-40B4-BE49-F238E27FC236}">
                <a16:creationId xmlns:a16="http://schemas.microsoft.com/office/drawing/2014/main" id="{C90B8876-5359-E295-441B-FED1B2FDA9B7}"/>
              </a:ext>
            </a:extLst>
          </p:cNvPr>
          <p:cNvPicPr>
            <a:picLocks noChangeAspect="1"/>
          </p:cNvPicPr>
          <p:nvPr/>
        </p:nvPicPr>
        <p:blipFill>
          <a:blip r:embed="rId4"/>
          <a:stretch>
            <a:fillRect/>
          </a:stretch>
        </p:blipFill>
        <p:spPr>
          <a:xfrm>
            <a:off x="644105" y="1514115"/>
            <a:ext cx="4362091" cy="2392034"/>
          </a:xfrm>
          <a:prstGeom prst="rect">
            <a:avLst/>
          </a:prstGeom>
        </p:spPr>
      </p:pic>
      <p:pic>
        <p:nvPicPr>
          <p:cNvPr id="9" name="Picture 8" descr="Screenshot of SMH-ON resource Wayfinder for Grade 7">
            <a:extLst>
              <a:ext uri="{FF2B5EF4-FFF2-40B4-BE49-F238E27FC236}">
                <a16:creationId xmlns:a16="http://schemas.microsoft.com/office/drawing/2014/main" id="{E4E03732-42FC-EE69-1C2F-F5361501B093}"/>
              </a:ext>
            </a:extLst>
          </p:cNvPr>
          <p:cNvPicPr>
            <a:picLocks noChangeAspect="1"/>
          </p:cNvPicPr>
          <p:nvPr/>
        </p:nvPicPr>
        <p:blipFill>
          <a:blip r:embed="rId5"/>
          <a:stretch>
            <a:fillRect/>
          </a:stretch>
        </p:blipFill>
        <p:spPr>
          <a:xfrm>
            <a:off x="1426234" y="2981145"/>
            <a:ext cx="4350589" cy="2189673"/>
          </a:xfrm>
          <a:prstGeom prst="rect">
            <a:avLst/>
          </a:prstGeom>
        </p:spPr>
      </p:pic>
      <p:pic>
        <p:nvPicPr>
          <p:cNvPr id="11" name="Picture 10" descr="Screenshot of SMH-ON resource Wayfinder Secondary">
            <a:extLst>
              <a:ext uri="{FF2B5EF4-FFF2-40B4-BE49-F238E27FC236}">
                <a16:creationId xmlns:a16="http://schemas.microsoft.com/office/drawing/2014/main" id="{A7E50480-F38C-03A1-59AF-EA0D363ACC7D}"/>
              </a:ext>
            </a:extLst>
          </p:cNvPr>
          <p:cNvPicPr>
            <a:picLocks noChangeAspect="1"/>
          </p:cNvPicPr>
          <p:nvPr/>
        </p:nvPicPr>
        <p:blipFill>
          <a:blip r:embed="rId6"/>
          <a:stretch>
            <a:fillRect/>
          </a:stretch>
        </p:blipFill>
        <p:spPr>
          <a:xfrm>
            <a:off x="509048" y="4345647"/>
            <a:ext cx="4344659" cy="2393650"/>
          </a:xfrm>
          <a:prstGeom prst="rect">
            <a:avLst/>
          </a:prstGeom>
        </p:spPr>
      </p:pic>
      <p:sp>
        <p:nvSpPr>
          <p:cNvPr id="8" name="Rectangle 7">
            <a:extLst>
              <a:ext uri="{FF2B5EF4-FFF2-40B4-BE49-F238E27FC236}">
                <a16:creationId xmlns:a16="http://schemas.microsoft.com/office/drawing/2014/main" id="{12EACE0E-5F43-D270-AD86-8FB750C5B270}"/>
              </a:ext>
              <a:ext uri="{C183D7F6-B498-43B3-948B-1728B52AA6E4}">
                <adec:decorative xmlns:adec="http://schemas.microsoft.com/office/drawing/2017/decorative" val="1"/>
              </a:ext>
            </a:extLst>
          </p:cNvPr>
          <p:cNvSpPr/>
          <p:nvPr/>
        </p:nvSpPr>
        <p:spPr>
          <a:xfrm>
            <a:off x="6397925" y="1622845"/>
            <a:ext cx="5607888" cy="5019854"/>
          </a:xfrm>
          <a:prstGeom prst="rect">
            <a:avLst/>
          </a:prstGeom>
          <a:solidFill>
            <a:srgbClr val="7ABC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0EE4DE-9881-DE96-698A-1B5396A184C9}"/>
              </a:ext>
            </a:extLst>
          </p:cNvPr>
          <p:cNvSpPr>
            <a:spLocks noGrp="1"/>
          </p:cNvSpPr>
          <p:nvPr>
            <p:ph idx="1"/>
          </p:nvPr>
        </p:nvSpPr>
        <p:spPr>
          <a:xfrm>
            <a:off x="6591228" y="1711856"/>
            <a:ext cx="5262445" cy="2162645"/>
          </a:xfrm>
        </p:spPr>
        <p:txBody>
          <a:bodyPr vert="horz" lIns="91440" tIns="45720" rIns="91440" bIns="45720" rtlCol="0" anchor="t">
            <a:noAutofit/>
          </a:bodyPr>
          <a:lstStyle/>
          <a:p>
            <a:pPr marL="0" indent="0">
              <a:buNone/>
            </a:pPr>
            <a:r>
              <a:rPr lang="en-US" sz="3300" b="1">
                <a:latin typeface="Roboto Black"/>
                <a:ea typeface="Roboto Black"/>
                <a:cs typeface="Roboto Black"/>
              </a:rPr>
              <a:t>Try it!</a:t>
            </a:r>
            <a:br>
              <a:rPr lang="en-US" sz="3300">
                <a:latin typeface="Roboto Medium"/>
                <a:ea typeface="Roboto Medium"/>
                <a:cs typeface="Roboto Medium"/>
              </a:rPr>
            </a:br>
            <a:r>
              <a:rPr lang="en-US" sz="3300">
                <a:latin typeface="Roboto Medium"/>
                <a:ea typeface="Roboto Medium"/>
                <a:cs typeface="Roboto Medium"/>
              </a:rPr>
              <a:t>Download and explore the chart for your grade. Is there a lesson plan or activity that interests you?</a:t>
            </a:r>
            <a:r>
              <a:rPr lang="en-US">
                <a:latin typeface="Roboto Medium"/>
                <a:ea typeface="Roboto Medium"/>
                <a:cs typeface="Roboto Medium"/>
              </a:rPr>
              <a:t> </a:t>
            </a:r>
          </a:p>
        </p:txBody>
      </p:sp>
      <p:pic>
        <p:nvPicPr>
          <p:cNvPr id="5" name="Picture 4" descr="Picture 3248986, Picture">
            <a:extLst>
              <a:ext uri="{FF2B5EF4-FFF2-40B4-BE49-F238E27FC236}">
                <a16:creationId xmlns:a16="http://schemas.microsoft.com/office/drawing/2014/main" id="{1DC38B62-7253-FDE4-7E64-AC01647D51A4}"/>
              </a:ext>
            </a:extLst>
          </p:cNvPr>
          <p:cNvPicPr>
            <a:picLocks noChangeAspect="1"/>
          </p:cNvPicPr>
          <p:nvPr/>
        </p:nvPicPr>
        <p:blipFill>
          <a:blip r:embed="rId7"/>
          <a:stretch>
            <a:fillRect/>
          </a:stretch>
        </p:blipFill>
        <p:spPr>
          <a:xfrm>
            <a:off x="8442426" y="4356905"/>
            <a:ext cx="1914525" cy="1914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9488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DA39-29E2-53A1-4DC8-4358BC715A92}"/>
              </a:ext>
            </a:extLst>
          </p:cNvPr>
          <p:cNvSpPr>
            <a:spLocks noGrp="1"/>
          </p:cNvSpPr>
          <p:nvPr>
            <p:ph type="title"/>
          </p:nvPr>
        </p:nvSpPr>
        <p:spPr>
          <a:xfrm>
            <a:off x="0" y="0"/>
            <a:ext cx="1697320" cy="520505"/>
          </a:xfrm>
        </p:spPr>
        <p:txBody>
          <a:bodyPr vert="horz" lIns="91440" tIns="45720" rIns="91440" bIns="45720" rtlCol="0" anchor="b">
            <a:normAutofit/>
          </a:bodyPr>
          <a:lstStyle/>
          <a:p>
            <a:r>
              <a:rPr lang="en-CA" sz="2800">
                <a:solidFill>
                  <a:schemeClr val="bg1"/>
                </a:solidFill>
              </a:rPr>
              <a:t>quote</a:t>
            </a:r>
          </a:p>
        </p:txBody>
      </p:sp>
      <p:sp>
        <p:nvSpPr>
          <p:cNvPr id="5" name="Speech Bubble: Rectangle with Corners Rounded 4">
            <a:extLst>
              <a:ext uri="{FF2B5EF4-FFF2-40B4-BE49-F238E27FC236}">
                <a16:creationId xmlns:a16="http://schemas.microsoft.com/office/drawing/2014/main" id="{935AA717-3B86-3570-A0A2-0853B54F0827}"/>
              </a:ext>
            </a:extLst>
          </p:cNvPr>
          <p:cNvSpPr/>
          <p:nvPr/>
        </p:nvSpPr>
        <p:spPr>
          <a:xfrm>
            <a:off x="2535520" y="768334"/>
            <a:ext cx="7113025" cy="4598621"/>
          </a:xfrm>
          <a:prstGeom prst="wedgeRoundRectCallout">
            <a:avLst>
              <a:gd name="adj1" fmla="val -21261"/>
              <a:gd name="adj2" fmla="val 71321"/>
              <a:gd name="adj3" fmla="val 16667"/>
            </a:avLst>
          </a:prstGeom>
          <a:solidFill>
            <a:srgbClr val="DFDBEB"/>
          </a:solidFill>
          <a:ln w="38100">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lIns="68580" tIns="137160" rIns="6858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gn="ctr"/>
            <a:r>
              <a:rPr lang="en-CA" sz="3600">
                <a:solidFill>
                  <a:srgbClr val="40008D"/>
                </a:solidFill>
                <a:latin typeface="Poppins SemiBold"/>
                <a:ea typeface="Roboto Medium"/>
                <a:cs typeface="Poppins SemiBold"/>
              </a:rPr>
              <a:t>There are so many different initiatives competing for teacher time, but this is of central importance. I think this (mental health learning) is number one.</a:t>
            </a:r>
            <a:endParaRPr lang="en-US" sz="3600">
              <a:solidFill>
                <a:srgbClr val="40008D"/>
              </a:solidFill>
              <a:latin typeface="Poppins SemiBold"/>
              <a:ea typeface="Roboto Medium"/>
              <a:cs typeface="Poppins SemiBold"/>
            </a:endParaRPr>
          </a:p>
          <a:p>
            <a:pPr algn="ctr"/>
            <a:endParaRPr lang="en-CA" sz="2200">
              <a:solidFill>
                <a:srgbClr val="40008D"/>
              </a:solidFill>
              <a:latin typeface="Poppins SemiBold"/>
              <a:ea typeface="Roboto Medium"/>
              <a:cs typeface="Poppins SemiBold"/>
            </a:endParaRPr>
          </a:p>
          <a:p>
            <a:pPr marL="342900" indent="-342900" algn="r">
              <a:buFont typeface="Calibri"/>
              <a:buChar char="-"/>
            </a:pPr>
            <a:r>
              <a:rPr lang="en-CA" sz="2200">
                <a:solidFill>
                  <a:srgbClr val="40008D"/>
                </a:solidFill>
                <a:latin typeface="Poppins SemiBold"/>
                <a:ea typeface="Roboto Medium"/>
                <a:cs typeface="Poppins SemiBold"/>
              </a:rPr>
              <a:t>Ontario educator</a:t>
            </a:r>
          </a:p>
        </p:txBody>
      </p:sp>
    </p:spTree>
    <p:extLst>
      <p:ext uri="{BB962C8B-B14F-4D97-AF65-F5344CB8AC3E}">
        <p14:creationId xmlns:p14="http://schemas.microsoft.com/office/powerpoint/2010/main" val="521675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7DC4-B58D-F6A9-171A-4223E9F21AB7}"/>
              </a:ext>
            </a:extLst>
          </p:cNvPr>
          <p:cNvSpPr>
            <a:spLocks noGrp="1"/>
          </p:cNvSpPr>
          <p:nvPr>
            <p:ph type="title"/>
          </p:nvPr>
        </p:nvSpPr>
        <p:spPr>
          <a:xfrm>
            <a:off x="0" y="0"/>
            <a:ext cx="1933135" cy="407963"/>
          </a:xfrm>
        </p:spPr>
        <p:txBody>
          <a:bodyPr vert="horz" lIns="91440" tIns="45720" rIns="91440" bIns="45720" rtlCol="0" anchor="b">
            <a:normAutofit fontScale="90000"/>
          </a:bodyPr>
          <a:lstStyle/>
          <a:p>
            <a:r>
              <a:rPr lang="en-CA" sz="2400">
                <a:solidFill>
                  <a:srgbClr val="7ABC30"/>
                </a:solidFill>
              </a:rPr>
              <a:t>Dig deeper</a:t>
            </a:r>
          </a:p>
        </p:txBody>
      </p:sp>
      <p:pic>
        <p:nvPicPr>
          <p:cNvPr id="5" name="Picture 4" descr="dig deeper">
            <a:extLst>
              <a:ext uri="{FF2B5EF4-FFF2-40B4-BE49-F238E27FC236}">
                <a16:creationId xmlns:a16="http://schemas.microsoft.com/office/drawing/2014/main" id="{A5BF93E2-E703-B8BD-C361-92DE29550E43}"/>
              </a:ext>
            </a:extLst>
          </p:cNvPr>
          <p:cNvPicPr>
            <a:picLocks noChangeAspect="1"/>
          </p:cNvPicPr>
          <p:nvPr/>
        </p:nvPicPr>
        <p:blipFill>
          <a:blip r:embed="rId3"/>
          <a:stretch>
            <a:fillRect/>
          </a:stretch>
        </p:blipFill>
        <p:spPr>
          <a:xfrm>
            <a:off x="3590362" y="957701"/>
            <a:ext cx="5018875" cy="4936401"/>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5" name="Picture 4" descr="pencil">
            <a:extLst>
              <a:ext uri="{FF2B5EF4-FFF2-40B4-BE49-F238E27FC236}">
                <a16:creationId xmlns:a16="http://schemas.microsoft.com/office/drawing/2014/main" id="{1ACA2256-2339-3BAE-9FE3-B8AE40588362}"/>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2649F117-85DA-3C8E-F7C2-199F6577A6A0}"/>
              </a:ext>
            </a:extLst>
          </p:cNvPr>
          <p:cNvSpPr>
            <a:spLocks noGrp="1"/>
          </p:cNvSpPr>
          <p:nvPr>
            <p:ph type="title"/>
          </p:nvPr>
        </p:nvSpPr>
        <p:spPr>
          <a:xfrm>
            <a:off x="883024" y="533213"/>
            <a:ext cx="10515600" cy="810699"/>
          </a:xfrm>
        </p:spPr>
        <p:txBody>
          <a:bodyPr/>
          <a:lstStyle/>
          <a:p>
            <a:r>
              <a:rPr lang="en-US">
                <a:latin typeface="Poppins SemiBold"/>
                <a:cs typeface="Poppins SemiBold"/>
              </a:rPr>
              <a:t>Notes for facilitation</a:t>
            </a:r>
          </a:p>
        </p:txBody>
      </p:sp>
      <p:sp>
        <p:nvSpPr>
          <p:cNvPr id="3" name="Content Placeholder 2">
            <a:extLst>
              <a:ext uri="{FF2B5EF4-FFF2-40B4-BE49-F238E27FC236}">
                <a16:creationId xmlns:a16="http://schemas.microsoft.com/office/drawing/2014/main" id="{D91E185D-EB13-673A-C106-61B3F89EE002}"/>
              </a:ext>
            </a:extLst>
          </p:cNvPr>
          <p:cNvSpPr>
            <a:spLocks noGrp="1"/>
          </p:cNvSpPr>
          <p:nvPr>
            <p:ph idx="1"/>
          </p:nvPr>
        </p:nvSpPr>
        <p:spPr>
          <a:xfrm>
            <a:off x="361978" y="1468551"/>
            <a:ext cx="11708102" cy="5214882"/>
          </a:xfrm>
        </p:spPr>
        <p:txBody>
          <a:bodyPr vert="horz" lIns="91440" tIns="45720" rIns="91440" bIns="45720" rtlCol="0" anchor="t">
            <a:normAutofit/>
          </a:bodyPr>
          <a:lstStyle/>
          <a:p>
            <a:r>
              <a:rPr lang="en-US">
                <a:latin typeface="Roboto Medium"/>
                <a:ea typeface="Roboto Medium"/>
                <a:cs typeface="Roboto Medium"/>
              </a:rPr>
              <a:t>This slide deck contains information from </a:t>
            </a:r>
            <a:r>
              <a:rPr lang="en-US" b="1">
                <a:solidFill>
                  <a:srgbClr val="62409B"/>
                </a:solidFill>
                <a:latin typeface="Roboto Black"/>
                <a:ea typeface="Roboto Black"/>
                <a:cs typeface="Roboto Black"/>
                <a:hlinkClick r:id="rId4">
                  <a:extLst>
                    <a:ext uri="{A12FA001-AC4F-418D-AE19-62706E023703}">
                      <ahyp:hlinkClr xmlns:ahyp="http://schemas.microsoft.com/office/drawing/2018/hyperlinkcolor" val="tx"/>
                    </a:ext>
                  </a:extLst>
                </a:hlinkClick>
              </a:rPr>
              <a:t>Intro to MH LIT</a:t>
            </a:r>
            <a:r>
              <a:rPr lang="en-US">
                <a:latin typeface="Roboto Medium"/>
                <a:ea typeface="Roboto Medium"/>
                <a:cs typeface="Roboto Medium"/>
              </a:rPr>
              <a:t>, a one-hour mental health literacy course for educators. This slide deck offers related content in a format that may be offered at staff meetings or other professional learning opportunities. </a:t>
            </a:r>
            <a:endParaRPr lang="en-US"/>
          </a:p>
          <a:p>
            <a:r>
              <a:rPr lang="en-US">
                <a:latin typeface="Roboto Medium"/>
                <a:ea typeface="Roboto Medium"/>
                <a:cs typeface="Roboto Medium"/>
              </a:rPr>
              <a:t>Adjust the slides to meet your needs. They can be edited/reordered. Consider which optional extensions are relevant or fit within your allotted timeframe. </a:t>
            </a:r>
          </a:p>
          <a:p>
            <a:r>
              <a:rPr lang="en-US">
                <a:latin typeface="Roboto Medium"/>
                <a:ea typeface="Roboto Medium"/>
                <a:cs typeface="Roboto Medium"/>
              </a:rPr>
              <a:t>Consider supplementing the materials with additional activities/information </a:t>
            </a:r>
            <a:r>
              <a:rPr lang="en-US" b="1">
                <a:latin typeface="Roboto Black"/>
                <a:ea typeface="Roboto Black"/>
                <a:cs typeface="Roboto Black"/>
              </a:rPr>
              <a:t>specific to your region and board</a:t>
            </a:r>
            <a:r>
              <a:rPr lang="en-US">
                <a:latin typeface="Roboto Medium"/>
                <a:ea typeface="Roboto Medium"/>
                <a:cs typeface="Roboto Medium"/>
              </a:rPr>
              <a:t> (e.g., local mental health programs or educational opportunities, etc.).  </a:t>
            </a:r>
          </a:p>
          <a:p>
            <a:r>
              <a:rPr lang="en-US">
                <a:latin typeface="Roboto Medium"/>
                <a:ea typeface="Roboto Medium"/>
                <a:cs typeface="Roboto Medium"/>
              </a:rPr>
              <a:t>Consider inviting staff to complete the online course. It's free, self-paced, and a certificate is provided upon completion. </a:t>
            </a:r>
          </a:p>
        </p:txBody>
      </p:sp>
    </p:spTree>
    <p:extLst>
      <p:ext uri="{BB962C8B-B14F-4D97-AF65-F5344CB8AC3E}">
        <p14:creationId xmlns:p14="http://schemas.microsoft.com/office/powerpoint/2010/main" val="60214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DD9BE-5379-725D-5D35-BDFB3A983D05}"/>
              </a:ext>
            </a:extLst>
          </p:cNvPr>
          <p:cNvSpPr>
            <a:spLocks noGrp="1"/>
          </p:cNvSpPr>
          <p:nvPr>
            <p:ph idx="1"/>
          </p:nvPr>
        </p:nvSpPr>
        <p:spPr>
          <a:xfrm>
            <a:off x="198190" y="1365113"/>
            <a:ext cx="11409173" cy="4121301"/>
          </a:xfrm>
        </p:spPr>
        <p:txBody>
          <a:bodyPr vert="horz" lIns="91440" tIns="45720" rIns="91440" bIns="45720" rtlCol="0" anchor="t">
            <a:noAutofit/>
          </a:bodyPr>
          <a:lstStyle/>
          <a:p>
            <a:pPr marL="0" indent="0">
              <a:buNone/>
            </a:pPr>
            <a:r>
              <a:rPr lang="en-US" sz="3600">
                <a:latin typeface="Roboto Medium"/>
                <a:ea typeface="Roboto Medium"/>
                <a:cs typeface="Roboto Medium"/>
              </a:rPr>
              <a:t>Dig deeper by exploring an </a:t>
            </a:r>
            <a:r>
              <a:rPr lang="en-US" sz="3600" b="1">
                <a:solidFill>
                  <a:schemeClr val="accent5"/>
                </a:solidFill>
                <a:latin typeface="Roboto Black"/>
                <a:ea typeface="Roboto Black"/>
                <a:cs typeface="Roboto Black"/>
                <a:hlinkClick r:id="rId3">
                  <a:extLst>
                    <a:ext uri="{A12FA001-AC4F-418D-AE19-62706E023703}">
                      <ahyp:hlinkClr xmlns:ahyp="http://schemas.microsoft.com/office/drawing/2018/hyperlinkcolor" val="tx"/>
                    </a:ext>
                  </a:extLst>
                </a:hlinkClick>
              </a:rPr>
              <a:t>extended course</a:t>
            </a:r>
            <a:r>
              <a:rPr lang="en-US" sz="3600">
                <a:latin typeface="Roboto Medium"/>
                <a:ea typeface="Roboto Medium"/>
                <a:cs typeface="Roboto Medium"/>
              </a:rPr>
              <a:t>. </a:t>
            </a:r>
            <a:endParaRPr lang="en-US">
              <a:latin typeface="Aptos" panose="020B0004020202020204"/>
              <a:ea typeface="Roboto Medium"/>
              <a:cs typeface="Roboto Medium"/>
            </a:endParaRPr>
          </a:p>
          <a:p>
            <a:pPr marL="0" indent="0">
              <a:buNone/>
            </a:pPr>
            <a:r>
              <a:rPr lang="en-US" sz="3600">
                <a:latin typeface="Roboto Medium"/>
                <a:ea typeface="Roboto Medium"/>
                <a:cs typeface="Roboto Medium"/>
              </a:rPr>
              <a:t>Topics include:</a:t>
            </a:r>
            <a:endParaRPr lang="en-US">
              <a:latin typeface="Aptos" panose="020B0004020202020204"/>
              <a:ea typeface="Roboto Medium"/>
              <a:cs typeface="Roboto Medium"/>
            </a:endParaRPr>
          </a:p>
          <a:p>
            <a:pPr marL="457200" indent="-457200"/>
            <a:r>
              <a:rPr lang="en-US">
                <a:latin typeface="Roboto Medium"/>
                <a:ea typeface="Roboto Medium"/>
                <a:cs typeface="Roboto Medium"/>
              </a:rPr>
              <a:t>Educator's role in student mental health</a:t>
            </a:r>
          </a:p>
          <a:p>
            <a:pPr marL="457200" indent="-457200"/>
            <a:r>
              <a:rPr lang="en-US">
                <a:latin typeface="Roboto Medium"/>
                <a:ea typeface="Roboto Medium"/>
                <a:cs typeface="Roboto Medium"/>
              </a:rPr>
              <a:t>Mentally healthy classrooms</a:t>
            </a:r>
          </a:p>
          <a:p>
            <a:pPr marL="457200" indent="-457200"/>
            <a:r>
              <a:rPr lang="en-US">
                <a:latin typeface="Roboto Medium"/>
                <a:ea typeface="Roboto Medium"/>
                <a:cs typeface="Roboto Medium"/>
              </a:rPr>
              <a:t>Social-emotional learning skills</a:t>
            </a:r>
          </a:p>
          <a:p>
            <a:pPr marL="457200" indent="-457200"/>
            <a:r>
              <a:rPr lang="en-US">
                <a:latin typeface="Roboto Medium"/>
                <a:ea typeface="Roboto Medium"/>
                <a:cs typeface="Roboto Medium"/>
              </a:rPr>
              <a:t>Teaching about mental health</a:t>
            </a:r>
          </a:p>
          <a:p>
            <a:pPr marL="457200" indent="-457200"/>
            <a:r>
              <a:rPr lang="en-US">
                <a:latin typeface="Roboto Medium"/>
                <a:ea typeface="Roboto Medium"/>
                <a:cs typeface="Roboto Medium"/>
              </a:rPr>
              <a:t>Understanding common mental health problems</a:t>
            </a:r>
          </a:p>
          <a:p>
            <a:pPr marL="457200" indent="-457200"/>
            <a:r>
              <a:rPr lang="en-US">
                <a:latin typeface="Roboto Medium"/>
                <a:ea typeface="Roboto Medium"/>
                <a:cs typeface="Roboto Medium"/>
              </a:rPr>
              <a:t>When students need additional support</a:t>
            </a:r>
            <a:endParaRPr lang="en-US"/>
          </a:p>
        </p:txBody>
      </p:sp>
      <p:pic>
        <p:nvPicPr>
          <p:cNvPr id="2" name="Picture 1">
            <a:extLst>
              <a:ext uri="{FF2B5EF4-FFF2-40B4-BE49-F238E27FC236}">
                <a16:creationId xmlns:a16="http://schemas.microsoft.com/office/drawing/2014/main" id="{4F6E8E04-F7D0-CF35-1AF9-C3AFA51BA9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72688" y="4051505"/>
            <a:ext cx="2436783" cy="2427258"/>
          </a:xfrm>
          <a:prstGeom prst="rect">
            <a:avLst/>
          </a:prstGeom>
        </p:spPr>
      </p:pic>
      <p:sp>
        <p:nvSpPr>
          <p:cNvPr id="6" name="Title 1">
            <a:extLst>
              <a:ext uri="{FF2B5EF4-FFF2-40B4-BE49-F238E27FC236}">
                <a16:creationId xmlns:a16="http://schemas.microsoft.com/office/drawing/2014/main" id="{412B22A0-C90B-C672-D9F2-30B70EF1B3A2}"/>
              </a:ext>
            </a:extLst>
          </p:cNvPr>
          <p:cNvSpPr>
            <a:spLocks noGrp="1"/>
          </p:cNvSpPr>
          <p:nvPr>
            <p:ph type="title"/>
          </p:nvPr>
        </p:nvSpPr>
        <p:spPr>
          <a:xfrm>
            <a:off x="197152" y="74839"/>
            <a:ext cx="10515600" cy="1325563"/>
          </a:xfrm>
        </p:spPr>
        <p:txBody>
          <a:bodyPr/>
          <a:lstStyle/>
          <a:p>
            <a:r>
              <a:rPr lang="en-US">
                <a:latin typeface="Poppins SemiBold"/>
                <a:cs typeface="Poppins SemiBold"/>
              </a:rPr>
              <a:t>Mental Health Literacy for educators</a:t>
            </a:r>
          </a:p>
        </p:txBody>
      </p:sp>
    </p:spTree>
    <p:extLst>
      <p:ext uri="{BB962C8B-B14F-4D97-AF65-F5344CB8AC3E}">
        <p14:creationId xmlns:p14="http://schemas.microsoft.com/office/powerpoint/2010/main" val="295096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6E762F-640B-25A3-BD18-43D7369DFE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2171" y="252790"/>
            <a:ext cx="1236134" cy="1211944"/>
          </a:xfrm>
          <a:prstGeom prst="rect">
            <a:avLst/>
          </a:prstGeom>
        </p:spPr>
      </p:pic>
      <p:sp>
        <p:nvSpPr>
          <p:cNvPr id="2" name="Title 1">
            <a:extLst>
              <a:ext uri="{FF2B5EF4-FFF2-40B4-BE49-F238E27FC236}">
                <a16:creationId xmlns:a16="http://schemas.microsoft.com/office/drawing/2014/main" id="{4BF59C6D-B241-B56D-5A71-9F73561FFDBA}"/>
              </a:ext>
            </a:extLst>
          </p:cNvPr>
          <p:cNvSpPr>
            <a:spLocks noGrp="1"/>
          </p:cNvSpPr>
          <p:nvPr>
            <p:ph type="title"/>
          </p:nvPr>
        </p:nvSpPr>
        <p:spPr>
          <a:xfrm>
            <a:off x="1926771" y="195792"/>
            <a:ext cx="10515600" cy="1325563"/>
          </a:xfrm>
        </p:spPr>
        <p:txBody>
          <a:bodyPr/>
          <a:lstStyle/>
          <a:p>
            <a:r>
              <a:rPr lang="en-US">
                <a:latin typeface="Poppins SemiBold"/>
                <a:cs typeface="Poppins SemiBold"/>
              </a:rPr>
              <a:t>Connect with SMH-ON</a:t>
            </a:r>
          </a:p>
        </p:txBody>
      </p:sp>
      <p:sp>
        <p:nvSpPr>
          <p:cNvPr id="3" name="Content Placeholder 2">
            <a:extLst>
              <a:ext uri="{FF2B5EF4-FFF2-40B4-BE49-F238E27FC236}">
                <a16:creationId xmlns:a16="http://schemas.microsoft.com/office/drawing/2014/main" id="{85D63FB3-D0AC-D14E-D218-06E7541D8764}"/>
              </a:ext>
            </a:extLst>
          </p:cNvPr>
          <p:cNvSpPr>
            <a:spLocks noGrp="1"/>
          </p:cNvSpPr>
          <p:nvPr>
            <p:ph idx="1"/>
          </p:nvPr>
        </p:nvSpPr>
        <p:spPr>
          <a:xfrm>
            <a:off x="1926771" y="1523244"/>
            <a:ext cx="10515600" cy="915665"/>
          </a:xfrm>
        </p:spPr>
        <p:txBody>
          <a:bodyPr vert="horz" lIns="91440" tIns="45720" rIns="91440" bIns="45720" rtlCol="0" anchor="t">
            <a:normAutofit/>
          </a:bodyPr>
          <a:lstStyle/>
          <a:p>
            <a:pPr marL="0" indent="0">
              <a:buNone/>
            </a:pPr>
            <a:r>
              <a:rPr lang="en-US">
                <a:latin typeface="Roboto Medium"/>
                <a:ea typeface="Roboto Medium"/>
                <a:cs typeface="Roboto Medium"/>
              </a:rPr>
              <a:t>We hope you’ll continue the conversation by connecting with SMH-ON on </a:t>
            </a:r>
            <a:r>
              <a:rPr lang="en-US" b="1">
                <a:latin typeface="Roboto Black"/>
                <a:ea typeface="Roboto Black"/>
                <a:cs typeface="Roboto Black"/>
              </a:rPr>
              <a:t>social media</a:t>
            </a:r>
            <a:r>
              <a:rPr lang="en-US">
                <a:latin typeface="Roboto Medium"/>
                <a:ea typeface="Roboto Medium"/>
                <a:cs typeface="Roboto Medium"/>
              </a:rPr>
              <a:t>. </a:t>
            </a:r>
          </a:p>
          <a:p>
            <a:endParaRPr lang="en-US">
              <a:latin typeface="Aptos"/>
            </a:endParaRPr>
          </a:p>
        </p:txBody>
      </p:sp>
      <p:pic>
        <p:nvPicPr>
          <p:cNvPr id="9" name="Picture 8" descr="facebook @smhosmso">
            <a:hlinkClick r:id="rId4"/>
            <a:extLst>
              <a:ext uri="{FF2B5EF4-FFF2-40B4-BE49-F238E27FC236}">
                <a16:creationId xmlns:a16="http://schemas.microsoft.com/office/drawing/2014/main" id="{1E8D8098-B683-4A53-9500-9D634F9A8168}"/>
              </a:ext>
            </a:extLst>
          </p:cNvPr>
          <p:cNvPicPr>
            <a:picLocks noChangeAspect="1"/>
          </p:cNvPicPr>
          <p:nvPr/>
        </p:nvPicPr>
        <p:blipFill>
          <a:blip r:embed="rId5"/>
          <a:srcRect l="-1035" t="6081" r="40373" b="73311"/>
          <a:stretch>
            <a:fillRect/>
          </a:stretch>
        </p:blipFill>
        <p:spPr>
          <a:xfrm>
            <a:off x="337370" y="3047756"/>
            <a:ext cx="3661163" cy="7610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LinkedIn: company/smhosmso">
            <a:hlinkClick r:id="rId6"/>
            <a:extLst>
              <a:ext uri="{FF2B5EF4-FFF2-40B4-BE49-F238E27FC236}">
                <a16:creationId xmlns:a16="http://schemas.microsoft.com/office/drawing/2014/main" id="{D5DAA151-858F-B6AE-08F0-F7D57A3EAEBA}"/>
              </a:ext>
            </a:extLst>
          </p:cNvPr>
          <p:cNvPicPr>
            <a:picLocks noChangeAspect="1"/>
          </p:cNvPicPr>
          <p:nvPr/>
        </p:nvPicPr>
        <p:blipFill>
          <a:blip r:embed="rId5"/>
          <a:srcRect t="40540" r="17805" b="42865"/>
          <a:stretch>
            <a:fillRect/>
          </a:stretch>
        </p:blipFill>
        <p:spPr>
          <a:xfrm>
            <a:off x="337371" y="4296937"/>
            <a:ext cx="4960688" cy="6128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Youtube : School Mental Health Ontario">
            <a:hlinkClick r:id="rId7"/>
            <a:extLst>
              <a:ext uri="{FF2B5EF4-FFF2-40B4-BE49-F238E27FC236}">
                <a16:creationId xmlns:a16="http://schemas.microsoft.com/office/drawing/2014/main" id="{1F76C941-A632-23A5-88E5-7AAB19F44588}"/>
              </a:ext>
            </a:extLst>
          </p:cNvPr>
          <p:cNvPicPr>
            <a:picLocks noChangeAspect="1"/>
          </p:cNvPicPr>
          <p:nvPr/>
        </p:nvPicPr>
        <p:blipFill>
          <a:blip r:embed="rId5"/>
          <a:srcRect t="71284" b="9459"/>
          <a:stretch>
            <a:fillRect/>
          </a:stretch>
        </p:blipFill>
        <p:spPr>
          <a:xfrm>
            <a:off x="337370" y="5508642"/>
            <a:ext cx="6035289" cy="711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instagram @thriveSMH">
            <a:hlinkClick r:id="rId8"/>
            <a:extLst>
              <a:ext uri="{FF2B5EF4-FFF2-40B4-BE49-F238E27FC236}">
                <a16:creationId xmlns:a16="http://schemas.microsoft.com/office/drawing/2014/main" id="{A4943199-DBE1-94BC-696D-2816B5D42B2F}"/>
              </a:ext>
            </a:extLst>
          </p:cNvPr>
          <p:cNvPicPr>
            <a:picLocks noChangeAspect="1"/>
          </p:cNvPicPr>
          <p:nvPr/>
        </p:nvPicPr>
        <p:blipFill>
          <a:blip r:embed="rId5"/>
          <a:srcRect t="56757" r="41201" b="25338"/>
          <a:stretch>
            <a:fillRect/>
          </a:stretch>
        </p:blipFill>
        <p:spPr>
          <a:xfrm>
            <a:off x="7801527" y="2943118"/>
            <a:ext cx="3548702" cy="6612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 name="Picture 16" descr="instagram @smho_smso">
            <a:hlinkClick r:id="rId9"/>
            <a:extLst>
              <a:ext uri="{FF2B5EF4-FFF2-40B4-BE49-F238E27FC236}">
                <a16:creationId xmlns:a16="http://schemas.microsoft.com/office/drawing/2014/main" id="{C3B75806-DAF8-5AB1-C337-5670B5B5516F}"/>
              </a:ext>
            </a:extLst>
          </p:cNvPr>
          <p:cNvPicPr>
            <a:picLocks noChangeAspect="1"/>
          </p:cNvPicPr>
          <p:nvPr/>
        </p:nvPicPr>
        <p:blipFill>
          <a:blip r:embed="rId5"/>
          <a:srcRect t="56757" r="41201" b="25338"/>
          <a:stretch>
            <a:fillRect/>
          </a:stretch>
        </p:blipFill>
        <p:spPr>
          <a:xfrm>
            <a:off x="7801527" y="4214305"/>
            <a:ext cx="3758186" cy="6612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Rectangle 15">
            <a:extLst>
              <a:ext uri="{FF2B5EF4-FFF2-40B4-BE49-F238E27FC236}">
                <a16:creationId xmlns:a16="http://schemas.microsoft.com/office/drawing/2014/main" id="{AE1A4CC2-10F7-2EE9-0A82-CACD5C05B7ED}"/>
              </a:ext>
              <a:ext uri="{C183D7F6-B498-43B3-948B-1728B52AA6E4}">
                <adec:decorative xmlns:adec="http://schemas.microsoft.com/office/drawing/2017/decorative" val="1"/>
              </a:ext>
            </a:extLst>
          </p:cNvPr>
          <p:cNvSpPr/>
          <p:nvPr/>
        </p:nvSpPr>
        <p:spPr>
          <a:xfrm>
            <a:off x="8649501" y="4144987"/>
            <a:ext cx="2700728" cy="7644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D6BC3BC-C748-AB07-6866-B905DE046A37}"/>
              </a:ext>
            </a:extLst>
          </p:cNvPr>
          <p:cNvSpPr txBox="1"/>
          <p:nvPr/>
        </p:nvSpPr>
        <p:spPr>
          <a:xfrm>
            <a:off x="8674439" y="4320059"/>
            <a:ext cx="29689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62409B"/>
                </a:solidFill>
                <a:latin typeface="Poppins Medium" panose="00000600000000000000" pitchFamily="2" charset="0"/>
                <a:ea typeface="Roboto Medium"/>
                <a:cs typeface="Poppins Medium" panose="00000600000000000000" pitchFamily="2" charset="0"/>
              </a:rPr>
              <a:t>@smho_smso</a:t>
            </a:r>
          </a:p>
        </p:txBody>
      </p:sp>
    </p:spTree>
    <p:extLst>
      <p:ext uri="{BB962C8B-B14F-4D97-AF65-F5344CB8AC3E}">
        <p14:creationId xmlns:p14="http://schemas.microsoft.com/office/powerpoint/2010/main" val="276380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6" name="Picture 5" descr="pencil">
            <a:extLst>
              <a:ext uri="{FF2B5EF4-FFF2-40B4-BE49-F238E27FC236}">
                <a16:creationId xmlns:a16="http://schemas.microsoft.com/office/drawing/2014/main" id="{07208BC1-28B4-59DE-3D39-D5B3EAA838E7}"/>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839788" y="25314"/>
            <a:ext cx="10515600" cy="1325563"/>
          </a:xfrm>
        </p:spPr>
        <p:txBody>
          <a:bodyPr/>
          <a:lstStyle/>
          <a:p>
            <a:r>
              <a:rPr lang="en-CA">
                <a:latin typeface="Poppins SemiBold"/>
                <a:cs typeface="Poppins SemiBold"/>
              </a:rPr>
              <a:t>Notes for facilitation </a:t>
            </a:r>
            <a:r>
              <a:rPr lang="en-CA">
                <a:solidFill>
                  <a:srgbClr val="FCFAD7"/>
                </a:solidFill>
                <a:latin typeface="Poppins SemiBold"/>
                <a:cs typeface="Poppins SemiBold"/>
              </a:rPr>
              <a:t>2</a:t>
            </a:r>
            <a:endParaRPr lang="en-US">
              <a:solidFill>
                <a:srgbClr val="FCFAD7"/>
              </a:solidFill>
              <a:latin typeface="Poppins SemiBold"/>
              <a:cs typeface="Poppins SemiBold"/>
            </a:endParaRPr>
          </a:p>
        </p:txBody>
      </p:sp>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837996" y="1183381"/>
            <a:ext cx="10752511" cy="3953529"/>
          </a:xfrm>
        </p:spPr>
        <p:txBody>
          <a:bodyPr vert="horz" lIns="91440" tIns="45720" rIns="91440" bIns="45720" rtlCol="0" anchor="t">
            <a:normAutofit/>
          </a:bodyPr>
          <a:lstStyle/>
          <a:p>
            <a:pPr marL="0" indent="0">
              <a:buNone/>
            </a:pPr>
            <a:r>
              <a:rPr lang="en-US">
                <a:latin typeface="Roboto Medium"/>
                <a:ea typeface="Roboto Medium"/>
                <a:cs typeface="Roboto Medium"/>
              </a:rPr>
              <a:t>Materials needed:</a:t>
            </a:r>
          </a:p>
          <a:p>
            <a:r>
              <a:rPr lang="en-US">
                <a:latin typeface="Roboto Medium"/>
                <a:ea typeface="Roboto Medium"/>
                <a:cs typeface="Roboto Medium"/>
              </a:rPr>
              <a:t>Sticky notes, pens</a:t>
            </a:r>
          </a:p>
          <a:p>
            <a:r>
              <a:rPr lang="en-US">
                <a:latin typeface="Roboto Medium"/>
                <a:ea typeface="Roboto Medium"/>
                <a:cs typeface="Roboto Medium"/>
              </a:rPr>
              <a:t>Chart paper, markers</a:t>
            </a:r>
          </a:p>
          <a:p>
            <a:r>
              <a:rPr lang="en-US">
                <a:latin typeface="Roboto Medium"/>
                <a:ea typeface="Roboto Medium"/>
                <a:cs typeface="Roboto Medium"/>
              </a:rPr>
              <a:t>Feelings flashcards (optional)</a:t>
            </a:r>
          </a:p>
          <a:p>
            <a:r>
              <a:rPr lang="en-US">
                <a:latin typeface="Roboto Medium"/>
                <a:ea typeface="Roboto Medium"/>
                <a:cs typeface="Roboto Medium"/>
              </a:rPr>
              <a:t>Devices to access the online course (should you wish to introduce it as part of the learning)</a:t>
            </a:r>
          </a:p>
          <a:p>
            <a:pPr marL="0" indent="0">
              <a:buNone/>
            </a:pPr>
            <a:r>
              <a:rPr lang="en-US">
                <a:latin typeface="Roboto Medium"/>
                <a:ea typeface="Roboto Medium"/>
                <a:cs typeface="Roboto Medium"/>
              </a:rPr>
              <a:t>Look for the following symbols to help with facilitation, as well as alignment with the course:</a:t>
            </a:r>
          </a:p>
        </p:txBody>
      </p:sp>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5065270"/>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understand the topic">
            <a:extLst>
              <a:ext uri="{FF2B5EF4-FFF2-40B4-BE49-F238E27FC236}">
                <a16:creationId xmlns:a16="http://schemas.microsoft.com/office/drawing/2014/main" id="{EFCC1F62-6AB2-8E22-928C-9B194CB6C6C2}"/>
              </a:ext>
            </a:extLst>
          </p:cNvPr>
          <p:cNvPicPr>
            <a:picLocks noChangeAspect="1"/>
          </p:cNvPicPr>
          <p:nvPr/>
        </p:nvPicPr>
        <p:blipFill>
          <a:blip r:embed="rId4"/>
          <a:stretch>
            <a:fillRect/>
          </a:stretch>
        </p:blipFill>
        <p:spPr>
          <a:xfrm>
            <a:off x="1201417" y="5242653"/>
            <a:ext cx="1296501" cy="1328426"/>
          </a:xfrm>
          <a:prstGeom prst="rect">
            <a:avLst/>
          </a:prstGeom>
        </p:spPr>
      </p:pic>
      <p:pic>
        <p:nvPicPr>
          <p:cNvPr id="25" name="Picture 24" descr="explore strategies">
            <a:extLst>
              <a:ext uri="{FF2B5EF4-FFF2-40B4-BE49-F238E27FC236}">
                <a16:creationId xmlns:a16="http://schemas.microsoft.com/office/drawing/2014/main" id="{D47D8AEA-FDB8-14C3-F8C5-8376C9FD8811}"/>
              </a:ext>
            </a:extLst>
          </p:cNvPr>
          <p:cNvPicPr>
            <a:picLocks noChangeAspect="1"/>
          </p:cNvPicPr>
          <p:nvPr/>
        </p:nvPicPr>
        <p:blipFill>
          <a:blip r:embed="rId5"/>
          <a:stretch>
            <a:fillRect/>
          </a:stretch>
        </p:blipFill>
        <p:spPr>
          <a:xfrm>
            <a:off x="3261699" y="5231632"/>
            <a:ext cx="1286863" cy="1338028"/>
          </a:xfrm>
          <a:prstGeom prst="rect">
            <a:avLst/>
          </a:prstGeom>
        </p:spPr>
      </p:pic>
      <p:pic>
        <p:nvPicPr>
          <p:cNvPr id="23" name="Picture 22" descr="reflect">
            <a:extLst>
              <a:ext uri="{FF2B5EF4-FFF2-40B4-BE49-F238E27FC236}">
                <a16:creationId xmlns:a16="http://schemas.microsoft.com/office/drawing/2014/main" id="{42817352-B8C8-4F77-5423-D95D9395E673}"/>
              </a:ext>
            </a:extLst>
          </p:cNvPr>
          <p:cNvPicPr>
            <a:picLocks noChangeAspect="1"/>
          </p:cNvPicPr>
          <p:nvPr/>
        </p:nvPicPr>
        <p:blipFill>
          <a:blip r:embed="rId6"/>
          <a:stretch>
            <a:fillRect/>
          </a:stretch>
        </p:blipFill>
        <p:spPr>
          <a:xfrm>
            <a:off x="5307758" y="5235589"/>
            <a:ext cx="1293089" cy="1335329"/>
          </a:xfrm>
          <a:prstGeom prst="rect">
            <a:avLst/>
          </a:prstGeom>
        </p:spPr>
      </p:pic>
      <p:pic>
        <p:nvPicPr>
          <p:cNvPr id="24" name="Picture 23" descr="build your toolbox">
            <a:extLst>
              <a:ext uri="{FF2B5EF4-FFF2-40B4-BE49-F238E27FC236}">
                <a16:creationId xmlns:a16="http://schemas.microsoft.com/office/drawing/2014/main" id="{5ECE0BBC-87F5-94C1-79F6-2EFF1387348F}"/>
              </a:ext>
            </a:extLst>
          </p:cNvPr>
          <p:cNvPicPr>
            <a:picLocks noChangeAspect="1"/>
          </p:cNvPicPr>
          <p:nvPr/>
        </p:nvPicPr>
        <p:blipFill>
          <a:blip r:embed="rId7"/>
          <a:stretch>
            <a:fillRect/>
          </a:stretch>
        </p:blipFill>
        <p:spPr>
          <a:xfrm>
            <a:off x="7432025" y="5246110"/>
            <a:ext cx="1291588" cy="1332760"/>
          </a:xfrm>
          <a:prstGeom prst="rect">
            <a:avLst/>
          </a:prstGeom>
        </p:spPr>
      </p:pic>
      <p:pic>
        <p:nvPicPr>
          <p:cNvPr id="26" name="Picture 25" descr="dig deeper">
            <a:extLst>
              <a:ext uri="{FF2B5EF4-FFF2-40B4-BE49-F238E27FC236}">
                <a16:creationId xmlns:a16="http://schemas.microsoft.com/office/drawing/2014/main" id="{E5B662F4-FC60-6E46-CFEE-E41090922B82}"/>
              </a:ext>
            </a:extLst>
          </p:cNvPr>
          <p:cNvPicPr>
            <a:picLocks noChangeAspect="1"/>
          </p:cNvPicPr>
          <p:nvPr/>
        </p:nvPicPr>
        <p:blipFill>
          <a:blip r:embed="rId8"/>
          <a:stretch>
            <a:fillRect/>
          </a:stretch>
        </p:blipFill>
        <p:spPr>
          <a:xfrm>
            <a:off x="9550045" y="5246394"/>
            <a:ext cx="1293542" cy="1332021"/>
          </a:xfrm>
          <a:prstGeom prst="rect">
            <a:avLst/>
          </a:prstGeom>
        </p:spPr>
      </p:pic>
    </p:spTree>
    <p:extLst>
      <p:ext uri="{BB962C8B-B14F-4D97-AF65-F5344CB8AC3E}">
        <p14:creationId xmlns:p14="http://schemas.microsoft.com/office/powerpoint/2010/main" val="368769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7061-67BC-7233-6E4C-FB927D61E1B2}"/>
              </a:ext>
            </a:extLst>
          </p:cNvPr>
          <p:cNvSpPr>
            <a:spLocks noGrp="1"/>
          </p:cNvSpPr>
          <p:nvPr>
            <p:ph type="title"/>
          </p:nvPr>
        </p:nvSpPr>
        <p:spPr/>
        <p:txBody>
          <a:bodyPr>
            <a:normAutofit/>
          </a:bodyPr>
          <a:lstStyle/>
          <a:p>
            <a:pPr>
              <a:spcBef>
                <a:spcPts val="1000"/>
              </a:spcBef>
            </a:pPr>
            <a:r>
              <a:rPr lang="en-US">
                <a:solidFill>
                  <a:srgbClr val="333333"/>
                </a:solidFill>
                <a:latin typeface="Poppins SemiBold"/>
                <a:cs typeface="Poppins SemiBold"/>
              </a:rPr>
              <a:t>By the end of this module, we will be able to:</a:t>
            </a:r>
            <a:endParaRPr lang="en-US">
              <a:latin typeface="Poppins SemiBold"/>
              <a:cs typeface="Poppins SemiBold"/>
            </a:endParaRPr>
          </a:p>
        </p:txBody>
      </p:sp>
      <p:sp>
        <p:nvSpPr>
          <p:cNvPr id="3" name="Content Placeholder 2">
            <a:extLst>
              <a:ext uri="{FF2B5EF4-FFF2-40B4-BE49-F238E27FC236}">
                <a16:creationId xmlns:a16="http://schemas.microsoft.com/office/drawing/2014/main" id="{99AAE82D-7B70-4358-6355-AD66ADF694E6}"/>
              </a:ext>
            </a:extLst>
          </p:cNvPr>
          <p:cNvSpPr>
            <a:spLocks noGrp="1"/>
          </p:cNvSpPr>
          <p:nvPr>
            <p:ph idx="1"/>
          </p:nvPr>
        </p:nvSpPr>
        <p:spPr>
          <a:xfrm>
            <a:off x="838200" y="2164291"/>
            <a:ext cx="10515600" cy="4012672"/>
          </a:xfrm>
        </p:spPr>
        <p:txBody>
          <a:bodyPr vert="horz" lIns="91440" tIns="45720" rIns="91440" bIns="45720" rtlCol="0" anchor="t">
            <a:normAutofit/>
          </a:bodyPr>
          <a:lstStyle/>
          <a:p>
            <a:pPr>
              <a:buFont typeface="Wingdings" panose="020B0604020202020204" pitchFamily="34" charset="0"/>
              <a:buChar char="ü"/>
            </a:pPr>
            <a:r>
              <a:rPr lang="en-US" sz="3600">
                <a:solidFill>
                  <a:srgbClr val="212529"/>
                </a:solidFill>
                <a:latin typeface="Roboto Medium"/>
                <a:ea typeface="Roboto Medium"/>
                <a:cs typeface="Roboto Medium"/>
              </a:rPr>
              <a:t>Describe mental health and mental illness and explain how they are related.</a:t>
            </a:r>
            <a:r>
              <a:rPr lang="en-US" sz="3600">
                <a:solidFill>
                  <a:srgbClr val="333333"/>
                </a:solidFill>
                <a:latin typeface="Roboto Medium"/>
                <a:ea typeface="Roboto Medium"/>
                <a:cs typeface="Roboto Medium"/>
              </a:rPr>
              <a:t> </a:t>
            </a:r>
            <a:br>
              <a:rPr lang="en-US" sz="3600">
                <a:latin typeface="Roboto Medium"/>
                <a:ea typeface="Roboto Medium"/>
                <a:cs typeface="Roboto Medium"/>
              </a:rPr>
            </a:br>
            <a:endParaRPr lang="en-US" sz="3600">
              <a:latin typeface="Roboto Medium"/>
              <a:ea typeface="Roboto Medium"/>
              <a:cs typeface="Roboto Medium"/>
            </a:endParaRPr>
          </a:p>
          <a:p>
            <a:pPr>
              <a:buFont typeface="Wingdings" panose="020B0604020202020204" pitchFamily="34" charset="0"/>
              <a:buChar char="ü"/>
            </a:pPr>
            <a:r>
              <a:rPr lang="en-US" sz="3600">
                <a:solidFill>
                  <a:srgbClr val="333333"/>
                </a:solidFill>
                <a:latin typeface="Roboto Medium"/>
                <a:ea typeface="Roboto Medium"/>
                <a:cs typeface="Roboto Medium"/>
              </a:rPr>
              <a:t>Access resources to further support your role.</a:t>
            </a:r>
            <a:endParaRPr lang="en-US"/>
          </a:p>
        </p:txBody>
      </p:sp>
    </p:spTree>
    <p:extLst>
      <p:ext uri="{BB962C8B-B14F-4D97-AF65-F5344CB8AC3E}">
        <p14:creationId xmlns:p14="http://schemas.microsoft.com/office/powerpoint/2010/main" val="178266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FF10270-E8CD-6939-EF29-8F0ACD0ADADF}"/>
              </a:ext>
            </a:extLst>
          </p:cNvPr>
          <p:cNvSpPr>
            <a:spLocks noGrp="1"/>
          </p:cNvSpPr>
          <p:nvPr>
            <p:ph type="title"/>
          </p:nvPr>
        </p:nvSpPr>
        <p:spPr>
          <a:xfrm>
            <a:off x="451153" y="-46114"/>
            <a:ext cx="10515600" cy="1325563"/>
          </a:xfrm>
        </p:spPr>
        <p:txBody>
          <a:bodyPr/>
          <a:lstStyle/>
          <a:p>
            <a:r>
              <a:rPr lang="en-US">
                <a:latin typeface="Poppins SemiBold"/>
                <a:cs typeface="Poppins SemiBold"/>
              </a:rPr>
              <a:t>Check-in</a:t>
            </a:r>
          </a:p>
        </p:txBody>
      </p:sp>
      <p:sp>
        <p:nvSpPr>
          <p:cNvPr id="14" name="TextBox 2">
            <a:extLst>
              <a:ext uri="{FF2B5EF4-FFF2-40B4-BE49-F238E27FC236}">
                <a16:creationId xmlns:a16="http://schemas.microsoft.com/office/drawing/2014/main" id="{3134C228-A34D-3AF6-6F39-772A4976C891}"/>
              </a:ext>
            </a:extLst>
          </p:cNvPr>
          <p:cNvSpPr txBox="1"/>
          <p:nvPr/>
        </p:nvSpPr>
        <p:spPr>
          <a:xfrm>
            <a:off x="446107" y="1482410"/>
            <a:ext cx="6705474" cy="3439403"/>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45720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91440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37160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182880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800" kern="1200">
                <a:solidFill>
                  <a:schemeClr val="tx1"/>
                </a:solidFill>
                <a:latin typeface="Arial" charset="0"/>
                <a:ea typeface="ＭＳ Ｐゴシック" charset="0"/>
                <a:cs typeface="ＭＳ Ｐゴシック" charset="0"/>
              </a:defRPr>
            </a:lvl9pPr>
          </a:lstStyle>
          <a:p>
            <a:r>
              <a:rPr lang="en-US" sz="3600">
                <a:latin typeface="Roboto Medium"/>
                <a:ea typeface="ＭＳ Ｐゴシック"/>
                <a:cs typeface="Arial"/>
              </a:rPr>
              <a:t>Reflect on how you're feeling as you enter this learning using the </a:t>
            </a:r>
            <a:r>
              <a:rPr lang="en-US" sz="3600" i="1">
                <a:solidFill>
                  <a:srgbClr val="7030A0"/>
                </a:solidFill>
                <a:latin typeface="Roboto"/>
                <a:ea typeface="ＭＳ Ｐゴシック"/>
                <a:cs typeface="Arial"/>
              </a:rPr>
              <a:t>Feelings Flashcards</a:t>
            </a:r>
            <a:r>
              <a:rPr lang="en-US" sz="3600">
                <a:latin typeface="Roboto Medium"/>
                <a:ea typeface="ＭＳ Ｐゴシック"/>
                <a:cs typeface="Arial"/>
              </a:rPr>
              <a:t> and blank </a:t>
            </a:r>
            <a:r>
              <a:rPr lang="en-US" sz="3600" i="1">
                <a:solidFill>
                  <a:srgbClr val="7030A0"/>
                </a:solidFill>
                <a:latin typeface="Roboto"/>
                <a:ea typeface="ＭＳ Ｐゴシック"/>
                <a:cs typeface="Arial"/>
              </a:rPr>
              <a:t>Mood Meter</a:t>
            </a:r>
            <a:r>
              <a:rPr lang="en-US" sz="3600">
                <a:latin typeface="Roboto Medium"/>
                <a:ea typeface="ＭＳ Ｐゴシック"/>
                <a:cs typeface="Arial"/>
              </a:rPr>
              <a:t> chart on your table or in the online course.</a:t>
            </a:r>
            <a:br>
              <a:rPr lang="en-US" sz="2100">
                <a:latin typeface="Poppins"/>
                <a:cs typeface="Arial"/>
              </a:rPr>
            </a:br>
            <a:endParaRPr lang="en-US" sz="2100">
              <a:latin typeface="Poppins"/>
              <a:cs typeface="Arial"/>
            </a:endParaRPr>
          </a:p>
          <a:p>
            <a:endParaRPr lang="en-US">
              <a:latin typeface="Poppins"/>
              <a:cs typeface="Arial"/>
            </a:endParaRPr>
          </a:p>
        </p:txBody>
      </p:sp>
      <p:grpSp>
        <p:nvGrpSpPr>
          <p:cNvPr id="2" name="Group 1" descr="Mood meter emoji activity">
            <a:extLst>
              <a:ext uri="{FF2B5EF4-FFF2-40B4-BE49-F238E27FC236}">
                <a16:creationId xmlns:a16="http://schemas.microsoft.com/office/drawing/2014/main" id="{C90C672E-FD29-6699-CBAB-E883E491262F}"/>
              </a:ext>
            </a:extLst>
          </p:cNvPr>
          <p:cNvGrpSpPr/>
          <p:nvPr/>
        </p:nvGrpSpPr>
        <p:grpSpPr>
          <a:xfrm>
            <a:off x="4748640" y="881768"/>
            <a:ext cx="6655143" cy="5712166"/>
            <a:chOff x="4748640" y="881768"/>
            <a:chExt cx="6655143" cy="5712166"/>
          </a:xfrm>
        </p:grpSpPr>
        <p:pic>
          <p:nvPicPr>
            <p:cNvPr id="4" name="Picture 3">
              <a:extLst>
                <a:ext uri="{FF2B5EF4-FFF2-40B4-BE49-F238E27FC236}">
                  <a16:creationId xmlns:a16="http://schemas.microsoft.com/office/drawing/2014/main" id="{CD7F4A6B-334F-0E37-3055-0CB22012A3D0}"/>
                </a:ext>
              </a:extLst>
            </p:cNvPr>
            <p:cNvPicPr>
              <a:picLocks noChangeAspect="1"/>
            </p:cNvPicPr>
            <p:nvPr/>
          </p:nvPicPr>
          <p:blipFill>
            <a:blip r:embed="rId3"/>
            <a:stretch>
              <a:fillRect/>
            </a:stretch>
          </p:blipFill>
          <p:spPr>
            <a:xfrm rot="660000">
              <a:off x="7797811" y="881768"/>
              <a:ext cx="3574149" cy="4263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377FB5F-B0EB-A318-A270-24E1AF6245A8}"/>
                </a:ext>
              </a:extLst>
            </p:cNvPr>
            <p:cNvPicPr>
              <a:picLocks noChangeAspect="1"/>
            </p:cNvPicPr>
            <p:nvPr/>
          </p:nvPicPr>
          <p:blipFill>
            <a:blip r:embed="rId4"/>
            <a:stretch>
              <a:fillRect/>
            </a:stretch>
          </p:blipFill>
          <p:spPr>
            <a:xfrm rot="660000">
              <a:off x="7672474" y="3719452"/>
              <a:ext cx="927942" cy="1170890"/>
            </a:xfrm>
            <a:prstGeom prst="rect">
              <a:avLst/>
            </a:prstGeom>
          </p:spPr>
        </p:pic>
        <p:sp>
          <p:nvSpPr>
            <p:cNvPr id="6" name="Rectangle 5">
              <a:extLst>
                <a:ext uri="{FF2B5EF4-FFF2-40B4-BE49-F238E27FC236}">
                  <a16:creationId xmlns:a16="http://schemas.microsoft.com/office/drawing/2014/main" id="{9A4C9D48-502A-D56A-D888-806C9FDBD271}"/>
                </a:ext>
              </a:extLst>
            </p:cNvPr>
            <p:cNvSpPr/>
            <p:nvPr/>
          </p:nvSpPr>
          <p:spPr>
            <a:xfrm rot="660000">
              <a:off x="8163491" y="975619"/>
              <a:ext cx="1169952" cy="1540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lt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lt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lt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lt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98A95A9-AE58-ADD2-09FB-5068950511EF}"/>
                </a:ext>
              </a:extLst>
            </p:cNvPr>
            <p:cNvPicPr>
              <a:picLocks noChangeAspect="1"/>
            </p:cNvPicPr>
            <p:nvPr/>
          </p:nvPicPr>
          <p:blipFill>
            <a:blip r:embed="rId5"/>
            <a:stretch>
              <a:fillRect/>
            </a:stretch>
          </p:blipFill>
          <p:spPr>
            <a:xfrm rot="20220000">
              <a:off x="8100147" y="3167353"/>
              <a:ext cx="853183" cy="1204672"/>
            </a:xfrm>
            <a:prstGeom prst="rect">
              <a:avLst/>
            </a:prstGeom>
          </p:spPr>
        </p:pic>
        <p:sp>
          <p:nvSpPr>
            <p:cNvPr id="8" name="Rectangle 7">
              <a:extLst>
                <a:ext uri="{FF2B5EF4-FFF2-40B4-BE49-F238E27FC236}">
                  <a16:creationId xmlns:a16="http://schemas.microsoft.com/office/drawing/2014/main" id="{538456E6-3F33-5085-FB31-57A50449BD3A}"/>
                </a:ext>
              </a:extLst>
            </p:cNvPr>
            <p:cNvSpPr/>
            <p:nvPr/>
          </p:nvSpPr>
          <p:spPr>
            <a:xfrm rot="660000">
              <a:off x="10233831" y="1406941"/>
              <a:ext cx="1169952" cy="1540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lt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lt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lt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lt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4DB6F058-7366-03BB-7238-350C7FDD535F}"/>
                </a:ext>
              </a:extLst>
            </p:cNvPr>
            <p:cNvSpPr/>
            <p:nvPr/>
          </p:nvSpPr>
          <p:spPr>
            <a:xfrm rot="660000">
              <a:off x="9628815" y="3716062"/>
              <a:ext cx="1169952" cy="1540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lt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lt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lt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lt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43349DCB-9489-2FE5-6A36-0CBEBF70C25A}"/>
                </a:ext>
              </a:extLst>
            </p:cNvPr>
            <p:cNvPicPr>
              <a:picLocks noChangeAspect="1"/>
            </p:cNvPicPr>
            <p:nvPr/>
          </p:nvPicPr>
          <p:blipFill>
            <a:blip r:embed="rId6"/>
            <a:stretch>
              <a:fillRect/>
            </a:stretch>
          </p:blipFill>
          <p:spPr>
            <a:xfrm rot="660000">
              <a:off x="9854811" y="3754948"/>
              <a:ext cx="775513" cy="1148234"/>
            </a:xfrm>
            <a:prstGeom prst="rect">
              <a:avLst/>
            </a:prstGeom>
          </p:spPr>
        </p:pic>
        <p:pic>
          <p:nvPicPr>
            <p:cNvPr id="11" name="Picture 10">
              <a:extLst>
                <a:ext uri="{FF2B5EF4-FFF2-40B4-BE49-F238E27FC236}">
                  <a16:creationId xmlns:a16="http://schemas.microsoft.com/office/drawing/2014/main" id="{7F3FC1CB-9F6F-3D04-D1A1-EFA00298B6F7}"/>
                </a:ext>
              </a:extLst>
            </p:cNvPr>
            <p:cNvPicPr>
              <a:picLocks noChangeAspect="1"/>
            </p:cNvPicPr>
            <p:nvPr/>
          </p:nvPicPr>
          <p:blipFill>
            <a:blip r:embed="rId7"/>
            <a:stretch>
              <a:fillRect/>
            </a:stretch>
          </p:blipFill>
          <p:spPr>
            <a:xfrm>
              <a:off x="10065548" y="1663691"/>
              <a:ext cx="1316426" cy="1511958"/>
            </a:xfrm>
            <a:prstGeom prst="rect">
              <a:avLst/>
            </a:prstGeom>
          </p:spPr>
        </p:pic>
        <p:pic>
          <p:nvPicPr>
            <p:cNvPr id="12" name="Picture 11">
              <a:extLst>
                <a:ext uri="{FF2B5EF4-FFF2-40B4-BE49-F238E27FC236}">
                  <a16:creationId xmlns:a16="http://schemas.microsoft.com/office/drawing/2014/main" id="{EDD1DFAE-C575-942D-08C0-BE09B02BD3AD}"/>
                </a:ext>
              </a:extLst>
            </p:cNvPr>
            <p:cNvPicPr>
              <a:picLocks noChangeAspect="1"/>
            </p:cNvPicPr>
            <p:nvPr/>
          </p:nvPicPr>
          <p:blipFill>
            <a:blip r:embed="rId8"/>
            <a:stretch>
              <a:fillRect/>
            </a:stretch>
          </p:blipFill>
          <p:spPr>
            <a:xfrm rot="21000000">
              <a:off x="8742900" y="1122250"/>
              <a:ext cx="835824" cy="1236487"/>
            </a:xfrm>
            <a:prstGeom prst="rect">
              <a:avLst/>
            </a:prstGeom>
          </p:spPr>
        </p:pic>
        <p:pic>
          <p:nvPicPr>
            <p:cNvPr id="13" name="Picture 12">
              <a:extLst>
                <a:ext uri="{FF2B5EF4-FFF2-40B4-BE49-F238E27FC236}">
                  <a16:creationId xmlns:a16="http://schemas.microsoft.com/office/drawing/2014/main" id="{82BB2E65-A00B-F560-B6FC-C0DDD2C61862}"/>
                </a:ext>
              </a:extLst>
            </p:cNvPr>
            <p:cNvPicPr>
              <a:picLocks noChangeAspect="1"/>
            </p:cNvPicPr>
            <p:nvPr/>
          </p:nvPicPr>
          <p:blipFill>
            <a:blip r:embed="rId9"/>
            <a:stretch>
              <a:fillRect/>
            </a:stretch>
          </p:blipFill>
          <p:spPr>
            <a:xfrm rot="21360000">
              <a:off x="8176163" y="1343131"/>
              <a:ext cx="893330" cy="1267014"/>
            </a:xfrm>
            <a:prstGeom prst="rect">
              <a:avLst/>
            </a:prstGeom>
          </p:spPr>
        </p:pic>
        <p:pic>
          <p:nvPicPr>
            <p:cNvPr id="15" name="Picture 14">
              <a:extLst>
                <a:ext uri="{FF2B5EF4-FFF2-40B4-BE49-F238E27FC236}">
                  <a16:creationId xmlns:a16="http://schemas.microsoft.com/office/drawing/2014/main" id="{8CCC7FDE-82D0-6233-0EE2-CF6F66DD88F5}"/>
                </a:ext>
              </a:extLst>
            </p:cNvPr>
            <p:cNvPicPr>
              <a:picLocks noChangeAspect="1"/>
            </p:cNvPicPr>
            <p:nvPr/>
          </p:nvPicPr>
          <p:blipFill>
            <a:blip r:embed="rId10"/>
            <a:stretch>
              <a:fillRect/>
            </a:stretch>
          </p:blipFill>
          <p:spPr>
            <a:xfrm rot="20700000">
              <a:off x="7656557" y="5184952"/>
              <a:ext cx="975146" cy="1408982"/>
            </a:xfrm>
            <a:prstGeom prst="rect">
              <a:avLst/>
            </a:prstGeom>
          </p:spPr>
        </p:pic>
        <p:pic>
          <p:nvPicPr>
            <p:cNvPr id="16" name="Picture 15">
              <a:extLst>
                <a:ext uri="{FF2B5EF4-FFF2-40B4-BE49-F238E27FC236}">
                  <a16:creationId xmlns:a16="http://schemas.microsoft.com/office/drawing/2014/main" id="{C25CC734-E7DE-8E98-F1B4-628C68B57C3B}"/>
                </a:ext>
              </a:extLst>
            </p:cNvPr>
            <p:cNvPicPr>
              <a:picLocks noChangeAspect="1"/>
            </p:cNvPicPr>
            <p:nvPr/>
          </p:nvPicPr>
          <p:blipFill>
            <a:blip r:embed="rId11"/>
            <a:stretch>
              <a:fillRect/>
            </a:stretch>
          </p:blipFill>
          <p:spPr>
            <a:xfrm rot="900000">
              <a:off x="6694255" y="4946976"/>
              <a:ext cx="965800" cy="1394783"/>
            </a:xfrm>
            <a:prstGeom prst="rect">
              <a:avLst/>
            </a:prstGeom>
          </p:spPr>
        </p:pic>
        <p:pic>
          <p:nvPicPr>
            <p:cNvPr id="17" name="Picture 16">
              <a:extLst>
                <a:ext uri="{FF2B5EF4-FFF2-40B4-BE49-F238E27FC236}">
                  <a16:creationId xmlns:a16="http://schemas.microsoft.com/office/drawing/2014/main" id="{8C04703C-21CC-5CA2-7337-54C56F74CDE9}"/>
                </a:ext>
              </a:extLst>
            </p:cNvPr>
            <p:cNvPicPr>
              <a:picLocks noChangeAspect="1"/>
            </p:cNvPicPr>
            <p:nvPr/>
          </p:nvPicPr>
          <p:blipFill>
            <a:blip r:embed="rId12"/>
            <a:stretch>
              <a:fillRect/>
            </a:stretch>
          </p:blipFill>
          <p:spPr>
            <a:xfrm rot="21240000">
              <a:off x="5390678" y="5081134"/>
              <a:ext cx="1071293" cy="1442768"/>
            </a:xfrm>
            <a:prstGeom prst="rect">
              <a:avLst/>
            </a:prstGeom>
          </p:spPr>
        </p:pic>
        <p:pic>
          <p:nvPicPr>
            <p:cNvPr id="18" name="Picture 17">
              <a:extLst>
                <a:ext uri="{FF2B5EF4-FFF2-40B4-BE49-F238E27FC236}">
                  <a16:creationId xmlns:a16="http://schemas.microsoft.com/office/drawing/2014/main" id="{CE566830-B121-DAEE-477F-2B8276898A4E}"/>
                </a:ext>
              </a:extLst>
            </p:cNvPr>
            <p:cNvPicPr>
              <a:picLocks noChangeAspect="1"/>
            </p:cNvPicPr>
            <p:nvPr/>
          </p:nvPicPr>
          <p:blipFill>
            <a:blip r:embed="rId13"/>
            <a:stretch>
              <a:fillRect/>
            </a:stretch>
          </p:blipFill>
          <p:spPr>
            <a:xfrm rot="1020000">
              <a:off x="4748640" y="4640288"/>
              <a:ext cx="989522" cy="1404308"/>
            </a:xfrm>
            <a:prstGeom prst="rect">
              <a:avLst/>
            </a:prstGeom>
          </p:spPr>
        </p:pic>
      </p:grpSp>
    </p:spTree>
    <p:extLst>
      <p:ext uri="{BB962C8B-B14F-4D97-AF65-F5344CB8AC3E}">
        <p14:creationId xmlns:p14="http://schemas.microsoft.com/office/powerpoint/2010/main" val="243966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2172-9506-453E-CF0A-B5B8DE4F336A}"/>
              </a:ext>
            </a:extLst>
          </p:cNvPr>
          <p:cNvSpPr>
            <a:spLocks noGrp="1"/>
          </p:cNvSpPr>
          <p:nvPr>
            <p:ph type="title"/>
          </p:nvPr>
        </p:nvSpPr>
        <p:spPr>
          <a:xfrm>
            <a:off x="451153" y="-46114"/>
            <a:ext cx="10515600" cy="1325563"/>
          </a:xfrm>
        </p:spPr>
        <p:txBody>
          <a:bodyPr/>
          <a:lstStyle/>
          <a:p>
            <a:r>
              <a:rPr lang="en-US">
                <a:latin typeface="Poppins SemiBold"/>
                <a:cs typeface="Poppins SemiBold"/>
              </a:rPr>
              <a:t>Check-in options</a:t>
            </a:r>
          </a:p>
        </p:txBody>
      </p:sp>
      <p:pic>
        <p:nvPicPr>
          <p:cNvPr id="3" name="Picture 2" descr="check in - what movie genre are you feeling? drama, horror, comedy, adventure, documentary">
            <a:extLst>
              <a:ext uri="{FF2B5EF4-FFF2-40B4-BE49-F238E27FC236}">
                <a16:creationId xmlns:a16="http://schemas.microsoft.com/office/drawing/2014/main" id="{F8182C06-B73A-77D0-4E82-E7F278B3452B}"/>
              </a:ext>
            </a:extLst>
          </p:cNvPr>
          <p:cNvPicPr>
            <a:picLocks noChangeAspect="1"/>
          </p:cNvPicPr>
          <p:nvPr/>
        </p:nvPicPr>
        <p:blipFill>
          <a:blip r:embed="rId3"/>
          <a:stretch>
            <a:fillRect/>
          </a:stretch>
        </p:blipFill>
        <p:spPr>
          <a:xfrm>
            <a:off x="448416" y="1493690"/>
            <a:ext cx="5665847" cy="3624844"/>
          </a:xfrm>
          <a:prstGeom prst="rect">
            <a:avLst/>
          </a:prstGeom>
        </p:spPr>
      </p:pic>
      <p:pic>
        <p:nvPicPr>
          <p:cNvPr id="6" name="Picture 5" descr="Six emoji faces showing different emotions - happy, sad, angry, sleepy, worried, surprised">
            <a:extLst>
              <a:ext uri="{FF2B5EF4-FFF2-40B4-BE49-F238E27FC236}">
                <a16:creationId xmlns:a16="http://schemas.microsoft.com/office/drawing/2014/main" id="{1C656A96-D204-7A3F-F3CB-F3AE61EAC871}"/>
              </a:ext>
            </a:extLst>
          </p:cNvPr>
          <p:cNvPicPr>
            <a:picLocks noChangeAspect="1"/>
          </p:cNvPicPr>
          <p:nvPr/>
        </p:nvPicPr>
        <p:blipFill>
          <a:blip r:embed="rId4"/>
          <a:stretch>
            <a:fillRect/>
          </a:stretch>
        </p:blipFill>
        <p:spPr>
          <a:xfrm>
            <a:off x="6212163" y="1488734"/>
            <a:ext cx="5712698" cy="3648892"/>
          </a:xfrm>
          <a:prstGeom prst="rect">
            <a:avLst/>
          </a:prstGeom>
        </p:spPr>
      </p:pic>
      <p:sp>
        <p:nvSpPr>
          <p:cNvPr id="7" name="TextBox 6">
            <a:extLst>
              <a:ext uri="{FF2B5EF4-FFF2-40B4-BE49-F238E27FC236}">
                <a16:creationId xmlns:a16="http://schemas.microsoft.com/office/drawing/2014/main" id="{B13A157C-C07E-C06B-C60B-5213E8FF7176}"/>
              </a:ext>
            </a:extLst>
          </p:cNvPr>
          <p:cNvSpPr txBox="1"/>
          <p:nvPr/>
        </p:nvSpPr>
        <p:spPr>
          <a:xfrm>
            <a:off x="6214397" y="5360654"/>
            <a:ext cx="53557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Roboto Medium"/>
                <a:ea typeface="Roboto Medium"/>
                <a:cs typeface="Roboto Medium"/>
              </a:rPr>
              <a:t>Use these or one of the check in tools from School Mental Health Ontario: </a:t>
            </a:r>
            <a:r>
              <a:rPr lang="en-US">
                <a:latin typeface="Roboto Medium"/>
                <a:ea typeface="+mn-lt"/>
                <a:cs typeface="+mn-lt"/>
                <a:hlinkClick r:id="rId5"/>
              </a:rPr>
              <a:t>https://smho-smso.ca/online-resources/grab-go-tools/</a:t>
            </a:r>
            <a:r>
              <a:rPr lang="en-US">
                <a:latin typeface="Roboto Medium"/>
                <a:ea typeface="+mn-lt"/>
                <a:cs typeface="+mn-lt"/>
              </a:rPr>
              <a:t> </a:t>
            </a:r>
            <a:endParaRPr lang="en-US">
              <a:latin typeface="Roboto Medium"/>
            </a:endParaRPr>
          </a:p>
        </p:txBody>
      </p:sp>
    </p:spTree>
    <p:extLst>
      <p:ext uri="{BB962C8B-B14F-4D97-AF65-F5344CB8AC3E}">
        <p14:creationId xmlns:p14="http://schemas.microsoft.com/office/powerpoint/2010/main" val="101777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D418-EAC9-10B1-0E97-E99F3F737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8C92C-3FF0-12FF-F78E-B9EDA01AFF76}"/>
              </a:ext>
            </a:extLst>
          </p:cNvPr>
          <p:cNvSpPr>
            <a:spLocks noGrp="1"/>
          </p:cNvSpPr>
          <p:nvPr>
            <p:ph type="title"/>
          </p:nvPr>
        </p:nvSpPr>
        <p:spPr>
          <a:xfrm>
            <a:off x="451153" y="-46114"/>
            <a:ext cx="10515600" cy="1325563"/>
          </a:xfrm>
        </p:spPr>
        <p:txBody>
          <a:bodyPr/>
          <a:lstStyle/>
          <a:p>
            <a:r>
              <a:rPr lang="en-US">
                <a:latin typeface="Poppins SemiBold"/>
                <a:cs typeface="Poppins SemiBold"/>
              </a:rPr>
              <a:t>Connection options</a:t>
            </a:r>
          </a:p>
        </p:txBody>
      </p:sp>
      <p:sp>
        <p:nvSpPr>
          <p:cNvPr id="8" name="Content Placeholder 2">
            <a:extLst>
              <a:ext uri="{FF2B5EF4-FFF2-40B4-BE49-F238E27FC236}">
                <a16:creationId xmlns:a16="http://schemas.microsoft.com/office/drawing/2014/main" id="{320B8DA6-092D-595C-71C3-5345374EE631}"/>
              </a:ext>
            </a:extLst>
          </p:cNvPr>
          <p:cNvSpPr txBox="1">
            <a:spLocks/>
          </p:cNvSpPr>
          <p:nvPr/>
        </p:nvSpPr>
        <p:spPr>
          <a:xfrm>
            <a:off x="647800" y="1286849"/>
            <a:ext cx="4729914" cy="4370394"/>
          </a:xfrm>
          <a:prstGeom prst="rect">
            <a:avLst/>
          </a:prstGeom>
        </p:spPr>
        <p:txBody>
          <a:bodyPr lIns="91440" tIns="45720" rIns="91440" bIns="45720" anchor="t">
            <a:no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a:solidFill>
                  <a:srgbClr val="7030A0"/>
                </a:solidFill>
                <a:latin typeface="Poppins SemiBold"/>
                <a:ea typeface="Roboto Black"/>
                <a:cs typeface="Roboto Black"/>
              </a:rPr>
              <a:t>Sharing stories</a:t>
            </a:r>
          </a:p>
          <a:p>
            <a:pPr marL="0" indent="0">
              <a:buNone/>
            </a:pPr>
            <a:r>
              <a:rPr lang="en-CA" b="1">
                <a:latin typeface="Roboto Black"/>
                <a:ea typeface="Roboto Black"/>
                <a:cs typeface="Roboto Black"/>
              </a:rPr>
              <a:t>Find</a:t>
            </a:r>
            <a:r>
              <a:rPr lang="en-CA">
                <a:latin typeface="Roboto Medium"/>
                <a:ea typeface="Roboto Medium"/>
                <a:cs typeface="Roboto Medium"/>
              </a:rPr>
              <a:t> an item </a:t>
            </a:r>
            <a:r>
              <a:rPr lang="en-CA" i="1">
                <a:latin typeface="Roboto"/>
                <a:ea typeface="Roboto"/>
                <a:cs typeface="Roboto"/>
              </a:rPr>
              <a:t>(in your bag/pocket/on your phone)</a:t>
            </a:r>
            <a:r>
              <a:rPr lang="en-CA">
                <a:latin typeface="Roboto Medium"/>
                <a:ea typeface="Roboto Medium"/>
                <a:cs typeface="Roboto Medium"/>
              </a:rPr>
              <a:t> that tells something about yourself</a:t>
            </a:r>
          </a:p>
          <a:p>
            <a:pPr marL="0" indent="0">
              <a:buNone/>
            </a:pPr>
            <a:r>
              <a:rPr lang="en-CA" b="1">
                <a:latin typeface="Roboto Black"/>
                <a:ea typeface="Roboto Black"/>
                <a:cs typeface="Roboto Black"/>
              </a:rPr>
              <a:t>Share</a:t>
            </a:r>
            <a:r>
              <a:rPr lang="en-CA">
                <a:latin typeface="Roboto Medium"/>
                <a:ea typeface="Roboto Medium"/>
                <a:cs typeface="Roboto Medium"/>
              </a:rPr>
              <a:t> at your table </a:t>
            </a:r>
            <a:r>
              <a:rPr lang="en-CA" i="1">
                <a:latin typeface="Roboto"/>
                <a:ea typeface="Roboto"/>
                <a:cs typeface="Roboto"/>
              </a:rPr>
              <a:t>(introduce yourself, your item and why you chose it)</a:t>
            </a:r>
            <a:endParaRPr lang="en-CA" i="1"/>
          </a:p>
        </p:txBody>
      </p:sp>
      <p:sp>
        <p:nvSpPr>
          <p:cNvPr id="4" name="Content Placeholder 2">
            <a:extLst>
              <a:ext uri="{FF2B5EF4-FFF2-40B4-BE49-F238E27FC236}">
                <a16:creationId xmlns:a16="http://schemas.microsoft.com/office/drawing/2014/main" id="{F77C2A35-1ED4-9366-6FF1-0CCAD2741E55}"/>
              </a:ext>
            </a:extLst>
          </p:cNvPr>
          <p:cNvSpPr txBox="1">
            <a:spLocks/>
          </p:cNvSpPr>
          <p:nvPr/>
        </p:nvSpPr>
        <p:spPr>
          <a:xfrm>
            <a:off x="6200564" y="1288424"/>
            <a:ext cx="5105812" cy="2604490"/>
          </a:xfrm>
          <a:prstGeom prst="rect">
            <a:avLst/>
          </a:prstGeom>
        </p:spPr>
        <p:txBody>
          <a:bodyPr lIns="91440" tIns="45720" rIns="91440" bIns="45720" anchor="t">
            <a:norm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600" b="1">
                <a:solidFill>
                  <a:srgbClr val="7030A0"/>
                </a:solidFill>
                <a:latin typeface="Poppins SemiBold"/>
                <a:cs typeface="Poppins SemiBold"/>
              </a:rPr>
              <a:t>Sharing favourites</a:t>
            </a:r>
          </a:p>
          <a:p>
            <a:pPr marL="0" indent="0">
              <a:buNone/>
            </a:pPr>
            <a:r>
              <a:rPr lang="en-CA">
                <a:latin typeface="Roboto Medium"/>
                <a:ea typeface="Roboto Medium"/>
                <a:cs typeface="Roboto Medium"/>
              </a:rPr>
              <a:t>What is your favourite </a:t>
            </a:r>
            <a:br>
              <a:rPr lang="en-CA">
                <a:latin typeface="Roboto Medium"/>
              </a:rPr>
            </a:br>
            <a:r>
              <a:rPr lang="en-CA">
                <a:latin typeface="Roboto Medium"/>
                <a:ea typeface="Roboto Medium"/>
                <a:cs typeface="Roboto Medium"/>
              </a:rPr>
              <a:t>outdoor space?</a:t>
            </a:r>
            <a:endParaRPr lang="en-CA" sz="3000"/>
          </a:p>
        </p:txBody>
      </p:sp>
      <p:sp>
        <p:nvSpPr>
          <p:cNvPr id="6" name="Rectangle 5">
            <a:extLst>
              <a:ext uri="{FF2B5EF4-FFF2-40B4-BE49-F238E27FC236}">
                <a16:creationId xmlns:a16="http://schemas.microsoft.com/office/drawing/2014/main" id="{E04968B8-3D02-2336-332F-52BBC9BDB3EB}"/>
              </a:ext>
              <a:ext uri="{C183D7F6-B498-43B3-948B-1728B52AA6E4}">
                <adec:decorative xmlns:adec="http://schemas.microsoft.com/office/drawing/2017/decorative" val="1"/>
              </a:ext>
            </a:extLst>
          </p:cNvPr>
          <p:cNvSpPr/>
          <p:nvPr/>
        </p:nvSpPr>
        <p:spPr>
          <a:xfrm>
            <a:off x="649796" y="1873831"/>
            <a:ext cx="4729914" cy="38081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AA26B6-92B3-88D5-00F1-9DC437AD0DAE}"/>
              </a:ext>
              <a:ext uri="{C183D7F6-B498-43B3-948B-1728B52AA6E4}">
                <adec:decorative xmlns:adec="http://schemas.microsoft.com/office/drawing/2017/decorative" val="1"/>
              </a:ext>
            </a:extLst>
          </p:cNvPr>
          <p:cNvSpPr/>
          <p:nvPr/>
        </p:nvSpPr>
        <p:spPr>
          <a:xfrm>
            <a:off x="6197303" y="1880140"/>
            <a:ext cx="5109073" cy="37960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ollage of different pictures of nature">
            <a:extLst>
              <a:ext uri="{FF2B5EF4-FFF2-40B4-BE49-F238E27FC236}">
                <a16:creationId xmlns:a16="http://schemas.microsoft.com/office/drawing/2014/main" id="{10B32E46-54B3-DA25-338D-9349182F6E3D}"/>
              </a:ext>
            </a:extLst>
          </p:cNvPr>
          <p:cNvPicPr>
            <a:picLocks noChangeAspect="1"/>
          </p:cNvPicPr>
          <p:nvPr/>
        </p:nvPicPr>
        <p:blipFill>
          <a:blip r:embed="rId3"/>
          <a:stretch>
            <a:fillRect/>
          </a:stretch>
        </p:blipFill>
        <p:spPr>
          <a:xfrm>
            <a:off x="7527685" y="2887294"/>
            <a:ext cx="2656265" cy="2567971"/>
          </a:xfrm>
          <a:prstGeom prst="rect">
            <a:avLst/>
          </a:prstGeom>
        </p:spPr>
      </p:pic>
    </p:spTree>
    <p:extLst>
      <p:ext uri="{BB962C8B-B14F-4D97-AF65-F5344CB8AC3E}">
        <p14:creationId xmlns:p14="http://schemas.microsoft.com/office/powerpoint/2010/main" val="155305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10FD-C679-51DE-4C9B-98133EE0D09B}"/>
              </a:ext>
            </a:extLst>
          </p:cNvPr>
          <p:cNvSpPr>
            <a:spLocks noGrp="1"/>
          </p:cNvSpPr>
          <p:nvPr>
            <p:ph type="title"/>
          </p:nvPr>
        </p:nvSpPr>
        <p:spPr>
          <a:xfrm>
            <a:off x="-13183" y="0"/>
            <a:ext cx="4271211" cy="577516"/>
          </a:xfrm>
        </p:spPr>
        <p:txBody>
          <a:bodyPr vert="horz" lIns="91440" tIns="45720" rIns="91440" bIns="45720" rtlCol="0" anchor="b">
            <a:noAutofit/>
          </a:bodyPr>
          <a:lstStyle/>
          <a:p>
            <a:r>
              <a:rPr lang="en-CA" sz="3600">
                <a:solidFill>
                  <a:srgbClr val="7ABC30"/>
                </a:solidFill>
              </a:rPr>
              <a:t>Understand the topic</a:t>
            </a:r>
          </a:p>
        </p:txBody>
      </p:sp>
      <p:pic>
        <p:nvPicPr>
          <p:cNvPr id="5" name="Picture 4" descr="understand the topic">
            <a:extLst>
              <a:ext uri="{FF2B5EF4-FFF2-40B4-BE49-F238E27FC236}">
                <a16:creationId xmlns:a16="http://schemas.microsoft.com/office/drawing/2014/main" id="{292FF3DC-0BE8-7C87-8F42-EC08FBF4A603}"/>
              </a:ext>
            </a:extLst>
          </p:cNvPr>
          <p:cNvPicPr>
            <a:picLocks noChangeAspect="1"/>
          </p:cNvPicPr>
          <p:nvPr/>
        </p:nvPicPr>
        <p:blipFill>
          <a:blip r:embed="rId3"/>
          <a:stretch>
            <a:fillRect/>
          </a:stretch>
        </p:blipFill>
        <p:spPr>
          <a:xfrm>
            <a:off x="3752701" y="1001130"/>
            <a:ext cx="4675178" cy="4850877"/>
          </a:xfrm>
          <a:prstGeom prst="rect">
            <a:avLst/>
          </a:prstGeom>
        </p:spPr>
      </p:pic>
    </p:spTree>
    <p:extLst>
      <p:ext uri="{BB962C8B-B14F-4D97-AF65-F5344CB8AC3E}">
        <p14:creationId xmlns:p14="http://schemas.microsoft.com/office/powerpoint/2010/main" val="108126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19EE-A44C-AEC1-64BB-141E522B8966}"/>
              </a:ext>
            </a:extLst>
          </p:cNvPr>
          <p:cNvSpPr>
            <a:spLocks noGrp="1"/>
          </p:cNvSpPr>
          <p:nvPr>
            <p:ph type="title"/>
          </p:nvPr>
        </p:nvSpPr>
        <p:spPr>
          <a:xfrm>
            <a:off x="841772" y="387537"/>
            <a:ext cx="10515600" cy="1325563"/>
          </a:xfrm>
        </p:spPr>
        <p:txBody>
          <a:bodyPr>
            <a:normAutofit fontScale="90000"/>
          </a:bodyPr>
          <a:lstStyle/>
          <a:p>
            <a:r>
              <a:rPr lang="en-US">
                <a:latin typeface="Poppins SemiBold"/>
                <a:cs typeface="Poppins SemiBold"/>
              </a:rPr>
              <a:t>What are 3 words that come to mind when you think about </a:t>
            </a:r>
            <a:r>
              <a:rPr lang="en-US">
                <a:solidFill>
                  <a:srgbClr val="7030A0"/>
                </a:solidFill>
                <a:latin typeface="Poppins SemiBold"/>
                <a:cs typeface="Poppins SemiBold"/>
              </a:rPr>
              <a:t>mental health</a:t>
            </a:r>
            <a:r>
              <a:rPr lang="en-US">
                <a:latin typeface="Poppins SemiBold"/>
                <a:cs typeface="Poppins SemiBold"/>
              </a:rPr>
              <a:t>?</a:t>
            </a:r>
          </a:p>
        </p:txBody>
      </p:sp>
      <p:sp>
        <p:nvSpPr>
          <p:cNvPr id="3" name="Content Placeholder 2">
            <a:extLst>
              <a:ext uri="{FF2B5EF4-FFF2-40B4-BE49-F238E27FC236}">
                <a16:creationId xmlns:a16="http://schemas.microsoft.com/office/drawing/2014/main" id="{20A1DA07-40EF-5D35-71FE-5758975F2E25}"/>
              </a:ext>
            </a:extLst>
          </p:cNvPr>
          <p:cNvSpPr>
            <a:spLocks noGrp="1"/>
          </p:cNvSpPr>
          <p:nvPr>
            <p:ph idx="1"/>
          </p:nvPr>
        </p:nvSpPr>
        <p:spPr/>
        <p:txBody>
          <a:bodyPr vert="horz" lIns="91440" tIns="45720" rIns="91440" bIns="45720" rtlCol="0" anchor="t">
            <a:normAutofit/>
          </a:bodyPr>
          <a:lstStyle/>
          <a:p>
            <a:pPr>
              <a:lnSpc>
                <a:spcPct val="108000"/>
              </a:lnSpc>
            </a:pPr>
            <a:r>
              <a:rPr lang="en-US" sz="3600">
                <a:latin typeface="Roboto Medium"/>
                <a:ea typeface="Roboto Medium"/>
                <a:cs typeface="Roboto Medium"/>
              </a:rPr>
              <a:t>Jot one word on each sticky note</a:t>
            </a:r>
          </a:p>
          <a:p>
            <a:pPr>
              <a:lnSpc>
                <a:spcPct val="108000"/>
              </a:lnSpc>
            </a:pPr>
            <a:r>
              <a:rPr lang="en-US" sz="3600">
                <a:latin typeface="Roboto Medium"/>
                <a:ea typeface="Roboto Medium"/>
                <a:cs typeface="Roboto Medium"/>
              </a:rPr>
              <a:t>Post your sticky note on the chart paper titled </a:t>
            </a:r>
            <a:r>
              <a:rPr lang="en-US" sz="3600" b="1">
                <a:solidFill>
                  <a:srgbClr val="7030A0"/>
                </a:solidFill>
                <a:latin typeface="Roboto Black"/>
                <a:ea typeface="Roboto Black"/>
                <a:cs typeface="Roboto Black"/>
              </a:rPr>
              <a:t>mental health</a:t>
            </a:r>
          </a:p>
        </p:txBody>
      </p:sp>
      <p:pic>
        <p:nvPicPr>
          <p:cNvPr id="6" name="Picture 5">
            <a:extLst>
              <a:ext uri="{FF2B5EF4-FFF2-40B4-BE49-F238E27FC236}">
                <a16:creationId xmlns:a16="http://schemas.microsoft.com/office/drawing/2014/main" id="{94F4AB9D-55BE-56A0-5EEB-87F830E555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6863" y="3832390"/>
            <a:ext cx="2203753" cy="2227944"/>
          </a:xfrm>
          <a:prstGeom prst="rect">
            <a:avLst/>
          </a:prstGeom>
        </p:spPr>
      </p:pic>
      <p:pic>
        <p:nvPicPr>
          <p:cNvPr id="8" name="Picture 7">
            <a:extLst>
              <a:ext uri="{FF2B5EF4-FFF2-40B4-BE49-F238E27FC236}">
                <a16:creationId xmlns:a16="http://schemas.microsoft.com/office/drawing/2014/main" id="{05DD1A7F-D581-E6FC-1E0D-71F3FA90A3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33335" y="3832390"/>
            <a:ext cx="2203753" cy="2227944"/>
          </a:xfrm>
          <a:prstGeom prst="rect">
            <a:avLst/>
          </a:prstGeom>
        </p:spPr>
      </p:pic>
      <p:pic>
        <p:nvPicPr>
          <p:cNvPr id="7" name="Picture 6">
            <a:extLst>
              <a:ext uri="{FF2B5EF4-FFF2-40B4-BE49-F238E27FC236}">
                <a16:creationId xmlns:a16="http://schemas.microsoft.com/office/drawing/2014/main" id="{F3228A71-F116-8ABA-85F4-02026F6D13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0481" y="3832389"/>
            <a:ext cx="2203753" cy="2227944"/>
          </a:xfrm>
          <a:prstGeom prst="rect">
            <a:avLst/>
          </a:prstGeom>
        </p:spPr>
      </p:pic>
    </p:spTree>
    <p:extLst>
      <p:ext uri="{BB962C8B-B14F-4D97-AF65-F5344CB8AC3E}">
        <p14:creationId xmlns:p14="http://schemas.microsoft.com/office/powerpoint/2010/main" val="3955879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humbnail xmlns="a1c9f355-ecd3-4278-9438-8cd8c6e98a42" xsi:nil="true"/>
    <_dlc_DocId xmlns="46a5dd20-f0b3-4d61-834b-69fb9fff00eb">2MMV42CKC3FZ-1937131458-122803</_dlc_DocId>
    <Image xmlns="a1c9f355-ecd3-4278-9438-8cd8c6e98a42" xsi:nil="true"/>
    <Tags xmlns="a1c9f355-ecd3-4278-9438-8cd8c6e98a42" xsi:nil="true"/>
    <thumbnails xmlns="a1c9f355-ecd3-4278-9438-8cd8c6e98a42" xsi:nil="true"/>
    <_dlc_DocIdUrl xmlns="46a5dd20-f0b3-4d61-834b-69fb9fff00eb">
      <Url>https://smhosmso.sharepoint.com/sites/SchoolMentalHealthOntario/_layouts/15/DocIdRedir.aspx?ID=2MMV42CKC3FZ-1937131458-122803</Url>
      <Description>2MMV42CKC3FZ-1937131458-122803</Description>
    </_dlc_DocIdUrl>
    <lcf76f155ced4ddcb4097134ff3c332f xmlns="a1c9f355-ecd3-4278-9438-8cd8c6e98a42">
      <Terms xmlns="http://schemas.microsoft.com/office/infopath/2007/PartnerControls"/>
    </lcf76f155ced4ddcb4097134ff3c332f>
    <TaxCatchAll xmlns="46a5dd20-f0b3-4d61-834b-69fb9fff00eb" xsi:nil="true"/>
    <Priority xmlns="a1c9f355-ecd3-4278-9438-8cd8c6e98a4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BFB3B5-1708-4383-B21A-34D0EB6487FA}">
  <ds:schemaRefs>
    <ds:schemaRef ds:uri="http://schemas.microsoft.com/sharepoint/v3/contenttype/forms"/>
  </ds:schemaRefs>
</ds:datastoreItem>
</file>

<file path=customXml/itemProps2.xml><?xml version="1.0" encoding="utf-8"?>
<ds:datastoreItem xmlns:ds="http://schemas.openxmlformats.org/officeDocument/2006/customXml" ds:itemID="{45E0FE2D-07F5-4EF4-BF77-F135BDC452A2}">
  <ds:schemaRefs>
    <ds:schemaRef ds:uri="http://schemas.microsoft.com/sharepoint/events"/>
  </ds:schemaRefs>
</ds:datastoreItem>
</file>

<file path=customXml/itemProps3.xml><?xml version="1.0" encoding="utf-8"?>
<ds:datastoreItem xmlns:ds="http://schemas.openxmlformats.org/officeDocument/2006/customXml" ds:itemID="{3D923AF8-3EB5-45BB-BA68-96BF1CD89F3B}">
  <ds:schemaRefs>
    <ds:schemaRef ds:uri="46a5dd20-f0b3-4d61-834b-69fb9fff00eb"/>
    <ds:schemaRef ds:uri="a1c9f355-ecd3-4278-9438-8cd8c6e98a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55C79BC-03A0-4D99-92D9-CC4BB6B5AFB6}">
  <ds:schemaRefs>
    <ds:schemaRef ds:uri="46a5dd20-f0b3-4d61-834b-69fb9fff00eb"/>
    <ds:schemaRef ds:uri="a1c9f355-ecd3-4278-9438-8cd8c6e98a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Module A: What is mental health?</vt:lpstr>
      <vt:lpstr>Notes for facilitation</vt:lpstr>
      <vt:lpstr>Notes for facilitation 2</vt:lpstr>
      <vt:lpstr>By the end of this module, we will be able to:</vt:lpstr>
      <vt:lpstr>Check-in</vt:lpstr>
      <vt:lpstr>Check-in options</vt:lpstr>
      <vt:lpstr>Connection options</vt:lpstr>
      <vt:lpstr>Understand the topic</vt:lpstr>
      <vt:lpstr>What are 3 words that come to mind when you think about mental health?</vt:lpstr>
      <vt:lpstr>What are 3 words that come to mind when you think about mental illness?</vt:lpstr>
      <vt:lpstr>Reflect</vt:lpstr>
      <vt:lpstr>Video: Shared language</vt:lpstr>
      <vt:lpstr>3 – 2 – 1 handout</vt:lpstr>
      <vt:lpstr>Reflect 2</vt:lpstr>
      <vt:lpstr>Unpacking the dual continuum </vt:lpstr>
      <vt:lpstr>Build your toolbox</vt:lpstr>
      <vt:lpstr>SMH-ON Wayfinder</vt:lpstr>
      <vt:lpstr>quote</vt:lpstr>
      <vt:lpstr>Dig deeper</vt:lpstr>
      <vt:lpstr>Mental Health Literacy for educators</vt:lpstr>
      <vt:lpstr>Connect with SMH-ON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2026-03-12T13:08:48Z</dcterms:created>
  <dcterms:modified xsi:type="dcterms:W3CDTF">2026-03-31T16:32:15Z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fa271f0c-084f-4b61-ad73-72596401c10d</vt:lpwstr>
  </property>
  <property fmtid="{D5CDD505-2E9C-101B-9397-08002B2CF9AE}" pid="3" name="MediaServiceImageTags">
    <vt:lpwstr/>
  </property>
  <property fmtid="{D5CDD505-2E9C-101B-9397-08002B2CF9AE}" pid="4" name="ContentTypeId">
    <vt:lpwstr>0x010100CCA129D4CF93FD40B4303B32156186A5</vt:lpwstr>
  </property>
</Properties>
</file>