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6"/>
  </p:notesMasterIdLst>
  <p:sldIdLst>
    <p:sldId id="283" r:id="rId6"/>
    <p:sldId id="1018" r:id="rId7"/>
    <p:sldId id="1017" r:id="rId8"/>
    <p:sldId id="1003" r:id="rId9"/>
    <p:sldId id="1019" r:id="rId10"/>
    <p:sldId id="271" r:id="rId11"/>
    <p:sldId id="300" r:id="rId12"/>
    <p:sldId id="303" r:id="rId13"/>
    <p:sldId id="1016" r:id="rId14"/>
    <p:sldId id="1010" r:id="rId15"/>
    <p:sldId id="1012" r:id="rId16"/>
    <p:sldId id="309" r:id="rId17"/>
    <p:sldId id="304" r:id="rId18"/>
    <p:sldId id="1013" r:id="rId19"/>
    <p:sldId id="301" r:id="rId20"/>
    <p:sldId id="1020" r:id="rId21"/>
    <p:sldId id="306" r:id="rId22"/>
    <p:sldId id="307" r:id="rId23"/>
    <p:sldId id="312" r:id="rId24"/>
    <p:sldId id="1005" r:id="rId25"/>
    <p:sldId id="1014" r:id="rId26"/>
    <p:sldId id="311" r:id="rId27"/>
    <p:sldId id="1015" r:id="rId28"/>
    <p:sldId id="279" r:id="rId29"/>
    <p:sldId id="286" r:id="rId30"/>
    <p:sldId id="265" r:id="rId31"/>
    <p:sldId id="1007" r:id="rId32"/>
    <p:sldId id="287" r:id="rId33"/>
    <p:sldId id="266"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3FA4005-F6A6-4BEF-8C33-190D8574A0D4}">
          <p14:sldIdLst>
            <p14:sldId id="283"/>
            <p14:sldId id="1018"/>
            <p14:sldId id="1017"/>
          </p14:sldIdLst>
        </p14:section>
        <p14:section name="Learning outline" id="{82F46670-1FFA-4DF4-A683-7A01F23F3BEE}">
          <p14:sldIdLst>
            <p14:sldId id="1003"/>
          </p14:sldIdLst>
        </p14:section>
        <p14:section name="Main content" id="{997C6078-B6E0-445C-8E46-7090023121D5}">
          <p14:sldIdLst>
            <p14:sldId id="1019"/>
            <p14:sldId id="271"/>
            <p14:sldId id="300"/>
            <p14:sldId id="303"/>
            <p14:sldId id="1016"/>
            <p14:sldId id="1010"/>
            <p14:sldId id="1012"/>
            <p14:sldId id="309"/>
            <p14:sldId id="304"/>
            <p14:sldId id="1013"/>
            <p14:sldId id="301"/>
            <p14:sldId id="1020"/>
            <p14:sldId id="306"/>
            <p14:sldId id="307"/>
            <p14:sldId id="312"/>
            <p14:sldId id="1005"/>
            <p14:sldId id="1014"/>
            <p14:sldId id="311"/>
            <p14:sldId id="1015"/>
            <p14:sldId id="279"/>
          </p14:sldIdLst>
        </p14:section>
        <p14:section name="Build your toolbox" id="{C70E29BD-C2A8-41FE-94C6-7BE558C69E2B}">
          <p14:sldIdLst>
            <p14:sldId id="286"/>
            <p14:sldId id="265"/>
            <p14:sldId id="1007"/>
          </p14:sldIdLst>
        </p14:section>
        <p14:section name="Dig deeper" id="{EC15E612-AB10-4298-93AF-A7E053717349}">
          <p14:sldIdLst>
            <p14:sldId id="287"/>
            <p14:sldId id="266"/>
          </p14:sldIdLst>
        </p14:section>
        <p14:section name="Closing" id="{0E450FE1-8AAE-4F23-B18B-4F3E216C1757}">
          <p14:sldIdLst>
            <p14:sldId id="268"/>
          </p14:sldIdLst>
        </p14:section>
      </p14:sectionLst>
    </p:ext>
    <p:ext uri="{EFAFB233-063F-42B5-8137-9DF3F51BA10A}">
      <p15:sldGuideLst xmlns:p15="http://schemas.microsoft.com/office/powerpoint/2012/main">
        <p15:guide id="1" orient="horz" pos="822" userDrawn="1">
          <p15:clr>
            <a:srgbClr val="A4A3A4"/>
          </p15:clr>
        </p15:guide>
        <p15:guide id="2" pos="143" userDrawn="1">
          <p15:clr>
            <a:srgbClr val="A4A3A4"/>
          </p15:clr>
        </p15:guide>
        <p15:guide id="3" orient="horz" pos="142" userDrawn="1">
          <p15:clr>
            <a:srgbClr val="A4A3A4"/>
          </p15:clr>
        </p15:guide>
        <p15:guide id="4" pos="3940" userDrawn="1">
          <p15:clr>
            <a:srgbClr val="A4A3A4"/>
          </p15:clr>
        </p15:guide>
        <p15:guide id="5" pos="347" userDrawn="1">
          <p15:clr>
            <a:srgbClr val="A4A3A4"/>
          </p15:clr>
        </p15:guide>
        <p15:guide id="6" orient="horz" pos="981" userDrawn="1">
          <p15:clr>
            <a:srgbClr val="A4A3A4"/>
          </p15:clr>
        </p15:guide>
        <p15:guide id="7" pos="2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2DF21-51B1-84CA-F3BE-E423FF146404}" name="Guest User" initials="GU" userId="S::urn:spo:tenantanon#b48056e5-362d-4b26-9227-ed2ee27a6a47::" providerId="AD"/>
  <p188:author id="{31E75730-70E0-BDF4-97AF-3290BDDE604F}" name="Michelle Coutinho" initials="MC" userId="S::mcoutinho@smho-smso.ca::62387657-5415-4281-a202-0fd3f0a3b529" providerId="AD"/>
  <p188:author id="{78C63A77-E355-1540-D6FC-B07BA5E7DF0A}" name="Susan Sweet" initials="SS" userId="S::ssweet@smho-smso.ca::3f3b0d9c-fbb5-47a8-87c2-549a2adf9766" providerId="AD"/>
  <p188:author id="{B5C9D778-8AB6-5970-F4F6-3A79883367D2}" name="Kathy Short" initials="KS" userId="S::kshort@smho-smso.ca::4a140bda-6590-48f7-ba53-fd84eefb2b3b" providerId="AD"/>
  <p188:author id="{9E4A2E80-DA1D-66CE-F181-A590175D804F}" name="Theresa Kennedy" initials="TK" userId="S::kennedyt_alcdsb.on.ca#ext#@smho-smso.ca::4deef52b-6143-456a-9c04-54472ad7d3e9" providerId="AD"/>
  <p188:author id="{B52E3982-A986-7B92-0524-6E4F11591CDE}" name="Toni Lauzon" initials="TL" userId="S::tlauzon@smho-smso.ca::56522861-6db2-4331-a8dd-877c93b3ec1f" providerId="AD"/>
  <p188:author id="{7F5E5F8E-F3BD-35BD-58B3-8BD8FCB4AF05}" name="Paula Callender" initials="PC" userId="S::pcallender@smho-smso.ca::40d041e1-9225-41f3-bb3c-858d57578941" providerId="AD"/>
  <p188:author id="{19DED895-D37A-45F0-B2BA-B11886B77643}" name="Theresa Kennedy" initials="TK" userId="S::tkennedy@smho-smso.ca::8328d88c-51ff-4c07-9c41-cdbf741ef57b" providerId="AD"/>
  <p188:author id="{2F0BDAAC-7411-6F87-4B46-6B1B7591DF94}" name="Deborah Shackell" initials="DS" userId="S::dshackell@smho-smso.ca::f728b972-0379-4f9a-98f5-caf5dad6cd0d" providerId="AD"/>
  <p188:author id="{043036C4-5D0E-2893-F285-2EA862399254}" name="Sarah Stright" initials="SS" userId="S::sstright@smho-smso.ca::57069c07-c3a6-4c48-b057-2e87e4c75f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8316"/>
    <a:srgbClr val="FDFAD7"/>
    <a:srgbClr val="222222"/>
    <a:srgbClr val="7ABC30"/>
    <a:srgbClr val="D9F0C0"/>
    <a:srgbClr val="40008D"/>
    <a:srgbClr val="1BA3DC"/>
    <a:srgbClr val="A02B93"/>
    <a:srgbClr val="B6DFF2"/>
    <a:srgbClr val="400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0ADE4-C7C4-5B4C-93C6-6F8A26D54C49}" v="54" dt="2026-04-02T20:14:01.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8"/>
    <p:restoredTop sz="84665"/>
  </p:normalViewPr>
  <p:slideViewPr>
    <p:cSldViewPr snapToGrid="0">
      <p:cViewPr>
        <p:scale>
          <a:sx n="100" d="100"/>
          <a:sy n="100" d="100"/>
        </p:scale>
        <p:origin x="144" y="144"/>
      </p:cViewPr>
      <p:guideLst>
        <p:guide orient="horz" pos="822"/>
        <p:guide pos="143"/>
        <p:guide orient="horz" pos="142"/>
        <p:guide pos="3940"/>
        <p:guide pos="347"/>
        <p:guide orient="horz" pos="981"/>
        <p:guide pos="2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05CE4-06DA-4EE1-B56E-C91F17CBE5E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36A31C3-A617-41E5-82DB-B7A1CE0D5467}">
      <dgm:prSet phldrT="[Text]" phldr="0" custT="1"/>
      <dgm:spPr/>
      <dgm:t>
        <a:bodyPr/>
        <a:lstStyle/>
        <a:p>
          <a:pPr rtl="0"/>
          <a:r>
            <a:rPr lang="en-US" sz="2000" dirty="0">
              <a:latin typeface="Roboto Medium"/>
              <a:ea typeface="Roboto Medium"/>
              <a:cs typeface="Roboto Medium"/>
            </a:rPr>
            <a:t>Increase capacity (learning and unlearning)</a:t>
          </a:r>
        </a:p>
      </dgm:t>
    </dgm:pt>
    <dgm:pt modelId="{9F30E6F9-5AD4-439E-8AC7-15B86E7AFC7E}" type="parTrans" cxnId="{13BB3133-99A8-4B69-A378-01E74C9EA058}">
      <dgm:prSet/>
      <dgm:spPr/>
      <dgm:t>
        <a:bodyPr/>
        <a:lstStyle/>
        <a:p>
          <a:endParaRPr lang="en-US"/>
        </a:p>
      </dgm:t>
    </dgm:pt>
    <dgm:pt modelId="{F8FA558E-ACF3-4F82-B2D1-B0B51401FFB2}" type="sibTrans" cxnId="{13BB3133-99A8-4B69-A378-01E74C9EA058}">
      <dgm:prSet/>
      <dgm:spPr/>
      <dgm:t>
        <a:bodyPr/>
        <a:lstStyle/>
        <a:p>
          <a:endParaRPr lang="en-US"/>
        </a:p>
      </dgm:t>
    </dgm:pt>
    <dgm:pt modelId="{914F278A-1504-497D-ABC1-D74C6E98ED22}">
      <dgm:prSet phldrT="[Text]" phldr="0" custT="1"/>
      <dgm:spPr/>
      <dgm:t>
        <a:bodyPr/>
        <a:lstStyle/>
        <a:p>
          <a:pPr rtl="0"/>
          <a:r>
            <a:rPr lang="en-US" sz="2000">
              <a:latin typeface="Roboto Medium"/>
              <a:ea typeface="Roboto Medium"/>
              <a:cs typeface="Roboto Medium"/>
            </a:rPr>
            <a:t>Co-create conditions for mentally healthy school and learning environments</a:t>
          </a:r>
        </a:p>
      </dgm:t>
    </dgm:pt>
    <dgm:pt modelId="{CD52E48D-2B48-4488-90AE-592869717EC3}" type="parTrans" cxnId="{0BACAC78-2B04-407C-B88C-8102849A544E}">
      <dgm:prSet/>
      <dgm:spPr/>
      <dgm:t>
        <a:bodyPr/>
        <a:lstStyle/>
        <a:p>
          <a:endParaRPr lang="en-US"/>
        </a:p>
      </dgm:t>
    </dgm:pt>
    <dgm:pt modelId="{49DD7D87-F5EE-4444-9B48-810E8A057BA4}" type="sibTrans" cxnId="{0BACAC78-2B04-407C-B88C-8102849A544E}">
      <dgm:prSet/>
      <dgm:spPr/>
      <dgm:t>
        <a:bodyPr/>
        <a:lstStyle/>
        <a:p>
          <a:endParaRPr lang="en-US"/>
        </a:p>
      </dgm:t>
    </dgm:pt>
    <dgm:pt modelId="{A955C7DF-4D25-4483-9A89-C56F2E32F691}">
      <dgm:prSet phldrT="[Text]" phldr="0" custT="1"/>
      <dgm:spPr/>
      <dgm:t>
        <a:bodyPr/>
        <a:lstStyle/>
        <a:p>
          <a:pPr rtl="0"/>
          <a:r>
            <a:rPr lang="en-US" sz="2000" dirty="0">
              <a:solidFill>
                <a:srgbClr val="2F2F2F"/>
              </a:solidFill>
              <a:latin typeface="Roboto Medium"/>
              <a:ea typeface="Roboto Medium"/>
              <a:cs typeface="Roboto Medium"/>
            </a:rPr>
            <a:t>Select resources that reflect diverse human experiences.</a:t>
          </a:r>
        </a:p>
      </dgm:t>
    </dgm:pt>
    <dgm:pt modelId="{D5E62434-B6F8-464D-B07E-B81DC4023B4F}" type="parTrans" cxnId="{26BAE16D-CCB9-4226-B05E-B7C679101928}">
      <dgm:prSet/>
      <dgm:spPr/>
      <dgm:t>
        <a:bodyPr/>
        <a:lstStyle/>
        <a:p>
          <a:endParaRPr lang="en-US"/>
        </a:p>
      </dgm:t>
    </dgm:pt>
    <dgm:pt modelId="{C5F72941-822C-4075-9E3E-3C8E4ECC2EC7}" type="sibTrans" cxnId="{26BAE16D-CCB9-4226-B05E-B7C679101928}">
      <dgm:prSet/>
      <dgm:spPr/>
      <dgm:t>
        <a:bodyPr/>
        <a:lstStyle/>
        <a:p>
          <a:endParaRPr lang="en-US"/>
        </a:p>
      </dgm:t>
    </dgm:pt>
    <dgm:pt modelId="{DAD15E25-093F-43DF-9C83-091D8F94A249}">
      <dgm:prSet phldrT="[Text]" phldr="0" custT="1"/>
      <dgm:spPr/>
      <dgm:t>
        <a:bodyPr/>
        <a:lstStyle/>
        <a:p>
          <a:pPr rtl="0"/>
          <a:r>
            <a:rPr lang="en-US" sz="2000" dirty="0">
              <a:solidFill>
                <a:srgbClr val="2F2F2F"/>
              </a:solidFill>
              <a:latin typeface="Roboto Medium"/>
              <a:ea typeface="Roboto Medium"/>
              <a:cs typeface="Roboto Medium"/>
            </a:rPr>
            <a:t>Weave social-emotional instruction into daily practice</a:t>
          </a:r>
        </a:p>
      </dgm:t>
    </dgm:pt>
    <dgm:pt modelId="{239DA998-3F96-4D88-8AD4-F188A0899639}" type="parTrans" cxnId="{5B03DF91-7A4C-4FDD-9DE2-215A19FE8941}">
      <dgm:prSet/>
      <dgm:spPr/>
      <dgm:t>
        <a:bodyPr/>
        <a:lstStyle/>
        <a:p>
          <a:endParaRPr lang="en-US"/>
        </a:p>
      </dgm:t>
    </dgm:pt>
    <dgm:pt modelId="{157EF150-268E-4467-A541-BDD36E1498B8}" type="sibTrans" cxnId="{5B03DF91-7A4C-4FDD-9DE2-215A19FE8941}">
      <dgm:prSet/>
      <dgm:spPr/>
      <dgm:t>
        <a:bodyPr/>
        <a:lstStyle/>
        <a:p>
          <a:endParaRPr lang="en-US"/>
        </a:p>
      </dgm:t>
    </dgm:pt>
    <dgm:pt modelId="{7C1B2241-D7AB-4927-B809-ABC74050CF70}" type="pres">
      <dgm:prSet presAssocID="{43105CE4-06DA-4EE1-B56E-C91F17CBE5E1}" presName="cycle" presStyleCnt="0">
        <dgm:presLayoutVars>
          <dgm:dir/>
          <dgm:resizeHandles val="exact"/>
        </dgm:presLayoutVars>
      </dgm:prSet>
      <dgm:spPr/>
    </dgm:pt>
    <dgm:pt modelId="{2084AA8F-5714-49B0-BA69-B0555659C28C}" type="pres">
      <dgm:prSet presAssocID="{F36A31C3-A617-41E5-82DB-B7A1CE0D5467}" presName="dummy" presStyleCnt="0"/>
      <dgm:spPr/>
    </dgm:pt>
    <dgm:pt modelId="{8AFD6001-F684-4B05-965E-6D11443290B5}" type="pres">
      <dgm:prSet presAssocID="{F36A31C3-A617-41E5-82DB-B7A1CE0D5467}" presName="node" presStyleLbl="revTx" presStyleIdx="0" presStyleCnt="4">
        <dgm:presLayoutVars>
          <dgm:bulletEnabled val="1"/>
        </dgm:presLayoutVars>
      </dgm:prSet>
      <dgm:spPr/>
    </dgm:pt>
    <dgm:pt modelId="{DF3939BF-2EC7-4F82-8019-A11353DF46D1}" type="pres">
      <dgm:prSet presAssocID="{F8FA558E-ACF3-4F82-B2D1-B0B51401FFB2}" presName="sibTrans" presStyleLbl="node1" presStyleIdx="0" presStyleCnt="4"/>
      <dgm:spPr/>
    </dgm:pt>
    <dgm:pt modelId="{0181ACFF-DCB3-4A4B-8798-C0E7C7FDCC8E}" type="pres">
      <dgm:prSet presAssocID="{914F278A-1504-497D-ABC1-D74C6E98ED22}" presName="dummy" presStyleCnt="0"/>
      <dgm:spPr/>
    </dgm:pt>
    <dgm:pt modelId="{232AE67F-6831-417C-A3E1-A5818FB1A04E}" type="pres">
      <dgm:prSet presAssocID="{914F278A-1504-497D-ABC1-D74C6E98ED22}" presName="node" presStyleLbl="revTx" presStyleIdx="1" presStyleCnt="4">
        <dgm:presLayoutVars>
          <dgm:bulletEnabled val="1"/>
        </dgm:presLayoutVars>
      </dgm:prSet>
      <dgm:spPr/>
    </dgm:pt>
    <dgm:pt modelId="{37125E2C-0A54-4CD1-8D9C-7093B2D9D38E}" type="pres">
      <dgm:prSet presAssocID="{49DD7D87-F5EE-4444-9B48-810E8A057BA4}" presName="sibTrans" presStyleLbl="node1" presStyleIdx="1" presStyleCnt="4"/>
      <dgm:spPr/>
    </dgm:pt>
    <dgm:pt modelId="{CE09DBE0-31D1-43D0-84F1-586987F5783D}" type="pres">
      <dgm:prSet presAssocID="{A955C7DF-4D25-4483-9A89-C56F2E32F691}" presName="dummy" presStyleCnt="0"/>
      <dgm:spPr/>
    </dgm:pt>
    <dgm:pt modelId="{BA42CF63-70B3-4DC5-BA86-7E6DBC69BCE5}" type="pres">
      <dgm:prSet presAssocID="{A955C7DF-4D25-4483-9A89-C56F2E32F691}" presName="node" presStyleLbl="revTx" presStyleIdx="2" presStyleCnt="4">
        <dgm:presLayoutVars>
          <dgm:bulletEnabled val="1"/>
        </dgm:presLayoutVars>
      </dgm:prSet>
      <dgm:spPr/>
    </dgm:pt>
    <dgm:pt modelId="{A2F708DF-A55C-418A-8A05-B7B1F78AC9FA}" type="pres">
      <dgm:prSet presAssocID="{C5F72941-822C-4075-9E3E-3C8E4ECC2EC7}" presName="sibTrans" presStyleLbl="node1" presStyleIdx="2" presStyleCnt="4"/>
      <dgm:spPr/>
    </dgm:pt>
    <dgm:pt modelId="{C34D1366-04AC-4167-A7B6-799F8B176CC9}" type="pres">
      <dgm:prSet presAssocID="{DAD15E25-093F-43DF-9C83-091D8F94A249}" presName="dummy" presStyleCnt="0"/>
      <dgm:spPr/>
    </dgm:pt>
    <dgm:pt modelId="{C2EE949E-D537-4647-B7CB-EFDCD4C3748D}" type="pres">
      <dgm:prSet presAssocID="{DAD15E25-093F-43DF-9C83-091D8F94A249}" presName="node" presStyleLbl="revTx" presStyleIdx="3" presStyleCnt="4">
        <dgm:presLayoutVars>
          <dgm:bulletEnabled val="1"/>
        </dgm:presLayoutVars>
      </dgm:prSet>
      <dgm:spPr/>
    </dgm:pt>
    <dgm:pt modelId="{AD9ECC98-396D-46EC-AA0D-1BCAABE97744}" type="pres">
      <dgm:prSet presAssocID="{157EF150-268E-4467-A541-BDD36E1498B8}" presName="sibTrans" presStyleLbl="node1" presStyleIdx="3" presStyleCnt="4" custLinFactNeighborX="699"/>
      <dgm:spPr/>
    </dgm:pt>
  </dgm:ptLst>
  <dgm:cxnLst>
    <dgm:cxn modelId="{CBB4C122-47C0-4766-9805-B8AEBE3AE33C}" type="presOf" srcId="{DAD15E25-093F-43DF-9C83-091D8F94A249}" destId="{C2EE949E-D537-4647-B7CB-EFDCD4C3748D}" srcOrd="0" destOrd="0" presId="urn:microsoft.com/office/officeart/2005/8/layout/cycle1"/>
    <dgm:cxn modelId="{D2F0CC29-8647-4995-A7A9-3A83F441177C}" type="presOf" srcId="{F8FA558E-ACF3-4F82-B2D1-B0B51401FFB2}" destId="{DF3939BF-2EC7-4F82-8019-A11353DF46D1}" srcOrd="0" destOrd="0" presId="urn:microsoft.com/office/officeart/2005/8/layout/cycle1"/>
    <dgm:cxn modelId="{C503CB2E-1229-4931-BA9E-F9E990888233}" type="presOf" srcId="{A955C7DF-4D25-4483-9A89-C56F2E32F691}" destId="{BA42CF63-70B3-4DC5-BA86-7E6DBC69BCE5}" srcOrd="0" destOrd="0" presId="urn:microsoft.com/office/officeart/2005/8/layout/cycle1"/>
    <dgm:cxn modelId="{B7BCE52E-3839-4130-9B8D-34A0690B1F9F}" type="presOf" srcId="{914F278A-1504-497D-ABC1-D74C6E98ED22}" destId="{232AE67F-6831-417C-A3E1-A5818FB1A04E}" srcOrd="0" destOrd="0" presId="urn:microsoft.com/office/officeart/2005/8/layout/cycle1"/>
    <dgm:cxn modelId="{13BB3133-99A8-4B69-A378-01E74C9EA058}" srcId="{43105CE4-06DA-4EE1-B56E-C91F17CBE5E1}" destId="{F36A31C3-A617-41E5-82DB-B7A1CE0D5467}" srcOrd="0" destOrd="0" parTransId="{9F30E6F9-5AD4-439E-8AC7-15B86E7AFC7E}" sibTransId="{F8FA558E-ACF3-4F82-B2D1-B0B51401FFB2}"/>
    <dgm:cxn modelId="{70848538-CD0C-479C-871C-A335ABEA06C6}" type="presOf" srcId="{49DD7D87-F5EE-4444-9B48-810E8A057BA4}" destId="{37125E2C-0A54-4CD1-8D9C-7093B2D9D38E}" srcOrd="0" destOrd="0" presId="urn:microsoft.com/office/officeart/2005/8/layout/cycle1"/>
    <dgm:cxn modelId="{243CB445-CA84-4DD0-BB54-2E8E582465C8}" type="presOf" srcId="{F36A31C3-A617-41E5-82DB-B7A1CE0D5467}" destId="{8AFD6001-F684-4B05-965E-6D11443290B5}" srcOrd="0" destOrd="0" presId="urn:microsoft.com/office/officeart/2005/8/layout/cycle1"/>
    <dgm:cxn modelId="{3720A448-3F74-4D9A-ABC3-BC0ABC3BF51D}" type="presOf" srcId="{157EF150-268E-4467-A541-BDD36E1498B8}" destId="{AD9ECC98-396D-46EC-AA0D-1BCAABE97744}" srcOrd="0" destOrd="0" presId="urn:microsoft.com/office/officeart/2005/8/layout/cycle1"/>
    <dgm:cxn modelId="{26BAE16D-CCB9-4226-B05E-B7C679101928}" srcId="{43105CE4-06DA-4EE1-B56E-C91F17CBE5E1}" destId="{A955C7DF-4D25-4483-9A89-C56F2E32F691}" srcOrd="2" destOrd="0" parTransId="{D5E62434-B6F8-464D-B07E-B81DC4023B4F}" sibTransId="{C5F72941-822C-4075-9E3E-3C8E4ECC2EC7}"/>
    <dgm:cxn modelId="{F3952D54-CB76-4641-8993-5B10140E7784}" type="presOf" srcId="{C5F72941-822C-4075-9E3E-3C8E4ECC2EC7}" destId="{A2F708DF-A55C-418A-8A05-B7B1F78AC9FA}" srcOrd="0" destOrd="0" presId="urn:microsoft.com/office/officeart/2005/8/layout/cycle1"/>
    <dgm:cxn modelId="{0BACAC78-2B04-407C-B88C-8102849A544E}" srcId="{43105CE4-06DA-4EE1-B56E-C91F17CBE5E1}" destId="{914F278A-1504-497D-ABC1-D74C6E98ED22}" srcOrd="1" destOrd="0" parTransId="{CD52E48D-2B48-4488-90AE-592869717EC3}" sibTransId="{49DD7D87-F5EE-4444-9B48-810E8A057BA4}"/>
    <dgm:cxn modelId="{18BFFF90-AE1F-40BB-B8E2-B5549F6ED786}" type="presOf" srcId="{43105CE4-06DA-4EE1-B56E-C91F17CBE5E1}" destId="{7C1B2241-D7AB-4927-B809-ABC74050CF70}" srcOrd="0" destOrd="0" presId="urn:microsoft.com/office/officeart/2005/8/layout/cycle1"/>
    <dgm:cxn modelId="{5B03DF91-7A4C-4FDD-9DE2-215A19FE8941}" srcId="{43105CE4-06DA-4EE1-B56E-C91F17CBE5E1}" destId="{DAD15E25-093F-43DF-9C83-091D8F94A249}" srcOrd="3" destOrd="0" parTransId="{239DA998-3F96-4D88-8AD4-F188A0899639}" sibTransId="{157EF150-268E-4467-A541-BDD36E1498B8}"/>
    <dgm:cxn modelId="{4AA64224-3AFE-4E98-8B29-CD063B0B6E94}" type="presParOf" srcId="{7C1B2241-D7AB-4927-B809-ABC74050CF70}" destId="{2084AA8F-5714-49B0-BA69-B0555659C28C}" srcOrd="0" destOrd="0" presId="urn:microsoft.com/office/officeart/2005/8/layout/cycle1"/>
    <dgm:cxn modelId="{EA70F258-5104-4A15-9104-A8E5B38A7E3D}" type="presParOf" srcId="{7C1B2241-D7AB-4927-B809-ABC74050CF70}" destId="{8AFD6001-F684-4B05-965E-6D11443290B5}" srcOrd="1" destOrd="0" presId="urn:microsoft.com/office/officeart/2005/8/layout/cycle1"/>
    <dgm:cxn modelId="{591CF02A-93D7-4E55-9049-51A817B30FC8}" type="presParOf" srcId="{7C1B2241-D7AB-4927-B809-ABC74050CF70}" destId="{DF3939BF-2EC7-4F82-8019-A11353DF46D1}" srcOrd="2" destOrd="0" presId="urn:microsoft.com/office/officeart/2005/8/layout/cycle1"/>
    <dgm:cxn modelId="{9F53C7F0-1CE8-4615-B763-AFE9A9F86E73}" type="presParOf" srcId="{7C1B2241-D7AB-4927-B809-ABC74050CF70}" destId="{0181ACFF-DCB3-4A4B-8798-C0E7C7FDCC8E}" srcOrd="3" destOrd="0" presId="urn:microsoft.com/office/officeart/2005/8/layout/cycle1"/>
    <dgm:cxn modelId="{6EECA4D8-3BE8-49F1-BD16-7319B1AB9BDF}" type="presParOf" srcId="{7C1B2241-D7AB-4927-B809-ABC74050CF70}" destId="{232AE67F-6831-417C-A3E1-A5818FB1A04E}" srcOrd="4" destOrd="0" presId="urn:microsoft.com/office/officeart/2005/8/layout/cycle1"/>
    <dgm:cxn modelId="{AD2C5722-016D-4BF4-8B5D-67397A6548E6}" type="presParOf" srcId="{7C1B2241-D7AB-4927-B809-ABC74050CF70}" destId="{37125E2C-0A54-4CD1-8D9C-7093B2D9D38E}" srcOrd="5" destOrd="0" presId="urn:microsoft.com/office/officeart/2005/8/layout/cycle1"/>
    <dgm:cxn modelId="{29D596BA-2EB6-43DE-B120-EC6DD57F8D35}" type="presParOf" srcId="{7C1B2241-D7AB-4927-B809-ABC74050CF70}" destId="{CE09DBE0-31D1-43D0-84F1-586987F5783D}" srcOrd="6" destOrd="0" presId="urn:microsoft.com/office/officeart/2005/8/layout/cycle1"/>
    <dgm:cxn modelId="{46257DE6-2A09-4CF4-8F30-7C39175369D9}" type="presParOf" srcId="{7C1B2241-D7AB-4927-B809-ABC74050CF70}" destId="{BA42CF63-70B3-4DC5-BA86-7E6DBC69BCE5}" srcOrd="7" destOrd="0" presId="urn:microsoft.com/office/officeart/2005/8/layout/cycle1"/>
    <dgm:cxn modelId="{A53B0407-8EE2-4603-9EB7-6CDCD4821876}" type="presParOf" srcId="{7C1B2241-D7AB-4927-B809-ABC74050CF70}" destId="{A2F708DF-A55C-418A-8A05-B7B1F78AC9FA}" srcOrd="8" destOrd="0" presId="urn:microsoft.com/office/officeart/2005/8/layout/cycle1"/>
    <dgm:cxn modelId="{8E093F9D-C8D3-448C-BE91-63E6BD388991}" type="presParOf" srcId="{7C1B2241-D7AB-4927-B809-ABC74050CF70}" destId="{C34D1366-04AC-4167-A7B6-799F8B176CC9}" srcOrd="9" destOrd="0" presId="urn:microsoft.com/office/officeart/2005/8/layout/cycle1"/>
    <dgm:cxn modelId="{365E078B-25E9-4F25-8228-6FC45B25175E}" type="presParOf" srcId="{7C1B2241-D7AB-4927-B809-ABC74050CF70}" destId="{C2EE949E-D537-4647-B7CB-EFDCD4C3748D}" srcOrd="10" destOrd="0" presId="urn:microsoft.com/office/officeart/2005/8/layout/cycle1"/>
    <dgm:cxn modelId="{186E66B8-30B9-43EE-998B-7883BEB9398F}" type="presParOf" srcId="{7C1B2241-D7AB-4927-B809-ABC74050CF70}" destId="{AD9ECC98-396D-46EC-AA0D-1BCAABE9774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D6001-F684-4B05-965E-6D11443290B5}">
      <dsp:nvSpPr>
        <dsp:cNvPr id="0" name=""/>
        <dsp:cNvSpPr/>
      </dsp:nvSpPr>
      <dsp:spPr>
        <a:xfrm>
          <a:off x="7303668" y="127206"/>
          <a:ext cx="2046139" cy="20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Roboto Medium"/>
              <a:ea typeface="Roboto Medium"/>
              <a:cs typeface="Roboto Medium"/>
            </a:rPr>
            <a:t>Increase capacity (learning and unlearning)</a:t>
          </a:r>
        </a:p>
      </dsp:txBody>
      <dsp:txXfrm>
        <a:off x="7303668" y="127206"/>
        <a:ext cx="2046139" cy="2046139"/>
      </dsp:txXfrm>
    </dsp:sp>
    <dsp:sp modelId="{DF3939BF-2EC7-4F82-8019-A11353DF46D1}">
      <dsp:nvSpPr>
        <dsp:cNvPr id="0" name=""/>
        <dsp:cNvSpPr/>
      </dsp:nvSpPr>
      <dsp:spPr>
        <a:xfrm>
          <a:off x="3698798" y="-1838"/>
          <a:ext cx="5780053" cy="5780053"/>
        </a:xfrm>
        <a:prstGeom prst="circularArrow">
          <a:avLst>
            <a:gd name="adj1" fmla="val 6903"/>
            <a:gd name="adj2" fmla="val 465427"/>
            <a:gd name="adj3" fmla="val 549102"/>
            <a:gd name="adj4" fmla="val 20585472"/>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AE67F-6831-417C-A3E1-A5818FB1A04E}">
      <dsp:nvSpPr>
        <dsp:cNvPr id="0" name=""/>
        <dsp:cNvSpPr/>
      </dsp:nvSpPr>
      <dsp:spPr>
        <a:xfrm>
          <a:off x="7303668" y="3603031"/>
          <a:ext cx="2046139" cy="20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Roboto Medium"/>
              <a:ea typeface="Roboto Medium"/>
              <a:cs typeface="Roboto Medium"/>
            </a:rPr>
            <a:t>Co-create conditions for mentally healthy school and learning environments</a:t>
          </a:r>
        </a:p>
      </dsp:txBody>
      <dsp:txXfrm>
        <a:off x="7303668" y="3603031"/>
        <a:ext cx="2046139" cy="2046139"/>
      </dsp:txXfrm>
    </dsp:sp>
    <dsp:sp modelId="{37125E2C-0A54-4CD1-8D9C-7093B2D9D38E}">
      <dsp:nvSpPr>
        <dsp:cNvPr id="0" name=""/>
        <dsp:cNvSpPr/>
      </dsp:nvSpPr>
      <dsp:spPr>
        <a:xfrm>
          <a:off x="3698798" y="-1838"/>
          <a:ext cx="5780053" cy="5780053"/>
        </a:xfrm>
        <a:prstGeom prst="circularArrow">
          <a:avLst>
            <a:gd name="adj1" fmla="val 6903"/>
            <a:gd name="adj2" fmla="val 465427"/>
            <a:gd name="adj3" fmla="val 5949102"/>
            <a:gd name="adj4" fmla="val 4385472"/>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2CF63-70B3-4DC5-BA86-7E6DBC69BCE5}">
      <dsp:nvSpPr>
        <dsp:cNvPr id="0" name=""/>
        <dsp:cNvSpPr/>
      </dsp:nvSpPr>
      <dsp:spPr>
        <a:xfrm>
          <a:off x="3827843" y="3603031"/>
          <a:ext cx="2046139" cy="20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F2F2F"/>
              </a:solidFill>
              <a:latin typeface="Roboto Medium"/>
              <a:ea typeface="Roboto Medium"/>
              <a:cs typeface="Roboto Medium"/>
            </a:rPr>
            <a:t>Select resources that reflect diverse human experiences.</a:t>
          </a:r>
        </a:p>
      </dsp:txBody>
      <dsp:txXfrm>
        <a:off x="3827843" y="3603031"/>
        <a:ext cx="2046139" cy="2046139"/>
      </dsp:txXfrm>
    </dsp:sp>
    <dsp:sp modelId="{A2F708DF-A55C-418A-8A05-B7B1F78AC9FA}">
      <dsp:nvSpPr>
        <dsp:cNvPr id="0" name=""/>
        <dsp:cNvSpPr/>
      </dsp:nvSpPr>
      <dsp:spPr>
        <a:xfrm>
          <a:off x="3698798" y="-1838"/>
          <a:ext cx="5780053" cy="5780053"/>
        </a:xfrm>
        <a:prstGeom prst="circularArrow">
          <a:avLst>
            <a:gd name="adj1" fmla="val 6903"/>
            <a:gd name="adj2" fmla="val 465427"/>
            <a:gd name="adj3" fmla="val 11349102"/>
            <a:gd name="adj4" fmla="val 9785472"/>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E949E-D537-4647-B7CB-EFDCD4C3748D}">
      <dsp:nvSpPr>
        <dsp:cNvPr id="0" name=""/>
        <dsp:cNvSpPr/>
      </dsp:nvSpPr>
      <dsp:spPr>
        <a:xfrm>
          <a:off x="3827843" y="127206"/>
          <a:ext cx="2046139" cy="20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F2F2F"/>
              </a:solidFill>
              <a:latin typeface="Roboto Medium"/>
              <a:ea typeface="Roboto Medium"/>
              <a:cs typeface="Roboto Medium"/>
            </a:rPr>
            <a:t>Weave social-emotional instruction into daily practice</a:t>
          </a:r>
        </a:p>
      </dsp:txBody>
      <dsp:txXfrm>
        <a:off x="3827843" y="127206"/>
        <a:ext cx="2046139" cy="2046139"/>
      </dsp:txXfrm>
    </dsp:sp>
    <dsp:sp modelId="{AD9ECC98-396D-46EC-AA0D-1BCAABE97744}">
      <dsp:nvSpPr>
        <dsp:cNvPr id="0" name=""/>
        <dsp:cNvSpPr/>
      </dsp:nvSpPr>
      <dsp:spPr>
        <a:xfrm>
          <a:off x="3739201" y="-1838"/>
          <a:ext cx="5780053" cy="5780053"/>
        </a:xfrm>
        <a:prstGeom prst="circularArrow">
          <a:avLst>
            <a:gd name="adj1" fmla="val 6903"/>
            <a:gd name="adj2" fmla="val 465427"/>
            <a:gd name="adj3" fmla="val 16749102"/>
            <a:gd name="adj4" fmla="val 15185472"/>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18385-CDAD-4230-975D-92DDA163D9D4}" type="datetimeFigureOut">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8E4D5-44FA-44FF-8654-171825121FB1}" type="slidenum">
              <a:t>‹#›</a:t>
            </a:fld>
            <a:endParaRPr lang="en-US"/>
          </a:p>
        </p:txBody>
      </p:sp>
    </p:spTree>
    <p:extLst>
      <p:ext uri="{BB962C8B-B14F-4D97-AF65-F5344CB8AC3E}">
        <p14:creationId xmlns:p14="http://schemas.microsoft.com/office/powerpoint/2010/main" val="316069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ntario.ca/document/education-ontario-policy-and-program-direction/policyprogram-memorandum-16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mho-smso.ca/online-resources/sel-poste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mho-smso.ca/emhc/"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smho-smso.ca/fwsecondary/" TargetMode="External"/><Relationship Id="rId5" Type="http://schemas.openxmlformats.org/officeDocument/2006/relationships/hyperlink" Target="https://smho-smso.ca/fw/" TargetMode="External"/><Relationship Id="rId4" Type="http://schemas.openxmlformats.org/officeDocument/2006/relationships/hyperlink" Target="https://smho-smso.ca/emhcsecondar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mho-smso.ca/online-resources/cultural-humility-self-reflection-tool-for-school-staf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mho-smso.ca/online-resources/intro-to-mh-li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tario.ca/document/education-ontario-policy-and-program-direction/policyprogram-memorandum-16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cp.edu.gov.on.ca/en/program-planning/cross-curricular-and-integrated-learning/social-emotional-learning-skil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facilitation slide deck accompanies an expansion module to the one-hour Intro to MH LIT: Mental Health in Action for Educators course (https://</a:t>
            </a:r>
            <a:r>
              <a:rPr lang="en-US" dirty="0" err="1"/>
              <a:t>smho-smso.ca</a:t>
            </a:r>
            <a:r>
              <a:rPr lang="en-US" dirty="0"/>
              <a:t>/online-resources/intro-to-</a:t>
            </a:r>
            <a:r>
              <a:rPr lang="en-US" dirty="0" err="1"/>
              <a:t>mh</a:t>
            </a:r>
            <a:r>
              <a:rPr lang="en-US"/>
              <a:t>-lit/).</a:t>
            </a:r>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a:t>
            </a:fld>
            <a:endParaRPr lang="en-US"/>
          </a:p>
        </p:txBody>
      </p:sp>
    </p:spTree>
    <p:extLst>
      <p:ext uri="{BB962C8B-B14F-4D97-AF65-F5344CB8AC3E}">
        <p14:creationId xmlns:p14="http://schemas.microsoft.com/office/powerpoint/2010/main" val="350323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C44FB-96EE-2F6F-B88C-ECF3DC2C3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3C676-D444-E994-18DD-173CC3826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3D653-73AC-3903-74C0-B6DEE6E6EBB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E2BFDB1-5F2B-A4B9-916E-22A46D5C4789}"/>
              </a:ext>
            </a:extLst>
          </p:cNvPr>
          <p:cNvSpPr>
            <a:spLocks noGrp="1"/>
          </p:cNvSpPr>
          <p:nvPr>
            <p:ph type="sldNum" sz="quarter" idx="5"/>
          </p:nvPr>
        </p:nvSpPr>
        <p:spPr/>
        <p:txBody>
          <a:bodyPr/>
          <a:lstStyle/>
          <a:p>
            <a:fld id="{AD78E4D5-44FA-44FF-8654-171825121FB1}" type="slidenum">
              <a:rPr lang="en-US"/>
              <a:t>11</a:t>
            </a:fld>
            <a:endParaRPr lang="en-US"/>
          </a:p>
        </p:txBody>
      </p:sp>
    </p:spTree>
    <p:extLst>
      <p:ext uri="{BB962C8B-B14F-4D97-AF65-F5344CB8AC3E}">
        <p14:creationId xmlns:p14="http://schemas.microsoft.com/office/powerpoint/2010/main" val="233484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A1A1A"/>
                </a:solidFill>
              </a:rPr>
              <a:t>These are the social-emotional learning skills that are embedded in the Ontario curriculum, as outlined by </a:t>
            </a:r>
            <a:r>
              <a:rPr lang="en-US">
                <a:solidFill>
                  <a:srgbClr val="1A1A1A"/>
                </a:solidFill>
                <a:hlinkClick r:id="rId3"/>
              </a:rPr>
              <a:t>PPM 169</a:t>
            </a:r>
            <a:r>
              <a:rPr lang="en-US">
                <a:solidFill>
                  <a:srgbClr val="1A1A1A"/>
                </a:solidFill>
              </a:rPr>
              <a:t>.  </a:t>
            </a:r>
            <a:endParaRPr lang="en-US"/>
          </a:p>
        </p:txBody>
      </p:sp>
      <p:sp>
        <p:nvSpPr>
          <p:cNvPr id="4" name="Slide Number Placeholder 3"/>
          <p:cNvSpPr>
            <a:spLocks noGrp="1"/>
          </p:cNvSpPr>
          <p:nvPr>
            <p:ph type="sldNum" sz="quarter" idx="5"/>
          </p:nvPr>
        </p:nvSpPr>
        <p:spPr/>
        <p:txBody>
          <a:bodyPr/>
          <a:lstStyle/>
          <a:p>
            <a:fld id="{AD78E4D5-44FA-44FF-8654-171825121FB1}" type="slidenum">
              <a:rPr lang="en-US"/>
              <a:t>12</a:t>
            </a:fld>
            <a:endParaRPr lang="en-US"/>
          </a:p>
        </p:txBody>
      </p:sp>
    </p:spTree>
    <p:extLst>
      <p:ext uri="{BB962C8B-B14F-4D97-AF65-F5344CB8AC3E}">
        <p14:creationId xmlns:p14="http://schemas.microsoft.com/office/powerpoint/2010/main" val="181143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Each SEL skill has the potential to lead to benefits for students. </a:t>
            </a:r>
          </a:p>
        </p:txBody>
      </p:sp>
      <p:sp>
        <p:nvSpPr>
          <p:cNvPr id="4" name="Slide Number Placeholder 3"/>
          <p:cNvSpPr>
            <a:spLocks noGrp="1"/>
          </p:cNvSpPr>
          <p:nvPr>
            <p:ph type="sldNum" sz="quarter" idx="5"/>
          </p:nvPr>
        </p:nvSpPr>
        <p:spPr/>
        <p:txBody>
          <a:bodyPr/>
          <a:lstStyle/>
          <a:p>
            <a:fld id="{AD78E4D5-44FA-44FF-8654-171825121FB1}" type="slidenum">
              <a:rPr lang="en-US"/>
              <a:t>13</a:t>
            </a:fld>
            <a:endParaRPr lang="en-US"/>
          </a:p>
        </p:txBody>
      </p:sp>
    </p:spTree>
    <p:extLst>
      <p:ext uri="{BB962C8B-B14F-4D97-AF65-F5344CB8AC3E}">
        <p14:creationId xmlns:p14="http://schemas.microsoft.com/office/powerpoint/2010/main" val="314534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solidFill>
                  <a:srgbClr val="333333"/>
                </a:solidFill>
              </a:rPr>
              <a:t>While </a:t>
            </a:r>
            <a:r>
              <a:rPr lang="en-US">
                <a:solidFill>
                  <a:srgbClr val="333333"/>
                </a:solidFill>
                <a:highlight>
                  <a:srgbClr val="FFFF00"/>
                </a:highlight>
              </a:rPr>
              <a:t>social-emotional skill development </a:t>
            </a:r>
            <a:r>
              <a:rPr lang="en-US">
                <a:solidFill>
                  <a:srgbClr val="333333"/>
                </a:solidFill>
              </a:rPr>
              <a:t>can have many benefits, it's important to be aware that concerns have been raised about it, too. </a:t>
            </a:r>
            <a:endParaRPr lang="en-US">
              <a:solidFill>
                <a:srgbClr val="000000"/>
              </a:solidFill>
            </a:endParaRPr>
          </a:p>
          <a:p>
            <a:pPr>
              <a:lnSpc>
                <a:spcPct val="90000"/>
              </a:lnSpc>
              <a:spcBef>
                <a:spcPts val="1000"/>
              </a:spcBef>
            </a:pPr>
            <a:endParaRPr lang="en-US">
              <a:solidFill>
                <a:srgbClr val="333333"/>
              </a:solidFill>
              <a:ea typeface="Calibri"/>
              <a:cs typeface="Calibri"/>
            </a:endParaRPr>
          </a:p>
          <a:p>
            <a:pPr>
              <a:lnSpc>
                <a:spcPct val="90000"/>
              </a:lnSpc>
              <a:spcBef>
                <a:spcPts val="1000"/>
              </a:spcBef>
            </a:pPr>
            <a:r>
              <a:rPr lang="en-US">
                <a:solidFill>
                  <a:srgbClr val="333333"/>
                </a:solidFill>
                <a:highlight>
                  <a:srgbClr val="FFFF00"/>
                </a:highlight>
              </a:rPr>
              <a:t>To truly support every learner's social-emotional skill development, efforts</a:t>
            </a:r>
            <a:r>
              <a:rPr lang="en-US">
                <a:solidFill>
                  <a:srgbClr val="333333"/>
                </a:solidFill>
              </a:rPr>
              <a:t> must affirm who students are and the strengths, experiences, and strategies that students already bring. When </a:t>
            </a:r>
            <a:r>
              <a:rPr lang="en-US" err="1">
                <a:solidFill>
                  <a:srgbClr val="333333"/>
                </a:solidFill>
                <a:highlight>
                  <a:srgbClr val="FFFF00"/>
                </a:highlight>
              </a:rPr>
              <a:t>these </a:t>
            </a:r>
            <a:r>
              <a:rPr lang="en-US">
                <a:solidFill>
                  <a:srgbClr val="333333"/>
                </a:solidFill>
                <a:highlight>
                  <a:srgbClr val="FFFF00"/>
                </a:highlight>
              </a:rPr>
              <a:t>efforts are</a:t>
            </a:r>
            <a:r>
              <a:rPr lang="en-US">
                <a:solidFill>
                  <a:srgbClr val="333333"/>
                </a:solidFill>
              </a:rPr>
              <a:t> not grounded in students’ lived realities, </a:t>
            </a:r>
            <a:r>
              <a:rPr lang="en-US">
                <a:solidFill>
                  <a:srgbClr val="333333"/>
                </a:solidFill>
                <a:highlight>
                  <a:srgbClr val="FFFF00"/>
                </a:highlight>
              </a:rPr>
              <a:t>they</a:t>
            </a:r>
            <a:r>
              <a:rPr lang="en-US">
                <a:solidFill>
                  <a:srgbClr val="333333"/>
                </a:solidFill>
              </a:rPr>
              <a:t> can unintentionally suggest that only some students possess or need these skills, rather than recognizing that all students demonstrate and develop them in diverse ways.</a:t>
            </a:r>
            <a:endParaRPr lang="en-US">
              <a:solidFill>
                <a:srgbClr val="333333"/>
              </a:solidFill>
              <a:ea typeface="Calibri"/>
              <a:cs typeface="Calibri"/>
            </a:endParaRPr>
          </a:p>
          <a:p>
            <a:pPr>
              <a:lnSpc>
                <a:spcPct val="90000"/>
              </a:lnSpc>
              <a:spcBef>
                <a:spcPts val="1000"/>
              </a:spcBef>
            </a:pPr>
            <a:endParaRPr lang="en-US">
              <a:solidFill>
                <a:srgbClr val="333333"/>
              </a:solidFill>
            </a:endParaRPr>
          </a:p>
          <a:p>
            <a:pPr>
              <a:lnSpc>
                <a:spcPct val="90000"/>
              </a:lnSpc>
              <a:spcBef>
                <a:spcPts val="1000"/>
              </a:spcBef>
            </a:pPr>
            <a:r>
              <a:rPr lang="en-US">
                <a:solidFill>
                  <a:srgbClr val="2F2F2F"/>
                </a:solidFill>
              </a:rPr>
              <a:t>As a result, </a:t>
            </a:r>
            <a:r>
              <a:rPr lang="en-US">
                <a:solidFill>
                  <a:srgbClr val="333333"/>
                </a:solidFill>
              </a:rPr>
              <a:t>the Ministry of Education has directed that while </a:t>
            </a:r>
            <a:r>
              <a:rPr lang="en-US">
                <a:solidFill>
                  <a:srgbClr val="333333"/>
                </a:solidFill>
                <a:highlight>
                  <a:srgbClr val="FFFF00"/>
                </a:highlight>
              </a:rPr>
              <a:t>this learning</a:t>
            </a:r>
            <a:r>
              <a:rPr lang="en-US">
                <a:solidFill>
                  <a:srgbClr val="333333"/>
                </a:solidFill>
              </a:rPr>
              <a:t> should be supported and embedded into all areas of daily life at school, it is not to be evaluated.</a:t>
            </a:r>
            <a:endParaRPr lang="en-US">
              <a:solidFill>
                <a:srgbClr val="333333"/>
              </a:solidFill>
              <a:ea typeface="Calibri"/>
              <a:cs typeface="Calibri"/>
            </a:endParaRPr>
          </a:p>
          <a:p>
            <a:pPr>
              <a:lnSpc>
                <a:spcPct val="90000"/>
              </a:lnSpc>
              <a:spcBef>
                <a:spcPts val="1000"/>
              </a:spcBef>
            </a:pPr>
            <a:endParaRPr lang="en-US">
              <a:solidFill>
                <a:srgbClr val="2F2F2F"/>
              </a:solidFill>
              <a:ea typeface="Calibri"/>
              <a:cs typeface="Calibri"/>
            </a:endParaRPr>
          </a:p>
          <a:p>
            <a:r>
              <a:rPr lang="en-CA" strike="sngStrike">
                <a:solidFill>
                  <a:srgbClr val="000000"/>
                </a:solidFill>
              </a:rPr>
              <a:t>Yoder, N., &amp; Skoog-Hoffman, A. (2021). </a:t>
            </a:r>
            <a:r>
              <a:rPr lang="en-CA" i="1" strike="sngStrike">
                <a:solidFill>
                  <a:srgbClr val="000000"/>
                </a:solidFill>
              </a:rPr>
              <a:t>Introduction: Motivating the SEL Field Forward Through Equity.</a:t>
            </a:r>
            <a:r>
              <a:rPr lang="en-CA" strike="sngStrike">
                <a:solidFill>
                  <a:srgbClr val="000000"/>
                </a:solidFill>
              </a:rPr>
              <a:t> Emerald Publishing Limited.</a:t>
            </a:r>
            <a:r>
              <a:rPr lang="en-CA" strike="sngStrike">
                <a:solidFill>
                  <a:srgbClr val="2F2F2F"/>
                </a:solidFill>
              </a:rPr>
              <a:t> 10.1108/S0749-742320210000021001.</a:t>
            </a:r>
            <a:endParaRPr lang="en-US" strike="sngStrike">
              <a:solidFill>
                <a:srgbClr val="2F2F2F"/>
              </a:solidFill>
              <a:ea typeface="Calibri"/>
              <a:cs typeface="Calibri"/>
            </a:endParaRPr>
          </a:p>
          <a:p>
            <a:pPr>
              <a:lnSpc>
                <a:spcPct val="90000"/>
              </a:lnSpc>
              <a:spcBef>
                <a:spcPts val="1000"/>
              </a:spcBef>
            </a:pPr>
            <a:endParaRPr lang="en-US" strike="sngStrike">
              <a:solidFill>
                <a:srgbClr val="2F2F2F"/>
              </a:solidFill>
              <a:ea typeface="Calibri"/>
              <a:cs typeface="Calibri"/>
            </a:endParaRPr>
          </a:p>
          <a:p>
            <a:pPr marL="285750" indent="-285750">
              <a:lnSpc>
                <a:spcPct val="90000"/>
              </a:lnSpc>
              <a:spcBef>
                <a:spcPts val="1000"/>
              </a:spcBef>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14</a:t>
            </a:fld>
            <a:endParaRPr lang="en-US"/>
          </a:p>
        </p:txBody>
      </p:sp>
    </p:spTree>
    <p:extLst>
      <p:ext uri="{BB962C8B-B14F-4D97-AF65-F5344CB8AC3E}">
        <p14:creationId xmlns:p14="http://schemas.microsoft.com/office/powerpoint/2010/main" val="101790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740A4-51EB-DC5E-C7C8-6B972CE93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CCE03-BBF0-F2A3-FC69-94D9640A4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6739A-CA1F-7065-EEFD-0C51C4B6FB05}"/>
              </a:ext>
            </a:extLst>
          </p:cNvPr>
          <p:cNvSpPr>
            <a:spLocks noGrp="1"/>
          </p:cNvSpPr>
          <p:nvPr>
            <p:ph type="body" idx="1"/>
          </p:nvPr>
        </p:nvSpPr>
        <p:spPr/>
        <p:txBody>
          <a:bodyPr/>
          <a:lstStyle/>
          <a:p>
            <a:r>
              <a:rPr lang="en-US">
                <a:solidFill>
                  <a:srgbClr val="2F2F2F"/>
                </a:solidFill>
                <a:ea typeface="Calibri" panose="020F0502020204030204"/>
                <a:cs typeface="Calibri" panose="020F0502020204030204"/>
              </a:rPr>
              <a:t>As an example, </a:t>
            </a:r>
            <a:r>
              <a:rPr lang="en-US">
                <a:solidFill>
                  <a:srgbClr val="2F2F2F"/>
                </a:solidFill>
                <a:highlight>
                  <a:srgbClr val="FFFF00"/>
                </a:highlight>
              </a:rPr>
              <a:t>social-emotional skill development</a:t>
            </a:r>
            <a:r>
              <a:rPr lang="en-CA">
                <a:solidFill>
                  <a:srgbClr val="000000"/>
                </a:solidFill>
              </a:rPr>
              <a:t> focused only on politeness, cooperation, or listening can reinforce the idea that “quiet and cooperative” students are ideal, sidelining those who express themselves differently or resist injustice. This can cause harm—especially for racialized and neurodivergent students. How else might </a:t>
            </a:r>
            <a:r>
              <a:rPr lang="en-US">
                <a:solidFill>
                  <a:srgbClr val="2F2F2F"/>
                </a:solidFill>
                <a:highlight>
                  <a:srgbClr val="FFFF00"/>
                </a:highlight>
              </a:rPr>
              <a:t>social-emotional skill development</a:t>
            </a:r>
            <a:r>
              <a:rPr lang="en-CA">
                <a:solidFill>
                  <a:srgbClr val="000000"/>
                </a:solidFill>
              </a:rPr>
              <a:t> have the potential to cause harm?</a:t>
            </a:r>
          </a:p>
          <a:p>
            <a:endParaRPr lang="en-CA">
              <a:solidFill>
                <a:srgbClr val="000000"/>
              </a:solidFill>
              <a:ea typeface="Calibri" panose="020F0502020204030204"/>
              <a:cs typeface="Calibri" panose="020F0502020204030204"/>
            </a:endParaRPr>
          </a:p>
          <a:p>
            <a:r>
              <a:rPr lang="en-CA">
                <a:solidFill>
                  <a:srgbClr val="000000"/>
                </a:solidFill>
                <a:ea typeface="Calibri" panose="020F0502020204030204"/>
                <a:cs typeface="Calibri" panose="020F0502020204030204"/>
              </a:rPr>
              <a:t>As an additional example: </a:t>
            </a:r>
          </a:p>
          <a:p>
            <a:r>
              <a:rPr lang="en-US" b="1">
                <a:solidFill>
                  <a:srgbClr val="000000"/>
                </a:solidFill>
              </a:rPr>
              <a:t>Facilitator script:</a:t>
            </a:r>
            <a:r>
              <a:rPr lang="en-US">
                <a:solidFill>
                  <a:srgbClr val="000000"/>
                </a:solidFill>
              </a:rPr>
              <a:t> </a:t>
            </a:r>
            <a:r>
              <a:rPr lang="en-US">
                <a:solidFill>
                  <a:srgbClr val="000000"/>
                </a:solidFill>
                <a:ea typeface="Calibri" panose="020F0502020204030204"/>
                <a:cs typeface="Calibri" panose="020F0502020204030204"/>
              </a:rPr>
              <a:t>"</a:t>
            </a:r>
            <a:r>
              <a:rPr lang="en-CA">
                <a:solidFill>
                  <a:srgbClr val="000000"/>
                </a:solidFill>
                <a:ea typeface="Calibri" panose="020F0502020204030204"/>
                <a:cs typeface="Calibri" panose="020F0502020204030204"/>
              </a:rPr>
              <a:t>Do you consider your own biases when it comes to attributing </a:t>
            </a:r>
            <a:r>
              <a:rPr lang="en-CA">
                <a:solidFill>
                  <a:srgbClr val="000000"/>
                </a:solidFill>
                <a:highlight>
                  <a:srgbClr val="FFFF00"/>
                </a:highlight>
                <a:ea typeface="Calibri" panose="020F0502020204030204"/>
                <a:cs typeface="Calibri" panose="020F0502020204030204"/>
              </a:rPr>
              <a:t>social-emotional </a:t>
            </a:r>
            <a:r>
              <a:rPr lang="en-CA">
                <a:solidFill>
                  <a:srgbClr val="000000"/>
                </a:solidFill>
                <a:ea typeface="Calibri" panose="020F0502020204030204"/>
                <a:cs typeface="Calibri" panose="020F0502020204030204"/>
              </a:rPr>
              <a:t>skills to gender or even personality types? In the areas of Critical Thinking and Positive Motivation for example, are some quiet students perceived as "good listeners" and "thoughtful" whereas other quiet students are viewed as inattentive or disengaged?"</a:t>
            </a:r>
            <a:endParaRPr lang="en-CA">
              <a:ea typeface="Calibri"/>
              <a:cs typeface="Calibri"/>
            </a:endParaRPr>
          </a:p>
        </p:txBody>
      </p:sp>
      <p:sp>
        <p:nvSpPr>
          <p:cNvPr id="4" name="Slide Number Placeholder 3">
            <a:extLst>
              <a:ext uri="{FF2B5EF4-FFF2-40B4-BE49-F238E27FC236}">
                <a16:creationId xmlns:a16="http://schemas.microsoft.com/office/drawing/2014/main" id="{DC0BB36A-5B9C-6072-7A9D-A3C5B49A40F2}"/>
              </a:ext>
            </a:extLst>
          </p:cNvPr>
          <p:cNvSpPr>
            <a:spLocks noGrp="1"/>
          </p:cNvSpPr>
          <p:nvPr>
            <p:ph type="sldNum" sz="quarter" idx="5"/>
          </p:nvPr>
        </p:nvSpPr>
        <p:spPr/>
        <p:txBody>
          <a:bodyPr/>
          <a:lstStyle/>
          <a:p>
            <a:fld id="{AD78E4D5-44FA-44FF-8654-171825121FB1}" type="slidenum">
              <a:rPr lang="en-US"/>
              <a:t>15</a:t>
            </a:fld>
            <a:endParaRPr lang="en-US"/>
          </a:p>
        </p:txBody>
      </p:sp>
    </p:spTree>
    <p:extLst>
      <p:ext uri="{BB962C8B-B14F-4D97-AF65-F5344CB8AC3E}">
        <p14:creationId xmlns:p14="http://schemas.microsoft.com/office/powerpoint/2010/main" val="210185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592FC-B404-8476-73A9-E1632041C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6D2AC-7AFB-7C44-B61D-4847222F7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79764-105E-1ABD-DED1-4561FBEB7A62}"/>
              </a:ext>
            </a:extLst>
          </p:cNvPr>
          <p:cNvSpPr>
            <a:spLocks noGrp="1"/>
          </p:cNvSpPr>
          <p:nvPr>
            <p:ph type="body" idx="1"/>
          </p:nvPr>
        </p:nvSpPr>
        <p:spPr/>
        <p:txBody>
          <a:bodyPr/>
          <a:lstStyle/>
          <a:p>
            <a:r>
              <a:rPr lang="en-US" dirty="0">
                <a:ea typeface="Calibri"/>
                <a:cs typeface="Calibri"/>
              </a:rPr>
              <a:t>This section outlines ways </a:t>
            </a:r>
            <a:r>
              <a:rPr lang="en-US" dirty="0">
                <a:solidFill>
                  <a:srgbClr val="2F2F2F"/>
                </a:solidFill>
              </a:rPr>
              <a:t>educators can support culturally responsive, identity-affirming approaches to </a:t>
            </a:r>
            <a:r>
              <a:rPr lang="en-US" dirty="0">
                <a:solidFill>
                  <a:srgbClr val="2F2F2F"/>
                </a:solidFill>
                <a:highlight>
                  <a:srgbClr val="FFFF00"/>
                </a:highlight>
              </a:rPr>
              <a:t>social-emotional skill development</a:t>
            </a:r>
            <a:r>
              <a:rPr lang="en-US" dirty="0">
                <a:solidFill>
                  <a:srgbClr val="2F2F2F"/>
                </a:solidFill>
              </a:rPr>
              <a:t> in their school. </a:t>
            </a:r>
          </a:p>
        </p:txBody>
      </p:sp>
      <p:sp>
        <p:nvSpPr>
          <p:cNvPr id="4" name="Slide Number Placeholder 3">
            <a:extLst>
              <a:ext uri="{FF2B5EF4-FFF2-40B4-BE49-F238E27FC236}">
                <a16:creationId xmlns:a16="http://schemas.microsoft.com/office/drawing/2014/main" id="{0CCD9E58-4B9D-993C-0B72-1E28EA3A2D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8E4D5-44FA-44FF-8654-171825121FB1}" type="slidenum">
              <a:rPr kumimoji="0" lang="en-US" sz="11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26705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3CF3-CA4C-7F9F-7ED6-FA109EF31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CB6FA-0B11-5929-E51A-DAACF935F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32DCE-0F4F-3E9B-DDAF-784D876CA1EA}"/>
              </a:ext>
            </a:extLst>
          </p:cNvPr>
          <p:cNvSpPr>
            <a:spLocks noGrp="1"/>
          </p:cNvSpPr>
          <p:nvPr>
            <p:ph type="body" idx="1"/>
          </p:nvPr>
        </p:nvSpPr>
        <p:spPr/>
        <p:txBody>
          <a:bodyPr/>
          <a:lstStyle/>
          <a:p>
            <a:pPr>
              <a:lnSpc>
                <a:spcPct val="90000"/>
              </a:lnSpc>
              <a:spcBef>
                <a:spcPts val="1000"/>
              </a:spcBef>
            </a:pPr>
            <a:r>
              <a:rPr lang="en-US">
                <a:solidFill>
                  <a:srgbClr val="333333"/>
                </a:solidFill>
              </a:rPr>
              <a:t>When we get to know students and understand their identities as well as our own, we are in a better position to provide meaningful </a:t>
            </a:r>
            <a:r>
              <a:rPr lang="en-US">
                <a:solidFill>
                  <a:srgbClr val="333333"/>
                </a:solidFill>
                <a:highlight>
                  <a:srgbClr val="FFFF00"/>
                </a:highlight>
              </a:rPr>
              <a:t>social-emotional skill development</a:t>
            </a:r>
            <a:r>
              <a:rPr lang="en-US">
                <a:solidFill>
                  <a:srgbClr val="333333"/>
                </a:solidFill>
              </a:rPr>
              <a:t> strategies that help students flourish in school and throughout life.</a:t>
            </a:r>
          </a:p>
          <a:p>
            <a:pPr marL="285750" indent="-285750">
              <a:lnSpc>
                <a:spcPct val="90000"/>
              </a:lnSpc>
              <a:spcBef>
                <a:spcPts val="1000"/>
              </a:spcBef>
              <a:buFont typeface="Arial"/>
              <a:buChar char="•"/>
            </a:pP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6BEF9DD7-B61F-8021-CC1B-448FE1D83D27}"/>
              </a:ext>
            </a:extLst>
          </p:cNvPr>
          <p:cNvSpPr>
            <a:spLocks noGrp="1"/>
          </p:cNvSpPr>
          <p:nvPr>
            <p:ph type="sldNum" sz="quarter" idx="5"/>
          </p:nvPr>
        </p:nvSpPr>
        <p:spPr/>
        <p:txBody>
          <a:bodyPr/>
          <a:lstStyle/>
          <a:p>
            <a:fld id="{AD78E4D5-44FA-44FF-8654-171825121FB1}" type="slidenum">
              <a:rPr lang="en-US"/>
              <a:t>17</a:t>
            </a:fld>
            <a:endParaRPr lang="en-US"/>
          </a:p>
        </p:txBody>
      </p:sp>
    </p:spTree>
    <p:extLst>
      <p:ext uri="{BB962C8B-B14F-4D97-AF65-F5344CB8AC3E}">
        <p14:creationId xmlns:p14="http://schemas.microsoft.com/office/powerpoint/2010/main" val="271530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19</a:t>
            </a:fld>
            <a:endParaRPr lang="en-US"/>
          </a:p>
        </p:txBody>
      </p:sp>
    </p:spTree>
    <p:extLst>
      <p:ext uri="{BB962C8B-B14F-4D97-AF65-F5344CB8AC3E}">
        <p14:creationId xmlns:p14="http://schemas.microsoft.com/office/powerpoint/2010/main" val="338899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It is important to remember that students come to school with social-emotional skills shaped and informed by their families, cultures, communities, and experiences—and </a:t>
            </a:r>
            <a:r>
              <a:rPr lang="en-US" b="1" dirty="0">
                <a:solidFill>
                  <a:srgbClr val="333333"/>
                </a:solidFill>
              </a:rPr>
              <a:t>adults do, too</a:t>
            </a:r>
            <a:r>
              <a:rPr lang="en-US" dirty="0">
                <a:solidFill>
                  <a:srgbClr val="333333"/>
                </a:solidFill>
              </a:rPr>
              <a:t>. Staff members’ own social-emotional awareness, beliefs, and cultural lenses influence how they interpret and respond to students’ emotions and behaviours, and how they approach </a:t>
            </a:r>
            <a:r>
              <a:rPr lang="en-US" dirty="0">
                <a:solidFill>
                  <a:srgbClr val="333333"/>
                </a:solidFill>
                <a:highlight>
                  <a:srgbClr val="FFFF00"/>
                </a:highlight>
              </a:rPr>
              <a:t>social-emotional skill development</a:t>
            </a:r>
            <a:r>
              <a:rPr lang="en-US" dirty="0">
                <a:solidFill>
                  <a:srgbClr val="333333"/>
                </a:solidFill>
              </a:rPr>
              <a:t> with students.</a:t>
            </a:r>
          </a:p>
          <a:p>
            <a:endParaRPr lang="en-US" b="1" dirty="0">
              <a:solidFill>
                <a:srgbClr val="000000"/>
              </a:solidFill>
              <a:ea typeface="Calibri"/>
              <a:cs typeface="Calibri"/>
            </a:endParaRPr>
          </a:p>
          <a:p>
            <a:r>
              <a:rPr lang="en-US" b="1" dirty="0">
                <a:solidFill>
                  <a:srgbClr val="000000"/>
                </a:solidFill>
                <a:ea typeface="Calibri"/>
                <a:cs typeface="Calibri"/>
              </a:rPr>
              <a:t>Facilitator script: </a:t>
            </a:r>
            <a:r>
              <a:rPr lang="en-US" dirty="0">
                <a:solidFill>
                  <a:srgbClr val="000000"/>
                </a:solidFill>
                <a:ea typeface="Calibri"/>
                <a:cs typeface="Calibri"/>
              </a:rPr>
              <a:t>"As adults, we all have </a:t>
            </a:r>
            <a:r>
              <a:rPr lang="en-US" dirty="0">
                <a:solidFill>
                  <a:srgbClr val="000000"/>
                </a:solidFill>
                <a:highlight>
                  <a:srgbClr val="FFFF00"/>
                </a:highlight>
                <a:ea typeface="Calibri"/>
                <a:cs typeface="Calibri"/>
              </a:rPr>
              <a:t>social-emotional </a:t>
            </a:r>
            <a:r>
              <a:rPr lang="en-US" dirty="0">
                <a:solidFill>
                  <a:srgbClr val="000000"/>
                </a:solidFill>
                <a:ea typeface="Calibri"/>
                <a:cs typeface="Calibri"/>
              </a:rPr>
              <a:t>skills, too. Educator </a:t>
            </a:r>
            <a:r>
              <a:rPr lang="en-US" dirty="0">
                <a:solidFill>
                  <a:srgbClr val="000000"/>
                </a:solidFill>
                <a:highlight>
                  <a:srgbClr val="FFFF00"/>
                </a:highlight>
                <a:ea typeface="Calibri"/>
                <a:cs typeface="Calibri"/>
              </a:rPr>
              <a:t>social-emotional </a:t>
            </a:r>
            <a:r>
              <a:rPr lang="en-US" dirty="0">
                <a:solidFill>
                  <a:srgbClr val="000000"/>
                </a:solidFill>
                <a:ea typeface="Calibri"/>
                <a:cs typeface="Calibri"/>
              </a:rPr>
              <a:t>skills support you in your role as an effective role model for students. They are also support your own mental health and well-being."</a:t>
            </a:r>
            <a:endParaRPr lang="en-US" dirty="0"/>
          </a:p>
        </p:txBody>
      </p:sp>
      <p:sp>
        <p:nvSpPr>
          <p:cNvPr id="4" name="Slide Number Placeholder 3"/>
          <p:cNvSpPr>
            <a:spLocks noGrp="1"/>
          </p:cNvSpPr>
          <p:nvPr>
            <p:ph type="sldNum" sz="quarter" idx="5"/>
          </p:nvPr>
        </p:nvSpPr>
        <p:spPr/>
        <p:txBody>
          <a:bodyPr/>
          <a:lstStyle/>
          <a:p>
            <a:fld id="{AD78E4D5-44FA-44FF-8654-171825121FB1}" type="slidenum">
              <a:rPr lang="en-US"/>
              <a:t>20</a:t>
            </a:fld>
            <a:endParaRPr lang="en-US"/>
          </a:p>
        </p:txBody>
      </p:sp>
    </p:spTree>
    <p:extLst>
      <p:ext uri="{BB962C8B-B14F-4D97-AF65-F5344CB8AC3E}">
        <p14:creationId xmlns:p14="http://schemas.microsoft.com/office/powerpoint/2010/main" val="121725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CA" smtClean="0"/>
              <a:t>21</a:t>
            </a:fld>
            <a:endParaRPr lang="en-CA"/>
          </a:p>
        </p:txBody>
      </p:sp>
    </p:spTree>
    <p:extLst>
      <p:ext uri="{BB962C8B-B14F-4D97-AF65-F5344CB8AC3E}">
        <p14:creationId xmlns:p14="http://schemas.microsoft.com/office/powerpoint/2010/main" val="216818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87BA-F91E-E309-FBF8-A290B7339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46ED7-0D56-1D9C-C8C3-7560E11CD037}"/>
              </a:ext>
            </a:extLst>
          </p:cNvPr>
          <p:cNvSpPr>
            <a:spLocks noGrp="1" noRot="1" noChangeAspect="1"/>
          </p:cNvSpPr>
          <p:nvPr>
            <p:ph type="sldImg"/>
          </p:nvPr>
        </p:nvSpPr>
        <p:spPr>
          <a:xfrm>
            <a:off x="684213" y="433388"/>
            <a:ext cx="5486400" cy="3086100"/>
          </a:xfrm>
        </p:spPr>
      </p:sp>
      <p:sp>
        <p:nvSpPr>
          <p:cNvPr id="3" name="Notes Placeholder 2">
            <a:extLst>
              <a:ext uri="{FF2B5EF4-FFF2-40B4-BE49-F238E27FC236}">
                <a16:creationId xmlns:a16="http://schemas.microsoft.com/office/drawing/2014/main" id="{176929E5-378E-F6DF-4E71-5D032A639A60}"/>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88076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F2F2F"/>
                </a:solidFill>
                <a:ea typeface="Calibri" panose="020F0502020204030204"/>
                <a:cs typeface="Calibri" panose="020F0502020204030204"/>
              </a:rPr>
              <a:t>These considerations can help support identity-affirming approaches to</a:t>
            </a:r>
            <a:r>
              <a:rPr lang="en-US" dirty="0">
                <a:solidFill>
                  <a:srgbClr val="2F2F2F"/>
                </a:solidFill>
                <a:highlight>
                  <a:srgbClr val="FFFF00"/>
                </a:highlight>
                <a:ea typeface="Calibri" panose="020F0502020204030204"/>
                <a:cs typeface="Calibri" panose="020F0502020204030204"/>
              </a:rPr>
              <a:t> social emotional skill development</a:t>
            </a:r>
            <a:r>
              <a:rPr lang="en-US" dirty="0">
                <a:solidFill>
                  <a:srgbClr val="2F2F2F"/>
                </a:solidFill>
                <a:ea typeface="Calibri" panose="020F0502020204030204"/>
                <a:cs typeface="Calibri" panose="020F0502020204030204"/>
              </a:rPr>
              <a:t>:</a:t>
            </a:r>
          </a:p>
          <a:p>
            <a:endParaRPr lang="en-US" dirty="0">
              <a:solidFill>
                <a:srgbClr val="2F2F2F"/>
              </a:solidFill>
            </a:endParaRPr>
          </a:p>
          <a:p>
            <a:pPr marL="171450" indent="-171450">
              <a:buFont typeface="Arial"/>
              <a:buChar char="•"/>
            </a:pPr>
            <a:r>
              <a:rPr lang="en-US" dirty="0">
                <a:solidFill>
                  <a:srgbClr val="2F2F2F"/>
                </a:solidFill>
              </a:rPr>
              <a:t>Commit to learning about the impact of bias and oppression on </a:t>
            </a:r>
            <a:r>
              <a:rPr lang="en-US" dirty="0">
                <a:solidFill>
                  <a:srgbClr val="2F2F2F"/>
                </a:solidFill>
                <a:highlight>
                  <a:srgbClr val="FFFF00"/>
                </a:highlight>
              </a:rPr>
              <a:t>social emotional skill development</a:t>
            </a:r>
            <a:r>
              <a:rPr lang="en-US" dirty="0">
                <a:solidFill>
                  <a:srgbClr val="2F2F2F"/>
                </a:solidFill>
              </a:rPr>
              <a:t> </a:t>
            </a:r>
          </a:p>
          <a:p>
            <a:pPr marL="171450" indent="-171450">
              <a:buFont typeface="Arial"/>
              <a:buChar char="•"/>
            </a:pPr>
            <a:r>
              <a:rPr lang="en-US" dirty="0"/>
              <a:t>Reflect on your own positionality, privilege, and biases.</a:t>
            </a:r>
            <a:endParaRPr lang="en-US" dirty="0">
              <a:ea typeface="Calibri" panose="020F0502020204030204"/>
              <a:cs typeface="Calibri" panose="020F0502020204030204"/>
            </a:endParaRPr>
          </a:p>
          <a:p>
            <a:pPr marL="171450" indent="-171450">
              <a:buFont typeface="Arial"/>
              <a:buChar char="•"/>
            </a:pPr>
            <a:r>
              <a:rPr lang="en-US" dirty="0">
                <a:solidFill>
                  <a:srgbClr val="2F2F2F"/>
                </a:solidFill>
              </a:rPr>
              <a:t>Build asset-based mindsets in yourself and students.</a:t>
            </a:r>
            <a:endParaRPr lang="en-US" dirty="0">
              <a:solidFill>
                <a:srgbClr val="2F2F2F"/>
              </a:solidFill>
              <a:ea typeface="Calibri" panose="020F0502020204030204"/>
              <a:cs typeface="Calibri" panose="020F0502020204030204"/>
            </a:endParaRPr>
          </a:p>
          <a:p>
            <a:pPr marL="171450" indent="-171450">
              <a:buFont typeface="Arial"/>
              <a:buChar char="•"/>
            </a:pPr>
            <a:r>
              <a:rPr lang="en-US" dirty="0">
                <a:solidFill>
                  <a:srgbClr val="2F2F2F"/>
                </a:solidFill>
              </a:rPr>
              <a:t>Support anti-racist and anti-oppressive school and classroom conditions for learning.</a:t>
            </a:r>
            <a:endParaRPr lang="en-US" dirty="0">
              <a:solidFill>
                <a:srgbClr val="2F2F2F"/>
              </a:solidFill>
              <a:ea typeface="Calibri" panose="020F0502020204030204"/>
              <a:cs typeface="Calibri" panose="020F0502020204030204"/>
            </a:endParaRPr>
          </a:p>
          <a:p>
            <a:pPr marL="171450" indent="-171450">
              <a:buFont typeface="Arial"/>
              <a:buChar char="•"/>
            </a:pPr>
            <a:r>
              <a:rPr lang="en-US" dirty="0">
                <a:solidFill>
                  <a:srgbClr val="2F2F2F"/>
                </a:solidFill>
              </a:rPr>
              <a:t>Use culturally relevant and responsive teaching practices.</a:t>
            </a:r>
            <a:endParaRPr lang="en-US" dirty="0">
              <a:solidFill>
                <a:srgbClr val="2F2F2F"/>
              </a:solidFill>
              <a:ea typeface="Calibri" panose="020F0502020204030204"/>
              <a:cs typeface="Calibri" panose="020F0502020204030204"/>
            </a:endParaRPr>
          </a:p>
          <a:p>
            <a:pPr marL="171450" indent="-171450">
              <a:buFont typeface="Arial"/>
              <a:buChar char="•"/>
            </a:pPr>
            <a:r>
              <a:rPr lang="en-US" dirty="0">
                <a:solidFill>
                  <a:srgbClr val="2F2F2F"/>
                </a:solidFill>
              </a:rPr>
              <a:t>Recognize and shift when SEL is inadvertently used as a behaviour management tool.</a:t>
            </a:r>
            <a:endParaRPr lang="en-US" dirty="0">
              <a:ea typeface="Calibri" panose="020F0502020204030204"/>
              <a:cs typeface="Calibri" panose="020F0502020204030204"/>
            </a:endParaRPr>
          </a:p>
          <a:p>
            <a:pPr marL="171450" indent="-171450">
              <a:buFont typeface="Arial"/>
              <a:buChar char="•"/>
            </a:pPr>
            <a:r>
              <a:rPr lang="en-US" dirty="0">
                <a:solidFill>
                  <a:srgbClr val="2F2F2F"/>
                </a:solidFill>
              </a:rPr>
              <a:t>Ensure the use of practices and materials are strength-based and reflective and relevant to the identities of students.</a:t>
            </a:r>
            <a:endParaRPr lang="en-US" dirty="0">
              <a:solidFill>
                <a:srgbClr val="2F2F2F"/>
              </a:solidFill>
              <a:ea typeface="Calibri"/>
              <a:cs typeface="Calibri"/>
            </a:endParaRPr>
          </a:p>
          <a:p>
            <a:pPr marL="171450" indent="-171450">
              <a:buFont typeface="Arial"/>
              <a:buChar char="•"/>
            </a:pPr>
            <a:r>
              <a:rPr lang="en-US" dirty="0">
                <a:solidFill>
                  <a:srgbClr val="2F2F2F"/>
                </a:solidFill>
              </a:rPr>
              <a:t>Consider differentiated approaches to </a:t>
            </a:r>
            <a:r>
              <a:rPr lang="en-US" dirty="0">
                <a:solidFill>
                  <a:srgbClr val="2F2F2F"/>
                </a:solidFill>
                <a:highlight>
                  <a:srgbClr val="FFFF00"/>
                </a:highlight>
              </a:rPr>
              <a:t>social emotional skill development </a:t>
            </a:r>
            <a:r>
              <a:rPr lang="en-US" dirty="0">
                <a:solidFill>
                  <a:srgbClr val="2F2F2F"/>
                </a:solidFill>
              </a:rPr>
              <a:t>that take into account various lived experiences and worldviews.</a:t>
            </a:r>
            <a:endParaRPr lang="en-US" dirty="0">
              <a:solidFill>
                <a:srgbClr val="2F2F2F"/>
              </a:solidFill>
              <a:ea typeface="Calibri" panose="020F0502020204030204"/>
              <a:cs typeface="Calibri" panose="020F0502020204030204"/>
            </a:endParaRPr>
          </a:p>
          <a:p>
            <a:pPr marL="171450" indent="-171450">
              <a:buFont typeface="Arial"/>
              <a:buChar char="•"/>
            </a:pPr>
            <a:r>
              <a:rPr lang="en-US" dirty="0">
                <a:solidFill>
                  <a:srgbClr val="2F2F2F"/>
                </a:solidFill>
              </a:rPr>
              <a:t>Choose resources that centre student needs father than staff concerns. </a:t>
            </a:r>
            <a:endParaRPr lang="en-US" dirty="0">
              <a:solidFill>
                <a:srgbClr val="000000"/>
              </a:solidFill>
            </a:endParaRPr>
          </a:p>
          <a:p>
            <a:pPr marL="171450" indent="-171450">
              <a:buFont typeface="Arial"/>
              <a:buChar char="•"/>
            </a:pPr>
            <a:r>
              <a:rPr lang="en-CA" dirty="0">
                <a:solidFill>
                  <a:srgbClr val="000000"/>
                </a:solidFill>
              </a:rPr>
              <a:t>Co-lead </a:t>
            </a:r>
            <a:r>
              <a:rPr lang="en-CA" dirty="0"/>
              <a:t>and co-learn by inviting student and family practices into the classroom.</a:t>
            </a:r>
            <a:endParaRPr lang="en-US" dirty="0">
              <a:solidFill>
                <a:srgbClr val="333333"/>
              </a:solidFill>
            </a:endParaRPr>
          </a:p>
          <a:p>
            <a:pPr marL="171450" indent="-171450">
              <a:buFont typeface="Arial"/>
              <a:buChar char="•"/>
            </a:pPr>
            <a:r>
              <a:rPr lang="en-CA" dirty="0">
                <a:solidFill>
                  <a:srgbClr val="333333"/>
                </a:solidFill>
              </a:rPr>
              <a:t>Model </a:t>
            </a:r>
            <a:r>
              <a:rPr lang="en-CA" dirty="0">
                <a:solidFill>
                  <a:srgbClr val="333333"/>
                </a:solidFill>
                <a:highlight>
                  <a:srgbClr val="FFFF00"/>
                </a:highlight>
              </a:rPr>
              <a:t>social-emotional </a:t>
            </a:r>
            <a:r>
              <a:rPr lang="en-CA" dirty="0">
                <a:solidFill>
                  <a:srgbClr val="333333"/>
                </a:solidFill>
              </a:rPr>
              <a:t>skills in everyday interactions with students, staff, and families.</a:t>
            </a:r>
            <a:endParaRPr lang="en-US" dirty="0">
              <a:solidFill>
                <a:srgbClr val="333333"/>
              </a:solidFill>
            </a:endParaRPr>
          </a:p>
          <a:p>
            <a:pPr marL="171450" indent="-171450">
              <a:buFont typeface="Arial"/>
              <a:buChar char="•"/>
            </a:pPr>
            <a:r>
              <a:rPr lang="en-CA" dirty="0">
                <a:solidFill>
                  <a:srgbClr val="333333"/>
                </a:solidFill>
              </a:rPr>
              <a:t>Build consistent, caring relationships as the foundation for </a:t>
            </a:r>
            <a:r>
              <a:rPr lang="en-US" dirty="0">
                <a:solidFill>
                  <a:srgbClr val="2F2F2F"/>
                </a:solidFill>
                <a:highlight>
                  <a:srgbClr val="FFFF00"/>
                </a:highlight>
              </a:rPr>
              <a:t>social emotional skill development</a:t>
            </a:r>
            <a:r>
              <a:rPr lang="en-CA" dirty="0">
                <a:solidFill>
                  <a:srgbClr val="333333"/>
                </a:solidFill>
              </a:rPr>
              <a:t>.</a:t>
            </a:r>
            <a:endParaRPr lang="en-US" dirty="0">
              <a:solidFill>
                <a:srgbClr val="333333"/>
              </a:solidFill>
            </a:endParaRPr>
          </a:p>
          <a:p>
            <a:pPr marL="171450" indent="-171450">
              <a:buFont typeface="Arial"/>
              <a:buChar char="•"/>
            </a:pPr>
            <a:r>
              <a:rPr lang="en-CA" dirty="0">
                <a:solidFill>
                  <a:srgbClr val="333333"/>
                </a:solidFill>
              </a:rPr>
              <a:t>Use teachable moments to name, notice, and reinforce </a:t>
            </a:r>
            <a:r>
              <a:rPr lang="en-US" dirty="0">
                <a:solidFill>
                  <a:srgbClr val="2F2F2F"/>
                </a:solidFill>
                <a:highlight>
                  <a:srgbClr val="FFFF00"/>
                </a:highlight>
              </a:rPr>
              <a:t>social emotional</a:t>
            </a:r>
            <a:r>
              <a:rPr lang="en-US" dirty="0">
                <a:solidFill>
                  <a:srgbClr val="2F2F2F"/>
                </a:solidFill>
              </a:rPr>
              <a:t> </a:t>
            </a:r>
            <a:r>
              <a:rPr lang="en-CA" dirty="0">
                <a:solidFill>
                  <a:srgbClr val="333333"/>
                </a:solidFill>
              </a:rPr>
              <a:t>skills (e.g., embed SEL language into routines and transitions, connect </a:t>
            </a:r>
            <a:r>
              <a:rPr lang="en-US" dirty="0">
                <a:solidFill>
                  <a:srgbClr val="2F2F2F"/>
                </a:solidFill>
                <a:highlight>
                  <a:srgbClr val="FFFF00"/>
                </a:highlight>
              </a:rPr>
              <a:t>social emotional skill development</a:t>
            </a:r>
            <a:r>
              <a:rPr lang="en-CA" dirty="0">
                <a:solidFill>
                  <a:srgbClr val="333333"/>
                </a:solidFill>
                <a:highlight>
                  <a:srgbClr val="FFFF00"/>
                </a:highlight>
              </a:rPr>
              <a:t> </a:t>
            </a:r>
            <a:r>
              <a:rPr lang="en-CA" dirty="0">
                <a:solidFill>
                  <a:srgbClr val="333333"/>
                </a:solidFill>
              </a:rPr>
              <a:t>to learning during collaboration and problem-solving).</a:t>
            </a:r>
            <a:endParaRPr lang="en-US" dirty="0">
              <a:solidFill>
                <a:srgbClr val="333333"/>
              </a:solidFill>
              <a:ea typeface="Calibri" panose="020F0502020204030204"/>
              <a:cs typeface="Calibri" panose="020F0502020204030204"/>
            </a:endParaRPr>
          </a:p>
          <a:p>
            <a:pPr marL="171450" indent="-171450">
              <a:buFont typeface="Arial"/>
              <a:buChar char="•"/>
            </a:pPr>
            <a:endParaRPr lang="en-CA"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22</a:t>
            </a:fld>
            <a:endParaRPr lang="en-US"/>
          </a:p>
        </p:txBody>
      </p:sp>
    </p:spTree>
    <p:extLst>
      <p:ext uri="{BB962C8B-B14F-4D97-AF65-F5344CB8AC3E}">
        <p14:creationId xmlns:p14="http://schemas.microsoft.com/office/powerpoint/2010/main" val="1779594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F051-259E-21C7-3DD8-2E85ECD07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9460E-2B3F-F230-E694-59C18F46D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21F6C-ADDA-EAE1-9BD6-BDC707260852}"/>
              </a:ext>
            </a:extLst>
          </p:cNvPr>
          <p:cNvSpPr>
            <a:spLocks noGrp="1"/>
          </p:cNvSpPr>
          <p:nvPr>
            <p:ph type="body" idx="1"/>
          </p:nvPr>
        </p:nvSpPr>
        <p:spPr/>
        <p:txBody>
          <a:bodyPr/>
          <a:lstStyle/>
          <a:p>
            <a:r>
              <a:rPr lang="en-US" dirty="0">
                <a:solidFill>
                  <a:srgbClr val="000000"/>
                </a:solidFill>
              </a:rPr>
              <a:t>In the past, there was a reliance on sequenced manualized SEL programs. These programs are often costly and, more importantly, do not always support every student in the ways intended. </a:t>
            </a:r>
            <a:r>
              <a:rPr lang="en-US" b="1" dirty="0">
                <a:solidFill>
                  <a:srgbClr val="333333"/>
                </a:solidFill>
              </a:rPr>
              <a:t>More recent guidance recommends an implementation-sensitive approach</a:t>
            </a:r>
            <a:r>
              <a:rPr lang="en-US" dirty="0">
                <a:solidFill>
                  <a:srgbClr val="333333"/>
                </a:solidFill>
              </a:rPr>
              <a:t> that focuses on </a:t>
            </a:r>
            <a:r>
              <a:rPr lang="en-US" i="1" dirty="0">
                <a:solidFill>
                  <a:srgbClr val="333333"/>
                </a:solidFill>
              </a:rPr>
              <a:t>core practices</a:t>
            </a:r>
            <a:r>
              <a:rPr lang="en-US" dirty="0">
                <a:solidFill>
                  <a:srgbClr val="333333"/>
                </a:solidFill>
              </a:rPr>
              <a:t> or </a:t>
            </a:r>
            <a:r>
              <a:rPr lang="en-US" i="1" dirty="0">
                <a:solidFill>
                  <a:srgbClr val="333333"/>
                </a:solidFill>
              </a:rPr>
              <a:t>kernels</a:t>
            </a:r>
            <a:r>
              <a:rPr lang="en-US" dirty="0">
                <a:solidFill>
                  <a:srgbClr val="333333"/>
                </a:solidFill>
              </a:rPr>
              <a:t>—small, flexible, evidence-informed strategies that can be woven into everyday classroom routines and relationships </a:t>
            </a:r>
            <a:r>
              <a:rPr lang="en-US" strike="sngStrike" dirty="0">
                <a:solidFill>
                  <a:srgbClr val="000000"/>
                </a:solidFill>
              </a:rPr>
              <a:t>(Oulette et al., 2024)</a:t>
            </a:r>
            <a:r>
              <a:rPr lang="en-US" dirty="0">
                <a:solidFill>
                  <a:srgbClr val="333333"/>
                </a:solidFill>
              </a:rPr>
              <a:t>. These approaches honour educator judgment, allow for cultural and contextual adaptation, and make </a:t>
            </a:r>
            <a:r>
              <a:rPr lang="en-US" dirty="0">
                <a:solidFill>
                  <a:srgbClr val="333333"/>
                </a:solidFill>
                <a:highlight>
                  <a:srgbClr val="FFFF00"/>
                </a:highlight>
              </a:rPr>
              <a:t>efforts to support social-emotional skill development </a:t>
            </a:r>
            <a:r>
              <a:rPr lang="en-US" dirty="0">
                <a:solidFill>
                  <a:srgbClr val="333333"/>
                </a:solidFill>
              </a:rPr>
              <a:t>more responsive, sustainable, and relevant to all learners.</a:t>
            </a:r>
            <a:endParaRPr lang="en-US" dirty="0"/>
          </a:p>
          <a:p>
            <a:endParaRPr lang="en-US" dirty="0">
              <a:solidFill>
                <a:srgbClr val="333333"/>
              </a:solidFill>
            </a:endParaRPr>
          </a:p>
          <a:p>
            <a:r>
              <a:rPr lang="en-US" strike="sngStrike" dirty="0">
                <a:solidFill>
                  <a:srgbClr val="2F2F2F"/>
                </a:solidFill>
              </a:rPr>
              <a:t>Ouellette, R.R., Strambler, M.J., Genovese, M.A., Selino, S., Joyner, L., Sevin, S., Granzow, E., &amp; Connors, E.H. (2024). Selecting, Adapting and Implementing Classroom Kernels for Student Social and Emotional Development and Resilience in Local Elementary Schools: A Community–University Partnership Approach. </a:t>
            </a:r>
            <a:r>
              <a:rPr lang="en-US" i="1" strike="sngStrike" dirty="0">
                <a:solidFill>
                  <a:srgbClr val="2F2F2F"/>
                </a:solidFill>
              </a:rPr>
              <a:t>School Mental Health</a:t>
            </a:r>
            <a:r>
              <a:rPr lang="en-US" strike="sngStrike" dirty="0">
                <a:solidFill>
                  <a:srgbClr val="2F2F2F"/>
                </a:solidFill>
              </a:rPr>
              <a:t>.  </a:t>
            </a:r>
            <a:endParaRPr lang="en-US" strike="sngStrike" dirty="0">
              <a:ea typeface="Calibri"/>
              <a:cs typeface="Calibri"/>
            </a:endParaRPr>
          </a:p>
        </p:txBody>
      </p:sp>
      <p:sp>
        <p:nvSpPr>
          <p:cNvPr id="4" name="Slide Number Placeholder 3">
            <a:extLst>
              <a:ext uri="{FF2B5EF4-FFF2-40B4-BE49-F238E27FC236}">
                <a16:creationId xmlns:a16="http://schemas.microsoft.com/office/drawing/2014/main" id="{B82BA80E-A9BD-A004-6A83-5C2D0649A11B}"/>
              </a:ext>
            </a:extLst>
          </p:cNvPr>
          <p:cNvSpPr>
            <a:spLocks noGrp="1"/>
          </p:cNvSpPr>
          <p:nvPr>
            <p:ph type="sldNum" sz="quarter" idx="5"/>
          </p:nvPr>
        </p:nvSpPr>
        <p:spPr/>
        <p:txBody>
          <a:bodyPr/>
          <a:lstStyle/>
          <a:p>
            <a:fld id="{AD78E4D5-44FA-44FF-8654-171825121FB1}" type="slidenum">
              <a:rPr lang="en-US"/>
              <a:t>23</a:t>
            </a:fld>
            <a:endParaRPr lang="en-US"/>
          </a:p>
        </p:txBody>
      </p:sp>
    </p:spTree>
    <p:extLst>
      <p:ext uri="{BB962C8B-B14F-4D97-AF65-F5344CB8AC3E}">
        <p14:creationId xmlns:p14="http://schemas.microsoft.com/office/powerpoint/2010/main" val="156038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Facilitator script:</a:t>
            </a:r>
            <a:r>
              <a:rPr lang="en-US">
                <a:solidFill>
                  <a:srgbClr val="000000"/>
                </a:solidFill>
              </a:rPr>
              <a:t> "</a:t>
            </a:r>
            <a:r>
              <a:rPr lang="en-US">
                <a:solidFill>
                  <a:srgbClr val="000000"/>
                </a:solidFill>
                <a:highlight>
                  <a:srgbClr val="FFFF00"/>
                </a:highlight>
              </a:rPr>
              <a:t>Social-emotional skill development</a:t>
            </a:r>
            <a:r>
              <a:rPr lang="en-US">
                <a:solidFill>
                  <a:srgbClr val="000000"/>
                </a:solidFill>
              </a:rPr>
              <a:t> is most effective when it is developmentally appropriate, identity-affirming, and embedded into all aspects of a student's school experience. </a:t>
            </a:r>
            <a:r>
              <a:rPr lang="en-US">
                <a:solidFill>
                  <a:srgbClr val="2F2F2F"/>
                </a:solidFill>
              </a:rPr>
              <a:t>What could this look like in your classroom and school? "</a:t>
            </a:r>
            <a:r>
              <a:rPr lang="en-US">
                <a:solidFill>
                  <a:srgbClr val="000000"/>
                </a:solidFill>
              </a:rPr>
              <a:t> </a:t>
            </a:r>
            <a:endParaRPr lang="en-US">
              <a:solidFill>
                <a:srgbClr val="000000"/>
              </a:solidFill>
              <a:ea typeface="Calibri"/>
              <a:cs typeface="Calibri"/>
            </a:endParaRP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24</a:t>
            </a:fld>
            <a:endParaRPr lang="en-US"/>
          </a:p>
        </p:txBody>
      </p:sp>
    </p:spTree>
    <p:extLst>
      <p:ext uri="{BB962C8B-B14F-4D97-AF65-F5344CB8AC3E}">
        <p14:creationId xmlns:p14="http://schemas.microsoft.com/office/powerpoint/2010/main" val="176664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24436-C5D6-4438-8099-2D286C4C5E01}" type="slidenum">
              <a:rPr kumimoji="0" lang="en-CA" sz="1100" b="0" i="0" u="none" strike="noStrike" kern="1200" cap="none" spc="0" normalizeH="0" baseline="0" noProof="0" smtClean="0">
                <a:ln>
                  <a:noFill/>
                </a:ln>
                <a:solidFill>
                  <a:prstClr val="black"/>
                </a:solidFill>
                <a:effectLst/>
                <a:uLnTx/>
                <a:uFillTx/>
                <a:latin typeface="Roboto Medium" panose="02000000000000000000" pitchFamily="2" charset="0"/>
                <a:ea typeface="Roboto Medium"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370892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solidFill>
                  <a:srgbClr val="000000"/>
                </a:solidFill>
                <a:hlinkClick r:id="rId3"/>
              </a:rPr>
              <a:t>Social-Emotional Learning Posters</a:t>
            </a:r>
            <a:r>
              <a:rPr lang="en-US" dirty="0">
                <a:solidFill>
                  <a:srgbClr val="000000"/>
                </a:solidFill>
              </a:rPr>
              <a:t> (https://</a:t>
            </a:r>
            <a:r>
              <a:rPr lang="en-US" dirty="0" err="1">
                <a:solidFill>
                  <a:srgbClr val="000000"/>
                </a:solidFill>
              </a:rPr>
              <a:t>smho-smso.ca</a:t>
            </a:r>
            <a:r>
              <a:rPr lang="en-US" dirty="0">
                <a:solidFill>
                  <a:srgbClr val="000000"/>
                </a:solidFill>
              </a:rPr>
              <a:t>/online-resources/</a:t>
            </a:r>
            <a:r>
              <a:rPr lang="en-US" dirty="0" err="1">
                <a:solidFill>
                  <a:srgbClr val="000000"/>
                </a:solidFill>
              </a:rPr>
              <a:t>sel</a:t>
            </a:r>
            <a:r>
              <a:rPr lang="en-US" dirty="0">
                <a:solidFill>
                  <a:srgbClr val="000000"/>
                </a:solidFill>
              </a:rPr>
              <a:t>-posters/)</a:t>
            </a:r>
            <a:endParaRPr lang="en-US" dirty="0"/>
          </a:p>
          <a:p>
            <a:pPr>
              <a:lnSpc>
                <a:spcPct val="90000"/>
              </a:lnSpc>
              <a:spcBef>
                <a:spcPts val="1000"/>
              </a:spcBef>
            </a:pPr>
            <a:endParaRPr lang="en-US" dirty="0"/>
          </a:p>
          <a:p>
            <a:pPr>
              <a:lnSpc>
                <a:spcPct val="90000"/>
              </a:lnSpc>
              <a:spcBef>
                <a:spcPts val="1000"/>
              </a:spcBef>
            </a:pPr>
            <a:r>
              <a:rPr lang="en-US" b="1" dirty="0"/>
              <a:t>Facilitator script:</a:t>
            </a:r>
            <a:r>
              <a:rPr lang="en-US" dirty="0"/>
              <a:t> </a:t>
            </a:r>
            <a:r>
              <a:rPr lang="en-US" dirty="0">
                <a:solidFill>
                  <a:srgbClr val="000000"/>
                </a:solidFill>
              </a:rPr>
              <a:t>"</a:t>
            </a:r>
            <a:r>
              <a:rPr lang="en-US" dirty="0">
                <a:solidFill>
                  <a:srgbClr val="2F2F2F"/>
                </a:solidFill>
              </a:rPr>
              <a:t>Download some or all of the posters to display at your school or share digitally. There are versions for elementary students, secondary students, students who could benefit from more visuals, and versions of the secondary posters translated into 16 different languages."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26</a:t>
            </a:fld>
            <a:endParaRPr lang="en-US"/>
          </a:p>
        </p:txBody>
      </p:sp>
    </p:spTree>
    <p:extLst>
      <p:ext uri="{BB962C8B-B14F-4D97-AF65-F5344CB8AC3E}">
        <p14:creationId xmlns:p14="http://schemas.microsoft.com/office/powerpoint/2010/main" val="293058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CA">
                <a:ea typeface="Calibri" panose="020F0502020204030204"/>
                <a:cs typeface="Calibri" panose="020F0502020204030204"/>
              </a:rPr>
              <a:t>Four versions of the resource are available: </a:t>
            </a:r>
          </a:p>
          <a:p>
            <a:pPr marL="285750" indent="-285750">
              <a:lnSpc>
                <a:spcPct val="90000"/>
              </a:lnSpc>
              <a:spcBef>
                <a:spcPts val="1000"/>
              </a:spcBef>
              <a:buFont typeface="Arial"/>
              <a:buChar char="•"/>
            </a:pPr>
            <a:r>
              <a:rPr lang="en-CA">
                <a:hlinkClick r:id="rId3"/>
              </a:rPr>
              <a:t>Everyday Mental Health Classroom Resource - A Daily Mental Health Resource - Elementary</a:t>
            </a:r>
            <a:endParaRPr lang="en-US">
              <a:ea typeface="Calibri"/>
              <a:cs typeface="Calibri"/>
            </a:endParaRPr>
          </a:p>
          <a:p>
            <a:pPr marL="285750" indent="-285750">
              <a:lnSpc>
                <a:spcPct val="90000"/>
              </a:lnSpc>
              <a:spcBef>
                <a:spcPts val="1000"/>
              </a:spcBef>
              <a:buFont typeface="Arial"/>
              <a:buChar char="•"/>
            </a:pPr>
            <a:r>
              <a:rPr lang="en-CA">
                <a:hlinkClick r:id="rId4"/>
              </a:rPr>
              <a:t>Everyday Mental Health Classroom Resource - A Daily Mental Health Resource - Secondary</a:t>
            </a:r>
            <a:endParaRPr lang="en-US"/>
          </a:p>
          <a:p>
            <a:pPr marL="285750" indent="-285750">
              <a:lnSpc>
                <a:spcPct val="90000"/>
              </a:lnSpc>
              <a:spcBef>
                <a:spcPts val="1000"/>
              </a:spcBef>
              <a:buFont typeface="Arial"/>
              <a:buChar char="•"/>
            </a:pPr>
            <a:r>
              <a:rPr lang="en-CA">
                <a:hlinkClick r:id="rId5"/>
              </a:rPr>
              <a:t>Faith and Wellness - A Daily Mental Health Resource - Elementary</a:t>
            </a:r>
            <a:endParaRPr lang="en-US"/>
          </a:p>
          <a:p>
            <a:pPr marL="285750" indent="-285750">
              <a:lnSpc>
                <a:spcPct val="90000"/>
              </a:lnSpc>
              <a:spcBef>
                <a:spcPts val="1000"/>
              </a:spcBef>
              <a:buFont typeface="Arial"/>
              <a:buChar char="•"/>
            </a:pPr>
            <a:r>
              <a:rPr lang="en-CA">
                <a:hlinkClick r:id="rId6"/>
              </a:rPr>
              <a:t>Faith and Wellness - A Daily Mental Health Resource - Secondary</a:t>
            </a:r>
            <a:endParaRPr lang="en-US"/>
          </a:p>
          <a:p>
            <a:pPr marL="285750" indent="-285750">
              <a:lnSpc>
                <a:spcPct val="90000"/>
              </a:lnSpc>
              <a:spcBef>
                <a:spcPts val="1000"/>
              </a:spcBef>
              <a:buFont typeface="Arial"/>
              <a:buChar char="•"/>
            </a:pPr>
            <a:endParaRPr lang="en-CA">
              <a:ea typeface="Calibri"/>
              <a:cs typeface="Calibri"/>
            </a:endParaRPr>
          </a:p>
          <a:p>
            <a:pPr>
              <a:lnSpc>
                <a:spcPct val="90000"/>
              </a:lnSpc>
              <a:spcBef>
                <a:spcPts val="1000"/>
              </a:spcBef>
            </a:pPr>
            <a:r>
              <a:rPr lang="en-CA">
                <a:ea typeface="Calibri"/>
                <a:cs typeface="Calibri"/>
              </a:rPr>
              <a:t>Encourage participants to go to the site appropriate for their school system and the age and grade of students in their classroom. They may pick a category and explore one practice by reading about it, modeling it for others, discussing it with a partner, or another method they choose. This is also an opportunity to talk about the value of everyday practices, versus a "special event" approach to mental health. </a:t>
            </a:r>
          </a:p>
          <a:p>
            <a:pPr marL="285750" indent="-285750">
              <a:lnSpc>
                <a:spcPct val="90000"/>
              </a:lnSpc>
              <a:spcBef>
                <a:spcPts val="1000"/>
              </a:spcBef>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27</a:t>
            </a:fld>
            <a:endParaRPr lang="en-US"/>
          </a:p>
        </p:txBody>
      </p:sp>
    </p:spTree>
    <p:extLst>
      <p:ext uri="{BB962C8B-B14F-4D97-AF65-F5344CB8AC3E}">
        <p14:creationId xmlns:p14="http://schemas.microsoft.com/office/powerpoint/2010/main" val="3641491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24436-C5D6-4438-8099-2D286C4C5E01}" type="slidenum">
              <a:rPr kumimoji="0" lang="en-CA" sz="1100" b="0" i="0" u="none" strike="noStrike" kern="1200" cap="none" spc="0" normalizeH="0" baseline="0" noProof="0" smtClean="0">
                <a:ln>
                  <a:noFill/>
                </a:ln>
                <a:solidFill>
                  <a:prstClr val="black"/>
                </a:solidFill>
                <a:effectLst/>
                <a:uLnTx/>
                <a:uFillTx/>
                <a:latin typeface="Roboto Medium" panose="02000000000000000000" pitchFamily="2" charset="0"/>
                <a:ea typeface="Roboto Medium"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749942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Cultural Humility Self-Reflection Tool for School Staff - School Mental Health Ontario</a:t>
            </a:r>
            <a:endParaRPr lang="en-US"/>
          </a:p>
          <a:p>
            <a:endParaRPr lang="en-US">
              <a:ea typeface="Calibri"/>
              <a:cs typeface="Calibri"/>
            </a:endParaRPr>
          </a:p>
          <a:p>
            <a:r>
              <a:rPr lang="en-US" b="1">
                <a:ea typeface="Calibri"/>
                <a:cs typeface="Calibri"/>
              </a:rPr>
              <a:t>Facilitator script: </a:t>
            </a:r>
            <a:r>
              <a:rPr lang="en-US" b="1">
                <a:solidFill>
                  <a:srgbClr val="000000"/>
                </a:solidFill>
              </a:rPr>
              <a:t>"</a:t>
            </a:r>
            <a:r>
              <a:rPr lang="en-US">
                <a:solidFill>
                  <a:srgbClr val="2F2F2F"/>
                </a:solidFill>
              </a:rPr>
              <a:t>Reflecting deeply on your own personal values, beliefs and biases is an important step toward providing identity-affirming and culturally responsive support to every student."</a:t>
            </a:r>
            <a:endParaRPr lang="en-US">
              <a:solidFill>
                <a:srgbClr val="2F2F2F"/>
              </a:solidFill>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29</a:t>
            </a:fld>
            <a:endParaRPr lang="en-US"/>
          </a:p>
        </p:txBody>
      </p:sp>
    </p:spTree>
    <p:extLst>
      <p:ext uri="{BB962C8B-B14F-4D97-AF65-F5344CB8AC3E}">
        <p14:creationId xmlns:p14="http://schemas.microsoft.com/office/powerpoint/2010/main" val="401503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Encourage participants to explore </a:t>
            </a:r>
            <a:r>
              <a:rPr lang="en-US">
                <a:hlinkClick r:id="rId3"/>
              </a:rPr>
              <a:t>Intro to MH LIT</a:t>
            </a:r>
            <a:r>
              <a:rPr lang="en-US"/>
              <a:t> (</a:t>
            </a:r>
            <a:r>
              <a:rPr lang="en-CA" sz="1200" u="sng" kern="1200">
                <a:solidFill>
                  <a:schemeClr val="tx1"/>
                </a:solidFill>
                <a:effectLst/>
                <a:latin typeface="+mn-lt"/>
                <a:ea typeface="+mn-ea"/>
                <a:cs typeface="+mn-cs"/>
                <a:hlinkClick r:id="rId3"/>
              </a:rPr>
              <a:t>https://smho-smso.ca/online-resources/intro-to-mh-lit/</a:t>
            </a:r>
            <a:r>
              <a:rPr lang="en-US"/>
              <a:t>) to continue their mental health literacy learning and sharing.</a:t>
            </a:r>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30</a:t>
            </a:fld>
            <a:endParaRPr lang="en-US"/>
          </a:p>
        </p:txBody>
      </p:sp>
    </p:spTree>
    <p:extLst>
      <p:ext uri="{BB962C8B-B14F-4D97-AF65-F5344CB8AC3E}">
        <p14:creationId xmlns:p14="http://schemas.microsoft.com/office/powerpoint/2010/main" val="238616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433388"/>
            <a:ext cx="5486400" cy="30861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384896BE-6C6D-4FED-91D5-41C98D3637EF}" type="slidenum">
              <a:rPr lang="fr-CA" smtClean="0"/>
              <a:t>4</a:t>
            </a:fld>
            <a:endParaRPr lang="fr-CA"/>
          </a:p>
        </p:txBody>
      </p:sp>
    </p:spTree>
    <p:extLst>
      <p:ext uri="{BB962C8B-B14F-4D97-AF65-F5344CB8AC3E}">
        <p14:creationId xmlns:p14="http://schemas.microsoft.com/office/powerpoint/2010/main" val="293224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corresponds to the main content of the learning.</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8E4D5-44FA-44FF-8654-171825121FB1}" type="slidenum">
              <a:rPr kumimoji="0" lang="en-US" sz="11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40051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one-minute video describes an identity-affirming approach to SEL and its potential benefits.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6</a:t>
            </a:fld>
            <a:endParaRPr lang="en-US"/>
          </a:p>
        </p:txBody>
      </p:sp>
    </p:spTree>
    <p:extLst>
      <p:ext uri="{BB962C8B-B14F-4D97-AF65-F5344CB8AC3E}">
        <p14:creationId xmlns:p14="http://schemas.microsoft.com/office/powerpoint/2010/main" val="178731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highlight>
                  <a:srgbClr val="FFFF00"/>
                </a:highlight>
              </a:rPr>
              <a:t>Social-emotional skill development </a:t>
            </a:r>
            <a:r>
              <a:rPr lang="en-US">
                <a:solidFill>
                  <a:srgbClr val="333333"/>
                </a:solidFill>
              </a:rPr>
              <a:t>has long been embedded in Ontario schools through everyday interactions and learning experiences. </a:t>
            </a:r>
            <a:r>
              <a:rPr lang="en-US">
                <a:solidFill>
                  <a:srgbClr val="2F2F2F"/>
                </a:solidFill>
              </a:rPr>
              <a:t>In 2020, the Ontario Ministry of Education also updated the curriculum to include social-emotional learning as a distinct component, and in 2023, social-emotional learning was included as one of 11 requirements for student mental health in </a:t>
            </a:r>
            <a:r>
              <a:rPr lang="en-US">
                <a:solidFill>
                  <a:srgbClr val="444444"/>
                </a:solidFill>
                <a:hlinkClick r:id="rId3">
                  <a:extLst>
                    <a:ext uri="{A12FA001-AC4F-418D-AE19-62706E023703}">
                      <ahyp:hlinkClr xmlns:ahyp="http://schemas.microsoft.com/office/drawing/2018/hyperlinkcolor" val="tx"/>
                    </a:ext>
                  </a:extLst>
                </a:hlinkClick>
              </a:rPr>
              <a:t>PPM 169</a:t>
            </a:r>
            <a:r>
              <a:rPr lang="en-US">
                <a:solidFill>
                  <a:srgbClr val="2F2F2F"/>
                </a:solidFill>
              </a:rPr>
              <a:t>. Given the expectations outlined in </a:t>
            </a:r>
            <a:r>
              <a:rPr lang="en-US">
                <a:solidFill>
                  <a:srgbClr val="444444"/>
                </a:solidFill>
                <a:hlinkClick r:id="rId3">
                  <a:extLst>
                    <a:ext uri="{A12FA001-AC4F-418D-AE19-62706E023703}">
                      <ahyp:hlinkClr xmlns:ahyp="http://schemas.microsoft.com/office/drawing/2018/hyperlinkcolor" val="tx"/>
                    </a:ext>
                  </a:extLst>
                </a:hlinkClick>
              </a:rPr>
              <a:t>PPM 169</a:t>
            </a:r>
            <a:r>
              <a:rPr lang="en-US">
                <a:solidFill>
                  <a:srgbClr val="2F2F2F"/>
                </a:solidFill>
              </a:rPr>
              <a:t>, advancing </a:t>
            </a:r>
            <a:r>
              <a:rPr lang="en-US">
                <a:solidFill>
                  <a:srgbClr val="2F2F2F"/>
                </a:solidFill>
                <a:highlight>
                  <a:srgbClr val="FFFF00"/>
                </a:highlight>
              </a:rPr>
              <a:t>s</a:t>
            </a:r>
            <a:r>
              <a:rPr lang="en-US">
                <a:solidFill>
                  <a:srgbClr val="333333"/>
                </a:solidFill>
                <a:highlight>
                  <a:srgbClr val="FFFF00"/>
                </a:highlight>
              </a:rPr>
              <a:t>ocial-emotional skill development </a:t>
            </a:r>
            <a:r>
              <a:rPr lang="en-US">
                <a:solidFill>
                  <a:srgbClr val="2F2F2F"/>
                </a:solidFill>
              </a:rPr>
              <a:t>best practices is a priority for school boards throughout the province.</a:t>
            </a:r>
            <a:endParaRPr lang="en-US">
              <a:solidFill>
                <a:srgbClr val="444444"/>
              </a:solidFill>
            </a:endParaRPr>
          </a:p>
          <a:p>
            <a:endParaRPr lang="en-US">
              <a:solidFill>
                <a:srgbClr val="444444"/>
              </a:solidFill>
            </a:endParaRPr>
          </a:p>
          <a:p>
            <a:endParaRPr lang="en-US">
              <a:solidFill>
                <a:srgbClr val="2F2F2F"/>
              </a:solidFill>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7</a:t>
            </a:fld>
            <a:endParaRPr lang="en-US"/>
          </a:p>
        </p:txBody>
      </p:sp>
    </p:spTree>
    <p:extLst>
      <p:ext uri="{BB962C8B-B14F-4D97-AF65-F5344CB8AC3E}">
        <p14:creationId xmlns:p14="http://schemas.microsoft.com/office/powerpoint/2010/main" val="300801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Invite participants to discuss consider and share additional curriculum connections. Are there additional places they think </a:t>
            </a:r>
            <a:r>
              <a:rPr lang="en-US">
                <a:highlight>
                  <a:srgbClr val="FFFF00"/>
                </a:highlight>
                <a:ea typeface="Calibri"/>
                <a:cs typeface="Calibri"/>
              </a:rPr>
              <a:t>social-emotional skill development</a:t>
            </a:r>
            <a:r>
              <a:rPr lang="en-US">
                <a:ea typeface="Calibri"/>
                <a:cs typeface="Calibri"/>
              </a:rPr>
              <a:t> has a particular presence?</a:t>
            </a:r>
          </a:p>
          <a:p>
            <a:endParaRPr lang="en-US">
              <a:ea typeface="Calibri"/>
              <a:cs typeface="Calibri"/>
            </a:endParaRPr>
          </a:p>
          <a:p>
            <a:r>
              <a:rPr lang="en-US">
                <a:solidFill>
                  <a:srgbClr val="000000"/>
                </a:solidFill>
                <a:hlinkClick r:id="rId3"/>
              </a:rPr>
              <a:t>Program Planning</a:t>
            </a:r>
            <a:r>
              <a:rPr lang="en-US">
                <a:solidFill>
                  <a:srgbClr val="000000"/>
                </a:solidFill>
              </a:rPr>
              <a:t>: </a:t>
            </a:r>
            <a:r>
              <a:rPr lang="en-US">
                <a:solidFill>
                  <a:srgbClr val="333333"/>
                </a:solidFill>
              </a:rPr>
              <a:t>"Social-emotional learning skills are an explicit component of learning in the elementary health and physical education curriculum. However, there are opportunities for students to develop SEL skills in connection with their learning in all subjects and disciplines. Skills to support mental health and well-being can be developed across the curriculum, in the context of school activities, at home, and in the community."</a:t>
            </a:r>
            <a:endParaRPr lang="en-US"/>
          </a:p>
        </p:txBody>
      </p:sp>
      <p:sp>
        <p:nvSpPr>
          <p:cNvPr id="4" name="Slide Number Placeholder 3"/>
          <p:cNvSpPr>
            <a:spLocks noGrp="1"/>
          </p:cNvSpPr>
          <p:nvPr>
            <p:ph type="sldNum" sz="quarter" idx="5"/>
          </p:nvPr>
        </p:nvSpPr>
        <p:spPr/>
        <p:txBody>
          <a:bodyPr/>
          <a:lstStyle/>
          <a:p>
            <a:fld id="{AD78E4D5-44FA-44FF-8654-171825121FB1}" type="slidenum">
              <a:rPr lang="en-US"/>
              <a:t>8</a:t>
            </a:fld>
            <a:endParaRPr lang="en-US"/>
          </a:p>
        </p:txBody>
      </p:sp>
    </p:spTree>
    <p:extLst>
      <p:ext uri="{BB962C8B-B14F-4D97-AF65-F5344CB8AC3E}">
        <p14:creationId xmlns:p14="http://schemas.microsoft.com/office/powerpoint/2010/main" val="251682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33333"/>
                </a:solidFill>
                <a:highlight>
                  <a:srgbClr val="FFFF00"/>
                </a:highlight>
              </a:rPr>
              <a:t>Implicit support of social-emotional skill development </a:t>
            </a:r>
            <a:r>
              <a:rPr lang="en-US" dirty="0">
                <a:solidFill>
                  <a:srgbClr val="333333"/>
                </a:solidFill>
                <a:highlight>
                  <a:srgbClr val="FFFF00"/>
                </a:highlight>
              </a:rPr>
              <a:t>is embedded in all aspects of the school environment through everyday interactions.</a:t>
            </a:r>
            <a:r>
              <a:rPr lang="en-US" dirty="0">
                <a:solidFill>
                  <a:srgbClr val="333333"/>
                </a:solidFill>
                <a:highlight>
                  <a:srgbClr val="FFFFFF"/>
                </a:highlight>
              </a:rPr>
              <a:t> </a:t>
            </a:r>
            <a:endParaRPr lang="en-US" dirty="0">
              <a:solidFill>
                <a:srgbClr val="000000"/>
              </a:solidFill>
              <a:ea typeface="Calibri"/>
              <a:cs typeface="Calibri"/>
            </a:endParaRPr>
          </a:p>
          <a:p>
            <a:r>
              <a:rPr lang="en-US" b="1" dirty="0">
                <a:solidFill>
                  <a:srgbClr val="333333"/>
                </a:solidFill>
                <a:highlight>
                  <a:srgbClr val="FFFF00"/>
                </a:highlight>
              </a:rPr>
              <a:t>Explicit support of social-emotional skill development</a:t>
            </a:r>
            <a:r>
              <a:rPr lang="en-US" dirty="0">
                <a:solidFill>
                  <a:srgbClr val="333333"/>
                </a:solidFill>
                <a:highlight>
                  <a:srgbClr val="FFFF00"/>
                </a:highlight>
              </a:rPr>
              <a:t> is intentionally taught through dedicated lessons and structured activities.</a:t>
            </a:r>
            <a:r>
              <a:rPr lang="en-US" dirty="0">
                <a:solidFill>
                  <a:srgbClr val="333333"/>
                </a:solidFill>
              </a:rPr>
              <a:t> </a:t>
            </a:r>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333333"/>
                </a:solidFill>
                <a:ea typeface="Calibri"/>
                <a:cs typeface="Calibri"/>
              </a:rPr>
              <a:t>Invite participants to consider the ways they currently teach </a:t>
            </a:r>
            <a:r>
              <a:rPr lang="en-US" dirty="0">
                <a:solidFill>
                  <a:srgbClr val="333333"/>
                </a:solidFill>
                <a:highlight>
                  <a:srgbClr val="FFFF00"/>
                </a:highlight>
                <a:ea typeface="Calibri"/>
                <a:cs typeface="Calibri"/>
              </a:rPr>
              <a:t>social-emotional skill development.</a:t>
            </a:r>
            <a:r>
              <a:rPr lang="en-US" dirty="0">
                <a:solidFill>
                  <a:srgbClr val="333333"/>
                </a:solidFill>
                <a:ea typeface="Calibri"/>
                <a:cs typeface="Calibri"/>
              </a:rPr>
              <a:t> Do they tend to fall in one category? Do they vary? Is there room to expand the way they approach </a:t>
            </a:r>
            <a:r>
              <a:rPr lang="en-US" dirty="0">
                <a:solidFill>
                  <a:srgbClr val="333333"/>
                </a:solidFill>
                <a:highlight>
                  <a:srgbClr val="FFFF00"/>
                </a:highlight>
                <a:ea typeface="Calibri"/>
                <a:cs typeface="Calibri"/>
              </a:rPr>
              <a:t>this</a:t>
            </a:r>
            <a:r>
              <a:rPr lang="en-US" dirty="0">
                <a:solidFill>
                  <a:srgbClr val="333333"/>
                </a:solidFill>
                <a:ea typeface="Calibri"/>
                <a:cs typeface="Calibri"/>
              </a:rPr>
              <a:t> learning?</a:t>
            </a:r>
          </a:p>
          <a:p>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10</a:t>
            </a:fld>
            <a:endParaRPr lang="en-US"/>
          </a:p>
        </p:txBody>
      </p:sp>
    </p:spTree>
    <p:extLst>
      <p:ext uri="{BB962C8B-B14F-4D97-AF65-F5344CB8AC3E}">
        <p14:creationId xmlns:p14="http://schemas.microsoft.com/office/powerpoint/2010/main" val="359477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glish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93D408-CD2E-AC47-7D2D-11A833FD755E}"/>
              </a:ext>
            </a:extLst>
          </p:cNvPr>
          <p:cNvSpPr/>
          <p:nvPr userDrawn="1"/>
        </p:nvSpPr>
        <p:spPr>
          <a:xfrm>
            <a:off x="0" y="767498"/>
            <a:ext cx="12192000" cy="6115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7984" y="6401789"/>
            <a:ext cx="1584599" cy="34091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893ED4FA-924B-08AA-1C77-7547BEAF9B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6690" y="115301"/>
            <a:ext cx="3535893" cy="453110"/>
          </a:xfrm>
          <a:prstGeom prst="rect">
            <a:avLst/>
          </a:prstGeom>
        </p:spPr>
      </p:pic>
      <p:sp>
        <p:nvSpPr>
          <p:cNvPr id="9" name="Slide Number Placeholder 8">
            <a:extLst>
              <a:ext uri="{FF2B5EF4-FFF2-40B4-BE49-F238E27FC236}">
                <a16:creationId xmlns:a16="http://schemas.microsoft.com/office/drawing/2014/main" id="{CEBDCC1F-EC37-5AD9-857F-758526F804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26EA51-0EBD-40EE-A7FC-BFF2253F8DCF}" type="slidenum">
              <a:rPr kumimoji="0" lang="fr-CA" sz="1000" b="0" i="0" u="none" strike="noStrike" kern="1200" cap="none" spc="0" normalizeH="0" baseline="0" noProof="0" smtClean="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CA" sz="1000" b="0" i="0" u="none" strike="noStrike" kern="1200" cap="none" spc="0" normalizeH="0" baseline="0" noProof="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326250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glish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93D408-CD2E-AC47-7D2D-11A833FD755E}"/>
              </a:ext>
            </a:extLst>
          </p:cNvPr>
          <p:cNvSpPr/>
          <p:nvPr userDrawn="1"/>
        </p:nvSpPr>
        <p:spPr>
          <a:xfrm>
            <a:off x="0" y="767498"/>
            <a:ext cx="12192000" cy="6115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7984" y="6401789"/>
            <a:ext cx="1584599" cy="34091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893ED4FA-924B-08AA-1C77-7547BEAF9B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6690" y="115301"/>
            <a:ext cx="3535893" cy="453110"/>
          </a:xfrm>
          <a:prstGeom prst="rect">
            <a:avLst/>
          </a:prstGeom>
        </p:spPr>
      </p:pic>
      <p:sp>
        <p:nvSpPr>
          <p:cNvPr id="9" name="Slide Number Placeholder 8">
            <a:extLst>
              <a:ext uri="{FF2B5EF4-FFF2-40B4-BE49-F238E27FC236}">
                <a16:creationId xmlns:a16="http://schemas.microsoft.com/office/drawing/2014/main" id="{CEBDCC1F-EC37-5AD9-857F-758526F804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26EA51-0EBD-40EE-A7FC-BFF2253F8DCF}" type="slidenum">
              <a:rPr kumimoji="0" lang="fr-CA" sz="1000" b="0" i="0" u="none" strike="noStrike" kern="1200" cap="none" spc="0" normalizeH="0" baseline="0" noProof="0" smtClean="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CA" sz="1000" b="0" i="0" u="none" strike="noStrike" kern="1200" cap="none" spc="0" normalizeH="0" baseline="0" noProof="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326250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SMH-ON">
            <a:extLst>
              <a:ext uri="{FF2B5EF4-FFF2-40B4-BE49-F238E27FC236}">
                <a16:creationId xmlns:a16="http://schemas.microsoft.com/office/drawing/2014/main" id="{689E5774-67A4-C2AD-1E33-C3981482E6CE}"/>
              </a:ext>
            </a:extLst>
          </p:cNvPr>
          <p:cNvPicPr>
            <a:picLocks noChangeAspect="1"/>
          </p:cNvPicPr>
          <p:nvPr userDrawn="1"/>
        </p:nvPicPr>
        <p:blipFill>
          <a:blip r:embed="rId2"/>
          <a:stretch>
            <a:fillRect/>
          </a:stretch>
        </p:blipFill>
        <p:spPr>
          <a:xfrm>
            <a:off x="9626308" y="6269468"/>
            <a:ext cx="2499016" cy="576698"/>
          </a:xfrm>
          <a:prstGeom prst="rect">
            <a:avLst/>
          </a:prstGeom>
        </p:spPr>
      </p:pic>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smho-smso.ca/online-resources/sel-posters/" TargetMode="External"/><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smho-smso.ca/online-resources/intro-to-mh-l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A_Nns9Xqb-0?start=1&amp;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388938" y="2301875"/>
            <a:ext cx="11110912" cy="2714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Expansion module:</a:t>
            </a:r>
            <a:endParaRPr kumimoji="0" lang="en-US" sz="42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a:p>
            <a:pPr algn="ctr">
              <a:lnSpc>
                <a:spcPct val="110000"/>
              </a:lnSpc>
              <a:spcBef>
                <a:spcPts val="1000"/>
              </a:spcBef>
              <a:defRPr/>
            </a:pPr>
            <a:r>
              <a:rPr lang="en-US" sz="4200" b="1" dirty="0">
                <a:solidFill>
                  <a:schemeClr val="tx2">
                    <a:lumMod val="76000"/>
                    <a:lumOff val="24000"/>
                  </a:schemeClr>
                </a:solidFill>
                <a:latin typeface="Poppins SemiBold"/>
                <a:ea typeface="+mn-ea"/>
                <a:cs typeface="Poppins SemiBold"/>
              </a:rPr>
              <a:t>How can schools support identity-affirming</a:t>
            </a:r>
            <a:r>
              <a:rPr kumimoji="0" lang="en-US" sz="42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 social-emotional </a:t>
            </a:r>
            <a:r>
              <a:rPr lang="en-US" sz="4200" b="1" dirty="0">
                <a:solidFill>
                  <a:schemeClr val="tx2">
                    <a:lumMod val="76000"/>
                    <a:lumOff val="24000"/>
                  </a:schemeClr>
                </a:solidFill>
                <a:latin typeface="Poppins SemiBold"/>
                <a:ea typeface="+mn-ea"/>
                <a:cs typeface="Poppins SemiBold"/>
              </a:rPr>
              <a:t>skill development?</a:t>
            </a:r>
            <a:endParaRPr lang="en-US" sz="36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p:txBody>
      </p:sp>
      <p:pic>
        <p:nvPicPr>
          <p:cNvPr id="4" name="Picture 3" descr="SMH-ON Intro to MH LIT logo.">
            <a:extLst>
              <a:ext uri="{FF2B5EF4-FFF2-40B4-BE49-F238E27FC236}">
                <a16:creationId xmlns:a16="http://schemas.microsoft.com/office/drawing/2014/main" id="{256F7C42-CC36-A4C1-73F4-687A961D960C}"/>
              </a:ext>
            </a:extLst>
          </p:cNvPr>
          <p:cNvPicPr>
            <a:picLocks noChangeAspect="1"/>
          </p:cNvPicPr>
          <p:nvPr/>
        </p:nvPicPr>
        <p:blipFill>
          <a:blip r:embed="rId3"/>
          <a:stretch>
            <a:fillRect/>
          </a:stretch>
        </p:blipFill>
        <p:spPr>
          <a:xfrm>
            <a:off x="542116" y="337419"/>
            <a:ext cx="4752974" cy="1644894"/>
          </a:xfrm>
          <a:prstGeom prst="rect">
            <a:avLst/>
          </a:prstGeom>
        </p:spPr>
      </p:pic>
      <p:pic>
        <p:nvPicPr>
          <p:cNvPr id="2" name="Picture 1" descr="SMH-ON">
            <a:extLst>
              <a:ext uri="{FF2B5EF4-FFF2-40B4-BE49-F238E27FC236}">
                <a16:creationId xmlns:a16="http://schemas.microsoft.com/office/drawing/2014/main" id="{ECE83E24-9467-4A40-182F-EC86CF5BDF72}"/>
              </a:ext>
            </a:extLst>
          </p:cNvPr>
          <p:cNvPicPr>
            <a:picLocks noChangeAspect="1"/>
          </p:cNvPicPr>
          <p:nvPr/>
        </p:nvPicPr>
        <p:blipFill>
          <a:blip r:embed="rId4"/>
          <a:stretch>
            <a:fillRect/>
          </a:stretch>
        </p:blipFill>
        <p:spPr>
          <a:xfrm>
            <a:off x="9626308" y="6269468"/>
            <a:ext cx="2499016" cy="576698"/>
          </a:xfrm>
          <a:prstGeom prst="rect">
            <a:avLst/>
          </a:prstGeom>
        </p:spPr>
      </p:pic>
    </p:spTree>
    <p:extLst>
      <p:ext uri="{BB962C8B-B14F-4D97-AF65-F5344CB8AC3E}">
        <p14:creationId xmlns:p14="http://schemas.microsoft.com/office/powerpoint/2010/main" val="101727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0F7E-EE0A-3C22-7336-E6BAE998C9B1}"/>
              </a:ext>
            </a:extLst>
          </p:cNvPr>
          <p:cNvSpPr>
            <a:spLocks noGrp="1"/>
          </p:cNvSpPr>
          <p:nvPr>
            <p:ph type="title"/>
          </p:nvPr>
        </p:nvSpPr>
        <p:spPr>
          <a:xfrm>
            <a:off x="125845" y="82738"/>
            <a:ext cx="11967712" cy="1339940"/>
          </a:xfrm>
        </p:spPr>
        <p:txBody>
          <a:bodyPr>
            <a:normAutofit/>
          </a:bodyPr>
          <a:lstStyle/>
          <a:p>
            <a:r>
              <a:rPr lang="en-US" sz="4000" dirty="0">
                <a:latin typeface="Poppins SemiBold"/>
                <a:cs typeface="Poppins SemiBold"/>
              </a:rPr>
              <a:t>Social-emotional skill development can be taught in different ways:</a:t>
            </a:r>
          </a:p>
        </p:txBody>
      </p:sp>
      <p:graphicFrame>
        <p:nvGraphicFramePr>
          <p:cNvPr id="4" name="Content Placeholder 3">
            <a:extLst>
              <a:ext uri="{FF2B5EF4-FFF2-40B4-BE49-F238E27FC236}">
                <a16:creationId xmlns:a16="http://schemas.microsoft.com/office/drawing/2014/main" id="{AACA5EFA-D0DB-1C03-5D70-6D511D9A5773}"/>
              </a:ext>
            </a:extLst>
          </p:cNvPr>
          <p:cNvGraphicFramePr>
            <a:graphicFrameLocks noGrp="1"/>
          </p:cNvGraphicFramePr>
          <p:nvPr>
            <p:ph idx="1"/>
            <p:extLst>
              <p:ext uri="{D42A27DB-BD31-4B8C-83A1-F6EECF244321}">
                <p14:modId xmlns:p14="http://schemas.microsoft.com/office/powerpoint/2010/main" val="909626990"/>
              </p:ext>
            </p:extLst>
          </p:nvPr>
        </p:nvGraphicFramePr>
        <p:xfrm>
          <a:off x="550863" y="1734203"/>
          <a:ext cx="11018951" cy="4724400"/>
        </p:xfrm>
        <a:graphic>
          <a:graphicData uri="http://schemas.openxmlformats.org/drawingml/2006/table">
            <a:tbl>
              <a:tblPr firstRow="1" bandRow="1">
                <a:tableStyleId>{912C8C85-51F0-491E-9774-3900AFEF0FD7}</a:tableStyleId>
              </a:tblPr>
              <a:tblGrid>
                <a:gridCol w="3745809">
                  <a:extLst>
                    <a:ext uri="{9D8B030D-6E8A-4147-A177-3AD203B41FA5}">
                      <a16:colId xmlns:a16="http://schemas.microsoft.com/office/drawing/2014/main" val="88057912"/>
                    </a:ext>
                  </a:extLst>
                </a:gridCol>
                <a:gridCol w="7273142">
                  <a:extLst>
                    <a:ext uri="{9D8B030D-6E8A-4147-A177-3AD203B41FA5}">
                      <a16:colId xmlns:a16="http://schemas.microsoft.com/office/drawing/2014/main" val="1912454459"/>
                    </a:ext>
                  </a:extLst>
                </a:gridCol>
              </a:tblGrid>
              <a:tr h="370840">
                <a:tc>
                  <a:txBody>
                    <a:bodyPr/>
                    <a:lstStyle/>
                    <a:p>
                      <a:r>
                        <a:rPr lang="en-US" sz="2800" b="1" i="0" dirty="0">
                          <a:latin typeface="Poppins SemiBold" pitchFamily="2" charset="77"/>
                          <a:ea typeface="Roboto Medium" panose="02000000000000000000" pitchFamily="2" charset="0"/>
                          <a:cs typeface="Poppins SemiBold" pitchFamily="2" charset="77"/>
                        </a:rPr>
                        <a:t>Teaching method</a:t>
                      </a:r>
                    </a:p>
                  </a:txBody>
                  <a:tcPr>
                    <a:solidFill>
                      <a:srgbClr val="528316"/>
                    </a:solidFill>
                  </a:tcPr>
                </a:tc>
                <a:tc>
                  <a:txBody>
                    <a:bodyPr/>
                    <a:lstStyle/>
                    <a:p>
                      <a:r>
                        <a:rPr lang="en-US" sz="2800" b="1" i="0" dirty="0">
                          <a:latin typeface="Poppins SemiBold" pitchFamily="2" charset="77"/>
                          <a:ea typeface="Roboto Medium" panose="02000000000000000000" pitchFamily="2" charset="0"/>
                          <a:cs typeface="Poppins SemiBold" pitchFamily="2" charset="77"/>
                        </a:rPr>
                        <a:t>This can look like...</a:t>
                      </a:r>
                    </a:p>
                  </a:txBody>
                  <a:tcPr>
                    <a:solidFill>
                      <a:srgbClr val="528316"/>
                    </a:solidFill>
                  </a:tcPr>
                </a:tc>
                <a:extLst>
                  <a:ext uri="{0D108BD9-81ED-4DB2-BD59-A6C34878D82A}">
                    <a16:rowId xmlns:a16="http://schemas.microsoft.com/office/drawing/2014/main" val="1565300331"/>
                  </a:ext>
                </a:extLst>
              </a:tr>
              <a:tr h="370840">
                <a:tc>
                  <a:txBody>
                    <a:bodyPr/>
                    <a:lstStyle/>
                    <a:p>
                      <a:pPr marL="0" lvl="0" indent="0" algn="l">
                        <a:lnSpc>
                          <a:spcPct val="100000"/>
                        </a:lnSpc>
                        <a:spcBef>
                          <a:spcPts val="0"/>
                        </a:spcBef>
                        <a:spcAft>
                          <a:spcPts val="0"/>
                        </a:spcAft>
                        <a:buClr>
                          <a:srgbClr val="000000"/>
                        </a:buClr>
                        <a:buNone/>
                      </a:pPr>
                      <a:r>
                        <a:rPr lang="en-US" sz="2400" b="1" i="0" u="none" strike="noStrike" noProof="0">
                          <a:solidFill>
                            <a:srgbClr val="333333"/>
                          </a:solidFill>
                          <a:latin typeface="Roboto Medium"/>
                          <a:ea typeface="Roboto Medium"/>
                          <a:cs typeface="Roboto Medium"/>
                        </a:rPr>
                        <a:t>Implicit support of social-emotional skill development</a:t>
                      </a:r>
                      <a:endParaRPr lang="en-US" sz="2400" b="0" i="0" u="none" strike="noStrike" noProof="0">
                        <a:solidFill>
                          <a:srgbClr val="333333"/>
                        </a:solidFill>
                        <a:latin typeface="Roboto Medium"/>
                        <a:ea typeface="Roboto Medium"/>
                        <a:cs typeface="Roboto Medium"/>
                      </a:endParaRPr>
                    </a:p>
                  </a:txBody>
                  <a:tcPr/>
                </a:tc>
                <a:tc>
                  <a:txBody>
                    <a:bodyPr/>
                    <a:lstStyle/>
                    <a:p>
                      <a:pPr marL="285750" lvl="0" indent="-285750" algn="l">
                        <a:lnSpc>
                          <a:spcPct val="100000"/>
                        </a:lnSpc>
                        <a:spcBef>
                          <a:spcPts val="0"/>
                        </a:spcBef>
                        <a:spcAft>
                          <a:spcPts val="0"/>
                        </a:spcAft>
                        <a:buFont typeface="Symbol"/>
                        <a:buChar char="•"/>
                      </a:pPr>
                      <a:r>
                        <a:rPr lang="en-US" sz="2400" b="0" i="0" u="none" strike="noStrike" noProof="0" dirty="0">
                          <a:solidFill>
                            <a:srgbClr val="333333"/>
                          </a:solidFill>
                          <a:latin typeface="Roboto Medium"/>
                          <a:ea typeface="Roboto Medium"/>
                          <a:cs typeface="Roboto Medium"/>
                        </a:rPr>
                        <a:t>modelling skills through interactions </a:t>
                      </a:r>
                      <a:endParaRPr lang="en-US" dirty="0"/>
                    </a:p>
                    <a:p>
                      <a:pPr marL="285750" lvl="0" indent="-285750" algn="l">
                        <a:lnSpc>
                          <a:spcPct val="100000"/>
                        </a:lnSpc>
                        <a:spcBef>
                          <a:spcPts val="0"/>
                        </a:spcBef>
                        <a:spcAft>
                          <a:spcPts val="0"/>
                        </a:spcAft>
                        <a:buFont typeface="Symbol"/>
                        <a:buChar char="•"/>
                      </a:pPr>
                      <a:r>
                        <a:rPr lang="en-US" sz="2400" b="0" i="0" u="none" strike="noStrike" noProof="0" dirty="0">
                          <a:solidFill>
                            <a:srgbClr val="333333"/>
                          </a:solidFill>
                          <a:latin typeface="Roboto Medium"/>
                          <a:ea typeface="Roboto Medium"/>
                          <a:cs typeface="Roboto Medium"/>
                        </a:rPr>
                        <a:t>recognizing and responding to teachable moments as they naturally occur </a:t>
                      </a:r>
                    </a:p>
                    <a:p>
                      <a:pPr marL="285750" lvl="0" indent="-285750" algn="l">
                        <a:lnSpc>
                          <a:spcPct val="100000"/>
                        </a:lnSpc>
                        <a:spcBef>
                          <a:spcPts val="0"/>
                        </a:spcBef>
                        <a:spcAft>
                          <a:spcPts val="0"/>
                        </a:spcAft>
                        <a:buFont typeface="Symbol"/>
                        <a:buChar char="•"/>
                      </a:pPr>
                      <a:r>
                        <a:rPr lang="en-US" sz="2400" b="0" i="0" u="none" strike="noStrike" noProof="0" dirty="0">
                          <a:solidFill>
                            <a:srgbClr val="333333"/>
                          </a:solidFill>
                          <a:latin typeface="Roboto Medium"/>
                          <a:ea typeface="Roboto Medium"/>
                          <a:cs typeface="Roboto Medium"/>
                        </a:rPr>
                        <a:t>reinforcing skills through consistent supportive relationships</a:t>
                      </a:r>
                    </a:p>
                  </a:txBody>
                  <a:tcPr/>
                </a:tc>
                <a:extLst>
                  <a:ext uri="{0D108BD9-81ED-4DB2-BD59-A6C34878D82A}">
                    <a16:rowId xmlns:a16="http://schemas.microsoft.com/office/drawing/2014/main" val="3058360298"/>
                  </a:ext>
                </a:extLst>
              </a:tr>
              <a:tr h="370840">
                <a:tc>
                  <a:txBody>
                    <a:bodyPr/>
                    <a:lstStyle/>
                    <a:p>
                      <a:pPr marL="0" marR="0" lvl="0" indent="0" algn="l">
                        <a:lnSpc>
                          <a:spcPct val="90000"/>
                        </a:lnSpc>
                        <a:spcBef>
                          <a:spcPts val="1000"/>
                        </a:spcBef>
                        <a:spcAft>
                          <a:spcPts val="0"/>
                        </a:spcAft>
                        <a:buNone/>
                      </a:pPr>
                      <a:r>
                        <a:rPr lang="en-US" sz="2400" b="1" i="0" u="none" strike="noStrike" noProof="0">
                          <a:solidFill>
                            <a:srgbClr val="333333"/>
                          </a:solidFill>
                          <a:latin typeface="Roboto Medium"/>
                          <a:ea typeface="Roboto Medium"/>
                          <a:cs typeface="Roboto Medium"/>
                        </a:rPr>
                        <a:t>Explicit support of social-emotional skill development</a:t>
                      </a:r>
                      <a:endParaRPr lang="en-US"/>
                    </a:p>
                  </a:txBody>
                  <a:tcPr/>
                </a:tc>
                <a:tc>
                  <a:txBody>
                    <a:bodyPr/>
                    <a:lstStyle/>
                    <a:p>
                      <a:pPr marL="285750" lvl="0" indent="-285750" algn="l">
                        <a:lnSpc>
                          <a:spcPct val="100000"/>
                        </a:lnSpc>
                        <a:spcBef>
                          <a:spcPts val="0"/>
                        </a:spcBef>
                        <a:spcAft>
                          <a:spcPts val="0"/>
                        </a:spcAft>
                        <a:buFont typeface="Arial"/>
                        <a:buChar char="•"/>
                      </a:pPr>
                      <a:r>
                        <a:rPr lang="en-US" sz="2400" b="0" i="0" u="none" strike="noStrike" noProof="0" dirty="0">
                          <a:solidFill>
                            <a:srgbClr val="333333"/>
                          </a:solidFill>
                          <a:latin typeface="Roboto Medium"/>
                          <a:ea typeface="Roboto Medium"/>
                          <a:cs typeface="Roboto Medium"/>
                        </a:rPr>
                        <a:t>free-standing lessons focusing on specific skills where staff co-lead and co-learn with students</a:t>
                      </a:r>
                    </a:p>
                    <a:p>
                      <a:pPr marL="285750" lvl="0" indent="-285750" algn="l">
                        <a:lnSpc>
                          <a:spcPct val="100000"/>
                        </a:lnSpc>
                        <a:spcBef>
                          <a:spcPts val="0"/>
                        </a:spcBef>
                        <a:spcAft>
                          <a:spcPts val="0"/>
                        </a:spcAft>
                        <a:buFont typeface="Arial"/>
                        <a:buChar char="•"/>
                      </a:pPr>
                      <a:r>
                        <a:rPr lang="en-US" sz="2400" b="0" i="0" u="none" strike="noStrike" noProof="0" dirty="0">
                          <a:solidFill>
                            <a:srgbClr val="333333"/>
                          </a:solidFill>
                          <a:latin typeface="Roboto Medium"/>
                          <a:ea typeface="Roboto Medium"/>
                          <a:cs typeface="Roboto Medium"/>
                        </a:rPr>
                        <a:t>embedding brief “kernels” or daily activities into classroom practice</a:t>
                      </a:r>
                    </a:p>
                    <a:p>
                      <a:pPr marL="285750" lvl="0" indent="-285750" algn="l">
                        <a:lnSpc>
                          <a:spcPct val="100000"/>
                        </a:lnSpc>
                        <a:spcBef>
                          <a:spcPts val="0"/>
                        </a:spcBef>
                        <a:spcAft>
                          <a:spcPts val="0"/>
                        </a:spcAft>
                        <a:buFont typeface="Arial"/>
                        <a:buChar char="•"/>
                      </a:pPr>
                      <a:r>
                        <a:rPr lang="en-US" sz="2400" b="0" i="0" u="none" strike="noStrike" noProof="0" dirty="0">
                          <a:solidFill>
                            <a:srgbClr val="333333"/>
                          </a:solidFill>
                          <a:latin typeface="Roboto Medium"/>
                          <a:ea typeface="Roboto Medium"/>
                          <a:cs typeface="Roboto Medium"/>
                        </a:rPr>
                        <a:t>instruction integrated within academic content across subject areas</a:t>
                      </a:r>
                    </a:p>
                  </a:txBody>
                  <a:tcPr/>
                </a:tc>
                <a:extLst>
                  <a:ext uri="{0D108BD9-81ED-4DB2-BD59-A6C34878D82A}">
                    <a16:rowId xmlns:a16="http://schemas.microsoft.com/office/drawing/2014/main" val="3743129669"/>
                  </a:ext>
                </a:extLst>
              </a:tr>
            </a:tbl>
          </a:graphicData>
        </a:graphic>
      </p:graphicFrame>
    </p:spTree>
    <p:extLst>
      <p:ext uri="{BB962C8B-B14F-4D97-AF65-F5344CB8AC3E}">
        <p14:creationId xmlns:p14="http://schemas.microsoft.com/office/powerpoint/2010/main" val="32941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B968C9-AD19-4A38-098B-32D3A606B0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7B6495-D5CC-6272-78BE-2D3A5D999EC8}"/>
              </a:ext>
              <a:ext uri="{C183D7F6-B498-43B3-948B-1728B52AA6E4}">
                <adec:decorative xmlns:adec="http://schemas.microsoft.com/office/drawing/2017/decorative" val="1"/>
              </a:ext>
            </a:extLst>
          </p:cNvPr>
          <p:cNvPicPr>
            <a:picLocks noChangeAspect="1"/>
          </p:cNvPicPr>
          <p:nvPr/>
        </p:nvPicPr>
        <p:blipFill>
          <a:blip r:embed="rId3"/>
          <a:srcRect l="10274" r="10415"/>
          <a:stretch>
            <a:fillRect/>
          </a:stretch>
        </p:blipFill>
        <p:spPr>
          <a:xfrm>
            <a:off x="0" y="10"/>
            <a:ext cx="9614425"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7B9D3-02D8-E4DD-EB5B-9D7EFD4D70C0}"/>
              </a:ext>
            </a:extLst>
          </p:cNvPr>
          <p:cNvSpPr>
            <a:spLocks noGrp="1"/>
          </p:cNvSpPr>
          <p:nvPr>
            <p:ph type="title"/>
          </p:nvPr>
        </p:nvSpPr>
        <p:spPr>
          <a:xfrm>
            <a:off x="6516301" y="-242046"/>
            <a:ext cx="4886113" cy="1899912"/>
          </a:xfrm>
        </p:spPr>
        <p:txBody>
          <a:bodyPr vert="horz" lIns="91440" tIns="45720" rIns="91440" bIns="45720" rtlCol="0" anchor="ctr">
            <a:normAutofit/>
          </a:bodyPr>
          <a:lstStyle/>
          <a:p>
            <a:r>
              <a:rPr lang="en-US" sz="4000" b="1" dirty="0">
                <a:latin typeface="Poppins SemiBold"/>
                <a:cs typeface="Poppins SemiBold"/>
              </a:rPr>
              <a:t>Did you know?</a:t>
            </a:r>
          </a:p>
        </p:txBody>
      </p:sp>
      <p:sp>
        <p:nvSpPr>
          <p:cNvPr id="3" name="TextBox 2">
            <a:extLst>
              <a:ext uri="{FF2B5EF4-FFF2-40B4-BE49-F238E27FC236}">
                <a16:creationId xmlns:a16="http://schemas.microsoft.com/office/drawing/2014/main" id="{D67B22D5-C240-FA46-4664-3C94F96192DC}"/>
              </a:ext>
            </a:extLst>
          </p:cNvPr>
          <p:cNvSpPr txBox="1"/>
          <p:nvPr/>
        </p:nvSpPr>
        <p:spPr>
          <a:xfrm>
            <a:off x="6546241" y="1480502"/>
            <a:ext cx="5117400" cy="447459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110000"/>
              </a:lnSpc>
              <a:spcBef>
                <a:spcPts val="1000"/>
              </a:spcBef>
            </a:pPr>
            <a:r>
              <a:rPr lang="en-US" sz="2400" dirty="0">
                <a:latin typeface="Roboto Medium"/>
                <a:ea typeface="Roboto Medium"/>
                <a:cs typeface="Roboto Medium"/>
              </a:rPr>
              <a:t>Social-emotional skill development and mental health literacy are related but </a:t>
            </a:r>
            <a:r>
              <a:rPr lang="en-US" sz="2400" b="1" dirty="0">
                <a:latin typeface="Roboto Black"/>
                <a:ea typeface="Roboto Black"/>
                <a:cs typeface="Roboto Black"/>
              </a:rPr>
              <a:t>distinct</a:t>
            </a:r>
            <a:r>
              <a:rPr lang="en-US" sz="2400" dirty="0">
                <a:latin typeface="Roboto Medium"/>
                <a:ea typeface="Roboto Medium"/>
                <a:cs typeface="Roboto Medium"/>
              </a:rPr>
              <a:t> areas that contribute to well-being.</a:t>
            </a:r>
          </a:p>
          <a:p>
            <a:pPr>
              <a:lnSpc>
                <a:spcPct val="110000"/>
              </a:lnSpc>
              <a:spcBef>
                <a:spcPts val="1000"/>
              </a:spcBef>
            </a:pPr>
            <a:r>
              <a:rPr lang="en-US" sz="2400" dirty="0">
                <a:latin typeface="Roboto Medium"/>
                <a:ea typeface="Roboto Medium"/>
                <a:cs typeface="Roboto Medium"/>
              </a:rPr>
              <a:t>Teaching social-emotional skills supports well-being.</a:t>
            </a:r>
          </a:p>
          <a:p>
            <a:pPr>
              <a:lnSpc>
                <a:spcPct val="110000"/>
              </a:lnSpc>
              <a:spcBef>
                <a:spcPts val="1000"/>
              </a:spcBef>
            </a:pPr>
            <a:r>
              <a:rPr lang="en-US" sz="2400" dirty="0">
                <a:latin typeface="Roboto Medium"/>
                <a:ea typeface="Roboto Medium"/>
                <a:cs typeface="Roboto Medium"/>
              </a:rPr>
              <a:t>Mental health literacy builds the understanding needed to care for one’s own mental health and the mental health of others.</a:t>
            </a:r>
          </a:p>
        </p:txBody>
      </p:sp>
      <p:pic>
        <p:nvPicPr>
          <p:cNvPr id="5" name="Picture 4" descr="SMH-ON">
            <a:extLst>
              <a:ext uri="{FF2B5EF4-FFF2-40B4-BE49-F238E27FC236}">
                <a16:creationId xmlns:a16="http://schemas.microsoft.com/office/drawing/2014/main" id="{4F014452-3AD0-2A48-EF84-E6B721895F03}"/>
              </a:ext>
            </a:extLst>
          </p:cNvPr>
          <p:cNvPicPr>
            <a:picLocks noChangeAspect="1"/>
          </p:cNvPicPr>
          <p:nvPr/>
        </p:nvPicPr>
        <p:blipFill>
          <a:blip r:embed="rId4"/>
          <a:stretch>
            <a:fillRect/>
          </a:stretch>
        </p:blipFill>
        <p:spPr>
          <a:xfrm>
            <a:off x="9626308" y="6269468"/>
            <a:ext cx="2499016" cy="576698"/>
          </a:xfrm>
          <a:prstGeom prst="rect">
            <a:avLst/>
          </a:prstGeom>
        </p:spPr>
      </p:pic>
    </p:spTree>
    <p:extLst>
      <p:ext uri="{BB962C8B-B14F-4D97-AF65-F5344CB8AC3E}">
        <p14:creationId xmlns:p14="http://schemas.microsoft.com/office/powerpoint/2010/main" val="40796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7E23D9-BAC2-3215-D5E9-6F6A6CD6674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068F-6CEC-ADA7-47EE-96B1657768ED}"/>
              </a:ext>
            </a:extLst>
          </p:cNvPr>
          <p:cNvSpPr>
            <a:spLocks noGrp="1"/>
          </p:cNvSpPr>
          <p:nvPr>
            <p:ph type="title"/>
          </p:nvPr>
        </p:nvSpPr>
        <p:spPr>
          <a:xfrm>
            <a:off x="120936" y="-155013"/>
            <a:ext cx="6133814" cy="1325563"/>
          </a:xfrm>
        </p:spPr>
        <p:txBody>
          <a:bodyPr>
            <a:normAutofit/>
          </a:bodyPr>
          <a:lstStyle/>
          <a:p>
            <a:r>
              <a:rPr lang="en-US" b="1" dirty="0">
                <a:latin typeface="Poppins SemiBold"/>
                <a:cs typeface="Poppins SemiBold"/>
              </a:rPr>
              <a:t>SEL competencies </a:t>
            </a:r>
          </a:p>
        </p:txBody>
      </p:sp>
      <p:sp>
        <p:nvSpPr>
          <p:cNvPr id="15" name="Freeform: Shape 14">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EFB4517-F70B-59A5-C292-48061F0BB09E}"/>
              </a:ext>
            </a:extLst>
          </p:cNvPr>
          <p:cNvSpPr>
            <a:spLocks noGrp="1"/>
          </p:cNvSpPr>
          <p:nvPr>
            <p:ph idx="1"/>
          </p:nvPr>
        </p:nvSpPr>
        <p:spPr>
          <a:xfrm>
            <a:off x="472697" y="1440534"/>
            <a:ext cx="5680698" cy="4351338"/>
          </a:xfrm>
        </p:spPr>
        <p:txBody>
          <a:bodyPr vert="horz" lIns="91440" tIns="45720" rIns="91440" bIns="45720" rtlCol="0">
            <a:noAutofit/>
          </a:bodyPr>
          <a:lstStyle/>
          <a:p>
            <a:pPr marL="0" indent="0">
              <a:lnSpc>
                <a:spcPct val="110000"/>
              </a:lnSpc>
              <a:buNone/>
            </a:pPr>
            <a:r>
              <a:rPr lang="en-US" sz="2400" dirty="0">
                <a:latin typeface="Roboto Medium"/>
                <a:ea typeface="Roboto Medium"/>
                <a:cs typeface="Roboto Medium"/>
              </a:rPr>
              <a:t>Students will learn skills to...</a:t>
            </a:r>
          </a:p>
          <a:p>
            <a:pPr marL="514350" indent="-514350">
              <a:lnSpc>
                <a:spcPct val="110000"/>
              </a:lnSpc>
              <a:buAutoNum type="arabicPeriod"/>
            </a:pPr>
            <a:r>
              <a:rPr lang="en-US" sz="2400" dirty="0">
                <a:latin typeface="Roboto Medium"/>
                <a:ea typeface="Roboto Medium"/>
                <a:cs typeface="Roboto Medium"/>
              </a:rPr>
              <a:t>identify and manage emotions</a:t>
            </a:r>
          </a:p>
          <a:p>
            <a:pPr marL="514350" indent="-514350">
              <a:lnSpc>
                <a:spcPct val="110000"/>
              </a:lnSpc>
              <a:buAutoNum type="arabicPeriod"/>
            </a:pPr>
            <a:r>
              <a:rPr lang="en-US" sz="2400" dirty="0">
                <a:latin typeface="Roboto Medium"/>
                <a:ea typeface="Roboto Medium"/>
                <a:cs typeface="Roboto Medium"/>
              </a:rPr>
              <a:t>recognize sources of stress and cope with challenges</a:t>
            </a:r>
          </a:p>
          <a:p>
            <a:pPr marL="514350" indent="-514350">
              <a:lnSpc>
                <a:spcPct val="110000"/>
              </a:lnSpc>
              <a:buAutoNum type="arabicPeriod"/>
            </a:pPr>
            <a:r>
              <a:rPr lang="en-US" sz="2400" dirty="0">
                <a:latin typeface="Roboto Medium"/>
                <a:ea typeface="Roboto Medium"/>
                <a:cs typeface="Roboto Medium"/>
              </a:rPr>
              <a:t>maintain positive motivation and perseverance</a:t>
            </a:r>
          </a:p>
          <a:p>
            <a:pPr marL="514350" indent="-514350">
              <a:lnSpc>
                <a:spcPct val="110000"/>
              </a:lnSpc>
              <a:buAutoNum type="arabicPeriod"/>
            </a:pPr>
            <a:r>
              <a:rPr lang="en-US" sz="2400" dirty="0">
                <a:latin typeface="Roboto Medium"/>
                <a:ea typeface="Roboto Medium"/>
                <a:cs typeface="Roboto Medium"/>
              </a:rPr>
              <a:t>build healthy relationships</a:t>
            </a:r>
          </a:p>
          <a:p>
            <a:pPr marL="514350" indent="-514350">
              <a:lnSpc>
                <a:spcPct val="110000"/>
              </a:lnSpc>
              <a:buAutoNum type="arabicPeriod"/>
            </a:pPr>
            <a:r>
              <a:rPr lang="en-US" sz="2400" dirty="0">
                <a:latin typeface="Roboto Medium"/>
                <a:ea typeface="Roboto Medium"/>
                <a:cs typeface="Roboto Medium"/>
              </a:rPr>
              <a:t>develop self-awareness and confidence</a:t>
            </a:r>
          </a:p>
          <a:p>
            <a:pPr marL="514350" indent="-514350">
              <a:lnSpc>
                <a:spcPct val="110000"/>
              </a:lnSpc>
              <a:buAutoNum type="arabicPeriod"/>
            </a:pPr>
            <a:r>
              <a:rPr lang="en-US" sz="2400" dirty="0">
                <a:latin typeface="Roboto Medium"/>
                <a:ea typeface="Roboto Medium"/>
                <a:cs typeface="Roboto Medium"/>
              </a:rPr>
              <a:t>think critically and creatively</a:t>
            </a:r>
          </a:p>
        </p:txBody>
      </p:sp>
      <p:pic>
        <p:nvPicPr>
          <p:cNvPr id="5" name="Picture 4" descr="A group of 3 emoji faces showing different expressions.">
            <a:extLst>
              <a:ext uri="{FF2B5EF4-FFF2-40B4-BE49-F238E27FC236}">
                <a16:creationId xmlns:a16="http://schemas.microsoft.com/office/drawing/2014/main" id="{6AEFF2A6-738B-FA12-6912-6EE027493B83}"/>
              </a:ext>
            </a:extLst>
          </p:cNvPr>
          <p:cNvPicPr>
            <a:picLocks noChangeAspect="1"/>
          </p:cNvPicPr>
          <p:nvPr/>
        </p:nvPicPr>
        <p:blipFill>
          <a:blip r:embed="rId3">
            <a:extLst>
              <a:ext uri="{28A0092B-C50C-407E-A947-70E740481C1C}">
                <a14:useLocalDpi xmlns:a14="http://schemas.microsoft.com/office/drawing/2010/main" val="0"/>
              </a:ext>
            </a:extLst>
          </a:blip>
          <a:srcRect l="30088" t="2276" r="41462" b="49874"/>
          <a:stretch>
            <a:fillRect/>
          </a:stretch>
        </p:blipFill>
        <p:spPr>
          <a:xfrm>
            <a:off x="6706774" y="927087"/>
            <a:ext cx="2533422" cy="243939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7" name="Picture 6" descr="A line drawing of hands holding a brain with a heart shape.">
            <a:extLst>
              <a:ext uri="{FF2B5EF4-FFF2-40B4-BE49-F238E27FC236}">
                <a16:creationId xmlns:a16="http://schemas.microsoft.com/office/drawing/2014/main" id="{3680CF53-2488-E2F1-CE1C-3F89B0B4C639}"/>
              </a:ext>
            </a:extLst>
          </p:cNvPr>
          <p:cNvPicPr>
            <a:picLocks noChangeAspect="1"/>
          </p:cNvPicPr>
          <p:nvPr/>
        </p:nvPicPr>
        <p:blipFill>
          <a:blip r:embed="rId3">
            <a:extLst>
              <a:ext uri="{28A0092B-C50C-407E-A947-70E740481C1C}">
                <a14:useLocalDpi xmlns:a14="http://schemas.microsoft.com/office/drawing/2010/main" val="0"/>
              </a:ext>
            </a:extLst>
          </a:blip>
          <a:srcRect l="7408" t="45036" r="61047" b="7551"/>
          <a:stretch>
            <a:fillRect/>
          </a:stretch>
        </p:blipFill>
        <p:spPr>
          <a:xfrm>
            <a:off x="9479313" y="674121"/>
            <a:ext cx="2548728" cy="2193135"/>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8" name="Picture 7" descr="An icon showing a handshake surrounded by arrows cycling in a circle.">
            <a:extLst>
              <a:ext uri="{FF2B5EF4-FFF2-40B4-BE49-F238E27FC236}">
                <a16:creationId xmlns:a16="http://schemas.microsoft.com/office/drawing/2014/main" id="{87E75C55-336A-28B1-4031-E42E654AB0A2}"/>
              </a:ext>
            </a:extLst>
          </p:cNvPr>
          <p:cNvPicPr>
            <a:picLocks noChangeAspect="1"/>
          </p:cNvPicPr>
          <p:nvPr/>
        </p:nvPicPr>
        <p:blipFill>
          <a:blip r:embed="rId3">
            <a:extLst>
              <a:ext uri="{28A0092B-C50C-407E-A947-70E740481C1C}">
                <a14:useLocalDpi xmlns:a14="http://schemas.microsoft.com/office/drawing/2010/main" val="0"/>
              </a:ext>
            </a:extLst>
          </a:blip>
          <a:srcRect l="65784" t="704" r="6744" b="51067"/>
          <a:stretch>
            <a:fillRect/>
          </a:stretch>
        </p:blipFill>
        <p:spPr>
          <a:xfrm>
            <a:off x="6706774" y="3624263"/>
            <a:ext cx="2539846"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Picture 5" descr="Line drawing of a head with three gear cogs.">
            <a:extLst>
              <a:ext uri="{FF2B5EF4-FFF2-40B4-BE49-F238E27FC236}">
                <a16:creationId xmlns:a16="http://schemas.microsoft.com/office/drawing/2014/main" id="{CA349FB8-651D-FEC7-D4AE-A44F7DC3AEDF}"/>
              </a:ext>
            </a:extLst>
          </p:cNvPr>
          <p:cNvPicPr>
            <a:picLocks noChangeAspect="1"/>
          </p:cNvPicPr>
          <p:nvPr/>
        </p:nvPicPr>
        <p:blipFill>
          <a:blip r:embed="rId3">
            <a:extLst>
              <a:ext uri="{28A0092B-C50C-407E-A947-70E740481C1C}">
                <a14:useLocalDpi xmlns:a14="http://schemas.microsoft.com/office/drawing/2010/main" val="0"/>
              </a:ext>
            </a:extLst>
          </a:blip>
          <a:srcRect l="45703" t="48168" r="24128" b="6486"/>
          <a:stretch>
            <a:fillRect/>
          </a:stretch>
        </p:blipFill>
        <p:spPr>
          <a:xfrm>
            <a:off x="9473872" y="3389387"/>
            <a:ext cx="2533423" cy="218002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19" name="Freeform: Shape 1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83406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A1C7-A483-5CBA-80ED-0DC19B3CACCB}"/>
              </a:ext>
            </a:extLst>
          </p:cNvPr>
          <p:cNvSpPr>
            <a:spLocks noGrp="1"/>
          </p:cNvSpPr>
          <p:nvPr>
            <p:ph type="title"/>
          </p:nvPr>
        </p:nvSpPr>
        <p:spPr>
          <a:xfrm>
            <a:off x="119437" y="97305"/>
            <a:ext cx="10515600" cy="1325563"/>
          </a:xfrm>
        </p:spPr>
        <p:txBody>
          <a:bodyPr>
            <a:normAutofit/>
          </a:bodyPr>
          <a:lstStyle/>
          <a:p>
            <a:r>
              <a:rPr lang="en-US" sz="4000" b="1" dirty="0">
                <a:latin typeface="Poppins SemiBold"/>
                <a:cs typeface="Poppins SemiBold"/>
              </a:rPr>
              <a:t>These SEL competencies can help students to...</a:t>
            </a:r>
          </a:p>
        </p:txBody>
      </p:sp>
      <p:pic>
        <p:nvPicPr>
          <p:cNvPr id="6" name="Picture 5" descr="Group of students smiling and posing for a photo.">
            <a:extLst>
              <a:ext uri="{FF2B5EF4-FFF2-40B4-BE49-F238E27FC236}">
                <a16:creationId xmlns:a16="http://schemas.microsoft.com/office/drawing/2014/main" id="{CB1E6256-6EC8-0472-10AE-40E7E8DCE8ED}"/>
              </a:ext>
            </a:extLst>
          </p:cNvPr>
          <p:cNvPicPr>
            <a:picLocks noChangeAspect="1"/>
          </p:cNvPicPr>
          <p:nvPr/>
        </p:nvPicPr>
        <p:blipFill>
          <a:blip r:embed="rId3">
            <a:extLst>
              <a:ext uri="{28A0092B-C50C-407E-A947-70E740481C1C}">
                <a14:useLocalDpi xmlns:a14="http://schemas.microsoft.com/office/drawing/2010/main" val="0"/>
              </a:ext>
            </a:extLst>
          </a:blip>
          <a:srcRect l="11774" t="2214" r="12688" b="7749"/>
          <a:stretch>
            <a:fillRect/>
          </a:stretch>
        </p:blipFill>
        <p:spPr>
          <a:xfrm>
            <a:off x="288248" y="2125120"/>
            <a:ext cx="3983277" cy="3728778"/>
          </a:xfrm>
          <a:prstGeom prst="ellipse">
            <a:avLst/>
          </a:prstGeom>
          <a:ln>
            <a:noFill/>
          </a:ln>
          <a:effectLst>
            <a:softEdge rad="112500"/>
          </a:effectLst>
        </p:spPr>
      </p:pic>
      <p:sp>
        <p:nvSpPr>
          <p:cNvPr id="3" name="TextBox 2">
            <a:extLst>
              <a:ext uri="{FF2B5EF4-FFF2-40B4-BE49-F238E27FC236}">
                <a16:creationId xmlns:a16="http://schemas.microsoft.com/office/drawing/2014/main" id="{85D3AF35-7CC0-C4A0-1D73-D975CC9073EC}"/>
              </a:ext>
            </a:extLst>
          </p:cNvPr>
          <p:cNvSpPr txBox="1"/>
          <p:nvPr/>
        </p:nvSpPr>
        <p:spPr>
          <a:xfrm>
            <a:off x="4961964" y="1475536"/>
            <a:ext cx="6710933" cy="5108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express their feelings and understand the feelings of others</a:t>
            </a:r>
            <a:endParaRPr lang="en-US" sz="2600" dirty="0">
              <a:latin typeface="Roboto Medium" panose="02000000000000000000" pitchFamily="2" charset="0"/>
              <a:ea typeface="Roboto Medium" panose="02000000000000000000" pitchFamily="2" charset="0"/>
            </a:endParaRPr>
          </a:p>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develop personal resilience</a:t>
            </a:r>
          </a:p>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foster a sense of optimism and hope</a:t>
            </a:r>
          </a:p>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support healthy relationships and respect diversity</a:t>
            </a:r>
          </a:p>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develop a sense of identity and belonging</a:t>
            </a:r>
          </a:p>
          <a:p>
            <a:pPr marL="514350" indent="-514350">
              <a:lnSpc>
                <a:spcPct val="110000"/>
              </a:lnSpc>
              <a:spcBef>
                <a:spcPts val="1000"/>
              </a:spcBef>
              <a:buAutoNum type="arabicPeriod"/>
            </a:pPr>
            <a:r>
              <a:rPr lang="en-US" sz="2600" dirty="0">
                <a:solidFill>
                  <a:srgbClr val="2F2F2F"/>
                </a:solidFill>
                <a:latin typeface="Roboto Medium" panose="02000000000000000000" pitchFamily="2" charset="0"/>
                <a:ea typeface="Roboto Medium" panose="02000000000000000000" pitchFamily="2" charset="0"/>
                <a:cs typeface="Roboto Medium"/>
              </a:rPr>
              <a:t>make informed decisions and solve problems</a:t>
            </a:r>
          </a:p>
        </p:txBody>
      </p:sp>
    </p:spTree>
    <p:extLst>
      <p:ext uri="{BB962C8B-B14F-4D97-AF65-F5344CB8AC3E}">
        <p14:creationId xmlns:p14="http://schemas.microsoft.com/office/powerpoint/2010/main" val="254625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969E-B20E-D5FC-DA60-F00A5811F0B2}"/>
              </a:ext>
            </a:extLst>
          </p:cNvPr>
          <p:cNvSpPr>
            <a:spLocks noGrp="1"/>
          </p:cNvSpPr>
          <p:nvPr>
            <p:ph type="title"/>
          </p:nvPr>
        </p:nvSpPr>
        <p:spPr>
          <a:xfrm>
            <a:off x="138783" y="-128779"/>
            <a:ext cx="10515600" cy="1325563"/>
          </a:xfrm>
        </p:spPr>
        <p:txBody>
          <a:bodyPr/>
          <a:lstStyle/>
          <a:p>
            <a:r>
              <a:rPr lang="en-US" dirty="0">
                <a:latin typeface="Poppins SemiBold"/>
                <a:cs typeface="Poppins SemiBold"/>
              </a:rPr>
              <a:t>An important caution</a:t>
            </a:r>
          </a:p>
        </p:txBody>
      </p:sp>
      <p:sp>
        <p:nvSpPr>
          <p:cNvPr id="7" name="Arrow: Right 6">
            <a:extLst>
              <a:ext uri="{FF2B5EF4-FFF2-40B4-BE49-F238E27FC236}">
                <a16:creationId xmlns:a16="http://schemas.microsoft.com/office/drawing/2014/main" id="{D4B0A802-D000-5FBE-88BC-A43CFB3B2E76}"/>
              </a:ext>
            </a:extLst>
          </p:cNvPr>
          <p:cNvSpPr/>
          <p:nvPr/>
        </p:nvSpPr>
        <p:spPr>
          <a:xfrm>
            <a:off x="110443" y="1438978"/>
            <a:ext cx="5550408" cy="5069397"/>
          </a:xfrm>
          <a:prstGeom prst="rightArrow">
            <a:avLst/>
          </a:prstGeom>
          <a:solidFill>
            <a:srgbClr val="40008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0000"/>
              </a:lnSpc>
            </a:pPr>
            <a:r>
              <a:rPr lang="en-US" sz="2600" b="1" dirty="0">
                <a:latin typeface="Roboto Black"/>
                <a:ea typeface="Roboto Black"/>
                <a:cs typeface="Roboto Black"/>
              </a:rPr>
              <a:t>Not all approaches to social-emotional skill development support students or lead to the intended outcomes.</a:t>
            </a:r>
          </a:p>
        </p:txBody>
      </p:sp>
      <p:sp>
        <p:nvSpPr>
          <p:cNvPr id="3" name="Content Placeholder 2">
            <a:extLst>
              <a:ext uri="{FF2B5EF4-FFF2-40B4-BE49-F238E27FC236}">
                <a16:creationId xmlns:a16="http://schemas.microsoft.com/office/drawing/2014/main" id="{7FC55AAA-C52C-CE4B-1ABE-4FC00AA046D9}"/>
              </a:ext>
            </a:extLst>
          </p:cNvPr>
          <p:cNvSpPr>
            <a:spLocks noGrp="1"/>
          </p:cNvSpPr>
          <p:nvPr>
            <p:ph idx="1"/>
          </p:nvPr>
        </p:nvSpPr>
        <p:spPr>
          <a:xfrm>
            <a:off x="5654614" y="2251787"/>
            <a:ext cx="6418054" cy="3402431"/>
          </a:xfrm>
          <a:solidFill>
            <a:schemeClr val="accent6">
              <a:lumMod val="60000"/>
              <a:lumOff val="40000"/>
            </a:schemeClr>
          </a:solidFill>
        </p:spPr>
        <p:txBody>
          <a:bodyPr vert="horz" lIns="324000" tIns="45720" rIns="91440" bIns="45720" rtlCol="0" anchor="ctr">
            <a:normAutofit/>
          </a:bodyPr>
          <a:lstStyle/>
          <a:p>
            <a:pPr marL="0" indent="0">
              <a:lnSpc>
                <a:spcPct val="110000"/>
              </a:lnSpc>
              <a:buNone/>
            </a:pPr>
            <a:r>
              <a:rPr lang="en-US" sz="2600" b="1" dirty="0">
                <a:latin typeface="Roboto Black"/>
                <a:ea typeface="Roboto Black"/>
                <a:cs typeface="Roboto Black"/>
              </a:rPr>
              <a:t>Students who experience oppression or racism or who do not see themselves reflected in the teaching of social-emotional skills may not benefit from this instruction, and in fact may be negatively affected or further harmed.</a:t>
            </a:r>
          </a:p>
        </p:txBody>
      </p:sp>
    </p:spTree>
    <p:extLst>
      <p:ext uri="{BB962C8B-B14F-4D97-AF65-F5344CB8AC3E}">
        <p14:creationId xmlns:p14="http://schemas.microsoft.com/office/powerpoint/2010/main" val="239869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A136A141-8584-E346-DE5F-3B3D0BD4E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81165-9853-059D-8C66-932B1A83682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Reflect</a:t>
            </a:r>
          </a:p>
        </p:txBody>
      </p:sp>
      <p:pic>
        <p:nvPicPr>
          <p:cNvPr id="6" name="Picture 5" descr="Illustration showing the silhouette of a human head gazing into a mirror and seeing its reflection. Text: Reflect. ">
            <a:extLst>
              <a:ext uri="{FF2B5EF4-FFF2-40B4-BE49-F238E27FC236}">
                <a16:creationId xmlns:a16="http://schemas.microsoft.com/office/drawing/2014/main" id="{07CEC953-9015-D9CC-769F-6D23E75540C2}"/>
              </a:ext>
            </a:extLst>
          </p:cNvPr>
          <p:cNvPicPr>
            <a:picLocks noChangeAspect="1"/>
          </p:cNvPicPr>
          <p:nvPr/>
        </p:nvPicPr>
        <p:blipFill>
          <a:blip r:embed="rId3"/>
          <a:stretch>
            <a:fillRect/>
          </a:stretch>
        </p:blipFill>
        <p:spPr>
          <a:xfrm>
            <a:off x="563545" y="1043560"/>
            <a:ext cx="2317760" cy="2327321"/>
          </a:xfrm>
          <a:prstGeom prst="rect">
            <a:avLst/>
          </a:prstGeom>
        </p:spPr>
      </p:pic>
      <p:sp>
        <p:nvSpPr>
          <p:cNvPr id="3" name="Content Placeholder 2">
            <a:extLst>
              <a:ext uri="{FF2B5EF4-FFF2-40B4-BE49-F238E27FC236}">
                <a16:creationId xmlns:a16="http://schemas.microsoft.com/office/drawing/2014/main" id="{4D96149F-F10F-A644-AA41-ACB3C5810BA3}"/>
              </a:ext>
            </a:extLst>
          </p:cNvPr>
          <p:cNvSpPr>
            <a:spLocks noGrp="1"/>
          </p:cNvSpPr>
          <p:nvPr>
            <p:ph idx="1"/>
          </p:nvPr>
        </p:nvSpPr>
        <p:spPr>
          <a:xfrm>
            <a:off x="3656391" y="1293434"/>
            <a:ext cx="8221156" cy="4290862"/>
          </a:xfrm>
        </p:spPr>
        <p:txBody>
          <a:bodyPr vert="horz" lIns="91440" tIns="45720" rIns="91440" bIns="45720" rtlCol="0" anchor="t">
            <a:normAutofit fontScale="85000" lnSpcReduction="20000"/>
          </a:bodyPr>
          <a:lstStyle/>
          <a:p>
            <a:pPr marL="457200" indent="-457200">
              <a:lnSpc>
                <a:spcPct val="120000"/>
              </a:lnSpc>
            </a:pPr>
            <a:r>
              <a:rPr lang="en-US" sz="3600" dirty="0">
                <a:latin typeface="Roboto Medium"/>
                <a:ea typeface="Calibri"/>
                <a:cs typeface="Calibri"/>
              </a:rPr>
              <a:t>What messages have you received about SEL?</a:t>
            </a:r>
          </a:p>
          <a:p>
            <a:pPr marL="457200" indent="-457200">
              <a:lnSpc>
                <a:spcPct val="120000"/>
              </a:lnSpc>
            </a:pPr>
            <a:r>
              <a:rPr lang="en-US" sz="3600" dirty="0">
                <a:latin typeface="Roboto Medium"/>
                <a:ea typeface="Calibri"/>
                <a:cs typeface="Calibri"/>
              </a:rPr>
              <a:t>Has it ever been promoted to you as a behaviour management tool or tool to promote the “ideal” way to express and manage emotions?</a:t>
            </a:r>
          </a:p>
          <a:p>
            <a:pPr marL="457200" indent="-457200">
              <a:lnSpc>
                <a:spcPct val="120000"/>
              </a:lnSpc>
            </a:pPr>
            <a:r>
              <a:rPr lang="en-US" sz="3600" dirty="0">
                <a:latin typeface="Roboto Medium"/>
                <a:ea typeface="Calibri"/>
                <a:cs typeface="Calibri"/>
              </a:rPr>
              <a:t>How could this negatively impact students?</a:t>
            </a:r>
            <a:endParaRPr lang="en-US" sz="3200" b="1" dirty="0">
              <a:latin typeface="Roboto Black"/>
              <a:ea typeface="Calibri"/>
              <a:cs typeface="Calibri"/>
            </a:endParaRPr>
          </a:p>
        </p:txBody>
      </p:sp>
    </p:spTree>
    <p:extLst>
      <p:ext uri="{BB962C8B-B14F-4D97-AF65-F5344CB8AC3E}">
        <p14:creationId xmlns:p14="http://schemas.microsoft.com/office/powerpoint/2010/main" val="8031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D032D966-2CD2-E774-F7BE-B8D03B671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66FEE-99BC-2ACD-CFEA-FC93E1D22743}"/>
              </a:ext>
            </a:extLst>
          </p:cNvPr>
          <p:cNvSpPr>
            <a:spLocks noGrp="1"/>
          </p:cNvSpPr>
          <p:nvPr>
            <p:ph type="title"/>
          </p:nvPr>
        </p:nvSpPr>
        <p:spPr>
          <a:xfrm>
            <a:off x="127515" y="86497"/>
            <a:ext cx="1565361" cy="383059"/>
          </a:xfrm>
        </p:spPr>
        <p:txBody>
          <a:bodyPr vert="horz" lIns="91440" tIns="45720" rIns="91440" bIns="45720" rtlCol="0" anchor="b">
            <a:normAutofit/>
          </a:bodyPr>
          <a:lstStyle/>
          <a:p>
            <a:r>
              <a:rPr lang="en-CA" sz="1100" dirty="0">
                <a:solidFill>
                  <a:srgbClr val="7ABC30"/>
                </a:solidFill>
                <a:latin typeface="Roboto Medium" panose="02000000000000000000" pitchFamily="2" charset="0"/>
                <a:ea typeface="Roboto Medium" panose="02000000000000000000" pitchFamily="2" charset="0"/>
              </a:rPr>
              <a:t>Explore strategies</a:t>
            </a:r>
          </a:p>
        </p:txBody>
      </p:sp>
      <p:grpSp>
        <p:nvGrpSpPr>
          <p:cNvPr id="6" name="Group 5" descr="Illustration of a magnifying glass on a green circle. Text: Explore strategies.">
            <a:extLst>
              <a:ext uri="{FF2B5EF4-FFF2-40B4-BE49-F238E27FC236}">
                <a16:creationId xmlns:a16="http://schemas.microsoft.com/office/drawing/2014/main" id="{0372B490-960B-498F-F655-F43F78861642}"/>
              </a:ext>
            </a:extLst>
          </p:cNvPr>
          <p:cNvGrpSpPr/>
          <p:nvPr/>
        </p:nvGrpSpPr>
        <p:grpSpPr>
          <a:xfrm>
            <a:off x="3486151" y="942083"/>
            <a:ext cx="5243513" cy="5243513"/>
            <a:chOff x="3297335" y="662781"/>
            <a:chExt cx="5597330" cy="5597330"/>
          </a:xfrm>
        </p:grpSpPr>
        <p:sp>
          <p:nvSpPr>
            <p:cNvPr id="4" name="Oval 3">
              <a:extLst>
                <a:ext uri="{FF2B5EF4-FFF2-40B4-BE49-F238E27FC236}">
                  <a16:creationId xmlns:a16="http://schemas.microsoft.com/office/drawing/2014/main" id="{75D7CC15-3132-FCFF-D929-05E68EE7C595}"/>
                </a:ext>
                <a:ext uri="{C183D7F6-B498-43B3-948B-1728B52AA6E4}">
                  <adec:decorative xmlns:adec="http://schemas.microsoft.com/office/drawing/2017/decorative" val="1"/>
                </a:ext>
              </a:extLst>
            </p:cNvPr>
            <p:cNvSpPr/>
            <p:nvPr/>
          </p:nvSpPr>
          <p:spPr>
            <a:xfrm>
              <a:off x="3662234" y="1304924"/>
              <a:ext cx="4930437" cy="49304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Explore strategies. Illustration of a magnifying glass on a green background.">
              <a:extLst>
                <a:ext uri="{FF2B5EF4-FFF2-40B4-BE49-F238E27FC236}">
                  <a16:creationId xmlns:a16="http://schemas.microsoft.com/office/drawing/2014/main" id="{F9361978-67E1-FF32-76B9-64E782419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35" y="662781"/>
              <a:ext cx="5597330" cy="5597330"/>
            </a:xfrm>
            <a:prstGeom prst="rect">
              <a:avLst/>
            </a:prstGeom>
          </p:spPr>
        </p:pic>
      </p:grpSp>
    </p:spTree>
    <p:extLst>
      <p:ext uri="{BB962C8B-B14F-4D97-AF65-F5344CB8AC3E}">
        <p14:creationId xmlns:p14="http://schemas.microsoft.com/office/powerpoint/2010/main" val="29418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44A52C-C364-0A42-6B91-5164234907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282694-0C85-1C8D-7F3C-D97C46991131}"/>
              </a:ext>
            </a:extLst>
          </p:cNvPr>
          <p:cNvSpPr>
            <a:spLocks noGrp="1"/>
          </p:cNvSpPr>
          <p:nvPr>
            <p:ph type="title"/>
          </p:nvPr>
        </p:nvSpPr>
        <p:spPr>
          <a:xfrm>
            <a:off x="132885" y="237447"/>
            <a:ext cx="9360740" cy="1860294"/>
          </a:xfrm>
        </p:spPr>
        <p:txBody>
          <a:bodyPr>
            <a:noAutofit/>
          </a:bodyPr>
          <a:lstStyle/>
          <a:p>
            <a:r>
              <a:rPr lang="en-US" sz="3600" dirty="0">
                <a:latin typeface="Poppins SemiBold"/>
                <a:cs typeface="Poppins SemiBold"/>
              </a:rPr>
              <a:t>Ways to support </a:t>
            </a:r>
            <a:r>
              <a:rPr lang="en-US" sz="3600" dirty="0">
                <a:latin typeface="Poppins SemiBold"/>
                <a:ea typeface="Roboto Medium"/>
                <a:cs typeface="Poppins SemiBold"/>
              </a:rPr>
              <a:t>culturally responsive, identity-affirming approaches to social-emotional skill development in your school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llustration of a light bulb.">
            <a:extLst>
              <a:ext uri="{FF2B5EF4-FFF2-40B4-BE49-F238E27FC236}">
                <a16:creationId xmlns:a16="http://schemas.microsoft.com/office/drawing/2014/main" id="{BE772DBE-E575-2FDC-07EB-154C6081A720}"/>
              </a:ext>
            </a:extLst>
          </p:cNvPr>
          <p:cNvPicPr>
            <a:picLocks noChangeAspect="1"/>
          </p:cNvPicPr>
          <p:nvPr/>
        </p:nvPicPr>
        <p:blipFill>
          <a:blip r:embed="rId3">
            <a:extLst>
              <a:ext uri="{28A0092B-C50C-407E-A947-70E740481C1C}">
                <a14:useLocalDpi xmlns:a14="http://schemas.microsoft.com/office/drawing/2010/main" val="0"/>
              </a:ext>
            </a:extLst>
          </a:blip>
          <a:srcRect l="62463" t="57603" r="7000" b="4997"/>
          <a:stretch>
            <a:fillRect/>
          </a:stretch>
        </p:blipFill>
        <p:spPr>
          <a:xfrm>
            <a:off x="402254" y="2526595"/>
            <a:ext cx="3075494" cy="28250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Content Placeholder 4">
            <a:extLst>
              <a:ext uri="{FF2B5EF4-FFF2-40B4-BE49-F238E27FC236}">
                <a16:creationId xmlns:a16="http://schemas.microsoft.com/office/drawing/2014/main" id="{054D3A46-ED02-6040-6FE5-AE86D4122433}"/>
              </a:ext>
            </a:extLst>
          </p:cNvPr>
          <p:cNvSpPr>
            <a:spLocks noGrp="1"/>
          </p:cNvSpPr>
          <p:nvPr>
            <p:ph idx="1"/>
          </p:nvPr>
        </p:nvSpPr>
        <p:spPr>
          <a:xfrm>
            <a:off x="4299290" y="2651883"/>
            <a:ext cx="7071167" cy="4192520"/>
          </a:xfrm>
        </p:spPr>
        <p:txBody>
          <a:bodyPr vert="horz" lIns="91440" tIns="45720" rIns="91440" bIns="45720" rtlCol="0" anchor="t">
            <a:normAutofit/>
          </a:bodyPr>
          <a:lstStyle/>
          <a:p>
            <a:pPr>
              <a:lnSpc>
                <a:spcPct val="110000"/>
              </a:lnSpc>
            </a:pPr>
            <a:r>
              <a:rPr lang="en-US" sz="2400" dirty="0">
                <a:latin typeface="Roboto Medium"/>
                <a:ea typeface="Roboto Medium"/>
                <a:cs typeface="Roboto Medium"/>
              </a:rPr>
              <a:t>Carefully consider the identities of students.</a:t>
            </a:r>
          </a:p>
          <a:p>
            <a:pPr>
              <a:lnSpc>
                <a:spcPct val="110000"/>
              </a:lnSpc>
            </a:pPr>
            <a:r>
              <a:rPr lang="en-US" sz="2400" dirty="0">
                <a:latin typeface="Roboto Medium"/>
                <a:ea typeface="Roboto Medium"/>
                <a:cs typeface="Roboto Medium"/>
              </a:rPr>
              <a:t>Explicitly build on students' existing skills, perspectives, world views, and strengths.</a:t>
            </a:r>
          </a:p>
          <a:p>
            <a:pPr>
              <a:lnSpc>
                <a:spcPct val="110000"/>
              </a:lnSpc>
            </a:pPr>
            <a:r>
              <a:rPr lang="en-US" sz="2400" dirty="0">
                <a:latin typeface="Roboto Medium"/>
                <a:ea typeface="Roboto Medium"/>
                <a:cs typeface="Roboto Medium"/>
              </a:rPr>
              <a:t>Address barriers students encounter associated with their identities.</a:t>
            </a:r>
            <a:endParaRPr lang="en-US" sz="2400" dirty="0"/>
          </a:p>
        </p:txBody>
      </p:sp>
    </p:spTree>
    <p:extLst>
      <p:ext uri="{BB962C8B-B14F-4D97-AF65-F5344CB8AC3E}">
        <p14:creationId xmlns:p14="http://schemas.microsoft.com/office/powerpoint/2010/main" val="394102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2A43-FCD4-4C3A-6105-8D48D69945DC}"/>
              </a:ext>
            </a:extLst>
          </p:cNvPr>
          <p:cNvSpPr>
            <a:spLocks noGrp="1"/>
          </p:cNvSpPr>
          <p:nvPr>
            <p:ph type="title"/>
          </p:nvPr>
        </p:nvSpPr>
        <p:spPr>
          <a:xfrm>
            <a:off x="116120" y="54913"/>
            <a:ext cx="11622655" cy="1354317"/>
          </a:xfrm>
        </p:spPr>
        <p:txBody>
          <a:bodyPr>
            <a:normAutofit/>
          </a:bodyPr>
          <a:lstStyle/>
          <a:p>
            <a:r>
              <a:rPr lang="en-US" sz="3600" dirty="0">
                <a:latin typeface="Poppins SemiBold"/>
                <a:cs typeface="Poppins SemiBold"/>
              </a:rPr>
              <a:t>Keys to identity-affirming approaches to social-emotional skill development</a:t>
            </a:r>
          </a:p>
        </p:txBody>
      </p:sp>
      <p:sp>
        <p:nvSpPr>
          <p:cNvPr id="8" name="TextBox 7">
            <a:extLst>
              <a:ext uri="{FF2B5EF4-FFF2-40B4-BE49-F238E27FC236}">
                <a16:creationId xmlns:a16="http://schemas.microsoft.com/office/drawing/2014/main" id="{F2B89543-983F-3DF6-F113-E12DC97BF459}"/>
              </a:ext>
            </a:extLst>
          </p:cNvPr>
          <p:cNvSpPr txBox="1"/>
          <p:nvPr/>
        </p:nvSpPr>
        <p:spPr>
          <a:xfrm>
            <a:off x="143014" y="1447050"/>
            <a:ext cx="6152028" cy="523220"/>
          </a:xfrm>
          <a:prstGeom prst="rect">
            <a:avLst/>
          </a:prstGeom>
          <a:noFill/>
        </p:spPr>
        <p:txBody>
          <a:bodyPr wrap="square">
            <a:spAutoFit/>
          </a:bodyPr>
          <a:lstStyle/>
          <a:p>
            <a:r>
              <a:rPr lang="en-US" sz="2800" b="1" dirty="0">
                <a:latin typeface="Roboto Black" panose="02000000000000000000" pitchFamily="2" charset="0"/>
                <a:ea typeface="Roboto Black" panose="02000000000000000000" pitchFamily="2" charset="0"/>
                <a:cs typeface="Poppins SemiBold"/>
              </a:rPr>
              <a:t>Try...</a:t>
            </a:r>
            <a:endParaRPr lang="en-US" sz="2800" b="1" dirty="0">
              <a:latin typeface="Roboto Black" panose="02000000000000000000" pitchFamily="2" charset="0"/>
              <a:ea typeface="Roboto Black" panose="02000000000000000000" pitchFamily="2" charset="0"/>
            </a:endParaRPr>
          </a:p>
        </p:txBody>
      </p:sp>
      <p:pic>
        <p:nvPicPr>
          <p:cNvPr id="4" name="Graphic 3" descr="Key outline">
            <a:extLst>
              <a:ext uri="{FF2B5EF4-FFF2-40B4-BE49-F238E27FC236}">
                <a16:creationId xmlns:a16="http://schemas.microsoft.com/office/drawing/2014/main" id="{47EF6BEA-04E8-DCC7-E4AF-E810C71D9C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31780" y="2179943"/>
            <a:ext cx="914400" cy="914400"/>
          </a:xfrm>
          <a:prstGeom prst="rect">
            <a:avLst/>
          </a:prstGeom>
        </p:spPr>
      </p:pic>
      <p:pic>
        <p:nvPicPr>
          <p:cNvPr id="5" name="Graphic 4" descr="Key outline">
            <a:extLst>
              <a:ext uri="{FF2B5EF4-FFF2-40B4-BE49-F238E27FC236}">
                <a16:creationId xmlns:a16="http://schemas.microsoft.com/office/drawing/2014/main" id="{591B6814-13AA-B101-D5D0-E84E9307D0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31779" y="3703366"/>
            <a:ext cx="914400" cy="914400"/>
          </a:xfrm>
          <a:prstGeom prst="rect">
            <a:avLst/>
          </a:prstGeom>
        </p:spPr>
      </p:pic>
      <p:pic>
        <p:nvPicPr>
          <p:cNvPr id="6" name="Graphic 5" descr="Key outline">
            <a:extLst>
              <a:ext uri="{FF2B5EF4-FFF2-40B4-BE49-F238E27FC236}">
                <a16:creationId xmlns:a16="http://schemas.microsoft.com/office/drawing/2014/main" id="{969BAF75-910C-A0B5-630E-48FD9D10060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31780" y="5746224"/>
            <a:ext cx="914400" cy="914400"/>
          </a:xfrm>
          <a:prstGeom prst="rect">
            <a:avLst/>
          </a:prstGeom>
        </p:spPr>
      </p:pic>
      <p:sp>
        <p:nvSpPr>
          <p:cNvPr id="3" name="Content Placeholder 2">
            <a:extLst>
              <a:ext uri="{FF2B5EF4-FFF2-40B4-BE49-F238E27FC236}">
                <a16:creationId xmlns:a16="http://schemas.microsoft.com/office/drawing/2014/main" id="{640E7128-C7AB-CCBE-AD94-33D70B344199}"/>
              </a:ext>
            </a:extLst>
          </p:cNvPr>
          <p:cNvSpPr>
            <a:spLocks noGrp="1"/>
          </p:cNvSpPr>
          <p:nvPr>
            <p:ph idx="1"/>
          </p:nvPr>
        </p:nvSpPr>
        <p:spPr>
          <a:xfrm>
            <a:off x="1627094" y="2329668"/>
            <a:ext cx="9768291" cy="4451979"/>
          </a:xfrm>
        </p:spPr>
        <p:txBody>
          <a:bodyPr vert="horz" lIns="91440" tIns="45720" rIns="91440" bIns="45720" rtlCol="0" anchor="t">
            <a:normAutofit/>
          </a:bodyPr>
          <a:lstStyle/>
          <a:p>
            <a:pPr marL="0" indent="0">
              <a:lnSpc>
                <a:spcPct val="110000"/>
              </a:lnSpc>
              <a:spcAft>
                <a:spcPts val="1000"/>
              </a:spcAft>
              <a:buNone/>
            </a:pPr>
            <a:r>
              <a:rPr lang="en-US" sz="2600" dirty="0">
                <a:solidFill>
                  <a:srgbClr val="2F2F2F"/>
                </a:solidFill>
                <a:latin typeface="Roboto Medium"/>
                <a:ea typeface="Roboto Medium"/>
                <a:cs typeface="Roboto Medium"/>
              </a:rPr>
              <a:t>seeing students through an asset lens that affirms who they are and the diversity of world views and experiences they bring to school</a:t>
            </a:r>
            <a:endParaRPr lang="en-US" sz="2600" dirty="0"/>
          </a:p>
          <a:p>
            <a:pPr marL="0" indent="0">
              <a:lnSpc>
                <a:spcPct val="110000"/>
              </a:lnSpc>
              <a:spcAft>
                <a:spcPts val="1000"/>
              </a:spcAft>
              <a:buNone/>
            </a:pPr>
            <a:r>
              <a:rPr lang="en-US" sz="2600" dirty="0">
                <a:solidFill>
                  <a:srgbClr val="2F2F2F"/>
                </a:solidFill>
                <a:latin typeface="Roboto Medium"/>
                <a:ea typeface="Roboto Medium"/>
                <a:cs typeface="Roboto Medium"/>
              </a:rPr>
              <a:t>acknowledging the deep impacts of racism, oppression, marginalization, and colonization on student wellness and responding with a focus on reconciliation, equity, human rights, and social justice </a:t>
            </a:r>
          </a:p>
          <a:p>
            <a:pPr marL="0" indent="0">
              <a:lnSpc>
                <a:spcPct val="110000"/>
              </a:lnSpc>
              <a:spcAft>
                <a:spcPts val="1000"/>
              </a:spcAft>
              <a:buNone/>
            </a:pPr>
            <a:r>
              <a:rPr lang="en-US" sz="2600" dirty="0">
                <a:solidFill>
                  <a:srgbClr val="2F2F2F"/>
                </a:solidFill>
                <a:latin typeface="Roboto Medium"/>
                <a:ea typeface="Roboto Medium"/>
                <a:cs typeface="Roboto Medium"/>
              </a:rPr>
              <a:t>prioritizing student voice, leadership, and agency</a:t>
            </a:r>
          </a:p>
        </p:txBody>
      </p:sp>
    </p:spTree>
    <p:extLst>
      <p:ext uri="{BB962C8B-B14F-4D97-AF65-F5344CB8AC3E}">
        <p14:creationId xmlns:p14="http://schemas.microsoft.com/office/powerpoint/2010/main" val="281026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58AF-6BCD-589F-2C28-02805ECC7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F976F-902A-E1B8-682D-5461C7EAF936}"/>
              </a:ext>
            </a:extLst>
          </p:cNvPr>
          <p:cNvSpPr>
            <a:spLocks noGrp="1"/>
          </p:cNvSpPr>
          <p:nvPr>
            <p:ph type="title"/>
          </p:nvPr>
        </p:nvSpPr>
        <p:spPr>
          <a:xfrm>
            <a:off x="116120" y="116209"/>
            <a:ext cx="11119449" cy="1339940"/>
          </a:xfrm>
        </p:spPr>
        <p:txBody>
          <a:bodyPr>
            <a:normAutofit/>
          </a:bodyPr>
          <a:lstStyle/>
          <a:p>
            <a:r>
              <a:rPr lang="en-US" sz="4000" dirty="0">
                <a:latin typeface="Poppins SemiBold"/>
                <a:cs typeface="Poppins SemiBold"/>
              </a:rPr>
              <a:t>Keys to identity-affirming approaches to social-emotional skill development </a:t>
            </a:r>
            <a:r>
              <a:rPr lang="en-US" sz="4000" dirty="0">
                <a:solidFill>
                  <a:schemeClr val="bg1"/>
                </a:solidFill>
                <a:latin typeface="Poppins SemiBold"/>
                <a:cs typeface="Poppins SemiBold"/>
              </a:rPr>
              <a:t>2</a:t>
            </a:r>
            <a:endParaRPr lang="en-US" dirty="0">
              <a:solidFill>
                <a:schemeClr val="bg1"/>
              </a:solidFill>
            </a:endParaRPr>
          </a:p>
        </p:txBody>
      </p:sp>
      <p:sp>
        <p:nvSpPr>
          <p:cNvPr id="7" name="TextBox 6">
            <a:extLst>
              <a:ext uri="{FF2B5EF4-FFF2-40B4-BE49-F238E27FC236}">
                <a16:creationId xmlns:a16="http://schemas.microsoft.com/office/drawing/2014/main" id="{BC349277-B6C2-BFE1-2247-007833195A03}"/>
              </a:ext>
            </a:extLst>
          </p:cNvPr>
          <p:cNvSpPr txBox="1"/>
          <p:nvPr/>
        </p:nvSpPr>
        <p:spPr>
          <a:xfrm>
            <a:off x="143014" y="1447050"/>
            <a:ext cx="6152028" cy="523220"/>
          </a:xfrm>
          <a:prstGeom prst="rect">
            <a:avLst/>
          </a:prstGeom>
          <a:noFill/>
        </p:spPr>
        <p:txBody>
          <a:bodyPr wrap="square">
            <a:spAutoFit/>
          </a:bodyPr>
          <a:lstStyle/>
          <a:p>
            <a:r>
              <a:rPr lang="en-US" sz="2800" dirty="0">
                <a:latin typeface="Poppins SemiBold"/>
                <a:cs typeface="Poppins SemiBold"/>
              </a:rPr>
              <a:t>Avoid...</a:t>
            </a:r>
            <a:endParaRPr lang="en-US" sz="2800" dirty="0"/>
          </a:p>
        </p:txBody>
      </p:sp>
      <p:pic>
        <p:nvPicPr>
          <p:cNvPr id="4" name="Graphic 3" descr="Key outline">
            <a:extLst>
              <a:ext uri="{FF2B5EF4-FFF2-40B4-BE49-F238E27FC236}">
                <a16:creationId xmlns:a16="http://schemas.microsoft.com/office/drawing/2014/main" id="{9CCB0F45-EA31-DC06-A518-53B46754C6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439" y="2095861"/>
            <a:ext cx="914400" cy="914400"/>
          </a:xfrm>
          <a:prstGeom prst="rect">
            <a:avLst/>
          </a:prstGeom>
        </p:spPr>
      </p:pic>
      <p:pic>
        <p:nvPicPr>
          <p:cNvPr id="5" name="Graphic 4" descr="Key outline">
            <a:extLst>
              <a:ext uri="{FF2B5EF4-FFF2-40B4-BE49-F238E27FC236}">
                <a16:creationId xmlns:a16="http://schemas.microsoft.com/office/drawing/2014/main" id="{CE9AE903-DBBF-3DAC-C801-92ECF621F9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438" y="3241276"/>
            <a:ext cx="914400" cy="914400"/>
          </a:xfrm>
          <a:prstGeom prst="rect">
            <a:avLst/>
          </a:prstGeom>
        </p:spPr>
      </p:pic>
      <p:pic>
        <p:nvPicPr>
          <p:cNvPr id="6" name="Graphic 5" descr="Key outline">
            <a:extLst>
              <a:ext uri="{FF2B5EF4-FFF2-40B4-BE49-F238E27FC236}">
                <a16:creationId xmlns:a16="http://schemas.microsoft.com/office/drawing/2014/main" id="{BA343082-64E7-2CF3-3436-B799FCA4DF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439" y="4383377"/>
            <a:ext cx="914400" cy="914400"/>
          </a:xfrm>
          <a:prstGeom prst="rect">
            <a:avLst/>
          </a:prstGeom>
        </p:spPr>
      </p:pic>
      <p:sp>
        <p:nvSpPr>
          <p:cNvPr id="3" name="Content Placeholder 2">
            <a:extLst>
              <a:ext uri="{FF2B5EF4-FFF2-40B4-BE49-F238E27FC236}">
                <a16:creationId xmlns:a16="http://schemas.microsoft.com/office/drawing/2014/main" id="{69360DE5-FBD5-32CF-A333-86C27F5CCF9F}"/>
              </a:ext>
            </a:extLst>
          </p:cNvPr>
          <p:cNvSpPr>
            <a:spLocks noGrp="1"/>
          </p:cNvSpPr>
          <p:nvPr>
            <p:ph idx="1"/>
          </p:nvPr>
        </p:nvSpPr>
        <p:spPr>
          <a:xfrm>
            <a:off x="1428688" y="2258026"/>
            <a:ext cx="9494808" cy="4451979"/>
          </a:xfrm>
        </p:spPr>
        <p:txBody>
          <a:bodyPr vert="horz" lIns="91440" tIns="45720" rIns="91440" bIns="45720" rtlCol="0" anchor="t">
            <a:normAutofit/>
          </a:bodyPr>
          <a:lstStyle/>
          <a:p>
            <a:pPr marL="0" indent="0">
              <a:lnSpc>
                <a:spcPct val="110000"/>
              </a:lnSpc>
              <a:spcAft>
                <a:spcPts val="1000"/>
              </a:spcAft>
              <a:buNone/>
            </a:pPr>
            <a:r>
              <a:rPr lang="en-US" sz="2600" dirty="0">
                <a:solidFill>
                  <a:srgbClr val="000000"/>
                </a:solidFill>
                <a:latin typeface="Roboto Medium"/>
                <a:ea typeface="Roboto Medium"/>
                <a:cs typeface="Roboto Medium"/>
              </a:rPr>
              <a:t>conveying that </a:t>
            </a:r>
            <a:r>
              <a:rPr lang="en-US" sz="2600" dirty="0">
                <a:solidFill>
                  <a:srgbClr val="2F2F2F"/>
                </a:solidFill>
                <a:latin typeface="Roboto Medium"/>
                <a:ea typeface="Roboto Medium"/>
                <a:cs typeface="Roboto Medium"/>
              </a:rPr>
              <a:t>there is one right way to behave or express emotion</a:t>
            </a:r>
          </a:p>
          <a:p>
            <a:pPr marL="0" indent="0">
              <a:lnSpc>
                <a:spcPct val="110000"/>
              </a:lnSpc>
              <a:spcAft>
                <a:spcPts val="1000"/>
              </a:spcAft>
              <a:buNone/>
            </a:pPr>
            <a:r>
              <a:rPr lang="en-US" sz="2600" dirty="0">
                <a:latin typeface="Roboto Medium"/>
                <a:ea typeface="Roboto Medium"/>
                <a:cs typeface="Roboto Medium"/>
              </a:rPr>
              <a:t>inadvertently problematizing the emotional responses of students with certain identities</a:t>
            </a:r>
            <a:endParaRPr lang="en-US" sz="2600" dirty="0">
              <a:solidFill>
                <a:srgbClr val="2F2F2F"/>
              </a:solidFill>
              <a:latin typeface="Roboto Medium"/>
              <a:ea typeface="Roboto Medium"/>
              <a:cs typeface="Roboto Medium"/>
            </a:endParaRPr>
          </a:p>
          <a:p>
            <a:pPr marL="0" indent="0">
              <a:lnSpc>
                <a:spcPct val="110000"/>
              </a:lnSpc>
              <a:spcAft>
                <a:spcPts val="1000"/>
              </a:spcAft>
              <a:buNone/>
            </a:pPr>
            <a:r>
              <a:rPr lang="en-US" sz="2600" dirty="0">
                <a:solidFill>
                  <a:srgbClr val="2F2F2F"/>
                </a:solidFill>
                <a:latin typeface="Roboto Medium"/>
                <a:ea typeface="Roboto Medium"/>
                <a:cs typeface="Roboto Medium"/>
              </a:rPr>
              <a:t>approaching social-emotional skill development as only being rooted in personal skill development (which can emphasize independence and self-reliance over community and connection)</a:t>
            </a:r>
            <a:endParaRPr lang="en-US" sz="2600" dirty="0">
              <a:latin typeface="Roboto Medium"/>
              <a:ea typeface="Roboto Medium"/>
              <a:cs typeface="Roboto Medium"/>
            </a:endParaRPr>
          </a:p>
        </p:txBody>
      </p:sp>
    </p:spTree>
    <p:extLst>
      <p:ext uri="{BB962C8B-B14F-4D97-AF65-F5344CB8AC3E}">
        <p14:creationId xmlns:p14="http://schemas.microsoft.com/office/powerpoint/2010/main" val="854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a:extLst>
            <a:ext uri="{FF2B5EF4-FFF2-40B4-BE49-F238E27FC236}">
              <a16:creationId xmlns:a16="http://schemas.microsoft.com/office/drawing/2014/main" id="{6BDEBA6F-3F71-D37E-B086-57B1B6E94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5ED5E-842A-E272-01DF-AC31C90C9312}"/>
              </a:ext>
            </a:extLst>
          </p:cNvPr>
          <p:cNvSpPr>
            <a:spLocks noGrp="1"/>
          </p:cNvSpPr>
          <p:nvPr>
            <p:ph type="title"/>
          </p:nvPr>
        </p:nvSpPr>
        <p:spPr>
          <a:xfrm>
            <a:off x="1183342" y="-134470"/>
            <a:ext cx="9485434" cy="1325563"/>
          </a:xfrm>
        </p:spPr>
        <p:txBody>
          <a:bodyPr/>
          <a:lstStyle/>
          <a:p>
            <a:r>
              <a:rPr lang="en-CA" dirty="0">
                <a:latin typeface="Poppins SemiBold"/>
                <a:cs typeface="Poppins SemiBold"/>
              </a:rPr>
              <a:t>Notes for facilitation </a:t>
            </a:r>
            <a:r>
              <a:rPr lang="en-CA" dirty="0">
                <a:solidFill>
                  <a:srgbClr val="FCFAD7"/>
                </a:solidFill>
                <a:latin typeface="Poppins SemiBold"/>
                <a:cs typeface="Poppins SemiBold"/>
              </a:rPr>
              <a:t>2</a:t>
            </a:r>
            <a:endParaRPr lang="en-US" dirty="0">
              <a:solidFill>
                <a:srgbClr val="FCFAD7"/>
              </a:solidFill>
              <a:latin typeface="Poppins SemiBold"/>
              <a:cs typeface="Poppins SemiBold"/>
            </a:endParaRPr>
          </a:p>
        </p:txBody>
      </p:sp>
      <p:pic>
        <p:nvPicPr>
          <p:cNvPr id="5" name="Picture 4" descr="pencil">
            <a:extLst>
              <a:ext uri="{FF2B5EF4-FFF2-40B4-BE49-F238E27FC236}">
                <a16:creationId xmlns:a16="http://schemas.microsoft.com/office/drawing/2014/main" id="{A6792B49-8656-A139-47B6-A1880F5CB05D}"/>
              </a:ext>
            </a:extLst>
          </p:cNvPr>
          <p:cNvPicPr>
            <a:picLocks noChangeAspect="1"/>
          </p:cNvPicPr>
          <p:nvPr/>
        </p:nvPicPr>
        <p:blipFill>
          <a:blip r:embed="rId3"/>
          <a:stretch>
            <a:fillRect/>
          </a:stretch>
        </p:blipFill>
        <p:spPr>
          <a:xfrm flipH="1">
            <a:off x="260688" y="225425"/>
            <a:ext cx="580350" cy="649846"/>
          </a:xfrm>
          <a:prstGeom prst="rect">
            <a:avLst/>
          </a:prstGeom>
          <a:ln>
            <a:noFill/>
          </a:ln>
        </p:spPr>
      </p:pic>
      <p:sp>
        <p:nvSpPr>
          <p:cNvPr id="7" name="Content Placeholder 2">
            <a:extLst>
              <a:ext uri="{FF2B5EF4-FFF2-40B4-BE49-F238E27FC236}">
                <a16:creationId xmlns:a16="http://schemas.microsoft.com/office/drawing/2014/main" id="{66281D7D-28A0-F7D7-A749-E6046341CEB8}"/>
              </a:ext>
            </a:extLst>
          </p:cNvPr>
          <p:cNvSpPr txBox="1">
            <a:spLocks/>
          </p:cNvSpPr>
          <p:nvPr/>
        </p:nvSpPr>
        <p:spPr>
          <a:xfrm>
            <a:off x="466164" y="1216959"/>
            <a:ext cx="11017624" cy="48765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en-US" dirty="0">
                <a:latin typeface="Roboto Medium"/>
                <a:ea typeface="Roboto Medium"/>
                <a:cs typeface="Roboto Medium"/>
              </a:rPr>
              <a:t>This slide deck contains information to complement</a:t>
            </a:r>
            <a:r>
              <a:rPr lang="en-US" dirty="0">
                <a:solidFill>
                  <a:srgbClr val="7030A0"/>
                </a:solidFill>
                <a:latin typeface="Roboto Medium"/>
                <a:ea typeface="Roboto Medium"/>
                <a:cs typeface="Roboto Medium"/>
              </a:rPr>
              <a:t> </a:t>
            </a:r>
            <a:r>
              <a:rPr lang="en-US" dirty="0">
                <a:solidFill>
                  <a:srgbClr val="7030A0"/>
                </a:solidFill>
                <a:latin typeface="Roboto Black"/>
                <a:ea typeface="Roboto Black"/>
                <a:cs typeface="Roboto Black"/>
                <a:hlinkClick r:id="rId4">
                  <a:extLst>
                    <a:ext uri="{A12FA001-AC4F-418D-AE19-62706E023703}">
                      <ahyp:hlinkClr xmlns:ahyp="http://schemas.microsoft.com/office/drawing/2018/hyperlinkcolor" val="tx"/>
                    </a:ext>
                  </a:extLst>
                </a:hlinkClick>
              </a:rPr>
              <a:t>Intro to MH LIT</a:t>
            </a:r>
            <a:r>
              <a:rPr lang="en-US" dirty="0">
                <a:latin typeface="Roboto Medium"/>
                <a:ea typeface="Roboto Medium"/>
                <a:cs typeface="Roboto Medium"/>
              </a:rPr>
              <a:t>, a one-hour mental health literacy course for educators. This slide deck offers related content in a format that may be offered at staff meetings or other professional learning opportunities. </a:t>
            </a:r>
            <a:endParaRPr lang="en-US" dirty="0"/>
          </a:p>
          <a:p>
            <a:pPr>
              <a:lnSpc>
                <a:spcPct val="110000"/>
              </a:lnSpc>
            </a:pPr>
            <a:r>
              <a:rPr lang="en-US" dirty="0">
                <a:latin typeface="Roboto Medium"/>
                <a:ea typeface="Roboto Medium"/>
                <a:cs typeface="Roboto Medium"/>
              </a:rPr>
              <a:t>Adjust the slides to meet your needs. They can be edited/reordered. Consider which optional extensions are relevant or fit within your allotted timeframe. </a:t>
            </a:r>
          </a:p>
          <a:p>
            <a:pPr>
              <a:lnSpc>
                <a:spcPct val="110000"/>
              </a:lnSpc>
            </a:pPr>
            <a:r>
              <a:rPr lang="en-US" dirty="0">
                <a:latin typeface="Roboto Medium"/>
                <a:ea typeface="Roboto Medium"/>
                <a:cs typeface="Roboto Medium"/>
              </a:rPr>
              <a:t>Consider supplementing the materials with additional activities/information </a:t>
            </a:r>
            <a:r>
              <a:rPr lang="en-US" dirty="0">
                <a:latin typeface="Roboto Black"/>
                <a:ea typeface="Roboto Black"/>
                <a:cs typeface="Roboto Black"/>
              </a:rPr>
              <a:t>specific to your region and board</a:t>
            </a:r>
            <a:r>
              <a:rPr lang="en-US" dirty="0">
                <a:latin typeface="Roboto Medium"/>
                <a:ea typeface="Roboto Medium"/>
                <a:cs typeface="Roboto Medium"/>
              </a:rPr>
              <a:t> (e.g., local mental health programs or educational opportunities, etc.).  </a:t>
            </a:r>
          </a:p>
          <a:p>
            <a:pPr>
              <a:lnSpc>
                <a:spcPct val="110000"/>
              </a:lnSpc>
            </a:pPr>
            <a:r>
              <a:rPr lang="en-US" dirty="0">
                <a:latin typeface="Roboto Medium"/>
                <a:ea typeface="Roboto Medium"/>
                <a:cs typeface="Roboto Medium"/>
              </a:rPr>
              <a:t>Consider inviting staff to complete the online course. It's free, self-paced, and a certificate is provided upon completion. </a:t>
            </a:r>
          </a:p>
        </p:txBody>
      </p:sp>
    </p:spTree>
    <p:extLst>
      <p:ext uri="{BB962C8B-B14F-4D97-AF65-F5344CB8AC3E}">
        <p14:creationId xmlns:p14="http://schemas.microsoft.com/office/powerpoint/2010/main" val="57500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D4F4AE27-09E0-9A37-E84E-D9E75142C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C16F2-E595-DB4A-CC51-9414D5DF5A8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Reflect 2</a:t>
            </a:r>
          </a:p>
        </p:txBody>
      </p:sp>
      <p:pic>
        <p:nvPicPr>
          <p:cNvPr id="6" name="Picture 5" descr="Illustration showing the silhouette of a human head gazing into a mirror and seeing its reflection. Text: Reflect. ">
            <a:extLst>
              <a:ext uri="{FF2B5EF4-FFF2-40B4-BE49-F238E27FC236}">
                <a16:creationId xmlns:a16="http://schemas.microsoft.com/office/drawing/2014/main" id="{7AB9B397-E00A-44A3-5223-63BB99FA6ACB}"/>
              </a:ext>
            </a:extLst>
          </p:cNvPr>
          <p:cNvPicPr>
            <a:picLocks noChangeAspect="1"/>
          </p:cNvPicPr>
          <p:nvPr/>
        </p:nvPicPr>
        <p:blipFill>
          <a:blip r:embed="rId3"/>
          <a:stretch>
            <a:fillRect/>
          </a:stretch>
        </p:blipFill>
        <p:spPr>
          <a:xfrm>
            <a:off x="486132" y="871032"/>
            <a:ext cx="2030213" cy="2022639"/>
          </a:xfrm>
          <a:prstGeom prst="rect">
            <a:avLst/>
          </a:prstGeom>
        </p:spPr>
      </p:pic>
      <p:sp>
        <p:nvSpPr>
          <p:cNvPr id="3" name="Content Placeholder 2">
            <a:extLst>
              <a:ext uri="{FF2B5EF4-FFF2-40B4-BE49-F238E27FC236}">
                <a16:creationId xmlns:a16="http://schemas.microsoft.com/office/drawing/2014/main" id="{7F3D3362-A5C2-9EB9-7C03-455E6C11B2A2}"/>
              </a:ext>
            </a:extLst>
          </p:cNvPr>
          <p:cNvSpPr>
            <a:spLocks noGrp="1"/>
          </p:cNvSpPr>
          <p:nvPr>
            <p:ph idx="1"/>
          </p:nvPr>
        </p:nvSpPr>
        <p:spPr>
          <a:xfrm>
            <a:off x="2822505" y="1049019"/>
            <a:ext cx="8178024" cy="4290862"/>
          </a:xfrm>
        </p:spPr>
        <p:txBody>
          <a:bodyPr vert="horz" lIns="91440" tIns="45720" rIns="91440" bIns="45720" rtlCol="0" anchor="t">
            <a:normAutofit fontScale="85000" lnSpcReduction="10000"/>
          </a:bodyPr>
          <a:lstStyle/>
          <a:p>
            <a:pPr marL="0" indent="0">
              <a:lnSpc>
                <a:spcPct val="130000"/>
              </a:lnSpc>
              <a:buNone/>
            </a:pPr>
            <a:r>
              <a:rPr lang="en-US" sz="3200" dirty="0">
                <a:latin typeface="Roboto Medium"/>
                <a:ea typeface="Roboto Medium"/>
                <a:cs typeface="Roboto Medium"/>
              </a:rPr>
              <a:t>It is important to remember that students come to school with social-emotional skills shaped and informed by their families, cultures, communities, and experiences.</a:t>
            </a:r>
          </a:p>
          <a:p>
            <a:pPr>
              <a:lnSpc>
                <a:spcPct val="130000"/>
              </a:lnSpc>
            </a:pPr>
            <a:r>
              <a:rPr lang="en-US" sz="3200" dirty="0">
                <a:latin typeface="Roboto Medium"/>
                <a:ea typeface="Roboto Medium"/>
                <a:cs typeface="Roboto Medium"/>
              </a:rPr>
              <a:t>What social emotional skills and approaches do students bring to your school?</a:t>
            </a:r>
          </a:p>
          <a:p>
            <a:pPr>
              <a:lnSpc>
                <a:spcPct val="130000"/>
              </a:lnSpc>
            </a:pPr>
            <a:r>
              <a:rPr lang="en-US" sz="3200" dirty="0">
                <a:latin typeface="Roboto Medium"/>
                <a:ea typeface="Roboto Medium"/>
                <a:cs typeface="Roboto Medium"/>
              </a:rPr>
              <a:t>What social emotional skills and approaches do you bring, as an adult?</a:t>
            </a:r>
            <a:endParaRPr lang="en-US" dirty="0"/>
          </a:p>
        </p:txBody>
      </p:sp>
    </p:spTree>
    <p:extLst>
      <p:ext uri="{BB962C8B-B14F-4D97-AF65-F5344CB8AC3E}">
        <p14:creationId xmlns:p14="http://schemas.microsoft.com/office/powerpoint/2010/main" val="202985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6C80-DF63-F9F1-CACC-8889892C8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E2BDE-AAB4-832D-B472-FC4865CEE5F4}"/>
              </a:ext>
            </a:extLst>
          </p:cNvPr>
          <p:cNvSpPr>
            <a:spLocks noGrp="1"/>
          </p:cNvSpPr>
          <p:nvPr>
            <p:ph type="title"/>
          </p:nvPr>
        </p:nvSpPr>
        <p:spPr>
          <a:xfrm>
            <a:off x="132884" y="85450"/>
            <a:ext cx="11376561" cy="1325563"/>
          </a:xfrm>
        </p:spPr>
        <p:txBody>
          <a:bodyPr>
            <a:normAutofit/>
          </a:bodyPr>
          <a:lstStyle/>
          <a:p>
            <a:r>
              <a:rPr lang="en-US" sz="4000" dirty="0">
                <a:latin typeface="Poppins SemiBold"/>
                <a:cs typeface="Poppins SemiBold"/>
              </a:rPr>
              <a:t>Actions educators can take to support students</a:t>
            </a:r>
          </a:p>
        </p:txBody>
      </p:sp>
      <p:graphicFrame>
        <p:nvGraphicFramePr>
          <p:cNvPr id="6" name="Content Placeholder 5" descr="Cycle chart with 4 key actions.">
            <a:extLst>
              <a:ext uri="{FF2B5EF4-FFF2-40B4-BE49-F238E27FC236}">
                <a16:creationId xmlns:a16="http://schemas.microsoft.com/office/drawing/2014/main" id="{CF9D83A0-0DBA-1F68-A8A3-EB97C1F73E23}"/>
              </a:ext>
            </a:extLst>
          </p:cNvPr>
          <p:cNvGraphicFramePr>
            <a:graphicFrameLocks noGrp="1"/>
          </p:cNvGraphicFramePr>
          <p:nvPr>
            <p:ph idx="1"/>
            <p:extLst>
              <p:ext uri="{D42A27DB-BD31-4B8C-83A1-F6EECF244321}">
                <p14:modId xmlns:p14="http://schemas.microsoft.com/office/powerpoint/2010/main" val="241589996"/>
              </p:ext>
            </p:extLst>
          </p:nvPr>
        </p:nvGraphicFramePr>
        <p:xfrm>
          <a:off x="-333383" y="855808"/>
          <a:ext cx="13177651" cy="57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9" name="TextBox 1258">
            <a:extLst>
              <a:ext uri="{FF2B5EF4-FFF2-40B4-BE49-F238E27FC236}">
                <a16:creationId xmlns:a16="http://schemas.microsoft.com/office/drawing/2014/main" id="{7711D1E9-CA30-C106-5351-EE1D30522C40}"/>
              </a:ext>
            </a:extLst>
          </p:cNvPr>
          <p:cNvSpPr txBox="1"/>
          <p:nvPr/>
        </p:nvSpPr>
        <p:spPr>
          <a:xfrm>
            <a:off x="4522460" y="2853046"/>
            <a:ext cx="3475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28316"/>
                </a:solidFill>
                <a:latin typeface="Roboto Black"/>
                <a:ea typeface="Roboto Black"/>
                <a:cs typeface="Roboto Black"/>
              </a:rPr>
              <a:t>Key actions</a:t>
            </a:r>
          </a:p>
        </p:txBody>
      </p:sp>
      <p:pic>
        <p:nvPicPr>
          <p:cNvPr id="14" name="Graphic 13" descr="Key outline">
            <a:extLst>
              <a:ext uri="{FF2B5EF4-FFF2-40B4-BE49-F238E27FC236}">
                <a16:creationId xmlns:a16="http://schemas.microsoft.com/office/drawing/2014/main" id="{B0244AA0-E2F8-D294-54B1-348E82AF114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06061" y="3368802"/>
            <a:ext cx="1132114" cy="1102425"/>
          </a:xfrm>
          <a:prstGeom prst="rect">
            <a:avLst/>
          </a:prstGeom>
        </p:spPr>
      </p:pic>
    </p:spTree>
    <p:extLst>
      <p:ext uri="{BB962C8B-B14F-4D97-AF65-F5344CB8AC3E}">
        <p14:creationId xmlns:p14="http://schemas.microsoft.com/office/powerpoint/2010/main" val="199720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7B06-CDF0-D838-4E40-7E58F85F82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9C092-7026-02EA-9E15-847230AEB29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Considerations to support IA approaches to SEL</a:t>
            </a:r>
          </a:p>
        </p:txBody>
      </p:sp>
      <p:sp>
        <p:nvSpPr>
          <p:cNvPr id="9" name="Oval 8">
            <a:extLst>
              <a:ext uri="{FF2B5EF4-FFF2-40B4-BE49-F238E27FC236}">
                <a16:creationId xmlns:a16="http://schemas.microsoft.com/office/drawing/2014/main" id="{F13EDAEE-04C9-546B-EB68-2BCFCE234976}"/>
              </a:ext>
            </a:extLst>
          </p:cNvPr>
          <p:cNvSpPr/>
          <p:nvPr/>
        </p:nvSpPr>
        <p:spPr>
          <a:xfrm>
            <a:off x="118972" y="219008"/>
            <a:ext cx="2352135" cy="2352135"/>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Consider differentiated approaches.</a:t>
            </a:r>
          </a:p>
        </p:txBody>
      </p:sp>
      <p:sp>
        <p:nvSpPr>
          <p:cNvPr id="2" name="Oval 1">
            <a:extLst>
              <a:ext uri="{FF2B5EF4-FFF2-40B4-BE49-F238E27FC236}">
                <a16:creationId xmlns:a16="http://schemas.microsoft.com/office/drawing/2014/main" id="{EF6376CC-942B-2D8F-45EC-BD83C4733F22}"/>
              </a:ext>
            </a:extLst>
          </p:cNvPr>
          <p:cNvSpPr/>
          <p:nvPr/>
        </p:nvSpPr>
        <p:spPr>
          <a:xfrm>
            <a:off x="4180880" y="156959"/>
            <a:ext cx="2073870" cy="2101050"/>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Use teachable moments.</a:t>
            </a:r>
          </a:p>
        </p:txBody>
      </p:sp>
      <p:sp>
        <p:nvSpPr>
          <p:cNvPr id="3" name="Oval 2">
            <a:extLst>
              <a:ext uri="{FF2B5EF4-FFF2-40B4-BE49-F238E27FC236}">
                <a16:creationId xmlns:a16="http://schemas.microsoft.com/office/drawing/2014/main" id="{DDA2D2F9-DF85-EC96-5D9E-4748F8D80ECC}"/>
              </a:ext>
            </a:extLst>
          </p:cNvPr>
          <p:cNvSpPr/>
          <p:nvPr/>
        </p:nvSpPr>
        <p:spPr>
          <a:xfrm>
            <a:off x="4501551" y="4170965"/>
            <a:ext cx="2596550" cy="2625304"/>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Choose resources that centre student needs.</a:t>
            </a:r>
            <a:endParaRPr lang="en-US">
              <a:solidFill>
                <a:schemeClr val="bg1"/>
              </a:solidFill>
            </a:endParaRPr>
          </a:p>
        </p:txBody>
      </p:sp>
      <p:sp>
        <p:nvSpPr>
          <p:cNvPr id="4" name="Oval 3">
            <a:extLst>
              <a:ext uri="{FF2B5EF4-FFF2-40B4-BE49-F238E27FC236}">
                <a16:creationId xmlns:a16="http://schemas.microsoft.com/office/drawing/2014/main" id="{5428A80A-F4E8-6304-5C61-C465A6FC2B8D}"/>
              </a:ext>
            </a:extLst>
          </p:cNvPr>
          <p:cNvSpPr/>
          <p:nvPr/>
        </p:nvSpPr>
        <p:spPr>
          <a:xfrm>
            <a:off x="9572530" y="-100642"/>
            <a:ext cx="2722464" cy="2706417"/>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Ensure the use of strength-based  </a:t>
            </a:r>
            <a:endParaRPr lang="en-US">
              <a:solidFill>
                <a:schemeClr val="bg1"/>
              </a:solidFill>
            </a:endParaRPr>
          </a:p>
          <a:p>
            <a:pPr algn="ctr"/>
            <a:r>
              <a:rPr lang="en-US" b="1">
                <a:solidFill>
                  <a:schemeClr val="bg1"/>
                </a:solidFill>
                <a:latin typeface="Roboto Black"/>
                <a:ea typeface="Roboto Black"/>
                <a:cs typeface="Roboto Black"/>
              </a:rPr>
              <a:t>programming</a:t>
            </a:r>
            <a:endParaRPr lang="en-US">
              <a:solidFill>
                <a:schemeClr val="bg1"/>
              </a:solidFill>
            </a:endParaRPr>
          </a:p>
        </p:txBody>
      </p:sp>
      <p:sp>
        <p:nvSpPr>
          <p:cNvPr id="6" name="Oval 5">
            <a:extLst>
              <a:ext uri="{FF2B5EF4-FFF2-40B4-BE49-F238E27FC236}">
                <a16:creationId xmlns:a16="http://schemas.microsoft.com/office/drawing/2014/main" id="{7CD1D2D5-0149-28D4-6025-14EDFA9D485F}"/>
              </a:ext>
            </a:extLst>
          </p:cNvPr>
          <p:cNvSpPr/>
          <p:nvPr/>
        </p:nvSpPr>
        <p:spPr>
          <a:xfrm>
            <a:off x="7642085" y="1482672"/>
            <a:ext cx="2981156" cy="2871823"/>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Roboto Black"/>
                <a:ea typeface="Roboto Black"/>
                <a:cs typeface="Roboto Black"/>
              </a:rPr>
              <a:t>Recognize and shift when SEL is used as a behaviour management tool.</a:t>
            </a:r>
            <a:r>
              <a:rPr lang="en-US" b="1">
                <a:solidFill>
                  <a:schemeClr val="tx1"/>
                </a:solidFill>
                <a:latin typeface="Roboto Black"/>
                <a:ea typeface="Avenir Next LT Pro"/>
                <a:cs typeface="Avenir Next LT Pro"/>
              </a:rPr>
              <a:t> </a:t>
            </a:r>
            <a:endParaRPr lang="en-US" b="1">
              <a:solidFill>
                <a:schemeClr val="tx1"/>
              </a:solidFill>
              <a:latin typeface="Roboto Black"/>
              <a:ea typeface="Roboto Black"/>
              <a:cs typeface="Roboto Black"/>
            </a:endParaRPr>
          </a:p>
        </p:txBody>
      </p:sp>
      <p:sp>
        <p:nvSpPr>
          <p:cNvPr id="7" name="Oval 6">
            <a:extLst>
              <a:ext uri="{FF2B5EF4-FFF2-40B4-BE49-F238E27FC236}">
                <a16:creationId xmlns:a16="http://schemas.microsoft.com/office/drawing/2014/main" id="{48FB1D6A-2CD8-1FDE-AE6C-34DDFA0F94B1}"/>
              </a:ext>
            </a:extLst>
          </p:cNvPr>
          <p:cNvSpPr/>
          <p:nvPr/>
        </p:nvSpPr>
        <p:spPr>
          <a:xfrm>
            <a:off x="6374073" y="61731"/>
            <a:ext cx="2352135" cy="2265871"/>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Roboto Black"/>
                <a:ea typeface="Roboto Black"/>
                <a:cs typeface="Roboto Black"/>
              </a:rPr>
              <a:t>Reflect on your own positionality, privilege, and biases</a:t>
            </a:r>
            <a:r>
              <a:rPr lang="en-US">
                <a:solidFill>
                  <a:schemeClr val="tx1"/>
                </a:solidFill>
                <a:latin typeface="Roboto Medium"/>
                <a:ea typeface="Roboto Medium"/>
                <a:cs typeface="Roboto Medium"/>
              </a:rPr>
              <a:t>.</a:t>
            </a:r>
          </a:p>
        </p:txBody>
      </p:sp>
      <p:sp>
        <p:nvSpPr>
          <p:cNvPr id="8" name="Oval 7">
            <a:extLst>
              <a:ext uri="{FF2B5EF4-FFF2-40B4-BE49-F238E27FC236}">
                <a16:creationId xmlns:a16="http://schemas.microsoft.com/office/drawing/2014/main" id="{AF6EC625-65B2-5D63-7ED6-6016EF66F957}"/>
              </a:ext>
            </a:extLst>
          </p:cNvPr>
          <p:cNvSpPr/>
          <p:nvPr/>
        </p:nvSpPr>
        <p:spPr>
          <a:xfrm>
            <a:off x="453134" y="2533602"/>
            <a:ext cx="2181992" cy="2101968"/>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Roboto Black"/>
                <a:ea typeface="Roboto Black"/>
                <a:cs typeface="Roboto Black"/>
              </a:rPr>
              <a:t>Build asset-based mindsets.</a:t>
            </a:r>
          </a:p>
        </p:txBody>
      </p:sp>
      <p:sp>
        <p:nvSpPr>
          <p:cNvPr id="10" name="Oval 9">
            <a:extLst>
              <a:ext uri="{FF2B5EF4-FFF2-40B4-BE49-F238E27FC236}">
                <a16:creationId xmlns:a16="http://schemas.microsoft.com/office/drawing/2014/main" id="{BC441DD8-13BB-6ADC-6D80-8AF8D95B380E}"/>
              </a:ext>
            </a:extLst>
          </p:cNvPr>
          <p:cNvSpPr/>
          <p:nvPr/>
        </p:nvSpPr>
        <p:spPr>
          <a:xfrm>
            <a:off x="6783016" y="3760444"/>
            <a:ext cx="2970361" cy="2840965"/>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Roboto Black"/>
                <a:ea typeface="Roboto Black"/>
                <a:cs typeface="Roboto Black"/>
              </a:rPr>
              <a:t>Commit to learning about the impact of bias and oppression on social-emotional skill development.</a:t>
            </a:r>
            <a:endParaRPr lang="en-US" b="1" strike="sngStrike" dirty="0">
              <a:solidFill>
                <a:schemeClr val="tx1"/>
              </a:solidFill>
              <a:latin typeface="Roboto Black"/>
              <a:ea typeface="Roboto Black"/>
              <a:cs typeface="Roboto Black"/>
            </a:endParaRPr>
          </a:p>
        </p:txBody>
      </p:sp>
      <p:sp>
        <p:nvSpPr>
          <p:cNvPr id="11" name="Oval 10">
            <a:extLst>
              <a:ext uri="{FF2B5EF4-FFF2-40B4-BE49-F238E27FC236}">
                <a16:creationId xmlns:a16="http://schemas.microsoft.com/office/drawing/2014/main" id="{1E89580A-F6A1-BEFD-2356-A570C405FF87}"/>
              </a:ext>
            </a:extLst>
          </p:cNvPr>
          <p:cNvSpPr/>
          <p:nvPr/>
        </p:nvSpPr>
        <p:spPr>
          <a:xfrm>
            <a:off x="2190809" y="3255508"/>
            <a:ext cx="2754701" cy="2783455"/>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Roboto Black"/>
                <a:ea typeface="Roboto Black"/>
                <a:cs typeface="Roboto Black"/>
              </a:rPr>
              <a:t>Use culturally relevant and responsive teaching practices.</a:t>
            </a:r>
          </a:p>
        </p:txBody>
      </p:sp>
      <p:sp>
        <p:nvSpPr>
          <p:cNvPr id="12" name="Oval 11">
            <a:extLst>
              <a:ext uri="{FF2B5EF4-FFF2-40B4-BE49-F238E27FC236}">
                <a16:creationId xmlns:a16="http://schemas.microsoft.com/office/drawing/2014/main" id="{21DB4DCA-D100-85C6-47DB-6335675DB193}"/>
              </a:ext>
            </a:extLst>
          </p:cNvPr>
          <p:cNvSpPr/>
          <p:nvPr/>
        </p:nvSpPr>
        <p:spPr>
          <a:xfrm>
            <a:off x="4682893" y="1892002"/>
            <a:ext cx="2596550" cy="2611089"/>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Roboto Black"/>
                <a:ea typeface="Roboto Black"/>
                <a:cs typeface="Roboto Black"/>
              </a:rPr>
              <a:t>Support anti-racist and anti-oppressive </a:t>
            </a:r>
          </a:p>
          <a:p>
            <a:pPr algn="ctr"/>
            <a:r>
              <a:rPr lang="en-US" b="1" dirty="0">
                <a:solidFill>
                  <a:schemeClr val="tx1"/>
                </a:solidFill>
                <a:latin typeface="Roboto Black"/>
                <a:ea typeface="Roboto Black"/>
                <a:cs typeface="Roboto Black"/>
              </a:rPr>
              <a:t>conditions for learning.</a:t>
            </a:r>
          </a:p>
        </p:txBody>
      </p:sp>
      <p:sp>
        <p:nvSpPr>
          <p:cNvPr id="15" name="Oval 14">
            <a:extLst>
              <a:ext uri="{FF2B5EF4-FFF2-40B4-BE49-F238E27FC236}">
                <a16:creationId xmlns:a16="http://schemas.microsoft.com/office/drawing/2014/main" id="{F07EC3AD-7AAA-BDDE-0FE0-F8D51885E5D7}"/>
              </a:ext>
            </a:extLst>
          </p:cNvPr>
          <p:cNvSpPr/>
          <p:nvPr/>
        </p:nvSpPr>
        <p:spPr>
          <a:xfrm>
            <a:off x="9574414" y="3296771"/>
            <a:ext cx="2382233" cy="2408910"/>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Build consistent, caring relationships.</a:t>
            </a:r>
            <a:endParaRPr lang="en-US">
              <a:solidFill>
                <a:schemeClr val="bg1"/>
              </a:solidFill>
            </a:endParaRPr>
          </a:p>
        </p:txBody>
      </p:sp>
      <p:sp>
        <p:nvSpPr>
          <p:cNvPr id="16" name="Oval 15">
            <a:extLst>
              <a:ext uri="{FF2B5EF4-FFF2-40B4-BE49-F238E27FC236}">
                <a16:creationId xmlns:a16="http://schemas.microsoft.com/office/drawing/2014/main" id="{C3A2B652-4110-7FAC-7216-B3BA05DEB4D5}"/>
              </a:ext>
            </a:extLst>
          </p:cNvPr>
          <p:cNvSpPr/>
          <p:nvPr/>
        </p:nvSpPr>
        <p:spPr>
          <a:xfrm>
            <a:off x="2188095" y="1012717"/>
            <a:ext cx="2380890" cy="2409644"/>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b="1" dirty="0">
                <a:solidFill>
                  <a:schemeClr val="bg1"/>
                </a:solidFill>
                <a:latin typeface="Roboto Black"/>
                <a:ea typeface="Roboto Black"/>
                <a:cs typeface="Roboto Black"/>
              </a:rPr>
              <a:t>Model skills in everyday interactions.</a:t>
            </a:r>
          </a:p>
        </p:txBody>
      </p:sp>
      <p:sp>
        <p:nvSpPr>
          <p:cNvPr id="17" name="Oval 16">
            <a:extLst>
              <a:ext uri="{FF2B5EF4-FFF2-40B4-BE49-F238E27FC236}">
                <a16:creationId xmlns:a16="http://schemas.microsoft.com/office/drawing/2014/main" id="{72EB2CD2-76DE-6D49-BD28-5678C02FA991}"/>
              </a:ext>
            </a:extLst>
          </p:cNvPr>
          <p:cNvSpPr/>
          <p:nvPr/>
        </p:nvSpPr>
        <p:spPr>
          <a:xfrm>
            <a:off x="167668" y="4532216"/>
            <a:ext cx="2352135" cy="2265871"/>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Roboto Black"/>
                <a:ea typeface="Roboto Black"/>
                <a:cs typeface="Roboto Black"/>
              </a:rPr>
              <a:t>Co-lead and co-learn with students and families.</a:t>
            </a:r>
          </a:p>
        </p:txBody>
      </p:sp>
    </p:spTree>
    <p:extLst>
      <p:ext uri="{BB962C8B-B14F-4D97-AF65-F5344CB8AC3E}">
        <p14:creationId xmlns:p14="http://schemas.microsoft.com/office/powerpoint/2010/main" val="363870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93E032-33BD-0C8D-85ED-911413B0FCC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5DCCA2-72A8-5D51-5947-FFF0037DA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BECAE5-FCD9-484C-15E3-440D7029A803}"/>
              </a:ext>
              <a:ext uri="{C183D7F6-B498-43B3-948B-1728B52AA6E4}">
                <adec:decorative xmlns:adec="http://schemas.microsoft.com/office/drawing/2017/decorative" val="1"/>
              </a:ext>
            </a:extLst>
          </p:cNvPr>
          <p:cNvPicPr>
            <a:picLocks noChangeAspect="1"/>
          </p:cNvPicPr>
          <p:nvPr/>
        </p:nvPicPr>
        <p:blipFill>
          <a:blip r:embed="rId3"/>
          <a:srcRect l="10274" r="10415"/>
          <a:stretch>
            <a:fillRect/>
          </a:stretch>
        </p:blipFill>
        <p:spPr>
          <a:xfrm>
            <a:off x="1" y="10"/>
            <a:ext cx="9614425" cy="6857990"/>
          </a:xfrm>
          <a:prstGeom prst="rect">
            <a:avLst/>
          </a:prstGeom>
        </p:spPr>
      </p:pic>
      <p:sp>
        <p:nvSpPr>
          <p:cNvPr id="11" name="Rectangle 10">
            <a:extLst>
              <a:ext uri="{FF2B5EF4-FFF2-40B4-BE49-F238E27FC236}">
                <a16:creationId xmlns:a16="http://schemas.microsoft.com/office/drawing/2014/main" id="{8303FB2A-1C51-76F6-6A8B-3A32C8A20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B3FAA-0E55-EBC0-6F3A-BAF2FD558F69}"/>
              </a:ext>
            </a:extLst>
          </p:cNvPr>
          <p:cNvSpPr>
            <a:spLocks noGrp="1"/>
          </p:cNvSpPr>
          <p:nvPr>
            <p:ph type="title"/>
          </p:nvPr>
        </p:nvSpPr>
        <p:spPr>
          <a:xfrm>
            <a:off x="6254750" y="239677"/>
            <a:ext cx="5266310" cy="1077948"/>
          </a:xfrm>
        </p:spPr>
        <p:txBody>
          <a:bodyPr vert="horz" lIns="91440" tIns="45720" rIns="91440" bIns="45720" rtlCol="0" anchor="ctr">
            <a:normAutofit/>
          </a:bodyPr>
          <a:lstStyle/>
          <a:p>
            <a:r>
              <a:rPr lang="en-US" sz="4000" b="1" dirty="0">
                <a:latin typeface="Poppins SemiBold"/>
                <a:cs typeface="Poppins SemiBold"/>
              </a:rPr>
              <a:t>Did you know? </a:t>
            </a:r>
            <a:r>
              <a:rPr lang="en-US" sz="4000" b="1" dirty="0">
                <a:solidFill>
                  <a:schemeClr val="bg1"/>
                </a:solidFill>
                <a:latin typeface="Poppins SemiBold"/>
                <a:cs typeface="Poppins SemiBold"/>
              </a:rPr>
              <a:t>2</a:t>
            </a:r>
          </a:p>
        </p:txBody>
      </p:sp>
      <p:sp>
        <p:nvSpPr>
          <p:cNvPr id="3" name="TextBox 2">
            <a:extLst>
              <a:ext uri="{FF2B5EF4-FFF2-40B4-BE49-F238E27FC236}">
                <a16:creationId xmlns:a16="http://schemas.microsoft.com/office/drawing/2014/main" id="{AC1B8C4E-0B1D-66DE-5B4A-16EB9A6663CA}"/>
              </a:ext>
            </a:extLst>
          </p:cNvPr>
          <p:cNvSpPr txBox="1"/>
          <p:nvPr/>
        </p:nvSpPr>
        <p:spPr>
          <a:xfrm>
            <a:off x="6254750" y="1444625"/>
            <a:ext cx="5681892" cy="374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nSpc>
                <a:spcPct val="120000"/>
              </a:lnSpc>
              <a:spcBef>
                <a:spcPts val="1000"/>
              </a:spcBef>
            </a:pPr>
            <a:r>
              <a:rPr lang="en-US" sz="2400" dirty="0">
                <a:latin typeface="Roboto Medium"/>
                <a:ea typeface="Calibri"/>
                <a:cs typeface="Calibri"/>
              </a:rPr>
              <a:t>In the past, there was a reliance on sequenced manualized SEL programs that are often costly and do not always support every student in the ways intended.</a:t>
            </a:r>
          </a:p>
          <a:p>
            <a:pPr>
              <a:lnSpc>
                <a:spcPct val="120000"/>
              </a:lnSpc>
              <a:spcBef>
                <a:spcPts val="1000"/>
              </a:spcBef>
            </a:pPr>
            <a:r>
              <a:rPr lang="en-US" sz="2400" b="1" dirty="0">
                <a:solidFill>
                  <a:srgbClr val="333333"/>
                </a:solidFill>
                <a:latin typeface="Roboto Black"/>
                <a:ea typeface="Calibri"/>
                <a:cs typeface="Calibri"/>
              </a:rPr>
              <a:t>More recent guidance recommends an approach</a:t>
            </a:r>
            <a:r>
              <a:rPr lang="en-US" sz="2400" dirty="0">
                <a:solidFill>
                  <a:srgbClr val="333333"/>
                </a:solidFill>
                <a:latin typeface="Roboto Medium"/>
                <a:ea typeface="Calibri"/>
                <a:cs typeface="Calibri"/>
              </a:rPr>
              <a:t> that focuses on </a:t>
            </a:r>
            <a:r>
              <a:rPr lang="en-US" sz="2400" i="1" dirty="0">
                <a:solidFill>
                  <a:srgbClr val="333333"/>
                </a:solidFill>
                <a:latin typeface="Roboto Black"/>
                <a:ea typeface="Calibri"/>
                <a:cs typeface="Calibri"/>
              </a:rPr>
              <a:t>core practices</a:t>
            </a:r>
            <a:r>
              <a:rPr lang="en-US" sz="2400" dirty="0">
                <a:solidFill>
                  <a:srgbClr val="333333"/>
                </a:solidFill>
                <a:latin typeface="Roboto Medium"/>
                <a:ea typeface="Calibri"/>
                <a:cs typeface="Calibri"/>
              </a:rPr>
              <a:t> or </a:t>
            </a:r>
            <a:r>
              <a:rPr lang="en-US" sz="2400" i="1" dirty="0">
                <a:solidFill>
                  <a:srgbClr val="333333"/>
                </a:solidFill>
                <a:latin typeface="Roboto Black"/>
                <a:ea typeface="Calibri"/>
                <a:cs typeface="Calibri"/>
              </a:rPr>
              <a:t>kernels</a:t>
            </a:r>
            <a:r>
              <a:rPr lang="en-US" sz="2400" dirty="0">
                <a:solidFill>
                  <a:srgbClr val="333333"/>
                </a:solidFill>
                <a:latin typeface="Roboto Medium"/>
                <a:ea typeface="Calibri"/>
                <a:cs typeface="Calibri"/>
              </a:rPr>
              <a:t>—small, flexible, evidence-informed strategies that can be woven into everyday classroom routines and relationships.</a:t>
            </a:r>
            <a:endParaRPr lang="en-US" sz="2400" dirty="0">
              <a:latin typeface="Roboto Medium"/>
            </a:endParaRPr>
          </a:p>
        </p:txBody>
      </p:sp>
      <p:pic>
        <p:nvPicPr>
          <p:cNvPr id="5" name="Picture 4" descr="SMH-ON">
            <a:extLst>
              <a:ext uri="{FF2B5EF4-FFF2-40B4-BE49-F238E27FC236}">
                <a16:creationId xmlns:a16="http://schemas.microsoft.com/office/drawing/2014/main" id="{892EA43B-31B8-B734-FC89-EB7FEFEC255B}"/>
              </a:ext>
            </a:extLst>
          </p:cNvPr>
          <p:cNvPicPr>
            <a:picLocks noChangeAspect="1"/>
          </p:cNvPicPr>
          <p:nvPr/>
        </p:nvPicPr>
        <p:blipFill>
          <a:blip r:embed="rId4"/>
          <a:stretch>
            <a:fillRect/>
          </a:stretch>
        </p:blipFill>
        <p:spPr>
          <a:xfrm>
            <a:off x="9626308" y="6269468"/>
            <a:ext cx="2499016" cy="576698"/>
          </a:xfrm>
          <a:prstGeom prst="rect">
            <a:avLst/>
          </a:prstGeom>
        </p:spPr>
      </p:pic>
    </p:spTree>
    <p:extLst>
      <p:ext uri="{BB962C8B-B14F-4D97-AF65-F5344CB8AC3E}">
        <p14:creationId xmlns:p14="http://schemas.microsoft.com/office/powerpoint/2010/main" val="230912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07DA-7707-DDD0-5F85-B7895747EDB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Reflect 3</a:t>
            </a:r>
          </a:p>
        </p:txBody>
      </p:sp>
      <p:pic>
        <p:nvPicPr>
          <p:cNvPr id="6" name="Picture 5" descr="Illustration showing the silhouette of a human head gazing into a mirror and seeing its reflection. Text: Reflect. ">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554185" y="1043561"/>
            <a:ext cx="2317760" cy="2296540"/>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293434"/>
            <a:ext cx="8221156" cy="4739066"/>
          </a:xfrm>
        </p:spPr>
        <p:txBody>
          <a:bodyPr vert="horz" lIns="91440" tIns="45720" rIns="91440" bIns="45720" rtlCol="0" anchor="t">
            <a:normAutofit fontScale="85000" lnSpcReduction="10000"/>
          </a:bodyPr>
          <a:lstStyle/>
          <a:p>
            <a:pPr marL="0" indent="0">
              <a:lnSpc>
                <a:spcPct val="130000"/>
              </a:lnSpc>
              <a:buNone/>
            </a:pPr>
            <a:r>
              <a:rPr lang="en-US" sz="3200" dirty="0">
                <a:latin typeface="Roboto Medium"/>
                <a:ea typeface="Calibri"/>
                <a:cs typeface="Calibri"/>
              </a:rPr>
              <a:t>Social-emotional skill development is most effective when it is:</a:t>
            </a:r>
          </a:p>
          <a:p>
            <a:pPr marL="457200" indent="-457200">
              <a:lnSpc>
                <a:spcPct val="130000"/>
              </a:lnSpc>
            </a:pPr>
            <a:r>
              <a:rPr lang="en-US" sz="3200" dirty="0">
                <a:latin typeface="Roboto Medium"/>
                <a:ea typeface="Calibri"/>
                <a:cs typeface="Calibri"/>
              </a:rPr>
              <a:t>developmentally appropriate</a:t>
            </a:r>
          </a:p>
          <a:p>
            <a:pPr marL="457200" indent="-457200">
              <a:lnSpc>
                <a:spcPct val="130000"/>
              </a:lnSpc>
            </a:pPr>
            <a:r>
              <a:rPr lang="en-US" sz="3200" dirty="0">
                <a:latin typeface="Roboto Medium"/>
                <a:ea typeface="Calibri"/>
                <a:cs typeface="Calibri"/>
              </a:rPr>
              <a:t>identity-affirming</a:t>
            </a:r>
          </a:p>
          <a:p>
            <a:pPr marL="457200" indent="-457200">
              <a:lnSpc>
                <a:spcPct val="130000"/>
              </a:lnSpc>
            </a:pPr>
            <a:r>
              <a:rPr lang="en-US" sz="3200" dirty="0">
                <a:latin typeface="Roboto Medium"/>
                <a:ea typeface="Calibri"/>
                <a:cs typeface="Calibri"/>
              </a:rPr>
              <a:t>embedded into all aspects of a student's school experience.</a:t>
            </a:r>
            <a:endParaRPr lang="en-US" sz="3200" dirty="0">
              <a:solidFill>
                <a:srgbClr val="2F2F2F"/>
              </a:solidFill>
              <a:latin typeface="Roboto Medium"/>
              <a:ea typeface="Calibri"/>
              <a:cs typeface="Calibri"/>
            </a:endParaRPr>
          </a:p>
          <a:p>
            <a:pPr marL="0" indent="0">
              <a:lnSpc>
                <a:spcPct val="130000"/>
              </a:lnSpc>
              <a:spcBef>
                <a:spcPts val="2400"/>
              </a:spcBef>
              <a:buNone/>
            </a:pPr>
            <a:r>
              <a:rPr lang="en-US" sz="3200" b="1" dirty="0">
                <a:solidFill>
                  <a:srgbClr val="2F2F2F"/>
                </a:solidFill>
                <a:latin typeface="Roboto Black"/>
                <a:ea typeface="Calibri"/>
                <a:cs typeface="Calibri"/>
              </a:rPr>
              <a:t>What could this look like in your classroom and school?</a:t>
            </a:r>
            <a:endParaRPr lang="en-US" sz="3200" b="1" dirty="0">
              <a:latin typeface="Roboto Black"/>
              <a:ea typeface="Calibri"/>
              <a:cs typeface="Calibri"/>
            </a:endParaRPr>
          </a:p>
        </p:txBody>
      </p:sp>
    </p:spTree>
    <p:extLst>
      <p:ext uri="{BB962C8B-B14F-4D97-AF65-F5344CB8AC3E}">
        <p14:creationId xmlns:p14="http://schemas.microsoft.com/office/powerpoint/2010/main" val="167531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72D4-FD52-D6B7-F94F-08347F3515C8}"/>
              </a:ext>
            </a:extLst>
          </p:cNvPr>
          <p:cNvSpPr>
            <a:spLocks noGrp="1"/>
          </p:cNvSpPr>
          <p:nvPr>
            <p:ph type="title" idx="4294967295"/>
          </p:nvPr>
        </p:nvSpPr>
        <p:spPr>
          <a:xfrm>
            <a:off x="53502" y="136187"/>
            <a:ext cx="10515600" cy="526594"/>
          </a:xfrm>
        </p:spPr>
        <p:txBody>
          <a:bodyPr vert="horz" lIns="91440" tIns="45720" rIns="91440" bIns="45720" rtlCol="0" anchor="b">
            <a:noAutofit/>
          </a:bodyPr>
          <a:lstStyle/>
          <a:p>
            <a:r>
              <a:rPr lang="en-CA" sz="2800" dirty="0">
                <a:solidFill>
                  <a:srgbClr val="7ABC30"/>
                </a:solidFill>
              </a:rPr>
              <a:t>Build your toolbox</a:t>
            </a:r>
          </a:p>
        </p:txBody>
      </p:sp>
      <p:pic>
        <p:nvPicPr>
          <p:cNvPr id="3" name="Picture 2" descr="Illustration showing a hammer and wrench crossed in the shape of an X inside a purple circle. Text: Build your toolbox.">
            <a:extLst>
              <a:ext uri="{FF2B5EF4-FFF2-40B4-BE49-F238E27FC236}">
                <a16:creationId xmlns:a16="http://schemas.microsoft.com/office/drawing/2014/main" id="{9A55BE7D-8B06-C0BF-7875-0837F4CA8A05}"/>
              </a:ext>
            </a:extLst>
          </p:cNvPr>
          <p:cNvPicPr>
            <a:picLocks noChangeAspect="1"/>
          </p:cNvPicPr>
          <p:nvPr/>
        </p:nvPicPr>
        <p:blipFill>
          <a:blip r:embed="rId3"/>
          <a:stretch>
            <a:fillRect/>
          </a:stretch>
        </p:blipFill>
        <p:spPr>
          <a:xfrm>
            <a:off x="4016217" y="1290197"/>
            <a:ext cx="4146064" cy="4132704"/>
          </a:xfrm>
          <a:prstGeom prst="rect">
            <a:avLst/>
          </a:prstGeom>
        </p:spPr>
      </p:pic>
    </p:spTree>
    <p:extLst>
      <p:ext uri="{BB962C8B-B14F-4D97-AF65-F5344CB8AC3E}">
        <p14:creationId xmlns:p14="http://schemas.microsoft.com/office/powerpoint/2010/main" val="336583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6B3B-2F15-B3C9-0F72-64D38FAD672C}"/>
              </a:ext>
            </a:extLst>
          </p:cNvPr>
          <p:cNvSpPr txBox="1">
            <a:spLocks noGrp="1"/>
          </p:cNvSpPr>
          <p:nvPr>
            <p:ph type="title" idx="4294967295"/>
          </p:nvPr>
        </p:nvSpPr>
        <p:spPr>
          <a:xfrm>
            <a:off x="128321" y="128415"/>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Poppins SemiBold"/>
                <a:ea typeface="+mn-ea"/>
                <a:cs typeface="Poppins SemiBold"/>
              </a:rPr>
              <a:t>Social-emotional</a:t>
            </a:r>
            <a:r>
              <a:rPr kumimoji="0" lang="en-US" sz="4000" b="0" i="0" u="none" strike="noStrike" kern="1200" cap="none" spc="0" normalizeH="0" baseline="0" noProof="0" dirty="0">
                <a:ln>
                  <a:noFill/>
                </a:ln>
                <a:effectLst/>
                <a:uLnTx/>
                <a:uFillTx/>
                <a:latin typeface="Poppins SemiBold"/>
                <a:ea typeface="+mn-ea"/>
                <a:cs typeface="Poppins SemiBold"/>
              </a:rPr>
              <a:t> </a:t>
            </a:r>
            <a:r>
              <a:rPr lang="en-US" sz="4000" dirty="0">
                <a:latin typeface="Poppins SemiBold"/>
                <a:ea typeface="+mn-ea"/>
                <a:cs typeface="Poppins SemiBold"/>
              </a:rPr>
              <a:t>learning</a:t>
            </a:r>
            <a:r>
              <a:rPr kumimoji="0" lang="en-US" sz="4000" b="0" i="0" u="none" strike="noStrike" kern="1200" cap="none" spc="0" normalizeH="0" baseline="0" noProof="0" dirty="0">
                <a:ln>
                  <a:noFill/>
                </a:ln>
                <a:effectLst/>
                <a:uLnTx/>
                <a:uFillTx/>
                <a:latin typeface="Poppins SemiBold"/>
                <a:ea typeface="+mn-ea"/>
                <a:cs typeface="Poppins SemiBold"/>
              </a:rPr>
              <a:t> posters</a:t>
            </a:r>
          </a:p>
        </p:txBody>
      </p:sp>
      <p:sp>
        <p:nvSpPr>
          <p:cNvPr id="3" name="Content Placeholder 2">
            <a:extLst>
              <a:ext uri="{FF2B5EF4-FFF2-40B4-BE49-F238E27FC236}">
                <a16:creationId xmlns:a16="http://schemas.microsoft.com/office/drawing/2014/main" id="{14FB26FE-6E32-0082-8765-38EADFF67F00}"/>
              </a:ext>
            </a:extLst>
          </p:cNvPr>
          <p:cNvSpPr>
            <a:spLocks noGrp="1"/>
          </p:cNvSpPr>
          <p:nvPr>
            <p:ph idx="1"/>
          </p:nvPr>
        </p:nvSpPr>
        <p:spPr>
          <a:xfrm>
            <a:off x="457520" y="1190337"/>
            <a:ext cx="4571680" cy="3228326"/>
          </a:xfrm>
        </p:spPr>
        <p:txBody>
          <a:bodyPr vert="horz" lIns="91440" tIns="45720" rIns="91440" bIns="45720" rtlCol="0" anchor="t">
            <a:normAutofit lnSpcReduction="10000"/>
          </a:bodyPr>
          <a:lstStyle/>
          <a:p>
            <a:pPr>
              <a:lnSpc>
                <a:spcPct val="110000"/>
              </a:lnSpc>
            </a:pPr>
            <a:r>
              <a:rPr lang="en-US" sz="2600" dirty="0">
                <a:solidFill>
                  <a:srgbClr val="2F2F2F"/>
                </a:solidFill>
                <a:latin typeface="Roboto Medium"/>
                <a:ea typeface="Roboto Medium"/>
                <a:cs typeface="Roboto Medium"/>
              </a:rPr>
              <a:t>These social-emotional learning posters highlight everyday school-based mental health practices.</a:t>
            </a:r>
          </a:p>
          <a:p>
            <a:pPr>
              <a:lnSpc>
                <a:spcPct val="110000"/>
              </a:lnSpc>
            </a:pPr>
            <a:r>
              <a:rPr lang="en-US" sz="2600" dirty="0">
                <a:solidFill>
                  <a:srgbClr val="2F2F2F"/>
                </a:solidFill>
                <a:latin typeface="Roboto Medium"/>
                <a:ea typeface="Roboto Medium"/>
                <a:cs typeface="Roboto Medium"/>
              </a:rPr>
              <a:t>Elementary, secondary and adapted versions with more visuals are available.</a:t>
            </a:r>
          </a:p>
        </p:txBody>
      </p:sp>
      <p:pic>
        <p:nvPicPr>
          <p:cNvPr id="10" name="Picture 9" descr="QR code for SMH-ON SEL posters page.">
            <a:hlinkClick r:id="rId3"/>
            <a:extLst>
              <a:ext uri="{FF2B5EF4-FFF2-40B4-BE49-F238E27FC236}">
                <a16:creationId xmlns:a16="http://schemas.microsoft.com/office/drawing/2014/main" id="{CDE07071-5E82-34BA-AEAB-37EEDD048BC9}"/>
              </a:ext>
            </a:extLst>
          </p:cNvPr>
          <p:cNvPicPr>
            <a:picLocks noChangeAspect="1"/>
          </p:cNvPicPr>
          <p:nvPr/>
        </p:nvPicPr>
        <p:blipFill>
          <a:blip r:embed="rId4">
            <a:extLst>
              <a:ext uri="{28A0092B-C50C-407E-A947-70E740481C1C}">
                <a14:useLocalDpi xmlns:a14="http://schemas.microsoft.com/office/drawing/2010/main" val="0"/>
              </a:ext>
            </a:extLst>
          </a:blip>
          <a:srcRect l="21620" r="19167"/>
          <a:stretch>
            <a:fillRect/>
          </a:stretch>
        </p:blipFill>
        <p:spPr>
          <a:xfrm>
            <a:off x="227013" y="4708792"/>
            <a:ext cx="2094007" cy="2020793"/>
          </a:xfrm>
          <a:prstGeom prst="rect">
            <a:avLst/>
          </a:prstGeom>
        </p:spPr>
      </p:pic>
      <p:pic>
        <p:nvPicPr>
          <p:cNvPr id="4" name="Picture 3" descr="SMH-ON resource Four Finger Affirmations elementary poster.">
            <a:hlinkClick r:id="rId3"/>
            <a:extLst>
              <a:ext uri="{FF2B5EF4-FFF2-40B4-BE49-F238E27FC236}">
                <a16:creationId xmlns:a16="http://schemas.microsoft.com/office/drawing/2014/main" id="{42A5BF57-46B1-FEFC-9AD9-ECAFC62AEAE4}"/>
              </a:ext>
            </a:extLst>
          </p:cNvPr>
          <p:cNvPicPr>
            <a:picLocks noChangeAspect="1"/>
          </p:cNvPicPr>
          <p:nvPr/>
        </p:nvPicPr>
        <p:blipFill>
          <a:blip r:embed="rId5"/>
          <a:srcRect b="-555"/>
          <a:stretch>
            <a:fillRect/>
          </a:stretch>
        </p:blipFill>
        <p:spPr>
          <a:xfrm>
            <a:off x="6020304" y="2607435"/>
            <a:ext cx="2030570" cy="3378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MH-ON resource Just Breathe SEL poster.">
            <a:hlinkClick r:id="rId3"/>
            <a:extLst>
              <a:ext uri="{FF2B5EF4-FFF2-40B4-BE49-F238E27FC236}">
                <a16:creationId xmlns:a16="http://schemas.microsoft.com/office/drawing/2014/main" id="{18AEB9C9-AA5A-1085-846C-0C6AEF04F517}"/>
              </a:ext>
            </a:extLst>
          </p:cNvPr>
          <p:cNvPicPr>
            <a:picLocks noChangeAspect="1"/>
          </p:cNvPicPr>
          <p:nvPr/>
        </p:nvPicPr>
        <p:blipFill>
          <a:blip r:embed="rId6"/>
          <a:stretch>
            <a:fillRect/>
          </a:stretch>
        </p:blipFill>
        <p:spPr>
          <a:xfrm>
            <a:off x="8059729" y="1291576"/>
            <a:ext cx="2046265" cy="3512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MH-ON resource Just Listen secondary SEL poster.">
            <a:hlinkClick r:id="rId3"/>
            <a:extLst>
              <a:ext uri="{FF2B5EF4-FFF2-40B4-BE49-F238E27FC236}">
                <a16:creationId xmlns:a16="http://schemas.microsoft.com/office/drawing/2014/main" id="{9A6EC966-05DC-64B5-E086-4B3F276F3872}"/>
              </a:ext>
            </a:extLst>
          </p:cNvPr>
          <p:cNvPicPr>
            <a:picLocks noChangeAspect="1"/>
          </p:cNvPicPr>
          <p:nvPr/>
        </p:nvPicPr>
        <p:blipFill>
          <a:blip r:embed="rId7"/>
          <a:stretch>
            <a:fillRect/>
          </a:stretch>
        </p:blipFill>
        <p:spPr>
          <a:xfrm>
            <a:off x="9873301" y="2555182"/>
            <a:ext cx="1955309" cy="3378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29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22EF-F596-4E59-FD50-9DAC2C3D8A71}"/>
              </a:ext>
            </a:extLst>
          </p:cNvPr>
          <p:cNvSpPr>
            <a:spLocks noGrp="1"/>
          </p:cNvSpPr>
          <p:nvPr>
            <p:ph type="title"/>
          </p:nvPr>
        </p:nvSpPr>
        <p:spPr>
          <a:xfrm>
            <a:off x="113708" y="107946"/>
            <a:ext cx="9130987" cy="1347649"/>
          </a:xfrm>
        </p:spPr>
        <p:txBody>
          <a:bodyPr/>
          <a:lstStyle/>
          <a:p>
            <a:r>
              <a:rPr lang="en-US" dirty="0">
                <a:latin typeface="Poppins SemiBold"/>
                <a:cs typeface="Poppins SemiBold"/>
              </a:rPr>
              <a:t>Everyday practices to support mental health</a:t>
            </a:r>
          </a:p>
        </p:txBody>
      </p:sp>
      <p:pic>
        <p:nvPicPr>
          <p:cNvPr id="4" name="Content Placeholder 3" descr="Everyday mental health practices skill category icons.">
            <a:extLst>
              <a:ext uri="{FF2B5EF4-FFF2-40B4-BE49-F238E27FC236}">
                <a16:creationId xmlns:a16="http://schemas.microsoft.com/office/drawing/2014/main" id="{FE35282A-7770-BBAF-09BA-4CA6836F1D1D}"/>
              </a:ext>
            </a:extLst>
          </p:cNvPr>
          <p:cNvPicPr>
            <a:picLocks noGrp="1" noChangeAspect="1"/>
          </p:cNvPicPr>
          <p:nvPr>
            <p:ph idx="1"/>
          </p:nvPr>
        </p:nvPicPr>
        <p:blipFill>
          <a:blip r:embed="rId3"/>
          <a:stretch>
            <a:fillRect/>
          </a:stretch>
        </p:blipFill>
        <p:spPr>
          <a:xfrm>
            <a:off x="605810" y="2067925"/>
            <a:ext cx="10979727" cy="3479421"/>
          </a:xfrm>
        </p:spPr>
      </p:pic>
    </p:spTree>
    <p:extLst>
      <p:ext uri="{BB962C8B-B14F-4D97-AF65-F5344CB8AC3E}">
        <p14:creationId xmlns:p14="http://schemas.microsoft.com/office/powerpoint/2010/main" val="360179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5413-4CE3-F669-BD6E-DD472DEF6C59}"/>
              </a:ext>
            </a:extLst>
          </p:cNvPr>
          <p:cNvSpPr>
            <a:spLocks noGrp="1"/>
          </p:cNvSpPr>
          <p:nvPr>
            <p:ph type="title"/>
          </p:nvPr>
        </p:nvSpPr>
        <p:spPr>
          <a:xfrm>
            <a:off x="59987" y="214009"/>
            <a:ext cx="10515600" cy="466927"/>
          </a:xfrm>
        </p:spPr>
        <p:txBody>
          <a:bodyPr vert="horz" lIns="91440" tIns="45720" rIns="91440" bIns="45720" rtlCol="0" anchor="b">
            <a:normAutofit fontScale="90000"/>
          </a:bodyPr>
          <a:lstStyle/>
          <a:p>
            <a:r>
              <a:rPr lang="en-CA" sz="2800" dirty="0">
                <a:solidFill>
                  <a:srgbClr val="7ABC30"/>
                </a:solidFill>
              </a:rPr>
              <a:t>Dig deeper</a:t>
            </a:r>
          </a:p>
        </p:txBody>
      </p:sp>
      <p:pic>
        <p:nvPicPr>
          <p:cNvPr id="5" name="Picture 4" descr="Blue circle with an illustration of an open boo with a green bookmark. Text: Dig deeper.">
            <a:extLst>
              <a:ext uri="{FF2B5EF4-FFF2-40B4-BE49-F238E27FC236}">
                <a16:creationId xmlns:a16="http://schemas.microsoft.com/office/drawing/2014/main" id="{A5BF93E2-E703-B8BD-C361-92DE29550E43}"/>
              </a:ext>
            </a:extLst>
          </p:cNvPr>
          <p:cNvPicPr>
            <a:picLocks noChangeAspect="1"/>
          </p:cNvPicPr>
          <p:nvPr/>
        </p:nvPicPr>
        <p:blipFill>
          <a:blip r:embed="rId3"/>
          <a:stretch>
            <a:fillRect/>
          </a:stretch>
        </p:blipFill>
        <p:spPr>
          <a:xfrm>
            <a:off x="3590362" y="957701"/>
            <a:ext cx="5018875" cy="4936401"/>
          </a:xfrm>
          <a:prstGeom prst="rect">
            <a:avLst/>
          </a:prstGeom>
        </p:spPr>
      </p:pic>
    </p:spTree>
    <p:extLst>
      <p:ext uri="{BB962C8B-B14F-4D97-AF65-F5344CB8AC3E}">
        <p14:creationId xmlns:p14="http://schemas.microsoft.com/office/powerpoint/2010/main" val="140730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BB2AB-1970-7C04-7825-640AB8B2614B}"/>
              </a:ext>
            </a:extLst>
          </p:cNvPr>
          <p:cNvSpPr txBox="1">
            <a:spLocks noGrp="1"/>
          </p:cNvSpPr>
          <p:nvPr>
            <p:ph type="title" idx="4294967295"/>
          </p:nvPr>
        </p:nvSpPr>
        <p:spPr>
          <a:xfrm>
            <a:off x="142880" y="133716"/>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Poppins SemiBold"/>
                <a:ea typeface="+mn-ea"/>
                <a:cs typeface="Poppins SemiBold"/>
              </a:rPr>
              <a:t>Cultural Humility Self-Reflection Tool</a:t>
            </a:r>
          </a:p>
        </p:txBody>
      </p:sp>
      <p:pic>
        <p:nvPicPr>
          <p:cNvPr id="2" name="Picture 1" descr="Cover of SMH-ON resource Cultural Humility Self-Reflection Tool for School Staff.">
            <a:extLst>
              <a:ext uri="{FF2B5EF4-FFF2-40B4-BE49-F238E27FC236}">
                <a16:creationId xmlns:a16="http://schemas.microsoft.com/office/drawing/2014/main" id="{EFE3C4CF-F06A-A8D8-F91B-70B28497A89A}"/>
              </a:ext>
            </a:extLst>
          </p:cNvPr>
          <p:cNvPicPr>
            <a:picLocks noChangeAspect="1"/>
          </p:cNvPicPr>
          <p:nvPr/>
        </p:nvPicPr>
        <p:blipFill>
          <a:blip r:embed="rId3"/>
          <a:stretch>
            <a:fillRect/>
          </a:stretch>
        </p:blipFill>
        <p:spPr>
          <a:xfrm>
            <a:off x="808978" y="1393825"/>
            <a:ext cx="3856284" cy="507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E33167F1-044B-49AB-9434-43C8D7D6FF3D}"/>
              </a:ext>
            </a:extLst>
          </p:cNvPr>
          <p:cNvSpPr>
            <a:spLocks noGrp="1"/>
          </p:cNvSpPr>
          <p:nvPr>
            <p:ph idx="1"/>
          </p:nvPr>
        </p:nvSpPr>
        <p:spPr>
          <a:xfrm>
            <a:off x="5546238" y="1002250"/>
            <a:ext cx="6033794" cy="2113719"/>
          </a:xfrm>
        </p:spPr>
        <p:txBody>
          <a:bodyPr vert="horz" lIns="91440" tIns="45720" rIns="91440" bIns="45720" rtlCol="0" anchor="ctr">
            <a:normAutofit/>
          </a:bodyPr>
          <a:lstStyle/>
          <a:p>
            <a:pPr marL="0" indent="0">
              <a:lnSpc>
                <a:spcPct val="110000"/>
              </a:lnSpc>
              <a:buNone/>
            </a:pPr>
            <a:r>
              <a:rPr lang="en-US" sz="2400" dirty="0">
                <a:solidFill>
                  <a:srgbClr val="2F2F2F"/>
                </a:solidFill>
                <a:latin typeface="Roboto Medium"/>
                <a:ea typeface="Roboto Medium"/>
                <a:cs typeface="Roboto Medium"/>
              </a:rPr>
              <a:t>Exploring and reflecting upon your cultural humility as a school staff member helps you provide identity-affirming support to every student.</a:t>
            </a:r>
            <a:endParaRPr lang="en-US" sz="2400" dirty="0">
              <a:latin typeface="Roboto Medium"/>
              <a:ea typeface="Roboto Medium"/>
              <a:cs typeface="Roboto Medium"/>
            </a:endParaRPr>
          </a:p>
        </p:txBody>
      </p:sp>
      <p:pic>
        <p:nvPicPr>
          <p:cNvPr id="6" name="Picture 5" descr="QR code for SMH-ON resource Cultural Humility Self-Reflection Tool for School Staff.">
            <a:extLst>
              <a:ext uri="{FF2B5EF4-FFF2-40B4-BE49-F238E27FC236}">
                <a16:creationId xmlns:a16="http://schemas.microsoft.com/office/drawing/2014/main" id="{BD8740E3-67B0-9B3D-942E-9F2D2FD236B9}"/>
              </a:ext>
            </a:extLst>
          </p:cNvPr>
          <p:cNvPicPr>
            <a:picLocks noChangeAspect="1"/>
          </p:cNvPicPr>
          <p:nvPr/>
        </p:nvPicPr>
        <p:blipFill>
          <a:blip r:embed="rId4">
            <a:extLst>
              <a:ext uri="{28A0092B-C50C-407E-A947-70E740481C1C}">
                <a14:useLocalDpi xmlns:a14="http://schemas.microsoft.com/office/drawing/2010/main" val="0"/>
              </a:ext>
            </a:extLst>
          </a:blip>
          <a:srcRect l="29633" t="14038" r="29897" b="16103"/>
          <a:stretch>
            <a:fillRect/>
          </a:stretch>
        </p:blipFill>
        <p:spPr>
          <a:xfrm>
            <a:off x="5367740" y="3115969"/>
            <a:ext cx="2517913" cy="2483729"/>
          </a:xfrm>
          <a:prstGeom prst="rect">
            <a:avLst/>
          </a:prstGeom>
        </p:spPr>
      </p:pic>
    </p:spTree>
    <p:extLst>
      <p:ext uri="{BB962C8B-B14F-4D97-AF65-F5344CB8AC3E}">
        <p14:creationId xmlns:p14="http://schemas.microsoft.com/office/powerpoint/2010/main" val="305942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1183342" y="-134470"/>
            <a:ext cx="9485434" cy="1325563"/>
          </a:xfrm>
        </p:spPr>
        <p:txBody>
          <a:bodyPr/>
          <a:lstStyle/>
          <a:p>
            <a:r>
              <a:rPr lang="en-CA" dirty="0">
                <a:latin typeface="Poppins SemiBold"/>
                <a:cs typeface="Poppins SemiBold"/>
              </a:rPr>
              <a:t>Notes for facilitation </a:t>
            </a:r>
            <a:r>
              <a:rPr lang="en-CA" dirty="0">
                <a:solidFill>
                  <a:srgbClr val="FDFAD7"/>
                </a:solidFill>
                <a:latin typeface="Poppins SemiBold"/>
                <a:cs typeface="Poppins SemiBold"/>
              </a:rPr>
              <a:t>22</a:t>
            </a:r>
            <a:endParaRPr lang="en-US" dirty="0">
              <a:solidFill>
                <a:srgbClr val="FDFAD7"/>
              </a:solidFill>
              <a:latin typeface="Poppins SemiBold"/>
              <a:cs typeface="Poppins SemiBold"/>
            </a:endParaRPr>
          </a:p>
        </p:txBody>
      </p:sp>
      <p:pic>
        <p:nvPicPr>
          <p:cNvPr id="5" name="Picture 4" descr="pencil">
            <a:extLst>
              <a:ext uri="{FF2B5EF4-FFF2-40B4-BE49-F238E27FC236}">
                <a16:creationId xmlns:a16="http://schemas.microsoft.com/office/drawing/2014/main" id="{4AAA3162-93A1-549C-B7A3-DD0729662ACA}"/>
              </a:ext>
            </a:extLst>
          </p:cNvPr>
          <p:cNvPicPr>
            <a:picLocks noChangeAspect="1"/>
          </p:cNvPicPr>
          <p:nvPr/>
        </p:nvPicPr>
        <p:blipFill>
          <a:blip r:embed="rId3"/>
          <a:stretch>
            <a:fillRect/>
          </a:stretch>
        </p:blipFill>
        <p:spPr>
          <a:xfrm flipH="1">
            <a:off x="260688" y="225425"/>
            <a:ext cx="580350" cy="649846"/>
          </a:xfrm>
          <a:prstGeom prst="rect">
            <a:avLst/>
          </a:prstGeom>
          <a:ln>
            <a:noFill/>
          </a:ln>
        </p:spPr>
      </p:pic>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449264" y="1183381"/>
            <a:ext cx="11039644" cy="3953529"/>
          </a:xfrm>
        </p:spPr>
        <p:txBody>
          <a:bodyPr vert="horz" lIns="91440" tIns="45720" rIns="91440" bIns="45720" rtlCol="0" anchor="t">
            <a:normAutofit/>
          </a:bodyPr>
          <a:lstStyle/>
          <a:p>
            <a:pPr marL="0" indent="0">
              <a:lnSpc>
                <a:spcPct val="110000"/>
              </a:lnSpc>
              <a:buNone/>
            </a:pPr>
            <a:r>
              <a:rPr lang="en-US" sz="2600" dirty="0">
                <a:latin typeface="Roboto Medium"/>
                <a:ea typeface="Roboto Medium"/>
                <a:cs typeface="Roboto Medium"/>
              </a:rPr>
              <a:t>Materials needed:</a:t>
            </a:r>
          </a:p>
          <a:p>
            <a:pPr>
              <a:lnSpc>
                <a:spcPct val="110000"/>
              </a:lnSpc>
            </a:pPr>
            <a:r>
              <a:rPr lang="en-US" sz="2400" dirty="0">
                <a:latin typeface="Roboto Medium"/>
                <a:ea typeface="Roboto Medium"/>
                <a:cs typeface="Roboto Medium"/>
              </a:rPr>
              <a:t>sticky notes, pens</a:t>
            </a:r>
          </a:p>
          <a:p>
            <a:pPr>
              <a:lnSpc>
                <a:spcPct val="110000"/>
              </a:lnSpc>
            </a:pPr>
            <a:r>
              <a:rPr lang="en-US" sz="2400" dirty="0">
                <a:latin typeface="Roboto Medium"/>
                <a:ea typeface="Roboto Medium"/>
                <a:cs typeface="Roboto Medium"/>
              </a:rPr>
              <a:t>chart paper, markers</a:t>
            </a:r>
          </a:p>
          <a:p>
            <a:pPr>
              <a:lnSpc>
                <a:spcPct val="110000"/>
              </a:lnSpc>
            </a:pPr>
            <a:r>
              <a:rPr lang="en-US" sz="2400" dirty="0">
                <a:latin typeface="Roboto Medium"/>
                <a:ea typeface="Roboto Medium"/>
                <a:cs typeface="Roboto Medium"/>
              </a:rPr>
              <a:t>devices to access the online course (should you wish to introduce it as part of the learning)</a:t>
            </a:r>
          </a:p>
          <a:p>
            <a:pPr marL="0" indent="0">
              <a:lnSpc>
                <a:spcPct val="110000"/>
              </a:lnSpc>
              <a:buNone/>
            </a:pPr>
            <a:r>
              <a:rPr lang="en-US" sz="2600" dirty="0">
                <a:latin typeface="Roboto Medium"/>
                <a:ea typeface="Roboto Medium"/>
                <a:cs typeface="Roboto Medium"/>
              </a:rPr>
              <a:t>Look for the following symbols to help with facilitation, as well as alignment with the course:</a:t>
            </a:r>
          </a:p>
        </p:txBody>
      </p:sp>
      <p:pic>
        <p:nvPicPr>
          <p:cNvPr id="27" name="Picture 26" descr="Illustration with a silhouette of a human head in blue with the brain depicted in white, and green lines radiating above to emphasize the brain. Text: Understand the topic.">
            <a:extLst>
              <a:ext uri="{FF2B5EF4-FFF2-40B4-BE49-F238E27FC236}">
                <a16:creationId xmlns:a16="http://schemas.microsoft.com/office/drawing/2014/main" id="{EFCC1F62-6AB2-8E22-928C-9B194CB6C6C2}"/>
              </a:ext>
            </a:extLst>
          </p:cNvPr>
          <p:cNvPicPr>
            <a:picLocks noChangeAspect="1"/>
          </p:cNvPicPr>
          <p:nvPr/>
        </p:nvPicPr>
        <p:blipFill>
          <a:blip r:embed="rId4"/>
          <a:stretch>
            <a:fillRect/>
          </a:stretch>
        </p:blipFill>
        <p:spPr>
          <a:xfrm>
            <a:off x="1201417" y="5149210"/>
            <a:ext cx="1296501" cy="1283340"/>
          </a:xfrm>
          <a:prstGeom prst="rect">
            <a:avLst/>
          </a:prstGeom>
        </p:spPr>
      </p:pic>
      <p:pic>
        <p:nvPicPr>
          <p:cNvPr id="25" name="Picture 24" descr="Illustration of a magnifying glass on a green circle. Text: Explore strategies.">
            <a:extLst>
              <a:ext uri="{FF2B5EF4-FFF2-40B4-BE49-F238E27FC236}">
                <a16:creationId xmlns:a16="http://schemas.microsoft.com/office/drawing/2014/main" id="{D47D8AEA-FDB8-14C3-F8C5-8376C9FD8811}"/>
              </a:ext>
            </a:extLst>
          </p:cNvPr>
          <p:cNvPicPr>
            <a:picLocks noChangeAspect="1"/>
          </p:cNvPicPr>
          <p:nvPr/>
        </p:nvPicPr>
        <p:blipFill>
          <a:blip r:embed="rId5"/>
          <a:stretch>
            <a:fillRect/>
          </a:stretch>
        </p:blipFill>
        <p:spPr>
          <a:xfrm>
            <a:off x="3261699" y="5138189"/>
            <a:ext cx="1286863" cy="1239751"/>
          </a:xfrm>
          <a:prstGeom prst="rect">
            <a:avLst/>
          </a:prstGeom>
        </p:spPr>
      </p:pic>
      <p:pic>
        <p:nvPicPr>
          <p:cNvPr id="23" name="Picture 22" descr="Illustration showing the silhouette of a human head gazing into a mirror and seeing its reflection. Text: Reflect. ">
            <a:extLst>
              <a:ext uri="{FF2B5EF4-FFF2-40B4-BE49-F238E27FC236}">
                <a16:creationId xmlns:a16="http://schemas.microsoft.com/office/drawing/2014/main" id="{42817352-B8C8-4F77-5423-D95D9395E673}"/>
              </a:ext>
            </a:extLst>
          </p:cNvPr>
          <p:cNvPicPr>
            <a:picLocks noChangeAspect="1"/>
          </p:cNvPicPr>
          <p:nvPr/>
        </p:nvPicPr>
        <p:blipFill>
          <a:blip r:embed="rId6"/>
          <a:stretch>
            <a:fillRect/>
          </a:stretch>
        </p:blipFill>
        <p:spPr>
          <a:xfrm>
            <a:off x="5307758" y="5142146"/>
            <a:ext cx="1293089" cy="1279599"/>
          </a:xfrm>
          <a:prstGeom prst="rect">
            <a:avLst/>
          </a:prstGeom>
        </p:spPr>
      </p:pic>
      <p:pic>
        <p:nvPicPr>
          <p:cNvPr id="24" name="Picture 23" descr="Illustration showing a hammer and wrench crossed in the shape of an X inside a purple circle. Text: Build your toolbox.">
            <a:extLst>
              <a:ext uri="{FF2B5EF4-FFF2-40B4-BE49-F238E27FC236}">
                <a16:creationId xmlns:a16="http://schemas.microsoft.com/office/drawing/2014/main" id="{5ECE0BBC-87F5-94C1-79F6-2EFF1387348F}"/>
              </a:ext>
            </a:extLst>
          </p:cNvPr>
          <p:cNvPicPr>
            <a:picLocks noChangeAspect="1"/>
          </p:cNvPicPr>
          <p:nvPr/>
        </p:nvPicPr>
        <p:blipFill>
          <a:blip r:embed="rId7"/>
          <a:stretch>
            <a:fillRect/>
          </a:stretch>
        </p:blipFill>
        <p:spPr>
          <a:xfrm>
            <a:off x="7432025" y="5152667"/>
            <a:ext cx="1291588" cy="1279883"/>
          </a:xfrm>
          <a:prstGeom prst="rect">
            <a:avLst/>
          </a:prstGeom>
        </p:spPr>
      </p:pic>
      <p:pic>
        <p:nvPicPr>
          <p:cNvPr id="26" name="Picture 25" descr="Blue circle with an illustration of an open boo with a green bookmark. Text: Dig deeper.">
            <a:extLst>
              <a:ext uri="{FF2B5EF4-FFF2-40B4-BE49-F238E27FC236}">
                <a16:creationId xmlns:a16="http://schemas.microsoft.com/office/drawing/2014/main" id="{E5B662F4-FC60-6E46-CFEE-E41090922B82}"/>
              </a:ext>
            </a:extLst>
          </p:cNvPr>
          <p:cNvPicPr>
            <a:picLocks noChangeAspect="1"/>
          </p:cNvPicPr>
          <p:nvPr/>
        </p:nvPicPr>
        <p:blipFill>
          <a:blip r:embed="rId8"/>
          <a:stretch>
            <a:fillRect/>
          </a:stretch>
        </p:blipFill>
        <p:spPr>
          <a:xfrm>
            <a:off x="9550045" y="5152951"/>
            <a:ext cx="1293542" cy="1279599"/>
          </a:xfrm>
          <a:prstGeom prst="rect">
            <a:avLst/>
          </a:prstGeom>
        </p:spPr>
      </p:pic>
    </p:spTree>
    <p:extLst>
      <p:ext uri="{BB962C8B-B14F-4D97-AF65-F5344CB8AC3E}">
        <p14:creationId xmlns:p14="http://schemas.microsoft.com/office/powerpoint/2010/main" val="2882747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4D28-DDBC-933D-666A-4C53A6FED1B6}"/>
              </a:ext>
            </a:extLst>
          </p:cNvPr>
          <p:cNvSpPr>
            <a:spLocks noGrp="1"/>
          </p:cNvSpPr>
          <p:nvPr>
            <p:ph type="title"/>
          </p:nvPr>
        </p:nvSpPr>
        <p:spPr>
          <a:xfrm>
            <a:off x="1965814" y="-2229"/>
            <a:ext cx="9630033" cy="1346157"/>
          </a:xfrm>
        </p:spPr>
        <p:txBody>
          <a:bodyPr/>
          <a:lstStyle/>
          <a:p>
            <a:r>
              <a:rPr lang="en-US" dirty="0">
                <a:latin typeface="Poppins SemiBold"/>
                <a:cs typeface="Poppins SemiBold"/>
              </a:rPr>
              <a:t>Connect with SMH-ON</a:t>
            </a:r>
          </a:p>
        </p:txBody>
      </p:sp>
      <p:sp>
        <p:nvSpPr>
          <p:cNvPr id="3" name="Content Placeholder 2">
            <a:extLst>
              <a:ext uri="{FF2B5EF4-FFF2-40B4-BE49-F238E27FC236}">
                <a16:creationId xmlns:a16="http://schemas.microsoft.com/office/drawing/2014/main" id="{D0383103-31EA-473B-AB3D-84662252F5D4}"/>
              </a:ext>
            </a:extLst>
          </p:cNvPr>
          <p:cNvSpPr>
            <a:spLocks noGrp="1"/>
          </p:cNvSpPr>
          <p:nvPr>
            <p:ph idx="1"/>
          </p:nvPr>
        </p:nvSpPr>
        <p:spPr>
          <a:xfrm>
            <a:off x="334963" y="2185060"/>
            <a:ext cx="3286101" cy="3192019"/>
          </a:xfrm>
        </p:spPr>
        <p:txBody>
          <a:bodyPr vert="horz" lIns="91440" tIns="45720" rIns="91440" bIns="45720" rtlCol="0" anchor="t">
            <a:normAutofit/>
          </a:bodyPr>
          <a:lstStyle/>
          <a:p>
            <a:pPr marL="0" indent="0">
              <a:lnSpc>
                <a:spcPct val="110000"/>
              </a:lnSpc>
              <a:buNone/>
            </a:pPr>
            <a:r>
              <a:rPr lang="en-US" dirty="0">
                <a:latin typeface="Roboto Medium"/>
                <a:ea typeface="Roboto Medium"/>
                <a:cs typeface="Roboto Medium"/>
              </a:rPr>
              <a:t>Continue the learning by exploring the foundational Intro to MH LIT course for educators.</a:t>
            </a:r>
          </a:p>
        </p:txBody>
      </p:sp>
      <p:pic>
        <p:nvPicPr>
          <p:cNvPr id="5" name="Picture 4" descr="Screenshot of SMH-ON Learn webpage, with the Intro to MH LIT course button circled.">
            <a:extLst>
              <a:ext uri="{FF2B5EF4-FFF2-40B4-BE49-F238E27FC236}">
                <a16:creationId xmlns:a16="http://schemas.microsoft.com/office/drawing/2014/main" id="{701DE26A-6980-932C-6138-B34CA51FD9C0}"/>
              </a:ext>
            </a:extLst>
          </p:cNvPr>
          <p:cNvPicPr>
            <a:picLocks noChangeAspect="1"/>
          </p:cNvPicPr>
          <p:nvPr/>
        </p:nvPicPr>
        <p:blipFill>
          <a:blip r:embed="rId3"/>
          <a:stretch>
            <a:fillRect/>
          </a:stretch>
        </p:blipFill>
        <p:spPr>
          <a:xfrm>
            <a:off x="227013" y="225425"/>
            <a:ext cx="1238250" cy="1219200"/>
          </a:xfrm>
          <a:prstGeom prst="rect">
            <a:avLst/>
          </a:prstGeom>
        </p:spPr>
      </p:pic>
      <p:pic>
        <p:nvPicPr>
          <p:cNvPr id="7" name="Picture 6" descr="Screenshot of SMH-ON Learn web page, with circle around Intro to MH LIT course.">
            <a:hlinkClick r:id="rId4"/>
            <a:extLst>
              <a:ext uri="{FF2B5EF4-FFF2-40B4-BE49-F238E27FC236}">
                <a16:creationId xmlns:a16="http://schemas.microsoft.com/office/drawing/2014/main" id="{ADE000D3-B08F-179C-B6D3-62D7DFA67620}"/>
              </a:ext>
            </a:extLst>
          </p:cNvPr>
          <p:cNvPicPr>
            <a:picLocks noChangeAspect="1"/>
          </p:cNvPicPr>
          <p:nvPr/>
        </p:nvPicPr>
        <p:blipFill>
          <a:blip r:embed="rId5"/>
          <a:stretch>
            <a:fillRect/>
          </a:stretch>
        </p:blipFill>
        <p:spPr>
          <a:xfrm>
            <a:off x="4189546" y="1568485"/>
            <a:ext cx="7812010" cy="5089585"/>
          </a:xfrm>
          <a:prstGeom prst="rect">
            <a:avLst/>
          </a:prstGeom>
          <a:solidFill>
            <a:srgbClr val="FFFFFF">
              <a:shade val="85000"/>
            </a:srgbClr>
          </a:solidFill>
          <a:ln w="88900" cap="sq">
            <a:solidFill>
              <a:srgbClr val="40008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descr="Circle around Intro to MH LIT button.">
            <a:extLst>
              <a:ext uri="{FF2B5EF4-FFF2-40B4-BE49-F238E27FC236}">
                <a16:creationId xmlns:a16="http://schemas.microsoft.com/office/drawing/2014/main" id="{1975DCC1-43B4-6009-B319-8739E15CECDB}"/>
              </a:ext>
            </a:extLst>
          </p:cNvPr>
          <p:cNvSpPr/>
          <p:nvPr/>
        </p:nvSpPr>
        <p:spPr>
          <a:xfrm>
            <a:off x="4115591" y="2608404"/>
            <a:ext cx="2376613" cy="2376615"/>
          </a:xfrm>
          <a:prstGeom prst="ellipse">
            <a:avLst/>
          </a:prstGeom>
          <a:noFill/>
          <a:ln w="57150">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0444-31AF-48C6-8F35-1330948D7A05}"/>
              </a:ext>
            </a:extLst>
          </p:cNvPr>
          <p:cNvSpPr>
            <a:spLocks noGrp="1"/>
          </p:cNvSpPr>
          <p:nvPr>
            <p:ph type="title" idx="4294967295"/>
          </p:nvPr>
        </p:nvSpPr>
        <p:spPr>
          <a:xfrm>
            <a:off x="119437" y="405038"/>
            <a:ext cx="7161718" cy="728905"/>
          </a:xfrm>
        </p:spPr>
        <p:txBody>
          <a:bodyPr>
            <a:normAutofit fontScale="90000"/>
          </a:bodyPr>
          <a:lstStyle/>
          <a:p>
            <a:r>
              <a:rPr lang="en-US" dirty="0">
                <a:solidFill>
                  <a:srgbClr val="333333"/>
                </a:solidFill>
                <a:latin typeface="Poppins SemiBold"/>
                <a:cs typeface="Poppins SemiBold"/>
              </a:rPr>
              <a:t>By the end of this module, we will be able to:</a:t>
            </a:r>
            <a:endParaRPr lang="en-US" b="0" dirty="0">
              <a:latin typeface="Poppins SemiBold" panose="00000700000000000000" pitchFamily="2" charset="0"/>
              <a:cs typeface="Poppins SemiBold" panose="00000700000000000000" pitchFamily="2" charset="0"/>
            </a:endParaRPr>
          </a:p>
        </p:txBody>
      </p:sp>
      <p:sp>
        <p:nvSpPr>
          <p:cNvPr id="3" name="Text Placeholder 2"/>
          <p:cNvSpPr>
            <a:spLocks noGrp="1"/>
          </p:cNvSpPr>
          <p:nvPr>
            <p:ph type="body" idx="4294967295"/>
          </p:nvPr>
        </p:nvSpPr>
        <p:spPr>
          <a:xfrm>
            <a:off x="438136" y="1489728"/>
            <a:ext cx="8013509" cy="4441171"/>
          </a:xfrm>
        </p:spPr>
        <p:txBody>
          <a:bodyPr vert="horz" lIns="91440" tIns="45720" rIns="91440" bIns="45720" rtlCol="0" anchor="t">
            <a:noAutofit/>
          </a:bodyPr>
          <a:lstStyle/>
          <a:p>
            <a:pPr>
              <a:lnSpc>
                <a:spcPct val="110000"/>
              </a:lnSpc>
              <a:buFont typeface="Wingdings" panose="05000000000000000000" pitchFamily="2" charset="2"/>
              <a:buChar char="§"/>
            </a:pPr>
            <a:r>
              <a:rPr lang="en-US" sz="2400" dirty="0">
                <a:solidFill>
                  <a:srgbClr val="333333"/>
                </a:solidFill>
                <a:latin typeface="Roboto Medium"/>
                <a:ea typeface="Roboto Medium"/>
                <a:cs typeface="Roboto Medium"/>
              </a:rPr>
              <a:t>understand culturally responsive and identity-affirming approaches to social emotional skill development and why they are important</a:t>
            </a:r>
          </a:p>
          <a:p>
            <a:pPr>
              <a:lnSpc>
                <a:spcPct val="110000"/>
              </a:lnSpc>
              <a:buFont typeface="Wingdings" panose="05000000000000000000" pitchFamily="2" charset="2"/>
              <a:buChar char="§"/>
            </a:pPr>
            <a:r>
              <a:rPr lang="en-US" sz="2400" dirty="0">
                <a:solidFill>
                  <a:srgbClr val="333333"/>
                </a:solidFill>
                <a:latin typeface="Roboto Medium"/>
                <a:ea typeface="Roboto Medium"/>
                <a:cs typeface="Roboto Medium"/>
              </a:rPr>
              <a:t>describe the six social-emotional learning (SEL) competencies, as outlined by the Ministry of Education</a:t>
            </a:r>
          </a:p>
          <a:p>
            <a:pPr>
              <a:lnSpc>
                <a:spcPct val="110000"/>
              </a:lnSpc>
              <a:buFont typeface="Wingdings" panose="05000000000000000000" pitchFamily="2" charset="2"/>
              <a:buChar char="§"/>
            </a:pPr>
            <a:r>
              <a:rPr lang="en-US" sz="2400" dirty="0">
                <a:solidFill>
                  <a:srgbClr val="333333"/>
                </a:solidFill>
                <a:latin typeface="Roboto Medium"/>
                <a:ea typeface="Roboto Medium"/>
                <a:cs typeface="Roboto Medium"/>
              </a:rPr>
              <a:t>name and identify cautions to be aware of when supporting social emotional skill development</a:t>
            </a:r>
          </a:p>
          <a:p>
            <a:pPr>
              <a:lnSpc>
                <a:spcPct val="110000"/>
              </a:lnSpc>
              <a:buFont typeface="Wingdings" panose="05000000000000000000" pitchFamily="2" charset="2"/>
              <a:buChar char="§"/>
            </a:pPr>
            <a:r>
              <a:rPr lang="en-US" sz="2400" dirty="0">
                <a:solidFill>
                  <a:srgbClr val="333333"/>
                </a:solidFill>
                <a:latin typeface="Roboto Medium"/>
                <a:ea typeface="Roboto Medium"/>
                <a:cs typeface="Roboto Medium"/>
              </a:rPr>
              <a:t>share practical strategies to support identity-affirming approaches to social emotional skill development</a:t>
            </a:r>
          </a:p>
        </p:txBody>
      </p:sp>
      <p:pic>
        <p:nvPicPr>
          <p:cNvPr id="1026" name="Picture 2">
            <a:extLst>
              <a:ext uri="{FF2B5EF4-FFF2-40B4-BE49-F238E27FC236}">
                <a16:creationId xmlns:a16="http://schemas.microsoft.com/office/drawing/2014/main" id="{931F251E-53C3-1083-EDD8-DEBB789295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135" y="297255"/>
            <a:ext cx="2242457" cy="217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04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C486-7C16-30EC-83E6-C6297871340B}"/>
              </a:ext>
            </a:extLst>
          </p:cNvPr>
          <p:cNvSpPr>
            <a:spLocks noGrp="1"/>
          </p:cNvSpPr>
          <p:nvPr>
            <p:ph type="title"/>
          </p:nvPr>
        </p:nvSpPr>
        <p:spPr>
          <a:xfrm>
            <a:off x="127515" y="86497"/>
            <a:ext cx="1565361" cy="383059"/>
          </a:xfrm>
        </p:spPr>
        <p:txBody>
          <a:bodyPr vert="horz" lIns="91440" tIns="45720" rIns="91440" bIns="45720" rtlCol="0" anchor="b">
            <a:normAutofit/>
          </a:bodyPr>
          <a:lstStyle/>
          <a:p>
            <a:r>
              <a:rPr lang="en-CA" sz="1100" dirty="0">
                <a:solidFill>
                  <a:srgbClr val="7ABC30"/>
                </a:solidFill>
                <a:latin typeface="Roboto Medium" panose="02000000000000000000" pitchFamily="2" charset="0"/>
                <a:ea typeface="Roboto Medium" panose="02000000000000000000" pitchFamily="2" charset="0"/>
              </a:rPr>
              <a:t>Understand the topic</a:t>
            </a:r>
          </a:p>
        </p:txBody>
      </p:sp>
      <p:pic>
        <p:nvPicPr>
          <p:cNvPr id="5" name="Picture 4" descr="Illustration with a silhouette of a human head in blue with the brain depicted in white, and green lines radiating above to emphasize the brain. Text: Understand the topic.">
            <a:extLst>
              <a:ext uri="{FF2B5EF4-FFF2-40B4-BE49-F238E27FC236}">
                <a16:creationId xmlns:a16="http://schemas.microsoft.com/office/drawing/2014/main" id="{292FF3DC-0BE8-7C87-8F42-EC08FBF4A603}"/>
              </a:ext>
            </a:extLst>
          </p:cNvPr>
          <p:cNvPicPr>
            <a:picLocks noChangeAspect="1"/>
          </p:cNvPicPr>
          <p:nvPr/>
        </p:nvPicPr>
        <p:blipFill>
          <a:blip r:embed="rId3"/>
          <a:stretch>
            <a:fillRect/>
          </a:stretch>
        </p:blipFill>
        <p:spPr>
          <a:xfrm>
            <a:off x="3752701" y="1001131"/>
            <a:ext cx="4675178" cy="4688470"/>
          </a:xfrm>
          <a:prstGeom prst="rect">
            <a:avLst/>
          </a:prstGeom>
          <a:ln>
            <a:noFill/>
          </a:ln>
        </p:spPr>
      </p:pic>
    </p:spTree>
    <p:extLst>
      <p:ext uri="{BB962C8B-B14F-4D97-AF65-F5344CB8AC3E}">
        <p14:creationId xmlns:p14="http://schemas.microsoft.com/office/powerpoint/2010/main" val="376628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AA88-CEDD-077E-FB74-FD70DD22869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IA-SEL video</a:t>
            </a:r>
          </a:p>
        </p:txBody>
      </p:sp>
      <p:pic>
        <p:nvPicPr>
          <p:cNvPr id="4" name="Online Media 3" title="Skills for students: What is social-emotional learning?">
            <a:hlinkClick r:id="" action="ppaction://noaction"/>
            <a:extLst>
              <a:ext uri="{FF2B5EF4-FFF2-40B4-BE49-F238E27FC236}">
                <a16:creationId xmlns:a16="http://schemas.microsoft.com/office/drawing/2014/main" id="{861F1D6F-158A-9771-490A-A3831AE1255F}"/>
              </a:ext>
            </a:extLst>
          </p:cNvPr>
          <p:cNvPicPr>
            <a:picLocks noGrp="1" noRot="1" noChangeAspect="1"/>
          </p:cNvPicPr>
          <p:nvPr>
            <p:ph idx="1"/>
            <a:videoFile r:link="rId1"/>
          </p:nvPr>
        </p:nvPicPr>
        <p:blipFill>
          <a:blip r:embed="rId4"/>
          <a:stretch>
            <a:fillRect/>
          </a:stretch>
        </p:blipFill>
        <p:spPr>
          <a:xfrm>
            <a:off x="976477" y="324552"/>
            <a:ext cx="10239045" cy="5788469"/>
          </a:xfrm>
          <a:prstGeom prst="rect">
            <a:avLst/>
          </a:prstGeom>
        </p:spPr>
      </p:pic>
    </p:spTree>
    <p:extLst>
      <p:ext uri="{BB962C8B-B14F-4D97-AF65-F5344CB8AC3E}">
        <p14:creationId xmlns:p14="http://schemas.microsoft.com/office/powerpoint/2010/main" val="308773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D741-CE45-9C29-0FDD-74BA92479C70}"/>
              </a:ext>
            </a:extLst>
          </p:cNvPr>
          <p:cNvSpPr txBox="1">
            <a:spLocks noGrp="1"/>
          </p:cNvSpPr>
          <p:nvPr>
            <p:ph type="title" idx="4294967295"/>
          </p:nvPr>
        </p:nvSpPr>
        <p:spPr>
          <a:xfrm>
            <a:off x="127680" y="124235"/>
            <a:ext cx="1172904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Poppins SemiBold"/>
                <a:ea typeface="+mn-ea"/>
                <a:cs typeface="Poppins SemiBold"/>
              </a:rPr>
              <a:t>The Ministry of Education notes many potential benefits</a:t>
            </a:r>
          </a:p>
        </p:txBody>
      </p:sp>
      <p:sp>
        <p:nvSpPr>
          <p:cNvPr id="8" name="Speech Bubble: Rectangle with Corners Rounded 7">
            <a:extLst>
              <a:ext uri="{FF2B5EF4-FFF2-40B4-BE49-F238E27FC236}">
                <a16:creationId xmlns:a16="http://schemas.microsoft.com/office/drawing/2014/main" id="{4BF4BF13-DBCF-DC23-14D3-118A62359928}"/>
              </a:ext>
            </a:extLst>
          </p:cNvPr>
          <p:cNvSpPr/>
          <p:nvPr/>
        </p:nvSpPr>
        <p:spPr>
          <a:xfrm>
            <a:off x="550863" y="1803247"/>
            <a:ext cx="4701048" cy="3830975"/>
          </a:xfrm>
          <a:prstGeom prst="wedgeRoundRectCallout">
            <a:avLst>
              <a:gd name="adj1" fmla="val -22554"/>
              <a:gd name="adj2" fmla="val 70716"/>
              <a:gd name="adj3" fmla="val 16667"/>
            </a:avLst>
          </a:prstGeom>
          <a:solidFill>
            <a:srgbClr val="400E8A"/>
          </a:solidFill>
          <a:ln>
            <a:solidFill>
              <a:srgbClr val="400E8A"/>
            </a:solidFill>
          </a:ln>
        </p:spPr>
        <p:style>
          <a:lnRef idx="3">
            <a:schemeClr val="lt1"/>
          </a:lnRef>
          <a:fillRef idx="1">
            <a:schemeClr val="accent2"/>
          </a:fillRef>
          <a:effectRef idx="1">
            <a:schemeClr val="accent2"/>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US" sz="2200" b="1" dirty="0">
                <a:solidFill>
                  <a:schemeClr val="bg1"/>
                </a:solidFill>
                <a:latin typeface="Roboto Black"/>
                <a:ea typeface="Roboto Medium"/>
                <a:cs typeface="Segoe UI"/>
              </a:rPr>
              <a:t>Social-emotional learning skills help students foster overall health and well-being, good mental health, and support the ability to learn and thrive. </a:t>
            </a:r>
          </a:p>
          <a:p>
            <a:endParaRPr lang="en-US" sz="2200" b="1" dirty="0">
              <a:solidFill>
                <a:schemeClr val="bg1"/>
              </a:solidFill>
              <a:latin typeface="Roboto Black"/>
              <a:ea typeface="Roboto Medium"/>
              <a:cs typeface="Segoe UI"/>
            </a:endParaRPr>
          </a:p>
          <a:p>
            <a:pPr algn="r"/>
            <a:r>
              <a:rPr lang="en-US" sz="2200" b="1" dirty="0">
                <a:solidFill>
                  <a:schemeClr val="bg1"/>
                </a:solidFill>
                <a:latin typeface="Roboto Black"/>
                <a:ea typeface="Roboto Medium"/>
                <a:cs typeface="Segoe UI"/>
              </a:rPr>
              <a:t>– PPM 169</a:t>
            </a:r>
          </a:p>
        </p:txBody>
      </p:sp>
      <p:sp>
        <p:nvSpPr>
          <p:cNvPr id="6" name="Speech Bubble: Rectangle with Corners Rounded 5">
            <a:extLst>
              <a:ext uri="{FF2B5EF4-FFF2-40B4-BE49-F238E27FC236}">
                <a16:creationId xmlns:a16="http://schemas.microsoft.com/office/drawing/2014/main" id="{68EA7A8A-AB54-4BD2-BA88-EBA07D7AD2EA}"/>
              </a:ext>
            </a:extLst>
          </p:cNvPr>
          <p:cNvSpPr/>
          <p:nvPr/>
        </p:nvSpPr>
        <p:spPr>
          <a:xfrm>
            <a:off x="5486401" y="1803247"/>
            <a:ext cx="5943599" cy="3830975"/>
          </a:xfrm>
          <a:prstGeom prst="wedgeRoundRectCallout">
            <a:avLst>
              <a:gd name="adj1" fmla="val -22554"/>
              <a:gd name="adj2" fmla="val 70716"/>
              <a:gd name="adj3" fmla="val 16667"/>
            </a:avLst>
          </a:prstGeom>
          <a:solidFill>
            <a:srgbClr val="92D050"/>
          </a:solidFill>
          <a:ln>
            <a:solidFill>
              <a:srgbClr val="D9F0C0"/>
            </a:solidFill>
          </a:ln>
        </p:spPr>
        <p:style>
          <a:lnRef idx="1">
            <a:schemeClr val="accent1"/>
          </a:lnRef>
          <a:fillRef idx="3">
            <a:schemeClr val="accent1"/>
          </a:fillRef>
          <a:effectRef idx="2">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US" sz="2200" b="1" dirty="0">
                <a:solidFill>
                  <a:srgbClr val="222222"/>
                </a:solidFill>
                <a:latin typeface="Roboto Black" panose="02000000000000000000" pitchFamily="2" charset="0"/>
                <a:ea typeface="Roboto Black" panose="02000000000000000000" pitchFamily="2" charset="0"/>
                <a:cs typeface="Segoe UI"/>
              </a:rPr>
              <a:t>Implemented thoughtfully and intentionally, SEL has tremendous potential to create the conditions for student affirmation, youth agency and civic engagement and, ultimately, social change. </a:t>
            </a:r>
            <a:endParaRPr lang="en-US" sz="2200" b="1" dirty="0">
              <a:solidFill>
                <a:srgbClr val="222222"/>
              </a:solidFill>
              <a:latin typeface="Roboto Black" panose="02000000000000000000" pitchFamily="2" charset="0"/>
              <a:ea typeface="Roboto Black" panose="02000000000000000000" pitchFamily="2" charset="0"/>
            </a:endParaRPr>
          </a:p>
          <a:p>
            <a:endParaRPr lang="en-US" sz="2200" b="1" dirty="0">
              <a:solidFill>
                <a:srgbClr val="222222"/>
              </a:solidFill>
              <a:latin typeface="Roboto Black" panose="02000000000000000000" pitchFamily="2" charset="0"/>
              <a:ea typeface="Roboto Black" panose="02000000000000000000" pitchFamily="2" charset="0"/>
              <a:cs typeface="Segoe UI"/>
            </a:endParaRPr>
          </a:p>
          <a:p>
            <a:pPr algn="r"/>
            <a:r>
              <a:rPr lang="en-US" sz="2200" b="1" dirty="0">
                <a:solidFill>
                  <a:srgbClr val="222222"/>
                </a:solidFill>
                <a:latin typeface="Roboto Black" panose="02000000000000000000" pitchFamily="2" charset="0"/>
                <a:ea typeface="Roboto Black" panose="02000000000000000000" pitchFamily="2" charset="0"/>
                <a:cs typeface="Segoe UI"/>
              </a:rPr>
              <a:t>– 2020 Ontario Math curriculum</a:t>
            </a:r>
            <a:endParaRPr lang="en-US" sz="2200" dirty="0">
              <a:solidFill>
                <a:srgbClr val="222222"/>
              </a:solidFill>
              <a:latin typeface="Roboto Medium" panose="02000000000000000000" pitchFamily="2" charset="0"/>
              <a:ea typeface="Roboto Medium" panose="02000000000000000000" pitchFamily="2" charset="0"/>
              <a:cs typeface="Segoe UI"/>
            </a:endParaRPr>
          </a:p>
        </p:txBody>
      </p:sp>
    </p:spTree>
    <p:extLst>
      <p:ext uri="{BB962C8B-B14F-4D97-AF65-F5344CB8AC3E}">
        <p14:creationId xmlns:p14="http://schemas.microsoft.com/office/powerpoint/2010/main" val="102587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BD169-A035-7820-7E18-A1EEDBAEE8DF}"/>
              </a:ext>
            </a:extLst>
          </p:cNvPr>
          <p:cNvSpPr>
            <a:spLocks noGrp="1"/>
          </p:cNvSpPr>
          <p:nvPr>
            <p:ph type="title"/>
          </p:nvPr>
        </p:nvSpPr>
        <p:spPr>
          <a:xfrm>
            <a:off x="136628" y="335929"/>
            <a:ext cx="6218202" cy="1339940"/>
          </a:xfrm>
        </p:spPr>
        <p:txBody>
          <a:bodyPr>
            <a:normAutofit fontScale="90000"/>
          </a:bodyPr>
          <a:lstStyle/>
          <a:p>
            <a:r>
              <a:rPr lang="en-US" dirty="0">
                <a:latin typeface="Poppins SemiBold"/>
                <a:cs typeface="Poppins SemiBold"/>
              </a:rPr>
              <a:t>Social-emotional skill development supports the curriculum</a:t>
            </a:r>
          </a:p>
        </p:txBody>
      </p:sp>
      <p:sp>
        <p:nvSpPr>
          <p:cNvPr id="27" name="Freeform: Shape 2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8DCB9D-DF72-5A87-95B5-21761F5EAB37}"/>
              </a:ext>
            </a:extLst>
          </p:cNvPr>
          <p:cNvSpPr>
            <a:spLocks noGrp="1"/>
          </p:cNvSpPr>
          <p:nvPr>
            <p:ph idx="1"/>
          </p:nvPr>
        </p:nvSpPr>
        <p:spPr>
          <a:xfrm>
            <a:off x="452958" y="2003128"/>
            <a:ext cx="5493792" cy="4351338"/>
          </a:xfrm>
        </p:spPr>
        <p:txBody>
          <a:bodyPr vert="horz" lIns="91440" tIns="45720" rIns="91440" bIns="45720" rtlCol="0">
            <a:normAutofit fontScale="92500" lnSpcReduction="20000"/>
          </a:bodyPr>
          <a:lstStyle/>
          <a:p>
            <a:pPr>
              <a:lnSpc>
                <a:spcPct val="120000"/>
              </a:lnSpc>
            </a:pPr>
            <a:r>
              <a:rPr lang="en-CA" dirty="0">
                <a:latin typeface="Roboto Medium"/>
                <a:ea typeface="Roboto Medium"/>
                <a:cs typeface="Roboto Medium"/>
              </a:rPr>
              <a:t>in the Elementary Health and Physical Education (HPE) curriculum</a:t>
            </a:r>
            <a:endParaRPr lang="en-US" dirty="0">
              <a:latin typeface="Roboto Medium"/>
              <a:ea typeface="Roboto Medium"/>
              <a:cs typeface="Roboto Medium"/>
            </a:endParaRPr>
          </a:p>
          <a:p>
            <a:pPr>
              <a:lnSpc>
                <a:spcPct val="120000"/>
              </a:lnSpc>
            </a:pPr>
            <a:r>
              <a:rPr lang="en-CA" dirty="0">
                <a:latin typeface="Roboto Medium"/>
                <a:ea typeface="Roboto Medium"/>
                <a:cs typeface="Roboto Medium"/>
              </a:rPr>
              <a:t>in the Elementary Mathematics curriculum</a:t>
            </a:r>
            <a:endParaRPr lang="en-US" dirty="0">
              <a:latin typeface="Roboto Medium"/>
              <a:ea typeface="Roboto Medium"/>
              <a:cs typeface="Roboto Medium"/>
            </a:endParaRPr>
          </a:p>
          <a:p>
            <a:pPr>
              <a:lnSpc>
                <a:spcPct val="120000"/>
              </a:lnSpc>
            </a:pPr>
            <a:r>
              <a:rPr lang="en-CA" dirty="0">
                <a:latin typeface="Roboto Medium"/>
                <a:ea typeface="Roboto Medium"/>
                <a:cs typeface="Roboto Medium"/>
              </a:rPr>
              <a:t>across the Elementary curriculum, as well as in the revised Early Years program </a:t>
            </a:r>
            <a:endParaRPr lang="en-US" dirty="0">
              <a:latin typeface="Roboto Medium"/>
              <a:ea typeface="Roboto Medium"/>
              <a:cs typeface="Roboto Medium"/>
            </a:endParaRPr>
          </a:p>
          <a:p>
            <a:pPr>
              <a:lnSpc>
                <a:spcPct val="120000"/>
              </a:lnSpc>
            </a:pPr>
            <a:r>
              <a:rPr lang="en-CA" dirty="0">
                <a:latin typeface="Roboto Medium"/>
                <a:ea typeface="Roboto Medium"/>
                <a:cs typeface="Roboto Medium"/>
              </a:rPr>
              <a:t>in the Career Studies curriculum</a:t>
            </a:r>
            <a:endParaRPr lang="en-US" dirty="0">
              <a:latin typeface="Roboto Medium"/>
              <a:ea typeface="Roboto Medium"/>
              <a:cs typeface="Roboto Medium"/>
            </a:endParaRPr>
          </a:p>
        </p:txBody>
      </p:sp>
      <p:sp>
        <p:nvSpPr>
          <p:cNvPr id="28" name="Oval 2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5" name="Picture 4" descr="Illustration of a calculator, compass, ruler.">
            <a:extLst>
              <a:ext uri="{FF2B5EF4-FFF2-40B4-BE49-F238E27FC236}">
                <a16:creationId xmlns:a16="http://schemas.microsoft.com/office/drawing/2014/main" id="{3AABAD7A-7F8A-08F5-FD5D-1BDD8AA78288}"/>
              </a:ext>
            </a:extLst>
          </p:cNvPr>
          <p:cNvPicPr>
            <a:picLocks noChangeAspect="1"/>
          </p:cNvPicPr>
          <p:nvPr/>
        </p:nvPicPr>
        <p:blipFill>
          <a:blip r:embed="rId3">
            <a:extLst>
              <a:ext uri="{28A0092B-C50C-407E-A947-70E740481C1C}">
                <a14:useLocalDpi xmlns:a14="http://schemas.microsoft.com/office/drawing/2010/main" val="0"/>
              </a:ext>
            </a:extLst>
          </a:blip>
          <a:srcRect l="23153" t="3921" r="39291" b="53545"/>
          <a:stretch>
            <a:fillRect/>
          </a:stretch>
        </p:blipFill>
        <p:spPr>
          <a:xfrm>
            <a:off x="6706774" y="2583529"/>
            <a:ext cx="2533422" cy="215191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descr="Illustration of a soccer ball and a basketball.">
            <a:extLst>
              <a:ext uri="{FF2B5EF4-FFF2-40B4-BE49-F238E27FC236}">
                <a16:creationId xmlns:a16="http://schemas.microsoft.com/office/drawing/2014/main" id="{E9A263D7-C6A4-1445-F04B-0170B4C50BC1}"/>
              </a:ext>
            </a:extLst>
          </p:cNvPr>
          <p:cNvPicPr>
            <a:picLocks noChangeAspect="1"/>
          </p:cNvPicPr>
          <p:nvPr/>
        </p:nvPicPr>
        <p:blipFill>
          <a:blip r:embed="rId3">
            <a:extLst>
              <a:ext uri="{28A0092B-C50C-407E-A947-70E740481C1C}">
                <a14:useLocalDpi xmlns:a14="http://schemas.microsoft.com/office/drawing/2010/main" val="0"/>
              </a:ext>
            </a:extLst>
          </a:blip>
          <a:srcRect l="59972" t="52294" r="8978" b="8345"/>
          <a:stretch>
            <a:fillRect/>
          </a:stretch>
        </p:blipFill>
        <p:spPr>
          <a:xfrm>
            <a:off x="9508504" y="621300"/>
            <a:ext cx="2533422" cy="2408649"/>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descr="Illustration of a graduation cap, half of a gear, a wrench, and a pencil.">
            <a:extLst>
              <a:ext uri="{FF2B5EF4-FFF2-40B4-BE49-F238E27FC236}">
                <a16:creationId xmlns:a16="http://schemas.microsoft.com/office/drawing/2014/main" id="{6F05BCB3-F889-E3A0-F415-45F0D56E6EF0}"/>
              </a:ext>
            </a:extLst>
          </p:cNvPr>
          <p:cNvPicPr>
            <a:picLocks noChangeAspect="1"/>
          </p:cNvPicPr>
          <p:nvPr/>
        </p:nvPicPr>
        <p:blipFill>
          <a:blip r:embed="rId3">
            <a:extLst>
              <a:ext uri="{28A0092B-C50C-407E-A947-70E740481C1C}">
                <a14:useLocalDpi xmlns:a14="http://schemas.microsoft.com/office/drawing/2010/main" val="0"/>
              </a:ext>
            </a:extLst>
          </a:blip>
          <a:srcRect l="59772" t="3712" b="48567"/>
          <a:stretch>
            <a:fillRect/>
          </a:stretch>
        </p:blipFill>
        <p:spPr>
          <a:xfrm>
            <a:off x="9508503" y="3801664"/>
            <a:ext cx="2533423" cy="2253979"/>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0" name="Arc 2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Shape 3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117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1706AE-B3A3-E315-F16C-0E4D7F1DE80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D452C-E812-E18A-4A67-11E633B26D1F}"/>
              </a:ext>
            </a:extLst>
          </p:cNvPr>
          <p:cNvSpPr>
            <a:spLocks noGrp="1"/>
          </p:cNvSpPr>
          <p:nvPr>
            <p:ph type="title"/>
          </p:nvPr>
        </p:nvSpPr>
        <p:spPr>
          <a:xfrm>
            <a:off x="119916" y="-91880"/>
            <a:ext cx="7442913" cy="1253677"/>
          </a:xfrm>
        </p:spPr>
        <p:txBody>
          <a:bodyPr>
            <a:normAutofit/>
          </a:bodyPr>
          <a:lstStyle/>
          <a:p>
            <a:r>
              <a:rPr lang="en-US" dirty="0">
                <a:latin typeface="Poppins SemiBold"/>
                <a:cs typeface="Poppins SemiBold"/>
              </a:rPr>
              <a:t>First, a few foundations...</a:t>
            </a:r>
          </a:p>
        </p:txBody>
      </p:sp>
      <p:pic>
        <p:nvPicPr>
          <p:cNvPr id="4" name="Picture 3" descr="Illustration of seedlings growing out of the ground in the sunshine.">
            <a:extLst>
              <a:ext uri="{FF2B5EF4-FFF2-40B4-BE49-F238E27FC236}">
                <a16:creationId xmlns:a16="http://schemas.microsoft.com/office/drawing/2014/main" id="{460A58FF-3EDB-8007-6E33-4C6E0CFB1AB7}"/>
              </a:ext>
            </a:extLst>
          </p:cNvPr>
          <p:cNvPicPr>
            <a:picLocks noChangeAspect="1"/>
          </p:cNvPicPr>
          <p:nvPr/>
        </p:nvPicPr>
        <p:blipFill>
          <a:blip r:embed="rId2"/>
          <a:srcRect l="54924" t="10101" r="10227" b="39966"/>
          <a:stretch>
            <a:fillRect/>
          </a:stretch>
        </p:blipFill>
        <p:spPr>
          <a:xfrm>
            <a:off x="-129615" y="1769209"/>
            <a:ext cx="3123986" cy="33223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EE20E8-FF1A-7EA5-B952-40D8614687F0}"/>
              </a:ext>
            </a:extLst>
          </p:cNvPr>
          <p:cNvSpPr>
            <a:spLocks noGrp="1"/>
          </p:cNvSpPr>
          <p:nvPr>
            <p:ph idx="1"/>
          </p:nvPr>
        </p:nvSpPr>
        <p:spPr>
          <a:xfrm>
            <a:off x="2990738" y="949274"/>
            <a:ext cx="9100840" cy="4940142"/>
          </a:xfrm>
        </p:spPr>
        <p:txBody>
          <a:bodyPr vert="horz" lIns="91440" tIns="45720" rIns="91440" bIns="45720" rtlCol="0" anchor="t">
            <a:noAutofit/>
          </a:bodyPr>
          <a:lstStyle/>
          <a:p>
            <a:pPr marL="0" indent="0">
              <a:lnSpc>
                <a:spcPct val="100000"/>
              </a:lnSpc>
              <a:buNone/>
            </a:pPr>
            <a:r>
              <a:rPr lang="en-US" sz="2400" b="1" dirty="0">
                <a:latin typeface="Roboto Black"/>
                <a:ea typeface="Roboto Black"/>
                <a:cs typeface="Roboto Black"/>
              </a:rPr>
              <a:t>Social emotional skill development: </a:t>
            </a:r>
            <a:r>
              <a:rPr lang="en-US" sz="2400" dirty="0">
                <a:latin typeface="Roboto Medium"/>
                <a:ea typeface="Roboto Medium"/>
                <a:cs typeface="Roboto Medium"/>
              </a:rPr>
              <a:t>a lifelong process that follows predictable stages and can be enhanced through interaction and support; nurtured at home, school and in the community</a:t>
            </a:r>
          </a:p>
          <a:p>
            <a:pPr marL="0" indent="0">
              <a:lnSpc>
                <a:spcPct val="100000"/>
              </a:lnSpc>
              <a:buNone/>
            </a:pPr>
            <a:r>
              <a:rPr lang="en-US" sz="2400" b="1" dirty="0">
                <a:latin typeface="Roboto Black"/>
                <a:ea typeface="Roboto Black"/>
                <a:cs typeface="Roboto Black"/>
              </a:rPr>
              <a:t>Social emotional skills: </a:t>
            </a:r>
            <a:r>
              <a:rPr lang="en-US" sz="2400" dirty="0">
                <a:latin typeface="Roboto Medium"/>
                <a:ea typeface="Roboto Medium"/>
                <a:cs typeface="Roboto Medium"/>
              </a:rPr>
              <a:t>help individuals and groups to achieve their goals, build trusting relationships, and cultivate identity and resilience</a:t>
            </a:r>
            <a:endParaRPr lang="en-US" sz="2400" dirty="0">
              <a:solidFill>
                <a:srgbClr val="333333"/>
              </a:solidFill>
              <a:latin typeface="Roboto Medium"/>
              <a:ea typeface="Roboto Medium"/>
              <a:cs typeface="Roboto Medium"/>
            </a:endParaRPr>
          </a:p>
          <a:p>
            <a:pPr marL="0" indent="0">
              <a:lnSpc>
                <a:spcPct val="100000"/>
              </a:lnSpc>
              <a:buNone/>
            </a:pPr>
            <a:r>
              <a:rPr lang="en-US" sz="2400" b="1" dirty="0">
                <a:solidFill>
                  <a:srgbClr val="333333"/>
                </a:solidFill>
                <a:latin typeface="Roboto Black"/>
                <a:ea typeface="Roboto Black"/>
                <a:cs typeface="Roboto Black"/>
              </a:rPr>
              <a:t>Social-emotional skill</a:t>
            </a:r>
            <a:r>
              <a:rPr lang="en-US" sz="2400" dirty="0">
                <a:solidFill>
                  <a:srgbClr val="333333"/>
                </a:solidFill>
                <a:latin typeface="Roboto Black"/>
                <a:ea typeface="Roboto Black"/>
                <a:cs typeface="Roboto Black"/>
              </a:rPr>
              <a:t> </a:t>
            </a:r>
            <a:r>
              <a:rPr lang="en-US" sz="2400" b="1" dirty="0">
                <a:solidFill>
                  <a:srgbClr val="333333"/>
                </a:solidFill>
                <a:latin typeface="Roboto Black"/>
                <a:ea typeface="Roboto Black"/>
                <a:cs typeface="Roboto Black"/>
              </a:rPr>
              <a:t>categories: </a:t>
            </a:r>
            <a:r>
              <a:rPr lang="en-US" sz="2400" dirty="0">
                <a:solidFill>
                  <a:srgbClr val="333333"/>
                </a:solidFill>
                <a:latin typeface="Roboto Medium"/>
                <a:ea typeface="Roboto Medium"/>
                <a:cs typeface="Roboto Medium"/>
              </a:rPr>
              <a:t>offer ways of grouping social–emotional skills for instruction; different organizing systems for social emotional skills have been used, but none is deemed better than another</a:t>
            </a:r>
          </a:p>
          <a:p>
            <a:pPr marL="0" indent="0">
              <a:lnSpc>
                <a:spcPct val="110000"/>
              </a:lnSpc>
              <a:buNone/>
            </a:pPr>
            <a:r>
              <a:rPr lang="en-US" sz="2400" dirty="0">
                <a:latin typeface="Roboto Medium"/>
                <a:ea typeface="Roboto Medium"/>
                <a:cs typeface="Roboto Medium"/>
              </a:rPr>
              <a:t>Teaching, learning  and practicing social emotional skills adds to social-emotional development and is called </a:t>
            </a:r>
            <a:r>
              <a:rPr lang="en-US" sz="2400" b="1" dirty="0">
                <a:latin typeface="Roboto Black"/>
                <a:ea typeface="Roboto Black"/>
                <a:cs typeface="Roboto Black"/>
              </a:rPr>
              <a:t>social-emotional learning.</a:t>
            </a:r>
            <a:endParaRPr lang="en-US" sz="2400" dirty="0">
              <a:latin typeface="Roboto Medium"/>
              <a:ea typeface="Roboto Medium"/>
              <a:cs typeface="Roboto Medium"/>
            </a:endParaRPr>
          </a:p>
        </p:txBody>
      </p:sp>
    </p:spTree>
    <p:extLst>
      <p:ext uri="{BB962C8B-B14F-4D97-AF65-F5344CB8AC3E}">
        <p14:creationId xmlns:p14="http://schemas.microsoft.com/office/powerpoint/2010/main" val="319269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6a5dd20-f0b3-4d61-834b-69fb9fff00eb">2MMV42CKC3FZ-1937131458-133164</_dlc_DocId>
    <_dlc_DocIdUrl xmlns="46a5dd20-f0b3-4d61-834b-69fb9fff00eb">
      <Url>https://smhosmso.sharepoint.com/sites/SchoolMentalHealthOntario/_layouts/15/DocIdRedir.aspx?ID=2MMV42CKC3FZ-1937131458-133164</Url>
      <Description>2MMV42CKC3FZ-1937131458-133164</Description>
    </_dlc_DocIdUrl>
    <lcf76f155ced4ddcb4097134ff3c332f xmlns="a1c9f355-ecd3-4278-9438-8cd8c6e98a42">
      <Terms xmlns="http://schemas.microsoft.com/office/infopath/2007/PartnerControls"/>
    </lcf76f155ced4ddcb4097134ff3c332f>
    <Thumbnail xmlns="a1c9f355-ecd3-4278-9438-8cd8c6e98a42" xsi:nil="true"/>
    <thumbnails xmlns="a1c9f355-ecd3-4278-9438-8cd8c6e98a42" xsi:nil="true"/>
    <Priority xmlns="a1c9f355-ecd3-4278-9438-8cd8c6e98a42" xsi:nil="true"/>
    <Tags xmlns="a1c9f355-ecd3-4278-9438-8cd8c6e98a42" xsi:nil="true"/>
    <TaxCatchAll xmlns="46a5dd20-f0b3-4d61-834b-69fb9fff00eb" xsi:nil="true"/>
    <Image xmlns="a1c9f355-ecd3-4278-9438-8cd8c6e98a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6DEA59-6E97-49B6-913B-09D2F938CC9E}">
  <ds:schemaRefs>
    <ds:schemaRef ds:uri="46a5dd20-f0b3-4d61-834b-69fb9fff00eb"/>
    <ds:schemaRef ds:uri="a1c9f355-ecd3-4278-9438-8cd8c6e98a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7F997E-9DBB-49A2-B6AC-28C6C9E96B18}">
  <ds:schemaRefs>
    <ds:schemaRef ds:uri="http://schemas.microsoft.com/office/infopath/2007/PartnerControls"/>
    <ds:schemaRef ds:uri="a1c9f355-ecd3-4278-9438-8cd8c6e98a42"/>
    <ds:schemaRef ds:uri="46a5dd20-f0b3-4d61-834b-69fb9fff00eb"/>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8461D13-4A26-4ADD-A7B6-0DEF3FA77638}">
  <ds:schemaRefs>
    <ds:schemaRef ds:uri="http://schemas.microsoft.com/sharepoint/v3/contenttype/forms"/>
  </ds:schemaRefs>
</ds:datastoreItem>
</file>

<file path=customXml/itemProps4.xml><?xml version="1.0" encoding="utf-8"?>
<ds:datastoreItem xmlns:ds="http://schemas.openxmlformats.org/officeDocument/2006/customXml" ds:itemID="{DBC64CB3-8D0F-4DF8-AD66-DBD46A22C9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295</TotalTime>
  <Words>2887</Words>
  <Application>Microsoft Office PowerPoint</Application>
  <PresentationFormat>Widescreen</PresentationFormat>
  <Paragraphs>223</Paragraphs>
  <Slides>30</Slides>
  <Notes>28</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Expansion module: How can schools support identity-affirming social-emotional skill development?</vt:lpstr>
      <vt:lpstr>Notes for facilitation 2</vt:lpstr>
      <vt:lpstr>Notes for facilitation 22</vt:lpstr>
      <vt:lpstr>By the end of this module, we will be able to:</vt:lpstr>
      <vt:lpstr>Understand the topic</vt:lpstr>
      <vt:lpstr>IA-SEL video</vt:lpstr>
      <vt:lpstr>The Ministry of Education notes many potential benefits</vt:lpstr>
      <vt:lpstr>Social-emotional skill development supports the curriculum</vt:lpstr>
      <vt:lpstr>First, a few foundations...</vt:lpstr>
      <vt:lpstr>Social-emotional skill development can be taught in different ways:</vt:lpstr>
      <vt:lpstr>Did you know?</vt:lpstr>
      <vt:lpstr>SEL competencies </vt:lpstr>
      <vt:lpstr>These SEL competencies can help students to...</vt:lpstr>
      <vt:lpstr>An important caution</vt:lpstr>
      <vt:lpstr>Reflect</vt:lpstr>
      <vt:lpstr>Explore strategies</vt:lpstr>
      <vt:lpstr>Ways to support culturally responsive, identity-affirming approaches to social-emotional skill development in your school </vt:lpstr>
      <vt:lpstr>Keys to identity-affirming approaches to social-emotional skill development</vt:lpstr>
      <vt:lpstr>Keys to identity-affirming approaches to social-emotional skill development 2</vt:lpstr>
      <vt:lpstr>Reflect 2</vt:lpstr>
      <vt:lpstr>Actions educators can take to support students</vt:lpstr>
      <vt:lpstr>Considerations to support IA approaches to SEL</vt:lpstr>
      <vt:lpstr>Did you know? 2</vt:lpstr>
      <vt:lpstr>Reflect 3</vt:lpstr>
      <vt:lpstr>Build your toolbox</vt:lpstr>
      <vt:lpstr>Social-emotional learning posters</vt:lpstr>
      <vt:lpstr>Everyday practices to support mental health</vt:lpstr>
      <vt:lpstr>Dig deeper</vt:lpstr>
      <vt:lpstr>Cultural Humility Self-Reflection Tool</vt:lpstr>
      <vt:lpstr>Connect with SMH-ON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SMH-ON • Intro to MH LIT – Expansion module: Identity-affirming social-emotional skill development • Facilitation deck</dc:title>
  <dc:subject/>
  <dc:creator>School Mental Health Ontario</dc:creator>
  <cp:keywords/>
  <dc:description/>
  <cp:lastModifiedBy>Sarah Stright</cp:lastModifiedBy>
  <cp:revision>2</cp:revision>
  <dcterms:created xsi:type="dcterms:W3CDTF">2025-06-10T15:04:33Z</dcterms:created>
  <dcterms:modified xsi:type="dcterms:W3CDTF">2026-05-05T19:13:15Z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79d9caa7-70b7-454a-bbd0-1a69143b94c1</vt:lpwstr>
  </property>
  <property fmtid="{D5CDD505-2E9C-101B-9397-08002B2CF9AE}" pid="3" name="ContentTypeId">
    <vt:lpwstr>0x010100CCA129D4CF93FD40B4303B32156186A5</vt:lpwstr>
  </property>
  <property fmtid="{D5CDD505-2E9C-101B-9397-08002B2CF9AE}" pid="4" name="MediaServiceImageTags">
    <vt:lpwstr/>
  </property>
</Properties>
</file>