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36"/>
  </p:notesMasterIdLst>
  <p:sldIdLst>
    <p:sldId id="283" r:id="rId6"/>
    <p:sldId id="1018" r:id="rId7"/>
    <p:sldId id="1017" r:id="rId8"/>
    <p:sldId id="1003" r:id="rId9"/>
    <p:sldId id="281" r:id="rId10"/>
    <p:sldId id="271" r:id="rId11"/>
    <p:sldId id="300" r:id="rId12"/>
    <p:sldId id="303" r:id="rId13"/>
    <p:sldId id="1016" r:id="rId14"/>
    <p:sldId id="1010" r:id="rId15"/>
    <p:sldId id="1012" r:id="rId16"/>
    <p:sldId id="309" r:id="rId17"/>
    <p:sldId id="304" r:id="rId18"/>
    <p:sldId id="1013" r:id="rId19"/>
    <p:sldId id="301" r:id="rId20"/>
    <p:sldId id="290" r:id="rId21"/>
    <p:sldId id="306" r:id="rId22"/>
    <p:sldId id="307" r:id="rId23"/>
    <p:sldId id="312" r:id="rId24"/>
    <p:sldId id="1005" r:id="rId25"/>
    <p:sldId id="1014" r:id="rId26"/>
    <p:sldId id="311" r:id="rId27"/>
    <p:sldId id="1015" r:id="rId28"/>
    <p:sldId id="279" r:id="rId29"/>
    <p:sldId id="287" r:id="rId30"/>
    <p:sldId id="265" r:id="rId31"/>
    <p:sldId id="1007" r:id="rId32"/>
    <p:sldId id="288" r:id="rId33"/>
    <p:sldId id="266" r:id="rId34"/>
    <p:sldId id="26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03FA4005-F6A6-4BEF-8C33-190D8574A0D4}">
          <p14:sldIdLst>
            <p14:sldId id="283"/>
            <p14:sldId id="1018"/>
            <p14:sldId id="1017"/>
          </p14:sldIdLst>
        </p14:section>
        <p14:section name="Plan de cours" id="{82F46670-1FFA-4DF4-A683-7A01F23F3BEE}">
          <p14:sldIdLst>
            <p14:sldId id="1003"/>
          </p14:sldIdLst>
        </p14:section>
        <p14:section name="Contenu principal" id="{997C6078-B6E0-445C-8E46-7090023121D5}">
          <p14:sldIdLst>
            <p14:sldId id="281"/>
            <p14:sldId id="271"/>
            <p14:sldId id="300"/>
            <p14:sldId id="303"/>
            <p14:sldId id="1016"/>
            <p14:sldId id="1010"/>
            <p14:sldId id="1012"/>
            <p14:sldId id="309"/>
            <p14:sldId id="304"/>
            <p14:sldId id="1013"/>
            <p14:sldId id="301"/>
            <p14:sldId id="290"/>
            <p14:sldId id="306"/>
            <p14:sldId id="307"/>
            <p14:sldId id="312"/>
            <p14:sldId id="1005"/>
            <p14:sldId id="1014"/>
            <p14:sldId id="311"/>
            <p14:sldId id="1015"/>
            <p14:sldId id="279"/>
          </p14:sldIdLst>
        </p14:section>
        <p14:section name="Construisez votre boîte à outils" id="{C70E29BD-C2A8-41FE-94C6-7BE558C69E2B}">
          <p14:sldIdLst>
            <p14:sldId id="287"/>
            <p14:sldId id="265"/>
            <p14:sldId id="1007"/>
          </p14:sldIdLst>
        </p14:section>
        <p14:section name="Aller plus loin" id="{EC15E612-AB10-4298-93AF-A7E053717349}">
          <p14:sldIdLst>
            <p14:sldId id="288"/>
            <p14:sldId id="266"/>
          </p14:sldIdLst>
        </p14:section>
        <p14:section name="Fin" id="{0E450FE1-8AAE-4F23-B18B-4F3E216C1757}">
          <p14:sldIdLst>
            <p14:sldId id="268"/>
          </p14:sldIdLst>
        </p14:section>
      </p14:sectionLst>
    </p:ext>
    <p:ext uri="{EFAFB233-063F-42B5-8137-9DF3F51BA10A}">
      <p15:sldGuideLst xmlns:p15="http://schemas.microsoft.com/office/powerpoint/2012/main">
        <p15:guide id="1" orient="horz" pos="187" userDrawn="1">
          <p15:clr>
            <a:srgbClr val="A4A3A4"/>
          </p15:clr>
        </p15:guide>
        <p15:guide id="2" pos="143" userDrawn="1">
          <p15:clr>
            <a:srgbClr val="A4A3A4"/>
          </p15:clr>
        </p15:guide>
        <p15:guide id="3" orient="horz" pos="845" userDrawn="1">
          <p15:clr>
            <a:srgbClr val="A4A3A4"/>
          </p15:clr>
        </p15:guide>
        <p15:guide id="4" pos="302" userDrawn="1">
          <p15:clr>
            <a:srgbClr val="A4A3A4"/>
          </p15:clr>
        </p15:guide>
        <p15:guide id="5" orient="horz" pos="981" userDrawn="1">
          <p15:clr>
            <a:srgbClr val="A4A3A4"/>
          </p15:clr>
        </p15:guide>
        <p15:guide id="6" pos="21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492DF21-51B1-84CA-F3BE-E423FF146404}" name="Guest User" initials="GU" userId="S::urn:spo:tenantanon#b48056e5-362d-4b26-9227-ed2ee27a6a47::" providerId="AD"/>
  <p188:author id="{31E75730-70E0-BDF4-97AF-3290BDDE604F}" name="Michelle Coutinho" initials="MC" userId="S::mcoutinho@smho-smso.ca::62387657-5415-4281-a202-0fd3f0a3b529" providerId="AD"/>
  <p188:author id="{BAA6496D-B860-9E30-F82F-68E82E6CBC3C}" name="Marsha Gillis" initials="MG" userId="S::mgillis@smho-smso.ca::7189d0c8-c755-4711-a03c-47324b8391a0" providerId="AD"/>
  <p188:author id="{78C63A77-E355-1540-D6FC-B07BA5E7DF0A}" name="Susan Sweet" initials="SS" userId="S::ssweet@smho-smso.ca::3f3b0d9c-fbb5-47a8-87c2-549a2adf9766" providerId="AD"/>
  <p188:author id="{B5C9D778-8AB6-5970-F4F6-3A79883367D2}" name="Kathy Short" initials="KS" userId="S::kshort@smho-smso.ca::4a140bda-6590-48f7-ba53-fd84eefb2b3b" providerId="AD"/>
  <p188:author id="{9E4A2E80-DA1D-66CE-F181-A590175D804F}" name="Theresa Kennedy" initials="TK" userId="S::kennedyt_alcdsb.on.ca#ext#@smho-smso.ca::4deef52b-6143-456a-9c04-54472ad7d3e9" providerId="AD"/>
  <p188:author id="{B52E3982-A986-7B92-0524-6E4F11591CDE}" name="Toni Lauzon" initials="TL" userId="S::tlauzon@smho-smso.ca::56522861-6db2-4331-a8dd-877c93b3ec1f" providerId="AD"/>
  <p188:author id="{7F5E5F8E-F3BD-35BD-58B3-8BD8FCB4AF05}" name="Paula Callender" initials="PC" userId="S::pcallender@smho-smso.ca::40d041e1-9225-41f3-bb3c-858d57578941" providerId="AD"/>
  <p188:author id="{19DED895-D37A-45F0-B2BA-B11886B77643}" name="Theresa Kennedy" initials="TK" userId="S::tkennedy@smho-smso.ca::8328d88c-51ff-4c07-9c41-cdbf741ef57b" providerId="AD"/>
  <p188:author id="{2F0BDAAC-7411-6F87-4B46-6B1B7591DF94}" name="Deborah Shackell" initials="DS" userId="S::dshackell@smho-smso.ca::f728b972-0379-4f9a-98f5-caf5dad6cd0d" providerId="AD"/>
  <p188:author id="{043036C4-5D0E-2893-F285-2EA862399254}" name="Sarah Stright" initials="SS" userId="S::sstright@smho-smso.ca::57069c07-c3a6-4c48-b057-2e87e4c75f3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7ABC30"/>
    <a:srgbClr val="528316"/>
    <a:srgbClr val="FDFBD8"/>
    <a:srgbClr val="400E8A"/>
    <a:srgbClr val="222222"/>
    <a:srgbClr val="D9F0C0"/>
    <a:srgbClr val="40008D"/>
    <a:srgbClr val="1BA3DC"/>
    <a:srgbClr val="A02B93"/>
    <a:srgbClr val="B6DF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D219E6-05E5-7349-9E1D-A0F11EC8EB34}" v="39" dt="2026-05-05T18:54:44.8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87"/>
        <p:guide pos="143"/>
        <p:guide orient="horz" pos="845"/>
        <p:guide pos="302"/>
        <p:guide orient="horz" pos="981"/>
        <p:guide pos="211"/>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105CE4-06DA-4EE1-B56E-C91F17CBE5E1}"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fr-ca"/>
        </a:p>
      </dgm:t>
    </dgm:pt>
    <dgm:pt modelId="{F36A31C3-A617-41E5-82DB-B7A1CE0D5467}">
      <dgm:prSet phldrT="[Text]" phldr="0" custT="1"/>
      <dgm:spPr/>
      <dgm:t>
        <a:bodyPr/>
        <a:lstStyle/>
        <a:p>
          <a:pPr algn="ctr" rtl="0"/>
          <a:r>
            <a:rPr lang="fr-CA" sz="1700" b="0" i="0" u="none" baseline="0" noProof="1">
              <a:latin typeface="Roboto Medium" panose="02000000000000000000" pitchFamily="2" charset="0"/>
              <a:ea typeface="Roboto Medium" panose="02000000000000000000" pitchFamily="2" charset="0"/>
              <a:cs typeface="Arial" panose="020B0604020202020204" pitchFamily="34" charset="0"/>
            </a:rPr>
            <a:t>Améliorer les connaissances (en apprenant et désapprenant)</a:t>
          </a:r>
        </a:p>
      </dgm:t>
    </dgm:pt>
    <dgm:pt modelId="{9F30E6F9-5AD4-439E-8AC7-15B86E7AFC7E}" type="parTrans" cxnId="{13BB3133-99A8-4B69-A378-01E74C9EA058}">
      <dgm:prSet/>
      <dgm:spPr/>
      <dgm:t>
        <a:bodyPr/>
        <a:lstStyle/>
        <a:p>
          <a:endParaRPr lang="fr-ca"/>
        </a:p>
      </dgm:t>
    </dgm:pt>
    <dgm:pt modelId="{F8FA558E-ACF3-4F82-B2D1-B0B51401FFB2}" type="sibTrans" cxnId="{13BB3133-99A8-4B69-A378-01E74C9EA058}">
      <dgm:prSet/>
      <dgm:spPr/>
      <dgm:t>
        <a:bodyPr/>
        <a:lstStyle/>
        <a:p>
          <a:endParaRPr lang="fr-ca"/>
        </a:p>
      </dgm:t>
    </dgm:pt>
    <dgm:pt modelId="{914F278A-1504-497D-ABC1-D74C6E98ED22}">
      <dgm:prSet phldrT="[Text]" phldr="0" custT="1"/>
      <dgm:spPr/>
      <dgm:t>
        <a:bodyPr/>
        <a:lstStyle/>
        <a:p>
          <a:pPr algn="ctr" rtl="0"/>
          <a:r>
            <a:rPr lang="fr-CA" sz="1700" b="0" i="0" u="none" baseline="0" noProof="1">
              <a:latin typeface="Roboto Medium" panose="02000000000000000000" pitchFamily="2" charset="0"/>
              <a:ea typeface="Roboto Medium" panose="02000000000000000000" pitchFamily="2" charset="0"/>
              <a:cs typeface="Arial" panose="020B0604020202020204" pitchFamily="34" charset="0"/>
            </a:rPr>
            <a:t>Co-créer les conditions pour des écoles et milieux d’apprentissage favorisant la santé mentale</a:t>
          </a:r>
        </a:p>
      </dgm:t>
    </dgm:pt>
    <dgm:pt modelId="{CD52E48D-2B48-4488-90AE-592869717EC3}" type="parTrans" cxnId="{0BACAC78-2B04-407C-B88C-8102849A544E}">
      <dgm:prSet/>
      <dgm:spPr/>
      <dgm:t>
        <a:bodyPr/>
        <a:lstStyle/>
        <a:p>
          <a:endParaRPr lang="fr-ca"/>
        </a:p>
      </dgm:t>
    </dgm:pt>
    <dgm:pt modelId="{49DD7D87-F5EE-4444-9B48-810E8A057BA4}" type="sibTrans" cxnId="{0BACAC78-2B04-407C-B88C-8102849A544E}">
      <dgm:prSet/>
      <dgm:spPr/>
      <dgm:t>
        <a:bodyPr/>
        <a:lstStyle/>
        <a:p>
          <a:endParaRPr lang="fr-ca"/>
        </a:p>
      </dgm:t>
    </dgm:pt>
    <dgm:pt modelId="{DAD15E25-093F-43DF-9C83-091D8F94A249}">
      <dgm:prSet phldrT="[Text]" phldr="0" custT="1"/>
      <dgm:spPr/>
      <dgm:t>
        <a:bodyPr/>
        <a:lstStyle/>
        <a:p>
          <a:pPr algn="ctr" rtl="0"/>
          <a:r>
            <a:rPr lang="fr-CA" sz="1700" b="0" i="0" u="none" baseline="0" noProof="1">
              <a:latin typeface="Roboto Medium" panose="02000000000000000000" pitchFamily="2" charset="0"/>
              <a:ea typeface="Roboto Medium" panose="02000000000000000000" pitchFamily="2" charset="0"/>
              <a:cs typeface="Arial" panose="020B0604020202020204" pitchFamily="34" charset="0"/>
            </a:rPr>
            <a:t>Intégrer l’enseignement de l’ASE dans la pratique quotidienne</a:t>
          </a:r>
          <a:endParaRPr lang="fr-CA" sz="1700" b="0" noProof="1">
            <a:latin typeface="Roboto Medium" panose="02000000000000000000" pitchFamily="2" charset="0"/>
            <a:ea typeface="Roboto Medium" panose="02000000000000000000" pitchFamily="2" charset="0"/>
            <a:cs typeface="Arial" panose="020B0604020202020204" pitchFamily="34" charset="0"/>
          </a:endParaRPr>
        </a:p>
      </dgm:t>
    </dgm:pt>
    <dgm:pt modelId="{239DA998-3F96-4D88-8AD4-F188A0899639}" type="parTrans" cxnId="{5B03DF91-7A4C-4FDD-9DE2-215A19FE8941}">
      <dgm:prSet/>
      <dgm:spPr/>
      <dgm:t>
        <a:bodyPr/>
        <a:lstStyle/>
        <a:p>
          <a:endParaRPr lang="fr-ca"/>
        </a:p>
      </dgm:t>
    </dgm:pt>
    <dgm:pt modelId="{157EF150-268E-4467-A541-BDD36E1498B8}" type="sibTrans" cxnId="{5B03DF91-7A4C-4FDD-9DE2-215A19FE8941}">
      <dgm:prSet/>
      <dgm:spPr/>
      <dgm:t>
        <a:bodyPr/>
        <a:lstStyle/>
        <a:p>
          <a:endParaRPr lang="fr-ca"/>
        </a:p>
      </dgm:t>
    </dgm:pt>
    <dgm:pt modelId="{43981118-24B5-4D8D-BBDA-45B93C593D97}">
      <dgm:prSet phldr="0" custT="1"/>
      <dgm:spPr/>
      <dgm:t>
        <a:bodyPr/>
        <a:lstStyle/>
        <a:p>
          <a:pPr algn="ctr" rtl="0"/>
          <a:r>
            <a:rPr lang="fr-CA" sz="1700" b="0" i="0" u="none" baseline="0" noProof="1">
              <a:latin typeface="Roboto Medium" panose="02000000000000000000" pitchFamily="2" charset="0"/>
              <a:ea typeface="Roboto Medium" panose="02000000000000000000" pitchFamily="2" charset="0"/>
              <a:cs typeface="Arial" panose="020B0604020202020204" pitchFamily="34" charset="0"/>
            </a:rPr>
            <a:t>Sélectionner des ressources d’ASE qui reflètent la diversité des expériences humaines</a:t>
          </a:r>
        </a:p>
      </dgm:t>
    </dgm:pt>
    <dgm:pt modelId="{45F33B9B-E930-48EE-864D-375F6864DACC}" type="parTrans" cxnId="{41A8B19E-537D-444D-8441-074E5F3C7B6A}">
      <dgm:prSet/>
      <dgm:spPr/>
      <dgm:t>
        <a:bodyPr/>
        <a:lstStyle/>
        <a:p>
          <a:endParaRPr lang="fr-CA"/>
        </a:p>
      </dgm:t>
    </dgm:pt>
    <dgm:pt modelId="{4EBE470A-F0C4-4F72-BDF0-0B289EAAD585}" type="sibTrans" cxnId="{41A8B19E-537D-444D-8441-074E5F3C7B6A}">
      <dgm:prSet/>
      <dgm:spPr/>
      <dgm:t>
        <a:bodyPr/>
        <a:lstStyle/>
        <a:p>
          <a:endParaRPr lang="fr-CA"/>
        </a:p>
      </dgm:t>
    </dgm:pt>
    <dgm:pt modelId="{7C1B2241-D7AB-4927-B809-ABC74050CF70}" type="pres">
      <dgm:prSet presAssocID="{43105CE4-06DA-4EE1-B56E-C91F17CBE5E1}" presName="cycle" presStyleCnt="0">
        <dgm:presLayoutVars>
          <dgm:dir/>
          <dgm:resizeHandles val="exact"/>
        </dgm:presLayoutVars>
      </dgm:prSet>
      <dgm:spPr/>
    </dgm:pt>
    <dgm:pt modelId="{2084AA8F-5714-49B0-BA69-B0555659C28C}" type="pres">
      <dgm:prSet presAssocID="{F36A31C3-A617-41E5-82DB-B7A1CE0D5467}" presName="dummy" presStyleCnt="0"/>
      <dgm:spPr/>
    </dgm:pt>
    <dgm:pt modelId="{8AFD6001-F684-4B05-965E-6D11443290B5}" type="pres">
      <dgm:prSet presAssocID="{F36A31C3-A617-41E5-82DB-B7A1CE0D5467}" presName="node" presStyleLbl="revTx" presStyleIdx="0" presStyleCnt="4">
        <dgm:presLayoutVars>
          <dgm:bulletEnabled val="1"/>
        </dgm:presLayoutVars>
      </dgm:prSet>
      <dgm:spPr/>
    </dgm:pt>
    <dgm:pt modelId="{DF3939BF-2EC7-4F82-8019-A11353DF46D1}" type="pres">
      <dgm:prSet presAssocID="{F8FA558E-ACF3-4F82-B2D1-B0B51401FFB2}" presName="sibTrans" presStyleLbl="node1" presStyleIdx="0" presStyleCnt="4"/>
      <dgm:spPr/>
    </dgm:pt>
    <dgm:pt modelId="{0181ACFF-DCB3-4A4B-8798-C0E7C7FDCC8E}" type="pres">
      <dgm:prSet presAssocID="{914F278A-1504-497D-ABC1-D74C6E98ED22}" presName="dummy" presStyleCnt="0"/>
      <dgm:spPr/>
    </dgm:pt>
    <dgm:pt modelId="{232AE67F-6831-417C-A3E1-A5818FB1A04E}" type="pres">
      <dgm:prSet presAssocID="{914F278A-1504-497D-ABC1-D74C6E98ED22}" presName="node" presStyleLbl="revTx" presStyleIdx="1" presStyleCnt="4">
        <dgm:presLayoutVars>
          <dgm:bulletEnabled val="1"/>
        </dgm:presLayoutVars>
      </dgm:prSet>
      <dgm:spPr/>
    </dgm:pt>
    <dgm:pt modelId="{37125E2C-0A54-4CD1-8D9C-7093B2D9D38E}" type="pres">
      <dgm:prSet presAssocID="{49DD7D87-F5EE-4444-9B48-810E8A057BA4}" presName="sibTrans" presStyleLbl="node1" presStyleIdx="1" presStyleCnt="4"/>
      <dgm:spPr/>
    </dgm:pt>
    <dgm:pt modelId="{BBCAFE99-A0D7-447E-8C1F-E4B08D948206}" type="pres">
      <dgm:prSet presAssocID="{43981118-24B5-4D8D-BBDA-45B93C593D97}" presName="dummy" presStyleCnt="0"/>
      <dgm:spPr/>
    </dgm:pt>
    <dgm:pt modelId="{EAA536F0-E635-48C1-8BBF-F67531B614F1}" type="pres">
      <dgm:prSet presAssocID="{43981118-24B5-4D8D-BBDA-45B93C593D97}" presName="node" presStyleLbl="revTx" presStyleIdx="2" presStyleCnt="4">
        <dgm:presLayoutVars>
          <dgm:bulletEnabled val="1"/>
        </dgm:presLayoutVars>
      </dgm:prSet>
      <dgm:spPr/>
    </dgm:pt>
    <dgm:pt modelId="{AD4DB431-67F0-4D64-87AF-CCACF407B383}" type="pres">
      <dgm:prSet presAssocID="{4EBE470A-F0C4-4F72-BDF0-0B289EAAD585}" presName="sibTrans" presStyleLbl="node1" presStyleIdx="2" presStyleCnt="4"/>
      <dgm:spPr/>
    </dgm:pt>
    <dgm:pt modelId="{C34D1366-04AC-4167-A7B6-799F8B176CC9}" type="pres">
      <dgm:prSet presAssocID="{DAD15E25-093F-43DF-9C83-091D8F94A249}" presName="dummy" presStyleCnt="0"/>
      <dgm:spPr/>
    </dgm:pt>
    <dgm:pt modelId="{C2EE949E-D537-4647-B7CB-EFDCD4C3748D}" type="pres">
      <dgm:prSet presAssocID="{DAD15E25-093F-43DF-9C83-091D8F94A249}" presName="node" presStyleLbl="revTx" presStyleIdx="3" presStyleCnt="4">
        <dgm:presLayoutVars>
          <dgm:bulletEnabled val="1"/>
        </dgm:presLayoutVars>
      </dgm:prSet>
      <dgm:spPr/>
    </dgm:pt>
    <dgm:pt modelId="{AD9ECC98-396D-46EC-AA0D-1BCAABE97744}" type="pres">
      <dgm:prSet presAssocID="{157EF150-268E-4467-A541-BDD36E1498B8}" presName="sibTrans" presStyleLbl="node1" presStyleIdx="3" presStyleCnt="4" custLinFactNeighborY="3300"/>
      <dgm:spPr/>
    </dgm:pt>
  </dgm:ptLst>
  <dgm:cxnLst>
    <dgm:cxn modelId="{CBB4C122-47C0-4766-9805-B8AEBE3AE33C}" type="presOf" srcId="{DAD15E25-093F-43DF-9C83-091D8F94A249}" destId="{C2EE949E-D537-4647-B7CB-EFDCD4C3748D}" srcOrd="0" destOrd="0" presId="urn:microsoft.com/office/officeart/2005/8/layout/cycle1"/>
    <dgm:cxn modelId="{D60BD027-E765-404A-A706-47ADDC075F61}" type="presOf" srcId="{43981118-24B5-4D8D-BBDA-45B93C593D97}" destId="{EAA536F0-E635-48C1-8BBF-F67531B614F1}" srcOrd="0" destOrd="0" presId="urn:microsoft.com/office/officeart/2005/8/layout/cycle1"/>
    <dgm:cxn modelId="{D2F0CC29-8647-4995-A7A9-3A83F441177C}" type="presOf" srcId="{F8FA558E-ACF3-4F82-B2D1-B0B51401FFB2}" destId="{DF3939BF-2EC7-4F82-8019-A11353DF46D1}" srcOrd="0" destOrd="0" presId="urn:microsoft.com/office/officeart/2005/8/layout/cycle1"/>
    <dgm:cxn modelId="{B7BCE52E-3839-4130-9B8D-34A0690B1F9F}" type="presOf" srcId="{914F278A-1504-497D-ABC1-D74C6E98ED22}" destId="{232AE67F-6831-417C-A3E1-A5818FB1A04E}" srcOrd="0" destOrd="0" presId="urn:microsoft.com/office/officeart/2005/8/layout/cycle1"/>
    <dgm:cxn modelId="{13BB3133-99A8-4B69-A378-01E74C9EA058}" srcId="{43105CE4-06DA-4EE1-B56E-C91F17CBE5E1}" destId="{F36A31C3-A617-41E5-82DB-B7A1CE0D5467}" srcOrd="0" destOrd="0" parTransId="{9F30E6F9-5AD4-439E-8AC7-15B86E7AFC7E}" sibTransId="{F8FA558E-ACF3-4F82-B2D1-B0B51401FFB2}"/>
    <dgm:cxn modelId="{70848538-CD0C-479C-871C-A335ABEA06C6}" type="presOf" srcId="{49DD7D87-F5EE-4444-9B48-810E8A057BA4}" destId="{37125E2C-0A54-4CD1-8D9C-7093B2D9D38E}" srcOrd="0" destOrd="0" presId="urn:microsoft.com/office/officeart/2005/8/layout/cycle1"/>
    <dgm:cxn modelId="{243CB445-CA84-4DD0-BB54-2E8E582465C8}" type="presOf" srcId="{F36A31C3-A617-41E5-82DB-B7A1CE0D5467}" destId="{8AFD6001-F684-4B05-965E-6D11443290B5}" srcOrd="0" destOrd="0" presId="urn:microsoft.com/office/officeart/2005/8/layout/cycle1"/>
    <dgm:cxn modelId="{3720A448-3F74-4D9A-ABC3-BC0ABC3BF51D}" type="presOf" srcId="{157EF150-268E-4467-A541-BDD36E1498B8}" destId="{AD9ECC98-396D-46EC-AA0D-1BCAABE97744}" srcOrd="0" destOrd="0" presId="urn:microsoft.com/office/officeart/2005/8/layout/cycle1"/>
    <dgm:cxn modelId="{0BACAC78-2B04-407C-B88C-8102849A544E}" srcId="{43105CE4-06DA-4EE1-B56E-C91F17CBE5E1}" destId="{914F278A-1504-497D-ABC1-D74C6E98ED22}" srcOrd="1" destOrd="0" parTransId="{CD52E48D-2B48-4488-90AE-592869717EC3}" sibTransId="{49DD7D87-F5EE-4444-9B48-810E8A057BA4}"/>
    <dgm:cxn modelId="{18BFFF90-AE1F-40BB-B8E2-B5549F6ED786}" type="presOf" srcId="{43105CE4-06DA-4EE1-B56E-C91F17CBE5E1}" destId="{7C1B2241-D7AB-4927-B809-ABC74050CF70}" srcOrd="0" destOrd="0" presId="urn:microsoft.com/office/officeart/2005/8/layout/cycle1"/>
    <dgm:cxn modelId="{5B03DF91-7A4C-4FDD-9DE2-215A19FE8941}" srcId="{43105CE4-06DA-4EE1-B56E-C91F17CBE5E1}" destId="{DAD15E25-093F-43DF-9C83-091D8F94A249}" srcOrd="3" destOrd="0" parTransId="{239DA998-3F96-4D88-8AD4-F188A0899639}" sibTransId="{157EF150-268E-4467-A541-BDD36E1498B8}"/>
    <dgm:cxn modelId="{41A8B19E-537D-444D-8441-074E5F3C7B6A}" srcId="{43105CE4-06DA-4EE1-B56E-C91F17CBE5E1}" destId="{43981118-24B5-4D8D-BBDA-45B93C593D97}" srcOrd="2" destOrd="0" parTransId="{45F33B9B-E930-48EE-864D-375F6864DACC}" sibTransId="{4EBE470A-F0C4-4F72-BDF0-0B289EAAD585}"/>
    <dgm:cxn modelId="{32A0A1D2-5184-4C11-8966-C76261E201D6}" type="presOf" srcId="{4EBE470A-F0C4-4F72-BDF0-0B289EAAD585}" destId="{AD4DB431-67F0-4D64-87AF-CCACF407B383}" srcOrd="0" destOrd="0" presId="urn:microsoft.com/office/officeart/2005/8/layout/cycle1"/>
    <dgm:cxn modelId="{4AA64224-3AFE-4E98-8B29-CD063B0B6E94}" type="presParOf" srcId="{7C1B2241-D7AB-4927-B809-ABC74050CF70}" destId="{2084AA8F-5714-49B0-BA69-B0555659C28C}" srcOrd="0" destOrd="0" presId="urn:microsoft.com/office/officeart/2005/8/layout/cycle1"/>
    <dgm:cxn modelId="{EA70F258-5104-4A15-9104-A8E5B38A7E3D}" type="presParOf" srcId="{7C1B2241-D7AB-4927-B809-ABC74050CF70}" destId="{8AFD6001-F684-4B05-965E-6D11443290B5}" srcOrd="1" destOrd="0" presId="urn:microsoft.com/office/officeart/2005/8/layout/cycle1"/>
    <dgm:cxn modelId="{591CF02A-93D7-4E55-9049-51A817B30FC8}" type="presParOf" srcId="{7C1B2241-D7AB-4927-B809-ABC74050CF70}" destId="{DF3939BF-2EC7-4F82-8019-A11353DF46D1}" srcOrd="2" destOrd="0" presId="urn:microsoft.com/office/officeart/2005/8/layout/cycle1"/>
    <dgm:cxn modelId="{9F53C7F0-1CE8-4615-B763-AFE9A9F86E73}" type="presParOf" srcId="{7C1B2241-D7AB-4927-B809-ABC74050CF70}" destId="{0181ACFF-DCB3-4A4B-8798-C0E7C7FDCC8E}" srcOrd="3" destOrd="0" presId="urn:microsoft.com/office/officeart/2005/8/layout/cycle1"/>
    <dgm:cxn modelId="{6EECA4D8-3BE8-49F1-BD16-7319B1AB9BDF}" type="presParOf" srcId="{7C1B2241-D7AB-4927-B809-ABC74050CF70}" destId="{232AE67F-6831-417C-A3E1-A5818FB1A04E}" srcOrd="4" destOrd="0" presId="urn:microsoft.com/office/officeart/2005/8/layout/cycle1"/>
    <dgm:cxn modelId="{AD2C5722-016D-4BF4-8B5D-67397A6548E6}" type="presParOf" srcId="{7C1B2241-D7AB-4927-B809-ABC74050CF70}" destId="{37125E2C-0A54-4CD1-8D9C-7093B2D9D38E}" srcOrd="5" destOrd="0" presId="urn:microsoft.com/office/officeart/2005/8/layout/cycle1"/>
    <dgm:cxn modelId="{0805C970-B389-4441-8531-2A5D5261775A}" type="presParOf" srcId="{7C1B2241-D7AB-4927-B809-ABC74050CF70}" destId="{BBCAFE99-A0D7-447E-8C1F-E4B08D948206}" srcOrd="6" destOrd="0" presId="urn:microsoft.com/office/officeart/2005/8/layout/cycle1"/>
    <dgm:cxn modelId="{3B3DF8A0-1D95-4A35-82A8-796BC094045C}" type="presParOf" srcId="{7C1B2241-D7AB-4927-B809-ABC74050CF70}" destId="{EAA536F0-E635-48C1-8BBF-F67531B614F1}" srcOrd="7" destOrd="0" presId="urn:microsoft.com/office/officeart/2005/8/layout/cycle1"/>
    <dgm:cxn modelId="{10098246-05B0-4805-90DB-15817B3963D6}" type="presParOf" srcId="{7C1B2241-D7AB-4927-B809-ABC74050CF70}" destId="{AD4DB431-67F0-4D64-87AF-CCACF407B383}" srcOrd="8" destOrd="0" presId="urn:microsoft.com/office/officeart/2005/8/layout/cycle1"/>
    <dgm:cxn modelId="{8E093F9D-C8D3-448C-BE91-63E6BD388991}" type="presParOf" srcId="{7C1B2241-D7AB-4927-B809-ABC74050CF70}" destId="{C34D1366-04AC-4167-A7B6-799F8B176CC9}" srcOrd="9" destOrd="0" presId="urn:microsoft.com/office/officeart/2005/8/layout/cycle1"/>
    <dgm:cxn modelId="{365E078B-25E9-4F25-8228-6FC45B25175E}" type="presParOf" srcId="{7C1B2241-D7AB-4927-B809-ABC74050CF70}" destId="{C2EE949E-D537-4647-B7CB-EFDCD4C3748D}" srcOrd="10" destOrd="0" presId="urn:microsoft.com/office/officeart/2005/8/layout/cycle1"/>
    <dgm:cxn modelId="{186E66B8-30B9-43EE-998B-7883BEB9398F}" type="presParOf" srcId="{7C1B2241-D7AB-4927-B809-ABC74050CF70}" destId="{AD9ECC98-396D-46EC-AA0D-1BCAABE97744}"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FD6001-F684-4B05-965E-6D11443290B5}">
      <dsp:nvSpPr>
        <dsp:cNvPr id="0" name=""/>
        <dsp:cNvSpPr/>
      </dsp:nvSpPr>
      <dsp:spPr>
        <a:xfrm>
          <a:off x="6610731" y="112642"/>
          <a:ext cx="1783418" cy="1783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rtl="0">
            <a:lnSpc>
              <a:spcPct val="90000"/>
            </a:lnSpc>
            <a:spcBef>
              <a:spcPct val="0"/>
            </a:spcBef>
            <a:spcAft>
              <a:spcPct val="35000"/>
            </a:spcAft>
            <a:buNone/>
          </a:pPr>
          <a:r>
            <a:rPr lang="fr-CA" sz="1700" b="0" i="0" u="none" kern="1200" baseline="0" noProof="1">
              <a:latin typeface="Roboto Medium" panose="02000000000000000000" pitchFamily="2" charset="0"/>
              <a:ea typeface="Roboto Medium" panose="02000000000000000000" pitchFamily="2" charset="0"/>
              <a:cs typeface="Arial" panose="020B0604020202020204" pitchFamily="34" charset="0"/>
            </a:rPr>
            <a:t>Améliorer les connaissances (en apprenant et désapprenant)</a:t>
          </a:r>
        </a:p>
      </dsp:txBody>
      <dsp:txXfrm>
        <a:off x="6610731" y="112642"/>
        <a:ext cx="1783418" cy="1783418"/>
      </dsp:txXfrm>
    </dsp:sp>
    <dsp:sp modelId="{DF3939BF-2EC7-4F82-8019-A11353DF46D1}">
      <dsp:nvSpPr>
        <dsp:cNvPr id="0" name=""/>
        <dsp:cNvSpPr/>
      </dsp:nvSpPr>
      <dsp:spPr>
        <a:xfrm>
          <a:off x="3468562" y="140"/>
          <a:ext cx="5038090" cy="5038090"/>
        </a:xfrm>
        <a:prstGeom prst="circularArrow">
          <a:avLst>
            <a:gd name="adj1" fmla="val 6903"/>
            <a:gd name="adj2" fmla="val 465406"/>
            <a:gd name="adj3" fmla="val 549187"/>
            <a:gd name="adj4" fmla="val 20585407"/>
            <a:gd name="adj5" fmla="val 8053"/>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2AE67F-6831-417C-A3E1-A5818FB1A04E}">
      <dsp:nvSpPr>
        <dsp:cNvPr id="0" name=""/>
        <dsp:cNvSpPr/>
      </dsp:nvSpPr>
      <dsp:spPr>
        <a:xfrm>
          <a:off x="6610731" y="3142309"/>
          <a:ext cx="1783418" cy="1783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rtl="0">
            <a:lnSpc>
              <a:spcPct val="90000"/>
            </a:lnSpc>
            <a:spcBef>
              <a:spcPct val="0"/>
            </a:spcBef>
            <a:spcAft>
              <a:spcPct val="35000"/>
            </a:spcAft>
            <a:buNone/>
          </a:pPr>
          <a:r>
            <a:rPr lang="fr-CA" sz="1700" b="0" i="0" u="none" kern="1200" baseline="0" noProof="1">
              <a:latin typeface="Roboto Medium" panose="02000000000000000000" pitchFamily="2" charset="0"/>
              <a:ea typeface="Roboto Medium" panose="02000000000000000000" pitchFamily="2" charset="0"/>
              <a:cs typeface="Arial" panose="020B0604020202020204" pitchFamily="34" charset="0"/>
            </a:rPr>
            <a:t>Co-créer les conditions pour des écoles et milieux d’apprentissage favorisant la santé mentale</a:t>
          </a:r>
        </a:p>
      </dsp:txBody>
      <dsp:txXfrm>
        <a:off x="6610731" y="3142309"/>
        <a:ext cx="1783418" cy="1783418"/>
      </dsp:txXfrm>
    </dsp:sp>
    <dsp:sp modelId="{37125E2C-0A54-4CD1-8D9C-7093B2D9D38E}">
      <dsp:nvSpPr>
        <dsp:cNvPr id="0" name=""/>
        <dsp:cNvSpPr/>
      </dsp:nvSpPr>
      <dsp:spPr>
        <a:xfrm>
          <a:off x="3468562" y="140"/>
          <a:ext cx="5038090" cy="5038090"/>
        </a:xfrm>
        <a:prstGeom prst="circularArrow">
          <a:avLst>
            <a:gd name="adj1" fmla="val 6903"/>
            <a:gd name="adj2" fmla="val 465406"/>
            <a:gd name="adj3" fmla="val 5949187"/>
            <a:gd name="adj4" fmla="val 4385407"/>
            <a:gd name="adj5" fmla="val 8053"/>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A536F0-E635-48C1-8BBF-F67531B614F1}">
      <dsp:nvSpPr>
        <dsp:cNvPr id="0" name=""/>
        <dsp:cNvSpPr/>
      </dsp:nvSpPr>
      <dsp:spPr>
        <a:xfrm>
          <a:off x="3581064" y="3142309"/>
          <a:ext cx="1783418" cy="1783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rtl="0">
            <a:lnSpc>
              <a:spcPct val="90000"/>
            </a:lnSpc>
            <a:spcBef>
              <a:spcPct val="0"/>
            </a:spcBef>
            <a:spcAft>
              <a:spcPct val="35000"/>
            </a:spcAft>
            <a:buNone/>
          </a:pPr>
          <a:r>
            <a:rPr lang="fr-CA" sz="1700" b="0" i="0" u="none" kern="1200" baseline="0" noProof="1">
              <a:latin typeface="Roboto Medium" panose="02000000000000000000" pitchFamily="2" charset="0"/>
              <a:ea typeface="Roboto Medium" panose="02000000000000000000" pitchFamily="2" charset="0"/>
              <a:cs typeface="Arial" panose="020B0604020202020204" pitchFamily="34" charset="0"/>
            </a:rPr>
            <a:t>Sélectionner des ressources d’ASE qui reflètent la diversité des expériences humaines</a:t>
          </a:r>
        </a:p>
      </dsp:txBody>
      <dsp:txXfrm>
        <a:off x="3581064" y="3142309"/>
        <a:ext cx="1783418" cy="1783418"/>
      </dsp:txXfrm>
    </dsp:sp>
    <dsp:sp modelId="{AD4DB431-67F0-4D64-87AF-CCACF407B383}">
      <dsp:nvSpPr>
        <dsp:cNvPr id="0" name=""/>
        <dsp:cNvSpPr/>
      </dsp:nvSpPr>
      <dsp:spPr>
        <a:xfrm>
          <a:off x="3468562" y="140"/>
          <a:ext cx="5038090" cy="5038090"/>
        </a:xfrm>
        <a:prstGeom prst="circularArrow">
          <a:avLst>
            <a:gd name="adj1" fmla="val 6903"/>
            <a:gd name="adj2" fmla="val 465406"/>
            <a:gd name="adj3" fmla="val 11349187"/>
            <a:gd name="adj4" fmla="val 9785407"/>
            <a:gd name="adj5" fmla="val 8053"/>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EE949E-D537-4647-B7CB-EFDCD4C3748D}">
      <dsp:nvSpPr>
        <dsp:cNvPr id="0" name=""/>
        <dsp:cNvSpPr/>
      </dsp:nvSpPr>
      <dsp:spPr>
        <a:xfrm>
          <a:off x="3581064" y="112642"/>
          <a:ext cx="1783418" cy="1783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rtl="0">
            <a:lnSpc>
              <a:spcPct val="90000"/>
            </a:lnSpc>
            <a:spcBef>
              <a:spcPct val="0"/>
            </a:spcBef>
            <a:spcAft>
              <a:spcPct val="35000"/>
            </a:spcAft>
            <a:buNone/>
          </a:pPr>
          <a:r>
            <a:rPr lang="fr-CA" sz="1700" b="0" i="0" u="none" kern="1200" baseline="0" noProof="1">
              <a:latin typeface="Roboto Medium" panose="02000000000000000000" pitchFamily="2" charset="0"/>
              <a:ea typeface="Roboto Medium" panose="02000000000000000000" pitchFamily="2" charset="0"/>
              <a:cs typeface="Arial" panose="020B0604020202020204" pitchFamily="34" charset="0"/>
            </a:rPr>
            <a:t>Intégrer l’enseignement de l’ASE dans la pratique quotidienne</a:t>
          </a:r>
          <a:endParaRPr lang="fr-CA" sz="1700" b="0" kern="1200" noProof="1">
            <a:latin typeface="Roboto Medium" panose="02000000000000000000" pitchFamily="2" charset="0"/>
            <a:ea typeface="Roboto Medium" panose="02000000000000000000" pitchFamily="2" charset="0"/>
            <a:cs typeface="Arial" panose="020B0604020202020204" pitchFamily="34" charset="0"/>
          </a:endParaRPr>
        </a:p>
      </dsp:txBody>
      <dsp:txXfrm>
        <a:off x="3581064" y="112642"/>
        <a:ext cx="1783418" cy="1783418"/>
      </dsp:txXfrm>
    </dsp:sp>
    <dsp:sp modelId="{AD9ECC98-396D-46EC-AA0D-1BCAABE97744}">
      <dsp:nvSpPr>
        <dsp:cNvPr id="0" name=""/>
        <dsp:cNvSpPr/>
      </dsp:nvSpPr>
      <dsp:spPr>
        <a:xfrm>
          <a:off x="3468562" y="166397"/>
          <a:ext cx="5038090" cy="5038090"/>
        </a:xfrm>
        <a:prstGeom prst="circularArrow">
          <a:avLst>
            <a:gd name="adj1" fmla="val 6903"/>
            <a:gd name="adj2" fmla="val 465406"/>
            <a:gd name="adj3" fmla="val 16749187"/>
            <a:gd name="adj4" fmla="val 15185407"/>
            <a:gd name="adj5" fmla="val 8053"/>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18385-CDAD-4230-975D-92DDA163D9D4}" type="datetimeFigureOut">
              <a:t>5/5/2026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78E4D5-44FA-44FF-8654-171825121FB1}" type="slidenum">
              <a:t>‹#›</a:t>
            </a:fld>
            <a:endParaRPr lang="en-US"/>
          </a:p>
        </p:txBody>
      </p:sp>
    </p:spTree>
    <p:extLst>
      <p:ext uri="{BB962C8B-B14F-4D97-AF65-F5344CB8AC3E}">
        <p14:creationId xmlns:p14="http://schemas.microsoft.com/office/powerpoint/2010/main" val="3160698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ontario.ca/fr/document/education-en-ontario-directives-en-matiere-de-politiques-et-de-programmes-169"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CA"/>
          </a:p>
        </p:txBody>
      </p:sp>
      <p:sp>
        <p:nvSpPr>
          <p:cNvPr id="3" name="Notes Placeholder 2"/>
          <p:cNvSpPr>
            <a:spLocks noGrp="1"/>
          </p:cNvSpPr>
          <p:nvPr>
            <p:ph type="body" idx="1"/>
          </p:nvPr>
        </p:nvSpPr>
        <p:spPr/>
        <p:txBody>
          <a:bodyPr/>
          <a:lstStyle/>
          <a:p>
            <a:r>
              <a:rPr lang="fr-ca"/>
              <a:t>Cette présentation PowerPoint accompagne un module complémentaire au cours d</a:t>
            </a:r>
            <a:r>
              <a:rPr lang="fr-CA"/>
              <a:t>’</a:t>
            </a:r>
            <a:r>
              <a:rPr lang="fr-ca"/>
              <a:t>introduction d</a:t>
            </a:r>
            <a:r>
              <a:rPr lang="fr-CA"/>
              <a:t>’</a:t>
            </a:r>
            <a:r>
              <a:rPr lang="fr-ca"/>
              <a:t>une heure intitulé « LIT SM : la santé mentale en action à l</a:t>
            </a:r>
            <a:r>
              <a:rPr lang="fr-CA"/>
              <a:t>’</a:t>
            </a:r>
            <a:r>
              <a:rPr lang="fr-ca"/>
              <a:t>intention du personnel scolaire</a:t>
            </a:r>
            <a:r>
              <a:rPr lang="fr-CA"/>
              <a:t> </a:t>
            </a:r>
            <a:r>
              <a:rPr lang="fr-ca"/>
              <a:t>»</a:t>
            </a:r>
            <a:r>
              <a:rPr lang="fr-CA"/>
              <a:t> (https://</a:t>
            </a:r>
            <a:r>
              <a:rPr lang="fr-CA" err="1"/>
              <a:t>smho-smso.ca</a:t>
            </a:r>
            <a:r>
              <a:rPr lang="fr-CA"/>
              <a:t>/online-</a:t>
            </a:r>
            <a:r>
              <a:rPr lang="fr-CA" err="1"/>
              <a:t>resources</a:t>
            </a:r>
            <a:r>
              <a:rPr lang="fr-CA"/>
              <a:t>/intro-a-lit-</a:t>
            </a:r>
            <a:r>
              <a:rPr lang="fr-CA" err="1"/>
              <a:t>sm</a:t>
            </a:r>
            <a:r>
              <a:rPr lang="fr-CA"/>
              <a:t>/).</a:t>
            </a:r>
            <a:endParaRPr lang="en-US"/>
          </a:p>
          <a:p>
            <a:endParaRPr lang="fr-ca">
              <a:ea typeface="Calibri"/>
              <a:cs typeface="Calibri"/>
            </a:endParaRPr>
          </a:p>
          <a:p>
            <a:endParaRPr lang="fr-ca">
              <a:ea typeface="Calibri"/>
              <a:cs typeface="Calibri"/>
            </a:endParaRPr>
          </a:p>
        </p:txBody>
      </p:sp>
      <p:sp>
        <p:nvSpPr>
          <p:cNvPr id="4" name="Slide Number Placeholder 3"/>
          <p:cNvSpPr>
            <a:spLocks noGrp="1"/>
          </p:cNvSpPr>
          <p:nvPr>
            <p:ph type="sldNum" sz="quarter" idx="5"/>
          </p:nvPr>
        </p:nvSpPr>
        <p:spPr/>
        <p:txBody>
          <a:bodyPr/>
          <a:lstStyle/>
          <a:p>
            <a:pPr algn="l" rtl="0"/>
            <a:fld id="{AD78E4D5-44FA-44FF-8654-171825121FB1}" type="slidenum">
              <a:rPr/>
              <a:t>1</a:t>
            </a:fld>
            <a:endParaRPr lang="fr-ca"/>
          </a:p>
        </p:txBody>
      </p:sp>
    </p:spTree>
    <p:extLst>
      <p:ext uri="{BB962C8B-B14F-4D97-AF65-F5344CB8AC3E}">
        <p14:creationId xmlns:p14="http://schemas.microsoft.com/office/powerpoint/2010/main" val="3503232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CA"/>
          </a:p>
        </p:txBody>
      </p:sp>
      <p:sp>
        <p:nvSpPr>
          <p:cNvPr id="3" name="Notes Placeholder 2"/>
          <p:cNvSpPr>
            <a:spLocks noGrp="1"/>
          </p:cNvSpPr>
          <p:nvPr>
            <p:ph type="body" idx="1"/>
          </p:nvPr>
        </p:nvSpPr>
        <p:spPr/>
        <p:txBody>
          <a:bodyPr/>
          <a:lstStyle/>
          <a:p>
            <a:pPr>
              <a:buFont typeface="Arial"/>
              <a:buChar char="•"/>
            </a:pPr>
            <a:r>
              <a:rPr lang="fr-ca" b="1">
                <a:solidFill>
                  <a:srgbClr val="333333"/>
                </a:solidFill>
              </a:rPr>
              <a:t>Enseignement implicite </a:t>
            </a:r>
            <a:r>
              <a:rPr lang="fr-ca">
                <a:solidFill>
                  <a:srgbClr val="333333"/>
                </a:solidFill>
              </a:rPr>
              <a:t>: le renforcer et l</a:t>
            </a:r>
            <a:r>
              <a:rPr lang="fr-CA">
                <a:solidFill>
                  <a:srgbClr val="333333"/>
                </a:solidFill>
              </a:rPr>
              <a:t>’</a:t>
            </a:r>
            <a:r>
              <a:rPr lang="fr-ca">
                <a:solidFill>
                  <a:srgbClr val="333333"/>
                </a:solidFill>
              </a:rPr>
              <a:t>intégrer dans les pratiques pédagogiques quotidiennes et les interactions entre les élèves et les membres du personnel scolaire.</a:t>
            </a:r>
            <a:endParaRPr lang="fr-ca">
              <a:solidFill>
                <a:srgbClr val="333333"/>
              </a:solidFill>
              <a:ea typeface="Calibri"/>
              <a:cs typeface="Calibri"/>
            </a:endParaRPr>
          </a:p>
          <a:p>
            <a:pPr>
              <a:buFont typeface="Arial"/>
              <a:buChar char="•"/>
            </a:pPr>
            <a:r>
              <a:rPr lang="fr-ca" b="1">
                <a:solidFill>
                  <a:srgbClr val="333333"/>
                </a:solidFill>
              </a:rPr>
              <a:t>Enseignement explicite </a:t>
            </a:r>
            <a:r>
              <a:rPr lang="fr-ca">
                <a:solidFill>
                  <a:srgbClr val="333333"/>
                </a:solidFill>
              </a:rPr>
              <a:t>: cours indépendants axés sur les compétences de l</a:t>
            </a:r>
            <a:r>
              <a:rPr lang="fr-CA">
                <a:solidFill>
                  <a:srgbClr val="333333"/>
                </a:solidFill>
              </a:rPr>
              <a:t>’</a:t>
            </a:r>
            <a:r>
              <a:rPr lang="fr-ca">
                <a:solidFill>
                  <a:srgbClr val="333333"/>
                </a:solidFill>
              </a:rPr>
              <a:t>ASE ou enseignement intégré au contenu académique.</a:t>
            </a:r>
            <a:endParaRPr lang="fr-ca"/>
          </a:p>
          <a:p>
            <a:pPr>
              <a:buFont typeface="Arial"/>
              <a:buChar char="•"/>
            </a:pPr>
            <a:r>
              <a:rPr lang="fr-ca" b="1">
                <a:solidFill>
                  <a:srgbClr val="333333"/>
                </a:solidFill>
              </a:rPr>
              <a:t>Moments propices à l</a:t>
            </a:r>
            <a:r>
              <a:rPr lang="fr-CA" b="1">
                <a:solidFill>
                  <a:srgbClr val="333333"/>
                </a:solidFill>
              </a:rPr>
              <a:t>’</a:t>
            </a:r>
            <a:r>
              <a:rPr lang="fr-ca" b="1">
                <a:solidFill>
                  <a:srgbClr val="333333"/>
                </a:solidFill>
              </a:rPr>
              <a:t>apprentissage </a:t>
            </a:r>
            <a:r>
              <a:rPr lang="fr-ca">
                <a:solidFill>
                  <a:srgbClr val="333333"/>
                </a:solidFill>
              </a:rPr>
              <a:t>: interactions quotidiennes qui offrent l</a:t>
            </a:r>
            <a:r>
              <a:rPr lang="fr-CA">
                <a:solidFill>
                  <a:srgbClr val="333333"/>
                </a:solidFill>
              </a:rPr>
              <a:t>’</a:t>
            </a:r>
            <a:r>
              <a:rPr lang="fr-ca">
                <a:solidFill>
                  <a:srgbClr val="333333"/>
                </a:solidFill>
              </a:rPr>
              <a:t>occasion de discuter de l</a:t>
            </a:r>
            <a:r>
              <a:rPr lang="fr-CA">
                <a:solidFill>
                  <a:srgbClr val="333333"/>
                </a:solidFill>
              </a:rPr>
              <a:t>’</a:t>
            </a:r>
            <a:r>
              <a:rPr lang="fr-ca">
                <a:solidFill>
                  <a:srgbClr val="333333"/>
                </a:solidFill>
              </a:rPr>
              <a:t>utilisation et de l</a:t>
            </a:r>
            <a:r>
              <a:rPr lang="fr-CA">
                <a:solidFill>
                  <a:srgbClr val="333333"/>
                </a:solidFill>
              </a:rPr>
              <a:t>’</a:t>
            </a:r>
            <a:r>
              <a:rPr lang="fr-ca">
                <a:solidFill>
                  <a:srgbClr val="333333"/>
                </a:solidFill>
              </a:rPr>
              <a:t>application de diverses compétences de l</a:t>
            </a:r>
            <a:r>
              <a:rPr lang="fr-CA">
                <a:solidFill>
                  <a:srgbClr val="333333"/>
                </a:solidFill>
              </a:rPr>
              <a:t>’</a:t>
            </a:r>
            <a:r>
              <a:rPr lang="fr-ca">
                <a:solidFill>
                  <a:srgbClr val="333333"/>
                </a:solidFill>
              </a:rPr>
              <a:t>ASE.</a:t>
            </a:r>
            <a:endParaRPr lang="fr-ca"/>
          </a:p>
          <a:p>
            <a:pPr>
              <a:buFont typeface="Arial"/>
              <a:buChar char="•"/>
            </a:pPr>
            <a:r>
              <a:rPr lang="fr-ca" b="1">
                <a:solidFill>
                  <a:srgbClr val="333333"/>
                </a:solidFill>
              </a:rPr>
              <a:t>Modélisation </a:t>
            </a:r>
            <a:r>
              <a:rPr lang="fr-ca">
                <a:solidFill>
                  <a:srgbClr val="333333"/>
                </a:solidFill>
              </a:rPr>
              <a:t>: observer les compétences de l</a:t>
            </a:r>
            <a:r>
              <a:rPr lang="fr-CA">
                <a:solidFill>
                  <a:srgbClr val="333333"/>
                </a:solidFill>
              </a:rPr>
              <a:t>’</a:t>
            </a:r>
            <a:r>
              <a:rPr lang="fr-ca">
                <a:solidFill>
                  <a:srgbClr val="333333"/>
                </a:solidFill>
              </a:rPr>
              <a:t>ASE en action chez les pairs et le personnel scolaire.</a:t>
            </a:r>
            <a:endParaRPr lang="fr-ca"/>
          </a:p>
          <a:p>
            <a:r>
              <a:rPr lang="fr-ca">
                <a:solidFill>
                  <a:srgbClr val="333333"/>
                </a:solidFill>
              </a:rPr>
              <a:t>Invitez les participants à réfléchir à la manière dont ils enseignent actuellement l</a:t>
            </a:r>
            <a:r>
              <a:rPr lang="fr-CA">
                <a:solidFill>
                  <a:srgbClr val="333333"/>
                </a:solidFill>
              </a:rPr>
              <a:t>’</a:t>
            </a:r>
            <a:r>
              <a:rPr lang="fr-ca">
                <a:solidFill>
                  <a:srgbClr val="333333"/>
                </a:solidFill>
              </a:rPr>
              <a:t>ASE. Ont-ils tendance à se classer dans une seule catégorie? Varient-ils? Y a-t-il matière à élargir leur approche de l</a:t>
            </a:r>
            <a:r>
              <a:rPr lang="fr-CA">
                <a:solidFill>
                  <a:srgbClr val="333333"/>
                </a:solidFill>
              </a:rPr>
              <a:t>’</a:t>
            </a:r>
            <a:r>
              <a:rPr lang="fr-ca">
                <a:solidFill>
                  <a:srgbClr val="333333"/>
                </a:solidFill>
              </a:rPr>
              <a:t>apprentissage socioémotionnel?</a:t>
            </a:r>
            <a:endParaRPr lang="fr-ca">
              <a:ea typeface="Calibri" panose="020F0502020204030204"/>
              <a:cs typeface="Calibri" panose="020F0502020204030204"/>
            </a:endParaRPr>
          </a:p>
          <a:p>
            <a:pPr marL="285750" indent="-285750" algn="l">
              <a:buFont typeface="Symbol,Sans-Serif"/>
              <a:buChar char="•"/>
            </a:pPr>
            <a:endParaRPr lang="fr-ca" b="0" i="0" u="none" baseline="0">
              <a:solidFill>
                <a:srgbClr val="333333"/>
              </a:solidFill>
              <a:ea typeface="Calibri"/>
              <a:cs typeface="Calibri"/>
            </a:endParaRPr>
          </a:p>
          <a:p>
            <a:endParaRPr lang="fr-ca">
              <a:solidFill>
                <a:srgbClr val="444444"/>
              </a:solidFill>
              <a:ea typeface="Calibri"/>
              <a:cs typeface="Calibri"/>
            </a:endParaRPr>
          </a:p>
          <a:p>
            <a:endParaRPr lang="fr-ca">
              <a:ea typeface="Calibri"/>
              <a:cs typeface="Calibri"/>
            </a:endParaRPr>
          </a:p>
        </p:txBody>
      </p:sp>
      <p:sp>
        <p:nvSpPr>
          <p:cNvPr id="4" name="Slide Number Placeholder 3"/>
          <p:cNvSpPr>
            <a:spLocks noGrp="1"/>
          </p:cNvSpPr>
          <p:nvPr>
            <p:ph type="sldNum" sz="quarter" idx="5"/>
          </p:nvPr>
        </p:nvSpPr>
        <p:spPr/>
        <p:txBody>
          <a:bodyPr/>
          <a:lstStyle/>
          <a:p>
            <a:pPr algn="l" rtl="0"/>
            <a:fld id="{AD78E4D5-44FA-44FF-8654-171825121FB1}" type="slidenum">
              <a:rPr/>
              <a:t>10</a:t>
            </a:fld>
            <a:endParaRPr lang="fr-ca"/>
          </a:p>
        </p:txBody>
      </p:sp>
    </p:spTree>
    <p:extLst>
      <p:ext uri="{BB962C8B-B14F-4D97-AF65-F5344CB8AC3E}">
        <p14:creationId xmlns:p14="http://schemas.microsoft.com/office/powerpoint/2010/main" val="3594774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C44FB-96EE-2F6F-B88C-ECF3DC2C31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63C676-D444-E994-18DD-173CC3826DFF}"/>
              </a:ext>
            </a:extLst>
          </p:cNvPr>
          <p:cNvSpPr>
            <a:spLocks noGrp="1" noRot="1" noChangeAspect="1"/>
          </p:cNvSpPr>
          <p:nvPr>
            <p:ph type="sldImg"/>
          </p:nvPr>
        </p:nvSpPr>
        <p:spPr/>
        <p:txBody>
          <a:bodyPr/>
          <a:lstStyle/>
          <a:p>
            <a:endParaRPr lang="fr-CA"/>
          </a:p>
        </p:txBody>
      </p:sp>
      <p:sp>
        <p:nvSpPr>
          <p:cNvPr id="3" name="Notes Placeholder 2">
            <a:extLst>
              <a:ext uri="{FF2B5EF4-FFF2-40B4-BE49-F238E27FC236}">
                <a16:creationId xmlns:a16="http://schemas.microsoft.com/office/drawing/2014/main" id="{9303D653-73AC-3903-74C0-B6DEE6E6EBB6}"/>
              </a:ext>
            </a:extLst>
          </p:cNvPr>
          <p:cNvSpPr>
            <a:spLocks noGrp="1"/>
          </p:cNvSpPr>
          <p:nvPr>
            <p:ph type="body" idx="1"/>
          </p:nvPr>
        </p:nvSpPr>
        <p:spPr/>
        <p:txBody>
          <a:bodyPr/>
          <a:lstStyle/>
          <a:p>
            <a:endParaRPr lang="fr-ca">
              <a:ea typeface="Calibri"/>
              <a:cs typeface="Calibri"/>
            </a:endParaRPr>
          </a:p>
        </p:txBody>
      </p:sp>
      <p:sp>
        <p:nvSpPr>
          <p:cNvPr id="4" name="Slide Number Placeholder 3">
            <a:extLst>
              <a:ext uri="{FF2B5EF4-FFF2-40B4-BE49-F238E27FC236}">
                <a16:creationId xmlns:a16="http://schemas.microsoft.com/office/drawing/2014/main" id="{9E2BFDB1-5F2B-A4B9-916E-22A46D5C4789}"/>
              </a:ext>
            </a:extLst>
          </p:cNvPr>
          <p:cNvSpPr>
            <a:spLocks noGrp="1"/>
          </p:cNvSpPr>
          <p:nvPr>
            <p:ph type="sldNum" sz="quarter" idx="5"/>
          </p:nvPr>
        </p:nvSpPr>
        <p:spPr/>
        <p:txBody>
          <a:bodyPr/>
          <a:lstStyle/>
          <a:p>
            <a:pPr algn="l" rtl="0"/>
            <a:fld id="{AD78E4D5-44FA-44FF-8654-171825121FB1}" type="slidenum">
              <a:rPr/>
              <a:t>11</a:t>
            </a:fld>
            <a:endParaRPr lang="fr-ca"/>
          </a:p>
        </p:txBody>
      </p:sp>
    </p:spTree>
    <p:extLst>
      <p:ext uri="{BB962C8B-B14F-4D97-AF65-F5344CB8AC3E}">
        <p14:creationId xmlns:p14="http://schemas.microsoft.com/office/powerpoint/2010/main" val="2334849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CA"/>
          </a:p>
        </p:txBody>
      </p:sp>
      <p:sp>
        <p:nvSpPr>
          <p:cNvPr id="3" name="Notes Placeholder 2"/>
          <p:cNvSpPr>
            <a:spLocks noGrp="1"/>
          </p:cNvSpPr>
          <p:nvPr>
            <p:ph type="body" idx="1"/>
          </p:nvPr>
        </p:nvSpPr>
        <p:spPr/>
        <p:txBody>
          <a:bodyPr/>
          <a:lstStyle/>
          <a:p>
            <a:r>
              <a:rPr lang="fr-ca">
                <a:solidFill>
                  <a:srgbClr val="1A1A1A"/>
                </a:solidFill>
              </a:rPr>
              <a:t>Il s</a:t>
            </a:r>
            <a:r>
              <a:rPr lang="fr-CA">
                <a:solidFill>
                  <a:srgbClr val="1A1A1A"/>
                </a:solidFill>
              </a:rPr>
              <a:t>’</a:t>
            </a:r>
            <a:r>
              <a:rPr lang="fr-ca">
                <a:solidFill>
                  <a:srgbClr val="1A1A1A"/>
                </a:solidFill>
              </a:rPr>
              <a:t>agit des compétences d</a:t>
            </a:r>
            <a:r>
              <a:rPr lang="fr-CA">
                <a:solidFill>
                  <a:srgbClr val="1A1A1A"/>
                </a:solidFill>
              </a:rPr>
              <a:t>’</a:t>
            </a:r>
            <a:r>
              <a:rPr lang="fr-ca">
                <a:solidFill>
                  <a:srgbClr val="1A1A1A"/>
                </a:solidFill>
              </a:rPr>
              <a:t>apprentissage socioémotionnel intégrées au programme-cadre de l</a:t>
            </a:r>
            <a:r>
              <a:rPr lang="fr-CA">
                <a:solidFill>
                  <a:srgbClr val="1A1A1A"/>
                </a:solidFill>
              </a:rPr>
              <a:t>’</a:t>
            </a:r>
            <a:r>
              <a:rPr lang="fr-ca">
                <a:solidFill>
                  <a:srgbClr val="1A1A1A"/>
                </a:solidFill>
              </a:rPr>
              <a:t>Ontario, telles que décrites dans la Politique/Programmes Note 169.  </a:t>
            </a:r>
            <a:endParaRPr lang="en-US"/>
          </a:p>
        </p:txBody>
      </p:sp>
      <p:sp>
        <p:nvSpPr>
          <p:cNvPr id="4" name="Slide Number Placeholder 3"/>
          <p:cNvSpPr>
            <a:spLocks noGrp="1"/>
          </p:cNvSpPr>
          <p:nvPr>
            <p:ph type="sldNum" sz="quarter" idx="5"/>
          </p:nvPr>
        </p:nvSpPr>
        <p:spPr/>
        <p:txBody>
          <a:bodyPr/>
          <a:lstStyle/>
          <a:p>
            <a:pPr algn="l" rtl="0"/>
            <a:fld id="{AD78E4D5-44FA-44FF-8654-171825121FB1}" type="slidenum">
              <a:rPr/>
              <a:t>12</a:t>
            </a:fld>
            <a:endParaRPr lang="fr-ca"/>
          </a:p>
        </p:txBody>
      </p:sp>
    </p:spTree>
    <p:extLst>
      <p:ext uri="{BB962C8B-B14F-4D97-AF65-F5344CB8AC3E}">
        <p14:creationId xmlns:p14="http://schemas.microsoft.com/office/powerpoint/2010/main" val="1811430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CA"/>
          </a:p>
        </p:txBody>
      </p:sp>
      <p:sp>
        <p:nvSpPr>
          <p:cNvPr id="3" name="Notes Placeholder 2"/>
          <p:cNvSpPr>
            <a:spLocks noGrp="1"/>
          </p:cNvSpPr>
          <p:nvPr>
            <p:ph type="body" idx="1"/>
          </p:nvPr>
        </p:nvSpPr>
        <p:spPr/>
        <p:txBody>
          <a:bodyPr/>
          <a:lstStyle/>
          <a:p>
            <a:pPr algn="l" rtl="0"/>
            <a:r>
              <a:rPr lang="fr-ca" b="0" i="0" u="none" baseline="0">
                <a:ea typeface="Calibri"/>
                <a:cs typeface="Calibri"/>
              </a:rPr>
              <a:t>Chaque habileté d</a:t>
            </a:r>
            <a:r>
              <a:rPr lang="fr-CA" b="0" i="0" u="none" baseline="0">
                <a:ea typeface="Calibri"/>
                <a:cs typeface="Calibri"/>
              </a:rPr>
              <a:t>’</a:t>
            </a:r>
            <a:r>
              <a:rPr lang="fr-ca" b="0" i="0" u="none" baseline="0">
                <a:ea typeface="Calibri"/>
                <a:cs typeface="Calibri"/>
              </a:rPr>
              <a:t>ASE a le potentiel de mener les élèves vers des bénéfices. </a:t>
            </a:r>
          </a:p>
        </p:txBody>
      </p:sp>
      <p:sp>
        <p:nvSpPr>
          <p:cNvPr id="4" name="Slide Number Placeholder 3"/>
          <p:cNvSpPr>
            <a:spLocks noGrp="1"/>
          </p:cNvSpPr>
          <p:nvPr>
            <p:ph type="sldNum" sz="quarter" idx="5"/>
          </p:nvPr>
        </p:nvSpPr>
        <p:spPr/>
        <p:txBody>
          <a:bodyPr/>
          <a:lstStyle/>
          <a:p>
            <a:pPr algn="l" rtl="0"/>
            <a:fld id="{AD78E4D5-44FA-44FF-8654-171825121FB1}" type="slidenum">
              <a:rPr/>
              <a:t>13</a:t>
            </a:fld>
            <a:endParaRPr lang="fr-ca"/>
          </a:p>
        </p:txBody>
      </p:sp>
    </p:spTree>
    <p:extLst>
      <p:ext uri="{BB962C8B-B14F-4D97-AF65-F5344CB8AC3E}">
        <p14:creationId xmlns:p14="http://schemas.microsoft.com/office/powerpoint/2010/main" val="3145340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CA"/>
          </a:p>
        </p:txBody>
      </p:sp>
      <p:sp>
        <p:nvSpPr>
          <p:cNvPr id="3" name="Notes Placeholder 2"/>
          <p:cNvSpPr>
            <a:spLocks noGrp="1"/>
          </p:cNvSpPr>
          <p:nvPr>
            <p:ph type="body" idx="1"/>
          </p:nvPr>
        </p:nvSpPr>
        <p:spPr/>
        <p:txBody>
          <a:bodyPr/>
          <a:lstStyle/>
          <a:p>
            <a:pPr>
              <a:lnSpc>
                <a:spcPct val="90000"/>
              </a:lnSpc>
              <a:spcBef>
                <a:spcPts val="1000"/>
              </a:spcBef>
            </a:pPr>
            <a:r>
              <a:rPr lang="fr-ca">
                <a:solidFill>
                  <a:srgbClr val="333333"/>
                </a:solidFill>
              </a:rPr>
              <a:t>Bien que l</a:t>
            </a:r>
            <a:r>
              <a:rPr lang="fr-CA">
                <a:solidFill>
                  <a:srgbClr val="333333"/>
                </a:solidFill>
              </a:rPr>
              <a:t>’</a:t>
            </a:r>
            <a:r>
              <a:rPr lang="fr-ca">
                <a:solidFill>
                  <a:srgbClr val="333333"/>
                </a:solidFill>
              </a:rPr>
              <a:t>ASE puisse présenter de nombreux avantages, il est important de noter que certaines préoccupations ont également été soulevées à son sujet. </a:t>
            </a:r>
            <a:endParaRPr lang="en-US"/>
          </a:p>
          <a:p>
            <a:pPr algn="l" rtl="0">
              <a:lnSpc>
                <a:spcPct val="90000"/>
              </a:lnSpc>
              <a:spcBef>
                <a:spcPts val="1000"/>
              </a:spcBef>
            </a:pPr>
            <a:endParaRPr lang="fr-ca">
              <a:solidFill>
                <a:srgbClr val="333333"/>
              </a:solidFill>
              <a:ea typeface="Calibri"/>
              <a:cs typeface="Calibri"/>
            </a:endParaRPr>
          </a:p>
          <a:p>
            <a:pPr algn="l" rtl="0">
              <a:lnSpc>
                <a:spcPct val="90000"/>
              </a:lnSpc>
              <a:spcBef>
                <a:spcPts val="1000"/>
              </a:spcBef>
            </a:pPr>
            <a:r>
              <a:rPr lang="fr-ca" b="0" i="0" u="none" baseline="0">
                <a:solidFill>
                  <a:srgbClr val="333333"/>
                </a:solidFill>
              </a:rPr>
              <a:t>Pour que l</a:t>
            </a:r>
            <a:r>
              <a:rPr lang="fr-CA" b="0" i="0" u="none" baseline="0">
                <a:solidFill>
                  <a:srgbClr val="333333"/>
                </a:solidFill>
              </a:rPr>
              <a:t>’</a:t>
            </a:r>
            <a:r>
              <a:rPr lang="fr-ca" b="0" i="0" u="none" baseline="0">
                <a:solidFill>
                  <a:srgbClr val="333333"/>
                </a:solidFill>
              </a:rPr>
              <a:t>apprentissage socioémotionnel soit réellement bénéfique pour chaque élève, il est essentiel de reconnaître leurs qualités intrinsèques, leurs points forts, leurs expériences et les stratégies qu</a:t>
            </a:r>
            <a:r>
              <a:rPr lang="fr-CA" b="0" i="0" u="none" baseline="0">
                <a:solidFill>
                  <a:srgbClr val="333333"/>
                </a:solidFill>
              </a:rPr>
              <a:t>’</a:t>
            </a:r>
            <a:r>
              <a:rPr lang="fr-ca" b="0" i="0" u="none" baseline="0">
                <a:solidFill>
                  <a:srgbClr val="333333"/>
                </a:solidFill>
              </a:rPr>
              <a:t>ils ont déjà acquises. Si l</a:t>
            </a:r>
            <a:r>
              <a:rPr lang="fr-CA" b="0" i="0" u="none" baseline="0">
                <a:solidFill>
                  <a:srgbClr val="333333"/>
                </a:solidFill>
              </a:rPr>
              <a:t>’</a:t>
            </a:r>
            <a:r>
              <a:rPr lang="fr-ca" b="0" i="0" u="none" baseline="0">
                <a:solidFill>
                  <a:srgbClr val="333333"/>
                </a:solidFill>
              </a:rPr>
              <a:t>apprentissage socioémotionnel n</a:t>
            </a:r>
            <a:r>
              <a:rPr lang="fr-CA" b="0" i="0" u="none" baseline="0">
                <a:solidFill>
                  <a:srgbClr val="333333"/>
                </a:solidFill>
              </a:rPr>
              <a:t>’</a:t>
            </a:r>
            <a:r>
              <a:rPr lang="fr-ca" b="0" i="0" u="none" baseline="0">
                <a:solidFill>
                  <a:srgbClr val="333333"/>
                </a:solidFill>
              </a:rPr>
              <a:t>est pas ancré dans la réalité vécue par les élèves, cela peut laisser penser à tort que seuls certains élèves possèdent ces </a:t>
            </a:r>
            <a:r>
              <a:rPr lang="fr-CA" b="0" i="0" u="none" baseline="0">
                <a:solidFill>
                  <a:srgbClr val="333333"/>
                </a:solidFill>
              </a:rPr>
              <a:t>habileté</a:t>
            </a:r>
            <a:r>
              <a:rPr lang="fr-ca" b="0" i="0" u="none" baseline="0">
                <a:solidFill>
                  <a:srgbClr val="333333"/>
                </a:solidFill>
              </a:rPr>
              <a:t>s ou en ont besoin, plutôt que de reconnaître que tous les élèves les utilisent et les développent de différentes manières.</a:t>
            </a:r>
          </a:p>
          <a:p>
            <a:pPr algn="l" rtl="0">
              <a:lnSpc>
                <a:spcPct val="90000"/>
              </a:lnSpc>
              <a:spcBef>
                <a:spcPts val="1000"/>
              </a:spcBef>
            </a:pPr>
            <a:endParaRPr lang="fr-ca">
              <a:solidFill>
                <a:srgbClr val="333333"/>
              </a:solidFill>
            </a:endParaRPr>
          </a:p>
          <a:p>
            <a:pPr algn="l" rtl="0">
              <a:lnSpc>
                <a:spcPct val="90000"/>
              </a:lnSpc>
              <a:spcBef>
                <a:spcPts val="1000"/>
              </a:spcBef>
            </a:pPr>
            <a:r>
              <a:rPr lang="fr-ca" b="0" i="0" u="none" baseline="0">
                <a:solidFill>
                  <a:srgbClr val="2F2F2F"/>
                </a:solidFill>
              </a:rPr>
              <a:t>En conséquence,</a:t>
            </a:r>
            <a:r>
              <a:rPr lang="fr-ca" b="0" i="0" u="none" baseline="0">
                <a:solidFill>
                  <a:srgbClr val="333333"/>
                </a:solidFill>
              </a:rPr>
              <a:t> le ministère de l</a:t>
            </a:r>
            <a:r>
              <a:rPr lang="fr-CA" b="0" i="0" u="none" baseline="0">
                <a:solidFill>
                  <a:srgbClr val="333333"/>
                </a:solidFill>
              </a:rPr>
              <a:t>’</a:t>
            </a:r>
            <a:r>
              <a:rPr lang="fr-ca" b="0" i="0" u="none" baseline="0">
                <a:solidFill>
                  <a:srgbClr val="333333"/>
                </a:solidFill>
              </a:rPr>
              <a:t>Éducation a décidé que, même si l</a:t>
            </a:r>
            <a:r>
              <a:rPr lang="fr-CA" b="0" i="0" u="none" baseline="0">
                <a:solidFill>
                  <a:srgbClr val="333333"/>
                </a:solidFill>
              </a:rPr>
              <a:t>’</a:t>
            </a:r>
            <a:r>
              <a:rPr lang="fr-ca" b="0" i="0" u="none" baseline="0">
                <a:solidFill>
                  <a:srgbClr val="333333"/>
                </a:solidFill>
              </a:rPr>
              <a:t>apprentissage socioémotionnel doit être encouragé et intégré au quotidien à tous les aspects de la vie scolaire, il ne doit pas pour autant faire l</a:t>
            </a:r>
            <a:r>
              <a:rPr lang="fr-CA" b="0" i="0" u="none" baseline="0">
                <a:solidFill>
                  <a:srgbClr val="333333"/>
                </a:solidFill>
              </a:rPr>
              <a:t>’</a:t>
            </a:r>
            <a:r>
              <a:rPr lang="fr-ca" b="0" i="0" u="none" baseline="0">
                <a:solidFill>
                  <a:srgbClr val="333333"/>
                </a:solidFill>
              </a:rPr>
              <a:t>objet d</a:t>
            </a:r>
            <a:r>
              <a:rPr lang="fr-CA" b="0" i="0" u="none" baseline="0">
                <a:solidFill>
                  <a:srgbClr val="333333"/>
                </a:solidFill>
              </a:rPr>
              <a:t>’</a:t>
            </a:r>
            <a:r>
              <a:rPr lang="fr-ca" b="0" i="0" u="none" baseline="0">
                <a:solidFill>
                  <a:srgbClr val="333333"/>
                </a:solidFill>
              </a:rPr>
              <a:t>une quelconque évaluation.</a:t>
            </a:r>
            <a:endParaRPr lang="fr-ca">
              <a:solidFill>
                <a:srgbClr val="333333"/>
              </a:solidFill>
              <a:ea typeface="Calibri"/>
              <a:cs typeface="Calibri"/>
            </a:endParaRPr>
          </a:p>
          <a:p>
            <a:pPr algn="l" rtl="0">
              <a:lnSpc>
                <a:spcPct val="90000"/>
              </a:lnSpc>
              <a:spcBef>
                <a:spcPts val="1000"/>
              </a:spcBef>
            </a:pPr>
            <a:endParaRPr lang="fr-ca">
              <a:solidFill>
                <a:srgbClr val="2F2F2F"/>
              </a:solidFill>
              <a:ea typeface="Calibri"/>
              <a:cs typeface="Calibri"/>
            </a:endParaRPr>
          </a:p>
          <a:p>
            <a:pPr algn="l" rtl="0"/>
            <a:r>
              <a:rPr lang="fr-ca" b="0" i="0" u="none" baseline="0" err="1">
                <a:solidFill>
                  <a:srgbClr val="000000"/>
                </a:solidFill>
              </a:rPr>
              <a:t>Yoder</a:t>
            </a:r>
            <a:r>
              <a:rPr lang="fr-ca" b="0" i="0" u="none" baseline="0">
                <a:solidFill>
                  <a:srgbClr val="000000"/>
                </a:solidFill>
              </a:rPr>
              <a:t>, N., et </a:t>
            </a:r>
            <a:r>
              <a:rPr lang="fr-ca" b="0" i="0" u="none" baseline="0" err="1">
                <a:solidFill>
                  <a:srgbClr val="000000"/>
                </a:solidFill>
              </a:rPr>
              <a:t>Skoog</a:t>
            </a:r>
            <a:r>
              <a:rPr lang="fr-ca" b="0" i="0" u="none" baseline="0">
                <a:solidFill>
                  <a:srgbClr val="000000"/>
                </a:solidFill>
              </a:rPr>
              <a:t>-Hoffman, A. (2021). </a:t>
            </a:r>
            <a:r>
              <a:rPr lang="fr-ca" b="0" i="1" u="none" baseline="0">
                <a:solidFill>
                  <a:srgbClr val="000000"/>
                </a:solidFill>
              </a:rPr>
              <a:t>Introduction: </a:t>
            </a:r>
            <a:r>
              <a:rPr lang="fr-ca" b="0" i="1" u="none" baseline="0" err="1">
                <a:solidFill>
                  <a:srgbClr val="000000"/>
                </a:solidFill>
              </a:rPr>
              <a:t>Motivating</a:t>
            </a:r>
            <a:r>
              <a:rPr lang="fr-ca" b="0" i="1" u="none" baseline="0">
                <a:solidFill>
                  <a:srgbClr val="000000"/>
                </a:solidFill>
              </a:rPr>
              <a:t> the SEL Field </a:t>
            </a:r>
            <a:r>
              <a:rPr lang="fr-ca" b="0" i="1" u="none" baseline="0" err="1">
                <a:solidFill>
                  <a:srgbClr val="000000"/>
                </a:solidFill>
              </a:rPr>
              <a:t>Forward</a:t>
            </a:r>
            <a:r>
              <a:rPr lang="fr-ca" b="0" i="1" u="none" baseline="0">
                <a:solidFill>
                  <a:srgbClr val="000000"/>
                </a:solidFill>
              </a:rPr>
              <a:t> </a:t>
            </a:r>
            <a:r>
              <a:rPr lang="fr-ca" b="0" i="1" u="none" baseline="0" err="1">
                <a:solidFill>
                  <a:srgbClr val="000000"/>
                </a:solidFill>
              </a:rPr>
              <a:t>Through</a:t>
            </a:r>
            <a:r>
              <a:rPr lang="fr-ca" b="0" i="1" u="none" baseline="0">
                <a:solidFill>
                  <a:srgbClr val="000000"/>
                </a:solidFill>
              </a:rPr>
              <a:t> </a:t>
            </a:r>
            <a:r>
              <a:rPr lang="fr-ca" b="0" i="1" u="none" baseline="0" err="1">
                <a:solidFill>
                  <a:srgbClr val="000000"/>
                </a:solidFill>
              </a:rPr>
              <a:t>Equity</a:t>
            </a:r>
            <a:r>
              <a:rPr lang="fr-ca" b="0" i="1" u="none" baseline="0">
                <a:solidFill>
                  <a:srgbClr val="000000"/>
                </a:solidFill>
              </a:rPr>
              <a:t>.</a:t>
            </a:r>
            <a:r>
              <a:rPr lang="fr-ca" b="0" i="0" u="none" baseline="0">
                <a:solidFill>
                  <a:srgbClr val="000000"/>
                </a:solidFill>
              </a:rPr>
              <a:t> Emerald </a:t>
            </a:r>
            <a:r>
              <a:rPr lang="fr-ca" b="0" i="0" u="none" baseline="0" err="1">
                <a:solidFill>
                  <a:srgbClr val="000000"/>
                </a:solidFill>
              </a:rPr>
              <a:t>Publishing</a:t>
            </a:r>
            <a:r>
              <a:rPr lang="fr-ca" b="0" i="0" u="none" baseline="0">
                <a:solidFill>
                  <a:srgbClr val="000000"/>
                </a:solidFill>
              </a:rPr>
              <a:t> Limited.</a:t>
            </a:r>
            <a:r>
              <a:rPr lang="fr-ca" b="0" i="0" u="none" baseline="0">
                <a:solidFill>
                  <a:srgbClr val="2F2F2F"/>
                </a:solidFill>
              </a:rPr>
              <a:t> 10.1108/S0749-742320210000021001.</a:t>
            </a:r>
            <a:endParaRPr lang="fr-ca">
              <a:solidFill>
                <a:srgbClr val="2F2F2F"/>
              </a:solidFill>
              <a:ea typeface="Calibri"/>
              <a:cs typeface="Calibri"/>
            </a:endParaRPr>
          </a:p>
          <a:p>
            <a:pPr algn="l" rtl="0">
              <a:lnSpc>
                <a:spcPct val="90000"/>
              </a:lnSpc>
              <a:spcBef>
                <a:spcPts val="1000"/>
              </a:spcBef>
            </a:pPr>
            <a:endParaRPr lang="fr-ca">
              <a:solidFill>
                <a:srgbClr val="2F2F2F"/>
              </a:solidFill>
              <a:ea typeface="Calibri"/>
              <a:cs typeface="Calibri"/>
            </a:endParaRPr>
          </a:p>
          <a:p>
            <a:pPr marL="285750" indent="-285750" algn="l" rtl="0">
              <a:lnSpc>
                <a:spcPct val="90000"/>
              </a:lnSpc>
              <a:spcBef>
                <a:spcPts val="1000"/>
              </a:spcBef>
              <a:buFont typeface="Arial"/>
              <a:buChar char="•"/>
            </a:pPr>
            <a:endParaRPr lang="fr-ca">
              <a:ea typeface="Calibri"/>
              <a:cs typeface="Calibri"/>
            </a:endParaRPr>
          </a:p>
          <a:p>
            <a:endParaRPr lang="fr-ca">
              <a:ea typeface="Calibri"/>
              <a:cs typeface="Calibri"/>
            </a:endParaRPr>
          </a:p>
        </p:txBody>
      </p:sp>
      <p:sp>
        <p:nvSpPr>
          <p:cNvPr id="4" name="Slide Number Placeholder 3"/>
          <p:cNvSpPr>
            <a:spLocks noGrp="1"/>
          </p:cNvSpPr>
          <p:nvPr>
            <p:ph type="sldNum" sz="quarter" idx="5"/>
          </p:nvPr>
        </p:nvSpPr>
        <p:spPr/>
        <p:txBody>
          <a:bodyPr/>
          <a:lstStyle/>
          <a:p>
            <a:pPr algn="l" rtl="0"/>
            <a:fld id="{AD78E4D5-44FA-44FF-8654-171825121FB1}" type="slidenum">
              <a:rPr/>
              <a:t>14</a:t>
            </a:fld>
            <a:endParaRPr lang="fr-ca"/>
          </a:p>
        </p:txBody>
      </p:sp>
    </p:spTree>
    <p:extLst>
      <p:ext uri="{BB962C8B-B14F-4D97-AF65-F5344CB8AC3E}">
        <p14:creationId xmlns:p14="http://schemas.microsoft.com/office/powerpoint/2010/main" val="1017908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740A4-51EB-DC5E-C7C8-6B972CE932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1CCE03-BBF0-F2A3-FC69-94D9640A450C}"/>
              </a:ext>
            </a:extLst>
          </p:cNvPr>
          <p:cNvSpPr>
            <a:spLocks noGrp="1" noRot="1" noChangeAspect="1"/>
          </p:cNvSpPr>
          <p:nvPr>
            <p:ph type="sldImg"/>
          </p:nvPr>
        </p:nvSpPr>
        <p:spPr/>
        <p:txBody>
          <a:bodyPr/>
          <a:lstStyle/>
          <a:p>
            <a:endParaRPr lang="fr-CA"/>
          </a:p>
        </p:txBody>
      </p:sp>
      <p:sp>
        <p:nvSpPr>
          <p:cNvPr id="3" name="Notes Placeholder 2">
            <a:extLst>
              <a:ext uri="{FF2B5EF4-FFF2-40B4-BE49-F238E27FC236}">
                <a16:creationId xmlns:a16="http://schemas.microsoft.com/office/drawing/2014/main" id="{9386739A-CA1F-7065-EEFD-0C51C4B6FB05}"/>
              </a:ext>
            </a:extLst>
          </p:cNvPr>
          <p:cNvSpPr>
            <a:spLocks noGrp="1"/>
          </p:cNvSpPr>
          <p:nvPr>
            <p:ph type="body" idx="1"/>
          </p:nvPr>
        </p:nvSpPr>
        <p:spPr/>
        <p:txBody>
          <a:bodyPr/>
          <a:lstStyle/>
          <a:p>
            <a:r>
              <a:rPr lang="fr-ca"/>
              <a:t>À titre d</a:t>
            </a:r>
            <a:r>
              <a:rPr lang="fr-CA"/>
              <a:t>’</a:t>
            </a:r>
            <a:r>
              <a:rPr lang="fr-ca"/>
              <a:t>exemple, un programme d</a:t>
            </a:r>
            <a:r>
              <a:rPr lang="fr-CA"/>
              <a:t>’</a:t>
            </a:r>
            <a:r>
              <a:rPr lang="fr-ca"/>
              <a:t>ASE axé uniquement sur la politesse, la coopération ou l</a:t>
            </a:r>
            <a:r>
              <a:rPr lang="fr-CA"/>
              <a:t>’</a:t>
            </a:r>
            <a:r>
              <a:rPr lang="fr-ca"/>
              <a:t>écoute peut renforcer l</a:t>
            </a:r>
            <a:r>
              <a:rPr lang="fr-CA"/>
              <a:t>’</a:t>
            </a:r>
            <a:r>
              <a:rPr lang="fr-ca"/>
              <a:t>idée que les élèves « calmes et coopératifs » sont idéaux, mettant ainsi de côté ceux qui s</a:t>
            </a:r>
            <a:r>
              <a:rPr lang="fr-CA"/>
              <a:t>’</a:t>
            </a:r>
            <a:r>
              <a:rPr lang="fr-ca"/>
              <a:t>expriment différemment ou qui résistent à l</a:t>
            </a:r>
            <a:r>
              <a:rPr lang="fr-CA"/>
              <a:t>’</a:t>
            </a:r>
            <a:r>
              <a:rPr lang="fr-ca"/>
              <a:t>injustice. Cela peut causer du tort, en particulier aux élèves issus de minorités ethniques et aux élèves neurodivergents. De quelle autre manière un programme d</a:t>
            </a:r>
            <a:r>
              <a:rPr lang="fr-CA"/>
              <a:t>’</a:t>
            </a:r>
            <a:r>
              <a:rPr lang="fr-ca"/>
              <a:t>ASE pourrait-il causer du tort?</a:t>
            </a:r>
            <a:endParaRPr lang="en-US"/>
          </a:p>
          <a:p>
            <a:r>
              <a:rPr lang="fr-ca"/>
              <a:t>Autre exemple :</a:t>
            </a:r>
          </a:p>
          <a:p>
            <a:r>
              <a:rPr lang="fr-ca" b="1"/>
              <a:t>Scénario de l</a:t>
            </a:r>
            <a:r>
              <a:rPr lang="fr-CA" b="1"/>
              <a:t>’</a:t>
            </a:r>
            <a:r>
              <a:rPr lang="fr-ca" b="1"/>
              <a:t>animateur :</a:t>
            </a:r>
            <a:r>
              <a:rPr lang="fr-ca"/>
              <a:t> « Tenez-vous compte de vos propres préjugés lorsque vous attribuez des compétences d</a:t>
            </a:r>
            <a:r>
              <a:rPr lang="fr-CA"/>
              <a:t>’</a:t>
            </a:r>
            <a:r>
              <a:rPr lang="fr-ca"/>
              <a:t>ASE à un genre ou même à des types de personnalité? Dans les domaines de la pensée critique et de la motivation positive, par exemple, certains élèves calmes sont-ils perçus comme « de bons auditeurs » et « réfléchis », tandis que d</a:t>
            </a:r>
            <a:r>
              <a:rPr lang="fr-CA"/>
              <a:t>’</a:t>
            </a:r>
            <a:r>
              <a:rPr lang="fr-ca"/>
              <a:t>autres élèves calmes sont considérés comme inattentifs ou désengagés? »</a:t>
            </a:r>
          </a:p>
          <a:p>
            <a:pPr algn="l"/>
            <a:endParaRPr lang="fr-ca">
              <a:ea typeface="Calibri"/>
              <a:cs typeface="Calibri"/>
            </a:endParaRPr>
          </a:p>
        </p:txBody>
      </p:sp>
      <p:sp>
        <p:nvSpPr>
          <p:cNvPr id="4" name="Slide Number Placeholder 3">
            <a:extLst>
              <a:ext uri="{FF2B5EF4-FFF2-40B4-BE49-F238E27FC236}">
                <a16:creationId xmlns:a16="http://schemas.microsoft.com/office/drawing/2014/main" id="{DC0BB36A-5B9C-6072-7A9D-A3C5B49A40F2}"/>
              </a:ext>
            </a:extLst>
          </p:cNvPr>
          <p:cNvSpPr>
            <a:spLocks noGrp="1"/>
          </p:cNvSpPr>
          <p:nvPr>
            <p:ph type="sldNum" sz="quarter" idx="5"/>
          </p:nvPr>
        </p:nvSpPr>
        <p:spPr/>
        <p:txBody>
          <a:bodyPr/>
          <a:lstStyle/>
          <a:p>
            <a:pPr algn="l" rtl="0"/>
            <a:fld id="{AD78E4D5-44FA-44FF-8654-171825121FB1}" type="slidenum">
              <a:rPr/>
              <a:t>15</a:t>
            </a:fld>
            <a:endParaRPr lang="fr-ca"/>
          </a:p>
        </p:txBody>
      </p:sp>
    </p:spTree>
    <p:extLst>
      <p:ext uri="{BB962C8B-B14F-4D97-AF65-F5344CB8AC3E}">
        <p14:creationId xmlns:p14="http://schemas.microsoft.com/office/powerpoint/2010/main" val="2101852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CA"/>
          </a:p>
        </p:txBody>
      </p:sp>
      <p:sp>
        <p:nvSpPr>
          <p:cNvPr id="3" name="Notes Placeholder 2"/>
          <p:cNvSpPr>
            <a:spLocks noGrp="1"/>
          </p:cNvSpPr>
          <p:nvPr>
            <p:ph type="body" idx="1"/>
          </p:nvPr>
        </p:nvSpPr>
        <p:spPr/>
        <p:txBody>
          <a:bodyPr/>
          <a:lstStyle/>
          <a:p>
            <a:r>
              <a:rPr lang="fr-ca">
                <a:solidFill>
                  <a:srgbClr val="2F2F2F"/>
                </a:solidFill>
              </a:rPr>
              <a:t>Cette section présente les moyens par lesquels les membres du personnel scolaire peuvent soutenir des approches d</a:t>
            </a:r>
            <a:r>
              <a:rPr lang="fr-CA">
                <a:solidFill>
                  <a:srgbClr val="2F2F2F"/>
                </a:solidFill>
              </a:rPr>
              <a:t>’</a:t>
            </a:r>
            <a:r>
              <a:rPr lang="fr-ca">
                <a:solidFill>
                  <a:srgbClr val="2F2F2F"/>
                </a:solidFill>
              </a:rPr>
              <a:t>ASE adaptées à la culture dans leurs écoles. </a:t>
            </a:r>
            <a:endParaRPr lang="en-US"/>
          </a:p>
        </p:txBody>
      </p:sp>
      <p:sp>
        <p:nvSpPr>
          <p:cNvPr id="4" name="Slide Number Placeholder 3"/>
          <p:cNvSpPr>
            <a:spLocks noGrp="1"/>
          </p:cNvSpPr>
          <p:nvPr>
            <p:ph type="sldNum" sz="quarter" idx="5"/>
          </p:nvPr>
        </p:nvSpPr>
        <p:spPr/>
        <p:txBody>
          <a:bodyPr/>
          <a:lstStyle/>
          <a:p>
            <a:pPr algn="l" rtl="0"/>
            <a:fld id="{AD78E4D5-44FA-44FF-8654-171825121FB1}" type="slidenum">
              <a:rPr/>
              <a:t>16</a:t>
            </a:fld>
            <a:endParaRPr lang="fr-ca"/>
          </a:p>
        </p:txBody>
      </p:sp>
    </p:spTree>
    <p:extLst>
      <p:ext uri="{BB962C8B-B14F-4D97-AF65-F5344CB8AC3E}">
        <p14:creationId xmlns:p14="http://schemas.microsoft.com/office/powerpoint/2010/main" val="2393010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03CF3-CA4C-7F9F-7ED6-FA109EF314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DCB6FA-0B11-5929-E51A-DAACF935F0B5}"/>
              </a:ext>
            </a:extLst>
          </p:cNvPr>
          <p:cNvSpPr>
            <a:spLocks noGrp="1" noRot="1" noChangeAspect="1"/>
          </p:cNvSpPr>
          <p:nvPr>
            <p:ph type="sldImg"/>
          </p:nvPr>
        </p:nvSpPr>
        <p:spPr/>
        <p:txBody>
          <a:bodyPr/>
          <a:lstStyle/>
          <a:p>
            <a:endParaRPr lang="fr-CA"/>
          </a:p>
        </p:txBody>
      </p:sp>
      <p:sp>
        <p:nvSpPr>
          <p:cNvPr id="3" name="Notes Placeholder 2">
            <a:extLst>
              <a:ext uri="{FF2B5EF4-FFF2-40B4-BE49-F238E27FC236}">
                <a16:creationId xmlns:a16="http://schemas.microsoft.com/office/drawing/2014/main" id="{28C32DCE-0F4F-3E9B-DDAF-784D876CA1EA}"/>
              </a:ext>
            </a:extLst>
          </p:cNvPr>
          <p:cNvSpPr>
            <a:spLocks noGrp="1"/>
          </p:cNvSpPr>
          <p:nvPr>
            <p:ph type="body" idx="1"/>
          </p:nvPr>
        </p:nvSpPr>
        <p:spPr/>
        <p:txBody>
          <a:bodyPr/>
          <a:lstStyle/>
          <a:p>
            <a:pPr algn="l" rtl="0">
              <a:lnSpc>
                <a:spcPct val="90000"/>
              </a:lnSpc>
              <a:spcBef>
                <a:spcPts val="1000"/>
              </a:spcBef>
            </a:pPr>
            <a:r>
              <a:rPr lang="fr-ca" b="0" i="0" u="none" baseline="0">
                <a:solidFill>
                  <a:srgbClr val="333333"/>
                </a:solidFill>
              </a:rPr>
              <a:t>Lorsque nous prenons le temps de faire connaissance avec les élèves et de comprendre leur identité, ainsi que la nôtre, nous sommes mieux à même de leur proposer des stratégies d</a:t>
            </a:r>
            <a:r>
              <a:rPr lang="fr-CA" b="0" i="0" u="none" baseline="0">
                <a:solidFill>
                  <a:srgbClr val="333333"/>
                </a:solidFill>
              </a:rPr>
              <a:t>’</a:t>
            </a:r>
            <a:r>
              <a:rPr lang="fr-ca" b="0" i="0" u="none" baseline="0">
                <a:solidFill>
                  <a:srgbClr val="333333"/>
                </a:solidFill>
              </a:rPr>
              <a:t>apprentissage socioémotionnel efficaces pour les aider à s</a:t>
            </a:r>
            <a:r>
              <a:rPr lang="fr-CA" b="0" i="0" u="none" baseline="0">
                <a:solidFill>
                  <a:srgbClr val="333333"/>
                </a:solidFill>
              </a:rPr>
              <a:t>’</a:t>
            </a:r>
            <a:r>
              <a:rPr lang="fr-ca" b="0" i="0" u="none" baseline="0">
                <a:solidFill>
                  <a:srgbClr val="333333"/>
                </a:solidFill>
              </a:rPr>
              <a:t>épanouir à l</a:t>
            </a:r>
            <a:r>
              <a:rPr lang="fr-CA" b="0" i="0" u="none" baseline="0">
                <a:solidFill>
                  <a:srgbClr val="333333"/>
                </a:solidFill>
              </a:rPr>
              <a:t>’</a:t>
            </a:r>
            <a:r>
              <a:rPr lang="fr-ca" b="0" i="0" u="none" baseline="0">
                <a:solidFill>
                  <a:srgbClr val="333333"/>
                </a:solidFill>
              </a:rPr>
              <a:t>école et tout au long de leur vie.</a:t>
            </a:r>
          </a:p>
          <a:p>
            <a:pPr marL="285750" indent="-285750" algn="l" rtl="0">
              <a:lnSpc>
                <a:spcPct val="90000"/>
              </a:lnSpc>
              <a:spcBef>
                <a:spcPts val="1000"/>
              </a:spcBef>
              <a:buFont typeface="Arial"/>
              <a:buChar char="•"/>
            </a:pPr>
            <a:endParaRPr lang="fr-ca"/>
          </a:p>
          <a:p>
            <a:endParaRPr lang="fr-ca">
              <a:ea typeface="Calibri"/>
              <a:cs typeface="Calibri"/>
            </a:endParaRPr>
          </a:p>
        </p:txBody>
      </p:sp>
      <p:sp>
        <p:nvSpPr>
          <p:cNvPr id="4" name="Slide Number Placeholder 3">
            <a:extLst>
              <a:ext uri="{FF2B5EF4-FFF2-40B4-BE49-F238E27FC236}">
                <a16:creationId xmlns:a16="http://schemas.microsoft.com/office/drawing/2014/main" id="{6BEF9DD7-B61F-8021-CC1B-448FE1D83D27}"/>
              </a:ext>
            </a:extLst>
          </p:cNvPr>
          <p:cNvSpPr>
            <a:spLocks noGrp="1"/>
          </p:cNvSpPr>
          <p:nvPr>
            <p:ph type="sldNum" sz="quarter" idx="5"/>
          </p:nvPr>
        </p:nvSpPr>
        <p:spPr/>
        <p:txBody>
          <a:bodyPr/>
          <a:lstStyle/>
          <a:p>
            <a:pPr algn="l" rtl="0"/>
            <a:fld id="{AD78E4D5-44FA-44FF-8654-171825121FB1}" type="slidenum">
              <a:rPr/>
              <a:t>17</a:t>
            </a:fld>
            <a:endParaRPr lang="fr-ca"/>
          </a:p>
        </p:txBody>
      </p:sp>
    </p:spTree>
    <p:extLst>
      <p:ext uri="{BB962C8B-B14F-4D97-AF65-F5344CB8AC3E}">
        <p14:creationId xmlns:p14="http://schemas.microsoft.com/office/powerpoint/2010/main" val="2715309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78E4D5-44FA-44FF-8654-171825121FB1}" type="slidenum">
              <a:rPr lang="en-CA" smtClean="0"/>
              <a:t>18</a:t>
            </a:fld>
            <a:endParaRPr lang="en-CA"/>
          </a:p>
        </p:txBody>
      </p:sp>
    </p:spTree>
    <p:extLst>
      <p:ext uri="{BB962C8B-B14F-4D97-AF65-F5344CB8AC3E}">
        <p14:creationId xmlns:p14="http://schemas.microsoft.com/office/powerpoint/2010/main" val="11409254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CA"/>
          </a:p>
        </p:txBody>
      </p:sp>
      <p:sp>
        <p:nvSpPr>
          <p:cNvPr id="3" name="Notes Placeholder 2"/>
          <p:cNvSpPr>
            <a:spLocks noGrp="1"/>
          </p:cNvSpPr>
          <p:nvPr>
            <p:ph type="body" idx="1"/>
          </p:nvPr>
        </p:nvSpPr>
        <p:spPr/>
        <p:txBody>
          <a:bodyPr/>
          <a:lstStyle/>
          <a:p>
            <a:endParaRPr lang="fr-ca">
              <a:solidFill>
                <a:srgbClr val="333333"/>
              </a:solidFill>
              <a:ea typeface="Calibri"/>
              <a:cs typeface="Calibri"/>
            </a:endParaRPr>
          </a:p>
        </p:txBody>
      </p:sp>
      <p:sp>
        <p:nvSpPr>
          <p:cNvPr id="4" name="Slide Number Placeholder 3"/>
          <p:cNvSpPr>
            <a:spLocks noGrp="1"/>
          </p:cNvSpPr>
          <p:nvPr>
            <p:ph type="sldNum" sz="quarter" idx="5"/>
          </p:nvPr>
        </p:nvSpPr>
        <p:spPr/>
        <p:txBody>
          <a:bodyPr/>
          <a:lstStyle/>
          <a:p>
            <a:pPr algn="l" rtl="0"/>
            <a:fld id="{AD78E4D5-44FA-44FF-8654-171825121FB1}" type="slidenum">
              <a:rPr/>
              <a:t>19</a:t>
            </a:fld>
            <a:endParaRPr lang="fr-ca"/>
          </a:p>
        </p:txBody>
      </p:sp>
    </p:spTree>
    <p:extLst>
      <p:ext uri="{BB962C8B-B14F-4D97-AF65-F5344CB8AC3E}">
        <p14:creationId xmlns:p14="http://schemas.microsoft.com/office/powerpoint/2010/main" val="3388999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887BA-F91E-E309-FBF8-A290B7339B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846ED7-0D56-1D9C-C8C3-7560E11CD037}"/>
              </a:ext>
            </a:extLst>
          </p:cNvPr>
          <p:cNvSpPr>
            <a:spLocks noGrp="1" noRot="1" noChangeAspect="1"/>
          </p:cNvSpPr>
          <p:nvPr>
            <p:ph type="sldImg"/>
          </p:nvPr>
        </p:nvSpPr>
        <p:spPr>
          <a:xfrm>
            <a:off x="684213" y="433388"/>
            <a:ext cx="5486400" cy="3086100"/>
          </a:xfrm>
        </p:spPr>
      </p:sp>
      <p:sp>
        <p:nvSpPr>
          <p:cNvPr id="3" name="Notes Placeholder 2">
            <a:extLst>
              <a:ext uri="{FF2B5EF4-FFF2-40B4-BE49-F238E27FC236}">
                <a16:creationId xmlns:a16="http://schemas.microsoft.com/office/drawing/2014/main" id="{176929E5-378E-F6DF-4E71-5D032A639A60}"/>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18807641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CA"/>
          </a:p>
        </p:txBody>
      </p:sp>
      <p:sp>
        <p:nvSpPr>
          <p:cNvPr id="3" name="Notes Placeholder 2"/>
          <p:cNvSpPr>
            <a:spLocks noGrp="1"/>
          </p:cNvSpPr>
          <p:nvPr>
            <p:ph type="body" idx="1"/>
          </p:nvPr>
        </p:nvSpPr>
        <p:spPr/>
        <p:txBody>
          <a:bodyPr/>
          <a:lstStyle/>
          <a:p>
            <a:pPr algn="l" rtl="0"/>
            <a:r>
              <a:rPr lang="fr-ca" b="0" i="0" u="none" baseline="0">
                <a:solidFill>
                  <a:srgbClr val="333333"/>
                </a:solidFill>
              </a:rPr>
              <a:t>Il est important de se rappeler que les élèves arrivent à l</a:t>
            </a:r>
            <a:r>
              <a:rPr lang="fr-CA" b="0" i="0" u="none" baseline="0">
                <a:solidFill>
                  <a:srgbClr val="333333"/>
                </a:solidFill>
              </a:rPr>
              <a:t>’</a:t>
            </a:r>
            <a:r>
              <a:rPr lang="fr-ca" b="0" i="0" u="none" baseline="0">
                <a:solidFill>
                  <a:srgbClr val="333333"/>
                </a:solidFill>
              </a:rPr>
              <a:t>école avec des aptitudes socioémotionnelles façonnées et forgées par leur famille, leur culture, leur communauté et leurs expériences, </a:t>
            </a:r>
            <a:r>
              <a:rPr lang="fr-ca" b="1" i="0" u="none" baseline="0">
                <a:solidFill>
                  <a:srgbClr val="333333"/>
                </a:solidFill>
              </a:rPr>
              <a:t>tout comme</a:t>
            </a:r>
            <a:r>
              <a:rPr lang="fr-ca" b="0" i="0" u="none" baseline="0">
                <a:solidFill>
                  <a:srgbClr val="333333"/>
                </a:solidFill>
              </a:rPr>
              <a:t> </a:t>
            </a:r>
            <a:r>
              <a:rPr lang="fr-ca" b="1" i="0" u="none" baseline="0">
                <a:solidFill>
                  <a:srgbClr val="333333"/>
                </a:solidFill>
              </a:rPr>
              <a:t>les adultes</a:t>
            </a:r>
            <a:r>
              <a:rPr lang="fr-ca" b="0" i="0" u="none" baseline="0">
                <a:solidFill>
                  <a:srgbClr val="333333"/>
                </a:solidFill>
              </a:rPr>
              <a:t>. La conscience socioémotionnelle, les croyances et les perspectives culturelles des membres du personnel scolaire influencent la façon dont ils interprètent les émotions et les comportements des élèves, y réagissent et abordent l</a:t>
            </a:r>
            <a:r>
              <a:rPr lang="fr-CA" b="0" i="0" u="none" baseline="0">
                <a:solidFill>
                  <a:srgbClr val="333333"/>
                </a:solidFill>
              </a:rPr>
              <a:t>’</a:t>
            </a:r>
            <a:r>
              <a:rPr lang="fr-ca" b="0" i="0" u="none" baseline="0">
                <a:solidFill>
                  <a:srgbClr val="333333"/>
                </a:solidFill>
              </a:rPr>
              <a:t>ASE en classe.</a:t>
            </a:r>
          </a:p>
          <a:p>
            <a:endParaRPr lang="fr-ca" b="1">
              <a:solidFill>
                <a:srgbClr val="000000"/>
              </a:solidFill>
              <a:ea typeface="Calibri"/>
              <a:cs typeface="Calibri"/>
            </a:endParaRPr>
          </a:p>
          <a:p>
            <a:r>
              <a:rPr lang="fr-ca" b="1"/>
              <a:t>Scénario de l</a:t>
            </a:r>
            <a:r>
              <a:rPr lang="fr-CA" b="1"/>
              <a:t>’</a:t>
            </a:r>
            <a:r>
              <a:rPr lang="fr-ca" b="1"/>
              <a:t>animateur : </a:t>
            </a:r>
            <a:r>
              <a:rPr lang="fr-ca"/>
              <a:t>« En tant qu</a:t>
            </a:r>
            <a:r>
              <a:rPr lang="fr-CA"/>
              <a:t>’</a:t>
            </a:r>
            <a:r>
              <a:rPr lang="fr-ca"/>
              <a:t>adultes, nous possédons tous également des compétences en matière d</a:t>
            </a:r>
            <a:r>
              <a:rPr lang="fr-CA"/>
              <a:t>’</a:t>
            </a:r>
            <a:r>
              <a:rPr lang="fr-ca"/>
              <a:t>ASE. Les compétences du personnel scolaire en matière d</a:t>
            </a:r>
            <a:r>
              <a:rPr lang="fr-CA"/>
              <a:t>’</a:t>
            </a:r>
            <a:r>
              <a:rPr lang="fr-ca"/>
              <a:t>ASE vous aident à jouer efficacement votre rôle de modèle auprès des élèves. Elles contribuent également à votre propre santé mentale et à votre bien-être. »</a:t>
            </a:r>
          </a:p>
          <a:p>
            <a:pPr algn="l"/>
            <a:endParaRPr lang="fr-ca">
              <a:ea typeface="Calibri"/>
              <a:cs typeface="Calibri"/>
            </a:endParaRPr>
          </a:p>
        </p:txBody>
      </p:sp>
      <p:sp>
        <p:nvSpPr>
          <p:cNvPr id="4" name="Slide Number Placeholder 3"/>
          <p:cNvSpPr>
            <a:spLocks noGrp="1"/>
          </p:cNvSpPr>
          <p:nvPr>
            <p:ph type="sldNum" sz="quarter" idx="5"/>
          </p:nvPr>
        </p:nvSpPr>
        <p:spPr/>
        <p:txBody>
          <a:bodyPr/>
          <a:lstStyle/>
          <a:p>
            <a:pPr algn="l" rtl="0"/>
            <a:fld id="{AD78E4D5-44FA-44FF-8654-171825121FB1}" type="slidenum">
              <a:rPr/>
              <a:t>20</a:t>
            </a:fld>
            <a:endParaRPr lang="fr-ca"/>
          </a:p>
        </p:txBody>
      </p:sp>
    </p:spTree>
    <p:extLst>
      <p:ext uri="{BB962C8B-B14F-4D97-AF65-F5344CB8AC3E}">
        <p14:creationId xmlns:p14="http://schemas.microsoft.com/office/powerpoint/2010/main" val="12172544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CA"/>
          </a:p>
        </p:txBody>
      </p:sp>
      <p:sp>
        <p:nvSpPr>
          <p:cNvPr id="3" name="Notes Placeholder 2"/>
          <p:cNvSpPr>
            <a:spLocks noGrp="1"/>
          </p:cNvSpPr>
          <p:nvPr>
            <p:ph type="body" idx="1"/>
          </p:nvPr>
        </p:nvSpPr>
        <p:spPr/>
        <p:txBody>
          <a:bodyPr/>
          <a:lstStyle/>
          <a:p>
            <a:endParaRPr lang="fr-ca">
              <a:solidFill>
                <a:srgbClr val="333333"/>
              </a:solidFill>
              <a:ea typeface="Calibri"/>
              <a:cs typeface="Calibri"/>
            </a:endParaRPr>
          </a:p>
        </p:txBody>
      </p:sp>
      <p:sp>
        <p:nvSpPr>
          <p:cNvPr id="4" name="Slide Number Placeholder 3"/>
          <p:cNvSpPr>
            <a:spLocks noGrp="1"/>
          </p:cNvSpPr>
          <p:nvPr>
            <p:ph type="sldNum" sz="quarter" idx="5"/>
          </p:nvPr>
        </p:nvSpPr>
        <p:spPr/>
        <p:txBody>
          <a:bodyPr/>
          <a:lstStyle/>
          <a:p>
            <a:pPr algn="l" rtl="0"/>
            <a:fld id="{AD78E4D5-44FA-44FF-8654-171825121FB1}" type="slidenum">
              <a:rPr/>
              <a:t>21</a:t>
            </a:fld>
            <a:endParaRPr lang="fr-ca"/>
          </a:p>
        </p:txBody>
      </p:sp>
    </p:spTree>
    <p:extLst>
      <p:ext uri="{BB962C8B-B14F-4D97-AF65-F5344CB8AC3E}">
        <p14:creationId xmlns:p14="http://schemas.microsoft.com/office/powerpoint/2010/main" val="21681886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CA"/>
          </a:p>
        </p:txBody>
      </p:sp>
      <p:sp>
        <p:nvSpPr>
          <p:cNvPr id="3" name="Notes Placeholder 2"/>
          <p:cNvSpPr>
            <a:spLocks noGrp="1"/>
          </p:cNvSpPr>
          <p:nvPr>
            <p:ph type="body" idx="1"/>
          </p:nvPr>
        </p:nvSpPr>
        <p:spPr/>
        <p:txBody>
          <a:bodyPr/>
          <a:lstStyle/>
          <a:p>
            <a:pPr algn="l" rtl="0"/>
            <a:r>
              <a:rPr lang="fr-ca" b="0" i="0" u="none" baseline="0">
                <a:solidFill>
                  <a:srgbClr val="2F2F2F"/>
                </a:solidFill>
                <a:ea typeface="Calibri" panose="020F0502020204030204"/>
                <a:cs typeface="Calibri" panose="020F0502020204030204"/>
              </a:rPr>
              <a:t>Voici des considérations qui peuvent appuyer des approches d</a:t>
            </a:r>
            <a:r>
              <a:rPr lang="fr-CA" b="0" i="0" u="none" baseline="0">
                <a:solidFill>
                  <a:srgbClr val="2F2F2F"/>
                </a:solidFill>
                <a:ea typeface="Calibri" panose="020F0502020204030204"/>
                <a:cs typeface="Calibri" panose="020F0502020204030204"/>
              </a:rPr>
              <a:t>’</a:t>
            </a:r>
            <a:r>
              <a:rPr lang="fr-ca" b="0" i="0" u="none" baseline="0">
                <a:solidFill>
                  <a:srgbClr val="2F2F2F"/>
                </a:solidFill>
                <a:ea typeface="Calibri" panose="020F0502020204030204"/>
                <a:cs typeface="Calibri" panose="020F0502020204030204"/>
              </a:rPr>
              <a:t>ASE axées sur l</a:t>
            </a:r>
            <a:r>
              <a:rPr lang="fr-CA" b="0" i="0" u="none" baseline="0">
                <a:solidFill>
                  <a:srgbClr val="2F2F2F"/>
                </a:solidFill>
                <a:ea typeface="Calibri" panose="020F0502020204030204"/>
                <a:cs typeface="Calibri" panose="020F0502020204030204"/>
              </a:rPr>
              <a:t>’</a:t>
            </a:r>
            <a:r>
              <a:rPr lang="fr-ca" b="0" i="0" u="none" baseline="0">
                <a:solidFill>
                  <a:srgbClr val="2F2F2F"/>
                </a:solidFill>
                <a:ea typeface="Calibri" panose="020F0502020204030204"/>
                <a:cs typeface="Calibri" panose="020F0502020204030204"/>
              </a:rPr>
              <a:t>affirmation de l</a:t>
            </a:r>
            <a:r>
              <a:rPr lang="fr-CA" b="0" i="0" u="none" baseline="0">
                <a:solidFill>
                  <a:srgbClr val="2F2F2F"/>
                </a:solidFill>
                <a:ea typeface="Calibri" panose="020F0502020204030204"/>
                <a:cs typeface="Calibri" panose="020F0502020204030204"/>
              </a:rPr>
              <a:t>’</a:t>
            </a:r>
            <a:r>
              <a:rPr lang="fr-ca" b="0" i="0" u="none" baseline="0">
                <a:solidFill>
                  <a:srgbClr val="2F2F2F"/>
                </a:solidFill>
                <a:ea typeface="Calibri" panose="020F0502020204030204"/>
                <a:cs typeface="Calibri" panose="020F0502020204030204"/>
              </a:rPr>
              <a:t>identité :</a:t>
            </a:r>
          </a:p>
          <a:p>
            <a:endParaRPr lang="fr-ca">
              <a:solidFill>
                <a:srgbClr val="2F2F2F"/>
              </a:solidFill>
            </a:endParaRPr>
          </a:p>
          <a:p>
            <a:pPr marL="171450" indent="-171450" algn="l" rtl="0">
              <a:buFont typeface="Arial"/>
              <a:buChar char="•"/>
            </a:pPr>
            <a:r>
              <a:rPr lang="fr-ca" b="0" i="0" u="none" baseline="0">
                <a:solidFill>
                  <a:srgbClr val="2F2F2F"/>
                </a:solidFill>
              </a:rPr>
              <a:t>Engagez-vous à mieux comprendre l</a:t>
            </a:r>
            <a:r>
              <a:rPr lang="fr-CA" b="0" i="0" u="none" baseline="0">
                <a:solidFill>
                  <a:srgbClr val="2F2F2F"/>
                </a:solidFill>
              </a:rPr>
              <a:t>’</a:t>
            </a:r>
            <a:r>
              <a:rPr lang="fr-ca" b="0" i="0" u="none" baseline="0">
                <a:solidFill>
                  <a:srgbClr val="2F2F2F"/>
                </a:solidFill>
              </a:rPr>
              <a:t>impact des préjugés et de l</a:t>
            </a:r>
            <a:r>
              <a:rPr lang="fr-CA" b="0" i="0" u="none" baseline="0">
                <a:solidFill>
                  <a:srgbClr val="2F2F2F"/>
                </a:solidFill>
              </a:rPr>
              <a:t>’</a:t>
            </a:r>
            <a:r>
              <a:rPr lang="fr-ca" b="0" i="0" u="none" baseline="0">
                <a:solidFill>
                  <a:srgbClr val="2F2F2F"/>
                </a:solidFill>
              </a:rPr>
              <a:t>oppression sur les pratiques d</a:t>
            </a:r>
            <a:r>
              <a:rPr lang="fr-CA" b="0" i="0" u="none" baseline="0">
                <a:solidFill>
                  <a:srgbClr val="2F2F2F"/>
                </a:solidFill>
              </a:rPr>
              <a:t>’</a:t>
            </a:r>
            <a:r>
              <a:rPr lang="fr-ca" b="0" i="0" u="none" baseline="0">
                <a:solidFill>
                  <a:srgbClr val="2F2F2F"/>
                </a:solidFill>
              </a:rPr>
              <a:t>ASE.</a:t>
            </a:r>
            <a:endParaRPr lang="fr-ca">
              <a:solidFill>
                <a:srgbClr val="2F2F2F"/>
              </a:solidFill>
              <a:ea typeface="Calibri"/>
              <a:cs typeface="Calibri"/>
            </a:endParaRPr>
          </a:p>
          <a:p>
            <a:pPr marL="171450" indent="-171450" algn="l" rtl="0">
              <a:buFont typeface="Arial"/>
              <a:buChar char="•"/>
            </a:pPr>
            <a:r>
              <a:rPr lang="fr-ca" b="0" i="0" u="none" baseline="0"/>
              <a:t>Réfléchissez à votre propre situation, à vos privilèges et à vos préjugés.</a:t>
            </a:r>
            <a:endParaRPr lang="fr-ca">
              <a:ea typeface="Calibri" panose="020F0502020204030204"/>
              <a:cs typeface="Calibri" panose="020F0502020204030204"/>
            </a:endParaRPr>
          </a:p>
          <a:p>
            <a:pPr marL="171450" indent="-171450" algn="l" rtl="0">
              <a:buFont typeface="Arial"/>
              <a:buChar char="•"/>
            </a:pPr>
            <a:r>
              <a:rPr lang="fr-ca" b="0" i="0" u="none" baseline="0">
                <a:solidFill>
                  <a:srgbClr val="2F2F2F"/>
                </a:solidFill>
              </a:rPr>
              <a:t>Cultivez un état d</a:t>
            </a:r>
            <a:r>
              <a:rPr lang="fr-CA" b="0" i="0" u="none" baseline="0">
                <a:solidFill>
                  <a:srgbClr val="2F2F2F"/>
                </a:solidFill>
              </a:rPr>
              <a:t>’</a:t>
            </a:r>
            <a:r>
              <a:rPr lang="fr-ca" b="0" i="0" u="none" baseline="0">
                <a:solidFill>
                  <a:srgbClr val="2F2F2F"/>
                </a:solidFill>
              </a:rPr>
              <a:t>esprit axé sur les points forts, en vous-même et chez les élèves.</a:t>
            </a:r>
            <a:endParaRPr lang="fr-ca">
              <a:solidFill>
                <a:srgbClr val="2F2F2F"/>
              </a:solidFill>
              <a:ea typeface="Calibri" panose="020F0502020204030204"/>
              <a:cs typeface="Calibri" panose="020F0502020204030204"/>
            </a:endParaRPr>
          </a:p>
          <a:p>
            <a:pPr marL="171450" indent="-171450" algn="l" rtl="0">
              <a:buFont typeface="Arial"/>
              <a:buChar char="•"/>
            </a:pPr>
            <a:r>
              <a:rPr lang="fr-ca" b="0" i="0" u="none" baseline="0">
                <a:solidFill>
                  <a:srgbClr val="2F2F2F"/>
                </a:solidFill>
              </a:rPr>
              <a:t>Favorisez des conditions d</a:t>
            </a:r>
            <a:r>
              <a:rPr lang="fr-CA" b="0" i="0" u="none" baseline="0">
                <a:solidFill>
                  <a:srgbClr val="2F2F2F"/>
                </a:solidFill>
              </a:rPr>
              <a:t>’</a:t>
            </a:r>
            <a:r>
              <a:rPr lang="fr-ca" b="0" i="0" u="none" baseline="0">
                <a:solidFill>
                  <a:srgbClr val="2F2F2F"/>
                </a:solidFill>
              </a:rPr>
              <a:t>apprentissage antiracistes et anti-oppressives à l</a:t>
            </a:r>
            <a:r>
              <a:rPr lang="fr-CA" b="0" i="0" u="none" baseline="0">
                <a:solidFill>
                  <a:srgbClr val="2F2F2F"/>
                </a:solidFill>
              </a:rPr>
              <a:t>’</a:t>
            </a:r>
            <a:r>
              <a:rPr lang="fr-ca" b="0" i="0" u="none" baseline="0">
                <a:solidFill>
                  <a:srgbClr val="2F2F2F"/>
                </a:solidFill>
              </a:rPr>
              <a:t>école et en classe.</a:t>
            </a:r>
            <a:endParaRPr lang="fr-ca">
              <a:solidFill>
                <a:srgbClr val="2F2F2F"/>
              </a:solidFill>
              <a:ea typeface="Calibri" panose="020F0502020204030204"/>
              <a:cs typeface="Calibri" panose="020F0502020204030204"/>
            </a:endParaRPr>
          </a:p>
          <a:p>
            <a:pPr marL="171450" indent="-171450" algn="l" rtl="0">
              <a:buFont typeface="Arial"/>
              <a:buChar char="•"/>
            </a:pPr>
            <a:r>
              <a:rPr lang="fr-ca" b="0" i="0" u="none" baseline="0">
                <a:solidFill>
                  <a:srgbClr val="2F2F2F"/>
                </a:solidFill>
              </a:rPr>
              <a:t>Utilisez des pratiques pédagogiques adaptées à la culture des élèves.</a:t>
            </a:r>
            <a:endParaRPr lang="fr-ca">
              <a:solidFill>
                <a:srgbClr val="2F2F2F"/>
              </a:solidFill>
              <a:ea typeface="Calibri" panose="020F0502020204030204"/>
              <a:cs typeface="Calibri" panose="020F0502020204030204"/>
            </a:endParaRPr>
          </a:p>
          <a:p>
            <a:pPr marL="171450" indent="-171450" algn="l" rtl="0">
              <a:buFont typeface="Arial"/>
              <a:buChar char="•"/>
            </a:pPr>
            <a:r>
              <a:rPr lang="fr-ca" b="0" i="0" u="none" baseline="0">
                <a:solidFill>
                  <a:srgbClr val="2F2F2F"/>
                </a:solidFill>
              </a:rPr>
              <a:t>Reconnaissez et changez les situations lorsque l</a:t>
            </a:r>
            <a:r>
              <a:rPr lang="fr-CA" b="0" i="0" u="none" baseline="0">
                <a:solidFill>
                  <a:srgbClr val="2F2F2F"/>
                </a:solidFill>
              </a:rPr>
              <a:t>’</a:t>
            </a:r>
            <a:r>
              <a:rPr lang="fr-ca" b="0" i="0" u="none" baseline="0">
                <a:solidFill>
                  <a:srgbClr val="2F2F2F"/>
                </a:solidFill>
              </a:rPr>
              <a:t>apprentissage socioémotionnel est utilisé par inadvertance comme outil de gestion du comportement.</a:t>
            </a:r>
            <a:endParaRPr lang="fr-ca">
              <a:ea typeface="Calibri" panose="020F0502020204030204"/>
              <a:cs typeface="Calibri" panose="020F0502020204030204"/>
            </a:endParaRPr>
          </a:p>
          <a:p>
            <a:pPr marL="171450" indent="-171450" algn="l" rtl="0">
              <a:buFont typeface="Arial"/>
              <a:buChar char="•"/>
            </a:pPr>
            <a:r>
              <a:rPr lang="fr-ca" b="0" i="0" u="none" baseline="0">
                <a:solidFill>
                  <a:srgbClr val="2F2F2F"/>
                </a:solidFill>
              </a:rPr>
              <a:t>Veillez à ce que les pratiques et les ressources utilisées soient axées sur les points forts, réfléchies et adaptées à l</a:t>
            </a:r>
            <a:r>
              <a:rPr lang="fr-CA" b="0" i="0" u="none" baseline="0">
                <a:solidFill>
                  <a:srgbClr val="2F2F2F"/>
                </a:solidFill>
              </a:rPr>
              <a:t>’</a:t>
            </a:r>
            <a:r>
              <a:rPr lang="fr-ca" b="0" i="0" u="none" baseline="0">
                <a:solidFill>
                  <a:srgbClr val="2F2F2F"/>
                </a:solidFill>
              </a:rPr>
              <a:t>identité de chaque élève.</a:t>
            </a:r>
            <a:endParaRPr lang="fr-ca">
              <a:solidFill>
                <a:srgbClr val="2F2F2F"/>
              </a:solidFill>
              <a:ea typeface="Calibri"/>
              <a:cs typeface="Calibri"/>
            </a:endParaRPr>
          </a:p>
          <a:p>
            <a:pPr marL="171450" indent="-171450" algn="l" rtl="0">
              <a:buFont typeface="Arial"/>
              <a:buChar char="•"/>
            </a:pPr>
            <a:r>
              <a:rPr lang="fr-ca" b="0" i="0" u="none" baseline="0">
                <a:solidFill>
                  <a:srgbClr val="2F2F2F"/>
                </a:solidFill>
              </a:rPr>
              <a:t>Envisagez des approches différenciées de l</a:t>
            </a:r>
            <a:r>
              <a:rPr lang="fr-CA" b="0" i="0" u="none" baseline="0">
                <a:solidFill>
                  <a:srgbClr val="2F2F2F"/>
                </a:solidFill>
              </a:rPr>
              <a:t>’</a:t>
            </a:r>
            <a:r>
              <a:rPr lang="fr-ca" b="0" i="0" u="none" baseline="0">
                <a:solidFill>
                  <a:srgbClr val="2F2F2F"/>
                </a:solidFill>
              </a:rPr>
              <a:t>ASE qui tiennent compte des différentes expériences vécues et visions du monde.</a:t>
            </a:r>
            <a:endParaRPr lang="fr-ca">
              <a:solidFill>
                <a:srgbClr val="2F2F2F"/>
              </a:solidFill>
              <a:ea typeface="Calibri" panose="020F0502020204030204"/>
              <a:cs typeface="Calibri" panose="020F0502020204030204"/>
            </a:endParaRPr>
          </a:p>
          <a:p>
            <a:pPr marL="171450" indent="-171450" algn="l" rtl="0">
              <a:buFont typeface="Arial"/>
              <a:buChar char="•"/>
            </a:pPr>
            <a:r>
              <a:rPr lang="fr-ca" b="0" i="0" u="none" baseline="0">
                <a:solidFill>
                  <a:srgbClr val="2F2F2F"/>
                </a:solidFill>
              </a:rPr>
              <a:t>Choisissez des ressources qui privilégient les besoins des élèves plutôt que les préoccupations du personnel. </a:t>
            </a:r>
            <a:endParaRPr lang="fr-ca">
              <a:solidFill>
                <a:srgbClr val="000000"/>
              </a:solidFill>
            </a:endParaRPr>
          </a:p>
          <a:p>
            <a:pPr marL="171450" indent="-171450" algn="l" rtl="0">
              <a:buFont typeface="Arial"/>
              <a:buChar char="•"/>
            </a:pPr>
            <a:r>
              <a:rPr lang="fr-ca" b="0" i="0" u="none" baseline="0">
                <a:solidFill>
                  <a:srgbClr val="000000"/>
                </a:solidFill>
              </a:rPr>
              <a:t>Collaborez </a:t>
            </a:r>
            <a:r>
              <a:rPr lang="fr-ca" b="0" i="0" u="none" baseline="0"/>
              <a:t>pour apprendre ensemble en intégrant les pratiques des élèves et des familles aux activités en classe.</a:t>
            </a:r>
            <a:endParaRPr lang="fr-ca">
              <a:solidFill>
                <a:srgbClr val="333333"/>
              </a:solidFill>
            </a:endParaRPr>
          </a:p>
          <a:p>
            <a:pPr marL="171450" indent="-171450" algn="l" rtl="0">
              <a:buFont typeface="Arial"/>
              <a:buChar char="•"/>
            </a:pPr>
            <a:r>
              <a:rPr lang="fr-ca" b="0" i="0" u="none" baseline="0">
                <a:solidFill>
                  <a:srgbClr val="333333"/>
                </a:solidFill>
              </a:rPr>
              <a:t>Modelez les habiletés socioémotionnelles dans les interactions quotidiennes avec les élèves, le personnel et les familles.</a:t>
            </a:r>
            <a:endParaRPr lang="fr-ca">
              <a:solidFill>
                <a:srgbClr val="333333"/>
              </a:solidFill>
            </a:endParaRPr>
          </a:p>
          <a:p>
            <a:pPr marL="171450" indent="-171450" algn="l" rtl="0">
              <a:buFont typeface="Arial"/>
              <a:buChar char="•"/>
            </a:pPr>
            <a:r>
              <a:rPr lang="fr-ca" b="0" i="0" u="none" baseline="0">
                <a:solidFill>
                  <a:srgbClr val="333333"/>
                </a:solidFill>
              </a:rPr>
              <a:t>Établissez des relations solides et bienveillantes pour jeter les bases de l</a:t>
            </a:r>
            <a:r>
              <a:rPr lang="fr-CA" b="0" i="0" u="none" baseline="0">
                <a:solidFill>
                  <a:srgbClr val="333333"/>
                </a:solidFill>
              </a:rPr>
              <a:t>’</a:t>
            </a:r>
            <a:r>
              <a:rPr lang="fr-ca" b="0" i="0" u="none" baseline="0">
                <a:solidFill>
                  <a:srgbClr val="333333"/>
                </a:solidFill>
              </a:rPr>
              <a:t>apprentissage socioémotionnel.</a:t>
            </a:r>
            <a:endParaRPr lang="fr-ca">
              <a:solidFill>
                <a:srgbClr val="333333"/>
              </a:solidFill>
            </a:endParaRPr>
          </a:p>
          <a:p>
            <a:pPr marL="171450" indent="-171450" algn="l" rtl="0">
              <a:buFont typeface="Arial"/>
              <a:buChar char="•"/>
            </a:pPr>
            <a:r>
              <a:rPr lang="fr-ca" b="0" i="0" u="none" baseline="0">
                <a:solidFill>
                  <a:srgbClr val="333333"/>
                </a:solidFill>
              </a:rPr>
              <a:t>Profitez des moments propices à l</a:t>
            </a:r>
            <a:r>
              <a:rPr lang="fr-CA" b="0" i="0" u="none" baseline="0">
                <a:solidFill>
                  <a:srgbClr val="333333"/>
                </a:solidFill>
              </a:rPr>
              <a:t>’</a:t>
            </a:r>
            <a:r>
              <a:rPr lang="fr-ca" b="0" i="0" u="none" baseline="0">
                <a:solidFill>
                  <a:srgbClr val="333333"/>
                </a:solidFill>
              </a:rPr>
              <a:t>apprentissage pour nommer, observer et renforcer les habiletés socioémotionnelles (p. ex., intégrer le vocabulaire socioémotionnel dans les routines et les transitions, établir des liens entre les habiletés socioémotionnelles et l</a:t>
            </a:r>
            <a:r>
              <a:rPr lang="fr-CA" b="0" i="0" u="none" baseline="0">
                <a:solidFill>
                  <a:srgbClr val="333333"/>
                </a:solidFill>
              </a:rPr>
              <a:t>’</a:t>
            </a:r>
            <a:r>
              <a:rPr lang="fr-ca" b="0" i="0" u="none" baseline="0">
                <a:solidFill>
                  <a:srgbClr val="333333"/>
                </a:solidFill>
              </a:rPr>
              <a:t>apprentissage pendant la collaboration et la résolution de problèmes).</a:t>
            </a:r>
            <a:endParaRPr lang="fr-ca">
              <a:solidFill>
                <a:srgbClr val="333333"/>
              </a:solidFill>
              <a:ea typeface="Calibri" panose="020F0502020204030204"/>
              <a:cs typeface="Calibri" panose="020F0502020204030204"/>
            </a:endParaRPr>
          </a:p>
          <a:p>
            <a:pPr marL="171450" indent="-171450" algn="l" rtl="0">
              <a:buFont typeface="Arial"/>
              <a:buChar char="•"/>
            </a:pPr>
            <a:endParaRPr lang="fr-ca">
              <a:ea typeface="Calibri"/>
              <a:cs typeface="Calibri"/>
            </a:endParaRPr>
          </a:p>
        </p:txBody>
      </p:sp>
      <p:sp>
        <p:nvSpPr>
          <p:cNvPr id="4" name="Slide Number Placeholder 3"/>
          <p:cNvSpPr>
            <a:spLocks noGrp="1"/>
          </p:cNvSpPr>
          <p:nvPr>
            <p:ph type="sldNum" sz="quarter" idx="5"/>
          </p:nvPr>
        </p:nvSpPr>
        <p:spPr/>
        <p:txBody>
          <a:bodyPr/>
          <a:lstStyle/>
          <a:p>
            <a:pPr algn="l" rtl="0"/>
            <a:fld id="{AD78E4D5-44FA-44FF-8654-171825121FB1}" type="slidenum">
              <a:rPr/>
              <a:t>22</a:t>
            </a:fld>
            <a:endParaRPr lang="fr-ca"/>
          </a:p>
        </p:txBody>
      </p:sp>
    </p:spTree>
    <p:extLst>
      <p:ext uri="{BB962C8B-B14F-4D97-AF65-F5344CB8AC3E}">
        <p14:creationId xmlns:p14="http://schemas.microsoft.com/office/powerpoint/2010/main" val="17795943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2F051-259E-21C7-3DD8-2E85ECD07B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C9460E-2B3F-F230-E694-59C18F46D3AC}"/>
              </a:ext>
            </a:extLst>
          </p:cNvPr>
          <p:cNvSpPr>
            <a:spLocks noGrp="1" noRot="1" noChangeAspect="1"/>
          </p:cNvSpPr>
          <p:nvPr>
            <p:ph type="sldImg"/>
          </p:nvPr>
        </p:nvSpPr>
        <p:spPr/>
        <p:txBody>
          <a:bodyPr/>
          <a:lstStyle/>
          <a:p>
            <a:endParaRPr lang="fr-CA"/>
          </a:p>
        </p:txBody>
      </p:sp>
      <p:sp>
        <p:nvSpPr>
          <p:cNvPr id="3" name="Notes Placeholder 2">
            <a:extLst>
              <a:ext uri="{FF2B5EF4-FFF2-40B4-BE49-F238E27FC236}">
                <a16:creationId xmlns:a16="http://schemas.microsoft.com/office/drawing/2014/main" id="{57621F6C-ADDA-EAE1-9BD6-BDC707260852}"/>
              </a:ext>
            </a:extLst>
          </p:cNvPr>
          <p:cNvSpPr>
            <a:spLocks noGrp="1"/>
          </p:cNvSpPr>
          <p:nvPr>
            <p:ph type="body" idx="1"/>
          </p:nvPr>
        </p:nvSpPr>
        <p:spPr/>
        <p:txBody>
          <a:bodyPr/>
          <a:lstStyle/>
          <a:p>
            <a:pPr algn="l" rtl="0"/>
            <a:r>
              <a:rPr lang="fr-ca" b="0" i="0" u="none" baseline="0">
                <a:solidFill>
                  <a:srgbClr val="000000"/>
                </a:solidFill>
              </a:rPr>
              <a:t>Dans le passé, on s</a:t>
            </a:r>
            <a:r>
              <a:rPr lang="fr-CA" b="0" i="0" u="none" baseline="0">
                <a:solidFill>
                  <a:srgbClr val="000000"/>
                </a:solidFill>
              </a:rPr>
              <a:t>’</a:t>
            </a:r>
            <a:r>
              <a:rPr lang="fr-ca" b="0" i="0" u="none" baseline="0">
                <a:solidFill>
                  <a:srgbClr val="000000"/>
                </a:solidFill>
              </a:rPr>
              <a:t>appuyait sur des programmes d</a:t>
            </a:r>
            <a:r>
              <a:rPr lang="fr-CA" b="0" i="0" u="none" baseline="0">
                <a:solidFill>
                  <a:srgbClr val="000000"/>
                </a:solidFill>
              </a:rPr>
              <a:t>’</a:t>
            </a:r>
            <a:r>
              <a:rPr lang="fr-ca" b="0" i="0" u="none" baseline="0">
                <a:solidFill>
                  <a:srgbClr val="000000"/>
                </a:solidFill>
              </a:rPr>
              <a:t>ASE séquentiels et standardisés. Ces programmes sont souvent coûteux, et d</a:t>
            </a:r>
            <a:r>
              <a:rPr lang="fr-CA" b="0" i="0" u="none" baseline="0">
                <a:solidFill>
                  <a:srgbClr val="000000"/>
                </a:solidFill>
              </a:rPr>
              <a:t>’</a:t>
            </a:r>
            <a:r>
              <a:rPr lang="fr-ca" b="0" i="0" u="none" baseline="0">
                <a:solidFill>
                  <a:srgbClr val="000000"/>
                </a:solidFill>
              </a:rPr>
              <a:t>ailleurs ne répondent pas toujours aux besoins de tous les élèves comme prévu. </a:t>
            </a:r>
            <a:r>
              <a:rPr lang="fr-ca" b="1" i="0" u="none" baseline="0">
                <a:solidFill>
                  <a:srgbClr val="333333"/>
                </a:solidFill>
              </a:rPr>
              <a:t>Des recommandations plus récentes préconisent une approche axée sur </a:t>
            </a:r>
            <a:r>
              <a:rPr lang="fr-ca" b="0" i="0" u="none" baseline="0">
                <a:solidFill>
                  <a:srgbClr val="333333"/>
                </a:solidFill>
              </a:rPr>
              <a:t>les </a:t>
            </a:r>
            <a:r>
              <a:rPr lang="fr-ca" b="0" i="1" u="none" baseline="0">
                <a:solidFill>
                  <a:srgbClr val="333333"/>
                </a:solidFill>
              </a:rPr>
              <a:t>pratiques fondamentales</a:t>
            </a:r>
            <a:r>
              <a:rPr lang="fr-ca" b="0" i="0" u="none" baseline="0">
                <a:solidFill>
                  <a:srgbClr val="333333"/>
                </a:solidFill>
              </a:rPr>
              <a:t> ou les </a:t>
            </a:r>
            <a:r>
              <a:rPr lang="fr-ca" b="0" i="1" u="none" baseline="0">
                <a:solidFill>
                  <a:srgbClr val="333333"/>
                </a:solidFill>
              </a:rPr>
              <a:t>éléments essentiels</a:t>
            </a:r>
            <a:r>
              <a:rPr lang="fr-ca" b="0" i="0" u="none" baseline="0">
                <a:solidFill>
                  <a:srgbClr val="333333"/>
                </a:solidFill>
              </a:rPr>
              <a:t>, c</a:t>
            </a:r>
            <a:r>
              <a:rPr lang="fr-CA" b="0" i="0" u="none" baseline="0">
                <a:solidFill>
                  <a:srgbClr val="333333"/>
                </a:solidFill>
              </a:rPr>
              <a:t>’</a:t>
            </a:r>
            <a:r>
              <a:rPr lang="fr-ca" b="0" i="0" u="none" baseline="0">
                <a:solidFill>
                  <a:srgbClr val="333333"/>
                </a:solidFill>
              </a:rPr>
              <a:t>est-à-dire des stratégies simples, souples —c</a:t>
            </a:r>
            <a:r>
              <a:rPr lang="fr-CA" b="0" i="0" u="none" baseline="0">
                <a:solidFill>
                  <a:srgbClr val="333333"/>
                </a:solidFill>
              </a:rPr>
              <a:t>’</a:t>
            </a:r>
            <a:r>
              <a:rPr lang="fr-ca" b="0" i="0" u="none" baseline="0">
                <a:solidFill>
                  <a:srgbClr val="333333"/>
                </a:solidFill>
              </a:rPr>
              <a:t>est-à-dire des stratégies simples, souples et éclairées par des données probantes qui peuvent être intégrées dans les routines pédagogiques quotidiennes et les relations entre les élèves. Ces approches tiennent compte du jugement du personnel enseignant, permettent une adaptation culturelle et contextuelle et rendent l</a:t>
            </a:r>
            <a:r>
              <a:rPr lang="fr-CA" b="0" i="0" u="none" baseline="0">
                <a:solidFill>
                  <a:srgbClr val="333333"/>
                </a:solidFill>
              </a:rPr>
              <a:t>’</a:t>
            </a:r>
            <a:r>
              <a:rPr lang="fr-ca" b="0" i="0" u="none" baseline="0">
                <a:solidFill>
                  <a:srgbClr val="333333"/>
                </a:solidFill>
              </a:rPr>
              <a:t>apprentissage socioémotionnel plus adapté aux besoins de tous les apprenants, plus durable et plus pertinent.</a:t>
            </a:r>
            <a:endParaRPr lang="fr-ca"/>
          </a:p>
        </p:txBody>
      </p:sp>
      <p:sp>
        <p:nvSpPr>
          <p:cNvPr id="4" name="Slide Number Placeholder 3">
            <a:extLst>
              <a:ext uri="{FF2B5EF4-FFF2-40B4-BE49-F238E27FC236}">
                <a16:creationId xmlns:a16="http://schemas.microsoft.com/office/drawing/2014/main" id="{B82BA80E-A9BD-A004-6A83-5C2D0649A11B}"/>
              </a:ext>
            </a:extLst>
          </p:cNvPr>
          <p:cNvSpPr>
            <a:spLocks noGrp="1"/>
          </p:cNvSpPr>
          <p:nvPr>
            <p:ph type="sldNum" sz="quarter" idx="5"/>
          </p:nvPr>
        </p:nvSpPr>
        <p:spPr/>
        <p:txBody>
          <a:bodyPr/>
          <a:lstStyle/>
          <a:p>
            <a:pPr algn="l" rtl="0"/>
            <a:fld id="{AD78E4D5-44FA-44FF-8654-171825121FB1}" type="slidenum">
              <a:rPr/>
              <a:t>23</a:t>
            </a:fld>
            <a:endParaRPr lang="fr-ca"/>
          </a:p>
        </p:txBody>
      </p:sp>
    </p:spTree>
    <p:extLst>
      <p:ext uri="{BB962C8B-B14F-4D97-AF65-F5344CB8AC3E}">
        <p14:creationId xmlns:p14="http://schemas.microsoft.com/office/powerpoint/2010/main" val="15603851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CA"/>
          </a:p>
        </p:txBody>
      </p:sp>
      <p:sp>
        <p:nvSpPr>
          <p:cNvPr id="3" name="Notes Placeholder 2"/>
          <p:cNvSpPr>
            <a:spLocks noGrp="1"/>
          </p:cNvSpPr>
          <p:nvPr>
            <p:ph type="body" idx="1"/>
          </p:nvPr>
        </p:nvSpPr>
        <p:spPr/>
        <p:txBody>
          <a:bodyPr/>
          <a:lstStyle/>
          <a:p>
            <a:pPr algn="l" rtl="0"/>
            <a:r>
              <a:rPr lang="fr-ca" b="1" i="0" u="none" baseline="0"/>
              <a:t>Guide de l</a:t>
            </a:r>
            <a:r>
              <a:rPr lang="fr-CA" b="1" i="0" u="none" baseline="0"/>
              <a:t>’</a:t>
            </a:r>
            <a:r>
              <a:rPr lang="fr-ca" b="1" i="0" u="none" baseline="0"/>
              <a:t>animateur</a:t>
            </a:r>
            <a:r>
              <a:rPr lang="fr-ca" b="0" i="0" u="none" baseline="0"/>
              <a:t> L</a:t>
            </a:r>
            <a:r>
              <a:rPr lang="fr-CA" b="0" i="0" u="none" baseline="0"/>
              <a:t>’</a:t>
            </a:r>
            <a:r>
              <a:rPr lang="fr-ca" b="0" i="0" u="none" baseline="0"/>
              <a:t>ASE est plus efficace lorsqu</a:t>
            </a:r>
            <a:r>
              <a:rPr lang="fr-CA" b="0" i="0" u="none" baseline="0"/>
              <a:t>’</a:t>
            </a:r>
            <a:r>
              <a:rPr lang="fr-ca" b="0" i="0" u="none" baseline="0"/>
              <a:t>il est adapté au stade de développement de l</a:t>
            </a:r>
            <a:r>
              <a:rPr lang="fr-CA" b="0" i="0" u="none" baseline="0"/>
              <a:t>’</a:t>
            </a:r>
            <a:r>
              <a:rPr lang="fr-ca" b="0" i="0" u="none" baseline="0"/>
              <a:t>élève tout en favorisant l</a:t>
            </a:r>
            <a:r>
              <a:rPr lang="fr-CA" b="0" i="0" u="none" baseline="0"/>
              <a:t>’</a:t>
            </a:r>
            <a:r>
              <a:rPr lang="fr-ca" b="0" i="0" u="none" baseline="0"/>
              <a:t>affirmation de son identité, et qu</a:t>
            </a:r>
            <a:r>
              <a:rPr lang="fr-CA" b="0" i="0" u="none" baseline="0"/>
              <a:t>’</a:t>
            </a:r>
            <a:r>
              <a:rPr lang="fr-ca" b="0" i="0" u="none" baseline="0"/>
              <a:t>il s</a:t>
            </a:r>
            <a:r>
              <a:rPr lang="fr-CA" b="0" i="0" u="none" baseline="0"/>
              <a:t>’</a:t>
            </a:r>
            <a:r>
              <a:rPr lang="fr-ca" b="0" i="0" u="none" baseline="0"/>
              <a:t>intègre à tous les aspects de son expérience scolaire. </a:t>
            </a:r>
            <a:r>
              <a:rPr lang="fr-ca" b="0" i="0" u="none" baseline="0">
                <a:solidFill>
                  <a:srgbClr val="2F2F2F"/>
                </a:solidFill>
              </a:rPr>
              <a:t>À quoi cela pourrait-il ressembler dans votre classe et votre école?</a:t>
            </a:r>
            <a:endParaRPr lang="fr-ca">
              <a:solidFill>
                <a:srgbClr val="000000"/>
              </a:solidFill>
              <a:ea typeface="Calibri"/>
              <a:cs typeface="Calibri"/>
            </a:endParaRPr>
          </a:p>
          <a:p>
            <a:endParaRPr lang="fr-ca">
              <a:solidFill>
                <a:srgbClr val="000000"/>
              </a:solidFill>
              <a:ea typeface="Calibri"/>
              <a:cs typeface="Calibri"/>
            </a:endParaRPr>
          </a:p>
        </p:txBody>
      </p:sp>
      <p:sp>
        <p:nvSpPr>
          <p:cNvPr id="4" name="Slide Number Placeholder 3"/>
          <p:cNvSpPr>
            <a:spLocks noGrp="1"/>
          </p:cNvSpPr>
          <p:nvPr>
            <p:ph type="sldNum" sz="quarter" idx="5"/>
          </p:nvPr>
        </p:nvSpPr>
        <p:spPr/>
        <p:txBody>
          <a:bodyPr/>
          <a:lstStyle/>
          <a:p>
            <a:pPr algn="l" rtl="0"/>
            <a:fld id="{AD78E4D5-44FA-44FF-8654-171825121FB1}" type="slidenum">
              <a:rPr/>
              <a:t>24</a:t>
            </a:fld>
            <a:endParaRPr lang="fr-ca"/>
          </a:p>
        </p:txBody>
      </p:sp>
    </p:spTree>
    <p:extLst>
      <p:ext uri="{BB962C8B-B14F-4D97-AF65-F5344CB8AC3E}">
        <p14:creationId xmlns:p14="http://schemas.microsoft.com/office/powerpoint/2010/main" val="17666455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CA"/>
          </a:p>
        </p:txBody>
      </p:sp>
      <p:sp>
        <p:nvSpPr>
          <p:cNvPr id="3" name="Notes Placeholder 2"/>
          <p:cNvSpPr>
            <a:spLocks noGrp="1"/>
          </p:cNvSpPr>
          <p:nvPr>
            <p:ph type="body" idx="1"/>
          </p:nvPr>
        </p:nvSpPr>
        <p:spPr/>
        <p:txBody>
          <a:bodyPr/>
          <a:lstStyle/>
          <a:p>
            <a:pPr algn="l" rtl="0">
              <a:lnSpc>
                <a:spcPct val="90000"/>
              </a:lnSpc>
              <a:spcBef>
                <a:spcPts val="1000"/>
              </a:spcBef>
            </a:pPr>
            <a:r>
              <a:rPr lang="fr-ca" b="0" i="0" u="none" baseline="0">
                <a:solidFill>
                  <a:srgbClr val="000000"/>
                </a:solidFill>
              </a:rPr>
              <a:t>Affiches sur l</a:t>
            </a:r>
            <a:r>
              <a:rPr lang="fr-CA" b="0" i="0" u="none" baseline="0">
                <a:solidFill>
                  <a:srgbClr val="000000"/>
                </a:solidFill>
              </a:rPr>
              <a:t>’</a:t>
            </a:r>
            <a:r>
              <a:rPr lang="fr-ca" b="0" i="0" u="none" baseline="0">
                <a:solidFill>
                  <a:srgbClr val="000000"/>
                </a:solidFill>
              </a:rPr>
              <a:t>ASE</a:t>
            </a:r>
            <a:r>
              <a:rPr lang="fr-CA" b="0" i="0" u="none" baseline="0">
                <a:solidFill>
                  <a:srgbClr val="000000"/>
                </a:solidFill>
              </a:rPr>
              <a:t> - https://</a:t>
            </a:r>
            <a:r>
              <a:rPr lang="fr-CA" b="0" i="0" u="none" baseline="0" err="1">
                <a:solidFill>
                  <a:srgbClr val="000000"/>
                </a:solidFill>
              </a:rPr>
              <a:t>smho-smso.ca</a:t>
            </a:r>
            <a:r>
              <a:rPr lang="fr-CA" b="0" i="0" u="none" baseline="0">
                <a:solidFill>
                  <a:srgbClr val="000000"/>
                </a:solidFill>
              </a:rPr>
              <a:t>/online-</a:t>
            </a:r>
            <a:r>
              <a:rPr lang="fr-CA" b="0" i="0" u="none" baseline="0" err="1">
                <a:solidFill>
                  <a:srgbClr val="000000"/>
                </a:solidFill>
              </a:rPr>
              <a:t>resources</a:t>
            </a:r>
            <a:r>
              <a:rPr lang="fr-CA" b="0" i="0" u="none" baseline="0">
                <a:solidFill>
                  <a:srgbClr val="000000"/>
                </a:solidFill>
              </a:rPr>
              <a:t>/affiches-sur-lase/</a:t>
            </a:r>
          </a:p>
          <a:p>
            <a:pPr algn="l" rtl="0">
              <a:lnSpc>
                <a:spcPct val="90000"/>
              </a:lnSpc>
              <a:spcBef>
                <a:spcPts val="1000"/>
              </a:spcBef>
            </a:pPr>
            <a:endParaRPr lang="fr-ca"/>
          </a:p>
          <a:p>
            <a:r>
              <a:rPr lang="fr-ca" b="1"/>
              <a:t>Scénario de l</a:t>
            </a:r>
            <a:r>
              <a:rPr lang="fr-CA" b="1"/>
              <a:t>’</a:t>
            </a:r>
            <a:r>
              <a:rPr lang="fr-ca" b="1"/>
              <a:t>animateur :</a:t>
            </a:r>
            <a:r>
              <a:rPr lang="fr-ca"/>
              <a:t> « Veuillez télécharger tout ou une partie des affiches pour les exposer dans votre école ou les partager sous forme numérique. Il existe des versions pour les élèves du primaire, les élèves du secondaire, les élèves qui pourraient bénéficier de plus d</a:t>
            </a:r>
            <a:r>
              <a:rPr lang="fr-CA"/>
              <a:t>’</a:t>
            </a:r>
            <a:r>
              <a:rPr lang="fr-ca"/>
              <a:t>éléments visuels, ainsi que des versions des affiches du secondaire traduites en 16 langues différentes. »</a:t>
            </a:r>
          </a:p>
          <a:p>
            <a:pPr algn="l">
              <a:lnSpc>
                <a:spcPct val="90000"/>
              </a:lnSpc>
              <a:spcBef>
                <a:spcPts val="1000"/>
              </a:spcBef>
            </a:pPr>
            <a:endParaRPr lang="fr-ca">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pPr algn="l" rtl="0"/>
            <a:fld id="{AD78E4D5-44FA-44FF-8654-171825121FB1}" type="slidenum">
              <a:rPr/>
              <a:t>26</a:t>
            </a:fld>
            <a:endParaRPr lang="fr-ca"/>
          </a:p>
        </p:txBody>
      </p:sp>
    </p:spTree>
    <p:extLst>
      <p:ext uri="{BB962C8B-B14F-4D97-AF65-F5344CB8AC3E}">
        <p14:creationId xmlns:p14="http://schemas.microsoft.com/office/powerpoint/2010/main" val="29305801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CA"/>
          </a:p>
        </p:txBody>
      </p:sp>
      <p:sp>
        <p:nvSpPr>
          <p:cNvPr id="3" name="Notes Placeholder 2"/>
          <p:cNvSpPr>
            <a:spLocks noGrp="1"/>
          </p:cNvSpPr>
          <p:nvPr>
            <p:ph type="body" idx="1"/>
          </p:nvPr>
        </p:nvSpPr>
        <p:spPr/>
        <p:txBody>
          <a:bodyPr/>
          <a:lstStyle/>
          <a:p>
            <a:pPr algn="l" rtl="0">
              <a:lnSpc>
                <a:spcPct val="90000"/>
              </a:lnSpc>
              <a:spcBef>
                <a:spcPts val="1000"/>
              </a:spcBef>
            </a:pPr>
            <a:r>
              <a:rPr lang="fr-ca" b="0" i="0" u="none" baseline="0">
                <a:ea typeface="Calibri" panose="020F0502020204030204"/>
                <a:cs typeface="Calibri" panose="020F0502020204030204"/>
              </a:rPr>
              <a:t>Quatre versions de la ressource sont disponibles : </a:t>
            </a:r>
          </a:p>
          <a:p>
            <a:pPr marL="171450" lvl="0" indent="-171450" algn="l" rtl="0">
              <a:buFont typeface="Arial" panose="020B0604020202020204" pitchFamily="34" charset="0"/>
              <a:buChar char="•"/>
            </a:pPr>
            <a:r>
              <a:rPr lang="fr-ca" sz="1200" b="0" i="0" u="none" kern="1200" baseline="0">
                <a:solidFill>
                  <a:schemeClr val="tx1"/>
                </a:solidFill>
                <a:effectLst/>
                <a:latin typeface="+mn-lt"/>
                <a:ea typeface="+mn-ea"/>
                <a:cs typeface="+mn-cs"/>
              </a:rPr>
              <a:t>La santé mentale au quotidien : une ressource pour la salle de classe - écoles élémentaires</a:t>
            </a:r>
            <a:endParaRPr lang="fr-ca" sz="1200" kern="1200">
              <a:solidFill>
                <a:schemeClr val="tx1"/>
              </a:solidFill>
              <a:effectLst/>
              <a:latin typeface="+mn-lt"/>
              <a:ea typeface="+mn-ea"/>
              <a:cs typeface="+mn-cs"/>
            </a:endParaRPr>
          </a:p>
          <a:p>
            <a:pPr marL="171450" lvl="0" indent="-171450" algn="l" rtl="0">
              <a:buFont typeface="Arial" panose="020B0604020202020204" pitchFamily="34" charset="0"/>
              <a:buChar char="•"/>
            </a:pPr>
            <a:r>
              <a:rPr lang="fr-ca" sz="1200" b="0" i="0" u="none" kern="1200" baseline="0">
                <a:solidFill>
                  <a:schemeClr val="tx1"/>
                </a:solidFill>
                <a:effectLst/>
                <a:latin typeface="+mn-lt"/>
                <a:ea typeface="+mn-ea"/>
                <a:cs typeface="+mn-cs"/>
              </a:rPr>
              <a:t>La santé mentale au quotidien : une ressource pour la salle de classe - écoles secondaires</a:t>
            </a:r>
            <a:endParaRPr lang="fr-ca" sz="1200" kern="1200">
              <a:solidFill>
                <a:schemeClr val="tx1"/>
              </a:solidFill>
              <a:effectLst/>
              <a:latin typeface="+mn-lt"/>
              <a:ea typeface="+mn-ea"/>
              <a:cs typeface="+mn-cs"/>
            </a:endParaRPr>
          </a:p>
          <a:p>
            <a:pPr marL="171450" lvl="0" indent="-171450" algn="l" rtl="0">
              <a:buFont typeface="Arial" panose="020B0604020202020204" pitchFamily="34" charset="0"/>
              <a:buChar char="•"/>
            </a:pPr>
            <a:r>
              <a:rPr lang="fr-ca" sz="1200" b="0" i="0" u="none" kern="1200" baseline="0">
                <a:solidFill>
                  <a:schemeClr val="tx1"/>
                </a:solidFill>
                <a:effectLst/>
                <a:latin typeface="+mn-lt"/>
                <a:ea typeface="+mn-ea"/>
                <a:cs typeface="+mn-cs"/>
              </a:rPr>
              <a:t>Foi et bien-être : une ressource quotidienne qui appuie la santé mentale - écoles élémentaires</a:t>
            </a:r>
            <a:endParaRPr lang="fr-ca" sz="1200" kern="1200">
              <a:solidFill>
                <a:schemeClr val="tx1"/>
              </a:solidFill>
              <a:effectLst/>
              <a:latin typeface="+mn-lt"/>
              <a:ea typeface="+mn-ea"/>
              <a:cs typeface="+mn-cs"/>
            </a:endParaRPr>
          </a:p>
          <a:p>
            <a:pPr marL="171450" lvl="0" indent="-171450" algn="l" rtl="0">
              <a:buFont typeface="Arial" panose="020B0604020202020204" pitchFamily="34" charset="0"/>
              <a:buChar char="•"/>
            </a:pPr>
            <a:r>
              <a:rPr lang="fr-ca" sz="1200" b="0" i="0" u="none" kern="1200" baseline="0">
                <a:solidFill>
                  <a:schemeClr val="tx1"/>
                </a:solidFill>
                <a:effectLst/>
                <a:latin typeface="+mn-lt"/>
                <a:ea typeface="+mn-ea"/>
                <a:cs typeface="+mn-cs"/>
              </a:rPr>
              <a:t>Foi et bien-être : une ressource quotidienne qui appuie la santé mentale - écoles élémentaires - écoles secondaires</a:t>
            </a:r>
            <a:endParaRPr lang="fr-ca" sz="1200" kern="1200">
              <a:solidFill>
                <a:schemeClr val="tx1"/>
              </a:solidFill>
              <a:effectLst/>
              <a:latin typeface="+mn-lt"/>
              <a:ea typeface="+mn-ea"/>
              <a:cs typeface="+mn-cs"/>
            </a:endParaRPr>
          </a:p>
          <a:p>
            <a:pPr algn="l" rtl="0"/>
            <a:r>
              <a:rPr lang="fr-ca" sz="1200" b="0" i="0" u="none" kern="1200" baseline="0">
                <a:solidFill>
                  <a:schemeClr val="tx1"/>
                </a:solidFill>
                <a:effectLst/>
                <a:latin typeface="+mn-lt"/>
                <a:ea typeface="+mn-ea"/>
                <a:cs typeface="+mn-cs"/>
              </a:rPr>
              <a:t> </a:t>
            </a:r>
            <a:endParaRPr lang="fr-ca" sz="1200" b="0" i="0" u="none" kern="1200" baseline="0">
              <a:solidFill>
                <a:schemeClr val="tx1"/>
              </a:solidFill>
              <a:effectLst/>
              <a:latin typeface="+mn-lt"/>
              <a:ea typeface="Calibri"/>
              <a:cs typeface="Calibri"/>
            </a:endParaRPr>
          </a:p>
          <a:p>
            <a:pPr>
              <a:lnSpc>
                <a:spcPct val="90000"/>
              </a:lnSpc>
              <a:spcBef>
                <a:spcPts val="1000"/>
              </a:spcBef>
            </a:pPr>
            <a:r>
              <a:rPr lang="fr-ca"/>
              <a:t>Encouragez les participants à se rendre sur le site adapté à leur système scolaire et à l</a:t>
            </a:r>
            <a:r>
              <a:rPr lang="fr-CA"/>
              <a:t>’</a:t>
            </a:r>
            <a:r>
              <a:rPr lang="fr-ca"/>
              <a:t>âge et au niveau scolaire des élèves de leur classe. Ils peuvent choisir une catégorie et explorer une pratique en la lisant, en la présentant aux autres, en en discutant avec un partenaire ou en utilisant une autre méthode de leur choix. C</a:t>
            </a:r>
            <a:r>
              <a:rPr lang="fr-CA"/>
              <a:t>’</a:t>
            </a:r>
            <a:r>
              <a:rPr lang="fr-ca"/>
              <a:t>est également l</a:t>
            </a:r>
            <a:r>
              <a:rPr lang="fr-CA"/>
              <a:t>’</a:t>
            </a:r>
            <a:r>
              <a:rPr lang="fr-ca"/>
              <a:t>occasion de discuter de la valeur des pratiques quotidiennes, par opposition à une approche de la santé mentale axée sur les « événements spéciaux ».</a:t>
            </a:r>
            <a:endParaRPr lang="fr-ca">
              <a:ea typeface="Calibri"/>
              <a:cs typeface="Calibri"/>
            </a:endParaRPr>
          </a:p>
          <a:p>
            <a:pPr marL="285750" indent="-285750" algn="l">
              <a:lnSpc>
                <a:spcPct val="90000"/>
              </a:lnSpc>
              <a:spcBef>
                <a:spcPts val="1000"/>
              </a:spcBef>
              <a:buFont typeface="Arial"/>
              <a:buChar char="•"/>
            </a:pPr>
            <a:endParaRPr lang="fr-ca">
              <a:ea typeface="Calibri"/>
              <a:cs typeface="Calibri"/>
            </a:endParaRPr>
          </a:p>
          <a:p>
            <a:pPr marL="285750" indent="-285750" algn="l" rtl="0">
              <a:lnSpc>
                <a:spcPct val="90000"/>
              </a:lnSpc>
              <a:spcBef>
                <a:spcPts val="1000"/>
              </a:spcBef>
              <a:buFont typeface="Arial"/>
              <a:buChar char="•"/>
            </a:pPr>
            <a:endParaRPr lang="fr-ca">
              <a:ea typeface="Calibri"/>
              <a:cs typeface="Calibri"/>
            </a:endParaRPr>
          </a:p>
          <a:p>
            <a:endParaRPr lang="fr-ca">
              <a:ea typeface="Calibri"/>
              <a:cs typeface="Calibri"/>
            </a:endParaRPr>
          </a:p>
        </p:txBody>
      </p:sp>
      <p:sp>
        <p:nvSpPr>
          <p:cNvPr id="4" name="Slide Number Placeholder 3"/>
          <p:cNvSpPr>
            <a:spLocks noGrp="1"/>
          </p:cNvSpPr>
          <p:nvPr>
            <p:ph type="sldNum" sz="quarter" idx="5"/>
          </p:nvPr>
        </p:nvSpPr>
        <p:spPr/>
        <p:txBody>
          <a:bodyPr/>
          <a:lstStyle/>
          <a:p>
            <a:pPr algn="l" rtl="0"/>
            <a:fld id="{E4C24436-C5D6-4438-8099-2D286C4C5E01}" type="slidenum">
              <a:rPr/>
              <a:t>27</a:t>
            </a:fld>
            <a:endParaRPr lang="fr-ca"/>
          </a:p>
        </p:txBody>
      </p:sp>
    </p:spTree>
    <p:extLst>
      <p:ext uri="{BB962C8B-B14F-4D97-AF65-F5344CB8AC3E}">
        <p14:creationId xmlns:p14="http://schemas.microsoft.com/office/powerpoint/2010/main" val="36414918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CA"/>
          </a:p>
        </p:txBody>
      </p:sp>
      <p:sp>
        <p:nvSpPr>
          <p:cNvPr id="3" name="Notes Placeholder 2"/>
          <p:cNvSpPr>
            <a:spLocks noGrp="1"/>
          </p:cNvSpPr>
          <p:nvPr>
            <p:ph type="body" idx="1"/>
          </p:nvPr>
        </p:nvSpPr>
        <p:spPr/>
        <p:txBody>
          <a:bodyPr/>
          <a:lstStyle/>
          <a:p>
            <a:pPr algn="l" rtl="0"/>
            <a:r>
              <a:rPr lang="fr-ca" sz="1200" b="0" i="0" u="none" kern="1200" baseline="0">
                <a:solidFill>
                  <a:schemeClr val="tx1"/>
                </a:solidFill>
                <a:effectLst/>
                <a:latin typeface="+mn-lt"/>
                <a:ea typeface="+mn-ea"/>
                <a:cs typeface="+mn-cs"/>
              </a:rPr>
              <a:t>Outil d</a:t>
            </a:r>
            <a:r>
              <a:rPr lang="fr-CA" sz="1200" b="0" i="0" u="none" kern="1200" baseline="0">
                <a:solidFill>
                  <a:schemeClr val="tx1"/>
                </a:solidFill>
                <a:effectLst/>
                <a:latin typeface="+mn-lt"/>
                <a:ea typeface="+mn-ea"/>
                <a:cs typeface="+mn-cs"/>
              </a:rPr>
              <a:t>’</a:t>
            </a:r>
            <a:r>
              <a:rPr lang="fr-ca" sz="1200" b="0" i="0" u="none" kern="1200" baseline="0">
                <a:solidFill>
                  <a:schemeClr val="tx1"/>
                </a:solidFill>
                <a:effectLst/>
                <a:latin typeface="+mn-lt"/>
                <a:ea typeface="+mn-ea"/>
                <a:cs typeface="+mn-cs"/>
              </a:rPr>
              <a:t>autoréflexion sur l</a:t>
            </a:r>
            <a:r>
              <a:rPr lang="fr-CA" sz="1200" b="0" i="0" u="none" kern="1200" baseline="0">
                <a:solidFill>
                  <a:schemeClr val="tx1"/>
                </a:solidFill>
                <a:effectLst/>
                <a:latin typeface="+mn-lt"/>
                <a:ea typeface="+mn-ea"/>
                <a:cs typeface="+mn-cs"/>
              </a:rPr>
              <a:t>’</a:t>
            </a:r>
            <a:r>
              <a:rPr lang="fr-ca" sz="1200" b="0" i="0" u="none" kern="1200" baseline="0">
                <a:solidFill>
                  <a:schemeClr val="tx1"/>
                </a:solidFill>
                <a:effectLst/>
                <a:latin typeface="+mn-lt"/>
                <a:ea typeface="+mn-ea"/>
                <a:cs typeface="+mn-cs"/>
              </a:rPr>
              <a:t>humilité culturelle à l</a:t>
            </a:r>
            <a:r>
              <a:rPr lang="fr-CA" sz="1200" b="0" i="0" u="none" kern="1200" baseline="0">
                <a:solidFill>
                  <a:schemeClr val="tx1"/>
                </a:solidFill>
                <a:effectLst/>
                <a:latin typeface="+mn-lt"/>
                <a:ea typeface="+mn-ea"/>
                <a:cs typeface="+mn-cs"/>
              </a:rPr>
              <a:t>’</a:t>
            </a:r>
            <a:r>
              <a:rPr lang="fr-ca" sz="1200" b="0" i="0" u="none" kern="1200" baseline="0">
                <a:solidFill>
                  <a:schemeClr val="tx1"/>
                </a:solidFill>
                <a:effectLst/>
                <a:latin typeface="+mn-lt"/>
                <a:ea typeface="+mn-ea"/>
                <a:cs typeface="+mn-cs"/>
              </a:rPr>
              <a:t>intention du personnel scolaire</a:t>
            </a:r>
            <a:endParaRPr lang="fr-ca" sz="1200" kern="1200">
              <a:solidFill>
                <a:schemeClr val="tx1"/>
              </a:solidFill>
              <a:effectLst/>
              <a:latin typeface="+mn-lt"/>
              <a:ea typeface="+mn-ea"/>
              <a:cs typeface="+mn-cs"/>
            </a:endParaRPr>
          </a:p>
          <a:p>
            <a:pPr algn="l" rtl="0"/>
            <a:r>
              <a:rPr lang="fr-ca" sz="1200" b="0" i="0" u="none" kern="1200" baseline="0">
                <a:solidFill>
                  <a:schemeClr val="tx1"/>
                </a:solidFill>
                <a:effectLst/>
                <a:latin typeface="+mn-lt"/>
                <a:ea typeface="+mn-ea"/>
                <a:cs typeface="+mn-cs"/>
              </a:rPr>
              <a:t> </a:t>
            </a:r>
            <a:endParaRPr lang="fr-ca">
              <a:ea typeface="Calibri"/>
              <a:cs typeface="Calibri"/>
            </a:endParaRPr>
          </a:p>
          <a:p>
            <a:r>
              <a:rPr lang="fr-ca" b="1" i="0" u="none" baseline="0">
                <a:ea typeface="Calibri"/>
                <a:cs typeface="Calibri"/>
              </a:rPr>
              <a:t>Guide de l</a:t>
            </a:r>
            <a:r>
              <a:rPr lang="fr-CA" b="1" i="0" u="none" baseline="0">
                <a:ea typeface="Calibri"/>
                <a:cs typeface="Calibri"/>
              </a:rPr>
              <a:t>’</a:t>
            </a:r>
            <a:r>
              <a:rPr lang="fr-ca" b="1" i="0" u="none" baseline="0">
                <a:ea typeface="Calibri"/>
                <a:cs typeface="Calibri"/>
              </a:rPr>
              <a:t>animateur </a:t>
            </a:r>
            <a:r>
              <a:rPr lang="fr-ca"/>
              <a:t>« Réfléchir profondément à vos propres valeurs, croyances et préjugés est une étape importante pour offrir à chaque élève un soutien qui favorise l</a:t>
            </a:r>
            <a:r>
              <a:rPr lang="fr-CA"/>
              <a:t>’</a:t>
            </a:r>
            <a:r>
              <a:rPr lang="fr-ca"/>
              <a:t>affirmation identitaire et qui soit adapté à sa culture. »</a:t>
            </a:r>
          </a:p>
        </p:txBody>
      </p:sp>
      <p:sp>
        <p:nvSpPr>
          <p:cNvPr id="4" name="Slide Number Placeholder 3"/>
          <p:cNvSpPr>
            <a:spLocks noGrp="1"/>
          </p:cNvSpPr>
          <p:nvPr>
            <p:ph type="sldNum" sz="quarter" idx="5"/>
          </p:nvPr>
        </p:nvSpPr>
        <p:spPr/>
        <p:txBody>
          <a:bodyPr/>
          <a:lstStyle/>
          <a:p>
            <a:pPr algn="l" rtl="0"/>
            <a:fld id="{AD78E4D5-44FA-44FF-8654-171825121FB1}" type="slidenum">
              <a:rPr/>
              <a:t>29</a:t>
            </a:fld>
            <a:endParaRPr lang="fr-ca"/>
          </a:p>
        </p:txBody>
      </p:sp>
    </p:spTree>
    <p:extLst>
      <p:ext uri="{BB962C8B-B14F-4D97-AF65-F5344CB8AC3E}">
        <p14:creationId xmlns:p14="http://schemas.microsoft.com/office/powerpoint/2010/main" val="40150373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CA"/>
          </a:p>
        </p:txBody>
      </p:sp>
      <p:sp>
        <p:nvSpPr>
          <p:cNvPr id="3" name="Notes Placeholder 2"/>
          <p:cNvSpPr>
            <a:spLocks noGrp="1"/>
          </p:cNvSpPr>
          <p:nvPr>
            <p:ph type="body" idx="1"/>
          </p:nvPr>
        </p:nvSpPr>
        <p:spPr/>
        <p:txBody>
          <a:bodyPr/>
          <a:lstStyle/>
          <a:p>
            <a:r>
              <a:rPr lang="fr-ca"/>
              <a:t>Encouragez les participants à explorer Intro à LIT SM - Santé mentale en milieu scolaire Ontario (https://smho-smso.ca/online-resources/intro-a-lit-sm/) afin de poursuivre leur apprentissage et leur partage de la littératie en matière de santé mentale.</a:t>
            </a:r>
            <a:endParaRPr lang="en-US"/>
          </a:p>
        </p:txBody>
      </p:sp>
      <p:sp>
        <p:nvSpPr>
          <p:cNvPr id="4" name="Slide Number Placeholder 3"/>
          <p:cNvSpPr>
            <a:spLocks noGrp="1"/>
          </p:cNvSpPr>
          <p:nvPr>
            <p:ph type="sldNum" sz="quarter" idx="5"/>
          </p:nvPr>
        </p:nvSpPr>
        <p:spPr/>
        <p:txBody>
          <a:bodyPr/>
          <a:lstStyle/>
          <a:p>
            <a:pPr algn="l" rtl="0"/>
            <a:fld id="{AD78E4D5-44FA-44FF-8654-171825121FB1}" type="slidenum">
              <a:rPr/>
              <a:t>30</a:t>
            </a:fld>
            <a:endParaRPr lang="fr-ca"/>
          </a:p>
        </p:txBody>
      </p:sp>
    </p:spTree>
    <p:extLst>
      <p:ext uri="{BB962C8B-B14F-4D97-AF65-F5344CB8AC3E}">
        <p14:creationId xmlns:p14="http://schemas.microsoft.com/office/powerpoint/2010/main" val="2386167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4213" y="433388"/>
            <a:ext cx="5486400" cy="3086100"/>
          </a:xfrm>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2549098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CA"/>
          </a:p>
        </p:txBody>
      </p:sp>
      <p:sp>
        <p:nvSpPr>
          <p:cNvPr id="3" name="Notes Placeholder 2"/>
          <p:cNvSpPr>
            <a:spLocks noGrp="1"/>
          </p:cNvSpPr>
          <p:nvPr>
            <p:ph type="body" idx="1"/>
          </p:nvPr>
        </p:nvSpPr>
        <p:spPr/>
        <p:txBody>
          <a:bodyPr/>
          <a:lstStyle/>
          <a:p>
            <a:endParaRPr lang="fr-ca">
              <a:cs typeface="Calibri"/>
            </a:endParaRPr>
          </a:p>
        </p:txBody>
      </p:sp>
      <p:sp>
        <p:nvSpPr>
          <p:cNvPr id="4" name="Slide Number Placeholder 3"/>
          <p:cNvSpPr>
            <a:spLocks noGrp="1"/>
          </p:cNvSpPr>
          <p:nvPr>
            <p:ph type="sldNum" sz="quarter" idx="5"/>
          </p:nvPr>
        </p:nvSpPr>
        <p:spPr/>
        <p:txBody>
          <a:bodyPr/>
          <a:lstStyle/>
          <a:p>
            <a:pPr algn="l" rtl="0"/>
            <a:fld id="{384896BE-6C6D-4FED-91D5-41C98D3637EF}" type="slidenum">
              <a:rPr/>
              <a:t>4</a:t>
            </a:fld>
            <a:endParaRPr lang="fr-ca"/>
          </a:p>
        </p:txBody>
      </p:sp>
    </p:spTree>
    <p:extLst>
      <p:ext uri="{BB962C8B-B14F-4D97-AF65-F5344CB8AC3E}">
        <p14:creationId xmlns:p14="http://schemas.microsoft.com/office/powerpoint/2010/main" val="2932243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CA"/>
          </a:p>
        </p:txBody>
      </p:sp>
      <p:sp>
        <p:nvSpPr>
          <p:cNvPr id="3" name="Notes Placeholder 2"/>
          <p:cNvSpPr>
            <a:spLocks noGrp="1"/>
          </p:cNvSpPr>
          <p:nvPr>
            <p:ph type="body" idx="1"/>
          </p:nvPr>
        </p:nvSpPr>
        <p:spPr/>
        <p:txBody>
          <a:bodyPr/>
          <a:lstStyle/>
          <a:p>
            <a:pPr algn="l" rtl="0"/>
            <a:r>
              <a:rPr lang="fr-ca" b="0" i="0" u="none" baseline="0"/>
              <a:t>Cette section correspond au contenu principal de l</a:t>
            </a:r>
            <a:r>
              <a:rPr lang="fr-CA" b="0" i="0" u="none" baseline="0"/>
              <a:t>’</a:t>
            </a:r>
            <a:r>
              <a:rPr lang="fr-ca" b="0" i="0" u="none" baseline="0"/>
              <a:t>apprentissage.</a:t>
            </a:r>
          </a:p>
          <a:p>
            <a:endParaRPr lang="fr-ca">
              <a:ea typeface="Calibri"/>
              <a:cs typeface="Calibri"/>
            </a:endParaRPr>
          </a:p>
        </p:txBody>
      </p:sp>
      <p:sp>
        <p:nvSpPr>
          <p:cNvPr id="4" name="Slide Number Placeholder 3"/>
          <p:cNvSpPr>
            <a:spLocks noGrp="1"/>
          </p:cNvSpPr>
          <p:nvPr>
            <p:ph type="sldNum" sz="quarter" idx="5"/>
          </p:nvPr>
        </p:nvSpPr>
        <p:spPr/>
        <p:txBody>
          <a:bodyPr/>
          <a:lstStyle/>
          <a:p>
            <a:pPr algn="l" rtl="0"/>
            <a:fld id="{AD78E4D5-44FA-44FF-8654-171825121FB1}" type="slidenum">
              <a:rPr/>
              <a:t>5</a:t>
            </a:fld>
            <a:endParaRPr lang="fr-ca"/>
          </a:p>
        </p:txBody>
      </p:sp>
    </p:spTree>
    <p:extLst>
      <p:ext uri="{BB962C8B-B14F-4D97-AF65-F5344CB8AC3E}">
        <p14:creationId xmlns:p14="http://schemas.microsoft.com/office/powerpoint/2010/main" val="4005121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CA"/>
          </a:p>
        </p:txBody>
      </p:sp>
      <p:sp>
        <p:nvSpPr>
          <p:cNvPr id="3" name="Notes Placeholder 2"/>
          <p:cNvSpPr>
            <a:spLocks noGrp="1"/>
          </p:cNvSpPr>
          <p:nvPr>
            <p:ph type="body" idx="1"/>
          </p:nvPr>
        </p:nvSpPr>
        <p:spPr/>
        <p:txBody>
          <a:bodyPr/>
          <a:lstStyle/>
          <a:p>
            <a:pPr algn="l" rtl="0"/>
            <a:r>
              <a:rPr lang="fr-ca" b="0" i="0" u="none" baseline="0"/>
              <a:t>Cette vidéo dure une minute. Elle décrit une approche d</a:t>
            </a:r>
            <a:r>
              <a:rPr lang="fr-CA" b="0" i="0" u="none" baseline="0"/>
              <a:t>’</a:t>
            </a:r>
            <a:r>
              <a:rPr lang="fr-ca" b="0" i="0" u="none" baseline="0"/>
              <a:t>ASE qui affirme l</a:t>
            </a:r>
            <a:r>
              <a:rPr lang="fr-CA" b="0" i="0" u="none" baseline="0"/>
              <a:t>’</a:t>
            </a:r>
            <a:r>
              <a:rPr lang="fr-ca" b="0" i="0" u="none" baseline="0"/>
              <a:t>identité des élèves, ainsi que les bienfaits potentiels qui peuvent en résulter.</a:t>
            </a:r>
          </a:p>
          <a:p>
            <a:endParaRPr lang="fr-ca">
              <a:ea typeface="Calibri"/>
              <a:cs typeface="Calibri"/>
            </a:endParaRPr>
          </a:p>
        </p:txBody>
      </p:sp>
      <p:sp>
        <p:nvSpPr>
          <p:cNvPr id="4" name="Slide Number Placeholder 3"/>
          <p:cNvSpPr>
            <a:spLocks noGrp="1"/>
          </p:cNvSpPr>
          <p:nvPr>
            <p:ph type="sldNum" sz="quarter" idx="5"/>
          </p:nvPr>
        </p:nvSpPr>
        <p:spPr/>
        <p:txBody>
          <a:bodyPr/>
          <a:lstStyle/>
          <a:p>
            <a:pPr algn="l" rtl="0"/>
            <a:fld id="{AD78E4D5-44FA-44FF-8654-171825121FB1}" type="slidenum">
              <a:rPr/>
              <a:t>6</a:t>
            </a:fld>
            <a:endParaRPr lang="fr-ca"/>
          </a:p>
        </p:txBody>
      </p:sp>
    </p:spTree>
    <p:extLst>
      <p:ext uri="{BB962C8B-B14F-4D97-AF65-F5344CB8AC3E}">
        <p14:creationId xmlns:p14="http://schemas.microsoft.com/office/powerpoint/2010/main" val="1787314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CA"/>
          </a:p>
        </p:txBody>
      </p:sp>
      <p:sp>
        <p:nvSpPr>
          <p:cNvPr id="3" name="Notes Placeholder 2"/>
          <p:cNvSpPr>
            <a:spLocks noGrp="1"/>
          </p:cNvSpPr>
          <p:nvPr>
            <p:ph type="body" idx="1"/>
          </p:nvPr>
        </p:nvSpPr>
        <p:spPr/>
        <p:txBody>
          <a:bodyPr/>
          <a:lstStyle/>
          <a:p>
            <a:r>
              <a:rPr lang="fr-ca" b="0" i="0" u="none" baseline="0">
                <a:solidFill>
                  <a:srgbClr val="333333"/>
                </a:solidFill>
              </a:rPr>
              <a:t>En 2020, le ministère de l</a:t>
            </a:r>
            <a:r>
              <a:rPr lang="fr-CA" b="0" i="0" u="none" baseline="0">
                <a:solidFill>
                  <a:srgbClr val="333333"/>
                </a:solidFill>
              </a:rPr>
              <a:t>’</a:t>
            </a:r>
            <a:r>
              <a:rPr lang="fr-ca" b="0" i="0" u="none" baseline="0">
                <a:solidFill>
                  <a:srgbClr val="333333"/>
                </a:solidFill>
              </a:rPr>
              <a:t>Éducation de l</a:t>
            </a:r>
            <a:r>
              <a:rPr lang="fr-CA" b="0" i="0" u="none" baseline="0">
                <a:solidFill>
                  <a:srgbClr val="333333"/>
                </a:solidFill>
              </a:rPr>
              <a:t>’</a:t>
            </a:r>
            <a:r>
              <a:rPr lang="fr-ca" b="0" i="0" u="none" baseline="0">
                <a:solidFill>
                  <a:srgbClr val="333333"/>
                </a:solidFill>
              </a:rPr>
              <a:t>Ontario a mis à jour certains aspects du programme-cadre afin d</a:t>
            </a:r>
            <a:r>
              <a:rPr lang="fr-CA" b="0" i="0" u="none" baseline="0">
                <a:solidFill>
                  <a:srgbClr val="333333"/>
                </a:solidFill>
              </a:rPr>
              <a:t>’</a:t>
            </a:r>
            <a:r>
              <a:rPr lang="fr-ca" b="0" i="0" u="none" baseline="0">
                <a:solidFill>
                  <a:srgbClr val="333333"/>
                </a:solidFill>
              </a:rPr>
              <a:t>y intégrer l</a:t>
            </a:r>
            <a:r>
              <a:rPr lang="fr-CA" b="0" i="0" u="none" baseline="0">
                <a:solidFill>
                  <a:srgbClr val="333333"/>
                </a:solidFill>
              </a:rPr>
              <a:t>’</a:t>
            </a:r>
            <a:r>
              <a:rPr lang="fr-ca" b="0" i="0" u="none" baseline="0">
                <a:solidFill>
                  <a:srgbClr val="333333"/>
                </a:solidFill>
              </a:rPr>
              <a:t>apprentissage socioémotionnel comme un élément distinct. </a:t>
            </a:r>
            <a:r>
              <a:rPr lang="fr-ca" b="0" i="0" u="none" baseline="0">
                <a:solidFill>
                  <a:srgbClr val="2F2F2F"/>
                </a:solidFill>
              </a:rPr>
              <a:t>En 2020, le ministère de l</a:t>
            </a:r>
            <a:r>
              <a:rPr lang="fr-CA" b="0" i="0" u="none" baseline="0">
                <a:solidFill>
                  <a:srgbClr val="2F2F2F"/>
                </a:solidFill>
              </a:rPr>
              <a:t>’</a:t>
            </a:r>
            <a:r>
              <a:rPr lang="fr-ca" b="0" i="0" u="none" baseline="0">
                <a:solidFill>
                  <a:srgbClr val="2F2F2F"/>
                </a:solidFill>
              </a:rPr>
              <a:t>Éducation de l</a:t>
            </a:r>
            <a:r>
              <a:rPr lang="fr-CA" b="0" i="0" u="none" baseline="0">
                <a:solidFill>
                  <a:srgbClr val="2F2F2F"/>
                </a:solidFill>
              </a:rPr>
              <a:t>’</a:t>
            </a:r>
            <a:r>
              <a:rPr lang="fr-ca" b="0" i="0" u="none" baseline="0">
                <a:solidFill>
                  <a:srgbClr val="2F2F2F"/>
                </a:solidFill>
              </a:rPr>
              <a:t>Ontario a mis à jour certains aspects du programme-cadre afin d</a:t>
            </a:r>
            <a:r>
              <a:rPr lang="fr-CA" b="0" i="0" u="none" baseline="0">
                <a:solidFill>
                  <a:srgbClr val="2F2F2F"/>
                </a:solidFill>
              </a:rPr>
              <a:t>’</a:t>
            </a:r>
            <a:r>
              <a:rPr lang="fr-ca" b="0" i="0" u="none" baseline="0">
                <a:solidFill>
                  <a:srgbClr val="2F2F2F"/>
                </a:solidFill>
              </a:rPr>
              <a:t>y intégrer l</a:t>
            </a:r>
            <a:r>
              <a:rPr lang="fr-CA" b="0" i="0" u="none" baseline="0">
                <a:solidFill>
                  <a:srgbClr val="2F2F2F"/>
                </a:solidFill>
              </a:rPr>
              <a:t>’</a:t>
            </a:r>
            <a:r>
              <a:rPr lang="fr-ca" b="0" i="0" u="none" baseline="0">
                <a:solidFill>
                  <a:srgbClr val="2F2F2F"/>
                </a:solidFill>
              </a:rPr>
              <a:t>apprentissage socioémotionnel comme un élément distinct. En 2023, l</a:t>
            </a:r>
            <a:r>
              <a:rPr lang="fr-CA" b="0" i="0" u="none" baseline="0">
                <a:solidFill>
                  <a:srgbClr val="2F2F2F"/>
                </a:solidFill>
              </a:rPr>
              <a:t>’</a:t>
            </a:r>
            <a:r>
              <a:rPr lang="fr-ca" b="0" i="0" u="none" baseline="0">
                <a:solidFill>
                  <a:srgbClr val="2F2F2F"/>
                </a:solidFill>
              </a:rPr>
              <a:t>apprentissage socioémotionnel a été inclus parmi les 11 exigences relatives à la santé mentale des élèves </a:t>
            </a:r>
            <a:r>
              <a:rPr lang="fr-ca" b="0" i="0" u="none" baseline="0">
                <a:solidFill>
                  <a:srgbClr val="444444"/>
                </a:solidFill>
                <a:hlinkClick r:id="rId3">
                  <a:extLst>
                    <a:ext uri="{A12FA001-AC4F-418D-AE19-62706E023703}">
                      <ahyp:hlinkClr xmlns:ahyp="http://schemas.microsoft.com/office/drawing/2018/hyperlinkcolor" val="tx"/>
                    </a:ext>
                  </a:extLst>
                </a:hlinkClick>
              </a:rPr>
              <a:t>dans la NPP 169</a:t>
            </a:r>
            <a:r>
              <a:rPr lang="fr-ca" b="0" i="0" u="none" baseline="0">
                <a:solidFill>
                  <a:srgbClr val="2F2F2F"/>
                </a:solidFill>
              </a:rPr>
              <a:t>. </a:t>
            </a:r>
            <a:r>
              <a:rPr lang="fr-ca">
                <a:solidFill>
                  <a:srgbClr val="2F2F2F"/>
                </a:solidFill>
              </a:rPr>
              <a:t>Compte tenu des attentes énoncées dans la Politique/Programmes Note </a:t>
            </a:r>
            <a:r>
              <a:rPr lang="fr-ca" u="sng">
                <a:solidFill>
                  <a:srgbClr val="2F2F2F"/>
                </a:solidFill>
                <a:hlinkClick r:id="rId3"/>
              </a:rPr>
              <a:t>169</a:t>
            </a:r>
            <a:r>
              <a:rPr lang="fr-ca">
                <a:solidFill>
                  <a:srgbClr val="2F2F2F"/>
                </a:solidFill>
              </a:rPr>
              <a:t>, la promotion des pratiques exemplaires en matière d</a:t>
            </a:r>
            <a:r>
              <a:rPr lang="fr-CA">
                <a:solidFill>
                  <a:srgbClr val="2F2F2F"/>
                </a:solidFill>
              </a:rPr>
              <a:t>’</a:t>
            </a:r>
            <a:r>
              <a:rPr lang="fr-ca">
                <a:solidFill>
                  <a:srgbClr val="2F2F2F"/>
                </a:solidFill>
              </a:rPr>
              <a:t>apprentissage socio-émotionnel (ASE) constitue une priorité pour les conseils scolaires de toute la province.</a:t>
            </a:r>
          </a:p>
          <a:p>
            <a:pPr algn="l"/>
            <a:endParaRPr lang="fr-ca">
              <a:solidFill>
                <a:srgbClr val="2F2F2F"/>
              </a:solidFill>
              <a:ea typeface="Calibri"/>
              <a:cs typeface="Calibri"/>
            </a:endParaRPr>
          </a:p>
          <a:p>
            <a:endParaRPr lang="fr-ca">
              <a:solidFill>
                <a:srgbClr val="444444"/>
              </a:solidFill>
            </a:endParaRPr>
          </a:p>
          <a:p>
            <a:endParaRPr lang="fr-ca">
              <a:solidFill>
                <a:srgbClr val="2F2F2F"/>
              </a:solidFill>
              <a:ea typeface="Calibri"/>
              <a:cs typeface="Calibri"/>
            </a:endParaRPr>
          </a:p>
        </p:txBody>
      </p:sp>
      <p:sp>
        <p:nvSpPr>
          <p:cNvPr id="4" name="Slide Number Placeholder 3"/>
          <p:cNvSpPr>
            <a:spLocks noGrp="1"/>
          </p:cNvSpPr>
          <p:nvPr>
            <p:ph type="sldNum" sz="quarter" idx="5"/>
          </p:nvPr>
        </p:nvSpPr>
        <p:spPr/>
        <p:txBody>
          <a:bodyPr/>
          <a:lstStyle/>
          <a:p>
            <a:pPr algn="l" rtl="0"/>
            <a:fld id="{AD78E4D5-44FA-44FF-8654-171825121FB1}" type="slidenum">
              <a:rPr/>
              <a:t>7</a:t>
            </a:fld>
            <a:endParaRPr lang="fr-ca"/>
          </a:p>
        </p:txBody>
      </p:sp>
    </p:spTree>
    <p:extLst>
      <p:ext uri="{BB962C8B-B14F-4D97-AF65-F5344CB8AC3E}">
        <p14:creationId xmlns:p14="http://schemas.microsoft.com/office/powerpoint/2010/main" val="3008014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CA"/>
          </a:p>
        </p:txBody>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pPr algn="l" rtl="0"/>
            <a:fld id="{AD78E4D5-44FA-44FF-8654-171825121FB1}" type="slidenum">
              <a:rPr/>
              <a:t>8</a:t>
            </a:fld>
            <a:endParaRPr lang="fr-ca"/>
          </a:p>
        </p:txBody>
      </p:sp>
    </p:spTree>
    <p:extLst>
      <p:ext uri="{BB962C8B-B14F-4D97-AF65-F5344CB8AC3E}">
        <p14:creationId xmlns:p14="http://schemas.microsoft.com/office/powerpoint/2010/main" val="2516820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78E4D5-44FA-44FF-8654-171825121FB1}" type="slidenum">
              <a:rPr lang="en-CA" smtClean="0"/>
              <a:t>9</a:t>
            </a:fld>
            <a:endParaRPr lang="en-CA"/>
          </a:p>
        </p:txBody>
      </p:sp>
    </p:spTree>
    <p:extLst>
      <p:ext uri="{BB962C8B-B14F-4D97-AF65-F5344CB8AC3E}">
        <p14:creationId xmlns:p14="http://schemas.microsoft.com/office/powerpoint/2010/main" val="4149776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nglish_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93D408-CD2E-AC47-7D2D-11A833FD755E}"/>
              </a:ext>
            </a:extLst>
          </p:cNvPr>
          <p:cNvSpPr/>
          <p:nvPr userDrawn="1"/>
        </p:nvSpPr>
        <p:spPr>
          <a:xfrm>
            <a:off x="0" y="767498"/>
            <a:ext cx="12192000" cy="61150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5" name="Picture 4">
            <a:extLst>
              <a:ext uri="{FF2B5EF4-FFF2-40B4-BE49-F238E27FC236}">
                <a16:creationId xmlns:a16="http://schemas.microsoft.com/office/drawing/2014/main" id="{16B703D5-B730-A4D1-56C5-43194DBDC9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87984" y="6401789"/>
            <a:ext cx="1584599" cy="340910"/>
          </a:xfrm>
          <a:prstGeom prst="rect">
            <a:avLst/>
          </a:prstGeom>
        </p:spPr>
      </p:pic>
      <p:pic>
        <p:nvPicPr>
          <p:cNvPr id="8" name="Picture 7" descr="A white text on a black background&#10;&#10;Description automatically generated">
            <a:extLst>
              <a:ext uri="{FF2B5EF4-FFF2-40B4-BE49-F238E27FC236}">
                <a16:creationId xmlns:a16="http://schemas.microsoft.com/office/drawing/2014/main" id="{893ED4FA-924B-08AA-1C77-7547BEAF9B9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36690" y="115301"/>
            <a:ext cx="3535893" cy="453110"/>
          </a:xfrm>
          <a:prstGeom prst="rect">
            <a:avLst/>
          </a:prstGeom>
        </p:spPr>
      </p:pic>
      <p:sp>
        <p:nvSpPr>
          <p:cNvPr id="9" name="Slide Number Placeholder 8">
            <a:extLst>
              <a:ext uri="{FF2B5EF4-FFF2-40B4-BE49-F238E27FC236}">
                <a16:creationId xmlns:a16="http://schemas.microsoft.com/office/drawing/2014/main" id="{CEBDCC1F-EC37-5AD9-857F-758526F80452}"/>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D26EA51-0EBD-40EE-A7FC-BFF2253F8DCF}" type="slidenum">
              <a:rPr kumimoji="0" lang="fr-CA" sz="1000" b="0" i="0" u="none" strike="noStrike" kern="1200" cap="none" spc="0" normalizeH="0" baseline="0" noProof="0" smtClean="0">
                <a:ln>
                  <a:noFill/>
                </a:ln>
                <a:solidFill>
                  <a:prstClr val="black">
                    <a:tint val="82000"/>
                  </a:prstClr>
                </a:solidFill>
                <a:effectLst/>
                <a:uLnTx/>
                <a:uFillTx/>
                <a:latin typeface="Roboto Medium" panose="02000000000000000000" pitchFamily="2" charset="0"/>
                <a:ea typeface="Roboto Medium" panose="02000000000000000000" pitchFamily="2"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fr-CA" sz="1000" b="0" i="0" u="none" strike="noStrike" kern="1200" cap="none" spc="0" normalizeH="0" baseline="0" noProof="0">
              <a:ln>
                <a:noFill/>
              </a:ln>
              <a:solidFill>
                <a:prstClr val="black">
                  <a:tint val="82000"/>
                </a:prstClr>
              </a:solidFill>
              <a:effectLst/>
              <a:uLnTx/>
              <a:uFillTx/>
              <a:latin typeface="Roboto Medium" panose="02000000000000000000" pitchFamily="2" charset="0"/>
              <a:ea typeface="Roboto Medium" panose="02000000000000000000" pitchFamily="2" charset="0"/>
              <a:cs typeface="+mn-cs"/>
            </a:endParaRPr>
          </a:p>
        </p:txBody>
      </p:sp>
    </p:spTree>
    <p:extLst>
      <p:ext uri="{BB962C8B-B14F-4D97-AF65-F5344CB8AC3E}">
        <p14:creationId xmlns:p14="http://schemas.microsoft.com/office/powerpoint/2010/main" val="32625077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English_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93D408-CD2E-AC47-7D2D-11A833FD755E}"/>
              </a:ext>
            </a:extLst>
          </p:cNvPr>
          <p:cNvSpPr/>
          <p:nvPr userDrawn="1"/>
        </p:nvSpPr>
        <p:spPr>
          <a:xfrm>
            <a:off x="0" y="767498"/>
            <a:ext cx="12192000" cy="61150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5" name="Picture 4">
            <a:extLst>
              <a:ext uri="{FF2B5EF4-FFF2-40B4-BE49-F238E27FC236}">
                <a16:creationId xmlns:a16="http://schemas.microsoft.com/office/drawing/2014/main" id="{16B703D5-B730-A4D1-56C5-43194DBDC9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87984" y="6401789"/>
            <a:ext cx="1584599" cy="340910"/>
          </a:xfrm>
          <a:prstGeom prst="rect">
            <a:avLst/>
          </a:prstGeom>
        </p:spPr>
      </p:pic>
      <p:pic>
        <p:nvPicPr>
          <p:cNvPr id="8" name="Picture 7" descr="A white text on a black background&#10;&#10;Description automatically generated">
            <a:extLst>
              <a:ext uri="{FF2B5EF4-FFF2-40B4-BE49-F238E27FC236}">
                <a16:creationId xmlns:a16="http://schemas.microsoft.com/office/drawing/2014/main" id="{893ED4FA-924B-08AA-1C77-7547BEAF9B9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36690" y="115301"/>
            <a:ext cx="3535893" cy="453110"/>
          </a:xfrm>
          <a:prstGeom prst="rect">
            <a:avLst/>
          </a:prstGeom>
        </p:spPr>
      </p:pic>
      <p:sp>
        <p:nvSpPr>
          <p:cNvPr id="9" name="Slide Number Placeholder 8">
            <a:extLst>
              <a:ext uri="{FF2B5EF4-FFF2-40B4-BE49-F238E27FC236}">
                <a16:creationId xmlns:a16="http://schemas.microsoft.com/office/drawing/2014/main" id="{CEBDCC1F-EC37-5AD9-857F-758526F80452}"/>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D26EA51-0EBD-40EE-A7FC-BFF2253F8DCF}" type="slidenum">
              <a:rPr kumimoji="0" lang="fr-CA" sz="1000" b="0" i="0" u="none" strike="noStrike" kern="1200" cap="none" spc="0" normalizeH="0" baseline="0" noProof="0" smtClean="0">
                <a:ln>
                  <a:noFill/>
                </a:ln>
                <a:solidFill>
                  <a:prstClr val="black">
                    <a:tint val="82000"/>
                  </a:prstClr>
                </a:solidFill>
                <a:effectLst/>
                <a:uLnTx/>
                <a:uFillTx/>
                <a:latin typeface="Roboto Medium" panose="02000000000000000000" pitchFamily="2" charset="0"/>
                <a:ea typeface="Roboto Medium" panose="02000000000000000000" pitchFamily="2"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fr-CA" sz="1000" b="0" i="0" u="none" strike="noStrike" kern="1200" cap="none" spc="0" normalizeH="0" baseline="0" noProof="0">
              <a:ln>
                <a:noFill/>
              </a:ln>
              <a:solidFill>
                <a:prstClr val="black">
                  <a:tint val="82000"/>
                </a:prstClr>
              </a:solidFill>
              <a:effectLst/>
              <a:uLnTx/>
              <a:uFillTx/>
              <a:latin typeface="Roboto Medium" panose="02000000000000000000" pitchFamily="2" charset="0"/>
              <a:ea typeface="Roboto Medium" panose="02000000000000000000" pitchFamily="2" charset="0"/>
              <a:cs typeface="+mn-cs"/>
            </a:endParaRPr>
          </a:p>
        </p:txBody>
      </p:sp>
    </p:spTree>
    <p:extLst>
      <p:ext uri="{BB962C8B-B14F-4D97-AF65-F5344CB8AC3E}">
        <p14:creationId xmlns:p14="http://schemas.microsoft.com/office/powerpoint/2010/main" val="32625077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5/5/2026</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descr="Logo de Santé mentale en milieu scolaire Ontario.">
            <a:extLst>
              <a:ext uri="{FF2B5EF4-FFF2-40B4-BE49-F238E27FC236}">
                <a16:creationId xmlns:a16="http://schemas.microsoft.com/office/drawing/2014/main" id="{169B2C66-4ADD-5A44-DB5D-C67799EB7939}"/>
              </a:ext>
            </a:extLst>
          </p:cNvPr>
          <p:cNvPicPr>
            <a:picLocks noChangeAspect="1"/>
          </p:cNvPicPr>
          <p:nvPr userDrawn="1"/>
        </p:nvPicPr>
        <p:blipFill>
          <a:blip r:embed="rId2"/>
          <a:stretch>
            <a:fillRect/>
          </a:stretch>
        </p:blipFill>
        <p:spPr>
          <a:xfrm>
            <a:off x="9595217" y="6279978"/>
            <a:ext cx="2499016" cy="576698"/>
          </a:xfrm>
          <a:prstGeom prst="rect">
            <a:avLst/>
          </a:prstGeom>
        </p:spPr>
      </p:pic>
    </p:spTree>
    <p:extLst>
      <p:ext uri="{BB962C8B-B14F-4D97-AF65-F5344CB8AC3E}">
        <p14:creationId xmlns:p14="http://schemas.microsoft.com/office/powerpoint/2010/main" val="9491384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5/5/2026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5/5/2026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5/5/2026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7ABC30"/>
        </a:solidFill>
        <a:effectLst/>
      </p:bgPr>
    </p:bg>
    <p:spTree>
      <p:nvGrpSpPr>
        <p:cNvPr id="1" name=""/>
        <p:cNvGrpSpPr/>
        <p:nvPr/>
      </p:nvGrpSpPr>
      <p:grpSpPr>
        <a:xfrm>
          <a:off x="0" y="0"/>
          <a:ext cx="0" cy="0"/>
          <a:chOff x="0" y="0"/>
          <a:chExt cx="0" cy="0"/>
        </a:xfrm>
      </p:grpSpPr>
      <p:pic>
        <p:nvPicPr>
          <p:cNvPr id="6" name="Picture 5" descr="Logo de Santé mentale en milieu scolaire Ontario.">
            <a:extLst>
              <a:ext uri="{FF2B5EF4-FFF2-40B4-BE49-F238E27FC236}">
                <a16:creationId xmlns:a16="http://schemas.microsoft.com/office/drawing/2014/main" id="{83CEDC19-A9FC-9FCC-B14B-FF256F1140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17888" y="6310649"/>
            <a:ext cx="2409717" cy="518425"/>
          </a:xfrm>
          <a:prstGeom prst="rect">
            <a:avLst/>
          </a:prstGeom>
        </p:spPr>
      </p:pic>
    </p:spTree>
    <p:extLst>
      <p:ext uri="{BB962C8B-B14F-4D97-AF65-F5344CB8AC3E}">
        <p14:creationId xmlns:p14="http://schemas.microsoft.com/office/powerpoint/2010/main" val="31463889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5/5/2026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https://smho-smso.ca/online-resources/intro-a-lit-s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smho-smso.ca/online-resources/affiches-sur-lase/" TargetMode="External"/><Relationship Id="rId7"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9IS8VWwD0Oo?feature=oembed" TargetMode="Externa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title" idx="4294967295"/>
          </p:nvPr>
        </p:nvSpPr>
        <p:spPr>
          <a:xfrm>
            <a:off x="540544" y="2136453"/>
            <a:ext cx="11110912" cy="38071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fr-CA" sz="4200" b="1" i="0" u="none" strike="noStrike" kern="1200" cap="none" spc="0" normalizeH="0" baseline="0" noProof="1">
                <a:ln>
                  <a:noFill/>
                </a:ln>
                <a:solidFill>
                  <a:schemeClr val="tx2">
                    <a:lumMod val="76000"/>
                    <a:lumOff val="24000"/>
                  </a:schemeClr>
                </a:solidFill>
                <a:effectLst/>
                <a:uLnTx/>
                <a:uFillTx/>
                <a:latin typeface="Poppins SemiBold"/>
                <a:ea typeface="+mn-ea"/>
                <a:cs typeface="Poppins SemiBold"/>
              </a:rPr>
              <a:t>Module d’extension :</a:t>
            </a:r>
            <a:endParaRPr kumimoji="0" lang="fr-CA" sz="4200" b="0" i="0" u="none" strike="noStrike" kern="1200" cap="none" spc="0" normalizeH="0" baseline="0" noProof="1">
              <a:ln>
                <a:noFill/>
              </a:ln>
              <a:solidFill>
                <a:schemeClr val="tx2">
                  <a:lumMod val="76000"/>
                  <a:lumOff val="24000"/>
                </a:schemeClr>
              </a:solidFill>
              <a:effectLst/>
              <a:uLnTx/>
              <a:uFillTx/>
              <a:latin typeface="Poppins SemiBold"/>
              <a:ea typeface="+mn-ea"/>
              <a:cs typeface="Poppins SemiBold"/>
            </a:endParaRPr>
          </a:p>
          <a:p>
            <a:pPr marL="0" marR="0" lvl="0" indent="0" algn="ctr"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fr-CA" sz="4200" b="1" i="0" u="none" strike="noStrike" kern="1200" cap="none" spc="0" normalizeH="0" baseline="0" noProof="1">
                <a:ln>
                  <a:noFill/>
                </a:ln>
                <a:solidFill>
                  <a:schemeClr val="tx2">
                    <a:lumMod val="76000"/>
                    <a:lumOff val="24000"/>
                  </a:schemeClr>
                </a:solidFill>
                <a:effectLst/>
                <a:uLnTx/>
                <a:uFillTx/>
                <a:latin typeface="Poppins SemiBold"/>
                <a:ea typeface="+mn-ea"/>
                <a:cs typeface="Poppins SemiBold"/>
              </a:rPr>
              <a:t>Comment les écoles peuvent-elles soutenir le développement des habiletés socioémotionnelles dans un cadre d’affirmation identitaire?</a:t>
            </a:r>
            <a:endParaRPr kumimoji="0" lang="fr-CA" sz="4200" b="0" i="0" u="none" strike="noStrike" kern="1200" cap="none" spc="0" normalizeH="0" baseline="0" noProof="1">
              <a:ln>
                <a:noFill/>
              </a:ln>
              <a:solidFill>
                <a:schemeClr val="tx2">
                  <a:lumMod val="76000"/>
                  <a:lumOff val="24000"/>
                </a:schemeClr>
              </a:solidFill>
              <a:effectLst/>
              <a:uLnTx/>
              <a:uFillTx/>
              <a:latin typeface="Poppins SemiBold"/>
              <a:ea typeface="+mn-ea"/>
              <a:cs typeface="Poppins SemiBold"/>
            </a:endParaRPr>
          </a:p>
        </p:txBody>
      </p:sp>
      <p:pic>
        <p:nvPicPr>
          <p:cNvPr id="2" name="Picture 1" descr="Logo : Intro à LIT SM pour le personnel enseignant">
            <a:extLst>
              <a:ext uri="{FF2B5EF4-FFF2-40B4-BE49-F238E27FC236}">
                <a16:creationId xmlns:a16="http://schemas.microsoft.com/office/drawing/2014/main" id="{814C3564-62EA-5078-5E56-EEEF101223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30849" y="443396"/>
            <a:ext cx="3906071" cy="13525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descr="SMH-ON">
            <a:extLst>
              <a:ext uri="{FF2B5EF4-FFF2-40B4-BE49-F238E27FC236}">
                <a16:creationId xmlns:a16="http://schemas.microsoft.com/office/drawing/2014/main" id="{CBFBA56B-0AAA-3384-D833-8EDE0DEF3534}"/>
              </a:ext>
            </a:extLst>
          </p:cNvPr>
          <p:cNvPicPr>
            <a:picLocks noChangeAspect="1"/>
          </p:cNvPicPr>
          <p:nvPr/>
        </p:nvPicPr>
        <p:blipFill>
          <a:blip r:embed="rId4"/>
          <a:stretch>
            <a:fillRect/>
          </a:stretch>
        </p:blipFill>
        <p:spPr>
          <a:xfrm>
            <a:off x="9625413" y="6269468"/>
            <a:ext cx="2499016" cy="576698"/>
          </a:xfrm>
          <a:prstGeom prst="rect">
            <a:avLst/>
          </a:prstGeom>
        </p:spPr>
      </p:pic>
    </p:spTree>
    <p:extLst>
      <p:ext uri="{BB962C8B-B14F-4D97-AF65-F5344CB8AC3E}">
        <p14:creationId xmlns:p14="http://schemas.microsoft.com/office/powerpoint/2010/main" val="1017272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00F7E-EE0A-3C22-7336-E6BAE998C9B1}"/>
              </a:ext>
            </a:extLst>
          </p:cNvPr>
          <p:cNvSpPr>
            <a:spLocks noGrp="1"/>
          </p:cNvSpPr>
          <p:nvPr>
            <p:ph type="title"/>
          </p:nvPr>
        </p:nvSpPr>
        <p:spPr>
          <a:xfrm>
            <a:off x="250757" y="339022"/>
            <a:ext cx="11555420" cy="980722"/>
          </a:xfrm>
        </p:spPr>
        <p:txBody>
          <a:bodyPr>
            <a:noAutofit/>
          </a:bodyPr>
          <a:lstStyle/>
          <a:p>
            <a:r>
              <a:rPr lang="fr-CA" sz="3600" b="1" noProof="1">
                <a:latin typeface="Poppins SemiBold" pitchFamily="2" charset="77"/>
                <a:ea typeface="+mj-lt"/>
                <a:cs typeface="Poppins SemiBold" pitchFamily="2" charset="77"/>
              </a:rPr>
              <a:t>Le développement des habiletés socioémotionnelles peut être enseigné de quatre manières principales :</a:t>
            </a:r>
            <a:endParaRPr lang="fr-CA" sz="3600" b="1" u="none" baseline="0" noProof="1">
              <a:latin typeface="Poppins SemiBold" pitchFamily="2" charset="77"/>
              <a:ea typeface="Poppins SemiBold"/>
              <a:cs typeface="Poppins SemiBold" pitchFamily="2" charset="77"/>
            </a:endParaRPr>
          </a:p>
        </p:txBody>
      </p:sp>
      <p:graphicFrame>
        <p:nvGraphicFramePr>
          <p:cNvPr id="6" name="Content Placeholder 3">
            <a:extLst>
              <a:ext uri="{FF2B5EF4-FFF2-40B4-BE49-F238E27FC236}">
                <a16:creationId xmlns:a16="http://schemas.microsoft.com/office/drawing/2014/main" id="{F5DBFB21-5415-3A94-BD89-A6927D0A68A6}"/>
              </a:ext>
            </a:extLst>
          </p:cNvPr>
          <p:cNvGraphicFramePr>
            <a:graphicFrameLocks noGrp="1"/>
          </p:cNvGraphicFramePr>
          <p:nvPr>
            <p:ph idx="1"/>
            <p:extLst>
              <p:ext uri="{D42A27DB-BD31-4B8C-83A1-F6EECF244321}">
                <p14:modId xmlns:p14="http://schemas.microsoft.com/office/powerpoint/2010/main" val="1491478181"/>
              </p:ext>
            </p:extLst>
          </p:nvPr>
        </p:nvGraphicFramePr>
        <p:xfrm>
          <a:off x="550863" y="1734203"/>
          <a:ext cx="11018951" cy="4175760"/>
        </p:xfrm>
        <a:graphic>
          <a:graphicData uri="http://schemas.openxmlformats.org/drawingml/2006/table">
            <a:tbl>
              <a:tblPr firstRow="1" bandRow="1">
                <a:tableStyleId>{912C8C85-51F0-491E-9774-3900AFEF0FD7}</a:tableStyleId>
              </a:tblPr>
              <a:tblGrid>
                <a:gridCol w="4044286">
                  <a:extLst>
                    <a:ext uri="{9D8B030D-6E8A-4147-A177-3AD203B41FA5}">
                      <a16:colId xmlns:a16="http://schemas.microsoft.com/office/drawing/2014/main" val="88057912"/>
                    </a:ext>
                  </a:extLst>
                </a:gridCol>
                <a:gridCol w="6974665">
                  <a:extLst>
                    <a:ext uri="{9D8B030D-6E8A-4147-A177-3AD203B41FA5}">
                      <a16:colId xmlns:a16="http://schemas.microsoft.com/office/drawing/2014/main" val="1912454459"/>
                    </a:ext>
                  </a:extLst>
                </a:gridCol>
              </a:tblGrid>
              <a:tr h="370840">
                <a:tc>
                  <a:txBody>
                    <a:bodyPr/>
                    <a:lstStyle/>
                    <a:p>
                      <a:r>
                        <a:rPr lang="fr-FR" sz="2200" b="1" i="0" noProof="0">
                          <a:latin typeface="Poppins SemiBold" pitchFamily="2" charset="77"/>
                          <a:ea typeface="Roboto Medium" panose="02000000000000000000" pitchFamily="2" charset="0"/>
                          <a:cs typeface="Poppins SemiBold" pitchFamily="2" charset="77"/>
                        </a:rPr>
                        <a:t>Méthode d’enseignement</a:t>
                      </a:r>
                    </a:p>
                  </a:txBody>
                  <a:tcPr>
                    <a:solidFill>
                      <a:srgbClr val="528316"/>
                    </a:solidFill>
                  </a:tcPr>
                </a:tc>
                <a:tc>
                  <a:txBody>
                    <a:bodyPr/>
                    <a:lstStyle/>
                    <a:p>
                      <a:r>
                        <a:rPr lang="fr-FR" sz="2200" b="1" i="0" noProof="0">
                          <a:latin typeface="Poppins SemiBold" pitchFamily="2" charset="77"/>
                          <a:ea typeface="Roboto Medium" panose="02000000000000000000" pitchFamily="2" charset="0"/>
                          <a:cs typeface="Poppins SemiBold" pitchFamily="2" charset="77"/>
                        </a:rPr>
                        <a:t>Cela peut se présenter comme suit...</a:t>
                      </a:r>
                    </a:p>
                  </a:txBody>
                  <a:tcPr>
                    <a:solidFill>
                      <a:srgbClr val="528316"/>
                    </a:solidFill>
                  </a:tcPr>
                </a:tc>
                <a:extLst>
                  <a:ext uri="{0D108BD9-81ED-4DB2-BD59-A6C34878D82A}">
                    <a16:rowId xmlns:a16="http://schemas.microsoft.com/office/drawing/2014/main" val="1565300331"/>
                  </a:ext>
                </a:extLst>
              </a:tr>
              <a:tr h="370840">
                <a:tc>
                  <a:txBody>
                    <a:bodyPr/>
                    <a:lstStyle/>
                    <a:p>
                      <a:pPr marL="0" lvl="0" indent="0" algn="l">
                        <a:lnSpc>
                          <a:spcPct val="100000"/>
                        </a:lnSpc>
                        <a:spcBef>
                          <a:spcPts val="0"/>
                        </a:spcBef>
                        <a:spcAft>
                          <a:spcPts val="0"/>
                        </a:spcAft>
                        <a:buClr>
                          <a:srgbClr val="000000"/>
                        </a:buClr>
                        <a:buNone/>
                      </a:pPr>
                      <a:r>
                        <a:rPr lang="fr-FR" sz="1800" b="1" i="0" u="none" strike="noStrike" noProof="0">
                          <a:solidFill>
                            <a:srgbClr val="333333"/>
                          </a:solidFill>
                          <a:latin typeface="Roboto Medium"/>
                          <a:ea typeface="Roboto Medium"/>
                          <a:cs typeface="Roboto Medium"/>
                        </a:rPr>
                        <a:t>Soutien implicite du développement des habiletés socioémotionnelles</a:t>
                      </a:r>
                      <a:endParaRPr lang="fr-FR" sz="1800" b="0" i="0" u="none" strike="noStrike" noProof="0">
                        <a:solidFill>
                          <a:srgbClr val="333333"/>
                        </a:solidFill>
                        <a:latin typeface="Roboto Medium"/>
                        <a:ea typeface="Roboto Medium"/>
                        <a:cs typeface="Roboto Medium"/>
                      </a:endParaRPr>
                    </a:p>
                  </a:txBody>
                  <a:tcPr/>
                </a:tc>
                <a:tc>
                  <a:txBody>
                    <a:bodyPr/>
                    <a:lstStyle/>
                    <a:p>
                      <a:pPr marL="285750" lvl="0" indent="-285750" algn="l">
                        <a:lnSpc>
                          <a:spcPct val="100000"/>
                        </a:lnSpc>
                        <a:spcBef>
                          <a:spcPts val="0"/>
                        </a:spcBef>
                        <a:spcAft>
                          <a:spcPts val="0"/>
                        </a:spcAft>
                        <a:buFont typeface="Arial" panose="020B0604020202020204" pitchFamily="34" charset="0"/>
                        <a:buChar char="•"/>
                      </a:pPr>
                      <a:r>
                        <a:rPr lang="fr-CA" sz="1800" b="0" i="0" u="none" strike="noStrike" noProof="0">
                          <a:solidFill>
                            <a:srgbClr val="333333"/>
                          </a:solidFill>
                          <a:latin typeface="Roboto Medium"/>
                          <a:ea typeface="Roboto Medium"/>
                          <a:cs typeface="Roboto Medium"/>
                        </a:rPr>
                        <a:t>modéliser des compétences par le biais d’interactions </a:t>
                      </a:r>
                    </a:p>
                    <a:p>
                      <a:pPr marL="285750" lvl="0" indent="-285750" algn="l">
                        <a:lnSpc>
                          <a:spcPct val="100000"/>
                        </a:lnSpc>
                        <a:spcBef>
                          <a:spcPts val="0"/>
                        </a:spcBef>
                        <a:spcAft>
                          <a:spcPts val="0"/>
                        </a:spcAft>
                        <a:buFont typeface="Arial" panose="020B0604020202020204" pitchFamily="34" charset="0"/>
                        <a:buChar char="•"/>
                      </a:pPr>
                      <a:r>
                        <a:rPr lang="fr-CA" sz="1800" b="0" i="0" u="none" strike="noStrike" noProof="0">
                          <a:solidFill>
                            <a:srgbClr val="333333"/>
                          </a:solidFill>
                          <a:latin typeface="Roboto Medium"/>
                          <a:ea typeface="Roboto Medium"/>
                          <a:cs typeface="Roboto Medium"/>
                        </a:rPr>
                        <a:t>savoir repérer les moments propices à l’apprentissage lorsqu’elles se présentent naturellement et y réagir de manière appropriée </a:t>
                      </a:r>
                      <a:endParaRPr lang="fr-FR" sz="1800" b="0" i="0" u="none" strike="noStrike" noProof="0">
                        <a:solidFill>
                          <a:srgbClr val="333333"/>
                        </a:solidFill>
                        <a:latin typeface="Roboto Medium"/>
                        <a:ea typeface="Roboto Medium"/>
                        <a:cs typeface="Roboto Medium"/>
                      </a:endParaRPr>
                    </a:p>
                    <a:p>
                      <a:pPr marL="285750" lvl="0" indent="-285750" algn="l">
                        <a:lnSpc>
                          <a:spcPct val="100000"/>
                        </a:lnSpc>
                        <a:spcBef>
                          <a:spcPts val="0"/>
                        </a:spcBef>
                        <a:spcAft>
                          <a:spcPts val="0"/>
                        </a:spcAft>
                        <a:buFont typeface="Arial" panose="020B0604020202020204" pitchFamily="34" charset="0"/>
                        <a:buChar char="•"/>
                      </a:pPr>
                      <a:r>
                        <a:rPr lang="fr-CA" sz="1800" b="0" i="0" u="none" strike="noStrike" noProof="0">
                          <a:solidFill>
                            <a:srgbClr val="333333"/>
                          </a:solidFill>
                          <a:latin typeface="Roboto Medium"/>
                          <a:ea typeface="Roboto Medium"/>
                          <a:cs typeface="Roboto Medium"/>
                        </a:rPr>
                        <a:t>consolider les compétences grâce à des relations de soutien constantes</a:t>
                      </a:r>
                    </a:p>
                  </a:txBody>
                  <a:tcPr/>
                </a:tc>
                <a:extLst>
                  <a:ext uri="{0D108BD9-81ED-4DB2-BD59-A6C34878D82A}">
                    <a16:rowId xmlns:a16="http://schemas.microsoft.com/office/drawing/2014/main" val="3058360298"/>
                  </a:ext>
                </a:extLst>
              </a:tr>
              <a:tr h="370840">
                <a:tc>
                  <a:txBody>
                    <a:bodyPr/>
                    <a:lstStyle/>
                    <a:p>
                      <a:pPr marL="0" lvl="0" indent="0" algn="l">
                        <a:lnSpc>
                          <a:spcPct val="100000"/>
                        </a:lnSpc>
                        <a:spcBef>
                          <a:spcPts val="0"/>
                        </a:spcBef>
                        <a:spcAft>
                          <a:spcPts val="0"/>
                        </a:spcAft>
                        <a:buClr>
                          <a:srgbClr val="000000"/>
                        </a:buClr>
                        <a:buNone/>
                      </a:pPr>
                      <a:r>
                        <a:rPr lang="fr-FR" sz="1800" b="1" i="0" u="none" strike="noStrike" noProof="0">
                          <a:solidFill>
                            <a:srgbClr val="333333"/>
                          </a:solidFill>
                          <a:latin typeface="Roboto Medium"/>
                          <a:ea typeface="Roboto Medium"/>
                          <a:cs typeface="Roboto Medium"/>
                        </a:rPr>
                        <a:t>Soutien explicite du développement des habiletés socioémotionnelles</a:t>
                      </a:r>
                    </a:p>
                    <a:p>
                      <a:pPr marL="0" lvl="0" indent="0" algn="l">
                        <a:lnSpc>
                          <a:spcPct val="100000"/>
                        </a:lnSpc>
                        <a:spcBef>
                          <a:spcPts val="0"/>
                        </a:spcBef>
                        <a:spcAft>
                          <a:spcPts val="0"/>
                        </a:spcAft>
                        <a:buClr>
                          <a:srgbClr val="000000"/>
                        </a:buClr>
                        <a:buNone/>
                      </a:pPr>
                      <a:endParaRPr lang="fr-FR" sz="1800" b="0" i="0" u="none" strike="noStrike" noProof="0">
                        <a:solidFill>
                          <a:srgbClr val="333333"/>
                        </a:solidFill>
                        <a:latin typeface="Roboto Medium"/>
                        <a:ea typeface="Roboto Medium"/>
                        <a:cs typeface="Roboto Medium"/>
                      </a:endParaRPr>
                    </a:p>
                  </a:txBody>
                  <a:tcPr/>
                </a:tc>
                <a:tc>
                  <a:txBody>
                    <a:bodyPr/>
                    <a:lstStyle/>
                    <a:p>
                      <a:pPr marL="285750" lvl="0" indent="-285750" algn="l">
                        <a:lnSpc>
                          <a:spcPct val="100000"/>
                        </a:lnSpc>
                        <a:spcBef>
                          <a:spcPts val="0"/>
                        </a:spcBef>
                        <a:spcAft>
                          <a:spcPts val="0"/>
                        </a:spcAft>
                        <a:buFont typeface="Arial"/>
                        <a:buChar char="•"/>
                      </a:pPr>
                      <a:r>
                        <a:rPr lang="fr-CA" sz="1800" b="0" i="0" u="none" strike="noStrike" noProof="0">
                          <a:solidFill>
                            <a:srgbClr val="333333"/>
                          </a:solidFill>
                          <a:latin typeface="Roboto Medium"/>
                          <a:ea typeface="Roboto Medium"/>
                          <a:cs typeface="Roboto Medium"/>
                        </a:rPr>
                        <a:t>des leçons autonomes axés sur des compétences spécifiques, au cours desquels le personnel enseignant </a:t>
                      </a:r>
                      <a:r>
                        <a:rPr lang="fr-CA" sz="1800" b="0" i="0" u="none" strike="noStrike" noProof="0" err="1">
                          <a:solidFill>
                            <a:srgbClr val="333333"/>
                          </a:solidFill>
                          <a:latin typeface="Roboto Medium"/>
                          <a:ea typeface="Roboto Medium"/>
                          <a:cs typeface="Roboto Medium"/>
                        </a:rPr>
                        <a:t>co-animent</a:t>
                      </a:r>
                      <a:r>
                        <a:rPr lang="fr-CA" sz="1800" b="0" i="0" u="none" strike="noStrike" noProof="0">
                          <a:solidFill>
                            <a:srgbClr val="333333"/>
                          </a:solidFill>
                          <a:latin typeface="Roboto Medium"/>
                          <a:ea typeface="Roboto Medium"/>
                          <a:cs typeface="Roboto Medium"/>
                        </a:rPr>
                        <a:t> et </a:t>
                      </a:r>
                      <a:r>
                        <a:rPr lang="fr-CA" sz="1800" b="0" i="0" u="none" strike="noStrike" noProof="0" err="1">
                          <a:solidFill>
                            <a:srgbClr val="333333"/>
                          </a:solidFill>
                          <a:latin typeface="Roboto Medium"/>
                          <a:ea typeface="Roboto Medium"/>
                          <a:cs typeface="Roboto Medium"/>
                        </a:rPr>
                        <a:t>co</a:t>
                      </a:r>
                      <a:r>
                        <a:rPr lang="fr-CA" sz="1800" b="0" i="0" u="none" strike="noStrike" noProof="0">
                          <a:solidFill>
                            <a:srgbClr val="333333"/>
                          </a:solidFill>
                          <a:latin typeface="Roboto Medium"/>
                          <a:ea typeface="Roboto Medium"/>
                          <a:cs typeface="Roboto Medium"/>
                        </a:rPr>
                        <a:t>-apprennent avec les élèves</a:t>
                      </a:r>
                    </a:p>
                    <a:p>
                      <a:pPr marL="285750" lvl="0" indent="-285750" algn="l">
                        <a:lnSpc>
                          <a:spcPct val="100000"/>
                        </a:lnSpc>
                        <a:spcBef>
                          <a:spcPts val="0"/>
                        </a:spcBef>
                        <a:spcAft>
                          <a:spcPts val="0"/>
                        </a:spcAft>
                        <a:buFont typeface="Arial"/>
                        <a:buChar char="•"/>
                      </a:pPr>
                      <a:r>
                        <a:rPr lang="fr-CA" sz="1800" b="0" i="0" u="none" strike="noStrike" noProof="0">
                          <a:solidFill>
                            <a:srgbClr val="333333"/>
                          </a:solidFill>
                          <a:latin typeface="Roboto Medium"/>
                          <a:ea typeface="Roboto Medium"/>
                          <a:cs typeface="Roboto Medium"/>
                        </a:rPr>
                        <a:t>l’intégration de « modules » courts ou d’activités quotidiennes dans la pratique en classe</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fr-CA" sz="1800" b="0" i="0" u="none" strike="noStrike" noProof="0">
                          <a:solidFill>
                            <a:srgbClr val="333333"/>
                          </a:solidFill>
                          <a:latin typeface="Roboto Medium"/>
                          <a:ea typeface="Roboto Medium"/>
                          <a:cs typeface="Roboto Medium"/>
                        </a:rPr>
                        <a:t>un enseignement intégré au contenu scolaire dans toutes les matières</a:t>
                      </a:r>
                    </a:p>
                  </a:txBody>
                  <a:tcPr/>
                </a:tc>
                <a:extLst>
                  <a:ext uri="{0D108BD9-81ED-4DB2-BD59-A6C34878D82A}">
                    <a16:rowId xmlns:a16="http://schemas.microsoft.com/office/drawing/2014/main" val="3743129669"/>
                  </a:ext>
                </a:extLst>
              </a:tr>
            </a:tbl>
          </a:graphicData>
        </a:graphic>
      </p:graphicFrame>
    </p:spTree>
    <p:extLst>
      <p:ext uri="{BB962C8B-B14F-4D97-AF65-F5344CB8AC3E}">
        <p14:creationId xmlns:p14="http://schemas.microsoft.com/office/powerpoint/2010/main" val="329416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3B968C9-AD19-4A38-098B-32D3A606B021}"/>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noProof="1"/>
          </a:p>
        </p:txBody>
      </p:sp>
      <p:pic>
        <p:nvPicPr>
          <p:cNvPr id="4" name="Picture 3">
            <a:extLst>
              <a:ext uri="{FF2B5EF4-FFF2-40B4-BE49-F238E27FC236}">
                <a16:creationId xmlns:a16="http://schemas.microsoft.com/office/drawing/2014/main" id="{777B6495-D5CC-6272-78BE-2D3A5D999EC8}"/>
              </a:ext>
              <a:ext uri="{C183D7F6-B498-43B3-948B-1728B52AA6E4}">
                <adec:decorative xmlns:adec="http://schemas.microsoft.com/office/drawing/2017/decorative" val="1"/>
              </a:ext>
            </a:extLst>
          </p:cNvPr>
          <p:cNvPicPr>
            <a:picLocks noChangeAspect="1"/>
          </p:cNvPicPr>
          <p:nvPr/>
        </p:nvPicPr>
        <p:blipFill>
          <a:blip r:embed="rId3"/>
          <a:srcRect l="10274" r="10415"/>
          <a:stretch>
            <a:fillRect/>
          </a:stretch>
        </p:blipFill>
        <p:spPr>
          <a:xfrm>
            <a:off x="1" y="10"/>
            <a:ext cx="9614425"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noProof="1"/>
          </a:p>
        </p:txBody>
      </p:sp>
      <p:sp>
        <p:nvSpPr>
          <p:cNvPr id="2" name="Title 1">
            <a:extLst>
              <a:ext uri="{FF2B5EF4-FFF2-40B4-BE49-F238E27FC236}">
                <a16:creationId xmlns:a16="http://schemas.microsoft.com/office/drawing/2014/main" id="{4247B9D3-02D8-E4DD-EB5B-9D7EFD4D70C0}"/>
              </a:ext>
            </a:extLst>
          </p:cNvPr>
          <p:cNvSpPr>
            <a:spLocks noGrp="1"/>
          </p:cNvSpPr>
          <p:nvPr>
            <p:ph type="title"/>
          </p:nvPr>
        </p:nvSpPr>
        <p:spPr>
          <a:xfrm>
            <a:off x="6452315" y="-63086"/>
            <a:ext cx="5181321" cy="1406111"/>
          </a:xfrm>
        </p:spPr>
        <p:txBody>
          <a:bodyPr vert="horz" lIns="91440" tIns="45720" rIns="91440" bIns="45720" rtlCol="0" anchor="ctr">
            <a:normAutofit/>
          </a:bodyPr>
          <a:lstStyle/>
          <a:p>
            <a:pPr algn="l" rtl="0"/>
            <a:r>
              <a:rPr lang="fr-CA" sz="4000" b="1" i="0" u="none" baseline="0" noProof="1">
                <a:latin typeface="Poppins SemiBold"/>
                <a:ea typeface="Poppins SemiBold"/>
                <a:cs typeface="Poppins SemiBold"/>
              </a:rPr>
              <a:t>Le saviez-vous?</a:t>
            </a:r>
          </a:p>
        </p:txBody>
      </p:sp>
      <p:sp>
        <p:nvSpPr>
          <p:cNvPr id="3" name="TextBox 2">
            <a:extLst>
              <a:ext uri="{FF2B5EF4-FFF2-40B4-BE49-F238E27FC236}">
                <a16:creationId xmlns:a16="http://schemas.microsoft.com/office/drawing/2014/main" id="{D67B22D5-C240-FA46-4664-3C94F96192DC}"/>
              </a:ext>
            </a:extLst>
          </p:cNvPr>
          <p:cNvSpPr txBox="1"/>
          <p:nvPr/>
        </p:nvSpPr>
        <p:spPr>
          <a:xfrm>
            <a:off x="6452315" y="1564250"/>
            <a:ext cx="5453935" cy="4474599"/>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gn="l" rtl="0">
              <a:lnSpc>
                <a:spcPct val="110000"/>
              </a:lnSpc>
              <a:spcBef>
                <a:spcPts val="1000"/>
              </a:spcBef>
            </a:pPr>
            <a:r>
              <a:rPr lang="fr-CA" sz="2200" b="0" i="0" u="none" baseline="0" noProof="1">
                <a:latin typeface="Roboto Medium"/>
                <a:ea typeface="Roboto Medium"/>
                <a:cs typeface="Roboto Medium"/>
              </a:rPr>
              <a:t>Le développement des habiletés socioémotionnelles et la littératie en santé mentale sont liés mais </a:t>
            </a:r>
            <a:r>
              <a:rPr lang="fr-CA" sz="2200" b="1" i="0" u="none" baseline="0" noProof="1">
                <a:latin typeface="Roboto Black"/>
                <a:ea typeface="Roboto Black"/>
                <a:cs typeface="Roboto Black"/>
              </a:rPr>
              <a:t>ils sont des domaines distincts</a:t>
            </a:r>
            <a:r>
              <a:rPr lang="fr-CA" sz="2200" b="0" i="0" u="none" baseline="0" noProof="1">
                <a:latin typeface="Roboto Medium"/>
                <a:ea typeface="Roboto Medium"/>
                <a:cs typeface="Roboto Medium"/>
              </a:rPr>
              <a:t> qui contribue au bien-être.</a:t>
            </a:r>
          </a:p>
          <a:p>
            <a:pPr>
              <a:lnSpc>
                <a:spcPct val="110000"/>
              </a:lnSpc>
              <a:spcBef>
                <a:spcPts val="1000"/>
              </a:spcBef>
            </a:pPr>
            <a:r>
              <a:rPr lang="fr-CA" sz="2200">
                <a:latin typeface="Roboto Medium"/>
                <a:ea typeface="Roboto Medium"/>
                <a:cs typeface="Roboto Medium"/>
              </a:rPr>
              <a:t>L'enseignement des habiletés </a:t>
            </a:r>
            <a:r>
              <a:rPr lang="fr-CA" sz="2200" err="1">
                <a:latin typeface="Roboto Medium"/>
                <a:ea typeface="Roboto Medium"/>
                <a:cs typeface="Roboto Medium"/>
              </a:rPr>
              <a:t>socioémotionnelles</a:t>
            </a:r>
            <a:r>
              <a:rPr lang="fr-CA" sz="2200">
                <a:latin typeface="Roboto Medium"/>
                <a:ea typeface="Roboto Medium"/>
                <a:cs typeface="Roboto Medium"/>
              </a:rPr>
              <a:t> favorise le bien-être.</a:t>
            </a:r>
            <a:endParaRPr lang="fr-CA" sz="2200" b="0" i="0" u="none" baseline="0" noProof="1">
              <a:latin typeface="Roboto Medium"/>
              <a:ea typeface="Roboto Medium"/>
              <a:cs typeface="Roboto Medium"/>
            </a:endParaRPr>
          </a:p>
          <a:p>
            <a:pPr algn="l" rtl="0">
              <a:lnSpc>
                <a:spcPct val="110000"/>
              </a:lnSpc>
              <a:spcBef>
                <a:spcPts val="1000"/>
              </a:spcBef>
            </a:pPr>
            <a:r>
              <a:rPr lang="fr-CA" sz="2200" b="0" i="0" u="none" baseline="0" noProof="1">
                <a:latin typeface="Roboto Medium"/>
                <a:ea typeface="Roboto Medium"/>
                <a:cs typeface="Roboto Medium"/>
              </a:rPr>
              <a:t>La littératie en santé mentale permet d’acquérir les connaissances nécessaires pour prendre soin de sa propre santé mentale et de celle des autres.</a:t>
            </a:r>
          </a:p>
        </p:txBody>
      </p:sp>
      <p:pic>
        <p:nvPicPr>
          <p:cNvPr id="5" name="Picture 4" descr="SMH-ON">
            <a:extLst>
              <a:ext uri="{FF2B5EF4-FFF2-40B4-BE49-F238E27FC236}">
                <a16:creationId xmlns:a16="http://schemas.microsoft.com/office/drawing/2014/main" id="{411DCB6A-FC7D-0BD6-258D-543611A6F23B}"/>
              </a:ext>
            </a:extLst>
          </p:cNvPr>
          <p:cNvPicPr>
            <a:picLocks noChangeAspect="1"/>
          </p:cNvPicPr>
          <p:nvPr/>
        </p:nvPicPr>
        <p:blipFill>
          <a:blip r:embed="rId4"/>
          <a:stretch>
            <a:fillRect/>
          </a:stretch>
        </p:blipFill>
        <p:spPr>
          <a:xfrm>
            <a:off x="9625413" y="6269468"/>
            <a:ext cx="2499016" cy="576698"/>
          </a:xfrm>
          <a:prstGeom prst="rect">
            <a:avLst/>
          </a:prstGeom>
        </p:spPr>
      </p:pic>
    </p:spTree>
    <p:extLst>
      <p:ext uri="{BB962C8B-B14F-4D97-AF65-F5344CB8AC3E}">
        <p14:creationId xmlns:p14="http://schemas.microsoft.com/office/powerpoint/2010/main" val="4079653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D7E23D9-BAC2-3215-D5E9-6F6A6CD6674F}"/>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F255613-AAE8-4321-9EBA-89253DD450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noProof="1"/>
          </a:p>
        </p:txBody>
      </p:sp>
      <p:sp>
        <p:nvSpPr>
          <p:cNvPr id="2" name="Title 1">
            <a:extLst>
              <a:ext uri="{FF2B5EF4-FFF2-40B4-BE49-F238E27FC236}">
                <a16:creationId xmlns:a16="http://schemas.microsoft.com/office/drawing/2014/main" id="{1CC5068F-6CEC-ADA7-47EE-96B1657768ED}"/>
              </a:ext>
            </a:extLst>
          </p:cNvPr>
          <p:cNvSpPr>
            <a:spLocks noGrp="1"/>
          </p:cNvSpPr>
          <p:nvPr>
            <p:ph type="title"/>
          </p:nvPr>
        </p:nvSpPr>
        <p:spPr>
          <a:xfrm>
            <a:off x="231802" y="-107246"/>
            <a:ext cx="5393360" cy="1325563"/>
          </a:xfrm>
        </p:spPr>
        <p:txBody>
          <a:bodyPr>
            <a:normAutofit/>
          </a:bodyPr>
          <a:lstStyle/>
          <a:p>
            <a:pPr algn="l" rtl="0"/>
            <a:r>
              <a:rPr lang="fr-CA" sz="4000" b="1" noProof="1">
                <a:latin typeface="Poppins SemiBold"/>
                <a:ea typeface="Poppins SemiBold"/>
                <a:cs typeface="Poppins SemiBold"/>
              </a:rPr>
              <a:t>Habilet</a:t>
            </a:r>
            <a:r>
              <a:rPr lang="fr-CA" sz="4000" b="1" i="0" u="none" baseline="0" noProof="1">
                <a:latin typeface="Poppins SemiBold"/>
                <a:ea typeface="Poppins SemiBold"/>
                <a:cs typeface="Poppins SemiBold"/>
              </a:rPr>
              <a:t>és d’ASE </a:t>
            </a:r>
          </a:p>
        </p:txBody>
      </p:sp>
      <p:sp>
        <p:nvSpPr>
          <p:cNvPr id="15" name="Freeform: Shape 14">
            <a:extLst>
              <a:ext uri="{FF2B5EF4-FFF2-40B4-BE49-F238E27FC236}">
                <a16:creationId xmlns:a16="http://schemas.microsoft.com/office/drawing/2014/main" id="{5A3987B4-5CBA-4CB7-862B-56A9917A2D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06774" y="0"/>
            <a:ext cx="1290924" cy="700685"/>
          </a:xfrm>
          <a:custGeom>
            <a:avLst/>
            <a:gdLst>
              <a:gd name="connsiteX0" fmla="*/ 0 w 1290924"/>
              <a:gd name="connsiteY0" fmla="*/ 0 h 700685"/>
              <a:gd name="connsiteX1" fmla="*/ 125445 w 1290924"/>
              <a:gd name="connsiteY1" fmla="*/ 0 h 700685"/>
              <a:gd name="connsiteX2" fmla="*/ 125445 w 1290924"/>
              <a:gd name="connsiteY2" fmla="*/ 529211 h 700685"/>
              <a:gd name="connsiteX3" fmla="*/ 1040371 w 1290924"/>
              <a:gd name="connsiteY3" fmla="*/ 0 h 700685"/>
              <a:gd name="connsiteX4" fmla="*/ 1290924 w 1290924"/>
              <a:gd name="connsiteY4" fmla="*/ 0 h 700685"/>
              <a:gd name="connsiteX5" fmla="*/ 94085 w 1290924"/>
              <a:gd name="connsiteY5" fmla="*/ 692290 h 700685"/>
              <a:gd name="connsiteX6" fmla="*/ 62724 w 1290924"/>
              <a:gd name="connsiteY6" fmla="*/ 700685 h 700685"/>
              <a:gd name="connsiteX7" fmla="*/ 0 w 1290924"/>
              <a:gd name="connsiteY7" fmla="*/ 637963 h 70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0924" h="700685">
                <a:moveTo>
                  <a:pt x="0" y="0"/>
                </a:moveTo>
                <a:lnTo>
                  <a:pt x="125445" y="0"/>
                </a:lnTo>
                <a:lnTo>
                  <a:pt x="125445" y="529211"/>
                </a:lnTo>
                <a:lnTo>
                  <a:pt x="1040371" y="0"/>
                </a:lnTo>
                <a:lnTo>
                  <a:pt x="1290924" y="0"/>
                </a:lnTo>
                <a:lnTo>
                  <a:pt x="94085" y="692290"/>
                </a:lnTo>
                <a:cubicBezTo>
                  <a:pt x="84551" y="697800"/>
                  <a:pt x="73733" y="700695"/>
                  <a:pt x="62724" y="700685"/>
                </a:cubicBezTo>
                <a:cubicBezTo>
                  <a:pt x="28082" y="700685"/>
                  <a:pt x="0" y="672604"/>
                  <a:pt x="0" y="637963"/>
                </a:cubicBezTo>
                <a:close/>
              </a:path>
            </a:pathLst>
          </a:custGeom>
          <a:solidFill>
            <a:schemeClr val="accent6"/>
          </a:solidFill>
          <a:ln w="9525" cap="flat">
            <a:noFill/>
            <a:prstDash val="solid"/>
            <a:miter/>
          </a:ln>
        </p:spPr>
        <p:txBody>
          <a:bodyPr wrap="square" rtlCol="0" anchor="ctr">
            <a:noAutofit/>
          </a:bodyPr>
          <a:lstStyle/>
          <a:p>
            <a:endParaRPr lang="fr-CA" noProof="1"/>
          </a:p>
        </p:txBody>
      </p:sp>
      <p:sp>
        <p:nvSpPr>
          <p:cNvPr id="17" name="Freeform: Shape 16">
            <a:extLst>
              <a:ext uri="{FF2B5EF4-FFF2-40B4-BE49-F238E27FC236}">
                <a16:creationId xmlns:a16="http://schemas.microsoft.com/office/drawing/2014/main" id="{CB147A70-DC29-4DDF-A34C-2B82C6E22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0770" y="-702"/>
            <a:ext cx="842502" cy="354793"/>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CA" noProof="1"/>
          </a:p>
        </p:txBody>
      </p:sp>
      <p:sp>
        <p:nvSpPr>
          <p:cNvPr id="4" name="Content Placeholder 3">
            <a:extLst>
              <a:ext uri="{FF2B5EF4-FFF2-40B4-BE49-F238E27FC236}">
                <a16:creationId xmlns:a16="http://schemas.microsoft.com/office/drawing/2014/main" id="{EEFB4517-F70B-59A5-C292-48061F0BB09E}"/>
              </a:ext>
            </a:extLst>
          </p:cNvPr>
          <p:cNvSpPr>
            <a:spLocks noGrp="1"/>
          </p:cNvSpPr>
          <p:nvPr>
            <p:ph idx="1"/>
          </p:nvPr>
        </p:nvSpPr>
        <p:spPr>
          <a:xfrm>
            <a:off x="650880" y="1639883"/>
            <a:ext cx="5680698" cy="4351338"/>
          </a:xfrm>
        </p:spPr>
        <p:txBody>
          <a:bodyPr vert="horz" lIns="91440" tIns="45720" rIns="91440" bIns="45720" rtlCol="0">
            <a:normAutofit lnSpcReduction="10000"/>
          </a:bodyPr>
          <a:lstStyle/>
          <a:p>
            <a:pPr marL="0" indent="0" algn="l" rtl="0">
              <a:lnSpc>
                <a:spcPct val="110000"/>
              </a:lnSpc>
              <a:buNone/>
            </a:pPr>
            <a:r>
              <a:rPr lang="fr-CA" sz="2200" b="0" i="0" u="none" baseline="0" noProof="1">
                <a:latin typeface="Roboto Medium"/>
                <a:ea typeface="Roboto Medium"/>
                <a:cs typeface="Roboto Medium"/>
              </a:rPr>
              <a:t>L’élève apprend à…</a:t>
            </a:r>
          </a:p>
          <a:p>
            <a:pPr marL="514350" indent="-514350" algn="l" rtl="0">
              <a:lnSpc>
                <a:spcPct val="110000"/>
              </a:lnSpc>
              <a:buAutoNum type="arabicPeriod"/>
            </a:pPr>
            <a:r>
              <a:rPr lang="fr-CA" sz="2200" b="0" i="0" u="none" baseline="0" noProof="1">
                <a:latin typeface="Roboto Medium"/>
                <a:ea typeface="Roboto Medium"/>
                <a:cs typeface="Roboto Medium"/>
              </a:rPr>
              <a:t>déceler et gérer ses émotions</a:t>
            </a:r>
          </a:p>
          <a:p>
            <a:pPr marL="514350" indent="-514350" algn="l" rtl="0">
              <a:lnSpc>
                <a:spcPct val="110000"/>
              </a:lnSpc>
              <a:buAutoNum type="arabicPeriod"/>
            </a:pPr>
            <a:r>
              <a:rPr lang="fr-CA" sz="2200" b="0" i="0" u="none" baseline="0" noProof="1">
                <a:latin typeface="Roboto Medium"/>
                <a:ea typeface="Roboto Medium"/>
                <a:cs typeface="Roboto Medium"/>
              </a:rPr>
              <a:t>reconnaître les causes du stress et s’adapter aux défis</a:t>
            </a:r>
          </a:p>
          <a:p>
            <a:pPr marL="514350" indent="-514350" algn="l" rtl="0">
              <a:lnSpc>
                <a:spcPct val="110000"/>
              </a:lnSpc>
              <a:buAutoNum type="arabicPeriod"/>
            </a:pPr>
            <a:r>
              <a:rPr lang="fr-CA" sz="2200" b="0" i="0" u="none" baseline="0" noProof="1">
                <a:latin typeface="Roboto Medium"/>
                <a:ea typeface="Roboto Medium"/>
                <a:cs typeface="Roboto Medium"/>
              </a:rPr>
              <a:t>faire preuve de motivation positive et de persévérance</a:t>
            </a:r>
          </a:p>
          <a:p>
            <a:pPr marL="514350" indent="-514350" algn="l" rtl="0">
              <a:lnSpc>
                <a:spcPct val="110000"/>
              </a:lnSpc>
              <a:buAutoNum type="arabicPeriod"/>
            </a:pPr>
            <a:r>
              <a:rPr lang="fr-CA" sz="2200" b="0" i="0" u="none" baseline="0" noProof="1">
                <a:latin typeface="Roboto Medium"/>
                <a:ea typeface="Roboto Medium"/>
                <a:cs typeface="Roboto Medium"/>
              </a:rPr>
              <a:t>établir des relations saines</a:t>
            </a:r>
          </a:p>
          <a:p>
            <a:pPr marL="514350" indent="-514350" algn="l" rtl="0">
              <a:lnSpc>
                <a:spcPct val="110000"/>
              </a:lnSpc>
              <a:buAutoNum type="arabicPeriod"/>
            </a:pPr>
            <a:r>
              <a:rPr lang="fr-CA" sz="2200" b="0" i="0" u="none" baseline="0" noProof="1">
                <a:latin typeface="Roboto Medium"/>
                <a:ea typeface="Roboto Medium"/>
                <a:cs typeface="Roboto Medium"/>
              </a:rPr>
              <a:t>développer la conscience de soi et la confiance</a:t>
            </a:r>
          </a:p>
          <a:p>
            <a:pPr marL="514350" indent="-514350" algn="l" rtl="0">
              <a:lnSpc>
                <a:spcPct val="110000"/>
              </a:lnSpc>
              <a:buAutoNum type="arabicPeriod"/>
            </a:pPr>
            <a:r>
              <a:rPr lang="fr-CA" sz="2200" b="0" i="0" u="none" baseline="0" noProof="1">
                <a:latin typeface="Roboto Medium"/>
                <a:ea typeface="Roboto Medium"/>
                <a:cs typeface="Roboto Medium"/>
              </a:rPr>
              <a:t>penser de façon critique et créative</a:t>
            </a:r>
          </a:p>
        </p:txBody>
      </p:sp>
      <p:pic>
        <p:nvPicPr>
          <p:cNvPr id="5" name="Picture 4" descr="Un groupe de 3 émoticônes représentant différentes expressions faciales.">
            <a:extLst>
              <a:ext uri="{FF2B5EF4-FFF2-40B4-BE49-F238E27FC236}">
                <a16:creationId xmlns:a16="http://schemas.microsoft.com/office/drawing/2014/main" id="{6AEFF2A6-738B-FA12-6912-6EE027493B83}"/>
              </a:ext>
            </a:extLst>
          </p:cNvPr>
          <p:cNvPicPr>
            <a:picLocks noChangeAspect="1"/>
          </p:cNvPicPr>
          <p:nvPr/>
        </p:nvPicPr>
        <p:blipFill>
          <a:blip r:embed="rId3">
            <a:extLst>
              <a:ext uri="{28A0092B-C50C-407E-A947-70E740481C1C}">
                <a14:useLocalDpi xmlns:a14="http://schemas.microsoft.com/office/drawing/2010/main" val="0"/>
              </a:ext>
            </a:extLst>
          </a:blip>
          <a:srcRect l="30088" t="2276" r="41462" b="49874"/>
          <a:stretch>
            <a:fillRect/>
          </a:stretch>
        </p:blipFill>
        <p:spPr>
          <a:xfrm>
            <a:off x="6706774" y="927087"/>
            <a:ext cx="2533422" cy="2439392"/>
          </a:xfrm>
          <a:custGeom>
            <a:avLst/>
            <a:gdLst/>
            <a:ahLst/>
            <a:cxnLst/>
            <a:rect l="l" t="t" r="r" b="b"/>
            <a:pathLst>
              <a:path w="3064284" h="3064284">
                <a:moveTo>
                  <a:pt x="166483" y="0"/>
                </a:moveTo>
                <a:lnTo>
                  <a:pt x="2897801" y="0"/>
                </a:lnTo>
                <a:cubicBezTo>
                  <a:pt x="2989747" y="0"/>
                  <a:pt x="3064284" y="74537"/>
                  <a:pt x="3064284" y="166483"/>
                </a:cubicBezTo>
                <a:lnTo>
                  <a:pt x="3064284" y="2897801"/>
                </a:lnTo>
                <a:cubicBezTo>
                  <a:pt x="3064284" y="2989747"/>
                  <a:pt x="2989747" y="3064284"/>
                  <a:pt x="2897801" y="3064284"/>
                </a:cubicBezTo>
                <a:lnTo>
                  <a:pt x="166483" y="3064284"/>
                </a:lnTo>
                <a:cubicBezTo>
                  <a:pt x="74537" y="3064284"/>
                  <a:pt x="0" y="2989747"/>
                  <a:pt x="0" y="2897801"/>
                </a:cubicBezTo>
                <a:lnTo>
                  <a:pt x="0" y="166483"/>
                </a:lnTo>
                <a:cubicBezTo>
                  <a:pt x="0" y="74537"/>
                  <a:pt x="74537" y="0"/>
                  <a:pt x="166483" y="0"/>
                </a:cubicBezTo>
                <a:close/>
              </a:path>
            </a:pathLst>
          </a:custGeom>
        </p:spPr>
      </p:pic>
      <p:pic>
        <p:nvPicPr>
          <p:cNvPr id="7" name="Picture 6" descr="Un dessin au trait représentant des mains tenant un cerveau en forme de cœur.">
            <a:extLst>
              <a:ext uri="{FF2B5EF4-FFF2-40B4-BE49-F238E27FC236}">
                <a16:creationId xmlns:a16="http://schemas.microsoft.com/office/drawing/2014/main" id="{3680CF53-2488-E2F1-CE1C-3F89B0B4C639}"/>
              </a:ext>
            </a:extLst>
          </p:cNvPr>
          <p:cNvPicPr>
            <a:picLocks noChangeAspect="1"/>
          </p:cNvPicPr>
          <p:nvPr/>
        </p:nvPicPr>
        <p:blipFill>
          <a:blip r:embed="rId3">
            <a:extLst>
              <a:ext uri="{28A0092B-C50C-407E-A947-70E740481C1C}">
                <a14:useLocalDpi xmlns:a14="http://schemas.microsoft.com/office/drawing/2010/main" val="0"/>
              </a:ext>
            </a:extLst>
          </a:blip>
          <a:srcRect l="7408" t="45036" r="61047" b="7551"/>
          <a:stretch>
            <a:fillRect/>
          </a:stretch>
        </p:blipFill>
        <p:spPr>
          <a:xfrm>
            <a:off x="9479313" y="674121"/>
            <a:ext cx="2548728" cy="2193135"/>
          </a:xfrm>
          <a:custGeom>
            <a:avLst/>
            <a:gdLst/>
            <a:ahLst/>
            <a:cxnLst/>
            <a:rect l="l" t="t" r="r" b="b"/>
            <a:pathLst>
              <a:path w="2548728" h="2548728">
                <a:moveTo>
                  <a:pt x="107301" y="0"/>
                </a:moveTo>
                <a:lnTo>
                  <a:pt x="2441427" y="0"/>
                </a:lnTo>
                <a:cubicBezTo>
                  <a:pt x="2500688" y="0"/>
                  <a:pt x="2548728" y="48040"/>
                  <a:pt x="2548728" y="107301"/>
                </a:cubicBezTo>
                <a:lnTo>
                  <a:pt x="2548728" y="2441427"/>
                </a:lnTo>
                <a:cubicBezTo>
                  <a:pt x="2548728" y="2500688"/>
                  <a:pt x="2500688" y="2548728"/>
                  <a:pt x="2441427" y="2548728"/>
                </a:cubicBezTo>
                <a:lnTo>
                  <a:pt x="107301" y="2548728"/>
                </a:lnTo>
                <a:cubicBezTo>
                  <a:pt x="48040" y="2548728"/>
                  <a:pt x="0" y="2500688"/>
                  <a:pt x="0" y="2441427"/>
                </a:cubicBezTo>
                <a:lnTo>
                  <a:pt x="0" y="107301"/>
                </a:lnTo>
                <a:cubicBezTo>
                  <a:pt x="0" y="48040"/>
                  <a:pt x="48040" y="0"/>
                  <a:pt x="107301" y="0"/>
                </a:cubicBezTo>
                <a:close/>
              </a:path>
            </a:pathLst>
          </a:custGeom>
        </p:spPr>
      </p:pic>
      <p:pic>
        <p:nvPicPr>
          <p:cNvPr id="8" name="Picture 7" descr="Une icône représentant une poignée de main entourée de flèches formant un cercle.">
            <a:extLst>
              <a:ext uri="{FF2B5EF4-FFF2-40B4-BE49-F238E27FC236}">
                <a16:creationId xmlns:a16="http://schemas.microsoft.com/office/drawing/2014/main" id="{87E75C55-336A-28B1-4031-E42E654AB0A2}"/>
              </a:ext>
            </a:extLst>
          </p:cNvPr>
          <p:cNvPicPr>
            <a:picLocks noChangeAspect="1"/>
          </p:cNvPicPr>
          <p:nvPr/>
        </p:nvPicPr>
        <p:blipFill>
          <a:blip r:embed="rId3">
            <a:extLst>
              <a:ext uri="{28A0092B-C50C-407E-A947-70E740481C1C}">
                <a14:useLocalDpi xmlns:a14="http://schemas.microsoft.com/office/drawing/2010/main" val="0"/>
              </a:ext>
            </a:extLst>
          </a:blip>
          <a:srcRect l="65784" t="704" r="6744" b="51067"/>
          <a:stretch>
            <a:fillRect/>
          </a:stretch>
        </p:blipFill>
        <p:spPr>
          <a:xfrm>
            <a:off x="6706774" y="3624263"/>
            <a:ext cx="2539846" cy="2552700"/>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pic>
        <p:nvPicPr>
          <p:cNvPr id="6" name="Picture 5" descr="Dessin au trait représentant une tête avec trois roues dentées.">
            <a:extLst>
              <a:ext uri="{FF2B5EF4-FFF2-40B4-BE49-F238E27FC236}">
                <a16:creationId xmlns:a16="http://schemas.microsoft.com/office/drawing/2014/main" id="{CA349FB8-651D-FEC7-D4AE-A44F7DC3AEDF}"/>
              </a:ext>
            </a:extLst>
          </p:cNvPr>
          <p:cNvPicPr>
            <a:picLocks noChangeAspect="1"/>
          </p:cNvPicPr>
          <p:nvPr/>
        </p:nvPicPr>
        <p:blipFill>
          <a:blip r:embed="rId3">
            <a:extLst>
              <a:ext uri="{28A0092B-C50C-407E-A947-70E740481C1C}">
                <a14:useLocalDpi xmlns:a14="http://schemas.microsoft.com/office/drawing/2010/main" val="0"/>
              </a:ext>
            </a:extLst>
          </a:blip>
          <a:srcRect l="45703" t="48168" r="24128" b="6486"/>
          <a:stretch>
            <a:fillRect/>
          </a:stretch>
        </p:blipFill>
        <p:spPr>
          <a:xfrm>
            <a:off x="9473872" y="3389387"/>
            <a:ext cx="2533423" cy="2180024"/>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sp>
        <p:nvSpPr>
          <p:cNvPr id="19" name="Freeform: Shape 18">
            <a:extLst>
              <a:ext uri="{FF2B5EF4-FFF2-40B4-BE49-F238E27FC236}">
                <a16:creationId xmlns:a16="http://schemas.microsoft.com/office/drawing/2014/main" id="{D1B80E9C-CF8A-440B-B8F5-54BF121BF4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64232" y="6356350"/>
            <a:ext cx="1211855" cy="501650"/>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CA" noProof="1"/>
          </a:p>
        </p:txBody>
      </p:sp>
      <p:sp>
        <p:nvSpPr>
          <p:cNvPr id="21" name="Freeform: Shape 20">
            <a:extLst>
              <a:ext uri="{FF2B5EF4-FFF2-40B4-BE49-F238E27FC236}">
                <a16:creationId xmlns:a16="http://schemas.microsoft.com/office/drawing/2014/main" id="{F1FF25AD-D64E-45A0-B2D0-F4A6AB0926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95502">
            <a:off x="10118500" y="6009536"/>
            <a:ext cx="1702506" cy="951685"/>
          </a:xfrm>
          <a:custGeom>
            <a:avLst/>
            <a:gdLst>
              <a:gd name="connsiteX0" fmla="*/ 1585229 w 1702506"/>
              <a:gd name="connsiteY0" fmla="*/ 764759 h 951685"/>
              <a:gd name="connsiteX1" fmla="*/ 1623024 w 1702506"/>
              <a:gd name="connsiteY1" fmla="*/ 792810 h 951685"/>
              <a:gd name="connsiteX2" fmla="*/ 1702506 w 1702506"/>
              <a:gd name="connsiteY2" fmla="*/ 951685 h 951685"/>
              <a:gd name="connsiteX3" fmla="*/ 1551862 w 1702506"/>
              <a:gd name="connsiteY3" fmla="*/ 933877 h 951685"/>
              <a:gd name="connsiteX4" fmla="*/ 1513200 w 1702506"/>
              <a:gd name="connsiteY4" fmla="*/ 856627 h 951685"/>
              <a:gd name="connsiteX5" fmla="*/ 1538499 w 1702506"/>
              <a:gd name="connsiteY5" fmla="*/ 770415 h 951685"/>
              <a:gd name="connsiteX6" fmla="*/ 1585229 w 1702506"/>
              <a:gd name="connsiteY6" fmla="*/ 764759 h 951685"/>
              <a:gd name="connsiteX7" fmla="*/ 933455 w 1702506"/>
              <a:gd name="connsiteY7" fmla="*/ 161308 h 951685"/>
              <a:gd name="connsiteX8" fmla="*/ 957797 w 1702506"/>
              <a:gd name="connsiteY8" fmla="*/ 167970 h 951685"/>
              <a:gd name="connsiteX9" fmla="*/ 1286982 w 1702506"/>
              <a:gd name="connsiteY9" fmla="*/ 387616 h 951685"/>
              <a:gd name="connsiteX10" fmla="*/ 1293725 w 1702506"/>
              <a:gd name="connsiteY10" fmla="*/ 477075 h 951685"/>
              <a:gd name="connsiteX11" fmla="*/ 1245453 w 1702506"/>
              <a:gd name="connsiteY11" fmla="*/ 499154 h 951685"/>
              <a:gd name="connsiteX12" fmla="*/ 1245167 w 1702506"/>
              <a:gd name="connsiteY12" fmla="*/ 499154 h 951685"/>
              <a:gd name="connsiteX13" fmla="*/ 1203638 w 1702506"/>
              <a:gd name="connsiteY13" fmla="*/ 484104 h 951685"/>
              <a:gd name="connsiteX14" fmla="*/ 900647 w 1702506"/>
              <a:gd name="connsiteY14" fmla="*/ 281508 h 951685"/>
              <a:gd name="connsiteX15" fmla="*/ 872454 w 1702506"/>
              <a:gd name="connsiteY15" fmla="*/ 196164 h 951685"/>
              <a:gd name="connsiteX16" fmla="*/ 933455 w 1702506"/>
              <a:gd name="connsiteY16" fmla="*/ 161308 h 951685"/>
              <a:gd name="connsiteX17" fmla="*/ 454020 w 1702506"/>
              <a:gd name="connsiteY17" fmla="*/ 13474 h 951685"/>
              <a:gd name="connsiteX18" fmla="*/ 477919 w 1702506"/>
              <a:gd name="connsiteY18" fmla="*/ 21437 h 951685"/>
              <a:gd name="connsiteX19" fmla="*/ 509236 w 1702506"/>
              <a:gd name="connsiteY19" fmla="*/ 84182 h 951685"/>
              <a:gd name="connsiteX20" fmla="*/ 445829 w 1702506"/>
              <a:gd name="connsiteY20" fmla="*/ 139871 h 951685"/>
              <a:gd name="connsiteX21" fmla="*/ 437447 w 1702506"/>
              <a:gd name="connsiteY21" fmla="*/ 139395 h 951685"/>
              <a:gd name="connsiteX22" fmla="*/ 73211 w 1702506"/>
              <a:gd name="connsiteY22" fmla="*/ 137204 h 951685"/>
              <a:gd name="connsiteX23" fmla="*/ 749 w 1702506"/>
              <a:gd name="connsiteY23" fmla="*/ 84082 h 951685"/>
              <a:gd name="connsiteX24" fmla="*/ 53871 w 1702506"/>
              <a:gd name="connsiteY24" fmla="*/ 11621 h 951685"/>
              <a:gd name="connsiteX25" fmla="*/ 58352 w 1702506"/>
              <a:gd name="connsiteY25" fmla="*/ 11093 h 951685"/>
              <a:gd name="connsiteX26" fmla="*/ 454020 w 1702506"/>
              <a:gd name="connsiteY26" fmla="*/ 13474 h 951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02506" h="951685">
                <a:moveTo>
                  <a:pt x="1585229" y="764759"/>
                </a:moveTo>
                <a:cubicBezTo>
                  <a:pt x="1600438" y="768789"/>
                  <a:pt x="1614156" y="778436"/>
                  <a:pt x="1623024" y="792810"/>
                </a:cubicBezTo>
                <a:lnTo>
                  <a:pt x="1702506" y="951685"/>
                </a:lnTo>
                <a:lnTo>
                  <a:pt x="1551862" y="933877"/>
                </a:lnTo>
                <a:lnTo>
                  <a:pt x="1513200" y="856627"/>
                </a:lnTo>
                <a:cubicBezTo>
                  <a:pt x="1496379" y="825834"/>
                  <a:pt x="1507704" y="787236"/>
                  <a:pt x="1538499" y="770415"/>
                </a:cubicBezTo>
                <a:cubicBezTo>
                  <a:pt x="1553325" y="762319"/>
                  <a:pt x="1570022" y="760730"/>
                  <a:pt x="1585229" y="764759"/>
                </a:cubicBezTo>
                <a:close/>
                <a:moveTo>
                  <a:pt x="933455" y="161308"/>
                </a:moveTo>
                <a:cubicBezTo>
                  <a:pt x="941692" y="161855"/>
                  <a:pt x="949960" y="164024"/>
                  <a:pt x="957797" y="167970"/>
                </a:cubicBezTo>
                <a:cubicBezTo>
                  <a:pt x="1076184" y="227289"/>
                  <a:pt x="1186759" y="301068"/>
                  <a:pt x="1286982" y="387616"/>
                </a:cubicBezTo>
                <a:cubicBezTo>
                  <a:pt x="1313547" y="410457"/>
                  <a:pt x="1316565"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89" y="172649"/>
                  <a:pt x="908742" y="159670"/>
                  <a:pt x="933455" y="161308"/>
                </a:cubicBezTo>
                <a:close/>
                <a:moveTo>
                  <a:pt x="454020" y="13474"/>
                </a:moveTo>
                <a:cubicBezTo>
                  <a:pt x="462713" y="14543"/>
                  <a:pt x="470778" y="17324"/>
                  <a:pt x="477919" y="21437"/>
                </a:cubicBez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lose/>
              </a:path>
            </a:pathLst>
          </a:custGeom>
          <a:solidFill>
            <a:schemeClr val="accent4"/>
          </a:solidFill>
          <a:ln w="9525" cap="flat">
            <a:noFill/>
            <a:prstDash val="solid"/>
            <a:miter/>
          </a:ln>
        </p:spPr>
        <p:txBody>
          <a:bodyPr wrap="square" rtlCol="0" anchor="ctr">
            <a:noAutofit/>
          </a:bodyPr>
          <a:lstStyle/>
          <a:p>
            <a:endParaRPr lang="fr-CA" noProof="1"/>
          </a:p>
        </p:txBody>
      </p:sp>
      <p:pic>
        <p:nvPicPr>
          <p:cNvPr id="3" name="Picture 2" descr="SMH-ON">
            <a:extLst>
              <a:ext uri="{FF2B5EF4-FFF2-40B4-BE49-F238E27FC236}">
                <a16:creationId xmlns:a16="http://schemas.microsoft.com/office/drawing/2014/main" id="{834580D2-C361-808D-2C8A-38D94882CD09}"/>
              </a:ext>
            </a:extLst>
          </p:cNvPr>
          <p:cNvPicPr>
            <a:picLocks noChangeAspect="1"/>
          </p:cNvPicPr>
          <p:nvPr/>
        </p:nvPicPr>
        <p:blipFill>
          <a:blip r:embed="rId4"/>
          <a:stretch>
            <a:fillRect/>
          </a:stretch>
        </p:blipFill>
        <p:spPr>
          <a:xfrm>
            <a:off x="9625413" y="6269468"/>
            <a:ext cx="2499016" cy="576698"/>
          </a:xfrm>
          <a:prstGeom prst="rect">
            <a:avLst/>
          </a:prstGeom>
        </p:spPr>
      </p:pic>
    </p:spTree>
    <p:extLst>
      <p:ext uri="{BB962C8B-B14F-4D97-AF65-F5344CB8AC3E}">
        <p14:creationId xmlns:p14="http://schemas.microsoft.com/office/powerpoint/2010/main" val="1834062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CA1C7-A483-5CBA-80ED-0DC19B3CACCB}"/>
              </a:ext>
            </a:extLst>
          </p:cNvPr>
          <p:cNvSpPr>
            <a:spLocks noGrp="1"/>
          </p:cNvSpPr>
          <p:nvPr>
            <p:ph type="title"/>
          </p:nvPr>
        </p:nvSpPr>
        <p:spPr>
          <a:xfrm>
            <a:off x="249917" y="166486"/>
            <a:ext cx="11353800" cy="1325563"/>
          </a:xfrm>
        </p:spPr>
        <p:txBody>
          <a:bodyPr>
            <a:normAutofit/>
          </a:bodyPr>
          <a:lstStyle/>
          <a:p>
            <a:pPr algn="l" rtl="0"/>
            <a:r>
              <a:rPr lang="fr-CA" sz="4000" b="1" i="0" u="none" baseline="0" noProof="1">
                <a:latin typeface="Poppins SemiBold"/>
                <a:ea typeface="Poppins SemiBold"/>
                <a:cs typeface="Poppins SemiBold"/>
              </a:rPr>
              <a:t>Ces habiletés d’ASE pourraient aider les élèves à...</a:t>
            </a:r>
          </a:p>
        </p:txBody>
      </p:sp>
      <p:pic>
        <p:nvPicPr>
          <p:cNvPr id="6" name="Picture 5" descr="Groupe d'étudiants souriant et posant pour une photo.">
            <a:extLst>
              <a:ext uri="{FF2B5EF4-FFF2-40B4-BE49-F238E27FC236}">
                <a16:creationId xmlns:a16="http://schemas.microsoft.com/office/drawing/2014/main" id="{CB1E6256-6EC8-0472-10AE-40E7E8DCE8ED}"/>
              </a:ext>
            </a:extLst>
          </p:cNvPr>
          <p:cNvPicPr>
            <a:picLocks noChangeAspect="1"/>
          </p:cNvPicPr>
          <p:nvPr/>
        </p:nvPicPr>
        <p:blipFill>
          <a:blip r:embed="rId3">
            <a:extLst>
              <a:ext uri="{28A0092B-C50C-407E-A947-70E740481C1C}">
                <a14:useLocalDpi xmlns:a14="http://schemas.microsoft.com/office/drawing/2010/main" val="0"/>
              </a:ext>
            </a:extLst>
          </a:blip>
          <a:srcRect l="11774" t="2214" r="12688" b="7749"/>
          <a:stretch>
            <a:fillRect/>
          </a:stretch>
        </p:blipFill>
        <p:spPr>
          <a:xfrm>
            <a:off x="288248" y="2125120"/>
            <a:ext cx="3983277" cy="3728778"/>
          </a:xfrm>
          <a:prstGeom prst="ellipse">
            <a:avLst/>
          </a:prstGeom>
          <a:ln>
            <a:noFill/>
          </a:ln>
          <a:effectLst>
            <a:softEdge rad="112500"/>
          </a:effectLst>
        </p:spPr>
      </p:pic>
      <p:sp>
        <p:nvSpPr>
          <p:cNvPr id="3" name="TextBox 2">
            <a:extLst>
              <a:ext uri="{FF2B5EF4-FFF2-40B4-BE49-F238E27FC236}">
                <a16:creationId xmlns:a16="http://schemas.microsoft.com/office/drawing/2014/main" id="{85D3AF35-7CC0-C4A0-1D73-D975CC9073EC}"/>
              </a:ext>
            </a:extLst>
          </p:cNvPr>
          <p:cNvSpPr txBox="1"/>
          <p:nvPr/>
        </p:nvSpPr>
        <p:spPr>
          <a:xfrm>
            <a:off x="4786319" y="1614491"/>
            <a:ext cx="7303178" cy="47961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lgn="l" rtl="0">
              <a:spcBef>
                <a:spcPts val="1000"/>
              </a:spcBef>
              <a:buAutoNum type="arabicPeriod"/>
            </a:pPr>
            <a:r>
              <a:rPr lang="fr-CA" sz="2400" b="0" i="0" u="none" baseline="0" noProof="1">
                <a:solidFill>
                  <a:srgbClr val="2F2F2F"/>
                </a:solidFill>
                <a:latin typeface="Roboto Medium" panose="02000000000000000000" pitchFamily="2" charset="0"/>
                <a:ea typeface="Roboto Medium" panose="02000000000000000000" pitchFamily="2" charset="0"/>
                <a:cs typeface="Roboto Medium"/>
              </a:rPr>
              <a:t>exprimer ses sentiments et  comprendre les sentiments des autres</a:t>
            </a:r>
            <a:endParaRPr lang="fr-CA" sz="2400" noProof="1">
              <a:latin typeface="Roboto Medium" panose="02000000000000000000" pitchFamily="2" charset="0"/>
              <a:ea typeface="Roboto Medium" panose="02000000000000000000" pitchFamily="2" charset="0"/>
            </a:endParaRPr>
          </a:p>
          <a:p>
            <a:pPr marL="514350" indent="-514350" algn="l" rtl="0">
              <a:spcBef>
                <a:spcPts val="1000"/>
              </a:spcBef>
              <a:buAutoNum type="arabicPeriod"/>
            </a:pPr>
            <a:r>
              <a:rPr lang="fr-CA" sz="2400" b="0" i="0" u="none" baseline="0" noProof="1">
                <a:solidFill>
                  <a:srgbClr val="2F2F2F"/>
                </a:solidFill>
                <a:latin typeface="Roboto Medium" panose="02000000000000000000" pitchFamily="2" charset="0"/>
                <a:ea typeface="Roboto Medium" panose="02000000000000000000" pitchFamily="2" charset="0"/>
                <a:cs typeface="Roboto Medium"/>
              </a:rPr>
              <a:t>développer la résilience personnelle</a:t>
            </a:r>
          </a:p>
          <a:p>
            <a:pPr marL="514350" indent="-514350" algn="l" rtl="0">
              <a:spcBef>
                <a:spcPts val="1000"/>
              </a:spcBef>
              <a:buAutoNum type="arabicPeriod"/>
            </a:pPr>
            <a:r>
              <a:rPr lang="fr-CA" sz="2400" b="0" i="0" u="none" baseline="0" noProof="1">
                <a:solidFill>
                  <a:srgbClr val="2F2F2F"/>
                </a:solidFill>
                <a:latin typeface="Roboto Medium" panose="02000000000000000000" pitchFamily="2" charset="0"/>
                <a:ea typeface="Roboto Medium" panose="02000000000000000000" pitchFamily="2" charset="0"/>
                <a:cs typeface="Roboto Medium"/>
              </a:rPr>
              <a:t>développer un sentiment d’optimisme et d’espoir</a:t>
            </a:r>
          </a:p>
          <a:p>
            <a:pPr marL="514350" indent="-514350" algn="l" rtl="0">
              <a:spcBef>
                <a:spcPts val="1000"/>
              </a:spcBef>
              <a:buAutoNum type="arabicPeriod"/>
            </a:pPr>
            <a:r>
              <a:rPr lang="fr-CA" sz="2400" b="0" i="0" u="none" baseline="0" noProof="1">
                <a:solidFill>
                  <a:srgbClr val="2F2F2F"/>
                </a:solidFill>
                <a:latin typeface="Roboto Medium" panose="02000000000000000000" pitchFamily="2" charset="0"/>
                <a:ea typeface="Roboto Medium" panose="02000000000000000000" pitchFamily="2" charset="0"/>
                <a:cs typeface="Roboto Medium"/>
              </a:rPr>
              <a:t>favoriser des relations saines et respecter la diversité</a:t>
            </a:r>
          </a:p>
          <a:p>
            <a:pPr marL="514350" indent="-514350" algn="l" rtl="0">
              <a:spcBef>
                <a:spcPts val="1000"/>
              </a:spcBef>
              <a:buAutoNum type="arabicPeriod"/>
            </a:pPr>
            <a:r>
              <a:rPr lang="fr-CA" sz="2400" b="0" i="0" u="none" baseline="0" noProof="1">
                <a:solidFill>
                  <a:srgbClr val="2F2F2F"/>
                </a:solidFill>
                <a:latin typeface="Roboto Medium" panose="02000000000000000000" pitchFamily="2" charset="0"/>
                <a:ea typeface="Roboto Medium" panose="02000000000000000000" pitchFamily="2" charset="0"/>
                <a:cs typeface="Roboto Medium"/>
              </a:rPr>
              <a:t>développer son sens de l’identité et son sentiment d’appartenance</a:t>
            </a:r>
          </a:p>
          <a:p>
            <a:pPr marL="514350" indent="-514350" algn="l" rtl="0">
              <a:spcBef>
                <a:spcPts val="1000"/>
              </a:spcBef>
              <a:buAutoNum type="arabicPeriod"/>
            </a:pPr>
            <a:r>
              <a:rPr lang="fr-CA" sz="2400" b="0" i="0" u="none" baseline="0" noProof="1">
                <a:solidFill>
                  <a:srgbClr val="2F2F2F"/>
                </a:solidFill>
                <a:latin typeface="Roboto Medium" panose="02000000000000000000" pitchFamily="2" charset="0"/>
                <a:ea typeface="Roboto Medium" panose="02000000000000000000" pitchFamily="2" charset="0"/>
                <a:cs typeface="Roboto Medium"/>
              </a:rPr>
              <a:t>prendre des décisions éclairées et résoudre des problèmes</a:t>
            </a:r>
          </a:p>
        </p:txBody>
      </p:sp>
    </p:spTree>
    <p:extLst>
      <p:ext uri="{BB962C8B-B14F-4D97-AF65-F5344CB8AC3E}">
        <p14:creationId xmlns:p14="http://schemas.microsoft.com/office/powerpoint/2010/main" val="2546253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F969E-B20E-D5FC-DA60-F00A5811F0B2}"/>
              </a:ext>
            </a:extLst>
          </p:cNvPr>
          <p:cNvSpPr>
            <a:spLocks noGrp="1"/>
          </p:cNvSpPr>
          <p:nvPr>
            <p:ph type="title"/>
          </p:nvPr>
        </p:nvSpPr>
        <p:spPr>
          <a:xfrm>
            <a:off x="442377" y="21125"/>
            <a:ext cx="10515600" cy="1325563"/>
          </a:xfrm>
        </p:spPr>
        <p:txBody>
          <a:bodyPr/>
          <a:lstStyle/>
          <a:p>
            <a:pPr algn="l" rtl="0"/>
            <a:r>
              <a:rPr lang="fr-CA" b="0" i="0" u="none" baseline="0" noProof="1">
                <a:latin typeface="Poppins SemiBold"/>
                <a:ea typeface="Poppins SemiBold"/>
                <a:cs typeface="Poppins SemiBold"/>
              </a:rPr>
              <a:t>Mise en </a:t>
            </a:r>
            <a:r>
              <a:rPr lang="fr-CA" sz="4000" b="0" i="0" u="none" baseline="0" noProof="1">
                <a:latin typeface="Poppins SemiBold"/>
                <a:ea typeface="Poppins SemiBold"/>
                <a:cs typeface="Poppins SemiBold"/>
              </a:rPr>
              <a:t>garde</a:t>
            </a:r>
            <a:r>
              <a:rPr lang="fr-CA" b="0" i="0" u="none" baseline="0" noProof="1">
                <a:latin typeface="Poppins SemiBold"/>
                <a:ea typeface="Poppins SemiBold"/>
                <a:cs typeface="Poppins SemiBold"/>
              </a:rPr>
              <a:t> importante</a:t>
            </a:r>
          </a:p>
        </p:txBody>
      </p:sp>
      <p:sp>
        <p:nvSpPr>
          <p:cNvPr id="7" name="Arrow: Right 6">
            <a:extLst>
              <a:ext uri="{FF2B5EF4-FFF2-40B4-BE49-F238E27FC236}">
                <a16:creationId xmlns:a16="http://schemas.microsoft.com/office/drawing/2014/main" id="{D4B0A802-D000-5FBE-88BC-A43CFB3B2E76}"/>
              </a:ext>
              <a:ext uri="{C183D7F6-B498-43B3-948B-1728B52AA6E4}">
                <adec:decorative xmlns:adec="http://schemas.microsoft.com/office/drawing/2017/decorative" val="1"/>
              </a:ext>
            </a:extLst>
          </p:cNvPr>
          <p:cNvSpPr/>
          <p:nvPr/>
        </p:nvSpPr>
        <p:spPr>
          <a:xfrm>
            <a:off x="280936" y="1341438"/>
            <a:ext cx="6941273" cy="5384826"/>
          </a:xfrm>
          <a:prstGeom prst="rightArrow">
            <a:avLst/>
          </a:prstGeom>
          <a:solidFill>
            <a:srgbClr val="40008D"/>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rtl="0">
              <a:lnSpc>
                <a:spcPct val="110000"/>
              </a:lnSpc>
            </a:pPr>
            <a:r>
              <a:rPr lang="fr-CA" sz="2300" b="1" i="0" u="none" baseline="0" noProof="1">
                <a:latin typeface="Roboto Black"/>
                <a:ea typeface="Roboto Black"/>
                <a:cs typeface="Roboto Black"/>
              </a:rPr>
              <a:t>Toutes les approches en matière du développement des habiletés socioémotionnelles ne répondent pas nécessairement aux besoins des élèves ou ne donnent pas les résultats escomptés</a:t>
            </a:r>
            <a:r>
              <a:rPr lang="fr-CA" sz="2300" b="0" i="0" u="none" baseline="0" noProof="1">
                <a:latin typeface="Roboto Black"/>
                <a:ea typeface="Roboto Black"/>
                <a:cs typeface="Roboto Black"/>
              </a:rPr>
              <a:t>.</a:t>
            </a:r>
          </a:p>
        </p:txBody>
      </p:sp>
      <p:sp>
        <p:nvSpPr>
          <p:cNvPr id="3" name="Content Placeholder 2">
            <a:extLst>
              <a:ext uri="{FF2B5EF4-FFF2-40B4-BE49-F238E27FC236}">
                <a16:creationId xmlns:a16="http://schemas.microsoft.com/office/drawing/2014/main" id="{7FC55AAA-C52C-CE4B-1ABE-4FC00AA046D9}"/>
              </a:ext>
            </a:extLst>
          </p:cNvPr>
          <p:cNvSpPr>
            <a:spLocks noGrp="1"/>
          </p:cNvSpPr>
          <p:nvPr>
            <p:ph idx="1"/>
          </p:nvPr>
        </p:nvSpPr>
        <p:spPr>
          <a:xfrm>
            <a:off x="7361695" y="1557338"/>
            <a:ext cx="4549368" cy="4468463"/>
          </a:xfrm>
          <a:solidFill>
            <a:schemeClr val="accent6">
              <a:lumMod val="60000"/>
              <a:lumOff val="40000"/>
            </a:schemeClr>
          </a:solidFill>
        </p:spPr>
        <p:txBody>
          <a:bodyPr vert="horz" lIns="91440" tIns="45720" rIns="91440" bIns="45720" rtlCol="0" anchor="ctr">
            <a:normAutofit/>
          </a:bodyPr>
          <a:lstStyle/>
          <a:p>
            <a:pPr marL="0" indent="0" algn="l" rtl="0">
              <a:lnSpc>
                <a:spcPct val="110000"/>
              </a:lnSpc>
              <a:buNone/>
            </a:pPr>
            <a:r>
              <a:rPr lang="fr-CA" sz="2300" b="1" i="0" u="none" baseline="0" noProof="1">
                <a:solidFill>
                  <a:schemeClr val="tx1">
                    <a:lumMod val="65000"/>
                    <a:lumOff val="35000"/>
                  </a:schemeClr>
                </a:solidFill>
                <a:latin typeface="Roboto Black"/>
                <a:ea typeface="Roboto Black"/>
                <a:cs typeface="Roboto Black"/>
              </a:rPr>
              <a:t>Les élèves qui sont victimes d’oppression ou de racisme et qui ne se reconnaissent pas dans l’enseignement des habilités socioémotionnelles risquent de ne pas en tirer profit et pourraient même en subir les effets négatifs ou être davantage affectés.</a:t>
            </a:r>
          </a:p>
        </p:txBody>
      </p:sp>
    </p:spTree>
    <p:extLst>
      <p:ext uri="{BB962C8B-B14F-4D97-AF65-F5344CB8AC3E}">
        <p14:creationId xmlns:p14="http://schemas.microsoft.com/office/powerpoint/2010/main" val="2398699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BF9FC"/>
        </a:solidFill>
        <a:effectLst/>
      </p:bgPr>
    </p:bg>
    <p:spTree>
      <p:nvGrpSpPr>
        <p:cNvPr id="1" name="">
          <a:extLst>
            <a:ext uri="{FF2B5EF4-FFF2-40B4-BE49-F238E27FC236}">
              <a16:creationId xmlns:a16="http://schemas.microsoft.com/office/drawing/2014/main" id="{A136A141-8584-E346-DE5F-3B3D0BD4E6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181165-9853-059D-8C66-932B1A836828}"/>
              </a:ext>
            </a:extLst>
          </p:cNvPr>
          <p:cNvSpPr>
            <a:spLocks noGrp="1"/>
          </p:cNvSpPr>
          <p:nvPr>
            <p:ph type="title"/>
          </p:nvPr>
        </p:nvSpPr>
        <p:spPr>
          <a:xfrm>
            <a:off x="838200" y="-1325563"/>
            <a:ext cx="10515600" cy="1325563"/>
          </a:xfrm>
        </p:spPr>
        <p:txBody>
          <a:bodyPr vert="horz" lIns="91440" tIns="45720" rIns="91440" bIns="45720" rtlCol="0" anchor="b">
            <a:normAutofit/>
          </a:bodyPr>
          <a:lstStyle/>
          <a:p>
            <a:pPr algn="l" rtl="0"/>
            <a:r>
              <a:rPr lang="fr-CA" b="0" i="0" u="none" baseline="0" noProof="1"/>
              <a:t>Réfléchir</a:t>
            </a:r>
          </a:p>
        </p:txBody>
      </p:sp>
      <p:pic>
        <p:nvPicPr>
          <p:cNvPr id="4" name="Picture 3" descr="Illustration représentant la silhouette d'une tête humaine qui se regarde dans un miroir et voit son reflet. Texte : « Réfléchir » ">
            <a:extLst>
              <a:ext uri="{FF2B5EF4-FFF2-40B4-BE49-F238E27FC236}">
                <a16:creationId xmlns:a16="http://schemas.microsoft.com/office/drawing/2014/main" id="{B6BA9AD7-A592-AB73-298C-C82454827D0B}"/>
              </a:ext>
            </a:extLst>
          </p:cNvPr>
          <p:cNvPicPr>
            <a:picLocks noChangeAspect="1"/>
          </p:cNvPicPr>
          <p:nvPr/>
        </p:nvPicPr>
        <p:blipFill>
          <a:blip r:embed="rId3"/>
          <a:stretch>
            <a:fillRect/>
          </a:stretch>
        </p:blipFill>
        <p:spPr>
          <a:xfrm>
            <a:off x="391079" y="752105"/>
            <a:ext cx="2650649" cy="2676896"/>
          </a:xfrm>
          <a:prstGeom prst="rect">
            <a:avLst/>
          </a:prstGeom>
        </p:spPr>
      </p:pic>
      <p:sp>
        <p:nvSpPr>
          <p:cNvPr id="3" name="Content Placeholder 2">
            <a:extLst>
              <a:ext uri="{FF2B5EF4-FFF2-40B4-BE49-F238E27FC236}">
                <a16:creationId xmlns:a16="http://schemas.microsoft.com/office/drawing/2014/main" id="{4D96149F-F10F-A644-AA41-ACB3C5810BA3}"/>
              </a:ext>
            </a:extLst>
          </p:cNvPr>
          <p:cNvSpPr>
            <a:spLocks noGrp="1"/>
          </p:cNvSpPr>
          <p:nvPr>
            <p:ph idx="1"/>
          </p:nvPr>
        </p:nvSpPr>
        <p:spPr>
          <a:xfrm>
            <a:off x="3656391" y="1293434"/>
            <a:ext cx="8221156" cy="4290862"/>
          </a:xfrm>
        </p:spPr>
        <p:txBody>
          <a:bodyPr vert="horz" lIns="91440" tIns="45720" rIns="91440" bIns="45720" rtlCol="0" anchor="t">
            <a:normAutofit fontScale="77500" lnSpcReduction="20000"/>
          </a:bodyPr>
          <a:lstStyle/>
          <a:p>
            <a:pPr marL="457200" indent="-457200" algn="l" rtl="0">
              <a:lnSpc>
                <a:spcPct val="120000"/>
              </a:lnSpc>
            </a:pPr>
            <a:r>
              <a:rPr lang="fr-CA" sz="3600" b="0" i="0" u="none" baseline="0" noProof="1">
                <a:latin typeface="Roboto Medium"/>
                <a:ea typeface="Calibri"/>
                <a:cs typeface="Calibri"/>
              </a:rPr>
              <a:t>Quelles informations avez-vous reçues concernant l’apprentissage socioémotionnel (ASE)?</a:t>
            </a:r>
          </a:p>
          <a:p>
            <a:pPr marL="457200" indent="-457200" algn="l" rtl="0">
              <a:lnSpc>
                <a:spcPct val="120000"/>
              </a:lnSpc>
            </a:pPr>
            <a:r>
              <a:rPr lang="fr-CA" sz="3600" b="0" i="0" u="none" baseline="0" noProof="1">
                <a:latin typeface="Roboto Medium"/>
                <a:ea typeface="Calibri"/>
                <a:cs typeface="Calibri"/>
              </a:rPr>
              <a:t>Cette approche a-t-elle déjà été présentée comme un outil de gestion du comportement ou comme un moyen de promouvoir la manière « idéale » d’exprimer et de gérer ses émotions?</a:t>
            </a:r>
          </a:p>
          <a:p>
            <a:pPr marL="457200" indent="-457200" algn="l" rtl="0">
              <a:lnSpc>
                <a:spcPct val="120000"/>
              </a:lnSpc>
            </a:pPr>
            <a:r>
              <a:rPr lang="fr-CA" sz="3600" b="0" i="0" u="none" baseline="0" noProof="1">
                <a:latin typeface="Roboto Medium"/>
                <a:ea typeface="Calibri"/>
                <a:cs typeface="Calibri"/>
              </a:rPr>
              <a:t>En quoi cela pourrait-il avoir un impact négatif sur les élèves?</a:t>
            </a:r>
            <a:endParaRPr lang="fr-CA" sz="3200" b="1" noProof="1">
              <a:latin typeface="Roboto Black"/>
              <a:ea typeface="Calibri"/>
              <a:cs typeface="Calibri"/>
            </a:endParaRPr>
          </a:p>
        </p:txBody>
      </p:sp>
    </p:spTree>
    <p:extLst>
      <p:ext uri="{BB962C8B-B14F-4D97-AF65-F5344CB8AC3E}">
        <p14:creationId xmlns:p14="http://schemas.microsoft.com/office/powerpoint/2010/main" val="80313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ABC30"/>
        </a:solidFill>
        <a:effectLst/>
      </p:bgPr>
    </p:bg>
    <p:spTree>
      <p:nvGrpSpPr>
        <p:cNvPr id="1" name="">
          <a:extLst>
            <a:ext uri="{FF2B5EF4-FFF2-40B4-BE49-F238E27FC236}">
              <a16:creationId xmlns:a16="http://schemas.microsoft.com/office/drawing/2014/main" id="{587E4800-3340-6163-258C-51C333DF3E5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6A28D8C-2C77-718A-DF19-EA9337A70906}"/>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pPr algn="l" rtl="0"/>
            <a:r>
              <a:rPr lang="fr-CA" b="0" i="0" u="none" baseline="0" noProof="1"/>
              <a:t>Explore strategies</a:t>
            </a:r>
          </a:p>
        </p:txBody>
      </p:sp>
      <p:sp>
        <p:nvSpPr>
          <p:cNvPr id="5" name="Oval 4">
            <a:extLst>
              <a:ext uri="{FF2B5EF4-FFF2-40B4-BE49-F238E27FC236}">
                <a16:creationId xmlns:a16="http://schemas.microsoft.com/office/drawing/2014/main" id="{9F143188-75D1-F597-58E6-50A34DF51227}"/>
              </a:ext>
              <a:ext uri="{C183D7F6-B498-43B3-948B-1728B52AA6E4}">
                <adec:decorative xmlns:adec="http://schemas.microsoft.com/office/drawing/2017/decorative" val="1"/>
              </a:ext>
            </a:extLst>
          </p:cNvPr>
          <p:cNvSpPr/>
          <p:nvPr/>
        </p:nvSpPr>
        <p:spPr>
          <a:xfrm>
            <a:off x="3492708" y="1454045"/>
            <a:ext cx="4706911" cy="467693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Picture 5" descr="Illustration d'une loupe sur un cercle vert. Texte : Découvrez différentes stratégies.">
            <a:extLst>
              <a:ext uri="{FF2B5EF4-FFF2-40B4-BE49-F238E27FC236}">
                <a16:creationId xmlns:a16="http://schemas.microsoft.com/office/drawing/2014/main" id="{461643EA-84DC-A2E2-9BEE-F3A3426C18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2801226" y="607431"/>
            <a:ext cx="6089874" cy="5757442"/>
          </a:xfrm>
          <a:prstGeom prst="rect">
            <a:avLst/>
          </a:prstGeom>
        </p:spPr>
      </p:pic>
    </p:spTree>
    <p:extLst>
      <p:ext uri="{BB962C8B-B14F-4D97-AF65-F5344CB8AC3E}">
        <p14:creationId xmlns:p14="http://schemas.microsoft.com/office/powerpoint/2010/main" val="3534612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44A52C-C364-0A42-6B91-516423490795}"/>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ca"/>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fr-CA" noProof="1"/>
          </a:p>
        </p:txBody>
      </p:sp>
      <p:sp>
        <p:nvSpPr>
          <p:cNvPr id="12" name="Arc 1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1">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282694-0C85-1C8D-7F3C-D97C46991131}"/>
              </a:ext>
            </a:extLst>
          </p:cNvPr>
          <p:cNvSpPr>
            <a:spLocks noGrp="1"/>
          </p:cNvSpPr>
          <p:nvPr>
            <p:ph type="title"/>
          </p:nvPr>
        </p:nvSpPr>
        <p:spPr>
          <a:xfrm>
            <a:off x="218272" y="196081"/>
            <a:ext cx="9502437" cy="2656925"/>
          </a:xfrm>
        </p:spPr>
        <p:txBody>
          <a:bodyPr>
            <a:noAutofit/>
          </a:bodyPr>
          <a:lstStyle/>
          <a:p>
            <a:pPr algn="l" rtl="0">
              <a:lnSpc>
                <a:spcPct val="100000"/>
              </a:lnSpc>
            </a:pPr>
            <a:r>
              <a:rPr lang="fr-CA" sz="3400" b="0" i="0" u="none" baseline="0" noProof="1">
                <a:latin typeface="Poppins SemiBold"/>
                <a:ea typeface="Poppins SemiBold"/>
                <a:cs typeface="Poppins SemiBold"/>
              </a:rPr>
              <a:t>Des manières de </a:t>
            </a:r>
            <a:r>
              <a:rPr lang="fr-CA" sz="3400" b="0" i="0" u="none" baseline="0" noProof="1">
                <a:latin typeface="Poppins SemiBold"/>
                <a:ea typeface="Roboto Medium"/>
                <a:cs typeface="Poppins SemiBold"/>
              </a:rPr>
              <a:t>soutenir des stratégies pratiques pour promouvoir des approches d’apprentissage socioémotionnel (ASE) axées sur l’affirmation de l’identité dans votre école </a:t>
            </a:r>
          </a:p>
        </p:txBody>
      </p:sp>
      <p:sp>
        <p:nvSpPr>
          <p:cNvPr id="14" name="Freeform: Shape 1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CA" noProof="1"/>
          </a:p>
        </p:txBody>
      </p:sp>
      <p:pic>
        <p:nvPicPr>
          <p:cNvPr id="4" name="Picture 3" descr="Illustration d’une ampoule allumée représentant une idée.">
            <a:extLst>
              <a:ext uri="{FF2B5EF4-FFF2-40B4-BE49-F238E27FC236}">
                <a16:creationId xmlns:a16="http://schemas.microsoft.com/office/drawing/2014/main" id="{BE772DBE-E575-2FDC-07EB-154C6081A720}"/>
              </a:ext>
            </a:extLst>
          </p:cNvPr>
          <p:cNvPicPr>
            <a:picLocks noChangeAspect="1"/>
          </p:cNvPicPr>
          <p:nvPr/>
        </p:nvPicPr>
        <p:blipFill>
          <a:blip r:embed="rId3">
            <a:extLst>
              <a:ext uri="{28A0092B-C50C-407E-A947-70E740481C1C}">
                <a14:useLocalDpi xmlns:a14="http://schemas.microsoft.com/office/drawing/2010/main" val="0"/>
              </a:ext>
            </a:extLst>
          </a:blip>
          <a:srcRect l="62463" t="57603" r="7000" b="4997"/>
          <a:stretch>
            <a:fillRect/>
          </a:stretch>
        </p:blipFill>
        <p:spPr>
          <a:xfrm>
            <a:off x="587519" y="3177149"/>
            <a:ext cx="2465647" cy="2264839"/>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5" name="Content Placeholder 4">
            <a:extLst>
              <a:ext uri="{FF2B5EF4-FFF2-40B4-BE49-F238E27FC236}">
                <a16:creationId xmlns:a16="http://schemas.microsoft.com/office/drawing/2014/main" id="{054D3A46-ED02-6040-6FE5-AE86D4122433}"/>
              </a:ext>
            </a:extLst>
          </p:cNvPr>
          <p:cNvSpPr>
            <a:spLocks noGrp="1"/>
          </p:cNvSpPr>
          <p:nvPr>
            <p:ph idx="1"/>
          </p:nvPr>
        </p:nvSpPr>
        <p:spPr>
          <a:xfrm>
            <a:off x="4282632" y="3276504"/>
            <a:ext cx="7071167" cy="2825020"/>
          </a:xfrm>
        </p:spPr>
        <p:txBody>
          <a:bodyPr vert="horz" lIns="91440" tIns="45720" rIns="91440" bIns="45720" rtlCol="0" anchor="t">
            <a:normAutofit/>
          </a:bodyPr>
          <a:lstStyle/>
          <a:p>
            <a:r>
              <a:rPr lang="fr-CA" sz="2400" noProof="1">
                <a:latin typeface="Roboto Medium" panose="02000000000000000000" pitchFamily="2" charset="0"/>
                <a:ea typeface="Roboto Medium" panose="02000000000000000000" pitchFamily="2" charset="0"/>
                <a:cs typeface="+mn-lt"/>
              </a:rPr>
              <a:t>Considérez attentivement l’identité des élèves.</a:t>
            </a:r>
            <a:endParaRPr lang="fr-CA" sz="2400" noProof="1">
              <a:latin typeface="Roboto Medium" panose="02000000000000000000" pitchFamily="2" charset="0"/>
              <a:ea typeface="Roboto Medium" panose="02000000000000000000" pitchFamily="2" charset="0"/>
              <a:cs typeface="Roboto Medium"/>
            </a:endParaRPr>
          </a:p>
          <a:p>
            <a:r>
              <a:rPr lang="fr-CA" sz="2400" noProof="1">
                <a:latin typeface="Roboto Medium" panose="02000000000000000000" pitchFamily="2" charset="0"/>
                <a:ea typeface="Roboto Medium" panose="02000000000000000000" pitchFamily="2" charset="0"/>
                <a:cs typeface="+mn-lt"/>
              </a:rPr>
              <a:t>Appuyez-vous explicitement sur les compétences, les perspectives, les visions du monde et les points forts existants des élèves.</a:t>
            </a:r>
            <a:endParaRPr lang="fr-CA" noProof="1">
              <a:latin typeface="Roboto Medium" panose="02000000000000000000" pitchFamily="2" charset="0"/>
              <a:ea typeface="Roboto Medium" panose="02000000000000000000" pitchFamily="2" charset="0"/>
            </a:endParaRPr>
          </a:p>
          <a:p>
            <a:r>
              <a:rPr lang="fr-CA" sz="2400" noProof="1">
                <a:latin typeface="Roboto Medium" panose="02000000000000000000" pitchFamily="2" charset="0"/>
                <a:ea typeface="Roboto Medium" panose="02000000000000000000" pitchFamily="2" charset="0"/>
                <a:cs typeface="+mn-lt"/>
              </a:rPr>
              <a:t>Traitez les obstacles auxquels les élèves sont confrontés en raison de leur identité.</a:t>
            </a:r>
            <a:endParaRPr lang="fr-CA" noProof="1">
              <a:latin typeface="Roboto Medium" panose="02000000000000000000" pitchFamily="2" charset="0"/>
              <a:ea typeface="Roboto Medium" panose="02000000000000000000" pitchFamily="2" charset="0"/>
            </a:endParaRPr>
          </a:p>
        </p:txBody>
      </p:sp>
      <p:pic>
        <p:nvPicPr>
          <p:cNvPr id="3" name="Picture 2" descr="SMH-ON">
            <a:extLst>
              <a:ext uri="{FF2B5EF4-FFF2-40B4-BE49-F238E27FC236}">
                <a16:creationId xmlns:a16="http://schemas.microsoft.com/office/drawing/2014/main" id="{B5E69A9E-D2B2-BF79-88B2-7FF8DF7AF6A5}"/>
              </a:ext>
            </a:extLst>
          </p:cNvPr>
          <p:cNvPicPr>
            <a:picLocks noChangeAspect="1"/>
          </p:cNvPicPr>
          <p:nvPr/>
        </p:nvPicPr>
        <p:blipFill>
          <a:blip r:embed="rId4"/>
          <a:stretch>
            <a:fillRect/>
          </a:stretch>
        </p:blipFill>
        <p:spPr>
          <a:xfrm>
            <a:off x="9625413" y="6269468"/>
            <a:ext cx="2499016" cy="576698"/>
          </a:xfrm>
          <a:prstGeom prst="rect">
            <a:avLst/>
          </a:prstGeom>
        </p:spPr>
      </p:pic>
    </p:spTree>
    <p:extLst>
      <p:ext uri="{BB962C8B-B14F-4D97-AF65-F5344CB8AC3E}">
        <p14:creationId xmlns:p14="http://schemas.microsoft.com/office/powerpoint/2010/main" val="3941020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92A43-FCD4-4C3A-6105-8D48D69945DC}"/>
              </a:ext>
            </a:extLst>
          </p:cNvPr>
          <p:cNvSpPr>
            <a:spLocks noGrp="1"/>
          </p:cNvSpPr>
          <p:nvPr>
            <p:ph type="title"/>
          </p:nvPr>
        </p:nvSpPr>
        <p:spPr>
          <a:xfrm>
            <a:off x="238196" y="161605"/>
            <a:ext cx="11622655" cy="1775492"/>
          </a:xfrm>
        </p:spPr>
        <p:txBody>
          <a:bodyPr>
            <a:normAutofit fontScale="90000"/>
          </a:bodyPr>
          <a:lstStyle/>
          <a:p>
            <a:pPr algn="l" rtl="0">
              <a:lnSpc>
                <a:spcPct val="100000"/>
              </a:lnSpc>
            </a:pPr>
            <a:r>
              <a:rPr lang="fr-CA" sz="4000" b="0" i="0" u="none" baseline="0" noProof="1">
                <a:latin typeface="Poppins SemiBold"/>
                <a:ea typeface="Poppins SemiBold"/>
                <a:cs typeface="Poppins SemiBold"/>
              </a:rPr>
              <a:t>Éléments clés permettant d’adopter des approches d’apprentissage socioémotionnel axées sur l’affirmation de l’identité</a:t>
            </a:r>
          </a:p>
        </p:txBody>
      </p:sp>
      <p:sp>
        <p:nvSpPr>
          <p:cNvPr id="8" name="TextBox 7">
            <a:extLst>
              <a:ext uri="{FF2B5EF4-FFF2-40B4-BE49-F238E27FC236}">
                <a16:creationId xmlns:a16="http://schemas.microsoft.com/office/drawing/2014/main" id="{97864288-E6CC-273D-F254-CE7EB4481B50}"/>
              </a:ext>
            </a:extLst>
          </p:cNvPr>
          <p:cNvSpPr txBox="1"/>
          <p:nvPr/>
        </p:nvSpPr>
        <p:spPr>
          <a:xfrm>
            <a:off x="260502" y="2127923"/>
            <a:ext cx="6098582" cy="523220"/>
          </a:xfrm>
          <a:prstGeom prst="rect">
            <a:avLst/>
          </a:prstGeom>
          <a:noFill/>
        </p:spPr>
        <p:txBody>
          <a:bodyPr wrap="square">
            <a:spAutoFit/>
          </a:bodyPr>
          <a:lstStyle/>
          <a:p>
            <a:r>
              <a:rPr lang="fr-CA" sz="2800" b="1" noProof="1">
                <a:latin typeface="Roboto Black" panose="02000000000000000000" pitchFamily="2" charset="0"/>
                <a:ea typeface="Roboto Black" panose="02000000000000000000" pitchFamily="2" charset="0"/>
                <a:cs typeface="Poppins SemiBold"/>
              </a:rPr>
              <a:t>À essayer</a:t>
            </a:r>
            <a:r>
              <a:rPr lang="fr-CA" sz="2800" b="1" u="none" baseline="0" noProof="1">
                <a:latin typeface="Roboto Black" panose="02000000000000000000" pitchFamily="2" charset="0"/>
                <a:ea typeface="Roboto Black" panose="02000000000000000000" pitchFamily="2" charset="0"/>
                <a:cs typeface="Poppins SemiBold"/>
              </a:rPr>
              <a:t>...</a:t>
            </a:r>
            <a:endParaRPr lang="fr-CA" sz="2800" b="1" noProof="1">
              <a:latin typeface="Roboto Black" panose="02000000000000000000" pitchFamily="2" charset="0"/>
              <a:ea typeface="Roboto Black" panose="02000000000000000000" pitchFamily="2" charset="0"/>
            </a:endParaRPr>
          </a:p>
        </p:txBody>
      </p:sp>
      <p:pic>
        <p:nvPicPr>
          <p:cNvPr id="4" name="Graphic 3" descr="Plan clé">
            <a:extLst>
              <a:ext uri="{FF2B5EF4-FFF2-40B4-BE49-F238E27FC236}">
                <a16:creationId xmlns:a16="http://schemas.microsoft.com/office/drawing/2014/main" id="{47EF6BEA-04E8-DCC7-E4AF-E810C71D9C2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04771" y="2761049"/>
            <a:ext cx="914400" cy="914400"/>
          </a:xfrm>
          <a:prstGeom prst="rect">
            <a:avLst/>
          </a:prstGeom>
        </p:spPr>
      </p:pic>
      <p:pic>
        <p:nvPicPr>
          <p:cNvPr id="5" name="Graphic 4" descr="Plan clé">
            <a:extLst>
              <a:ext uri="{FF2B5EF4-FFF2-40B4-BE49-F238E27FC236}">
                <a16:creationId xmlns:a16="http://schemas.microsoft.com/office/drawing/2014/main" id="{591B6814-13AA-B101-D5D0-E84E9307D08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04770" y="4109279"/>
            <a:ext cx="914400" cy="914400"/>
          </a:xfrm>
          <a:prstGeom prst="rect">
            <a:avLst/>
          </a:prstGeom>
        </p:spPr>
      </p:pic>
      <p:pic>
        <p:nvPicPr>
          <p:cNvPr id="6" name="Graphic 5" descr="Plan clé">
            <a:extLst>
              <a:ext uri="{FF2B5EF4-FFF2-40B4-BE49-F238E27FC236}">
                <a16:creationId xmlns:a16="http://schemas.microsoft.com/office/drawing/2014/main" id="{969BAF75-910C-A0B5-630E-48FD9D10060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04771" y="5843310"/>
            <a:ext cx="914400" cy="914400"/>
          </a:xfrm>
          <a:prstGeom prst="rect">
            <a:avLst/>
          </a:prstGeom>
        </p:spPr>
      </p:pic>
      <p:sp>
        <p:nvSpPr>
          <p:cNvPr id="3" name="Content Placeholder 2">
            <a:extLst>
              <a:ext uri="{FF2B5EF4-FFF2-40B4-BE49-F238E27FC236}">
                <a16:creationId xmlns:a16="http://schemas.microsoft.com/office/drawing/2014/main" id="{640E7128-C7AB-CCBE-AD94-33D70B344199}"/>
              </a:ext>
            </a:extLst>
          </p:cNvPr>
          <p:cNvSpPr>
            <a:spLocks noGrp="1"/>
          </p:cNvSpPr>
          <p:nvPr>
            <p:ph idx="1"/>
          </p:nvPr>
        </p:nvSpPr>
        <p:spPr>
          <a:xfrm>
            <a:off x="1928003" y="2975671"/>
            <a:ext cx="10021189" cy="3844035"/>
          </a:xfrm>
        </p:spPr>
        <p:txBody>
          <a:bodyPr vert="horz" lIns="91440" tIns="45720" rIns="91440" bIns="45720" rtlCol="0" anchor="t">
            <a:normAutofit fontScale="85000" lnSpcReduction="10000"/>
          </a:bodyPr>
          <a:lstStyle/>
          <a:p>
            <a:pPr marL="0" indent="0" algn="l" rtl="0">
              <a:lnSpc>
                <a:spcPct val="110000"/>
              </a:lnSpc>
              <a:spcAft>
                <a:spcPts val="1000"/>
              </a:spcAft>
              <a:buNone/>
            </a:pPr>
            <a:r>
              <a:rPr lang="fr-CA" b="0" i="0" u="none" baseline="0" noProof="1">
                <a:solidFill>
                  <a:srgbClr val="2F2F2F"/>
                </a:solidFill>
                <a:latin typeface="Roboto Medium"/>
                <a:ea typeface="Roboto Medium"/>
                <a:cs typeface="Roboto Medium"/>
              </a:rPr>
              <a:t>Voir les élèves à travers leurs atouts qui affirment leur identité, tout en valorisant la richesse que représentent leurs différentes visions du monde et expériences personnelles pour l’école.</a:t>
            </a:r>
            <a:endParaRPr lang="fr-CA" noProof="1"/>
          </a:p>
          <a:p>
            <a:pPr marL="0" indent="0" algn="l" rtl="0">
              <a:lnSpc>
                <a:spcPct val="110000"/>
              </a:lnSpc>
              <a:spcAft>
                <a:spcPts val="1000"/>
              </a:spcAft>
              <a:buNone/>
            </a:pPr>
            <a:r>
              <a:rPr lang="fr-CA" b="0" i="0" u="none" baseline="0" noProof="1">
                <a:solidFill>
                  <a:srgbClr val="2F2F2F"/>
                </a:solidFill>
                <a:latin typeface="Roboto Medium"/>
                <a:ea typeface="Roboto Medium"/>
                <a:cs typeface="Roboto Medium"/>
              </a:rPr>
              <a:t>Reconnaître les répercussions profondes du racisme, de l’oppression, de la marginalisation et de la colonisation sur le bien-être des élèves et y répondre en mettant l’accent sur la réconciliation, l’équité, les droits de la personne et la justice sociale.  </a:t>
            </a:r>
          </a:p>
          <a:p>
            <a:pPr marL="0" indent="0" algn="l" rtl="0">
              <a:lnSpc>
                <a:spcPct val="110000"/>
              </a:lnSpc>
              <a:spcAft>
                <a:spcPts val="1000"/>
              </a:spcAft>
              <a:buNone/>
            </a:pPr>
            <a:r>
              <a:rPr lang="fr-CA" b="0" i="0" u="none" baseline="0" noProof="1">
                <a:solidFill>
                  <a:srgbClr val="2F2F2F"/>
                </a:solidFill>
                <a:latin typeface="Roboto Medium"/>
                <a:ea typeface="Roboto Medium"/>
                <a:cs typeface="Roboto Medium"/>
              </a:rPr>
              <a:t>Accorder la priorité à la voix, au leadership et à l’agentivité des élèves.</a:t>
            </a:r>
          </a:p>
        </p:txBody>
      </p:sp>
    </p:spTree>
    <p:extLst>
      <p:ext uri="{BB962C8B-B14F-4D97-AF65-F5344CB8AC3E}">
        <p14:creationId xmlns:p14="http://schemas.microsoft.com/office/powerpoint/2010/main" val="2810261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758AF-6BCD-589F-2C28-02805ECC72E4}"/>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FA72AD4D-1F03-AE5E-389A-CDC642F8F6DA}"/>
              </a:ext>
            </a:extLst>
          </p:cNvPr>
          <p:cNvSpPr>
            <a:spLocks noGrp="1"/>
          </p:cNvSpPr>
          <p:nvPr>
            <p:ph type="title"/>
          </p:nvPr>
        </p:nvSpPr>
        <p:spPr>
          <a:xfrm>
            <a:off x="225968" y="180952"/>
            <a:ext cx="11622655" cy="1711923"/>
          </a:xfrm>
        </p:spPr>
        <p:txBody>
          <a:bodyPr>
            <a:normAutofit fontScale="90000"/>
          </a:bodyPr>
          <a:lstStyle/>
          <a:p>
            <a:pPr algn="l" rtl="0">
              <a:lnSpc>
                <a:spcPct val="100000"/>
              </a:lnSpc>
            </a:pPr>
            <a:r>
              <a:rPr lang="fr-CA" sz="4000" b="0" i="0" u="none" baseline="0" noProof="1">
                <a:latin typeface="Poppins SemiBold"/>
                <a:ea typeface="Poppins SemiBold"/>
                <a:cs typeface="Poppins SemiBold"/>
              </a:rPr>
              <a:t>Éléments clés permettant d’adopter des approches d’apprentissage socioémotionnel axées sur l’affirmation de l’identité </a:t>
            </a:r>
            <a:r>
              <a:rPr lang="fr-CA" sz="4000" b="0" i="0" u="none" baseline="0" noProof="1">
                <a:solidFill>
                  <a:schemeClr val="bg1"/>
                </a:solidFill>
                <a:latin typeface="Poppins SemiBold"/>
                <a:ea typeface="Poppins SemiBold"/>
                <a:cs typeface="Poppins SemiBold"/>
              </a:rPr>
              <a:t>2</a:t>
            </a:r>
          </a:p>
        </p:txBody>
      </p:sp>
      <p:sp>
        <p:nvSpPr>
          <p:cNvPr id="2" name="TextBox 1">
            <a:extLst>
              <a:ext uri="{FF2B5EF4-FFF2-40B4-BE49-F238E27FC236}">
                <a16:creationId xmlns:a16="http://schemas.microsoft.com/office/drawing/2014/main" id="{42891C4A-782B-0B22-655F-66165AF96C52}"/>
              </a:ext>
            </a:extLst>
          </p:cNvPr>
          <p:cNvSpPr txBox="1"/>
          <p:nvPr/>
        </p:nvSpPr>
        <p:spPr>
          <a:xfrm>
            <a:off x="260502" y="2127923"/>
            <a:ext cx="6098582" cy="523220"/>
          </a:xfrm>
          <a:prstGeom prst="rect">
            <a:avLst/>
          </a:prstGeom>
          <a:noFill/>
        </p:spPr>
        <p:txBody>
          <a:bodyPr wrap="square">
            <a:spAutoFit/>
          </a:bodyPr>
          <a:lstStyle/>
          <a:p>
            <a:r>
              <a:rPr lang="fr-CA" sz="2800" b="1" noProof="1">
                <a:latin typeface="Roboto Black" panose="02000000000000000000" pitchFamily="2" charset="0"/>
                <a:ea typeface="Roboto Black" panose="02000000000000000000" pitchFamily="2" charset="0"/>
                <a:cs typeface="Poppins SemiBold"/>
              </a:rPr>
              <a:t>À essayer</a:t>
            </a:r>
            <a:r>
              <a:rPr lang="fr-CA" sz="2800" b="1" u="none" baseline="0" noProof="1">
                <a:latin typeface="Roboto Black" panose="02000000000000000000" pitchFamily="2" charset="0"/>
                <a:ea typeface="Roboto Black" panose="02000000000000000000" pitchFamily="2" charset="0"/>
                <a:cs typeface="Poppins SemiBold"/>
              </a:rPr>
              <a:t>...</a:t>
            </a:r>
            <a:endParaRPr lang="fr-CA" sz="2800" b="1" noProof="1">
              <a:latin typeface="Roboto Black" panose="02000000000000000000" pitchFamily="2" charset="0"/>
              <a:ea typeface="Roboto Black" panose="02000000000000000000" pitchFamily="2" charset="0"/>
            </a:endParaRPr>
          </a:p>
        </p:txBody>
      </p:sp>
      <p:pic>
        <p:nvPicPr>
          <p:cNvPr id="4" name="Graphic 3" descr="Plan clé">
            <a:extLst>
              <a:ext uri="{FF2B5EF4-FFF2-40B4-BE49-F238E27FC236}">
                <a16:creationId xmlns:a16="http://schemas.microsoft.com/office/drawing/2014/main" id="{9CCB0F45-EA31-DC06-A518-53B46754C6D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96737" y="2654640"/>
            <a:ext cx="914400" cy="914400"/>
          </a:xfrm>
          <a:prstGeom prst="rect">
            <a:avLst/>
          </a:prstGeom>
        </p:spPr>
      </p:pic>
      <p:pic>
        <p:nvPicPr>
          <p:cNvPr id="5" name="Graphic 4" descr="Plan clé">
            <a:extLst>
              <a:ext uri="{FF2B5EF4-FFF2-40B4-BE49-F238E27FC236}">
                <a16:creationId xmlns:a16="http://schemas.microsoft.com/office/drawing/2014/main" id="{CE9AE903-DBBF-3DAC-C801-92ECF621F90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96736" y="3725217"/>
            <a:ext cx="914400" cy="914400"/>
          </a:xfrm>
          <a:prstGeom prst="rect">
            <a:avLst/>
          </a:prstGeom>
        </p:spPr>
      </p:pic>
      <p:pic>
        <p:nvPicPr>
          <p:cNvPr id="6" name="Graphic 5" descr="Plan clé">
            <a:extLst>
              <a:ext uri="{FF2B5EF4-FFF2-40B4-BE49-F238E27FC236}">
                <a16:creationId xmlns:a16="http://schemas.microsoft.com/office/drawing/2014/main" id="{BA343082-64E7-2CF3-3436-B799FCA4DF3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96737" y="4813648"/>
            <a:ext cx="914400" cy="914400"/>
          </a:xfrm>
          <a:prstGeom prst="rect">
            <a:avLst/>
          </a:prstGeom>
        </p:spPr>
      </p:pic>
      <p:sp>
        <p:nvSpPr>
          <p:cNvPr id="3" name="Content Placeholder 2">
            <a:extLst>
              <a:ext uri="{FF2B5EF4-FFF2-40B4-BE49-F238E27FC236}">
                <a16:creationId xmlns:a16="http://schemas.microsoft.com/office/drawing/2014/main" id="{69360DE5-FBD5-32CF-A333-86C27F5CCF9F}"/>
              </a:ext>
            </a:extLst>
          </p:cNvPr>
          <p:cNvSpPr>
            <a:spLocks noGrp="1"/>
          </p:cNvSpPr>
          <p:nvPr>
            <p:ph idx="1"/>
          </p:nvPr>
        </p:nvSpPr>
        <p:spPr>
          <a:xfrm>
            <a:off x="1584101" y="2868565"/>
            <a:ext cx="10045522" cy="3861792"/>
          </a:xfrm>
        </p:spPr>
        <p:txBody>
          <a:bodyPr vert="horz" lIns="91440" tIns="45720" rIns="91440" bIns="45720" rtlCol="0" anchor="t">
            <a:normAutofit/>
          </a:bodyPr>
          <a:lstStyle/>
          <a:p>
            <a:pPr marL="0" indent="0" algn="l" rtl="0">
              <a:lnSpc>
                <a:spcPct val="110000"/>
              </a:lnSpc>
              <a:spcAft>
                <a:spcPts val="1000"/>
              </a:spcAft>
              <a:buNone/>
            </a:pPr>
            <a:r>
              <a:rPr lang="fr-CA" sz="2400" b="0" i="0" u="none" baseline="0" noProof="1">
                <a:solidFill>
                  <a:srgbClr val="000000"/>
                </a:solidFill>
                <a:latin typeface="Roboto Medium"/>
                <a:ea typeface="Roboto Medium"/>
                <a:cs typeface="Roboto Medium"/>
              </a:rPr>
              <a:t>Transmettre l’idée </a:t>
            </a:r>
            <a:r>
              <a:rPr lang="fr-CA" sz="2400" b="0" i="0" u="none" baseline="0" noProof="1">
                <a:solidFill>
                  <a:srgbClr val="2F2F2F"/>
                </a:solidFill>
                <a:latin typeface="Roboto Medium"/>
                <a:ea typeface="Roboto Medium"/>
                <a:cs typeface="Roboto Medium"/>
              </a:rPr>
              <a:t>qu’il n’existe qu’une seule forme acceptable de comportement ou d’expression des émotions.</a:t>
            </a:r>
          </a:p>
          <a:p>
            <a:pPr marL="0" indent="0" algn="l" rtl="0">
              <a:lnSpc>
                <a:spcPct val="110000"/>
              </a:lnSpc>
              <a:spcAft>
                <a:spcPts val="1000"/>
              </a:spcAft>
              <a:buNone/>
            </a:pPr>
            <a:r>
              <a:rPr lang="fr-CA" sz="2400" b="0" i="0" u="none" baseline="0" noProof="1">
                <a:latin typeface="Roboto Medium"/>
                <a:ea typeface="Roboto Medium"/>
                <a:cs typeface="Roboto Medium"/>
              </a:rPr>
              <a:t>Problématiser involontairement les réactions émotionnelles des élèves qui appartiennent à certaines catégories identitaires.</a:t>
            </a:r>
            <a:endParaRPr lang="fr-CA" sz="2400" noProof="1">
              <a:solidFill>
                <a:srgbClr val="2F2F2F"/>
              </a:solidFill>
              <a:latin typeface="Roboto Medium"/>
              <a:ea typeface="Roboto Medium"/>
              <a:cs typeface="Roboto Medium"/>
            </a:endParaRPr>
          </a:p>
          <a:p>
            <a:pPr marL="0" indent="0">
              <a:lnSpc>
                <a:spcPct val="110000"/>
              </a:lnSpc>
              <a:spcAft>
                <a:spcPts val="1000"/>
              </a:spcAft>
              <a:buNone/>
            </a:pPr>
            <a:r>
              <a:rPr lang="fr-CA" sz="2400" noProof="1">
                <a:solidFill>
                  <a:srgbClr val="2F2F2F"/>
                </a:solidFill>
                <a:latin typeface="Roboto Medium"/>
                <a:ea typeface="Roboto Medium"/>
                <a:cs typeface="Roboto Medium"/>
              </a:rPr>
              <a:t>Considérer l’apprentissage socioémotionnel comme étant uniquement ancré dans le développement des compétences personnelles (ce qui peut mettre l’accent sur l’indépendance et l’autonomie plutôt que sur la communauté et les liens sociaux).</a:t>
            </a:r>
            <a:endParaRPr lang="fr-CA" sz="2400" noProof="1">
              <a:latin typeface="Roboto Medium"/>
              <a:ea typeface="Roboto Medium"/>
              <a:cs typeface="Roboto Medium"/>
            </a:endParaRPr>
          </a:p>
        </p:txBody>
      </p:sp>
    </p:spTree>
    <p:extLst>
      <p:ext uri="{BB962C8B-B14F-4D97-AF65-F5344CB8AC3E}">
        <p14:creationId xmlns:p14="http://schemas.microsoft.com/office/powerpoint/2010/main" val="8544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FAD7"/>
        </a:solidFill>
        <a:effectLst/>
      </p:bgPr>
    </p:bg>
    <p:spTree>
      <p:nvGrpSpPr>
        <p:cNvPr id="1" name="">
          <a:extLst>
            <a:ext uri="{FF2B5EF4-FFF2-40B4-BE49-F238E27FC236}">
              <a16:creationId xmlns:a16="http://schemas.microsoft.com/office/drawing/2014/main" id="{6BDEBA6F-3F71-D37E-B086-57B1B6E944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55ED5E-842A-E272-01DF-AC31C90C9312}"/>
              </a:ext>
            </a:extLst>
          </p:cNvPr>
          <p:cNvSpPr>
            <a:spLocks noGrp="1"/>
          </p:cNvSpPr>
          <p:nvPr>
            <p:ph type="title"/>
          </p:nvPr>
        </p:nvSpPr>
        <p:spPr>
          <a:xfrm>
            <a:off x="1183342" y="-134470"/>
            <a:ext cx="10747970" cy="1325563"/>
          </a:xfrm>
        </p:spPr>
        <p:txBody>
          <a:bodyPr>
            <a:normAutofit/>
          </a:bodyPr>
          <a:lstStyle/>
          <a:p>
            <a:r>
              <a:rPr lang="fr-CA" sz="4000" b="1" noProof="1">
                <a:latin typeface="Poppins SemiBold" pitchFamily="2" charset="77"/>
                <a:cs typeface="Poppins SemiBold" pitchFamily="2" charset="77"/>
              </a:rPr>
              <a:t>Notes pour les animateurs/animatrices​</a:t>
            </a:r>
            <a:endParaRPr lang="fr-CA" sz="4000" b="1" noProof="1">
              <a:solidFill>
                <a:srgbClr val="FCFAD7"/>
              </a:solidFill>
              <a:latin typeface="Poppins SemiBold" pitchFamily="2" charset="77"/>
              <a:cs typeface="Poppins SemiBold" pitchFamily="2" charset="77"/>
            </a:endParaRPr>
          </a:p>
        </p:txBody>
      </p:sp>
      <p:pic>
        <p:nvPicPr>
          <p:cNvPr id="5" name="Picture 4" descr="pencil">
            <a:extLst>
              <a:ext uri="{FF2B5EF4-FFF2-40B4-BE49-F238E27FC236}">
                <a16:creationId xmlns:a16="http://schemas.microsoft.com/office/drawing/2014/main" id="{A6792B49-8656-A139-47B6-A1880F5CB05D}"/>
              </a:ext>
            </a:extLst>
          </p:cNvPr>
          <p:cNvPicPr>
            <a:picLocks noChangeAspect="1"/>
          </p:cNvPicPr>
          <p:nvPr/>
        </p:nvPicPr>
        <p:blipFill>
          <a:blip r:embed="rId3"/>
          <a:stretch>
            <a:fillRect/>
          </a:stretch>
        </p:blipFill>
        <p:spPr>
          <a:xfrm flipH="1">
            <a:off x="260688" y="225425"/>
            <a:ext cx="580350" cy="649846"/>
          </a:xfrm>
          <a:prstGeom prst="rect">
            <a:avLst/>
          </a:prstGeom>
          <a:ln>
            <a:noFill/>
          </a:ln>
        </p:spPr>
      </p:pic>
      <p:sp>
        <p:nvSpPr>
          <p:cNvPr id="7" name="Content Placeholder 2">
            <a:extLst>
              <a:ext uri="{FF2B5EF4-FFF2-40B4-BE49-F238E27FC236}">
                <a16:creationId xmlns:a16="http://schemas.microsoft.com/office/drawing/2014/main" id="{66281D7D-28A0-F7D7-A749-E6046341CEB8}"/>
              </a:ext>
            </a:extLst>
          </p:cNvPr>
          <p:cNvSpPr txBox="1">
            <a:spLocks/>
          </p:cNvSpPr>
          <p:nvPr/>
        </p:nvSpPr>
        <p:spPr>
          <a:xfrm>
            <a:off x="633591" y="1255595"/>
            <a:ext cx="11017624" cy="5505813"/>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R="0" lvl="0" algn="l" defTabSz="914400" rtl="0" eaLnBrk="1" fontAlgn="auto" latinLnBrk="0" hangingPunct="1">
              <a:lnSpc>
                <a:spcPct val="120000"/>
              </a:lnSpc>
              <a:spcBef>
                <a:spcPts val="1000"/>
              </a:spcBef>
              <a:spcAft>
                <a:spcPts val="0"/>
              </a:spcAft>
              <a:buClrTx/>
              <a:buSzTx/>
              <a:tabLst/>
              <a:defRPr/>
            </a:pPr>
            <a:r>
              <a:rPr kumimoji="0" lang="fr-CA" sz="2400" b="1" i="0" u="none" strike="noStrike" kern="1200" cap="none" spc="0" normalizeH="0" baseline="0" noProof="1">
                <a:ln>
                  <a:noFill/>
                </a:ln>
                <a:solidFill>
                  <a:prstClr val="black"/>
                </a:solidFill>
                <a:effectLst/>
                <a:uLnTx/>
                <a:uFillTx/>
                <a:latin typeface="Roboto Medium"/>
                <a:ea typeface="Roboto Medium"/>
                <a:cs typeface="Roboto Medium"/>
              </a:rPr>
              <a:t>Ce diaporama contient du contenu complémentaire au cours </a:t>
            </a:r>
            <a:r>
              <a:rPr kumimoji="0" lang="fr-CA" sz="2400" u="none" strike="noStrike" kern="1200" cap="none" spc="0" normalizeH="0" baseline="0" noProof="1">
                <a:ln>
                  <a:noFill/>
                </a:ln>
                <a:solidFill>
                  <a:srgbClr val="400E8A"/>
                </a:solidFill>
                <a:effectLst/>
                <a:uLnTx/>
                <a:uFillTx/>
                <a:latin typeface="Roboto Black" panose="02000000000000000000" pitchFamily="2" charset="0"/>
                <a:ea typeface="Roboto Black" panose="02000000000000000000" pitchFamily="2" charset="0"/>
                <a:cs typeface="Roboto Medium"/>
                <a:hlinkClick r:id="rId4">
                  <a:extLst>
                    <a:ext uri="{A12FA001-AC4F-418D-AE19-62706E023703}">
                      <ahyp:hlinkClr xmlns:ahyp="http://schemas.microsoft.com/office/drawing/2018/hyperlinkcolor" val="tx"/>
                    </a:ext>
                  </a:extLst>
                </a:hlinkClick>
              </a:rPr>
              <a:t>Intro à LIT SM</a:t>
            </a:r>
            <a:r>
              <a:rPr kumimoji="0" lang="fr-CA" sz="2400" b="1" i="0" u="none" strike="noStrike" kern="1200" cap="none" spc="0" normalizeH="0" baseline="0" noProof="1">
                <a:ln>
                  <a:noFill/>
                </a:ln>
                <a:solidFill>
                  <a:prstClr val="black"/>
                </a:solidFill>
                <a:effectLst/>
                <a:uLnTx/>
                <a:uFillTx/>
                <a:latin typeface="Roboto Medium"/>
                <a:ea typeface="Roboto Medium"/>
                <a:cs typeface="Roboto Medium"/>
              </a:rPr>
              <a:t>, une formation d’une heure sur la santé mentale conçue pour le personnel enseignant. Il propose un contenu connexe dans un format adapté aux réunions du personnel ou à tout autre type de formation professionnelle.​</a:t>
            </a:r>
          </a:p>
          <a:p>
            <a:pPr marR="0" lvl="0" algn="l" defTabSz="914400" rtl="0" eaLnBrk="1" fontAlgn="auto" latinLnBrk="0" hangingPunct="1">
              <a:lnSpc>
                <a:spcPct val="120000"/>
              </a:lnSpc>
              <a:spcBef>
                <a:spcPts val="1000"/>
              </a:spcBef>
              <a:spcAft>
                <a:spcPts val="0"/>
              </a:spcAft>
              <a:buClrTx/>
              <a:buSzTx/>
              <a:tabLst/>
              <a:defRPr/>
            </a:pPr>
            <a:r>
              <a:rPr kumimoji="0" lang="fr-CA" sz="2400" b="1" i="0" u="none" strike="noStrike" kern="1200" cap="none" spc="0" normalizeH="0" baseline="0" noProof="1">
                <a:ln>
                  <a:noFill/>
                </a:ln>
                <a:solidFill>
                  <a:prstClr val="black"/>
                </a:solidFill>
                <a:effectLst/>
                <a:uLnTx/>
                <a:uFillTx/>
                <a:latin typeface="Roboto Medium"/>
                <a:ea typeface="Roboto Medium"/>
                <a:cs typeface="Roboto Medium"/>
              </a:rPr>
              <a:t>Adaptez les diapositives à vos besoins. Vous pouvez les modifier ou les réorganiser. Prenez le temps de réfléchir et d’évaluer les options qui vous semblent pertinentes ou qui correspondent au temps dont vous disposez.​</a:t>
            </a:r>
          </a:p>
          <a:p>
            <a:pPr marR="0" lvl="0" algn="l" defTabSz="914400" rtl="0" eaLnBrk="1" fontAlgn="auto" latinLnBrk="0" hangingPunct="1">
              <a:lnSpc>
                <a:spcPct val="120000"/>
              </a:lnSpc>
              <a:spcBef>
                <a:spcPts val="1000"/>
              </a:spcBef>
              <a:spcAft>
                <a:spcPts val="0"/>
              </a:spcAft>
              <a:buClrTx/>
              <a:buSzTx/>
              <a:tabLst/>
              <a:defRPr/>
            </a:pPr>
            <a:r>
              <a:rPr kumimoji="0" lang="fr-CA" sz="2400" b="1" i="0" u="none" strike="noStrike" kern="1200" cap="none" spc="0" normalizeH="0" baseline="0" noProof="1">
                <a:ln>
                  <a:noFill/>
                </a:ln>
                <a:solidFill>
                  <a:prstClr val="black"/>
                </a:solidFill>
                <a:effectLst/>
                <a:uLnTx/>
                <a:uFillTx/>
                <a:latin typeface="Roboto Medium"/>
                <a:ea typeface="Roboto Medium"/>
                <a:cs typeface="Roboto Medium"/>
              </a:rPr>
              <a:t>Envisagez de compléter les ressources avec des activités et des informations supplémentaires </a:t>
            </a:r>
            <a:r>
              <a:rPr kumimoji="0" lang="fr-CA" sz="2400" u="none" strike="noStrike" kern="1200" cap="none" spc="0" normalizeH="0" baseline="0" noProof="1">
                <a:ln>
                  <a:noFill/>
                </a:ln>
                <a:solidFill>
                  <a:prstClr val="black"/>
                </a:solidFill>
                <a:effectLst/>
                <a:uLnTx/>
                <a:uFillTx/>
                <a:latin typeface="Roboto Black" panose="02000000000000000000" pitchFamily="2" charset="0"/>
                <a:ea typeface="Roboto Black" panose="02000000000000000000" pitchFamily="2" charset="0"/>
                <a:cs typeface="Roboto Medium"/>
              </a:rPr>
              <a:t>adaptées à votre région et à votre conseil scolaire </a:t>
            </a:r>
            <a:r>
              <a:rPr kumimoji="0" lang="fr-CA" sz="2400" b="1" i="0" u="none" strike="noStrike" kern="1200" cap="none" spc="0" normalizeH="0" baseline="0" noProof="1">
                <a:ln>
                  <a:noFill/>
                </a:ln>
                <a:solidFill>
                  <a:prstClr val="black"/>
                </a:solidFill>
                <a:effectLst/>
                <a:uLnTx/>
                <a:uFillTx/>
                <a:latin typeface="Roboto Medium"/>
                <a:ea typeface="Roboto Medium"/>
                <a:cs typeface="Roboto Medium"/>
              </a:rPr>
              <a:t>(p. ex., programmes locaux de santé mentale, possibilités de formation, etc.).​</a:t>
            </a:r>
          </a:p>
          <a:p>
            <a:pPr marR="0" lvl="0" algn="l" defTabSz="914400" rtl="0" eaLnBrk="1" fontAlgn="auto" latinLnBrk="0" hangingPunct="1">
              <a:lnSpc>
                <a:spcPct val="120000"/>
              </a:lnSpc>
              <a:spcBef>
                <a:spcPts val="1000"/>
              </a:spcBef>
              <a:spcAft>
                <a:spcPts val="0"/>
              </a:spcAft>
              <a:buClrTx/>
              <a:buSzTx/>
              <a:tabLst/>
              <a:defRPr/>
            </a:pPr>
            <a:r>
              <a:rPr kumimoji="0" lang="fr-CA" sz="2400" b="1" i="0" u="none" strike="noStrike" kern="1200" cap="none" spc="0" normalizeH="0" baseline="0" noProof="1">
                <a:ln>
                  <a:noFill/>
                </a:ln>
                <a:solidFill>
                  <a:prstClr val="black"/>
                </a:solidFill>
                <a:effectLst/>
                <a:uLnTx/>
                <a:uFillTx/>
                <a:latin typeface="Roboto Medium"/>
                <a:ea typeface="Roboto Medium"/>
                <a:cs typeface="Roboto Medium"/>
              </a:rPr>
              <a:t>Envisagez la possibilité d’inviter les membres du personnel à suivre le cours en ligne. Il est gratuit, peut être suivi à son propre rythme et un certificat est délivré à la fin de la formation.​</a:t>
            </a:r>
          </a:p>
        </p:txBody>
      </p:sp>
    </p:spTree>
    <p:extLst>
      <p:ext uri="{BB962C8B-B14F-4D97-AF65-F5344CB8AC3E}">
        <p14:creationId xmlns:p14="http://schemas.microsoft.com/office/powerpoint/2010/main" val="575003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BF9FC"/>
        </a:solidFill>
        <a:effectLst/>
      </p:bgPr>
    </p:bg>
    <p:spTree>
      <p:nvGrpSpPr>
        <p:cNvPr id="1" name="">
          <a:extLst>
            <a:ext uri="{FF2B5EF4-FFF2-40B4-BE49-F238E27FC236}">
              <a16:creationId xmlns:a16="http://schemas.microsoft.com/office/drawing/2014/main" id="{D4F4AE27-09E0-9A37-E84E-D9E75142C5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6C16F2-E595-DB4A-CC51-9414D5DF5A8D}"/>
              </a:ext>
            </a:extLst>
          </p:cNvPr>
          <p:cNvSpPr>
            <a:spLocks noGrp="1"/>
          </p:cNvSpPr>
          <p:nvPr>
            <p:ph type="title"/>
          </p:nvPr>
        </p:nvSpPr>
        <p:spPr>
          <a:xfrm>
            <a:off x="838200" y="-1325563"/>
            <a:ext cx="10515600" cy="1325563"/>
          </a:xfrm>
        </p:spPr>
        <p:txBody>
          <a:bodyPr vert="horz" lIns="91440" tIns="45720" rIns="91440" bIns="45720" rtlCol="0" anchor="b">
            <a:normAutofit/>
          </a:bodyPr>
          <a:lstStyle/>
          <a:p>
            <a:pPr algn="l" rtl="0"/>
            <a:r>
              <a:rPr lang="fr-CA" b="0" i="0" u="none" baseline="0" noProof="1"/>
              <a:t>Réfléchir 2 </a:t>
            </a:r>
          </a:p>
        </p:txBody>
      </p:sp>
      <p:pic>
        <p:nvPicPr>
          <p:cNvPr id="4" name="Picture 3" descr="Illustration représentant la silhouette d'une tête humaine qui se regarde dans un miroir et voit son reflet. Texte : « Réfléchir » ">
            <a:extLst>
              <a:ext uri="{FF2B5EF4-FFF2-40B4-BE49-F238E27FC236}">
                <a16:creationId xmlns:a16="http://schemas.microsoft.com/office/drawing/2014/main" id="{0E83E625-0259-F5F0-5A99-D1536C9A389D}"/>
              </a:ext>
            </a:extLst>
          </p:cNvPr>
          <p:cNvPicPr>
            <a:picLocks noChangeAspect="1"/>
          </p:cNvPicPr>
          <p:nvPr/>
        </p:nvPicPr>
        <p:blipFill>
          <a:blip r:embed="rId3"/>
          <a:stretch>
            <a:fillRect/>
          </a:stretch>
        </p:blipFill>
        <p:spPr>
          <a:xfrm>
            <a:off x="391079" y="752105"/>
            <a:ext cx="2650649" cy="2676896"/>
          </a:xfrm>
          <a:prstGeom prst="rect">
            <a:avLst/>
          </a:prstGeom>
        </p:spPr>
      </p:pic>
      <p:sp>
        <p:nvSpPr>
          <p:cNvPr id="3" name="Content Placeholder 2">
            <a:extLst>
              <a:ext uri="{FF2B5EF4-FFF2-40B4-BE49-F238E27FC236}">
                <a16:creationId xmlns:a16="http://schemas.microsoft.com/office/drawing/2014/main" id="{7F3D3362-A5C2-9EB9-7C03-455E6C11B2A2}"/>
              </a:ext>
            </a:extLst>
          </p:cNvPr>
          <p:cNvSpPr>
            <a:spLocks noGrp="1"/>
          </p:cNvSpPr>
          <p:nvPr>
            <p:ph idx="1"/>
          </p:nvPr>
        </p:nvSpPr>
        <p:spPr>
          <a:xfrm>
            <a:off x="3335627" y="1049019"/>
            <a:ext cx="8216721" cy="4290862"/>
          </a:xfrm>
        </p:spPr>
        <p:txBody>
          <a:bodyPr vert="horz" lIns="91440" tIns="45720" rIns="91440" bIns="45720" rtlCol="0" anchor="t">
            <a:normAutofit fontScale="77500" lnSpcReduction="20000"/>
          </a:bodyPr>
          <a:lstStyle/>
          <a:p>
            <a:pPr marL="0" indent="0" algn="l" rtl="0">
              <a:lnSpc>
                <a:spcPct val="130000"/>
              </a:lnSpc>
              <a:buNone/>
            </a:pPr>
            <a:r>
              <a:rPr lang="fr-CA" sz="3200" b="0" i="0" u="none" baseline="0" noProof="1">
                <a:latin typeface="Roboto Medium"/>
                <a:ea typeface="Roboto Medium"/>
                <a:cs typeface="Roboto Medium"/>
              </a:rPr>
              <a:t>Il est important de se rappeler que les élèves arrivent à l’école avec des aptitudes socioémotionnelles façonnées et forgées par leur famille, leur culture, leur communauté et leurs expériences.</a:t>
            </a:r>
          </a:p>
          <a:p>
            <a:pPr algn="l" rtl="0">
              <a:lnSpc>
                <a:spcPct val="130000"/>
              </a:lnSpc>
            </a:pPr>
            <a:r>
              <a:rPr lang="fr-CA" sz="3200" b="0" i="0" u="none" baseline="0" noProof="1">
                <a:latin typeface="Roboto Medium"/>
                <a:ea typeface="Roboto Medium"/>
                <a:cs typeface="Roboto Medium"/>
              </a:rPr>
              <a:t>Quelles habiletés socioémotionnelles et stratégies les élèves apportent-ils dans votre école?</a:t>
            </a:r>
          </a:p>
          <a:p>
            <a:pPr algn="l" rtl="0">
              <a:lnSpc>
                <a:spcPct val="130000"/>
              </a:lnSpc>
            </a:pPr>
            <a:r>
              <a:rPr lang="fr-CA" sz="3200" b="0" i="0" u="none" baseline="0" noProof="1">
                <a:latin typeface="Roboto Medium"/>
                <a:ea typeface="Roboto Medium"/>
                <a:cs typeface="Roboto Medium"/>
              </a:rPr>
              <a:t>Quelles habiletés socioémotionnelles et stratégies apportez-vous en tant qu’adulte?</a:t>
            </a:r>
            <a:endParaRPr lang="fr-CA" noProof="1"/>
          </a:p>
        </p:txBody>
      </p:sp>
    </p:spTree>
    <p:extLst>
      <p:ext uri="{BB962C8B-B14F-4D97-AF65-F5344CB8AC3E}">
        <p14:creationId xmlns:p14="http://schemas.microsoft.com/office/powerpoint/2010/main" val="2029857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336C80-DF63-F9F1-CACC-8889892C82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FE2BDE-AAB4-832D-B472-FC4865CEE5F4}"/>
              </a:ext>
            </a:extLst>
          </p:cNvPr>
          <p:cNvSpPr>
            <a:spLocks noGrp="1"/>
          </p:cNvSpPr>
          <p:nvPr>
            <p:ph type="title"/>
          </p:nvPr>
        </p:nvSpPr>
        <p:spPr>
          <a:xfrm>
            <a:off x="225167" y="158254"/>
            <a:ext cx="11376561" cy="1325563"/>
          </a:xfrm>
        </p:spPr>
        <p:txBody>
          <a:bodyPr>
            <a:normAutofit/>
          </a:bodyPr>
          <a:lstStyle/>
          <a:p>
            <a:pPr algn="l" rtl="0"/>
            <a:r>
              <a:rPr lang="fr-CA" sz="4000" b="0" i="0" u="none" baseline="0" noProof="1">
                <a:latin typeface="Poppins SemiBold"/>
                <a:ea typeface="Poppins SemiBold"/>
                <a:cs typeface="Poppins SemiBold"/>
              </a:rPr>
              <a:t>Mesures que le personnel enseignant peut prendre pour soutenir les élèves</a:t>
            </a:r>
          </a:p>
        </p:txBody>
      </p:sp>
      <p:graphicFrame>
        <p:nvGraphicFramePr>
          <p:cNvPr id="6" name="Content Placeholder 5" descr="Tableau cyclique avec 4 actions clés.">
            <a:extLst>
              <a:ext uri="{FF2B5EF4-FFF2-40B4-BE49-F238E27FC236}">
                <a16:creationId xmlns:a16="http://schemas.microsoft.com/office/drawing/2014/main" id="{CF9D83A0-0DBA-1F68-A8A3-EB97C1F73E23}"/>
              </a:ext>
            </a:extLst>
          </p:cNvPr>
          <p:cNvGraphicFramePr>
            <a:graphicFrameLocks noGrp="1"/>
          </p:cNvGraphicFramePr>
          <p:nvPr>
            <p:ph idx="1"/>
            <p:extLst>
              <p:ext uri="{D42A27DB-BD31-4B8C-83A1-F6EECF244321}">
                <p14:modId xmlns:p14="http://schemas.microsoft.com/office/powerpoint/2010/main" val="699931326"/>
              </p:ext>
            </p:extLst>
          </p:nvPr>
        </p:nvGraphicFramePr>
        <p:xfrm>
          <a:off x="108392" y="1574609"/>
          <a:ext cx="11975215" cy="5038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59" name="TextBox 1258">
            <a:extLst>
              <a:ext uri="{FF2B5EF4-FFF2-40B4-BE49-F238E27FC236}">
                <a16:creationId xmlns:a16="http://schemas.microsoft.com/office/drawing/2014/main" id="{7711D1E9-CA30-C106-5351-EE1D30522C40}"/>
              </a:ext>
            </a:extLst>
          </p:cNvPr>
          <p:cNvSpPr txBox="1"/>
          <p:nvPr/>
        </p:nvSpPr>
        <p:spPr>
          <a:xfrm>
            <a:off x="4069725" y="3498773"/>
            <a:ext cx="407332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lnSpc>
                <a:spcPct val="90000"/>
              </a:lnSpc>
            </a:pPr>
            <a:r>
              <a:rPr lang="fr-CA" sz="4000" b="1" i="0" u="none" baseline="0" noProof="1">
                <a:solidFill>
                  <a:srgbClr val="528316"/>
                </a:solidFill>
                <a:latin typeface="Roboto Black"/>
                <a:ea typeface="Roboto Black"/>
                <a:cs typeface="Roboto Black"/>
              </a:rPr>
              <a:t>Actions</a:t>
            </a:r>
            <a:br>
              <a:rPr lang="fr-CA" sz="4000" b="1" i="0" u="none" baseline="0" noProof="1">
                <a:solidFill>
                  <a:srgbClr val="528316"/>
                </a:solidFill>
                <a:latin typeface="Roboto Black"/>
                <a:ea typeface="Roboto Black"/>
                <a:cs typeface="Roboto Black"/>
              </a:rPr>
            </a:br>
            <a:r>
              <a:rPr lang="fr-CA" sz="4000" b="1" i="0" u="none" baseline="0" noProof="1">
                <a:solidFill>
                  <a:srgbClr val="528316"/>
                </a:solidFill>
                <a:latin typeface="Roboto Black"/>
                <a:ea typeface="Roboto Black"/>
                <a:cs typeface="Roboto Black"/>
              </a:rPr>
              <a:t>clés</a:t>
            </a:r>
          </a:p>
        </p:txBody>
      </p:sp>
      <p:pic>
        <p:nvPicPr>
          <p:cNvPr id="14" name="Graphic 13" descr="Plan clé">
            <a:extLst>
              <a:ext uri="{FF2B5EF4-FFF2-40B4-BE49-F238E27FC236}">
                <a16:creationId xmlns:a16="http://schemas.microsoft.com/office/drawing/2014/main" id="{B0244AA0-E2F8-D294-54B1-348E82AF114A}"/>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5669121" y="4473470"/>
            <a:ext cx="847590" cy="825362"/>
          </a:xfrm>
          <a:prstGeom prst="rect">
            <a:avLst/>
          </a:prstGeom>
        </p:spPr>
      </p:pic>
    </p:spTree>
    <p:extLst>
      <p:ext uri="{BB962C8B-B14F-4D97-AF65-F5344CB8AC3E}">
        <p14:creationId xmlns:p14="http://schemas.microsoft.com/office/powerpoint/2010/main" val="1997205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F7B06-CDF0-D838-4E40-7E58F85F826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439C092-7026-02EA-9E15-847230AEB295}"/>
              </a:ext>
            </a:extLst>
          </p:cNvPr>
          <p:cNvSpPr>
            <a:spLocks noGrp="1"/>
          </p:cNvSpPr>
          <p:nvPr>
            <p:ph type="title"/>
          </p:nvPr>
        </p:nvSpPr>
        <p:spPr>
          <a:xfrm>
            <a:off x="838200" y="-1325563"/>
            <a:ext cx="10515600" cy="1325563"/>
          </a:xfrm>
        </p:spPr>
        <p:txBody>
          <a:bodyPr vert="horz" lIns="91440" tIns="45720" rIns="91440" bIns="45720" rtlCol="0" anchor="b">
            <a:normAutofit fontScale="90000"/>
          </a:bodyPr>
          <a:lstStyle/>
          <a:p>
            <a:pPr algn="l" rtl="0"/>
            <a:r>
              <a:rPr lang="fr-CA" b="0" i="0" u="none" baseline="0" noProof="1"/>
              <a:t>Considérations pour soutenir des approches d’apprentissage socioémotionnel (ASE) axées sur l’affirmation de l’identité</a:t>
            </a:r>
          </a:p>
        </p:txBody>
      </p:sp>
      <p:sp>
        <p:nvSpPr>
          <p:cNvPr id="9" name="Oval 8">
            <a:extLst>
              <a:ext uri="{FF2B5EF4-FFF2-40B4-BE49-F238E27FC236}">
                <a16:creationId xmlns:a16="http://schemas.microsoft.com/office/drawing/2014/main" id="{F13EDAEE-04C9-546B-EB68-2BCFCE234976}"/>
              </a:ext>
            </a:extLst>
          </p:cNvPr>
          <p:cNvSpPr/>
          <p:nvPr/>
        </p:nvSpPr>
        <p:spPr>
          <a:xfrm>
            <a:off x="118972" y="219008"/>
            <a:ext cx="2582172" cy="2582172"/>
          </a:xfrm>
          <a:prstGeom prst="ellipse">
            <a:avLst/>
          </a:prstGeom>
          <a:solidFill>
            <a:srgbClr val="40008D"/>
          </a:solidFill>
          <a:ln>
            <a:solidFill>
              <a:srgbClr val="40008D"/>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lang="fr-CA" b="1" i="0" u="none" baseline="0" noProof="1">
                <a:solidFill>
                  <a:schemeClr val="bg1"/>
                </a:solidFill>
                <a:latin typeface="Roboto Black"/>
                <a:ea typeface="Roboto Black"/>
                <a:cs typeface="Roboto Black"/>
              </a:rPr>
              <a:t>Envisagez des approches différenciées.</a:t>
            </a:r>
          </a:p>
        </p:txBody>
      </p:sp>
      <p:sp>
        <p:nvSpPr>
          <p:cNvPr id="2" name="Oval 1">
            <a:extLst>
              <a:ext uri="{FF2B5EF4-FFF2-40B4-BE49-F238E27FC236}">
                <a16:creationId xmlns:a16="http://schemas.microsoft.com/office/drawing/2014/main" id="{EF6376CC-942B-2D8F-45EC-BD83C4733F22}"/>
              </a:ext>
            </a:extLst>
          </p:cNvPr>
          <p:cNvSpPr/>
          <p:nvPr/>
        </p:nvSpPr>
        <p:spPr>
          <a:xfrm>
            <a:off x="4026332" y="156959"/>
            <a:ext cx="2193984" cy="2222738"/>
          </a:xfrm>
          <a:prstGeom prst="ellipse">
            <a:avLst/>
          </a:prstGeom>
          <a:solidFill>
            <a:srgbClr val="40008D"/>
          </a:solidFill>
          <a:ln>
            <a:solidFill>
              <a:srgbClr val="40008D"/>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lang="fr-CA" b="1" i="0" u="none" baseline="0" noProof="1">
                <a:solidFill>
                  <a:schemeClr val="bg1"/>
                </a:solidFill>
                <a:latin typeface="Roboto Black"/>
                <a:ea typeface="Roboto Black"/>
                <a:cs typeface="Roboto Black"/>
              </a:rPr>
              <a:t> Utilisez les moments propices à l’appren-tissage.</a:t>
            </a:r>
          </a:p>
        </p:txBody>
      </p:sp>
      <p:sp>
        <p:nvSpPr>
          <p:cNvPr id="4" name="Oval 3">
            <a:extLst>
              <a:ext uri="{FF2B5EF4-FFF2-40B4-BE49-F238E27FC236}">
                <a16:creationId xmlns:a16="http://schemas.microsoft.com/office/drawing/2014/main" id="{5428A80A-F4E8-6304-5C61-C465A6FC2B8D}"/>
              </a:ext>
            </a:extLst>
          </p:cNvPr>
          <p:cNvSpPr/>
          <p:nvPr/>
        </p:nvSpPr>
        <p:spPr>
          <a:xfrm>
            <a:off x="9833206" y="-103031"/>
            <a:ext cx="2537076" cy="2522122"/>
          </a:xfrm>
          <a:prstGeom prst="ellipse">
            <a:avLst/>
          </a:prstGeom>
          <a:solidFill>
            <a:srgbClr val="40008D"/>
          </a:solidFill>
          <a:ln>
            <a:solidFill>
              <a:srgbClr val="40008D"/>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lang="fr-CA" b="1" i="0" u="none" baseline="0" noProof="1">
                <a:solidFill>
                  <a:schemeClr val="bg1"/>
                </a:solidFill>
                <a:latin typeface="Roboto Black"/>
                <a:ea typeface="Roboto Black"/>
                <a:cs typeface="Roboto Black"/>
              </a:rPr>
              <a:t>Assurez l’utilisation de programmation axés sur les forces.</a:t>
            </a:r>
          </a:p>
        </p:txBody>
      </p:sp>
      <p:sp>
        <p:nvSpPr>
          <p:cNvPr id="6" name="Oval 5">
            <a:extLst>
              <a:ext uri="{FF2B5EF4-FFF2-40B4-BE49-F238E27FC236}">
                <a16:creationId xmlns:a16="http://schemas.microsoft.com/office/drawing/2014/main" id="{7CD1D2D5-0149-28D4-6025-14EDFA9D485F}"/>
              </a:ext>
            </a:extLst>
          </p:cNvPr>
          <p:cNvSpPr/>
          <p:nvPr/>
        </p:nvSpPr>
        <p:spPr>
          <a:xfrm>
            <a:off x="7745117" y="1431156"/>
            <a:ext cx="2981156" cy="2871823"/>
          </a:xfrm>
          <a:prstGeom prst="ellipse">
            <a:avLst/>
          </a:prstGeom>
          <a:solidFill>
            <a:srgbClr val="1BA3DC"/>
          </a:solidFill>
          <a:ln>
            <a:solidFill>
              <a:srgbClr val="1BA3DC"/>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lang="fr-CA" b="1" i="0" u="none" baseline="0" noProof="1">
                <a:solidFill>
                  <a:schemeClr val="tx1"/>
                </a:solidFill>
                <a:latin typeface="Roboto Black" panose="02000000000000000000" pitchFamily="2" charset="0"/>
                <a:ea typeface="Roboto Black" panose="02000000000000000000" pitchFamily="2" charset="0"/>
              </a:rPr>
              <a:t>Reconnaissez et changez les situations lorsque l’ASE est utilisé</a:t>
            </a:r>
            <a:r>
              <a:rPr lang="fr-CA" b="1" noProof="1">
                <a:solidFill>
                  <a:schemeClr val="tx1"/>
                </a:solidFill>
                <a:latin typeface="Roboto Black" panose="02000000000000000000" pitchFamily="2" charset="0"/>
                <a:ea typeface="Roboto Black" panose="02000000000000000000" pitchFamily="2" charset="0"/>
              </a:rPr>
              <a:t> </a:t>
            </a:r>
            <a:r>
              <a:rPr lang="fr-CA" b="1" i="0" u="none" baseline="0" noProof="1">
                <a:solidFill>
                  <a:schemeClr val="tx1"/>
                </a:solidFill>
                <a:latin typeface="Roboto Black" panose="02000000000000000000" pitchFamily="2" charset="0"/>
                <a:ea typeface="Roboto Black" panose="02000000000000000000" pitchFamily="2" charset="0"/>
              </a:rPr>
              <a:t>comme outil de gestion du comportement.</a:t>
            </a:r>
            <a:endParaRPr lang="fr-CA" b="1" noProof="1">
              <a:solidFill>
                <a:schemeClr val="tx1"/>
              </a:solidFill>
              <a:latin typeface="Roboto Black" panose="02000000000000000000" pitchFamily="2" charset="0"/>
              <a:ea typeface="Roboto Black" panose="02000000000000000000" pitchFamily="2" charset="0"/>
              <a:cs typeface="Roboto Black"/>
            </a:endParaRPr>
          </a:p>
        </p:txBody>
      </p:sp>
      <p:sp>
        <p:nvSpPr>
          <p:cNvPr id="7" name="Oval 6">
            <a:extLst>
              <a:ext uri="{FF2B5EF4-FFF2-40B4-BE49-F238E27FC236}">
                <a16:creationId xmlns:a16="http://schemas.microsoft.com/office/drawing/2014/main" id="{48FB1D6A-2CD8-1FDE-AE6C-34DDFA0F94B1}"/>
              </a:ext>
            </a:extLst>
          </p:cNvPr>
          <p:cNvSpPr/>
          <p:nvPr/>
        </p:nvSpPr>
        <p:spPr>
          <a:xfrm>
            <a:off x="6193767" y="61731"/>
            <a:ext cx="2352135" cy="2265871"/>
          </a:xfrm>
          <a:prstGeom prst="ellipse">
            <a:avLst/>
          </a:prstGeom>
          <a:solidFill>
            <a:srgbClr val="7ABC30"/>
          </a:solidFill>
          <a:ln>
            <a:solidFill>
              <a:srgbClr val="7ABC3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lang="fr-CA" b="1" i="0" u="none" baseline="0" noProof="1">
                <a:solidFill>
                  <a:schemeClr val="tx1"/>
                </a:solidFill>
                <a:latin typeface="Roboto Black"/>
                <a:ea typeface="Roboto Black"/>
                <a:cs typeface="Roboto Black"/>
              </a:rPr>
              <a:t>Réfléchissez à votre propre situation, à vos privilèges et à vos préjugés.</a:t>
            </a:r>
            <a:endParaRPr lang="fr-CA" b="0" i="0" u="none" baseline="0" noProof="1">
              <a:solidFill>
                <a:schemeClr val="tx1"/>
              </a:solidFill>
              <a:latin typeface="Roboto Medium"/>
              <a:ea typeface="Roboto Medium"/>
              <a:cs typeface="Roboto Medium"/>
            </a:endParaRPr>
          </a:p>
        </p:txBody>
      </p:sp>
      <p:sp>
        <p:nvSpPr>
          <p:cNvPr id="8" name="Oval 7">
            <a:extLst>
              <a:ext uri="{FF2B5EF4-FFF2-40B4-BE49-F238E27FC236}">
                <a16:creationId xmlns:a16="http://schemas.microsoft.com/office/drawing/2014/main" id="{AF6EC625-65B2-5D63-7ED6-6016EF66F957}"/>
              </a:ext>
            </a:extLst>
          </p:cNvPr>
          <p:cNvSpPr/>
          <p:nvPr/>
        </p:nvSpPr>
        <p:spPr>
          <a:xfrm>
            <a:off x="222615" y="2360868"/>
            <a:ext cx="2153177" cy="2074210"/>
          </a:xfrm>
          <a:prstGeom prst="ellipse">
            <a:avLst/>
          </a:prstGeom>
          <a:solidFill>
            <a:srgbClr val="7ABC30"/>
          </a:solidFill>
          <a:ln>
            <a:solidFill>
              <a:srgbClr val="7ABC3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CA" b="1" noProof="1">
                <a:solidFill>
                  <a:schemeClr val="tx1"/>
                </a:solidFill>
                <a:latin typeface="Roboto Black" panose="02000000000000000000" pitchFamily="2" charset="0"/>
                <a:ea typeface="Roboto Black" panose="02000000000000000000" pitchFamily="2" charset="0"/>
                <a:cs typeface="+mn-lt"/>
              </a:rPr>
              <a:t>Développez une mentalité axée sur les actifs</a:t>
            </a:r>
            <a:endParaRPr lang="fr-CA" noProof="1">
              <a:solidFill>
                <a:schemeClr val="tx1"/>
              </a:solidFill>
              <a:latin typeface="Roboto Black" panose="02000000000000000000" pitchFamily="2" charset="0"/>
              <a:ea typeface="Roboto Black" panose="02000000000000000000" pitchFamily="2" charset="0"/>
            </a:endParaRPr>
          </a:p>
        </p:txBody>
      </p:sp>
      <p:sp>
        <p:nvSpPr>
          <p:cNvPr id="10" name="Oval 9">
            <a:extLst>
              <a:ext uri="{FF2B5EF4-FFF2-40B4-BE49-F238E27FC236}">
                <a16:creationId xmlns:a16="http://schemas.microsoft.com/office/drawing/2014/main" id="{BC441DD8-13BB-6ADC-6D80-8AF8D95B380E}"/>
              </a:ext>
            </a:extLst>
          </p:cNvPr>
          <p:cNvSpPr/>
          <p:nvPr/>
        </p:nvSpPr>
        <p:spPr>
          <a:xfrm>
            <a:off x="6331732" y="3836032"/>
            <a:ext cx="3282576" cy="3099242"/>
          </a:xfrm>
          <a:prstGeom prst="ellipse">
            <a:avLst/>
          </a:prstGeom>
          <a:solidFill>
            <a:srgbClr val="7ABC30"/>
          </a:solidFill>
          <a:ln>
            <a:solidFill>
              <a:srgbClr val="7ABC3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lang="fr-CA" b="1" i="0" u="none" baseline="0" noProof="1">
                <a:solidFill>
                  <a:schemeClr val="tx1"/>
                </a:solidFill>
                <a:latin typeface="Roboto Black"/>
                <a:ea typeface="Roboto Black"/>
                <a:cs typeface="Roboto Black"/>
              </a:rPr>
              <a:t>Engagez-vous à mieux comprendre l’impact des préjugés et de l’oppression sur Le développement des habiletés socioémotionnelles.</a:t>
            </a:r>
          </a:p>
        </p:txBody>
      </p:sp>
      <p:sp>
        <p:nvSpPr>
          <p:cNvPr id="11" name="Oval 10">
            <a:extLst>
              <a:ext uri="{FF2B5EF4-FFF2-40B4-BE49-F238E27FC236}">
                <a16:creationId xmlns:a16="http://schemas.microsoft.com/office/drawing/2014/main" id="{1E89580A-F6A1-BEFD-2356-A570C405FF87}"/>
              </a:ext>
            </a:extLst>
          </p:cNvPr>
          <p:cNvSpPr/>
          <p:nvPr/>
        </p:nvSpPr>
        <p:spPr>
          <a:xfrm>
            <a:off x="1894592" y="3152476"/>
            <a:ext cx="2544691" cy="2571253"/>
          </a:xfrm>
          <a:prstGeom prst="ellipse">
            <a:avLst/>
          </a:prstGeom>
          <a:solidFill>
            <a:srgbClr val="1BA3DC"/>
          </a:solidFill>
          <a:ln>
            <a:solidFill>
              <a:srgbClr val="1BA3DC"/>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lang="fr-CA" b="1" i="0" u="none" baseline="0" noProof="1">
                <a:solidFill>
                  <a:schemeClr val="tx1"/>
                </a:solidFill>
                <a:latin typeface="Roboto Black"/>
                <a:ea typeface="Roboto Black"/>
                <a:cs typeface="Roboto Black"/>
              </a:rPr>
              <a:t>Utilisez des pratiques pédagogiques adaptées à la culture des élèves.</a:t>
            </a:r>
          </a:p>
        </p:txBody>
      </p:sp>
      <p:sp>
        <p:nvSpPr>
          <p:cNvPr id="12" name="Oval 11">
            <a:extLst>
              <a:ext uri="{FF2B5EF4-FFF2-40B4-BE49-F238E27FC236}">
                <a16:creationId xmlns:a16="http://schemas.microsoft.com/office/drawing/2014/main" id="{21DB4DCA-D100-85C6-47DB-6335675DB193}"/>
              </a:ext>
            </a:extLst>
          </p:cNvPr>
          <p:cNvSpPr/>
          <p:nvPr/>
        </p:nvSpPr>
        <p:spPr>
          <a:xfrm>
            <a:off x="4845191" y="1931859"/>
            <a:ext cx="2567795" cy="2582173"/>
          </a:xfrm>
          <a:prstGeom prst="ellipse">
            <a:avLst/>
          </a:prstGeom>
          <a:solidFill>
            <a:srgbClr val="1BA3DC"/>
          </a:solidFill>
          <a:ln>
            <a:solidFill>
              <a:srgbClr val="1BA3DC"/>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lang="fr-CA" b="1" i="0" u="none" baseline="0" noProof="1">
                <a:solidFill>
                  <a:schemeClr val="tx1"/>
                </a:solidFill>
                <a:latin typeface="Roboto Black"/>
                <a:ea typeface="Roboto Black"/>
                <a:cs typeface="Roboto Black"/>
              </a:rPr>
              <a:t>Appuyez les conditions d’apprentissage antiracistes et anti-oppressives</a:t>
            </a:r>
          </a:p>
        </p:txBody>
      </p:sp>
      <p:sp>
        <p:nvSpPr>
          <p:cNvPr id="15" name="Oval 14">
            <a:extLst>
              <a:ext uri="{FF2B5EF4-FFF2-40B4-BE49-F238E27FC236}">
                <a16:creationId xmlns:a16="http://schemas.microsoft.com/office/drawing/2014/main" id="{F07EC3AD-7AAA-BDDE-0FE0-F8D51885E5D7}"/>
              </a:ext>
            </a:extLst>
          </p:cNvPr>
          <p:cNvSpPr/>
          <p:nvPr/>
        </p:nvSpPr>
        <p:spPr>
          <a:xfrm>
            <a:off x="9768066" y="3452074"/>
            <a:ext cx="2473307" cy="2501004"/>
          </a:xfrm>
          <a:prstGeom prst="ellipse">
            <a:avLst/>
          </a:prstGeom>
          <a:solidFill>
            <a:srgbClr val="A02B93"/>
          </a:solidFill>
          <a:ln>
            <a:solidFill>
              <a:srgbClr val="A02B9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lang="fr-CA" b="1" i="0" u="none" baseline="0" noProof="1">
                <a:solidFill>
                  <a:schemeClr val="bg1"/>
                </a:solidFill>
                <a:latin typeface="Roboto Black"/>
                <a:ea typeface="Roboto Black"/>
                <a:cs typeface="Roboto Black"/>
              </a:rPr>
              <a:t>Établissez des relations solides et bienveillantes.</a:t>
            </a:r>
            <a:endParaRPr lang="fr-CA" noProof="1">
              <a:solidFill>
                <a:schemeClr val="bg1"/>
              </a:solidFill>
            </a:endParaRPr>
          </a:p>
        </p:txBody>
      </p:sp>
      <p:sp>
        <p:nvSpPr>
          <p:cNvPr id="16" name="Oval 15">
            <a:extLst>
              <a:ext uri="{FF2B5EF4-FFF2-40B4-BE49-F238E27FC236}">
                <a16:creationId xmlns:a16="http://schemas.microsoft.com/office/drawing/2014/main" id="{C3A2B652-4110-7FAC-7216-B3BA05DEB4D5}"/>
              </a:ext>
              <a:ext uri="{C183D7F6-B498-43B3-948B-1728B52AA6E4}">
                <adec:decorative xmlns:adec="http://schemas.microsoft.com/office/drawing/2017/decorative" val="1"/>
              </a:ext>
            </a:extLst>
          </p:cNvPr>
          <p:cNvSpPr/>
          <p:nvPr/>
        </p:nvSpPr>
        <p:spPr>
          <a:xfrm>
            <a:off x="2188095" y="1012717"/>
            <a:ext cx="2380890" cy="2409644"/>
          </a:xfrm>
          <a:prstGeom prst="ellipse">
            <a:avLst/>
          </a:prstGeom>
          <a:solidFill>
            <a:srgbClr val="A02B93"/>
          </a:solidFill>
          <a:ln>
            <a:solidFill>
              <a:srgbClr val="A02B9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lang="fr-CA" b="1" i="0" u="none" baseline="0" noProof="1">
                <a:solidFill>
                  <a:schemeClr val="bg1"/>
                </a:solidFill>
                <a:latin typeface="Roboto Black"/>
                <a:ea typeface="Roboto Black"/>
                <a:cs typeface="Roboto Black"/>
              </a:rPr>
              <a:t>Modelez les habiletés dans les interactions quotidiennes.</a:t>
            </a:r>
          </a:p>
        </p:txBody>
      </p:sp>
      <p:sp>
        <p:nvSpPr>
          <p:cNvPr id="17" name="Oval 16">
            <a:extLst>
              <a:ext uri="{FF2B5EF4-FFF2-40B4-BE49-F238E27FC236}">
                <a16:creationId xmlns:a16="http://schemas.microsoft.com/office/drawing/2014/main" id="{72EB2CD2-76DE-6D49-BD28-5678C02FA991}"/>
              </a:ext>
            </a:extLst>
          </p:cNvPr>
          <p:cNvSpPr/>
          <p:nvPr/>
        </p:nvSpPr>
        <p:spPr>
          <a:xfrm>
            <a:off x="40780" y="4354495"/>
            <a:ext cx="2352135" cy="2265871"/>
          </a:xfrm>
          <a:prstGeom prst="ellipse">
            <a:avLst/>
          </a:prstGeom>
          <a:solidFill>
            <a:srgbClr val="A02B93"/>
          </a:solidFill>
          <a:ln>
            <a:solidFill>
              <a:srgbClr val="A02B9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CA" b="1" noProof="1">
                <a:solidFill>
                  <a:schemeClr val="bg1"/>
                </a:solidFill>
                <a:latin typeface="Roboto Black" panose="02000000000000000000" pitchFamily="2" charset="0"/>
                <a:ea typeface="Roboto Black" panose="02000000000000000000" pitchFamily="2" charset="0"/>
                <a:cs typeface="+mn-lt"/>
              </a:rPr>
              <a:t>Co-dirigez et co-apprendre avec les élèves et les familles.</a:t>
            </a:r>
            <a:endParaRPr lang="fr-CA" b="1" i="0" u="none" baseline="0" noProof="1">
              <a:solidFill>
                <a:schemeClr val="bg1"/>
              </a:solidFill>
              <a:latin typeface="Roboto Black" panose="02000000000000000000" pitchFamily="2" charset="0"/>
              <a:ea typeface="Roboto Black" panose="02000000000000000000" pitchFamily="2" charset="0"/>
              <a:cs typeface="Roboto Black"/>
            </a:endParaRPr>
          </a:p>
        </p:txBody>
      </p:sp>
      <p:sp>
        <p:nvSpPr>
          <p:cNvPr id="3" name="Oval 2">
            <a:extLst>
              <a:ext uri="{FF2B5EF4-FFF2-40B4-BE49-F238E27FC236}">
                <a16:creationId xmlns:a16="http://schemas.microsoft.com/office/drawing/2014/main" id="{DDA2D2F9-DF85-EC96-5D9E-4748F8D80ECC}"/>
              </a:ext>
            </a:extLst>
          </p:cNvPr>
          <p:cNvSpPr/>
          <p:nvPr/>
        </p:nvSpPr>
        <p:spPr>
          <a:xfrm>
            <a:off x="3904998" y="4118868"/>
            <a:ext cx="2596550" cy="2582173"/>
          </a:xfrm>
          <a:prstGeom prst="ellipse">
            <a:avLst/>
          </a:prstGeom>
          <a:solidFill>
            <a:srgbClr val="40008D"/>
          </a:solidFill>
          <a:ln>
            <a:solidFill>
              <a:srgbClr val="40008D"/>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lang="fr-CA" b="1" i="0" u="none" baseline="0" noProof="1">
                <a:solidFill>
                  <a:schemeClr val="bg1"/>
                </a:solidFill>
                <a:latin typeface="Roboto Black"/>
                <a:ea typeface="Roboto Black"/>
                <a:cs typeface="Roboto Black"/>
              </a:rPr>
              <a:t>Choisissez des ressources qui privilégient les besoins des élèves.</a:t>
            </a:r>
            <a:endParaRPr lang="fr-CA" noProof="1">
              <a:solidFill>
                <a:schemeClr val="bg1"/>
              </a:solidFill>
            </a:endParaRPr>
          </a:p>
        </p:txBody>
      </p:sp>
    </p:spTree>
    <p:extLst>
      <p:ext uri="{BB962C8B-B14F-4D97-AF65-F5344CB8AC3E}">
        <p14:creationId xmlns:p14="http://schemas.microsoft.com/office/powerpoint/2010/main" val="3638708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B93E032-33BD-0C8D-85ED-911413B0FCC8}"/>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D5DCCA2-72A8-5D51-5947-FFF0037DA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noProof="1"/>
          </a:p>
        </p:txBody>
      </p:sp>
      <p:pic>
        <p:nvPicPr>
          <p:cNvPr id="4" name="Picture 3">
            <a:extLst>
              <a:ext uri="{FF2B5EF4-FFF2-40B4-BE49-F238E27FC236}">
                <a16:creationId xmlns:a16="http://schemas.microsoft.com/office/drawing/2014/main" id="{7EBECAE5-FCD9-484C-15E3-440D7029A803}"/>
              </a:ext>
              <a:ext uri="{C183D7F6-B498-43B3-948B-1728B52AA6E4}">
                <adec:decorative xmlns:adec="http://schemas.microsoft.com/office/drawing/2017/decorative" val="1"/>
              </a:ext>
            </a:extLst>
          </p:cNvPr>
          <p:cNvPicPr>
            <a:picLocks noChangeAspect="1"/>
          </p:cNvPicPr>
          <p:nvPr/>
        </p:nvPicPr>
        <p:blipFill>
          <a:blip r:embed="rId3"/>
          <a:srcRect l="10274" r="10415"/>
          <a:stretch>
            <a:fillRect/>
          </a:stretch>
        </p:blipFill>
        <p:spPr>
          <a:xfrm>
            <a:off x="1" y="10"/>
            <a:ext cx="9614425" cy="6857990"/>
          </a:xfrm>
          <a:prstGeom prst="rect">
            <a:avLst/>
          </a:prstGeom>
        </p:spPr>
      </p:pic>
      <p:sp>
        <p:nvSpPr>
          <p:cNvPr id="11" name="Rectangle 10">
            <a:extLst>
              <a:ext uri="{FF2B5EF4-FFF2-40B4-BE49-F238E27FC236}">
                <a16:creationId xmlns:a16="http://schemas.microsoft.com/office/drawing/2014/main" id="{8303FB2A-1C51-76F6-6A8B-3A32C8A204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noProof="1"/>
          </a:p>
        </p:txBody>
      </p:sp>
      <p:sp>
        <p:nvSpPr>
          <p:cNvPr id="2" name="Title 1">
            <a:extLst>
              <a:ext uri="{FF2B5EF4-FFF2-40B4-BE49-F238E27FC236}">
                <a16:creationId xmlns:a16="http://schemas.microsoft.com/office/drawing/2014/main" id="{459B3FAA-0E55-EBC0-6F3A-BAF2FD558F69}"/>
              </a:ext>
            </a:extLst>
          </p:cNvPr>
          <p:cNvSpPr>
            <a:spLocks noGrp="1"/>
          </p:cNvSpPr>
          <p:nvPr>
            <p:ph type="title"/>
          </p:nvPr>
        </p:nvSpPr>
        <p:spPr>
          <a:xfrm>
            <a:off x="6081683" y="98187"/>
            <a:ext cx="5375877" cy="962060"/>
          </a:xfrm>
        </p:spPr>
        <p:txBody>
          <a:bodyPr vert="horz" lIns="91440" tIns="45720" rIns="91440" bIns="45720" rtlCol="0" anchor="ctr">
            <a:normAutofit/>
          </a:bodyPr>
          <a:lstStyle/>
          <a:p>
            <a:pPr algn="l" rtl="0"/>
            <a:r>
              <a:rPr lang="fr-CA" sz="4000" b="1" i="0" u="none" baseline="0" noProof="1">
                <a:latin typeface="Poppins SemiBold"/>
                <a:ea typeface="Poppins SemiBold"/>
                <a:cs typeface="Poppins SemiBold"/>
              </a:rPr>
              <a:t>Le saviez-vous? </a:t>
            </a:r>
            <a:r>
              <a:rPr lang="fr-CA" sz="4000" b="1" i="0" u="none" baseline="0" noProof="1">
                <a:solidFill>
                  <a:schemeClr val="bg1"/>
                </a:solidFill>
                <a:latin typeface="Poppins SemiBold"/>
                <a:ea typeface="Poppins SemiBold"/>
                <a:cs typeface="Poppins SemiBold"/>
              </a:rPr>
              <a:t>2</a:t>
            </a:r>
          </a:p>
        </p:txBody>
      </p:sp>
      <p:sp>
        <p:nvSpPr>
          <p:cNvPr id="3" name="TextBox 2">
            <a:extLst>
              <a:ext uri="{FF2B5EF4-FFF2-40B4-BE49-F238E27FC236}">
                <a16:creationId xmlns:a16="http://schemas.microsoft.com/office/drawing/2014/main" id="{AC1B8C4E-0B1D-66DE-5B4A-16EB9A6663CA}"/>
              </a:ext>
            </a:extLst>
          </p:cNvPr>
          <p:cNvSpPr txBox="1"/>
          <p:nvPr/>
        </p:nvSpPr>
        <p:spPr>
          <a:xfrm>
            <a:off x="6071788" y="1238406"/>
            <a:ext cx="5778759" cy="432752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gn="l" rtl="0">
              <a:lnSpc>
                <a:spcPct val="120000"/>
              </a:lnSpc>
              <a:spcBef>
                <a:spcPts val="1000"/>
              </a:spcBef>
            </a:pPr>
            <a:r>
              <a:rPr lang="fr-CA" sz="2000" b="0" i="0" u="none" baseline="0" noProof="1">
                <a:latin typeface="Roboto Medium" panose="02000000000000000000" pitchFamily="2" charset="0"/>
                <a:ea typeface="Roboto Medium" panose="02000000000000000000" pitchFamily="2" charset="0"/>
                <a:cs typeface="Calibri"/>
              </a:rPr>
              <a:t>Dans le passé, on s’appuyait sur des programmes d’ASE séquentiels et standardisés, souvent coûteux et qui ne répondaient pas toujours aux besoins de tous les élèves comme prévu.</a:t>
            </a:r>
          </a:p>
          <a:p>
            <a:pPr algn="l" rtl="0">
              <a:lnSpc>
                <a:spcPct val="120000"/>
              </a:lnSpc>
              <a:spcBef>
                <a:spcPts val="1000"/>
              </a:spcBef>
            </a:pPr>
            <a:r>
              <a:rPr lang="fr-CA" sz="2000" b="1" i="0" u="none" baseline="0" noProof="1">
                <a:solidFill>
                  <a:srgbClr val="333333"/>
                </a:solidFill>
                <a:latin typeface="Roboto Black" panose="02000000000000000000" pitchFamily="2" charset="0"/>
                <a:ea typeface="Roboto Black" panose="02000000000000000000" pitchFamily="2" charset="0"/>
                <a:cs typeface="Calibri"/>
              </a:rPr>
              <a:t>Des recommandations plus récentes préconisent une approche</a:t>
            </a:r>
            <a:r>
              <a:rPr lang="fr-CA" sz="2000" b="0" i="0" u="none" baseline="0" noProof="1">
                <a:solidFill>
                  <a:srgbClr val="333333"/>
                </a:solidFill>
                <a:latin typeface="Roboto Medium" panose="02000000000000000000" pitchFamily="2" charset="0"/>
                <a:ea typeface="Roboto Medium" panose="02000000000000000000" pitchFamily="2" charset="0"/>
                <a:cs typeface="Calibri"/>
              </a:rPr>
              <a:t> axée</a:t>
            </a:r>
            <a:r>
              <a:rPr lang="fr-CA" sz="2000" b="1" i="0" u="none" baseline="0" noProof="1">
                <a:solidFill>
                  <a:srgbClr val="333333"/>
                </a:solidFill>
                <a:latin typeface="Roboto Black" panose="02000000000000000000" pitchFamily="2" charset="0"/>
                <a:ea typeface="Roboto Black" panose="02000000000000000000" pitchFamily="2" charset="0"/>
                <a:cs typeface="Calibri"/>
              </a:rPr>
              <a:t> </a:t>
            </a:r>
            <a:r>
              <a:rPr lang="fr-CA" sz="2000" b="0" i="0" u="none" baseline="0" noProof="1">
                <a:solidFill>
                  <a:srgbClr val="333333"/>
                </a:solidFill>
                <a:latin typeface="Roboto Medium" panose="02000000000000000000" pitchFamily="2" charset="0"/>
                <a:ea typeface="Roboto Medium" panose="02000000000000000000" pitchFamily="2" charset="0"/>
                <a:cs typeface="Calibri"/>
              </a:rPr>
              <a:t>sur</a:t>
            </a:r>
            <a:r>
              <a:rPr lang="fr-CA" sz="2000" b="1" i="0" u="none" baseline="0" noProof="1">
                <a:solidFill>
                  <a:srgbClr val="333333"/>
                </a:solidFill>
                <a:latin typeface="Roboto Black" panose="02000000000000000000" pitchFamily="2" charset="0"/>
                <a:ea typeface="Roboto Black" panose="02000000000000000000" pitchFamily="2" charset="0"/>
                <a:cs typeface="Calibri"/>
              </a:rPr>
              <a:t> </a:t>
            </a:r>
            <a:r>
              <a:rPr lang="fr-CA" sz="2000" b="0" i="0" u="none" baseline="0" noProof="1">
                <a:solidFill>
                  <a:srgbClr val="333333"/>
                </a:solidFill>
                <a:latin typeface="Roboto Medium" panose="02000000000000000000" pitchFamily="2" charset="0"/>
                <a:ea typeface="Roboto Medium" panose="02000000000000000000" pitchFamily="2" charset="0"/>
                <a:cs typeface="Calibri"/>
              </a:rPr>
              <a:t>les </a:t>
            </a:r>
            <a:r>
              <a:rPr lang="fr-CA" sz="2000" b="0" i="1" u="none" baseline="0" noProof="1">
                <a:solidFill>
                  <a:srgbClr val="333333"/>
                </a:solidFill>
                <a:latin typeface="Roboto" panose="02000000000000000000" pitchFamily="2" charset="0"/>
                <a:ea typeface="Roboto" panose="02000000000000000000" pitchFamily="2" charset="0"/>
                <a:cs typeface="Calibri"/>
              </a:rPr>
              <a:t>pratiques fondamentales</a:t>
            </a:r>
            <a:r>
              <a:rPr lang="fr-CA" sz="2000" b="0" i="0" u="none" baseline="0" noProof="1">
                <a:solidFill>
                  <a:srgbClr val="333333"/>
                </a:solidFill>
                <a:latin typeface="Roboto Medium" panose="02000000000000000000" pitchFamily="2" charset="0"/>
                <a:ea typeface="Roboto Medium" panose="02000000000000000000" pitchFamily="2" charset="0"/>
                <a:cs typeface="Calibri"/>
              </a:rPr>
              <a:t> ou les </a:t>
            </a:r>
            <a:r>
              <a:rPr lang="fr-CA" sz="2000" b="0" i="1" u="none" baseline="0" noProof="1">
                <a:solidFill>
                  <a:srgbClr val="333333"/>
                </a:solidFill>
                <a:latin typeface="Roboto" panose="02000000000000000000" pitchFamily="2" charset="0"/>
                <a:ea typeface="Roboto" panose="02000000000000000000" pitchFamily="2" charset="0"/>
                <a:cs typeface="Calibri"/>
              </a:rPr>
              <a:t>éléments essentiels</a:t>
            </a:r>
            <a:r>
              <a:rPr lang="fr-CA" sz="2000" b="0" i="0" u="none" baseline="0" noProof="1">
                <a:solidFill>
                  <a:srgbClr val="333333"/>
                </a:solidFill>
                <a:latin typeface="Roboto Medium" panose="02000000000000000000" pitchFamily="2" charset="0"/>
                <a:ea typeface="Roboto Medium" panose="02000000000000000000" pitchFamily="2" charset="0"/>
                <a:cs typeface="Calibri"/>
              </a:rPr>
              <a:t>—c’est-à-dire des stratégies simples, souples et éclairées par des données probantes qui peuvent être intégrées dans les routines pédagogiques quotidiennes et les relations entre les élèves.</a:t>
            </a:r>
            <a:endParaRPr lang="fr-CA" sz="2000" noProof="1">
              <a:latin typeface="Roboto Medium" panose="02000000000000000000" pitchFamily="2" charset="0"/>
              <a:ea typeface="Roboto Medium" panose="02000000000000000000" pitchFamily="2" charset="0"/>
            </a:endParaRPr>
          </a:p>
        </p:txBody>
      </p:sp>
      <p:pic>
        <p:nvPicPr>
          <p:cNvPr id="6" name="Picture 5" descr="SMH-ON">
            <a:extLst>
              <a:ext uri="{FF2B5EF4-FFF2-40B4-BE49-F238E27FC236}">
                <a16:creationId xmlns:a16="http://schemas.microsoft.com/office/drawing/2014/main" id="{92913CC9-C329-0A64-8192-0D67C0CC33FE}"/>
              </a:ext>
            </a:extLst>
          </p:cNvPr>
          <p:cNvPicPr>
            <a:picLocks noChangeAspect="1"/>
          </p:cNvPicPr>
          <p:nvPr/>
        </p:nvPicPr>
        <p:blipFill>
          <a:blip r:embed="rId4"/>
          <a:stretch>
            <a:fillRect/>
          </a:stretch>
        </p:blipFill>
        <p:spPr>
          <a:xfrm>
            <a:off x="9625413" y="6256589"/>
            <a:ext cx="2499016" cy="576698"/>
          </a:xfrm>
          <a:prstGeom prst="rect">
            <a:avLst/>
          </a:prstGeom>
        </p:spPr>
      </p:pic>
    </p:spTree>
    <p:extLst>
      <p:ext uri="{BB962C8B-B14F-4D97-AF65-F5344CB8AC3E}">
        <p14:creationId xmlns:p14="http://schemas.microsoft.com/office/powerpoint/2010/main" val="2309124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BF9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807DA-7707-DDD0-5F85-B7895747EDB4}"/>
              </a:ext>
            </a:extLst>
          </p:cNvPr>
          <p:cNvSpPr>
            <a:spLocks noGrp="1"/>
          </p:cNvSpPr>
          <p:nvPr>
            <p:ph type="title"/>
          </p:nvPr>
        </p:nvSpPr>
        <p:spPr>
          <a:xfrm>
            <a:off x="838200" y="-1325563"/>
            <a:ext cx="10515600" cy="1325563"/>
          </a:xfrm>
        </p:spPr>
        <p:txBody>
          <a:bodyPr vert="horz" lIns="91440" tIns="45720" rIns="91440" bIns="45720" rtlCol="0" anchor="b">
            <a:normAutofit/>
          </a:bodyPr>
          <a:lstStyle/>
          <a:p>
            <a:pPr algn="l" rtl="0"/>
            <a:r>
              <a:rPr lang="fr-CA" b="0" i="0" u="none" baseline="0" noProof="1"/>
              <a:t>Réfléchir 3 </a:t>
            </a:r>
          </a:p>
        </p:txBody>
      </p:sp>
      <p:pic>
        <p:nvPicPr>
          <p:cNvPr id="4" name="Picture 3" descr="Illustration représentant la silhouette d'une tête humaine qui se regarde dans un miroir et voit son reflet. Texte : « Réfléchir » ">
            <a:extLst>
              <a:ext uri="{FF2B5EF4-FFF2-40B4-BE49-F238E27FC236}">
                <a16:creationId xmlns:a16="http://schemas.microsoft.com/office/drawing/2014/main" id="{1F2E25C4-26AF-CAD5-4FAE-6D403D2A737D}"/>
              </a:ext>
            </a:extLst>
          </p:cNvPr>
          <p:cNvPicPr>
            <a:picLocks noChangeAspect="1"/>
          </p:cNvPicPr>
          <p:nvPr/>
        </p:nvPicPr>
        <p:blipFill>
          <a:blip r:embed="rId3"/>
          <a:stretch>
            <a:fillRect/>
          </a:stretch>
        </p:blipFill>
        <p:spPr>
          <a:xfrm>
            <a:off x="639052" y="653142"/>
            <a:ext cx="2650650" cy="2859975"/>
          </a:xfrm>
          <a:prstGeom prst="rect">
            <a:avLst/>
          </a:prstGeom>
        </p:spPr>
      </p:pic>
      <p:sp>
        <p:nvSpPr>
          <p:cNvPr id="3" name="Content Placeholder 2">
            <a:extLst>
              <a:ext uri="{FF2B5EF4-FFF2-40B4-BE49-F238E27FC236}">
                <a16:creationId xmlns:a16="http://schemas.microsoft.com/office/drawing/2014/main" id="{2AEDDB83-A6F5-85AA-EBF2-D40C78C85199}"/>
              </a:ext>
            </a:extLst>
          </p:cNvPr>
          <p:cNvSpPr>
            <a:spLocks noGrp="1"/>
          </p:cNvSpPr>
          <p:nvPr>
            <p:ph idx="1"/>
          </p:nvPr>
        </p:nvSpPr>
        <p:spPr>
          <a:xfrm>
            <a:off x="3656391" y="1010098"/>
            <a:ext cx="8221156" cy="4978578"/>
          </a:xfrm>
        </p:spPr>
        <p:txBody>
          <a:bodyPr vert="horz" lIns="91440" tIns="45720" rIns="91440" bIns="45720" rtlCol="0" anchor="t">
            <a:normAutofit fontScale="85000" lnSpcReduction="10000"/>
          </a:bodyPr>
          <a:lstStyle/>
          <a:p>
            <a:pPr marL="12700" indent="-12700" algn="l" rtl="0">
              <a:lnSpc>
                <a:spcPct val="130000"/>
              </a:lnSpc>
              <a:buNone/>
            </a:pPr>
            <a:r>
              <a:rPr lang="fr-CA" sz="3200" b="0" i="0" u="none" baseline="0" noProof="1">
                <a:latin typeface="Roboto Medium"/>
                <a:ea typeface="Calibri"/>
                <a:cs typeface="Calibri"/>
              </a:rPr>
              <a:t>Le développement des habiletés socioémotionnelles réussit le mieux lorsqu’il est :</a:t>
            </a:r>
          </a:p>
          <a:p>
            <a:pPr marL="457200" indent="-457200" algn="l" rtl="0">
              <a:lnSpc>
                <a:spcPct val="130000"/>
              </a:lnSpc>
            </a:pPr>
            <a:r>
              <a:rPr lang="fr-CA" sz="3200" b="0" i="0" u="none" baseline="0" noProof="1">
                <a:latin typeface="Roboto Medium"/>
                <a:ea typeface="Calibri"/>
                <a:cs typeface="Calibri"/>
              </a:rPr>
              <a:t>adapté au niveau de développement des élèves;</a:t>
            </a:r>
          </a:p>
          <a:p>
            <a:pPr marL="457200" indent="-457200" algn="l" rtl="0">
              <a:lnSpc>
                <a:spcPct val="130000"/>
              </a:lnSpc>
            </a:pPr>
            <a:r>
              <a:rPr lang="fr-CA" sz="3200" b="0" i="0" u="none" baseline="0" noProof="1">
                <a:latin typeface="Roboto Medium"/>
                <a:ea typeface="Calibri"/>
                <a:cs typeface="Calibri"/>
              </a:rPr>
              <a:t>fondé sur l’affirmation de l’identité;</a:t>
            </a:r>
          </a:p>
          <a:p>
            <a:pPr marL="457200" indent="-457200" algn="l" rtl="0">
              <a:lnSpc>
                <a:spcPct val="130000"/>
              </a:lnSpc>
            </a:pPr>
            <a:r>
              <a:rPr lang="fr-CA" sz="3200" b="0" i="0" u="none" baseline="0" noProof="1">
                <a:latin typeface="Roboto Medium"/>
                <a:ea typeface="Calibri"/>
                <a:cs typeface="Calibri"/>
              </a:rPr>
              <a:t>intégré à tous les aspects de l’expérience scolaire de l’élève. </a:t>
            </a:r>
            <a:endParaRPr lang="fr-CA" sz="3200" noProof="1">
              <a:solidFill>
                <a:srgbClr val="2F2F2F"/>
              </a:solidFill>
              <a:latin typeface="Roboto Medium"/>
              <a:ea typeface="Calibri"/>
              <a:cs typeface="Calibri"/>
            </a:endParaRPr>
          </a:p>
          <a:p>
            <a:pPr marL="0" indent="0" algn="l" rtl="0">
              <a:lnSpc>
                <a:spcPct val="130000"/>
              </a:lnSpc>
              <a:spcBef>
                <a:spcPts val="2400"/>
              </a:spcBef>
              <a:buNone/>
            </a:pPr>
            <a:r>
              <a:rPr lang="fr-CA" sz="3200" b="1" i="0" u="none" baseline="0" noProof="1">
                <a:solidFill>
                  <a:srgbClr val="2F2F2F"/>
                </a:solidFill>
                <a:latin typeface="Roboto Black"/>
                <a:ea typeface="Calibri"/>
                <a:cs typeface="Calibri"/>
              </a:rPr>
              <a:t>À quoi cela pourrait-il ressembler dans votre classe et votre école?</a:t>
            </a:r>
            <a:endParaRPr lang="fr-CA" sz="3200" b="1" noProof="1">
              <a:latin typeface="Roboto Black"/>
              <a:ea typeface="Calibri"/>
              <a:cs typeface="Calibri"/>
            </a:endParaRPr>
          </a:p>
        </p:txBody>
      </p:sp>
    </p:spTree>
    <p:extLst>
      <p:ext uri="{BB962C8B-B14F-4D97-AF65-F5344CB8AC3E}">
        <p14:creationId xmlns:p14="http://schemas.microsoft.com/office/powerpoint/2010/main" val="1675311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7ABC3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180BA-E7B7-9594-DB61-9056B5A90D85}"/>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pPr algn="l" rtl="0"/>
            <a:r>
              <a:rPr lang="fr-CA" b="0" i="0" u="none" baseline="0" noProof="1"/>
              <a:t>Construire votre boîte à outils</a:t>
            </a:r>
          </a:p>
        </p:txBody>
      </p:sp>
      <p:pic>
        <p:nvPicPr>
          <p:cNvPr id="4" name="Picture 3" descr="Illustration représentant un marteau et une clé croisés en forme de X à l'intérieur d'un cercle violet. Texte : Construisez votre boîte à outils.">
            <a:extLst>
              <a:ext uri="{FF2B5EF4-FFF2-40B4-BE49-F238E27FC236}">
                <a16:creationId xmlns:a16="http://schemas.microsoft.com/office/drawing/2014/main" id="{ECF291BC-3E19-5779-2252-53C25819C2FE}"/>
              </a:ext>
            </a:extLst>
          </p:cNvPr>
          <p:cNvPicPr>
            <a:picLocks noChangeAspect="1"/>
          </p:cNvPicPr>
          <p:nvPr/>
        </p:nvPicPr>
        <p:blipFill>
          <a:blip r:embed="rId2"/>
          <a:stretch>
            <a:fillRect/>
          </a:stretch>
        </p:blipFill>
        <p:spPr>
          <a:xfrm>
            <a:off x="3449546" y="1108364"/>
            <a:ext cx="4659558" cy="5037117"/>
          </a:xfrm>
          <a:prstGeom prst="rect">
            <a:avLst/>
          </a:prstGeom>
        </p:spPr>
      </p:pic>
    </p:spTree>
    <p:extLst>
      <p:ext uri="{BB962C8B-B14F-4D97-AF65-F5344CB8AC3E}">
        <p14:creationId xmlns:p14="http://schemas.microsoft.com/office/powerpoint/2010/main" val="3742761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66B3B-2F15-B3C9-0F72-64D38FAD672C}"/>
              </a:ext>
            </a:extLst>
          </p:cNvPr>
          <p:cNvSpPr txBox="1">
            <a:spLocks noGrp="1"/>
          </p:cNvSpPr>
          <p:nvPr>
            <p:ph type="title" idx="4294967295"/>
          </p:nvPr>
        </p:nvSpPr>
        <p:spPr>
          <a:xfrm>
            <a:off x="227012" y="174476"/>
            <a:ext cx="11964987"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4000" b="0" i="0" u="none" strike="noStrike" kern="1200" cap="none" spc="0" normalizeH="0" baseline="0" noProof="1">
                <a:ln>
                  <a:noFill/>
                </a:ln>
                <a:solidFill>
                  <a:schemeClr val="tx1"/>
                </a:solidFill>
                <a:effectLst/>
                <a:uLnTx/>
                <a:uFillTx/>
                <a:latin typeface="Poppins SemiBold"/>
                <a:ea typeface="+mn-ea"/>
                <a:cs typeface="Poppins SemiBold"/>
              </a:rPr>
              <a:t>Affiches sur l’apprentissage socioémotionnel</a:t>
            </a:r>
          </a:p>
        </p:txBody>
      </p:sp>
      <p:sp>
        <p:nvSpPr>
          <p:cNvPr id="3" name="Content Placeholder 2">
            <a:extLst>
              <a:ext uri="{FF2B5EF4-FFF2-40B4-BE49-F238E27FC236}">
                <a16:creationId xmlns:a16="http://schemas.microsoft.com/office/drawing/2014/main" id="{14FB26FE-6E32-0082-8765-38EADFF67F00}"/>
              </a:ext>
            </a:extLst>
          </p:cNvPr>
          <p:cNvSpPr>
            <a:spLocks noGrp="1"/>
          </p:cNvSpPr>
          <p:nvPr>
            <p:ph idx="1"/>
          </p:nvPr>
        </p:nvSpPr>
        <p:spPr>
          <a:xfrm>
            <a:off x="396889" y="1270461"/>
            <a:ext cx="4999360" cy="3657017"/>
          </a:xfrm>
        </p:spPr>
        <p:txBody>
          <a:bodyPr vert="horz" lIns="91440" tIns="45720" rIns="91440" bIns="45720" rtlCol="0" anchor="t">
            <a:normAutofit fontScale="85000" lnSpcReduction="20000"/>
          </a:bodyPr>
          <a:lstStyle/>
          <a:p>
            <a:pPr algn="l" rtl="0">
              <a:lnSpc>
                <a:spcPct val="110000"/>
              </a:lnSpc>
            </a:pPr>
            <a:r>
              <a:rPr lang="fr-CA" b="0" i="0" u="none" baseline="0" noProof="1">
                <a:solidFill>
                  <a:srgbClr val="2F2F2F"/>
                </a:solidFill>
                <a:latin typeface="Roboto Medium"/>
                <a:ea typeface="Roboto Medium"/>
                <a:cs typeface="Roboto Medium"/>
              </a:rPr>
              <a:t>Les affiches sur l’apprentissage socioémotionnel mettent en avant les pratiques quotidiennes en matière de santé mentale à l’école.</a:t>
            </a:r>
          </a:p>
          <a:p>
            <a:pPr algn="l" rtl="0">
              <a:lnSpc>
                <a:spcPct val="110000"/>
              </a:lnSpc>
            </a:pPr>
            <a:r>
              <a:rPr lang="fr-CA" b="0" i="0" u="none" baseline="0" noProof="1">
                <a:solidFill>
                  <a:srgbClr val="2F2F2F"/>
                </a:solidFill>
                <a:latin typeface="Roboto Medium"/>
                <a:ea typeface="Roboto Medium"/>
                <a:cs typeface="Roboto Medium"/>
              </a:rPr>
              <a:t>Il existe des versions pour l’élémentaire et pour le secondaire, ainsi que des versions avec plus d’éléments visuels.</a:t>
            </a:r>
          </a:p>
        </p:txBody>
      </p:sp>
      <p:pic>
        <p:nvPicPr>
          <p:cNvPr id="10" name="Picture 9" descr="Code QR Affiches sur l'apprentissage socio-émotionnel">
            <a:hlinkClick r:id="rId3"/>
            <a:extLst>
              <a:ext uri="{FF2B5EF4-FFF2-40B4-BE49-F238E27FC236}">
                <a16:creationId xmlns:a16="http://schemas.microsoft.com/office/drawing/2014/main" id="{CDE07071-5E82-34BA-AEAB-37EEDD048BC9}"/>
              </a:ext>
            </a:extLst>
          </p:cNvPr>
          <p:cNvPicPr>
            <a:picLocks noChangeAspect="1"/>
          </p:cNvPicPr>
          <p:nvPr/>
        </p:nvPicPr>
        <p:blipFill>
          <a:blip r:embed="rId4"/>
          <a:srcRect t="2539" b="2539"/>
          <a:stretch>
            <a:fillRect/>
          </a:stretch>
        </p:blipFill>
        <p:spPr>
          <a:xfrm>
            <a:off x="363390" y="4927479"/>
            <a:ext cx="1845040" cy="1756045"/>
          </a:xfrm>
          <a:prstGeom prst="rect">
            <a:avLst/>
          </a:prstGeom>
        </p:spPr>
      </p:pic>
      <p:pic>
        <p:nvPicPr>
          <p:cNvPr id="4" name="Picture 3" descr="Group de personnes avec les pouces en l’air&#10;&#10;Le contenu généré par l'IA peut contenir des erreurs.">
            <a:hlinkClick r:id="rId3"/>
            <a:extLst>
              <a:ext uri="{FF2B5EF4-FFF2-40B4-BE49-F238E27FC236}">
                <a16:creationId xmlns:a16="http://schemas.microsoft.com/office/drawing/2014/main" id="{42A5BF57-46B1-FEFC-9AD9-ECAFC62AEAE4}"/>
              </a:ext>
            </a:extLst>
          </p:cNvPr>
          <p:cNvPicPr>
            <a:picLocks noChangeAspect="1"/>
          </p:cNvPicPr>
          <p:nvPr/>
        </p:nvPicPr>
        <p:blipFill>
          <a:blip r:embed="rId5"/>
          <a:stretch>
            <a:fillRect/>
          </a:stretch>
        </p:blipFill>
        <p:spPr>
          <a:xfrm>
            <a:off x="6020304" y="2598118"/>
            <a:ext cx="2030570" cy="33424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Collage d’une personne;&#10;&#10;Le contenu généré par l'IA peut contenir des erreurs.">
            <a:hlinkClick r:id="rId3"/>
            <a:extLst>
              <a:ext uri="{FF2B5EF4-FFF2-40B4-BE49-F238E27FC236}">
                <a16:creationId xmlns:a16="http://schemas.microsoft.com/office/drawing/2014/main" id="{18AEB9C9-AA5A-1085-846C-0C6AEF04F517}"/>
              </a:ext>
            </a:extLst>
          </p:cNvPr>
          <p:cNvPicPr>
            <a:picLocks noChangeAspect="1"/>
          </p:cNvPicPr>
          <p:nvPr/>
        </p:nvPicPr>
        <p:blipFill>
          <a:blip r:embed="rId6"/>
          <a:stretch>
            <a:fillRect/>
          </a:stretch>
        </p:blipFill>
        <p:spPr>
          <a:xfrm>
            <a:off x="8059729" y="1457686"/>
            <a:ext cx="2046265" cy="31441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Capture d'écran d’une personne en profil&#10;&#10;Le contenu généré par l'IA peut contenir des erreurs.">
            <a:hlinkClick r:id="rId3"/>
            <a:extLst>
              <a:ext uri="{FF2B5EF4-FFF2-40B4-BE49-F238E27FC236}">
                <a16:creationId xmlns:a16="http://schemas.microsoft.com/office/drawing/2014/main" id="{9A6EC966-05DC-64B5-E086-4B3F276F3872}"/>
              </a:ext>
            </a:extLst>
          </p:cNvPr>
          <p:cNvPicPr>
            <a:picLocks noChangeAspect="1"/>
          </p:cNvPicPr>
          <p:nvPr/>
        </p:nvPicPr>
        <p:blipFill>
          <a:blip r:embed="rId7"/>
          <a:stretch>
            <a:fillRect/>
          </a:stretch>
        </p:blipFill>
        <p:spPr>
          <a:xfrm>
            <a:off x="9873301" y="2713027"/>
            <a:ext cx="1955309" cy="30267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09294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222EF-F596-4E59-FD50-9DAC2C3D8A71}"/>
              </a:ext>
            </a:extLst>
          </p:cNvPr>
          <p:cNvSpPr>
            <a:spLocks noGrp="1"/>
          </p:cNvSpPr>
          <p:nvPr>
            <p:ph type="title"/>
          </p:nvPr>
        </p:nvSpPr>
        <p:spPr>
          <a:xfrm>
            <a:off x="227013" y="219589"/>
            <a:ext cx="9130987" cy="1347649"/>
          </a:xfrm>
        </p:spPr>
        <p:txBody>
          <a:bodyPr/>
          <a:lstStyle/>
          <a:p>
            <a:pPr algn="l" rtl="0"/>
            <a:r>
              <a:rPr lang="fr-CA" b="0" i="0" u="none" baseline="0" noProof="1">
                <a:latin typeface="Poppins SemiBold"/>
                <a:ea typeface="Poppins SemiBold"/>
                <a:cs typeface="Poppins SemiBold"/>
              </a:rPr>
              <a:t>Pratiques pour favoriser la santé mentale au quotidien</a:t>
            </a:r>
          </a:p>
        </p:txBody>
      </p:sp>
      <p:pic>
        <p:nvPicPr>
          <p:cNvPr id="4" name="Content Placeholder 3" descr="Explorez par catégorie de compétences socioémotionnelles&#10;">
            <a:extLst>
              <a:ext uri="{FF2B5EF4-FFF2-40B4-BE49-F238E27FC236}">
                <a16:creationId xmlns:a16="http://schemas.microsoft.com/office/drawing/2014/main" id="{FE35282A-7770-BBAF-09BA-4CA6836F1D1D}"/>
              </a:ext>
            </a:extLst>
          </p:cNvPr>
          <p:cNvPicPr>
            <a:picLocks noGrp="1" noChangeAspect="1"/>
          </p:cNvPicPr>
          <p:nvPr>
            <p:ph idx="1"/>
          </p:nvPr>
        </p:nvPicPr>
        <p:blipFill>
          <a:blip r:embed="rId3"/>
          <a:stretch>
            <a:fillRect/>
          </a:stretch>
        </p:blipFill>
        <p:spPr>
          <a:xfrm>
            <a:off x="633987" y="2067925"/>
            <a:ext cx="10923373" cy="3479420"/>
          </a:xfrm>
          <a:effectLst>
            <a:outerShdw blurRad="50800" dist="38100" dir="9600000">
              <a:srgbClr val="000000">
                <a:alpha val="56000"/>
              </a:srgbClr>
            </a:outerShdw>
          </a:effectLst>
        </p:spPr>
      </p:pic>
    </p:spTree>
    <p:extLst>
      <p:ext uri="{BB962C8B-B14F-4D97-AF65-F5344CB8AC3E}">
        <p14:creationId xmlns:p14="http://schemas.microsoft.com/office/powerpoint/2010/main" val="36017970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7ABC3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FA251-F3B8-FD1A-69BB-68851F5FB600}"/>
              </a:ext>
            </a:extLst>
          </p:cNvPr>
          <p:cNvSpPr>
            <a:spLocks noGrp="1"/>
          </p:cNvSpPr>
          <p:nvPr>
            <p:ph type="title" idx="4294967295"/>
          </p:nvPr>
        </p:nvSpPr>
        <p:spPr>
          <a:xfrm>
            <a:off x="0" y="-1325563"/>
            <a:ext cx="10515600" cy="1325563"/>
          </a:xfrm>
        </p:spPr>
        <p:txBody>
          <a:bodyPr vert="horz" lIns="91440" tIns="45720" rIns="91440" bIns="45720" rtlCol="0" anchor="b">
            <a:normAutofit/>
          </a:bodyPr>
          <a:lstStyle/>
          <a:p>
            <a:pPr algn="l" rtl="0"/>
            <a:r>
              <a:rPr lang="fr-CA" b="0" i="0" u="none" baseline="0" noProof="1"/>
              <a:t>Aller plus loin</a:t>
            </a:r>
          </a:p>
        </p:txBody>
      </p:sp>
      <p:pic>
        <p:nvPicPr>
          <p:cNvPr id="3" name="Picture 2" descr="Cercle bleu avec l'illustration d'un livre ouvert muni d'un marque-page vert. Texte : « Aller plus loin. »">
            <a:extLst>
              <a:ext uri="{FF2B5EF4-FFF2-40B4-BE49-F238E27FC236}">
                <a16:creationId xmlns:a16="http://schemas.microsoft.com/office/drawing/2014/main" id="{23321391-BBA5-2726-4333-EEA34560DD60}"/>
              </a:ext>
            </a:extLst>
          </p:cNvPr>
          <p:cNvPicPr>
            <a:picLocks noChangeAspect="1"/>
          </p:cNvPicPr>
          <p:nvPr/>
        </p:nvPicPr>
        <p:blipFill>
          <a:blip r:embed="rId2"/>
          <a:stretch>
            <a:fillRect/>
          </a:stretch>
        </p:blipFill>
        <p:spPr>
          <a:xfrm>
            <a:off x="3271415" y="1157845"/>
            <a:ext cx="5273117" cy="5700156"/>
          </a:xfrm>
          <a:prstGeom prst="rect">
            <a:avLst/>
          </a:prstGeom>
        </p:spPr>
      </p:pic>
    </p:spTree>
    <p:extLst>
      <p:ext uri="{BB962C8B-B14F-4D97-AF65-F5344CB8AC3E}">
        <p14:creationId xmlns:p14="http://schemas.microsoft.com/office/powerpoint/2010/main" val="15707741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3BB2AB-1970-7C04-7825-640AB8B2614B}"/>
              </a:ext>
            </a:extLst>
          </p:cNvPr>
          <p:cNvSpPr txBox="1">
            <a:spLocks noGrp="1"/>
          </p:cNvSpPr>
          <p:nvPr>
            <p:ph type="title" idx="4294967295"/>
          </p:nvPr>
        </p:nvSpPr>
        <p:spPr>
          <a:xfrm>
            <a:off x="253256" y="170746"/>
            <a:ext cx="10722634"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4000" b="0" i="0" u="none" strike="noStrike" kern="1200" cap="none" spc="0" normalizeH="0" baseline="0" noProof="1">
                <a:ln>
                  <a:noFill/>
                </a:ln>
                <a:solidFill>
                  <a:schemeClr val="tx1"/>
                </a:solidFill>
                <a:effectLst/>
                <a:uLnTx/>
                <a:uFillTx/>
                <a:latin typeface="Poppins SemiBold"/>
                <a:ea typeface="+mn-ea"/>
                <a:cs typeface="Poppins SemiBold"/>
              </a:rPr>
              <a:t>Outil d’autoréflexion sur l’humilité culturelle</a:t>
            </a:r>
          </a:p>
        </p:txBody>
      </p:sp>
      <p:pic>
        <p:nvPicPr>
          <p:cNvPr id="2" name="Picture 1" descr="Une page d'un document Outil d'auto-réflexion sur l'humilité culturelle&#10;&#10;">
            <a:extLst>
              <a:ext uri="{FF2B5EF4-FFF2-40B4-BE49-F238E27FC236}">
                <a16:creationId xmlns:a16="http://schemas.microsoft.com/office/drawing/2014/main" id="{EFE3C4CF-F06A-A8D8-F91B-70B28497A89A}"/>
              </a:ext>
            </a:extLst>
          </p:cNvPr>
          <p:cNvPicPr>
            <a:picLocks noChangeAspect="1"/>
          </p:cNvPicPr>
          <p:nvPr/>
        </p:nvPicPr>
        <p:blipFill>
          <a:blip r:embed="rId3"/>
          <a:stretch>
            <a:fillRect/>
          </a:stretch>
        </p:blipFill>
        <p:spPr>
          <a:xfrm>
            <a:off x="1291578" y="1628236"/>
            <a:ext cx="3856284" cy="49810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Content Placeholder 2">
            <a:extLst>
              <a:ext uri="{FF2B5EF4-FFF2-40B4-BE49-F238E27FC236}">
                <a16:creationId xmlns:a16="http://schemas.microsoft.com/office/drawing/2014/main" id="{E33167F1-044B-49AB-9434-43C8D7D6FF3D}"/>
              </a:ext>
            </a:extLst>
          </p:cNvPr>
          <p:cNvSpPr>
            <a:spLocks noGrp="1"/>
          </p:cNvSpPr>
          <p:nvPr>
            <p:ph idx="1"/>
          </p:nvPr>
        </p:nvSpPr>
        <p:spPr>
          <a:xfrm>
            <a:off x="5691847" y="1429790"/>
            <a:ext cx="6033794" cy="2113719"/>
          </a:xfrm>
        </p:spPr>
        <p:txBody>
          <a:bodyPr vert="horz" lIns="91440" tIns="45720" rIns="91440" bIns="45720" rtlCol="0" anchor="ctr">
            <a:normAutofit/>
          </a:bodyPr>
          <a:lstStyle/>
          <a:p>
            <a:pPr marL="0" indent="0">
              <a:lnSpc>
                <a:spcPct val="110000"/>
              </a:lnSpc>
              <a:buNone/>
            </a:pPr>
            <a:r>
              <a:rPr lang="fr-CA" sz="2400" noProof="1">
                <a:solidFill>
                  <a:srgbClr val="2F2F2F"/>
                </a:solidFill>
                <a:latin typeface="Roboto Medium" panose="02000000000000000000" pitchFamily="2" charset="0"/>
                <a:ea typeface="Roboto Medium" panose="02000000000000000000" pitchFamily="2" charset="0"/>
                <a:cs typeface="+mn-lt"/>
              </a:rPr>
              <a:t>Explorer et réfléchir à votre humilité culturelle en tant que membre du personnel scolaire vous aide à apporter un soutien qui favorise l’affirmation identitaire de chaque élève.</a:t>
            </a:r>
            <a:endParaRPr lang="fr-CA" noProof="1">
              <a:latin typeface="Roboto Medium" panose="02000000000000000000" pitchFamily="2" charset="0"/>
              <a:ea typeface="Roboto Medium" panose="02000000000000000000" pitchFamily="2" charset="0"/>
            </a:endParaRPr>
          </a:p>
        </p:txBody>
      </p:sp>
      <p:pic>
        <p:nvPicPr>
          <p:cNvPr id="6" name="Picture 5" descr="Code QR Outil d'auto-réflexion sur l'humilité culturelle pour le personnel scolaire">
            <a:extLst>
              <a:ext uri="{FF2B5EF4-FFF2-40B4-BE49-F238E27FC236}">
                <a16:creationId xmlns:a16="http://schemas.microsoft.com/office/drawing/2014/main" id="{BD8740E3-67B0-9B3D-942E-9F2D2FD236B9}"/>
              </a:ext>
            </a:extLst>
          </p:cNvPr>
          <p:cNvPicPr>
            <a:picLocks noChangeAspect="1"/>
          </p:cNvPicPr>
          <p:nvPr/>
        </p:nvPicPr>
        <p:blipFill>
          <a:blip r:embed="rId4"/>
          <a:srcRect t="679" b="679"/>
          <a:stretch>
            <a:fillRect/>
          </a:stretch>
        </p:blipFill>
        <p:spPr>
          <a:xfrm>
            <a:off x="5691847" y="3812147"/>
            <a:ext cx="2297783" cy="2266588"/>
          </a:xfrm>
          <a:prstGeom prst="rect">
            <a:avLst/>
          </a:prstGeom>
        </p:spPr>
      </p:pic>
    </p:spTree>
    <p:extLst>
      <p:ext uri="{BB962C8B-B14F-4D97-AF65-F5344CB8AC3E}">
        <p14:creationId xmlns:p14="http://schemas.microsoft.com/office/powerpoint/2010/main" val="3059422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FAD7"/>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69A73EC-296D-0717-7CD3-08B7679A1289}"/>
              </a:ext>
              <a:ext uri="{C183D7F6-B498-43B3-948B-1728B52AA6E4}">
                <adec:decorative xmlns:adec="http://schemas.microsoft.com/office/drawing/2017/decorative" val="1"/>
              </a:ext>
            </a:extLst>
          </p:cNvPr>
          <p:cNvSpPr/>
          <p:nvPr/>
        </p:nvSpPr>
        <p:spPr>
          <a:xfrm>
            <a:off x="0" y="4966618"/>
            <a:ext cx="12192000" cy="16942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2" name="Title 1">
            <a:extLst>
              <a:ext uri="{FF2B5EF4-FFF2-40B4-BE49-F238E27FC236}">
                <a16:creationId xmlns:a16="http://schemas.microsoft.com/office/drawing/2014/main" id="{3BE5674B-1551-4F71-5426-1655A99E528B}"/>
              </a:ext>
            </a:extLst>
          </p:cNvPr>
          <p:cNvSpPr>
            <a:spLocks noGrp="1"/>
          </p:cNvSpPr>
          <p:nvPr>
            <p:ph type="title"/>
          </p:nvPr>
        </p:nvSpPr>
        <p:spPr>
          <a:xfrm>
            <a:off x="1183341" y="-134470"/>
            <a:ext cx="10871283" cy="1325563"/>
          </a:xfrm>
        </p:spPr>
        <p:txBody>
          <a:bodyPr>
            <a:normAutofit/>
          </a:bodyPr>
          <a:lstStyle/>
          <a:p>
            <a:r>
              <a:rPr lang="en-CA" sz="4000">
                <a:latin typeface="Poppins SemiBold"/>
                <a:cs typeface="Poppins SemiBold"/>
              </a:rPr>
              <a:t>Notes pour les animateurs/</a:t>
            </a:r>
            <a:r>
              <a:rPr lang="en-CA" sz="4000" err="1">
                <a:latin typeface="Poppins SemiBold"/>
                <a:cs typeface="Poppins SemiBold"/>
              </a:rPr>
              <a:t>animatrices</a:t>
            </a:r>
            <a:r>
              <a:rPr lang="en-CA" sz="4000">
                <a:latin typeface="Poppins SemiBold"/>
                <a:cs typeface="Poppins SemiBold"/>
              </a:rPr>
              <a:t> </a:t>
            </a:r>
            <a:r>
              <a:rPr lang="en-CA" sz="4000">
                <a:solidFill>
                  <a:srgbClr val="FDFBD8"/>
                </a:solidFill>
                <a:latin typeface="Poppins SemiBold"/>
                <a:cs typeface="Poppins SemiBold"/>
              </a:rPr>
              <a:t>2</a:t>
            </a:r>
            <a:r>
              <a:rPr lang="en-CA" sz="4000">
                <a:latin typeface="Poppins SemiBold"/>
                <a:cs typeface="Poppins SemiBold"/>
              </a:rPr>
              <a:t>​</a:t>
            </a:r>
            <a:endParaRPr lang="en-US" sz="4000">
              <a:solidFill>
                <a:srgbClr val="FDFAD7"/>
              </a:solidFill>
              <a:latin typeface="Poppins SemiBold"/>
              <a:cs typeface="Poppins SemiBold"/>
            </a:endParaRPr>
          </a:p>
        </p:txBody>
      </p:sp>
      <p:pic>
        <p:nvPicPr>
          <p:cNvPr id="5" name="Picture 4" descr="pencil">
            <a:extLst>
              <a:ext uri="{FF2B5EF4-FFF2-40B4-BE49-F238E27FC236}">
                <a16:creationId xmlns:a16="http://schemas.microsoft.com/office/drawing/2014/main" id="{4AAA3162-93A1-549C-B7A3-DD0729662ACA}"/>
              </a:ext>
            </a:extLst>
          </p:cNvPr>
          <p:cNvPicPr>
            <a:picLocks noChangeAspect="1"/>
          </p:cNvPicPr>
          <p:nvPr/>
        </p:nvPicPr>
        <p:blipFill>
          <a:blip r:embed="rId3"/>
          <a:stretch>
            <a:fillRect/>
          </a:stretch>
        </p:blipFill>
        <p:spPr>
          <a:xfrm flipH="1">
            <a:off x="260688" y="225425"/>
            <a:ext cx="580350" cy="649846"/>
          </a:xfrm>
          <a:prstGeom prst="rect">
            <a:avLst/>
          </a:prstGeom>
          <a:ln>
            <a:noFill/>
          </a:ln>
        </p:spPr>
      </p:pic>
      <p:sp>
        <p:nvSpPr>
          <p:cNvPr id="10" name="Content Placeholder 9">
            <a:extLst>
              <a:ext uri="{FF2B5EF4-FFF2-40B4-BE49-F238E27FC236}">
                <a16:creationId xmlns:a16="http://schemas.microsoft.com/office/drawing/2014/main" id="{64C7B5A5-A028-BFE1-1A6C-42FF60061FA5}"/>
              </a:ext>
            </a:extLst>
          </p:cNvPr>
          <p:cNvSpPr>
            <a:spLocks noGrp="1"/>
          </p:cNvSpPr>
          <p:nvPr>
            <p:ph sz="quarter" idx="4"/>
          </p:nvPr>
        </p:nvSpPr>
        <p:spPr>
          <a:xfrm>
            <a:off x="643382" y="1247776"/>
            <a:ext cx="10871283" cy="3953529"/>
          </a:xfrm>
        </p:spPr>
        <p:txBody>
          <a:bodyPr vert="horz" lIns="91440" tIns="45720" rIns="91440" bIns="45720" rtlCol="0" anchor="t">
            <a:normAutofit/>
          </a:bodyPr>
          <a:lstStyle/>
          <a:p>
            <a:pPr marL="0" indent="0" fontAlgn="base">
              <a:lnSpc>
                <a:spcPct val="110000"/>
              </a:lnSpc>
              <a:buNone/>
            </a:pPr>
            <a:r>
              <a:rPr lang="fr-CA" sz="2600" noProof="1">
                <a:latin typeface="Roboto Medium" panose="02000000000000000000" pitchFamily="2" charset="0"/>
                <a:ea typeface="Roboto Medium" panose="02000000000000000000" pitchFamily="2" charset="0"/>
                <a:cs typeface="Roboto Medium" panose="02000000000000000000" pitchFamily="2" charset="0"/>
              </a:rPr>
              <a:t>Matériel nécessaire :​</a:t>
            </a:r>
          </a:p>
          <a:p>
            <a:pPr fontAlgn="base">
              <a:lnSpc>
                <a:spcPct val="110000"/>
              </a:lnSpc>
            </a:pPr>
            <a:r>
              <a:rPr lang="fr-CA" sz="2400" noProof="1">
                <a:latin typeface="Roboto Medium" panose="02000000000000000000" pitchFamily="2" charset="0"/>
                <a:ea typeface="Roboto Medium" panose="02000000000000000000" pitchFamily="2" charset="0"/>
                <a:cs typeface="Roboto Medium" panose="02000000000000000000" pitchFamily="2" charset="0"/>
              </a:rPr>
              <a:t>Notes adhésives, stylos​</a:t>
            </a:r>
          </a:p>
          <a:p>
            <a:pPr fontAlgn="base">
              <a:lnSpc>
                <a:spcPct val="110000"/>
              </a:lnSpc>
            </a:pPr>
            <a:r>
              <a:rPr lang="fr-CA" sz="2400" noProof="1">
                <a:latin typeface="Roboto Medium" panose="02000000000000000000" pitchFamily="2" charset="0"/>
                <a:ea typeface="Roboto Medium" panose="02000000000000000000" pitchFamily="2" charset="0"/>
                <a:cs typeface="Roboto Medium" panose="02000000000000000000" pitchFamily="2" charset="0"/>
              </a:rPr>
              <a:t>Papier graphique, marqueurs​</a:t>
            </a:r>
          </a:p>
          <a:p>
            <a:pPr fontAlgn="base">
              <a:lnSpc>
                <a:spcPct val="110000"/>
              </a:lnSpc>
            </a:pPr>
            <a:r>
              <a:rPr lang="fr-CA" sz="2400" noProof="1">
                <a:latin typeface="Roboto Medium" panose="02000000000000000000" pitchFamily="2" charset="0"/>
                <a:ea typeface="Roboto Medium" panose="02000000000000000000" pitchFamily="2" charset="0"/>
                <a:cs typeface="Roboto Medium" panose="02000000000000000000" pitchFamily="2" charset="0"/>
              </a:rPr>
              <a:t>Dispositifs permettant d’accéder au cours en ligne (si vous souhaitez l’intégrer à l’apprentissage)​</a:t>
            </a:r>
          </a:p>
          <a:p>
            <a:pPr marL="0" indent="0" fontAlgn="base">
              <a:lnSpc>
                <a:spcPct val="110000"/>
              </a:lnSpc>
              <a:buNone/>
            </a:pPr>
            <a:r>
              <a:rPr lang="fr-CA" sz="2600" noProof="1">
                <a:latin typeface="Roboto Medium" panose="02000000000000000000" pitchFamily="2" charset="0"/>
                <a:ea typeface="Roboto Medium" panose="02000000000000000000" pitchFamily="2" charset="0"/>
                <a:cs typeface="Roboto Medium" panose="02000000000000000000" pitchFamily="2" charset="0"/>
              </a:rPr>
              <a:t>Pour faciliter l’animation et assurer la cohérence avec le cours, référez-vous aux symboles ci-dessous :​</a:t>
            </a:r>
          </a:p>
        </p:txBody>
      </p:sp>
      <p:pic>
        <p:nvPicPr>
          <p:cNvPr id="4" name="Picture 3" descr="Illustration représentant la silhouette d'une tête humaine en bleu, avec le cerveau représenté en blanc et des lignes vertes rayonnant au-dessus pour le mettre en valeur. Texte : Comprendre le sujet.">
            <a:extLst>
              <a:ext uri="{FF2B5EF4-FFF2-40B4-BE49-F238E27FC236}">
                <a16:creationId xmlns:a16="http://schemas.microsoft.com/office/drawing/2014/main" id="{F58F5398-907F-3D08-C5B8-100EC337E8D9}"/>
              </a:ext>
            </a:extLst>
          </p:cNvPr>
          <p:cNvPicPr>
            <a:picLocks noChangeAspect="1"/>
          </p:cNvPicPr>
          <p:nvPr/>
        </p:nvPicPr>
        <p:blipFill>
          <a:blip r:embed="rId4"/>
          <a:stretch>
            <a:fillRect/>
          </a:stretch>
        </p:blipFill>
        <p:spPr>
          <a:xfrm>
            <a:off x="1047266" y="5097126"/>
            <a:ext cx="1479610" cy="1605644"/>
          </a:xfrm>
          <a:prstGeom prst="rect">
            <a:avLst/>
          </a:prstGeom>
        </p:spPr>
      </p:pic>
      <p:pic>
        <p:nvPicPr>
          <p:cNvPr id="6" name="Picture 5" descr="Illustration d'une loupe sur un cercle vert. Texte : Découvrez différentes stratégies.">
            <a:extLst>
              <a:ext uri="{FF2B5EF4-FFF2-40B4-BE49-F238E27FC236}">
                <a16:creationId xmlns:a16="http://schemas.microsoft.com/office/drawing/2014/main" id="{082EAE57-36F9-F466-9BD2-A0D0EB890DF6}"/>
              </a:ext>
            </a:extLst>
          </p:cNvPr>
          <p:cNvPicPr>
            <a:picLocks noChangeAspect="1"/>
          </p:cNvPicPr>
          <p:nvPr/>
        </p:nvPicPr>
        <p:blipFill>
          <a:blip r:embed="rId5"/>
          <a:stretch>
            <a:fillRect/>
          </a:stretch>
        </p:blipFill>
        <p:spPr>
          <a:xfrm>
            <a:off x="3052052" y="5097126"/>
            <a:ext cx="1479610" cy="1605643"/>
          </a:xfrm>
          <a:prstGeom prst="rect">
            <a:avLst/>
          </a:prstGeom>
        </p:spPr>
      </p:pic>
      <p:pic>
        <p:nvPicPr>
          <p:cNvPr id="7" name="Picture 6" descr="Illustration représentant la silhouette d'une tête humaine qui se regarde dans un miroir et voit son reflet. Texte : « Réfléchir » ">
            <a:extLst>
              <a:ext uri="{FF2B5EF4-FFF2-40B4-BE49-F238E27FC236}">
                <a16:creationId xmlns:a16="http://schemas.microsoft.com/office/drawing/2014/main" id="{A751CA28-E61A-2C13-EA46-9B283E1137F4}"/>
              </a:ext>
            </a:extLst>
          </p:cNvPr>
          <p:cNvPicPr>
            <a:picLocks noChangeAspect="1"/>
          </p:cNvPicPr>
          <p:nvPr/>
        </p:nvPicPr>
        <p:blipFill>
          <a:blip r:embed="rId6"/>
          <a:stretch>
            <a:fillRect/>
          </a:stretch>
        </p:blipFill>
        <p:spPr>
          <a:xfrm>
            <a:off x="5084052" y="5097126"/>
            <a:ext cx="1479611" cy="1605644"/>
          </a:xfrm>
          <a:prstGeom prst="rect">
            <a:avLst/>
          </a:prstGeom>
        </p:spPr>
      </p:pic>
      <p:pic>
        <p:nvPicPr>
          <p:cNvPr id="8" name="Picture 7" descr="Illustration représentant un marteau et une clé croisés en forme de X à l'intérieur d'un cercle violet. Texte : Construisez votre boîte à outils.">
            <a:extLst>
              <a:ext uri="{FF2B5EF4-FFF2-40B4-BE49-F238E27FC236}">
                <a16:creationId xmlns:a16="http://schemas.microsoft.com/office/drawing/2014/main" id="{45714EE3-C7BE-770B-4AFD-D8934FFCA017}"/>
              </a:ext>
            </a:extLst>
          </p:cNvPr>
          <p:cNvPicPr>
            <a:picLocks noChangeAspect="1"/>
          </p:cNvPicPr>
          <p:nvPr/>
        </p:nvPicPr>
        <p:blipFill>
          <a:blip r:embed="rId7"/>
          <a:stretch>
            <a:fillRect/>
          </a:stretch>
        </p:blipFill>
        <p:spPr>
          <a:xfrm>
            <a:off x="7243051" y="5097126"/>
            <a:ext cx="1407040" cy="1533074"/>
          </a:xfrm>
          <a:prstGeom prst="rect">
            <a:avLst/>
          </a:prstGeom>
        </p:spPr>
      </p:pic>
      <p:pic>
        <p:nvPicPr>
          <p:cNvPr id="9" name="Picture 8" descr="Cercle bleu avec l'illustration d'un livre ouvert muni d'un marque-page vert. Texte : « Aller plus loin. »">
            <a:extLst>
              <a:ext uri="{FF2B5EF4-FFF2-40B4-BE49-F238E27FC236}">
                <a16:creationId xmlns:a16="http://schemas.microsoft.com/office/drawing/2014/main" id="{6BD04E17-2B9D-0143-158C-2F299D0AE593}"/>
              </a:ext>
            </a:extLst>
          </p:cNvPr>
          <p:cNvPicPr>
            <a:picLocks noChangeAspect="1"/>
          </p:cNvPicPr>
          <p:nvPr/>
        </p:nvPicPr>
        <p:blipFill>
          <a:blip r:embed="rId8"/>
          <a:stretch>
            <a:fillRect/>
          </a:stretch>
        </p:blipFill>
        <p:spPr>
          <a:xfrm>
            <a:off x="9311338" y="5097126"/>
            <a:ext cx="1561255" cy="1705431"/>
          </a:xfrm>
          <a:prstGeom prst="rect">
            <a:avLst/>
          </a:prstGeom>
        </p:spPr>
      </p:pic>
    </p:spTree>
    <p:extLst>
      <p:ext uri="{BB962C8B-B14F-4D97-AF65-F5344CB8AC3E}">
        <p14:creationId xmlns:p14="http://schemas.microsoft.com/office/powerpoint/2010/main" val="28827475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1DE26A-6980-932C-6138-B34CA51FD9C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93294" y="170978"/>
            <a:ext cx="1238250" cy="1219200"/>
          </a:xfrm>
          <a:prstGeom prst="rect">
            <a:avLst/>
          </a:prstGeom>
        </p:spPr>
      </p:pic>
      <p:sp>
        <p:nvSpPr>
          <p:cNvPr id="2" name="Title 1">
            <a:extLst>
              <a:ext uri="{FF2B5EF4-FFF2-40B4-BE49-F238E27FC236}">
                <a16:creationId xmlns:a16="http://schemas.microsoft.com/office/drawing/2014/main" id="{29904D28-DDBC-933D-666A-4C53A6FED1B6}"/>
              </a:ext>
            </a:extLst>
          </p:cNvPr>
          <p:cNvSpPr>
            <a:spLocks noGrp="1"/>
          </p:cNvSpPr>
          <p:nvPr>
            <p:ph type="title"/>
          </p:nvPr>
        </p:nvSpPr>
        <p:spPr>
          <a:xfrm>
            <a:off x="1965814" y="-72460"/>
            <a:ext cx="9630033" cy="1346157"/>
          </a:xfrm>
        </p:spPr>
        <p:txBody>
          <a:bodyPr/>
          <a:lstStyle/>
          <a:p>
            <a:pPr algn="l" rtl="0"/>
            <a:r>
              <a:rPr lang="fr-CA" b="0" i="0" u="none" baseline="0" noProof="1">
                <a:latin typeface="Poppins SemiBold"/>
                <a:ea typeface="Poppins SemiBold"/>
                <a:cs typeface="Poppins SemiBold"/>
              </a:rPr>
              <a:t>Communiquez avec nous</a:t>
            </a:r>
          </a:p>
        </p:txBody>
      </p:sp>
      <p:pic>
        <p:nvPicPr>
          <p:cNvPr id="6" name="Picture 5" descr="Capture d'écran de la page Web SMS-ON Apprendre, avec le cours « Intro à LIT SM » entouré d'un cercle.">
            <a:extLst>
              <a:ext uri="{FF2B5EF4-FFF2-40B4-BE49-F238E27FC236}">
                <a16:creationId xmlns:a16="http://schemas.microsoft.com/office/drawing/2014/main" id="{49C0F78C-9768-9A55-EEE0-A1BA400339DC}"/>
              </a:ext>
            </a:extLst>
          </p:cNvPr>
          <p:cNvPicPr>
            <a:picLocks noChangeAspect="1"/>
          </p:cNvPicPr>
          <p:nvPr/>
        </p:nvPicPr>
        <p:blipFill>
          <a:blip r:embed="rId4"/>
          <a:srcRect t="1" b="-3346"/>
          <a:stretch>
            <a:fillRect/>
          </a:stretch>
        </p:blipFill>
        <p:spPr>
          <a:xfrm>
            <a:off x="775641" y="1563165"/>
            <a:ext cx="6390356" cy="5281956"/>
          </a:xfrm>
          <a:prstGeom prst="rect">
            <a:avLst/>
          </a:prstGeom>
        </p:spPr>
      </p:pic>
      <p:sp>
        <p:nvSpPr>
          <p:cNvPr id="3" name="Content Placeholder 2" descr="Capture d'écran de la page Web SMS-ON Apprendre, avec le cours « Intro à LIT SM » entouré d'un cercle.">
            <a:extLst>
              <a:ext uri="{FF2B5EF4-FFF2-40B4-BE49-F238E27FC236}">
                <a16:creationId xmlns:a16="http://schemas.microsoft.com/office/drawing/2014/main" id="{D0383103-31EA-473B-AB3D-84662252F5D4}"/>
              </a:ext>
            </a:extLst>
          </p:cNvPr>
          <p:cNvSpPr>
            <a:spLocks noGrp="1"/>
          </p:cNvSpPr>
          <p:nvPr>
            <p:ph idx="1"/>
          </p:nvPr>
        </p:nvSpPr>
        <p:spPr>
          <a:xfrm>
            <a:off x="7689034" y="1454306"/>
            <a:ext cx="3099167" cy="3192019"/>
          </a:xfrm>
        </p:spPr>
        <p:txBody>
          <a:bodyPr vert="horz" lIns="91440" tIns="45720" rIns="91440" bIns="45720" rtlCol="0" anchor="t">
            <a:normAutofit lnSpcReduction="10000"/>
          </a:bodyPr>
          <a:lstStyle/>
          <a:p>
            <a:pPr marL="0" indent="0">
              <a:lnSpc>
                <a:spcPct val="110000"/>
              </a:lnSpc>
              <a:buNone/>
            </a:pPr>
            <a:r>
              <a:rPr lang="fr-CA" noProof="1">
                <a:latin typeface="Roboto Medium" panose="02000000000000000000" pitchFamily="2" charset="0"/>
                <a:ea typeface="Roboto Medium" panose="02000000000000000000" pitchFamily="2" charset="0"/>
                <a:cs typeface="+mn-lt"/>
              </a:rPr>
              <a:t>Poursuivez votre apprentissage en explorant le cours « Introduction à LIT SM pour le personnel </a:t>
            </a:r>
            <a:br>
              <a:rPr lang="fr-CA" noProof="1">
                <a:latin typeface="Roboto Medium" panose="02000000000000000000" pitchFamily="2" charset="0"/>
                <a:ea typeface="Roboto Medium" panose="02000000000000000000" pitchFamily="2" charset="0"/>
                <a:cs typeface="+mn-lt"/>
              </a:rPr>
            </a:br>
            <a:r>
              <a:rPr lang="fr-CA" noProof="1">
                <a:latin typeface="Roboto Medium" panose="02000000000000000000" pitchFamily="2" charset="0"/>
                <a:ea typeface="Roboto Medium" panose="02000000000000000000" pitchFamily="2" charset="0"/>
                <a:cs typeface="+mn-lt"/>
              </a:rPr>
              <a:t>scolaire ».</a:t>
            </a:r>
            <a:endParaRPr lang="fr-CA" b="0" i="0" u="none" baseline="0" noProof="1">
              <a:latin typeface="Roboto Medium" panose="02000000000000000000" pitchFamily="2" charset="0"/>
              <a:ea typeface="Roboto Medium" panose="02000000000000000000" pitchFamily="2" charset="0"/>
              <a:cs typeface="Roboto Medium"/>
            </a:endParaRPr>
          </a:p>
        </p:txBody>
      </p:sp>
      <p:sp>
        <p:nvSpPr>
          <p:cNvPr id="8" name="Flowchart: Connector 7">
            <a:extLst>
              <a:ext uri="{FF2B5EF4-FFF2-40B4-BE49-F238E27FC236}">
                <a16:creationId xmlns:a16="http://schemas.microsoft.com/office/drawing/2014/main" id="{BB93A03B-7FE6-1E9E-7E72-1AF1FD02CFF6}"/>
              </a:ext>
              <a:ext uri="{C183D7F6-B498-43B3-948B-1728B52AA6E4}">
                <adec:decorative xmlns:adec="http://schemas.microsoft.com/office/drawing/2017/decorative" val="1"/>
              </a:ext>
            </a:extLst>
          </p:cNvPr>
          <p:cNvSpPr/>
          <p:nvPr/>
        </p:nvSpPr>
        <p:spPr>
          <a:xfrm>
            <a:off x="848063" y="3317325"/>
            <a:ext cx="1653823" cy="1623337"/>
          </a:xfrm>
          <a:prstGeom prst="flowChartConnector">
            <a:avLst/>
          </a:prstGeom>
          <a:noFill/>
          <a:ln w="57150">
            <a:solidFill>
              <a:srgbClr val="40008D"/>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74716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B0444-31AF-48C6-8F35-1330948D7A05}"/>
              </a:ext>
            </a:extLst>
          </p:cNvPr>
          <p:cNvSpPr>
            <a:spLocks noGrp="1"/>
          </p:cNvSpPr>
          <p:nvPr>
            <p:ph type="title" idx="4294967295"/>
          </p:nvPr>
        </p:nvSpPr>
        <p:spPr>
          <a:xfrm>
            <a:off x="249038" y="463671"/>
            <a:ext cx="7161718" cy="728905"/>
          </a:xfrm>
        </p:spPr>
        <p:txBody>
          <a:bodyPr>
            <a:normAutofit fontScale="90000"/>
          </a:bodyPr>
          <a:lstStyle/>
          <a:p>
            <a:pPr algn="l" rtl="0"/>
            <a:r>
              <a:rPr lang="fr-CA" b="0" i="0" u="none" baseline="0" noProof="1">
                <a:solidFill>
                  <a:srgbClr val="333333"/>
                </a:solidFill>
                <a:latin typeface="Poppins SemiBold"/>
                <a:ea typeface="Poppins SemiBold"/>
                <a:cs typeface="Poppins SemiBold"/>
              </a:rPr>
              <a:t>À la fin de ce module, vous serez en mesure de :</a:t>
            </a:r>
            <a:endParaRPr lang="fr-CA" b="0" noProof="1">
              <a:latin typeface="Poppins SemiBold" panose="00000700000000000000" pitchFamily="2" charset="0"/>
              <a:cs typeface="Poppins SemiBold" panose="00000700000000000000" pitchFamily="2" charset="0"/>
            </a:endParaRPr>
          </a:p>
        </p:txBody>
      </p:sp>
      <p:sp>
        <p:nvSpPr>
          <p:cNvPr id="3" name="Text Placeholder 2"/>
          <p:cNvSpPr>
            <a:spLocks noGrp="1"/>
          </p:cNvSpPr>
          <p:nvPr>
            <p:ph type="body" idx="4294967295"/>
          </p:nvPr>
        </p:nvSpPr>
        <p:spPr>
          <a:xfrm>
            <a:off x="628807" y="1563006"/>
            <a:ext cx="9037316" cy="4818444"/>
          </a:xfrm>
        </p:spPr>
        <p:txBody>
          <a:bodyPr vert="horz" lIns="91440" tIns="45720" rIns="91440" bIns="45720" rtlCol="0" anchor="t">
            <a:noAutofit/>
          </a:bodyPr>
          <a:lstStyle/>
          <a:p>
            <a:pPr>
              <a:lnSpc>
                <a:spcPct val="110000"/>
              </a:lnSpc>
              <a:buFont typeface="Wingdings" panose="05000000000000000000" pitchFamily="2" charset="2"/>
              <a:buChar char="§"/>
            </a:pPr>
            <a:r>
              <a:rPr lang="fr-CA" sz="2400" b="0" i="0" u="none" baseline="0" noProof="1">
                <a:solidFill>
                  <a:srgbClr val="333333"/>
                </a:solidFill>
                <a:latin typeface="Roboto Medium"/>
                <a:ea typeface="Roboto Medium"/>
                <a:cs typeface="Roboto Medium"/>
              </a:rPr>
              <a:t>Comprendre les </a:t>
            </a:r>
            <a:r>
              <a:rPr lang="fr-CA" sz="2400" noProof="1">
                <a:solidFill>
                  <a:srgbClr val="333333"/>
                </a:solidFill>
                <a:latin typeface="Roboto Medium"/>
                <a:ea typeface="Roboto Medium"/>
                <a:cs typeface="Roboto Medium"/>
              </a:rPr>
              <a:t>approches adaptées à la culture et favorisant l’affirmation identitaire pour le développement des habiletés socioémotionnelles </a:t>
            </a:r>
            <a:r>
              <a:rPr lang="fr-CA" sz="2400" b="0" i="0" u="none" baseline="0" noProof="1">
                <a:solidFill>
                  <a:srgbClr val="333333"/>
                </a:solidFill>
                <a:latin typeface="Roboto Medium"/>
                <a:ea typeface="Roboto Medium"/>
                <a:cs typeface="Roboto Medium"/>
              </a:rPr>
              <a:t>pourquoi elles sont si importantes.</a:t>
            </a:r>
          </a:p>
          <a:p>
            <a:pPr algn="l" rtl="0">
              <a:lnSpc>
                <a:spcPct val="110000"/>
              </a:lnSpc>
              <a:buFont typeface="Wingdings" panose="05000000000000000000" pitchFamily="2" charset="2"/>
              <a:buChar char="§"/>
            </a:pPr>
            <a:r>
              <a:rPr lang="fr-CA" sz="2400" b="0" i="0" u="none" baseline="0" noProof="1">
                <a:solidFill>
                  <a:srgbClr val="333333"/>
                </a:solidFill>
                <a:latin typeface="Roboto Medium"/>
                <a:ea typeface="Roboto Medium"/>
                <a:cs typeface="Roboto Medium"/>
              </a:rPr>
              <a:t>Décrire les six habiletés d</a:t>
            </a:r>
            <a:r>
              <a:rPr lang="fr-CA" sz="2400" noProof="1">
                <a:solidFill>
                  <a:srgbClr val="333333"/>
                </a:solidFill>
                <a:latin typeface="Roboto Medium"/>
                <a:ea typeface="Roboto Medium"/>
                <a:cs typeface="Roboto Medium"/>
              </a:rPr>
              <a:t>e l’ASE, </a:t>
            </a:r>
            <a:r>
              <a:rPr lang="fr-CA" sz="2400" b="0" i="0" u="none" baseline="0" noProof="1">
                <a:solidFill>
                  <a:srgbClr val="333333"/>
                </a:solidFill>
                <a:latin typeface="Roboto Medium"/>
                <a:ea typeface="Roboto Medium"/>
                <a:cs typeface="Roboto Medium"/>
              </a:rPr>
              <a:t>telles que définies par le ministère de l’Éducation.</a:t>
            </a:r>
          </a:p>
          <a:p>
            <a:pPr>
              <a:lnSpc>
                <a:spcPct val="110000"/>
              </a:lnSpc>
              <a:buFont typeface="Wingdings" panose="05000000000000000000" pitchFamily="2" charset="2"/>
              <a:buChar char="§"/>
            </a:pPr>
            <a:r>
              <a:rPr lang="fr-CA" sz="2400" b="0" i="0" u="none" baseline="0" noProof="1">
                <a:solidFill>
                  <a:srgbClr val="333333"/>
                </a:solidFill>
                <a:latin typeface="Roboto Medium"/>
                <a:ea typeface="Roboto Medium"/>
                <a:cs typeface="Roboto Medium"/>
              </a:rPr>
              <a:t>Nommer et identifer les précautions à prendre lorsque</a:t>
            </a:r>
            <a:r>
              <a:rPr lang="fr-CA" sz="2400" b="0" i="0" u="none" noProof="1">
                <a:solidFill>
                  <a:srgbClr val="333333"/>
                </a:solidFill>
                <a:latin typeface="Roboto Medium"/>
                <a:ea typeface="Roboto Medium"/>
                <a:cs typeface="Roboto Medium"/>
              </a:rPr>
              <a:t> vous soutenez </a:t>
            </a:r>
            <a:r>
              <a:rPr lang="fr-CA" sz="2400" noProof="1">
                <a:solidFill>
                  <a:srgbClr val="333333"/>
                </a:solidFill>
                <a:latin typeface="Roboto Medium"/>
                <a:ea typeface="Roboto Medium"/>
                <a:cs typeface="Roboto Medium"/>
              </a:rPr>
              <a:t>le développement des habiletés socioémotionnelles.</a:t>
            </a:r>
            <a:endParaRPr lang="fr-CA" sz="2400" b="0" i="0" u="none" baseline="0" noProof="1">
              <a:solidFill>
                <a:srgbClr val="333333"/>
              </a:solidFill>
              <a:latin typeface="Roboto Medium"/>
              <a:ea typeface="Roboto Medium"/>
              <a:cs typeface="Roboto Medium"/>
            </a:endParaRPr>
          </a:p>
          <a:p>
            <a:pPr>
              <a:lnSpc>
                <a:spcPct val="110000"/>
              </a:lnSpc>
              <a:buFont typeface="Wingdings" panose="05000000000000000000" pitchFamily="2" charset="2"/>
              <a:buChar char="§"/>
            </a:pPr>
            <a:r>
              <a:rPr lang="fr-CA" sz="2400" b="0" i="0" u="none" baseline="0" noProof="1">
                <a:solidFill>
                  <a:srgbClr val="333333"/>
                </a:solidFill>
                <a:latin typeface="Roboto Medium"/>
                <a:ea typeface="Roboto Medium"/>
                <a:cs typeface="Roboto Medium"/>
              </a:rPr>
              <a:t>Partager des stratégies pratiques pour soutenir</a:t>
            </a:r>
            <a:r>
              <a:rPr lang="fr-CA" sz="2400" b="0" i="0" u="none" noProof="1">
                <a:solidFill>
                  <a:srgbClr val="333333"/>
                </a:solidFill>
                <a:latin typeface="Roboto Medium"/>
                <a:ea typeface="Roboto Medium"/>
                <a:cs typeface="Roboto Medium"/>
              </a:rPr>
              <a:t> les approches </a:t>
            </a:r>
            <a:r>
              <a:rPr lang="fr-CA" sz="2400" noProof="1">
                <a:solidFill>
                  <a:srgbClr val="333333"/>
                </a:solidFill>
                <a:latin typeface="Roboto Medium"/>
                <a:ea typeface="Roboto Medium"/>
                <a:cs typeface="Roboto Medium"/>
              </a:rPr>
              <a:t>favorisant l’affirmation identitaire pour le développement des habiletés socioémotionnelles</a:t>
            </a:r>
            <a:r>
              <a:rPr lang="fr-CA" sz="2400" b="0" i="0" u="none" baseline="0" noProof="1">
                <a:solidFill>
                  <a:srgbClr val="333333"/>
                </a:solidFill>
                <a:latin typeface="Roboto Medium"/>
                <a:ea typeface="Roboto Medium"/>
                <a:cs typeface="Roboto Medium"/>
              </a:rPr>
              <a:t>.</a:t>
            </a:r>
            <a:endParaRPr lang="fr-CA" sz="2400" noProof="1">
              <a:latin typeface="Roboto Medium"/>
              <a:ea typeface="Roboto Medium"/>
              <a:cs typeface="Roboto Medium"/>
            </a:endParaRPr>
          </a:p>
        </p:txBody>
      </p:sp>
      <p:pic>
        <p:nvPicPr>
          <p:cNvPr id="1026" name="Picture 2">
            <a:extLst>
              <a:ext uri="{FF2B5EF4-FFF2-40B4-BE49-F238E27FC236}">
                <a16:creationId xmlns:a16="http://schemas.microsoft.com/office/drawing/2014/main" id="{931F251E-53C3-1083-EDD8-DEBB78929573}"/>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66122" y="0"/>
            <a:ext cx="2242457" cy="2177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5040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ABC3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CB8F4-C5A5-0C2B-84FE-AADBCB1B2997}"/>
              </a:ext>
            </a:extLst>
          </p:cNvPr>
          <p:cNvSpPr>
            <a:spLocks noGrp="1"/>
          </p:cNvSpPr>
          <p:nvPr>
            <p:ph type="title" idx="4294967295"/>
          </p:nvPr>
        </p:nvSpPr>
        <p:spPr>
          <a:xfrm>
            <a:off x="0" y="-2852738"/>
            <a:ext cx="10515600" cy="2852738"/>
          </a:xfrm>
        </p:spPr>
        <p:txBody>
          <a:bodyPr vert="horz" lIns="91440" tIns="45720" rIns="91440" bIns="45720" rtlCol="0" anchor="b">
            <a:normAutofit/>
          </a:bodyPr>
          <a:lstStyle/>
          <a:p>
            <a:pPr algn="l" rtl="0"/>
            <a:r>
              <a:rPr lang="fr-CA" b="0" i="0" u="none" baseline="0" noProof="1"/>
              <a:t>Comprendre le sujet</a:t>
            </a:r>
          </a:p>
        </p:txBody>
      </p:sp>
      <p:pic>
        <p:nvPicPr>
          <p:cNvPr id="3" name="Picture 2" descr="Illustration représentant la silhouette d'une tête humaine en bleu, avec le cerveau représenté en blanc et des lignes vertes rayonnant au-dessus pour le mettre en valeur. Texte : Comprendre le sujet.">
            <a:extLst>
              <a:ext uri="{FF2B5EF4-FFF2-40B4-BE49-F238E27FC236}">
                <a16:creationId xmlns:a16="http://schemas.microsoft.com/office/drawing/2014/main" id="{CDA8B44B-F8F9-CD2E-2DF6-BB7E5FA98EFB}"/>
              </a:ext>
            </a:extLst>
          </p:cNvPr>
          <p:cNvPicPr>
            <a:picLocks noChangeAspect="1"/>
          </p:cNvPicPr>
          <p:nvPr/>
        </p:nvPicPr>
        <p:blipFill>
          <a:blip r:embed="rId3"/>
          <a:stretch>
            <a:fillRect/>
          </a:stretch>
        </p:blipFill>
        <p:spPr>
          <a:xfrm>
            <a:off x="3396766" y="761999"/>
            <a:ext cx="5398467" cy="5851073"/>
          </a:xfrm>
          <a:prstGeom prst="rect">
            <a:avLst/>
          </a:prstGeom>
        </p:spPr>
      </p:pic>
    </p:spTree>
    <p:extLst>
      <p:ext uri="{BB962C8B-B14F-4D97-AF65-F5344CB8AC3E}">
        <p14:creationId xmlns:p14="http://schemas.microsoft.com/office/powerpoint/2010/main" val="1081264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AAA88-CEDD-077E-FB74-FD70DD228699}"/>
              </a:ext>
            </a:extLst>
          </p:cNvPr>
          <p:cNvSpPr>
            <a:spLocks noGrp="1"/>
          </p:cNvSpPr>
          <p:nvPr>
            <p:ph type="title"/>
          </p:nvPr>
        </p:nvSpPr>
        <p:spPr>
          <a:xfrm>
            <a:off x="838200" y="-1325563"/>
            <a:ext cx="10515600" cy="1325563"/>
          </a:xfrm>
        </p:spPr>
        <p:txBody>
          <a:bodyPr vert="horz" lIns="91440" tIns="45720" rIns="91440" bIns="45720" rtlCol="0" anchor="b">
            <a:normAutofit/>
          </a:bodyPr>
          <a:lstStyle/>
          <a:p>
            <a:pPr algn="l" rtl="0"/>
            <a:r>
              <a:rPr lang="fr-CA" b="0" i="0" u="none" baseline="0" noProof="1"/>
              <a:t>Vidéo sur l’affirmation identitaire en matière d’apprentissage socioémotionnel</a:t>
            </a:r>
          </a:p>
        </p:txBody>
      </p:sp>
      <p:pic>
        <p:nvPicPr>
          <p:cNvPr id="3" name="Online Media 2" title="Compétences à développer : Connaître l’utilité de l’apprentissage socioémotionnel">
            <a:hlinkClick r:id="" action="ppaction://media"/>
            <a:extLst>
              <a:ext uri="{FF2B5EF4-FFF2-40B4-BE49-F238E27FC236}">
                <a16:creationId xmlns:a16="http://schemas.microsoft.com/office/drawing/2014/main" id="{DDFBE275-9DFC-7E8C-D1FF-1B568515B421}"/>
              </a:ext>
            </a:extLst>
          </p:cNvPr>
          <p:cNvPicPr>
            <a:picLocks noRot="1" noChangeAspect="1"/>
          </p:cNvPicPr>
          <p:nvPr>
            <a:videoFile r:link="rId1"/>
          </p:nvPr>
        </p:nvPicPr>
        <p:blipFill>
          <a:blip r:embed="rId4"/>
          <a:stretch>
            <a:fillRect/>
          </a:stretch>
        </p:blipFill>
        <p:spPr>
          <a:xfrm>
            <a:off x="1016000" y="296863"/>
            <a:ext cx="10160000" cy="5740400"/>
          </a:xfrm>
          <a:prstGeom prst="rect">
            <a:avLst/>
          </a:prstGeom>
        </p:spPr>
      </p:pic>
    </p:spTree>
    <p:extLst>
      <p:ext uri="{BB962C8B-B14F-4D97-AF65-F5344CB8AC3E}">
        <p14:creationId xmlns:p14="http://schemas.microsoft.com/office/powerpoint/2010/main" val="308773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0D741-CE45-9C29-0FDD-74BA92479C70}"/>
              </a:ext>
            </a:extLst>
          </p:cNvPr>
          <p:cNvSpPr txBox="1">
            <a:spLocks noGrp="1"/>
          </p:cNvSpPr>
          <p:nvPr>
            <p:ph type="title" idx="4294967295"/>
          </p:nvPr>
        </p:nvSpPr>
        <p:spPr>
          <a:xfrm>
            <a:off x="228511" y="167042"/>
            <a:ext cx="10974798"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4000" b="0" i="0" u="none" strike="noStrike" kern="1200" cap="none" spc="0" normalizeH="0" baseline="0" noProof="1">
                <a:ln>
                  <a:noFill/>
                </a:ln>
                <a:solidFill>
                  <a:schemeClr val="tx1"/>
                </a:solidFill>
                <a:effectLst/>
                <a:uLnTx/>
                <a:uFillTx/>
                <a:latin typeface="Poppins SemiBold"/>
                <a:ea typeface="+mn-ea"/>
                <a:cs typeface="Poppins SemiBold"/>
              </a:rPr>
              <a:t>Le ministère de l’Éducation met en évidence de nombreux bienfaits</a:t>
            </a:r>
          </a:p>
        </p:txBody>
      </p:sp>
      <p:sp>
        <p:nvSpPr>
          <p:cNvPr id="8" name="Speech Bubble: Rectangle with Corners Rounded 7">
            <a:extLst>
              <a:ext uri="{FF2B5EF4-FFF2-40B4-BE49-F238E27FC236}">
                <a16:creationId xmlns:a16="http://schemas.microsoft.com/office/drawing/2014/main" id="{4BF4BF13-DBCF-DC23-14D3-118A62359928}"/>
              </a:ext>
            </a:extLst>
          </p:cNvPr>
          <p:cNvSpPr/>
          <p:nvPr/>
        </p:nvSpPr>
        <p:spPr>
          <a:xfrm>
            <a:off x="550863" y="1927233"/>
            <a:ext cx="4829831" cy="3830975"/>
          </a:xfrm>
          <a:prstGeom prst="wedgeRoundRectCallout">
            <a:avLst>
              <a:gd name="adj1" fmla="val -22554"/>
              <a:gd name="adj2" fmla="val 70716"/>
              <a:gd name="adj3" fmla="val 16667"/>
            </a:avLst>
          </a:prstGeom>
          <a:solidFill>
            <a:srgbClr val="400E8A"/>
          </a:solidFill>
          <a:ln>
            <a:solidFill>
              <a:srgbClr val="400E8A"/>
            </a:solidFill>
          </a:ln>
        </p:spPr>
        <p:style>
          <a:lnRef idx="3">
            <a:schemeClr val="lt1"/>
          </a:lnRef>
          <a:fillRef idx="1">
            <a:schemeClr val="accent2"/>
          </a:fillRef>
          <a:effectRef idx="1">
            <a:schemeClr val="accent2"/>
          </a:effectRef>
          <a:fontRef idx="minor">
            <a:schemeClr val="lt1"/>
          </a:fontRef>
        </p:style>
        <p:txBody>
          <a:bodyPr lIns="68580" tIns="34290" rIns="137160" bIns="34290" rtlCol="0" anchor="ctr"/>
          <a:lstStyle>
            <a:defPPr>
              <a:defRPr lang="fr-ca"/>
            </a:defPPr>
            <a:lvl1pPr marL="0"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1pPr>
            <a:lvl2pPr marL="609585"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2pPr>
            <a:lvl3pPr marL="1219170"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3pPr>
            <a:lvl4pPr marL="1828754"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4pPr>
            <a:lvl5pPr marL="2438339"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5pPr>
            <a:lvl6pPr marL="3047924" algn="l" defTabSz="609585" rtl="0" eaLnBrk="1" latinLnBrk="0" hangingPunct="1">
              <a:defRPr sz="1800" kern="1200">
                <a:solidFill>
                  <a:schemeClr val="tx1"/>
                </a:solidFill>
                <a:latin typeface="Arial" charset="0"/>
                <a:ea typeface="ＭＳ Ｐゴシック" charset="0"/>
                <a:cs typeface="ＭＳ Ｐゴシック" charset="0"/>
              </a:defRPr>
            </a:lvl6pPr>
            <a:lvl7pPr marL="3657509" algn="l" defTabSz="609585" rtl="0" eaLnBrk="1" latinLnBrk="0" hangingPunct="1">
              <a:defRPr sz="1800" kern="1200">
                <a:solidFill>
                  <a:schemeClr val="tx1"/>
                </a:solidFill>
                <a:latin typeface="Arial" charset="0"/>
                <a:ea typeface="ＭＳ Ｐゴシック" charset="0"/>
                <a:cs typeface="ＭＳ Ｐゴシック" charset="0"/>
              </a:defRPr>
            </a:lvl7pPr>
            <a:lvl8pPr marL="4267093" algn="l" defTabSz="609585" rtl="0" eaLnBrk="1" latinLnBrk="0" hangingPunct="1">
              <a:defRPr sz="1800" kern="1200">
                <a:solidFill>
                  <a:schemeClr val="tx1"/>
                </a:solidFill>
                <a:latin typeface="Arial" charset="0"/>
                <a:ea typeface="ＭＳ Ｐゴシック" charset="0"/>
                <a:cs typeface="ＭＳ Ｐゴシック" charset="0"/>
              </a:defRPr>
            </a:lvl8pPr>
            <a:lvl9pPr marL="4876678" algn="l" defTabSz="609585" rtl="0" eaLnBrk="1" latinLnBrk="0" hangingPunct="1">
              <a:defRPr sz="1800" kern="1200">
                <a:solidFill>
                  <a:schemeClr val="tx1"/>
                </a:solidFill>
                <a:latin typeface="Arial" charset="0"/>
                <a:ea typeface="ＭＳ Ｐゴシック" charset="0"/>
                <a:cs typeface="ＭＳ Ｐゴシック" charset="0"/>
              </a:defRPr>
            </a:lvl9pPr>
          </a:lstStyle>
          <a:p>
            <a:pPr algn="l" rtl="0"/>
            <a:r>
              <a:rPr lang="fr-CA" sz="2200" b="1" i="0" u="none" baseline="0" noProof="1">
                <a:solidFill>
                  <a:schemeClr val="bg1"/>
                </a:solidFill>
                <a:latin typeface="Roboto Black"/>
                <a:ea typeface="Roboto Medium"/>
                <a:cs typeface="Segoe UI"/>
              </a:rPr>
              <a:t>Les compétences d’apprentissage socio-émotionnel aident les élèves à favoriser leur santé et leur bien-être en général, de même que leur bonne santé mentale, et à renforcer leur capacité d’apprendre et de s’épanouir. </a:t>
            </a:r>
          </a:p>
          <a:p>
            <a:endParaRPr lang="fr-CA" sz="2200" b="1" noProof="1">
              <a:solidFill>
                <a:schemeClr val="bg1"/>
              </a:solidFill>
              <a:latin typeface="Roboto Black"/>
              <a:ea typeface="Roboto Medium"/>
              <a:cs typeface="Segoe UI"/>
            </a:endParaRPr>
          </a:p>
          <a:p>
            <a:pPr algn="r" rtl="0"/>
            <a:r>
              <a:rPr lang="fr-CA" sz="2200" b="1" i="0" u="none" baseline="0" noProof="1">
                <a:solidFill>
                  <a:schemeClr val="bg1"/>
                </a:solidFill>
                <a:latin typeface="Roboto Black"/>
                <a:ea typeface="Roboto Medium"/>
                <a:cs typeface="Segoe UI"/>
              </a:rPr>
              <a:t>– NPP 169</a:t>
            </a:r>
          </a:p>
        </p:txBody>
      </p:sp>
      <p:sp>
        <p:nvSpPr>
          <p:cNvPr id="6" name="Speech Bubble: Rectangle with Corners Rounded 5">
            <a:extLst>
              <a:ext uri="{FF2B5EF4-FFF2-40B4-BE49-F238E27FC236}">
                <a16:creationId xmlns:a16="http://schemas.microsoft.com/office/drawing/2014/main" id="{68EA7A8A-AB54-4BD2-BA88-EBA07D7AD2EA}"/>
              </a:ext>
            </a:extLst>
          </p:cNvPr>
          <p:cNvSpPr/>
          <p:nvPr/>
        </p:nvSpPr>
        <p:spPr>
          <a:xfrm>
            <a:off x="5611304" y="1927233"/>
            <a:ext cx="5810948" cy="3830975"/>
          </a:xfrm>
          <a:prstGeom prst="wedgeRoundRectCallout">
            <a:avLst>
              <a:gd name="adj1" fmla="val -22554"/>
              <a:gd name="adj2" fmla="val 70716"/>
              <a:gd name="adj3" fmla="val 16667"/>
            </a:avLst>
          </a:prstGeom>
          <a:solidFill>
            <a:srgbClr val="92D050"/>
          </a:solidFill>
          <a:ln>
            <a:solidFill>
              <a:srgbClr val="D9F0C0"/>
            </a:solidFill>
          </a:ln>
        </p:spPr>
        <p:style>
          <a:lnRef idx="1">
            <a:schemeClr val="accent1"/>
          </a:lnRef>
          <a:fillRef idx="3">
            <a:schemeClr val="accent1"/>
          </a:fillRef>
          <a:effectRef idx="2">
            <a:schemeClr val="accent1"/>
          </a:effectRef>
          <a:fontRef idx="minor">
            <a:schemeClr val="lt1"/>
          </a:fontRef>
        </p:style>
        <p:txBody>
          <a:bodyPr lIns="68580" tIns="34290" rIns="137160" bIns="34290" rtlCol="0" anchor="ctr"/>
          <a:lstStyle>
            <a:defPPr>
              <a:defRPr lang="fr-ca"/>
            </a:defPPr>
            <a:lvl1pPr marL="0"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1pPr>
            <a:lvl2pPr marL="609585"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2pPr>
            <a:lvl3pPr marL="1219170"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3pPr>
            <a:lvl4pPr marL="1828754"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4pPr>
            <a:lvl5pPr marL="2438339"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5pPr>
            <a:lvl6pPr marL="3047924" algn="l" defTabSz="609585" rtl="0" eaLnBrk="1" latinLnBrk="0" hangingPunct="1">
              <a:defRPr sz="1800" kern="1200">
                <a:solidFill>
                  <a:schemeClr val="tx1"/>
                </a:solidFill>
                <a:latin typeface="Arial" charset="0"/>
                <a:ea typeface="ＭＳ Ｐゴシック" charset="0"/>
                <a:cs typeface="ＭＳ Ｐゴシック" charset="0"/>
              </a:defRPr>
            </a:lvl6pPr>
            <a:lvl7pPr marL="3657509" algn="l" defTabSz="609585" rtl="0" eaLnBrk="1" latinLnBrk="0" hangingPunct="1">
              <a:defRPr sz="1800" kern="1200">
                <a:solidFill>
                  <a:schemeClr val="tx1"/>
                </a:solidFill>
                <a:latin typeface="Arial" charset="0"/>
                <a:ea typeface="ＭＳ Ｐゴシック" charset="0"/>
                <a:cs typeface="ＭＳ Ｐゴシック" charset="0"/>
              </a:defRPr>
            </a:lvl7pPr>
            <a:lvl8pPr marL="4267093" algn="l" defTabSz="609585" rtl="0" eaLnBrk="1" latinLnBrk="0" hangingPunct="1">
              <a:defRPr sz="1800" kern="1200">
                <a:solidFill>
                  <a:schemeClr val="tx1"/>
                </a:solidFill>
                <a:latin typeface="Arial" charset="0"/>
                <a:ea typeface="ＭＳ Ｐゴシック" charset="0"/>
                <a:cs typeface="ＭＳ Ｐゴシック" charset="0"/>
              </a:defRPr>
            </a:lvl8pPr>
            <a:lvl9pPr marL="4876678" algn="l" defTabSz="609585" rtl="0" eaLnBrk="1" latinLnBrk="0" hangingPunct="1">
              <a:defRPr sz="1800" kern="1200">
                <a:solidFill>
                  <a:schemeClr val="tx1"/>
                </a:solidFill>
                <a:latin typeface="Arial" charset="0"/>
                <a:ea typeface="ＭＳ Ｐゴシック" charset="0"/>
                <a:cs typeface="ＭＳ Ｐゴシック" charset="0"/>
              </a:defRPr>
            </a:lvl9pPr>
          </a:lstStyle>
          <a:p>
            <a:pPr algn="l" rtl="0"/>
            <a:r>
              <a:rPr lang="fr-CA" sz="2200" b="1" i="0" u="none" baseline="0" noProof="1">
                <a:solidFill>
                  <a:srgbClr val="222222"/>
                </a:solidFill>
                <a:latin typeface="Roboto Black"/>
                <a:ea typeface="Roboto Medium"/>
                <a:cs typeface="Segoe UI"/>
              </a:rPr>
              <a:t>L’apprentissage socioémotionnel, mis en œuvre de manière réfléchie et intentionnelle, a un énorme potentiel pour créer les conditions nécessaires à l’affirmation des élèves, à l’action des jeunes et à l’engagement civique et, finalement, au changement social. </a:t>
            </a:r>
            <a:endParaRPr lang="fr-CA" sz="2200" b="1" noProof="1">
              <a:solidFill>
                <a:srgbClr val="222222"/>
              </a:solidFill>
              <a:latin typeface="Roboto Black"/>
            </a:endParaRPr>
          </a:p>
          <a:p>
            <a:endParaRPr lang="fr-CA" sz="2200" b="1" noProof="1">
              <a:solidFill>
                <a:srgbClr val="222222"/>
              </a:solidFill>
              <a:latin typeface="Roboto Black"/>
              <a:ea typeface="Roboto Medium"/>
              <a:cs typeface="Segoe UI"/>
            </a:endParaRPr>
          </a:p>
          <a:p>
            <a:pPr algn="r" rtl="0"/>
            <a:r>
              <a:rPr lang="fr-CA" sz="2200" b="1" i="0" u="none" baseline="0" noProof="1">
                <a:solidFill>
                  <a:srgbClr val="222222"/>
                </a:solidFill>
                <a:latin typeface="Roboto Black"/>
                <a:ea typeface="Roboto Medium"/>
                <a:cs typeface="Segoe UI"/>
              </a:rPr>
              <a:t>– Programme-cadre de mathématiques de l’Ontario 2020</a:t>
            </a:r>
            <a:endParaRPr lang="fr-CA" sz="2200" noProof="1">
              <a:solidFill>
                <a:srgbClr val="222222"/>
              </a:solidFill>
              <a:latin typeface="Avenir Next LT Pro"/>
              <a:ea typeface="Roboto Medium"/>
              <a:cs typeface="Segoe UI"/>
            </a:endParaRPr>
          </a:p>
        </p:txBody>
      </p:sp>
    </p:spTree>
    <p:extLst>
      <p:ext uri="{BB962C8B-B14F-4D97-AF65-F5344CB8AC3E}">
        <p14:creationId xmlns:p14="http://schemas.microsoft.com/office/powerpoint/2010/main" val="1025879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135A26D-9D47-467E-91F1-31149BF0D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noProof="1"/>
          </a:p>
        </p:txBody>
      </p:sp>
      <p:sp>
        <p:nvSpPr>
          <p:cNvPr id="27" name="Freeform: Shape 26">
            <a:extLst>
              <a:ext uri="{FF2B5EF4-FFF2-40B4-BE49-F238E27FC236}">
                <a16:creationId xmlns:a16="http://schemas.microsoft.com/office/drawing/2014/main" id="{CB147A70-DC29-4DDF-A34C-2B82C6E22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19333" y="0"/>
            <a:ext cx="842502" cy="354793"/>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CA" noProof="1"/>
          </a:p>
        </p:txBody>
      </p:sp>
      <p:sp>
        <p:nvSpPr>
          <p:cNvPr id="2" name="Title 1">
            <a:extLst>
              <a:ext uri="{FF2B5EF4-FFF2-40B4-BE49-F238E27FC236}">
                <a16:creationId xmlns:a16="http://schemas.microsoft.com/office/drawing/2014/main" id="{063BD169-A035-7820-7E18-A1EEDBAEE8DF}"/>
              </a:ext>
            </a:extLst>
          </p:cNvPr>
          <p:cNvSpPr>
            <a:spLocks noGrp="1"/>
          </p:cNvSpPr>
          <p:nvPr>
            <p:ph type="title"/>
          </p:nvPr>
        </p:nvSpPr>
        <p:spPr>
          <a:xfrm>
            <a:off x="230838" y="260611"/>
            <a:ext cx="6382093" cy="1325563"/>
          </a:xfrm>
        </p:spPr>
        <p:txBody>
          <a:bodyPr>
            <a:noAutofit/>
          </a:bodyPr>
          <a:lstStyle/>
          <a:p>
            <a:pPr algn="l" rtl="0"/>
            <a:r>
              <a:rPr lang="fr-CA" sz="3000" b="0" i="0" u="none" baseline="0" noProof="1">
                <a:latin typeface="Poppins SemiBold"/>
                <a:ea typeface="Poppins SemiBold"/>
                <a:cs typeface="Poppins SemiBold"/>
              </a:rPr>
              <a:t>Le développement des habiletés socioémotionnelles appuie le programme-cadre</a:t>
            </a:r>
          </a:p>
        </p:txBody>
      </p:sp>
      <p:sp>
        <p:nvSpPr>
          <p:cNvPr id="3" name="Content Placeholder 2">
            <a:extLst>
              <a:ext uri="{FF2B5EF4-FFF2-40B4-BE49-F238E27FC236}">
                <a16:creationId xmlns:a16="http://schemas.microsoft.com/office/drawing/2014/main" id="{0F8DCB9D-DF72-5A87-95B5-21761F5EAB37}"/>
              </a:ext>
            </a:extLst>
          </p:cNvPr>
          <p:cNvSpPr>
            <a:spLocks noGrp="1"/>
          </p:cNvSpPr>
          <p:nvPr>
            <p:ph idx="1"/>
          </p:nvPr>
        </p:nvSpPr>
        <p:spPr>
          <a:xfrm>
            <a:off x="644404" y="1866580"/>
            <a:ext cx="5680698" cy="4351338"/>
          </a:xfrm>
        </p:spPr>
        <p:txBody>
          <a:bodyPr vert="horz" lIns="91440" tIns="45720" rIns="91440" bIns="45720" rtlCol="0">
            <a:normAutofit fontScale="85000" lnSpcReduction="20000"/>
          </a:bodyPr>
          <a:lstStyle/>
          <a:p>
            <a:pPr algn="l" rtl="0">
              <a:lnSpc>
                <a:spcPct val="120000"/>
              </a:lnSpc>
            </a:pPr>
            <a:r>
              <a:rPr lang="fr-CA" b="0" i="0" u="none" baseline="0" noProof="1">
                <a:latin typeface="Roboto Medium"/>
                <a:ea typeface="Roboto Medium"/>
                <a:cs typeface="Roboto Medium"/>
              </a:rPr>
              <a:t>dans le programme-cadre d’éducation physique et santé (ÉPS) de l’élémentaire</a:t>
            </a:r>
            <a:endParaRPr lang="fr-CA" noProof="1">
              <a:latin typeface="Roboto Medium"/>
              <a:ea typeface="Roboto Medium"/>
              <a:cs typeface="Roboto Medium"/>
            </a:endParaRPr>
          </a:p>
          <a:p>
            <a:pPr algn="l" rtl="0">
              <a:lnSpc>
                <a:spcPct val="120000"/>
              </a:lnSpc>
            </a:pPr>
            <a:r>
              <a:rPr lang="fr-CA" b="0" i="0" u="none" baseline="0" noProof="1">
                <a:latin typeface="Roboto Medium"/>
                <a:ea typeface="Roboto Medium"/>
                <a:cs typeface="Roboto Medium"/>
              </a:rPr>
              <a:t>dans le programme-cadre de mathématiques de l’élémentaire</a:t>
            </a:r>
            <a:endParaRPr lang="fr-CA" noProof="1">
              <a:latin typeface="Roboto Medium"/>
              <a:ea typeface="Roboto Medium"/>
              <a:cs typeface="Roboto Medium"/>
            </a:endParaRPr>
          </a:p>
          <a:p>
            <a:pPr algn="l" rtl="0">
              <a:lnSpc>
                <a:spcPct val="120000"/>
              </a:lnSpc>
            </a:pPr>
            <a:r>
              <a:rPr lang="fr-CA" b="0" i="0" u="none" baseline="0" noProof="1">
                <a:latin typeface="Roboto Medium"/>
                <a:ea typeface="Roboto Medium"/>
                <a:cs typeface="Roboto Medium"/>
              </a:rPr>
              <a:t>dans l’ensemble du programme-cadre de l’élémentaire, ainsi que dans le programme révisé de la petite enfance </a:t>
            </a:r>
            <a:endParaRPr lang="fr-CA" noProof="1">
              <a:latin typeface="Roboto Medium"/>
              <a:ea typeface="Roboto Medium"/>
              <a:cs typeface="Roboto Medium"/>
            </a:endParaRPr>
          </a:p>
          <a:p>
            <a:pPr algn="l" rtl="0">
              <a:lnSpc>
                <a:spcPct val="120000"/>
              </a:lnSpc>
            </a:pPr>
            <a:r>
              <a:rPr lang="fr-CA" b="0" i="0" u="none" baseline="0" noProof="1">
                <a:latin typeface="Roboto Medium"/>
                <a:ea typeface="Roboto Medium"/>
                <a:cs typeface="Roboto Medium"/>
              </a:rPr>
              <a:t>dans le cours Exploration de carrière</a:t>
            </a:r>
            <a:endParaRPr lang="fr-CA" noProof="1">
              <a:latin typeface="Roboto Medium"/>
              <a:ea typeface="Roboto Medium"/>
              <a:cs typeface="Roboto Medium"/>
            </a:endParaRPr>
          </a:p>
        </p:txBody>
      </p:sp>
      <p:sp>
        <p:nvSpPr>
          <p:cNvPr id="28" name="Oval 27">
            <a:extLst>
              <a:ext uri="{FF2B5EF4-FFF2-40B4-BE49-F238E27FC236}">
                <a16:creationId xmlns:a16="http://schemas.microsoft.com/office/drawing/2014/main" id="{3B438362-1E1E-4C62-A99E-4134CB163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80791" y="1327365"/>
            <a:ext cx="610857" cy="61085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noProof="1"/>
          </a:p>
        </p:txBody>
      </p:sp>
      <p:sp>
        <p:nvSpPr>
          <p:cNvPr id="29" name="Freeform: Shape 28">
            <a:extLst>
              <a:ext uri="{FF2B5EF4-FFF2-40B4-BE49-F238E27FC236}">
                <a16:creationId xmlns:a16="http://schemas.microsoft.com/office/drawing/2014/main" id="{6C077334-5571-4B83-A83E-4CCCFA7B5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9536" y="0"/>
            <a:ext cx="2093996" cy="1402773"/>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fr-CA" noProof="1"/>
          </a:p>
        </p:txBody>
      </p:sp>
      <p:pic>
        <p:nvPicPr>
          <p:cNvPr id="5" name="Picture 4">
            <a:extLst>
              <a:ext uri="{FF2B5EF4-FFF2-40B4-BE49-F238E27FC236}">
                <a16:creationId xmlns:a16="http://schemas.microsoft.com/office/drawing/2014/main" id="{3AABAD7A-7F8A-08F5-FD5D-1BDD8AA7828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l="23153" t="3921" r="39291" b="53545"/>
          <a:stretch>
            <a:fillRect/>
          </a:stretch>
        </p:blipFill>
        <p:spPr>
          <a:xfrm>
            <a:off x="6706774" y="2583529"/>
            <a:ext cx="2533422" cy="2151917"/>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pic>
        <p:nvPicPr>
          <p:cNvPr id="7" name="Picture 6">
            <a:extLst>
              <a:ext uri="{FF2B5EF4-FFF2-40B4-BE49-F238E27FC236}">
                <a16:creationId xmlns:a16="http://schemas.microsoft.com/office/drawing/2014/main" id="{E9A263D7-C6A4-1445-F04B-0170B4C50BC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l="59972" t="52294" r="8978" b="8345"/>
          <a:stretch>
            <a:fillRect/>
          </a:stretch>
        </p:blipFill>
        <p:spPr>
          <a:xfrm>
            <a:off x="9508504" y="647687"/>
            <a:ext cx="2533422" cy="2408649"/>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pic>
        <p:nvPicPr>
          <p:cNvPr id="9" name="Picture 8">
            <a:extLst>
              <a:ext uri="{FF2B5EF4-FFF2-40B4-BE49-F238E27FC236}">
                <a16:creationId xmlns:a16="http://schemas.microsoft.com/office/drawing/2014/main" id="{6F05BCB3-F889-E3A0-F415-45F0D56E6EF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l="59772" t="3712" b="48567"/>
          <a:stretch>
            <a:fillRect/>
          </a:stretch>
        </p:blipFill>
        <p:spPr>
          <a:xfrm>
            <a:off x="9508503" y="3801664"/>
            <a:ext cx="2533423" cy="2253979"/>
          </a:xfrm>
          <a:custGeom>
            <a:avLst/>
            <a:gdLst/>
            <a:ahLst/>
            <a:cxnLst/>
            <a:rect l="l" t="t" r="r" b="b"/>
            <a:pathLst>
              <a:path w="3064284" h="3064284">
                <a:moveTo>
                  <a:pt x="166483" y="0"/>
                </a:moveTo>
                <a:lnTo>
                  <a:pt x="2897801" y="0"/>
                </a:lnTo>
                <a:cubicBezTo>
                  <a:pt x="2989747" y="0"/>
                  <a:pt x="3064284" y="74537"/>
                  <a:pt x="3064284" y="166483"/>
                </a:cubicBezTo>
                <a:lnTo>
                  <a:pt x="3064284" y="2897801"/>
                </a:lnTo>
                <a:cubicBezTo>
                  <a:pt x="3064284" y="2989747"/>
                  <a:pt x="2989747" y="3064284"/>
                  <a:pt x="2897801" y="3064284"/>
                </a:cubicBezTo>
                <a:lnTo>
                  <a:pt x="166483" y="3064284"/>
                </a:lnTo>
                <a:cubicBezTo>
                  <a:pt x="74537" y="3064284"/>
                  <a:pt x="0" y="2989747"/>
                  <a:pt x="0" y="2897801"/>
                </a:cubicBezTo>
                <a:lnTo>
                  <a:pt x="0" y="166483"/>
                </a:lnTo>
                <a:cubicBezTo>
                  <a:pt x="0" y="74537"/>
                  <a:pt x="74537" y="0"/>
                  <a:pt x="166483" y="0"/>
                </a:cubicBezTo>
                <a:close/>
              </a:path>
            </a:pathLst>
          </a:custGeom>
        </p:spPr>
      </p:pic>
      <p:sp>
        <p:nvSpPr>
          <p:cNvPr id="30" name="Arc 29">
            <a:extLst>
              <a:ext uri="{FF2B5EF4-FFF2-40B4-BE49-F238E27FC236}">
                <a16:creationId xmlns:a16="http://schemas.microsoft.com/office/drawing/2014/main" id="{4D3DC50D-CA0F-48F9-B17E-20D8669AA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76147" y="5530635"/>
            <a:ext cx="3939038" cy="3939038"/>
          </a:xfrm>
          <a:prstGeom prst="arc">
            <a:avLst>
              <a:gd name="adj1" fmla="val 16200000"/>
              <a:gd name="adj2" fmla="val 20354996"/>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fr-CA" noProof="1"/>
          </a:p>
        </p:txBody>
      </p:sp>
      <p:sp>
        <p:nvSpPr>
          <p:cNvPr id="31" name="Freeform: Shape 30">
            <a:extLst>
              <a:ext uri="{FF2B5EF4-FFF2-40B4-BE49-F238E27FC236}">
                <a16:creationId xmlns:a16="http://schemas.microsoft.com/office/drawing/2014/main" id="{D1B80E9C-CF8A-440B-B8F5-54BF121BF4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9536" y="6066084"/>
            <a:ext cx="1913062" cy="791916"/>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CA" noProof="1"/>
          </a:p>
        </p:txBody>
      </p:sp>
      <p:pic>
        <p:nvPicPr>
          <p:cNvPr id="8" name="Picture 7" descr="Logo de Santé mentale en milieu scolaire Ontario.">
            <a:extLst>
              <a:ext uri="{FF2B5EF4-FFF2-40B4-BE49-F238E27FC236}">
                <a16:creationId xmlns:a16="http://schemas.microsoft.com/office/drawing/2014/main" id="{9675A367-7136-DBC7-232E-12046FA9545E}"/>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9625413" y="6269468"/>
            <a:ext cx="2499016" cy="576698"/>
          </a:xfrm>
          <a:prstGeom prst="rect">
            <a:avLst/>
          </a:prstGeom>
        </p:spPr>
      </p:pic>
    </p:spTree>
    <p:extLst>
      <p:ext uri="{BB962C8B-B14F-4D97-AF65-F5344CB8AC3E}">
        <p14:creationId xmlns:p14="http://schemas.microsoft.com/office/powerpoint/2010/main" val="911179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C1706AE-B3A3-E315-F16C-0E4D7F1DE80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ca"/>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fr-CA" noProof="1"/>
          </a:p>
        </p:txBody>
      </p:sp>
      <p:sp>
        <p:nvSpPr>
          <p:cNvPr id="11" name="Arc 1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1">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2CD452C-E812-E18A-4A67-11E633B26D1F}"/>
              </a:ext>
            </a:extLst>
          </p:cNvPr>
          <p:cNvSpPr>
            <a:spLocks noGrp="1"/>
          </p:cNvSpPr>
          <p:nvPr>
            <p:ph type="title"/>
          </p:nvPr>
        </p:nvSpPr>
        <p:spPr>
          <a:xfrm>
            <a:off x="244884" y="199438"/>
            <a:ext cx="8177900" cy="1253677"/>
          </a:xfrm>
        </p:spPr>
        <p:txBody>
          <a:bodyPr>
            <a:normAutofit fontScale="90000"/>
          </a:bodyPr>
          <a:lstStyle/>
          <a:p>
            <a:pPr algn="l" rtl="0"/>
            <a:r>
              <a:rPr lang="fr-CA" b="0" i="0" u="none" baseline="0" noProof="1">
                <a:latin typeface="Poppins SemiBold"/>
                <a:ea typeface="Poppins SemiBold"/>
                <a:cs typeface="Poppins SemiBold"/>
              </a:rPr>
              <a:t>Tout d’abord, quelques principes de base...</a:t>
            </a:r>
          </a:p>
        </p:txBody>
      </p:sp>
      <p:pic>
        <p:nvPicPr>
          <p:cNvPr id="4" name="Picture 3" descr="Illustration représentant des semis poussant hors du sol sous le soleil.">
            <a:extLst>
              <a:ext uri="{FF2B5EF4-FFF2-40B4-BE49-F238E27FC236}">
                <a16:creationId xmlns:a16="http://schemas.microsoft.com/office/drawing/2014/main" id="{460A58FF-3EDB-8007-6E33-4C6E0CFB1AB7}"/>
              </a:ext>
            </a:extLst>
          </p:cNvPr>
          <p:cNvPicPr>
            <a:picLocks noChangeAspect="1"/>
          </p:cNvPicPr>
          <p:nvPr/>
        </p:nvPicPr>
        <p:blipFill>
          <a:blip r:embed="rId3"/>
          <a:srcRect l="54924" t="10101" r="10227" b="39966"/>
          <a:stretch>
            <a:fillRect/>
          </a:stretch>
        </p:blipFill>
        <p:spPr>
          <a:xfrm>
            <a:off x="330460" y="1984868"/>
            <a:ext cx="3123986" cy="3322368"/>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3" name="Freeform: Shape 1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CA" noProof="1"/>
          </a:p>
        </p:txBody>
      </p:sp>
      <p:sp>
        <p:nvSpPr>
          <p:cNvPr id="3" name="Content Placeholder 2">
            <a:extLst>
              <a:ext uri="{FF2B5EF4-FFF2-40B4-BE49-F238E27FC236}">
                <a16:creationId xmlns:a16="http://schemas.microsoft.com/office/drawing/2014/main" id="{81EE20E8-FF1A-7EA5-B952-40D8614687F0}"/>
              </a:ext>
            </a:extLst>
          </p:cNvPr>
          <p:cNvSpPr>
            <a:spLocks noGrp="1"/>
          </p:cNvSpPr>
          <p:nvPr>
            <p:ph idx="1"/>
          </p:nvPr>
        </p:nvSpPr>
        <p:spPr>
          <a:xfrm>
            <a:off x="3454447" y="1557338"/>
            <a:ext cx="8641696" cy="4871948"/>
          </a:xfrm>
        </p:spPr>
        <p:txBody>
          <a:bodyPr vert="horz" lIns="91440" tIns="45720" rIns="91440" bIns="45720" rtlCol="0" anchor="t">
            <a:noAutofit/>
          </a:bodyPr>
          <a:lstStyle/>
          <a:p>
            <a:pPr marL="0" indent="0" algn="l" rtl="0">
              <a:lnSpc>
                <a:spcPct val="110000"/>
              </a:lnSpc>
              <a:buNone/>
            </a:pPr>
            <a:r>
              <a:rPr lang="fr-CA" sz="2000" b="1" i="0" u="none" baseline="0" noProof="1">
                <a:latin typeface="Roboto Black"/>
                <a:ea typeface="Roboto Black"/>
                <a:cs typeface="Roboto Black"/>
              </a:rPr>
              <a:t>Le développement des habiletés socioémotionnelles : </a:t>
            </a:r>
            <a:r>
              <a:rPr lang="fr-CA" sz="2000" noProof="1">
                <a:latin typeface="Roboto Medium"/>
                <a:ea typeface="Roboto Medium"/>
              </a:rPr>
              <a:t>un processus </a:t>
            </a:r>
            <a:br>
              <a:rPr lang="fr-CA" sz="2000" noProof="1">
                <a:latin typeface="Roboto Medium"/>
                <a:ea typeface="Roboto Medium"/>
              </a:rPr>
            </a:br>
            <a:r>
              <a:rPr lang="fr-CA" sz="2000" noProof="1">
                <a:latin typeface="Roboto Medium"/>
                <a:ea typeface="Roboto Medium"/>
              </a:rPr>
              <a:t>qui dure toute la vie, dont les étapes sont prévisibles et qui peut être amélioré grâce à l’interaction et au soutien; est encourager à la maison, à l’école, et dans la communauté.</a:t>
            </a:r>
          </a:p>
          <a:p>
            <a:pPr marL="0" indent="0" algn="l" rtl="0">
              <a:lnSpc>
                <a:spcPct val="110000"/>
              </a:lnSpc>
              <a:buNone/>
            </a:pPr>
            <a:r>
              <a:rPr lang="fr-CA" sz="2000" b="1" i="0" u="none" baseline="0" noProof="1">
                <a:latin typeface="Roboto Black"/>
                <a:ea typeface="Roboto Black"/>
                <a:cs typeface="Roboto Black"/>
              </a:rPr>
              <a:t>Les habiletés socioémotionnelles : </a:t>
            </a:r>
            <a:r>
              <a:rPr lang="fr-CA" sz="2000" b="0" i="0" u="none" baseline="0" noProof="1">
                <a:latin typeface="Roboto Medium"/>
                <a:ea typeface="Roboto Medium"/>
                <a:cs typeface="Roboto Medium"/>
              </a:rPr>
              <a:t>aident les individus et les groupes à atteindre leurs objectifs; aident les individus à établir des relations de confiance, ainsi qu’à renforcer leur identité et à cultiver la résilience.</a:t>
            </a:r>
          </a:p>
          <a:p>
            <a:pPr marL="0" indent="0">
              <a:lnSpc>
                <a:spcPct val="110000"/>
              </a:lnSpc>
              <a:buNone/>
            </a:pPr>
            <a:r>
              <a:rPr lang="fr-CA" sz="2000" b="1" noProof="1">
                <a:latin typeface="Roboto Black"/>
                <a:ea typeface="Roboto Black"/>
              </a:rPr>
              <a:t>Les catégories d’habiletés </a:t>
            </a:r>
            <a:r>
              <a:rPr lang="fr-CA" sz="2000" b="1" noProof="1">
                <a:latin typeface="Roboto Black"/>
                <a:ea typeface="Roboto Black"/>
                <a:cs typeface="Roboto Black"/>
              </a:rPr>
              <a:t>socioémotionnelles :</a:t>
            </a:r>
            <a:r>
              <a:rPr lang="fr-CA" sz="2000" noProof="1">
                <a:latin typeface="Roboto Medium"/>
                <a:ea typeface="Roboto Medium"/>
                <a:cs typeface="Roboto Medium"/>
              </a:rPr>
              <a:t> des façons d’organiser les habiletés socioémotionnelles afin de faciliter l</a:t>
            </a:r>
            <a:r>
              <a:rPr lang="fr-CA" sz="2000" b="0" i="0" u="none" baseline="0" noProof="1">
                <a:latin typeface="Roboto Medium"/>
                <a:ea typeface="Roboto Medium"/>
                <a:cs typeface="Roboto Medium"/>
              </a:rPr>
              <a:t>’enseignement</a:t>
            </a:r>
            <a:r>
              <a:rPr lang="fr-CA" sz="2000" noProof="1">
                <a:latin typeface="Roboto Medium"/>
                <a:ea typeface="Roboto Medium"/>
                <a:cs typeface="Roboto Medium"/>
              </a:rPr>
              <a:t>; différents systèmes de classification ont été utilisés, mais aucun n’est considéré comme supérieur à un autre.</a:t>
            </a:r>
          </a:p>
          <a:p>
            <a:pPr marL="0" indent="0">
              <a:lnSpc>
                <a:spcPct val="110000"/>
              </a:lnSpc>
              <a:buNone/>
            </a:pPr>
            <a:r>
              <a:rPr lang="fr-CA" sz="2000" b="0" i="0" u="none" baseline="0" noProof="1">
                <a:latin typeface="Roboto Medium"/>
                <a:ea typeface="Roboto Medium"/>
                <a:cs typeface="Roboto Medium"/>
              </a:rPr>
              <a:t>L’enseignement, l’apprentissage, et la mise en pratique des habiletés socioémotionnelles favorisent le développement socioémotionnel, c’est-à-dire</a:t>
            </a:r>
            <a:r>
              <a:rPr lang="fr-CA" sz="2000" b="0" i="0" u="none" baseline="0" noProof="1">
                <a:latin typeface="Roboto Black"/>
                <a:ea typeface="Roboto Black"/>
                <a:cs typeface="Roboto Black"/>
              </a:rPr>
              <a:t> l’</a:t>
            </a:r>
            <a:r>
              <a:rPr lang="fr-CA" sz="2000" b="1" i="0" u="none" baseline="0" noProof="1">
                <a:latin typeface="Roboto Black"/>
                <a:ea typeface="Roboto Black"/>
                <a:cs typeface="Roboto Black"/>
              </a:rPr>
              <a:t>apprentissage socioémotionnel.</a:t>
            </a:r>
            <a:endParaRPr lang="fr-CA" sz="2000" noProof="1">
              <a:latin typeface="Roboto Medium"/>
              <a:ea typeface="Roboto Medium"/>
              <a:cs typeface="Roboto Medium"/>
            </a:endParaRPr>
          </a:p>
        </p:txBody>
      </p:sp>
    </p:spTree>
    <p:extLst>
      <p:ext uri="{BB962C8B-B14F-4D97-AF65-F5344CB8AC3E}">
        <p14:creationId xmlns:p14="http://schemas.microsoft.com/office/powerpoint/2010/main" val="31926992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A129D4CF93FD40B4303B32156186A5" ma:contentTypeVersion="25" ma:contentTypeDescription="Create a new document." ma:contentTypeScope="" ma:versionID="631fd5e51fe1ae588874efac742a6b39">
  <xsd:schema xmlns:xsd="http://www.w3.org/2001/XMLSchema" xmlns:xs="http://www.w3.org/2001/XMLSchema" xmlns:p="http://schemas.microsoft.com/office/2006/metadata/properties" xmlns:ns2="a1c9f355-ecd3-4278-9438-8cd8c6e98a42" xmlns:ns3="46a5dd20-f0b3-4d61-834b-69fb9fff00eb" targetNamespace="http://schemas.microsoft.com/office/2006/metadata/properties" ma:root="true" ma:fieldsID="99db51928ecf205186c823a0d029ff48" ns2:_="" ns3:_="">
    <xsd:import namespace="a1c9f355-ecd3-4278-9438-8cd8c6e98a42"/>
    <xsd:import namespace="46a5dd20-f0b3-4d61-834b-69fb9fff00eb"/>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3:_dlc_DocId" minOccurs="0"/>
                <xsd:element ref="ns3:_dlc_DocIdUrl" minOccurs="0"/>
                <xsd:element ref="ns3:_dlc_DocIdPersistId" minOccurs="0"/>
                <xsd:element ref="ns2:MediaServiceAutoKeyPoints" minOccurs="0"/>
                <xsd:element ref="ns2:MediaServiceKeyPoints" minOccurs="0"/>
                <xsd:element ref="ns2:MediaServiceLocation" minOccurs="0"/>
                <xsd:element ref="ns2:Priority" minOccurs="0"/>
                <xsd:element ref="ns2:MediaLengthInSeconds" minOccurs="0"/>
                <xsd:element ref="ns2:Thumbnail" minOccurs="0"/>
                <xsd:element ref="ns2:Image" minOccurs="0"/>
                <xsd:element ref="ns2:thumbnails" minOccurs="0"/>
                <xsd:element ref="ns2:lcf76f155ced4ddcb4097134ff3c332f" minOccurs="0"/>
                <xsd:element ref="ns3:TaxCatchAll" minOccurs="0"/>
                <xsd:element ref="ns2:MediaServiceObjectDetectorVersions" minOccurs="0"/>
                <xsd:element ref="ns2:MediaServiceSearchProperties" minOccurs="0"/>
                <xsd:element ref="ns2: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c9f355-ecd3-4278-9438-8cd8c6e98a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Priority" ma:index="22" nillable="true" ma:displayName="Priority" ma:format="Dropdown" ma:internalName="Priority">
      <xsd:simpleType>
        <xsd:restriction base="dms:Text">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Thumbnail" ma:index="24" nillable="true" ma:displayName="Thumbnail" ma:format="Thumbnail" ma:internalName="Thumbnail">
      <xsd:simpleType>
        <xsd:restriction base="dms:Unknown"/>
      </xsd:simpleType>
    </xsd:element>
    <xsd:element name="Image" ma:index="25" nillable="true" ma:displayName="Image" ma:format="Thumbnail" ma:internalName="Image">
      <xsd:simpleType>
        <xsd:restriction base="dms:Unknown"/>
      </xsd:simpleType>
    </xsd:element>
    <xsd:element name="thumbnails" ma:index="26" nillable="true" ma:displayName="thumbnails" ma:internalName="thumbnails">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ee09c4f2-25f2-413f-84f7-6952626b590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element name="Tags" ma:index="32" nillable="true" ma:displayName="Tags" ma:format="Dropdown" ma:internalName="Tags">
      <xsd:complexType>
        <xsd:complexContent>
          <xsd:extension base="dms:MultiChoice">
            <xsd:sequence>
              <xsd:element name="Value" maxOccurs="unbounded" minOccurs="0" nillable="true">
                <xsd:simpleType>
                  <xsd:restriction base="dms:Choice">
                    <xsd:enumeration value="Final"/>
                    <xsd:enumeration value="HearNowON2024"/>
                    <xsd:enumeration value="ThriveSMH"/>
                    <xsd:enumeration value="Ready for production"/>
                    <xsd:enumeration value="In production"/>
                    <xsd:enumeration value="Being drafted"/>
                  </xsd:restriction>
                </xsd:simpleType>
              </xsd:element>
            </xsd:sequence>
          </xsd:extension>
        </xsd:complexContent>
      </xsd:complexType>
    </xsd:element>
    <xsd:element name="MediaServiceBillingMetadata" ma:index="3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6a5dd20-f0b3-4d61-834b-69fb9fff00e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_dlc_DocId" ma:index="16" nillable="true" ma:displayName="Document ID Value" ma:description="The value of the document ID assigned to this item."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element name="TaxCatchAll" ma:index="29" nillable="true" ma:displayName="Taxonomy Catch All Column" ma:hidden="true" ma:list="{4843a7ca-e0a5-46f1-9d85-5afda220eee2}" ma:internalName="TaxCatchAll" ma:showField="CatchAllData" ma:web="46a5dd20-f0b3-4d61-834b-69fb9fff00e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46a5dd20-f0b3-4d61-834b-69fb9fff00eb">2MMV42CKC3FZ-1937131458-141505</_dlc_DocId>
    <_dlc_DocIdUrl xmlns="46a5dd20-f0b3-4d61-834b-69fb9fff00eb">
      <Url>https://smhosmso.sharepoint.com/sites/SchoolMentalHealthOntario/_layouts/15/DocIdRedir.aspx?ID=2MMV42CKC3FZ-1937131458-141505</Url>
      <Description>2MMV42CKC3FZ-1937131458-141505</Description>
    </_dlc_DocIdUrl>
    <lcf76f155ced4ddcb4097134ff3c332f xmlns="a1c9f355-ecd3-4278-9438-8cd8c6e98a42">
      <Terms xmlns="http://schemas.microsoft.com/office/infopath/2007/PartnerControls"/>
    </lcf76f155ced4ddcb4097134ff3c332f>
    <Thumbnail xmlns="a1c9f355-ecd3-4278-9438-8cd8c6e98a42" xsi:nil="true"/>
    <thumbnails xmlns="a1c9f355-ecd3-4278-9438-8cd8c6e98a42" xsi:nil="true"/>
    <Priority xmlns="a1c9f355-ecd3-4278-9438-8cd8c6e98a42" xsi:nil="true"/>
    <Tags xmlns="a1c9f355-ecd3-4278-9438-8cd8c6e98a42" xsi:nil="true"/>
    <TaxCatchAll xmlns="46a5dd20-f0b3-4d61-834b-69fb9fff00eb" xsi:nil="true"/>
    <Image xmlns="a1c9f355-ecd3-4278-9438-8cd8c6e98a4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C6DEA59-6E97-49B6-913B-09D2F938CC9E}">
  <ds:schemaRefs>
    <ds:schemaRef ds:uri="46a5dd20-f0b3-4d61-834b-69fb9fff00eb"/>
    <ds:schemaRef ds:uri="a1c9f355-ecd3-4278-9438-8cd8c6e98a4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57F997E-9DBB-49A2-B6AC-28C6C9E96B18}">
  <ds:schemaRefs>
    <ds:schemaRef ds:uri="46a5dd20-f0b3-4d61-834b-69fb9fff00eb"/>
    <ds:schemaRef ds:uri="a1c9f355-ecd3-4278-9438-8cd8c6e98a4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8461D13-4A26-4ADD-A7B6-0DEF3FA77638}">
  <ds:schemaRefs>
    <ds:schemaRef ds:uri="http://schemas.microsoft.com/sharepoint/v3/contenttype/forms"/>
  </ds:schemaRefs>
</ds:datastoreItem>
</file>

<file path=customXml/itemProps4.xml><?xml version="1.0" encoding="utf-8"?>
<ds:datastoreItem xmlns:ds="http://schemas.openxmlformats.org/officeDocument/2006/customXml" ds:itemID="{DBC64CB3-8D0F-4DF8-AD66-DBD46A22C914}">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30</Slides>
  <Notes>28</Notes>
  <HiddenSlides>0</HiddenSlide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Module d’extension : Comment les écoles peuvent-elles soutenir le développement des habiletés socioémotionnelles dans un cadre d’affirmation identitaire?</vt:lpstr>
      <vt:lpstr>Notes pour les animateurs/animatrices​</vt:lpstr>
      <vt:lpstr>Notes pour les animateurs/animatrices 2​</vt:lpstr>
      <vt:lpstr>À la fin de ce module, vous serez en mesure de :</vt:lpstr>
      <vt:lpstr>Comprendre le sujet</vt:lpstr>
      <vt:lpstr>Vidéo sur l’affirmation identitaire en matière d’apprentissage socioémotionnel</vt:lpstr>
      <vt:lpstr>Le ministère de l’Éducation met en évidence de nombreux bienfaits</vt:lpstr>
      <vt:lpstr>Le développement des habiletés socioémotionnelles appuie le programme-cadre</vt:lpstr>
      <vt:lpstr>Tout d’abord, quelques principes de base...</vt:lpstr>
      <vt:lpstr>Le développement des habiletés socioémotionnelles peut être enseigné de quatre manières principales :</vt:lpstr>
      <vt:lpstr>Le saviez-vous?</vt:lpstr>
      <vt:lpstr>Habiletés d’ASE </vt:lpstr>
      <vt:lpstr>Ces habiletés d’ASE pourraient aider les élèves à...</vt:lpstr>
      <vt:lpstr>Mise en garde importante</vt:lpstr>
      <vt:lpstr>Réfléchir</vt:lpstr>
      <vt:lpstr>Explore strategies</vt:lpstr>
      <vt:lpstr>Des manières de soutenir des stratégies pratiques pour promouvoir des approches d’apprentissage socioémotionnel (ASE) axées sur l’affirmation de l’identité dans votre école </vt:lpstr>
      <vt:lpstr>Éléments clés permettant d’adopter des approches d’apprentissage socioémotionnel axées sur l’affirmation de l’identité</vt:lpstr>
      <vt:lpstr>Éléments clés permettant d’adopter des approches d’apprentissage socioémotionnel axées sur l’affirmation de l’identité 2</vt:lpstr>
      <vt:lpstr>Réfléchir 2 </vt:lpstr>
      <vt:lpstr>Mesures que le personnel enseignant peut prendre pour soutenir les élèves</vt:lpstr>
      <vt:lpstr>Considérations pour soutenir des approches d’apprentissage socioémotionnel (ASE) axées sur l’affirmation de l’identité</vt:lpstr>
      <vt:lpstr>Le saviez-vous? 2</vt:lpstr>
      <vt:lpstr>Réfléchir 3 </vt:lpstr>
      <vt:lpstr>Construire votre boîte à outils</vt:lpstr>
      <vt:lpstr>Affiches sur l’apprentissage socioémotionnel</vt:lpstr>
      <vt:lpstr>Pratiques pour favoriser la santé mentale au quotidien</vt:lpstr>
      <vt:lpstr>Aller plus loin</vt:lpstr>
      <vt:lpstr>Outil d’autoréflexion sur l’humilité culturelle</vt:lpstr>
      <vt:lpstr>Communiquez avec nous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SMS-ON • Intro à LIT SM - Module d'extension : L'apprentissage socioémotionnel dans un cadre d'affirmation identitaire • Diaporama pour animation</dc:title>
  <dc:subject/>
  <dc:creator>Santé mentale en milieu scolaire Ontario</dc:creator>
  <cp:keywords/>
  <dc:description/>
  <cp:revision>4</cp:revision>
  <dcterms:created xsi:type="dcterms:W3CDTF">2025-06-10T15:04:33Z</dcterms:created>
  <dcterms:modified xsi:type="dcterms:W3CDTF">2026-05-05T19:17:54Z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53c25b95-ca30-42a8-9640-e097c7cb5251</vt:lpwstr>
  </property>
  <property fmtid="{D5CDD505-2E9C-101B-9397-08002B2CF9AE}" pid="3" name="ContentTypeId">
    <vt:lpwstr>0x010100CCA129D4CF93FD40B4303B32156186A5</vt:lpwstr>
  </property>
  <property fmtid="{D5CDD505-2E9C-101B-9397-08002B2CF9AE}" pid="4" name="MediaServiceImageTags">
    <vt:lpwstr/>
  </property>
</Properties>
</file>