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32"/>
  </p:notesMasterIdLst>
  <p:handoutMasterIdLst>
    <p:handoutMasterId r:id="rId33"/>
  </p:handoutMasterIdLst>
  <p:sldIdLst>
    <p:sldId id="309" r:id="rId6"/>
    <p:sldId id="307" r:id="rId7"/>
    <p:sldId id="308" r:id="rId8"/>
    <p:sldId id="310" r:id="rId9"/>
    <p:sldId id="311" r:id="rId10"/>
    <p:sldId id="312" r:id="rId11"/>
    <p:sldId id="313" r:id="rId12"/>
    <p:sldId id="314" r:id="rId13"/>
    <p:sldId id="315" r:id="rId14"/>
    <p:sldId id="316" r:id="rId15"/>
    <p:sldId id="317" r:id="rId16"/>
    <p:sldId id="318" r:id="rId17"/>
    <p:sldId id="319" r:id="rId18"/>
    <p:sldId id="320" r:id="rId19"/>
    <p:sldId id="290" r:id="rId20"/>
    <p:sldId id="321" r:id="rId21"/>
    <p:sldId id="287" r:id="rId22"/>
    <p:sldId id="322" r:id="rId23"/>
    <p:sldId id="288" r:id="rId24"/>
    <p:sldId id="323" r:id="rId25"/>
    <p:sldId id="324" r:id="rId26"/>
    <p:sldId id="325" r:id="rId27"/>
    <p:sldId id="326" r:id="rId28"/>
    <p:sldId id="327" r:id="rId29"/>
    <p:sldId id="328" r:id="rId30"/>
    <p:sldId id="3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3FA4005-F6A6-4BEF-8C33-190D8574A0D4}">
          <p14:sldIdLst>
            <p14:sldId id="309"/>
            <p14:sldId id="307"/>
            <p14:sldId id="308"/>
          </p14:sldIdLst>
        </p14:section>
        <p14:section name="Learning outline" id="{82F46670-1FFA-4DF4-A683-7A01F23F3BEE}">
          <p14:sldIdLst>
            <p14:sldId id="310"/>
            <p14:sldId id="311"/>
            <p14:sldId id="312"/>
          </p14:sldIdLst>
        </p14:section>
        <p14:section name="Main content" id="{997C6078-B6E0-445C-8E46-7090023121D5}">
          <p14:sldIdLst>
            <p14:sldId id="313"/>
            <p14:sldId id="314"/>
            <p14:sldId id="315"/>
            <p14:sldId id="316"/>
            <p14:sldId id="317"/>
            <p14:sldId id="318"/>
            <p14:sldId id="319"/>
            <p14:sldId id="320"/>
            <p14:sldId id="290"/>
            <p14:sldId id="321"/>
          </p14:sldIdLst>
        </p14:section>
        <p14:section name="Build your toolbox" id="{C70E29BD-C2A8-41FE-94C6-7BE558C69E2B}">
          <p14:sldIdLst>
            <p14:sldId id="287"/>
            <p14:sldId id="322"/>
          </p14:sldIdLst>
        </p14:section>
        <p14:section name="Dig deeper" id="{EC15E612-AB10-4298-93AF-A7E053717349}">
          <p14:sldIdLst>
            <p14:sldId id="288"/>
            <p14:sldId id="323"/>
            <p14:sldId id="324"/>
          </p14:sldIdLst>
        </p14:section>
        <p14:section name="Closing" id="{0E450FE1-8AAE-4F23-B18B-4F3E216C1757}">
          <p14:sldIdLst>
            <p14:sldId id="325"/>
            <p14:sldId id="326"/>
            <p14:sldId id="327"/>
            <p14:sldId id="328"/>
            <p14:sldId id="3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FFFFFF"/>
    <a:srgbClr val="400E8A"/>
    <a:srgbClr val="EBF9FC"/>
    <a:srgbClr val="60A500"/>
    <a:srgbClr val="009EDE"/>
    <a:srgbClr val="FCFAD7"/>
    <a:srgbClr val="1BA3DC"/>
    <a:srgbClr val="D9F0C0"/>
    <a:srgbClr val="CFC5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F0EFA-1D0B-4E3B-AC84-8EF1A0B43E91}" v="8" dt="2026-03-31T15:45:53.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6776" autoAdjust="0"/>
  </p:normalViewPr>
  <p:slideViewPr>
    <p:cSldViewPr snapToGrid="0">
      <p:cViewPr>
        <p:scale>
          <a:sx n="70" d="100"/>
          <a:sy n="70" d="100"/>
        </p:scale>
        <p:origin x="408" y="1302"/>
      </p:cViewPr>
      <p:guideLst/>
    </p:cSldViewPr>
  </p:slideViewPr>
  <p:notesTextViewPr>
    <p:cViewPr>
      <p:scale>
        <a:sx n="1" d="1"/>
        <a:sy n="1" d="1"/>
      </p:scale>
      <p:origin x="0" y="0"/>
    </p:cViewPr>
  </p:notesTextViewPr>
  <p:notesViewPr>
    <p:cSldViewPr snapToGrid="0" showGuides="1">
      <p:cViewPr varScale="1">
        <p:scale>
          <a:sx n="118" d="100"/>
          <a:sy n="118" d="100"/>
        </p:scale>
        <p:origin x="115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7985A-F0C8-4668-96F0-31E483C6044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16A758E-FF71-48FF-9838-B1785EE47377}">
      <dgm:prSet/>
      <dgm:spPr/>
      <dgm:t>
        <a:bodyPr/>
        <a:lstStyle/>
        <a:p>
          <a:r>
            <a:rPr lang="fr-FR" noProof="0" dirty="0"/>
            <a:t>Qu’avez-vous appris qui, selon vous, pourrait être utile à un autre membre du personnel scolaire?</a:t>
          </a:r>
        </a:p>
      </dgm:t>
    </dgm:pt>
    <dgm:pt modelId="{1988F7CF-63C4-40CB-8C74-D8B8063ADD8F}" type="parTrans" cxnId="{8F56EEE1-5A20-425D-827F-7F1AA6BEE40B}">
      <dgm:prSet/>
      <dgm:spPr/>
      <dgm:t>
        <a:bodyPr/>
        <a:lstStyle/>
        <a:p>
          <a:endParaRPr lang="en-US"/>
        </a:p>
      </dgm:t>
    </dgm:pt>
    <dgm:pt modelId="{F5546CFA-1C41-44B6-A48E-51ECD7ACF2C5}" type="sibTrans" cxnId="{8F56EEE1-5A20-425D-827F-7F1AA6BEE40B}">
      <dgm:prSet/>
      <dgm:spPr/>
      <dgm:t>
        <a:bodyPr/>
        <a:lstStyle/>
        <a:p>
          <a:endParaRPr lang="en-US"/>
        </a:p>
      </dgm:t>
    </dgm:pt>
    <dgm:pt modelId="{5D6646E0-17AF-4A99-9178-F15CD1DE21ED}">
      <dgm:prSet/>
      <dgm:spPr/>
      <dgm:t>
        <a:bodyPr/>
        <a:lstStyle/>
        <a:p>
          <a:r>
            <a:rPr lang="fr-FR" noProof="0" dirty="0"/>
            <a:t>Y a-t-il d’autres personnes qui pourraient bénéficier des renseignements dont nous avons discuté (dans le cadre de votre vie professionnelle et personnelle)?</a:t>
          </a:r>
        </a:p>
      </dgm:t>
    </dgm:pt>
    <dgm:pt modelId="{C4679209-51C8-4D89-8ED8-2D5EC841EDD6}" type="parTrans" cxnId="{6CB8A858-2FB6-4A8B-8658-A6F02C313586}">
      <dgm:prSet/>
      <dgm:spPr/>
      <dgm:t>
        <a:bodyPr/>
        <a:lstStyle/>
        <a:p>
          <a:endParaRPr lang="en-US"/>
        </a:p>
      </dgm:t>
    </dgm:pt>
    <dgm:pt modelId="{B0CDA4FC-3B21-4EF0-B7BD-3571DCBD4101}" type="sibTrans" cxnId="{6CB8A858-2FB6-4A8B-8658-A6F02C313586}">
      <dgm:prSet/>
      <dgm:spPr/>
      <dgm:t>
        <a:bodyPr/>
        <a:lstStyle/>
        <a:p>
          <a:endParaRPr lang="en-US"/>
        </a:p>
      </dgm:t>
    </dgm:pt>
    <dgm:pt modelId="{2B770B61-7443-48C2-BD31-DB70CBADF521}">
      <dgm:prSet/>
      <dgm:spPr/>
      <dgm:t>
        <a:bodyPr/>
        <a:lstStyle/>
        <a:p>
          <a:r>
            <a:rPr lang="fr-FR" noProof="0" dirty="0"/>
            <a:t>Comment et quand pourriez-vous partager ce que vous avez appris?</a:t>
          </a:r>
        </a:p>
      </dgm:t>
    </dgm:pt>
    <dgm:pt modelId="{2C85FF6A-7E2A-4BB1-9126-9E839942A78A}" type="parTrans" cxnId="{3D93E997-2A14-4E6E-BA1C-0929B690C346}">
      <dgm:prSet/>
      <dgm:spPr/>
      <dgm:t>
        <a:bodyPr/>
        <a:lstStyle/>
        <a:p>
          <a:endParaRPr lang="en-US"/>
        </a:p>
      </dgm:t>
    </dgm:pt>
    <dgm:pt modelId="{EF01CDA6-6BEC-4D87-A381-3A7C19DF07DC}" type="sibTrans" cxnId="{3D93E997-2A14-4E6E-BA1C-0929B690C346}">
      <dgm:prSet/>
      <dgm:spPr/>
      <dgm:t>
        <a:bodyPr/>
        <a:lstStyle/>
        <a:p>
          <a:endParaRPr lang="en-US"/>
        </a:p>
      </dgm:t>
    </dgm:pt>
    <dgm:pt modelId="{2B04FB39-E25A-4C7A-BEE8-9891C5775F70}" type="pres">
      <dgm:prSet presAssocID="{8F07985A-F0C8-4668-96F0-31E483C6044C}" presName="linear" presStyleCnt="0">
        <dgm:presLayoutVars>
          <dgm:animLvl val="lvl"/>
          <dgm:resizeHandles val="exact"/>
        </dgm:presLayoutVars>
      </dgm:prSet>
      <dgm:spPr/>
    </dgm:pt>
    <dgm:pt modelId="{E77B3357-5669-4D82-98CE-7B200ED09F45}" type="pres">
      <dgm:prSet presAssocID="{F16A758E-FF71-48FF-9838-B1785EE47377}" presName="parentText" presStyleLbl="node1" presStyleIdx="0" presStyleCnt="3">
        <dgm:presLayoutVars>
          <dgm:chMax val="0"/>
          <dgm:bulletEnabled val="1"/>
        </dgm:presLayoutVars>
      </dgm:prSet>
      <dgm:spPr/>
    </dgm:pt>
    <dgm:pt modelId="{9AC57295-98F1-44F6-838A-AEA95AB6DB3D}" type="pres">
      <dgm:prSet presAssocID="{F5546CFA-1C41-44B6-A48E-51ECD7ACF2C5}" presName="spacer" presStyleCnt="0"/>
      <dgm:spPr/>
    </dgm:pt>
    <dgm:pt modelId="{2C02F214-3FC7-49A6-B42E-209E68CEC4D2}" type="pres">
      <dgm:prSet presAssocID="{5D6646E0-17AF-4A99-9178-F15CD1DE21ED}" presName="parentText" presStyleLbl="node1" presStyleIdx="1" presStyleCnt="3">
        <dgm:presLayoutVars>
          <dgm:chMax val="0"/>
          <dgm:bulletEnabled val="1"/>
        </dgm:presLayoutVars>
      </dgm:prSet>
      <dgm:spPr/>
    </dgm:pt>
    <dgm:pt modelId="{671A820A-CC9D-4A69-9EDC-CB18A1A31E79}" type="pres">
      <dgm:prSet presAssocID="{B0CDA4FC-3B21-4EF0-B7BD-3571DCBD4101}" presName="spacer" presStyleCnt="0"/>
      <dgm:spPr/>
    </dgm:pt>
    <dgm:pt modelId="{D2EBD9C9-ECD5-4908-95E7-8CEF16B11C94}" type="pres">
      <dgm:prSet presAssocID="{2B770B61-7443-48C2-BD31-DB70CBADF521}" presName="parentText" presStyleLbl="node1" presStyleIdx="2" presStyleCnt="3">
        <dgm:presLayoutVars>
          <dgm:chMax val="0"/>
          <dgm:bulletEnabled val="1"/>
        </dgm:presLayoutVars>
      </dgm:prSet>
      <dgm:spPr/>
    </dgm:pt>
  </dgm:ptLst>
  <dgm:cxnLst>
    <dgm:cxn modelId="{F68C2C22-4E33-4916-A01D-96B49087DCB2}" type="presOf" srcId="{8F07985A-F0C8-4668-96F0-31E483C6044C}" destId="{2B04FB39-E25A-4C7A-BEE8-9891C5775F70}" srcOrd="0" destOrd="0" presId="urn:microsoft.com/office/officeart/2005/8/layout/vList2"/>
    <dgm:cxn modelId="{0E055963-DAED-4EA1-85EE-E36198195100}" type="presOf" srcId="{2B770B61-7443-48C2-BD31-DB70CBADF521}" destId="{D2EBD9C9-ECD5-4908-95E7-8CEF16B11C94}" srcOrd="0" destOrd="0" presId="urn:microsoft.com/office/officeart/2005/8/layout/vList2"/>
    <dgm:cxn modelId="{6CB8A858-2FB6-4A8B-8658-A6F02C313586}" srcId="{8F07985A-F0C8-4668-96F0-31E483C6044C}" destId="{5D6646E0-17AF-4A99-9178-F15CD1DE21ED}" srcOrd="1" destOrd="0" parTransId="{C4679209-51C8-4D89-8ED8-2D5EC841EDD6}" sibTransId="{B0CDA4FC-3B21-4EF0-B7BD-3571DCBD4101}"/>
    <dgm:cxn modelId="{6D86C090-4553-4737-A8E4-43EB31D1C9E4}" type="presOf" srcId="{F16A758E-FF71-48FF-9838-B1785EE47377}" destId="{E77B3357-5669-4D82-98CE-7B200ED09F45}" srcOrd="0" destOrd="0" presId="urn:microsoft.com/office/officeart/2005/8/layout/vList2"/>
    <dgm:cxn modelId="{3D93E997-2A14-4E6E-BA1C-0929B690C346}" srcId="{8F07985A-F0C8-4668-96F0-31E483C6044C}" destId="{2B770B61-7443-48C2-BD31-DB70CBADF521}" srcOrd="2" destOrd="0" parTransId="{2C85FF6A-7E2A-4BB1-9126-9E839942A78A}" sibTransId="{EF01CDA6-6BEC-4D87-A381-3A7C19DF07DC}"/>
    <dgm:cxn modelId="{2CA1B5B6-4403-4E0A-A185-E7D27AA966A0}" type="presOf" srcId="{5D6646E0-17AF-4A99-9178-F15CD1DE21ED}" destId="{2C02F214-3FC7-49A6-B42E-209E68CEC4D2}" srcOrd="0" destOrd="0" presId="urn:microsoft.com/office/officeart/2005/8/layout/vList2"/>
    <dgm:cxn modelId="{8F56EEE1-5A20-425D-827F-7F1AA6BEE40B}" srcId="{8F07985A-F0C8-4668-96F0-31E483C6044C}" destId="{F16A758E-FF71-48FF-9838-B1785EE47377}" srcOrd="0" destOrd="0" parTransId="{1988F7CF-63C4-40CB-8C74-D8B8063ADD8F}" sibTransId="{F5546CFA-1C41-44B6-A48E-51ECD7ACF2C5}"/>
    <dgm:cxn modelId="{7CE46AFA-1815-461E-8117-B45C3ED9DBA7}" type="presParOf" srcId="{2B04FB39-E25A-4C7A-BEE8-9891C5775F70}" destId="{E77B3357-5669-4D82-98CE-7B200ED09F45}" srcOrd="0" destOrd="0" presId="urn:microsoft.com/office/officeart/2005/8/layout/vList2"/>
    <dgm:cxn modelId="{C3A2B7F8-8498-42CD-B35F-ABB039B0927B}" type="presParOf" srcId="{2B04FB39-E25A-4C7A-BEE8-9891C5775F70}" destId="{9AC57295-98F1-44F6-838A-AEA95AB6DB3D}" srcOrd="1" destOrd="0" presId="urn:microsoft.com/office/officeart/2005/8/layout/vList2"/>
    <dgm:cxn modelId="{AB2DAE0C-B4B1-4060-946C-B2FB337B88A2}" type="presParOf" srcId="{2B04FB39-E25A-4C7A-BEE8-9891C5775F70}" destId="{2C02F214-3FC7-49A6-B42E-209E68CEC4D2}" srcOrd="2" destOrd="0" presId="urn:microsoft.com/office/officeart/2005/8/layout/vList2"/>
    <dgm:cxn modelId="{C1557042-27EB-4BB2-9536-A735FD903DE2}" type="presParOf" srcId="{2B04FB39-E25A-4C7A-BEE8-9891C5775F70}" destId="{671A820A-CC9D-4A69-9EDC-CB18A1A31E79}" srcOrd="3" destOrd="0" presId="urn:microsoft.com/office/officeart/2005/8/layout/vList2"/>
    <dgm:cxn modelId="{C30675DD-B9D6-4C6B-AE10-CBDF75107940}" type="presParOf" srcId="{2B04FB39-E25A-4C7A-BEE8-9891C5775F70}" destId="{D2EBD9C9-ECD5-4908-95E7-8CEF16B11C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B3357-5669-4D82-98CE-7B200ED09F45}">
      <dsp:nvSpPr>
        <dsp:cNvPr id="0" name=""/>
        <dsp:cNvSpPr/>
      </dsp:nvSpPr>
      <dsp:spPr>
        <a:xfrm>
          <a:off x="0" y="81425"/>
          <a:ext cx="10135790" cy="162227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noProof="0" dirty="0"/>
            <a:t>Qu’avez-vous appris qui, selon vous, pourrait être utile à un autre membre du personnel scolaire?</a:t>
          </a:r>
        </a:p>
      </dsp:txBody>
      <dsp:txXfrm>
        <a:off x="79193" y="160618"/>
        <a:ext cx="9977404" cy="1463892"/>
      </dsp:txXfrm>
    </dsp:sp>
    <dsp:sp modelId="{2C02F214-3FC7-49A6-B42E-209E68CEC4D2}">
      <dsp:nvSpPr>
        <dsp:cNvPr id="0" name=""/>
        <dsp:cNvSpPr/>
      </dsp:nvSpPr>
      <dsp:spPr>
        <a:xfrm>
          <a:off x="0" y="1787223"/>
          <a:ext cx="10135790" cy="1622278"/>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noProof="0" dirty="0"/>
            <a:t>Y a-t-il d’autres personnes qui pourraient bénéficier des renseignements dont nous avons discuté (dans le cadre de votre vie professionnelle et personnelle)?</a:t>
          </a:r>
        </a:p>
      </dsp:txBody>
      <dsp:txXfrm>
        <a:off x="79193" y="1866416"/>
        <a:ext cx="9977404" cy="1463892"/>
      </dsp:txXfrm>
    </dsp:sp>
    <dsp:sp modelId="{D2EBD9C9-ECD5-4908-95E7-8CEF16B11C94}">
      <dsp:nvSpPr>
        <dsp:cNvPr id="0" name=""/>
        <dsp:cNvSpPr/>
      </dsp:nvSpPr>
      <dsp:spPr>
        <a:xfrm>
          <a:off x="0" y="3493022"/>
          <a:ext cx="10135790" cy="1622278"/>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noProof="0" dirty="0"/>
            <a:t>Comment et quand pourriez-vous partager ce que vous avez appris?</a:t>
          </a:r>
        </a:p>
      </dsp:txBody>
      <dsp:txXfrm>
        <a:off x="79193" y="3572215"/>
        <a:ext cx="9977404" cy="14638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82FD63-12E3-83F7-383D-BC0242BAB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CFD80-75EE-4A6C-B475-2D8AE0156161}" type="datetimeFigureOut">
              <a:rPr lang="en-CA" smtClean="0"/>
              <a:t>2026-03-31</a:t>
            </a:fld>
            <a:endParaRPr lang="en-CA"/>
          </a:p>
        </p:txBody>
      </p:sp>
      <p:sp>
        <p:nvSpPr>
          <p:cNvPr id="5" name="Slide Number Placeholder 4">
            <a:extLst>
              <a:ext uri="{FF2B5EF4-FFF2-40B4-BE49-F238E27FC236}">
                <a16:creationId xmlns:a16="http://schemas.microsoft.com/office/drawing/2014/main" id="{9287284E-3424-2B1D-23C6-317122A341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0AE1CA-8BC4-47C4-8D08-1090A59989E6}" type="slidenum">
              <a:rPr lang="en-CA" smtClean="0"/>
              <a:t>‹#›</a:t>
            </a:fld>
            <a:endParaRPr lang="en-CA"/>
          </a:p>
        </p:txBody>
      </p:sp>
      <p:pic>
        <p:nvPicPr>
          <p:cNvPr id="6" name="Picture 5" descr="Logo: Intro à LIT SM : La santé mentale en action pour le personnel enseignant">
            <a:extLst>
              <a:ext uri="{FF2B5EF4-FFF2-40B4-BE49-F238E27FC236}">
                <a16:creationId xmlns:a16="http://schemas.microsoft.com/office/drawing/2014/main" id="{046D52D1-7DF7-3C00-13A8-C5C3C19211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99" y="105375"/>
            <a:ext cx="1599269" cy="553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05061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243242"/>
            <a:ext cx="2971800" cy="458788"/>
          </a:xfrm>
          <a:prstGeom prst="rect">
            <a:avLst/>
          </a:prstGeom>
        </p:spPr>
        <p:txBody>
          <a:bodyPr vert="horz" lIns="91440" tIns="45720" rIns="91440" bIns="45720" rtlCol="0"/>
          <a:lstStyle>
            <a:lvl1pPr algn="r">
              <a:defRPr sz="1200"/>
            </a:lvl1pPr>
          </a:lstStyle>
          <a:p>
            <a:fld id="{06F18385-CDAD-4230-975D-92DDA163D9D4}" type="datetimeFigureOut">
              <a:t>3/31/2026</a:t>
            </a:fld>
            <a:endParaRPr lang="en-US" dirty="0"/>
          </a:p>
        </p:txBody>
      </p:sp>
      <p:sp>
        <p:nvSpPr>
          <p:cNvPr id="4" name="Slide Image Placeholder 3"/>
          <p:cNvSpPr>
            <a:spLocks noGrp="1" noRot="1" noChangeAspect="1"/>
          </p:cNvSpPr>
          <p:nvPr>
            <p:ph type="sldImg" idx="2"/>
          </p:nvPr>
        </p:nvSpPr>
        <p:spPr>
          <a:xfrm>
            <a:off x="0" y="0"/>
            <a:ext cx="3429000" cy="19288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0" y="1967756"/>
            <a:ext cx="6858000" cy="717624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8E4D5-44FA-44FF-8654-171825121FB1}" type="slidenum">
              <a:t>‹#›</a:t>
            </a:fld>
            <a:endParaRPr lang="en-US" dirty="0"/>
          </a:p>
        </p:txBody>
      </p:sp>
      <p:pic>
        <p:nvPicPr>
          <p:cNvPr id="8" name="Picture 7" descr="Logo: Intro à LIT SM : La santé mentale en action pour le personnel enseignant">
            <a:extLst>
              <a:ext uri="{FF2B5EF4-FFF2-40B4-BE49-F238E27FC236}">
                <a16:creationId xmlns:a16="http://schemas.microsoft.com/office/drawing/2014/main" id="{A90D33D5-81EF-9326-5801-290CFFA956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39533" y="163741"/>
            <a:ext cx="1605996" cy="55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0698824"/>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1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lang="en-US" sz="1100" kern="1200">
        <a:solidFill>
          <a:schemeClr val="tx1"/>
        </a:solidFill>
        <a:latin typeface="Roboto" panose="02000000000000000000" pitchFamily="2" charset="0"/>
        <a:ea typeface="Roboto" panose="02000000000000000000" pitchFamily="2" charset="0"/>
        <a:cs typeface="+mn-cs"/>
      </a:defRPr>
    </a:lvl2pPr>
    <a:lvl3pPr marL="914400" algn="l" defTabSz="914400" rtl="0" eaLnBrk="1" latinLnBrk="0" hangingPunct="1">
      <a:defRPr lang="en-US" sz="1100" kern="1200">
        <a:solidFill>
          <a:schemeClr val="tx1"/>
        </a:solidFill>
        <a:latin typeface="Roboto" panose="02000000000000000000" pitchFamily="2" charset="0"/>
        <a:ea typeface="Roboto" panose="02000000000000000000" pitchFamily="2" charset="0"/>
        <a:cs typeface="+mn-cs"/>
      </a:defRPr>
    </a:lvl3pPr>
    <a:lvl4pPr marL="1371600" algn="l" defTabSz="914400" rtl="0" eaLnBrk="1" latinLnBrk="0" hangingPunct="1">
      <a:defRPr lang="en-US" sz="1100" kern="1200">
        <a:solidFill>
          <a:schemeClr val="tx1"/>
        </a:solidFill>
        <a:latin typeface="Roboto" panose="02000000000000000000" pitchFamily="2" charset="0"/>
        <a:ea typeface="Roboto" panose="02000000000000000000" pitchFamily="2" charset="0"/>
        <a:cs typeface="+mn-cs"/>
      </a:defRPr>
    </a:lvl4pPr>
    <a:lvl5pPr marL="1828800" algn="l" defTabSz="914400" rtl="0" eaLnBrk="1" latinLnBrk="0" hangingPunct="1">
      <a:defRPr lang="en-US" sz="1100" kern="1200">
        <a:solidFill>
          <a:schemeClr val="tx1"/>
        </a:solidFill>
        <a:latin typeface="Roboto" panose="02000000000000000000" pitchFamily="2" charset="0"/>
        <a:ea typeface="Roboto"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mho-smso.ca/online-resources/mon-cercle-de-soutien-ressource-pour-la-recherche-daide-destinee-aux-elev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mho-smso.ca/wp-content/uploads/2025/07/Affiches-sur-lapprentissage-socioemotionnel-adaptees-accessibles-tension-et-detente.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smho-smso.ca/online-resources/affiches-sur-las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s0PO2xo7I9g&amp;t=3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t>Cette présentation accompagne le module D du cours d’une heure intitulé « Intro à LIT SM : La santé mentale en action pour le personnel scolaire ».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a:t>
            </a:fld>
            <a:endParaRPr lang="en-US" dirty="0"/>
          </a:p>
        </p:txBody>
      </p:sp>
    </p:spTree>
    <p:extLst>
      <p:ext uri="{BB962C8B-B14F-4D97-AF65-F5344CB8AC3E}">
        <p14:creationId xmlns:p14="http://schemas.microsoft.com/office/powerpoint/2010/main" val="350323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b="1" noProof="0" dirty="0"/>
              <a:t>Scénario de l’animateur : </a:t>
            </a:r>
            <a:r>
              <a:rPr lang="fr-FR" noProof="0" dirty="0"/>
              <a:t>« Chacun connaît des hauts et des bas, et nous sommes tous confrontés à des variations occasionnelles de notre humeur, de notre niveau de stress, de notre appétit, etc. Chacun réagit différemment lorsque cela se produit, mais nous avons tous des moments où nous ne nous sentons pas bien mentalement. Les changements d’humeur et d’émotions font partie de la vie, et généralement, nous pouvons les surmonter et retrouver notre état d’esprit habituel. Cependant, nous avons parfois besoin de soutien. Comment savoir quand cela pourrait être le cas pour un élève? » </a:t>
            </a:r>
          </a:p>
          <a:p>
            <a:endParaRPr lang="fr-FR" noProof="0" dirty="0">
              <a:ea typeface="Calibri"/>
              <a:cs typeface="Calibri"/>
            </a:endParaRPr>
          </a:p>
          <a:p>
            <a:r>
              <a:rPr lang="fr-FR" noProof="0" dirty="0"/>
              <a:t>Un bon moyen de savoir si un élève a besoin d’aide, c’est de développer une bonne relation avec lui; cela vous permettra de remarquer si quelque chose a changé et quand. De nombreux élèves montrent des signes qui peuvent ou non indiquer un problème de santé mentale. Concentrez-vous donc sur les changements qui persistent en termes de fréquence, d’intensité et de durée, ainsi que sur leur impact sur la vie quotidienne de l’élève.</a:t>
            </a:r>
          </a:p>
          <a:p>
            <a:endParaRPr lang="fr-FR" noProof="0" dirty="0">
              <a:ea typeface="Calibri"/>
              <a:cs typeface="Calibri"/>
            </a:endParaRP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11</a:t>
            </a:fld>
            <a:endParaRPr lang="en-US" dirty="0"/>
          </a:p>
        </p:txBody>
      </p:sp>
    </p:spTree>
    <p:extLst>
      <p:ext uri="{BB962C8B-B14F-4D97-AF65-F5344CB8AC3E}">
        <p14:creationId xmlns:p14="http://schemas.microsoft.com/office/powerpoint/2010/main" val="128018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solidFill>
                  <a:srgbClr val="333333"/>
                </a:solidFill>
              </a:rPr>
              <a:t>Le personnel scolaire doit être conscient de l’impact historique et actuel de la violence policière envers les communautés noires, autochtones et racialisées lorsqu’il répond à des problèmes de santé mentale, et du fait que certains élèves peuvent ne pas se sentir en sécurité lorsqu’ils appellent le 9-1-1. Lorsque nous discutons de la recherche d’aide, il est important de présenter diverses options. </a:t>
            </a:r>
            <a:endParaRPr lang="fr-FR" noProof="0" dirty="0"/>
          </a:p>
        </p:txBody>
      </p:sp>
      <p:sp>
        <p:nvSpPr>
          <p:cNvPr id="4" name="Slide Number Placeholder 3"/>
          <p:cNvSpPr>
            <a:spLocks noGrp="1"/>
          </p:cNvSpPr>
          <p:nvPr>
            <p:ph type="sldNum" sz="quarter" idx="5"/>
          </p:nvPr>
        </p:nvSpPr>
        <p:spPr/>
        <p:txBody>
          <a:bodyPr/>
          <a:lstStyle/>
          <a:p>
            <a:fld id="{AD78E4D5-44FA-44FF-8654-171825121FB1}" type="slidenum">
              <a:rPr lang="en-US"/>
              <a:t>12</a:t>
            </a:fld>
            <a:endParaRPr lang="en-US" dirty="0"/>
          </a:p>
        </p:txBody>
      </p:sp>
    </p:spTree>
    <p:extLst>
      <p:ext uri="{BB962C8B-B14F-4D97-AF65-F5344CB8AC3E}">
        <p14:creationId xmlns:p14="http://schemas.microsoft.com/office/powerpoint/2010/main" val="243822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b="1" noProof="0" dirty="0">
                <a:solidFill>
                  <a:srgbClr val="2F2F2F"/>
                </a:solidFill>
              </a:rPr>
              <a:t>Le saviez-vous?</a:t>
            </a:r>
            <a:endParaRPr lang="fr-FR" b="1" noProof="0" dirty="0">
              <a:solidFill>
                <a:srgbClr val="000000"/>
              </a:solidFill>
              <a:ea typeface="Calibri"/>
              <a:cs typeface="Calibri"/>
            </a:endParaRPr>
          </a:p>
          <a:p>
            <a:r>
              <a:rPr lang="fr-FR" noProof="0" dirty="0">
                <a:solidFill>
                  <a:srgbClr val="2F2F2F"/>
                </a:solidFill>
              </a:rPr>
              <a:t>Lorsque les enfants et les jeunes sont en contact avec un professionnel de la santé mentale, c’est généralement à l’école qu’ils obtiennent le plus souvent de l’aide.</a:t>
            </a:r>
            <a:endParaRPr lang="fr-FR" noProof="0" dirty="0">
              <a:ea typeface="Calibri" panose="020F0502020204030204"/>
              <a:cs typeface="Calibri" panose="020F0502020204030204"/>
            </a:endParaRPr>
          </a:p>
          <a:p>
            <a:endParaRPr lang="fr-FR" noProof="0" dirty="0">
              <a:solidFill>
                <a:srgbClr val="2F2F2F"/>
              </a:solidFill>
            </a:endParaRPr>
          </a:p>
          <a:p>
            <a:r>
              <a:rPr lang="fr-FR" noProof="0" dirty="0">
                <a:solidFill>
                  <a:srgbClr val="333333"/>
                </a:solidFill>
              </a:rPr>
              <a:t>Le rôle principal des écoles est d’offrir un environnement accueillant et de promouvoir la santé mentale de tous les élèves. (Bons soins au bon moment)</a:t>
            </a:r>
            <a:endParaRPr lang="fr-FR" noProof="0" dirty="0"/>
          </a:p>
          <a:p>
            <a:r>
              <a:rPr lang="fr-FR" noProof="0" dirty="0">
                <a:solidFill>
                  <a:srgbClr val="2F2F2F"/>
                </a:solidFill>
              </a:rPr>
              <a:t>Comme les enfants et les jeunes passent la majeure partie de leur journée à l’école, les membres du personnel scolaire ont également un rôle important à jouer pour aider à identifier les élèves qui ont besoin d’un soutien supplémentaire. Une partie de ce soutien peut être fourni dans les écoles, et de nombreuses écoles et conseils scolaires disposent de professionnels de la santé mentale. Cependant, les écoles font partie d’un système de soins plus large. </a:t>
            </a:r>
            <a:endParaRPr lang="fr-FR" noProof="0" dirty="0"/>
          </a:p>
          <a:p>
            <a:endParaRPr lang="fr-FR" noProof="0" dirty="0">
              <a:solidFill>
                <a:srgbClr val="2F2F2F"/>
              </a:solidFill>
              <a:ea typeface="Calibri"/>
              <a:cs typeface="Calibri"/>
            </a:endParaRP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13</a:t>
            </a:fld>
            <a:endParaRPr lang="en-US" dirty="0"/>
          </a:p>
        </p:txBody>
      </p:sp>
    </p:spTree>
    <p:extLst>
      <p:ext uri="{BB962C8B-B14F-4D97-AF65-F5344CB8AC3E}">
        <p14:creationId xmlns:p14="http://schemas.microsoft.com/office/powerpoint/2010/main" val="237189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solidFill>
                  <a:srgbClr val="2F2F2F"/>
                </a:solidFill>
              </a:rPr>
              <a:t>Lorsque nous collaborons tous pour promouvoir la santé mentale et la littératie en la matière, moins d’élèves devraient avoir besoin d’un soutien spécialisé pour préserver leur santé mentale. Cependant, il y aura toujours des élèves qui auront besoin d’un soutien supplémentaire. </a:t>
            </a:r>
            <a:endParaRPr lang="fr-FR" noProof="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14</a:t>
            </a:fld>
            <a:endParaRPr lang="en-US" dirty="0"/>
          </a:p>
        </p:txBody>
      </p:sp>
    </p:spTree>
    <p:extLst>
      <p:ext uri="{BB962C8B-B14F-4D97-AF65-F5344CB8AC3E}">
        <p14:creationId xmlns:p14="http://schemas.microsoft.com/office/powerpoint/2010/main" val="176664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solidFill>
                  <a:srgbClr val="333333"/>
                </a:solidFill>
              </a:rPr>
              <a:t>Remarque : si les élèves demandent ce que le personnel scolaire partagerait s’il leur parlait d’un problème de santé mentale, ceux-ci pourraient répondre : « Ta vie privée est importante pour moi. Je ne partagerai que les renseignements spécifiques dont j’ai besoin avec les personnes spécifiques qui en ont besoin afin de t’aider ou d’assurer la sécurité de tous. »</a:t>
            </a:r>
          </a:p>
          <a:p>
            <a:endParaRPr lang="fr-FR" noProof="0" dirty="0">
              <a:solidFill>
                <a:srgbClr val="333333"/>
              </a:solidFill>
              <a:ea typeface="Calibri"/>
              <a:cs typeface="Calibri"/>
            </a:endParaRPr>
          </a:p>
          <a:p>
            <a:r>
              <a:rPr lang="fr-FR" noProof="0" dirty="0">
                <a:solidFill>
                  <a:srgbClr val="333333"/>
                </a:solidFill>
              </a:rPr>
              <a:t>Autres obstacles potentiels à l’accès à l’aide : </a:t>
            </a:r>
            <a:br>
              <a:rPr lang="fr-FR" noProof="0" dirty="0">
                <a:cs typeface="+mn-lt"/>
              </a:rPr>
            </a:br>
            <a:r>
              <a:rPr lang="fr-FR" noProof="0" dirty="0">
                <a:solidFill>
                  <a:srgbClr val="333333"/>
                </a:solidFill>
              </a:rPr>
              <a:t>• ne pas connaître les ressources disponibles ou ne pas savoir si un problème est suffisamment grave pour demander de l’aide </a:t>
            </a:r>
            <a:endParaRPr lang="fr-FR" noProof="0" dirty="0">
              <a:solidFill>
                <a:srgbClr val="000000"/>
              </a:solidFill>
            </a:endParaRPr>
          </a:p>
          <a:p>
            <a:r>
              <a:rPr lang="fr-FR" noProof="0" dirty="0">
                <a:solidFill>
                  <a:srgbClr val="333333"/>
                </a:solidFill>
              </a:rPr>
              <a:t>• les coûts (y compris les frais de transport) </a:t>
            </a:r>
            <a:br>
              <a:rPr lang="fr-FR" noProof="0" dirty="0">
                <a:cs typeface="+mn-lt"/>
              </a:rPr>
            </a:br>
            <a:r>
              <a:rPr lang="fr-FR" noProof="0" dirty="0">
                <a:solidFill>
                  <a:srgbClr val="333333"/>
                </a:solidFill>
              </a:rPr>
              <a:t>• le manque de temps pour se rendre sur place ou de moyen de transport pour accéder aux services en personne </a:t>
            </a:r>
            <a:br>
              <a:rPr lang="fr-FR" noProof="0" dirty="0">
                <a:cs typeface="+mn-lt"/>
              </a:rPr>
            </a:br>
            <a:r>
              <a:rPr lang="fr-FR" noProof="0" dirty="0">
                <a:solidFill>
                  <a:srgbClr val="333333"/>
                </a:solidFill>
              </a:rPr>
              <a:t>• les services qui ne sont pas adaptés à la culture (p. ex., qui ne représentent pas la culture ou la langue de la personne) </a:t>
            </a:r>
            <a:br>
              <a:rPr lang="fr-FR" noProof="0" dirty="0">
                <a:cs typeface="+mn-lt"/>
              </a:rPr>
            </a:br>
            <a:r>
              <a:rPr lang="fr-FR" noProof="0" dirty="0">
                <a:solidFill>
                  <a:srgbClr val="333333"/>
                </a:solidFill>
              </a:rPr>
              <a:t>• la stigmatisation (sentiment de gêne, crainte d’être jugé ou conviction que l’on devrait être capable de gérer la situation)</a:t>
            </a:r>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16</a:t>
            </a:fld>
            <a:endParaRPr lang="en-US" dirty="0"/>
          </a:p>
        </p:txBody>
      </p:sp>
    </p:spTree>
    <p:extLst>
      <p:ext uri="{BB962C8B-B14F-4D97-AF65-F5344CB8AC3E}">
        <p14:creationId xmlns:p14="http://schemas.microsoft.com/office/powerpoint/2010/main" val="343258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lnSpc>
                <a:spcPct val="90000"/>
              </a:lnSpc>
              <a:spcBef>
                <a:spcPts val="1000"/>
              </a:spcBef>
            </a:pPr>
            <a:r>
              <a:rPr lang="fr-FR" noProof="0" dirty="0">
                <a:hlinkClick r:id="rId3"/>
              </a:rPr>
              <a:t>Mon cercle de soutien – Ressource d’aide aux élèves - Santé mentale en milieu scolaire Ontario</a:t>
            </a:r>
            <a:endParaRPr lang="fr-FR" noProof="0" dirty="0">
              <a:ea typeface="Calibri" panose="020F0502020204030204"/>
              <a:cs typeface="Calibri" panose="020F0502020204030204"/>
              <a:hlinkClick r:id="rId3"/>
            </a:endParaRPr>
          </a:p>
          <a:p>
            <a:r>
              <a:rPr lang="fr-FR" noProof="0" dirty="0">
                <a:solidFill>
                  <a:srgbClr val="2F2F2F"/>
                </a:solidFill>
              </a:rPr>
              <a:t>Deux versions sont disponibles :</a:t>
            </a:r>
            <a:endParaRPr lang="fr-FR" noProof="0" dirty="0">
              <a:solidFill>
                <a:srgbClr val="2F2F2F"/>
              </a:solidFill>
              <a:ea typeface="Calibri"/>
              <a:cs typeface="Calibri"/>
            </a:endParaRPr>
          </a:p>
          <a:p>
            <a:pPr marL="171450" indent="-171450">
              <a:buFont typeface="Symbol"/>
              <a:buChar char="•"/>
            </a:pPr>
            <a:r>
              <a:rPr lang="fr-FR" noProof="0" dirty="0">
                <a:solidFill>
                  <a:srgbClr val="2F2F2F"/>
                </a:solidFill>
              </a:rPr>
              <a:t>L’une s’adresse </a:t>
            </a:r>
            <a:r>
              <a:rPr lang="fr-FR" b="1" noProof="0" dirty="0">
                <a:solidFill>
                  <a:srgbClr val="2F2F2F"/>
                </a:solidFill>
              </a:rPr>
              <a:t>aux élèves du premier cycle </a:t>
            </a:r>
            <a:r>
              <a:rPr lang="fr-FR" noProof="0" dirty="0">
                <a:solidFill>
                  <a:srgbClr val="2F2F2F"/>
                </a:solidFill>
              </a:rPr>
              <a:t>et aux élèves des cycles supérieurs qui pourraient bénéficier d’un texte simplifié et de l’ajout d’éléments visuels (un </a:t>
            </a:r>
            <a:r>
              <a:rPr lang="fr-FR" b="1" noProof="0" dirty="0">
                <a:solidFill>
                  <a:srgbClr val="2F2F2F"/>
                </a:solidFill>
              </a:rPr>
              <a:t>guide </a:t>
            </a:r>
            <a:r>
              <a:rPr lang="fr-FR" noProof="0" dirty="0">
                <a:solidFill>
                  <a:srgbClr val="2F2F2F"/>
                </a:solidFill>
              </a:rPr>
              <a:t>à l’intention </a:t>
            </a:r>
            <a:r>
              <a:rPr lang="fr-FR" b="1" noProof="0" dirty="0">
                <a:solidFill>
                  <a:srgbClr val="2F2F2F"/>
                </a:solidFill>
              </a:rPr>
              <a:t>du personnel scolaire </a:t>
            </a:r>
            <a:r>
              <a:rPr lang="fr-FR" noProof="0" dirty="0">
                <a:solidFill>
                  <a:srgbClr val="2F2F2F"/>
                </a:solidFill>
              </a:rPr>
              <a:t>et </a:t>
            </a:r>
            <a:r>
              <a:rPr lang="fr-FR" b="1" noProof="0" dirty="0">
                <a:solidFill>
                  <a:srgbClr val="2F2F2F"/>
                </a:solidFill>
              </a:rPr>
              <a:t>une communication à l’intention des parents/aidants naturels </a:t>
            </a:r>
            <a:r>
              <a:rPr lang="fr-FR" noProof="0" dirty="0">
                <a:solidFill>
                  <a:srgbClr val="2F2F2F"/>
                </a:solidFill>
              </a:rPr>
              <a:t>sont disponibles).</a:t>
            </a:r>
            <a:endParaRPr lang="fr-FR" noProof="0" dirty="0">
              <a:solidFill>
                <a:srgbClr val="2F2F2F"/>
              </a:solidFill>
              <a:ea typeface="Calibri"/>
              <a:cs typeface="Calibri"/>
            </a:endParaRPr>
          </a:p>
          <a:p>
            <a:pPr marL="171450" indent="-171450">
              <a:buFont typeface="Symbol"/>
              <a:buChar char="•"/>
            </a:pPr>
            <a:r>
              <a:rPr lang="fr-FR" noProof="0" dirty="0">
                <a:solidFill>
                  <a:srgbClr val="2F2F2F"/>
                </a:solidFill>
              </a:rPr>
              <a:t>Une autre pour les élèves de</a:t>
            </a:r>
            <a:r>
              <a:rPr lang="fr-FR" b="1" noProof="0" dirty="0">
                <a:solidFill>
                  <a:srgbClr val="2F2F2F"/>
                </a:solidFill>
              </a:rPr>
              <a:t> 7e année et plus.</a:t>
            </a:r>
            <a:endParaRPr lang="fr-FR" noProof="0" dirty="0">
              <a:solidFill>
                <a:srgbClr val="2F2F2F"/>
              </a:solidFill>
            </a:endParaRPr>
          </a:p>
          <a:p>
            <a:r>
              <a:rPr lang="fr-FR" noProof="0" dirty="0">
                <a:solidFill>
                  <a:srgbClr val="2F2F2F"/>
                </a:solidFill>
                <a:ea typeface="Calibri" panose="020F0502020204030204"/>
                <a:cs typeface="Calibri" panose="020F0502020204030204"/>
              </a:rPr>
              <a:t>Remarque : bien qu’il n’existe pas de version pour les jeunes enfants, c’est l’occasion de discuter de l’importance d’enseigner même aux jeunes élèves des moyens simples d’exprimer leurs besoins et de demander de l’aide. </a:t>
            </a:r>
          </a:p>
          <a:p>
            <a:pPr>
              <a:lnSpc>
                <a:spcPct val="90000"/>
              </a:lnSpc>
              <a:spcBef>
                <a:spcPts val="1000"/>
              </a:spcBef>
            </a:pPr>
            <a:endParaRPr lang="fr-FR" noProof="0" dirty="0">
              <a:solidFill>
                <a:srgbClr val="000000"/>
              </a:solidFill>
              <a:ea typeface="Calibri" panose="020F0502020204030204"/>
              <a:cs typeface="Calibri" panose="020F0502020204030204"/>
            </a:endParaRPr>
          </a:p>
          <a:p>
            <a:pPr>
              <a:lnSpc>
                <a:spcPct val="90000"/>
              </a:lnSpc>
              <a:spcBef>
                <a:spcPts val="1000"/>
              </a:spcBef>
            </a:pPr>
            <a:r>
              <a:rPr lang="fr-FR" b="1" noProof="0" dirty="0"/>
              <a:t>Scénario de l’animateur : </a:t>
            </a:r>
            <a:r>
              <a:rPr lang="fr-FR" noProof="0" dirty="0"/>
              <a:t>« Il existe de nombreuses sources de soutien, ressources et services, tant formels qu’informels. Le soutien aux élèves peut provenir de leur vie personnelle, de l’école, de la communauté ou d’Internet. Nous sommes tous uniques et la source de soutien que les élèves choisissent peut être différente pour chacun d’entre eux. Les sources de soutien jouent chacune un rôle différent, mais elles sont toutes importantes; le fait d’avoir un cercle de soutien élargi peut nous aider à nous sentir tous mieux. » Il n’est jamais trop tôt pour insister sur l’importance de demander de l’aide. Jeunes élèves</a:t>
            </a:r>
          </a:p>
          <a:p>
            <a:endParaRPr lang="fr-FR" noProof="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18</a:t>
            </a:fld>
            <a:endParaRPr lang="en-US" dirty="0"/>
          </a:p>
        </p:txBody>
      </p:sp>
    </p:spTree>
    <p:extLst>
      <p:ext uri="{BB962C8B-B14F-4D97-AF65-F5344CB8AC3E}">
        <p14:creationId xmlns:p14="http://schemas.microsoft.com/office/powerpoint/2010/main" val="2930580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solidFill>
                  <a:srgbClr val="2F2F2F"/>
                </a:solidFill>
              </a:rPr>
              <a:t>Le guide de référence UN APPEL peut vous aider à :</a:t>
            </a:r>
            <a:endParaRPr lang="fr-FR" noProof="0" dirty="0"/>
          </a:p>
          <a:p>
            <a:pPr marL="171450" indent="-171450">
              <a:buFont typeface="Arial"/>
              <a:buChar char="•"/>
            </a:pPr>
            <a:r>
              <a:rPr lang="fr-FR" b="1" noProof="0" dirty="0">
                <a:solidFill>
                  <a:srgbClr val="2F2F2F"/>
                </a:solidFill>
              </a:rPr>
              <a:t>déterminer l’identification précoce et le soutien</a:t>
            </a:r>
            <a:endParaRPr lang="fr-FR" noProof="0" dirty="0">
              <a:solidFill>
                <a:srgbClr val="2F2F2F"/>
              </a:solidFill>
              <a:ea typeface="Calibri"/>
              <a:cs typeface="Calibri"/>
            </a:endParaRPr>
          </a:p>
          <a:p>
            <a:pPr marL="171450" indent="-171450">
              <a:buFont typeface="Arial"/>
              <a:buChar char="•"/>
            </a:pPr>
            <a:r>
              <a:rPr lang="fr-FR" b="1" noProof="0" dirty="0">
                <a:solidFill>
                  <a:srgbClr val="2F2F2F"/>
                </a:solidFill>
              </a:rPr>
              <a:t>établir des relations de soutien</a:t>
            </a:r>
            <a:r>
              <a:rPr lang="fr-FR" noProof="0" dirty="0">
                <a:solidFill>
                  <a:srgbClr val="2F2F2F"/>
                </a:solidFill>
              </a:rPr>
              <a:t> </a:t>
            </a:r>
            <a:endParaRPr lang="fr-FR" noProof="0" dirty="0">
              <a:solidFill>
                <a:srgbClr val="000000"/>
              </a:solidFill>
            </a:endParaRPr>
          </a:p>
          <a:p>
            <a:pPr marL="171450" indent="-171450">
              <a:buFont typeface="Arial"/>
              <a:buChar char="•"/>
            </a:pPr>
            <a:r>
              <a:rPr lang="fr-FR" b="1" noProof="0" dirty="0">
                <a:solidFill>
                  <a:srgbClr val="2F2F2F"/>
                </a:solidFill>
              </a:rPr>
              <a:t>vous guider dans vos actions lorsque vous avez des inquiétudes</a:t>
            </a:r>
            <a:endParaRPr lang="fr-FR" noProof="0" dirty="0">
              <a:solidFill>
                <a:srgbClr val="2F2F2F"/>
              </a:solidFill>
              <a:ea typeface="Calibri" panose="020F0502020204030204"/>
              <a:cs typeface="Calibri" panose="020F0502020204030204"/>
            </a:endParaRPr>
          </a:p>
          <a:p>
            <a:endParaRPr lang="fr-FR" b="1" noProof="0" dirty="0">
              <a:ea typeface="Calibri"/>
              <a:cs typeface="Calibri"/>
            </a:endParaRPr>
          </a:p>
          <a:p>
            <a:r>
              <a:rPr lang="fr-FR" b="1" noProof="0" dirty="0">
                <a:ea typeface="Calibri"/>
                <a:cs typeface="Calibri"/>
              </a:rPr>
              <a:t>Scénario de l’animateur : </a:t>
            </a:r>
            <a:r>
              <a:rPr lang="fr-FR" noProof="0" dirty="0">
                <a:ea typeface="Calibri"/>
                <a:cs typeface="Calibri"/>
              </a:rPr>
              <a:t>« </a:t>
            </a:r>
            <a:r>
              <a:rPr lang="fr-FR" noProof="0" dirty="0">
                <a:solidFill>
                  <a:srgbClr val="2F2F2F"/>
                </a:solidFill>
                <a:ea typeface="Calibri"/>
                <a:cs typeface="Calibri"/>
              </a:rPr>
              <a:t>UN APPEL</a:t>
            </a:r>
            <a:r>
              <a:rPr lang="fr-FR" noProof="0" dirty="0">
                <a:solidFill>
                  <a:srgbClr val="2F2F2F"/>
                </a:solidFill>
              </a:rPr>
              <a:t> n’est pas une liste de contrôle. Il s’agit d’un </a:t>
            </a:r>
            <a:r>
              <a:rPr lang="fr-FR" noProof="0" dirty="0">
                <a:solidFill>
                  <a:srgbClr val="2F2F2F"/>
                </a:solidFill>
                <a:highlight>
                  <a:srgbClr val="FFFFFF"/>
                </a:highlight>
              </a:rPr>
              <a:t>outil qui offre des conseils au personnel des écoles sur la façon de détecter les problèmes de santé mentale éventuels chez les élèves et sur la manière de réagir. Ces conseils doivent toujours être envisagés dans le cadre des politiques, protocoles et voies d’accès en matière de santé mentale établis par le conseil scolaire concerné. </a:t>
            </a:r>
            <a:r>
              <a:rPr lang="fr-FR" noProof="0" dirty="0">
                <a:solidFill>
                  <a:srgbClr val="2F2F2F"/>
                </a:solidFill>
              </a:rPr>
              <a:t>»</a:t>
            </a:r>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20</a:t>
            </a:fld>
            <a:endParaRPr lang="en-US" dirty="0"/>
          </a:p>
        </p:txBody>
      </p:sp>
    </p:spTree>
    <p:extLst>
      <p:ext uri="{BB962C8B-B14F-4D97-AF65-F5344CB8AC3E}">
        <p14:creationId xmlns:p14="http://schemas.microsoft.com/office/powerpoint/2010/main" val="4015037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ea typeface="Calibri"/>
                <a:cs typeface="Calibri"/>
              </a:rPr>
              <a:t>C’est le moment idéal pour fournir des renseignements sur les services de soutien offerts par votre conseil scolaire et votre communauté. Vous pouvez inviter le personnel de la santé mentale disponible dans votre école ou votre conseil scolaire à venir présenter les moyens de les contacter.</a:t>
            </a:r>
            <a:endParaRPr lang="fr-FR" noProof="0" dirty="0"/>
          </a:p>
        </p:txBody>
      </p:sp>
      <p:sp>
        <p:nvSpPr>
          <p:cNvPr id="4" name="Slide Number Placeholder 3"/>
          <p:cNvSpPr>
            <a:spLocks noGrp="1"/>
          </p:cNvSpPr>
          <p:nvPr>
            <p:ph type="sldNum" sz="quarter" idx="5"/>
          </p:nvPr>
        </p:nvSpPr>
        <p:spPr/>
        <p:txBody>
          <a:bodyPr/>
          <a:lstStyle/>
          <a:p>
            <a:fld id="{AD78E4D5-44FA-44FF-8654-171825121FB1}" type="slidenum">
              <a:rPr lang="en-US"/>
              <a:t>21</a:t>
            </a:fld>
            <a:endParaRPr lang="en-US" dirty="0"/>
          </a:p>
        </p:txBody>
      </p:sp>
    </p:spTree>
    <p:extLst>
      <p:ext uri="{BB962C8B-B14F-4D97-AF65-F5344CB8AC3E}">
        <p14:creationId xmlns:p14="http://schemas.microsoft.com/office/powerpoint/2010/main" val="353912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36C9A-3BF8-8483-7637-FBAAF2CA3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DEE48-D42D-786E-3F0D-3D35DD0D2157}"/>
              </a:ext>
            </a:extLst>
          </p:cNvPr>
          <p:cNvSpPr>
            <a:spLocks noGrp="1" noRot="1" noChangeAspect="1"/>
          </p:cNvSpPr>
          <p:nvPr>
            <p:ph type="sldImg"/>
          </p:nvPr>
        </p:nvSpPr>
        <p:spPr/>
        <p:txBody>
          <a:bodyPr/>
          <a:lstStyle/>
          <a:p>
            <a:endParaRPr lang="fr-CA"/>
          </a:p>
        </p:txBody>
      </p:sp>
      <p:sp>
        <p:nvSpPr>
          <p:cNvPr id="3" name="Notes Placeholder 2">
            <a:extLst>
              <a:ext uri="{FF2B5EF4-FFF2-40B4-BE49-F238E27FC236}">
                <a16:creationId xmlns:a16="http://schemas.microsoft.com/office/drawing/2014/main" id="{C32825A4-2660-D3A7-2673-77F950EDBB25}"/>
              </a:ext>
            </a:extLst>
          </p:cNvPr>
          <p:cNvSpPr>
            <a:spLocks noGrp="1"/>
          </p:cNvSpPr>
          <p:nvPr>
            <p:ph type="body" idx="1"/>
          </p:nvPr>
        </p:nvSpPr>
        <p:spPr/>
        <p:txBody>
          <a:bodyPr/>
          <a:lstStyle/>
          <a:p>
            <a:r>
              <a:rPr lang="fr-FR" noProof="0" dirty="0">
                <a:cs typeface="+mn-lt"/>
              </a:rPr>
              <a:t>Remarquez la suggestion d’ajouter des sources d’aide locales à cette diapo (facultatif).</a:t>
            </a:r>
            <a:endParaRPr lang="fr-FR" noProof="0" dirty="0"/>
          </a:p>
          <a:p>
            <a:br>
              <a:rPr lang="fr-FR" b="1" noProof="0" dirty="0">
                <a:cs typeface="+mn-lt"/>
              </a:rPr>
            </a:br>
            <a:r>
              <a:rPr lang="fr-FR" b="1" noProof="0" dirty="0">
                <a:solidFill>
                  <a:srgbClr val="333333"/>
                </a:solidFill>
              </a:rPr>
              <a:t>Scénario de l’animateur : </a:t>
            </a:r>
            <a:r>
              <a:rPr lang="fr-FR" noProof="0" dirty="0">
                <a:solidFill>
                  <a:srgbClr val="333333"/>
                </a:solidFill>
              </a:rPr>
              <a:t>« Une stratégie importante pour préserver notre santé mentale et notre bien-être consiste à demander de l’aide lorsque nous en avons besoin. Cela vaut pour nous tous, y compris le personnel scolaire. Accordez la priorité à votre propre santé mentale, ainsi qu’à celle de vos élèves. » </a:t>
            </a:r>
            <a:endParaRPr lang="fr-FR" noProof="0" dirty="0"/>
          </a:p>
          <a:p>
            <a:endParaRPr lang="fr-FR" noProof="0" dirty="0">
              <a:solidFill>
                <a:srgbClr val="333333"/>
              </a:solidFill>
              <a:ea typeface="Calibri"/>
              <a:cs typeface="Calibri"/>
            </a:endParaRPr>
          </a:p>
        </p:txBody>
      </p:sp>
      <p:sp>
        <p:nvSpPr>
          <p:cNvPr id="4" name="Slide Number Placeholder 3">
            <a:extLst>
              <a:ext uri="{FF2B5EF4-FFF2-40B4-BE49-F238E27FC236}">
                <a16:creationId xmlns:a16="http://schemas.microsoft.com/office/drawing/2014/main" id="{09375EAA-AA5D-9B49-C33A-6A74A1F0A51E}"/>
              </a:ext>
            </a:extLst>
          </p:cNvPr>
          <p:cNvSpPr>
            <a:spLocks noGrp="1"/>
          </p:cNvSpPr>
          <p:nvPr>
            <p:ph type="sldNum" sz="quarter" idx="5"/>
          </p:nvPr>
        </p:nvSpPr>
        <p:spPr/>
        <p:txBody>
          <a:bodyPr/>
          <a:lstStyle/>
          <a:p>
            <a:fld id="{AD78E4D5-44FA-44FF-8654-171825121FB1}" type="slidenum">
              <a:rPr lang="en-US"/>
              <a:t>22</a:t>
            </a:fld>
            <a:endParaRPr lang="en-US" dirty="0"/>
          </a:p>
        </p:txBody>
      </p:sp>
    </p:spTree>
    <p:extLst>
      <p:ext uri="{BB962C8B-B14F-4D97-AF65-F5344CB8AC3E}">
        <p14:creationId xmlns:p14="http://schemas.microsoft.com/office/powerpoint/2010/main" val="279425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b="1" noProof="0" dirty="0"/>
              <a:t>Scénario de l’animateur : </a:t>
            </a:r>
            <a:r>
              <a:rPr lang="fr-FR" noProof="0" dirty="0"/>
              <a:t>« Il existe de nombreux renseignements erronés, faux et trompeurs sur la santé mentale, et beaucoup de personnes ne disposent pas des renseignements de base nécessaires pour prendre soin de leur bien-être et de celui des autres. Vous pouvez contribuer en partageant ce que vous avez appris. »</a:t>
            </a:r>
          </a:p>
          <a:p>
            <a:endParaRPr lang="fr-FR" noProof="0" dirty="0"/>
          </a:p>
          <a:p>
            <a:r>
              <a:rPr lang="fr-FR" noProof="0" dirty="0"/>
              <a:t>En guise d’objectif, encouragez les participants à réfléchir à un enseignement, un fait ou une ressource qu’ils partageront avec une autre personne dans un délai d’une semaine. </a:t>
            </a:r>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23</a:t>
            </a:fld>
            <a:endParaRPr lang="en-US" dirty="0"/>
          </a:p>
        </p:txBody>
      </p:sp>
    </p:spTree>
    <p:extLst>
      <p:ext uri="{BB962C8B-B14F-4D97-AF65-F5344CB8AC3E}">
        <p14:creationId xmlns:p14="http://schemas.microsoft.com/office/powerpoint/2010/main" val="153064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a:p>
        </p:txBody>
      </p:sp>
      <p:sp>
        <p:nvSpPr>
          <p:cNvPr id="3" name="Notes Placeholder 2"/>
          <p:cNvSpPr>
            <a:spLocks noGrp="1"/>
          </p:cNvSpPr>
          <p:nvPr>
            <p:ph type="body" idx="1"/>
          </p:nvPr>
        </p:nvSpPr>
        <p:spPr/>
        <p:txBody>
          <a:bodyPr/>
          <a:lstStyle/>
          <a:p>
            <a:endParaRPr lang="en-CA" dirty="0">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dirty="0"/>
          </a:p>
        </p:txBody>
      </p:sp>
    </p:spTree>
    <p:extLst>
      <p:ext uri="{BB962C8B-B14F-4D97-AF65-F5344CB8AC3E}">
        <p14:creationId xmlns:p14="http://schemas.microsoft.com/office/powerpoint/2010/main" val="6654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b="1" noProof="0" dirty="0">
                <a:ea typeface="Calibri"/>
                <a:cs typeface="Calibri"/>
              </a:rPr>
              <a:t>Scénario de l’animateur : </a:t>
            </a:r>
            <a:r>
              <a:rPr lang="fr-FR" noProof="0" dirty="0">
                <a:ea typeface="Calibri"/>
                <a:cs typeface="Calibri"/>
              </a:rPr>
              <a:t>« Essayez cette activité facultative pour faire la transition entre cet apprentissage et la suite. C’est l’occasion de tester une stratégie que vous pourriez proposer à vos élèves et de passer à la suite de votre journée de manière réfléchie. »</a:t>
            </a:r>
          </a:p>
          <a:p>
            <a:endParaRPr lang="fr-FR" noProof="0" dirty="0">
              <a:ea typeface="Calibri"/>
              <a:cs typeface="Calibri"/>
            </a:endParaRPr>
          </a:p>
          <a:p>
            <a:r>
              <a:rPr lang="fr-FR" noProof="0" dirty="0"/>
              <a:t>Extrait de </a:t>
            </a:r>
            <a:r>
              <a:rPr lang="fr-FR" u="sng" noProof="0" dirty="0">
                <a:hlinkClick r:id="rId3"/>
              </a:rPr>
              <a:t>l’affiche Tension et détente </a:t>
            </a:r>
            <a:r>
              <a:rPr lang="fr-FR" u="sng" noProof="0" dirty="0"/>
              <a:t> </a:t>
            </a:r>
            <a:r>
              <a:rPr lang="fr-FR" noProof="0" dirty="0"/>
              <a:t>– partie intégrante de la série d’affiches ASE (</a:t>
            </a:r>
            <a:r>
              <a:rPr lang="fr-FR" u="sng" noProof="0" dirty="0">
                <a:hlinkClick r:id="rId4"/>
              </a:rPr>
              <a:t>primaire</a:t>
            </a:r>
            <a:r>
              <a:rPr lang="fr-FR" noProof="0" dirty="0">
                <a:hlinkClick r:id="rId4"/>
              </a:rPr>
              <a:t>, </a:t>
            </a:r>
            <a:r>
              <a:rPr lang="fr-FR" u="sng" noProof="0" dirty="0">
                <a:hlinkClick r:id="rId4"/>
              </a:rPr>
              <a:t>secondaire</a:t>
            </a:r>
            <a:r>
              <a:rPr lang="fr-FR" noProof="0" dirty="0"/>
              <a:t>)</a:t>
            </a:r>
            <a:endParaRPr lang="fr-FR" noProof="0" dirty="0">
              <a:ea typeface="Calibri"/>
              <a:cs typeface="Calibri"/>
            </a:endParaRPr>
          </a:p>
          <a:p>
            <a:endParaRPr lang="fr-FR" noProof="0" dirty="0">
              <a:ea typeface="Calibri"/>
              <a:cs typeface="Calibri"/>
            </a:endParaRPr>
          </a:p>
          <a:p>
            <a:r>
              <a:rPr lang="fr-FR" noProof="0" dirty="0">
                <a:ea typeface="Calibri"/>
                <a:cs typeface="Calibri"/>
              </a:rPr>
              <a:t>Remarque : une autre option est proposée dans la diapositive suivante.</a:t>
            </a:r>
          </a:p>
        </p:txBody>
      </p:sp>
      <p:sp>
        <p:nvSpPr>
          <p:cNvPr id="4" name="Slide Number Placeholder 3"/>
          <p:cNvSpPr>
            <a:spLocks noGrp="1"/>
          </p:cNvSpPr>
          <p:nvPr>
            <p:ph type="sldNum" sz="quarter" idx="5"/>
          </p:nvPr>
        </p:nvSpPr>
        <p:spPr/>
        <p:txBody>
          <a:bodyPr/>
          <a:lstStyle/>
          <a:p>
            <a:fld id="{AD78E4D5-44FA-44FF-8654-171825121FB1}" type="slidenum">
              <a:rPr lang="en-US"/>
              <a:t>24</a:t>
            </a:fld>
            <a:endParaRPr lang="en-US" dirty="0"/>
          </a:p>
        </p:txBody>
      </p:sp>
    </p:spTree>
    <p:extLst>
      <p:ext uri="{BB962C8B-B14F-4D97-AF65-F5344CB8AC3E}">
        <p14:creationId xmlns:p14="http://schemas.microsoft.com/office/powerpoint/2010/main" val="26342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en-US" dirty="0">
                <a:ea typeface="Calibri"/>
                <a:cs typeface="Calibri"/>
              </a:rPr>
              <a:t>Voici une autre option pour </a:t>
            </a:r>
            <a:r>
              <a:rPr lang="en-US" dirty="0" err="1">
                <a:ea typeface="Calibri"/>
                <a:cs typeface="Calibri"/>
              </a:rPr>
              <a:t>faciliter</a:t>
            </a:r>
            <a:r>
              <a:rPr lang="en-US" dirty="0">
                <a:ea typeface="Calibri"/>
                <a:cs typeface="Calibri"/>
              </a:rPr>
              <a:t> la transition :</a:t>
            </a:r>
            <a:r>
              <a:rPr lang="en-US" dirty="0">
                <a:hlinkClick r:id="rId3"/>
              </a:rPr>
              <a:t> https://youtu.be/s0PO2xo7I9g</a:t>
            </a:r>
          </a:p>
        </p:txBody>
      </p:sp>
      <p:sp>
        <p:nvSpPr>
          <p:cNvPr id="4" name="Slide Number Placeholder 3"/>
          <p:cNvSpPr>
            <a:spLocks noGrp="1"/>
          </p:cNvSpPr>
          <p:nvPr>
            <p:ph type="sldNum" sz="quarter" idx="5"/>
          </p:nvPr>
        </p:nvSpPr>
        <p:spPr/>
        <p:txBody>
          <a:bodyPr/>
          <a:lstStyle/>
          <a:p>
            <a:fld id="{AD78E4D5-44FA-44FF-8654-171825121FB1}" type="slidenum">
              <a:rPr lang="en-US"/>
              <a:t>25</a:t>
            </a:fld>
            <a:endParaRPr lang="en-US" dirty="0"/>
          </a:p>
        </p:txBody>
      </p:sp>
    </p:spTree>
    <p:extLst>
      <p:ext uri="{BB962C8B-B14F-4D97-AF65-F5344CB8AC3E}">
        <p14:creationId xmlns:p14="http://schemas.microsoft.com/office/powerpoint/2010/main" val="3803500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txBody>
          <a:bodyPr/>
          <a:lstStyle/>
          <a:p>
            <a:endParaRPr lang="fr-CA"/>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4C24436-C5D6-4438-8099-2D286C4C5E01}" type="slidenum">
              <a:rPr lang="en-CA" smtClean="0"/>
              <a:t>26</a:t>
            </a:fld>
            <a:endParaRPr lang="en-CA" dirty="0"/>
          </a:p>
        </p:txBody>
      </p:sp>
    </p:spTree>
    <p:extLst>
      <p:ext uri="{BB962C8B-B14F-4D97-AF65-F5344CB8AC3E}">
        <p14:creationId xmlns:p14="http://schemas.microsoft.com/office/powerpoint/2010/main" val="79495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109538"/>
            <a:ext cx="3362325" cy="1890712"/>
          </a:xfrm>
        </p:spPr>
        <p:txBody>
          <a:bodyPr/>
          <a:lstStyle/>
          <a:p>
            <a:endParaRPr lang="fr-CA"/>
          </a:p>
        </p:txBody>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t>De nombreux élèves ressentent encore une stigmatisation liée à la recherche d’un soutien en matière de santé mentale, tandis que d’autres constatent des changements positifs. </a:t>
            </a:r>
            <a:r>
              <a:rPr lang="fr-FR" noProof="0" dirty="0">
                <a:solidFill>
                  <a:srgbClr val="2F2F2F"/>
                </a:solidFill>
              </a:rPr>
              <a:t>Les écoles constituent un lieu idéal pour mettre en évidence le problème de la stigmatisation dont sont victimes les personnes souffrant de troubles mentaux. En créant des espaces où il est possible de parler librement de santé mentale et de maladie mentale, nous encourageons les personnes qui en ont besoin à demander de l’aide.</a:t>
            </a:r>
            <a:endParaRPr lang="fr-FR" noProof="0" dirty="0">
              <a:solidFill>
                <a:srgbClr val="000000"/>
              </a:solidFill>
            </a:endParaRP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5</a:t>
            </a:fld>
            <a:endParaRPr lang="en-US" dirty="0"/>
          </a:p>
        </p:txBody>
      </p:sp>
    </p:spTree>
    <p:extLst>
      <p:ext uri="{BB962C8B-B14F-4D97-AF65-F5344CB8AC3E}">
        <p14:creationId xmlns:p14="http://schemas.microsoft.com/office/powerpoint/2010/main" val="3008014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b="1" noProof="0" dirty="0">
                <a:solidFill>
                  <a:srgbClr val="2F2F2F"/>
                </a:solidFill>
              </a:rPr>
              <a:t>Scénario de l’animateur : </a:t>
            </a:r>
            <a:r>
              <a:rPr lang="fr-FR" noProof="0" dirty="0">
                <a:solidFill>
                  <a:srgbClr val="2F2F2F"/>
                </a:solidFill>
              </a:rPr>
              <a:t>« En tant que membres du personnel scolaire, notre perception de la santé mentale et de la maladie mentale influence notre approche et nos conversations sur ces sujets avec les élèves. Il est important d’examiner nos préjugés et nos idées préconçues. Ceux-ci peuvent être influencés par nos expériences, nos connaissances ou notre manque de connaissances, ou encore par les opinions de notre entourage. En enrichissant nos connaissances comme nous le faisons aujourd’hui, nous pouvons contribuer à dissiper les mythes et à réduire la stigmatisation. » </a:t>
            </a:r>
            <a:endParaRPr lang="fr-FR" noProof="0"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AD78E4D5-44FA-44FF-8654-171825121FB1}" type="slidenum">
              <a:rPr lang="en-US"/>
              <a:t>6</a:t>
            </a:fld>
            <a:endParaRPr lang="en-US" dirty="0"/>
          </a:p>
        </p:txBody>
      </p:sp>
    </p:spTree>
    <p:extLst>
      <p:ext uri="{BB962C8B-B14F-4D97-AF65-F5344CB8AC3E}">
        <p14:creationId xmlns:p14="http://schemas.microsoft.com/office/powerpoint/2010/main" val="157588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t>Cette section correspond au contenu principal de l’apprentissage.</a:t>
            </a: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7</a:t>
            </a:fld>
            <a:endParaRPr lang="en-US" dirty="0"/>
          </a:p>
        </p:txBody>
      </p:sp>
    </p:spTree>
    <p:extLst>
      <p:ext uri="{BB962C8B-B14F-4D97-AF65-F5344CB8AC3E}">
        <p14:creationId xmlns:p14="http://schemas.microsoft.com/office/powerpoint/2010/main" val="400512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t>En Ontario, on estime qu’un enfant ou un adolescent sur cinq est confronté à des problèmes de santé mentale. Les services de dépistage précoce et de prévention peuvent faire une grande différence, et vous pouvez contribuer à ce processus. </a:t>
            </a:r>
            <a:r>
              <a:rPr lang="fr-FR" noProof="0" dirty="0">
                <a:solidFill>
                  <a:srgbClr val="2F2F2F"/>
                </a:solidFill>
              </a:rPr>
              <a:t>En tant que membre du personnel scolaire, il ne vous appartient pas d’évaluer ou de diagnostiquer une maladie mentale. Cependant, votre travail consistant à repérer et à documenter les problèmes est essentiel. Vous êtes un maillon crucial et un soutien important entre les élèves et les ressources dont ils peuvent avoir besoin.</a:t>
            </a:r>
            <a:endParaRPr lang="fr-FR" noProof="0" dirty="0">
              <a:ea typeface="Calibri"/>
              <a:cs typeface="Calibri"/>
            </a:endParaRPr>
          </a:p>
          <a:p>
            <a:endParaRPr lang="fr-FR" noProof="0"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8</a:t>
            </a:fld>
            <a:endParaRPr lang="en-US" dirty="0"/>
          </a:p>
        </p:txBody>
      </p:sp>
    </p:spTree>
    <p:extLst>
      <p:ext uri="{BB962C8B-B14F-4D97-AF65-F5344CB8AC3E}">
        <p14:creationId xmlns:p14="http://schemas.microsoft.com/office/powerpoint/2010/main" val="136649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pPr>
              <a:defRPr/>
            </a:pPr>
            <a:r>
              <a:rPr lang="fr-FR" noProof="0" dirty="0">
                <a:ea typeface="Calibri"/>
                <a:cs typeface="Calibri"/>
              </a:rPr>
              <a:t>Cette vidéo fait partie du cours : </a:t>
            </a:r>
            <a:r>
              <a:rPr lang="fr-FR" sz="1200" b="1" i="0" kern="1200" noProof="0" dirty="0">
                <a:solidFill>
                  <a:schemeClr val="tx1"/>
                </a:solidFill>
                <a:effectLst/>
                <a:latin typeface="+mn-lt"/>
                <a:ea typeface="+mn-ea"/>
                <a:cs typeface="+mn-cs"/>
              </a:rPr>
              <a:t>LIT SM : La santé mentale des élèves en action. </a:t>
            </a:r>
            <a:r>
              <a:rPr lang="fr-FR" noProof="0" dirty="0"/>
              <a:t>Elle est présentée dans la leçon 4 : S’aider soi-même (une leçon sur la recherche d’aide en matière de santé mentale créée en partenariat avec Jeunesse, J’écoute). </a:t>
            </a:r>
          </a:p>
          <a:p>
            <a:endParaRPr lang="fr-FR" noProof="0" dirty="0">
              <a:ea typeface="Calibri"/>
              <a:cs typeface="Calibri"/>
            </a:endParaRPr>
          </a:p>
          <a:p>
            <a:r>
              <a:rPr lang="fr-FR" b="1" noProof="0" dirty="0"/>
              <a:t>Scénario de l’animateur : </a:t>
            </a:r>
            <a:r>
              <a:rPr lang="fr-FR" noProof="0" dirty="0"/>
              <a:t>« Pendant que nous visionnons la vidéo, imaginez toutes les pensées, les sentiments, le stress, les responsabilités, les attentes, etc. que les élèves peuvent ressentir comme des objets physiques qu’ils transportent dans un sac à dos. Vous pouvez fermer les yeux et imaginer ou regarder la vidéo, si vous préférez. »</a:t>
            </a:r>
            <a:endParaRPr lang="fr-FR" noProof="0"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D78E4D5-44FA-44FF-8654-171825121FB1}" type="slidenum">
              <a:rPr lang="en-US"/>
              <a:t>9</a:t>
            </a:fld>
            <a:endParaRPr lang="en-US" dirty="0"/>
          </a:p>
        </p:txBody>
      </p:sp>
    </p:spTree>
    <p:extLst>
      <p:ext uri="{BB962C8B-B14F-4D97-AF65-F5344CB8AC3E}">
        <p14:creationId xmlns:p14="http://schemas.microsoft.com/office/powerpoint/2010/main" val="178731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fr-CA"/>
          </a:p>
        </p:txBody>
      </p:sp>
      <p:sp>
        <p:nvSpPr>
          <p:cNvPr id="3" name="Notes Placeholder 2"/>
          <p:cNvSpPr>
            <a:spLocks noGrp="1"/>
          </p:cNvSpPr>
          <p:nvPr>
            <p:ph type="body" idx="1"/>
          </p:nvPr>
        </p:nvSpPr>
        <p:spPr/>
        <p:txBody>
          <a:bodyPr/>
          <a:lstStyle/>
          <a:p>
            <a:r>
              <a:rPr lang="fr-FR" noProof="0" dirty="0"/>
              <a:t>Lorsque les membres du personnel scolaire réfléchissent à leur école et à leur communauté, ils peuvent souhaiter prendre en compte des éléments tels que les événements tragiques récents, les questions financières, la disponibilité des ressources et des soutiens, etc.  </a:t>
            </a:r>
          </a:p>
          <a:p>
            <a:r>
              <a:rPr lang="fr-FR" noProof="0" dirty="0">
                <a:ea typeface="Calibri"/>
                <a:cs typeface="Calibri"/>
              </a:rPr>
              <a:t>Questions supplémentaires facultatives pour la réflexion :</a:t>
            </a:r>
            <a:endParaRPr lang="fr-FR" noProof="0" dirty="0">
              <a:solidFill>
                <a:srgbClr val="444444"/>
              </a:solidFill>
              <a:ea typeface="Calibri"/>
              <a:cs typeface="Calibri"/>
            </a:endParaRPr>
          </a:p>
          <a:p>
            <a:pPr marL="171450" indent="-171450">
              <a:buFont typeface="Arial,Sans-Serif"/>
              <a:buChar char="•"/>
            </a:pPr>
            <a:r>
              <a:rPr lang="fr-FR" noProof="0" dirty="0">
                <a:ea typeface="Calibri"/>
                <a:cs typeface="Calibri"/>
              </a:rPr>
              <a:t>Imaginez </a:t>
            </a:r>
            <a:r>
              <a:rPr lang="fr-FR" noProof="0" dirty="0"/>
              <a:t>que vous portiez un sac à dos comme celui-ci en permanence. Comment vous sentiriez-vous? </a:t>
            </a:r>
            <a:endParaRPr lang="fr-FR" noProof="0" dirty="0">
              <a:solidFill>
                <a:srgbClr val="444444"/>
              </a:solidFill>
              <a:ea typeface="Calibri"/>
              <a:cs typeface="Calibri"/>
            </a:endParaRPr>
          </a:p>
          <a:p>
            <a:pPr marL="171450" indent="-171450">
              <a:buFont typeface="Arial,Sans-Serif"/>
              <a:buChar char="•"/>
            </a:pPr>
            <a:r>
              <a:rPr lang="fr-FR" noProof="0" dirty="0"/>
              <a:t>Quelqu’un serait-il capable de le porter seul? Pendant combien de temps? </a:t>
            </a:r>
            <a:endParaRPr lang="fr-FR" noProof="0" dirty="0">
              <a:solidFill>
                <a:srgbClr val="444444"/>
              </a:solidFill>
            </a:endParaRPr>
          </a:p>
          <a:p>
            <a:pPr marL="171450" indent="-171450">
              <a:buFont typeface="Arial,Sans-Serif"/>
              <a:buChar char="•"/>
            </a:pPr>
            <a:r>
              <a:rPr lang="fr-FR" noProof="0" dirty="0"/>
              <a:t>Quels types d’objets pourraient être trop lourds à porter seul? </a:t>
            </a:r>
            <a:endParaRPr lang="fr-FR" noProof="0" dirty="0">
              <a:solidFill>
                <a:srgbClr val="444444"/>
              </a:solidFill>
            </a:endParaRPr>
          </a:p>
        </p:txBody>
      </p:sp>
      <p:sp>
        <p:nvSpPr>
          <p:cNvPr id="4" name="Slide Number Placeholder 3"/>
          <p:cNvSpPr>
            <a:spLocks noGrp="1"/>
          </p:cNvSpPr>
          <p:nvPr>
            <p:ph type="sldNum" sz="quarter" idx="5"/>
          </p:nvPr>
        </p:nvSpPr>
        <p:spPr/>
        <p:txBody>
          <a:bodyPr/>
          <a:lstStyle/>
          <a:p>
            <a:fld id="{AD78E4D5-44FA-44FF-8654-171825121FB1}" type="slidenum">
              <a:rPr lang="en-US"/>
              <a:t>10</a:t>
            </a:fld>
            <a:endParaRPr lang="en-US" dirty="0"/>
          </a:p>
        </p:txBody>
      </p:sp>
    </p:spTree>
    <p:extLst>
      <p:ext uri="{BB962C8B-B14F-4D97-AF65-F5344CB8AC3E}">
        <p14:creationId xmlns:p14="http://schemas.microsoft.com/office/powerpoint/2010/main" val="1217254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smho-smso.ca/online-resources/intro-a-lit-sm/" TargetMode="External"/><Relationship Id="rId4" Type="http://schemas.openxmlformats.org/officeDocument/2006/relationships/hyperlink" Target="https://smho-smso.ca/online-resources/intro-to-mh-l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PUDU2Wex_Ic?feature=oembed" TargetMode="Externa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libreshot.com/barco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a0K4gGYPcxY?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547688" y="2598738"/>
            <a:ext cx="11110912"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54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Module D :</a:t>
            </a:r>
            <a:endParaRPr kumimoji="0" lang="fr-FR" sz="24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54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Dans quelles circonstances les élèves pourraient-ils avoir besoin d’un soutien supplémentaire?</a:t>
            </a:r>
            <a:endParaRPr kumimoji="0" lang="fr-FR" sz="24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p:txBody>
      </p:sp>
      <p:pic>
        <p:nvPicPr>
          <p:cNvPr id="2" name="Picture 1" descr="Logo : Intro à LIT SM pour le personnel enseignant">
            <a:extLst>
              <a:ext uri="{FF2B5EF4-FFF2-40B4-BE49-F238E27FC236}">
                <a16:creationId xmlns:a16="http://schemas.microsoft.com/office/drawing/2014/main" id="{2FABBEB5-8B73-B777-F2B1-E057670561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849" y="443396"/>
            <a:ext cx="3906071" cy="135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42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D4F4AE27-09E0-9A37-E84E-D9E75142C5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63C8CB-638F-8F92-E3E5-DE3597D57174}"/>
              </a:ext>
            </a:extLst>
          </p:cNvPr>
          <p:cNvSpPr>
            <a:spLocks noGrp="1"/>
          </p:cNvSpPr>
          <p:nvPr>
            <p:ph type="title"/>
          </p:nvPr>
        </p:nvSpPr>
        <p:spPr>
          <a:xfrm>
            <a:off x="0" y="0"/>
            <a:ext cx="10515600" cy="529241"/>
          </a:xfrm>
        </p:spPr>
        <p:txBody>
          <a:bodyPr vert="horz" lIns="91440" tIns="45720" rIns="91440" bIns="45720" rtlCol="0" anchor="b">
            <a:normAutofit/>
          </a:bodyPr>
          <a:lstStyle/>
          <a:p>
            <a:r>
              <a:rPr lang="fr-FR" sz="1400" dirty="0">
                <a:solidFill>
                  <a:srgbClr val="EBF9FC"/>
                </a:solidFill>
              </a:rPr>
              <a:t>Réfléchissez 2</a:t>
            </a:r>
          </a:p>
        </p:txBody>
      </p:sp>
      <p:pic>
        <p:nvPicPr>
          <p:cNvPr id="5" name="Picture 4" descr="réfléchir">
            <a:extLst>
              <a:ext uri="{FF2B5EF4-FFF2-40B4-BE49-F238E27FC236}">
                <a16:creationId xmlns:a16="http://schemas.microsoft.com/office/drawing/2014/main" id="{7233EFCE-34BC-D48B-6189-27C3785C5D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3" name="Content Placeholder 2">
            <a:extLst>
              <a:ext uri="{FF2B5EF4-FFF2-40B4-BE49-F238E27FC236}">
                <a16:creationId xmlns:a16="http://schemas.microsoft.com/office/drawing/2014/main" id="{7F3D3362-A5C2-9EB9-7C03-455E6C11B2A2}"/>
              </a:ext>
            </a:extLst>
          </p:cNvPr>
          <p:cNvSpPr>
            <a:spLocks noGrp="1"/>
          </p:cNvSpPr>
          <p:nvPr>
            <p:ph idx="1"/>
          </p:nvPr>
        </p:nvSpPr>
        <p:spPr>
          <a:xfrm>
            <a:off x="2691536" y="906144"/>
            <a:ext cx="8178024" cy="4290862"/>
          </a:xfrm>
        </p:spPr>
        <p:txBody>
          <a:bodyPr vert="horz" lIns="91440" tIns="45720" rIns="91440" bIns="45720" rtlCol="0" anchor="t">
            <a:normAutofit fontScale="92500"/>
          </a:bodyPr>
          <a:lstStyle/>
          <a:p>
            <a:pPr marL="457200" indent="-457200"/>
            <a:r>
              <a:rPr lang="fr-FR" sz="3300" noProof="0" dirty="0">
                <a:latin typeface="Roboto"/>
              </a:rPr>
              <a:t>À quoi cela ressemblerait-il si nous pouvions voir le sac à dos de chacun?</a:t>
            </a:r>
          </a:p>
          <a:p>
            <a:pPr marL="457200" indent="-457200"/>
            <a:r>
              <a:rPr lang="fr-FR" sz="3300" noProof="0" dirty="0">
                <a:latin typeface="Roboto"/>
              </a:rPr>
              <a:t>Réfléchissez au contexte de votre école et aux expériences vécues par vos élèves. </a:t>
            </a:r>
            <a:endParaRPr lang="fr-FR" sz="3300" noProof="0" dirty="0">
              <a:latin typeface="Roboto"/>
              <a:cs typeface="Arial"/>
            </a:endParaRPr>
          </a:p>
          <a:p>
            <a:pPr marL="457200" indent="-457200"/>
            <a:r>
              <a:rPr lang="fr-FR" sz="3300" noProof="0" dirty="0">
                <a:latin typeface="Roboto"/>
              </a:rPr>
              <a:t>Comment la prise de conscience de ces </a:t>
            </a:r>
            <a:br>
              <a:rPr lang="fr-FR" sz="3300" noProof="0" dirty="0">
                <a:latin typeface="Roboto"/>
              </a:rPr>
            </a:br>
            <a:r>
              <a:rPr lang="fr-FR" sz="3300" noProof="0" dirty="0">
                <a:latin typeface="Roboto"/>
              </a:rPr>
              <a:t>« sacs à dos invisibles » pourrait-elle influencer la manière dont nous créons des espaces qui semblent encourageants et valorisants?</a:t>
            </a:r>
          </a:p>
        </p:txBody>
      </p:sp>
      <p:pic>
        <p:nvPicPr>
          <p:cNvPr id="2" name="Picture 1">
            <a:extLst>
              <a:ext uri="{FF2B5EF4-FFF2-40B4-BE49-F238E27FC236}">
                <a16:creationId xmlns:a16="http://schemas.microsoft.com/office/drawing/2014/main" id="{681084C2-3DB3-2CA4-F433-7F79245B2E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39864" y="4570561"/>
            <a:ext cx="2015706" cy="2030084"/>
          </a:xfrm>
          <a:prstGeom prst="rect">
            <a:avLst/>
          </a:prstGeom>
        </p:spPr>
      </p:pic>
    </p:spTree>
    <p:extLst>
      <p:ext uri="{BB962C8B-B14F-4D97-AF65-F5344CB8AC3E}">
        <p14:creationId xmlns:p14="http://schemas.microsoft.com/office/powerpoint/2010/main" val="190628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0E58-058E-A0F5-72B3-2C7DF9DBF132}"/>
              </a:ext>
            </a:extLst>
          </p:cNvPr>
          <p:cNvSpPr>
            <a:spLocks noGrp="1"/>
          </p:cNvSpPr>
          <p:nvPr>
            <p:ph type="title"/>
          </p:nvPr>
        </p:nvSpPr>
        <p:spPr/>
        <p:txBody>
          <a:bodyPr/>
          <a:lstStyle/>
          <a:p>
            <a:r>
              <a:rPr lang="fr-FR" noProof="0" dirty="0">
                <a:latin typeface="Poppins SemiBold"/>
                <a:cs typeface="Poppins SemiBold"/>
              </a:rPr>
              <a:t>Remarquez...</a:t>
            </a:r>
          </a:p>
        </p:txBody>
      </p:sp>
      <p:pic>
        <p:nvPicPr>
          <p:cNvPr id="4" name="Picture 3" descr="Inserting image..., Picture">
            <a:extLst>
              <a:ext uri="{FF2B5EF4-FFF2-40B4-BE49-F238E27FC236}">
                <a16:creationId xmlns:a16="http://schemas.microsoft.com/office/drawing/2014/main" id="{7863CAD8-CA14-675E-6202-FA79FB6F5DC4}"/>
              </a:ext>
            </a:extLst>
          </p:cNvPr>
          <p:cNvPicPr>
            <a:picLocks noChangeAspect="1"/>
          </p:cNvPicPr>
          <p:nvPr/>
        </p:nvPicPr>
        <p:blipFill>
          <a:blip r:embed="rId3"/>
          <a:stretch>
            <a:fillRect/>
          </a:stretch>
        </p:blipFill>
        <p:spPr>
          <a:xfrm>
            <a:off x="514375" y="1890304"/>
            <a:ext cx="2530764" cy="1614631"/>
          </a:xfrm>
          <a:prstGeom prst="rect">
            <a:avLst/>
          </a:prstGeom>
        </p:spPr>
      </p:pic>
      <p:sp>
        <p:nvSpPr>
          <p:cNvPr id="8" name="TextBox 7">
            <a:extLst>
              <a:ext uri="{FF2B5EF4-FFF2-40B4-BE49-F238E27FC236}">
                <a16:creationId xmlns:a16="http://schemas.microsoft.com/office/drawing/2014/main" id="{460CAF5B-5588-1D8A-F0B7-EE157CB695E9}"/>
              </a:ext>
            </a:extLst>
          </p:cNvPr>
          <p:cNvSpPr txBox="1"/>
          <p:nvPr/>
        </p:nvSpPr>
        <p:spPr>
          <a:xfrm>
            <a:off x="1122597" y="3752730"/>
            <a:ext cx="1323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b="1" noProof="0" dirty="0">
                <a:latin typeface="Roboto"/>
                <a:ea typeface="Roboto"/>
                <a:cs typeface="Roboto"/>
              </a:rPr>
              <a:t>Fréquence</a:t>
            </a:r>
          </a:p>
        </p:txBody>
      </p:sp>
      <p:pic>
        <p:nvPicPr>
          <p:cNvPr id="5" name="Picture 4" descr="Picture">
            <a:extLst>
              <a:ext uri="{FF2B5EF4-FFF2-40B4-BE49-F238E27FC236}">
                <a16:creationId xmlns:a16="http://schemas.microsoft.com/office/drawing/2014/main" id="{283CCA1D-AC81-5240-7F1C-014B356D1742}"/>
              </a:ext>
            </a:extLst>
          </p:cNvPr>
          <p:cNvPicPr>
            <a:picLocks noChangeAspect="1"/>
          </p:cNvPicPr>
          <p:nvPr/>
        </p:nvPicPr>
        <p:blipFill>
          <a:blip r:embed="rId4"/>
          <a:stretch>
            <a:fillRect/>
          </a:stretch>
        </p:blipFill>
        <p:spPr>
          <a:xfrm>
            <a:off x="3228253" y="1979335"/>
            <a:ext cx="2722130" cy="1521404"/>
          </a:xfrm>
          <a:prstGeom prst="rect">
            <a:avLst/>
          </a:prstGeom>
        </p:spPr>
      </p:pic>
      <p:sp>
        <p:nvSpPr>
          <p:cNvPr id="9" name="TextBox 8">
            <a:extLst>
              <a:ext uri="{FF2B5EF4-FFF2-40B4-BE49-F238E27FC236}">
                <a16:creationId xmlns:a16="http://schemas.microsoft.com/office/drawing/2014/main" id="{DC75C478-6C22-8901-6AE7-A139DADAE6ED}"/>
              </a:ext>
            </a:extLst>
          </p:cNvPr>
          <p:cNvSpPr txBox="1"/>
          <p:nvPr/>
        </p:nvSpPr>
        <p:spPr>
          <a:xfrm>
            <a:off x="4126422" y="3752730"/>
            <a:ext cx="947632" cy="38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b="1" noProof="0" dirty="0">
                <a:latin typeface="Roboto"/>
                <a:ea typeface="Roboto"/>
                <a:cs typeface="Roboto"/>
              </a:rPr>
              <a:t>Impact</a:t>
            </a:r>
          </a:p>
        </p:txBody>
      </p:sp>
      <p:pic>
        <p:nvPicPr>
          <p:cNvPr id="6" name="Picture 5" descr="Picture">
            <a:extLst>
              <a:ext uri="{FF2B5EF4-FFF2-40B4-BE49-F238E27FC236}">
                <a16:creationId xmlns:a16="http://schemas.microsoft.com/office/drawing/2014/main" id="{FDEEDA67-13CD-B675-AADB-7624CD1FD932}"/>
              </a:ext>
            </a:extLst>
          </p:cNvPr>
          <p:cNvPicPr>
            <a:picLocks noChangeAspect="1"/>
          </p:cNvPicPr>
          <p:nvPr/>
        </p:nvPicPr>
        <p:blipFill>
          <a:blip r:embed="rId5"/>
          <a:stretch>
            <a:fillRect/>
          </a:stretch>
        </p:blipFill>
        <p:spPr>
          <a:xfrm>
            <a:off x="6092248" y="1985837"/>
            <a:ext cx="2720686" cy="1517938"/>
          </a:xfrm>
          <a:prstGeom prst="rect">
            <a:avLst/>
          </a:prstGeom>
        </p:spPr>
      </p:pic>
      <p:sp>
        <p:nvSpPr>
          <p:cNvPr id="10" name="TextBox 9">
            <a:extLst>
              <a:ext uri="{FF2B5EF4-FFF2-40B4-BE49-F238E27FC236}">
                <a16:creationId xmlns:a16="http://schemas.microsoft.com/office/drawing/2014/main" id="{6BAB6C04-F7EA-A963-BBEE-995FAFACD57B}"/>
              </a:ext>
            </a:extLst>
          </p:cNvPr>
          <p:cNvSpPr txBox="1"/>
          <p:nvPr/>
        </p:nvSpPr>
        <p:spPr>
          <a:xfrm>
            <a:off x="6909379" y="3752729"/>
            <a:ext cx="1102241" cy="38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b="1" noProof="0" dirty="0">
                <a:latin typeface="Roboto"/>
                <a:ea typeface="Roboto"/>
                <a:cs typeface="Roboto"/>
              </a:rPr>
              <a:t>Intensité</a:t>
            </a:r>
          </a:p>
        </p:txBody>
      </p:sp>
      <p:pic>
        <p:nvPicPr>
          <p:cNvPr id="7" name="Picture 6" descr="Picture">
            <a:extLst>
              <a:ext uri="{FF2B5EF4-FFF2-40B4-BE49-F238E27FC236}">
                <a16:creationId xmlns:a16="http://schemas.microsoft.com/office/drawing/2014/main" id="{B6625429-A5A3-0D7E-7D38-CA2FEAE34983}"/>
              </a:ext>
            </a:extLst>
          </p:cNvPr>
          <p:cNvPicPr>
            <a:picLocks noChangeAspect="1"/>
          </p:cNvPicPr>
          <p:nvPr/>
        </p:nvPicPr>
        <p:blipFill>
          <a:blip r:embed="rId6"/>
          <a:stretch>
            <a:fillRect/>
          </a:stretch>
        </p:blipFill>
        <p:spPr>
          <a:xfrm>
            <a:off x="8939213" y="1988358"/>
            <a:ext cx="2684030" cy="1513900"/>
          </a:xfrm>
          <a:prstGeom prst="rect">
            <a:avLst/>
          </a:prstGeom>
        </p:spPr>
      </p:pic>
      <p:sp>
        <p:nvSpPr>
          <p:cNvPr id="11" name="TextBox 10">
            <a:extLst>
              <a:ext uri="{FF2B5EF4-FFF2-40B4-BE49-F238E27FC236}">
                <a16:creationId xmlns:a16="http://schemas.microsoft.com/office/drawing/2014/main" id="{56F9F32B-43E5-CEC5-9C9D-0D3B51B91824}"/>
              </a:ext>
            </a:extLst>
          </p:cNvPr>
          <p:cNvSpPr txBox="1"/>
          <p:nvPr/>
        </p:nvSpPr>
        <p:spPr>
          <a:xfrm>
            <a:off x="9736509" y="3752729"/>
            <a:ext cx="1102241" cy="3803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b="1" noProof="0" dirty="0">
                <a:latin typeface="Roboto"/>
                <a:ea typeface="Roboto"/>
                <a:cs typeface="Roboto"/>
              </a:rPr>
              <a:t>Durée</a:t>
            </a:r>
          </a:p>
        </p:txBody>
      </p:sp>
      <p:sp>
        <p:nvSpPr>
          <p:cNvPr id="3" name="Content Placeholder 2">
            <a:extLst>
              <a:ext uri="{FF2B5EF4-FFF2-40B4-BE49-F238E27FC236}">
                <a16:creationId xmlns:a16="http://schemas.microsoft.com/office/drawing/2014/main" id="{43E0ADCD-F64F-F480-6FED-36470F45E59A}"/>
              </a:ext>
            </a:extLst>
          </p:cNvPr>
          <p:cNvSpPr>
            <a:spLocks noGrp="1"/>
          </p:cNvSpPr>
          <p:nvPr>
            <p:ph idx="1"/>
          </p:nvPr>
        </p:nvSpPr>
        <p:spPr>
          <a:xfrm>
            <a:off x="835132" y="4448452"/>
            <a:ext cx="10527695" cy="1525611"/>
          </a:xfrm>
        </p:spPr>
        <p:txBody>
          <a:bodyPr vert="horz" lIns="91440" tIns="45720" rIns="91440" bIns="45720" rtlCol="0" anchor="t">
            <a:normAutofit/>
          </a:bodyPr>
          <a:lstStyle/>
          <a:p>
            <a:pPr marL="0" indent="0">
              <a:buNone/>
            </a:pPr>
            <a:r>
              <a:rPr lang="fr-FR" noProof="0" dirty="0">
                <a:latin typeface="Roboto"/>
                <a:ea typeface="Roboto"/>
                <a:cs typeface="Roboto"/>
              </a:rPr>
              <a:t>Comment pouvez-vous déterminer si un élève vit une situation qui dépasse les hauts et les bas habituels auxquels tous les élèves sont confrontés? Quels signes remarquez-vous?</a:t>
            </a:r>
            <a:endParaRPr lang="fr-FR" noProof="0" dirty="0"/>
          </a:p>
        </p:txBody>
      </p:sp>
    </p:spTree>
    <p:extLst>
      <p:ext uri="{BB962C8B-B14F-4D97-AF65-F5344CB8AC3E}">
        <p14:creationId xmlns:p14="http://schemas.microsoft.com/office/powerpoint/2010/main" val="338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BA5A-67EC-0B87-5D29-A18E6AA5266C}"/>
              </a:ext>
            </a:extLst>
          </p:cNvPr>
          <p:cNvSpPr>
            <a:spLocks noGrp="1"/>
          </p:cNvSpPr>
          <p:nvPr>
            <p:ph type="title"/>
          </p:nvPr>
        </p:nvSpPr>
        <p:spPr>
          <a:xfrm>
            <a:off x="2350104" y="365125"/>
            <a:ext cx="9003696" cy="1337658"/>
          </a:xfrm>
        </p:spPr>
        <p:txBody>
          <a:bodyPr/>
          <a:lstStyle/>
          <a:p>
            <a:r>
              <a:rPr lang="fr-FR" noProof="0" dirty="0">
                <a:latin typeface="Poppins SemiBold"/>
                <a:cs typeface="Poppins SemiBold"/>
              </a:rPr>
              <a:t>Le saviez-vous?</a:t>
            </a:r>
          </a:p>
        </p:txBody>
      </p:sp>
      <p:sp>
        <p:nvSpPr>
          <p:cNvPr id="3" name="Content Placeholder 2">
            <a:extLst>
              <a:ext uri="{FF2B5EF4-FFF2-40B4-BE49-F238E27FC236}">
                <a16:creationId xmlns:a16="http://schemas.microsoft.com/office/drawing/2014/main" id="{0282FBDF-3B98-A775-1B97-4AE585E93D7C}"/>
              </a:ext>
            </a:extLst>
          </p:cNvPr>
          <p:cNvSpPr>
            <a:spLocks noGrp="1"/>
          </p:cNvSpPr>
          <p:nvPr>
            <p:ph idx="1"/>
          </p:nvPr>
        </p:nvSpPr>
        <p:spPr>
          <a:xfrm>
            <a:off x="582365" y="2000862"/>
            <a:ext cx="11389055" cy="4857138"/>
          </a:xfrm>
        </p:spPr>
        <p:txBody>
          <a:bodyPr vert="horz" lIns="91440" tIns="45720" rIns="91440" bIns="45720" rtlCol="0" anchor="t">
            <a:noAutofit/>
          </a:bodyPr>
          <a:lstStyle/>
          <a:p>
            <a:pPr>
              <a:lnSpc>
                <a:spcPct val="100000"/>
              </a:lnSpc>
            </a:pPr>
            <a:r>
              <a:rPr lang="fr-FR" sz="2400" noProof="0" dirty="0">
                <a:latin typeface="Roboto"/>
                <a:ea typeface="Roboto"/>
                <a:cs typeface="Segoe UI"/>
              </a:rPr>
              <a:t>Les inégalités systémiques et sociales (p. ex., le racisme, la pauvreté, l’homophobie, le capacitisme) peuvent accroître le risque de problèmes de santé mentale.</a:t>
            </a:r>
            <a:endParaRPr lang="fr-FR" sz="2400" noProof="0" dirty="0">
              <a:latin typeface="Roboto"/>
              <a:ea typeface="Roboto"/>
              <a:cs typeface="Roboto"/>
            </a:endParaRPr>
          </a:p>
          <a:p>
            <a:pPr>
              <a:lnSpc>
                <a:spcPct val="100000"/>
              </a:lnSpc>
            </a:pPr>
            <a:r>
              <a:rPr lang="fr-FR" sz="2400" noProof="0" dirty="0">
                <a:latin typeface="Roboto"/>
                <a:ea typeface="Roboto"/>
                <a:cs typeface="Segoe UI"/>
              </a:rPr>
              <a:t>Les obstacles à l’accès aux services (p. ex., les longs délais d’attente, le manque de soins adaptés à la culture, les lacunes dans les aides à l’éducation spécialisée) peuvent rendre plus difficile pour certains élèves l’obtention de l’aide dont ils ont besoin.</a:t>
            </a:r>
          </a:p>
          <a:p>
            <a:pPr>
              <a:lnSpc>
                <a:spcPct val="100000"/>
              </a:lnSpc>
            </a:pPr>
            <a:r>
              <a:rPr lang="fr-FR" sz="2400" noProof="0" dirty="0">
                <a:latin typeface="Roboto"/>
                <a:ea typeface="Roboto"/>
                <a:cs typeface="Segoe UI"/>
              </a:rPr>
              <a:t>Les élèves issus de groupes marginalisés (y compris ceux qui bénéficient d’un soutien en matière d’éducation spécialisée) peuvent être confrontés à des facteurs de stress, à de la discrimination ou à des obstacles particuliers dans les systèmes qui affectent leur santé mentale et leur accès aux soins.</a:t>
            </a:r>
            <a:endParaRPr lang="fr-FR" noProof="0" dirty="0">
              <a:latin typeface="Roboto"/>
              <a:ea typeface="Roboto"/>
              <a:cs typeface="Roboto"/>
            </a:endParaRPr>
          </a:p>
        </p:txBody>
      </p:sp>
      <p:pic>
        <p:nvPicPr>
          <p:cNvPr id="4" name="Graphic 3" descr="Badge Question Mark with solid fill">
            <a:extLst>
              <a:ext uri="{FF2B5EF4-FFF2-40B4-BE49-F238E27FC236}">
                <a16:creationId xmlns:a16="http://schemas.microsoft.com/office/drawing/2014/main" id="{718EA05E-804A-05C0-E269-CB374193B5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2366" y="203384"/>
            <a:ext cx="1778594" cy="1792972"/>
          </a:xfrm>
          <a:prstGeom prst="rect">
            <a:avLst/>
          </a:prstGeom>
        </p:spPr>
      </p:pic>
    </p:spTree>
    <p:extLst>
      <p:ext uri="{BB962C8B-B14F-4D97-AF65-F5344CB8AC3E}">
        <p14:creationId xmlns:p14="http://schemas.microsoft.com/office/powerpoint/2010/main" val="225680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E46E-2992-FCD6-88A2-E9D2F57F9ACB}"/>
              </a:ext>
            </a:extLst>
          </p:cNvPr>
          <p:cNvSpPr>
            <a:spLocks noGrp="1"/>
          </p:cNvSpPr>
          <p:nvPr>
            <p:ph type="title"/>
          </p:nvPr>
        </p:nvSpPr>
        <p:spPr>
          <a:xfrm>
            <a:off x="0" y="54865"/>
            <a:ext cx="10515600" cy="603504"/>
          </a:xfrm>
        </p:spPr>
        <p:txBody>
          <a:bodyPr vert="horz" lIns="91440" tIns="45720" rIns="91440" bIns="45720" rtlCol="0" anchor="b">
            <a:normAutofit/>
          </a:bodyPr>
          <a:lstStyle/>
          <a:p>
            <a:r>
              <a:rPr lang="fr-FR" sz="2400" noProof="0" dirty="0">
                <a:solidFill>
                  <a:schemeClr val="bg1"/>
                </a:solidFill>
              </a:rPr>
              <a:t>Citation d’un professionnel de la santé mentale en milieu scolaire</a:t>
            </a:r>
          </a:p>
        </p:txBody>
      </p:sp>
      <p:sp>
        <p:nvSpPr>
          <p:cNvPr id="5" name="Speech Bubble: Rectangle with Corners Rounded 4">
            <a:extLst>
              <a:ext uri="{FF2B5EF4-FFF2-40B4-BE49-F238E27FC236}">
                <a16:creationId xmlns:a16="http://schemas.microsoft.com/office/drawing/2014/main" id="{499C39B1-1CCB-6B63-CB8D-7FBF64CBB8B8}"/>
              </a:ext>
            </a:extLst>
          </p:cNvPr>
          <p:cNvSpPr/>
          <p:nvPr/>
        </p:nvSpPr>
        <p:spPr>
          <a:xfrm>
            <a:off x="2783954" y="1027976"/>
            <a:ext cx="6627039" cy="3965754"/>
          </a:xfrm>
          <a:prstGeom prst="wedgeRoundRectCallout">
            <a:avLst>
              <a:gd name="adj1" fmla="val -22554"/>
              <a:gd name="adj2" fmla="val 70716"/>
              <a:gd name="adj3" fmla="val 16667"/>
            </a:avLst>
          </a:prstGeom>
          <a:solidFill>
            <a:srgbClr val="60A500"/>
          </a:solidFill>
          <a:ln>
            <a:solidFill>
              <a:srgbClr val="7ABC30"/>
            </a:solidFill>
          </a:ln>
        </p:spPr>
        <p:style>
          <a:lnRef idx="2">
            <a:schemeClr val="accent6"/>
          </a:lnRef>
          <a:fillRef idx="1">
            <a:schemeClr val="lt1"/>
          </a:fillRef>
          <a:effectRef idx="0">
            <a:schemeClr val="accent6"/>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3200" b="1" noProof="0" dirty="0">
                <a:solidFill>
                  <a:schemeClr val="bg1"/>
                </a:solidFill>
                <a:latin typeface="Roboto"/>
                <a:ea typeface="Roboto Medium"/>
                <a:cs typeface="Segoe UI"/>
              </a:rPr>
              <a:t>Les écoles ont une occasion unique d’offrir des services et un soutien en matière de santé mentale là où se trouvent déjà les élèves.</a:t>
            </a:r>
            <a:endParaRPr lang="fr-FR" sz="3200" b="1" noProof="0" dirty="0">
              <a:solidFill>
                <a:schemeClr val="bg1"/>
              </a:solidFill>
              <a:latin typeface="Roboto"/>
            </a:endParaRPr>
          </a:p>
          <a:p>
            <a:pPr>
              <a:lnSpc>
                <a:spcPct val="90000"/>
              </a:lnSpc>
              <a:spcBef>
                <a:spcPts val="1000"/>
              </a:spcBef>
              <a:spcAft>
                <a:spcPts val="0"/>
              </a:spcAft>
            </a:pPr>
            <a:endParaRPr lang="fr-FR" sz="2800" b="1" noProof="0" dirty="0">
              <a:solidFill>
                <a:schemeClr val="bg1"/>
              </a:solidFill>
              <a:latin typeface="Roboto"/>
              <a:ea typeface="Roboto Medium"/>
              <a:cs typeface="Segoe UI"/>
            </a:endParaRPr>
          </a:p>
          <a:p>
            <a:pPr algn="r"/>
            <a:r>
              <a:rPr lang="fr-FR" sz="2800" b="1" noProof="0" dirty="0">
                <a:solidFill>
                  <a:schemeClr val="bg1"/>
                </a:solidFill>
                <a:latin typeface="Roboto"/>
                <a:ea typeface="Roboto Medium"/>
                <a:cs typeface="Segoe UI"/>
              </a:rPr>
              <a:t>— Professionnel de la santé mentale en milieu scolaire</a:t>
            </a:r>
          </a:p>
        </p:txBody>
      </p:sp>
    </p:spTree>
    <p:extLst>
      <p:ext uri="{BB962C8B-B14F-4D97-AF65-F5344CB8AC3E}">
        <p14:creationId xmlns:p14="http://schemas.microsoft.com/office/powerpoint/2010/main" val="389917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FE2C-2C55-CCA8-7381-F19D06BFA160}"/>
              </a:ext>
            </a:extLst>
          </p:cNvPr>
          <p:cNvSpPr>
            <a:spLocks noGrp="1"/>
          </p:cNvSpPr>
          <p:nvPr>
            <p:ph type="title"/>
          </p:nvPr>
        </p:nvSpPr>
        <p:spPr>
          <a:xfrm>
            <a:off x="109151" y="0"/>
            <a:ext cx="10515600" cy="516884"/>
          </a:xfrm>
        </p:spPr>
        <p:txBody>
          <a:bodyPr vert="horz" lIns="91440" tIns="45720" rIns="91440" bIns="45720" rtlCol="0" anchor="b">
            <a:noAutofit/>
          </a:bodyPr>
          <a:lstStyle/>
          <a:p>
            <a:r>
              <a:rPr lang="fr-FR" sz="1400" dirty="0">
                <a:solidFill>
                  <a:srgbClr val="EBF9FC"/>
                </a:solidFill>
              </a:rPr>
              <a:t>Réfléchissez 3</a:t>
            </a:r>
          </a:p>
        </p:txBody>
      </p:sp>
      <p:pic>
        <p:nvPicPr>
          <p:cNvPr id="4" name="Picture 3" descr="réfléchir">
            <a:extLst>
              <a:ext uri="{FF2B5EF4-FFF2-40B4-BE49-F238E27FC236}">
                <a16:creationId xmlns:a16="http://schemas.microsoft.com/office/drawing/2014/main" id="{B5AEF48E-9430-FE9A-F927-7E8E58C569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2997985" y="1293434"/>
            <a:ext cx="8246959" cy="4590008"/>
          </a:xfrm>
        </p:spPr>
        <p:txBody>
          <a:bodyPr vert="horz" lIns="91440" tIns="45720" rIns="91440" bIns="45720" rtlCol="0" anchor="t">
            <a:normAutofit fontScale="77500" lnSpcReduction="20000"/>
          </a:bodyPr>
          <a:lstStyle/>
          <a:p>
            <a:pPr marL="0" indent="0">
              <a:lnSpc>
                <a:spcPct val="120000"/>
              </a:lnSpc>
              <a:buNone/>
            </a:pPr>
            <a:r>
              <a:rPr lang="fr-FR" sz="3300" noProof="0" dirty="0">
                <a:latin typeface="Roboto"/>
                <a:ea typeface="Roboto"/>
                <a:cs typeface="Roboto"/>
              </a:rPr>
              <a:t>Chaque communauté scolaire est unique. Prenez un moment pour réfléchir aux personnes de votre école et de votre conseil scolaire vers lesquelles vous pourriez vous tourner pour obtenir de l’aide si vous aviez des préoccupations concernant la santé mentale d’un élève.</a:t>
            </a:r>
            <a:endParaRPr lang="fr-FR" noProof="0" dirty="0">
              <a:latin typeface="Aptos" panose="020B0004020202020204"/>
              <a:ea typeface="Roboto"/>
              <a:cs typeface="Roboto"/>
            </a:endParaRPr>
          </a:p>
          <a:p>
            <a:pPr marL="0" indent="0">
              <a:lnSpc>
                <a:spcPct val="120000"/>
              </a:lnSpc>
              <a:buNone/>
            </a:pPr>
            <a:endParaRPr lang="fr-FR" noProof="0" dirty="0"/>
          </a:p>
          <a:p>
            <a:pPr marL="0" indent="0">
              <a:lnSpc>
                <a:spcPct val="120000"/>
              </a:lnSpc>
              <a:buNone/>
            </a:pPr>
            <a:r>
              <a:rPr lang="fr-FR" sz="3300" noProof="0" dirty="0">
                <a:latin typeface="Roboto"/>
                <a:ea typeface="Roboto"/>
                <a:cs typeface="Roboto"/>
              </a:rPr>
              <a:t>Comment pouvez-vous aider les élèves à obtenir l’aide dont ils ont besoin? Quelles sont les politiques et les protocoles de votre conseil scolaire?</a:t>
            </a:r>
          </a:p>
        </p:txBody>
      </p:sp>
    </p:spTree>
    <p:extLst>
      <p:ext uri="{BB962C8B-B14F-4D97-AF65-F5344CB8AC3E}">
        <p14:creationId xmlns:p14="http://schemas.microsoft.com/office/powerpoint/2010/main" val="40057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587E4800-3340-6163-258C-51C333DF3E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0BE99A9-3A87-98A4-6A08-F43E02059D6E}"/>
              </a:ext>
            </a:extLst>
          </p:cNvPr>
          <p:cNvSpPr>
            <a:spLocks noGrp="1"/>
          </p:cNvSpPr>
          <p:nvPr>
            <p:ph type="title" idx="4294967295"/>
          </p:nvPr>
        </p:nvSpPr>
        <p:spPr>
          <a:xfrm>
            <a:off x="206432" y="166255"/>
            <a:ext cx="10515600" cy="731520"/>
          </a:xfrm>
        </p:spPr>
        <p:txBody>
          <a:bodyPr vert="horz" lIns="91440" tIns="45720" rIns="91440" bIns="45720" rtlCol="0" anchor="b">
            <a:normAutofit/>
          </a:bodyPr>
          <a:lstStyle/>
          <a:p>
            <a:r>
              <a:rPr lang="fr-FR" noProof="0" dirty="0">
                <a:solidFill>
                  <a:srgbClr val="7ABC30"/>
                </a:solidFill>
              </a:rPr>
              <a:t>Explorez les stratégies</a:t>
            </a:r>
          </a:p>
        </p:txBody>
      </p:sp>
      <p:sp>
        <p:nvSpPr>
          <p:cNvPr id="4" name="Oval 3">
            <a:extLst>
              <a:ext uri="{FF2B5EF4-FFF2-40B4-BE49-F238E27FC236}">
                <a16:creationId xmlns:a16="http://schemas.microsoft.com/office/drawing/2014/main" id="{B5382AC7-C388-A61E-6689-5CEC547DC00C}"/>
              </a:ext>
              <a:ext uri="{C183D7F6-B498-43B3-948B-1728B52AA6E4}">
                <adec:decorative xmlns:adec="http://schemas.microsoft.com/office/drawing/2017/decorative" val="1"/>
              </a:ext>
            </a:extLst>
          </p:cNvPr>
          <p:cNvSpPr/>
          <p:nvPr/>
        </p:nvSpPr>
        <p:spPr>
          <a:xfrm>
            <a:off x="3095840" y="1074496"/>
            <a:ext cx="5440680" cy="54406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Explorer les stratégies">
            <a:extLst>
              <a:ext uri="{FF2B5EF4-FFF2-40B4-BE49-F238E27FC236}">
                <a16:creationId xmlns:a16="http://schemas.microsoft.com/office/drawing/2014/main" id="{05D859F7-A736-5FE8-B827-C4EEDFB96B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86944" y="1"/>
            <a:ext cx="7253977" cy="6858000"/>
          </a:xfrm>
          <a:prstGeom prst="rect">
            <a:avLst/>
          </a:prstGeom>
        </p:spPr>
      </p:pic>
    </p:spTree>
    <p:extLst>
      <p:ext uri="{BB962C8B-B14F-4D97-AF65-F5344CB8AC3E}">
        <p14:creationId xmlns:p14="http://schemas.microsoft.com/office/powerpoint/2010/main" val="353461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4BE5-47C4-C5BE-8B6E-EE92E8D63CC2}"/>
              </a:ext>
            </a:extLst>
          </p:cNvPr>
          <p:cNvSpPr>
            <a:spLocks noGrp="1"/>
          </p:cNvSpPr>
          <p:nvPr>
            <p:ph type="title"/>
          </p:nvPr>
        </p:nvSpPr>
        <p:spPr>
          <a:xfrm>
            <a:off x="2173055" y="351988"/>
            <a:ext cx="9207020" cy="1363932"/>
          </a:xfrm>
        </p:spPr>
        <p:txBody>
          <a:bodyPr/>
          <a:lstStyle/>
          <a:p>
            <a:r>
              <a:rPr lang="fr-FR" sz="4000" noProof="0" dirty="0">
                <a:latin typeface="Poppins SemiBold"/>
                <a:cs typeface="Poppins SemiBold"/>
              </a:rPr>
              <a:t>Les obstacles à la recherche d’aide</a:t>
            </a:r>
            <a:endParaRPr lang="fr-FR" noProof="0" dirty="0"/>
          </a:p>
        </p:txBody>
      </p:sp>
      <p:sp>
        <p:nvSpPr>
          <p:cNvPr id="3" name="Content Placeholder 2">
            <a:extLst>
              <a:ext uri="{FF2B5EF4-FFF2-40B4-BE49-F238E27FC236}">
                <a16:creationId xmlns:a16="http://schemas.microsoft.com/office/drawing/2014/main" id="{1AA60EF0-336C-CAAD-51D0-FCED6E5E4F3C}"/>
              </a:ext>
            </a:extLst>
          </p:cNvPr>
          <p:cNvSpPr>
            <a:spLocks noGrp="1"/>
          </p:cNvSpPr>
          <p:nvPr>
            <p:ph idx="1"/>
          </p:nvPr>
        </p:nvSpPr>
        <p:spPr/>
        <p:txBody>
          <a:bodyPr vert="horz" lIns="91440" tIns="45720" rIns="91440" bIns="45720" rtlCol="0" anchor="t">
            <a:normAutofit/>
          </a:bodyPr>
          <a:lstStyle/>
          <a:p>
            <a:pPr marL="0" indent="0">
              <a:buNone/>
            </a:pPr>
            <a:r>
              <a:rPr lang="fr-FR" sz="3200" noProof="0" dirty="0">
                <a:latin typeface="Roboto"/>
                <a:ea typeface="Roboto"/>
                <a:cs typeface="Roboto"/>
              </a:rPr>
              <a:t>Les élèves de l’Ontario indiquent que </a:t>
            </a:r>
            <a:r>
              <a:rPr lang="fr-FR" sz="3200" b="1" noProof="0" dirty="0">
                <a:latin typeface="Roboto"/>
                <a:ea typeface="Roboto"/>
                <a:cs typeface="Roboto"/>
              </a:rPr>
              <a:t>la confidentialité </a:t>
            </a:r>
            <a:r>
              <a:rPr lang="fr-FR" sz="3200" noProof="0" dirty="0">
                <a:latin typeface="Roboto"/>
                <a:ea typeface="Roboto"/>
                <a:cs typeface="Roboto"/>
              </a:rPr>
              <a:t>est l’une de leurs principales préoccupations lorsqu’il s’agit de demander de l’aide en matière de santé mentale. </a:t>
            </a:r>
            <a:br>
              <a:rPr lang="fr-FR" sz="3200" noProof="0" dirty="0">
                <a:latin typeface="Roboto"/>
                <a:ea typeface="Roboto"/>
                <a:cs typeface="Roboto"/>
              </a:rPr>
            </a:br>
            <a:endParaRPr lang="fr-FR" sz="3200" noProof="0" dirty="0">
              <a:latin typeface="Roboto"/>
              <a:ea typeface="Roboto"/>
              <a:cs typeface="Roboto"/>
            </a:endParaRPr>
          </a:p>
          <a:p>
            <a:pPr marL="457200" indent="-457200"/>
            <a:r>
              <a:rPr lang="fr-FR" sz="3200" noProof="0" dirty="0">
                <a:latin typeface="Roboto"/>
                <a:ea typeface="Roboto"/>
                <a:cs typeface="Roboto"/>
              </a:rPr>
              <a:t>Quels autres obstacles pourraient exister?</a:t>
            </a:r>
            <a:endParaRPr lang="fr-FR" noProof="0" dirty="0">
              <a:latin typeface="Aptos" panose="020B0004020202020204"/>
              <a:ea typeface="Roboto"/>
              <a:cs typeface="Roboto"/>
            </a:endParaRPr>
          </a:p>
          <a:p>
            <a:pPr marL="457200" indent="-457200"/>
            <a:r>
              <a:rPr lang="fr-FR" sz="3200" noProof="0" dirty="0">
                <a:latin typeface="Roboto"/>
                <a:ea typeface="Roboto"/>
                <a:cs typeface="Roboto"/>
              </a:rPr>
              <a:t>Quelles mesures sont prises? Quelles autres mesures pourraient être utiles?</a:t>
            </a:r>
            <a:endParaRPr lang="fr-FR" noProof="0" dirty="0">
              <a:latin typeface="Aptos" panose="020B0004020202020204"/>
              <a:ea typeface="Roboto"/>
              <a:cs typeface="Roboto"/>
            </a:endParaRPr>
          </a:p>
        </p:txBody>
      </p:sp>
      <p:pic>
        <p:nvPicPr>
          <p:cNvPr id="4" name="Picture 3">
            <a:extLst>
              <a:ext uri="{FF2B5EF4-FFF2-40B4-BE49-F238E27FC236}">
                <a16:creationId xmlns:a16="http://schemas.microsoft.com/office/drawing/2014/main" id="{0EA40650-3CA9-41CD-3287-36022CEE93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8031" y="349552"/>
            <a:ext cx="1405467" cy="1357086"/>
          </a:xfrm>
          <a:prstGeom prst="rect">
            <a:avLst/>
          </a:prstGeom>
        </p:spPr>
      </p:pic>
    </p:spTree>
    <p:extLst>
      <p:ext uri="{BB962C8B-B14F-4D97-AF65-F5344CB8AC3E}">
        <p14:creationId xmlns:p14="http://schemas.microsoft.com/office/powerpoint/2010/main" val="207568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D994-105F-499C-6862-975F72658E8E}"/>
              </a:ext>
            </a:extLst>
          </p:cNvPr>
          <p:cNvSpPr>
            <a:spLocks noGrp="1"/>
          </p:cNvSpPr>
          <p:nvPr>
            <p:ph type="title" idx="4294967295"/>
          </p:nvPr>
        </p:nvSpPr>
        <p:spPr>
          <a:xfrm>
            <a:off x="156557" y="0"/>
            <a:ext cx="10515600" cy="997527"/>
          </a:xfrm>
        </p:spPr>
        <p:txBody>
          <a:bodyPr vert="horz" lIns="91440" tIns="45720" rIns="91440" bIns="45720" rtlCol="0" anchor="b">
            <a:normAutofit/>
          </a:bodyPr>
          <a:lstStyle/>
          <a:p>
            <a:r>
              <a:rPr lang="fr-FR" noProof="0" dirty="0">
                <a:solidFill>
                  <a:srgbClr val="7ABC30"/>
                </a:solidFill>
              </a:rPr>
              <a:t>Construisez votre boîte à outils</a:t>
            </a:r>
          </a:p>
        </p:txBody>
      </p:sp>
      <p:pic>
        <p:nvPicPr>
          <p:cNvPr id="4" name="Picture 3" descr="construisez votre boîte à outils">
            <a:extLst>
              <a:ext uri="{FF2B5EF4-FFF2-40B4-BE49-F238E27FC236}">
                <a16:creationId xmlns:a16="http://schemas.microsoft.com/office/drawing/2014/main" id="{595EFEE5-AD36-56E0-CE3C-0398E386D1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8762" y="1290196"/>
            <a:ext cx="3960973" cy="428399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FB26FE-6E32-0082-8765-38EADFF67F00}"/>
              </a:ext>
            </a:extLst>
          </p:cNvPr>
          <p:cNvSpPr>
            <a:spLocks noGrp="1"/>
          </p:cNvSpPr>
          <p:nvPr>
            <p:ph idx="1"/>
          </p:nvPr>
        </p:nvSpPr>
        <p:spPr>
          <a:xfrm>
            <a:off x="766313" y="1130684"/>
            <a:ext cx="5255837" cy="3706523"/>
          </a:xfrm>
        </p:spPr>
        <p:txBody>
          <a:bodyPr vert="horz" lIns="91440" tIns="45720" rIns="91440" bIns="45720" rtlCol="0" anchor="t">
            <a:normAutofit/>
          </a:bodyPr>
          <a:lstStyle/>
          <a:p>
            <a:endParaRPr lang="fr-FR" noProof="0" dirty="0">
              <a:latin typeface="Roboto"/>
              <a:ea typeface="Roboto"/>
              <a:cs typeface="Roboto"/>
            </a:endParaRPr>
          </a:p>
          <a:p>
            <a:r>
              <a:rPr lang="fr-FR" noProof="0" dirty="0">
                <a:latin typeface="Roboto"/>
                <a:ea typeface="Roboto"/>
                <a:cs typeface="Roboto"/>
              </a:rPr>
              <a:t>Où ces ressources pourraient-elles être le mieux placées dans notre ou nos écoles? </a:t>
            </a:r>
          </a:p>
          <a:p>
            <a:r>
              <a:rPr lang="fr-FR" noProof="0" dirty="0">
                <a:latin typeface="Roboto"/>
                <a:ea typeface="Roboto"/>
                <a:cs typeface="Roboto"/>
              </a:rPr>
              <a:t>Quelles sont les possibilités dont nous disposons pour les partager avec les parents et les aidants naturels?</a:t>
            </a:r>
          </a:p>
        </p:txBody>
      </p:sp>
      <p:sp>
        <p:nvSpPr>
          <p:cNvPr id="2" name="Title 1">
            <a:extLst>
              <a:ext uri="{FF2B5EF4-FFF2-40B4-BE49-F238E27FC236}">
                <a16:creationId xmlns:a16="http://schemas.microsoft.com/office/drawing/2014/main" id="{2BA66B3B-2F15-B3C9-0F72-64D38FAD672C}"/>
              </a:ext>
            </a:extLst>
          </p:cNvPr>
          <p:cNvSpPr txBox="1">
            <a:spLocks noGrp="1"/>
          </p:cNvSpPr>
          <p:nvPr>
            <p:ph type="title" idx="4294967295"/>
          </p:nvPr>
        </p:nvSpPr>
        <p:spPr>
          <a:xfrm>
            <a:off x="741871" y="526211"/>
            <a:ext cx="1072263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chemeClr val="tx1"/>
                </a:solidFill>
                <a:effectLst/>
                <a:uLnTx/>
                <a:uFillTx/>
                <a:latin typeface="Poppins SemiBold"/>
                <a:ea typeface="+mn-ea"/>
                <a:cs typeface="Poppins SemiBold"/>
              </a:rPr>
              <a:t>Mon cercle de soutien</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Mon cercle de soutiens">
            <a:extLst>
              <a:ext uri="{FF2B5EF4-FFF2-40B4-BE49-F238E27FC236}">
                <a16:creationId xmlns:a16="http://schemas.microsoft.com/office/drawing/2014/main" id="{25865B8E-4CF7-D73F-AD28-B9F72017D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931" y="1057001"/>
            <a:ext cx="2152428" cy="511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Mon cercle de soutiens">
            <a:extLst>
              <a:ext uri="{FF2B5EF4-FFF2-40B4-BE49-F238E27FC236}">
                <a16:creationId xmlns:a16="http://schemas.microsoft.com/office/drawing/2014/main" id="{223C6A0D-D25E-A35A-2980-89DFA3CEA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777" y="1057001"/>
            <a:ext cx="2163511" cy="511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CEFC8799-B661-1E31-69ED-2D6B2559261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42236" y="4648134"/>
            <a:ext cx="1891382" cy="1891382"/>
          </a:xfrm>
          <a:prstGeom prst="rect">
            <a:avLst/>
          </a:prstGeom>
        </p:spPr>
      </p:pic>
    </p:spTree>
    <p:extLst>
      <p:ext uri="{BB962C8B-B14F-4D97-AF65-F5344CB8AC3E}">
        <p14:creationId xmlns:p14="http://schemas.microsoft.com/office/powerpoint/2010/main" val="2845689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56DD-3AC2-908F-F859-07937AFD5C44}"/>
              </a:ext>
            </a:extLst>
          </p:cNvPr>
          <p:cNvSpPr>
            <a:spLocks noGrp="1"/>
          </p:cNvSpPr>
          <p:nvPr>
            <p:ph type="title"/>
          </p:nvPr>
        </p:nvSpPr>
        <p:spPr>
          <a:xfrm>
            <a:off x="156557" y="116378"/>
            <a:ext cx="10515600" cy="841323"/>
          </a:xfrm>
        </p:spPr>
        <p:txBody>
          <a:bodyPr vert="horz" lIns="91440" tIns="45720" rIns="91440" bIns="45720" rtlCol="0" anchor="b">
            <a:normAutofit/>
          </a:bodyPr>
          <a:lstStyle/>
          <a:p>
            <a:r>
              <a:rPr lang="fr-FR" noProof="0" dirty="0">
                <a:solidFill>
                  <a:srgbClr val="7ABC30"/>
                </a:solidFill>
              </a:rPr>
              <a:t>Allez plus loin</a:t>
            </a:r>
          </a:p>
        </p:txBody>
      </p:sp>
      <p:pic>
        <p:nvPicPr>
          <p:cNvPr id="3" name="Picture 2" descr="aller plus loin">
            <a:extLst>
              <a:ext uri="{FF2B5EF4-FFF2-40B4-BE49-F238E27FC236}">
                <a16:creationId xmlns:a16="http://schemas.microsoft.com/office/drawing/2014/main" id="{51DD8306-877A-3F20-3CC5-5F98A828E9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7707" y="957701"/>
            <a:ext cx="4564184" cy="4936401"/>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lstStyle/>
          <a:p>
            <a:r>
              <a:rPr lang="fr-FR" noProof="0" dirty="0">
                <a:latin typeface="Poppins SemiBold"/>
                <a:cs typeface="Poppins SemiBold"/>
              </a:rPr>
              <a:t>Notes pour l’animation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361978" y="1468550"/>
            <a:ext cx="11685242" cy="5389449"/>
          </a:xfrm>
        </p:spPr>
        <p:txBody>
          <a:bodyPr vert="horz" lIns="91440" tIns="45720" rIns="91440" bIns="45720" rtlCol="0" anchor="t">
            <a:normAutofit fontScale="85000" lnSpcReduction="10000"/>
          </a:bodyPr>
          <a:lstStyle/>
          <a:p>
            <a:pPr>
              <a:lnSpc>
                <a:spcPct val="110000"/>
              </a:lnSpc>
            </a:pPr>
            <a:r>
              <a:rPr lang="fr-FR" noProof="0" dirty="0">
                <a:latin typeface="Roboto"/>
                <a:ea typeface="Roboto"/>
                <a:cs typeface="Roboto"/>
              </a:rPr>
              <a:t>Cette présentation contient des renseignements tirés de </a:t>
            </a:r>
            <a:r>
              <a:rPr lang="fr-FR" b="1" noProof="0" dirty="0">
                <a:latin typeface="Roboto"/>
                <a:ea typeface="Roboto"/>
                <a:cs typeface="Roboto"/>
                <a:hlinkClick r:id="rId4"/>
              </a:rPr>
              <a:t>«</a:t>
            </a:r>
            <a:r>
              <a:rPr lang="fr-FR" b="1" noProof="0" dirty="0">
                <a:latin typeface="Roboto"/>
                <a:ea typeface="Roboto"/>
                <a:cs typeface="Roboto"/>
              </a:rPr>
              <a:t> </a:t>
            </a:r>
            <a:r>
              <a:rPr lang="fr-FR" b="1" noProof="0" dirty="0">
                <a:hlinkClick r:id="rId5"/>
              </a:rPr>
              <a:t>Intro à LIT SM</a:t>
            </a:r>
            <a:r>
              <a:rPr lang="fr-FR" b="1" noProof="0" dirty="0">
                <a:latin typeface="Roboto"/>
                <a:ea typeface="Roboto"/>
                <a:cs typeface="Roboto"/>
                <a:hlinkClick r:id="rId5"/>
              </a:rPr>
              <a:t> </a:t>
            </a:r>
            <a:r>
              <a:rPr lang="fr-FR" noProof="0" dirty="0">
                <a:latin typeface="Roboto"/>
                <a:ea typeface="Roboto"/>
                <a:cs typeface="Roboto"/>
              </a:rPr>
              <a:t>», un cours d’une heure sur la littératie en santé mentale destiné au personnel scolaire. Elle propose des contenus connexes dans un format pouvant être utilisé lors de réunions du personnel scolaire ou d’autres occasions de formation professionnelle. </a:t>
            </a:r>
            <a:endParaRPr lang="fr-FR" noProof="0" dirty="0"/>
          </a:p>
          <a:p>
            <a:pPr>
              <a:lnSpc>
                <a:spcPct val="110000"/>
              </a:lnSpc>
            </a:pPr>
            <a:r>
              <a:rPr lang="fr-FR" noProof="0" dirty="0">
                <a:latin typeface="Roboto"/>
                <a:ea typeface="Roboto"/>
                <a:cs typeface="Roboto"/>
              </a:rPr>
              <a:t>Veuillez adapter les diapositives à vos besoins. Elles peuvent être modifiées/réorganisées. Veuillez déterminer quelles extensions facultatives sont pertinentes ou correspondent au temps dont vous disposez. </a:t>
            </a:r>
          </a:p>
          <a:p>
            <a:pPr>
              <a:lnSpc>
                <a:spcPct val="110000"/>
              </a:lnSpc>
            </a:pPr>
            <a:r>
              <a:rPr lang="fr-FR" noProof="0" dirty="0">
                <a:latin typeface="Roboto"/>
                <a:ea typeface="Roboto"/>
                <a:cs typeface="Roboto"/>
              </a:rPr>
              <a:t>Envisagez de compléter le matériel avec des activités/renseignements supplémentaires </a:t>
            </a:r>
            <a:r>
              <a:rPr lang="fr-FR" b="1" noProof="0" dirty="0">
                <a:latin typeface="Roboto"/>
                <a:ea typeface="Roboto"/>
                <a:cs typeface="Roboto"/>
              </a:rPr>
              <a:t>spécifiques à votre région et à votre conseil scolaire </a:t>
            </a:r>
            <a:r>
              <a:rPr lang="fr-FR" noProof="0" dirty="0">
                <a:latin typeface="Roboto"/>
                <a:ea typeface="Roboto"/>
                <a:cs typeface="Roboto"/>
              </a:rPr>
              <a:t>(p. ex., les programmes locaux de santé mentale ou les possibilités de formation, etc. )</a:t>
            </a:r>
          </a:p>
          <a:p>
            <a:pPr>
              <a:lnSpc>
                <a:spcPct val="110000"/>
              </a:lnSpc>
            </a:pPr>
            <a:r>
              <a:rPr lang="fr-FR" noProof="0" dirty="0">
                <a:latin typeface="Roboto"/>
                <a:ea typeface="Roboto"/>
                <a:cs typeface="Roboto"/>
              </a:rPr>
              <a:t>Envisagez d’inviter le personnel à suivre le cours en ligne. Il est gratuit, peut être suivi à son propre rythme et un certificat est délivré à la fin. </a:t>
            </a:r>
          </a:p>
        </p:txBody>
      </p:sp>
    </p:spTree>
    <p:extLst>
      <p:ext uri="{BB962C8B-B14F-4D97-AF65-F5344CB8AC3E}">
        <p14:creationId xmlns:p14="http://schemas.microsoft.com/office/powerpoint/2010/main" val="63641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BB2AB-1970-7C04-7825-640AB8B2614B}"/>
              </a:ext>
            </a:extLst>
          </p:cNvPr>
          <p:cNvSpPr txBox="1">
            <a:spLocks noGrp="1"/>
          </p:cNvSpPr>
          <p:nvPr>
            <p:ph type="title" idx="4294967295"/>
          </p:nvPr>
        </p:nvSpPr>
        <p:spPr>
          <a:xfrm>
            <a:off x="729776" y="248020"/>
            <a:ext cx="1072263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chemeClr val="tx1"/>
                </a:solidFill>
                <a:effectLst/>
                <a:uLnTx/>
                <a:uFillTx/>
                <a:latin typeface="Poppins SemiBold"/>
                <a:ea typeface="+mn-ea"/>
                <a:cs typeface="Poppins SemiBold"/>
              </a:rPr>
              <a:t>Guide de référence </a:t>
            </a:r>
            <a:r>
              <a:rPr lang="fr-FR" sz="4000" noProof="0" dirty="0">
                <a:latin typeface="Poppins SemiBold"/>
                <a:ea typeface="+mn-ea"/>
                <a:cs typeface="Poppins SemiBold"/>
              </a:rPr>
              <a:t>UN APPEL</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UN APPEL : Guide de référence">
            <a:extLst>
              <a:ext uri="{FF2B5EF4-FFF2-40B4-BE49-F238E27FC236}">
                <a16:creationId xmlns:a16="http://schemas.microsoft.com/office/drawing/2014/main" id="{6BC9D9D7-F317-D0B6-42E1-C236B532F5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24974" y="1068483"/>
            <a:ext cx="3528627" cy="5453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E33167F1-044B-49AB-9434-43C8D7D6FF3D}"/>
              </a:ext>
            </a:extLst>
          </p:cNvPr>
          <p:cNvSpPr>
            <a:spLocks noGrp="1"/>
          </p:cNvSpPr>
          <p:nvPr>
            <p:ph idx="1"/>
          </p:nvPr>
        </p:nvSpPr>
        <p:spPr>
          <a:xfrm>
            <a:off x="5685938" y="1065750"/>
            <a:ext cx="6033794" cy="2113719"/>
          </a:xfrm>
        </p:spPr>
        <p:txBody>
          <a:bodyPr vert="horz" lIns="91440" tIns="45720" rIns="91440" bIns="45720" rtlCol="0" anchor="t">
            <a:normAutofit/>
          </a:bodyPr>
          <a:lstStyle/>
          <a:p>
            <a:pPr marL="0" indent="0">
              <a:buNone/>
            </a:pPr>
            <a:endParaRPr lang="fr-FR" sz="2400" noProof="0" dirty="0">
              <a:latin typeface="Aptos"/>
              <a:ea typeface="Roboto"/>
              <a:cs typeface="Roboto"/>
            </a:endParaRPr>
          </a:p>
          <a:p>
            <a:pPr marL="0" indent="0">
              <a:buNone/>
            </a:pPr>
            <a:r>
              <a:rPr lang="fr-FR" noProof="0" dirty="0">
                <a:latin typeface="Roboto"/>
                <a:ea typeface="Roboto"/>
                <a:cs typeface="Roboto"/>
              </a:rPr>
              <a:t>Une approche étape par étape pour soutenir les élèves lorsqu’ils présentent des signes de problèmes mentaux.</a:t>
            </a:r>
          </a:p>
          <a:p>
            <a:endParaRPr lang="fr-FR" noProof="0" dirty="0">
              <a:latin typeface="Roboto"/>
              <a:ea typeface="Roboto"/>
              <a:cs typeface="Roboto"/>
            </a:endParaRPr>
          </a:p>
          <a:p>
            <a:endParaRPr lang="fr-FR" noProof="0" dirty="0"/>
          </a:p>
        </p:txBody>
      </p:sp>
      <p:pic>
        <p:nvPicPr>
          <p:cNvPr id="6" name="Picture 5">
            <a:extLst>
              <a:ext uri="{FF2B5EF4-FFF2-40B4-BE49-F238E27FC236}">
                <a16:creationId xmlns:a16="http://schemas.microsoft.com/office/drawing/2014/main" id="{CE75ABA4-E5F2-43F0-6237-EA37D4C958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5985" y="3906233"/>
            <a:ext cx="2703748" cy="2703748"/>
          </a:xfrm>
          <a:prstGeom prst="rect">
            <a:avLst/>
          </a:prstGeom>
        </p:spPr>
      </p:pic>
    </p:spTree>
    <p:extLst>
      <p:ext uri="{BB962C8B-B14F-4D97-AF65-F5344CB8AC3E}">
        <p14:creationId xmlns:p14="http://schemas.microsoft.com/office/powerpoint/2010/main" val="173383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2142-3796-8FCD-3175-2DFB1F4A2BF7}"/>
              </a:ext>
            </a:extLst>
          </p:cNvPr>
          <p:cNvSpPr>
            <a:spLocks noGrp="1"/>
          </p:cNvSpPr>
          <p:nvPr>
            <p:ph type="title"/>
          </p:nvPr>
        </p:nvSpPr>
        <p:spPr>
          <a:xfrm>
            <a:off x="293251" y="377415"/>
            <a:ext cx="10515600" cy="1325563"/>
          </a:xfrm>
        </p:spPr>
        <p:txBody>
          <a:bodyPr/>
          <a:lstStyle/>
          <a:p>
            <a:r>
              <a:rPr lang="fr-FR" noProof="0" dirty="0">
                <a:latin typeface="Poppins SemiBold"/>
                <a:cs typeface="Poppins SemiBold"/>
              </a:rPr>
              <a:t>UN APPEL - Cercle de soutien</a:t>
            </a:r>
            <a:endParaRPr lang="fr-FR" noProof="0" dirty="0"/>
          </a:p>
        </p:txBody>
      </p:sp>
      <p:pic>
        <p:nvPicPr>
          <p:cNvPr id="4" name="Picture 3" descr="Cercle de soutien">
            <a:extLst>
              <a:ext uri="{FF2B5EF4-FFF2-40B4-BE49-F238E27FC236}">
                <a16:creationId xmlns:a16="http://schemas.microsoft.com/office/drawing/2014/main" id="{314F14F1-5F35-D5FD-A7C8-88993ACD69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6327" y="1730277"/>
            <a:ext cx="3714930" cy="3684991"/>
          </a:xfrm>
          <a:prstGeom prst="rect">
            <a:avLst/>
          </a:prstGeom>
        </p:spPr>
      </p:pic>
      <p:sp>
        <p:nvSpPr>
          <p:cNvPr id="3" name="Content Placeholder 2">
            <a:extLst>
              <a:ext uri="{FF2B5EF4-FFF2-40B4-BE49-F238E27FC236}">
                <a16:creationId xmlns:a16="http://schemas.microsoft.com/office/drawing/2014/main" id="{8A012224-9CFF-2A8B-DEA7-25D98C7DE49B}"/>
              </a:ext>
            </a:extLst>
          </p:cNvPr>
          <p:cNvSpPr>
            <a:spLocks noGrp="1"/>
          </p:cNvSpPr>
          <p:nvPr>
            <p:ph idx="1"/>
          </p:nvPr>
        </p:nvSpPr>
        <p:spPr>
          <a:xfrm>
            <a:off x="4193227" y="1897642"/>
            <a:ext cx="6016285" cy="4666041"/>
          </a:xfrm>
        </p:spPr>
        <p:txBody>
          <a:bodyPr vert="horz" lIns="91440" tIns="45720" rIns="91440" bIns="45720" rtlCol="0" anchor="t">
            <a:normAutofit/>
          </a:bodyPr>
          <a:lstStyle/>
          <a:p>
            <a:pPr marL="0" indent="0">
              <a:buNone/>
            </a:pPr>
            <a:r>
              <a:rPr lang="fr-FR" noProof="0" dirty="0">
                <a:solidFill>
                  <a:srgbClr val="000000"/>
                </a:solidFill>
                <a:latin typeface="Aptos"/>
                <a:ea typeface="Roboto"/>
                <a:cs typeface="Roboto"/>
              </a:rPr>
              <a:t>Il est important de se rappeler que nous ne sommes pas seuls.</a:t>
            </a:r>
            <a:br>
              <a:rPr lang="fr-FR" noProof="0" dirty="0">
                <a:latin typeface="Aptos"/>
                <a:ea typeface="Roboto"/>
                <a:cs typeface="Roboto"/>
              </a:rPr>
            </a:br>
            <a:br>
              <a:rPr lang="fr-FR" noProof="0" dirty="0">
                <a:latin typeface="Aptos"/>
                <a:ea typeface="Roboto"/>
                <a:cs typeface="Roboto"/>
              </a:rPr>
            </a:br>
            <a:r>
              <a:rPr lang="fr-FR" noProof="0" dirty="0">
                <a:solidFill>
                  <a:srgbClr val="000000"/>
                </a:solidFill>
                <a:latin typeface="Aptos"/>
                <a:ea typeface="Roboto"/>
                <a:cs typeface="Roboto"/>
              </a:rPr>
              <a:t>Veuillez consulter le cercle de soutien à la page deux du guide UN APPEL. Prenez le temps de nommer et d’identifier les personnes qui composent le cercle de soutien des élèves de votre école.</a:t>
            </a:r>
          </a:p>
        </p:txBody>
      </p:sp>
      <p:pic>
        <p:nvPicPr>
          <p:cNvPr id="5" name="Picture 4" descr="Cercle de soutien">
            <a:extLst>
              <a:ext uri="{FF2B5EF4-FFF2-40B4-BE49-F238E27FC236}">
                <a16:creationId xmlns:a16="http://schemas.microsoft.com/office/drawing/2014/main" id="{7648C9FE-BCB3-396F-FF16-7B673B1D79B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85753" y="377415"/>
            <a:ext cx="1590136" cy="2457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86894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C881-8FDB-7CC2-697F-22F5F8D410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D879EE3-2FAB-D866-9D15-D23F43EBB8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410" y="373744"/>
            <a:ext cx="982134" cy="1042610"/>
          </a:xfrm>
          <a:prstGeom prst="rect">
            <a:avLst/>
          </a:prstGeom>
        </p:spPr>
      </p:pic>
      <p:sp>
        <p:nvSpPr>
          <p:cNvPr id="5" name="Title 1">
            <a:extLst>
              <a:ext uri="{FF2B5EF4-FFF2-40B4-BE49-F238E27FC236}">
                <a16:creationId xmlns:a16="http://schemas.microsoft.com/office/drawing/2014/main" id="{E71E101A-A7C2-7915-B71E-4A42384390D0}"/>
              </a:ext>
            </a:extLst>
          </p:cNvPr>
          <p:cNvSpPr txBox="1">
            <a:spLocks noGrp="1"/>
          </p:cNvSpPr>
          <p:nvPr>
            <p:ph type="title" idx="4294967295"/>
          </p:nvPr>
        </p:nvSpPr>
        <p:spPr>
          <a:xfrm>
            <a:off x="1931943" y="383852"/>
            <a:ext cx="980198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000" b="0" i="0" u="none" strike="noStrike" kern="1200" cap="none" spc="0" normalizeH="0" baseline="0" noProof="0" dirty="0">
                <a:ln>
                  <a:noFill/>
                </a:ln>
                <a:solidFill>
                  <a:schemeClr val="tx1"/>
                </a:solidFill>
                <a:effectLst/>
                <a:uLnTx/>
                <a:uFillTx/>
                <a:latin typeface="Poppins SemiBold"/>
                <a:ea typeface="+mj-ea"/>
                <a:cs typeface="Poppins SemiBold"/>
              </a:rPr>
              <a:t>Votre santé mentale est également importante.</a:t>
            </a:r>
            <a:endParaRPr kumimoji="0" lang="fr-FR"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1674E0C8-FD3B-270B-E3AE-E3E0950FD656}"/>
              </a:ext>
            </a:extLst>
          </p:cNvPr>
          <p:cNvSpPr>
            <a:spLocks noGrp="1"/>
          </p:cNvSpPr>
          <p:nvPr>
            <p:ph idx="1"/>
          </p:nvPr>
        </p:nvSpPr>
        <p:spPr>
          <a:xfrm>
            <a:off x="838200" y="2246038"/>
            <a:ext cx="10515600" cy="3100692"/>
          </a:xfrm>
        </p:spPr>
        <p:txBody>
          <a:bodyPr vert="horz" lIns="91440" tIns="45720" rIns="91440" bIns="45720" rtlCol="0" anchor="t">
            <a:normAutofit fontScale="92500"/>
          </a:bodyPr>
          <a:lstStyle/>
          <a:p>
            <a:pPr marL="0" indent="0">
              <a:lnSpc>
                <a:spcPct val="128000"/>
              </a:lnSpc>
              <a:spcBef>
                <a:spcPts val="600"/>
              </a:spcBef>
              <a:spcAft>
                <a:spcPts val="1800"/>
              </a:spcAft>
              <a:buNone/>
            </a:pPr>
            <a:r>
              <a:rPr lang="fr-FR" noProof="0" dirty="0">
                <a:latin typeface="Roboto"/>
                <a:ea typeface="Roboto"/>
                <a:cs typeface="Roboto"/>
              </a:rPr>
              <a:t>Lorsque vous réfléchissez au cercle de soutien des élèves, pensez à qui pourrait faire partie de votre propre cercle de soutien. </a:t>
            </a:r>
          </a:p>
          <a:p>
            <a:pPr marL="0" indent="0">
              <a:lnSpc>
                <a:spcPct val="128000"/>
              </a:lnSpc>
              <a:spcBef>
                <a:spcPts val="600"/>
              </a:spcBef>
              <a:spcAft>
                <a:spcPts val="1800"/>
              </a:spcAft>
              <a:buNone/>
            </a:pPr>
            <a:r>
              <a:rPr lang="fr-FR" noProof="0" dirty="0">
                <a:highlight>
                  <a:srgbClr val="FFFF00"/>
                </a:highlight>
                <a:latin typeface="Roboto"/>
                <a:ea typeface="Roboto"/>
                <a:cs typeface="Roboto"/>
              </a:rPr>
              <a:t>Insérez des renseignements sur les sources d’aide locales, p. ex., le programme d’aide aux employés du conseil scolaire, le syndicat/la fédération locale, les lignes d’assistance gratuites, etc.</a:t>
            </a:r>
          </a:p>
        </p:txBody>
      </p:sp>
    </p:spTree>
    <p:extLst>
      <p:ext uri="{BB962C8B-B14F-4D97-AF65-F5344CB8AC3E}">
        <p14:creationId xmlns:p14="http://schemas.microsoft.com/office/powerpoint/2010/main" val="1032689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6387CDA-B750-5624-FA9D-BDCF887F8652}"/>
              </a:ext>
            </a:extLst>
          </p:cNvPr>
          <p:cNvSpPr txBox="1">
            <a:spLocks noGrp="1"/>
          </p:cNvSpPr>
          <p:nvPr>
            <p:ph type="title" idx="4294967295"/>
          </p:nvPr>
        </p:nvSpPr>
        <p:spPr>
          <a:xfrm>
            <a:off x="627743" y="23933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0" i="0" u="none" strike="noStrike" kern="1200" cap="none" spc="0" normalizeH="0" baseline="0" noProof="0" dirty="0">
                <a:ln>
                  <a:noFill/>
                </a:ln>
                <a:solidFill>
                  <a:schemeClr val="tx1"/>
                </a:solidFill>
                <a:effectLst/>
                <a:uLnTx/>
                <a:uFillTx/>
                <a:latin typeface="Poppins SemiBold"/>
                <a:ea typeface="+mj-ea"/>
                <a:cs typeface="Poppins SemiBold"/>
              </a:rPr>
              <a:t>Partagez vos connaissances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Content Placeholder 2">
            <a:extLst>
              <a:ext uri="{FF2B5EF4-FFF2-40B4-BE49-F238E27FC236}">
                <a16:creationId xmlns:a16="http://schemas.microsoft.com/office/drawing/2014/main" id="{2846B6A1-A5A1-B7E4-A43D-E0C03990E7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2029171"/>
              </p:ext>
            </p:extLst>
          </p:nvPr>
        </p:nvGraphicFramePr>
        <p:xfrm>
          <a:off x="697916" y="1522472"/>
          <a:ext cx="10135790" cy="519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196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81D67-155E-8876-3814-43E33D226D81}"/>
              </a:ext>
            </a:extLst>
          </p:cNvPr>
          <p:cNvSpPr txBox="1">
            <a:spLocks noGrp="1"/>
          </p:cNvSpPr>
          <p:nvPr>
            <p:ph type="title" idx="4294967295"/>
          </p:nvPr>
        </p:nvSpPr>
        <p:spPr>
          <a:xfrm>
            <a:off x="454781" y="261257"/>
            <a:ext cx="1047205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fr-FR" sz="4400" b="0" i="0" u="none" strike="noStrike" kern="1200" cap="none" spc="0" normalizeH="0" baseline="0" noProof="0" dirty="0">
                <a:ln>
                  <a:noFill/>
                </a:ln>
                <a:effectLst/>
                <a:uLnTx/>
                <a:uFillTx/>
                <a:latin typeface="Poppins SemiBold"/>
                <a:ea typeface="+mn-ea"/>
                <a:cs typeface="+mn-cs"/>
              </a:rPr>
              <a:t>Tension </a:t>
            </a:r>
            <a:br>
              <a:rPr lang="fr-FR" noProof="0" dirty="0">
                <a:latin typeface="Poppins SemiBold"/>
                <a:ea typeface="+mn-ea"/>
                <a:cs typeface="+mn-cs"/>
              </a:rPr>
            </a:br>
            <a:r>
              <a:rPr kumimoji="0" lang="fr-FR" sz="4400" b="0" i="0" u="none" strike="noStrike" kern="1200" cap="none" spc="0" normalizeH="0" baseline="0" noProof="0" dirty="0">
                <a:ln>
                  <a:noFill/>
                </a:ln>
                <a:effectLst/>
                <a:uLnTx/>
                <a:uFillTx/>
                <a:latin typeface="Poppins SemiBold"/>
                <a:ea typeface="+mn-ea"/>
                <a:cs typeface="+mn-cs"/>
              </a:rPr>
              <a:t>et détente</a:t>
            </a:r>
            <a:endParaRPr kumimoji="0" lang="fr-FR" sz="1800" b="0" i="0" u="none" strike="noStrike" kern="1200" cap="none" spc="0" normalizeH="0" baseline="0" noProof="0" dirty="0">
              <a:ln>
                <a:noFill/>
              </a:ln>
              <a:effectLst/>
              <a:uLnTx/>
              <a:uFillTx/>
              <a:latin typeface="+mn-lt"/>
              <a:ea typeface="+mn-ea"/>
              <a:cs typeface="+mn-cs"/>
            </a:endParaRPr>
          </a:p>
        </p:txBody>
      </p:sp>
      <p:pic>
        <p:nvPicPr>
          <p:cNvPr id="4" name="Image 3" descr="Tension et détente">
            <a:extLst>
              <a:ext uri="{FF2B5EF4-FFF2-40B4-BE49-F238E27FC236}">
                <a16:creationId xmlns:a16="http://schemas.microsoft.com/office/drawing/2014/main" id="{0F62E3FF-B245-647F-4E4F-E47FD91FC68A}"/>
              </a:ext>
            </a:extLst>
          </p:cNvPr>
          <p:cNvPicPr>
            <a:picLocks noChangeAspect="1"/>
          </p:cNvPicPr>
          <p:nvPr/>
        </p:nvPicPr>
        <p:blipFill>
          <a:blip r:embed="rId3"/>
          <a:stretch>
            <a:fillRect/>
          </a:stretch>
        </p:blipFill>
        <p:spPr>
          <a:xfrm>
            <a:off x="4977306" y="315803"/>
            <a:ext cx="5062044" cy="6410325"/>
          </a:xfrm>
          <a:prstGeom prst="rect">
            <a:avLst/>
          </a:prstGeom>
        </p:spPr>
      </p:pic>
    </p:spTree>
    <p:extLst>
      <p:ext uri="{BB962C8B-B14F-4D97-AF65-F5344CB8AC3E}">
        <p14:creationId xmlns:p14="http://schemas.microsoft.com/office/powerpoint/2010/main" val="372094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0A91FA-6655-86A3-4258-46159A837017}"/>
              </a:ext>
            </a:extLst>
          </p:cNvPr>
          <p:cNvSpPr txBox="1">
            <a:spLocks noGrp="1"/>
          </p:cNvSpPr>
          <p:nvPr>
            <p:ph type="title" idx="4294967295"/>
          </p:nvPr>
        </p:nvSpPr>
        <p:spPr>
          <a:xfrm>
            <a:off x="454781" y="261257"/>
            <a:ext cx="11299746" cy="6155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fr-FR" sz="3400" noProof="0" dirty="0">
                <a:latin typeface="Poppins SemiBold"/>
                <a:ea typeface="+mn-ea"/>
                <a:cs typeface="+mn-cs"/>
              </a:rPr>
              <a:t>Se calmer par la visualisation - forêt imaginaire</a:t>
            </a:r>
            <a:endParaRPr kumimoji="0" lang="fr-FR" sz="3400" b="0" i="0" u="none" strike="noStrike" kern="1200" cap="none" spc="0" normalizeH="0" baseline="0" noProof="0" dirty="0">
              <a:ln>
                <a:noFill/>
              </a:ln>
              <a:effectLst/>
              <a:uLnTx/>
              <a:uFillTx/>
              <a:latin typeface="+mn-lt"/>
              <a:ea typeface="+mn-ea"/>
              <a:cs typeface="+mn-cs"/>
            </a:endParaRPr>
          </a:p>
        </p:txBody>
      </p:sp>
      <p:pic>
        <p:nvPicPr>
          <p:cNvPr id="5" name="Online Media 4" title="Se calmer par la visualisation - Forêt imaginaire">
            <a:hlinkClick r:id="" action="ppaction://media"/>
            <a:extLst>
              <a:ext uri="{FF2B5EF4-FFF2-40B4-BE49-F238E27FC236}">
                <a16:creationId xmlns:a16="http://schemas.microsoft.com/office/drawing/2014/main" id="{FD5E6D00-FC85-0887-5F3F-19183E844E60}"/>
              </a:ext>
            </a:extLst>
          </p:cNvPr>
          <p:cNvPicPr>
            <a:picLocks noRot="1" noChangeAspect="1"/>
          </p:cNvPicPr>
          <p:nvPr>
            <a:videoFile r:link="rId1"/>
          </p:nvPr>
        </p:nvPicPr>
        <p:blipFill>
          <a:blip r:embed="rId4"/>
          <a:stretch>
            <a:fillRect/>
          </a:stretch>
        </p:blipFill>
        <p:spPr>
          <a:xfrm>
            <a:off x="1638744" y="1209686"/>
            <a:ext cx="8914511" cy="5032761"/>
          </a:xfrm>
          <a:prstGeom prst="rect">
            <a:avLst/>
          </a:prstGeom>
        </p:spPr>
      </p:pic>
    </p:spTree>
    <p:extLst>
      <p:ext uri="{BB962C8B-B14F-4D97-AF65-F5344CB8AC3E}">
        <p14:creationId xmlns:p14="http://schemas.microsoft.com/office/powerpoint/2010/main" val="5102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F98BD0-3F2F-C063-D513-C91C703CC6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0903" y="214184"/>
            <a:ext cx="1238250" cy="1219200"/>
          </a:xfrm>
          <a:prstGeom prst="rect">
            <a:avLst/>
          </a:prstGeom>
        </p:spPr>
      </p:pic>
      <p:sp>
        <p:nvSpPr>
          <p:cNvPr id="2" name="Title 1">
            <a:extLst>
              <a:ext uri="{FF2B5EF4-FFF2-40B4-BE49-F238E27FC236}">
                <a16:creationId xmlns:a16="http://schemas.microsoft.com/office/drawing/2014/main" id="{5C25DA24-3E5A-4552-1634-C98F2CB4E515}"/>
              </a:ext>
            </a:extLst>
          </p:cNvPr>
          <p:cNvSpPr>
            <a:spLocks noGrp="1"/>
          </p:cNvSpPr>
          <p:nvPr>
            <p:ph type="title"/>
          </p:nvPr>
        </p:nvSpPr>
        <p:spPr>
          <a:xfrm>
            <a:off x="1795848" y="365125"/>
            <a:ext cx="9557952" cy="1335860"/>
          </a:xfrm>
        </p:spPr>
        <p:txBody>
          <a:bodyPr/>
          <a:lstStyle/>
          <a:p>
            <a:r>
              <a:rPr lang="fr-FR" noProof="0" dirty="0">
                <a:latin typeface="Poppins SemiBold"/>
                <a:cs typeface="Poppins SemiBold"/>
              </a:rPr>
              <a:t>Restez en contact avec SMS-ON</a:t>
            </a:r>
          </a:p>
        </p:txBody>
      </p:sp>
      <p:sp>
        <p:nvSpPr>
          <p:cNvPr id="3" name="Content Placeholder 2">
            <a:extLst>
              <a:ext uri="{FF2B5EF4-FFF2-40B4-BE49-F238E27FC236}">
                <a16:creationId xmlns:a16="http://schemas.microsoft.com/office/drawing/2014/main" id="{D53F7874-DDBF-55AD-81ED-004D9A7556B4}"/>
              </a:ext>
            </a:extLst>
          </p:cNvPr>
          <p:cNvSpPr>
            <a:spLocks noGrp="1"/>
          </p:cNvSpPr>
          <p:nvPr>
            <p:ph idx="1"/>
          </p:nvPr>
        </p:nvSpPr>
        <p:spPr>
          <a:xfrm>
            <a:off x="1016941" y="1599467"/>
            <a:ext cx="10487378" cy="1340968"/>
          </a:xfrm>
        </p:spPr>
        <p:txBody>
          <a:bodyPr vert="horz" lIns="91440" tIns="45720" rIns="91440" bIns="45720" rtlCol="0" anchor="t">
            <a:normAutofit/>
          </a:bodyPr>
          <a:lstStyle/>
          <a:p>
            <a:pPr marL="0" indent="0">
              <a:buNone/>
            </a:pPr>
            <a:r>
              <a:rPr lang="fr-FR" noProof="0" dirty="0">
                <a:latin typeface="Roboto"/>
                <a:ea typeface="Roboto"/>
                <a:cs typeface="Roboto"/>
              </a:rPr>
              <a:t>Nous espérons que vous continuerez la conversation en nous suivant sur Instagram et en vous inscrivant à la liste de diffusion de SMS-ON pour le personnel scolaire.</a:t>
            </a:r>
            <a:endParaRPr lang="fr-FR" noProof="0" dirty="0">
              <a:latin typeface="Aptos" panose="020B0004020202020204"/>
              <a:ea typeface="Roboto"/>
              <a:cs typeface="Roboto"/>
            </a:endParaRPr>
          </a:p>
          <a:p>
            <a:pPr marL="0" indent="0">
              <a:buNone/>
            </a:pPr>
            <a:endParaRPr lang="fr-FR" noProof="0" dirty="0">
              <a:latin typeface="Roboto"/>
              <a:ea typeface="Roboto"/>
              <a:cs typeface="Roboto"/>
            </a:endParaRPr>
          </a:p>
          <a:p>
            <a:pPr marL="0" indent="0">
              <a:buNone/>
            </a:pPr>
            <a:endParaRPr lang="fr-FR" noProof="0" dirty="0">
              <a:highlight>
                <a:srgbClr val="FFFF00"/>
              </a:highlight>
              <a:latin typeface="Aptos"/>
              <a:ea typeface="Roboto"/>
              <a:cs typeface="Roboto"/>
            </a:endParaRPr>
          </a:p>
        </p:txBody>
      </p:sp>
      <p:pic>
        <p:nvPicPr>
          <p:cNvPr id="5" name="Picture 4" descr="SMH-ON website">
            <a:extLst>
              <a:ext uri="{FF2B5EF4-FFF2-40B4-BE49-F238E27FC236}">
                <a16:creationId xmlns:a16="http://schemas.microsoft.com/office/drawing/2014/main" id="{A24B05FC-1598-B259-DEBA-0C16F08D31EE}"/>
              </a:ext>
            </a:extLst>
          </p:cNvPr>
          <p:cNvPicPr>
            <a:picLocks noChangeAspect="1"/>
          </p:cNvPicPr>
          <p:nvPr/>
        </p:nvPicPr>
        <p:blipFill>
          <a:blip r:embed="rId4"/>
          <a:stretch>
            <a:fillRect/>
          </a:stretch>
        </p:blipFill>
        <p:spPr>
          <a:xfrm>
            <a:off x="0" y="2953708"/>
            <a:ext cx="12192000" cy="3875522"/>
          </a:xfrm>
          <a:prstGeom prst="rect">
            <a:avLst/>
          </a:prstGeom>
        </p:spPr>
      </p:pic>
      <p:pic>
        <p:nvPicPr>
          <p:cNvPr id="11" name="Picture 10">
            <a:extLst>
              <a:ext uri="{FF2B5EF4-FFF2-40B4-BE49-F238E27FC236}">
                <a16:creationId xmlns:a16="http://schemas.microsoft.com/office/drawing/2014/main" id="{850D3EF3-4479-8304-8D62-C2C406F2808F}"/>
              </a:ext>
              <a:ext uri="{C183D7F6-B498-43B3-948B-1728B52AA6E4}">
                <adec:decorative xmlns:adec="http://schemas.microsoft.com/office/drawing/2017/decorative" val="1"/>
              </a:ext>
            </a:extLst>
          </p:cNvPr>
          <p:cNvPicPr>
            <a:picLocks noChangeAspect="1"/>
          </p:cNvPicPr>
          <p:nvPr/>
        </p:nvPicPr>
        <p:blipFill>
          <a:blip r:embed="rId5"/>
          <a:srcRect l="26082" t="4243" r="26920" b="7450"/>
          <a:stretch>
            <a:fillRect/>
          </a:stretch>
        </p:blipFill>
        <p:spPr>
          <a:xfrm>
            <a:off x="281888" y="3919614"/>
            <a:ext cx="1937436" cy="1835318"/>
          </a:xfrm>
          <a:prstGeom prst="rect">
            <a:avLst/>
          </a:prstGeom>
        </p:spPr>
      </p:pic>
      <p:pic>
        <p:nvPicPr>
          <p:cNvPr id="12" name="Picture 11">
            <a:extLst>
              <a:ext uri="{FF2B5EF4-FFF2-40B4-BE49-F238E27FC236}">
                <a16:creationId xmlns:a16="http://schemas.microsoft.com/office/drawing/2014/main" id="{F0F78546-581B-87B3-AB36-AADE5891AEB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3039" y="5856146"/>
            <a:ext cx="864692" cy="864692"/>
          </a:xfrm>
          <a:prstGeom prst="rect">
            <a:avLst/>
          </a:prstGeom>
        </p:spPr>
      </p:pic>
      <p:sp>
        <p:nvSpPr>
          <p:cNvPr id="14" name="TextBox 13">
            <a:extLst>
              <a:ext uri="{FF2B5EF4-FFF2-40B4-BE49-F238E27FC236}">
                <a16:creationId xmlns:a16="http://schemas.microsoft.com/office/drawing/2014/main" id="{2BA38428-F016-6CBB-07E8-7B5792C3B97B}"/>
              </a:ext>
            </a:extLst>
          </p:cNvPr>
          <p:cNvSpPr txBox="1"/>
          <p:nvPr/>
        </p:nvSpPr>
        <p:spPr>
          <a:xfrm>
            <a:off x="856031" y="5965326"/>
            <a:ext cx="28824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noProof="0" dirty="0">
                <a:solidFill>
                  <a:schemeClr val="bg1"/>
                </a:solidFill>
                <a:cs typeface="Segoe UI"/>
              </a:rPr>
              <a:t>CODE QR</a:t>
            </a:r>
          </a:p>
          <a:p>
            <a:r>
              <a:rPr lang="fr-FR" b="1" noProof="0" dirty="0">
                <a:solidFill>
                  <a:schemeClr val="bg1"/>
                </a:solidFill>
                <a:cs typeface="Segoe UI"/>
              </a:rPr>
              <a:t>Instagram SMS-ON</a:t>
            </a:r>
          </a:p>
        </p:txBody>
      </p:sp>
      <p:pic>
        <p:nvPicPr>
          <p:cNvPr id="9" name="Picture 8">
            <a:extLst>
              <a:ext uri="{FF2B5EF4-FFF2-40B4-BE49-F238E27FC236}">
                <a16:creationId xmlns:a16="http://schemas.microsoft.com/office/drawing/2014/main" id="{5B4D1A8E-E885-357A-BD39-2F4A48E5C9D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677939" y="3914496"/>
            <a:ext cx="1937436" cy="1829572"/>
          </a:xfrm>
          <a:prstGeom prst="rect">
            <a:avLst/>
          </a:prstGeom>
        </p:spPr>
      </p:pic>
      <p:pic>
        <p:nvPicPr>
          <p:cNvPr id="7" name="Picture 6">
            <a:extLst>
              <a:ext uri="{FF2B5EF4-FFF2-40B4-BE49-F238E27FC236}">
                <a16:creationId xmlns:a16="http://schemas.microsoft.com/office/drawing/2014/main" id="{3746D2CB-94A1-FD0D-2B92-8328C96E960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897635" y="5980784"/>
            <a:ext cx="632693" cy="587630"/>
          </a:xfrm>
          <a:prstGeom prst="rect">
            <a:avLst/>
          </a:prstGeom>
        </p:spPr>
      </p:pic>
      <p:sp>
        <p:nvSpPr>
          <p:cNvPr id="10" name="TextBox 9">
            <a:extLst>
              <a:ext uri="{FF2B5EF4-FFF2-40B4-BE49-F238E27FC236}">
                <a16:creationId xmlns:a16="http://schemas.microsoft.com/office/drawing/2014/main" id="{924EB42D-96BD-124E-D42E-9080AD9E475D}"/>
              </a:ext>
            </a:extLst>
          </p:cNvPr>
          <p:cNvSpPr txBox="1"/>
          <p:nvPr/>
        </p:nvSpPr>
        <p:spPr>
          <a:xfrm>
            <a:off x="9530328" y="5767534"/>
            <a:ext cx="25590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noProof="0" dirty="0">
                <a:solidFill>
                  <a:schemeClr val="bg1"/>
                </a:solidFill>
              </a:rPr>
              <a:t>CODE QR </a:t>
            </a:r>
          </a:p>
          <a:p>
            <a:r>
              <a:rPr lang="fr-FR" b="1" noProof="0" dirty="0">
                <a:solidFill>
                  <a:schemeClr val="bg1"/>
                </a:solidFill>
              </a:rPr>
              <a:t>Liste de diffusion pour le personnel scolaire</a:t>
            </a:r>
          </a:p>
        </p:txBody>
      </p:sp>
    </p:spTree>
    <p:extLst>
      <p:ext uri="{BB962C8B-B14F-4D97-AF65-F5344CB8AC3E}">
        <p14:creationId xmlns:p14="http://schemas.microsoft.com/office/powerpoint/2010/main" val="78046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66618"/>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pic>
        <p:nvPicPr>
          <p:cNvPr id="6" name="Picture 5" descr="pencil">
            <a:extLst>
              <a:ext uri="{FF2B5EF4-FFF2-40B4-BE49-F238E27FC236}">
                <a16:creationId xmlns:a16="http://schemas.microsoft.com/office/drawing/2014/main" id="{07208BC1-28B4-59DE-3D39-D5B3EAA838E7}"/>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839788" y="25314"/>
            <a:ext cx="10515600" cy="1325563"/>
          </a:xfrm>
        </p:spPr>
        <p:txBody>
          <a:bodyPr/>
          <a:lstStyle/>
          <a:p>
            <a:r>
              <a:rPr lang="fr-FR" noProof="0" dirty="0">
                <a:latin typeface="Poppins SemiBold"/>
                <a:cs typeface="Poppins SemiBold"/>
              </a:rPr>
              <a:t>Notes pour l’animation</a:t>
            </a:r>
            <a:r>
              <a:rPr lang="fr-FR" noProof="0" dirty="0">
                <a:solidFill>
                  <a:srgbClr val="FCFAD7"/>
                </a:solidFill>
                <a:latin typeface="Poppins SemiBold"/>
                <a:cs typeface="Poppins SemiBold"/>
              </a:rPr>
              <a:t> 2</a:t>
            </a: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37996" y="1183381"/>
            <a:ext cx="10752511" cy="3953529"/>
          </a:xfrm>
        </p:spPr>
        <p:txBody>
          <a:bodyPr vert="horz" lIns="91440" tIns="45720" rIns="91440" bIns="45720" rtlCol="0" anchor="t">
            <a:normAutofit/>
          </a:bodyPr>
          <a:lstStyle/>
          <a:p>
            <a:pPr marL="0" indent="0">
              <a:buNone/>
            </a:pPr>
            <a:r>
              <a:rPr lang="fr-FR" noProof="0" dirty="0">
                <a:latin typeface="Roboto"/>
                <a:ea typeface="Roboto"/>
                <a:cs typeface="Roboto"/>
              </a:rPr>
              <a:t>Matériel requis :</a:t>
            </a:r>
          </a:p>
          <a:p>
            <a:r>
              <a:rPr lang="fr-FR" noProof="0" dirty="0">
                <a:latin typeface="Roboto"/>
                <a:ea typeface="Roboto"/>
                <a:cs typeface="Roboto"/>
              </a:rPr>
              <a:t>Notes autocollantes, stylos</a:t>
            </a:r>
          </a:p>
          <a:p>
            <a:r>
              <a:rPr lang="fr-FR" noProof="0" dirty="0">
                <a:latin typeface="Roboto"/>
                <a:ea typeface="Roboto"/>
                <a:cs typeface="Roboto"/>
              </a:rPr>
              <a:t>Papier graphique, marqueurs</a:t>
            </a:r>
          </a:p>
          <a:p>
            <a:r>
              <a:rPr lang="fr-FR" noProof="0" dirty="0">
                <a:latin typeface="Roboto"/>
                <a:ea typeface="Roboto"/>
                <a:cs typeface="Roboto"/>
              </a:rPr>
              <a:t>Appareils permettant d’accéder au cours en ligne (si vous souhaitez l’introduire dans le cadre de l’apprentissage)</a:t>
            </a:r>
          </a:p>
          <a:p>
            <a:pPr marL="0" indent="0">
              <a:buNone/>
            </a:pPr>
            <a:r>
              <a:rPr lang="fr-FR" noProof="0" dirty="0">
                <a:latin typeface="Roboto"/>
                <a:ea typeface="Roboto"/>
                <a:cs typeface="Roboto"/>
              </a:rPr>
              <a:t>Recherchez les symboles suivants pour animer l’événement et réaliser l’harmonisation avec le cours :</a:t>
            </a:r>
          </a:p>
        </p:txBody>
      </p:sp>
      <p:pic>
        <p:nvPicPr>
          <p:cNvPr id="4" name="Picture 3" descr="Comprendre le sujet">
            <a:extLst>
              <a:ext uri="{FF2B5EF4-FFF2-40B4-BE49-F238E27FC236}">
                <a16:creationId xmlns:a16="http://schemas.microsoft.com/office/drawing/2014/main" id="{FF25E3C6-B7A0-4141-6747-8F38C6DAE7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35430" y="5242653"/>
            <a:ext cx="1228474" cy="1328426"/>
          </a:xfrm>
          <a:prstGeom prst="rect">
            <a:avLst/>
          </a:prstGeom>
        </p:spPr>
      </p:pic>
      <p:pic>
        <p:nvPicPr>
          <p:cNvPr id="5" name="Picture 4" descr="Explorer les stratégies">
            <a:extLst>
              <a:ext uri="{FF2B5EF4-FFF2-40B4-BE49-F238E27FC236}">
                <a16:creationId xmlns:a16="http://schemas.microsoft.com/office/drawing/2014/main" id="{E73B231F-EC51-FFF1-2D12-534128E3B5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86562" y="5231632"/>
            <a:ext cx="1237137" cy="1338028"/>
          </a:xfrm>
          <a:prstGeom prst="rect">
            <a:avLst/>
          </a:prstGeom>
        </p:spPr>
      </p:pic>
      <p:pic>
        <p:nvPicPr>
          <p:cNvPr id="7" name="Picture 6" descr="réfléchir">
            <a:extLst>
              <a:ext uri="{FF2B5EF4-FFF2-40B4-BE49-F238E27FC236}">
                <a16:creationId xmlns:a16="http://schemas.microsoft.com/office/drawing/2014/main" id="{3F3FE477-DA3C-B8B3-088A-6718C893E62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336981" y="5235589"/>
            <a:ext cx="1234642" cy="1335329"/>
          </a:xfrm>
          <a:prstGeom prst="rect">
            <a:avLst/>
          </a:prstGeom>
        </p:spPr>
      </p:pic>
      <p:pic>
        <p:nvPicPr>
          <p:cNvPr id="8" name="Picture 7" descr="Construisez votre boîte à outils">
            <a:extLst>
              <a:ext uri="{FF2B5EF4-FFF2-40B4-BE49-F238E27FC236}">
                <a16:creationId xmlns:a16="http://schemas.microsoft.com/office/drawing/2014/main" id="{0EAA0C41-6DD2-3412-5A2E-212F87F395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61686" y="5246110"/>
            <a:ext cx="1232266" cy="1332760"/>
          </a:xfrm>
          <a:prstGeom prst="rect">
            <a:avLst/>
          </a:prstGeom>
        </p:spPr>
      </p:pic>
      <p:pic>
        <p:nvPicPr>
          <p:cNvPr id="9" name="Picture 8" descr="aller plus loin">
            <a:extLst>
              <a:ext uri="{FF2B5EF4-FFF2-40B4-BE49-F238E27FC236}">
                <a16:creationId xmlns:a16="http://schemas.microsoft.com/office/drawing/2014/main" id="{C5BC641A-052A-2807-E600-919DC8BD90E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81024" y="5246394"/>
            <a:ext cx="1231583" cy="1332021"/>
          </a:xfrm>
          <a:prstGeom prst="rect">
            <a:avLst/>
          </a:prstGeom>
        </p:spPr>
      </p:pic>
    </p:spTree>
    <p:extLst>
      <p:ext uri="{BB962C8B-B14F-4D97-AF65-F5344CB8AC3E}">
        <p14:creationId xmlns:p14="http://schemas.microsoft.com/office/powerpoint/2010/main" val="213094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CBB6-B519-EF88-C363-8659DF11531D}"/>
              </a:ext>
            </a:extLst>
          </p:cNvPr>
          <p:cNvSpPr>
            <a:spLocks noGrp="1"/>
          </p:cNvSpPr>
          <p:nvPr>
            <p:ph type="title"/>
          </p:nvPr>
        </p:nvSpPr>
        <p:spPr>
          <a:xfrm>
            <a:off x="922867" y="561155"/>
            <a:ext cx="10515600" cy="1325563"/>
          </a:xfrm>
        </p:spPr>
        <p:txBody>
          <a:bodyPr>
            <a:normAutofit/>
          </a:bodyPr>
          <a:lstStyle/>
          <a:p>
            <a:r>
              <a:rPr lang="fr-FR" sz="4000" noProof="0" dirty="0">
                <a:solidFill>
                  <a:srgbClr val="333333"/>
                </a:solidFill>
                <a:latin typeface="Poppins SemiBold"/>
                <a:cs typeface="Poppins SemiBold"/>
              </a:rPr>
              <a:t>À la fin de ce module, nous serons en mesure de :</a:t>
            </a:r>
          </a:p>
        </p:txBody>
      </p:sp>
      <p:sp>
        <p:nvSpPr>
          <p:cNvPr id="3" name="Content Placeholder 2">
            <a:extLst>
              <a:ext uri="{FF2B5EF4-FFF2-40B4-BE49-F238E27FC236}">
                <a16:creationId xmlns:a16="http://schemas.microsoft.com/office/drawing/2014/main" id="{5AAD8141-EA9E-643D-4E54-DD0B1E36BF10}"/>
              </a:ext>
            </a:extLst>
          </p:cNvPr>
          <p:cNvSpPr>
            <a:spLocks noGrp="1"/>
          </p:cNvSpPr>
          <p:nvPr>
            <p:ph idx="1"/>
          </p:nvPr>
        </p:nvSpPr>
        <p:spPr>
          <a:xfrm>
            <a:off x="838200" y="2502957"/>
            <a:ext cx="10515600" cy="3674006"/>
          </a:xfrm>
        </p:spPr>
        <p:txBody>
          <a:bodyPr vert="horz" lIns="91440" tIns="45720" rIns="91440" bIns="45720" rtlCol="0" anchor="t">
            <a:normAutofit/>
          </a:bodyPr>
          <a:lstStyle/>
          <a:p>
            <a:pPr>
              <a:lnSpc>
                <a:spcPct val="100000"/>
              </a:lnSpc>
              <a:buFont typeface="Wingdings" panose="020B0604020202020204" pitchFamily="34" charset="0"/>
              <a:buChar char="ü"/>
            </a:pPr>
            <a:r>
              <a:rPr lang="fr-FR" noProof="0" dirty="0">
                <a:latin typeface="Roboto"/>
                <a:ea typeface="Roboto"/>
                <a:cs typeface="Roboto"/>
              </a:rPr>
              <a:t>mieux identifier les moments où les élèves ont besoin d’un soutien supplémentaire en matière de santé mentale;</a:t>
            </a:r>
          </a:p>
          <a:p>
            <a:pPr>
              <a:lnSpc>
                <a:spcPct val="100000"/>
              </a:lnSpc>
              <a:buFont typeface="Wingdings" panose="020B0604020202020204" pitchFamily="34" charset="0"/>
              <a:buChar char="ü"/>
            </a:pPr>
            <a:endParaRPr lang="fr-FR" noProof="0" dirty="0">
              <a:latin typeface="Roboto"/>
              <a:ea typeface="Roboto"/>
              <a:cs typeface="Roboto"/>
            </a:endParaRPr>
          </a:p>
          <a:p>
            <a:pPr>
              <a:lnSpc>
                <a:spcPct val="100000"/>
              </a:lnSpc>
              <a:buFont typeface="Wingdings" panose="020B0604020202020204" pitchFamily="34" charset="0"/>
              <a:buChar char="ü"/>
            </a:pPr>
            <a:r>
              <a:rPr lang="fr-FR" noProof="0" dirty="0">
                <a:latin typeface="Roboto"/>
                <a:ea typeface="Roboto"/>
                <a:cs typeface="Roboto"/>
              </a:rPr>
              <a:t>comprendre l’importance et le rôle du personnel scolaire dans l’identification précoce des problèmes de santé mentale des élèves et dans l’accès à un soutien.</a:t>
            </a:r>
          </a:p>
          <a:p>
            <a:pPr>
              <a:lnSpc>
                <a:spcPct val="100000"/>
              </a:lnSpc>
              <a:buFont typeface="Wingdings" panose="020B0604020202020204" pitchFamily="34" charset="0"/>
              <a:buChar char="ü"/>
            </a:pPr>
            <a:endParaRPr lang="fr-FR" noProof="0" dirty="0">
              <a:latin typeface="Aptos Display"/>
            </a:endParaRPr>
          </a:p>
        </p:txBody>
      </p:sp>
    </p:spTree>
    <p:extLst>
      <p:ext uri="{BB962C8B-B14F-4D97-AF65-F5344CB8AC3E}">
        <p14:creationId xmlns:p14="http://schemas.microsoft.com/office/powerpoint/2010/main" val="428519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D741-CE45-9C29-0FDD-74BA92479C70}"/>
              </a:ext>
            </a:extLst>
          </p:cNvPr>
          <p:cNvSpPr txBox="1">
            <a:spLocks noGrp="1"/>
          </p:cNvSpPr>
          <p:nvPr>
            <p:ph type="title" idx="4294967295"/>
          </p:nvPr>
        </p:nvSpPr>
        <p:spPr>
          <a:xfrm>
            <a:off x="453065" y="171466"/>
            <a:ext cx="11729049"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0" i="0" u="none" strike="noStrike" kern="1200" cap="none" spc="0" normalizeH="0" baseline="0" noProof="0" dirty="0">
                <a:ln>
                  <a:noFill/>
                </a:ln>
                <a:effectLst/>
                <a:uLnTx/>
                <a:uFillTx/>
                <a:latin typeface="Poppins SemiBold"/>
                <a:ea typeface="+mn-ea"/>
                <a:cs typeface="Poppins SemiBold"/>
              </a:rPr>
              <a:t>Ce que les élèves de l’Ontario ont partagé au sujet de la recherche d’aide</a:t>
            </a:r>
            <a:endParaRPr kumimoji="0" lang="fr-FR" sz="3800" b="0" i="0" u="none" strike="noStrike" kern="1200" cap="none" spc="0" normalizeH="0" baseline="0" noProof="0" dirty="0">
              <a:ln>
                <a:noFill/>
              </a:ln>
              <a:effectLst/>
              <a:uLnTx/>
              <a:uFillTx/>
              <a:latin typeface="+mn-lt"/>
              <a:ea typeface="+mn-ea"/>
              <a:cs typeface="+mn-cs"/>
            </a:endParaRPr>
          </a:p>
        </p:txBody>
      </p:sp>
      <p:sp>
        <p:nvSpPr>
          <p:cNvPr id="7" name="Speech Bubble: Rectangle with Corners Rounded 6">
            <a:extLst>
              <a:ext uri="{FF2B5EF4-FFF2-40B4-BE49-F238E27FC236}">
                <a16:creationId xmlns:a16="http://schemas.microsoft.com/office/drawing/2014/main" id="{2A8E5668-04EC-C316-1172-ABA456417ECC}"/>
              </a:ext>
            </a:extLst>
          </p:cNvPr>
          <p:cNvSpPr/>
          <p:nvPr/>
        </p:nvSpPr>
        <p:spPr>
          <a:xfrm>
            <a:off x="399378" y="1722010"/>
            <a:ext cx="3462203" cy="2191259"/>
          </a:xfrm>
          <a:prstGeom prst="wedgeRoundRectCallout">
            <a:avLst>
              <a:gd name="adj1" fmla="val -22554"/>
              <a:gd name="adj2" fmla="val 70716"/>
              <a:gd name="adj3" fmla="val 16667"/>
            </a:avLst>
          </a:prstGeom>
          <a:solidFill>
            <a:srgbClr val="B6DFF2"/>
          </a:solidFill>
          <a:ln>
            <a:solidFill>
              <a:srgbClr val="B6DFF2"/>
            </a:solidFill>
          </a:ln>
        </p:spPr>
        <p:style>
          <a:lnRef idx="1">
            <a:schemeClr val="accent4"/>
          </a:lnRef>
          <a:fillRef idx="2">
            <a:schemeClr val="accent4"/>
          </a:fillRef>
          <a:effectRef idx="1">
            <a:schemeClr val="accent4"/>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2000" b="1" noProof="0" dirty="0">
                <a:latin typeface="Roboto"/>
                <a:ea typeface="Roboto Medium"/>
                <a:cs typeface="Segoe UI"/>
              </a:rPr>
              <a:t>La plupart des élèves estiment qu’il est très important de demander de l’aide pour leur santé mentale.</a:t>
            </a:r>
            <a:endParaRPr lang="fr-FR" sz="2000" b="1" noProof="0" dirty="0">
              <a:latin typeface="Roboto"/>
            </a:endParaRPr>
          </a:p>
          <a:p>
            <a:pPr algn="r"/>
            <a:r>
              <a:rPr lang="fr-FR" sz="2000" noProof="0" dirty="0">
                <a:latin typeface="Roboto"/>
                <a:ea typeface="Roboto Medium"/>
                <a:cs typeface="Segoe UI"/>
              </a:rPr>
              <a:t>— Élève de l’Ontario</a:t>
            </a:r>
            <a:endParaRPr lang="fr-FR" sz="2000" noProof="0" dirty="0">
              <a:latin typeface="Roboto"/>
              <a:ea typeface="Roboto Medium"/>
            </a:endParaRPr>
          </a:p>
        </p:txBody>
      </p:sp>
      <p:sp>
        <p:nvSpPr>
          <p:cNvPr id="8" name="Speech Bubble: Rectangle with Corners Rounded 7">
            <a:extLst>
              <a:ext uri="{FF2B5EF4-FFF2-40B4-BE49-F238E27FC236}">
                <a16:creationId xmlns:a16="http://schemas.microsoft.com/office/drawing/2014/main" id="{4BF4BF13-DBCF-DC23-14D3-118A62359928}"/>
              </a:ext>
            </a:extLst>
          </p:cNvPr>
          <p:cNvSpPr/>
          <p:nvPr/>
        </p:nvSpPr>
        <p:spPr>
          <a:xfrm>
            <a:off x="4723533" y="1458090"/>
            <a:ext cx="3225363" cy="2328294"/>
          </a:xfrm>
          <a:prstGeom prst="wedgeRoundRectCallout">
            <a:avLst>
              <a:gd name="adj1" fmla="val -22554"/>
              <a:gd name="adj2" fmla="val 70716"/>
              <a:gd name="adj3" fmla="val 16667"/>
            </a:avLst>
          </a:prstGeom>
          <a:solidFill>
            <a:srgbClr val="400E8A"/>
          </a:solidFill>
          <a:ln>
            <a:solidFill>
              <a:srgbClr val="400E8A"/>
            </a:solidFill>
          </a:ln>
        </p:spPr>
        <p:style>
          <a:lnRef idx="3">
            <a:schemeClr val="lt1"/>
          </a:lnRef>
          <a:fillRef idx="1">
            <a:schemeClr val="accent2"/>
          </a:fillRef>
          <a:effectRef idx="1">
            <a:schemeClr val="accent2"/>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1600" b="1" noProof="0" dirty="0">
                <a:solidFill>
                  <a:schemeClr val="bg1"/>
                </a:solidFill>
                <a:latin typeface="Roboto"/>
                <a:ea typeface="Roboto Medium"/>
                <a:cs typeface="Segoe UI"/>
              </a:rPr>
              <a:t>Je me sens un peu gêné, car il existe une sorte de norme selon laquelle quelqu’un comme moi ne devrait pas avoir de problèmes, alors pourquoi en parler?</a:t>
            </a:r>
            <a:endParaRPr lang="fr-FR" sz="1600" b="1" noProof="0" dirty="0">
              <a:solidFill>
                <a:schemeClr val="bg1"/>
              </a:solidFill>
              <a:latin typeface="Roboto"/>
            </a:endParaRPr>
          </a:p>
          <a:p>
            <a:pPr algn="r"/>
            <a:r>
              <a:rPr lang="fr-FR" sz="2000" noProof="0" dirty="0">
                <a:solidFill>
                  <a:schemeClr val="bg1"/>
                </a:solidFill>
                <a:latin typeface="Roboto"/>
                <a:ea typeface="Roboto Medium"/>
                <a:cs typeface="Segoe UI"/>
              </a:rPr>
              <a:t>— Élève de l’Ontario</a:t>
            </a:r>
            <a:endParaRPr lang="fr-FR" sz="2000" noProof="0" dirty="0">
              <a:solidFill>
                <a:schemeClr val="bg1"/>
              </a:solidFill>
              <a:latin typeface="Roboto"/>
              <a:ea typeface="Roboto Medium"/>
            </a:endParaRPr>
          </a:p>
        </p:txBody>
      </p:sp>
      <p:sp>
        <p:nvSpPr>
          <p:cNvPr id="6" name="Speech Bubble: Rectangle with Corners Rounded 5">
            <a:extLst>
              <a:ext uri="{FF2B5EF4-FFF2-40B4-BE49-F238E27FC236}">
                <a16:creationId xmlns:a16="http://schemas.microsoft.com/office/drawing/2014/main" id="{68EA7A8A-AB54-4BD2-BA88-EBA07D7AD2EA}"/>
              </a:ext>
            </a:extLst>
          </p:cNvPr>
          <p:cNvSpPr/>
          <p:nvPr/>
        </p:nvSpPr>
        <p:spPr>
          <a:xfrm>
            <a:off x="8423909" y="1722010"/>
            <a:ext cx="3562453" cy="1843828"/>
          </a:xfrm>
          <a:prstGeom prst="wedgeRoundRectCallout">
            <a:avLst>
              <a:gd name="adj1" fmla="val -22554"/>
              <a:gd name="adj2" fmla="val 70716"/>
              <a:gd name="adj3" fmla="val 16667"/>
            </a:avLst>
          </a:prstGeom>
          <a:solidFill>
            <a:srgbClr val="D9F0C0"/>
          </a:solidFill>
          <a:ln>
            <a:solidFill>
              <a:srgbClr val="D9F0C0"/>
            </a:solidFill>
          </a:ln>
        </p:spPr>
        <p:style>
          <a:lnRef idx="1">
            <a:schemeClr val="accent1"/>
          </a:lnRef>
          <a:fillRef idx="3">
            <a:schemeClr val="accent1"/>
          </a:fillRef>
          <a:effectRef idx="2">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1600" b="1" noProof="0" dirty="0">
                <a:latin typeface="Roboto"/>
                <a:ea typeface="Roboto Medium"/>
                <a:cs typeface="Segoe UI"/>
              </a:rPr>
              <a:t>La société a fait en sorte que les élèves ayant des problèmes de santé mentale soient mal vus, car nous sommes jeunes et « n’avons rien à craindre ».</a:t>
            </a:r>
            <a:endParaRPr lang="fr-FR" sz="1600" b="1" noProof="0" dirty="0">
              <a:latin typeface="Roboto"/>
            </a:endParaRPr>
          </a:p>
          <a:p>
            <a:pPr algn="r"/>
            <a:r>
              <a:rPr lang="fr-FR" sz="2000" noProof="0" dirty="0">
                <a:latin typeface="Aptos"/>
                <a:ea typeface="Roboto Medium"/>
                <a:cs typeface="Segoe UI"/>
              </a:rPr>
              <a:t>— </a:t>
            </a:r>
            <a:r>
              <a:rPr lang="fr-FR" sz="2000" noProof="0" dirty="0">
                <a:latin typeface="Roboto"/>
                <a:ea typeface="Roboto Medium"/>
                <a:cs typeface="Segoe UI"/>
              </a:rPr>
              <a:t>Élève de l’Ontario</a:t>
            </a:r>
            <a:endParaRPr lang="fr-FR" sz="2000" noProof="0" dirty="0">
              <a:latin typeface="Roboto"/>
              <a:ea typeface="Roboto Medium"/>
            </a:endParaRPr>
          </a:p>
        </p:txBody>
      </p:sp>
      <p:sp>
        <p:nvSpPr>
          <p:cNvPr id="4" name="Speech Bubble: Rectangle with Corners Rounded 3">
            <a:extLst>
              <a:ext uri="{FF2B5EF4-FFF2-40B4-BE49-F238E27FC236}">
                <a16:creationId xmlns:a16="http://schemas.microsoft.com/office/drawing/2014/main" id="{135EAD23-FDBD-AA21-8FAE-3F4E2519213B}"/>
              </a:ext>
            </a:extLst>
          </p:cNvPr>
          <p:cNvSpPr/>
          <p:nvPr/>
        </p:nvSpPr>
        <p:spPr>
          <a:xfrm>
            <a:off x="139106" y="4487588"/>
            <a:ext cx="4376707" cy="1838394"/>
          </a:xfrm>
          <a:prstGeom prst="wedgeRoundRectCallout">
            <a:avLst>
              <a:gd name="adj1" fmla="val -22554"/>
              <a:gd name="adj2" fmla="val 70716"/>
              <a:gd name="adj3" fmla="val 16667"/>
            </a:avLst>
          </a:prstGeom>
          <a:solidFill>
            <a:srgbClr val="60A500"/>
          </a:solidFill>
          <a:ln>
            <a:solidFill>
              <a:srgbClr val="7ABC30"/>
            </a:solidFill>
          </a:ln>
        </p:spPr>
        <p:style>
          <a:lnRef idx="1">
            <a:schemeClr val="accent3"/>
          </a:lnRef>
          <a:fillRef idx="2">
            <a:schemeClr val="accent3"/>
          </a:fillRef>
          <a:effectRef idx="1">
            <a:schemeClr val="accent3"/>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2000" b="1" noProof="0" dirty="0">
                <a:solidFill>
                  <a:schemeClr val="bg1"/>
                </a:solidFill>
                <a:latin typeface="Roboto"/>
                <a:ea typeface="Roboto Medium"/>
                <a:cs typeface="Segoe UI"/>
              </a:rPr>
              <a:t>De nos jours, je pense qu’il est beaucoup plus facile de trouver des ressources sur la santé mentale.</a:t>
            </a:r>
            <a:endParaRPr lang="fr-FR" sz="2000" b="1" noProof="0" dirty="0">
              <a:solidFill>
                <a:schemeClr val="bg1"/>
              </a:solidFill>
              <a:latin typeface="Roboto"/>
              <a:cs typeface="Segoe UI"/>
            </a:endParaRPr>
          </a:p>
          <a:p>
            <a:pPr algn="r"/>
            <a:r>
              <a:rPr lang="fr-FR" sz="2000" noProof="0" dirty="0">
                <a:solidFill>
                  <a:schemeClr val="bg1"/>
                </a:solidFill>
                <a:latin typeface="Roboto"/>
                <a:ea typeface="Roboto Medium"/>
                <a:cs typeface="Segoe UI"/>
              </a:rPr>
              <a:t>— Élève de l’Ontario</a:t>
            </a:r>
            <a:endParaRPr lang="fr-FR" sz="2000" noProof="0" dirty="0">
              <a:solidFill>
                <a:schemeClr val="bg1"/>
              </a:solidFill>
              <a:latin typeface="Roboto"/>
              <a:ea typeface="Roboto Medium"/>
            </a:endParaRPr>
          </a:p>
        </p:txBody>
      </p:sp>
      <p:sp>
        <p:nvSpPr>
          <p:cNvPr id="9" name="Speech Bubble: Rectangle with Corners Rounded 8">
            <a:extLst>
              <a:ext uri="{FF2B5EF4-FFF2-40B4-BE49-F238E27FC236}">
                <a16:creationId xmlns:a16="http://schemas.microsoft.com/office/drawing/2014/main" id="{F76B877E-EA38-2BD2-E2DE-73B10B2847B4}"/>
              </a:ext>
            </a:extLst>
          </p:cNvPr>
          <p:cNvSpPr/>
          <p:nvPr/>
        </p:nvSpPr>
        <p:spPr>
          <a:xfrm>
            <a:off x="4723534" y="4489845"/>
            <a:ext cx="3338621" cy="1683786"/>
          </a:xfrm>
          <a:prstGeom prst="wedgeRoundRectCallout">
            <a:avLst>
              <a:gd name="adj1" fmla="val -22554"/>
              <a:gd name="adj2" fmla="val 70716"/>
              <a:gd name="adj3" fmla="val 16667"/>
            </a:avLst>
          </a:prstGeom>
          <a:solidFill>
            <a:srgbClr val="CFC5DE"/>
          </a:solidFill>
          <a:ln>
            <a:solidFill>
              <a:srgbClr val="CFC5DE"/>
            </a:solidFill>
          </a:ln>
        </p:spPr>
        <p:style>
          <a:lnRef idx="2">
            <a:schemeClr val="accent5"/>
          </a:lnRef>
          <a:fillRef idx="1">
            <a:schemeClr val="lt1"/>
          </a:fillRef>
          <a:effectRef idx="0">
            <a:schemeClr val="accent5"/>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2000" b="1" noProof="0" dirty="0">
                <a:latin typeface="Roboto"/>
                <a:ea typeface="Roboto Medium"/>
                <a:cs typeface="Segoe UI"/>
              </a:rPr>
              <a:t>Je recommanderais de demander de l’aide lorsque vous en ressentez le besoin.</a:t>
            </a:r>
            <a:endParaRPr lang="fr-FR" sz="2000" b="1" noProof="0" dirty="0">
              <a:latin typeface="Roboto"/>
            </a:endParaRPr>
          </a:p>
          <a:p>
            <a:pPr algn="r"/>
            <a:r>
              <a:rPr lang="fr-FR" sz="2000" noProof="0" dirty="0">
                <a:latin typeface="Aptos"/>
                <a:ea typeface="Roboto Medium"/>
                <a:cs typeface="Segoe UI"/>
              </a:rPr>
              <a:t>— </a:t>
            </a:r>
            <a:r>
              <a:rPr lang="fr-FR" sz="2000" noProof="0" dirty="0">
                <a:latin typeface="Roboto"/>
                <a:ea typeface="Roboto Medium"/>
                <a:cs typeface="Segoe UI"/>
              </a:rPr>
              <a:t>Élève de l’Ontario</a:t>
            </a:r>
            <a:endParaRPr lang="fr-FR" sz="2000" noProof="0" dirty="0">
              <a:latin typeface="Roboto"/>
              <a:ea typeface="Roboto Medium"/>
            </a:endParaRPr>
          </a:p>
        </p:txBody>
      </p:sp>
      <p:sp>
        <p:nvSpPr>
          <p:cNvPr id="5" name="Speech Bubble: Rectangle with Corners Rounded 4">
            <a:extLst>
              <a:ext uri="{FF2B5EF4-FFF2-40B4-BE49-F238E27FC236}">
                <a16:creationId xmlns:a16="http://schemas.microsoft.com/office/drawing/2014/main" id="{A42CDC51-0131-9409-16A4-3613619589E2}"/>
              </a:ext>
            </a:extLst>
          </p:cNvPr>
          <p:cNvSpPr/>
          <p:nvPr/>
        </p:nvSpPr>
        <p:spPr>
          <a:xfrm>
            <a:off x="8295065" y="4300769"/>
            <a:ext cx="3692012" cy="2070307"/>
          </a:xfrm>
          <a:prstGeom prst="wedgeRoundRectCallout">
            <a:avLst>
              <a:gd name="adj1" fmla="val -22554"/>
              <a:gd name="adj2" fmla="val 70716"/>
              <a:gd name="adj3" fmla="val 16667"/>
            </a:avLst>
          </a:prstGeom>
          <a:solidFill>
            <a:srgbClr val="009EDE"/>
          </a:solidFill>
          <a:ln>
            <a:solidFill>
              <a:srgbClr val="1BA3DC"/>
            </a:solidFill>
          </a:ln>
        </p:spPr>
        <p:style>
          <a:lnRef idx="2">
            <a:schemeClr val="accent4"/>
          </a:lnRef>
          <a:fillRef idx="1">
            <a:schemeClr val="lt1"/>
          </a:fillRef>
          <a:effectRef idx="0">
            <a:schemeClr val="accent4"/>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r>
              <a:rPr lang="fr-FR" sz="2000" b="1" noProof="0" dirty="0">
                <a:solidFill>
                  <a:schemeClr val="bg1"/>
                </a:solidFill>
                <a:latin typeface="Roboto"/>
                <a:ea typeface="Roboto Medium"/>
                <a:cs typeface="Segoe UI"/>
              </a:rPr>
              <a:t>J’ai l’impression que les gens vont me considérer comme inférieur à eux ou que je ne suis pas capable de faire certaines choses</a:t>
            </a:r>
            <a:endParaRPr lang="fr-FR" sz="2000" b="1" noProof="0" dirty="0">
              <a:solidFill>
                <a:schemeClr val="bg1"/>
              </a:solidFill>
              <a:latin typeface="Roboto"/>
            </a:endParaRPr>
          </a:p>
          <a:p>
            <a:pPr algn="r"/>
            <a:r>
              <a:rPr lang="fr-FR" sz="2000" noProof="0" dirty="0">
                <a:solidFill>
                  <a:schemeClr val="bg1"/>
                </a:solidFill>
                <a:latin typeface="Roboto"/>
                <a:ea typeface="Roboto Medium"/>
                <a:cs typeface="Segoe UI"/>
              </a:rPr>
              <a:t>— Élève de l’Ontario</a:t>
            </a:r>
            <a:endParaRPr lang="fr-FR" sz="2000" noProof="0" dirty="0">
              <a:solidFill>
                <a:schemeClr val="bg1"/>
              </a:solidFill>
              <a:latin typeface="Roboto"/>
              <a:ea typeface="Roboto Medium"/>
            </a:endParaRPr>
          </a:p>
        </p:txBody>
      </p:sp>
    </p:spTree>
    <p:extLst>
      <p:ext uri="{BB962C8B-B14F-4D97-AF65-F5344CB8AC3E}">
        <p14:creationId xmlns:p14="http://schemas.microsoft.com/office/powerpoint/2010/main" val="218119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2EEE-626C-FB0E-3A77-190D62DCD70A}"/>
              </a:ext>
            </a:extLst>
          </p:cNvPr>
          <p:cNvSpPr>
            <a:spLocks noGrp="1"/>
          </p:cNvSpPr>
          <p:nvPr>
            <p:ph type="title"/>
          </p:nvPr>
        </p:nvSpPr>
        <p:spPr>
          <a:xfrm>
            <a:off x="121508" y="148281"/>
            <a:ext cx="10515600" cy="368603"/>
          </a:xfrm>
        </p:spPr>
        <p:txBody>
          <a:bodyPr vert="horz" lIns="91440" tIns="45720" rIns="91440" bIns="45720" rtlCol="0" anchor="b">
            <a:normAutofit fontScale="90000"/>
          </a:bodyPr>
          <a:lstStyle/>
          <a:p>
            <a:r>
              <a:rPr lang="fr-FR" sz="3600" noProof="0" dirty="0">
                <a:solidFill>
                  <a:srgbClr val="EBF9FC"/>
                </a:solidFill>
              </a:rPr>
              <a:t>Réfléchissez</a:t>
            </a:r>
          </a:p>
        </p:txBody>
      </p:sp>
      <p:pic>
        <p:nvPicPr>
          <p:cNvPr id="4" name="Picture 3" descr="réfléchir">
            <a:extLst>
              <a:ext uri="{FF2B5EF4-FFF2-40B4-BE49-F238E27FC236}">
                <a16:creationId xmlns:a16="http://schemas.microsoft.com/office/drawing/2014/main" id="{DB07726E-6FBD-3860-272E-ED6C3E33A9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523" y="516884"/>
            <a:ext cx="1792090" cy="1938238"/>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900652"/>
            <a:ext cx="7576647" cy="3255020"/>
          </a:xfrm>
        </p:spPr>
        <p:txBody>
          <a:bodyPr vert="horz" lIns="91440" tIns="45720" rIns="91440" bIns="45720" rtlCol="0" anchor="t">
            <a:normAutofit/>
          </a:bodyPr>
          <a:lstStyle/>
          <a:p>
            <a:r>
              <a:rPr lang="fr-FR" sz="3000" noProof="0" dirty="0">
                <a:latin typeface="Roboto"/>
                <a:ea typeface="Roboto"/>
                <a:cs typeface="Roboto"/>
              </a:rPr>
              <a:t>Que disent les élèves avec lesquels vous êtes en contact? </a:t>
            </a:r>
            <a:endParaRPr lang="fr-FR" sz="3000" noProof="0" dirty="0">
              <a:latin typeface="Aptos" panose="020B0004020202020204"/>
              <a:ea typeface="Roboto"/>
              <a:cs typeface="Roboto"/>
            </a:endParaRPr>
          </a:p>
          <a:p>
            <a:r>
              <a:rPr lang="fr-FR" sz="3000" noProof="0" dirty="0">
                <a:latin typeface="Roboto"/>
                <a:ea typeface="Roboto"/>
                <a:cs typeface="Roboto"/>
              </a:rPr>
              <a:t>Pensez-vous qu’ils seraient en accord ou en désaccord? </a:t>
            </a:r>
            <a:endParaRPr lang="fr-FR" sz="3000" noProof="0" dirty="0">
              <a:latin typeface="Aptos" panose="020B0004020202020204"/>
              <a:ea typeface="Roboto"/>
              <a:cs typeface="Roboto"/>
            </a:endParaRPr>
          </a:p>
          <a:p>
            <a:r>
              <a:rPr lang="fr-FR" sz="3000" noProof="0" dirty="0">
                <a:latin typeface="Roboto"/>
                <a:ea typeface="Roboto"/>
                <a:cs typeface="Roboto"/>
              </a:rPr>
              <a:t>Ont-ils soulevé d’autres préoccupations ou points à prendre en considération?</a:t>
            </a:r>
            <a:endParaRPr lang="fr-FR" sz="3000" noProof="0" dirty="0">
              <a:latin typeface="Aptos" panose="020B0004020202020204"/>
              <a:ea typeface="Roboto"/>
              <a:cs typeface="Roboto"/>
            </a:endParaRPr>
          </a:p>
        </p:txBody>
      </p:sp>
    </p:spTree>
    <p:extLst>
      <p:ext uri="{BB962C8B-B14F-4D97-AF65-F5344CB8AC3E}">
        <p14:creationId xmlns:p14="http://schemas.microsoft.com/office/powerpoint/2010/main" val="290961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C486-7C16-30EC-83E6-C6297871340B}"/>
              </a:ext>
            </a:extLst>
          </p:cNvPr>
          <p:cNvSpPr>
            <a:spLocks noGrp="1"/>
          </p:cNvSpPr>
          <p:nvPr>
            <p:ph type="title"/>
          </p:nvPr>
        </p:nvSpPr>
        <p:spPr>
          <a:xfrm>
            <a:off x="0" y="102131"/>
            <a:ext cx="10515600" cy="556054"/>
          </a:xfrm>
        </p:spPr>
        <p:txBody>
          <a:bodyPr vert="horz" lIns="91440" tIns="45720" rIns="91440" bIns="45720" rtlCol="0" anchor="b">
            <a:normAutofit fontScale="90000"/>
          </a:bodyPr>
          <a:lstStyle/>
          <a:p>
            <a:r>
              <a:rPr lang="fr-FR" sz="4000" noProof="0" dirty="0">
                <a:solidFill>
                  <a:srgbClr val="7ABC30"/>
                </a:solidFill>
              </a:rPr>
              <a:t>Comprenez le sujet</a:t>
            </a:r>
          </a:p>
        </p:txBody>
      </p:sp>
      <p:pic>
        <p:nvPicPr>
          <p:cNvPr id="3" name="Picture 2" descr="comprendre le sujet">
            <a:extLst>
              <a:ext uri="{FF2B5EF4-FFF2-40B4-BE49-F238E27FC236}">
                <a16:creationId xmlns:a16="http://schemas.microsoft.com/office/drawing/2014/main" id="{19A163B7-C0CF-806C-9EAB-4C5CFC93C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459" y="846136"/>
            <a:ext cx="5465081" cy="5909733"/>
          </a:xfrm>
          <a:prstGeom prst="rect">
            <a:avLst/>
          </a:prstGeom>
        </p:spPr>
      </p:pic>
    </p:spTree>
    <p:extLst>
      <p:ext uri="{BB962C8B-B14F-4D97-AF65-F5344CB8AC3E}">
        <p14:creationId xmlns:p14="http://schemas.microsoft.com/office/powerpoint/2010/main" val="82809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C6149-DFBA-7361-DAEE-B885532CFDB8}"/>
              </a:ext>
            </a:extLst>
          </p:cNvPr>
          <p:cNvSpPr txBox="1">
            <a:spLocks noGrp="1"/>
          </p:cNvSpPr>
          <p:nvPr>
            <p:ph type="title" idx="4294967295"/>
          </p:nvPr>
        </p:nvSpPr>
        <p:spPr>
          <a:xfrm>
            <a:off x="685917" y="882925"/>
            <a:ext cx="4370089"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chemeClr val="tx1"/>
                </a:solidFill>
                <a:effectLst/>
                <a:uLnTx/>
                <a:uFillTx/>
                <a:latin typeface="Poppins SemiBold"/>
                <a:ea typeface="+mn-ea"/>
                <a:cs typeface="+mn-cs"/>
              </a:rPr>
              <a:t>Quel est votre rôle </a:t>
            </a:r>
            <a:r>
              <a:rPr kumimoji="0" lang="fr-FR" sz="3600" b="1" i="0" u="none" strike="noStrike" kern="1200" cap="none" spc="0" normalizeH="0" baseline="0" noProof="0" dirty="0">
                <a:ln>
                  <a:noFill/>
                </a:ln>
                <a:solidFill>
                  <a:schemeClr val="tx1"/>
                </a:solidFill>
                <a:effectLst/>
                <a:uLnTx/>
                <a:uFillTx/>
                <a:latin typeface="Poppins SemiBold"/>
                <a:ea typeface="+mn-ea"/>
                <a:cs typeface="+mn-cs"/>
              </a:rPr>
              <a:t>lorsque vous remarquez des problèmes de santé mentale chez un élève?</a:t>
            </a:r>
            <a:endParaRPr kumimoji="0" lang="fr-FR" sz="3600" b="1"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1 in 5 people">
            <a:extLst>
              <a:ext uri="{FF2B5EF4-FFF2-40B4-BE49-F238E27FC236}">
                <a16:creationId xmlns:a16="http://schemas.microsoft.com/office/drawing/2014/main" id="{AFE073AF-CFF4-2913-D967-9EB5FB681242}"/>
              </a:ext>
            </a:extLst>
          </p:cNvPr>
          <p:cNvPicPr>
            <a:picLocks noChangeAspect="1"/>
          </p:cNvPicPr>
          <p:nvPr/>
        </p:nvPicPr>
        <p:blipFill>
          <a:blip r:embed="rId3"/>
          <a:stretch>
            <a:fillRect/>
          </a:stretch>
        </p:blipFill>
        <p:spPr>
          <a:xfrm>
            <a:off x="1059055" y="4558011"/>
            <a:ext cx="2771929" cy="2024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a:extLst>
              <a:ext uri="{FF2B5EF4-FFF2-40B4-BE49-F238E27FC236}">
                <a16:creationId xmlns:a16="http://schemas.microsoft.com/office/drawing/2014/main" id="{D8251351-CCB4-2006-666A-161C5F981612}"/>
              </a:ext>
            </a:extLst>
          </p:cNvPr>
          <p:cNvSpPr txBox="1"/>
          <p:nvPr/>
        </p:nvSpPr>
        <p:spPr>
          <a:xfrm>
            <a:off x="1577751" y="4798692"/>
            <a:ext cx="2065906"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noProof="0" dirty="0"/>
              <a:t>1 personne sur 5</a:t>
            </a:r>
          </a:p>
        </p:txBody>
      </p:sp>
      <p:grpSp>
        <p:nvGrpSpPr>
          <p:cNvPr id="17" name="Group 16" descr="Modèle harmonisé et intégré">
            <a:extLst>
              <a:ext uri="{FF2B5EF4-FFF2-40B4-BE49-F238E27FC236}">
                <a16:creationId xmlns:a16="http://schemas.microsoft.com/office/drawing/2014/main" id="{CCB0B64F-1C02-10E8-D4F4-E2A2E3372368}"/>
              </a:ext>
            </a:extLst>
          </p:cNvPr>
          <p:cNvGrpSpPr/>
          <p:nvPr/>
        </p:nvGrpSpPr>
        <p:grpSpPr>
          <a:xfrm>
            <a:off x="5833581" y="578664"/>
            <a:ext cx="5299364" cy="6003985"/>
            <a:chOff x="5833581" y="578664"/>
            <a:chExt cx="5299364" cy="6003985"/>
          </a:xfrm>
        </p:grpSpPr>
        <p:pic>
          <p:nvPicPr>
            <p:cNvPr id="9" name="Picture 8">
              <a:extLst>
                <a:ext uri="{FF2B5EF4-FFF2-40B4-BE49-F238E27FC236}">
                  <a16:creationId xmlns:a16="http://schemas.microsoft.com/office/drawing/2014/main" id="{1A46B497-C6A6-4EFF-2F88-51ACACB531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833581" y="578664"/>
              <a:ext cx="5299364" cy="6003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Freeform: Shape 13">
              <a:extLst>
                <a:ext uri="{FF2B5EF4-FFF2-40B4-BE49-F238E27FC236}">
                  <a16:creationId xmlns:a16="http://schemas.microsoft.com/office/drawing/2014/main" id="{1DB9F147-BA3E-8A39-6AD0-9D218449D865}"/>
                </a:ext>
              </a:extLst>
            </p:cNvPr>
            <p:cNvSpPr/>
            <p:nvPr/>
          </p:nvSpPr>
          <p:spPr>
            <a:xfrm>
              <a:off x="6347697" y="4761621"/>
              <a:ext cx="4271129" cy="1029073"/>
            </a:xfrm>
            <a:custGeom>
              <a:avLst/>
              <a:gdLst>
                <a:gd name="csX0" fmla="*/ 586175 w 4271129"/>
                <a:gd name="csY0" fmla="*/ 0 h 1029073"/>
                <a:gd name="csX1" fmla="*/ 3684953 w 4271129"/>
                <a:gd name="csY1" fmla="*/ 0 h 1029073"/>
                <a:gd name="csX2" fmla="*/ 4271129 w 4271129"/>
                <a:gd name="csY2" fmla="*/ 1029073 h 1029073"/>
                <a:gd name="csX3" fmla="*/ 0 w 4271129"/>
                <a:gd name="csY3" fmla="*/ 1029073 h 1029073"/>
                <a:gd name="csX4" fmla="*/ 586175 w 4271129"/>
                <a:gd name="csY4" fmla="*/ 0 h 1029073"/>
              </a:gdLst>
              <a:ahLst/>
              <a:cxnLst>
                <a:cxn ang="0">
                  <a:pos x="csX0" y="csY0"/>
                </a:cxn>
                <a:cxn ang="0">
                  <a:pos x="csX1" y="csY1"/>
                </a:cxn>
                <a:cxn ang="0">
                  <a:pos x="csX2" y="csY2"/>
                </a:cxn>
                <a:cxn ang="0">
                  <a:pos x="csX3" y="csY3"/>
                </a:cxn>
                <a:cxn ang="0">
                  <a:pos x="csX4" y="csY4"/>
                </a:cxn>
              </a:cxnLst>
              <a:rect l="l" t="t" r="r" b="b"/>
              <a:pathLst>
                <a:path w="4271129" h="1029073">
                  <a:moveTo>
                    <a:pt x="586175" y="0"/>
                  </a:moveTo>
                  <a:lnTo>
                    <a:pt x="3684953" y="0"/>
                  </a:lnTo>
                  <a:lnTo>
                    <a:pt x="4271129" y="1029073"/>
                  </a:lnTo>
                  <a:lnTo>
                    <a:pt x="0" y="1029073"/>
                  </a:lnTo>
                  <a:lnTo>
                    <a:pt x="586175" y="0"/>
                  </a:lnTo>
                  <a:close/>
                </a:path>
              </a:pathLst>
            </a:custGeom>
            <a:noFill/>
            <a:ln w="57150">
              <a:solidFill>
                <a:srgbClr val="400E8A"/>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Oval 9">
              <a:extLst>
                <a:ext uri="{FF2B5EF4-FFF2-40B4-BE49-F238E27FC236}">
                  <a16:creationId xmlns:a16="http://schemas.microsoft.com/office/drawing/2014/main" id="{7868E30A-0B63-8536-6603-06A0DF918D44}"/>
                </a:ext>
              </a:extLst>
            </p:cNvPr>
            <p:cNvSpPr/>
            <p:nvPr/>
          </p:nvSpPr>
          <p:spPr>
            <a:xfrm>
              <a:off x="6630040" y="4452702"/>
              <a:ext cx="3706445" cy="387331"/>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Isosceles Triangle 15">
              <a:extLst>
                <a:ext uri="{FF2B5EF4-FFF2-40B4-BE49-F238E27FC236}">
                  <a16:creationId xmlns:a16="http://schemas.microsoft.com/office/drawing/2014/main" id="{2A1626EF-1F0D-E095-C45A-C2F5FE4997AF}"/>
                </a:ext>
              </a:extLst>
            </p:cNvPr>
            <p:cNvSpPr/>
            <p:nvPr/>
          </p:nvSpPr>
          <p:spPr>
            <a:xfrm>
              <a:off x="7058603" y="2096379"/>
              <a:ext cx="2826801" cy="2458995"/>
            </a:xfrm>
            <a:prstGeom prst="triangle">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2390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260E-216E-6151-F8B2-DE76C9ECE7D3}"/>
              </a:ext>
            </a:extLst>
          </p:cNvPr>
          <p:cNvSpPr>
            <a:spLocks noGrp="1"/>
          </p:cNvSpPr>
          <p:nvPr>
            <p:ph type="title"/>
          </p:nvPr>
        </p:nvSpPr>
        <p:spPr>
          <a:xfrm>
            <a:off x="0" y="0"/>
            <a:ext cx="10515600" cy="358346"/>
          </a:xfrm>
        </p:spPr>
        <p:txBody>
          <a:bodyPr vert="horz" lIns="91440" tIns="45720" rIns="91440" bIns="45720" rtlCol="0" anchor="b">
            <a:normAutofit fontScale="90000"/>
          </a:bodyPr>
          <a:lstStyle/>
          <a:p>
            <a:r>
              <a:rPr lang="fr-FR" sz="2000" noProof="0" dirty="0">
                <a:solidFill>
                  <a:schemeClr val="bg1"/>
                </a:solidFill>
              </a:rPr>
              <a:t>Vidéo : Les sacs à dos que nous portons</a:t>
            </a:r>
          </a:p>
        </p:txBody>
      </p:sp>
      <p:pic>
        <p:nvPicPr>
          <p:cNvPr id="3" name="Online Media 2" title="Exercice de visualisation guidée : Les sacs à dos que nous portons">
            <a:hlinkClick r:id="" action="ppaction://media"/>
            <a:extLst>
              <a:ext uri="{FF2B5EF4-FFF2-40B4-BE49-F238E27FC236}">
                <a16:creationId xmlns:a16="http://schemas.microsoft.com/office/drawing/2014/main" id="{D75E51D3-E18B-77EB-21D4-AF036DA794FD}"/>
              </a:ext>
            </a:extLst>
          </p:cNvPr>
          <p:cNvPicPr>
            <a:picLocks noRot="1" noChangeAspect="1"/>
          </p:cNvPicPr>
          <p:nvPr>
            <a:videoFile r:link="rId1"/>
          </p:nvPr>
        </p:nvPicPr>
        <p:blipFill>
          <a:blip r:embed="rId4"/>
          <a:stretch>
            <a:fillRect/>
          </a:stretch>
        </p:blipFill>
        <p:spPr>
          <a:xfrm>
            <a:off x="1094232" y="605210"/>
            <a:ext cx="10003536" cy="5647579"/>
          </a:xfrm>
          <a:prstGeom prst="rect">
            <a:avLst/>
          </a:prstGeom>
        </p:spPr>
      </p:pic>
    </p:spTree>
    <p:extLst>
      <p:ext uri="{BB962C8B-B14F-4D97-AF65-F5344CB8AC3E}">
        <p14:creationId xmlns:p14="http://schemas.microsoft.com/office/powerpoint/2010/main" val="107186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a1c9f355-ecd3-4278-9438-8cd8c6e98a42" xsi:nil="true"/>
    <_dlc_DocId xmlns="46a5dd20-f0b3-4d61-834b-69fb9fff00eb">2MMV42CKC3FZ-1937131458-135379</_dlc_DocId>
    <Priority xmlns="a1c9f355-ecd3-4278-9438-8cd8c6e98a42" xsi:nil="true"/>
    <Image xmlns="a1c9f355-ecd3-4278-9438-8cd8c6e98a42" xsi:nil="true"/>
    <Tags xmlns="a1c9f355-ecd3-4278-9438-8cd8c6e98a42" xsi:nil="true"/>
    <thumbnails xmlns="a1c9f355-ecd3-4278-9438-8cd8c6e98a42" xsi:nil="true"/>
    <_dlc_DocIdUrl xmlns="46a5dd20-f0b3-4d61-834b-69fb9fff00eb">
      <Url>https://smhosmso.sharepoint.com/sites/SchoolMentalHealthOntario/_layouts/15/DocIdRedir.aspx?ID=2MMV42CKC3FZ-1937131458-135379</Url>
      <Description>2MMV42CKC3FZ-1937131458-135379</Description>
    </_dlc_DocIdUrl>
    <lcf76f155ced4ddcb4097134ff3c332f xmlns="a1c9f355-ecd3-4278-9438-8cd8c6e98a42">
      <Terms xmlns="http://schemas.microsoft.com/office/infopath/2007/PartnerControls"/>
    </lcf76f155ced4ddcb4097134ff3c332f>
    <TaxCatchAll xmlns="46a5dd20-f0b3-4d61-834b-69fb9fff00eb"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8F6C30-C104-4FE9-AB16-3E75CBB0D321}">
  <ds:schemaRefs>
    <ds:schemaRef ds:uri="http://schemas.microsoft.com/sharepoint/v3/contenttype/forms"/>
  </ds:schemaRefs>
</ds:datastoreItem>
</file>

<file path=customXml/itemProps2.xml><?xml version="1.0" encoding="utf-8"?>
<ds:datastoreItem xmlns:ds="http://schemas.openxmlformats.org/officeDocument/2006/customXml" ds:itemID="{659F3CA7-6497-4AA8-AA3C-CDF15D4D3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f355-ecd3-4278-9438-8cd8c6e98a42"/>
    <ds:schemaRef ds:uri="46a5dd20-f0b3-4d61-834b-69fb9fff0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8CF410-5017-48A6-90AD-0CBDC217A40F}">
  <ds:schemaRefs>
    <ds:schemaRef ds:uri="http://purl.org/dc/terms/"/>
    <ds:schemaRef ds:uri="http://purl.org/dc/elements/1.1/"/>
    <ds:schemaRef ds:uri="http://www.w3.org/XML/1998/namespace"/>
    <ds:schemaRef ds:uri="http://schemas.microsoft.com/office/2006/metadata/properties"/>
    <ds:schemaRef ds:uri="a1c9f355-ecd3-4278-9438-8cd8c6e98a42"/>
    <ds:schemaRef ds:uri="http://schemas.microsoft.com/office/2006/documentManagement/types"/>
    <ds:schemaRef ds:uri="http://purl.org/dc/dcmitype/"/>
    <ds:schemaRef ds:uri="http://schemas.microsoft.com/office/infopath/2007/PartnerControls"/>
    <ds:schemaRef ds:uri="46a5dd20-f0b3-4d61-834b-69fb9fff00eb"/>
    <ds:schemaRef ds:uri="http://schemas.openxmlformats.org/package/2006/metadata/core-properties"/>
  </ds:schemaRefs>
</ds:datastoreItem>
</file>

<file path=customXml/itemProps4.xml><?xml version="1.0" encoding="utf-8"?>
<ds:datastoreItem xmlns:ds="http://schemas.openxmlformats.org/officeDocument/2006/customXml" ds:itemID="{F723A94E-0BA9-427F-AFD6-C2264C08B50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3004</Words>
  <Application>Microsoft Office PowerPoint</Application>
  <PresentationFormat>Widescreen</PresentationFormat>
  <Paragraphs>164</Paragraphs>
  <Slides>26</Slides>
  <Notes>22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Aptos Display</vt:lpstr>
      <vt:lpstr>Arial</vt:lpstr>
      <vt:lpstr>Arial,Sans-Serif</vt:lpstr>
      <vt:lpstr>Calibri</vt:lpstr>
      <vt:lpstr>Poppins SemiBold</vt:lpstr>
      <vt:lpstr>Roboto</vt:lpstr>
      <vt:lpstr>Segoe UI</vt:lpstr>
      <vt:lpstr>Symbol</vt:lpstr>
      <vt:lpstr>Wingdings</vt:lpstr>
      <vt:lpstr>office theme</vt:lpstr>
      <vt:lpstr>Module D : Dans quelles circonstances les élèves pourraient-ils avoir besoin d’un soutien supplémentaire?</vt:lpstr>
      <vt:lpstr>Notes pour l’animation</vt:lpstr>
      <vt:lpstr>Notes pour l’animation 2</vt:lpstr>
      <vt:lpstr>À la fin de ce module, nous serons en mesure de :</vt:lpstr>
      <vt:lpstr>Ce que les élèves de l’Ontario ont partagé au sujet de la recherche d’aide</vt:lpstr>
      <vt:lpstr>Réfléchissez</vt:lpstr>
      <vt:lpstr>Comprenez le sujet</vt:lpstr>
      <vt:lpstr>Quel est votre rôle lorsque vous remarquez des problèmes de santé mentale chez un élève?</vt:lpstr>
      <vt:lpstr>Vidéo : Les sacs à dos que nous portons</vt:lpstr>
      <vt:lpstr>Réfléchissez 2</vt:lpstr>
      <vt:lpstr>Remarquez...</vt:lpstr>
      <vt:lpstr>Le saviez-vous?</vt:lpstr>
      <vt:lpstr>Citation d’un professionnel de la santé mentale en milieu scolaire</vt:lpstr>
      <vt:lpstr>Réfléchissez 3</vt:lpstr>
      <vt:lpstr>Explorez les stratégies</vt:lpstr>
      <vt:lpstr>Les obstacles à la recherche d’aide</vt:lpstr>
      <vt:lpstr>Construisez votre boîte à outils</vt:lpstr>
      <vt:lpstr>Mon cercle de soutien</vt:lpstr>
      <vt:lpstr>Allez plus loin</vt:lpstr>
      <vt:lpstr>Guide de référence UN APPEL</vt:lpstr>
      <vt:lpstr>UN APPEL - Cercle de soutien</vt:lpstr>
      <vt:lpstr>Votre santé mentale est également importante.</vt:lpstr>
      <vt:lpstr>Partagez vos connaissances</vt:lpstr>
      <vt:lpstr>Tension  et détente</vt:lpstr>
      <vt:lpstr>Se calmer par la visualisation - forêt imaginaire</vt:lpstr>
      <vt:lpstr>Restez en contact avec SMS-ON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2026-03-31T15:45:44Z</dcterms:created>
  <dcterms:modified xsi:type="dcterms:W3CDTF">2026-03-31T15:46:02Z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_dlc_DocIdItemGuid">
    <vt:lpwstr>2c2af63e-fec7-42e9-81ee-9c84aeee6413</vt:lpwstr>
  </property>
  <property fmtid="{D5CDD505-2E9C-101B-9397-08002B2CF9AE}" pid="4" name="MediaServiceImageTags">
    <vt:lpwstr/>
  </property>
  <property fmtid="{D5CDD505-2E9C-101B-9397-08002B2CF9AE}" pid="5" name="ContentTypeId">
    <vt:lpwstr>0x010100CCA129D4CF93FD40B4303B32156186A5</vt:lpwstr>
  </property>
</Properties>
</file>