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5"/>
  </p:sldMasterIdLst>
  <p:notesMasterIdLst>
    <p:notesMasterId r:id="rId25"/>
  </p:notesMasterIdLst>
  <p:handoutMasterIdLst>
    <p:handoutMasterId r:id="rId26"/>
  </p:handoutMasterIdLst>
  <p:sldIdLst>
    <p:sldId id="282" r:id="rId6"/>
    <p:sldId id="275" r:id="rId7"/>
    <p:sldId id="281" r:id="rId8"/>
    <p:sldId id="257" r:id="rId9"/>
    <p:sldId id="265" r:id="rId10"/>
    <p:sldId id="272" r:id="rId11"/>
    <p:sldId id="258" r:id="rId12"/>
    <p:sldId id="271" r:id="rId13"/>
    <p:sldId id="292" r:id="rId14"/>
    <p:sldId id="270" r:id="rId15"/>
    <p:sldId id="289" r:id="rId16"/>
    <p:sldId id="266" r:id="rId17"/>
    <p:sldId id="261" r:id="rId18"/>
    <p:sldId id="290" r:id="rId19"/>
    <p:sldId id="285" r:id="rId20"/>
    <p:sldId id="262" r:id="rId21"/>
    <p:sldId id="286" r:id="rId22"/>
    <p:sldId id="263" r:id="rId23"/>
    <p:sldId id="26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04DC1948-A029-47CE-9B52-B123B98F0B9A}">
          <p14:sldIdLst>
            <p14:sldId id="282"/>
            <p14:sldId id="275"/>
            <p14:sldId id="281"/>
          </p14:sldIdLst>
        </p14:section>
        <p14:section name="Learning outline" id="{B730409B-91B1-4BFB-B7B5-3360120D3C07}">
          <p14:sldIdLst>
            <p14:sldId id="257"/>
            <p14:sldId id="265"/>
          </p14:sldIdLst>
        </p14:section>
        <p14:section name="Main content" id="{304C0CC0-36DE-4C11-BCF9-F86359E98113}">
          <p14:sldIdLst>
            <p14:sldId id="272"/>
            <p14:sldId id="258"/>
            <p14:sldId id="271"/>
            <p14:sldId id="292"/>
            <p14:sldId id="270"/>
            <p14:sldId id="289"/>
            <p14:sldId id="266"/>
            <p14:sldId id="261"/>
            <p14:sldId id="290"/>
          </p14:sldIdLst>
        </p14:section>
        <p14:section name="Build your toolbox" id="{8DB09A94-CF3D-46EB-9729-A7A88D83ED82}">
          <p14:sldIdLst>
            <p14:sldId id="285"/>
            <p14:sldId id="262"/>
          </p14:sldIdLst>
        </p14:section>
        <p14:section name="Dig deeper" id="{FE2DBE8E-2028-4E8C-AC67-388811B36801}">
          <p14:sldIdLst>
            <p14:sldId id="286"/>
            <p14:sldId id="263"/>
          </p14:sldIdLst>
        </p14:section>
        <p14:section name="Closing" id="{AF23F668-4164-4FBC-94D4-CD08B5C5806C}">
          <p14:sldIdLst>
            <p14:sldId id="26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7ABC30"/>
    <a:srgbClr val="400E8A"/>
    <a:srgbClr val="1BA3DC"/>
    <a:srgbClr val="60A500"/>
    <a:srgbClr val="FCFA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1B97DF-A3CF-439D-AE6F-31F07266BFFF}" v="1" dt="2026-03-31T15:26:37.226"/>
    <p1510:client id="{5F9DD2C9-60E7-44DF-8E79-DA68436FCD93}" v="9" dt="2026-03-31T15:25:48.9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17" autoAdjust="0"/>
    <p:restoredTop sz="73962" autoAdjust="0"/>
  </p:normalViewPr>
  <p:slideViewPr>
    <p:cSldViewPr snapToGrid="0" showGuides="1">
      <p:cViewPr>
        <p:scale>
          <a:sx n="64" d="100"/>
          <a:sy n="64" d="100"/>
        </p:scale>
        <p:origin x="3828" y="1176"/>
      </p:cViewPr>
      <p:guideLst/>
    </p:cSldViewPr>
  </p:slideViewPr>
  <p:notesTextViewPr>
    <p:cViewPr>
      <p:scale>
        <a:sx n="1" d="1"/>
        <a:sy n="1" d="1"/>
      </p:scale>
      <p:origin x="0" y="0"/>
    </p:cViewPr>
  </p:notesTextViewPr>
  <p:notesViewPr>
    <p:cSldViewPr snapToGrid="0" showGuides="1">
      <p:cViewPr varScale="1">
        <p:scale>
          <a:sx n="118" d="100"/>
          <a:sy n="118" d="100"/>
        </p:scale>
        <p:origin x="404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8/10/relationships/authors" Targe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B3D8EB8-7560-64D0-AB6C-29A721FBFEB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2306052-DB1D-448F-8C24-23D84798BC44}" type="datetimeFigureOut">
              <a:rPr lang="en-CA" smtClean="0">
                <a:latin typeface="Roboto Medium" panose="02000000000000000000" pitchFamily="2" charset="0"/>
                <a:ea typeface="Roboto Medium" panose="02000000000000000000" pitchFamily="2" charset="0"/>
              </a:rPr>
              <a:t>2026-03-31</a:t>
            </a:fld>
            <a:endParaRPr lang="en-CA">
              <a:latin typeface="Roboto Medium" panose="02000000000000000000" pitchFamily="2" charset="0"/>
              <a:ea typeface="Roboto Medium" panose="02000000000000000000" pitchFamily="2" charset="0"/>
            </a:endParaRPr>
          </a:p>
        </p:txBody>
      </p:sp>
      <p:sp>
        <p:nvSpPr>
          <p:cNvPr id="5" name="Slide Number Placeholder 4">
            <a:extLst>
              <a:ext uri="{FF2B5EF4-FFF2-40B4-BE49-F238E27FC236}">
                <a16:creationId xmlns:a16="http://schemas.microsoft.com/office/drawing/2014/main" id="{6D26FF49-7C7D-858D-6F84-7DC05242B65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C597D1C-EF1C-4988-809E-A853123E2F19}" type="slidenum">
              <a:rPr lang="en-CA" smtClean="0">
                <a:latin typeface="Roboto Medium" panose="02000000000000000000" pitchFamily="2" charset="0"/>
                <a:ea typeface="Roboto Medium" panose="02000000000000000000" pitchFamily="2" charset="0"/>
              </a:rPr>
              <a:t>‹#›</a:t>
            </a:fld>
            <a:endParaRPr lang="en-CA">
              <a:latin typeface="Roboto Medium" panose="02000000000000000000" pitchFamily="2" charset="0"/>
              <a:ea typeface="Roboto Medium" panose="02000000000000000000" pitchFamily="2" charset="0"/>
            </a:endParaRPr>
          </a:p>
        </p:txBody>
      </p:sp>
      <p:pic>
        <p:nvPicPr>
          <p:cNvPr id="6" name="Picture 5">
            <a:extLst>
              <a:ext uri="{FF2B5EF4-FFF2-40B4-BE49-F238E27FC236}">
                <a16:creationId xmlns:a16="http://schemas.microsoft.com/office/drawing/2014/main" id="{6481B2F5-20DC-225B-1C5A-820EA8482EE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81858" y="119006"/>
            <a:ext cx="1396090" cy="483422"/>
          </a:xfrm>
          <a:prstGeom prst="rect">
            <a:avLst/>
          </a:prstGeom>
          <a:solidFill>
            <a:srgbClr val="FFFFFF">
              <a:shade val="85000"/>
            </a:srgbClr>
          </a:solidFill>
          <a:ln w="88900" cap="sq">
            <a:noFill/>
            <a:miter lim="800000"/>
          </a:ln>
          <a:effectLst/>
        </p:spPr>
      </p:pic>
    </p:spTree>
    <p:extLst>
      <p:ext uri="{BB962C8B-B14F-4D97-AF65-F5344CB8AC3E}">
        <p14:creationId xmlns:p14="http://schemas.microsoft.com/office/powerpoint/2010/main" val="2391972537"/>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5186995" y="245944"/>
            <a:ext cx="1671005" cy="458788"/>
          </a:xfrm>
          <a:prstGeom prst="rect">
            <a:avLst/>
          </a:prstGeom>
        </p:spPr>
        <p:txBody>
          <a:bodyPr vert="horz" lIns="91440" tIns="45720" rIns="91440" bIns="45720" rtlCol="0"/>
          <a:lstStyle>
            <a:lvl1pPr algn="r">
              <a:defRPr sz="1200"/>
            </a:lvl1pPr>
          </a:lstStyle>
          <a:p>
            <a:fld id="{A1C349E9-2A97-448F-BE28-D777DCD66C9A}" type="datetimeFigureOut">
              <a:t>3/31/2026</a:t>
            </a:fld>
            <a:endParaRPr lang="en-US"/>
          </a:p>
        </p:txBody>
      </p:sp>
      <p:sp>
        <p:nvSpPr>
          <p:cNvPr id="4" name="Slide Image Placeholder 3"/>
          <p:cNvSpPr>
            <a:spLocks noGrp="1" noRot="1" noChangeAspect="1"/>
          </p:cNvSpPr>
          <p:nvPr>
            <p:ph type="sldImg" idx="2"/>
          </p:nvPr>
        </p:nvSpPr>
        <p:spPr>
          <a:xfrm>
            <a:off x="0" y="16817"/>
            <a:ext cx="3429000" cy="19288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3172" y="2011812"/>
            <a:ext cx="6653677" cy="71321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2328E4-C96E-4DAA-918B-A76257ADD25D}" type="slidenum">
              <a:t>‹#›</a:t>
            </a:fld>
            <a:endParaRPr lang="en-US"/>
          </a:p>
        </p:txBody>
      </p:sp>
      <p:pic>
        <p:nvPicPr>
          <p:cNvPr id="8" name="Picture 7">
            <a:extLst>
              <a:ext uri="{FF2B5EF4-FFF2-40B4-BE49-F238E27FC236}">
                <a16:creationId xmlns:a16="http://schemas.microsoft.com/office/drawing/2014/main" id="{64427FF3-9602-8EE9-02B1-61D0BB053DA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580511" y="162867"/>
            <a:ext cx="1118761" cy="387392"/>
          </a:xfrm>
          <a:prstGeom prst="rect">
            <a:avLst/>
          </a:prstGeom>
          <a:solidFill>
            <a:srgbClr val="FFFFFF">
              <a:shade val="85000"/>
            </a:srgbClr>
          </a:solidFill>
          <a:ln w="88900" cap="sq">
            <a:noFill/>
            <a:miter lim="800000"/>
          </a:ln>
          <a:effectLst/>
        </p:spPr>
      </p:pic>
    </p:spTree>
    <p:extLst>
      <p:ext uri="{BB962C8B-B14F-4D97-AF65-F5344CB8AC3E}">
        <p14:creationId xmlns:p14="http://schemas.microsoft.com/office/powerpoint/2010/main" val="3273066265"/>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Roboto Medium" panose="02000000000000000000" pitchFamily="2" charset="0"/>
        <a:ea typeface="Roboto Medium" panose="02000000000000000000" pitchFamily="2" charset="0"/>
        <a:cs typeface="+mn-cs"/>
      </a:defRPr>
    </a:lvl1pPr>
    <a:lvl2pPr marL="457200" algn="l" defTabSz="914400" rtl="0" eaLnBrk="1" latinLnBrk="0" hangingPunct="1">
      <a:defRPr sz="1100" kern="1200">
        <a:solidFill>
          <a:schemeClr val="tx1"/>
        </a:solidFill>
        <a:latin typeface="Roboto Medium" panose="02000000000000000000" pitchFamily="2" charset="0"/>
        <a:ea typeface="Roboto Medium" panose="02000000000000000000" pitchFamily="2" charset="0"/>
        <a:cs typeface="+mn-cs"/>
      </a:defRPr>
    </a:lvl2pPr>
    <a:lvl3pPr marL="914400" algn="l" defTabSz="914400" rtl="0" eaLnBrk="1" latinLnBrk="0" hangingPunct="1">
      <a:defRPr sz="1100" kern="1200">
        <a:solidFill>
          <a:schemeClr val="tx1"/>
        </a:solidFill>
        <a:latin typeface="Roboto Medium" panose="02000000000000000000" pitchFamily="2" charset="0"/>
        <a:ea typeface="Roboto Medium" panose="02000000000000000000" pitchFamily="2" charset="0"/>
        <a:cs typeface="+mn-cs"/>
      </a:defRPr>
    </a:lvl3pPr>
    <a:lvl4pPr marL="1371600" algn="l" defTabSz="914400" rtl="0" eaLnBrk="1" latinLnBrk="0" hangingPunct="1">
      <a:defRPr sz="1100" kern="1200">
        <a:solidFill>
          <a:schemeClr val="tx1"/>
        </a:solidFill>
        <a:latin typeface="Roboto Medium" panose="02000000000000000000" pitchFamily="2" charset="0"/>
        <a:ea typeface="Roboto Medium" panose="02000000000000000000" pitchFamily="2" charset="0"/>
        <a:cs typeface="+mn-cs"/>
      </a:defRPr>
    </a:lvl4pPr>
    <a:lvl5pPr marL="1828800" algn="l" defTabSz="914400" rtl="0" eaLnBrk="1" latinLnBrk="0" hangingPunct="1">
      <a:defRPr sz="1100" kern="1200">
        <a:solidFill>
          <a:schemeClr val="tx1"/>
        </a:solidFill>
        <a:latin typeface="Roboto Medium" panose="02000000000000000000" pitchFamily="2" charset="0"/>
        <a:ea typeface="Roboto Medium" panose="02000000000000000000" pitchFamily="2"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ontario.ca/document/education-ontario-policy-and-program-direction/policyprogram-memorandum-169"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4gsl6Ey8_3Y&amp;t=96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4613"/>
            <a:ext cx="3325812" cy="1871662"/>
          </a:xfrm>
        </p:spPr>
        <p:txBody>
          <a:bodyPr/>
          <a:lstStyle/>
          <a:p>
            <a:endParaRPr lang="fr-CA"/>
          </a:p>
        </p:txBody>
      </p:sp>
      <p:sp>
        <p:nvSpPr>
          <p:cNvPr id="3" name="Notes Placeholder 2"/>
          <p:cNvSpPr>
            <a:spLocks noGrp="1"/>
          </p:cNvSpPr>
          <p:nvPr>
            <p:ph type="body" idx="1"/>
          </p:nvPr>
        </p:nvSpPr>
        <p:spPr/>
        <p:txBody>
          <a:bodyPr/>
          <a:lstStyle/>
          <a:p>
            <a:r>
              <a:rPr lang="fr-FR"/>
              <a:t>Ce diaporama d’animation accompagne le Module B du cours d’une heure « Intro à LIT SM : La santé mentale en action à l’intention du personnel scolaire ». </a:t>
            </a:r>
            <a:endParaRPr lang="en-US"/>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EC2328E4-C96E-4DAA-918B-A76257ADD25D}" type="slidenum">
              <a:rPr lang="en-US"/>
              <a:t>1</a:t>
            </a:fld>
            <a:endParaRPr lang="en-US"/>
          </a:p>
        </p:txBody>
      </p:sp>
    </p:spTree>
    <p:extLst>
      <p:ext uri="{BB962C8B-B14F-4D97-AF65-F5344CB8AC3E}">
        <p14:creationId xmlns:p14="http://schemas.microsoft.com/office/powerpoint/2010/main" val="1066346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4613"/>
            <a:ext cx="3325812" cy="1871662"/>
          </a:xfrm>
        </p:spPr>
        <p:txBody>
          <a:bodyPr/>
          <a:lstStyle/>
          <a:p>
            <a:endParaRPr lang="fr-CA"/>
          </a:p>
        </p:txBody>
      </p:sp>
      <p:sp>
        <p:nvSpPr>
          <p:cNvPr id="3" name="Notes Placeholder 2"/>
          <p:cNvSpPr>
            <a:spLocks noGrp="1"/>
          </p:cNvSpPr>
          <p:nvPr>
            <p:ph type="body" idx="1"/>
          </p:nvPr>
        </p:nvSpPr>
        <p:spPr/>
        <p:txBody>
          <a:bodyPr/>
          <a:lstStyle/>
          <a:p>
            <a:r>
              <a:rPr lang="fr-FR">
                <a:ea typeface="Calibri"/>
                <a:cs typeface="Calibri"/>
              </a:rPr>
              <a:t>Les élèves nous disent que l’école est le moment privilégié dont ils disposent pour apprendre, y compris en matière de santé mentale. Ils nous disent également qu’ils ont davantage confiance en ces connaissances qu’en celles qu’ils peuvent obtenir d’autres sources. Il existe en effet une multitude d’informations sur ce sujet. Le fait que des adultes bienveillants à l’école les trient et les classent en concepts clés peut leur être utile.</a:t>
            </a:r>
            <a:endParaRPr lang="en-US">
              <a:ea typeface="Calibri"/>
              <a:cs typeface="Calibri"/>
            </a:endParaRPr>
          </a:p>
        </p:txBody>
      </p:sp>
      <p:sp>
        <p:nvSpPr>
          <p:cNvPr id="4" name="Slide Number Placeholder 3"/>
          <p:cNvSpPr>
            <a:spLocks noGrp="1"/>
          </p:cNvSpPr>
          <p:nvPr>
            <p:ph type="sldNum" sz="quarter" idx="5"/>
          </p:nvPr>
        </p:nvSpPr>
        <p:spPr/>
        <p:txBody>
          <a:bodyPr/>
          <a:lstStyle/>
          <a:p>
            <a:fld id="{EC2328E4-C96E-4DAA-918B-A76257ADD25D}" type="slidenum">
              <a:rPr lang="en-US"/>
              <a:t>12</a:t>
            </a:fld>
            <a:endParaRPr lang="en-US"/>
          </a:p>
        </p:txBody>
      </p:sp>
    </p:spTree>
    <p:extLst>
      <p:ext uri="{BB962C8B-B14F-4D97-AF65-F5344CB8AC3E}">
        <p14:creationId xmlns:p14="http://schemas.microsoft.com/office/powerpoint/2010/main" val="803306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4613"/>
            <a:ext cx="3325812" cy="1871662"/>
          </a:xfrm>
        </p:spPr>
        <p:txBody>
          <a:bodyPr/>
          <a:lstStyle/>
          <a:p>
            <a:endParaRPr lang="fr-CA"/>
          </a:p>
        </p:txBody>
      </p:sp>
      <p:sp>
        <p:nvSpPr>
          <p:cNvPr id="3" name="Notes Placeholder 2"/>
          <p:cNvSpPr>
            <a:spLocks noGrp="1"/>
          </p:cNvSpPr>
          <p:nvPr>
            <p:ph type="body" idx="1"/>
          </p:nvPr>
        </p:nvSpPr>
        <p:spPr/>
        <p:txBody>
          <a:bodyPr/>
          <a:lstStyle/>
          <a:p>
            <a:r>
              <a:rPr lang="fr-FR">
                <a:ea typeface="Calibri"/>
                <a:cs typeface="Calibri"/>
              </a:rPr>
              <a:t>Entamez une conversation sur ces avantages. Est-ce que les membres du personnel enseignant y adhèrent? Est-ce qu’ils constatent ces avantages dans leur école?</a:t>
            </a:r>
            <a:endParaRPr lang="en-US">
              <a:ea typeface="Calibri"/>
              <a:cs typeface="Calibri"/>
            </a:endParaRPr>
          </a:p>
        </p:txBody>
      </p:sp>
      <p:sp>
        <p:nvSpPr>
          <p:cNvPr id="4" name="Slide Number Placeholder 3"/>
          <p:cNvSpPr>
            <a:spLocks noGrp="1"/>
          </p:cNvSpPr>
          <p:nvPr>
            <p:ph type="sldNum" sz="quarter" idx="5"/>
          </p:nvPr>
        </p:nvSpPr>
        <p:spPr/>
        <p:txBody>
          <a:bodyPr/>
          <a:lstStyle/>
          <a:p>
            <a:fld id="{EC2328E4-C96E-4DAA-918B-A76257ADD25D}" type="slidenum">
              <a:rPr lang="en-US"/>
              <a:t>13</a:t>
            </a:fld>
            <a:endParaRPr lang="en-US"/>
          </a:p>
        </p:txBody>
      </p:sp>
    </p:spTree>
    <p:extLst>
      <p:ext uri="{BB962C8B-B14F-4D97-AF65-F5344CB8AC3E}">
        <p14:creationId xmlns:p14="http://schemas.microsoft.com/office/powerpoint/2010/main" val="2686469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AA22A5-8456-0600-C451-5C8D285E70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CB5C43-D3E4-504E-64BC-4E89865BD77E}"/>
              </a:ext>
            </a:extLst>
          </p:cNvPr>
          <p:cNvSpPr>
            <a:spLocks noGrp="1" noRot="1" noChangeAspect="1"/>
          </p:cNvSpPr>
          <p:nvPr>
            <p:ph type="sldImg"/>
          </p:nvPr>
        </p:nvSpPr>
        <p:spPr>
          <a:xfrm>
            <a:off x="103188" y="74613"/>
            <a:ext cx="3325812" cy="1871662"/>
          </a:xfrm>
        </p:spPr>
        <p:txBody>
          <a:bodyPr/>
          <a:lstStyle/>
          <a:p>
            <a:endParaRPr lang="fr-CA"/>
          </a:p>
        </p:txBody>
      </p:sp>
      <p:sp>
        <p:nvSpPr>
          <p:cNvPr id="3" name="Notes Placeholder 2">
            <a:extLst>
              <a:ext uri="{FF2B5EF4-FFF2-40B4-BE49-F238E27FC236}">
                <a16:creationId xmlns:a16="http://schemas.microsoft.com/office/drawing/2014/main" id="{AAF11768-734C-7688-A5CD-2A981D0CEAAA}"/>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7A7CDD38-D677-C65B-5D41-A6A68B8D7FA4}"/>
              </a:ext>
            </a:extLst>
          </p:cNvPr>
          <p:cNvSpPr>
            <a:spLocks noGrp="1"/>
          </p:cNvSpPr>
          <p:nvPr>
            <p:ph type="sldNum" sz="quarter" idx="5"/>
          </p:nvPr>
        </p:nvSpPr>
        <p:spPr/>
        <p:txBody>
          <a:bodyPr/>
          <a:lstStyle/>
          <a:p>
            <a:fld id="{EC2328E4-C96E-4DAA-918B-A76257ADD25D}" type="slidenum">
              <a:rPr lang="en-US"/>
              <a:t>14</a:t>
            </a:fld>
            <a:endParaRPr lang="en-US"/>
          </a:p>
        </p:txBody>
      </p:sp>
    </p:spTree>
    <p:extLst>
      <p:ext uri="{BB962C8B-B14F-4D97-AF65-F5344CB8AC3E}">
        <p14:creationId xmlns:p14="http://schemas.microsoft.com/office/powerpoint/2010/main" val="3572559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4613"/>
            <a:ext cx="3325812" cy="1871662"/>
          </a:xfrm>
        </p:spPr>
        <p:txBody>
          <a:bodyPr/>
          <a:lstStyle/>
          <a:p>
            <a:endParaRPr lang="fr-CA"/>
          </a:p>
        </p:txBody>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C2328E4-C96E-4DAA-918B-A76257ADD25D}" type="slidenum">
              <a:rPr lang="en-CA" smtClean="0"/>
              <a:t>15</a:t>
            </a:fld>
            <a:endParaRPr lang="en-CA"/>
          </a:p>
        </p:txBody>
      </p:sp>
    </p:spTree>
    <p:extLst>
      <p:ext uri="{BB962C8B-B14F-4D97-AF65-F5344CB8AC3E}">
        <p14:creationId xmlns:p14="http://schemas.microsoft.com/office/powerpoint/2010/main" val="372795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4613"/>
            <a:ext cx="3325812" cy="1871662"/>
          </a:xfrm>
        </p:spPr>
        <p:txBody>
          <a:bodyPr/>
          <a:lstStyle/>
          <a:p>
            <a:endParaRPr lang="fr-CA"/>
          </a:p>
        </p:txBody>
      </p:sp>
      <p:sp>
        <p:nvSpPr>
          <p:cNvPr id="3" name="Notes Placeholder 2"/>
          <p:cNvSpPr>
            <a:spLocks noGrp="1"/>
          </p:cNvSpPr>
          <p:nvPr>
            <p:ph type="body" idx="1"/>
          </p:nvPr>
        </p:nvSpPr>
        <p:spPr/>
        <p:txBody>
          <a:bodyPr/>
          <a:lstStyle/>
          <a:p>
            <a:r>
              <a:rPr lang="fr-FR"/>
              <a:t>En plus de ces leçons, le ministère de l’Éducation propose des modules sur la santé mentale pour les élèves de la 7e, 8e et 10e années, et de nombreuses autres activités et ressources sur la santé mentale sont disponibles sur le site Web de </a:t>
            </a:r>
            <a:r>
              <a:rPr lang="fr-FR" i="1"/>
              <a:t>Santé mentale en milieu scolaire Ontario</a:t>
            </a:r>
            <a:r>
              <a:rPr lang="fr-FR"/>
              <a:t>. (Rappelez aux participants que ces ressources sont intégrées à l’outil la Boussole qu’ils ont téléchargé lors de la formation sur le Module A).</a:t>
            </a:r>
            <a:endParaRPr lang="en-US"/>
          </a:p>
        </p:txBody>
      </p:sp>
      <p:sp>
        <p:nvSpPr>
          <p:cNvPr id="4" name="Slide Number Placeholder 3"/>
          <p:cNvSpPr>
            <a:spLocks noGrp="1"/>
          </p:cNvSpPr>
          <p:nvPr>
            <p:ph type="sldNum" sz="quarter" idx="5"/>
          </p:nvPr>
        </p:nvSpPr>
        <p:spPr/>
        <p:txBody>
          <a:bodyPr/>
          <a:lstStyle/>
          <a:p>
            <a:fld id="{EC2328E4-C96E-4DAA-918B-A76257ADD25D}" type="slidenum">
              <a:rPr lang="en-US"/>
              <a:t>16</a:t>
            </a:fld>
            <a:endParaRPr lang="en-US"/>
          </a:p>
        </p:txBody>
      </p:sp>
    </p:spTree>
    <p:extLst>
      <p:ext uri="{BB962C8B-B14F-4D97-AF65-F5344CB8AC3E}">
        <p14:creationId xmlns:p14="http://schemas.microsoft.com/office/powerpoint/2010/main" val="7690262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4613"/>
            <a:ext cx="3325812" cy="1871662"/>
          </a:xfrm>
        </p:spPr>
        <p:txBody>
          <a:bodyPr/>
          <a:lstStyle/>
          <a:p>
            <a:endParaRPr lang="fr-CA"/>
          </a:p>
        </p:txBody>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C2328E4-C96E-4DAA-918B-A76257ADD25D}" type="slidenum">
              <a:rPr lang="en-CA" smtClean="0"/>
              <a:t>17</a:t>
            </a:fld>
            <a:endParaRPr lang="en-CA"/>
          </a:p>
        </p:txBody>
      </p:sp>
    </p:spTree>
    <p:extLst>
      <p:ext uri="{BB962C8B-B14F-4D97-AF65-F5344CB8AC3E}">
        <p14:creationId xmlns:p14="http://schemas.microsoft.com/office/powerpoint/2010/main" val="9229420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4613"/>
            <a:ext cx="3325812" cy="1871662"/>
          </a:xfrm>
        </p:spPr>
        <p:txBody>
          <a:bodyPr/>
          <a:lstStyle/>
          <a:p>
            <a:endParaRPr lang="fr-CA"/>
          </a:p>
        </p:txBody>
      </p:sp>
      <p:sp>
        <p:nvSpPr>
          <p:cNvPr id="3" name="Notes Placeholder 2"/>
          <p:cNvSpPr>
            <a:spLocks noGrp="1"/>
          </p:cNvSpPr>
          <p:nvPr>
            <p:ph type="body" idx="1"/>
          </p:nvPr>
        </p:nvSpPr>
        <p:spPr/>
        <p:txBody>
          <a:bodyPr/>
          <a:lstStyle/>
          <a:p>
            <a:pPr>
              <a:lnSpc>
                <a:spcPct val="90000"/>
              </a:lnSpc>
              <a:spcBef>
                <a:spcPts val="1000"/>
              </a:spcBef>
            </a:pPr>
            <a:r>
              <a:rPr lang="fr-FR" noProof="0">
                <a:hlinkClick r:id="rId3"/>
              </a:rPr>
              <a:t>Politiques/Programmes Note 169 | Éducation en Ontario: Directives en matière de politiques et programmes | ontario.ca</a:t>
            </a:r>
            <a:br>
              <a:rPr lang="fr-FR" noProof="0">
                <a:cs typeface="+mn-lt"/>
              </a:rPr>
            </a:br>
            <a:br>
              <a:rPr lang="fr-FR" noProof="0">
                <a:cs typeface="+mn-lt"/>
              </a:rPr>
            </a:br>
            <a:r>
              <a:rPr lang="fr-FR" noProof="0">
                <a:solidFill>
                  <a:srgbClr val="333333"/>
                </a:solidFill>
              </a:rPr>
              <a:t>But de la NPP : définir les exigences relatives à la prestation de services et de mesures de soutien en matière de promotion de la santé mentale, de prévention et d’intervention précoce qui soient adaptés à la culture, fondés sur des données probantes et tiennent compte des besoins et des expériences diverses des élèves en tant qu’individus.</a:t>
            </a:r>
            <a:endParaRPr lang="fr-FR" noProof="0">
              <a:ea typeface="Calibri" panose="020F0502020204030204"/>
              <a:cs typeface="Calibri" panose="020F0502020204030204"/>
            </a:endParaRPr>
          </a:p>
          <a:p>
            <a:pPr>
              <a:lnSpc>
                <a:spcPct val="90000"/>
              </a:lnSpc>
              <a:spcBef>
                <a:spcPts val="1000"/>
              </a:spcBef>
            </a:pPr>
            <a:endParaRPr lang="fr-FR" noProof="0">
              <a:solidFill>
                <a:srgbClr val="333333"/>
              </a:solidFill>
              <a:ea typeface="Calibri" panose="020F0502020204030204"/>
              <a:cs typeface="Calibri" panose="020F0502020204030204"/>
            </a:endParaRPr>
          </a:p>
          <a:p>
            <a:r>
              <a:rPr lang="fr-FR" b="1" noProof="0"/>
              <a:t>Scénario pour l’animation :</a:t>
            </a:r>
            <a:r>
              <a:rPr lang="fr-FR" noProof="0"/>
              <a:t> </a:t>
            </a:r>
            <a:r>
              <a:rPr lang="fr-FR" b="1" noProof="0">
                <a:solidFill>
                  <a:srgbClr val="333333"/>
                </a:solidFill>
                <a:ea typeface="Calibri" panose="020F0502020204030204"/>
                <a:cs typeface="Calibri" panose="020F0502020204030204"/>
              </a:rPr>
              <a:t> </a:t>
            </a:r>
            <a:r>
              <a:rPr lang="fr-FR" noProof="0"/>
              <a:t>« La santé mentale en milieu scolaire est une priorité clairement définie par le ministère de l’Éducation, comme en témoigne la </a:t>
            </a:r>
            <a:r>
              <a:rPr lang="fr-FR" noProof="0">
                <a:hlinkClick r:id="rId3"/>
              </a:rPr>
              <a:t>Politiques/Programmes Note 169</a:t>
            </a:r>
            <a:r>
              <a:rPr lang="fr-FR" noProof="0"/>
              <a:t> (NPP</a:t>
            </a:r>
            <a:r>
              <a:rPr lang="fr-FR" noProof="0">
                <a:hlinkClick r:id="rId3"/>
              </a:rPr>
              <a:t> 169 </a:t>
            </a:r>
            <a:r>
              <a:rPr lang="fr-FR" noProof="0"/>
              <a:t>). La NPP est un exemple qui illustre mieux que jamais l’importance accordée à la santé mentale en milieu scolaire. »</a:t>
            </a:r>
            <a:endParaRPr lang="fr-FR" noProof="0">
              <a:ea typeface="Calibri"/>
              <a:cs typeface="Calibri"/>
            </a:endParaRPr>
          </a:p>
          <a:p>
            <a:endParaRPr lang="fr-FR" noProof="0">
              <a:ea typeface="Calibri"/>
              <a:cs typeface="Calibri"/>
            </a:endParaRPr>
          </a:p>
        </p:txBody>
      </p:sp>
      <p:sp>
        <p:nvSpPr>
          <p:cNvPr id="4" name="Slide Number Placeholder 3"/>
          <p:cNvSpPr>
            <a:spLocks noGrp="1"/>
          </p:cNvSpPr>
          <p:nvPr>
            <p:ph type="sldNum" sz="quarter" idx="5"/>
          </p:nvPr>
        </p:nvSpPr>
        <p:spPr/>
        <p:txBody>
          <a:bodyPr/>
          <a:lstStyle/>
          <a:p>
            <a:fld id="{EC2328E4-C96E-4DAA-918B-A76257ADD25D}" type="slidenum">
              <a:rPr lang="en-US"/>
              <a:t>18</a:t>
            </a:fld>
            <a:endParaRPr lang="en-US"/>
          </a:p>
        </p:txBody>
      </p:sp>
    </p:spTree>
    <p:extLst>
      <p:ext uri="{BB962C8B-B14F-4D97-AF65-F5344CB8AC3E}">
        <p14:creationId xmlns:p14="http://schemas.microsoft.com/office/powerpoint/2010/main" val="574057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4613"/>
            <a:ext cx="3325812" cy="1871662"/>
          </a:xfrm>
        </p:spPr>
        <p:txBody>
          <a:bodyPr/>
          <a:lstStyle/>
          <a:p>
            <a:endParaRPr lang="fr-CA"/>
          </a:p>
        </p:txBody>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C2328E4-C96E-4DAA-918B-A76257ADD25D}" type="slidenum">
              <a:rPr lang="en-CA" smtClean="0"/>
              <a:t>19</a:t>
            </a:fld>
            <a:endParaRPr lang="en-CA"/>
          </a:p>
        </p:txBody>
      </p:sp>
    </p:spTree>
    <p:extLst>
      <p:ext uri="{BB962C8B-B14F-4D97-AF65-F5344CB8AC3E}">
        <p14:creationId xmlns:p14="http://schemas.microsoft.com/office/powerpoint/2010/main" val="3189034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4613"/>
            <a:ext cx="3325812" cy="1871662"/>
          </a:xfrm>
        </p:spPr>
        <p:txBody>
          <a:bodyPr/>
          <a:lstStyle/>
          <a:p>
            <a:endParaRPr lang="fr-CA"/>
          </a:p>
        </p:txBody>
      </p:sp>
      <p:sp>
        <p:nvSpPr>
          <p:cNvPr id="3" name="Notes Placeholder 2"/>
          <p:cNvSpPr>
            <a:spLocks noGrp="1"/>
          </p:cNvSpPr>
          <p:nvPr>
            <p:ph type="body" idx="1"/>
          </p:nvPr>
        </p:nvSpPr>
        <p:spPr/>
        <p:txBody>
          <a:bodyPr/>
          <a:lstStyle/>
          <a:p>
            <a:endParaRPr lang="en-CA">
              <a:ea typeface="Calibri"/>
              <a:cs typeface="Calibri"/>
            </a:endParaRPr>
          </a:p>
        </p:txBody>
      </p:sp>
      <p:sp>
        <p:nvSpPr>
          <p:cNvPr id="4" name="Slide Number Placeholder 3"/>
          <p:cNvSpPr>
            <a:spLocks noGrp="1"/>
          </p:cNvSpPr>
          <p:nvPr>
            <p:ph type="sldNum" sz="quarter" idx="5"/>
          </p:nvPr>
        </p:nvSpPr>
        <p:spPr/>
        <p:txBody>
          <a:bodyPr/>
          <a:lstStyle/>
          <a:p>
            <a:fld id="{F9F3A33A-E767-470F-AC90-181DE2F0E36B}" type="slidenum">
              <a:rPr lang="en-US"/>
              <a:t>2</a:t>
            </a:fld>
            <a:endParaRPr lang="en-US"/>
          </a:p>
        </p:txBody>
      </p:sp>
    </p:spTree>
    <p:extLst>
      <p:ext uri="{BB962C8B-B14F-4D97-AF65-F5344CB8AC3E}">
        <p14:creationId xmlns:p14="http://schemas.microsoft.com/office/powerpoint/2010/main" val="665496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3429000" cy="1928813"/>
          </a:xfrm>
        </p:spPr>
        <p:txBody>
          <a:bodyPr/>
          <a:lstStyle/>
          <a:p>
            <a:endParaRPr lang="fr-CA"/>
          </a:p>
        </p:txBody>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2549098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4613"/>
            <a:ext cx="3325812" cy="1871662"/>
          </a:xfrm>
        </p:spPr>
        <p:txBody>
          <a:bodyPr/>
          <a:lstStyle/>
          <a:p>
            <a:endParaRPr lang="fr-CA"/>
          </a:p>
        </p:txBody>
      </p:sp>
      <p:sp>
        <p:nvSpPr>
          <p:cNvPr id="3" name="Notes Placeholder 2"/>
          <p:cNvSpPr>
            <a:spLocks noGrp="1"/>
          </p:cNvSpPr>
          <p:nvPr>
            <p:ph type="body" idx="1"/>
          </p:nvPr>
        </p:nvSpPr>
        <p:spPr/>
        <p:txBody>
          <a:bodyPr/>
          <a:lstStyle/>
          <a:p>
            <a:r>
              <a:rPr lang="fr-FR" b="1"/>
              <a:t>Scénario pour l’animation :</a:t>
            </a:r>
            <a:r>
              <a:rPr lang="fr-FR"/>
              <a:t> </a:t>
            </a:r>
            <a:r>
              <a:rPr lang="fr-FR">
                <a:ea typeface="Calibri"/>
                <a:cs typeface="Calibri"/>
              </a:rPr>
              <a:t>« La santé mentale est parfois perçue comme une tâche supplémentaire à accomplir dans une journée déjà bien remplie. Mais, comme l’ont souligné certains membres du personnel enseignant, c’est la base de tout le reste. De même, comme l’a déclaré une direction d’école, « le travail de promotion de la santé mentale et du bien-être ne constitue pas un supplément. Ce n’est pas une tâche supplémentaire à exécuter. En réalité, c’est l’essentiel. »</a:t>
            </a:r>
          </a:p>
          <a:p>
            <a:endParaRPr lang="fr-FR" noProof="0">
              <a:ea typeface="Calibri"/>
              <a:cs typeface="Calibri"/>
            </a:endParaRPr>
          </a:p>
          <a:p>
            <a:r>
              <a:rPr lang="fr-FR" noProof="0">
                <a:ea typeface="Calibri"/>
                <a:cs typeface="Calibri"/>
              </a:rPr>
              <a:t>Susanna Neblett (Directrice adjointe du secondaire) </a:t>
            </a:r>
            <a:r>
              <a:rPr lang="en-US">
                <a:ea typeface="Calibri"/>
                <a:cs typeface="Calibri"/>
              </a:rPr>
              <a:t>- </a:t>
            </a:r>
            <a:r>
              <a:rPr lang="en-US">
                <a:ea typeface="Calibri"/>
                <a:cs typeface="Calibri"/>
                <a:hlinkClick r:id="rId3"/>
              </a:rPr>
              <a:t>Voices from the </a:t>
            </a:r>
            <a:r>
              <a:rPr lang="en-US">
                <a:hlinkClick r:id="rId3"/>
              </a:rPr>
              <a:t>Field - Video Testimonial #1 - Durham DSB</a:t>
            </a:r>
            <a:endParaRPr lang="en-US"/>
          </a:p>
        </p:txBody>
      </p:sp>
      <p:sp>
        <p:nvSpPr>
          <p:cNvPr id="4" name="Slide Number Placeholder 3"/>
          <p:cNvSpPr>
            <a:spLocks noGrp="1"/>
          </p:cNvSpPr>
          <p:nvPr>
            <p:ph type="sldNum" sz="quarter" idx="5"/>
          </p:nvPr>
        </p:nvSpPr>
        <p:spPr/>
        <p:txBody>
          <a:bodyPr/>
          <a:lstStyle/>
          <a:p>
            <a:fld id="{EC2328E4-C96E-4DAA-918B-A76257ADD25D}" type="slidenum">
              <a:rPr lang="en-US"/>
              <a:t>5</a:t>
            </a:fld>
            <a:endParaRPr lang="en-US"/>
          </a:p>
        </p:txBody>
      </p:sp>
    </p:spTree>
    <p:extLst>
      <p:ext uri="{BB962C8B-B14F-4D97-AF65-F5344CB8AC3E}">
        <p14:creationId xmlns:p14="http://schemas.microsoft.com/office/powerpoint/2010/main" val="651161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4613"/>
            <a:ext cx="3325812" cy="1871662"/>
          </a:xfrm>
        </p:spPr>
        <p:txBody>
          <a:bodyPr/>
          <a:lstStyle/>
          <a:p>
            <a:endParaRPr lang="fr-CA"/>
          </a:p>
        </p:txBody>
      </p:sp>
      <p:sp>
        <p:nvSpPr>
          <p:cNvPr id="3" name="Notes Placeholder 2"/>
          <p:cNvSpPr>
            <a:spLocks noGrp="1"/>
          </p:cNvSpPr>
          <p:nvPr>
            <p:ph type="body" idx="1"/>
          </p:nvPr>
        </p:nvSpPr>
        <p:spPr/>
        <p:txBody>
          <a:bodyPr/>
          <a:lstStyle/>
          <a:p>
            <a:r>
              <a:rPr lang="fr-FR"/>
              <a:t>Cette section correspond au contenu principal de l’apprentissage : Comprendre le sujet.</a:t>
            </a:r>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EC2328E4-C96E-4DAA-918B-A76257ADD25D}" type="slidenum">
              <a:rPr lang="en-US"/>
              <a:t>6</a:t>
            </a:fld>
            <a:endParaRPr lang="en-US"/>
          </a:p>
        </p:txBody>
      </p:sp>
    </p:spTree>
    <p:extLst>
      <p:ext uri="{BB962C8B-B14F-4D97-AF65-F5344CB8AC3E}">
        <p14:creationId xmlns:p14="http://schemas.microsoft.com/office/powerpoint/2010/main" val="3882464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4613"/>
            <a:ext cx="3325812" cy="1871662"/>
          </a:xfrm>
        </p:spPr>
        <p:txBody>
          <a:bodyPr/>
          <a:lstStyle/>
          <a:p>
            <a:endParaRPr lang="fr-CA"/>
          </a:p>
        </p:txBody>
      </p:sp>
      <p:sp>
        <p:nvSpPr>
          <p:cNvPr id="3" name="Notes Placeholder 2"/>
          <p:cNvSpPr>
            <a:spLocks noGrp="1"/>
          </p:cNvSpPr>
          <p:nvPr>
            <p:ph type="body" idx="1"/>
          </p:nvPr>
        </p:nvSpPr>
        <p:spPr/>
        <p:txBody>
          <a:bodyPr/>
          <a:lstStyle/>
          <a:p>
            <a:r>
              <a:rPr lang="fr-FR" b="1"/>
              <a:t>Les élèves </a:t>
            </a:r>
            <a:r>
              <a:rPr lang="fr-FR"/>
              <a:t>ont affirmé qu’ils </a:t>
            </a:r>
            <a:r>
              <a:rPr lang="fr-FR" b="1"/>
              <a:t>souhaitaient </a:t>
            </a:r>
            <a:r>
              <a:rPr lang="fr-FR"/>
              <a:t>avoir ce type d’apprentissage à l’école. Cela concerne tout le monde, car </a:t>
            </a:r>
            <a:r>
              <a:rPr lang="fr-FR" b="1"/>
              <a:t>nous avons TOUS une santé mentale</a:t>
            </a:r>
            <a:r>
              <a:rPr lang="fr-FR"/>
              <a:t>, et celle-ci a un impact sur nous, quels que soient notre âge, notre niveau scolaire, notre communauté, notre culture ou notre parcours professionnel. Regardez cette courte vidéo pour comprendre pourquoi les élèves estiment que cet apprentissage est important.</a:t>
            </a:r>
            <a:endParaRPr lang="en-CA"/>
          </a:p>
          <a:p>
            <a:endParaRPr lang="en-CA">
              <a:ea typeface="Calibri"/>
              <a:cs typeface="Calibri"/>
            </a:endParaRPr>
          </a:p>
          <a:p>
            <a:endParaRPr lang="en-CA"/>
          </a:p>
        </p:txBody>
      </p:sp>
      <p:sp>
        <p:nvSpPr>
          <p:cNvPr id="4" name="Slide Number Placeholder 3"/>
          <p:cNvSpPr>
            <a:spLocks noGrp="1"/>
          </p:cNvSpPr>
          <p:nvPr>
            <p:ph type="sldNum" sz="quarter" idx="5"/>
          </p:nvPr>
        </p:nvSpPr>
        <p:spPr/>
        <p:txBody>
          <a:bodyPr/>
          <a:lstStyle/>
          <a:p>
            <a:fld id="{EC2328E4-C96E-4DAA-918B-A76257ADD25D}" type="slidenum">
              <a:rPr lang="en-US"/>
              <a:t>7</a:t>
            </a:fld>
            <a:endParaRPr lang="en-US"/>
          </a:p>
        </p:txBody>
      </p:sp>
    </p:spTree>
    <p:extLst>
      <p:ext uri="{BB962C8B-B14F-4D97-AF65-F5344CB8AC3E}">
        <p14:creationId xmlns:p14="http://schemas.microsoft.com/office/powerpoint/2010/main" val="3030368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4613"/>
            <a:ext cx="3325812" cy="1871662"/>
          </a:xfrm>
        </p:spPr>
        <p:txBody>
          <a:bodyPr/>
          <a:lstStyle/>
          <a:p>
            <a:endParaRPr lang="fr-CA"/>
          </a:p>
        </p:txBody>
      </p:sp>
      <p:sp>
        <p:nvSpPr>
          <p:cNvPr id="3" name="Notes Placeholder 2"/>
          <p:cNvSpPr>
            <a:spLocks noGrp="1"/>
          </p:cNvSpPr>
          <p:nvPr>
            <p:ph type="body" idx="1"/>
          </p:nvPr>
        </p:nvSpPr>
        <p:spPr/>
        <p:txBody>
          <a:bodyPr/>
          <a:lstStyle/>
          <a:p>
            <a:r>
              <a:rPr lang="fr-FR">
                <a:ea typeface="Calibri"/>
                <a:cs typeface="Calibri"/>
              </a:rPr>
              <a:t>Cette question permet aux participants de réfléchir à l’importance d’enseigner la santé mentale, avant de passer à la diapositive suivante qui présente les écoles pratiquant déjà cet enseignement dans le cadre du curriculum.</a:t>
            </a:r>
            <a:endParaRPr lang="en-US">
              <a:ea typeface="Calibri"/>
              <a:cs typeface="Calibri"/>
            </a:endParaRPr>
          </a:p>
        </p:txBody>
      </p:sp>
      <p:sp>
        <p:nvSpPr>
          <p:cNvPr id="4" name="Slide Number Placeholder 3"/>
          <p:cNvSpPr>
            <a:spLocks noGrp="1"/>
          </p:cNvSpPr>
          <p:nvPr>
            <p:ph type="sldNum" sz="quarter" idx="5"/>
          </p:nvPr>
        </p:nvSpPr>
        <p:spPr/>
        <p:txBody>
          <a:bodyPr/>
          <a:lstStyle/>
          <a:p>
            <a:fld id="{EC2328E4-C96E-4DAA-918B-A76257ADD25D}" type="slidenum">
              <a:rPr lang="en-US"/>
              <a:t>9</a:t>
            </a:fld>
            <a:endParaRPr lang="en-US"/>
          </a:p>
        </p:txBody>
      </p:sp>
    </p:spTree>
    <p:extLst>
      <p:ext uri="{BB962C8B-B14F-4D97-AF65-F5344CB8AC3E}">
        <p14:creationId xmlns:p14="http://schemas.microsoft.com/office/powerpoint/2010/main" val="3302106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4613"/>
            <a:ext cx="3325812" cy="1871662"/>
          </a:xfrm>
        </p:spPr>
        <p:txBody>
          <a:bodyPr/>
          <a:lstStyle/>
          <a:p>
            <a:endParaRPr lang="fr-CA"/>
          </a:p>
        </p:txBody>
      </p:sp>
      <p:sp>
        <p:nvSpPr>
          <p:cNvPr id="3" name="Notes Placeholder 2"/>
          <p:cNvSpPr>
            <a:spLocks noGrp="1"/>
          </p:cNvSpPr>
          <p:nvPr>
            <p:ph type="body" idx="1"/>
          </p:nvPr>
        </p:nvSpPr>
        <p:spPr/>
        <p:txBody>
          <a:bodyPr/>
          <a:lstStyle/>
          <a:p>
            <a:r>
              <a:rPr lang="fr-FR"/>
              <a:t>Ce nuage de mots a été créé avec des mots et expressions tirés directement des attentes du curriculum de la maternelle à la 12</a:t>
            </a:r>
            <a:r>
              <a:rPr lang="fr-FR" baseline="30000"/>
              <a:t>e</a:t>
            </a:r>
            <a:r>
              <a:rPr lang="fr-FR"/>
              <a:t> année (dans plusieurs matières) afin de montrer comment l’apprentissage de la santé mentale se fait dans les salles de classe en Ontario.</a:t>
            </a:r>
            <a:endParaRPr lang="en-US"/>
          </a:p>
          <a:p>
            <a:endParaRPr lang="en-US">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b="1"/>
              <a:t>Scénario pour l’animation </a:t>
            </a:r>
            <a:r>
              <a:rPr lang="en-US" b="1"/>
              <a:t>: </a:t>
            </a:r>
            <a:r>
              <a:rPr lang="fr-FR"/>
              <a:t>« Tout au long du </a:t>
            </a:r>
            <a:r>
              <a:rPr lang="fr-FR" b="1"/>
              <a:t>curriculum</a:t>
            </a:r>
            <a:r>
              <a:rPr lang="fr-FR"/>
              <a:t>, de la maternelle à la 12</a:t>
            </a:r>
            <a:r>
              <a:rPr lang="fr-FR" baseline="30000"/>
              <a:t>e</a:t>
            </a:r>
            <a:r>
              <a:rPr lang="fr-FR"/>
              <a:t> année, les élèves sont sensibilisés à la santé mentale. Cette sensibilisation est peut-être nouvelle à vos yeux, mais cet enseignement ne l’est pas. Depuis des années, le personnel enseignant aborde la question de la santé mentale auprès des élèves, et il en a parfaitement les compétences pour le faire. »</a:t>
            </a:r>
            <a:endParaRPr lang="fr-FR">
              <a:ea typeface="Calibri"/>
              <a:cs typeface="Calibri"/>
            </a:endParaRPr>
          </a:p>
        </p:txBody>
      </p:sp>
      <p:sp>
        <p:nvSpPr>
          <p:cNvPr id="4" name="Slide Number Placeholder 3"/>
          <p:cNvSpPr>
            <a:spLocks noGrp="1"/>
          </p:cNvSpPr>
          <p:nvPr>
            <p:ph type="sldNum" sz="quarter" idx="5"/>
          </p:nvPr>
        </p:nvSpPr>
        <p:spPr/>
        <p:txBody>
          <a:bodyPr/>
          <a:lstStyle/>
          <a:p>
            <a:fld id="{EC2328E4-C96E-4DAA-918B-A76257ADD25D}" type="slidenum">
              <a:rPr lang="en-US"/>
              <a:t>10</a:t>
            </a:fld>
            <a:endParaRPr lang="en-US"/>
          </a:p>
        </p:txBody>
      </p:sp>
    </p:spTree>
    <p:extLst>
      <p:ext uri="{BB962C8B-B14F-4D97-AF65-F5344CB8AC3E}">
        <p14:creationId xmlns:p14="http://schemas.microsoft.com/office/powerpoint/2010/main" val="3803453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4613"/>
            <a:ext cx="3325812" cy="1871662"/>
          </a:xfrm>
        </p:spPr>
        <p:txBody>
          <a:bodyPr/>
          <a:lstStyle/>
          <a:p>
            <a:endParaRPr lang="fr-CA"/>
          </a:p>
        </p:txBody>
      </p:sp>
      <p:sp>
        <p:nvSpPr>
          <p:cNvPr id="3" name="Notes Placeholder 2"/>
          <p:cNvSpPr>
            <a:spLocks noGrp="1"/>
          </p:cNvSpPr>
          <p:nvPr>
            <p:ph type="body" idx="1"/>
          </p:nvPr>
        </p:nvSpPr>
        <p:spPr/>
        <p:txBody>
          <a:bodyPr/>
          <a:lstStyle/>
          <a:p>
            <a:r>
              <a:rPr lang="fr-FR"/>
              <a:t>L’acquisition des compétences en santé mentale ne se limite pas à un curriculum particulier. En effet, elle est nécessaire et utile, car elle </a:t>
            </a:r>
            <a:r>
              <a:rPr lang="fr-FR" b="1"/>
              <a:t>renforce TOUT apprentissage</a:t>
            </a:r>
            <a:r>
              <a:rPr lang="fr-FR"/>
              <a:t>. La réussite repose sur une bonne santé mentale. D’une part, elle aide les élèves à s’engager dans l’apprentissage, d’autre part, elle favorise le sentiment d’appartenance à l’école et permet d’améliorer les résultats scolaires (NPP 169).</a:t>
            </a:r>
            <a:endParaRPr lang="en-US"/>
          </a:p>
          <a:p>
            <a:endParaRPr lang="en-US"/>
          </a:p>
        </p:txBody>
      </p:sp>
      <p:sp>
        <p:nvSpPr>
          <p:cNvPr id="4" name="Slide Number Placeholder 3"/>
          <p:cNvSpPr>
            <a:spLocks noGrp="1"/>
          </p:cNvSpPr>
          <p:nvPr>
            <p:ph type="sldNum" sz="quarter" idx="5"/>
          </p:nvPr>
        </p:nvSpPr>
        <p:spPr/>
        <p:txBody>
          <a:bodyPr/>
          <a:lstStyle/>
          <a:p>
            <a:fld id="{EC2328E4-C96E-4DAA-918B-A76257ADD25D}" type="slidenum">
              <a:rPr lang="en-US"/>
              <a:t>11</a:t>
            </a:fld>
            <a:endParaRPr lang="en-US"/>
          </a:p>
        </p:txBody>
      </p:sp>
    </p:spTree>
    <p:extLst>
      <p:ext uri="{BB962C8B-B14F-4D97-AF65-F5344CB8AC3E}">
        <p14:creationId xmlns:p14="http://schemas.microsoft.com/office/powerpoint/2010/main" val="829024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3/31/2026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3/31/2026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3/31/2026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3/31/2026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3/31/2026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3/31/2026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hyperlink" Target="https://www.ontario.ca/fr/document/education-en-ontario-directives-en-matiere-de-politiques-et-de-programmes-169"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hyperlink" Target="https://smho-smso.ca/online-resources/intro-a-lit-sm/" TargetMode="Externa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smho-smso.ca/online-resources/intro-a-lit-sm/"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https://www.youtube.com/embed/tYAhHdlEwNk?start=1&amp;feature=oembed" TargetMode="Externa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3311" y="3429000"/>
            <a:ext cx="11110783" cy="2709114"/>
          </a:xfrm>
        </p:spPr>
        <p:txBody>
          <a:bodyPr vert="horz" lIns="91440" tIns="45720" rIns="91440" bIns="45720" rtlCol="0" anchor="t">
            <a:normAutofit/>
          </a:bodyPr>
          <a:lstStyle/>
          <a:p>
            <a:r>
              <a:rPr lang="fr-FR" sz="5400" b="1" noProof="0">
                <a:solidFill>
                  <a:schemeClr val="tx2">
                    <a:lumMod val="76000"/>
                    <a:lumOff val="24000"/>
                  </a:schemeClr>
                </a:solidFill>
                <a:latin typeface="Poppins SemiBold"/>
                <a:cs typeface="Poppins SemiBold"/>
              </a:rPr>
              <a:t>Pourquoi la santé mentale est si importante?</a:t>
            </a:r>
            <a:endParaRPr lang="fr-FR" sz="5400" noProof="0">
              <a:solidFill>
                <a:schemeClr val="tx2">
                  <a:lumMod val="76000"/>
                  <a:lumOff val="24000"/>
                </a:schemeClr>
              </a:solidFill>
              <a:latin typeface="Poppins SemiBold"/>
              <a:cs typeface="Poppins SemiBold"/>
            </a:endParaRPr>
          </a:p>
        </p:txBody>
      </p:sp>
      <p:pic>
        <p:nvPicPr>
          <p:cNvPr id="2" name="Picture 1" descr="Logo: Intro à LIT SM La santé mentale en action pour le personnel enseignant">
            <a:extLst>
              <a:ext uri="{FF2B5EF4-FFF2-40B4-BE49-F238E27FC236}">
                <a16:creationId xmlns:a16="http://schemas.microsoft.com/office/drawing/2014/main" id="{2DBFF144-F916-7609-0188-4E7A211FB1F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37906" y="446088"/>
            <a:ext cx="3906071" cy="13525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itle 3">
            <a:extLst>
              <a:ext uri="{FF2B5EF4-FFF2-40B4-BE49-F238E27FC236}">
                <a16:creationId xmlns:a16="http://schemas.microsoft.com/office/drawing/2014/main" id="{E5C31665-1478-5D61-A0EC-9FD8B3AC625D}"/>
              </a:ext>
            </a:extLst>
          </p:cNvPr>
          <p:cNvSpPr>
            <a:spLocks noGrp="1"/>
          </p:cNvSpPr>
          <p:nvPr>
            <p:ph type="ctrTitle"/>
          </p:nvPr>
        </p:nvSpPr>
        <p:spPr/>
        <p:txBody>
          <a:bodyPr/>
          <a:lstStyle/>
          <a:p>
            <a:r>
              <a:rPr lang="fr-FR" sz="5400" b="1" noProof="0">
                <a:solidFill>
                  <a:schemeClr val="tx2">
                    <a:lumMod val="76000"/>
                    <a:lumOff val="24000"/>
                  </a:schemeClr>
                </a:solidFill>
                <a:latin typeface="Poppins SemiBold"/>
                <a:cs typeface="Poppins SemiBold"/>
              </a:rPr>
              <a:t>Module B :</a:t>
            </a:r>
            <a:endParaRPr lang="fr-FR" noProof="0">
              <a:solidFill>
                <a:schemeClr val="tx2">
                  <a:lumMod val="76000"/>
                  <a:lumOff val="24000"/>
                </a:schemeClr>
              </a:solidFill>
            </a:endParaRPr>
          </a:p>
        </p:txBody>
      </p:sp>
    </p:spTree>
    <p:extLst>
      <p:ext uri="{BB962C8B-B14F-4D97-AF65-F5344CB8AC3E}">
        <p14:creationId xmlns:p14="http://schemas.microsoft.com/office/powerpoint/2010/main" val="3080302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C314-270F-F6DB-D497-0CCE807DE0B6}"/>
              </a:ext>
            </a:extLst>
          </p:cNvPr>
          <p:cNvSpPr>
            <a:spLocks noGrp="1"/>
          </p:cNvSpPr>
          <p:nvPr>
            <p:ph type="title"/>
          </p:nvPr>
        </p:nvSpPr>
        <p:spPr>
          <a:xfrm>
            <a:off x="0" y="0"/>
            <a:ext cx="3441469" cy="498764"/>
          </a:xfrm>
        </p:spPr>
        <p:txBody>
          <a:bodyPr vert="horz" lIns="91440" tIns="45720" rIns="91440" bIns="45720" rtlCol="0" anchor="b">
            <a:normAutofit/>
          </a:bodyPr>
          <a:lstStyle/>
          <a:p>
            <a:r>
              <a:rPr lang="fr-FR" sz="2400" noProof="0">
                <a:solidFill>
                  <a:schemeClr val="bg1"/>
                </a:solidFill>
              </a:rPr>
              <a:t>Nuage de mots</a:t>
            </a:r>
          </a:p>
        </p:txBody>
      </p:sp>
      <p:pic>
        <p:nvPicPr>
          <p:cNvPr id="7" name="Picture 6" descr="Nuage de mots">
            <a:extLst>
              <a:ext uri="{FF2B5EF4-FFF2-40B4-BE49-F238E27FC236}">
                <a16:creationId xmlns:a16="http://schemas.microsoft.com/office/drawing/2014/main" id="{8EC2A8E8-EA1B-EE5F-A42B-A76E6C639FB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52642" y="625949"/>
            <a:ext cx="7475566" cy="5613689"/>
          </a:xfrm>
          <a:prstGeom prst="ellipse">
            <a:avLst/>
          </a:prstGeom>
          <a:solidFill>
            <a:srgbClr val="FFFFFF">
              <a:shade val="85000"/>
            </a:srgbClr>
          </a:solidFill>
          <a:ln w="28575" cap="sq">
            <a:solidFill>
              <a:srgbClr val="400E8A"/>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75311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BF9FC"/>
        </a:solidFill>
        <a:effectLst/>
      </p:bgPr>
    </p:bg>
    <p:spTree>
      <p:nvGrpSpPr>
        <p:cNvPr id="1" name="">
          <a:extLst>
            <a:ext uri="{FF2B5EF4-FFF2-40B4-BE49-F238E27FC236}">
              <a16:creationId xmlns:a16="http://schemas.microsoft.com/office/drawing/2014/main" id="{A9C241C9-7632-A67F-D612-CB74F91CAC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845AF8-5F82-F104-6DF8-7B0F943FDAAB}"/>
              </a:ext>
            </a:extLst>
          </p:cNvPr>
          <p:cNvSpPr>
            <a:spLocks noGrp="1"/>
          </p:cNvSpPr>
          <p:nvPr>
            <p:ph type="title"/>
          </p:nvPr>
        </p:nvSpPr>
        <p:spPr>
          <a:xfrm>
            <a:off x="0" y="0"/>
            <a:ext cx="10515600" cy="619965"/>
          </a:xfrm>
        </p:spPr>
        <p:txBody>
          <a:bodyPr vert="horz" lIns="91440" tIns="45720" rIns="91440" bIns="45720" rtlCol="0" anchor="b">
            <a:normAutofit/>
          </a:bodyPr>
          <a:lstStyle/>
          <a:p>
            <a:r>
              <a:rPr lang="fr-FR" sz="2800">
                <a:solidFill>
                  <a:srgbClr val="EBF9FC"/>
                </a:solidFill>
              </a:rPr>
              <a:t>Réflexion 3</a:t>
            </a:r>
          </a:p>
        </p:txBody>
      </p:sp>
      <p:pic>
        <p:nvPicPr>
          <p:cNvPr id="4" name="Picture 3" descr="réfléchir">
            <a:extLst>
              <a:ext uri="{FF2B5EF4-FFF2-40B4-BE49-F238E27FC236}">
                <a16:creationId xmlns:a16="http://schemas.microsoft.com/office/drawing/2014/main" id="{FB0CB1E3-7B9E-8E67-E0BE-0899386D975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7523" y="516884"/>
            <a:ext cx="1792090" cy="1938238"/>
          </a:xfrm>
          <a:prstGeom prst="rect">
            <a:avLst/>
          </a:prstGeom>
        </p:spPr>
      </p:pic>
      <p:sp>
        <p:nvSpPr>
          <p:cNvPr id="3" name="Content Placeholder 2">
            <a:extLst>
              <a:ext uri="{FF2B5EF4-FFF2-40B4-BE49-F238E27FC236}">
                <a16:creationId xmlns:a16="http://schemas.microsoft.com/office/drawing/2014/main" id="{8AFED6B8-2B0A-07B1-43C3-664614888AE4}"/>
              </a:ext>
            </a:extLst>
          </p:cNvPr>
          <p:cNvSpPr>
            <a:spLocks noGrp="1"/>
          </p:cNvSpPr>
          <p:nvPr>
            <p:ph idx="1"/>
          </p:nvPr>
        </p:nvSpPr>
        <p:spPr>
          <a:xfrm>
            <a:off x="3051629" y="1051530"/>
            <a:ext cx="8386838" cy="5362333"/>
          </a:xfrm>
        </p:spPr>
        <p:txBody>
          <a:bodyPr vert="horz" lIns="91440" tIns="45720" rIns="91440" bIns="45720" rtlCol="0" anchor="t">
            <a:normAutofit fontScale="85000" lnSpcReduction="20000"/>
          </a:bodyPr>
          <a:lstStyle/>
          <a:p>
            <a:pPr>
              <a:lnSpc>
                <a:spcPct val="128000"/>
              </a:lnSpc>
              <a:spcBef>
                <a:spcPts val="600"/>
              </a:spcBef>
              <a:spcAft>
                <a:spcPts val="1800"/>
              </a:spcAft>
            </a:pPr>
            <a:r>
              <a:rPr lang="fr-FR" sz="3300" noProof="0">
                <a:latin typeface="Roboto Medium"/>
                <a:ea typeface="Roboto Medium"/>
                <a:cs typeface="Roboto Medium"/>
              </a:rPr>
              <a:t>Y a-t-il des mots ou des expressions qui vous ont particulièrement marqué dans le cadre de votre travail auprès des élèves?</a:t>
            </a:r>
          </a:p>
          <a:p>
            <a:pPr>
              <a:lnSpc>
                <a:spcPct val="128000"/>
              </a:lnSpc>
              <a:spcBef>
                <a:spcPts val="600"/>
              </a:spcBef>
              <a:spcAft>
                <a:spcPts val="1800"/>
              </a:spcAft>
            </a:pPr>
            <a:r>
              <a:rPr lang="fr-FR" sz="3300" noProof="0">
                <a:latin typeface="Roboto Medium"/>
                <a:ea typeface="Roboto Medium"/>
                <a:cs typeface="Roboto Medium"/>
              </a:rPr>
              <a:t>Quels éléments liés à l’apprentissage de la santé mentale sont intégrés au programme-cadre des élèves que vous enseignez ou accompagnez?</a:t>
            </a:r>
          </a:p>
          <a:p>
            <a:pPr>
              <a:lnSpc>
                <a:spcPct val="128000"/>
              </a:lnSpc>
              <a:spcBef>
                <a:spcPts val="600"/>
              </a:spcBef>
              <a:spcAft>
                <a:spcPts val="1800"/>
              </a:spcAft>
            </a:pPr>
            <a:r>
              <a:rPr lang="fr-FR" sz="3300" noProof="0">
                <a:latin typeface="Roboto Medium"/>
                <a:ea typeface="Roboto Medium"/>
                <a:cs typeface="Roboto Medium"/>
              </a:rPr>
              <a:t>Pensez à un cours que vous avez récemment donné (dans n’importe quelle matière). Comment pourriez-vous intégrer l’apprentissage de la santé mentale dans ce cours?</a:t>
            </a:r>
            <a:endParaRPr lang="fr-FR" noProof="0"/>
          </a:p>
        </p:txBody>
      </p:sp>
    </p:spTree>
    <p:extLst>
      <p:ext uri="{BB962C8B-B14F-4D97-AF65-F5344CB8AC3E}">
        <p14:creationId xmlns:p14="http://schemas.microsoft.com/office/powerpoint/2010/main" val="4129278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BA4B6-3A18-436F-D13E-B1752E249CAA}"/>
              </a:ext>
            </a:extLst>
          </p:cNvPr>
          <p:cNvSpPr>
            <a:spLocks noGrp="1"/>
          </p:cNvSpPr>
          <p:nvPr>
            <p:ph type="title"/>
          </p:nvPr>
        </p:nvSpPr>
        <p:spPr>
          <a:xfrm>
            <a:off x="0" y="0"/>
            <a:ext cx="10515600" cy="518984"/>
          </a:xfrm>
        </p:spPr>
        <p:txBody>
          <a:bodyPr vert="horz" lIns="91440" tIns="45720" rIns="91440" bIns="45720" rtlCol="0" anchor="b">
            <a:normAutofit/>
          </a:bodyPr>
          <a:lstStyle/>
          <a:p>
            <a:r>
              <a:rPr lang="fr-FR" sz="2400" noProof="0">
                <a:solidFill>
                  <a:schemeClr val="bg1"/>
                </a:solidFill>
              </a:rPr>
              <a:t>Commentaire d’un élève</a:t>
            </a:r>
          </a:p>
        </p:txBody>
      </p:sp>
      <p:sp>
        <p:nvSpPr>
          <p:cNvPr id="6" name="Speech Bubble: Rectangle with Corners Rounded 5">
            <a:extLst>
              <a:ext uri="{FF2B5EF4-FFF2-40B4-BE49-F238E27FC236}">
                <a16:creationId xmlns:a16="http://schemas.microsoft.com/office/drawing/2014/main" id="{F25DEDA3-762E-0426-B0E3-AD0A6632BA63}"/>
              </a:ext>
            </a:extLst>
          </p:cNvPr>
          <p:cNvSpPr/>
          <p:nvPr/>
        </p:nvSpPr>
        <p:spPr>
          <a:xfrm>
            <a:off x="2014549" y="606895"/>
            <a:ext cx="7884368" cy="4725887"/>
          </a:xfrm>
          <a:prstGeom prst="wedgeRoundRectCallout">
            <a:avLst>
              <a:gd name="adj1" fmla="val -21261"/>
              <a:gd name="adj2" fmla="val 71321"/>
              <a:gd name="adj3" fmla="val 16667"/>
            </a:avLst>
          </a:prstGeom>
          <a:solidFill>
            <a:schemeClr val="accent4"/>
          </a:solidFill>
          <a:ln>
            <a:solidFill>
              <a:srgbClr val="1BA3DC"/>
            </a:solidFill>
          </a:ln>
        </p:spPr>
        <p:style>
          <a:lnRef idx="2">
            <a:schemeClr val="accent3"/>
          </a:lnRef>
          <a:fillRef idx="1">
            <a:schemeClr val="lt1"/>
          </a:fillRef>
          <a:effectRef idx="0">
            <a:schemeClr val="accent3"/>
          </a:effectRef>
          <a:fontRef idx="minor">
            <a:schemeClr val="dk1"/>
          </a:fontRef>
        </p:style>
        <p:txBody>
          <a:bodyPr lIns="68580" tIns="137160" rIns="68580" bIns="34290" rtlCol="0" anchor="ctr"/>
          <a:lstStyle>
            <a:defPPr>
              <a:defRPr lang="en-US"/>
            </a:defPPr>
            <a:lvl1pPr marL="0"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1pPr>
            <a:lvl2pPr marL="609585"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2pPr>
            <a:lvl3pPr marL="1219170"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3pPr>
            <a:lvl4pPr marL="1828754"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4pPr>
            <a:lvl5pPr marL="2438339"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5pPr>
            <a:lvl6pPr marL="3047924" algn="l" defTabSz="609585" rtl="0" eaLnBrk="1" latinLnBrk="0" hangingPunct="1">
              <a:defRPr sz="1800" kern="1200">
                <a:solidFill>
                  <a:schemeClr val="tx1"/>
                </a:solidFill>
                <a:latin typeface="Arial" charset="0"/>
                <a:ea typeface="ＭＳ Ｐゴシック" charset="0"/>
                <a:cs typeface="ＭＳ Ｐゴシック" charset="0"/>
              </a:defRPr>
            </a:lvl6pPr>
            <a:lvl7pPr marL="3657509" algn="l" defTabSz="609585" rtl="0" eaLnBrk="1" latinLnBrk="0" hangingPunct="1">
              <a:defRPr sz="1800" kern="1200">
                <a:solidFill>
                  <a:schemeClr val="tx1"/>
                </a:solidFill>
                <a:latin typeface="Arial" charset="0"/>
                <a:ea typeface="ＭＳ Ｐゴシック" charset="0"/>
                <a:cs typeface="ＭＳ Ｐゴシック" charset="0"/>
              </a:defRPr>
            </a:lvl7pPr>
            <a:lvl8pPr marL="4267093" algn="l" defTabSz="609585" rtl="0" eaLnBrk="1" latinLnBrk="0" hangingPunct="1">
              <a:defRPr sz="1800" kern="1200">
                <a:solidFill>
                  <a:schemeClr val="tx1"/>
                </a:solidFill>
                <a:latin typeface="Arial" charset="0"/>
                <a:ea typeface="ＭＳ Ｐゴシック" charset="0"/>
                <a:cs typeface="ＭＳ Ｐゴシック" charset="0"/>
              </a:defRPr>
            </a:lvl8pPr>
            <a:lvl9pPr marL="4876678" algn="l" defTabSz="609585" rtl="0" eaLnBrk="1" latinLnBrk="0" hangingPunct="1">
              <a:defRPr sz="1800" kern="1200">
                <a:solidFill>
                  <a:schemeClr val="tx1"/>
                </a:solidFill>
                <a:latin typeface="Arial" charset="0"/>
                <a:ea typeface="ＭＳ Ｐゴシック" charset="0"/>
                <a:cs typeface="ＭＳ Ｐゴシック" charset="0"/>
              </a:defRPr>
            </a:lvl9pPr>
          </a:lstStyle>
          <a:p>
            <a:r>
              <a:rPr lang="fr-FR" sz="2800" b="1" noProof="0">
                <a:solidFill>
                  <a:schemeClr val="bg1"/>
                </a:solidFill>
              </a:rPr>
              <a:t>« Je sais que je ne suis pas l’unique élève à éprouver un sentiment de surcharge face à la multitude de ressources disponibles en dehors des cours. Il s’agit là de discussions cruciales, et j’apprécie vos efforts visant à les mener en classe et à lutter contre un problème plus profond et plus ancré, à savoir la stigmatisation de la santé mentale. »</a:t>
            </a:r>
            <a:endParaRPr lang="fr-FR" sz="2800" noProof="0">
              <a:solidFill>
                <a:schemeClr val="bg1"/>
              </a:solidFill>
            </a:endParaRPr>
          </a:p>
          <a:p>
            <a:pPr marL="342900" indent="-342900" algn="r">
              <a:buFont typeface="Calibri"/>
              <a:buChar char="-"/>
            </a:pPr>
            <a:r>
              <a:rPr lang="fr-FR" sz="2400" b="1" noProof="0">
                <a:solidFill>
                  <a:schemeClr val="bg1"/>
                </a:solidFill>
                <a:latin typeface="Roboto Black"/>
                <a:ea typeface="Roboto Medium"/>
                <a:cs typeface="Arial"/>
              </a:rPr>
              <a:t>Élève de l’Ontario</a:t>
            </a:r>
            <a:endParaRPr lang="fr-FR" sz="2100" b="1" noProof="0">
              <a:solidFill>
                <a:schemeClr val="accent6">
                  <a:lumMod val="49000"/>
                </a:schemeClr>
              </a:solidFill>
              <a:latin typeface="Poppins Medium"/>
              <a:ea typeface="Roboto Medium"/>
              <a:cs typeface="Arial"/>
            </a:endParaRPr>
          </a:p>
        </p:txBody>
      </p:sp>
    </p:spTree>
    <p:extLst>
      <p:ext uri="{BB962C8B-B14F-4D97-AF65-F5344CB8AC3E}">
        <p14:creationId xmlns:p14="http://schemas.microsoft.com/office/powerpoint/2010/main" val="2991527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B5F0C-AE9F-0806-A66E-2754FEDEE474}"/>
              </a:ext>
            </a:extLst>
          </p:cNvPr>
          <p:cNvSpPr>
            <a:spLocks noGrp="1"/>
          </p:cNvSpPr>
          <p:nvPr>
            <p:ph type="title"/>
          </p:nvPr>
        </p:nvSpPr>
        <p:spPr>
          <a:xfrm>
            <a:off x="457199" y="399761"/>
            <a:ext cx="11187641" cy="1325563"/>
          </a:xfrm>
        </p:spPr>
        <p:txBody>
          <a:bodyPr>
            <a:normAutofit/>
          </a:bodyPr>
          <a:lstStyle/>
          <a:p>
            <a:r>
              <a:rPr lang="fr-FR" noProof="0">
                <a:latin typeface="Poppins SemiBold"/>
                <a:cs typeface="Poppins SemiBold"/>
              </a:rPr>
              <a:t>L’apprentissage de la santé mentale à l’école peut...</a:t>
            </a:r>
          </a:p>
        </p:txBody>
      </p:sp>
      <p:pic>
        <p:nvPicPr>
          <p:cNvPr id="4" name="Picture 3" descr="Inserting image..., Picture">
            <a:extLst>
              <a:ext uri="{FF2B5EF4-FFF2-40B4-BE49-F238E27FC236}">
                <a16:creationId xmlns:a16="http://schemas.microsoft.com/office/drawing/2014/main" id="{FF9C9F57-06D8-FC96-E62C-F17183016115}"/>
              </a:ext>
            </a:extLst>
          </p:cNvPr>
          <p:cNvPicPr>
            <a:picLocks noChangeAspect="1"/>
          </p:cNvPicPr>
          <p:nvPr/>
        </p:nvPicPr>
        <p:blipFill>
          <a:blip r:embed="rId3"/>
          <a:stretch>
            <a:fillRect/>
          </a:stretch>
        </p:blipFill>
        <p:spPr>
          <a:xfrm>
            <a:off x="460289" y="1931080"/>
            <a:ext cx="3352800" cy="3452667"/>
          </a:xfrm>
          <a:prstGeom prst="rect">
            <a:avLst/>
          </a:prstGeom>
        </p:spPr>
      </p:pic>
      <p:sp>
        <p:nvSpPr>
          <p:cNvPr id="9" name="TextBox 8">
            <a:extLst>
              <a:ext uri="{FF2B5EF4-FFF2-40B4-BE49-F238E27FC236}">
                <a16:creationId xmlns:a16="http://schemas.microsoft.com/office/drawing/2014/main" id="{39029DBA-F315-32F6-E173-E144930CACCB}"/>
              </a:ext>
            </a:extLst>
          </p:cNvPr>
          <p:cNvSpPr txBox="1"/>
          <p:nvPr/>
        </p:nvSpPr>
        <p:spPr>
          <a:xfrm>
            <a:off x="656967" y="2386996"/>
            <a:ext cx="3093039"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3000" b="1" noProof="0">
                <a:solidFill>
                  <a:srgbClr val="7ABC30"/>
                </a:solidFill>
                <a:latin typeface="Roboto Black"/>
                <a:ea typeface="Roboto Black"/>
                <a:cs typeface="Roboto Black"/>
              </a:rPr>
              <a:t>aider les élèves qui souhaitent obtenir de l’aide.</a:t>
            </a:r>
            <a:endParaRPr lang="fr-FR" sz="3000" noProof="0">
              <a:solidFill>
                <a:srgbClr val="7ABC30"/>
              </a:solidFill>
              <a:latin typeface="Roboto Medium"/>
              <a:ea typeface="Roboto Medium"/>
              <a:cs typeface="Roboto Medium"/>
            </a:endParaRPr>
          </a:p>
          <a:p>
            <a:endParaRPr lang="fr-FR" sz="3000" b="1" noProof="0">
              <a:solidFill>
                <a:srgbClr val="7ABC30"/>
              </a:solidFill>
              <a:latin typeface="Roboto Black"/>
              <a:ea typeface="Roboto Black"/>
              <a:cs typeface="Roboto Black"/>
            </a:endParaRPr>
          </a:p>
        </p:txBody>
      </p:sp>
      <p:pic>
        <p:nvPicPr>
          <p:cNvPr id="7" name="Picture 6" descr="Inserting image..., Picture">
            <a:extLst>
              <a:ext uri="{FF2B5EF4-FFF2-40B4-BE49-F238E27FC236}">
                <a16:creationId xmlns:a16="http://schemas.microsoft.com/office/drawing/2014/main" id="{B8422BC0-F83C-A86F-63B6-F027BC7F8270}"/>
              </a:ext>
            </a:extLst>
          </p:cNvPr>
          <p:cNvPicPr>
            <a:picLocks noChangeAspect="1"/>
          </p:cNvPicPr>
          <p:nvPr/>
        </p:nvPicPr>
        <p:blipFill>
          <a:blip r:embed="rId3"/>
          <a:stretch>
            <a:fillRect/>
          </a:stretch>
        </p:blipFill>
        <p:spPr>
          <a:xfrm>
            <a:off x="4414763" y="1931080"/>
            <a:ext cx="3352800" cy="3452667"/>
          </a:xfrm>
          <a:prstGeom prst="rect">
            <a:avLst/>
          </a:prstGeom>
        </p:spPr>
      </p:pic>
      <p:sp>
        <p:nvSpPr>
          <p:cNvPr id="11" name="TextBox 10">
            <a:extLst>
              <a:ext uri="{FF2B5EF4-FFF2-40B4-BE49-F238E27FC236}">
                <a16:creationId xmlns:a16="http://schemas.microsoft.com/office/drawing/2014/main" id="{B8779B67-9C9F-58BF-FF95-5BD59BF80193}"/>
              </a:ext>
            </a:extLst>
          </p:cNvPr>
          <p:cNvSpPr txBox="1"/>
          <p:nvPr/>
        </p:nvSpPr>
        <p:spPr>
          <a:xfrm>
            <a:off x="4619548" y="2387489"/>
            <a:ext cx="2945832"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3000" b="1" noProof="0">
                <a:solidFill>
                  <a:srgbClr val="1BA3DC"/>
                </a:solidFill>
                <a:latin typeface="Roboto Black"/>
                <a:ea typeface="Roboto Black"/>
                <a:cs typeface="Roboto Black"/>
              </a:rPr>
              <a:t>aider à réduire la stigmatisation.</a:t>
            </a:r>
          </a:p>
        </p:txBody>
      </p:sp>
      <p:pic>
        <p:nvPicPr>
          <p:cNvPr id="8" name="Picture 7" descr="Inserting image..., Picture">
            <a:extLst>
              <a:ext uri="{FF2B5EF4-FFF2-40B4-BE49-F238E27FC236}">
                <a16:creationId xmlns:a16="http://schemas.microsoft.com/office/drawing/2014/main" id="{19EBFF5D-9708-69DE-71F8-118A85E695A2}"/>
              </a:ext>
            </a:extLst>
          </p:cNvPr>
          <p:cNvPicPr>
            <a:picLocks noChangeAspect="1"/>
          </p:cNvPicPr>
          <p:nvPr/>
        </p:nvPicPr>
        <p:blipFill>
          <a:blip r:embed="rId3"/>
          <a:stretch>
            <a:fillRect/>
          </a:stretch>
        </p:blipFill>
        <p:spPr>
          <a:xfrm>
            <a:off x="8272816" y="1931079"/>
            <a:ext cx="3352800" cy="3452667"/>
          </a:xfrm>
          <a:prstGeom prst="rect">
            <a:avLst/>
          </a:prstGeom>
        </p:spPr>
      </p:pic>
      <p:sp>
        <p:nvSpPr>
          <p:cNvPr id="13" name="TextBox 12">
            <a:extLst>
              <a:ext uri="{FF2B5EF4-FFF2-40B4-BE49-F238E27FC236}">
                <a16:creationId xmlns:a16="http://schemas.microsoft.com/office/drawing/2014/main" id="{76D10E0B-EBA9-BAAA-C177-A648EF83F012}"/>
              </a:ext>
            </a:extLst>
          </p:cNvPr>
          <p:cNvSpPr txBox="1"/>
          <p:nvPr/>
        </p:nvSpPr>
        <p:spPr>
          <a:xfrm>
            <a:off x="8432302" y="2102091"/>
            <a:ext cx="3118961" cy="24929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600" b="1" noProof="0">
                <a:solidFill>
                  <a:srgbClr val="400E8A"/>
                </a:solidFill>
                <a:latin typeface="Roboto Black"/>
                <a:ea typeface="Roboto Black"/>
                <a:cs typeface="Roboto Black"/>
              </a:rPr>
              <a:t>aider à promouvoir une bonne santé mentale et à prévenir les problèmes de santé  mentale.</a:t>
            </a:r>
          </a:p>
        </p:txBody>
      </p:sp>
    </p:spTree>
    <p:extLst>
      <p:ext uri="{BB962C8B-B14F-4D97-AF65-F5344CB8AC3E}">
        <p14:creationId xmlns:p14="http://schemas.microsoft.com/office/powerpoint/2010/main" val="2989953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BF9FC"/>
        </a:solidFill>
        <a:effectLst/>
      </p:bgPr>
    </p:bg>
    <p:spTree>
      <p:nvGrpSpPr>
        <p:cNvPr id="1" name="">
          <a:extLst>
            <a:ext uri="{FF2B5EF4-FFF2-40B4-BE49-F238E27FC236}">
              <a16:creationId xmlns:a16="http://schemas.microsoft.com/office/drawing/2014/main" id="{477C9B25-42C8-25BB-7DBD-85AF7E82FE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AC872D-EADF-9D29-7087-AD564999353B}"/>
              </a:ext>
            </a:extLst>
          </p:cNvPr>
          <p:cNvSpPr>
            <a:spLocks noGrp="1"/>
          </p:cNvSpPr>
          <p:nvPr>
            <p:ph type="title"/>
          </p:nvPr>
        </p:nvSpPr>
        <p:spPr>
          <a:xfrm>
            <a:off x="0" y="0"/>
            <a:ext cx="10515600" cy="531341"/>
          </a:xfrm>
        </p:spPr>
        <p:txBody>
          <a:bodyPr vert="horz" lIns="91440" tIns="45720" rIns="91440" bIns="45720" rtlCol="0" anchor="b">
            <a:normAutofit/>
          </a:bodyPr>
          <a:lstStyle/>
          <a:p>
            <a:r>
              <a:rPr lang="fr-FR" sz="2800">
                <a:solidFill>
                  <a:srgbClr val="EBF9FC"/>
                </a:solidFill>
              </a:rPr>
              <a:t>Réflexion 4</a:t>
            </a:r>
          </a:p>
        </p:txBody>
      </p:sp>
      <p:pic>
        <p:nvPicPr>
          <p:cNvPr id="4" name="Picture 3" descr="réfléchir">
            <a:extLst>
              <a:ext uri="{FF2B5EF4-FFF2-40B4-BE49-F238E27FC236}">
                <a16:creationId xmlns:a16="http://schemas.microsoft.com/office/drawing/2014/main" id="{07AA8921-87A0-83A7-2A1A-FDF022F708A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7523" y="516884"/>
            <a:ext cx="1792090" cy="1938238"/>
          </a:xfrm>
          <a:prstGeom prst="rect">
            <a:avLst/>
          </a:prstGeom>
        </p:spPr>
      </p:pic>
      <p:sp>
        <p:nvSpPr>
          <p:cNvPr id="3" name="Content Placeholder 2">
            <a:extLst>
              <a:ext uri="{FF2B5EF4-FFF2-40B4-BE49-F238E27FC236}">
                <a16:creationId xmlns:a16="http://schemas.microsoft.com/office/drawing/2014/main" id="{BA055FF5-7479-5C14-EF5D-296B0620C0A3}"/>
              </a:ext>
            </a:extLst>
          </p:cNvPr>
          <p:cNvSpPr>
            <a:spLocks noGrp="1"/>
          </p:cNvSpPr>
          <p:nvPr>
            <p:ph idx="1"/>
          </p:nvPr>
        </p:nvSpPr>
        <p:spPr>
          <a:xfrm>
            <a:off x="3051629" y="1051530"/>
            <a:ext cx="8386838" cy="4290862"/>
          </a:xfrm>
        </p:spPr>
        <p:txBody>
          <a:bodyPr vert="horz" lIns="91440" tIns="45720" rIns="91440" bIns="45720" rtlCol="0" anchor="t">
            <a:normAutofit/>
          </a:bodyPr>
          <a:lstStyle/>
          <a:p>
            <a:pPr>
              <a:lnSpc>
                <a:spcPct val="100000"/>
              </a:lnSpc>
            </a:pPr>
            <a:r>
              <a:rPr lang="fr-FR" sz="3300" noProof="0">
                <a:latin typeface="Roboto Medium"/>
                <a:ea typeface="Roboto Medium"/>
                <a:cs typeface="Roboto Medium"/>
              </a:rPr>
              <a:t>Quels autres avantages pourrait-il y avoir à apprendre la santé mentale à l’école?</a:t>
            </a:r>
            <a:br>
              <a:rPr lang="fr-FR" sz="3300" noProof="0">
                <a:latin typeface="Roboto Medium"/>
                <a:ea typeface="Roboto Medium"/>
                <a:cs typeface="Roboto Medium"/>
              </a:rPr>
            </a:br>
            <a:endParaRPr lang="fr-FR" sz="3300" noProof="0">
              <a:latin typeface="Roboto Medium"/>
              <a:ea typeface="Roboto Medium"/>
              <a:cs typeface="Roboto Medium"/>
            </a:endParaRPr>
          </a:p>
          <a:p>
            <a:pPr>
              <a:lnSpc>
                <a:spcPct val="100000"/>
              </a:lnSpc>
            </a:pPr>
            <a:r>
              <a:rPr lang="fr-FR" sz="3300" noProof="0">
                <a:latin typeface="Roboto Medium"/>
                <a:ea typeface="Roboto Medium"/>
                <a:cs typeface="Roboto Medium"/>
              </a:rPr>
              <a:t>Quels efforts votre école ou votre conseil scolaire a-t-il entrepris pour soutenir l’apprentissage de la santé mentale?</a:t>
            </a:r>
            <a:endParaRPr lang="fr-FR" noProof="0"/>
          </a:p>
        </p:txBody>
      </p:sp>
    </p:spTree>
    <p:extLst>
      <p:ext uri="{BB962C8B-B14F-4D97-AF65-F5344CB8AC3E}">
        <p14:creationId xmlns:p14="http://schemas.microsoft.com/office/powerpoint/2010/main" val="1758358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7ABC3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FEEFB-E912-25E6-66D5-E4EC5B6EC59F}"/>
              </a:ext>
            </a:extLst>
          </p:cNvPr>
          <p:cNvSpPr>
            <a:spLocks noGrp="1"/>
          </p:cNvSpPr>
          <p:nvPr>
            <p:ph type="title" idx="4294967295"/>
          </p:nvPr>
        </p:nvSpPr>
        <p:spPr>
          <a:xfrm>
            <a:off x="0" y="0"/>
            <a:ext cx="10515600" cy="598516"/>
          </a:xfrm>
        </p:spPr>
        <p:txBody>
          <a:bodyPr vert="horz" lIns="91440" tIns="45720" rIns="91440" bIns="45720" rtlCol="0" anchor="b">
            <a:normAutofit/>
          </a:bodyPr>
          <a:lstStyle/>
          <a:p>
            <a:r>
              <a:rPr lang="fr-FR" sz="2800" noProof="0">
                <a:solidFill>
                  <a:srgbClr val="7ABC30"/>
                </a:solidFill>
              </a:rPr>
              <a:t>Créez votre boîte à outils</a:t>
            </a:r>
          </a:p>
        </p:txBody>
      </p:sp>
      <p:pic>
        <p:nvPicPr>
          <p:cNvPr id="4" name="Picture 3" descr="construisez votre boîte à outils">
            <a:extLst>
              <a:ext uri="{FF2B5EF4-FFF2-40B4-BE49-F238E27FC236}">
                <a16:creationId xmlns:a16="http://schemas.microsoft.com/office/drawing/2014/main" id="{CE8BE09F-2BD3-7DDF-7139-2EB746745A2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108762" y="1290196"/>
            <a:ext cx="3960973" cy="4283997"/>
          </a:xfrm>
          <a:prstGeom prst="rect">
            <a:avLst/>
          </a:prstGeom>
        </p:spPr>
      </p:pic>
    </p:spTree>
    <p:extLst>
      <p:ext uri="{BB962C8B-B14F-4D97-AF65-F5344CB8AC3E}">
        <p14:creationId xmlns:p14="http://schemas.microsoft.com/office/powerpoint/2010/main" val="3742761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C12E6-2EFA-416A-A1DE-1B67D1E8F20F}"/>
              </a:ext>
            </a:extLst>
          </p:cNvPr>
          <p:cNvSpPr txBox="1">
            <a:spLocks noGrp="1"/>
          </p:cNvSpPr>
          <p:nvPr>
            <p:ph type="title" idx="4294967295"/>
          </p:nvPr>
        </p:nvSpPr>
        <p:spPr>
          <a:xfrm>
            <a:off x="0" y="30178"/>
            <a:ext cx="2554610"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nSpc>
                <a:spcPct val="100000"/>
              </a:lnSpc>
              <a:spcBef>
                <a:spcPts val="0"/>
              </a:spcBef>
              <a:defRPr/>
            </a:pPr>
            <a:r>
              <a:rPr lang="fr-FR" sz="1200" noProof="0" dirty="0">
                <a:solidFill>
                  <a:schemeClr val="bg1"/>
                </a:solidFill>
                <a:latin typeface="+mn-lt"/>
                <a:ea typeface="+mn-ea"/>
                <a:cs typeface="+mn-cs"/>
              </a:rPr>
              <a:t>Ressources</a:t>
            </a:r>
            <a:r>
              <a:rPr kumimoji="0" lang="fr-FR" sz="1200" b="0" i="0" u="none" strike="noStrike" kern="1200" cap="none" spc="0" normalizeH="0" baseline="0" noProof="0" dirty="0">
                <a:ln>
                  <a:noFill/>
                </a:ln>
                <a:solidFill>
                  <a:schemeClr val="bg1"/>
                </a:solidFill>
                <a:effectLst/>
                <a:uLnTx/>
                <a:uFillTx/>
                <a:latin typeface="+mn-lt"/>
                <a:ea typeface="+mn-ea"/>
                <a:cs typeface="+mn-cs"/>
              </a:rPr>
              <a:t> </a:t>
            </a:r>
            <a:r>
              <a:rPr lang="fr-FR" sz="1200" noProof="0" dirty="0">
                <a:solidFill>
                  <a:schemeClr val="bg1"/>
                </a:solidFill>
                <a:latin typeface="+mn-lt"/>
                <a:ea typeface="+mn-ea"/>
                <a:cs typeface="+mn-cs"/>
              </a:rPr>
              <a:t>selon le niveau scolaire</a:t>
            </a:r>
            <a:endParaRPr lang="fr-FR"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7" name="Title 1">
            <a:extLst>
              <a:ext uri="{FF2B5EF4-FFF2-40B4-BE49-F238E27FC236}">
                <a16:creationId xmlns:a16="http://schemas.microsoft.com/office/drawing/2014/main" id="{CA4EF517-CD1D-DC2B-CF96-D6C6A6D5090C}"/>
              </a:ext>
            </a:extLst>
          </p:cNvPr>
          <p:cNvSpPr>
            <a:spLocks/>
          </p:cNvSpPr>
          <p:nvPr/>
        </p:nvSpPr>
        <p:spPr>
          <a:xfrm>
            <a:off x="658862" y="152744"/>
            <a:ext cx="3055265" cy="126704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nSpc>
                <a:spcPct val="90000"/>
              </a:lnSpc>
              <a:spcBef>
                <a:spcPct val="0"/>
              </a:spcBef>
              <a:defRPr/>
            </a:pPr>
            <a:r>
              <a:rPr kumimoji="0" lang="fr-FR" sz="2800" b="0" i="0" u="none" strike="noStrike" kern="1200" cap="none" spc="0" normalizeH="0" baseline="0" noProof="0">
                <a:ln>
                  <a:noFill/>
                </a:ln>
                <a:effectLst/>
                <a:uLnTx/>
                <a:uFillTx/>
                <a:latin typeface="Poppins SemiBold"/>
                <a:ea typeface="Roboto Medium"/>
                <a:cs typeface="Poppins SemiBold"/>
              </a:rPr>
              <a:t>J</a:t>
            </a:r>
            <a:r>
              <a:rPr kumimoji="0" lang="fr-FR" sz="2800" b="1" i="0" u="none" strike="noStrike" kern="1200" cap="none" spc="0" normalizeH="0" baseline="0" noProof="0">
                <a:ln>
                  <a:noFill/>
                </a:ln>
                <a:effectLst/>
                <a:uLnTx/>
                <a:uFillTx/>
                <a:latin typeface="Poppins SemiBold"/>
                <a:ea typeface="Roboto Black"/>
                <a:cs typeface="Poppins SemiBold"/>
              </a:rPr>
              <a:t>ardin</a:t>
            </a:r>
            <a:r>
              <a:rPr lang="fr-FR" sz="2800" b="1" noProof="0">
                <a:latin typeface="Poppins SemiBold"/>
                <a:ea typeface="Roboto Black"/>
                <a:cs typeface="Poppins SemiBold"/>
              </a:rPr>
              <a:t> d’enfants</a:t>
            </a:r>
            <a:endParaRPr lang="fr-FR" sz="2800" b="1" i="0" u="none" strike="noStrike" kern="1200" cap="none" spc="0" normalizeH="0" baseline="0" noProof="0">
              <a:ln>
                <a:noFill/>
              </a:ln>
              <a:effectLst/>
              <a:uLnTx/>
              <a:uFillTx/>
              <a:latin typeface="Poppins SemiBold"/>
              <a:ea typeface="Roboto Black"/>
              <a:cs typeface="Poppins SemiBold"/>
            </a:endParaRPr>
          </a:p>
        </p:txBody>
      </p:sp>
      <p:pic>
        <p:nvPicPr>
          <p:cNvPr id="3" name="Picture 2" descr="Préscolaire - Activités en lien avec le curriculum">
            <a:extLst>
              <a:ext uri="{FF2B5EF4-FFF2-40B4-BE49-F238E27FC236}">
                <a16:creationId xmlns:a16="http://schemas.microsoft.com/office/drawing/2014/main" id="{FA4FA16F-212B-4843-A28F-90E3C912141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62243" y="1417773"/>
            <a:ext cx="2531465" cy="32760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itle 1">
            <a:extLst>
              <a:ext uri="{FF2B5EF4-FFF2-40B4-BE49-F238E27FC236}">
                <a16:creationId xmlns:a16="http://schemas.microsoft.com/office/drawing/2014/main" id="{8F7CAA1E-8580-44DF-4884-D84B7F2F2857}"/>
              </a:ext>
            </a:extLst>
          </p:cNvPr>
          <p:cNvSpPr txBox="1">
            <a:spLocks/>
          </p:cNvSpPr>
          <p:nvPr/>
        </p:nvSpPr>
        <p:spPr>
          <a:xfrm>
            <a:off x="4334471" y="214844"/>
            <a:ext cx="2680950" cy="10531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noProof="0">
                <a:latin typeface="Poppins SemiBold"/>
                <a:cs typeface="Poppins SemiBold"/>
              </a:rPr>
              <a:t>De la 1</a:t>
            </a:r>
            <a:r>
              <a:rPr lang="fr-FR" sz="2800" baseline="30000" noProof="0">
                <a:latin typeface="Poppins SemiBold"/>
                <a:cs typeface="Poppins SemiBold"/>
              </a:rPr>
              <a:t>re</a:t>
            </a:r>
            <a:r>
              <a:rPr lang="fr-FR" sz="2800" noProof="0">
                <a:latin typeface="Poppins SemiBold"/>
                <a:cs typeface="Poppins SemiBold"/>
              </a:rPr>
              <a:t> à </a:t>
            </a:r>
            <a:endParaRPr lang="fr-FR" sz="2800" noProof="0">
              <a:latin typeface="Aptos Display" panose="020F0302020204030204"/>
              <a:cs typeface="Poppins SemiBold"/>
            </a:endParaRPr>
          </a:p>
          <a:p>
            <a:r>
              <a:rPr lang="fr-FR" sz="2800" noProof="0">
                <a:latin typeface="Poppins SemiBold"/>
                <a:cs typeface="Poppins SemiBold"/>
              </a:rPr>
              <a:t>la 8</a:t>
            </a:r>
            <a:r>
              <a:rPr lang="fr-FR" sz="2800" baseline="30000" noProof="0">
                <a:latin typeface="Poppins SemiBold"/>
                <a:cs typeface="Poppins SemiBold"/>
              </a:rPr>
              <a:t>e</a:t>
            </a:r>
            <a:r>
              <a:rPr lang="fr-FR" sz="2800" noProof="0">
                <a:latin typeface="Poppins SemiBold"/>
                <a:cs typeface="Poppins SemiBold"/>
              </a:rPr>
              <a:t> année</a:t>
            </a:r>
            <a:endParaRPr lang="fr-FR" sz="2800" noProof="0"/>
          </a:p>
        </p:txBody>
      </p:sp>
      <p:pic>
        <p:nvPicPr>
          <p:cNvPr id="5" name="Picture 4" descr="Programme-cadre d'éducation physique et santé - Littératie en santé mentale">
            <a:extLst>
              <a:ext uri="{FF2B5EF4-FFF2-40B4-BE49-F238E27FC236}">
                <a16:creationId xmlns:a16="http://schemas.microsoft.com/office/drawing/2014/main" id="{C6DD9594-2985-EE26-C378-52B0EEC72CC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511226" y="1423145"/>
            <a:ext cx="2523508" cy="32657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Title 1">
            <a:extLst>
              <a:ext uri="{FF2B5EF4-FFF2-40B4-BE49-F238E27FC236}">
                <a16:creationId xmlns:a16="http://schemas.microsoft.com/office/drawing/2014/main" id="{702F53DA-20D5-B275-B490-D90B797EE7D2}"/>
              </a:ext>
            </a:extLst>
          </p:cNvPr>
          <p:cNvSpPr txBox="1">
            <a:spLocks/>
          </p:cNvSpPr>
          <p:nvPr/>
        </p:nvSpPr>
        <p:spPr>
          <a:xfrm>
            <a:off x="8105373" y="522316"/>
            <a:ext cx="2400213" cy="7456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000" noProof="0">
                <a:latin typeface="Poppins SemiBold"/>
                <a:cs typeface="Poppins SemiBold"/>
              </a:rPr>
              <a:t>Secondaire</a:t>
            </a:r>
            <a:endParaRPr lang="fr-FR" sz="3000" noProof="0"/>
          </a:p>
        </p:txBody>
      </p:sp>
      <p:pic>
        <p:nvPicPr>
          <p:cNvPr id="6" name="Picture 5" descr="LIT SM pour les élèves">
            <a:extLst>
              <a:ext uri="{FF2B5EF4-FFF2-40B4-BE49-F238E27FC236}">
                <a16:creationId xmlns:a16="http://schemas.microsoft.com/office/drawing/2014/main" id="{DB2C5D7A-0618-87F1-6112-3A4AC94257B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109774" y="1533454"/>
            <a:ext cx="3165759" cy="30555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TextBox 12">
            <a:extLst>
              <a:ext uri="{FF2B5EF4-FFF2-40B4-BE49-F238E27FC236}">
                <a16:creationId xmlns:a16="http://schemas.microsoft.com/office/drawing/2014/main" id="{20DD8597-9ABC-6457-1353-DFD77FFF3051}"/>
              </a:ext>
            </a:extLst>
          </p:cNvPr>
          <p:cNvSpPr txBox="1"/>
          <p:nvPr/>
        </p:nvSpPr>
        <p:spPr>
          <a:xfrm>
            <a:off x="522007" y="5076435"/>
            <a:ext cx="11161774"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3000" noProof="0">
                <a:latin typeface="Roboto Medium"/>
              </a:rPr>
              <a:t>Explorez les ressources adaptées aux élèves du niveau scolaire que vous enseignez. Voyez-vous des liens avec les avantages évoqués précédemment (p. ex., réduction de la stigmatisation)?</a:t>
            </a:r>
            <a:endParaRPr lang="fr-FR" sz="3000" noProof="0"/>
          </a:p>
        </p:txBody>
      </p:sp>
    </p:spTree>
    <p:extLst>
      <p:ext uri="{BB962C8B-B14F-4D97-AF65-F5344CB8AC3E}">
        <p14:creationId xmlns:p14="http://schemas.microsoft.com/office/powerpoint/2010/main" val="3207160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7ABC3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C6795-5C63-7A59-66E2-47004F246F08}"/>
              </a:ext>
            </a:extLst>
          </p:cNvPr>
          <p:cNvSpPr>
            <a:spLocks noGrp="1"/>
          </p:cNvSpPr>
          <p:nvPr>
            <p:ph type="title"/>
          </p:nvPr>
        </p:nvSpPr>
        <p:spPr>
          <a:xfrm>
            <a:off x="0" y="0"/>
            <a:ext cx="10515600" cy="681644"/>
          </a:xfrm>
        </p:spPr>
        <p:txBody>
          <a:bodyPr vert="horz" lIns="91440" tIns="45720" rIns="91440" bIns="45720" rtlCol="0" anchor="b">
            <a:normAutofit fontScale="90000"/>
          </a:bodyPr>
          <a:lstStyle/>
          <a:p>
            <a:r>
              <a:rPr lang="fr-FR" noProof="0">
                <a:solidFill>
                  <a:srgbClr val="7ABC30"/>
                </a:solidFill>
              </a:rPr>
              <a:t>Approfondissez vos connaissances</a:t>
            </a:r>
          </a:p>
        </p:txBody>
      </p:sp>
      <p:pic>
        <p:nvPicPr>
          <p:cNvPr id="3" name="Picture 2" descr="aller plus loin">
            <a:extLst>
              <a:ext uri="{FF2B5EF4-FFF2-40B4-BE49-F238E27FC236}">
                <a16:creationId xmlns:a16="http://schemas.microsoft.com/office/drawing/2014/main" id="{0B131988-2D77-F68F-0A8C-E86F6440798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17707" y="957701"/>
            <a:ext cx="4564184" cy="4936401"/>
          </a:xfrm>
          <a:prstGeom prst="rect">
            <a:avLst/>
          </a:prstGeom>
        </p:spPr>
      </p:pic>
    </p:spTree>
    <p:extLst>
      <p:ext uri="{BB962C8B-B14F-4D97-AF65-F5344CB8AC3E}">
        <p14:creationId xmlns:p14="http://schemas.microsoft.com/office/powerpoint/2010/main" val="1570774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Magnifying glass with solid fill">
            <a:extLst>
              <a:ext uri="{FF2B5EF4-FFF2-40B4-BE49-F238E27FC236}">
                <a16:creationId xmlns:a16="http://schemas.microsoft.com/office/drawing/2014/main" id="{235A6270-DB90-F8FF-858D-0370AE8204C7}"/>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44596" y="341318"/>
            <a:ext cx="1332830" cy="1219070"/>
          </a:xfrm>
          <a:prstGeom prst="rect">
            <a:avLst/>
          </a:prstGeom>
        </p:spPr>
      </p:pic>
      <p:sp>
        <p:nvSpPr>
          <p:cNvPr id="2" name="Title 1">
            <a:extLst>
              <a:ext uri="{FF2B5EF4-FFF2-40B4-BE49-F238E27FC236}">
                <a16:creationId xmlns:a16="http://schemas.microsoft.com/office/drawing/2014/main" id="{49BA49DC-1905-9F2A-22F5-E213D7927B94}"/>
              </a:ext>
            </a:extLst>
          </p:cNvPr>
          <p:cNvSpPr>
            <a:spLocks noGrp="1"/>
          </p:cNvSpPr>
          <p:nvPr>
            <p:ph type="title"/>
          </p:nvPr>
        </p:nvSpPr>
        <p:spPr>
          <a:xfrm>
            <a:off x="1619396" y="346026"/>
            <a:ext cx="9006564" cy="1225842"/>
          </a:xfrm>
        </p:spPr>
        <p:txBody>
          <a:bodyPr>
            <a:normAutofit/>
          </a:bodyPr>
          <a:lstStyle/>
          <a:p>
            <a:r>
              <a:rPr lang="fr-FR" sz="4000" noProof="0">
                <a:latin typeface="Poppins SemiBold"/>
                <a:cs typeface="Poppins SemiBold"/>
              </a:rPr>
              <a:t>Recherchez </a:t>
            </a:r>
            <a:br>
              <a:rPr lang="fr-FR" sz="4000" noProof="0">
                <a:latin typeface="Poppins SemiBold"/>
                <a:cs typeface="Poppins SemiBold"/>
              </a:rPr>
            </a:br>
            <a:r>
              <a:rPr lang="fr-FR" sz="4000" noProof="0">
                <a:latin typeface="Poppins SemiBold"/>
                <a:cs typeface="Poppins SemiBold"/>
              </a:rPr>
              <a:t>et trouvez</a:t>
            </a:r>
          </a:p>
        </p:txBody>
      </p:sp>
      <p:sp>
        <p:nvSpPr>
          <p:cNvPr id="3" name="Content Placeholder 2">
            <a:extLst>
              <a:ext uri="{FF2B5EF4-FFF2-40B4-BE49-F238E27FC236}">
                <a16:creationId xmlns:a16="http://schemas.microsoft.com/office/drawing/2014/main" id="{4589AF23-A561-A1CB-F6B2-74374BB3A3DA}"/>
              </a:ext>
            </a:extLst>
          </p:cNvPr>
          <p:cNvSpPr>
            <a:spLocks noGrp="1"/>
          </p:cNvSpPr>
          <p:nvPr>
            <p:ph idx="1"/>
          </p:nvPr>
        </p:nvSpPr>
        <p:spPr>
          <a:xfrm>
            <a:off x="342296" y="2390917"/>
            <a:ext cx="11011504" cy="4064236"/>
          </a:xfrm>
        </p:spPr>
        <p:txBody>
          <a:bodyPr vert="horz" lIns="91440" tIns="45720" rIns="91440" bIns="45720" rtlCol="0" anchor="t">
            <a:normAutofit lnSpcReduction="10000"/>
          </a:bodyPr>
          <a:lstStyle/>
          <a:p>
            <a:pPr marL="0" indent="0">
              <a:buNone/>
            </a:pPr>
            <a:r>
              <a:rPr lang="fr-FR" noProof="0">
                <a:latin typeface="Roboto Medium"/>
                <a:ea typeface="Roboto Medium"/>
                <a:cs typeface="Roboto Medium"/>
              </a:rPr>
              <a:t>Explorez la NPP 169 et trouvez...</a:t>
            </a:r>
            <a:br>
              <a:rPr lang="fr-FR" noProof="0">
                <a:latin typeface="Roboto Medium"/>
                <a:ea typeface="Roboto Medium"/>
                <a:cs typeface="Roboto Medium"/>
              </a:rPr>
            </a:br>
            <a:endParaRPr lang="fr-FR" noProof="0">
              <a:latin typeface="Roboto Medium"/>
              <a:ea typeface="Roboto Medium"/>
              <a:cs typeface="Roboto Medium"/>
            </a:endParaRPr>
          </a:p>
          <a:p>
            <a:pPr marL="971550" lvl="1" indent="-514350">
              <a:lnSpc>
                <a:spcPct val="150000"/>
              </a:lnSpc>
              <a:buFont typeface="Wingdings" panose="020B0604020202020204" pitchFamily="34" charset="0"/>
              <a:buChar char="q"/>
            </a:pPr>
            <a:r>
              <a:rPr lang="fr-FR" sz="2800" noProof="0">
                <a:solidFill>
                  <a:srgbClr val="1A1A1A"/>
                </a:solidFill>
                <a:latin typeface="Roboto Medium"/>
                <a:ea typeface="Roboto Medium"/>
                <a:cs typeface="Roboto Medium"/>
              </a:rPr>
              <a:t>L’</a:t>
            </a:r>
            <a:r>
              <a:rPr lang="fr-FR" sz="2800" b="1" noProof="0">
                <a:solidFill>
                  <a:srgbClr val="400E8A"/>
                </a:solidFill>
                <a:latin typeface="Roboto Black"/>
                <a:ea typeface="Roboto Black"/>
                <a:cs typeface="Roboto Black"/>
              </a:rPr>
              <a:t>énoncé de vision </a:t>
            </a:r>
            <a:r>
              <a:rPr lang="fr-FR" sz="2800" noProof="0">
                <a:solidFill>
                  <a:srgbClr val="1A1A1A"/>
                </a:solidFill>
                <a:latin typeface="Roboto Medium"/>
                <a:ea typeface="Roboto Medium"/>
                <a:cs typeface="Roboto Medium"/>
              </a:rPr>
              <a:t>pour la santé mentale des élèves en Ontario</a:t>
            </a:r>
            <a:endParaRPr lang="fr-FR" sz="2800" noProof="0">
              <a:latin typeface="Roboto Medium"/>
              <a:ea typeface="Roboto Medium"/>
              <a:cs typeface="Roboto Medium"/>
            </a:endParaRPr>
          </a:p>
          <a:p>
            <a:pPr marL="971550" lvl="1" indent="-514350">
              <a:lnSpc>
                <a:spcPct val="150000"/>
              </a:lnSpc>
              <a:buFont typeface="Wingdings" panose="020B0604020202020204" pitchFamily="34" charset="0"/>
              <a:buChar char="q"/>
            </a:pPr>
            <a:r>
              <a:rPr lang="fr-FR" sz="2800" noProof="0">
                <a:solidFill>
                  <a:srgbClr val="1A1A1A"/>
                </a:solidFill>
                <a:latin typeface="Roboto Medium"/>
                <a:ea typeface="Roboto Medium"/>
                <a:cs typeface="Roboto Medium"/>
              </a:rPr>
              <a:t>Les </a:t>
            </a:r>
            <a:r>
              <a:rPr lang="fr-FR" sz="2800" b="1" noProof="0">
                <a:solidFill>
                  <a:srgbClr val="400E8A"/>
                </a:solidFill>
                <a:latin typeface="Roboto Black"/>
                <a:ea typeface="Roboto Black"/>
                <a:cs typeface="Roboto Black"/>
              </a:rPr>
              <a:t>rôles et responsabilités</a:t>
            </a:r>
            <a:r>
              <a:rPr lang="fr-FR" sz="2800" noProof="0">
                <a:solidFill>
                  <a:srgbClr val="1A1A1A"/>
                </a:solidFill>
                <a:latin typeface="Roboto Medium"/>
                <a:ea typeface="Roboto Medium"/>
                <a:cs typeface="Roboto Medium"/>
              </a:rPr>
              <a:t> qui incombent au personnel enseignant</a:t>
            </a:r>
          </a:p>
          <a:p>
            <a:pPr marL="971550" lvl="1" indent="-514350">
              <a:lnSpc>
                <a:spcPct val="150000"/>
              </a:lnSpc>
              <a:buFont typeface="Wingdings" panose="020B0604020202020204" pitchFamily="34" charset="0"/>
              <a:buChar char="q"/>
            </a:pPr>
            <a:r>
              <a:rPr lang="fr-FR" sz="2800" noProof="0">
                <a:solidFill>
                  <a:srgbClr val="1A1A1A"/>
                </a:solidFill>
                <a:latin typeface="Roboto Medium"/>
                <a:ea typeface="Roboto Medium"/>
                <a:cs typeface="Roboto Medium"/>
              </a:rPr>
              <a:t>La définition de l’expression </a:t>
            </a:r>
            <a:r>
              <a:rPr lang="fr-FR" sz="2800" noProof="0">
                <a:solidFill>
                  <a:srgbClr val="400E8A"/>
                </a:solidFill>
                <a:latin typeface="Roboto Medium"/>
                <a:ea typeface="Roboto Medium"/>
                <a:cs typeface="Roboto Medium"/>
              </a:rPr>
              <a:t>« </a:t>
            </a:r>
            <a:r>
              <a:rPr lang="fr-FR" sz="2800" b="1" noProof="0">
                <a:solidFill>
                  <a:srgbClr val="400E8A"/>
                </a:solidFill>
                <a:latin typeface="Roboto Black"/>
                <a:ea typeface="Roboto Black"/>
                <a:cs typeface="Roboto Black"/>
              </a:rPr>
              <a:t>adapté sur le plan culturel »</a:t>
            </a:r>
            <a:endParaRPr lang="fr-FR" noProof="0">
              <a:latin typeface="Roboto Medium"/>
              <a:ea typeface="Roboto Medium"/>
              <a:cs typeface="Roboto Medium"/>
            </a:endParaRPr>
          </a:p>
        </p:txBody>
      </p:sp>
      <p:pic>
        <p:nvPicPr>
          <p:cNvPr id="7" name="Picture 6" descr="Politique et programmes note 169">
            <a:hlinkClick r:id="rId4"/>
            <a:extLst>
              <a:ext uri="{FF2B5EF4-FFF2-40B4-BE49-F238E27FC236}">
                <a16:creationId xmlns:a16="http://schemas.microsoft.com/office/drawing/2014/main" id="{2D979EBE-E021-6C01-A27D-1776642D3981}"/>
              </a:ext>
            </a:extLst>
          </p:cNvPr>
          <p:cNvPicPr>
            <a:picLocks noChangeAspect="1"/>
          </p:cNvPicPr>
          <p:nvPr/>
        </p:nvPicPr>
        <p:blipFill>
          <a:blip r:embed="rId5"/>
          <a:stretch>
            <a:fillRect/>
          </a:stretch>
        </p:blipFill>
        <p:spPr>
          <a:xfrm>
            <a:off x="5969533" y="820428"/>
            <a:ext cx="5931227" cy="20371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No photo description available.">
            <a:extLst>
              <a:ext uri="{FF2B5EF4-FFF2-40B4-BE49-F238E27FC236}">
                <a16:creationId xmlns:a16="http://schemas.microsoft.com/office/drawing/2014/main" id="{AE788AEE-8997-56E9-B5A6-728E547CDE86}"/>
              </a:ext>
            </a:extLst>
          </p:cNvPr>
          <p:cNvPicPr>
            <a:picLocks noChangeAspect="1"/>
          </p:cNvPicPr>
          <p:nvPr/>
        </p:nvPicPr>
        <p:blipFill>
          <a:blip r:embed="rId6"/>
          <a:stretch>
            <a:fillRect/>
          </a:stretch>
        </p:blipFill>
        <p:spPr>
          <a:xfrm>
            <a:off x="10688829" y="322891"/>
            <a:ext cx="1025907" cy="964159"/>
          </a:xfrm>
          <a:prstGeom prst="rect">
            <a:avLst/>
          </a:prstGeom>
        </p:spPr>
      </p:pic>
    </p:spTree>
    <p:extLst>
      <p:ext uri="{BB962C8B-B14F-4D97-AF65-F5344CB8AC3E}">
        <p14:creationId xmlns:p14="http://schemas.microsoft.com/office/powerpoint/2010/main" val="3111793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FF0425-78E4-7AF9-0442-CBAC1466F3E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62091" y="368643"/>
            <a:ext cx="1238250" cy="1219200"/>
          </a:xfrm>
          <a:prstGeom prst="rect">
            <a:avLst/>
          </a:prstGeom>
        </p:spPr>
      </p:pic>
      <p:sp>
        <p:nvSpPr>
          <p:cNvPr id="2" name="Title 1">
            <a:extLst>
              <a:ext uri="{FF2B5EF4-FFF2-40B4-BE49-F238E27FC236}">
                <a16:creationId xmlns:a16="http://schemas.microsoft.com/office/drawing/2014/main" id="{8D5AB0F9-B67D-4836-6A91-0D705A446E9C}"/>
              </a:ext>
            </a:extLst>
          </p:cNvPr>
          <p:cNvSpPr>
            <a:spLocks noGrp="1"/>
          </p:cNvSpPr>
          <p:nvPr>
            <p:ph type="title"/>
          </p:nvPr>
        </p:nvSpPr>
        <p:spPr>
          <a:xfrm>
            <a:off x="1703172" y="365125"/>
            <a:ext cx="9650628" cy="1346157"/>
          </a:xfrm>
        </p:spPr>
        <p:txBody>
          <a:bodyPr/>
          <a:lstStyle/>
          <a:p>
            <a:r>
              <a:rPr lang="fr-FR" noProof="0">
                <a:latin typeface="Poppins SemiBold"/>
                <a:cs typeface="Poppins SemiBold"/>
              </a:rPr>
              <a:t>Restez connectés à SMS-ON</a:t>
            </a:r>
          </a:p>
        </p:txBody>
      </p:sp>
      <p:sp>
        <p:nvSpPr>
          <p:cNvPr id="8" name="Content Placeholder 7">
            <a:extLst>
              <a:ext uri="{FF2B5EF4-FFF2-40B4-BE49-F238E27FC236}">
                <a16:creationId xmlns:a16="http://schemas.microsoft.com/office/drawing/2014/main" id="{72E804BA-D59F-BBF7-DF2C-3422E319013E}"/>
              </a:ext>
            </a:extLst>
          </p:cNvPr>
          <p:cNvSpPr>
            <a:spLocks noGrp="1"/>
          </p:cNvSpPr>
          <p:nvPr>
            <p:ph idx="1"/>
          </p:nvPr>
        </p:nvSpPr>
        <p:spPr/>
        <p:txBody>
          <a:bodyPr vert="horz" lIns="91440" tIns="45720" rIns="91440" bIns="45720" rtlCol="0" anchor="t">
            <a:normAutofit/>
          </a:bodyPr>
          <a:lstStyle/>
          <a:p>
            <a:r>
              <a:rPr lang="fr-FR" sz="2600" noProof="0"/>
              <a:t>Inscrivez-vous à la </a:t>
            </a:r>
            <a:r>
              <a:rPr lang="fr-FR" sz="2600" b="1" noProof="0"/>
              <a:t>liste de diffusion par courriel </a:t>
            </a:r>
            <a:r>
              <a:rPr lang="fr-FR" sz="2600" noProof="0"/>
              <a:t>de Santé mentale en milieu scolaire Ontario, dédiée au </a:t>
            </a:r>
            <a:r>
              <a:rPr lang="fr-FR" sz="2600" b="1" noProof="0"/>
              <a:t>personnel enseignant</a:t>
            </a:r>
            <a:r>
              <a:rPr lang="fr-FR" sz="2600" noProof="0"/>
              <a:t>, pour recevoir chaque mois des ressources et des possibilités d’apprentissage directement dans votre boîte de réception.</a:t>
            </a:r>
          </a:p>
        </p:txBody>
      </p:sp>
      <p:pic>
        <p:nvPicPr>
          <p:cNvPr id="5" name="Picture 4" descr="icon for email">
            <a:extLst>
              <a:ext uri="{FF2B5EF4-FFF2-40B4-BE49-F238E27FC236}">
                <a16:creationId xmlns:a16="http://schemas.microsoft.com/office/drawing/2014/main" id="{89B1DB52-4D7E-872B-D720-BF74F3BA89EC}"/>
              </a:ext>
            </a:extLst>
          </p:cNvPr>
          <p:cNvPicPr>
            <a:picLocks noChangeAspect="1"/>
          </p:cNvPicPr>
          <p:nvPr/>
        </p:nvPicPr>
        <p:blipFill>
          <a:blip r:embed="rId4"/>
          <a:stretch>
            <a:fillRect/>
          </a:stretch>
        </p:blipFill>
        <p:spPr>
          <a:xfrm>
            <a:off x="1585736" y="3622426"/>
            <a:ext cx="849086" cy="788610"/>
          </a:xfrm>
          <a:prstGeom prst="rect">
            <a:avLst/>
          </a:prstGeom>
        </p:spPr>
      </p:pic>
      <p:pic>
        <p:nvPicPr>
          <p:cNvPr id="7" name="Picture 6" descr="Inscrivez-vous">
            <a:hlinkClick r:id="rId5"/>
            <a:extLst>
              <a:ext uri="{FF2B5EF4-FFF2-40B4-BE49-F238E27FC236}">
                <a16:creationId xmlns:a16="http://schemas.microsoft.com/office/drawing/2014/main" id="{14F4A6B0-FB37-2867-CDEA-02AA732107EE}"/>
              </a:ext>
            </a:extLst>
          </p:cNvPr>
          <p:cNvPicPr>
            <a:picLocks noChangeAspect="1"/>
          </p:cNvPicPr>
          <p:nvPr/>
        </p:nvPicPr>
        <p:blipFill>
          <a:blip r:embed="rId6"/>
          <a:stretch>
            <a:fillRect/>
          </a:stretch>
        </p:blipFill>
        <p:spPr>
          <a:xfrm>
            <a:off x="2709334" y="3614476"/>
            <a:ext cx="6179280" cy="29219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descr="Code QR">
            <a:extLst>
              <a:ext uri="{FF2B5EF4-FFF2-40B4-BE49-F238E27FC236}">
                <a16:creationId xmlns:a16="http://schemas.microsoft.com/office/drawing/2014/main" id="{817A7021-512E-DE1A-A493-FB2922E95DE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46858" y="4411036"/>
            <a:ext cx="2133376" cy="2133376"/>
          </a:xfrm>
          <a:prstGeom prst="rect">
            <a:avLst/>
          </a:prstGeom>
        </p:spPr>
      </p:pic>
    </p:spTree>
    <p:extLst>
      <p:ext uri="{BB962C8B-B14F-4D97-AF65-F5344CB8AC3E}">
        <p14:creationId xmlns:p14="http://schemas.microsoft.com/office/powerpoint/2010/main" val="2289335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CFAD7"/>
        </a:solidFill>
        <a:effectLst/>
      </p:bgPr>
    </p:bg>
    <p:spTree>
      <p:nvGrpSpPr>
        <p:cNvPr id="1" name=""/>
        <p:cNvGrpSpPr/>
        <p:nvPr/>
      </p:nvGrpSpPr>
      <p:grpSpPr>
        <a:xfrm>
          <a:off x="0" y="0"/>
          <a:ext cx="0" cy="0"/>
          <a:chOff x="0" y="0"/>
          <a:chExt cx="0" cy="0"/>
        </a:xfrm>
      </p:grpSpPr>
      <p:pic>
        <p:nvPicPr>
          <p:cNvPr id="5" name="Picture 4" descr="pencil">
            <a:extLst>
              <a:ext uri="{FF2B5EF4-FFF2-40B4-BE49-F238E27FC236}">
                <a16:creationId xmlns:a16="http://schemas.microsoft.com/office/drawing/2014/main" id="{1ACA2256-2339-3BAE-9FE3-B8AE40588362}"/>
              </a:ext>
            </a:extLst>
          </p:cNvPr>
          <p:cNvPicPr>
            <a:picLocks noChangeAspect="1"/>
          </p:cNvPicPr>
          <p:nvPr/>
        </p:nvPicPr>
        <p:blipFill>
          <a:blip r:embed="rId3"/>
          <a:stretch>
            <a:fillRect/>
          </a:stretch>
        </p:blipFill>
        <p:spPr>
          <a:xfrm flipH="1">
            <a:off x="361978" y="367145"/>
            <a:ext cx="580350" cy="649846"/>
          </a:xfrm>
          <a:prstGeom prst="rect">
            <a:avLst/>
          </a:prstGeom>
          <a:ln>
            <a:noFill/>
          </a:ln>
        </p:spPr>
      </p:pic>
      <p:sp>
        <p:nvSpPr>
          <p:cNvPr id="2" name="Title 1">
            <a:extLst>
              <a:ext uri="{FF2B5EF4-FFF2-40B4-BE49-F238E27FC236}">
                <a16:creationId xmlns:a16="http://schemas.microsoft.com/office/drawing/2014/main" id="{2649F117-85DA-3C8E-F7C2-199F6577A6A0}"/>
              </a:ext>
            </a:extLst>
          </p:cNvPr>
          <p:cNvSpPr>
            <a:spLocks noGrp="1"/>
          </p:cNvSpPr>
          <p:nvPr>
            <p:ph type="title"/>
          </p:nvPr>
        </p:nvSpPr>
        <p:spPr>
          <a:xfrm>
            <a:off x="883024" y="533213"/>
            <a:ext cx="10515600" cy="810699"/>
          </a:xfrm>
        </p:spPr>
        <p:txBody>
          <a:bodyPr>
            <a:normAutofit fontScale="90000"/>
          </a:bodyPr>
          <a:lstStyle/>
          <a:p>
            <a:r>
              <a:rPr lang="fr-FR" noProof="0">
                <a:latin typeface="Poppins SemiBold"/>
                <a:cs typeface="Poppins SemiBold"/>
              </a:rPr>
              <a:t>Notes pour les personnes à l’animation</a:t>
            </a:r>
          </a:p>
        </p:txBody>
      </p:sp>
      <p:sp>
        <p:nvSpPr>
          <p:cNvPr id="3" name="Content Placeholder 2">
            <a:extLst>
              <a:ext uri="{FF2B5EF4-FFF2-40B4-BE49-F238E27FC236}">
                <a16:creationId xmlns:a16="http://schemas.microsoft.com/office/drawing/2014/main" id="{D91E185D-EB13-673A-C106-61B3F89EE002}"/>
              </a:ext>
            </a:extLst>
          </p:cNvPr>
          <p:cNvSpPr>
            <a:spLocks noGrp="1"/>
          </p:cNvSpPr>
          <p:nvPr>
            <p:ph idx="1"/>
          </p:nvPr>
        </p:nvSpPr>
        <p:spPr>
          <a:xfrm>
            <a:off x="361977" y="1468550"/>
            <a:ext cx="11624975" cy="5389449"/>
          </a:xfrm>
        </p:spPr>
        <p:txBody>
          <a:bodyPr vert="horz" lIns="91440" tIns="45720" rIns="91440" bIns="45720" rtlCol="0" anchor="t">
            <a:noAutofit/>
          </a:bodyPr>
          <a:lstStyle/>
          <a:p>
            <a:pPr>
              <a:lnSpc>
                <a:spcPct val="100000"/>
              </a:lnSpc>
              <a:spcBef>
                <a:spcPts val="600"/>
              </a:spcBef>
              <a:spcAft>
                <a:spcPts val="600"/>
              </a:spcAft>
            </a:pPr>
            <a:r>
              <a:rPr lang="fr-FR" sz="2400" noProof="0">
                <a:latin typeface="Roboto Medium" panose="02000000000000000000" pitchFamily="2" charset="0"/>
                <a:ea typeface="Roboto Medium" panose="02000000000000000000" pitchFamily="2" charset="0"/>
              </a:rPr>
              <a:t>Le contenu de ce diaporama est issu du cours </a:t>
            </a:r>
            <a:r>
              <a:rPr lang="fr-FR" sz="2400" b="1" noProof="0">
                <a:solidFill>
                  <a:srgbClr val="62409B"/>
                </a:solidFill>
                <a:latin typeface="Roboto Black" panose="02000000000000000000" pitchFamily="2" charset="0"/>
                <a:ea typeface="Roboto Black" panose="02000000000000000000" pitchFamily="2" charset="0"/>
                <a:cs typeface="Roboto Black"/>
                <a:hlinkClick r:id="rId4"/>
              </a:rPr>
              <a:t>Intro à LIT SM</a:t>
            </a:r>
            <a:r>
              <a:rPr lang="fr-FR" sz="2400" b="1" noProof="0">
                <a:solidFill>
                  <a:srgbClr val="62409B"/>
                </a:solidFill>
                <a:latin typeface="Roboto Black" panose="02000000000000000000" pitchFamily="2" charset="0"/>
                <a:ea typeface="Roboto Black" panose="02000000000000000000" pitchFamily="2" charset="0"/>
                <a:cs typeface="Roboto Black"/>
              </a:rPr>
              <a:t>, </a:t>
            </a:r>
            <a:r>
              <a:rPr lang="fr-FR" sz="2400" noProof="0">
                <a:latin typeface="Roboto Medium" panose="02000000000000000000" pitchFamily="2" charset="0"/>
                <a:ea typeface="Roboto Medium" panose="02000000000000000000" pitchFamily="2" charset="0"/>
              </a:rPr>
              <a:t>une formation d’une heure sur la santé mentale conçue pour le personnel enseignant. Il propose un contenu connexe dans un format adapté aux réunions du personnel ou à tout autre type de formation professionnelle.</a:t>
            </a:r>
          </a:p>
          <a:p>
            <a:pPr>
              <a:lnSpc>
                <a:spcPct val="100000"/>
              </a:lnSpc>
              <a:spcBef>
                <a:spcPts val="600"/>
              </a:spcBef>
              <a:spcAft>
                <a:spcPts val="600"/>
              </a:spcAft>
            </a:pPr>
            <a:r>
              <a:rPr lang="fr-FR" sz="2400" noProof="0">
                <a:latin typeface="Roboto Medium" panose="02000000000000000000" pitchFamily="2" charset="0"/>
                <a:ea typeface="Roboto Medium" panose="02000000000000000000" pitchFamily="2" charset="0"/>
                <a:cs typeface="Roboto Medium"/>
              </a:rPr>
              <a:t>Adaptez les diapositives à vos besoins. Vous pouvez les modifier ou les réorganiser. Prenez le temps de réfléchir et d’évaluer les options qui vous semblent pertinentes ou qui correspondent au temps dont vous disposez.</a:t>
            </a:r>
          </a:p>
          <a:p>
            <a:pPr>
              <a:lnSpc>
                <a:spcPct val="100000"/>
              </a:lnSpc>
              <a:spcBef>
                <a:spcPts val="600"/>
              </a:spcBef>
              <a:spcAft>
                <a:spcPts val="600"/>
              </a:spcAft>
            </a:pPr>
            <a:r>
              <a:rPr lang="fr-FR" sz="2400" noProof="0">
                <a:latin typeface="Roboto Medium" panose="02000000000000000000" pitchFamily="2" charset="0"/>
                <a:ea typeface="Roboto Medium" panose="02000000000000000000" pitchFamily="2" charset="0"/>
              </a:rPr>
              <a:t>Envisagez de compléter les ressources avec des activités et des informations supplémentaires </a:t>
            </a:r>
            <a:r>
              <a:rPr lang="fr-FR" sz="2400" b="1" noProof="0">
                <a:latin typeface="Roboto Black" panose="02000000000000000000" pitchFamily="2" charset="0"/>
                <a:ea typeface="Roboto Black" panose="02000000000000000000" pitchFamily="2" charset="0"/>
              </a:rPr>
              <a:t>adaptées à votre région et à votre conseil scolaire</a:t>
            </a:r>
            <a:r>
              <a:rPr lang="fr-FR" sz="2400" noProof="0">
                <a:latin typeface="Roboto Medium" panose="02000000000000000000" pitchFamily="2" charset="0"/>
                <a:ea typeface="Roboto Medium" panose="02000000000000000000" pitchFamily="2" charset="0"/>
              </a:rPr>
              <a:t> (p. ex., programmes locaux de santé mentale, possibilités de formation, etc.).</a:t>
            </a:r>
            <a:endParaRPr lang="fr-FR" sz="2400" noProof="0">
              <a:latin typeface="Roboto Medium" panose="02000000000000000000" pitchFamily="2" charset="0"/>
              <a:ea typeface="Roboto Medium" panose="02000000000000000000" pitchFamily="2" charset="0"/>
              <a:cs typeface="Roboto Medium"/>
            </a:endParaRPr>
          </a:p>
          <a:p>
            <a:pPr>
              <a:lnSpc>
                <a:spcPct val="100000"/>
              </a:lnSpc>
              <a:spcBef>
                <a:spcPts val="600"/>
              </a:spcBef>
              <a:spcAft>
                <a:spcPts val="600"/>
              </a:spcAft>
            </a:pPr>
            <a:r>
              <a:rPr lang="fr-FR" sz="2400" noProof="0">
                <a:latin typeface="Roboto Medium" panose="02000000000000000000" pitchFamily="2" charset="0"/>
                <a:ea typeface="Roboto Medium" panose="02000000000000000000" pitchFamily="2" charset="0"/>
                <a:cs typeface="Roboto Medium"/>
              </a:rPr>
              <a:t>Envisagez la possibilité d’inviter les membres du personnel à suivre le cours en ligne. Il est gratuit, peut être suivi à son propre rythme et un certificat est délivré à la fin de la formation.</a:t>
            </a:r>
          </a:p>
        </p:txBody>
      </p:sp>
    </p:spTree>
    <p:extLst>
      <p:ext uri="{BB962C8B-B14F-4D97-AF65-F5344CB8AC3E}">
        <p14:creationId xmlns:p14="http://schemas.microsoft.com/office/powerpoint/2010/main" val="602143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CFAD7"/>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69A73EC-296D-0717-7CD3-08B7679A1289}"/>
              </a:ext>
              <a:ext uri="{C183D7F6-B498-43B3-948B-1728B52AA6E4}">
                <adec:decorative xmlns:adec="http://schemas.microsoft.com/office/drawing/2017/decorative" val="1"/>
              </a:ext>
            </a:extLst>
          </p:cNvPr>
          <p:cNvSpPr/>
          <p:nvPr/>
        </p:nvSpPr>
        <p:spPr>
          <a:xfrm>
            <a:off x="0" y="4971827"/>
            <a:ext cx="12192000" cy="169426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a:p>
        </p:txBody>
      </p:sp>
      <p:pic>
        <p:nvPicPr>
          <p:cNvPr id="6" name="Picture 5">
            <a:extLst>
              <a:ext uri="{FF2B5EF4-FFF2-40B4-BE49-F238E27FC236}">
                <a16:creationId xmlns:a16="http://schemas.microsoft.com/office/drawing/2014/main" id="{07208BC1-28B4-59DE-3D39-D5B3EAA838E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flipH="1">
            <a:off x="361978" y="367145"/>
            <a:ext cx="580350" cy="649846"/>
          </a:xfrm>
          <a:prstGeom prst="rect">
            <a:avLst/>
          </a:prstGeom>
          <a:ln>
            <a:noFill/>
          </a:ln>
        </p:spPr>
      </p:pic>
      <p:sp>
        <p:nvSpPr>
          <p:cNvPr id="2" name="Title 1">
            <a:extLst>
              <a:ext uri="{FF2B5EF4-FFF2-40B4-BE49-F238E27FC236}">
                <a16:creationId xmlns:a16="http://schemas.microsoft.com/office/drawing/2014/main" id="{3BE5674B-1551-4F71-5426-1655A99E528B}"/>
              </a:ext>
            </a:extLst>
          </p:cNvPr>
          <p:cNvSpPr>
            <a:spLocks noGrp="1"/>
          </p:cNvSpPr>
          <p:nvPr>
            <p:ph type="title"/>
          </p:nvPr>
        </p:nvSpPr>
        <p:spPr>
          <a:xfrm>
            <a:off x="1077796" y="117679"/>
            <a:ext cx="10901306" cy="898381"/>
          </a:xfrm>
          <a:solidFill>
            <a:srgbClr val="FCFAD7"/>
          </a:solidFill>
        </p:spPr>
        <p:txBody>
          <a:bodyPr>
            <a:normAutofit fontScale="90000"/>
          </a:bodyPr>
          <a:lstStyle/>
          <a:p>
            <a:r>
              <a:rPr lang="fr-FR" sz="4000" noProof="0">
                <a:latin typeface="Poppins SemiBold"/>
                <a:cs typeface="Poppins SemiBold"/>
              </a:rPr>
              <a:t>Notes pour les personnes à l’animation </a:t>
            </a:r>
            <a:r>
              <a:rPr lang="fr-FR" sz="2600" noProof="0">
                <a:latin typeface="Poppins SemiBold"/>
                <a:cs typeface="Poppins SemiBold"/>
              </a:rPr>
              <a:t>(suite)</a:t>
            </a:r>
          </a:p>
        </p:txBody>
      </p:sp>
      <p:sp>
        <p:nvSpPr>
          <p:cNvPr id="10" name="Content Placeholder 9">
            <a:extLst>
              <a:ext uri="{FF2B5EF4-FFF2-40B4-BE49-F238E27FC236}">
                <a16:creationId xmlns:a16="http://schemas.microsoft.com/office/drawing/2014/main" id="{64C7B5A5-A028-BFE1-1A6C-42FF60061FA5}"/>
              </a:ext>
            </a:extLst>
          </p:cNvPr>
          <p:cNvSpPr>
            <a:spLocks noGrp="1"/>
          </p:cNvSpPr>
          <p:nvPr>
            <p:ph sz="quarter" idx="4"/>
          </p:nvPr>
        </p:nvSpPr>
        <p:spPr>
          <a:xfrm>
            <a:off x="814906" y="1165685"/>
            <a:ext cx="10752511" cy="3774644"/>
          </a:xfrm>
        </p:spPr>
        <p:txBody>
          <a:bodyPr vert="horz" lIns="91440" tIns="45720" rIns="91440" bIns="45720" rtlCol="0" anchor="t">
            <a:normAutofit fontScale="92500" lnSpcReduction="10000"/>
          </a:bodyPr>
          <a:lstStyle/>
          <a:p>
            <a:pPr marL="0" indent="0">
              <a:lnSpc>
                <a:spcPct val="110000"/>
              </a:lnSpc>
              <a:buNone/>
            </a:pPr>
            <a:r>
              <a:rPr lang="fr-FR" sz="2600" noProof="0">
                <a:latin typeface="Roboto Medium"/>
                <a:ea typeface="Roboto Medium"/>
                <a:cs typeface="Roboto Medium"/>
              </a:rPr>
              <a:t>Matériel nécessaire :</a:t>
            </a:r>
          </a:p>
          <a:p>
            <a:pPr>
              <a:lnSpc>
                <a:spcPct val="110000"/>
              </a:lnSpc>
            </a:pPr>
            <a:r>
              <a:rPr lang="fr-FR" sz="2600" noProof="0">
                <a:latin typeface="Roboto Medium"/>
                <a:ea typeface="Roboto Medium"/>
                <a:cs typeface="Roboto Medium"/>
              </a:rPr>
              <a:t>Notes autocollantes, stylos</a:t>
            </a:r>
          </a:p>
          <a:p>
            <a:pPr>
              <a:lnSpc>
                <a:spcPct val="110000"/>
              </a:lnSpc>
            </a:pPr>
            <a:r>
              <a:rPr lang="fr-FR" sz="2600" noProof="0">
                <a:latin typeface="Roboto Medium"/>
                <a:ea typeface="Roboto Medium"/>
                <a:cs typeface="Roboto Medium"/>
              </a:rPr>
              <a:t>Papier graphique, marqueurs</a:t>
            </a:r>
          </a:p>
          <a:p>
            <a:pPr>
              <a:lnSpc>
                <a:spcPct val="110000"/>
              </a:lnSpc>
            </a:pPr>
            <a:r>
              <a:rPr lang="fr-FR" sz="2600" noProof="0">
                <a:latin typeface="Roboto Medium"/>
                <a:ea typeface="Roboto Medium"/>
                <a:cs typeface="Roboto Medium"/>
              </a:rPr>
              <a:t>Cartes illustrées représentant des émotions (facultatif)</a:t>
            </a:r>
          </a:p>
          <a:p>
            <a:pPr>
              <a:lnSpc>
                <a:spcPct val="110000"/>
              </a:lnSpc>
            </a:pPr>
            <a:r>
              <a:rPr lang="fr-FR" sz="2600" noProof="0">
                <a:latin typeface="Roboto Medium"/>
                <a:ea typeface="Roboto Medium"/>
                <a:cs typeface="Roboto Medium"/>
              </a:rPr>
              <a:t>Dispositifs permettant d’accéder au cours en ligne (si vous souhaitez l’intégrer à l’apprentissage)</a:t>
            </a:r>
          </a:p>
          <a:p>
            <a:pPr marL="0" indent="0">
              <a:lnSpc>
                <a:spcPct val="110000"/>
              </a:lnSpc>
              <a:buNone/>
            </a:pPr>
            <a:r>
              <a:rPr lang="fr-FR" sz="2600" noProof="0">
                <a:latin typeface="Roboto Medium"/>
                <a:ea typeface="Roboto Medium"/>
                <a:cs typeface="Roboto Medium"/>
              </a:rPr>
              <a:t>Pour faciliter l’animation et assurer la cohérence avec le cours, référez-vous aux symboles ci-dessous :</a:t>
            </a:r>
          </a:p>
        </p:txBody>
      </p:sp>
      <p:pic>
        <p:nvPicPr>
          <p:cNvPr id="4" name="Picture 3" descr="Comprendre le sujet">
            <a:extLst>
              <a:ext uri="{FF2B5EF4-FFF2-40B4-BE49-F238E27FC236}">
                <a16:creationId xmlns:a16="http://schemas.microsoft.com/office/drawing/2014/main" id="{FB86B57B-0040-F64E-3096-E22E7439CCA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235430" y="5242653"/>
            <a:ext cx="1228474" cy="1328426"/>
          </a:xfrm>
          <a:prstGeom prst="rect">
            <a:avLst/>
          </a:prstGeom>
        </p:spPr>
      </p:pic>
      <p:pic>
        <p:nvPicPr>
          <p:cNvPr id="5" name="Picture 4" descr="Explorer les stratégies">
            <a:extLst>
              <a:ext uri="{FF2B5EF4-FFF2-40B4-BE49-F238E27FC236}">
                <a16:creationId xmlns:a16="http://schemas.microsoft.com/office/drawing/2014/main" id="{A0AEE5D0-C998-B7C7-A4A6-BA2C9843BC9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286562" y="5231632"/>
            <a:ext cx="1237137" cy="1338028"/>
          </a:xfrm>
          <a:prstGeom prst="rect">
            <a:avLst/>
          </a:prstGeom>
        </p:spPr>
      </p:pic>
      <p:pic>
        <p:nvPicPr>
          <p:cNvPr id="7" name="Picture 6" descr="réfléchir">
            <a:extLst>
              <a:ext uri="{FF2B5EF4-FFF2-40B4-BE49-F238E27FC236}">
                <a16:creationId xmlns:a16="http://schemas.microsoft.com/office/drawing/2014/main" id="{80330491-39DF-9506-4B33-2327DDE798B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336981" y="5235589"/>
            <a:ext cx="1234642" cy="1335329"/>
          </a:xfrm>
          <a:prstGeom prst="rect">
            <a:avLst/>
          </a:prstGeom>
        </p:spPr>
      </p:pic>
      <p:pic>
        <p:nvPicPr>
          <p:cNvPr id="8" name="Picture 7" descr="Construisez votre boîte à outils">
            <a:extLst>
              <a:ext uri="{FF2B5EF4-FFF2-40B4-BE49-F238E27FC236}">
                <a16:creationId xmlns:a16="http://schemas.microsoft.com/office/drawing/2014/main" id="{895CF2D0-0F3C-303F-C694-11A7D49A8D7C}"/>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7461686" y="5246110"/>
            <a:ext cx="1232266" cy="1332760"/>
          </a:xfrm>
          <a:prstGeom prst="rect">
            <a:avLst/>
          </a:prstGeom>
        </p:spPr>
      </p:pic>
      <p:pic>
        <p:nvPicPr>
          <p:cNvPr id="9" name="Picture 8" descr="aller plus loin">
            <a:extLst>
              <a:ext uri="{FF2B5EF4-FFF2-40B4-BE49-F238E27FC236}">
                <a16:creationId xmlns:a16="http://schemas.microsoft.com/office/drawing/2014/main" id="{A61918AA-C7CE-ACE6-F597-D440EAF8A46D}"/>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9581024" y="5246394"/>
            <a:ext cx="1231583" cy="1332021"/>
          </a:xfrm>
          <a:prstGeom prst="rect">
            <a:avLst/>
          </a:prstGeom>
        </p:spPr>
      </p:pic>
    </p:spTree>
    <p:extLst>
      <p:ext uri="{BB962C8B-B14F-4D97-AF65-F5344CB8AC3E}">
        <p14:creationId xmlns:p14="http://schemas.microsoft.com/office/powerpoint/2010/main" val="3687694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FE15C-D177-35F7-978A-DBCC987C09CE}"/>
              </a:ext>
            </a:extLst>
          </p:cNvPr>
          <p:cNvSpPr>
            <a:spLocks noGrp="1"/>
          </p:cNvSpPr>
          <p:nvPr>
            <p:ph type="title"/>
          </p:nvPr>
        </p:nvSpPr>
        <p:spPr>
          <a:xfrm>
            <a:off x="832536" y="473609"/>
            <a:ext cx="10515600" cy="1325563"/>
          </a:xfrm>
        </p:spPr>
        <p:txBody>
          <a:bodyPr>
            <a:normAutofit/>
          </a:bodyPr>
          <a:lstStyle/>
          <a:p>
            <a:r>
              <a:rPr lang="fr-FR" sz="4000" noProof="0">
                <a:solidFill>
                  <a:srgbClr val="333333"/>
                </a:solidFill>
                <a:latin typeface="Poppins SemiBold"/>
                <a:cs typeface="Poppins SemiBold"/>
              </a:rPr>
              <a:t>À la fin de ce module, nous serons en mesure d’ :</a:t>
            </a:r>
          </a:p>
        </p:txBody>
      </p:sp>
      <p:sp>
        <p:nvSpPr>
          <p:cNvPr id="3" name="Content Placeholder 2">
            <a:extLst>
              <a:ext uri="{FF2B5EF4-FFF2-40B4-BE49-F238E27FC236}">
                <a16:creationId xmlns:a16="http://schemas.microsoft.com/office/drawing/2014/main" id="{19B217EB-F799-60BF-AFC5-5E75DDD1D42D}"/>
              </a:ext>
            </a:extLst>
          </p:cNvPr>
          <p:cNvSpPr>
            <a:spLocks noGrp="1"/>
          </p:cNvSpPr>
          <p:nvPr>
            <p:ph idx="1"/>
          </p:nvPr>
        </p:nvSpPr>
        <p:spPr>
          <a:xfrm>
            <a:off x="815110" y="2172612"/>
            <a:ext cx="10527145" cy="4189702"/>
          </a:xfrm>
        </p:spPr>
        <p:txBody>
          <a:bodyPr vert="horz" lIns="91440" tIns="45720" rIns="91440" bIns="45720" rtlCol="0" anchor="t">
            <a:normAutofit/>
          </a:bodyPr>
          <a:lstStyle/>
          <a:p>
            <a:pPr marL="342900" indent="-342900">
              <a:lnSpc>
                <a:spcPct val="100000"/>
              </a:lnSpc>
              <a:buFont typeface="Wingdings" panose="020B0604020202020204" pitchFamily="34" charset="0"/>
              <a:buChar char="ü"/>
            </a:pPr>
            <a:r>
              <a:rPr lang="fr-FR" noProof="0">
                <a:latin typeface="Roboto Medium"/>
                <a:ea typeface="Roboto Medium"/>
                <a:cs typeface="Roboto Medium"/>
              </a:rPr>
              <a:t>expliquer pourquoi l’apprentissage de la santé mentale est pertinent pour tous les élèves et discuter de la question;</a:t>
            </a:r>
          </a:p>
          <a:p>
            <a:pPr marL="342900" indent="-342900">
              <a:lnSpc>
                <a:spcPct val="100000"/>
              </a:lnSpc>
              <a:buFont typeface="Wingdings" panose="020B0604020202020204" pitchFamily="34" charset="0"/>
              <a:buChar char="ü"/>
            </a:pPr>
            <a:endParaRPr lang="fr-FR" noProof="0">
              <a:latin typeface="Roboto Medium"/>
              <a:ea typeface="Roboto Medium"/>
              <a:cs typeface="Roboto Medium"/>
            </a:endParaRPr>
          </a:p>
          <a:p>
            <a:pPr marL="342900" indent="-342900">
              <a:lnSpc>
                <a:spcPct val="100000"/>
              </a:lnSpc>
              <a:buFont typeface="Wingdings" panose="020B0604020202020204" pitchFamily="34" charset="0"/>
              <a:buChar char="ü"/>
            </a:pPr>
            <a:r>
              <a:rPr lang="fr-FR" noProof="0">
                <a:latin typeface="Roboto Medium"/>
                <a:ea typeface="Roboto Medium"/>
                <a:cs typeface="Roboto Medium"/>
              </a:rPr>
              <a:t>expliquer en quoi la santé mentale est liée à la réussite scolaire;</a:t>
            </a:r>
            <a:endParaRPr lang="fr-FR" noProof="0"/>
          </a:p>
          <a:p>
            <a:pPr marL="342900" indent="-342900">
              <a:lnSpc>
                <a:spcPct val="100000"/>
              </a:lnSpc>
              <a:buFont typeface="Wingdings" panose="020B0604020202020204" pitchFamily="34" charset="0"/>
              <a:buChar char="ü"/>
            </a:pPr>
            <a:endParaRPr lang="fr-FR" noProof="0">
              <a:latin typeface="Roboto Medium"/>
              <a:ea typeface="Roboto Medium"/>
              <a:cs typeface="Roboto Medium"/>
            </a:endParaRPr>
          </a:p>
          <a:p>
            <a:pPr marL="342900" indent="-342900">
              <a:lnSpc>
                <a:spcPct val="100000"/>
              </a:lnSpc>
              <a:buFont typeface="Wingdings" panose="020B0604020202020204" pitchFamily="34" charset="0"/>
              <a:buChar char="ü"/>
            </a:pPr>
            <a:r>
              <a:rPr lang="fr-FR" noProof="0">
                <a:latin typeface="Roboto Medium"/>
                <a:ea typeface="Roboto Medium"/>
                <a:cs typeface="Roboto Medium"/>
              </a:rPr>
              <a:t>expliquer également en quoi cet apprentissage s’inscrit dans le programme scolaire et le complète.</a:t>
            </a:r>
            <a:endParaRPr lang="fr-FR" noProof="0"/>
          </a:p>
          <a:p>
            <a:pPr>
              <a:lnSpc>
                <a:spcPct val="100000"/>
              </a:lnSpc>
              <a:buFont typeface="Wingdings" panose="020B0604020202020204" pitchFamily="34" charset="0"/>
              <a:buChar char="ü"/>
            </a:pPr>
            <a:endParaRPr lang="fr-FR" noProof="0">
              <a:latin typeface="Aptos Display"/>
            </a:endParaRPr>
          </a:p>
        </p:txBody>
      </p:sp>
    </p:spTree>
    <p:extLst>
      <p:ext uri="{BB962C8B-B14F-4D97-AF65-F5344CB8AC3E}">
        <p14:creationId xmlns:p14="http://schemas.microsoft.com/office/powerpoint/2010/main" val="2061590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5DDF18-45D8-B255-EEFE-A2320A9F9822}"/>
              </a:ext>
            </a:extLst>
          </p:cNvPr>
          <p:cNvSpPr>
            <a:spLocks noGrp="1"/>
          </p:cNvSpPr>
          <p:nvPr>
            <p:ph type="title"/>
          </p:nvPr>
        </p:nvSpPr>
        <p:spPr>
          <a:xfrm>
            <a:off x="0" y="0"/>
            <a:ext cx="2695832" cy="206477"/>
          </a:xfrm>
        </p:spPr>
        <p:txBody>
          <a:bodyPr vert="horz" lIns="91440" tIns="45720" rIns="91440" bIns="45720" rtlCol="0" anchor="b">
            <a:normAutofit fontScale="90000"/>
          </a:bodyPr>
          <a:lstStyle/>
          <a:p>
            <a:r>
              <a:rPr lang="fr-FR" sz="1000" noProof="0">
                <a:solidFill>
                  <a:schemeClr val="bg1"/>
                </a:solidFill>
              </a:rPr>
              <a:t>Commentaires des enseignants/enseignantes</a:t>
            </a:r>
          </a:p>
        </p:txBody>
      </p:sp>
      <p:sp>
        <p:nvSpPr>
          <p:cNvPr id="4" name="Speech Bubble: Rectangle with Corners Rounded 3">
            <a:extLst>
              <a:ext uri="{FF2B5EF4-FFF2-40B4-BE49-F238E27FC236}">
                <a16:creationId xmlns:a16="http://schemas.microsoft.com/office/drawing/2014/main" id="{D22D205E-132E-EEFA-B66C-CD6AB365D437}"/>
              </a:ext>
            </a:extLst>
          </p:cNvPr>
          <p:cNvSpPr/>
          <p:nvPr/>
        </p:nvSpPr>
        <p:spPr>
          <a:xfrm>
            <a:off x="199566" y="206477"/>
            <a:ext cx="6673181" cy="5412398"/>
          </a:xfrm>
          <a:prstGeom prst="wedgeRoundRectCallout">
            <a:avLst>
              <a:gd name="adj1" fmla="val -21261"/>
              <a:gd name="adj2" fmla="val 71321"/>
              <a:gd name="adj3" fmla="val 16667"/>
            </a:avLst>
          </a:prstGeom>
          <a:solidFill>
            <a:srgbClr val="400E8A"/>
          </a:solidFill>
          <a:ln w="38100">
            <a:solidFill>
              <a:srgbClr val="400E8A"/>
            </a:solidFill>
          </a:ln>
        </p:spPr>
        <p:style>
          <a:lnRef idx="2">
            <a:schemeClr val="accent1">
              <a:shade val="15000"/>
            </a:schemeClr>
          </a:lnRef>
          <a:fillRef idx="1">
            <a:schemeClr val="accent1"/>
          </a:fillRef>
          <a:effectRef idx="0">
            <a:schemeClr val="accent1"/>
          </a:effectRef>
          <a:fontRef idx="minor">
            <a:schemeClr val="lt1"/>
          </a:fontRef>
        </p:style>
        <p:txBody>
          <a:bodyPr lIns="68580" tIns="137160" rIns="68580" bIns="34290" rtlCol="0" anchor="ctr"/>
          <a:lstStyle>
            <a:defPPr>
              <a:defRPr lang="en-US"/>
            </a:defPPr>
            <a:lvl1pPr marL="0"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1pPr>
            <a:lvl2pPr marL="609585"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2pPr>
            <a:lvl3pPr marL="1219170"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3pPr>
            <a:lvl4pPr marL="1828754"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4pPr>
            <a:lvl5pPr marL="2438339"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5pPr>
            <a:lvl6pPr marL="3047924" algn="l" defTabSz="609585" rtl="0" eaLnBrk="1" latinLnBrk="0" hangingPunct="1">
              <a:defRPr sz="1800" kern="1200">
                <a:solidFill>
                  <a:schemeClr val="tx1"/>
                </a:solidFill>
                <a:latin typeface="Arial" charset="0"/>
                <a:ea typeface="ＭＳ Ｐゴシック" charset="0"/>
                <a:cs typeface="ＭＳ Ｐゴシック" charset="0"/>
              </a:defRPr>
            </a:lvl6pPr>
            <a:lvl7pPr marL="3657509" algn="l" defTabSz="609585" rtl="0" eaLnBrk="1" latinLnBrk="0" hangingPunct="1">
              <a:defRPr sz="1800" kern="1200">
                <a:solidFill>
                  <a:schemeClr val="tx1"/>
                </a:solidFill>
                <a:latin typeface="Arial" charset="0"/>
                <a:ea typeface="ＭＳ Ｐゴシック" charset="0"/>
                <a:cs typeface="ＭＳ Ｐゴシック" charset="0"/>
              </a:defRPr>
            </a:lvl7pPr>
            <a:lvl8pPr marL="4267093" algn="l" defTabSz="609585" rtl="0" eaLnBrk="1" latinLnBrk="0" hangingPunct="1">
              <a:defRPr sz="1800" kern="1200">
                <a:solidFill>
                  <a:schemeClr val="tx1"/>
                </a:solidFill>
                <a:latin typeface="Arial" charset="0"/>
                <a:ea typeface="ＭＳ Ｐゴシック" charset="0"/>
                <a:cs typeface="ＭＳ Ｐゴシック" charset="0"/>
              </a:defRPr>
            </a:lvl8pPr>
            <a:lvl9pPr marL="4876678" algn="l" defTabSz="609585" rtl="0" eaLnBrk="1" latinLnBrk="0" hangingPunct="1">
              <a:defRPr sz="1800" kern="1200">
                <a:solidFill>
                  <a:schemeClr val="tx1"/>
                </a:solidFill>
                <a:latin typeface="Arial" charset="0"/>
                <a:ea typeface="ＭＳ Ｐゴシック" charset="0"/>
                <a:cs typeface="ＭＳ Ｐゴシック" charset="0"/>
              </a:defRPr>
            </a:lvl9pPr>
          </a:lstStyle>
          <a:p>
            <a:r>
              <a:rPr lang="fr-FR" sz="2400" noProof="0">
                <a:solidFill>
                  <a:schemeClr val="bg1"/>
                </a:solidFill>
                <a:latin typeface="Roboto Medium"/>
                <a:ea typeface="Roboto Medium"/>
                <a:cs typeface="Arial"/>
              </a:rPr>
              <a:t>« Les enseignants et enseignantes subissent une pression énorme, puisqu’ils ou elles doivent respecter le programme scolaire tout en s’assurant que les besoins de chacun sont satisfaits. J’ai pris conscience de l’importance de cet aspect de l’apprentissage. J’ai également acquis la confiance nécessaire pour dire : « Vous savez quoi, je vais prendre le temps de le faire parce que c’est vraiment important ». Tout cela grâce à l’utilisation d’une ressource de SMS-ON.» </a:t>
            </a:r>
          </a:p>
          <a:p>
            <a:r>
              <a:rPr lang="fr-FR" sz="2400" i="1" noProof="0">
                <a:solidFill>
                  <a:schemeClr val="bg1"/>
                </a:solidFill>
                <a:latin typeface="Roboto Black"/>
                <a:ea typeface="Roboto Medium"/>
                <a:cs typeface="Poppins SemiBold"/>
              </a:rPr>
              <a:t>                - Enseignant de 2</a:t>
            </a:r>
            <a:r>
              <a:rPr lang="fr-FR" sz="2400" i="1" baseline="30000" noProof="0">
                <a:solidFill>
                  <a:schemeClr val="bg1"/>
                </a:solidFill>
                <a:latin typeface="Roboto Black"/>
                <a:ea typeface="Roboto Medium"/>
                <a:cs typeface="Poppins SemiBold"/>
              </a:rPr>
              <a:t>e</a:t>
            </a:r>
            <a:r>
              <a:rPr lang="fr-FR" sz="2400" i="1" noProof="0">
                <a:solidFill>
                  <a:schemeClr val="bg1"/>
                </a:solidFill>
                <a:latin typeface="Roboto Black"/>
                <a:ea typeface="Roboto Medium"/>
                <a:cs typeface="Poppins SemiBold"/>
              </a:rPr>
              <a:t> année, AEECAO</a:t>
            </a:r>
          </a:p>
        </p:txBody>
      </p:sp>
      <p:sp>
        <p:nvSpPr>
          <p:cNvPr id="2" name="Speech Bubble: Rectangle with Corners Rounded 1">
            <a:extLst>
              <a:ext uri="{FF2B5EF4-FFF2-40B4-BE49-F238E27FC236}">
                <a16:creationId xmlns:a16="http://schemas.microsoft.com/office/drawing/2014/main" id="{135EAD23-FDBD-AA21-8FAE-3F4E2519213B}"/>
              </a:ext>
            </a:extLst>
          </p:cNvPr>
          <p:cNvSpPr/>
          <p:nvPr/>
        </p:nvSpPr>
        <p:spPr>
          <a:xfrm>
            <a:off x="7096929" y="1254237"/>
            <a:ext cx="4710588" cy="4356113"/>
          </a:xfrm>
          <a:prstGeom prst="wedgeRoundRectCallout">
            <a:avLst>
              <a:gd name="adj1" fmla="val -22554"/>
              <a:gd name="adj2" fmla="val 70716"/>
              <a:gd name="adj3" fmla="val 16667"/>
            </a:avLst>
          </a:prstGeom>
          <a:solidFill>
            <a:srgbClr val="60A500"/>
          </a:solidFill>
          <a:ln w="38100">
            <a:solidFill>
              <a:srgbClr val="7ABC30"/>
            </a:solidFill>
          </a:ln>
        </p:spPr>
        <p:style>
          <a:lnRef idx="2">
            <a:schemeClr val="accent1">
              <a:shade val="15000"/>
            </a:schemeClr>
          </a:lnRef>
          <a:fillRef idx="1">
            <a:schemeClr val="accent1"/>
          </a:fillRef>
          <a:effectRef idx="0">
            <a:schemeClr val="accent1"/>
          </a:effectRef>
          <a:fontRef idx="minor">
            <a:schemeClr val="lt1"/>
          </a:fontRef>
        </p:style>
        <p:txBody>
          <a:bodyPr lIns="68580" tIns="34290" rIns="137160" bIns="34290" rtlCol="0" anchor="ctr"/>
          <a:lstStyle>
            <a:defPPr>
              <a:defRPr lang="en-US"/>
            </a:defPPr>
            <a:lvl1pPr marL="0"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1pPr>
            <a:lvl2pPr marL="609585"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2pPr>
            <a:lvl3pPr marL="1219170"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3pPr>
            <a:lvl4pPr marL="1828754"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4pPr>
            <a:lvl5pPr marL="2438339"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5pPr>
            <a:lvl6pPr marL="3047924" algn="l" defTabSz="609585" rtl="0" eaLnBrk="1" latinLnBrk="0" hangingPunct="1">
              <a:defRPr sz="1800" kern="1200">
                <a:solidFill>
                  <a:schemeClr val="tx1"/>
                </a:solidFill>
                <a:latin typeface="Arial" charset="0"/>
                <a:ea typeface="ＭＳ Ｐゴシック" charset="0"/>
                <a:cs typeface="ＭＳ Ｐゴシック" charset="0"/>
              </a:defRPr>
            </a:lvl6pPr>
            <a:lvl7pPr marL="3657509" algn="l" defTabSz="609585" rtl="0" eaLnBrk="1" latinLnBrk="0" hangingPunct="1">
              <a:defRPr sz="1800" kern="1200">
                <a:solidFill>
                  <a:schemeClr val="tx1"/>
                </a:solidFill>
                <a:latin typeface="Arial" charset="0"/>
                <a:ea typeface="ＭＳ Ｐゴシック" charset="0"/>
                <a:cs typeface="ＭＳ Ｐゴシック" charset="0"/>
              </a:defRPr>
            </a:lvl7pPr>
            <a:lvl8pPr marL="4267093" algn="l" defTabSz="609585" rtl="0" eaLnBrk="1" latinLnBrk="0" hangingPunct="1">
              <a:defRPr sz="1800" kern="1200">
                <a:solidFill>
                  <a:schemeClr val="tx1"/>
                </a:solidFill>
                <a:latin typeface="Arial" charset="0"/>
                <a:ea typeface="ＭＳ Ｐゴシック" charset="0"/>
                <a:cs typeface="ＭＳ Ｐゴシック" charset="0"/>
              </a:defRPr>
            </a:lvl8pPr>
            <a:lvl9pPr marL="4876678" algn="l" defTabSz="609585" rtl="0" eaLnBrk="1" latinLnBrk="0" hangingPunct="1">
              <a:defRPr sz="1800" kern="1200">
                <a:solidFill>
                  <a:schemeClr val="tx1"/>
                </a:solidFill>
                <a:latin typeface="Arial" charset="0"/>
                <a:ea typeface="ＭＳ Ｐゴシック" charset="0"/>
                <a:cs typeface="ＭＳ Ｐゴシック" charset="0"/>
              </a:defRPr>
            </a:lvl9pPr>
          </a:lstStyle>
          <a:p>
            <a:r>
              <a:rPr lang="fr-FR" sz="2800" noProof="0">
                <a:solidFill>
                  <a:schemeClr val="bg1"/>
                </a:solidFill>
                <a:latin typeface="Roboto Medium"/>
                <a:ea typeface="Roboto Medium"/>
                <a:cs typeface="Segoe UI"/>
              </a:rPr>
              <a:t>« La santé mentale est notre point de départ, le fondement de tout. »</a:t>
            </a:r>
            <a:endParaRPr lang="fr-FR" sz="2400" noProof="0">
              <a:solidFill>
                <a:schemeClr val="bg1"/>
              </a:solidFill>
              <a:latin typeface="Roboto Medium"/>
              <a:ea typeface="Roboto Medium"/>
              <a:cs typeface="Segoe UI"/>
            </a:endParaRPr>
          </a:p>
          <a:p>
            <a:endParaRPr lang="fr-FR" sz="2800" b="1" noProof="0">
              <a:solidFill>
                <a:schemeClr val="bg1"/>
              </a:solidFill>
              <a:latin typeface="Roboto Black"/>
              <a:ea typeface="Roboto Medium"/>
              <a:cs typeface="Segoe UI"/>
            </a:endParaRPr>
          </a:p>
          <a:p>
            <a:r>
              <a:rPr lang="fr-FR" sz="2400" i="1" noProof="0">
                <a:solidFill>
                  <a:schemeClr val="bg1"/>
                </a:solidFill>
                <a:latin typeface="Roboto Black"/>
                <a:ea typeface="Roboto Black"/>
                <a:cs typeface="Roboto Black"/>
              </a:rPr>
              <a:t>– Membre du groupe de discussion ayant répondu à la question : « Que signifie Diriger pour favoriser la santé mentale à l’école? »</a:t>
            </a:r>
          </a:p>
        </p:txBody>
      </p:sp>
    </p:spTree>
    <p:extLst>
      <p:ext uri="{BB962C8B-B14F-4D97-AF65-F5344CB8AC3E}">
        <p14:creationId xmlns:p14="http://schemas.microsoft.com/office/powerpoint/2010/main" val="1892251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ABC3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63CFB-A50F-4C1F-C75E-8964AFC99150}"/>
              </a:ext>
            </a:extLst>
          </p:cNvPr>
          <p:cNvSpPr>
            <a:spLocks noGrp="1"/>
          </p:cNvSpPr>
          <p:nvPr>
            <p:ph type="title"/>
          </p:nvPr>
        </p:nvSpPr>
        <p:spPr>
          <a:xfrm>
            <a:off x="0" y="0"/>
            <a:ext cx="10515600" cy="698269"/>
          </a:xfrm>
        </p:spPr>
        <p:txBody>
          <a:bodyPr vert="horz" lIns="91440" tIns="45720" rIns="91440" bIns="45720" rtlCol="0" anchor="b">
            <a:normAutofit/>
          </a:bodyPr>
          <a:lstStyle/>
          <a:p>
            <a:r>
              <a:rPr lang="fr-FR" sz="4000" noProof="0">
                <a:solidFill>
                  <a:srgbClr val="7ABC30"/>
                </a:solidFill>
              </a:rPr>
              <a:t>Comprendre le sujet</a:t>
            </a:r>
          </a:p>
        </p:txBody>
      </p:sp>
      <p:pic>
        <p:nvPicPr>
          <p:cNvPr id="3" name="Picture 2" descr="comprendre le sujet">
            <a:extLst>
              <a:ext uri="{FF2B5EF4-FFF2-40B4-BE49-F238E27FC236}">
                <a16:creationId xmlns:a16="http://schemas.microsoft.com/office/drawing/2014/main" id="{B15BE5BA-A765-3370-8C90-86463E70EB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3459" y="846136"/>
            <a:ext cx="5465081" cy="5909733"/>
          </a:xfrm>
          <a:prstGeom prst="rect">
            <a:avLst/>
          </a:prstGeom>
        </p:spPr>
      </p:pic>
    </p:spTree>
    <p:extLst>
      <p:ext uri="{BB962C8B-B14F-4D97-AF65-F5344CB8AC3E}">
        <p14:creationId xmlns:p14="http://schemas.microsoft.com/office/powerpoint/2010/main" val="1081264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F0D73F-9955-0597-4E4A-5DC0EA545B46}"/>
              </a:ext>
            </a:extLst>
          </p:cNvPr>
          <p:cNvSpPr>
            <a:spLocks noGrp="1"/>
          </p:cNvSpPr>
          <p:nvPr>
            <p:ph type="title"/>
          </p:nvPr>
        </p:nvSpPr>
        <p:spPr>
          <a:xfrm>
            <a:off x="0" y="0"/>
            <a:ext cx="10515600" cy="511490"/>
          </a:xfrm>
        </p:spPr>
        <p:txBody>
          <a:bodyPr>
            <a:normAutofit fontScale="90000"/>
          </a:bodyPr>
          <a:lstStyle/>
          <a:p>
            <a:r>
              <a:rPr lang="fr-FR" noProof="0">
                <a:solidFill>
                  <a:schemeClr val="bg1"/>
                </a:solidFill>
              </a:rPr>
              <a:t>Vidéo</a:t>
            </a:r>
          </a:p>
        </p:txBody>
      </p:sp>
      <p:pic>
        <p:nvPicPr>
          <p:cNvPr id="2" name="Online Media 1" title="Ontario students have a lot to say about mental health - #HearNowON results for 2021">
            <a:hlinkClick r:id="" action="ppaction://noaction"/>
            <a:extLst>
              <a:ext uri="{FF2B5EF4-FFF2-40B4-BE49-F238E27FC236}">
                <a16:creationId xmlns:a16="http://schemas.microsoft.com/office/drawing/2014/main" id="{03E4BB63-5353-F6B4-2C73-8AD2C0DCAC96}"/>
              </a:ext>
            </a:extLst>
          </p:cNvPr>
          <p:cNvPicPr>
            <a:picLocks noRot="1" noChangeAspect="1"/>
          </p:cNvPicPr>
          <p:nvPr>
            <a:videoFile r:link="rId1"/>
          </p:nvPr>
        </p:nvPicPr>
        <p:blipFill>
          <a:blip r:embed="rId4"/>
          <a:stretch>
            <a:fillRect/>
          </a:stretch>
        </p:blipFill>
        <p:spPr>
          <a:xfrm>
            <a:off x="1241425" y="685800"/>
            <a:ext cx="9710738" cy="5486400"/>
          </a:xfrm>
          <a:prstGeom prst="rect">
            <a:avLst/>
          </a:prstGeom>
        </p:spPr>
      </p:pic>
    </p:spTree>
    <p:extLst>
      <p:ext uri="{BB962C8B-B14F-4D97-AF65-F5344CB8AC3E}">
        <p14:creationId xmlns:p14="http://schemas.microsoft.com/office/powerpoint/2010/main" val="271661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BF9FC"/>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0A2305B-4BD7-0105-CAA1-86F49D093160}"/>
              </a:ext>
            </a:extLst>
          </p:cNvPr>
          <p:cNvSpPr>
            <a:spLocks noGrp="1"/>
          </p:cNvSpPr>
          <p:nvPr>
            <p:ph type="title"/>
          </p:nvPr>
        </p:nvSpPr>
        <p:spPr>
          <a:xfrm>
            <a:off x="12531" y="0"/>
            <a:ext cx="1484870" cy="457200"/>
          </a:xfrm>
        </p:spPr>
        <p:txBody>
          <a:bodyPr vert="horz" lIns="91440" tIns="45720" rIns="91440" bIns="45720" rtlCol="0" anchor="b">
            <a:normAutofit fontScale="90000"/>
          </a:bodyPr>
          <a:lstStyle/>
          <a:p>
            <a:r>
              <a:rPr lang="fr-FR" sz="2800">
                <a:solidFill>
                  <a:srgbClr val="EBF9FC"/>
                </a:solidFill>
              </a:rPr>
              <a:t>Réflexion</a:t>
            </a:r>
          </a:p>
        </p:txBody>
      </p:sp>
      <p:pic>
        <p:nvPicPr>
          <p:cNvPr id="3" name="Picture 2" descr="réfléchir">
            <a:extLst>
              <a:ext uri="{FF2B5EF4-FFF2-40B4-BE49-F238E27FC236}">
                <a16:creationId xmlns:a16="http://schemas.microsoft.com/office/drawing/2014/main" id="{A9010083-31E8-35A4-8838-492F6CA41DF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57523" y="516884"/>
            <a:ext cx="1792090" cy="1938238"/>
          </a:xfrm>
          <a:prstGeom prst="rect">
            <a:avLst/>
          </a:prstGeom>
        </p:spPr>
      </p:pic>
      <p:sp>
        <p:nvSpPr>
          <p:cNvPr id="2" name="TextBox 1">
            <a:extLst>
              <a:ext uri="{FF2B5EF4-FFF2-40B4-BE49-F238E27FC236}">
                <a16:creationId xmlns:a16="http://schemas.microsoft.com/office/drawing/2014/main" id="{49A93192-694B-588D-6117-56B13198CA02}"/>
              </a:ext>
            </a:extLst>
          </p:cNvPr>
          <p:cNvSpPr txBox="1"/>
          <p:nvPr/>
        </p:nvSpPr>
        <p:spPr>
          <a:xfrm>
            <a:off x="3570194" y="1216959"/>
            <a:ext cx="6832135"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buFont typeface=""/>
              <a:buChar char="•"/>
            </a:pPr>
            <a:r>
              <a:rPr lang="fr-FR" sz="3300" noProof="0">
                <a:latin typeface="Roboto Medium"/>
                <a:cs typeface="Arial"/>
              </a:rPr>
              <a:t>​Dans cette vidéo, qu’est-ce qui vous a marqué? ​</a:t>
            </a:r>
            <a:br>
              <a:rPr lang="fr-FR" sz="3300" noProof="0">
                <a:latin typeface="Roboto Medium"/>
                <a:cs typeface="Arial"/>
              </a:rPr>
            </a:br>
            <a:endParaRPr lang="fr-FR" sz="3300" noProof="0"/>
          </a:p>
          <a:p>
            <a:pPr marL="228600" indent="-228600">
              <a:buFont typeface=""/>
              <a:buChar char="•"/>
            </a:pPr>
            <a:r>
              <a:rPr lang="fr-FR" sz="3300" noProof="0">
                <a:latin typeface="Roboto Medium"/>
                <a:cs typeface="Arial"/>
              </a:rPr>
              <a:t>Que disent les élèves de votre classe à propos de la santé mentale?</a:t>
            </a:r>
            <a:endParaRPr lang="fr-FR" sz="3300" noProof="0">
              <a:latin typeface="Roboto Medium"/>
              <a:ea typeface="Roboto Medium"/>
              <a:cs typeface="Arial"/>
            </a:endParaRPr>
          </a:p>
        </p:txBody>
      </p:sp>
    </p:spTree>
    <p:extLst>
      <p:ext uri="{BB962C8B-B14F-4D97-AF65-F5344CB8AC3E}">
        <p14:creationId xmlns:p14="http://schemas.microsoft.com/office/powerpoint/2010/main" val="444602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BF9FC"/>
        </a:solidFill>
        <a:effectLst/>
      </p:bgPr>
    </p:bg>
    <p:spTree>
      <p:nvGrpSpPr>
        <p:cNvPr id="1" name="">
          <a:extLst>
            <a:ext uri="{FF2B5EF4-FFF2-40B4-BE49-F238E27FC236}">
              <a16:creationId xmlns:a16="http://schemas.microsoft.com/office/drawing/2014/main" id="{62283201-2A75-9F6C-025B-CD69791E850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5C6A0DF-DE9F-30B8-E9DE-3B0B3C3D2C45}"/>
              </a:ext>
            </a:extLst>
          </p:cNvPr>
          <p:cNvSpPr>
            <a:spLocks noGrp="1"/>
          </p:cNvSpPr>
          <p:nvPr>
            <p:ph type="title"/>
          </p:nvPr>
        </p:nvSpPr>
        <p:spPr>
          <a:xfrm>
            <a:off x="0" y="0"/>
            <a:ext cx="10515600" cy="518984"/>
          </a:xfrm>
        </p:spPr>
        <p:txBody>
          <a:bodyPr vert="horz" lIns="91440" tIns="45720" rIns="91440" bIns="45720" rtlCol="0" anchor="b">
            <a:normAutofit/>
          </a:bodyPr>
          <a:lstStyle/>
          <a:p>
            <a:r>
              <a:rPr lang="fr-FR" sz="2800">
                <a:solidFill>
                  <a:srgbClr val="EBF9FC"/>
                </a:solidFill>
              </a:rPr>
              <a:t>Réflexion  2</a:t>
            </a:r>
          </a:p>
        </p:txBody>
      </p:sp>
      <p:pic>
        <p:nvPicPr>
          <p:cNvPr id="3" name="Picture 2" descr="réfléchir">
            <a:extLst>
              <a:ext uri="{FF2B5EF4-FFF2-40B4-BE49-F238E27FC236}">
                <a16:creationId xmlns:a16="http://schemas.microsoft.com/office/drawing/2014/main" id="{9FC68A21-F6F0-DB30-1C30-D34081D1C00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7523" y="516884"/>
            <a:ext cx="1792090" cy="1938238"/>
          </a:xfrm>
          <a:prstGeom prst="rect">
            <a:avLst/>
          </a:prstGeom>
        </p:spPr>
      </p:pic>
      <p:sp>
        <p:nvSpPr>
          <p:cNvPr id="2" name="TextBox 1">
            <a:extLst>
              <a:ext uri="{FF2B5EF4-FFF2-40B4-BE49-F238E27FC236}">
                <a16:creationId xmlns:a16="http://schemas.microsoft.com/office/drawing/2014/main" id="{F4FAEA30-FBA9-3F7A-9EAA-0F0C90F9CDF2}"/>
              </a:ext>
            </a:extLst>
          </p:cNvPr>
          <p:cNvSpPr txBox="1"/>
          <p:nvPr/>
        </p:nvSpPr>
        <p:spPr>
          <a:xfrm>
            <a:off x="3395140" y="2195202"/>
            <a:ext cx="6832135"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4000" noProof="0">
                <a:latin typeface="Roboto Medium"/>
                <a:cs typeface="Arial"/>
              </a:rPr>
              <a:t>Comment définissez-vous l’enseignement de la santé mentale?</a:t>
            </a:r>
            <a:endParaRPr lang="fr-FR" sz="4000" noProof="0">
              <a:latin typeface="Roboto Medium"/>
              <a:ea typeface="Roboto Medium"/>
              <a:cs typeface="Arial"/>
            </a:endParaRPr>
          </a:p>
        </p:txBody>
      </p:sp>
    </p:spTree>
    <p:extLst>
      <p:ext uri="{BB962C8B-B14F-4D97-AF65-F5344CB8AC3E}">
        <p14:creationId xmlns:p14="http://schemas.microsoft.com/office/powerpoint/2010/main" val="10918489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CA129D4CF93FD40B4303B32156186A5" ma:contentTypeVersion="25" ma:contentTypeDescription="Create a new document." ma:contentTypeScope="" ma:versionID="631fd5e51fe1ae588874efac742a6b39">
  <xsd:schema xmlns:xsd="http://www.w3.org/2001/XMLSchema" xmlns:xs="http://www.w3.org/2001/XMLSchema" xmlns:p="http://schemas.microsoft.com/office/2006/metadata/properties" xmlns:ns2="a1c9f355-ecd3-4278-9438-8cd8c6e98a42" xmlns:ns3="46a5dd20-f0b3-4d61-834b-69fb9fff00eb" targetNamespace="http://schemas.microsoft.com/office/2006/metadata/properties" ma:root="true" ma:fieldsID="99db51928ecf205186c823a0d029ff48" ns2:_="" ns3:_="">
    <xsd:import namespace="a1c9f355-ecd3-4278-9438-8cd8c6e98a42"/>
    <xsd:import namespace="46a5dd20-f0b3-4d61-834b-69fb9fff00eb"/>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3:_dlc_DocId" minOccurs="0"/>
                <xsd:element ref="ns3:_dlc_DocIdUrl" minOccurs="0"/>
                <xsd:element ref="ns3:_dlc_DocIdPersistId" minOccurs="0"/>
                <xsd:element ref="ns2:MediaServiceAutoKeyPoints" minOccurs="0"/>
                <xsd:element ref="ns2:MediaServiceKeyPoints" minOccurs="0"/>
                <xsd:element ref="ns2:MediaServiceLocation" minOccurs="0"/>
                <xsd:element ref="ns2:Priority" minOccurs="0"/>
                <xsd:element ref="ns2:MediaLengthInSeconds" minOccurs="0"/>
                <xsd:element ref="ns2:Thumbnail" minOccurs="0"/>
                <xsd:element ref="ns2:Image" minOccurs="0"/>
                <xsd:element ref="ns2:thumbnails" minOccurs="0"/>
                <xsd:element ref="ns2:lcf76f155ced4ddcb4097134ff3c332f" minOccurs="0"/>
                <xsd:element ref="ns3:TaxCatchAll" minOccurs="0"/>
                <xsd:element ref="ns2:MediaServiceObjectDetectorVersions" minOccurs="0"/>
                <xsd:element ref="ns2:MediaServiceSearchProperties" minOccurs="0"/>
                <xsd:element ref="ns2:Tag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c9f355-ecd3-4278-9438-8cd8c6e98a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Priority" ma:index="22" nillable="true" ma:displayName="Priority" ma:format="Dropdown" ma:internalName="Priority">
      <xsd:simpleType>
        <xsd:restriction base="dms:Text">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Thumbnail" ma:index="24" nillable="true" ma:displayName="Thumbnail" ma:format="Thumbnail" ma:internalName="Thumbnail">
      <xsd:simpleType>
        <xsd:restriction base="dms:Unknown"/>
      </xsd:simpleType>
    </xsd:element>
    <xsd:element name="Image" ma:index="25" nillable="true" ma:displayName="Image" ma:format="Thumbnail" ma:internalName="Image">
      <xsd:simpleType>
        <xsd:restriction base="dms:Unknown"/>
      </xsd:simpleType>
    </xsd:element>
    <xsd:element name="thumbnails" ma:index="26" nillable="true" ma:displayName="thumbnails" ma:internalName="thumbnails">
      <xsd:simpleType>
        <xsd:restriction base="dms:Unknown"/>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ee09c4f2-25f2-413f-84f7-6952626b590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1" nillable="true" ma:displayName="MediaServiceSearchProperties" ma:hidden="true" ma:internalName="MediaServiceSearchProperties" ma:readOnly="true">
      <xsd:simpleType>
        <xsd:restriction base="dms:Note"/>
      </xsd:simpleType>
    </xsd:element>
    <xsd:element name="Tags" ma:index="32" nillable="true" ma:displayName="Tags" ma:format="Dropdown" ma:internalName="Tags">
      <xsd:complexType>
        <xsd:complexContent>
          <xsd:extension base="dms:MultiChoice">
            <xsd:sequence>
              <xsd:element name="Value" maxOccurs="unbounded" minOccurs="0" nillable="true">
                <xsd:simpleType>
                  <xsd:restriction base="dms:Choice">
                    <xsd:enumeration value="Final"/>
                    <xsd:enumeration value="HearNowON2024"/>
                    <xsd:enumeration value="ThriveSMH"/>
                    <xsd:enumeration value="Ready for production"/>
                    <xsd:enumeration value="In production"/>
                    <xsd:enumeration value="Being drafted"/>
                  </xsd:restriction>
                </xsd:simpleType>
              </xsd:element>
            </xsd:sequence>
          </xsd:extension>
        </xsd:complexContent>
      </xsd:complexType>
    </xsd:element>
    <xsd:element name="MediaServiceBillingMetadata" ma:index="3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6a5dd20-f0b3-4d61-834b-69fb9fff00eb"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_dlc_DocId" ma:index="16" nillable="true" ma:displayName="Document ID Value" ma:description="The value of the document ID assigned to this item." ma:internalName="_dlc_DocId" ma:readOnly="true">
      <xsd:simpleType>
        <xsd:restriction base="dms:Text"/>
      </xsd:simpleType>
    </xsd:element>
    <xsd:element name="_dlc_DocIdUrl" ma:index="1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8" nillable="true" ma:displayName="Persist ID" ma:description="Keep ID on add." ma:hidden="true" ma:internalName="_dlc_DocIdPersistId" ma:readOnly="true">
      <xsd:simpleType>
        <xsd:restriction base="dms:Boolean"/>
      </xsd:simpleType>
    </xsd:element>
    <xsd:element name="TaxCatchAll" ma:index="29" nillable="true" ma:displayName="Taxonomy Catch All Column" ma:hidden="true" ma:list="{4843a7ca-e0a5-46f1-9d85-5afda220eee2}" ma:internalName="TaxCatchAll" ma:showField="CatchAllData" ma:web="46a5dd20-f0b3-4d61-834b-69fb9fff00e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humbnail xmlns="a1c9f355-ecd3-4278-9438-8cd8c6e98a42" xsi:nil="true"/>
    <_dlc_DocId xmlns="46a5dd20-f0b3-4d61-834b-69fb9fff00eb">2MMV42CKC3FZ-1937131458-135377</_dlc_DocId>
    <Priority xmlns="a1c9f355-ecd3-4278-9438-8cd8c6e98a42" xsi:nil="true"/>
    <Image xmlns="a1c9f355-ecd3-4278-9438-8cd8c6e98a42" xsi:nil="true"/>
    <Tags xmlns="a1c9f355-ecd3-4278-9438-8cd8c6e98a42" xsi:nil="true"/>
    <thumbnails xmlns="a1c9f355-ecd3-4278-9438-8cd8c6e98a42" xsi:nil="true"/>
    <_dlc_DocIdUrl xmlns="46a5dd20-f0b3-4d61-834b-69fb9fff00eb">
      <Url>https://smhosmso.sharepoint.com/sites/SchoolMentalHealthOntario/_layouts/15/DocIdRedir.aspx?ID=2MMV42CKC3FZ-1937131458-135377</Url>
      <Description>2MMV42CKC3FZ-1937131458-135377</Description>
    </_dlc_DocIdUrl>
    <lcf76f155ced4ddcb4097134ff3c332f xmlns="a1c9f355-ecd3-4278-9438-8cd8c6e98a42">
      <Terms xmlns="http://schemas.microsoft.com/office/infopath/2007/PartnerControls"/>
    </lcf76f155ced4ddcb4097134ff3c332f>
    <TaxCatchAll xmlns="46a5dd20-f0b3-4d61-834b-69fb9fff00e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D87F9D02-8F3C-449E-BF90-CE3890AE0E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c9f355-ecd3-4278-9438-8cd8c6e98a42"/>
    <ds:schemaRef ds:uri="46a5dd20-f0b3-4d61-834b-69fb9fff00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C77A15E-93EA-43CB-8B3F-EC7D76A727DE}">
  <ds:schemaRefs>
    <ds:schemaRef ds:uri="http://schemas.microsoft.com/office/2006/metadata/properties"/>
    <ds:schemaRef ds:uri="http://schemas.microsoft.com/office/2006/documentManagement/types"/>
    <ds:schemaRef ds:uri="http://purl.org/dc/dcmitype/"/>
    <ds:schemaRef ds:uri="http://purl.org/dc/terms/"/>
    <ds:schemaRef ds:uri="a1c9f355-ecd3-4278-9438-8cd8c6e98a42"/>
    <ds:schemaRef ds:uri="http://schemas.microsoft.com/office/infopath/2007/PartnerControls"/>
    <ds:schemaRef ds:uri="http://www.w3.org/XML/1998/namespace"/>
    <ds:schemaRef ds:uri="http://schemas.openxmlformats.org/package/2006/metadata/core-properties"/>
    <ds:schemaRef ds:uri="46a5dd20-f0b3-4d61-834b-69fb9fff00eb"/>
    <ds:schemaRef ds:uri="http://purl.org/dc/elements/1.1/"/>
  </ds:schemaRefs>
</ds:datastoreItem>
</file>

<file path=customXml/itemProps3.xml><?xml version="1.0" encoding="utf-8"?>
<ds:datastoreItem xmlns:ds="http://schemas.openxmlformats.org/officeDocument/2006/customXml" ds:itemID="{D4FF6720-FD76-440F-BD96-7903CED340D3}">
  <ds:schemaRefs>
    <ds:schemaRef ds:uri="http://schemas.microsoft.com/sharepoint/v3/contenttype/forms"/>
  </ds:schemaRefs>
</ds:datastoreItem>
</file>

<file path=customXml/itemProps4.xml><?xml version="1.0" encoding="utf-8"?>
<ds:datastoreItem xmlns:ds="http://schemas.openxmlformats.org/officeDocument/2006/customXml" ds:itemID="{F9BCD22D-8F64-4264-A28E-95C81072F55F}">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1620</Words>
  <Application>Microsoft Office PowerPoint</Application>
  <PresentationFormat>Widescreen</PresentationFormat>
  <Paragraphs>96</Paragraphs>
  <Slides>19</Slides>
  <Notes>17</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Aptos</vt:lpstr>
      <vt:lpstr>Aptos Display</vt:lpstr>
      <vt:lpstr>Arial</vt:lpstr>
      <vt:lpstr>Calibri</vt:lpstr>
      <vt:lpstr>Poppins Medium</vt:lpstr>
      <vt:lpstr>Poppins SemiBold</vt:lpstr>
      <vt:lpstr>Roboto Black</vt:lpstr>
      <vt:lpstr>Roboto Medium</vt:lpstr>
      <vt:lpstr>Wingdings</vt:lpstr>
      <vt:lpstr>office theme</vt:lpstr>
      <vt:lpstr>Module B :</vt:lpstr>
      <vt:lpstr>Notes pour les personnes à l’animation</vt:lpstr>
      <vt:lpstr>Notes pour les personnes à l’animation (suite)</vt:lpstr>
      <vt:lpstr>À la fin de ce module, nous serons en mesure d’ :</vt:lpstr>
      <vt:lpstr>Commentaires des enseignants/enseignantes</vt:lpstr>
      <vt:lpstr>Comprendre le sujet</vt:lpstr>
      <vt:lpstr>Vidéo</vt:lpstr>
      <vt:lpstr>Réflexion</vt:lpstr>
      <vt:lpstr>Réflexion  2</vt:lpstr>
      <vt:lpstr>Nuage de mots</vt:lpstr>
      <vt:lpstr>Réflexion 3</vt:lpstr>
      <vt:lpstr>Commentaire d’un élève</vt:lpstr>
      <vt:lpstr>L’apprentissage de la santé mentale à l’école peut...</vt:lpstr>
      <vt:lpstr>Réflexion 4</vt:lpstr>
      <vt:lpstr>Créez votre boîte à outils</vt:lpstr>
      <vt:lpstr>Ressources selon le niveau scolaire</vt:lpstr>
      <vt:lpstr>Approfondissez vos connaissances</vt:lpstr>
      <vt:lpstr>Recherchez  et trouvez</vt:lpstr>
      <vt:lpstr>Restez connectés à SMS-ON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2026-03-31T15:25:42Z</dcterms:created>
  <dcterms:modified xsi:type="dcterms:W3CDTF">2026-03-31T15:26:39Z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0x010100CCA129D4CF93FD40B4303B32156186A5</vt:lpwstr>
  </property>
  <property fmtid="{D5CDD505-2E9C-101B-9397-08002B2CF9AE}" pid="4" name="_dlc_DocIdItemGuid">
    <vt:lpwstr>2c1c3d60-f31f-403e-99bc-0021bf21e37d</vt:lpwstr>
  </property>
  <property fmtid="{D5CDD505-2E9C-101B-9397-08002B2CF9AE}" pid="5" name="_MarkAsFinal">
    <vt:bool>true</vt:bool>
  </property>
</Properties>
</file>