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5"/>
  </p:sldMasterIdLst>
  <p:notesMasterIdLst>
    <p:notesMasterId r:id="rId27"/>
  </p:notesMasterIdLst>
  <p:handoutMasterIdLst>
    <p:handoutMasterId r:id="rId28"/>
  </p:handoutMasterIdLst>
  <p:sldIdLst>
    <p:sldId id="256" r:id="rId6"/>
    <p:sldId id="275" r:id="rId7"/>
    <p:sldId id="281" r:id="rId8"/>
    <p:sldId id="257" r:id="rId9"/>
    <p:sldId id="258" r:id="rId10"/>
    <p:sldId id="274" r:id="rId11"/>
    <p:sldId id="283" r:id="rId12"/>
    <p:sldId id="282" r:id="rId13"/>
    <p:sldId id="260" r:id="rId14"/>
    <p:sldId id="259" r:id="rId15"/>
    <p:sldId id="261" r:id="rId16"/>
    <p:sldId id="262" r:id="rId17"/>
    <p:sldId id="279" r:id="rId18"/>
    <p:sldId id="266" r:id="rId19"/>
    <p:sldId id="273" r:id="rId20"/>
    <p:sldId id="285" r:id="rId21"/>
    <p:sldId id="270" r:id="rId22"/>
    <p:sldId id="277" r:id="rId23"/>
    <p:sldId id="284" r:id="rId24"/>
    <p:sldId id="271"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4430C00-5918-4EEB-AC15-C53B1D88AAAA}">
          <p14:sldIdLst>
            <p14:sldId id="256"/>
            <p14:sldId id="275"/>
            <p14:sldId id="281"/>
          </p14:sldIdLst>
        </p14:section>
        <p14:section name="Learning outline" id="{0C263577-538F-4E14-8E82-7338EB0228F0}">
          <p14:sldIdLst>
            <p14:sldId id="257"/>
          </p14:sldIdLst>
        </p14:section>
        <p14:section name="Check in" id="{6F33407B-4F58-45AD-8E3C-A4BB26A14DFD}">
          <p14:sldIdLst>
            <p14:sldId id="258"/>
            <p14:sldId id="274"/>
            <p14:sldId id="283"/>
          </p14:sldIdLst>
        </p14:section>
        <p14:section name="Main content" id="{B3A7795D-1D0D-443B-ADC4-A3A13A2B227F}">
          <p14:sldIdLst>
            <p14:sldId id="282"/>
            <p14:sldId id="260"/>
            <p14:sldId id="259"/>
            <p14:sldId id="261"/>
            <p14:sldId id="262"/>
            <p14:sldId id="279"/>
            <p14:sldId id="266"/>
            <p14:sldId id="273"/>
          </p14:sldIdLst>
        </p14:section>
        <p14:section name="Construisez votre boîte à outils" id="{4618FED2-469B-4877-91AD-C052158B50F1}">
          <p14:sldIdLst>
            <p14:sldId id="285"/>
            <p14:sldId id="270"/>
            <p14:sldId id="277"/>
          </p14:sldIdLst>
        </p14:section>
        <p14:section name="Aller plus loin" id="{326BCA71-3C12-4AC6-9582-7C51956AF78F}">
          <p14:sldIdLst>
            <p14:sldId id="284"/>
            <p14:sldId id="271"/>
          </p14:sldIdLst>
        </p14:section>
        <p14:section name="Closing" id="{07AE44F9-F464-45CE-947B-DC20A5E3120E}">
          <p14:sldIdLst>
            <p14:sldId id="2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ABC30"/>
    <a:srgbClr val="EBF9FC"/>
    <a:srgbClr val="62409B"/>
    <a:srgbClr val="FCFAD7"/>
    <a:srgbClr val="40008D"/>
    <a:srgbClr val="5F4D79"/>
    <a:srgbClr val="4A267F"/>
    <a:srgbClr val="432381"/>
    <a:srgbClr val="5A34A4"/>
    <a:srgbClr val="6615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6B911A-3218-DF18-0A27-F213C678EEB1}" v="1" dt="2026-03-31T16:24:03.963"/>
    <p1510:client id="{29E132DB-5F7B-6949-AD04-1156168A44B9}" v="3" dt="2026-03-31T16:09:51.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52" autoAdjust="0"/>
    <p:restoredTop sz="78801" autoAdjust="0"/>
  </p:normalViewPr>
  <p:slideViewPr>
    <p:cSldViewPr snapToGrid="0">
      <p:cViewPr varScale="1">
        <p:scale>
          <a:sx n="97" d="100"/>
          <a:sy n="97" d="100"/>
        </p:scale>
        <p:origin x="1720" y="184"/>
      </p:cViewPr>
      <p:guideLst/>
    </p:cSldViewPr>
  </p:slideViewPr>
  <p:notesTextViewPr>
    <p:cViewPr>
      <p:scale>
        <a:sx n="1" d="1"/>
        <a:sy n="1" d="1"/>
      </p:scale>
      <p:origin x="0" y="0"/>
    </p:cViewPr>
  </p:notesTextViewPr>
  <p:notesViewPr>
    <p:cSldViewPr snapToGrid="0">
      <p:cViewPr>
        <p:scale>
          <a:sx n="98" d="100"/>
          <a:sy n="98" d="100"/>
        </p:scale>
        <p:origin x="4356" y="6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0FF9760-A027-20BD-4E5E-13A052970D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5FC65B-F6FF-4173-8555-B5A15DD33749}" type="datetimeFigureOut">
              <a:rPr lang="en-CA" smtClean="0">
                <a:latin typeface="Roboto Medium" panose="02000000000000000000" pitchFamily="2" charset="0"/>
                <a:ea typeface="Roboto Medium" panose="02000000000000000000" pitchFamily="2" charset="0"/>
              </a:rPr>
              <a:t>2026-03-31</a:t>
            </a:fld>
            <a:endParaRPr lang="en-CA" dirty="0">
              <a:latin typeface="Roboto Medium" panose="02000000000000000000" pitchFamily="2" charset="0"/>
              <a:ea typeface="Roboto Medium" panose="02000000000000000000" pitchFamily="2" charset="0"/>
            </a:endParaRPr>
          </a:p>
        </p:txBody>
      </p:sp>
      <p:sp>
        <p:nvSpPr>
          <p:cNvPr id="5" name="Slide Number Placeholder 4">
            <a:extLst>
              <a:ext uri="{FF2B5EF4-FFF2-40B4-BE49-F238E27FC236}">
                <a16:creationId xmlns:a16="http://schemas.microsoft.com/office/drawing/2014/main" id="{BD1900A1-319A-36AF-36A1-E7EC2A969E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19A087-47AE-4AA4-8309-83560ABD0226}" type="slidenum">
              <a:rPr lang="en-CA" smtClean="0">
                <a:latin typeface="Roboto Medium" panose="02000000000000000000" pitchFamily="2" charset="0"/>
                <a:ea typeface="Roboto Medium" panose="02000000000000000000" pitchFamily="2" charset="0"/>
              </a:rPr>
              <a:t>‹#›</a:t>
            </a:fld>
            <a:endParaRPr lang="en-CA">
              <a:latin typeface="Roboto Medium" panose="02000000000000000000" pitchFamily="2" charset="0"/>
              <a:ea typeface="Roboto Medium" panose="02000000000000000000" pitchFamily="2" charset="0"/>
            </a:endParaRPr>
          </a:p>
        </p:txBody>
      </p:sp>
      <p:pic>
        <p:nvPicPr>
          <p:cNvPr id="6" name="Picture 5" descr="Logo: Intro à LIT SM : La santé mentale en action pour le personnel enseignant">
            <a:extLst>
              <a:ext uri="{FF2B5EF4-FFF2-40B4-BE49-F238E27FC236}">
                <a16:creationId xmlns:a16="http://schemas.microsoft.com/office/drawing/2014/main" id="{1260C562-CB00-E429-C4B4-9895980A8B7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2799" y="105375"/>
            <a:ext cx="1599269" cy="553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460390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539533" y="825798"/>
            <a:ext cx="1605996" cy="275730"/>
          </a:xfrm>
          <a:prstGeom prst="rect">
            <a:avLst/>
          </a:prstGeom>
        </p:spPr>
        <p:txBody>
          <a:bodyPr vert="horz" lIns="91440" tIns="45720" rIns="91440" bIns="45720" rtlCol="0"/>
          <a:lstStyle>
            <a:lvl1pPr algn="l">
              <a:defRPr sz="1100">
                <a:latin typeface="Roboto Medium" panose="02000000000000000000" pitchFamily="2" charset="0"/>
                <a:ea typeface="Roboto Medium" panose="02000000000000000000" pitchFamily="2" charset="0"/>
              </a:defRPr>
            </a:lvl1pPr>
          </a:lstStyle>
          <a:p>
            <a:fld id="{887E000F-3EF2-4340-B216-953DFF100FFD}" type="datetimeFigureOut">
              <a:rPr lang="en-US" smtClean="0"/>
              <a:pPr/>
              <a:t>3/31/2026</a:t>
            </a:fld>
            <a:endParaRPr lang="en-US" sz="1100" dirty="0"/>
          </a:p>
        </p:txBody>
      </p:sp>
      <p:sp>
        <p:nvSpPr>
          <p:cNvPr id="4" name="Slide Image Placeholder 3"/>
          <p:cNvSpPr>
            <a:spLocks noGrp="1" noRot="1" noChangeAspect="1"/>
          </p:cNvSpPr>
          <p:nvPr>
            <p:ph type="sldImg" idx="2"/>
          </p:nvPr>
        </p:nvSpPr>
        <p:spPr>
          <a:xfrm>
            <a:off x="-15509" y="0"/>
            <a:ext cx="3424138" cy="192607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0" y="1926078"/>
            <a:ext cx="6858000" cy="721792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100">
                <a:latin typeface="Roboto Medium" panose="02000000000000000000" pitchFamily="2" charset="0"/>
                <a:ea typeface="Roboto Medium" panose="02000000000000000000" pitchFamily="2" charset="0"/>
              </a:defRPr>
            </a:lvl1pPr>
          </a:lstStyle>
          <a:p>
            <a:fld id="{F9F3A33A-E767-470F-AC90-181DE2F0E36B}" type="slidenum">
              <a:rPr lang="en-CA" smtClean="0"/>
              <a:pPr/>
              <a:t>‹#›</a:t>
            </a:fld>
            <a:endParaRPr lang="en-CA" sz="1100" dirty="0"/>
          </a:p>
        </p:txBody>
      </p:sp>
      <p:pic>
        <p:nvPicPr>
          <p:cNvPr id="8" name="Picture 7" descr="Logo: Intro à LIT SM : La santé mentale en action pour le personnel enseignant">
            <a:extLst>
              <a:ext uri="{FF2B5EF4-FFF2-40B4-BE49-F238E27FC236}">
                <a16:creationId xmlns:a16="http://schemas.microsoft.com/office/drawing/2014/main" id="{746D70E3-F08D-67C9-0563-0B599F2AF7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539533" y="163741"/>
            <a:ext cx="1605996" cy="556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91315365"/>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Roboto Medium" panose="02000000000000000000" pitchFamily="2" charset="0"/>
        <a:ea typeface="Roboto Medium" panose="02000000000000000000" pitchFamily="2" charset="0"/>
        <a:cs typeface="+mn-cs"/>
      </a:defRPr>
    </a:lvl1pPr>
    <a:lvl2pPr marL="457200" algn="l" defTabSz="914400" rtl="0" eaLnBrk="1" latinLnBrk="0" hangingPunct="1">
      <a:defRPr sz="1100" kern="1200">
        <a:solidFill>
          <a:schemeClr val="tx1"/>
        </a:solidFill>
        <a:latin typeface="Roboto Medium" panose="02000000000000000000" pitchFamily="2" charset="0"/>
        <a:ea typeface="Roboto Medium" panose="02000000000000000000" pitchFamily="2" charset="0"/>
        <a:cs typeface="+mn-cs"/>
      </a:defRPr>
    </a:lvl2pPr>
    <a:lvl3pPr marL="914400" algn="l" defTabSz="914400" rtl="0" eaLnBrk="1" latinLnBrk="0" hangingPunct="1">
      <a:defRPr sz="1100" kern="1200">
        <a:solidFill>
          <a:schemeClr val="tx1"/>
        </a:solidFill>
        <a:latin typeface="Roboto Medium" panose="02000000000000000000" pitchFamily="2" charset="0"/>
        <a:ea typeface="Roboto Medium" panose="02000000000000000000" pitchFamily="2" charset="0"/>
        <a:cs typeface="+mn-cs"/>
      </a:defRPr>
    </a:lvl3pPr>
    <a:lvl4pPr marL="1371600" algn="l" defTabSz="914400" rtl="0" eaLnBrk="1" latinLnBrk="0" hangingPunct="1">
      <a:defRPr sz="1100" kern="1200">
        <a:solidFill>
          <a:schemeClr val="tx1"/>
        </a:solidFill>
        <a:latin typeface="Roboto Medium" panose="02000000000000000000" pitchFamily="2" charset="0"/>
        <a:ea typeface="Roboto Medium" panose="02000000000000000000" pitchFamily="2" charset="0"/>
        <a:cs typeface="+mn-cs"/>
      </a:defRPr>
    </a:lvl4pPr>
    <a:lvl5pPr marL="1828800" algn="l" defTabSz="914400" rtl="0" eaLnBrk="1" latinLnBrk="0" hangingPunct="1">
      <a:defRPr sz="1100" kern="1200">
        <a:solidFill>
          <a:schemeClr val="tx1"/>
        </a:solidFill>
        <a:latin typeface="Roboto Medium" panose="02000000000000000000" pitchFamily="2" charset="0"/>
        <a:ea typeface="Roboto Medium" panose="02000000000000000000" pitchFamily="2"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mho-smso.ca/online-resources/mh-lit-student-mental-health-in-ac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mho-smso.ca/online-resources/cultural-humility-self-reflection-tool-for-school-staf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mho-smso.ca/online-resources/mh-lit-student-mental-health-in-actio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smho-smso.ca/wayfind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mho-smso.ca/educators-and-student-support-staff/mh-lit-online-course/"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smho-smso.ca/learn/" TargetMode="External"/><Relationship Id="rId5" Type="http://schemas.openxmlformats.org/officeDocument/2006/relationships/hyperlink" Target="https://xxxxx.elearningontario.ca" TargetMode="External"/><Relationship Id="rId4" Type="http://schemas.openxmlformats.org/officeDocument/2006/relationships/hyperlink" Target="https://www.bing.com/ck/a?!&amp;&amp;p=c47f5c4cac568d0d6bdd7063de777806a413ef9f1e80e9544b96bfa798ab860fJmltdHM9MTc3MTgwNDgwMA&amp;ptn=3&amp;ver=2&amp;hsh=4&amp;fclid=0ca21a24-4e6f-6d8e-2a83-14d04f546ca4&amp;psq=Ministry+of+Education%e2%80%99s+e-community%2c&amp;u=a1aHR0cHM6Ly9jb21tdW5pdHkuZWxlYXJuaW5nb250YXJpby5jYS9kMmwvbG9naW5oLw&amp;ntb=1"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mho-smso.ca/wp-content/uploads/2022/01/Outils-a-emporter-cartes-eclair-des-emotions.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Cette présentation accompagne le module A du cours d’une heure intitulé « Intro à  LIT SM : La santé mentale en action pour le personnel enseignant ».</a:t>
            </a:r>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US"/>
              <a:pPr/>
              <a:t>1</a:t>
            </a:fld>
            <a:endParaRPr lang="en-US" dirty="0"/>
          </a:p>
        </p:txBody>
      </p:sp>
      <p:sp>
        <p:nvSpPr>
          <p:cNvPr id="7" name="Slide Image Placeholder 6">
            <a:extLst>
              <a:ext uri="{FF2B5EF4-FFF2-40B4-BE49-F238E27FC236}">
                <a16:creationId xmlns:a16="http://schemas.microsoft.com/office/drawing/2014/main" id="{63CC35BB-FF0D-F814-32C9-8415CC9D0999}"/>
              </a:ext>
            </a:extLst>
          </p:cNvPr>
          <p:cNvSpPr>
            <a:spLocks noGrp="1" noRot="1" noChangeAspect="1"/>
          </p:cNvSpPr>
          <p:nvPr>
            <p:ph type="sldImg"/>
          </p:nvPr>
        </p:nvSpPr>
        <p:spPr>
          <a:xfrm>
            <a:off x="-15875" y="0"/>
            <a:ext cx="3424238" cy="1925638"/>
          </a:xfrm>
        </p:spPr>
      </p:sp>
    </p:spTree>
    <p:extLst>
      <p:ext uri="{BB962C8B-B14F-4D97-AF65-F5344CB8AC3E}">
        <p14:creationId xmlns:p14="http://schemas.microsoft.com/office/powerpoint/2010/main" val="18082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Activité avec des notes autocollantes</a:t>
            </a:r>
            <a:endParaRPr lang="en-US"/>
          </a:p>
        </p:txBody>
      </p:sp>
      <p:sp>
        <p:nvSpPr>
          <p:cNvPr id="4" name="Slide Number Placeholder 3"/>
          <p:cNvSpPr>
            <a:spLocks noGrp="1"/>
          </p:cNvSpPr>
          <p:nvPr>
            <p:ph type="sldNum" sz="quarter" idx="5"/>
          </p:nvPr>
        </p:nvSpPr>
        <p:spPr/>
        <p:txBody>
          <a:bodyPr/>
          <a:lstStyle/>
          <a:p>
            <a:fld id="{F9F3A33A-E767-470F-AC90-181DE2F0E36B}" type="slidenum">
              <a:rPr lang="en-CA"/>
              <a:pPr/>
              <a:t>10</a:t>
            </a:fld>
            <a:endParaRPr lang="en-CA"/>
          </a:p>
        </p:txBody>
      </p:sp>
      <p:sp>
        <p:nvSpPr>
          <p:cNvPr id="7" name="Slide Image Placeholder 6">
            <a:extLst>
              <a:ext uri="{FF2B5EF4-FFF2-40B4-BE49-F238E27FC236}">
                <a16:creationId xmlns:a16="http://schemas.microsoft.com/office/drawing/2014/main" id="{58F0CC94-4846-2A4E-75E5-01F40EB47DE6}"/>
              </a:ext>
            </a:extLst>
          </p:cNvPr>
          <p:cNvSpPr>
            <a:spLocks noGrp="1" noRot="1" noChangeAspect="1"/>
          </p:cNvSpPr>
          <p:nvPr>
            <p:ph type="sldImg"/>
          </p:nvPr>
        </p:nvSpPr>
        <p:spPr/>
      </p:sp>
    </p:spTree>
    <p:extLst>
      <p:ext uri="{BB962C8B-B14F-4D97-AF65-F5344CB8AC3E}">
        <p14:creationId xmlns:p14="http://schemas.microsoft.com/office/powerpoint/2010/main" val="3656432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Faites le bilan de l’activité en examinant les réponses. Étaient-elles similaires, variées, positives ou plutôt mitigées ?</a:t>
            </a:r>
            <a:endParaRPr lang="en-US" dirty="0"/>
          </a:p>
          <a:p>
            <a:endParaRPr lang="en-US" dirty="0"/>
          </a:p>
          <a:p>
            <a:r>
              <a:rPr lang="fr-FR" b="1" dirty="0"/>
              <a:t>Scénario pour l’animation : </a:t>
            </a:r>
            <a:r>
              <a:rPr lang="fr-FR" dirty="0"/>
              <a:t>« Il n’y a pas si longtemps, les réponses à cette question étaient presque exclusivement concentrées sur la maladie mentale. Au cours des dernières années, nous avons assisté à un changement qui a permis d’y ajouter la santé mentale, c’est-à-dire les moyens de rester en bonne santé. Il s’agit d’un changement formidable, car nous abordons désormais les questions de santé mentale et de maladie mentale de manière plus globale, étant donné que ces deux aspects sont importants et peuvent avoir un impact sur nos vies. »</a:t>
            </a:r>
          </a:p>
          <a:p>
            <a:endParaRPr lang="en-US" dirty="0"/>
          </a:p>
          <a:p>
            <a:r>
              <a:rPr lang="en-US" b="1" dirty="0"/>
              <a:t>Remarque: </a:t>
            </a:r>
            <a:r>
              <a:rPr lang="en-US" dirty="0"/>
              <a:t>Cette </a:t>
            </a:r>
            <a:r>
              <a:rPr lang="en-US" dirty="0" err="1"/>
              <a:t>activité</a:t>
            </a:r>
            <a:r>
              <a:rPr lang="en-US" dirty="0"/>
              <a:t> </a:t>
            </a:r>
            <a:r>
              <a:rPr lang="en-US" dirty="0" err="1"/>
              <a:t>émane</a:t>
            </a:r>
            <a:r>
              <a:rPr lang="en-US" dirty="0"/>
              <a:t> du </a:t>
            </a:r>
            <a:r>
              <a:rPr lang="en-US" dirty="0" err="1"/>
              <a:t>cours</a:t>
            </a:r>
            <a:r>
              <a:rPr lang="en-US" dirty="0"/>
              <a:t> </a:t>
            </a:r>
            <a:r>
              <a:rPr lang="en-US" dirty="0">
                <a:hlinkClick r:id="rId3"/>
              </a:rPr>
              <a:t> LIT SM: La santé </a:t>
            </a:r>
            <a:r>
              <a:rPr lang="en-US" dirty="0" err="1">
                <a:hlinkClick r:id="rId3"/>
              </a:rPr>
              <a:t>mentale</a:t>
            </a:r>
            <a:r>
              <a:rPr lang="en-US" dirty="0">
                <a:hlinkClick r:id="rId3"/>
              </a:rPr>
              <a:t> </a:t>
            </a:r>
            <a:r>
              <a:rPr lang="en-US" dirty="0" err="1">
                <a:hlinkClick r:id="rId3"/>
              </a:rPr>
              <a:t>en</a:t>
            </a:r>
            <a:r>
              <a:rPr lang="en-US" dirty="0">
                <a:hlinkClick r:id="rId3"/>
              </a:rPr>
              <a:t> action – Santé </a:t>
            </a:r>
            <a:r>
              <a:rPr lang="en-US" dirty="0" err="1">
                <a:hlinkClick r:id="rId3"/>
              </a:rPr>
              <a:t>mentale</a:t>
            </a:r>
            <a:r>
              <a:rPr lang="en-US" dirty="0">
                <a:hlinkClick r:id="rId3"/>
              </a:rPr>
              <a:t> </a:t>
            </a:r>
            <a:r>
              <a:rPr lang="en-US" dirty="0" err="1">
                <a:hlinkClick r:id="rId3"/>
              </a:rPr>
              <a:t>en</a:t>
            </a:r>
            <a:r>
              <a:rPr lang="en-US" dirty="0">
                <a:hlinkClick r:id="rId3"/>
              </a:rPr>
              <a:t> milieu </a:t>
            </a:r>
            <a:r>
              <a:rPr lang="en-US" dirty="0" err="1">
                <a:hlinkClick r:id="rId3"/>
              </a:rPr>
              <a:t>scolaire</a:t>
            </a:r>
            <a:r>
              <a:rPr lang="en-US" dirty="0">
                <a:hlinkClick r:id="rId3"/>
              </a:rPr>
              <a:t> Ontario</a:t>
            </a:r>
            <a:r>
              <a:rPr lang="en-US" dirty="0"/>
              <a:t>, </a:t>
            </a:r>
            <a:r>
              <a:rPr lang="fr-FR" dirty="0"/>
              <a:t>une série de plans de cours destinés aux écoles secondaires et visant à favoriser l’acquisition de connaissances de base en matière de santé mentale ainsi que de compétences pour demander de l’aide.</a:t>
            </a:r>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US"/>
              <a:pPr/>
              <a:t>11</a:t>
            </a:fld>
            <a:endParaRPr lang="en-US"/>
          </a:p>
        </p:txBody>
      </p:sp>
      <p:sp>
        <p:nvSpPr>
          <p:cNvPr id="7" name="Slide Image Placeholder 6">
            <a:extLst>
              <a:ext uri="{FF2B5EF4-FFF2-40B4-BE49-F238E27FC236}">
                <a16:creationId xmlns:a16="http://schemas.microsoft.com/office/drawing/2014/main" id="{8403AD5F-7073-EC4F-4683-8431EC64ECEB}"/>
              </a:ext>
            </a:extLst>
          </p:cNvPr>
          <p:cNvSpPr>
            <a:spLocks noGrp="1" noRot="1" noChangeAspect="1"/>
          </p:cNvSpPr>
          <p:nvPr>
            <p:ph type="sldImg"/>
          </p:nvPr>
        </p:nvSpPr>
        <p:spPr>
          <a:xfrm>
            <a:off x="-15875" y="0"/>
            <a:ext cx="3424238" cy="1925638"/>
          </a:xfrm>
        </p:spPr>
      </p:sp>
    </p:spTree>
    <p:extLst>
      <p:ext uri="{BB962C8B-B14F-4D97-AF65-F5344CB8AC3E}">
        <p14:creationId xmlns:p14="http://schemas.microsoft.com/office/powerpoint/2010/main" val="228351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err="1"/>
              <a:t>Facultatif</a:t>
            </a:r>
            <a:r>
              <a:rPr lang="en-US" b="1" dirty="0"/>
              <a:t> :</a:t>
            </a:r>
            <a:r>
              <a:rPr lang="en-US" dirty="0"/>
              <a:t> </a:t>
            </a:r>
            <a:r>
              <a:rPr lang="fr-FR" dirty="0"/>
              <a:t>Regardez la vidéo ensemble si vous apprenez en même temps.</a:t>
            </a:r>
            <a:r>
              <a:rPr lang="en-US" dirty="0"/>
              <a:t>(6 minutes)</a:t>
            </a:r>
          </a:p>
        </p:txBody>
      </p:sp>
      <p:sp>
        <p:nvSpPr>
          <p:cNvPr id="4" name="Slide Number Placeholder 3"/>
          <p:cNvSpPr>
            <a:spLocks noGrp="1"/>
          </p:cNvSpPr>
          <p:nvPr>
            <p:ph type="sldNum" sz="quarter" idx="5"/>
          </p:nvPr>
        </p:nvSpPr>
        <p:spPr/>
        <p:txBody>
          <a:bodyPr/>
          <a:lstStyle/>
          <a:p>
            <a:fld id="{F9F3A33A-E767-470F-AC90-181DE2F0E36B}" type="slidenum">
              <a:rPr lang="en-CA"/>
              <a:pPr/>
              <a:t>12</a:t>
            </a:fld>
            <a:endParaRPr lang="en-CA"/>
          </a:p>
        </p:txBody>
      </p:sp>
      <p:sp>
        <p:nvSpPr>
          <p:cNvPr id="7" name="Slide Image Placeholder 6">
            <a:extLst>
              <a:ext uri="{FF2B5EF4-FFF2-40B4-BE49-F238E27FC236}">
                <a16:creationId xmlns:a16="http://schemas.microsoft.com/office/drawing/2014/main" id="{833BCEBA-684C-E226-E691-90CD9829EE47}"/>
              </a:ext>
            </a:extLst>
          </p:cNvPr>
          <p:cNvSpPr>
            <a:spLocks noGrp="1" noRot="1" noChangeAspect="1"/>
          </p:cNvSpPr>
          <p:nvPr>
            <p:ph type="sldImg"/>
          </p:nvPr>
        </p:nvSpPr>
        <p:spPr>
          <a:xfrm>
            <a:off x="-15875" y="0"/>
            <a:ext cx="3424238" cy="1925638"/>
          </a:xfrm>
        </p:spPr>
      </p:sp>
    </p:spTree>
    <p:extLst>
      <p:ext uri="{BB962C8B-B14F-4D97-AF65-F5344CB8AC3E}">
        <p14:creationId xmlns:p14="http://schemas.microsoft.com/office/powerpoint/2010/main" val="3420584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Proposez différentes façons de participer à l’activité, en fonction des besoins du groupe (p. ex., un travail en binôme et un partage, une réflexion personnelle à garder pour la suite, une discussion de groupe). Si le temps ne permet pas de traiter les trois, vous pouvez également proposer aux participants de choisir celle à laquelle ils aimeraient répondre.</a:t>
            </a:r>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US"/>
              <a:pPr/>
              <a:t>13</a:t>
            </a:fld>
            <a:endParaRPr lang="en-US" dirty="0"/>
          </a:p>
        </p:txBody>
      </p:sp>
      <p:sp>
        <p:nvSpPr>
          <p:cNvPr id="7" name="Slide Image Placeholder 6">
            <a:extLst>
              <a:ext uri="{FF2B5EF4-FFF2-40B4-BE49-F238E27FC236}">
                <a16:creationId xmlns:a16="http://schemas.microsoft.com/office/drawing/2014/main" id="{B77D95C8-9C6F-5AA2-EAC5-1FE7B6A89F2B}"/>
              </a:ext>
            </a:extLst>
          </p:cNvPr>
          <p:cNvSpPr>
            <a:spLocks noGrp="1" noRot="1" noChangeAspect="1"/>
          </p:cNvSpPr>
          <p:nvPr>
            <p:ph type="sldImg"/>
          </p:nvPr>
        </p:nvSpPr>
        <p:spPr/>
      </p:sp>
    </p:spTree>
    <p:extLst>
      <p:ext uri="{BB962C8B-B14F-4D97-AF65-F5344CB8AC3E}">
        <p14:creationId xmlns:p14="http://schemas.microsoft.com/office/powerpoint/2010/main" val="823229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b="1" dirty="0"/>
              <a:t>Scénario pour l’animation </a:t>
            </a:r>
            <a:r>
              <a:rPr lang="en-US" b="1" dirty="0"/>
              <a:t>:</a:t>
            </a:r>
            <a:r>
              <a:rPr lang="en-US" dirty="0"/>
              <a:t> </a:t>
            </a:r>
            <a:r>
              <a:rPr lang="fr-FR" dirty="0"/>
              <a:t>« Il est important de réfléchir en profondeur à nos propres valeurs, croyances et idées préconçues afin de pouvoir offrir à chaque élève un soutien adapté à sa culture et lui permettant d’affirmer son identité. »</a:t>
            </a:r>
          </a:p>
          <a:p>
            <a:endParaRPr lang="fr-FR" dirty="0"/>
          </a:p>
          <a:p>
            <a:pPr lvl="0"/>
            <a:r>
              <a:rPr lang="fr-FR" b="1" noProof="0" dirty="0"/>
              <a:t>Extension facultative – demandez au personnel d’examiner la ressource suivante :</a:t>
            </a:r>
            <a:r>
              <a:rPr lang="fr-FR" noProof="0" dirty="0"/>
              <a:t> Outil d’autoréflexion sur l’humilité culturelle à l’intention du personnel scolaire</a:t>
            </a:r>
          </a:p>
          <a:p>
            <a:r>
              <a:rPr lang="fr-FR" noProof="0" dirty="0">
                <a:hlinkClick r:id="rId3">
                  <a:extLst>
                    <a:ext uri="{A12FA001-AC4F-418D-AE19-62706E023703}">
                      <ahyp:hlinkClr xmlns:ahyp="http://schemas.microsoft.com/office/drawing/2018/hyperlinkcolor" val="tx"/>
                    </a:ext>
                  </a:extLst>
                </a:hlinkClick>
              </a:rPr>
              <a:t>– Santé mentale en milieu scolaire Ontario </a:t>
            </a:r>
          </a:p>
          <a:p>
            <a:endParaRPr lang="en-US" dirty="0"/>
          </a:p>
          <a:p>
            <a:r>
              <a:rPr lang="fr-FR" b="1" dirty="0"/>
              <a:t>Scénario pour l’animation </a:t>
            </a:r>
            <a:r>
              <a:rPr lang="en-US" b="1" dirty="0"/>
              <a:t>: </a:t>
            </a:r>
            <a:r>
              <a:rPr lang="fr-FR" dirty="0"/>
              <a:t>« Cette activité doit être réalisée de manière individuelle afin de nous permettre d’être plus intentionnels, attentifs et réfléchis quant à notre position sociale, nos préjugés et leur impact sur notre travail. Lorsque nous abordons les relations pédagogiques ou de soutien aux élèves avec humilité culturelle, nous pouvons établir des interactions plus authentiques qui améliorent la santé mentale des élèves que nous accompagnons. »</a:t>
            </a:r>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US"/>
              <a:pPr/>
              <a:t>14</a:t>
            </a:fld>
            <a:endParaRPr lang="en-US" dirty="0"/>
          </a:p>
        </p:txBody>
      </p:sp>
      <p:sp>
        <p:nvSpPr>
          <p:cNvPr id="7" name="Slide Image Placeholder 6">
            <a:extLst>
              <a:ext uri="{FF2B5EF4-FFF2-40B4-BE49-F238E27FC236}">
                <a16:creationId xmlns:a16="http://schemas.microsoft.com/office/drawing/2014/main" id="{58C2D70F-8B7C-4FF5-1EED-728FE6E2E762}"/>
              </a:ext>
            </a:extLst>
          </p:cNvPr>
          <p:cNvSpPr>
            <a:spLocks noGrp="1" noRot="1" noChangeAspect="1"/>
          </p:cNvSpPr>
          <p:nvPr>
            <p:ph type="sldImg"/>
          </p:nvPr>
        </p:nvSpPr>
        <p:spPr>
          <a:xfrm>
            <a:off x="-15875" y="0"/>
            <a:ext cx="3424238" cy="1925638"/>
          </a:xfrm>
        </p:spPr>
      </p:sp>
    </p:spTree>
    <p:extLst>
      <p:ext uri="{BB962C8B-B14F-4D97-AF65-F5344CB8AC3E}">
        <p14:creationId xmlns:p14="http://schemas.microsoft.com/office/powerpoint/2010/main" val="1722186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3429000" cy="1928813"/>
          </a:xfrm>
        </p:spPr>
        <p:txBody>
          <a:bodyPr/>
          <a:lstStyle/>
          <a:p>
            <a:endParaRPr lang="fr-CA" dirty="0"/>
          </a:p>
        </p:txBody>
      </p:sp>
      <p:sp>
        <p:nvSpPr>
          <p:cNvPr id="3" name="Notes Placeholder 2"/>
          <p:cNvSpPr>
            <a:spLocks noGrp="1"/>
          </p:cNvSpPr>
          <p:nvPr>
            <p:ph type="body" idx="1"/>
          </p:nvPr>
        </p:nvSpPr>
        <p:spPr>
          <a:xfrm>
            <a:off x="0" y="1928814"/>
            <a:ext cx="6858000" cy="7215186"/>
          </a:xfrm>
        </p:spPr>
        <p:txBody>
          <a:bodyPr/>
          <a:lstStyle/>
          <a:p>
            <a:r>
              <a:rPr lang="en-US" b="1" dirty="0">
                <a:ea typeface="Calibri"/>
                <a:cs typeface="Calibri"/>
              </a:rPr>
              <a:t>Extension facultative </a:t>
            </a:r>
            <a:r>
              <a:rPr lang="en-US" dirty="0">
                <a:ea typeface="Calibri"/>
                <a:cs typeface="Calibri"/>
              </a:rPr>
              <a:t>– </a:t>
            </a:r>
            <a:r>
              <a:rPr lang="fr-FR" dirty="0">
                <a:ea typeface="Calibri"/>
                <a:cs typeface="Calibri"/>
              </a:rPr>
              <a:t>Utilisez les vidéos de Jayden et Bina pour approfondir le concept du double continuum. Les liens YouTube sont intégrés dans les diapositives.</a:t>
            </a:r>
            <a:br>
              <a:rPr lang="en-US" dirty="0">
                <a:cs typeface="+mn-lt"/>
              </a:rPr>
            </a:br>
            <a:r>
              <a:rPr lang="en-US" dirty="0"/>
              <a:t> </a:t>
            </a:r>
          </a:p>
          <a:p>
            <a:r>
              <a:rPr lang="en-US" dirty="0"/>
              <a:t>Remarque : C</a:t>
            </a:r>
            <a:r>
              <a:rPr lang="fr-FR" dirty="0"/>
              <a:t>es vidéos sont tirées de la ressource suivante :</a:t>
            </a:r>
            <a:r>
              <a:rPr lang="en-US" dirty="0"/>
              <a:t> </a:t>
            </a:r>
            <a:r>
              <a:rPr lang="en-US" dirty="0">
                <a:hlinkClick r:id="rId3"/>
              </a:rPr>
              <a:t>LIT SM: La santé mentale en action - Santé mentale en milieu scolaire Ontario</a:t>
            </a:r>
            <a:r>
              <a:rPr lang="en-US" dirty="0"/>
              <a:t>, </a:t>
            </a:r>
            <a:r>
              <a:rPr lang="fr-FR" dirty="0"/>
              <a:t>une série de plans de cours destinés aux écoles secondaires et visant à favoriser l’acquisition de connaissances de base en matière de santé mentale ainsi que de compétences pour demander de l’aide.</a:t>
            </a:r>
            <a:endParaRPr lang="en-US" dirty="0">
              <a:ea typeface="Calibri"/>
              <a:cs typeface="Calibri"/>
            </a:endParaRPr>
          </a:p>
          <a:p>
            <a:endParaRPr lang="en-US" dirty="0">
              <a:ea typeface="Calibri"/>
              <a:cs typeface="+mn-lt"/>
            </a:endParaRPr>
          </a:p>
          <a:p>
            <a:r>
              <a:rPr lang="fr-FR" b="1" dirty="0"/>
              <a:t>Scénario pour l’animation </a:t>
            </a:r>
            <a:r>
              <a:rPr lang="en-US" b="1" dirty="0"/>
              <a:t>:</a:t>
            </a:r>
            <a:r>
              <a:rPr lang="en-US" dirty="0"/>
              <a:t> </a:t>
            </a:r>
            <a:r>
              <a:rPr lang="fr-FR" dirty="0"/>
              <a:t>C’est une manière d’aborder la santé mentale et la maladie mentale que de nombreux élèves trouvent utile. Le fait de ne pas souffrir d’une maladie mentale ne garantit pas que nous nous sentons toujours bien. Cependant, chacun d’entre nous, y compris les personnes atteintes d’une maladie mentale, peut se sentir bien s’il bénéficie du soutien dont il a besoin. Pour de nombreux élèves, c’est une idée nouvelle qui leur donne de l’espoir. </a:t>
            </a:r>
            <a:endParaRPr lang="en-US" dirty="0">
              <a:ea typeface="Calibri"/>
              <a:cs typeface="Calibri"/>
            </a:endParaRPr>
          </a:p>
          <a:p>
            <a:endParaRPr lang="en-US" dirty="0">
              <a:ea typeface="Calibri"/>
              <a:cs typeface="+mn-lt"/>
            </a:endParaRPr>
          </a:p>
          <a:p>
            <a:r>
              <a:rPr lang="fr-FR" dirty="0">
                <a:ea typeface="Calibri"/>
                <a:cs typeface="+mn-lt"/>
              </a:rPr>
              <a:t>Engagez une conversation pour recueillir les opinions des membres du personnel sur le double continuum. Le double continuum a-t-il du sens? Le trouvent-ils prometteur? Seraient-ils enthousiastes de le partager avec les élèves?</a:t>
            </a:r>
            <a:endParaRPr lang="en-US" dirty="0">
              <a:ea typeface="Calibri"/>
              <a:cs typeface="+mn-lt"/>
            </a:endParaRPr>
          </a:p>
          <a:p>
            <a:endParaRPr lang="en-US" dirty="0">
              <a:ea typeface="Calibri"/>
              <a:cs typeface="+mn-lt"/>
            </a:endParaRPr>
          </a:p>
          <a:p>
            <a:br>
              <a:rPr lang="en-US" dirty="0">
                <a:ea typeface="Calibri"/>
                <a:cs typeface="+mn-lt"/>
              </a:rPr>
            </a:br>
            <a:endParaRPr lang="en-US" dirty="0">
              <a:ea typeface="Calibri"/>
              <a:cs typeface="+mn-lt"/>
            </a:endParaRPr>
          </a:p>
          <a:p>
            <a:endParaRPr lang="en-US" dirty="0">
              <a:ea typeface="Calibri"/>
              <a:cs typeface="+mn-lt"/>
            </a:endParaRPr>
          </a:p>
          <a:p>
            <a:endParaRPr lang="en-US" dirty="0">
              <a:ea typeface="Calibri"/>
              <a:cs typeface="+mn-lt"/>
            </a:endParaRPr>
          </a:p>
        </p:txBody>
      </p:sp>
      <p:sp>
        <p:nvSpPr>
          <p:cNvPr id="4" name="Slide Number Placeholder 3"/>
          <p:cNvSpPr>
            <a:spLocks noGrp="1"/>
          </p:cNvSpPr>
          <p:nvPr>
            <p:ph type="sldNum" sz="quarter" idx="5"/>
          </p:nvPr>
        </p:nvSpPr>
        <p:spPr/>
        <p:txBody>
          <a:bodyPr/>
          <a:lstStyle/>
          <a:p>
            <a:fld id="{F9F3A33A-E767-470F-AC90-181DE2F0E36B}" type="slidenum">
              <a:t>15</a:t>
            </a:fld>
            <a:endParaRPr lang="en-US" dirty="0"/>
          </a:p>
        </p:txBody>
      </p:sp>
    </p:spTree>
    <p:extLst>
      <p:ext uri="{BB962C8B-B14F-4D97-AF65-F5344CB8AC3E}">
        <p14:creationId xmlns:p14="http://schemas.microsoft.com/office/powerpoint/2010/main" val="2812092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3429000" cy="1928813"/>
          </a:xfrm>
        </p:spPr>
        <p:txBody>
          <a:bodyPr/>
          <a:lstStyle/>
          <a:p>
            <a:endParaRPr lang="fr-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9F3A33A-E767-470F-AC90-181DE2F0E36B}" type="slidenum">
              <a:rPr lang="en-CA" smtClean="0"/>
              <a:t>16</a:t>
            </a:fld>
            <a:endParaRPr lang="en-CA" dirty="0"/>
          </a:p>
        </p:txBody>
      </p:sp>
    </p:spTree>
    <p:extLst>
      <p:ext uri="{BB962C8B-B14F-4D97-AF65-F5344CB8AC3E}">
        <p14:creationId xmlns:p14="http://schemas.microsoft.com/office/powerpoint/2010/main" val="10148383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3429000" cy="1928813"/>
          </a:xfrm>
        </p:spPr>
        <p:txBody>
          <a:bodyPr/>
          <a:lstStyle/>
          <a:p>
            <a:endParaRPr lang="fr-CA" dirty="0"/>
          </a:p>
        </p:txBody>
      </p:sp>
      <p:sp>
        <p:nvSpPr>
          <p:cNvPr id="3" name="Notes Placeholder 2"/>
          <p:cNvSpPr>
            <a:spLocks noGrp="1"/>
          </p:cNvSpPr>
          <p:nvPr>
            <p:ph type="body" idx="1"/>
          </p:nvPr>
        </p:nvSpPr>
        <p:spPr/>
        <p:txBody>
          <a:bodyPr/>
          <a:lstStyle/>
          <a:p>
            <a:r>
              <a:rPr lang="en-US" dirty="0">
                <a:hlinkClick r:id="rId3"/>
              </a:rPr>
              <a:t>La Boussole –Téléchargez votre guide séquentiel pour enseigner la santé mentale </a:t>
            </a:r>
          </a:p>
          <a:p>
            <a:endParaRPr lang="en-US" dirty="0">
              <a:ea typeface="Calibri"/>
              <a:cs typeface="Calibri"/>
            </a:endParaRPr>
          </a:p>
          <a:p>
            <a:r>
              <a:rPr lang="fr-FR" b="1" dirty="0"/>
              <a:t>Scénario pour l’animation </a:t>
            </a:r>
            <a:r>
              <a:rPr lang="en-US" b="1" dirty="0"/>
              <a:t>:</a:t>
            </a:r>
            <a:r>
              <a:rPr lang="en-US" dirty="0"/>
              <a:t> </a:t>
            </a:r>
            <a:r>
              <a:rPr lang="fr-FR" dirty="0">
                <a:ea typeface="Calibri"/>
                <a:cs typeface="Calibri"/>
              </a:rPr>
              <a:t>« Lorsque vous vous inscrivez pour utiliser la Boussole, vous recevrez un courriel vous demandant de confirmer votre inscription. Une fois cette étape réalisée, vous recevrez un deuxième courriel contenant des liens vers les tableaux de la Boussole correspondant à chaque niveau scolaire. À l’avenir, vous recevrez également un courriel chaque fois que des mises à jour seront effectuées, car la Boussole est régulièrement actualisée à mesure que de nouvelles ressources y sont ajoutées. »</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US"/>
              <a:t>17</a:t>
            </a:fld>
            <a:endParaRPr lang="en-US" dirty="0"/>
          </a:p>
        </p:txBody>
      </p:sp>
    </p:spTree>
    <p:extLst>
      <p:ext uri="{BB962C8B-B14F-4D97-AF65-F5344CB8AC3E}">
        <p14:creationId xmlns:p14="http://schemas.microsoft.com/office/powerpoint/2010/main" val="8242184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3429000" cy="1928813"/>
          </a:xfrm>
        </p:spPr>
        <p:txBody>
          <a:bodyPr/>
          <a:lstStyle/>
          <a:p>
            <a:endParaRPr lang="fr-CA" dirty="0"/>
          </a:p>
        </p:txBody>
      </p:sp>
      <p:sp>
        <p:nvSpPr>
          <p:cNvPr id="3" name="Notes Placeholder 2"/>
          <p:cNvSpPr>
            <a:spLocks noGrp="1"/>
          </p:cNvSpPr>
          <p:nvPr>
            <p:ph type="body" idx="1"/>
          </p:nvPr>
        </p:nvSpPr>
        <p:spPr/>
        <p:txBody>
          <a:bodyPr/>
          <a:lstStyle/>
          <a:p>
            <a:r>
              <a:rPr lang="fr-FR" dirty="0">
                <a:ea typeface="Calibri"/>
                <a:cs typeface="Calibri"/>
              </a:rPr>
              <a:t>Entamez une conversation sur les avantages de cette possibilité d’apprentissage. Les participants ont-ils déjà eu l’occasion d’acquérir des connaissances sur la santé mentale? Aimeraient-ils acquérir d’autres connaissances dans ce domaine? Que savent-ils déjà? Que souhaiteraient-ils encore apprendre? Quels sont les obstacles et comment pouvons-nous les surmonter?</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F9F3A33A-E767-470F-AC90-181DE2F0E36B}" type="slidenum">
              <a:rPr lang="en-US"/>
              <a:t>18</a:t>
            </a:fld>
            <a:endParaRPr lang="en-US" dirty="0"/>
          </a:p>
        </p:txBody>
      </p:sp>
    </p:spTree>
    <p:extLst>
      <p:ext uri="{BB962C8B-B14F-4D97-AF65-F5344CB8AC3E}">
        <p14:creationId xmlns:p14="http://schemas.microsoft.com/office/powerpoint/2010/main" val="2937571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3429000" cy="1928813"/>
          </a:xfrm>
        </p:spPr>
        <p:txBody>
          <a:bodyPr/>
          <a:lstStyle/>
          <a:p>
            <a:endParaRPr lang="fr-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9F3A33A-E767-470F-AC90-181DE2F0E36B}" type="slidenum">
              <a:rPr lang="en-CA" smtClean="0"/>
              <a:t>19</a:t>
            </a:fld>
            <a:endParaRPr lang="en-CA" dirty="0"/>
          </a:p>
        </p:txBody>
      </p:sp>
    </p:spTree>
    <p:extLst>
      <p:ext uri="{BB962C8B-B14F-4D97-AF65-F5344CB8AC3E}">
        <p14:creationId xmlns:p14="http://schemas.microsoft.com/office/powerpoint/2010/main" val="2913351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F9F3A33A-E767-470F-AC90-181DE2F0E36B}" type="slidenum">
              <a:rPr lang="en-US"/>
              <a:pPr/>
              <a:t>2</a:t>
            </a:fld>
            <a:endParaRPr lang="en-US" dirty="0"/>
          </a:p>
        </p:txBody>
      </p:sp>
      <p:sp>
        <p:nvSpPr>
          <p:cNvPr id="6" name="Slide Image Placeholder 5">
            <a:extLst>
              <a:ext uri="{FF2B5EF4-FFF2-40B4-BE49-F238E27FC236}">
                <a16:creationId xmlns:a16="http://schemas.microsoft.com/office/drawing/2014/main" id="{90410E15-1479-CC7E-1680-190CEA1E14BA}"/>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158DF470-33AF-42B0-23D3-C51D1BCED75C}"/>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665496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3429000" cy="1928813"/>
          </a:xfrm>
        </p:spPr>
        <p:txBody>
          <a:bodyPr/>
          <a:lstStyle/>
          <a:p>
            <a:endParaRPr lang="fr-CA" dirty="0"/>
          </a:p>
        </p:txBody>
      </p:sp>
      <p:sp>
        <p:nvSpPr>
          <p:cNvPr id="3" name="Notes Placeholder 2"/>
          <p:cNvSpPr>
            <a:spLocks noGrp="1"/>
          </p:cNvSpPr>
          <p:nvPr>
            <p:ph type="body" idx="1"/>
          </p:nvPr>
        </p:nvSpPr>
        <p:spPr/>
        <p:txBody>
          <a:bodyPr/>
          <a:lstStyle/>
          <a:p>
            <a:r>
              <a:rPr lang="fr-FR" noProof="0" dirty="0">
                <a:hlinkClick r:id="rId3"/>
              </a:rPr>
              <a:t>Cours de littératie en santé mentale à l’intention du personnel enseignant – Personnel enseignant et Personnel de soutien aux élèves- Santé mentale en milieu scolaire Ontario</a:t>
            </a:r>
          </a:p>
          <a:p>
            <a:endParaRPr lang="en-US" dirty="0">
              <a:solidFill>
                <a:srgbClr val="000000"/>
              </a:solidFill>
            </a:endParaRPr>
          </a:p>
          <a:p>
            <a:r>
              <a:rPr lang="en-US" b="1" dirty="0">
                <a:solidFill>
                  <a:srgbClr val="2F2F2F"/>
                </a:solidFill>
              </a:rPr>
              <a:t>Remarque : </a:t>
            </a:r>
            <a:r>
              <a:rPr lang="fr-FR" dirty="0"/>
              <a:t>Le cours est hébergé sur la </a:t>
            </a:r>
            <a:r>
              <a:rPr lang="fr-FR" u="sng" dirty="0">
                <a:hlinkClick r:id="rId4"/>
              </a:rPr>
              <a:t>Communauté d’@pprentissage</a:t>
            </a:r>
            <a:r>
              <a:rPr lang="fr-FR" dirty="0"/>
              <a:t>, la plateforme d’apprentissage en ligne du ministère de l’Éducation. Les groupes suivants y ont actuellement accès :</a:t>
            </a:r>
            <a:endParaRPr lang="fr-FR" dirty="0">
              <a:ea typeface="Calibri"/>
              <a:cs typeface="Calibri"/>
            </a:endParaRPr>
          </a:p>
          <a:p>
            <a:r>
              <a:rPr lang="fr-FR" dirty="0"/>
              <a:t>•Le personnel enseignant, notamment les enseignants suppléants et les éducateurs et éducatrices de la petite enfance, les directions et directions adjointes d’école, et les surintendances </a:t>
            </a:r>
            <a:r>
              <a:rPr lang="fr-FR" sz="1200" b="0" i="0" kern="1200" dirty="0">
                <a:solidFill>
                  <a:schemeClr val="tx1"/>
                </a:solidFill>
                <a:effectLst/>
                <a:latin typeface="+mn-lt"/>
                <a:ea typeface="+mn-ea"/>
                <a:cs typeface="+mn-cs"/>
              </a:rPr>
              <a:t>employés par un conseil scolaire financé par les fonds publics de l’Ontario</a:t>
            </a:r>
            <a:endParaRPr lang="fr-FR" b="0" dirty="0">
              <a:ea typeface="Calibri"/>
              <a:cs typeface="Calibri"/>
            </a:endParaRPr>
          </a:p>
          <a:p>
            <a:r>
              <a:rPr lang="fr-FR" dirty="0"/>
              <a:t>•Les leaders en santé mentale et les gestionnaires en travail social et en psychologie</a:t>
            </a:r>
          </a:p>
          <a:p>
            <a:pPr marL="171450" indent="-171450">
              <a:buFont typeface="Arial"/>
              <a:buChar char="•"/>
            </a:pPr>
            <a:endParaRPr lang="en-US" dirty="0"/>
          </a:p>
          <a:p>
            <a:endParaRPr lang="en-US" dirty="0">
              <a:solidFill>
                <a:srgbClr val="2F2F2F"/>
              </a:solidFill>
              <a:ea typeface="Calibri"/>
              <a:cs typeface="Calibri"/>
            </a:endParaRPr>
          </a:p>
          <a:p>
            <a:r>
              <a:rPr lang="fr-FR" b="1" noProof="0" dirty="0">
                <a:solidFill>
                  <a:srgbClr val="2F2F2F"/>
                </a:solidFill>
                <a:ea typeface="Calibri"/>
                <a:cs typeface="Calibri"/>
              </a:rPr>
              <a:t>Pour accéder au cours :</a:t>
            </a:r>
          </a:p>
          <a:p>
            <a:pPr marL="171450" indent="-171450">
              <a:buFont typeface="Arial"/>
              <a:buChar char="•"/>
            </a:pPr>
            <a:r>
              <a:rPr lang="fr-FR" dirty="0">
                <a:solidFill>
                  <a:srgbClr val="2F2F2F"/>
                </a:solidFill>
              </a:rPr>
              <a:t>Ouvrez la page de connexion de votre conseil scolaire pour accéder à l’environnement d’apprentissage virtuel </a:t>
            </a:r>
            <a:r>
              <a:rPr lang="en-US" dirty="0">
                <a:solidFill>
                  <a:srgbClr val="2F2F2F"/>
                </a:solidFill>
              </a:rPr>
              <a:t>(</a:t>
            </a:r>
            <a:r>
              <a:rPr lang="en-US" dirty="0">
                <a:solidFill>
                  <a:srgbClr val="2F2F2F"/>
                </a:solidFill>
                <a:hlinkClick r:id="rId5"/>
              </a:rPr>
              <a:t>https://xxxxx.elearningontario.ca</a:t>
            </a:r>
            <a:r>
              <a:rPr lang="en-US" dirty="0">
                <a:solidFill>
                  <a:srgbClr val="2F2F2F"/>
                </a:solidFill>
              </a:rPr>
              <a:t>). </a:t>
            </a:r>
            <a:r>
              <a:rPr lang="fr-FR" dirty="0">
                <a:solidFill>
                  <a:srgbClr val="2F2F2F"/>
                </a:solidFill>
              </a:rPr>
              <a:t>Si vous ne savez pas comment trouver la page, utilisez le menu déroulant.</a:t>
            </a:r>
            <a:endParaRPr lang="en-US" dirty="0"/>
          </a:p>
          <a:p>
            <a:pPr marL="171450" indent="-171450">
              <a:buFont typeface="Arial"/>
              <a:buChar char="•"/>
            </a:pPr>
            <a:r>
              <a:rPr lang="fr-FR" dirty="0">
                <a:solidFill>
                  <a:srgbClr val="2F2F2F"/>
                </a:solidFill>
              </a:rPr>
              <a:t>Connectez-vous en utilisant les identifiants de votre conseil scolaire.</a:t>
            </a:r>
            <a:endParaRPr lang="en-US" dirty="0"/>
          </a:p>
          <a:p>
            <a:pPr marL="171450" indent="-171450">
              <a:buFont typeface="Arial"/>
              <a:buChar char="•"/>
            </a:pPr>
            <a:r>
              <a:rPr lang="fr-FR" dirty="0">
                <a:solidFill>
                  <a:srgbClr val="2F2F2F"/>
                </a:solidFill>
              </a:rPr>
              <a:t>Une fois que vous êtes connecté, faites défiler la page jusqu’à ce que vous voyiez une case intitulée « Mes cours dans d’autres organisations ».</a:t>
            </a:r>
            <a:endParaRPr lang="en-US" dirty="0"/>
          </a:p>
          <a:p>
            <a:pPr marL="171450" indent="-171450">
              <a:buFont typeface="Arial"/>
              <a:buChar char="•"/>
            </a:pPr>
            <a:r>
              <a:rPr lang="fr-FR" dirty="0">
                <a:solidFill>
                  <a:srgbClr val="2F2F2F"/>
                </a:solidFill>
              </a:rPr>
              <a:t>À l’intérieur de la boîte, vous trouverez un lien vers une liste de communautés appelées « Communautés en ligne pour l’auto-inscription ».</a:t>
            </a:r>
            <a:endParaRPr lang="en-US" dirty="0"/>
          </a:p>
          <a:p>
            <a:pPr marL="171450" indent="-171450">
              <a:buFont typeface="Arial"/>
              <a:buChar char="•"/>
            </a:pPr>
            <a:r>
              <a:rPr lang="fr-FR" dirty="0">
                <a:solidFill>
                  <a:srgbClr val="2F2F2F"/>
                </a:solidFill>
              </a:rPr>
              <a:t>Cliquez sur ce lien pour accéder directement à la communauté d’@pprentissage. Sélectionnez « Formation professionnelle et enseignement ». Vous verrez alors apparaître « La santé mentale en action pour le personnel enseignant de l’élémentaire ». Cliquez pour vous inscrire.</a:t>
            </a:r>
            <a:endParaRPr lang="en-US" dirty="0"/>
          </a:p>
          <a:p>
            <a:pPr marL="171450" indent="-171450">
              <a:buFont typeface="Arial"/>
              <a:buChar char="•"/>
            </a:pPr>
            <a:endParaRPr lang="en-US" dirty="0">
              <a:solidFill>
                <a:srgbClr val="2F2F2F"/>
              </a:solidFill>
              <a:ea typeface="Calibri"/>
              <a:cs typeface="Calibri"/>
            </a:endParaRPr>
          </a:p>
          <a:p>
            <a:r>
              <a:rPr lang="fr-FR" dirty="0">
                <a:solidFill>
                  <a:srgbClr val="2F2F2F"/>
                </a:solidFill>
                <a:ea typeface="Calibri"/>
                <a:cs typeface="Calibri"/>
              </a:rPr>
              <a:t>D’autres versions sont également disponibles pour le personnel enseignant-ressource et le personnel enseignant en orientation : </a:t>
            </a:r>
            <a:r>
              <a:rPr lang="en-US" dirty="0">
                <a:solidFill>
                  <a:srgbClr val="2F2F2F"/>
                </a:solidFill>
                <a:hlinkClick r:id="rId6"/>
              </a:rPr>
              <a:t>Apprendre – Santé mentale en milieu scolaire Ontario</a:t>
            </a:r>
            <a:endParaRPr lang="en-US" dirty="0">
              <a:solidFill>
                <a:srgbClr val="2F2F2F"/>
              </a:solidFill>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9F3A33A-E767-470F-AC90-181DE2F0E36B}" type="slidenum">
              <a:rPr lang="en-US"/>
              <a:t>20</a:t>
            </a:fld>
            <a:endParaRPr lang="en-US" dirty="0"/>
          </a:p>
        </p:txBody>
      </p:sp>
    </p:spTree>
    <p:extLst>
      <p:ext uri="{BB962C8B-B14F-4D97-AF65-F5344CB8AC3E}">
        <p14:creationId xmlns:p14="http://schemas.microsoft.com/office/powerpoint/2010/main" val="634089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0" y="0"/>
            <a:ext cx="3429000" cy="1928813"/>
          </a:xfrm>
        </p:spPr>
        <p:txBody>
          <a:bodyPr/>
          <a:lstStyle/>
          <a:p>
            <a:endParaRPr lang="fr-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9F3A33A-E767-470F-AC90-181DE2F0E36B}" type="slidenum">
              <a:rPr lang="en-CA" smtClean="0"/>
              <a:t>21</a:t>
            </a:fld>
            <a:endParaRPr lang="en-CA" dirty="0"/>
          </a:p>
        </p:txBody>
      </p:sp>
    </p:spTree>
    <p:extLst>
      <p:ext uri="{BB962C8B-B14F-4D97-AF65-F5344CB8AC3E}">
        <p14:creationId xmlns:p14="http://schemas.microsoft.com/office/powerpoint/2010/main" val="125530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D9D1DC9C-DED8-A25A-C28B-B924815249FB}"/>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D0657764-E47E-292D-EDBF-C125C6ECE0EA}"/>
              </a:ext>
            </a:extLst>
          </p:cNvPr>
          <p:cNvSpPr>
            <a:spLocks noGrp="1"/>
          </p:cNvSpPr>
          <p:nvPr>
            <p:ph type="body" idx="1"/>
          </p:nvPr>
        </p:nvSpPr>
        <p:spPr/>
        <p:txBody>
          <a:bodyPr/>
          <a:lstStyle/>
          <a:p>
            <a:endParaRPr lang="en-CA"/>
          </a:p>
        </p:txBody>
      </p:sp>
    </p:spTree>
    <p:extLst>
      <p:ext uri="{BB962C8B-B14F-4D97-AF65-F5344CB8AC3E}">
        <p14:creationId xmlns:p14="http://schemas.microsoft.com/office/powerpoint/2010/main" val="2549098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Remarque : c’est une excellente occasion de trouver d’autres idées sur des thèmes liés à la santé mentale que les membres du personnel pourraient trouver utiles dans le cadre de leur formation professionnelle.</a:t>
            </a:r>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US"/>
              <a:pPr/>
              <a:t>4</a:t>
            </a:fld>
            <a:endParaRPr lang="en-US" dirty="0"/>
          </a:p>
        </p:txBody>
      </p:sp>
      <p:sp>
        <p:nvSpPr>
          <p:cNvPr id="7" name="Slide Image Placeholder 6">
            <a:extLst>
              <a:ext uri="{FF2B5EF4-FFF2-40B4-BE49-F238E27FC236}">
                <a16:creationId xmlns:a16="http://schemas.microsoft.com/office/drawing/2014/main" id="{F5608F61-C0EF-2D93-96E0-5113645281C7}"/>
              </a:ext>
            </a:extLst>
          </p:cNvPr>
          <p:cNvSpPr>
            <a:spLocks noGrp="1" noRot="1" noChangeAspect="1"/>
          </p:cNvSpPr>
          <p:nvPr>
            <p:ph type="sldImg"/>
          </p:nvPr>
        </p:nvSpPr>
        <p:spPr/>
      </p:sp>
    </p:spTree>
    <p:extLst>
      <p:ext uri="{BB962C8B-B14F-4D97-AF65-F5344CB8AC3E}">
        <p14:creationId xmlns:p14="http://schemas.microsoft.com/office/powerpoint/2010/main" val="64816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Animez l’activité « Faire le point » en ligne pendant le cours ou préparez le matériel nécessaire pour la réaliser à la table. Vous pouvez également choisir une autre activité parmi les options proposées dans la prochaine diapositive.</a:t>
            </a:r>
          </a:p>
          <a:p>
            <a:endParaRPr lang="fr-FR" dirty="0"/>
          </a:p>
          <a:p>
            <a:r>
              <a:rPr lang="fr-FR" dirty="0"/>
              <a:t>Scénario pour l’animation : « Prenez le temps de réfléchir à ce que vous ressentez au moment où vous commencez cet apprentissage à l’aide des </a:t>
            </a:r>
            <a:r>
              <a:rPr lang="fr-FR" dirty="0" err="1"/>
              <a:t>cartes-éclair</a:t>
            </a:r>
            <a:r>
              <a:rPr lang="fr-FR" dirty="0"/>
              <a:t> des émotions et du tableau vierge intitulé L’humeur-o-mètre qui se trouvent sur votre table ou dans le cours en ligne. Ce type d’activité simple est un excellent moyen pour nous tous, membres du personnel et élèves confondus, de réfléchir à ce que nous ressentons et d’évaluer nos besoins avant de nous lancer dans l’apprentissage. »</a:t>
            </a:r>
          </a:p>
          <a:p>
            <a:endParaRPr lang="fr-FR" dirty="0"/>
          </a:p>
          <a:p>
            <a:pPr lvl="0"/>
            <a:r>
              <a:rPr lang="fr-FR" b="1" dirty="0"/>
              <a:t>Matériel :</a:t>
            </a:r>
          </a:p>
          <a:p>
            <a:pPr marL="171450" lvl="0" indent="-171450">
              <a:buFont typeface="Arial" panose="020B0604020202020204" pitchFamily="34" charset="0"/>
              <a:buChar char="•"/>
            </a:pPr>
            <a:r>
              <a:rPr lang="fr-FR" dirty="0"/>
              <a:t>feuille de papier graphique avec les deux flèches étiquetées</a:t>
            </a:r>
          </a:p>
          <a:p>
            <a:pPr marL="171450" lvl="0" indent="-171450">
              <a:buFont typeface="Arial" panose="020B0604020202020204" pitchFamily="34" charset="0"/>
              <a:buChar char="•"/>
            </a:pPr>
            <a:r>
              <a:rPr lang="fr-FR" dirty="0" err="1"/>
              <a:t>cartes-éclair</a:t>
            </a:r>
            <a:r>
              <a:rPr lang="fr-FR" dirty="0"/>
              <a:t> des émotions imprimées (</a:t>
            </a:r>
            <a:r>
              <a:rPr lang="fr-FR" dirty="0">
                <a:hlinkClick r:id="rId3"/>
              </a:rPr>
              <a:t>https://smho-smso.ca/wp-content/uploads/2022/01/Outils-a-emporter-cartes-eclair-des-emotions.pdf</a:t>
            </a:r>
            <a:r>
              <a:rPr lang="fr-FR" dirty="0"/>
              <a:t> )</a:t>
            </a:r>
          </a:p>
          <a:p>
            <a:pPr lvl="0"/>
            <a:endParaRPr lang="fr-FR" dirty="0"/>
          </a:p>
          <a:p>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CA"/>
              <a:pPr/>
              <a:t>5</a:t>
            </a:fld>
            <a:endParaRPr lang="en-CA"/>
          </a:p>
        </p:txBody>
      </p:sp>
      <p:sp>
        <p:nvSpPr>
          <p:cNvPr id="7" name="Slide Image Placeholder 6">
            <a:extLst>
              <a:ext uri="{FF2B5EF4-FFF2-40B4-BE49-F238E27FC236}">
                <a16:creationId xmlns:a16="http://schemas.microsoft.com/office/drawing/2014/main" id="{4B55ECF2-AD2A-0A74-08AD-0D86820C1F4C}"/>
              </a:ext>
            </a:extLst>
          </p:cNvPr>
          <p:cNvSpPr>
            <a:spLocks noGrp="1" noRot="1" noChangeAspect="1"/>
          </p:cNvSpPr>
          <p:nvPr>
            <p:ph type="sldImg"/>
          </p:nvPr>
        </p:nvSpPr>
        <p:spPr>
          <a:xfrm>
            <a:off x="-15875" y="0"/>
            <a:ext cx="3424238" cy="1925638"/>
          </a:xfrm>
        </p:spPr>
      </p:sp>
    </p:spTree>
    <p:extLst>
      <p:ext uri="{BB962C8B-B14F-4D97-AF65-F5344CB8AC3E}">
        <p14:creationId xmlns:p14="http://schemas.microsoft.com/office/powerpoint/2010/main" val="2687839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dirty="0"/>
              <a:t>Choisissez un outil qui permet aux participants de faire le point et qui constitue une ressource potentielle que le personnel enseignant peut utiliser dans le cadre de son travail avec les élèves.</a:t>
            </a:r>
          </a:p>
          <a:p>
            <a:endParaRPr lang="en-US" dirty="0"/>
          </a:p>
          <a:p>
            <a:pPr lvl="0"/>
            <a:r>
              <a:rPr lang="fr-FR" b="1" dirty="0"/>
              <a:t>Scénario pour l’animation :</a:t>
            </a:r>
            <a:r>
              <a:rPr lang="fr-FR" dirty="0"/>
              <a:t> « Avant de commencer cette formation, prenez le temps de réfléchir à ce que vous ressentez. Ce type d’activité simple est un excellent moyen pour nous tous, membres du personnel et élèves confondus, de réfléchir à ce que nous ressentons et d’évaluer nos besoins avant de nous lancer dans l’apprentissage. »</a:t>
            </a:r>
          </a:p>
          <a:p>
            <a:r>
              <a:rPr lang="fr-FR" dirty="0"/>
              <a:t> </a:t>
            </a:r>
            <a:endParaRPr lang="en-US" dirty="0"/>
          </a:p>
        </p:txBody>
      </p:sp>
      <p:sp>
        <p:nvSpPr>
          <p:cNvPr id="4" name="Slide Number Placeholder 3"/>
          <p:cNvSpPr>
            <a:spLocks noGrp="1"/>
          </p:cNvSpPr>
          <p:nvPr>
            <p:ph type="sldNum" sz="quarter" idx="5"/>
          </p:nvPr>
        </p:nvSpPr>
        <p:spPr/>
        <p:txBody>
          <a:bodyPr/>
          <a:lstStyle/>
          <a:p>
            <a:fld id="{F9F3A33A-E767-470F-AC90-181DE2F0E36B}" type="slidenum">
              <a:rPr lang="en-CA"/>
              <a:pPr/>
              <a:t>6</a:t>
            </a:fld>
            <a:endParaRPr lang="en-CA"/>
          </a:p>
        </p:txBody>
      </p:sp>
      <p:sp>
        <p:nvSpPr>
          <p:cNvPr id="7" name="Slide Image Placeholder 6">
            <a:extLst>
              <a:ext uri="{FF2B5EF4-FFF2-40B4-BE49-F238E27FC236}">
                <a16:creationId xmlns:a16="http://schemas.microsoft.com/office/drawing/2014/main" id="{E42ED370-EBC4-18B9-1089-BB653C0AABC6}"/>
              </a:ext>
            </a:extLst>
          </p:cNvPr>
          <p:cNvSpPr>
            <a:spLocks noGrp="1" noRot="1" noChangeAspect="1"/>
          </p:cNvSpPr>
          <p:nvPr>
            <p:ph type="sldImg"/>
          </p:nvPr>
        </p:nvSpPr>
        <p:spPr>
          <a:xfrm>
            <a:off x="-15875" y="0"/>
            <a:ext cx="3424238" cy="1925638"/>
          </a:xfrm>
        </p:spPr>
      </p:sp>
    </p:spTree>
    <p:extLst>
      <p:ext uri="{BB962C8B-B14F-4D97-AF65-F5344CB8AC3E}">
        <p14:creationId xmlns:p14="http://schemas.microsoft.com/office/powerpoint/2010/main" val="2071626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82667-4941-5DE3-47C9-25A1FC664EE7}"/>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7B1DCE0F-F90A-B004-6453-33AC5204483D}"/>
              </a:ext>
            </a:extLst>
          </p:cNvPr>
          <p:cNvSpPr>
            <a:spLocks noGrp="1"/>
          </p:cNvSpPr>
          <p:nvPr>
            <p:ph type="body" idx="1"/>
          </p:nvPr>
        </p:nvSpPr>
        <p:spPr/>
        <p:txBody>
          <a:bodyPr/>
          <a:lstStyle/>
          <a:p>
            <a:pPr lvl="0"/>
            <a:r>
              <a:rPr lang="fr-FR" dirty="0"/>
              <a:t>Selon le groupe, il peut être utile d’organiser une activité de mise en relation plutôt qu’une activité pour faire le point, ou en complément de celle-ci. Cette activité peut être proposée de différentes manières, en fonction des besoins et des préférences du groupe (p. ex., en binôme ou en petit groupe).</a:t>
            </a:r>
          </a:p>
          <a:p>
            <a:endParaRPr lang="en-US" dirty="0"/>
          </a:p>
          <a:p>
            <a:r>
              <a:rPr lang="fr-FR" b="1" dirty="0"/>
              <a:t>Scénario pour l’animation :</a:t>
            </a:r>
            <a:r>
              <a:rPr lang="fr-FR" dirty="0"/>
              <a:t> « Avant de commencer cette formation, prenez le temps de faire le point en utilisant l’une de ces options de partage. Ce type d’activité simple est un excellent moyen pour nous tous, membres du personnel et élèves confondus, de tisser des liens et d’en apprendre davantage sur les autres. »</a:t>
            </a:r>
          </a:p>
          <a:p>
            <a:pPr lvl="0"/>
            <a:endParaRPr lang="fr-FR" dirty="0"/>
          </a:p>
          <a:p>
            <a:endParaRPr lang="en-US" dirty="0"/>
          </a:p>
          <a:p>
            <a:endParaRPr lang="en-US" dirty="0"/>
          </a:p>
        </p:txBody>
      </p:sp>
      <p:sp>
        <p:nvSpPr>
          <p:cNvPr id="4" name="Slide Number Placeholder 3">
            <a:extLst>
              <a:ext uri="{FF2B5EF4-FFF2-40B4-BE49-F238E27FC236}">
                <a16:creationId xmlns:a16="http://schemas.microsoft.com/office/drawing/2014/main" id="{FC8F4357-6221-1B1D-E65E-1B8A9E508239}"/>
              </a:ext>
            </a:extLst>
          </p:cNvPr>
          <p:cNvSpPr>
            <a:spLocks noGrp="1"/>
          </p:cNvSpPr>
          <p:nvPr>
            <p:ph type="sldNum" sz="quarter" idx="5"/>
          </p:nvPr>
        </p:nvSpPr>
        <p:spPr/>
        <p:txBody>
          <a:bodyPr/>
          <a:lstStyle/>
          <a:p>
            <a:fld id="{F9F3A33A-E767-470F-AC90-181DE2F0E36B}" type="slidenum">
              <a:rPr lang="en-CA"/>
              <a:pPr/>
              <a:t>7</a:t>
            </a:fld>
            <a:endParaRPr lang="en-CA"/>
          </a:p>
        </p:txBody>
      </p:sp>
      <p:sp>
        <p:nvSpPr>
          <p:cNvPr id="7" name="Slide Image Placeholder 6">
            <a:extLst>
              <a:ext uri="{FF2B5EF4-FFF2-40B4-BE49-F238E27FC236}">
                <a16:creationId xmlns:a16="http://schemas.microsoft.com/office/drawing/2014/main" id="{64805E4F-9E01-F2F2-B588-EFC2B2126967}"/>
              </a:ext>
            </a:extLst>
          </p:cNvPr>
          <p:cNvSpPr>
            <a:spLocks noGrp="1" noRot="1" noChangeAspect="1"/>
          </p:cNvSpPr>
          <p:nvPr>
            <p:ph type="sldImg"/>
          </p:nvPr>
        </p:nvSpPr>
        <p:spPr>
          <a:xfrm>
            <a:off x="-15875" y="0"/>
            <a:ext cx="3424238" cy="1925638"/>
          </a:xfrm>
        </p:spPr>
      </p:sp>
    </p:spTree>
    <p:extLst>
      <p:ext uri="{BB962C8B-B14F-4D97-AF65-F5344CB8AC3E}">
        <p14:creationId xmlns:p14="http://schemas.microsoft.com/office/powerpoint/2010/main" val="310849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Cette section correspond au contenu principal de la formation : Comprendre le sujet.</a:t>
            </a:r>
            <a:endParaRPr lang="en-US"/>
          </a:p>
        </p:txBody>
      </p:sp>
      <p:sp>
        <p:nvSpPr>
          <p:cNvPr id="4" name="Slide Number Placeholder 3"/>
          <p:cNvSpPr>
            <a:spLocks noGrp="1"/>
          </p:cNvSpPr>
          <p:nvPr>
            <p:ph type="sldNum" sz="quarter" idx="5"/>
          </p:nvPr>
        </p:nvSpPr>
        <p:spPr/>
        <p:txBody>
          <a:bodyPr/>
          <a:lstStyle/>
          <a:p>
            <a:fld id="{F9F3A33A-E767-470F-AC90-181DE2F0E36B}" type="slidenum">
              <a:rPr lang="en-US"/>
              <a:pPr/>
              <a:t>8</a:t>
            </a:fld>
            <a:endParaRPr lang="en-US"/>
          </a:p>
        </p:txBody>
      </p:sp>
      <p:sp>
        <p:nvSpPr>
          <p:cNvPr id="7" name="Slide Image Placeholder 6">
            <a:extLst>
              <a:ext uri="{FF2B5EF4-FFF2-40B4-BE49-F238E27FC236}">
                <a16:creationId xmlns:a16="http://schemas.microsoft.com/office/drawing/2014/main" id="{5AA4A0AB-F894-902A-4D41-09474D8CA18F}"/>
              </a:ext>
            </a:extLst>
          </p:cNvPr>
          <p:cNvSpPr>
            <a:spLocks noGrp="1" noRot="1" noChangeAspect="1"/>
          </p:cNvSpPr>
          <p:nvPr>
            <p:ph type="sldImg"/>
          </p:nvPr>
        </p:nvSpPr>
        <p:spPr/>
      </p:sp>
    </p:spTree>
    <p:extLst>
      <p:ext uri="{BB962C8B-B14F-4D97-AF65-F5344CB8AC3E}">
        <p14:creationId xmlns:p14="http://schemas.microsoft.com/office/powerpoint/2010/main" val="1567190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fr-FR"/>
              <a:t>Activité avec des notes autocollantes</a:t>
            </a:r>
            <a:endParaRPr lang="en-US"/>
          </a:p>
        </p:txBody>
      </p:sp>
      <p:sp>
        <p:nvSpPr>
          <p:cNvPr id="4" name="Slide Number Placeholder 3"/>
          <p:cNvSpPr>
            <a:spLocks noGrp="1"/>
          </p:cNvSpPr>
          <p:nvPr>
            <p:ph type="sldNum" sz="quarter" idx="5"/>
          </p:nvPr>
        </p:nvSpPr>
        <p:spPr/>
        <p:txBody>
          <a:bodyPr/>
          <a:lstStyle/>
          <a:p>
            <a:fld id="{F9F3A33A-E767-470F-AC90-181DE2F0E36B}" type="slidenum">
              <a:rPr lang="en-CA"/>
              <a:pPr/>
              <a:t>9</a:t>
            </a:fld>
            <a:endParaRPr lang="en-CA"/>
          </a:p>
        </p:txBody>
      </p:sp>
      <p:sp>
        <p:nvSpPr>
          <p:cNvPr id="7" name="Slide Image Placeholder 6">
            <a:extLst>
              <a:ext uri="{FF2B5EF4-FFF2-40B4-BE49-F238E27FC236}">
                <a16:creationId xmlns:a16="http://schemas.microsoft.com/office/drawing/2014/main" id="{C8ACF241-168A-7C0E-993D-3F7ED9EAD920}"/>
              </a:ext>
            </a:extLst>
          </p:cNvPr>
          <p:cNvSpPr>
            <a:spLocks noGrp="1" noRot="1" noChangeAspect="1"/>
          </p:cNvSpPr>
          <p:nvPr>
            <p:ph type="sldImg"/>
          </p:nvPr>
        </p:nvSpPr>
        <p:spPr/>
      </p:sp>
    </p:spTree>
    <p:extLst>
      <p:ext uri="{BB962C8B-B14F-4D97-AF65-F5344CB8AC3E}">
        <p14:creationId xmlns:p14="http://schemas.microsoft.com/office/powerpoint/2010/main" val="241105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3/31/2026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3/31/2026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422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G8BWW24KE_w?feature=oembed" TargetMode="Externa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jpeg"/><Relationship Id="rId2" Type="http://schemas.openxmlformats.org/officeDocument/2006/relationships/video" Target="https://www.youtube.com/embed/L6x-g39k9vo?feature=oembed" TargetMode="External"/><Relationship Id="rId1" Type="http://schemas.openxmlformats.org/officeDocument/2006/relationships/video" Target="https://www.youtube.com/embed/dYsnU-111r8?feature=oembed"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smho-smso.ca/online-resources/intro-a-lit-sm/"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smho-smso.ca/personnel-enseignant-et-professionnels-de-soutien-aux-eleves/cours-de-litteratie-en-sante-mentale-en-lign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hyperlink" Target="https://www.instagram.com/thrivesmh/" TargetMode="External"/><Relationship Id="rId3" Type="http://schemas.openxmlformats.org/officeDocument/2006/relationships/image" Target="../media/image41.png"/><Relationship Id="rId7" Type="http://schemas.openxmlformats.org/officeDocument/2006/relationships/hyperlink" Target="https://www.youtube.com/channel/UCASTlES7oo03IueJjIG6hOw"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a.linkedin.com/company/smhosmso" TargetMode="External"/><Relationship Id="rId5" Type="http://schemas.openxmlformats.org/officeDocument/2006/relationships/image" Target="../media/image42.jpeg"/><Relationship Id="rId4" Type="http://schemas.openxmlformats.org/officeDocument/2006/relationships/hyperlink" Target="https://www.facebook.com/smhosmso" TargetMode="External"/><Relationship Id="rId9" Type="http://schemas.openxmlformats.org/officeDocument/2006/relationships/hyperlink" Target="https://www.instagram.com/smho_smso"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smho-smso.ca/online-resources/outils-a-emporter/" TargetMode="Externa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idx="4294967295"/>
          </p:nvPr>
        </p:nvSpPr>
        <p:spPr>
          <a:xfrm>
            <a:off x="1522413" y="2784475"/>
            <a:ext cx="9144000" cy="22939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5400" b="1" i="0" u="none" strike="noStrike" kern="1200" cap="none" spc="0" normalizeH="0" baseline="0" noProof="0" dirty="0">
                <a:ln>
                  <a:noFill/>
                </a:ln>
                <a:solidFill>
                  <a:schemeClr val="tx2">
                    <a:lumMod val="76000"/>
                    <a:lumOff val="24000"/>
                  </a:schemeClr>
                </a:solidFill>
                <a:effectLst/>
                <a:uLnTx/>
                <a:uFillTx/>
                <a:latin typeface="Poppins SemiBold"/>
                <a:ea typeface="+mn-ea"/>
                <a:cs typeface="Poppins SemiBold"/>
              </a:rPr>
              <a:t>Module A :</a:t>
            </a:r>
            <a:endParaRPr kumimoji="0" lang="fr-FR" sz="2400" b="0" i="0" u="none" strike="noStrike" kern="1200" cap="none" spc="0" normalizeH="0" baseline="0" noProof="0" dirty="0">
              <a:ln>
                <a:noFill/>
              </a:ln>
              <a:solidFill>
                <a:schemeClr val="tx2">
                  <a:lumMod val="76000"/>
                  <a:lumOff val="24000"/>
                </a:schemeClr>
              </a:solidFill>
              <a:effectLst/>
              <a:uLnTx/>
              <a:uFillTx/>
              <a:latin typeface="Poppins SemiBold"/>
              <a:ea typeface="+mn-ea"/>
              <a:cs typeface="Poppins SemiBold"/>
            </a:endParaRPr>
          </a:p>
          <a:p>
            <a:pPr algn="ctr">
              <a:spcBef>
                <a:spcPts val="1000"/>
              </a:spcBef>
              <a:buFont typeface="Arial" panose="020B0604020202020204" pitchFamily="34" charset="0"/>
              <a:defRPr/>
            </a:pPr>
            <a:r>
              <a:rPr lang="fr-FR" sz="5400" b="1" noProof="0" dirty="0">
                <a:solidFill>
                  <a:schemeClr val="tx2">
                    <a:lumMod val="76000"/>
                    <a:lumOff val="24000"/>
                  </a:schemeClr>
                </a:solidFill>
                <a:latin typeface="Poppins SemiBold"/>
                <a:ea typeface="+mn-ea"/>
                <a:cs typeface="Poppins SemiBold"/>
              </a:rPr>
              <a:t>Qu’est-ce que la santé mentale </a:t>
            </a:r>
            <a:r>
              <a:rPr kumimoji="0" lang="fr-FR" sz="5400" b="1" i="0" u="none" strike="noStrike" kern="1200" cap="none" spc="0" normalizeH="0" baseline="0" noProof="0" dirty="0">
                <a:ln>
                  <a:noFill/>
                </a:ln>
                <a:solidFill>
                  <a:schemeClr val="tx2">
                    <a:lumMod val="76000"/>
                    <a:lumOff val="24000"/>
                  </a:schemeClr>
                </a:solidFill>
                <a:effectLst/>
                <a:uLnTx/>
                <a:uFillTx/>
                <a:latin typeface="Poppins SemiBold"/>
                <a:ea typeface="+mn-ea"/>
                <a:cs typeface="Poppins SemiBold"/>
              </a:rPr>
              <a:t>?</a:t>
            </a:r>
            <a:endParaRPr lang="fr-FR" sz="2400" b="0" i="0" u="none" strike="noStrike" kern="1200" cap="none" spc="0" normalizeH="0" baseline="0" noProof="0" dirty="0">
              <a:ln>
                <a:noFill/>
              </a:ln>
              <a:solidFill>
                <a:schemeClr val="tx2">
                  <a:lumMod val="76000"/>
                  <a:lumOff val="24000"/>
                </a:schemeClr>
              </a:solidFill>
              <a:effectLst/>
              <a:uLnTx/>
              <a:uFillTx/>
              <a:latin typeface="Poppins SemiBold"/>
              <a:ea typeface="+mn-ea"/>
              <a:cs typeface="Poppins SemiBold"/>
            </a:endParaRPr>
          </a:p>
        </p:txBody>
      </p:sp>
      <p:pic>
        <p:nvPicPr>
          <p:cNvPr id="7" name="Picture 6">
            <a:extLst>
              <a:ext uri="{FF2B5EF4-FFF2-40B4-BE49-F238E27FC236}">
                <a16:creationId xmlns:a16="http://schemas.microsoft.com/office/drawing/2014/main" id="{4E122A5B-E10C-FCA8-B672-498BA6E0EB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267" y="455571"/>
            <a:ext cx="3892269" cy="1348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36E6-A548-BE6B-B996-51548A29EC2E}"/>
              </a:ext>
            </a:extLst>
          </p:cNvPr>
          <p:cNvSpPr>
            <a:spLocks noGrp="1"/>
          </p:cNvSpPr>
          <p:nvPr>
            <p:ph type="title"/>
          </p:nvPr>
        </p:nvSpPr>
        <p:spPr>
          <a:xfrm>
            <a:off x="838200" y="470339"/>
            <a:ext cx="10224655" cy="1325563"/>
          </a:xfrm>
        </p:spPr>
        <p:txBody>
          <a:bodyPr>
            <a:noAutofit/>
          </a:bodyPr>
          <a:lstStyle/>
          <a:p>
            <a:r>
              <a:rPr lang="fr-FR" sz="3400" noProof="0" dirty="0">
                <a:latin typeface="Poppins SemiBold"/>
                <a:cs typeface="Poppins SemiBold"/>
              </a:rPr>
              <a:t>Quels sont les trois mots qui vous viennent à l’esprit lorsque vous pensez à la </a:t>
            </a:r>
            <a:r>
              <a:rPr lang="fr-FR" sz="3400" noProof="0" dirty="0">
                <a:solidFill>
                  <a:srgbClr val="7ABC30"/>
                </a:solidFill>
                <a:latin typeface="Poppins SemiBold"/>
                <a:cs typeface="Poppins SemiBold"/>
              </a:rPr>
              <a:t>maladie mentale</a:t>
            </a:r>
            <a:r>
              <a:rPr lang="fr-FR" sz="3400" noProof="0" dirty="0">
                <a:latin typeface="Poppins SemiBold"/>
                <a:cs typeface="Poppins SemiBold"/>
              </a:rPr>
              <a:t>?</a:t>
            </a:r>
          </a:p>
        </p:txBody>
      </p:sp>
      <p:sp>
        <p:nvSpPr>
          <p:cNvPr id="3" name="Content Placeholder 2">
            <a:extLst>
              <a:ext uri="{FF2B5EF4-FFF2-40B4-BE49-F238E27FC236}">
                <a16:creationId xmlns:a16="http://schemas.microsoft.com/office/drawing/2014/main" id="{6A38B404-BAAF-8728-2A56-2886CE1A92FF}"/>
              </a:ext>
            </a:extLst>
          </p:cNvPr>
          <p:cNvSpPr>
            <a:spLocks noGrp="1"/>
          </p:cNvSpPr>
          <p:nvPr>
            <p:ph idx="1"/>
          </p:nvPr>
        </p:nvSpPr>
        <p:spPr>
          <a:xfrm>
            <a:off x="838200" y="2116570"/>
            <a:ext cx="10515600" cy="3977266"/>
          </a:xfrm>
        </p:spPr>
        <p:txBody>
          <a:bodyPr vert="horz" lIns="91440" tIns="45720" rIns="91440" bIns="45720" rtlCol="0" anchor="t">
            <a:normAutofit/>
          </a:bodyPr>
          <a:lstStyle/>
          <a:p>
            <a:pPr marL="400050" indent="-400050"/>
            <a:r>
              <a:rPr lang="fr-FR" sz="3600" noProof="0" dirty="0"/>
              <a:t>Écrivez un mot sur chaque note autocollante</a:t>
            </a:r>
            <a:endParaRPr lang="fr-FR" noProof="0" dirty="0"/>
          </a:p>
          <a:p>
            <a:pPr marL="400050" indent="-400050"/>
            <a:r>
              <a:rPr lang="fr-FR" sz="3600" noProof="0" dirty="0"/>
              <a:t>Collez vos notes autocollantes sur le tableau intitulé </a:t>
            </a:r>
            <a:r>
              <a:rPr lang="fr-FR" sz="3600" noProof="0" dirty="0">
                <a:solidFill>
                  <a:srgbClr val="7ABC30"/>
                </a:solidFill>
                <a:latin typeface="Poppins SemiBold"/>
                <a:cs typeface="Poppins SemiBold"/>
              </a:rPr>
              <a:t>maladie mentale </a:t>
            </a:r>
            <a:endParaRPr lang="fr-FR" sz="3600" noProof="0" dirty="0">
              <a:solidFill>
                <a:srgbClr val="62409B"/>
              </a:solidFill>
            </a:endParaRPr>
          </a:p>
          <a:p>
            <a:pPr>
              <a:lnSpc>
                <a:spcPct val="108000"/>
              </a:lnSpc>
            </a:pPr>
            <a:endParaRPr lang="fr-FR" sz="3600" b="1" noProof="0" dirty="0">
              <a:solidFill>
                <a:srgbClr val="92D050"/>
              </a:solidFill>
              <a:latin typeface="Roboto Black"/>
              <a:ea typeface="Roboto Black"/>
              <a:cs typeface="Roboto Black"/>
            </a:endParaRPr>
          </a:p>
        </p:txBody>
      </p:sp>
      <p:pic>
        <p:nvPicPr>
          <p:cNvPr id="12" name="Picture 11">
            <a:extLst>
              <a:ext uri="{FF2B5EF4-FFF2-40B4-BE49-F238E27FC236}">
                <a16:creationId xmlns:a16="http://schemas.microsoft.com/office/drawing/2014/main" id="{8207DCF3-1FFC-2544-27BB-043E8BD8304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43731" y="3861145"/>
            <a:ext cx="2203753" cy="2227944"/>
          </a:xfrm>
          <a:prstGeom prst="rect">
            <a:avLst/>
          </a:prstGeom>
        </p:spPr>
      </p:pic>
      <p:pic>
        <p:nvPicPr>
          <p:cNvPr id="16" name="Picture 15">
            <a:extLst>
              <a:ext uri="{FF2B5EF4-FFF2-40B4-BE49-F238E27FC236}">
                <a16:creationId xmlns:a16="http://schemas.microsoft.com/office/drawing/2014/main" id="{D4452583-D597-EFC3-0CBA-A4962D8E84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90203" y="3861145"/>
            <a:ext cx="2203753" cy="2227944"/>
          </a:xfrm>
          <a:prstGeom prst="rect">
            <a:avLst/>
          </a:prstGeom>
        </p:spPr>
      </p:pic>
      <p:pic>
        <p:nvPicPr>
          <p:cNvPr id="14" name="Picture 13">
            <a:extLst>
              <a:ext uri="{FF2B5EF4-FFF2-40B4-BE49-F238E27FC236}">
                <a16:creationId xmlns:a16="http://schemas.microsoft.com/office/drawing/2014/main" id="{F5E2E872-9944-4674-2A12-91EE460C07D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37349" y="3861144"/>
            <a:ext cx="2203753" cy="2227944"/>
          </a:xfrm>
          <a:prstGeom prst="rect">
            <a:avLst/>
          </a:prstGeom>
        </p:spPr>
      </p:pic>
    </p:spTree>
    <p:extLst>
      <p:ext uri="{BB962C8B-B14F-4D97-AF65-F5344CB8AC3E}">
        <p14:creationId xmlns:p14="http://schemas.microsoft.com/office/powerpoint/2010/main" val="279634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F9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6625B-49AA-B6ED-80C4-D9230F68453A}"/>
              </a:ext>
            </a:extLst>
          </p:cNvPr>
          <p:cNvSpPr>
            <a:spLocks noGrp="1"/>
          </p:cNvSpPr>
          <p:nvPr>
            <p:ph type="title"/>
          </p:nvPr>
        </p:nvSpPr>
        <p:spPr>
          <a:xfrm>
            <a:off x="0" y="1"/>
            <a:ext cx="10515600" cy="516884"/>
          </a:xfrm>
        </p:spPr>
        <p:txBody>
          <a:bodyPr vert="horz" lIns="91440" tIns="45720" rIns="91440" bIns="45720" rtlCol="0" anchor="b">
            <a:normAutofit fontScale="90000"/>
          </a:bodyPr>
          <a:lstStyle/>
          <a:p>
            <a:r>
              <a:rPr lang="fr-FR" sz="3200" noProof="0" dirty="0">
                <a:solidFill>
                  <a:srgbClr val="EBF9FC"/>
                </a:solidFill>
              </a:rPr>
              <a:t>Réflexion</a:t>
            </a:r>
          </a:p>
        </p:txBody>
      </p:sp>
      <p:pic>
        <p:nvPicPr>
          <p:cNvPr id="8" name="Picture 7" descr="réfléchir">
            <a:extLst>
              <a:ext uri="{FF2B5EF4-FFF2-40B4-BE49-F238E27FC236}">
                <a16:creationId xmlns:a16="http://schemas.microsoft.com/office/drawing/2014/main" id="{6B39A372-2B86-F9EA-0551-7A2F7465DA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5445" y="662657"/>
            <a:ext cx="2257955" cy="2442095"/>
          </a:xfrm>
          <a:prstGeom prst="rect">
            <a:avLst/>
          </a:prstGeom>
        </p:spPr>
      </p:pic>
      <p:sp>
        <p:nvSpPr>
          <p:cNvPr id="11" name="TextBox 10">
            <a:extLst>
              <a:ext uri="{FF2B5EF4-FFF2-40B4-BE49-F238E27FC236}">
                <a16:creationId xmlns:a16="http://schemas.microsoft.com/office/drawing/2014/main" id="{AF837539-EE84-60E4-4CC3-5922DB4E7DD6}"/>
              </a:ext>
            </a:extLst>
          </p:cNvPr>
          <p:cNvSpPr txBox="1"/>
          <p:nvPr/>
        </p:nvSpPr>
        <p:spPr>
          <a:xfrm>
            <a:off x="3552892" y="1078388"/>
            <a:ext cx="8153663" cy="47012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8000"/>
              </a:lnSpc>
              <a:spcBef>
                <a:spcPts val="1000"/>
              </a:spcBef>
            </a:pPr>
            <a:r>
              <a:rPr lang="fr-FR" sz="3200" noProof="0" dirty="0">
                <a:latin typeface="Roboto Medium"/>
                <a:ea typeface="Roboto Medium"/>
                <a:cs typeface="Roboto Medium"/>
              </a:rPr>
              <a:t>Comparez les deux feuilles de papier graphique.</a:t>
            </a:r>
            <a:endParaRPr lang="fr-FR" sz="3200" noProof="0" dirty="0"/>
          </a:p>
          <a:p>
            <a:pPr marL="285750" indent="-285750">
              <a:lnSpc>
                <a:spcPct val="108000"/>
              </a:lnSpc>
              <a:spcBef>
                <a:spcPts val="1000"/>
              </a:spcBef>
              <a:buFont typeface="Arial"/>
              <a:buChar char="•"/>
            </a:pPr>
            <a:r>
              <a:rPr lang="fr-FR" sz="3200" noProof="0" dirty="0">
                <a:latin typeface="Roboto Medium"/>
                <a:ea typeface="Roboto Medium"/>
                <a:cs typeface="Roboto Medium"/>
              </a:rPr>
              <a:t>Les mots qui vous sont venus à l’esprit étaient-ils similaires?</a:t>
            </a:r>
          </a:p>
          <a:p>
            <a:pPr marL="285750" indent="-285750">
              <a:lnSpc>
                <a:spcPct val="108000"/>
              </a:lnSpc>
              <a:spcBef>
                <a:spcPts val="1000"/>
              </a:spcBef>
              <a:buFont typeface="Arial"/>
              <a:buChar char="•"/>
            </a:pPr>
            <a:r>
              <a:rPr lang="fr-FR" sz="3200" noProof="0" dirty="0">
                <a:latin typeface="Roboto Medium"/>
                <a:ea typeface="Roboto Medium"/>
                <a:cs typeface="Roboto Medium"/>
              </a:rPr>
              <a:t>Décrivaient-ils tous deux une maladie mentale?</a:t>
            </a:r>
          </a:p>
          <a:p>
            <a:pPr marL="285750" indent="-285750">
              <a:lnSpc>
                <a:spcPct val="108000"/>
              </a:lnSpc>
              <a:spcBef>
                <a:spcPts val="1000"/>
              </a:spcBef>
              <a:buFont typeface="Arial"/>
              <a:buChar char="•"/>
            </a:pPr>
            <a:r>
              <a:rPr lang="fr-FR" sz="3200" noProof="0" dirty="0">
                <a:latin typeface="Roboto Medium"/>
                <a:ea typeface="Roboto Medium"/>
                <a:cs typeface="Roboto Medium"/>
              </a:rPr>
              <a:t>Si oui, pourquoi cela s’est-il produit selon vous?</a:t>
            </a:r>
          </a:p>
        </p:txBody>
      </p:sp>
    </p:spTree>
    <p:extLst>
      <p:ext uri="{BB962C8B-B14F-4D97-AF65-F5344CB8AC3E}">
        <p14:creationId xmlns:p14="http://schemas.microsoft.com/office/powerpoint/2010/main" val="159106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Promouvoir la santé mentale : adopter un langage commun">
            <a:hlinkClick r:id="" action="ppaction://media"/>
            <a:extLst>
              <a:ext uri="{FF2B5EF4-FFF2-40B4-BE49-F238E27FC236}">
                <a16:creationId xmlns:a16="http://schemas.microsoft.com/office/drawing/2014/main" id="{B4AF8527-264B-B153-9591-9507B16D45CC}"/>
              </a:ext>
            </a:extLst>
          </p:cNvPr>
          <p:cNvPicPr>
            <a:picLocks noRot="1" noChangeAspect="1"/>
          </p:cNvPicPr>
          <p:nvPr>
            <a:videoFile r:link="rId1"/>
          </p:nvPr>
        </p:nvPicPr>
        <p:blipFill>
          <a:blip r:embed="rId4"/>
          <a:stretch>
            <a:fillRect/>
          </a:stretch>
        </p:blipFill>
        <p:spPr>
          <a:xfrm>
            <a:off x="1329550" y="738061"/>
            <a:ext cx="9532900" cy="5381878"/>
          </a:xfrm>
          <a:prstGeom prst="rect">
            <a:avLst/>
          </a:prstGeom>
        </p:spPr>
      </p:pic>
      <p:sp>
        <p:nvSpPr>
          <p:cNvPr id="2" name="Title 1">
            <a:extLst>
              <a:ext uri="{FF2B5EF4-FFF2-40B4-BE49-F238E27FC236}">
                <a16:creationId xmlns:a16="http://schemas.microsoft.com/office/drawing/2014/main" id="{9B58DDFF-DA18-2FC6-861D-BE346790D2B5}"/>
              </a:ext>
            </a:extLst>
          </p:cNvPr>
          <p:cNvSpPr>
            <a:spLocks noGrp="1"/>
          </p:cNvSpPr>
          <p:nvPr>
            <p:ph type="title"/>
          </p:nvPr>
        </p:nvSpPr>
        <p:spPr>
          <a:xfrm>
            <a:off x="147084" y="223284"/>
            <a:ext cx="3414823" cy="520995"/>
          </a:xfrm>
        </p:spPr>
        <p:txBody>
          <a:bodyPr vert="horz" lIns="91440" tIns="45720" rIns="91440" bIns="45720" rtlCol="0" anchor="b">
            <a:normAutofit/>
          </a:bodyPr>
          <a:lstStyle/>
          <a:p>
            <a:r>
              <a:rPr lang="fr-FR" sz="2400" noProof="0" dirty="0">
                <a:solidFill>
                  <a:schemeClr val="bg1"/>
                </a:solidFill>
              </a:rPr>
              <a:t>Vidéo: Langage commun</a:t>
            </a:r>
          </a:p>
        </p:txBody>
      </p:sp>
    </p:spTree>
    <p:extLst>
      <p:ext uri="{BB962C8B-B14F-4D97-AF65-F5344CB8AC3E}">
        <p14:creationId xmlns:p14="http://schemas.microsoft.com/office/powerpoint/2010/main" val="119978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28B6211-0056-154D-7052-2DCAE43AC4F8}"/>
              </a:ext>
            </a:extLst>
          </p:cNvPr>
          <p:cNvSpPr>
            <a:spLocks noGrp="1"/>
          </p:cNvSpPr>
          <p:nvPr>
            <p:ph type="title"/>
          </p:nvPr>
        </p:nvSpPr>
        <p:spPr>
          <a:xfrm>
            <a:off x="593785" y="192597"/>
            <a:ext cx="10515600" cy="1325563"/>
          </a:xfrm>
        </p:spPr>
        <p:txBody>
          <a:bodyPr/>
          <a:lstStyle/>
          <a:p>
            <a:r>
              <a:rPr lang="fr-FR" noProof="0" dirty="0">
                <a:latin typeface="Poppins SemiBold"/>
                <a:cs typeface="Poppins SemiBold"/>
              </a:rPr>
              <a:t>3 – 2 – 1 document</a:t>
            </a:r>
            <a:endParaRPr lang="fr-FR" noProof="0" dirty="0"/>
          </a:p>
        </p:txBody>
      </p:sp>
      <p:pic>
        <p:nvPicPr>
          <p:cNvPr id="7" name="Picture 6" descr="3">
            <a:extLst>
              <a:ext uri="{FF2B5EF4-FFF2-40B4-BE49-F238E27FC236}">
                <a16:creationId xmlns:a16="http://schemas.microsoft.com/office/drawing/2014/main" id="{04178DF5-8149-0363-1E6C-41A7DE06C251}"/>
              </a:ext>
            </a:extLst>
          </p:cNvPr>
          <p:cNvPicPr>
            <a:picLocks noChangeAspect="1"/>
          </p:cNvPicPr>
          <p:nvPr/>
        </p:nvPicPr>
        <p:blipFill>
          <a:blip r:embed="rId3"/>
          <a:stretch>
            <a:fillRect/>
          </a:stretch>
        </p:blipFill>
        <p:spPr>
          <a:xfrm>
            <a:off x="697553" y="1816595"/>
            <a:ext cx="898942" cy="901773"/>
          </a:xfrm>
          <a:prstGeom prst="rect">
            <a:avLst/>
          </a:prstGeom>
          <a:ln>
            <a:noFill/>
          </a:ln>
        </p:spPr>
      </p:pic>
      <p:pic>
        <p:nvPicPr>
          <p:cNvPr id="8" name="Picture 7" descr="2">
            <a:extLst>
              <a:ext uri="{FF2B5EF4-FFF2-40B4-BE49-F238E27FC236}">
                <a16:creationId xmlns:a16="http://schemas.microsoft.com/office/drawing/2014/main" id="{F69E65E9-AAFD-5658-7A7F-062934BF0459}"/>
              </a:ext>
            </a:extLst>
          </p:cNvPr>
          <p:cNvPicPr>
            <a:picLocks noChangeAspect="1"/>
          </p:cNvPicPr>
          <p:nvPr/>
        </p:nvPicPr>
        <p:blipFill>
          <a:blip r:embed="rId4"/>
          <a:stretch>
            <a:fillRect/>
          </a:stretch>
        </p:blipFill>
        <p:spPr>
          <a:xfrm>
            <a:off x="696396" y="2913928"/>
            <a:ext cx="884563" cy="927695"/>
          </a:xfrm>
          <a:prstGeom prst="rect">
            <a:avLst/>
          </a:prstGeom>
        </p:spPr>
      </p:pic>
      <p:pic>
        <p:nvPicPr>
          <p:cNvPr id="9" name="Picture 8" descr="1">
            <a:extLst>
              <a:ext uri="{FF2B5EF4-FFF2-40B4-BE49-F238E27FC236}">
                <a16:creationId xmlns:a16="http://schemas.microsoft.com/office/drawing/2014/main" id="{6CDE4665-EB4D-416C-BC01-ED176714384C}"/>
              </a:ext>
            </a:extLst>
          </p:cNvPr>
          <p:cNvPicPr>
            <a:picLocks noChangeAspect="1"/>
          </p:cNvPicPr>
          <p:nvPr/>
        </p:nvPicPr>
        <p:blipFill>
          <a:blip r:embed="rId5"/>
          <a:stretch>
            <a:fillRect/>
          </a:stretch>
        </p:blipFill>
        <p:spPr>
          <a:xfrm>
            <a:off x="720587" y="4243719"/>
            <a:ext cx="873019" cy="927696"/>
          </a:xfrm>
          <a:prstGeom prst="rect">
            <a:avLst/>
          </a:prstGeom>
        </p:spPr>
      </p:pic>
      <p:sp>
        <p:nvSpPr>
          <p:cNvPr id="3" name="Content Placeholder 2">
            <a:extLst>
              <a:ext uri="{FF2B5EF4-FFF2-40B4-BE49-F238E27FC236}">
                <a16:creationId xmlns:a16="http://schemas.microsoft.com/office/drawing/2014/main" id="{BA16A159-A873-10AB-C9A2-2B40D2332F15}"/>
              </a:ext>
            </a:extLst>
          </p:cNvPr>
          <p:cNvSpPr>
            <a:spLocks noGrp="1"/>
          </p:cNvSpPr>
          <p:nvPr>
            <p:ph idx="1"/>
          </p:nvPr>
        </p:nvSpPr>
        <p:spPr>
          <a:xfrm>
            <a:off x="1699558" y="1149433"/>
            <a:ext cx="10358732" cy="4203714"/>
          </a:xfrm>
        </p:spPr>
        <p:txBody>
          <a:bodyPr vert="horz" lIns="91440" tIns="45720" rIns="91440" bIns="45720" rtlCol="0" anchor="t">
            <a:noAutofit/>
          </a:bodyPr>
          <a:lstStyle/>
          <a:p>
            <a:pPr marL="0" indent="0">
              <a:buNone/>
            </a:pPr>
            <a:br>
              <a:rPr lang="fr-FR" sz="3600" noProof="0" dirty="0">
                <a:latin typeface="Roboto Medium"/>
                <a:ea typeface="Roboto Medium"/>
                <a:cs typeface="Roboto Medium"/>
              </a:rPr>
            </a:br>
            <a:r>
              <a:rPr lang="fr-FR" sz="1200" noProof="0" dirty="0">
                <a:latin typeface="Roboto Medium"/>
                <a:ea typeface="Roboto Medium"/>
                <a:cs typeface="Roboto Medium"/>
              </a:rPr>
              <a:t> </a:t>
            </a:r>
          </a:p>
          <a:p>
            <a:pPr marL="0" indent="0">
              <a:buNone/>
            </a:pPr>
            <a:r>
              <a:rPr lang="fr-FR" sz="3600" noProof="0" dirty="0">
                <a:latin typeface="Roboto Medium"/>
                <a:ea typeface="Roboto Medium"/>
                <a:cs typeface="Roboto Medium"/>
              </a:rPr>
              <a:t>Trois nouveaux enseignements ou idées</a:t>
            </a:r>
            <a:br>
              <a:rPr lang="fr-FR" sz="3600" noProof="0" dirty="0">
                <a:latin typeface="Roboto Medium"/>
                <a:ea typeface="Roboto Medium"/>
                <a:cs typeface="Roboto Medium"/>
              </a:rPr>
            </a:br>
            <a:endParaRPr lang="fr-FR" sz="2600" noProof="0" dirty="0">
              <a:latin typeface="Roboto Medium"/>
              <a:ea typeface="Roboto Medium"/>
              <a:cs typeface="Roboto Medium"/>
            </a:endParaRPr>
          </a:p>
          <a:p>
            <a:pPr marL="0" indent="0">
              <a:buNone/>
            </a:pPr>
            <a:r>
              <a:rPr lang="fr-FR" sz="3600" noProof="0" dirty="0">
                <a:latin typeface="Roboto Medium"/>
                <a:ea typeface="Roboto Medium"/>
                <a:cs typeface="Roboto Medium"/>
              </a:rPr>
              <a:t>Deux choses à partager avec les élèves ou les collègues</a:t>
            </a:r>
            <a:br>
              <a:rPr lang="fr-FR" sz="3600" noProof="0" dirty="0">
                <a:latin typeface="Roboto Medium"/>
                <a:ea typeface="Roboto Medium"/>
                <a:cs typeface="Roboto Medium"/>
              </a:rPr>
            </a:br>
            <a:endParaRPr lang="fr-FR" sz="2200" noProof="0" dirty="0">
              <a:latin typeface="Roboto Medium"/>
              <a:ea typeface="Roboto Medium"/>
              <a:cs typeface="Roboto Medium"/>
            </a:endParaRPr>
          </a:p>
          <a:p>
            <a:pPr marL="0" indent="0">
              <a:buNone/>
            </a:pPr>
            <a:r>
              <a:rPr lang="fr-FR" sz="3600" noProof="0" dirty="0">
                <a:latin typeface="Roboto Medium"/>
                <a:ea typeface="Roboto Medium"/>
                <a:cs typeface="Roboto Medium"/>
              </a:rPr>
              <a:t>Une chose que vous aimeriez approfondir</a:t>
            </a:r>
          </a:p>
        </p:txBody>
      </p:sp>
    </p:spTree>
    <p:extLst>
      <p:ext uri="{BB962C8B-B14F-4D97-AF65-F5344CB8AC3E}">
        <p14:creationId xmlns:p14="http://schemas.microsoft.com/office/powerpoint/2010/main" val="1592699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F9F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89B-3E23-83A0-0CC6-975B2C393D7C}"/>
              </a:ext>
            </a:extLst>
          </p:cNvPr>
          <p:cNvSpPr>
            <a:spLocks noGrp="1"/>
          </p:cNvSpPr>
          <p:nvPr>
            <p:ph type="title"/>
          </p:nvPr>
        </p:nvSpPr>
        <p:spPr>
          <a:xfrm>
            <a:off x="0" y="1"/>
            <a:ext cx="2679590" cy="382308"/>
          </a:xfrm>
        </p:spPr>
        <p:txBody>
          <a:bodyPr vert="horz" lIns="91440" tIns="45720" rIns="91440" bIns="45720" rtlCol="0" anchor="b">
            <a:normAutofit/>
          </a:bodyPr>
          <a:lstStyle/>
          <a:p>
            <a:r>
              <a:rPr lang="fr-FR" sz="2000" noProof="0" dirty="0">
                <a:solidFill>
                  <a:srgbClr val="EBF9FC"/>
                </a:solidFill>
              </a:rPr>
              <a:t>Réflexion 2</a:t>
            </a:r>
          </a:p>
        </p:txBody>
      </p:sp>
      <p:pic>
        <p:nvPicPr>
          <p:cNvPr id="6" name="Picture 5" descr="réfléchir">
            <a:extLst>
              <a:ext uri="{FF2B5EF4-FFF2-40B4-BE49-F238E27FC236}">
                <a16:creationId xmlns:a16="http://schemas.microsoft.com/office/drawing/2014/main" id="{1DFF0F33-A3DB-B0E7-E894-B6537ED26D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7515" y="472060"/>
            <a:ext cx="1812812" cy="1960650"/>
          </a:xfrm>
          <a:prstGeom prst="rect">
            <a:avLst/>
          </a:prstGeom>
        </p:spPr>
      </p:pic>
      <p:sp>
        <p:nvSpPr>
          <p:cNvPr id="3" name="Content Placeholder 2">
            <a:extLst>
              <a:ext uri="{FF2B5EF4-FFF2-40B4-BE49-F238E27FC236}">
                <a16:creationId xmlns:a16="http://schemas.microsoft.com/office/drawing/2014/main" id="{2AEDDB83-A6F5-85AA-EBF2-D40C78C85199}"/>
              </a:ext>
            </a:extLst>
          </p:cNvPr>
          <p:cNvSpPr>
            <a:spLocks noGrp="1"/>
          </p:cNvSpPr>
          <p:nvPr>
            <p:ph idx="1"/>
          </p:nvPr>
        </p:nvSpPr>
        <p:spPr>
          <a:xfrm>
            <a:off x="2883186" y="818982"/>
            <a:ext cx="8793078" cy="5656710"/>
          </a:xfrm>
        </p:spPr>
        <p:txBody>
          <a:bodyPr vert="horz" lIns="91440" tIns="45720" rIns="91440" bIns="45720" rtlCol="0" anchor="t">
            <a:normAutofit fontScale="92500" lnSpcReduction="20000"/>
          </a:bodyPr>
          <a:lstStyle/>
          <a:p>
            <a:pPr>
              <a:lnSpc>
                <a:spcPct val="120000"/>
              </a:lnSpc>
              <a:spcAft>
                <a:spcPts val="800"/>
              </a:spcAft>
            </a:pPr>
            <a:r>
              <a:rPr lang="fr-FR" sz="3600" noProof="0" dirty="0">
                <a:latin typeface="Roboto Medium"/>
                <a:ea typeface="Roboto Medium"/>
                <a:cs typeface="Roboto Medium"/>
              </a:rPr>
              <a:t>Comment votre identité, votre parcours, votre foi, votre culture et vos expériences personnelles influencent-ils la façon dont vous percevez la santé mentale et de la maladie mentale?</a:t>
            </a:r>
          </a:p>
          <a:p>
            <a:pPr>
              <a:lnSpc>
                <a:spcPct val="120000"/>
              </a:lnSpc>
              <a:spcAft>
                <a:spcPts val="800"/>
              </a:spcAft>
            </a:pPr>
            <a:r>
              <a:rPr lang="fr-FR" sz="3600" noProof="0" dirty="0">
                <a:latin typeface="Roboto Medium"/>
                <a:ea typeface="Roboto Medium"/>
                <a:cs typeface="Roboto Medium"/>
              </a:rPr>
              <a:t>Comment votre point de vue personnel pourrait-il influencer votre relation avec les élèves? Comment comptez-vous faire de la place aux points de vue qui pourraient différer du vôtre?</a:t>
            </a:r>
            <a:endParaRPr lang="fr-FR" noProof="0" dirty="0"/>
          </a:p>
        </p:txBody>
      </p:sp>
    </p:spTree>
    <p:extLst>
      <p:ext uri="{BB962C8B-B14F-4D97-AF65-F5344CB8AC3E}">
        <p14:creationId xmlns:p14="http://schemas.microsoft.com/office/powerpoint/2010/main" val="1675311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7AC6-058E-06B8-2A2B-99B43FCFDE5A}"/>
              </a:ext>
            </a:extLst>
          </p:cNvPr>
          <p:cNvSpPr>
            <a:spLocks noGrp="1"/>
          </p:cNvSpPr>
          <p:nvPr>
            <p:ph type="title"/>
          </p:nvPr>
        </p:nvSpPr>
        <p:spPr>
          <a:xfrm>
            <a:off x="319615" y="88447"/>
            <a:ext cx="11718295" cy="754062"/>
          </a:xfrm>
        </p:spPr>
        <p:txBody>
          <a:bodyPr>
            <a:normAutofit/>
          </a:bodyPr>
          <a:lstStyle/>
          <a:p>
            <a:r>
              <a:rPr lang="fr-FR" sz="3600" noProof="0" dirty="0">
                <a:latin typeface="Poppins SemiBold"/>
                <a:cs typeface="Poppins SemiBold"/>
              </a:rPr>
              <a:t>Approfondir le concept du double continuum.</a:t>
            </a:r>
            <a:endParaRPr lang="fr-FR" sz="3600" noProof="0" dirty="0">
              <a:latin typeface="Poppins SemiBold"/>
            </a:endParaRPr>
          </a:p>
        </p:txBody>
      </p:sp>
      <p:pic>
        <p:nvPicPr>
          <p:cNvPr id="7" name="Picture 6" descr="Un continuum avec un axe vertical et un axe horizontal qui se croisent au centre. L’axe vertical montre une bonne santé mentale et une mauvaise santé mentale. L’axe horizontal montre une maladie mentale sévère et aucune maladie mentale.">
            <a:extLst>
              <a:ext uri="{FF2B5EF4-FFF2-40B4-BE49-F238E27FC236}">
                <a16:creationId xmlns:a16="http://schemas.microsoft.com/office/drawing/2014/main" id="{446B24EA-8A38-9F9B-FFCE-B2AC987C0FD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9615" y="1039653"/>
            <a:ext cx="6320456" cy="5471270"/>
          </a:xfrm>
          <a:prstGeom prst="rect">
            <a:avLst/>
          </a:prstGeom>
        </p:spPr>
      </p:pic>
      <p:pic>
        <p:nvPicPr>
          <p:cNvPr id="4" name="Online Media 3" title="LIT SM Examples d'élèves : Bina">
            <a:hlinkClick r:id="" action="ppaction://media"/>
            <a:extLst>
              <a:ext uri="{FF2B5EF4-FFF2-40B4-BE49-F238E27FC236}">
                <a16:creationId xmlns:a16="http://schemas.microsoft.com/office/drawing/2014/main" id="{835BF064-AC4F-6D96-AD69-FEA5A12B58B8}"/>
              </a:ext>
            </a:extLst>
          </p:cNvPr>
          <p:cNvPicPr>
            <a:picLocks noRot="1" noChangeAspect="1"/>
          </p:cNvPicPr>
          <p:nvPr>
            <a:videoFile r:link="rId1"/>
          </p:nvPr>
        </p:nvPicPr>
        <p:blipFill>
          <a:blip r:embed="rId6"/>
          <a:stretch>
            <a:fillRect/>
          </a:stretch>
        </p:blipFill>
        <p:spPr>
          <a:xfrm>
            <a:off x="7049878" y="1028390"/>
            <a:ext cx="4865569" cy="2746898"/>
          </a:xfrm>
          <a:prstGeom prst="rect">
            <a:avLst/>
          </a:prstGeom>
        </p:spPr>
      </p:pic>
      <p:pic>
        <p:nvPicPr>
          <p:cNvPr id="6" name="Online Media 5" title="LIT SM Examples d'élèves : Jayden">
            <a:hlinkClick r:id="" action="ppaction://media"/>
            <a:extLst>
              <a:ext uri="{FF2B5EF4-FFF2-40B4-BE49-F238E27FC236}">
                <a16:creationId xmlns:a16="http://schemas.microsoft.com/office/drawing/2014/main" id="{594F0A17-8DDF-4C8F-3537-CBC69477F2E9}"/>
              </a:ext>
            </a:extLst>
          </p:cNvPr>
          <p:cNvPicPr>
            <a:picLocks noRot="1" noChangeAspect="1"/>
          </p:cNvPicPr>
          <p:nvPr>
            <a:videoFile r:link="rId2"/>
          </p:nvPr>
        </p:nvPicPr>
        <p:blipFill>
          <a:blip r:embed="rId7"/>
          <a:stretch>
            <a:fillRect/>
          </a:stretch>
        </p:blipFill>
        <p:spPr>
          <a:xfrm>
            <a:off x="7049878" y="3906328"/>
            <a:ext cx="4865570" cy="2746898"/>
          </a:xfrm>
          <a:prstGeom prst="rect">
            <a:avLst/>
          </a:prstGeom>
        </p:spPr>
      </p:pic>
    </p:spTree>
    <p:extLst>
      <p:ext uri="{BB962C8B-B14F-4D97-AF65-F5344CB8AC3E}">
        <p14:creationId xmlns:p14="http://schemas.microsoft.com/office/powerpoint/2010/main" val="283483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ABC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FB9A-8424-04AF-F6D1-17CF1382C831}"/>
              </a:ext>
            </a:extLst>
          </p:cNvPr>
          <p:cNvSpPr>
            <a:spLocks noGrp="1"/>
          </p:cNvSpPr>
          <p:nvPr>
            <p:ph type="title" idx="4294967295"/>
          </p:nvPr>
        </p:nvSpPr>
        <p:spPr>
          <a:xfrm>
            <a:off x="0" y="0"/>
            <a:ext cx="4933507" cy="754912"/>
          </a:xfrm>
        </p:spPr>
        <p:txBody>
          <a:bodyPr vert="horz" lIns="91440" tIns="45720" rIns="91440" bIns="45720" rtlCol="0" anchor="b">
            <a:normAutofit/>
          </a:bodyPr>
          <a:lstStyle/>
          <a:p>
            <a:r>
              <a:rPr lang="fr-FR" sz="2800" noProof="0" dirty="0">
                <a:solidFill>
                  <a:srgbClr val="7ABC30"/>
                </a:solidFill>
              </a:rPr>
              <a:t>Construisez votre boîte à outils</a:t>
            </a:r>
          </a:p>
        </p:txBody>
      </p:sp>
      <p:pic>
        <p:nvPicPr>
          <p:cNvPr id="3" name="Picture 2" descr="construisez votre boîte à outils">
            <a:extLst>
              <a:ext uri="{FF2B5EF4-FFF2-40B4-BE49-F238E27FC236}">
                <a16:creationId xmlns:a16="http://schemas.microsoft.com/office/drawing/2014/main" id="{9A55BE7D-8B06-C0BF-7875-0837F4CA8A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08762" y="1290196"/>
            <a:ext cx="3960973" cy="4283997"/>
          </a:xfrm>
          <a:prstGeom prst="rect">
            <a:avLst/>
          </a:prstGeom>
        </p:spPr>
      </p:pic>
    </p:spTree>
    <p:extLst>
      <p:ext uri="{BB962C8B-B14F-4D97-AF65-F5344CB8AC3E}">
        <p14:creationId xmlns:p14="http://schemas.microsoft.com/office/powerpoint/2010/main" val="3742761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95D8D-4DD0-47C3-0010-BDAA1D8E42BF}"/>
              </a:ext>
            </a:extLst>
          </p:cNvPr>
          <p:cNvSpPr>
            <a:spLocks noGrp="1"/>
          </p:cNvSpPr>
          <p:nvPr>
            <p:ph type="title"/>
          </p:nvPr>
        </p:nvSpPr>
        <p:spPr>
          <a:xfrm>
            <a:off x="0" y="24261"/>
            <a:ext cx="2755605" cy="372140"/>
          </a:xfrm>
        </p:spPr>
        <p:txBody>
          <a:bodyPr vert="horz" lIns="91440" tIns="45720" rIns="91440" bIns="45720" rtlCol="0" anchor="b">
            <a:normAutofit/>
          </a:bodyPr>
          <a:lstStyle/>
          <a:p>
            <a:r>
              <a:rPr lang="fr-FR" sz="1800" noProof="0" dirty="0">
                <a:solidFill>
                  <a:schemeClr val="bg1"/>
                </a:solidFill>
              </a:rPr>
              <a:t>La Boussole de SMS-ON</a:t>
            </a:r>
          </a:p>
        </p:txBody>
      </p:sp>
      <p:pic>
        <p:nvPicPr>
          <p:cNvPr id="12" name="Picture 11" descr="Logo : La boussole de Santé mentale en milieu scolaire Ontario">
            <a:extLst>
              <a:ext uri="{FF2B5EF4-FFF2-40B4-BE49-F238E27FC236}">
                <a16:creationId xmlns:a16="http://schemas.microsoft.com/office/drawing/2014/main" id="{010F6E14-96C0-1D6B-B9B8-2A750B4352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1013" y="321372"/>
            <a:ext cx="8181975" cy="895632"/>
          </a:xfrm>
          <a:prstGeom prst="rect">
            <a:avLst/>
          </a:prstGeom>
        </p:spPr>
      </p:pic>
      <p:pic>
        <p:nvPicPr>
          <p:cNvPr id="10" name="Picture 9" descr="La boussole : Préscolaire">
            <a:extLst>
              <a:ext uri="{FF2B5EF4-FFF2-40B4-BE49-F238E27FC236}">
                <a16:creationId xmlns:a16="http://schemas.microsoft.com/office/drawing/2014/main" id="{C90B8876-5359-E295-441B-FED1B2FDA9B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56635" y="1514115"/>
            <a:ext cx="3737030" cy="2392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La boussole : septième année">
            <a:extLst>
              <a:ext uri="{FF2B5EF4-FFF2-40B4-BE49-F238E27FC236}">
                <a16:creationId xmlns:a16="http://schemas.microsoft.com/office/drawing/2014/main" id="{E4E03732-42FC-EE69-1C2F-F5361501B09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864559" y="2981145"/>
            <a:ext cx="3473938" cy="2189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La boussole : secondaire">
            <a:extLst>
              <a:ext uri="{FF2B5EF4-FFF2-40B4-BE49-F238E27FC236}">
                <a16:creationId xmlns:a16="http://schemas.microsoft.com/office/drawing/2014/main" id="{A7E50480-F38C-03A1-59AF-EA0D363ACC7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2117" y="4345647"/>
            <a:ext cx="3698521" cy="2393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12EACE0E-5F43-D270-AD86-8FB750C5B270}"/>
              </a:ext>
              <a:ext uri="{C183D7F6-B498-43B3-948B-1728B52AA6E4}">
                <adec:decorative xmlns:adec="http://schemas.microsoft.com/office/drawing/2017/decorative" val="1"/>
              </a:ext>
            </a:extLst>
          </p:cNvPr>
          <p:cNvSpPr/>
          <p:nvPr/>
        </p:nvSpPr>
        <p:spPr>
          <a:xfrm>
            <a:off x="6397925" y="1622845"/>
            <a:ext cx="5607888" cy="5019854"/>
          </a:xfrm>
          <a:prstGeom prst="rect">
            <a:avLst/>
          </a:prstGeom>
          <a:solidFill>
            <a:srgbClr val="7ABC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3" name="Content Placeholder 2">
            <a:extLst>
              <a:ext uri="{FF2B5EF4-FFF2-40B4-BE49-F238E27FC236}">
                <a16:creationId xmlns:a16="http://schemas.microsoft.com/office/drawing/2014/main" id="{F70EE4DE-9881-DE96-698A-1B5396A184C9}"/>
              </a:ext>
            </a:extLst>
          </p:cNvPr>
          <p:cNvSpPr>
            <a:spLocks noGrp="1"/>
          </p:cNvSpPr>
          <p:nvPr>
            <p:ph idx="1"/>
          </p:nvPr>
        </p:nvSpPr>
        <p:spPr>
          <a:xfrm>
            <a:off x="6591228" y="1711856"/>
            <a:ext cx="5262445" cy="2162645"/>
          </a:xfrm>
        </p:spPr>
        <p:txBody>
          <a:bodyPr vert="horz" lIns="91440" tIns="45720" rIns="91440" bIns="45720" rtlCol="0" anchor="t">
            <a:noAutofit/>
          </a:bodyPr>
          <a:lstStyle/>
          <a:p>
            <a:r>
              <a:rPr lang="fr-FR" b="1" noProof="0" dirty="0"/>
              <a:t>Essayez-la!</a:t>
            </a:r>
            <a:endParaRPr lang="fr-FR" noProof="0" dirty="0"/>
          </a:p>
          <a:p>
            <a:r>
              <a:rPr lang="fr-FR" noProof="0" dirty="0"/>
              <a:t>Téléchargez et explorez le tableau correspondant à votre niveau scolaire. Y a-t-il un plan de cours ou une activité qui vous intéresse?</a:t>
            </a:r>
            <a:endParaRPr lang="fr-FR" noProof="0" dirty="0">
              <a:latin typeface="Roboto Medium"/>
              <a:ea typeface="Roboto Medium"/>
              <a:cs typeface="Roboto Medium"/>
            </a:endParaRPr>
          </a:p>
        </p:txBody>
      </p:sp>
      <p:pic>
        <p:nvPicPr>
          <p:cNvPr id="7" name="Picture 6" descr="Code QR">
            <a:extLst>
              <a:ext uri="{FF2B5EF4-FFF2-40B4-BE49-F238E27FC236}">
                <a16:creationId xmlns:a16="http://schemas.microsoft.com/office/drawing/2014/main" id="{1962CDD1-1AA3-5E33-98C0-2EF55EAF0A87}"/>
              </a:ext>
            </a:extLst>
          </p:cNvPr>
          <p:cNvPicPr>
            <a:picLocks noChangeAspect="1"/>
          </p:cNvPicPr>
          <p:nvPr/>
        </p:nvPicPr>
        <p:blipFill>
          <a:blip r:embed="rId7"/>
          <a:stretch>
            <a:fillRect/>
          </a:stretch>
        </p:blipFill>
        <p:spPr>
          <a:xfrm>
            <a:off x="8195910" y="4515932"/>
            <a:ext cx="2053080" cy="2053080"/>
          </a:xfrm>
          <a:prstGeom prst="rect">
            <a:avLst/>
          </a:prstGeom>
        </p:spPr>
      </p:pic>
    </p:spTree>
    <p:extLst>
      <p:ext uri="{BB962C8B-B14F-4D97-AF65-F5344CB8AC3E}">
        <p14:creationId xmlns:p14="http://schemas.microsoft.com/office/powerpoint/2010/main" val="17948820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1DA39-29E2-53A1-4DC8-4358BC715A92}"/>
              </a:ext>
            </a:extLst>
          </p:cNvPr>
          <p:cNvSpPr>
            <a:spLocks noGrp="1"/>
          </p:cNvSpPr>
          <p:nvPr>
            <p:ph type="title"/>
          </p:nvPr>
        </p:nvSpPr>
        <p:spPr>
          <a:xfrm>
            <a:off x="0" y="0"/>
            <a:ext cx="1924493" cy="414670"/>
          </a:xfrm>
        </p:spPr>
        <p:txBody>
          <a:bodyPr vert="horz" lIns="91440" tIns="45720" rIns="91440" bIns="45720" rtlCol="0" anchor="b">
            <a:normAutofit/>
          </a:bodyPr>
          <a:lstStyle/>
          <a:p>
            <a:r>
              <a:rPr lang="fr-FR" sz="2000" noProof="0" dirty="0">
                <a:solidFill>
                  <a:schemeClr val="bg1"/>
                </a:solidFill>
              </a:rPr>
              <a:t>Commentaire</a:t>
            </a:r>
          </a:p>
        </p:txBody>
      </p:sp>
      <p:sp>
        <p:nvSpPr>
          <p:cNvPr id="5" name="Speech Bubble: Rectangle with Corners Rounded 4">
            <a:extLst>
              <a:ext uri="{FF2B5EF4-FFF2-40B4-BE49-F238E27FC236}">
                <a16:creationId xmlns:a16="http://schemas.microsoft.com/office/drawing/2014/main" id="{935AA717-3B86-3570-A0A2-0853B54F0827}"/>
              </a:ext>
            </a:extLst>
          </p:cNvPr>
          <p:cNvSpPr/>
          <p:nvPr/>
        </p:nvSpPr>
        <p:spPr>
          <a:xfrm>
            <a:off x="2535520" y="768334"/>
            <a:ext cx="7113025" cy="4598621"/>
          </a:xfrm>
          <a:prstGeom prst="wedgeRoundRectCallout">
            <a:avLst>
              <a:gd name="adj1" fmla="val -21261"/>
              <a:gd name="adj2" fmla="val 71321"/>
              <a:gd name="adj3" fmla="val 16667"/>
            </a:avLst>
          </a:prstGeom>
          <a:solidFill>
            <a:srgbClr val="DFDBEB"/>
          </a:solidFill>
          <a:ln w="38100">
            <a:solidFill>
              <a:srgbClr val="40008D"/>
            </a:solidFill>
          </a:ln>
        </p:spPr>
        <p:style>
          <a:lnRef idx="2">
            <a:schemeClr val="accent1">
              <a:shade val="15000"/>
            </a:schemeClr>
          </a:lnRef>
          <a:fillRef idx="1">
            <a:schemeClr val="accent1"/>
          </a:fillRef>
          <a:effectRef idx="0">
            <a:schemeClr val="accent1"/>
          </a:effectRef>
          <a:fontRef idx="minor">
            <a:schemeClr val="lt1"/>
          </a:fontRef>
        </p:style>
        <p:txBody>
          <a:bodyPr lIns="68580" tIns="137160" rIns="68580" bIns="34290" rtlCol="0" anchor="ct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609585"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121917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828754"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2438339"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3047924" algn="l" defTabSz="609585" rtl="0" eaLnBrk="1" latinLnBrk="0" hangingPunct="1">
              <a:defRPr sz="1800" kern="1200">
                <a:solidFill>
                  <a:schemeClr val="tx1"/>
                </a:solidFill>
                <a:latin typeface="Arial" charset="0"/>
                <a:ea typeface="ＭＳ Ｐゴシック" charset="0"/>
                <a:cs typeface="ＭＳ Ｐゴシック" charset="0"/>
              </a:defRPr>
            </a:lvl6pPr>
            <a:lvl7pPr marL="3657509" algn="l" defTabSz="609585" rtl="0" eaLnBrk="1" latinLnBrk="0" hangingPunct="1">
              <a:defRPr sz="1800" kern="1200">
                <a:solidFill>
                  <a:schemeClr val="tx1"/>
                </a:solidFill>
                <a:latin typeface="Arial" charset="0"/>
                <a:ea typeface="ＭＳ Ｐゴシック" charset="0"/>
                <a:cs typeface="ＭＳ Ｐゴシック" charset="0"/>
              </a:defRPr>
            </a:lvl7pPr>
            <a:lvl8pPr marL="4267093" algn="l" defTabSz="609585" rtl="0" eaLnBrk="1" latinLnBrk="0" hangingPunct="1">
              <a:defRPr sz="1800" kern="1200">
                <a:solidFill>
                  <a:schemeClr val="tx1"/>
                </a:solidFill>
                <a:latin typeface="Arial" charset="0"/>
                <a:ea typeface="ＭＳ Ｐゴシック" charset="0"/>
                <a:cs typeface="ＭＳ Ｐゴシック" charset="0"/>
              </a:defRPr>
            </a:lvl8pPr>
            <a:lvl9pPr marL="4876678" algn="l" defTabSz="609585" rtl="0" eaLnBrk="1" latinLnBrk="0" hangingPunct="1">
              <a:defRPr sz="1800" kern="1200">
                <a:solidFill>
                  <a:schemeClr val="tx1"/>
                </a:solidFill>
                <a:latin typeface="Arial" charset="0"/>
                <a:ea typeface="ＭＳ Ｐゴシック" charset="0"/>
                <a:cs typeface="ＭＳ Ｐゴシック" charset="0"/>
              </a:defRPr>
            </a:lvl9pPr>
          </a:lstStyle>
          <a:p>
            <a:pPr algn="ctr"/>
            <a:r>
              <a:rPr lang="fr-FR" sz="3200" noProof="0" dirty="0">
                <a:solidFill>
                  <a:srgbClr val="40008D"/>
                </a:solidFill>
                <a:latin typeface="Poppins SemiBold"/>
                <a:ea typeface="Roboto Medium"/>
                <a:cs typeface="Poppins SemiBold"/>
              </a:rPr>
              <a:t>« De nombreuses initiatives sont proposées au personnel enseignant, mais celle-ci revêt une importance capitale. Je pense que cette formation sur la santé mentale est une priorité absolue. » </a:t>
            </a:r>
          </a:p>
          <a:p>
            <a:pPr algn="ctr"/>
            <a:endParaRPr lang="fr-FR" sz="2200" noProof="0" dirty="0">
              <a:solidFill>
                <a:srgbClr val="40008D"/>
              </a:solidFill>
              <a:latin typeface="Poppins SemiBold"/>
              <a:ea typeface="Roboto Medium"/>
              <a:cs typeface="Poppins SemiBold"/>
            </a:endParaRPr>
          </a:p>
          <a:p>
            <a:pPr marL="342900" indent="-342900" algn="r">
              <a:buFont typeface="Calibri"/>
              <a:buChar char="-"/>
            </a:pPr>
            <a:r>
              <a:rPr lang="fr-FR" sz="2200" noProof="0" dirty="0">
                <a:solidFill>
                  <a:srgbClr val="40008D"/>
                </a:solidFill>
                <a:latin typeface="Poppins SemiBold"/>
                <a:ea typeface="Roboto Medium"/>
                <a:cs typeface="Poppins SemiBold"/>
              </a:rPr>
              <a:t>Enseignante en Ontario</a:t>
            </a:r>
          </a:p>
        </p:txBody>
      </p:sp>
    </p:spTree>
    <p:extLst>
      <p:ext uri="{BB962C8B-B14F-4D97-AF65-F5344CB8AC3E}">
        <p14:creationId xmlns:p14="http://schemas.microsoft.com/office/powerpoint/2010/main" val="521675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ABC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17DC4-B58D-F6A9-171A-4223E9F21AB7}"/>
              </a:ext>
            </a:extLst>
          </p:cNvPr>
          <p:cNvSpPr>
            <a:spLocks noGrp="1"/>
          </p:cNvSpPr>
          <p:nvPr>
            <p:ph type="title"/>
          </p:nvPr>
        </p:nvSpPr>
        <p:spPr>
          <a:xfrm>
            <a:off x="0" y="106326"/>
            <a:ext cx="10515600" cy="723014"/>
          </a:xfrm>
        </p:spPr>
        <p:txBody>
          <a:bodyPr vert="horz" lIns="91440" tIns="45720" rIns="91440" bIns="45720" rtlCol="0" anchor="b">
            <a:normAutofit/>
          </a:bodyPr>
          <a:lstStyle/>
          <a:p>
            <a:r>
              <a:rPr lang="fr-FR" noProof="0" dirty="0">
                <a:solidFill>
                  <a:srgbClr val="7ABC30"/>
                </a:solidFill>
              </a:rPr>
              <a:t>Aller plus loin</a:t>
            </a:r>
          </a:p>
        </p:txBody>
      </p:sp>
      <p:pic>
        <p:nvPicPr>
          <p:cNvPr id="5" name="Picture 4" descr="aller plus loin">
            <a:extLst>
              <a:ext uri="{FF2B5EF4-FFF2-40B4-BE49-F238E27FC236}">
                <a16:creationId xmlns:a16="http://schemas.microsoft.com/office/drawing/2014/main" id="{A5BF93E2-E703-B8BD-C361-92DE29550E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17707" y="957701"/>
            <a:ext cx="4564184" cy="4936401"/>
          </a:xfrm>
          <a:prstGeom prst="rect">
            <a:avLst/>
          </a:prstGeom>
        </p:spPr>
      </p:pic>
    </p:spTree>
    <p:extLst>
      <p:ext uri="{BB962C8B-B14F-4D97-AF65-F5344CB8AC3E}">
        <p14:creationId xmlns:p14="http://schemas.microsoft.com/office/powerpoint/2010/main" val="1570774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AD7"/>
        </a:solidFill>
        <a:effectLst/>
      </p:bgPr>
    </p:bg>
    <p:spTree>
      <p:nvGrpSpPr>
        <p:cNvPr id="1" name=""/>
        <p:cNvGrpSpPr/>
        <p:nvPr/>
      </p:nvGrpSpPr>
      <p:grpSpPr>
        <a:xfrm>
          <a:off x="0" y="0"/>
          <a:ext cx="0" cy="0"/>
          <a:chOff x="0" y="0"/>
          <a:chExt cx="0" cy="0"/>
        </a:xfrm>
      </p:grpSpPr>
      <p:pic>
        <p:nvPicPr>
          <p:cNvPr id="5" name="Picture 4" descr="pencil">
            <a:extLst>
              <a:ext uri="{FF2B5EF4-FFF2-40B4-BE49-F238E27FC236}">
                <a16:creationId xmlns:a16="http://schemas.microsoft.com/office/drawing/2014/main" id="{1ACA2256-2339-3BAE-9FE3-B8AE40588362}"/>
              </a:ext>
            </a:extLst>
          </p:cNvPr>
          <p:cNvPicPr>
            <a:picLocks noChangeAspect="1"/>
          </p:cNvPicPr>
          <p:nvPr/>
        </p:nvPicPr>
        <p:blipFill>
          <a:blip r:embed="rId3"/>
          <a:stretch>
            <a:fillRect/>
          </a:stretch>
        </p:blipFill>
        <p:spPr>
          <a:xfrm flipH="1">
            <a:off x="361978" y="367145"/>
            <a:ext cx="580350" cy="649846"/>
          </a:xfrm>
          <a:prstGeom prst="rect">
            <a:avLst/>
          </a:prstGeom>
          <a:ln>
            <a:noFill/>
          </a:ln>
        </p:spPr>
      </p:pic>
      <p:sp>
        <p:nvSpPr>
          <p:cNvPr id="2" name="Title 1">
            <a:extLst>
              <a:ext uri="{FF2B5EF4-FFF2-40B4-BE49-F238E27FC236}">
                <a16:creationId xmlns:a16="http://schemas.microsoft.com/office/drawing/2014/main" id="{2649F117-85DA-3C8E-F7C2-199F6577A6A0}"/>
              </a:ext>
            </a:extLst>
          </p:cNvPr>
          <p:cNvSpPr>
            <a:spLocks noGrp="1"/>
          </p:cNvSpPr>
          <p:nvPr>
            <p:ph type="title"/>
          </p:nvPr>
        </p:nvSpPr>
        <p:spPr>
          <a:xfrm>
            <a:off x="941639" y="462875"/>
            <a:ext cx="10515600" cy="810699"/>
          </a:xfrm>
        </p:spPr>
        <p:txBody>
          <a:bodyPr>
            <a:normAutofit fontScale="90000"/>
          </a:bodyPr>
          <a:lstStyle/>
          <a:p>
            <a:r>
              <a:rPr lang="fr-FR" noProof="0" dirty="0">
                <a:latin typeface="Poppins SemiBold"/>
                <a:cs typeface="Poppins SemiBold"/>
              </a:rPr>
              <a:t>Notes pour les personnes à l’animation</a:t>
            </a:r>
          </a:p>
        </p:txBody>
      </p:sp>
      <p:sp>
        <p:nvSpPr>
          <p:cNvPr id="3" name="Content Placeholder 2">
            <a:extLst>
              <a:ext uri="{FF2B5EF4-FFF2-40B4-BE49-F238E27FC236}">
                <a16:creationId xmlns:a16="http://schemas.microsoft.com/office/drawing/2014/main" id="{D91E185D-EB13-673A-C106-61B3F89EE002}"/>
              </a:ext>
            </a:extLst>
          </p:cNvPr>
          <p:cNvSpPr>
            <a:spLocks noGrp="1"/>
          </p:cNvSpPr>
          <p:nvPr>
            <p:ph idx="1"/>
          </p:nvPr>
        </p:nvSpPr>
        <p:spPr>
          <a:xfrm>
            <a:off x="361978" y="1703012"/>
            <a:ext cx="11613275" cy="5016135"/>
          </a:xfrm>
        </p:spPr>
        <p:txBody>
          <a:bodyPr vert="horz" lIns="91440" tIns="45720" rIns="91440" bIns="45720" rtlCol="0" anchor="t">
            <a:normAutofit fontScale="85000" lnSpcReduction="20000"/>
          </a:bodyPr>
          <a:lstStyle/>
          <a:p>
            <a:pPr>
              <a:lnSpc>
                <a:spcPct val="110000"/>
              </a:lnSpc>
            </a:pPr>
            <a:r>
              <a:rPr lang="fr-FR" noProof="0" dirty="0"/>
              <a:t>Le contenu de ce diaporama est issu du cours </a:t>
            </a:r>
            <a:r>
              <a:rPr lang="fr-FR" b="1" noProof="0" dirty="0">
                <a:solidFill>
                  <a:srgbClr val="62409B"/>
                </a:solidFill>
                <a:latin typeface="Roboto Black"/>
                <a:ea typeface="Roboto Black"/>
                <a:cs typeface="Roboto Black"/>
                <a:hlinkClick r:id="rId4"/>
              </a:rPr>
              <a:t>Intro à LIT SM</a:t>
            </a:r>
            <a:r>
              <a:rPr lang="fr-FR" b="1" noProof="0" dirty="0">
                <a:solidFill>
                  <a:srgbClr val="62409B"/>
                </a:solidFill>
                <a:latin typeface="Roboto Black"/>
                <a:ea typeface="Roboto Black"/>
                <a:cs typeface="Roboto Black"/>
              </a:rPr>
              <a:t>, </a:t>
            </a:r>
            <a:r>
              <a:rPr lang="fr-FR" noProof="0" dirty="0"/>
              <a:t>une formation d’une heure sur la santé mentale conçue pour le personnel enseignant. Il propose un contenu connexe dans un format adapté aux réunions du personnel ou à tout autre type de formation professionnelle.</a:t>
            </a:r>
          </a:p>
          <a:p>
            <a:pPr>
              <a:lnSpc>
                <a:spcPct val="110000"/>
              </a:lnSpc>
            </a:pPr>
            <a:r>
              <a:rPr lang="fr-FR" noProof="0" dirty="0">
                <a:latin typeface="Roboto Medium"/>
                <a:ea typeface="Roboto Medium"/>
                <a:cs typeface="Roboto Medium"/>
              </a:rPr>
              <a:t>Adaptez les diapositives à vos besoins. Vous pouvez les modifier ou les réorganiser. Prenez le temps de réfléchir et d’évaluer les options qui vous semblent pertinentes ou qui correspondent au temps dont vous disposez.</a:t>
            </a:r>
          </a:p>
          <a:p>
            <a:pPr>
              <a:lnSpc>
                <a:spcPct val="110000"/>
              </a:lnSpc>
            </a:pPr>
            <a:r>
              <a:rPr lang="fr-FR" noProof="0" dirty="0"/>
              <a:t>Envisagez de compléter les ressources avec des activités et des informations supplémentaires </a:t>
            </a:r>
            <a:r>
              <a:rPr lang="fr-FR" b="1" noProof="0" dirty="0"/>
              <a:t>adaptées à votre région et à votre conseil scolaire</a:t>
            </a:r>
            <a:r>
              <a:rPr lang="fr-FR" noProof="0" dirty="0"/>
              <a:t> (p. ex., programmes locaux de santé mentale, possibilités de formation, etc.).</a:t>
            </a:r>
            <a:endParaRPr lang="fr-FR" noProof="0" dirty="0">
              <a:latin typeface="Roboto Medium"/>
              <a:ea typeface="Roboto Medium"/>
              <a:cs typeface="Roboto Medium"/>
            </a:endParaRPr>
          </a:p>
          <a:p>
            <a:pPr>
              <a:lnSpc>
                <a:spcPct val="110000"/>
              </a:lnSpc>
            </a:pPr>
            <a:r>
              <a:rPr lang="fr-FR" noProof="0" dirty="0">
                <a:latin typeface="Roboto Medium"/>
                <a:ea typeface="Roboto Medium"/>
                <a:cs typeface="Roboto Medium"/>
              </a:rPr>
              <a:t>Envisagez la possibilité d’inviter les membres du personnel à suivre le cours en ligne. Il est gratuit, peut être suivi à son propre rythme et un certificat est délivré à la fin de la formation.</a:t>
            </a:r>
          </a:p>
        </p:txBody>
      </p:sp>
    </p:spTree>
    <p:extLst>
      <p:ext uri="{BB962C8B-B14F-4D97-AF65-F5344CB8AC3E}">
        <p14:creationId xmlns:p14="http://schemas.microsoft.com/office/powerpoint/2010/main" val="602143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12B22A0-C90B-C672-D9F2-30B70EF1B3A2}"/>
              </a:ext>
            </a:extLst>
          </p:cNvPr>
          <p:cNvSpPr>
            <a:spLocks noGrp="1"/>
          </p:cNvSpPr>
          <p:nvPr>
            <p:ph type="title"/>
          </p:nvPr>
        </p:nvSpPr>
        <p:spPr>
          <a:xfrm>
            <a:off x="197152" y="74840"/>
            <a:ext cx="11522528" cy="1352777"/>
          </a:xfrm>
        </p:spPr>
        <p:txBody>
          <a:bodyPr>
            <a:normAutofit/>
          </a:bodyPr>
          <a:lstStyle/>
          <a:p>
            <a:r>
              <a:rPr lang="fr-FR" sz="3600" noProof="0" dirty="0">
                <a:latin typeface="Poppins SemiBold"/>
                <a:cs typeface="Poppins SemiBold"/>
              </a:rPr>
              <a:t>Littératie en santé mentale  à l’intention du personnel enseignant</a:t>
            </a:r>
          </a:p>
        </p:txBody>
      </p:sp>
      <p:sp>
        <p:nvSpPr>
          <p:cNvPr id="3" name="Content Placeholder 2">
            <a:extLst>
              <a:ext uri="{FF2B5EF4-FFF2-40B4-BE49-F238E27FC236}">
                <a16:creationId xmlns:a16="http://schemas.microsoft.com/office/drawing/2014/main" id="{595DD9BE-5379-725D-5D35-BDFB3A983D05}"/>
              </a:ext>
            </a:extLst>
          </p:cNvPr>
          <p:cNvSpPr>
            <a:spLocks noGrp="1"/>
          </p:cNvSpPr>
          <p:nvPr>
            <p:ph idx="1"/>
          </p:nvPr>
        </p:nvSpPr>
        <p:spPr>
          <a:xfrm>
            <a:off x="198190" y="1542005"/>
            <a:ext cx="11409173" cy="4937730"/>
          </a:xfrm>
        </p:spPr>
        <p:txBody>
          <a:bodyPr vert="horz" lIns="91440" tIns="45720" rIns="91440" bIns="45720" rtlCol="0" anchor="t">
            <a:noAutofit/>
          </a:bodyPr>
          <a:lstStyle/>
          <a:p>
            <a:pPr marL="0" indent="0">
              <a:buNone/>
            </a:pPr>
            <a:r>
              <a:rPr lang="fr-FR" sz="3400" noProof="0" dirty="0">
                <a:latin typeface="Roboto Medium"/>
                <a:ea typeface="Roboto Medium"/>
                <a:cs typeface="Roboto Medium"/>
              </a:rPr>
              <a:t>Approfondissez vos connaissances en explorant le </a:t>
            </a:r>
            <a:r>
              <a:rPr lang="fr-FR" sz="3400" b="1" noProof="0" dirty="0">
                <a:solidFill>
                  <a:schemeClr val="accent5"/>
                </a:solidFill>
                <a:latin typeface="Roboto Black"/>
                <a:ea typeface="Roboto Black"/>
                <a:cs typeface="Roboto Black"/>
                <a:hlinkClick r:id="rId3">
                  <a:extLst>
                    <a:ext uri="{A12FA001-AC4F-418D-AE19-62706E023703}">
                      <ahyp:hlinkClr xmlns:ahyp="http://schemas.microsoft.com/office/drawing/2018/hyperlinkcolor" val="tx"/>
                    </a:ext>
                  </a:extLst>
                </a:hlinkClick>
              </a:rPr>
              <a:t>cours d’extension</a:t>
            </a:r>
            <a:r>
              <a:rPr lang="fr-FR" sz="3400" noProof="0" dirty="0">
                <a:latin typeface="Roboto Medium"/>
                <a:ea typeface="Roboto Medium"/>
                <a:cs typeface="Roboto Medium"/>
              </a:rPr>
              <a:t>.</a:t>
            </a:r>
            <a:r>
              <a:rPr lang="fr-FR" sz="3600" noProof="0" dirty="0">
                <a:latin typeface="Roboto Medium"/>
                <a:ea typeface="Roboto Medium"/>
                <a:cs typeface="Roboto Medium"/>
              </a:rPr>
              <a:t> </a:t>
            </a:r>
            <a:endParaRPr lang="fr-FR" noProof="0" dirty="0">
              <a:latin typeface="Aptos" panose="020B0004020202020204"/>
              <a:ea typeface="Roboto Medium"/>
              <a:cs typeface="Roboto Medium"/>
            </a:endParaRPr>
          </a:p>
          <a:p>
            <a:pPr marL="0" indent="0">
              <a:buNone/>
            </a:pPr>
            <a:endParaRPr lang="fr-FR" sz="1100" noProof="0" dirty="0">
              <a:latin typeface="Roboto Medium"/>
              <a:ea typeface="Roboto Medium"/>
              <a:cs typeface="Roboto Medium"/>
            </a:endParaRPr>
          </a:p>
          <a:p>
            <a:pPr marL="0" indent="0">
              <a:buNone/>
            </a:pPr>
            <a:r>
              <a:rPr lang="fr-FR" sz="3000" noProof="0" dirty="0">
                <a:latin typeface="Roboto Medium"/>
                <a:ea typeface="Roboto Medium"/>
                <a:cs typeface="Roboto Medium"/>
              </a:rPr>
              <a:t>Voici les thèmes abordés :</a:t>
            </a:r>
            <a:endParaRPr lang="fr-FR" sz="3000" noProof="0" dirty="0">
              <a:latin typeface="Aptos" panose="020B0004020202020204"/>
              <a:ea typeface="Roboto Medium"/>
              <a:cs typeface="Roboto Medium"/>
            </a:endParaRPr>
          </a:p>
          <a:p>
            <a:pPr marL="285750" indent="-285750">
              <a:lnSpc>
                <a:spcPct val="100000"/>
              </a:lnSpc>
              <a:spcBef>
                <a:spcPts val="0"/>
              </a:spcBef>
            </a:pPr>
            <a:r>
              <a:rPr lang="fr-FR" noProof="0" dirty="0"/>
              <a:t>Le rôle du personnel enseignant en matière de santé mentale des élèves</a:t>
            </a:r>
          </a:p>
          <a:p>
            <a:pPr marL="285750" indent="-285750">
              <a:lnSpc>
                <a:spcPct val="100000"/>
              </a:lnSpc>
              <a:spcBef>
                <a:spcPts val="0"/>
              </a:spcBef>
            </a:pPr>
            <a:r>
              <a:rPr lang="fr-FR" noProof="0" dirty="0"/>
              <a:t>Des salles de classe qui favorisent la santé mentale</a:t>
            </a:r>
          </a:p>
          <a:p>
            <a:pPr marL="285750" indent="-285750">
              <a:lnSpc>
                <a:spcPct val="100000"/>
              </a:lnSpc>
              <a:spcBef>
                <a:spcPts val="0"/>
              </a:spcBef>
            </a:pPr>
            <a:r>
              <a:rPr lang="fr-FR" noProof="0" dirty="0"/>
              <a:t>Les habiletés d’apprentissage socioémotionnel</a:t>
            </a:r>
          </a:p>
          <a:p>
            <a:pPr marL="285750" indent="-285750">
              <a:lnSpc>
                <a:spcPct val="100000"/>
              </a:lnSpc>
              <a:spcBef>
                <a:spcPts val="0"/>
              </a:spcBef>
            </a:pPr>
            <a:r>
              <a:rPr lang="fr-FR" noProof="0" dirty="0"/>
              <a:t>Enseigner la santé mentale</a:t>
            </a:r>
          </a:p>
          <a:p>
            <a:pPr marL="285750" indent="-285750">
              <a:lnSpc>
                <a:spcPct val="100000"/>
              </a:lnSpc>
              <a:spcBef>
                <a:spcPts val="0"/>
              </a:spcBef>
            </a:pPr>
            <a:r>
              <a:rPr lang="fr-FR" noProof="0" dirty="0"/>
              <a:t>Comprendre les problèmes de santé mentale courants</a:t>
            </a:r>
          </a:p>
          <a:p>
            <a:pPr marL="285750" indent="-285750">
              <a:lnSpc>
                <a:spcPct val="100000"/>
              </a:lnSpc>
              <a:spcBef>
                <a:spcPts val="0"/>
              </a:spcBef>
            </a:pPr>
            <a:r>
              <a:rPr lang="fr-FR" noProof="0" dirty="0"/>
              <a:t>Quand les élèves ont besoin d’un soutien supplémentaire</a:t>
            </a:r>
          </a:p>
        </p:txBody>
      </p:sp>
      <p:pic>
        <p:nvPicPr>
          <p:cNvPr id="7" name="Picture 6" descr="Code QR">
            <a:extLst>
              <a:ext uri="{FF2B5EF4-FFF2-40B4-BE49-F238E27FC236}">
                <a16:creationId xmlns:a16="http://schemas.microsoft.com/office/drawing/2014/main" id="{5DC0AC64-F88E-67A5-448D-496539144E02}"/>
              </a:ext>
            </a:extLst>
          </p:cNvPr>
          <p:cNvPicPr>
            <a:picLocks noChangeAspect="1"/>
          </p:cNvPicPr>
          <p:nvPr/>
        </p:nvPicPr>
        <p:blipFill>
          <a:blip r:embed="rId4"/>
          <a:stretch>
            <a:fillRect/>
          </a:stretch>
        </p:blipFill>
        <p:spPr>
          <a:xfrm>
            <a:off x="9741701" y="4189940"/>
            <a:ext cx="2252109" cy="2252109"/>
          </a:xfrm>
          <a:prstGeom prst="rect">
            <a:avLst/>
          </a:prstGeom>
        </p:spPr>
      </p:pic>
    </p:spTree>
    <p:extLst>
      <p:ext uri="{BB962C8B-B14F-4D97-AF65-F5344CB8AC3E}">
        <p14:creationId xmlns:p14="http://schemas.microsoft.com/office/powerpoint/2010/main" val="2950966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6E762F-640B-25A3-BD18-43D7369DFE0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171" y="252790"/>
            <a:ext cx="1236134" cy="1211944"/>
          </a:xfrm>
          <a:prstGeom prst="rect">
            <a:avLst/>
          </a:prstGeom>
        </p:spPr>
      </p:pic>
      <p:sp>
        <p:nvSpPr>
          <p:cNvPr id="2" name="Title 1">
            <a:extLst>
              <a:ext uri="{FF2B5EF4-FFF2-40B4-BE49-F238E27FC236}">
                <a16:creationId xmlns:a16="http://schemas.microsoft.com/office/drawing/2014/main" id="{4BF59C6D-B241-B56D-5A71-9F73561FFDBA}"/>
              </a:ext>
            </a:extLst>
          </p:cNvPr>
          <p:cNvSpPr>
            <a:spLocks noGrp="1"/>
          </p:cNvSpPr>
          <p:nvPr>
            <p:ph type="title"/>
          </p:nvPr>
        </p:nvSpPr>
        <p:spPr>
          <a:xfrm>
            <a:off x="1926771" y="195792"/>
            <a:ext cx="10515600" cy="1325563"/>
          </a:xfrm>
        </p:spPr>
        <p:txBody>
          <a:bodyPr/>
          <a:lstStyle/>
          <a:p>
            <a:r>
              <a:rPr lang="fr-FR" noProof="0" dirty="0">
                <a:latin typeface="Poppins SemiBold"/>
                <a:cs typeface="Poppins SemiBold"/>
              </a:rPr>
              <a:t>Restez connectés à SMS-ON</a:t>
            </a:r>
          </a:p>
        </p:txBody>
      </p:sp>
      <p:sp>
        <p:nvSpPr>
          <p:cNvPr id="3" name="Content Placeholder 2">
            <a:extLst>
              <a:ext uri="{FF2B5EF4-FFF2-40B4-BE49-F238E27FC236}">
                <a16:creationId xmlns:a16="http://schemas.microsoft.com/office/drawing/2014/main" id="{85D63FB3-D0AC-D14E-D218-06E7541D8764}"/>
              </a:ext>
            </a:extLst>
          </p:cNvPr>
          <p:cNvSpPr>
            <a:spLocks noGrp="1"/>
          </p:cNvSpPr>
          <p:nvPr>
            <p:ph idx="1"/>
          </p:nvPr>
        </p:nvSpPr>
        <p:spPr>
          <a:xfrm>
            <a:off x="1926771" y="1523244"/>
            <a:ext cx="10515600" cy="915665"/>
          </a:xfrm>
        </p:spPr>
        <p:txBody>
          <a:bodyPr vert="horz" lIns="91440" tIns="45720" rIns="91440" bIns="45720" rtlCol="0" anchor="t">
            <a:normAutofit/>
          </a:bodyPr>
          <a:lstStyle/>
          <a:p>
            <a:pPr marL="0" indent="0">
              <a:buNone/>
            </a:pPr>
            <a:r>
              <a:rPr lang="fr-FR" noProof="0" dirty="0"/>
              <a:t>Nous espérons que vous continuerez la conversation en vous connectant à SMS-ON sur les </a:t>
            </a:r>
            <a:r>
              <a:rPr lang="fr-FR" b="1" noProof="0" dirty="0"/>
              <a:t>réseaux sociaux</a:t>
            </a:r>
            <a:r>
              <a:rPr lang="fr-FR" noProof="0" dirty="0"/>
              <a:t>.</a:t>
            </a:r>
          </a:p>
          <a:p>
            <a:pPr marL="0" indent="0">
              <a:buNone/>
            </a:pPr>
            <a:endParaRPr lang="fr-FR" noProof="0" dirty="0">
              <a:latin typeface="Roboto Medium"/>
              <a:ea typeface="Roboto Medium"/>
              <a:cs typeface="Roboto Medium"/>
            </a:endParaRPr>
          </a:p>
          <a:p>
            <a:endParaRPr lang="fr-FR" noProof="0" dirty="0">
              <a:latin typeface="Aptos"/>
            </a:endParaRPr>
          </a:p>
        </p:txBody>
      </p:sp>
      <p:pic>
        <p:nvPicPr>
          <p:cNvPr id="9" name="Picture 8" descr="facebook @smhosmso">
            <a:hlinkClick r:id="rId4"/>
            <a:extLst>
              <a:ext uri="{FF2B5EF4-FFF2-40B4-BE49-F238E27FC236}">
                <a16:creationId xmlns:a16="http://schemas.microsoft.com/office/drawing/2014/main" id="{1E8D8098-B683-4A53-9500-9D634F9A8168}"/>
              </a:ext>
            </a:extLst>
          </p:cNvPr>
          <p:cNvPicPr>
            <a:picLocks noChangeAspect="1"/>
          </p:cNvPicPr>
          <p:nvPr/>
        </p:nvPicPr>
        <p:blipFill>
          <a:blip r:embed="rId5"/>
          <a:srcRect l="-1035" t="6081" r="40373" b="73311"/>
          <a:stretch>
            <a:fillRect/>
          </a:stretch>
        </p:blipFill>
        <p:spPr>
          <a:xfrm>
            <a:off x="337370" y="3047756"/>
            <a:ext cx="3661163" cy="7610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LinkedIn: company/smhosmso">
            <a:hlinkClick r:id="rId6"/>
            <a:extLst>
              <a:ext uri="{FF2B5EF4-FFF2-40B4-BE49-F238E27FC236}">
                <a16:creationId xmlns:a16="http://schemas.microsoft.com/office/drawing/2014/main" id="{D5DAA151-858F-B6AE-08F0-F7D57A3EAEBA}"/>
              </a:ext>
            </a:extLst>
          </p:cNvPr>
          <p:cNvPicPr>
            <a:picLocks noChangeAspect="1"/>
          </p:cNvPicPr>
          <p:nvPr/>
        </p:nvPicPr>
        <p:blipFill>
          <a:blip r:embed="rId5"/>
          <a:srcRect t="40540" r="17805" b="42865"/>
          <a:stretch>
            <a:fillRect/>
          </a:stretch>
        </p:blipFill>
        <p:spPr>
          <a:xfrm>
            <a:off x="337371" y="4296937"/>
            <a:ext cx="4960688" cy="6128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Youtube : School Mental Health Ontario">
            <a:hlinkClick r:id="rId7"/>
            <a:extLst>
              <a:ext uri="{FF2B5EF4-FFF2-40B4-BE49-F238E27FC236}">
                <a16:creationId xmlns:a16="http://schemas.microsoft.com/office/drawing/2014/main" id="{1F76C941-A632-23A5-88E5-7AAB19F44588}"/>
              </a:ext>
            </a:extLst>
          </p:cNvPr>
          <p:cNvPicPr>
            <a:picLocks noChangeAspect="1"/>
          </p:cNvPicPr>
          <p:nvPr/>
        </p:nvPicPr>
        <p:blipFill>
          <a:blip r:embed="rId5"/>
          <a:srcRect t="71284" b="9459"/>
          <a:stretch>
            <a:fillRect/>
          </a:stretch>
        </p:blipFill>
        <p:spPr>
          <a:xfrm>
            <a:off x="337370" y="5508642"/>
            <a:ext cx="6035289" cy="7111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descr="instagram @thriveSMH">
            <a:hlinkClick r:id="rId8"/>
            <a:extLst>
              <a:ext uri="{FF2B5EF4-FFF2-40B4-BE49-F238E27FC236}">
                <a16:creationId xmlns:a16="http://schemas.microsoft.com/office/drawing/2014/main" id="{A4943199-DBE1-94BC-696D-2816B5D42B2F}"/>
              </a:ext>
            </a:extLst>
          </p:cNvPr>
          <p:cNvPicPr>
            <a:picLocks noChangeAspect="1"/>
          </p:cNvPicPr>
          <p:nvPr/>
        </p:nvPicPr>
        <p:blipFill>
          <a:blip r:embed="rId5"/>
          <a:srcRect t="56757" r="41201" b="25338"/>
          <a:stretch>
            <a:fillRect/>
          </a:stretch>
        </p:blipFill>
        <p:spPr>
          <a:xfrm>
            <a:off x="7801527" y="2943118"/>
            <a:ext cx="3548702" cy="6612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7" name="Picture 16" descr="instagram @smho_smso">
            <a:hlinkClick r:id="rId9"/>
            <a:extLst>
              <a:ext uri="{FF2B5EF4-FFF2-40B4-BE49-F238E27FC236}">
                <a16:creationId xmlns:a16="http://schemas.microsoft.com/office/drawing/2014/main" id="{C3B75806-DAF8-5AB1-C337-5670B5B5516F}"/>
              </a:ext>
            </a:extLst>
          </p:cNvPr>
          <p:cNvPicPr>
            <a:picLocks noChangeAspect="1"/>
          </p:cNvPicPr>
          <p:nvPr/>
        </p:nvPicPr>
        <p:blipFill>
          <a:blip r:embed="rId5"/>
          <a:srcRect t="56757" r="41201" b="25338"/>
          <a:stretch>
            <a:fillRect/>
          </a:stretch>
        </p:blipFill>
        <p:spPr>
          <a:xfrm>
            <a:off x="7801527" y="4214305"/>
            <a:ext cx="3758186" cy="6612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6" name="Rectangle 15">
            <a:extLst>
              <a:ext uri="{FF2B5EF4-FFF2-40B4-BE49-F238E27FC236}">
                <a16:creationId xmlns:a16="http://schemas.microsoft.com/office/drawing/2014/main" id="{AE1A4CC2-10F7-2EE9-0A82-CACD5C05B7ED}"/>
              </a:ext>
              <a:ext uri="{C183D7F6-B498-43B3-948B-1728B52AA6E4}">
                <adec:decorative xmlns:adec="http://schemas.microsoft.com/office/drawing/2017/decorative" val="1"/>
              </a:ext>
            </a:extLst>
          </p:cNvPr>
          <p:cNvSpPr/>
          <p:nvPr/>
        </p:nvSpPr>
        <p:spPr>
          <a:xfrm>
            <a:off x="8649501" y="4144987"/>
            <a:ext cx="2700728" cy="7644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3" name="TextBox 12">
            <a:extLst>
              <a:ext uri="{FF2B5EF4-FFF2-40B4-BE49-F238E27FC236}">
                <a16:creationId xmlns:a16="http://schemas.microsoft.com/office/drawing/2014/main" id="{0D6BC3BC-C748-AB07-6866-B905DE046A37}"/>
              </a:ext>
            </a:extLst>
          </p:cNvPr>
          <p:cNvSpPr txBox="1"/>
          <p:nvPr/>
        </p:nvSpPr>
        <p:spPr>
          <a:xfrm>
            <a:off x="8674439" y="4320059"/>
            <a:ext cx="296892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noProof="0" dirty="0">
                <a:solidFill>
                  <a:srgbClr val="62409B"/>
                </a:solidFill>
                <a:latin typeface="Poppins Medium" panose="00000600000000000000" pitchFamily="2" charset="0"/>
                <a:ea typeface="Roboto Medium"/>
                <a:cs typeface="Poppins Medium" panose="00000600000000000000" pitchFamily="2" charset="0"/>
              </a:rPr>
              <a:t>@smho_smso</a:t>
            </a:r>
          </a:p>
        </p:txBody>
      </p:sp>
    </p:spTree>
    <p:extLst>
      <p:ext uri="{BB962C8B-B14F-4D97-AF65-F5344CB8AC3E}">
        <p14:creationId xmlns:p14="http://schemas.microsoft.com/office/powerpoint/2010/main" val="2763806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AD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208BC1-28B4-59DE-3D39-D5B3EAA838E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361978" y="367145"/>
            <a:ext cx="580350" cy="649846"/>
          </a:xfrm>
          <a:prstGeom prst="rect">
            <a:avLst/>
          </a:prstGeom>
          <a:ln>
            <a:noFill/>
          </a:ln>
        </p:spPr>
      </p:pic>
      <p:sp>
        <p:nvSpPr>
          <p:cNvPr id="2" name="Title 1">
            <a:extLst>
              <a:ext uri="{FF2B5EF4-FFF2-40B4-BE49-F238E27FC236}">
                <a16:creationId xmlns:a16="http://schemas.microsoft.com/office/drawing/2014/main" id="{3BE5674B-1551-4F71-5426-1655A99E528B}"/>
              </a:ext>
            </a:extLst>
          </p:cNvPr>
          <p:cNvSpPr>
            <a:spLocks noGrp="1"/>
          </p:cNvSpPr>
          <p:nvPr>
            <p:ph type="title"/>
          </p:nvPr>
        </p:nvSpPr>
        <p:spPr>
          <a:xfrm>
            <a:off x="991772" y="435621"/>
            <a:ext cx="11200228" cy="809748"/>
          </a:xfrm>
        </p:spPr>
        <p:txBody>
          <a:bodyPr>
            <a:normAutofit/>
          </a:bodyPr>
          <a:lstStyle/>
          <a:p>
            <a:r>
              <a:rPr lang="fr-FR" sz="3600" noProof="0" dirty="0">
                <a:latin typeface="Poppins SemiBold"/>
                <a:cs typeface="Poppins SemiBold"/>
              </a:rPr>
              <a:t>Notes pour les personnes à l’animation</a:t>
            </a:r>
            <a:r>
              <a:rPr lang="fr-FR" sz="1800" noProof="0" dirty="0">
                <a:latin typeface="Poppins SemiBold"/>
                <a:cs typeface="Poppins SemiBold"/>
              </a:rPr>
              <a:t> (suite)</a:t>
            </a:r>
            <a:endParaRPr lang="fr-FR" sz="3600" noProof="0" dirty="0">
              <a:solidFill>
                <a:srgbClr val="FCFAD7"/>
              </a:solidFill>
              <a:latin typeface="Poppins SemiBold"/>
              <a:cs typeface="Poppins SemiBold"/>
            </a:endParaRPr>
          </a:p>
        </p:txBody>
      </p:sp>
      <p:sp>
        <p:nvSpPr>
          <p:cNvPr id="10" name="Content Placeholder 9">
            <a:extLst>
              <a:ext uri="{FF2B5EF4-FFF2-40B4-BE49-F238E27FC236}">
                <a16:creationId xmlns:a16="http://schemas.microsoft.com/office/drawing/2014/main" id="{64C7B5A5-A028-BFE1-1A6C-42FF60061FA5}"/>
              </a:ext>
            </a:extLst>
          </p:cNvPr>
          <p:cNvSpPr>
            <a:spLocks noGrp="1"/>
          </p:cNvSpPr>
          <p:nvPr>
            <p:ph sz="quarter" idx="4"/>
          </p:nvPr>
        </p:nvSpPr>
        <p:spPr>
          <a:xfrm>
            <a:off x="1002119" y="1499903"/>
            <a:ext cx="10260142" cy="3613561"/>
          </a:xfrm>
        </p:spPr>
        <p:txBody>
          <a:bodyPr vert="horz" lIns="91440" tIns="45720" rIns="91440" bIns="45720" rtlCol="0" anchor="t">
            <a:normAutofit fontScale="92500" lnSpcReduction="10000"/>
          </a:bodyPr>
          <a:lstStyle/>
          <a:p>
            <a:pPr marL="0" indent="0">
              <a:buNone/>
            </a:pPr>
            <a:r>
              <a:rPr lang="fr-FR" noProof="0" dirty="0">
                <a:latin typeface="Roboto Medium"/>
                <a:ea typeface="Roboto Medium"/>
                <a:cs typeface="Roboto Medium"/>
              </a:rPr>
              <a:t>Matéri</a:t>
            </a:r>
            <a:r>
              <a:rPr lang="fr-FR" sz="2600" noProof="0" dirty="0">
                <a:latin typeface="Roboto Medium"/>
                <a:ea typeface="Roboto Medium"/>
                <a:cs typeface="Roboto Medium"/>
              </a:rPr>
              <a:t>el nécessaire :</a:t>
            </a:r>
          </a:p>
          <a:p>
            <a:r>
              <a:rPr lang="fr-FR" sz="2600" noProof="0" dirty="0">
                <a:latin typeface="Roboto Medium"/>
                <a:ea typeface="Roboto Medium"/>
                <a:cs typeface="Roboto Medium"/>
              </a:rPr>
              <a:t>Notes autocollantes, stylos</a:t>
            </a:r>
          </a:p>
          <a:p>
            <a:r>
              <a:rPr lang="fr-FR" sz="2600" noProof="0" dirty="0">
                <a:latin typeface="Roboto Medium"/>
                <a:ea typeface="Roboto Medium"/>
                <a:cs typeface="Roboto Medium"/>
              </a:rPr>
              <a:t>Papier graphique, marqueurs</a:t>
            </a:r>
          </a:p>
          <a:p>
            <a:r>
              <a:rPr lang="fr-FR" sz="2600" noProof="0" dirty="0">
                <a:latin typeface="Roboto Medium"/>
                <a:ea typeface="Roboto Medium"/>
                <a:cs typeface="Roboto Medium"/>
              </a:rPr>
              <a:t>Cartes illustrées représentant des émotions (facultatif)</a:t>
            </a:r>
          </a:p>
          <a:p>
            <a:r>
              <a:rPr lang="fr-FR" sz="2600" noProof="0" dirty="0">
                <a:latin typeface="Roboto Medium"/>
                <a:ea typeface="Roboto Medium"/>
                <a:cs typeface="Roboto Medium"/>
              </a:rPr>
              <a:t>Dispositifs permettant d’accéder au cours en ligne (si vous souhaitez l’int</a:t>
            </a:r>
            <a:r>
              <a:rPr lang="fr-FR" noProof="0" dirty="0">
                <a:latin typeface="Roboto Medium"/>
                <a:ea typeface="Roboto Medium"/>
                <a:cs typeface="Roboto Medium"/>
              </a:rPr>
              <a:t>égrer à l’apprentissage)</a:t>
            </a:r>
          </a:p>
          <a:p>
            <a:pPr marL="0" indent="0">
              <a:buNone/>
            </a:pPr>
            <a:endParaRPr lang="fr-FR" sz="1100" noProof="0" dirty="0">
              <a:latin typeface="Roboto Medium"/>
              <a:ea typeface="Roboto Medium"/>
              <a:cs typeface="Roboto Medium"/>
            </a:endParaRPr>
          </a:p>
          <a:p>
            <a:pPr marL="0" indent="0">
              <a:buNone/>
            </a:pPr>
            <a:r>
              <a:rPr lang="fr-FR" noProof="0" dirty="0">
                <a:latin typeface="Roboto Medium"/>
                <a:ea typeface="Roboto Medium"/>
                <a:cs typeface="Roboto Medium"/>
              </a:rPr>
              <a:t>Pour faciliter l’animation et assurer la cohérence avec le cours, référez-vous aux symboles ci-dessous :</a:t>
            </a:r>
          </a:p>
          <a:p>
            <a:pPr marL="0" indent="0">
              <a:buNone/>
            </a:pPr>
            <a:endParaRPr lang="fr-FR" noProof="0" dirty="0">
              <a:latin typeface="Roboto Medium"/>
              <a:ea typeface="Roboto Medium"/>
              <a:cs typeface="Roboto Medium"/>
            </a:endParaRPr>
          </a:p>
        </p:txBody>
      </p:sp>
      <p:sp>
        <p:nvSpPr>
          <p:cNvPr id="3" name="Rectangle 2">
            <a:extLst>
              <a:ext uri="{FF2B5EF4-FFF2-40B4-BE49-F238E27FC236}">
                <a16:creationId xmlns:a16="http://schemas.microsoft.com/office/drawing/2014/main" id="{B69A73EC-296D-0717-7CD3-08B7679A1289}"/>
              </a:ext>
              <a:ext uri="{C183D7F6-B498-43B3-948B-1728B52AA6E4}">
                <adec:decorative xmlns:adec="http://schemas.microsoft.com/office/drawing/2017/decorative" val="1"/>
              </a:ext>
            </a:extLst>
          </p:cNvPr>
          <p:cNvSpPr/>
          <p:nvPr/>
        </p:nvSpPr>
        <p:spPr>
          <a:xfrm>
            <a:off x="0" y="5065270"/>
            <a:ext cx="12192000" cy="169426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27" name="Picture 26" descr="Comprendre le sujet">
            <a:extLst>
              <a:ext uri="{FF2B5EF4-FFF2-40B4-BE49-F238E27FC236}">
                <a16:creationId xmlns:a16="http://schemas.microsoft.com/office/drawing/2014/main" id="{EFCC1F62-6AB2-8E22-928C-9B194CB6C6C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5430" y="5242653"/>
            <a:ext cx="1228474" cy="1328426"/>
          </a:xfrm>
          <a:prstGeom prst="rect">
            <a:avLst/>
          </a:prstGeom>
        </p:spPr>
      </p:pic>
      <p:pic>
        <p:nvPicPr>
          <p:cNvPr id="25" name="Picture 24" descr="Explorer les stratégies">
            <a:extLst>
              <a:ext uri="{FF2B5EF4-FFF2-40B4-BE49-F238E27FC236}">
                <a16:creationId xmlns:a16="http://schemas.microsoft.com/office/drawing/2014/main" id="{D47D8AEA-FDB8-14C3-F8C5-8376C9FD881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286562" y="5231632"/>
            <a:ext cx="1237137" cy="1338028"/>
          </a:xfrm>
          <a:prstGeom prst="rect">
            <a:avLst/>
          </a:prstGeom>
        </p:spPr>
      </p:pic>
      <p:pic>
        <p:nvPicPr>
          <p:cNvPr id="23" name="Picture 22" descr="réfléchir">
            <a:extLst>
              <a:ext uri="{FF2B5EF4-FFF2-40B4-BE49-F238E27FC236}">
                <a16:creationId xmlns:a16="http://schemas.microsoft.com/office/drawing/2014/main" id="{42817352-B8C8-4F77-5423-D95D9395E67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36981" y="5235589"/>
            <a:ext cx="1234642" cy="1335329"/>
          </a:xfrm>
          <a:prstGeom prst="rect">
            <a:avLst/>
          </a:prstGeom>
        </p:spPr>
      </p:pic>
      <p:pic>
        <p:nvPicPr>
          <p:cNvPr id="24" name="Picture 23" descr="Construisez votre boîte à outils">
            <a:extLst>
              <a:ext uri="{FF2B5EF4-FFF2-40B4-BE49-F238E27FC236}">
                <a16:creationId xmlns:a16="http://schemas.microsoft.com/office/drawing/2014/main" id="{5ECE0BBC-87F5-94C1-79F6-2EFF1387348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61686" y="5246110"/>
            <a:ext cx="1232266" cy="1332760"/>
          </a:xfrm>
          <a:prstGeom prst="rect">
            <a:avLst/>
          </a:prstGeom>
        </p:spPr>
      </p:pic>
      <p:pic>
        <p:nvPicPr>
          <p:cNvPr id="26" name="Picture 25" descr="aller plus loin">
            <a:extLst>
              <a:ext uri="{FF2B5EF4-FFF2-40B4-BE49-F238E27FC236}">
                <a16:creationId xmlns:a16="http://schemas.microsoft.com/office/drawing/2014/main" id="{E5B662F4-FC60-6E46-CFEE-E41090922B8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81024" y="5246394"/>
            <a:ext cx="1231583" cy="1332021"/>
          </a:xfrm>
          <a:prstGeom prst="rect">
            <a:avLst/>
          </a:prstGeom>
        </p:spPr>
      </p:pic>
    </p:spTree>
    <p:extLst>
      <p:ext uri="{BB962C8B-B14F-4D97-AF65-F5344CB8AC3E}">
        <p14:creationId xmlns:p14="http://schemas.microsoft.com/office/powerpoint/2010/main" val="3687694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27061-67BC-7233-6E4C-FB927D61E1B2}"/>
              </a:ext>
            </a:extLst>
          </p:cNvPr>
          <p:cNvSpPr>
            <a:spLocks noGrp="1"/>
          </p:cNvSpPr>
          <p:nvPr>
            <p:ph type="title"/>
          </p:nvPr>
        </p:nvSpPr>
        <p:spPr/>
        <p:txBody>
          <a:bodyPr>
            <a:normAutofit/>
          </a:bodyPr>
          <a:lstStyle/>
          <a:p>
            <a:pPr>
              <a:spcBef>
                <a:spcPts val="1000"/>
              </a:spcBef>
            </a:pPr>
            <a:r>
              <a:rPr lang="fr-FR" noProof="0" dirty="0">
                <a:solidFill>
                  <a:srgbClr val="333333"/>
                </a:solidFill>
                <a:latin typeface="Poppins SemiBold"/>
                <a:cs typeface="Poppins SemiBold"/>
              </a:rPr>
              <a:t>À la fin de ce module, nous serons en mesure de/d’ :</a:t>
            </a:r>
            <a:endParaRPr lang="fr-FR" sz="4000" noProof="0" dirty="0">
              <a:latin typeface="Poppins SemiBold"/>
              <a:cs typeface="Poppins SemiBold"/>
            </a:endParaRPr>
          </a:p>
        </p:txBody>
      </p:sp>
      <p:sp>
        <p:nvSpPr>
          <p:cNvPr id="3" name="Content Placeholder 2">
            <a:extLst>
              <a:ext uri="{FF2B5EF4-FFF2-40B4-BE49-F238E27FC236}">
                <a16:creationId xmlns:a16="http://schemas.microsoft.com/office/drawing/2014/main" id="{99AAE82D-7B70-4358-6355-AD66ADF694E6}"/>
              </a:ext>
            </a:extLst>
          </p:cNvPr>
          <p:cNvSpPr>
            <a:spLocks noGrp="1"/>
          </p:cNvSpPr>
          <p:nvPr>
            <p:ph idx="1"/>
          </p:nvPr>
        </p:nvSpPr>
        <p:spPr>
          <a:xfrm>
            <a:off x="838200" y="2164291"/>
            <a:ext cx="10515600" cy="2699688"/>
          </a:xfrm>
        </p:spPr>
        <p:txBody>
          <a:bodyPr vert="horz" lIns="91440" tIns="45720" rIns="91440" bIns="45720" rtlCol="0" anchor="t">
            <a:normAutofit/>
          </a:bodyPr>
          <a:lstStyle/>
          <a:p>
            <a:pPr>
              <a:buFont typeface="Wingdings" panose="020B0604020202020204" pitchFamily="34" charset="0"/>
              <a:buChar char="ü"/>
            </a:pPr>
            <a:r>
              <a:rPr lang="fr-FR" sz="3400" noProof="0" dirty="0">
                <a:solidFill>
                  <a:srgbClr val="333333"/>
                </a:solidFill>
                <a:latin typeface="Roboto Medium"/>
                <a:ea typeface="Roboto Medium"/>
                <a:cs typeface="Roboto Medium"/>
              </a:rPr>
              <a:t>décrire la santé mentale et la maladie mentale, et d’expliquer comment elles sont liées; </a:t>
            </a:r>
          </a:p>
          <a:p>
            <a:pPr>
              <a:buFont typeface="Wingdings" panose="020B0604020202020204" pitchFamily="34" charset="0"/>
              <a:buChar char="ü"/>
            </a:pPr>
            <a:endParaRPr lang="fr-FR" sz="1100" noProof="0" dirty="0">
              <a:solidFill>
                <a:srgbClr val="333333"/>
              </a:solidFill>
              <a:latin typeface="Roboto Medium"/>
              <a:ea typeface="Roboto Medium"/>
              <a:cs typeface="Roboto Medium"/>
            </a:endParaRPr>
          </a:p>
          <a:p>
            <a:pPr>
              <a:buFont typeface="Wingdings" panose="020B0604020202020204" pitchFamily="34" charset="0"/>
              <a:buChar char="ü"/>
            </a:pPr>
            <a:r>
              <a:rPr lang="fr-FR" sz="3400" noProof="0" dirty="0">
                <a:solidFill>
                  <a:srgbClr val="333333"/>
                </a:solidFill>
                <a:latin typeface="Roboto Medium"/>
                <a:ea typeface="Roboto Medium"/>
                <a:cs typeface="Roboto Medium"/>
              </a:rPr>
              <a:t>accéder à des ressources pour mieux assumer votre rôle.</a:t>
            </a:r>
          </a:p>
        </p:txBody>
      </p:sp>
    </p:spTree>
    <p:extLst>
      <p:ext uri="{BB962C8B-B14F-4D97-AF65-F5344CB8AC3E}">
        <p14:creationId xmlns:p14="http://schemas.microsoft.com/office/powerpoint/2010/main" val="1782665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FF10270-E8CD-6939-EF29-8F0ACD0ADADF}"/>
              </a:ext>
            </a:extLst>
          </p:cNvPr>
          <p:cNvSpPr>
            <a:spLocks noGrp="1"/>
          </p:cNvSpPr>
          <p:nvPr>
            <p:ph type="title"/>
          </p:nvPr>
        </p:nvSpPr>
        <p:spPr>
          <a:xfrm>
            <a:off x="451153" y="-46114"/>
            <a:ext cx="10515600" cy="1325563"/>
          </a:xfrm>
        </p:spPr>
        <p:txBody>
          <a:bodyPr/>
          <a:lstStyle/>
          <a:p>
            <a:r>
              <a:rPr lang="fr-FR" noProof="0" dirty="0">
                <a:latin typeface="Poppins SemiBold"/>
                <a:cs typeface="Poppins SemiBold"/>
              </a:rPr>
              <a:t>Faire le point</a:t>
            </a:r>
          </a:p>
        </p:txBody>
      </p:sp>
      <p:sp>
        <p:nvSpPr>
          <p:cNvPr id="14" name="TextBox 2">
            <a:extLst>
              <a:ext uri="{FF2B5EF4-FFF2-40B4-BE49-F238E27FC236}">
                <a16:creationId xmlns:a16="http://schemas.microsoft.com/office/drawing/2014/main" id="{3134C228-A34D-3AF6-6F39-772A4976C891}"/>
              </a:ext>
            </a:extLst>
          </p:cNvPr>
          <p:cNvSpPr txBox="1"/>
          <p:nvPr/>
        </p:nvSpPr>
        <p:spPr>
          <a:xfrm>
            <a:off x="446107" y="1482410"/>
            <a:ext cx="6705474" cy="4439677"/>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1pPr>
            <a:lvl2pPr marL="45720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2pPr>
            <a:lvl3pPr marL="91440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3pPr>
            <a:lvl4pPr marL="137160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4pPr>
            <a:lvl5pPr marL="1828800" algn="l" defTabSz="914400" rtl="0" eaLnBrk="1" fontAlgn="base" latinLnBrk="0" hangingPunct="1">
              <a:spcBef>
                <a:spcPct val="0"/>
              </a:spcBef>
              <a:spcAft>
                <a:spcPct val="0"/>
              </a:spcAft>
              <a:defRPr sz="1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800" kern="1200">
                <a:solidFill>
                  <a:schemeClr val="tx1"/>
                </a:solidFill>
                <a:latin typeface="Arial" charset="0"/>
                <a:ea typeface="ＭＳ Ｐゴシック" charset="0"/>
                <a:cs typeface="ＭＳ Ｐゴシック" charset="0"/>
              </a:defRPr>
            </a:lvl9pPr>
          </a:lstStyle>
          <a:p>
            <a:r>
              <a:rPr lang="fr-FR" sz="3200" noProof="0" dirty="0">
                <a:latin typeface="Roboto Medium" panose="02000000000000000000" pitchFamily="2" charset="0"/>
                <a:ea typeface="Roboto Medium" panose="02000000000000000000" pitchFamily="2" charset="0"/>
                <a:cs typeface="Roboto Medium" panose="02000000000000000000" pitchFamily="2" charset="0"/>
              </a:rPr>
              <a:t>Pensez à ce que vous ressentez au moment où vous commencez cet apprentissage à l’aide des </a:t>
            </a:r>
            <a:r>
              <a:rPr lang="fr-FR" sz="3200" i="1" noProof="0" dirty="0">
                <a:solidFill>
                  <a:srgbClr val="7030A0"/>
                </a:solidFill>
                <a:latin typeface="Roboto" panose="02000000000000000000" pitchFamily="2" charset="0"/>
                <a:ea typeface="Roboto" panose="02000000000000000000" pitchFamily="2" charset="0"/>
                <a:cs typeface="Roboto" panose="02000000000000000000" pitchFamily="2" charset="0"/>
              </a:rPr>
              <a:t>cartes- éclair des émotions</a:t>
            </a:r>
            <a:r>
              <a:rPr lang="fr-FR" sz="3200" noProof="0" dirty="0">
                <a:solidFill>
                  <a:srgbClr val="7030A0"/>
                </a:solidFill>
                <a:latin typeface="Roboto Medium" panose="02000000000000000000" pitchFamily="2" charset="0"/>
                <a:ea typeface="Roboto Medium" panose="02000000000000000000" pitchFamily="2" charset="0"/>
                <a:cs typeface="Roboto Medium" panose="02000000000000000000" pitchFamily="2" charset="0"/>
              </a:rPr>
              <a:t> </a:t>
            </a:r>
            <a:r>
              <a:rPr lang="fr-FR" sz="3200" noProof="0" dirty="0">
                <a:latin typeface="Roboto Medium" panose="02000000000000000000" pitchFamily="2" charset="0"/>
                <a:ea typeface="Roboto Medium" panose="02000000000000000000" pitchFamily="2" charset="0"/>
                <a:cs typeface="Roboto Medium" panose="02000000000000000000" pitchFamily="2" charset="0"/>
              </a:rPr>
              <a:t>et du tableau vierge intitulé</a:t>
            </a:r>
            <a:r>
              <a:rPr lang="fr-FR" sz="3200" i="1" noProof="0" dirty="0">
                <a:latin typeface="Roboto" panose="02000000000000000000" pitchFamily="2" charset="0"/>
                <a:ea typeface="Roboto" panose="02000000000000000000" pitchFamily="2" charset="0"/>
                <a:cs typeface="Roboto" panose="02000000000000000000" pitchFamily="2" charset="0"/>
              </a:rPr>
              <a:t> </a:t>
            </a:r>
            <a:r>
              <a:rPr lang="fr-FR" sz="3200" i="1" noProof="0" dirty="0">
                <a:solidFill>
                  <a:srgbClr val="7030A0"/>
                </a:solidFill>
                <a:latin typeface="Roboto" panose="02000000000000000000" pitchFamily="2" charset="0"/>
                <a:ea typeface="Roboto" panose="02000000000000000000" pitchFamily="2" charset="0"/>
                <a:cs typeface="Roboto" panose="02000000000000000000" pitchFamily="2" charset="0"/>
              </a:rPr>
              <a:t>L’humeur-O mètre</a:t>
            </a:r>
            <a:r>
              <a:rPr lang="fr-FR" sz="3200" noProof="0" dirty="0">
                <a:solidFill>
                  <a:srgbClr val="7030A0"/>
                </a:solidFill>
                <a:latin typeface="Roboto Medium" panose="02000000000000000000" pitchFamily="2" charset="0"/>
                <a:ea typeface="Roboto Medium" panose="02000000000000000000" pitchFamily="2" charset="0"/>
                <a:cs typeface="Roboto Medium" panose="02000000000000000000" pitchFamily="2" charset="0"/>
              </a:rPr>
              <a:t> </a:t>
            </a:r>
            <a:r>
              <a:rPr lang="fr-FR" sz="3200" noProof="0" dirty="0">
                <a:latin typeface="Roboto Medium" panose="02000000000000000000" pitchFamily="2" charset="0"/>
                <a:ea typeface="Roboto Medium" panose="02000000000000000000" pitchFamily="2" charset="0"/>
                <a:cs typeface="Roboto Medium" panose="02000000000000000000" pitchFamily="2" charset="0"/>
              </a:rPr>
              <a:t>qui se trouvent sur votre table ou dans le cours en ligne.</a:t>
            </a:r>
          </a:p>
          <a:p>
            <a:br>
              <a:rPr lang="fr-FR" sz="2100" noProof="0" dirty="0">
                <a:latin typeface="Poppins"/>
                <a:cs typeface="Arial"/>
              </a:rPr>
            </a:br>
            <a:endParaRPr lang="fr-FR" sz="2100" noProof="0" dirty="0">
              <a:latin typeface="Poppins"/>
              <a:cs typeface="Arial"/>
            </a:endParaRPr>
          </a:p>
          <a:p>
            <a:endParaRPr lang="fr-FR" noProof="0" dirty="0">
              <a:latin typeface="Poppins"/>
              <a:cs typeface="Arial"/>
            </a:endParaRPr>
          </a:p>
        </p:txBody>
      </p:sp>
      <p:grpSp>
        <p:nvGrpSpPr>
          <p:cNvPr id="3" name="Group 2" descr="L'humeur-o-mètre">
            <a:extLst>
              <a:ext uri="{FF2B5EF4-FFF2-40B4-BE49-F238E27FC236}">
                <a16:creationId xmlns:a16="http://schemas.microsoft.com/office/drawing/2014/main" id="{6D4F2D51-CEE2-DC9D-3623-B94CE1864645}"/>
              </a:ext>
            </a:extLst>
          </p:cNvPr>
          <p:cNvGrpSpPr/>
          <p:nvPr/>
        </p:nvGrpSpPr>
        <p:grpSpPr>
          <a:xfrm>
            <a:off x="4748640" y="826863"/>
            <a:ext cx="6890937" cy="5767071"/>
            <a:chOff x="4748640" y="826863"/>
            <a:chExt cx="6890937" cy="5767071"/>
          </a:xfrm>
        </p:grpSpPr>
        <p:pic>
          <p:nvPicPr>
            <p:cNvPr id="4" name="Picture 3">
              <a:extLst>
                <a:ext uri="{FF2B5EF4-FFF2-40B4-BE49-F238E27FC236}">
                  <a16:creationId xmlns:a16="http://schemas.microsoft.com/office/drawing/2014/main" id="{CD7F4A6B-334F-0E37-3055-0CB22012A3D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660000">
              <a:off x="7634637" y="826863"/>
              <a:ext cx="4004940" cy="40223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377FB5F-B0EB-A318-A270-24E1AF6245A8}"/>
                </a:ext>
              </a:extLst>
            </p:cNvPr>
            <p:cNvPicPr>
              <a:picLocks noChangeAspect="1"/>
            </p:cNvPicPr>
            <p:nvPr/>
          </p:nvPicPr>
          <p:blipFill>
            <a:blip r:embed="rId4"/>
            <a:stretch>
              <a:fillRect/>
            </a:stretch>
          </p:blipFill>
          <p:spPr>
            <a:xfrm rot="660000">
              <a:off x="7840964" y="3445952"/>
              <a:ext cx="927942" cy="1170890"/>
            </a:xfrm>
            <a:prstGeom prst="rect">
              <a:avLst/>
            </a:prstGeom>
          </p:spPr>
        </p:pic>
        <p:sp>
          <p:nvSpPr>
            <p:cNvPr id="6" name="Rectangle 5">
              <a:extLst>
                <a:ext uri="{FF2B5EF4-FFF2-40B4-BE49-F238E27FC236}">
                  <a16:creationId xmlns:a16="http://schemas.microsoft.com/office/drawing/2014/main" id="{9A4C9D48-502A-D56A-D888-806C9FDBD271}"/>
                </a:ext>
              </a:extLst>
            </p:cNvPr>
            <p:cNvSpPr/>
            <p:nvPr/>
          </p:nvSpPr>
          <p:spPr>
            <a:xfrm rot="660000">
              <a:off x="8163491" y="975619"/>
              <a:ext cx="1169952" cy="154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fontAlgn="base" latinLnBrk="0" hangingPunct="1">
                <a:spcBef>
                  <a:spcPct val="0"/>
                </a:spcBef>
                <a:spcAft>
                  <a:spcPct val="0"/>
                </a:spcAft>
                <a:defRPr sz="1800" kern="1200">
                  <a:solidFill>
                    <a:schemeClr val="lt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lt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lt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lt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noProof="0" dirty="0"/>
            </a:p>
          </p:txBody>
        </p:sp>
        <p:pic>
          <p:nvPicPr>
            <p:cNvPr id="7" name="Picture 6">
              <a:extLst>
                <a:ext uri="{FF2B5EF4-FFF2-40B4-BE49-F238E27FC236}">
                  <a16:creationId xmlns:a16="http://schemas.microsoft.com/office/drawing/2014/main" id="{F98A95A9-AE58-ADD2-09FB-5068950511EF}"/>
                </a:ext>
              </a:extLst>
            </p:cNvPr>
            <p:cNvPicPr>
              <a:picLocks noChangeAspect="1"/>
            </p:cNvPicPr>
            <p:nvPr/>
          </p:nvPicPr>
          <p:blipFill>
            <a:blip r:embed="rId5"/>
            <a:stretch>
              <a:fillRect/>
            </a:stretch>
          </p:blipFill>
          <p:spPr>
            <a:xfrm rot="20220000">
              <a:off x="8268637" y="2893853"/>
              <a:ext cx="853183" cy="1204672"/>
            </a:xfrm>
            <a:prstGeom prst="rect">
              <a:avLst/>
            </a:prstGeom>
          </p:spPr>
        </p:pic>
        <p:sp>
          <p:nvSpPr>
            <p:cNvPr id="8" name="Rectangle 7">
              <a:extLst>
                <a:ext uri="{FF2B5EF4-FFF2-40B4-BE49-F238E27FC236}">
                  <a16:creationId xmlns:a16="http://schemas.microsoft.com/office/drawing/2014/main" id="{538456E6-3F33-5085-FB31-57A50449BD3A}"/>
                </a:ext>
              </a:extLst>
            </p:cNvPr>
            <p:cNvSpPr/>
            <p:nvPr/>
          </p:nvSpPr>
          <p:spPr>
            <a:xfrm rot="660000">
              <a:off x="10233830" y="1376916"/>
              <a:ext cx="1169952" cy="154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fontAlgn="base" latinLnBrk="0" hangingPunct="1">
                <a:spcBef>
                  <a:spcPct val="0"/>
                </a:spcBef>
                <a:spcAft>
                  <a:spcPct val="0"/>
                </a:spcAft>
                <a:defRPr sz="1800" kern="1200">
                  <a:solidFill>
                    <a:schemeClr val="lt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lt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lt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lt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noProof="0" dirty="0"/>
            </a:p>
          </p:txBody>
        </p:sp>
        <p:sp>
          <p:nvSpPr>
            <p:cNvPr id="9" name="Rectangle 8">
              <a:extLst>
                <a:ext uri="{FF2B5EF4-FFF2-40B4-BE49-F238E27FC236}">
                  <a16:creationId xmlns:a16="http://schemas.microsoft.com/office/drawing/2014/main" id="{4DB6F058-7366-03BB-7238-350C7FDD535F}"/>
                </a:ext>
              </a:extLst>
            </p:cNvPr>
            <p:cNvSpPr/>
            <p:nvPr/>
          </p:nvSpPr>
          <p:spPr>
            <a:xfrm rot="660000">
              <a:off x="9807004" y="3439562"/>
              <a:ext cx="1169952" cy="15404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fontAlgn="base" latinLnBrk="0" hangingPunct="1">
                <a:spcBef>
                  <a:spcPct val="0"/>
                </a:spcBef>
                <a:spcAft>
                  <a:spcPct val="0"/>
                </a:spcAft>
                <a:defRPr sz="1800" kern="1200">
                  <a:solidFill>
                    <a:schemeClr val="lt1"/>
                  </a:solidFill>
                  <a:latin typeface="+mn-lt"/>
                  <a:ea typeface="+mn-ea"/>
                  <a:cs typeface="+mn-cs"/>
                </a:defRPr>
              </a:lvl1pPr>
              <a:lvl2pPr marL="457200" algn="l" defTabSz="914400" rtl="0" eaLnBrk="1" fontAlgn="base" latinLnBrk="0" hangingPunct="1">
                <a:spcBef>
                  <a:spcPct val="0"/>
                </a:spcBef>
                <a:spcAft>
                  <a:spcPct val="0"/>
                </a:spcAft>
                <a:defRPr sz="1800" kern="1200">
                  <a:solidFill>
                    <a:schemeClr val="lt1"/>
                  </a:solidFill>
                  <a:latin typeface="+mn-lt"/>
                  <a:ea typeface="+mn-ea"/>
                  <a:cs typeface="+mn-cs"/>
                </a:defRPr>
              </a:lvl2pPr>
              <a:lvl3pPr marL="914400" algn="l" defTabSz="914400" rtl="0" eaLnBrk="1" fontAlgn="base" latinLnBrk="0" hangingPunct="1">
                <a:spcBef>
                  <a:spcPct val="0"/>
                </a:spcBef>
                <a:spcAft>
                  <a:spcPct val="0"/>
                </a:spcAft>
                <a:defRPr sz="1800" kern="1200">
                  <a:solidFill>
                    <a:schemeClr val="lt1"/>
                  </a:solidFill>
                  <a:latin typeface="+mn-lt"/>
                  <a:ea typeface="+mn-ea"/>
                  <a:cs typeface="+mn-cs"/>
                </a:defRPr>
              </a:lvl3pPr>
              <a:lvl4pPr marL="1371600" algn="l" defTabSz="914400" rtl="0" eaLnBrk="1" fontAlgn="base" latinLnBrk="0" hangingPunct="1">
                <a:spcBef>
                  <a:spcPct val="0"/>
                </a:spcBef>
                <a:spcAft>
                  <a:spcPct val="0"/>
                </a:spcAft>
                <a:defRPr sz="1800" kern="1200">
                  <a:solidFill>
                    <a:schemeClr val="lt1"/>
                  </a:solidFill>
                  <a:latin typeface="+mn-lt"/>
                  <a:ea typeface="+mn-ea"/>
                  <a:cs typeface="+mn-cs"/>
                </a:defRPr>
              </a:lvl4pPr>
              <a:lvl5pPr marL="1828800" algn="l" defTabSz="914400" rtl="0" eaLnBrk="1" fontAlgn="base" latinLnBrk="0" hangingPunct="1">
                <a:spcBef>
                  <a:spcPct val="0"/>
                </a:spcBef>
                <a:spcAft>
                  <a:spcPct val="0"/>
                </a:spcAft>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noProof="0" dirty="0"/>
            </a:p>
          </p:txBody>
        </p:sp>
        <p:pic>
          <p:nvPicPr>
            <p:cNvPr id="10" name="Picture 9">
              <a:extLst>
                <a:ext uri="{FF2B5EF4-FFF2-40B4-BE49-F238E27FC236}">
                  <a16:creationId xmlns:a16="http://schemas.microsoft.com/office/drawing/2014/main" id="{43349DCB-9489-2FE5-6A36-0CBEBF70C25A}"/>
                </a:ext>
              </a:extLst>
            </p:cNvPr>
            <p:cNvPicPr>
              <a:picLocks noChangeAspect="1"/>
            </p:cNvPicPr>
            <p:nvPr/>
          </p:nvPicPr>
          <p:blipFill>
            <a:blip r:embed="rId6"/>
            <a:stretch>
              <a:fillRect/>
            </a:stretch>
          </p:blipFill>
          <p:spPr>
            <a:xfrm rot="660000">
              <a:off x="10088818" y="3545481"/>
              <a:ext cx="775513" cy="1148234"/>
            </a:xfrm>
            <a:prstGeom prst="rect">
              <a:avLst/>
            </a:prstGeom>
          </p:spPr>
        </p:pic>
        <p:pic>
          <p:nvPicPr>
            <p:cNvPr id="11" name="Picture 10">
              <a:extLst>
                <a:ext uri="{FF2B5EF4-FFF2-40B4-BE49-F238E27FC236}">
                  <a16:creationId xmlns:a16="http://schemas.microsoft.com/office/drawing/2014/main" id="{7F3FC1CB-9F6F-3D04-D1A1-EFA00298B6F7}"/>
                </a:ext>
              </a:extLst>
            </p:cNvPr>
            <p:cNvPicPr>
              <a:picLocks noChangeAspect="1"/>
            </p:cNvPicPr>
            <p:nvPr/>
          </p:nvPicPr>
          <p:blipFill>
            <a:blip r:embed="rId7"/>
            <a:stretch>
              <a:fillRect/>
            </a:stretch>
          </p:blipFill>
          <p:spPr>
            <a:xfrm>
              <a:off x="10097609" y="1509781"/>
              <a:ext cx="1316426" cy="1511958"/>
            </a:xfrm>
            <a:prstGeom prst="rect">
              <a:avLst/>
            </a:prstGeom>
          </p:spPr>
        </p:pic>
        <p:pic>
          <p:nvPicPr>
            <p:cNvPr id="12" name="Picture 11">
              <a:extLst>
                <a:ext uri="{FF2B5EF4-FFF2-40B4-BE49-F238E27FC236}">
                  <a16:creationId xmlns:a16="http://schemas.microsoft.com/office/drawing/2014/main" id="{EDD1DFAE-C575-942D-08C0-BE09B02BD3AD}"/>
                </a:ext>
              </a:extLst>
            </p:cNvPr>
            <p:cNvPicPr>
              <a:picLocks noChangeAspect="1"/>
            </p:cNvPicPr>
            <p:nvPr/>
          </p:nvPicPr>
          <p:blipFill>
            <a:blip r:embed="rId8"/>
            <a:stretch>
              <a:fillRect/>
            </a:stretch>
          </p:blipFill>
          <p:spPr>
            <a:xfrm rot="21000000">
              <a:off x="8742900" y="1122250"/>
              <a:ext cx="835824" cy="1236487"/>
            </a:xfrm>
            <a:prstGeom prst="rect">
              <a:avLst/>
            </a:prstGeom>
          </p:spPr>
        </p:pic>
        <p:pic>
          <p:nvPicPr>
            <p:cNvPr id="13" name="Picture 12">
              <a:extLst>
                <a:ext uri="{FF2B5EF4-FFF2-40B4-BE49-F238E27FC236}">
                  <a16:creationId xmlns:a16="http://schemas.microsoft.com/office/drawing/2014/main" id="{82BB2E65-A00B-F560-B6FC-C0DDD2C61862}"/>
                </a:ext>
              </a:extLst>
            </p:cNvPr>
            <p:cNvPicPr>
              <a:picLocks noChangeAspect="1"/>
            </p:cNvPicPr>
            <p:nvPr/>
          </p:nvPicPr>
          <p:blipFill>
            <a:blip r:embed="rId9"/>
            <a:stretch>
              <a:fillRect/>
            </a:stretch>
          </p:blipFill>
          <p:spPr>
            <a:xfrm rot="21360000">
              <a:off x="8176163" y="1343131"/>
              <a:ext cx="893330" cy="1267014"/>
            </a:xfrm>
            <a:prstGeom prst="rect">
              <a:avLst/>
            </a:prstGeom>
          </p:spPr>
        </p:pic>
        <p:pic>
          <p:nvPicPr>
            <p:cNvPr id="15" name="Picture 14">
              <a:extLst>
                <a:ext uri="{FF2B5EF4-FFF2-40B4-BE49-F238E27FC236}">
                  <a16:creationId xmlns:a16="http://schemas.microsoft.com/office/drawing/2014/main" id="{8CCC7FDE-82D0-6233-0EE2-CF6F66DD88F5}"/>
                </a:ext>
              </a:extLst>
            </p:cNvPr>
            <p:cNvPicPr>
              <a:picLocks noChangeAspect="1"/>
            </p:cNvPicPr>
            <p:nvPr/>
          </p:nvPicPr>
          <p:blipFill>
            <a:blip r:embed="rId10"/>
            <a:stretch>
              <a:fillRect/>
            </a:stretch>
          </p:blipFill>
          <p:spPr>
            <a:xfrm rot="20700000">
              <a:off x="7656557" y="5184952"/>
              <a:ext cx="975146" cy="1408982"/>
            </a:xfrm>
            <a:prstGeom prst="rect">
              <a:avLst/>
            </a:prstGeom>
          </p:spPr>
        </p:pic>
        <p:pic>
          <p:nvPicPr>
            <p:cNvPr id="16" name="Picture 15">
              <a:extLst>
                <a:ext uri="{FF2B5EF4-FFF2-40B4-BE49-F238E27FC236}">
                  <a16:creationId xmlns:a16="http://schemas.microsoft.com/office/drawing/2014/main" id="{C25CC734-E7DE-8E98-F1B4-628C68B57C3B}"/>
                </a:ext>
              </a:extLst>
            </p:cNvPr>
            <p:cNvPicPr>
              <a:picLocks noChangeAspect="1"/>
            </p:cNvPicPr>
            <p:nvPr/>
          </p:nvPicPr>
          <p:blipFill>
            <a:blip r:embed="rId11"/>
            <a:stretch>
              <a:fillRect/>
            </a:stretch>
          </p:blipFill>
          <p:spPr>
            <a:xfrm rot="900000">
              <a:off x="6694255" y="4946976"/>
              <a:ext cx="965800" cy="1394783"/>
            </a:xfrm>
            <a:prstGeom prst="rect">
              <a:avLst/>
            </a:prstGeom>
          </p:spPr>
        </p:pic>
        <p:pic>
          <p:nvPicPr>
            <p:cNvPr id="17" name="Picture 16">
              <a:extLst>
                <a:ext uri="{FF2B5EF4-FFF2-40B4-BE49-F238E27FC236}">
                  <a16:creationId xmlns:a16="http://schemas.microsoft.com/office/drawing/2014/main" id="{8C04703C-21CC-5CA2-7337-54C56F74CDE9}"/>
                </a:ext>
              </a:extLst>
            </p:cNvPr>
            <p:cNvPicPr>
              <a:picLocks noChangeAspect="1"/>
            </p:cNvPicPr>
            <p:nvPr/>
          </p:nvPicPr>
          <p:blipFill>
            <a:blip r:embed="rId12"/>
            <a:stretch>
              <a:fillRect/>
            </a:stretch>
          </p:blipFill>
          <p:spPr>
            <a:xfrm rot="21240000">
              <a:off x="5390678" y="5081134"/>
              <a:ext cx="1071293" cy="1442768"/>
            </a:xfrm>
            <a:prstGeom prst="rect">
              <a:avLst/>
            </a:prstGeom>
          </p:spPr>
        </p:pic>
        <p:pic>
          <p:nvPicPr>
            <p:cNvPr id="18" name="Picture 17">
              <a:extLst>
                <a:ext uri="{FF2B5EF4-FFF2-40B4-BE49-F238E27FC236}">
                  <a16:creationId xmlns:a16="http://schemas.microsoft.com/office/drawing/2014/main" id="{CE566830-B121-DAEE-477F-2B8276898A4E}"/>
                </a:ext>
              </a:extLst>
            </p:cNvPr>
            <p:cNvPicPr>
              <a:picLocks noChangeAspect="1"/>
            </p:cNvPicPr>
            <p:nvPr/>
          </p:nvPicPr>
          <p:blipFill>
            <a:blip r:embed="rId13"/>
            <a:stretch>
              <a:fillRect/>
            </a:stretch>
          </p:blipFill>
          <p:spPr>
            <a:xfrm rot="1020000">
              <a:off x="4748640" y="4640288"/>
              <a:ext cx="989522" cy="1404308"/>
            </a:xfrm>
            <a:prstGeom prst="rect">
              <a:avLst/>
            </a:prstGeom>
          </p:spPr>
        </p:pic>
      </p:grpSp>
    </p:spTree>
    <p:extLst>
      <p:ext uri="{BB962C8B-B14F-4D97-AF65-F5344CB8AC3E}">
        <p14:creationId xmlns:p14="http://schemas.microsoft.com/office/powerpoint/2010/main" val="2439667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2172-9506-453E-CF0A-B5B8DE4F336A}"/>
              </a:ext>
            </a:extLst>
          </p:cNvPr>
          <p:cNvSpPr>
            <a:spLocks noGrp="1"/>
          </p:cNvSpPr>
          <p:nvPr>
            <p:ph type="title"/>
          </p:nvPr>
        </p:nvSpPr>
        <p:spPr>
          <a:xfrm>
            <a:off x="451153" y="300249"/>
            <a:ext cx="11485418" cy="868364"/>
          </a:xfrm>
        </p:spPr>
        <p:txBody>
          <a:bodyPr/>
          <a:lstStyle/>
          <a:p>
            <a:r>
              <a:rPr lang="fr-FR" noProof="0" dirty="0">
                <a:latin typeface="Poppins SemiBold"/>
                <a:cs typeface="Poppins SemiBold"/>
              </a:rPr>
              <a:t>Options pour l’activité « Faire le point» </a:t>
            </a:r>
          </a:p>
        </p:txBody>
      </p:sp>
      <p:pic>
        <p:nvPicPr>
          <p:cNvPr id="3" name="Picture 2" descr="Activité : Faisons le point - quel genre cinématographique te ressemble en ce moment? drame, horreur, comédie, aventure, documentaire">
            <a:extLst>
              <a:ext uri="{FF2B5EF4-FFF2-40B4-BE49-F238E27FC236}">
                <a16:creationId xmlns:a16="http://schemas.microsoft.com/office/drawing/2014/main" id="{F8182C06-B73A-77D0-4E82-E7F278B345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031" y="1488734"/>
            <a:ext cx="6262901" cy="3522881"/>
          </a:xfrm>
          <a:prstGeom prst="rect">
            <a:avLst/>
          </a:prstGeom>
        </p:spPr>
      </p:pic>
      <p:pic>
        <p:nvPicPr>
          <p:cNvPr id="6" name="Picture 5" descr="Six émojis représentant différentes émotions : heureux, triste, fâché, endormi, inquiet et surpris">
            <a:extLst>
              <a:ext uri="{FF2B5EF4-FFF2-40B4-BE49-F238E27FC236}">
                <a16:creationId xmlns:a16="http://schemas.microsoft.com/office/drawing/2014/main" id="{1C656A96-D204-7A3F-F3CB-F3AE61EAC871}"/>
              </a:ext>
            </a:extLst>
          </p:cNvPr>
          <p:cNvPicPr>
            <a:picLocks noChangeAspect="1"/>
          </p:cNvPicPr>
          <p:nvPr/>
        </p:nvPicPr>
        <p:blipFill>
          <a:blip r:embed="rId4"/>
          <a:stretch>
            <a:fillRect/>
          </a:stretch>
        </p:blipFill>
        <p:spPr>
          <a:xfrm>
            <a:off x="6602187" y="1488734"/>
            <a:ext cx="5515415" cy="3522881"/>
          </a:xfrm>
          <a:prstGeom prst="rect">
            <a:avLst/>
          </a:prstGeom>
        </p:spPr>
      </p:pic>
      <p:sp>
        <p:nvSpPr>
          <p:cNvPr id="7" name="TextBox 6">
            <a:extLst>
              <a:ext uri="{FF2B5EF4-FFF2-40B4-BE49-F238E27FC236}">
                <a16:creationId xmlns:a16="http://schemas.microsoft.com/office/drawing/2014/main" id="{B13A157C-C07E-C06B-C60B-5213E8FF7176}"/>
              </a:ext>
            </a:extLst>
          </p:cNvPr>
          <p:cNvSpPr txBox="1"/>
          <p:nvPr/>
        </p:nvSpPr>
        <p:spPr>
          <a:xfrm>
            <a:off x="6532932" y="5272601"/>
            <a:ext cx="53557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noProof="0" dirty="0">
                <a:latin typeface="Roboto Medium"/>
                <a:ea typeface="Roboto Medium"/>
                <a:cs typeface="Roboto Medium"/>
              </a:rPr>
              <a:t>Veuillez utiliser ces outils ou l’un des outils d’évaluation proposés par Santé mentale en milieu scolaire Ontario : </a:t>
            </a:r>
            <a:r>
              <a:rPr lang="fr-FR" noProof="0" dirty="0">
                <a:solidFill>
                  <a:schemeClr val="tx2">
                    <a:lumMod val="75000"/>
                    <a:lumOff val="25000"/>
                  </a:schemeClr>
                </a:solidFill>
                <a:latin typeface="Roboto Medium"/>
                <a:ea typeface="Roboto Medium"/>
                <a:cs typeface="Roboto Medium"/>
                <a:hlinkClick r:id="rId5">
                  <a:extLst>
                    <a:ext uri="{A12FA001-AC4F-418D-AE19-62706E023703}">
                      <ahyp:hlinkClr xmlns:ahyp="http://schemas.microsoft.com/office/drawing/2018/hyperlinkcolor" val="tx"/>
                    </a:ext>
                  </a:extLst>
                </a:hlinkClick>
              </a:rPr>
              <a:t>https://smho-smso.ca/online-resources/outils-a-emporter/</a:t>
            </a:r>
            <a:endParaRPr lang="fr-FR" noProof="0" dirty="0">
              <a:solidFill>
                <a:schemeClr val="tx2">
                  <a:lumMod val="75000"/>
                  <a:lumOff val="25000"/>
                </a:schemeClr>
              </a:solidFill>
              <a:latin typeface="Roboto Medium"/>
            </a:endParaRPr>
          </a:p>
        </p:txBody>
      </p:sp>
    </p:spTree>
    <p:extLst>
      <p:ext uri="{BB962C8B-B14F-4D97-AF65-F5344CB8AC3E}">
        <p14:creationId xmlns:p14="http://schemas.microsoft.com/office/powerpoint/2010/main" val="1017774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DD418-EAC9-10B1-0E97-E99F3F737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C8C92C-3FF0-12FF-F78E-B9EDA01AFF76}"/>
              </a:ext>
            </a:extLst>
          </p:cNvPr>
          <p:cNvSpPr>
            <a:spLocks noGrp="1"/>
          </p:cNvSpPr>
          <p:nvPr>
            <p:ph type="title"/>
          </p:nvPr>
        </p:nvSpPr>
        <p:spPr>
          <a:xfrm>
            <a:off x="451153" y="-46114"/>
            <a:ext cx="10515600" cy="1325563"/>
          </a:xfrm>
        </p:spPr>
        <p:txBody>
          <a:bodyPr/>
          <a:lstStyle/>
          <a:p>
            <a:r>
              <a:rPr lang="fr-FR" noProof="0" dirty="0">
                <a:latin typeface="Poppins SemiBold"/>
                <a:cs typeface="Poppins SemiBold"/>
              </a:rPr>
              <a:t>Possibilités de connexion</a:t>
            </a:r>
          </a:p>
        </p:txBody>
      </p:sp>
      <p:sp>
        <p:nvSpPr>
          <p:cNvPr id="8" name="Content Placeholder 2">
            <a:extLst>
              <a:ext uri="{FF2B5EF4-FFF2-40B4-BE49-F238E27FC236}">
                <a16:creationId xmlns:a16="http://schemas.microsoft.com/office/drawing/2014/main" id="{320B8DA6-092D-595C-71C3-5345374EE631}"/>
              </a:ext>
            </a:extLst>
          </p:cNvPr>
          <p:cNvSpPr txBox="1">
            <a:spLocks/>
          </p:cNvSpPr>
          <p:nvPr/>
        </p:nvSpPr>
        <p:spPr>
          <a:xfrm>
            <a:off x="647800" y="1274570"/>
            <a:ext cx="4729914" cy="4370394"/>
          </a:xfrm>
          <a:prstGeom prst="rect">
            <a:avLst/>
          </a:prstGeom>
        </p:spPr>
        <p:txBody>
          <a:bodyPr lIns="91440" tIns="45720" rIns="91440" bIns="45720" anchor="t">
            <a:no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b="1" noProof="0" dirty="0">
                <a:solidFill>
                  <a:srgbClr val="62409B"/>
                </a:solidFill>
                <a:latin typeface="Poppins SemiBold"/>
                <a:cs typeface="Poppins SemiBold"/>
              </a:rPr>
              <a:t>Partager le vécu</a:t>
            </a:r>
            <a:endParaRPr lang="fr-FR" sz="3200" b="1" noProof="0" dirty="0">
              <a:solidFill>
                <a:srgbClr val="7030A0"/>
              </a:solidFill>
              <a:latin typeface="Poppins SemiBold"/>
              <a:ea typeface="Roboto Black"/>
              <a:cs typeface="Poppins SemiBold"/>
            </a:endParaRPr>
          </a:p>
          <a:p>
            <a:pPr marL="0" indent="0">
              <a:buNone/>
            </a:pPr>
            <a:endParaRPr lang="fr-FR" sz="1100" b="1" noProof="0" dirty="0">
              <a:solidFill>
                <a:srgbClr val="62409B"/>
              </a:solidFill>
              <a:latin typeface="Poppins SemiBold"/>
              <a:cs typeface="Poppins SemiBold"/>
            </a:endParaRPr>
          </a:p>
          <a:p>
            <a:r>
              <a:rPr lang="fr-FR" b="1" noProof="0" dirty="0"/>
              <a:t>Trouvez</a:t>
            </a:r>
            <a:r>
              <a:rPr lang="fr-FR" noProof="0" dirty="0"/>
              <a:t> un objet </a:t>
            </a:r>
            <a:r>
              <a:rPr lang="fr-FR" i="1" noProof="0" dirty="0"/>
              <a:t>(dans votre sac/poche/téléphone)</a:t>
            </a:r>
            <a:r>
              <a:rPr lang="fr-FR" noProof="0" dirty="0"/>
              <a:t> qui en dit long sur vous.</a:t>
            </a:r>
          </a:p>
          <a:p>
            <a:r>
              <a:rPr lang="fr-FR" b="1" noProof="0" dirty="0"/>
              <a:t>Partagez-le</a:t>
            </a:r>
            <a:r>
              <a:rPr lang="fr-FR" noProof="0" dirty="0"/>
              <a:t> avec les autres personnes à votre table </a:t>
            </a:r>
            <a:r>
              <a:rPr lang="fr-FR" i="1" noProof="0" dirty="0"/>
              <a:t>(présentez-vous, ainsi que votre objet et expliquez pourquoi vous l’avez choisi).</a:t>
            </a:r>
            <a:endParaRPr lang="fr-FR" noProof="0" dirty="0"/>
          </a:p>
          <a:p>
            <a:pPr marL="0" indent="0">
              <a:buNone/>
            </a:pPr>
            <a:endParaRPr lang="fr-FR" i="1" noProof="0" dirty="0"/>
          </a:p>
        </p:txBody>
      </p:sp>
      <p:sp>
        <p:nvSpPr>
          <p:cNvPr id="4" name="Content Placeholder 2">
            <a:extLst>
              <a:ext uri="{FF2B5EF4-FFF2-40B4-BE49-F238E27FC236}">
                <a16:creationId xmlns:a16="http://schemas.microsoft.com/office/drawing/2014/main" id="{F77C2A35-1ED4-9366-6FF1-0CCAD2741E55}"/>
              </a:ext>
            </a:extLst>
          </p:cNvPr>
          <p:cNvSpPr txBox="1">
            <a:spLocks/>
          </p:cNvSpPr>
          <p:nvPr/>
        </p:nvSpPr>
        <p:spPr>
          <a:xfrm>
            <a:off x="6091680" y="1274570"/>
            <a:ext cx="5464378" cy="2618344"/>
          </a:xfrm>
          <a:prstGeom prst="rect">
            <a:avLst/>
          </a:prstGeom>
        </p:spPr>
        <p:txBody>
          <a:bodyPr lIns="91440" tIns="45720" rIns="91440" bIns="45720" anchor="t">
            <a:normAutofit/>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b="1" noProof="0" dirty="0">
                <a:solidFill>
                  <a:srgbClr val="62409B"/>
                </a:solidFill>
                <a:latin typeface="Poppins SemiBold"/>
                <a:cs typeface="Poppins SemiBold"/>
              </a:rPr>
              <a:t>Partager vos préférences</a:t>
            </a:r>
          </a:p>
          <a:p>
            <a:pPr marL="0" indent="0">
              <a:buNone/>
            </a:pPr>
            <a:endParaRPr lang="fr-FR" sz="1100" noProof="0" dirty="0">
              <a:latin typeface="Roboto Medium"/>
              <a:ea typeface="Roboto Medium"/>
              <a:cs typeface="Roboto Medium"/>
            </a:endParaRPr>
          </a:p>
          <a:p>
            <a:pPr marL="0" indent="0">
              <a:buNone/>
            </a:pPr>
            <a:r>
              <a:rPr lang="fr-FR" noProof="0" dirty="0">
                <a:latin typeface="Roboto Medium"/>
                <a:ea typeface="Roboto Medium"/>
                <a:cs typeface="Roboto Medium"/>
              </a:rPr>
              <a:t>Quel est votre espace préféré en plein air?</a:t>
            </a:r>
            <a:endParaRPr lang="fr-FR" sz="3000" noProof="0" dirty="0"/>
          </a:p>
        </p:txBody>
      </p:sp>
      <p:sp>
        <p:nvSpPr>
          <p:cNvPr id="6" name="Rectangle 5">
            <a:extLst>
              <a:ext uri="{FF2B5EF4-FFF2-40B4-BE49-F238E27FC236}">
                <a16:creationId xmlns:a16="http://schemas.microsoft.com/office/drawing/2014/main" id="{E04968B8-3D02-2336-332F-52BBC9BDB3EB}"/>
              </a:ext>
              <a:ext uri="{C183D7F6-B498-43B3-948B-1728B52AA6E4}">
                <adec:decorative xmlns:adec="http://schemas.microsoft.com/office/drawing/2017/decorative" val="1"/>
              </a:ext>
            </a:extLst>
          </p:cNvPr>
          <p:cNvSpPr/>
          <p:nvPr/>
        </p:nvSpPr>
        <p:spPr>
          <a:xfrm>
            <a:off x="649796" y="1873831"/>
            <a:ext cx="4729914" cy="380811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7" name="Rectangle 6">
            <a:extLst>
              <a:ext uri="{FF2B5EF4-FFF2-40B4-BE49-F238E27FC236}">
                <a16:creationId xmlns:a16="http://schemas.microsoft.com/office/drawing/2014/main" id="{D4AA26B6-92B3-88D5-00F1-9DC437AD0DAE}"/>
              </a:ext>
              <a:ext uri="{C183D7F6-B498-43B3-948B-1728B52AA6E4}">
                <adec:decorative xmlns:adec="http://schemas.microsoft.com/office/drawing/2017/decorative" val="1"/>
              </a:ext>
            </a:extLst>
          </p:cNvPr>
          <p:cNvSpPr/>
          <p:nvPr/>
        </p:nvSpPr>
        <p:spPr>
          <a:xfrm>
            <a:off x="5975631" y="1880140"/>
            <a:ext cx="5566272" cy="37960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pic>
        <p:nvPicPr>
          <p:cNvPr id="9" name="Picture 8" descr="Un collage de différentes images de la nature">
            <a:extLst>
              <a:ext uri="{FF2B5EF4-FFF2-40B4-BE49-F238E27FC236}">
                <a16:creationId xmlns:a16="http://schemas.microsoft.com/office/drawing/2014/main" id="{10B32E46-54B3-DA25-338D-9349182F6E3D}"/>
              </a:ext>
            </a:extLst>
          </p:cNvPr>
          <p:cNvPicPr>
            <a:picLocks noChangeAspect="1"/>
          </p:cNvPicPr>
          <p:nvPr/>
        </p:nvPicPr>
        <p:blipFill>
          <a:blip r:embed="rId3"/>
          <a:stretch>
            <a:fillRect/>
          </a:stretch>
        </p:blipFill>
        <p:spPr>
          <a:xfrm>
            <a:off x="7943321" y="2956567"/>
            <a:ext cx="2656265" cy="2567971"/>
          </a:xfrm>
          <a:prstGeom prst="rect">
            <a:avLst/>
          </a:prstGeom>
        </p:spPr>
      </p:pic>
    </p:spTree>
    <p:extLst>
      <p:ext uri="{BB962C8B-B14F-4D97-AF65-F5344CB8AC3E}">
        <p14:creationId xmlns:p14="http://schemas.microsoft.com/office/powerpoint/2010/main" val="155305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ABC3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10FD-C679-51DE-4C9B-98133EE0D09B}"/>
              </a:ext>
            </a:extLst>
          </p:cNvPr>
          <p:cNvSpPr>
            <a:spLocks noGrp="1"/>
          </p:cNvSpPr>
          <p:nvPr>
            <p:ph type="title"/>
          </p:nvPr>
        </p:nvSpPr>
        <p:spPr>
          <a:xfrm>
            <a:off x="0" y="0"/>
            <a:ext cx="7100038" cy="744279"/>
          </a:xfrm>
        </p:spPr>
        <p:txBody>
          <a:bodyPr vert="horz" lIns="91440" tIns="45720" rIns="91440" bIns="45720" rtlCol="0" anchor="b">
            <a:normAutofit/>
          </a:bodyPr>
          <a:lstStyle/>
          <a:p>
            <a:r>
              <a:rPr lang="fr-FR" sz="4400" noProof="0" dirty="0">
                <a:solidFill>
                  <a:srgbClr val="7ABC30"/>
                </a:solidFill>
              </a:rPr>
              <a:t>Comprendre le sujet</a:t>
            </a:r>
          </a:p>
        </p:txBody>
      </p:sp>
      <p:pic>
        <p:nvPicPr>
          <p:cNvPr id="4" name="Picture 3" descr="comprendre le sujet">
            <a:extLst>
              <a:ext uri="{FF2B5EF4-FFF2-40B4-BE49-F238E27FC236}">
                <a16:creationId xmlns:a16="http://schemas.microsoft.com/office/drawing/2014/main" id="{65BF0096-E83B-368D-C4ED-66E1F0500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459" y="846136"/>
            <a:ext cx="5465081" cy="5909733"/>
          </a:xfrm>
          <a:prstGeom prst="rect">
            <a:avLst/>
          </a:prstGeom>
        </p:spPr>
      </p:pic>
    </p:spTree>
    <p:extLst>
      <p:ext uri="{BB962C8B-B14F-4D97-AF65-F5344CB8AC3E}">
        <p14:creationId xmlns:p14="http://schemas.microsoft.com/office/powerpoint/2010/main" val="1081264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519EE-A44C-AEC1-64BB-141E522B8966}"/>
              </a:ext>
            </a:extLst>
          </p:cNvPr>
          <p:cNvSpPr>
            <a:spLocks noGrp="1"/>
          </p:cNvSpPr>
          <p:nvPr>
            <p:ph type="title"/>
          </p:nvPr>
        </p:nvSpPr>
        <p:spPr>
          <a:xfrm>
            <a:off x="827918" y="623064"/>
            <a:ext cx="10515600" cy="1090036"/>
          </a:xfrm>
        </p:spPr>
        <p:txBody>
          <a:bodyPr>
            <a:normAutofit fontScale="90000"/>
          </a:bodyPr>
          <a:lstStyle/>
          <a:p>
            <a:r>
              <a:rPr lang="fr-FR" sz="3600" noProof="0" dirty="0">
                <a:latin typeface="Poppins SemiBold"/>
                <a:cs typeface="Poppins SemiBold"/>
              </a:rPr>
              <a:t>Quels sont les trois mots qui vous viennent à l’esprit lorsque vous pensez à la </a:t>
            </a:r>
            <a:r>
              <a:rPr lang="fr-FR" sz="3600" noProof="0" dirty="0">
                <a:solidFill>
                  <a:srgbClr val="62409B"/>
                </a:solidFill>
                <a:latin typeface="Poppins SemiBold"/>
                <a:cs typeface="Poppins SemiBold"/>
              </a:rPr>
              <a:t>santé mentale</a:t>
            </a:r>
            <a:r>
              <a:rPr lang="fr-FR" sz="3600" noProof="0" dirty="0">
                <a:latin typeface="Poppins SemiBold"/>
                <a:cs typeface="Poppins SemiBold"/>
              </a:rPr>
              <a:t>?</a:t>
            </a:r>
          </a:p>
        </p:txBody>
      </p:sp>
      <p:sp>
        <p:nvSpPr>
          <p:cNvPr id="3" name="Content Placeholder 2">
            <a:extLst>
              <a:ext uri="{FF2B5EF4-FFF2-40B4-BE49-F238E27FC236}">
                <a16:creationId xmlns:a16="http://schemas.microsoft.com/office/drawing/2014/main" id="{20A1DA07-40EF-5D35-71FE-5758975F2E25}"/>
              </a:ext>
            </a:extLst>
          </p:cNvPr>
          <p:cNvSpPr>
            <a:spLocks noGrp="1"/>
          </p:cNvSpPr>
          <p:nvPr>
            <p:ph idx="1"/>
          </p:nvPr>
        </p:nvSpPr>
        <p:spPr>
          <a:xfrm>
            <a:off x="824346" y="2019588"/>
            <a:ext cx="10515600" cy="4157375"/>
          </a:xfrm>
        </p:spPr>
        <p:txBody>
          <a:bodyPr vert="horz" lIns="91440" tIns="45720" rIns="91440" bIns="45720" rtlCol="0" anchor="t">
            <a:normAutofit/>
          </a:bodyPr>
          <a:lstStyle/>
          <a:p>
            <a:pPr marL="400050" indent="-400050"/>
            <a:r>
              <a:rPr lang="fr-FR" sz="3600" noProof="0" dirty="0"/>
              <a:t>Écrivez un mot sur chaque note autocollante</a:t>
            </a:r>
            <a:endParaRPr lang="fr-FR" sz="3600" noProof="0" dirty="0">
              <a:solidFill>
                <a:srgbClr val="62409B"/>
              </a:solidFill>
            </a:endParaRPr>
          </a:p>
          <a:p>
            <a:pPr marL="400050" indent="-400050"/>
            <a:r>
              <a:rPr lang="fr-FR" sz="3600" noProof="0" dirty="0"/>
              <a:t>Collez vos notes autocollantes sur le tableau intitulé </a:t>
            </a:r>
            <a:r>
              <a:rPr lang="fr-FR" sz="3600" b="1" noProof="0" dirty="0">
                <a:solidFill>
                  <a:srgbClr val="62409B"/>
                </a:solidFill>
              </a:rPr>
              <a:t>santé mentale</a:t>
            </a:r>
            <a:endParaRPr lang="fr-FR" sz="3600" noProof="0" dirty="0">
              <a:solidFill>
                <a:srgbClr val="62409B"/>
              </a:solidFill>
            </a:endParaRPr>
          </a:p>
          <a:p>
            <a:pPr>
              <a:lnSpc>
                <a:spcPct val="108000"/>
              </a:lnSpc>
            </a:pPr>
            <a:endParaRPr lang="fr-FR" sz="3600" b="1" noProof="0" dirty="0">
              <a:solidFill>
                <a:srgbClr val="7030A0"/>
              </a:solidFill>
              <a:latin typeface="Roboto Black"/>
              <a:ea typeface="Roboto Black"/>
              <a:cs typeface="Roboto Black"/>
            </a:endParaRPr>
          </a:p>
        </p:txBody>
      </p:sp>
      <p:pic>
        <p:nvPicPr>
          <p:cNvPr id="6" name="Picture 5">
            <a:extLst>
              <a:ext uri="{FF2B5EF4-FFF2-40B4-BE49-F238E27FC236}">
                <a16:creationId xmlns:a16="http://schemas.microsoft.com/office/drawing/2014/main" id="{94F4AB9D-55BE-56A0-5EEB-87F830E555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86863" y="3832390"/>
            <a:ext cx="2203753" cy="2227944"/>
          </a:xfrm>
          <a:prstGeom prst="rect">
            <a:avLst/>
          </a:prstGeom>
        </p:spPr>
      </p:pic>
      <p:pic>
        <p:nvPicPr>
          <p:cNvPr id="8" name="Picture 7">
            <a:extLst>
              <a:ext uri="{FF2B5EF4-FFF2-40B4-BE49-F238E27FC236}">
                <a16:creationId xmlns:a16="http://schemas.microsoft.com/office/drawing/2014/main" id="{05DD1A7F-D581-E6FC-1E0D-71F3FA90A3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833335" y="3832390"/>
            <a:ext cx="2203753" cy="2227944"/>
          </a:xfrm>
          <a:prstGeom prst="rect">
            <a:avLst/>
          </a:prstGeom>
        </p:spPr>
      </p:pic>
      <p:pic>
        <p:nvPicPr>
          <p:cNvPr id="7" name="Picture 6">
            <a:extLst>
              <a:ext uri="{FF2B5EF4-FFF2-40B4-BE49-F238E27FC236}">
                <a16:creationId xmlns:a16="http://schemas.microsoft.com/office/drawing/2014/main" id="{F3228A71-F116-8ABA-85F4-02026F6D130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80481" y="3832389"/>
            <a:ext cx="2203753" cy="2227944"/>
          </a:xfrm>
          <a:prstGeom prst="rect">
            <a:avLst/>
          </a:prstGeom>
        </p:spPr>
      </p:pic>
    </p:spTree>
    <p:extLst>
      <p:ext uri="{BB962C8B-B14F-4D97-AF65-F5344CB8AC3E}">
        <p14:creationId xmlns:p14="http://schemas.microsoft.com/office/powerpoint/2010/main" val="3955879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A129D4CF93FD40B4303B32156186A5" ma:contentTypeVersion="25" ma:contentTypeDescription="Create a new document." ma:contentTypeScope="" ma:versionID="631fd5e51fe1ae588874efac742a6b39">
  <xsd:schema xmlns:xsd="http://www.w3.org/2001/XMLSchema" xmlns:xs="http://www.w3.org/2001/XMLSchema" xmlns:p="http://schemas.microsoft.com/office/2006/metadata/properties" xmlns:ns2="a1c9f355-ecd3-4278-9438-8cd8c6e98a42" xmlns:ns3="46a5dd20-f0b3-4d61-834b-69fb9fff00eb" targetNamespace="http://schemas.microsoft.com/office/2006/metadata/properties" ma:root="true" ma:fieldsID="99db51928ecf205186c823a0d029ff48" ns2:_="" ns3:_="">
    <xsd:import namespace="a1c9f355-ecd3-4278-9438-8cd8c6e98a42"/>
    <xsd:import namespace="46a5dd20-f0b3-4d61-834b-69fb9fff00e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3:_dlc_DocId" minOccurs="0"/>
                <xsd:element ref="ns3:_dlc_DocIdUrl" minOccurs="0"/>
                <xsd:element ref="ns3:_dlc_DocIdPersistId" minOccurs="0"/>
                <xsd:element ref="ns2:MediaServiceAutoKeyPoints" minOccurs="0"/>
                <xsd:element ref="ns2:MediaServiceKeyPoints" minOccurs="0"/>
                <xsd:element ref="ns2:MediaServiceLocation" minOccurs="0"/>
                <xsd:element ref="ns2:Priority" minOccurs="0"/>
                <xsd:element ref="ns2:MediaLengthInSeconds" minOccurs="0"/>
                <xsd:element ref="ns2:Thumbnail" minOccurs="0"/>
                <xsd:element ref="ns2:Image" minOccurs="0"/>
                <xsd:element ref="ns2:thumbnails" minOccurs="0"/>
                <xsd:element ref="ns2:lcf76f155ced4ddcb4097134ff3c332f" minOccurs="0"/>
                <xsd:element ref="ns3:TaxCatchAll" minOccurs="0"/>
                <xsd:element ref="ns2:MediaServiceObjectDetectorVersions" minOccurs="0"/>
                <xsd:element ref="ns2:MediaServiceSearchProperties" minOccurs="0"/>
                <xsd:element ref="ns2: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9f355-ecd3-4278-9438-8cd8c6e98a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Priority" ma:index="22" nillable="true" ma:displayName="Priority" ma:format="Dropdown" ma:internalName="Priority">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Thumbnail" ma:index="24" nillable="true" ma:displayName="Thumbnail" ma:format="Thumbnail" ma:internalName="Thumbnail">
      <xsd:simpleType>
        <xsd:restriction base="dms:Unknown"/>
      </xsd:simpleType>
    </xsd:element>
    <xsd:element name="Image" ma:index="25" nillable="true" ma:displayName="Image" ma:format="Thumbnail" ma:internalName="Image">
      <xsd:simpleType>
        <xsd:restriction base="dms:Unknown"/>
      </xsd:simpleType>
    </xsd:element>
    <xsd:element name="thumbnails" ma:index="26" nillable="true" ma:displayName="thumbnails" ma:internalName="thumbnails">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ee09c4f2-25f2-413f-84f7-6952626b5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Tags" ma:index="32" nillable="true" ma:displayName="Tags" ma:format="Dropdown" ma:internalName="Tags">
      <xsd:complexType>
        <xsd:complexContent>
          <xsd:extension base="dms:MultiChoice">
            <xsd:sequence>
              <xsd:element name="Value" maxOccurs="unbounded" minOccurs="0" nillable="true">
                <xsd:simpleType>
                  <xsd:restriction base="dms:Choice">
                    <xsd:enumeration value="Final"/>
                    <xsd:enumeration value="HearNowON2024"/>
                    <xsd:enumeration value="ThriveSMH"/>
                    <xsd:enumeration value="Ready for production"/>
                    <xsd:enumeration value="In production"/>
                    <xsd:enumeration value="Being drafted"/>
                  </xsd:restriction>
                </xsd:simpleType>
              </xsd:element>
            </xsd:sequence>
          </xsd:extension>
        </xsd:complexContent>
      </xsd:complexType>
    </xsd:element>
    <xsd:element name="MediaServiceBillingMetadata" ma:index="3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a5dd20-f0b3-4d61-834b-69fb9fff00e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_dlc_DocId" ma:index="16" nillable="true" ma:displayName="Document ID Value" ma:description="The value of the document ID assigned to this item." ma:internalName="_dlc_DocId" ma:readOnly="true">
      <xsd:simpleType>
        <xsd:restriction base="dms:Text"/>
      </xsd:simpleType>
    </xsd:element>
    <xsd:element name="_dlc_DocIdUrl" ma:index="1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8" nillable="true" ma:displayName="Persist ID" ma:description="Keep ID on add." ma:hidden="true" ma:internalName="_dlc_DocIdPersistId" ma:readOnly="true">
      <xsd:simpleType>
        <xsd:restriction base="dms:Boolean"/>
      </xsd:simpleType>
    </xsd:element>
    <xsd:element name="TaxCatchAll" ma:index="29" nillable="true" ma:displayName="Taxonomy Catch All Column" ma:hidden="true" ma:list="{4843a7ca-e0a5-46f1-9d85-5afda220eee2}" ma:internalName="TaxCatchAll" ma:showField="CatchAllData" ma:web="46a5dd20-f0b3-4d61-834b-69fb9fff00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Thumbnail xmlns="a1c9f355-ecd3-4278-9438-8cd8c6e98a42" xsi:nil="true"/>
    <_dlc_DocId xmlns="46a5dd20-f0b3-4d61-834b-69fb9fff00eb">2MMV42CKC3FZ-1937131458-135376</_dlc_DocId>
    <Priority xmlns="a1c9f355-ecd3-4278-9438-8cd8c6e98a42" xsi:nil="true"/>
    <Image xmlns="a1c9f355-ecd3-4278-9438-8cd8c6e98a42" xsi:nil="true"/>
    <Tags xmlns="a1c9f355-ecd3-4278-9438-8cd8c6e98a42" xsi:nil="true"/>
    <thumbnails xmlns="a1c9f355-ecd3-4278-9438-8cd8c6e98a42" xsi:nil="true"/>
    <_dlc_DocIdUrl xmlns="46a5dd20-f0b3-4d61-834b-69fb9fff00eb">
      <Url>https://smhosmso.sharepoint.com/sites/SchoolMentalHealthOntario/_layouts/15/DocIdRedir.aspx?ID=2MMV42CKC3FZ-1937131458-135376</Url>
      <Description>2MMV42CKC3FZ-1937131458-135376</Description>
    </_dlc_DocIdUrl>
    <lcf76f155ced4ddcb4097134ff3c332f xmlns="a1c9f355-ecd3-4278-9438-8cd8c6e98a42">
      <Terms xmlns="http://schemas.microsoft.com/office/infopath/2007/PartnerControls"/>
    </lcf76f155ced4ddcb4097134ff3c332f>
    <TaxCatchAll xmlns="46a5dd20-f0b3-4d61-834b-69fb9fff00eb" xsi:nil="true"/>
  </documentManagement>
</p:properties>
</file>

<file path=customXml/itemProps1.xml><?xml version="1.0" encoding="utf-8"?>
<ds:datastoreItem xmlns:ds="http://schemas.openxmlformats.org/officeDocument/2006/customXml" ds:itemID="{4F6A74EF-FF8F-4255-86F2-357F8B5ADA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c9f355-ecd3-4278-9438-8cd8c6e98a42"/>
    <ds:schemaRef ds:uri="46a5dd20-f0b3-4d61-834b-69fb9fff00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A4035F-27CB-4362-BC42-630D5ABFAF0D}">
  <ds:schemaRefs>
    <ds:schemaRef ds:uri="http://schemas.microsoft.com/sharepoint/v3/contenttype/forms"/>
  </ds:schemaRefs>
</ds:datastoreItem>
</file>

<file path=customXml/itemProps3.xml><?xml version="1.0" encoding="utf-8"?>
<ds:datastoreItem xmlns:ds="http://schemas.openxmlformats.org/officeDocument/2006/customXml" ds:itemID="{B1080027-E81B-4EFD-AA63-5901D2B8B989}">
  <ds:schemaRefs>
    <ds:schemaRef ds:uri="http://schemas.microsoft.com/sharepoint/events"/>
  </ds:schemaRefs>
</ds:datastoreItem>
</file>

<file path=customXml/itemProps4.xml><?xml version="1.0" encoding="utf-8"?>
<ds:datastoreItem xmlns:ds="http://schemas.openxmlformats.org/officeDocument/2006/customXml" ds:itemID="{50E4D4AB-1B58-4AD5-B1CB-B4BAD497DD26}">
  <ds:schemaRefs>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schemas.openxmlformats.org/package/2006/metadata/core-properties"/>
    <ds:schemaRef ds:uri="46a5dd20-f0b3-4d61-834b-69fb9fff00eb"/>
    <ds:schemaRef ds:uri="http://schemas.microsoft.com/office/infopath/2007/PartnerControls"/>
    <ds:schemaRef ds:uri="a1c9f355-ecd3-4278-9438-8cd8c6e98a42"/>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2318</Words>
  <Application>Microsoft Office PowerPoint</Application>
  <PresentationFormat>Widescreen</PresentationFormat>
  <Paragraphs>156</Paragraphs>
  <Slides>21</Slides>
  <Notes>21</Notes>
  <HiddenSlides>0</HiddenSlides>
  <MMClips>3</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Module A : Qu’est-ce que la santé mentale ?</vt:lpstr>
      <vt:lpstr>Notes pour les personnes à l’animation</vt:lpstr>
      <vt:lpstr>Notes pour les personnes à l’animation (suite)</vt:lpstr>
      <vt:lpstr>À la fin de ce module, nous serons en mesure de/d’ :</vt:lpstr>
      <vt:lpstr>Faire le point</vt:lpstr>
      <vt:lpstr>Options pour l’activité « Faire le point» </vt:lpstr>
      <vt:lpstr>Possibilités de connexion</vt:lpstr>
      <vt:lpstr>Comprendre le sujet</vt:lpstr>
      <vt:lpstr>Quels sont les trois mots qui vous viennent à l’esprit lorsque vous pensez à la santé mentale?</vt:lpstr>
      <vt:lpstr>Quels sont les trois mots qui vous viennent à l’esprit lorsque vous pensez à la maladie mentale?</vt:lpstr>
      <vt:lpstr>Réflexion</vt:lpstr>
      <vt:lpstr>Vidéo: Langage commun</vt:lpstr>
      <vt:lpstr>3 – 2 – 1 document</vt:lpstr>
      <vt:lpstr>Réflexion 2</vt:lpstr>
      <vt:lpstr>Approfondir le concept du double continuum.</vt:lpstr>
      <vt:lpstr>Construisez votre boîte à outils</vt:lpstr>
      <vt:lpstr>La Boussole de SMS-ON</vt:lpstr>
      <vt:lpstr>Commentaire</vt:lpstr>
      <vt:lpstr>Aller plus loin</vt:lpstr>
      <vt:lpstr>Littératie en santé mentale  à l’intention du personnel enseignant</vt:lpstr>
      <vt:lpstr>Restez connectés à SMS-ON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2026-03-11T17:59:44Z</dcterms:created>
  <dcterms:modified xsi:type="dcterms:W3CDTF">2026-03-31T16:24:04Z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09bc6e25-3746-469e-81ab-1c4e842da3e3</vt:lpwstr>
  </property>
  <property fmtid="{D5CDD505-2E9C-101B-9397-08002B2CF9AE}" pid="3" name="MediaServiceImageTags">
    <vt:lpwstr/>
  </property>
  <property fmtid="{D5CDD505-2E9C-101B-9397-08002B2CF9AE}" pid="4" name="ContentTypeId">
    <vt:lpwstr>0x010100CCA129D4CF93FD40B4303B32156186A5</vt:lpwstr>
  </property>
</Properties>
</file>