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56" r:id="rId5"/>
    <p:sldId id="259" r:id="rId6"/>
    <p:sldId id="296" r:id="rId7"/>
    <p:sldId id="308" r:id="rId8"/>
    <p:sldId id="324" r:id="rId9"/>
    <p:sldId id="325" r:id="rId10"/>
    <p:sldId id="362" r:id="rId11"/>
    <p:sldId id="327" r:id="rId12"/>
    <p:sldId id="363" r:id="rId13"/>
    <p:sldId id="369" r:id="rId14"/>
    <p:sldId id="368" r:id="rId15"/>
    <p:sldId id="366" r:id="rId16"/>
    <p:sldId id="365" r:id="rId17"/>
    <p:sldId id="367" r:id="rId18"/>
    <p:sldId id="361" r:id="rId19"/>
    <p:sldId id="370" r:id="rId20"/>
    <p:sldId id="300" r:id="rId21"/>
    <p:sldId id="349" r:id="rId22"/>
    <p:sldId id="35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32" userDrawn="1">
          <p15:clr>
            <a:srgbClr val="A4A3A4"/>
          </p15:clr>
        </p15:guide>
        <p15:guide id="2" pos="72" userDrawn="1">
          <p15:clr>
            <a:srgbClr val="A4A3A4"/>
          </p15:clr>
        </p15:guide>
        <p15:guide id="3" pos="4032" userDrawn="1">
          <p15:clr>
            <a:srgbClr val="A4A3A4"/>
          </p15:clr>
        </p15:guide>
        <p15:guide id="4" pos="4176" userDrawn="1">
          <p15:clr>
            <a:srgbClr val="A4A3A4"/>
          </p15:clr>
        </p15:guide>
        <p15:guide id="5" orient="horz" pos="1560" userDrawn="1">
          <p15:clr>
            <a:srgbClr val="A4A3A4"/>
          </p15:clr>
        </p15:guide>
        <p15:guide id="6" orient="horz" pos="24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ra Fortier" initials="AF" lastIdx="1" clrIdx="0">
    <p:extLst>
      <p:ext uri="{19B8F6BF-5375-455C-9EA6-DF929625EA0E}">
        <p15:presenceInfo xmlns:p15="http://schemas.microsoft.com/office/powerpoint/2012/main" userId="54e232798b74bf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237D"/>
    <a:srgbClr val="277F34"/>
    <a:srgbClr val="0277B5"/>
    <a:srgbClr val="0075B5"/>
    <a:srgbClr val="0071BB"/>
    <a:srgbClr val="EBEBEB"/>
    <a:srgbClr val="298135"/>
    <a:srgbClr val="3BA955"/>
    <a:srgbClr val="3BA950"/>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4DBB74-E88E-E7D9-1167-52113B500FDC}" v="5" dt="2025-03-14T19:22:48.6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9" autoAdjust="0"/>
    <p:restoredTop sz="86441" autoAdjust="0"/>
  </p:normalViewPr>
  <p:slideViewPr>
    <p:cSldViewPr snapToGrid="0" showGuides="1">
      <p:cViewPr>
        <p:scale>
          <a:sx n="64" d="100"/>
          <a:sy n="64" d="100"/>
        </p:scale>
        <p:origin x="606" y="690"/>
      </p:cViewPr>
      <p:guideLst>
        <p:guide pos="432"/>
        <p:guide pos="72"/>
        <p:guide pos="4032"/>
        <p:guide pos="4176"/>
        <p:guide orient="horz" pos="1560"/>
        <p:guide orient="horz" pos="2424"/>
      </p:guideLst>
    </p:cSldViewPr>
  </p:slideViewPr>
  <p:outlineViewPr>
    <p:cViewPr>
      <p:scale>
        <a:sx n="33" d="100"/>
        <a:sy n="33" d="100"/>
      </p:scale>
      <p:origin x="0" y="-1752"/>
    </p:cViewPr>
  </p:outlineViewPr>
  <p:notesTextViewPr>
    <p:cViewPr>
      <p:scale>
        <a:sx n="1" d="1"/>
        <a:sy n="1" d="1"/>
      </p:scale>
      <p:origin x="0" y="0"/>
    </p:cViewPr>
  </p:notesTextViewPr>
  <p:sorterViewPr>
    <p:cViewPr>
      <p:scale>
        <a:sx n="100" d="100"/>
        <a:sy n="100" d="100"/>
      </p:scale>
      <p:origin x="0" y="-20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68E017-108D-154D-A3EA-E17915180784}" type="datetimeFigureOut">
              <a:rPr lang="fr-CA" smtClean="0"/>
              <a:t>2025-03-14</a:t>
            </a:fld>
            <a:endParaRPr lang="fr-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F1EC08-273C-A34B-82C2-A0CCCB0F9D12}" type="slidenum">
              <a:rPr lang="fr-CA" smtClean="0"/>
              <a:t>‹#›</a:t>
            </a:fld>
            <a:endParaRPr lang="fr-CA"/>
          </a:p>
        </p:txBody>
      </p:sp>
    </p:spTree>
    <p:extLst>
      <p:ext uri="{BB962C8B-B14F-4D97-AF65-F5344CB8AC3E}">
        <p14:creationId xmlns:p14="http://schemas.microsoft.com/office/powerpoint/2010/main" val="3572549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1</a:t>
            </a:fld>
            <a:endParaRPr lang="fr-CA"/>
          </a:p>
        </p:txBody>
      </p:sp>
    </p:spTree>
    <p:extLst>
      <p:ext uri="{BB962C8B-B14F-4D97-AF65-F5344CB8AC3E}">
        <p14:creationId xmlns:p14="http://schemas.microsoft.com/office/powerpoint/2010/main" val="2510800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Arial" panose="020B0604020202020204" pitchFamily="34" charset="0"/>
                <a:ea typeface="Arial" panose="020B0604020202020204" pitchFamily="34" charset="0"/>
              </a:rPr>
              <a:t>NOTE</a:t>
            </a:r>
            <a:r>
              <a:rPr lang="en-US" sz="1200" dirty="0">
                <a:effectLst/>
                <a:latin typeface="Arial" panose="020B0604020202020204" pitchFamily="34" charset="0"/>
                <a:ea typeface="Arial" panose="020B0604020202020204" pitchFamily="34" charset="0"/>
              </a:rPr>
              <a:t>: A discussion guide about stress is available in Appendix A. </a:t>
            </a:r>
            <a:endParaRPr lang="en-CA" sz="1200" dirty="0">
              <a:effectLst/>
              <a:latin typeface="Arial" panose="020B0604020202020204" pitchFamily="34" charset="0"/>
              <a:ea typeface="Arial" panose="020B0604020202020204" pitchFamily="34" charset="0"/>
            </a:endParaRPr>
          </a:p>
          <a:p>
            <a:pPr marL="180340" marR="655320">
              <a:lnSpc>
                <a:spcPct val="102000"/>
              </a:lnSpc>
              <a:spcBef>
                <a:spcPts val="600"/>
              </a:spcBef>
              <a:spcAft>
                <a:spcPts val="0"/>
              </a:spcAft>
            </a:pPr>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11</a:t>
            </a:fld>
            <a:endParaRPr lang="fr-CA"/>
          </a:p>
        </p:txBody>
      </p:sp>
    </p:spTree>
    <p:extLst>
      <p:ext uri="{BB962C8B-B14F-4D97-AF65-F5344CB8AC3E}">
        <p14:creationId xmlns:p14="http://schemas.microsoft.com/office/powerpoint/2010/main" val="31391941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9700" marR="608965">
              <a:lnSpc>
                <a:spcPct val="102000"/>
              </a:lnSpc>
              <a:spcBef>
                <a:spcPts val="660"/>
              </a:spcBef>
              <a:spcAft>
                <a:spcPts val="0"/>
              </a:spcAft>
            </a:pPr>
            <a:r>
              <a:rPr lang="en-US" sz="1800" b="1" dirty="0">
                <a:effectLst/>
                <a:latin typeface="Arial" panose="020B0604020202020204" pitchFamily="34" charset="0"/>
                <a:ea typeface="Arial" panose="020B0604020202020204" pitchFamily="34" charset="0"/>
              </a:rPr>
              <a:t>Teacher prompt: “</a:t>
            </a:r>
            <a:r>
              <a:rPr lang="en-US" sz="1800" dirty="0">
                <a:effectLst/>
                <a:latin typeface="Arial" panose="020B0604020202020204" pitchFamily="34" charset="0"/>
                <a:ea typeface="Arial" panose="020B0604020202020204" pitchFamily="34" charset="0"/>
              </a:rPr>
              <a:t>Guided</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breathing</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exercises</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are</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effective</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useful</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tool</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help</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us</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check-in</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with</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ourselves</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manage our emotions. These types of interventions can help decrease how our body physically reacts to stress, and helps us calm our mind.</a:t>
            </a:r>
            <a:endParaRPr lang="en-CA" sz="1800" dirty="0">
              <a:effectLst/>
              <a:latin typeface="Arial" panose="020B0604020202020204" pitchFamily="34" charset="0"/>
              <a:ea typeface="Arial" panose="020B0604020202020204" pitchFamily="34" charset="0"/>
            </a:endParaRPr>
          </a:p>
          <a:p>
            <a:pPr marL="139700" marR="608965">
              <a:lnSpc>
                <a:spcPct val="102000"/>
              </a:lnSpc>
              <a:spcBef>
                <a:spcPts val="660"/>
              </a:spcBef>
              <a:spcAft>
                <a:spcPts val="0"/>
              </a:spcAft>
            </a:pPr>
            <a:r>
              <a:rPr lang="en-US" sz="1800" dirty="0">
                <a:solidFill>
                  <a:srgbClr val="000000"/>
                </a:solidFill>
                <a:effectLst/>
                <a:latin typeface="Arial" panose="020B0604020202020204" pitchFamily="34" charset="0"/>
                <a:ea typeface="Arial" panose="020B0604020202020204" pitchFamily="34" charset="0"/>
              </a:rPr>
              <a:t>This</a:t>
            </a:r>
            <a:r>
              <a:rPr lang="en-CA" sz="1800" dirty="0">
                <a:effectLst/>
                <a:latin typeface="Arial" panose="020B0604020202020204" pitchFamily="34" charset="0"/>
                <a:ea typeface="Arial" panose="020B0604020202020204" pitchFamily="34" charset="0"/>
              </a:rPr>
              <a:t> breathing technique is a quick and easy strategy to use before a test, when starting a big assignment, before a free throw, or any time you feel somewhat anxious.</a:t>
            </a:r>
            <a:r>
              <a:rPr lang="en-US" sz="1800" dirty="0">
                <a:solidFill>
                  <a:srgbClr val="000000"/>
                </a:solidFill>
                <a:effectLst/>
                <a:latin typeface="Arial" panose="020B0604020202020204" pitchFamily="34" charset="0"/>
                <a:ea typeface="Arial" panose="020B0604020202020204" pitchFamily="34" charset="0"/>
              </a:rPr>
              <a:t>”</a:t>
            </a:r>
            <a:r>
              <a:rPr lang="en-CA" sz="1800" dirty="0">
                <a:effectLst/>
                <a:latin typeface="Arial" panose="020B0604020202020204" pitchFamily="34" charset="0"/>
                <a:ea typeface="Arial" panose="020B0604020202020204" pitchFamily="34" charset="0"/>
              </a:rPr>
              <a:t> </a:t>
            </a:r>
            <a:br>
              <a:rPr lang="en-US" sz="1800" dirty="0">
                <a:effectLst/>
                <a:latin typeface="Arial" panose="020B0604020202020204" pitchFamily="34" charset="0"/>
                <a:ea typeface="Arial" panose="020B0604020202020204" pitchFamily="34" charset="0"/>
              </a:rPr>
            </a:b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12</a:t>
            </a:fld>
            <a:endParaRPr lang="fr-CA"/>
          </a:p>
        </p:txBody>
      </p:sp>
    </p:spTree>
    <p:extLst>
      <p:ext uri="{BB962C8B-B14F-4D97-AF65-F5344CB8AC3E}">
        <p14:creationId xmlns:p14="http://schemas.microsoft.com/office/powerpoint/2010/main" val="511428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noProof="0" dirty="0">
                <a:effectLst/>
                <a:latin typeface="Arial" panose="020B0604020202020204" pitchFamily="34" charset="0"/>
                <a:ea typeface="Arial" panose="020B0604020202020204" pitchFamily="34" charset="0"/>
              </a:rPr>
              <a:t>Teacher prompt:</a:t>
            </a:r>
            <a:endParaRPr lang="en-CA" sz="1200" b="1" noProof="0" dirty="0">
              <a:solidFill>
                <a:schemeClr val="tx1"/>
              </a:solidFill>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noProof="0" dirty="0">
                <a:solidFill>
                  <a:schemeClr val="tx1"/>
                </a:solidFill>
                <a:effectLst/>
                <a:latin typeface="Arial" panose="020B0604020202020204" pitchFamily="34" charset="0"/>
              </a:rPr>
              <a:t>“</a:t>
            </a:r>
            <a:r>
              <a:rPr lang="en-CA" sz="1200" noProof="0" dirty="0">
                <a:solidFill>
                  <a:srgbClr val="0070C0"/>
                </a:solidFill>
                <a:latin typeface="Century Gothic" panose="020B0502020202020204" pitchFamily="34" charset="0"/>
              </a:rPr>
              <a:t>Find a word, saying or phrase that you can use when you need it.”</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noProof="0" dirty="0">
                <a:effectLst/>
                <a:latin typeface="Arial" panose="020B0604020202020204" pitchFamily="34" charset="0"/>
                <a:ea typeface="Arial" panose="020B0604020202020204" pitchFamily="34" charset="0"/>
              </a:rPr>
              <a:t>“You can also</a:t>
            </a:r>
            <a:r>
              <a:rPr lang="en-CA" sz="1800" spc="-3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add</a:t>
            </a:r>
            <a:r>
              <a:rPr lang="en-CA" sz="1800" spc="-3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this</a:t>
            </a:r>
            <a:r>
              <a:rPr lang="en-CA" sz="1800" spc="-3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to</a:t>
            </a:r>
            <a:r>
              <a:rPr lang="en-CA" sz="1800" spc="-3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your</a:t>
            </a:r>
            <a:r>
              <a:rPr lang="en-CA" sz="1800" spc="-3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square</a:t>
            </a:r>
            <a:r>
              <a:rPr lang="en-CA" sz="1800" spc="-3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breathing”</a:t>
            </a:r>
            <a:r>
              <a:rPr lang="en-CA" sz="1800" spc="-3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by</a:t>
            </a:r>
            <a:r>
              <a:rPr lang="en-CA" sz="1800" spc="-3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saying</a:t>
            </a:r>
            <a:r>
              <a:rPr lang="en-CA" sz="1800" spc="-3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your</a:t>
            </a:r>
            <a:r>
              <a:rPr lang="en-CA" sz="1800" spc="-3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words</a:t>
            </a:r>
            <a:r>
              <a:rPr lang="en-CA" sz="1800" spc="-3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during</a:t>
            </a:r>
            <a:r>
              <a:rPr lang="en-CA" sz="1800" spc="-3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the</a:t>
            </a:r>
            <a:r>
              <a:rPr lang="en-CA" sz="1800" spc="-3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4</a:t>
            </a:r>
            <a:r>
              <a:rPr lang="en-CA" sz="1800" spc="-3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second</a:t>
            </a:r>
            <a:r>
              <a:rPr lang="en-CA" sz="1800" spc="-35" noProof="0" dirty="0">
                <a:effectLst/>
                <a:latin typeface="Arial" panose="020B0604020202020204" pitchFamily="34" charset="0"/>
                <a:ea typeface="Arial" panose="020B0604020202020204" pitchFamily="34" charset="0"/>
              </a:rPr>
              <a:t> </a:t>
            </a:r>
            <a:r>
              <a:rPr lang="en-CA" sz="1800" spc="-10" noProof="0" dirty="0">
                <a:effectLst/>
                <a:latin typeface="Arial" panose="020B0604020202020204" pitchFamily="34" charset="0"/>
                <a:ea typeface="Arial" panose="020B0604020202020204" pitchFamily="34" charset="0"/>
              </a:rPr>
              <a:t>pause.”</a:t>
            </a:r>
            <a:endParaRPr lang="en-CA" sz="1800" noProof="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rgbClr val="0070C0"/>
              </a:solidFill>
              <a:latin typeface="Century Gothic" panose="020B0502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13</a:t>
            </a:fld>
            <a:endParaRPr lang="fr-CA"/>
          </a:p>
        </p:txBody>
      </p:sp>
    </p:spTree>
    <p:extLst>
      <p:ext uri="{BB962C8B-B14F-4D97-AF65-F5344CB8AC3E}">
        <p14:creationId xmlns:p14="http://schemas.microsoft.com/office/powerpoint/2010/main" val="3714926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340" marR="585470">
              <a:spcBef>
                <a:spcPts val="525"/>
              </a:spcBef>
              <a:spcAft>
                <a:spcPts val="0"/>
              </a:spcAft>
              <a:tabLst>
                <a:tab pos="367665" algn="l"/>
                <a:tab pos="368300" algn="l"/>
              </a:tabLst>
            </a:pPr>
            <a:r>
              <a:rPr lang="en-US" sz="1800" b="1" dirty="0">
                <a:effectLst/>
                <a:latin typeface="Arial" panose="020B0604020202020204" pitchFamily="34" charset="0"/>
                <a:ea typeface="Arial" panose="020B0604020202020204" pitchFamily="34" charset="0"/>
              </a:rPr>
              <a:t>Teacher prompt: </a:t>
            </a:r>
            <a:endParaRPr lang="en-CA" sz="1800" dirty="0">
              <a:effectLst/>
              <a:latin typeface="Arial" panose="020B0604020202020204" pitchFamily="34" charset="0"/>
              <a:ea typeface="Arial" panose="020B0604020202020204" pitchFamily="34" charset="0"/>
            </a:endParaRPr>
          </a:p>
          <a:p>
            <a:pPr marL="180340" marR="585470">
              <a:spcBef>
                <a:spcPts val="525"/>
              </a:spcBef>
              <a:spcAft>
                <a:spcPts val="0"/>
              </a:spcAft>
              <a:tabLst>
                <a:tab pos="367665" algn="l"/>
                <a:tab pos="368300" algn="l"/>
              </a:tabLst>
            </a:pPr>
            <a:r>
              <a:rPr lang="en-US" sz="1800" dirty="0">
                <a:effectLst/>
                <a:latin typeface="Arial" panose="020B0604020202020204" pitchFamily="34" charset="0"/>
                <a:ea typeface="Arial" panose="020B0604020202020204" pitchFamily="34" charset="0"/>
              </a:rPr>
              <a:t>“At times we can feel overwhelmed by many commitments and stressors.</a:t>
            </a:r>
            <a:r>
              <a:rPr lang="en-US" sz="1800" spc="40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Sometimes one task feels so large</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that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begin</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feel</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stressed</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about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it.</a:t>
            </a:r>
            <a:r>
              <a:rPr lang="en-US" sz="1800" spc="-5" dirty="0">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marL="180340" marR="585470">
              <a:spcBef>
                <a:spcPts val="525"/>
              </a:spcBef>
              <a:spcAft>
                <a:spcPts val="0"/>
              </a:spcAft>
              <a:tabLst>
                <a:tab pos="367665" algn="l"/>
                <a:tab pos="368300" algn="l"/>
              </a:tabLst>
            </a:pPr>
            <a:r>
              <a:rPr lang="en-US" sz="1800" dirty="0">
                <a:effectLst/>
                <a:latin typeface="Arial" panose="020B0604020202020204" pitchFamily="34" charset="0"/>
                <a:ea typeface="Arial" panose="020B0604020202020204" pitchFamily="34" charset="0"/>
              </a:rPr>
              <a:t>When</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people</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manage</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their</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time</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effectively,</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it</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can</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reduce</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their</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stress</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by</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knowing</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what’s</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expected and</a:t>
            </a:r>
            <a:r>
              <a:rPr lang="en-US" sz="1800" spc="-8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by</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minimizing</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need to rush, cram, or compromise on the quality of their work.</a:t>
            </a:r>
            <a:endParaRPr lang="en-CA" sz="1800" dirty="0">
              <a:effectLst/>
              <a:latin typeface="Arial" panose="020B0604020202020204" pitchFamily="34" charset="0"/>
              <a:ea typeface="Arial" panose="020B0604020202020204" pitchFamily="34" charset="0"/>
            </a:endParaRPr>
          </a:p>
          <a:p>
            <a:pPr marL="180340" marR="585470">
              <a:spcBef>
                <a:spcPts val="525"/>
              </a:spcBef>
              <a:spcAft>
                <a:spcPts val="0"/>
              </a:spcAft>
              <a:tabLst>
                <a:tab pos="368300" algn="l"/>
              </a:tabLst>
            </a:pPr>
            <a:r>
              <a:rPr lang="en-US" sz="1800" dirty="0">
                <a:effectLst/>
                <a:latin typeface="Arial" panose="020B0604020202020204" pitchFamily="34" charset="0"/>
                <a:ea typeface="Arial" panose="020B0604020202020204" pitchFamily="34" charset="0"/>
              </a:rPr>
              <a:t>Here’s a trick! Breakdown difficult tasks into steps, this helps relieve stress.</a:t>
            </a:r>
            <a:endParaRPr lang="en-CA" sz="1800" dirty="0">
              <a:effectLst/>
              <a:latin typeface="Arial" panose="020B0604020202020204" pitchFamily="34" charset="0"/>
              <a:ea typeface="Arial" panose="020B0604020202020204" pitchFamily="34" charset="0"/>
            </a:endParaRPr>
          </a:p>
          <a:p>
            <a:pPr marL="180340" marR="585470">
              <a:spcBef>
                <a:spcPts val="525"/>
              </a:spcBef>
              <a:spcAft>
                <a:spcPts val="0"/>
              </a:spcAft>
              <a:tabLst>
                <a:tab pos="367665" algn="l"/>
                <a:tab pos="368300" algn="l"/>
              </a:tabLst>
            </a:pPr>
            <a:r>
              <a:rPr lang="en-US" sz="1800" dirty="0">
                <a:effectLst/>
                <a:latin typeface="Arial" panose="020B0604020202020204" pitchFamily="34" charset="0"/>
                <a:ea typeface="Arial" panose="020B0604020202020204" pitchFamily="34" charset="0"/>
              </a:rPr>
              <a:t>Practice using time management skills by creating checklists and adding the items to your calendar. You can use your electronic devices or your day planner to organize your time and activities”.</a:t>
            </a:r>
            <a:endParaRPr lang="en-CA" sz="1800" dirty="0">
              <a:effectLst/>
              <a:latin typeface="Arial" panose="020B0604020202020204" pitchFamily="34" charset="0"/>
              <a:ea typeface="Arial" panose="020B0604020202020204" pitchFamily="34" charset="0"/>
            </a:endParaRPr>
          </a:p>
          <a:p>
            <a:br>
              <a:rPr lang="en-US" sz="1800" dirty="0">
                <a:effectLst/>
                <a:latin typeface="Arial" panose="020B0604020202020204" pitchFamily="34" charset="0"/>
                <a:ea typeface="Arial" panose="020B0604020202020204" pitchFamily="34" charset="0"/>
              </a:rPr>
            </a:br>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14</a:t>
            </a:fld>
            <a:endParaRPr lang="fr-CA"/>
          </a:p>
        </p:txBody>
      </p:sp>
    </p:spTree>
    <p:extLst>
      <p:ext uri="{BB962C8B-B14F-4D97-AF65-F5344CB8AC3E}">
        <p14:creationId xmlns:p14="http://schemas.microsoft.com/office/powerpoint/2010/main" val="29461489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Arial" panose="020B0604020202020204" pitchFamily="34" charset="0"/>
                <a:ea typeface="Arial" panose="020B0604020202020204" pitchFamily="34" charset="0"/>
              </a:rPr>
              <a:t>NOTE</a:t>
            </a:r>
            <a:r>
              <a:rPr lang="en-US" sz="1800" dirty="0">
                <a:effectLst/>
                <a:latin typeface="Arial" panose="020B0604020202020204" pitchFamily="34" charset="0"/>
                <a:ea typeface="Arial" panose="020B0604020202020204" pitchFamily="34" charset="0"/>
              </a:rPr>
              <a:t>: A discussion guide about stress is available in Appendix A. </a:t>
            </a:r>
            <a:endParaRPr lang="en-CA" sz="18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800" b="0" dirty="0">
              <a:solidFill>
                <a:srgbClr val="000000"/>
              </a:solidFill>
              <a:effectLst/>
              <a:latin typeface="Arial" panose="020B0604020202020204" pitchFamily="34" charset="0"/>
            </a:endParaRPr>
          </a:p>
          <a:p>
            <a:pPr marL="180340">
              <a:spcBef>
                <a:spcPts val="685"/>
              </a:spcBef>
              <a:spcAft>
                <a:spcPts val="0"/>
              </a:spcAft>
              <a:tabLst>
                <a:tab pos="876935" algn="l"/>
              </a:tabLst>
            </a:pPr>
            <a:r>
              <a:rPr lang="en-CA" sz="1800" dirty="0">
                <a:effectLst/>
                <a:latin typeface="Arial" panose="020B0604020202020204" pitchFamily="34" charset="0"/>
                <a:ea typeface="Arial" panose="020B0604020202020204" pitchFamily="34" charset="0"/>
              </a:rPr>
              <a:t>You can choose to read these questions to the class and ask students to offer their suggestions, then follow up with a discussion using the points offered </a:t>
            </a:r>
            <a:r>
              <a:rPr lang="en-CA" sz="1800" b="1" dirty="0">
                <a:effectLst/>
                <a:latin typeface="Arial" panose="020B0604020202020204" pitchFamily="34" charset="0"/>
                <a:ea typeface="Arial" panose="020B0604020202020204" pitchFamily="34" charset="0"/>
              </a:rPr>
              <a:t>in appendix A</a:t>
            </a:r>
            <a:r>
              <a:rPr lang="en-CA" sz="1800" dirty="0">
                <a:effectLst/>
                <a:latin typeface="Arial" panose="020B0604020202020204" pitchFamily="34" charset="0"/>
                <a:ea typeface="Arial" panose="020B0604020202020204" pitchFamily="34" charset="0"/>
              </a:rPr>
              <a:t>. </a:t>
            </a:r>
          </a:p>
          <a:p>
            <a:pPr marL="180340">
              <a:spcBef>
                <a:spcPts val="685"/>
              </a:spcBef>
              <a:spcAft>
                <a:spcPts val="0"/>
              </a:spcAft>
              <a:tabLst>
                <a:tab pos="876935" algn="l"/>
              </a:tabLst>
            </a:pPr>
            <a:r>
              <a:rPr lang="en-CA" sz="1800" b="1" dirty="0">
                <a:effectLst/>
                <a:latin typeface="Arial" panose="020B0604020202020204" pitchFamily="34" charset="0"/>
                <a:ea typeface="Arial" panose="020B0604020202020204" pitchFamily="34" charset="0"/>
              </a:rPr>
              <a:t>You can also offer some time when students can complete their plan individually.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800" b="0" dirty="0">
              <a:solidFill>
                <a:srgbClr val="000000"/>
              </a:solidFill>
              <a:effectLst/>
              <a:latin typeface="Arial" panose="020B0604020202020204" pitchFamily="34" charset="0"/>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15</a:t>
            </a:fld>
            <a:endParaRPr lang="fr-CA"/>
          </a:p>
        </p:txBody>
      </p:sp>
    </p:spTree>
    <p:extLst>
      <p:ext uri="{BB962C8B-B14F-4D97-AF65-F5344CB8AC3E}">
        <p14:creationId xmlns:p14="http://schemas.microsoft.com/office/powerpoint/2010/main" val="1791868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You can provide a reminder of the feedback strategies learning in lesson 2 can be used as a help-seeking approach. </a:t>
            </a:r>
          </a:p>
        </p:txBody>
      </p:sp>
      <p:sp>
        <p:nvSpPr>
          <p:cNvPr id="4" name="Slide Number Placeholder 3"/>
          <p:cNvSpPr>
            <a:spLocks noGrp="1"/>
          </p:cNvSpPr>
          <p:nvPr>
            <p:ph type="sldNum" sz="quarter" idx="5"/>
          </p:nvPr>
        </p:nvSpPr>
        <p:spPr/>
        <p:txBody>
          <a:bodyPr/>
          <a:lstStyle/>
          <a:p>
            <a:fld id="{8CF1EC08-273C-A34B-82C2-A0CCCB0F9D12}" type="slidenum">
              <a:rPr lang="fr-CA" smtClean="0"/>
              <a:t>16</a:t>
            </a:fld>
            <a:endParaRPr lang="fr-CA"/>
          </a:p>
        </p:txBody>
      </p:sp>
    </p:spTree>
    <p:extLst>
      <p:ext uri="{BB962C8B-B14F-4D97-AF65-F5344CB8AC3E}">
        <p14:creationId xmlns:p14="http://schemas.microsoft.com/office/powerpoint/2010/main" val="2939292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0fc5b0fb23_1_2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8" name="Google Shape;328;g20fc5b0fb23_1_2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CA" dirty="0"/>
              <a:t>Let students know that some phone lines are open 24/7 and some have certain hours. Encourage students to check out the ones they prefer.</a:t>
            </a:r>
            <a:endParaRPr dirty="0"/>
          </a:p>
          <a:p>
            <a:pPr marL="0" lvl="0" indent="0" algn="l" rtl="0">
              <a:lnSpc>
                <a:spcPct val="100000"/>
              </a:lnSpc>
              <a:spcBef>
                <a:spcPts val="0"/>
              </a:spcBef>
              <a:spcAft>
                <a:spcPts val="0"/>
              </a:spcAft>
              <a:buSzPts val="1100"/>
              <a:buNone/>
            </a:pPr>
            <a:endParaRPr sz="1800" b="0" i="0" dirty="0">
              <a:solidFill>
                <a:srgbClr val="000000"/>
              </a:solidFill>
              <a:latin typeface="Arial"/>
              <a:ea typeface="Arial"/>
              <a:cs typeface="Arial"/>
              <a:sym typeface="Arial"/>
            </a:endParaRPr>
          </a:p>
          <a:p>
            <a:pPr marL="0" lvl="0" indent="0" algn="l" rtl="0">
              <a:lnSpc>
                <a:spcPct val="100000"/>
              </a:lnSpc>
              <a:spcBef>
                <a:spcPts val="0"/>
              </a:spcBef>
              <a:spcAft>
                <a:spcPts val="0"/>
              </a:spcAft>
              <a:buSzPts val="1100"/>
              <a:buNone/>
            </a:pPr>
            <a:r>
              <a:rPr lang="en-CA" sz="1800" b="1" i="0" dirty="0">
                <a:solidFill>
                  <a:srgbClr val="000000"/>
                </a:solidFill>
                <a:latin typeface="Arial"/>
                <a:ea typeface="Arial"/>
                <a:cs typeface="Arial"/>
                <a:sym typeface="Arial"/>
              </a:rPr>
              <a:t>Teacher prompt: </a:t>
            </a:r>
            <a:r>
              <a:rPr lang="en-CA" sz="1800" b="0" i="0" dirty="0">
                <a:solidFill>
                  <a:srgbClr val="000000"/>
                </a:solidFill>
                <a:latin typeface="Arial"/>
                <a:ea typeface="Arial"/>
                <a:cs typeface="Arial"/>
                <a:sym typeface="Arial"/>
              </a:rPr>
              <a:t>“While there are many things we can do to help during stressful situations, we can’t and we don’t control everything, and sometimes things get in the way of our ability to manage. Our ability to manage stress can also be impacted things such as loss, health or financial issues, how safe we feel, and many others. If you try the strategies discussed and they aren’t helping, or if your stress is really big, long-lasting, and getting in the way of your day-to-day life, you don’t have to manage alone. There are people who can help and remember, you </a:t>
            </a:r>
            <a:r>
              <a:rPr lang="en-CA" sz="1800" b="0" i="1" dirty="0">
                <a:solidFill>
                  <a:srgbClr val="000000"/>
                </a:solidFill>
                <a:latin typeface="Arial"/>
                <a:ea typeface="Arial"/>
                <a:cs typeface="Arial"/>
                <a:sym typeface="Arial"/>
              </a:rPr>
              <a:t>deserve </a:t>
            </a:r>
            <a:r>
              <a:rPr lang="en-CA" sz="1800" b="0" i="0" dirty="0">
                <a:solidFill>
                  <a:srgbClr val="000000"/>
                </a:solidFill>
                <a:latin typeface="Arial"/>
                <a:ea typeface="Arial"/>
                <a:cs typeface="Arial"/>
                <a:sym typeface="Arial"/>
              </a:rPr>
              <a:t>support. If you aren’t sure how to start the conversation, you can use words such as these: </a:t>
            </a:r>
            <a:endParaRPr dirty="0"/>
          </a:p>
          <a:p>
            <a:pPr marL="628650" lvl="1" indent="-171450" algn="l" rtl="0">
              <a:lnSpc>
                <a:spcPct val="100000"/>
              </a:lnSpc>
              <a:spcBef>
                <a:spcPts val="0"/>
              </a:spcBef>
              <a:spcAft>
                <a:spcPts val="0"/>
              </a:spcAft>
              <a:buSzPts val="1100"/>
              <a:buChar char="○"/>
            </a:pPr>
            <a:r>
              <a:rPr lang="en-CA" sz="1100" b="0" i="0" dirty="0">
                <a:solidFill>
                  <a:srgbClr val="000000"/>
                </a:solidFill>
                <a:latin typeface="Quattrocento Sans"/>
                <a:ea typeface="Quattrocento Sans"/>
                <a:cs typeface="Quattrocento Sans"/>
                <a:sym typeface="Quattrocento Sans"/>
              </a:rPr>
              <a:t>Something has been bothering me. Can you help me find someone to talk to about it?</a:t>
            </a:r>
            <a:endParaRPr dirty="0"/>
          </a:p>
          <a:p>
            <a:pPr marL="628650" lvl="1" indent="-171450" algn="l" rtl="0">
              <a:lnSpc>
                <a:spcPct val="100000"/>
              </a:lnSpc>
              <a:spcBef>
                <a:spcPts val="0"/>
              </a:spcBef>
              <a:spcAft>
                <a:spcPts val="0"/>
              </a:spcAft>
              <a:buSzPts val="1100"/>
              <a:buChar char="○"/>
            </a:pPr>
            <a:r>
              <a:rPr lang="en-CA" sz="1100" b="0" i="0" dirty="0">
                <a:solidFill>
                  <a:srgbClr val="000000"/>
                </a:solidFill>
                <a:latin typeface="Quattrocento Sans"/>
                <a:ea typeface="Quattrocento Sans"/>
                <a:cs typeface="Quattrocento Sans"/>
                <a:sym typeface="Quattrocento Sans"/>
              </a:rPr>
              <a:t>I’ve been feeling stressed a lot lately. Can I talk to you about it?</a:t>
            </a:r>
            <a:endParaRPr dirty="0"/>
          </a:p>
          <a:p>
            <a:pPr marL="628650" lvl="1" indent="-171450" algn="l" rtl="0">
              <a:lnSpc>
                <a:spcPct val="100000"/>
              </a:lnSpc>
              <a:spcBef>
                <a:spcPts val="0"/>
              </a:spcBef>
              <a:spcAft>
                <a:spcPts val="0"/>
              </a:spcAft>
              <a:buSzPts val="1100"/>
              <a:buChar char="○"/>
            </a:pPr>
            <a:r>
              <a:rPr lang="en-CA" sz="1100" b="0" i="0" dirty="0">
                <a:solidFill>
                  <a:srgbClr val="000000"/>
                </a:solidFill>
                <a:latin typeface="Quattrocento Sans"/>
                <a:ea typeface="Quattrocento Sans"/>
                <a:cs typeface="Quattrocento Sans"/>
                <a:sym typeface="Quattrocento Sans"/>
              </a:rPr>
              <a:t>Do you have some time to meet with me? There’s something I need help with.” </a:t>
            </a:r>
            <a:endParaRPr dirty="0"/>
          </a:p>
          <a:p>
            <a:pPr marL="0" lvl="0" indent="0" algn="l" rtl="0">
              <a:lnSpc>
                <a:spcPct val="100000"/>
              </a:lnSpc>
              <a:spcBef>
                <a:spcPts val="0"/>
              </a:spcBef>
              <a:spcAft>
                <a:spcPts val="0"/>
              </a:spcAft>
              <a:buSzPts val="1100"/>
              <a:buNone/>
            </a:pPr>
            <a:endParaRPr sz="1100" b="0" i="0" dirty="0">
              <a:solidFill>
                <a:srgbClr val="000000"/>
              </a:solidFill>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100"/>
              <a:buNone/>
            </a:pPr>
            <a:r>
              <a:rPr lang="en-CA" sz="1800" b="1" i="0" dirty="0">
                <a:solidFill>
                  <a:srgbClr val="000000"/>
                </a:solidFill>
                <a:latin typeface="Arial"/>
                <a:ea typeface="Arial"/>
                <a:cs typeface="Arial"/>
                <a:sym typeface="Arial"/>
              </a:rPr>
              <a:t>Teacher prompt </a:t>
            </a:r>
            <a:r>
              <a:rPr lang="en-CA" sz="1800" b="0" i="0" dirty="0">
                <a:solidFill>
                  <a:srgbClr val="000000"/>
                </a:solidFill>
                <a:latin typeface="Arial"/>
                <a:ea typeface="Arial"/>
                <a:cs typeface="Arial"/>
                <a:sym typeface="Arial"/>
              </a:rPr>
              <a:t>“This resource can help you identify t</a:t>
            </a:r>
            <a:r>
              <a:rPr lang="en-CA" sz="1800" b="0" i="0" dirty="0">
                <a:solidFill>
                  <a:srgbClr val="2F2F2F"/>
                </a:solidFill>
                <a:latin typeface="Arial"/>
                <a:ea typeface="Arial"/>
                <a:cs typeface="Arial"/>
                <a:sym typeface="Arial"/>
              </a:rPr>
              <a:t>he people, places, and things that are there to support you when you need it</a:t>
            </a:r>
            <a:r>
              <a:rPr lang="en-CA" sz="1800" b="0" i="0" dirty="0">
                <a:solidFill>
                  <a:srgbClr val="000000"/>
                </a:solidFill>
                <a:latin typeface="Arial"/>
                <a:ea typeface="Arial"/>
                <a:cs typeface="Arial"/>
                <a:sym typeface="Arial"/>
              </a:rPr>
              <a:t>. It’s important to update your Pocketbook from time to time. As you follow your path, you will meet new people who may become strong allies and supports for you. Add them to your Pocketbook! And if you travel to new places, pay attention to formal mental health services, too. There is always help through any tough time you might experience.” </a:t>
            </a:r>
            <a:endParaRPr b="0" i="0" dirty="0">
              <a:solidFill>
                <a:srgbClr val="000000"/>
              </a:solidFill>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lgn="just">
              <a:lnSpc>
                <a:spcPct val="102000"/>
              </a:lnSpc>
            </a:pPr>
            <a:r>
              <a:rPr lang="en-CA" sz="1800" b="1" dirty="0">
                <a:effectLst/>
                <a:latin typeface="Arial" panose="020B0604020202020204" pitchFamily="34" charset="0"/>
                <a:ea typeface="Arial" panose="020B0604020202020204" pitchFamily="34" charset="0"/>
              </a:rPr>
              <a:t>Teacher prompt: </a:t>
            </a:r>
            <a:r>
              <a:rPr lang="en-CA" sz="1800" b="0" dirty="0">
                <a:effectLst/>
                <a:latin typeface="Arial" panose="020B0604020202020204" pitchFamily="34" charset="0"/>
                <a:ea typeface="Arial" panose="020B0604020202020204" pitchFamily="34" charset="0"/>
              </a:rPr>
              <a:t>“Take a few moments and revisit your lesson 1 “Message of Hope”. In light of everything you’ve learned throughout the S4L unit, is there anything you would like to add or modify from your original message?”</a:t>
            </a:r>
            <a:endParaRPr lang="en-US"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18</a:t>
            </a:fld>
            <a:endParaRPr lang="fr-CA"/>
          </a:p>
        </p:txBody>
      </p:sp>
    </p:spTree>
    <p:extLst>
      <p:ext uri="{BB962C8B-B14F-4D97-AF65-F5344CB8AC3E}">
        <p14:creationId xmlns:p14="http://schemas.microsoft.com/office/powerpoint/2010/main" val="9508967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340" marR="221615" algn="just">
              <a:lnSpc>
                <a:spcPct val="96000"/>
              </a:lnSpc>
              <a:spcBef>
                <a:spcPts val="770"/>
              </a:spcBef>
              <a:spcAft>
                <a:spcPts val="0"/>
              </a:spcAft>
              <a:tabLst>
                <a:tab pos="304800" algn="l"/>
              </a:tabLst>
            </a:pPr>
            <a:r>
              <a:rPr lang="en-US" sz="1800" b="1" dirty="0">
                <a:effectLst/>
                <a:latin typeface="Arial" panose="020B0604020202020204" pitchFamily="34" charset="0"/>
                <a:ea typeface="Arial" panose="020B0604020202020204" pitchFamily="34" charset="0"/>
              </a:rPr>
              <a:t>Teacher Prompt:</a:t>
            </a:r>
            <a:r>
              <a:rPr lang="en-US" sz="1800" dirty="0">
                <a:effectLst/>
                <a:latin typeface="Arial" panose="020B0604020202020204" pitchFamily="34" charset="0"/>
                <a:ea typeface="Arial" panose="020B0604020202020204" pitchFamily="34" charset="0"/>
              </a:rPr>
              <a:t> “As this is the last lesson in the S4L unit, I’d like you to take a moment to</a:t>
            </a:r>
            <a:r>
              <a:rPr lang="en-US" sz="1800" spc="-10" dirty="0">
                <a:effectLst/>
                <a:latin typeface="Arial" panose="020B0604020202020204" pitchFamily="34" charset="0"/>
                <a:ea typeface="Arial" panose="020B0604020202020204" pitchFamily="34" charset="0"/>
              </a:rPr>
              <a:t> reflect on the following consolidation question. If you wish, you can add you thoughts to your Notebook.”</a:t>
            </a:r>
            <a:endParaRPr lang="en-CA"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19</a:t>
            </a:fld>
            <a:endParaRPr lang="fr-CA"/>
          </a:p>
        </p:txBody>
      </p:sp>
    </p:spTree>
    <p:extLst>
      <p:ext uri="{BB962C8B-B14F-4D97-AF65-F5344CB8AC3E}">
        <p14:creationId xmlns:p14="http://schemas.microsoft.com/office/powerpoint/2010/main" val="678272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CA" sz="2000" b="1" i="0" noProof="0" dirty="0">
                <a:solidFill>
                  <a:srgbClr val="2E74B5"/>
                </a:solidFill>
                <a:latin typeface="Century Gothic"/>
                <a:ea typeface="Century Gothic"/>
                <a:cs typeface="Century Gothic"/>
                <a:sym typeface="Century Gothic"/>
              </a:rPr>
              <a:t>MINDS ON</a:t>
            </a:r>
            <a:r>
              <a:rPr lang="en-CA" sz="2000" b="0" i="0" noProof="0" dirty="0">
                <a:solidFill>
                  <a:srgbClr val="2E74B5"/>
                </a:solidFill>
                <a:latin typeface="Century Gothic"/>
                <a:ea typeface="Century Gothic"/>
                <a:cs typeface="Century Gothic"/>
                <a:sym typeface="Century Gothic"/>
              </a:rPr>
              <a:t> - </a:t>
            </a:r>
            <a:r>
              <a:rPr lang="en-CA" sz="2000" b="1" i="0" noProof="0" dirty="0">
                <a:solidFill>
                  <a:srgbClr val="7030A0"/>
                </a:solidFill>
                <a:latin typeface="Century Gothic"/>
                <a:ea typeface="Century Gothic"/>
                <a:cs typeface="Century Gothic"/>
                <a:sym typeface="Century Gothic"/>
              </a:rPr>
              <a:t>Warm up activity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CA" sz="2000" b="1" i="0" u="none" strike="noStrike" cap="none" noProof="0" dirty="0">
              <a:solidFill>
                <a:srgbClr val="7030A0"/>
              </a:solidFill>
              <a:latin typeface="Century Gothic"/>
              <a:ea typeface="Arial"/>
              <a:cs typeface="Arial"/>
              <a:sym typeface="Century Gothic"/>
            </a:endParaRPr>
          </a:p>
          <a:p>
            <a:pPr marL="180340" marR="585470">
              <a:spcBef>
                <a:spcPts val="525"/>
              </a:spcBef>
              <a:spcAft>
                <a:spcPts val="0"/>
              </a:spcAft>
              <a:tabLst>
                <a:tab pos="367665" algn="l"/>
                <a:tab pos="368300" algn="l"/>
              </a:tabLst>
            </a:pPr>
            <a:r>
              <a:rPr lang="en-CA" sz="1800" b="1" noProof="0" dirty="0">
                <a:effectLst/>
                <a:latin typeface="Arial" panose="020B0604020202020204" pitchFamily="34" charset="0"/>
                <a:ea typeface="Arial" panose="020B0604020202020204" pitchFamily="34" charset="0"/>
              </a:rPr>
              <a:t>Teacher prompt: “</a:t>
            </a:r>
            <a:r>
              <a:rPr lang="en-CA" sz="1800" noProof="0" dirty="0">
                <a:effectLst/>
                <a:latin typeface="Arial" panose="020B0604020202020204" pitchFamily="34" charset="0"/>
                <a:ea typeface="Arial" panose="020B0604020202020204" pitchFamily="34" charset="0"/>
              </a:rPr>
              <a:t>The</a:t>
            </a:r>
            <a:r>
              <a:rPr lang="en-CA" sz="1800" spc="-8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right</a:t>
            </a:r>
            <a:r>
              <a:rPr lang="en-CA" sz="1800" spc="-8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amount</a:t>
            </a:r>
            <a:r>
              <a:rPr lang="en-CA" sz="1800" spc="-8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of</a:t>
            </a:r>
            <a:r>
              <a:rPr lang="en-CA" sz="1800" spc="-8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stress</a:t>
            </a:r>
            <a:r>
              <a:rPr lang="en-CA" sz="1800" spc="-8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can</a:t>
            </a:r>
            <a:r>
              <a:rPr lang="en-CA" sz="1800" spc="-8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be</a:t>
            </a:r>
            <a:r>
              <a:rPr lang="en-CA" sz="1800" spc="-8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a</a:t>
            </a:r>
            <a:r>
              <a:rPr lang="en-CA" sz="1800" spc="-8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helpful</a:t>
            </a:r>
            <a:r>
              <a:rPr lang="en-CA" sz="1800" spc="-8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motivator</a:t>
            </a:r>
            <a:r>
              <a:rPr lang="en-CA" sz="1800" spc="-8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and</a:t>
            </a:r>
            <a:r>
              <a:rPr lang="en-CA" sz="1800" spc="-8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can</a:t>
            </a:r>
            <a:r>
              <a:rPr lang="en-CA" sz="1800" spc="-8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actually</a:t>
            </a:r>
            <a:r>
              <a:rPr lang="en-CA" sz="1800" spc="-8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fuel</a:t>
            </a:r>
            <a:r>
              <a:rPr lang="en-CA" sz="1800" spc="-8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our performance,</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like</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on</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tests</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or</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in</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sports.</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If</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we</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are</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nervous,</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it</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means</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we</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care,</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and</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when</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we</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care,</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we</a:t>
            </a:r>
            <a:r>
              <a:rPr lang="en-CA" sz="1800" spc="-2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work hard.</a:t>
            </a:r>
            <a:r>
              <a:rPr lang="en-CA" sz="1800" spc="-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When</a:t>
            </a:r>
            <a:r>
              <a:rPr lang="en-CA" sz="1800" spc="-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we</a:t>
            </a:r>
            <a:r>
              <a:rPr lang="en-CA" sz="1800" spc="-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manage</a:t>
            </a:r>
            <a:r>
              <a:rPr lang="en-CA" sz="1800" spc="-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our</a:t>
            </a:r>
            <a:r>
              <a:rPr lang="en-CA" sz="1800" spc="-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stress,</a:t>
            </a:r>
            <a:r>
              <a:rPr lang="en-CA" sz="1800" spc="-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we</a:t>
            </a:r>
            <a:r>
              <a:rPr lang="en-CA" sz="1800" spc="-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can</a:t>
            </a:r>
            <a:r>
              <a:rPr lang="en-CA" sz="1800" spc="-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perform</a:t>
            </a:r>
            <a:r>
              <a:rPr lang="en-CA" sz="1800" spc="-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at</a:t>
            </a:r>
            <a:r>
              <a:rPr lang="en-CA" sz="1800" spc="-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our</a:t>
            </a:r>
            <a:r>
              <a:rPr lang="en-CA" sz="1800" spc="-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best.</a:t>
            </a:r>
            <a:r>
              <a:rPr lang="en-CA" sz="1800" spc="-5"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Learning helpful habits for managing stress, helps us at school, at work, in</a:t>
            </a:r>
            <a:r>
              <a:rPr lang="en-CA" sz="1800" spc="-3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sports,</a:t>
            </a:r>
            <a:r>
              <a:rPr lang="en-CA" sz="1800" spc="-3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and</a:t>
            </a:r>
            <a:r>
              <a:rPr lang="en-CA" sz="1800" spc="-3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in</a:t>
            </a:r>
            <a:r>
              <a:rPr lang="en-CA" sz="1800" spc="-3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our</a:t>
            </a:r>
            <a:r>
              <a:rPr lang="en-CA" sz="1800" spc="-3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relationships</a:t>
            </a:r>
            <a:r>
              <a:rPr lang="en-CA" sz="1800" spc="-3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with</a:t>
            </a:r>
            <a:r>
              <a:rPr lang="en-CA" sz="1800" spc="-30" noProof="0" dirty="0">
                <a:effectLst/>
                <a:latin typeface="Arial" panose="020B0604020202020204" pitchFamily="34" charset="0"/>
                <a:ea typeface="Arial" panose="020B0604020202020204" pitchFamily="34" charset="0"/>
              </a:rPr>
              <a:t> </a:t>
            </a:r>
            <a:r>
              <a:rPr lang="en-CA" sz="1800" noProof="0" dirty="0">
                <a:effectLst/>
                <a:latin typeface="Arial" panose="020B0604020202020204" pitchFamily="34" charset="0"/>
                <a:ea typeface="Arial" panose="020B0604020202020204" pitchFamily="34" charset="0"/>
              </a:rPr>
              <a:t>others.”</a:t>
            </a:r>
          </a:p>
          <a:p>
            <a:endParaRPr lang="en-CA" sz="1200" b="1" i="0" noProof="0" dirty="0">
              <a:solidFill>
                <a:srgbClr val="7030A0"/>
              </a:solidFill>
              <a:latin typeface="Century Gothic"/>
              <a:sym typeface="Century Gothic"/>
            </a:endParaRPr>
          </a:p>
          <a:p>
            <a:pPr marL="180340" marR="819785">
              <a:spcBef>
                <a:spcPts val="500"/>
              </a:spcBef>
              <a:spcAft>
                <a:spcPts val="0"/>
              </a:spcAft>
              <a:tabLst>
                <a:tab pos="457200" algn="l"/>
              </a:tabLst>
            </a:pPr>
            <a:r>
              <a:rPr lang="en-CA" sz="1800" noProof="0" dirty="0">
                <a:effectLst/>
                <a:highlight>
                  <a:srgbClr val="FFFF00"/>
                </a:highlight>
                <a:latin typeface="Arial" panose="020B0604020202020204" pitchFamily="34" charset="0"/>
                <a:ea typeface="Arial" panose="020B0604020202020204" pitchFamily="34" charset="0"/>
              </a:rPr>
              <a:t>Set a timer for 2 minutes then ask student to provide as many stress management strategies as they can. </a:t>
            </a:r>
          </a:p>
          <a:p>
            <a:pPr marL="180340" marR="819785">
              <a:spcBef>
                <a:spcPts val="500"/>
              </a:spcBef>
              <a:spcAft>
                <a:spcPts val="0"/>
              </a:spcAft>
              <a:tabLst>
                <a:tab pos="457200" algn="l"/>
              </a:tabLst>
            </a:pPr>
            <a:endParaRPr lang="en-CA" sz="1800" b="1" noProof="0" dirty="0">
              <a:effectLst/>
              <a:highlight>
                <a:srgbClr val="FFFF00"/>
              </a:highlight>
              <a:latin typeface="Arial" panose="020B0604020202020204" pitchFamily="34" charset="0"/>
              <a:ea typeface="Arial" panose="020B0604020202020204" pitchFamily="34" charset="0"/>
            </a:endParaRPr>
          </a:p>
          <a:p>
            <a:pPr marL="180340" marR="819785">
              <a:spcBef>
                <a:spcPts val="500"/>
              </a:spcBef>
              <a:spcAft>
                <a:spcPts val="0"/>
              </a:spcAft>
              <a:tabLst>
                <a:tab pos="457200" algn="l"/>
              </a:tabLst>
            </a:pPr>
            <a:r>
              <a:rPr lang="en-CA" sz="1800" b="1" noProof="0" dirty="0">
                <a:effectLst/>
                <a:highlight>
                  <a:srgbClr val="FFFF00"/>
                </a:highlight>
                <a:latin typeface="Arial" panose="020B0604020202020204" pitchFamily="34" charset="0"/>
                <a:ea typeface="Arial" panose="020B0604020202020204" pitchFamily="34" charset="0"/>
              </a:rPr>
              <a:t>Optional: </a:t>
            </a:r>
            <a:r>
              <a:rPr lang="en-CA" sz="1800" b="0" noProof="0" dirty="0">
                <a:effectLst/>
                <a:highlight>
                  <a:srgbClr val="FFFF00"/>
                </a:highlight>
                <a:latin typeface="Arial" panose="020B0604020202020204" pitchFamily="34" charset="0"/>
                <a:ea typeface="Arial" panose="020B0604020202020204" pitchFamily="34" charset="0"/>
              </a:rPr>
              <a:t>You can use a « word cloud » option on </a:t>
            </a:r>
            <a:r>
              <a:rPr lang="en-CA" sz="1800" b="0" noProof="0" dirty="0" err="1">
                <a:effectLst/>
                <a:highlight>
                  <a:srgbClr val="FFFF00"/>
                </a:highlight>
                <a:latin typeface="Arial" panose="020B0604020202020204" pitchFamily="34" charset="0"/>
                <a:ea typeface="Arial" panose="020B0604020202020204" pitchFamily="34" charset="0"/>
              </a:rPr>
              <a:t>Mentimeter</a:t>
            </a:r>
            <a:r>
              <a:rPr lang="en-CA" sz="1800" b="0" noProof="0" dirty="0">
                <a:effectLst/>
                <a:highlight>
                  <a:srgbClr val="FFFF00"/>
                </a:highlight>
                <a:latin typeface="Arial" panose="020B0604020202020204" pitchFamily="34" charset="0"/>
                <a:ea typeface="Arial" panose="020B0604020202020204" pitchFamily="34" charset="0"/>
              </a:rPr>
              <a:t> or ask student to add their ideas on </a:t>
            </a:r>
            <a:r>
              <a:rPr lang="en-CA" sz="1800" b="0" noProof="0" dirty="0" err="1">
                <a:effectLst/>
                <a:highlight>
                  <a:srgbClr val="FFFF00"/>
                </a:highlight>
                <a:latin typeface="Arial" panose="020B0604020202020204" pitchFamily="34" charset="0"/>
                <a:ea typeface="Arial" panose="020B0604020202020204" pitchFamily="34" charset="0"/>
              </a:rPr>
              <a:t>Jamboard</a:t>
            </a:r>
            <a:r>
              <a:rPr lang="en-CA" sz="1800" b="0" noProof="0" dirty="0">
                <a:effectLst/>
                <a:highlight>
                  <a:srgbClr val="FFFF00"/>
                </a:highlight>
                <a:latin typeface="Arial" panose="020B0604020202020204" pitchFamily="34" charset="0"/>
                <a:ea typeface="Arial" panose="020B0604020202020204" pitchFamily="34" charset="0"/>
              </a:rPr>
              <a:t>.</a:t>
            </a:r>
            <a:endParaRPr lang="en-CA" sz="1200" b="0" i="0" u="none" strike="sngStrike" cap="none" noProof="0" dirty="0">
              <a:solidFill>
                <a:srgbClr val="000000"/>
              </a:solidFill>
              <a:latin typeface="Arial"/>
              <a:ea typeface="Arial"/>
              <a:cs typeface="Arial"/>
              <a:sym typeface="Arial"/>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3</a:t>
            </a:fld>
            <a:endParaRPr lang="fr-CA"/>
          </a:p>
        </p:txBody>
      </p:sp>
    </p:spTree>
    <p:extLst>
      <p:ext uri="{BB962C8B-B14F-4D97-AF65-F5344CB8AC3E}">
        <p14:creationId xmlns:p14="http://schemas.microsoft.com/office/powerpoint/2010/main" val="1747518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000" b="1" i="0" noProof="0" dirty="0">
                <a:solidFill>
                  <a:srgbClr val="FF0000"/>
                </a:solidFill>
                <a:latin typeface="Century Gothic"/>
                <a:sym typeface="Century Gothic"/>
              </a:rPr>
              <a:t>After the 2 minutes are done... debrief: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000" b="1" i="0" noProof="0" dirty="0">
              <a:solidFill>
                <a:srgbClr val="FF0000"/>
              </a:solidFill>
              <a:latin typeface="Century Gothic"/>
              <a:sym typeface="Century Gothic"/>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noProof="0" dirty="0">
                <a:effectLst/>
                <a:latin typeface="Arial" panose="020B0604020202020204" pitchFamily="34" charset="0"/>
                <a:ea typeface="Arial" panose="020B0604020202020204" pitchFamily="34" charset="0"/>
              </a:rPr>
              <a:t>Teacher prompt:</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noProof="0" dirty="0">
                <a:effectLst/>
                <a:latin typeface="Arial" panose="020B0604020202020204" pitchFamily="34" charset="0"/>
                <a:ea typeface="Calibri" panose="020F0502020204030204" pitchFamily="34" charset="0"/>
              </a:rPr>
              <a:t>“How did you find having a limited time available to provide your answers?”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spc="0" noProof="0" dirty="0">
                <a:effectLst/>
                <a:latin typeface="Arial" panose="020B0604020202020204" pitchFamily="34" charset="0"/>
                <a:ea typeface="Calibri" panose="020F0502020204030204" pitchFamily="34" charset="0"/>
              </a:rPr>
              <a:t>How did it make you feel?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a:effectLst/>
                <a:latin typeface="Arial" panose="020B0604020202020204" pitchFamily="34" charset="0"/>
                <a:ea typeface="Calibri" panose="020F0502020204030204" pitchFamily="34" charset="0"/>
              </a:rPr>
              <a:t>Motived?</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a:effectLst/>
                <a:latin typeface="Arial" panose="020B0604020202020204" pitchFamily="34" charset="0"/>
                <a:ea typeface="Calibri" panose="020F0502020204030204" pitchFamily="34" charset="0"/>
              </a:rPr>
              <a:t>Unmotivated?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noProof="0" dirty="0">
                <a:effectLst/>
                <a:latin typeface="Arial" panose="020B0604020202020204" pitchFamily="34" charset="0"/>
                <a:ea typeface="Calibri" panose="020F0502020204030204" pitchFamily="34" charset="0"/>
              </a:rPr>
              <a:t>Nothing in particular?</a:t>
            </a:r>
            <a:endParaRPr lang="en-CA" sz="1200" noProof="0" dirty="0">
              <a:effectLst/>
              <a:latin typeface="Arial" panose="020B0604020202020204" pitchFamily="34" charset="0"/>
              <a:ea typeface="Arial" panose="020B0604020202020204" pitchFamily="34" charset="0"/>
            </a:endParaRPr>
          </a:p>
          <a:p>
            <a:pPr marL="342900" marR="362585" lvl="0" indent="-342900">
              <a:spcBef>
                <a:spcPts val="500"/>
              </a:spcBef>
              <a:spcAft>
                <a:spcPts val="0"/>
              </a:spcAft>
              <a:buClr>
                <a:srgbClr val="0072BC"/>
              </a:buClr>
              <a:buSzPts val="1400"/>
              <a:buFont typeface="Arial" panose="020B0604020202020204" pitchFamily="34" charset="0"/>
              <a:buChar char="•"/>
              <a:tabLst>
                <a:tab pos="457200" algn="l"/>
                <a:tab pos="914400" algn="l"/>
              </a:tabLst>
            </a:pPr>
            <a:r>
              <a:rPr lang="en-CA" sz="1200" spc="0" noProof="0" dirty="0">
                <a:effectLst/>
                <a:latin typeface="Arial" panose="020B0604020202020204" pitchFamily="34" charset="0"/>
                <a:ea typeface="Calibri" panose="020F0502020204030204" pitchFamily="34" charset="0"/>
              </a:rPr>
              <a:t>Did you have the impression that you would have had more ideas to share or that you weren’t able to access all of your ideas because of the time constraints? </a:t>
            </a:r>
          </a:p>
          <a:p>
            <a:pPr marL="342900" marR="362585" lvl="0" indent="-342900">
              <a:spcBef>
                <a:spcPts val="500"/>
              </a:spcBef>
              <a:spcAft>
                <a:spcPts val="0"/>
              </a:spcAft>
              <a:buClr>
                <a:srgbClr val="0072BC"/>
              </a:buClr>
              <a:buSzPts val="1400"/>
              <a:buFont typeface="Arial" panose="020B0604020202020204" pitchFamily="34" charset="0"/>
              <a:buChar char="•"/>
              <a:tabLst>
                <a:tab pos="457200" algn="l"/>
                <a:tab pos="914400" algn="l"/>
              </a:tabLst>
            </a:pPr>
            <a:r>
              <a:rPr lang="en-CA" sz="1200" spc="0" noProof="0" dirty="0">
                <a:effectLst/>
                <a:latin typeface="Arial" panose="020B0604020202020204" pitchFamily="34" charset="0"/>
                <a:ea typeface="Calibri" panose="020F0502020204030204" pitchFamily="34" charset="0"/>
              </a:rPr>
              <a:t>Other impressions?</a:t>
            </a:r>
          </a:p>
          <a:p>
            <a:pPr marL="342900" marR="362585" lvl="0" indent="-342900">
              <a:spcBef>
                <a:spcPts val="500"/>
              </a:spcBef>
              <a:spcAft>
                <a:spcPts val="0"/>
              </a:spcAft>
              <a:buClr>
                <a:srgbClr val="0072BC"/>
              </a:buClr>
              <a:buSzPts val="1400"/>
              <a:buFont typeface="Arial" panose="020B0604020202020204" pitchFamily="34" charset="0"/>
              <a:buChar char="•"/>
              <a:tabLst>
                <a:tab pos="457200" algn="l"/>
                <a:tab pos="914400" algn="l"/>
              </a:tabLst>
            </a:pPr>
            <a:endParaRPr lang="en-CA" sz="1200" spc="0" noProof="0" dirty="0">
              <a:effectLst/>
              <a:latin typeface="Arial" panose="020B0604020202020204" pitchFamily="34" charset="0"/>
              <a:ea typeface="Arial" panose="020B0604020202020204" pitchFamily="34" charset="0"/>
            </a:endParaRPr>
          </a:p>
          <a:p>
            <a:pPr marL="0" marR="362585" lvl="0" indent="0">
              <a:spcBef>
                <a:spcPts val="500"/>
              </a:spcBef>
              <a:spcAft>
                <a:spcPts val="0"/>
              </a:spcAft>
              <a:buClr>
                <a:srgbClr val="0072BC"/>
              </a:buClr>
              <a:buSzPts val="1400"/>
              <a:buFont typeface="Arial" panose="020B0604020202020204" pitchFamily="34" charset="0"/>
              <a:buNone/>
              <a:tabLst>
                <a:tab pos="457200" algn="l"/>
                <a:tab pos="914400" algn="l"/>
              </a:tabLst>
            </a:pPr>
            <a:r>
              <a:rPr lang="en-CA" sz="1200" b="1" spc="0" noProof="0" dirty="0">
                <a:effectLst/>
                <a:latin typeface="Arial" panose="020B0604020202020204" pitchFamily="34" charset="0"/>
                <a:ea typeface="Arial" panose="020B0604020202020204" pitchFamily="34" charset="0"/>
              </a:rPr>
              <a:t>NOTE: </a:t>
            </a:r>
            <a:r>
              <a:rPr lang="en-CA" sz="1200" b="0" spc="0" noProof="0" dirty="0">
                <a:effectLst/>
                <a:latin typeface="Arial" panose="020B0604020202020204" pitchFamily="34" charset="0"/>
                <a:ea typeface="Arial" panose="020B0604020202020204" pitchFamily="34" charset="0"/>
              </a:rPr>
              <a:t>This can be done as a class discuss, or as an anonymous online survey through </a:t>
            </a:r>
            <a:r>
              <a:rPr lang="en-CA" sz="1200" b="0" spc="0" noProof="0" dirty="0" err="1">
                <a:effectLst/>
                <a:latin typeface="Arial" panose="020B0604020202020204" pitchFamily="34" charset="0"/>
                <a:ea typeface="Arial" panose="020B0604020202020204" pitchFamily="34" charset="0"/>
              </a:rPr>
              <a:t>Mentimeter</a:t>
            </a:r>
            <a:r>
              <a:rPr lang="en-CA" sz="1200" b="0" spc="0" noProof="0" dirty="0">
                <a:effectLst/>
                <a:latin typeface="Arial" panose="020B0604020202020204" pitchFamily="34" charset="0"/>
                <a:ea typeface="Arial" panose="020B0604020202020204" pitchFamily="34" charset="0"/>
              </a:rPr>
              <a:t>, </a:t>
            </a:r>
            <a:r>
              <a:rPr lang="en-CA" sz="1200" b="0" spc="0" noProof="0" dirty="0" err="1">
                <a:effectLst/>
                <a:latin typeface="Arial" panose="020B0604020202020204" pitchFamily="34" charset="0"/>
                <a:ea typeface="Arial" panose="020B0604020202020204" pitchFamily="34" charset="0"/>
              </a:rPr>
              <a:t>Jamboard</a:t>
            </a:r>
            <a:r>
              <a:rPr lang="en-CA" sz="1200" b="0" spc="0" noProof="0" dirty="0">
                <a:effectLst/>
                <a:latin typeface="Arial" panose="020B0604020202020204" pitchFamily="34" charset="0"/>
                <a:ea typeface="Arial" panose="020B0604020202020204" pitchFamily="34" charset="0"/>
              </a:rPr>
              <a:t> or another platform.</a:t>
            </a:r>
            <a:endParaRPr lang="en-CA" sz="1200" b="1" spc="0" noProof="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000" b="1" i="0" noProof="0" dirty="0">
              <a:solidFill>
                <a:srgbClr val="FF0000"/>
              </a:solidFill>
              <a:latin typeface="Century Gothic"/>
              <a:sym typeface="Century Gothic"/>
            </a:endParaRPr>
          </a:p>
          <a:p>
            <a:pPr marL="270510" marR="819785">
              <a:spcBef>
                <a:spcPts val="500"/>
              </a:spcBef>
              <a:spcAft>
                <a:spcPts val="0"/>
              </a:spcAft>
              <a:tabLst>
                <a:tab pos="457200" algn="l"/>
              </a:tabLst>
            </a:pPr>
            <a:r>
              <a:rPr lang="en-CA" sz="1200" b="1" noProof="0" dirty="0">
                <a:effectLst/>
                <a:highlight>
                  <a:srgbClr val="FFFF00"/>
                </a:highlight>
                <a:latin typeface="Arial" panose="020B0604020202020204" pitchFamily="34" charset="0"/>
                <a:ea typeface="Arial" panose="020B0604020202020204" pitchFamily="34" charset="0"/>
              </a:rPr>
              <a:t>Teacher prompt:</a:t>
            </a:r>
            <a:endParaRPr lang="en-CA" sz="1200" noProof="0" dirty="0">
              <a:effectLst/>
              <a:latin typeface="Arial" panose="020B0604020202020204" pitchFamily="34" charset="0"/>
              <a:ea typeface="Arial" panose="020B0604020202020204" pitchFamily="34" charset="0"/>
            </a:endParaRPr>
          </a:p>
          <a:p>
            <a:pPr marL="270510" marR="819785">
              <a:spcBef>
                <a:spcPts val="500"/>
              </a:spcBef>
              <a:spcAft>
                <a:spcPts val="0"/>
              </a:spcAft>
              <a:tabLst>
                <a:tab pos="457200" algn="l"/>
              </a:tabLst>
            </a:pPr>
            <a:r>
              <a:rPr lang="en-CA" sz="1200" noProof="0" dirty="0">
                <a:effectLst/>
                <a:highlight>
                  <a:srgbClr val="FFFF00"/>
                </a:highlight>
                <a:latin typeface="Arial" panose="020B0604020202020204" pitchFamily="34" charset="0"/>
                <a:ea typeface="Arial" panose="020B0604020202020204" pitchFamily="34" charset="0"/>
              </a:rPr>
              <a:t>“</a:t>
            </a:r>
            <a:r>
              <a:rPr lang="en-CA" sz="1800" dirty="0">
                <a:effectLst/>
                <a:latin typeface="Arial" panose="020B0604020202020204" pitchFamily="34" charset="0"/>
                <a:ea typeface="Arial" panose="020B0604020202020204" pitchFamily="34" charset="0"/>
              </a:rPr>
              <a:t>We all experience stress and will react differently to it. How we react can be influenced by different variables, such as dealing with many stressors at once, having difficulty managing emotions or the impression that you aren’t able to face the situations that are causing the stress.</a:t>
            </a:r>
            <a:r>
              <a:rPr lang="en-CA" dirty="0">
                <a:effectLst/>
              </a:rPr>
              <a:t> </a:t>
            </a:r>
          </a:p>
          <a:p>
            <a:pPr marL="270510" marR="819785">
              <a:spcBef>
                <a:spcPts val="500"/>
              </a:spcBef>
              <a:spcAft>
                <a:spcPts val="0"/>
              </a:spcAft>
              <a:tabLst>
                <a:tab pos="457200" algn="l"/>
              </a:tabLst>
            </a:pPr>
            <a:endParaRPr lang="en-CA" sz="1200" noProof="0" dirty="0">
              <a:effectLst/>
              <a:highlight>
                <a:srgbClr val="FFFF00"/>
              </a:highlight>
              <a:latin typeface="Arial" panose="020B0604020202020204" pitchFamily="34" charset="0"/>
              <a:ea typeface="Arial" panose="020B0604020202020204" pitchFamily="34" charset="0"/>
            </a:endParaRPr>
          </a:p>
          <a:p>
            <a:pPr marL="270510" marR="819785">
              <a:spcBef>
                <a:spcPts val="500"/>
              </a:spcBef>
              <a:spcAft>
                <a:spcPts val="0"/>
              </a:spcAft>
              <a:tabLst>
                <a:tab pos="457200" algn="l"/>
              </a:tabLst>
            </a:pPr>
            <a:r>
              <a:rPr lang="en-CA" sz="1200" noProof="0" dirty="0">
                <a:effectLst/>
                <a:highlight>
                  <a:srgbClr val="FFFF00"/>
                </a:highlight>
                <a:latin typeface="Arial" panose="020B0604020202020204" pitchFamily="34" charset="0"/>
                <a:ea typeface="Arial" panose="020B0604020202020204" pitchFamily="34" charset="0"/>
              </a:rPr>
              <a:t>The good news? It’s possible de reduce and manage stress through simple daily strategies.”</a:t>
            </a:r>
            <a:endParaRPr lang="en-CA"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4</a:t>
            </a:fld>
            <a:endParaRPr lang="fr-CA"/>
          </a:p>
        </p:txBody>
      </p:sp>
    </p:spTree>
    <p:extLst>
      <p:ext uri="{BB962C8B-B14F-4D97-AF65-F5344CB8AC3E}">
        <p14:creationId xmlns:p14="http://schemas.microsoft.com/office/powerpoint/2010/main" val="574440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rgbClr val="000000"/>
              </a:buClr>
              <a:buSzPts val="1100"/>
              <a:buFont typeface="Arial"/>
              <a:buNone/>
            </a:pPr>
            <a:r>
              <a:rPr lang="en-CA" sz="900" b="1" i="0" u="none" strike="noStrike" cap="none" dirty="0">
                <a:solidFill>
                  <a:srgbClr val="000000"/>
                </a:solidFill>
                <a:latin typeface="Arial"/>
                <a:ea typeface="Arial"/>
                <a:cs typeface="Arial"/>
                <a:sym typeface="Arial"/>
              </a:rPr>
              <a:t>Teacher prompt:</a:t>
            </a:r>
            <a:r>
              <a:rPr lang="en-CA" sz="900" b="0" i="0" u="none" strike="noStrike" cap="none" dirty="0">
                <a:solidFill>
                  <a:srgbClr val="000000"/>
                </a:solidFill>
                <a:latin typeface="Arial"/>
                <a:ea typeface="Arial"/>
                <a:cs typeface="Arial"/>
                <a:sym typeface="Arial"/>
              </a:rPr>
              <a:t> </a:t>
            </a:r>
            <a:r>
              <a:rPr lang="en-CA" sz="1200" b="0" i="0" dirty="0">
                <a:solidFill>
                  <a:srgbClr val="000000"/>
                </a:solidFill>
                <a:latin typeface="Calibri"/>
                <a:ea typeface="Calibri"/>
                <a:cs typeface="Calibri"/>
                <a:sym typeface="Calibri"/>
              </a:rPr>
              <a:t>“We can’t always choose whether we experience stress, but we can choose how we get ready for it. Instead of reacting to it, we can be intentional about how we respond when it appears. That’s what we’re going to learn more about today. I</a:t>
            </a:r>
            <a:r>
              <a:rPr lang="en-CA" sz="1800" dirty="0">
                <a:effectLst/>
                <a:latin typeface="Arial" panose="020B0604020202020204" pitchFamily="34" charset="0"/>
                <a:ea typeface="Arial" panose="020B0604020202020204" pitchFamily="34" charset="0"/>
              </a:rPr>
              <a:t> would also encourage you to think about the people at school who can help you plan for your future, such as guidance staff. Reach out to them early and often! </a:t>
            </a:r>
            <a:r>
              <a:rPr lang="en-CA" sz="1200" b="0" i="0" dirty="0">
                <a:solidFill>
                  <a:srgbClr val="000000"/>
                </a:solidFill>
                <a:latin typeface="Calibri"/>
                <a:ea typeface="Calibri"/>
                <a:cs typeface="Calibri"/>
                <a:sym typeface="Calibri"/>
              </a:rPr>
              <a:t>Reach out to other people in your life who are there to help, too, such as your parents/caregivers, mentors, Elders, coaches, and other trusted adults.”</a:t>
            </a:r>
            <a:endParaRPr lang="en-CA" dirty="0"/>
          </a:p>
          <a:p>
            <a:pPr marL="0" marR="0" lvl="0" indent="0" algn="l" rtl="0">
              <a:lnSpc>
                <a:spcPct val="100000"/>
              </a:lnSpc>
              <a:spcBef>
                <a:spcPts val="0"/>
              </a:spcBef>
              <a:spcAft>
                <a:spcPts val="0"/>
              </a:spcAft>
              <a:buClr>
                <a:srgbClr val="000000"/>
              </a:buClr>
              <a:buSzPts val="1100"/>
              <a:buFont typeface="Arial"/>
              <a:buNone/>
            </a:pPr>
            <a:endParaRPr lang="en-CA" sz="1200" b="0" i="0" dirty="0">
              <a:solidFill>
                <a:srgbClr val="000000"/>
              </a:solidFill>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5</a:t>
            </a:fld>
            <a:endParaRPr lang="fr-CA"/>
          </a:p>
        </p:txBody>
      </p:sp>
    </p:spTree>
    <p:extLst>
      <p:ext uri="{BB962C8B-B14F-4D97-AF65-F5344CB8AC3E}">
        <p14:creationId xmlns:p14="http://schemas.microsoft.com/office/powerpoint/2010/main" val="2944688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rtl="0">
              <a:lnSpc>
                <a:spcPct val="100000"/>
              </a:lnSpc>
              <a:spcBef>
                <a:spcPts val="0"/>
              </a:spcBef>
              <a:spcAft>
                <a:spcPts val="0"/>
              </a:spcAft>
              <a:buClr>
                <a:srgbClr val="000000"/>
              </a:buClr>
              <a:buSzPts val="1100"/>
              <a:buFont typeface="Arial"/>
              <a:buNone/>
            </a:pPr>
            <a:r>
              <a:rPr lang="en-CA" sz="1100" b="1" i="0" u="none" strike="noStrike" cap="none" dirty="0">
                <a:solidFill>
                  <a:srgbClr val="000000"/>
                </a:solidFill>
                <a:latin typeface="Arial"/>
                <a:ea typeface="Arial"/>
                <a:cs typeface="Arial"/>
                <a:sym typeface="Arial"/>
              </a:rPr>
              <a:t>Teacher prompt: “</a:t>
            </a:r>
            <a:r>
              <a:rPr lang="en-CA" sz="1800" b="0" i="0" dirty="0">
                <a:solidFill>
                  <a:srgbClr val="000000"/>
                </a:solidFill>
                <a:latin typeface="Calibri"/>
                <a:ea typeface="Calibri"/>
                <a:cs typeface="Calibri"/>
                <a:sym typeface="Calibri"/>
              </a:rPr>
              <a:t>How can we get ready for and manage stress, so it works for us and helps us achieve our goals, instead of working against us? Here are some strategies that can help.” </a:t>
            </a:r>
            <a:endParaRPr lang="en-CA" sz="1600" dirty="0"/>
          </a:p>
          <a:p>
            <a:pPr marL="158750" marR="0" lvl="0" indent="0" algn="l" rtl="0">
              <a:lnSpc>
                <a:spcPct val="100000"/>
              </a:lnSpc>
              <a:spcBef>
                <a:spcPts val="0"/>
              </a:spcBef>
              <a:spcAft>
                <a:spcPts val="0"/>
              </a:spcAft>
              <a:buClr>
                <a:srgbClr val="000000"/>
              </a:buClr>
              <a:buSzPts val="1100"/>
              <a:buFont typeface="Arial"/>
              <a:buNone/>
            </a:pPr>
            <a:endParaRPr lang="en-CA" sz="1100" b="0" i="1" dirty="0">
              <a:solidFill>
                <a:srgbClr val="000000"/>
              </a:solidFill>
              <a:latin typeface="Calibri"/>
              <a:ea typeface="Calibri"/>
              <a:cs typeface="Calibri"/>
              <a:sym typeface="Calibri"/>
            </a:endParaRPr>
          </a:p>
          <a:p>
            <a:pPr marL="180340" marR="655320">
              <a:lnSpc>
                <a:spcPct val="102000"/>
              </a:lnSpc>
              <a:spcBef>
                <a:spcPts val="600"/>
              </a:spcBef>
              <a:spcAft>
                <a:spcPts val="0"/>
              </a:spcAft>
            </a:pPr>
            <a:endParaRPr lang="en-CA" sz="1800" dirty="0">
              <a:effectLst/>
              <a:latin typeface="Arial" panose="020B0604020202020204" pitchFamily="34" charset="0"/>
              <a:ea typeface="Arial" panose="020B0604020202020204" pitchFamily="34" charset="0"/>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6</a:t>
            </a:fld>
            <a:endParaRPr lang="fr-CA"/>
          </a:p>
        </p:txBody>
      </p:sp>
    </p:spTree>
    <p:extLst>
      <p:ext uri="{BB962C8B-B14F-4D97-AF65-F5344CB8AC3E}">
        <p14:creationId xmlns:p14="http://schemas.microsoft.com/office/powerpoint/2010/main" val="797845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340" indent="-228600">
              <a:spcBef>
                <a:spcPts val="685"/>
              </a:spcBef>
              <a:spcAft>
                <a:spcPts val="0"/>
              </a:spcAft>
              <a:tabLst>
                <a:tab pos="876935" algn="l"/>
              </a:tabLst>
            </a:pPr>
            <a:r>
              <a:rPr lang="en-CA" sz="1800" b="1" dirty="0">
                <a:effectLst/>
                <a:latin typeface="Arial" panose="020B0604020202020204" pitchFamily="34" charset="0"/>
                <a:ea typeface="Arial" panose="020B0604020202020204" pitchFamily="34" charset="0"/>
              </a:rPr>
              <a:t>Teacher prompt: </a:t>
            </a:r>
            <a:r>
              <a:rPr lang="en-CA" sz="1800" dirty="0">
                <a:effectLst/>
                <a:latin typeface="Arial" panose="020B0604020202020204" pitchFamily="34" charset="0"/>
                <a:ea typeface="Arial" panose="020B0604020202020204" pitchFamily="34" charset="0"/>
              </a:rPr>
              <a:t>“In this section, add your ideas and thoughts in your Notebook: Personal Stress Management Plan. Consider moments when you were stressed in the past, how you overcame these and who helped you. You can also include any new ideas. This will help you develop a list of personal strategies that you can use when needed.” </a:t>
            </a:r>
          </a:p>
        </p:txBody>
      </p:sp>
      <p:sp>
        <p:nvSpPr>
          <p:cNvPr id="4" name="Slide Number Placeholder 3"/>
          <p:cNvSpPr>
            <a:spLocks noGrp="1"/>
          </p:cNvSpPr>
          <p:nvPr>
            <p:ph type="sldNum" sz="quarter" idx="5"/>
          </p:nvPr>
        </p:nvSpPr>
        <p:spPr/>
        <p:txBody>
          <a:bodyPr/>
          <a:lstStyle/>
          <a:p>
            <a:fld id="{8CF1EC08-273C-A34B-82C2-A0CCCB0F9D12}" type="slidenum">
              <a:rPr lang="fr-CA" smtClean="0"/>
              <a:t>7</a:t>
            </a:fld>
            <a:endParaRPr lang="fr-CA"/>
          </a:p>
        </p:txBody>
      </p:sp>
    </p:spTree>
    <p:extLst>
      <p:ext uri="{BB962C8B-B14F-4D97-AF65-F5344CB8AC3E}">
        <p14:creationId xmlns:p14="http://schemas.microsoft.com/office/powerpoint/2010/main" val="950896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340">
              <a:spcBef>
                <a:spcPts val="685"/>
              </a:spcBef>
              <a:spcAft>
                <a:spcPts val="0"/>
              </a:spcAft>
              <a:tabLst>
                <a:tab pos="876935" algn="l"/>
              </a:tabLst>
            </a:pPr>
            <a:r>
              <a:rPr lang="en-CA" sz="1800" b="1" dirty="0">
                <a:effectLst/>
                <a:latin typeface="Arial" panose="020B0604020202020204" pitchFamily="34" charset="0"/>
                <a:ea typeface="Arial" panose="020B0604020202020204" pitchFamily="34" charset="0"/>
              </a:rPr>
              <a:t>Teacher prompt: </a:t>
            </a:r>
            <a:r>
              <a:rPr lang="en-CA" sz="1800" dirty="0">
                <a:effectLst/>
                <a:latin typeface="Arial" panose="020B0604020202020204" pitchFamily="34" charset="0"/>
                <a:ea typeface="Arial" panose="020B0604020202020204" pitchFamily="34" charset="0"/>
              </a:rPr>
              <a:t>“What helps you be at your best?</a:t>
            </a:r>
          </a:p>
          <a:p>
            <a:pPr marL="180340">
              <a:spcBef>
                <a:spcPts val="685"/>
              </a:spcBef>
              <a:spcAft>
                <a:spcPts val="0"/>
              </a:spcAft>
              <a:tabLst>
                <a:tab pos="876935" algn="l"/>
              </a:tabLst>
            </a:pPr>
            <a:r>
              <a:rPr lang="en-CA" sz="1800" dirty="0">
                <a:effectLst/>
                <a:latin typeface="Arial" panose="020B0604020202020204" pitchFamily="34" charset="0"/>
                <a:ea typeface="Arial" panose="020B0604020202020204" pitchFamily="34" charset="0"/>
              </a:rPr>
              <a:t>Remember: These stress management strategies are transferable to other contexts.”</a:t>
            </a:r>
          </a:p>
          <a:p>
            <a:pPr marL="180340">
              <a:spcBef>
                <a:spcPts val="685"/>
              </a:spcBef>
              <a:spcAft>
                <a:spcPts val="0"/>
              </a:spcAft>
              <a:tabLst>
                <a:tab pos="876935" algn="l"/>
              </a:tabLst>
            </a:pPr>
            <a:r>
              <a:rPr lang="en-CA" sz="1800" dirty="0">
                <a:effectLst/>
                <a:latin typeface="Arial" panose="020B0604020202020204" pitchFamily="34" charset="0"/>
                <a:ea typeface="Arial" panose="020B0604020202020204" pitchFamily="34" charset="0"/>
              </a:rPr>
              <a:t>You can choose to read these questions to the class and ask students to offer their suggestions, then follow up with a discussion using the points offered in the next slide. </a:t>
            </a:r>
          </a:p>
          <a:p>
            <a:pPr marL="180340">
              <a:spcBef>
                <a:spcPts val="685"/>
              </a:spcBef>
              <a:spcAft>
                <a:spcPts val="0"/>
              </a:spcAft>
              <a:tabLst>
                <a:tab pos="876935" algn="l"/>
              </a:tabLst>
            </a:pPr>
            <a:r>
              <a:rPr lang="en-CA" sz="1800" dirty="0">
                <a:effectLst/>
                <a:latin typeface="Arial" panose="020B0604020202020204" pitchFamily="34" charset="0"/>
                <a:ea typeface="Arial" panose="020B0604020202020204" pitchFamily="34" charset="0"/>
              </a:rPr>
              <a:t>You can also offer some time when students can complete their plan individually. </a:t>
            </a: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8</a:t>
            </a:fld>
            <a:endParaRPr lang="fr-CA"/>
          </a:p>
        </p:txBody>
      </p:sp>
    </p:spTree>
    <p:extLst>
      <p:ext uri="{BB962C8B-B14F-4D97-AF65-F5344CB8AC3E}">
        <p14:creationId xmlns:p14="http://schemas.microsoft.com/office/powerpoint/2010/main" val="1146736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340" marR="655320">
              <a:lnSpc>
                <a:spcPct val="102000"/>
              </a:lnSpc>
              <a:spcBef>
                <a:spcPts val="600"/>
              </a:spcBef>
              <a:spcAft>
                <a:spcPts val="0"/>
              </a:spcAft>
            </a:pPr>
            <a:r>
              <a:rPr lang="en-US" sz="1800" b="1" dirty="0">
                <a:effectLst/>
                <a:latin typeface="Arial" panose="020B0604020202020204" pitchFamily="34" charset="0"/>
                <a:ea typeface="Arial" panose="020B0604020202020204" pitchFamily="34" charset="0"/>
              </a:rPr>
              <a:t>NOTE</a:t>
            </a:r>
            <a:r>
              <a:rPr lang="en-US" sz="1800" dirty="0">
                <a:effectLst/>
                <a:latin typeface="Arial" panose="020B0604020202020204" pitchFamily="34" charset="0"/>
                <a:ea typeface="Arial" panose="020B0604020202020204" pitchFamily="34" charset="0"/>
              </a:rPr>
              <a:t>: A discussion guide about stress is available in Appendix A. </a:t>
            </a: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9</a:t>
            </a:fld>
            <a:endParaRPr lang="fr-CA"/>
          </a:p>
        </p:txBody>
      </p:sp>
    </p:spTree>
    <p:extLst>
      <p:ext uri="{BB962C8B-B14F-4D97-AF65-F5344CB8AC3E}">
        <p14:creationId xmlns:p14="http://schemas.microsoft.com/office/powerpoint/2010/main" val="4032227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340">
              <a:spcBef>
                <a:spcPts val="685"/>
              </a:spcBef>
              <a:spcAft>
                <a:spcPts val="0"/>
              </a:spcAft>
              <a:tabLst>
                <a:tab pos="876935" algn="l"/>
              </a:tabLst>
            </a:pPr>
            <a:r>
              <a:rPr lang="en-CA" sz="1200" dirty="0">
                <a:effectLst/>
                <a:latin typeface="Arial" panose="020B0604020202020204" pitchFamily="34" charset="0"/>
                <a:ea typeface="Arial" panose="020B0604020202020204" pitchFamily="34" charset="0"/>
              </a:rPr>
              <a:t>You can choose to read these questions to the class and ask students to offer their suggestions, then follow up with a discussion using the points offered in the next slide. </a:t>
            </a:r>
          </a:p>
          <a:p>
            <a:pPr marL="180340">
              <a:spcBef>
                <a:spcPts val="685"/>
              </a:spcBef>
              <a:spcAft>
                <a:spcPts val="0"/>
              </a:spcAft>
              <a:tabLst>
                <a:tab pos="876935" algn="l"/>
              </a:tabLst>
            </a:pPr>
            <a:r>
              <a:rPr lang="en-CA" sz="1200" dirty="0">
                <a:effectLst/>
                <a:latin typeface="Arial" panose="020B0604020202020204" pitchFamily="34" charset="0"/>
                <a:ea typeface="Arial" panose="020B0604020202020204" pitchFamily="34" charset="0"/>
              </a:rPr>
              <a:t>You can also offer some time when students can complete their plan individually.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10</a:t>
            </a:fld>
            <a:endParaRPr lang="fr-CA"/>
          </a:p>
        </p:txBody>
      </p:sp>
    </p:spTree>
    <p:extLst>
      <p:ext uri="{BB962C8B-B14F-4D97-AF65-F5344CB8AC3E}">
        <p14:creationId xmlns:p14="http://schemas.microsoft.com/office/powerpoint/2010/main" val="30354611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73A8C1-5C15-4C74-1E5F-39D5040B5C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70" y="4228595"/>
            <a:ext cx="12189930" cy="1454426"/>
          </a:xfrm>
          <a:prstGeom prst="rect">
            <a:avLst/>
          </a:prstGeom>
        </p:spPr>
      </p:pic>
      <p:sp>
        <p:nvSpPr>
          <p:cNvPr id="2" name="Title 1">
            <a:extLst>
              <a:ext uri="{FF2B5EF4-FFF2-40B4-BE49-F238E27FC236}">
                <a16:creationId xmlns:a16="http://schemas.microsoft.com/office/drawing/2014/main" id="{D2165C38-2EB8-4069-872F-1DF1FFB80C34}"/>
              </a:ext>
            </a:extLst>
          </p:cNvPr>
          <p:cNvSpPr>
            <a:spLocks noGrp="1"/>
          </p:cNvSpPr>
          <p:nvPr>
            <p:ph type="ctrTitle"/>
          </p:nvPr>
        </p:nvSpPr>
        <p:spPr>
          <a:xfrm>
            <a:off x="2898338" y="1616424"/>
            <a:ext cx="9144000" cy="2387600"/>
          </a:xfrm>
        </p:spPr>
        <p:txBody>
          <a:bodyPr anchor="b"/>
          <a:lstStyle>
            <a:lvl1pPr algn="r">
              <a:defRPr sz="6000">
                <a:solidFill>
                  <a:srgbClr val="40008D"/>
                </a:solidFill>
                <a:latin typeface="Arial" panose="020B0604020202020204" pitchFamily="34" charset="0"/>
                <a:cs typeface="Arial" panose="020B0604020202020204" pitchFamily="34" charset="0"/>
              </a:defRPr>
            </a:lvl1pPr>
          </a:lstStyle>
          <a:p>
            <a:r>
              <a:rPr lang="en-US"/>
              <a:t>Click to edit Master title style</a:t>
            </a:r>
            <a:endParaRPr lang="en-CA"/>
          </a:p>
        </p:txBody>
      </p:sp>
      <p:pic>
        <p:nvPicPr>
          <p:cNvPr id="7" name="image2.png">
            <a:extLst>
              <a:ext uri="{FF2B5EF4-FFF2-40B4-BE49-F238E27FC236}">
                <a16:creationId xmlns:a16="http://schemas.microsoft.com/office/drawing/2014/main" id="{5AA94504-A0FB-48B0-A40C-35C174792A32}"/>
              </a:ext>
            </a:extLst>
          </p:cNvPr>
          <p:cNvPicPr/>
          <p:nvPr userDrawn="1"/>
        </p:nvPicPr>
        <p:blipFill rotWithShape="1">
          <a:blip r:embed="rId3"/>
          <a:srcRect t="18891" b="17878"/>
          <a:stretch/>
        </p:blipFill>
        <p:spPr>
          <a:xfrm>
            <a:off x="6168450" y="6083394"/>
            <a:ext cx="1510258" cy="582804"/>
          </a:xfrm>
          <a:prstGeom prst="rect">
            <a:avLst/>
          </a:prstGeom>
          <a:ln/>
        </p:spPr>
      </p:pic>
      <p:pic>
        <p:nvPicPr>
          <p:cNvPr id="8" name="image8.png">
            <a:extLst>
              <a:ext uri="{FF2B5EF4-FFF2-40B4-BE49-F238E27FC236}">
                <a16:creationId xmlns:a16="http://schemas.microsoft.com/office/drawing/2014/main" id="{57A650A4-0C7D-4090-8CDD-A4C2F1498C55}"/>
              </a:ext>
            </a:extLst>
          </p:cNvPr>
          <p:cNvPicPr/>
          <p:nvPr userDrawn="1"/>
        </p:nvPicPr>
        <p:blipFill rotWithShape="1">
          <a:blip r:embed="rId4"/>
          <a:srcRect t="17193" b="17193"/>
          <a:stretch/>
        </p:blipFill>
        <p:spPr>
          <a:xfrm>
            <a:off x="8168212" y="6049498"/>
            <a:ext cx="1563901" cy="650596"/>
          </a:xfrm>
          <a:prstGeom prst="rect">
            <a:avLst/>
          </a:prstGeom>
          <a:ln/>
        </p:spPr>
      </p:pic>
      <p:pic>
        <p:nvPicPr>
          <p:cNvPr id="9" name="Picture 8">
            <a:extLst>
              <a:ext uri="{FF2B5EF4-FFF2-40B4-BE49-F238E27FC236}">
                <a16:creationId xmlns:a16="http://schemas.microsoft.com/office/drawing/2014/main" id="{0AAFE6C8-02EF-4394-BF46-4E373C073824}"/>
              </a:ext>
            </a:extLst>
          </p:cNvPr>
          <p:cNvPicPr>
            <a:picLocks noChangeAspect="1"/>
          </p:cNvPicPr>
          <p:nvPr userDrawn="1"/>
        </p:nvPicPr>
        <p:blipFill>
          <a:blip r:embed="rId5"/>
          <a:stretch>
            <a:fillRect/>
          </a:stretch>
        </p:blipFill>
        <p:spPr>
          <a:xfrm>
            <a:off x="4148959" y="6049498"/>
            <a:ext cx="1494614" cy="650596"/>
          </a:xfrm>
          <a:prstGeom prst="rect">
            <a:avLst/>
          </a:prstGeom>
        </p:spPr>
      </p:pic>
      <p:pic>
        <p:nvPicPr>
          <p:cNvPr id="11" name="Picture 10" descr="Graphical user interface, text&#10;&#10;Description automatically generated">
            <a:extLst>
              <a:ext uri="{FF2B5EF4-FFF2-40B4-BE49-F238E27FC236}">
                <a16:creationId xmlns:a16="http://schemas.microsoft.com/office/drawing/2014/main" id="{B82C7996-5C43-478C-9343-DDEEEE13464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9662" y="5952511"/>
            <a:ext cx="3653987" cy="786116"/>
          </a:xfrm>
          <a:prstGeom prst="rect">
            <a:avLst/>
          </a:prstGeom>
        </p:spPr>
      </p:pic>
      <p:sp>
        <p:nvSpPr>
          <p:cNvPr id="12" name="TextBox 11">
            <a:extLst>
              <a:ext uri="{FF2B5EF4-FFF2-40B4-BE49-F238E27FC236}">
                <a16:creationId xmlns:a16="http://schemas.microsoft.com/office/drawing/2014/main" id="{59DF9FFB-22F2-42FA-B35A-DC890DFDB8A4}"/>
              </a:ext>
            </a:extLst>
          </p:cNvPr>
          <p:cNvSpPr txBox="1"/>
          <p:nvPr userDrawn="1"/>
        </p:nvSpPr>
        <p:spPr>
          <a:xfrm>
            <a:off x="9963887" y="6363090"/>
            <a:ext cx="2078451" cy="307777"/>
          </a:xfrm>
          <a:prstGeom prst="rect">
            <a:avLst/>
          </a:prstGeom>
          <a:noFill/>
        </p:spPr>
        <p:txBody>
          <a:bodyPr wrap="square" rtlCol="0">
            <a:spAutoFit/>
          </a:bodyPr>
          <a:lstStyle/>
          <a:p>
            <a:pPr algn="r"/>
            <a:r>
              <a:rPr lang="en-CA" sz="1400">
                <a:solidFill>
                  <a:srgbClr val="40008D"/>
                </a:solidFill>
                <a:latin typeface="Poppins" panose="00000500000000000000" pitchFamily="2" charset="0"/>
                <a:cs typeface="Poppins" panose="00000500000000000000" pitchFamily="2" charset="0"/>
              </a:rPr>
              <a:t>www.smho-smso.ca</a:t>
            </a:r>
          </a:p>
        </p:txBody>
      </p:sp>
      <p:cxnSp>
        <p:nvCxnSpPr>
          <p:cNvPr id="14" name="Straight Connector 13">
            <a:extLst>
              <a:ext uri="{FF2B5EF4-FFF2-40B4-BE49-F238E27FC236}">
                <a16:creationId xmlns:a16="http://schemas.microsoft.com/office/drawing/2014/main" id="{04D92E42-A2B1-4A2C-B12B-E3CCC2B3C28B}"/>
              </a:ext>
            </a:extLst>
          </p:cNvPr>
          <p:cNvCxnSpPr>
            <a:cxnSpLocks/>
          </p:cNvCxnSpPr>
          <p:nvPr userDrawn="1"/>
        </p:nvCxnSpPr>
        <p:spPr>
          <a:xfrm>
            <a:off x="3881535"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54A6D32-1A80-4741-A6F2-719DD4C1BD48}"/>
              </a:ext>
            </a:extLst>
          </p:cNvPr>
          <p:cNvCxnSpPr>
            <a:cxnSpLocks/>
          </p:cNvCxnSpPr>
          <p:nvPr userDrawn="1"/>
        </p:nvCxnSpPr>
        <p:spPr>
          <a:xfrm>
            <a:off x="5908986"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3A860AA-19F0-436A-A907-6CAB1189E8D8}"/>
              </a:ext>
            </a:extLst>
          </p:cNvPr>
          <p:cNvCxnSpPr>
            <a:cxnSpLocks/>
          </p:cNvCxnSpPr>
          <p:nvPr userDrawn="1"/>
        </p:nvCxnSpPr>
        <p:spPr>
          <a:xfrm>
            <a:off x="7936437"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129BE00-0EA3-41ED-98A2-8A2D76187149}"/>
              </a:ext>
            </a:extLst>
          </p:cNvPr>
          <p:cNvCxnSpPr>
            <a:cxnSpLocks/>
          </p:cNvCxnSpPr>
          <p:nvPr userDrawn="1"/>
        </p:nvCxnSpPr>
        <p:spPr>
          <a:xfrm>
            <a:off x="9963888"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815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254651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488346"/>
            <a:ext cx="10515600" cy="825547"/>
          </a:xfrm>
        </p:spPr>
        <p:txBody>
          <a:bodyPr vert="horz" lIns="91440" tIns="45720" rIns="91440" bIns="45720" rtlCol="0" anchor="ctr">
            <a:normAutofit/>
          </a:bodyPr>
          <a:lstStyle>
            <a:lvl1pPr>
              <a:defRPr lang="en-CA" sz="4000" b="1">
                <a:solidFill>
                  <a:srgbClr val="277F34"/>
                </a:solidFill>
                <a:latin typeface="Arial" panose="020B0604020202020204" pitchFamily="34" charset="0"/>
                <a:cs typeface="Arial" panose="020B0604020202020204" pitchFamily="34" charset="0"/>
              </a:defRPr>
            </a:lvl1pPr>
          </a:lstStyle>
          <a:p>
            <a:pPr lvl="0"/>
            <a:r>
              <a:rPr lang="en-US"/>
              <a:t>Click to edit Master title style</a:t>
            </a:r>
            <a:endParaRPr lang="en-CA"/>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a:t>Click to edit Master text styles</a:t>
            </a:r>
          </a:p>
        </p:txBody>
      </p:sp>
      <p:pic>
        <p:nvPicPr>
          <p:cNvPr id="2" name="Picture 1">
            <a:extLst>
              <a:ext uri="{FF2B5EF4-FFF2-40B4-BE49-F238E27FC236}">
                <a16:creationId xmlns:a16="http://schemas.microsoft.com/office/drawing/2014/main" id="{C1A74316-BB8F-A2E3-1C11-9203D7CCB2A0}"/>
              </a:ext>
            </a:extLst>
          </p:cNvPr>
          <p:cNvPicPr>
            <a:picLocks noChangeAspect="1"/>
          </p:cNvPicPr>
          <p:nvPr userDrawn="1"/>
        </p:nvPicPr>
        <p:blipFill>
          <a:blip r:embed="rId3"/>
          <a:stretch>
            <a:fillRect/>
          </a:stretch>
        </p:blipFill>
        <p:spPr>
          <a:xfrm>
            <a:off x="0" y="33078"/>
            <a:ext cx="12192000" cy="1030224"/>
          </a:xfrm>
          <a:prstGeom prst="rect">
            <a:avLst/>
          </a:prstGeom>
        </p:spPr>
      </p:pic>
    </p:spTree>
    <p:extLst>
      <p:ext uri="{BB962C8B-B14F-4D97-AF65-F5344CB8AC3E}">
        <p14:creationId xmlns:p14="http://schemas.microsoft.com/office/powerpoint/2010/main" val="21843743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latin typeface="Arial" panose="020B0604020202020204" pitchFamily="34" charset="0"/>
              <a:cs typeface="Arial" panose="020B0604020202020204" pitchFamily="34" charset="0"/>
            </a:endParaRPr>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sp>
        <p:nvSpPr>
          <p:cNvPr id="3" name="Picture Placeholder 2">
            <a:extLst>
              <a:ext uri="{FF2B5EF4-FFF2-40B4-BE49-F238E27FC236}">
                <a16:creationId xmlns:a16="http://schemas.microsoft.com/office/drawing/2014/main" id="{17C2B656-01C8-40AB-91ED-920E8D43C6A7}"/>
              </a:ext>
            </a:extLst>
          </p:cNvPr>
          <p:cNvSpPr>
            <a:spLocks noGrp="1"/>
          </p:cNvSpPr>
          <p:nvPr>
            <p:ph type="pic" sz="quarter" idx="10"/>
          </p:nvPr>
        </p:nvSpPr>
        <p:spPr>
          <a:xfrm>
            <a:off x="3581400" y="0"/>
            <a:ext cx="8610600" cy="6858000"/>
          </a:xfrm>
        </p:spPr>
        <p:txBody>
          <a:bodyPr/>
          <a:lstStyle>
            <a:lvl1pPr>
              <a:defRPr>
                <a:latin typeface="Arial" panose="020B0604020202020204" pitchFamily="34" charset="0"/>
                <a:cs typeface="Arial" panose="020B0604020202020204" pitchFamily="34" charset="0"/>
              </a:defRPr>
            </a:lvl1pPr>
          </a:lstStyle>
          <a:p>
            <a:endParaRPr lang="en-CA" dirty="0"/>
          </a:p>
        </p:txBody>
      </p:sp>
    </p:spTree>
    <p:extLst>
      <p:ext uri="{BB962C8B-B14F-4D97-AF65-F5344CB8AC3E}">
        <p14:creationId xmlns:p14="http://schemas.microsoft.com/office/powerpoint/2010/main" val="24835258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31660"/>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5731"/>
            <a:ext cx="10515600" cy="825547"/>
          </a:xfrm>
        </p:spPr>
        <p:txBody>
          <a:bodyPr vert="horz" lIns="91440" tIns="45720" rIns="91440" bIns="45720" rtlCol="0" anchor="ctr">
            <a:normAutofit/>
          </a:bodyPr>
          <a:lstStyle>
            <a:lvl1pPr>
              <a:defRPr lang="en-CA" sz="4000" b="1">
                <a:solidFill>
                  <a:srgbClr val="277F34"/>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pic>
        <p:nvPicPr>
          <p:cNvPr id="8" name="Picture 7">
            <a:extLst>
              <a:ext uri="{FF2B5EF4-FFF2-40B4-BE49-F238E27FC236}">
                <a16:creationId xmlns:a16="http://schemas.microsoft.com/office/drawing/2014/main" id="{24AD1219-BADC-B528-B71D-820BAA088E9D}"/>
              </a:ext>
            </a:extLst>
          </p:cNvPr>
          <p:cNvPicPr>
            <a:picLocks noChangeAspect="1"/>
          </p:cNvPicPr>
          <p:nvPr userDrawn="1"/>
        </p:nvPicPr>
        <p:blipFill>
          <a:blip r:embed="rId3"/>
          <a:stretch>
            <a:fillRect/>
          </a:stretch>
        </p:blipFill>
        <p:spPr>
          <a:xfrm>
            <a:off x="0" y="33078"/>
            <a:ext cx="12192000" cy="1030224"/>
          </a:xfrm>
          <a:prstGeom prst="rect">
            <a:avLst/>
          </a:prstGeom>
        </p:spPr>
      </p:pic>
    </p:spTree>
    <p:extLst>
      <p:ext uri="{BB962C8B-B14F-4D97-AF65-F5344CB8AC3E}">
        <p14:creationId xmlns:p14="http://schemas.microsoft.com/office/powerpoint/2010/main" val="25945063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027AF4-77F1-F3BA-EB5C-831C8A4DCC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81400" y="5830637"/>
            <a:ext cx="8610600" cy="1027363"/>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8" name="Picture 7" descr="Graphical user interface, text&#10;&#10;Description automatically generated">
            <a:extLst>
              <a:ext uri="{FF2B5EF4-FFF2-40B4-BE49-F238E27FC236}">
                <a16:creationId xmlns:a16="http://schemas.microsoft.com/office/drawing/2014/main" id="{D4D4973C-776E-4E59-98F6-24406C8AF84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Tree>
    <p:extLst>
      <p:ext uri="{BB962C8B-B14F-4D97-AF65-F5344CB8AC3E}">
        <p14:creationId xmlns:p14="http://schemas.microsoft.com/office/powerpoint/2010/main" val="26453230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 name="Picture 1" descr="A green and purple dots and words&#10;&#10;Description automatically generated">
            <a:extLst>
              <a:ext uri="{FF2B5EF4-FFF2-40B4-BE49-F238E27FC236}">
                <a16:creationId xmlns:a16="http://schemas.microsoft.com/office/drawing/2014/main" id="{ACB97712-FB62-4BB8-8537-1804F2E0D6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63825" y="6489825"/>
            <a:ext cx="1802396" cy="309787"/>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latin typeface="Arial" panose="020B0604020202020204" pitchFamily="34" charset="0"/>
              <a:cs typeface="Arial" panose="020B0604020202020204" pitchFamily="34" charset="0"/>
            </a:endParaRPr>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3854663" y="240632"/>
            <a:ext cx="8102386" cy="3015331"/>
          </a:xfrm>
        </p:spPr>
        <p:txBody>
          <a:bodyPr/>
          <a:lstStyle>
            <a:lvl1pPr>
              <a:defRPr>
                <a:latin typeface="Arial" panose="020B0604020202020204" pitchFamily="34" charset="0"/>
                <a:ea typeface="Roboto" pitchFamily="2" charset="0"/>
                <a:cs typeface="Arial" panose="020B0604020202020204" pitchFamily="34" charset="0"/>
              </a:defRPr>
            </a:lvl1pPr>
            <a:lvl2pPr>
              <a:defRPr>
                <a:latin typeface="Arial" panose="020B0604020202020204" pitchFamily="34" charset="0"/>
                <a:ea typeface="Roboto" pitchFamily="2" charset="0"/>
                <a:cs typeface="Arial" panose="020B0604020202020204" pitchFamily="34" charset="0"/>
              </a:defRPr>
            </a:lvl2pPr>
            <a:lvl3pPr>
              <a:defRPr>
                <a:latin typeface="Arial" panose="020B0604020202020204" pitchFamily="34" charset="0"/>
                <a:ea typeface="Roboto" pitchFamily="2" charset="0"/>
                <a:cs typeface="Arial" panose="020B0604020202020204" pitchFamily="34" charset="0"/>
              </a:defRPr>
            </a:lvl3pPr>
            <a:lvl4pPr>
              <a:defRPr>
                <a:latin typeface="Arial" panose="020B0604020202020204" pitchFamily="34" charset="0"/>
                <a:ea typeface="Roboto" pitchFamily="2" charset="0"/>
                <a:cs typeface="Arial" panose="020B0604020202020204" pitchFamily="34" charset="0"/>
              </a:defRPr>
            </a:lvl4pPr>
            <a:lvl5pPr>
              <a:defRPr>
                <a:latin typeface="Arial" panose="020B0604020202020204" pitchFamily="34" charset="0"/>
                <a:ea typeface="Roboto"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37305184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2" name="Picture 1" descr="A green and purple dots and words&#10;&#10;Description automatically generated">
            <a:extLst>
              <a:ext uri="{FF2B5EF4-FFF2-40B4-BE49-F238E27FC236}">
                <a16:creationId xmlns:a16="http://schemas.microsoft.com/office/drawing/2014/main" id="{5CFEFC39-3C76-13EB-7203-F86C602F61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05726" y="106560"/>
            <a:ext cx="1802396" cy="309787"/>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latin typeface="Arial" panose="020B0604020202020204" pitchFamily="34" charset="0"/>
              <a:cs typeface="Arial" panose="020B0604020202020204" pitchFamily="34" charset="0"/>
            </a:endParaRPr>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3705726" y="642729"/>
            <a:ext cx="8102386" cy="3015331"/>
          </a:xfrm>
        </p:spPr>
        <p:txBody>
          <a:bodyPr/>
          <a:lstStyle>
            <a:lvl1pPr>
              <a:defRPr>
                <a:latin typeface="Arial" panose="020B0604020202020204" pitchFamily="34" charset="0"/>
                <a:ea typeface="Roboto" pitchFamily="2" charset="0"/>
                <a:cs typeface="Arial" panose="020B0604020202020204" pitchFamily="34" charset="0"/>
              </a:defRPr>
            </a:lvl1pPr>
            <a:lvl2pPr>
              <a:defRPr>
                <a:latin typeface="Arial" panose="020B0604020202020204" pitchFamily="34" charset="0"/>
                <a:ea typeface="Roboto" pitchFamily="2" charset="0"/>
                <a:cs typeface="Arial" panose="020B0604020202020204" pitchFamily="34" charset="0"/>
              </a:defRPr>
            </a:lvl2pPr>
            <a:lvl3pPr>
              <a:defRPr>
                <a:latin typeface="Arial" panose="020B0604020202020204" pitchFamily="34" charset="0"/>
                <a:ea typeface="Roboto" pitchFamily="2" charset="0"/>
                <a:cs typeface="Arial" panose="020B0604020202020204" pitchFamily="34" charset="0"/>
              </a:defRPr>
            </a:lvl3pPr>
            <a:lvl4pPr>
              <a:defRPr>
                <a:latin typeface="Arial" panose="020B0604020202020204" pitchFamily="34" charset="0"/>
                <a:ea typeface="Roboto" pitchFamily="2" charset="0"/>
                <a:cs typeface="Arial" panose="020B0604020202020204" pitchFamily="34" charset="0"/>
              </a:defRPr>
            </a:lvl4pPr>
            <a:lvl5pPr>
              <a:defRPr>
                <a:latin typeface="Arial" panose="020B0604020202020204" pitchFamily="34" charset="0"/>
                <a:ea typeface="Roboto"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itle 1">
            <a:extLst>
              <a:ext uri="{FF2B5EF4-FFF2-40B4-BE49-F238E27FC236}">
                <a16:creationId xmlns:a16="http://schemas.microsoft.com/office/drawing/2014/main" id="{DBCF3D39-D573-4BEB-8AB7-9B3666D8182A}"/>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16272350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41DC6E-955A-5A72-2D06-54D835629F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81400" y="5830637"/>
            <a:ext cx="8610600" cy="1027363"/>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latin typeface="Arial" panose="020B0604020202020204" pitchFamily="34" charset="0"/>
              <a:cs typeface="Arial" panose="020B0604020202020204" pitchFamily="34" charset="0"/>
            </a:endParaRPr>
          </a:p>
        </p:txBody>
      </p:sp>
      <p:pic>
        <p:nvPicPr>
          <p:cNvPr id="9" name="Picture 8" descr="Graphical user interface, text&#10;&#10;Description automatically generated">
            <a:extLst>
              <a:ext uri="{FF2B5EF4-FFF2-40B4-BE49-F238E27FC236}">
                <a16:creationId xmlns:a16="http://schemas.microsoft.com/office/drawing/2014/main" id="{2001BE38-04CD-4164-92EB-AC0F97D7045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itle 1">
            <a:extLst>
              <a:ext uri="{FF2B5EF4-FFF2-40B4-BE49-F238E27FC236}">
                <a16:creationId xmlns:a16="http://schemas.microsoft.com/office/drawing/2014/main" id="{2074D08A-1F34-4F3F-8BF2-008D81E9BADE}"/>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3908825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235285" y="1168767"/>
            <a:ext cx="11722100" cy="1784623"/>
          </a:xfrm>
        </p:spPr>
        <p:txBody>
          <a:bodyPr/>
          <a:lstStyle>
            <a:lvl1pPr marL="0" indent="0" algn="ctr">
              <a:buNone/>
              <a:defRPr>
                <a:latin typeface="Arial" panose="020B0604020202020204" pitchFamily="34" charset="0"/>
                <a:ea typeface="Roboto" pitchFamily="2" charset="0"/>
                <a:cs typeface="Arial" panose="020B0604020202020204" pitchFamily="34" charset="0"/>
              </a:defRPr>
            </a:lvl1pPr>
            <a:lvl2pPr marL="457200" indent="0" algn="ctr">
              <a:buNone/>
              <a:defRPr>
                <a:latin typeface="Arial" panose="020B0604020202020204" pitchFamily="34" charset="0"/>
                <a:ea typeface="Roboto" pitchFamily="2" charset="0"/>
                <a:cs typeface="Arial" panose="020B0604020202020204" pitchFamily="34" charset="0"/>
              </a:defRPr>
            </a:lvl2pPr>
            <a:lvl3pPr marL="914400" indent="0" algn="ctr">
              <a:buNone/>
              <a:defRPr>
                <a:latin typeface="Arial" panose="020B0604020202020204" pitchFamily="34" charset="0"/>
                <a:ea typeface="Roboto" pitchFamily="2" charset="0"/>
                <a:cs typeface="Arial" panose="020B0604020202020204" pitchFamily="34" charset="0"/>
              </a:defRPr>
            </a:lvl3pPr>
            <a:lvl4pPr marL="1371600" indent="0" algn="ctr">
              <a:buNone/>
              <a:defRPr>
                <a:latin typeface="Arial" panose="020B0604020202020204" pitchFamily="34" charset="0"/>
                <a:ea typeface="Roboto" pitchFamily="2" charset="0"/>
                <a:cs typeface="Arial" panose="020B0604020202020204" pitchFamily="34" charset="0"/>
              </a:defRPr>
            </a:lvl4pPr>
            <a:lvl5pPr marL="1828800" indent="0" algn="ctr">
              <a:buNone/>
              <a:defRPr>
                <a:latin typeface="Arial" panose="020B0604020202020204" pitchFamily="34" charset="0"/>
                <a:ea typeface="Roboto"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Rounded Corners 5">
            <a:extLst>
              <a:ext uri="{FF2B5EF4-FFF2-40B4-BE49-F238E27FC236}">
                <a16:creationId xmlns:a16="http://schemas.microsoft.com/office/drawing/2014/main" id="{A726D82F-A308-44DD-8CEA-83893004B0A9}"/>
              </a:ext>
            </a:extLst>
          </p:cNvPr>
          <p:cNvSpPr/>
          <p:nvPr userDrawn="1"/>
        </p:nvSpPr>
        <p:spPr>
          <a:xfrm>
            <a:off x="234615" y="3429000"/>
            <a:ext cx="5668880" cy="3237018"/>
          </a:xfrm>
          <a:prstGeom prst="roundRect">
            <a:avLst/>
          </a:prstGeom>
          <a:gradFill>
            <a:gsLst>
              <a:gs pos="100000">
                <a:srgbClr val="0075B5"/>
              </a:gs>
              <a:gs pos="0">
                <a:srgbClr val="0071BB">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lvl="0" indent="0" algn="ctr" fontAlgn="base">
              <a:lnSpc>
                <a:spcPct val="100000"/>
              </a:lnSpc>
              <a:spcBef>
                <a:spcPts val="0"/>
              </a:spcBef>
              <a:spcAft>
                <a:spcPts val="1200"/>
              </a:spcAft>
              <a:buNone/>
            </a:pPr>
            <a:r>
              <a:rPr lang="en-CA" sz="2400" b="1">
                <a:solidFill>
                  <a:schemeClr val="bg1"/>
                </a:solidFill>
                <a:latin typeface="Arial" panose="020B0604020202020204" pitchFamily="34" charset="0"/>
                <a:ea typeface="Roboto" pitchFamily="2" charset="0"/>
                <a:cs typeface="Arial" panose="020B0604020202020204" pitchFamily="34" charset="0"/>
              </a:rPr>
              <a:t>Possible Unhelpful Thoughts</a:t>
            </a:r>
          </a:p>
        </p:txBody>
      </p:sp>
      <p:sp>
        <p:nvSpPr>
          <p:cNvPr id="7" name="Rectangle: Rounded Corners 6">
            <a:extLst>
              <a:ext uri="{FF2B5EF4-FFF2-40B4-BE49-F238E27FC236}">
                <a16:creationId xmlns:a16="http://schemas.microsoft.com/office/drawing/2014/main" id="{C721FEC3-F4A7-4084-8C21-BF307DF3A5C1}"/>
              </a:ext>
            </a:extLst>
          </p:cNvPr>
          <p:cNvSpPr/>
          <p:nvPr userDrawn="1"/>
        </p:nvSpPr>
        <p:spPr>
          <a:xfrm>
            <a:off x="6288505" y="3429000"/>
            <a:ext cx="5668880" cy="3237018"/>
          </a:xfrm>
          <a:prstGeom prst="roundRect">
            <a:avLst/>
          </a:prstGeom>
          <a:gradFill>
            <a:gsLst>
              <a:gs pos="100000">
                <a:srgbClr val="3BA950"/>
              </a:gs>
              <a:gs pos="0">
                <a:srgbClr val="3BA950">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lvl="0" indent="0" algn="ctr" fontAlgn="base">
              <a:lnSpc>
                <a:spcPct val="100000"/>
              </a:lnSpc>
              <a:spcBef>
                <a:spcPts val="0"/>
              </a:spcBef>
              <a:spcAft>
                <a:spcPts val="1200"/>
              </a:spcAft>
              <a:buNone/>
            </a:pPr>
            <a:r>
              <a:rPr lang="en-CA" sz="2400" b="1">
                <a:solidFill>
                  <a:schemeClr val="bg1"/>
                </a:solidFill>
                <a:latin typeface="Arial" panose="020B0604020202020204" pitchFamily="34" charset="0"/>
                <a:ea typeface="Roboto" pitchFamily="2" charset="0"/>
                <a:cs typeface="Arial" panose="020B0604020202020204" pitchFamily="34" charset="0"/>
              </a:rPr>
              <a:t>Possible Helpful Thoughts</a:t>
            </a:r>
          </a:p>
        </p:txBody>
      </p:sp>
      <p:cxnSp>
        <p:nvCxnSpPr>
          <p:cNvPr id="8" name="Straight Connector 7">
            <a:extLst>
              <a:ext uri="{FF2B5EF4-FFF2-40B4-BE49-F238E27FC236}">
                <a16:creationId xmlns:a16="http://schemas.microsoft.com/office/drawing/2014/main" id="{198D9788-FDEB-4F6B-909C-2CFAE1B06A9B}"/>
              </a:ext>
            </a:extLst>
          </p:cNvPr>
          <p:cNvCxnSpPr/>
          <p:nvPr userDrawn="1"/>
        </p:nvCxnSpPr>
        <p:spPr>
          <a:xfrm>
            <a:off x="1026695" y="3255963"/>
            <a:ext cx="9753600"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048B726B-1D69-4BD1-BBE6-E2F53732B6BF}"/>
              </a:ext>
            </a:extLst>
          </p:cNvPr>
          <p:cNvSpPr>
            <a:spLocks noGrp="1"/>
          </p:cNvSpPr>
          <p:nvPr>
            <p:ph type="body" sz="quarter" idx="11"/>
          </p:nvPr>
        </p:nvSpPr>
        <p:spPr>
          <a:xfrm>
            <a:off x="234615" y="4067643"/>
            <a:ext cx="5668880" cy="2598375"/>
          </a:xfrm>
        </p:spPr>
        <p:txBody>
          <a:bodyPr>
            <a:noAutofit/>
          </a:bodyPr>
          <a:lstStyle>
            <a:lvl1pPr marL="177800" indent="-1778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1pPr>
            <a:lvl2pPr marL="8001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2pPr>
            <a:lvl3pPr marL="12573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3pPr>
            <a:lvl4pPr marL="17145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4pPr>
            <a:lvl5pPr marL="21717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5" name="Text Placeholder 10">
            <a:extLst>
              <a:ext uri="{FF2B5EF4-FFF2-40B4-BE49-F238E27FC236}">
                <a16:creationId xmlns:a16="http://schemas.microsoft.com/office/drawing/2014/main" id="{80A54C9B-0E5A-4359-9931-22EBA522F753}"/>
              </a:ext>
            </a:extLst>
          </p:cNvPr>
          <p:cNvSpPr>
            <a:spLocks noGrp="1"/>
          </p:cNvSpPr>
          <p:nvPr>
            <p:ph type="body" sz="quarter" idx="12"/>
          </p:nvPr>
        </p:nvSpPr>
        <p:spPr>
          <a:xfrm>
            <a:off x="6288505" y="4056880"/>
            <a:ext cx="5668880" cy="2598375"/>
          </a:xfrm>
        </p:spPr>
        <p:txBody>
          <a:bodyPr>
            <a:noAutofit/>
          </a:bodyPr>
          <a:lstStyle>
            <a:lvl1pPr marL="177800" indent="-1778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1pPr>
            <a:lvl2pPr marL="8001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2pPr>
            <a:lvl3pPr marL="12573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3pPr>
            <a:lvl4pPr marL="17145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4pPr>
            <a:lvl5pPr marL="21717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5" name="Picture 4">
            <a:extLst>
              <a:ext uri="{FF2B5EF4-FFF2-40B4-BE49-F238E27FC236}">
                <a16:creationId xmlns:a16="http://schemas.microsoft.com/office/drawing/2014/main" id="{1D0451AE-BA2D-8769-604A-5F4FBC6E8325}"/>
              </a:ext>
            </a:extLst>
          </p:cNvPr>
          <p:cNvPicPr>
            <a:picLocks noChangeAspect="1"/>
          </p:cNvPicPr>
          <p:nvPr userDrawn="1"/>
        </p:nvPicPr>
        <p:blipFill>
          <a:blip r:embed="rId2"/>
          <a:stretch>
            <a:fillRect/>
          </a:stretch>
        </p:blipFill>
        <p:spPr>
          <a:xfrm>
            <a:off x="0" y="33078"/>
            <a:ext cx="12192000" cy="1030224"/>
          </a:xfrm>
          <a:prstGeom prst="rect">
            <a:avLst/>
          </a:prstGeom>
        </p:spPr>
      </p:pic>
    </p:spTree>
    <p:extLst>
      <p:ext uri="{BB962C8B-B14F-4D97-AF65-F5344CB8AC3E}">
        <p14:creationId xmlns:p14="http://schemas.microsoft.com/office/powerpoint/2010/main" val="2250922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6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235285" y="1168767"/>
            <a:ext cx="11722100" cy="1784623"/>
          </a:xfrm>
        </p:spPr>
        <p:txBody>
          <a:bodyPr/>
          <a:lstStyle>
            <a:lvl1pPr marL="457200" indent="-457200" algn="l">
              <a:buFont typeface="Arial" panose="020B0604020202020204" pitchFamily="34" charset="0"/>
              <a:buChar char="•"/>
              <a:defRPr>
                <a:latin typeface="Arial" panose="020B0604020202020204" pitchFamily="34" charset="0"/>
                <a:ea typeface="Roboto" pitchFamily="2" charset="0"/>
                <a:cs typeface="Arial" panose="020B0604020202020204" pitchFamily="34" charset="0"/>
              </a:defRPr>
            </a:lvl1pPr>
            <a:lvl2pPr marL="800100" indent="-342900" algn="l">
              <a:buFont typeface="Arial" panose="020B0604020202020204" pitchFamily="34" charset="0"/>
              <a:buChar char="•"/>
              <a:defRPr>
                <a:latin typeface="Arial" panose="020B0604020202020204" pitchFamily="34" charset="0"/>
                <a:ea typeface="Roboto" pitchFamily="2" charset="0"/>
                <a:cs typeface="Arial" panose="020B0604020202020204" pitchFamily="34" charset="0"/>
              </a:defRPr>
            </a:lvl2pPr>
            <a:lvl3pPr marL="1257300" indent="-342900" algn="l">
              <a:buFont typeface="Arial" panose="020B0604020202020204" pitchFamily="34" charset="0"/>
              <a:buChar char="•"/>
              <a:defRPr>
                <a:latin typeface="Arial" panose="020B0604020202020204" pitchFamily="34" charset="0"/>
                <a:ea typeface="Roboto" pitchFamily="2" charset="0"/>
                <a:cs typeface="Arial" panose="020B0604020202020204" pitchFamily="34" charset="0"/>
              </a:defRPr>
            </a:lvl3pPr>
            <a:lvl4pPr marL="1657350" indent="-285750" algn="l">
              <a:buFont typeface="Arial" panose="020B0604020202020204" pitchFamily="34" charset="0"/>
              <a:buChar char="•"/>
              <a:defRPr>
                <a:latin typeface="Arial" panose="020B0604020202020204" pitchFamily="34" charset="0"/>
                <a:ea typeface="Roboto" pitchFamily="2" charset="0"/>
                <a:cs typeface="Arial" panose="020B0604020202020204" pitchFamily="34" charset="0"/>
              </a:defRPr>
            </a:lvl4pPr>
            <a:lvl5pPr marL="2114550" indent="-285750" algn="l">
              <a:buFont typeface="Arial" panose="020B0604020202020204" pitchFamily="34" charset="0"/>
              <a:buChar char="•"/>
              <a:defRPr>
                <a:latin typeface="Arial" panose="020B0604020202020204" pitchFamily="34" charset="0"/>
                <a:ea typeface="Roboto"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2" name="Picture 1">
            <a:extLst>
              <a:ext uri="{FF2B5EF4-FFF2-40B4-BE49-F238E27FC236}">
                <a16:creationId xmlns:a16="http://schemas.microsoft.com/office/drawing/2014/main" id="{87268387-832F-71E4-29DA-DB70348280CC}"/>
              </a:ext>
            </a:extLst>
          </p:cNvPr>
          <p:cNvPicPr>
            <a:picLocks noChangeAspect="1"/>
          </p:cNvPicPr>
          <p:nvPr userDrawn="1"/>
        </p:nvPicPr>
        <p:blipFill>
          <a:blip r:embed="rId2"/>
          <a:stretch>
            <a:fillRect/>
          </a:stretch>
        </p:blipFill>
        <p:spPr>
          <a:xfrm>
            <a:off x="0" y="33078"/>
            <a:ext cx="12192000" cy="1030224"/>
          </a:xfrm>
          <a:prstGeom prst="rect">
            <a:avLst/>
          </a:prstGeom>
        </p:spPr>
      </p:pic>
    </p:spTree>
    <p:extLst>
      <p:ext uri="{BB962C8B-B14F-4D97-AF65-F5344CB8AC3E}">
        <p14:creationId xmlns:p14="http://schemas.microsoft.com/office/powerpoint/2010/main" val="34385452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144926" y="224542"/>
            <a:ext cx="9175537" cy="866322"/>
          </a:xfrm>
        </p:spPr>
        <p:txBody>
          <a:bodyPr/>
          <a:lstStyle>
            <a:lvl1pPr>
              <a:defRPr b="1">
                <a:solidFill>
                  <a:srgbClr val="277F34"/>
                </a:solidFill>
                <a:latin typeface="Arial" panose="020B0604020202020204" pitchFamily="34" charset="0"/>
                <a:cs typeface="Arial" panose="020B0604020202020204" pitchFamily="34" charset="0"/>
              </a:defRPr>
            </a:lvl1pPr>
          </a:lstStyle>
          <a:p>
            <a:r>
              <a:rPr lang="en-US"/>
              <a:t>Click to edit Master title style</a:t>
            </a:r>
            <a:endParaRPr lang="en-CA"/>
          </a:p>
        </p:txBody>
      </p:sp>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144926" y="1194118"/>
            <a:ext cx="8102386" cy="3015331"/>
          </a:xfrm>
        </p:spPr>
        <p:txBody>
          <a:bodyPr/>
          <a:lstStyle>
            <a:lvl1pPr>
              <a:defRPr>
                <a:latin typeface="Arial" panose="020B0604020202020204" pitchFamily="34" charset="0"/>
                <a:ea typeface="Roboto" pitchFamily="2" charset="0"/>
                <a:cs typeface="Arial" panose="020B0604020202020204" pitchFamily="34" charset="0"/>
              </a:defRPr>
            </a:lvl1pPr>
            <a:lvl2pPr>
              <a:defRPr>
                <a:latin typeface="Arial" panose="020B0604020202020204" pitchFamily="34" charset="0"/>
                <a:ea typeface="Roboto" pitchFamily="2" charset="0"/>
                <a:cs typeface="Arial" panose="020B0604020202020204" pitchFamily="34" charset="0"/>
              </a:defRPr>
            </a:lvl2pPr>
            <a:lvl3pPr>
              <a:defRPr>
                <a:latin typeface="Arial" panose="020B0604020202020204" pitchFamily="34" charset="0"/>
                <a:ea typeface="Roboto" pitchFamily="2" charset="0"/>
                <a:cs typeface="Arial" panose="020B0604020202020204" pitchFamily="34" charset="0"/>
              </a:defRPr>
            </a:lvl3pPr>
            <a:lvl4pPr>
              <a:defRPr>
                <a:latin typeface="Arial" panose="020B0604020202020204" pitchFamily="34" charset="0"/>
                <a:ea typeface="Roboto" pitchFamily="2" charset="0"/>
                <a:cs typeface="Arial" panose="020B0604020202020204" pitchFamily="34" charset="0"/>
              </a:defRPr>
            </a:lvl4pPr>
            <a:lvl5pPr>
              <a:defRPr>
                <a:latin typeface="Arial" panose="020B0604020202020204" pitchFamily="34" charset="0"/>
                <a:ea typeface="Roboto"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7" name="Picture 6" descr="Graphical user interface, text&#10;&#10;Description automatically generated">
            <a:extLst>
              <a:ext uri="{FF2B5EF4-FFF2-40B4-BE49-F238E27FC236}">
                <a16:creationId xmlns:a16="http://schemas.microsoft.com/office/drawing/2014/main" id="{BBF12625-C4A5-41DD-ACF1-8EF8CE75FD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3" name="Picture 2" descr="A green and purple dots and words&#10;&#10;Description automatically generated">
            <a:extLst>
              <a:ext uri="{FF2B5EF4-FFF2-40B4-BE49-F238E27FC236}">
                <a16:creationId xmlns:a16="http://schemas.microsoft.com/office/drawing/2014/main" id="{169D2A63-F6DA-CCEE-A94A-3D993974AC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63825" y="6489825"/>
            <a:ext cx="1802396" cy="309787"/>
          </a:xfrm>
          <a:prstGeom prst="rect">
            <a:avLst/>
          </a:prstGeom>
        </p:spPr>
      </p:pic>
    </p:spTree>
    <p:extLst>
      <p:ext uri="{BB962C8B-B14F-4D97-AF65-F5344CB8AC3E}">
        <p14:creationId xmlns:p14="http://schemas.microsoft.com/office/powerpoint/2010/main" val="3166729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a:stretch/>
        </p:blipFill>
        <p:spPr>
          <a:xfrm>
            <a:off x="0" y="1"/>
            <a:ext cx="12192003" cy="6959561"/>
          </a:xfrm>
          <a:prstGeom prst="rect">
            <a:avLst/>
          </a:prstGeom>
          <a:noFill/>
          <a:ln>
            <a:noFill/>
          </a:ln>
        </p:spPr>
      </p:pic>
      <p:pic>
        <p:nvPicPr>
          <p:cNvPr id="13" name="Google Shape;13;p2" descr="Icon&#10;&#10;Description automatically generated"/>
          <p:cNvPicPr preferRelativeResize="0"/>
          <p:nvPr/>
        </p:nvPicPr>
        <p:blipFill rotWithShape="1">
          <a:blip r:embed="rId3">
            <a:alphaModFix/>
          </a:blip>
          <a:srcRect/>
          <a:stretch/>
        </p:blipFill>
        <p:spPr>
          <a:xfrm>
            <a:off x="10717292" y="5472760"/>
            <a:ext cx="1474715" cy="1486803"/>
          </a:xfrm>
          <a:prstGeom prst="rect">
            <a:avLst/>
          </a:prstGeom>
          <a:noFill/>
          <a:ln>
            <a:noFill/>
          </a:ln>
        </p:spPr>
      </p:pic>
      <p:sp>
        <p:nvSpPr>
          <p:cNvPr id="14" name="Google Shape;14;p2"/>
          <p:cNvSpPr txBox="1">
            <a:spLocks noGrp="1"/>
          </p:cNvSpPr>
          <p:nvPr>
            <p:ph type="title"/>
          </p:nvPr>
        </p:nvSpPr>
        <p:spPr>
          <a:xfrm>
            <a:off x="694767" y="742433"/>
            <a:ext cx="11018800" cy="6516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40008D"/>
              </a:buClr>
              <a:buSzPts val="1100"/>
              <a:buFont typeface="Poppins"/>
              <a:buNone/>
              <a:defRPr>
                <a:solidFill>
                  <a:srgbClr val="40008D"/>
                </a:solidFill>
                <a:latin typeface="Poppins"/>
                <a:ea typeface="Poppins"/>
                <a:cs typeface="Poppins"/>
                <a:sym typeface="Poppins"/>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 name="Google Shape;15;p2"/>
          <p:cNvSpPr txBox="1">
            <a:spLocks noGrp="1"/>
          </p:cNvSpPr>
          <p:nvPr>
            <p:ph type="body" idx="1"/>
          </p:nvPr>
        </p:nvSpPr>
        <p:spPr>
          <a:xfrm>
            <a:off x="872367" y="1457500"/>
            <a:ext cx="10698800" cy="4703200"/>
          </a:xfrm>
          <a:prstGeom prst="rect">
            <a:avLst/>
          </a:prstGeom>
          <a:noFill/>
          <a:ln>
            <a:noFill/>
          </a:ln>
        </p:spPr>
        <p:txBody>
          <a:bodyPr spcFirstLastPara="1" wrap="square" lIns="0" tIns="34275" rIns="0" bIns="34275" anchor="t" anchorCtr="0">
            <a:normAutofit/>
          </a:bodyPr>
          <a:lstStyle>
            <a:lvl1pPr marL="609585" lvl="0" indent="-507987" algn="l">
              <a:lnSpc>
                <a:spcPct val="113000"/>
              </a:lnSpc>
              <a:spcBef>
                <a:spcPts val="667"/>
              </a:spcBef>
              <a:spcAft>
                <a:spcPts val="0"/>
              </a:spcAft>
              <a:buClr>
                <a:schemeClr val="dk1"/>
              </a:buClr>
              <a:buSzPts val="2400"/>
              <a:buFont typeface="Roboto"/>
              <a:buChar char="•"/>
              <a:defRPr b="1">
                <a:solidFill>
                  <a:schemeClr val="dk1"/>
                </a:solidFill>
                <a:latin typeface="Roboto"/>
                <a:ea typeface="Roboto"/>
                <a:cs typeface="Roboto"/>
                <a:sym typeface="Roboto"/>
              </a:defRPr>
            </a:lvl1pPr>
            <a:lvl2pPr marL="1219170" lvl="1" indent="-423323" algn="l">
              <a:lnSpc>
                <a:spcPct val="113000"/>
              </a:lnSpc>
              <a:spcBef>
                <a:spcPts val="667"/>
              </a:spcBef>
              <a:spcAft>
                <a:spcPts val="0"/>
              </a:spcAft>
              <a:buClr>
                <a:schemeClr val="dk1"/>
              </a:buClr>
              <a:buSzPts val="1400"/>
              <a:buFont typeface="Roboto"/>
              <a:buChar char="•"/>
              <a:defRPr b="1">
                <a:latin typeface="Roboto"/>
                <a:ea typeface="Roboto"/>
                <a:cs typeface="Roboto"/>
                <a:sym typeface="Roboto"/>
              </a:defRPr>
            </a:lvl2pPr>
            <a:lvl3pPr marL="1828754" lvl="2" indent="-423323" algn="l">
              <a:lnSpc>
                <a:spcPct val="113000"/>
              </a:lnSpc>
              <a:spcBef>
                <a:spcPts val="667"/>
              </a:spcBef>
              <a:spcAft>
                <a:spcPts val="0"/>
              </a:spcAft>
              <a:buClr>
                <a:schemeClr val="dk1"/>
              </a:buClr>
              <a:buSzPts val="1400"/>
              <a:buFont typeface="Roboto"/>
              <a:buChar char="•"/>
              <a:defRPr b="1">
                <a:latin typeface="Roboto"/>
                <a:ea typeface="Roboto"/>
                <a:cs typeface="Roboto"/>
                <a:sym typeface="Roboto"/>
              </a:defRPr>
            </a:lvl3pPr>
            <a:lvl4pPr marL="2438339" lvl="3" indent="-423323" algn="l">
              <a:lnSpc>
                <a:spcPct val="113000"/>
              </a:lnSpc>
              <a:spcBef>
                <a:spcPts val="667"/>
              </a:spcBef>
              <a:spcAft>
                <a:spcPts val="0"/>
              </a:spcAft>
              <a:buClr>
                <a:schemeClr val="dk1"/>
              </a:buClr>
              <a:buSzPts val="1400"/>
              <a:buFont typeface="Roboto"/>
              <a:buChar char="•"/>
              <a:defRPr b="1">
                <a:latin typeface="Roboto"/>
                <a:ea typeface="Roboto"/>
                <a:cs typeface="Roboto"/>
                <a:sym typeface="Roboto"/>
              </a:defRPr>
            </a:lvl4pPr>
            <a:lvl5pPr marL="3047924" lvl="4" indent="-423323" algn="l">
              <a:lnSpc>
                <a:spcPct val="113000"/>
              </a:lnSpc>
              <a:spcBef>
                <a:spcPts val="667"/>
              </a:spcBef>
              <a:spcAft>
                <a:spcPts val="0"/>
              </a:spcAft>
              <a:buClr>
                <a:schemeClr val="dk1"/>
              </a:buClr>
              <a:buSzPts val="1400"/>
              <a:buFont typeface="Roboto"/>
              <a:buChar char="•"/>
              <a:defRPr b="1">
                <a:latin typeface="Roboto"/>
                <a:ea typeface="Roboto"/>
                <a:cs typeface="Roboto"/>
                <a:sym typeface="Roboto"/>
              </a:defRPr>
            </a:lvl5pPr>
            <a:lvl6pPr marL="3657509" lvl="5" indent="-304792" algn="l">
              <a:lnSpc>
                <a:spcPct val="100000"/>
              </a:lnSpc>
              <a:spcBef>
                <a:spcPts val="0"/>
              </a:spcBef>
              <a:spcAft>
                <a:spcPts val="0"/>
              </a:spcAft>
              <a:buSzPts val="1100"/>
              <a:buFont typeface="Roboto"/>
              <a:buNone/>
              <a:defRPr b="1">
                <a:latin typeface="Roboto"/>
                <a:ea typeface="Roboto"/>
                <a:cs typeface="Roboto"/>
                <a:sym typeface="Roboto"/>
              </a:defRPr>
            </a:lvl6pPr>
            <a:lvl7pPr marL="4267093" lvl="6" indent="-304792" algn="l">
              <a:lnSpc>
                <a:spcPct val="100000"/>
              </a:lnSpc>
              <a:spcBef>
                <a:spcPts val="0"/>
              </a:spcBef>
              <a:spcAft>
                <a:spcPts val="0"/>
              </a:spcAft>
              <a:buSzPts val="1100"/>
              <a:buFont typeface="Roboto"/>
              <a:buNone/>
              <a:defRPr b="1">
                <a:latin typeface="Roboto"/>
                <a:ea typeface="Roboto"/>
                <a:cs typeface="Roboto"/>
                <a:sym typeface="Roboto"/>
              </a:defRPr>
            </a:lvl7pPr>
            <a:lvl8pPr marL="4876678" lvl="7" indent="-304792" algn="l">
              <a:lnSpc>
                <a:spcPct val="100000"/>
              </a:lnSpc>
              <a:spcBef>
                <a:spcPts val="0"/>
              </a:spcBef>
              <a:spcAft>
                <a:spcPts val="0"/>
              </a:spcAft>
              <a:buSzPts val="1100"/>
              <a:buFont typeface="Roboto"/>
              <a:buNone/>
              <a:defRPr b="1">
                <a:latin typeface="Roboto"/>
                <a:ea typeface="Roboto"/>
                <a:cs typeface="Roboto"/>
                <a:sym typeface="Roboto"/>
              </a:defRPr>
            </a:lvl8pPr>
            <a:lvl9pPr marL="5486263" lvl="8" indent="-304792" algn="l">
              <a:lnSpc>
                <a:spcPct val="100000"/>
              </a:lnSpc>
              <a:spcBef>
                <a:spcPts val="0"/>
              </a:spcBef>
              <a:spcAft>
                <a:spcPts val="0"/>
              </a:spcAft>
              <a:buSzPts val="1100"/>
              <a:buFont typeface="Roboto"/>
              <a:buNone/>
              <a:defRPr b="1">
                <a:latin typeface="Roboto"/>
                <a:ea typeface="Roboto"/>
                <a:cs typeface="Roboto"/>
                <a:sym typeface="Roboto"/>
              </a:defRPr>
            </a:lvl9pPr>
          </a:lstStyle>
          <a:p>
            <a:endParaRPr/>
          </a:p>
        </p:txBody>
      </p:sp>
    </p:spTree>
    <p:extLst>
      <p:ext uri="{BB962C8B-B14F-4D97-AF65-F5344CB8AC3E}">
        <p14:creationId xmlns:p14="http://schemas.microsoft.com/office/powerpoint/2010/main" val="23268985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5B02D3-ADDB-487E-825D-02301810EE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570FF4A-4F55-408D-9A82-8886BA45EB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E467884-3C68-41C0-BB8E-2D333D9797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38899B3B-6F22-4062-AD25-97947FF28E08}" type="datetimeFigureOut">
              <a:rPr lang="en-CA" smtClean="0"/>
              <a:pPr/>
              <a:t>2025-03-14</a:t>
            </a:fld>
            <a:endParaRPr lang="en-CA"/>
          </a:p>
        </p:txBody>
      </p:sp>
      <p:sp>
        <p:nvSpPr>
          <p:cNvPr id="5" name="Footer Placeholder 4">
            <a:extLst>
              <a:ext uri="{FF2B5EF4-FFF2-40B4-BE49-F238E27FC236}">
                <a16:creationId xmlns:a16="http://schemas.microsoft.com/office/drawing/2014/main" id="{5D3ADBF0-0DCC-486F-9E5B-BA3CB13599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CA"/>
          </a:p>
        </p:txBody>
      </p:sp>
      <p:sp>
        <p:nvSpPr>
          <p:cNvPr id="6" name="Slide Number Placeholder 5">
            <a:extLst>
              <a:ext uri="{FF2B5EF4-FFF2-40B4-BE49-F238E27FC236}">
                <a16:creationId xmlns:a16="http://schemas.microsoft.com/office/drawing/2014/main" id="{98C9F98F-2E53-4AF8-98D9-42DAF51549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31D6A7D2-6F68-403F-AE25-3E9E5363C17A}" type="slidenum">
              <a:rPr lang="en-CA" smtClean="0"/>
              <a:pPr/>
              <a:t>‹#›</a:t>
            </a:fld>
            <a:endParaRPr lang="en-CA"/>
          </a:p>
        </p:txBody>
      </p:sp>
    </p:spTree>
    <p:extLst>
      <p:ext uri="{BB962C8B-B14F-4D97-AF65-F5344CB8AC3E}">
        <p14:creationId xmlns:p14="http://schemas.microsoft.com/office/powerpoint/2010/main" val="3427819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6" r:id="rId4"/>
    <p:sldLayoutId id="2147483663" r:id="rId5"/>
    <p:sldLayoutId id="2147483665" r:id="rId6"/>
    <p:sldLayoutId id="2147483668" r:id="rId7"/>
    <p:sldLayoutId id="2147483667" r:id="rId8"/>
    <p:sldLayoutId id="2147483669"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3890" y="1616424"/>
            <a:ext cx="11138448" cy="2387600"/>
          </a:xfrm>
        </p:spPr>
        <p:txBody>
          <a:bodyPr vert="horz" lIns="91440" tIns="45720" rIns="91440" bIns="45720" rtlCol="0" anchor="b">
            <a:noAutofit/>
          </a:bodyPr>
          <a:lstStyle/>
          <a:p>
            <a:pPr marL="139700">
              <a:spcBef>
                <a:spcPts val="750"/>
              </a:spcBef>
              <a:spcAft>
                <a:spcPts val="0"/>
              </a:spcAft>
            </a:pPr>
            <a:r>
              <a:rPr lang="en-US" b="1" dirty="0">
                <a:solidFill>
                  <a:srgbClr val="277F34"/>
                </a:solidFill>
                <a:latin typeface="Arial"/>
                <a:ea typeface="Tahoma"/>
                <a:cs typeface="Arial"/>
              </a:rPr>
              <a:t>Managing Stress at School and in the Workplace</a:t>
            </a:r>
            <a:endParaRPr lang="en-CA" b="1" dirty="0">
              <a:solidFill>
                <a:srgbClr val="277F34"/>
              </a:solidFill>
              <a:latin typeface="Arial"/>
              <a:ea typeface="Tahoma"/>
              <a:cs typeface="Arial"/>
            </a:endParaRPr>
          </a:p>
        </p:txBody>
      </p:sp>
      <p:sp>
        <p:nvSpPr>
          <p:cNvPr id="5" name="Title 1">
            <a:extLst>
              <a:ext uri="{FF2B5EF4-FFF2-40B4-BE49-F238E27FC236}">
                <a16:creationId xmlns:a16="http://schemas.microsoft.com/office/drawing/2014/main" id="{BC689049-EC42-40CC-AD33-7BC353F7394E}"/>
              </a:ext>
            </a:extLst>
          </p:cNvPr>
          <p:cNvSpPr txBox="1">
            <a:spLocks/>
          </p:cNvSpPr>
          <p:nvPr/>
        </p:nvSpPr>
        <p:spPr>
          <a:xfrm>
            <a:off x="0" y="0"/>
            <a:ext cx="2898338" cy="79329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6000" kern="1200">
                <a:solidFill>
                  <a:srgbClr val="40008D"/>
                </a:solidFill>
                <a:latin typeface="Poppins" panose="00000500000000000000" pitchFamily="2" charset="0"/>
                <a:ea typeface="+mj-ea"/>
                <a:cs typeface="Poppins" panose="00000500000000000000" pitchFamily="2" charset="0"/>
              </a:defRPr>
            </a:lvl1pPr>
          </a:lstStyle>
          <a:p>
            <a:pPr algn="l"/>
            <a:r>
              <a:rPr lang="en-CA" sz="4400" b="1" dirty="0">
                <a:solidFill>
                  <a:srgbClr val="44237D"/>
                </a:solidFill>
                <a:latin typeface="Arial" panose="020B0604020202020204" pitchFamily="34" charset="0"/>
                <a:ea typeface="Tahoma" panose="020B0604030504040204" pitchFamily="34" charset="0"/>
                <a:cs typeface="Arial" panose="020B0604020202020204" pitchFamily="34" charset="0"/>
              </a:rPr>
              <a:t>Lesson 5</a:t>
            </a:r>
          </a:p>
        </p:txBody>
      </p:sp>
    </p:spTree>
    <p:extLst>
      <p:ext uri="{BB962C8B-B14F-4D97-AF65-F5344CB8AC3E}">
        <p14:creationId xmlns:p14="http://schemas.microsoft.com/office/powerpoint/2010/main" val="1358720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3B89913-AFE9-DD3E-7F39-01C10820490B}"/>
              </a:ext>
            </a:extLst>
          </p:cNvPr>
          <p:cNvSpPr txBox="1">
            <a:spLocks noGrp="1"/>
          </p:cNvSpPr>
          <p:nvPr>
            <p:ph type="title" idx="4294967295"/>
          </p:nvPr>
        </p:nvSpPr>
        <p:spPr>
          <a:xfrm>
            <a:off x="234951" y="1215157"/>
            <a:ext cx="279853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4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Manage stress</a:t>
            </a:r>
            <a:endParaRPr kumimoji="0" lang="fr-CA" sz="4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Google Shape;187;p32">
            <a:extLst>
              <a:ext uri="{FF2B5EF4-FFF2-40B4-BE49-F238E27FC236}">
                <a16:creationId xmlns:a16="http://schemas.microsoft.com/office/drawing/2014/main" id="{AA7CC87B-78F9-546F-BDA4-070B2A96EF89}"/>
              </a:ext>
            </a:extLst>
          </p:cNvPr>
          <p:cNvSpPr txBox="1">
            <a:spLocks/>
          </p:cNvSpPr>
          <p:nvPr/>
        </p:nvSpPr>
        <p:spPr>
          <a:xfrm>
            <a:off x="4111959" y="420260"/>
            <a:ext cx="7475438" cy="5747657"/>
          </a:xfrm>
          <a:prstGeom prst="rect">
            <a:avLst/>
          </a:prstGeom>
          <a:noFill/>
          <a:ln>
            <a:noFill/>
          </a:ln>
        </p:spPr>
        <p:txBody>
          <a:bodyPr spcFirstLastPara="1" wrap="square" lIns="0" tIns="34275" rIns="0" bIns="3427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600"/>
              </a:spcBef>
              <a:spcAft>
                <a:spcPts val="1600"/>
              </a:spcAft>
              <a:buNone/>
            </a:pPr>
            <a:r>
              <a:rPr lang="en-US" sz="3600" spc="-10" dirty="0">
                <a:solidFill>
                  <a:srgbClr val="0070C0"/>
                </a:solidFill>
                <a:latin typeface="Arial" panose="020B0604020202020204" pitchFamily="34" charset="0"/>
                <a:cs typeface="Arial" panose="020B0604020202020204" pitchFamily="34" charset="0"/>
              </a:rPr>
              <a:t>How can you tell you are starting to get stressed so you can begin using strategies early?</a:t>
            </a:r>
            <a:endParaRPr lang="en-CA" sz="3600" spc="-10" dirty="0">
              <a:solidFill>
                <a:srgbClr val="0070C0"/>
              </a:solidFill>
              <a:latin typeface="Arial" panose="020B0604020202020204" pitchFamily="34" charset="0"/>
              <a:cs typeface="Arial" panose="020B0604020202020204" pitchFamily="34" charset="0"/>
            </a:endParaRPr>
          </a:p>
          <a:p>
            <a:pPr marL="0" indent="0" algn="ctr">
              <a:spcBef>
                <a:spcPts val="1600"/>
              </a:spcBef>
              <a:spcAft>
                <a:spcPts val="1600"/>
              </a:spcAft>
              <a:buNone/>
            </a:pPr>
            <a:r>
              <a:rPr lang="en-US" sz="3600" spc="-10" dirty="0">
                <a:solidFill>
                  <a:srgbClr val="0070C0"/>
                </a:solidFill>
                <a:latin typeface="Arial" panose="020B0604020202020204" pitchFamily="34" charset="0"/>
                <a:cs typeface="Arial" panose="020B0604020202020204" pitchFamily="34" charset="0"/>
              </a:rPr>
              <a:t>What helps you manage stress when it appears?</a:t>
            </a:r>
            <a:r>
              <a:rPr lang="en-CA" sz="3600" spc="-10" dirty="0">
                <a:solidFill>
                  <a:srgbClr val="0070C0"/>
                </a:solidFill>
                <a:latin typeface="Arial" panose="020B0604020202020204" pitchFamily="34" charset="0"/>
                <a:cs typeface="Arial" panose="020B0604020202020204" pitchFamily="34" charset="0"/>
              </a:rPr>
              <a:t> </a:t>
            </a:r>
          </a:p>
          <a:p>
            <a:pPr marL="0" indent="0" algn="ctr">
              <a:spcBef>
                <a:spcPts val="1600"/>
              </a:spcBef>
              <a:spcAft>
                <a:spcPts val="1600"/>
              </a:spcAft>
              <a:buNone/>
            </a:pPr>
            <a:r>
              <a:rPr lang="en-US" sz="3600" spc="-10" dirty="0">
                <a:solidFill>
                  <a:srgbClr val="0070C0"/>
                </a:solidFill>
                <a:latin typeface="Arial" panose="020B0604020202020204" pitchFamily="34" charset="0"/>
                <a:cs typeface="Arial" panose="020B0604020202020204" pitchFamily="34" charset="0"/>
              </a:rPr>
              <a:t>How have you managed stress in the past?</a:t>
            </a:r>
            <a:r>
              <a:rPr lang="en-CA" sz="3600" spc="-10" dirty="0">
                <a:solidFill>
                  <a:srgbClr val="0070C0"/>
                </a:solidFill>
                <a:latin typeface="Arial" panose="020B0604020202020204" pitchFamily="34" charset="0"/>
                <a:cs typeface="Arial" panose="020B0604020202020204" pitchFamily="34" charset="0"/>
              </a:rPr>
              <a:t> </a:t>
            </a:r>
            <a:endParaRPr lang="fr-CA" sz="3600" spc="-1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5802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en-CA" dirty="0"/>
              <a:t>A few ideas</a:t>
            </a:r>
          </a:p>
        </p:txBody>
      </p:sp>
      <p:sp>
        <p:nvSpPr>
          <p:cNvPr id="2" name="Rectangle 1">
            <a:extLst>
              <a:ext uri="{FF2B5EF4-FFF2-40B4-BE49-F238E27FC236}">
                <a16:creationId xmlns:a16="http://schemas.microsoft.com/office/drawing/2014/main" id="{C7CB46A5-CB78-D139-41DF-5A2681DE03B1}"/>
              </a:ext>
            </a:extLst>
          </p:cNvPr>
          <p:cNvSpPr/>
          <p:nvPr/>
        </p:nvSpPr>
        <p:spPr>
          <a:xfrm>
            <a:off x="616792" y="2353616"/>
            <a:ext cx="1872342" cy="3508653"/>
          </a:xfrm>
          <a:prstGeom prst="rect">
            <a:avLst/>
          </a:prstGeom>
          <a:noFill/>
        </p:spPr>
        <p:txBody>
          <a:bodyPr wrap="square" lIns="91440" tIns="45720" rIns="91440" bIns="45720">
            <a:spAutoFit/>
          </a:bodyPr>
          <a:lstStyle/>
          <a:p>
            <a:pPr algn="ctr"/>
            <a:r>
              <a:rPr lang="en-US" sz="222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581401" y="2216728"/>
            <a:ext cx="8064500" cy="3645542"/>
          </a:xfrm>
        </p:spPr>
        <p:txBody>
          <a:bodyPr anchor="ctr">
            <a:normAutofit/>
          </a:bodyPr>
          <a:lstStyle/>
          <a:p>
            <a:pPr marL="285750" indent="-285750">
              <a:spcBef>
                <a:spcPts val="600"/>
              </a:spcBef>
              <a:spcAft>
                <a:spcPts val="600"/>
              </a:spcAft>
              <a:buFont typeface="Arial" panose="020B0604020202020204" pitchFamily="34" charset="0"/>
              <a:buChar char="•"/>
            </a:pPr>
            <a:r>
              <a:rPr lang="en-CA" sz="3200" spc="-20" dirty="0">
                <a:solidFill>
                  <a:srgbClr val="0075B5"/>
                </a:solidFill>
                <a:effectLst/>
                <a:ea typeface="Arial Black" panose="020B0604020202020204" pitchFamily="34" charset="0"/>
              </a:rPr>
              <a:t>Identify and rely on your strengths</a:t>
            </a:r>
            <a:endParaRPr lang="en-CA" sz="3200" dirty="0">
              <a:solidFill>
                <a:srgbClr val="0075B5"/>
              </a:solidFill>
              <a:effectLst/>
              <a:ea typeface="Arial Black" panose="020B0604020202020204" pitchFamily="34" charset="0"/>
            </a:endParaRPr>
          </a:p>
          <a:p>
            <a:pPr marL="285750" indent="-285750">
              <a:spcBef>
                <a:spcPts val="600"/>
              </a:spcBef>
              <a:spcAft>
                <a:spcPts val="600"/>
              </a:spcAft>
              <a:buFont typeface="Arial" panose="020B0604020202020204" pitchFamily="34" charset="0"/>
              <a:buChar char="•"/>
            </a:pPr>
            <a:r>
              <a:rPr lang="en-CA" sz="3200" dirty="0">
                <a:solidFill>
                  <a:srgbClr val="0075B5"/>
                </a:solidFill>
                <a:effectLst/>
                <a:ea typeface="Arial Black" panose="020B0604020202020204" pitchFamily="34" charset="0"/>
              </a:rPr>
              <a:t>Stay connected to others</a:t>
            </a:r>
          </a:p>
          <a:p>
            <a:pPr marL="285750" indent="-285750">
              <a:spcBef>
                <a:spcPts val="600"/>
              </a:spcBef>
              <a:spcAft>
                <a:spcPts val="600"/>
              </a:spcAft>
              <a:buFont typeface="Arial" panose="020B0604020202020204" pitchFamily="34" charset="0"/>
              <a:buChar char="•"/>
            </a:pPr>
            <a:r>
              <a:rPr lang="en-CA" sz="3200" dirty="0">
                <a:solidFill>
                  <a:srgbClr val="0075B5"/>
                </a:solidFill>
                <a:effectLst/>
                <a:ea typeface="Arial Black" panose="020B0604020202020204" pitchFamily="34" charset="0"/>
              </a:rPr>
              <a:t>Be kind to yourself</a:t>
            </a:r>
          </a:p>
        </p:txBody>
      </p:sp>
    </p:spTree>
    <p:extLst>
      <p:ext uri="{BB962C8B-B14F-4D97-AF65-F5344CB8AC3E}">
        <p14:creationId xmlns:p14="http://schemas.microsoft.com/office/powerpoint/2010/main" val="3582508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en-CA" dirty="0"/>
              <a:t>Quick strategy</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578596" y="2888343"/>
            <a:ext cx="8244209" cy="2968249"/>
          </a:xfrm>
        </p:spPr>
        <p:txBody>
          <a:bodyPr anchor="ctr">
            <a:normAutofit/>
          </a:bodyPr>
          <a:lstStyle/>
          <a:p>
            <a:pPr marL="76200" indent="0" algn="ctr">
              <a:lnSpc>
                <a:spcPct val="113000"/>
              </a:lnSpc>
              <a:buClr>
                <a:schemeClr val="dk1"/>
              </a:buClr>
              <a:buSzPts val="2400"/>
              <a:buNone/>
            </a:pPr>
            <a:r>
              <a:rPr lang="en-CA" sz="2400" b="1" dirty="0">
                <a:solidFill>
                  <a:srgbClr val="0277B5"/>
                </a:solidFill>
                <a:ea typeface="Arial" panose="020B0604020202020204" pitchFamily="34" charset="0"/>
              </a:rPr>
              <a:t>I</a:t>
            </a:r>
            <a:r>
              <a:rPr lang="en-CA" sz="2400" b="1" dirty="0">
                <a:solidFill>
                  <a:srgbClr val="0277B5"/>
                </a:solidFill>
                <a:effectLst/>
                <a:ea typeface="Arial" panose="020B0604020202020204" pitchFamily="34" charset="0"/>
              </a:rPr>
              <a:t>magine</a:t>
            </a:r>
            <a:r>
              <a:rPr lang="en-CA" sz="2400" b="1" spc="-40" dirty="0">
                <a:solidFill>
                  <a:srgbClr val="0277B5"/>
                </a:solidFill>
                <a:effectLst/>
                <a:ea typeface="Arial" panose="020B0604020202020204" pitchFamily="34" charset="0"/>
              </a:rPr>
              <a:t> </a:t>
            </a:r>
            <a:r>
              <a:rPr lang="en-CA" sz="2400" b="1" dirty="0">
                <a:solidFill>
                  <a:srgbClr val="0277B5"/>
                </a:solidFill>
                <a:effectLst/>
                <a:ea typeface="Arial" panose="020B0604020202020204" pitchFamily="34" charset="0"/>
              </a:rPr>
              <a:t>you are</a:t>
            </a:r>
            <a:r>
              <a:rPr lang="en-CA" sz="2400" b="1" spc="-45" dirty="0">
                <a:solidFill>
                  <a:srgbClr val="0277B5"/>
                </a:solidFill>
                <a:effectLst/>
                <a:ea typeface="Arial" panose="020B0604020202020204" pitchFamily="34" charset="0"/>
              </a:rPr>
              <a:t> </a:t>
            </a:r>
            <a:r>
              <a:rPr lang="en-CA" sz="2400" b="1" dirty="0">
                <a:solidFill>
                  <a:srgbClr val="0277B5"/>
                </a:solidFill>
                <a:effectLst/>
                <a:ea typeface="Arial" panose="020B0604020202020204" pitchFamily="34" charset="0"/>
              </a:rPr>
              <a:t>tracing</a:t>
            </a:r>
            <a:r>
              <a:rPr lang="en-CA" sz="2400" b="1" spc="-40" dirty="0">
                <a:solidFill>
                  <a:srgbClr val="0277B5"/>
                </a:solidFill>
                <a:effectLst/>
                <a:ea typeface="Arial" panose="020B0604020202020204" pitchFamily="34" charset="0"/>
              </a:rPr>
              <a:t> </a:t>
            </a:r>
            <a:r>
              <a:rPr lang="en-CA" sz="2400" b="1" dirty="0">
                <a:solidFill>
                  <a:srgbClr val="0277B5"/>
                </a:solidFill>
                <a:effectLst/>
                <a:ea typeface="Arial" panose="020B0604020202020204" pitchFamily="34" charset="0"/>
              </a:rPr>
              <a:t>the outside of a square</a:t>
            </a:r>
            <a:r>
              <a:rPr lang="en-CA" sz="2400" spc="-10" dirty="0">
                <a:solidFill>
                  <a:srgbClr val="0277B5"/>
                </a:solidFill>
                <a:effectLst/>
                <a:ea typeface="Arial" panose="020B0604020202020204" pitchFamily="34" charset="0"/>
              </a:rPr>
              <a:t>, then:</a:t>
            </a:r>
          </a:p>
          <a:p>
            <a:pPr marL="76200" indent="0" algn="ctr">
              <a:lnSpc>
                <a:spcPct val="113000"/>
              </a:lnSpc>
              <a:buClr>
                <a:schemeClr val="dk1"/>
              </a:buClr>
              <a:buSzPts val="2400"/>
              <a:buNone/>
            </a:pPr>
            <a:r>
              <a:rPr lang="fr-CA" sz="2400" b="1" spc="-10" dirty="0">
                <a:solidFill>
                  <a:srgbClr val="0277B5"/>
                </a:solidFill>
              </a:rPr>
              <a:t>Inhale</a:t>
            </a:r>
            <a:r>
              <a:rPr lang="fr-CA" sz="2400" spc="-10" dirty="0">
                <a:solidFill>
                  <a:srgbClr val="0277B5"/>
                </a:solidFill>
              </a:rPr>
              <a:t> for a count of 4 (1-2-3-4) </a:t>
            </a:r>
          </a:p>
          <a:p>
            <a:pPr marL="76200" indent="0" algn="ctr">
              <a:lnSpc>
                <a:spcPct val="113000"/>
              </a:lnSpc>
              <a:buClr>
                <a:schemeClr val="dk1"/>
              </a:buClr>
              <a:buSzPts val="2400"/>
              <a:buNone/>
            </a:pPr>
            <a:r>
              <a:rPr lang="fr-CA" sz="2400" b="1" spc="-10" dirty="0">
                <a:solidFill>
                  <a:srgbClr val="0277B5"/>
                </a:solidFill>
                <a:effectLst/>
              </a:rPr>
              <a:t>Pause</a:t>
            </a:r>
            <a:r>
              <a:rPr lang="fr-CA" sz="2400" spc="-10" dirty="0">
                <a:solidFill>
                  <a:srgbClr val="0277B5"/>
                </a:solidFill>
                <a:effectLst/>
              </a:rPr>
              <a:t> </a:t>
            </a:r>
            <a:r>
              <a:rPr lang="fr-CA" sz="2400" spc="-10" dirty="0">
                <a:solidFill>
                  <a:srgbClr val="0277B5"/>
                </a:solidFill>
              </a:rPr>
              <a:t>for a count of 4 (1-2-3-4)</a:t>
            </a:r>
          </a:p>
          <a:p>
            <a:pPr marL="76200" indent="0" algn="ctr">
              <a:lnSpc>
                <a:spcPct val="113000"/>
              </a:lnSpc>
              <a:buClr>
                <a:schemeClr val="dk1"/>
              </a:buClr>
              <a:buSzPts val="2400"/>
              <a:buNone/>
            </a:pPr>
            <a:r>
              <a:rPr lang="fr-CA" sz="2400" b="1" spc="-10" dirty="0">
                <a:solidFill>
                  <a:srgbClr val="0277B5"/>
                </a:solidFill>
                <a:effectLst/>
              </a:rPr>
              <a:t>Exhale</a:t>
            </a:r>
            <a:r>
              <a:rPr lang="fr-CA" sz="2400" spc="-10" dirty="0">
                <a:solidFill>
                  <a:srgbClr val="0277B5"/>
                </a:solidFill>
                <a:effectLst/>
              </a:rPr>
              <a:t> </a:t>
            </a:r>
            <a:r>
              <a:rPr lang="fr-CA" sz="2400" spc="-10" dirty="0">
                <a:solidFill>
                  <a:srgbClr val="0277B5"/>
                </a:solidFill>
              </a:rPr>
              <a:t>for a count of 4 </a:t>
            </a:r>
            <a:r>
              <a:rPr lang="fr-CA" sz="2400" dirty="0">
                <a:solidFill>
                  <a:srgbClr val="0277B5"/>
                </a:solidFill>
                <a:effectLst/>
              </a:rPr>
              <a:t>(1-2-3-4)</a:t>
            </a:r>
          </a:p>
          <a:p>
            <a:pPr marL="76200" indent="0" algn="ctr">
              <a:lnSpc>
                <a:spcPct val="113000"/>
              </a:lnSpc>
              <a:buClr>
                <a:schemeClr val="dk1"/>
              </a:buClr>
              <a:buSzPts val="2400"/>
              <a:buNone/>
            </a:pPr>
            <a:r>
              <a:rPr lang="fr-CA" sz="2400" b="1" dirty="0">
                <a:solidFill>
                  <a:srgbClr val="0277B5"/>
                </a:solidFill>
                <a:ea typeface="Arial" panose="020B0604020202020204" pitchFamily="34" charset="0"/>
              </a:rPr>
              <a:t>Pause</a:t>
            </a:r>
            <a:r>
              <a:rPr lang="fr-CA" sz="2400" dirty="0">
                <a:solidFill>
                  <a:srgbClr val="0277B5"/>
                </a:solidFill>
                <a:ea typeface="Arial" panose="020B0604020202020204" pitchFamily="34" charset="0"/>
              </a:rPr>
              <a:t> </a:t>
            </a:r>
            <a:r>
              <a:rPr lang="fr-CA" sz="2400" spc="-10" dirty="0">
                <a:solidFill>
                  <a:srgbClr val="0277B5"/>
                </a:solidFill>
              </a:rPr>
              <a:t>for a count of 4 </a:t>
            </a:r>
            <a:r>
              <a:rPr lang="fr-CA" sz="2400" dirty="0">
                <a:solidFill>
                  <a:srgbClr val="0277B5"/>
                </a:solidFill>
                <a:ea typeface="Arial" panose="020B0604020202020204" pitchFamily="34" charset="0"/>
              </a:rPr>
              <a:t>(1-2-3-4)</a:t>
            </a:r>
            <a:endParaRPr lang="fr-CA" sz="2400" dirty="0">
              <a:solidFill>
                <a:srgbClr val="0277B5"/>
              </a:solidFill>
              <a:effectLst/>
              <a:ea typeface="Arial" panose="020B0604020202020204" pitchFamily="34" charset="0"/>
            </a:endParaRPr>
          </a:p>
        </p:txBody>
      </p:sp>
      <p:pic>
        <p:nvPicPr>
          <p:cNvPr id="7" name="Picture 6">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5902" b="14322"/>
          <a:stretch/>
        </p:blipFill>
        <p:spPr>
          <a:xfrm>
            <a:off x="616792" y="2653812"/>
            <a:ext cx="3029693" cy="2774531"/>
          </a:xfrm>
          <a:prstGeom prst="rect">
            <a:avLst/>
          </a:prstGeom>
        </p:spPr>
      </p:pic>
      <p:sp>
        <p:nvSpPr>
          <p:cNvPr id="4" name="TextBox 3">
            <a:extLst>
              <a:ext uri="{FF2B5EF4-FFF2-40B4-BE49-F238E27FC236}">
                <a16:creationId xmlns:a16="http://schemas.microsoft.com/office/drawing/2014/main" id="{2834C75D-FD46-F4D8-9C5F-6D6C92D21600}"/>
              </a:ext>
            </a:extLst>
          </p:cNvPr>
          <p:cNvSpPr txBox="1"/>
          <p:nvPr/>
        </p:nvSpPr>
        <p:spPr>
          <a:xfrm>
            <a:off x="3581401" y="2361424"/>
            <a:ext cx="7993807" cy="584775"/>
          </a:xfrm>
          <a:prstGeom prst="rect">
            <a:avLst/>
          </a:prstGeom>
          <a:noFill/>
        </p:spPr>
        <p:txBody>
          <a:bodyPr wrap="square">
            <a:spAutoFit/>
          </a:bodyPr>
          <a:lstStyle/>
          <a:p>
            <a:pPr marL="228600" algn="ctr">
              <a:spcBef>
                <a:spcPts val="270"/>
              </a:spcBef>
            </a:pPr>
            <a:r>
              <a:rPr lang="en-CA" sz="3200" b="1" kern="0" spc="-10" dirty="0">
                <a:solidFill>
                  <a:srgbClr val="0277B5"/>
                </a:solidFill>
                <a:effectLst/>
                <a:latin typeface="Arial" panose="020B0604020202020204" pitchFamily="34" charset="0"/>
                <a:ea typeface="Arial" panose="020B0604020202020204" pitchFamily="34" charset="0"/>
                <a:cs typeface="Arial" panose="020B0604020202020204" pitchFamily="34" charset="0"/>
              </a:rPr>
              <a:t>Square breathing</a:t>
            </a:r>
            <a:endParaRPr lang="en-CA" sz="3200" b="1" kern="0" dirty="0">
              <a:solidFill>
                <a:srgbClr val="0277B5"/>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839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en-CA" dirty="0"/>
              <a:t>Quick strategy</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613943" y="2946199"/>
            <a:ext cx="8064500" cy="2916070"/>
          </a:xfrm>
        </p:spPr>
        <p:txBody>
          <a:bodyPr anchor="ctr">
            <a:normAutofit fontScale="85000" lnSpcReduction="20000"/>
          </a:bodyPr>
          <a:lstStyle/>
          <a:p>
            <a:pPr marL="76200" indent="0" algn="ctr">
              <a:lnSpc>
                <a:spcPct val="113000"/>
              </a:lnSpc>
              <a:buClr>
                <a:schemeClr val="dk1"/>
              </a:buClr>
              <a:buSzPts val="2400"/>
              <a:buNone/>
            </a:pPr>
            <a:r>
              <a:rPr lang="en-US" sz="3600" dirty="0">
                <a:solidFill>
                  <a:srgbClr val="0070C0"/>
                </a:solidFill>
              </a:rPr>
              <a:t>Find a word, saying or phrase that you can use when you need it</a:t>
            </a:r>
            <a:r>
              <a:rPr lang="fr-FR" sz="3600" dirty="0">
                <a:solidFill>
                  <a:srgbClr val="0070C0"/>
                </a:solidFill>
              </a:rPr>
              <a:t>:</a:t>
            </a:r>
          </a:p>
          <a:p>
            <a:pPr marL="76200" indent="0" algn="ctr">
              <a:lnSpc>
                <a:spcPct val="113000"/>
              </a:lnSpc>
              <a:buClr>
                <a:schemeClr val="dk1"/>
              </a:buClr>
              <a:buSzPts val="2400"/>
              <a:buNone/>
            </a:pPr>
            <a:r>
              <a:rPr lang="en-CA" sz="2600" dirty="0">
                <a:solidFill>
                  <a:srgbClr val="0070C0"/>
                </a:solidFill>
              </a:rPr>
              <a:t>“All I can do is my best!”</a:t>
            </a:r>
          </a:p>
          <a:p>
            <a:pPr marL="76200" indent="0" algn="ctr">
              <a:lnSpc>
                <a:spcPct val="113000"/>
              </a:lnSpc>
              <a:buClr>
                <a:schemeClr val="dk1"/>
              </a:buClr>
              <a:buSzPts val="2400"/>
              <a:buNone/>
            </a:pPr>
            <a:r>
              <a:rPr lang="en-CA" sz="2600" dirty="0">
                <a:solidFill>
                  <a:srgbClr val="0070C0"/>
                </a:solidFill>
              </a:rPr>
              <a:t>“I can do this”</a:t>
            </a:r>
          </a:p>
          <a:p>
            <a:pPr marL="76200" indent="0" algn="ctr">
              <a:lnSpc>
                <a:spcPct val="113000"/>
              </a:lnSpc>
              <a:buClr>
                <a:schemeClr val="dk1"/>
              </a:buClr>
              <a:buSzPts val="2400"/>
              <a:buNone/>
            </a:pPr>
            <a:r>
              <a:rPr lang="en-CA" sz="2600" dirty="0">
                <a:solidFill>
                  <a:srgbClr val="0070C0"/>
                </a:solidFill>
              </a:rPr>
              <a:t>“I believe in myself”</a:t>
            </a:r>
          </a:p>
          <a:p>
            <a:pPr marL="76200" indent="0" algn="ctr">
              <a:lnSpc>
                <a:spcPct val="113000"/>
              </a:lnSpc>
              <a:buClr>
                <a:schemeClr val="dk1"/>
              </a:buClr>
              <a:buSzPts val="2400"/>
              <a:buNone/>
            </a:pPr>
            <a:r>
              <a:rPr lang="en-CA" sz="2600" dirty="0">
                <a:solidFill>
                  <a:srgbClr val="0070C0"/>
                </a:solidFill>
              </a:rPr>
              <a:t>“Breathe”</a:t>
            </a:r>
          </a:p>
        </p:txBody>
      </p:sp>
      <p:pic>
        <p:nvPicPr>
          <p:cNvPr id="7" name="Picture 6">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1299" b="14031"/>
          <a:stretch/>
        </p:blipFill>
        <p:spPr>
          <a:xfrm>
            <a:off x="616792" y="2653812"/>
            <a:ext cx="3029693" cy="2643902"/>
          </a:xfrm>
          <a:prstGeom prst="rect">
            <a:avLst/>
          </a:prstGeom>
        </p:spPr>
      </p:pic>
      <p:sp>
        <p:nvSpPr>
          <p:cNvPr id="4" name="TextBox 3">
            <a:extLst>
              <a:ext uri="{FF2B5EF4-FFF2-40B4-BE49-F238E27FC236}">
                <a16:creationId xmlns:a16="http://schemas.microsoft.com/office/drawing/2014/main" id="{DE69E06C-D89C-B153-A6CC-72DF62B1F7DE}"/>
              </a:ext>
            </a:extLst>
          </p:cNvPr>
          <p:cNvSpPr txBox="1"/>
          <p:nvPr/>
        </p:nvSpPr>
        <p:spPr>
          <a:xfrm>
            <a:off x="4598193" y="2361424"/>
            <a:ext cx="6096000" cy="584775"/>
          </a:xfrm>
          <a:prstGeom prst="rect">
            <a:avLst/>
          </a:prstGeom>
          <a:noFill/>
        </p:spPr>
        <p:txBody>
          <a:bodyPr wrap="square">
            <a:spAutoFit/>
          </a:bodyPr>
          <a:lstStyle/>
          <a:p>
            <a:pPr marL="228600" algn="ctr">
              <a:spcBef>
                <a:spcPts val="270"/>
              </a:spcBef>
            </a:pPr>
            <a:r>
              <a:rPr lang="en-US" sz="3200" b="1" kern="0" spc="-10" dirty="0">
                <a:solidFill>
                  <a:srgbClr val="0277B5"/>
                </a:solidFill>
                <a:latin typeface="Arial" panose="020B0604020202020204" pitchFamily="34" charset="0"/>
                <a:cs typeface="Arial" panose="020B0604020202020204" pitchFamily="34" charset="0"/>
              </a:rPr>
              <a:t>Secret calming</a:t>
            </a:r>
            <a:endParaRPr lang="en-CA" sz="3200" b="1" kern="0" spc="-10" dirty="0">
              <a:solidFill>
                <a:srgbClr val="0277B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381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en-CA" dirty="0"/>
              <a:t>Quick strategy</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497943" y="3488143"/>
            <a:ext cx="8147958" cy="1735339"/>
          </a:xfrm>
        </p:spPr>
        <p:txBody>
          <a:bodyPr anchor="ctr">
            <a:normAutofit/>
          </a:bodyPr>
          <a:lstStyle/>
          <a:p>
            <a:pPr marL="533400" lvl="1" indent="0" algn="ctr">
              <a:lnSpc>
                <a:spcPct val="113000"/>
              </a:lnSpc>
              <a:buClr>
                <a:schemeClr val="dk1"/>
              </a:buClr>
              <a:buSzPts val="2400"/>
              <a:buNone/>
            </a:pPr>
            <a:r>
              <a:rPr lang="en-CA" sz="3200" spc="-35" dirty="0">
                <a:solidFill>
                  <a:srgbClr val="0277B5"/>
                </a:solidFill>
                <a:effectLst/>
                <a:ea typeface="Arial" panose="020B0604020202020204" pitchFamily="34" charset="0"/>
              </a:rPr>
              <a:t>Split up difficult task</a:t>
            </a:r>
            <a:r>
              <a:rPr lang="en-CA" sz="3200" spc="-35" dirty="0">
                <a:solidFill>
                  <a:srgbClr val="0277B5"/>
                </a:solidFill>
                <a:ea typeface="Arial" panose="020B0604020202020204" pitchFamily="34" charset="0"/>
              </a:rPr>
              <a:t>s into manageable steps. That will help reduce stress. </a:t>
            </a:r>
            <a:endParaRPr lang="en-CA" sz="3200" dirty="0">
              <a:solidFill>
                <a:srgbClr val="0277B5"/>
              </a:solidFill>
              <a:effectLst/>
              <a:ea typeface="Arial" panose="020B0604020202020204" pitchFamily="34" charset="0"/>
            </a:endParaRPr>
          </a:p>
        </p:txBody>
      </p:sp>
      <p:pic>
        <p:nvPicPr>
          <p:cNvPr id="7" name="Picture 6">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158" t="-457" r="-1158" b="14957"/>
          <a:stretch/>
        </p:blipFill>
        <p:spPr>
          <a:xfrm>
            <a:off x="767991" y="2785083"/>
            <a:ext cx="3029693" cy="2438399"/>
          </a:xfrm>
          <a:prstGeom prst="rect">
            <a:avLst/>
          </a:prstGeom>
        </p:spPr>
      </p:pic>
      <p:sp>
        <p:nvSpPr>
          <p:cNvPr id="4" name="TextBox 3">
            <a:extLst>
              <a:ext uri="{FF2B5EF4-FFF2-40B4-BE49-F238E27FC236}">
                <a16:creationId xmlns:a16="http://schemas.microsoft.com/office/drawing/2014/main" id="{B31D98A2-901B-449D-5F2C-D2A6B9D3CE0D}"/>
              </a:ext>
            </a:extLst>
          </p:cNvPr>
          <p:cNvSpPr txBox="1"/>
          <p:nvPr/>
        </p:nvSpPr>
        <p:spPr>
          <a:xfrm>
            <a:off x="3497943" y="2785083"/>
            <a:ext cx="8147957" cy="584775"/>
          </a:xfrm>
          <a:prstGeom prst="rect">
            <a:avLst/>
          </a:prstGeom>
          <a:noFill/>
        </p:spPr>
        <p:txBody>
          <a:bodyPr wrap="square">
            <a:spAutoFit/>
          </a:bodyPr>
          <a:lstStyle/>
          <a:p>
            <a:pPr marL="228600" algn="ctr">
              <a:spcBef>
                <a:spcPts val="270"/>
              </a:spcBef>
            </a:pPr>
            <a:r>
              <a:rPr lang="en-US" sz="3200" b="1" kern="0" spc="10" dirty="0">
                <a:solidFill>
                  <a:srgbClr val="0277B5"/>
                </a:solidFill>
                <a:latin typeface="Arial" panose="020B0604020202020204" pitchFamily="34" charset="0"/>
                <a:cs typeface="Arial" panose="020B0604020202020204" pitchFamily="34" charset="0"/>
              </a:rPr>
              <a:t>Time management</a:t>
            </a:r>
            <a:endParaRPr lang="en-CA" sz="3200" b="1" kern="0" dirty="0">
              <a:solidFill>
                <a:srgbClr val="0277B5"/>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4680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42" y="1189037"/>
            <a:ext cx="3476458" cy="1325563"/>
          </a:xfrm>
        </p:spPr>
        <p:txBody>
          <a:bodyPr vert="horz" lIns="91440" tIns="45720" rIns="91440" bIns="45720" rtlCol="0" anchor="ctr">
            <a:noAutofit/>
          </a:bodyPr>
          <a:lstStyle/>
          <a:p>
            <a:pPr>
              <a:lnSpc>
                <a:spcPct val="110000"/>
              </a:lnSpc>
            </a:pPr>
            <a:r>
              <a:rPr lang="en-CA" sz="4000" dirty="0"/>
              <a:t>Seek support</a:t>
            </a:r>
            <a:endParaRPr lang="fr-CA" sz="4000" dirty="0"/>
          </a:p>
        </p:txBody>
      </p:sp>
      <p:sp>
        <p:nvSpPr>
          <p:cNvPr id="7" name="Google Shape;187;p32">
            <a:extLst>
              <a:ext uri="{FF2B5EF4-FFF2-40B4-BE49-F238E27FC236}">
                <a16:creationId xmlns:a16="http://schemas.microsoft.com/office/drawing/2014/main" id="{3EF86976-5A04-6EA1-FE9B-E7797FFF05D9}"/>
              </a:ext>
            </a:extLst>
          </p:cNvPr>
          <p:cNvSpPr txBox="1">
            <a:spLocks/>
          </p:cNvSpPr>
          <p:nvPr/>
        </p:nvSpPr>
        <p:spPr>
          <a:xfrm>
            <a:off x="3962400" y="739095"/>
            <a:ext cx="7815072" cy="5168220"/>
          </a:xfrm>
          <a:prstGeom prst="rect">
            <a:avLst/>
          </a:prstGeom>
          <a:noFill/>
          <a:ln>
            <a:noFill/>
          </a:ln>
        </p:spPr>
        <p:txBody>
          <a:bodyPr spcFirstLastPara="1" wrap="square" lIns="0" tIns="34275" rIns="0" bIns="3427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99060" indent="0" algn="ctr">
              <a:spcBef>
                <a:spcPts val="1600"/>
              </a:spcBef>
              <a:spcAft>
                <a:spcPts val="1600"/>
              </a:spcAft>
              <a:buClr>
                <a:srgbClr val="45247E"/>
              </a:buClr>
              <a:buSzPct val="100000"/>
              <a:buNone/>
              <a:tabLst>
                <a:tab pos="254000" algn="l"/>
              </a:tabLst>
            </a:pPr>
            <a:r>
              <a:rPr lang="en-US" sz="3600" dirty="0">
                <a:solidFill>
                  <a:srgbClr val="0070C0"/>
                </a:solidFill>
                <a:latin typeface="Arial" panose="020B0604020202020204" pitchFamily="34" charset="0"/>
                <a:cs typeface="Arial" panose="020B0604020202020204" pitchFamily="34" charset="0"/>
              </a:rPr>
              <a:t>How would you know what you are feeling was more than the usual stress?</a:t>
            </a:r>
            <a:r>
              <a:rPr lang="en-CA" sz="3600" dirty="0">
                <a:solidFill>
                  <a:srgbClr val="0070C0"/>
                </a:solidFill>
                <a:latin typeface="Arial" panose="020B0604020202020204" pitchFamily="34" charset="0"/>
                <a:cs typeface="Arial" panose="020B0604020202020204" pitchFamily="34" charset="0"/>
              </a:rPr>
              <a:t> </a:t>
            </a:r>
          </a:p>
          <a:p>
            <a:pPr marL="0" marR="99060" indent="0" algn="ctr">
              <a:spcBef>
                <a:spcPts val="1600"/>
              </a:spcBef>
              <a:spcAft>
                <a:spcPts val="1600"/>
              </a:spcAft>
              <a:buClr>
                <a:srgbClr val="45247E"/>
              </a:buClr>
              <a:buSzPct val="100000"/>
              <a:buNone/>
              <a:tabLst>
                <a:tab pos="254000" algn="l"/>
              </a:tabLst>
            </a:pPr>
            <a:r>
              <a:rPr lang="en-US" sz="3600" dirty="0">
                <a:solidFill>
                  <a:srgbClr val="0070C0"/>
                </a:solidFill>
                <a:latin typeface="Arial" panose="020B0604020202020204" pitchFamily="34" charset="0"/>
                <a:cs typeface="Arial" panose="020B0604020202020204" pitchFamily="34" charset="0"/>
              </a:rPr>
              <a:t>How would you know it was time to reach out for support?</a:t>
            </a:r>
            <a:endParaRPr lang="en-CA" sz="3600" dirty="0">
              <a:solidFill>
                <a:srgbClr val="0070C0"/>
              </a:solidFill>
              <a:latin typeface="Arial" panose="020B0604020202020204" pitchFamily="34" charset="0"/>
              <a:cs typeface="Arial" panose="020B0604020202020204" pitchFamily="34" charset="0"/>
            </a:endParaRPr>
          </a:p>
          <a:p>
            <a:pPr marL="0" indent="0" algn="ctr">
              <a:buNone/>
            </a:pPr>
            <a:r>
              <a:rPr lang="en-US" sz="3600" dirty="0">
                <a:solidFill>
                  <a:srgbClr val="0070C0"/>
                </a:solidFill>
                <a:latin typeface="Arial" panose="020B0604020202020204" pitchFamily="34" charset="0"/>
                <a:cs typeface="Arial" panose="020B0604020202020204" pitchFamily="34" charset="0"/>
              </a:rPr>
              <a:t>How could you normalize reaching out for support?</a:t>
            </a:r>
            <a:r>
              <a:rPr lang="en-CA" sz="3600" dirty="0">
                <a:solidFill>
                  <a:srgbClr val="0070C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671855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en-CA" dirty="0"/>
              <a:t>Transferable knowledge!</a:t>
            </a:r>
          </a:p>
        </p:txBody>
      </p:sp>
      <p:sp>
        <p:nvSpPr>
          <p:cNvPr id="2" name="Rectangle 1">
            <a:extLst>
              <a:ext uri="{FF2B5EF4-FFF2-40B4-BE49-F238E27FC236}">
                <a16:creationId xmlns:a16="http://schemas.microsoft.com/office/drawing/2014/main" id="{C7CB46A5-CB78-D139-41DF-5A2681DE03B1}"/>
              </a:ext>
            </a:extLst>
          </p:cNvPr>
          <p:cNvSpPr/>
          <p:nvPr/>
        </p:nvSpPr>
        <p:spPr>
          <a:xfrm>
            <a:off x="616792" y="2353616"/>
            <a:ext cx="1872342" cy="3508653"/>
          </a:xfrm>
          <a:prstGeom prst="rect">
            <a:avLst/>
          </a:prstGeom>
          <a:noFill/>
        </p:spPr>
        <p:txBody>
          <a:bodyPr wrap="square" lIns="91440" tIns="45720" rIns="91440" bIns="45720">
            <a:spAutoFit/>
          </a:bodyPr>
          <a:lstStyle/>
          <a:p>
            <a:pPr algn="ctr"/>
            <a:r>
              <a:rPr lang="en-US" sz="222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rial" panose="020B0604020202020204" pitchFamily="34" charset="0"/>
                <a:cs typeface="Arial" panose="020B0604020202020204" pitchFamily="34" charset="0"/>
              </a:rPr>
              <a:t>!</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581401" y="2216728"/>
            <a:ext cx="8064500" cy="3645542"/>
          </a:xfrm>
        </p:spPr>
        <p:txBody>
          <a:bodyPr anchor="ctr">
            <a:normAutofit/>
          </a:bodyPr>
          <a:lstStyle/>
          <a:p>
            <a:pPr marL="0" indent="0" algn="ctr">
              <a:spcBef>
                <a:spcPts val="600"/>
              </a:spcBef>
              <a:spcAft>
                <a:spcPts val="600"/>
              </a:spcAft>
              <a:buNone/>
            </a:pPr>
            <a:r>
              <a:rPr lang="en-CA" sz="3600" spc="-20" dirty="0">
                <a:solidFill>
                  <a:srgbClr val="0075B5"/>
                </a:solidFill>
                <a:effectLst/>
                <a:ea typeface="Arial Black" panose="020B0604020202020204" pitchFamily="34" charset="0"/>
              </a:rPr>
              <a:t>You can use the same strategies when </a:t>
            </a:r>
            <a:r>
              <a:rPr lang="en-CA" sz="3600" spc="-20" dirty="0">
                <a:solidFill>
                  <a:srgbClr val="0075B5"/>
                </a:solidFill>
                <a:ea typeface="Arial Black" panose="020B0604020202020204" pitchFamily="34" charset="0"/>
              </a:rPr>
              <a:t>seeking feedback </a:t>
            </a:r>
            <a:r>
              <a:rPr lang="en-CA" sz="3600" spc="-20" dirty="0">
                <a:solidFill>
                  <a:srgbClr val="0075B5"/>
                </a:solidFill>
                <a:effectLst/>
                <a:ea typeface="Arial Black" panose="020B0604020202020204" pitchFamily="34" charset="0"/>
              </a:rPr>
              <a:t>to reach out for help.</a:t>
            </a:r>
            <a:endParaRPr lang="en-CA" sz="3600" dirty="0">
              <a:solidFill>
                <a:srgbClr val="0075B5"/>
              </a:solidFill>
              <a:effectLst/>
              <a:ea typeface="Arial Black" panose="020B0604020202020204" pitchFamily="34" charset="0"/>
            </a:endParaRPr>
          </a:p>
        </p:txBody>
      </p:sp>
    </p:spTree>
    <p:extLst>
      <p:ext uri="{BB962C8B-B14F-4D97-AF65-F5344CB8AC3E}">
        <p14:creationId xmlns:p14="http://schemas.microsoft.com/office/powerpoint/2010/main" val="1300580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 name="Title 2">
            <a:extLst>
              <a:ext uri="{FF2B5EF4-FFF2-40B4-BE49-F238E27FC236}">
                <a16:creationId xmlns:a16="http://schemas.microsoft.com/office/drawing/2014/main" id="{B9EC4982-07D7-6B2A-6002-AE830FE0F6C0}"/>
              </a:ext>
            </a:extLst>
          </p:cNvPr>
          <p:cNvSpPr>
            <a:spLocks noGrp="1"/>
          </p:cNvSpPr>
          <p:nvPr>
            <p:ph type="title"/>
          </p:nvPr>
        </p:nvSpPr>
        <p:spPr>
          <a:xfrm>
            <a:off x="336218" y="2371197"/>
            <a:ext cx="3034873" cy="1325563"/>
          </a:xfrm>
        </p:spPr>
        <p:txBody>
          <a:bodyPr>
            <a:noAutofit/>
          </a:bodyPr>
          <a:lstStyle/>
          <a:p>
            <a:pPr>
              <a:lnSpc>
                <a:spcPct val="100000"/>
              </a:lnSpc>
            </a:pPr>
            <a:r>
              <a:rPr lang="en-CA" sz="2200" dirty="0"/>
              <a:t>If you are feeling unwell (e.g., overwhelmed, anxious, sad), you can talk to a teacher or another trusted adult. </a:t>
            </a:r>
            <a:br>
              <a:rPr lang="en-CA" sz="2200" dirty="0"/>
            </a:br>
            <a:br>
              <a:rPr lang="en-CA" sz="2200" dirty="0"/>
            </a:br>
            <a:r>
              <a:rPr lang="en-CA" sz="2200" dirty="0"/>
              <a:t>There are people who work in the school, and in the community, who are there to help you find ways to feel better. </a:t>
            </a:r>
            <a:endParaRPr lang="fr-CA" sz="2200" dirty="0"/>
          </a:p>
        </p:txBody>
      </p:sp>
      <p:sp>
        <p:nvSpPr>
          <p:cNvPr id="332" name="Google Shape;332;p54"/>
          <p:cNvSpPr txBox="1"/>
          <p:nvPr/>
        </p:nvSpPr>
        <p:spPr>
          <a:xfrm>
            <a:off x="4454119" y="530940"/>
            <a:ext cx="3098800" cy="1149299"/>
          </a:xfrm>
          <a:prstGeom prst="rect">
            <a:avLst/>
          </a:prstGeom>
          <a:noFill/>
          <a:ln>
            <a:noFill/>
          </a:ln>
        </p:spPr>
        <p:txBody>
          <a:bodyPr spcFirstLastPara="1" wrap="square" lIns="121900" tIns="60933" rIns="121900" bIns="60933" anchor="t" anchorCtr="0">
            <a:spAutoFit/>
          </a:bodyPr>
          <a:lstStyle/>
          <a:p>
            <a:pPr algn="ctr">
              <a:lnSpc>
                <a:spcPct val="115000"/>
              </a:lnSpc>
              <a:buClr>
                <a:srgbClr val="000000"/>
              </a:buClr>
              <a:buSzPts val="1450"/>
            </a:pPr>
            <a:r>
              <a:rPr lang="en-CA" sz="1933" b="1" dirty="0">
                <a:solidFill>
                  <a:srgbClr val="0075B5"/>
                </a:solidFill>
                <a:latin typeface="Arial" panose="020B0604020202020204" pitchFamily="34" charset="0"/>
                <a:ea typeface="Roboto"/>
                <a:cs typeface="Arial" panose="020B0604020202020204" pitchFamily="34" charset="0"/>
                <a:sym typeface="Roboto"/>
              </a:rPr>
              <a:t>Black Youth Helpline</a:t>
            </a:r>
            <a:endParaRPr sz="2400" dirty="0">
              <a:solidFill>
                <a:srgbClr val="0075B5"/>
              </a:solidFill>
              <a:latin typeface="Arial" panose="020B0604020202020204" pitchFamily="34" charset="0"/>
              <a:cs typeface="Arial" panose="020B0604020202020204" pitchFamily="34" charset="0"/>
            </a:endParaRPr>
          </a:p>
          <a:p>
            <a:pPr algn="ctr">
              <a:lnSpc>
                <a:spcPct val="115000"/>
              </a:lnSpc>
              <a:buClr>
                <a:srgbClr val="000000"/>
              </a:buClr>
              <a:buSzPts val="1450"/>
            </a:pPr>
            <a:r>
              <a:rPr lang="en-CA" sz="1933" dirty="0">
                <a:solidFill>
                  <a:schemeClr val="dk1"/>
                </a:solidFill>
                <a:latin typeface="Arial" panose="020B0604020202020204" pitchFamily="34" charset="0"/>
                <a:ea typeface="Roboto"/>
                <a:cs typeface="Arial" panose="020B0604020202020204" pitchFamily="34" charset="0"/>
                <a:sym typeface="Roboto"/>
              </a:rPr>
              <a:t>Call: 416-285-9944 or toll-free 1-833-294-8650</a:t>
            </a:r>
            <a:endParaRPr sz="2400" dirty="0">
              <a:latin typeface="Arial" panose="020B0604020202020204" pitchFamily="34" charset="0"/>
              <a:cs typeface="Arial" panose="020B0604020202020204" pitchFamily="34" charset="0"/>
            </a:endParaRPr>
          </a:p>
        </p:txBody>
      </p:sp>
      <p:sp>
        <p:nvSpPr>
          <p:cNvPr id="333" name="Google Shape;333;p54"/>
          <p:cNvSpPr txBox="1"/>
          <p:nvPr/>
        </p:nvSpPr>
        <p:spPr>
          <a:xfrm>
            <a:off x="8398827" y="526451"/>
            <a:ext cx="2751600" cy="1149299"/>
          </a:xfrm>
          <a:prstGeom prst="rect">
            <a:avLst/>
          </a:prstGeom>
          <a:noFill/>
          <a:ln>
            <a:noFill/>
          </a:ln>
        </p:spPr>
        <p:txBody>
          <a:bodyPr spcFirstLastPara="1" wrap="square" lIns="121900" tIns="60933" rIns="121900" bIns="60933" anchor="t" anchorCtr="0">
            <a:spAutoFit/>
          </a:bodyPr>
          <a:lstStyle/>
          <a:p>
            <a:pPr algn="ctr">
              <a:lnSpc>
                <a:spcPct val="115000"/>
              </a:lnSpc>
              <a:buClr>
                <a:srgbClr val="000000"/>
              </a:buClr>
              <a:buSzPts val="1450"/>
            </a:pPr>
            <a:r>
              <a:rPr lang="en-CA" sz="1933" b="1" dirty="0">
                <a:solidFill>
                  <a:srgbClr val="0075B5"/>
                </a:solidFill>
                <a:latin typeface="Arial" panose="020B0604020202020204" pitchFamily="34" charset="0"/>
                <a:ea typeface="Roboto"/>
                <a:cs typeface="Arial" panose="020B0604020202020204" pitchFamily="34" charset="0"/>
                <a:sym typeface="Roboto"/>
              </a:rPr>
              <a:t>LGBT </a:t>
            </a:r>
            <a:r>
              <a:rPr lang="en-CA" sz="1933" b="1" dirty="0" err="1">
                <a:solidFill>
                  <a:srgbClr val="0075B5"/>
                </a:solidFill>
                <a:latin typeface="Arial" panose="020B0604020202020204" pitchFamily="34" charset="0"/>
                <a:ea typeface="Roboto"/>
                <a:cs typeface="Arial" panose="020B0604020202020204" pitchFamily="34" charset="0"/>
                <a:sym typeface="Roboto"/>
              </a:rPr>
              <a:t>YouthLine</a:t>
            </a:r>
            <a:endParaRPr sz="1933" b="1" dirty="0">
              <a:solidFill>
                <a:srgbClr val="0075B5"/>
              </a:solidFill>
              <a:latin typeface="Arial" panose="020B0604020202020204" pitchFamily="34" charset="0"/>
              <a:ea typeface="Roboto"/>
              <a:cs typeface="Arial" panose="020B0604020202020204" pitchFamily="34" charset="0"/>
              <a:sym typeface="Roboto"/>
            </a:endParaRPr>
          </a:p>
          <a:p>
            <a:pPr algn="ctr">
              <a:lnSpc>
                <a:spcPct val="115000"/>
              </a:lnSpc>
              <a:buClr>
                <a:srgbClr val="000000"/>
              </a:buClr>
              <a:buSzPts val="1450"/>
            </a:pPr>
            <a:r>
              <a:rPr lang="en-CA" sz="1933" dirty="0">
                <a:solidFill>
                  <a:schemeClr val="dk1"/>
                </a:solidFill>
                <a:latin typeface="Arial" panose="020B0604020202020204" pitchFamily="34" charset="0"/>
                <a:ea typeface="Roboto"/>
                <a:cs typeface="Arial" panose="020B0604020202020204" pitchFamily="34" charset="0"/>
                <a:sym typeface="Roboto"/>
              </a:rPr>
              <a:t>Call: 1-800-268-9688 </a:t>
            </a:r>
            <a:endParaRPr sz="2400" dirty="0">
              <a:latin typeface="Arial" panose="020B0604020202020204" pitchFamily="34" charset="0"/>
              <a:cs typeface="Arial" panose="020B0604020202020204" pitchFamily="34" charset="0"/>
            </a:endParaRPr>
          </a:p>
          <a:p>
            <a:pPr algn="ctr">
              <a:lnSpc>
                <a:spcPct val="115000"/>
              </a:lnSpc>
              <a:buClr>
                <a:srgbClr val="000000"/>
              </a:buClr>
              <a:buSzPts val="1450"/>
            </a:pPr>
            <a:r>
              <a:rPr lang="en-CA" sz="1933" dirty="0">
                <a:solidFill>
                  <a:schemeClr val="dk1"/>
                </a:solidFill>
                <a:latin typeface="Arial" panose="020B0604020202020204" pitchFamily="34" charset="0"/>
                <a:ea typeface="Roboto"/>
                <a:cs typeface="Arial" panose="020B0604020202020204" pitchFamily="34" charset="0"/>
                <a:sym typeface="Roboto"/>
              </a:rPr>
              <a:t>Text: 647-694-4275 </a:t>
            </a:r>
            <a:endParaRPr sz="2400" dirty="0">
              <a:latin typeface="Arial" panose="020B0604020202020204" pitchFamily="34" charset="0"/>
              <a:cs typeface="Arial" panose="020B0604020202020204" pitchFamily="34" charset="0"/>
            </a:endParaRPr>
          </a:p>
        </p:txBody>
      </p:sp>
      <p:sp>
        <p:nvSpPr>
          <p:cNvPr id="334" name="Google Shape;334;p54"/>
          <p:cNvSpPr txBox="1"/>
          <p:nvPr/>
        </p:nvSpPr>
        <p:spPr>
          <a:xfrm>
            <a:off x="4121687" y="2015651"/>
            <a:ext cx="3793200" cy="1149299"/>
          </a:xfrm>
          <a:prstGeom prst="rect">
            <a:avLst/>
          </a:prstGeom>
          <a:noFill/>
          <a:ln>
            <a:noFill/>
          </a:ln>
        </p:spPr>
        <p:txBody>
          <a:bodyPr spcFirstLastPara="1" wrap="square" lIns="121900" tIns="60933" rIns="121900" bIns="60933" anchor="t" anchorCtr="0">
            <a:spAutoFit/>
          </a:bodyPr>
          <a:lstStyle/>
          <a:p>
            <a:pPr algn="ctr">
              <a:lnSpc>
                <a:spcPct val="115000"/>
              </a:lnSpc>
              <a:buClr>
                <a:srgbClr val="000000"/>
              </a:buClr>
              <a:buSzPts val="1450"/>
            </a:pPr>
            <a:r>
              <a:rPr lang="en-US" sz="1800" b="1" i="0" strike="noStrike" dirty="0">
                <a:solidFill>
                  <a:srgbClr val="0563C1"/>
                </a:solidFill>
                <a:effectLst/>
                <a:latin typeface="Arial" panose="020B0604020202020204" pitchFamily="34" charset="0"/>
                <a:cs typeface="Arial" panose="020B0604020202020204" pitchFamily="34" charset="0"/>
              </a:rPr>
              <a:t>One Stop Talk</a:t>
            </a:r>
            <a:r>
              <a:rPr lang="en-US" sz="1800" b="0" i="0" dirty="0">
                <a:solidFill>
                  <a:srgbClr val="000000"/>
                </a:solidFill>
                <a:effectLst/>
                <a:latin typeface="Arial" panose="020B0604020202020204" pitchFamily="34" charset="0"/>
                <a:cs typeface="Arial" panose="020B0604020202020204" pitchFamily="34" charset="0"/>
              </a:rPr>
              <a:t> </a:t>
            </a:r>
          </a:p>
          <a:p>
            <a:pPr algn="ctr">
              <a:lnSpc>
                <a:spcPct val="115000"/>
              </a:lnSpc>
              <a:buClr>
                <a:srgbClr val="000000"/>
              </a:buClr>
              <a:buSzPts val="1450"/>
            </a:pPr>
            <a:r>
              <a:rPr lang="en-CA" sz="1933" dirty="0">
                <a:solidFill>
                  <a:schemeClr val="dk1"/>
                </a:solidFill>
                <a:latin typeface="Arial" panose="020B0604020202020204" pitchFamily="34" charset="0"/>
                <a:ea typeface="Roboto"/>
                <a:cs typeface="Arial" panose="020B0604020202020204" pitchFamily="34" charset="0"/>
                <a:sym typeface="Roboto"/>
              </a:rPr>
              <a:t>Call: </a:t>
            </a:r>
            <a:r>
              <a:rPr lang="en-CA" sz="1933" dirty="0">
                <a:solidFill>
                  <a:schemeClr val="dk1"/>
                </a:solidFill>
                <a:latin typeface="Arial" panose="020B0604020202020204" pitchFamily="34" charset="0"/>
                <a:ea typeface="Roboto"/>
                <a:cs typeface="Arial" panose="020B0604020202020204" pitchFamily="34" charset="0"/>
              </a:rPr>
              <a:t>1-855-416-8255</a:t>
            </a:r>
          </a:p>
          <a:p>
            <a:pPr algn="ctr">
              <a:lnSpc>
                <a:spcPct val="115000"/>
              </a:lnSpc>
              <a:buClr>
                <a:srgbClr val="000000"/>
              </a:buClr>
              <a:buSzPts val="1450"/>
            </a:pPr>
            <a:r>
              <a:rPr lang="en-CA" sz="1933" dirty="0">
                <a:solidFill>
                  <a:schemeClr val="dk1"/>
                </a:solidFill>
                <a:latin typeface="Arial" panose="020B0604020202020204" pitchFamily="34" charset="0"/>
                <a:ea typeface="Roboto"/>
                <a:cs typeface="Arial" panose="020B0604020202020204" pitchFamily="34" charset="0"/>
                <a:sym typeface="Roboto"/>
              </a:rPr>
              <a:t>Chat: </a:t>
            </a:r>
            <a:r>
              <a:rPr lang="en-US" sz="1933" dirty="0">
                <a:solidFill>
                  <a:schemeClr val="dk1"/>
                </a:solidFill>
                <a:latin typeface="Arial" panose="020B0604020202020204" pitchFamily="34" charset="0"/>
                <a:ea typeface="Roboto"/>
                <a:cs typeface="Arial" panose="020B0604020202020204" pitchFamily="34" charset="0"/>
              </a:rPr>
              <a:t>https://</a:t>
            </a:r>
            <a:r>
              <a:rPr lang="en-US" sz="1933" dirty="0" err="1">
                <a:solidFill>
                  <a:schemeClr val="dk1"/>
                </a:solidFill>
                <a:latin typeface="Arial" panose="020B0604020202020204" pitchFamily="34" charset="0"/>
                <a:ea typeface="Roboto"/>
                <a:cs typeface="Arial" panose="020B0604020202020204" pitchFamily="34" charset="0"/>
              </a:rPr>
              <a:t>onestoptalk.ca</a:t>
            </a:r>
            <a:endParaRPr sz="1933" dirty="0">
              <a:solidFill>
                <a:schemeClr val="dk1"/>
              </a:solidFill>
              <a:latin typeface="Arial" panose="020B0604020202020204" pitchFamily="34" charset="0"/>
              <a:ea typeface="Roboto"/>
              <a:cs typeface="Arial" panose="020B0604020202020204" pitchFamily="34" charset="0"/>
            </a:endParaRPr>
          </a:p>
        </p:txBody>
      </p:sp>
      <p:sp>
        <p:nvSpPr>
          <p:cNvPr id="335" name="Google Shape;335;p54"/>
          <p:cNvSpPr txBox="1"/>
          <p:nvPr/>
        </p:nvSpPr>
        <p:spPr>
          <a:xfrm>
            <a:off x="8182827" y="1985066"/>
            <a:ext cx="3183600" cy="1149299"/>
          </a:xfrm>
          <a:prstGeom prst="rect">
            <a:avLst/>
          </a:prstGeom>
          <a:noFill/>
          <a:ln>
            <a:noFill/>
          </a:ln>
        </p:spPr>
        <p:txBody>
          <a:bodyPr spcFirstLastPara="1" wrap="square" lIns="121900" tIns="60933" rIns="121900" bIns="60933" anchor="t" anchorCtr="0">
            <a:spAutoFit/>
          </a:bodyPr>
          <a:lstStyle/>
          <a:p>
            <a:pPr algn="ctr">
              <a:lnSpc>
                <a:spcPct val="115000"/>
              </a:lnSpc>
              <a:buClr>
                <a:srgbClr val="000000"/>
              </a:buClr>
              <a:buSzPts val="1450"/>
            </a:pPr>
            <a:r>
              <a:rPr lang="en-CA" sz="1933" b="1" dirty="0">
                <a:solidFill>
                  <a:srgbClr val="0075B5"/>
                </a:solidFill>
                <a:latin typeface="Arial" panose="020B0604020202020204" pitchFamily="34" charset="0"/>
                <a:ea typeface="Roboto"/>
                <a:cs typeface="Arial" panose="020B0604020202020204" pitchFamily="34" charset="0"/>
                <a:sym typeface="Roboto"/>
              </a:rPr>
              <a:t>Talk Suicide Canada </a:t>
            </a:r>
            <a:endParaRPr sz="2400" dirty="0">
              <a:solidFill>
                <a:srgbClr val="0075B5"/>
              </a:solidFill>
              <a:latin typeface="Arial" panose="020B0604020202020204" pitchFamily="34" charset="0"/>
              <a:cs typeface="Arial" panose="020B0604020202020204" pitchFamily="34" charset="0"/>
            </a:endParaRPr>
          </a:p>
          <a:p>
            <a:pPr algn="ctr">
              <a:lnSpc>
                <a:spcPct val="115000"/>
              </a:lnSpc>
              <a:buClr>
                <a:srgbClr val="000000"/>
              </a:buClr>
              <a:buSzPts val="1450"/>
            </a:pPr>
            <a:r>
              <a:rPr lang="en-CA" sz="1933" dirty="0">
                <a:solidFill>
                  <a:schemeClr val="dk1"/>
                </a:solidFill>
                <a:latin typeface="Arial" panose="020B0604020202020204" pitchFamily="34" charset="0"/>
                <a:ea typeface="Roboto"/>
                <a:cs typeface="Arial" panose="020B0604020202020204" pitchFamily="34" charset="0"/>
                <a:sym typeface="Roboto"/>
              </a:rPr>
              <a:t>Call: 1-833-456-4566 </a:t>
            </a:r>
            <a:endParaRPr sz="2400" dirty="0">
              <a:latin typeface="Arial" panose="020B0604020202020204" pitchFamily="34" charset="0"/>
              <a:cs typeface="Arial" panose="020B0604020202020204" pitchFamily="34" charset="0"/>
            </a:endParaRPr>
          </a:p>
          <a:p>
            <a:pPr algn="ctr">
              <a:lnSpc>
                <a:spcPct val="115000"/>
              </a:lnSpc>
              <a:buClr>
                <a:srgbClr val="000000"/>
              </a:buClr>
              <a:buSzPts val="1450"/>
            </a:pPr>
            <a:r>
              <a:rPr lang="en-CA" sz="1933" dirty="0">
                <a:solidFill>
                  <a:schemeClr val="dk1"/>
                </a:solidFill>
                <a:latin typeface="Arial" panose="020B0604020202020204" pitchFamily="34" charset="0"/>
                <a:ea typeface="Roboto"/>
                <a:cs typeface="Arial" panose="020B0604020202020204" pitchFamily="34" charset="0"/>
                <a:sym typeface="Roboto"/>
              </a:rPr>
              <a:t>Text: 45645 </a:t>
            </a:r>
            <a:endParaRPr sz="2400" dirty="0">
              <a:latin typeface="Arial" panose="020B0604020202020204" pitchFamily="34" charset="0"/>
              <a:cs typeface="Arial" panose="020B0604020202020204" pitchFamily="34" charset="0"/>
            </a:endParaRPr>
          </a:p>
        </p:txBody>
      </p:sp>
      <p:sp>
        <p:nvSpPr>
          <p:cNvPr id="336" name="Google Shape;336;p54"/>
          <p:cNvSpPr txBox="1"/>
          <p:nvPr/>
        </p:nvSpPr>
        <p:spPr>
          <a:xfrm>
            <a:off x="4212719" y="3501363"/>
            <a:ext cx="3581600" cy="1149299"/>
          </a:xfrm>
          <a:prstGeom prst="rect">
            <a:avLst/>
          </a:prstGeom>
          <a:noFill/>
          <a:ln>
            <a:noFill/>
          </a:ln>
        </p:spPr>
        <p:txBody>
          <a:bodyPr spcFirstLastPara="1" wrap="square" lIns="121900" tIns="60933" rIns="121900" bIns="60933" anchor="t" anchorCtr="0">
            <a:spAutoFit/>
          </a:bodyPr>
          <a:lstStyle/>
          <a:p>
            <a:pPr algn="ctr">
              <a:lnSpc>
                <a:spcPct val="115000"/>
              </a:lnSpc>
              <a:buClr>
                <a:srgbClr val="000000"/>
              </a:buClr>
              <a:buSzPts val="1450"/>
            </a:pPr>
            <a:r>
              <a:rPr lang="en-CA" sz="1933" b="1" dirty="0">
                <a:solidFill>
                  <a:srgbClr val="0075B5"/>
                </a:solidFill>
                <a:latin typeface="Arial" panose="020B0604020202020204" pitchFamily="34" charset="0"/>
                <a:ea typeface="Roboto"/>
                <a:cs typeface="Arial" panose="020B0604020202020204" pitchFamily="34" charset="0"/>
                <a:sym typeface="Roboto"/>
              </a:rPr>
              <a:t>First Nations and Inuit Hope for Wellness Help Line</a:t>
            </a:r>
            <a:endParaRPr sz="1933" b="1" dirty="0">
              <a:solidFill>
                <a:srgbClr val="0075B5"/>
              </a:solidFill>
              <a:latin typeface="Arial" panose="020B0604020202020204" pitchFamily="34" charset="0"/>
              <a:ea typeface="Roboto"/>
              <a:cs typeface="Arial" panose="020B0604020202020204" pitchFamily="34" charset="0"/>
              <a:sym typeface="Roboto"/>
            </a:endParaRPr>
          </a:p>
          <a:p>
            <a:pPr algn="ctr">
              <a:lnSpc>
                <a:spcPct val="115000"/>
              </a:lnSpc>
              <a:buClr>
                <a:srgbClr val="000000"/>
              </a:buClr>
              <a:buSzPts val="1450"/>
            </a:pPr>
            <a:r>
              <a:rPr lang="en-CA" sz="1933" dirty="0">
                <a:solidFill>
                  <a:schemeClr val="dk1"/>
                </a:solidFill>
                <a:latin typeface="Arial" panose="020B0604020202020204" pitchFamily="34" charset="0"/>
                <a:ea typeface="Roboto"/>
                <a:cs typeface="Arial" panose="020B0604020202020204" pitchFamily="34" charset="0"/>
                <a:sym typeface="Roboto"/>
              </a:rPr>
              <a:t>Call: 1-855-242-3310</a:t>
            </a:r>
            <a:endParaRPr sz="1933" dirty="0">
              <a:solidFill>
                <a:srgbClr val="000000"/>
              </a:solidFill>
              <a:latin typeface="Arial" panose="020B0604020202020204" pitchFamily="34" charset="0"/>
              <a:ea typeface="Arial"/>
              <a:cs typeface="Arial" panose="020B0604020202020204" pitchFamily="34" charset="0"/>
              <a:sym typeface="Arial"/>
            </a:endParaRPr>
          </a:p>
        </p:txBody>
      </p:sp>
      <p:sp>
        <p:nvSpPr>
          <p:cNvPr id="337" name="Google Shape;337;p54"/>
          <p:cNvSpPr txBox="1"/>
          <p:nvPr/>
        </p:nvSpPr>
        <p:spPr>
          <a:xfrm>
            <a:off x="8560627" y="3672403"/>
            <a:ext cx="2428000" cy="807218"/>
          </a:xfrm>
          <a:prstGeom prst="rect">
            <a:avLst/>
          </a:prstGeom>
          <a:noFill/>
          <a:ln>
            <a:noFill/>
          </a:ln>
        </p:spPr>
        <p:txBody>
          <a:bodyPr spcFirstLastPara="1" wrap="square" lIns="121900" tIns="60933" rIns="121900" bIns="60933" anchor="t" anchorCtr="0">
            <a:spAutoFit/>
          </a:bodyPr>
          <a:lstStyle/>
          <a:p>
            <a:pPr algn="ctr">
              <a:lnSpc>
                <a:spcPct val="115000"/>
              </a:lnSpc>
              <a:buClr>
                <a:srgbClr val="000000"/>
              </a:buClr>
              <a:buSzPts val="1450"/>
            </a:pPr>
            <a:r>
              <a:rPr lang="en-CA" sz="1933" b="1" dirty="0">
                <a:solidFill>
                  <a:srgbClr val="0075B5"/>
                </a:solidFill>
                <a:latin typeface="Arial" panose="020B0604020202020204" pitchFamily="34" charset="0"/>
                <a:ea typeface="Roboto"/>
                <a:cs typeface="Arial" panose="020B0604020202020204" pitchFamily="34" charset="0"/>
                <a:sym typeface="Roboto"/>
              </a:rPr>
              <a:t>Trans Lifeline</a:t>
            </a:r>
            <a:endParaRPr sz="1933" b="1" dirty="0">
              <a:solidFill>
                <a:srgbClr val="0075B5"/>
              </a:solidFill>
              <a:latin typeface="Arial" panose="020B0604020202020204" pitchFamily="34" charset="0"/>
              <a:ea typeface="Roboto"/>
              <a:cs typeface="Arial" panose="020B0604020202020204" pitchFamily="34" charset="0"/>
              <a:sym typeface="Roboto"/>
            </a:endParaRPr>
          </a:p>
          <a:p>
            <a:pPr algn="ctr">
              <a:lnSpc>
                <a:spcPct val="115000"/>
              </a:lnSpc>
              <a:buClr>
                <a:srgbClr val="000000"/>
              </a:buClr>
              <a:buSzPts val="1450"/>
            </a:pPr>
            <a:r>
              <a:rPr lang="en-CA" sz="1933" dirty="0">
                <a:solidFill>
                  <a:schemeClr val="dk1"/>
                </a:solidFill>
                <a:latin typeface="Arial" panose="020B0604020202020204" pitchFamily="34" charset="0"/>
                <a:ea typeface="Roboto"/>
                <a:cs typeface="Arial" panose="020B0604020202020204" pitchFamily="34" charset="0"/>
                <a:sym typeface="Roboto"/>
              </a:rPr>
              <a:t>Call: 877-330-6366</a:t>
            </a:r>
            <a:endParaRPr sz="2400" dirty="0">
              <a:latin typeface="Arial" panose="020B0604020202020204" pitchFamily="34" charset="0"/>
              <a:cs typeface="Arial" panose="020B0604020202020204" pitchFamily="34" charset="0"/>
            </a:endParaRPr>
          </a:p>
        </p:txBody>
      </p:sp>
      <p:sp>
        <p:nvSpPr>
          <p:cNvPr id="338" name="Google Shape;338;p54"/>
          <p:cNvSpPr txBox="1"/>
          <p:nvPr/>
        </p:nvSpPr>
        <p:spPr>
          <a:xfrm>
            <a:off x="4719027" y="4788938"/>
            <a:ext cx="6269600" cy="1491379"/>
          </a:xfrm>
          <a:prstGeom prst="rect">
            <a:avLst/>
          </a:prstGeom>
          <a:noFill/>
          <a:ln>
            <a:noFill/>
          </a:ln>
        </p:spPr>
        <p:txBody>
          <a:bodyPr spcFirstLastPara="1" wrap="square" lIns="121900" tIns="60933" rIns="121900" bIns="60933" anchor="t" anchorCtr="0">
            <a:spAutoFit/>
          </a:bodyPr>
          <a:lstStyle/>
          <a:p>
            <a:pPr algn="ctr">
              <a:lnSpc>
                <a:spcPct val="115000"/>
              </a:lnSpc>
              <a:buClr>
                <a:schemeClr val="dk1"/>
              </a:buClr>
              <a:buSzPts val="1100"/>
            </a:pPr>
            <a:r>
              <a:rPr lang="en-CA" sz="1933" b="1" dirty="0">
                <a:solidFill>
                  <a:srgbClr val="0075B5"/>
                </a:solidFill>
                <a:latin typeface="Arial" panose="020B0604020202020204" pitchFamily="34" charset="0"/>
                <a:ea typeface="Roboto"/>
                <a:cs typeface="Arial" panose="020B0604020202020204" pitchFamily="34" charset="0"/>
                <a:sym typeface="Roboto"/>
              </a:rPr>
              <a:t>Kids Help Phone</a:t>
            </a:r>
            <a:endParaRPr sz="2400" dirty="0">
              <a:solidFill>
                <a:srgbClr val="0075B5"/>
              </a:solidFill>
              <a:latin typeface="Arial" panose="020B0604020202020204" pitchFamily="34" charset="0"/>
              <a:cs typeface="Arial" panose="020B0604020202020204" pitchFamily="34" charset="0"/>
            </a:endParaRPr>
          </a:p>
          <a:p>
            <a:pPr algn="ctr">
              <a:lnSpc>
                <a:spcPct val="115000"/>
              </a:lnSpc>
              <a:buClr>
                <a:schemeClr val="dk1"/>
              </a:buClr>
              <a:buSzPts val="1100"/>
            </a:pPr>
            <a:r>
              <a:rPr lang="en-CA" sz="1933" dirty="0">
                <a:solidFill>
                  <a:schemeClr val="dk1"/>
                </a:solidFill>
                <a:latin typeface="Arial" panose="020B0604020202020204" pitchFamily="34" charset="0"/>
                <a:ea typeface="Roboto"/>
                <a:cs typeface="Arial" panose="020B0604020202020204" pitchFamily="34" charset="0"/>
                <a:sym typeface="Roboto"/>
              </a:rPr>
              <a:t>Call: 1-800-668-6868</a:t>
            </a:r>
            <a:endParaRPr sz="2400" dirty="0">
              <a:latin typeface="Arial" panose="020B0604020202020204" pitchFamily="34" charset="0"/>
              <a:cs typeface="Arial" panose="020B0604020202020204" pitchFamily="34" charset="0"/>
            </a:endParaRPr>
          </a:p>
          <a:p>
            <a:pPr algn="ctr">
              <a:lnSpc>
                <a:spcPct val="115000"/>
              </a:lnSpc>
              <a:buClr>
                <a:srgbClr val="000000"/>
              </a:buClr>
              <a:buSzPts val="1450"/>
            </a:pPr>
            <a:r>
              <a:rPr lang="en-CA" sz="1933" dirty="0">
                <a:solidFill>
                  <a:schemeClr val="dk1"/>
                </a:solidFill>
                <a:latin typeface="Arial" panose="020B0604020202020204" pitchFamily="34" charset="0"/>
                <a:ea typeface="Roboto"/>
                <a:cs typeface="Arial" panose="020B0604020202020204" pitchFamily="34" charset="0"/>
                <a:sym typeface="Roboto"/>
              </a:rPr>
              <a:t>Text: CONNECT to 686868</a:t>
            </a:r>
            <a:endParaRPr sz="2400" dirty="0">
              <a:latin typeface="Arial" panose="020B0604020202020204" pitchFamily="34" charset="0"/>
              <a:cs typeface="Arial" panose="020B0604020202020204" pitchFamily="34" charset="0"/>
            </a:endParaRPr>
          </a:p>
          <a:p>
            <a:pPr algn="ctr">
              <a:lnSpc>
                <a:spcPct val="115000"/>
              </a:lnSpc>
              <a:buClr>
                <a:srgbClr val="000000"/>
              </a:buClr>
              <a:buSzPts val="1450"/>
            </a:pPr>
            <a:r>
              <a:rPr lang="en-CA" sz="1933" dirty="0">
                <a:solidFill>
                  <a:schemeClr val="dk1"/>
                </a:solidFill>
                <a:latin typeface="Arial" panose="020B0604020202020204" pitchFamily="34" charset="0"/>
                <a:ea typeface="Roboto"/>
                <a:cs typeface="Arial" panose="020B0604020202020204" pitchFamily="34" charset="0"/>
                <a:sym typeface="Roboto"/>
              </a:rPr>
              <a:t>Text: RISE to 686868 (specific support to Black youth)</a:t>
            </a:r>
            <a:endParaRPr sz="2400" dirty="0">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235566"/>
            <a:ext cx="9024513" cy="1078327"/>
          </a:xfrm>
        </p:spPr>
        <p:txBody>
          <a:bodyPr>
            <a:normAutofit/>
          </a:bodyPr>
          <a:lstStyle/>
          <a:p>
            <a:pPr algn="ctr"/>
            <a:r>
              <a:rPr lang="en-CA" sz="6000" b="1" dirty="0"/>
              <a:t>Notebook circle back</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685800" y="2923351"/>
            <a:ext cx="10886608" cy="2699083"/>
          </a:xfrm>
        </p:spPr>
        <p:txBody>
          <a:bodyPr vert="horz" lIns="91440" tIns="45720" rIns="91440" bIns="45720" rtlCol="0" anchor="t">
            <a:noAutofit/>
          </a:bodyPr>
          <a:lstStyle/>
          <a:p>
            <a:pPr marL="0" indent="0" algn="ctr">
              <a:lnSpc>
                <a:spcPct val="110000"/>
              </a:lnSpc>
              <a:buNone/>
            </a:pPr>
            <a:r>
              <a:rPr lang="en-CA" sz="3600" dirty="0"/>
              <a:t>Revisit your encouraging message from lesson 1.</a:t>
            </a:r>
          </a:p>
          <a:p>
            <a:pPr marL="0" indent="0" algn="ctr">
              <a:lnSpc>
                <a:spcPct val="110000"/>
              </a:lnSpc>
              <a:buNone/>
            </a:pPr>
            <a:endParaRPr lang="en-CA" sz="3600" dirty="0"/>
          </a:p>
          <a:p>
            <a:pPr marL="0" indent="0" algn="ctr">
              <a:lnSpc>
                <a:spcPct val="110000"/>
              </a:lnSpc>
              <a:buNone/>
            </a:pPr>
            <a:r>
              <a:rPr lang="en-CA" sz="3600" dirty="0"/>
              <a:t>Do you want to add or edit anything in light of everything you’ve learned in this S4L unit?</a:t>
            </a:r>
          </a:p>
        </p:txBody>
      </p:sp>
    </p:spTree>
    <p:extLst>
      <p:ext uri="{BB962C8B-B14F-4D97-AF65-F5344CB8AC3E}">
        <p14:creationId xmlns:p14="http://schemas.microsoft.com/office/powerpoint/2010/main" val="154895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5C98A-E134-D54D-9822-30B1F872FAE7}"/>
              </a:ext>
            </a:extLst>
          </p:cNvPr>
          <p:cNvSpPr>
            <a:spLocks noGrp="1"/>
          </p:cNvSpPr>
          <p:nvPr>
            <p:ph type="title"/>
          </p:nvPr>
        </p:nvSpPr>
        <p:spPr>
          <a:xfrm>
            <a:off x="114300" y="1189037"/>
            <a:ext cx="3034873" cy="1325563"/>
          </a:xfrm>
        </p:spPr>
        <p:txBody>
          <a:bodyPr vert="horz" lIns="91440" tIns="45720" rIns="91440" bIns="45720" rtlCol="0" anchor="ctr">
            <a:noAutofit/>
          </a:bodyPr>
          <a:lstStyle/>
          <a:p>
            <a:pPr>
              <a:lnSpc>
                <a:spcPct val="110000"/>
              </a:lnSpc>
            </a:pPr>
            <a:r>
              <a:rPr lang="en-CA" sz="4800" dirty="0"/>
              <a:t>Wrap up</a:t>
            </a:r>
          </a:p>
        </p:txBody>
      </p:sp>
      <p:grpSp>
        <p:nvGrpSpPr>
          <p:cNvPr id="7" name="Group 6">
            <a:extLst>
              <a:ext uri="{FF2B5EF4-FFF2-40B4-BE49-F238E27FC236}">
                <a16:creationId xmlns:a16="http://schemas.microsoft.com/office/drawing/2014/main" id="{6C7C0F47-D4D5-4F8E-A311-3B4CF37E81D9}"/>
              </a:ext>
              <a:ext uri="{C183D7F6-B498-43B3-948B-1728B52AA6E4}">
                <adec:decorative xmlns:adec="http://schemas.microsoft.com/office/drawing/2017/decorative" val="1"/>
              </a:ext>
            </a:extLst>
          </p:cNvPr>
          <p:cNvGrpSpPr/>
          <p:nvPr/>
        </p:nvGrpSpPr>
        <p:grpSpPr>
          <a:xfrm>
            <a:off x="5533360" y="2418907"/>
            <a:ext cx="6658640" cy="4439093"/>
            <a:chOff x="3688554" y="1189036"/>
            <a:chExt cx="8503445" cy="5668963"/>
          </a:xfrm>
        </p:grpSpPr>
        <p:pic>
          <p:nvPicPr>
            <p:cNvPr id="5" name="Picture 4">
              <a:extLst>
                <a:ext uri="{FF2B5EF4-FFF2-40B4-BE49-F238E27FC236}">
                  <a16:creationId xmlns:a16="http://schemas.microsoft.com/office/drawing/2014/main" id="{3E133BE2-2B6D-46D4-B96F-DBFF6D8F49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8554" y="1189036"/>
              <a:ext cx="8503445" cy="5668963"/>
            </a:xfrm>
            <a:prstGeom prst="rect">
              <a:avLst/>
            </a:prstGeom>
          </p:spPr>
        </p:pic>
        <p:sp>
          <p:nvSpPr>
            <p:cNvPr id="6" name="Rectangle 5">
              <a:extLst>
                <a:ext uri="{FF2B5EF4-FFF2-40B4-BE49-F238E27FC236}">
                  <a16:creationId xmlns:a16="http://schemas.microsoft.com/office/drawing/2014/main" id="{C7BA56EE-BC4B-4183-BFB5-320BD1C08C74}"/>
                </a:ext>
              </a:extLst>
            </p:cNvPr>
            <p:cNvSpPr/>
            <p:nvPr/>
          </p:nvSpPr>
          <p:spPr>
            <a:xfrm>
              <a:off x="4523874" y="2514599"/>
              <a:ext cx="2105526" cy="2281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atin typeface="Arial" panose="020B0604020202020204" pitchFamily="34" charset="0"/>
                <a:cs typeface="Arial" panose="020B0604020202020204" pitchFamily="34" charset="0"/>
              </a:endParaRPr>
            </a:p>
          </p:txBody>
        </p:sp>
      </p:grpSp>
      <p:sp>
        <p:nvSpPr>
          <p:cNvPr id="3" name="Content Placeholder 2">
            <a:extLst>
              <a:ext uri="{FF2B5EF4-FFF2-40B4-BE49-F238E27FC236}">
                <a16:creationId xmlns:a16="http://schemas.microsoft.com/office/drawing/2014/main" id="{FFA2F36C-12D1-2842-BDD9-BE22A0A93496}"/>
              </a:ext>
            </a:extLst>
          </p:cNvPr>
          <p:cNvSpPr>
            <a:spLocks noGrp="1"/>
          </p:cNvSpPr>
          <p:nvPr>
            <p:ph type="body" sz="quarter" idx="10"/>
          </p:nvPr>
        </p:nvSpPr>
        <p:spPr>
          <a:xfrm>
            <a:off x="3750252" y="274637"/>
            <a:ext cx="4874414" cy="3719489"/>
          </a:xfrm>
          <a:noFill/>
          <a:ln w="88900" cmpd="thickThi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marL="76200" marR="0" lvl="0" indent="0" algn="l" rtl="0">
              <a:lnSpc>
                <a:spcPct val="113000"/>
              </a:lnSpc>
              <a:spcBef>
                <a:spcPts val="1200"/>
              </a:spcBef>
              <a:spcAft>
                <a:spcPts val="600"/>
              </a:spcAft>
              <a:buSzPts val="2400"/>
              <a:buNone/>
            </a:pPr>
            <a:r>
              <a:rPr lang="en-US" dirty="0">
                <a:solidFill>
                  <a:srgbClr val="0277B5"/>
                </a:solidFill>
                <a:effectLst/>
                <a:ea typeface="Arial" panose="020B0604020202020204" pitchFamily="34" charset="0"/>
              </a:rPr>
              <a:t>In the changing world of work, as responsibilities for workers’ health and safety shift, what can you do to look after your own physical, mental, and emotional health in the workplace? </a:t>
            </a:r>
            <a:endParaRPr lang="en-CA" dirty="0">
              <a:solidFill>
                <a:srgbClr val="0277B5"/>
              </a:solidFill>
              <a:ea typeface="Calibri"/>
              <a:sym typeface="Calibri"/>
            </a:endParaRPr>
          </a:p>
        </p:txBody>
      </p:sp>
    </p:spTree>
    <p:extLst>
      <p:ext uri="{BB962C8B-B14F-4D97-AF65-F5344CB8AC3E}">
        <p14:creationId xmlns:p14="http://schemas.microsoft.com/office/powerpoint/2010/main" val="2990197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 y="1191418"/>
            <a:ext cx="3444240" cy="1325563"/>
          </a:xfrm>
        </p:spPr>
        <p:txBody>
          <a:bodyPr vert="horz" lIns="91440" tIns="45720" rIns="91440" bIns="45720" rtlCol="0" anchor="ctr">
            <a:noAutofit/>
          </a:bodyPr>
          <a:lstStyle/>
          <a:p>
            <a:pPr>
              <a:lnSpc>
                <a:spcPct val="110000"/>
              </a:lnSpc>
            </a:pPr>
            <a:r>
              <a:rPr lang="en-CA" sz="4800" dirty="0"/>
              <a:t>We are learning</a:t>
            </a:r>
          </a:p>
        </p:txBody>
      </p:sp>
      <p:sp>
        <p:nvSpPr>
          <p:cNvPr id="5" name="TextBox 4">
            <a:extLst>
              <a:ext uri="{FF2B5EF4-FFF2-40B4-BE49-F238E27FC236}">
                <a16:creationId xmlns:a16="http://schemas.microsoft.com/office/drawing/2014/main" id="{860F39DF-2664-3BFB-AB9D-264946A9CF54}"/>
              </a:ext>
            </a:extLst>
          </p:cNvPr>
          <p:cNvSpPr txBox="1"/>
          <p:nvPr/>
        </p:nvSpPr>
        <p:spPr>
          <a:xfrm>
            <a:off x="3868801" y="1692851"/>
            <a:ext cx="8117205" cy="2567369"/>
          </a:xfrm>
          <a:prstGeom prst="rect">
            <a:avLst/>
          </a:prstGeom>
          <a:noFill/>
        </p:spPr>
        <p:txBody>
          <a:bodyPr wrap="square">
            <a:spAutoFit/>
          </a:bodyPr>
          <a:lstStyle/>
          <a:p>
            <a:pPr marL="419100" lvl="0" indent="-342900" algn="l" rtl="0">
              <a:lnSpc>
                <a:spcPct val="113000"/>
              </a:lnSpc>
              <a:spcBef>
                <a:spcPts val="1100"/>
              </a:spcBef>
              <a:spcAft>
                <a:spcPts val="1200"/>
              </a:spcAft>
              <a:buSzPct val="117647"/>
              <a:buFont typeface="Arial" panose="020B0604020202020204" pitchFamily="34" charset="0"/>
              <a:buChar char="•"/>
            </a:pPr>
            <a:r>
              <a:rPr lang="en-CA" sz="3200" dirty="0">
                <a:solidFill>
                  <a:srgbClr val="0075B5"/>
                </a:solidFill>
                <a:latin typeface="Arial" panose="020B0604020202020204" pitchFamily="34" charset="0"/>
                <a:cs typeface="Arial" panose="020B0604020202020204" pitchFamily="34" charset="0"/>
              </a:rPr>
              <a:t>To increase understanding of how well-being strategies can support future goals.</a:t>
            </a:r>
          </a:p>
          <a:p>
            <a:pPr marL="419100" lvl="0" indent="-342900" algn="l" rtl="0">
              <a:lnSpc>
                <a:spcPct val="113000"/>
              </a:lnSpc>
              <a:spcBef>
                <a:spcPts val="1100"/>
              </a:spcBef>
              <a:spcAft>
                <a:spcPts val="1200"/>
              </a:spcAft>
              <a:buSzPct val="117647"/>
              <a:buFont typeface="Arial" panose="020B0604020202020204" pitchFamily="34" charset="0"/>
              <a:buChar char="•"/>
            </a:pPr>
            <a:r>
              <a:rPr lang="en-CA" sz="3200" dirty="0">
                <a:solidFill>
                  <a:srgbClr val="0075B5"/>
                </a:solidFill>
                <a:latin typeface="Arial" panose="020B0604020202020204" pitchFamily="34" charset="0"/>
                <a:cs typeface="Arial" panose="020B0604020202020204" pitchFamily="34" charset="0"/>
              </a:rPr>
              <a:t>Improve understanding of when to seek support. </a:t>
            </a:r>
          </a:p>
        </p:txBody>
      </p:sp>
    </p:spTree>
    <p:extLst>
      <p:ext uri="{BB962C8B-B14F-4D97-AF65-F5344CB8AC3E}">
        <p14:creationId xmlns:p14="http://schemas.microsoft.com/office/powerpoint/2010/main" val="1401895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42" y="1189037"/>
            <a:ext cx="3034873" cy="1325563"/>
          </a:xfrm>
        </p:spPr>
        <p:txBody>
          <a:bodyPr vert="horz" lIns="91440" tIns="45720" rIns="91440" bIns="45720" rtlCol="0" anchor="ctr">
            <a:noAutofit/>
          </a:bodyPr>
          <a:lstStyle/>
          <a:p>
            <a:pPr>
              <a:lnSpc>
                <a:spcPct val="110000"/>
              </a:lnSpc>
            </a:pPr>
            <a:r>
              <a:rPr lang="en-CA" sz="4800" dirty="0"/>
              <a:t>Warm up</a:t>
            </a:r>
          </a:p>
        </p:txBody>
      </p:sp>
      <p:sp>
        <p:nvSpPr>
          <p:cNvPr id="5" name="Content Placeholder 4">
            <a:extLst>
              <a:ext uri="{FF2B5EF4-FFF2-40B4-BE49-F238E27FC236}">
                <a16:creationId xmlns:a16="http://schemas.microsoft.com/office/drawing/2014/main" id="{B3B492C6-5256-134A-807E-0BBE65F3C6D1}"/>
              </a:ext>
            </a:extLst>
          </p:cNvPr>
          <p:cNvSpPr>
            <a:spLocks noGrp="1"/>
          </p:cNvSpPr>
          <p:nvPr>
            <p:ph type="body" sz="quarter" idx="10"/>
          </p:nvPr>
        </p:nvSpPr>
        <p:spPr>
          <a:xfrm>
            <a:off x="3883620" y="1396999"/>
            <a:ext cx="8102386" cy="4064001"/>
          </a:xfrm>
          <a:noFill/>
          <a:ln w="88900" cmpd="thickThi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ctr">
              <a:lnSpc>
                <a:spcPct val="110000"/>
              </a:lnSpc>
              <a:spcAft>
                <a:spcPts val="600"/>
              </a:spcAft>
              <a:buNone/>
            </a:pPr>
            <a:r>
              <a:rPr lang="en-CA" sz="3600" dirty="0">
                <a:solidFill>
                  <a:srgbClr val="0277B5"/>
                </a:solidFill>
              </a:rPr>
              <a:t>You have two minutes! </a:t>
            </a:r>
          </a:p>
          <a:p>
            <a:pPr marL="0" indent="0" algn="ctr">
              <a:lnSpc>
                <a:spcPct val="110000"/>
              </a:lnSpc>
              <a:spcAft>
                <a:spcPts val="600"/>
              </a:spcAft>
              <a:buNone/>
            </a:pPr>
            <a:r>
              <a:rPr lang="en-CA" sz="3600" dirty="0">
                <a:solidFill>
                  <a:srgbClr val="0277B5"/>
                </a:solidFill>
              </a:rPr>
              <a:t>Name as many stress management strategies as you can. </a:t>
            </a:r>
            <a:endParaRPr lang="en-CA" sz="4000" dirty="0">
              <a:solidFill>
                <a:srgbClr val="0277B5"/>
              </a:solidFill>
            </a:endParaRPr>
          </a:p>
        </p:txBody>
      </p:sp>
    </p:spTree>
    <p:extLst>
      <p:ext uri="{BB962C8B-B14F-4D97-AF65-F5344CB8AC3E}">
        <p14:creationId xmlns:p14="http://schemas.microsoft.com/office/powerpoint/2010/main" val="1617837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9A19E6-FAC1-4E87-AD0C-2057EC05EC3D}"/>
              </a:ext>
            </a:extLst>
          </p:cNvPr>
          <p:cNvSpPr>
            <a:spLocks noGrp="1"/>
          </p:cNvSpPr>
          <p:nvPr>
            <p:ph type="title"/>
          </p:nvPr>
        </p:nvSpPr>
        <p:spPr>
          <a:xfrm>
            <a:off x="0" y="1189037"/>
            <a:ext cx="3587262" cy="1325563"/>
          </a:xfrm>
        </p:spPr>
        <p:txBody>
          <a:bodyPr/>
          <a:lstStyle/>
          <a:p>
            <a:r>
              <a:rPr lang="en-CA" dirty="0"/>
              <a:t>Debrief</a:t>
            </a:r>
          </a:p>
        </p:txBody>
      </p:sp>
      <p:pic>
        <p:nvPicPr>
          <p:cNvPr id="4" name="Picture 3">
            <a:extLst>
              <a:ext uri="{FF2B5EF4-FFF2-40B4-BE49-F238E27FC236}">
                <a16:creationId xmlns:a16="http://schemas.microsoft.com/office/drawing/2014/main" id="{571625DC-B5EC-3AEA-3E98-6629B6E1382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2968" r="2968"/>
          <a:stretch/>
        </p:blipFill>
        <p:spPr>
          <a:xfrm>
            <a:off x="3587262" y="0"/>
            <a:ext cx="8604738" cy="6858000"/>
          </a:xfrm>
          <a:prstGeom prst="rect">
            <a:avLst/>
          </a:prstGeom>
        </p:spPr>
      </p:pic>
    </p:spTree>
    <p:extLst>
      <p:ext uri="{BB962C8B-B14F-4D97-AF65-F5344CB8AC3E}">
        <p14:creationId xmlns:p14="http://schemas.microsoft.com/office/powerpoint/2010/main" val="3658563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B57B5D6-C85A-D74A-8786-9F9EC6D324D8}"/>
              </a:ext>
              <a:ext uri="{C183D7F6-B498-43B3-948B-1728B52AA6E4}">
                <adec:decorative xmlns:adec="http://schemas.microsoft.com/office/drawing/2017/decorative" val="1"/>
              </a:ext>
            </a:extLst>
          </p:cNvPr>
          <p:cNvPicPr preferRelativeResize="0">
            <a:picLocks noGrp="1" noChangeAspect="1"/>
          </p:cNvPicPr>
          <p:nvPr>
            <p:ph type="pic" idx="4294967295"/>
          </p:nvPr>
        </p:nvPicPr>
        <p:blipFill>
          <a:blip r:embed="rId3">
            <a:extLst>
              <a:ext uri="{28A0092B-C50C-407E-A947-70E740481C1C}">
                <a14:useLocalDpi xmlns:a14="http://schemas.microsoft.com/office/drawing/2010/main" val="0"/>
              </a:ext>
            </a:extLst>
          </a:blip>
          <a:srcRect t="14156" b="14156"/>
          <a:stretch/>
        </p:blipFill>
        <p:spPr>
          <a:xfrm>
            <a:off x="4914900" y="825500"/>
            <a:ext cx="6842506" cy="4851400"/>
          </a:xfrm>
          <a:prstGeom prst="roundRect">
            <a:avLst/>
          </a:prstGeom>
          <a:ln>
            <a:solidFill>
              <a:schemeClr val="bg1"/>
            </a:solidFill>
          </a:ln>
          <a:effectLst>
            <a:outerShdw blurRad="50800" dist="38100" dir="2700000" algn="tl" rotWithShape="0">
              <a:prstClr val="black">
                <a:alpha val="40000"/>
              </a:prstClr>
            </a:outerShdw>
          </a:effectLst>
        </p:spPr>
      </p:pic>
      <p:sp>
        <p:nvSpPr>
          <p:cNvPr id="4" name="Title 3">
            <a:extLst>
              <a:ext uri="{FF2B5EF4-FFF2-40B4-BE49-F238E27FC236}">
                <a16:creationId xmlns:a16="http://schemas.microsoft.com/office/drawing/2014/main" id="{4BFE975E-E245-C31E-C8D6-B28B6D40C172}"/>
              </a:ext>
            </a:extLst>
          </p:cNvPr>
          <p:cNvSpPr txBox="1">
            <a:spLocks noGrp="1"/>
          </p:cNvSpPr>
          <p:nvPr>
            <p:ph type="title" idx="4294967295"/>
          </p:nvPr>
        </p:nvSpPr>
        <p:spPr>
          <a:xfrm>
            <a:off x="152400" y="2595636"/>
            <a:ext cx="4762500" cy="13111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Tx/>
              <a:buSzPts val="1600"/>
              <a:buFontTx/>
              <a:buNone/>
              <a:tabLst/>
              <a:defRPr/>
            </a:pPr>
            <a:r>
              <a:rPr kumimoji="0" lang="en-CA" sz="4400" b="1" i="0" u="none" strike="noStrike" kern="1200" cap="none" spc="0" normalizeH="0" baseline="0" noProof="0" dirty="0">
                <a:ln>
                  <a:noFill/>
                </a:ln>
                <a:solidFill>
                  <a:srgbClr val="44237D"/>
                </a:solidFill>
                <a:effectLst/>
                <a:uLnTx/>
                <a:uFillTx/>
                <a:latin typeface="Arial" panose="020B0604020202020204" pitchFamily="34" charset="0"/>
                <a:ea typeface="+mn-ea"/>
                <a:cs typeface="Arial" panose="020B0604020202020204" pitchFamily="34" charset="0"/>
              </a:rPr>
              <a:t>How can we manage stress?</a:t>
            </a:r>
            <a:endParaRPr kumimoji="0" lang="fr-CA" sz="4400" b="1" i="0" u="none" strike="noStrike" kern="1200" cap="none" spc="0" normalizeH="0" baseline="0" noProof="0" dirty="0">
              <a:ln>
                <a:noFill/>
              </a:ln>
              <a:solidFill>
                <a:srgbClr val="44237D"/>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14809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42" y="1189037"/>
            <a:ext cx="3476458" cy="1325563"/>
          </a:xfrm>
        </p:spPr>
        <p:txBody>
          <a:bodyPr vert="horz" lIns="91440" tIns="45720" rIns="91440" bIns="45720" rtlCol="0" anchor="ctr">
            <a:noAutofit/>
          </a:bodyPr>
          <a:lstStyle/>
          <a:p>
            <a:pPr>
              <a:lnSpc>
                <a:spcPct val="110000"/>
              </a:lnSpc>
            </a:pPr>
            <a:r>
              <a:rPr lang="en-CA" sz="4000" dirty="0"/>
              <a:t>How can we manage stress?</a:t>
            </a:r>
          </a:p>
        </p:txBody>
      </p:sp>
      <p:sp>
        <p:nvSpPr>
          <p:cNvPr id="7" name="Google Shape;187;p32">
            <a:extLst>
              <a:ext uri="{FF2B5EF4-FFF2-40B4-BE49-F238E27FC236}">
                <a16:creationId xmlns:a16="http://schemas.microsoft.com/office/drawing/2014/main" id="{3EF86976-5A04-6EA1-FE9B-E7797FFF05D9}"/>
              </a:ext>
            </a:extLst>
          </p:cNvPr>
          <p:cNvSpPr txBox="1">
            <a:spLocks/>
          </p:cNvSpPr>
          <p:nvPr/>
        </p:nvSpPr>
        <p:spPr>
          <a:xfrm>
            <a:off x="3682452" y="2514600"/>
            <a:ext cx="8379206" cy="1910013"/>
          </a:xfrm>
          <a:prstGeom prst="rect">
            <a:avLst/>
          </a:prstGeom>
          <a:noFill/>
          <a:ln>
            <a:noFill/>
          </a:ln>
        </p:spPr>
        <p:txBody>
          <a:bodyPr spcFirstLastPara="1" wrap="square" lIns="0" tIns="34275" rIns="0" bIns="3427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0" indent="0">
              <a:lnSpc>
                <a:spcPct val="113000"/>
              </a:lnSpc>
              <a:spcBef>
                <a:spcPts val="1600"/>
              </a:spcBef>
              <a:spcAft>
                <a:spcPts val="1600"/>
              </a:spcAft>
              <a:buSzPts val="2400"/>
              <a:buFont typeface="Arial" panose="020B0604020202020204" pitchFamily="34" charset="0"/>
              <a:buNone/>
            </a:pPr>
            <a:r>
              <a:rPr lang="en-CA" sz="3000" dirty="0">
                <a:solidFill>
                  <a:srgbClr val="0071BB"/>
                </a:solidFill>
                <a:latin typeface="Arial" panose="020B0604020202020204" pitchFamily="34" charset="0"/>
                <a:ea typeface="Roboto" pitchFamily="2" charset="0"/>
                <a:cs typeface="Arial" panose="020B0604020202020204" pitchFamily="34" charset="0"/>
              </a:rPr>
              <a:t>Step 1: Anticipate and get ready for stress</a:t>
            </a:r>
          </a:p>
          <a:p>
            <a:pPr marL="76200" indent="0">
              <a:lnSpc>
                <a:spcPct val="113000"/>
              </a:lnSpc>
              <a:spcBef>
                <a:spcPts val="1600"/>
              </a:spcBef>
              <a:spcAft>
                <a:spcPts val="1600"/>
              </a:spcAft>
              <a:buSzPts val="2400"/>
              <a:buNone/>
            </a:pPr>
            <a:r>
              <a:rPr lang="en-CA" sz="3000" dirty="0">
                <a:solidFill>
                  <a:srgbClr val="0071BB"/>
                </a:solidFill>
                <a:latin typeface="Arial" panose="020B0604020202020204" pitchFamily="34" charset="0"/>
                <a:ea typeface="Roboto" pitchFamily="2" charset="0"/>
                <a:cs typeface="Arial" panose="020B0604020202020204" pitchFamily="34" charset="0"/>
              </a:rPr>
              <a:t>Step 2: Manage stress early when it appears</a:t>
            </a:r>
          </a:p>
          <a:p>
            <a:pPr marL="76200" indent="0">
              <a:lnSpc>
                <a:spcPct val="113000"/>
              </a:lnSpc>
              <a:spcBef>
                <a:spcPts val="1600"/>
              </a:spcBef>
              <a:spcAft>
                <a:spcPts val="1600"/>
              </a:spcAft>
              <a:buSzPts val="2400"/>
              <a:buNone/>
            </a:pPr>
            <a:r>
              <a:rPr lang="en-CA" sz="3000" dirty="0">
                <a:solidFill>
                  <a:srgbClr val="0071BB"/>
                </a:solidFill>
                <a:latin typeface="Arial" panose="020B0604020202020204" pitchFamily="34" charset="0"/>
                <a:ea typeface="Roboto" pitchFamily="2" charset="0"/>
                <a:cs typeface="Arial" panose="020B0604020202020204" pitchFamily="34" charset="0"/>
              </a:rPr>
              <a:t>Step 3: Seek support when you need it</a:t>
            </a:r>
          </a:p>
        </p:txBody>
      </p:sp>
    </p:spTree>
    <p:extLst>
      <p:ext uri="{BB962C8B-B14F-4D97-AF65-F5344CB8AC3E}">
        <p14:creationId xmlns:p14="http://schemas.microsoft.com/office/powerpoint/2010/main" val="1027219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580571" y="1235566"/>
            <a:ext cx="11176000" cy="1078327"/>
          </a:xfrm>
        </p:spPr>
        <p:txBody>
          <a:bodyPr>
            <a:normAutofit fontScale="90000"/>
          </a:bodyPr>
          <a:lstStyle/>
          <a:p>
            <a:pPr algn="ctr"/>
            <a:r>
              <a:rPr lang="en-CA" sz="6000" b="1" dirty="0"/>
              <a:t>Notebook personal </a:t>
            </a:r>
            <a:r>
              <a:rPr lang="en-CA" sz="6000" dirty="0"/>
              <a:t>s</a:t>
            </a:r>
            <a:r>
              <a:rPr lang="en-CA" sz="6000" b="1" dirty="0"/>
              <a:t>tress management plan</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580571" y="2923351"/>
            <a:ext cx="11176000" cy="2699083"/>
          </a:xfrm>
        </p:spPr>
        <p:txBody>
          <a:bodyPr vert="horz" lIns="91440" tIns="45720" rIns="91440" bIns="45720" rtlCol="0" anchor="ctr">
            <a:noAutofit/>
          </a:bodyPr>
          <a:lstStyle/>
          <a:p>
            <a:pPr marL="0" indent="0" algn="ctr">
              <a:lnSpc>
                <a:spcPct val="110000"/>
              </a:lnSpc>
              <a:buNone/>
            </a:pPr>
            <a:r>
              <a:rPr lang="en-CA" sz="4400" dirty="0"/>
              <a:t>Add your ideas and thoughts to develop a list of personal strategies. </a:t>
            </a:r>
          </a:p>
        </p:txBody>
      </p:sp>
    </p:spTree>
    <p:extLst>
      <p:ext uri="{BB962C8B-B14F-4D97-AF65-F5344CB8AC3E}">
        <p14:creationId xmlns:p14="http://schemas.microsoft.com/office/powerpoint/2010/main" val="2284932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42" y="1189037"/>
            <a:ext cx="3476458" cy="1325563"/>
          </a:xfrm>
        </p:spPr>
        <p:txBody>
          <a:bodyPr vert="horz" lIns="91440" tIns="45720" rIns="91440" bIns="45720" rtlCol="0" anchor="ctr">
            <a:noAutofit/>
          </a:bodyPr>
          <a:lstStyle/>
          <a:p>
            <a:pPr>
              <a:lnSpc>
                <a:spcPct val="110000"/>
              </a:lnSpc>
            </a:pPr>
            <a:r>
              <a:rPr lang="en-CA" sz="4000" dirty="0"/>
              <a:t>Get ready!</a:t>
            </a:r>
          </a:p>
        </p:txBody>
      </p:sp>
      <p:sp>
        <p:nvSpPr>
          <p:cNvPr id="7" name="Google Shape;187;p32">
            <a:extLst>
              <a:ext uri="{FF2B5EF4-FFF2-40B4-BE49-F238E27FC236}">
                <a16:creationId xmlns:a16="http://schemas.microsoft.com/office/drawing/2014/main" id="{3EF86976-5A04-6EA1-FE9B-E7797FFF05D9}"/>
              </a:ext>
            </a:extLst>
          </p:cNvPr>
          <p:cNvSpPr txBox="1">
            <a:spLocks/>
          </p:cNvSpPr>
          <p:nvPr/>
        </p:nvSpPr>
        <p:spPr>
          <a:xfrm>
            <a:off x="4005330" y="2473993"/>
            <a:ext cx="7772142" cy="1910013"/>
          </a:xfrm>
          <a:prstGeom prst="rect">
            <a:avLst/>
          </a:prstGeom>
          <a:noFill/>
          <a:ln>
            <a:noFill/>
          </a:ln>
        </p:spPr>
        <p:txBody>
          <a:bodyPr spcFirstLastPara="1" wrap="square" lIns="0" tIns="34275" rIns="0" bIns="3427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600"/>
              </a:spcBef>
              <a:spcAft>
                <a:spcPts val="1600"/>
              </a:spcAft>
              <a:buNone/>
            </a:pPr>
            <a:r>
              <a:rPr lang="en-US" sz="3600" dirty="0">
                <a:solidFill>
                  <a:srgbClr val="0070C0"/>
                </a:solidFill>
                <a:effectLst/>
                <a:latin typeface="Arial" panose="020B0604020202020204" pitchFamily="34" charset="0"/>
                <a:ea typeface="Arial" panose="020B0604020202020204" pitchFamily="34" charset="0"/>
                <a:cs typeface="Arial" panose="020B0604020202020204" pitchFamily="34" charset="0"/>
              </a:rPr>
              <a:t>What</a:t>
            </a:r>
            <a:r>
              <a:rPr lang="en-US" sz="3600" spc="-25" dirty="0">
                <a:solidFill>
                  <a:srgbClr val="0070C0"/>
                </a:solidFill>
                <a:effectLst/>
                <a:latin typeface="Arial" panose="020B0604020202020204" pitchFamily="34" charset="0"/>
                <a:ea typeface="Arial" panose="020B0604020202020204" pitchFamily="34" charset="0"/>
                <a:cs typeface="Arial" panose="020B0604020202020204" pitchFamily="34" charset="0"/>
              </a:rPr>
              <a:t> </a:t>
            </a:r>
            <a:r>
              <a:rPr lang="en-US" sz="3600" dirty="0">
                <a:solidFill>
                  <a:srgbClr val="0070C0"/>
                </a:solidFill>
                <a:effectLst/>
                <a:latin typeface="Arial" panose="020B0604020202020204" pitchFamily="34" charset="0"/>
                <a:ea typeface="Arial" panose="020B0604020202020204" pitchFamily="34" charset="0"/>
                <a:cs typeface="Arial" panose="020B0604020202020204" pitchFamily="34" charset="0"/>
              </a:rPr>
              <a:t>helps</a:t>
            </a:r>
            <a:r>
              <a:rPr lang="en-US" sz="3600" spc="-25" dirty="0">
                <a:solidFill>
                  <a:srgbClr val="0070C0"/>
                </a:solidFill>
                <a:effectLst/>
                <a:latin typeface="Arial" panose="020B0604020202020204" pitchFamily="34" charset="0"/>
                <a:ea typeface="Arial" panose="020B0604020202020204" pitchFamily="34" charset="0"/>
                <a:cs typeface="Arial" panose="020B0604020202020204" pitchFamily="34" charset="0"/>
              </a:rPr>
              <a:t> </a:t>
            </a:r>
            <a:r>
              <a:rPr lang="en-US" sz="3600" dirty="0">
                <a:solidFill>
                  <a:srgbClr val="0070C0"/>
                </a:solidFill>
                <a:effectLst/>
                <a:latin typeface="Arial" panose="020B0604020202020204" pitchFamily="34" charset="0"/>
                <a:ea typeface="Arial" panose="020B0604020202020204" pitchFamily="34" charset="0"/>
                <a:cs typeface="Arial" panose="020B0604020202020204" pitchFamily="34" charset="0"/>
              </a:rPr>
              <a:t>you</a:t>
            </a:r>
            <a:r>
              <a:rPr lang="en-US" sz="3600" spc="-25" dirty="0">
                <a:solidFill>
                  <a:srgbClr val="0070C0"/>
                </a:solidFill>
                <a:effectLst/>
                <a:latin typeface="Arial" panose="020B0604020202020204" pitchFamily="34" charset="0"/>
                <a:ea typeface="Arial" panose="020B0604020202020204" pitchFamily="34" charset="0"/>
                <a:cs typeface="Arial" panose="020B0604020202020204" pitchFamily="34" charset="0"/>
              </a:rPr>
              <a:t> </a:t>
            </a:r>
            <a:r>
              <a:rPr lang="en-US" sz="3600" dirty="0">
                <a:solidFill>
                  <a:srgbClr val="0070C0"/>
                </a:solidFill>
                <a:effectLst/>
                <a:latin typeface="Arial" panose="020B0604020202020204" pitchFamily="34" charset="0"/>
                <a:ea typeface="Arial" panose="020B0604020202020204" pitchFamily="34" charset="0"/>
                <a:cs typeface="Arial" panose="020B0604020202020204" pitchFamily="34" charset="0"/>
              </a:rPr>
              <a:t>be</a:t>
            </a:r>
            <a:r>
              <a:rPr lang="en-US" sz="3600" spc="-25" dirty="0">
                <a:solidFill>
                  <a:srgbClr val="0070C0"/>
                </a:solidFill>
                <a:effectLst/>
                <a:latin typeface="Arial" panose="020B0604020202020204" pitchFamily="34" charset="0"/>
                <a:ea typeface="Arial" panose="020B0604020202020204" pitchFamily="34" charset="0"/>
                <a:cs typeface="Arial" panose="020B0604020202020204" pitchFamily="34" charset="0"/>
              </a:rPr>
              <a:t> </a:t>
            </a:r>
            <a:r>
              <a:rPr lang="en-US" sz="3600" dirty="0">
                <a:solidFill>
                  <a:srgbClr val="0070C0"/>
                </a:solidFill>
                <a:effectLst/>
                <a:latin typeface="Arial" panose="020B0604020202020204" pitchFamily="34" charset="0"/>
                <a:ea typeface="Arial" panose="020B0604020202020204" pitchFamily="34" charset="0"/>
                <a:cs typeface="Arial" panose="020B0604020202020204" pitchFamily="34" charset="0"/>
              </a:rPr>
              <a:t>at your</a:t>
            </a:r>
            <a:r>
              <a:rPr lang="en-US" sz="3600" spc="-10" dirty="0">
                <a:solidFill>
                  <a:srgbClr val="0070C0"/>
                </a:solidFill>
                <a:effectLst/>
                <a:latin typeface="Arial" panose="020B0604020202020204" pitchFamily="34" charset="0"/>
                <a:ea typeface="Arial" panose="020B0604020202020204" pitchFamily="34" charset="0"/>
                <a:cs typeface="Arial" panose="020B0604020202020204" pitchFamily="34" charset="0"/>
              </a:rPr>
              <a:t> </a:t>
            </a:r>
            <a:r>
              <a:rPr lang="en-US" sz="3600" dirty="0">
                <a:solidFill>
                  <a:srgbClr val="0070C0"/>
                </a:solidFill>
                <a:effectLst/>
                <a:latin typeface="Arial" panose="020B0604020202020204" pitchFamily="34" charset="0"/>
                <a:ea typeface="Arial" panose="020B0604020202020204" pitchFamily="34" charset="0"/>
                <a:cs typeface="Arial" panose="020B0604020202020204" pitchFamily="34" charset="0"/>
              </a:rPr>
              <a:t>best in different contexts</a:t>
            </a:r>
            <a:r>
              <a:rPr lang="en-US" sz="3600" spc="-10" dirty="0">
                <a:solidFill>
                  <a:srgbClr val="0070C0"/>
                </a:solidFill>
                <a:effectLst/>
                <a:latin typeface="Arial" panose="020B0604020202020204" pitchFamily="34" charset="0"/>
                <a:ea typeface="Arial" panose="020B0604020202020204" pitchFamily="34" charset="0"/>
                <a:cs typeface="Arial" panose="020B0604020202020204" pitchFamily="34" charset="0"/>
              </a:rPr>
              <a:t> (e.g., at school or at work) </a:t>
            </a:r>
            <a:r>
              <a:rPr lang="en-US" sz="3600" dirty="0">
                <a:solidFill>
                  <a:srgbClr val="0070C0"/>
                </a:solidFill>
                <a:effectLst/>
                <a:latin typeface="Arial" panose="020B0604020202020204" pitchFamily="34" charset="0"/>
                <a:ea typeface="Arial" panose="020B0604020202020204" pitchFamily="34" charset="0"/>
                <a:cs typeface="Arial" panose="020B0604020202020204" pitchFamily="34" charset="0"/>
              </a:rPr>
              <a:t>so</a:t>
            </a:r>
            <a:r>
              <a:rPr lang="en-US" sz="3600" spc="-10" dirty="0">
                <a:solidFill>
                  <a:srgbClr val="0070C0"/>
                </a:solidFill>
                <a:effectLst/>
                <a:latin typeface="Arial" panose="020B0604020202020204" pitchFamily="34" charset="0"/>
                <a:ea typeface="Arial" panose="020B0604020202020204" pitchFamily="34" charset="0"/>
                <a:cs typeface="Arial" panose="020B0604020202020204" pitchFamily="34" charset="0"/>
              </a:rPr>
              <a:t> </a:t>
            </a:r>
            <a:r>
              <a:rPr lang="en-US" sz="3600" dirty="0">
                <a:solidFill>
                  <a:srgbClr val="0070C0"/>
                </a:solidFill>
                <a:effectLst/>
                <a:latin typeface="Arial" panose="020B0604020202020204" pitchFamily="34" charset="0"/>
                <a:ea typeface="Arial" panose="020B0604020202020204" pitchFamily="34" charset="0"/>
                <a:cs typeface="Arial" panose="020B0604020202020204" pitchFamily="34" charset="0"/>
              </a:rPr>
              <a:t>you</a:t>
            </a:r>
            <a:r>
              <a:rPr lang="en-US" sz="3600" spc="-10" dirty="0">
                <a:solidFill>
                  <a:srgbClr val="0070C0"/>
                </a:solidFill>
                <a:effectLst/>
                <a:latin typeface="Arial" panose="020B0604020202020204" pitchFamily="34" charset="0"/>
                <a:ea typeface="Arial" panose="020B0604020202020204" pitchFamily="34" charset="0"/>
                <a:cs typeface="Arial" panose="020B0604020202020204" pitchFamily="34" charset="0"/>
              </a:rPr>
              <a:t> </a:t>
            </a:r>
            <a:r>
              <a:rPr lang="en-US" sz="3600" dirty="0">
                <a:solidFill>
                  <a:srgbClr val="0070C0"/>
                </a:solidFill>
                <a:effectLst/>
                <a:latin typeface="Arial" panose="020B0604020202020204" pitchFamily="34" charset="0"/>
                <a:ea typeface="Arial" panose="020B0604020202020204" pitchFamily="34" charset="0"/>
                <a:cs typeface="Arial" panose="020B0604020202020204" pitchFamily="34" charset="0"/>
              </a:rPr>
              <a:t>are </a:t>
            </a:r>
            <a:r>
              <a:rPr lang="en-US" sz="3600" spc="-10" dirty="0">
                <a:solidFill>
                  <a:srgbClr val="0070C0"/>
                </a:solidFill>
                <a:effectLst/>
                <a:latin typeface="Arial" panose="020B0604020202020204" pitchFamily="34" charset="0"/>
                <a:ea typeface="Arial" panose="020B0604020202020204" pitchFamily="34" charset="0"/>
                <a:cs typeface="Arial" panose="020B0604020202020204" pitchFamily="34" charset="0"/>
              </a:rPr>
              <a:t>better</a:t>
            </a:r>
            <a:r>
              <a:rPr lang="en-US" sz="3600" spc="-80" dirty="0">
                <a:solidFill>
                  <a:srgbClr val="0070C0"/>
                </a:solidFill>
                <a:effectLst/>
                <a:latin typeface="Arial" panose="020B0604020202020204" pitchFamily="34" charset="0"/>
                <a:ea typeface="Arial" panose="020B0604020202020204" pitchFamily="34" charset="0"/>
                <a:cs typeface="Arial" panose="020B0604020202020204" pitchFamily="34" charset="0"/>
              </a:rPr>
              <a:t> </a:t>
            </a:r>
            <a:r>
              <a:rPr lang="en-US" sz="3600" spc="-10" dirty="0">
                <a:solidFill>
                  <a:srgbClr val="0070C0"/>
                </a:solidFill>
                <a:effectLst/>
                <a:latin typeface="Arial" panose="020B0604020202020204" pitchFamily="34" charset="0"/>
                <a:ea typeface="Arial" panose="020B0604020202020204" pitchFamily="34" charset="0"/>
                <a:cs typeface="Arial" panose="020B0604020202020204" pitchFamily="34" charset="0"/>
              </a:rPr>
              <a:t>able</a:t>
            </a:r>
            <a:r>
              <a:rPr lang="en-US" sz="3600" spc="-80" dirty="0">
                <a:solidFill>
                  <a:srgbClr val="0070C0"/>
                </a:solidFill>
                <a:effectLst/>
                <a:latin typeface="Arial" panose="020B0604020202020204" pitchFamily="34" charset="0"/>
                <a:ea typeface="Arial" panose="020B0604020202020204" pitchFamily="34" charset="0"/>
                <a:cs typeface="Arial" panose="020B0604020202020204" pitchFamily="34" charset="0"/>
              </a:rPr>
              <a:t> </a:t>
            </a:r>
            <a:r>
              <a:rPr lang="en-US" sz="3600" spc="-10" dirty="0">
                <a:solidFill>
                  <a:srgbClr val="0070C0"/>
                </a:solidFill>
                <a:effectLst/>
                <a:latin typeface="Arial" panose="020B0604020202020204" pitchFamily="34" charset="0"/>
                <a:ea typeface="Arial" panose="020B0604020202020204" pitchFamily="34" charset="0"/>
                <a:cs typeface="Arial" panose="020B0604020202020204" pitchFamily="34" charset="0"/>
              </a:rPr>
              <a:t>to</a:t>
            </a:r>
            <a:r>
              <a:rPr lang="en-US" sz="3600" spc="-80" dirty="0">
                <a:solidFill>
                  <a:srgbClr val="0070C0"/>
                </a:solidFill>
                <a:effectLst/>
                <a:latin typeface="Arial" panose="020B0604020202020204" pitchFamily="34" charset="0"/>
                <a:ea typeface="Arial" panose="020B0604020202020204" pitchFamily="34" charset="0"/>
                <a:cs typeface="Arial" panose="020B0604020202020204" pitchFamily="34" charset="0"/>
              </a:rPr>
              <a:t> </a:t>
            </a:r>
            <a:r>
              <a:rPr lang="en-US" sz="3600" spc="-10" dirty="0">
                <a:solidFill>
                  <a:srgbClr val="0070C0"/>
                </a:solidFill>
                <a:effectLst/>
                <a:latin typeface="Arial" panose="020B0604020202020204" pitchFamily="34" charset="0"/>
                <a:ea typeface="Arial" panose="020B0604020202020204" pitchFamily="34" charset="0"/>
                <a:cs typeface="Arial" panose="020B0604020202020204" pitchFamily="34" charset="0"/>
              </a:rPr>
              <a:t>manage challenges?</a:t>
            </a:r>
            <a:r>
              <a:rPr lang="en-CA" sz="3600" dirty="0">
                <a:solidFill>
                  <a:srgbClr val="0070C0"/>
                </a:solidFill>
                <a:effectLst/>
                <a:latin typeface="Arial" panose="020B0604020202020204" pitchFamily="34" charset="0"/>
                <a:cs typeface="Arial" panose="020B0604020202020204" pitchFamily="34" charset="0"/>
              </a:rPr>
              <a:t> </a:t>
            </a:r>
            <a:endParaRPr lang="en-CA" sz="3600" dirty="0">
              <a:solidFill>
                <a:srgbClr val="0070C0"/>
              </a:solidFill>
              <a:latin typeface="Arial" panose="020B0604020202020204" pitchFamily="34" charset="0"/>
              <a:ea typeface="Roboto" pitchFamily="2" charset="0"/>
              <a:cs typeface="Arial" panose="020B0604020202020204" pitchFamily="34" charset="0"/>
            </a:endParaRPr>
          </a:p>
        </p:txBody>
      </p:sp>
    </p:spTree>
    <p:extLst>
      <p:ext uri="{BB962C8B-B14F-4D97-AF65-F5344CB8AC3E}">
        <p14:creationId xmlns:p14="http://schemas.microsoft.com/office/powerpoint/2010/main" val="1453729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en-CA" dirty="0"/>
              <a:t>A few ideas</a:t>
            </a:r>
          </a:p>
        </p:txBody>
      </p:sp>
      <p:sp>
        <p:nvSpPr>
          <p:cNvPr id="2" name="Rectangle 1">
            <a:extLst>
              <a:ext uri="{FF2B5EF4-FFF2-40B4-BE49-F238E27FC236}">
                <a16:creationId xmlns:a16="http://schemas.microsoft.com/office/drawing/2014/main" id="{C7CB46A5-CB78-D139-41DF-5A2681DE03B1}"/>
              </a:ext>
            </a:extLst>
          </p:cNvPr>
          <p:cNvSpPr/>
          <p:nvPr/>
        </p:nvSpPr>
        <p:spPr>
          <a:xfrm>
            <a:off x="616792" y="2353616"/>
            <a:ext cx="1872342" cy="3508653"/>
          </a:xfrm>
          <a:prstGeom prst="rect">
            <a:avLst/>
          </a:prstGeom>
          <a:noFill/>
        </p:spPr>
        <p:txBody>
          <a:bodyPr wrap="square" lIns="91440" tIns="45720" rIns="91440" bIns="45720">
            <a:spAutoFit/>
          </a:bodyPr>
          <a:lstStyle/>
          <a:p>
            <a:pPr algn="ctr"/>
            <a:r>
              <a:rPr lang="en-US" sz="222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rial" panose="020B0604020202020204" pitchFamily="34" charset="0"/>
                <a:cs typeface="Arial" panose="020B0604020202020204" pitchFamily="34" charset="0"/>
              </a:rPr>
              <a:t>!</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581401" y="2216728"/>
            <a:ext cx="8064500" cy="3645542"/>
          </a:xfrm>
        </p:spPr>
        <p:txBody>
          <a:bodyPr anchor="ctr">
            <a:normAutofit/>
          </a:bodyPr>
          <a:lstStyle/>
          <a:p>
            <a:pPr marL="285750" indent="-285750">
              <a:lnSpc>
                <a:spcPct val="100000"/>
              </a:lnSpc>
              <a:spcBef>
                <a:spcPts val="1200"/>
              </a:spcBef>
              <a:spcAft>
                <a:spcPts val="1200"/>
              </a:spcAft>
              <a:buFont typeface="Arial" panose="020B0604020202020204" pitchFamily="34" charset="0"/>
              <a:buChar char="•"/>
            </a:pPr>
            <a:r>
              <a:rPr lang="en-US" sz="3200" spc="-20" dirty="0">
                <a:solidFill>
                  <a:srgbClr val="0075B5"/>
                </a:solidFill>
                <a:effectLst/>
                <a:ea typeface="Arial Black" panose="020B0604020202020204" pitchFamily="34" charset="0"/>
              </a:rPr>
              <a:t>Challenge</a:t>
            </a:r>
            <a:r>
              <a:rPr lang="en-US" sz="3200" spc="-5" dirty="0">
                <a:solidFill>
                  <a:srgbClr val="0075B5"/>
                </a:solidFill>
                <a:effectLst/>
                <a:ea typeface="Arial Black" panose="020B0604020202020204" pitchFamily="34" charset="0"/>
              </a:rPr>
              <a:t> </a:t>
            </a:r>
            <a:r>
              <a:rPr lang="en-US" sz="3200" spc="-20" dirty="0">
                <a:solidFill>
                  <a:srgbClr val="0075B5"/>
                </a:solidFill>
                <a:effectLst/>
                <a:ea typeface="Arial Black" panose="020B0604020202020204" pitchFamily="34" charset="0"/>
              </a:rPr>
              <a:t>your</a:t>
            </a:r>
            <a:r>
              <a:rPr lang="en-US" sz="3200" spc="-5" dirty="0">
                <a:solidFill>
                  <a:srgbClr val="0075B5"/>
                </a:solidFill>
                <a:effectLst/>
                <a:ea typeface="Arial Black" panose="020B0604020202020204" pitchFamily="34" charset="0"/>
              </a:rPr>
              <a:t> </a:t>
            </a:r>
            <a:r>
              <a:rPr lang="en-US" sz="3200" spc="-20" dirty="0">
                <a:solidFill>
                  <a:srgbClr val="0075B5"/>
                </a:solidFill>
                <a:effectLst/>
                <a:ea typeface="Arial Black" panose="020B0604020202020204" pitchFamily="34" charset="0"/>
              </a:rPr>
              <a:t>thinking</a:t>
            </a:r>
            <a:endParaRPr lang="en-CA" sz="3200" dirty="0">
              <a:solidFill>
                <a:srgbClr val="0075B5"/>
              </a:solidFill>
              <a:effectLst/>
              <a:ea typeface="Arial Black" panose="020B0604020202020204" pitchFamily="34" charset="0"/>
            </a:endParaRPr>
          </a:p>
          <a:p>
            <a:pPr marL="285750" indent="-285750">
              <a:lnSpc>
                <a:spcPct val="100000"/>
              </a:lnSpc>
              <a:spcBef>
                <a:spcPts val="1200"/>
              </a:spcBef>
              <a:spcAft>
                <a:spcPts val="1200"/>
              </a:spcAft>
              <a:buFont typeface="Arial" panose="020B0604020202020204" pitchFamily="34" charset="0"/>
              <a:buChar char="•"/>
            </a:pPr>
            <a:r>
              <a:rPr lang="en-US" sz="3200" dirty="0">
                <a:solidFill>
                  <a:srgbClr val="0075B5"/>
                </a:solidFill>
                <a:effectLst/>
                <a:ea typeface="Arial Black" panose="020B0604020202020204" pitchFamily="34" charset="0"/>
              </a:rPr>
              <a:t>Build</a:t>
            </a:r>
            <a:r>
              <a:rPr lang="en-US" sz="3200" spc="-70" dirty="0">
                <a:solidFill>
                  <a:srgbClr val="0075B5"/>
                </a:solidFill>
                <a:effectLst/>
                <a:ea typeface="Arial Black" panose="020B0604020202020204" pitchFamily="34" charset="0"/>
              </a:rPr>
              <a:t> </a:t>
            </a:r>
            <a:r>
              <a:rPr lang="en-US" sz="3200" dirty="0">
                <a:solidFill>
                  <a:srgbClr val="0075B5"/>
                </a:solidFill>
                <a:effectLst/>
                <a:ea typeface="Arial Black" panose="020B0604020202020204" pitchFamily="34" charset="0"/>
              </a:rPr>
              <a:t>healthy</a:t>
            </a:r>
            <a:r>
              <a:rPr lang="en-US" sz="3200" spc="-60" dirty="0">
                <a:solidFill>
                  <a:srgbClr val="0075B5"/>
                </a:solidFill>
                <a:effectLst/>
                <a:ea typeface="Arial Black" panose="020B0604020202020204" pitchFamily="34" charset="0"/>
              </a:rPr>
              <a:t> </a:t>
            </a:r>
            <a:r>
              <a:rPr lang="en-US" sz="3200" spc="-10" dirty="0">
                <a:solidFill>
                  <a:srgbClr val="0075B5"/>
                </a:solidFill>
                <a:effectLst/>
                <a:ea typeface="Arial Black" panose="020B0604020202020204" pitchFamily="34" charset="0"/>
              </a:rPr>
              <a:t>habits</a:t>
            </a:r>
            <a:endParaRPr lang="en-CA" sz="3200" dirty="0">
              <a:solidFill>
                <a:srgbClr val="0075B5"/>
              </a:solidFill>
              <a:effectLst/>
              <a:ea typeface="Arial Black" panose="020B0604020202020204" pitchFamily="34" charset="0"/>
            </a:endParaRPr>
          </a:p>
          <a:p>
            <a:pPr marL="285750" indent="-285750">
              <a:lnSpc>
                <a:spcPct val="100000"/>
              </a:lnSpc>
              <a:spcBef>
                <a:spcPts val="1200"/>
              </a:spcBef>
              <a:spcAft>
                <a:spcPts val="1200"/>
              </a:spcAft>
              <a:buFont typeface="Arial" panose="020B0604020202020204" pitchFamily="34" charset="0"/>
              <a:buChar char="•"/>
            </a:pPr>
            <a:r>
              <a:rPr lang="en-US" sz="3200" dirty="0">
                <a:solidFill>
                  <a:srgbClr val="0075B5"/>
                </a:solidFill>
                <a:effectLst/>
                <a:ea typeface="Arial Black" panose="020B0604020202020204" pitchFamily="34" charset="0"/>
              </a:rPr>
              <a:t>Know</a:t>
            </a:r>
            <a:r>
              <a:rPr lang="en-US" sz="3200" spc="-60" dirty="0">
                <a:solidFill>
                  <a:srgbClr val="0075B5"/>
                </a:solidFill>
                <a:effectLst/>
                <a:ea typeface="Arial Black" panose="020B0604020202020204" pitchFamily="34" charset="0"/>
              </a:rPr>
              <a:t> </a:t>
            </a:r>
            <a:r>
              <a:rPr lang="en-US" sz="3200" dirty="0">
                <a:solidFill>
                  <a:srgbClr val="0075B5"/>
                </a:solidFill>
                <a:effectLst/>
                <a:ea typeface="Arial Black" panose="020B0604020202020204" pitchFamily="34" charset="0"/>
              </a:rPr>
              <a:t>your</a:t>
            </a:r>
            <a:r>
              <a:rPr lang="en-US" sz="3200" spc="-60" dirty="0">
                <a:solidFill>
                  <a:srgbClr val="0075B5"/>
                </a:solidFill>
                <a:effectLst/>
                <a:ea typeface="Arial Black" panose="020B0604020202020204" pitchFamily="34" charset="0"/>
              </a:rPr>
              <a:t> </a:t>
            </a:r>
            <a:r>
              <a:rPr lang="en-US" sz="3200" spc="-10" dirty="0">
                <a:solidFill>
                  <a:srgbClr val="0075B5"/>
                </a:solidFill>
                <a:effectLst/>
                <a:ea typeface="Arial Black" panose="020B0604020202020204" pitchFamily="34" charset="0"/>
              </a:rPr>
              <a:t>supports</a:t>
            </a:r>
            <a:endParaRPr lang="en-CA" sz="3200" dirty="0">
              <a:solidFill>
                <a:srgbClr val="0075B5"/>
              </a:solidFill>
              <a:effectLst/>
              <a:ea typeface="Arial Black" panose="020B0604020202020204" pitchFamily="34" charset="0"/>
            </a:endParaRPr>
          </a:p>
        </p:txBody>
      </p:sp>
    </p:spTree>
    <p:extLst>
      <p:ext uri="{BB962C8B-B14F-4D97-AF65-F5344CB8AC3E}">
        <p14:creationId xmlns:p14="http://schemas.microsoft.com/office/powerpoint/2010/main" val="3441642074"/>
      </p:ext>
    </p:extLst>
  </p:cSld>
  <p:clrMapOvr>
    <a:masterClrMapping/>
  </p:clrMapOvr>
</p:sld>
</file>

<file path=ppt/theme/theme1.xml><?xml version="1.0" encoding="utf-8"?>
<a:theme xmlns:a="http://schemas.openxmlformats.org/drawingml/2006/main" name="Skills4Lif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7C8CF2638480341B68B68690115A0B2" ma:contentTypeVersion="5" ma:contentTypeDescription="Create a new document." ma:contentTypeScope="" ma:versionID="d7ef641a9dc59fc714db2da50c58a54e">
  <xsd:schema xmlns:xsd="http://www.w3.org/2001/XMLSchema" xmlns:xs="http://www.w3.org/2001/XMLSchema" xmlns:p="http://schemas.microsoft.com/office/2006/metadata/properties" xmlns:ns2="6ee0277f-c2d6-46fd-8036-44f7adfcd4a7" xmlns:ns3="12fac212-3aab-4e53-a5bd-cbe38a822c0b" targetNamespace="http://schemas.microsoft.com/office/2006/metadata/properties" ma:root="true" ma:fieldsID="6f0ba5c2e3140ec5d9af8e17376826b7" ns2:_="" ns3:_="">
    <xsd:import namespace="6ee0277f-c2d6-46fd-8036-44f7adfcd4a7"/>
    <xsd:import namespace="12fac212-3aab-4e53-a5bd-cbe38a822c0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0277f-c2d6-46fd-8036-44f7adfcd4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fac212-3aab-4e53-a5bd-cbe38a822c0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6E903C-FBCD-4A19-BF8A-F89470A6CC14}">
  <ds:schemaRefs>
    <ds:schemaRef ds:uri="http://www.w3.org/XML/1998/namespace"/>
    <ds:schemaRef ds:uri="http://schemas.microsoft.com/office/2006/metadata/properties"/>
    <ds:schemaRef ds:uri="http://schemas.microsoft.com/office/infopath/2007/PartnerControls"/>
    <ds:schemaRef ds:uri="http://purl.org/dc/dcmitype/"/>
    <ds:schemaRef ds:uri="http://purl.org/dc/terms/"/>
    <ds:schemaRef ds:uri="http://schemas.microsoft.com/office/2006/documentManagement/types"/>
    <ds:schemaRef ds:uri="6ee0277f-c2d6-46fd-8036-44f7adfcd4a7"/>
    <ds:schemaRef ds:uri="12fac212-3aab-4e53-a5bd-cbe38a822c0b"/>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1FD95171-43EA-4C69-8F79-B5C9A2B1D563}">
  <ds:schemaRefs>
    <ds:schemaRef ds:uri="12fac212-3aab-4e53-a5bd-cbe38a822c0b"/>
    <ds:schemaRef ds:uri="6ee0277f-c2d6-46fd-8036-44f7adfcd4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79735E6-A3F3-4AC0-8C5C-77C6F2F639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7134</TotalTime>
  <Words>1994</Words>
  <Application>Microsoft Office PowerPoint</Application>
  <PresentationFormat>Widescreen</PresentationFormat>
  <Paragraphs>161</Paragraphs>
  <Slides>19</Slides>
  <Notes>18</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Skills4Life</vt:lpstr>
      <vt:lpstr>Managing Stress at School and in the Workplace</vt:lpstr>
      <vt:lpstr>We are learning</vt:lpstr>
      <vt:lpstr>Warm up</vt:lpstr>
      <vt:lpstr>Debrief</vt:lpstr>
      <vt:lpstr>How can we manage stress?</vt:lpstr>
      <vt:lpstr>How can we manage stress?</vt:lpstr>
      <vt:lpstr>Notebook personal stress management plan</vt:lpstr>
      <vt:lpstr>Get ready!</vt:lpstr>
      <vt:lpstr>A few ideas</vt:lpstr>
      <vt:lpstr>Manage stress</vt:lpstr>
      <vt:lpstr>A few ideas</vt:lpstr>
      <vt:lpstr>Quick strategy</vt:lpstr>
      <vt:lpstr>Quick strategy</vt:lpstr>
      <vt:lpstr>Quick strategy</vt:lpstr>
      <vt:lpstr>Seek support</vt:lpstr>
      <vt:lpstr>Transferable knowledge!</vt:lpstr>
      <vt:lpstr>If you are feeling unwell (e.g., overwhelmed, anxious, sad), you can talk to a teacher or another trusted adult.   There are people who work in the school, and in the community, who are there to help you find ways to feel better. </vt:lpstr>
      <vt:lpstr>Notebook circle back</vt:lpstr>
      <vt:lpstr>Wrap up</vt:lpstr>
    </vt:vector>
  </TitlesOfParts>
  <Company>HWDSB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 and Mental Illness</dc:title>
  <dc:creator>Kathy Short [Staff]</dc:creator>
  <cp:lastModifiedBy>Shelly Upson</cp:lastModifiedBy>
  <cp:revision>8</cp:revision>
  <dcterms:created xsi:type="dcterms:W3CDTF">2019-11-18T02:48:59Z</dcterms:created>
  <dcterms:modified xsi:type="dcterms:W3CDTF">2025-03-14T21:22:23Z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0x01010037C8CF2638480341B68B68690115A0B2</vt:lpwstr>
  </property>
  <property fmtid="{D5CDD505-2E9C-101B-9397-08002B2CF9AE}" pid="3" name="_dlc_DocIdItemGuid">
    <vt:lpwstr>c8a7fedd-f461-4c71-8e83-d8ba088d226a</vt:lpwstr>
  </property>
  <property fmtid="{D5CDD505-2E9C-101B-9397-08002B2CF9AE}" pid="4" name="MediaServiceImageTags">
    <vt:lpwstr/>
  </property>
</Properties>
</file>