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6"/>
  </p:notesMasterIdLst>
  <p:sldIdLst>
    <p:sldId id="256" r:id="rId5"/>
    <p:sldId id="259" r:id="rId6"/>
    <p:sldId id="296" r:id="rId7"/>
    <p:sldId id="291" r:id="rId8"/>
    <p:sldId id="311" r:id="rId9"/>
    <p:sldId id="304" r:id="rId10"/>
    <p:sldId id="312" r:id="rId11"/>
    <p:sldId id="330" r:id="rId12"/>
    <p:sldId id="331" r:id="rId13"/>
    <p:sldId id="332" r:id="rId14"/>
    <p:sldId id="333" r:id="rId15"/>
    <p:sldId id="334" r:id="rId16"/>
    <p:sldId id="335" r:id="rId17"/>
    <p:sldId id="336" r:id="rId18"/>
    <p:sldId id="321" r:id="rId19"/>
    <p:sldId id="322" r:id="rId20"/>
    <p:sldId id="323" r:id="rId21"/>
    <p:sldId id="350" r:id="rId22"/>
    <p:sldId id="352" r:id="rId23"/>
    <p:sldId id="351" r:id="rId24"/>
    <p:sldId id="298" r:id="rId25"/>
    <p:sldId id="344" r:id="rId26"/>
    <p:sldId id="340" r:id="rId27"/>
    <p:sldId id="346" r:id="rId28"/>
    <p:sldId id="345" r:id="rId29"/>
    <p:sldId id="347" r:id="rId30"/>
    <p:sldId id="348" r:id="rId31"/>
    <p:sldId id="308" r:id="rId32"/>
    <p:sldId id="353" r:id="rId33"/>
    <p:sldId id="279" r:id="rId34"/>
    <p:sldId id="30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32" userDrawn="1">
          <p15:clr>
            <a:srgbClr val="A4A3A4"/>
          </p15:clr>
        </p15:guide>
        <p15:guide id="2" pos="72" userDrawn="1">
          <p15:clr>
            <a:srgbClr val="A4A3A4"/>
          </p15:clr>
        </p15:guide>
        <p15:guide id="3" pos="4032" userDrawn="1">
          <p15:clr>
            <a:srgbClr val="A4A3A4"/>
          </p15:clr>
        </p15:guide>
        <p15:guide id="4" pos="4176" userDrawn="1">
          <p15:clr>
            <a:srgbClr val="A4A3A4"/>
          </p15:clr>
        </p15:guide>
        <p15:guide id="5" orient="horz" pos="1560" userDrawn="1">
          <p15:clr>
            <a:srgbClr val="A4A3A4"/>
          </p15:clr>
        </p15:guide>
        <p15:guide id="6" orient="horz" pos="24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Fortier" initials="AF" lastIdx="1" clrIdx="0">
    <p:extLst>
      <p:ext uri="{19B8F6BF-5375-455C-9EA6-DF929625EA0E}">
        <p15:presenceInfo xmlns:p15="http://schemas.microsoft.com/office/powerpoint/2012/main" userId="54e232798b74bf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7F34"/>
    <a:srgbClr val="0075B5"/>
    <a:srgbClr val="44237D"/>
    <a:srgbClr val="0071BB"/>
    <a:srgbClr val="EBEBEB"/>
    <a:srgbClr val="298135"/>
    <a:srgbClr val="0277B5"/>
    <a:srgbClr val="3BA955"/>
    <a:srgbClr val="3BA950"/>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81D43D-1612-4154-A7EC-9B4FBD18F199}" v="1" dt="2023-08-21T18:48:19.955"/>
    <p1510:client id="{15F75663-0175-4BD8-8633-ABD8603D6B73}" v="68" dt="2023-08-16T12:35:41.8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369" autoAdjust="0"/>
    <p:restoredTop sz="85956" autoAdjust="0"/>
  </p:normalViewPr>
  <p:slideViewPr>
    <p:cSldViewPr snapToGrid="0" showGuides="1">
      <p:cViewPr varScale="1">
        <p:scale>
          <a:sx n="91" d="100"/>
          <a:sy n="91" d="100"/>
        </p:scale>
        <p:origin x="474" y="114"/>
      </p:cViewPr>
      <p:guideLst>
        <p:guide pos="432"/>
        <p:guide pos="72"/>
        <p:guide pos="4032"/>
        <p:guide pos="4176"/>
        <p:guide orient="horz" pos="1560"/>
        <p:guide orient="horz" pos="2424"/>
      </p:guideLst>
    </p:cSldViewPr>
  </p:slideViewPr>
  <p:outlineViewPr>
    <p:cViewPr>
      <p:scale>
        <a:sx n="33" d="100"/>
        <a:sy n="33" d="100"/>
      </p:scale>
      <p:origin x="0" y="-1842"/>
    </p:cViewPr>
  </p:outlineViewPr>
  <p:notesTextViewPr>
    <p:cViewPr>
      <p:scale>
        <a:sx n="1" d="1"/>
        <a:sy n="1" d="1"/>
      </p:scale>
      <p:origin x="0" y="0"/>
    </p:cViewPr>
  </p:notesTextViewPr>
  <p:sorterViewPr>
    <p:cViewPr>
      <p:scale>
        <a:sx n="100" d="100"/>
        <a:sy n="100" d="100"/>
      </p:scale>
      <p:origin x="0" y="-204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8E017-108D-154D-A3EA-E17915180784}" type="datetimeFigureOut">
              <a:rPr lang="fr-CA" smtClean="0"/>
              <a:t>2025-03-14</a:t>
            </a:fld>
            <a:endParaRPr lang="fr-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1EC08-273C-A34B-82C2-A0CCCB0F9D12}" type="slidenum">
              <a:rPr lang="fr-CA" smtClean="0"/>
              <a:t>‹#›</a:t>
            </a:fld>
            <a:endParaRPr lang="fr-CA"/>
          </a:p>
        </p:txBody>
      </p:sp>
    </p:spTree>
    <p:extLst>
      <p:ext uri="{BB962C8B-B14F-4D97-AF65-F5344CB8AC3E}">
        <p14:creationId xmlns:p14="http://schemas.microsoft.com/office/powerpoint/2010/main" val="3572549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youtu.be/boT7p5kw-MQ"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a:t>
            </a:fld>
            <a:endParaRPr lang="fr-CA"/>
          </a:p>
        </p:txBody>
      </p:sp>
    </p:spTree>
    <p:extLst>
      <p:ext uri="{BB962C8B-B14F-4D97-AF65-F5344CB8AC3E}">
        <p14:creationId xmlns:p14="http://schemas.microsoft.com/office/powerpoint/2010/main" val="251080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11</a:t>
            </a:fld>
            <a:endParaRPr lang="fr-CA"/>
          </a:p>
        </p:txBody>
      </p:sp>
    </p:spTree>
    <p:extLst>
      <p:ext uri="{BB962C8B-B14F-4D97-AF65-F5344CB8AC3E}">
        <p14:creationId xmlns:p14="http://schemas.microsoft.com/office/powerpoint/2010/main" val="4077493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12</a:t>
            </a:fld>
            <a:endParaRPr lang="fr-CA"/>
          </a:p>
        </p:txBody>
      </p:sp>
    </p:spTree>
    <p:extLst>
      <p:ext uri="{BB962C8B-B14F-4D97-AF65-F5344CB8AC3E}">
        <p14:creationId xmlns:p14="http://schemas.microsoft.com/office/powerpoint/2010/main" val="1474248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13</a:t>
            </a:fld>
            <a:endParaRPr lang="fr-CA"/>
          </a:p>
        </p:txBody>
      </p:sp>
    </p:spTree>
    <p:extLst>
      <p:ext uri="{BB962C8B-B14F-4D97-AF65-F5344CB8AC3E}">
        <p14:creationId xmlns:p14="http://schemas.microsoft.com/office/powerpoint/2010/main" val="3238089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14</a:t>
            </a:fld>
            <a:endParaRPr lang="fr-CA"/>
          </a:p>
        </p:txBody>
      </p:sp>
    </p:spTree>
    <p:extLst>
      <p:ext uri="{BB962C8B-B14F-4D97-AF65-F5344CB8AC3E}">
        <p14:creationId xmlns:p14="http://schemas.microsoft.com/office/powerpoint/2010/main" val="738810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effectLst/>
                <a:latin typeface="Arial" panose="020B0604020202020204" pitchFamily="34" charset="0"/>
                <a:ea typeface="Arial" panose="020B0604020202020204" pitchFamily="34" charset="0"/>
              </a:rPr>
              <a:t>Teacher</a:t>
            </a:r>
            <a:r>
              <a:rPr lang="en-US" sz="1800" b="1" spc="-30" dirty="0">
                <a:effectLst/>
                <a:latin typeface="Arial" panose="020B0604020202020204" pitchFamily="34" charset="0"/>
                <a:ea typeface="Arial" panose="020B0604020202020204" pitchFamily="34" charset="0"/>
              </a:rPr>
              <a:t> </a:t>
            </a:r>
            <a:r>
              <a:rPr lang="en-US" sz="1800" b="1" dirty="0">
                <a:effectLst/>
                <a:latin typeface="Arial" panose="020B0604020202020204" pitchFamily="34" charset="0"/>
                <a:ea typeface="Arial" panose="020B0604020202020204" pitchFamily="34" charset="0"/>
              </a:rPr>
              <a:t>prompt:</a:t>
            </a:r>
            <a:r>
              <a:rPr lang="en-US" sz="1800" b="1" spc="-30" dirty="0">
                <a:effectLst/>
                <a:latin typeface="Arial" panose="020B0604020202020204" pitchFamily="34" charset="0"/>
                <a:ea typeface="Arial" panose="020B0604020202020204" pitchFamily="34" charset="0"/>
              </a:rPr>
              <a:t> </a:t>
            </a:r>
            <a:r>
              <a:rPr lang="en-CA" sz="1800" b="1"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can’t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choose</a:t>
            </a:r>
            <a:r>
              <a:rPr lang="en-US" sz="1800" spc="-30" dirty="0">
                <a:effectLst/>
                <a:latin typeface="Arial" panose="020B0604020202020204" pitchFamily="34" charset="0"/>
                <a:ea typeface="Arial" panose="020B0604020202020204" pitchFamily="34" charset="0"/>
              </a:rPr>
              <a:t> when </a:t>
            </a:r>
            <a:r>
              <a:rPr lang="en-US" sz="1800" dirty="0">
                <a:effectLst/>
                <a:latin typeface="Arial" panose="020B0604020202020204" pitchFamily="34" charset="0"/>
                <a:ea typeface="Arial" panose="020B0604020202020204" pitchFamily="34" charset="0"/>
              </a:rPr>
              <a:t>we</a:t>
            </a:r>
            <a:r>
              <a:rPr lang="en-US" sz="1800" spc="-30" dirty="0">
                <a:effectLst/>
                <a:latin typeface="Arial" panose="020B0604020202020204" pitchFamily="34" charset="0"/>
                <a:ea typeface="Arial" panose="020B0604020202020204" pitchFamily="34" charset="0"/>
              </a:rPr>
              <a:t> will </a:t>
            </a:r>
            <a:r>
              <a:rPr lang="en-US" sz="1800" dirty="0">
                <a:effectLst/>
                <a:latin typeface="Arial" panose="020B0604020202020204" pitchFamily="34" charset="0"/>
                <a:ea typeface="Arial" panose="020B0604020202020204" pitchFamily="34" charset="0"/>
              </a:rPr>
              <a:t>experience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stress,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but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choose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how</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get ready for it. That’s what we’re going to learn more about today. I would also encourage you to think about the people we have in our school to help you plan for your future, such as our guidance staff. Reach out to them</a:t>
            </a:r>
            <a:r>
              <a:rPr lang="en-US" sz="1800" spc="20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early and often! Reach out to other people in your life who are there to help, too, such as your parents/ caregivers, mentors, Elders, coaches, and other trusted adults.”</a:t>
            </a:r>
            <a:r>
              <a:rPr lang="en-CA" sz="2800" dirty="0">
                <a:effectLst/>
              </a:rPr>
              <a:t> </a:t>
            </a:r>
          </a:p>
          <a:p>
            <a:r>
              <a:rPr lang="en-US" sz="1800"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540385" marR="570230">
              <a:lnSpc>
                <a:spcPct val="102000"/>
              </a:lnSpc>
              <a:spcAft>
                <a:spcPts val="0"/>
              </a:spcAft>
            </a:pPr>
            <a:r>
              <a:rPr lang="en-US" sz="1800" b="1" dirty="0">
                <a:effectLst/>
                <a:latin typeface="Arial" panose="020B0604020202020204" pitchFamily="34" charset="0"/>
                <a:ea typeface="Arial" panose="020B0604020202020204" pitchFamily="34" charset="0"/>
              </a:rPr>
              <a:t>Educator note: </a:t>
            </a:r>
            <a:r>
              <a:rPr lang="en-US" sz="1800" dirty="0">
                <a:effectLst/>
                <a:latin typeface="Arial" panose="020B0604020202020204" pitchFamily="34" charset="0"/>
                <a:ea typeface="Arial" panose="020B0604020202020204" pitchFamily="34" charset="0"/>
              </a:rPr>
              <a:t>it may be helpful to continue to provide reminders throughout the lesson about help available as students work toward graduation.</a:t>
            </a:r>
            <a:endParaRPr lang="en-CA" sz="1800" dirty="0">
              <a:effectLst/>
              <a:latin typeface="Arial" panose="020B0604020202020204" pitchFamily="34" charset="0"/>
              <a:ea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15</a:t>
            </a:fld>
            <a:endParaRPr lang="fr-CA"/>
          </a:p>
        </p:txBody>
      </p:sp>
    </p:spTree>
    <p:extLst>
      <p:ext uri="{BB962C8B-B14F-4D97-AF65-F5344CB8AC3E}">
        <p14:creationId xmlns:p14="http://schemas.microsoft.com/office/powerpoint/2010/main" val="3067113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en-CA" sz="1200" b="1" i="0" u="none" strike="noStrike" cap="none" dirty="0">
                <a:solidFill>
                  <a:srgbClr val="000000"/>
                </a:solidFill>
                <a:latin typeface="Arial"/>
                <a:ea typeface="Arial"/>
                <a:cs typeface="Arial"/>
                <a:sym typeface="Arial"/>
              </a:rPr>
              <a:t>Teacher prompt: </a:t>
            </a:r>
            <a:r>
              <a:rPr lang="en-CA" sz="1200" b="0" i="0" u="none" strike="noStrike" cap="none" dirty="0">
                <a:solidFill>
                  <a:srgbClr val="000000"/>
                </a:solidFill>
                <a:latin typeface="Arial"/>
                <a:ea typeface="Arial"/>
                <a:cs typeface="Arial"/>
                <a:sym typeface="Arial"/>
              </a:rPr>
              <a:t>“One source of stress that many students feel is the pressure to choose the right pathway. That can involve things like: </a:t>
            </a:r>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16</a:t>
            </a:fld>
            <a:endParaRPr lang="fr-CA"/>
          </a:p>
        </p:txBody>
      </p:sp>
    </p:spTree>
    <p:extLst>
      <p:ext uri="{BB962C8B-B14F-4D97-AF65-F5344CB8AC3E}">
        <p14:creationId xmlns:p14="http://schemas.microsoft.com/office/powerpoint/2010/main" val="803920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marR="636905" algn="just">
              <a:lnSpc>
                <a:spcPct val="102000"/>
              </a:lnSpc>
              <a:spcBef>
                <a:spcPts val="5"/>
              </a:spcBef>
              <a:spcAft>
                <a:spcPts val="0"/>
              </a:spcAft>
            </a:pPr>
            <a:r>
              <a:rPr lang="en-CA" sz="1800" b="1" dirty="0">
                <a:effectLst/>
                <a:latin typeface="Arial" panose="020B0604020202020204" pitchFamily="34" charset="0"/>
                <a:ea typeface="Arial" panose="020B0604020202020204" pitchFamily="34" charset="0"/>
              </a:rPr>
              <a:t>Teacher prompt: </a:t>
            </a:r>
            <a:r>
              <a:rPr lang="en-CA" sz="1800" dirty="0">
                <a:effectLst/>
                <a:latin typeface="Arial" panose="020B0604020202020204" pitchFamily="34" charset="0"/>
                <a:ea typeface="Arial" panose="020B0604020202020204" pitchFamily="34" charset="0"/>
              </a:rPr>
              <a:t>“When faced with a life circumstance over which we have little or no control, it is easy to let our emotions or unhelpful or unbalanced thoughts take the lead.  These thoughts are common like, “this is impossible” or “I’m not good enough”, but oftentimes we can tune them out and move on.  Sometimes though, unhelpful thinking starts to become a habit, and can influence our mood and well-being. Catching these thoughts early, and challenging them with more helpful and balanced thoughts, is a helpful coping strategy.” </a:t>
            </a:r>
          </a:p>
          <a:p>
            <a:pPr marL="540385" marR="636905" algn="just">
              <a:lnSpc>
                <a:spcPct val="102000"/>
              </a:lnSpc>
              <a:spcBef>
                <a:spcPts val="5"/>
              </a:spcBef>
              <a:spcAft>
                <a:spcPts val="0"/>
              </a:spcAft>
            </a:pPr>
            <a:r>
              <a:rPr lang="en-CA" sz="1800" dirty="0">
                <a:effectLst/>
                <a:latin typeface="Arial" panose="020B0604020202020204" pitchFamily="34" charset="0"/>
                <a:ea typeface="Arial" panose="020B0604020202020204" pitchFamily="34" charset="0"/>
              </a:rPr>
              <a:t> </a:t>
            </a:r>
          </a:p>
          <a:p>
            <a:pPr marL="540385" marR="636905" algn="just">
              <a:lnSpc>
                <a:spcPct val="102000"/>
              </a:lnSpc>
              <a:spcBef>
                <a:spcPts val="5"/>
              </a:spcBef>
              <a:spcAft>
                <a:spcPts val="0"/>
              </a:spcAft>
            </a:pPr>
            <a:r>
              <a:rPr lang="en-US" sz="1800" spc="-10" dirty="0">
                <a:effectLst/>
                <a:latin typeface="Arial" panose="020B0604020202020204" pitchFamily="34" charset="0"/>
                <a:ea typeface="Arial" panose="020B0604020202020204" pitchFamily="34" charset="0"/>
              </a:rPr>
              <a:t>“We’re</a:t>
            </a:r>
            <a:r>
              <a:rPr lang="en-US" sz="1800" spc="-50"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going</a:t>
            </a:r>
            <a:r>
              <a:rPr lang="en-US" sz="1800" spc="-55"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to</a:t>
            </a:r>
            <a:r>
              <a:rPr lang="en-US" sz="1800" spc="-55"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complete</a:t>
            </a:r>
            <a:r>
              <a:rPr lang="en-US" sz="1800" spc="-50"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an</a:t>
            </a:r>
            <a:r>
              <a:rPr lang="en-US" sz="1800" spc="-55"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activity</a:t>
            </a:r>
            <a:r>
              <a:rPr lang="en-US" sz="1800" spc="-55"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to</a:t>
            </a:r>
            <a:r>
              <a:rPr lang="en-US" sz="1800" spc="-55"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help</a:t>
            </a:r>
            <a:r>
              <a:rPr lang="en-US" sz="1800" spc="-55"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you</a:t>
            </a:r>
            <a:r>
              <a:rPr lang="en-US" sz="1800" spc="-55"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consider</a:t>
            </a:r>
            <a:r>
              <a:rPr lang="en-US" sz="1800" spc="-50"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a</a:t>
            </a:r>
            <a:r>
              <a:rPr lang="en-US" sz="1800" spc="-50"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balanced</a:t>
            </a:r>
            <a:r>
              <a:rPr lang="en-US" sz="1800" spc="-55"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way</a:t>
            </a:r>
            <a:r>
              <a:rPr lang="en-US" sz="1800" spc="-55"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to</a:t>
            </a:r>
            <a:r>
              <a:rPr lang="en-US" sz="1800" spc="-55"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think</a:t>
            </a:r>
            <a:r>
              <a:rPr lang="en-US" sz="1800" spc="-50"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about</a:t>
            </a:r>
            <a:r>
              <a:rPr lang="en-US" sz="1800" spc="-50" dirty="0">
                <a:effectLst/>
                <a:latin typeface="Arial" panose="020B0604020202020204" pitchFamily="34" charset="0"/>
                <a:ea typeface="Arial" panose="020B0604020202020204" pitchFamily="34" charset="0"/>
              </a:rPr>
              <a:t> </a:t>
            </a:r>
            <a:r>
              <a:rPr lang="en-US" sz="1800" spc="-10" dirty="0">
                <a:effectLst/>
                <a:latin typeface="Arial" panose="020B0604020202020204" pitchFamily="34" charset="0"/>
                <a:ea typeface="Arial" panose="020B0604020202020204" pitchFamily="34" charset="0"/>
              </a:rPr>
              <a:t>the </a:t>
            </a:r>
            <a:r>
              <a:rPr lang="en-US" sz="1800" dirty="0">
                <a:effectLst/>
                <a:latin typeface="Arial" panose="020B0604020202020204" pitchFamily="34" charset="0"/>
                <a:ea typeface="Arial" panose="020B0604020202020204" pitchFamily="34" charset="0"/>
              </a:rPr>
              <a:t>pathway</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choice</a:t>
            </a:r>
            <a:r>
              <a:rPr lang="en-US" sz="1800" spc="-5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some</a:t>
            </a:r>
            <a:r>
              <a:rPr lang="en-US" sz="1800" spc="-5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5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related</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pressures.</a:t>
            </a:r>
            <a:r>
              <a:rPr lang="en-US" sz="1800" spc="-5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Looking</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at</a:t>
            </a:r>
            <a:r>
              <a:rPr lang="en-US" sz="1800" spc="-5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things</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5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balanced</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way</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involves</a:t>
            </a:r>
            <a:r>
              <a:rPr lang="en-US" sz="1800" spc="-5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noticing</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all aspects</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situation—the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positive,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negative,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neutral,</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just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ones</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you</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are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stressed</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about.”</a:t>
            </a:r>
            <a:endParaRPr lang="en-CA" sz="1800" dirty="0">
              <a:effectLst/>
              <a:latin typeface="Arial" panose="020B0604020202020204" pitchFamily="34" charset="0"/>
              <a:ea typeface="Arial" panose="020B0604020202020204" pitchFamily="34" charset="0"/>
            </a:endParaRPr>
          </a:p>
          <a:p>
            <a:pPr marL="158750" marR="0" lvl="0" indent="0" algn="l" defTabSz="914400" rtl="0" eaLnBrk="1" fontAlgn="auto" latinLnBrk="0" hangingPunct="1">
              <a:lnSpc>
                <a:spcPct val="100000"/>
              </a:lnSpc>
              <a:spcBef>
                <a:spcPts val="0"/>
              </a:spcBef>
              <a:spcAft>
                <a:spcPts val="0"/>
              </a:spcAft>
              <a:buClrTx/>
              <a:buSzPts val="1100"/>
              <a:buFontTx/>
              <a:buNone/>
              <a:tabLst/>
              <a:defRPr/>
            </a:pPr>
            <a:endParaRPr lang="en-CA" dirty="0"/>
          </a:p>
          <a:p>
            <a:pPr marL="158750" marR="0" lvl="0" indent="0" algn="l" defTabSz="914400" rtl="0" eaLnBrk="1" fontAlgn="auto" latinLnBrk="0" hangingPunct="1">
              <a:lnSpc>
                <a:spcPct val="100000"/>
              </a:lnSpc>
              <a:spcBef>
                <a:spcPts val="0"/>
              </a:spcBef>
              <a:spcAft>
                <a:spcPts val="0"/>
              </a:spcAft>
              <a:buClrTx/>
              <a:buSzPts val="1100"/>
              <a:buFontTx/>
              <a:buNone/>
              <a:tabLst/>
              <a:defRPr/>
            </a:pPr>
            <a:r>
              <a:rPr lang="en-CA" dirty="0"/>
              <a:t>“But first, here are a few tips.”</a:t>
            </a:r>
          </a:p>
          <a:p>
            <a:pPr marL="158750" lvl="0" indent="0" algn="l" rtl="0">
              <a:lnSpc>
                <a:spcPct val="100000"/>
              </a:lnSpc>
              <a:spcBef>
                <a:spcPts val="0"/>
              </a:spcBef>
              <a:spcAft>
                <a:spcPts val="0"/>
              </a:spcAft>
              <a:buSzPts val="1100"/>
              <a:buNone/>
            </a:pPr>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17</a:t>
            </a:fld>
            <a:endParaRPr lang="fr-CA"/>
          </a:p>
        </p:txBody>
      </p:sp>
    </p:spTree>
    <p:extLst>
      <p:ext uri="{BB962C8B-B14F-4D97-AF65-F5344CB8AC3E}">
        <p14:creationId xmlns:p14="http://schemas.microsoft.com/office/powerpoint/2010/main" val="2451525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solidFill>
                  <a:srgbClr val="0070C0"/>
                </a:solidFill>
                <a:latin typeface="Century Gothic" panose="020B0502020202020204" pitchFamily="34" charset="0"/>
              </a:rPr>
              <a:t>Teacher prompt: “</a:t>
            </a:r>
            <a:r>
              <a:rPr lang="en-CA" sz="1200" dirty="0">
                <a:solidFill>
                  <a:srgbClr val="0070C0"/>
                </a:solidFill>
                <a:latin typeface="Century Gothic" panose="020B0502020202020204" pitchFamily="34" charset="0"/>
              </a:rPr>
              <a:t>When Listening to your Self-Talk, Ask Yourself…”</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18</a:t>
            </a:fld>
            <a:endParaRPr lang="fr-CA"/>
          </a:p>
        </p:txBody>
      </p:sp>
    </p:spTree>
    <p:extLst>
      <p:ext uri="{BB962C8B-B14F-4D97-AF65-F5344CB8AC3E}">
        <p14:creationId xmlns:p14="http://schemas.microsoft.com/office/powerpoint/2010/main" val="4032227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19</a:t>
            </a:fld>
            <a:endParaRPr lang="fr-CA"/>
          </a:p>
        </p:txBody>
      </p:sp>
    </p:spTree>
    <p:extLst>
      <p:ext uri="{BB962C8B-B14F-4D97-AF65-F5344CB8AC3E}">
        <p14:creationId xmlns:p14="http://schemas.microsoft.com/office/powerpoint/2010/main" val="9254213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Teacher prompt: “</a:t>
            </a:r>
            <a:r>
              <a:rPr lang="en-US" sz="1800" dirty="0">
                <a:effectLst/>
                <a:latin typeface="Arial" panose="020B0604020202020204" pitchFamily="34" charset="0"/>
                <a:ea typeface="Arial" panose="020B0604020202020204" pitchFamily="34" charset="0"/>
              </a:rPr>
              <a:t>Consider</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what</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you</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would</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say</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friend.</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Most</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us</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would</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never</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friends</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with</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someone</a:t>
            </a:r>
            <a:r>
              <a:rPr lang="en-US" sz="1800" spc="-6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who spoke to us the way we sometimes speak to ourselves. We deserve compassion and support, too.”</a:t>
            </a:r>
            <a:endParaRPr lang="en-CA" sz="1800" dirty="0">
              <a:effectLst/>
              <a:latin typeface="Arial" panose="020B0604020202020204" pitchFamily="34" charset="0"/>
              <a:ea typeface="Arial" panose="020B0604020202020204" pitchFamily="34" charset="0"/>
            </a:endParaRPr>
          </a:p>
          <a:p>
            <a:endParaRPr lang="en-CA" b="1" dirty="0"/>
          </a:p>
        </p:txBody>
      </p:sp>
      <p:sp>
        <p:nvSpPr>
          <p:cNvPr id="4" name="Slide Number Placeholder 3"/>
          <p:cNvSpPr>
            <a:spLocks noGrp="1"/>
          </p:cNvSpPr>
          <p:nvPr>
            <p:ph type="sldNum" sz="quarter" idx="5"/>
          </p:nvPr>
        </p:nvSpPr>
        <p:spPr/>
        <p:txBody>
          <a:bodyPr/>
          <a:lstStyle/>
          <a:p>
            <a:fld id="{8CF1EC08-273C-A34B-82C2-A0CCCB0F9D12}" type="slidenum">
              <a:rPr lang="fr-CA" smtClean="0"/>
              <a:t>20</a:t>
            </a:fld>
            <a:endParaRPr lang="fr-CA"/>
          </a:p>
        </p:txBody>
      </p:sp>
    </p:spTree>
    <p:extLst>
      <p:ext uri="{BB962C8B-B14F-4D97-AF65-F5344CB8AC3E}">
        <p14:creationId xmlns:p14="http://schemas.microsoft.com/office/powerpoint/2010/main" val="301204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CA" sz="2000" b="1" i="0" dirty="0">
                <a:solidFill>
                  <a:srgbClr val="2E74B5"/>
                </a:solidFill>
                <a:latin typeface="Century Gothic"/>
                <a:ea typeface="Century Gothic"/>
                <a:cs typeface="Century Gothic"/>
                <a:sym typeface="Century Gothic"/>
              </a:rPr>
              <a:t>MINDS ON</a:t>
            </a:r>
            <a:r>
              <a:rPr lang="en-CA" sz="2000" b="0" i="0" dirty="0">
                <a:solidFill>
                  <a:srgbClr val="2E74B5"/>
                </a:solidFill>
                <a:latin typeface="Century Gothic"/>
                <a:ea typeface="Century Gothic"/>
                <a:cs typeface="Century Gothic"/>
                <a:sym typeface="Century Gothic"/>
              </a:rPr>
              <a:t> - </a:t>
            </a:r>
            <a:r>
              <a:rPr lang="en-CA" sz="2000" b="1" i="0" dirty="0">
                <a:solidFill>
                  <a:srgbClr val="7030A0"/>
                </a:solidFill>
                <a:latin typeface="Century Gothic"/>
                <a:ea typeface="Century Gothic"/>
                <a:cs typeface="Century Gothic"/>
                <a:sym typeface="Century Gothic"/>
              </a:rPr>
              <a:t>Warm up activity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CA" sz="2000" b="1" i="0" u="none" strike="noStrike" cap="none" dirty="0">
              <a:solidFill>
                <a:srgbClr val="7030A0"/>
              </a:solidFill>
              <a:latin typeface="Century Gothic"/>
              <a:ea typeface="Arial"/>
              <a:cs typeface="Arial"/>
              <a:sym typeface="Century Gothic"/>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CA" sz="1200" b="1" i="0" u="none" strike="noStrike" cap="none" dirty="0">
                <a:solidFill>
                  <a:srgbClr val="000000"/>
                </a:solidFill>
                <a:latin typeface="Arial"/>
                <a:ea typeface="Arial"/>
                <a:cs typeface="Arial"/>
                <a:sym typeface="Arial"/>
              </a:rPr>
              <a:t>Teacher prompt: </a:t>
            </a:r>
            <a:r>
              <a:rPr lang="en-US" b="0" i="0" dirty="0">
                <a:solidFill>
                  <a:srgbClr val="374151"/>
                </a:solidFill>
                <a:effectLst/>
                <a:latin typeface="Söhne"/>
              </a:rPr>
              <a:t>"Today, we're going to reflect on the transition from secondary school and discuss some of the emotions we might feel as we move on to that next phase. Before we begin, I want you to take a moment to think about this transition and the feelings it evokes. Consider what three words come to mind when you think about moving on to whatever you are pursuing next. These words can be related to your hopes/dreams, emotions, challenges, or anything else that captures the essence of this transition.”</a:t>
            </a:r>
          </a:p>
          <a:p>
            <a:pPr marL="0" lvl="0" indent="0" algn="l" rtl="0">
              <a:lnSpc>
                <a:spcPct val="100000"/>
              </a:lnSpc>
              <a:spcBef>
                <a:spcPts val="0"/>
              </a:spcBef>
              <a:spcAft>
                <a:spcPts val="0"/>
              </a:spcAft>
              <a:buSzPts val="1100"/>
              <a:buNone/>
            </a:pPr>
            <a:endParaRPr lang="en-CA" sz="1200" b="1" i="0" dirty="0">
              <a:solidFill>
                <a:srgbClr val="7030A0"/>
              </a:solidFill>
              <a:latin typeface="Century Gothic"/>
              <a:sym typeface="Century Gothic"/>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CA" sz="1200" b="1" i="0" dirty="0">
                <a:solidFill>
                  <a:srgbClr val="FF0000"/>
                </a:solidFill>
                <a:latin typeface="Century Gothic"/>
                <a:sym typeface="Century Gothic"/>
              </a:rPr>
              <a:t>After students have shared their thoughts… Debrief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CA" sz="1200" b="0" i="0" u="none" strike="sngStrike" cap="none" dirty="0">
              <a:solidFill>
                <a:srgbClr val="000000"/>
              </a:solidFill>
              <a:latin typeface="Arial"/>
              <a:ea typeface="Arial"/>
              <a:cs typeface="Arial"/>
              <a:sym typeface="Arial"/>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3</a:t>
            </a:fld>
            <a:endParaRPr lang="fr-CA"/>
          </a:p>
        </p:txBody>
      </p:sp>
    </p:spTree>
    <p:extLst>
      <p:ext uri="{BB962C8B-B14F-4D97-AF65-F5344CB8AC3E}">
        <p14:creationId xmlns:p14="http://schemas.microsoft.com/office/powerpoint/2010/main" val="17475185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1" u="none" strike="noStrike" cap="none" dirty="0">
                <a:solidFill>
                  <a:srgbClr val="000000"/>
                </a:solidFill>
                <a:latin typeface="Arial"/>
                <a:ea typeface="Arial"/>
                <a:cs typeface="Arial"/>
                <a:sym typeface="Arial"/>
              </a:rPr>
              <a:t>Read the examples.</a:t>
            </a:r>
            <a:endParaRPr lang="en-CA" b="0" i="1" dirty="0"/>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21</a:t>
            </a:fld>
            <a:endParaRPr lang="fr-CA"/>
          </a:p>
        </p:txBody>
      </p:sp>
    </p:spTree>
    <p:extLst>
      <p:ext uri="{BB962C8B-B14F-4D97-AF65-F5344CB8AC3E}">
        <p14:creationId xmlns:p14="http://schemas.microsoft.com/office/powerpoint/2010/main" val="12398833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marR="636905" algn="just">
              <a:lnSpc>
                <a:spcPct val="102000"/>
              </a:lnSpc>
              <a:spcBef>
                <a:spcPts val="5"/>
              </a:spcBef>
              <a:spcAft>
                <a:spcPts val="0"/>
              </a:spcAft>
            </a:pPr>
            <a:r>
              <a:rPr lang="en-CA" sz="1200" b="1" noProof="0" dirty="0">
                <a:effectLst/>
                <a:latin typeface="Arial" panose="020B0604020202020204" pitchFamily="34" charset="0"/>
                <a:ea typeface="Arial" panose="020B0604020202020204" pitchFamily="34" charset="0"/>
              </a:rPr>
              <a:t>Teacher prompt: </a:t>
            </a:r>
            <a:r>
              <a:rPr lang="en-CA" sz="1200" b="0" noProof="0" dirty="0">
                <a:effectLst/>
                <a:highlight>
                  <a:srgbClr val="FFFF00"/>
                </a:highlight>
                <a:latin typeface="Arial" panose="020B0604020202020204" pitchFamily="34" charset="0"/>
                <a:ea typeface="Arial" panose="020B0604020202020204" pitchFamily="34" charset="0"/>
              </a:rPr>
              <a:t>« We will now practice how to find balanced thoughts to overcome unbalanced thoughts. I will read an unbalance thought statement and you will offer some alternative suggestions. »</a:t>
            </a:r>
          </a:p>
          <a:p>
            <a:pPr marL="180340" marR="636905" algn="just">
              <a:lnSpc>
                <a:spcPct val="102000"/>
              </a:lnSpc>
              <a:spcBef>
                <a:spcPts val="5"/>
              </a:spcBef>
              <a:spcAft>
                <a:spcPts val="0"/>
              </a:spcAft>
            </a:pPr>
            <a:endParaRPr lang="en-CA" sz="1200" b="0" noProof="0" dirty="0">
              <a:effectLst/>
              <a:highlight>
                <a:srgbClr val="FFFF00"/>
              </a:highlight>
              <a:latin typeface="Arial" panose="020B0604020202020204" pitchFamily="34" charset="0"/>
              <a:ea typeface="Arial" panose="020B0604020202020204" pitchFamily="34" charset="0"/>
            </a:endParaRPr>
          </a:p>
          <a:p>
            <a:pPr marL="180340" marR="636905" algn="just">
              <a:lnSpc>
                <a:spcPct val="102000"/>
              </a:lnSpc>
              <a:spcBef>
                <a:spcPts val="5"/>
              </a:spcBef>
              <a:spcAft>
                <a:spcPts val="0"/>
              </a:spcAft>
            </a:pPr>
            <a:r>
              <a:rPr lang="en-CA" sz="1200" b="1" noProof="0" dirty="0">
                <a:effectLst/>
                <a:highlight>
                  <a:srgbClr val="FFFF00"/>
                </a:highlight>
                <a:latin typeface="Arial" panose="020B0604020202020204" pitchFamily="34" charset="0"/>
                <a:ea typeface="Arial" panose="020B0604020202020204" pitchFamily="34" charset="0"/>
              </a:rPr>
              <a:t>Optional: </a:t>
            </a:r>
            <a:r>
              <a:rPr lang="en-CA" sz="1200" b="0" noProof="0" dirty="0">
                <a:effectLst/>
                <a:highlight>
                  <a:srgbClr val="FFFF00"/>
                </a:highlight>
                <a:latin typeface="Arial" panose="020B0604020202020204" pitchFamily="34" charset="0"/>
                <a:ea typeface="Arial" panose="020B0604020202020204" pitchFamily="34" charset="0"/>
              </a:rPr>
              <a:t>You can ask students to add their ideas to a white board or </a:t>
            </a:r>
            <a:r>
              <a:rPr lang="en-CA" sz="1200" b="0" noProof="0" dirty="0" err="1">
                <a:effectLst/>
                <a:highlight>
                  <a:srgbClr val="FFFF00"/>
                </a:highlight>
                <a:latin typeface="Arial" panose="020B0604020202020204" pitchFamily="34" charset="0"/>
                <a:ea typeface="Arial" panose="020B0604020202020204" pitchFamily="34" charset="0"/>
              </a:rPr>
              <a:t>Jamboard</a:t>
            </a:r>
            <a:r>
              <a:rPr lang="en-CA" sz="1200" b="0" noProof="0" dirty="0">
                <a:effectLst/>
                <a:highlight>
                  <a:srgbClr val="FFFF00"/>
                </a:highlight>
                <a:latin typeface="Arial" panose="020B0604020202020204" pitchFamily="34" charset="0"/>
                <a:ea typeface="Arial" panose="020B0604020202020204" pitchFamily="34" charset="0"/>
              </a:rPr>
              <a:t>. </a:t>
            </a:r>
            <a:endParaRPr lang="en-CA" b="0"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22</a:t>
            </a:fld>
            <a:endParaRPr lang="fr-CA"/>
          </a:p>
        </p:txBody>
      </p:sp>
    </p:spTree>
    <p:extLst>
      <p:ext uri="{BB962C8B-B14F-4D97-AF65-F5344CB8AC3E}">
        <p14:creationId xmlns:p14="http://schemas.microsoft.com/office/powerpoint/2010/main" val="29300768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23</a:t>
            </a:fld>
            <a:endParaRPr lang="fr-CA"/>
          </a:p>
        </p:txBody>
      </p:sp>
    </p:spTree>
    <p:extLst>
      <p:ext uri="{BB962C8B-B14F-4D97-AF65-F5344CB8AC3E}">
        <p14:creationId xmlns:p14="http://schemas.microsoft.com/office/powerpoint/2010/main" val="36246177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24</a:t>
            </a:fld>
            <a:endParaRPr lang="fr-CA"/>
          </a:p>
        </p:txBody>
      </p:sp>
    </p:spTree>
    <p:extLst>
      <p:ext uri="{BB962C8B-B14F-4D97-AF65-F5344CB8AC3E}">
        <p14:creationId xmlns:p14="http://schemas.microsoft.com/office/powerpoint/2010/main" val="26874267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25</a:t>
            </a:fld>
            <a:endParaRPr lang="fr-CA"/>
          </a:p>
        </p:txBody>
      </p:sp>
    </p:spTree>
    <p:extLst>
      <p:ext uri="{BB962C8B-B14F-4D97-AF65-F5344CB8AC3E}">
        <p14:creationId xmlns:p14="http://schemas.microsoft.com/office/powerpoint/2010/main" val="2991071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26</a:t>
            </a:fld>
            <a:endParaRPr lang="fr-CA"/>
          </a:p>
        </p:txBody>
      </p:sp>
    </p:spTree>
    <p:extLst>
      <p:ext uri="{BB962C8B-B14F-4D97-AF65-F5344CB8AC3E}">
        <p14:creationId xmlns:p14="http://schemas.microsoft.com/office/powerpoint/2010/main" val="29920066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27</a:t>
            </a:fld>
            <a:endParaRPr lang="fr-CA"/>
          </a:p>
        </p:txBody>
      </p:sp>
    </p:spTree>
    <p:extLst>
      <p:ext uri="{BB962C8B-B14F-4D97-AF65-F5344CB8AC3E}">
        <p14:creationId xmlns:p14="http://schemas.microsoft.com/office/powerpoint/2010/main" val="37379355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Debrief the 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342900" lvl="0" indent="-342900">
              <a:spcBef>
                <a:spcPts val="685"/>
              </a:spcBef>
              <a:buClr>
                <a:srgbClr val="0072BC"/>
              </a:buClr>
              <a:buSzPts val="1400"/>
              <a:buFont typeface="Arial" panose="020B0604020202020204" pitchFamily="34" charset="0"/>
              <a:buChar char="•"/>
            </a:pPr>
            <a:r>
              <a:rPr lang="fr-CA" sz="1800" dirty="0" err="1">
                <a:solidFill>
                  <a:srgbClr val="45247E"/>
                </a:solidFill>
                <a:effectLst/>
                <a:highlight>
                  <a:srgbClr val="FFFF00"/>
                </a:highlight>
                <a:latin typeface="Arial" panose="020B0604020202020204" pitchFamily="34" charset="0"/>
                <a:ea typeface="Arial" panose="020B0604020202020204" pitchFamily="34" charset="0"/>
              </a:rPr>
              <a:t>What</a:t>
            </a:r>
            <a:r>
              <a:rPr lang="fr-CA" sz="1800" dirty="0">
                <a:solidFill>
                  <a:srgbClr val="45247E"/>
                </a:solidFill>
                <a:effectLst/>
                <a:highlight>
                  <a:srgbClr val="FFFF00"/>
                </a:highlight>
                <a:latin typeface="Arial" panose="020B0604020202020204" pitchFamily="34" charset="0"/>
                <a:ea typeface="Arial" panose="020B0604020202020204" pitchFamily="34" charset="0"/>
              </a:rPr>
              <a:t> </a:t>
            </a:r>
            <a:r>
              <a:rPr lang="fr-CA" sz="1800" dirty="0" err="1">
                <a:solidFill>
                  <a:srgbClr val="45247E"/>
                </a:solidFill>
                <a:effectLst/>
                <a:highlight>
                  <a:srgbClr val="FFFF00"/>
                </a:highlight>
                <a:latin typeface="Arial" panose="020B0604020202020204" pitchFamily="34" charset="0"/>
                <a:ea typeface="Arial" panose="020B0604020202020204" pitchFamily="34" charset="0"/>
              </a:rPr>
              <a:t>were</a:t>
            </a:r>
            <a:r>
              <a:rPr lang="fr-CA" sz="1800" dirty="0">
                <a:solidFill>
                  <a:srgbClr val="45247E"/>
                </a:solidFill>
                <a:effectLst/>
                <a:highlight>
                  <a:srgbClr val="FFFF00"/>
                </a:highlight>
                <a:latin typeface="Arial" panose="020B0604020202020204" pitchFamily="34" charset="0"/>
                <a:ea typeface="Arial" panose="020B0604020202020204" pitchFamily="34" charset="0"/>
              </a:rPr>
              <a:t> </a:t>
            </a:r>
            <a:r>
              <a:rPr lang="fr-CA" sz="1800" dirty="0" err="1">
                <a:solidFill>
                  <a:srgbClr val="45247E"/>
                </a:solidFill>
                <a:effectLst/>
                <a:highlight>
                  <a:srgbClr val="FFFF00"/>
                </a:highlight>
                <a:latin typeface="Arial" panose="020B0604020202020204" pitchFamily="34" charset="0"/>
                <a:ea typeface="Arial" panose="020B0604020202020204" pitchFamily="34" charset="0"/>
              </a:rPr>
              <a:t>some</a:t>
            </a:r>
            <a:r>
              <a:rPr lang="fr-CA" sz="1800" dirty="0">
                <a:solidFill>
                  <a:srgbClr val="45247E"/>
                </a:solidFill>
                <a:effectLst/>
                <a:highlight>
                  <a:srgbClr val="FFFF00"/>
                </a:highlight>
                <a:latin typeface="Arial" panose="020B0604020202020204" pitchFamily="34" charset="0"/>
                <a:ea typeface="Arial" panose="020B0604020202020204" pitchFamily="34" charset="0"/>
              </a:rPr>
              <a:t> of </a:t>
            </a:r>
            <a:r>
              <a:rPr lang="fr-CA" sz="1800" dirty="0" err="1">
                <a:solidFill>
                  <a:srgbClr val="45247E"/>
                </a:solidFill>
                <a:effectLst/>
                <a:highlight>
                  <a:srgbClr val="FFFF00"/>
                </a:highlight>
                <a:latin typeface="Arial" panose="020B0604020202020204" pitchFamily="34" charset="0"/>
                <a:ea typeface="Arial" panose="020B0604020202020204" pitchFamily="34" charset="0"/>
              </a:rPr>
              <a:t>your</a:t>
            </a:r>
            <a:r>
              <a:rPr lang="fr-CA" sz="1800" dirty="0">
                <a:solidFill>
                  <a:srgbClr val="45247E"/>
                </a:solidFill>
                <a:effectLst/>
                <a:highlight>
                  <a:srgbClr val="FFFF00"/>
                </a:highlight>
                <a:latin typeface="Arial" panose="020B0604020202020204" pitchFamily="34" charset="0"/>
                <a:ea typeface="Arial" panose="020B0604020202020204" pitchFamily="34" charset="0"/>
              </a:rPr>
              <a:t> </a:t>
            </a:r>
            <a:r>
              <a:rPr lang="fr-CA" sz="1800" dirty="0" err="1">
                <a:solidFill>
                  <a:srgbClr val="45247E"/>
                </a:solidFill>
                <a:effectLst/>
                <a:highlight>
                  <a:srgbClr val="FFFF00"/>
                </a:highlight>
                <a:latin typeface="Arial" panose="020B0604020202020204" pitchFamily="34" charset="0"/>
                <a:ea typeface="Arial" panose="020B0604020202020204" pitchFamily="34" charset="0"/>
              </a:rPr>
              <a:t>takeaways</a:t>
            </a:r>
            <a:r>
              <a:rPr lang="fr-CA" sz="1800" dirty="0">
                <a:solidFill>
                  <a:srgbClr val="45247E"/>
                </a:solidFill>
                <a:effectLst/>
                <a:highlight>
                  <a:srgbClr val="FFFF00"/>
                </a:highlight>
                <a:latin typeface="Arial" panose="020B0604020202020204" pitchFamily="34" charset="0"/>
                <a:ea typeface="Arial" panose="020B0604020202020204" pitchFamily="34" charset="0"/>
              </a:rPr>
              <a:t> </a:t>
            </a:r>
            <a:r>
              <a:rPr lang="fr-CA" sz="1800" dirty="0" err="1">
                <a:solidFill>
                  <a:srgbClr val="45247E"/>
                </a:solidFill>
                <a:effectLst/>
                <a:highlight>
                  <a:srgbClr val="FFFF00"/>
                </a:highlight>
                <a:latin typeface="Arial" panose="020B0604020202020204" pitchFamily="34" charset="0"/>
                <a:ea typeface="Arial" panose="020B0604020202020204" pitchFamily="34" charset="0"/>
              </a:rPr>
              <a:t>from</a:t>
            </a:r>
            <a:r>
              <a:rPr lang="fr-CA" sz="1800" dirty="0">
                <a:solidFill>
                  <a:srgbClr val="45247E"/>
                </a:solidFill>
                <a:effectLst/>
                <a:highlight>
                  <a:srgbClr val="FFFF00"/>
                </a:highlight>
                <a:latin typeface="Arial" panose="020B0604020202020204" pitchFamily="34" charset="0"/>
                <a:ea typeface="Arial" panose="020B0604020202020204" pitchFamily="34" charset="0"/>
              </a:rPr>
              <a:t> </a:t>
            </a:r>
            <a:r>
              <a:rPr lang="fr-CA" sz="1800" dirty="0" err="1">
                <a:solidFill>
                  <a:srgbClr val="45247E"/>
                </a:solidFill>
                <a:effectLst/>
                <a:highlight>
                  <a:srgbClr val="FFFF00"/>
                </a:highlight>
                <a:latin typeface="Arial" panose="020B0604020202020204" pitchFamily="34" charset="0"/>
                <a:ea typeface="Arial" panose="020B0604020202020204" pitchFamily="34" charset="0"/>
              </a:rPr>
              <a:t>this</a:t>
            </a:r>
            <a:r>
              <a:rPr lang="fr-CA" sz="1800" dirty="0">
                <a:solidFill>
                  <a:srgbClr val="45247E"/>
                </a:solidFill>
                <a:effectLst/>
                <a:highlight>
                  <a:srgbClr val="FFFF00"/>
                </a:highlight>
                <a:latin typeface="Arial" panose="020B0604020202020204" pitchFamily="34" charset="0"/>
                <a:ea typeface="Arial" panose="020B0604020202020204" pitchFamily="34" charset="0"/>
              </a:rPr>
              <a:t> </a:t>
            </a:r>
            <a:r>
              <a:rPr lang="fr-CA" sz="1800" dirty="0" err="1">
                <a:solidFill>
                  <a:srgbClr val="45247E"/>
                </a:solidFill>
                <a:effectLst/>
                <a:highlight>
                  <a:srgbClr val="FFFF00"/>
                </a:highlight>
                <a:latin typeface="Arial" panose="020B0604020202020204" pitchFamily="34" charset="0"/>
                <a:ea typeface="Arial" panose="020B0604020202020204" pitchFamily="34" charset="0"/>
              </a:rPr>
              <a:t>activity</a:t>
            </a:r>
            <a:r>
              <a:rPr lang="fr-CA" sz="1800" dirty="0">
                <a:solidFill>
                  <a:srgbClr val="45247E"/>
                </a:solidFill>
                <a:effectLst/>
                <a:highlight>
                  <a:srgbClr val="FFFF00"/>
                </a:highlight>
                <a:latin typeface="Arial" panose="020B0604020202020204" pitchFamily="34" charset="0"/>
                <a:ea typeface="Arial" panose="020B0604020202020204" pitchFamily="34" charset="0"/>
              </a:rPr>
              <a:t>?</a:t>
            </a:r>
            <a:endParaRPr lang="fr-CA" sz="1800" kern="1200" dirty="0">
              <a:solidFill>
                <a:schemeClr val="tx1"/>
              </a:solidFill>
              <a:effectLst/>
              <a:highlight>
                <a:srgbClr val="FFFF00"/>
              </a:highlight>
              <a:latin typeface="Arial" panose="020B0604020202020204" pitchFamily="34" charset="0"/>
              <a:ea typeface="Arial" panose="020B0604020202020204" pitchFamily="34" charset="0"/>
              <a:cs typeface="+mn-cs"/>
            </a:endParaRPr>
          </a:p>
          <a:p>
            <a:pPr marL="342900" lvl="0" indent="-342900">
              <a:spcBef>
                <a:spcPts val="685"/>
              </a:spcBef>
              <a:buClr>
                <a:srgbClr val="0072BC"/>
              </a:buClr>
              <a:buSzPts val="1400"/>
              <a:buFont typeface="Arial" panose="020B0604020202020204" pitchFamily="34" charset="0"/>
              <a:buChar char="•"/>
            </a:pPr>
            <a:r>
              <a:rPr lang="fr-CA" sz="1800" kern="1200" dirty="0" err="1">
                <a:solidFill>
                  <a:schemeClr val="tx1"/>
                </a:solidFill>
                <a:effectLst/>
                <a:highlight>
                  <a:srgbClr val="FFFF00"/>
                </a:highlight>
                <a:latin typeface="Arial" panose="020B0604020202020204" pitchFamily="34" charset="0"/>
                <a:ea typeface="+mn-ea"/>
                <a:cs typeface="+mn-cs"/>
              </a:rPr>
              <a:t>Did</a:t>
            </a:r>
            <a:r>
              <a:rPr lang="fr-CA" sz="1800" kern="1200" dirty="0">
                <a:solidFill>
                  <a:schemeClr val="tx1"/>
                </a:solidFill>
                <a:effectLst/>
                <a:highlight>
                  <a:srgbClr val="FFFF00"/>
                </a:highlight>
                <a:latin typeface="Arial" panose="020B0604020202020204" pitchFamily="34" charset="0"/>
                <a:ea typeface="+mn-ea"/>
                <a:cs typeface="+mn-cs"/>
              </a:rPr>
              <a:t> </a:t>
            </a:r>
            <a:r>
              <a:rPr lang="fr-CA" sz="1800" kern="1200" dirty="0" err="1">
                <a:solidFill>
                  <a:schemeClr val="tx1"/>
                </a:solidFill>
                <a:effectLst/>
                <a:highlight>
                  <a:srgbClr val="FFFF00"/>
                </a:highlight>
                <a:latin typeface="Arial" panose="020B0604020202020204" pitchFamily="34" charset="0"/>
                <a:ea typeface="+mn-ea"/>
                <a:cs typeface="+mn-cs"/>
              </a:rPr>
              <a:t>you</a:t>
            </a:r>
            <a:r>
              <a:rPr lang="fr-CA" sz="1800" kern="1200" dirty="0">
                <a:solidFill>
                  <a:schemeClr val="tx1"/>
                </a:solidFill>
                <a:effectLst/>
                <a:highlight>
                  <a:srgbClr val="FFFF00"/>
                </a:highlight>
                <a:latin typeface="Arial" panose="020B0604020202020204" pitchFamily="34" charset="0"/>
                <a:ea typeface="+mn-ea"/>
                <a:cs typeface="+mn-cs"/>
              </a:rPr>
              <a:t> </a:t>
            </a:r>
            <a:r>
              <a:rPr lang="fr-CA" sz="1800" kern="1200" dirty="0" err="1">
                <a:solidFill>
                  <a:schemeClr val="tx1"/>
                </a:solidFill>
                <a:effectLst/>
                <a:highlight>
                  <a:srgbClr val="FFFF00"/>
                </a:highlight>
                <a:latin typeface="Arial" panose="020B0604020202020204" pitchFamily="34" charset="0"/>
                <a:ea typeface="+mn-ea"/>
                <a:cs typeface="+mn-cs"/>
              </a:rPr>
              <a:t>find</a:t>
            </a:r>
            <a:r>
              <a:rPr lang="fr-CA" sz="1800" kern="1200" dirty="0">
                <a:solidFill>
                  <a:schemeClr val="tx1"/>
                </a:solidFill>
                <a:effectLst/>
                <a:highlight>
                  <a:srgbClr val="FFFF00"/>
                </a:highlight>
                <a:latin typeface="Arial" panose="020B0604020202020204" pitchFamily="34" charset="0"/>
                <a:ea typeface="+mn-ea"/>
                <a:cs typeface="+mn-cs"/>
              </a:rPr>
              <a:t> </a:t>
            </a:r>
            <a:r>
              <a:rPr lang="fr-CA" sz="1800" kern="1200" dirty="0" err="1">
                <a:solidFill>
                  <a:schemeClr val="tx1"/>
                </a:solidFill>
                <a:effectLst/>
                <a:highlight>
                  <a:srgbClr val="FFFF00"/>
                </a:highlight>
                <a:latin typeface="Arial" panose="020B0604020202020204" pitchFamily="34" charset="0"/>
                <a:ea typeface="+mn-ea"/>
                <a:cs typeface="+mn-cs"/>
              </a:rPr>
              <a:t>it</a:t>
            </a:r>
            <a:r>
              <a:rPr lang="fr-CA" sz="1800" kern="1200" dirty="0">
                <a:solidFill>
                  <a:schemeClr val="tx1"/>
                </a:solidFill>
                <a:effectLst/>
                <a:highlight>
                  <a:srgbClr val="FFFF00"/>
                </a:highlight>
                <a:latin typeface="Arial" panose="020B0604020202020204" pitchFamily="34" charset="0"/>
                <a:ea typeface="+mn-ea"/>
                <a:cs typeface="+mn-cs"/>
              </a:rPr>
              <a:t> </a:t>
            </a:r>
            <a:r>
              <a:rPr lang="fr-CA" sz="1800" kern="1200" dirty="0" err="1">
                <a:solidFill>
                  <a:schemeClr val="tx1"/>
                </a:solidFill>
                <a:effectLst/>
                <a:highlight>
                  <a:srgbClr val="FFFF00"/>
                </a:highlight>
                <a:latin typeface="Arial" panose="020B0604020202020204" pitchFamily="34" charset="0"/>
                <a:ea typeface="+mn-ea"/>
                <a:cs typeface="+mn-cs"/>
              </a:rPr>
              <a:t>easy</a:t>
            </a:r>
            <a:r>
              <a:rPr lang="fr-CA" sz="1800" kern="1200" dirty="0">
                <a:solidFill>
                  <a:schemeClr val="tx1"/>
                </a:solidFill>
                <a:effectLst/>
                <a:highlight>
                  <a:srgbClr val="FFFF00"/>
                </a:highlight>
                <a:latin typeface="Arial" panose="020B0604020202020204" pitchFamily="34" charset="0"/>
                <a:ea typeface="+mn-ea"/>
                <a:cs typeface="+mn-cs"/>
              </a:rPr>
              <a:t> or </a:t>
            </a:r>
            <a:r>
              <a:rPr lang="fr-CA" sz="1800" kern="1200" dirty="0" err="1">
                <a:solidFill>
                  <a:schemeClr val="tx1"/>
                </a:solidFill>
                <a:effectLst/>
                <a:highlight>
                  <a:srgbClr val="FFFF00"/>
                </a:highlight>
                <a:latin typeface="Arial" panose="020B0604020202020204" pitchFamily="34" charset="0"/>
                <a:ea typeface="+mn-ea"/>
                <a:cs typeface="+mn-cs"/>
              </a:rPr>
              <a:t>difficult</a:t>
            </a:r>
            <a:r>
              <a:rPr lang="fr-CA" sz="1800" kern="1200" dirty="0">
                <a:solidFill>
                  <a:schemeClr val="tx1"/>
                </a:solidFill>
                <a:effectLst/>
                <a:highlight>
                  <a:srgbClr val="FFFF00"/>
                </a:highlight>
                <a:latin typeface="Arial" panose="020B0604020202020204" pitchFamily="34" charset="0"/>
                <a:ea typeface="+mn-ea"/>
                <a:cs typeface="+mn-cs"/>
              </a:rPr>
              <a:t> to </a:t>
            </a:r>
            <a:r>
              <a:rPr lang="fr-CA" sz="1800" kern="1200" dirty="0" err="1">
                <a:solidFill>
                  <a:schemeClr val="tx1"/>
                </a:solidFill>
                <a:effectLst/>
                <a:highlight>
                  <a:srgbClr val="FFFF00"/>
                </a:highlight>
                <a:latin typeface="Arial" panose="020B0604020202020204" pitchFamily="34" charset="0"/>
                <a:ea typeface="+mn-ea"/>
                <a:cs typeface="+mn-cs"/>
              </a:rPr>
              <a:t>find</a:t>
            </a:r>
            <a:r>
              <a:rPr lang="fr-CA" sz="1800" kern="1200" dirty="0">
                <a:solidFill>
                  <a:schemeClr val="tx1"/>
                </a:solidFill>
                <a:effectLst/>
                <a:highlight>
                  <a:srgbClr val="FFFF00"/>
                </a:highlight>
                <a:latin typeface="Arial" panose="020B0604020202020204" pitchFamily="34" charset="0"/>
                <a:ea typeface="+mn-ea"/>
                <a:cs typeface="+mn-cs"/>
              </a:rPr>
              <a:t> alternative </a:t>
            </a:r>
            <a:r>
              <a:rPr lang="fr-CA" sz="1800" kern="1200" dirty="0" err="1">
                <a:solidFill>
                  <a:schemeClr val="tx1"/>
                </a:solidFill>
                <a:effectLst/>
                <a:highlight>
                  <a:srgbClr val="FFFF00"/>
                </a:highlight>
                <a:latin typeface="Arial" panose="020B0604020202020204" pitchFamily="34" charset="0"/>
                <a:ea typeface="+mn-ea"/>
                <a:cs typeface="+mn-cs"/>
              </a:rPr>
              <a:t>balanced</a:t>
            </a:r>
            <a:r>
              <a:rPr lang="fr-CA" sz="1800" kern="1200" dirty="0">
                <a:solidFill>
                  <a:schemeClr val="tx1"/>
                </a:solidFill>
                <a:effectLst/>
                <a:highlight>
                  <a:srgbClr val="FFFF00"/>
                </a:highlight>
                <a:latin typeface="Arial" panose="020B0604020202020204" pitchFamily="34" charset="0"/>
                <a:ea typeface="+mn-ea"/>
                <a:cs typeface="+mn-cs"/>
              </a:rPr>
              <a:t> </a:t>
            </a:r>
            <a:r>
              <a:rPr lang="fr-CA" sz="1800" kern="1200" dirty="0" err="1">
                <a:solidFill>
                  <a:schemeClr val="tx1"/>
                </a:solidFill>
                <a:effectLst/>
                <a:highlight>
                  <a:srgbClr val="FFFF00"/>
                </a:highlight>
                <a:latin typeface="Arial" panose="020B0604020202020204" pitchFamily="34" charset="0"/>
                <a:ea typeface="+mn-ea"/>
                <a:cs typeface="+mn-cs"/>
              </a:rPr>
              <a:t>thoughts</a:t>
            </a:r>
            <a:r>
              <a:rPr lang="fr-CA" sz="1800" kern="1200" dirty="0">
                <a:solidFill>
                  <a:schemeClr val="tx1"/>
                </a:solidFill>
                <a:effectLst/>
                <a:highlight>
                  <a:srgbClr val="FFFF00"/>
                </a:highlight>
                <a:latin typeface="Arial" panose="020B0604020202020204" pitchFamily="34" charset="0"/>
                <a:ea typeface="+mn-ea"/>
                <a:cs typeface="+mn-cs"/>
              </a:rPr>
              <a:t>? </a:t>
            </a:r>
          </a:p>
          <a:p>
            <a:pPr marL="342900" lvl="0" indent="-342900">
              <a:spcBef>
                <a:spcPts val="685"/>
              </a:spcBef>
              <a:buClr>
                <a:srgbClr val="0072BC"/>
              </a:buClr>
              <a:buSzPts val="1400"/>
              <a:buFont typeface="Arial" panose="020B0604020202020204" pitchFamily="34" charset="0"/>
              <a:buChar char="•"/>
            </a:pPr>
            <a:endParaRPr lang="fr-CA" sz="1800" kern="1200" dirty="0">
              <a:solidFill>
                <a:schemeClr val="tx1"/>
              </a:solidFill>
              <a:effectLst/>
              <a:highlight>
                <a:srgbClr val="FFFF00"/>
              </a:highlight>
              <a:latin typeface="Arial" panose="020B0604020202020204" pitchFamily="34" charset="0"/>
              <a:ea typeface="+mn-ea"/>
              <a:cs typeface="+mn-cs"/>
            </a:endParaRPr>
          </a:p>
          <a:p>
            <a:pPr marL="0" lvl="0" indent="0">
              <a:spcBef>
                <a:spcPts val="685"/>
              </a:spcBef>
              <a:buClr>
                <a:srgbClr val="0072BC"/>
              </a:buClr>
              <a:buSzPts val="1400"/>
              <a:buFont typeface="Arial" panose="020B0604020202020204" pitchFamily="34" charset="0"/>
              <a:buNone/>
            </a:pPr>
            <a:r>
              <a:rPr lang="fr-CA" sz="1800" kern="1200" dirty="0">
                <a:solidFill>
                  <a:schemeClr val="tx1"/>
                </a:solidFill>
                <a:effectLst/>
                <a:highlight>
                  <a:srgbClr val="FFFF00"/>
                </a:highlight>
                <a:latin typeface="Arial" panose="020B0604020202020204" pitchFamily="34" charset="0"/>
                <a:ea typeface="+mn-ea"/>
                <a:cs typeface="+mn-cs"/>
              </a:rPr>
              <a:t>Invite </a:t>
            </a:r>
            <a:r>
              <a:rPr lang="fr-CA" sz="1800" kern="1200" dirty="0" err="1">
                <a:solidFill>
                  <a:schemeClr val="tx1"/>
                </a:solidFill>
                <a:effectLst/>
                <a:highlight>
                  <a:srgbClr val="FFFF00"/>
                </a:highlight>
                <a:latin typeface="Arial" panose="020B0604020202020204" pitchFamily="34" charset="0"/>
                <a:ea typeface="+mn-ea"/>
                <a:cs typeface="+mn-cs"/>
              </a:rPr>
              <a:t>students</a:t>
            </a:r>
            <a:r>
              <a:rPr lang="fr-CA" sz="1800" kern="1200" dirty="0">
                <a:solidFill>
                  <a:schemeClr val="tx1"/>
                </a:solidFill>
                <a:effectLst/>
                <a:highlight>
                  <a:srgbClr val="FFFF00"/>
                </a:highlight>
                <a:latin typeface="Arial" panose="020B0604020202020204" pitchFamily="34" charset="0"/>
                <a:ea typeface="+mn-ea"/>
                <a:cs typeface="+mn-cs"/>
              </a:rPr>
              <a:t> to </a:t>
            </a:r>
            <a:r>
              <a:rPr lang="fr-CA" sz="1800" kern="1200" dirty="0" err="1">
                <a:solidFill>
                  <a:schemeClr val="tx1"/>
                </a:solidFill>
                <a:effectLst/>
                <a:highlight>
                  <a:srgbClr val="FFFF00"/>
                </a:highlight>
                <a:latin typeface="Arial" panose="020B0604020202020204" pitchFamily="34" charset="0"/>
                <a:ea typeface="+mn-ea"/>
                <a:cs typeface="+mn-cs"/>
              </a:rPr>
              <a:t>add</a:t>
            </a:r>
            <a:r>
              <a:rPr lang="fr-CA" sz="1800" kern="1200" dirty="0">
                <a:solidFill>
                  <a:schemeClr val="tx1"/>
                </a:solidFill>
                <a:effectLst/>
                <a:highlight>
                  <a:srgbClr val="FFFF00"/>
                </a:highlight>
                <a:latin typeface="Arial" panose="020B0604020202020204" pitchFamily="34" charset="0"/>
                <a:ea typeface="+mn-ea"/>
                <a:cs typeface="+mn-cs"/>
              </a:rPr>
              <a:t> </a:t>
            </a:r>
            <a:r>
              <a:rPr lang="fr-CA" sz="1800" kern="1200" dirty="0" err="1">
                <a:solidFill>
                  <a:schemeClr val="tx1"/>
                </a:solidFill>
                <a:effectLst/>
                <a:highlight>
                  <a:srgbClr val="FFFF00"/>
                </a:highlight>
                <a:latin typeface="Arial" panose="020B0604020202020204" pitchFamily="34" charset="0"/>
                <a:ea typeface="+mn-ea"/>
                <a:cs typeface="+mn-cs"/>
              </a:rPr>
              <a:t>their</a:t>
            </a:r>
            <a:r>
              <a:rPr lang="fr-CA" sz="1800" kern="1200" dirty="0">
                <a:solidFill>
                  <a:schemeClr val="tx1"/>
                </a:solidFill>
                <a:effectLst/>
                <a:highlight>
                  <a:srgbClr val="FFFF00"/>
                </a:highlight>
                <a:latin typeface="Arial" panose="020B0604020202020204" pitchFamily="34" charset="0"/>
                <a:ea typeface="+mn-ea"/>
                <a:cs typeface="+mn-cs"/>
              </a:rPr>
              <a:t> </a:t>
            </a:r>
            <a:r>
              <a:rPr lang="fr-CA" sz="1800" kern="1200" dirty="0" err="1">
                <a:solidFill>
                  <a:schemeClr val="tx1"/>
                </a:solidFill>
                <a:effectLst/>
                <a:highlight>
                  <a:srgbClr val="FFFF00"/>
                </a:highlight>
                <a:latin typeface="Arial" panose="020B0604020202020204" pitchFamily="34" charset="0"/>
                <a:ea typeface="+mn-ea"/>
                <a:cs typeface="+mn-cs"/>
              </a:rPr>
              <a:t>reflections</a:t>
            </a:r>
            <a:r>
              <a:rPr lang="fr-CA" sz="1800" kern="1200" dirty="0">
                <a:solidFill>
                  <a:schemeClr val="tx1"/>
                </a:solidFill>
                <a:effectLst/>
                <a:highlight>
                  <a:srgbClr val="FFFF00"/>
                </a:highlight>
                <a:latin typeface="Arial" panose="020B0604020202020204" pitchFamily="34" charset="0"/>
                <a:ea typeface="+mn-ea"/>
                <a:cs typeface="+mn-cs"/>
              </a:rPr>
              <a:t> to </a:t>
            </a:r>
            <a:r>
              <a:rPr lang="fr-CA" sz="1800" kern="1200" dirty="0" err="1">
                <a:solidFill>
                  <a:schemeClr val="tx1"/>
                </a:solidFill>
                <a:effectLst/>
                <a:highlight>
                  <a:srgbClr val="FFFF00"/>
                </a:highlight>
                <a:latin typeface="Arial" panose="020B0604020202020204" pitchFamily="34" charset="0"/>
                <a:ea typeface="+mn-ea"/>
                <a:cs typeface="+mn-cs"/>
              </a:rPr>
              <a:t>their</a:t>
            </a:r>
            <a:r>
              <a:rPr lang="fr-CA" sz="1800" kern="1200" dirty="0">
                <a:solidFill>
                  <a:schemeClr val="tx1"/>
                </a:solidFill>
                <a:effectLst/>
                <a:highlight>
                  <a:srgbClr val="FFFF00"/>
                </a:highlight>
                <a:latin typeface="Arial" panose="020B0604020202020204" pitchFamily="34" charset="0"/>
                <a:ea typeface="+mn-ea"/>
                <a:cs typeface="+mn-cs"/>
              </a:rPr>
              <a:t> Notebook.</a:t>
            </a:r>
          </a:p>
          <a:p>
            <a:pPr marL="0" lvl="0" indent="0">
              <a:spcBef>
                <a:spcPts val="685"/>
              </a:spcBef>
              <a:buClr>
                <a:srgbClr val="0072BC"/>
              </a:buClr>
              <a:buSzPts val="1400"/>
              <a:buFont typeface="Arial" panose="020B0604020202020204" pitchFamily="34" charset="0"/>
              <a:buNone/>
            </a:pPr>
            <a:endParaRPr lang="en-CA" sz="1200" kern="1200" dirty="0">
              <a:solidFill>
                <a:schemeClr val="tx1"/>
              </a:solidFill>
              <a:effectLst/>
              <a:latin typeface="+mn-lt"/>
              <a:ea typeface="+mn-ea"/>
              <a:cs typeface="+mn-cs"/>
            </a:endParaRPr>
          </a:p>
          <a:p>
            <a:pPr marL="76200" marR="94615">
              <a:lnSpc>
                <a:spcPct val="102000"/>
              </a:lnSpc>
              <a:spcBef>
                <a:spcPts val="1740"/>
              </a:spcBef>
              <a:spcAft>
                <a:spcPts val="0"/>
              </a:spcAft>
            </a:pPr>
            <a:r>
              <a:rPr lang="fr-CA" sz="1800" b="1" dirty="0">
                <a:effectLst/>
                <a:latin typeface="Arial" panose="020B0604020202020204" pitchFamily="34" charset="0"/>
                <a:ea typeface="Arial" panose="020B0604020202020204" pitchFamily="34" charset="0"/>
              </a:rPr>
              <a:t>Teacher prompt: </a:t>
            </a:r>
            <a:r>
              <a:rPr lang="fr-CA" sz="1800" b="0" dirty="0">
                <a:effectLst/>
                <a:latin typeface="Arial" panose="020B0604020202020204" pitchFamily="34" charset="0"/>
                <a:ea typeface="Arial" panose="020B0604020202020204" pitchFamily="34" charset="0"/>
              </a:rPr>
              <a:t>« W</a:t>
            </a:r>
            <a:r>
              <a:rPr lang="en-US" sz="1800" dirty="0">
                <a:effectLst/>
                <a:latin typeface="Arial" panose="020B0604020202020204" pitchFamily="34" charset="0"/>
                <a:ea typeface="Arial" panose="020B0604020202020204" pitchFamily="34" charset="0"/>
              </a:rPr>
              <a:t>e</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can</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sometimes</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think</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negatively</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about</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ourselves,</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our</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abilities,</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our</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futures.</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But</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that</a:t>
            </a:r>
            <a:r>
              <a:rPr lang="en-US" sz="1800" spc="-7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doesn’t mean</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they</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are</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true,</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this</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kind</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thinking</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can</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add</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our</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stress.</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When</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you</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notice</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unhelpful</a:t>
            </a:r>
            <a:r>
              <a:rPr lang="en-US" sz="1800" spc="-8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thoughts happening,</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challenge</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them!</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Try</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talk</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back</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them</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with</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more</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balanced</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thinking.</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Balanced</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thinking isn’t</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same</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as</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positive</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thinking.</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It’s</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fair</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realistic</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thinking</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that</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looks</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all</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aspects</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situation</a:t>
            </a:r>
            <a:r>
              <a:rPr lang="en-US" sz="1800" spc="-6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 positive,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negative,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neutral),</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not</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just</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one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view.”</a:t>
            </a:r>
            <a:endParaRPr lang="en-CA" sz="1800" dirty="0">
              <a:effectLst/>
              <a:latin typeface="Arial" panose="020B0604020202020204" pitchFamily="34" charset="0"/>
              <a:ea typeface="Arial" panose="020B0604020202020204" pitchFamily="34" charset="0"/>
            </a:endParaRPr>
          </a:p>
          <a:p>
            <a:pPr marL="90170">
              <a:spcBef>
                <a:spcPts val="15"/>
              </a:spcBef>
              <a:spcAft>
                <a:spcPts val="0"/>
              </a:spcAft>
            </a:pPr>
            <a:endParaRPr lang="en-CA"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28</a:t>
            </a:fld>
            <a:endParaRPr lang="fr-CA"/>
          </a:p>
        </p:txBody>
      </p:sp>
    </p:spTree>
    <p:extLst>
      <p:ext uri="{BB962C8B-B14F-4D97-AF65-F5344CB8AC3E}">
        <p14:creationId xmlns:p14="http://schemas.microsoft.com/office/powerpoint/2010/main" val="5744403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This </a:t>
            </a:r>
            <a:r>
              <a:rPr lang="fr-CA" sz="1800" b="1"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activity</a:t>
            </a:r>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 can </a:t>
            </a:r>
            <a:r>
              <a:rPr lang="fr-CA" sz="1800" b="1"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be</a:t>
            </a:r>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1"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done</a:t>
            </a:r>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 in class or at home.</a:t>
            </a:r>
          </a:p>
          <a:p>
            <a:pPr marL="90170"/>
            <a:endPar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a:p>
            <a:pPr marL="90170"/>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Teacher prompt: </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You are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now</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invited</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to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think</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about how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you</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would</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respond</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to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some</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of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your</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unbalanced</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thoughts</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You can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add</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your</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answers</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in </a:t>
            </a:r>
            <a:r>
              <a:rPr lang="fr-CA" sz="18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your</a:t>
            </a:r>
            <a:r>
              <a:rPr lang="fr-CA"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Notebook. »</a:t>
            </a:r>
          </a:p>
          <a:p>
            <a:pPr marL="90170"/>
            <a:endParaRPr lang="fr-CA" sz="1800" dirty="0">
              <a:solidFill>
                <a:srgbClr val="7030A0"/>
              </a:solidFill>
              <a:effectLst/>
              <a:highlight>
                <a:srgbClr val="FFFF00"/>
              </a:highlight>
              <a:latin typeface="Arial" panose="020B0604020202020204" pitchFamily="34" charset="0"/>
              <a:ea typeface="Arial" panose="020B0604020202020204" pitchFamily="34" charset="0"/>
              <a:cs typeface="Calibri" panose="020F0502020204030204" pitchFamily="34" charset="0"/>
            </a:endParaRPr>
          </a:p>
          <a:p>
            <a:pPr marL="90170"/>
            <a:r>
              <a:rPr lang="en-CA" sz="1800" dirty="0">
                <a:solidFill>
                  <a:srgbClr val="7030A0"/>
                </a:solidFill>
                <a:effectLst/>
                <a:highlight>
                  <a:srgbClr val="FFFF00"/>
                </a:highlight>
                <a:latin typeface="Arial" panose="020B0604020202020204" pitchFamily="34" charset="0"/>
                <a:cs typeface="Calibri" panose="020F0502020204030204" pitchFamily="34" charset="0"/>
              </a:rPr>
              <a:t>Reminder: </a:t>
            </a:r>
            <a:r>
              <a:rPr lang="en-CA" sz="1800" dirty="0">
                <a:effectLst/>
                <a:latin typeface="Arial" panose="020B0604020202020204" pitchFamily="34" charset="0"/>
                <a:ea typeface="Arial" panose="020B0604020202020204" pitchFamily="34" charset="0"/>
              </a:rPr>
              <a:t>The Notebook is for personal reflection only.</a:t>
            </a:r>
            <a:r>
              <a:rPr lang="en-CA" sz="1800" i="1" dirty="0">
                <a:effectLst/>
                <a:latin typeface="Arial" panose="020B0604020202020204" pitchFamily="34" charset="0"/>
                <a:ea typeface="Arial" panose="020B0604020202020204" pitchFamily="34" charset="0"/>
              </a:rPr>
              <a:t> </a:t>
            </a:r>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29</a:t>
            </a:fld>
            <a:endParaRPr lang="fr-CA"/>
          </a:p>
        </p:txBody>
      </p:sp>
    </p:spTree>
    <p:extLst>
      <p:ext uri="{BB962C8B-B14F-4D97-AF65-F5344CB8AC3E}">
        <p14:creationId xmlns:p14="http://schemas.microsoft.com/office/powerpoint/2010/main" val="16843552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0fc5b0fb23_1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g20fc5b0fb23_1_1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fr-CA"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Teacher prompt: </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We</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will</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end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today’s</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lesson</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with</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 brief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activity</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that</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helps</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manage stress,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which</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is</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the topic for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our</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next</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lesson</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You’re</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invited</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to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take</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 big </a:t>
            </a:r>
            <a:r>
              <a:rPr lang="fr-CA" sz="1800" b="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breath</a:t>
            </a:r>
            <a:r>
              <a:rPr lang="fr-CA" sz="18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en-CA" sz="1800" b="0" i="0" dirty="0">
                <a:solidFill>
                  <a:srgbClr val="000000"/>
                </a:solidFill>
                <a:latin typeface="Calibri"/>
                <a:ea typeface="Calibri"/>
                <a:cs typeface="Calibri"/>
                <a:sym typeface="Calibri"/>
              </a:rPr>
              <a:t>Deep breathing can help still our minds, calm our bodies, and control feelings of stress. The following video is offered to guide you.”</a:t>
            </a:r>
            <a:endParaRPr i="0" dirty="0"/>
          </a:p>
          <a:p>
            <a:pPr marL="158750" lvl="0" indent="0" algn="l" rtl="0">
              <a:lnSpc>
                <a:spcPct val="100000"/>
              </a:lnSpc>
              <a:spcBef>
                <a:spcPts val="0"/>
              </a:spcBef>
              <a:spcAft>
                <a:spcPts val="0"/>
              </a:spcAft>
              <a:buSzPts val="1100"/>
              <a:buNone/>
            </a:pPr>
            <a:endParaRPr sz="1800" b="0" i="0" dirty="0">
              <a:solidFill>
                <a:srgbClr val="000000"/>
              </a:solidFill>
              <a:latin typeface="Calibri"/>
              <a:ea typeface="Calibri"/>
              <a:cs typeface="Calibri"/>
              <a:sym typeface="Calibri"/>
            </a:endParaRPr>
          </a:p>
          <a:p>
            <a:pPr marL="158750" lvl="0" indent="0" algn="l" rtl="0">
              <a:lnSpc>
                <a:spcPct val="100000"/>
              </a:lnSpc>
              <a:spcBef>
                <a:spcPts val="0"/>
              </a:spcBef>
              <a:spcAft>
                <a:spcPts val="0"/>
              </a:spcAft>
              <a:buSzPts val="1100"/>
              <a:buNone/>
            </a:pPr>
            <a:r>
              <a:rPr lang="en-CA" sz="1800" b="0" i="0" dirty="0">
                <a:solidFill>
                  <a:srgbClr val="000000"/>
                </a:solidFill>
                <a:latin typeface="Calibri"/>
                <a:ea typeface="Calibri"/>
                <a:cs typeface="Calibri"/>
                <a:sym typeface="Calibri"/>
              </a:rPr>
              <a:t>Video link:</a:t>
            </a:r>
            <a:r>
              <a:rPr lang="en-CA" dirty="0"/>
              <a:t> </a:t>
            </a:r>
            <a:r>
              <a:rPr lang="en-CA" u="sng" dirty="0">
                <a:solidFill>
                  <a:schemeClr val="hlink"/>
                </a:solidFill>
                <a:hlinkClick r:id="rId3"/>
              </a:rPr>
              <a:t>https://youtu.be/boT7p5kw-MQ</a:t>
            </a:r>
            <a:r>
              <a:rPr lang="en-CA" dirty="0"/>
              <a:t>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marR="655320">
              <a:lnSpc>
                <a:spcPct val="102000"/>
              </a:lnSpc>
              <a:spcBef>
                <a:spcPts val="600"/>
              </a:spcBef>
              <a:spcAft>
                <a:spcPts val="0"/>
              </a:spcAft>
            </a:pPr>
            <a:r>
              <a:rPr lang="en-US" sz="1800" b="1" dirty="0">
                <a:effectLst/>
                <a:latin typeface="Arial" panose="020B0604020202020204" pitchFamily="34" charset="0"/>
                <a:ea typeface="Arial" panose="020B0604020202020204" pitchFamily="34" charset="0"/>
              </a:rPr>
              <a:t>Teacher prompt: </a:t>
            </a:r>
            <a:r>
              <a:rPr lang="en-US" sz="1800" dirty="0">
                <a:effectLst/>
                <a:latin typeface="Arial" panose="020B0604020202020204" pitchFamily="34" charset="0"/>
                <a:ea typeface="Arial" panose="020B0604020202020204" pitchFamily="34" charset="0"/>
              </a:rPr>
              <a:t>“Stress is defined as the pressure, tension, physical discomfort, and sometimes worry that comes from many different situations, like when we have a big test coming up, we are trying out for a team, or we are excluded from our peers or made fun of for something that’s important to us. Sometimes even things we are looking forward to can cause stress, such as graduation, a big party, or a class trip, because they require us to adapt, grow, and try new things”. </a:t>
            </a:r>
            <a:endParaRPr lang="en-CA"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4</a:t>
            </a:fld>
            <a:endParaRPr lang="fr-CA"/>
          </a:p>
        </p:txBody>
      </p:sp>
    </p:spTree>
    <p:extLst>
      <p:ext uri="{BB962C8B-B14F-4D97-AF65-F5344CB8AC3E}">
        <p14:creationId xmlns:p14="http://schemas.microsoft.com/office/powerpoint/2010/main" val="42852890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marR="221615" algn="just">
              <a:lnSpc>
                <a:spcPct val="96000"/>
              </a:lnSpc>
              <a:spcBef>
                <a:spcPts val="770"/>
              </a:spcBef>
              <a:spcAft>
                <a:spcPts val="0"/>
              </a:spcAft>
              <a:tabLst>
                <a:tab pos="304800" algn="l"/>
              </a:tabLst>
            </a:pPr>
            <a:endParaRPr lang="en-CA"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31</a:t>
            </a:fld>
            <a:endParaRPr lang="fr-CA"/>
          </a:p>
        </p:txBody>
      </p:sp>
    </p:spTree>
    <p:extLst>
      <p:ext uri="{BB962C8B-B14F-4D97-AF65-F5344CB8AC3E}">
        <p14:creationId xmlns:p14="http://schemas.microsoft.com/office/powerpoint/2010/main" val="1114851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i="0" u="none" strike="noStrike" cap="none" dirty="0">
                <a:solidFill>
                  <a:srgbClr val="000000"/>
                </a:solidFill>
                <a:latin typeface="Arial"/>
                <a:ea typeface="Arial"/>
                <a:cs typeface="Arial"/>
                <a:sym typeface="Arial"/>
              </a:rPr>
              <a:t>Teacher prompt:</a:t>
            </a:r>
            <a:r>
              <a:rPr lang="en-CA" sz="1200" b="0" i="0" u="none" strike="noStrike" cap="none" dirty="0">
                <a:solidFill>
                  <a:srgbClr val="000000"/>
                </a:solidFill>
                <a:latin typeface="Arial"/>
                <a:ea typeface="Arial"/>
                <a:cs typeface="Arial"/>
                <a:sym typeface="Arial"/>
              </a:rPr>
              <a:t> “It can feel confusing to look forward to moving on from secondary school and then find parts of the experience stressful when it arrives. We may wonder if we’ve made the right choices or if we are handling things well. But it’s okay to feel some stress related to transition—in fact, it’s to be expected, and those feelings are just as valid as excitement we may feel.”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i="0" u="none" strike="noStrike" cap="none" dirty="0">
              <a:solidFill>
                <a:srgbClr val="000000"/>
              </a:solidFill>
              <a:latin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5</a:t>
            </a:fld>
            <a:endParaRPr lang="fr-CA"/>
          </a:p>
        </p:txBody>
      </p:sp>
    </p:spTree>
    <p:extLst>
      <p:ext uri="{BB962C8B-B14F-4D97-AF65-F5344CB8AC3E}">
        <p14:creationId xmlns:p14="http://schemas.microsoft.com/office/powerpoint/2010/main" val="951300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6</a:t>
            </a:fld>
            <a:endParaRPr lang="fr-CA"/>
          </a:p>
        </p:txBody>
      </p:sp>
    </p:spTree>
    <p:extLst>
      <p:ext uri="{BB962C8B-B14F-4D97-AF65-F5344CB8AC3E}">
        <p14:creationId xmlns:p14="http://schemas.microsoft.com/office/powerpoint/2010/main" val="4098574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marR="655320">
              <a:lnSpc>
                <a:spcPct val="102000"/>
              </a:lnSpc>
              <a:spcBef>
                <a:spcPts val="600"/>
              </a:spcBef>
              <a:spcAft>
                <a:spcPts val="0"/>
              </a:spcAft>
            </a:pPr>
            <a:r>
              <a:rPr lang="en-US" sz="1800" b="1" dirty="0">
                <a:effectLst/>
                <a:latin typeface="Arial" panose="020B0604020202020204" pitchFamily="34" charset="0"/>
                <a:ea typeface="Arial" panose="020B0604020202020204" pitchFamily="34" charset="0"/>
              </a:rPr>
              <a:t>Activity</a:t>
            </a:r>
            <a:r>
              <a:rPr lang="en-US" sz="1800" dirty="0">
                <a:effectLst/>
                <a:latin typeface="Arial" panose="020B0604020202020204" pitchFamily="34" charset="0"/>
                <a:ea typeface="Arial" panose="020B0604020202020204" pitchFamily="34" charset="0"/>
              </a:rPr>
              <a:t>: Using the slide deck, ask</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students</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CA" sz="1800" spc="-35" dirty="0">
                <a:effectLst/>
                <a:latin typeface="Arial" panose="020B0604020202020204" pitchFamily="34" charset="0"/>
                <a:ea typeface="Arial" panose="020B0604020202020204" pitchFamily="34" charset="0"/>
              </a:rPr>
              <a:t>think about the elements that come with a transition and share whether you think they are more </a:t>
            </a:r>
            <a:r>
              <a:rPr lang="en-CA" sz="1800" b="1" spc="-35" dirty="0">
                <a:effectLst/>
                <a:latin typeface="Arial" panose="020B0604020202020204" pitchFamily="34" charset="0"/>
                <a:ea typeface="Arial" panose="020B0604020202020204" pitchFamily="34" charset="0"/>
              </a:rPr>
              <a:t>CHALLENGING or EXCITING.</a:t>
            </a:r>
            <a:endParaRPr lang="en-CA" sz="1800" dirty="0">
              <a:effectLst/>
              <a:latin typeface="Arial" panose="020B0604020202020204" pitchFamily="34" charset="0"/>
              <a:ea typeface="Arial" panose="020B0604020202020204" pitchFamily="34" charset="0"/>
            </a:endParaRPr>
          </a:p>
          <a:p>
            <a:pPr marL="180340">
              <a:spcBef>
                <a:spcPts val="15"/>
              </a:spcBef>
              <a:spcAft>
                <a:spcPts val="0"/>
              </a:spcAft>
            </a:pPr>
            <a:r>
              <a:rPr lang="en-US" sz="1800"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dirty="0">
                <a:effectLst/>
                <a:latin typeface="Arial" panose="020B0604020202020204" pitchFamily="34" charset="0"/>
                <a:ea typeface="Arial" panose="020B0604020202020204" pitchFamily="34" charset="0"/>
              </a:rPr>
              <a:t>Optional: </a:t>
            </a:r>
            <a:r>
              <a:rPr lang="en-CA" sz="1800" dirty="0">
                <a:effectLst/>
                <a:latin typeface="Arial" panose="020B0604020202020204" pitchFamily="34" charset="0"/>
                <a:ea typeface="Arial" panose="020B0604020202020204" pitchFamily="34" charset="0"/>
              </a:rPr>
              <a:t>you can ask students to: answer anonymously online (</a:t>
            </a:r>
            <a:r>
              <a:rPr lang="en-CA" sz="1800" dirty="0" err="1">
                <a:effectLst/>
                <a:latin typeface="Arial" panose="020B0604020202020204" pitchFamily="34" charset="0"/>
                <a:ea typeface="Arial" panose="020B0604020202020204" pitchFamily="34" charset="0"/>
              </a:rPr>
              <a:t>Mentimeter</a:t>
            </a:r>
            <a:r>
              <a:rPr lang="en-CA" sz="1800" dirty="0">
                <a:effectLst/>
                <a:latin typeface="Arial" panose="020B0604020202020204" pitchFamily="34" charset="0"/>
                <a:ea typeface="Arial" panose="020B0604020202020204" pitchFamily="34" charset="0"/>
              </a:rPr>
              <a:t>, </a:t>
            </a:r>
            <a:r>
              <a:rPr lang="en-CA" sz="1800" dirty="0" err="1">
                <a:effectLst/>
                <a:latin typeface="Arial" panose="020B0604020202020204" pitchFamily="34" charset="0"/>
                <a:ea typeface="Arial" panose="020B0604020202020204" pitchFamily="34" charset="0"/>
              </a:rPr>
              <a:t>Jamboard</a:t>
            </a:r>
            <a:r>
              <a:rPr lang="en-CA" sz="1800" dirty="0">
                <a:effectLst/>
                <a:latin typeface="Arial" panose="020B0604020202020204" pitchFamily="34" charset="0"/>
                <a:ea typeface="Arial" panose="020B0604020202020204" pitchFamily="34" charset="0"/>
              </a:rPr>
              <a:t>, etc.), give their answers out loud, sit or stand up or to move to one side of the classroom or the other depending on their answer</a:t>
            </a:r>
            <a:r>
              <a:rPr lang="en-CA" sz="1800" b="1"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7</a:t>
            </a:fld>
            <a:endParaRPr lang="fr-CA"/>
          </a:p>
        </p:txBody>
      </p:sp>
    </p:spTree>
    <p:extLst>
      <p:ext uri="{BB962C8B-B14F-4D97-AF65-F5344CB8AC3E}">
        <p14:creationId xmlns:p14="http://schemas.microsoft.com/office/powerpoint/2010/main" val="371816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8</a:t>
            </a:fld>
            <a:endParaRPr lang="fr-CA"/>
          </a:p>
        </p:txBody>
      </p:sp>
    </p:spTree>
    <p:extLst>
      <p:ext uri="{BB962C8B-B14F-4D97-AF65-F5344CB8AC3E}">
        <p14:creationId xmlns:p14="http://schemas.microsoft.com/office/powerpoint/2010/main" val="568377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9</a:t>
            </a:fld>
            <a:endParaRPr lang="fr-CA"/>
          </a:p>
        </p:txBody>
      </p:sp>
    </p:spTree>
    <p:extLst>
      <p:ext uri="{BB962C8B-B14F-4D97-AF65-F5344CB8AC3E}">
        <p14:creationId xmlns:p14="http://schemas.microsoft.com/office/powerpoint/2010/main" val="1873205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10</a:t>
            </a:fld>
            <a:endParaRPr lang="fr-CA"/>
          </a:p>
        </p:txBody>
      </p:sp>
    </p:spTree>
    <p:extLst>
      <p:ext uri="{BB962C8B-B14F-4D97-AF65-F5344CB8AC3E}">
        <p14:creationId xmlns:p14="http://schemas.microsoft.com/office/powerpoint/2010/main" val="38867476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0B58A2-553A-5441-7B43-3A154CADD6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4264674"/>
            <a:ext cx="12189923" cy="1454426"/>
          </a:xfrm>
          <a:prstGeom prst="rect">
            <a:avLst/>
          </a:prstGeom>
        </p:spPr>
      </p:pic>
      <p:sp>
        <p:nvSpPr>
          <p:cNvPr id="2" name="Title 1">
            <a:extLst>
              <a:ext uri="{FF2B5EF4-FFF2-40B4-BE49-F238E27FC236}">
                <a16:creationId xmlns:a16="http://schemas.microsoft.com/office/drawing/2014/main" id="{D2165C38-2EB8-4069-872F-1DF1FFB80C34}"/>
              </a:ext>
            </a:extLst>
          </p:cNvPr>
          <p:cNvSpPr>
            <a:spLocks noGrp="1"/>
          </p:cNvSpPr>
          <p:nvPr>
            <p:ph type="ctrTitle"/>
          </p:nvPr>
        </p:nvSpPr>
        <p:spPr>
          <a:xfrm>
            <a:off x="2898338" y="1616424"/>
            <a:ext cx="9144000" cy="2387600"/>
          </a:xfrm>
        </p:spPr>
        <p:txBody>
          <a:bodyPr anchor="b"/>
          <a:lstStyle>
            <a:lvl1pPr algn="r">
              <a:defRPr sz="6000">
                <a:solidFill>
                  <a:srgbClr val="40008D"/>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7" name="image2.png">
            <a:extLst>
              <a:ext uri="{FF2B5EF4-FFF2-40B4-BE49-F238E27FC236}">
                <a16:creationId xmlns:a16="http://schemas.microsoft.com/office/drawing/2014/main" id="{5AA94504-A0FB-48B0-A40C-35C174792A32}"/>
              </a:ext>
            </a:extLst>
          </p:cNvPr>
          <p:cNvPicPr/>
          <p:nvPr userDrawn="1"/>
        </p:nvPicPr>
        <p:blipFill rotWithShape="1">
          <a:blip r:embed="rId3"/>
          <a:srcRect t="18891" b="17878"/>
          <a:stretch/>
        </p:blipFill>
        <p:spPr>
          <a:xfrm>
            <a:off x="6168450" y="6083394"/>
            <a:ext cx="1510258" cy="582804"/>
          </a:xfrm>
          <a:prstGeom prst="rect">
            <a:avLst/>
          </a:prstGeom>
          <a:ln/>
        </p:spPr>
      </p:pic>
      <p:pic>
        <p:nvPicPr>
          <p:cNvPr id="8" name="image8.png">
            <a:extLst>
              <a:ext uri="{FF2B5EF4-FFF2-40B4-BE49-F238E27FC236}">
                <a16:creationId xmlns:a16="http://schemas.microsoft.com/office/drawing/2014/main" id="{57A650A4-0C7D-4090-8CDD-A4C2F1498C55}"/>
              </a:ext>
            </a:extLst>
          </p:cNvPr>
          <p:cNvPicPr/>
          <p:nvPr userDrawn="1"/>
        </p:nvPicPr>
        <p:blipFill rotWithShape="1">
          <a:blip r:embed="rId4"/>
          <a:srcRect t="17193" b="17193"/>
          <a:stretch/>
        </p:blipFill>
        <p:spPr>
          <a:xfrm>
            <a:off x="8168212" y="6049498"/>
            <a:ext cx="1563901" cy="650596"/>
          </a:xfrm>
          <a:prstGeom prst="rect">
            <a:avLst/>
          </a:prstGeom>
          <a:ln/>
        </p:spPr>
      </p:pic>
      <p:pic>
        <p:nvPicPr>
          <p:cNvPr id="9" name="Picture 8">
            <a:extLst>
              <a:ext uri="{FF2B5EF4-FFF2-40B4-BE49-F238E27FC236}">
                <a16:creationId xmlns:a16="http://schemas.microsoft.com/office/drawing/2014/main" id="{0AAFE6C8-02EF-4394-BF46-4E373C073824}"/>
              </a:ext>
            </a:extLst>
          </p:cNvPr>
          <p:cNvPicPr>
            <a:picLocks noChangeAspect="1"/>
          </p:cNvPicPr>
          <p:nvPr userDrawn="1"/>
        </p:nvPicPr>
        <p:blipFill>
          <a:blip r:embed="rId5"/>
          <a:stretch>
            <a:fillRect/>
          </a:stretch>
        </p:blipFill>
        <p:spPr>
          <a:xfrm>
            <a:off x="4148959" y="6049498"/>
            <a:ext cx="1494614" cy="650596"/>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B82C7996-5C43-478C-9343-DDEEEE13464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9662" y="5952511"/>
            <a:ext cx="3653987" cy="786116"/>
          </a:xfrm>
          <a:prstGeom prst="rect">
            <a:avLst/>
          </a:prstGeom>
        </p:spPr>
      </p:pic>
      <p:sp>
        <p:nvSpPr>
          <p:cNvPr id="12" name="TextBox 11">
            <a:extLst>
              <a:ext uri="{FF2B5EF4-FFF2-40B4-BE49-F238E27FC236}">
                <a16:creationId xmlns:a16="http://schemas.microsoft.com/office/drawing/2014/main" id="{59DF9FFB-22F2-42FA-B35A-DC890DFDB8A4}"/>
              </a:ext>
            </a:extLst>
          </p:cNvPr>
          <p:cNvSpPr txBox="1"/>
          <p:nvPr userDrawn="1"/>
        </p:nvSpPr>
        <p:spPr>
          <a:xfrm>
            <a:off x="9963887" y="6363090"/>
            <a:ext cx="2078451" cy="307777"/>
          </a:xfrm>
          <a:prstGeom prst="rect">
            <a:avLst/>
          </a:prstGeom>
          <a:noFill/>
        </p:spPr>
        <p:txBody>
          <a:bodyPr wrap="square" rtlCol="0">
            <a:spAutoFit/>
          </a:bodyPr>
          <a:lstStyle/>
          <a:p>
            <a:pPr algn="r"/>
            <a:r>
              <a:rPr lang="en-CA" sz="1400">
                <a:solidFill>
                  <a:srgbClr val="40008D"/>
                </a:solidFill>
                <a:latin typeface="Poppins" panose="00000500000000000000" pitchFamily="2" charset="0"/>
                <a:cs typeface="Poppins" panose="00000500000000000000" pitchFamily="2" charset="0"/>
              </a:rPr>
              <a:t>www.smho-smso.ca</a:t>
            </a:r>
          </a:p>
        </p:txBody>
      </p:sp>
      <p:cxnSp>
        <p:nvCxnSpPr>
          <p:cNvPr id="14" name="Straight Connector 13">
            <a:extLst>
              <a:ext uri="{FF2B5EF4-FFF2-40B4-BE49-F238E27FC236}">
                <a16:creationId xmlns:a16="http://schemas.microsoft.com/office/drawing/2014/main" id="{04D92E42-A2B1-4A2C-B12B-E3CCC2B3C28B}"/>
              </a:ext>
            </a:extLst>
          </p:cNvPr>
          <p:cNvCxnSpPr>
            <a:cxnSpLocks/>
          </p:cNvCxnSpPr>
          <p:nvPr userDrawn="1"/>
        </p:nvCxnSpPr>
        <p:spPr>
          <a:xfrm>
            <a:off x="3881535"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4A6D32-1A80-4741-A6F2-719DD4C1BD48}"/>
              </a:ext>
            </a:extLst>
          </p:cNvPr>
          <p:cNvCxnSpPr>
            <a:cxnSpLocks/>
          </p:cNvCxnSpPr>
          <p:nvPr userDrawn="1"/>
        </p:nvCxnSpPr>
        <p:spPr>
          <a:xfrm>
            <a:off x="5908986"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3A860AA-19F0-436A-A907-6CAB1189E8D8}"/>
              </a:ext>
            </a:extLst>
          </p:cNvPr>
          <p:cNvCxnSpPr>
            <a:cxnSpLocks/>
          </p:cNvCxnSpPr>
          <p:nvPr userDrawn="1"/>
        </p:nvCxnSpPr>
        <p:spPr>
          <a:xfrm>
            <a:off x="7936437"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29BE00-0EA3-41ED-98A2-8A2D76187149}"/>
              </a:ext>
            </a:extLst>
          </p:cNvPr>
          <p:cNvCxnSpPr>
            <a:cxnSpLocks/>
          </p:cNvCxnSpPr>
          <p:nvPr userDrawn="1"/>
        </p:nvCxnSpPr>
        <p:spPr>
          <a:xfrm>
            <a:off x="9963888"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8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38E4981A-902D-4119-B7EC-189D5B16A1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7" name="Text Placeholder 3">
            <a:extLst>
              <a:ext uri="{FF2B5EF4-FFF2-40B4-BE49-F238E27FC236}">
                <a16:creationId xmlns:a16="http://schemas.microsoft.com/office/drawing/2014/main" id="{0D1515B1-B1AA-4F83-B899-C8CEEA26C800}"/>
              </a:ext>
            </a:extLst>
          </p:cNvPr>
          <p:cNvSpPr txBox="1">
            <a:spLocks/>
          </p:cNvSpPr>
          <p:nvPr userDrawn="1"/>
        </p:nvSpPr>
        <p:spPr>
          <a:xfrm>
            <a:off x="857916" y="1659294"/>
            <a:ext cx="10476167" cy="1291540"/>
          </a:xfrm>
          <a:prstGeom prst="roundRect">
            <a:avLst/>
          </a:prstGeom>
          <a:gradFill>
            <a:gsLst>
              <a:gs pos="100000">
                <a:srgbClr val="0075B5"/>
              </a:gs>
              <a:gs pos="0">
                <a:srgbClr val="3BA950"/>
              </a:gs>
            </a:gsLst>
            <a:lin ang="10800000" scaled="1"/>
          </a:gradFill>
          <a:ln w="88900" cap="flat" cmpd="dbl" algn="ctr">
            <a:no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80" tIns="91440" rIns="182880" bIns="9144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lnSpc>
                <a:spcPct val="100000"/>
              </a:lnSpc>
              <a:spcBef>
                <a:spcPts val="600"/>
              </a:spcBef>
              <a:buFont typeface="Arial" panose="020B0604020202020204" pitchFamily="34" charset="0"/>
              <a:buNone/>
            </a:pPr>
            <a:endParaRPr lang="en-CA">
              <a:solidFill>
                <a:schemeClr val="tx1">
                  <a:lumMod val="75000"/>
                  <a:lumOff val="25000"/>
                </a:schemeClr>
              </a:solidFill>
              <a:latin typeface="Roboto" pitchFamily="2" charset="0"/>
              <a:ea typeface="Roboto" pitchFamily="2" charset="0"/>
            </a:endParaRPr>
          </a:p>
        </p:txBody>
      </p:sp>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964676" y="1733183"/>
            <a:ext cx="10275083" cy="1140905"/>
          </a:xfrm>
          <a:prstGeom prst="roundRect">
            <a:avLst/>
          </a:prstGeom>
          <a:solidFill>
            <a:schemeClr val="bg1"/>
          </a:solidFill>
          <a:ln>
            <a:noFill/>
          </a:ln>
          <a:effectLst>
            <a:softEdge rad="12700"/>
          </a:effectLst>
        </p:spPr>
        <p:txBody>
          <a:bodyPr vert="horz" lIns="91440" tIns="45720" rIns="91440" bIns="45720" rtlCol="0" anchor="ctr">
            <a:noAutofit/>
          </a:bodyPr>
          <a:lstStyle>
            <a:lvl1pPr marL="0" indent="0" algn="ctr">
              <a:buNone/>
              <a:defRPr lang="en-US" sz="4400" dirty="0">
                <a:solidFill>
                  <a:srgbClr val="44237D"/>
                </a:solidFill>
                <a:latin typeface="Poppins SemiBold" panose="00000700000000000000" pitchFamily="2" charset="0"/>
                <a:ea typeface="+mj-ea"/>
                <a:cs typeface="Poppins SemiBold" panose="00000700000000000000" pitchFamily="2" charset="0"/>
              </a:defRPr>
            </a:lvl1pPr>
            <a:lvl2pPr>
              <a:defRPr lang="en-US" dirty="0"/>
            </a:lvl2pPr>
            <a:lvl3pPr>
              <a:defRPr lang="en-US" dirty="0"/>
            </a:lvl3pPr>
            <a:lvl4pPr>
              <a:defRPr lang="en-US" dirty="0"/>
            </a:lvl4pPr>
            <a:lvl5pPr>
              <a:defRPr lang="en-CA" dirty="0"/>
            </a:lvl5pPr>
          </a:lstStyle>
          <a:p>
            <a:pPr marL="228600" lvl="0" indent="-228600" algn="ctr">
              <a:spcBef>
                <a:spcPct val="0"/>
              </a:spcBef>
            </a:pPr>
            <a:r>
              <a:rPr lang="en-US"/>
              <a:t>Click to edit Master text styles</a:t>
            </a:r>
          </a:p>
        </p:txBody>
      </p:sp>
      <p:sp>
        <p:nvSpPr>
          <p:cNvPr id="3" name="Text Placeholder 2">
            <a:extLst>
              <a:ext uri="{FF2B5EF4-FFF2-40B4-BE49-F238E27FC236}">
                <a16:creationId xmlns:a16="http://schemas.microsoft.com/office/drawing/2014/main" id="{8AAD1FE9-1674-42F9-A36C-C57B3F1C1D3A}"/>
              </a:ext>
            </a:extLst>
          </p:cNvPr>
          <p:cNvSpPr>
            <a:spLocks noGrp="1"/>
          </p:cNvSpPr>
          <p:nvPr>
            <p:ph type="body" sz="quarter" idx="11"/>
          </p:nvPr>
        </p:nvSpPr>
        <p:spPr>
          <a:xfrm>
            <a:off x="533954" y="3717928"/>
            <a:ext cx="11124090" cy="914400"/>
          </a:xfrm>
        </p:spPr>
        <p:txBody>
          <a:bodyPr>
            <a:noAutofit/>
          </a:bodyPr>
          <a:lstStyle>
            <a:lvl1pPr marL="0" indent="0" algn="ctr">
              <a:buNone/>
              <a:defRPr sz="7200" b="1">
                <a:solidFill>
                  <a:schemeClr val="tx1">
                    <a:lumMod val="75000"/>
                    <a:lumOff val="25000"/>
                  </a:schemeClr>
                </a:solidFill>
                <a:latin typeface="Roboto" pitchFamily="2" charset="0"/>
                <a:ea typeface="Roboto" pitchFamily="2" charset="0"/>
              </a:defRPr>
            </a:lvl1pPr>
            <a:lvl2pPr marL="457200" indent="0">
              <a:buNone/>
              <a:defRPr>
                <a:latin typeface="Roboto" pitchFamily="2" charset="0"/>
                <a:ea typeface="Roboto" pitchFamily="2" charset="0"/>
              </a:defRPr>
            </a:lvl2pPr>
            <a:lvl3pPr>
              <a:defRPr>
                <a:latin typeface="Roboto" pitchFamily="2" charset="0"/>
                <a:ea typeface="Roboto" pitchFamily="2" charset="0"/>
              </a:defRPr>
            </a:lvl3pPr>
            <a:lvl4pPr>
              <a:defRPr>
                <a:latin typeface="Roboto" pitchFamily="2" charset="0"/>
                <a:ea typeface="Roboto" pitchFamily="2" charset="0"/>
              </a:defRPr>
            </a:lvl4pPr>
            <a:lvl5pPr>
              <a:defRPr>
                <a:latin typeface="Roboto" pitchFamily="2" charset="0"/>
                <a:ea typeface="Roboto" pitchFamily="2" charset="0"/>
              </a:defRPr>
            </a:lvl5pPr>
          </a:lstStyle>
          <a:p>
            <a:pPr lvl="0"/>
            <a:r>
              <a:rPr lang="en-US"/>
              <a:t>Click to edit Master text styles</a:t>
            </a:r>
          </a:p>
        </p:txBody>
      </p:sp>
      <p:pic>
        <p:nvPicPr>
          <p:cNvPr id="8" name="Picture 7">
            <a:extLst>
              <a:ext uri="{FF2B5EF4-FFF2-40B4-BE49-F238E27FC236}">
                <a16:creationId xmlns:a16="http://schemas.microsoft.com/office/drawing/2014/main" id="{7022FC7F-7698-2FB9-8A47-595C5534AF15}"/>
              </a:ext>
            </a:extLst>
          </p:cNvPr>
          <p:cNvPicPr>
            <a:picLocks noChangeAspect="1"/>
          </p:cNvPicPr>
          <p:nvPr userDrawn="1"/>
        </p:nvPicPr>
        <p:blipFill>
          <a:blip r:embed="rId3"/>
          <a:stretch>
            <a:fillRect/>
          </a:stretch>
        </p:blipFill>
        <p:spPr>
          <a:xfrm>
            <a:off x="-1" y="0"/>
            <a:ext cx="12192000" cy="1030224"/>
          </a:xfrm>
          <a:prstGeom prst="rect">
            <a:avLst/>
          </a:prstGeom>
        </p:spPr>
      </p:pic>
    </p:spTree>
    <p:extLst>
      <p:ext uri="{BB962C8B-B14F-4D97-AF65-F5344CB8AC3E}">
        <p14:creationId xmlns:p14="http://schemas.microsoft.com/office/powerpoint/2010/main" val="295004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31660"/>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5731"/>
            <a:ext cx="10515600" cy="825547"/>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pic>
        <p:nvPicPr>
          <p:cNvPr id="2" name="Picture 1">
            <a:extLst>
              <a:ext uri="{FF2B5EF4-FFF2-40B4-BE49-F238E27FC236}">
                <a16:creationId xmlns:a16="http://schemas.microsoft.com/office/drawing/2014/main" id="{2ED308C0-47AD-192E-0F12-F3BA9E7AC7B1}"/>
              </a:ext>
            </a:extLst>
          </p:cNvPr>
          <p:cNvPicPr>
            <a:picLocks noChangeAspect="1"/>
          </p:cNvPicPr>
          <p:nvPr userDrawn="1"/>
        </p:nvPicPr>
        <p:blipFill>
          <a:blip r:embed="rId3"/>
          <a:stretch>
            <a:fillRect/>
          </a:stretch>
        </p:blipFill>
        <p:spPr>
          <a:xfrm>
            <a:off x="-1" y="0"/>
            <a:ext cx="12192000" cy="1030224"/>
          </a:xfrm>
          <a:prstGeom prst="rect">
            <a:avLst/>
          </a:prstGeom>
        </p:spPr>
      </p:pic>
    </p:spTree>
    <p:extLst>
      <p:ext uri="{BB962C8B-B14F-4D97-AF65-F5344CB8AC3E}">
        <p14:creationId xmlns:p14="http://schemas.microsoft.com/office/powerpoint/2010/main" val="16178949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dirty="0"/>
              <a:t>Click to edit Master title style</a:t>
            </a:r>
            <a:endParaRPr lang="en-CA" dirty="0"/>
          </a:p>
        </p:txBody>
      </p:sp>
      <p:sp>
        <p:nvSpPr>
          <p:cNvPr id="3" name="Picture Placeholder 2">
            <a:extLst>
              <a:ext uri="{FF2B5EF4-FFF2-40B4-BE49-F238E27FC236}">
                <a16:creationId xmlns:a16="http://schemas.microsoft.com/office/drawing/2014/main" id="{17C2B656-01C8-40AB-91ED-920E8D43C6A7}"/>
              </a:ext>
            </a:extLst>
          </p:cNvPr>
          <p:cNvSpPr>
            <a:spLocks noGrp="1"/>
          </p:cNvSpPr>
          <p:nvPr>
            <p:ph type="pic" sz="quarter" idx="10"/>
          </p:nvPr>
        </p:nvSpPr>
        <p:spPr>
          <a:xfrm>
            <a:off x="3581400" y="0"/>
            <a:ext cx="8610600" cy="6858000"/>
          </a:xfrm>
        </p:spPr>
        <p:txBody>
          <a:bodyPr/>
          <a:lstStyle/>
          <a:p>
            <a:endParaRPr lang="en-CA" dirty="0"/>
          </a:p>
        </p:txBody>
      </p:sp>
    </p:spTree>
    <p:extLst>
      <p:ext uri="{BB962C8B-B14F-4D97-AF65-F5344CB8AC3E}">
        <p14:creationId xmlns:p14="http://schemas.microsoft.com/office/powerpoint/2010/main" val="3935254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30174"/>
            <a:ext cx="1988596" cy="427825"/>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254651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488346"/>
            <a:ext cx="10515600" cy="825547"/>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Roboto" pitchFamily="2" charset="0"/>
                <a:ea typeface="Roboto" pitchFamily="2" charset="0"/>
              </a:defRPr>
            </a:lvl1pPr>
          </a:lstStyle>
          <a:p>
            <a:pPr lvl="0"/>
            <a:r>
              <a:rPr lang="en-US" dirty="0"/>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Roboto" pitchFamily="2" charset="0"/>
                <a:ea typeface="Roboto" pitchFamily="2" charset="0"/>
              </a:defRPr>
            </a:lvl1pPr>
          </a:lstStyle>
          <a:p>
            <a:pPr lvl="0"/>
            <a:r>
              <a:rPr lang="en-US" dirty="0"/>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Roboto" pitchFamily="2" charset="0"/>
                <a:ea typeface="Roboto" pitchFamily="2"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0FFE4A23-CD04-9396-3F8A-219DC1A79F47}"/>
              </a:ext>
            </a:extLst>
          </p:cNvPr>
          <p:cNvPicPr>
            <a:picLocks noChangeAspect="1"/>
          </p:cNvPicPr>
          <p:nvPr userDrawn="1"/>
        </p:nvPicPr>
        <p:blipFill>
          <a:blip r:embed="rId3"/>
          <a:stretch>
            <a:fillRect/>
          </a:stretch>
        </p:blipFill>
        <p:spPr>
          <a:xfrm>
            <a:off x="-1" y="0"/>
            <a:ext cx="12192000" cy="1030224"/>
          </a:xfrm>
          <a:prstGeom prst="rect">
            <a:avLst/>
          </a:prstGeom>
        </p:spPr>
      </p:pic>
    </p:spTree>
    <p:extLst>
      <p:ext uri="{BB962C8B-B14F-4D97-AF65-F5344CB8AC3E}">
        <p14:creationId xmlns:p14="http://schemas.microsoft.com/office/powerpoint/2010/main" val="12093287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0C7045-CB5E-18DA-D5D5-7C0C0E4732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3478" y="5782520"/>
            <a:ext cx="8608522" cy="1027115"/>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8" name="Picture 7" descr="Graphical user interface, text&#10;&#10;Description automatically generated">
            <a:extLst>
              <a:ext uri="{FF2B5EF4-FFF2-40B4-BE49-F238E27FC236}">
                <a16:creationId xmlns:a16="http://schemas.microsoft.com/office/drawing/2014/main" id="{D4D4973C-776E-4E59-98F6-24406C8AF8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Tree>
    <p:extLst>
      <p:ext uri="{BB962C8B-B14F-4D97-AF65-F5344CB8AC3E}">
        <p14:creationId xmlns:p14="http://schemas.microsoft.com/office/powerpoint/2010/main" val="26453230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descr="A green and purple dots and words&#10;&#10;Description automatically generated">
            <a:extLst>
              <a:ext uri="{FF2B5EF4-FFF2-40B4-BE49-F238E27FC236}">
                <a16:creationId xmlns:a16="http://schemas.microsoft.com/office/drawing/2014/main" id="{3251C09F-CACC-FBEC-49DF-B9B2B1BBD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18582" y="6478565"/>
            <a:ext cx="1802396" cy="309787"/>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854663" y="240632"/>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spTree>
    <p:extLst>
      <p:ext uri="{BB962C8B-B14F-4D97-AF65-F5344CB8AC3E}">
        <p14:creationId xmlns:p14="http://schemas.microsoft.com/office/powerpoint/2010/main" val="37305184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2" name="Picture 1" descr="A green and purple dots and words&#10;&#10;Description automatically generated">
            <a:extLst>
              <a:ext uri="{FF2B5EF4-FFF2-40B4-BE49-F238E27FC236}">
                <a16:creationId xmlns:a16="http://schemas.microsoft.com/office/drawing/2014/main" id="{8C0977F6-D27A-E442-DCE3-46568327A6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05726" y="106560"/>
            <a:ext cx="1802396" cy="309787"/>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705726" y="642729"/>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itle 1">
            <a:extLst>
              <a:ext uri="{FF2B5EF4-FFF2-40B4-BE49-F238E27FC236}">
                <a16:creationId xmlns:a16="http://schemas.microsoft.com/office/drawing/2014/main" id="{DBCF3D39-D573-4BEB-8AB7-9B3666D8182A}"/>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spTree>
    <p:extLst>
      <p:ext uri="{BB962C8B-B14F-4D97-AF65-F5344CB8AC3E}">
        <p14:creationId xmlns:p14="http://schemas.microsoft.com/office/powerpoint/2010/main" val="16272350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9" name="Picture 8" descr="Graphical user interface, text&#10;&#10;Description automatically generated">
            <a:extLst>
              <a:ext uri="{FF2B5EF4-FFF2-40B4-BE49-F238E27FC236}">
                <a16:creationId xmlns:a16="http://schemas.microsoft.com/office/drawing/2014/main" id="{2001BE38-04CD-4164-92EB-AC0F97D704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itle 1">
            <a:extLst>
              <a:ext uri="{FF2B5EF4-FFF2-40B4-BE49-F238E27FC236}">
                <a16:creationId xmlns:a16="http://schemas.microsoft.com/office/drawing/2014/main" id="{2074D08A-1F34-4F3F-8BF2-008D81E9BAD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2" name="Picture 1">
            <a:extLst>
              <a:ext uri="{FF2B5EF4-FFF2-40B4-BE49-F238E27FC236}">
                <a16:creationId xmlns:a16="http://schemas.microsoft.com/office/drawing/2014/main" id="{DB58D2EB-3271-84A8-A3A4-31A93E02F8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3478" y="5782520"/>
            <a:ext cx="8608522" cy="1027115"/>
          </a:xfrm>
          <a:prstGeom prst="rect">
            <a:avLst/>
          </a:prstGeom>
        </p:spPr>
      </p:pic>
    </p:spTree>
    <p:extLst>
      <p:ext uri="{BB962C8B-B14F-4D97-AF65-F5344CB8AC3E}">
        <p14:creationId xmlns:p14="http://schemas.microsoft.com/office/powerpoint/2010/main" val="390882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50E7CB-57BB-BBB1-6DF2-06D6634C34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8608522" cy="1027115"/>
          </a:xfrm>
          <a:prstGeom prst="rect">
            <a:avLst/>
          </a:prstGeom>
        </p:spPr>
      </p:pic>
      <p:pic>
        <p:nvPicPr>
          <p:cNvPr id="3" name="Picture 2">
            <a:extLst>
              <a:ext uri="{FF2B5EF4-FFF2-40B4-BE49-F238E27FC236}">
                <a16:creationId xmlns:a16="http://schemas.microsoft.com/office/drawing/2014/main" id="{7CEEC026-5EFD-B0F7-09CF-F5C6F8FF6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3478" y="3828"/>
            <a:ext cx="8608522" cy="1027115"/>
          </a:xfrm>
          <a:prstGeom prst="rect">
            <a:avLst/>
          </a:prstGeom>
        </p:spPr>
      </p:pic>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0" indent="0" algn="ctr">
              <a:buNone/>
              <a:defRPr>
                <a:latin typeface="Roboto" pitchFamily="2" charset="0"/>
                <a:ea typeface="Roboto" pitchFamily="2" charset="0"/>
                <a:cs typeface="Poppins" panose="00000500000000000000" pitchFamily="2" charset="0"/>
              </a:defRPr>
            </a:lvl1pPr>
            <a:lvl2pPr marL="457200" indent="0" algn="ctr">
              <a:buNone/>
              <a:defRPr>
                <a:latin typeface="Roboto" pitchFamily="2" charset="0"/>
                <a:ea typeface="Roboto" pitchFamily="2" charset="0"/>
                <a:cs typeface="Poppins" panose="00000500000000000000" pitchFamily="2" charset="0"/>
              </a:defRPr>
            </a:lvl2pPr>
            <a:lvl3pPr marL="914400" indent="0" algn="ctr">
              <a:buNone/>
              <a:defRPr>
                <a:latin typeface="Roboto" pitchFamily="2" charset="0"/>
                <a:ea typeface="Roboto" pitchFamily="2" charset="0"/>
                <a:cs typeface="Poppins" panose="00000500000000000000" pitchFamily="2" charset="0"/>
              </a:defRPr>
            </a:lvl3pPr>
            <a:lvl4pPr marL="1371600" indent="0" algn="ctr">
              <a:buNone/>
              <a:defRPr>
                <a:latin typeface="Roboto" pitchFamily="2" charset="0"/>
                <a:ea typeface="Roboto" pitchFamily="2" charset="0"/>
                <a:cs typeface="Poppins" panose="00000500000000000000" pitchFamily="2" charset="0"/>
              </a:defRPr>
            </a:lvl4pPr>
            <a:lvl5pPr marL="1828800" indent="0" algn="ctr">
              <a:buNone/>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Rectangle 15">
            <a:extLst>
              <a:ext uri="{FF2B5EF4-FFF2-40B4-BE49-F238E27FC236}">
                <a16:creationId xmlns:a16="http://schemas.microsoft.com/office/drawing/2014/main" id="{A59A6A69-E19A-4D85-80E9-5072B498DA06}"/>
              </a:ext>
            </a:extLst>
          </p:cNvPr>
          <p:cNvSpPr/>
          <p:nvPr userDrawn="1"/>
        </p:nvSpPr>
        <p:spPr>
          <a:xfrm>
            <a:off x="3878404" y="216568"/>
            <a:ext cx="3332022" cy="593977"/>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Rounded Corners 5">
            <a:extLst>
              <a:ext uri="{FF2B5EF4-FFF2-40B4-BE49-F238E27FC236}">
                <a16:creationId xmlns:a16="http://schemas.microsoft.com/office/drawing/2014/main" id="{A726D82F-A308-44DD-8CEA-83893004B0A9}"/>
              </a:ext>
            </a:extLst>
          </p:cNvPr>
          <p:cNvSpPr/>
          <p:nvPr userDrawn="1"/>
        </p:nvSpPr>
        <p:spPr>
          <a:xfrm>
            <a:off x="234615" y="3429000"/>
            <a:ext cx="5668880" cy="3237018"/>
          </a:xfrm>
          <a:prstGeom prst="roundRect">
            <a:avLst/>
          </a:prstGeom>
          <a:gradFill>
            <a:gsLst>
              <a:gs pos="100000">
                <a:srgbClr val="0075B5"/>
              </a:gs>
              <a:gs pos="0">
                <a:srgbClr val="0071BB">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indent="0" algn="ctr" fontAlgn="base">
              <a:lnSpc>
                <a:spcPct val="100000"/>
              </a:lnSpc>
              <a:spcBef>
                <a:spcPts val="0"/>
              </a:spcBef>
              <a:spcAft>
                <a:spcPts val="1200"/>
              </a:spcAft>
              <a:buNone/>
            </a:pPr>
            <a:r>
              <a:rPr lang="en-CA" sz="2400" b="1">
                <a:solidFill>
                  <a:schemeClr val="bg1"/>
                </a:solidFill>
                <a:latin typeface="Poppins" panose="00000500000000000000" pitchFamily="2" charset="0"/>
                <a:ea typeface="Roboto" pitchFamily="2" charset="0"/>
                <a:cs typeface="Poppins" panose="00000500000000000000" pitchFamily="2" charset="0"/>
              </a:rPr>
              <a:t>Possible Unhelpful Thoughts</a:t>
            </a:r>
          </a:p>
        </p:txBody>
      </p:sp>
      <p:sp>
        <p:nvSpPr>
          <p:cNvPr id="7" name="Rectangle: Rounded Corners 6">
            <a:extLst>
              <a:ext uri="{FF2B5EF4-FFF2-40B4-BE49-F238E27FC236}">
                <a16:creationId xmlns:a16="http://schemas.microsoft.com/office/drawing/2014/main" id="{C721FEC3-F4A7-4084-8C21-BF307DF3A5C1}"/>
              </a:ext>
            </a:extLst>
          </p:cNvPr>
          <p:cNvSpPr/>
          <p:nvPr userDrawn="1"/>
        </p:nvSpPr>
        <p:spPr>
          <a:xfrm>
            <a:off x="6288505" y="3429000"/>
            <a:ext cx="5668880" cy="3237018"/>
          </a:xfrm>
          <a:prstGeom prst="roundRect">
            <a:avLst/>
          </a:prstGeom>
          <a:gradFill>
            <a:gsLst>
              <a:gs pos="100000">
                <a:srgbClr val="3BA950"/>
              </a:gs>
              <a:gs pos="0">
                <a:srgbClr val="3BA950">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indent="0" algn="ctr" fontAlgn="base">
              <a:lnSpc>
                <a:spcPct val="100000"/>
              </a:lnSpc>
              <a:spcBef>
                <a:spcPts val="0"/>
              </a:spcBef>
              <a:spcAft>
                <a:spcPts val="1200"/>
              </a:spcAft>
              <a:buNone/>
            </a:pPr>
            <a:r>
              <a:rPr lang="en-CA" sz="2400" b="1">
                <a:solidFill>
                  <a:schemeClr val="bg1"/>
                </a:solidFill>
                <a:latin typeface="Poppins" panose="00000500000000000000" pitchFamily="2" charset="0"/>
                <a:ea typeface="Roboto" pitchFamily="2" charset="0"/>
                <a:cs typeface="Poppins" panose="00000500000000000000" pitchFamily="2" charset="0"/>
              </a:rPr>
              <a:t>Possible Helpful Thoughts</a:t>
            </a:r>
          </a:p>
        </p:txBody>
      </p:sp>
      <p:cxnSp>
        <p:nvCxnSpPr>
          <p:cNvPr id="8" name="Straight Connector 7">
            <a:extLst>
              <a:ext uri="{FF2B5EF4-FFF2-40B4-BE49-F238E27FC236}">
                <a16:creationId xmlns:a16="http://schemas.microsoft.com/office/drawing/2014/main" id="{198D9788-FDEB-4F6B-909C-2CFAE1B06A9B}"/>
              </a:ext>
            </a:extLst>
          </p:cNvPr>
          <p:cNvCxnSpPr/>
          <p:nvPr userDrawn="1"/>
        </p:nvCxnSpPr>
        <p:spPr>
          <a:xfrm>
            <a:off x="1026695" y="3255963"/>
            <a:ext cx="9753600"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48B726B-1D69-4BD1-BBE6-E2F53732B6BF}"/>
              </a:ext>
            </a:extLst>
          </p:cNvPr>
          <p:cNvSpPr>
            <a:spLocks noGrp="1"/>
          </p:cNvSpPr>
          <p:nvPr>
            <p:ph type="body" sz="quarter" idx="11"/>
          </p:nvPr>
        </p:nvSpPr>
        <p:spPr>
          <a:xfrm>
            <a:off x="234615" y="4067643"/>
            <a:ext cx="5668880" cy="2598375"/>
          </a:xfrm>
        </p:spPr>
        <p:txBody>
          <a:bodyPr>
            <a:noAutofit/>
          </a:bodyPr>
          <a:lstStyle>
            <a:lvl1pPr marL="177800" indent="-1778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1pPr>
            <a:lvl2pPr marL="8001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2pPr>
            <a:lvl3pPr marL="12573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3pPr>
            <a:lvl4pPr marL="17145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4pPr>
            <a:lvl5pPr marL="21717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5" name="Text Placeholder 10">
            <a:extLst>
              <a:ext uri="{FF2B5EF4-FFF2-40B4-BE49-F238E27FC236}">
                <a16:creationId xmlns:a16="http://schemas.microsoft.com/office/drawing/2014/main" id="{80A54C9B-0E5A-4359-9931-22EBA522F753}"/>
              </a:ext>
            </a:extLst>
          </p:cNvPr>
          <p:cNvSpPr>
            <a:spLocks noGrp="1"/>
          </p:cNvSpPr>
          <p:nvPr>
            <p:ph type="body" sz="quarter" idx="12"/>
          </p:nvPr>
        </p:nvSpPr>
        <p:spPr>
          <a:xfrm>
            <a:off x="6288505" y="4056880"/>
            <a:ext cx="5668880" cy="2598375"/>
          </a:xfrm>
        </p:spPr>
        <p:txBody>
          <a:bodyPr>
            <a:noAutofit/>
          </a:bodyPr>
          <a:lstStyle>
            <a:lvl1pPr marL="177800" indent="-1778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1pPr>
            <a:lvl2pPr marL="8001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2pPr>
            <a:lvl3pPr marL="12573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3pPr>
            <a:lvl4pPr marL="17145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4pPr>
            <a:lvl5pPr marL="21717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250922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457200" indent="-457200" algn="l">
              <a:buFont typeface="Arial" panose="020B0604020202020204" pitchFamily="34" charset="0"/>
              <a:buChar char="•"/>
              <a:defRPr>
                <a:latin typeface="Roboto" pitchFamily="2" charset="0"/>
                <a:ea typeface="Roboto" pitchFamily="2" charset="0"/>
                <a:cs typeface="Poppins" panose="00000500000000000000" pitchFamily="2" charset="0"/>
              </a:defRPr>
            </a:lvl1pPr>
            <a:lvl2pPr marL="800100" indent="-342900" algn="l">
              <a:buFont typeface="Arial" panose="020B0604020202020204" pitchFamily="34" charset="0"/>
              <a:buChar char="•"/>
              <a:defRPr>
                <a:latin typeface="Roboto" pitchFamily="2" charset="0"/>
                <a:ea typeface="Roboto" pitchFamily="2" charset="0"/>
                <a:cs typeface="Poppins" panose="00000500000000000000" pitchFamily="2" charset="0"/>
              </a:defRPr>
            </a:lvl2pPr>
            <a:lvl3pPr marL="1257300" indent="-342900" algn="l">
              <a:buFont typeface="Arial" panose="020B0604020202020204" pitchFamily="34" charset="0"/>
              <a:buChar char="•"/>
              <a:defRPr>
                <a:latin typeface="Roboto" pitchFamily="2" charset="0"/>
                <a:ea typeface="Roboto" pitchFamily="2" charset="0"/>
                <a:cs typeface="Poppins" panose="00000500000000000000" pitchFamily="2" charset="0"/>
              </a:defRPr>
            </a:lvl3pPr>
            <a:lvl4pPr marL="1657350" indent="-285750" algn="l">
              <a:buFont typeface="Arial" panose="020B0604020202020204" pitchFamily="34" charset="0"/>
              <a:buChar char="•"/>
              <a:defRPr>
                <a:latin typeface="Roboto" pitchFamily="2" charset="0"/>
                <a:ea typeface="Roboto" pitchFamily="2" charset="0"/>
                <a:cs typeface="Poppins" panose="00000500000000000000" pitchFamily="2" charset="0"/>
              </a:defRPr>
            </a:lvl4pPr>
            <a:lvl5pPr marL="2114550" indent="-285750" algn="l">
              <a:buFont typeface="Arial" panose="020B0604020202020204" pitchFamily="34" charset="0"/>
              <a:buChar char="•"/>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2" name="Picture 1">
            <a:extLst>
              <a:ext uri="{FF2B5EF4-FFF2-40B4-BE49-F238E27FC236}">
                <a16:creationId xmlns:a16="http://schemas.microsoft.com/office/drawing/2014/main" id="{B9E55C75-0C1E-4012-772B-B741E3C8C995}"/>
              </a:ext>
            </a:extLst>
          </p:cNvPr>
          <p:cNvPicPr>
            <a:picLocks noChangeAspect="1"/>
          </p:cNvPicPr>
          <p:nvPr userDrawn="1"/>
        </p:nvPicPr>
        <p:blipFill>
          <a:blip r:embed="rId2"/>
          <a:stretch>
            <a:fillRect/>
          </a:stretch>
        </p:blipFill>
        <p:spPr>
          <a:xfrm>
            <a:off x="0" y="0"/>
            <a:ext cx="12192000" cy="1030224"/>
          </a:xfrm>
          <a:prstGeom prst="rect">
            <a:avLst/>
          </a:prstGeom>
        </p:spPr>
      </p:pic>
    </p:spTree>
    <p:extLst>
      <p:ext uri="{BB962C8B-B14F-4D97-AF65-F5344CB8AC3E}">
        <p14:creationId xmlns:p14="http://schemas.microsoft.com/office/powerpoint/2010/main" val="34385452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144926" y="224542"/>
            <a:ext cx="9175537" cy="866322"/>
          </a:xfrm>
        </p:spPr>
        <p:txBody>
          <a:bodyPr/>
          <a:lstStyle>
            <a:lvl1pPr>
              <a:defRPr>
                <a:solidFill>
                  <a:srgbClr val="298135"/>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144926" y="1194118"/>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7" name="Picture 6" descr="Graphical user interface, text&#10;&#10;Description automatically generated">
            <a:extLst>
              <a:ext uri="{FF2B5EF4-FFF2-40B4-BE49-F238E27FC236}">
                <a16:creationId xmlns:a16="http://schemas.microsoft.com/office/drawing/2014/main" id="{BBF12625-C4A5-41DD-ACF1-8EF8CE75FD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3" name="Picture 2" descr="A green and purple dots and words&#10;&#10;Description automatically generated">
            <a:extLst>
              <a:ext uri="{FF2B5EF4-FFF2-40B4-BE49-F238E27FC236}">
                <a16:creationId xmlns:a16="http://schemas.microsoft.com/office/drawing/2014/main" id="{1BB55628-83B5-8624-A4F9-E556A674102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18582" y="6478565"/>
            <a:ext cx="1802396" cy="309787"/>
          </a:xfrm>
          <a:prstGeom prst="rect">
            <a:avLst/>
          </a:prstGeom>
        </p:spPr>
      </p:pic>
    </p:spTree>
    <p:extLst>
      <p:ext uri="{BB962C8B-B14F-4D97-AF65-F5344CB8AC3E}">
        <p14:creationId xmlns:p14="http://schemas.microsoft.com/office/powerpoint/2010/main" val="3166729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a:stretch/>
        </p:blipFill>
        <p:spPr>
          <a:xfrm>
            <a:off x="0" y="1"/>
            <a:ext cx="12192003" cy="6959561"/>
          </a:xfrm>
          <a:prstGeom prst="rect">
            <a:avLst/>
          </a:prstGeom>
          <a:noFill/>
          <a:ln>
            <a:noFill/>
          </a:ln>
        </p:spPr>
      </p:pic>
      <p:pic>
        <p:nvPicPr>
          <p:cNvPr id="13" name="Google Shape;13;p2" descr="Icon&#10;&#10;Description automatically generated"/>
          <p:cNvPicPr preferRelativeResize="0"/>
          <p:nvPr/>
        </p:nvPicPr>
        <p:blipFill rotWithShape="1">
          <a:blip r:embed="rId3">
            <a:alphaModFix/>
          </a:blip>
          <a:srcRect/>
          <a:stretch/>
        </p:blipFill>
        <p:spPr>
          <a:xfrm>
            <a:off x="10717292" y="5472760"/>
            <a:ext cx="1474715" cy="1486803"/>
          </a:xfrm>
          <a:prstGeom prst="rect">
            <a:avLst/>
          </a:prstGeom>
          <a:noFill/>
          <a:ln>
            <a:noFill/>
          </a:ln>
        </p:spPr>
      </p:pic>
      <p:sp>
        <p:nvSpPr>
          <p:cNvPr id="14" name="Google Shape;14;p2"/>
          <p:cNvSpPr txBox="1">
            <a:spLocks noGrp="1"/>
          </p:cNvSpPr>
          <p:nvPr>
            <p:ph type="title"/>
          </p:nvPr>
        </p:nvSpPr>
        <p:spPr>
          <a:xfrm>
            <a:off x="694767" y="742433"/>
            <a:ext cx="11018800" cy="6516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40008D"/>
              </a:buClr>
              <a:buSzPts val="1100"/>
              <a:buFont typeface="Poppins"/>
              <a:buNone/>
              <a:defRPr>
                <a:solidFill>
                  <a:srgbClr val="40008D"/>
                </a:solidFill>
                <a:latin typeface="Poppins"/>
                <a:ea typeface="Poppins"/>
                <a:cs typeface="Poppins"/>
                <a:sym typeface="Poppi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 name="Google Shape;15;p2"/>
          <p:cNvSpPr txBox="1">
            <a:spLocks noGrp="1"/>
          </p:cNvSpPr>
          <p:nvPr>
            <p:ph type="body" idx="1"/>
          </p:nvPr>
        </p:nvSpPr>
        <p:spPr>
          <a:xfrm>
            <a:off x="872367" y="1457500"/>
            <a:ext cx="10698800" cy="4703200"/>
          </a:xfrm>
          <a:prstGeom prst="rect">
            <a:avLst/>
          </a:prstGeom>
          <a:noFill/>
          <a:ln>
            <a:noFill/>
          </a:ln>
        </p:spPr>
        <p:txBody>
          <a:bodyPr spcFirstLastPara="1" wrap="square" lIns="0" tIns="34275" rIns="0" bIns="34275" anchor="t" anchorCtr="0">
            <a:normAutofit/>
          </a:bodyPr>
          <a:lstStyle>
            <a:lvl1pPr marL="609585" lvl="0" indent="-507987" algn="l">
              <a:lnSpc>
                <a:spcPct val="113000"/>
              </a:lnSpc>
              <a:spcBef>
                <a:spcPts val="667"/>
              </a:spcBef>
              <a:spcAft>
                <a:spcPts val="0"/>
              </a:spcAft>
              <a:buClr>
                <a:schemeClr val="dk1"/>
              </a:buClr>
              <a:buSzPts val="2400"/>
              <a:buFont typeface="Roboto"/>
              <a:buChar char="•"/>
              <a:defRPr b="1">
                <a:solidFill>
                  <a:schemeClr val="dk1"/>
                </a:solidFill>
                <a:latin typeface="Roboto"/>
                <a:ea typeface="Roboto"/>
                <a:cs typeface="Roboto"/>
                <a:sym typeface="Roboto"/>
              </a:defRPr>
            </a:lvl1pPr>
            <a:lvl2pPr marL="1219170" lvl="1" indent="-423323" algn="l">
              <a:lnSpc>
                <a:spcPct val="113000"/>
              </a:lnSpc>
              <a:spcBef>
                <a:spcPts val="667"/>
              </a:spcBef>
              <a:spcAft>
                <a:spcPts val="0"/>
              </a:spcAft>
              <a:buClr>
                <a:schemeClr val="dk1"/>
              </a:buClr>
              <a:buSzPts val="1400"/>
              <a:buFont typeface="Roboto"/>
              <a:buChar char="•"/>
              <a:defRPr b="1">
                <a:latin typeface="Roboto"/>
                <a:ea typeface="Roboto"/>
                <a:cs typeface="Roboto"/>
                <a:sym typeface="Roboto"/>
              </a:defRPr>
            </a:lvl2pPr>
            <a:lvl3pPr marL="1828754" lvl="2" indent="-423323" algn="l">
              <a:lnSpc>
                <a:spcPct val="113000"/>
              </a:lnSpc>
              <a:spcBef>
                <a:spcPts val="667"/>
              </a:spcBef>
              <a:spcAft>
                <a:spcPts val="0"/>
              </a:spcAft>
              <a:buClr>
                <a:schemeClr val="dk1"/>
              </a:buClr>
              <a:buSzPts val="1400"/>
              <a:buFont typeface="Roboto"/>
              <a:buChar char="•"/>
              <a:defRPr b="1">
                <a:latin typeface="Roboto"/>
                <a:ea typeface="Roboto"/>
                <a:cs typeface="Roboto"/>
                <a:sym typeface="Roboto"/>
              </a:defRPr>
            </a:lvl3pPr>
            <a:lvl4pPr marL="2438339" lvl="3" indent="-423323" algn="l">
              <a:lnSpc>
                <a:spcPct val="113000"/>
              </a:lnSpc>
              <a:spcBef>
                <a:spcPts val="667"/>
              </a:spcBef>
              <a:spcAft>
                <a:spcPts val="0"/>
              </a:spcAft>
              <a:buClr>
                <a:schemeClr val="dk1"/>
              </a:buClr>
              <a:buSzPts val="1400"/>
              <a:buFont typeface="Roboto"/>
              <a:buChar char="•"/>
              <a:defRPr b="1">
                <a:latin typeface="Roboto"/>
                <a:ea typeface="Roboto"/>
                <a:cs typeface="Roboto"/>
                <a:sym typeface="Roboto"/>
              </a:defRPr>
            </a:lvl4pPr>
            <a:lvl5pPr marL="3047924" lvl="4" indent="-423323" algn="l">
              <a:lnSpc>
                <a:spcPct val="113000"/>
              </a:lnSpc>
              <a:spcBef>
                <a:spcPts val="667"/>
              </a:spcBef>
              <a:spcAft>
                <a:spcPts val="0"/>
              </a:spcAft>
              <a:buClr>
                <a:schemeClr val="dk1"/>
              </a:buClr>
              <a:buSzPts val="1400"/>
              <a:buFont typeface="Roboto"/>
              <a:buChar char="•"/>
              <a:defRPr b="1">
                <a:latin typeface="Roboto"/>
                <a:ea typeface="Roboto"/>
                <a:cs typeface="Roboto"/>
                <a:sym typeface="Roboto"/>
              </a:defRPr>
            </a:lvl5pPr>
            <a:lvl6pPr marL="3657509" lvl="5" indent="-304792" algn="l">
              <a:lnSpc>
                <a:spcPct val="100000"/>
              </a:lnSpc>
              <a:spcBef>
                <a:spcPts val="0"/>
              </a:spcBef>
              <a:spcAft>
                <a:spcPts val="0"/>
              </a:spcAft>
              <a:buSzPts val="1100"/>
              <a:buFont typeface="Roboto"/>
              <a:buNone/>
              <a:defRPr b="1">
                <a:latin typeface="Roboto"/>
                <a:ea typeface="Roboto"/>
                <a:cs typeface="Roboto"/>
                <a:sym typeface="Roboto"/>
              </a:defRPr>
            </a:lvl6pPr>
            <a:lvl7pPr marL="4267093" lvl="6" indent="-304792" algn="l">
              <a:lnSpc>
                <a:spcPct val="100000"/>
              </a:lnSpc>
              <a:spcBef>
                <a:spcPts val="0"/>
              </a:spcBef>
              <a:spcAft>
                <a:spcPts val="0"/>
              </a:spcAft>
              <a:buSzPts val="1100"/>
              <a:buFont typeface="Roboto"/>
              <a:buNone/>
              <a:defRPr b="1">
                <a:latin typeface="Roboto"/>
                <a:ea typeface="Roboto"/>
                <a:cs typeface="Roboto"/>
                <a:sym typeface="Roboto"/>
              </a:defRPr>
            </a:lvl7pPr>
            <a:lvl8pPr marL="4876678" lvl="7" indent="-304792" algn="l">
              <a:lnSpc>
                <a:spcPct val="100000"/>
              </a:lnSpc>
              <a:spcBef>
                <a:spcPts val="0"/>
              </a:spcBef>
              <a:spcAft>
                <a:spcPts val="0"/>
              </a:spcAft>
              <a:buSzPts val="1100"/>
              <a:buFont typeface="Roboto"/>
              <a:buNone/>
              <a:defRPr b="1">
                <a:latin typeface="Roboto"/>
                <a:ea typeface="Roboto"/>
                <a:cs typeface="Roboto"/>
                <a:sym typeface="Roboto"/>
              </a:defRPr>
            </a:lvl8pPr>
            <a:lvl9pPr marL="5486263" lvl="8" indent="-304792" algn="l">
              <a:lnSpc>
                <a:spcPct val="100000"/>
              </a:lnSpc>
              <a:spcBef>
                <a:spcPts val="0"/>
              </a:spcBef>
              <a:spcAft>
                <a:spcPts val="0"/>
              </a:spcAft>
              <a:buSzPts val="1100"/>
              <a:buFont typeface="Roboto"/>
              <a:buNone/>
              <a:defRPr b="1">
                <a:latin typeface="Roboto"/>
                <a:ea typeface="Roboto"/>
                <a:cs typeface="Roboto"/>
                <a:sym typeface="Roboto"/>
              </a:defRPr>
            </a:lvl9pPr>
          </a:lstStyle>
          <a:p>
            <a:endParaRPr/>
          </a:p>
        </p:txBody>
      </p:sp>
    </p:spTree>
    <p:extLst>
      <p:ext uri="{BB962C8B-B14F-4D97-AF65-F5344CB8AC3E}">
        <p14:creationId xmlns:p14="http://schemas.microsoft.com/office/powerpoint/2010/main" val="2326898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02D3-ADDB-487E-825D-02301810E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CA" dirty="0"/>
          </a:p>
        </p:txBody>
      </p:sp>
      <p:sp>
        <p:nvSpPr>
          <p:cNvPr id="3" name="Text Placeholder 2">
            <a:extLst>
              <a:ext uri="{FF2B5EF4-FFF2-40B4-BE49-F238E27FC236}">
                <a16:creationId xmlns:a16="http://schemas.microsoft.com/office/drawing/2014/main" id="{D570FF4A-4F55-408D-9A82-8886BA45EB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E467884-3C68-41C0-BB8E-2D333D9797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899B3B-6F22-4062-AD25-97947FF28E08}" type="datetimeFigureOut">
              <a:rPr lang="en-CA" smtClean="0"/>
              <a:t>2025-03-14</a:t>
            </a:fld>
            <a:endParaRPr lang="en-CA"/>
          </a:p>
        </p:txBody>
      </p:sp>
      <p:sp>
        <p:nvSpPr>
          <p:cNvPr id="5" name="Footer Placeholder 4">
            <a:extLst>
              <a:ext uri="{FF2B5EF4-FFF2-40B4-BE49-F238E27FC236}">
                <a16:creationId xmlns:a16="http://schemas.microsoft.com/office/drawing/2014/main" id="{5D3ADBF0-0DCC-486F-9E5B-BA3CB1359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98C9F98F-2E53-4AF8-98D9-42DAF51549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6A7D2-6F68-403F-AE25-3E9E5363C17A}" type="slidenum">
              <a:rPr lang="en-CA" smtClean="0"/>
              <a:t>‹#›</a:t>
            </a:fld>
            <a:endParaRPr lang="en-CA"/>
          </a:p>
        </p:txBody>
      </p:sp>
    </p:spTree>
    <p:extLst>
      <p:ext uri="{BB962C8B-B14F-4D97-AF65-F5344CB8AC3E}">
        <p14:creationId xmlns:p14="http://schemas.microsoft.com/office/powerpoint/2010/main" val="34278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 id="2147483663" r:id="rId5"/>
    <p:sldLayoutId id="2147483665" r:id="rId6"/>
    <p:sldLayoutId id="2147483668" r:id="rId7"/>
    <p:sldLayoutId id="2147483667" r:id="rId8"/>
    <p:sldLayoutId id="2147483669" r:id="rId9"/>
    <p:sldLayoutId id="2147483670" r:id="rId10"/>
    <p:sldLayoutId id="2147483672"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video" Target="https://www.youtube.com/embed/boT7p5kw-MQ?feature=oembed" TargetMode="External"/><Relationship Id="rId4" Type="http://schemas.openxmlformats.org/officeDocument/2006/relationships/image" Target="../media/image18.jpeg"/></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616424"/>
            <a:ext cx="11813738" cy="2387600"/>
          </a:xfrm>
        </p:spPr>
        <p:txBody>
          <a:bodyPr vert="horz" lIns="91440" tIns="45720" rIns="91440" bIns="45720" rtlCol="0" anchor="b">
            <a:noAutofit/>
          </a:bodyPr>
          <a:lstStyle/>
          <a:p>
            <a:pPr marL="139700">
              <a:spcBef>
                <a:spcPts val="750"/>
              </a:spcBef>
            </a:pPr>
            <a:r>
              <a:rPr lang="en-US" b="1" dirty="0">
                <a:solidFill>
                  <a:srgbClr val="277F34"/>
                </a:solidFill>
                <a:latin typeface="Arial" panose="020B0604020202020204" pitchFamily="34" charset="0"/>
                <a:ea typeface="Tahoma"/>
                <a:cs typeface="Arial" panose="020B0604020202020204" pitchFamily="34" charset="0"/>
              </a:rPr>
              <a:t>Understanding Stress and</a:t>
            </a:r>
            <a:br>
              <a:rPr lang="en-US" b="1" dirty="0">
                <a:solidFill>
                  <a:srgbClr val="277F34"/>
                </a:solidFill>
                <a:latin typeface="Arial" panose="020B0604020202020204" pitchFamily="34" charset="0"/>
                <a:ea typeface="Tahoma" panose="020B0604030504040204" pitchFamily="34" charset="0"/>
                <a:cs typeface="Arial" panose="020B0604020202020204" pitchFamily="34" charset="0"/>
              </a:rPr>
            </a:br>
            <a:r>
              <a:rPr lang="en-US" b="1" dirty="0">
                <a:solidFill>
                  <a:srgbClr val="277F34"/>
                </a:solidFill>
                <a:latin typeface="Arial" panose="020B0604020202020204" pitchFamily="34" charset="0"/>
                <a:ea typeface="Tahoma"/>
                <a:cs typeface="Arial" panose="020B0604020202020204" pitchFamily="34" charset="0"/>
              </a:rPr>
              <a:t>Managing Transitions</a:t>
            </a:r>
            <a:endParaRPr lang="en-CA" b="1" dirty="0">
              <a:solidFill>
                <a:srgbClr val="277F34"/>
              </a:solidFill>
              <a:latin typeface="Arial" panose="020B0604020202020204" pitchFamily="34" charset="0"/>
              <a:ea typeface="Tahoma" panose="020B0604030504040204" pitchFamily="34" charset="0"/>
              <a:cs typeface="Arial" panose="020B0604020202020204" pitchFamily="34" charset="0"/>
            </a:endParaRPr>
          </a:p>
        </p:txBody>
      </p:sp>
      <p:sp>
        <p:nvSpPr>
          <p:cNvPr id="5" name="Title 1">
            <a:extLst>
              <a:ext uri="{FF2B5EF4-FFF2-40B4-BE49-F238E27FC236}">
                <a16:creationId xmlns:a16="http://schemas.microsoft.com/office/drawing/2014/main" id="{BC689049-EC42-40CC-AD33-7BC353F7394E}"/>
              </a:ext>
            </a:extLst>
          </p:cNvPr>
          <p:cNvSpPr txBox="1">
            <a:spLocks/>
          </p:cNvSpPr>
          <p:nvPr/>
        </p:nvSpPr>
        <p:spPr>
          <a:xfrm>
            <a:off x="0" y="0"/>
            <a:ext cx="2898338" cy="79329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rgbClr val="40008D"/>
                </a:solidFill>
                <a:latin typeface="Poppins" panose="00000500000000000000" pitchFamily="2" charset="0"/>
                <a:ea typeface="+mj-ea"/>
                <a:cs typeface="Poppins" panose="00000500000000000000" pitchFamily="2" charset="0"/>
              </a:defRPr>
            </a:lvl1pPr>
          </a:lstStyle>
          <a:p>
            <a:pPr algn="l"/>
            <a:r>
              <a:rPr lang="en-CA" sz="4400" b="1" dirty="0">
                <a:solidFill>
                  <a:srgbClr val="44237D"/>
                </a:solidFill>
                <a:latin typeface="Arial" panose="020B0604020202020204" pitchFamily="34" charset="0"/>
                <a:ea typeface="Tahoma" panose="020B0604030504040204" pitchFamily="34" charset="0"/>
                <a:cs typeface="Arial" panose="020B0604020202020204" pitchFamily="34" charset="0"/>
              </a:rPr>
              <a:t>Lesson 4</a:t>
            </a:r>
          </a:p>
        </p:txBody>
      </p:sp>
    </p:spTree>
    <p:extLst>
      <p:ext uri="{BB962C8B-B14F-4D97-AF65-F5344CB8AC3E}">
        <p14:creationId xmlns:p14="http://schemas.microsoft.com/office/powerpoint/2010/main" val="1358720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2B463BCB-AB5C-9435-684F-459BA986968A}"/>
              </a:ext>
            </a:extLst>
          </p:cNvPr>
          <p:cNvSpPr txBox="1">
            <a:spLocks noGrp="1"/>
          </p:cNvSpPr>
          <p:nvPr>
            <p:ph type="title" idx="4294967295"/>
          </p:nvPr>
        </p:nvSpPr>
        <p:spPr>
          <a:xfrm>
            <a:off x="958850" y="173187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ea typeface="+mj-ea"/>
                <a:cs typeface="Arial" panose="020B0604020202020204" pitchFamily="34" charset="0"/>
              </a:rPr>
              <a:t>Exciting or challenging?</a:t>
            </a:r>
          </a:p>
        </p:txBody>
      </p:sp>
      <p:sp>
        <p:nvSpPr>
          <p:cNvPr id="5" name="TextBox 4">
            <a:extLst>
              <a:ext uri="{FF2B5EF4-FFF2-40B4-BE49-F238E27FC236}">
                <a16:creationId xmlns:a16="http://schemas.microsoft.com/office/drawing/2014/main" id="{3BC2211F-1B65-012B-ADB6-870327F67419}"/>
              </a:ext>
            </a:extLst>
          </p:cNvPr>
          <p:cNvSpPr txBox="1"/>
          <p:nvPr/>
        </p:nvSpPr>
        <p:spPr>
          <a:xfrm>
            <a:off x="1794860" y="3429000"/>
            <a:ext cx="9211879" cy="1559786"/>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lvl="0" indent="0" algn="ctr">
              <a:lnSpc>
                <a:spcPct val="113000"/>
              </a:lnSpc>
              <a:spcBef>
                <a:spcPts val="500"/>
              </a:spcBef>
              <a:spcAft>
                <a:spcPts val="0"/>
              </a:spcAft>
              <a:buSzPts val="2400"/>
              <a:buNone/>
              <a:defRPr sz="4400" b="1">
                <a:solidFill>
                  <a:srgbClr val="0070C0"/>
                </a:solidFill>
                <a:latin typeface="Arial" panose="020B0604020202020204" pitchFamily="34" charset="0"/>
                <a:cs typeface="Arial" panose="020B0604020202020204" pitchFamily="34" charset="0"/>
              </a:defRPr>
            </a:lvl1pPr>
          </a:lstStyle>
          <a:p>
            <a:r>
              <a:rPr lang="en-CA" dirty="0"/>
              <a:t>Meeting new people and having new experiences</a:t>
            </a:r>
          </a:p>
        </p:txBody>
      </p:sp>
    </p:spTree>
    <p:extLst>
      <p:ext uri="{BB962C8B-B14F-4D97-AF65-F5344CB8AC3E}">
        <p14:creationId xmlns:p14="http://schemas.microsoft.com/office/powerpoint/2010/main" val="1987906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3C11504F-92EB-8273-6EA2-2354F32A267A}"/>
              </a:ext>
            </a:extLst>
          </p:cNvPr>
          <p:cNvSpPr txBox="1">
            <a:spLocks noGrp="1"/>
          </p:cNvSpPr>
          <p:nvPr>
            <p:ph type="title" idx="4294967295"/>
          </p:nvPr>
        </p:nvSpPr>
        <p:spPr>
          <a:xfrm>
            <a:off x="958850" y="173187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ea typeface="+mj-ea"/>
                <a:cs typeface="Arial" panose="020B0604020202020204" pitchFamily="34" charset="0"/>
              </a:rPr>
              <a:t>Exciting or challenging?</a:t>
            </a:r>
          </a:p>
        </p:txBody>
      </p:sp>
      <p:sp>
        <p:nvSpPr>
          <p:cNvPr id="5" name="TextBox 4">
            <a:extLst>
              <a:ext uri="{FF2B5EF4-FFF2-40B4-BE49-F238E27FC236}">
                <a16:creationId xmlns:a16="http://schemas.microsoft.com/office/drawing/2014/main" id="{3BC2211F-1B65-012B-ADB6-870327F67419}"/>
              </a:ext>
            </a:extLst>
          </p:cNvPr>
          <p:cNvSpPr txBox="1"/>
          <p:nvPr/>
        </p:nvSpPr>
        <p:spPr>
          <a:xfrm>
            <a:off x="1836901" y="3429000"/>
            <a:ext cx="9127797" cy="1559786"/>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lvl="0" indent="0" algn="ctr">
              <a:lnSpc>
                <a:spcPct val="113000"/>
              </a:lnSpc>
              <a:spcBef>
                <a:spcPts val="500"/>
              </a:spcBef>
              <a:spcAft>
                <a:spcPts val="0"/>
              </a:spcAft>
              <a:buSzPts val="2400"/>
              <a:buNone/>
              <a:defRPr sz="4400" b="1">
                <a:solidFill>
                  <a:srgbClr val="0070C0"/>
                </a:solidFill>
                <a:latin typeface="Arial" panose="020B0604020202020204" pitchFamily="34" charset="0"/>
                <a:cs typeface="Arial" panose="020B0604020202020204" pitchFamily="34" charset="0"/>
              </a:defRPr>
            </a:lvl1pPr>
          </a:lstStyle>
          <a:p>
            <a:r>
              <a:rPr lang="en-CA" dirty="0"/>
              <a:t>Feeling one step closer to the future you want</a:t>
            </a:r>
          </a:p>
        </p:txBody>
      </p:sp>
    </p:spTree>
    <p:extLst>
      <p:ext uri="{BB962C8B-B14F-4D97-AF65-F5344CB8AC3E}">
        <p14:creationId xmlns:p14="http://schemas.microsoft.com/office/powerpoint/2010/main" val="1229197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D959DE0F-9CDB-F898-010D-D50DD7FE2037}"/>
              </a:ext>
            </a:extLst>
          </p:cNvPr>
          <p:cNvSpPr txBox="1">
            <a:spLocks noGrp="1"/>
          </p:cNvSpPr>
          <p:nvPr>
            <p:ph type="title" idx="4294967295"/>
          </p:nvPr>
        </p:nvSpPr>
        <p:spPr>
          <a:xfrm>
            <a:off x="958850" y="173187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ea typeface="+mj-ea"/>
                <a:cs typeface="Arial" panose="020B0604020202020204" pitchFamily="34" charset="0"/>
              </a:rPr>
              <a:t>Exciting or challenging?</a:t>
            </a:r>
          </a:p>
        </p:txBody>
      </p:sp>
      <p:sp>
        <p:nvSpPr>
          <p:cNvPr id="5" name="TextBox 4">
            <a:extLst>
              <a:ext uri="{FF2B5EF4-FFF2-40B4-BE49-F238E27FC236}">
                <a16:creationId xmlns:a16="http://schemas.microsoft.com/office/drawing/2014/main" id="{3BC2211F-1B65-012B-ADB6-870327F67419}"/>
              </a:ext>
            </a:extLst>
          </p:cNvPr>
          <p:cNvSpPr txBox="1"/>
          <p:nvPr/>
        </p:nvSpPr>
        <p:spPr>
          <a:xfrm>
            <a:off x="825500" y="3429000"/>
            <a:ext cx="10541000" cy="1813317"/>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lvl="0" indent="0" algn="ctr">
              <a:lnSpc>
                <a:spcPct val="113000"/>
              </a:lnSpc>
              <a:spcBef>
                <a:spcPts val="500"/>
              </a:spcBef>
              <a:spcAft>
                <a:spcPts val="0"/>
              </a:spcAft>
              <a:buSzPts val="2400"/>
              <a:buNone/>
              <a:defRPr sz="3600" b="1">
                <a:solidFill>
                  <a:srgbClr val="0070C0"/>
                </a:solidFill>
                <a:latin typeface="Arial" panose="020B0604020202020204" pitchFamily="34" charset="0"/>
                <a:cs typeface="Arial" panose="020B0604020202020204" pitchFamily="34" charset="0"/>
              </a:defRPr>
            </a:lvl1pPr>
          </a:lstStyle>
          <a:p>
            <a:r>
              <a:rPr lang="en-CA" dirty="0"/>
              <a:t>Having many decisions to make (e.g., choosing a career path, where to apply to school or for a job, where to live, who to live with, etc.)</a:t>
            </a:r>
          </a:p>
        </p:txBody>
      </p:sp>
    </p:spTree>
    <p:extLst>
      <p:ext uri="{BB962C8B-B14F-4D97-AF65-F5344CB8AC3E}">
        <p14:creationId xmlns:p14="http://schemas.microsoft.com/office/powerpoint/2010/main" val="3277818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FA46D7FB-8089-6A7D-DCEC-B8F4D3007D51}"/>
              </a:ext>
            </a:extLst>
          </p:cNvPr>
          <p:cNvSpPr txBox="1">
            <a:spLocks noGrp="1"/>
          </p:cNvSpPr>
          <p:nvPr>
            <p:ph type="title" idx="4294967295"/>
          </p:nvPr>
        </p:nvSpPr>
        <p:spPr>
          <a:xfrm>
            <a:off x="958850" y="173187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ea typeface="+mj-ea"/>
                <a:cs typeface="Arial" panose="020B0604020202020204" pitchFamily="34" charset="0"/>
              </a:rPr>
              <a:t>Exciting or challenging?</a:t>
            </a:r>
          </a:p>
        </p:txBody>
      </p:sp>
      <p:sp>
        <p:nvSpPr>
          <p:cNvPr id="5" name="TextBox 4">
            <a:extLst>
              <a:ext uri="{FF2B5EF4-FFF2-40B4-BE49-F238E27FC236}">
                <a16:creationId xmlns:a16="http://schemas.microsoft.com/office/drawing/2014/main" id="{3BC2211F-1B65-012B-ADB6-870327F67419}"/>
              </a:ext>
            </a:extLst>
          </p:cNvPr>
          <p:cNvSpPr txBox="1"/>
          <p:nvPr/>
        </p:nvSpPr>
        <p:spPr>
          <a:xfrm>
            <a:off x="1619140" y="3429000"/>
            <a:ext cx="9563319" cy="1559786"/>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lvl="0" indent="0" algn="ctr">
              <a:lnSpc>
                <a:spcPct val="113000"/>
              </a:lnSpc>
              <a:spcBef>
                <a:spcPts val="500"/>
              </a:spcBef>
              <a:spcAft>
                <a:spcPts val="0"/>
              </a:spcAft>
              <a:buSzPts val="2400"/>
              <a:buNone/>
              <a:defRPr sz="4400" b="1">
                <a:solidFill>
                  <a:srgbClr val="0070C0"/>
                </a:solidFill>
                <a:latin typeface="Arial" panose="020B0604020202020204" pitchFamily="34" charset="0"/>
                <a:cs typeface="Arial" panose="020B0604020202020204" pitchFamily="34" charset="0"/>
              </a:defRPr>
            </a:lvl1pPr>
          </a:lstStyle>
          <a:p>
            <a:r>
              <a:rPr lang="en-CA" dirty="0"/>
              <a:t>Figuring out your identity and who you want to be </a:t>
            </a:r>
          </a:p>
        </p:txBody>
      </p:sp>
    </p:spTree>
    <p:extLst>
      <p:ext uri="{BB962C8B-B14F-4D97-AF65-F5344CB8AC3E}">
        <p14:creationId xmlns:p14="http://schemas.microsoft.com/office/powerpoint/2010/main" val="3756514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19482DA2-AD93-D200-8FAC-18DA04D0CC56}"/>
              </a:ext>
            </a:extLst>
          </p:cNvPr>
          <p:cNvSpPr txBox="1">
            <a:spLocks noGrp="1"/>
          </p:cNvSpPr>
          <p:nvPr>
            <p:ph type="title" idx="4294967295"/>
          </p:nvPr>
        </p:nvSpPr>
        <p:spPr>
          <a:xfrm>
            <a:off x="958850" y="173187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ea typeface="+mj-ea"/>
                <a:cs typeface="Arial" panose="020B0604020202020204" pitchFamily="34" charset="0"/>
              </a:rPr>
              <a:t>Exciting or challenging?</a:t>
            </a:r>
          </a:p>
        </p:txBody>
      </p:sp>
      <p:sp>
        <p:nvSpPr>
          <p:cNvPr id="5" name="TextBox 4">
            <a:extLst>
              <a:ext uri="{FF2B5EF4-FFF2-40B4-BE49-F238E27FC236}">
                <a16:creationId xmlns:a16="http://schemas.microsoft.com/office/drawing/2014/main" id="{3BC2211F-1B65-012B-ADB6-870327F67419}"/>
              </a:ext>
            </a:extLst>
          </p:cNvPr>
          <p:cNvSpPr txBox="1"/>
          <p:nvPr/>
        </p:nvSpPr>
        <p:spPr>
          <a:xfrm>
            <a:off x="1673991" y="3429000"/>
            <a:ext cx="9453617" cy="1559786"/>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lvl="0" indent="0" algn="ctr">
              <a:lnSpc>
                <a:spcPct val="113000"/>
              </a:lnSpc>
              <a:spcBef>
                <a:spcPts val="500"/>
              </a:spcBef>
              <a:spcAft>
                <a:spcPts val="0"/>
              </a:spcAft>
              <a:buSzPts val="2400"/>
              <a:buNone/>
              <a:defRPr sz="4400" b="1">
                <a:solidFill>
                  <a:srgbClr val="0070C0"/>
                </a:solidFill>
                <a:latin typeface="Arial" panose="020B0604020202020204" pitchFamily="34" charset="0"/>
                <a:cs typeface="Arial" panose="020B0604020202020204" pitchFamily="34" charset="0"/>
              </a:defRPr>
            </a:lvl1pPr>
          </a:lstStyle>
          <a:p>
            <a:r>
              <a:rPr lang="en-CA" dirty="0"/>
              <a:t>Exploring new paths and having big changes ahead</a:t>
            </a:r>
          </a:p>
        </p:txBody>
      </p:sp>
    </p:spTree>
    <p:extLst>
      <p:ext uri="{BB962C8B-B14F-4D97-AF65-F5344CB8AC3E}">
        <p14:creationId xmlns:p14="http://schemas.microsoft.com/office/powerpoint/2010/main" val="1931602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B57B5D6-C85A-D74A-8786-9F9EC6D324D8}"/>
              </a:ext>
              <a:ext uri="{C183D7F6-B498-43B3-948B-1728B52AA6E4}">
                <adec:decorative xmlns:adec="http://schemas.microsoft.com/office/drawing/2017/decorative" val="1"/>
              </a:ext>
            </a:extLst>
          </p:cNvPr>
          <p:cNvPicPr preferRelativeResize="0">
            <a:picLocks noGrp="1" noChangeAspect="1"/>
          </p:cNvPicPr>
          <p:nvPr>
            <p:ph type="pic" idx="4294967295"/>
          </p:nvPr>
        </p:nvPicPr>
        <p:blipFill rotWithShape="1">
          <a:blip r:embed="rId3">
            <a:extLst>
              <a:ext uri="{28A0092B-C50C-407E-A947-70E740481C1C}">
                <a14:useLocalDpi xmlns:a14="http://schemas.microsoft.com/office/drawing/2010/main" val="0"/>
              </a:ext>
            </a:extLst>
          </a:blip>
          <a:srcRect t="-1180" b="-1019"/>
          <a:stretch/>
        </p:blipFill>
        <p:spPr>
          <a:xfrm>
            <a:off x="4914900" y="825500"/>
            <a:ext cx="6842506" cy="4851400"/>
          </a:xfrm>
          <a:prstGeom prst="roundRect">
            <a:avLst/>
          </a:prstGeom>
          <a:ln>
            <a:solidFill>
              <a:schemeClr val="bg1"/>
            </a:solidFill>
          </a:ln>
          <a:effectLst>
            <a:outerShdw blurRad="50800" dist="38100" dir="2700000" algn="tl" rotWithShape="0">
              <a:prstClr val="black">
                <a:alpha val="40000"/>
              </a:prstClr>
            </a:outerShdw>
          </a:effectLst>
        </p:spPr>
      </p:pic>
      <p:sp>
        <p:nvSpPr>
          <p:cNvPr id="4" name="Title 3">
            <a:extLst>
              <a:ext uri="{FF2B5EF4-FFF2-40B4-BE49-F238E27FC236}">
                <a16:creationId xmlns:a16="http://schemas.microsoft.com/office/drawing/2014/main" id="{4BFE975E-E245-C31E-C8D6-B28B6D40C172}"/>
              </a:ext>
            </a:extLst>
          </p:cNvPr>
          <p:cNvSpPr txBox="1">
            <a:spLocks noGrp="1"/>
          </p:cNvSpPr>
          <p:nvPr>
            <p:ph type="title" idx="4294967295"/>
          </p:nvPr>
        </p:nvSpPr>
        <p:spPr>
          <a:xfrm>
            <a:off x="434594" y="2536972"/>
            <a:ext cx="4062248" cy="13111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Tx/>
              <a:buSzPts val="1600"/>
              <a:buFontTx/>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ea typeface="+mn-ea"/>
                <a:cs typeface="Arial" panose="020B0604020202020204" pitchFamily="34" charset="0"/>
              </a:rPr>
              <a:t>Pathway stress</a:t>
            </a:r>
            <a:endParaRPr kumimoji="0" lang="fr-CA" sz="4400" b="1" i="0" u="none" strike="noStrike" kern="1200" cap="none" spc="0" normalizeH="0" baseline="0" noProof="0" dirty="0">
              <a:ln>
                <a:noFill/>
              </a:ln>
              <a:solidFill>
                <a:srgbClr val="44237D"/>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68472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034873" cy="1325563"/>
          </a:xfrm>
        </p:spPr>
        <p:txBody>
          <a:bodyPr vert="horz" lIns="91440" tIns="45720" rIns="91440" bIns="45720" rtlCol="0" anchor="ctr">
            <a:noAutofit/>
          </a:bodyPr>
          <a:lstStyle/>
          <a:p>
            <a:pPr>
              <a:lnSpc>
                <a:spcPct val="110000"/>
              </a:lnSpc>
            </a:pPr>
            <a:r>
              <a:rPr lang="en-CA" sz="4800" b="1" dirty="0">
                <a:latin typeface="Arial" panose="020B0604020202020204" pitchFamily="34" charset="0"/>
                <a:cs typeface="Arial" panose="020B0604020202020204" pitchFamily="34" charset="0"/>
              </a:rPr>
              <a:t>Pathway stress</a:t>
            </a:r>
          </a:p>
        </p:txBody>
      </p:sp>
      <p:sp>
        <p:nvSpPr>
          <p:cNvPr id="5" name="TextBox 4">
            <a:extLst>
              <a:ext uri="{FF2B5EF4-FFF2-40B4-BE49-F238E27FC236}">
                <a16:creationId xmlns:a16="http://schemas.microsoft.com/office/drawing/2014/main" id="{9DD98E5A-278D-1E18-E7DD-62FEF316E08F}"/>
              </a:ext>
            </a:extLst>
          </p:cNvPr>
          <p:cNvSpPr txBox="1"/>
          <p:nvPr/>
        </p:nvSpPr>
        <p:spPr>
          <a:xfrm>
            <a:off x="3617056" y="493139"/>
            <a:ext cx="8200858" cy="5602303"/>
          </a:xfrm>
          <a:prstGeom prst="rect">
            <a:avLst/>
          </a:prstGeom>
          <a:noFill/>
        </p:spPr>
        <p:txBody>
          <a:bodyPr wrap="square">
            <a:spAutoFit/>
          </a:bodyPr>
          <a:lstStyle/>
          <a:p>
            <a:pPr marL="457200" lvl="0" indent="-381000" algn="l" rtl="0">
              <a:lnSpc>
                <a:spcPct val="113000"/>
              </a:lnSpc>
              <a:spcBef>
                <a:spcPts val="1000"/>
              </a:spcBef>
              <a:spcAft>
                <a:spcPts val="1000"/>
              </a:spcAft>
              <a:buSzPct val="100000"/>
              <a:buFont typeface="Roboto"/>
              <a:buChar char="•"/>
            </a:pPr>
            <a:r>
              <a:rPr lang="en-CA" sz="2600" dirty="0">
                <a:solidFill>
                  <a:srgbClr val="0075B5"/>
                </a:solidFill>
                <a:latin typeface="Arial" panose="020B0604020202020204" pitchFamily="34" charset="0"/>
                <a:ea typeface="Roboto" pitchFamily="2" charset="0"/>
                <a:cs typeface="Arial" panose="020B0604020202020204" pitchFamily="34" charset="0"/>
              </a:rPr>
              <a:t>Managing personal expectations ​</a:t>
            </a:r>
          </a:p>
          <a:p>
            <a:pPr marL="457200" lvl="0" indent="-381000" algn="l" rtl="0">
              <a:lnSpc>
                <a:spcPct val="113000"/>
              </a:lnSpc>
              <a:spcBef>
                <a:spcPts val="1000"/>
              </a:spcBef>
              <a:spcAft>
                <a:spcPts val="1000"/>
              </a:spcAft>
              <a:buSzPct val="100000"/>
              <a:buFont typeface="Roboto"/>
              <a:buChar char="•"/>
            </a:pPr>
            <a:r>
              <a:rPr lang="en-CA" sz="2600" dirty="0">
                <a:solidFill>
                  <a:srgbClr val="0075B5"/>
                </a:solidFill>
                <a:latin typeface="Arial" panose="020B0604020202020204" pitchFamily="34" charset="0"/>
                <a:ea typeface="Roboto" pitchFamily="2" charset="0"/>
                <a:cs typeface="Arial" panose="020B0604020202020204" pitchFamily="34" charset="0"/>
              </a:rPr>
              <a:t>Managing pressure from others (e.g., parent/caregiver) ​</a:t>
            </a:r>
          </a:p>
          <a:p>
            <a:pPr marL="457200" lvl="0" indent="-381000" algn="l" rtl="0">
              <a:lnSpc>
                <a:spcPct val="113000"/>
              </a:lnSpc>
              <a:spcBef>
                <a:spcPts val="1000"/>
              </a:spcBef>
              <a:spcAft>
                <a:spcPts val="1000"/>
              </a:spcAft>
              <a:buSzPct val="100000"/>
              <a:buFont typeface="Roboto"/>
              <a:buChar char="•"/>
            </a:pPr>
            <a:r>
              <a:rPr lang="en-CA" sz="2600" dirty="0">
                <a:solidFill>
                  <a:srgbClr val="0075B5"/>
                </a:solidFill>
                <a:latin typeface="Arial" panose="020B0604020202020204" pitchFamily="34" charset="0"/>
                <a:ea typeface="Roboto" pitchFamily="2" charset="0"/>
                <a:cs typeface="Arial" panose="020B0604020202020204" pitchFamily="34" charset="0"/>
              </a:rPr>
              <a:t>Being in a competitive environment (e.g., when applying for post-secondary programs or jobs) ​</a:t>
            </a:r>
          </a:p>
          <a:p>
            <a:pPr marL="457200" lvl="0" indent="-381000" algn="l" rtl="0">
              <a:lnSpc>
                <a:spcPct val="113000"/>
              </a:lnSpc>
              <a:spcBef>
                <a:spcPts val="1000"/>
              </a:spcBef>
              <a:spcAft>
                <a:spcPts val="1000"/>
              </a:spcAft>
              <a:buSzPct val="100000"/>
              <a:buFont typeface="Roboto"/>
              <a:buChar char="•"/>
            </a:pPr>
            <a:r>
              <a:rPr lang="en-CA" sz="2600" dirty="0">
                <a:solidFill>
                  <a:srgbClr val="0075B5"/>
                </a:solidFill>
                <a:latin typeface="Arial" panose="020B0604020202020204" pitchFamily="34" charset="0"/>
                <a:ea typeface="Roboto" pitchFamily="2" charset="0"/>
                <a:cs typeface="Arial" panose="020B0604020202020204" pitchFamily="34" charset="0"/>
              </a:rPr>
              <a:t>Societal expectations (following a path that makes you feel different or left out​)</a:t>
            </a:r>
          </a:p>
          <a:p>
            <a:pPr marL="457200" lvl="0" indent="-381000" algn="l" rtl="0">
              <a:lnSpc>
                <a:spcPct val="113000"/>
              </a:lnSpc>
              <a:spcBef>
                <a:spcPts val="1000"/>
              </a:spcBef>
              <a:spcAft>
                <a:spcPts val="1000"/>
              </a:spcAft>
              <a:buSzPct val="100000"/>
              <a:buFont typeface="Roboto"/>
              <a:buChar char="•"/>
            </a:pPr>
            <a:r>
              <a:rPr lang="en-CA" sz="2600" dirty="0">
                <a:solidFill>
                  <a:srgbClr val="0075B5"/>
                </a:solidFill>
                <a:latin typeface="Arial" panose="020B0604020202020204" pitchFamily="34" charset="0"/>
                <a:ea typeface="Roboto" pitchFamily="2" charset="0"/>
                <a:cs typeface="Arial" panose="020B0604020202020204" pitchFamily="34" charset="0"/>
              </a:rPr>
              <a:t>Feeling you lost time during the pandemic, or it was a difficult time to make decisions about post-secondary​</a:t>
            </a:r>
          </a:p>
        </p:txBody>
      </p:sp>
    </p:spTree>
    <p:extLst>
      <p:ext uri="{BB962C8B-B14F-4D97-AF65-F5344CB8AC3E}">
        <p14:creationId xmlns:p14="http://schemas.microsoft.com/office/powerpoint/2010/main" val="3463598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034873" cy="1325563"/>
          </a:xfrm>
        </p:spPr>
        <p:txBody>
          <a:bodyPr vert="horz" lIns="91440" tIns="45720" rIns="91440" bIns="45720" rtlCol="0" anchor="ctr">
            <a:noAutofit/>
          </a:bodyPr>
          <a:lstStyle/>
          <a:p>
            <a:pPr>
              <a:lnSpc>
                <a:spcPct val="110000"/>
              </a:lnSpc>
            </a:pPr>
            <a:r>
              <a:rPr lang="en-CA" sz="4000" b="1" dirty="0">
                <a:latin typeface="Arial" panose="020B0604020202020204" pitchFamily="34" charset="0"/>
                <a:cs typeface="Arial" panose="020B0604020202020204" pitchFamily="34" charset="0"/>
              </a:rPr>
              <a:t>Balanced self-talk activity</a:t>
            </a:r>
            <a:endParaRPr lang="en-CA" sz="4800"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F9353EA-CA2B-2EE5-0B2D-C354451D5CD9}"/>
              </a:ext>
            </a:extLst>
          </p:cNvPr>
          <p:cNvSpPr txBox="1"/>
          <p:nvPr/>
        </p:nvSpPr>
        <p:spPr>
          <a:xfrm>
            <a:off x="3785148" y="2268169"/>
            <a:ext cx="8200858" cy="2321661"/>
          </a:xfrm>
          <a:prstGeom prst="rect">
            <a:avLst/>
          </a:prstGeom>
          <a:noFill/>
        </p:spPr>
        <p:txBody>
          <a:bodyPr wrap="square">
            <a:spAutoFit/>
          </a:bodyPr>
          <a:lstStyle/>
          <a:p>
            <a:pPr marL="76200" lvl="0" algn="ctr" rtl="0">
              <a:lnSpc>
                <a:spcPct val="113000"/>
              </a:lnSpc>
              <a:spcBef>
                <a:spcPts val="500"/>
              </a:spcBef>
              <a:spcAft>
                <a:spcPts val="0"/>
              </a:spcAft>
              <a:buClr>
                <a:schemeClr val="dk1"/>
              </a:buClr>
              <a:buSzPts val="2400"/>
            </a:pPr>
            <a:r>
              <a:rPr lang="en-CA" sz="4400" dirty="0">
                <a:solidFill>
                  <a:srgbClr val="0075B5"/>
                </a:solidFill>
                <a:latin typeface="Arial" panose="020B0604020202020204" pitchFamily="34" charset="0"/>
                <a:cs typeface="Arial" panose="020B0604020202020204" pitchFamily="34" charset="0"/>
              </a:rPr>
              <a:t>Challenge some self-talk messages you may give yourself that aren’t helpful</a:t>
            </a:r>
          </a:p>
        </p:txBody>
      </p:sp>
    </p:spTree>
    <p:extLst>
      <p:ext uri="{BB962C8B-B14F-4D97-AF65-F5344CB8AC3E}">
        <p14:creationId xmlns:p14="http://schemas.microsoft.com/office/powerpoint/2010/main" val="4097113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b="1" dirty="0">
                <a:solidFill>
                  <a:srgbClr val="277F34"/>
                </a:solidFill>
                <a:latin typeface="Arial" panose="020B0604020202020204" pitchFamily="34" charset="0"/>
                <a:cs typeface="Arial" panose="020B0604020202020204" pitchFamily="34" charset="0"/>
              </a:rPr>
              <a:t>Quick Tips</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216727"/>
            <a:ext cx="8064500" cy="3990109"/>
          </a:xfrm>
        </p:spPr>
        <p:txBody>
          <a:bodyPr anchor="ctr">
            <a:normAutofit/>
          </a:bodyPr>
          <a:lstStyle/>
          <a:p>
            <a:pPr marL="990600" lvl="1" indent="-457200">
              <a:lnSpc>
                <a:spcPct val="113000"/>
              </a:lnSpc>
              <a:buSzPct val="100000"/>
            </a:pPr>
            <a:r>
              <a:rPr lang="en-CA" sz="3200" dirty="0">
                <a:solidFill>
                  <a:srgbClr val="0075B5"/>
                </a:solidFill>
                <a:latin typeface="Arial" panose="020B0604020202020204" pitchFamily="34" charset="0"/>
                <a:cs typeface="Arial" panose="020B0604020202020204" pitchFamily="34" charset="0"/>
              </a:rPr>
              <a:t>How likely is it? </a:t>
            </a:r>
          </a:p>
          <a:p>
            <a:pPr marL="990600" lvl="1" indent="-457200">
              <a:lnSpc>
                <a:spcPct val="113000"/>
              </a:lnSpc>
              <a:buSzPct val="100000"/>
            </a:pPr>
            <a:r>
              <a:rPr lang="en-CA" sz="3200" dirty="0">
                <a:solidFill>
                  <a:srgbClr val="0075B5"/>
                </a:solidFill>
                <a:latin typeface="Arial" panose="020B0604020202020204" pitchFamily="34" charset="0"/>
                <a:cs typeface="Arial" panose="020B0604020202020204" pitchFamily="34" charset="0"/>
              </a:rPr>
              <a:t>Is there another way to think about things? </a:t>
            </a:r>
          </a:p>
          <a:p>
            <a:pPr marL="990600" lvl="1" indent="-457200">
              <a:lnSpc>
                <a:spcPct val="113000"/>
              </a:lnSpc>
              <a:buSzPct val="100000"/>
            </a:pPr>
            <a:r>
              <a:rPr lang="en-CA" sz="3200" dirty="0">
                <a:solidFill>
                  <a:srgbClr val="0075B5"/>
                </a:solidFill>
                <a:latin typeface="Arial" panose="020B0604020202020204" pitchFamily="34" charset="0"/>
                <a:cs typeface="Arial" panose="020B0604020202020204" pitchFamily="34" charset="0"/>
              </a:rPr>
              <a:t>Are there other explanations or viewpoints?</a:t>
            </a:r>
            <a:endParaRPr lang="en-CA" sz="3200" dirty="0">
              <a:solidFill>
                <a:srgbClr val="0075B5"/>
              </a:solidFill>
              <a:effectLst/>
              <a:latin typeface="Arial" panose="020B0604020202020204" pitchFamily="34" charset="0"/>
              <a:ea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4126" b="13192"/>
          <a:stretch/>
        </p:blipFill>
        <p:spPr>
          <a:xfrm>
            <a:off x="727357" y="2840182"/>
            <a:ext cx="2714184" cy="2468139"/>
          </a:xfrm>
          <a:prstGeom prst="rect">
            <a:avLst/>
          </a:prstGeom>
        </p:spPr>
      </p:pic>
    </p:spTree>
    <p:extLst>
      <p:ext uri="{BB962C8B-B14F-4D97-AF65-F5344CB8AC3E}">
        <p14:creationId xmlns:p14="http://schemas.microsoft.com/office/powerpoint/2010/main" val="3441642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b="1" dirty="0">
                <a:latin typeface="Arial" panose="020B0604020202020204" pitchFamily="34" charset="0"/>
                <a:cs typeface="Arial" panose="020B0604020202020204" pitchFamily="34" charset="0"/>
              </a:rPr>
              <a:t>Quick Tips</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603663"/>
            <a:ext cx="8064500" cy="3106369"/>
          </a:xfrm>
        </p:spPr>
        <p:txBody>
          <a:bodyPr anchor="ctr">
            <a:normAutofit fontScale="85000" lnSpcReduction="20000"/>
          </a:bodyPr>
          <a:lstStyle/>
          <a:p>
            <a:pPr marL="0" indent="0" algn="ctr">
              <a:lnSpc>
                <a:spcPct val="110000"/>
              </a:lnSpc>
              <a:buNone/>
            </a:pPr>
            <a:r>
              <a:rPr lang="en-US" sz="4400" dirty="0">
                <a:solidFill>
                  <a:srgbClr val="0075B5"/>
                </a:solidFill>
                <a:latin typeface="Arial" panose="020B0604020202020204" pitchFamily="34" charset="0"/>
                <a:ea typeface="Arial" panose="020B0604020202020204" pitchFamily="34" charset="0"/>
                <a:cs typeface="Arial" panose="020B0604020202020204" pitchFamily="34" charset="0"/>
              </a:rPr>
              <a:t>C</a:t>
            </a:r>
            <a:r>
              <a:rPr lang="en-US" sz="4400" dirty="0">
                <a:solidFill>
                  <a:srgbClr val="0075B5"/>
                </a:solidFill>
                <a:effectLst/>
                <a:latin typeface="Arial" panose="020B0604020202020204" pitchFamily="34" charset="0"/>
                <a:ea typeface="Arial" panose="020B0604020202020204" pitchFamily="34" charset="0"/>
                <a:cs typeface="Arial" panose="020B0604020202020204" pitchFamily="34" charset="0"/>
              </a:rPr>
              <a:t>atch yourself saying you “</a:t>
            </a:r>
            <a:r>
              <a:rPr lang="en-US" sz="4400" b="1" dirty="0">
                <a:solidFill>
                  <a:srgbClr val="0075B5"/>
                </a:solidFill>
                <a:effectLst/>
                <a:latin typeface="Arial" panose="020B0604020202020204" pitchFamily="34" charset="0"/>
                <a:ea typeface="Arial" panose="020B0604020202020204" pitchFamily="34" charset="0"/>
                <a:cs typeface="Arial" panose="020B0604020202020204" pitchFamily="34" charset="0"/>
              </a:rPr>
              <a:t>should</a:t>
            </a:r>
            <a:r>
              <a:rPr lang="en-US" sz="4400" dirty="0">
                <a:solidFill>
                  <a:srgbClr val="0075B5"/>
                </a:solidFill>
                <a:effectLst/>
                <a:latin typeface="Arial" panose="020B0604020202020204" pitchFamily="34" charset="0"/>
                <a:ea typeface="Arial" panose="020B0604020202020204" pitchFamily="34" charset="0"/>
                <a:cs typeface="Arial" panose="020B0604020202020204" pitchFamily="34" charset="0"/>
              </a:rPr>
              <a:t>” do things (I should do, act, feel better). </a:t>
            </a:r>
          </a:p>
          <a:p>
            <a:pPr marL="0" indent="0" algn="ctr">
              <a:lnSpc>
                <a:spcPct val="110000"/>
              </a:lnSpc>
              <a:buNone/>
            </a:pPr>
            <a:endParaRPr lang="en-US" sz="1400" dirty="0">
              <a:solidFill>
                <a:srgbClr val="0075B5"/>
              </a:solidFill>
              <a:latin typeface="Arial" panose="020B0604020202020204" pitchFamily="34" charset="0"/>
              <a:ea typeface="Arial" panose="020B0604020202020204" pitchFamily="34" charset="0"/>
              <a:cs typeface="Arial" panose="020B0604020202020204" pitchFamily="34" charset="0"/>
            </a:endParaRPr>
          </a:p>
          <a:p>
            <a:pPr marL="0" indent="0" algn="ctr">
              <a:lnSpc>
                <a:spcPct val="110000"/>
              </a:lnSpc>
              <a:buNone/>
            </a:pPr>
            <a:r>
              <a:rPr lang="en-US" sz="4400" dirty="0">
                <a:solidFill>
                  <a:srgbClr val="0075B5"/>
                </a:solidFill>
                <a:effectLst/>
                <a:latin typeface="Arial" panose="020B0604020202020204" pitchFamily="34" charset="0"/>
                <a:ea typeface="Arial" panose="020B0604020202020204" pitchFamily="34" charset="0"/>
                <a:cs typeface="Arial" panose="020B0604020202020204" pitchFamily="34" charset="0"/>
              </a:rPr>
              <a:t>“Should” often just makes us feel guilty and judge ourselves.</a:t>
            </a:r>
            <a:endParaRPr lang="en-CA" sz="4400" dirty="0">
              <a:solidFill>
                <a:srgbClr val="0075B5"/>
              </a:solidFill>
              <a:effectLst/>
              <a:latin typeface="Arial" panose="020B0604020202020204" pitchFamily="34" charset="0"/>
              <a:ea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468" t="352" r="-468" b="14800"/>
          <a:stretch/>
        </p:blipFill>
        <p:spPr>
          <a:xfrm>
            <a:off x="727357" y="3005376"/>
            <a:ext cx="2714184" cy="2302945"/>
          </a:xfrm>
          <a:prstGeom prst="rect">
            <a:avLst/>
          </a:prstGeom>
        </p:spPr>
      </p:pic>
    </p:spTree>
    <p:extLst>
      <p:ext uri="{BB962C8B-B14F-4D97-AF65-F5344CB8AC3E}">
        <p14:creationId xmlns:p14="http://schemas.microsoft.com/office/powerpoint/2010/main" val="1221595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10000"/>
              </a:lnSpc>
            </a:pPr>
            <a:r>
              <a:rPr lang="en-CA" sz="4800" b="1" dirty="0">
                <a:latin typeface="Arial" panose="020B0604020202020204" pitchFamily="34" charset="0"/>
                <a:cs typeface="Arial" panose="020B0604020202020204" pitchFamily="34" charset="0"/>
              </a:rPr>
              <a:t>We are learning</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1587126"/>
            <a:ext cx="8117205" cy="3157275"/>
          </a:xfrm>
          <a:prstGeom prst="rect">
            <a:avLst/>
          </a:prstGeom>
          <a:noFill/>
        </p:spPr>
        <p:txBody>
          <a:bodyPr wrap="square">
            <a:spAutoFit/>
          </a:bodyPr>
          <a:lstStyle/>
          <a:p>
            <a:pPr marL="419100" lvl="0" indent="-342900" algn="l" rtl="0">
              <a:spcBef>
                <a:spcPts val="1100"/>
              </a:spcBef>
              <a:spcAft>
                <a:spcPts val="1200"/>
              </a:spcAft>
              <a:buSzPct val="117647"/>
              <a:buFont typeface="Arial" panose="020B0604020202020204" pitchFamily="34" charset="0"/>
              <a:buChar char="•"/>
            </a:pPr>
            <a:r>
              <a:rPr lang="en-CA" sz="3600" dirty="0">
                <a:solidFill>
                  <a:srgbClr val="0075B5"/>
                </a:solidFill>
                <a:latin typeface="Arial" panose="020B0604020202020204" pitchFamily="34" charset="0"/>
                <a:cs typeface="Arial" panose="020B0604020202020204" pitchFamily="34" charset="0"/>
              </a:rPr>
              <a:t>To normalize stress related to change.</a:t>
            </a:r>
          </a:p>
          <a:p>
            <a:pPr marL="419100" lvl="0" indent="-342900" algn="l" rtl="0">
              <a:spcBef>
                <a:spcPts val="1100"/>
              </a:spcBef>
              <a:spcAft>
                <a:spcPts val="1200"/>
              </a:spcAft>
              <a:buSzPct val="117647"/>
              <a:buFont typeface="Arial" panose="020B0604020202020204" pitchFamily="34" charset="0"/>
              <a:buChar char="•"/>
            </a:pPr>
            <a:r>
              <a:rPr lang="en-CA" sz="3600" dirty="0">
                <a:solidFill>
                  <a:srgbClr val="0075B5"/>
                </a:solidFill>
                <a:latin typeface="Arial" panose="020B0604020202020204" pitchFamily="34" charset="0"/>
                <a:cs typeface="Arial" panose="020B0604020202020204" pitchFamily="34" charset="0"/>
              </a:rPr>
              <a:t>To increase knowledge needed to care for well-being during times of transition.</a:t>
            </a:r>
          </a:p>
        </p:txBody>
      </p:sp>
    </p:spTree>
    <p:extLst>
      <p:ext uri="{BB962C8B-B14F-4D97-AF65-F5344CB8AC3E}">
        <p14:creationId xmlns:p14="http://schemas.microsoft.com/office/powerpoint/2010/main" val="1401895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b="1" dirty="0">
                <a:latin typeface="Arial" panose="020B0604020202020204" pitchFamily="34" charset="0"/>
                <a:cs typeface="Arial" panose="020B0604020202020204" pitchFamily="34" charset="0"/>
              </a:rPr>
              <a:t>Quick Tips</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603663"/>
            <a:ext cx="8064500" cy="3106369"/>
          </a:xfrm>
        </p:spPr>
        <p:txBody>
          <a:bodyPr anchor="ctr">
            <a:normAutofit/>
          </a:bodyPr>
          <a:lstStyle/>
          <a:p>
            <a:pPr marL="76200" lvl="0" indent="0" algn="ctr" rtl="0">
              <a:lnSpc>
                <a:spcPct val="113000"/>
              </a:lnSpc>
              <a:spcBef>
                <a:spcPts val="500"/>
              </a:spcBef>
              <a:spcAft>
                <a:spcPts val="0"/>
              </a:spcAft>
              <a:buClr>
                <a:schemeClr val="dk1"/>
              </a:buClr>
              <a:buSzPts val="2400"/>
              <a:buNone/>
            </a:pPr>
            <a:r>
              <a:rPr lang="en-CA" sz="4400" dirty="0">
                <a:solidFill>
                  <a:srgbClr val="0075B5"/>
                </a:solidFill>
                <a:latin typeface="Arial" panose="020B0604020202020204" pitchFamily="34" charset="0"/>
                <a:cs typeface="Arial" panose="020B0604020202020204" pitchFamily="34" charset="0"/>
              </a:rPr>
              <a:t>What would I say to a friend?</a:t>
            </a: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352" b="14800"/>
          <a:stretch/>
        </p:blipFill>
        <p:spPr>
          <a:xfrm>
            <a:off x="727357" y="3005376"/>
            <a:ext cx="2714184" cy="2302945"/>
          </a:xfrm>
          <a:prstGeom prst="rect">
            <a:avLst/>
          </a:prstGeom>
        </p:spPr>
      </p:pic>
    </p:spTree>
    <p:extLst>
      <p:ext uri="{BB962C8B-B14F-4D97-AF65-F5344CB8AC3E}">
        <p14:creationId xmlns:p14="http://schemas.microsoft.com/office/powerpoint/2010/main" val="756539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FCE41-4B32-8816-4802-80CC176650B2}"/>
              </a:ext>
            </a:extLst>
          </p:cNvPr>
          <p:cNvSpPr>
            <a:spLocks noGrp="1"/>
          </p:cNvSpPr>
          <p:nvPr>
            <p:ph type="title" idx="4294967295"/>
          </p:nvPr>
        </p:nvSpPr>
        <p:spPr>
          <a:xfrm>
            <a:off x="838200" y="-475488"/>
            <a:ext cx="10515600" cy="475488"/>
          </a:xfrm>
        </p:spPr>
        <p:txBody>
          <a:bodyPr vert="horz" lIns="91440" tIns="45720" rIns="91440" bIns="45720" rtlCol="0" anchor="b">
            <a:normAutofit/>
          </a:bodyPr>
          <a:lstStyle/>
          <a:p>
            <a:r>
              <a:rPr lang="fr-CA" sz="2800" dirty="0" err="1"/>
              <a:t>Instead</a:t>
            </a:r>
            <a:r>
              <a:rPr lang="fr-CA" sz="2800" dirty="0"/>
              <a:t> of…I </a:t>
            </a:r>
            <a:r>
              <a:rPr lang="fr-CA" sz="2800" dirty="0" err="1"/>
              <a:t>could</a:t>
            </a:r>
            <a:r>
              <a:rPr lang="fr-CA" sz="2800" dirty="0"/>
              <a:t> </a:t>
            </a:r>
            <a:r>
              <a:rPr lang="fr-CA" sz="2800" dirty="0" err="1"/>
              <a:t>try</a:t>
            </a:r>
            <a:r>
              <a:rPr lang="fr-CA" sz="2800" dirty="0"/>
              <a:t>…</a:t>
            </a:r>
          </a:p>
        </p:txBody>
      </p:sp>
      <p:graphicFrame>
        <p:nvGraphicFramePr>
          <p:cNvPr id="8" name="Google Shape;222;p38">
            <a:extLst>
              <a:ext uri="{FF2B5EF4-FFF2-40B4-BE49-F238E27FC236}">
                <a16:creationId xmlns:a16="http://schemas.microsoft.com/office/drawing/2014/main" id="{548F0B76-28B9-380B-B47C-6EC5A266698E}"/>
              </a:ext>
            </a:extLst>
          </p:cNvPr>
          <p:cNvGraphicFramePr/>
          <p:nvPr>
            <p:extLst>
              <p:ext uri="{D42A27DB-BD31-4B8C-83A1-F6EECF244321}">
                <p14:modId xmlns:p14="http://schemas.microsoft.com/office/powerpoint/2010/main" val="1113859309"/>
              </p:ext>
            </p:extLst>
          </p:nvPr>
        </p:nvGraphicFramePr>
        <p:xfrm>
          <a:off x="580638" y="1282700"/>
          <a:ext cx="11014462" cy="5168900"/>
        </p:xfrm>
        <a:graphic>
          <a:graphicData uri="http://schemas.openxmlformats.org/drawingml/2006/table">
            <a:tbl>
              <a:tblPr firstRow="1" bandRow="1">
                <a:noFill/>
              </a:tblPr>
              <a:tblGrid>
                <a:gridCol w="4758465">
                  <a:extLst>
                    <a:ext uri="{9D8B030D-6E8A-4147-A177-3AD203B41FA5}">
                      <a16:colId xmlns:a16="http://schemas.microsoft.com/office/drawing/2014/main" val="20000"/>
                    </a:ext>
                  </a:extLst>
                </a:gridCol>
                <a:gridCol w="6255997">
                  <a:extLst>
                    <a:ext uri="{9D8B030D-6E8A-4147-A177-3AD203B41FA5}">
                      <a16:colId xmlns:a16="http://schemas.microsoft.com/office/drawing/2014/main" val="20001"/>
                    </a:ext>
                  </a:extLst>
                </a:gridCol>
              </a:tblGrid>
              <a:tr h="950954">
                <a:tc>
                  <a:txBody>
                    <a:bodyPr/>
                    <a:lstStyle/>
                    <a:p>
                      <a:pPr marL="0" marR="0" lvl="0" indent="0" algn="l" rtl="0">
                        <a:lnSpc>
                          <a:spcPct val="100000"/>
                        </a:lnSpc>
                        <a:spcBef>
                          <a:spcPts val="0"/>
                        </a:spcBef>
                        <a:spcAft>
                          <a:spcPts val="0"/>
                        </a:spcAft>
                        <a:buNone/>
                      </a:pPr>
                      <a:r>
                        <a:rPr lang="en-CA" sz="2400" b="1" i="0" u="none" strike="noStrike" cap="none" dirty="0">
                          <a:solidFill>
                            <a:srgbClr val="0075B5"/>
                          </a:solidFill>
                          <a:latin typeface="Arial" panose="020B0604020202020204" pitchFamily="34" charset="0"/>
                          <a:ea typeface="Roboto"/>
                          <a:cs typeface="Arial" panose="020B0604020202020204" pitchFamily="34" charset="0"/>
                          <a:sym typeface="Roboto"/>
                        </a:rPr>
                        <a:t>Instead of…</a:t>
                      </a:r>
                      <a:endParaRPr sz="2400" dirty="0">
                        <a:solidFill>
                          <a:srgbClr val="0075B5"/>
                        </a:solidFill>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None/>
                      </a:pPr>
                      <a:r>
                        <a:rPr lang="en-CA" sz="2400" b="0" i="0" u="none" strike="noStrike" cap="none" dirty="0">
                          <a:solidFill>
                            <a:schemeClr val="dk1"/>
                          </a:solidFill>
                          <a:latin typeface="Arial" panose="020B0604020202020204" pitchFamily="34" charset="0"/>
                          <a:ea typeface="Arial"/>
                          <a:cs typeface="Arial" panose="020B0604020202020204" pitchFamily="34" charset="0"/>
                          <a:sym typeface="Arial"/>
                        </a:rPr>
                        <a:t>(Unbalanced thoughts) </a:t>
                      </a:r>
                      <a:endParaRPr sz="2400" b="0" i="0" u="none" strike="noStrike" cap="none" dirty="0">
                        <a:solidFill>
                          <a:srgbClr val="0070C0"/>
                        </a:solidFill>
                        <a:latin typeface="Arial" panose="020B0604020202020204" pitchFamily="34" charset="0"/>
                        <a:ea typeface="Roboto"/>
                        <a:cs typeface="Arial" panose="020B0604020202020204" pitchFamily="34" charset="0"/>
                        <a:sym typeface="Roboto"/>
                      </a:endParaRPr>
                    </a:p>
                  </a:txBody>
                  <a:tcPr marL="91450" marR="91450" marT="45725" marB="45725" anchor="b"/>
                </a:tc>
                <a:tc>
                  <a:txBody>
                    <a:bodyPr/>
                    <a:lstStyle/>
                    <a:p>
                      <a:pPr marL="0" marR="0" lvl="0" indent="0" algn="l" rtl="0">
                        <a:lnSpc>
                          <a:spcPct val="100000"/>
                        </a:lnSpc>
                        <a:spcBef>
                          <a:spcPts val="0"/>
                        </a:spcBef>
                        <a:spcAft>
                          <a:spcPts val="0"/>
                        </a:spcAft>
                        <a:buNone/>
                      </a:pPr>
                      <a:r>
                        <a:rPr lang="en-CA" sz="2400" b="1" i="0" u="none" strike="noStrike" cap="none" dirty="0">
                          <a:solidFill>
                            <a:srgbClr val="0075B5"/>
                          </a:solidFill>
                          <a:latin typeface="Arial" panose="020B0604020202020204" pitchFamily="34" charset="0"/>
                          <a:ea typeface="Roboto"/>
                          <a:cs typeface="Arial" panose="020B0604020202020204" pitchFamily="34" charset="0"/>
                          <a:sym typeface="Roboto"/>
                        </a:rPr>
                        <a:t>I could try…</a:t>
                      </a:r>
                      <a:endParaRPr sz="2400" dirty="0">
                        <a:solidFill>
                          <a:srgbClr val="0075B5"/>
                        </a:solidFill>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None/>
                      </a:pPr>
                      <a:r>
                        <a:rPr lang="en-CA" sz="2400" b="0" i="0" u="none" strike="noStrike" cap="none" dirty="0">
                          <a:solidFill>
                            <a:schemeClr val="dk1"/>
                          </a:solidFill>
                          <a:latin typeface="Arial" panose="020B0604020202020204" pitchFamily="34" charset="0"/>
                          <a:ea typeface="Arial"/>
                          <a:cs typeface="Arial" panose="020B0604020202020204" pitchFamily="34" charset="0"/>
                          <a:sym typeface="Arial"/>
                        </a:rPr>
                        <a:t>(Balanced thoughts) </a:t>
                      </a:r>
                      <a:endParaRPr sz="2400" b="0" i="0" u="none" strike="noStrike" cap="none" dirty="0">
                        <a:solidFill>
                          <a:srgbClr val="0070C0"/>
                        </a:solidFill>
                        <a:latin typeface="Arial" panose="020B0604020202020204" pitchFamily="34" charset="0"/>
                        <a:ea typeface="Roboto"/>
                        <a:cs typeface="Arial" panose="020B0604020202020204" pitchFamily="34" charset="0"/>
                        <a:sym typeface="Roboto"/>
                      </a:endParaRPr>
                    </a:p>
                  </a:txBody>
                  <a:tcPr marL="91450" marR="91450" marT="45725" marB="45725" anchor="b"/>
                </a:tc>
                <a:extLst>
                  <a:ext uri="{0D108BD9-81ED-4DB2-BD59-A6C34878D82A}">
                    <a16:rowId xmlns:a16="http://schemas.microsoft.com/office/drawing/2014/main" val="10000"/>
                  </a:ext>
                </a:extLst>
              </a:tr>
              <a:tr h="989920">
                <a:tc>
                  <a:txBody>
                    <a:bodyPr/>
                    <a:lstStyle/>
                    <a:p>
                      <a:pPr marL="13970" marR="0" lvl="0" indent="0" algn="l" rtl="0">
                        <a:lnSpc>
                          <a:spcPct val="100000"/>
                        </a:lnSpc>
                        <a:spcBef>
                          <a:spcPts val="0"/>
                        </a:spcBef>
                        <a:spcAft>
                          <a:spcPts val="0"/>
                        </a:spcAft>
                        <a:buClr>
                          <a:srgbClr val="000000"/>
                        </a:buClr>
                        <a:buSzPts val="1800"/>
                        <a:buFont typeface="Arial"/>
                        <a:buNone/>
                      </a:pPr>
                      <a:r>
                        <a:rPr lang="en-CA" sz="2000" b="0" i="0" u="none" strike="noStrike" cap="none" dirty="0">
                          <a:solidFill>
                            <a:schemeClr val="dk1"/>
                          </a:solidFill>
                          <a:latin typeface="Arial" panose="020B0604020202020204" pitchFamily="34" charset="0"/>
                          <a:ea typeface="Roboto"/>
                          <a:cs typeface="Arial" panose="020B0604020202020204" pitchFamily="34" charset="0"/>
                          <a:sym typeface="Roboto"/>
                        </a:rPr>
                        <a:t>If I don’t get the job I want, my life will be ruined. </a:t>
                      </a:r>
                      <a:endParaRPr sz="2000" b="0" dirty="0">
                        <a:latin typeface="Arial" panose="020B0604020202020204" pitchFamily="34" charset="0"/>
                        <a:cs typeface="Arial" panose="020B0604020202020204" pitchFamily="34" charset="0"/>
                      </a:endParaRPr>
                    </a:p>
                  </a:txBody>
                  <a:tcPr marL="91450" marR="91450" marT="45725" marB="45725" anchor="ctr"/>
                </a:tc>
                <a:tc>
                  <a:txBody>
                    <a:bodyPr/>
                    <a:lstStyle/>
                    <a:p>
                      <a:pPr marL="13970" marR="0" lvl="0" indent="0" algn="l" rtl="0">
                        <a:lnSpc>
                          <a:spcPct val="100000"/>
                        </a:lnSpc>
                        <a:spcBef>
                          <a:spcPts val="0"/>
                        </a:spcBef>
                        <a:spcAft>
                          <a:spcPts val="0"/>
                        </a:spcAft>
                        <a:buClr>
                          <a:srgbClr val="000000"/>
                        </a:buClr>
                        <a:buSzPts val="1800"/>
                        <a:buFont typeface="Arial"/>
                        <a:buNone/>
                      </a:pPr>
                      <a:r>
                        <a:rPr lang="en-CA" sz="2000" b="0" i="0" u="none" strike="noStrike" cap="none">
                          <a:solidFill>
                            <a:schemeClr val="dk1"/>
                          </a:solidFill>
                          <a:latin typeface="Arial" panose="020B0604020202020204" pitchFamily="34" charset="0"/>
                          <a:ea typeface="Roboto"/>
                          <a:cs typeface="Arial" panose="020B0604020202020204" pitchFamily="34" charset="0"/>
                          <a:sym typeface="Roboto"/>
                        </a:rPr>
                        <a:t>My happiness in life will come from many things. Work is only one of them. </a:t>
                      </a:r>
                      <a:endParaRPr sz="2000" b="0" i="0" u="none" strike="noStrike" cap="none">
                        <a:solidFill>
                          <a:schemeClr val="dk1"/>
                        </a:solidFill>
                        <a:latin typeface="Arial" panose="020B0604020202020204" pitchFamily="34" charset="0"/>
                        <a:ea typeface="Roboto"/>
                        <a:cs typeface="Arial" panose="020B0604020202020204" pitchFamily="34" charset="0"/>
                        <a:sym typeface="Roboto"/>
                      </a:endParaRPr>
                    </a:p>
                  </a:txBody>
                  <a:tcPr marL="91450" marR="91450" marT="45725" marB="45725" anchor="ctr"/>
                </a:tc>
                <a:extLst>
                  <a:ext uri="{0D108BD9-81ED-4DB2-BD59-A6C34878D82A}">
                    <a16:rowId xmlns:a16="http://schemas.microsoft.com/office/drawing/2014/main" val="10001"/>
                  </a:ext>
                </a:extLst>
              </a:tr>
              <a:tr h="1470476">
                <a:tc>
                  <a:txBody>
                    <a:bodyPr/>
                    <a:lstStyle/>
                    <a:p>
                      <a:pPr marL="0" marR="0" lvl="0" indent="0" algn="l" rtl="0">
                        <a:lnSpc>
                          <a:spcPct val="100000"/>
                        </a:lnSpc>
                        <a:spcBef>
                          <a:spcPts val="0"/>
                        </a:spcBef>
                        <a:spcAft>
                          <a:spcPts val="0"/>
                        </a:spcAft>
                        <a:buClr>
                          <a:srgbClr val="000000"/>
                        </a:buClr>
                        <a:buSzPts val="1800"/>
                        <a:buFont typeface="Arial"/>
                        <a:buNone/>
                      </a:pPr>
                      <a:r>
                        <a:rPr lang="en-CA" sz="2000" b="0" i="0" u="none" strike="noStrike" cap="none">
                          <a:solidFill>
                            <a:schemeClr val="dk1"/>
                          </a:solidFill>
                          <a:latin typeface="Arial" panose="020B0604020202020204" pitchFamily="34" charset="0"/>
                          <a:cs typeface="Arial" panose="020B0604020202020204" pitchFamily="34" charset="0"/>
                        </a:rPr>
                        <a:t>Grade 11 is when I need to make all the decisions that will impact the rest of my life. </a:t>
                      </a:r>
                      <a:endParaRPr sz="2000" b="0" u="none" strike="noStrike" cap="none">
                        <a:latin typeface="Arial" panose="020B0604020202020204" pitchFamily="34" charset="0"/>
                        <a:cs typeface="Arial" panose="020B0604020202020204" pitchFamily="34" charset="0"/>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800"/>
                        <a:buFont typeface="Arial"/>
                        <a:buNone/>
                      </a:pPr>
                      <a:r>
                        <a:rPr lang="en-CA" sz="2000" b="0" i="0" u="none" strike="noStrike" cap="none" dirty="0">
                          <a:solidFill>
                            <a:schemeClr val="dk1"/>
                          </a:solidFill>
                          <a:latin typeface="Arial" panose="020B0604020202020204" pitchFamily="34" charset="0"/>
                          <a:cs typeface="Arial" panose="020B0604020202020204" pitchFamily="34" charset="0"/>
                        </a:rPr>
                        <a:t>Decisions for post-secondary are not permanent. I’m never stuck. Many people change paths.</a:t>
                      </a:r>
                      <a:endParaRPr sz="2000" b="0" i="0" u="none" strike="noStrike" cap="none" dirty="0">
                        <a:latin typeface="Arial" panose="020B0604020202020204" pitchFamily="34" charset="0"/>
                        <a:cs typeface="Arial" panose="020B0604020202020204" pitchFamily="34" charset="0"/>
                      </a:endParaRPr>
                    </a:p>
                  </a:txBody>
                  <a:tcPr marL="91450" marR="91450" marT="45725" marB="45725" anchor="ctr"/>
                </a:tc>
                <a:extLst>
                  <a:ext uri="{0D108BD9-81ED-4DB2-BD59-A6C34878D82A}">
                    <a16:rowId xmlns:a16="http://schemas.microsoft.com/office/drawing/2014/main" val="10002"/>
                  </a:ext>
                </a:extLst>
              </a:tr>
              <a:tr h="1757550">
                <a:tc>
                  <a:txBody>
                    <a:bodyPr/>
                    <a:lstStyle/>
                    <a:p>
                      <a:pPr marL="0" marR="0" lvl="0" indent="0" algn="l" rtl="0">
                        <a:lnSpc>
                          <a:spcPct val="100000"/>
                        </a:lnSpc>
                        <a:spcBef>
                          <a:spcPts val="0"/>
                        </a:spcBef>
                        <a:spcAft>
                          <a:spcPts val="0"/>
                        </a:spcAft>
                        <a:buClr>
                          <a:srgbClr val="000000"/>
                        </a:buClr>
                        <a:buSzPts val="1800"/>
                        <a:buFont typeface="Arial"/>
                        <a:buNone/>
                      </a:pPr>
                      <a:r>
                        <a:rPr lang="en-CA" sz="2000" b="0" i="0" u="none" strike="noStrike" cap="none" dirty="0">
                          <a:solidFill>
                            <a:schemeClr val="dk1"/>
                          </a:solidFill>
                          <a:latin typeface="Arial" panose="020B0604020202020204" pitchFamily="34" charset="0"/>
                          <a:cs typeface="Arial" panose="020B0604020202020204" pitchFamily="34" charset="0"/>
                        </a:rPr>
                        <a:t>My sibling/friend had much better grades and was more successful than I will be.</a:t>
                      </a:r>
                      <a:endParaRPr sz="2000" b="0" i="0" u="none" strike="noStrike" cap="none" dirty="0">
                        <a:latin typeface="Arial" panose="020B0604020202020204" pitchFamily="34" charset="0"/>
                        <a:cs typeface="Arial" panose="020B0604020202020204" pitchFamily="34" charset="0"/>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800"/>
                        <a:buFont typeface="Arial"/>
                        <a:buNone/>
                      </a:pPr>
                      <a:r>
                        <a:rPr lang="en-CA" sz="2000" b="0" i="0" u="none" strike="noStrike" cap="none" dirty="0">
                          <a:solidFill>
                            <a:schemeClr val="dk1"/>
                          </a:solidFill>
                          <a:latin typeface="Arial" panose="020B0604020202020204" pitchFamily="34" charset="0"/>
                          <a:cs typeface="Arial" panose="020B0604020202020204" pitchFamily="34" charset="0"/>
                        </a:rPr>
                        <a:t>My sibling/friend and I are different people and have had different experiences. It isn't fair for me to compare us. </a:t>
                      </a:r>
                      <a:endParaRPr sz="2000" b="0" i="0" u="none" strike="noStrike" cap="none" dirty="0">
                        <a:latin typeface="Arial" panose="020B0604020202020204" pitchFamily="34" charset="0"/>
                        <a:cs typeface="Arial" panose="020B0604020202020204" pitchFamily="34" charset="0"/>
                      </a:endParaRPr>
                    </a:p>
                  </a:txBody>
                  <a:tcPr marL="91450" marR="91450" marT="45725" marB="45725"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65287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4238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en-CA" b="1" dirty="0">
                <a:solidFill>
                  <a:srgbClr val="44237D"/>
                </a:solidFill>
                <a:latin typeface="Arial" panose="020B0604020202020204" pitchFamily="34" charset="0"/>
                <a:cs typeface="Arial" panose="020B0604020202020204" pitchFamily="34" charset="0"/>
              </a:rPr>
              <a:t>Let’s Practice!</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4009422274"/>
              </p:ext>
            </p:extLst>
          </p:nvPr>
        </p:nvGraphicFramePr>
        <p:xfrm>
          <a:off x="958850" y="3048000"/>
          <a:ext cx="4438701" cy="3068073"/>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tblGrid>
              <a:tr h="800100">
                <a:tc>
                  <a:txBody>
                    <a:bodyPr/>
                    <a:lstStyle/>
                    <a:p>
                      <a:pPr marL="0" marR="0" lvl="0" indent="0" algn="l" rtl="0">
                        <a:lnSpc>
                          <a:spcPct val="100000"/>
                        </a:lnSpc>
                        <a:spcBef>
                          <a:spcPts val="0"/>
                        </a:spcBef>
                        <a:spcAft>
                          <a:spcPts val="0"/>
                        </a:spcAft>
                        <a:buNone/>
                      </a:pPr>
                      <a:r>
                        <a:rPr lang="en-CA" sz="2400" b="1" i="0" u="none" strike="noStrike" cap="none" dirty="0">
                          <a:solidFill>
                            <a:srgbClr val="0070C0"/>
                          </a:solidFill>
                          <a:latin typeface="Century Gothic" panose="020B0502020202020204" pitchFamily="34" charset="0"/>
                          <a:ea typeface="Roboto"/>
                          <a:cs typeface="Roboto"/>
                          <a:sym typeface="Roboto"/>
                        </a:rPr>
                        <a:t>Instead of…</a:t>
                      </a:r>
                      <a:endParaRPr sz="2400" dirty="0">
                        <a:latin typeface="Century Gothic" panose="020B0502020202020204" pitchFamily="34" charset="0"/>
                      </a:endParaRPr>
                    </a:p>
                    <a:p>
                      <a:pPr marL="0" marR="0" lvl="0" indent="0" algn="l" rtl="0">
                        <a:lnSpc>
                          <a:spcPct val="100000"/>
                        </a:lnSpc>
                        <a:spcBef>
                          <a:spcPts val="0"/>
                        </a:spcBef>
                        <a:spcAft>
                          <a:spcPts val="0"/>
                        </a:spcAft>
                        <a:buNone/>
                      </a:pPr>
                      <a:r>
                        <a:rPr lang="en-CA" sz="2200" b="0" i="0" u="none" strike="noStrike" cap="none" dirty="0">
                          <a:solidFill>
                            <a:schemeClr val="dk1"/>
                          </a:solidFill>
                          <a:latin typeface="Century Gothic" panose="020B0502020202020204" pitchFamily="34" charset="0"/>
                          <a:ea typeface="Arial"/>
                          <a:cs typeface="Arial"/>
                          <a:sym typeface="Arial"/>
                        </a:rPr>
                        <a:t>(Unbalanced thought) </a:t>
                      </a:r>
                      <a:endParaRPr sz="2200" b="0" i="0" u="none" strike="noStrike" cap="none" dirty="0">
                        <a:solidFill>
                          <a:srgbClr val="0070C0"/>
                        </a:solidFill>
                        <a:latin typeface="Century Gothic" panose="020B0502020202020204" pitchFamily="34" charset="0"/>
                        <a:ea typeface="Roboto"/>
                        <a:cs typeface="Roboto"/>
                        <a:sym typeface="Roboto"/>
                      </a:endParaRP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en-US" sz="2000" b="0" i="0" u="none" strike="noStrike" kern="1200" cap="none" dirty="0">
                          <a:solidFill>
                            <a:schemeClr val="dk1"/>
                          </a:solidFill>
                          <a:latin typeface="Century Gothic" panose="020B0502020202020204" pitchFamily="34" charset="0"/>
                          <a:ea typeface="Roboto"/>
                          <a:cs typeface="Roboto"/>
                        </a:rPr>
                        <a:t>There is one right choice and I need to figure it out. Everything else would be a huge mistake.</a:t>
                      </a:r>
                      <a:r>
                        <a:rPr lang="en-CA" sz="2000" b="0" i="0" u="none" strike="noStrike" kern="1200" cap="none" dirty="0">
                          <a:solidFill>
                            <a:schemeClr val="dk1"/>
                          </a:solidFill>
                          <a:latin typeface="Century Gothic" panose="020B0502020202020204" pitchFamily="34" charset="0"/>
                          <a:ea typeface="Roboto"/>
                          <a:cs typeface="Roboto"/>
                        </a:rPr>
                        <a:t> </a:t>
                      </a:r>
                      <a:endParaRPr sz="2000" b="0" i="0" u="none" strike="noStrike" kern="1200" cap="none" dirty="0">
                        <a:solidFill>
                          <a:schemeClr val="dk1"/>
                        </a:solidFill>
                        <a:latin typeface="Century Gothic" panose="020B0502020202020204" pitchFamily="34" charset="0"/>
                        <a:ea typeface="Roboto"/>
                        <a:cs typeface="Roboto"/>
                      </a:endParaRP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82357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5289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en-CA" b="1" dirty="0">
                <a:solidFill>
                  <a:srgbClr val="44237D"/>
                </a:solidFill>
                <a:latin typeface="Arial" panose="020B0604020202020204" pitchFamily="34" charset="0"/>
                <a:cs typeface="Arial" panose="020B0604020202020204" pitchFamily="34" charset="0"/>
              </a:rPr>
              <a:t>Let’s Practice!</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340842819"/>
              </p:ext>
            </p:extLst>
          </p:nvPr>
        </p:nvGraphicFramePr>
        <p:xfrm>
          <a:off x="958850" y="3048000"/>
          <a:ext cx="10274300" cy="3060463"/>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gridCol w="5835599">
                  <a:extLst>
                    <a:ext uri="{9D8B030D-6E8A-4147-A177-3AD203B41FA5}">
                      <a16:colId xmlns:a16="http://schemas.microsoft.com/office/drawing/2014/main" val="20001"/>
                    </a:ext>
                  </a:extLst>
                </a:gridCol>
              </a:tblGrid>
              <a:tr h="787400">
                <a:tc>
                  <a:txBody>
                    <a:bodyPr/>
                    <a:lstStyle/>
                    <a:p>
                      <a:pPr marL="0" marR="0" lvl="0" indent="0" algn="l" rtl="0">
                        <a:lnSpc>
                          <a:spcPct val="100000"/>
                        </a:lnSpc>
                        <a:spcBef>
                          <a:spcPts val="0"/>
                        </a:spcBef>
                        <a:spcAft>
                          <a:spcPts val="0"/>
                        </a:spcAft>
                        <a:buNone/>
                      </a:pPr>
                      <a:r>
                        <a:rPr lang="en-CA" sz="2400" b="1" i="0" u="none" strike="noStrike" cap="none" dirty="0">
                          <a:solidFill>
                            <a:srgbClr val="0075B5"/>
                          </a:solidFill>
                          <a:latin typeface="Arial" panose="020B0604020202020204" pitchFamily="34" charset="0"/>
                          <a:ea typeface="Roboto"/>
                          <a:cs typeface="Arial" panose="020B0604020202020204" pitchFamily="34" charset="0"/>
                          <a:sym typeface="Roboto"/>
                        </a:rPr>
                        <a:t>Instead of…</a:t>
                      </a:r>
                      <a:endParaRPr sz="2400" dirty="0">
                        <a:solidFill>
                          <a:srgbClr val="0075B5"/>
                        </a:solidFill>
                        <a:latin typeface="Arial" panose="020B0604020202020204" pitchFamily="34" charset="0"/>
                        <a:cs typeface="Arial" panose="020B0604020202020204" pitchFamily="34" charset="0"/>
                      </a:endParaRPr>
                    </a:p>
                    <a:p>
                      <a:pPr marL="0" marR="0" lvl="0" indent="0" algn="l" defTabSz="914400" rtl="0" eaLnBrk="1" latinLnBrk="0" hangingPunct="1">
                        <a:lnSpc>
                          <a:spcPct val="100000"/>
                        </a:lnSpc>
                        <a:spcBef>
                          <a:spcPts val="0"/>
                        </a:spcBef>
                        <a:spcAft>
                          <a:spcPts val="0"/>
                        </a:spcAft>
                        <a:buNone/>
                      </a:pPr>
                      <a:r>
                        <a:rPr lang="en-CA" sz="2200" b="0" i="0" u="none" strike="noStrike" kern="1200" cap="none" dirty="0">
                          <a:solidFill>
                            <a:schemeClr val="dk1"/>
                          </a:solidFill>
                          <a:latin typeface="Arial" panose="020B0604020202020204" pitchFamily="34" charset="0"/>
                          <a:ea typeface="Arial"/>
                          <a:cs typeface="Arial" panose="020B0604020202020204" pitchFamily="34" charset="0"/>
                          <a:sym typeface="Arial"/>
                        </a:rPr>
                        <a:t>(Unbalanced thought) </a:t>
                      </a:r>
                      <a:endParaRPr sz="2200" b="0" i="0" u="none" strike="noStrike" kern="1200" cap="none" dirty="0">
                        <a:solidFill>
                          <a:schemeClr val="dk1"/>
                        </a:solidFill>
                        <a:latin typeface="Arial" panose="020B0604020202020204" pitchFamily="34" charset="0"/>
                        <a:ea typeface="Roboto"/>
                        <a:cs typeface="Arial" panose="020B0604020202020204" pitchFamily="34" charset="0"/>
                        <a:sym typeface="Roboto"/>
                      </a:endParaRPr>
                    </a:p>
                  </a:txBody>
                  <a:tcPr marL="91450" marR="91450" marT="45725" marB="45725" anchor="b"/>
                </a:tc>
                <a:tc>
                  <a:txBody>
                    <a:bodyPr/>
                    <a:lstStyle/>
                    <a:p>
                      <a:pPr marL="0" marR="0" lvl="0" indent="0" algn="l" rtl="0">
                        <a:lnSpc>
                          <a:spcPct val="100000"/>
                        </a:lnSpc>
                        <a:spcBef>
                          <a:spcPts val="0"/>
                        </a:spcBef>
                        <a:spcAft>
                          <a:spcPts val="0"/>
                        </a:spcAft>
                        <a:buNone/>
                      </a:pPr>
                      <a:r>
                        <a:rPr lang="en-CA" sz="2400" b="1" i="0" u="none" strike="noStrike" cap="none" dirty="0">
                          <a:solidFill>
                            <a:srgbClr val="0075B5"/>
                          </a:solidFill>
                          <a:latin typeface="Arial" panose="020B0604020202020204" pitchFamily="34" charset="0"/>
                          <a:ea typeface="Roboto"/>
                          <a:cs typeface="Arial" panose="020B0604020202020204" pitchFamily="34" charset="0"/>
                          <a:sym typeface="Roboto"/>
                        </a:rPr>
                        <a:t>I could try…</a:t>
                      </a:r>
                      <a:endParaRPr sz="2400" dirty="0">
                        <a:solidFill>
                          <a:srgbClr val="0075B5"/>
                        </a:solidFill>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None/>
                      </a:pPr>
                      <a:r>
                        <a:rPr lang="en-CA" sz="2200" b="0" i="0" u="none" strike="noStrike" cap="none" dirty="0">
                          <a:solidFill>
                            <a:schemeClr val="dk1"/>
                          </a:solidFill>
                          <a:latin typeface="Arial" panose="020B0604020202020204" pitchFamily="34" charset="0"/>
                          <a:ea typeface="Arial"/>
                          <a:cs typeface="Arial" panose="020B0604020202020204" pitchFamily="34" charset="0"/>
                          <a:sym typeface="Arial"/>
                        </a:rPr>
                        <a:t>(Balanced thoughts) </a:t>
                      </a:r>
                      <a:endParaRPr sz="2200" b="0" i="0" u="none" strike="noStrike" cap="none" dirty="0">
                        <a:solidFill>
                          <a:srgbClr val="0070C0"/>
                        </a:solidFill>
                        <a:latin typeface="Arial" panose="020B0604020202020204" pitchFamily="34" charset="0"/>
                        <a:ea typeface="Roboto"/>
                        <a:cs typeface="Arial" panose="020B0604020202020204" pitchFamily="34" charset="0"/>
                        <a:sym typeface="Roboto"/>
                      </a:endParaRP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en-US" sz="2000" b="0" i="0" u="none" strike="noStrike" kern="1200" cap="none" dirty="0">
                          <a:solidFill>
                            <a:schemeClr val="dk1"/>
                          </a:solidFill>
                          <a:latin typeface="Arial" panose="020B0604020202020204" pitchFamily="34" charset="0"/>
                          <a:ea typeface="Roboto"/>
                          <a:cs typeface="Arial" panose="020B0604020202020204" pitchFamily="34" charset="0"/>
                        </a:rPr>
                        <a:t>There is one right choice and I need to figure it out. Everything else would be a huge mistake.</a:t>
                      </a:r>
                      <a:r>
                        <a:rPr lang="en-CA" sz="2000" b="0" i="0" u="none" strike="noStrike" kern="1200" cap="none" dirty="0">
                          <a:solidFill>
                            <a:schemeClr val="dk1"/>
                          </a:solidFill>
                          <a:latin typeface="Arial" panose="020B0604020202020204" pitchFamily="34" charset="0"/>
                          <a:ea typeface="Roboto"/>
                          <a:cs typeface="Arial" panose="020B0604020202020204" pitchFamily="34" charset="0"/>
                        </a:rPr>
                        <a:t> </a:t>
                      </a:r>
                      <a:endParaRPr sz="2000" b="0" i="0" u="none" strike="noStrike" kern="1200" cap="none"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tc>
                  <a:txBody>
                    <a:bodyPr/>
                    <a:lstStyle/>
                    <a:p>
                      <a:pPr marL="342900" lvl="0" indent="-342900">
                        <a:spcBef>
                          <a:spcPts val="600"/>
                        </a:spcBef>
                        <a:spcAft>
                          <a:spcPts val="600"/>
                        </a:spcAft>
                        <a:buFont typeface="Arial" panose="020B0604020202020204" pitchFamily="34" charset="0"/>
                        <a:buChar char="•"/>
                      </a:pPr>
                      <a:r>
                        <a:rPr lang="en-US" sz="2000" b="0" i="0" u="none" strike="noStrike" kern="1200" cap="none" dirty="0">
                          <a:solidFill>
                            <a:schemeClr val="dk1"/>
                          </a:solidFill>
                          <a:latin typeface="Arial" panose="020B0604020202020204" pitchFamily="34" charset="0"/>
                          <a:ea typeface="Roboto"/>
                          <a:cs typeface="Arial" panose="020B0604020202020204" pitchFamily="34" charset="0"/>
                        </a:rPr>
                        <a:t>There is no one perfect career. People don’t have one job their entire lives anymore, either.</a:t>
                      </a:r>
                      <a:endParaRPr lang="en-CA" sz="2000" b="0" i="0" u="none" strike="noStrike" kern="1200" cap="none" dirty="0">
                        <a:solidFill>
                          <a:schemeClr val="dk1"/>
                        </a:solidFill>
                        <a:latin typeface="Arial" panose="020B0604020202020204" pitchFamily="34" charset="0"/>
                        <a:ea typeface="Roboto"/>
                        <a:cs typeface="Arial" panose="020B0604020202020204" pitchFamily="34" charset="0"/>
                      </a:endParaRPr>
                    </a:p>
                    <a:p>
                      <a:pPr marL="342900" indent="-342900">
                        <a:spcBef>
                          <a:spcPts val="600"/>
                        </a:spcBef>
                        <a:spcAft>
                          <a:spcPts val="600"/>
                        </a:spcAft>
                        <a:buFont typeface="Arial" panose="020B0604020202020204" pitchFamily="34" charset="0"/>
                        <a:buChar char="•"/>
                      </a:pPr>
                      <a:r>
                        <a:rPr lang="en-US" sz="2000" b="0" i="0" u="none" strike="noStrike" kern="1200" cap="none" dirty="0">
                          <a:solidFill>
                            <a:schemeClr val="dk1"/>
                          </a:solidFill>
                          <a:latin typeface="Arial" panose="020B0604020202020204" pitchFamily="34" charset="0"/>
                          <a:ea typeface="Roboto"/>
                          <a:cs typeface="Arial" panose="020B0604020202020204" pitchFamily="34" charset="0"/>
                        </a:rPr>
                        <a:t>Many people shift and change programs and jobs once they try them out. I won’t truly know how much I like or don’t like a program or job until I try it.</a:t>
                      </a:r>
                      <a:r>
                        <a:rPr lang="en-CA" sz="2000" b="0" i="0" u="none" strike="noStrike" kern="1200" cap="none" dirty="0">
                          <a:solidFill>
                            <a:schemeClr val="dk1"/>
                          </a:solidFill>
                          <a:latin typeface="Arial" panose="020B0604020202020204" pitchFamily="34" charset="0"/>
                          <a:ea typeface="Roboto"/>
                          <a:cs typeface="Arial" panose="020B0604020202020204" pitchFamily="34" charset="0"/>
                        </a:rPr>
                        <a:t> </a:t>
                      </a:r>
                      <a:endParaRPr sz="2000" b="0" i="0" u="none" strike="noStrike" kern="1200" cap="none" dirty="0">
                        <a:solidFill>
                          <a:schemeClr val="dk1"/>
                        </a:solidFill>
                        <a:latin typeface="Arial" panose="020B0604020202020204" pitchFamily="34" charset="0"/>
                        <a:ea typeface="Roboto"/>
                        <a:cs typeface="Arial" panose="020B0604020202020204" pitchFamily="34" charset="0"/>
                        <a:sym typeface="Roboto"/>
                      </a:endParaRP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45546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4238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en-CA" b="1" dirty="0">
                <a:solidFill>
                  <a:srgbClr val="44237D"/>
                </a:solidFill>
                <a:latin typeface="Arial" panose="020B0604020202020204" pitchFamily="34" charset="0"/>
                <a:cs typeface="Arial" panose="020B0604020202020204" pitchFamily="34" charset="0"/>
              </a:rPr>
              <a:t>Let’s Practice!</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373097204"/>
              </p:ext>
            </p:extLst>
          </p:nvPr>
        </p:nvGraphicFramePr>
        <p:xfrm>
          <a:off x="958850" y="3048000"/>
          <a:ext cx="4438701" cy="3060463"/>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tblGrid>
              <a:tr h="774700">
                <a:tc>
                  <a:txBody>
                    <a:bodyPr/>
                    <a:lstStyle/>
                    <a:p>
                      <a:pPr marL="0" marR="0" lvl="0" indent="0" algn="l" rtl="0">
                        <a:lnSpc>
                          <a:spcPct val="100000"/>
                        </a:lnSpc>
                        <a:spcBef>
                          <a:spcPts val="0"/>
                        </a:spcBef>
                        <a:spcAft>
                          <a:spcPts val="0"/>
                        </a:spcAft>
                        <a:buNone/>
                      </a:pPr>
                      <a:r>
                        <a:rPr lang="en-CA" sz="2400" b="1" i="0" u="none" strike="noStrike" cap="none" dirty="0">
                          <a:solidFill>
                            <a:srgbClr val="0075B5"/>
                          </a:solidFill>
                          <a:latin typeface="Arial" panose="020B0604020202020204" pitchFamily="34" charset="0"/>
                          <a:ea typeface="Roboto"/>
                          <a:cs typeface="Arial" panose="020B0604020202020204" pitchFamily="34" charset="0"/>
                          <a:sym typeface="Roboto"/>
                        </a:rPr>
                        <a:t>Instead of…</a:t>
                      </a:r>
                      <a:endParaRPr sz="2400" dirty="0">
                        <a:solidFill>
                          <a:srgbClr val="0075B5"/>
                        </a:solidFill>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None/>
                      </a:pPr>
                      <a:r>
                        <a:rPr lang="en-CA" sz="2200" b="0" i="0" u="none" strike="noStrike" cap="none" dirty="0">
                          <a:solidFill>
                            <a:schemeClr val="dk1"/>
                          </a:solidFill>
                          <a:latin typeface="Arial" panose="020B0604020202020204" pitchFamily="34" charset="0"/>
                          <a:ea typeface="Arial"/>
                          <a:cs typeface="Arial" panose="020B0604020202020204" pitchFamily="34" charset="0"/>
                          <a:sym typeface="Arial"/>
                        </a:rPr>
                        <a:t>(Unbalanced thought) </a:t>
                      </a:r>
                      <a:endParaRPr sz="2200" b="0" i="0" u="none" strike="noStrike" cap="none" dirty="0">
                        <a:solidFill>
                          <a:srgbClr val="0070C0"/>
                        </a:solidFill>
                        <a:latin typeface="Arial" panose="020B0604020202020204" pitchFamily="34" charset="0"/>
                        <a:ea typeface="Roboto"/>
                        <a:cs typeface="Arial" panose="020B0604020202020204" pitchFamily="34" charset="0"/>
                        <a:sym typeface="Roboto"/>
                      </a:endParaRP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en-US" sz="2000" b="0" i="0" u="none" strike="noStrike" kern="1200" cap="none" dirty="0">
                          <a:solidFill>
                            <a:schemeClr val="dk1"/>
                          </a:solidFill>
                          <a:latin typeface="Arial" panose="020B0604020202020204" pitchFamily="34" charset="0"/>
                          <a:ea typeface="Roboto"/>
                          <a:cs typeface="Arial" panose="020B0604020202020204" pitchFamily="34" charset="0"/>
                        </a:rPr>
                        <a:t>My sibling/friend had much better grades and was more successful than I’ll be. </a:t>
                      </a: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75652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4238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en-CA" b="1" dirty="0">
                <a:solidFill>
                  <a:srgbClr val="44237D"/>
                </a:solidFill>
                <a:latin typeface="Arial" panose="020B0604020202020204" pitchFamily="34" charset="0"/>
                <a:cs typeface="Arial" panose="020B0604020202020204" pitchFamily="34" charset="0"/>
              </a:rPr>
              <a:t>Let’s Practice!</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2981529991"/>
              </p:ext>
            </p:extLst>
          </p:nvPr>
        </p:nvGraphicFramePr>
        <p:xfrm>
          <a:off x="958850" y="3048000"/>
          <a:ext cx="10274300" cy="3060463"/>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gridCol w="5835599">
                  <a:extLst>
                    <a:ext uri="{9D8B030D-6E8A-4147-A177-3AD203B41FA5}">
                      <a16:colId xmlns:a16="http://schemas.microsoft.com/office/drawing/2014/main" val="20001"/>
                    </a:ext>
                  </a:extLst>
                </a:gridCol>
              </a:tblGrid>
              <a:tr h="787400">
                <a:tc>
                  <a:txBody>
                    <a:bodyPr/>
                    <a:lstStyle/>
                    <a:p>
                      <a:pPr marL="0" marR="0" lvl="0" indent="0" algn="l" rtl="0">
                        <a:lnSpc>
                          <a:spcPct val="100000"/>
                        </a:lnSpc>
                        <a:spcBef>
                          <a:spcPts val="0"/>
                        </a:spcBef>
                        <a:spcAft>
                          <a:spcPts val="0"/>
                        </a:spcAft>
                        <a:buNone/>
                      </a:pPr>
                      <a:r>
                        <a:rPr lang="en-CA" sz="2400" b="1" i="0" u="none" strike="noStrike" cap="none" dirty="0">
                          <a:solidFill>
                            <a:srgbClr val="0075B5"/>
                          </a:solidFill>
                          <a:latin typeface="Arial" panose="020B0604020202020204" pitchFamily="34" charset="0"/>
                          <a:ea typeface="Roboto"/>
                          <a:cs typeface="Arial" panose="020B0604020202020204" pitchFamily="34" charset="0"/>
                          <a:sym typeface="Roboto"/>
                        </a:rPr>
                        <a:t>Instead of…</a:t>
                      </a:r>
                      <a:endParaRPr sz="2400" dirty="0">
                        <a:solidFill>
                          <a:srgbClr val="0075B5"/>
                        </a:solidFill>
                        <a:latin typeface="Arial" panose="020B0604020202020204" pitchFamily="34" charset="0"/>
                        <a:cs typeface="Arial" panose="020B0604020202020204" pitchFamily="34" charset="0"/>
                      </a:endParaRPr>
                    </a:p>
                    <a:p>
                      <a:pPr marL="0" marR="0" lvl="0" indent="0" algn="l" defTabSz="914400" rtl="0" eaLnBrk="1" latinLnBrk="0" hangingPunct="1">
                        <a:lnSpc>
                          <a:spcPct val="100000"/>
                        </a:lnSpc>
                        <a:spcBef>
                          <a:spcPts val="0"/>
                        </a:spcBef>
                        <a:spcAft>
                          <a:spcPts val="0"/>
                        </a:spcAft>
                        <a:buNone/>
                      </a:pPr>
                      <a:r>
                        <a:rPr lang="en-CA" sz="2200" b="0" i="0" u="none" strike="noStrike" kern="1200" cap="none" dirty="0">
                          <a:solidFill>
                            <a:schemeClr val="dk1"/>
                          </a:solidFill>
                          <a:latin typeface="Arial" panose="020B0604020202020204" pitchFamily="34" charset="0"/>
                          <a:ea typeface="Arial"/>
                          <a:cs typeface="Arial" panose="020B0604020202020204" pitchFamily="34" charset="0"/>
                          <a:sym typeface="Arial"/>
                        </a:rPr>
                        <a:t>(Unbalanced thought) </a:t>
                      </a:r>
                      <a:endParaRPr sz="2200" b="0" i="0" u="none" strike="noStrike" kern="1200" cap="none" dirty="0">
                        <a:solidFill>
                          <a:schemeClr val="dk1"/>
                        </a:solidFill>
                        <a:latin typeface="Arial" panose="020B0604020202020204" pitchFamily="34" charset="0"/>
                        <a:ea typeface="Roboto"/>
                        <a:cs typeface="Arial" panose="020B0604020202020204" pitchFamily="34" charset="0"/>
                        <a:sym typeface="Roboto"/>
                      </a:endParaRPr>
                    </a:p>
                  </a:txBody>
                  <a:tcPr marL="91450" marR="91450" marT="45725" marB="45725" anchor="b"/>
                </a:tc>
                <a:tc>
                  <a:txBody>
                    <a:bodyPr/>
                    <a:lstStyle/>
                    <a:p>
                      <a:pPr marL="0" marR="0" lvl="0" indent="0" algn="l" rtl="0">
                        <a:lnSpc>
                          <a:spcPct val="100000"/>
                        </a:lnSpc>
                        <a:spcBef>
                          <a:spcPts val="0"/>
                        </a:spcBef>
                        <a:spcAft>
                          <a:spcPts val="0"/>
                        </a:spcAft>
                        <a:buNone/>
                      </a:pPr>
                      <a:r>
                        <a:rPr lang="en-CA" sz="2400" b="1" i="0" u="none" strike="noStrike" cap="none" dirty="0">
                          <a:solidFill>
                            <a:srgbClr val="0075B5"/>
                          </a:solidFill>
                          <a:latin typeface="Arial" panose="020B0604020202020204" pitchFamily="34" charset="0"/>
                          <a:ea typeface="Roboto"/>
                          <a:cs typeface="Arial" panose="020B0604020202020204" pitchFamily="34" charset="0"/>
                          <a:sym typeface="Roboto"/>
                        </a:rPr>
                        <a:t>I could try…</a:t>
                      </a:r>
                      <a:endParaRPr sz="2400" dirty="0">
                        <a:solidFill>
                          <a:srgbClr val="0075B5"/>
                        </a:solidFill>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None/>
                      </a:pPr>
                      <a:r>
                        <a:rPr lang="en-CA" sz="2200" b="0" i="0" u="none" strike="noStrike" cap="none" dirty="0">
                          <a:solidFill>
                            <a:schemeClr val="dk1"/>
                          </a:solidFill>
                          <a:latin typeface="Arial" panose="020B0604020202020204" pitchFamily="34" charset="0"/>
                          <a:ea typeface="Arial"/>
                          <a:cs typeface="Arial" panose="020B0604020202020204" pitchFamily="34" charset="0"/>
                          <a:sym typeface="Arial"/>
                        </a:rPr>
                        <a:t>(Balanced thoughts) </a:t>
                      </a:r>
                      <a:endParaRPr sz="2200" b="0" i="0" u="none" strike="noStrike" cap="none" dirty="0">
                        <a:solidFill>
                          <a:srgbClr val="0070C0"/>
                        </a:solidFill>
                        <a:latin typeface="Arial" panose="020B0604020202020204" pitchFamily="34" charset="0"/>
                        <a:ea typeface="Roboto"/>
                        <a:cs typeface="Arial" panose="020B0604020202020204" pitchFamily="34" charset="0"/>
                        <a:sym typeface="Roboto"/>
                      </a:endParaRP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en-US" sz="2000" b="0" i="0" u="none" strike="noStrike" kern="1200" cap="none" dirty="0">
                          <a:solidFill>
                            <a:schemeClr val="dk1"/>
                          </a:solidFill>
                          <a:latin typeface="Arial" panose="020B0604020202020204" pitchFamily="34" charset="0"/>
                          <a:ea typeface="Roboto"/>
                          <a:cs typeface="Arial" panose="020B0604020202020204" pitchFamily="34" charset="0"/>
                        </a:rPr>
                        <a:t>My sibling/friend had much better grades and was more successful than I’ll be.</a:t>
                      </a:r>
                      <a:r>
                        <a:rPr lang="en-CA" sz="2000" b="0" i="0" u="none" strike="noStrike" kern="1200" cap="none" dirty="0">
                          <a:solidFill>
                            <a:schemeClr val="dk1"/>
                          </a:solidFill>
                          <a:latin typeface="Arial" panose="020B0604020202020204" pitchFamily="34" charset="0"/>
                          <a:ea typeface="Roboto"/>
                          <a:cs typeface="Arial" panose="020B0604020202020204" pitchFamily="34" charset="0"/>
                        </a:rPr>
                        <a:t> </a:t>
                      </a:r>
                      <a:endParaRPr sz="2000" b="0" i="0" u="none" strike="noStrike" kern="1200" cap="none"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tc>
                  <a:txBody>
                    <a:bodyPr/>
                    <a:lstStyle/>
                    <a:p>
                      <a:pPr marL="342900" lvl="0" indent="-342900">
                        <a:spcBef>
                          <a:spcPts val="600"/>
                        </a:spcBef>
                        <a:spcAft>
                          <a:spcPts val="600"/>
                        </a:spcAft>
                        <a:buFont typeface="Arial" panose="020B0604020202020204" pitchFamily="34" charset="0"/>
                        <a:buChar char="•"/>
                      </a:pPr>
                      <a:r>
                        <a:rPr lang="en-US" sz="2000" b="0" i="0" u="none" strike="noStrike" kern="1200" cap="none" dirty="0">
                          <a:solidFill>
                            <a:schemeClr val="dk1"/>
                          </a:solidFill>
                          <a:latin typeface="Arial" panose="020B0604020202020204" pitchFamily="34" charset="0"/>
                          <a:ea typeface="Roboto"/>
                          <a:cs typeface="Arial" panose="020B0604020202020204" pitchFamily="34" charset="0"/>
                        </a:rPr>
                        <a:t>My sibling/friend and I are different people and have had different experiences. It isn't fair for me to compare us.</a:t>
                      </a:r>
                      <a:endParaRPr lang="en-CA" sz="2000" b="0" i="0" u="none" strike="noStrike" kern="1200" cap="none" dirty="0">
                        <a:solidFill>
                          <a:schemeClr val="dk1"/>
                        </a:solidFill>
                        <a:latin typeface="Arial" panose="020B0604020202020204" pitchFamily="34" charset="0"/>
                        <a:ea typeface="Roboto"/>
                        <a:cs typeface="Arial" panose="020B0604020202020204" pitchFamily="34" charset="0"/>
                      </a:endParaRPr>
                    </a:p>
                    <a:p>
                      <a:pPr marL="342900" indent="-342900">
                        <a:spcBef>
                          <a:spcPts val="600"/>
                        </a:spcBef>
                        <a:spcAft>
                          <a:spcPts val="600"/>
                        </a:spcAft>
                        <a:buFont typeface="Arial" panose="020B0604020202020204" pitchFamily="34" charset="0"/>
                        <a:buChar char="•"/>
                      </a:pPr>
                      <a:r>
                        <a:rPr lang="en-US" sz="2000" b="0" i="0" u="none" strike="noStrike" kern="1200" cap="none" dirty="0">
                          <a:solidFill>
                            <a:schemeClr val="dk1"/>
                          </a:solidFill>
                          <a:latin typeface="Arial" panose="020B0604020202020204" pitchFamily="34" charset="0"/>
                          <a:ea typeface="Roboto"/>
                          <a:cs typeface="Arial" panose="020B0604020202020204" pitchFamily="34" charset="0"/>
                        </a:rPr>
                        <a:t>No one else is like me and my version of success could look different from my sibling/friend.</a:t>
                      </a:r>
                      <a:r>
                        <a:rPr lang="en-CA" sz="2000" b="0" i="0" u="none" strike="noStrike" kern="1200" cap="none" dirty="0">
                          <a:solidFill>
                            <a:schemeClr val="dk1"/>
                          </a:solidFill>
                          <a:latin typeface="Arial" panose="020B0604020202020204" pitchFamily="34" charset="0"/>
                          <a:ea typeface="Roboto"/>
                          <a:cs typeface="Arial" panose="020B0604020202020204" pitchFamily="34" charset="0"/>
                        </a:rPr>
                        <a:t> </a:t>
                      </a:r>
                      <a:endParaRPr sz="2000" b="0" i="0" u="none" strike="noStrike" kern="1200" cap="none" dirty="0">
                        <a:solidFill>
                          <a:schemeClr val="dk1"/>
                        </a:solidFill>
                        <a:latin typeface="Arial" panose="020B0604020202020204" pitchFamily="34" charset="0"/>
                        <a:ea typeface="Roboto"/>
                        <a:cs typeface="Arial" panose="020B0604020202020204" pitchFamily="34" charset="0"/>
                        <a:sym typeface="Roboto"/>
                      </a:endParaRP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45028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4238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1000"/>
              </a:spcBef>
              <a:buFont typeface="Arial" panose="020B0604020202020204" pitchFamily="34" charset="0"/>
            </a:pPr>
            <a:r>
              <a:rPr lang="en-CA" b="1" dirty="0">
                <a:solidFill>
                  <a:srgbClr val="44237D"/>
                </a:solidFill>
                <a:latin typeface="Arial" panose="020B0604020202020204" pitchFamily="34" charset="0"/>
                <a:cs typeface="Arial" panose="020B0604020202020204" pitchFamily="34" charset="0"/>
              </a:rPr>
              <a:t>Let’s Practice!</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2229414056"/>
              </p:ext>
            </p:extLst>
          </p:nvPr>
        </p:nvGraphicFramePr>
        <p:xfrm>
          <a:off x="958850" y="3048000"/>
          <a:ext cx="4438701" cy="3060463"/>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tblGrid>
              <a:tr h="774700">
                <a:tc>
                  <a:txBody>
                    <a:bodyPr/>
                    <a:lstStyle/>
                    <a:p>
                      <a:pPr marL="0" marR="0" lvl="0" indent="0" algn="l" rtl="0">
                        <a:lnSpc>
                          <a:spcPct val="100000"/>
                        </a:lnSpc>
                        <a:spcBef>
                          <a:spcPts val="0"/>
                        </a:spcBef>
                        <a:spcAft>
                          <a:spcPts val="0"/>
                        </a:spcAft>
                        <a:buNone/>
                      </a:pPr>
                      <a:r>
                        <a:rPr lang="en-CA" sz="2400" b="1" i="0" u="none" strike="noStrike" cap="none" dirty="0">
                          <a:solidFill>
                            <a:srgbClr val="0075B5"/>
                          </a:solidFill>
                          <a:latin typeface="Arial" panose="020B0604020202020204" pitchFamily="34" charset="0"/>
                          <a:ea typeface="Roboto"/>
                          <a:cs typeface="Arial" panose="020B0604020202020204" pitchFamily="34" charset="0"/>
                          <a:sym typeface="Roboto"/>
                        </a:rPr>
                        <a:t>Instead of…</a:t>
                      </a:r>
                      <a:endParaRPr sz="2400" dirty="0">
                        <a:solidFill>
                          <a:srgbClr val="0075B5"/>
                        </a:solidFill>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None/>
                      </a:pPr>
                      <a:r>
                        <a:rPr lang="en-CA" sz="2200" b="0" i="0" u="none" strike="noStrike" cap="none" dirty="0">
                          <a:solidFill>
                            <a:schemeClr val="dk1"/>
                          </a:solidFill>
                          <a:latin typeface="Arial" panose="020B0604020202020204" pitchFamily="34" charset="0"/>
                          <a:ea typeface="Arial"/>
                          <a:cs typeface="Arial" panose="020B0604020202020204" pitchFamily="34" charset="0"/>
                          <a:sym typeface="Arial"/>
                        </a:rPr>
                        <a:t>(Unbalanced thought) </a:t>
                      </a:r>
                      <a:endParaRPr sz="2200" b="0" i="0" u="none" strike="noStrike" cap="none" dirty="0">
                        <a:solidFill>
                          <a:srgbClr val="0070C0"/>
                        </a:solidFill>
                        <a:latin typeface="Arial" panose="020B0604020202020204" pitchFamily="34" charset="0"/>
                        <a:ea typeface="Roboto"/>
                        <a:cs typeface="Arial" panose="020B0604020202020204" pitchFamily="34" charset="0"/>
                        <a:sym typeface="Roboto"/>
                      </a:endParaRP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en-US" sz="2000" b="0" i="0" u="none" strike="noStrike" kern="1200" cap="none" dirty="0">
                          <a:solidFill>
                            <a:schemeClr val="dk1"/>
                          </a:solidFill>
                          <a:latin typeface="Arial" panose="020B0604020202020204" pitchFamily="34" charset="0"/>
                          <a:ea typeface="Roboto"/>
                          <a:cs typeface="Arial" panose="020B0604020202020204" pitchFamily="34" charset="0"/>
                        </a:rPr>
                        <a:t>I should be able to handle the stress. Everyone else is. </a:t>
                      </a: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1456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4238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Let’s Practice!</a:t>
            </a:r>
          </a:p>
        </p:txBody>
      </p:sp>
      <p:graphicFrame>
        <p:nvGraphicFramePr>
          <p:cNvPr id="2" name="Google Shape;222;p38">
            <a:extLst>
              <a:ext uri="{FF2B5EF4-FFF2-40B4-BE49-F238E27FC236}">
                <a16:creationId xmlns:a16="http://schemas.microsoft.com/office/drawing/2014/main" id="{C0D0D37C-D912-1B6C-D1F5-F31C98B556F9}"/>
              </a:ext>
            </a:extLst>
          </p:cNvPr>
          <p:cNvGraphicFramePr/>
          <p:nvPr>
            <p:extLst>
              <p:ext uri="{D42A27DB-BD31-4B8C-83A1-F6EECF244321}">
                <p14:modId xmlns:p14="http://schemas.microsoft.com/office/powerpoint/2010/main" val="1318852114"/>
              </p:ext>
            </p:extLst>
          </p:nvPr>
        </p:nvGraphicFramePr>
        <p:xfrm>
          <a:off x="958850" y="3048000"/>
          <a:ext cx="10274300" cy="3169940"/>
        </p:xfrm>
        <a:graphic>
          <a:graphicData uri="http://schemas.openxmlformats.org/drawingml/2006/table">
            <a:tbl>
              <a:tblPr firstRow="1" bandRow="1">
                <a:noFill/>
              </a:tblPr>
              <a:tblGrid>
                <a:gridCol w="4438701">
                  <a:extLst>
                    <a:ext uri="{9D8B030D-6E8A-4147-A177-3AD203B41FA5}">
                      <a16:colId xmlns:a16="http://schemas.microsoft.com/office/drawing/2014/main" val="20000"/>
                    </a:ext>
                  </a:extLst>
                </a:gridCol>
                <a:gridCol w="5835599">
                  <a:extLst>
                    <a:ext uri="{9D8B030D-6E8A-4147-A177-3AD203B41FA5}">
                      <a16:colId xmlns:a16="http://schemas.microsoft.com/office/drawing/2014/main" val="20001"/>
                    </a:ext>
                  </a:extLst>
                </a:gridCol>
              </a:tblGrid>
              <a:tr h="787400">
                <a:tc>
                  <a:txBody>
                    <a:bodyPr/>
                    <a:lstStyle/>
                    <a:p>
                      <a:pPr marL="0" marR="0" lvl="0" indent="0" algn="l" rtl="0">
                        <a:lnSpc>
                          <a:spcPct val="100000"/>
                        </a:lnSpc>
                        <a:spcBef>
                          <a:spcPts val="0"/>
                        </a:spcBef>
                        <a:spcAft>
                          <a:spcPts val="0"/>
                        </a:spcAft>
                        <a:buNone/>
                      </a:pPr>
                      <a:r>
                        <a:rPr lang="en-CA" sz="2400" b="1" i="0" u="none" strike="noStrike" cap="none" dirty="0">
                          <a:solidFill>
                            <a:srgbClr val="0075B5"/>
                          </a:solidFill>
                          <a:latin typeface="Arial" panose="020B0604020202020204" pitchFamily="34" charset="0"/>
                          <a:ea typeface="Roboto"/>
                          <a:cs typeface="Arial" panose="020B0604020202020204" pitchFamily="34" charset="0"/>
                          <a:sym typeface="Roboto"/>
                        </a:rPr>
                        <a:t>Instead of…</a:t>
                      </a:r>
                      <a:endParaRPr sz="2400" dirty="0">
                        <a:solidFill>
                          <a:srgbClr val="0075B5"/>
                        </a:solidFill>
                        <a:latin typeface="Arial" panose="020B0604020202020204" pitchFamily="34" charset="0"/>
                        <a:cs typeface="Arial" panose="020B0604020202020204" pitchFamily="34" charset="0"/>
                      </a:endParaRPr>
                    </a:p>
                    <a:p>
                      <a:pPr marL="0" marR="0" lvl="0" indent="0" algn="l" defTabSz="914400" rtl="0" eaLnBrk="1" latinLnBrk="0" hangingPunct="1">
                        <a:lnSpc>
                          <a:spcPct val="100000"/>
                        </a:lnSpc>
                        <a:spcBef>
                          <a:spcPts val="0"/>
                        </a:spcBef>
                        <a:spcAft>
                          <a:spcPts val="0"/>
                        </a:spcAft>
                        <a:buNone/>
                      </a:pPr>
                      <a:r>
                        <a:rPr lang="en-CA" sz="2200" b="0" i="0" u="none" strike="noStrike" kern="1200" cap="none" dirty="0">
                          <a:solidFill>
                            <a:schemeClr val="dk1"/>
                          </a:solidFill>
                          <a:latin typeface="Arial" panose="020B0604020202020204" pitchFamily="34" charset="0"/>
                          <a:ea typeface="Arial"/>
                          <a:cs typeface="Arial" panose="020B0604020202020204" pitchFamily="34" charset="0"/>
                          <a:sym typeface="Arial"/>
                        </a:rPr>
                        <a:t>(Unbalanced thought) </a:t>
                      </a:r>
                      <a:endParaRPr sz="2200" b="0" i="0" u="none" strike="noStrike" kern="1200" cap="none" dirty="0">
                        <a:solidFill>
                          <a:schemeClr val="dk1"/>
                        </a:solidFill>
                        <a:latin typeface="Arial" panose="020B0604020202020204" pitchFamily="34" charset="0"/>
                        <a:ea typeface="Roboto"/>
                        <a:cs typeface="Arial" panose="020B0604020202020204" pitchFamily="34" charset="0"/>
                        <a:sym typeface="Roboto"/>
                      </a:endParaRPr>
                    </a:p>
                  </a:txBody>
                  <a:tcPr marL="91450" marR="91450" marT="45725" marB="45725" anchor="b"/>
                </a:tc>
                <a:tc>
                  <a:txBody>
                    <a:bodyPr/>
                    <a:lstStyle/>
                    <a:p>
                      <a:pPr marL="0" marR="0" lvl="0" indent="0" algn="l" rtl="0">
                        <a:lnSpc>
                          <a:spcPct val="100000"/>
                        </a:lnSpc>
                        <a:spcBef>
                          <a:spcPts val="0"/>
                        </a:spcBef>
                        <a:spcAft>
                          <a:spcPts val="0"/>
                        </a:spcAft>
                        <a:buNone/>
                      </a:pPr>
                      <a:r>
                        <a:rPr lang="en-CA" sz="2400" b="1" i="0" u="none" strike="noStrike" cap="none" dirty="0">
                          <a:solidFill>
                            <a:srgbClr val="0075B5"/>
                          </a:solidFill>
                          <a:latin typeface="Arial" panose="020B0604020202020204" pitchFamily="34" charset="0"/>
                          <a:ea typeface="Roboto"/>
                          <a:cs typeface="Arial" panose="020B0604020202020204" pitchFamily="34" charset="0"/>
                          <a:sym typeface="Roboto"/>
                        </a:rPr>
                        <a:t>I could try…</a:t>
                      </a:r>
                      <a:endParaRPr sz="2400" dirty="0">
                        <a:solidFill>
                          <a:srgbClr val="0075B5"/>
                        </a:solidFill>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None/>
                      </a:pPr>
                      <a:r>
                        <a:rPr lang="en-CA" sz="2200" b="0" i="0" u="none" strike="noStrike" cap="none" dirty="0">
                          <a:solidFill>
                            <a:schemeClr val="dk1"/>
                          </a:solidFill>
                          <a:latin typeface="Arial" panose="020B0604020202020204" pitchFamily="34" charset="0"/>
                          <a:ea typeface="Arial"/>
                          <a:cs typeface="Arial" panose="020B0604020202020204" pitchFamily="34" charset="0"/>
                          <a:sym typeface="Arial"/>
                        </a:rPr>
                        <a:t>(Balanced thoughts) </a:t>
                      </a:r>
                      <a:endParaRPr sz="2200" b="0" i="0" u="none" strike="noStrike" cap="none" dirty="0">
                        <a:solidFill>
                          <a:srgbClr val="0070C0"/>
                        </a:solidFill>
                        <a:latin typeface="Arial" panose="020B0604020202020204" pitchFamily="34" charset="0"/>
                        <a:ea typeface="Roboto"/>
                        <a:cs typeface="Arial" panose="020B0604020202020204" pitchFamily="34" charset="0"/>
                        <a:sym typeface="Roboto"/>
                      </a:endParaRPr>
                    </a:p>
                  </a:txBody>
                  <a:tcPr marL="91450" marR="91450" marT="45725" marB="45725" anchor="b"/>
                </a:tc>
                <a:extLst>
                  <a:ext uri="{0D108BD9-81ED-4DB2-BD59-A6C34878D82A}">
                    <a16:rowId xmlns:a16="http://schemas.microsoft.com/office/drawing/2014/main" val="10000"/>
                  </a:ext>
                </a:extLst>
              </a:tr>
              <a:tr h="2267973">
                <a:tc>
                  <a:txBody>
                    <a:bodyPr/>
                    <a:lstStyle/>
                    <a:p>
                      <a:pPr marL="13970" marR="0" lvl="0" indent="0" algn="l" rtl="0">
                        <a:lnSpc>
                          <a:spcPct val="100000"/>
                        </a:lnSpc>
                        <a:spcBef>
                          <a:spcPts val="0"/>
                        </a:spcBef>
                        <a:spcAft>
                          <a:spcPts val="0"/>
                        </a:spcAft>
                        <a:buClr>
                          <a:srgbClr val="000000"/>
                        </a:buClr>
                        <a:buSzPts val="1800"/>
                        <a:buFont typeface="Arial"/>
                        <a:buNone/>
                      </a:pPr>
                      <a:r>
                        <a:rPr lang="en-US" sz="2000" b="0" i="0" u="none" strike="noStrike" kern="1200" cap="none" dirty="0">
                          <a:solidFill>
                            <a:schemeClr val="dk1"/>
                          </a:solidFill>
                          <a:latin typeface="Arial" panose="020B0604020202020204" pitchFamily="34" charset="0"/>
                          <a:ea typeface="Roboto"/>
                          <a:cs typeface="Arial" panose="020B0604020202020204" pitchFamily="34" charset="0"/>
                        </a:rPr>
                        <a:t>I should be able to handle the stress. Everyone else is.</a:t>
                      </a:r>
                      <a:r>
                        <a:rPr lang="en-CA" sz="2000" b="0" i="0" u="none" strike="noStrike" kern="1200" cap="none" dirty="0">
                          <a:solidFill>
                            <a:schemeClr val="dk1"/>
                          </a:solidFill>
                          <a:latin typeface="Arial" panose="020B0604020202020204" pitchFamily="34" charset="0"/>
                          <a:ea typeface="Roboto"/>
                          <a:cs typeface="Arial" panose="020B0604020202020204" pitchFamily="34" charset="0"/>
                        </a:rPr>
                        <a:t> </a:t>
                      </a:r>
                      <a:endParaRPr sz="2000" b="0" i="0" u="none" strike="noStrike" kern="1200" cap="none" dirty="0">
                        <a:solidFill>
                          <a:schemeClr val="dk1"/>
                        </a:solidFill>
                        <a:latin typeface="Arial" panose="020B0604020202020204" pitchFamily="34" charset="0"/>
                        <a:ea typeface="Roboto"/>
                        <a:cs typeface="Arial" panose="020B0604020202020204" pitchFamily="34" charset="0"/>
                      </a:endParaRPr>
                    </a:p>
                  </a:txBody>
                  <a:tcPr marL="91450" marR="91450" marT="45725" marB="45725" anchor="ctr"/>
                </a:tc>
                <a:tc>
                  <a:txBody>
                    <a:bodyPr/>
                    <a:lstStyle/>
                    <a:p>
                      <a:pPr marL="342900" lvl="0" indent="-342900">
                        <a:spcBef>
                          <a:spcPts val="600"/>
                        </a:spcBef>
                        <a:spcAft>
                          <a:spcPts val="600"/>
                        </a:spcAft>
                        <a:buFont typeface="Arial" panose="020B0604020202020204" pitchFamily="34" charset="0"/>
                        <a:buChar char="•"/>
                      </a:pPr>
                      <a:r>
                        <a:rPr lang="en-US" sz="2000" b="0" i="0" u="none" strike="noStrike" kern="1200" cap="none" dirty="0">
                          <a:solidFill>
                            <a:schemeClr val="dk1"/>
                          </a:solidFill>
                          <a:latin typeface="Arial" panose="020B0604020202020204" pitchFamily="34" charset="0"/>
                          <a:ea typeface="Roboto"/>
                          <a:cs typeface="Arial" panose="020B0604020202020204" pitchFamily="34" charset="0"/>
                        </a:rPr>
                        <a:t>Many people are stressed. We just don’t always talk about it, and social media doesn’t help.</a:t>
                      </a:r>
                      <a:endParaRPr lang="en-CA" sz="2000" b="0" i="0" u="none" strike="noStrike" kern="1200" cap="none" dirty="0">
                        <a:solidFill>
                          <a:schemeClr val="dk1"/>
                        </a:solidFill>
                        <a:latin typeface="Arial" panose="020B0604020202020204" pitchFamily="34" charset="0"/>
                        <a:ea typeface="Roboto"/>
                        <a:cs typeface="Arial" panose="020B0604020202020204" pitchFamily="34" charset="0"/>
                      </a:endParaRPr>
                    </a:p>
                    <a:p>
                      <a:pPr marL="342900" indent="-342900">
                        <a:spcBef>
                          <a:spcPts val="600"/>
                        </a:spcBef>
                        <a:spcAft>
                          <a:spcPts val="600"/>
                        </a:spcAft>
                        <a:buFont typeface="Arial" panose="020B0604020202020204" pitchFamily="34" charset="0"/>
                        <a:buChar char="•"/>
                      </a:pPr>
                      <a:r>
                        <a:rPr lang="en-US" sz="2000" b="0" i="0" u="none" strike="noStrike" kern="1200" cap="none" dirty="0">
                          <a:solidFill>
                            <a:schemeClr val="dk1"/>
                          </a:solidFill>
                          <a:latin typeface="Arial" panose="020B0604020202020204" pitchFamily="34" charset="0"/>
                          <a:ea typeface="Roboto"/>
                          <a:cs typeface="Arial" panose="020B0604020202020204" pitchFamily="34" charset="0"/>
                        </a:rPr>
                        <a:t>I will try my best to handle the stress, but it’s okay to ask for help if I need it. Many people ask for help and it can be part of having a successful year.</a:t>
                      </a:r>
                      <a:r>
                        <a:rPr lang="en-CA" sz="2000" b="0" i="0" u="none" strike="noStrike" kern="1200" cap="none" dirty="0">
                          <a:solidFill>
                            <a:schemeClr val="dk1"/>
                          </a:solidFill>
                          <a:latin typeface="Arial" panose="020B0604020202020204" pitchFamily="34" charset="0"/>
                          <a:ea typeface="Roboto"/>
                          <a:cs typeface="Arial" panose="020B0604020202020204" pitchFamily="34" charset="0"/>
                        </a:rPr>
                        <a:t> </a:t>
                      </a:r>
                      <a:endParaRPr sz="2000" b="0" i="0" u="none" strike="noStrike" kern="1200" cap="none" dirty="0">
                        <a:solidFill>
                          <a:schemeClr val="dk1"/>
                        </a:solidFill>
                        <a:latin typeface="Arial" panose="020B0604020202020204" pitchFamily="34" charset="0"/>
                        <a:ea typeface="Roboto"/>
                        <a:cs typeface="Arial" panose="020B0604020202020204" pitchFamily="34" charset="0"/>
                        <a:sym typeface="Roboto"/>
                      </a:endParaRPr>
                    </a:p>
                  </a:txBody>
                  <a:tcPr marL="91450" marR="91450" marT="45725" marB="457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36250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0" y="1189037"/>
            <a:ext cx="3587262" cy="1325563"/>
          </a:xfrm>
        </p:spPr>
        <p:txBody>
          <a:bodyPr/>
          <a:lstStyle/>
          <a:p>
            <a:r>
              <a:rPr lang="en-CA" b="1" dirty="0">
                <a:latin typeface="Arial" panose="020B0604020202020204" pitchFamily="34" charset="0"/>
                <a:cs typeface="Arial" panose="020B0604020202020204" pitchFamily="34" charset="0"/>
              </a:rPr>
              <a:t>Debrief</a:t>
            </a:r>
          </a:p>
        </p:txBody>
      </p:sp>
      <p:pic>
        <p:nvPicPr>
          <p:cNvPr id="4" name="Picture 3">
            <a:extLst>
              <a:ext uri="{FF2B5EF4-FFF2-40B4-BE49-F238E27FC236}">
                <a16:creationId xmlns:a16="http://schemas.microsoft.com/office/drawing/2014/main" id="{571625DC-B5EC-3AEA-3E98-6629B6E138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8201" r="8201"/>
          <a:stretch/>
        </p:blipFill>
        <p:spPr>
          <a:xfrm>
            <a:off x="3587262" y="0"/>
            <a:ext cx="8604738" cy="6858000"/>
          </a:xfrm>
          <a:prstGeom prst="rect">
            <a:avLst/>
          </a:prstGeom>
        </p:spPr>
      </p:pic>
    </p:spTree>
    <p:extLst>
      <p:ext uri="{BB962C8B-B14F-4D97-AF65-F5344CB8AC3E}">
        <p14:creationId xmlns:p14="http://schemas.microsoft.com/office/powerpoint/2010/main" val="3658563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p:txBody>
          <a:bodyPr>
            <a:normAutofit fontScale="90000"/>
          </a:bodyPr>
          <a:lstStyle/>
          <a:p>
            <a:pPr algn="ctr"/>
            <a:r>
              <a:rPr lang="en-CA" sz="6000" b="1" dirty="0">
                <a:solidFill>
                  <a:srgbClr val="277F34"/>
                </a:solidFill>
                <a:latin typeface="Arial" panose="020B0604020202020204" pitchFamily="34" charset="0"/>
                <a:cs typeface="Arial" panose="020B0604020202020204" pitchFamily="34" charset="0"/>
              </a:rPr>
              <a:t>Notebook self-reflection</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616792" y="2625260"/>
            <a:ext cx="11076444" cy="2411463"/>
          </a:xfrm>
        </p:spPr>
        <p:txBody>
          <a:bodyPr vert="horz" lIns="91440" tIns="45720" rIns="91440" bIns="45720" rtlCol="0" anchor="ctr">
            <a:normAutofit lnSpcReduction="10000"/>
          </a:bodyPr>
          <a:lstStyle/>
          <a:p>
            <a:pPr marL="0" indent="0" algn="ctr">
              <a:lnSpc>
                <a:spcPct val="100000"/>
              </a:lnSpc>
              <a:spcBef>
                <a:spcPts val="1285"/>
              </a:spcBef>
              <a:spcAft>
                <a:spcPts val="1200"/>
              </a:spcAft>
              <a:buNone/>
            </a:pPr>
            <a:r>
              <a:rPr lang="fr-CA" sz="4400" dirty="0" err="1">
                <a:latin typeface="Arial" panose="020B0604020202020204" pitchFamily="34" charset="0"/>
                <a:cs typeface="Arial" panose="020B0604020202020204" pitchFamily="34" charset="0"/>
              </a:rPr>
              <a:t>What</a:t>
            </a:r>
            <a:r>
              <a:rPr lang="fr-CA" sz="4400" dirty="0">
                <a:latin typeface="Arial" panose="020B0604020202020204" pitchFamily="34" charset="0"/>
                <a:cs typeface="Arial" panose="020B0604020202020204" pitchFamily="34" charset="0"/>
              </a:rPr>
              <a:t> are </a:t>
            </a:r>
            <a:r>
              <a:rPr lang="fr-CA" sz="4400" dirty="0" err="1">
                <a:latin typeface="Arial" panose="020B0604020202020204" pitchFamily="34" charset="0"/>
                <a:cs typeface="Arial" panose="020B0604020202020204" pitchFamily="34" charset="0"/>
              </a:rPr>
              <a:t>some</a:t>
            </a:r>
            <a:r>
              <a:rPr lang="fr-CA" sz="4400" dirty="0">
                <a:latin typeface="Arial" panose="020B0604020202020204" pitchFamily="34" charset="0"/>
                <a:cs typeface="Arial" panose="020B0604020202020204" pitchFamily="34" charset="0"/>
              </a:rPr>
              <a:t> of </a:t>
            </a:r>
            <a:r>
              <a:rPr lang="fr-CA" sz="4400" dirty="0" err="1">
                <a:latin typeface="Arial" panose="020B0604020202020204" pitchFamily="34" charset="0"/>
                <a:cs typeface="Arial" panose="020B0604020202020204" pitchFamily="34" charset="0"/>
              </a:rPr>
              <a:t>my</a:t>
            </a:r>
            <a:r>
              <a:rPr lang="fr-CA" sz="4400" dirty="0">
                <a:latin typeface="Arial" panose="020B0604020202020204" pitchFamily="34" charset="0"/>
                <a:cs typeface="Arial" panose="020B0604020202020204" pitchFamily="34" charset="0"/>
              </a:rPr>
              <a:t> </a:t>
            </a:r>
            <a:r>
              <a:rPr lang="fr-CA" sz="4400" dirty="0" err="1">
                <a:latin typeface="Arial" panose="020B0604020202020204" pitchFamily="34" charset="0"/>
                <a:cs typeface="Arial" panose="020B0604020202020204" pitchFamily="34" charset="0"/>
              </a:rPr>
              <a:t>unbalanced</a:t>
            </a:r>
            <a:r>
              <a:rPr lang="fr-CA" sz="4400" dirty="0">
                <a:latin typeface="Arial" panose="020B0604020202020204" pitchFamily="34" charset="0"/>
                <a:cs typeface="Arial" panose="020B0604020202020204" pitchFamily="34" charset="0"/>
              </a:rPr>
              <a:t> </a:t>
            </a:r>
            <a:r>
              <a:rPr lang="fr-CA" sz="4400" dirty="0" err="1">
                <a:latin typeface="Arial" panose="020B0604020202020204" pitchFamily="34" charset="0"/>
                <a:cs typeface="Arial" panose="020B0604020202020204" pitchFamily="34" charset="0"/>
              </a:rPr>
              <a:t>thoughts</a:t>
            </a:r>
            <a:r>
              <a:rPr lang="fr-CA" sz="4400" dirty="0">
                <a:latin typeface="Arial" panose="020B0604020202020204" pitchFamily="34" charset="0"/>
                <a:cs typeface="Arial" panose="020B0604020202020204" pitchFamily="34" charset="0"/>
              </a:rPr>
              <a:t>? </a:t>
            </a:r>
          </a:p>
          <a:p>
            <a:pPr marL="0" indent="0" algn="ctr">
              <a:lnSpc>
                <a:spcPct val="100000"/>
              </a:lnSpc>
              <a:spcBef>
                <a:spcPts val="1285"/>
              </a:spcBef>
              <a:spcAft>
                <a:spcPts val="1200"/>
              </a:spcAft>
              <a:buNone/>
            </a:pPr>
            <a:r>
              <a:rPr lang="fr-CA" sz="4400" dirty="0">
                <a:latin typeface="Arial" panose="020B0604020202020204" pitchFamily="34" charset="0"/>
                <a:cs typeface="Arial" panose="020B0604020202020204" pitchFamily="34" charset="0"/>
              </a:rPr>
              <a:t>How can I </a:t>
            </a:r>
            <a:r>
              <a:rPr lang="fr-CA" sz="4400" dirty="0" err="1">
                <a:latin typeface="Arial" panose="020B0604020202020204" pitchFamily="34" charset="0"/>
                <a:cs typeface="Arial" panose="020B0604020202020204" pitchFamily="34" charset="0"/>
              </a:rPr>
              <a:t>respond</a:t>
            </a:r>
            <a:r>
              <a:rPr lang="fr-CA" sz="4400" dirty="0">
                <a:latin typeface="Arial" panose="020B0604020202020204" pitchFamily="34" charset="0"/>
                <a:cs typeface="Arial" panose="020B0604020202020204" pitchFamily="34" charset="0"/>
              </a:rPr>
              <a:t> to </a:t>
            </a:r>
            <a:r>
              <a:rPr lang="fr-CA" sz="4400" dirty="0" err="1">
                <a:latin typeface="Arial" panose="020B0604020202020204" pitchFamily="34" charset="0"/>
                <a:cs typeface="Arial" panose="020B0604020202020204" pitchFamily="34" charset="0"/>
              </a:rPr>
              <a:t>them</a:t>
            </a:r>
            <a:r>
              <a:rPr lang="fr-CA" sz="4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97235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034873" cy="1325563"/>
          </a:xfrm>
        </p:spPr>
        <p:txBody>
          <a:bodyPr vert="horz" lIns="91440" tIns="45720" rIns="91440" bIns="45720" rtlCol="0" anchor="ctr">
            <a:noAutofit/>
          </a:bodyPr>
          <a:lstStyle/>
          <a:p>
            <a:pPr>
              <a:lnSpc>
                <a:spcPct val="110000"/>
              </a:lnSpc>
            </a:pPr>
            <a:r>
              <a:rPr lang="en-CA" sz="4800" b="1" dirty="0">
                <a:latin typeface="Arial" panose="020B0604020202020204" pitchFamily="34" charset="0"/>
                <a:cs typeface="Arial" panose="020B0604020202020204" pitchFamily="34" charset="0"/>
              </a:rPr>
              <a:t>Warm up</a:t>
            </a:r>
          </a:p>
        </p:txBody>
      </p:sp>
      <p:sp>
        <p:nvSpPr>
          <p:cNvPr id="5" name="Content Placeholder 4">
            <a:extLst>
              <a:ext uri="{FF2B5EF4-FFF2-40B4-BE49-F238E27FC236}">
                <a16:creationId xmlns:a16="http://schemas.microsoft.com/office/drawing/2014/main" id="{B3B492C6-5256-134A-807E-0BBE65F3C6D1}"/>
              </a:ext>
            </a:extLst>
          </p:cNvPr>
          <p:cNvSpPr>
            <a:spLocks noGrp="1"/>
          </p:cNvSpPr>
          <p:nvPr>
            <p:ph type="body" sz="quarter" idx="10"/>
          </p:nvPr>
        </p:nvSpPr>
        <p:spPr>
          <a:xfrm>
            <a:off x="3883620" y="1396999"/>
            <a:ext cx="8102386" cy="4064001"/>
          </a:xfrm>
          <a:noFill/>
          <a:ln w="88900"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10000"/>
              </a:lnSpc>
              <a:spcAft>
                <a:spcPts val="600"/>
              </a:spcAft>
              <a:buNone/>
            </a:pPr>
            <a:r>
              <a:rPr lang="en-CA" sz="3200" dirty="0">
                <a:solidFill>
                  <a:srgbClr val="0071BB"/>
                </a:solidFill>
                <a:latin typeface="Arial" panose="020B0604020202020204" pitchFamily="34" charset="0"/>
                <a:cs typeface="Arial" panose="020B0604020202020204" pitchFamily="34" charset="0"/>
              </a:rPr>
              <a:t>What are three words that come to mind when you think about transitioning from secondary school and moving on to whatever you are pursuing next.</a:t>
            </a:r>
          </a:p>
        </p:txBody>
      </p:sp>
    </p:spTree>
    <p:extLst>
      <p:ext uri="{BB962C8B-B14F-4D97-AF65-F5344CB8AC3E}">
        <p14:creationId xmlns:p14="http://schemas.microsoft.com/office/powerpoint/2010/main" val="16178379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3"/>
          <p:cNvSpPr txBox="1">
            <a:spLocks noGrp="1"/>
          </p:cNvSpPr>
          <p:nvPr>
            <p:ph type="title"/>
          </p:nvPr>
        </p:nvSpPr>
        <p:spPr>
          <a:prstGeom prst="rect">
            <a:avLst/>
          </a:prstGeom>
          <a:noFill/>
          <a:ln>
            <a:noFill/>
          </a:ln>
        </p:spPr>
        <p:txBody>
          <a:bodyPr spcFirstLastPara="1" vert="horz" wrap="square" lIns="121900" tIns="60933" rIns="121900" bIns="60933" rtlCol="0" anchor="ctr" anchorCtr="0">
            <a:noAutofit/>
          </a:bodyPr>
          <a:lstStyle/>
          <a:p>
            <a:r>
              <a:rPr lang="en-CA" b="1" dirty="0">
                <a:latin typeface="Arial" panose="020B0604020202020204" pitchFamily="34" charset="0"/>
                <a:cs typeface="Arial" panose="020B0604020202020204" pitchFamily="34" charset="0"/>
              </a:rPr>
              <a:t>Breathing exercise</a:t>
            </a:r>
            <a:endParaRPr b="1" dirty="0">
              <a:latin typeface="Arial" panose="020B0604020202020204" pitchFamily="34" charset="0"/>
              <a:cs typeface="Arial" panose="020B0604020202020204" pitchFamily="34" charset="0"/>
            </a:endParaRPr>
          </a:p>
        </p:txBody>
      </p:sp>
      <p:pic>
        <p:nvPicPr>
          <p:cNvPr id="3" name="Online Media 2" descr="Circular breathing">
            <a:hlinkClick r:id="" action="ppaction://media"/>
            <a:extLst>
              <a:ext uri="{FF2B5EF4-FFF2-40B4-BE49-F238E27FC236}">
                <a16:creationId xmlns:a16="http://schemas.microsoft.com/office/drawing/2014/main" id="{55FB724D-683F-3FE4-378B-D9EAB6D50FBC}"/>
              </a:ext>
            </a:extLst>
          </p:cNvPr>
          <p:cNvPicPr>
            <a:picLocks noRot="1" noChangeAspect="1"/>
          </p:cNvPicPr>
          <p:nvPr>
            <a:videoFile r:link="rId1"/>
          </p:nvPr>
        </p:nvPicPr>
        <p:blipFill>
          <a:blip r:embed="rId4"/>
          <a:stretch>
            <a:fillRect/>
          </a:stretch>
        </p:blipFill>
        <p:spPr>
          <a:xfrm>
            <a:off x="4430400" y="723900"/>
            <a:ext cx="6790266" cy="5092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5C98A-E134-D54D-9822-30B1F872FAE7}"/>
              </a:ext>
            </a:extLst>
          </p:cNvPr>
          <p:cNvSpPr>
            <a:spLocks noGrp="1"/>
          </p:cNvSpPr>
          <p:nvPr>
            <p:ph type="title"/>
          </p:nvPr>
        </p:nvSpPr>
        <p:spPr>
          <a:xfrm>
            <a:off x="114300" y="1189037"/>
            <a:ext cx="3034873" cy="1325563"/>
          </a:xfrm>
        </p:spPr>
        <p:txBody>
          <a:bodyPr vert="horz" lIns="91440" tIns="45720" rIns="91440" bIns="45720" rtlCol="0" anchor="ctr">
            <a:noAutofit/>
          </a:bodyPr>
          <a:lstStyle/>
          <a:p>
            <a:pPr>
              <a:lnSpc>
                <a:spcPct val="110000"/>
              </a:lnSpc>
            </a:pPr>
            <a:r>
              <a:rPr lang="en-CA" sz="4800" b="1" dirty="0">
                <a:latin typeface="Arial" panose="020B0604020202020204" pitchFamily="34" charset="0"/>
                <a:cs typeface="Arial" panose="020B0604020202020204" pitchFamily="34" charset="0"/>
              </a:rPr>
              <a:t>Wrap up</a:t>
            </a:r>
          </a:p>
        </p:txBody>
      </p:sp>
      <p:grpSp>
        <p:nvGrpSpPr>
          <p:cNvPr id="7" name="Group 6">
            <a:extLst>
              <a:ext uri="{FF2B5EF4-FFF2-40B4-BE49-F238E27FC236}">
                <a16:creationId xmlns:a16="http://schemas.microsoft.com/office/drawing/2014/main" id="{6C7C0F47-D4D5-4F8E-A311-3B4CF37E81D9}"/>
              </a:ext>
              <a:ext uri="{C183D7F6-B498-43B3-948B-1728B52AA6E4}">
                <adec:decorative xmlns:adec="http://schemas.microsoft.com/office/drawing/2017/decorative" val="1"/>
              </a:ext>
            </a:extLst>
          </p:cNvPr>
          <p:cNvGrpSpPr/>
          <p:nvPr/>
        </p:nvGrpSpPr>
        <p:grpSpPr>
          <a:xfrm>
            <a:off x="5533360" y="2418907"/>
            <a:ext cx="6658640" cy="4439093"/>
            <a:chOff x="3688554" y="1189036"/>
            <a:chExt cx="8503445" cy="5668963"/>
          </a:xfrm>
        </p:grpSpPr>
        <p:pic>
          <p:nvPicPr>
            <p:cNvPr id="5" name="Picture 4">
              <a:extLst>
                <a:ext uri="{FF2B5EF4-FFF2-40B4-BE49-F238E27FC236}">
                  <a16:creationId xmlns:a16="http://schemas.microsoft.com/office/drawing/2014/main" id="{3E133BE2-2B6D-46D4-B96F-DBFF6D8F49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8554" y="1189036"/>
              <a:ext cx="8503445" cy="5668963"/>
            </a:xfrm>
            <a:prstGeom prst="rect">
              <a:avLst/>
            </a:prstGeom>
          </p:spPr>
        </p:pic>
        <p:sp>
          <p:nvSpPr>
            <p:cNvPr id="6" name="Rectangle 5">
              <a:extLst>
                <a:ext uri="{FF2B5EF4-FFF2-40B4-BE49-F238E27FC236}">
                  <a16:creationId xmlns:a16="http://schemas.microsoft.com/office/drawing/2014/main" id="{C7BA56EE-BC4B-4183-BFB5-320BD1C08C74}"/>
                </a:ext>
              </a:extLst>
            </p:cNvPr>
            <p:cNvSpPr/>
            <p:nvPr/>
          </p:nvSpPr>
          <p:spPr>
            <a:xfrm>
              <a:off x="4523874" y="2514599"/>
              <a:ext cx="2105526" cy="2281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atin typeface="Arial" panose="020B0604020202020204" pitchFamily="34" charset="0"/>
                <a:cs typeface="Arial" panose="020B0604020202020204" pitchFamily="34" charset="0"/>
              </a:endParaRPr>
            </a:p>
          </p:txBody>
        </p:sp>
      </p:grpSp>
      <p:sp>
        <p:nvSpPr>
          <p:cNvPr id="3" name="Content Placeholder 2">
            <a:extLst>
              <a:ext uri="{FF2B5EF4-FFF2-40B4-BE49-F238E27FC236}">
                <a16:creationId xmlns:a16="http://schemas.microsoft.com/office/drawing/2014/main" id="{FFA2F36C-12D1-2842-BDD9-BE22A0A93496}"/>
              </a:ext>
            </a:extLst>
          </p:cNvPr>
          <p:cNvSpPr>
            <a:spLocks noGrp="1"/>
          </p:cNvSpPr>
          <p:nvPr>
            <p:ph type="body" sz="quarter" idx="10"/>
          </p:nvPr>
        </p:nvSpPr>
        <p:spPr>
          <a:xfrm>
            <a:off x="3658793" y="15735"/>
            <a:ext cx="4874414" cy="4806343"/>
          </a:xfrm>
          <a:noFill/>
          <a:ln w="88900" cmpd="thickThi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342900" lvl="0" indent="-342900">
              <a:lnSpc>
                <a:spcPct val="107000"/>
              </a:lnSpc>
              <a:spcBef>
                <a:spcPts val="5"/>
              </a:spcBef>
              <a:spcAft>
                <a:spcPts val="800"/>
              </a:spcAft>
              <a:tabLst>
                <a:tab pos="457200" algn="l"/>
                <a:tab pos="876935" algn="l"/>
              </a:tabLst>
            </a:pPr>
            <a:r>
              <a:rPr lang="en-CA" sz="2800" dirty="0">
                <a:solidFill>
                  <a:srgbClr val="0075B5"/>
                </a:solidFill>
                <a:latin typeface="Arial" panose="020B0604020202020204" pitchFamily="34" charset="0"/>
                <a:cs typeface="Arial" panose="020B0604020202020204" pitchFamily="34" charset="0"/>
              </a:rPr>
              <a:t>Change, even positive, can be stressful. </a:t>
            </a:r>
          </a:p>
          <a:p>
            <a:pPr marL="342900" lvl="0" indent="-342900">
              <a:lnSpc>
                <a:spcPct val="107000"/>
              </a:lnSpc>
              <a:spcBef>
                <a:spcPts val="5"/>
              </a:spcBef>
              <a:spcAft>
                <a:spcPts val="800"/>
              </a:spcAft>
              <a:tabLst>
                <a:tab pos="457200" algn="l"/>
                <a:tab pos="876935" algn="l"/>
              </a:tabLst>
            </a:pPr>
            <a:r>
              <a:rPr lang="en-CA" dirty="0">
                <a:solidFill>
                  <a:srgbClr val="0075B5"/>
                </a:solidFill>
                <a:latin typeface="Arial" panose="020B0604020202020204" pitchFamily="34" charset="0"/>
                <a:cs typeface="Arial" panose="020B0604020202020204" pitchFamily="34" charset="0"/>
              </a:rPr>
              <a:t>We all have unbalanced thoughts… to avoid having these add to your stress, it’s important to challenge them with balanced thinking.</a:t>
            </a:r>
          </a:p>
        </p:txBody>
      </p:sp>
    </p:spTree>
    <p:extLst>
      <p:ext uri="{BB962C8B-B14F-4D97-AF65-F5344CB8AC3E}">
        <p14:creationId xmlns:p14="http://schemas.microsoft.com/office/powerpoint/2010/main" val="1645305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B57B5D6-C85A-D74A-8786-9F9EC6D324D8}"/>
              </a:ext>
              <a:ext uri="{C183D7F6-B498-43B3-948B-1728B52AA6E4}">
                <adec:decorative xmlns:adec="http://schemas.microsoft.com/office/drawing/2017/decorative" val="1"/>
              </a:ext>
            </a:extLst>
          </p:cNvPr>
          <p:cNvPicPr preferRelativeResize="0">
            <a:picLocks noGrp="1" noChangeAspect="1"/>
          </p:cNvPicPr>
          <p:nvPr>
            <p:ph type="pic" idx="4294967295"/>
          </p:nvPr>
        </p:nvPicPr>
        <p:blipFill rotWithShape="1">
          <a:blip r:embed="rId3">
            <a:extLst>
              <a:ext uri="{28A0092B-C50C-407E-A947-70E740481C1C}">
                <a14:useLocalDpi xmlns:a14="http://schemas.microsoft.com/office/drawing/2010/main" val="0"/>
              </a:ext>
            </a:extLst>
          </a:blip>
          <a:srcRect l="614" r="887"/>
          <a:stretch/>
        </p:blipFill>
        <p:spPr>
          <a:xfrm>
            <a:off x="4632706" y="978104"/>
            <a:ext cx="7124700" cy="4553903"/>
          </a:xfrm>
          <a:prstGeom prst="roundRect">
            <a:avLst/>
          </a:prstGeom>
          <a:ln>
            <a:solidFill>
              <a:schemeClr val="bg1"/>
            </a:solidFill>
          </a:ln>
          <a:effectLst>
            <a:outerShdw blurRad="50800" dist="38100" dir="2700000" algn="tl" rotWithShape="0">
              <a:prstClr val="black">
                <a:alpha val="40000"/>
              </a:prstClr>
            </a:outerShdw>
          </a:effectLst>
        </p:spPr>
      </p:pic>
      <p:sp>
        <p:nvSpPr>
          <p:cNvPr id="4" name="Title 3">
            <a:extLst>
              <a:ext uri="{FF2B5EF4-FFF2-40B4-BE49-F238E27FC236}">
                <a16:creationId xmlns:a16="http://schemas.microsoft.com/office/drawing/2014/main" id="{4BFE975E-E245-C31E-C8D6-B28B6D40C172}"/>
              </a:ext>
            </a:extLst>
          </p:cNvPr>
          <p:cNvSpPr txBox="1">
            <a:spLocks noGrp="1"/>
          </p:cNvSpPr>
          <p:nvPr>
            <p:ph type="title" idx="4294967295"/>
          </p:nvPr>
        </p:nvSpPr>
        <p:spPr>
          <a:xfrm>
            <a:off x="114300" y="1553863"/>
            <a:ext cx="4251434" cy="25299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Tx/>
              <a:buSzPts val="1600"/>
              <a:buFontTx/>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ea typeface="+mn-ea"/>
                <a:cs typeface="Arial" panose="020B0604020202020204" pitchFamily="34" charset="0"/>
              </a:rPr>
              <a:t>Why transitions might be stressful?</a:t>
            </a:r>
            <a:endParaRPr kumimoji="0" lang="fr-CA" sz="4400" b="1" i="0" u="none" strike="noStrike" kern="1200" cap="none" spc="0" normalizeH="0" baseline="0" noProof="0" dirty="0">
              <a:ln>
                <a:noFill/>
              </a:ln>
              <a:solidFill>
                <a:srgbClr val="44237D"/>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67698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034873" cy="1325563"/>
          </a:xfrm>
        </p:spPr>
        <p:txBody>
          <a:bodyPr vert="horz" lIns="91440" tIns="45720" rIns="91440" bIns="45720" rtlCol="0" anchor="ctr">
            <a:noAutofit/>
          </a:bodyPr>
          <a:lstStyle/>
          <a:p>
            <a:pPr>
              <a:lnSpc>
                <a:spcPct val="110000"/>
              </a:lnSpc>
            </a:pPr>
            <a:r>
              <a:rPr lang="en-CA" sz="4000" b="1" dirty="0">
                <a:latin typeface="Arial" panose="020B0604020202020204" pitchFamily="34" charset="0"/>
                <a:cs typeface="Arial" panose="020B0604020202020204" pitchFamily="34" charset="0"/>
              </a:rPr>
              <a:t>Why transitions might be stressful?</a:t>
            </a:r>
          </a:p>
        </p:txBody>
      </p:sp>
      <p:sp>
        <p:nvSpPr>
          <p:cNvPr id="6" name="TextBox 5">
            <a:extLst>
              <a:ext uri="{FF2B5EF4-FFF2-40B4-BE49-F238E27FC236}">
                <a16:creationId xmlns:a16="http://schemas.microsoft.com/office/drawing/2014/main" id="{FD835A2E-EF16-D811-B128-427B2BC0BA96}"/>
              </a:ext>
            </a:extLst>
          </p:cNvPr>
          <p:cNvSpPr txBox="1"/>
          <p:nvPr/>
        </p:nvSpPr>
        <p:spPr>
          <a:xfrm>
            <a:off x="3810548" y="262864"/>
            <a:ext cx="8175458" cy="5779916"/>
          </a:xfrm>
          <a:prstGeom prst="rect">
            <a:avLst/>
          </a:prstGeom>
          <a:noFill/>
        </p:spPr>
        <p:txBody>
          <a:bodyPr wrap="square">
            <a:spAutoFit/>
          </a:bodyPr>
          <a:lstStyle/>
          <a:p>
            <a:pPr marL="457200" lvl="0" indent="-381000" algn="l" rtl="0">
              <a:lnSpc>
                <a:spcPct val="113000"/>
              </a:lnSpc>
              <a:spcBef>
                <a:spcPts val="1000"/>
              </a:spcBef>
              <a:spcAft>
                <a:spcPts val="1200"/>
              </a:spcAft>
              <a:buSzPct val="100000"/>
              <a:buFont typeface="Roboto"/>
              <a:buChar char="•"/>
            </a:pPr>
            <a:r>
              <a:rPr lang="en-CA" sz="2200" dirty="0">
                <a:solidFill>
                  <a:srgbClr val="0071BB"/>
                </a:solidFill>
                <a:latin typeface="Arial" panose="020B0604020202020204" pitchFamily="34" charset="0"/>
                <a:ea typeface="Roboto" pitchFamily="2" charset="0"/>
                <a:cs typeface="Arial" panose="020B0604020202020204" pitchFamily="34" charset="0"/>
              </a:rPr>
              <a:t>Moving on from secondary school is a big life transition. </a:t>
            </a:r>
          </a:p>
          <a:p>
            <a:pPr marL="457200" lvl="0" indent="-381000" algn="l" rtl="0">
              <a:lnSpc>
                <a:spcPct val="113000"/>
              </a:lnSpc>
              <a:spcBef>
                <a:spcPts val="1000"/>
              </a:spcBef>
              <a:spcAft>
                <a:spcPts val="1200"/>
              </a:spcAft>
              <a:buSzPct val="100000"/>
              <a:buFont typeface="Roboto"/>
              <a:buChar char="•"/>
            </a:pPr>
            <a:r>
              <a:rPr lang="en-CA" sz="2200" dirty="0">
                <a:solidFill>
                  <a:srgbClr val="0071BB"/>
                </a:solidFill>
                <a:latin typeface="Arial" panose="020B0604020202020204" pitchFamily="34" charset="0"/>
                <a:ea typeface="Roboto" pitchFamily="2" charset="0"/>
                <a:cs typeface="Arial" panose="020B0604020202020204" pitchFamily="34" charset="0"/>
              </a:rPr>
              <a:t>Change—even good change we are looking forward to—can cause stress because it requires us to adapt and grow. </a:t>
            </a:r>
          </a:p>
          <a:p>
            <a:pPr marL="457200" lvl="0" indent="-381000" algn="l" rtl="0">
              <a:lnSpc>
                <a:spcPct val="113000"/>
              </a:lnSpc>
              <a:spcBef>
                <a:spcPts val="1000"/>
              </a:spcBef>
              <a:spcAft>
                <a:spcPts val="1200"/>
              </a:spcAft>
              <a:buSzPct val="100000"/>
              <a:buFont typeface="Roboto"/>
              <a:buChar char="•"/>
            </a:pPr>
            <a:r>
              <a:rPr lang="en-CA" sz="2200" dirty="0">
                <a:solidFill>
                  <a:srgbClr val="0071BB"/>
                </a:solidFill>
                <a:latin typeface="Arial" panose="020B0604020202020204" pitchFamily="34" charset="0"/>
                <a:ea typeface="Roboto" pitchFamily="2" charset="0"/>
                <a:cs typeface="Arial" panose="020B0604020202020204" pitchFamily="34" charset="0"/>
              </a:rPr>
              <a:t>Some students may not feel ready to move on from secondary school and were still hoping for more from the experience.</a:t>
            </a:r>
          </a:p>
          <a:p>
            <a:pPr marL="457200" lvl="0" indent="-381000" algn="l" rtl="0">
              <a:lnSpc>
                <a:spcPct val="113000"/>
              </a:lnSpc>
              <a:spcBef>
                <a:spcPts val="1000"/>
              </a:spcBef>
              <a:spcAft>
                <a:spcPts val="1200"/>
              </a:spcAft>
              <a:buSzPct val="100000"/>
              <a:buFont typeface="Roboto"/>
              <a:buChar char="•"/>
            </a:pPr>
            <a:r>
              <a:rPr lang="en-CA" sz="2200" dirty="0">
                <a:solidFill>
                  <a:srgbClr val="0071BB"/>
                </a:solidFill>
                <a:latin typeface="Arial" panose="020B0604020202020204" pitchFamily="34" charset="0"/>
                <a:ea typeface="Roboto" pitchFamily="2" charset="0"/>
                <a:cs typeface="Arial" panose="020B0604020202020204" pitchFamily="34" charset="0"/>
              </a:rPr>
              <a:t>Students often see an idealized version of what life ‘should’ look like after secondary school or hear this is the best time of life. </a:t>
            </a:r>
          </a:p>
          <a:p>
            <a:pPr marL="457200" lvl="0" indent="-381000" algn="l" rtl="0">
              <a:lnSpc>
                <a:spcPct val="113000"/>
              </a:lnSpc>
              <a:spcBef>
                <a:spcPts val="1000"/>
              </a:spcBef>
              <a:spcAft>
                <a:spcPts val="1200"/>
              </a:spcAft>
              <a:buSzPct val="100000"/>
              <a:buFont typeface="Roboto"/>
              <a:buChar char="•"/>
            </a:pPr>
            <a:r>
              <a:rPr lang="en-CA" sz="2200" dirty="0">
                <a:solidFill>
                  <a:srgbClr val="0071BB"/>
                </a:solidFill>
                <a:latin typeface="Arial" panose="020B0604020202020204" pitchFamily="34" charset="0"/>
                <a:ea typeface="Roboto" pitchFamily="2" charset="0"/>
                <a:cs typeface="Arial" panose="020B0604020202020204" pitchFamily="34" charset="0"/>
              </a:rPr>
              <a:t>There are also many life events outside of our control that can add to the amount of change we deal with and the stress we need to manage.​</a:t>
            </a:r>
          </a:p>
        </p:txBody>
      </p:sp>
    </p:spTree>
    <p:extLst>
      <p:ext uri="{BB962C8B-B14F-4D97-AF65-F5344CB8AC3E}">
        <p14:creationId xmlns:p14="http://schemas.microsoft.com/office/powerpoint/2010/main" val="3436984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187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Exciting or challenging?</a:t>
            </a:r>
          </a:p>
        </p:txBody>
      </p:sp>
      <p:sp>
        <p:nvSpPr>
          <p:cNvPr id="5" name="TextBox 4">
            <a:extLst>
              <a:ext uri="{FF2B5EF4-FFF2-40B4-BE49-F238E27FC236}">
                <a16:creationId xmlns:a16="http://schemas.microsoft.com/office/drawing/2014/main" id="{3BC2211F-1B65-012B-ADB6-870327F67419}"/>
              </a:ext>
            </a:extLst>
          </p:cNvPr>
          <p:cNvSpPr txBox="1"/>
          <p:nvPr/>
        </p:nvSpPr>
        <p:spPr>
          <a:xfrm>
            <a:off x="2464675" y="3429000"/>
            <a:ext cx="7872249" cy="1559786"/>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lvl="0" indent="0" algn="ctr">
              <a:lnSpc>
                <a:spcPct val="113000"/>
              </a:lnSpc>
              <a:spcBef>
                <a:spcPts val="500"/>
              </a:spcBef>
              <a:spcAft>
                <a:spcPts val="0"/>
              </a:spcAft>
              <a:buSzPts val="2400"/>
              <a:buNone/>
              <a:defRPr sz="3600" b="1">
                <a:solidFill>
                  <a:srgbClr val="0070C0"/>
                </a:solidFill>
                <a:latin typeface="Arial" panose="020B0604020202020204" pitchFamily="34" charset="0"/>
                <a:cs typeface="Arial" panose="020B0604020202020204" pitchFamily="34" charset="0"/>
              </a:defRPr>
            </a:lvl1pPr>
          </a:lstStyle>
          <a:p>
            <a:r>
              <a:rPr lang="en-CA" sz="4400" dirty="0"/>
              <a:t>Moving on to something new and different</a:t>
            </a:r>
          </a:p>
        </p:txBody>
      </p:sp>
    </p:spTree>
    <p:extLst>
      <p:ext uri="{BB962C8B-B14F-4D97-AF65-F5344CB8AC3E}">
        <p14:creationId xmlns:p14="http://schemas.microsoft.com/office/powerpoint/2010/main" val="2197538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034873" cy="1325563"/>
          </a:xfrm>
        </p:spPr>
        <p:txBody>
          <a:bodyPr vert="horz" lIns="91440" tIns="45720" rIns="91440" bIns="45720" rtlCol="0" anchor="ctr">
            <a:noAutofit/>
          </a:bodyPr>
          <a:lstStyle/>
          <a:p>
            <a:pPr>
              <a:lnSpc>
                <a:spcPct val="110000"/>
              </a:lnSpc>
            </a:pPr>
            <a:r>
              <a:rPr lang="en-CA" sz="4800" b="1" dirty="0">
                <a:latin typeface="Arial" panose="020B0604020202020204" pitchFamily="34" charset="0"/>
                <a:cs typeface="Arial" panose="020B0604020202020204" pitchFamily="34" charset="0"/>
              </a:rPr>
              <a:t>Activity</a:t>
            </a:r>
          </a:p>
        </p:txBody>
      </p:sp>
      <p:sp>
        <p:nvSpPr>
          <p:cNvPr id="6" name="TextBox 5">
            <a:extLst>
              <a:ext uri="{FF2B5EF4-FFF2-40B4-BE49-F238E27FC236}">
                <a16:creationId xmlns:a16="http://schemas.microsoft.com/office/drawing/2014/main" id="{12CF8AA1-E24C-606A-CF49-1F211E46CAFD}"/>
              </a:ext>
            </a:extLst>
          </p:cNvPr>
          <p:cNvSpPr txBox="1"/>
          <p:nvPr/>
        </p:nvSpPr>
        <p:spPr>
          <a:xfrm>
            <a:off x="4241800" y="2288206"/>
            <a:ext cx="7175500" cy="2281587"/>
          </a:xfrm>
          <a:prstGeom prst="rect">
            <a:avLst/>
          </a:prstGeom>
          <a:noFill/>
        </p:spPr>
        <p:txBody>
          <a:bodyPr wrap="square">
            <a:spAutoFit/>
          </a:bodyPr>
          <a:lstStyle/>
          <a:p>
            <a:pPr marL="76200" lvl="0" indent="0" algn="ctr" rtl="0">
              <a:lnSpc>
                <a:spcPct val="113000"/>
              </a:lnSpc>
              <a:spcBef>
                <a:spcPts val="500"/>
              </a:spcBef>
              <a:spcAft>
                <a:spcPts val="0"/>
              </a:spcAft>
              <a:buSzPts val="2400"/>
              <a:buNone/>
            </a:pPr>
            <a:r>
              <a:rPr lang="en-CA" sz="3200" dirty="0">
                <a:solidFill>
                  <a:srgbClr val="0075B5"/>
                </a:solidFill>
                <a:latin typeface="Arial" panose="020B0604020202020204" pitchFamily="34" charset="0"/>
                <a:ea typeface="Roboto" pitchFamily="2" charset="0"/>
                <a:cs typeface="Arial" panose="020B0604020202020204" pitchFamily="34" charset="0"/>
              </a:rPr>
              <a:t>Think about the following elements that come with a transition and share whether you think they are more CHALLENGING or EXCITING.</a:t>
            </a:r>
          </a:p>
        </p:txBody>
      </p:sp>
    </p:spTree>
    <p:extLst>
      <p:ext uri="{BB962C8B-B14F-4D97-AF65-F5344CB8AC3E}">
        <p14:creationId xmlns:p14="http://schemas.microsoft.com/office/powerpoint/2010/main" val="2314962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0DD2577C-DE2A-435E-B79B-9910E68A5583}"/>
              </a:ext>
            </a:extLst>
          </p:cNvPr>
          <p:cNvSpPr txBox="1">
            <a:spLocks noGrp="1"/>
          </p:cNvSpPr>
          <p:nvPr>
            <p:ph type="title" idx="4294967295"/>
          </p:nvPr>
        </p:nvSpPr>
        <p:spPr>
          <a:xfrm>
            <a:off x="958850" y="173187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ea typeface="+mj-ea"/>
                <a:cs typeface="Arial" panose="020B0604020202020204" pitchFamily="34" charset="0"/>
              </a:rPr>
              <a:t>Exciting or challenging?</a:t>
            </a:r>
          </a:p>
        </p:txBody>
      </p:sp>
      <p:sp>
        <p:nvSpPr>
          <p:cNvPr id="5" name="TextBox 4">
            <a:extLst>
              <a:ext uri="{FF2B5EF4-FFF2-40B4-BE49-F238E27FC236}">
                <a16:creationId xmlns:a16="http://schemas.microsoft.com/office/drawing/2014/main" id="{3BC2211F-1B65-012B-ADB6-870327F67419}"/>
              </a:ext>
            </a:extLst>
          </p:cNvPr>
          <p:cNvSpPr txBox="1"/>
          <p:nvPr/>
        </p:nvSpPr>
        <p:spPr>
          <a:xfrm>
            <a:off x="1130300" y="3429000"/>
            <a:ext cx="10541000" cy="794641"/>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lvl="0" indent="0" algn="ctr">
              <a:lnSpc>
                <a:spcPct val="113000"/>
              </a:lnSpc>
              <a:spcBef>
                <a:spcPts val="500"/>
              </a:spcBef>
              <a:spcAft>
                <a:spcPts val="0"/>
              </a:spcAft>
              <a:buSzPts val="2400"/>
              <a:buNone/>
              <a:defRPr sz="4400" b="1">
                <a:solidFill>
                  <a:srgbClr val="0070C0"/>
                </a:solidFill>
                <a:latin typeface="Arial" panose="020B0604020202020204" pitchFamily="34" charset="0"/>
                <a:cs typeface="Arial" panose="020B0604020202020204" pitchFamily="34" charset="0"/>
              </a:defRPr>
            </a:lvl1pPr>
          </a:lstStyle>
          <a:p>
            <a:r>
              <a:rPr lang="en-CA" dirty="0"/>
              <a:t>Having greater independence</a:t>
            </a:r>
          </a:p>
        </p:txBody>
      </p:sp>
    </p:spTree>
    <p:extLst>
      <p:ext uri="{BB962C8B-B14F-4D97-AF65-F5344CB8AC3E}">
        <p14:creationId xmlns:p14="http://schemas.microsoft.com/office/powerpoint/2010/main" val="1327865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FF058E2F-2135-F2CA-A562-0BB4210D14FD}"/>
              </a:ext>
            </a:extLst>
          </p:cNvPr>
          <p:cNvSpPr txBox="1">
            <a:spLocks noGrp="1"/>
          </p:cNvSpPr>
          <p:nvPr>
            <p:ph type="title" idx="4294967295"/>
          </p:nvPr>
        </p:nvSpPr>
        <p:spPr>
          <a:xfrm>
            <a:off x="958850" y="1731871"/>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4237D"/>
                </a:solidFill>
                <a:effectLst/>
                <a:uLnTx/>
                <a:uFillTx/>
                <a:latin typeface="Arial" panose="020B0604020202020204" pitchFamily="34" charset="0"/>
                <a:ea typeface="+mj-ea"/>
                <a:cs typeface="Arial" panose="020B0604020202020204" pitchFamily="34" charset="0"/>
              </a:rPr>
              <a:t>Exciting or challenging?</a:t>
            </a:r>
          </a:p>
        </p:txBody>
      </p:sp>
      <p:sp>
        <p:nvSpPr>
          <p:cNvPr id="5" name="TextBox 4">
            <a:extLst>
              <a:ext uri="{FF2B5EF4-FFF2-40B4-BE49-F238E27FC236}">
                <a16:creationId xmlns:a16="http://schemas.microsoft.com/office/drawing/2014/main" id="{3BC2211F-1B65-012B-ADB6-870327F67419}"/>
              </a:ext>
            </a:extLst>
          </p:cNvPr>
          <p:cNvSpPr txBox="1"/>
          <p:nvPr/>
        </p:nvSpPr>
        <p:spPr>
          <a:xfrm>
            <a:off x="1794860" y="3429000"/>
            <a:ext cx="9211879" cy="1559786"/>
          </a:xfrm>
          <a:prstGeom prst="rect">
            <a:avLst/>
          </a:prstGeom>
          <a:ln w="19050">
            <a:noFill/>
            <a:prstDash val="lgDashDotDot"/>
            <a:extLst>
              <a:ext uri="{C807C97D-BFC1-408E-A445-0C87EB9F89A2}">
                <ask:lineSketchStyleProps xmlns:ask="http://schemas.microsoft.com/office/drawing/2018/sketchyshapes">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lvl="0" indent="0" algn="ctr">
              <a:lnSpc>
                <a:spcPct val="113000"/>
              </a:lnSpc>
              <a:spcBef>
                <a:spcPts val="500"/>
              </a:spcBef>
              <a:spcAft>
                <a:spcPts val="0"/>
              </a:spcAft>
              <a:buSzPts val="2400"/>
              <a:buNone/>
              <a:defRPr sz="4400" b="1">
                <a:solidFill>
                  <a:srgbClr val="0070C0"/>
                </a:solidFill>
                <a:latin typeface="Arial" panose="020B0604020202020204" pitchFamily="34" charset="0"/>
                <a:cs typeface="Arial" panose="020B0604020202020204" pitchFamily="34" charset="0"/>
              </a:defRPr>
            </a:lvl1pPr>
          </a:lstStyle>
          <a:p>
            <a:r>
              <a:rPr lang="en-CA" dirty="0"/>
              <a:t>Having the chance to focus more on what you like/are interested in</a:t>
            </a:r>
          </a:p>
        </p:txBody>
      </p:sp>
    </p:spTree>
    <p:extLst>
      <p:ext uri="{BB962C8B-B14F-4D97-AF65-F5344CB8AC3E}">
        <p14:creationId xmlns:p14="http://schemas.microsoft.com/office/powerpoint/2010/main" val="3957718117"/>
      </p:ext>
    </p:extLst>
  </p:cSld>
  <p:clrMapOvr>
    <a:masterClrMapping/>
  </p:clrMapOvr>
</p:sld>
</file>

<file path=ppt/theme/theme1.xml><?xml version="1.0" encoding="utf-8"?>
<a:theme xmlns:a="http://schemas.openxmlformats.org/drawingml/2006/main" name="Skills4Lif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C8CF2638480341B68B68690115A0B2" ma:contentTypeVersion="5" ma:contentTypeDescription="Create a new document." ma:contentTypeScope="" ma:versionID="d7ef641a9dc59fc714db2da50c58a54e">
  <xsd:schema xmlns:xsd="http://www.w3.org/2001/XMLSchema" xmlns:xs="http://www.w3.org/2001/XMLSchema" xmlns:p="http://schemas.microsoft.com/office/2006/metadata/properties" xmlns:ns2="6ee0277f-c2d6-46fd-8036-44f7adfcd4a7" xmlns:ns3="12fac212-3aab-4e53-a5bd-cbe38a822c0b" targetNamespace="http://schemas.microsoft.com/office/2006/metadata/properties" ma:root="true" ma:fieldsID="6f0ba5c2e3140ec5d9af8e17376826b7" ns2:_="" ns3:_="">
    <xsd:import namespace="6ee0277f-c2d6-46fd-8036-44f7adfcd4a7"/>
    <xsd:import namespace="12fac212-3aab-4e53-a5bd-cbe38a822c0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0277f-c2d6-46fd-8036-44f7adfcd4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ac212-3aab-4e53-a5bd-cbe38a822c0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9735E6-A3F3-4AC0-8C5C-77C6F2F639A6}">
  <ds:schemaRefs>
    <ds:schemaRef ds:uri="http://schemas.microsoft.com/sharepoint/v3/contenttype/forms"/>
  </ds:schemaRefs>
</ds:datastoreItem>
</file>

<file path=customXml/itemProps2.xml><?xml version="1.0" encoding="utf-8"?>
<ds:datastoreItem xmlns:ds="http://schemas.openxmlformats.org/officeDocument/2006/customXml" ds:itemID="{646E903C-FBCD-4A19-BF8A-F89470A6CC14}">
  <ds:schemaRefs>
    <ds:schemaRef ds:uri="http://purl.org/dc/elements/1.1/"/>
    <ds:schemaRef ds:uri="http://schemas.microsoft.com/office/2006/documentManagement/types"/>
    <ds:schemaRef ds:uri="http://schemas.openxmlformats.org/package/2006/metadata/core-properties"/>
    <ds:schemaRef ds:uri="12fac212-3aab-4e53-a5bd-cbe38a822c0b"/>
    <ds:schemaRef ds:uri="http://www.w3.org/XML/1998/namespace"/>
    <ds:schemaRef ds:uri="http://purl.org/dc/terms/"/>
    <ds:schemaRef ds:uri="http://schemas.microsoft.com/office/infopath/2007/PartnerControls"/>
    <ds:schemaRef ds:uri="6ee0277f-c2d6-46fd-8036-44f7adfcd4a7"/>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1FD95171-43EA-4C69-8F79-B5C9A2B1D563}">
  <ds:schemaRefs>
    <ds:schemaRef ds:uri="12fac212-3aab-4e53-a5bd-cbe38a822c0b"/>
    <ds:schemaRef ds:uri="6ee0277f-c2d6-46fd-8036-44f7adfcd4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6866</TotalTime>
  <Words>2116</Words>
  <Application>Microsoft Office PowerPoint</Application>
  <PresentationFormat>Widescreen</PresentationFormat>
  <Paragraphs>177</Paragraphs>
  <Slides>31</Slides>
  <Notes>30</Notes>
  <HiddenSlides>0</HiddenSlides>
  <MMClips>1</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Skills4Life</vt:lpstr>
      <vt:lpstr>Understanding Stress and Managing Transitions</vt:lpstr>
      <vt:lpstr>We are learning</vt:lpstr>
      <vt:lpstr>Warm up</vt:lpstr>
      <vt:lpstr>Why transitions might be stressful?</vt:lpstr>
      <vt:lpstr>Why transitions might be stressful?</vt:lpstr>
      <vt:lpstr>Exciting or challenging?</vt:lpstr>
      <vt:lpstr>Activity</vt:lpstr>
      <vt:lpstr>Exciting or challenging?</vt:lpstr>
      <vt:lpstr>Exciting or challenging?</vt:lpstr>
      <vt:lpstr>Exciting or challenging?</vt:lpstr>
      <vt:lpstr>Exciting or challenging?</vt:lpstr>
      <vt:lpstr>Exciting or challenging?</vt:lpstr>
      <vt:lpstr>Exciting or challenging?</vt:lpstr>
      <vt:lpstr>Exciting or challenging?</vt:lpstr>
      <vt:lpstr>Pathway stress</vt:lpstr>
      <vt:lpstr>Pathway stress</vt:lpstr>
      <vt:lpstr>Balanced self-talk activity</vt:lpstr>
      <vt:lpstr>Quick Tips</vt:lpstr>
      <vt:lpstr>Quick Tips</vt:lpstr>
      <vt:lpstr>Quick Tips</vt:lpstr>
      <vt:lpstr>Instead of…I could try…</vt:lpstr>
      <vt:lpstr>Let’s Practice!</vt:lpstr>
      <vt:lpstr>Let’s Practice!</vt:lpstr>
      <vt:lpstr>Let’s Practice!</vt:lpstr>
      <vt:lpstr>Let’s Practice!</vt:lpstr>
      <vt:lpstr>Let’s Practice!</vt:lpstr>
      <vt:lpstr>Let’s Practice!</vt:lpstr>
      <vt:lpstr>Debrief</vt:lpstr>
      <vt:lpstr>Notebook self-reflection</vt:lpstr>
      <vt:lpstr>Breathing exercise</vt:lpstr>
      <vt:lpstr>Wrap up</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 and Mental Illness</dc:title>
  <dc:creator>Kathy Short [Staff]</dc:creator>
  <cp:lastModifiedBy>Shelly Upson</cp:lastModifiedBy>
  <cp:revision>9</cp:revision>
  <dcterms:created xsi:type="dcterms:W3CDTF">2019-11-18T02:48:59Z</dcterms:created>
  <dcterms:modified xsi:type="dcterms:W3CDTF">2025-03-14T21:21:58Z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0x01010037C8CF2638480341B68B68690115A0B2</vt:lpwstr>
  </property>
  <property fmtid="{D5CDD505-2E9C-101B-9397-08002B2CF9AE}" pid="3" name="_dlc_DocIdItemGuid">
    <vt:lpwstr>c8a7fedd-f461-4c71-8e83-d8ba088d226a</vt:lpwstr>
  </property>
  <property fmtid="{D5CDD505-2E9C-101B-9397-08002B2CF9AE}" pid="4" name="MediaServiceImageTags">
    <vt:lpwstr/>
  </property>
</Properties>
</file>