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0"/>
  </p:notesMasterIdLst>
  <p:sldIdLst>
    <p:sldId id="256" r:id="rId5"/>
    <p:sldId id="259" r:id="rId6"/>
    <p:sldId id="304" r:id="rId7"/>
    <p:sldId id="305" r:id="rId8"/>
    <p:sldId id="306" r:id="rId9"/>
    <p:sldId id="307" r:id="rId10"/>
    <p:sldId id="308" r:id="rId11"/>
    <p:sldId id="310" r:id="rId12"/>
    <p:sldId id="309" r:id="rId13"/>
    <p:sldId id="312" r:id="rId14"/>
    <p:sldId id="313" r:id="rId15"/>
    <p:sldId id="314" r:id="rId16"/>
    <p:sldId id="315" r:id="rId17"/>
    <p:sldId id="316" r:id="rId18"/>
    <p:sldId id="318" r:id="rId19"/>
    <p:sldId id="319" r:id="rId20"/>
    <p:sldId id="320" r:id="rId21"/>
    <p:sldId id="321" r:id="rId22"/>
    <p:sldId id="322" r:id="rId23"/>
    <p:sldId id="323" r:id="rId24"/>
    <p:sldId id="324" r:id="rId25"/>
    <p:sldId id="328" r:id="rId26"/>
    <p:sldId id="329" r:id="rId27"/>
    <p:sldId id="330" r:id="rId28"/>
    <p:sldId id="32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 userDrawn="1">
          <p15:clr>
            <a:srgbClr val="A4A3A4"/>
          </p15:clr>
        </p15:guide>
        <p15:guide id="2" pos="72" userDrawn="1">
          <p15:clr>
            <a:srgbClr val="A4A3A4"/>
          </p15:clr>
        </p15:guide>
        <p15:guide id="3" pos="4032" userDrawn="1">
          <p15:clr>
            <a:srgbClr val="A4A3A4"/>
          </p15:clr>
        </p15:guide>
        <p15:guide id="4" pos="4176" userDrawn="1">
          <p15:clr>
            <a:srgbClr val="A4A3A4"/>
          </p15:clr>
        </p15:guide>
        <p15:guide id="5" orient="horz" pos="1584" userDrawn="1">
          <p15:clr>
            <a:srgbClr val="A4A3A4"/>
          </p15:clr>
        </p15:guide>
        <p15:guide id="6" orient="horz" pos="2832" userDrawn="1">
          <p15:clr>
            <a:srgbClr val="A4A3A4"/>
          </p15:clr>
        </p15:guide>
        <p15:guide id="7" orient="horz" pos="74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8712AED-F946-6B72-B9E1-91124436B500}" name="Joyce Erogun" initials="JE" userId="S::jerogun@smho-smso.ca::ba9b00c3-18da-48f5-9af4-b59a3f7aeab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lexandra Fortier" initials="AF" lastIdx="1" clrIdx="0">
    <p:extLst>
      <p:ext uri="{19B8F6BF-5375-455C-9EA6-DF929625EA0E}">
        <p15:presenceInfo xmlns:p15="http://schemas.microsoft.com/office/powerpoint/2012/main" userId="54e232798b74bfb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7F33"/>
    <a:srgbClr val="40008D"/>
    <a:srgbClr val="0075B5"/>
    <a:srgbClr val="0277B5"/>
    <a:srgbClr val="44237D"/>
    <a:srgbClr val="277F34"/>
    <a:srgbClr val="0071BB"/>
    <a:srgbClr val="298135"/>
    <a:srgbClr val="3BA950"/>
    <a:srgbClr val="EBEBE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AD3749-9F40-4D0A-95C2-165E2C6C1EB5}" v="15" dt="2023-08-15T18:08:45.5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567"/>
    <p:restoredTop sz="83981"/>
  </p:normalViewPr>
  <p:slideViewPr>
    <p:cSldViewPr snapToGrid="0">
      <p:cViewPr varScale="1">
        <p:scale>
          <a:sx n="92" d="100"/>
          <a:sy n="92" d="100"/>
        </p:scale>
        <p:origin x="102" y="438"/>
      </p:cViewPr>
      <p:guideLst>
        <p:guide pos="384"/>
        <p:guide pos="72"/>
        <p:guide pos="4032"/>
        <p:guide pos="4176"/>
        <p:guide orient="horz" pos="1584"/>
        <p:guide orient="horz" pos="2832"/>
        <p:guide orient="horz" pos="74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68E017-108D-154D-A3EA-E17915180784}" type="datetimeFigureOut">
              <a:rPr lang="fr-CA" smtClean="0"/>
              <a:t>2025-03-14</a:t>
            </a:fld>
            <a:endParaRPr lang="fr-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F1EC08-273C-A34B-82C2-A0CCCB0F9D12}" type="slidenum">
              <a:rPr lang="fr-CA" smtClean="0"/>
              <a:t>‹#›</a:t>
            </a:fld>
            <a:endParaRPr lang="fr-CA"/>
          </a:p>
        </p:txBody>
      </p:sp>
    </p:spTree>
    <p:extLst>
      <p:ext uri="{BB962C8B-B14F-4D97-AF65-F5344CB8AC3E}">
        <p14:creationId xmlns:p14="http://schemas.microsoft.com/office/powerpoint/2010/main" val="3572549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1</a:t>
            </a:fld>
            <a:endParaRPr lang="fr-CA"/>
          </a:p>
        </p:txBody>
      </p:sp>
    </p:spTree>
    <p:extLst>
      <p:ext uri="{BB962C8B-B14F-4D97-AF65-F5344CB8AC3E}">
        <p14:creationId xmlns:p14="http://schemas.microsoft.com/office/powerpoint/2010/main" val="2510800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kern="1200" dirty="0">
                <a:solidFill>
                  <a:schemeClr val="tx1"/>
                </a:solidFill>
                <a:effectLst/>
                <a:latin typeface="+mn-lt"/>
                <a:ea typeface="+mn-ea"/>
                <a:cs typeface="+mn-cs"/>
              </a:rPr>
              <a:t>Teacher prompt: “</a:t>
            </a:r>
            <a:r>
              <a:rPr lang="en-CA" sz="1200" kern="1200" dirty="0">
                <a:solidFill>
                  <a:schemeClr val="tx1"/>
                </a:solidFill>
                <a:effectLst/>
                <a:latin typeface="+mn-lt"/>
                <a:ea typeface="+mn-ea"/>
                <a:cs typeface="+mn-cs"/>
              </a:rPr>
              <a:t>Communication is not a one-way activity. In order for us to effectively communicate with others, we also need to be active listeners.”</a:t>
            </a: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11</a:t>
            </a:fld>
            <a:endParaRPr lang="fr-CA"/>
          </a:p>
        </p:txBody>
      </p:sp>
    </p:spTree>
    <p:extLst>
      <p:ext uri="{BB962C8B-B14F-4D97-AF65-F5344CB8AC3E}">
        <p14:creationId xmlns:p14="http://schemas.microsoft.com/office/powerpoint/2010/main" val="16833577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1200" b="1" kern="1200" dirty="0">
                <a:solidFill>
                  <a:schemeClr val="tx1"/>
                </a:solidFill>
                <a:effectLst/>
                <a:latin typeface="+mn-lt"/>
                <a:ea typeface="+mn-ea"/>
                <a:cs typeface="+mn-cs"/>
              </a:rPr>
              <a:t>Teacher prompt: “</a:t>
            </a:r>
            <a:r>
              <a:rPr lang="en-CA" sz="1200" kern="1200" dirty="0">
                <a:solidFill>
                  <a:schemeClr val="tx1"/>
                </a:solidFill>
                <a:effectLst/>
                <a:latin typeface="+mn-lt"/>
                <a:ea typeface="+mn-ea"/>
                <a:cs typeface="+mn-cs"/>
              </a:rPr>
              <a:t>There are four aspects of active listening: </a:t>
            </a:r>
          </a:p>
          <a:p>
            <a:pPr lvl="1"/>
            <a:r>
              <a:rPr lang="en-CA" sz="1200" kern="1200" dirty="0">
                <a:solidFill>
                  <a:schemeClr val="tx1"/>
                </a:solidFill>
                <a:effectLst/>
                <a:latin typeface="+mn-lt"/>
                <a:ea typeface="+mn-ea"/>
                <a:cs typeface="+mn-cs"/>
              </a:rPr>
              <a:t>Pay attention to the speaker</a:t>
            </a:r>
            <a:r>
              <a:rPr lang="en-CA" sz="900" kern="1200" dirty="0">
                <a:solidFill>
                  <a:schemeClr val="tx1"/>
                </a:solidFill>
                <a:effectLst/>
                <a:latin typeface="+mn-lt"/>
                <a:ea typeface="+mn-ea"/>
                <a:cs typeface="+mn-cs"/>
              </a:rPr>
              <a:t> </a:t>
            </a:r>
            <a:endParaRPr lang="en-CA" sz="1200" kern="1200" dirty="0">
              <a:solidFill>
                <a:schemeClr val="tx1"/>
              </a:solidFill>
              <a:effectLst/>
              <a:latin typeface="+mn-lt"/>
              <a:ea typeface="+mn-ea"/>
              <a:cs typeface="+mn-cs"/>
            </a:endParaRPr>
          </a:p>
          <a:p>
            <a:pPr lvl="1"/>
            <a:r>
              <a:rPr lang="en-CA" sz="1200" kern="1200" dirty="0">
                <a:solidFill>
                  <a:schemeClr val="tx1"/>
                </a:solidFill>
                <a:effectLst/>
                <a:latin typeface="+mn-lt"/>
                <a:ea typeface="+mn-ea"/>
                <a:cs typeface="+mn-cs"/>
              </a:rPr>
              <a:t>Take turns to speak</a:t>
            </a:r>
          </a:p>
          <a:p>
            <a:pPr lvl="1"/>
            <a:r>
              <a:rPr lang="en-CA" sz="1200" kern="1200" dirty="0">
                <a:solidFill>
                  <a:schemeClr val="tx1"/>
                </a:solidFill>
                <a:effectLst/>
                <a:latin typeface="+mn-lt"/>
                <a:ea typeface="+mn-ea"/>
                <a:cs typeface="+mn-cs"/>
              </a:rPr>
              <a:t>Restate what you heard</a:t>
            </a:r>
          </a:p>
          <a:p>
            <a:pPr lvl="1"/>
            <a:r>
              <a:rPr lang="en-CA" sz="1200" kern="1200" dirty="0">
                <a:solidFill>
                  <a:schemeClr val="tx1"/>
                </a:solidFill>
                <a:effectLst/>
                <a:latin typeface="+mn-lt"/>
                <a:ea typeface="+mn-ea"/>
                <a:cs typeface="+mn-cs"/>
              </a:rPr>
              <a:t>Listen without interrupting</a:t>
            </a:r>
          </a:p>
          <a:p>
            <a:pPr lvl="1"/>
            <a:r>
              <a:rPr lang="en-CA" sz="1200" kern="1200" dirty="0">
                <a:solidFill>
                  <a:schemeClr val="tx1"/>
                </a:solidFill>
                <a:effectLst/>
                <a:latin typeface="+mn-lt"/>
                <a:ea typeface="+mn-ea"/>
                <a:cs typeface="+mn-cs"/>
              </a:rPr>
              <a:t>Use actions to show understanding (such as non-verbal communication)</a:t>
            </a:r>
          </a:p>
          <a:p>
            <a:pPr lvl="1"/>
            <a:endParaRPr lang="en-CA"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Try to avoid barriers to listening, like:</a:t>
            </a:r>
          </a:p>
          <a:p>
            <a:pPr lvl="1"/>
            <a:r>
              <a:rPr lang="en-CA" sz="1200" b="1" kern="1200" dirty="0">
                <a:solidFill>
                  <a:schemeClr val="tx1"/>
                </a:solidFill>
                <a:effectLst/>
                <a:latin typeface="+mn-lt"/>
                <a:ea typeface="+mn-ea"/>
                <a:cs typeface="+mn-cs"/>
              </a:rPr>
              <a:t>Comparing</a:t>
            </a:r>
            <a:r>
              <a:rPr lang="en-CA" sz="1200" kern="1200" dirty="0">
                <a:solidFill>
                  <a:schemeClr val="tx1"/>
                </a:solidFill>
                <a:effectLst/>
                <a:latin typeface="+mn-lt"/>
                <a:ea typeface="+mn-ea"/>
                <a:cs typeface="+mn-cs"/>
              </a:rPr>
              <a:t> – You can’t let much in because you’re too busy seeing if you measure up. </a:t>
            </a:r>
          </a:p>
          <a:p>
            <a:pPr lvl="1"/>
            <a:r>
              <a:rPr lang="en-CA" sz="1200" b="1" kern="1200" dirty="0">
                <a:solidFill>
                  <a:schemeClr val="tx1"/>
                </a:solidFill>
                <a:effectLst/>
                <a:latin typeface="+mn-lt"/>
                <a:ea typeface="+mn-ea"/>
                <a:cs typeface="+mn-cs"/>
              </a:rPr>
              <a:t>Mind Reading</a:t>
            </a:r>
            <a:r>
              <a:rPr lang="en-CA" sz="1200" kern="1200" dirty="0">
                <a:solidFill>
                  <a:schemeClr val="tx1"/>
                </a:solidFill>
                <a:effectLst/>
                <a:latin typeface="+mn-lt"/>
                <a:ea typeface="+mn-ea"/>
                <a:cs typeface="+mn-cs"/>
              </a:rPr>
              <a:t> – You are trying to figure out what the other person is thinking and feeling, instead of listening.</a:t>
            </a:r>
          </a:p>
          <a:p>
            <a:pPr lvl="0"/>
            <a:endParaRPr lang="en-CA"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Taking time to really listen to what someone is saying can help us </a:t>
            </a:r>
            <a:r>
              <a:rPr lang="en-US" sz="1800" dirty="0">
                <a:solidFill>
                  <a:srgbClr val="000000"/>
                </a:solidFill>
                <a:effectLst/>
                <a:latin typeface="Calibri" panose="020F0502020204030204" pitchFamily="34" charset="0"/>
                <a:ea typeface="Arial" panose="020B0604020202020204" pitchFamily="34" charset="0"/>
              </a:rPr>
              <a:t>demonstrate a genuine interest in understanding their perspective, foster connections and promote</a:t>
            </a:r>
            <a:r>
              <a:rPr lang="en-US" sz="1800" strike="sngStrike" dirty="0">
                <a:solidFill>
                  <a:srgbClr val="FF0000"/>
                </a:solidFill>
                <a:effectLst/>
                <a:latin typeface="Calibri" panose="020F0502020204030204" pitchFamily="34" charset="0"/>
                <a:ea typeface="Arial" panose="020B0604020202020204" pitchFamily="34" charset="0"/>
              </a:rPr>
              <a:t>s</a:t>
            </a:r>
            <a:r>
              <a:rPr lang="en-US" sz="1800" dirty="0">
                <a:solidFill>
                  <a:srgbClr val="000000"/>
                </a:solidFill>
                <a:effectLst/>
                <a:latin typeface="Calibri" panose="020F0502020204030204" pitchFamily="34" charset="0"/>
                <a:ea typeface="Arial" panose="020B0604020202020204" pitchFamily="34" charset="0"/>
              </a:rPr>
              <a:t> effective communication.”</a:t>
            </a:r>
            <a:r>
              <a:rPr lang="en-CA" dirty="0">
                <a:effectLst/>
              </a:rPr>
              <a:t> </a:t>
            </a:r>
            <a:endParaRPr lang="fr-CA" dirty="0"/>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12</a:t>
            </a:fld>
            <a:endParaRPr lang="fr-CA"/>
          </a:p>
        </p:txBody>
      </p:sp>
    </p:spTree>
    <p:extLst>
      <p:ext uri="{BB962C8B-B14F-4D97-AF65-F5344CB8AC3E}">
        <p14:creationId xmlns:p14="http://schemas.microsoft.com/office/powerpoint/2010/main" val="36738853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kern="1200" dirty="0">
                <a:solidFill>
                  <a:schemeClr val="tx1"/>
                </a:solidFill>
                <a:effectLst/>
                <a:latin typeface="+mn-lt"/>
                <a:ea typeface="+mn-ea"/>
                <a:cs typeface="+mn-cs"/>
              </a:rPr>
              <a:t>Teacher prompt: “</a:t>
            </a:r>
            <a:r>
              <a:rPr lang="en-CA" sz="1200" kern="1200" dirty="0">
                <a:solidFill>
                  <a:schemeClr val="tx1"/>
                </a:solidFill>
                <a:effectLst/>
                <a:latin typeface="+mn-lt"/>
                <a:ea typeface="+mn-ea"/>
                <a:cs typeface="+mn-cs"/>
              </a:rPr>
              <a:t>In order to communicate effectively, it is important that we frame what we need to say by using “I”, thus explaining our feelings and/or point of view, rather than “you” which can be perceived as blaming the other person.”</a:t>
            </a: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13</a:t>
            </a:fld>
            <a:endParaRPr lang="fr-CA"/>
          </a:p>
        </p:txBody>
      </p:sp>
    </p:spTree>
    <p:extLst>
      <p:ext uri="{BB962C8B-B14F-4D97-AF65-F5344CB8AC3E}">
        <p14:creationId xmlns:p14="http://schemas.microsoft.com/office/powerpoint/2010/main" val="1950269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err="1"/>
              <a:t>Answer</a:t>
            </a:r>
            <a:r>
              <a:rPr lang="fr-CA" dirty="0"/>
              <a:t>: B</a:t>
            </a:r>
          </a:p>
          <a:p>
            <a:r>
              <a:rPr lang="en-CA" sz="1200" b="1" kern="1200" dirty="0">
                <a:solidFill>
                  <a:schemeClr val="tx1"/>
                </a:solidFill>
                <a:effectLst/>
                <a:latin typeface="+mn-lt"/>
                <a:ea typeface="+mn-ea"/>
                <a:cs typeface="+mn-cs"/>
              </a:rPr>
              <a:t>Teacher prompt: “</a:t>
            </a:r>
            <a:r>
              <a:rPr lang="en-CA" sz="1200" kern="1200" dirty="0">
                <a:solidFill>
                  <a:schemeClr val="tx1"/>
                </a:solidFill>
                <a:effectLst/>
                <a:latin typeface="+mn-lt"/>
                <a:ea typeface="+mn-ea"/>
                <a:cs typeface="+mn-cs"/>
              </a:rPr>
              <a:t>When we use “you” statements, people get defensive, which makes having a productive conversation difficult. Instead, if we explain our feelings using “I statements” a more open conversation is possible.”</a:t>
            </a:r>
            <a:endParaRPr lang="fr-CA" dirty="0"/>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14</a:t>
            </a:fld>
            <a:endParaRPr lang="fr-CA"/>
          </a:p>
        </p:txBody>
      </p:sp>
    </p:spTree>
    <p:extLst>
      <p:ext uri="{BB962C8B-B14F-4D97-AF65-F5344CB8AC3E}">
        <p14:creationId xmlns:p14="http://schemas.microsoft.com/office/powerpoint/2010/main" val="18145056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1200" kern="1200" dirty="0">
                <a:solidFill>
                  <a:schemeClr val="tx1"/>
                </a:solidFill>
                <a:effectLst/>
                <a:latin typeface="+mn-lt"/>
                <a:ea typeface="+mn-ea"/>
                <a:cs typeface="+mn-cs"/>
              </a:rPr>
              <a:t>Using</a:t>
            </a:r>
            <a:r>
              <a:rPr lang="en-CA" sz="1200" i="1" kern="1200" dirty="0">
                <a:solidFill>
                  <a:schemeClr val="tx1"/>
                </a:solidFill>
                <a:effectLst/>
                <a:latin typeface="+mn-lt"/>
                <a:ea typeface="+mn-ea"/>
                <a:cs typeface="+mn-cs"/>
              </a:rPr>
              <a:t> I Statements</a:t>
            </a:r>
            <a:r>
              <a:rPr lang="en-CA" sz="1200" kern="1200" dirty="0">
                <a:solidFill>
                  <a:schemeClr val="tx1"/>
                </a:solidFill>
                <a:effectLst/>
                <a:latin typeface="+mn-lt"/>
                <a:ea typeface="+mn-ea"/>
                <a:cs typeface="+mn-cs"/>
              </a:rPr>
              <a:t> might feel funny when you first start, but trust that it will help your communication.</a:t>
            </a:r>
          </a:p>
          <a:p>
            <a:pPr lvl="0"/>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Ask students to create an I statement using the following prompt. You can ask for a few example from 2 or 3 volunteers.</a:t>
            </a:r>
          </a:p>
          <a:p>
            <a:endParaRPr lang="en-CA" dirty="0"/>
          </a:p>
          <a:p>
            <a:pPr marL="304800" marR="318770" indent="-228600">
              <a:lnSpc>
                <a:spcPct val="90000"/>
              </a:lnSpc>
              <a:spcBef>
                <a:spcPts val="450"/>
              </a:spcBef>
              <a:spcAft>
                <a:spcPts val="0"/>
              </a:spcAft>
              <a:tabLst>
                <a:tab pos="304165" algn="l"/>
                <a:tab pos="304800" algn="l"/>
              </a:tabLst>
            </a:pPr>
            <a:r>
              <a:rPr lang="en-US" sz="1800" b="1" dirty="0">
                <a:effectLst/>
                <a:latin typeface="Arial" panose="020B0604020202020204" pitchFamily="34" charset="0"/>
                <a:ea typeface="Arial" panose="020B0604020202020204" pitchFamily="34" charset="0"/>
              </a:rPr>
              <a:t>Sample statement in response to the scenario:</a:t>
            </a:r>
            <a:endParaRPr lang="en-CA" sz="1800" dirty="0">
              <a:effectLst/>
              <a:latin typeface="Arial" panose="020B0604020202020204" pitchFamily="34" charset="0"/>
              <a:ea typeface="Arial" panose="020B0604020202020204" pitchFamily="34" charset="0"/>
            </a:endParaRPr>
          </a:p>
          <a:p>
            <a:pPr marL="304800" marR="318770" indent="-228600">
              <a:lnSpc>
                <a:spcPct val="90000"/>
              </a:lnSpc>
              <a:spcBef>
                <a:spcPts val="450"/>
              </a:spcBef>
              <a:spcAft>
                <a:spcPts val="0"/>
              </a:spcAft>
              <a:tabLst>
                <a:tab pos="304165" algn="l"/>
                <a:tab pos="304800" algn="l"/>
              </a:tabLst>
            </a:pPr>
            <a:r>
              <a:rPr lang="en-CA" sz="1800" dirty="0">
                <a:effectLst/>
                <a:latin typeface="Arial" panose="020B0604020202020204" pitchFamily="34" charset="0"/>
                <a:ea typeface="Arial" panose="020B0604020202020204" pitchFamily="34" charset="0"/>
              </a:rPr>
              <a:t>I feel __</a:t>
            </a:r>
            <a:r>
              <a:rPr lang="en-US" sz="1800" dirty="0">
                <a:solidFill>
                  <a:srgbClr val="0072BC"/>
                </a:solidFill>
                <a:effectLst/>
                <a:latin typeface="Arial" panose="020B0604020202020204" pitchFamily="34" charset="0"/>
                <a:ea typeface="Arial" panose="020B0604020202020204" pitchFamily="34" charset="0"/>
              </a:rPr>
              <a:t>humiliated</a:t>
            </a:r>
            <a:r>
              <a:rPr lang="en-CA" sz="1800" dirty="0">
                <a:effectLst/>
                <a:latin typeface="Arial" panose="020B0604020202020204" pitchFamily="34" charset="0"/>
                <a:ea typeface="Arial" panose="020B0604020202020204" pitchFamily="34" charset="0"/>
              </a:rPr>
              <a:t>____, when __</a:t>
            </a:r>
            <a:r>
              <a:rPr lang="en-US" sz="1800" dirty="0">
                <a:solidFill>
                  <a:srgbClr val="0072BC"/>
                </a:solidFill>
                <a:effectLst/>
                <a:latin typeface="Arial" panose="020B0604020202020204" pitchFamily="34" charset="0"/>
                <a:ea typeface="Arial" panose="020B0604020202020204" pitchFamily="34" charset="0"/>
              </a:rPr>
              <a:t>you yell at me in front of others</a:t>
            </a:r>
            <a:r>
              <a:rPr lang="en-CA" sz="1800" dirty="0">
                <a:effectLst/>
                <a:latin typeface="Arial" panose="020B0604020202020204" pitchFamily="34" charset="0"/>
                <a:ea typeface="Arial" panose="020B0604020202020204" pitchFamily="34" charset="0"/>
              </a:rPr>
              <a:t>____ because __I </a:t>
            </a:r>
            <a:r>
              <a:rPr lang="en-US" sz="1800" dirty="0">
                <a:solidFill>
                  <a:srgbClr val="0072BC"/>
                </a:solidFill>
                <a:effectLst/>
                <a:latin typeface="Arial" panose="020B0604020202020204" pitchFamily="34" charset="0"/>
                <a:ea typeface="Arial" panose="020B0604020202020204" pitchFamily="34" charset="0"/>
              </a:rPr>
              <a:t>don’t believe that it was appropriate_</a:t>
            </a:r>
            <a:r>
              <a:rPr lang="en-CA" sz="1800" dirty="0">
                <a:effectLst/>
                <a:latin typeface="Arial" panose="020B0604020202020204" pitchFamily="34" charset="0"/>
                <a:ea typeface="Arial" panose="020B0604020202020204" pitchFamily="34" charset="0"/>
              </a:rPr>
              <a:t>__. Next time _</a:t>
            </a:r>
            <a:r>
              <a:rPr lang="en-US" sz="1800" dirty="0">
                <a:solidFill>
                  <a:srgbClr val="0072BC"/>
                </a:solidFill>
                <a:effectLst/>
                <a:latin typeface="Arial" panose="020B0604020202020204" pitchFamily="34" charset="0"/>
                <a:ea typeface="Arial" panose="020B0604020202020204" pitchFamily="34" charset="0"/>
              </a:rPr>
              <a:t>I would prefer that you take me aside to let me know of any concerns you might have about my work</a:t>
            </a:r>
            <a:r>
              <a:rPr lang="en-CA" sz="1800" dirty="0">
                <a:effectLst/>
                <a:latin typeface="Arial" panose="020B0604020202020204" pitchFamily="34" charset="0"/>
                <a:ea typeface="Arial" panose="020B0604020202020204" pitchFamily="34" charset="0"/>
              </a:rPr>
              <a:t>__.</a:t>
            </a: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15</a:t>
            </a:fld>
            <a:endParaRPr lang="fr-CA"/>
          </a:p>
        </p:txBody>
      </p:sp>
    </p:spTree>
    <p:extLst>
      <p:ext uri="{BB962C8B-B14F-4D97-AF65-F5344CB8AC3E}">
        <p14:creationId xmlns:p14="http://schemas.microsoft.com/office/powerpoint/2010/main" val="35849724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1200" b="1" kern="1200" dirty="0">
                <a:solidFill>
                  <a:schemeClr val="tx1"/>
                </a:solidFill>
                <a:effectLst/>
                <a:latin typeface="+mn-lt"/>
                <a:ea typeface="+mn-ea"/>
                <a:cs typeface="+mn-cs"/>
              </a:rPr>
              <a:t>Teacher prompt: “</a:t>
            </a:r>
            <a:r>
              <a:rPr lang="en-CA" sz="1200" kern="1200" dirty="0">
                <a:solidFill>
                  <a:schemeClr val="tx1"/>
                </a:solidFill>
                <a:effectLst/>
                <a:latin typeface="+mn-lt"/>
                <a:ea typeface="+mn-ea"/>
                <a:cs typeface="+mn-cs"/>
              </a:rPr>
              <a:t>When we get into disagreements with others, it is easy to be worked up or emotional, and </a:t>
            </a:r>
            <a:r>
              <a:rPr lang="en-CA" sz="1200" i="1" kern="1200" dirty="0">
                <a:solidFill>
                  <a:schemeClr val="tx1"/>
                </a:solidFill>
                <a:effectLst/>
                <a:latin typeface="+mn-lt"/>
                <a:ea typeface="+mn-ea"/>
                <a:cs typeface="+mn-cs"/>
              </a:rPr>
              <a:t>Unhelpful Thoughts</a:t>
            </a:r>
            <a:r>
              <a:rPr lang="en-CA" sz="1200" kern="1200" dirty="0">
                <a:solidFill>
                  <a:schemeClr val="tx1"/>
                </a:solidFill>
                <a:effectLst/>
                <a:latin typeface="+mn-lt"/>
                <a:ea typeface="+mn-ea"/>
                <a:cs typeface="+mn-cs"/>
              </a:rPr>
              <a:t> might take over.  </a:t>
            </a:r>
          </a:p>
          <a:p>
            <a:pPr lvl="0"/>
            <a:endParaRPr lang="en-CA"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Sometimes we respond aggressively. We focus only on what we want and need without considering the other person.</a:t>
            </a:r>
          </a:p>
          <a:p>
            <a:pPr lvl="0"/>
            <a:endParaRPr lang="en-CA"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Or, we might be tempted to try and run away from the issue. We might let the other person have their way, or avoid them or the issue, or pretend everything’s okay when it’s not.”</a:t>
            </a: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16</a:t>
            </a:fld>
            <a:endParaRPr lang="fr-CA"/>
          </a:p>
        </p:txBody>
      </p:sp>
    </p:spTree>
    <p:extLst>
      <p:ext uri="{BB962C8B-B14F-4D97-AF65-F5344CB8AC3E}">
        <p14:creationId xmlns:p14="http://schemas.microsoft.com/office/powerpoint/2010/main" val="9866088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Read the scenario to the class.</a:t>
            </a:r>
          </a:p>
          <a:p>
            <a:r>
              <a:rPr lang="fr-CA" dirty="0" err="1"/>
              <a:t>Ask</a:t>
            </a:r>
            <a:r>
              <a:rPr lang="fr-CA" dirty="0"/>
              <a:t> a few </a:t>
            </a:r>
            <a:r>
              <a:rPr lang="fr-CA" dirty="0" err="1"/>
              <a:t>volunteers</a:t>
            </a:r>
            <a:r>
              <a:rPr lang="fr-CA" dirty="0"/>
              <a:t> to </a:t>
            </a:r>
            <a:r>
              <a:rPr lang="fr-CA" dirty="0" err="1"/>
              <a:t>provide</a:t>
            </a:r>
            <a:r>
              <a:rPr lang="fr-CA" dirty="0"/>
              <a:t> </a:t>
            </a:r>
            <a:r>
              <a:rPr lang="fr-CA" dirty="0" err="1"/>
              <a:t>some</a:t>
            </a:r>
            <a:r>
              <a:rPr lang="fr-CA" dirty="0"/>
              <a:t> </a:t>
            </a:r>
            <a:r>
              <a:rPr lang="fr-CA" dirty="0" err="1"/>
              <a:t>examples</a:t>
            </a:r>
            <a:r>
              <a:rPr lang="fr-CA" dirty="0"/>
              <a:t> of how </a:t>
            </a:r>
            <a:r>
              <a:rPr lang="fr-CA" dirty="0" err="1"/>
              <a:t>you</a:t>
            </a:r>
            <a:r>
              <a:rPr lang="fr-CA" dirty="0"/>
              <a:t> </a:t>
            </a:r>
            <a:r>
              <a:rPr lang="fr-CA" dirty="0" err="1"/>
              <a:t>might</a:t>
            </a:r>
            <a:r>
              <a:rPr lang="fr-CA" dirty="0"/>
              <a:t> </a:t>
            </a:r>
            <a:r>
              <a:rPr lang="fr-CA" dirty="0" err="1"/>
              <a:t>respond</a:t>
            </a:r>
            <a:r>
              <a:rPr lang="fr-CA" dirty="0"/>
              <a:t> </a:t>
            </a:r>
            <a:r>
              <a:rPr lang="fr-CA" dirty="0" err="1"/>
              <a:t>aggressively</a:t>
            </a:r>
            <a:r>
              <a:rPr lang="fr-CA" dirty="0"/>
              <a:t>.</a:t>
            </a:r>
            <a:endParaRPr lang="fr-CA" dirty="0">
              <a:cs typeface="Calibri"/>
            </a:endParaRPr>
          </a:p>
          <a:p>
            <a:endParaRPr lang="fr-CA" dirty="0"/>
          </a:p>
          <a:p>
            <a:r>
              <a:rPr lang="fr-CA" dirty="0" err="1"/>
              <a:t>Suggested</a:t>
            </a:r>
            <a:r>
              <a:rPr lang="fr-CA" dirty="0"/>
              <a:t> </a:t>
            </a:r>
            <a:r>
              <a:rPr lang="fr-CA" dirty="0" err="1"/>
              <a:t>answers</a:t>
            </a:r>
            <a:r>
              <a:rPr lang="fr-CA" dirty="0"/>
              <a:t> and </a:t>
            </a:r>
            <a:r>
              <a:rPr lang="fr-CA" dirty="0" err="1"/>
              <a:t>outcomes</a:t>
            </a:r>
            <a:r>
              <a:rPr lang="fr-CA" dirty="0"/>
              <a:t> are on the </a:t>
            </a:r>
            <a:r>
              <a:rPr lang="fr-CA" dirty="0" err="1"/>
              <a:t>next</a:t>
            </a:r>
            <a:r>
              <a:rPr lang="fr-CA" dirty="0"/>
              <a:t> slide.</a:t>
            </a:r>
            <a:endParaRPr lang="fr-CA" dirty="0">
              <a:cs typeface="Calibri"/>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17</a:t>
            </a:fld>
            <a:endParaRPr lang="fr-CA"/>
          </a:p>
        </p:txBody>
      </p:sp>
    </p:spTree>
    <p:extLst>
      <p:ext uri="{BB962C8B-B14F-4D97-AF65-F5344CB8AC3E}">
        <p14:creationId xmlns:p14="http://schemas.microsoft.com/office/powerpoint/2010/main" val="8745042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err="1"/>
              <a:t>Now</a:t>
            </a:r>
            <a:r>
              <a:rPr lang="fr-CA" dirty="0"/>
              <a:t> </a:t>
            </a:r>
            <a:r>
              <a:rPr lang="fr-CA" dirty="0" err="1"/>
              <a:t>ask</a:t>
            </a:r>
            <a:r>
              <a:rPr lang="fr-CA" dirty="0"/>
              <a:t> a new </a:t>
            </a:r>
            <a:r>
              <a:rPr lang="fr-CA" dirty="0" err="1"/>
              <a:t>volunteers</a:t>
            </a:r>
            <a:r>
              <a:rPr lang="fr-CA" dirty="0"/>
              <a:t> to </a:t>
            </a:r>
            <a:r>
              <a:rPr lang="fr-CA" dirty="0" err="1"/>
              <a:t>provide</a:t>
            </a:r>
            <a:r>
              <a:rPr lang="fr-CA" dirty="0"/>
              <a:t> </a:t>
            </a:r>
            <a:r>
              <a:rPr lang="fr-CA" dirty="0" err="1"/>
              <a:t>some</a:t>
            </a:r>
            <a:r>
              <a:rPr lang="fr-CA" dirty="0"/>
              <a:t> </a:t>
            </a:r>
            <a:r>
              <a:rPr lang="fr-CA" dirty="0" err="1"/>
              <a:t>examples</a:t>
            </a:r>
            <a:r>
              <a:rPr lang="fr-CA" dirty="0"/>
              <a:t> of how </a:t>
            </a:r>
            <a:r>
              <a:rPr lang="fr-CA" dirty="0" err="1"/>
              <a:t>you</a:t>
            </a:r>
            <a:r>
              <a:rPr lang="fr-CA" dirty="0"/>
              <a:t> </a:t>
            </a:r>
            <a:r>
              <a:rPr lang="fr-CA" dirty="0" err="1"/>
              <a:t>might</a:t>
            </a:r>
            <a:r>
              <a:rPr lang="fr-CA" dirty="0"/>
              <a:t> </a:t>
            </a:r>
            <a:r>
              <a:rPr lang="fr-CA" dirty="0" err="1"/>
              <a:t>respond</a:t>
            </a:r>
            <a:r>
              <a:rPr lang="fr-CA" dirty="0"/>
              <a:t> </a:t>
            </a:r>
            <a:r>
              <a:rPr lang="fr-CA" dirty="0" err="1"/>
              <a:t>passively</a:t>
            </a:r>
            <a:r>
              <a:rPr lang="fr-CA" dirty="0"/>
              <a:t>.</a:t>
            </a:r>
          </a:p>
          <a:p>
            <a:endParaRPr lang="fr-CA" dirty="0"/>
          </a:p>
          <a:p>
            <a:r>
              <a:rPr lang="fr-CA" dirty="0" err="1"/>
              <a:t>Suggested</a:t>
            </a:r>
            <a:r>
              <a:rPr lang="fr-CA" dirty="0"/>
              <a:t> </a:t>
            </a:r>
            <a:r>
              <a:rPr lang="fr-CA" dirty="0" err="1"/>
              <a:t>answers</a:t>
            </a:r>
            <a:r>
              <a:rPr lang="fr-CA" dirty="0"/>
              <a:t> and </a:t>
            </a:r>
            <a:r>
              <a:rPr lang="fr-CA" dirty="0" err="1"/>
              <a:t>outcomes</a:t>
            </a:r>
            <a:r>
              <a:rPr lang="fr-CA" dirty="0"/>
              <a:t> are on the </a:t>
            </a:r>
            <a:r>
              <a:rPr lang="fr-CA" dirty="0" err="1"/>
              <a:t>next</a:t>
            </a:r>
            <a:r>
              <a:rPr lang="fr-CA" dirty="0"/>
              <a:t> slide.</a:t>
            </a: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18</a:t>
            </a:fld>
            <a:endParaRPr lang="fr-CA"/>
          </a:p>
        </p:txBody>
      </p:sp>
    </p:spTree>
    <p:extLst>
      <p:ext uri="{BB962C8B-B14F-4D97-AF65-F5344CB8AC3E}">
        <p14:creationId xmlns:p14="http://schemas.microsoft.com/office/powerpoint/2010/main" val="8988437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err="1"/>
              <a:t>Now</a:t>
            </a:r>
            <a:r>
              <a:rPr lang="fr-CA" dirty="0"/>
              <a:t> </a:t>
            </a:r>
            <a:r>
              <a:rPr lang="fr-CA" dirty="0" err="1"/>
              <a:t>ask</a:t>
            </a:r>
            <a:r>
              <a:rPr lang="fr-CA" dirty="0"/>
              <a:t> a new </a:t>
            </a:r>
            <a:r>
              <a:rPr lang="fr-CA" dirty="0" err="1"/>
              <a:t>volunteer</a:t>
            </a:r>
            <a:r>
              <a:rPr lang="fr-CA" dirty="0"/>
              <a:t> to </a:t>
            </a:r>
            <a:r>
              <a:rPr lang="fr-CA" dirty="0" err="1"/>
              <a:t>provide</a:t>
            </a:r>
            <a:r>
              <a:rPr lang="fr-CA" dirty="0"/>
              <a:t> </a:t>
            </a:r>
            <a:r>
              <a:rPr lang="fr-CA" dirty="0" err="1"/>
              <a:t>some</a:t>
            </a:r>
            <a:r>
              <a:rPr lang="fr-CA" dirty="0"/>
              <a:t> </a:t>
            </a:r>
            <a:r>
              <a:rPr lang="fr-CA" dirty="0" err="1"/>
              <a:t>examples</a:t>
            </a:r>
            <a:r>
              <a:rPr lang="fr-CA" dirty="0"/>
              <a:t> of how </a:t>
            </a:r>
            <a:r>
              <a:rPr lang="fr-CA" dirty="0" err="1"/>
              <a:t>you</a:t>
            </a:r>
            <a:r>
              <a:rPr lang="fr-CA" dirty="0"/>
              <a:t> </a:t>
            </a:r>
            <a:r>
              <a:rPr lang="fr-CA" dirty="0" err="1"/>
              <a:t>might</a:t>
            </a:r>
            <a:r>
              <a:rPr lang="fr-CA" dirty="0"/>
              <a:t> </a:t>
            </a:r>
            <a:r>
              <a:rPr lang="fr-CA" dirty="0" err="1"/>
              <a:t>respond</a:t>
            </a:r>
            <a:r>
              <a:rPr lang="fr-CA" dirty="0"/>
              <a:t> if </a:t>
            </a:r>
            <a:r>
              <a:rPr lang="fr-CA" dirty="0" err="1"/>
              <a:t>you</a:t>
            </a:r>
            <a:r>
              <a:rPr lang="fr-CA" dirty="0"/>
              <a:t> </a:t>
            </a:r>
            <a:r>
              <a:rPr lang="fr-CA" dirty="0" err="1"/>
              <a:t>take</a:t>
            </a:r>
            <a:r>
              <a:rPr lang="fr-CA" dirty="0"/>
              <a:t> time to use </a:t>
            </a:r>
            <a:r>
              <a:rPr lang="fr-CA" dirty="0" err="1"/>
              <a:t>some</a:t>
            </a:r>
            <a:r>
              <a:rPr lang="fr-CA" dirty="0"/>
              <a:t> of the communication </a:t>
            </a:r>
            <a:r>
              <a:rPr lang="fr-CA" dirty="0" err="1"/>
              <a:t>strategies</a:t>
            </a:r>
            <a:r>
              <a:rPr lang="fr-CA" dirty="0"/>
              <a:t> </a:t>
            </a:r>
            <a:r>
              <a:rPr lang="fr-CA" dirty="0" err="1"/>
              <a:t>that</a:t>
            </a:r>
            <a:r>
              <a:rPr lang="fr-CA" dirty="0"/>
              <a:t> </a:t>
            </a:r>
            <a:r>
              <a:rPr lang="fr-CA" dirty="0" err="1"/>
              <a:t>were</a:t>
            </a:r>
            <a:r>
              <a:rPr lang="fr-CA" dirty="0"/>
              <a:t> </a:t>
            </a:r>
            <a:r>
              <a:rPr lang="fr-CA" dirty="0" err="1"/>
              <a:t>discussed</a:t>
            </a:r>
            <a:r>
              <a:rPr lang="fr-CA" dirty="0"/>
              <a:t> </a:t>
            </a:r>
            <a:r>
              <a:rPr lang="fr-CA" dirty="0" err="1"/>
              <a:t>today</a:t>
            </a:r>
            <a:r>
              <a:rPr lang="fr-CA" dirty="0"/>
              <a:t>.</a:t>
            </a:r>
          </a:p>
          <a:p>
            <a:endParaRPr lang="fr-CA" dirty="0"/>
          </a:p>
          <a:p>
            <a:r>
              <a:rPr lang="fr-CA" dirty="0" err="1"/>
              <a:t>Suggested</a:t>
            </a:r>
            <a:r>
              <a:rPr lang="fr-CA" dirty="0"/>
              <a:t> </a:t>
            </a:r>
            <a:r>
              <a:rPr lang="fr-CA" dirty="0" err="1"/>
              <a:t>answers</a:t>
            </a:r>
            <a:r>
              <a:rPr lang="fr-CA" dirty="0"/>
              <a:t> and </a:t>
            </a:r>
            <a:r>
              <a:rPr lang="fr-CA" dirty="0" err="1"/>
              <a:t>outcomes</a:t>
            </a:r>
            <a:r>
              <a:rPr lang="fr-CA" dirty="0"/>
              <a:t> are on the </a:t>
            </a:r>
            <a:r>
              <a:rPr lang="fr-CA" dirty="0" err="1"/>
              <a:t>next</a:t>
            </a:r>
            <a:r>
              <a:rPr lang="fr-CA" dirty="0"/>
              <a:t> slide.</a:t>
            </a: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19</a:t>
            </a:fld>
            <a:endParaRPr lang="fr-CA"/>
          </a:p>
        </p:txBody>
      </p:sp>
    </p:spTree>
    <p:extLst>
      <p:ext uri="{BB962C8B-B14F-4D97-AF65-F5344CB8AC3E}">
        <p14:creationId xmlns:p14="http://schemas.microsoft.com/office/powerpoint/2010/main" val="19516005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Neither an aggressive, nor a passive response get the best results. In order to deal with conflict effectively, we can use effective communication. There are actually steps that we can take to help effectively solve problems. (Note to teacher: if a conflict is bullying related, an adult must intervene).</a:t>
            </a:r>
            <a:r>
              <a:rPr lang="en-CA">
                <a:effectLst/>
              </a:rPr>
              <a:t> </a:t>
            </a:r>
            <a:endParaRPr lang="fr-CA"/>
          </a:p>
          <a:p>
            <a:endParaRPr lang="en-CA"/>
          </a:p>
        </p:txBody>
      </p:sp>
      <p:sp>
        <p:nvSpPr>
          <p:cNvPr id="4" name="Slide Number Placeholder 3"/>
          <p:cNvSpPr>
            <a:spLocks noGrp="1"/>
          </p:cNvSpPr>
          <p:nvPr>
            <p:ph type="sldNum" sz="quarter" idx="5"/>
          </p:nvPr>
        </p:nvSpPr>
        <p:spPr/>
        <p:txBody>
          <a:bodyPr/>
          <a:lstStyle/>
          <a:p>
            <a:fld id="{8CF1EC08-273C-A34B-82C2-A0CCCB0F9D12}" type="slidenum">
              <a:rPr lang="fr-CA" smtClean="0"/>
              <a:t>20</a:t>
            </a:fld>
            <a:endParaRPr lang="fr-CA"/>
          </a:p>
        </p:txBody>
      </p:sp>
    </p:spTree>
    <p:extLst>
      <p:ext uri="{BB962C8B-B14F-4D97-AF65-F5344CB8AC3E}">
        <p14:creationId xmlns:p14="http://schemas.microsoft.com/office/powerpoint/2010/main" val="1887691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spcBef>
                <a:spcPts val="705"/>
              </a:spcBef>
              <a:spcAft>
                <a:spcPts val="0"/>
              </a:spcAft>
              <a:tabLst>
                <a:tab pos="532765" algn="l"/>
                <a:tab pos="533400" algn="l"/>
              </a:tabLst>
            </a:pPr>
            <a:r>
              <a:rPr lang="en-CA" sz="1800" dirty="0">
                <a:effectLst/>
                <a:latin typeface="Arial" panose="020B0604020202020204" pitchFamily="34" charset="0"/>
                <a:ea typeface="Arial" panose="020B0604020202020204" pitchFamily="34" charset="0"/>
              </a:rPr>
              <a:t>Invite</a:t>
            </a:r>
            <a:r>
              <a:rPr lang="en-CA"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four</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volunteers</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to</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read</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 following statement</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aloud. </a:t>
            </a:r>
          </a:p>
          <a:p>
            <a:pPr marL="90170">
              <a:spcBef>
                <a:spcPts val="705"/>
              </a:spcBef>
              <a:spcAft>
                <a:spcPts val="0"/>
              </a:spcAft>
              <a:tabLst>
                <a:tab pos="532765" algn="l"/>
                <a:tab pos="533400" algn="l"/>
              </a:tabLst>
            </a:pPr>
            <a:endParaRPr lang="en-US" sz="1800" dirty="0">
              <a:effectLst/>
              <a:latin typeface="Arial" panose="020B0604020202020204" pitchFamily="34" charset="0"/>
              <a:ea typeface="Arial" panose="020B0604020202020204" pitchFamily="34" charset="0"/>
            </a:endParaRPr>
          </a:p>
          <a:p>
            <a:pPr marL="90170">
              <a:spcBef>
                <a:spcPts val="705"/>
              </a:spcBef>
              <a:spcAft>
                <a:spcPts val="0"/>
              </a:spcAft>
              <a:tabLst>
                <a:tab pos="532765" algn="l"/>
                <a:tab pos="533400" algn="l"/>
              </a:tabLst>
            </a:pPr>
            <a:r>
              <a:rPr lang="en-US" sz="1800" dirty="0">
                <a:effectLst/>
                <a:latin typeface="Arial" panose="020B0604020202020204" pitchFamily="34" charset="0"/>
                <a:ea typeface="Arial" panose="020B0604020202020204" pitchFamily="34" charset="0"/>
              </a:rPr>
              <a:t>Ask the first volunteer to read this statement to the class.</a:t>
            </a:r>
          </a:p>
          <a:p>
            <a:pPr marL="90170">
              <a:spcBef>
                <a:spcPts val="705"/>
              </a:spcBef>
              <a:spcAft>
                <a:spcPts val="0"/>
              </a:spcAft>
              <a:tabLst>
                <a:tab pos="532765" algn="l"/>
                <a:tab pos="533400" algn="l"/>
              </a:tabLst>
            </a:pPr>
            <a:endParaRPr lang="en-US" sz="1800" dirty="0">
              <a:effectLst/>
              <a:latin typeface="Arial" panose="020B0604020202020204" pitchFamily="34" charset="0"/>
              <a:ea typeface="Arial" panose="020B0604020202020204" pitchFamily="34" charset="0"/>
            </a:endParaRPr>
          </a:p>
          <a:p>
            <a:pPr marL="90170">
              <a:spcBef>
                <a:spcPts val="705"/>
              </a:spcBef>
              <a:spcAft>
                <a:spcPts val="0"/>
              </a:spcAft>
              <a:tabLst>
                <a:tab pos="532765" algn="l"/>
                <a:tab pos="533400" algn="l"/>
              </a:tabLst>
            </a:pPr>
            <a:r>
              <a:rPr lang="en-US" sz="1800" dirty="0">
                <a:effectLst/>
                <a:latin typeface="Arial" panose="020B0604020202020204" pitchFamily="34" charset="0"/>
                <a:ea typeface="Arial" panose="020B0604020202020204" pitchFamily="34" charset="0"/>
              </a:rPr>
              <a:t>On slides 4, 5 and 6, ask the volunteers to put</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an</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emphasis</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on</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the</a:t>
            </a:r>
            <a:r>
              <a:rPr lang="en-US" sz="1800" spc="-25"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word</a:t>
            </a:r>
            <a:r>
              <a:rPr lang="en-US" sz="1800" spc="-20" dirty="0">
                <a:effectLst/>
                <a:latin typeface="Arial" panose="020B0604020202020204" pitchFamily="34" charset="0"/>
                <a:ea typeface="Arial" panose="020B0604020202020204" pitchFamily="34" charset="0"/>
              </a:rPr>
              <a:t> </a:t>
            </a:r>
            <a:r>
              <a:rPr lang="en-US" sz="1800" dirty="0">
                <a:effectLst/>
                <a:latin typeface="Arial" panose="020B0604020202020204" pitchFamily="34" charset="0"/>
                <a:ea typeface="Arial" panose="020B0604020202020204" pitchFamily="34" charset="0"/>
              </a:rPr>
              <a:t>that is underscored.</a:t>
            </a:r>
            <a:endParaRPr lang="en-CA" sz="18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3</a:t>
            </a:fld>
            <a:endParaRPr lang="fr-CA"/>
          </a:p>
        </p:txBody>
      </p:sp>
    </p:spTree>
    <p:extLst>
      <p:ext uri="{BB962C8B-B14F-4D97-AF65-F5344CB8AC3E}">
        <p14:creationId xmlns:p14="http://schemas.microsoft.com/office/powerpoint/2010/main" val="40985749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Ask students to go through the steps and </a:t>
            </a:r>
            <a:r>
              <a:rPr lang="en-CA"/>
              <a:t>decide</a:t>
            </a:r>
            <a:r>
              <a:rPr lang="en-CA" sz="1200" kern="1200">
                <a:solidFill>
                  <a:schemeClr val="tx1"/>
                </a:solidFill>
                <a:effectLst/>
                <a:latin typeface="+mn-lt"/>
                <a:ea typeface="+mn-ea"/>
                <a:cs typeface="+mn-cs"/>
              </a:rPr>
              <a:t> what they would do/say.</a:t>
            </a:r>
            <a:endParaRPr lang="en-CA" sz="1200" kern="120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Debrief after the activity.</a:t>
            </a:r>
          </a:p>
          <a:p>
            <a:endParaRPr lang="en-CA"/>
          </a:p>
        </p:txBody>
      </p:sp>
      <p:sp>
        <p:nvSpPr>
          <p:cNvPr id="4" name="Slide Number Placeholder 3"/>
          <p:cNvSpPr>
            <a:spLocks noGrp="1"/>
          </p:cNvSpPr>
          <p:nvPr>
            <p:ph type="sldNum" sz="quarter" idx="5"/>
          </p:nvPr>
        </p:nvSpPr>
        <p:spPr/>
        <p:txBody>
          <a:bodyPr/>
          <a:lstStyle/>
          <a:p>
            <a:fld id="{8CF1EC08-273C-A34B-82C2-A0CCCB0F9D12}" type="slidenum">
              <a:rPr lang="fr-CA" smtClean="0"/>
              <a:t>21</a:t>
            </a:fld>
            <a:endParaRPr lang="fr-CA"/>
          </a:p>
        </p:txBody>
      </p:sp>
    </p:spTree>
    <p:extLst>
      <p:ext uri="{BB962C8B-B14F-4D97-AF65-F5344CB8AC3E}">
        <p14:creationId xmlns:p14="http://schemas.microsoft.com/office/powerpoint/2010/main" val="27226185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a:solidFill>
                  <a:schemeClr val="tx1"/>
                </a:solidFill>
                <a:effectLst/>
                <a:latin typeface="+mn-lt"/>
                <a:ea typeface="+mn-ea"/>
                <a:cs typeface="+mn-cs"/>
              </a:rPr>
              <a:t>Review slide of the various communication strategies you can use.</a:t>
            </a:r>
          </a:p>
          <a:p>
            <a:endParaRPr lang="en-CA"/>
          </a:p>
        </p:txBody>
      </p:sp>
      <p:sp>
        <p:nvSpPr>
          <p:cNvPr id="4" name="Slide Number Placeholder 3"/>
          <p:cNvSpPr>
            <a:spLocks noGrp="1"/>
          </p:cNvSpPr>
          <p:nvPr>
            <p:ph type="sldNum" sz="quarter" idx="5"/>
          </p:nvPr>
        </p:nvSpPr>
        <p:spPr/>
        <p:txBody>
          <a:bodyPr/>
          <a:lstStyle/>
          <a:p>
            <a:fld id="{8CF1EC08-273C-A34B-82C2-A0CCCB0F9D12}" type="slidenum">
              <a:rPr lang="fr-CA" smtClean="0"/>
              <a:t>22</a:t>
            </a:fld>
            <a:endParaRPr lang="fr-CA"/>
          </a:p>
        </p:txBody>
      </p:sp>
    </p:spTree>
    <p:extLst>
      <p:ext uri="{BB962C8B-B14F-4D97-AF65-F5344CB8AC3E}">
        <p14:creationId xmlns:p14="http://schemas.microsoft.com/office/powerpoint/2010/main" val="35218757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Small group or whole class discussion</a:t>
            </a:r>
            <a:endParaRPr lang="en-CA" sz="1200" kern="1200">
              <a:solidFill>
                <a:schemeClr val="tx1"/>
              </a:solidFill>
              <a:effectLst/>
              <a:latin typeface="+mn-lt"/>
              <a:cs typeface="Calibri"/>
            </a:endParaRPr>
          </a:p>
          <a:p>
            <a:pPr lvl="0"/>
            <a:endParaRPr lang="en-CA" sz="1200" kern="1200">
              <a:solidFill>
                <a:schemeClr val="tx1"/>
              </a:solidFill>
              <a:effectLst/>
              <a:latin typeface="+mn-lt"/>
              <a:ea typeface="+mn-ea"/>
              <a:cs typeface="+mn-cs"/>
            </a:endParaRPr>
          </a:p>
          <a:p>
            <a:pPr lvl="0"/>
            <a:r>
              <a:rPr lang="en-CA" sz="1200" kern="1200">
                <a:solidFill>
                  <a:schemeClr val="tx1"/>
                </a:solidFill>
                <a:effectLst/>
                <a:latin typeface="+mn-lt"/>
                <a:ea typeface="+mn-ea"/>
                <a:cs typeface="+mn-cs"/>
              </a:rPr>
              <a:t>Debrief.</a:t>
            </a:r>
          </a:p>
          <a:p>
            <a:pPr lvl="0"/>
            <a:endParaRPr lang="en-CA" sz="1200" kern="120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8CF1EC08-273C-A34B-82C2-A0CCCB0F9D12}" type="slidenum">
              <a:rPr lang="fr-CA" smtClean="0"/>
              <a:t>23</a:t>
            </a:fld>
            <a:endParaRPr lang="fr-CA"/>
          </a:p>
        </p:txBody>
      </p:sp>
    </p:spTree>
    <p:extLst>
      <p:ext uri="{BB962C8B-B14F-4D97-AF65-F5344CB8AC3E}">
        <p14:creationId xmlns:p14="http://schemas.microsoft.com/office/powerpoint/2010/main" val="17031463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143000" marR="0" lvl="2" indent="-228600" algn="l" defTabSz="914400" rtl="0" eaLnBrk="1" fontAlgn="auto" latinLnBrk="0" hangingPunct="1">
              <a:lnSpc>
                <a:spcPct val="100000"/>
              </a:lnSpc>
              <a:spcBef>
                <a:spcPts val="340"/>
              </a:spcBef>
              <a:spcAft>
                <a:spcPts val="0"/>
              </a:spcAft>
              <a:buClr>
                <a:srgbClr val="287F34"/>
              </a:buClr>
              <a:buSzPts val="1100"/>
              <a:buFont typeface="Arial" panose="020B0604020202020204" pitchFamily="34" charset="0"/>
              <a:buChar char="-"/>
              <a:tabLst/>
              <a:defRPr/>
            </a:pPr>
            <a:r>
              <a:rPr lang="en-US" sz="1800" b="1" dirty="0">
                <a:effectLst/>
                <a:latin typeface="Arial" panose="020B0604020202020204" pitchFamily="34" charset="0"/>
                <a:ea typeface="Arial" panose="020B0604020202020204" pitchFamily="34" charset="0"/>
              </a:rPr>
              <a:t>Teacher prompt: </a:t>
            </a:r>
            <a:r>
              <a:rPr lang="en-US" sz="1800" dirty="0">
                <a:effectLst/>
                <a:latin typeface="Arial" panose="020B0604020202020204" pitchFamily="34" charset="0"/>
                <a:ea typeface="Arial" panose="020B0604020202020204" pitchFamily="34" charset="0"/>
              </a:rPr>
              <a:t>Consider the communication skills you have developed so far, both in and outside of school when answering the following questions:</a:t>
            </a:r>
            <a:endParaRPr lang="en-CA" sz="1800" dirty="0">
              <a:effectLst/>
              <a:latin typeface="Arial" panose="020B0604020202020204" pitchFamily="34" charset="0"/>
              <a:ea typeface="Arial" panose="020B0604020202020204" pitchFamily="34" charset="0"/>
            </a:endParaRPr>
          </a:p>
          <a:p>
            <a:pPr marL="1143000" lvl="2" indent="-228600">
              <a:spcBef>
                <a:spcPts val="340"/>
              </a:spcBef>
              <a:buClr>
                <a:srgbClr val="287F34"/>
              </a:buClr>
              <a:buSzPts val="1100"/>
              <a:buFont typeface="Arial" panose="020B0604020202020204" pitchFamily="34" charset="0"/>
              <a:buChar char="-"/>
            </a:pPr>
            <a:r>
              <a:rPr lang="en-US" sz="1800" dirty="0">
                <a:effectLst/>
                <a:latin typeface="Arial" panose="020B0604020202020204" pitchFamily="34" charset="0"/>
                <a:ea typeface="Arial" panose="020B0604020202020204" pitchFamily="34" charset="0"/>
              </a:rPr>
              <a:t>What is working well and what needs further work with your communication skills? </a:t>
            </a:r>
            <a:endParaRPr lang="en-CA" sz="1800" dirty="0">
              <a:effectLst/>
              <a:latin typeface="Arial" panose="020B0604020202020204" pitchFamily="34" charset="0"/>
              <a:ea typeface="Arial" panose="020B0604020202020204" pitchFamily="34" charset="0"/>
            </a:endParaRPr>
          </a:p>
          <a:p>
            <a:pPr marL="1143000" lvl="2" indent="-228600">
              <a:spcBef>
                <a:spcPts val="340"/>
              </a:spcBef>
              <a:buClr>
                <a:srgbClr val="287F34"/>
              </a:buClr>
              <a:buSzPts val="1100"/>
              <a:buFont typeface="Arial" panose="020B0604020202020204" pitchFamily="34" charset="0"/>
              <a:buChar char="-"/>
            </a:pPr>
            <a:r>
              <a:rPr lang="en-US" sz="1800" dirty="0">
                <a:effectLst/>
                <a:latin typeface="Arial" panose="020B0604020202020204" pitchFamily="34" charset="0"/>
                <a:ea typeface="Arial" panose="020B0604020202020204" pitchFamily="34" charset="0"/>
              </a:rPr>
              <a:t>How will you apply the communication skills you learned today in different scenarios?</a:t>
            </a:r>
            <a:endParaRPr lang="en-CA" sz="1800" dirty="0">
              <a:effectLst/>
              <a:latin typeface="Arial" panose="020B0604020202020204" pitchFamily="34" charset="0"/>
              <a:ea typeface="Arial" panose="020B0604020202020204" pitchFamily="34" charset="0"/>
            </a:endParaRPr>
          </a:p>
          <a:p>
            <a:pPr lvl="0"/>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24</a:t>
            </a:fld>
            <a:endParaRPr lang="fr-CA"/>
          </a:p>
        </p:txBody>
      </p:sp>
    </p:spTree>
    <p:extLst>
      <p:ext uri="{BB962C8B-B14F-4D97-AF65-F5344CB8AC3E}">
        <p14:creationId xmlns:p14="http://schemas.microsoft.com/office/powerpoint/2010/main" val="17031463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0170">
              <a:spcBef>
                <a:spcPts val="705"/>
              </a:spcBef>
              <a:spcAft>
                <a:spcPts val="0"/>
              </a:spcAft>
              <a:tabLst>
                <a:tab pos="532765" algn="l"/>
                <a:tab pos="533400" algn="l"/>
              </a:tabLst>
            </a:pPr>
            <a:r>
              <a:rPr lang="en-US" sz="1200" dirty="0">
                <a:effectLst/>
                <a:latin typeface="Arial" panose="020B0604020202020204" pitchFamily="34" charset="0"/>
                <a:ea typeface="Arial" panose="020B0604020202020204" pitchFamily="34" charset="0"/>
              </a:rPr>
              <a:t>Ask the next volunteer to read the statement aloud and to put</a:t>
            </a:r>
            <a:r>
              <a:rPr lang="en-US" sz="1200" spc="-20" dirty="0">
                <a:effectLst/>
                <a:latin typeface="Arial" panose="020B0604020202020204" pitchFamily="34" charset="0"/>
                <a:ea typeface="Arial" panose="020B0604020202020204" pitchFamily="34" charset="0"/>
              </a:rPr>
              <a:t> </a:t>
            </a:r>
            <a:r>
              <a:rPr lang="en-US" sz="1200" dirty="0">
                <a:effectLst/>
                <a:latin typeface="Arial" panose="020B0604020202020204" pitchFamily="34" charset="0"/>
                <a:ea typeface="Arial" panose="020B0604020202020204" pitchFamily="34" charset="0"/>
              </a:rPr>
              <a:t>an</a:t>
            </a:r>
            <a:r>
              <a:rPr lang="en-US" sz="1200" spc="-20" dirty="0">
                <a:effectLst/>
                <a:latin typeface="Arial" panose="020B0604020202020204" pitchFamily="34" charset="0"/>
                <a:ea typeface="Arial" panose="020B0604020202020204" pitchFamily="34" charset="0"/>
              </a:rPr>
              <a:t> </a:t>
            </a:r>
            <a:r>
              <a:rPr lang="en-US" sz="1200" dirty="0">
                <a:effectLst/>
                <a:latin typeface="Arial" panose="020B0604020202020204" pitchFamily="34" charset="0"/>
                <a:ea typeface="Arial" panose="020B0604020202020204" pitchFamily="34" charset="0"/>
              </a:rPr>
              <a:t>emphasis</a:t>
            </a:r>
            <a:r>
              <a:rPr lang="en-US" sz="1200" spc="-25" dirty="0">
                <a:effectLst/>
                <a:latin typeface="Arial" panose="020B0604020202020204" pitchFamily="34" charset="0"/>
                <a:ea typeface="Arial" panose="020B0604020202020204" pitchFamily="34" charset="0"/>
              </a:rPr>
              <a:t> </a:t>
            </a:r>
            <a:r>
              <a:rPr lang="en-US" sz="1200" dirty="0">
                <a:effectLst/>
                <a:latin typeface="Arial" panose="020B0604020202020204" pitchFamily="34" charset="0"/>
                <a:ea typeface="Arial" panose="020B0604020202020204" pitchFamily="34" charset="0"/>
              </a:rPr>
              <a:t>on</a:t>
            </a:r>
            <a:r>
              <a:rPr lang="en-US" sz="1200" spc="-20" dirty="0">
                <a:effectLst/>
                <a:latin typeface="Arial" panose="020B0604020202020204" pitchFamily="34" charset="0"/>
                <a:ea typeface="Arial" panose="020B0604020202020204" pitchFamily="34" charset="0"/>
              </a:rPr>
              <a:t> </a:t>
            </a:r>
            <a:r>
              <a:rPr lang="en-US" sz="1200" dirty="0">
                <a:effectLst/>
                <a:latin typeface="Arial" panose="020B0604020202020204" pitchFamily="34" charset="0"/>
                <a:ea typeface="Arial" panose="020B0604020202020204" pitchFamily="34" charset="0"/>
              </a:rPr>
              <a:t>the</a:t>
            </a:r>
            <a:r>
              <a:rPr lang="en-US" sz="1200" spc="-25" dirty="0">
                <a:effectLst/>
                <a:latin typeface="Arial" panose="020B0604020202020204" pitchFamily="34" charset="0"/>
                <a:ea typeface="Arial" panose="020B0604020202020204" pitchFamily="34" charset="0"/>
              </a:rPr>
              <a:t> </a:t>
            </a:r>
            <a:r>
              <a:rPr lang="en-US" sz="1200" dirty="0">
                <a:effectLst/>
                <a:latin typeface="Arial" panose="020B0604020202020204" pitchFamily="34" charset="0"/>
                <a:ea typeface="Arial" panose="020B0604020202020204" pitchFamily="34" charset="0"/>
              </a:rPr>
              <a:t>word</a:t>
            </a:r>
            <a:r>
              <a:rPr lang="en-US" sz="1200" spc="-20" dirty="0">
                <a:effectLst/>
                <a:latin typeface="Arial" panose="020B0604020202020204" pitchFamily="34" charset="0"/>
                <a:ea typeface="Arial" panose="020B0604020202020204" pitchFamily="34" charset="0"/>
              </a:rPr>
              <a:t> </a:t>
            </a:r>
            <a:r>
              <a:rPr lang="en-US" sz="1200" dirty="0">
                <a:effectLst/>
                <a:latin typeface="Arial" panose="020B0604020202020204" pitchFamily="34" charset="0"/>
                <a:ea typeface="Arial" panose="020B0604020202020204" pitchFamily="34" charset="0"/>
              </a:rPr>
              <a:t>that is underscored.</a:t>
            </a:r>
            <a:endParaRPr lang="en-CA" sz="120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u="sng"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u="sng" kern="1200" dirty="0">
                <a:solidFill>
                  <a:schemeClr val="tx1"/>
                </a:solidFill>
                <a:effectLst/>
                <a:latin typeface="+mn-lt"/>
                <a:ea typeface="+mn-ea"/>
                <a:cs typeface="+mn-cs"/>
              </a:rPr>
              <a:t>“I</a:t>
            </a:r>
            <a:r>
              <a:rPr lang="en-CA" sz="1200" kern="1200" dirty="0">
                <a:solidFill>
                  <a:schemeClr val="tx1"/>
                </a:solidFill>
                <a:effectLst/>
                <a:latin typeface="+mn-lt"/>
                <a:ea typeface="+mn-ea"/>
                <a:cs typeface="+mn-cs"/>
              </a:rPr>
              <a:t> never said I was bored” (I didn’t, but someone else did), </a:t>
            </a:r>
            <a:endParaRPr lang="en-CA" sz="1400" kern="1200" dirty="0">
              <a:solidFill>
                <a:schemeClr val="tx1"/>
              </a:solidFill>
              <a:effectLst/>
              <a:latin typeface="+mn-lt"/>
              <a:ea typeface="+mn-ea"/>
              <a:cs typeface="+mn-cs"/>
            </a:endParaRP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4</a:t>
            </a:fld>
            <a:endParaRPr lang="fr-CA"/>
          </a:p>
        </p:txBody>
      </p:sp>
    </p:spTree>
    <p:extLst>
      <p:ext uri="{BB962C8B-B14F-4D97-AF65-F5344CB8AC3E}">
        <p14:creationId xmlns:p14="http://schemas.microsoft.com/office/powerpoint/2010/main" val="1400838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Arial" panose="020B0604020202020204" pitchFamily="34" charset="0"/>
                <a:ea typeface="Arial" panose="020B0604020202020204" pitchFamily="34" charset="0"/>
              </a:rPr>
              <a:t>Ask the next volunteer to read the statement aloud and to put</a:t>
            </a:r>
            <a:r>
              <a:rPr lang="en-US" sz="1200" spc="-20" dirty="0">
                <a:effectLst/>
                <a:latin typeface="Arial" panose="020B0604020202020204" pitchFamily="34" charset="0"/>
                <a:ea typeface="Arial" panose="020B0604020202020204" pitchFamily="34" charset="0"/>
              </a:rPr>
              <a:t> </a:t>
            </a:r>
            <a:r>
              <a:rPr lang="en-US" sz="1200" dirty="0">
                <a:effectLst/>
                <a:latin typeface="Arial" panose="020B0604020202020204" pitchFamily="34" charset="0"/>
                <a:ea typeface="Arial" panose="020B0604020202020204" pitchFamily="34" charset="0"/>
              </a:rPr>
              <a:t>an</a:t>
            </a:r>
            <a:r>
              <a:rPr lang="en-US" sz="1200" spc="-20" dirty="0">
                <a:effectLst/>
                <a:latin typeface="Arial" panose="020B0604020202020204" pitchFamily="34" charset="0"/>
                <a:ea typeface="Arial" panose="020B0604020202020204" pitchFamily="34" charset="0"/>
              </a:rPr>
              <a:t> </a:t>
            </a:r>
            <a:r>
              <a:rPr lang="en-US" sz="1200" dirty="0">
                <a:effectLst/>
                <a:latin typeface="Arial" panose="020B0604020202020204" pitchFamily="34" charset="0"/>
                <a:ea typeface="Arial" panose="020B0604020202020204" pitchFamily="34" charset="0"/>
              </a:rPr>
              <a:t>emphasis</a:t>
            </a:r>
            <a:r>
              <a:rPr lang="en-US" sz="1200" spc="-25" dirty="0">
                <a:effectLst/>
                <a:latin typeface="Arial" panose="020B0604020202020204" pitchFamily="34" charset="0"/>
                <a:ea typeface="Arial" panose="020B0604020202020204" pitchFamily="34" charset="0"/>
              </a:rPr>
              <a:t> </a:t>
            </a:r>
            <a:r>
              <a:rPr lang="en-US" sz="1200" dirty="0">
                <a:effectLst/>
                <a:latin typeface="Arial" panose="020B0604020202020204" pitchFamily="34" charset="0"/>
                <a:ea typeface="Arial" panose="020B0604020202020204" pitchFamily="34" charset="0"/>
              </a:rPr>
              <a:t>on</a:t>
            </a:r>
            <a:r>
              <a:rPr lang="en-US" sz="1200" spc="-20" dirty="0">
                <a:effectLst/>
                <a:latin typeface="Arial" panose="020B0604020202020204" pitchFamily="34" charset="0"/>
                <a:ea typeface="Arial" panose="020B0604020202020204" pitchFamily="34" charset="0"/>
              </a:rPr>
              <a:t> </a:t>
            </a:r>
            <a:r>
              <a:rPr lang="en-US" sz="1200" dirty="0">
                <a:effectLst/>
                <a:latin typeface="Arial" panose="020B0604020202020204" pitchFamily="34" charset="0"/>
                <a:ea typeface="Arial" panose="020B0604020202020204" pitchFamily="34" charset="0"/>
              </a:rPr>
              <a:t>the</a:t>
            </a:r>
            <a:r>
              <a:rPr lang="en-US" sz="1200" spc="-25" dirty="0">
                <a:effectLst/>
                <a:latin typeface="Arial" panose="020B0604020202020204" pitchFamily="34" charset="0"/>
                <a:ea typeface="Arial" panose="020B0604020202020204" pitchFamily="34" charset="0"/>
              </a:rPr>
              <a:t> </a:t>
            </a:r>
            <a:r>
              <a:rPr lang="en-US" sz="1200" dirty="0">
                <a:effectLst/>
                <a:latin typeface="Arial" panose="020B0604020202020204" pitchFamily="34" charset="0"/>
                <a:ea typeface="Arial" panose="020B0604020202020204" pitchFamily="34" charset="0"/>
              </a:rPr>
              <a:t>word</a:t>
            </a:r>
            <a:r>
              <a:rPr lang="en-US" sz="1200" spc="-20" dirty="0">
                <a:effectLst/>
                <a:latin typeface="Arial" panose="020B0604020202020204" pitchFamily="34" charset="0"/>
                <a:ea typeface="Arial" panose="020B0604020202020204" pitchFamily="34" charset="0"/>
              </a:rPr>
              <a:t> </a:t>
            </a:r>
            <a:r>
              <a:rPr lang="en-US" sz="1200" dirty="0">
                <a:effectLst/>
                <a:latin typeface="Arial" panose="020B0604020202020204" pitchFamily="34" charset="0"/>
                <a:ea typeface="Arial" panose="020B0604020202020204" pitchFamily="34" charset="0"/>
              </a:rPr>
              <a:t>that is underscored.</a:t>
            </a:r>
            <a:endParaRPr lang="en-CA" sz="120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“I</a:t>
            </a:r>
            <a:r>
              <a:rPr lang="en-CA" sz="1200" u="sng" kern="1200" dirty="0">
                <a:solidFill>
                  <a:schemeClr val="tx1"/>
                </a:solidFill>
                <a:effectLst/>
                <a:latin typeface="+mn-lt"/>
                <a:ea typeface="+mn-ea"/>
                <a:cs typeface="+mn-cs"/>
              </a:rPr>
              <a:t> never</a:t>
            </a:r>
            <a:r>
              <a:rPr lang="en-CA" sz="1200" kern="1200" dirty="0">
                <a:solidFill>
                  <a:schemeClr val="tx1"/>
                </a:solidFill>
                <a:effectLst/>
                <a:latin typeface="+mn-lt"/>
                <a:ea typeface="+mn-ea"/>
                <a:cs typeface="+mn-cs"/>
              </a:rPr>
              <a:t> said I was bored” (I never, ever did), </a:t>
            </a:r>
            <a:endParaRPr lang="en-CA" sz="1400" kern="1200" dirty="0">
              <a:solidFill>
                <a:schemeClr val="tx1"/>
              </a:solidFill>
              <a:effectLst/>
              <a:latin typeface="+mn-lt"/>
              <a:ea typeface="+mn-ea"/>
              <a:cs typeface="+mn-cs"/>
            </a:endParaRP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5</a:t>
            </a:fld>
            <a:endParaRPr lang="fr-CA"/>
          </a:p>
        </p:txBody>
      </p:sp>
    </p:spTree>
    <p:extLst>
      <p:ext uri="{BB962C8B-B14F-4D97-AF65-F5344CB8AC3E}">
        <p14:creationId xmlns:p14="http://schemas.microsoft.com/office/powerpoint/2010/main" val="5742366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2"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Arial" panose="020B0604020202020204" pitchFamily="34" charset="0"/>
                <a:ea typeface="Arial" panose="020B0604020202020204" pitchFamily="34" charset="0"/>
              </a:rPr>
              <a:t>Ask the next volunteer to read the statement aloud and to put</a:t>
            </a:r>
            <a:r>
              <a:rPr lang="en-US" sz="1200" spc="-20" dirty="0">
                <a:effectLst/>
                <a:latin typeface="Arial" panose="020B0604020202020204" pitchFamily="34" charset="0"/>
                <a:ea typeface="Arial" panose="020B0604020202020204" pitchFamily="34" charset="0"/>
              </a:rPr>
              <a:t> </a:t>
            </a:r>
            <a:r>
              <a:rPr lang="en-US" sz="1200" dirty="0">
                <a:effectLst/>
                <a:latin typeface="Arial" panose="020B0604020202020204" pitchFamily="34" charset="0"/>
                <a:ea typeface="Arial" panose="020B0604020202020204" pitchFamily="34" charset="0"/>
              </a:rPr>
              <a:t>an</a:t>
            </a:r>
            <a:r>
              <a:rPr lang="en-US" sz="1200" spc="-20" dirty="0">
                <a:effectLst/>
                <a:latin typeface="Arial" panose="020B0604020202020204" pitchFamily="34" charset="0"/>
                <a:ea typeface="Arial" panose="020B0604020202020204" pitchFamily="34" charset="0"/>
              </a:rPr>
              <a:t> </a:t>
            </a:r>
            <a:r>
              <a:rPr lang="en-US" sz="1200" dirty="0">
                <a:effectLst/>
                <a:latin typeface="Arial" panose="020B0604020202020204" pitchFamily="34" charset="0"/>
                <a:ea typeface="Arial" panose="020B0604020202020204" pitchFamily="34" charset="0"/>
              </a:rPr>
              <a:t>emphasis</a:t>
            </a:r>
            <a:r>
              <a:rPr lang="en-US" sz="1200" spc="-25" dirty="0">
                <a:effectLst/>
                <a:latin typeface="Arial" panose="020B0604020202020204" pitchFamily="34" charset="0"/>
                <a:ea typeface="Arial" panose="020B0604020202020204" pitchFamily="34" charset="0"/>
              </a:rPr>
              <a:t> </a:t>
            </a:r>
            <a:r>
              <a:rPr lang="en-US" sz="1200" dirty="0">
                <a:effectLst/>
                <a:latin typeface="Arial" panose="020B0604020202020204" pitchFamily="34" charset="0"/>
                <a:ea typeface="Arial" panose="020B0604020202020204" pitchFamily="34" charset="0"/>
              </a:rPr>
              <a:t>on</a:t>
            </a:r>
            <a:r>
              <a:rPr lang="en-US" sz="1200" spc="-20" dirty="0">
                <a:effectLst/>
                <a:latin typeface="Arial" panose="020B0604020202020204" pitchFamily="34" charset="0"/>
                <a:ea typeface="Arial" panose="020B0604020202020204" pitchFamily="34" charset="0"/>
              </a:rPr>
              <a:t> </a:t>
            </a:r>
            <a:r>
              <a:rPr lang="en-US" sz="1200" dirty="0">
                <a:effectLst/>
                <a:latin typeface="Arial" panose="020B0604020202020204" pitchFamily="34" charset="0"/>
                <a:ea typeface="Arial" panose="020B0604020202020204" pitchFamily="34" charset="0"/>
              </a:rPr>
              <a:t>the</a:t>
            </a:r>
            <a:r>
              <a:rPr lang="en-US" sz="1200" spc="-25" dirty="0">
                <a:effectLst/>
                <a:latin typeface="Arial" panose="020B0604020202020204" pitchFamily="34" charset="0"/>
                <a:ea typeface="Arial" panose="020B0604020202020204" pitchFamily="34" charset="0"/>
              </a:rPr>
              <a:t> </a:t>
            </a:r>
            <a:r>
              <a:rPr lang="en-US" sz="1200" dirty="0">
                <a:effectLst/>
                <a:latin typeface="Arial" panose="020B0604020202020204" pitchFamily="34" charset="0"/>
                <a:ea typeface="Arial" panose="020B0604020202020204" pitchFamily="34" charset="0"/>
              </a:rPr>
              <a:t>word</a:t>
            </a:r>
            <a:r>
              <a:rPr lang="en-US" sz="1200" spc="-20" dirty="0">
                <a:effectLst/>
                <a:latin typeface="Arial" panose="020B0604020202020204" pitchFamily="34" charset="0"/>
                <a:ea typeface="Arial" panose="020B0604020202020204" pitchFamily="34" charset="0"/>
              </a:rPr>
              <a:t> </a:t>
            </a:r>
            <a:r>
              <a:rPr lang="en-US" sz="1200" dirty="0">
                <a:effectLst/>
                <a:latin typeface="Arial" panose="020B0604020202020204" pitchFamily="34" charset="0"/>
                <a:ea typeface="Arial" panose="020B0604020202020204" pitchFamily="34" charset="0"/>
              </a:rPr>
              <a:t>that is underscored.</a:t>
            </a:r>
            <a:endParaRPr lang="en-CA" sz="1200" dirty="0">
              <a:effectLst/>
              <a:latin typeface="Arial" panose="020B0604020202020204" pitchFamily="34" charset="0"/>
              <a:ea typeface="Arial" panose="020B0604020202020204" pitchFamily="34" charset="0"/>
            </a:endParaRPr>
          </a:p>
          <a:p>
            <a:pPr lvl="2"/>
            <a:endParaRPr lang="en-CA" sz="1200" kern="1200" dirty="0">
              <a:solidFill>
                <a:schemeClr val="tx1"/>
              </a:solidFill>
              <a:effectLst/>
              <a:latin typeface="+mn-lt"/>
              <a:ea typeface="+mn-ea"/>
              <a:cs typeface="+mn-cs"/>
            </a:endParaRPr>
          </a:p>
          <a:p>
            <a:pPr lvl="2"/>
            <a:r>
              <a:rPr lang="en-CA" sz="1200" kern="1200" dirty="0">
                <a:solidFill>
                  <a:schemeClr val="tx1"/>
                </a:solidFill>
                <a:effectLst/>
                <a:latin typeface="+mn-lt"/>
                <a:ea typeface="+mn-ea"/>
                <a:cs typeface="+mn-cs"/>
              </a:rPr>
              <a:t>“I never</a:t>
            </a:r>
            <a:r>
              <a:rPr lang="en-CA" sz="1200" u="sng" kern="1200" dirty="0">
                <a:solidFill>
                  <a:schemeClr val="tx1"/>
                </a:solidFill>
                <a:effectLst/>
                <a:latin typeface="+mn-lt"/>
                <a:ea typeface="+mn-ea"/>
                <a:cs typeface="+mn-cs"/>
              </a:rPr>
              <a:t> said</a:t>
            </a:r>
            <a:r>
              <a:rPr lang="en-CA" sz="1200" kern="1200" dirty="0">
                <a:solidFill>
                  <a:schemeClr val="tx1"/>
                </a:solidFill>
                <a:effectLst/>
                <a:latin typeface="+mn-lt"/>
                <a:ea typeface="+mn-ea"/>
                <a:cs typeface="+mn-cs"/>
              </a:rPr>
              <a:t> I was bored” (I didn’t say it, but I thought it). </a:t>
            </a:r>
            <a:endParaRPr lang="en-CA" sz="140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6</a:t>
            </a:fld>
            <a:endParaRPr lang="fr-CA"/>
          </a:p>
        </p:txBody>
      </p:sp>
    </p:spTree>
    <p:extLst>
      <p:ext uri="{BB962C8B-B14F-4D97-AF65-F5344CB8AC3E}">
        <p14:creationId xmlns:p14="http://schemas.microsoft.com/office/powerpoint/2010/main" val="2364319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a:solidFill>
                  <a:schemeClr val="tx1"/>
                </a:solidFill>
                <a:effectLst/>
                <a:latin typeface="+mn-lt"/>
                <a:ea typeface="+mn-ea"/>
                <a:cs typeface="+mn-cs"/>
              </a:rPr>
              <a:t>Debrief the activity highlighting that communication is an essential part of life, but one that </a:t>
            </a:r>
            <a:r>
              <a:rPr lang="en-CA"/>
              <a:t>leads </a:t>
            </a:r>
            <a:r>
              <a:rPr lang="en-CA" sz="1200" kern="1200">
                <a:solidFill>
                  <a:schemeClr val="tx1"/>
                </a:solidFill>
                <a:effectLst/>
                <a:latin typeface="+mn-lt"/>
                <a:ea typeface="+mn-ea"/>
                <a:cs typeface="+mn-cs"/>
              </a:rPr>
              <a:t>to misunderstanding.</a:t>
            </a:r>
            <a:r>
              <a:rPr lang="en-CA"/>
              <a:t> </a:t>
            </a:r>
            <a:r>
              <a:rPr lang="en-CA" sz="1200" kern="1200">
                <a:solidFill>
                  <a:schemeClr val="tx1"/>
                </a:solidFill>
                <a:effectLst/>
                <a:latin typeface="+mn-lt"/>
                <a:ea typeface="+mn-ea"/>
                <a:cs typeface="+mn-cs"/>
              </a:rPr>
              <a:t> Even just the slight inflection in tone can change our meaning. Today we’ll learn about and practice these skills.</a:t>
            </a:r>
            <a:r>
              <a:rPr lang="en-CA"/>
              <a:t> </a:t>
            </a:r>
            <a:endParaRPr lang="en-CA" sz="1200" kern="1200">
              <a:solidFill>
                <a:schemeClr val="tx1"/>
              </a:solidFill>
              <a:effectLst/>
              <a:latin typeface="+mn-lt"/>
              <a:ea typeface="+mn-ea"/>
              <a:cs typeface="+mn-cs"/>
            </a:endParaRPr>
          </a:p>
          <a:p>
            <a:endParaRPr lang="en-CA"/>
          </a:p>
        </p:txBody>
      </p:sp>
      <p:sp>
        <p:nvSpPr>
          <p:cNvPr id="4" name="Slide Number Placeholder 3"/>
          <p:cNvSpPr>
            <a:spLocks noGrp="1"/>
          </p:cNvSpPr>
          <p:nvPr>
            <p:ph type="sldNum" sz="quarter" idx="5"/>
          </p:nvPr>
        </p:nvSpPr>
        <p:spPr/>
        <p:txBody>
          <a:bodyPr/>
          <a:lstStyle/>
          <a:p>
            <a:fld id="{8CF1EC08-273C-A34B-82C2-A0CCCB0F9D12}" type="slidenum">
              <a:rPr lang="fr-CA" smtClean="0"/>
              <a:t>7</a:t>
            </a:fld>
            <a:endParaRPr lang="fr-CA"/>
          </a:p>
        </p:txBody>
      </p:sp>
    </p:spTree>
    <p:extLst>
      <p:ext uri="{BB962C8B-B14F-4D97-AF65-F5344CB8AC3E}">
        <p14:creationId xmlns:p14="http://schemas.microsoft.com/office/powerpoint/2010/main" val="574440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importance of communication in our lives cannot be overstated. It is essential for our relationships with family, with friends, at school, and in workplaces. When we learn to communicate effectively, we are more successful in these contexts.</a:t>
            </a:r>
            <a:endParaRPr lang="en-US" dirty="0"/>
          </a:p>
          <a:p>
            <a:endParaRPr lang="en-CA" dirty="0"/>
          </a:p>
          <a:p>
            <a:r>
              <a:rPr lang="en-CA" dirty="0"/>
              <a:t>Our thoughts, emotions and actions can impact our ability to communicate effectively.</a:t>
            </a:r>
          </a:p>
          <a:p>
            <a:endParaRPr lang="en-CA" dirty="0"/>
          </a:p>
          <a:p>
            <a:r>
              <a:rPr lang="en-CA" dirty="0"/>
              <a:t>Communication is much more involved than we may think. It involves many factors- our vision, our hearing, our tone, our body language</a:t>
            </a:r>
            <a:r>
              <a:rPr lang="en-CA" kern="1200" dirty="0">
                <a:effectLst/>
              </a:rPr>
              <a:t>, </a:t>
            </a:r>
            <a:r>
              <a:rPr lang="en-CA" dirty="0"/>
              <a:t>our emotions and thoughts. </a:t>
            </a:r>
            <a:endParaRPr lang="en-US" dirty="0">
              <a:ea typeface="+mn-ea"/>
              <a:cs typeface="+mn-cs"/>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8</a:t>
            </a:fld>
            <a:endParaRPr lang="fr-CA"/>
          </a:p>
        </p:txBody>
      </p:sp>
    </p:spTree>
    <p:extLst>
      <p:ext uri="{BB962C8B-B14F-4D97-AF65-F5344CB8AC3E}">
        <p14:creationId xmlns:p14="http://schemas.microsoft.com/office/powerpoint/2010/main" val="30801690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kern="1200" dirty="0">
                <a:solidFill>
                  <a:schemeClr val="tx1"/>
                </a:solidFill>
                <a:effectLst/>
                <a:latin typeface="+mn-lt"/>
                <a:ea typeface="+mn-ea"/>
                <a:cs typeface="+mn-cs"/>
              </a:rPr>
              <a:t>Teacher prompt: “</a:t>
            </a:r>
            <a:r>
              <a:rPr lang="en-CA" sz="1200" kern="1200" dirty="0">
                <a:solidFill>
                  <a:schemeClr val="tx1"/>
                </a:solidFill>
                <a:effectLst/>
                <a:latin typeface="+mn-lt"/>
                <a:ea typeface="+mn-ea"/>
                <a:cs typeface="+mn-cs"/>
              </a:rPr>
              <a:t>Communication does not always happen verbally.</a:t>
            </a:r>
            <a:r>
              <a:rPr lang="en-CA" dirty="0">
                <a:effectLst/>
              </a:rPr>
              <a:t> </a:t>
            </a:r>
          </a:p>
          <a:p>
            <a:endParaRPr lang="en-CA"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Remember the activity at the beginning of the lesson (“I never said I was bored”) where we realized that tone of voice plays a huge part in communication.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The same is true of body language.”</a:t>
            </a: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9</a:t>
            </a:fld>
            <a:endParaRPr lang="fr-CA"/>
          </a:p>
        </p:txBody>
      </p:sp>
    </p:spTree>
    <p:extLst>
      <p:ext uri="{BB962C8B-B14F-4D97-AF65-F5344CB8AC3E}">
        <p14:creationId xmlns:p14="http://schemas.microsoft.com/office/powerpoint/2010/main" val="26504529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1200" kern="1200" dirty="0">
                <a:solidFill>
                  <a:schemeClr val="tx1"/>
                </a:solidFill>
                <a:effectLst/>
                <a:latin typeface="+mn-lt"/>
                <a:ea typeface="+mn-ea"/>
                <a:cs typeface="+mn-cs"/>
              </a:rPr>
              <a:t>Ask students to give some non-verbal examples that can provide them with additional communication cues. </a:t>
            </a:r>
          </a:p>
          <a:p>
            <a:pPr lvl="0"/>
            <a:endParaRPr lang="en-CA"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Answers can include,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facial expressions (smiling, frowning, daydreaming),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body language (crossed arms, turned away from you, leaning in) and </a:t>
            </a:r>
          </a:p>
          <a:p>
            <a:pPr marL="171450" lvl="0" indent="-171450">
              <a:buFont typeface="Arial" panose="020B0604020202020204" pitchFamily="34" charset="0"/>
              <a:buChar char="•"/>
            </a:pPr>
            <a:r>
              <a:rPr lang="en-CA" sz="1200" kern="1200" dirty="0">
                <a:solidFill>
                  <a:schemeClr val="tx1"/>
                </a:solidFill>
                <a:effectLst/>
                <a:latin typeface="+mn-lt"/>
                <a:ea typeface="+mn-ea"/>
                <a:cs typeface="+mn-cs"/>
              </a:rPr>
              <a:t>tone of voice (remember the first activity).  </a:t>
            </a:r>
            <a:endParaRPr lang="en-CA" sz="1400" kern="1200" dirty="0">
              <a:solidFill>
                <a:schemeClr val="tx1"/>
              </a:solidFill>
              <a:effectLst/>
              <a:latin typeface="+mn-lt"/>
              <a:ea typeface="+mn-ea"/>
              <a:cs typeface="+mn-cs"/>
            </a:endParaRPr>
          </a:p>
          <a:p>
            <a:pPr lvl="1"/>
            <a:endParaRPr lang="en-CA" sz="1200" kern="1200" dirty="0">
              <a:solidFill>
                <a:schemeClr val="tx1"/>
              </a:solidFill>
              <a:effectLst/>
              <a:latin typeface="+mn-lt"/>
              <a:ea typeface="+mn-ea"/>
              <a:cs typeface="+mn-cs"/>
            </a:endParaRPr>
          </a:p>
          <a:p>
            <a:pPr lvl="0"/>
            <a:r>
              <a:rPr lang="en-CA" sz="1200" b="1" kern="1200" dirty="0">
                <a:solidFill>
                  <a:schemeClr val="tx1"/>
                </a:solidFill>
                <a:effectLst/>
                <a:latin typeface="+mn-lt"/>
                <a:ea typeface="+mn-ea"/>
                <a:cs typeface="+mn-cs"/>
              </a:rPr>
              <a:t>Teacher prompt: “HOWEVER</a:t>
            </a:r>
            <a:r>
              <a:rPr lang="en-CA" sz="1200" kern="1200" dirty="0">
                <a:solidFill>
                  <a:schemeClr val="tx1"/>
                </a:solidFill>
                <a:effectLst/>
                <a:latin typeface="+mn-lt"/>
                <a:ea typeface="+mn-ea"/>
                <a:cs typeface="+mn-cs"/>
              </a:rPr>
              <a:t> non-verbal communication cues are not universal. Consider cultural differences (e.g., eye contact is not considered respectful in every culture) and the situation (crossed arms could mean that the person is simply cold) in your interpretations.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kern="1200" dirty="0">
                <a:solidFill>
                  <a:schemeClr val="tx1"/>
                </a:solidFill>
                <a:effectLst/>
                <a:latin typeface="+mn-lt"/>
                <a:ea typeface="+mn-ea"/>
                <a:cs typeface="+mn-cs"/>
              </a:rPr>
              <a:t>Stay curious and check your assumptions!</a:t>
            </a:r>
          </a:p>
          <a:p>
            <a:pPr lvl="0"/>
            <a:endParaRPr lang="en-CA" sz="1200" kern="1200" dirty="0">
              <a:solidFill>
                <a:schemeClr val="tx1"/>
              </a:solidFill>
              <a:effectLst/>
              <a:latin typeface="+mn-lt"/>
              <a:ea typeface="+mn-ea"/>
              <a:cs typeface="+mn-cs"/>
            </a:endParaRPr>
          </a:p>
          <a:p>
            <a:pPr lvl="0"/>
            <a:r>
              <a:rPr lang="en-CA" sz="1200" kern="1200" dirty="0">
                <a:solidFill>
                  <a:schemeClr val="tx1"/>
                </a:solidFill>
                <a:effectLst/>
                <a:latin typeface="+mn-lt"/>
                <a:ea typeface="+mn-ea"/>
                <a:cs typeface="+mn-cs"/>
              </a:rPr>
              <a:t>Finally, </a:t>
            </a:r>
            <a:r>
              <a:rPr lang="en-CA" sz="1400" b="1" dirty="0">
                <a:solidFill>
                  <a:schemeClr val="accent5">
                    <a:lumMod val="75000"/>
                  </a:schemeClr>
                </a:solidFill>
                <a:latin typeface="Century Gothic" panose="020B0502020202020204" pitchFamily="34" charset="0"/>
              </a:rPr>
              <a:t>Tone is also significant in digital communication</a:t>
            </a:r>
          </a:p>
          <a:p>
            <a:r>
              <a:rPr lang="en-CA" sz="1400" dirty="0">
                <a:solidFill>
                  <a:schemeClr val="accent5">
                    <a:lumMod val="75000"/>
                  </a:schemeClr>
                </a:solidFill>
                <a:latin typeface="Century Gothic" panose="020B0502020202020204" pitchFamily="34" charset="0"/>
              </a:rPr>
              <a:t>Think about text messages. </a:t>
            </a:r>
          </a:p>
          <a:p>
            <a:r>
              <a:rPr lang="en-CA" sz="1400" dirty="0">
                <a:solidFill>
                  <a:schemeClr val="accent5">
                    <a:lumMod val="75000"/>
                  </a:schemeClr>
                </a:solidFill>
                <a:latin typeface="Century Gothic" panose="020B0502020202020204" pitchFamily="34" charset="0"/>
              </a:rPr>
              <a:t>There’s a big difference between </a:t>
            </a:r>
          </a:p>
          <a:p>
            <a:pPr marL="342900" indent="-342900">
              <a:buFont typeface="Arial" panose="020B0604020202020204" pitchFamily="34" charset="0"/>
              <a:buChar char="•"/>
            </a:pPr>
            <a:r>
              <a:rPr lang="en-CA" sz="1400" dirty="0">
                <a:solidFill>
                  <a:schemeClr val="accent5">
                    <a:lumMod val="75000"/>
                  </a:schemeClr>
                </a:solidFill>
                <a:latin typeface="Century Gothic" panose="020B0502020202020204" pitchFamily="34" charset="0"/>
              </a:rPr>
              <a:t>“Yeah” </a:t>
            </a:r>
          </a:p>
          <a:p>
            <a:pPr marL="342900" indent="-342900">
              <a:buFont typeface="Arial" panose="020B0604020202020204" pitchFamily="34" charset="0"/>
              <a:buChar char="•"/>
            </a:pPr>
            <a:r>
              <a:rPr lang="en-CA" sz="1400" dirty="0">
                <a:solidFill>
                  <a:schemeClr val="accent5">
                    <a:lumMod val="75000"/>
                  </a:schemeClr>
                </a:solidFill>
                <a:latin typeface="Century Gothic" panose="020B0502020202020204" pitchFamily="34" charset="0"/>
              </a:rPr>
              <a:t>“Yeah!” or </a:t>
            </a:r>
          </a:p>
          <a:p>
            <a:pPr marL="342900" indent="-342900">
              <a:buFont typeface="Arial" panose="020B0604020202020204" pitchFamily="34" charset="0"/>
              <a:buChar char="•"/>
            </a:pPr>
            <a:r>
              <a:rPr lang="en-CA" sz="1400" dirty="0">
                <a:solidFill>
                  <a:schemeClr val="accent5">
                    <a:lumMod val="75000"/>
                  </a:schemeClr>
                </a:solidFill>
                <a:latin typeface="Century Gothic" panose="020B0502020202020204" pitchFamily="34" charset="0"/>
              </a:rPr>
              <a:t>“YEAH”</a:t>
            </a:r>
          </a:p>
          <a:p>
            <a:pPr lvl="0"/>
            <a:endParaRPr lang="en-CA" sz="14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solidFill>
                  <a:schemeClr val="accent5">
                    <a:lumMod val="75000"/>
                  </a:schemeClr>
                </a:solidFill>
                <a:latin typeface="Century Gothic" panose="020B0502020202020204" pitchFamily="34" charset="0"/>
              </a:rPr>
              <a:t>The importance of paying attention to your digital tone is also true for texts and emails in the workplace!”</a:t>
            </a:r>
          </a:p>
          <a:p>
            <a:endParaRPr lang="fr-CA" dirty="0"/>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10</a:t>
            </a:fld>
            <a:endParaRPr lang="fr-CA"/>
          </a:p>
        </p:txBody>
      </p:sp>
    </p:spTree>
    <p:extLst>
      <p:ext uri="{BB962C8B-B14F-4D97-AF65-F5344CB8AC3E}">
        <p14:creationId xmlns:p14="http://schemas.microsoft.com/office/powerpoint/2010/main" val="40322275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D4010C6-C81D-7BA1-1EC0-8E30D9E9BF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65" y="4249377"/>
            <a:ext cx="12189925" cy="1454426"/>
          </a:xfrm>
          <a:prstGeom prst="rect">
            <a:avLst/>
          </a:prstGeom>
        </p:spPr>
      </p:pic>
      <p:sp>
        <p:nvSpPr>
          <p:cNvPr id="2" name="Title 1">
            <a:extLst>
              <a:ext uri="{FF2B5EF4-FFF2-40B4-BE49-F238E27FC236}">
                <a16:creationId xmlns:a16="http://schemas.microsoft.com/office/drawing/2014/main" id="{D2165C38-2EB8-4069-872F-1DF1FFB80C34}"/>
              </a:ext>
            </a:extLst>
          </p:cNvPr>
          <p:cNvSpPr>
            <a:spLocks noGrp="1"/>
          </p:cNvSpPr>
          <p:nvPr>
            <p:ph type="ctrTitle"/>
          </p:nvPr>
        </p:nvSpPr>
        <p:spPr>
          <a:xfrm>
            <a:off x="2898338" y="1616424"/>
            <a:ext cx="9144000" cy="2387600"/>
          </a:xfrm>
        </p:spPr>
        <p:txBody>
          <a:bodyPr anchor="b"/>
          <a:lstStyle>
            <a:lvl1pPr algn="r">
              <a:defRPr sz="6000">
                <a:solidFill>
                  <a:srgbClr val="40008D"/>
                </a:solidFill>
                <a:latin typeface="Poppins" panose="00000500000000000000" pitchFamily="2" charset="0"/>
                <a:cs typeface="Poppins" panose="00000500000000000000" pitchFamily="2" charset="0"/>
              </a:defRPr>
            </a:lvl1pPr>
          </a:lstStyle>
          <a:p>
            <a:r>
              <a:rPr lang="en-US"/>
              <a:t>Click to edit Master title style</a:t>
            </a:r>
            <a:endParaRPr lang="en-CA"/>
          </a:p>
        </p:txBody>
      </p:sp>
      <p:pic>
        <p:nvPicPr>
          <p:cNvPr id="7" name="image2.png">
            <a:extLst>
              <a:ext uri="{FF2B5EF4-FFF2-40B4-BE49-F238E27FC236}">
                <a16:creationId xmlns:a16="http://schemas.microsoft.com/office/drawing/2014/main" id="{5AA94504-A0FB-48B0-A40C-35C174792A32}"/>
              </a:ext>
            </a:extLst>
          </p:cNvPr>
          <p:cNvPicPr/>
          <p:nvPr userDrawn="1"/>
        </p:nvPicPr>
        <p:blipFill rotWithShape="1">
          <a:blip r:embed="rId3"/>
          <a:srcRect t="18891" b="17878"/>
          <a:stretch/>
        </p:blipFill>
        <p:spPr>
          <a:xfrm>
            <a:off x="6168450" y="6083394"/>
            <a:ext cx="1510258" cy="582804"/>
          </a:xfrm>
          <a:prstGeom prst="rect">
            <a:avLst/>
          </a:prstGeom>
          <a:ln/>
        </p:spPr>
      </p:pic>
      <p:pic>
        <p:nvPicPr>
          <p:cNvPr id="8" name="image8.png">
            <a:extLst>
              <a:ext uri="{FF2B5EF4-FFF2-40B4-BE49-F238E27FC236}">
                <a16:creationId xmlns:a16="http://schemas.microsoft.com/office/drawing/2014/main" id="{57A650A4-0C7D-4090-8CDD-A4C2F1498C55}"/>
              </a:ext>
            </a:extLst>
          </p:cNvPr>
          <p:cNvPicPr/>
          <p:nvPr userDrawn="1"/>
        </p:nvPicPr>
        <p:blipFill rotWithShape="1">
          <a:blip r:embed="rId4"/>
          <a:srcRect t="17193" b="17193"/>
          <a:stretch/>
        </p:blipFill>
        <p:spPr>
          <a:xfrm>
            <a:off x="8168212" y="6049498"/>
            <a:ext cx="1563901" cy="650596"/>
          </a:xfrm>
          <a:prstGeom prst="rect">
            <a:avLst/>
          </a:prstGeom>
          <a:ln/>
        </p:spPr>
      </p:pic>
      <p:pic>
        <p:nvPicPr>
          <p:cNvPr id="9" name="Picture 8">
            <a:extLst>
              <a:ext uri="{FF2B5EF4-FFF2-40B4-BE49-F238E27FC236}">
                <a16:creationId xmlns:a16="http://schemas.microsoft.com/office/drawing/2014/main" id="{0AAFE6C8-02EF-4394-BF46-4E373C073824}"/>
              </a:ext>
            </a:extLst>
          </p:cNvPr>
          <p:cNvPicPr>
            <a:picLocks noChangeAspect="1"/>
          </p:cNvPicPr>
          <p:nvPr userDrawn="1"/>
        </p:nvPicPr>
        <p:blipFill>
          <a:blip r:embed="rId5"/>
          <a:stretch>
            <a:fillRect/>
          </a:stretch>
        </p:blipFill>
        <p:spPr>
          <a:xfrm>
            <a:off x="4148959" y="6049498"/>
            <a:ext cx="1494614" cy="650596"/>
          </a:xfrm>
          <a:prstGeom prst="rect">
            <a:avLst/>
          </a:prstGeom>
        </p:spPr>
      </p:pic>
      <p:pic>
        <p:nvPicPr>
          <p:cNvPr id="11" name="Picture 10" descr="Graphical user interface, text&#10;&#10;Description automatically generated">
            <a:extLst>
              <a:ext uri="{FF2B5EF4-FFF2-40B4-BE49-F238E27FC236}">
                <a16:creationId xmlns:a16="http://schemas.microsoft.com/office/drawing/2014/main" id="{B82C7996-5C43-478C-9343-DDEEEE13464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9662" y="5952511"/>
            <a:ext cx="3653987" cy="786116"/>
          </a:xfrm>
          <a:prstGeom prst="rect">
            <a:avLst/>
          </a:prstGeom>
        </p:spPr>
      </p:pic>
      <p:sp>
        <p:nvSpPr>
          <p:cNvPr id="12" name="TextBox 11">
            <a:extLst>
              <a:ext uri="{FF2B5EF4-FFF2-40B4-BE49-F238E27FC236}">
                <a16:creationId xmlns:a16="http://schemas.microsoft.com/office/drawing/2014/main" id="{59DF9FFB-22F2-42FA-B35A-DC890DFDB8A4}"/>
              </a:ext>
            </a:extLst>
          </p:cNvPr>
          <p:cNvSpPr txBox="1"/>
          <p:nvPr userDrawn="1"/>
        </p:nvSpPr>
        <p:spPr>
          <a:xfrm>
            <a:off x="9963887" y="6363090"/>
            <a:ext cx="2078451" cy="307777"/>
          </a:xfrm>
          <a:prstGeom prst="rect">
            <a:avLst/>
          </a:prstGeom>
          <a:noFill/>
        </p:spPr>
        <p:txBody>
          <a:bodyPr wrap="square" rtlCol="0">
            <a:spAutoFit/>
          </a:bodyPr>
          <a:lstStyle/>
          <a:p>
            <a:pPr algn="r"/>
            <a:r>
              <a:rPr lang="en-CA" sz="1400">
                <a:solidFill>
                  <a:srgbClr val="40008D"/>
                </a:solidFill>
                <a:latin typeface="Poppins" panose="00000500000000000000" pitchFamily="2" charset="0"/>
                <a:cs typeface="Poppins" panose="00000500000000000000" pitchFamily="2" charset="0"/>
              </a:rPr>
              <a:t>www.smho-smso.ca</a:t>
            </a:r>
          </a:p>
        </p:txBody>
      </p:sp>
      <p:cxnSp>
        <p:nvCxnSpPr>
          <p:cNvPr id="14" name="Straight Connector 13">
            <a:extLst>
              <a:ext uri="{FF2B5EF4-FFF2-40B4-BE49-F238E27FC236}">
                <a16:creationId xmlns:a16="http://schemas.microsoft.com/office/drawing/2014/main" id="{04D92E42-A2B1-4A2C-B12B-E3CCC2B3C28B}"/>
              </a:ext>
            </a:extLst>
          </p:cNvPr>
          <p:cNvCxnSpPr>
            <a:cxnSpLocks/>
          </p:cNvCxnSpPr>
          <p:nvPr userDrawn="1"/>
        </p:nvCxnSpPr>
        <p:spPr>
          <a:xfrm>
            <a:off x="3881535"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54A6D32-1A80-4741-A6F2-719DD4C1BD48}"/>
              </a:ext>
            </a:extLst>
          </p:cNvPr>
          <p:cNvCxnSpPr>
            <a:cxnSpLocks/>
          </p:cNvCxnSpPr>
          <p:nvPr userDrawn="1"/>
        </p:nvCxnSpPr>
        <p:spPr>
          <a:xfrm>
            <a:off x="5908986"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3A860AA-19F0-436A-A907-6CAB1189E8D8}"/>
              </a:ext>
            </a:extLst>
          </p:cNvPr>
          <p:cNvCxnSpPr>
            <a:cxnSpLocks/>
          </p:cNvCxnSpPr>
          <p:nvPr userDrawn="1"/>
        </p:nvCxnSpPr>
        <p:spPr>
          <a:xfrm>
            <a:off x="7936437"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129BE00-0EA3-41ED-98A2-8A2D76187149}"/>
              </a:ext>
            </a:extLst>
          </p:cNvPr>
          <p:cNvCxnSpPr>
            <a:cxnSpLocks/>
          </p:cNvCxnSpPr>
          <p:nvPr userDrawn="1"/>
        </p:nvCxnSpPr>
        <p:spPr>
          <a:xfrm>
            <a:off x="9963888"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48156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graphicFrame>
        <p:nvGraphicFramePr>
          <p:cNvPr id="7" name="Table 8">
            <a:extLst>
              <a:ext uri="{FF2B5EF4-FFF2-40B4-BE49-F238E27FC236}">
                <a16:creationId xmlns:a16="http://schemas.microsoft.com/office/drawing/2014/main" id="{A8B38699-E323-40CA-87C1-A6B9EED53295}"/>
              </a:ext>
            </a:extLst>
          </p:cNvPr>
          <p:cNvGraphicFramePr>
            <a:graphicFrameLocks noGrp="1"/>
          </p:cNvGraphicFramePr>
          <p:nvPr userDrawn="1">
            <p:extLst>
              <p:ext uri="{D42A27DB-BD31-4B8C-83A1-F6EECF244321}">
                <p14:modId xmlns:p14="http://schemas.microsoft.com/office/powerpoint/2010/main" val="2303267007"/>
              </p:ext>
            </p:extLst>
          </p:nvPr>
        </p:nvGraphicFramePr>
        <p:xfrm>
          <a:off x="2032000" y="1619211"/>
          <a:ext cx="8128000" cy="4171572"/>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530733245"/>
                    </a:ext>
                  </a:extLst>
                </a:gridCol>
                <a:gridCol w="4064000">
                  <a:extLst>
                    <a:ext uri="{9D8B030D-6E8A-4147-A177-3AD203B41FA5}">
                      <a16:colId xmlns:a16="http://schemas.microsoft.com/office/drawing/2014/main" val="2929008401"/>
                    </a:ext>
                  </a:extLst>
                </a:gridCol>
              </a:tblGrid>
              <a:tr h="2085786">
                <a:tc>
                  <a:txBody>
                    <a:bodyPr/>
                    <a:lstStyle/>
                    <a:p>
                      <a:r>
                        <a:rPr lang="en-CA" sz="2000">
                          <a:solidFill>
                            <a:srgbClr val="44237D"/>
                          </a:solidFill>
                          <a:latin typeface="Poppins" panose="00000500000000000000" pitchFamily="2" charset="0"/>
                          <a:ea typeface="Roboto" pitchFamily="2" charset="0"/>
                          <a:cs typeface="Poppins" panose="00000500000000000000" pitchFamily="2" charset="0"/>
                        </a:rPr>
                        <a:t>A </a:t>
                      </a:r>
                    </a:p>
                    <a:p>
                      <a:pPr marL="0" indent="0">
                        <a:buFont typeface="Arial" panose="020B0604020202020204" pitchFamily="34" charset="0"/>
                        <a:buNone/>
                      </a:pPr>
                      <a:r>
                        <a:rPr lang="en-CA" sz="1800" b="0" i="0" kern="1200">
                          <a:solidFill>
                            <a:schemeClr val="tx1">
                              <a:lumMod val="75000"/>
                              <a:lumOff val="25000"/>
                            </a:schemeClr>
                          </a:solidFill>
                          <a:effectLst/>
                          <a:latin typeface="Roboto" pitchFamily="2" charset="0"/>
                          <a:ea typeface="Roboto" pitchFamily="2" charset="0"/>
                          <a:cs typeface="+mn-cs"/>
                        </a:rPr>
                        <a:t>content</a:t>
                      </a:r>
                      <a:r>
                        <a:rPr lang="en-CA" sz="1800" b="0" kern="1200">
                          <a:solidFill>
                            <a:schemeClr val="tx1"/>
                          </a:solidFill>
                          <a:effectLst/>
                          <a:latin typeface="Roboto" pitchFamily="2" charset="0"/>
                          <a:ea typeface="Roboto" pitchFamily="2" charset="0"/>
                          <a:cs typeface="+mn-cs"/>
                        </a:rPr>
                        <a:t>.</a:t>
                      </a:r>
                      <a:endParaRPr lang="en-CA">
                        <a:solidFill>
                          <a:schemeClr val="tx1">
                            <a:lumMod val="75000"/>
                            <a:lumOff val="25000"/>
                          </a:schemeClr>
                        </a:solidFill>
                        <a:latin typeface="Roboto" pitchFamily="2" charset="0"/>
                        <a:ea typeface="Roboto" pitchFamily="2" charset="0"/>
                      </a:endParaRPr>
                    </a:p>
                  </a:txBody>
                  <a:tcPr>
                    <a:lnL w="28575" cap="flat" cmpd="sng" algn="ctr">
                      <a:solidFill>
                        <a:srgbClr val="44237D"/>
                      </a:solidFill>
                      <a:prstDash val="solid"/>
                      <a:round/>
                      <a:headEnd type="none" w="med" len="med"/>
                      <a:tailEnd type="none" w="med" len="med"/>
                    </a:lnL>
                    <a:lnR w="28575" cap="flat" cmpd="sng" algn="ctr">
                      <a:solidFill>
                        <a:srgbClr val="0071BB"/>
                      </a:solidFill>
                      <a:prstDash val="solid"/>
                      <a:round/>
                      <a:headEnd type="none" w="med" len="med"/>
                      <a:tailEnd type="none" w="med" len="med"/>
                    </a:lnR>
                    <a:lnT w="28575" cap="flat" cmpd="sng" algn="ctr">
                      <a:solidFill>
                        <a:srgbClr val="44237D"/>
                      </a:solidFill>
                      <a:prstDash val="solid"/>
                      <a:round/>
                      <a:headEnd type="none" w="med" len="med"/>
                      <a:tailEnd type="none" w="med" len="med"/>
                    </a:lnT>
                    <a:lnB w="28575" cap="flat" cmpd="sng" algn="ctr">
                      <a:solidFill>
                        <a:srgbClr val="277F34"/>
                      </a:solidFill>
                      <a:prstDash val="solid"/>
                      <a:round/>
                      <a:headEnd type="none" w="med" len="med"/>
                      <a:tailEnd type="none" w="med" len="med"/>
                    </a:lnB>
                    <a:noFill/>
                  </a:tcPr>
                </a:tc>
                <a:tc>
                  <a:txBody>
                    <a:bodyPr/>
                    <a:lstStyle/>
                    <a:p>
                      <a:r>
                        <a:rPr lang="en-CA" sz="1800">
                          <a:solidFill>
                            <a:srgbClr val="0071BB"/>
                          </a:solidFill>
                          <a:latin typeface="Poppins" panose="00000500000000000000" pitchFamily="2" charset="0"/>
                          <a:ea typeface="Roboto" pitchFamily="2" charset="0"/>
                          <a:cs typeface="Poppins" panose="00000500000000000000" pitchFamily="2" charset="0"/>
                        </a:rPr>
                        <a:t>B</a:t>
                      </a:r>
                    </a:p>
                    <a:p>
                      <a:r>
                        <a:rPr lang="en-CA" sz="1800" b="0" i="0" kern="1200">
                          <a:solidFill>
                            <a:schemeClr val="tx1">
                              <a:lumMod val="75000"/>
                              <a:lumOff val="25000"/>
                            </a:schemeClr>
                          </a:solidFill>
                          <a:effectLst/>
                          <a:latin typeface="Roboto" pitchFamily="2" charset="0"/>
                          <a:ea typeface="Roboto" pitchFamily="2" charset="0"/>
                          <a:cs typeface="+mn-cs"/>
                        </a:rPr>
                        <a:t>content.</a:t>
                      </a:r>
                    </a:p>
                  </a:txBody>
                  <a:tcPr>
                    <a:lnL w="28575" cap="flat" cmpd="sng" algn="ctr">
                      <a:solidFill>
                        <a:srgbClr val="0071BB"/>
                      </a:solidFill>
                      <a:prstDash val="solid"/>
                      <a:round/>
                      <a:headEnd type="none" w="med" len="med"/>
                      <a:tailEnd type="none" w="med" len="med"/>
                    </a:lnL>
                    <a:lnR w="28575" cap="flat" cmpd="sng" algn="ctr">
                      <a:solidFill>
                        <a:srgbClr val="0071BB"/>
                      </a:solidFill>
                      <a:prstDash val="solid"/>
                      <a:round/>
                      <a:headEnd type="none" w="med" len="med"/>
                      <a:tailEnd type="none" w="med" len="med"/>
                    </a:lnR>
                    <a:lnT w="28575" cap="flat" cmpd="sng" algn="ctr">
                      <a:solidFill>
                        <a:srgbClr val="0071BB"/>
                      </a:solidFill>
                      <a:prstDash val="solid"/>
                      <a:round/>
                      <a:headEnd type="none" w="med" len="med"/>
                      <a:tailEnd type="none" w="med" len="med"/>
                    </a:lnT>
                    <a:lnB w="28575" cap="flat" cmpd="sng" algn="ctr">
                      <a:solidFill>
                        <a:srgbClr val="44237D"/>
                      </a:solidFill>
                      <a:prstDash val="solid"/>
                      <a:round/>
                      <a:headEnd type="none" w="med" len="med"/>
                      <a:tailEnd type="none" w="med" len="med"/>
                    </a:lnB>
                    <a:solidFill>
                      <a:srgbClr val="0071BB">
                        <a:alpha val="20000"/>
                      </a:srgbClr>
                    </a:solidFill>
                  </a:tcPr>
                </a:tc>
                <a:extLst>
                  <a:ext uri="{0D108BD9-81ED-4DB2-BD59-A6C34878D82A}">
                    <a16:rowId xmlns:a16="http://schemas.microsoft.com/office/drawing/2014/main" val="4122272445"/>
                  </a:ext>
                </a:extLst>
              </a:tr>
              <a:tr h="2085786">
                <a:tc>
                  <a:txBody>
                    <a:bodyPr/>
                    <a:lstStyle/>
                    <a:p>
                      <a:r>
                        <a:rPr lang="en-CA" sz="1800" b="1">
                          <a:solidFill>
                            <a:srgbClr val="277F34"/>
                          </a:solidFill>
                          <a:latin typeface="Poppins" panose="00000500000000000000" pitchFamily="2" charset="0"/>
                          <a:ea typeface="Roboto" pitchFamily="2" charset="0"/>
                          <a:cs typeface="Poppins" panose="00000500000000000000" pitchFamily="2" charset="0"/>
                        </a:rPr>
                        <a:t>C</a:t>
                      </a:r>
                    </a:p>
                    <a:p>
                      <a:r>
                        <a:rPr lang="en-CA" sz="1800" b="0" i="0" kern="1200">
                          <a:solidFill>
                            <a:schemeClr val="tx1">
                              <a:lumMod val="75000"/>
                              <a:lumOff val="25000"/>
                            </a:schemeClr>
                          </a:solidFill>
                          <a:effectLst/>
                          <a:latin typeface="Roboto" pitchFamily="2" charset="0"/>
                          <a:ea typeface="Roboto" pitchFamily="2" charset="0"/>
                          <a:cs typeface="+mn-cs"/>
                        </a:rPr>
                        <a:t>content.</a:t>
                      </a:r>
                    </a:p>
                  </a:txBody>
                  <a:tcPr>
                    <a:lnL w="28575" cap="flat" cmpd="sng" algn="ctr">
                      <a:solidFill>
                        <a:srgbClr val="277F34"/>
                      </a:solidFill>
                      <a:prstDash val="solid"/>
                      <a:round/>
                      <a:headEnd type="none" w="med" len="med"/>
                      <a:tailEnd type="none" w="med" len="med"/>
                    </a:lnL>
                    <a:lnR w="28575" cap="flat" cmpd="sng" algn="ctr">
                      <a:solidFill>
                        <a:srgbClr val="44237D"/>
                      </a:solidFill>
                      <a:prstDash val="solid"/>
                      <a:round/>
                      <a:headEnd type="none" w="med" len="med"/>
                      <a:tailEnd type="none" w="med" len="med"/>
                    </a:lnR>
                    <a:lnT w="28575" cap="flat" cmpd="sng" algn="ctr">
                      <a:solidFill>
                        <a:srgbClr val="277F34"/>
                      </a:solidFill>
                      <a:prstDash val="solid"/>
                      <a:round/>
                      <a:headEnd type="none" w="med" len="med"/>
                      <a:tailEnd type="none" w="med" len="med"/>
                    </a:lnT>
                    <a:lnB w="28575" cap="flat" cmpd="sng" algn="ctr">
                      <a:solidFill>
                        <a:srgbClr val="277F34"/>
                      </a:solidFill>
                      <a:prstDash val="solid"/>
                      <a:round/>
                      <a:headEnd type="none" w="med" len="med"/>
                      <a:tailEnd type="none" w="med" len="med"/>
                    </a:lnB>
                    <a:solidFill>
                      <a:srgbClr val="277F34">
                        <a:alpha val="20000"/>
                      </a:srgbClr>
                    </a:solidFill>
                  </a:tcPr>
                </a:tc>
                <a:tc>
                  <a:txBody>
                    <a:bodyPr/>
                    <a:lstStyle/>
                    <a:p>
                      <a:r>
                        <a:rPr lang="en-CA" sz="1800" b="1">
                          <a:solidFill>
                            <a:srgbClr val="44237D"/>
                          </a:solidFill>
                          <a:latin typeface="Poppins" panose="00000500000000000000" pitchFamily="2" charset="0"/>
                          <a:ea typeface="Roboto" pitchFamily="2" charset="0"/>
                          <a:cs typeface="Poppins" panose="00000500000000000000" pitchFamily="2" charset="0"/>
                        </a:rPr>
                        <a:t>D</a:t>
                      </a:r>
                    </a:p>
                    <a:p>
                      <a:pPr marL="0" algn="l" defTabSz="914400" rtl="0" eaLnBrk="1" latinLnBrk="0" hangingPunct="1"/>
                      <a:r>
                        <a:rPr lang="en-CA" sz="1800" b="0" i="0" kern="1200">
                          <a:solidFill>
                            <a:schemeClr val="tx1">
                              <a:lumMod val="75000"/>
                              <a:lumOff val="25000"/>
                            </a:schemeClr>
                          </a:solidFill>
                          <a:effectLst/>
                          <a:latin typeface="Roboto" pitchFamily="2" charset="0"/>
                          <a:ea typeface="Roboto" pitchFamily="2" charset="0"/>
                          <a:cs typeface="+mn-cs"/>
                        </a:rPr>
                        <a:t>content.</a:t>
                      </a:r>
                      <a:endParaRPr lang="en-US" sz="1800" b="0" i="0" kern="1200">
                        <a:solidFill>
                          <a:schemeClr val="tx1">
                            <a:lumMod val="75000"/>
                            <a:lumOff val="25000"/>
                          </a:schemeClr>
                        </a:solidFill>
                        <a:effectLst/>
                        <a:latin typeface="Roboto" pitchFamily="2" charset="0"/>
                        <a:ea typeface="Roboto" pitchFamily="2" charset="0"/>
                        <a:cs typeface="+mn-cs"/>
                      </a:endParaRPr>
                    </a:p>
                  </a:txBody>
                  <a:tcPr>
                    <a:lnL w="28575" cap="flat" cmpd="sng" algn="ctr">
                      <a:solidFill>
                        <a:srgbClr val="44237D"/>
                      </a:solidFill>
                      <a:prstDash val="solid"/>
                      <a:round/>
                      <a:headEnd type="none" w="med" len="med"/>
                      <a:tailEnd type="none" w="med" len="med"/>
                    </a:lnL>
                    <a:lnR w="28575" cap="flat" cmpd="sng" algn="ctr">
                      <a:solidFill>
                        <a:srgbClr val="44237D"/>
                      </a:solidFill>
                      <a:prstDash val="solid"/>
                      <a:round/>
                      <a:headEnd type="none" w="med" len="med"/>
                      <a:tailEnd type="none" w="med" len="med"/>
                    </a:lnR>
                    <a:lnT w="28575" cap="flat" cmpd="sng" algn="ctr">
                      <a:solidFill>
                        <a:srgbClr val="44237D"/>
                      </a:solidFill>
                      <a:prstDash val="solid"/>
                      <a:round/>
                      <a:headEnd type="none" w="med" len="med"/>
                      <a:tailEnd type="none" w="med" len="med"/>
                    </a:lnT>
                    <a:lnB w="28575" cap="flat" cmpd="sng" algn="ctr">
                      <a:solidFill>
                        <a:srgbClr val="44237D"/>
                      </a:solidFill>
                      <a:prstDash val="solid"/>
                      <a:round/>
                      <a:headEnd type="none" w="med" len="med"/>
                      <a:tailEnd type="none" w="med" len="med"/>
                    </a:lnB>
                    <a:solidFill>
                      <a:srgbClr val="44237D">
                        <a:alpha val="20000"/>
                      </a:srgbClr>
                    </a:solidFill>
                  </a:tcPr>
                </a:tc>
                <a:extLst>
                  <a:ext uri="{0D108BD9-81ED-4DB2-BD59-A6C34878D82A}">
                    <a16:rowId xmlns:a16="http://schemas.microsoft.com/office/drawing/2014/main" val="1950487028"/>
                  </a:ext>
                </a:extLst>
              </a:tr>
            </a:tbl>
          </a:graphicData>
        </a:graphic>
      </p:graphicFrame>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12" name="Title 1">
            <a:extLst>
              <a:ext uri="{FF2B5EF4-FFF2-40B4-BE49-F238E27FC236}">
                <a16:creationId xmlns:a16="http://schemas.microsoft.com/office/drawing/2014/main" id="{E6DA88D2-A7F8-4431-968A-D60B344095A1}"/>
              </a:ext>
            </a:extLst>
          </p:cNvPr>
          <p:cNvSpPr txBox="1">
            <a:spLocks noGrp="1"/>
          </p:cNvSpPr>
          <p:nvPr>
            <p:ph type="title" idx="4294967295"/>
          </p:nvPr>
        </p:nvSpPr>
        <p:spPr>
          <a:xfrm>
            <a:off x="2032000" y="995731"/>
            <a:ext cx="6234282" cy="5238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3200" b="0" i="0" u="none" strike="noStrike" kern="1200" cap="none" spc="0" normalizeH="0" baseline="0" noProof="0">
                <a:ln>
                  <a:noFill/>
                </a:ln>
                <a:solidFill>
                  <a:srgbClr val="44237D"/>
                </a:solidFill>
                <a:effectLst/>
                <a:uLnTx/>
                <a:uFillTx/>
                <a:latin typeface="Poppins" panose="00000500000000000000" pitchFamily="2" charset="0"/>
                <a:ea typeface="+mj-ea"/>
                <a:cs typeface="Poppins" panose="00000500000000000000" pitchFamily="2" charset="0"/>
              </a:rPr>
              <a:t>Choose</a:t>
            </a:r>
          </a:p>
        </p:txBody>
      </p:sp>
      <p:pic>
        <p:nvPicPr>
          <p:cNvPr id="2" name="Picture 1">
            <a:extLst>
              <a:ext uri="{FF2B5EF4-FFF2-40B4-BE49-F238E27FC236}">
                <a16:creationId xmlns:a16="http://schemas.microsoft.com/office/drawing/2014/main" id="{85B77CA7-2033-3A69-851D-9DE76F297A03}"/>
              </a:ext>
            </a:extLst>
          </p:cNvPr>
          <p:cNvPicPr>
            <a:picLocks noChangeAspect="1"/>
          </p:cNvPicPr>
          <p:nvPr userDrawn="1"/>
        </p:nvPicPr>
        <p:blipFill>
          <a:blip r:embed="rId3"/>
          <a:stretch>
            <a:fillRect/>
          </a:stretch>
        </p:blipFill>
        <p:spPr>
          <a:xfrm>
            <a:off x="-1" y="13401"/>
            <a:ext cx="12192000" cy="1011936"/>
          </a:xfrm>
          <a:prstGeom prst="rect">
            <a:avLst/>
          </a:prstGeom>
        </p:spPr>
      </p:pic>
    </p:spTree>
    <p:extLst>
      <p:ext uri="{BB962C8B-B14F-4D97-AF65-F5344CB8AC3E}">
        <p14:creationId xmlns:p14="http://schemas.microsoft.com/office/powerpoint/2010/main" val="30840953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graphicFrame>
        <p:nvGraphicFramePr>
          <p:cNvPr id="7" name="Table 8">
            <a:extLst>
              <a:ext uri="{FF2B5EF4-FFF2-40B4-BE49-F238E27FC236}">
                <a16:creationId xmlns:a16="http://schemas.microsoft.com/office/drawing/2014/main" id="{A8B38699-E323-40CA-87C1-A6B9EED53295}"/>
              </a:ext>
            </a:extLst>
          </p:cNvPr>
          <p:cNvGraphicFramePr>
            <a:graphicFrameLocks noGrp="1"/>
          </p:cNvGraphicFramePr>
          <p:nvPr userDrawn="1">
            <p:extLst>
              <p:ext uri="{D42A27DB-BD31-4B8C-83A1-F6EECF244321}">
                <p14:modId xmlns:p14="http://schemas.microsoft.com/office/powerpoint/2010/main" val="3555640107"/>
              </p:ext>
            </p:extLst>
          </p:nvPr>
        </p:nvGraphicFramePr>
        <p:xfrm>
          <a:off x="1828800" y="2049338"/>
          <a:ext cx="8127999" cy="2085786"/>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530733245"/>
                    </a:ext>
                  </a:extLst>
                </a:gridCol>
                <a:gridCol w="2709333">
                  <a:extLst>
                    <a:ext uri="{9D8B030D-6E8A-4147-A177-3AD203B41FA5}">
                      <a16:colId xmlns:a16="http://schemas.microsoft.com/office/drawing/2014/main" val="2929008401"/>
                    </a:ext>
                  </a:extLst>
                </a:gridCol>
                <a:gridCol w="2709333">
                  <a:extLst>
                    <a:ext uri="{9D8B030D-6E8A-4147-A177-3AD203B41FA5}">
                      <a16:colId xmlns:a16="http://schemas.microsoft.com/office/drawing/2014/main" val="2145752048"/>
                    </a:ext>
                  </a:extLst>
                </a:gridCol>
              </a:tblGrid>
              <a:tr h="2085786">
                <a:tc>
                  <a:txBody>
                    <a:bodyPr/>
                    <a:lstStyle/>
                    <a:p>
                      <a:r>
                        <a:rPr lang="en-CA" sz="2000" b="1">
                          <a:solidFill>
                            <a:srgbClr val="277F34"/>
                          </a:solidFill>
                          <a:latin typeface="Poppins" panose="00000500000000000000" pitchFamily="2" charset="0"/>
                          <a:ea typeface="Roboto" pitchFamily="2" charset="0"/>
                          <a:cs typeface="Poppins" panose="00000500000000000000" pitchFamily="2" charset="0"/>
                        </a:rPr>
                        <a:t>C</a:t>
                      </a:r>
                    </a:p>
                    <a:p>
                      <a:pPr marL="0" indent="0">
                        <a:buFont typeface="Arial" panose="020B0604020202020204" pitchFamily="34" charset="0"/>
                        <a:buNone/>
                      </a:pPr>
                      <a:r>
                        <a:rPr lang="en-CA" sz="1800" b="0" i="0" kern="1200">
                          <a:solidFill>
                            <a:schemeClr val="tx1">
                              <a:lumMod val="75000"/>
                              <a:lumOff val="25000"/>
                            </a:schemeClr>
                          </a:solidFill>
                          <a:effectLst/>
                          <a:latin typeface="Roboto" pitchFamily="2" charset="0"/>
                          <a:ea typeface="Roboto" pitchFamily="2" charset="0"/>
                          <a:cs typeface="+mn-cs"/>
                        </a:rPr>
                        <a:t>content</a:t>
                      </a:r>
                      <a:r>
                        <a:rPr lang="en-CA" sz="1800" b="0" kern="1200">
                          <a:solidFill>
                            <a:schemeClr val="tx1"/>
                          </a:solidFill>
                          <a:effectLst/>
                          <a:latin typeface="Roboto" pitchFamily="2" charset="0"/>
                          <a:ea typeface="Roboto" pitchFamily="2" charset="0"/>
                          <a:cs typeface="+mn-cs"/>
                        </a:rPr>
                        <a:t>.</a:t>
                      </a:r>
                      <a:endParaRPr lang="en-CA">
                        <a:solidFill>
                          <a:schemeClr val="tx1">
                            <a:lumMod val="75000"/>
                            <a:lumOff val="25000"/>
                          </a:schemeClr>
                        </a:solidFill>
                        <a:latin typeface="Roboto" pitchFamily="2" charset="0"/>
                        <a:ea typeface="Roboto" pitchFamily="2" charset="0"/>
                      </a:endParaRPr>
                    </a:p>
                  </a:txBody>
                  <a:tcPr>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7F34">
                        <a:alpha val="20000"/>
                      </a:srgbClr>
                    </a:solidFill>
                  </a:tcPr>
                </a:tc>
                <a:tc>
                  <a:txBody>
                    <a:bodyPr/>
                    <a:lstStyle/>
                    <a:p>
                      <a:r>
                        <a:rPr lang="en-CA" sz="1800">
                          <a:solidFill>
                            <a:srgbClr val="0071BB"/>
                          </a:solidFill>
                          <a:latin typeface="Poppins" panose="00000500000000000000" pitchFamily="2" charset="0"/>
                          <a:ea typeface="Roboto" pitchFamily="2" charset="0"/>
                          <a:cs typeface="Poppins" panose="00000500000000000000" pitchFamily="2" charset="0"/>
                        </a:rPr>
                        <a:t>B</a:t>
                      </a:r>
                    </a:p>
                    <a:p>
                      <a:r>
                        <a:rPr lang="en-CA" sz="1800" b="0" i="0" kern="1200">
                          <a:solidFill>
                            <a:schemeClr val="tx1">
                              <a:lumMod val="75000"/>
                              <a:lumOff val="25000"/>
                            </a:schemeClr>
                          </a:solidFill>
                          <a:effectLst/>
                          <a:latin typeface="Roboto" pitchFamily="2" charset="0"/>
                          <a:ea typeface="Roboto" pitchFamily="2" charset="0"/>
                          <a:cs typeface="+mn-cs"/>
                        </a:rPr>
                        <a:t>content.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B">
                        <a:alpha val="2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b="1">
                          <a:solidFill>
                            <a:srgbClr val="44237D"/>
                          </a:solidFill>
                          <a:latin typeface="Poppins" panose="00000500000000000000" pitchFamily="2" charset="0"/>
                          <a:ea typeface="Roboto" pitchFamily="2" charset="0"/>
                          <a:cs typeface="Poppins" panose="00000500000000000000" pitchFamily="2" charset="0"/>
                        </a:rPr>
                        <a:t>D</a:t>
                      </a:r>
                    </a:p>
                    <a:p>
                      <a:r>
                        <a:rPr lang="en-CA" sz="1800" b="0" i="0" kern="1200">
                          <a:solidFill>
                            <a:schemeClr val="tx1">
                              <a:lumMod val="75000"/>
                              <a:lumOff val="25000"/>
                            </a:schemeClr>
                          </a:solidFill>
                          <a:effectLst/>
                          <a:latin typeface="Roboto" pitchFamily="2" charset="0"/>
                          <a:ea typeface="Roboto" pitchFamily="2" charset="0"/>
                          <a:cs typeface="+mn-cs"/>
                        </a:rPr>
                        <a:t>content</a:t>
                      </a:r>
                    </a:p>
                  </a:txBody>
                  <a:tcPr>
                    <a:lnL w="1270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20000"/>
                      </a:srgbClr>
                    </a:solidFill>
                  </a:tcPr>
                </a:tc>
                <a:extLst>
                  <a:ext uri="{0D108BD9-81ED-4DB2-BD59-A6C34878D82A}">
                    <a16:rowId xmlns:a16="http://schemas.microsoft.com/office/drawing/2014/main" val="4122272445"/>
                  </a:ext>
                </a:extLst>
              </a:tr>
            </a:tbl>
          </a:graphicData>
        </a:graphic>
      </p:graphicFrame>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12" name="Title 1">
            <a:extLst>
              <a:ext uri="{FF2B5EF4-FFF2-40B4-BE49-F238E27FC236}">
                <a16:creationId xmlns:a16="http://schemas.microsoft.com/office/drawing/2014/main" id="{E6DA88D2-A7F8-4431-968A-D60B344095A1}"/>
              </a:ext>
            </a:extLst>
          </p:cNvPr>
          <p:cNvSpPr txBox="1">
            <a:spLocks noGrp="1"/>
          </p:cNvSpPr>
          <p:nvPr>
            <p:ph type="title" idx="4294967295"/>
          </p:nvPr>
        </p:nvSpPr>
        <p:spPr>
          <a:xfrm>
            <a:off x="2032000" y="995731"/>
            <a:ext cx="6234282" cy="5238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3200" b="0" i="0" u="none" strike="noStrike" kern="1200" cap="none" spc="0" normalizeH="0" baseline="0" noProof="0">
                <a:ln>
                  <a:noFill/>
                </a:ln>
                <a:solidFill>
                  <a:srgbClr val="44237D"/>
                </a:solidFill>
                <a:effectLst/>
                <a:uLnTx/>
                <a:uFillTx/>
                <a:latin typeface="Poppins" panose="00000500000000000000" pitchFamily="2" charset="0"/>
                <a:ea typeface="+mj-ea"/>
                <a:cs typeface="Poppins" panose="00000500000000000000" pitchFamily="2" charset="0"/>
              </a:rPr>
              <a:t>Choose</a:t>
            </a:r>
          </a:p>
        </p:txBody>
      </p:sp>
      <p:pic>
        <p:nvPicPr>
          <p:cNvPr id="2" name="Picture 1">
            <a:extLst>
              <a:ext uri="{FF2B5EF4-FFF2-40B4-BE49-F238E27FC236}">
                <a16:creationId xmlns:a16="http://schemas.microsoft.com/office/drawing/2014/main" id="{1ED792D5-9C4A-D529-7A08-42D046FCB96C}"/>
              </a:ext>
            </a:extLst>
          </p:cNvPr>
          <p:cNvPicPr>
            <a:picLocks noChangeAspect="1"/>
          </p:cNvPicPr>
          <p:nvPr userDrawn="1"/>
        </p:nvPicPr>
        <p:blipFill>
          <a:blip r:embed="rId3"/>
          <a:stretch>
            <a:fillRect/>
          </a:stretch>
        </p:blipFill>
        <p:spPr>
          <a:xfrm>
            <a:off x="-1" y="13401"/>
            <a:ext cx="12192000" cy="1011936"/>
          </a:xfrm>
          <a:prstGeom prst="rect">
            <a:avLst/>
          </a:prstGeom>
        </p:spPr>
      </p:pic>
    </p:spTree>
    <p:extLst>
      <p:ext uri="{BB962C8B-B14F-4D97-AF65-F5344CB8AC3E}">
        <p14:creationId xmlns:p14="http://schemas.microsoft.com/office/powerpoint/2010/main" val="38741692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pic>
        <p:nvPicPr>
          <p:cNvPr id="2" name="Picture 1">
            <a:extLst>
              <a:ext uri="{FF2B5EF4-FFF2-40B4-BE49-F238E27FC236}">
                <a16:creationId xmlns:a16="http://schemas.microsoft.com/office/drawing/2014/main" id="{67AAFD5C-D1B8-2FDD-986D-7EFCD711564C}"/>
              </a:ext>
            </a:extLst>
          </p:cNvPr>
          <p:cNvPicPr>
            <a:picLocks noChangeAspect="1"/>
          </p:cNvPicPr>
          <p:nvPr userDrawn="1"/>
        </p:nvPicPr>
        <p:blipFill>
          <a:blip r:embed="rId3"/>
          <a:stretch>
            <a:fillRect/>
          </a:stretch>
        </p:blipFill>
        <p:spPr>
          <a:xfrm>
            <a:off x="-1" y="13401"/>
            <a:ext cx="12192000" cy="1011936"/>
          </a:xfrm>
          <a:prstGeom prst="rect">
            <a:avLst/>
          </a:prstGeom>
        </p:spPr>
      </p:pic>
    </p:spTree>
    <p:extLst>
      <p:ext uri="{BB962C8B-B14F-4D97-AF65-F5344CB8AC3E}">
        <p14:creationId xmlns:p14="http://schemas.microsoft.com/office/powerpoint/2010/main" val="3121610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931660"/>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995731"/>
            <a:ext cx="10515600" cy="825547"/>
          </a:xfrm>
        </p:spPr>
        <p:txBody>
          <a:bodyPr vert="horz" lIns="91440" tIns="45720" rIns="91440" bIns="45720" rtlCol="0" anchor="ctr">
            <a:normAutofit/>
          </a:bodyPr>
          <a:lstStyle>
            <a:lvl1pPr>
              <a:defRPr lang="en-CA" sz="4000" b="0">
                <a:solidFill>
                  <a:srgbClr val="298135"/>
                </a:solidFill>
                <a:latin typeface="Poppins SemiBold" panose="00000700000000000000" pitchFamily="2" charset="0"/>
                <a:cs typeface="Poppins SemiBold" panose="00000700000000000000" pitchFamily="2" charset="0"/>
              </a:defRPr>
            </a:lvl1pPr>
          </a:lstStyle>
          <a:p>
            <a:pPr lvl="0"/>
            <a:r>
              <a:rPr lang="en-US"/>
              <a:t>Click to edit Master title style</a:t>
            </a:r>
            <a:endParaRPr lang="en-CA"/>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3447447" cy="1607479"/>
          </a:xfrm>
        </p:spPr>
        <p:txBody>
          <a:bodyPr/>
          <a:lstStyle>
            <a:lvl1pPr>
              <a:defRPr>
                <a:latin typeface="Roboto" pitchFamily="2" charset="0"/>
                <a:ea typeface="Roboto" pitchFamily="2" charset="0"/>
              </a:defRPr>
            </a:lvl1pPr>
          </a:lstStyle>
          <a:p>
            <a:pPr lvl="0"/>
            <a:r>
              <a:rPr lang="en-US"/>
              <a:t>Click to edit Master text styles</a:t>
            </a:r>
          </a:p>
        </p:txBody>
      </p:sp>
      <p:sp>
        <p:nvSpPr>
          <p:cNvPr id="14" name="Text Placeholder 4">
            <a:extLst>
              <a:ext uri="{FF2B5EF4-FFF2-40B4-BE49-F238E27FC236}">
                <a16:creationId xmlns:a16="http://schemas.microsoft.com/office/drawing/2014/main" id="{667DC4D7-7AC7-4C48-8E25-4D8FF58C51BD}"/>
              </a:ext>
            </a:extLst>
          </p:cNvPr>
          <p:cNvSpPr>
            <a:spLocks noGrp="1"/>
          </p:cNvSpPr>
          <p:nvPr>
            <p:ph type="body" sz="quarter" idx="11"/>
          </p:nvPr>
        </p:nvSpPr>
        <p:spPr>
          <a:xfrm>
            <a:off x="4441562" y="4014955"/>
            <a:ext cx="3447447" cy="1607479"/>
          </a:xfrm>
        </p:spPr>
        <p:txBody>
          <a:bodyPr/>
          <a:lstStyle>
            <a:lvl1pPr>
              <a:defRPr>
                <a:latin typeface="Roboto" pitchFamily="2" charset="0"/>
                <a:ea typeface="Roboto" pitchFamily="2" charset="0"/>
              </a:defRPr>
            </a:lvl1pPr>
          </a:lstStyle>
          <a:p>
            <a:pPr lvl="0"/>
            <a:r>
              <a:rPr lang="en-US"/>
              <a:t>Click to edit Master text styles</a:t>
            </a:r>
          </a:p>
        </p:txBody>
      </p:sp>
      <p:sp>
        <p:nvSpPr>
          <p:cNvPr id="15" name="Text Placeholder 4">
            <a:extLst>
              <a:ext uri="{FF2B5EF4-FFF2-40B4-BE49-F238E27FC236}">
                <a16:creationId xmlns:a16="http://schemas.microsoft.com/office/drawing/2014/main" id="{E4378503-3BD4-451C-ADCB-F8AFE58D6BF2}"/>
              </a:ext>
            </a:extLst>
          </p:cNvPr>
          <p:cNvSpPr>
            <a:spLocks noGrp="1"/>
          </p:cNvSpPr>
          <p:nvPr>
            <p:ph type="body" sz="quarter" idx="12"/>
          </p:nvPr>
        </p:nvSpPr>
        <p:spPr>
          <a:xfrm>
            <a:off x="8266332" y="4014955"/>
            <a:ext cx="3447447" cy="1607479"/>
          </a:xfrm>
        </p:spPr>
        <p:txBody>
          <a:bodyPr/>
          <a:lstStyle>
            <a:lvl1pPr>
              <a:defRPr>
                <a:latin typeface="Roboto" pitchFamily="2" charset="0"/>
                <a:ea typeface="Roboto" pitchFamily="2" charset="0"/>
              </a:defRPr>
            </a:lvl1pPr>
          </a:lstStyle>
          <a:p>
            <a:pPr lvl="0"/>
            <a:r>
              <a:rPr lang="en-US"/>
              <a:t>Click to edit Master text styles</a:t>
            </a:r>
          </a:p>
        </p:txBody>
      </p:sp>
      <p:pic>
        <p:nvPicPr>
          <p:cNvPr id="2" name="Picture 1">
            <a:extLst>
              <a:ext uri="{FF2B5EF4-FFF2-40B4-BE49-F238E27FC236}">
                <a16:creationId xmlns:a16="http://schemas.microsoft.com/office/drawing/2014/main" id="{32385B46-F0D3-26D5-5C57-838496484C8E}"/>
              </a:ext>
            </a:extLst>
          </p:cNvPr>
          <p:cNvPicPr>
            <a:picLocks noChangeAspect="1"/>
          </p:cNvPicPr>
          <p:nvPr userDrawn="1"/>
        </p:nvPicPr>
        <p:blipFill>
          <a:blip r:embed="rId3"/>
          <a:stretch>
            <a:fillRect/>
          </a:stretch>
        </p:blipFill>
        <p:spPr>
          <a:xfrm>
            <a:off x="-1" y="13401"/>
            <a:ext cx="12192000" cy="1011936"/>
          </a:xfrm>
          <a:prstGeom prst="rect">
            <a:avLst/>
          </a:prstGeom>
        </p:spPr>
      </p:pic>
    </p:spTree>
    <p:extLst>
      <p:ext uri="{BB962C8B-B14F-4D97-AF65-F5344CB8AC3E}">
        <p14:creationId xmlns:p14="http://schemas.microsoft.com/office/powerpoint/2010/main" val="32492221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254651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1488346"/>
            <a:ext cx="10515600" cy="825547"/>
          </a:xfrm>
        </p:spPr>
        <p:txBody>
          <a:bodyPr vert="horz" lIns="91440" tIns="45720" rIns="91440" bIns="45720" rtlCol="0" anchor="ctr">
            <a:normAutofit/>
          </a:bodyPr>
          <a:lstStyle>
            <a:lvl1pPr>
              <a:defRPr lang="en-CA" sz="4000" b="0">
                <a:solidFill>
                  <a:srgbClr val="298135"/>
                </a:solidFill>
                <a:latin typeface="Poppins SemiBold" panose="00000700000000000000" pitchFamily="2" charset="0"/>
                <a:cs typeface="Poppins SemiBold" panose="00000700000000000000" pitchFamily="2" charset="0"/>
              </a:defRPr>
            </a:lvl1pPr>
          </a:lstStyle>
          <a:p>
            <a:pPr lvl="0"/>
            <a:r>
              <a:rPr lang="en-US"/>
              <a:t>Click to edit Master title style</a:t>
            </a:r>
            <a:endParaRPr lang="en-CA"/>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3447447" cy="1607479"/>
          </a:xfrm>
        </p:spPr>
        <p:txBody>
          <a:bodyPr/>
          <a:lstStyle>
            <a:lvl1pPr>
              <a:defRPr>
                <a:latin typeface="Roboto" pitchFamily="2" charset="0"/>
                <a:ea typeface="Roboto" pitchFamily="2" charset="0"/>
              </a:defRPr>
            </a:lvl1pPr>
          </a:lstStyle>
          <a:p>
            <a:pPr lvl="0"/>
            <a:r>
              <a:rPr lang="en-US"/>
              <a:t>Click to edit Master text styles</a:t>
            </a:r>
          </a:p>
        </p:txBody>
      </p:sp>
      <p:sp>
        <p:nvSpPr>
          <p:cNvPr id="14" name="Text Placeholder 4">
            <a:extLst>
              <a:ext uri="{FF2B5EF4-FFF2-40B4-BE49-F238E27FC236}">
                <a16:creationId xmlns:a16="http://schemas.microsoft.com/office/drawing/2014/main" id="{667DC4D7-7AC7-4C48-8E25-4D8FF58C51BD}"/>
              </a:ext>
            </a:extLst>
          </p:cNvPr>
          <p:cNvSpPr>
            <a:spLocks noGrp="1"/>
          </p:cNvSpPr>
          <p:nvPr>
            <p:ph type="body" sz="quarter" idx="11"/>
          </p:nvPr>
        </p:nvSpPr>
        <p:spPr>
          <a:xfrm>
            <a:off x="4441562" y="4014955"/>
            <a:ext cx="3447447" cy="1607479"/>
          </a:xfrm>
        </p:spPr>
        <p:txBody>
          <a:bodyPr/>
          <a:lstStyle>
            <a:lvl1pPr>
              <a:defRPr>
                <a:latin typeface="Roboto" pitchFamily="2" charset="0"/>
                <a:ea typeface="Roboto" pitchFamily="2" charset="0"/>
              </a:defRPr>
            </a:lvl1pPr>
          </a:lstStyle>
          <a:p>
            <a:pPr lvl="0"/>
            <a:r>
              <a:rPr lang="en-US"/>
              <a:t>Click to edit Master text styles</a:t>
            </a:r>
          </a:p>
        </p:txBody>
      </p:sp>
      <p:sp>
        <p:nvSpPr>
          <p:cNvPr id="15" name="Text Placeholder 4">
            <a:extLst>
              <a:ext uri="{FF2B5EF4-FFF2-40B4-BE49-F238E27FC236}">
                <a16:creationId xmlns:a16="http://schemas.microsoft.com/office/drawing/2014/main" id="{E4378503-3BD4-451C-ADCB-F8AFE58D6BF2}"/>
              </a:ext>
            </a:extLst>
          </p:cNvPr>
          <p:cNvSpPr>
            <a:spLocks noGrp="1"/>
          </p:cNvSpPr>
          <p:nvPr>
            <p:ph type="body" sz="quarter" idx="12"/>
          </p:nvPr>
        </p:nvSpPr>
        <p:spPr>
          <a:xfrm>
            <a:off x="8266332" y="4014955"/>
            <a:ext cx="3447447" cy="1607479"/>
          </a:xfrm>
        </p:spPr>
        <p:txBody>
          <a:bodyPr/>
          <a:lstStyle>
            <a:lvl1pPr>
              <a:defRPr>
                <a:latin typeface="Roboto" pitchFamily="2" charset="0"/>
                <a:ea typeface="Roboto" pitchFamily="2" charset="0"/>
              </a:defRPr>
            </a:lvl1pPr>
          </a:lstStyle>
          <a:p>
            <a:pPr lvl="0"/>
            <a:r>
              <a:rPr lang="en-US"/>
              <a:t>Click to edit Master text styles</a:t>
            </a:r>
          </a:p>
        </p:txBody>
      </p:sp>
      <p:pic>
        <p:nvPicPr>
          <p:cNvPr id="2" name="Picture 1">
            <a:extLst>
              <a:ext uri="{FF2B5EF4-FFF2-40B4-BE49-F238E27FC236}">
                <a16:creationId xmlns:a16="http://schemas.microsoft.com/office/drawing/2014/main" id="{859139C2-4968-9598-C685-1CC7048D407E}"/>
              </a:ext>
            </a:extLst>
          </p:cNvPr>
          <p:cNvPicPr>
            <a:picLocks noChangeAspect="1"/>
          </p:cNvPicPr>
          <p:nvPr userDrawn="1"/>
        </p:nvPicPr>
        <p:blipFill>
          <a:blip r:embed="rId3"/>
          <a:stretch>
            <a:fillRect/>
          </a:stretch>
        </p:blipFill>
        <p:spPr>
          <a:xfrm>
            <a:off x="-1" y="13401"/>
            <a:ext cx="12192000" cy="1011936"/>
          </a:xfrm>
          <a:prstGeom prst="rect">
            <a:avLst/>
          </a:prstGeom>
        </p:spPr>
      </p:pic>
    </p:spTree>
    <p:extLst>
      <p:ext uri="{BB962C8B-B14F-4D97-AF65-F5344CB8AC3E}">
        <p14:creationId xmlns:p14="http://schemas.microsoft.com/office/powerpoint/2010/main" val="3721617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97894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999606"/>
            <a:ext cx="11096987" cy="825547"/>
          </a:xfrm>
        </p:spPr>
        <p:txBody>
          <a:bodyPr vert="horz" lIns="91440" tIns="45720" rIns="91440" bIns="45720" rtlCol="0" anchor="ctr">
            <a:normAutofit/>
          </a:bodyPr>
          <a:lstStyle>
            <a:lvl1pPr>
              <a:defRPr lang="en-CA" sz="4000" b="0">
                <a:solidFill>
                  <a:srgbClr val="298135"/>
                </a:solidFill>
                <a:latin typeface="Poppins SemiBold" panose="00000700000000000000" pitchFamily="2" charset="0"/>
                <a:cs typeface="Poppins SemiBold" panose="00000700000000000000" pitchFamily="2" charset="0"/>
              </a:defRPr>
            </a:lvl1pPr>
          </a:lstStyle>
          <a:p>
            <a:pPr lvl="0"/>
            <a:r>
              <a:rPr lang="en-US"/>
              <a:t>Click to edit Master title style</a:t>
            </a:r>
            <a:endParaRPr lang="en-CA"/>
          </a:p>
        </p:txBody>
      </p:sp>
      <p:pic>
        <p:nvPicPr>
          <p:cNvPr id="2" name="Picture 1">
            <a:extLst>
              <a:ext uri="{FF2B5EF4-FFF2-40B4-BE49-F238E27FC236}">
                <a16:creationId xmlns:a16="http://schemas.microsoft.com/office/drawing/2014/main" id="{9DD1128F-DE32-CCB0-8F2F-0BC00FC52DA5}"/>
              </a:ext>
            </a:extLst>
          </p:cNvPr>
          <p:cNvPicPr>
            <a:picLocks noChangeAspect="1"/>
          </p:cNvPicPr>
          <p:nvPr userDrawn="1"/>
        </p:nvPicPr>
        <p:blipFill>
          <a:blip r:embed="rId3"/>
          <a:stretch>
            <a:fillRect/>
          </a:stretch>
        </p:blipFill>
        <p:spPr>
          <a:xfrm>
            <a:off x="-1" y="13401"/>
            <a:ext cx="12192000" cy="1011936"/>
          </a:xfrm>
          <a:prstGeom prst="rect">
            <a:avLst/>
          </a:prstGeom>
        </p:spPr>
      </p:pic>
    </p:spTree>
    <p:extLst>
      <p:ext uri="{BB962C8B-B14F-4D97-AF65-F5344CB8AC3E}">
        <p14:creationId xmlns:p14="http://schemas.microsoft.com/office/powerpoint/2010/main" val="35416758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66362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849296"/>
            <a:ext cx="11096987" cy="814329"/>
          </a:xfrm>
        </p:spPr>
        <p:txBody>
          <a:bodyPr vert="horz" lIns="91440" tIns="45720" rIns="91440" bIns="45720" rtlCol="0" anchor="ctr">
            <a:normAutofit/>
          </a:bodyPr>
          <a:lstStyle>
            <a:lvl1pPr>
              <a:defRPr lang="en-CA" sz="4000" b="0">
                <a:solidFill>
                  <a:srgbClr val="298135"/>
                </a:solidFill>
                <a:latin typeface="Poppins SemiBold" panose="00000700000000000000" pitchFamily="2" charset="0"/>
                <a:cs typeface="Poppins SemiBold" panose="00000700000000000000" pitchFamily="2" charset="0"/>
              </a:defRPr>
            </a:lvl1pPr>
          </a:lstStyle>
          <a:p>
            <a:pPr lvl="0"/>
            <a:r>
              <a:rPr lang="en-US"/>
              <a:t>Click to edit Master title style</a:t>
            </a:r>
            <a:endParaRPr lang="en-CA"/>
          </a:p>
        </p:txBody>
      </p:sp>
      <p:pic>
        <p:nvPicPr>
          <p:cNvPr id="2" name="Picture 1">
            <a:extLst>
              <a:ext uri="{FF2B5EF4-FFF2-40B4-BE49-F238E27FC236}">
                <a16:creationId xmlns:a16="http://schemas.microsoft.com/office/drawing/2014/main" id="{402D1060-D5C6-D088-BE1A-46031B564B26}"/>
              </a:ext>
            </a:extLst>
          </p:cNvPr>
          <p:cNvPicPr>
            <a:picLocks noChangeAspect="1"/>
          </p:cNvPicPr>
          <p:nvPr userDrawn="1"/>
        </p:nvPicPr>
        <p:blipFill>
          <a:blip r:embed="rId3"/>
          <a:stretch>
            <a:fillRect/>
          </a:stretch>
        </p:blipFill>
        <p:spPr>
          <a:xfrm>
            <a:off x="-1" y="13401"/>
            <a:ext cx="12192000" cy="1011936"/>
          </a:xfrm>
          <a:prstGeom prst="rect">
            <a:avLst/>
          </a:prstGeom>
        </p:spPr>
      </p:pic>
    </p:spTree>
    <p:extLst>
      <p:ext uri="{BB962C8B-B14F-4D97-AF65-F5344CB8AC3E}">
        <p14:creationId xmlns:p14="http://schemas.microsoft.com/office/powerpoint/2010/main" val="15518964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3665868"/>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1198384"/>
            <a:ext cx="11096986" cy="2234862"/>
          </a:xfrm>
        </p:spPr>
        <p:txBody>
          <a:bodyPr vert="horz" lIns="91440" tIns="45720" rIns="91440" bIns="45720" rtlCol="0">
            <a:normAutofit/>
          </a:bodyPr>
          <a:lstStyle>
            <a:lvl1pPr marL="0" indent="0" algn="ctr">
              <a:buNone/>
              <a:defRPr lang="en-CA" sz="2800" dirty="0">
                <a:latin typeface="Roboto" pitchFamily="2" charset="0"/>
                <a:ea typeface="Roboto" pitchFamily="2" charset="0"/>
                <a:cs typeface="+mn-cs"/>
              </a:defRPr>
            </a:lvl1pPr>
          </a:lstStyle>
          <a:p>
            <a:pPr marL="228600" lvl="0" indent="-228600">
              <a:spcBef>
                <a:spcPts val="1000"/>
              </a:spcBef>
              <a:buFont typeface="Arial" panose="020B0604020202020204" pitchFamily="34" charset="0"/>
              <a:buChar char="•"/>
            </a:pPr>
            <a:r>
              <a:rPr lang="en-US"/>
              <a:t>Click to edit Master title style</a:t>
            </a:r>
            <a:endParaRPr lang="en-CA"/>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11096986" cy="1607479"/>
          </a:xfrm>
        </p:spPr>
        <p:txBody>
          <a:bodyPr/>
          <a:lstStyle>
            <a:lvl1pPr algn="ctr">
              <a:defRPr>
                <a:latin typeface="Roboto" pitchFamily="2" charset="0"/>
                <a:ea typeface="Roboto" pitchFamily="2" charset="0"/>
              </a:defRPr>
            </a:lvl1pPr>
          </a:lstStyle>
          <a:p>
            <a:pPr lvl="0"/>
            <a:r>
              <a:rPr lang="en-US"/>
              <a:t>Click to edit Master text styles</a:t>
            </a:r>
          </a:p>
        </p:txBody>
      </p:sp>
      <p:pic>
        <p:nvPicPr>
          <p:cNvPr id="2" name="Picture 1">
            <a:extLst>
              <a:ext uri="{FF2B5EF4-FFF2-40B4-BE49-F238E27FC236}">
                <a16:creationId xmlns:a16="http://schemas.microsoft.com/office/drawing/2014/main" id="{D6CC78ED-D617-145A-84D9-2F44543DAC6F}"/>
              </a:ext>
            </a:extLst>
          </p:cNvPr>
          <p:cNvPicPr>
            <a:picLocks noChangeAspect="1"/>
          </p:cNvPicPr>
          <p:nvPr userDrawn="1"/>
        </p:nvPicPr>
        <p:blipFill>
          <a:blip r:embed="rId3"/>
          <a:stretch>
            <a:fillRect/>
          </a:stretch>
        </p:blipFill>
        <p:spPr>
          <a:xfrm>
            <a:off x="-1" y="13401"/>
            <a:ext cx="12192000" cy="1011936"/>
          </a:xfrm>
          <a:prstGeom prst="rect">
            <a:avLst/>
          </a:prstGeom>
        </p:spPr>
      </p:pic>
    </p:spTree>
    <p:extLst>
      <p:ext uri="{BB962C8B-B14F-4D97-AF65-F5344CB8AC3E}">
        <p14:creationId xmlns:p14="http://schemas.microsoft.com/office/powerpoint/2010/main" val="211750017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12192000" cy="6858000"/>
          </a:xfrm>
          <a:prstGeom prst="rect">
            <a:avLst/>
          </a:prstGeom>
          <a:gradFill flip="none" rotWithShape="1">
            <a:gsLst>
              <a:gs pos="57000">
                <a:srgbClr val="0075B5"/>
              </a:gs>
              <a:gs pos="0">
                <a:srgbClr val="3BA950"/>
              </a:gs>
            </a:gsLst>
            <a:lin ang="108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a:lstStyle>
            <a:lvl1pPr>
              <a:defRPr>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CA"/>
          </a:p>
        </p:txBody>
      </p:sp>
    </p:spTree>
    <p:extLst>
      <p:ext uri="{BB962C8B-B14F-4D97-AF65-F5344CB8AC3E}">
        <p14:creationId xmlns:p14="http://schemas.microsoft.com/office/powerpoint/2010/main" val="3496552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2449D9-C89C-0367-E33E-0F253EC91E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88140" y="5795301"/>
            <a:ext cx="8603860" cy="1026559"/>
          </a:xfrm>
          <a:prstGeom prst="rect">
            <a:avLst/>
          </a:prstGeom>
        </p:spPr>
      </p:pic>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p>
        </p:txBody>
      </p:sp>
      <p:sp>
        <p:nvSpPr>
          <p:cNvPr id="2" name="Title 1">
            <a:extLst>
              <a:ext uri="{FF2B5EF4-FFF2-40B4-BE49-F238E27FC236}">
                <a16:creationId xmlns:a16="http://schemas.microsoft.com/office/drawing/2014/main" id="{446D6EEA-8DB8-48C6-982B-FA65806CF1ED}"/>
              </a:ext>
            </a:extLst>
          </p:cNvPr>
          <p:cNvSpPr>
            <a:spLocks noGrp="1"/>
          </p:cNvSpPr>
          <p:nvPr>
            <p:ph type="title"/>
          </p:nvPr>
        </p:nvSpPr>
        <p:spPr>
          <a:xfrm>
            <a:off x="273263" y="1801576"/>
            <a:ext cx="3034873" cy="1325563"/>
          </a:xfrm>
        </p:spPr>
        <p:txBody>
          <a:bodyPr/>
          <a:lstStyle>
            <a:lvl1pPr>
              <a:defRPr>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CA"/>
          </a:p>
        </p:txBody>
      </p:sp>
      <p:pic>
        <p:nvPicPr>
          <p:cNvPr id="8" name="Picture 7" descr="Graphical user interface, text&#10;&#10;Description automatically generated">
            <a:extLst>
              <a:ext uri="{FF2B5EF4-FFF2-40B4-BE49-F238E27FC236}">
                <a16:creationId xmlns:a16="http://schemas.microsoft.com/office/drawing/2014/main" id="{D4D4973C-776E-4E59-98F6-24406C8AF84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Tree>
    <p:extLst>
      <p:ext uri="{BB962C8B-B14F-4D97-AF65-F5344CB8AC3E}">
        <p14:creationId xmlns:p14="http://schemas.microsoft.com/office/powerpoint/2010/main" val="26453230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2" name="Picture 1" descr="A green and purple dots and words&#10;&#10;Description automatically generated">
            <a:extLst>
              <a:ext uri="{FF2B5EF4-FFF2-40B4-BE49-F238E27FC236}">
                <a16:creationId xmlns:a16="http://schemas.microsoft.com/office/drawing/2014/main" id="{596A3F76-DDF1-D039-D082-7B9676C630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15982" y="6489759"/>
            <a:ext cx="1802397" cy="309787"/>
          </a:xfrm>
          <a:prstGeom prst="rect">
            <a:avLst/>
          </a:prstGeom>
        </p:spPr>
      </p:pic>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ext Placeholder 10">
            <a:extLst>
              <a:ext uri="{FF2B5EF4-FFF2-40B4-BE49-F238E27FC236}">
                <a16:creationId xmlns:a16="http://schemas.microsoft.com/office/drawing/2014/main" id="{EB49BE94-27DA-47AC-8412-C1C0A5561A68}"/>
              </a:ext>
            </a:extLst>
          </p:cNvPr>
          <p:cNvSpPr>
            <a:spLocks noGrp="1"/>
          </p:cNvSpPr>
          <p:nvPr>
            <p:ph type="body" sz="quarter" idx="10"/>
          </p:nvPr>
        </p:nvSpPr>
        <p:spPr>
          <a:xfrm>
            <a:off x="3854663" y="240632"/>
            <a:ext cx="8102386" cy="3015331"/>
          </a:xfrm>
        </p:spPr>
        <p:txBody>
          <a:bodyPr/>
          <a:lstStyle>
            <a:lvl1pPr>
              <a:defRPr>
                <a:latin typeface="Roboto" pitchFamily="2" charset="0"/>
                <a:ea typeface="Roboto" pitchFamily="2" charset="0"/>
                <a:cs typeface="Poppins" panose="00000500000000000000" pitchFamily="2" charset="0"/>
              </a:defRPr>
            </a:lvl1pPr>
            <a:lvl2pPr>
              <a:defRPr>
                <a:latin typeface="Roboto" pitchFamily="2" charset="0"/>
                <a:ea typeface="Roboto" pitchFamily="2" charset="0"/>
                <a:cs typeface="Poppins" panose="00000500000000000000" pitchFamily="2" charset="0"/>
              </a:defRPr>
            </a:lvl2pPr>
            <a:lvl3pPr>
              <a:defRPr>
                <a:latin typeface="Roboto" pitchFamily="2" charset="0"/>
                <a:ea typeface="Roboto" pitchFamily="2" charset="0"/>
                <a:cs typeface="Poppins" panose="00000500000000000000" pitchFamily="2" charset="0"/>
              </a:defRPr>
            </a:lvl3pPr>
            <a:lvl4pPr>
              <a:defRPr>
                <a:latin typeface="Roboto" pitchFamily="2" charset="0"/>
                <a:ea typeface="Roboto" pitchFamily="2" charset="0"/>
                <a:cs typeface="Poppins" panose="00000500000000000000" pitchFamily="2" charset="0"/>
              </a:defRPr>
            </a:lvl4pPr>
            <a:lvl5pPr>
              <a:defRPr>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a:lstStyle>
            <a:lvl1pPr>
              <a:defRPr>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CA"/>
          </a:p>
        </p:txBody>
      </p:sp>
    </p:spTree>
    <p:extLst>
      <p:ext uri="{BB962C8B-B14F-4D97-AF65-F5344CB8AC3E}">
        <p14:creationId xmlns:p14="http://schemas.microsoft.com/office/powerpoint/2010/main" val="37305184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a:lstStyle>
            <a:lvl1pPr>
              <a:defRPr>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17C2B656-01C8-40AB-91ED-920E8D43C6A7}"/>
              </a:ext>
            </a:extLst>
          </p:cNvPr>
          <p:cNvSpPr>
            <a:spLocks noGrp="1"/>
          </p:cNvSpPr>
          <p:nvPr>
            <p:ph type="pic" sz="quarter" idx="10"/>
          </p:nvPr>
        </p:nvSpPr>
        <p:spPr>
          <a:xfrm>
            <a:off x="3581400" y="0"/>
            <a:ext cx="8610600" cy="6858000"/>
          </a:xfrm>
        </p:spPr>
        <p:txBody>
          <a:bodyPr/>
          <a:lstStyle/>
          <a:p>
            <a:endParaRPr lang="en-CA"/>
          </a:p>
        </p:txBody>
      </p:sp>
    </p:spTree>
    <p:extLst>
      <p:ext uri="{BB962C8B-B14F-4D97-AF65-F5344CB8AC3E}">
        <p14:creationId xmlns:p14="http://schemas.microsoft.com/office/powerpoint/2010/main" val="2448202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p>
        </p:txBody>
      </p:sp>
      <p:pic>
        <p:nvPicPr>
          <p:cNvPr id="9" name="Picture 8" descr="Graphical user interface, text&#10;&#10;Description automatically generated">
            <a:extLst>
              <a:ext uri="{FF2B5EF4-FFF2-40B4-BE49-F238E27FC236}">
                <a16:creationId xmlns:a16="http://schemas.microsoft.com/office/drawing/2014/main" id="{2001BE38-04CD-4164-92EB-AC0F97D704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itle 1">
            <a:extLst>
              <a:ext uri="{FF2B5EF4-FFF2-40B4-BE49-F238E27FC236}">
                <a16:creationId xmlns:a16="http://schemas.microsoft.com/office/drawing/2014/main" id="{2074D08A-1F34-4F3F-8BF2-008D81E9BADE}"/>
              </a:ext>
            </a:extLst>
          </p:cNvPr>
          <p:cNvSpPr>
            <a:spLocks noGrp="1"/>
          </p:cNvSpPr>
          <p:nvPr>
            <p:ph type="title"/>
          </p:nvPr>
        </p:nvSpPr>
        <p:spPr>
          <a:xfrm>
            <a:off x="273263" y="1801576"/>
            <a:ext cx="3034873" cy="1325563"/>
          </a:xfrm>
        </p:spPr>
        <p:txBody>
          <a:bodyPr/>
          <a:lstStyle>
            <a:lvl1pPr>
              <a:defRPr>
                <a:solidFill>
                  <a:schemeClr val="bg1"/>
                </a:solidFill>
                <a:latin typeface="Poppins" panose="00000500000000000000" pitchFamily="2" charset="0"/>
                <a:cs typeface="Poppins" panose="00000500000000000000" pitchFamily="2" charset="0"/>
              </a:defRPr>
            </a:lvl1pPr>
          </a:lstStyle>
          <a:p>
            <a:r>
              <a:rPr lang="en-US"/>
              <a:t>Click to edit Master title style</a:t>
            </a:r>
            <a:endParaRPr lang="en-CA"/>
          </a:p>
        </p:txBody>
      </p:sp>
      <p:pic>
        <p:nvPicPr>
          <p:cNvPr id="2" name="Picture 1">
            <a:extLst>
              <a:ext uri="{FF2B5EF4-FFF2-40B4-BE49-F238E27FC236}">
                <a16:creationId xmlns:a16="http://schemas.microsoft.com/office/drawing/2014/main" id="{FD489731-903B-1C64-12ED-E9C8DE9EB6E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88140" y="5795301"/>
            <a:ext cx="8603860" cy="1026559"/>
          </a:xfrm>
          <a:prstGeom prst="rect">
            <a:avLst/>
          </a:prstGeom>
        </p:spPr>
      </p:pic>
    </p:spTree>
    <p:extLst>
      <p:ext uri="{BB962C8B-B14F-4D97-AF65-F5344CB8AC3E}">
        <p14:creationId xmlns:p14="http://schemas.microsoft.com/office/powerpoint/2010/main" val="3908825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12DC331-802E-BA1D-C400-1D88155981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55"/>
            <a:ext cx="8480328" cy="1011820"/>
          </a:xfrm>
          <a:prstGeom prst="rect">
            <a:avLst/>
          </a:prstGeom>
        </p:spPr>
      </p:pic>
      <p:pic>
        <p:nvPicPr>
          <p:cNvPr id="3" name="Picture 2">
            <a:extLst>
              <a:ext uri="{FF2B5EF4-FFF2-40B4-BE49-F238E27FC236}">
                <a16:creationId xmlns:a16="http://schemas.microsoft.com/office/drawing/2014/main" id="{1C1095DC-E4DD-8D6D-5F1B-76858E82D3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11672" y="6155"/>
            <a:ext cx="8480328" cy="1011820"/>
          </a:xfrm>
          <a:prstGeom prst="rect">
            <a:avLst/>
          </a:prstGeom>
        </p:spPr>
      </p:pic>
      <p:sp>
        <p:nvSpPr>
          <p:cNvPr id="11" name="Text Placeholder 10">
            <a:extLst>
              <a:ext uri="{FF2B5EF4-FFF2-40B4-BE49-F238E27FC236}">
                <a16:creationId xmlns:a16="http://schemas.microsoft.com/office/drawing/2014/main" id="{DC254A93-2A4B-415B-9B23-011FF1FBFD08}"/>
              </a:ext>
            </a:extLst>
          </p:cNvPr>
          <p:cNvSpPr>
            <a:spLocks noGrp="1"/>
          </p:cNvSpPr>
          <p:nvPr>
            <p:ph type="body" sz="quarter" idx="10"/>
          </p:nvPr>
        </p:nvSpPr>
        <p:spPr>
          <a:xfrm>
            <a:off x="235285" y="1168767"/>
            <a:ext cx="11722100" cy="1784623"/>
          </a:xfrm>
        </p:spPr>
        <p:txBody>
          <a:bodyPr/>
          <a:lstStyle>
            <a:lvl1pPr marL="0" indent="0" algn="ctr">
              <a:buNone/>
              <a:defRPr>
                <a:latin typeface="Roboto" pitchFamily="2" charset="0"/>
                <a:ea typeface="Roboto" pitchFamily="2" charset="0"/>
                <a:cs typeface="Poppins" panose="00000500000000000000" pitchFamily="2" charset="0"/>
              </a:defRPr>
            </a:lvl1pPr>
            <a:lvl2pPr marL="457200" indent="0" algn="ctr">
              <a:buNone/>
              <a:defRPr>
                <a:latin typeface="Roboto" pitchFamily="2" charset="0"/>
                <a:ea typeface="Roboto" pitchFamily="2" charset="0"/>
                <a:cs typeface="Poppins" panose="00000500000000000000" pitchFamily="2" charset="0"/>
              </a:defRPr>
            </a:lvl2pPr>
            <a:lvl3pPr marL="914400" indent="0" algn="ctr">
              <a:buNone/>
              <a:defRPr>
                <a:latin typeface="Roboto" pitchFamily="2" charset="0"/>
                <a:ea typeface="Roboto" pitchFamily="2" charset="0"/>
                <a:cs typeface="Poppins" panose="00000500000000000000" pitchFamily="2" charset="0"/>
              </a:defRPr>
            </a:lvl3pPr>
            <a:lvl4pPr marL="1371600" indent="0" algn="ctr">
              <a:buNone/>
              <a:defRPr>
                <a:latin typeface="Roboto" pitchFamily="2" charset="0"/>
                <a:ea typeface="Roboto" pitchFamily="2" charset="0"/>
                <a:cs typeface="Poppins" panose="00000500000000000000" pitchFamily="2" charset="0"/>
              </a:defRPr>
            </a:lvl4pPr>
            <a:lvl5pPr marL="1828800" indent="0" algn="ctr">
              <a:buNone/>
              <a:defRPr>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Rectangle 15">
            <a:extLst>
              <a:ext uri="{FF2B5EF4-FFF2-40B4-BE49-F238E27FC236}">
                <a16:creationId xmlns:a16="http://schemas.microsoft.com/office/drawing/2014/main" id="{A59A6A69-E19A-4D85-80E9-5072B498DA06}"/>
              </a:ext>
            </a:extLst>
          </p:cNvPr>
          <p:cNvSpPr/>
          <p:nvPr userDrawn="1"/>
        </p:nvSpPr>
        <p:spPr>
          <a:xfrm>
            <a:off x="3448135" y="150877"/>
            <a:ext cx="5140411" cy="715317"/>
          </a:xfrm>
          <a:prstGeom prst="rect">
            <a:avLst/>
          </a:prstGeom>
          <a:solidFill>
            <a:srgbClr val="EB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Rounded Corners 5">
            <a:extLst>
              <a:ext uri="{FF2B5EF4-FFF2-40B4-BE49-F238E27FC236}">
                <a16:creationId xmlns:a16="http://schemas.microsoft.com/office/drawing/2014/main" id="{A726D82F-A308-44DD-8CEA-83893004B0A9}"/>
              </a:ext>
            </a:extLst>
          </p:cNvPr>
          <p:cNvSpPr/>
          <p:nvPr userDrawn="1"/>
        </p:nvSpPr>
        <p:spPr>
          <a:xfrm>
            <a:off x="234615" y="3429000"/>
            <a:ext cx="5668880" cy="3237018"/>
          </a:xfrm>
          <a:prstGeom prst="roundRect">
            <a:avLst/>
          </a:prstGeom>
          <a:gradFill>
            <a:gsLst>
              <a:gs pos="100000">
                <a:srgbClr val="0075B5"/>
              </a:gs>
              <a:gs pos="0">
                <a:srgbClr val="0071BB">
                  <a:alpha val="69804"/>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indent="0" algn="ctr" fontAlgn="base">
              <a:lnSpc>
                <a:spcPct val="100000"/>
              </a:lnSpc>
              <a:spcBef>
                <a:spcPts val="0"/>
              </a:spcBef>
              <a:spcAft>
                <a:spcPts val="1200"/>
              </a:spcAft>
              <a:buNone/>
            </a:pPr>
            <a:r>
              <a:rPr lang="en-CA" sz="2400" b="1">
                <a:solidFill>
                  <a:schemeClr val="bg1"/>
                </a:solidFill>
                <a:latin typeface="Poppins" panose="00000500000000000000" pitchFamily="2" charset="0"/>
                <a:ea typeface="Roboto" pitchFamily="2" charset="0"/>
                <a:cs typeface="Poppins" panose="00000500000000000000" pitchFamily="2" charset="0"/>
              </a:rPr>
              <a:t>Possible Unhelpful Thoughts</a:t>
            </a:r>
          </a:p>
        </p:txBody>
      </p:sp>
      <p:sp>
        <p:nvSpPr>
          <p:cNvPr id="7" name="Rectangle: Rounded Corners 6">
            <a:extLst>
              <a:ext uri="{FF2B5EF4-FFF2-40B4-BE49-F238E27FC236}">
                <a16:creationId xmlns:a16="http://schemas.microsoft.com/office/drawing/2014/main" id="{C721FEC3-F4A7-4084-8C21-BF307DF3A5C1}"/>
              </a:ext>
            </a:extLst>
          </p:cNvPr>
          <p:cNvSpPr/>
          <p:nvPr userDrawn="1"/>
        </p:nvSpPr>
        <p:spPr>
          <a:xfrm>
            <a:off x="6288505" y="3429000"/>
            <a:ext cx="5668880" cy="3237018"/>
          </a:xfrm>
          <a:prstGeom prst="roundRect">
            <a:avLst/>
          </a:prstGeom>
          <a:gradFill>
            <a:gsLst>
              <a:gs pos="100000">
                <a:srgbClr val="3BA950"/>
              </a:gs>
              <a:gs pos="0">
                <a:srgbClr val="3BA950">
                  <a:alpha val="69804"/>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indent="0" algn="ctr" fontAlgn="base">
              <a:lnSpc>
                <a:spcPct val="100000"/>
              </a:lnSpc>
              <a:spcBef>
                <a:spcPts val="0"/>
              </a:spcBef>
              <a:spcAft>
                <a:spcPts val="1200"/>
              </a:spcAft>
              <a:buNone/>
            </a:pPr>
            <a:r>
              <a:rPr lang="en-CA" sz="2400" b="1">
                <a:solidFill>
                  <a:schemeClr val="bg1"/>
                </a:solidFill>
                <a:latin typeface="Poppins" panose="00000500000000000000" pitchFamily="2" charset="0"/>
                <a:ea typeface="Roboto" pitchFamily="2" charset="0"/>
                <a:cs typeface="Poppins" panose="00000500000000000000" pitchFamily="2" charset="0"/>
              </a:rPr>
              <a:t>Possible Helpful Thoughts</a:t>
            </a:r>
          </a:p>
        </p:txBody>
      </p:sp>
      <p:cxnSp>
        <p:nvCxnSpPr>
          <p:cNvPr id="8" name="Straight Connector 7">
            <a:extLst>
              <a:ext uri="{FF2B5EF4-FFF2-40B4-BE49-F238E27FC236}">
                <a16:creationId xmlns:a16="http://schemas.microsoft.com/office/drawing/2014/main" id="{198D9788-FDEB-4F6B-909C-2CFAE1B06A9B}"/>
              </a:ext>
            </a:extLst>
          </p:cNvPr>
          <p:cNvCxnSpPr/>
          <p:nvPr userDrawn="1"/>
        </p:nvCxnSpPr>
        <p:spPr>
          <a:xfrm>
            <a:off x="1026695" y="3255963"/>
            <a:ext cx="9753600"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13" name="Text Placeholder 10">
            <a:extLst>
              <a:ext uri="{FF2B5EF4-FFF2-40B4-BE49-F238E27FC236}">
                <a16:creationId xmlns:a16="http://schemas.microsoft.com/office/drawing/2014/main" id="{048B726B-1D69-4BD1-BBE6-E2F53732B6BF}"/>
              </a:ext>
            </a:extLst>
          </p:cNvPr>
          <p:cNvSpPr>
            <a:spLocks noGrp="1"/>
          </p:cNvSpPr>
          <p:nvPr>
            <p:ph type="body" sz="quarter" idx="11"/>
          </p:nvPr>
        </p:nvSpPr>
        <p:spPr>
          <a:xfrm>
            <a:off x="234615" y="4067643"/>
            <a:ext cx="5668880" cy="2598375"/>
          </a:xfrm>
        </p:spPr>
        <p:txBody>
          <a:bodyPr>
            <a:noAutofit/>
          </a:bodyPr>
          <a:lstStyle>
            <a:lvl1pPr marL="177800" indent="-1778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1pPr>
            <a:lvl2pPr marL="8001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2pPr>
            <a:lvl3pPr marL="12573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3pPr>
            <a:lvl4pPr marL="17145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4pPr>
            <a:lvl5pPr marL="21717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5" name="Text Placeholder 10">
            <a:extLst>
              <a:ext uri="{FF2B5EF4-FFF2-40B4-BE49-F238E27FC236}">
                <a16:creationId xmlns:a16="http://schemas.microsoft.com/office/drawing/2014/main" id="{80A54C9B-0E5A-4359-9931-22EBA522F753}"/>
              </a:ext>
            </a:extLst>
          </p:cNvPr>
          <p:cNvSpPr>
            <a:spLocks noGrp="1"/>
          </p:cNvSpPr>
          <p:nvPr>
            <p:ph type="body" sz="quarter" idx="12"/>
          </p:nvPr>
        </p:nvSpPr>
        <p:spPr>
          <a:xfrm>
            <a:off x="6288505" y="4056880"/>
            <a:ext cx="5668880" cy="2598375"/>
          </a:xfrm>
        </p:spPr>
        <p:txBody>
          <a:bodyPr>
            <a:noAutofit/>
          </a:bodyPr>
          <a:lstStyle>
            <a:lvl1pPr marL="177800" indent="-1778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1pPr>
            <a:lvl2pPr marL="8001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2pPr>
            <a:lvl3pPr marL="12573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3pPr>
            <a:lvl4pPr marL="17145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4pPr>
            <a:lvl5pPr marL="2171700" indent="-342900" algn="l">
              <a:buFont typeface="Arial" panose="020B0604020202020204" pitchFamily="34" charset="0"/>
              <a:buChar char="•"/>
              <a:defRPr sz="2400">
                <a:solidFill>
                  <a:schemeClr val="bg1"/>
                </a:solidFill>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2250922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38E4981A-902D-4119-B7EC-189D5B16A1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7" name="Text Placeholder 3">
            <a:extLst>
              <a:ext uri="{FF2B5EF4-FFF2-40B4-BE49-F238E27FC236}">
                <a16:creationId xmlns:a16="http://schemas.microsoft.com/office/drawing/2014/main" id="{0D1515B1-B1AA-4F83-B899-C8CEEA26C800}"/>
              </a:ext>
            </a:extLst>
          </p:cNvPr>
          <p:cNvSpPr txBox="1">
            <a:spLocks/>
          </p:cNvSpPr>
          <p:nvPr userDrawn="1"/>
        </p:nvSpPr>
        <p:spPr>
          <a:xfrm>
            <a:off x="857916" y="1659294"/>
            <a:ext cx="10476167" cy="1291540"/>
          </a:xfrm>
          <a:prstGeom prst="roundRect">
            <a:avLst/>
          </a:prstGeom>
          <a:gradFill>
            <a:gsLst>
              <a:gs pos="100000">
                <a:srgbClr val="0075B5"/>
              </a:gs>
              <a:gs pos="0">
                <a:srgbClr val="3BA950"/>
              </a:gs>
            </a:gsLst>
            <a:lin ang="10800000" scaled="1"/>
          </a:gradFill>
          <a:ln w="88900" cap="flat" cmpd="dbl" algn="ctr">
            <a:noFill/>
            <a:prstDash val="solid"/>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182880" tIns="91440" rIns="182880" bIns="9144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lnSpc>
                <a:spcPct val="100000"/>
              </a:lnSpc>
              <a:spcBef>
                <a:spcPts val="600"/>
              </a:spcBef>
              <a:buFont typeface="Arial" panose="020B0604020202020204" pitchFamily="34" charset="0"/>
              <a:buNone/>
            </a:pPr>
            <a:endParaRPr lang="en-CA">
              <a:solidFill>
                <a:schemeClr val="tx1">
                  <a:lumMod val="75000"/>
                  <a:lumOff val="25000"/>
                </a:schemeClr>
              </a:solidFill>
              <a:latin typeface="Roboto" pitchFamily="2" charset="0"/>
              <a:ea typeface="Roboto" pitchFamily="2" charset="0"/>
            </a:endParaRPr>
          </a:p>
        </p:txBody>
      </p:sp>
      <p:sp>
        <p:nvSpPr>
          <p:cNvPr id="11" name="Text Placeholder 10">
            <a:extLst>
              <a:ext uri="{FF2B5EF4-FFF2-40B4-BE49-F238E27FC236}">
                <a16:creationId xmlns:a16="http://schemas.microsoft.com/office/drawing/2014/main" id="{DC254A93-2A4B-415B-9B23-011FF1FBFD08}"/>
              </a:ext>
            </a:extLst>
          </p:cNvPr>
          <p:cNvSpPr>
            <a:spLocks noGrp="1"/>
          </p:cNvSpPr>
          <p:nvPr>
            <p:ph type="body" sz="quarter" idx="10"/>
          </p:nvPr>
        </p:nvSpPr>
        <p:spPr>
          <a:xfrm>
            <a:off x="964676" y="1733183"/>
            <a:ext cx="10275083" cy="1140905"/>
          </a:xfrm>
          <a:prstGeom prst="roundRect">
            <a:avLst/>
          </a:prstGeom>
          <a:solidFill>
            <a:schemeClr val="bg1"/>
          </a:solidFill>
          <a:ln>
            <a:noFill/>
          </a:ln>
          <a:effectLst>
            <a:softEdge rad="12700"/>
          </a:effectLst>
        </p:spPr>
        <p:txBody>
          <a:bodyPr vert="horz" lIns="91440" tIns="45720" rIns="91440" bIns="45720" rtlCol="0" anchor="ctr">
            <a:noAutofit/>
          </a:bodyPr>
          <a:lstStyle>
            <a:lvl1pPr marL="0" indent="0" algn="ctr">
              <a:buNone/>
              <a:defRPr lang="en-US" sz="4400" dirty="0">
                <a:solidFill>
                  <a:srgbClr val="44237D"/>
                </a:solidFill>
                <a:latin typeface="Poppins SemiBold" panose="00000700000000000000" pitchFamily="2" charset="0"/>
                <a:ea typeface="+mj-ea"/>
                <a:cs typeface="Poppins SemiBold" panose="00000700000000000000" pitchFamily="2" charset="0"/>
              </a:defRPr>
            </a:lvl1pPr>
            <a:lvl2pPr>
              <a:defRPr lang="en-US" dirty="0"/>
            </a:lvl2pPr>
            <a:lvl3pPr>
              <a:defRPr lang="en-US" dirty="0"/>
            </a:lvl3pPr>
            <a:lvl4pPr>
              <a:defRPr lang="en-US" dirty="0"/>
            </a:lvl4pPr>
            <a:lvl5pPr>
              <a:defRPr lang="en-CA" dirty="0"/>
            </a:lvl5pPr>
          </a:lstStyle>
          <a:p>
            <a:pPr marL="228600" lvl="0" indent="-228600" algn="ctr">
              <a:spcBef>
                <a:spcPct val="0"/>
              </a:spcBef>
            </a:pPr>
            <a:r>
              <a:rPr lang="en-US"/>
              <a:t>Click to edit Master text styles</a:t>
            </a:r>
          </a:p>
        </p:txBody>
      </p:sp>
      <p:sp>
        <p:nvSpPr>
          <p:cNvPr id="3" name="Text Placeholder 2">
            <a:extLst>
              <a:ext uri="{FF2B5EF4-FFF2-40B4-BE49-F238E27FC236}">
                <a16:creationId xmlns:a16="http://schemas.microsoft.com/office/drawing/2014/main" id="{8AAD1FE9-1674-42F9-A36C-C57B3F1C1D3A}"/>
              </a:ext>
            </a:extLst>
          </p:cNvPr>
          <p:cNvSpPr>
            <a:spLocks noGrp="1"/>
          </p:cNvSpPr>
          <p:nvPr>
            <p:ph type="body" sz="quarter" idx="11"/>
          </p:nvPr>
        </p:nvSpPr>
        <p:spPr>
          <a:xfrm>
            <a:off x="533954" y="3717928"/>
            <a:ext cx="11124090" cy="914400"/>
          </a:xfrm>
        </p:spPr>
        <p:txBody>
          <a:bodyPr>
            <a:noAutofit/>
          </a:bodyPr>
          <a:lstStyle>
            <a:lvl1pPr marL="0" indent="0" algn="ctr">
              <a:buNone/>
              <a:defRPr sz="7200" b="1">
                <a:solidFill>
                  <a:schemeClr val="tx1">
                    <a:lumMod val="75000"/>
                    <a:lumOff val="25000"/>
                  </a:schemeClr>
                </a:solidFill>
                <a:latin typeface="Roboto" pitchFamily="2" charset="0"/>
                <a:ea typeface="Roboto" pitchFamily="2" charset="0"/>
              </a:defRPr>
            </a:lvl1pPr>
            <a:lvl2pPr marL="457200" indent="0">
              <a:buNone/>
              <a:defRPr>
                <a:latin typeface="Roboto" pitchFamily="2" charset="0"/>
                <a:ea typeface="Roboto" pitchFamily="2" charset="0"/>
              </a:defRPr>
            </a:lvl2pPr>
            <a:lvl3pPr>
              <a:defRPr>
                <a:latin typeface="Roboto" pitchFamily="2" charset="0"/>
                <a:ea typeface="Roboto" pitchFamily="2" charset="0"/>
              </a:defRPr>
            </a:lvl3pPr>
            <a:lvl4pPr>
              <a:defRPr>
                <a:latin typeface="Roboto" pitchFamily="2" charset="0"/>
                <a:ea typeface="Roboto" pitchFamily="2" charset="0"/>
              </a:defRPr>
            </a:lvl4pPr>
            <a:lvl5pPr>
              <a:defRPr>
                <a:latin typeface="Roboto" pitchFamily="2" charset="0"/>
                <a:ea typeface="Roboto" pitchFamily="2" charset="0"/>
              </a:defRPr>
            </a:lvl5pPr>
          </a:lstStyle>
          <a:p>
            <a:pPr lvl="0"/>
            <a:r>
              <a:rPr lang="en-US"/>
              <a:t>Click to edit Master text styles</a:t>
            </a:r>
          </a:p>
        </p:txBody>
      </p:sp>
      <p:pic>
        <p:nvPicPr>
          <p:cNvPr id="2" name="Picture 1">
            <a:extLst>
              <a:ext uri="{FF2B5EF4-FFF2-40B4-BE49-F238E27FC236}">
                <a16:creationId xmlns:a16="http://schemas.microsoft.com/office/drawing/2014/main" id="{6671BF12-4C55-D491-43DD-2A80D7F04BD9}"/>
              </a:ext>
            </a:extLst>
          </p:cNvPr>
          <p:cNvPicPr>
            <a:picLocks noChangeAspect="1"/>
          </p:cNvPicPr>
          <p:nvPr userDrawn="1"/>
        </p:nvPicPr>
        <p:blipFill>
          <a:blip r:embed="rId3"/>
          <a:stretch>
            <a:fillRect/>
          </a:stretch>
        </p:blipFill>
        <p:spPr>
          <a:xfrm>
            <a:off x="-1" y="13401"/>
            <a:ext cx="12192000" cy="1011936"/>
          </a:xfrm>
          <a:prstGeom prst="rect">
            <a:avLst/>
          </a:prstGeom>
        </p:spPr>
      </p:pic>
    </p:spTree>
    <p:extLst>
      <p:ext uri="{BB962C8B-B14F-4D97-AF65-F5344CB8AC3E}">
        <p14:creationId xmlns:p14="http://schemas.microsoft.com/office/powerpoint/2010/main" val="34385452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D6EEA-8DB8-48C6-982B-FA65806CF1ED}"/>
              </a:ext>
            </a:extLst>
          </p:cNvPr>
          <p:cNvSpPr>
            <a:spLocks noGrp="1"/>
          </p:cNvSpPr>
          <p:nvPr>
            <p:ph type="title"/>
          </p:nvPr>
        </p:nvSpPr>
        <p:spPr>
          <a:xfrm>
            <a:off x="144926" y="224542"/>
            <a:ext cx="9175537" cy="866322"/>
          </a:xfrm>
        </p:spPr>
        <p:txBody>
          <a:bodyPr/>
          <a:lstStyle>
            <a:lvl1pPr>
              <a:defRPr>
                <a:solidFill>
                  <a:srgbClr val="298135"/>
                </a:solidFill>
                <a:latin typeface="Poppins" panose="00000500000000000000" pitchFamily="2" charset="0"/>
                <a:cs typeface="Poppins" panose="00000500000000000000" pitchFamily="2" charset="0"/>
              </a:defRPr>
            </a:lvl1pPr>
          </a:lstStyle>
          <a:p>
            <a:r>
              <a:rPr lang="en-US"/>
              <a:t>Click to edit Master title style</a:t>
            </a:r>
            <a:endParaRPr lang="en-CA"/>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ext Placeholder 10">
            <a:extLst>
              <a:ext uri="{FF2B5EF4-FFF2-40B4-BE49-F238E27FC236}">
                <a16:creationId xmlns:a16="http://schemas.microsoft.com/office/drawing/2014/main" id="{EB49BE94-27DA-47AC-8412-C1C0A5561A68}"/>
              </a:ext>
            </a:extLst>
          </p:cNvPr>
          <p:cNvSpPr>
            <a:spLocks noGrp="1"/>
          </p:cNvSpPr>
          <p:nvPr>
            <p:ph type="body" sz="quarter" idx="10"/>
          </p:nvPr>
        </p:nvSpPr>
        <p:spPr>
          <a:xfrm>
            <a:off x="144926" y="1194118"/>
            <a:ext cx="8102386" cy="3015331"/>
          </a:xfrm>
        </p:spPr>
        <p:txBody>
          <a:bodyPr/>
          <a:lstStyle>
            <a:lvl1pPr>
              <a:defRPr>
                <a:latin typeface="Roboto" pitchFamily="2" charset="0"/>
                <a:ea typeface="Roboto" pitchFamily="2" charset="0"/>
                <a:cs typeface="Poppins" panose="00000500000000000000" pitchFamily="2" charset="0"/>
              </a:defRPr>
            </a:lvl1pPr>
            <a:lvl2pPr>
              <a:defRPr>
                <a:latin typeface="Roboto" pitchFamily="2" charset="0"/>
                <a:ea typeface="Roboto" pitchFamily="2" charset="0"/>
                <a:cs typeface="Poppins" panose="00000500000000000000" pitchFamily="2" charset="0"/>
              </a:defRPr>
            </a:lvl2pPr>
            <a:lvl3pPr>
              <a:defRPr>
                <a:latin typeface="Roboto" pitchFamily="2" charset="0"/>
                <a:ea typeface="Roboto" pitchFamily="2" charset="0"/>
                <a:cs typeface="Poppins" panose="00000500000000000000" pitchFamily="2" charset="0"/>
              </a:defRPr>
            </a:lvl3pPr>
            <a:lvl4pPr>
              <a:defRPr>
                <a:latin typeface="Roboto" pitchFamily="2" charset="0"/>
                <a:ea typeface="Roboto" pitchFamily="2" charset="0"/>
                <a:cs typeface="Poppins" panose="00000500000000000000" pitchFamily="2" charset="0"/>
              </a:defRPr>
            </a:lvl4pPr>
            <a:lvl5pPr>
              <a:defRPr>
                <a:latin typeface="Roboto" pitchFamily="2" charset="0"/>
                <a:ea typeface="Roboto" pitchFamily="2" charset="0"/>
                <a:cs typeface="Poppi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9" name="Picture 8" descr="A picture containing text&#10;&#10;Description automatically generated">
            <a:extLst>
              <a:ext uri="{FF2B5EF4-FFF2-40B4-BE49-F238E27FC236}">
                <a16:creationId xmlns:a16="http://schemas.microsoft.com/office/drawing/2014/main" id="{D6FF0F77-ABDE-437D-B5D3-2A797A314B5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29995"/>
          <a:stretch/>
        </p:blipFill>
        <p:spPr>
          <a:xfrm>
            <a:off x="9990436" y="6356406"/>
            <a:ext cx="1966613" cy="413018"/>
          </a:xfrm>
          <a:prstGeom prst="rect">
            <a:avLst/>
          </a:prstGeom>
        </p:spPr>
      </p:pic>
      <p:pic>
        <p:nvPicPr>
          <p:cNvPr id="7" name="Picture 6" descr="Graphical user interface, text&#10;&#10;Description automatically generated">
            <a:extLst>
              <a:ext uri="{FF2B5EF4-FFF2-40B4-BE49-F238E27FC236}">
                <a16:creationId xmlns:a16="http://schemas.microsoft.com/office/drawing/2014/main" id="{BBF12625-C4A5-41DD-ACF1-8EF8CE75FD4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Tree>
    <p:extLst>
      <p:ext uri="{BB962C8B-B14F-4D97-AF65-F5344CB8AC3E}">
        <p14:creationId xmlns:p14="http://schemas.microsoft.com/office/powerpoint/2010/main" val="3166729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12192000" cy="1007706"/>
          </a:xfrm>
          <a:prstGeom prst="rect">
            <a:avLst/>
          </a:prstGeom>
          <a:gradFill flip="none" rotWithShape="1">
            <a:gsLst>
              <a:gs pos="57000">
                <a:srgbClr val="0075B5"/>
              </a:gs>
              <a:gs pos="0">
                <a:srgbClr val="3BA950"/>
              </a:gs>
            </a:gsLst>
            <a:lin ang="108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3262"/>
            <a:ext cx="2558836" cy="550506"/>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603934" y="318515"/>
            <a:ext cx="9542968" cy="649754"/>
          </a:xfrm>
        </p:spPr>
        <p:txBody>
          <a:bodyPr/>
          <a:lstStyle>
            <a:lvl1pPr algn="ctr">
              <a:defRPr>
                <a:solidFill>
                  <a:schemeClr val="bg1"/>
                </a:solidFill>
                <a:latin typeface="Poppins SemiBold" panose="00000700000000000000" pitchFamily="2" charset="0"/>
                <a:cs typeface="Poppins SemiBold" panose="00000700000000000000" pitchFamily="2" charset="0"/>
              </a:defRPr>
            </a:lvl1pPr>
          </a:lstStyle>
          <a:p>
            <a:r>
              <a:rPr lang="en-US"/>
              <a:t>Click to edit Master title style</a:t>
            </a:r>
            <a:endParaRPr lang="en-CA"/>
          </a:p>
        </p:txBody>
      </p:sp>
      <p:pic>
        <p:nvPicPr>
          <p:cNvPr id="5" name="Picture 4" descr="A picture containing text&#10;&#10;Description automatically generated">
            <a:extLst>
              <a:ext uri="{FF2B5EF4-FFF2-40B4-BE49-F238E27FC236}">
                <a16:creationId xmlns:a16="http://schemas.microsoft.com/office/drawing/2014/main" id="{C630DC83-A6C8-415C-AC04-795CA9207B2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29995"/>
          <a:stretch/>
        </p:blipFill>
        <p:spPr>
          <a:xfrm>
            <a:off x="10065081" y="6332976"/>
            <a:ext cx="1966613" cy="413018"/>
          </a:xfrm>
          <a:prstGeom prst="rect">
            <a:avLst/>
          </a:prstGeom>
        </p:spPr>
      </p:pic>
    </p:spTree>
    <p:extLst>
      <p:ext uri="{BB962C8B-B14F-4D97-AF65-F5344CB8AC3E}">
        <p14:creationId xmlns:p14="http://schemas.microsoft.com/office/powerpoint/2010/main" val="31706673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5B02D3-ADDB-487E-825D-02301810EE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D570FF4A-4F55-408D-9A82-8886BA45EB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E467884-3C68-41C0-BB8E-2D333D9797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899B3B-6F22-4062-AD25-97947FF28E08}" type="datetimeFigureOut">
              <a:rPr lang="en-CA" smtClean="0"/>
              <a:t>2025-03-14</a:t>
            </a:fld>
            <a:endParaRPr lang="en-CA"/>
          </a:p>
        </p:txBody>
      </p:sp>
      <p:sp>
        <p:nvSpPr>
          <p:cNvPr id="5" name="Footer Placeholder 4">
            <a:extLst>
              <a:ext uri="{FF2B5EF4-FFF2-40B4-BE49-F238E27FC236}">
                <a16:creationId xmlns:a16="http://schemas.microsoft.com/office/drawing/2014/main" id="{5D3ADBF0-0DCC-486F-9E5B-BA3CB13599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98C9F98F-2E53-4AF8-98D9-42DAF51549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D6A7D2-6F68-403F-AE25-3E9E5363C17A}" type="slidenum">
              <a:rPr lang="en-CA" smtClean="0"/>
              <a:t>‹#›</a:t>
            </a:fld>
            <a:endParaRPr lang="en-CA"/>
          </a:p>
        </p:txBody>
      </p:sp>
    </p:spTree>
    <p:extLst>
      <p:ext uri="{BB962C8B-B14F-4D97-AF65-F5344CB8AC3E}">
        <p14:creationId xmlns:p14="http://schemas.microsoft.com/office/powerpoint/2010/main" val="3427819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70" r:id="rId4"/>
    <p:sldLayoutId id="2147483663" r:id="rId5"/>
    <p:sldLayoutId id="2147483665" r:id="rId6"/>
    <p:sldLayoutId id="2147483668" r:id="rId7"/>
    <p:sldLayoutId id="2147483667" r:id="rId8"/>
    <p:sldLayoutId id="2147483672" r:id="rId9"/>
    <p:sldLayoutId id="2147483673" r:id="rId10"/>
    <p:sldLayoutId id="2147483677" r:id="rId11"/>
    <p:sldLayoutId id="2147483678" r:id="rId12"/>
    <p:sldLayoutId id="2147483674" r:id="rId13"/>
    <p:sldLayoutId id="2147483675" r:id="rId14"/>
    <p:sldLayoutId id="2147483679" r:id="rId15"/>
    <p:sldLayoutId id="2147483680" r:id="rId16"/>
    <p:sldLayoutId id="2147483676" r:id="rId17"/>
    <p:sldLayoutId id="2147483671"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r"/>
            <a:r>
              <a:rPr lang="en-CA" b="1" dirty="0">
                <a:solidFill>
                  <a:srgbClr val="277F33"/>
                </a:solidFill>
                <a:latin typeface="Arial" panose="020B0604020202020204" pitchFamily="34" charset="0"/>
                <a:ea typeface="Tahoma" panose="020B0604030504040204" pitchFamily="34" charset="0"/>
                <a:cs typeface="Arial" panose="020B0604020202020204" pitchFamily="34" charset="0"/>
              </a:rPr>
              <a:t>Communication / Conflict Resolution</a:t>
            </a:r>
          </a:p>
        </p:txBody>
      </p:sp>
      <p:sp>
        <p:nvSpPr>
          <p:cNvPr id="3" name="Title 1">
            <a:extLst>
              <a:ext uri="{FF2B5EF4-FFF2-40B4-BE49-F238E27FC236}">
                <a16:creationId xmlns:a16="http://schemas.microsoft.com/office/drawing/2014/main" id="{449D8A92-5993-49DB-8D97-04F74100340A}"/>
              </a:ext>
            </a:extLst>
          </p:cNvPr>
          <p:cNvSpPr txBox="1">
            <a:spLocks/>
          </p:cNvSpPr>
          <p:nvPr/>
        </p:nvSpPr>
        <p:spPr>
          <a:xfrm>
            <a:off x="0" y="0"/>
            <a:ext cx="2898338" cy="79329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6000" kern="1200">
                <a:solidFill>
                  <a:srgbClr val="40008D"/>
                </a:solidFill>
                <a:latin typeface="Poppins" panose="00000500000000000000" pitchFamily="2" charset="0"/>
                <a:ea typeface="+mj-ea"/>
                <a:cs typeface="Poppins" panose="00000500000000000000" pitchFamily="2" charset="0"/>
              </a:defRPr>
            </a:lvl1pPr>
          </a:lstStyle>
          <a:p>
            <a:pPr algn="l"/>
            <a:r>
              <a:rPr lang="en-CA" sz="4400" b="1" dirty="0">
                <a:latin typeface="Arial" panose="020B0604020202020204" pitchFamily="34" charset="0"/>
                <a:ea typeface="Tahoma" panose="020B0604030504040204" pitchFamily="34" charset="0"/>
                <a:cs typeface="Arial" panose="020B0604020202020204" pitchFamily="34" charset="0"/>
              </a:rPr>
              <a:t>Lesson 3</a:t>
            </a:r>
          </a:p>
        </p:txBody>
      </p:sp>
    </p:spTree>
    <p:extLst>
      <p:ext uri="{BB962C8B-B14F-4D97-AF65-F5344CB8AC3E}">
        <p14:creationId xmlns:p14="http://schemas.microsoft.com/office/powerpoint/2010/main" val="1358720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en-CA" b="1" dirty="0">
                <a:solidFill>
                  <a:srgbClr val="277F33"/>
                </a:solidFill>
                <a:latin typeface="Arial" panose="020B0604020202020204" pitchFamily="34" charset="0"/>
                <a:cs typeface="Arial" panose="020B0604020202020204" pitchFamily="34" charset="0"/>
              </a:rPr>
              <a:t>Non-verbal communication</a:t>
            </a:r>
          </a:p>
        </p:txBody>
      </p:sp>
      <p:sp>
        <p:nvSpPr>
          <p:cNvPr id="4" name="Text Placeholder 3">
            <a:extLst>
              <a:ext uri="{FF2B5EF4-FFF2-40B4-BE49-F238E27FC236}">
                <a16:creationId xmlns:a16="http://schemas.microsoft.com/office/drawing/2014/main" id="{588D4085-8C84-4933-81AD-E520571D004F}"/>
              </a:ext>
            </a:extLst>
          </p:cNvPr>
          <p:cNvSpPr>
            <a:spLocks noGrp="1"/>
          </p:cNvSpPr>
          <p:nvPr>
            <p:ph type="body" sz="quarter" idx="10"/>
          </p:nvPr>
        </p:nvSpPr>
        <p:spPr>
          <a:xfrm>
            <a:off x="616792" y="4330263"/>
            <a:ext cx="3447447" cy="1946787"/>
          </a:xfrm>
        </p:spPr>
        <p:txBody>
          <a:bodyPr>
            <a:normAutofit lnSpcReduction="10000"/>
          </a:bodyPr>
          <a:lstStyle/>
          <a:p>
            <a:r>
              <a:rPr lang="en-CA">
                <a:latin typeface="Arial" panose="020B0604020202020204" pitchFamily="34" charset="0"/>
                <a:cs typeface="Arial" panose="020B0604020202020204" pitchFamily="34" charset="0"/>
              </a:rPr>
              <a:t>Facial expressions</a:t>
            </a:r>
          </a:p>
          <a:p>
            <a:r>
              <a:rPr lang="en-CA">
                <a:latin typeface="Arial" panose="020B0604020202020204" pitchFamily="34" charset="0"/>
                <a:cs typeface="Arial" panose="020B0604020202020204" pitchFamily="34" charset="0"/>
              </a:rPr>
              <a:t>Body language</a:t>
            </a:r>
          </a:p>
          <a:p>
            <a:r>
              <a:rPr lang="en-CA">
                <a:latin typeface="Arial" panose="020B0604020202020204" pitchFamily="34" charset="0"/>
                <a:cs typeface="Arial" panose="020B0604020202020204" pitchFamily="34" charset="0"/>
              </a:rPr>
              <a:t>Tone of voice</a:t>
            </a:r>
          </a:p>
          <a:p>
            <a:r>
              <a:rPr lang="en-CA">
                <a:latin typeface="Arial" panose="020B0604020202020204" pitchFamily="34" charset="0"/>
                <a:cs typeface="Arial" panose="020B0604020202020204" pitchFamily="34" charset="0"/>
              </a:rPr>
              <a:t>…</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4441562" y="4330263"/>
            <a:ext cx="3447447" cy="1946787"/>
          </a:xfrm>
        </p:spPr>
        <p:txBody>
          <a:bodyPr/>
          <a:lstStyle/>
          <a:p>
            <a:r>
              <a:rPr lang="en-CA">
                <a:latin typeface="Arial" panose="020B0604020202020204" pitchFamily="34" charset="0"/>
                <a:cs typeface="Arial" panose="020B0604020202020204" pitchFamily="34" charset="0"/>
              </a:rPr>
              <a:t>Consider cultural differences</a:t>
            </a:r>
          </a:p>
          <a:p>
            <a:r>
              <a:rPr lang="en-CA">
                <a:latin typeface="Arial" panose="020B0604020202020204" pitchFamily="34" charset="0"/>
                <a:cs typeface="Arial" panose="020B0604020202020204" pitchFamily="34" charset="0"/>
              </a:rPr>
              <a:t>Situations</a:t>
            </a:r>
          </a:p>
        </p:txBody>
      </p:sp>
      <p:sp>
        <p:nvSpPr>
          <p:cNvPr id="6" name="Text Placeholder 5">
            <a:extLst>
              <a:ext uri="{FF2B5EF4-FFF2-40B4-BE49-F238E27FC236}">
                <a16:creationId xmlns:a16="http://schemas.microsoft.com/office/drawing/2014/main" id="{CE4B45B2-5C8E-45BB-9093-326C01433D71}"/>
              </a:ext>
            </a:extLst>
          </p:cNvPr>
          <p:cNvSpPr>
            <a:spLocks noGrp="1"/>
          </p:cNvSpPr>
          <p:nvPr>
            <p:ph type="body" sz="quarter" idx="12"/>
          </p:nvPr>
        </p:nvSpPr>
        <p:spPr>
          <a:xfrm>
            <a:off x="8266332" y="4330263"/>
            <a:ext cx="3447447" cy="1946787"/>
          </a:xfrm>
        </p:spPr>
        <p:txBody>
          <a:bodyPr>
            <a:normAutofit/>
          </a:bodyPr>
          <a:lstStyle/>
          <a:p>
            <a:r>
              <a:rPr lang="en-CA">
                <a:latin typeface="Arial" panose="020B0604020202020204" pitchFamily="34" charset="0"/>
                <a:cs typeface="Arial" panose="020B0604020202020204" pitchFamily="34" charset="0"/>
              </a:rPr>
              <a:t>Digital tone</a:t>
            </a:r>
          </a:p>
          <a:p>
            <a:pPr lvl="1"/>
            <a:r>
              <a:rPr lang="en-CA" sz="2800">
                <a:latin typeface="Arial" panose="020B0604020202020204" pitchFamily="34" charset="0"/>
                <a:ea typeface="Roboto" pitchFamily="2" charset="0"/>
                <a:cs typeface="Arial" panose="020B0604020202020204" pitchFamily="34" charset="0"/>
              </a:rPr>
              <a:t>Yeah</a:t>
            </a:r>
          </a:p>
          <a:p>
            <a:pPr lvl="1"/>
            <a:r>
              <a:rPr lang="en-CA" sz="2800">
                <a:latin typeface="Arial" panose="020B0604020202020204" pitchFamily="34" charset="0"/>
                <a:ea typeface="Roboto" pitchFamily="2" charset="0"/>
                <a:cs typeface="Arial" panose="020B0604020202020204" pitchFamily="34" charset="0"/>
              </a:rPr>
              <a:t>Yeah!</a:t>
            </a:r>
          </a:p>
          <a:p>
            <a:pPr lvl="1"/>
            <a:r>
              <a:rPr lang="en-CA" sz="2800">
                <a:latin typeface="Arial" panose="020B0604020202020204" pitchFamily="34" charset="0"/>
                <a:ea typeface="Roboto" pitchFamily="2" charset="0"/>
                <a:cs typeface="Arial" panose="020B0604020202020204" pitchFamily="34" charset="0"/>
              </a:rPr>
              <a:t>YEAH</a:t>
            </a:r>
            <a:endParaRPr lang="en-CA">
              <a:latin typeface="Arial" panose="020B0604020202020204" pitchFamily="34" charset="0"/>
              <a:ea typeface="Roboto" pitchFamily="2" charset="0"/>
              <a:cs typeface="Arial" panose="020B0604020202020204" pitchFamily="34" charset="0"/>
            </a:endParaRPr>
          </a:p>
        </p:txBody>
      </p:sp>
      <p:pic>
        <p:nvPicPr>
          <p:cNvPr id="7" name="Picture 6">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5151"/>
          <a:stretch/>
        </p:blipFill>
        <p:spPr>
          <a:xfrm>
            <a:off x="1181023" y="2357545"/>
            <a:ext cx="1946787" cy="1651820"/>
          </a:xfrm>
          <a:prstGeom prst="rect">
            <a:avLst/>
          </a:prstGeom>
        </p:spPr>
      </p:pic>
      <p:pic>
        <p:nvPicPr>
          <p:cNvPr id="8" name="Picture 7">
            <a:extLst>
              <a:ext uri="{FF2B5EF4-FFF2-40B4-BE49-F238E27FC236}">
                <a16:creationId xmlns:a16="http://schemas.microsoft.com/office/drawing/2014/main" id="{849A264B-1FF5-4AD3-A32F-C581C53B8F6D}"/>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4286"/>
          <a:stretch/>
        </p:blipFill>
        <p:spPr>
          <a:xfrm>
            <a:off x="4960374" y="2210062"/>
            <a:ext cx="2271252" cy="1946787"/>
          </a:xfrm>
          <a:prstGeom prst="rect">
            <a:avLst/>
          </a:prstGeom>
        </p:spPr>
      </p:pic>
      <p:pic>
        <p:nvPicPr>
          <p:cNvPr id="9" name="Picture 8">
            <a:extLst>
              <a:ext uri="{FF2B5EF4-FFF2-40B4-BE49-F238E27FC236}">
                <a16:creationId xmlns:a16="http://schemas.microsoft.com/office/drawing/2014/main" id="{B07C2637-B0F1-4BB4-8F9C-42405C019B5C}"/>
              </a:ex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18899"/>
          <a:stretch/>
        </p:blipFill>
        <p:spPr>
          <a:xfrm>
            <a:off x="8610523" y="2267211"/>
            <a:ext cx="2400454" cy="1946787"/>
          </a:xfrm>
          <a:prstGeom prst="rect">
            <a:avLst/>
          </a:prstGeom>
        </p:spPr>
      </p:pic>
    </p:spTree>
    <p:extLst>
      <p:ext uri="{BB962C8B-B14F-4D97-AF65-F5344CB8AC3E}">
        <p14:creationId xmlns:p14="http://schemas.microsoft.com/office/powerpoint/2010/main" val="3441642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753FB-4B60-4E08-8B47-46EDEC8966B4}"/>
              </a:ext>
            </a:extLst>
          </p:cNvPr>
          <p:cNvSpPr>
            <a:spLocks noGrp="1"/>
          </p:cNvSpPr>
          <p:nvPr>
            <p:ph type="title"/>
          </p:nvPr>
        </p:nvSpPr>
        <p:spPr>
          <a:xfrm>
            <a:off x="0" y="1189037"/>
            <a:ext cx="3530395" cy="1325563"/>
          </a:xfrm>
        </p:spPr>
        <p:txBody>
          <a:bodyPr>
            <a:normAutofit/>
          </a:bodyPr>
          <a:lstStyle/>
          <a:p>
            <a:r>
              <a:rPr lang="en-CA" sz="3200"/>
              <a:t>Listening</a:t>
            </a:r>
          </a:p>
        </p:txBody>
      </p:sp>
      <p:pic>
        <p:nvPicPr>
          <p:cNvPr id="3" name="Picture Placeholder 5">
            <a:extLst>
              <a:ext uri="{FF2B5EF4-FFF2-40B4-BE49-F238E27FC236}">
                <a16:creationId xmlns:a16="http://schemas.microsoft.com/office/drawing/2014/main" id="{01E36A4E-AF32-49A7-924D-166F26651D9A}"/>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3745" t="12977" r="13745" b="17651"/>
          <a:stretch/>
        </p:blipFill>
        <p:spPr>
          <a:xfrm>
            <a:off x="3530395" y="-1"/>
            <a:ext cx="8661605" cy="5686425"/>
          </a:xfrm>
          <a:prstGeom prst="rect">
            <a:avLst/>
          </a:prstGeom>
        </p:spPr>
      </p:pic>
    </p:spTree>
    <p:extLst>
      <p:ext uri="{BB962C8B-B14F-4D97-AF65-F5344CB8AC3E}">
        <p14:creationId xmlns:p14="http://schemas.microsoft.com/office/powerpoint/2010/main" val="2928116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379D6-0338-40F4-993F-4BDB70550D75}"/>
              </a:ext>
            </a:extLst>
          </p:cNvPr>
          <p:cNvSpPr>
            <a:spLocks noGrp="1"/>
          </p:cNvSpPr>
          <p:nvPr>
            <p:ph type="title"/>
          </p:nvPr>
        </p:nvSpPr>
        <p:spPr/>
        <p:txBody>
          <a:bodyPr/>
          <a:lstStyle/>
          <a:p>
            <a:r>
              <a:rPr lang="en-CA" b="1" dirty="0">
                <a:solidFill>
                  <a:srgbClr val="277F33"/>
                </a:solidFill>
                <a:latin typeface="Arial" panose="020B0604020202020204" pitchFamily="34" charset="0"/>
                <a:cs typeface="Arial" panose="020B0604020202020204" pitchFamily="34" charset="0"/>
              </a:rPr>
              <a:t>Listening</a:t>
            </a:r>
          </a:p>
        </p:txBody>
      </p:sp>
      <p:sp>
        <p:nvSpPr>
          <p:cNvPr id="3" name="Text Placeholder 2">
            <a:extLst>
              <a:ext uri="{FF2B5EF4-FFF2-40B4-BE49-F238E27FC236}">
                <a16:creationId xmlns:a16="http://schemas.microsoft.com/office/drawing/2014/main" id="{182B16B1-F319-490A-AC8D-A15F84248FBB}"/>
              </a:ext>
            </a:extLst>
          </p:cNvPr>
          <p:cNvSpPr>
            <a:spLocks noGrp="1"/>
          </p:cNvSpPr>
          <p:nvPr>
            <p:ph type="body" sz="quarter" idx="10"/>
          </p:nvPr>
        </p:nvSpPr>
        <p:spPr>
          <a:xfrm>
            <a:off x="1219200" y="4106468"/>
            <a:ext cx="4876799" cy="2133598"/>
          </a:xfrm>
        </p:spPr>
        <p:txBody>
          <a:bodyPr>
            <a:noAutofit/>
          </a:bodyPr>
          <a:lstStyle/>
          <a:p>
            <a:pPr marL="514350" indent="-514350">
              <a:lnSpc>
                <a:spcPct val="100000"/>
              </a:lnSpc>
              <a:buFont typeface="+mj-lt"/>
              <a:buAutoNum type="arabicPeriod"/>
            </a:pPr>
            <a:r>
              <a:rPr lang="en-CA" sz="2000" dirty="0">
                <a:latin typeface="Arial" panose="020B0604020202020204" pitchFamily="34" charset="0"/>
                <a:cs typeface="Arial" panose="020B0604020202020204" pitchFamily="34" charset="0"/>
              </a:rPr>
              <a:t>Pay attention</a:t>
            </a:r>
          </a:p>
          <a:p>
            <a:pPr marL="514350" indent="-514350">
              <a:lnSpc>
                <a:spcPct val="100000"/>
              </a:lnSpc>
              <a:buFont typeface="+mj-lt"/>
              <a:buAutoNum type="arabicPeriod"/>
            </a:pPr>
            <a:r>
              <a:rPr lang="en-CA" sz="2000" dirty="0">
                <a:latin typeface="Arial" panose="020B0604020202020204" pitchFamily="34" charset="0"/>
                <a:cs typeface="Arial" panose="020B0604020202020204" pitchFamily="34" charset="0"/>
              </a:rPr>
              <a:t>Take turns speaking</a:t>
            </a:r>
          </a:p>
          <a:p>
            <a:pPr marL="514350" indent="-514350">
              <a:lnSpc>
                <a:spcPct val="100000"/>
              </a:lnSpc>
              <a:buFont typeface="+mj-lt"/>
              <a:buAutoNum type="arabicPeriod"/>
            </a:pPr>
            <a:r>
              <a:rPr lang="en-CA" sz="2000" dirty="0">
                <a:latin typeface="Arial" panose="020B0604020202020204" pitchFamily="34" charset="0"/>
                <a:cs typeface="Arial" panose="020B0604020202020204" pitchFamily="34" charset="0"/>
              </a:rPr>
              <a:t>Restate what you heard</a:t>
            </a:r>
          </a:p>
          <a:p>
            <a:pPr marL="514350" indent="-514350">
              <a:lnSpc>
                <a:spcPct val="100000"/>
              </a:lnSpc>
              <a:buFont typeface="+mj-lt"/>
              <a:buAutoNum type="arabicPeriod"/>
            </a:pPr>
            <a:r>
              <a:rPr lang="en-CA" sz="2000" dirty="0">
                <a:latin typeface="Arial" panose="020B0604020202020204" pitchFamily="34" charset="0"/>
                <a:cs typeface="Arial" panose="020B0604020202020204" pitchFamily="34" charset="0"/>
              </a:rPr>
              <a:t>Don’t interrupt</a:t>
            </a:r>
          </a:p>
          <a:p>
            <a:pPr marL="514350" indent="-514350">
              <a:lnSpc>
                <a:spcPct val="100000"/>
              </a:lnSpc>
              <a:buFont typeface="+mj-lt"/>
              <a:buAutoNum type="arabicPeriod"/>
            </a:pPr>
            <a:r>
              <a:rPr lang="en-CA" sz="2000" dirty="0">
                <a:latin typeface="Arial" panose="020B0604020202020204" pitchFamily="34" charset="0"/>
                <a:cs typeface="Arial" panose="020B0604020202020204" pitchFamily="34" charset="0"/>
              </a:rPr>
              <a:t>Use actions to show understanding</a:t>
            </a:r>
          </a:p>
        </p:txBody>
      </p:sp>
      <p:sp>
        <p:nvSpPr>
          <p:cNvPr id="5" name="Text Placeholder 4">
            <a:extLst>
              <a:ext uri="{FF2B5EF4-FFF2-40B4-BE49-F238E27FC236}">
                <a16:creationId xmlns:a16="http://schemas.microsoft.com/office/drawing/2014/main" id="{B269A30C-2CCC-40CB-B2B0-D82EF9C37C16}"/>
              </a:ext>
            </a:extLst>
          </p:cNvPr>
          <p:cNvSpPr>
            <a:spLocks noGrp="1"/>
          </p:cNvSpPr>
          <p:nvPr>
            <p:ph type="body" sz="quarter" idx="12"/>
          </p:nvPr>
        </p:nvSpPr>
        <p:spPr>
          <a:xfrm>
            <a:off x="6996397" y="4307930"/>
            <a:ext cx="3421834" cy="1607479"/>
          </a:xfrm>
        </p:spPr>
        <p:txBody>
          <a:bodyPr>
            <a:normAutofit/>
          </a:bodyPr>
          <a:lstStyle/>
          <a:p>
            <a:pPr marL="0" indent="0">
              <a:lnSpc>
                <a:spcPct val="100000"/>
              </a:lnSpc>
              <a:buNone/>
            </a:pPr>
            <a:r>
              <a:rPr lang="en-CA" sz="2400" dirty="0">
                <a:latin typeface="Arial" panose="020B0604020202020204" pitchFamily="34" charset="0"/>
                <a:cs typeface="Arial" panose="020B0604020202020204" pitchFamily="34" charset="0"/>
              </a:rPr>
              <a:t>Avoid</a:t>
            </a:r>
          </a:p>
          <a:p>
            <a:pPr lvl="1">
              <a:lnSpc>
                <a:spcPct val="100000"/>
              </a:lnSpc>
              <a:spcBef>
                <a:spcPts val="1000"/>
              </a:spcBef>
            </a:pPr>
            <a:r>
              <a:rPr lang="en-CA" dirty="0">
                <a:latin typeface="Arial" panose="020B0604020202020204" pitchFamily="34" charset="0"/>
                <a:ea typeface="Roboto" pitchFamily="2" charset="0"/>
                <a:cs typeface="Arial" panose="020B0604020202020204" pitchFamily="34" charset="0"/>
              </a:rPr>
              <a:t>Comparing</a:t>
            </a:r>
          </a:p>
          <a:p>
            <a:pPr lvl="1">
              <a:lnSpc>
                <a:spcPct val="100000"/>
              </a:lnSpc>
              <a:spcBef>
                <a:spcPts val="1000"/>
              </a:spcBef>
            </a:pPr>
            <a:r>
              <a:rPr lang="en-CA" dirty="0">
                <a:latin typeface="Arial" panose="020B0604020202020204" pitchFamily="34" charset="0"/>
                <a:ea typeface="Roboto" pitchFamily="2" charset="0"/>
                <a:cs typeface="Arial" panose="020B0604020202020204" pitchFamily="34" charset="0"/>
              </a:rPr>
              <a:t>Mind Reading</a:t>
            </a:r>
          </a:p>
        </p:txBody>
      </p:sp>
      <p:pic>
        <p:nvPicPr>
          <p:cNvPr id="6" name="Picture 5">
            <a:extLst>
              <a:ext uri="{FF2B5EF4-FFF2-40B4-BE49-F238E27FC236}">
                <a16:creationId xmlns:a16="http://schemas.microsoft.com/office/drawing/2014/main" id="{7D55C65E-FBC2-441D-AADD-AFE2D2F40708}"/>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936" b="15109"/>
          <a:stretch/>
        </p:blipFill>
        <p:spPr>
          <a:xfrm>
            <a:off x="2684205" y="2240496"/>
            <a:ext cx="1946787" cy="1709813"/>
          </a:xfrm>
          <a:prstGeom prst="rect">
            <a:avLst/>
          </a:prstGeom>
        </p:spPr>
      </p:pic>
      <p:pic>
        <p:nvPicPr>
          <p:cNvPr id="7" name="Picture 6">
            <a:extLst>
              <a:ext uri="{FF2B5EF4-FFF2-40B4-BE49-F238E27FC236}">
                <a16:creationId xmlns:a16="http://schemas.microsoft.com/office/drawing/2014/main" id="{E462E35B-2DA5-4947-979D-FEA4A6851CFC}"/>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027" b="12074"/>
          <a:stretch/>
        </p:blipFill>
        <p:spPr>
          <a:xfrm>
            <a:off x="7669530" y="2271322"/>
            <a:ext cx="2075569" cy="1887794"/>
          </a:xfrm>
          <a:prstGeom prst="rect">
            <a:avLst/>
          </a:prstGeom>
        </p:spPr>
      </p:pic>
    </p:spTree>
    <p:extLst>
      <p:ext uri="{BB962C8B-B14F-4D97-AF65-F5344CB8AC3E}">
        <p14:creationId xmlns:p14="http://schemas.microsoft.com/office/powerpoint/2010/main" val="1131750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0BF7D-7AA0-4A15-AAAD-35F806C88132}"/>
              </a:ext>
            </a:extLst>
          </p:cNvPr>
          <p:cNvSpPr>
            <a:spLocks noGrp="1"/>
          </p:cNvSpPr>
          <p:nvPr>
            <p:ph type="title"/>
          </p:nvPr>
        </p:nvSpPr>
        <p:spPr>
          <a:xfrm>
            <a:off x="0" y="1189037"/>
            <a:ext cx="3514724" cy="1325563"/>
          </a:xfrm>
        </p:spPr>
        <p:txBody>
          <a:bodyPr>
            <a:normAutofit/>
          </a:bodyPr>
          <a:lstStyle/>
          <a:p>
            <a:r>
              <a:rPr lang="en-CA" sz="3200" b="1" dirty="0">
                <a:latin typeface="Arial" panose="020B0604020202020204" pitchFamily="34" charset="0"/>
                <a:cs typeface="Arial" panose="020B0604020202020204" pitchFamily="34" charset="0"/>
              </a:rPr>
              <a:t>I Statements</a:t>
            </a:r>
          </a:p>
        </p:txBody>
      </p:sp>
      <p:pic>
        <p:nvPicPr>
          <p:cNvPr id="3" name="Picture Placeholder 5">
            <a:extLst>
              <a:ext uri="{FF2B5EF4-FFF2-40B4-BE49-F238E27FC236}">
                <a16:creationId xmlns:a16="http://schemas.microsoft.com/office/drawing/2014/main" id="{89A6D374-395B-4685-B6B1-A9C86AD5324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34965" t="6999" r="22044" b="8031"/>
          <a:stretch/>
        </p:blipFill>
        <p:spPr>
          <a:xfrm>
            <a:off x="3514724" y="0"/>
            <a:ext cx="8677275" cy="5721557"/>
          </a:xfrm>
          <a:prstGeom prst="rect">
            <a:avLst/>
          </a:prstGeom>
        </p:spPr>
      </p:pic>
    </p:spTree>
    <p:extLst>
      <p:ext uri="{BB962C8B-B14F-4D97-AF65-F5344CB8AC3E}">
        <p14:creationId xmlns:p14="http://schemas.microsoft.com/office/powerpoint/2010/main" val="3578867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69AD3-3A1A-42FC-9360-ACE25822FE86}"/>
              </a:ext>
            </a:extLst>
          </p:cNvPr>
          <p:cNvSpPr>
            <a:spLocks noGrp="1"/>
          </p:cNvSpPr>
          <p:nvPr>
            <p:ph type="title"/>
          </p:nvPr>
        </p:nvSpPr>
        <p:spPr/>
        <p:txBody>
          <a:bodyPr>
            <a:normAutofit fontScale="90000"/>
          </a:bodyPr>
          <a:lstStyle/>
          <a:p>
            <a:r>
              <a:rPr lang="en-CA" b="1" dirty="0">
                <a:solidFill>
                  <a:srgbClr val="277F33"/>
                </a:solidFill>
                <a:latin typeface="Arial" panose="020B0604020202020204" pitchFamily="34" charset="0"/>
                <a:cs typeface="Arial" panose="020B0604020202020204" pitchFamily="34" charset="0"/>
              </a:rPr>
              <a:t>Which of the following statements will lead to a constructive conversation?</a:t>
            </a:r>
          </a:p>
        </p:txBody>
      </p:sp>
      <p:sp>
        <p:nvSpPr>
          <p:cNvPr id="3" name="Text Placeholder 2">
            <a:extLst>
              <a:ext uri="{FF2B5EF4-FFF2-40B4-BE49-F238E27FC236}">
                <a16:creationId xmlns:a16="http://schemas.microsoft.com/office/drawing/2014/main" id="{DB940F81-C86A-447F-9E26-C4BAF99D6F6D}"/>
              </a:ext>
            </a:extLst>
          </p:cNvPr>
          <p:cNvSpPr>
            <a:spLocks noGrp="1"/>
          </p:cNvSpPr>
          <p:nvPr>
            <p:ph type="body" sz="quarter" idx="10"/>
          </p:nvPr>
        </p:nvSpPr>
        <p:spPr>
          <a:xfrm>
            <a:off x="616792" y="3167744"/>
            <a:ext cx="3447447" cy="2476311"/>
          </a:xfrm>
        </p:spPr>
        <p:txBody>
          <a:bodyPr>
            <a:normAutofit/>
          </a:bodyPr>
          <a:lstStyle/>
          <a:p>
            <a:pPr marL="514350" indent="-514350">
              <a:lnSpc>
                <a:spcPct val="100000"/>
              </a:lnSpc>
              <a:buFont typeface="+mj-lt"/>
              <a:buAutoNum type="alphaUcPeriod"/>
            </a:pPr>
            <a:r>
              <a:rPr lang="en-CA" sz="3200">
                <a:latin typeface="Arial" panose="020B0604020202020204" pitchFamily="34" charset="0"/>
                <a:cs typeface="Arial" panose="020B0604020202020204" pitchFamily="34" charset="0"/>
              </a:rPr>
              <a:t>You </a:t>
            </a:r>
            <a:r>
              <a:rPr lang="en-CA" sz="3200" u="sng">
                <a:latin typeface="Arial" panose="020B0604020202020204" pitchFamily="34" charset="0"/>
                <a:cs typeface="Arial" panose="020B0604020202020204" pitchFamily="34" charset="0"/>
              </a:rPr>
              <a:t>never</a:t>
            </a:r>
            <a:r>
              <a:rPr lang="en-CA" sz="3200">
                <a:latin typeface="Arial" panose="020B0604020202020204" pitchFamily="34" charset="0"/>
                <a:cs typeface="Arial" panose="020B0604020202020204" pitchFamily="34" charset="0"/>
              </a:rPr>
              <a:t> invite me to go out with your friends.</a:t>
            </a:r>
          </a:p>
        </p:txBody>
      </p:sp>
      <p:sp>
        <p:nvSpPr>
          <p:cNvPr id="4" name="Text Placeholder 3">
            <a:extLst>
              <a:ext uri="{FF2B5EF4-FFF2-40B4-BE49-F238E27FC236}">
                <a16:creationId xmlns:a16="http://schemas.microsoft.com/office/drawing/2014/main" id="{985DED44-F122-438A-8AD6-71D9221DFA06}"/>
              </a:ext>
            </a:extLst>
          </p:cNvPr>
          <p:cNvSpPr>
            <a:spLocks noGrp="1"/>
          </p:cNvSpPr>
          <p:nvPr>
            <p:ph type="body" sz="quarter" idx="11"/>
          </p:nvPr>
        </p:nvSpPr>
        <p:spPr>
          <a:xfrm>
            <a:off x="4776952" y="3167744"/>
            <a:ext cx="7026333" cy="2212424"/>
          </a:xfrm>
        </p:spPr>
        <p:txBody>
          <a:bodyPr>
            <a:normAutofit/>
          </a:bodyPr>
          <a:lstStyle/>
          <a:p>
            <a:pPr marL="514350" indent="-514350">
              <a:lnSpc>
                <a:spcPct val="100000"/>
              </a:lnSpc>
              <a:buFont typeface="+mj-lt"/>
              <a:buAutoNum type="alphaUcPeriod" startAt="2"/>
            </a:pPr>
            <a:r>
              <a:rPr lang="en-CA" sz="3200">
                <a:latin typeface="Arial" panose="020B0604020202020204" pitchFamily="34" charset="0"/>
                <a:cs typeface="Arial" panose="020B0604020202020204" pitchFamily="34" charset="0"/>
              </a:rPr>
              <a:t>I feel hurt when you don’t invite me to go out with your friends, because I feel left out. Next time, I’d like to be invited.</a:t>
            </a:r>
          </a:p>
        </p:txBody>
      </p:sp>
    </p:spTree>
    <p:extLst>
      <p:ext uri="{BB962C8B-B14F-4D97-AF65-F5344CB8AC3E}">
        <p14:creationId xmlns:p14="http://schemas.microsoft.com/office/powerpoint/2010/main" val="3475758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40E6D-65EC-4DB7-AED4-045B0DCE569A}"/>
              </a:ext>
            </a:extLst>
          </p:cNvPr>
          <p:cNvSpPr>
            <a:spLocks noGrp="1"/>
          </p:cNvSpPr>
          <p:nvPr>
            <p:ph type="title"/>
          </p:nvPr>
        </p:nvSpPr>
        <p:spPr/>
        <p:txBody>
          <a:bodyPr/>
          <a:lstStyle/>
          <a:p>
            <a:pPr>
              <a:lnSpc>
                <a:spcPct val="100000"/>
              </a:lnSpc>
              <a:spcBef>
                <a:spcPts val="1000"/>
              </a:spcBef>
            </a:pPr>
            <a:r>
              <a:rPr lang="en-CA">
                <a:latin typeface="Arial" panose="020B0604020202020204" pitchFamily="34" charset="0"/>
                <a:cs typeface="Arial" panose="020B0604020202020204" pitchFamily="34" charset="0"/>
              </a:rPr>
              <a:t>A colleague your age shows up a few minutes late for work every day and your boss does not say anything.</a:t>
            </a:r>
            <a:br>
              <a:rPr lang="en-CA">
                <a:latin typeface="Arial" panose="020B0604020202020204" pitchFamily="34" charset="0"/>
                <a:cs typeface="Arial" panose="020B0604020202020204" pitchFamily="34" charset="0"/>
              </a:rPr>
            </a:br>
            <a:r>
              <a:rPr lang="en-CA">
                <a:latin typeface="Arial" panose="020B0604020202020204" pitchFamily="34" charset="0"/>
                <a:cs typeface="Arial" panose="020B0604020202020204" pitchFamily="34" charset="0"/>
              </a:rPr>
              <a:t>One day, YOU show up a few minutes late and your boss reams you out in front of a few colleagues.</a:t>
            </a:r>
          </a:p>
        </p:txBody>
      </p:sp>
      <p:sp>
        <p:nvSpPr>
          <p:cNvPr id="3" name="Text Placeholder 2">
            <a:extLst>
              <a:ext uri="{FF2B5EF4-FFF2-40B4-BE49-F238E27FC236}">
                <a16:creationId xmlns:a16="http://schemas.microsoft.com/office/drawing/2014/main" id="{BC4A9393-98DA-4028-9D4F-F8B7B5204F76}"/>
              </a:ext>
            </a:extLst>
          </p:cNvPr>
          <p:cNvSpPr>
            <a:spLocks noGrp="1"/>
          </p:cNvSpPr>
          <p:nvPr>
            <p:ph type="body" sz="quarter" idx="10"/>
          </p:nvPr>
        </p:nvSpPr>
        <p:spPr>
          <a:xfrm>
            <a:off x="616792" y="4193628"/>
            <a:ext cx="11096986" cy="1428806"/>
          </a:xfrm>
        </p:spPr>
        <p:txBody>
          <a:bodyPr/>
          <a:lstStyle/>
          <a:p>
            <a:pPr marL="0" indent="0">
              <a:buNone/>
            </a:pPr>
            <a:r>
              <a:rPr lang="en-CA" dirty="0">
                <a:latin typeface="Arial" panose="020B0604020202020204" pitchFamily="34" charset="0"/>
                <a:cs typeface="Arial" panose="020B0604020202020204" pitchFamily="34" charset="0"/>
              </a:rPr>
              <a:t>I feel ______, when ______ because ______. Next time ______.</a:t>
            </a:r>
          </a:p>
        </p:txBody>
      </p:sp>
    </p:spTree>
    <p:extLst>
      <p:ext uri="{BB962C8B-B14F-4D97-AF65-F5344CB8AC3E}">
        <p14:creationId xmlns:p14="http://schemas.microsoft.com/office/powerpoint/2010/main" val="2305072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4CCC3-C33B-43F3-B0BE-45B300875E77}"/>
              </a:ext>
            </a:extLst>
          </p:cNvPr>
          <p:cNvSpPr>
            <a:spLocks noGrp="1"/>
          </p:cNvSpPr>
          <p:nvPr>
            <p:ph type="title"/>
          </p:nvPr>
        </p:nvSpPr>
        <p:spPr>
          <a:xfrm>
            <a:off x="0" y="1181100"/>
            <a:ext cx="3563007" cy="1909186"/>
          </a:xfrm>
        </p:spPr>
        <p:txBody>
          <a:bodyPr>
            <a:normAutofit/>
          </a:bodyPr>
          <a:lstStyle/>
          <a:p>
            <a:r>
              <a:rPr lang="en-CA" sz="3200" b="1" dirty="0">
                <a:latin typeface="Arial" panose="020B0604020202020204" pitchFamily="34" charset="0"/>
                <a:cs typeface="Arial" panose="020B0604020202020204" pitchFamily="34" charset="0"/>
              </a:rPr>
              <a:t>Use communication to solve problems</a:t>
            </a:r>
          </a:p>
        </p:txBody>
      </p:sp>
      <p:pic>
        <p:nvPicPr>
          <p:cNvPr id="3" name="Picture Placeholder 5">
            <a:extLst>
              <a:ext uri="{FF2B5EF4-FFF2-40B4-BE49-F238E27FC236}">
                <a16:creationId xmlns:a16="http://schemas.microsoft.com/office/drawing/2014/main" id="{B432C5BB-7DD1-4A3F-B0D2-7B7BCE41651A}"/>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91" t="8730" r="11326" b="7247"/>
          <a:stretch/>
        </p:blipFill>
        <p:spPr>
          <a:xfrm>
            <a:off x="3563007" y="-23648"/>
            <a:ext cx="8628992" cy="5746531"/>
          </a:xfrm>
          <a:prstGeom prst="rect">
            <a:avLst/>
          </a:prstGeom>
        </p:spPr>
      </p:pic>
    </p:spTree>
    <p:extLst>
      <p:ext uri="{BB962C8B-B14F-4D97-AF65-F5344CB8AC3E}">
        <p14:creationId xmlns:p14="http://schemas.microsoft.com/office/powerpoint/2010/main" val="2808977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DFC2DE-BBCC-4893-A9DE-39DD4B96CAB3}"/>
              </a:ext>
            </a:extLst>
          </p:cNvPr>
          <p:cNvSpPr>
            <a:spLocks noGrp="1"/>
          </p:cNvSpPr>
          <p:nvPr>
            <p:ph type="title"/>
          </p:nvPr>
        </p:nvSpPr>
        <p:spPr>
          <a:xfrm>
            <a:off x="907485" y="1038906"/>
            <a:ext cx="10515600" cy="1335325"/>
          </a:xfrm>
        </p:spPr>
        <p:txBody>
          <a:bodyPr>
            <a:noAutofit/>
          </a:bodyPr>
          <a:lstStyle/>
          <a:p>
            <a:pPr algn="ctr"/>
            <a:r>
              <a:rPr lang="en-CA" sz="2800" b="1" dirty="0">
                <a:solidFill>
                  <a:srgbClr val="277F33"/>
                </a:solidFill>
                <a:latin typeface="Arial" panose="020B0604020202020204" pitchFamily="34" charset="0"/>
                <a:cs typeface="Arial" panose="020B0604020202020204" pitchFamily="34" charset="0"/>
              </a:rPr>
              <a:t>A friend at work has repeated something you told them in confidence. It is kind of embarrassing, and now lots of people know about it. </a:t>
            </a:r>
          </a:p>
        </p:txBody>
      </p:sp>
      <p:graphicFrame>
        <p:nvGraphicFramePr>
          <p:cNvPr id="2" name="Table 8">
            <a:extLst>
              <a:ext uri="{FF2B5EF4-FFF2-40B4-BE49-F238E27FC236}">
                <a16:creationId xmlns:a16="http://schemas.microsoft.com/office/drawing/2014/main" id="{677E1222-F606-4BAE-AEC3-D0BB5416777A}"/>
              </a:ext>
            </a:extLst>
          </p:cNvPr>
          <p:cNvGraphicFramePr>
            <a:graphicFrameLocks noGrp="1"/>
          </p:cNvGraphicFramePr>
          <p:nvPr>
            <p:extLst>
              <p:ext uri="{D42A27DB-BD31-4B8C-83A1-F6EECF244321}">
                <p14:modId xmlns:p14="http://schemas.microsoft.com/office/powerpoint/2010/main" val="1083093024"/>
              </p:ext>
            </p:extLst>
          </p:nvPr>
        </p:nvGraphicFramePr>
        <p:xfrm>
          <a:off x="609600" y="3112168"/>
          <a:ext cx="11149263" cy="2107933"/>
        </p:xfrm>
        <a:graphic>
          <a:graphicData uri="http://schemas.openxmlformats.org/drawingml/2006/table">
            <a:tbl>
              <a:tblPr firstRow="1" bandRow="1">
                <a:tableStyleId>{5C22544A-7EE6-4342-B048-85BDC9FD1C3A}</a:tableStyleId>
              </a:tblPr>
              <a:tblGrid>
                <a:gridCol w="3716421">
                  <a:extLst>
                    <a:ext uri="{9D8B030D-6E8A-4147-A177-3AD203B41FA5}">
                      <a16:colId xmlns:a16="http://schemas.microsoft.com/office/drawing/2014/main" val="1530733245"/>
                    </a:ext>
                  </a:extLst>
                </a:gridCol>
                <a:gridCol w="3716421">
                  <a:extLst>
                    <a:ext uri="{9D8B030D-6E8A-4147-A177-3AD203B41FA5}">
                      <a16:colId xmlns:a16="http://schemas.microsoft.com/office/drawing/2014/main" val="2929008401"/>
                    </a:ext>
                  </a:extLst>
                </a:gridCol>
                <a:gridCol w="3716421">
                  <a:extLst>
                    <a:ext uri="{9D8B030D-6E8A-4147-A177-3AD203B41FA5}">
                      <a16:colId xmlns:a16="http://schemas.microsoft.com/office/drawing/2014/main" val="2145752048"/>
                    </a:ext>
                  </a:extLst>
                </a:gridCol>
              </a:tblGrid>
              <a:tr h="433137">
                <a:tc>
                  <a:txBody>
                    <a:bodyPr/>
                    <a:lstStyle/>
                    <a:p>
                      <a:pPr marL="0" indent="0" algn="ctr">
                        <a:buFont typeface="Arial" panose="020B0604020202020204" pitchFamily="34" charset="0"/>
                        <a:buNone/>
                      </a:pPr>
                      <a:r>
                        <a:rPr lang="en-CA">
                          <a:solidFill>
                            <a:schemeClr val="tx1">
                              <a:lumMod val="75000"/>
                              <a:lumOff val="25000"/>
                            </a:schemeClr>
                          </a:solidFill>
                          <a:latin typeface="Roboto" pitchFamily="2" charset="0"/>
                          <a:ea typeface="Roboto" pitchFamily="2" charset="0"/>
                        </a:rPr>
                        <a:t>You might respond aggressively</a:t>
                      </a:r>
                    </a:p>
                  </a:txBody>
                  <a:tcPr>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400" rtl="0" eaLnBrk="1" latinLnBrk="0" hangingPunct="1">
                        <a:buFont typeface="Arial" panose="020B0604020202020204" pitchFamily="34" charset="0"/>
                        <a:buNone/>
                      </a:pPr>
                      <a:r>
                        <a:rPr lang="en-CA" sz="1800" b="1" kern="1200">
                          <a:solidFill>
                            <a:schemeClr val="tx1">
                              <a:lumMod val="75000"/>
                              <a:lumOff val="25000"/>
                            </a:schemeClr>
                          </a:solidFill>
                          <a:latin typeface="Roboto" pitchFamily="2" charset="0"/>
                          <a:ea typeface="Roboto" pitchFamily="2" charset="0"/>
                          <a:cs typeface="+mn-cs"/>
                        </a:rPr>
                        <a:t>You might respond passively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400" rtl="0" eaLnBrk="1" latinLnBrk="0" hangingPunct="1">
                        <a:buFont typeface="Arial" panose="020B0604020202020204" pitchFamily="34" charset="0"/>
                        <a:buNone/>
                      </a:pPr>
                      <a:r>
                        <a:rPr lang="en-CA" sz="1800" b="1" kern="1200" dirty="0">
                          <a:solidFill>
                            <a:schemeClr val="tx1">
                              <a:lumMod val="75000"/>
                              <a:lumOff val="25000"/>
                            </a:schemeClr>
                          </a:solidFill>
                          <a:latin typeface="Roboto" pitchFamily="2" charset="0"/>
                          <a:ea typeface="Roboto" pitchFamily="2" charset="0"/>
                          <a:cs typeface="+mn-cs"/>
                        </a:rPr>
                        <a:t>You might take time to use your communication strategies</a:t>
                      </a:r>
                    </a:p>
                  </a:txBody>
                  <a:tcPr>
                    <a:lnL w="1270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098666"/>
                  </a:ext>
                </a:extLst>
              </a:tr>
              <a:tr h="1467853">
                <a:tc>
                  <a:txBody>
                    <a:bodyPr/>
                    <a:lstStyle/>
                    <a:p>
                      <a:endParaRPr lang="en-CA">
                        <a:solidFill>
                          <a:schemeClr val="tx1">
                            <a:lumMod val="75000"/>
                            <a:lumOff val="25000"/>
                          </a:schemeClr>
                        </a:solidFill>
                        <a:latin typeface="Roboto" pitchFamily="2" charset="0"/>
                        <a:ea typeface="Roboto" pitchFamily="2" charset="0"/>
                      </a:endParaRPr>
                    </a:p>
                  </a:txBody>
                  <a:tcPr>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7F34">
                        <a:alpha val="20000"/>
                      </a:srgbClr>
                    </a:solidFill>
                  </a:tcPr>
                </a:tc>
                <a:tc>
                  <a:txBody>
                    <a:bodyPr/>
                    <a:lstStyle/>
                    <a:p>
                      <a:endParaRPr lang="en-CA" sz="1800" b="0" i="0" kern="1200">
                        <a:solidFill>
                          <a:schemeClr val="tx1">
                            <a:lumMod val="75000"/>
                            <a:lumOff val="25000"/>
                          </a:schemeClr>
                        </a:solidFill>
                        <a:effectLst/>
                        <a:latin typeface="Roboto" pitchFamily="2" charset="0"/>
                        <a:ea typeface="Roboto" pitchFamily="2" charset="0"/>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B">
                        <a:alpha val="2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sz="1800" b="0" i="0" kern="1200" dirty="0">
                        <a:solidFill>
                          <a:schemeClr val="tx1">
                            <a:lumMod val="75000"/>
                            <a:lumOff val="25000"/>
                          </a:schemeClr>
                        </a:solidFill>
                        <a:effectLst/>
                        <a:latin typeface="Roboto" pitchFamily="2" charset="0"/>
                        <a:ea typeface="Roboto" pitchFamily="2" charset="0"/>
                        <a:cs typeface="+mn-cs"/>
                      </a:endParaRPr>
                    </a:p>
                  </a:txBody>
                  <a:tcPr>
                    <a:lnL w="1270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20000"/>
                      </a:srgbClr>
                    </a:solidFill>
                  </a:tcPr>
                </a:tc>
                <a:extLst>
                  <a:ext uri="{0D108BD9-81ED-4DB2-BD59-A6C34878D82A}">
                    <a16:rowId xmlns:a16="http://schemas.microsoft.com/office/drawing/2014/main" val="4122272445"/>
                  </a:ext>
                </a:extLst>
              </a:tr>
            </a:tbl>
          </a:graphicData>
        </a:graphic>
      </p:graphicFrame>
    </p:spTree>
    <p:extLst>
      <p:ext uri="{BB962C8B-B14F-4D97-AF65-F5344CB8AC3E}">
        <p14:creationId xmlns:p14="http://schemas.microsoft.com/office/powerpoint/2010/main" val="34513605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DFC2DE-BBCC-4893-A9DE-39DD4B96CAB3}"/>
              </a:ext>
            </a:extLst>
          </p:cNvPr>
          <p:cNvSpPr>
            <a:spLocks noGrp="1"/>
          </p:cNvSpPr>
          <p:nvPr>
            <p:ph type="title"/>
          </p:nvPr>
        </p:nvSpPr>
        <p:spPr>
          <a:xfrm>
            <a:off x="907485" y="1038906"/>
            <a:ext cx="10515600" cy="1335325"/>
          </a:xfrm>
        </p:spPr>
        <p:txBody>
          <a:bodyPr>
            <a:noAutofit/>
          </a:bodyPr>
          <a:lstStyle/>
          <a:p>
            <a:pPr algn="ctr"/>
            <a:r>
              <a:rPr lang="en-CA" sz="2800" b="1" dirty="0">
                <a:solidFill>
                  <a:srgbClr val="277F33"/>
                </a:solidFill>
                <a:latin typeface="Arial" panose="020B0604020202020204" pitchFamily="34" charset="0"/>
                <a:cs typeface="Arial" panose="020B0604020202020204" pitchFamily="34" charset="0"/>
              </a:rPr>
              <a:t>A friend at work has repeated something you told them in confidence. It is kind of embarrassing, and now lots of people know about it. </a:t>
            </a:r>
          </a:p>
        </p:txBody>
      </p:sp>
      <p:graphicFrame>
        <p:nvGraphicFramePr>
          <p:cNvPr id="2" name="Table 8">
            <a:extLst>
              <a:ext uri="{FF2B5EF4-FFF2-40B4-BE49-F238E27FC236}">
                <a16:creationId xmlns:a16="http://schemas.microsoft.com/office/drawing/2014/main" id="{677E1222-F606-4BAE-AEC3-D0BB5416777A}"/>
              </a:ext>
            </a:extLst>
          </p:cNvPr>
          <p:cNvGraphicFramePr>
            <a:graphicFrameLocks noGrp="1"/>
          </p:cNvGraphicFramePr>
          <p:nvPr>
            <p:extLst>
              <p:ext uri="{D42A27DB-BD31-4B8C-83A1-F6EECF244321}">
                <p14:modId xmlns:p14="http://schemas.microsoft.com/office/powerpoint/2010/main" val="3865123317"/>
              </p:ext>
            </p:extLst>
          </p:nvPr>
        </p:nvGraphicFramePr>
        <p:xfrm>
          <a:off x="609600" y="2679032"/>
          <a:ext cx="11149263" cy="3357613"/>
        </p:xfrm>
        <a:graphic>
          <a:graphicData uri="http://schemas.openxmlformats.org/drawingml/2006/table">
            <a:tbl>
              <a:tblPr firstRow="1" bandRow="1">
                <a:tableStyleId>{5C22544A-7EE6-4342-B048-85BDC9FD1C3A}</a:tableStyleId>
              </a:tblPr>
              <a:tblGrid>
                <a:gridCol w="3716421">
                  <a:extLst>
                    <a:ext uri="{9D8B030D-6E8A-4147-A177-3AD203B41FA5}">
                      <a16:colId xmlns:a16="http://schemas.microsoft.com/office/drawing/2014/main" val="1530733245"/>
                    </a:ext>
                  </a:extLst>
                </a:gridCol>
                <a:gridCol w="3716421">
                  <a:extLst>
                    <a:ext uri="{9D8B030D-6E8A-4147-A177-3AD203B41FA5}">
                      <a16:colId xmlns:a16="http://schemas.microsoft.com/office/drawing/2014/main" val="2929008401"/>
                    </a:ext>
                  </a:extLst>
                </a:gridCol>
                <a:gridCol w="3716421">
                  <a:extLst>
                    <a:ext uri="{9D8B030D-6E8A-4147-A177-3AD203B41FA5}">
                      <a16:colId xmlns:a16="http://schemas.microsoft.com/office/drawing/2014/main" val="2145752048"/>
                    </a:ext>
                  </a:extLst>
                </a:gridCol>
              </a:tblGrid>
              <a:tr h="433137">
                <a:tc>
                  <a:txBody>
                    <a:bodyPr/>
                    <a:lstStyle/>
                    <a:p>
                      <a:pPr marL="0" indent="0" algn="ctr">
                        <a:buFont typeface="Arial" panose="020B0604020202020204" pitchFamily="34" charset="0"/>
                        <a:buNone/>
                      </a:pPr>
                      <a:r>
                        <a:rPr lang="en-CA" sz="1600">
                          <a:solidFill>
                            <a:schemeClr val="tx1">
                              <a:lumMod val="75000"/>
                              <a:lumOff val="25000"/>
                            </a:schemeClr>
                          </a:solidFill>
                          <a:latin typeface="Roboto" pitchFamily="2" charset="0"/>
                          <a:ea typeface="Roboto" pitchFamily="2" charset="0"/>
                        </a:rPr>
                        <a:t>You might respond aggressively</a:t>
                      </a:r>
                    </a:p>
                  </a:txBody>
                  <a:tcPr>
                    <a:lnL w="28575" cap="flat" cmpd="sng" algn="ctr">
                      <a:no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400" rtl="0" eaLnBrk="1" latinLnBrk="0" hangingPunct="1">
                        <a:buFont typeface="Arial" panose="020B0604020202020204" pitchFamily="34" charset="0"/>
                        <a:buNone/>
                      </a:pPr>
                      <a:r>
                        <a:rPr lang="en-CA" sz="1600" b="1" kern="1200">
                          <a:solidFill>
                            <a:schemeClr val="tx1">
                              <a:lumMod val="75000"/>
                              <a:lumOff val="25000"/>
                            </a:schemeClr>
                          </a:solidFill>
                          <a:latin typeface="Roboto" pitchFamily="2" charset="0"/>
                          <a:ea typeface="Roboto" pitchFamily="2" charset="0"/>
                          <a:cs typeface="+mn-cs"/>
                        </a:rPr>
                        <a:t>You might respond passively</a:t>
                      </a:r>
                    </a:p>
                  </a:txBody>
                  <a:tcPr>
                    <a:lnL w="12700" cap="flat" cmpd="sng" algn="ctr">
                      <a:solidFill>
                        <a:srgbClr val="3BA950"/>
                      </a:solid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400" rtl="0" eaLnBrk="1" latinLnBrk="0" hangingPunct="1">
                        <a:buFont typeface="Arial" panose="020B0604020202020204" pitchFamily="34" charset="0"/>
                        <a:buNone/>
                      </a:pPr>
                      <a:r>
                        <a:rPr lang="en-CA" sz="1600" b="1" kern="1200" dirty="0">
                          <a:solidFill>
                            <a:schemeClr val="tx1">
                              <a:lumMod val="75000"/>
                              <a:lumOff val="25000"/>
                            </a:schemeClr>
                          </a:solidFill>
                          <a:latin typeface="Roboto" pitchFamily="2" charset="0"/>
                          <a:ea typeface="Roboto" pitchFamily="2" charset="0"/>
                          <a:cs typeface="+mn-cs"/>
                        </a:rPr>
                        <a:t>You might take time to use your communication strategies</a:t>
                      </a:r>
                    </a:p>
                  </a:txBody>
                  <a:tcPr>
                    <a:lnL w="12700" cap="flat" cmpd="sng" algn="ctr">
                      <a:solidFill>
                        <a:srgbClr val="3BA95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098666"/>
                  </a:ext>
                </a:extLst>
              </a:tr>
              <a:tr h="1161448">
                <a:tc>
                  <a:txBody>
                    <a:bodyPr/>
                    <a:lstStyle/>
                    <a:p>
                      <a:pPr marL="285750" indent="-285750">
                        <a:buFont typeface="Arial" panose="020B0604020202020204" pitchFamily="34" charset="0"/>
                        <a:buChar char="•"/>
                      </a:pPr>
                      <a:r>
                        <a:rPr lang="en-CA" sz="1600" b="0" i="0" kern="1200" dirty="0">
                          <a:solidFill>
                            <a:schemeClr val="tx1">
                              <a:lumMod val="75000"/>
                              <a:lumOff val="25000"/>
                            </a:schemeClr>
                          </a:solidFill>
                          <a:effectLst/>
                          <a:latin typeface="Roboto"/>
                          <a:ea typeface="Roboto"/>
                          <a:cs typeface="+mn-cs"/>
                        </a:rPr>
                        <a:t>You might blow up at your </a:t>
                      </a:r>
                      <a:r>
                        <a:rPr lang="en-CA" sz="1600" b="0" i="0" kern="1200" noProof="0" dirty="0">
                          <a:solidFill>
                            <a:schemeClr val="tx1">
                              <a:lumMod val="75000"/>
                              <a:lumOff val="25000"/>
                            </a:schemeClr>
                          </a:solidFill>
                          <a:effectLst/>
                          <a:latin typeface="Roboto"/>
                          <a:ea typeface="Roboto"/>
                          <a:cs typeface="+mn-cs"/>
                        </a:rPr>
                        <a:t>friend at work</a:t>
                      </a:r>
                      <a:r>
                        <a:rPr lang="en-CA" sz="1600" b="0" i="0" kern="1200" dirty="0">
                          <a:solidFill>
                            <a:schemeClr val="tx1">
                              <a:lumMod val="75000"/>
                              <a:lumOff val="25000"/>
                            </a:schemeClr>
                          </a:solidFill>
                          <a:effectLst/>
                          <a:latin typeface="Roboto"/>
                          <a:ea typeface="Roboto"/>
                          <a:cs typeface="+mn-cs"/>
                        </a:rPr>
                        <a:t>.</a:t>
                      </a:r>
                    </a:p>
                    <a:p>
                      <a:pPr marL="285750" indent="-285750">
                        <a:buFont typeface="Arial" panose="020B0604020202020204" pitchFamily="34" charset="0"/>
                        <a:buChar char="•"/>
                      </a:pPr>
                      <a:r>
                        <a:rPr lang="en-CA" sz="1600" b="0" i="0" kern="1200" dirty="0">
                          <a:solidFill>
                            <a:schemeClr val="tx1">
                              <a:lumMod val="75000"/>
                              <a:lumOff val="25000"/>
                            </a:schemeClr>
                          </a:solidFill>
                          <a:effectLst/>
                          <a:latin typeface="Roboto" pitchFamily="2" charset="0"/>
                          <a:ea typeface="Roboto" pitchFamily="2" charset="0"/>
                          <a:cs typeface="+mn-cs"/>
                        </a:rPr>
                        <a:t>You might share THEIR secrets.</a:t>
                      </a:r>
                    </a:p>
                    <a:p>
                      <a:pPr marL="285750" indent="-285750">
                        <a:buFont typeface="Arial" panose="020B0604020202020204" pitchFamily="34" charset="0"/>
                        <a:buChar char="•"/>
                      </a:pPr>
                      <a:r>
                        <a:rPr lang="en-CA" sz="1600" b="0" i="0" kern="1200" dirty="0">
                          <a:solidFill>
                            <a:schemeClr val="tx1">
                              <a:lumMod val="75000"/>
                              <a:lumOff val="25000"/>
                            </a:schemeClr>
                          </a:solidFill>
                          <a:effectLst/>
                          <a:latin typeface="Roboto" pitchFamily="2" charset="0"/>
                          <a:ea typeface="Roboto" pitchFamily="2" charset="0"/>
                          <a:cs typeface="+mn-cs"/>
                        </a:rPr>
                        <a:t>You might talk about them behind THEIR back.</a:t>
                      </a:r>
                      <a:endParaRPr lang="en-CA" sz="1600" dirty="0">
                        <a:solidFill>
                          <a:schemeClr val="tx1">
                            <a:lumMod val="75000"/>
                            <a:lumOff val="25000"/>
                          </a:schemeClr>
                        </a:solidFill>
                        <a:latin typeface="Roboto" pitchFamily="2" charset="0"/>
                        <a:ea typeface="Roboto" pitchFamily="2" charset="0"/>
                      </a:endParaRPr>
                    </a:p>
                  </a:txBody>
                  <a:tcPr>
                    <a:lnL w="28575" cap="flat" cmpd="sng" algn="ctr">
                      <a:no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7F34">
                        <a:alpha val="20000"/>
                      </a:srgbClr>
                    </a:solidFill>
                  </a:tcPr>
                </a:tc>
                <a:tc>
                  <a:txBody>
                    <a:bodyPr/>
                    <a:lstStyle/>
                    <a:p>
                      <a:endParaRPr lang="en-CA" sz="1600" b="0" i="0" kern="1200">
                        <a:solidFill>
                          <a:schemeClr val="tx1">
                            <a:lumMod val="75000"/>
                            <a:lumOff val="25000"/>
                          </a:schemeClr>
                        </a:solidFill>
                        <a:effectLst/>
                        <a:latin typeface="Roboto" pitchFamily="2" charset="0"/>
                        <a:ea typeface="Roboto" pitchFamily="2" charset="0"/>
                        <a:cs typeface="+mn-cs"/>
                      </a:endParaRPr>
                    </a:p>
                  </a:txBody>
                  <a:tcPr>
                    <a:lnL w="12700" cap="flat" cmpd="sng" algn="ctr">
                      <a:solidFill>
                        <a:srgbClr val="3BA950"/>
                      </a:solid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B">
                        <a:alpha val="2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sz="1600" b="0" i="0" kern="1200">
                        <a:solidFill>
                          <a:schemeClr val="tx1">
                            <a:lumMod val="75000"/>
                            <a:lumOff val="25000"/>
                          </a:schemeClr>
                        </a:solidFill>
                        <a:effectLst/>
                        <a:latin typeface="Roboto" pitchFamily="2" charset="0"/>
                        <a:ea typeface="Roboto" pitchFamily="2" charset="0"/>
                        <a:cs typeface="+mn-cs"/>
                      </a:endParaRPr>
                    </a:p>
                  </a:txBody>
                  <a:tcPr>
                    <a:lnL w="12700" cap="flat" cmpd="sng" algn="ctr">
                      <a:solidFill>
                        <a:srgbClr val="3BA95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20000"/>
                      </a:srgbClr>
                    </a:solidFill>
                  </a:tcPr>
                </a:tc>
                <a:extLst>
                  <a:ext uri="{0D108BD9-81ED-4DB2-BD59-A6C34878D82A}">
                    <a16:rowId xmlns:a16="http://schemas.microsoft.com/office/drawing/2014/main" val="4122272445"/>
                  </a:ext>
                </a:extLst>
              </a:tr>
              <a:tr h="1467853">
                <a:tc>
                  <a:txBody>
                    <a:bodyPr/>
                    <a:lstStyle/>
                    <a:p>
                      <a:pPr marL="0" indent="0">
                        <a:buFont typeface="Arial" panose="020B0604020202020204" pitchFamily="34" charset="0"/>
                        <a:buNone/>
                      </a:pPr>
                      <a:r>
                        <a:rPr lang="en-CA" sz="1600">
                          <a:solidFill>
                            <a:schemeClr val="tx1">
                              <a:lumMod val="75000"/>
                              <a:lumOff val="25000"/>
                            </a:schemeClr>
                          </a:solidFill>
                          <a:latin typeface="Roboto" pitchFamily="2" charset="0"/>
                          <a:ea typeface="Roboto" pitchFamily="2" charset="0"/>
                        </a:rPr>
                        <a:t>If you do this…</a:t>
                      </a:r>
                    </a:p>
                    <a:p>
                      <a:pPr marL="285750" indent="-285750">
                        <a:buFont typeface="Arial" panose="020B0604020202020204" pitchFamily="34" charset="0"/>
                        <a:buChar char="•"/>
                      </a:pPr>
                      <a:r>
                        <a:rPr lang="en-CA" sz="1600">
                          <a:solidFill>
                            <a:schemeClr val="tx1">
                              <a:lumMod val="75000"/>
                              <a:lumOff val="25000"/>
                            </a:schemeClr>
                          </a:solidFill>
                          <a:latin typeface="Roboto"/>
                          <a:ea typeface="Roboto"/>
                        </a:rPr>
                        <a:t>The problem won't get solved.</a:t>
                      </a:r>
                    </a:p>
                    <a:p>
                      <a:pPr marL="285750" indent="-285750">
                        <a:buFont typeface="Arial" panose="020B0604020202020204" pitchFamily="34" charset="0"/>
                        <a:buChar char="•"/>
                      </a:pPr>
                      <a:r>
                        <a:rPr lang="en-CA" sz="1600">
                          <a:solidFill>
                            <a:schemeClr val="tx1">
                              <a:lumMod val="75000"/>
                              <a:lumOff val="25000"/>
                            </a:schemeClr>
                          </a:solidFill>
                          <a:latin typeface="Roboto" pitchFamily="2" charset="0"/>
                          <a:ea typeface="Roboto" pitchFamily="2" charset="0"/>
                        </a:rPr>
                        <a:t>The situation might get worse.</a:t>
                      </a:r>
                    </a:p>
                    <a:p>
                      <a:pPr marL="285750" indent="-285750">
                        <a:buFont typeface="Arial" panose="020B0604020202020204" pitchFamily="34" charset="0"/>
                        <a:buChar char="•"/>
                      </a:pPr>
                      <a:r>
                        <a:rPr lang="en-CA" sz="1600">
                          <a:solidFill>
                            <a:schemeClr val="tx1">
                              <a:lumMod val="75000"/>
                              <a:lumOff val="25000"/>
                            </a:schemeClr>
                          </a:solidFill>
                          <a:latin typeface="Roboto" pitchFamily="2" charset="0"/>
                          <a:ea typeface="Roboto" pitchFamily="2" charset="0"/>
                        </a:rPr>
                        <a:t>Your relationship could be really damaged.</a:t>
                      </a:r>
                    </a:p>
                  </a:txBody>
                  <a:tcPr>
                    <a:lnL w="28575" cap="flat" cmpd="sng" algn="ctr">
                      <a:no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7F34">
                        <a:alpha val="10196"/>
                      </a:srgbClr>
                    </a:solidFill>
                  </a:tcPr>
                </a:tc>
                <a:tc>
                  <a:txBody>
                    <a:bodyPr/>
                    <a:lstStyle/>
                    <a:p>
                      <a:endParaRPr lang="en-CA" sz="1600" b="0" i="0" kern="1200">
                        <a:solidFill>
                          <a:schemeClr val="tx1">
                            <a:lumMod val="75000"/>
                            <a:lumOff val="25000"/>
                          </a:schemeClr>
                        </a:solidFill>
                        <a:effectLst/>
                        <a:latin typeface="Roboto" pitchFamily="2" charset="0"/>
                        <a:ea typeface="Roboto" pitchFamily="2" charset="0"/>
                        <a:cs typeface="+mn-cs"/>
                      </a:endParaRPr>
                    </a:p>
                  </a:txBody>
                  <a:tcPr>
                    <a:lnL w="12700" cap="flat" cmpd="sng" algn="ctr">
                      <a:solidFill>
                        <a:srgbClr val="3BA950"/>
                      </a:solid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B">
                        <a:alpha val="10196"/>
                      </a:srgbClr>
                    </a:solidFill>
                  </a:tcPr>
                </a:tc>
                <a:tc>
                  <a:txBody>
                    <a:bodyPr/>
                    <a:lstStyle/>
                    <a:p>
                      <a:endParaRPr lang="en-CA" sz="1600" b="0" i="0" kern="1200" dirty="0">
                        <a:solidFill>
                          <a:schemeClr val="tx1">
                            <a:lumMod val="75000"/>
                            <a:lumOff val="25000"/>
                          </a:schemeClr>
                        </a:solidFill>
                        <a:effectLst/>
                        <a:latin typeface="Roboto" pitchFamily="2" charset="0"/>
                        <a:ea typeface="Roboto" pitchFamily="2" charset="0"/>
                        <a:cs typeface="+mn-cs"/>
                      </a:endParaRPr>
                    </a:p>
                  </a:txBody>
                  <a:tcPr>
                    <a:lnL w="12700" cap="flat" cmpd="sng" algn="ctr">
                      <a:solidFill>
                        <a:srgbClr val="3BA95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10196"/>
                      </a:srgbClr>
                    </a:solidFill>
                  </a:tcPr>
                </a:tc>
                <a:extLst>
                  <a:ext uri="{0D108BD9-81ED-4DB2-BD59-A6C34878D82A}">
                    <a16:rowId xmlns:a16="http://schemas.microsoft.com/office/drawing/2014/main" val="3541453181"/>
                  </a:ext>
                </a:extLst>
              </a:tr>
            </a:tbl>
          </a:graphicData>
        </a:graphic>
      </p:graphicFrame>
    </p:spTree>
    <p:extLst>
      <p:ext uri="{BB962C8B-B14F-4D97-AF65-F5344CB8AC3E}">
        <p14:creationId xmlns:p14="http://schemas.microsoft.com/office/powerpoint/2010/main" val="2010985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DFC2DE-BBCC-4893-A9DE-39DD4B96CAB3}"/>
              </a:ext>
            </a:extLst>
          </p:cNvPr>
          <p:cNvSpPr>
            <a:spLocks noGrp="1"/>
          </p:cNvSpPr>
          <p:nvPr>
            <p:ph type="title"/>
          </p:nvPr>
        </p:nvSpPr>
        <p:spPr>
          <a:xfrm>
            <a:off x="926431" y="1028148"/>
            <a:ext cx="10515600" cy="1335325"/>
          </a:xfrm>
        </p:spPr>
        <p:txBody>
          <a:bodyPr>
            <a:noAutofit/>
          </a:bodyPr>
          <a:lstStyle/>
          <a:p>
            <a:pPr algn="ctr"/>
            <a:r>
              <a:rPr lang="en-CA" sz="2800" b="1" dirty="0">
                <a:solidFill>
                  <a:srgbClr val="277F33"/>
                </a:solidFill>
                <a:latin typeface="Arial" panose="020B0604020202020204" pitchFamily="34" charset="0"/>
                <a:cs typeface="Arial" panose="020B0604020202020204" pitchFamily="34" charset="0"/>
              </a:rPr>
              <a:t>A friend at work has repeated something you told them in confidence. It is kind of embarrassing, and now lots of people know about it. </a:t>
            </a:r>
          </a:p>
        </p:txBody>
      </p:sp>
      <p:graphicFrame>
        <p:nvGraphicFramePr>
          <p:cNvPr id="4" name="Table 8">
            <a:extLst>
              <a:ext uri="{FF2B5EF4-FFF2-40B4-BE49-F238E27FC236}">
                <a16:creationId xmlns:a16="http://schemas.microsoft.com/office/drawing/2014/main" id="{C5897DB5-0C3A-4FE2-9C6C-CA2DC776EF3F}"/>
              </a:ext>
            </a:extLst>
          </p:cNvPr>
          <p:cNvGraphicFramePr>
            <a:graphicFrameLocks noGrp="1"/>
          </p:cNvGraphicFramePr>
          <p:nvPr>
            <p:extLst>
              <p:ext uri="{D42A27DB-BD31-4B8C-83A1-F6EECF244321}">
                <p14:modId xmlns:p14="http://schemas.microsoft.com/office/powerpoint/2010/main" val="2114267891"/>
              </p:ext>
            </p:extLst>
          </p:nvPr>
        </p:nvGraphicFramePr>
        <p:xfrm>
          <a:off x="609600" y="2679032"/>
          <a:ext cx="11149263" cy="3444240"/>
        </p:xfrm>
        <a:graphic>
          <a:graphicData uri="http://schemas.openxmlformats.org/drawingml/2006/table">
            <a:tbl>
              <a:tblPr firstRow="1" bandRow="1">
                <a:tableStyleId>{5C22544A-7EE6-4342-B048-85BDC9FD1C3A}</a:tableStyleId>
              </a:tblPr>
              <a:tblGrid>
                <a:gridCol w="3716421">
                  <a:extLst>
                    <a:ext uri="{9D8B030D-6E8A-4147-A177-3AD203B41FA5}">
                      <a16:colId xmlns:a16="http://schemas.microsoft.com/office/drawing/2014/main" val="1530733245"/>
                    </a:ext>
                  </a:extLst>
                </a:gridCol>
                <a:gridCol w="3716421">
                  <a:extLst>
                    <a:ext uri="{9D8B030D-6E8A-4147-A177-3AD203B41FA5}">
                      <a16:colId xmlns:a16="http://schemas.microsoft.com/office/drawing/2014/main" val="2929008401"/>
                    </a:ext>
                  </a:extLst>
                </a:gridCol>
                <a:gridCol w="3716421">
                  <a:extLst>
                    <a:ext uri="{9D8B030D-6E8A-4147-A177-3AD203B41FA5}">
                      <a16:colId xmlns:a16="http://schemas.microsoft.com/office/drawing/2014/main" val="2145752048"/>
                    </a:ext>
                  </a:extLst>
                </a:gridCol>
              </a:tblGrid>
              <a:tr h="433137">
                <a:tc>
                  <a:txBody>
                    <a:bodyPr/>
                    <a:lstStyle/>
                    <a:p>
                      <a:pPr marL="0" indent="0" algn="ctr">
                        <a:buFont typeface="Arial" panose="020B0604020202020204" pitchFamily="34" charset="0"/>
                        <a:buNone/>
                      </a:pPr>
                      <a:r>
                        <a:rPr lang="en-CA" sz="1600">
                          <a:solidFill>
                            <a:schemeClr val="tx1">
                              <a:lumMod val="75000"/>
                              <a:lumOff val="25000"/>
                            </a:schemeClr>
                          </a:solidFill>
                          <a:latin typeface="Roboto" pitchFamily="2" charset="0"/>
                          <a:ea typeface="Roboto" pitchFamily="2" charset="0"/>
                        </a:rPr>
                        <a:t>You might respond aggressively</a:t>
                      </a:r>
                    </a:p>
                  </a:txBody>
                  <a:tcPr>
                    <a:lnL w="28575" cap="flat" cmpd="sng" algn="ctr">
                      <a:no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400" rtl="0" eaLnBrk="1" latinLnBrk="0" hangingPunct="1">
                        <a:buFont typeface="Arial" panose="020B0604020202020204" pitchFamily="34" charset="0"/>
                        <a:buNone/>
                      </a:pPr>
                      <a:r>
                        <a:rPr lang="en-CA" sz="1600" b="1" kern="1200">
                          <a:solidFill>
                            <a:schemeClr val="tx1">
                              <a:lumMod val="75000"/>
                              <a:lumOff val="25000"/>
                            </a:schemeClr>
                          </a:solidFill>
                          <a:latin typeface="Roboto" pitchFamily="2" charset="0"/>
                          <a:ea typeface="Roboto" pitchFamily="2" charset="0"/>
                          <a:cs typeface="+mn-cs"/>
                        </a:rPr>
                        <a:t>You might respond passively</a:t>
                      </a:r>
                    </a:p>
                  </a:txBody>
                  <a:tcPr>
                    <a:lnL w="12700" cap="flat" cmpd="sng" algn="ctr">
                      <a:solidFill>
                        <a:srgbClr val="3BA950"/>
                      </a:solid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400" rtl="0" eaLnBrk="1" latinLnBrk="0" hangingPunct="1">
                        <a:buFont typeface="Arial" panose="020B0604020202020204" pitchFamily="34" charset="0"/>
                        <a:buNone/>
                      </a:pPr>
                      <a:r>
                        <a:rPr lang="en-CA" sz="1600" b="1" kern="1200" dirty="0">
                          <a:solidFill>
                            <a:schemeClr val="tx1">
                              <a:lumMod val="75000"/>
                              <a:lumOff val="25000"/>
                            </a:schemeClr>
                          </a:solidFill>
                          <a:latin typeface="Roboto" pitchFamily="2" charset="0"/>
                          <a:ea typeface="Roboto" pitchFamily="2" charset="0"/>
                          <a:cs typeface="+mn-cs"/>
                        </a:rPr>
                        <a:t>You might take time to use your communication strategies</a:t>
                      </a:r>
                    </a:p>
                  </a:txBody>
                  <a:tcPr>
                    <a:lnL w="12700" cap="flat" cmpd="sng" algn="ctr">
                      <a:solidFill>
                        <a:srgbClr val="3BA95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098666"/>
                  </a:ext>
                </a:extLst>
              </a:tr>
              <a:tr h="1133739">
                <a:tc>
                  <a:txBody>
                    <a:bodyPr/>
                    <a:lstStyle/>
                    <a:p>
                      <a:pPr marL="285750" indent="-285750">
                        <a:buFont typeface="Arial" panose="020B0604020202020204" pitchFamily="34" charset="0"/>
                        <a:buChar char="•"/>
                      </a:pPr>
                      <a:r>
                        <a:rPr lang="en-CA" sz="1600" b="0" i="0" kern="1200" dirty="0">
                          <a:solidFill>
                            <a:schemeClr val="tx1">
                              <a:lumMod val="75000"/>
                              <a:lumOff val="25000"/>
                            </a:schemeClr>
                          </a:solidFill>
                          <a:effectLst/>
                          <a:latin typeface="Roboto"/>
                          <a:ea typeface="Roboto"/>
                          <a:cs typeface="+mn-cs"/>
                        </a:rPr>
                        <a:t>You might blow up at your </a:t>
                      </a:r>
                      <a:r>
                        <a:rPr lang="en-CA" sz="1600" b="0" i="0" kern="1200" noProof="0" dirty="0">
                          <a:solidFill>
                            <a:schemeClr val="tx1">
                              <a:lumMod val="75000"/>
                              <a:lumOff val="25000"/>
                            </a:schemeClr>
                          </a:solidFill>
                          <a:effectLst/>
                          <a:latin typeface="Roboto"/>
                          <a:ea typeface="Roboto"/>
                          <a:cs typeface="+mn-cs"/>
                        </a:rPr>
                        <a:t>friend at work</a:t>
                      </a:r>
                      <a:r>
                        <a:rPr lang="en-CA" sz="1600" b="0" i="0" kern="1200" dirty="0">
                          <a:solidFill>
                            <a:schemeClr val="tx1">
                              <a:lumMod val="75000"/>
                              <a:lumOff val="25000"/>
                            </a:schemeClr>
                          </a:solidFill>
                          <a:effectLst/>
                          <a:latin typeface="Roboto"/>
                          <a:ea typeface="Roboto"/>
                          <a:cs typeface="+mn-cs"/>
                        </a:rPr>
                        <a:t>.</a:t>
                      </a:r>
                    </a:p>
                    <a:p>
                      <a:pPr marL="285750" indent="-285750">
                        <a:buFont typeface="Arial" panose="020B0604020202020204" pitchFamily="34" charset="0"/>
                        <a:buChar char="•"/>
                      </a:pPr>
                      <a:r>
                        <a:rPr lang="en-CA" sz="1600" b="0" i="0" kern="1200" dirty="0">
                          <a:solidFill>
                            <a:schemeClr val="tx1">
                              <a:lumMod val="75000"/>
                              <a:lumOff val="25000"/>
                            </a:schemeClr>
                          </a:solidFill>
                          <a:effectLst/>
                          <a:latin typeface="Roboto" pitchFamily="2" charset="0"/>
                          <a:ea typeface="Roboto" pitchFamily="2" charset="0"/>
                          <a:cs typeface="+mn-cs"/>
                        </a:rPr>
                        <a:t>You might share THEIR secrets.</a:t>
                      </a:r>
                    </a:p>
                    <a:p>
                      <a:pPr marL="285750" indent="-285750">
                        <a:buFont typeface="Arial" panose="020B0604020202020204" pitchFamily="34" charset="0"/>
                        <a:buChar char="•"/>
                      </a:pPr>
                      <a:r>
                        <a:rPr lang="en-CA" sz="1600" b="0" i="0" kern="1200" dirty="0">
                          <a:solidFill>
                            <a:schemeClr val="tx1">
                              <a:lumMod val="75000"/>
                              <a:lumOff val="25000"/>
                            </a:schemeClr>
                          </a:solidFill>
                          <a:effectLst/>
                          <a:latin typeface="Roboto" pitchFamily="2" charset="0"/>
                          <a:ea typeface="Roboto" pitchFamily="2" charset="0"/>
                          <a:cs typeface="+mn-cs"/>
                        </a:rPr>
                        <a:t>You might talk about them behind THEIR back.</a:t>
                      </a:r>
                      <a:endParaRPr lang="en-CA" sz="1600" dirty="0">
                        <a:solidFill>
                          <a:schemeClr val="tx1">
                            <a:lumMod val="75000"/>
                            <a:lumOff val="25000"/>
                          </a:schemeClr>
                        </a:solidFill>
                        <a:latin typeface="Roboto" pitchFamily="2" charset="0"/>
                        <a:ea typeface="Roboto" pitchFamily="2" charset="0"/>
                      </a:endParaRPr>
                    </a:p>
                  </a:txBody>
                  <a:tcPr>
                    <a:lnL w="28575" cap="flat" cmpd="sng" algn="ctr">
                      <a:no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7F34">
                        <a:alpha val="20000"/>
                      </a:srgbClr>
                    </a:solidFill>
                  </a:tcPr>
                </a:tc>
                <a:tc>
                  <a:txBody>
                    <a:bodyPr/>
                    <a:lstStyle/>
                    <a:p>
                      <a:pPr marL="285750" indent="-285750">
                        <a:buFont typeface="Arial" panose="020B0604020202020204" pitchFamily="34" charset="0"/>
                        <a:buChar char="•"/>
                      </a:pPr>
                      <a:r>
                        <a:rPr lang="en-CA" sz="1600" b="0" i="0" kern="1200" dirty="0">
                          <a:solidFill>
                            <a:schemeClr val="tx1">
                              <a:lumMod val="75000"/>
                              <a:lumOff val="25000"/>
                            </a:schemeClr>
                          </a:solidFill>
                          <a:effectLst/>
                          <a:latin typeface="Roboto"/>
                          <a:ea typeface="Roboto"/>
                          <a:cs typeface="+mn-cs"/>
                        </a:rPr>
                        <a:t>You might give your </a:t>
                      </a:r>
                      <a:r>
                        <a:rPr lang="en-CA" sz="1600" b="0" i="0" kern="1200" noProof="0" dirty="0">
                          <a:solidFill>
                            <a:schemeClr val="tx1">
                              <a:lumMod val="75000"/>
                              <a:lumOff val="25000"/>
                            </a:schemeClr>
                          </a:solidFill>
                          <a:effectLst/>
                          <a:latin typeface="Roboto"/>
                          <a:ea typeface="Roboto"/>
                          <a:cs typeface="+mn-cs"/>
                        </a:rPr>
                        <a:t>friend at work</a:t>
                      </a:r>
                      <a:r>
                        <a:rPr lang="en-CA" sz="1600" b="0" i="0" u="none" strike="noStrike" kern="1200" noProof="0" dirty="0">
                          <a:solidFill>
                            <a:srgbClr val="FF0000"/>
                          </a:solidFill>
                          <a:effectLst/>
                        </a:rPr>
                        <a:t> </a:t>
                      </a:r>
                      <a:r>
                        <a:rPr lang="en-CA" sz="1600" b="0" i="0" kern="1200" dirty="0">
                          <a:solidFill>
                            <a:schemeClr val="tx1">
                              <a:lumMod val="75000"/>
                              <a:lumOff val="25000"/>
                            </a:schemeClr>
                          </a:solidFill>
                          <a:effectLst/>
                          <a:latin typeface="Roboto"/>
                          <a:ea typeface="Roboto"/>
                          <a:cs typeface="+mn-cs"/>
                        </a:rPr>
                        <a:t>the cold shoulder.</a:t>
                      </a:r>
                    </a:p>
                    <a:p>
                      <a:pPr marL="285750" indent="-285750">
                        <a:buFont typeface="Arial" panose="020B0604020202020204" pitchFamily="34" charset="0"/>
                        <a:buChar char="•"/>
                      </a:pPr>
                      <a:r>
                        <a:rPr lang="en-CA" sz="1600" b="0" i="0" kern="1200" dirty="0">
                          <a:solidFill>
                            <a:schemeClr val="tx1">
                              <a:lumMod val="75000"/>
                              <a:lumOff val="25000"/>
                            </a:schemeClr>
                          </a:solidFill>
                          <a:effectLst/>
                          <a:latin typeface="Roboto" pitchFamily="2" charset="0"/>
                          <a:ea typeface="Roboto" pitchFamily="2" charset="0"/>
                          <a:cs typeface="+mn-cs"/>
                        </a:rPr>
                        <a:t>You might ignore their calls and texts.</a:t>
                      </a:r>
                    </a:p>
                    <a:p>
                      <a:endParaRPr lang="en-CA" sz="1600" b="0" i="0" kern="1200" dirty="0">
                        <a:solidFill>
                          <a:schemeClr val="tx1">
                            <a:lumMod val="75000"/>
                            <a:lumOff val="25000"/>
                          </a:schemeClr>
                        </a:solidFill>
                        <a:effectLst/>
                        <a:latin typeface="Roboto" pitchFamily="2" charset="0"/>
                        <a:ea typeface="Roboto" pitchFamily="2" charset="0"/>
                        <a:cs typeface="+mn-cs"/>
                      </a:endParaRPr>
                    </a:p>
                  </a:txBody>
                  <a:tcPr>
                    <a:lnL w="12700" cap="flat" cmpd="sng" algn="ctr">
                      <a:solidFill>
                        <a:srgbClr val="3BA950"/>
                      </a:solid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B">
                        <a:alpha val="2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sz="1600" b="0" i="0" kern="1200">
                        <a:solidFill>
                          <a:schemeClr val="tx1">
                            <a:lumMod val="75000"/>
                            <a:lumOff val="25000"/>
                          </a:schemeClr>
                        </a:solidFill>
                        <a:effectLst/>
                        <a:latin typeface="Roboto" pitchFamily="2" charset="0"/>
                        <a:ea typeface="Roboto" pitchFamily="2" charset="0"/>
                        <a:cs typeface="+mn-cs"/>
                      </a:endParaRPr>
                    </a:p>
                  </a:txBody>
                  <a:tcPr>
                    <a:lnL w="12700" cap="flat" cmpd="sng" algn="ctr">
                      <a:solidFill>
                        <a:srgbClr val="3BA95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20000"/>
                      </a:srgbClr>
                    </a:solidFill>
                  </a:tcPr>
                </a:tc>
                <a:extLst>
                  <a:ext uri="{0D108BD9-81ED-4DB2-BD59-A6C34878D82A}">
                    <a16:rowId xmlns:a16="http://schemas.microsoft.com/office/drawing/2014/main" val="4122272445"/>
                  </a:ext>
                </a:extLst>
              </a:tr>
              <a:tr h="1467853">
                <a:tc>
                  <a:txBody>
                    <a:bodyPr/>
                    <a:lstStyle/>
                    <a:p>
                      <a:pPr marL="0" indent="0">
                        <a:buFont typeface="Arial" panose="020B0604020202020204" pitchFamily="34" charset="0"/>
                        <a:buNone/>
                      </a:pPr>
                      <a:r>
                        <a:rPr lang="en-CA" sz="1600">
                          <a:solidFill>
                            <a:schemeClr val="tx1">
                              <a:lumMod val="75000"/>
                              <a:lumOff val="25000"/>
                            </a:schemeClr>
                          </a:solidFill>
                          <a:latin typeface="Roboto" pitchFamily="2" charset="0"/>
                          <a:ea typeface="Roboto" pitchFamily="2" charset="0"/>
                        </a:rPr>
                        <a:t>If you do this…</a:t>
                      </a:r>
                    </a:p>
                    <a:p>
                      <a:pPr marL="285750" indent="-285750">
                        <a:buFont typeface="Arial" panose="020B0604020202020204" pitchFamily="34" charset="0"/>
                        <a:buChar char="•"/>
                      </a:pPr>
                      <a:r>
                        <a:rPr lang="en-CA" sz="1600">
                          <a:solidFill>
                            <a:schemeClr val="tx1">
                              <a:lumMod val="75000"/>
                              <a:lumOff val="25000"/>
                            </a:schemeClr>
                          </a:solidFill>
                          <a:latin typeface="Roboto"/>
                          <a:ea typeface="Roboto"/>
                        </a:rPr>
                        <a:t>The problem won't get solved.</a:t>
                      </a:r>
                    </a:p>
                    <a:p>
                      <a:pPr marL="285750" indent="-285750">
                        <a:buFont typeface="Arial" panose="020B0604020202020204" pitchFamily="34" charset="0"/>
                        <a:buChar char="•"/>
                      </a:pPr>
                      <a:r>
                        <a:rPr lang="en-CA" sz="1600">
                          <a:solidFill>
                            <a:schemeClr val="tx1">
                              <a:lumMod val="75000"/>
                              <a:lumOff val="25000"/>
                            </a:schemeClr>
                          </a:solidFill>
                          <a:latin typeface="Roboto" pitchFamily="2" charset="0"/>
                          <a:ea typeface="Roboto" pitchFamily="2" charset="0"/>
                        </a:rPr>
                        <a:t>The situation might get worse.</a:t>
                      </a:r>
                    </a:p>
                    <a:p>
                      <a:pPr marL="285750" indent="-285750">
                        <a:buFont typeface="Arial" panose="020B0604020202020204" pitchFamily="34" charset="0"/>
                        <a:buChar char="•"/>
                      </a:pPr>
                      <a:r>
                        <a:rPr lang="en-CA" sz="1600">
                          <a:solidFill>
                            <a:schemeClr val="tx1">
                              <a:lumMod val="75000"/>
                              <a:lumOff val="25000"/>
                            </a:schemeClr>
                          </a:solidFill>
                          <a:latin typeface="Roboto" pitchFamily="2" charset="0"/>
                          <a:ea typeface="Roboto" pitchFamily="2" charset="0"/>
                        </a:rPr>
                        <a:t>Your relationship could be really damaged.</a:t>
                      </a:r>
                    </a:p>
                  </a:txBody>
                  <a:tcPr>
                    <a:lnL w="28575" cap="flat" cmpd="sng" algn="ctr">
                      <a:no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7F34">
                        <a:alpha val="10196"/>
                      </a:srgbClr>
                    </a:solidFill>
                  </a:tcPr>
                </a:tc>
                <a:tc>
                  <a:txBody>
                    <a:bodyPr/>
                    <a:lstStyle/>
                    <a:p>
                      <a:r>
                        <a:rPr lang="en-CA" sz="1600" b="0" i="0" kern="1200">
                          <a:solidFill>
                            <a:schemeClr val="tx1">
                              <a:lumMod val="75000"/>
                              <a:lumOff val="25000"/>
                            </a:schemeClr>
                          </a:solidFill>
                          <a:effectLst/>
                          <a:latin typeface="Roboto" pitchFamily="2" charset="0"/>
                          <a:ea typeface="Roboto" pitchFamily="2" charset="0"/>
                          <a:cs typeface="+mn-cs"/>
                        </a:rPr>
                        <a:t>If you do this…</a:t>
                      </a:r>
                    </a:p>
                    <a:p>
                      <a:pPr marL="285750" indent="-285750">
                        <a:buFont typeface="Arial" panose="020B0604020202020204" pitchFamily="34" charset="0"/>
                        <a:buChar char="•"/>
                      </a:pPr>
                      <a:r>
                        <a:rPr lang="en-CA" sz="1600" b="0" i="0" kern="1200">
                          <a:solidFill>
                            <a:schemeClr val="tx1">
                              <a:lumMod val="75000"/>
                              <a:lumOff val="25000"/>
                            </a:schemeClr>
                          </a:solidFill>
                          <a:effectLst/>
                          <a:latin typeface="Roboto" pitchFamily="2" charset="0"/>
                          <a:ea typeface="Roboto" pitchFamily="2" charset="0"/>
                          <a:cs typeface="+mn-cs"/>
                        </a:rPr>
                        <a:t>The problem still doesn’t get solved.</a:t>
                      </a:r>
                    </a:p>
                    <a:p>
                      <a:pPr marL="285750" indent="-285750">
                        <a:buFont typeface="Arial" panose="020B0604020202020204" pitchFamily="34" charset="0"/>
                        <a:buChar char="•"/>
                      </a:pPr>
                      <a:r>
                        <a:rPr lang="en-CA" sz="1600" b="0" i="0" kern="1200">
                          <a:solidFill>
                            <a:schemeClr val="tx1">
                              <a:lumMod val="75000"/>
                              <a:lumOff val="25000"/>
                            </a:schemeClr>
                          </a:solidFill>
                          <a:effectLst/>
                          <a:latin typeface="Roboto" pitchFamily="2" charset="0"/>
                          <a:ea typeface="Roboto" pitchFamily="2" charset="0"/>
                          <a:cs typeface="+mn-cs"/>
                        </a:rPr>
                        <a:t>You might end up hanging on to your anger and resentment for a long time.</a:t>
                      </a:r>
                    </a:p>
                  </a:txBody>
                  <a:tcPr>
                    <a:lnL w="12700" cap="flat" cmpd="sng" algn="ctr">
                      <a:solidFill>
                        <a:srgbClr val="3BA950"/>
                      </a:solid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B">
                        <a:alpha val="10196"/>
                      </a:srgbClr>
                    </a:solidFill>
                  </a:tcPr>
                </a:tc>
                <a:tc>
                  <a:txBody>
                    <a:bodyPr/>
                    <a:lstStyle/>
                    <a:p>
                      <a:endParaRPr lang="en-CA" sz="1600" b="0" i="0" kern="1200" dirty="0">
                        <a:solidFill>
                          <a:schemeClr val="tx1">
                            <a:lumMod val="75000"/>
                            <a:lumOff val="25000"/>
                          </a:schemeClr>
                        </a:solidFill>
                        <a:effectLst/>
                        <a:latin typeface="Roboto" pitchFamily="2" charset="0"/>
                        <a:ea typeface="Roboto" pitchFamily="2" charset="0"/>
                        <a:cs typeface="+mn-cs"/>
                      </a:endParaRPr>
                    </a:p>
                  </a:txBody>
                  <a:tcPr>
                    <a:lnL w="12700" cap="flat" cmpd="sng" algn="ctr">
                      <a:solidFill>
                        <a:srgbClr val="3BA95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10196"/>
                      </a:srgbClr>
                    </a:solidFill>
                  </a:tcPr>
                </a:tc>
                <a:extLst>
                  <a:ext uri="{0D108BD9-81ED-4DB2-BD59-A6C34878D82A}">
                    <a16:rowId xmlns:a16="http://schemas.microsoft.com/office/drawing/2014/main" val="3541453181"/>
                  </a:ext>
                </a:extLst>
              </a:tr>
            </a:tbl>
          </a:graphicData>
        </a:graphic>
      </p:graphicFrame>
    </p:spTree>
    <p:extLst>
      <p:ext uri="{BB962C8B-B14F-4D97-AF65-F5344CB8AC3E}">
        <p14:creationId xmlns:p14="http://schemas.microsoft.com/office/powerpoint/2010/main" val="3950494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 y="1191418"/>
            <a:ext cx="3444240" cy="1325563"/>
          </a:xfrm>
        </p:spPr>
        <p:txBody>
          <a:bodyPr vert="horz" lIns="91440" tIns="45720" rIns="91440" bIns="45720" rtlCol="0" anchor="ctr">
            <a:noAutofit/>
          </a:bodyPr>
          <a:lstStyle/>
          <a:p>
            <a:pPr>
              <a:lnSpc>
                <a:spcPct val="110000"/>
              </a:lnSpc>
            </a:pPr>
            <a:r>
              <a:rPr lang="en-CA" sz="4800" b="1" dirty="0">
                <a:latin typeface="Arial" panose="020B0604020202020204" pitchFamily="34" charset="0"/>
                <a:cs typeface="Arial" panose="020B0604020202020204" pitchFamily="34" charset="0"/>
              </a:rPr>
              <a:t>We are learning</a:t>
            </a:r>
          </a:p>
        </p:txBody>
      </p:sp>
      <p:sp>
        <p:nvSpPr>
          <p:cNvPr id="5" name="TextBox 4">
            <a:extLst>
              <a:ext uri="{FF2B5EF4-FFF2-40B4-BE49-F238E27FC236}">
                <a16:creationId xmlns:a16="http://schemas.microsoft.com/office/drawing/2014/main" id="{860F39DF-2664-3BFB-AB9D-264946A9CF54}"/>
              </a:ext>
            </a:extLst>
          </p:cNvPr>
          <p:cNvSpPr txBox="1"/>
          <p:nvPr/>
        </p:nvSpPr>
        <p:spPr>
          <a:xfrm>
            <a:off x="3952875" y="458956"/>
            <a:ext cx="8117205" cy="5324535"/>
          </a:xfrm>
          <a:prstGeom prst="rect">
            <a:avLst/>
          </a:prstGeom>
          <a:noFill/>
        </p:spPr>
        <p:txBody>
          <a:bodyPr wrap="square">
            <a:spAutoFit/>
          </a:bodyPr>
          <a:lstStyle/>
          <a:p>
            <a:pPr marL="571500" lvl="0" indent="-571500">
              <a:spcBef>
                <a:spcPts val="1200"/>
              </a:spcBef>
              <a:spcAft>
                <a:spcPts val="1200"/>
              </a:spcAft>
              <a:buSzPct val="100000"/>
              <a:buFont typeface="Arial" panose="020B0604020202020204" pitchFamily="34" charset="0"/>
              <a:buChar char="•"/>
            </a:pPr>
            <a:r>
              <a:rPr lang="en-US" sz="4000" dirty="0">
                <a:solidFill>
                  <a:srgbClr val="0075B5"/>
                </a:solidFill>
                <a:latin typeface="Arial" panose="020B0604020202020204" pitchFamily="34" charset="0"/>
                <a:cs typeface="Arial" panose="020B0604020202020204" pitchFamily="34" charset="0"/>
              </a:rPr>
              <a:t>To develop effective communication skills and understand their importance in personal and professional relationships</a:t>
            </a:r>
          </a:p>
          <a:p>
            <a:pPr marL="571500" lvl="0" indent="-571500">
              <a:spcBef>
                <a:spcPts val="1200"/>
              </a:spcBef>
              <a:spcAft>
                <a:spcPts val="1200"/>
              </a:spcAft>
              <a:buSzPct val="100000"/>
              <a:buFont typeface="Arial" panose="020B0604020202020204" pitchFamily="34" charset="0"/>
              <a:buChar char="•"/>
            </a:pPr>
            <a:r>
              <a:rPr lang="en-US" sz="4000" dirty="0">
                <a:solidFill>
                  <a:srgbClr val="0075B5"/>
                </a:solidFill>
                <a:latin typeface="Arial" panose="020B0604020202020204" pitchFamily="34" charset="0"/>
                <a:cs typeface="Arial" panose="020B0604020202020204" pitchFamily="34" charset="0"/>
              </a:rPr>
              <a:t>To apply strategies for resolving conflict in a constructive and respectful manner</a:t>
            </a:r>
            <a:r>
              <a:rPr lang="en-CA" sz="4000" dirty="0">
                <a:solidFill>
                  <a:srgbClr val="0075B5"/>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401895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DFC2DE-BBCC-4893-A9DE-39DD4B96CAB3}"/>
              </a:ext>
            </a:extLst>
          </p:cNvPr>
          <p:cNvSpPr>
            <a:spLocks noGrp="1"/>
          </p:cNvSpPr>
          <p:nvPr>
            <p:ph type="title"/>
          </p:nvPr>
        </p:nvSpPr>
        <p:spPr/>
        <p:txBody>
          <a:bodyPr>
            <a:noAutofit/>
          </a:bodyPr>
          <a:lstStyle/>
          <a:p>
            <a:pPr algn="ctr"/>
            <a:r>
              <a:rPr lang="en-CA" sz="2400" b="1" dirty="0">
                <a:solidFill>
                  <a:srgbClr val="277F33"/>
                </a:solidFill>
                <a:latin typeface="Arial" panose="020B0604020202020204" pitchFamily="34" charset="0"/>
                <a:cs typeface="Arial" panose="020B0604020202020204" pitchFamily="34" charset="0"/>
              </a:rPr>
              <a:t>A friend at work has repeated something you told them in confidence. It is kind of embarrassing, and now lots of people know about it. </a:t>
            </a:r>
          </a:p>
        </p:txBody>
      </p:sp>
      <p:graphicFrame>
        <p:nvGraphicFramePr>
          <p:cNvPr id="4" name="Table 8">
            <a:extLst>
              <a:ext uri="{FF2B5EF4-FFF2-40B4-BE49-F238E27FC236}">
                <a16:creationId xmlns:a16="http://schemas.microsoft.com/office/drawing/2014/main" id="{C5897DB5-0C3A-4FE2-9C6C-CA2DC776EF3F}"/>
              </a:ext>
            </a:extLst>
          </p:cNvPr>
          <p:cNvGraphicFramePr>
            <a:graphicFrameLocks noGrp="1"/>
          </p:cNvGraphicFramePr>
          <p:nvPr>
            <p:extLst>
              <p:ext uri="{D42A27DB-BD31-4B8C-83A1-F6EECF244321}">
                <p14:modId xmlns:p14="http://schemas.microsoft.com/office/powerpoint/2010/main" val="3769000933"/>
              </p:ext>
            </p:extLst>
          </p:nvPr>
        </p:nvGraphicFramePr>
        <p:xfrm>
          <a:off x="616792" y="2037348"/>
          <a:ext cx="11149263" cy="4236720"/>
        </p:xfrm>
        <a:graphic>
          <a:graphicData uri="http://schemas.openxmlformats.org/drawingml/2006/table">
            <a:tbl>
              <a:tblPr firstRow="1" bandRow="1">
                <a:tableStyleId>{5C22544A-7EE6-4342-B048-85BDC9FD1C3A}</a:tableStyleId>
              </a:tblPr>
              <a:tblGrid>
                <a:gridCol w="3716421">
                  <a:extLst>
                    <a:ext uri="{9D8B030D-6E8A-4147-A177-3AD203B41FA5}">
                      <a16:colId xmlns:a16="http://schemas.microsoft.com/office/drawing/2014/main" val="1530733245"/>
                    </a:ext>
                  </a:extLst>
                </a:gridCol>
                <a:gridCol w="3716421">
                  <a:extLst>
                    <a:ext uri="{9D8B030D-6E8A-4147-A177-3AD203B41FA5}">
                      <a16:colId xmlns:a16="http://schemas.microsoft.com/office/drawing/2014/main" val="2929008401"/>
                    </a:ext>
                  </a:extLst>
                </a:gridCol>
                <a:gridCol w="3716421">
                  <a:extLst>
                    <a:ext uri="{9D8B030D-6E8A-4147-A177-3AD203B41FA5}">
                      <a16:colId xmlns:a16="http://schemas.microsoft.com/office/drawing/2014/main" val="2145752048"/>
                    </a:ext>
                  </a:extLst>
                </a:gridCol>
              </a:tblGrid>
              <a:tr h="433137">
                <a:tc>
                  <a:txBody>
                    <a:bodyPr/>
                    <a:lstStyle/>
                    <a:p>
                      <a:pPr marL="0" indent="0" algn="ctr">
                        <a:buFont typeface="Arial" panose="020B0604020202020204" pitchFamily="34" charset="0"/>
                        <a:buNone/>
                      </a:pPr>
                      <a:r>
                        <a:rPr lang="en-CA">
                          <a:solidFill>
                            <a:schemeClr val="tx1">
                              <a:lumMod val="75000"/>
                              <a:lumOff val="25000"/>
                            </a:schemeClr>
                          </a:solidFill>
                          <a:latin typeface="Roboto" pitchFamily="2" charset="0"/>
                          <a:ea typeface="Roboto" pitchFamily="2" charset="0"/>
                        </a:rPr>
                        <a:t>You might respond aggressively</a:t>
                      </a:r>
                    </a:p>
                  </a:txBody>
                  <a:tcPr>
                    <a:lnL w="28575" cap="flat" cmpd="sng" algn="ctr">
                      <a:no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400" rtl="0" eaLnBrk="1" latinLnBrk="0" hangingPunct="1">
                        <a:buFont typeface="Arial" panose="020B0604020202020204" pitchFamily="34" charset="0"/>
                        <a:buNone/>
                      </a:pPr>
                      <a:r>
                        <a:rPr lang="en-CA" sz="1800" b="1" kern="1200">
                          <a:solidFill>
                            <a:schemeClr val="tx1">
                              <a:lumMod val="75000"/>
                              <a:lumOff val="25000"/>
                            </a:schemeClr>
                          </a:solidFill>
                          <a:latin typeface="Roboto" pitchFamily="2" charset="0"/>
                          <a:ea typeface="Roboto" pitchFamily="2" charset="0"/>
                          <a:cs typeface="+mn-cs"/>
                        </a:rPr>
                        <a:t>You might respond passively</a:t>
                      </a:r>
                    </a:p>
                  </a:txBody>
                  <a:tcPr>
                    <a:lnL w="12700" cap="flat" cmpd="sng" algn="ctr">
                      <a:solidFill>
                        <a:srgbClr val="3BA950"/>
                      </a:solid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defTabSz="914400" rtl="0" eaLnBrk="1" latinLnBrk="0" hangingPunct="1">
                        <a:buFont typeface="Arial" panose="020B0604020202020204" pitchFamily="34" charset="0"/>
                        <a:buNone/>
                      </a:pPr>
                      <a:r>
                        <a:rPr lang="en-CA" sz="1800" b="1" kern="1200" dirty="0">
                          <a:solidFill>
                            <a:schemeClr val="tx1">
                              <a:lumMod val="75000"/>
                              <a:lumOff val="25000"/>
                            </a:schemeClr>
                          </a:solidFill>
                          <a:latin typeface="Roboto" pitchFamily="2" charset="0"/>
                          <a:ea typeface="Roboto" pitchFamily="2" charset="0"/>
                          <a:cs typeface="+mn-cs"/>
                        </a:rPr>
                        <a:t>You might take time to use your communication strategies</a:t>
                      </a:r>
                    </a:p>
                  </a:txBody>
                  <a:tcPr>
                    <a:lnL w="12700" cap="flat" cmpd="sng" algn="ctr">
                      <a:solidFill>
                        <a:srgbClr val="3BA95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098666"/>
                  </a:ext>
                </a:extLst>
              </a:tr>
              <a:tr h="1284972">
                <a:tc>
                  <a:txBody>
                    <a:bodyPr/>
                    <a:lstStyle/>
                    <a:p>
                      <a:pPr marL="285750" indent="-285750">
                        <a:buFont typeface="Arial" panose="020B0604020202020204" pitchFamily="34" charset="0"/>
                        <a:buChar char="•"/>
                      </a:pPr>
                      <a:r>
                        <a:rPr lang="en-CA" sz="1600" b="0" i="0" kern="1200" dirty="0">
                          <a:solidFill>
                            <a:schemeClr val="tx1">
                              <a:lumMod val="75000"/>
                              <a:lumOff val="25000"/>
                            </a:schemeClr>
                          </a:solidFill>
                          <a:effectLst/>
                          <a:latin typeface="Roboto"/>
                          <a:ea typeface="Roboto"/>
                          <a:cs typeface="+mn-cs"/>
                        </a:rPr>
                        <a:t>You might blow up at your friend at work.</a:t>
                      </a:r>
                    </a:p>
                    <a:p>
                      <a:pPr marL="285750" indent="-285750">
                        <a:buFont typeface="Arial" panose="020B0604020202020204" pitchFamily="34" charset="0"/>
                        <a:buChar char="•"/>
                      </a:pPr>
                      <a:r>
                        <a:rPr lang="en-CA" sz="1600" b="0" i="0" kern="1200" dirty="0">
                          <a:solidFill>
                            <a:schemeClr val="tx1">
                              <a:lumMod val="75000"/>
                              <a:lumOff val="25000"/>
                            </a:schemeClr>
                          </a:solidFill>
                          <a:effectLst/>
                          <a:latin typeface="Roboto" pitchFamily="2" charset="0"/>
                          <a:ea typeface="Roboto" pitchFamily="2" charset="0"/>
                          <a:cs typeface="+mn-cs"/>
                        </a:rPr>
                        <a:t>You might share THEIR secrets.</a:t>
                      </a:r>
                    </a:p>
                    <a:p>
                      <a:pPr marL="285750" indent="-285750">
                        <a:buFont typeface="Arial" panose="020B0604020202020204" pitchFamily="34" charset="0"/>
                        <a:buChar char="•"/>
                      </a:pPr>
                      <a:r>
                        <a:rPr lang="en-CA" sz="1600" b="0" i="0" kern="1200" dirty="0">
                          <a:solidFill>
                            <a:schemeClr val="tx1">
                              <a:lumMod val="75000"/>
                              <a:lumOff val="25000"/>
                            </a:schemeClr>
                          </a:solidFill>
                          <a:effectLst/>
                          <a:latin typeface="Roboto" pitchFamily="2" charset="0"/>
                          <a:ea typeface="Roboto" pitchFamily="2" charset="0"/>
                          <a:cs typeface="+mn-cs"/>
                        </a:rPr>
                        <a:t>You might talk about them behind THEIR back.</a:t>
                      </a:r>
                      <a:endParaRPr lang="en-CA" sz="1600" dirty="0">
                        <a:solidFill>
                          <a:schemeClr val="tx1">
                            <a:lumMod val="75000"/>
                            <a:lumOff val="25000"/>
                          </a:schemeClr>
                        </a:solidFill>
                        <a:latin typeface="Roboto" pitchFamily="2" charset="0"/>
                        <a:ea typeface="Roboto" pitchFamily="2" charset="0"/>
                      </a:endParaRPr>
                    </a:p>
                  </a:txBody>
                  <a:tcPr>
                    <a:lnL w="28575" cap="flat" cmpd="sng" algn="ctr">
                      <a:no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7F34">
                        <a:alpha val="20000"/>
                      </a:srgbClr>
                    </a:solidFill>
                  </a:tcPr>
                </a:tc>
                <a:tc>
                  <a:txBody>
                    <a:bodyPr/>
                    <a:lstStyle/>
                    <a:p>
                      <a:pPr marL="285750" indent="-285750">
                        <a:buFont typeface="Arial" panose="020B0604020202020204" pitchFamily="34" charset="0"/>
                        <a:buChar char="•"/>
                      </a:pPr>
                      <a:r>
                        <a:rPr lang="en-CA" sz="1600" b="0" i="0" kern="1200" dirty="0">
                          <a:solidFill>
                            <a:schemeClr val="tx1">
                              <a:lumMod val="75000"/>
                              <a:lumOff val="25000"/>
                            </a:schemeClr>
                          </a:solidFill>
                          <a:effectLst/>
                          <a:latin typeface="Roboto"/>
                          <a:ea typeface="Roboto"/>
                          <a:cs typeface="+mn-cs"/>
                        </a:rPr>
                        <a:t>You might give your </a:t>
                      </a:r>
                      <a:r>
                        <a:rPr lang="en-CA" sz="1600" b="0" i="0" kern="1200" noProof="0" dirty="0">
                          <a:solidFill>
                            <a:schemeClr val="tx1">
                              <a:lumMod val="75000"/>
                              <a:lumOff val="25000"/>
                            </a:schemeClr>
                          </a:solidFill>
                          <a:effectLst/>
                          <a:latin typeface="Roboto"/>
                          <a:ea typeface="Roboto"/>
                          <a:cs typeface="+mn-cs"/>
                        </a:rPr>
                        <a:t>friend at work</a:t>
                      </a:r>
                      <a:r>
                        <a:rPr lang="en-CA" sz="1600" b="0" i="0" u="none" strike="noStrike" kern="1200" noProof="0" dirty="0">
                          <a:solidFill>
                            <a:srgbClr val="FF0000"/>
                          </a:solidFill>
                          <a:effectLst/>
                        </a:rPr>
                        <a:t> </a:t>
                      </a:r>
                      <a:r>
                        <a:rPr lang="en-CA" sz="1600" b="0" i="0" kern="1200" dirty="0">
                          <a:solidFill>
                            <a:schemeClr val="tx1">
                              <a:lumMod val="75000"/>
                              <a:lumOff val="25000"/>
                            </a:schemeClr>
                          </a:solidFill>
                          <a:effectLst/>
                          <a:latin typeface="Roboto"/>
                          <a:ea typeface="Roboto"/>
                          <a:cs typeface="+mn-cs"/>
                        </a:rPr>
                        <a:t>the cold shoulder.</a:t>
                      </a:r>
                    </a:p>
                    <a:p>
                      <a:pPr marL="285750" indent="-285750">
                        <a:buFont typeface="Arial" panose="020B0604020202020204" pitchFamily="34" charset="0"/>
                        <a:buChar char="•"/>
                      </a:pPr>
                      <a:r>
                        <a:rPr lang="en-CA" sz="1600" b="0" i="0" kern="1200" dirty="0">
                          <a:solidFill>
                            <a:schemeClr val="tx1">
                              <a:lumMod val="75000"/>
                              <a:lumOff val="25000"/>
                            </a:schemeClr>
                          </a:solidFill>
                          <a:effectLst/>
                          <a:latin typeface="Roboto" pitchFamily="2" charset="0"/>
                          <a:ea typeface="Roboto" pitchFamily="2" charset="0"/>
                          <a:cs typeface="+mn-cs"/>
                        </a:rPr>
                        <a:t>You might ignore their calls and texts.</a:t>
                      </a:r>
                    </a:p>
                    <a:p>
                      <a:endParaRPr lang="en-CA" sz="1600" b="0" i="0" kern="1200" dirty="0">
                        <a:solidFill>
                          <a:schemeClr val="tx1">
                            <a:lumMod val="75000"/>
                            <a:lumOff val="25000"/>
                          </a:schemeClr>
                        </a:solidFill>
                        <a:effectLst/>
                        <a:latin typeface="Roboto" pitchFamily="2" charset="0"/>
                        <a:ea typeface="Roboto" pitchFamily="2" charset="0"/>
                        <a:cs typeface="+mn-cs"/>
                      </a:endParaRPr>
                    </a:p>
                  </a:txBody>
                  <a:tcPr>
                    <a:lnL w="12700" cap="flat" cmpd="sng" algn="ctr">
                      <a:solidFill>
                        <a:srgbClr val="3BA950"/>
                      </a:solid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B">
                        <a:alpha val="20000"/>
                      </a:srgbClr>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CA" sz="1600" b="0" i="0" kern="1200" dirty="0">
                          <a:solidFill>
                            <a:schemeClr val="tx1">
                              <a:lumMod val="75000"/>
                              <a:lumOff val="25000"/>
                            </a:schemeClr>
                          </a:solidFill>
                          <a:effectLst/>
                          <a:latin typeface="Roboto"/>
                          <a:ea typeface="Roboto"/>
                          <a:cs typeface="+mn-cs"/>
                        </a:rPr>
                        <a:t>You could explain to your </a:t>
                      </a:r>
                      <a:r>
                        <a:rPr lang="en-CA" sz="1600" b="0" i="0" kern="1200" noProof="0" dirty="0">
                          <a:solidFill>
                            <a:schemeClr val="tx1">
                              <a:lumMod val="75000"/>
                              <a:lumOff val="25000"/>
                            </a:schemeClr>
                          </a:solidFill>
                          <a:effectLst/>
                          <a:latin typeface="Roboto"/>
                          <a:ea typeface="Roboto"/>
                          <a:cs typeface="+mn-cs"/>
                        </a:rPr>
                        <a:t>friend at work</a:t>
                      </a:r>
                      <a:r>
                        <a:rPr lang="en-CA" sz="1600" b="0" i="0" u="none" strike="noStrike" kern="1200" noProof="0" dirty="0">
                          <a:solidFill>
                            <a:srgbClr val="FF0000"/>
                          </a:solidFill>
                          <a:effectLst/>
                        </a:rPr>
                        <a:t> </a:t>
                      </a:r>
                      <a:r>
                        <a:rPr lang="en-CA" sz="1600" b="0" i="0" kern="1200" dirty="0">
                          <a:solidFill>
                            <a:schemeClr val="tx1">
                              <a:lumMod val="75000"/>
                              <a:lumOff val="25000"/>
                            </a:schemeClr>
                          </a:solidFill>
                          <a:effectLst/>
                          <a:latin typeface="Roboto"/>
                          <a:ea typeface="Roboto"/>
                          <a:cs typeface="+mn-cs"/>
                        </a:rPr>
                        <a:t>how you are feeling using effective communication.</a:t>
                      </a:r>
                    </a:p>
                  </a:txBody>
                  <a:tcPr>
                    <a:lnL w="12700" cap="flat" cmpd="sng" algn="ctr">
                      <a:solidFill>
                        <a:srgbClr val="3BA95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20000"/>
                      </a:srgbClr>
                    </a:solidFill>
                  </a:tcPr>
                </a:tc>
                <a:extLst>
                  <a:ext uri="{0D108BD9-81ED-4DB2-BD59-A6C34878D82A}">
                    <a16:rowId xmlns:a16="http://schemas.microsoft.com/office/drawing/2014/main" val="4122272445"/>
                  </a:ext>
                </a:extLst>
              </a:tr>
              <a:tr h="1467853">
                <a:tc>
                  <a:txBody>
                    <a:bodyPr/>
                    <a:lstStyle/>
                    <a:p>
                      <a:pPr marL="0" indent="0">
                        <a:buFont typeface="Arial" panose="020B0604020202020204" pitchFamily="34" charset="0"/>
                        <a:buNone/>
                      </a:pPr>
                      <a:r>
                        <a:rPr lang="en-CA" sz="1600">
                          <a:solidFill>
                            <a:schemeClr val="tx1">
                              <a:lumMod val="75000"/>
                              <a:lumOff val="25000"/>
                            </a:schemeClr>
                          </a:solidFill>
                          <a:latin typeface="Roboto" pitchFamily="2" charset="0"/>
                          <a:ea typeface="Roboto" pitchFamily="2" charset="0"/>
                        </a:rPr>
                        <a:t>If you do this…</a:t>
                      </a:r>
                    </a:p>
                    <a:p>
                      <a:pPr marL="285750" indent="-285750">
                        <a:buFont typeface="Arial" panose="020B0604020202020204" pitchFamily="34" charset="0"/>
                        <a:buChar char="•"/>
                      </a:pPr>
                      <a:r>
                        <a:rPr lang="en-CA" sz="1600">
                          <a:solidFill>
                            <a:schemeClr val="tx1">
                              <a:lumMod val="75000"/>
                              <a:lumOff val="25000"/>
                            </a:schemeClr>
                          </a:solidFill>
                          <a:latin typeface="Roboto"/>
                          <a:ea typeface="Roboto"/>
                        </a:rPr>
                        <a:t>The problem won't get solved.</a:t>
                      </a:r>
                    </a:p>
                    <a:p>
                      <a:pPr marL="285750" indent="-285750">
                        <a:buFont typeface="Arial" panose="020B0604020202020204" pitchFamily="34" charset="0"/>
                        <a:buChar char="•"/>
                      </a:pPr>
                      <a:r>
                        <a:rPr lang="en-CA" sz="1600">
                          <a:solidFill>
                            <a:schemeClr val="tx1">
                              <a:lumMod val="75000"/>
                              <a:lumOff val="25000"/>
                            </a:schemeClr>
                          </a:solidFill>
                          <a:latin typeface="Roboto" pitchFamily="2" charset="0"/>
                          <a:ea typeface="Roboto" pitchFamily="2" charset="0"/>
                        </a:rPr>
                        <a:t>The situation might get worse.</a:t>
                      </a:r>
                    </a:p>
                    <a:p>
                      <a:pPr marL="285750" indent="-285750">
                        <a:buFont typeface="Arial" panose="020B0604020202020204" pitchFamily="34" charset="0"/>
                        <a:buChar char="•"/>
                      </a:pPr>
                      <a:r>
                        <a:rPr lang="en-CA" sz="1600">
                          <a:solidFill>
                            <a:schemeClr val="tx1">
                              <a:lumMod val="75000"/>
                              <a:lumOff val="25000"/>
                            </a:schemeClr>
                          </a:solidFill>
                          <a:latin typeface="Roboto" pitchFamily="2" charset="0"/>
                          <a:ea typeface="Roboto" pitchFamily="2" charset="0"/>
                        </a:rPr>
                        <a:t>Your relationship could be really damaged.</a:t>
                      </a:r>
                    </a:p>
                  </a:txBody>
                  <a:tcPr>
                    <a:lnL w="28575" cap="flat" cmpd="sng" algn="ctr">
                      <a:no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7F34">
                        <a:alpha val="10196"/>
                      </a:srgbClr>
                    </a:solidFill>
                  </a:tcPr>
                </a:tc>
                <a:tc>
                  <a:txBody>
                    <a:bodyPr/>
                    <a:lstStyle/>
                    <a:p>
                      <a:r>
                        <a:rPr lang="en-CA" sz="1600" b="0" i="0" kern="1200">
                          <a:solidFill>
                            <a:schemeClr val="tx1">
                              <a:lumMod val="75000"/>
                              <a:lumOff val="25000"/>
                            </a:schemeClr>
                          </a:solidFill>
                          <a:effectLst/>
                          <a:latin typeface="Roboto" pitchFamily="2" charset="0"/>
                          <a:ea typeface="Roboto" pitchFamily="2" charset="0"/>
                          <a:cs typeface="+mn-cs"/>
                        </a:rPr>
                        <a:t>If you do this…</a:t>
                      </a:r>
                    </a:p>
                    <a:p>
                      <a:pPr marL="285750" indent="-285750">
                        <a:buFont typeface="Arial" panose="020B0604020202020204" pitchFamily="34" charset="0"/>
                        <a:buChar char="•"/>
                      </a:pPr>
                      <a:r>
                        <a:rPr lang="en-CA" sz="1600" b="0" i="0" kern="1200">
                          <a:solidFill>
                            <a:schemeClr val="tx1">
                              <a:lumMod val="75000"/>
                              <a:lumOff val="25000"/>
                            </a:schemeClr>
                          </a:solidFill>
                          <a:effectLst/>
                          <a:latin typeface="Roboto" pitchFamily="2" charset="0"/>
                          <a:ea typeface="Roboto" pitchFamily="2" charset="0"/>
                          <a:cs typeface="+mn-cs"/>
                        </a:rPr>
                        <a:t>The problem still doesn’t get solved.</a:t>
                      </a:r>
                    </a:p>
                    <a:p>
                      <a:pPr marL="285750" indent="-285750">
                        <a:buFont typeface="Arial" panose="020B0604020202020204" pitchFamily="34" charset="0"/>
                        <a:buChar char="•"/>
                      </a:pPr>
                      <a:r>
                        <a:rPr lang="en-CA" sz="1600" b="0" i="0" kern="1200">
                          <a:solidFill>
                            <a:schemeClr val="tx1">
                              <a:lumMod val="75000"/>
                              <a:lumOff val="25000"/>
                            </a:schemeClr>
                          </a:solidFill>
                          <a:effectLst/>
                          <a:latin typeface="Roboto" pitchFamily="2" charset="0"/>
                          <a:ea typeface="Roboto" pitchFamily="2" charset="0"/>
                          <a:cs typeface="+mn-cs"/>
                        </a:rPr>
                        <a:t>You might end up hanging on to your anger and resentment for a long time.</a:t>
                      </a:r>
                    </a:p>
                  </a:txBody>
                  <a:tcPr>
                    <a:lnL w="12700" cap="flat" cmpd="sng" algn="ctr">
                      <a:solidFill>
                        <a:srgbClr val="3BA950"/>
                      </a:solidFill>
                      <a:prstDash val="solid"/>
                      <a:round/>
                      <a:headEnd type="none" w="med" len="med"/>
                      <a:tailEnd type="none" w="med" len="med"/>
                    </a:lnL>
                    <a:lnR w="12700" cap="flat" cmpd="sng" algn="ctr">
                      <a:solidFill>
                        <a:srgbClr val="3BA950"/>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B">
                        <a:alpha val="10196"/>
                      </a:srgbClr>
                    </a:solidFill>
                  </a:tcPr>
                </a:tc>
                <a:tc>
                  <a:txBody>
                    <a:bodyPr/>
                    <a:lstStyle/>
                    <a:p>
                      <a:r>
                        <a:rPr lang="en-CA" sz="1600" b="0" i="0" kern="1200" dirty="0">
                          <a:solidFill>
                            <a:schemeClr val="tx1">
                              <a:lumMod val="75000"/>
                              <a:lumOff val="25000"/>
                            </a:schemeClr>
                          </a:solidFill>
                          <a:effectLst/>
                          <a:latin typeface="Roboto" pitchFamily="2" charset="0"/>
                          <a:ea typeface="Roboto" pitchFamily="2" charset="0"/>
                          <a:cs typeface="+mn-cs"/>
                        </a:rPr>
                        <a:t>If you do this…</a:t>
                      </a:r>
                    </a:p>
                    <a:p>
                      <a:pPr marL="285750" indent="-285750">
                        <a:buFont typeface="Arial" panose="020B0604020202020204" pitchFamily="34" charset="0"/>
                        <a:buChar char="•"/>
                      </a:pPr>
                      <a:r>
                        <a:rPr lang="en-CA" sz="1600" b="0" i="0" kern="1200" dirty="0">
                          <a:solidFill>
                            <a:schemeClr val="tx1">
                              <a:lumMod val="75000"/>
                              <a:lumOff val="25000"/>
                            </a:schemeClr>
                          </a:solidFill>
                          <a:effectLst/>
                          <a:latin typeface="Roboto" pitchFamily="2" charset="0"/>
                          <a:ea typeface="Roboto" pitchFamily="2" charset="0"/>
                          <a:cs typeface="+mn-cs"/>
                        </a:rPr>
                        <a:t>You can have an open conversation.</a:t>
                      </a:r>
                    </a:p>
                    <a:p>
                      <a:pPr marL="285750" indent="-285750">
                        <a:buFont typeface="Arial" panose="020B0604020202020204" pitchFamily="34" charset="0"/>
                        <a:buChar char="•"/>
                      </a:pPr>
                      <a:r>
                        <a:rPr lang="en-CA" sz="1600" b="0" i="0" kern="1200" dirty="0">
                          <a:solidFill>
                            <a:schemeClr val="tx1">
                              <a:lumMod val="75000"/>
                              <a:lumOff val="25000"/>
                            </a:schemeClr>
                          </a:solidFill>
                          <a:effectLst/>
                          <a:latin typeface="Roboto" pitchFamily="2" charset="0"/>
                          <a:ea typeface="Roboto" pitchFamily="2" charset="0"/>
                          <a:cs typeface="+mn-cs"/>
                        </a:rPr>
                        <a:t>Maybe your </a:t>
                      </a:r>
                      <a:r>
                        <a:rPr lang="en-CA" sz="1600" b="0" i="0" kern="1200" noProof="0" dirty="0">
                          <a:solidFill>
                            <a:schemeClr val="tx1">
                              <a:lumMod val="75000"/>
                              <a:lumOff val="25000"/>
                            </a:schemeClr>
                          </a:solidFill>
                          <a:effectLst/>
                          <a:latin typeface="Roboto" pitchFamily="2" charset="0"/>
                          <a:ea typeface="Roboto" pitchFamily="2" charset="0"/>
                          <a:cs typeface="+mn-cs"/>
                        </a:rPr>
                        <a:t>friend at work </a:t>
                      </a:r>
                      <a:r>
                        <a:rPr lang="en-CA" sz="1600" b="0" i="0" kern="1200" dirty="0">
                          <a:solidFill>
                            <a:schemeClr val="tx1">
                              <a:lumMod val="75000"/>
                              <a:lumOff val="25000"/>
                            </a:schemeClr>
                          </a:solidFill>
                          <a:effectLst/>
                          <a:latin typeface="Roboto" pitchFamily="2" charset="0"/>
                          <a:ea typeface="Roboto" pitchFamily="2" charset="0"/>
                          <a:cs typeface="+mn-cs"/>
                        </a:rPr>
                        <a:t>apologizes and is genuinely sorry.</a:t>
                      </a:r>
                    </a:p>
                    <a:p>
                      <a:pPr marL="285750" indent="-285750">
                        <a:buFont typeface="Arial" panose="020B0604020202020204" pitchFamily="34" charset="0"/>
                        <a:buChar char="•"/>
                      </a:pPr>
                      <a:r>
                        <a:rPr lang="en-CA" sz="1600" b="0" i="0" kern="1200" dirty="0">
                          <a:solidFill>
                            <a:schemeClr val="tx1">
                              <a:lumMod val="75000"/>
                              <a:lumOff val="25000"/>
                            </a:schemeClr>
                          </a:solidFill>
                          <a:effectLst/>
                          <a:latin typeface="Roboto" pitchFamily="2" charset="0"/>
                          <a:ea typeface="Roboto" pitchFamily="2" charset="0"/>
                          <a:cs typeface="+mn-cs"/>
                        </a:rPr>
                        <a:t>This is the best chance you have at sorting things out and maintaining your relationship</a:t>
                      </a:r>
                      <a:r>
                        <a:rPr lang="en-CA" sz="1600" b="0" i="0" kern="1200" dirty="0">
                          <a:solidFill>
                            <a:schemeClr val="tx1">
                              <a:lumMod val="75000"/>
                              <a:lumOff val="25000"/>
                            </a:schemeClr>
                          </a:solidFill>
                          <a:effectLst/>
                          <a:latin typeface="Roboto"/>
                          <a:ea typeface="Roboto"/>
                          <a:cs typeface="+mn-cs"/>
                        </a:rPr>
                        <a:t>.</a:t>
                      </a:r>
                    </a:p>
                  </a:txBody>
                  <a:tcPr>
                    <a:lnL w="12700" cap="flat" cmpd="sng" algn="ctr">
                      <a:solidFill>
                        <a:srgbClr val="3BA950"/>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10196"/>
                      </a:srgbClr>
                    </a:solidFill>
                  </a:tcPr>
                </a:tc>
                <a:extLst>
                  <a:ext uri="{0D108BD9-81ED-4DB2-BD59-A6C34878D82A}">
                    <a16:rowId xmlns:a16="http://schemas.microsoft.com/office/drawing/2014/main" val="3541453181"/>
                  </a:ext>
                </a:extLst>
              </a:tr>
            </a:tbl>
          </a:graphicData>
        </a:graphic>
      </p:graphicFrame>
    </p:spTree>
    <p:extLst>
      <p:ext uri="{BB962C8B-B14F-4D97-AF65-F5344CB8AC3E}">
        <p14:creationId xmlns:p14="http://schemas.microsoft.com/office/powerpoint/2010/main" val="4127777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35C87-D46B-4406-AB83-616BD94DDD7A}"/>
              </a:ext>
            </a:extLst>
          </p:cNvPr>
          <p:cNvSpPr>
            <a:spLocks noGrp="1"/>
          </p:cNvSpPr>
          <p:nvPr>
            <p:ph type="title"/>
          </p:nvPr>
        </p:nvSpPr>
        <p:spPr/>
        <p:txBody>
          <a:bodyPr/>
          <a:lstStyle/>
          <a:p>
            <a:r>
              <a:rPr lang="en-CA" b="1" dirty="0">
                <a:solidFill>
                  <a:srgbClr val="277F33"/>
                </a:solidFill>
                <a:latin typeface="Arial" panose="020B0604020202020204" pitchFamily="34" charset="0"/>
                <a:cs typeface="Arial" panose="020B0604020202020204" pitchFamily="34" charset="0"/>
              </a:rPr>
              <a:t>Conflict resolution steps</a:t>
            </a:r>
          </a:p>
        </p:txBody>
      </p:sp>
      <p:graphicFrame>
        <p:nvGraphicFramePr>
          <p:cNvPr id="3" name="Table 8">
            <a:extLst>
              <a:ext uri="{FF2B5EF4-FFF2-40B4-BE49-F238E27FC236}">
                <a16:creationId xmlns:a16="http://schemas.microsoft.com/office/drawing/2014/main" id="{6594C64B-40A3-49DC-AA45-57F0CA4CB23E}"/>
              </a:ext>
            </a:extLst>
          </p:cNvPr>
          <p:cNvGraphicFramePr>
            <a:graphicFrameLocks noGrp="1"/>
          </p:cNvGraphicFramePr>
          <p:nvPr>
            <p:extLst>
              <p:ext uri="{D42A27DB-BD31-4B8C-83A1-F6EECF244321}">
                <p14:modId xmlns:p14="http://schemas.microsoft.com/office/powerpoint/2010/main" val="692223135"/>
              </p:ext>
            </p:extLst>
          </p:nvPr>
        </p:nvGraphicFramePr>
        <p:xfrm>
          <a:off x="616792" y="1829396"/>
          <a:ext cx="11096987" cy="4336636"/>
        </p:xfrm>
        <a:graphic>
          <a:graphicData uri="http://schemas.openxmlformats.org/drawingml/2006/table">
            <a:tbl>
              <a:tblPr firstRow="1" bandRow="1">
                <a:tableStyleId>{5C22544A-7EE6-4342-B048-85BDC9FD1C3A}</a:tableStyleId>
              </a:tblPr>
              <a:tblGrid>
                <a:gridCol w="11096987">
                  <a:extLst>
                    <a:ext uri="{9D8B030D-6E8A-4147-A177-3AD203B41FA5}">
                      <a16:colId xmlns:a16="http://schemas.microsoft.com/office/drawing/2014/main" val="2145752048"/>
                    </a:ext>
                  </a:extLst>
                </a:gridCol>
              </a:tblGrid>
              <a:tr h="672679">
                <a:tc>
                  <a:txBody>
                    <a:bodyPr/>
                    <a:lstStyle/>
                    <a:p>
                      <a:pPr marL="850900" marR="0" lvl="0" indent="-514350" algn="l" rtl="0" eaLnBrk="1" fontAlgn="auto" latinLnBrk="0" hangingPunct="1">
                        <a:lnSpc>
                          <a:spcPct val="100000"/>
                        </a:lnSpc>
                        <a:spcBef>
                          <a:spcPts val="0"/>
                        </a:spcBef>
                        <a:spcAft>
                          <a:spcPts val="0"/>
                        </a:spcAft>
                        <a:buClrTx/>
                        <a:buSzTx/>
                        <a:buFont typeface="+mj-lt"/>
                        <a:buAutoNum type="arabicPeriod"/>
                      </a:pPr>
                      <a:r>
                        <a:rPr lang="en-CA" sz="2400" b="0" i="0" kern="1200" dirty="0">
                          <a:solidFill>
                            <a:schemeClr val="tx1"/>
                          </a:solidFill>
                          <a:effectLst/>
                          <a:latin typeface="Roboto"/>
                          <a:ea typeface="Roboto"/>
                          <a:cs typeface="+mn-cs"/>
                        </a:rPr>
                        <a:t>If needed, use a strategy to calm your emotions.</a:t>
                      </a:r>
                      <a:endParaRPr lang="en-CA" sz="2400" b="0" i="0" strike="sngStrike" kern="1200" dirty="0">
                        <a:solidFill>
                          <a:schemeClr val="tx1"/>
                        </a:solidFill>
                        <a:effectLst/>
                        <a:latin typeface="Roboto"/>
                        <a:ea typeface="Roboto"/>
                        <a:cs typeface="+mn-cs"/>
                      </a:endParaRPr>
                    </a:p>
                  </a:txBody>
                  <a:tcPr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237D">
                        <a:alpha val="10196"/>
                      </a:srgbClr>
                    </a:solidFill>
                  </a:tcPr>
                </a:tc>
                <a:extLst>
                  <a:ext uri="{0D108BD9-81ED-4DB2-BD59-A6C34878D82A}">
                    <a16:rowId xmlns:a16="http://schemas.microsoft.com/office/drawing/2014/main" val="4122272445"/>
                  </a:ext>
                </a:extLst>
              </a:tr>
              <a:tr h="672679">
                <a:tc>
                  <a:txBody>
                    <a:bodyPr/>
                    <a:lstStyle/>
                    <a:p>
                      <a:pPr marL="850900" marR="0" lvl="0" indent="-514350" algn="l" rtl="0" eaLnBrk="1" fontAlgn="auto" latinLnBrk="0" hangingPunct="1">
                        <a:lnSpc>
                          <a:spcPct val="100000"/>
                        </a:lnSpc>
                        <a:spcBef>
                          <a:spcPts val="0"/>
                        </a:spcBef>
                        <a:spcAft>
                          <a:spcPts val="0"/>
                        </a:spcAft>
                        <a:buClrTx/>
                        <a:buSzTx/>
                        <a:buFont typeface="+mj-lt"/>
                        <a:buAutoNum type="arabicPeriod" startAt="2"/>
                      </a:pPr>
                      <a:r>
                        <a:rPr lang="en-CA" sz="2400" b="0" i="0" kern="1200" dirty="0">
                          <a:solidFill>
                            <a:schemeClr val="tx1"/>
                          </a:solidFill>
                          <a:effectLst/>
                          <a:latin typeface="Roboto"/>
                          <a:ea typeface="Roboto"/>
                          <a:cs typeface="+mn-cs"/>
                        </a:rPr>
                        <a:t>Say what’s bothering you. Use I statements to describe your thoughts, feelings and experiences around the issue.</a:t>
                      </a:r>
                    </a:p>
                  </a:txBody>
                  <a:tcPr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237D">
                        <a:alpha val="40000"/>
                      </a:srgbClr>
                    </a:solidFill>
                  </a:tcPr>
                </a:tc>
                <a:extLst>
                  <a:ext uri="{0D108BD9-81ED-4DB2-BD59-A6C34878D82A}">
                    <a16:rowId xmlns:a16="http://schemas.microsoft.com/office/drawing/2014/main" val="3541453181"/>
                  </a:ext>
                </a:extLst>
              </a:tr>
              <a:tr h="672679">
                <a:tc>
                  <a:txBody>
                    <a:bodyPr/>
                    <a:lstStyle/>
                    <a:p>
                      <a:pPr marL="850900" marR="0" lvl="0" indent="-514350" algn="l" rtl="0" eaLnBrk="1" fontAlgn="auto" latinLnBrk="0" hangingPunct="1">
                        <a:lnSpc>
                          <a:spcPct val="100000"/>
                        </a:lnSpc>
                        <a:spcBef>
                          <a:spcPts val="0"/>
                        </a:spcBef>
                        <a:spcAft>
                          <a:spcPts val="0"/>
                        </a:spcAft>
                        <a:buClrTx/>
                        <a:buSzTx/>
                        <a:buFont typeface="+mj-lt"/>
                        <a:buAutoNum type="arabicPeriod" startAt="3"/>
                      </a:pPr>
                      <a:r>
                        <a:rPr lang="en-CA" sz="2400" b="0" i="0" kern="1200" dirty="0">
                          <a:solidFill>
                            <a:schemeClr val="tx1"/>
                          </a:solidFill>
                          <a:effectLst/>
                          <a:latin typeface="Roboto"/>
                          <a:ea typeface="Roboto"/>
                          <a:cs typeface="+mn-cs"/>
                        </a:rPr>
                        <a:t>Invite the other person’s view. Restate what you hear them say to demonstrate active listening and validate their experience.</a:t>
                      </a:r>
                    </a:p>
                  </a:txBody>
                  <a:tcPr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237D">
                        <a:alpha val="10196"/>
                      </a:srgbClr>
                    </a:solidFill>
                  </a:tcPr>
                </a:tc>
                <a:extLst>
                  <a:ext uri="{0D108BD9-81ED-4DB2-BD59-A6C34878D82A}">
                    <a16:rowId xmlns:a16="http://schemas.microsoft.com/office/drawing/2014/main" val="1051342998"/>
                  </a:ext>
                </a:extLst>
              </a:tr>
              <a:tr h="672679">
                <a:tc>
                  <a:txBody>
                    <a:bodyPr/>
                    <a:lstStyle/>
                    <a:p>
                      <a:pPr marL="850900" marR="0" lvl="0" indent="-514350" algn="l" defTabSz="914400" rtl="0" eaLnBrk="1" fontAlgn="auto" latinLnBrk="0" hangingPunct="1">
                        <a:lnSpc>
                          <a:spcPct val="100000"/>
                        </a:lnSpc>
                        <a:spcBef>
                          <a:spcPts val="0"/>
                        </a:spcBef>
                        <a:spcAft>
                          <a:spcPts val="0"/>
                        </a:spcAft>
                        <a:buClrTx/>
                        <a:buSzTx/>
                        <a:buFont typeface="+mj-lt"/>
                        <a:buAutoNum type="arabicPeriod" startAt="4"/>
                        <a:tabLst/>
                        <a:defRPr/>
                      </a:pPr>
                      <a:r>
                        <a:rPr lang="en-CA" sz="2400" b="0" i="0" kern="1200">
                          <a:solidFill>
                            <a:schemeClr val="tx1"/>
                          </a:solidFill>
                          <a:effectLst/>
                          <a:latin typeface="Roboto"/>
                          <a:ea typeface="Roboto"/>
                          <a:cs typeface="+mn-cs"/>
                        </a:rPr>
                        <a:t>Take responsibility for your part in the conflict (be honest with yourself).</a:t>
                      </a:r>
                    </a:p>
                  </a:txBody>
                  <a:tcPr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237D">
                        <a:alpha val="40000"/>
                      </a:srgbClr>
                    </a:solidFill>
                  </a:tcPr>
                </a:tc>
                <a:extLst>
                  <a:ext uri="{0D108BD9-81ED-4DB2-BD59-A6C34878D82A}">
                    <a16:rowId xmlns:a16="http://schemas.microsoft.com/office/drawing/2014/main" val="3984514717"/>
                  </a:ext>
                </a:extLst>
              </a:tr>
              <a:tr h="672679">
                <a:tc>
                  <a:txBody>
                    <a:bodyPr/>
                    <a:lstStyle/>
                    <a:p>
                      <a:pPr marL="850900" marR="0" lvl="0" indent="-514350" algn="l" rtl="0" eaLnBrk="1" fontAlgn="auto" latinLnBrk="0" hangingPunct="1">
                        <a:lnSpc>
                          <a:spcPct val="100000"/>
                        </a:lnSpc>
                        <a:spcBef>
                          <a:spcPts val="0"/>
                        </a:spcBef>
                        <a:spcAft>
                          <a:spcPts val="0"/>
                        </a:spcAft>
                        <a:buClrTx/>
                        <a:buSzTx/>
                        <a:buFont typeface="+mj-lt"/>
                        <a:buAutoNum type="arabicPeriod" startAt="5"/>
                      </a:pPr>
                      <a:r>
                        <a:rPr lang="en-CA" sz="2400" b="0" i="0" kern="1200">
                          <a:solidFill>
                            <a:schemeClr val="tx1"/>
                          </a:solidFill>
                          <a:effectLst/>
                          <a:latin typeface="Roboto"/>
                          <a:ea typeface="Roboto"/>
                          <a:cs typeface="+mn-cs"/>
                        </a:rPr>
                        <a:t>Brainstorm solutions together (negotiate and compromise)</a:t>
                      </a:r>
                    </a:p>
                  </a:txBody>
                  <a:tcPr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4237D">
                        <a:alpha val="10196"/>
                      </a:srgbClr>
                    </a:solidFill>
                  </a:tcPr>
                </a:tc>
                <a:extLst>
                  <a:ext uri="{0D108BD9-81ED-4DB2-BD59-A6C34878D82A}">
                    <a16:rowId xmlns:a16="http://schemas.microsoft.com/office/drawing/2014/main" val="1010009910"/>
                  </a:ext>
                </a:extLst>
              </a:tr>
              <a:tr h="672679">
                <a:tc>
                  <a:txBody>
                    <a:bodyPr/>
                    <a:lstStyle/>
                    <a:p>
                      <a:pPr marL="850900" marR="0" lvl="0" indent="-514350" algn="l" rtl="0" eaLnBrk="1" fontAlgn="auto" latinLnBrk="0" hangingPunct="1">
                        <a:lnSpc>
                          <a:spcPct val="100000"/>
                        </a:lnSpc>
                        <a:spcBef>
                          <a:spcPts val="0"/>
                        </a:spcBef>
                        <a:spcAft>
                          <a:spcPts val="0"/>
                        </a:spcAft>
                        <a:buClrTx/>
                        <a:buSzTx/>
                        <a:buFont typeface="+mj-lt"/>
                        <a:buAutoNum type="arabicPeriod" startAt="6"/>
                      </a:pPr>
                      <a:r>
                        <a:rPr lang="en-CA" sz="2400" b="0" i="0" strike="noStrike" kern="1200" dirty="0">
                          <a:solidFill>
                            <a:schemeClr val="tx1"/>
                          </a:solidFill>
                          <a:effectLst/>
                          <a:latin typeface="Roboto"/>
                          <a:ea typeface="Roboto"/>
                          <a:cs typeface="+mn-cs"/>
                        </a:rPr>
                        <a:t>Reach a resolution </a:t>
                      </a:r>
                      <a:endParaRPr lang="en-CA" sz="2400" b="0" i="0" strike="sngStrike" kern="1200" dirty="0">
                        <a:solidFill>
                          <a:schemeClr val="tx1"/>
                        </a:solidFill>
                        <a:effectLst/>
                        <a:latin typeface="Roboto"/>
                        <a:ea typeface="Roboto"/>
                        <a:cs typeface="+mn-cs"/>
                      </a:endParaRPr>
                    </a:p>
                  </a:txBody>
                  <a:tcPr anchor="ctr">
                    <a:lnL w="12700" cap="flat" cmpd="sng" algn="ctr">
                      <a:noFill/>
                      <a:prstDash val="solid"/>
                      <a:round/>
                      <a:headEnd type="none" w="med" len="med"/>
                      <a:tailEnd type="none" w="med" len="med"/>
                    </a:lnL>
                    <a:lnR w="28575"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40000"/>
                      </a:srgbClr>
                    </a:solidFill>
                  </a:tcPr>
                </a:tc>
                <a:extLst>
                  <a:ext uri="{0D108BD9-81ED-4DB2-BD59-A6C34878D82A}">
                    <a16:rowId xmlns:a16="http://schemas.microsoft.com/office/drawing/2014/main" val="4270100787"/>
                  </a:ext>
                </a:extLst>
              </a:tr>
            </a:tbl>
          </a:graphicData>
        </a:graphic>
      </p:graphicFrame>
    </p:spTree>
    <p:extLst>
      <p:ext uri="{BB962C8B-B14F-4D97-AF65-F5344CB8AC3E}">
        <p14:creationId xmlns:p14="http://schemas.microsoft.com/office/powerpoint/2010/main" val="1727753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465B4-CC47-4674-9428-21563C8A91D0}"/>
              </a:ext>
            </a:extLst>
          </p:cNvPr>
          <p:cNvSpPr>
            <a:spLocks noGrp="1"/>
          </p:cNvSpPr>
          <p:nvPr>
            <p:ph type="title"/>
          </p:nvPr>
        </p:nvSpPr>
        <p:spPr/>
        <p:txBody>
          <a:bodyPr>
            <a:normAutofit fontScale="90000"/>
          </a:bodyPr>
          <a:lstStyle/>
          <a:p>
            <a:r>
              <a:rPr lang="en-CA" b="1" dirty="0">
                <a:solidFill>
                  <a:srgbClr val="277F33"/>
                </a:solidFill>
                <a:latin typeface="Arial" panose="020B0604020202020204" pitchFamily="34" charset="0"/>
                <a:cs typeface="Arial" panose="020B0604020202020204" pitchFamily="34" charset="0"/>
              </a:rPr>
              <a:t>If your employer gives you feedback, you can…</a:t>
            </a:r>
          </a:p>
        </p:txBody>
      </p:sp>
      <p:sp>
        <p:nvSpPr>
          <p:cNvPr id="3" name="Text Placeholder 2">
            <a:extLst>
              <a:ext uri="{FF2B5EF4-FFF2-40B4-BE49-F238E27FC236}">
                <a16:creationId xmlns:a16="http://schemas.microsoft.com/office/drawing/2014/main" id="{E460A71D-F113-44D0-911B-D701C21B1419}"/>
              </a:ext>
            </a:extLst>
          </p:cNvPr>
          <p:cNvSpPr txBox="1">
            <a:spLocks/>
          </p:cNvSpPr>
          <p:nvPr/>
        </p:nvSpPr>
        <p:spPr>
          <a:xfrm>
            <a:off x="616791" y="2190844"/>
            <a:ext cx="11096987" cy="435433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CA" sz="3000">
                <a:latin typeface="Arial" panose="020B0604020202020204" pitchFamily="34" charset="0"/>
                <a:ea typeface="Roboto" pitchFamily="2" charset="0"/>
                <a:cs typeface="Arial" panose="020B0604020202020204" pitchFamily="34" charset="0"/>
              </a:rPr>
              <a:t>Use non-verbal communication (e.g., nodding) to indicate you are paying attention.</a:t>
            </a:r>
          </a:p>
          <a:p>
            <a:pPr>
              <a:lnSpc>
                <a:spcPct val="100000"/>
              </a:lnSpc>
            </a:pPr>
            <a:r>
              <a:rPr lang="en-CA" sz="3000">
                <a:latin typeface="Arial" panose="020B0604020202020204" pitchFamily="34" charset="0"/>
                <a:ea typeface="Roboto" pitchFamily="2" charset="0"/>
                <a:cs typeface="Arial" panose="020B0604020202020204" pitchFamily="34" charset="0"/>
              </a:rPr>
              <a:t>Use attentive listening skills</a:t>
            </a:r>
          </a:p>
          <a:p>
            <a:pPr marL="223838" indent="0">
              <a:lnSpc>
                <a:spcPct val="100000"/>
              </a:lnSpc>
              <a:spcBef>
                <a:spcPts val="300"/>
              </a:spcBef>
              <a:buNone/>
            </a:pPr>
            <a:r>
              <a:rPr lang="en-CA" sz="3000">
                <a:latin typeface="Arial" panose="020B0604020202020204" pitchFamily="34" charset="0"/>
                <a:ea typeface="Roboto" pitchFamily="2" charset="0"/>
                <a:cs typeface="Arial" panose="020B0604020202020204" pitchFamily="34" charset="0"/>
              </a:rPr>
              <a:t>(e.g., say “I hear you saying ______”).</a:t>
            </a:r>
          </a:p>
          <a:p>
            <a:pPr>
              <a:lnSpc>
                <a:spcPct val="100000"/>
              </a:lnSpc>
            </a:pPr>
            <a:r>
              <a:rPr lang="en-CA" sz="3000">
                <a:latin typeface="Arial" panose="020B0604020202020204" pitchFamily="34" charset="0"/>
                <a:ea typeface="Roboto" pitchFamily="2" charset="0"/>
                <a:cs typeface="Arial" panose="020B0604020202020204" pitchFamily="34" charset="0"/>
              </a:rPr>
              <a:t>Use I statements to explain your side of the story</a:t>
            </a:r>
          </a:p>
          <a:p>
            <a:pPr marL="223838" indent="0">
              <a:lnSpc>
                <a:spcPct val="100000"/>
              </a:lnSpc>
              <a:spcBef>
                <a:spcPts val="300"/>
              </a:spcBef>
              <a:buNone/>
            </a:pPr>
            <a:r>
              <a:rPr lang="en-CA" sz="3000">
                <a:latin typeface="Arial" panose="020B0604020202020204" pitchFamily="34" charset="0"/>
                <a:ea typeface="Roboto" pitchFamily="2" charset="0"/>
                <a:cs typeface="Arial" panose="020B0604020202020204" pitchFamily="34" charset="0"/>
              </a:rPr>
              <a:t>(e.g., “I feel ______”).</a:t>
            </a:r>
          </a:p>
          <a:p>
            <a:pPr>
              <a:lnSpc>
                <a:spcPct val="100000"/>
              </a:lnSpc>
            </a:pPr>
            <a:r>
              <a:rPr lang="en-CA" sz="3000">
                <a:latin typeface="Arial" panose="020B0604020202020204" pitchFamily="34" charset="0"/>
                <a:ea typeface="Roboto" pitchFamily="2" charset="0"/>
                <a:cs typeface="Arial" panose="020B0604020202020204" pitchFamily="34" charset="0"/>
              </a:rPr>
              <a:t>Use conflict resolution strategies (e.g., brainstorm solutions).</a:t>
            </a:r>
          </a:p>
        </p:txBody>
      </p:sp>
    </p:spTree>
    <p:extLst>
      <p:ext uri="{BB962C8B-B14F-4D97-AF65-F5344CB8AC3E}">
        <p14:creationId xmlns:p14="http://schemas.microsoft.com/office/powerpoint/2010/main" val="27542636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4CE9-5AA8-4EE1-B4F5-CE9DA760D65C}"/>
              </a:ext>
            </a:extLst>
          </p:cNvPr>
          <p:cNvSpPr>
            <a:spLocks noGrp="1"/>
          </p:cNvSpPr>
          <p:nvPr>
            <p:ph type="title"/>
          </p:nvPr>
        </p:nvSpPr>
        <p:spPr>
          <a:xfrm>
            <a:off x="1583743" y="1235566"/>
            <a:ext cx="9024513" cy="1078327"/>
          </a:xfrm>
        </p:spPr>
        <p:txBody>
          <a:bodyPr>
            <a:normAutofit fontScale="90000"/>
          </a:bodyPr>
          <a:lstStyle/>
          <a:p>
            <a:pPr algn="ctr"/>
            <a:r>
              <a:rPr lang="en-CA" b="1" dirty="0">
                <a:solidFill>
                  <a:srgbClr val="277F33"/>
                </a:solidFill>
                <a:latin typeface="Arial" panose="020B0604020202020204" pitchFamily="34" charset="0"/>
                <a:cs typeface="Arial" panose="020B0604020202020204" pitchFamily="34" charset="0"/>
              </a:rPr>
              <a:t>How would you respond if your employer said to you…</a:t>
            </a:r>
          </a:p>
        </p:txBody>
      </p:sp>
      <p:sp>
        <p:nvSpPr>
          <p:cNvPr id="3" name="Text Placeholder 2">
            <a:extLst>
              <a:ext uri="{FF2B5EF4-FFF2-40B4-BE49-F238E27FC236}">
                <a16:creationId xmlns:a16="http://schemas.microsoft.com/office/drawing/2014/main" id="{83141F97-0026-4996-AB4A-83E4A8051383}"/>
              </a:ext>
            </a:extLst>
          </p:cNvPr>
          <p:cNvSpPr>
            <a:spLocks noGrp="1"/>
          </p:cNvSpPr>
          <p:nvPr>
            <p:ph type="body" sz="quarter" idx="10"/>
          </p:nvPr>
        </p:nvSpPr>
        <p:spPr>
          <a:xfrm>
            <a:off x="1319047" y="3194566"/>
            <a:ext cx="9553903" cy="2699083"/>
          </a:xfrm>
        </p:spPr>
        <p:txBody>
          <a:bodyPr vert="horz" lIns="91440" tIns="45720" rIns="91440" bIns="45720" rtlCol="0" anchor="t">
            <a:normAutofit/>
          </a:bodyPr>
          <a:lstStyle/>
          <a:p>
            <a:pPr marL="0" indent="0" algn="ctr">
              <a:lnSpc>
                <a:spcPct val="110000"/>
              </a:lnSpc>
              <a:buNone/>
            </a:pPr>
            <a:r>
              <a:rPr lang="en-CA" sz="3200" dirty="0">
                <a:latin typeface="Arial" panose="020B0604020202020204" pitchFamily="34" charset="0"/>
                <a:ea typeface="Roboto"/>
                <a:cs typeface="Arial" panose="020B0604020202020204" pitchFamily="34" charset="0"/>
              </a:rPr>
              <a:t>“I’ve noticed that you’re on your phone a lot during work. I’m concerned that this might be a safety issue and might make our business look bad.” </a:t>
            </a:r>
            <a:endParaRPr lang="en-CA"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39603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4CE9-5AA8-4EE1-B4F5-CE9DA760D65C}"/>
              </a:ext>
            </a:extLst>
          </p:cNvPr>
          <p:cNvSpPr>
            <a:spLocks noGrp="1"/>
          </p:cNvSpPr>
          <p:nvPr>
            <p:ph type="title"/>
          </p:nvPr>
        </p:nvSpPr>
        <p:spPr>
          <a:xfrm>
            <a:off x="1583743" y="1235566"/>
            <a:ext cx="9024513" cy="1078327"/>
          </a:xfrm>
        </p:spPr>
        <p:txBody>
          <a:bodyPr>
            <a:normAutofit/>
          </a:bodyPr>
          <a:lstStyle/>
          <a:p>
            <a:pPr algn="ctr"/>
            <a:r>
              <a:rPr lang="en-CA" sz="6000" b="1" dirty="0">
                <a:latin typeface="Arial" panose="020B0604020202020204" pitchFamily="34" charset="0"/>
                <a:cs typeface="Arial" panose="020B0604020202020204" pitchFamily="34" charset="0"/>
              </a:rPr>
              <a:t>Notebook</a:t>
            </a:r>
          </a:p>
        </p:txBody>
      </p:sp>
      <p:sp>
        <p:nvSpPr>
          <p:cNvPr id="3" name="Text Placeholder 2">
            <a:extLst>
              <a:ext uri="{FF2B5EF4-FFF2-40B4-BE49-F238E27FC236}">
                <a16:creationId xmlns:a16="http://schemas.microsoft.com/office/drawing/2014/main" id="{83141F97-0026-4996-AB4A-83E4A8051383}"/>
              </a:ext>
            </a:extLst>
          </p:cNvPr>
          <p:cNvSpPr>
            <a:spLocks noGrp="1"/>
          </p:cNvSpPr>
          <p:nvPr>
            <p:ph type="body" sz="quarter" idx="10"/>
          </p:nvPr>
        </p:nvSpPr>
        <p:spPr>
          <a:xfrm>
            <a:off x="600891" y="2782389"/>
            <a:ext cx="11142618" cy="3004457"/>
          </a:xfrm>
        </p:spPr>
        <p:txBody>
          <a:bodyPr vert="horz" lIns="91440" tIns="45720" rIns="91440" bIns="45720" rtlCol="0" anchor="ctr">
            <a:normAutofit/>
          </a:bodyPr>
          <a:lstStyle/>
          <a:p>
            <a:pPr>
              <a:lnSpc>
                <a:spcPct val="100000"/>
              </a:lnSpc>
              <a:spcBef>
                <a:spcPts val="1540"/>
              </a:spcBef>
              <a:spcAft>
                <a:spcPts val="1200"/>
              </a:spcAft>
              <a:buSzPct val="100000"/>
            </a:pPr>
            <a:r>
              <a:rPr lang="en-US" sz="3600" dirty="0">
                <a:solidFill>
                  <a:srgbClr val="0075B5"/>
                </a:solidFill>
                <a:effectLst/>
                <a:latin typeface="Arial" panose="020B0604020202020204" pitchFamily="34" charset="0"/>
                <a:ea typeface="Arial" panose="020B0604020202020204" pitchFamily="34" charset="0"/>
                <a:cs typeface="Arial" panose="020B0604020202020204" pitchFamily="34" charset="0"/>
              </a:rPr>
              <a:t>What is working well and what needs further work with your communication skills? </a:t>
            </a:r>
            <a:endParaRPr lang="en-CA" sz="3600" dirty="0">
              <a:solidFill>
                <a:srgbClr val="0075B5"/>
              </a:solidFill>
              <a:effectLst/>
              <a:latin typeface="Arial" panose="020B0604020202020204" pitchFamily="34" charset="0"/>
              <a:ea typeface="Arial" panose="020B0604020202020204" pitchFamily="34" charset="0"/>
              <a:cs typeface="Arial" panose="020B0604020202020204" pitchFamily="34" charset="0"/>
            </a:endParaRPr>
          </a:p>
          <a:p>
            <a:pPr>
              <a:lnSpc>
                <a:spcPct val="100000"/>
              </a:lnSpc>
              <a:spcBef>
                <a:spcPts val="1540"/>
              </a:spcBef>
              <a:spcAft>
                <a:spcPts val="1200"/>
              </a:spcAft>
              <a:buSzPct val="100000"/>
            </a:pPr>
            <a:r>
              <a:rPr lang="en-US" sz="3600" dirty="0">
                <a:solidFill>
                  <a:srgbClr val="0075B5"/>
                </a:solidFill>
                <a:effectLst/>
                <a:latin typeface="Arial" panose="020B0604020202020204" pitchFamily="34" charset="0"/>
                <a:ea typeface="Arial" panose="020B0604020202020204" pitchFamily="34" charset="0"/>
                <a:cs typeface="Arial" panose="020B0604020202020204" pitchFamily="34" charset="0"/>
              </a:rPr>
              <a:t>How will you apply the communication skills you learned today in different scenarios?</a:t>
            </a:r>
            <a:endParaRPr lang="en-CA" sz="3600" dirty="0">
              <a:solidFill>
                <a:srgbClr val="0075B5"/>
              </a:solidFill>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06663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523093FB-4DEA-55EF-1B3F-351588F372AA}"/>
              </a:ext>
              <a:ext uri="{C183D7F6-B498-43B3-948B-1728B52AA6E4}">
                <adec:decorative xmlns:adec="http://schemas.microsoft.com/office/drawing/2017/decorative" val="1"/>
              </a:ext>
            </a:extLst>
          </p:cNvPr>
          <p:cNvGrpSpPr/>
          <p:nvPr/>
        </p:nvGrpSpPr>
        <p:grpSpPr>
          <a:xfrm>
            <a:off x="5533360" y="2418907"/>
            <a:ext cx="6658640" cy="4439093"/>
            <a:chOff x="3688554" y="1189036"/>
            <a:chExt cx="8503445" cy="5668963"/>
          </a:xfrm>
        </p:grpSpPr>
        <p:pic>
          <p:nvPicPr>
            <p:cNvPr id="6" name="Picture 5">
              <a:extLst>
                <a:ext uri="{FF2B5EF4-FFF2-40B4-BE49-F238E27FC236}">
                  <a16:creationId xmlns:a16="http://schemas.microsoft.com/office/drawing/2014/main" id="{F68842AD-8387-10B0-3203-34BB384F55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88554" y="1189036"/>
              <a:ext cx="8503445" cy="5668963"/>
            </a:xfrm>
            <a:prstGeom prst="rect">
              <a:avLst/>
            </a:prstGeom>
          </p:spPr>
        </p:pic>
        <p:sp>
          <p:nvSpPr>
            <p:cNvPr id="7" name="Rectangle 6">
              <a:extLst>
                <a:ext uri="{FF2B5EF4-FFF2-40B4-BE49-F238E27FC236}">
                  <a16:creationId xmlns:a16="http://schemas.microsoft.com/office/drawing/2014/main" id="{DA631BF0-2C52-C74D-C741-7EAA285B6289}"/>
                </a:ext>
              </a:extLst>
            </p:cNvPr>
            <p:cNvSpPr/>
            <p:nvPr/>
          </p:nvSpPr>
          <p:spPr>
            <a:xfrm>
              <a:off x="4523874" y="2514599"/>
              <a:ext cx="2105526" cy="2281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latin typeface="Arial" panose="020B0604020202020204" pitchFamily="34" charset="0"/>
                <a:cs typeface="Arial" panose="020B0604020202020204" pitchFamily="34" charset="0"/>
              </a:endParaRPr>
            </a:p>
          </p:txBody>
        </p:sp>
      </p:grpSp>
      <p:sp>
        <p:nvSpPr>
          <p:cNvPr id="8" name="Title 1">
            <a:extLst>
              <a:ext uri="{FF2B5EF4-FFF2-40B4-BE49-F238E27FC236}">
                <a16:creationId xmlns:a16="http://schemas.microsoft.com/office/drawing/2014/main" id="{ABE7CFB9-78A2-D72C-9B99-08F5F94DB190}"/>
              </a:ext>
            </a:extLst>
          </p:cNvPr>
          <p:cNvSpPr txBox="1">
            <a:spLocks noGrp="1"/>
          </p:cNvSpPr>
          <p:nvPr>
            <p:ph type="title" idx="4294967295"/>
          </p:nvPr>
        </p:nvSpPr>
        <p:spPr>
          <a:xfrm>
            <a:off x="0" y="1189037"/>
            <a:ext cx="3514724"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bg1"/>
                </a:solidFill>
                <a:latin typeface="Poppins" panose="00000500000000000000" pitchFamily="2" charset="0"/>
                <a:ea typeface="+mj-ea"/>
                <a:cs typeface="Poppins" panose="00000500000000000000" pitchFamily="2"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CA" sz="4000" b="0"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Wrap up</a:t>
            </a:r>
          </a:p>
        </p:txBody>
      </p:sp>
      <p:sp>
        <p:nvSpPr>
          <p:cNvPr id="11" name="Content Placeholder 2">
            <a:extLst>
              <a:ext uri="{FF2B5EF4-FFF2-40B4-BE49-F238E27FC236}">
                <a16:creationId xmlns:a16="http://schemas.microsoft.com/office/drawing/2014/main" id="{6CCC0136-2117-028D-9206-0EC88B9B2D13}"/>
              </a:ext>
            </a:extLst>
          </p:cNvPr>
          <p:cNvSpPr txBox="1">
            <a:spLocks/>
          </p:cNvSpPr>
          <p:nvPr/>
        </p:nvSpPr>
        <p:spPr>
          <a:xfrm>
            <a:off x="3825669" y="95942"/>
            <a:ext cx="5019176" cy="4837315"/>
          </a:xfrm>
          <a:prstGeom prst="rect">
            <a:avLst/>
          </a:prstGeom>
          <a:noFill/>
          <a:ln w="88900" cap="flat" cmpd="thickThin" algn="ctr">
            <a:no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nSpc>
                <a:spcPct val="110000"/>
              </a:lnSpc>
              <a:spcBef>
                <a:spcPts val="0"/>
              </a:spcBef>
              <a:buNone/>
            </a:pPr>
            <a:r>
              <a:rPr lang="en-CA" sz="4000" dirty="0">
                <a:solidFill>
                  <a:srgbClr val="0277B5"/>
                </a:solidFill>
                <a:latin typeface="Arial" panose="020B0604020202020204" pitchFamily="34" charset="0"/>
                <a:ea typeface="Roboto"/>
                <a:cs typeface="Arial" panose="020B0604020202020204" pitchFamily="34" charset="0"/>
              </a:rPr>
              <a:t>Effective communication and conflict resolution skills can be learned and can help you to be successful in various contexts</a:t>
            </a:r>
          </a:p>
          <a:p>
            <a:pPr marL="0" indent="0">
              <a:lnSpc>
                <a:spcPct val="110000"/>
              </a:lnSpc>
              <a:spcBef>
                <a:spcPts val="0"/>
              </a:spcBef>
              <a:buNone/>
            </a:pPr>
            <a:r>
              <a:rPr lang="en-CA" sz="4000" dirty="0">
                <a:solidFill>
                  <a:srgbClr val="0277B5"/>
                </a:solidFill>
                <a:latin typeface="Arial" panose="020B0604020202020204" pitchFamily="34" charset="0"/>
                <a:ea typeface="Roboto" pitchFamily="2" charset="0"/>
                <a:cs typeface="Arial" panose="020B0604020202020204" pitchFamily="34" charset="0"/>
              </a:rPr>
              <a:t>(e.g., workplaces).</a:t>
            </a:r>
            <a:endParaRPr lang="fr-CA" sz="4000" dirty="0">
              <a:solidFill>
                <a:srgbClr val="0277B5"/>
              </a:solidFill>
              <a:latin typeface="Arial" panose="020B0604020202020204" pitchFamily="34" charset="0"/>
              <a:ea typeface="Roboto" pitchFamily="2" charset="0"/>
              <a:cs typeface="Arial" panose="020B0604020202020204" pitchFamily="34" charset="0"/>
            </a:endParaRPr>
          </a:p>
        </p:txBody>
      </p:sp>
    </p:spTree>
    <p:extLst>
      <p:ext uri="{BB962C8B-B14F-4D97-AF65-F5344CB8AC3E}">
        <p14:creationId xmlns:p14="http://schemas.microsoft.com/office/powerpoint/2010/main" val="3119331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748FBD7-6040-4F95-B1C6-6F891613D07C}"/>
              </a:ext>
            </a:extLst>
          </p:cNvPr>
          <p:cNvSpPr>
            <a:spLocks noGrp="1"/>
          </p:cNvSpPr>
          <p:nvPr>
            <p:ph type="title" idx="4294967295"/>
          </p:nvPr>
        </p:nvSpPr>
        <p:spPr>
          <a:xfrm>
            <a:off x="965200" y="1733550"/>
            <a:ext cx="10274300" cy="1139825"/>
          </a:xfrm>
          <a:prstGeom prst="roundRect">
            <a:avLst/>
          </a:prstGeom>
          <a:solidFill>
            <a:schemeClr val="bg1"/>
          </a:solidFill>
          <a:ln>
            <a:noFill/>
            <a:prstDash/>
          </a:ln>
          <a:effectLst>
            <a:softEdge rad="12700"/>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CA" sz="4400" b="1" i="0" u="none" strike="noStrike" kern="1200" cap="none" spc="0" normalizeH="0" baseline="0" noProof="0" dirty="0">
                <a:ln>
                  <a:noFill/>
                </a:ln>
                <a:solidFill>
                  <a:srgbClr val="40008D"/>
                </a:solidFill>
                <a:effectLst/>
                <a:uLnTx/>
                <a:uFillTx/>
                <a:latin typeface="Arial" panose="020B0604020202020204" pitchFamily="34" charset="0"/>
                <a:cs typeface="Arial" panose="020B0604020202020204" pitchFamily="34" charset="0"/>
              </a:rPr>
              <a:t>Same statement, same meaning?</a:t>
            </a:r>
          </a:p>
        </p:txBody>
      </p:sp>
      <p:sp>
        <p:nvSpPr>
          <p:cNvPr id="9" name="Text Placeholder 8">
            <a:extLst>
              <a:ext uri="{FF2B5EF4-FFF2-40B4-BE49-F238E27FC236}">
                <a16:creationId xmlns:a16="http://schemas.microsoft.com/office/drawing/2014/main" id="{E32516F8-24AB-4167-B255-1348C1485AB0}"/>
              </a:ext>
            </a:extLst>
          </p:cNvPr>
          <p:cNvSpPr>
            <a:spLocks noGrp="1"/>
          </p:cNvSpPr>
          <p:nvPr>
            <p:ph type="body" sz="quarter" idx="11"/>
          </p:nvPr>
        </p:nvSpPr>
        <p:spPr>
          <a:xfrm>
            <a:off x="533955" y="3877416"/>
            <a:ext cx="11124090" cy="914400"/>
          </a:xfrm>
        </p:spPr>
        <p:txBody>
          <a:bodyPr>
            <a:normAutofit fontScale="92500" lnSpcReduction="10000"/>
          </a:bodyPr>
          <a:lstStyle/>
          <a:p>
            <a:r>
              <a:rPr lang="en-CA" sz="7200" dirty="0">
                <a:latin typeface="Arial" panose="020B0604020202020204" pitchFamily="34" charset="0"/>
                <a:cs typeface="Arial" panose="020B0604020202020204" pitchFamily="34" charset="0"/>
              </a:rPr>
              <a:t>I never said I was bored</a:t>
            </a:r>
          </a:p>
        </p:txBody>
      </p:sp>
    </p:spTree>
    <p:extLst>
      <p:ext uri="{BB962C8B-B14F-4D97-AF65-F5344CB8AC3E}">
        <p14:creationId xmlns:p14="http://schemas.microsoft.com/office/powerpoint/2010/main" val="2197538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F75AE905-F1E4-DB67-A1BC-5D78435FFE84}"/>
              </a:ext>
            </a:extLst>
          </p:cNvPr>
          <p:cNvSpPr>
            <a:spLocks noGrp="1"/>
          </p:cNvSpPr>
          <p:nvPr>
            <p:ph type="title"/>
          </p:nvPr>
        </p:nvSpPr>
        <p:spPr>
          <a:xfrm>
            <a:off x="0" y="1181100"/>
            <a:ext cx="3583172" cy="1434509"/>
          </a:xfrm>
        </p:spPr>
        <p:txBody>
          <a:bodyPr>
            <a:normAutofit/>
          </a:bodyPr>
          <a:lstStyle/>
          <a:p>
            <a:r>
              <a:rPr lang="en-CA" sz="3200" b="1" dirty="0">
                <a:latin typeface="Arial" panose="020B0604020202020204" pitchFamily="34" charset="0"/>
                <a:cs typeface="Arial" panose="020B0604020202020204" pitchFamily="34" charset="0"/>
              </a:rPr>
              <a:t>Same statement, same meaning?</a:t>
            </a:r>
          </a:p>
        </p:txBody>
      </p:sp>
      <p:sp>
        <p:nvSpPr>
          <p:cNvPr id="4" name="Text Placeholder 3">
            <a:extLst>
              <a:ext uri="{FF2B5EF4-FFF2-40B4-BE49-F238E27FC236}">
                <a16:creationId xmlns:a16="http://schemas.microsoft.com/office/drawing/2014/main" id="{E01B379E-46CA-4409-9D5E-A6D5D1428D7A}"/>
              </a:ext>
            </a:extLst>
          </p:cNvPr>
          <p:cNvSpPr>
            <a:spLocks noGrp="1"/>
          </p:cNvSpPr>
          <p:nvPr>
            <p:ph type="body" sz="quarter" idx="10"/>
          </p:nvPr>
        </p:nvSpPr>
        <p:spPr>
          <a:xfrm>
            <a:off x="3816351" y="2514600"/>
            <a:ext cx="8102386" cy="3015331"/>
          </a:xfrm>
        </p:spPr>
        <p:txBody>
          <a:bodyPr vert="horz" lIns="91440" tIns="45720" rIns="91440" bIns="45720" rtlCol="0">
            <a:normAutofit/>
          </a:bodyPr>
          <a:lstStyle/>
          <a:p>
            <a:pPr marL="0" indent="0" algn="ctr">
              <a:buNone/>
            </a:pPr>
            <a:r>
              <a:rPr lang="en-CA" sz="7200" b="1" u="sng" dirty="0">
                <a:solidFill>
                  <a:schemeClr val="tx1">
                    <a:lumMod val="75000"/>
                    <a:lumOff val="25000"/>
                  </a:schemeClr>
                </a:solidFill>
                <a:latin typeface="Arial" panose="020B0604020202020204" pitchFamily="34" charset="0"/>
                <a:cs typeface="Arial" panose="020B0604020202020204" pitchFamily="34" charset="0"/>
              </a:rPr>
              <a:t>I</a:t>
            </a:r>
            <a:r>
              <a:rPr lang="en-CA" sz="7200" b="1" dirty="0">
                <a:solidFill>
                  <a:schemeClr val="tx1">
                    <a:lumMod val="75000"/>
                    <a:lumOff val="25000"/>
                  </a:schemeClr>
                </a:solidFill>
                <a:latin typeface="Arial" panose="020B0604020202020204" pitchFamily="34" charset="0"/>
                <a:cs typeface="Arial" panose="020B0604020202020204" pitchFamily="34" charset="0"/>
              </a:rPr>
              <a:t> never said I was bored</a:t>
            </a:r>
          </a:p>
        </p:txBody>
      </p:sp>
    </p:spTree>
    <p:extLst>
      <p:ext uri="{BB962C8B-B14F-4D97-AF65-F5344CB8AC3E}">
        <p14:creationId xmlns:p14="http://schemas.microsoft.com/office/powerpoint/2010/main" val="784467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C999FA69-2D43-1857-1FCD-BB3C611A47D1}"/>
              </a:ext>
            </a:extLst>
          </p:cNvPr>
          <p:cNvSpPr>
            <a:spLocks noGrp="1"/>
          </p:cNvSpPr>
          <p:nvPr>
            <p:ph type="title"/>
          </p:nvPr>
        </p:nvSpPr>
        <p:spPr>
          <a:xfrm>
            <a:off x="0" y="1181100"/>
            <a:ext cx="3583172" cy="1434509"/>
          </a:xfrm>
        </p:spPr>
        <p:txBody>
          <a:bodyPr>
            <a:normAutofit/>
          </a:bodyPr>
          <a:lstStyle/>
          <a:p>
            <a:r>
              <a:rPr lang="en-CA" sz="3200" b="1" dirty="0">
                <a:latin typeface="Arial" panose="020B0604020202020204" pitchFamily="34" charset="0"/>
                <a:cs typeface="Arial" panose="020B0604020202020204" pitchFamily="34" charset="0"/>
              </a:rPr>
              <a:t>Same statement, same meaning?</a:t>
            </a:r>
          </a:p>
        </p:txBody>
      </p:sp>
      <p:sp>
        <p:nvSpPr>
          <p:cNvPr id="4" name="Text Placeholder 3">
            <a:extLst>
              <a:ext uri="{FF2B5EF4-FFF2-40B4-BE49-F238E27FC236}">
                <a16:creationId xmlns:a16="http://schemas.microsoft.com/office/drawing/2014/main" id="{E01B379E-46CA-4409-9D5E-A6D5D1428D7A}"/>
              </a:ext>
            </a:extLst>
          </p:cNvPr>
          <p:cNvSpPr>
            <a:spLocks noGrp="1"/>
          </p:cNvSpPr>
          <p:nvPr>
            <p:ph type="body" sz="quarter" idx="10"/>
          </p:nvPr>
        </p:nvSpPr>
        <p:spPr>
          <a:xfrm>
            <a:off x="3816351" y="2514600"/>
            <a:ext cx="8102386" cy="3015331"/>
          </a:xfrm>
        </p:spPr>
        <p:txBody>
          <a:bodyPr>
            <a:normAutofit/>
          </a:bodyPr>
          <a:lstStyle/>
          <a:p>
            <a:pPr marL="0" indent="0" algn="ctr">
              <a:buNone/>
            </a:pPr>
            <a:r>
              <a:rPr lang="en-CA" sz="7200" b="1">
                <a:solidFill>
                  <a:schemeClr val="tx1">
                    <a:lumMod val="75000"/>
                    <a:lumOff val="25000"/>
                  </a:schemeClr>
                </a:solidFill>
                <a:latin typeface="Arial" panose="020B0604020202020204" pitchFamily="34" charset="0"/>
                <a:cs typeface="Arial" panose="020B0604020202020204" pitchFamily="34" charset="0"/>
              </a:rPr>
              <a:t>I </a:t>
            </a:r>
            <a:r>
              <a:rPr lang="en-CA" sz="7200" b="1" u="sng">
                <a:solidFill>
                  <a:schemeClr val="tx1">
                    <a:lumMod val="75000"/>
                    <a:lumOff val="25000"/>
                  </a:schemeClr>
                </a:solidFill>
                <a:latin typeface="Arial" panose="020B0604020202020204" pitchFamily="34" charset="0"/>
                <a:cs typeface="Arial" panose="020B0604020202020204" pitchFamily="34" charset="0"/>
              </a:rPr>
              <a:t>never</a:t>
            </a:r>
            <a:r>
              <a:rPr lang="en-CA" sz="7200" b="1">
                <a:solidFill>
                  <a:schemeClr val="tx1">
                    <a:lumMod val="75000"/>
                    <a:lumOff val="25000"/>
                  </a:schemeClr>
                </a:solidFill>
                <a:latin typeface="Arial" panose="020B0604020202020204" pitchFamily="34" charset="0"/>
                <a:cs typeface="Arial" panose="020B0604020202020204" pitchFamily="34" charset="0"/>
              </a:rPr>
              <a:t> said I was bored</a:t>
            </a:r>
          </a:p>
        </p:txBody>
      </p:sp>
    </p:spTree>
    <p:extLst>
      <p:ext uri="{BB962C8B-B14F-4D97-AF65-F5344CB8AC3E}">
        <p14:creationId xmlns:p14="http://schemas.microsoft.com/office/powerpoint/2010/main" val="11254888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145B80-A5E8-4317-8528-942FDA2ED098}"/>
              </a:ext>
            </a:extLst>
          </p:cNvPr>
          <p:cNvSpPr>
            <a:spLocks noGrp="1"/>
          </p:cNvSpPr>
          <p:nvPr>
            <p:ph type="title"/>
          </p:nvPr>
        </p:nvSpPr>
        <p:spPr>
          <a:xfrm>
            <a:off x="0" y="1181100"/>
            <a:ext cx="3583172" cy="1434509"/>
          </a:xfrm>
        </p:spPr>
        <p:txBody>
          <a:bodyPr>
            <a:normAutofit/>
          </a:bodyPr>
          <a:lstStyle/>
          <a:p>
            <a:r>
              <a:rPr lang="en-CA" sz="3200" b="1" dirty="0">
                <a:latin typeface="Arial" panose="020B0604020202020204" pitchFamily="34" charset="0"/>
                <a:cs typeface="Arial" panose="020B0604020202020204" pitchFamily="34" charset="0"/>
              </a:rPr>
              <a:t>Same statement, same meaning?</a:t>
            </a:r>
          </a:p>
        </p:txBody>
      </p:sp>
      <p:sp>
        <p:nvSpPr>
          <p:cNvPr id="4" name="Text Placeholder 3">
            <a:extLst>
              <a:ext uri="{FF2B5EF4-FFF2-40B4-BE49-F238E27FC236}">
                <a16:creationId xmlns:a16="http://schemas.microsoft.com/office/drawing/2014/main" id="{E01B379E-46CA-4409-9D5E-A6D5D1428D7A}"/>
              </a:ext>
            </a:extLst>
          </p:cNvPr>
          <p:cNvSpPr>
            <a:spLocks noGrp="1"/>
          </p:cNvSpPr>
          <p:nvPr>
            <p:ph type="body" sz="quarter" idx="10"/>
          </p:nvPr>
        </p:nvSpPr>
        <p:spPr>
          <a:xfrm>
            <a:off x="3816351" y="2514600"/>
            <a:ext cx="8102386" cy="3015331"/>
          </a:xfrm>
        </p:spPr>
        <p:txBody>
          <a:bodyPr>
            <a:normAutofit/>
          </a:bodyPr>
          <a:lstStyle/>
          <a:p>
            <a:pPr marL="0" indent="0" algn="ctr">
              <a:buNone/>
            </a:pPr>
            <a:r>
              <a:rPr lang="en-CA" sz="7200" b="1">
                <a:solidFill>
                  <a:schemeClr val="tx1">
                    <a:lumMod val="75000"/>
                    <a:lumOff val="25000"/>
                  </a:schemeClr>
                </a:solidFill>
                <a:latin typeface="Arial" panose="020B0604020202020204" pitchFamily="34" charset="0"/>
                <a:cs typeface="Arial" panose="020B0604020202020204" pitchFamily="34" charset="0"/>
              </a:rPr>
              <a:t>I never </a:t>
            </a:r>
            <a:r>
              <a:rPr lang="en-CA" sz="7200" b="1" u="sng">
                <a:solidFill>
                  <a:schemeClr val="tx1">
                    <a:lumMod val="75000"/>
                    <a:lumOff val="25000"/>
                  </a:schemeClr>
                </a:solidFill>
                <a:latin typeface="Arial" panose="020B0604020202020204" pitchFamily="34" charset="0"/>
                <a:cs typeface="Arial" panose="020B0604020202020204" pitchFamily="34" charset="0"/>
              </a:rPr>
              <a:t>said</a:t>
            </a:r>
            <a:r>
              <a:rPr lang="en-CA" sz="7200" b="1">
                <a:solidFill>
                  <a:schemeClr val="tx1">
                    <a:lumMod val="75000"/>
                    <a:lumOff val="25000"/>
                  </a:schemeClr>
                </a:solidFill>
                <a:latin typeface="Arial" panose="020B0604020202020204" pitchFamily="34" charset="0"/>
                <a:cs typeface="Arial" panose="020B0604020202020204" pitchFamily="34" charset="0"/>
              </a:rPr>
              <a:t> I was bored</a:t>
            </a:r>
          </a:p>
        </p:txBody>
      </p:sp>
    </p:spTree>
    <p:extLst>
      <p:ext uri="{BB962C8B-B14F-4D97-AF65-F5344CB8AC3E}">
        <p14:creationId xmlns:p14="http://schemas.microsoft.com/office/powerpoint/2010/main" val="2550999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9A19E6-FAC1-4E87-AD0C-2057EC05EC3D}"/>
              </a:ext>
            </a:extLst>
          </p:cNvPr>
          <p:cNvSpPr>
            <a:spLocks noGrp="1"/>
          </p:cNvSpPr>
          <p:nvPr>
            <p:ph type="title"/>
          </p:nvPr>
        </p:nvSpPr>
        <p:spPr>
          <a:xfrm>
            <a:off x="0" y="1189037"/>
            <a:ext cx="3587262" cy="1325563"/>
          </a:xfrm>
        </p:spPr>
        <p:txBody>
          <a:bodyPr/>
          <a:lstStyle/>
          <a:p>
            <a:r>
              <a:rPr lang="en-CA" b="1" dirty="0">
                <a:latin typeface="Arial" panose="020B0604020202020204" pitchFamily="34" charset="0"/>
                <a:cs typeface="Arial" panose="020B0604020202020204" pitchFamily="34" charset="0"/>
              </a:rPr>
              <a:t>Debrief</a:t>
            </a:r>
          </a:p>
        </p:txBody>
      </p:sp>
      <p:pic>
        <p:nvPicPr>
          <p:cNvPr id="4" name="Picture 3">
            <a:extLst>
              <a:ext uri="{FF2B5EF4-FFF2-40B4-BE49-F238E27FC236}">
                <a16:creationId xmlns:a16="http://schemas.microsoft.com/office/drawing/2014/main" id="{571625DC-B5EC-3AEA-3E98-6629B6E13827}"/>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898"/>
          <a:stretch/>
        </p:blipFill>
        <p:spPr>
          <a:xfrm>
            <a:off x="3587262" y="0"/>
            <a:ext cx="8604738" cy="6858000"/>
          </a:xfrm>
          <a:prstGeom prst="rect">
            <a:avLst/>
          </a:prstGeom>
        </p:spPr>
      </p:pic>
    </p:spTree>
    <p:extLst>
      <p:ext uri="{BB962C8B-B14F-4D97-AF65-F5344CB8AC3E}">
        <p14:creationId xmlns:p14="http://schemas.microsoft.com/office/powerpoint/2010/main" val="3658563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F1F55-9B02-44C7-99BE-CBFDF4868ACE}"/>
              </a:ext>
            </a:extLst>
          </p:cNvPr>
          <p:cNvSpPr>
            <a:spLocks noGrp="1"/>
          </p:cNvSpPr>
          <p:nvPr>
            <p:ph type="title"/>
          </p:nvPr>
        </p:nvSpPr>
        <p:spPr>
          <a:xfrm>
            <a:off x="2603934" y="0"/>
            <a:ext cx="9542968" cy="968269"/>
          </a:xfrm>
        </p:spPr>
        <p:txBody>
          <a:bodyPr>
            <a:normAutofit/>
          </a:bodyPr>
          <a:lstStyle/>
          <a:p>
            <a:r>
              <a:rPr lang="en-CA" b="1" dirty="0">
                <a:latin typeface="Arial" panose="020B0604020202020204" pitchFamily="34" charset="0"/>
                <a:cs typeface="Arial" panose="020B0604020202020204" pitchFamily="34" charset="0"/>
              </a:rPr>
              <a:t>Communication</a:t>
            </a:r>
          </a:p>
        </p:txBody>
      </p:sp>
      <p:pic>
        <p:nvPicPr>
          <p:cNvPr id="3" name="Content Placeholder 5">
            <a:extLst>
              <a:ext uri="{FF2B5EF4-FFF2-40B4-BE49-F238E27FC236}">
                <a16:creationId xmlns:a16="http://schemas.microsoft.com/office/drawing/2014/main" id="{D8682C6C-AF57-4BC4-9C68-AE915B6DD92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68269"/>
            <a:ext cx="12192000" cy="5167312"/>
          </a:xfrm>
          <a:prstGeom prst="rect">
            <a:avLst/>
          </a:prstGeom>
        </p:spPr>
      </p:pic>
    </p:spTree>
    <p:extLst>
      <p:ext uri="{BB962C8B-B14F-4D97-AF65-F5344CB8AC3E}">
        <p14:creationId xmlns:p14="http://schemas.microsoft.com/office/powerpoint/2010/main" val="1591698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BEB7F2-CC45-4F24-999F-FBC6287582E9}"/>
              </a:ext>
            </a:extLst>
          </p:cNvPr>
          <p:cNvSpPr>
            <a:spLocks noGrp="1"/>
          </p:cNvSpPr>
          <p:nvPr>
            <p:ph type="title"/>
          </p:nvPr>
        </p:nvSpPr>
        <p:spPr>
          <a:xfrm>
            <a:off x="0" y="1200150"/>
            <a:ext cx="3569809" cy="1325563"/>
          </a:xfrm>
        </p:spPr>
        <p:txBody>
          <a:bodyPr>
            <a:noAutofit/>
          </a:bodyPr>
          <a:lstStyle/>
          <a:p>
            <a:r>
              <a:rPr lang="en-CA" sz="3200" b="1" dirty="0">
                <a:latin typeface="Arial" panose="020B0604020202020204" pitchFamily="34" charset="0"/>
                <a:cs typeface="Arial" panose="020B0604020202020204" pitchFamily="34" charset="0"/>
              </a:rPr>
              <a:t>Non-verbal</a:t>
            </a:r>
            <a:br>
              <a:rPr lang="en-CA" sz="3200" b="1" dirty="0">
                <a:latin typeface="Arial" panose="020B0604020202020204" pitchFamily="34" charset="0"/>
                <a:cs typeface="Arial" panose="020B0604020202020204" pitchFamily="34" charset="0"/>
              </a:rPr>
            </a:br>
            <a:r>
              <a:rPr lang="en-CA" sz="3200" b="1" dirty="0">
                <a:latin typeface="Arial" panose="020B0604020202020204" pitchFamily="34" charset="0"/>
                <a:cs typeface="Arial" panose="020B0604020202020204" pitchFamily="34" charset="0"/>
              </a:rPr>
              <a:t>communication</a:t>
            </a:r>
          </a:p>
        </p:txBody>
      </p:sp>
      <p:pic>
        <p:nvPicPr>
          <p:cNvPr id="3" name="Picture Placeholder 5">
            <a:extLst>
              <a:ext uri="{FF2B5EF4-FFF2-40B4-BE49-F238E27FC236}">
                <a16:creationId xmlns:a16="http://schemas.microsoft.com/office/drawing/2014/main" id="{98D9F5B7-C099-4783-8EEA-D7D2F65E4BF6}"/>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813" t="15029" r="13813"/>
          <a:stretch/>
        </p:blipFill>
        <p:spPr>
          <a:xfrm>
            <a:off x="3569809" y="0"/>
            <a:ext cx="8593616" cy="5657850"/>
          </a:xfrm>
          <a:prstGeom prst="rect">
            <a:avLst/>
          </a:prstGeom>
        </p:spPr>
      </p:pic>
    </p:spTree>
    <p:extLst>
      <p:ext uri="{BB962C8B-B14F-4D97-AF65-F5344CB8AC3E}">
        <p14:creationId xmlns:p14="http://schemas.microsoft.com/office/powerpoint/2010/main" val="250091504"/>
      </p:ext>
    </p:extLst>
  </p:cSld>
  <p:clrMapOvr>
    <a:masterClrMapping/>
  </p:clrMapOvr>
</p:sld>
</file>

<file path=ppt/theme/theme1.xml><?xml version="1.0" encoding="utf-8"?>
<a:theme xmlns:a="http://schemas.openxmlformats.org/drawingml/2006/main" name="Skills4Lif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7C8CF2638480341B68B68690115A0B2" ma:contentTypeVersion="5" ma:contentTypeDescription="Create a new document." ma:contentTypeScope="" ma:versionID="d7ef641a9dc59fc714db2da50c58a54e">
  <xsd:schema xmlns:xsd="http://www.w3.org/2001/XMLSchema" xmlns:xs="http://www.w3.org/2001/XMLSchema" xmlns:p="http://schemas.microsoft.com/office/2006/metadata/properties" xmlns:ns2="6ee0277f-c2d6-46fd-8036-44f7adfcd4a7" xmlns:ns3="12fac212-3aab-4e53-a5bd-cbe38a822c0b" targetNamespace="http://schemas.microsoft.com/office/2006/metadata/properties" ma:root="true" ma:fieldsID="6f0ba5c2e3140ec5d9af8e17376826b7" ns2:_="" ns3:_="">
    <xsd:import namespace="6ee0277f-c2d6-46fd-8036-44f7adfcd4a7"/>
    <xsd:import namespace="12fac212-3aab-4e53-a5bd-cbe38a822c0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0277f-c2d6-46fd-8036-44f7adfcd4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fac212-3aab-4e53-a5bd-cbe38a822c0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46E903C-FBCD-4A19-BF8A-F89470A6CC14}">
  <ds:schemaRefs>
    <ds:schemaRef ds:uri="http://schemas.microsoft.com/office/2006/documentManagement/types"/>
    <ds:schemaRef ds:uri="http://schemas.microsoft.com/office/2006/metadata/properties"/>
    <ds:schemaRef ds:uri="http://purl.org/dc/dcmitype/"/>
    <ds:schemaRef ds:uri="http://schemas.openxmlformats.org/package/2006/metadata/core-properties"/>
    <ds:schemaRef ds:uri="12fac212-3aab-4e53-a5bd-cbe38a822c0b"/>
    <ds:schemaRef ds:uri="http://purl.org/dc/elements/1.1/"/>
    <ds:schemaRef ds:uri="http://purl.org/dc/terms/"/>
    <ds:schemaRef ds:uri="http://www.w3.org/XML/1998/namespace"/>
    <ds:schemaRef ds:uri="http://schemas.microsoft.com/office/infopath/2007/PartnerControls"/>
    <ds:schemaRef ds:uri="6ee0277f-c2d6-46fd-8036-44f7adfcd4a7"/>
  </ds:schemaRefs>
</ds:datastoreItem>
</file>

<file path=customXml/itemProps2.xml><?xml version="1.0" encoding="utf-8"?>
<ds:datastoreItem xmlns:ds="http://schemas.openxmlformats.org/officeDocument/2006/customXml" ds:itemID="{965FA4C6-FCB5-42C3-9766-D821BAC35605}">
  <ds:schemaRefs>
    <ds:schemaRef ds:uri="12fac212-3aab-4e53-a5bd-cbe38a822c0b"/>
    <ds:schemaRef ds:uri="6ee0277f-c2d6-46fd-8036-44f7adfcd4a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79735E6-A3F3-4AC0-8C5C-77C6F2F639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659</TotalTime>
  <Words>2181</Words>
  <Application>Microsoft Office PowerPoint</Application>
  <PresentationFormat>Widescreen</PresentationFormat>
  <Paragraphs>233</Paragraphs>
  <Slides>25</Slides>
  <Notes>23</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Skills4Life</vt:lpstr>
      <vt:lpstr>Communication / Conflict Resolution</vt:lpstr>
      <vt:lpstr>We are learning</vt:lpstr>
      <vt:lpstr>Same statement, same meaning?</vt:lpstr>
      <vt:lpstr>Same statement, same meaning?</vt:lpstr>
      <vt:lpstr>Same statement, same meaning?</vt:lpstr>
      <vt:lpstr>Same statement, same meaning?</vt:lpstr>
      <vt:lpstr>Debrief</vt:lpstr>
      <vt:lpstr>Communication</vt:lpstr>
      <vt:lpstr>Non-verbal communication</vt:lpstr>
      <vt:lpstr>Non-verbal communication</vt:lpstr>
      <vt:lpstr>Listening</vt:lpstr>
      <vt:lpstr>Listening</vt:lpstr>
      <vt:lpstr>I Statements</vt:lpstr>
      <vt:lpstr>Which of the following statements will lead to a constructive conversation?</vt:lpstr>
      <vt:lpstr>A colleague your age shows up a few minutes late for work every day and your boss does not say anything. One day, YOU show up a few minutes late and your boss reams you out in front of a few colleagues.</vt:lpstr>
      <vt:lpstr>Use communication to solve problems</vt:lpstr>
      <vt:lpstr>A friend at work has repeated something you told them in confidence. It is kind of embarrassing, and now lots of people know about it. </vt:lpstr>
      <vt:lpstr>A friend at work has repeated something you told them in confidence. It is kind of embarrassing, and now lots of people know about it. </vt:lpstr>
      <vt:lpstr>A friend at work has repeated something you told them in confidence. It is kind of embarrassing, and now lots of people know about it. </vt:lpstr>
      <vt:lpstr>A friend at work has repeated something you told them in confidence. It is kind of embarrassing, and now lots of people know about it. </vt:lpstr>
      <vt:lpstr>Conflict resolution steps</vt:lpstr>
      <vt:lpstr>If your employer gives you feedback, you can…</vt:lpstr>
      <vt:lpstr>How would you respond if your employer said to you…</vt:lpstr>
      <vt:lpstr>Notebook</vt:lpstr>
      <vt:lpstr>Wrap up</vt:lpstr>
    </vt:vector>
  </TitlesOfParts>
  <Company>HWDSB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Mental Health and Mental Illness</dc:title>
  <dc:creator>Kathy Short [Staff]</dc:creator>
  <cp:lastModifiedBy>Shelly Upson</cp:lastModifiedBy>
  <cp:revision>3</cp:revision>
  <dcterms:created xsi:type="dcterms:W3CDTF">2019-11-18T02:48:59Z</dcterms:created>
  <dcterms:modified xsi:type="dcterms:W3CDTF">2025-03-14T21:17:21Z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0x01010037C8CF2638480341B68B68690115A0B2</vt:lpwstr>
  </property>
  <property fmtid="{D5CDD505-2E9C-101B-9397-08002B2CF9AE}" pid="3" name="_dlc_DocIdItemGuid">
    <vt:lpwstr>d4040d77-d2a8-422e-a1f4-2fedf7e05d5e</vt:lpwstr>
  </property>
  <property fmtid="{D5CDD505-2E9C-101B-9397-08002B2CF9AE}" pid="4" name="MediaServiceImageTags">
    <vt:lpwstr/>
  </property>
</Properties>
</file>