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59" r:id="rId6"/>
    <p:sldId id="305" r:id="rId7"/>
    <p:sldId id="338" r:id="rId8"/>
    <p:sldId id="308" r:id="rId9"/>
    <p:sldId id="340" r:id="rId10"/>
    <p:sldId id="310" r:id="rId11"/>
    <p:sldId id="330" r:id="rId12"/>
    <p:sldId id="342" r:id="rId13"/>
    <p:sldId id="343" r:id="rId14"/>
    <p:sldId id="312" r:id="rId15"/>
    <p:sldId id="334" r:id="rId16"/>
    <p:sldId id="335" r:id="rId17"/>
    <p:sldId id="336" r:id="rId18"/>
    <p:sldId id="337" r:id="rId19"/>
    <p:sldId id="329" r:id="rId20"/>
    <p:sldId id="339" r:id="rId21"/>
    <p:sldId id="341" r:id="rId22"/>
    <p:sldId id="32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84" userDrawn="1">
          <p15:clr>
            <a:srgbClr val="A4A3A4"/>
          </p15:clr>
        </p15:guide>
        <p15:guide id="6" orient="horz" pos="2832" userDrawn="1">
          <p15:clr>
            <a:srgbClr val="A4A3A4"/>
          </p15:clr>
        </p15:guide>
        <p15:guide id="7" orient="horz"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712AED-F946-6B72-B9E1-91124436B500}" name="Joyce Erogun" initials="JE" userId="S::jerogun@smho-smso.ca::ba9b00c3-18da-48f5-9af4-b59a3f7aeab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7F33"/>
    <a:srgbClr val="0075B5"/>
    <a:srgbClr val="40008D"/>
    <a:srgbClr val="0277B5"/>
    <a:srgbClr val="44237D"/>
    <a:srgbClr val="277F34"/>
    <a:srgbClr val="0071BB"/>
    <a:srgbClr val="298135"/>
    <a:srgbClr val="3BA950"/>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97B480-3E89-49B5-B83F-405A966865BD}" v="23" dt="2023-08-15T17:45:11.9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477"/>
    <p:restoredTop sz="83990"/>
  </p:normalViewPr>
  <p:slideViewPr>
    <p:cSldViewPr snapToGrid="0">
      <p:cViewPr varScale="1">
        <p:scale>
          <a:sx n="89" d="100"/>
          <a:sy n="89" d="100"/>
        </p:scale>
        <p:origin x="552" y="90"/>
      </p:cViewPr>
      <p:guideLst>
        <p:guide pos="384"/>
        <p:guide pos="72"/>
        <p:guide pos="4032"/>
        <p:guide pos="4176"/>
        <p:guide orient="horz" pos="1584"/>
        <p:guide orient="horz" pos="2832"/>
        <p:guide orient="horz"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applewebdata:/7E0C657A-D752-4D05-8A19-EFF937567E6A/#_bookmark2"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b="1" dirty="0"/>
              <a:t>Teacher Prompt: </a:t>
            </a:r>
            <a:r>
              <a:rPr lang="en-US" sz="1800" dirty="0">
                <a:solidFill>
                  <a:srgbClr val="7030A0"/>
                </a:solidFill>
                <a:effectLst/>
                <a:latin typeface="Calibri" panose="020F0502020204030204" pitchFamily="34" charset="0"/>
                <a:ea typeface="Calibri" panose="020F0502020204030204" pitchFamily="34" charset="0"/>
              </a:rPr>
              <a:t>This lesson will encourage students to reflect on their strengths, interests, passions, and values, and explore their aptitudes and career options.</a:t>
            </a:r>
            <a:r>
              <a:rPr lang="en-CA" sz="2800" dirty="0">
                <a:effectLst/>
              </a:rPr>
              <a:t> </a:t>
            </a:r>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US" sz="11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Teacher Prompt:</a:t>
            </a:r>
            <a:endParaRPr lang="en-CA" sz="1100" dirty="0">
              <a:effectLst/>
              <a:latin typeface="Arial" panose="020B0604020202020204" pitchFamily="34" charset="0"/>
              <a:ea typeface="Arial" panose="020B0604020202020204" pitchFamily="34" charset="0"/>
            </a:endParaRPr>
          </a:p>
          <a:p>
            <a:pPr marL="90170"/>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"Approaching others for feedback can be a valuable learning experience. When seeking feedback, it's important to approach with an open and positive mindset. Remembering that feedback is a valuable tool for self-improvement.” </a:t>
            </a:r>
            <a:endParaRPr lang="en-CA" sz="1100" dirty="0">
              <a:effectLst/>
              <a:latin typeface="Arial" panose="020B0604020202020204" pitchFamily="34" charset="0"/>
              <a:ea typeface="Arial" panose="020B0604020202020204" pitchFamily="34" charset="0"/>
            </a:endParaRPr>
          </a:p>
          <a:p>
            <a:pPr marL="90170"/>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100" dirty="0">
              <a:effectLst/>
              <a:latin typeface="Arial" panose="020B0604020202020204" pitchFamily="34" charset="0"/>
              <a:ea typeface="Arial" panose="020B0604020202020204" pitchFamily="34" charset="0"/>
            </a:endParaRPr>
          </a:p>
          <a:p>
            <a:pPr marL="90170"/>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Consider the following guidance as you approach others for feedback:</a:t>
            </a:r>
            <a:endParaRPr lang="en-CA" sz="1100" dirty="0">
              <a:effectLst/>
              <a:latin typeface="Arial" panose="020B0604020202020204" pitchFamily="34" charset="0"/>
              <a:ea typeface="Arial" panose="020B0604020202020204" pitchFamily="34" charset="0"/>
            </a:endParaRPr>
          </a:p>
          <a:p>
            <a:pPr marL="342900" lvl="0" indent="-342900">
              <a:spcBef>
                <a:spcPts val="685"/>
              </a:spcBef>
              <a:buClr>
                <a:srgbClr val="0072BC"/>
              </a:buClr>
              <a:buSzPts val="1400"/>
              <a:buFont typeface="Arial" panose="020B0604020202020204" pitchFamily="34" charset="0"/>
              <a:buChar char="•"/>
            </a:pPr>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Choose the </a:t>
            </a:r>
            <a:r>
              <a:rPr lang="en-US" sz="11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right time and place</a:t>
            </a:r>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 Make sure the person is available and receptive. </a:t>
            </a:r>
            <a:endParaRPr lang="en-CA" sz="1100" dirty="0">
              <a:effectLst/>
              <a:latin typeface="Arial" panose="020B0604020202020204" pitchFamily="34" charset="0"/>
              <a:ea typeface="Arial" panose="020B0604020202020204" pitchFamily="34" charset="0"/>
            </a:endParaRPr>
          </a:p>
          <a:p>
            <a:pPr marL="742950" lvl="1" indent="-285750">
              <a:spcBef>
                <a:spcPts val="685"/>
              </a:spcBef>
              <a:buFont typeface="Courier New" panose="02070309020205020404" pitchFamily="49" charset="0"/>
              <a:buChar char="o"/>
            </a:pPr>
            <a:r>
              <a:rPr lang="en-US" sz="1100" dirty="0">
                <a:solidFill>
                  <a:srgbClr val="7030A0"/>
                </a:solidFill>
                <a:effectLst/>
                <a:latin typeface="Arial" panose="020B0604020202020204" pitchFamily="34" charset="0"/>
                <a:ea typeface="Arial" panose="020B0604020202020204" pitchFamily="34" charset="0"/>
                <a:cs typeface="Calibri" panose="020F0502020204030204" pitchFamily="34" charset="0"/>
              </a:rPr>
              <a:t>You can ask, them explicitly, “I’d like your thoughts and feedback about some of my skills and strengths. Is now a good time to talk?”</a:t>
            </a:r>
            <a:endParaRPr lang="en-CA" sz="11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a:p>
        </p:txBody>
      </p:sp>
    </p:spTree>
    <p:extLst>
      <p:ext uri="{BB962C8B-B14F-4D97-AF65-F5344CB8AC3E}">
        <p14:creationId xmlns:p14="http://schemas.microsoft.com/office/powerpoint/2010/main" val="4032227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685"/>
              </a:spcBef>
              <a:buClr>
                <a:srgbClr val="0072BC"/>
              </a:buClr>
              <a:buSzPts val="1400"/>
              <a:buFont typeface="Arial" panose="020B0604020202020204" pitchFamily="34" charset="0"/>
              <a:buChar char="•"/>
            </a:pPr>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Be specific</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about what you're seeking feedback on.</a:t>
            </a:r>
          </a:p>
          <a:p>
            <a:pPr marL="342900" lvl="0" indent="-342900">
              <a:spcBef>
                <a:spcPts val="685"/>
              </a:spcBef>
              <a:buClr>
                <a:srgbClr val="0072BC"/>
              </a:buClr>
              <a:buSzPts val="1400"/>
              <a:buFont typeface="Arial" panose="020B0604020202020204" pitchFamily="34" charset="0"/>
              <a:buChar char="•"/>
            </a:pP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Clearly communicate and let the person know that you value their input and would appreciate their honest observations and suggestions.</a:t>
            </a:r>
          </a:p>
          <a:p>
            <a:pPr marL="342900" lvl="0" indent="-342900">
              <a:spcBef>
                <a:spcPts val="685"/>
              </a:spcBef>
              <a:buClr>
                <a:srgbClr val="0072BC"/>
              </a:buClr>
              <a:buSzPts val="1400"/>
              <a:buFont typeface="Arial" panose="020B0604020202020204" pitchFamily="34" charset="0"/>
              <a:buChar char="•"/>
            </a:pPr>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pPr marL="342900" lvl="0" indent="-342900">
              <a:spcBef>
                <a:spcPts val="685"/>
              </a:spcBef>
              <a:buClr>
                <a:srgbClr val="0072BC"/>
              </a:buClr>
              <a:buSzPts val="1400"/>
              <a:buFont typeface="Arial" panose="020B0604020202020204" pitchFamily="34" charset="0"/>
              <a:buChar char="•"/>
            </a:pP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For example: 'What strengths do you think I have in this area?' or ‘Do you have </a:t>
            </a:r>
            <a:r>
              <a:rPr lang="en-US" sz="1800">
                <a:solidFill>
                  <a:srgbClr val="7030A0"/>
                </a:solidFill>
                <a:effectLst/>
                <a:latin typeface="Arial" panose="020B0604020202020204" pitchFamily="34" charset="0"/>
                <a:ea typeface="Arial" panose="020B0604020202020204" pitchFamily="34" charset="0"/>
                <a:cs typeface="Calibri" panose="020F0502020204030204" pitchFamily="34" charset="0"/>
              </a:rPr>
              <a:t>any suggestions </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for my personal growth?</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a:p>
        </p:txBody>
      </p:sp>
    </p:spTree>
    <p:extLst>
      <p:ext uri="{BB962C8B-B14F-4D97-AF65-F5344CB8AC3E}">
        <p14:creationId xmlns:p14="http://schemas.microsoft.com/office/powerpoint/2010/main" val="3219729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Active listening</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When receiving feedback, listen attentively without interruption.</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a:p>
        </p:txBody>
      </p:sp>
    </p:spTree>
    <p:extLst>
      <p:ext uri="{BB962C8B-B14F-4D97-AF65-F5344CB8AC3E}">
        <p14:creationId xmlns:p14="http://schemas.microsoft.com/office/powerpoint/2010/main" val="3829597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685"/>
              </a:spcBef>
              <a:buClr>
                <a:srgbClr val="0072BC"/>
              </a:buClr>
              <a:buSzPts val="1400"/>
              <a:buFont typeface="Arial" panose="020B0604020202020204" pitchFamily="34" charset="0"/>
              <a:buChar char="•"/>
            </a:pPr>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Be receptive</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Remember that feedback is intended to help you grow. Stay open-minded and avoid becoming defensive or dismissive of constructive criticism.</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a:p>
        </p:txBody>
      </p:sp>
    </p:spTree>
    <p:extLst>
      <p:ext uri="{BB962C8B-B14F-4D97-AF65-F5344CB8AC3E}">
        <p14:creationId xmlns:p14="http://schemas.microsoft.com/office/powerpoint/2010/main" val="33507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685"/>
              </a:spcBef>
              <a:buClr>
                <a:srgbClr val="0072BC"/>
              </a:buClr>
              <a:buSzPts val="1400"/>
              <a:buFont typeface="Arial" panose="020B0604020202020204" pitchFamily="34" charset="0"/>
              <a:buChar char="•"/>
            </a:pPr>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Express gratitude</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After receiving feedback, express your gratitude to the person for their time and insights. Let them know that their feedback is valued and will contribute to your personal development.</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a:p>
        </p:txBody>
      </p:sp>
    </p:spTree>
    <p:extLst>
      <p:ext uri="{BB962C8B-B14F-4D97-AF65-F5344CB8AC3E}">
        <p14:creationId xmlns:p14="http://schemas.microsoft.com/office/powerpoint/2010/main" val="4048414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CA" sz="1200" kern="1200" dirty="0">
              <a:solidFill>
                <a:schemeClr val="tx1"/>
              </a:solidFill>
              <a:effectLst/>
              <a:latin typeface="+mn-lt"/>
              <a:ea typeface="+mn-ea"/>
              <a:cs typeface="+mn-cs"/>
            </a:endParaRPr>
          </a:p>
          <a:p>
            <a:r>
              <a:rPr lang="en-CA" dirty="0"/>
              <a:t>Invite students to a ‘Notebook Challenge’! </a:t>
            </a: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pPr marL="90170"/>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Teacher prompt: </a:t>
            </a:r>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“Now it’s your turn! Go and ask feedback from two trusted sources, such as teachers, coaches, mentors, peers, Elders, knowledge keepers, knowledge holders, and employers and to add your findings to your Notebook.”</a:t>
            </a:r>
            <a:endParaRPr lang="en-CA" sz="1800">
              <a:effectLst/>
              <a:latin typeface="Arial" panose="020B0604020202020204" pitchFamily="34" charset="0"/>
              <a:ea typeface="Arial" panose="020B0604020202020204" pitchFamily="34" charset="0"/>
            </a:endParaRP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r>
              <a:rPr lang="en-US" sz="1800" dirty="0">
                <a:solidFill>
                  <a:srgbClr val="7030A0"/>
                </a:solidFill>
                <a:effectLst/>
                <a:latin typeface="Arial" panose="020B0604020202020204" pitchFamily="34" charset="0"/>
                <a:cs typeface="Calibri" panose="020F0502020204030204" pitchFamily="34" charset="0"/>
              </a:rPr>
              <a:t>Be curious and see if you learn something new about yourself!</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a:p>
        </p:txBody>
      </p:sp>
    </p:spTree>
    <p:extLst>
      <p:ext uri="{BB962C8B-B14F-4D97-AF65-F5344CB8AC3E}">
        <p14:creationId xmlns:p14="http://schemas.microsoft.com/office/powerpoint/2010/main" val="1703146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US" sz="12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Teacher prompt: </a:t>
            </a:r>
            <a:r>
              <a:rPr lang="en-US" sz="12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E</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xplore some careers that are aligned with </a:t>
            </a:r>
            <a:r>
              <a:rPr lang="en-US" sz="1200" b="0" dirty="0">
                <a:solidFill>
                  <a:srgbClr val="7030A0"/>
                </a:solidFill>
                <a:effectLst/>
                <a:latin typeface="Arial" panose="020B0604020202020204" pitchFamily="34" charset="0"/>
                <a:ea typeface="Arial" panose="020B0604020202020204" pitchFamily="34" charset="0"/>
                <a:cs typeface="Calibri" panose="020F0502020204030204" pitchFamily="34" charset="0"/>
              </a:rPr>
              <a:t>your </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strengths and interests and add the results in your Notebook.</a:t>
            </a:r>
            <a:endParaRPr lang="en-CA" sz="12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a:p>
        </p:txBody>
      </p:sp>
    </p:spTree>
    <p:extLst>
      <p:ext uri="{BB962C8B-B14F-4D97-AF65-F5344CB8AC3E}">
        <p14:creationId xmlns:p14="http://schemas.microsoft.com/office/powerpoint/2010/main" val="3107634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6200">
              <a:lnSpc>
                <a:spcPct val="102000"/>
              </a:lnSpc>
            </a:pPr>
            <a:r>
              <a:rPr lang="en-CA" sz="1200" b="1" dirty="0">
                <a:effectLst/>
                <a:latin typeface="Arial" panose="020B0604020202020204" pitchFamily="34" charset="0"/>
                <a:ea typeface="Arial" panose="020B0604020202020204" pitchFamily="34" charset="0"/>
              </a:rPr>
              <a:t>Teacher prompt: </a:t>
            </a:r>
            <a:r>
              <a:rPr lang="en-CA" sz="1200" b="0" dirty="0">
                <a:effectLst/>
                <a:latin typeface="Arial" panose="020B0604020202020204" pitchFamily="34" charset="0"/>
                <a:ea typeface="Arial" panose="020B0604020202020204" pitchFamily="34" charset="0"/>
              </a:rPr>
              <a:t>How can you use social media to demonstrate your interests, strengths, and skills to potential employers? How does using media in this way contribute to the development of your sense of self and to the way you present yourself to the world [e.g., building a “personal brand”]?</a:t>
            </a:r>
          </a:p>
          <a:p>
            <a:pPr marL="90170">
              <a:spcBef>
                <a:spcPts val="420"/>
              </a:spcBef>
              <a:spcAft>
                <a:spcPts val="0"/>
              </a:spcAft>
              <a:tabLst>
                <a:tab pos="532765" algn="l"/>
                <a:tab pos="533400" algn="l"/>
              </a:tabLst>
            </a:pPr>
            <a:endParaRPr lang="en-US" sz="12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a:p>
        </p:txBody>
      </p:sp>
    </p:spTree>
    <p:extLst>
      <p:ext uri="{BB962C8B-B14F-4D97-AF65-F5344CB8AC3E}">
        <p14:creationId xmlns:p14="http://schemas.microsoft.com/office/powerpoint/2010/main" val="4169239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US" sz="1800" b="1" dirty="0">
                <a:effectLst/>
                <a:latin typeface="Arial" panose="020B0604020202020204" pitchFamily="34" charset="0"/>
                <a:ea typeface="Arial" panose="020B0604020202020204" pitchFamily="34" charset="0"/>
              </a:rPr>
              <a:t>Teacher prompt:</a:t>
            </a:r>
            <a:r>
              <a:rPr lang="en-US" sz="1800" dirty="0">
                <a:effectLst/>
                <a:latin typeface="Arial" panose="020B0604020202020204" pitchFamily="34" charset="0"/>
                <a:ea typeface="Arial" panose="020B0604020202020204" pitchFamily="34" charset="0"/>
              </a:rPr>
              <a:t> Strengths, skills and interests are great things to know about yourself, as they can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help</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you</a:t>
            </a:r>
            <a:r>
              <a:rPr lang="en-US" sz="1800" spc="-20" dirty="0">
                <a:effectLst/>
                <a:latin typeface="Arial" panose="020B0604020202020204" pitchFamily="34" charset="0"/>
                <a:ea typeface="Arial" panose="020B0604020202020204" pitchFamily="34" charset="0"/>
              </a:rPr>
              <a:t> both in your personal life a</a:t>
            </a:r>
            <a:r>
              <a:rPr lang="en-US" sz="1800" dirty="0">
                <a:effectLst/>
                <a:latin typeface="Arial" panose="020B0604020202020204" pitchFamily="34" charset="0"/>
                <a:ea typeface="Arial" panose="020B0604020202020204" pitchFamily="34" charset="0"/>
              </a:rPr>
              <a:t>nd in your post-secondary life. </a:t>
            </a:r>
            <a:endParaRPr lang="en-CA" sz="1800" dirty="0">
              <a:effectLst/>
              <a:latin typeface="Arial" panose="020B0604020202020204" pitchFamily="34" charset="0"/>
              <a:ea typeface="Arial" panose="020B0604020202020204" pitchFamily="34" charset="0"/>
            </a:endParaRPr>
          </a:p>
          <a:p>
            <a:pPr marL="90170"/>
            <a:r>
              <a:rPr lang="en-US" sz="18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a:p>
        </p:txBody>
      </p:sp>
    </p:spTree>
    <p:extLst>
      <p:ext uri="{BB962C8B-B14F-4D97-AF65-F5344CB8AC3E}">
        <p14:creationId xmlns:p14="http://schemas.microsoft.com/office/powerpoint/2010/main" val="274317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marR="94615">
              <a:spcBef>
                <a:spcPts val="600"/>
              </a:spcBef>
              <a:spcAft>
                <a:spcPts val="600"/>
              </a:spcAft>
              <a:tabLst>
                <a:tab pos="304165" algn="l"/>
                <a:tab pos="304800" algn="l"/>
              </a:tabLst>
            </a:pPr>
            <a:r>
              <a:rPr lang="en-US" sz="1800" b="1" dirty="0">
                <a:effectLst/>
                <a:latin typeface="Arial" panose="020B0604020202020204" pitchFamily="34" charset="0"/>
                <a:ea typeface="Arial" panose="020B0604020202020204" pitchFamily="34" charset="0"/>
              </a:rPr>
              <a:t>Warm Up Activity</a:t>
            </a:r>
          </a:p>
          <a:p>
            <a:pPr marL="90170" marR="94615">
              <a:spcBef>
                <a:spcPts val="600"/>
              </a:spcBef>
              <a:spcAft>
                <a:spcPts val="600"/>
              </a:spcAft>
              <a:tabLst>
                <a:tab pos="304165" algn="l"/>
                <a:tab pos="304800" algn="l"/>
              </a:tabLst>
            </a:pPr>
            <a:endParaRPr lang="en-US" sz="1800" b="1" dirty="0">
              <a:effectLst/>
              <a:latin typeface="Arial" panose="020B0604020202020204" pitchFamily="34" charset="0"/>
              <a:ea typeface="Arial" panose="020B0604020202020204" pitchFamily="34" charset="0"/>
            </a:endParaRPr>
          </a:p>
          <a:p>
            <a:pPr marL="90170" marR="94615">
              <a:spcBef>
                <a:spcPts val="600"/>
              </a:spcBef>
              <a:spcAft>
                <a:spcPts val="600"/>
              </a:spcAft>
              <a:tabLst>
                <a:tab pos="304165" algn="l"/>
                <a:tab pos="304800" algn="l"/>
              </a:tabLst>
            </a:pPr>
            <a:r>
              <a:rPr lang="en-US" sz="1800" b="1" dirty="0">
                <a:effectLst/>
                <a:latin typeface="Arial" panose="020B0604020202020204" pitchFamily="34" charset="0"/>
                <a:ea typeface="Arial" panose="020B0604020202020204" pitchFamily="34" charset="0"/>
              </a:rPr>
              <a:t>Teacher prompt: “</a:t>
            </a:r>
            <a:r>
              <a:rPr lang="en-US" sz="1800" dirty="0">
                <a:effectLst/>
                <a:latin typeface="Arial" panose="020B0604020202020204" pitchFamily="34" charset="0"/>
                <a:ea typeface="Arial" panose="020B0604020202020204" pitchFamily="34" charset="0"/>
              </a:rPr>
              <a:t>Part of our identity is composed of, and shaped by our </a:t>
            </a:r>
            <a:r>
              <a:rPr lang="en-US" sz="1800" b="1" dirty="0">
                <a:effectLst/>
                <a:latin typeface="Arial" panose="020B0604020202020204" pitchFamily="34" charset="0"/>
                <a:ea typeface="Arial" panose="020B0604020202020204" pitchFamily="34" charset="0"/>
              </a:rPr>
              <a:t>strengths (or qualities), which is defined as a good or beneficial quality or attribute of a person</a:t>
            </a:r>
            <a:r>
              <a:rPr lang="en-US" sz="1800" dirty="0">
                <a:effectLst/>
                <a:latin typeface="Arial" panose="020B0604020202020204" pitchFamily="34" charset="0"/>
                <a:ea typeface="Arial" panose="020B0604020202020204" pitchFamily="34" charset="0"/>
              </a:rPr>
              <a:t> and our skills, </a:t>
            </a:r>
            <a:r>
              <a:rPr lang="en-US" sz="1800" b="1" dirty="0">
                <a:effectLst/>
                <a:latin typeface="Arial" panose="020B0604020202020204" pitchFamily="34" charset="0"/>
                <a:ea typeface="Arial" panose="020B0604020202020204" pitchFamily="34" charset="0"/>
              </a:rPr>
              <a:t>which can be defined as the ability to do something well after learning and practicing it.</a:t>
            </a:r>
            <a:endParaRPr lang="en-CA" sz="1800" dirty="0">
              <a:effectLst/>
              <a:latin typeface="Arial" panose="020B0604020202020204" pitchFamily="34" charset="0"/>
              <a:ea typeface="Arial" panose="020B0604020202020204" pitchFamily="34" charset="0"/>
            </a:endParaRPr>
          </a:p>
          <a:p>
            <a:pPr marL="90170" marR="94615">
              <a:spcBef>
                <a:spcPts val="735"/>
              </a:spcBef>
              <a:tabLst>
                <a:tab pos="304165" algn="l"/>
                <a:tab pos="304800" algn="l"/>
              </a:tabLst>
            </a:pPr>
            <a:endParaRPr lang="en-US" sz="1800" dirty="0">
              <a:effectLst/>
              <a:latin typeface="Arial"/>
              <a:ea typeface="Arial" panose="020B0604020202020204" pitchFamily="34" charset="0"/>
              <a:cs typeface="Arial"/>
            </a:endParaRPr>
          </a:p>
          <a:p>
            <a:pPr marL="90170" marR="94615">
              <a:spcBef>
                <a:spcPts val="735"/>
              </a:spcBef>
              <a:tabLst>
                <a:tab pos="304165" algn="l"/>
                <a:tab pos="304800" algn="l"/>
              </a:tabLst>
            </a:pPr>
            <a:r>
              <a:rPr lang="en-US" sz="1800" dirty="0">
                <a:effectLst/>
                <a:latin typeface="Arial"/>
                <a:ea typeface="Arial" panose="020B0604020202020204" pitchFamily="34" charset="0"/>
                <a:cs typeface="Arial"/>
              </a:rPr>
              <a:t>There is no right or wrong answer when it comes to listing strengths. We all have different experiences, cultures, faiths and backgrounds</a:t>
            </a:r>
            <a:r>
              <a:rPr lang="en-US" sz="1800" dirty="0">
                <a:latin typeface="Arial"/>
                <a:ea typeface="Arial" panose="020B0604020202020204" pitchFamily="34" charset="0"/>
                <a:cs typeface="Arial"/>
              </a:rPr>
              <a:t> that may influence what we consider strengths.</a:t>
            </a:r>
            <a:r>
              <a:rPr lang="en-US" sz="1800" dirty="0">
                <a:effectLst/>
                <a:latin typeface="Arial"/>
                <a:ea typeface="Arial" panose="020B0604020202020204" pitchFamily="34" charset="0"/>
                <a:cs typeface="Arial"/>
              </a:rPr>
              <a:t> Things we are good at and enjoy will change many times throughout our lives and it is important to be kind to ourselves and patient as we discover our ever-evolving identity.</a:t>
            </a:r>
            <a:endParaRPr lang="en-CA" sz="1800" dirty="0">
              <a:effectLst/>
              <a:latin typeface="Arial"/>
              <a:ea typeface="Arial" panose="020B0604020202020204" pitchFamily="34" charset="0"/>
              <a:cs typeface="Arial"/>
            </a:endParaRPr>
          </a:p>
          <a:p>
            <a:endParaRPr lang="en-US" sz="1800" dirty="0">
              <a:solidFill>
                <a:srgbClr val="000000"/>
              </a:solidFill>
              <a:effectLst/>
              <a:latin typeface="Calibri" panose="020F0502020204030204" pitchFamily="34" charset="0"/>
              <a:ea typeface="Calibri" panose="020F0502020204030204" pitchFamily="34" charset="0"/>
            </a:endParaRPr>
          </a:p>
          <a:p>
            <a:r>
              <a:rPr lang="en-US" sz="1800" dirty="0">
                <a:solidFill>
                  <a:srgbClr val="000000"/>
                </a:solidFill>
                <a:effectLst/>
                <a:latin typeface="Calibri" panose="020F0502020204030204" pitchFamily="34" charset="0"/>
                <a:ea typeface="Calibri" panose="020F0502020204030204" pitchFamily="34" charset="0"/>
              </a:rPr>
              <a:t>To help generate new and creative ideas to help students identify their strengths, encourage them to brainstorm some ideas as a class. </a:t>
            </a:r>
          </a:p>
          <a:p>
            <a:endParaRPr lang="en-US" sz="1800" dirty="0">
              <a:solidFill>
                <a:srgbClr val="000000"/>
              </a:solidFill>
              <a:effectLst/>
              <a:latin typeface="Calibri" panose="020F0502020204030204" pitchFamily="34" charset="0"/>
              <a:ea typeface="Calibri" panose="020F0502020204030204" pitchFamily="34" charset="0"/>
            </a:endParaRPr>
          </a:p>
          <a:p>
            <a:r>
              <a:rPr lang="en-US" sz="1800" b="1" dirty="0">
                <a:solidFill>
                  <a:srgbClr val="000000"/>
                </a:solidFill>
                <a:effectLst/>
                <a:latin typeface="Calibri"/>
                <a:ea typeface="Calibri" panose="020F0502020204030204" pitchFamily="34" charset="0"/>
                <a:cs typeface="Calibri"/>
              </a:rPr>
              <a:t>Optional:</a:t>
            </a:r>
            <a:r>
              <a:rPr lang="en-US" sz="1800" dirty="0">
                <a:solidFill>
                  <a:srgbClr val="000000"/>
                </a:solidFill>
                <a:effectLst/>
                <a:latin typeface="Calibri"/>
                <a:ea typeface="Calibri" panose="020F0502020204030204" pitchFamily="34" charset="0"/>
                <a:cs typeface="Calibri"/>
              </a:rPr>
              <a:t> You can also use Career Cruising or </a:t>
            </a:r>
            <a:r>
              <a:rPr lang="en-US" sz="1800" dirty="0" err="1">
                <a:solidFill>
                  <a:srgbClr val="000000"/>
                </a:solidFill>
                <a:effectLst/>
                <a:latin typeface="Calibri"/>
                <a:ea typeface="Calibri" panose="020F0502020204030204" pitchFamily="34" charset="0"/>
                <a:cs typeface="Calibri"/>
              </a:rPr>
              <a:t>MyBlueprint</a:t>
            </a:r>
            <a:r>
              <a:rPr lang="en-US" sz="1800" dirty="0">
                <a:solidFill>
                  <a:srgbClr val="000000"/>
                </a:solidFill>
                <a:effectLst/>
                <a:latin typeface="Calibri"/>
                <a:ea typeface="Calibri" panose="020F0502020204030204" pitchFamily="34" charset="0"/>
                <a:cs typeface="Calibri"/>
              </a:rPr>
              <a:t> surveys depending on your Board.</a:t>
            </a:r>
            <a:r>
              <a:rPr lang="en-CA" dirty="0"/>
              <a:t> </a:t>
            </a:r>
            <a:endParaRPr lang="en-CA" dirty="0">
              <a:effectLst/>
            </a:endParaRPr>
          </a:p>
          <a:p>
            <a:endParaRPr lang="en-CA" dirty="0">
              <a:effectLst/>
            </a:endParaRPr>
          </a:p>
          <a:p>
            <a:r>
              <a:rPr lang="en-CA" dirty="0">
                <a:effectLst/>
              </a:rPr>
              <a:t>NOTE: you can choose to discuss some or all of the suggested questions.</a:t>
            </a:r>
            <a:endParaRPr lang="fr-CA" dirty="0"/>
          </a:p>
          <a:p>
            <a:endParaRPr lang="fr-CA"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a:p>
        </p:txBody>
      </p:sp>
    </p:spTree>
    <p:extLst>
      <p:ext uri="{BB962C8B-B14F-4D97-AF65-F5344CB8AC3E}">
        <p14:creationId xmlns:p14="http://schemas.microsoft.com/office/powerpoint/2010/main" val="2994383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b="1" dirty="0">
                <a:solidFill>
                  <a:srgbClr val="45247E"/>
                </a:solidFill>
                <a:effectLst/>
                <a:latin typeface="Arial" panose="020B0604020202020204" pitchFamily="34" charset="0"/>
                <a:ea typeface="Arial" panose="020B0604020202020204" pitchFamily="34" charset="0"/>
              </a:rPr>
              <a:t>Teacher prompt: </a:t>
            </a:r>
            <a:r>
              <a:rPr lang="en-CA" sz="1800" dirty="0">
                <a:solidFill>
                  <a:srgbClr val="45247E"/>
                </a:solidFill>
                <a:effectLst/>
                <a:latin typeface="Arial" panose="020B0604020202020204" pitchFamily="34" charset="0"/>
                <a:ea typeface="Arial" panose="020B0604020202020204" pitchFamily="34" charset="0"/>
              </a:rPr>
              <a:t>Here are a few strengths and skills that can be transferable within the workplace</a:t>
            </a:r>
            <a:r>
              <a:rPr lang="en-US" sz="1800" dirty="0">
                <a:solidFill>
                  <a:srgbClr val="45247E"/>
                </a:solidFill>
                <a:effectLst/>
                <a:latin typeface="Arial" panose="020B0604020202020204" pitchFamily="34" charset="0"/>
                <a:ea typeface="Arial" panose="020B0604020202020204" pitchFamily="34" charset="0"/>
              </a:rPr>
              <a:t>. </a:t>
            </a:r>
          </a:p>
          <a:p>
            <a:endParaRPr lang="en-US" sz="1800" dirty="0">
              <a:solidFill>
                <a:srgbClr val="45247E"/>
              </a:solidFill>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Can you see yourself in any of these transferable skills? Are there any skills you want to learn or improve on?”</a:t>
            </a:r>
            <a:r>
              <a:rPr lang="en-CA" sz="2800" dirty="0">
                <a:effectLst/>
              </a:rPr>
              <a:t> </a:t>
            </a:r>
            <a:endParaRPr lang="en-CA" sz="1800" dirty="0">
              <a:effectLst/>
              <a:latin typeface="Arial" panose="020B0604020202020204" pitchFamily="34" charset="0"/>
              <a:ea typeface="Arial" panose="020B0604020202020204" pitchFamily="34" charset="0"/>
            </a:endParaRPr>
          </a:p>
          <a:p>
            <a:endParaRPr lang="fr-CA" dirty="0"/>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a:p>
        </p:txBody>
      </p:sp>
    </p:spTree>
    <p:extLst>
      <p:ext uri="{BB962C8B-B14F-4D97-AF65-F5344CB8AC3E}">
        <p14:creationId xmlns:p14="http://schemas.microsoft.com/office/powerpoint/2010/main" val="255955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Debrief the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342900" lvl="0" indent="-342900">
              <a:spcBef>
                <a:spcPts val="685"/>
              </a:spcBef>
              <a:buClr>
                <a:srgbClr val="0072BC"/>
              </a:buClr>
              <a:buSzPts val="1400"/>
              <a:buFont typeface="Arial" panose="020B0604020202020204" pitchFamily="34" charset="0"/>
              <a:buChar char="•"/>
            </a:pPr>
            <a:r>
              <a:rPr lang="en-CA" sz="1800" dirty="0">
                <a:solidFill>
                  <a:srgbClr val="45247E"/>
                </a:solidFill>
                <a:effectLst/>
                <a:latin typeface="Arial" panose="020B0604020202020204" pitchFamily="34" charset="0"/>
                <a:ea typeface="Arial" panose="020B0604020202020204" pitchFamily="34" charset="0"/>
              </a:rPr>
              <a:t>What were some takeaways from this reflection?</a:t>
            </a:r>
            <a:endParaRPr lang="en-CA" sz="1800" dirty="0">
              <a:effectLst/>
              <a:latin typeface="Arial" panose="020B0604020202020204" pitchFamily="34" charset="0"/>
              <a:ea typeface="Arial" panose="020B0604020202020204" pitchFamily="34" charset="0"/>
            </a:endParaRPr>
          </a:p>
          <a:p>
            <a:pPr marL="342900" lvl="0" indent="-342900">
              <a:spcBef>
                <a:spcPts val="685"/>
              </a:spcBef>
              <a:buClr>
                <a:srgbClr val="0072BC"/>
              </a:buClr>
              <a:buSzPts val="1400"/>
              <a:buFont typeface="Arial" panose="020B0604020202020204" pitchFamily="34" charset="0"/>
              <a:buChar char="•"/>
            </a:pPr>
            <a:r>
              <a:rPr lang="en-CA" sz="1800" dirty="0">
                <a:solidFill>
                  <a:srgbClr val="45247E"/>
                </a:solidFill>
                <a:effectLst/>
                <a:latin typeface="Arial" panose="020B0604020202020204" pitchFamily="34" charset="0"/>
                <a:ea typeface="Arial" panose="020B0604020202020204" pitchFamily="34" charset="0"/>
              </a:rPr>
              <a:t>Do students think that strengths can easily be used as a skill in their future job/career?</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US" sz="1800" b="1" dirty="0">
                <a:solidFill>
                  <a:srgbClr val="70309F"/>
                </a:solidFill>
                <a:effectLst/>
                <a:latin typeface="Arial" panose="020B0604020202020204" pitchFamily="34" charset="0"/>
                <a:ea typeface="Arial" panose="020B0604020202020204" pitchFamily="34" charset="0"/>
              </a:rPr>
              <a:t>Teacher prompt:</a:t>
            </a:r>
            <a:r>
              <a:rPr lang="en-US" sz="1800" dirty="0">
                <a:solidFill>
                  <a:srgbClr val="70309F"/>
                </a:solidFill>
                <a:effectLst/>
                <a:latin typeface="Arial" panose="020B0604020202020204" pitchFamily="34" charset="0"/>
                <a:ea typeface="Arial" panose="020B0604020202020204" pitchFamily="34" charset="0"/>
              </a:rPr>
              <a:t> There are many skills that we each have and many that we may notice in the people around us that inspire us to learn more. The great thing is that skills can be developed. As well as skills, we each have strengths and interests, that can help us to explore options for our future jobs and careers. That’s why in today’s lesson, we’ll be thinking about our personal interests, strengths, and exploring our goals.</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a:p>
        </p:txBody>
      </p:sp>
    </p:spTree>
    <p:extLst>
      <p:ext uri="{BB962C8B-B14F-4D97-AF65-F5344CB8AC3E}">
        <p14:creationId xmlns:p14="http://schemas.microsoft.com/office/powerpoint/2010/main" val="574440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en-US" sz="12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Teacher prompt</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“To get us started, we are going to take a moment so you can reflect upon and articulate some of your interests, passions and things you are good at.”</a:t>
            </a:r>
            <a:endParaRPr lang="en-CA" sz="1200" dirty="0">
              <a:effectLst/>
              <a:latin typeface="Arial" panose="020B0604020202020204" pitchFamily="34" charset="0"/>
              <a:ea typeface="Arial" panose="020B0604020202020204" pitchFamily="34" charset="0"/>
            </a:endParaRPr>
          </a:p>
          <a:p>
            <a:pPr marL="90170"/>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200" dirty="0">
              <a:effectLst/>
              <a:latin typeface="Arial" panose="020B0604020202020204" pitchFamily="34" charset="0"/>
              <a:ea typeface="Arial" panose="020B0604020202020204" pitchFamily="34" charset="0"/>
            </a:endParaRPr>
          </a:p>
          <a:p>
            <a:pPr marL="90170"/>
            <a:r>
              <a:rPr lang="en-CA"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Ask students to complete the </a:t>
            </a:r>
            <a:r>
              <a:rPr lang="en-CA" sz="12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’I AM’ handout 2.1</a:t>
            </a:r>
            <a:r>
              <a:rPr lang="en-CA"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in their Notebook to capture some of their </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strengths and skills. Students can choose to write or draw their answers in the table provided. </a:t>
            </a:r>
            <a:r>
              <a:rPr lang="en-US" sz="1200" b="1" i="1" dirty="0">
                <a:solidFill>
                  <a:srgbClr val="7030A0"/>
                </a:solidFill>
                <a:effectLst/>
                <a:latin typeface="Arial" panose="020B0604020202020204" pitchFamily="34" charset="0"/>
                <a:ea typeface="Arial" panose="020B0604020202020204" pitchFamily="34" charset="0"/>
                <a:cs typeface="Calibri" panose="020F0502020204030204" pitchFamily="34" charset="0"/>
              </a:rPr>
              <a:t>Note</a:t>
            </a:r>
            <a:r>
              <a:rPr lang="en-US" sz="1200" i="1" dirty="0">
                <a:solidFill>
                  <a:srgbClr val="7030A0"/>
                </a:solidFill>
                <a:effectLst/>
                <a:latin typeface="Arial" panose="020B0604020202020204" pitchFamily="34" charset="0"/>
                <a:ea typeface="Arial" panose="020B0604020202020204" pitchFamily="34" charset="0"/>
                <a:cs typeface="Calibri" panose="020F0502020204030204" pitchFamily="34" charset="0"/>
              </a:rPr>
              <a:t>: The Notebook is not for submission. It is for personal reflection only.  </a:t>
            </a:r>
            <a:endParaRPr lang="en-CA" sz="1200" dirty="0">
              <a:effectLst/>
              <a:latin typeface="Arial" panose="020B0604020202020204" pitchFamily="34" charset="0"/>
              <a:ea typeface="Arial" panose="020B0604020202020204" pitchFamily="34" charset="0"/>
            </a:endParaRPr>
          </a:p>
          <a:p>
            <a:pPr marL="90170"/>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200" dirty="0">
              <a:effectLst/>
              <a:latin typeface="Arial" panose="020B0604020202020204" pitchFamily="34" charset="0"/>
              <a:ea typeface="Arial" panose="020B0604020202020204" pitchFamily="34" charset="0"/>
            </a:endParaRPr>
          </a:p>
          <a:p>
            <a:pPr marL="90170"/>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Encourage them to consider: </a:t>
            </a:r>
            <a:endParaRPr lang="en-CA" sz="1200" dirty="0">
              <a:effectLst/>
              <a:latin typeface="Arial" panose="020B0604020202020204" pitchFamily="34" charset="0"/>
              <a:ea typeface="Arial" panose="020B0604020202020204" pitchFamily="34" charset="0"/>
            </a:endParaRPr>
          </a:p>
          <a:p>
            <a:pPr marL="342900" lvl="0" indent="-342900">
              <a:spcBef>
                <a:spcPts val="685"/>
              </a:spcBef>
              <a:buFont typeface="Symbol" pitchFamily="2" charset="2"/>
              <a:buChar char=""/>
            </a:pP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What they are passionate about</a:t>
            </a:r>
            <a:endParaRPr lang="en-CA" sz="1200" dirty="0">
              <a:effectLst/>
              <a:latin typeface="Arial" panose="020B0604020202020204" pitchFamily="34" charset="0"/>
              <a:ea typeface="Arial" panose="020B0604020202020204" pitchFamily="34" charset="0"/>
            </a:endParaRPr>
          </a:p>
          <a:p>
            <a:pPr marL="342900" lvl="0" indent="-342900">
              <a:spcBef>
                <a:spcPts val="685"/>
              </a:spcBef>
              <a:buFont typeface="Symbol" pitchFamily="2" charset="2"/>
              <a:buChar char=""/>
            </a:pP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What they are good at</a:t>
            </a:r>
            <a:endParaRPr lang="en-CA" sz="1200" dirty="0">
              <a:effectLst/>
              <a:latin typeface="Arial" panose="020B0604020202020204" pitchFamily="34" charset="0"/>
              <a:ea typeface="Arial" panose="020B0604020202020204" pitchFamily="34" charset="0"/>
            </a:endParaRPr>
          </a:p>
          <a:p>
            <a:pPr marL="342900" lvl="0" indent="-342900">
              <a:spcBef>
                <a:spcPts val="685"/>
              </a:spcBef>
              <a:buFont typeface="Symbol" pitchFamily="2" charset="2"/>
              <a:buChar char=""/>
            </a:pP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What they are interested in</a:t>
            </a:r>
            <a:endParaRPr lang="en-CA" sz="1200" dirty="0">
              <a:effectLst/>
              <a:latin typeface="Arial" panose="020B0604020202020204" pitchFamily="34" charset="0"/>
              <a:ea typeface="Arial" panose="020B0604020202020204" pitchFamily="34" charset="0"/>
            </a:endParaRPr>
          </a:p>
          <a:p>
            <a:r>
              <a:rPr lang="en-CA"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200" dirty="0">
              <a:effectLst/>
              <a:latin typeface="Arial" panose="020B0604020202020204" pitchFamily="34" charset="0"/>
              <a:ea typeface="Arial" panose="020B0604020202020204" pitchFamily="34" charset="0"/>
            </a:endParaRPr>
          </a:p>
          <a:p>
            <a:pPr marL="90170"/>
            <a:r>
              <a:rPr lang="en-US" sz="12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Optional: </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Once students are done completing the </a:t>
            </a:r>
            <a:r>
              <a:rPr lang="en-US" sz="12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I AM </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table</a:t>
            </a:r>
            <a:r>
              <a:rPr lang="en-US" sz="1200" b="1"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you can invite them to share anonymously on a </a:t>
            </a:r>
            <a:r>
              <a:rPr lang="en-US" sz="1200" dirty="0" err="1">
                <a:solidFill>
                  <a:srgbClr val="7030A0"/>
                </a:solidFill>
                <a:effectLst/>
                <a:latin typeface="Arial" panose="020B0604020202020204" pitchFamily="34" charset="0"/>
                <a:ea typeface="Arial" panose="020B0604020202020204" pitchFamily="34" charset="0"/>
                <a:cs typeface="Calibri" panose="020F0502020204030204" pitchFamily="34" charset="0"/>
              </a:rPr>
              <a:t>Jamboard</a:t>
            </a:r>
            <a:r>
              <a:rPr lang="en-US" sz="1200" dirty="0">
                <a:solidFill>
                  <a:srgbClr val="7030A0"/>
                </a:solidFill>
                <a:effectLst/>
                <a:latin typeface="Arial" panose="020B0604020202020204" pitchFamily="34" charset="0"/>
                <a:ea typeface="Arial" panose="020B0604020202020204" pitchFamily="34" charset="0"/>
                <a:cs typeface="Calibri" panose="020F0502020204030204" pitchFamily="34" charset="0"/>
              </a:rPr>
              <a:t> or a sticky note – 1 strength or 1 thing they enjoy.</a:t>
            </a:r>
            <a:endParaRPr lang="en-CA" sz="1200" dirty="0">
              <a:effectLst/>
              <a:latin typeface="Arial" panose="020B0604020202020204" pitchFamily="34" charset="0"/>
              <a:ea typeface="Arial" panose="020B0604020202020204" pitchFamily="34" charset="0"/>
            </a:endParaRPr>
          </a:p>
          <a:p>
            <a:pPr marL="90170">
              <a:spcBef>
                <a:spcPts val="420"/>
              </a:spcBef>
              <a:spcAft>
                <a:spcPts val="0"/>
              </a:spcAft>
              <a:tabLst>
                <a:tab pos="532765" algn="l"/>
                <a:tab pos="533400" algn="l"/>
              </a:tabLst>
            </a:pPr>
            <a:endParaRPr lang="en-US" sz="12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a:p>
        </p:txBody>
      </p:sp>
    </p:spTree>
    <p:extLst>
      <p:ext uri="{BB962C8B-B14F-4D97-AF65-F5344CB8AC3E}">
        <p14:creationId xmlns:p14="http://schemas.microsoft.com/office/powerpoint/2010/main" val="168435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prompt: </a:t>
            </a:r>
            <a:r>
              <a:rPr lang="en-US" dirty="0"/>
              <a:t>We all have days when we feel down, uncomfortable, anxious, or like nothing is going right. That is a part of life. If we focus on our weaknesses, it’s easy to get caught up in feeling negative. And that can make us feel sick, tired, sad, and disconnected.</a:t>
            </a:r>
          </a:p>
          <a:p>
            <a:r>
              <a:rPr lang="en-US" dirty="0"/>
              <a:t> </a:t>
            </a:r>
            <a:endParaRPr lang="en-US" dirty="0">
              <a:cs typeface="Calibri"/>
            </a:endParaRPr>
          </a:p>
          <a:p>
            <a:r>
              <a:rPr lang="en-US" dirty="0"/>
              <a:t>The good news is that if we focus on our individual strengths (bravery, kindness, optimism), skills (being good at math, sports, or music), and supports (family, faith community, and/or our culture) we can overcome tough times and feel more positive about our future. If we focus on the good stuff that helps make us who we are, we can become more resilient.</a:t>
            </a:r>
            <a:endParaRPr lang="en-US" dirty="0">
              <a:cs typeface="Calibri"/>
            </a:endParaRPr>
          </a:p>
          <a:p>
            <a:r>
              <a:rPr lang="en-US" dirty="0"/>
              <a:t> </a:t>
            </a:r>
            <a:endParaRPr lang="en-US" dirty="0">
              <a:cs typeface="Calibri"/>
            </a:endParaRPr>
          </a:p>
          <a:p>
            <a:r>
              <a:rPr lang="en-US" dirty="0"/>
              <a:t>This reflection can help you notice the multiple strengths, skills and supports that you have in your life.</a:t>
            </a:r>
            <a:endParaRPr lang="en-US" dirty="0">
              <a:cs typeface="Calibri"/>
            </a:endParaRPr>
          </a:p>
          <a:p>
            <a:pPr marL="76200">
              <a:lnSpc>
                <a:spcPct val="102000"/>
              </a:lnSpc>
            </a:pPr>
            <a:endParaRPr lang="en-US" sz="1800" dirty="0">
              <a:latin typeface="Arial"/>
              <a:ea typeface="Arial" panose="020B0604020202020204" pitchFamily="34" charset="0"/>
              <a:cs typeface="Arial"/>
            </a:endParaRPr>
          </a:p>
          <a:p>
            <a:pPr marL="76200">
              <a:lnSpc>
                <a:spcPct val="102000"/>
              </a:lnSpc>
            </a:pPr>
            <a:r>
              <a:rPr lang="en-US" sz="1800" dirty="0">
                <a:latin typeface="Arial"/>
                <a:ea typeface="Arial" panose="020B0604020202020204" pitchFamily="34" charset="0"/>
                <a:cs typeface="Arial"/>
              </a:rPr>
              <a:t>Turn to </a:t>
            </a:r>
            <a:r>
              <a:rPr lang="en-US" sz="1800" dirty="0">
                <a:solidFill>
                  <a:srgbClr val="0072BC"/>
                </a:solidFill>
                <a:effectLst/>
                <a:latin typeface="Arial"/>
                <a:ea typeface="Arial" panose="020B0604020202020204" pitchFamily="34" charset="0"/>
                <a:cs typeface="Arial"/>
                <a:hlinkClick r:id="rId3"/>
              </a:rPr>
              <a:t>My Strengths Handout 2.2</a:t>
            </a:r>
            <a:r>
              <a:rPr lang="en-US" sz="1800" dirty="0">
                <a:solidFill>
                  <a:srgbClr val="0072BC"/>
                </a:solidFill>
                <a:latin typeface="Arial"/>
                <a:ea typeface="Arial" panose="020B0604020202020204" pitchFamily="34" charset="0"/>
                <a:cs typeface="Arial"/>
              </a:rPr>
              <a:t> in their notebook </a:t>
            </a:r>
            <a:r>
              <a:rPr lang="en-US" sz="1800" dirty="0">
                <a:solidFill>
                  <a:srgbClr val="000000"/>
                </a:solidFill>
                <a:latin typeface="Arial"/>
                <a:ea typeface="Arial" panose="020B0604020202020204" pitchFamily="34" charset="0"/>
                <a:cs typeface="Arial"/>
              </a:rPr>
              <a:t>and</a:t>
            </a:r>
            <a:r>
              <a:rPr lang="en-US" sz="1800" dirty="0">
                <a:effectLst/>
                <a:latin typeface="Arial"/>
                <a:ea typeface="Arial" panose="020B0604020202020204" pitchFamily="34" charset="0"/>
                <a:cs typeface="Arial"/>
              </a:rPr>
              <a:t> have students record their strengths, skills and interests. This exercise will help guide them to think</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about</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their</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skills/strengths</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in</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a</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variety</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of</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different</a:t>
            </a:r>
            <a:r>
              <a:rPr lang="en-US" sz="1800" spc="-35" dirty="0">
                <a:effectLst/>
                <a:latin typeface="Arial"/>
                <a:ea typeface="Arial" panose="020B0604020202020204" pitchFamily="34" charset="0"/>
                <a:cs typeface="Arial"/>
              </a:rPr>
              <a:t> </a:t>
            </a:r>
            <a:r>
              <a:rPr lang="en-US" sz="1800" dirty="0">
                <a:effectLst/>
                <a:latin typeface="Arial"/>
                <a:ea typeface="Arial" panose="020B0604020202020204" pitchFamily="34" charset="0"/>
                <a:cs typeface="Arial"/>
              </a:rPr>
              <a:t>areas. </a:t>
            </a:r>
            <a:r>
              <a:rPr lang="en-US" sz="1800" b="1" dirty="0">
                <a:effectLst/>
                <a:latin typeface="Arial" panose="020B0604020202020204" pitchFamily="34" charset="0"/>
                <a:ea typeface="Arial" panose="020B0604020202020204" pitchFamily="34" charset="0"/>
              </a:rPr>
              <a:t>Students can use their “I AM” table to see if they can repurpose some of their ideas.</a:t>
            </a:r>
            <a:r>
              <a:rPr lang="en-CA" dirty="0">
                <a:effectLst/>
              </a:rPr>
              <a:t> </a:t>
            </a:r>
            <a:endParaRPr lang="en-US" dirty="0">
              <a:latin typeface="Arial"/>
              <a:cs typeface="Arial"/>
            </a:endParaRPr>
          </a:p>
          <a:p>
            <a:pPr marL="76200">
              <a:lnSpc>
                <a:spcPct val="102000"/>
              </a:lnSpc>
            </a:pPr>
            <a:endParaRPr lang="en-US" sz="1800" dirty="0">
              <a:effectLst/>
              <a:latin typeface="Arial" panose="020B0604020202020204" pitchFamily="34" charset="0"/>
              <a:ea typeface="Arial" panose="020B0604020202020204" pitchFamily="34" charset="0"/>
            </a:endParaRPr>
          </a:p>
          <a:p>
            <a:pPr marL="76200" marR="0" lvl="0" indent="0" algn="l" defTabSz="914400" rtl="0" eaLnBrk="1" fontAlgn="auto" latinLnBrk="0" hangingPunct="1">
              <a:lnSpc>
                <a:spcPct val="102000"/>
              </a:lnSpc>
              <a:spcBef>
                <a:spcPts val="0"/>
              </a:spcBef>
              <a:spcAft>
                <a:spcPts val="0"/>
              </a:spcAft>
              <a:buClrTx/>
              <a:buSzTx/>
              <a:buFontTx/>
              <a:buNone/>
              <a:tabLst/>
              <a:defRPr/>
            </a:pPr>
            <a:r>
              <a:rPr lang="en-US" sz="1800" b="1" dirty="0">
                <a:effectLst/>
                <a:latin typeface="Arial" panose="020B0604020202020204" pitchFamily="34" charset="0"/>
                <a:ea typeface="Arial" panose="020B0604020202020204" pitchFamily="34" charset="0"/>
              </a:rPr>
              <a:t>Optional: </a:t>
            </a:r>
            <a:r>
              <a:rPr lang="en-US" sz="1800" dirty="0">
                <a:effectLst/>
                <a:latin typeface="Arial" panose="020B0604020202020204" pitchFamily="34" charset="0"/>
                <a:ea typeface="Arial" panose="020B0604020202020204" pitchFamily="34" charset="0"/>
              </a:rPr>
              <a:t>Name a strength or a skill for each student to help get them started (you can use the </a:t>
            </a:r>
            <a:r>
              <a:rPr lang="en-US" sz="1800" dirty="0" err="1">
                <a:effectLst/>
                <a:latin typeface="Arial" panose="020B0604020202020204" pitchFamily="34" charset="0"/>
                <a:ea typeface="Arial" panose="020B0604020202020204" pitchFamily="34" charset="0"/>
              </a:rPr>
              <a:t>Indeed.com</a:t>
            </a:r>
            <a:r>
              <a:rPr lang="en-US" sz="1800" dirty="0">
                <a:effectLst/>
                <a:latin typeface="Arial" panose="020B0604020202020204" pitchFamily="34" charset="0"/>
                <a:ea typeface="Arial" panose="020B0604020202020204" pitchFamily="34" charset="0"/>
              </a:rPr>
              <a:t> link provided in the additional resources).</a:t>
            </a:r>
          </a:p>
          <a:p>
            <a:pPr marL="76200" marR="0" lvl="0" indent="0" algn="l" defTabSz="914400" rtl="0" eaLnBrk="1" fontAlgn="auto" latinLnBrk="0" hangingPunct="1">
              <a:lnSpc>
                <a:spcPct val="102000"/>
              </a:lnSpc>
              <a:spcBef>
                <a:spcPts val="0"/>
              </a:spcBef>
              <a:spcAft>
                <a:spcPts val="0"/>
              </a:spcAft>
              <a:buClrTx/>
              <a:buSzTx/>
              <a:buFontTx/>
              <a:buNone/>
              <a:tabLst/>
              <a:defRPr/>
            </a:pPr>
            <a:endParaRPr lang="en-US" sz="1800" dirty="0">
              <a:effectLst/>
              <a:latin typeface="Arial" panose="020B0604020202020204" pitchFamily="34" charset="0"/>
              <a:ea typeface="Arial" panose="020B0604020202020204" pitchFamily="34" charset="0"/>
            </a:endParaRPr>
          </a:p>
          <a:p>
            <a:pPr marL="76200" marR="0" lvl="0" indent="0" algn="l" defTabSz="914400" rtl="0" eaLnBrk="1" fontAlgn="auto" latinLnBrk="0" hangingPunct="1">
              <a:lnSpc>
                <a:spcPct val="102000"/>
              </a:lnSpc>
              <a:spcBef>
                <a:spcPts val="0"/>
              </a:spcBef>
              <a:spcAft>
                <a:spcPts val="0"/>
              </a:spcAft>
              <a:buClrTx/>
              <a:buSzTx/>
              <a:buFontTx/>
              <a:buNone/>
              <a:tabLst/>
              <a:defRPr/>
            </a:pPr>
            <a:r>
              <a:rPr lang="en-US" sz="1800" b="1" dirty="0">
                <a:effectLst/>
                <a:latin typeface="Arial" panose="020B0604020202020204" pitchFamily="34" charset="0"/>
                <a:ea typeface="Arial" panose="020B0604020202020204" pitchFamily="34" charset="0"/>
              </a:rPr>
              <a:t>This table can be revisited</a:t>
            </a:r>
            <a:r>
              <a:rPr lang="en-US" sz="1800" b="1" spc="5" dirty="0">
                <a:effectLst/>
                <a:latin typeface="Arial" panose="020B0604020202020204" pitchFamily="34" charset="0"/>
                <a:ea typeface="Arial" panose="020B0604020202020204" pitchFamily="34" charset="0"/>
              </a:rPr>
              <a:t> </a:t>
            </a:r>
            <a:r>
              <a:rPr lang="en-US" sz="1800" b="1" dirty="0">
                <a:effectLst/>
                <a:latin typeface="Arial" panose="020B0604020202020204" pitchFamily="34" charset="0"/>
                <a:ea typeface="Arial" panose="020B0604020202020204" pitchFamily="34" charset="0"/>
              </a:rPr>
              <a:t>to help them inform</a:t>
            </a:r>
            <a:r>
              <a:rPr lang="en-US" sz="1800" b="1" spc="5" dirty="0">
                <a:effectLst/>
                <a:latin typeface="Arial" panose="020B0604020202020204" pitchFamily="34" charset="0"/>
                <a:ea typeface="Arial" panose="020B0604020202020204" pitchFamily="34" charset="0"/>
              </a:rPr>
              <a:t> </a:t>
            </a:r>
            <a:r>
              <a:rPr lang="en-US" sz="1800" b="1" dirty="0">
                <a:effectLst/>
                <a:latin typeface="Arial" panose="020B0604020202020204" pitchFamily="34" charset="0"/>
                <a:ea typeface="Arial" panose="020B0604020202020204" pitchFamily="34" charset="0"/>
              </a:rPr>
              <a:t>their </a:t>
            </a:r>
            <a:r>
              <a:rPr lang="en-US" sz="1800" b="1" spc="-10" dirty="0">
                <a:effectLst/>
                <a:latin typeface="Arial" panose="020B0604020202020204" pitchFamily="34" charset="0"/>
                <a:ea typeface="Arial" panose="020B0604020202020204" pitchFamily="34" charset="0"/>
              </a:rPr>
              <a:t>resumé.</a:t>
            </a:r>
            <a:endParaRPr lang="en-CA" sz="1800" b="1" dirty="0">
              <a:effectLst/>
              <a:latin typeface="Arial" panose="020B0604020202020204" pitchFamily="34" charset="0"/>
              <a:ea typeface="Arial" panose="020B0604020202020204" pitchFamily="34" charset="0"/>
            </a:endParaRPr>
          </a:p>
          <a:p>
            <a:pPr marL="76200" marR="0" lvl="0" indent="0" algn="l" defTabSz="914400" rtl="0" eaLnBrk="1" fontAlgn="auto" latinLnBrk="0" hangingPunct="1">
              <a:lnSpc>
                <a:spcPct val="102000"/>
              </a:lnSpc>
              <a:spcBef>
                <a:spcPts val="0"/>
              </a:spcBef>
              <a:spcAft>
                <a:spcPts val="0"/>
              </a:spcAft>
              <a:buClrTx/>
              <a:buSzTx/>
              <a:buFontTx/>
              <a:buNone/>
              <a:tabLst/>
              <a:defRPr/>
            </a:pPr>
            <a:endParaRPr lang="en-CA" sz="1800" b="1"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a:p>
        </p:txBody>
      </p:sp>
    </p:spTree>
    <p:extLst>
      <p:ext uri="{BB962C8B-B14F-4D97-AF65-F5344CB8AC3E}">
        <p14:creationId xmlns:p14="http://schemas.microsoft.com/office/powerpoint/2010/main" val="3080169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solidFill>
                  <a:srgbClr val="7030A0"/>
                </a:solidFill>
                <a:effectLst/>
                <a:latin typeface="Calibri" panose="020F0502020204030204" pitchFamily="34" charset="0"/>
                <a:ea typeface="Calibri" panose="020F0502020204030204" pitchFamily="34" charset="0"/>
              </a:rPr>
              <a:t>Teacher prompt: “</a:t>
            </a:r>
            <a:r>
              <a:rPr lang="en-US" sz="1800" dirty="0">
                <a:solidFill>
                  <a:srgbClr val="7030A0"/>
                </a:solidFill>
                <a:effectLst/>
                <a:latin typeface="Calibri" panose="020F0502020204030204" pitchFamily="34" charset="0"/>
                <a:ea typeface="Calibri" panose="020F0502020204030204" pitchFamily="34" charset="0"/>
              </a:rPr>
              <a:t>We’ve discussed the concepts of strengths and skills and you’ve started to identify your own. Now I’d like for us to brainstorm how strengths and skills can contribute to your goals and personal/professional growth.”</a:t>
            </a:r>
          </a:p>
          <a:p>
            <a:endParaRPr lang="en-US" sz="1800" dirty="0">
              <a:solidFill>
                <a:srgbClr val="7030A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a:p>
        </p:txBody>
      </p:sp>
    </p:spTree>
    <p:extLst>
      <p:ext uri="{BB962C8B-B14F-4D97-AF65-F5344CB8AC3E}">
        <p14:creationId xmlns:p14="http://schemas.microsoft.com/office/powerpoint/2010/main" val="398285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Debrief the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342900" lvl="0" indent="-342900">
              <a:spcBef>
                <a:spcPts val="685"/>
              </a:spcBef>
              <a:buClr>
                <a:srgbClr val="0072BC"/>
              </a:buClr>
              <a:buSzPts val="1400"/>
              <a:buFont typeface="Arial" panose="020B0604020202020204" pitchFamily="34" charset="0"/>
              <a:buChar char="•"/>
            </a:pPr>
            <a:r>
              <a:rPr lang="en-CA" sz="1800" dirty="0">
                <a:solidFill>
                  <a:srgbClr val="45247E"/>
                </a:solidFill>
                <a:effectLst/>
                <a:latin typeface="Arial" panose="020B0604020202020204" pitchFamily="34" charset="0"/>
                <a:ea typeface="Arial" panose="020B0604020202020204" pitchFamily="34" charset="0"/>
              </a:rPr>
              <a:t>What were some takeaways from this reflection?</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US" sz="1800" b="1" dirty="0">
                <a:solidFill>
                  <a:srgbClr val="70309F"/>
                </a:solidFill>
                <a:effectLst/>
                <a:latin typeface="Arial" panose="020B0604020202020204" pitchFamily="34" charset="0"/>
                <a:ea typeface="Arial" panose="020B0604020202020204" pitchFamily="34" charset="0"/>
              </a:rPr>
              <a:t>Teacher prompt:</a:t>
            </a:r>
            <a:r>
              <a:rPr lang="en-US" sz="1800" dirty="0">
                <a:solidFill>
                  <a:srgbClr val="70309F"/>
                </a:solidFill>
                <a:effectLst/>
                <a:latin typeface="Arial" panose="020B0604020202020204" pitchFamily="34" charset="0"/>
                <a:ea typeface="Arial" panose="020B0604020202020204" pitchFamily="34" charset="0"/>
              </a:rPr>
              <a:t> “Strengths and skills are the drivers that help you to reach your goals. When we set goals for ourselves, we need to plan on how we want to achieve these. Sometimes, we have all the strengths and skills needed to successfully achieve the goal, while at other times, we might need to learn and practice new skills to meet our objective. By being aware of our strengths and skills, we are in a better position to determine which ones we want/need to bolster to continue to grow personally and professionally.”</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a:p>
        </p:txBody>
      </p:sp>
    </p:spTree>
    <p:extLst>
      <p:ext uri="{BB962C8B-B14F-4D97-AF65-F5344CB8AC3E}">
        <p14:creationId xmlns:p14="http://schemas.microsoft.com/office/powerpoint/2010/main" val="1613172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283210" lvl="0"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dirty="0">
                <a:effectLst/>
                <a:latin typeface="Arial" panose="020B0604020202020204" pitchFamily="34" charset="0"/>
                <a:ea typeface="Arial" panose="020B0604020202020204" pitchFamily="34" charset="0"/>
              </a:rPr>
              <a:t>Discuss</a:t>
            </a:r>
            <a:r>
              <a:rPr lang="en-US" sz="1800" spc="-1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with</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class</a:t>
            </a:r>
            <a:r>
              <a:rPr lang="en-US" sz="1800" spc="-10" dirty="0">
                <a:effectLst/>
                <a:latin typeface="Arial" panose="020B0604020202020204" pitchFamily="34" charset="0"/>
                <a:ea typeface="Arial" panose="020B0604020202020204" pitchFamily="34" charset="0"/>
              </a:rPr>
              <a:t> other </a:t>
            </a:r>
            <a:r>
              <a:rPr lang="en-US" sz="1800" dirty="0">
                <a:effectLst/>
                <a:latin typeface="Arial" panose="020B0604020202020204" pitchFamily="34" charset="0"/>
                <a:ea typeface="Arial" panose="020B0604020202020204" pitchFamily="34" charset="0"/>
              </a:rPr>
              <a:t>ways</a:t>
            </a:r>
            <a:r>
              <a:rPr lang="en-US" sz="1800" spc="-10" dirty="0">
                <a:effectLst/>
                <a:latin typeface="Arial" panose="020B0604020202020204" pitchFamily="34" charset="0"/>
                <a:ea typeface="Arial" panose="020B0604020202020204" pitchFamily="34" charset="0"/>
              </a:rPr>
              <a:t> that they can </a:t>
            </a:r>
            <a:r>
              <a:rPr lang="en-US" sz="1800" dirty="0">
                <a:effectLst/>
                <a:latin typeface="Arial" panose="020B0604020202020204" pitchFamily="34" charset="0"/>
                <a:ea typeface="Arial" panose="020B0604020202020204" pitchFamily="34" charset="0"/>
              </a:rPr>
              <a:t>learn about their strengths and</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what</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they</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are</a:t>
            </a:r>
            <a:r>
              <a:rPr lang="en-US" sz="1800" spc="-1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good</a:t>
            </a:r>
            <a:r>
              <a:rPr lang="en-US" sz="1800" spc="-10" dirty="0">
                <a:effectLst/>
                <a:latin typeface="Arial" panose="020B0604020202020204" pitchFamily="34" charset="0"/>
                <a:ea typeface="Arial" panose="020B0604020202020204" pitchFamily="34" charset="0"/>
              </a:rPr>
              <a:t> </a:t>
            </a:r>
            <a:r>
              <a:rPr lang="en-US" sz="1800" spc="-25" dirty="0">
                <a:effectLst/>
                <a:latin typeface="Arial" panose="020B0604020202020204" pitchFamily="34" charset="0"/>
                <a:ea typeface="Arial" panose="020B0604020202020204" pitchFamily="34" charset="0"/>
              </a:rPr>
              <a:t>at.</a:t>
            </a:r>
            <a:r>
              <a:rPr lang="en-CA" sz="2800" dirty="0">
                <a:effectLst/>
              </a:rPr>
              <a:t> </a:t>
            </a:r>
            <a:endParaRPr lang="en-US" sz="1800" i="1" spc="-10" dirty="0">
              <a:effectLst/>
              <a:latin typeface="Arial" panose="020B0604020202020204" pitchFamily="34" charset="0"/>
              <a:ea typeface="Arial" panose="020B0604020202020204" pitchFamily="34" charset="0"/>
            </a:endParaRPr>
          </a:p>
          <a:p>
            <a:pPr marL="342900" marR="283210" lvl="0"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Responses</a:t>
            </a:r>
            <a:r>
              <a:rPr lang="en-US" sz="1800" i="1" spc="-3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could</a:t>
            </a:r>
            <a:r>
              <a:rPr lang="en-US" sz="1800" i="1" spc="-3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include:</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ask</a:t>
            </a:r>
            <a:r>
              <a:rPr lang="en-US" sz="1800" i="1" spc="-3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parents,</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family</a:t>
            </a:r>
            <a:r>
              <a:rPr lang="en-US" sz="1800" i="1" spc="-30" dirty="0">
                <a:effectLst/>
                <a:latin typeface="Arial" panose="020B0604020202020204" pitchFamily="34" charset="0"/>
                <a:ea typeface="Arial" panose="020B0604020202020204" pitchFamily="34" charset="0"/>
              </a:rPr>
              <a:t> </a:t>
            </a:r>
            <a:r>
              <a:rPr lang="en-US" sz="1800" i="1" spc="-10" dirty="0">
                <a:effectLst/>
                <a:latin typeface="Arial" panose="020B0604020202020204" pitchFamily="34" charset="0"/>
                <a:ea typeface="Arial" panose="020B0604020202020204" pitchFamily="34" charset="0"/>
              </a:rPr>
              <a:t>members,</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caregivers,</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teachers,</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Elders,</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30" dirty="0">
                <a:effectLst/>
                <a:latin typeface="Arial" panose="020B0604020202020204" pitchFamily="34" charset="0"/>
                <a:ea typeface="Arial" panose="020B0604020202020204" pitchFamily="34" charset="0"/>
              </a:rPr>
              <a:t>Faith Leaders</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friends,</a:t>
            </a:r>
            <a:r>
              <a:rPr lang="en-US" sz="1800" i="1" spc="-30" dirty="0">
                <a:effectLst/>
                <a:latin typeface="Arial" panose="020B0604020202020204" pitchFamily="34" charset="0"/>
                <a:ea typeface="Arial" panose="020B0604020202020204" pitchFamily="34" charset="0"/>
              </a:rPr>
              <a:t>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spc="-10" dirty="0">
                <a:effectLst/>
                <a:latin typeface="Arial" panose="020B0604020202020204" pitchFamily="34" charset="0"/>
                <a:ea typeface="Arial" panose="020B0604020202020204" pitchFamily="34" charset="0"/>
              </a:rPr>
              <a:t>skills </a:t>
            </a:r>
            <a:r>
              <a:rPr lang="en-US" sz="1800" i="1" dirty="0">
                <a:effectLst/>
                <a:latin typeface="Arial" panose="020B0604020202020204" pitchFamily="34" charset="0"/>
                <a:ea typeface="Arial" panose="020B0604020202020204" pitchFamily="34" charset="0"/>
              </a:rPr>
              <a:t>inventories,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dirty="0">
                <a:effectLst/>
                <a:latin typeface="Arial" panose="020B0604020202020204" pitchFamily="34" charset="0"/>
                <a:ea typeface="Arial" panose="020B0604020202020204" pitchFamily="34" charset="0"/>
              </a:rPr>
              <a:t>make a list of accomplishments,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dirty="0">
                <a:effectLst/>
                <a:latin typeface="Arial" panose="020B0604020202020204" pitchFamily="34" charset="0"/>
                <a:ea typeface="Arial" panose="020B0604020202020204" pitchFamily="34" charset="0"/>
              </a:rPr>
              <a:t>personal reflection, </a:t>
            </a:r>
          </a:p>
          <a:p>
            <a:pPr marL="800100" marR="283210" lvl="1" indent="-342900">
              <a:lnSpc>
                <a:spcPct val="102000"/>
              </a:lnSpc>
              <a:spcBef>
                <a:spcPts val="270"/>
              </a:spcBef>
              <a:spcAft>
                <a:spcPts val="0"/>
              </a:spcAft>
              <a:buClr>
                <a:srgbClr val="45247E"/>
              </a:buClr>
              <a:buSzPts val="1100"/>
              <a:buFont typeface="Arial" panose="020B0604020202020204" pitchFamily="34" charset="0"/>
              <a:buChar char="•"/>
              <a:tabLst>
                <a:tab pos="532765" algn="l"/>
                <a:tab pos="533400" algn="l"/>
              </a:tabLst>
            </a:pPr>
            <a:r>
              <a:rPr lang="en-US" sz="1800" i="1" dirty="0">
                <a:effectLst/>
                <a:latin typeface="Arial" panose="020B0604020202020204" pitchFamily="34" charset="0"/>
                <a:ea typeface="Arial" panose="020B0604020202020204" pitchFamily="34" charset="0"/>
              </a:rPr>
              <a:t>etc.</a:t>
            </a:r>
            <a:endParaRPr lang="en-CA" sz="1800" dirty="0">
              <a:effectLst/>
              <a:latin typeface="Arial" panose="020B0604020202020204" pitchFamily="34" charset="0"/>
              <a:ea typeface="Arial" panose="020B0604020202020204" pitchFamily="34" charset="0"/>
            </a:endParaRPr>
          </a:p>
          <a:p>
            <a:pPr marL="90170"/>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pPr marL="90170"/>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Introduce the concept of seeking feedback from others and encourage students to think of other sources of information/feedback that could explore to gain a broader perspective on their personal strengths and areas of growth. </a:t>
            </a:r>
            <a:endParaRPr lang="en-CA" sz="1800" dirty="0">
              <a:effectLst/>
              <a:latin typeface="Arial" panose="020B0604020202020204" pitchFamily="34" charset="0"/>
              <a:ea typeface="Arial" panose="020B0604020202020204" pitchFamily="34" charset="0"/>
            </a:endParaRPr>
          </a:p>
          <a:p>
            <a:pPr marL="90170"/>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rPr>
              <a:t>Provide guidance on how to approach others for feedback and encourage students to record the feedback they receive in their notebook.</a:t>
            </a:r>
            <a:endParaRPr lang="en-CA" sz="1800" dirty="0">
              <a:effectLst/>
              <a:latin typeface="Arial" panose="020B0604020202020204" pitchFamily="34" charset="0"/>
              <a:ea typeface="Arial" panose="020B0604020202020204" pitchFamily="34" charset="0"/>
            </a:endParaRPr>
          </a:p>
          <a:p>
            <a:endParaRPr lang="en-US" sz="1800" dirty="0">
              <a:solidFill>
                <a:srgbClr val="7030A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a:p>
        </p:txBody>
      </p:sp>
    </p:spTree>
    <p:extLst>
      <p:ext uri="{BB962C8B-B14F-4D97-AF65-F5344CB8AC3E}">
        <p14:creationId xmlns:p14="http://schemas.microsoft.com/office/powerpoint/2010/main" val="6136195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8797EC-7165-2FB5-3390-0CE32D38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89449"/>
            <a:ext cx="12189922" cy="1454425"/>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a:solidFill>
                  <a:srgbClr val="40008D"/>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a:solidFill>
                            <a:schemeClr val="tx1">
                              <a:lumMod val="75000"/>
                              <a:lumOff val="25000"/>
                            </a:schemeClr>
                          </a:solidFill>
                          <a:effectLst/>
                          <a:latin typeface="Roboto" pitchFamily="2" charset="0"/>
                          <a:ea typeface="Roboto" pitchFamily="2" charset="0"/>
                          <a:cs typeface="+mn-cs"/>
                        </a:rPr>
                        <a:t>content</a:t>
                      </a:r>
                      <a:r>
                        <a:rPr lang="en-CA" sz="1800" b="0" kern="1200">
                          <a:solidFill>
                            <a:schemeClr val="tx1"/>
                          </a:solidFill>
                          <a:effectLst/>
                          <a:latin typeface="Roboto" pitchFamily="2" charset="0"/>
                          <a:ea typeface="Roboto" pitchFamily="2" charset="0"/>
                          <a:cs typeface="+mn-cs"/>
                        </a:rPr>
                        <a:t>.</a:t>
                      </a:r>
                      <a:endParaRPr lang="en-CA">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a:solidFill>
                            <a:schemeClr val="tx1">
                              <a:lumMod val="75000"/>
                              <a:lumOff val="25000"/>
                            </a:schemeClr>
                          </a:solidFill>
                          <a:effectLst/>
                          <a:latin typeface="Roboto" pitchFamily="2" charset="0"/>
                          <a:ea typeface="Roboto" pitchFamily="2" charset="0"/>
                          <a:cs typeface="+mn-cs"/>
                        </a:rPr>
                        <a:t>content.</a:t>
                      </a:r>
                      <a:endParaRPr lang="en-US" sz="1800" b="0" i="0" kern="120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2" name="Picture 1">
            <a:extLst>
              <a:ext uri="{FF2B5EF4-FFF2-40B4-BE49-F238E27FC236}">
                <a16:creationId xmlns:a16="http://schemas.microsoft.com/office/drawing/2014/main" id="{AE08701F-33E3-26FF-BC56-ABC0F3F60E7C}"/>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084095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a:solidFill>
                            <a:schemeClr val="tx1">
                              <a:lumMod val="75000"/>
                              <a:lumOff val="25000"/>
                            </a:schemeClr>
                          </a:solidFill>
                          <a:effectLst/>
                          <a:latin typeface="Roboto" pitchFamily="2" charset="0"/>
                          <a:ea typeface="Roboto" pitchFamily="2" charset="0"/>
                          <a:cs typeface="+mn-cs"/>
                        </a:rPr>
                        <a:t>content</a:t>
                      </a:r>
                      <a:r>
                        <a:rPr lang="en-CA" sz="1800" b="0" kern="1200">
                          <a:solidFill>
                            <a:schemeClr val="tx1"/>
                          </a:solidFill>
                          <a:effectLst/>
                          <a:latin typeface="Roboto" pitchFamily="2" charset="0"/>
                          <a:ea typeface="Roboto" pitchFamily="2" charset="0"/>
                          <a:cs typeface="+mn-cs"/>
                        </a:rPr>
                        <a:t>.</a:t>
                      </a:r>
                      <a:endParaRPr lang="en-CA">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2" name="Picture 1">
            <a:extLst>
              <a:ext uri="{FF2B5EF4-FFF2-40B4-BE49-F238E27FC236}">
                <a16:creationId xmlns:a16="http://schemas.microsoft.com/office/drawing/2014/main" id="{7BDE5504-BA04-8287-D4BD-C5C13CC2E263}"/>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874169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2" name="Picture 1">
            <a:extLst>
              <a:ext uri="{FF2B5EF4-FFF2-40B4-BE49-F238E27FC236}">
                <a16:creationId xmlns:a16="http://schemas.microsoft.com/office/drawing/2014/main" id="{C986A5C2-FFB3-B10A-0FFC-530D5D221D46}"/>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1216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AC564C41-DAEB-5DA3-6F95-01C2B3F13EB9}"/>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249222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E6167F52-FBD5-D1DC-C530-60E1CAE547E4}"/>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72161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pic>
        <p:nvPicPr>
          <p:cNvPr id="2" name="Picture 1">
            <a:extLst>
              <a:ext uri="{FF2B5EF4-FFF2-40B4-BE49-F238E27FC236}">
                <a16:creationId xmlns:a16="http://schemas.microsoft.com/office/drawing/2014/main" id="{6BFC929F-24A2-FF10-0A2E-C84D26470772}"/>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541675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pic>
        <p:nvPicPr>
          <p:cNvPr id="2" name="Picture 1">
            <a:extLst>
              <a:ext uri="{FF2B5EF4-FFF2-40B4-BE49-F238E27FC236}">
                <a16:creationId xmlns:a16="http://schemas.microsoft.com/office/drawing/2014/main" id="{BF1496C7-C167-B4AF-E86F-66E14FA4AA35}"/>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1551896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Roboto" pitchFamily="2" charset="0"/>
                <a:ea typeface="Roboto" pitchFamily="2" charset="0"/>
                <a:cs typeface="+mn-cs"/>
              </a:defRPr>
            </a:lvl1pPr>
          </a:lstStyle>
          <a:p>
            <a:pPr marL="228600" lvl="0" indent="-228600">
              <a:spcBef>
                <a:spcPts val="1000"/>
              </a:spcBef>
              <a:buFont typeface="Arial" panose="020B0604020202020204" pitchFamily="34" charset="0"/>
              <a:buChar char="•"/>
            </a:pPr>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8E259C83-E375-7192-E12C-430544D77353}"/>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2117500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496552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851B-E74F-4A63-B7EA-61D5B9B8EE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3478" y="5734156"/>
            <a:ext cx="8608522" cy="1027115"/>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CAB35392-62D7-C694-BE9B-9B99E882A0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47154" y="6478565"/>
            <a:ext cx="1802397"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a:p>
        </p:txBody>
      </p:sp>
    </p:spTree>
    <p:extLst>
      <p:ext uri="{BB962C8B-B14F-4D97-AF65-F5344CB8AC3E}">
        <p14:creationId xmlns:p14="http://schemas.microsoft.com/office/powerpoint/2010/main" val="2448202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2" name="Picture 1">
            <a:extLst>
              <a:ext uri="{FF2B5EF4-FFF2-40B4-BE49-F238E27FC236}">
                <a16:creationId xmlns:a16="http://schemas.microsoft.com/office/drawing/2014/main" id="{90D52CFD-C3EC-991F-2F0D-45D3845E9D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3478" y="5734156"/>
            <a:ext cx="8608522" cy="1027115"/>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3BB825-A5AE-CC45-7892-9505FCDB60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8608522" cy="1027115"/>
          </a:xfrm>
          <a:prstGeom prst="rect">
            <a:avLst/>
          </a:prstGeom>
        </p:spPr>
      </p:pic>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Roboto" pitchFamily="2" charset="0"/>
                <a:ea typeface="Roboto" pitchFamily="2" charset="0"/>
                <a:cs typeface="Poppins" panose="00000500000000000000" pitchFamily="2" charset="0"/>
              </a:defRPr>
            </a:lvl1pPr>
            <a:lvl2pPr marL="457200" indent="0" algn="ctr">
              <a:buNone/>
              <a:defRPr>
                <a:latin typeface="Roboto" pitchFamily="2" charset="0"/>
                <a:ea typeface="Roboto" pitchFamily="2" charset="0"/>
                <a:cs typeface="Poppins" panose="00000500000000000000" pitchFamily="2" charset="0"/>
              </a:defRPr>
            </a:lvl2pPr>
            <a:lvl3pPr marL="914400" indent="0" algn="ctr">
              <a:buNone/>
              <a:defRPr>
                <a:latin typeface="Roboto" pitchFamily="2" charset="0"/>
                <a:ea typeface="Roboto" pitchFamily="2" charset="0"/>
                <a:cs typeface="Poppins" panose="00000500000000000000" pitchFamily="2" charset="0"/>
              </a:defRPr>
            </a:lvl3pPr>
            <a:lvl4pPr marL="1371600" indent="0" algn="ctr">
              <a:buNone/>
              <a:defRPr>
                <a:latin typeface="Roboto" pitchFamily="2" charset="0"/>
                <a:ea typeface="Roboto" pitchFamily="2" charset="0"/>
                <a:cs typeface="Poppins" panose="00000500000000000000" pitchFamily="2" charset="0"/>
              </a:defRPr>
            </a:lvl4pPr>
            <a:lvl5pPr marL="1828800" indent="0" algn="ctr">
              <a:buNone/>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3" name="Picture 2">
            <a:extLst>
              <a:ext uri="{FF2B5EF4-FFF2-40B4-BE49-F238E27FC236}">
                <a16:creationId xmlns:a16="http://schemas.microsoft.com/office/drawing/2014/main" id="{CAFEACE9-2805-DBD6-3880-B26ECEFC81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3478" y="-5539"/>
            <a:ext cx="8608522" cy="1027115"/>
          </a:xfrm>
          <a:prstGeom prst="rect">
            <a:avLst/>
          </a:prstGeom>
        </p:spPr>
      </p:pic>
      <p:sp>
        <p:nvSpPr>
          <p:cNvPr id="16" name="Rectangle 15">
            <a:extLst>
              <a:ext uri="{FF2B5EF4-FFF2-40B4-BE49-F238E27FC236}">
                <a16:creationId xmlns:a16="http://schemas.microsoft.com/office/drawing/2014/main" id="{A59A6A69-E19A-4D85-80E9-5072B498DA06}"/>
              </a:ext>
            </a:extLst>
          </p:cNvPr>
          <p:cNvSpPr/>
          <p:nvPr userDrawn="1"/>
        </p:nvSpPr>
        <p:spPr>
          <a:xfrm>
            <a:off x="3468111" y="175817"/>
            <a:ext cx="5140411" cy="69037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dirty="0">
                <a:solidFill>
                  <a:srgbClr val="44237D"/>
                </a:solidFill>
                <a:latin typeface="Poppins SemiBold" panose="00000700000000000000" pitchFamily="2" charset="0"/>
                <a:ea typeface="+mj-ea"/>
                <a:cs typeface="Poppins SemiBold" panose="00000700000000000000" pitchFamily="2"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1">
                <a:solidFill>
                  <a:schemeClr val="tx1">
                    <a:lumMod val="75000"/>
                    <a:lumOff val="25000"/>
                  </a:schemeClr>
                </a:solidFill>
                <a:latin typeface="Roboto" pitchFamily="2" charset="0"/>
                <a:ea typeface="Roboto" pitchFamily="2"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a:t>Click to edit Master text styles</a:t>
            </a:r>
          </a:p>
        </p:txBody>
      </p:sp>
      <p:pic>
        <p:nvPicPr>
          <p:cNvPr id="2" name="Picture 1">
            <a:extLst>
              <a:ext uri="{FF2B5EF4-FFF2-40B4-BE49-F238E27FC236}">
                <a16:creationId xmlns:a16="http://schemas.microsoft.com/office/drawing/2014/main" id="{4275822B-C75B-9557-28F6-AA7766E047A7}"/>
              </a:ext>
            </a:extLst>
          </p:cNvPr>
          <p:cNvPicPr>
            <a:picLocks noChangeAspect="1"/>
          </p:cNvPicPr>
          <p:nvPr userDrawn="1"/>
        </p:nvPicPr>
        <p:blipFill>
          <a:blip r:embed="rId3"/>
          <a:stretch>
            <a:fillRect/>
          </a:stretch>
        </p:blipFill>
        <p:spPr>
          <a:xfrm>
            <a:off x="-1" y="23792"/>
            <a:ext cx="12192000" cy="1030224"/>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a:solidFill>
                  <a:srgbClr val="298135"/>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3" name="Picture 2" descr="A green and purple dots and words&#10;&#10;Description automatically generated">
            <a:extLst>
              <a:ext uri="{FF2B5EF4-FFF2-40B4-BE49-F238E27FC236}">
                <a16:creationId xmlns:a16="http://schemas.microsoft.com/office/drawing/2014/main" id="{C8226981-AD80-4D87-D4DF-E86AA74554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7154" y="6478565"/>
            <a:ext cx="1802397" cy="309787"/>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pic>
        <p:nvPicPr>
          <p:cNvPr id="2" name="Picture 1" descr="A green and purple dots and words&#10;&#10;Description automatically generated">
            <a:extLst>
              <a:ext uri="{FF2B5EF4-FFF2-40B4-BE49-F238E27FC236}">
                <a16:creationId xmlns:a16="http://schemas.microsoft.com/office/drawing/2014/main" id="{82350BCD-10DE-3C13-8221-5ADAD3DD46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47154" y="6478565"/>
            <a:ext cx="1802397" cy="309787"/>
          </a:xfrm>
          <a:prstGeom prst="rect">
            <a:avLst/>
          </a:prstGeom>
        </p:spPr>
      </p:pic>
    </p:spTree>
    <p:extLst>
      <p:ext uri="{BB962C8B-B14F-4D97-AF65-F5344CB8AC3E}">
        <p14:creationId xmlns:p14="http://schemas.microsoft.com/office/powerpoint/2010/main" val="3170667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2025-03-14</a:t>
            </a:fld>
            <a:endParaRPr lang="en-CA"/>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5277" y="1616424"/>
            <a:ext cx="10007061" cy="2387600"/>
          </a:xfrm>
        </p:spPr>
        <p:txBody>
          <a:bodyPr>
            <a:normAutofit/>
          </a:bodyPr>
          <a:lstStyle/>
          <a:p>
            <a:pPr algn="r"/>
            <a:r>
              <a:rPr lang="en-CA" b="1" dirty="0">
                <a:solidFill>
                  <a:srgbClr val="277F33"/>
                </a:solidFill>
                <a:latin typeface="Arial" panose="020B0604020202020204" pitchFamily="34" charset="0"/>
                <a:ea typeface="Tahoma" panose="020B0604030504040204" pitchFamily="34" charset="0"/>
                <a:cs typeface="Arial" panose="020B0604020202020204" pitchFamily="34" charset="0"/>
              </a:rPr>
              <a:t>Exploring Identity/</a:t>
            </a:r>
            <a:br>
              <a:rPr lang="en-CA" b="1" dirty="0">
                <a:solidFill>
                  <a:srgbClr val="277F33"/>
                </a:solidFill>
                <a:latin typeface="Arial" panose="020B0604020202020204" pitchFamily="34" charset="0"/>
                <a:ea typeface="Tahoma" panose="020B0604030504040204" pitchFamily="34" charset="0"/>
                <a:cs typeface="Arial" panose="020B0604020202020204" pitchFamily="34" charset="0"/>
              </a:rPr>
            </a:br>
            <a:r>
              <a:rPr lang="en-CA" b="1" dirty="0">
                <a:solidFill>
                  <a:srgbClr val="277F33"/>
                </a:solidFill>
                <a:latin typeface="Arial" panose="020B0604020202020204" pitchFamily="34" charset="0"/>
                <a:ea typeface="Tahoma" panose="020B0604030504040204" pitchFamily="34" charset="0"/>
                <a:cs typeface="Arial" panose="020B0604020202020204" pitchFamily="34" charset="0"/>
              </a:rPr>
              <a:t>Acknowledging Strengths</a:t>
            </a: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en-CA" sz="4400" b="1" dirty="0">
                <a:latin typeface="Arial" panose="020B0604020202020204" pitchFamily="34" charset="0"/>
                <a:ea typeface="Tahoma"/>
                <a:cs typeface="Arial" panose="020B0604020202020204" pitchFamily="34" charset="0"/>
              </a:rPr>
              <a:t>Lesson 2</a:t>
            </a:r>
            <a:endParaRPr lang="en-CA" sz="4400" b="1" dirty="0">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1375"/>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5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Brainstorm</a:t>
            </a:r>
            <a:endParaRPr kumimoji="0" lang="en-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endParaRPr>
          </a:p>
        </p:txBody>
      </p:sp>
      <p:sp>
        <p:nvSpPr>
          <p:cNvPr id="4" name="Text Placeholder 8">
            <a:extLst>
              <a:ext uri="{FF2B5EF4-FFF2-40B4-BE49-F238E27FC236}">
                <a16:creationId xmlns:a16="http://schemas.microsoft.com/office/drawing/2014/main" id="{01A32813-9163-D74D-142B-FAE9D90ACDFF}"/>
              </a:ext>
            </a:extLst>
          </p:cNvPr>
          <p:cNvSpPr txBox="1">
            <a:spLocks/>
          </p:cNvSpPr>
          <p:nvPr/>
        </p:nvSpPr>
        <p:spPr>
          <a:xfrm>
            <a:off x="533400" y="2892716"/>
            <a:ext cx="11125200" cy="32432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1200"/>
              </a:spcAft>
              <a:buFont typeface="Arial" panose="020B0604020202020204" pitchFamily="34" charset="0"/>
              <a:buNone/>
            </a:pPr>
            <a:r>
              <a:rPr lang="en-CA" sz="5400" dirty="0">
                <a:latin typeface="Arial" panose="020B0604020202020204" pitchFamily="34" charset="0"/>
                <a:cs typeface="Arial" panose="020B0604020202020204" pitchFamily="34" charset="0"/>
              </a:rPr>
              <a:t>What are some other ways we can learn about our strengths or what we are good at?</a:t>
            </a:r>
          </a:p>
        </p:txBody>
      </p:sp>
    </p:spTree>
    <p:extLst>
      <p:ext uri="{BB962C8B-B14F-4D97-AF65-F5344CB8AC3E}">
        <p14:creationId xmlns:p14="http://schemas.microsoft.com/office/powerpoint/2010/main" val="34286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b="1" dirty="0">
                <a:solidFill>
                  <a:srgbClr val="277F33"/>
                </a:solidFill>
                <a:latin typeface="Arial" panose="020B0604020202020204" pitchFamily="34" charset="0"/>
                <a:cs typeface="Arial" panose="020B0604020202020204" pitchFamily="34" charset="0"/>
              </a:rPr>
              <a:t>Tips when seeking feedback</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4180365" y="2919082"/>
            <a:ext cx="6952027" cy="2475531"/>
          </a:xfrm>
        </p:spPr>
        <p:txBody>
          <a:bodyPr anchor="ctr">
            <a:normAutofit/>
          </a:bodyPr>
          <a:lstStyle/>
          <a:p>
            <a:pPr marL="0" indent="0" algn="ctr">
              <a:lnSpc>
                <a:spcPct val="100000"/>
              </a:lnSpc>
              <a:buNone/>
            </a:pPr>
            <a:r>
              <a:rPr lang="en-CA" sz="4400" dirty="0">
                <a:latin typeface="Arial" panose="020B0604020202020204" pitchFamily="34" charset="0"/>
                <a:cs typeface="Arial" panose="020B0604020202020204" pitchFamily="34" charset="0"/>
              </a:rPr>
              <a:t>Is this the </a:t>
            </a:r>
            <a:r>
              <a:rPr lang="en-CA" sz="4400" b="1" dirty="0">
                <a:latin typeface="Arial" panose="020B0604020202020204" pitchFamily="34" charset="0"/>
                <a:cs typeface="Arial" panose="020B0604020202020204" pitchFamily="34" charset="0"/>
              </a:rPr>
              <a:t>right time </a:t>
            </a:r>
            <a:r>
              <a:rPr lang="en-CA" sz="4400" dirty="0">
                <a:latin typeface="Arial" panose="020B0604020202020204" pitchFamily="34" charset="0"/>
                <a:cs typeface="Arial" panose="020B0604020202020204" pitchFamily="34" charset="0"/>
              </a:rPr>
              <a:t>&amp; </a:t>
            </a:r>
            <a:r>
              <a:rPr lang="en-CA" sz="4400" b="1" dirty="0">
                <a:latin typeface="Arial" panose="020B0604020202020204" pitchFamily="34" charset="0"/>
                <a:cs typeface="Arial" panose="020B0604020202020204" pitchFamily="34" charset="0"/>
              </a:rPr>
              <a:t>right place </a:t>
            </a:r>
            <a:r>
              <a:rPr lang="en-CA" sz="4400" dirty="0">
                <a:latin typeface="Arial" panose="020B0604020202020204" pitchFamily="34" charset="0"/>
                <a:cs typeface="Arial" panose="020B0604020202020204" pitchFamily="34" charset="0"/>
              </a:rPr>
              <a:t>to ask for feedback?</a:t>
            </a:r>
          </a:p>
        </p:txBody>
      </p:sp>
      <p:pic>
        <p:nvPicPr>
          <p:cNvPr id="7" name="Picture 6" descr="Watch">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vert="horz" lIns="91440" tIns="45720" rIns="91440" bIns="45720" rtlCol="0" anchor="ctr">
            <a:normAutofit/>
          </a:bodyPr>
          <a:lstStyle/>
          <a:p>
            <a:r>
              <a:rPr lang="en-CA" b="1" dirty="0">
                <a:solidFill>
                  <a:srgbClr val="277F33"/>
                </a:solidFill>
                <a:latin typeface="Arial" panose="020B0604020202020204" pitchFamily="34" charset="0"/>
                <a:cs typeface="Arial" panose="020B0604020202020204" pitchFamily="34" charset="0"/>
              </a:rPr>
              <a:t>Tips when seeking feedback</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en-US" sz="4400" b="1" dirty="0">
                <a:effectLst/>
                <a:latin typeface="Arial" panose="020B0604020202020204" pitchFamily="34" charset="0"/>
                <a:ea typeface="Arial" panose="020B0604020202020204" pitchFamily="34" charset="0"/>
                <a:cs typeface="Arial" panose="020B0604020202020204" pitchFamily="34" charset="0"/>
              </a:rPr>
              <a:t>Be specific</a:t>
            </a:r>
            <a:r>
              <a:rPr lang="en-US" sz="4400" dirty="0">
                <a:effectLst/>
                <a:latin typeface="Arial" panose="020B0604020202020204" pitchFamily="34" charset="0"/>
                <a:ea typeface="Arial" panose="020B0604020202020204" pitchFamily="34" charset="0"/>
                <a:cs typeface="Arial" panose="020B0604020202020204" pitchFamily="34" charset="0"/>
              </a:rPr>
              <a:t> about what you're seeking feedback on</a:t>
            </a:r>
            <a:endParaRPr lang="en-CA" sz="4400" dirty="0">
              <a:latin typeface="Arial" panose="020B0604020202020204" pitchFamily="34" charset="0"/>
              <a:cs typeface="Arial" panose="020B0604020202020204" pitchFamily="34" charset="0"/>
            </a:endParaRPr>
          </a:p>
        </p:txBody>
      </p:sp>
      <p:pic>
        <p:nvPicPr>
          <p:cNvPr id="7" name="Picture 6" descr="Bullseye">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1438026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vert="horz" lIns="91440" tIns="45720" rIns="91440" bIns="45720" rtlCol="0" anchor="ctr">
            <a:normAutofit/>
          </a:bodyPr>
          <a:lstStyle/>
          <a:p>
            <a:r>
              <a:rPr lang="en-CA" b="1" dirty="0">
                <a:solidFill>
                  <a:srgbClr val="277F33"/>
                </a:solidFill>
                <a:latin typeface="Arial" panose="020B0604020202020204" pitchFamily="34" charset="0"/>
                <a:cs typeface="Arial" panose="020B0604020202020204" pitchFamily="34" charset="0"/>
              </a:rPr>
              <a:t>Tips when seeking feedback</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en-US" sz="4400" dirty="0">
                <a:latin typeface="Arial" panose="020B0604020202020204" pitchFamily="34" charset="0"/>
                <a:cs typeface="Arial" panose="020B0604020202020204" pitchFamily="34" charset="0"/>
              </a:rPr>
              <a:t>When receiving feedback, </a:t>
            </a:r>
            <a:r>
              <a:rPr lang="en-US" sz="4400" b="1" dirty="0">
                <a:latin typeface="Arial" panose="020B0604020202020204" pitchFamily="34" charset="0"/>
                <a:cs typeface="Arial" panose="020B0604020202020204" pitchFamily="34" charset="0"/>
              </a:rPr>
              <a:t>listen attentively, </a:t>
            </a:r>
            <a:r>
              <a:rPr lang="en-US" sz="4400" dirty="0">
                <a:latin typeface="Arial" panose="020B0604020202020204" pitchFamily="34" charset="0"/>
                <a:cs typeface="Arial" panose="020B0604020202020204" pitchFamily="34" charset="0"/>
              </a:rPr>
              <a:t>without interruption</a:t>
            </a:r>
            <a:endParaRPr lang="en-CA" sz="4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6481C18-F214-62DB-1AB0-86ACB390D9E4}"/>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36" b="15109"/>
          <a:stretch/>
        </p:blipFill>
        <p:spPr>
          <a:xfrm>
            <a:off x="864873" y="2919082"/>
            <a:ext cx="2411139" cy="2117641"/>
          </a:xfrm>
          <a:prstGeom prst="rect">
            <a:avLst/>
          </a:prstGeom>
        </p:spPr>
      </p:pic>
    </p:spTree>
    <p:extLst>
      <p:ext uri="{BB962C8B-B14F-4D97-AF65-F5344CB8AC3E}">
        <p14:creationId xmlns:p14="http://schemas.microsoft.com/office/powerpoint/2010/main" val="315892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vert="horz" lIns="91440" tIns="45720" rIns="91440" bIns="45720" rtlCol="0" anchor="ctr">
            <a:normAutofit/>
          </a:bodyPr>
          <a:lstStyle/>
          <a:p>
            <a:r>
              <a:rPr lang="en-CA" b="1" dirty="0">
                <a:solidFill>
                  <a:srgbClr val="277F33"/>
                </a:solidFill>
                <a:latin typeface="Arial" panose="020B0604020202020204" pitchFamily="34" charset="0"/>
                <a:cs typeface="Arial" panose="020B0604020202020204" pitchFamily="34" charset="0"/>
              </a:rPr>
              <a:t>Tips when seeking feedback</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en-US" sz="4400" b="1" dirty="0">
                <a:latin typeface="Arial" panose="020B0604020202020204" pitchFamily="34" charset="0"/>
                <a:cs typeface="Arial" panose="020B0604020202020204" pitchFamily="34" charset="0"/>
              </a:rPr>
              <a:t>Be receptive. </a:t>
            </a:r>
            <a:r>
              <a:rPr lang="en-US" sz="4400" dirty="0">
                <a:latin typeface="Arial" panose="020B0604020202020204" pitchFamily="34" charset="0"/>
                <a:cs typeface="Arial" panose="020B0604020202020204" pitchFamily="34" charset="0"/>
              </a:rPr>
              <a:t>Feedback is meant to help you grow. Stay open-minded!</a:t>
            </a:r>
            <a:endParaRPr lang="en-CA" sz="4400" b="1" dirty="0">
              <a:latin typeface="Arial" panose="020B0604020202020204" pitchFamily="34" charset="0"/>
              <a:cs typeface="Arial" panose="020B0604020202020204" pitchFamily="34" charset="0"/>
            </a:endParaRPr>
          </a:p>
        </p:txBody>
      </p:sp>
      <p:pic>
        <p:nvPicPr>
          <p:cNvPr id="7" name="Picture 6" descr="Puzzle pieces">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2810958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vert="horz" lIns="91440" tIns="45720" rIns="91440" bIns="45720" rtlCol="0" anchor="ctr">
            <a:normAutofit/>
          </a:bodyPr>
          <a:lstStyle/>
          <a:p>
            <a:r>
              <a:rPr lang="en-CA" b="1" dirty="0">
                <a:solidFill>
                  <a:srgbClr val="277F33"/>
                </a:solidFill>
                <a:latin typeface="Arial" panose="020B0604020202020204" pitchFamily="34" charset="0"/>
                <a:cs typeface="Arial" panose="020B0604020202020204" pitchFamily="34" charset="0"/>
              </a:rPr>
              <a:t>Tips when seeking feedback</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en-US" sz="3600" b="1" dirty="0">
                <a:latin typeface="Arial" panose="020B0604020202020204" pitchFamily="34" charset="0"/>
                <a:cs typeface="Arial" panose="020B0604020202020204" pitchFamily="34" charset="0"/>
              </a:rPr>
              <a:t>Express gratitude. </a:t>
            </a:r>
            <a:r>
              <a:rPr lang="en-US" sz="3600" dirty="0">
                <a:latin typeface="Arial" panose="020B0604020202020204" pitchFamily="34" charset="0"/>
                <a:cs typeface="Arial" panose="020B0604020202020204" pitchFamily="34" charset="0"/>
              </a:rPr>
              <a:t>After receiving feedback, thank the person for their time and insights.</a:t>
            </a:r>
            <a:endParaRPr lang="en-CA" sz="3600" b="1" dirty="0">
              <a:latin typeface="Arial" panose="020B0604020202020204" pitchFamily="34" charset="0"/>
              <a:cs typeface="Arial" panose="020B0604020202020204" pitchFamily="34" charset="0"/>
            </a:endParaRPr>
          </a:p>
        </p:txBody>
      </p:sp>
      <p:pic>
        <p:nvPicPr>
          <p:cNvPr id="7" name="Picture 6" descr="Heart">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1489603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solidFill>
                  <a:srgbClr val="277F33"/>
                </a:solidFill>
                <a:latin typeface="Arial" panose="020B0604020202020204" pitchFamily="34" charset="0"/>
                <a:cs typeface="Arial" panose="020B0604020202020204" pitchFamily="34" charset="0"/>
              </a:rPr>
              <a:t>Notebook Challenge</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3194566"/>
            <a:ext cx="9553903" cy="2699083"/>
          </a:xfrm>
        </p:spPr>
        <p:txBody>
          <a:bodyPr vert="horz" lIns="91440" tIns="45720" rIns="91440" bIns="45720" rtlCol="0" anchor="t">
            <a:normAutofit/>
          </a:bodyPr>
          <a:lstStyle/>
          <a:p>
            <a:pPr marL="0" indent="0" algn="ctr">
              <a:lnSpc>
                <a:spcPct val="110000"/>
              </a:lnSpc>
              <a:buNone/>
            </a:pPr>
            <a:r>
              <a:rPr lang="en-CA" sz="4400" dirty="0">
                <a:latin typeface="Arial" panose="020B0604020202020204" pitchFamily="34" charset="0"/>
                <a:cs typeface="Arial" panose="020B0604020202020204" pitchFamily="34" charset="0"/>
              </a:rPr>
              <a:t>Seek feedback from 2 trusted sources and see if you learn anything new about yourself!</a:t>
            </a:r>
          </a:p>
        </p:txBody>
      </p:sp>
    </p:spTree>
    <p:extLst>
      <p:ext uri="{BB962C8B-B14F-4D97-AF65-F5344CB8AC3E}">
        <p14:creationId xmlns:p14="http://schemas.microsoft.com/office/powerpoint/2010/main" val="703960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solidFill>
                  <a:srgbClr val="277F33"/>
                </a:solidFill>
                <a:latin typeface="Arial" panose="020B0604020202020204" pitchFamily="34" charset="0"/>
                <a:cs typeface="Arial" panose="020B0604020202020204" pitchFamily="34" charset="0"/>
              </a:rPr>
              <a:t>Notebook Reflection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2923351"/>
            <a:ext cx="9553903" cy="2699083"/>
          </a:xfrm>
        </p:spPr>
        <p:txBody>
          <a:bodyPr vert="horz" lIns="91440" tIns="45720" rIns="91440" bIns="45720" rtlCol="0" anchor="ctr">
            <a:normAutofit/>
          </a:bodyPr>
          <a:lstStyle/>
          <a:p>
            <a:pPr marL="0" indent="0" algn="ctr">
              <a:lnSpc>
                <a:spcPct val="110000"/>
              </a:lnSpc>
              <a:buNone/>
            </a:pPr>
            <a:r>
              <a:rPr lang="en-US" sz="4400" b="0" dirty="0">
                <a:effectLst/>
                <a:latin typeface="Arial" panose="020B0604020202020204" pitchFamily="34" charset="0"/>
                <a:ea typeface="Arial" panose="020B0604020202020204" pitchFamily="34" charset="0"/>
                <a:cs typeface="Arial" panose="020B0604020202020204" pitchFamily="34" charset="0"/>
              </a:rPr>
              <a:t>E</a:t>
            </a:r>
            <a:r>
              <a:rPr lang="en-US" sz="4400" dirty="0">
                <a:effectLst/>
                <a:latin typeface="Arial" panose="020B0604020202020204" pitchFamily="34" charset="0"/>
                <a:ea typeface="Arial" panose="020B0604020202020204" pitchFamily="34" charset="0"/>
                <a:cs typeface="Arial" panose="020B0604020202020204" pitchFamily="34" charset="0"/>
              </a:rPr>
              <a:t>xplore some careers that are aligned with </a:t>
            </a:r>
            <a:r>
              <a:rPr lang="en-US" sz="4400" b="0" dirty="0">
                <a:effectLst/>
                <a:latin typeface="Arial" panose="020B0604020202020204" pitchFamily="34" charset="0"/>
                <a:ea typeface="Arial" panose="020B0604020202020204" pitchFamily="34" charset="0"/>
                <a:cs typeface="Arial" panose="020B0604020202020204" pitchFamily="34" charset="0"/>
              </a:rPr>
              <a:t>your </a:t>
            </a:r>
            <a:r>
              <a:rPr lang="en-US" sz="4400" dirty="0">
                <a:effectLst/>
                <a:latin typeface="Arial" panose="020B0604020202020204" pitchFamily="34" charset="0"/>
                <a:ea typeface="Arial" panose="020B0604020202020204" pitchFamily="34" charset="0"/>
                <a:cs typeface="Arial" panose="020B0604020202020204" pitchFamily="34" charset="0"/>
              </a:rPr>
              <a:t>strengths and interests</a:t>
            </a:r>
            <a:endParaRPr lang="en-CA"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8423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solidFill>
                  <a:srgbClr val="277F33"/>
                </a:solidFill>
                <a:latin typeface="Arial" panose="020B0604020202020204" pitchFamily="34" charset="0"/>
                <a:cs typeface="Arial" panose="020B0604020202020204" pitchFamily="34" charset="0"/>
              </a:rPr>
              <a:t>Notebook Extension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3194566"/>
            <a:ext cx="9553903" cy="2699083"/>
          </a:xfrm>
        </p:spPr>
        <p:txBody>
          <a:bodyPr vert="horz" lIns="91440" tIns="45720" rIns="91440" bIns="45720" rtlCol="0" anchor="t">
            <a:normAutofit fontScale="92500"/>
          </a:bodyPr>
          <a:lstStyle/>
          <a:p>
            <a:pPr marL="0" indent="0" algn="ctr">
              <a:lnSpc>
                <a:spcPct val="110000"/>
              </a:lnSpc>
              <a:buNone/>
            </a:pPr>
            <a:r>
              <a:rPr lang="en-CA" sz="4400" b="0" dirty="0">
                <a:effectLst/>
                <a:latin typeface="Arial" panose="020B0604020202020204" pitchFamily="34" charset="0"/>
                <a:ea typeface="Arial" panose="020B0604020202020204" pitchFamily="34" charset="0"/>
                <a:cs typeface="Arial" panose="020B0604020202020204" pitchFamily="34" charset="0"/>
              </a:rPr>
              <a:t>How can you use social media to demonstrate your interests, strengths, and skills to potential employers? </a:t>
            </a:r>
            <a:endParaRPr lang="en-CA"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867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23093FB-4DEA-55EF-1B3F-351588F372AA}"/>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6" name="Picture 5">
              <a:extLst>
                <a:ext uri="{FF2B5EF4-FFF2-40B4-BE49-F238E27FC236}">
                  <a16:creationId xmlns:a16="http://schemas.microsoft.com/office/drawing/2014/main" id="{F68842AD-8387-10B0-3203-34BB384F5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7" name="Rectangle 6">
              <a:extLst>
                <a:ext uri="{FF2B5EF4-FFF2-40B4-BE49-F238E27FC236}">
                  <a16:creationId xmlns:a16="http://schemas.microsoft.com/office/drawing/2014/main" id="{DA631BF0-2C52-C74D-C741-7EAA285B6289}"/>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8" name="Title 1">
            <a:extLst>
              <a:ext uri="{FF2B5EF4-FFF2-40B4-BE49-F238E27FC236}">
                <a16:creationId xmlns:a16="http://schemas.microsoft.com/office/drawing/2014/main" id="{ABE7CFB9-78A2-D72C-9B99-08F5F94DB190}"/>
              </a:ext>
            </a:extLst>
          </p:cNvPr>
          <p:cNvSpPr txBox="1">
            <a:spLocks noGrp="1"/>
          </p:cNvSpPr>
          <p:nvPr>
            <p:ph type="title" idx="4294967295"/>
          </p:nvPr>
        </p:nvSpPr>
        <p:spPr>
          <a:xfrm>
            <a:off x="0" y="1189037"/>
            <a:ext cx="351472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bg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40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Wrap up</a:t>
            </a:r>
          </a:p>
        </p:txBody>
      </p:sp>
      <p:sp>
        <p:nvSpPr>
          <p:cNvPr id="11" name="Content Placeholder 2">
            <a:extLst>
              <a:ext uri="{FF2B5EF4-FFF2-40B4-BE49-F238E27FC236}">
                <a16:creationId xmlns:a16="http://schemas.microsoft.com/office/drawing/2014/main" id="{6CCC0136-2117-028D-9206-0EC88B9B2D13}"/>
              </a:ext>
            </a:extLst>
          </p:cNvPr>
          <p:cNvSpPr txBox="1">
            <a:spLocks/>
          </p:cNvSpPr>
          <p:nvPr/>
        </p:nvSpPr>
        <p:spPr>
          <a:xfrm>
            <a:off x="3825669" y="95942"/>
            <a:ext cx="5019176" cy="4837315"/>
          </a:xfrm>
          <a:prstGeom prst="rect">
            <a:avLst/>
          </a:prstGeom>
          <a:noFill/>
          <a:ln w="88900" cap="flat" cmpd="thickThin"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US" sz="4000" dirty="0">
                <a:solidFill>
                  <a:srgbClr val="0075B5"/>
                </a:solidFill>
                <a:effectLst/>
                <a:latin typeface="Arial" panose="020B0604020202020204" pitchFamily="34" charset="0"/>
                <a:ea typeface="Arial" panose="020B0604020202020204" pitchFamily="34" charset="0"/>
                <a:cs typeface="Arial" panose="020B0604020202020204" pitchFamily="34" charset="0"/>
              </a:rPr>
              <a:t>Strengths, skills and interests are great things to know about yourself, as they can</a:t>
            </a:r>
            <a:r>
              <a:rPr lang="en-US" sz="4000" spc="-20" dirty="0">
                <a:solidFill>
                  <a:srgbClr val="0075B5"/>
                </a:solidFill>
                <a:effectLst/>
                <a:latin typeface="Arial" panose="020B0604020202020204" pitchFamily="34" charset="0"/>
                <a:ea typeface="Arial" panose="020B0604020202020204" pitchFamily="34" charset="0"/>
                <a:cs typeface="Arial" panose="020B0604020202020204" pitchFamily="34" charset="0"/>
              </a:rPr>
              <a:t> </a:t>
            </a:r>
            <a:r>
              <a:rPr lang="en-US" sz="4000" dirty="0">
                <a:solidFill>
                  <a:srgbClr val="0075B5"/>
                </a:solidFill>
                <a:effectLst/>
                <a:latin typeface="Arial" panose="020B0604020202020204" pitchFamily="34" charset="0"/>
                <a:ea typeface="Arial" panose="020B0604020202020204" pitchFamily="34" charset="0"/>
                <a:cs typeface="Arial" panose="020B0604020202020204" pitchFamily="34" charset="0"/>
              </a:rPr>
              <a:t>help</a:t>
            </a:r>
            <a:r>
              <a:rPr lang="en-US" sz="4000" spc="-20" dirty="0">
                <a:solidFill>
                  <a:srgbClr val="0075B5"/>
                </a:solidFill>
                <a:effectLst/>
                <a:latin typeface="Arial" panose="020B0604020202020204" pitchFamily="34" charset="0"/>
                <a:ea typeface="Arial" panose="020B0604020202020204" pitchFamily="34" charset="0"/>
                <a:cs typeface="Arial" panose="020B0604020202020204" pitchFamily="34" charset="0"/>
              </a:rPr>
              <a:t> </a:t>
            </a:r>
            <a:r>
              <a:rPr lang="en-US" sz="4000" dirty="0">
                <a:solidFill>
                  <a:srgbClr val="0075B5"/>
                </a:solidFill>
                <a:effectLst/>
                <a:latin typeface="Arial" panose="020B0604020202020204" pitchFamily="34" charset="0"/>
                <a:ea typeface="Arial" panose="020B0604020202020204" pitchFamily="34" charset="0"/>
                <a:cs typeface="Arial" panose="020B0604020202020204" pitchFamily="34" charset="0"/>
              </a:rPr>
              <a:t>you</a:t>
            </a:r>
            <a:r>
              <a:rPr lang="en-US" sz="4000" spc="-20" dirty="0">
                <a:solidFill>
                  <a:srgbClr val="0075B5"/>
                </a:solidFill>
                <a:effectLst/>
                <a:latin typeface="Arial" panose="020B0604020202020204" pitchFamily="34" charset="0"/>
                <a:ea typeface="Arial" panose="020B0604020202020204" pitchFamily="34" charset="0"/>
                <a:cs typeface="Arial" panose="020B0604020202020204" pitchFamily="34" charset="0"/>
              </a:rPr>
              <a:t> in your personal life, </a:t>
            </a:r>
            <a:r>
              <a:rPr lang="en-US" sz="4000" spc="-20" dirty="0">
                <a:solidFill>
                  <a:srgbClr val="0075B5"/>
                </a:solidFill>
                <a:latin typeface="Arial" panose="020B0604020202020204" pitchFamily="34" charset="0"/>
                <a:ea typeface="Arial" panose="020B0604020202020204" pitchFamily="34" charset="0"/>
                <a:cs typeface="Arial" panose="020B0604020202020204" pitchFamily="34" charset="0"/>
              </a:rPr>
              <a:t>a</a:t>
            </a:r>
            <a:r>
              <a:rPr lang="en-US" sz="4000" dirty="0">
                <a:solidFill>
                  <a:srgbClr val="0075B5"/>
                </a:solidFill>
                <a:effectLst/>
                <a:latin typeface="Arial" panose="020B0604020202020204" pitchFamily="34" charset="0"/>
                <a:ea typeface="Arial" panose="020B0604020202020204" pitchFamily="34" charset="0"/>
                <a:cs typeface="Arial" panose="020B0604020202020204" pitchFamily="34" charset="0"/>
              </a:rPr>
              <a:t>nd in your post-secondary life!</a:t>
            </a:r>
            <a:endParaRPr lang="en-CA" sz="4000" dirty="0">
              <a:solidFill>
                <a:srgbClr val="0075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933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We are learning</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3975" y="1662136"/>
            <a:ext cx="8117205" cy="3477875"/>
          </a:xfrm>
          <a:prstGeom prst="rect">
            <a:avLst/>
          </a:prstGeom>
          <a:noFill/>
        </p:spPr>
        <p:txBody>
          <a:bodyPr wrap="square" lIns="91440" tIns="45720" rIns="91440" bIns="45720" anchor="ctr">
            <a:spAutoFit/>
          </a:bodyPr>
          <a:lstStyle/>
          <a:p>
            <a:pPr marL="342900" marR="107950" lvl="0" indent="-342900">
              <a:spcBef>
                <a:spcPts val="1165"/>
              </a:spcBef>
              <a:spcAft>
                <a:spcPts val="1200"/>
              </a:spcAft>
              <a:buClr>
                <a:srgbClr val="0072BC"/>
              </a:buClr>
              <a:buSzPct val="100000"/>
              <a:buFont typeface="Arial" panose="020B0604020202020204" pitchFamily="34" charset="0"/>
              <a:buChar char="•"/>
              <a:tabLst>
                <a:tab pos="342265" algn="l"/>
                <a:tab pos="342900" algn="l"/>
              </a:tabLst>
            </a:pPr>
            <a:r>
              <a:rPr lang="en-US" sz="4000" dirty="0">
                <a:solidFill>
                  <a:srgbClr val="0075B5"/>
                </a:solidFill>
                <a:latin typeface="Arial" panose="020B0604020202020204" pitchFamily="34" charset="0"/>
                <a:cs typeface="Arial" panose="020B0604020202020204" pitchFamily="34" charset="0"/>
              </a:rPr>
              <a:t>To identify personal interests, roles, goals, and strengths.</a:t>
            </a:r>
            <a:endParaRPr lang="en-CA" sz="4000" dirty="0">
              <a:solidFill>
                <a:srgbClr val="0075B5"/>
              </a:solidFill>
              <a:latin typeface="Arial" panose="020B0604020202020204" pitchFamily="34" charset="0"/>
              <a:cs typeface="Arial" panose="020B0604020202020204" pitchFamily="34" charset="0"/>
            </a:endParaRPr>
          </a:p>
          <a:p>
            <a:pPr marL="342900" marR="107950" lvl="0" indent="-342900">
              <a:spcBef>
                <a:spcPts val="1165"/>
              </a:spcBef>
              <a:spcAft>
                <a:spcPts val="1200"/>
              </a:spcAft>
              <a:buClr>
                <a:srgbClr val="0072BC"/>
              </a:buClr>
              <a:buSzPct val="100000"/>
              <a:buFont typeface="Arial" panose="020B0604020202020204" pitchFamily="34" charset="0"/>
              <a:buChar char="•"/>
              <a:tabLst>
                <a:tab pos="342265" algn="l"/>
                <a:tab pos="342900" algn="l"/>
              </a:tabLst>
            </a:pPr>
            <a:r>
              <a:rPr lang="en-US" sz="4000" dirty="0">
                <a:solidFill>
                  <a:srgbClr val="0075B5"/>
                </a:solidFill>
                <a:latin typeface="Arial" panose="020B0604020202020204" pitchFamily="34" charset="0"/>
                <a:cs typeface="Arial" panose="020B0604020202020204" pitchFamily="34" charset="0"/>
              </a:rPr>
              <a:t>How identified assets/strengths connect to decision making and personal well-being.</a:t>
            </a:r>
            <a:endParaRPr lang="en-CA" sz="4000" dirty="0">
              <a:solidFill>
                <a:srgbClr val="0075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189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a:normAutofit/>
          </a:bodyPr>
          <a:lstStyle/>
          <a:p>
            <a:r>
              <a:rPr lang="en-CA" sz="4000" b="1" dirty="0">
                <a:latin typeface="Arial" panose="020B0604020202020204" pitchFamily="34" charset="0"/>
                <a:cs typeface="Arial" panose="020B0604020202020204" pitchFamily="34" charset="0"/>
              </a:rPr>
              <a:t>Group brainstorm</a:t>
            </a:r>
          </a:p>
        </p:txBody>
      </p:sp>
      <p:sp>
        <p:nvSpPr>
          <p:cNvPr id="9" name="TextBox 8">
            <a:extLst>
              <a:ext uri="{FF2B5EF4-FFF2-40B4-BE49-F238E27FC236}">
                <a16:creationId xmlns:a16="http://schemas.microsoft.com/office/drawing/2014/main" id="{B6E460BC-2F51-14EB-A2ED-31447E8A25D1}"/>
              </a:ext>
            </a:extLst>
          </p:cNvPr>
          <p:cNvSpPr txBox="1"/>
          <p:nvPr/>
        </p:nvSpPr>
        <p:spPr>
          <a:xfrm>
            <a:off x="4119713" y="4542560"/>
            <a:ext cx="7366817" cy="1077218"/>
          </a:xfrm>
          <a:prstGeom prst="rect">
            <a:avLst/>
          </a:prstGeom>
          <a:noFill/>
        </p:spPr>
        <p:txBody>
          <a:bodyPr wrap="square" lIns="91440" tIns="45720" rIns="91440" bIns="45720" anchor="t">
            <a:spAutoFit/>
          </a:bodyPr>
          <a:lstStyle/>
          <a:p>
            <a:pPr marL="457200" indent="-457200">
              <a:spcBef>
                <a:spcPts val="685"/>
              </a:spcBef>
              <a:buClr>
                <a:srgbClr val="0072BC"/>
              </a:buClr>
              <a:buSzPct val="100000"/>
              <a:buFont typeface="Arial" panose="020B0604020202020204" pitchFamily="34" charset="0"/>
              <a:buChar char="•"/>
            </a:pPr>
            <a:r>
              <a:rPr lang="en-US" sz="3200" dirty="0">
                <a:solidFill>
                  <a:srgbClr val="0075B5"/>
                </a:solidFill>
                <a:latin typeface="Arial" panose="020B0604020202020204" pitchFamily="34" charset="0"/>
                <a:cs typeface="Arial" panose="020B0604020202020204" pitchFamily="34" charset="0"/>
              </a:rPr>
              <a:t>Do you think any of these can be applied or transferred to a career? </a:t>
            </a:r>
            <a:endParaRPr lang="en-CA" sz="3200" dirty="0">
              <a:solidFill>
                <a:srgbClr val="0075B5"/>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B083710-5E79-7832-E842-B162A8220CA0}"/>
              </a:ext>
            </a:extLst>
          </p:cNvPr>
          <p:cNvSpPr txBox="1"/>
          <p:nvPr/>
        </p:nvSpPr>
        <p:spPr>
          <a:xfrm>
            <a:off x="4119712" y="2435627"/>
            <a:ext cx="7366818" cy="1569660"/>
          </a:xfrm>
          <a:prstGeom prst="rect">
            <a:avLst/>
          </a:prstGeom>
          <a:noFill/>
        </p:spPr>
        <p:txBody>
          <a:bodyPr wrap="square">
            <a:spAutoFit/>
          </a:bodyPr>
          <a:lstStyle/>
          <a:p>
            <a:pPr marL="457200" lvl="0" indent="-457200">
              <a:spcBef>
                <a:spcPts val="685"/>
              </a:spcBef>
              <a:buClr>
                <a:srgbClr val="0072BC"/>
              </a:buClr>
              <a:buSzPct val="100000"/>
              <a:buFont typeface="Arial" panose="020B0604020202020204" pitchFamily="34" charset="0"/>
              <a:buChar char="•"/>
            </a:pPr>
            <a:r>
              <a:rPr lang="en-US" sz="3200" dirty="0">
                <a:solidFill>
                  <a:srgbClr val="0075B5"/>
                </a:solidFill>
                <a:latin typeface="Arial" panose="020B0604020202020204" pitchFamily="34" charset="0"/>
                <a:cs typeface="Arial" panose="020B0604020202020204" pitchFamily="34" charset="0"/>
              </a:rPr>
              <a:t>What are some strengths, gifts, talents people have? How do you know? </a:t>
            </a:r>
            <a:endParaRPr lang="en-CA" sz="3200" dirty="0">
              <a:solidFill>
                <a:srgbClr val="0075B5"/>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9ED92D5-8D52-A9CC-8DD5-835554CC0E88}"/>
              </a:ext>
            </a:extLst>
          </p:cNvPr>
          <p:cNvSpPr txBox="1"/>
          <p:nvPr/>
        </p:nvSpPr>
        <p:spPr>
          <a:xfrm>
            <a:off x="4119712" y="821136"/>
            <a:ext cx="7366819" cy="1077218"/>
          </a:xfrm>
          <a:prstGeom prst="rect">
            <a:avLst/>
          </a:prstGeom>
          <a:noFill/>
        </p:spPr>
        <p:txBody>
          <a:bodyPr wrap="square">
            <a:spAutoFit/>
          </a:bodyPr>
          <a:lstStyle/>
          <a:p>
            <a:pPr marL="457200" indent="-457200">
              <a:spcBef>
                <a:spcPts val="685"/>
              </a:spcBef>
              <a:buClr>
                <a:srgbClr val="0072BC"/>
              </a:buClr>
              <a:buSzPct val="100000"/>
              <a:buFont typeface="Arial" panose="020B0604020202020204" pitchFamily="34" charset="0"/>
              <a:buChar char="•"/>
            </a:pPr>
            <a:r>
              <a:rPr lang="en-US" sz="3200" dirty="0">
                <a:solidFill>
                  <a:srgbClr val="0075B5"/>
                </a:solidFill>
                <a:latin typeface="Arial" panose="020B0604020202020204" pitchFamily="34" charset="0"/>
                <a:cs typeface="Arial" panose="020B0604020202020204" pitchFamily="34" charset="0"/>
              </a:rPr>
              <a:t>What are things people like/enjoy doing?</a:t>
            </a:r>
            <a:endParaRPr lang="en-CA" sz="3200" dirty="0">
              <a:solidFill>
                <a:srgbClr val="0075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446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a:normAutofit fontScale="90000"/>
          </a:bodyPr>
          <a:lstStyle/>
          <a:p>
            <a:r>
              <a:rPr lang="en-CA" sz="4000" b="1" dirty="0">
                <a:latin typeface="Arial" panose="020B0604020202020204" pitchFamily="34" charset="0"/>
                <a:cs typeface="Arial" panose="020B0604020202020204" pitchFamily="34" charset="0"/>
              </a:rPr>
              <a:t>Transferable strengths and skills</a:t>
            </a:r>
          </a:p>
        </p:txBody>
      </p:sp>
      <p:sp>
        <p:nvSpPr>
          <p:cNvPr id="5" name="Rectangle 3">
            <a:extLst>
              <a:ext uri="{FF2B5EF4-FFF2-40B4-BE49-F238E27FC236}">
                <a16:creationId xmlns:a16="http://schemas.microsoft.com/office/drawing/2014/main" id="{2DCBBF3D-2CBE-D9D6-E1A6-D0219AE0CF62}"/>
              </a:ext>
            </a:extLst>
          </p:cNvPr>
          <p:cNvSpPr>
            <a:spLocks noChangeArrowheads="1"/>
          </p:cNvSpPr>
          <p:nvPr/>
        </p:nvSpPr>
        <p:spPr bwMode="auto">
          <a:xfrm>
            <a:off x="4062494" y="612844"/>
            <a:ext cx="773621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Critical thinking and problem solving</a:t>
            </a:r>
            <a:endParaRPr kumimoji="0" lang="en-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Innovation, creativity and entrepreneurship</a:t>
            </a:r>
            <a:endParaRPr kumimoji="0" lang="en-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Self-directed learning</a:t>
            </a:r>
            <a:endParaRPr kumimoji="0" lang="en-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Collaboration</a:t>
            </a:r>
            <a:endParaRPr kumimoji="0" lang="en-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Communication</a:t>
            </a:r>
            <a:endParaRPr kumimoji="0" lang="en-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Global competence</a:t>
            </a:r>
            <a:endParaRPr kumimoji="0" lang="en-CA" altLang="en-US" sz="3000" b="0" i="0" u="none" strike="noStrike" cap="none" normalizeH="0" baseline="0" dirty="0">
              <a:ln>
                <a:noFill/>
              </a:ln>
              <a:solidFill>
                <a:srgbClr val="0075B5"/>
              </a:solidFill>
              <a:effectLst/>
              <a:cs typeface="Arial" panose="020B0604020202020204" pitchFamily="34" charset="0"/>
            </a:endParaRPr>
          </a:p>
          <a:p>
            <a:pPr marL="457200" marR="0" lvl="0" indent="-457200" algn="l" defTabSz="914400" rtl="0" eaLnBrk="0" fontAlgn="base" latinLnBrk="0" hangingPunct="0">
              <a:lnSpc>
                <a:spcPct val="100000"/>
              </a:lnSpc>
              <a:spcBef>
                <a:spcPts val="1200"/>
              </a:spcBef>
              <a:spcAft>
                <a:spcPts val="1200"/>
              </a:spcAft>
              <a:buClrTx/>
              <a:buSzTx/>
              <a:buFont typeface="Arial" panose="020B0604020202020204" pitchFamily="34" charset="0"/>
              <a:buChar char="•"/>
              <a:tabLst/>
            </a:pPr>
            <a:r>
              <a:rPr kumimoji="0" lang="en-CA" altLang="en-US" sz="3000" b="0" i="0" u="none" strike="noStrike" cap="none" normalizeH="0" baseline="0" dirty="0">
                <a:ln>
                  <a:noFill/>
                </a:ln>
                <a:solidFill>
                  <a:srgbClr val="0075B5"/>
                </a:solidFill>
                <a:effectLst/>
                <a:ea typeface="Arial" panose="020B0604020202020204" pitchFamily="34" charset="0"/>
                <a:cs typeface="Arial" panose="020B0604020202020204" pitchFamily="34" charset="0"/>
              </a:rPr>
              <a:t>Technological fluency</a:t>
            </a:r>
            <a:endParaRPr kumimoji="0" lang="en-CA" altLang="en-US" sz="3000" b="0" i="0" u="none" strike="noStrike" cap="none" normalizeH="0" baseline="0" dirty="0">
              <a:ln>
                <a:noFill/>
              </a:ln>
              <a:solidFill>
                <a:srgbClr val="0075B5"/>
              </a:solidFill>
              <a:effectLst/>
              <a:cs typeface="Arial" panose="020B0604020202020204" pitchFamily="34" charset="0"/>
            </a:endParaRPr>
          </a:p>
        </p:txBody>
      </p:sp>
    </p:spTree>
    <p:extLst>
      <p:ext uri="{BB962C8B-B14F-4D97-AF65-F5344CB8AC3E}">
        <p14:creationId xmlns:p14="http://schemas.microsoft.com/office/powerpoint/2010/main" val="1945585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b="1" dirty="0">
                <a:latin typeface="Arial" panose="020B0604020202020204" pitchFamily="34" charset="0"/>
                <a:cs typeface="Arial" panose="020B0604020202020204" pitchFamily="34" charset="0"/>
              </a:rPr>
              <a:t>Debrief</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142" r="8142"/>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fontScale="90000"/>
          </a:bodyPr>
          <a:lstStyle/>
          <a:p>
            <a:pPr algn="ctr"/>
            <a:r>
              <a:rPr lang="en-CA" sz="6000" b="1" dirty="0">
                <a:solidFill>
                  <a:srgbClr val="277F33"/>
                </a:solidFill>
                <a:latin typeface="Arial" panose="020B0604020202020204" pitchFamily="34" charset="0"/>
                <a:cs typeface="Arial" panose="020B0604020202020204" pitchFamily="34" charset="0"/>
              </a:rPr>
              <a:t>Notebook Self-Reflection</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3194566"/>
            <a:ext cx="9553903" cy="2699083"/>
          </a:xfrm>
        </p:spPr>
        <p:txBody>
          <a:bodyPr vert="horz" lIns="91440" tIns="45720" rIns="91440" bIns="45720" rtlCol="0" anchor="t">
            <a:normAutofit fontScale="92500" lnSpcReduction="20000"/>
          </a:bodyPr>
          <a:lstStyle/>
          <a:p>
            <a:pPr lvl="0">
              <a:lnSpc>
                <a:spcPct val="120000"/>
              </a:lnSpc>
              <a:spcBef>
                <a:spcPts val="1285"/>
              </a:spcBef>
              <a:spcAft>
                <a:spcPts val="1200"/>
              </a:spcAft>
            </a:pPr>
            <a:r>
              <a:rPr lang="en-US" sz="4400" dirty="0">
                <a:latin typeface="Arial" panose="020B0604020202020204" pitchFamily="34" charset="0"/>
                <a:cs typeface="Arial" panose="020B0604020202020204" pitchFamily="34" charset="0"/>
              </a:rPr>
              <a:t>What are you passionate about?</a:t>
            </a:r>
            <a:endParaRPr lang="en-CA" sz="4400" dirty="0">
              <a:latin typeface="Arial" panose="020B0604020202020204" pitchFamily="34" charset="0"/>
              <a:cs typeface="Arial" panose="020B0604020202020204" pitchFamily="34" charset="0"/>
            </a:endParaRPr>
          </a:p>
          <a:p>
            <a:pPr lvl="0">
              <a:lnSpc>
                <a:spcPct val="120000"/>
              </a:lnSpc>
              <a:spcBef>
                <a:spcPts val="1285"/>
              </a:spcBef>
              <a:spcAft>
                <a:spcPts val="1200"/>
              </a:spcAft>
            </a:pPr>
            <a:r>
              <a:rPr lang="en-US" sz="4400" dirty="0">
                <a:latin typeface="Arial" panose="020B0604020202020204" pitchFamily="34" charset="0"/>
                <a:cs typeface="Arial" panose="020B0604020202020204" pitchFamily="34" charset="0"/>
              </a:rPr>
              <a:t>What are you good at?</a:t>
            </a:r>
            <a:endParaRPr lang="en-CA" sz="4400" dirty="0">
              <a:latin typeface="Arial" panose="020B0604020202020204" pitchFamily="34" charset="0"/>
              <a:cs typeface="Arial" panose="020B0604020202020204" pitchFamily="34" charset="0"/>
            </a:endParaRPr>
          </a:p>
          <a:p>
            <a:pPr lvl="0">
              <a:lnSpc>
                <a:spcPct val="120000"/>
              </a:lnSpc>
              <a:spcBef>
                <a:spcPts val="1285"/>
              </a:spcBef>
              <a:spcAft>
                <a:spcPts val="1200"/>
              </a:spcAft>
            </a:pPr>
            <a:r>
              <a:rPr lang="en-US" sz="4400" dirty="0">
                <a:latin typeface="Arial" panose="020B0604020202020204" pitchFamily="34" charset="0"/>
                <a:cs typeface="Arial" panose="020B0604020202020204" pitchFamily="34" charset="0"/>
              </a:rPr>
              <a:t>What are you interested in?</a:t>
            </a:r>
          </a:p>
        </p:txBody>
      </p:sp>
    </p:spTree>
    <p:extLst>
      <p:ext uri="{BB962C8B-B14F-4D97-AF65-F5344CB8AC3E}">
        <p14:creationId xmlns:p14="http://schemas.microsoft.com/office/powerpoint/2010/main" val="239723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0" y="0"/>
            <a:ext cx="12146902" cy="968269"/>
          </a:xfrm>
        </p:spPr>
        <p:txBody>
          <a:bodyPr>
            <a:normAutofit/>
          </a:bodyPr>
          <a:lstStyle/>
          <a:p>
            <a:pPr algn="r"/>
            <a:r>
              <a:rPr lang="en-CA" b="1" dirty="0">
                <a:latin typeface="Arial" panose="020B0604020202020204" pitchFamily="34" charset="0"/>
                <a:cs typeface="Arial" panose="020B0604020202020204" pitchFamily="34" charset="0"/>
              </a:rPr>
              <a:t>My Strengths &amp; Skills!</a:t>
            </a:r>
          </a:p>
        </p:txBody>
      </p:sp>
      <p:pic>
        <p:nvPicPr>
          <p:cNvPr id="3" name="Content Placeholder 5">
            <a:extLst>
              <a:ext uri="{FF2B5EF4-FFF2-40B4-BE49-F238E27FC236}">
                <a16:creationId xmlns:a16="http://schemas.microsoft.com/office/drawing/2014/main" id="{D8682C6C-AF57-4BC4-9C68-AE915B6DD92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402" t="18882" r="2382" b="20036"/>
          <a:stretch/>
        </p:blipFill>
        <p:spPr>
          <a:xfrm>
            <a:off x="0" y="968269"/>
            <a:ext cx="12146902" cy="5122815"/>
          </a:xfrm>
          <a:prstGeom prst="rect">
            <a:avLst/>
          </a:prstGeom>
        </p:spPr>
      </p:pic>
    </p:spTree>
    <p:extLst>
      <p:ext uri="{BB962C8B-B14F-4D97-AF65-F5344CB8AC3E}">
        <p14:creationId xmlns:p14="http://schemas.microsoft.com/office/powerpoint/2010/main" val="1591698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31375"/>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5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rPr>
              <a:t>Brainstorm</a:t>
            </a:r>
            <a:endParaRPr kumimoji="0" lang="en-CA" sz="4400" b="1" i="0" u="none" strike="noStrike" kern="1200" cap="none" spc="0" normalizeH="0" baseline="0" noProof="0" dirty="0">
              <a:ln>
                <a:noFill/>
              </a:ln>
              <a:solidFill>
                <a:srgbClr val="44237D"/>
              </a:solidFill>
              <a:effectLst/>
              <a:uLnTx/>
              <a:uFillTx/>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609600" y="2954699"/>
            <a:ext cx="11124090" cy="3243267"/>
          </a:xfrm>
        </p:spPr>
        <p:txBody>
          <a:bodyPr vert="horz" lIns="91440" tIns="45720" rIns="91440" bIns="45720" rtlCol="0" anchor="ctr">
            <a:normAutofit/>
          </a:bodyPr>
          <a:lstStyle/>
          <a:p>
            <a:pPr>
              <a:lnSpc>
                <a:spcPct val="120000"/>
              </a:lnSpc>
              <a:spcAft>
                <a:spcPts val="1200"/>
              </a:spcAft>
            </a:pPr>
            <a:r>
              <a:rPr lang="en-CA" sz="5400" b="0" dirty="0">
                <a:solidFill>
                  <a:schemeClr val="tx1"/>
                </a:solidFill>
                <a:latin typeface="Arial" panose="020B0604020202020204" pitchFamily="34" charset="0"/>
                <a:ea typeface="+mn-ea"/>
                <a:cs typeface="Arial" panose="020B0604020202020204" pitchFamily="34" charset="0"/>
              </a:rPr>
              <a:t>How do strengths and skills contribute to your goals and personal/professional growth?</a:t>
            </a:r>
          </a:p>
        </p:txBody>
      </p:sp>
    </p:spTree>
    <p:extLst>
      <p:ext uri="{BB962C8B-B14F-4D97-AF65-F5344CB8AC3E}">
        <p14:creationId xmlns:p14="http://schemas.microsoft.com/office/powerpoint/2010/main" val="2521109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b="1" dirty="0">
                <a:latin typeface="Arial" panose="020B0604020202020204" pitchFamily="34" charset="0"/>
                <a:cs typeface="Arial" panose="020B0604020202020204" pitchFamily="34" charset="0"/>
              </a:rPr>
              <a:t>Debrief</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910" r="8910"/>
          <a:stretch/>
        </p:blipFill>
        <p:spPr>
          <a:xfrm>
            <a:off x="3587262" y="0"/>
            <a:ext cx="8604738" cy="6858000"/>
          </a:xfrm>
          <a:prstGeom prst="rect">
            <a:avLst/>
          </a:prstGeom>
        </p:spPr>
      </p:pic>
    </p:spTree>
    <p:extLst>
      <p:ext uri="{BB962C8B-B14F-4D97-AF65-F5344CB8AC3E}">
        <p14:creationId xmlns:p14="http://schemas.microsoft.com/office/powerpoint/2010/main" val="3832579237"/>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6E903C-FBCD-4A19-BF8A-F89470A6CC14}">
  <ds:schemaRefs>
    <ds:schemaRef ds:uri="http://purl.org/dc/terms/"/>
    <ds:schemaRef ds:uri="http://purl.org/dc/elements/1.1/"/>
    <ds:schemaRef ds:uri="12fac212-3aab-4e53-a5bd-cbe38a822c0b"/>
    <ds:schemaRef ds:uri="http://schemas.microsoft.com/office/2006/documentManagement/types"/>
    <ds:schemaRef ds:uri="http://schemas.microsoft.com/office/infopath/2007/PartnerControls"/>
    <ds:schemaRef ds:uri="http://www.w3.org/XML/1998/namespace"/>
    <ds:schemaRef ds:uri="http://purl.org/dc/dcmitype/"/>
    <ds:schemaRef ds:uri="http://schemas.openxmlformats.org/package/2006/metadata/core-properties"/>
    <ds:schemaRef ds:uri="6ee0277f-c2d6-46fd-8036-44f7adfcd4a7"/>
    <ds:schemaRef ds:uri="http://schemas.microsoft.com/office/2006/metadata/properties"/>
  </ds:schemaRefs>
</ds:datastoreItem>
</file>

<file path=customXml/itemProps2.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3.xml><?xml version="1.0" encoding="utf-8"?>
<ds:datastoreItem xmlns:ds="http://schemas.openxmlformats.org/officeDocument/2006/customXml" ds:itemID="{965FA4C6-FCB5-42C3-9766-D821BAC35605}">
  <ds:schemaRefs>
    <ds:schemaRef ds:uri="12fac212-3aab-4e53-a5bd-cbe38a822c0b"/>
    <ds:schemaRef ds:uri="6ee0277f-c2d6-46fd-8036-44f7adfcd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1775</TotalTime>
  <Words>1801</Words>
  <Application>Microsoft Office PowerPoint</Application>
  <PresentationFormat>Widescreen</PresentationFormat>
  <Paragraphs>152</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Skills4Life</vt:lpstr>
      <vt:lpstr>Exploring Identity/ Acknowledging Strengths</vt:lpstr>
      <vt:lpstr>We are learning</vt:lpstr>
      <vt:lpstr>Group brainstorm</vt:lpstr>
      <vt:lpstr>Transferable strengths and skills</vt:lpstr>
      <vt:lpstr>Debrief</vt:lpstr>
      <vt:lpstr>Notebook Self-Reflection</vt:lpstr>
      <vt:lpstr>My Strengths &amp; Skills!</vt:lpstr>
      <vt:lpstr>Brainstorm</vt:lpstr>
      <vt:lpstr>Debrief</vt:lpstr>
      <vt:lpstr>Brainstorm</vt:lpstr>
      <vt:lpstr>Tips when seeking feedback</vt:lpstr>
      <vt:lpstr>Tips when seeking feedback</vt:lpstr>
      <vt:lpstr>Tips when seeking feedback</vt:lpstr>
      <vt:lpstr>Tips when seeking feedback</vt:lpstr>
      <vt:lpstr>Tips when seeking feedback</vt:lpstr>
      <vt:lpstr>Notebook Challenge</vt:lpstr>
      <vt:lpstr>Notebook Reflection</vt:lpstr>
      <vt:lpstr>Notebook Extension</vt:lpstr>
      <vt:lpstr>Wrap up</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Shelly Upson</cp:lastModifiedBy>
  <cp:revision>21</cp:revision>
  <dcterms:created xsi:type="dcterms:W3CDTF">2019-11-18T02:48:59Z</dcterms:created>
  <dcterms:modified xsi:type="dcterms:W3CDTF">2025-03-14T21:14:16Z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d4040d77-d2a8-422e-a1f4-2fedf7e05d5e</vt:lpwstr>
  </property>
  <property fmtid="{D5CDD505-2E9C-101B-9397-08002B2CF9AE}" pid="4" name="MediaServiceImageTags">
    <vt:lpwstr/>
  </property>
</Properties>
</file>