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6" r:id="rId5"/>
    <p:sldId id="338" r:id="rId6"/>
    <p:sldId id="259" r:id="rId7"/>
    <p:sldId id="340" r:id="rId8"/>
    <p:sldId id="339" r:id="rId9"/>
    <p:sldId id="310" r:id="rId10"/>
    <p:sldId id="304" r:id="rId11"/>
    <p:sldId id="308" r:id="rId12"/>
    <p:sldId id="342" r:id="rId13"/>
    <p:sldId id="312" r:id="rId14"/>
    <p:sldId id="334" r:id="rId15"/>
    <p:sldId id="335" r:id="rId16"/>
    <p:sldId id="343" r:id="rId17"/>
    <p:sldId id="329" r:id="rId18"/>
    <p:sldId id="344" r:id="rId19"/>
    <p:sldId id="346" r:id="rId20"/>
    <p:sldId id="347" r:id="rId21"/>
    <p:sldId id="32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F365F6-6A0F-4C55-0162-ECF8B70F28CB}" name="Shelly Upson" initials="SU" userId="S::supson@smho-smso.ca::c4995df3-86e0-4f4b-995c-f8ef8fffbf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7"/>
    <a:srgbClr val="298032"/>
    <a:srgbClr val="40008D"/>
    <a:srgbClr val="3DAC46"/>
    <a:srgbClr val="528316"/>
    <a:srgbClr val="0075B5"/>
    <a:srgbClr val="0277B5"/>
    <a:srgbClr val="44237D"/>
    <a:srgbClr val="277F34"/>
    <a:srgbClr val="0071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C5ECEA-E18D-4185-AFB9-F87AF1716879}" v="1" dt="2023-08-16T14:18:54.101"/>
    <p1510:client id="{9FE06F5E-53A9-4204-AAB9-1D7E76E93C35}" v="33" dt="2023-08-15T17:29:55.3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95"/>
    <p:restoredTop sz="83925"/>
  </p:normalViewPr>
  <p:slideViewPr>
    <p:cSldViewPr snapToGrid="0">
      <p:cViewPr varScale="1">
        <p:scale>
          <a:sx n="66" d="100"/>
          <a:sy n="66" d="100"/>
        </p:scale>
        <p:origin x="178" y="43"/>
      </p:cViewPr>
      <p:guideLst>
        <p:guide pos="384"/>
        <p:guide pos="72"/>
        <p:guide pos="4032"/>
        <p:guide pos="4176"/>
        <p:guide orient="horz" pos="1584"/>
        <p:guide orient="horz" pos="2832"/>
        <p:guide orient="horz"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hhs.gov/surgeongeneral/priorities/workplace-well-being/index.htm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linkedin.com/pulse/science-mattering-why-feeling-significant-so-zach-mercurio/"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CA" sz="2800" dirty="0">
              <a:cs typeface="Calibri"/>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t>Teacher prompt: How would you go about doing this? For example: </a:t>
            </a:r>
            <a:endPar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342900" lvl="0" indent="-342900">
              <a:spcBef>
                <a:spcPts val="685"/>
              </a:spcBef>
              <a:buClr>
                <a:srgbClr val="0072BC"/>
              </a:buClr>
              <a:buSzPts val="1400"/>
              <a:buFont typeface="Arial" panose="020B0604020202020204" pitchFamily="34" charset="0"/>
              <a:buChar char="•"/>
            </a:pPr>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Be specific</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about the skill/strength you have noticed</a:t>
            </a:r>
          </a:p>
          <a:p>
            <a:pPr marL="342900" indent="-342900">
              <a:spcBef>
                <a:spcPts val="685"/>
              </a:spcBef>
              <a:buClr>
                <a:srgbClr val="0072BC"/>
              </a:buClr>
              <a:buSzPts val="1400"/>
              <a:buFont typeface="Arial" panose="020B0604020202020204" pitchFamily="34" charset="0"/>
              <a:buChar char="•"/>
            </a:pPr>
            <a:r>
              <a:rPr lang="en-US" sz="1800" dirty="0">
                <a:solidFill>
                  <a:srgbClr val="7030A0"/>
                </a:solidFill>
                <a:latin typeface="Arial"/>
                <a:cs typeface="Arial"/>
              </a:rPr>
              <a:t>Highlight the positive impact their specific actions make</a:t>
            </a:r>
          </a:p>
          <a:p>
            <a:endParaRPr lang="en-CA" dirty="0">
              <a:cs typeface="Calibri" panose="020F0502020204030204"/>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a:p>
        </p:txBody>
      </p:sp>
    </p:spTree>
    <p:extLst>
      <p:ext uri="{BB962C8B-B14F-4D97-AF65-F5344CB8AC3E}">
        <p14:creationId xmlns:p14="http://schemas.microsoft.com/office/powerpoint/2010/main" val="3219729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CA" sz="1800" b="1" dirty="0">
                <a:effectLst/>
                <a:latin typeface="Arial" panose="020B0604020202020204" pitchFamily="34" charset="0"/>
                <a:ea typeface="Arial" panose="020B0604020202020204" pitchFamily="34" charset="0"/>
              </a:rPr>
              <a:t>Teacher prompt: </a:t>
            </a:r>
            <a:r>
              <a:rPr lang="en-CA" sz="1800" dirty="0">
                <a:effectLst/>
                <a:latin typeface="Arial" panose="020B0604020202020204" pitchFamily="34" charset="0"/>
                <a:ea typeface="Arial" panose="020B0604020202020204" pitchFamily="34" charset="0"/>
              </a:rPr>
              <a:t>How would you go about doing this? For example: </a:t>
            </a:r>
          </a:p>
          <a:p>
            <a:pPr marL="342900" lvl="0" indent="-342900">
              <a:buFont typeface="Arial" panose="020B0604020202020204" pitchFamily="34" charset="0"/>
              <a:buChar char="•"/>
              <a:tabLst>
                <a:tab pos="457200" algn="l"/>
              </a:tabLst>
            </a:pPr>
            <a:r>
              <a:rPr lang="en-US" sz="1800" dirty="0">
                <a:effectLst/>
                <a:latin typeface="Arial" panose="020B0604020202020204" pitchFamily="34" charset="0"/>
                <a:ea typeface="Arial" panose="020B0604020202020204" pitchFamily="34" charset="0"/>
                <a:cs typeface="Times New Roman" panose="02020603050405020304" pitchFamily="18" charset="0"/>
              </a:rPr>
              <a:t>Recognize and value their contributions to a conversation or a team project</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fontAlgn="base">
              <a:buFont typeface="Arial" panose="020B0604020202020204" pitchFamily="34" charset="0"/>
              <a:buChar char="•"/>
              <a:tabLst>
                <a:tab pos="457200" algn="l"/>
              </a:tabLst>
            </a:pPr>
            <a:r>
              <a:rPr lang="en-US" sz="1800" u="none" dirty="0">
                <a:solidFill>
                  <a:srgbClr val="008080"/>
                </a:solidFill>
                <a:effectLst/>
                <a:latin typeface="Arial" panose="020B0604020202020204" pitchFamily="34" charset="0"/>
                <a:ea typeface="Times New Roman" panose="02020603050405020304" pitchFamily="18" charset="0"/>
                <a:cs typeface="Times New Roman" panose="02020603050405020304" pitchFamily="18" charset="0"/>
              </a:rPr>
              <a:t>Express appreciation and gratitude for their contributions​</a:t>
            </a:r>
            <a:endParaRPr lang="en-CA" sz="18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buFont typeface="Arial" panose="020B0604020202020204" pitchFamily="34" charset="0"/>
              <a:buChar char="•"/>
              <a:tabLst>
                <a:tab pos="457200" algn="l"/>
              </a:tabLst>
            </a:pPr>
            <a:r>
              <a:rPr lang="en-US" sz="1800" u="none" dirty="0">
                <a:solidFill>
                  <a:srgbClr val="008080"/>
                </a:solidFill>
                <a:effectLst/>
                <a:latin typeface="Arial" panose="020B0604020202020204" pitchFamily="34" charset="0"/>
                <a:ea typeface="Times New Roman" panose="02020603050405020304" pitchFamily="18" charset="0"/>
                <a:cs typeface="Times New Roman" panose="02020603050405020304" pitchFamily="18" charset="0"/>
              </a:rPr>
              <a:t>Actively seek their feedback​</a:t>
            </a:r>
            <a:endParaRPr lang="en-CA" sz="18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buFont typeface="Arial" panose="020B0604020202020204" pitchFamily="34" charset="0"/>
              <a:buChar char="•"/>
              <a:tabLst>
                <a:tab pos="457200" algn="l"/>
              </a:tabLst>
            </a:pPr>
            <a:r>
              <a:rPr lang="en-US" sz="1800" u="none" dirty="0">
                <a:solidFill>
                  <a:srgbClr val="008080"/>
                </a:solidFill>
                <a:effectLst/>
                <a:latin typeface="Arial" panose="020B0604020202020204" pitchFamily="34" charset="0"/>
                <a:ea typeface="Times New Roman" panose="02020603050405020304" pitchFamily="18" charset="0"/>
                <a:cs typeface="Times New Roman" panose="02020603050405020304" pitchFamily="18" charset="0"/>
              </a:rPr>
              <a:t>Welcome and celebrate diversity and different perspectives</a:t>
            </a:r>
            <a:endParaRPr lang="en-CA" sz="18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CA" dirty="0">
              <a:cs typeface="Calibri" panose="020F0502020204030204"/>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a:p>
        </p:txBody>
      </p:sp>
    </p:spTree>
    <p:extLst>
      <p:ext uri="{BB962C8B-B14F-4D97-AF65-F5344CB8AC3E}">
        <p14:creationId xmlns:p14="http://schemas.microsoft.com/office/powerpoint/2010/main" val="3829597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CA" sz="1800" b="1" dirty="0">
                <a:effectLst/>
                <a:latin typeface="Arial" panose="020B0604020202020204" pitchFamily="34" charset="0"/>
                <a:ea typeface="Arial" panose="020B0604020202020204" pitchFamily="34" charset="0"/>
              </a:rPr>
              <a:t>Teacher prompt: </a:t>
            </a:r>
            <a:r>
              <a:rPr lang="fr-CA" sz="1800" dirty="0" err="1">
                <a:effectLst/>
                <a:latin typeface="Arial" panose="020B0604020202020204" pitchFamily="34" charset="0"/>
                <a:ea typeface="Arial" panose="020B0604020202020204" pitchFamily="34" charset="0"/>
              </a:rPr>
              <a:t>Given</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what</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we’ve</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discussed</a:t>
            </a:r>
            <a:r>
              <a:rPr lang="fr-CA" sz="1800" dirty="0">
                <a:effectLst/>
                <a:latin typeface="Arial" panose="020B0604020202020204" pitchFamily="34" charset="0"/>
                <a:ea typeface="Arial" panose="020B0604020202020204" pitchFamily="34" charset="0"/>
              </a:rPr>
              <a:t> about the importance of </a:t>
            </a:r>
            <a:r>
              <a:rPr lang="fr-CA" sz="1800" dirty="0" err="1">
                <a:effectLst/>
                <a:latin typeface="Arial" panose="020B0604020202020204" pitchFamily="34" charset="0"/>
                <a:ea typeface="Arial" panose="020B0604020202020204" pitchFamily="34" charset="0"/>
              </a:rPr>
              <a:t>mattering</a:t>
            </a:r>
            <a:r>
              <a:rPr lang="fr-CA" sz="1800" dirty="0">
                <a:effectLst/>
                <a:latin typeface="Arial" panose="020B0604020202020204" pitchFamily="34" charset="0"/>
                <a:ea typeface="Arial" panose="020B0604020202020204" pitchFamily="34" charset="0"/>
              </a:rPr>
              <a:t>, and </a:t>
            </a:r>
            <a:r>
              <a:rPr lang="fr-CA" sz="1800" dirty="0" err="1">
                <a:effectLst/>
                <a:latin typeface="Arial" panose="020B0604020202020204" pitchFamily="34" charset="0"/>
                <a:ea typeface="Arial" panose="020B0604020202020204" pitchFamily="34" charset="0"/>
              </a:rPr>
              <a:t>thinking</a:t>
            </a:r>
            <a:r>
              <a:rPr lang="fr-CA" sz="1800" dirty="0">
                <a:effectLst/>
                <a:latin typeface="Arial" panose="020B0604020202020204" pitchFamily="34" charset="0"/>
                <a:ea typeface="Arial" panose="020B0604020202020204" pitchFamily="34" charset="0"/>
              </a:rPr>
              <a:t> about the </a:t>
            </a:r>
            <a:r>
              <a:rPr lang="fr-CA" sz="1800" dirty="0" err="1">
                <a:effectLst/>
                <a:latin typeface="Arial" panose="020B0604020202020204" pitchFamily="34" charset="0"/>
                <a:ea typeface="Arial" panose="020B0604020202020204" pitchFamily="34" charset="0"/>
              </a:rPr>
              <a:t>shared</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classroom</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agreements</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we’ve</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co-created</a:t>
            </a:r>
            <a:r>
              <a:rPr lang="fr-CA" sz="1800" dirty="0">
                <a:effectLst/>
                <a:latin typeface="Arial" panose="020B0604020202020204" pitchFamily="34" charset="0"/>
                <a:ea typeface="Arial" panose="020B0604020202020204" pitchFamily="34" charset="0"/>
              </a:rPr>
              <a:t>, are </a:t>
            </a:r>
            <a:r>
              <a:rPr lang="fr-CA" sz="1800" dirty="0" err="1">
                <a:effectLst/>
                <a:latin typeface="Arial" panose="020B0604020202020204" pitchFamily="34" charset="0"/>
                <a:ea typeface="Arial" panose="020B0604020202020204" pitchFamily="34" charset="0"/>
              </a:rPr>
              <a:t>there</a:t>
            </a:r>
            <a:r>
              <a:rPr lang="fr-CA" sz="1800" dirty="0">
                <a:effectLst/>
                <a:latin typeface="Arial" panose="020B0604020202020204" pitchFamily="34" charset="0"/>
                <a:ea typeface="Arial" panose="020B0604020202020204" pitchFamily="34" charset="0"/>
              </a:rPr>
              <a:t> </a:t>
            </a:r>
            <a:r>
              <a:rPr lang="fr-CA" sz="1800" dirty="0" err="1">
                <a:effectLst/>
                <a:latin typeface="Arial" panose="020B0604020202020204" pitchFamily="34" charset="0"/>
                <a:ea typeface="Arial" panose="020B0604020202020204" pitchFamily="34" charset="0"/>
              </a:rPr>
              <a:t>any</a:t>
            </a:r>
            <a:r>
              <a:rPr lang="fr-CA" sz="1800" dirty="0">
                <a:effectLst/>
                <a:latin typeface="Arial" panose="020B0604020202020204" pitchFamily="34" charset="0"/>
                <a:ea typeface="Arial" panose="020B0604020202020204" pitchFamily="34" charset="0"/>
              </a:rPr>
              <a:t> additions or modifications </a:t>
            </a:r>
            <a:r>
              <a:rPr lang="fr-CA" sz="1800" dirty="0" err="1">
                <a:effectLst/>
                <a:latin typeface="Arial" panose="020B0604020202020204" pitchFamily="34" charset="0"/>
                <a:ea typeface="Arial" panose="020B0604020202020204" pitchFamily="34" charset="0"/>
              </a:rPr>
              <a:t>we’d</a:t>
            </a:r>
            <a:r>
              <a:rPr lang="fr-CA" sz="1800" dirty="0">
                <a:effectLst/>
                <a:latin typeface="Arial" panose="020B0604020202020204" pitchFamily="34" charset="0"/>
                <a:ea typeface="Arial" panose="020B0604020202020204" pitchFamily="34" charset="0"/>
              </a:rPr>
              <a:t> like to </a:t>
            </a:r>
            <a:r>
              <a:rPr lang="fr-CA" sz="1800" dirty="0" err="1">
                <a:effectLst/>
                <a:latin typeface="Arial" panose="020B0604020202020204" pitchFamily="34" charset="0"/>
                <a:ea typeface="Arial" panose="020B0604020202020204" pitchFamily="34" charset="0"/>
              </a:rPr>
              <a:t>make</a:t>
            </a:r>
            <a:r>
              <a:rPr lang="fr-CA" sz="1800" dirty="0">
                <a:effectLst/>
                <a:latin typeface="Arial" panose="020B0604020202020204" pitchFamily="34" charset="0"/>
                <a:ea typeface="Arial" panose="020B0604020202020204" pitchFamily="34" charset="0"/>
              </a:rPr>
              <a:t>?</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a:p>
        </p:txBody>
      </p:sp>
    </p:spTree>
    <p:extLst>
      <p:ext uri="{BB962C8B-B14F-4D97-AF65-F5344CB8AC3E}">
        <p14:creationId xmlns:p14="http://schemas.microsoft.com/office/powerpoint/2010/main" val="579930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CA" sz="1200" kern="1200" dirty="0">
              <a:solidFill>
                <a:schemeClr val="tx1"/>
              </a:solidFill>
              <a:effectLst/>
              <a:latin typeface="+mn-lt"/>
              <a:ea typeface="+mn-ea"/>
              <a:cs typeface="+mn-cs"/>
            </a:endParaRPr>
          </a:p>
          <a:p>
            <a:pPr marL="90170"/>
            <a:r>
              <a:rPr lang="en-US" sz="1800" b="1" dirty="0">
                <a:effectLst/>
                <a:latin typeface="Arial" panose="020B0604020202020204" pitchFamily="34" charset="0"/>
                <a:ea typeface="Arial" panose="020B0604020202020204" pitchFamily="34" charset="0"/>
                <a:cs typeface="Calibri" panose="020F0502020204030204" pitchFamily="34" charset="0"/>
              </a:rPr>
              <a:t>Teacher prompt</a:t>
            </a:r>
            <a:r>
              <a:rPr lang="en-US" sz="1800" dirty="0">
                <a:effectLst/>
                <a:latin typeface="Arial" panose="020B0604020202020204" pitchFamily="34" charset="0"/>
                <a:ea typeface="Arial" panose="020B0604020202020204" pitchFamily="34" charset="0"/>
                <a:cs typeface="Calibri" panose="020F0502020204030204" pitchFamily="34" charset="0"/>
              </a:rPr>
              <a:t>: “</a:t>
            </a:r>
            <a:r>
              <a:rPr lang="en-US" sz="1800" dirty="0">
                <a:effectLst/>
                <a:latin typeface="Arial" panose="020B0604020202020204" pitchFamily="34" charset="0"/>
                <a:ea typeface="Arial" panose="020B0604020202020204" pitchFamily="34" charset="0"/>
              </a:rPr>
              <a:t>In addition to the importance of mattering and </a:t>
            </a:r>
            <a:r>
              <a:rPr lang="en-US" sz="1800" dirty="0">
                <a:effectLst/>
                <a:latin typeface="Arial" panose="020B0604020202020204" pitchFamily="34" charset="0"/>
                <a:ea typeface="Arial" panose="020B0604020202020204" pitchFamily="34" charset="0"/>
                <a:cs typeface="Calibri" panose="020F0502020204030204" pitchFamily="34" charset="0"/>
              </a:rPr>
              <a:t>contributing to a culture that promotes mattering in everyday life, at school and at work, it is also essential to matter to</a:t>
            </a:r>
            <a:r>
              <a:rPr lang="en-US" sz="1800" dirty="0">
                <a:effectLst/>
                <a:latin typeface="Arial" panose="020B0604020202020204" pitchFamily="34" charset="0"/>
                <a:ea typeface="Arial" panose="020B0604020202020204" pitchFamily="34" charset="0"/>
              </a:rPr>
              <a:t> yourself and to maintain a positive outlook. </a:t>
            </a:r>
            <a:endParaRPr lang="en-CA" sz="1800" dirty="0">
              <a:effectLst/>
              <a:latin typeface="Arial" panose="020B0604020202020204" pitchFamily="34" charset="0"/>
              <a:ea typeface="Arial" panose="020B0604020202020204" pitchFamily="34" charset="0"/>
            </a:endParaRPr>
          </a:p>
          <a:p>
            <a:pPr marL="90170"/>
            <a:r>
              <a:rPr lang="en-US" sz="1800" dirty="0">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en-US" sz="1800" dirty="0">
                <a:effectLst/>
                <a:latin typeface="Arial" panose="020B0604020202020204" pitchFamily="34" charset="0"/>
                <a:ea typeface="Arial" panose="020B0604020202020204" pitchFamily="34" charset="0"/>
                <a:cs typeface="Calibri" panose="020F0502020204030204" pitchFamily="34" charset="0"/>
              </a:rPr>
              <a:t>To do so, we are going to create a message of hope to your next year self. Think about where you may be and what you may be doing. Then create an encouraging and positive message for yourself.”</a:t>
            </a:r>
            <a:endParaRPr lang="en-CA" sz="1800" dirty="0">
              <a:effectLst/>
              <a:latin typeface="Arial" panose="020B0604020202020204" pitchFamily="34" charset="0"/>
              <a:ea typeface="Arial" panose="020B0604020202020204" pitchFamily="34" charset="0"/>
            </a:endParaRPr>
          </a:p>
          <a:p>
            <a:pPr marL="90170"/>
            <a:r>
              <a:rPr lang="en-US" sz="1800" dirty="0">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a:p>
        </p:txBody>
      </p:sp>
    </p:spTree>
    <p:extLst>
      <p:ext uri="{BB962C8B-B14F-4D97-AF65-F5344CB8AC3E}">
        <p14:creationId xmlns:p14="http://schemas.microsoft.com/office/powerpoint/2010/main" val="1703146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340"/>
              </a:spcBef>
              <a:spcAft>
                <a:spcPts val="800"/>
              </a:spcAft>
              <a:buFont typeface="Symbol" pitchFamily="2" charset="2"/>
              <a:buChar char=""/>
            </a:pPr>
            <a:r>
              <a:rPr lang="fr-CA" b="1" dirty="0" err="1"/>
              <a:t>Teache</a:t>
            </a:r>
            <a:r>
              <a:rPr lang="en-US" sz="1800" b="1" dirty="0">
                <a:effectLst/>
                <a:latin typeface="Arial" panose="020B0604020202020204" pitchFamily="34" charset="0"/>
                <a:cs typeface="Calibri" panose="020F0502020204030204" pitchFamily="34" charset="0"/>
              </a:rPr>
              <a:t>r prompt:</a:t>
            </a:r>
          </a:p>
          <a:p>
            <a:pPr marL="342900" lvl="0" indent="-342900">
              <a:spcBef>
                <a:spcPts val="340"/>
              </a:spcBef>
              <a:spcAft>
                <a:spcPts val="800"/>
              </a:spcAft>
              <a:buFont typeface="Symbol" pitchFamily="2" charset="2"/>
              <a:buChar char=""/>
            </a:pPr>
            <a:endParaRPr lang="en-US" sz="1800" b="1" dirty="0">
              <a:effectLst/>
              <a:latin typeface="Arial" panose="020B0604020202020204" pitchFamily="34" charset="0"/>
              <a:cs typeface="Calibri" panose="020F0502020204030204" pitchFamily="34" charset="0"/>
            </a:endParaRPr>
          </a:p>
          <a:p>
            <a:pPr marL="342900" lvl="0" indent="-342900">
              <a:spcBef>
                <a:spcPts val="340"/>
              </a:spcBef>
              <a:spcAft>
                <a:spcPts val="800"/>
              </a:spcAft>
              <a:buFont typeface="Symbol" pitchFamily="2" charset="2"/>
              <a:buChar char=""/>
            </a:pPr>
            <a:r>
              <a:rPr lang="en-US" sz="1800" b="0" dirty="0">
                <a:effectLst/>
                <a:latin typeface="Arial" panose="020B0604020202020204" pitchFamily="34" charset="0"/>
                <a:ea typeface="Arial" panose="020B0604020202020204" pitchFamily="34" charset="0"/>
                <a:cs typeface="Calibri" panose="020F0502020204030204" pitchFamily="34" charset="0"/>
              </a:rPr>
              <a:t>r</a:t>
            </a:r>
            <a:r>
              <a:rPr lang="en-US" sz="1800" dirty="0">
                <a:effectLst/>
                <a:latin typeface="Arial" panose="020B0604020202020204" pitchFamily="34" charset="0"/>
                <a:ea typeface="Arial" panose="020B0604020202020204" pitchFamily="34" charset="0"/>
                <a:cs typeface="Calibri" panose="020F0502020204030204" pitchFamily="34" charset="0"/>
              </a:rPr>
              <a:t>eminders of how you have been able </a:t>
            </a:r>
            <a:r>
              <a:rPr lang="en-US" sz="1800">
                <a:effectLst/>
                <a:latin typeface="Arial" panose="020B0604020202020204" pitchFamily="34" charset="0"/>
                <a:ea typeface="Arial" panose="020B0604020202020204" pitchFamily="34" charset="0"/>
                <a:cs typeface="Calibri" panose="020F0502020204030204" pitchFamily="34" charset="0"/>
              </a:rPr>
              <a:t>to get through </a:t>
            </a:r>
            <a:r>
              <a:rPr lang="en-US" sz="1800" dirty="0">
                <a:effectLst/>
                <a:latin typeface="Arial" panose="020B0604020202020204" pitchFamily="34" charset="0"/>
                <a:ea typeface="Arial" panose="020B0604020202020204" pitchFamily="34" charset="0"/>
                <a:cs typeface="Calibri" panose="020F0502020204030204" pitchFamily="34" charset="0"/>
              </a:rPr>
              <a:t>challenging times in the past and the strategies used</a:t>
            </a:r>
            <a:endParaRPr lang="en-CA" sz="1800" dirty="0">
              <a:effectLst/>
              <a:latin typeface="Arial" panose="020B0604020202020204" pitchFamily="34" charset="0"/>
              <a:ea typeface="Arial" panose="020B0604020202020204" pitchFamily="34" charset="0"/>
            </a:endParaRPr>
          </a:p>
          <a:p>
            <a:pPr marL="342900" lvl="0" indent="-342900">
              <a:spcBef>
                <a:spcPts val="340"/>
              </a:spcBef>
              <a:spcAft>
                <a:spcPts val="0"/>
              </a:spcAft>
              <a:buFont typeface="Symbol" pitchFamily="2" charset="2"/>
              <a:buChar char=""/>
            </a:pPr>
            <a:r>
              <a:rPr lang="en-US" sz="1800" dirty="0">
                <a:effectLst/>
                <a:latin typeface="Arial" panose="020B0604020202020204" pitchFamily="34" charset="0"/>
                <a:ea typeface="Arial" panose="020B0604020202020204" pitchFamily="34" charset="0"/>
                <a:cs typeface="Calibri" panose="020F0502020204030204" pitchFamily="34" charset="0"/>
              </a:rPr>
              <a:t>reminders that sometimes things haven’t turned out the way you expected and that it was okay and even led to learning, growth, and other positive outcomes</a:t>
            </a:r>
            <a:endParaRPr lang="en-CA" sz="1800" dirty="0">
              <a:effectLst/>
              <a:latin typeface="Arial" panose="020B0604020202020204" pitchFamily="34" charset="0"/>
              <a:ea typeface="Arial" panose="020B0604020202020204" pitchFamily="34" charset="0"/>
            </a:endParaRPr>
          </a:p>
          <a:p>
            <a:pPr marL="342900" lvl="0" indent="-342900">
              <a:spcBef>
                <a:spcPts val="340"/>
              </a:spcBef>
              <a:buFont typeface="Symbol" pitchFamily="2" charset="2"/>
              <a:buChar char=""/>
            </a:pPr>
            <a:r>
              <a:rPr lang="en-US" sz="1800" dirty="0">
                <a:effectLst/>
                <a:latin typeface="Arial" panose="020B0604020202020204" pitchFamily="34" charset="0"/>
                <a:ea typeface="Arial" panose="020B0604020202020204" pitchFamily="34" charset="0"/>
                <a:cs typeface="Calibri" panose="020F0502020204030204" pitchFamily="34" charset="0"/>
              </a:rPr>
              <a:t>encouraging words</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a:p>
        </p:txBody>
      </p:sp>
    </p:spTree>
    <p:extLst>
      <p:ext uri="{BB962C8B-B14F-4D97-AF65-F5344CB8AC3E}">
        <p14:creationId xmlns:p14="http://schemas.microsoft.com/office/powerpoint/2010/main" val="417777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Arial" panose="020B0604020202020204" pitchFamily="34" charset="0"/>
                <a:cs typeface="Calibri" panose="020F0502020204030204" pitchFamily="34" charset="0"/>
              </a:rPr>
              <a:t>Teacher prompt</a:t>
            </a:r>
            <a:r>
              <a:rPr lang="en-US" sz="1800" dirty="0">
                <a:effectLst/>
                <a:latin typeface="Arial" panose="020B0604020202020204" pitchFamily="34" charset="0"/>
                <a:ea typeface="Arial" panose="020B0604020202020204" pitchFamily="34" charset="0"/>
                <a:cs typeface="Calibri" panose="020F0502020204030204" pitchFamily="34" charset="0"/>
              </a:rPr>
              <a:t>: “In your Notebook there’s a sample letter to inspire you. If you prefer, you can create an audio message or video for yourself, too. The important thing is that you offer yourself some compassion and encouragement, whatever format you choose. Remember: you matter!”</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a:p>
        </p:txBody>
      </p:sp>
    </p:spTree>
    <p:extLst>
      <p:ext uri="{BB962C8B-B14F-4D97-AF65-F5344CB8AC3E}">
        <p14:creationId xmlns:p14="http://schemas.microsoft.com/office/powerpoint/2010/main" val="4047977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lgn="just">
              <a:lnSpc>
                <a:spcPct val="102000"/>
              </a:lnSpc>
            </a:pPr>
            <a:r>
              <a:rPr lang="en-CA" sz="1800" b="1" dirty="0">
                <a:effectLst/>
                <a:latin typeface="Arial" panose="020B0604020202020204" pitchFamily="34" charset="0"/>
                <a:ea typeface="Arial" panose="020B0604020202020204" pitchFamily="34" charset="0"/>
              </a:rPr>
              <a:t>Teacher prompt: </a:t>
            </a:r>
            <a:r>
              <a:rPr lang="en-CA" sz="1800" dirty="0">
                <a:effectLst/>
                <a:latin typeface="Arial" panose="020B0604020202020204" pitchFamily="34" charset="0"/>
                <a:ea typeface="Arial" panose="020B0604020202020204" pitchFamily="34" charset="0"/>
              </a:rPr>
              <a:t>“During this S4L unit and beyond, notice how you are contributing towards promoting a sense of mattering, both for yourself and others. To help you increase your self-awareness, ask yourself</a:t>
            </a:r>
            <a:r>
              <a:rPr lang="en-CA" sz="2800" dirty="0">
                <a:effectLst/>
              </a:rPr>
              <a:t> </a:t>
            </a:r>
            <a:r>
              <a:rPr lang="en-CA" sz="1800" dirty="0">
                <a:effectLst/>
                <a:latin typeface="Arial" panose="020B0604020202020204" pitchFamily="34" charset="0"/>
                <a:ea typeface="Arial" panose="020B0604020202020204" pitchFamily="34" charset="0"/>
              </a:rPr>
              <a:t>:</a:t>
            </a:r>
          </a:p>
          <a:p>
            <a:pPr marL="90170" algn="just">
              <a:lnSpc>
                <a:spcPct val="102000"/>
              </a:lnSpc>
            </a:pPr>
            <a:r>
              <a:rPr lang="en-CA" sz="1800" dirty="0">
                <a:effectLst/>
                <a:latin typeface="Arial" panose="020B0604020202020204" pitchFamily="34" charset="0"/>
                <a:ea typeface="Arial" panose="020B0604020202020204" pitchFamily="34" charset="0"/>
              </a:rPr>
              <a:t> </a:t>
            </a:r>
          </a:p>
          <a:p>
            <a:pPr marL="90170" algn="just">
              <a:lnSpc>
                <a:spcPct val="102000"/>
              </a:lnSpc>
            </a:pPr>
            <a:r>
              <a:rPr lang="en-CA" sz="1800" dirty="0">
                <a:effectLst/>
                <a:latin typeface="Arial" panose="020B0604020202020204" pitchFamily="34" charset="0"/>
                <a:ea typeface="Arial" panose="020B0604020202020204" pitchFamily="34" charset="0"/>
              </a:rPr>
              <a:t>Add these reflections to your Notebook!</a:t>
            </a: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a:p>
        </p:txBody>
      </p:sp>
    </p:spTree>
    <p:extLst>
      <p:ext uri="{BB962C8B-B14F-4D97-AF65-F5344CB8AC3E}">
        <p14:creationId xmlns:p14="http://schemas.microsoft.com/office/powerpoint/2010/main" val="950896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US" sz="1800" b="1" dirty="0">
                <a:effectLst/>
                <a:latin typeface="Arial" panose="020B0604020202020204" pitchFamily="34" charset="0"/>
                <a:ea typeface="Arial" panose="020B0604020202020204" pitchFamily="34" charset="0"/>
              </a:rPr>
              <a:t>Teacher prompt: </a:t>
            </a:r>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a:p>
        </p:txBody>
      </p:sp>
    </p:spTree>
    <p:extLst>
      <p:ext uri="{BB962C8B-B14F-4D97-AF65-F5344CB8AC3E}">
        <p14:creationId xmlns:p14="http://schemas.microsoft.com/office/powerpoint/2010/main" val="274317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0">
              <a:spcBef>
                <a:spcPts val="600"/>
              </a:spcBef>
              <a:spcAft>
                <a:spcPts val="0"/>
              </a:spcAft>
            </a:pPr>
            <a:r>
              <a:rPr lang="en-US" sz="1800" dirty="0">
                <a:effectLst/>
                <a:latin typeface="Arial" panose="020B0604020202020204" pitchFamily="34" charset="0"/>
                <a:ea typeface="Arial" panose="020B0604020202020204" pitchFamily="34" charset="0"/>
              </a:rPr>
              <a:t>S4L focuses on equipping you with life skills to help you navigate post-secondary transitions</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 support your well-being in the process.</a:t>
            </a:r>
            <a:endParaRPr lang="en-CA" sz="1800" dirty="0">
              <a:effectLst/>
              <a:latin typeface="Arial" panose="020B0604020202020204" pitchFamily="34" charset="0"/>
              <a:ea typeface="Arial" panose="020B0604020202020204" pitchFamily="34" charset="0"/>
            </a:endParaRPr>
          </a:p>
          <a:p>
            <a:pPr marL="63500">
              <a:spcBef>
                <a:spcPts val="600"/>
              </a:spcBef>
              <a:spcAft>
                <a:spcPts val="0"/>
              </a:spcAft>
              <a:tabLst>
                <a:tab pos="6692265" algn="l"/>
              </a:tabLst>
            </a:pPr>
            <a:r>
              <a:rPr lang="en-US" sz="1800" dirty="0">
                <a:effectLst/>
                <a:latin typeface="Arial" panose="020B0604020202020204" pitchFamily="34" charset="0"/>
                <a:ea typeface="Arial" panose="020B0604020202020204" pitchFamily="34" charset="0"/>
              </a:rPr>
              <a:t>In this unit, we will:</a:t>
            </a:r>
            <a:endParaRPr lang="en-CA" sz="1800" dirty="0">
              <a:effectLst/>
              <a:latin typeface="Arial" panose="020B0604020202020204" pitchFamily="34"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Understand the importance of mattering and positive motivation</a:t>
            </a:r>
            <a:endParaRPr lang="en-CA" sz="1800" dirty="0">
              <a:effectLst/>
              <a:latin typeface="Arial" panose="020B0604020202020204" pitchFamily="34"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Explore our identities and acknowledge our strengths </a:t>
            </a:r>
            <a:endParaRPr lang="en-CA" sz="1800" dirty="0">
              <a:effectLst/>
              <a:latin typeface="Arial" panose="020B0604020202020204" pitchFamily="34"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Learn effective communication and conflict resolution skills </a:t>
            </a:r>
            <a:endParaRPr lang="en-CA" sz="1800" dirty="0">
              <a:effectLst/>
              <a:latin typeface="Arial" panose="020B0604020202020204" pitchFamily="34"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Examine the stress linked to change and transitions and </a:t>
            </a:r>
          </a:p>
          <a:p>
            <a:pPr marL="342900" lvl="0" indent="-342900">
              <a:buClr>
                <a:srgbClr val="0072BC"/>
              </a:buClr>
              <a:buSzPts val="14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Identify strategies to help manage stress</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a:t>
            </a:fld>
            <a:endParaRPr lang="fr-CA"/>
          </a:p>
        </p:txBody>
      </p:sp>
    </p:spTree>
    <p:extLst>
      <p:ext uri="{BB962C8B-B14F-4D97-AF65-F5344CB8AC3E}">
        <p14:creationId xmlns:p14="http://schemas.microsoft.com/office/powerpoint/2010/main" val="41104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Teacher prompt: </a:t>
            </a:r>
            <a:r>
              <a:rPr lang="fr-CA" dirty="0"/>
              <a:t>The goal of </a:t>
            </a:r>
            <a:r>
              <a:rPr lang="fr-CA" dirty="0" err="1"/>
              <a:t>co-creating</a:t>
            </a:r>
            <a:r>
              <a:rPr lang="fr-CA" dirty="0"/>
              <a:t> </a:t>
            </a:r>
            <a:r>
              <a:rPr lang="fr-CA" dirty="0" err="1"/>
              <a:t>shared</a:t>
            </a:r>
            <a:r>
              <a:rPr lang="fr-CA" dirty="0"/>
              <a:t> Classroom </a:t>
            </a:r>
            <a:r>
              <a:rPr lang="fr-CA" dirty="0" err="1"/>
              <a:t>agreements</a:t>
            </a:r>
            <a:r>
              <a:rPr lang="en-CA"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is to promote a supportive learning environment that will encourage everyone to share their thoughts, experiences, and aspirations, while respecting and valuing the diverse identities and backgrounds of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Spend a few minutes talking with the class about what students need to feel comfortable discussing mental health. Acknowledge there is stigma related to the topic. Collaboratively create some “ground rules” or shared norms to guide the discussion. Here are some suggestions:</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lvl="0">
              <a:buFont typeface="Arial" pitchFamily="2" charset="2"/>
              <a:buChar char="•"/>
            </a:pPr>
            <a:r>
              <a:rPr lang="en-CA" dirty="0">
                <a:effectLst/>
              </a:rPr>
              <a:t>Be open to learning. </a:t>
            </a:r>
          </a:p>
          <a:p>
            <a:pPr>
              <a:buFont typeface="Arial" pitchFamily="2" charset="2"/>
              <a:buChar char="•"/>
            </a:pPr>
            <a:r>
              <a:rPr lang="en-CA" dirty="0">
                <a:effectLst/>
              </a:rPr>
              <a:t>There is room for everyone to contribute, but you don’t have to </a:t>
            </a:r>
            <a:r>
              <a:rPr lang="en-CA" dirty="0"/>
              <a:t>share </a:t>
            </a:r>
            <a:r>
              <a:rPr lang="en-CA" dirty="0">
                <a:effectLst/>
              </a:rPr>
              <a:t>if you don’t want to.</a:t>
            </a:r>
            <a:endParaRPr lang="en-CA" dirty="0"/>
          </a:p>
          <a:p>
            <a:pPr lvl="0">
              <a:buFont typeface="Arial" pitchFamily="2" charset="2"/>
              <a:buChar char="•"/>
            </a:pPr>
            <a:r>
              <a:rPr lang="en-CA" dirty="0">
                <a:effectLst/>
              </a:rPr>
              <a:t>Allow space for people to speak. One person speaks at a time. </a:t>
            </a:r>
            <a:endParaRPr lang="en-CA" dirty="0"/>
          </a:p>
          <a:p>
            <a:pPr>
              <a:buFont typeface="Arial" pitchFamily="2" charset="2"/>
              <a:buChar char="•"/>
            </a:pPr>
            <a:r>
              <a:rPr lang="en-CA" dirty="0">
                <a:effectLst/>
              </a:rPr>
              <a:t>Use thoughtful, non-stigmatizing language that </a:t>
            </a:r>
            <a:r>
              <a:rPr lang="en-CA" dirty="0"/>
              <a:t>promotes inclusivity, respect and empathy for people’s backgrounds and lived experiences</a:t>
            </a:r>
            <a:r>
              <a:rPr lang="en-CA" dirty="0">
                <a:effectLst/>
              </a:rPr>
              <a:t>. </a:t>
            </a:r>
            <a:r>
              <a:rPr lang="en-CA" dirty="0"/>
              <a:t> </a:t>
            </a:r>
            <a:r>
              <a:rPr lang="en-CA" dirty="0">
                <a:effectLst/>
              </a:rPr>
              <a:t>Listen to and respect each other’s opinions and points of view, even if you disagree.</a:t>
            </a:r>
            <a:endParaRPr lang="en-CA" dirty="0">
              <a:cs typeface="Calibri"/>
            </a:endParaRPr>
          </a:p>
          <a:p>
            <a:pPr lvl="0">
              <a:buFont typeface="Arial" pitchFamily="2" charset="2"/>
              <a:buChar char="•"/>
            </a:pPr>
            <a:r>
              <a:rPr lang="en-CA" dirty="0">
                <a:effectLst/>
              </a:rPr>
              <a:t>Be open to each other’s experiences and appreciate differences. Value everyone’s voice.</a:t>
            </a:r>
            <a:endParaRPr lang="en-CA" dirty="0">
              <a:cs typeface="Calibri"/>
            </a:endParaRPr>
          </a:p>
          <a:p>
            <a:pPr>
              <a:buFont typeface="Arial" pitchFamily="2" charset="2"/>
              <a:buChar char="•"/>
            </a:pPr>
            <a:r>
              <a:rPr lang="en-CA" dirty="0"/>
              <a:t>Respect </a:t>
            </a:r>
            <a:r>
              <a:rPr lang="en-CA" dirty="0">
                <a:effectLst/>
              </a:rPr>
              <a:t>the </a:t>
            </a:r>
            <a:r>
              <a:rPr lang="en-CA" dirty="0"/>
              <a:t>privacy </a:t>
            </a:r>
            <a:r>
              <a:rPr lang="en-CA" dirty="0">
                <a:effectLst/>
              </a:rPr>
              <a:t>and </a:t>
            </a:r>
            <a:r>
              <a:rPr lang="en-CA" dirty="0"/>
              <a:t>confidentiality of </a:t>
            </a:r>
            <a:r>
              <a:rPr lang="en-CA" dirty="0">
                <a:effectLst/>
              </a:rPr>
              <a:t>others </a:t>
            </a:r>
            <a:r>
              <a:rPr lang="en-CA" dirty="0"/>
              <a:t>when discussing </a:t>
            </a:r>
            <a:r>
              <a:rPr lang="en-CA" dirty="0">
                <a:effectLst/>
              </a:rPr>
              <a:t>our </a:t>
            </a:r>
            <a:r>
              <a:rPr lang="en-CA" dirty="0"/>
              <a:t>experiences, ensuring a supportive and trusting environment for open conversations</a:t>
            </a:r>
            <a:r>
              <a:rPr lang="en-CA" dirty="0">
                <a:effectLst/>
              </a:rPr>
              <a:t>.</a:t>
            </a:r>
            <a:r>
              <a:rPr lang="en-CA" dirty="0"/>
              <a:t> </a:t>
            </a:r>
            <a:endParaRPr lang="en-CA" dirty="0">
              <a:latin typeface="Calibri"/>
              <a:cs typeface="Calibri"/>
            </a:endParaRPr>
          </a:p>
          <a:p>
            <a:pPr>
              <a:buFont typeface="Arial" pitchFamily="2" charset="2"/>
              <a:buChar char="•"/>
            </a:pPr>
            <a:r>
              <a:rPr lang="en-CA" sz="1800" dirty="0">
                <a:effectLst/>
                <a:latin typeface="Calibri"/>
                <a:ea typeface="Calibri" panose="020F0502020204030204" pitchFamily="34" charset="0"/>
                <a:cs typeface="Calibri"/>
              </a:rPr>
              <a:t>Ask for additional ideas from the group.</a:t>
            </a: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CA" sz="1800" b="1" dirty="0">
                <a:effectLst/>
                <a:latin typeface="Calibri"/>
                <a:ea typeface="Calibri" panose="020F0502020204030204" pitchFamily="34" charset="0"/>
                <a:cs typeface="Calibri"/>
              </a:rPr>
              <a:t>Teacher prompt: </a:t>
            </a:r>
            <a:r>
              <a:rPr lang="en-CA" sz="1800" dirty="0">
                <a:effectLst/>
                <a:latin typeface="Calibri"/>
                <a:ea typeface="Calibri" panose="020F0502020204030204" pitchFamily="34" charset="0"/>
                <a:cs typeface="Calibri"/>
              </a:rPr>
              <a:t>“In these lessons, we’ll be focusing on sharing facts and reliable information rather than sensitive personal stories, which take time and attention to share and may be upsetting for some. If there is a personal situation you would like to speak about, please see me. I’ll also be sharing some resources at the end of the lesson</a:t>
            </a:r>
            <a:r>
              <a:rPr lang="en-CA" sz="1800" dirty="0">
                <a:latin typeface="Calibri"/>
                <a:ea typeface="Calibri" panose="020F0502020204030204" pitchFamily="34" charset="0"/>
                <a:cs typeface="Calibri"/>
              </a:rPr>
              <a:t>.</a:t>
            </a:r>
            <a:endParaRPr lang="en-CA" sz="1800" dirty="0">
              <a:effectLst/>
              <a:latin typeface="Calibri"/>
              <a:ea typeface="Calibri" panose="020F0502020204030204" pitchFamily="34" charset="0"/>
              <a:cs typeface="Arial" panose="020B0604020202020204" pitchFamily="34" charset="0"/>
            </a:endParaRPr>
          </a:p>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If a student does start to make a disclosure during class, you may redirect them using a statement such as the following: “Thank you for sharing. This is important and I want to give it the time and attention it deserves. Let’s check in afterwards.”</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a:p>
        </p:txBody>
      </p:sp>
    </p:spTree>
    <p:extLst>
      <p:ext uri="{BB962C8B-B14F-4D97-AF65-F5344CB8AC3E}">
        <p14:creationId xmlns:p14="http://schemas.microsoft.com/office/powerpoint/2010/main" val="54918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175895" lvl="0" indent="-342900">
              <a:lnSpc>
                <a:spcPct val="90000"/>
              </a:lnSpc>
              <a:spcBef>
                <a:spcPts val="845"/>
              </a:spcBef>
              <a:spcAft>
                <a:spcPts val="0"/>
              </a:spcAft>
              <a:buClr>
                <a:srgbClr val="0072BC"/>
              </a:buClr>
              <a:buSzPts val="1400"/>
              <a:buFont typeface="Arial" panose="020B0604020202020204" pitchFamily="34" charset="0"/>
              <a:buChar char="•"/>
              <a:tabLst>
                <a:tab pos="291465" algn="l"/>
                <a:tab pos="292100" algn="l"/>
              </a:tabLst>
            </a:pPr>
            <a:r>
              <a:rPr lang="en-US" sz="1800" b="1" dirty="0">
                <a:effectLst/>
                <a:latin typeface="Arial" panose="020B0604020202020204" pitchFamily="34" charset="0"/>
                <a:ea typeface="Arial" panose="020B0604020202020204" pitchFamily="34" charset="0"/>
              </a:rPr>
              <a:t>Teacher prompt</a:t>
            </a:r>
            <a:r>
              <a:rPr lang="en-US" sz="1800" dirty="0">
                <a:effectLst/>
                <a:latin typeface="Arial" panose="020B0604020202020204" pitchFamily="34" charset="0"/>
                <a:ea typeface="Arial" panose="020B0604020202020204" pitchFamily="34" charset="0"/>
              </a:rPr>
              <a:t>: We just established a shared agreement so that all students in the classroom will feel comfortable participating. We all matter! But what does it mean to matter? Let’s brainstorm…</a:t>
            </a:r>
            <a:endParaRPr lang="fr-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a:p>
        </p:txBody>
      </p:sp>
    </p:spTree>
    <p:extLst>
      <p:ext uri="{BB962C8B-B14F-4D97-AF65-F5344CB8AC3E}">
        <p14:creationId xmlns:p14="http://schemas.microsoft.com/office/powerpoint/2010/main" val="864563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200">
              <a:lnSpc>
                <a:spcPct val="102000"/>
              </a:lnSpc>
            </a:pPr>
            <a:r>
              <a:rPr lang="en-US" sz="1800" dirty="0">
                <a:effectLst/>
                <a:latin typeface="Arial" panose="020B0604020202020204" pitchFamily="34" charset="0"/>
                <a:ea typeface="Arial" panose="020B0604020202020204" pitchFamily="34" charset="0"/>
              </a:rPr>
              <a:t>Distribute </a:t>
            </a:r>
            <a:r>
              <a:rPr lang="en-US" sz="1800" dirty="0">
                <a:solidFill>
                  <a:srgbClr val="0072BC"/>
                </a:solidFill>
                <a:effectLst/>
                <a:latin typeface="Arial" panose="020B0604020202020204" pitchFamily="34" charset="0"/>
                <a:ea typeface="Arial" panose="020B0604020202020204" pitchFamily="34" charset="0"/>
              </a:rPr>
              <a:t>NOTEBOOK 1.1</a:t>
            </a:r>
          </a:p>
          <a:p>
            <a:pPr marL="76200">
              <a:lnSpc>
                <a:spcPct val="102000"/>
              </a:lnSpc>
            </a:pPr>
            <a:endParaRPr lang="en-CA" dirty="0"/>
          </a:p>
          <a:p>
            <a:pPr marL="63500" marR="55880">
              <a:lnSpc>
                <a:spcPct val="102000"/>
              </a:lnSpc>
              <a:spcBef>
                <a:spcPts val="450"/>
              </a:spcBef>
              <a:spcAft>
                <a:spcPts val="0"/>
              </a:spcAft>
            </a:pPr>
            <a:r>
              <a:rPr lang="en-CA" b="1" dirty="0"/>
              <a:t>Teacher prompt</a:t>
            </a:r>
            <a:r>
              <a:rPr lang="en-CA" dirty="0"/>
              <a:t>: </a:t>
            </a:r>
          </a:p>
          <a:p>
            <a:pPr marL="63500" marR="55880">
              <a:lnSpc>
                <a:spcPct val="102000"/>
              </a:lnSpc>
              <a:spcBef>
                <a:spcPts val="450"/>
              </a:spcBef>
              <a:spcAft>
                <a:spcPts val="0"/>
              </a:spcAft>
            </a:pPr>
            <a:r>
              <a:rPr lang="en-US" sz="1800" dirty="0">
                <a:effectLst/>
                <a:latin typeface="Arial" panose="020B0604020202020204" pitchFamily="34" charset="0"/>
                <a:ea typeface="Arial" panose="020B0604020202020204" pitchFamily="34" charset="0"/>
              </a:rPr>
              <a:t>We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encounter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groups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people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everywhere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People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many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different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types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groups: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 family, a social circle, a religious group, a cultural group, a workplace, a </a:t>
            </a:r>
            <a:r>
              <a:rPr lang="en-US" sz="1800" spc="-5" dirty="0">
                <a:effectLst/>
                <a:latin typeface="Arial" panose="020B0604020202020204" pitchFamily="34" charset="0"/>
                <a:ea typeface="Arial" panose="020B0604020202020204" pitchFamily="34" charset="0"/>
              </a:rPr>
              <a:t>s</a:t>
            </a:r>
            <a:r>
              <a:rPr lang="en-US" sz="1800" spc="5" dirty="0">
                <a:effectLst/>
                <a:latin typeface="Arial" panose="020B0604020202020204" pitchFamily="34" charset="0"/>
                <a:ea typeface="Arial" panose="020B0604020202020204" pitchFamily="34" charset="0"/>
              </a:rPr>
              <a:t>c</a:t>
            </a:r>
            <a:r>
              <a:rPr lang="en-US" sz="1800" dirty="0">
                <a:effectLst/>
                <a:latin typeface="Arial" panose="020B0604020202020204" pitchFamily="34" charset="0"/>
                <a:ea typeface="Arial" panose="020B0604020202020204" pitchFamily="34" charset="0"/>
              </a:rPr>
              <a:t>hool</a:t>
            </a:r>
            <a:r>
              <a:rPr lang="en-US" sz="1800" spc="-55" dirty="0">
                <a:effectLst/>
                <a:latin typeface="Arial" panose="020B0604020202020204" pitchFamily="34" charset="0"/>
                <a:ea typeface="Arial" panose="020B0604020202020204" pitchFamily="34" charset="0"/>
              </a:rPr>
              <a:t>/</a:t>
            </a:r>
            <a:r>
              <a:rPr lang="en-US" sz="1800" spc="5" dirty="0">
                <a:effectLst/>
                <a:latin typeface="Arial" panose="020B0604020202020204" pitchFamily="34" charset="0"/>
                <a:ea typeface="Arial" panose="020B0604020202020204" pitchFamily="34" charset="0"/>
              </a:rPr>
              <a:t>c</a:t>
            </a:r>
            <a:r>
              <a:rPr lang="en-US" sz="1800" spc="-5" dirty="0">
                <a:effectLst/>
                <a:latin typeface="Arial" panose="020B0604020202020204" pitchFamily="34" charset="0"/>
                <a:ea typeface="Arial" panose="020B0604020202020204" pitchFamily="34" charset="0"/>
              </a:rPr>
              <a:t>l</a:t>
            </a:r>
            <a:r>
              <a:rPr lang="en-US" sz="1800" spc="-10" dirty="0">
                <a:effectLst/>
                <a:latin typeface="Arial" panose="020B0604020202020204" pitchFamily="34" charset="0"/>
                <a:ea typeface="Arial" panose="020B0604020202020204" pitchFamily="34" charset="0"/>
              </a:rPr>
              <a:t>a</a:t>
            </a:r>
            <a:r>
              <a:rPr lang="en-US" sz="1800" dirty="0">
                <a:effectLst/>
                <a:latin typeface="Arial" panose="020B0604020202020204" pitchFamily="34" charset="0"/>
                <a:ea typeface="Arial" panose="020B0604020202020204" pitchFamily="34" charset="0"/>
              </a:rPr>
              <a:t>ss</a:t>
            </a:r>
            <a:r>
              <a:rPr lang="en-US" sz="1800" spc="-5" dirty="0">
                <a:effectLst/>
                <a:latin typeface="Arial" panose="020B0604020202020204" pitchFamily="34" charset="0"/>
                <a:ea typeface="Arial" panose="020B0604020202020204" pitchFamily="34" charset="0"/>
              </a:rPr>
              <a:t>r</a:t>
            </a:r>
            <a:r>
              <a:rPr lang="en-US" sz="1800" dirty="0">
                <a:effectLst/>
                <a:latin typeface="Arial" panose="020B0604020202020204" pitchFamily="34" charset="0"/>
                <a:ea typeface="Arial" panose="020B0604020202020204" pitchFamily="34" charset="0"/>
              </a:rPr>
              <a:t>oo</a:t>
            </a:r>
            <a:r>
              <a:rPr lang="en-US" sz="1800" spc="15" dirty="0">
                <a:effectLst/>
                <a:latin typeface="Arial" panose="020B0604020202020204" pitchFamily="34" charset="0"/>
                <a:ea typeface="Arial" panose="020B0604020202020204" pitchFamily="34" charset="0"/>
              </a:rPr>
              <a:t>m</a:t>
            </a:r>
            <a:r>
              <a:rPr lang="en-US" sz="1800" dirty="0">
                <a:effectLst/>
                <a:latin typeface="Arial" panose="020B0604020202020204" pitchFamily="34" charset="0"/>
                <a:ea typeface="Arial" panose="020B0604020202020204" pitchFamily="34" charset="0"/>
              </a:rPr>
              <a: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 sports team, etc. We are each connected to others in unique ways, and those connections are important to our sense of how we matter in the world.</a:t>
            </a:r>
            <a:endParaRPr lang="en-CA" sz="1800" dirty="0">
              <a:effectLst/>
              <a:latin typeface="Arial" panose="020B0604020202020204" pitchFamily="34" charset="0"/>
              <a:ea typeface="Arial" panose="020B0604020202020204" pitchFamily="34" charset="0"/>
            </a:endParaRPr>
          </a:p>
          <a:p>
            <a:pPr marL="63500" marR="168910">
              <a:lnSpc>
                <a:spcPct val="102000"/>
              </a:lnSpc>
              <a:spcBef>
                <a:spcPts val="640"/>
              </a:spcBef>
              <a:spcAft>
                <a:spcPts val="0"/>
              </a:spcAft>
            </a:pPr>
            <a:endParaRPr lang="en-US" sz="1800" dirty="0">
              <a:effectLst/>
              <a:latin typeface="Arial" panose="020B0604020202020204" pitchFamily="34" charset="0"/>
              <a:ea typeface="Arial" panose="020B0604020202020204" pitchFamily="34" charset="0"/>
            </a:endParaRPr>
          </a:p>
          <a:p>
            <a:pPr marL="63500" marR="168910">
              <a:lnSpc>
                <a:spcPct val="102000"/>
              </a:lnSpc>
              <a:spcBef>
                <a:spcPts val="640"/>
              </a:spcBef>
              <a:spcAft>
                <a:spcPts val="0"/>
              </a:spcAft>
            </a:pPr>
            <a:r>
              <a:rPr lang="en-US" sz="1800" dirty="0">
                <a:effectLst/>
                <a:latin typeface="Arial" panose="020B0604020202020204" pitchFamily="34" charset="0"/>
                <a:ea typeface="Arial" panose="020B0604020202020204" pitchFamily="34" charset="0"/>
              </a:rPr>
              <a:t>There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people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who</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rely</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value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believe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want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succeed</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school,</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work, and</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life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general.</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When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feeling</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down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disconnected,</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helpful</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about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groups you are a part of, and remind yourself that you matter to people (and pets too!). Remember that your impact on people and the world isn’t always visible, but it’s always there!</a:t>
            </a:r>
            <a:endParaRPr lang="en-CA" sz="1800" dirty="0">
              <a:effectLst/>
              <a:latin typeface="Arial" panose="020B0604020202020204" pitchFamily="34" charset="0"/>
              <a:ea typeface="Arial" panose="020B0604020202020204" pitchFamily="34" charset="0"/>
            </a:endParaRPr>
          </a:p>
          <a:p>
            <a:pPr marL="63500" marR="168910">
              <a:lnSpc>
                <a:spcPct val="102000"/>
              </a:lnSpc>
              <a:spcBef>
                <a:spcPts val="640"/>
              </a:spcBef>
              <a:spcAft>
                <a:spcPts val="0"/>
              </a:spcAft>
            </a:pPr>
            <a:endParaRPr lang="en-US" sz="1800" dirty="0">
              <a:effectLst/>
              <a:latin typeface="Arial" panose="020B0604020202020204" pitchFamily="34" charset="0"/>
              <a:ea typeface="Arial" panose="020B0604020202020204" pitchFamily="34" charset="0"/>
            </a:endParaRPr>
          </a:p>
          <a:p>
            <a:pPr marL="63500" marR="168910">
              <a:lnSpc>
                <a:spcPct val="102000"/>
              </a:lnSpc>
              <a:spcBef>
                <a:spcPts val="640"/>
              </a:spcBef>
              <a:spcAft>
                <a:spcPts val="0"/>
              </a:spcAft>
            </a:pPr>
            <a:r>
              <a:rPr lang="en-US" sz="1800" dirty="0">
                <a:effectLst/>
                <a:latin typeface="Arial" panose="020B0604020202020204" pitchFamily="34" charset="0"/>
                <a:ea typeface="Arial" panose="020B0604020202020204" pitchFamily="34" charset="0"/>
              </a:rPr>
              <a:t>Look</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list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provided in your Notebook</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check</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all</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boxes</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that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apply</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terms</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am”.</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There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is space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add</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other</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groups</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or</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communities</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list.</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a:p>
        </p:txBody>
      </p:sp>
    </p:spTree>
    <p:extLst>
      <p:ext uri="{BB962C8B-B14F-4D97-AF65-F5344CB8AC3E}">
        <p14:creationId xmlns:p14="http://schemas.microsoft.com/office/powerpoint/2010/main" val="3080169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5"/>
              </a:spcBef>
              <a:tabLst>
                <a:tab pos="520065" algn="l"/>
                <a:tab pos="520700" algn="l"/>
              </a:tabLst>
            </a:pPr>
            <a:r>
              <a:rPr lang="en-US" sz="1100" b="1" dirty="0">
                <a:effectLst/>
                <a:latin typeface="Arial" panose="020B0604020202020204" pitchFamily="34" charset="0"/>
                <a:ea typeface="Arial" panose="020B0604020202020204" pitchFamily="34" charset="0"/>
              </a:rPr>
              <a:t>Teacher prompt: </a:t>
            </a:r>
            <a:r>
              <a:rPr lang="en-US" sz="1100" dirty="0">
                <a:effectLst/>
                <a:latin typeface="Arial" panose="020B0604020202020204" pitchFamily="34" charset="0"/>
                <a:ea typeface="Arial" panose="020B0604020202020204" pitchFamily="34" charset="0"/>
              </a:rPr>
              <a:t>After defining what it means to matter and identifying areas in our lives where we matter, let’s consider how this concept connects to the workplace.</a:t>
            </a:r>
            <a:endParaRPr lang="en-CA" sz="1100" dirty="0">
              <a:effectLst/>
              <a:latin typeface="Arial" panose="020B0604020202020204" pitchFamily="34" charset="0"/>
              <a:ea typeface="Arial" panose="020B0604020202020204" pitchFamily="34" charset="0"/>
            </a:endParaRPr>
          </a:p>
          <a:p>
            <a:pPr>
              <a:spcBef>
                <a:spcPts val="35"/>
              </a:spcBef>
              <a:tabLst>
                <a:tab pos="520065" algn="l"/>
                <a:tab pos="520700" algn="l"/>
              </a:tabLst>
            </a:pPr>
            <a:r>
              <a:rPr lang="en-US" sz="1100" dirty="0">
                <a:effectLst/>
                <a:latin typeface="Arial" panose="020B0604020202020204" pitchFamily="34" charset="0"/>
                <a:ea typeface="Arial" panose="020B0604020202020204" pitchFamily="34" charset="0"/>
              </a:rPr>
              <a:t> </a:t>
            </a:r>
            <a:endParaRPr lang="en-CA" sz="1100" dirty="0">
              <a:effectLst/>
              <a:latin typeface="Arial" panose="020B0604020202020204" pitchFamily="34" charset="0"/>
              <a:ea typeface="Arial" panose="020B0604020202020204" pitchFamily="34" charset="0"/>
            </a:endParaRPr>
          </a:p>
          <a:p>
            <a:pPr marL="742950" lvl="1" indent="-285750">
              <a:spcBef>
                <a:spcPts val="35"/>
              </a:spcBef>
              <a:spcAft>
                <a:spcPts val="0"/>
              </a:spcAft>
              <a:buClr>
                <a:srgbClr val="45247E"/>
              </a:buClr>
              <a:buSzPts val="1100"/>
              <a:buFont typeface="Arial" panose="020B0604020202020204" pitchFamily="34" charset="0"/>
              <a:buChar char="•"/>
              <a:tabLst>
                <a:tab pos="520065" algn="l"/>
                <a:tab pos="520700" algn="l"/>
              </a:tabLst>
            </a:pPr>
            <a:r>
              <a:rPr lang="en-US" sz="1100" b="1" spc="-10" dirty="0">
                <a:effectLst/>
                <a:latin typeface="Arial" panose="020B0604020202020204" pitchFamily="34" charset="0"/>
                <a:ea typeface="Arial" panose="020B0604020202020204" pitchFamily="34" charset="0"/>
              </a:rPr>
              <a:t>Why is it important to matter at work?</a:t>
            </a:r>
            <a:endParaRPr lang="en-CA" sz="11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a:p>
        </p:txBody>
      </p:sp>
    </p:spTree>
    <p:extLst>
      <p:ext uri="{BB962C8B-B14F-4D97-AF65-F5344CB8AC3E}">
        <p14:creationId xmlns:p14="http://schemas.microsoft.com/office/powerpoint/2010/main" val="4098574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Debrief the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US" sz="1800" b="1" dirty="0">
                <a:effectLst/>
                <a:latin typeface="Arial" panose="020B0604020202020204" pitchFamily="34" charset="0"/>
                <a:ea typeface="Arial" panose="020B0604020202020204" pitchFamily="34" charset="0"/>
              </a:rPr>
              <a:t>Teacher prompt</a:t>
            </a:r>
            <a:r>
              <a:rPr lang="en-US" sz="1800" dirty="0">
                <a:effectLst/>
                <a:latin typeface="Arial" panose="020B0604020202020204" pitchFamily="34" charset="0"/>
                <a:ea typeface="Arial" panose="020B0604020202020204" pitchFamily="34" charset="0"/>
              </a:rPr>
              <a:t>: In 2022, the </a:t>
            </a:r>
            <a:r>
              <a:rPr lang="en-US" sz="1800" u="sng" dirty="0">
                <a:solidFill>
                  <a:srgbClr val="0000FF"/>
                </a:solidFill>
                <a:effectLst/>
                <a:latin typeface="Arial" panose="020B0604020202020204" pitchFamily="34" charset="0"/>
                <a:ea typeface="Arial" panose="020B0604020202020204" pitchFamily="34" charset="0"/>
                <a:hlinkClick r:id="rId3"/>
              </a:rPr>
              <a:t>U.S. Surgeon General</a:t>
            </a:r>
            <a:r>
              <a:rPr lang="en-US" sz="1800" dirty="0">
                <a:effectLst/>
                <a:latin typeface="Arial" panose="020B0604020202020204" pitchFamily="34" charset="0"/>
                <a:ea typeface="Arial" panose="020B0604020202020204" pitchFamily="34" charset="0"/>
              </a:rPr>
              <a:t> named “mattering at work” a top priority for improving mental health. The announcement reaffirms what we’ve </a:t>
            </a:r>
            <a:r>
              <a:rPr lang="en-US" sz="1800" u="sng" dirty="0">
                <a:solidFill>
                  <a:srgbClr val="0000FF"/>
                </a:solidFill>
                <a:effectLst/>
                <a:latin typeface="Arial" panose="020B0604020202020204" pitchFamily="34" charset="0"/>
                <a:ea typeface="Arial" panose="020B0604020202020204" pitchFamily="34" charset="0"/>
                <a:hlinkClick r:id="rId4"/>
              </a:rPr>
              <a:t>known</a:t>
            </a:r>
            <a:r>
              <a:rPr lang="en-US" sz="1800" dirty="0">
                <a:effectLst/>
                <a:latin typeface="Arial" panose="020B0604020202020204" pitchFamily="34" charset="0"/>
                <a:ea typeface="Arial" panose="020B0604020202020204" pitchFamily="34" charset="0"/>
              </a:rPr>
              <a:t> for many years: Mattering and well-being are inseparable, especially where humans spend 35% of their waking lives at work.</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a:p>
        </p:txBody>
      </p:sp>
    </p:spTree>
    <p:extLst>
      <p:ext uri="{BB962C8B-B14F-4D97-AF65-F5344CB8AC3E}">
        <p14:creationId xmlns:p14="http://schemas.microsoft.com/office/powerpoint/2010/main" val="574440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5"/>
              </a:spcBef>
              <a:tabLst>
                <a:tab pos="520065" algn="l"/>
                <a:tab pos="520700" algn="l"/>
              </a:tabLst>
            </a:pPr>
            <a:r>
              <a:rPr lang="en-US" sz="1100" b="1" dirty="0">
                <a:effectLst/>
                <a:latin typeface="Arial" panose="020B0604020202020204" pitchFamily="34" charset="0"/>
                <a:ea typeface="Arial" panose="020B0604020202020204" pitchFamily="34" charset="0"/>
              </a:rPr>
              <a:t>Teacher prompt: </a:t>
            </a:r>
            <a:r>
              <a:rPr lang="fr-CA" sz="1100" dirty="0" err="1">
                <a:effectLst/>
                <a:latin typeface="Arial" panose="020B0604020202020204" pitchFamily="34" charset="0"/>
                <a:ea typeface="Arial" panose="020B0604020202020204" pitchFamily="34" charset="0"/>
              </a:rPr>
              <a:t>Research</a:t>
            </a:r>
            <a:r>
              <a:rPr lang="fr-CA" sz="1100" dirty="0">
                <a:effectLst/>
                <a:latin typeface="Arial" panose="020B0604020202020204" pitchFamily="34" charset="0"/>
                <a:ea typeface="Arial" panose="020B0604020202020204" pitchFamily="34" charset="0"/>
              </a:rPr>
              <a:t> shows how important </a:t>
            </a:r>
            <a:r>
              <a:rPr lang="fr-CA" sz="1100" dirty="0" err="1">
                <a:effectLst/>
                <a:latin typeface="Arial" panose="020B0604020202020204" pitchFamily="34" charset="0"/>
                <a:ea typeface="Arial" panose="020B0604020202020204" pitchFamily="34" charset="0"/>
              </a:rPr>
              <a:t>it</a:t>
            </a:r>
            <a:r>
              <a:rPr lang="fr-CA" sz="1100" dirty="0">
                <a:effectLst/>
                <a:latin typeface="Arial" panose="020B0604020202020204" pitchFamily="34" charset="0"/>
                <a:ea typeface="Arial" panose="020B0604020202020204" pitchFamily="34" charset="0"/>
              </a:rPr>
              <a:t> </a:t>
            </a:r>
            <a:r>
              <a:rPr lang="fr-CA" sz="1100" dirty="0" err="1">
                <a:effectLst/>
                <a:latin typeface="Arial" panose="020B0604020202020204" pitchFamily="34" charset="0"/>
                <a:ea typeface="Arial" panose="020B0604020202020204" pitchFamily="34" charset="0"/>
              </a:rPr>
              <a:t>is</a:t>
            </a:r>
            <a:r>
              <a:rPr lang="fr-CA" sz="1100" dirty="0">
                <a:effectLst/>
                <a:latin typeface="Arial" panose="020B0604020202020204" pitchFamily="34" charset="0"/>
                <a:ea typeface="Arial" panose="020B0604020202020204" pitchFamily="34" charset="0"/>
              </a:rPr>
              <a:t> for </a:t>
            </a:r>
            <a:r>
              <a:rPr lang="fr-CA" sz="1100" dirty="0" err="1">
                <a:effectLst/>
                <a:latin typeface="Arial" panose="020B0604020202020204" pitchFamily="34" charset="0"/>
                <a:ea typeface="Arial" panose="020B0604020202020204" pitchFamily="34" charset="0"/>
              </a:rPr>
              <a:t>everyone</a:t>
            </a:r>
            <a:r>
              <a:rPr lang="fr-CA" sz="1100" dirty="0">
                <a:effectLst/>
                <a:latin typeface="Arial" panose="020B0604020202020204" pitchFamily="34" charset="0"/>
                <a:ea typeface="Arial" panose="020B0604020202020204" pitchFamily="34" charset="0"/>
              </a:rPr>
              <a:t> to </a:t>
            </a:r>
            <a:r>
              <a:rPr lang="fr-CA" sz="1100" dirty="0" err="1">
                <a:effectLst/>
                <a:latin typeface="Arial" panose="020B0604020202020204" pitchFamily="34" charset="0"/>
                <a:ea typeface="Arial" panose="020B0604020202020204" pitchFamily="34" charset="0"/>
              </a:rPr>
              <a:t>feel</a:t>
            </a:r>
            <a:r>
              <a:rPr lang="fr-CA" sz="1100" dirty="0">
                <a:effectLst/>
                <a:latin typeface="Arial" panose="020B0604020202020204" pitchFamily="34" charset="0"/>
                <a:ea typeface="Arial" panose="020B0604020202020204" pitchFamily="34" charset="0"/>
              </a:rPr>
              <a:t> like </a:t>
            </a:r>
            <a:r>
              <a:rPr lang="fr-CA" sz="1100" dirty="0" err="1">
                <a:effectLst/>
                <a:latin typeface="Arial" panose="020B0604020202020204" pitchFamily="34" charset="0"/>
                <a:ea typeface="Arial" panose="020B0604020202020204" pitchFamily="34" charset="0"/>
              </a:rPr>
              <a:t>they</a:t>
            </a:r>
            <a:r>
              <a:rPr lang="fr-CA" sz="1100" dirty="0">
                <a:effectLst/>
                <a:latin typeface="Arial" panose="020B0604020202020204" pitchFamily="34" charset="0"/>
                <a:ea typeface="Arial" panose="020B0604020202020204" pitchFamily="34" charset="0"/>
              </a:rPr>
              <a:t> </a:t>
            </a:r>
            <a:r>
              <a:rPr lang="fr-CA" sz="1100" dirty="0" err="1">
                <a:effectLst/>
                <a:latin typeface="Arial" panose="020B0604020202020204" pitchFamily="34" charset="0"/>
                <a:ea typeface="Arial" panose="020B0604020202020204" pitchFamily="34" charset="0"/>
              </a:rPr>
              <a:t>matter</a:t>
            </a:r>
            <a:r>
              <a:rPr lang="fr-CA" sz="1100" dirty="0">
                <a:effectLst/>
                <a:latin typeface="Arial" panose="020B0604020202020204" pitchFamily="34" charset="0"/>
                <a:ea typeface="Arial" panose="020B0604020202020204" pitchFamily="34" charset="0"/>
              </a:rPr>
              <a:t>… </a:t>
            </a:r>
            <a:r>
              <a:rPr lang="fr-CA" sz="1100" dirty="0" err="1">
                <a:effectLst/>
                <a:latin typeface="Arial" panose="020B0604020202020204" pitchFamily="34" charset="0"/>
                <a:ea typeface="Arial" panose="020B0604020202020204" pitchFamily="34" charset="0"/>
              </a:rPr>
              <a:t>so</a:t>
            </a:r>
            <a:r>
              <a:rPr lang="fr-CA" sz="1100" dirty="0">
                <a:effectLst/>
                <a:latin typeface="Arial" panose="020B0604020202020204" pitchFamily="34" charset="0"/>
                <a:ea typeface="Arial" panose="020B0604020202020204" pitchFamily="34" charset="0"/>
              </a:rPr>
              <a:t> how can </a:t>
            </a:r>
            <a:r>
              <a:rPr lang="fr-CA" sz="1100" dirty="0" err="1">
                <a:effectLst/>
                <a:latin typeface="Arial" panose="020B0604020202020204" pitchFamily="34" charset="0"/>
                <a:ea typeface="Arial" panose="020B0604020202020204" pitchFamily="34" charset="0"/>
              </a:rPr>
              <a:t>we</a:t>
            </a:r>
            <a:r>
              <a:rPr lang="fr-CA" sz="1100" dirty="0">
                <a:effectLst/>
                <a:latin typeface="Arial" panose="020B0604020202020204" pitchFamily="34" charset="0"/>
                <a:ea typeface="Arial" panose="020B0604020202020204" pitchFamily="34" charset="0"/>
              </a:rPr>
              <a:t> help </a:t>
            </a:r>
            <a:r>
              <a:rPr lang="fr-CA" sz="1100" dirty="0" err="1">
                <a:effectLst/>
                <a:latin typeface="Arial" panose="020B0604020202020204" pitchFamily="34" charset="0"/>
                <a:ea typeface="Arial" panose="020B0604020202020204" pitchFamily="34" charset="0"/>
              </a:rPr>
              <a:t>promote</a:t>
            </a:r>
            <a:r>
              <a:rPr lang="fr-CA" sz="1100" dirty="0">
                <a:effectLst/>
                <a:latin typeface="Arial" panose="020B0604020202020204" pitchFamily="34" charset="0"/>
                <a:ea typeface="Arial" panose="020B0604020202020204" pitchFamily="34" charset="0"/>
              </a:rPr>
              <a:t> a culture of </a:t>
            </a:r>
            <a:r>
              <a:rPr lang="fr-CA" sz="1100" dirty="0" err="1">
                <a:effectLst/>
                <a:latin typeface="Arial" panose="020B0604020202020204" pitchFamily="34" charset="0"/>
                <a:ea typeface="Arial" panose="020B0604020202020204" pitchFamily="34" charset="0"/>
              </a:rPr>
              <a:t>mattering</a:t>
            </a:r>
            <a:r>
              <a:rPr lang="fr-CA" sz="1100" dirty="0">
                <a:effectLst/>
                <a:latin typeface="Arial" panose="020B0604020202020204" pitchFamily="34" charset="0"/>
                <a:ea typeface="Arial" panose="020B0604020202020204" pitchFamily="34" charset="0"/>
              </a:rPr>
              <a:t> at </a:t>
            </a:r>
            <a:r>
              <a:rPr lang="fr-CA" sz="1100" dirty="0" err="1">
                <a:effectLst/>
                <a:latin typeface="Arial" panose="020B0604020202020204" pitchFamily="34" charset="0"/>
                <a:ea typeface="Arial" panose="020B0604020202020204" pitchFamily="34" charset="0"/>
              </a:rPr>
              <a:t>school</a:t>
            </a:r>
            <a:r>
              <a:rPr lang="fr-CA" sz="1100" dirty="0">
                <a:effectLst/>
                <a:latin typeface="Arial" panose="020B0604020202020204" pitchFamily="34" charset="0"/>
                <a:ea typeface="Arial" panose="020B0604020202020204" pitchFamily="34" charset="0"/>
              </a:rPr>
              <a:t> and at </a:t>
            </a:r>
            <a:r>
              <a:rPr lang="fr-CA" sz="1100" dirty="0" err="1">
                <a:effectLst/>
                <a:latin typeface="Arial" panose="020B0604020202020204" pitchFamily="34" charset="0"/>
                <a:ea typeface="Arial" panose="020B0604020202020204" pitchFamily="34" charset="0"/>
              </a:rPr>
              <a:t>work</a:t>
            </a:r>
            <a:r>
              <a:rPr lang="fr-CA" sz="1100" dirty="0">
                <a:effectLst/>
                <a:latin typeface="Arial" panose="020B0604020202020204" pitchFamily="34" charset="0"/>
                <a:ea typeface="Arial" panose="020B0604020202020204" pitchFamily="34" charset="0"/>
              </a:rPr>
              <a:t>?</a:t>
            </a:r>
            <a:endParaRPr lang="en-CA" sz="1100" dirty="0">
              <a:effectLst/>
              <a:latin typeface="Arial" panose="020B0604020202020204" pitchFamily="34" charset="0"/>
              <a:ea typeface="Arial" panose="020B0604020202020204" pitchFamily="34" charset="0"/>
            </a:endParaRPr>
          </a:p>
          <a:p>
            <a:pPr>
              <a:spcBef>
                <a:spcPts val="35"/>
              </a:spcBef>
              <a:tabLst>
                <a:tab pos="520065" algn="l"/>
                <a:tab pos="520700" algn="l"/>
              </a:tabLst>
            </a:pPr>
            <a:r>
              <a:rPr lang="en-US" sz="1100" dirty="0">
                <a:effectLst/>
                <a:latin typeface="Arial" panose="020B0604020202020204" pitchFamily="34" charset="0"/>
                <a:ea typeface="Arial" panose="020B0604020202020204" pitchFamily="34" charset="0"/>
              </a:rPr>
              <a:t> </a:t>
            </a:r>
            <a:endParaRPr lang="en-CA" sz="11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a:p>
        </p:txBody>
      </p:sp>
    </p:spTree>
    <p:extLst>
      <p:ext uri="{BB962C8B-B14F-4D97-AF65-F5344CB8AC3E}">
        <p14:creationId xmlns:p14="http://schemas.microsoft.com/office/powerpoint/2010/main" val="323785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Teacher prompt: How would you go about doing this?</a:t>
            </a:r>
          </a:p>
          <a:p>
            <a:r>
              <a:rPr lang="en-CA" dirty="0"/>
              <a:t>For example: </a:t>
            </a:r>
          </a:p>
          <a:p>
            <a:pPr marL="171450" indent="-171450">
              <a:buFont typeface="Arial" panose="020B0604020202020204" pitchFamily="34" charset="0"/>
              <a:buChar char="•"/>
            </a:pPr>
            <a:r>
              <a:rPr lang="en-CA" dirty="0"/>
              <a:t>saying good morning</a:t>
            </a:r>
          </a:p>
          <a:p>
            <a:pPr marL="171450" indent="-171450">
              <a:buFont typeface="Arial" panose="020B0604020202020204" pitchFamily="34" charset="0"/>
              <a:buChar char="•"/>
            </a:pPr>
            <a:r>
              <a:rPr lang="en-CA" dirty="0"/>
              <a:t>knowing their name</a:t>
            </a:r>
          </a:p>
          <a:p>
            <a:pPr marL="171450" indent="-171450">
              <a:buFont typeface="Arial" panose="020B0604020202020204" pitchFamily="34" charset="0"/>
              <a:buChar char="•"/>
            </a:pPr>
            <a:r>
              <a:rPr lang="en-CA" dirty="0"/>
              <a:t>checking in on them </a:t>
            </a:r>
          </a:p>
          <a:p>
            <a:pPr marL="171450" indent="-171450">
              <a:buFont typeface="Arial" panose="020B0604020202020204" pitchFamily="34" charset="0"/>
              <a:buChar char="•"/>
            </a:pPr>
            <a:r>
              <a:rPr lang="en-CA" dirty="0"/>
              <a:t>…</a:t>
            </a:r>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a:p>
        </p:txBody>
      </p:sp>
    </p:spTree>
    <p:extLst>
      <p:ext uri="{BB962C8B-B14F-4D97-AF65-F5344CB8AC3E}">
        <p14:creationId xmlns:p14="http://schemas.microsoft.com/office/powerpoint/2010/main" val="40322275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A2C948-935B-4420-A2EC-EC8C2852A9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1" y="4208992"/>
            <a:ext cx="12189932" cy="1454426"/>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a:solidFill>
                            <a:schemeClr val="tx1">
                              <a:lumMod val="75000"/>
                              <a:lumOff val="25000"/>
                            </a:schemeClr>
                          </a:solidFill>
                          <a:effectLst/>
                          <a:latin typeface="Roboto" pitchFamily="2" charset="0"/>
                          <a:ea typeface="Roboto" pitchFamily="2" charset="0"/>
                          <a:cs typeface="+mn-cs"/>
                        </a:rPr>
                        <a:t>content.</a:t>
                      </a:r>
                      <a:endParaRPr lang="en-US" sz="1800" b="0" i="0" kern="120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70994254-B600-2B2C-C676-6DE90508B1C9}"/>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084095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9C8E485F-8C5A-02FD-B784-F072153E61D0}"/>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874169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2" name="Picture 1">
            <a:extLst>
              <a:ext uri="{FF2B5EF4-FFF2-40B4-BE49-F238E27FC236}">
                <a16:creationId xmlns:a16="http://schemas.microsoft.com/office/drawing/2014/main" id="{8383C275-140D-11C3-86FB-050DFCFD0F5E}"/>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12161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98032"/>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a:ln>
            <a:noFill/>
          </a:ln>
        </p:spPr>
        <p:txBody>
          <a:bodyPr vert="horz" lIns="91440" tIns="45720" rIns="91440" bIns="45720" rtlCol="0" anchor="ctr">
            <a:normAutofit/>
          </a:bodyPr>
          <a:lstStyle>
            <a:lvl1pPr>
              <a:defRPr lang="en-CA" sz="4000" b="0">
                <a:solidFill>
                  <a:srgbClr val="0072B7"/>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42397736-6F9F-64B8-541D-B694E98B0EED}"/>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249222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312C7D8C-152E-AAB8-9C6C-F569ACADCC76}"/>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72161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AD2222D0-B964-9257-A9B2-FD2ECFFEA37D}"/>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541675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6F377251-307C-EAE2-D3E5-5D1345BEA398}"/>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1551896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Roboto" pitchFamily="2" charset="0"/>
                <a:ea typeface="Roboto" pitchFamily="2" charset="0"/>
                <a:cs typeface="+mn-cs"/>
              </a:defRPr>
            </a:lvl1pPr>
          </a:lstStyle>
          <a:p>
            <a:pPr marL="228600" lvl="0" indent="-228600">
              <a:spcBef>
                <a:spcPts val="1000"/>
              </a:spcBef>
              <a:buFont typeface="Arial" panose="020B0604020202020204" pitchFamily="34" charset="0"/>
              <a:buChar char="•"/>
            </a:pPr>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0420428B-6CB7-3699-AB92-4418060619DE}"/>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2117500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49655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71EEDE-1948-4F05-895B-319FD8FF3C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1400" y="5734155"/>
            <a:ext cx="8610600" cy="1027363"/>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A3299786-4F6B-BDB2-0FD1-9D4EEE8EAD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19725" y="6478565"/>
            <a:ext cx="1802396"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730518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a:p>
        </p:txBody>
      </p:sp>
    </p:spTree>
    <p:extLst>
      <p:ext uri="{BB962C8B-B14F-4D97-AF65-F5344CB8AC3E}">
        <p14:creationId xmlns:p14="http://schemas.microsoft.com/office/powerpoint/2010/main" val="244820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2" name="Picture 1">
            <a:extLst>
              <a:ext uri="{FF2B5EF4-FFF2-40B4-BE49-F238E27FC236}">
                <a16:creationId xmlns:a16="http://schemas.microsoft.com/office/drawing/2014/main" id="{3380A083-D3A6-7653-9592-2D56F5B60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1400" y="5734155"/>
            <a:ext cx="8610600" cy="1027363"/>
          </a:xfrm>
          <a:prstGeom prst="rect">
            <a:avLst/>
          </a:prstGeom>
        </p:spPr>
      </p:pic>
    </p:spTree>
    <p:extLst>
      <p:ext uri="{BB962C8B-B14F-4D97-AF65-F5344CB8AC3E}">
        <p14:creationId xmlns:p14="http://schemas.microsoft.com/office/powerpoint/2010/main" val="39088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85E706D-4B0E-42D0-949F-20090AAC83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7734"/>
          <a:stretch/>
        </p:blipFill>
        <p:spPr>
          <a:xfrm>
            <a:off x="0" y="16914"/>
            <a:ext cx="1828800" cy="979185"/>
          </a:xfrm>
          <a:prstGeom prst="rect">
            <a:avLst/>
          </a:prstGeom>
        </p:spPr>
      </p:pic>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Roboto" pitchFamily="2" charset="0"/>
                <a:ea typeface="Roboto" pitchFamily="2" charset="0"/>
                <a:cs typeface="Poppins" panose="00000500000000000000" pitchFamily="2" charset="0"/>
              </a:defRPr>
            </a:lvl1pPr>
            <a:lvl2pPr marL="457200" indent="0" algn="ctr">
              <a:buNone/>
              <a:defRPr>
                <a:latin typeface="Roboto" pitchFamily="2" charset="0"/>
                <a:ea typeface="Roboto" pitchFamily="2" charset="0"/>
                <a:cs typeface="Poppins" panose="00000500000000000000" pitchFamily="2" charset="0"/>
              </a:defRPr>
            </a:lvl2pPr>
            <a:lvl3pPr marL="914400" indent="0" algn="ctr">
              <a:buNone/>
              <a:defRPr>
                <a:latin typeface="Roboto" pitchFamily="2" charset="0"/>
                <a:ea typeface="Roboto" pitchFamily="2" charset="0"/>
                <a:cs typeface="Poppins" panose="00000500000000000000" pitchFamily="2" charset="0"/>
              </a:defRPr>
            </a:lvl3pPr>
            <a:lvl4pPr marL="1371600" indent="0" algn="ctr">
              <a:buNone/>
              <a:defRPr>
                <a:latin typeface="Roboto" pitchFamily="2" charset="0"/>
                <a:ea typeface="Roboto" pitchFamily="2" charset="0"/>
                <a:cs typeface="Poppins" panose="00000500000000000000" pitchFamily="2" charset="0"/>
              </a:defRPr>
            </a:lvl4pPr>
            <a:lvl5pPr marL="1828800" indent="0" algn="ctr">
              <a:buNone/>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a:extLst>
              <a:ext uri="{FF2B5EF4-FFF2-40B4-BE49-F238E27FC236}">
                <a16:creationId xmlns:a16="http://schemas.microsoft.com/office/drawing/2014/main" id="{D5141B07-BFD7-5AB4-D3AE-8473CB5CCE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6074"/>
            <a:ext cx="8610600" cy="1027363"/>
          </a:xfrm>
          <a:prstGeom prst="rect">
            <a:avLst/>
          </a:prstGeom>
        </p:spPr>
      </p:pic>
      <p:pic>
        <p:nvPicPr>
          <p:cNvPr id="3" name="Picture 2">
            <a:extLst>
              <a:ext uri="{FF2B5EF4-FFF2-40B4-BE49-F238E27FC236}">
                <a16:creationId xmlns:a16="http://schemas.microsoft.com/office/drawing/2014/main" id="{DB77AD1D-6CED-AE48-7663-9A364F5823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1400" y="20155"/>
            <a:ext cx="8610600" cy="1027363"/>
          </a:xfrm>
          <a:prstGeom prst="rect">
            <a:avLst/>
          </a:prstGeom>
        </p:spPr>
      </p:pic>
      <p:sp>
        <p:nvSpPr>
          <p:cNvPr id="16" name="Rectangle 15">
            <a:extLst>
              <a:ext uri="{FF2B5EF4-FFF2-40B4-BE49-F238E27FC236}">
                <a16:creationId xmlns:a16="http://schemas.microsoft.com/office/drawing/2014/main" id="{A59A6A69-E19A-4D85-80E9-5072B498DA06}"/>
              </a:ext>
            </a:extLst>
          </p:cNvPr>
          <p:cNvSpPr/>
          <p:nvPr userDrawn="1"/>
        </p:nvSpPr>
        <p:spPr>
          <a:xfrm>
            <a:off x="3525794" y="145318"/>
            <a:ext cx="5140411" cy="722376"/>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5092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dirty="0">
                <a:solidFill>
                  <a:srgbClr val="44237D"/>
                </a:solidFill>
                <a:latin typeface="Poppins SemiBold" panose="00000700000000000000" pitchFamily="2" charset="0"/>
                <a:ea typeface="+mj-ea"/>
                <a:cs typeface="Poppins SemiBold" panose="00000700000000000000" pitchFamily="2"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1">
                <a:solidFill>
                  <a:schemeClr val="tx1">
                    <a:lumMod val="75000"/>
                    <a:lumOff val="25000"/>
                  </a:schemeClr>
                </a:solidFill>
                <a:latin typeface="Roboto" pitchFamily="2" charset="0"/>
                <a:ea typeface="Roboto" pitchFamily="2"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a:t>Click to edit Master text styles</a:t>
            </a:r>
          </a:p>
        </p:txBody>
      </p:sp>
      <p:pic>
        <p:nvPicPr>
          <p:cNvPr id="2" name="Picture 1">
            <a:extLst>
              <a:ext uri="{FF2B5EF4-FFF2-40B4-BE49-F238E27FC236}">
                <a16:creationId xmlns:a16="http://schemas.microsoft.com/office/drawing/2014/main" id="{D3C7F227-780D-ED33-AB56-16CB3919608B}"/>
              </a:ext>
            </a:extLst>
          </p:cNvPr>
          <p:cNvPicPr>
            <a:picLocks noChangeAspect="1"/>
          </p:cNvPicPr>
          <p:nvPr userDrawn="1"/>
        </p:nvPicPr>
        <p:blipFill>
          <a:blip r:embed="rId3"/>
          <a:stretch>
            <a:fillRect/>
          </a:stretch>
        </p:blipFill>
        <p:spPr>
          <a:xfrm>
            <a:off x="0" y="14914"/>
            <a:ext cx="12192000" cy="1030224"/>
          </a:xfrm>
          <a:prstGeom prst="rect">
            <a:avLst/>
          </a:prstGeom>
        </p:spPr>
      </p:pic>
    </p:spTree>
    <p:extLst>
      <p:ext uri="{BB962C8B-B14F-4D97-AF65-F5344CB8AC3E}">
        <p14:creationId xmlns:p14="http://schemas.microsoft.com/office/powerpoint/2010/main" val="343854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a:solidFill>
                  <a:srgbClr val="298135"/>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3" name="Picture 2" descr="A green and purple dots and words&#10;&#10;Description automatically generated">
            <a:extLst>
              <a:ext uri="{FF2B5EF4-FFF2-40B4-BE49-F238E27FC236}">
                <a16:creationId xmlns:a16="http://schemas.microsoft.com/office/drawing/2014/main" id="{09A9BE40-9A86-3324-60A3-A643EAEFBA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19725" y="6478565"/>
            <a:ext cx="1802396" cy="309787"/>
          </a:xfrm>
          <a:prstGeom prst="rect">
            <a:avLst/>
          </a:prstGeom>
        </p:spPr>
      </p:pic>
    </p:spTree>
    <p:extLst>
      <p:ext uri="{BB962C8B-B14F-4D97-AF65-F5344CB8AC3E}">
        <p14:creationId xmlns:p14="http://schemas.microsoft.com/office/powerpoint/2010/main" val="3166729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pic>
        <p:nvPicPr>
          <p:cNvPr id="2" name="Picture 1" descr="A green and purple dots and words&#10;&#10;Description automatically generated">
            <a:extLst>
              <a:ext uri="{FF2B5EF4-FFF2-40B4-BE49-F238E27FC236}">
                <a16:creationId xmlns:a16="http://schemas.microsoft.com/office/drawing/2014/main" id="{E0E7BAF1-84BA-1474-6485-1DFD883217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19725" y="6478565"/>
            <a:ext cx="1802396" cy="309787"/>
          </a:xfrm>
          <a:prstGeom prst="rect">
            <a:avLst/>
          </a:prstGeom>
        </p:spPr>
      </p:pic>
    </p:spTree>
    <p:extLst>
      <p:ext uri="{BB962C8B-B14F-4D97-AF65-F5344CB8AC3E}">
        <p14:creationId xmlns:p14="http://schemas.microsoft.com/office/powerpoint/2010/main" val="317066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5277" y="1616424"/>
            <a:ext cx="10007061" cy="2387600"/>
          </a:xfrm>
        </p:spPr>
        <p:txBody>
          <a:bodyPr>
            <a:normAutofit/>
          </a:bodyPr>
          <a:lstStyle/>
          <a:p>
            <a:r>
              <a:rPr lang="en-US" b="1" dirty="0">
                <a:solidFill>
                  <a:srgbClr val="298032"/>
                </a:solidFill>
                <a:latin typeface="Arial" panose="020B0604020202020204" pitchFamily="34" charset="0"/>
                <a:ea typeface="Tahoma" panose="020B0604030504040204" pitchFamily="34" charset="0"/>
                <a:cs typeface="Arial" panose="020B0604020202020204" pitchFamily="34" charset="0"/>
              </a:rPr>
              <a:t>Promoting Mattering for Self and Others</a:t>
            </a:r>
            <a:endParaRPr lang="en-CA" b="1" dirty="0">
              <a:solidFill>
                <a:srgbClr val="298032"/>
              </a:solidFill>
              <a:latin typeface="Arial" panose="020B0604020202020204" pitchFamily="34" charset="0"/>
              <a:ea typeface="Tahoma" panose="020B0604030504040204" pitchFamily="34" charset="0"/>
              <a:cs typeface="Arial" panose="020B0604020202020204" pitchFamily="34" charset="0"/>
            </a:endParaRP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en-CA" sz="4400" b="1" dirty="0">
                <a:solidFill>
                  <a:srgbClr val="44237D"/>
                </a:solidFill>
                <a:latin typeface="Poppins"/>
                <a:ea typeface="Tahoma"/>
                <a:cs typeface="Poppins"/>
              </a:rPr>
              <a:t>Lesson 1</a:t>
            </a:r>
            <a:endParaRPr lang="en-CA" sz="4400" b="1" dirty="0">
              <a:solidFill>
                <a:srgbClr val="44237D"/>
              </a:solidFill>
              <a:ea typeface="Tahoma" panose="020B0604030504040204" pitchFamily="34" charset="0"/>
            </a:endParaRP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09600" y="1050613"/>
            <a:ext cx="10515600" cy="825547"/>
          </a:xfrm>
        </p:spPr>
        <p:txBody>
          <a:bodyPr>
            <a:normAutofit/>
          </a:bodyPr>
          <a:lstStyle/>
          <a:p>
            <a:r>
              <a:rPr lang="en-CA" b="1" dirty="0">
                <a:latin typeface="Arial" panose="020B0604020202020204" pitchFamily="34" charset="0"/>
                <a:cs typeface="Arial" panose="020B0604020202020204" pitchFamily="34" charset="0"/>
              </a:rPr>
              <a:t>Tips: Supporting a culture of mattering</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062031" y="2832790"/>
            <a:ext cx="7537018" cy="2475531"/>
          </a:xfrm>
        </p:spPr>
        <p:txBody>
          <a:bodyPr anchor="ctr">
            <a:normAutofit/>
          </a:bodyPr>
          <a:lstStyle/>
          <a:p>
            <a:pPr marL="0" indent="0" algn="ctr">
              <a:lnSpc>
                <a:spcPct val="100000"/>
              </a:lnSpc>
              <a:buNone/>
            </a:pPr>
            <a:r>
              <a:rPr lang="en-CA" sz="4400" b="1" dirty="0">
                <a:latin typeface="Arial" panose="020B0604020202020204" pitchFamily="34" charset="0"/>
                <a:cs typeface="Arial" panose="020B0604020202020204" pitchFamily="34" charset="0"/>
              </a:rPr>
              <a:t>Notice others</a:t>
            </a:r>
            <a:r>
              <a:rPr lang="en-CA" sz="3200" b="0" i="0" u="none" strike="noStrike" dirty="0">
                <a:effectLst/>
                <a:latin typeface="Arial" panose="020B0604020202020204" pitchFamily="34" charset="0"/>
                <a:cs typeface="Arial" panose="020B0604020202020204" pitchFamily="34" charset="0"/>
              </a:rPr>
              <a:t> </a:t>
            </a:r>
            <a:r>
              <a:rPr lang="en-CA" sz="4400" dirty="0">
                <a:latin typeface="Arial" panose="020B0604020202020204" pitchFamily="34" charset="0"/>
                <a:cs typeface="Arial" panose="020B0604020202020204" pitchFamily="34" charset="0"/>
              </a:rPr>
              <a:t>and authentically </a:t>
            </a:r>
            <a:r>
              <a:rPr lang="en-CA" sz="4400" b="1" dirty="0">
                <a:latin typeface="Arial" panose="020B0604020202020204" pitchFamily="34" charset="0"/>
                <a:cs typeface="Arial" panose="020B0604020202020204" pitchFamily="34" charset="0"/>
              </a:rPr>
              <a:t>be</a:t>
            </a:r>
            <a:r>
              <a:rPr lang="en-CA" sz="4400" dirty="0">
                <a:latin typeface="Arial" panose="020B0604020202020204" pitchFamily="34" charset="0"/>
                <a:cs typeface="Arial" panose="020B0604020202020204" pitchFamily="34" charset="0"/>
              </a:rPr>
              <a:t> </a:t>
            </a:r>
            <a:r>
              <a:rPr lang="en-CA" sz="4400" b="1" dirty="0">
                <a:latin typeface="Arial" panose="020B0604020202020204" pitchFamily="34" charset="0"/>
                <a:cs typeface="Arial" panose="020B0604020202020204" pitchFamily="34" charset="0"/>
              </a:rPr>
              <a:t>interested</a:t>
            </a:r>
            <a:r>
              <a:rPr lang="en-CA" sz="4400" dirty="0">
                <a:latin typeface="Arial" panose="020B0604020202020204" pitchFamily="34" charset="0"/>
                <a:cs typeface="Arial" panose="020B0604020202020204" pitchFamily="34" charset="0"/>
              </a:rPr>
              <a:t> in what’s going on in their lives.</a:t>
            </a:r>
          </a:p>
        </p:txBody>
      </p:sp>
      <p:pic>
        <p:nvPicPr>
          <p:cNvPr id="7" name="Picture 6" descr="Eye">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953267" y="3005376"/>
            <a:ext cx="2714184" cy="2302945"/>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09600" y="1050613"/>
            <a:ext cx="10515600" cy="825547"/>
          </a:xfrm>
        </p:spPr>
        <p:txBody>
          <a:bodyPr/>
          <a:lstStyle/>
          <a:p>
            <a:r>
              <a:rPr lang="en-CA" b="1" dirty="0">
                <a:latin typeface="Arial" panose="020B0604020202020204" pitchFamily="34" charset="0"/>
                <a:cs typeface="Arial" panose="020B0604020202020204" pitchFamily="34" charset="0"/>
              </a:rPr>
              <a:t>Tips: Supporting a culture of mattering</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92286" y="2919082"/>
            <a:ext cx="8132682" cy="2475531"/>
          </a:xfrm>
        </p:spPr>
        <p:txBody>
          <a:bodyPr anchor="ctr">
            <a:normAutofit fontScale="85000" lnSpcReduction="10000"/>
          </a:bodyPr>
          <a:lstStyle/>
          <a:p>
            <a:pPr marL="0" indent="0" algn="ctr">
              <a:lnSpc>
                <a:spcPct val="100000"/>
              </a:lnSpc>
              <a:buNone/>
            </a:pPr>
            <a:r>
              <a:rPr lang="en-US" sz="4400" b="1" dirty="0">
                <a:latin typeface="Arial" panose="020B0604020202020204" pitchFamily="34" charset="0"/>
                <a:cs typeface="Arial" panose="020B0604020202020204" pitchFamily="34" charset="0"/>
              </a:rPr>
              <a:t>Communicate others’ importance </a:t>
            </a:r>
            <a:r>
              <a:rPr lang="en-US" sz="4400" dirty="0">
                <a:latin typeface="Arial" panose="020B0604020202020204" pitchFamily="34" charset="0"/>
                <a:cs typeface="Arial" panose="020B0604020202020204" pitchFamily="34" charset="0"/>
              </a:rPr>
              <a:t>by telling them about how their </a:t>
            </a:r>
            <a:r>
              <a:rPr lang="en-CA" sz="4400" dirty="0">
                <a:latin typeface="Arial" panose="020B0604020202020204" pitchFamily="34" charset="0"/>
                <a:cs typeface="Arial" panose="020B0604020202020204" pitchFamily="34" charset="0"/>
              </a:rPr>
              <a:t>specific strengths, aptitudes, and behaviors make a difference.</a:t>
            </a:r>
          </a:p>
        </p:txBody>
      </p:sp>
      <p:pic>
        <p:nvPicPr>
          <p:cNvPr id="7" name="Picture 6" descr="Marketing">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3802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09600" y="1012801"/>
            <a:ext cx="10515600" cy="825547"/>
          </a:xfrm>
        </p:spPr>
        <p:txBody>
          <a:bodyPr/>
          <a:lstStyle/>
          <a:p>
            <a:r>
              <a:rPr lang="en-CA" b="1" dirty="0">
                <a:latin typeface="Arial" panose="020B0604020202020204" pitchFamily="34" charset="0"/>
                <a:cs typeface="Arial" panose="020B0604020202020204" pitchFamily="34" charset="0"/>
              </a:rPr>
              <a:t>Tips: Supporting a culture of mattering</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4400" dirty="0">
                <a:latin typeface="Arial" panose="020B0604020202020204" pitchFamily="34" charset="0"/>
                <a:cs typeface="Arial" panose="020B0604020202020204" pitchFamily="34" charset="0"/>
              </a:rPr>
              <a:t>Show people they are </a:t>
            </a:r>
            <a:r>
              <a:rPr lang="en-US" sz="4400" b="1" dirty="0">
                <a:latin typeface="Arial" panose="020B0604020202020204" pitchFamily="34" charset="0"/>
                <a:cs typeface="Arial" panose="020B0604020202020204" pitchFamily="34" charset="0"/>
              </a:rPr>
              <a:t>needed.</a:t>
            </a:r>
            <a:endParaRPr lang="en-CA" sz="4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6087" b="18154"/>
          <a:stretch/>
        </p:blipFill>
        <p:spPr>
          <a:xfrm rot="2836488">
            <a:off x="557151" y="2702939"/>
            <a:ext cx="3521495" cy="2667873"/>
          </a:xfrm>
          <a:prstGeom prst="rect">
            <a:avLst/>
          </a:prstGeom>
        </p:spPr>
      </p:pic>
    </p:spTree>
    <p:extLst>
      <p:ext uri="{BB962C8B-B14F-4D97-AF65-F5344CB8AC3E}">
        <p14:creationId xmlns:p14="http://schemas.microsoft.com/office/powerpoint/2010/main" val="315892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16792" y="1050613"/>
            <a:ext cx="10515600" cy="825547"/>
          </a:xfrm>
        </p:spPr>
        <p:txBody>
          <a:bodyPr/>
          <a:lstStyle/>
          <a:p>
            <a:r>
              <a:rPr lang="en-CA" b="1" dirty="0">
                <a:latin typeface="Arial" panose="020B0604020202020204" pitchFamily="34" charset="0"/>
                <a:cs typeface="Arial" panose="020B0604020202020204" pitchFamily="34" charset="0"/>
              </a:rPr>
              <a:t>Revisiting the shared agreement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4400" dirty="0">
                <a:latin typeface="Arial" panose="020B0604020202020204" pitchFamily="34" charset="0"/>
                <a:cs typeface="Arial" panose="020B0604020202020204" pitchFamily="34" charset="0"/>
              </a:rPr>
              <a:t>Any additions or modifications?</a:t>
            </a:r>
            <a:endParaRPr lang="en-CA" sz="4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574" b="12120"/>
          <a:stretch/>
        </p:blipFill>
        <p:spPr>
          <a:xfrm>
            <a:off x="616792" y="2581784"/>
            <a:ext cx="3521495" cy="3150126"/>
          </a:xfrm>
          <a:prstGeom prst="rect">
            <a:avLst/>
          </a:prstGeom>
        </p:spPr>
      </p:pic>
    </p:spTree>
    <p:extLst>
      <p:ext uri="{BB962C8B-B14F-4D97-AF65-F5344CB8AC3E}">
        <p14:creationId xmlns:p14="http://schemas.microsoft.com/office/powerpoint/2010/main" val="1214140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solidFill>
                  <a:srgbClr val="298032"/>
                </a:solidFill>
                <a:latin typeface="Arial" panose="020B0604020202020204" pitchFamily="34" charset="0"/>
                <a:cs typeface="Arial" panose="020B0604020202020204" pitchFamily="34" charset="0"/>
              </a:rPr>
              <a:t>Notebook</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18159" y="2923351"/>
            <a:ext cx="11155679" cy="2699083"/>
          </a:xfrm>
        </p:spPr>
        <p:txBody>
          <a:bodyPr vert="horz" lIns="91440" tIns="45720" rIns="91440" bIns="45720" rtlCol="0" anchor="t">
            <a:normAutofit/>
          </a:bodyPr>
          <a:lstStyle/>
          <a:p>
            <a:pPr marL="0" indent="0" algn="ctr">
              <a:lnSpc>
                <a:spcPct val="110000"/>
              </a:lnSpc>
              <a:buNone/>
            </a:pPr>
            <a:r>
              <a:rPr lang="en-CA" sz="4400" dirty="0">
                <a:latin typeface="Arial" panose="020B0604020202020204" pitchFamily="34" charset="0"/>
                <a:cs typeface="Arial" panose="020B0604020202020204" pitchFamily="34" charset="0"/>
              </a:rPr>
              <a:t>Think about your next year self.</a:t>
            </a:r>
          </a:p>
          <a:p>
            <a:pPr marL="0" indent="0" algn="ctr">
              <a:lnSpc>
                <a:spcPct val="110000"/>
              </a:lnSpc>
              <a:buNone/>
            </a:pPr>
            <a:endParaRPr lang="en-CA" sz="4400" dirty="0">
              <a:latin typeface="Arial" panose="020B0604020202020204" pitchFamily="34" charset="0"/>
              <a:cs typeface="Arial" panose="020B0604020202020204" pitchFamily="34" charset="0"/>
            </a:endParaRPr>
          </a:p>
          <a:p>
            <a:pPr marL="0" indent="0" algn="ctr">
              <a:lnSpc>
                <a:spcPct val="110000"/>
              </a:lnSpc>
              <a:buNone/>
            </a:pPr>
            <a:r>
              <a:rPr lang="en-CA" sz="4400" dirty="0">
                <a:latin typeface="Arial" panose="020B0604020202020204" pitchFamily="34" charset="0"/>
                <a:cs typeface="Arial" panose="020B0604020202020204" pitchFamily="34" charset="0"/>
              </a:rPr>
              <a:t>Write yourself an encouraging message!</a:t>
            </a:r>
          </a:p>
        </p:txBody>
      </p:sp>
    </p:spTree>
    <p:extLst>
      <p:ext uri="{BB962C8B-B14F-4D97-AF65-F5344CB8AC3E}">
        <p14:creationId xmlns:p14="http://schemas.microsoft.com/office/powerpoint/2010/main" val="703960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95" y="1217544"/>
            <a:ext cx="3444240" cy="1325563"/>
          </a:xfrm>
        </p:spPr>
        <p:txBody>
          <a:bodyPr vert="horz" lIns="91440" tIns="45720" rIns="91440" bIns="45720" rtlCol="0" anchor="ctr">
            <a:noAutofit/>
          </a:bodyPr>
          <a:lstStyle/>
          <a:p>
            <a:pPr>
              <a:lnSpc>
                <a:spcPct val="110000"/>
              </a:lnSpc>
            </a:pPr>
            <a:r>
              <a:rPr lang="en-CA" sz="4000" b="1" dirty="0">
                <a:latin typeface="Arial" panose="020B0604020202020204" pitchFamily="34" charset="0"/>
                <a:cs typeface="Arial" panose="020B0604020202020204" pitchFamily="34" charset="0"/>
              </a:rPr>
              <a:t>A few ideas/</a:t>
            </a:r>
            <a:br>
              <a:rPr lang="en-CA" sz="4000" b="1" dirty="0">
                <a:latin typeface="Arial" panose="020B0604020202020204" pitchFamily="34" charset="0"/>
                <a:cs typeface="Arial" panose="020B0604020202020204" pitchFamily="34" charset="0"/>
              </a:rPr>
            </a:br>
            <a:r>
              <a:rPr lang="en-CA" sz="4000" b="1" dirty="0">
                <a:latin typeface="Arial" panose="020B0604020202020204" pitchFamily="34" charset="0"/>
                <a:cs typeface="Arial" panose="020B0604020202020204" pitchFamily="34" charset="0"/>
              </a:rPr>
              <a:t>reminders</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136064"/>
            <a:ext cx="8117205" cy="4031873"/>
          </a:xfrm>
          <a:prstGeom prst="rect">
            <a:avLst/>
          </a:prstGeom>
          <a:noFill/>
        </p:spPr>
        <p:txBody>
          <a:bodyPr wrap="square">
            <a:spAutoFit/>
          </a:bodyPr>
          <a:lstStyle/>
          <a:p>
            <a:pPr marL="342900" lvl="0" indent="-342900">
              <a:spcBef>
                <a:spcPts val="1200"/>
              </a:spcBef>
              <a:spcAft>
                <a:spcPts val="1200"/>
              </a:spcAft>
              <a:buFont typeface="Symbol" pitchFamily="2" charset="2"/>
              <a:buChar char=""/>
            </a:pPr>
            <a:r>
              <a:rPr lang="en-US" sz="3600" dirty="0">
                <a:solidFill>
                  <a:srgbClr val="0072B7"/>
                </a:solidFill>
                <a:effectLst/>
                <a:latin typeface="Arial" panose="020B0604020202020204" pitchFamily="34" charset="0"/>
                <a:ea typeface="Roboto" panose="02000000000000000000" pitchFamily="2" charset="0"/>
                <a:cs typeface="Arial" panose="020B0604020202020204" pitchFamily="34" charset="0"/>
              </a:rPr>
              <a:t>Strategies you’ve used to overcome past challenges </a:t>
            </a:r>
          </a:p>
          <a:p>
            <a:pPr marL="342900" lvl="0" indent="-342900">
              <a:spcBef>
                <a:spcPts val="1200"/>
              </a:spcBef>
              <a:spcAft>
                <a:spcPts val="1200"/>
              </a:spcAft>
              <a:buFont typeface="Symbol" pitchFamily="2" charset="2"/>
              <a:buChar char=""/>
            </a:pPr>
            <a:r>
              <a:rPr lang="en-US" sz="3600" dirty="0">
                <a:solidFill>
                  <a:srgbClr val="0072B7"/>
                </a:solidFill>
                <a:effectLst/>
                <a:latin typeface="Arial" panose="020B0604020202020204" pitchFamily="34" charset="0"/>
                <a:ea typeface="Roboto" panose="02000000000000000000" pitchFamily="2" charset="0"/>
                <a:cs typeface="Arial" panose="020B0604020202020204" pitchFamily="34" charset="0"/>
              </a:rPr>
              <a:t>Situations where the outcome wasn’t as you expected it and it turn out okay  </a:t>
            </a:r>
          </a:p>
          <a:p>
            <a:pPr marL="342900" lvl="0" indent="-342900">
              <a:spcBef>
                <a:spcPts val="1200"/>
              </a:spcBef>
              <a:spcAft>
                <a:spcPts val="1200"/>
              </a:spcAft>
              <a:buFont typeface="Symbol" pitchFamily="2" charset="2"/>
              <a:buChar char=""/>
            </a:pPr>
            <a:r>
              <a:rPr lang="en-US" sz="3600" dirty="0">
                <a:solidFill>
                  <a:srgbClr val="0072B7"/>
                </a:solidFill>
                <a:latin typeface="Arial" panose="020B0604020202020204" pitchFamily="34" charset="0"/>
                <a:ea typeface="Roboto" panose="02000000000000000000" pitchFamily="2" charset="0"/>
                <a:cs typeface="Arial" panose="020B0604020202020204" pitchFamily="34" charset="0"/>
              </a:rPr>
              <a:t>Encouraging words</a:t>
            </a:r>
            <a:endParaRPr lang="en-CA" sz="3600" dirty="0">
              <a:solidFill>
                <a:srgbClr val="0072B7"/>
              </a:solidFill>
              <a:effectLst/>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516698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0" y="0"/>
            <a:ext cx="12146902" cy="968269"/>
          </a:xfrm>
        </p:spPr>
        <p:txBody>
          <a:bodyPr>
            <a:normAutofit/>
          </a:bodyPr>
          <a:lstStyle/>
          <a:p>
            <a:r>
              <a:rPr lang="en-CA" b="1" dirty="0">
                <a:latin typeface="Arial" panose="020B0604020202020204" pitchFamily="34" charset="0"/>
                <a:cs typeface="Arial" panose="020B0604020202020204" pitchFamily="34" charset="0"/>
              </a:rPr>
              <a:t>SAMPLE MESSAGE</a:t>
            </a:r>
          </a:p>
        </p:txBody>
      </p:sp>
      <p:sp>
        <p:nvSpPr>
          <p:cNvPr id="4" name="TextBox 3">
            <a:extLst>
              <a:ext uri="{FF2B5EF4-FFF2-40B4-BE49-F238E27FC236}">
                <a16:creationId xmlns:a16="http://schemas.microsoft.com/office/drawing/2014/main" id="{62072EDA-26D3-DCD3-7F7F-667EF288E62F}"/>
              </a:ext>
            </a:extLst>
          </p:cNvPr>
          <p:cNvSpPr txBox="1"/>
          <p:nvPr/>
        </p:nvSpPr>
        <p:spPr>
          <a:xfrm>
            <a:off x="0" y="1253629"/>
            <a:ext cx="12191999" cy="5180329"/>
          </a:xfrm>
          <a:prstGeom prst="rect">
            <a:avLst/>
          </a:prstGeom>
          <a:noFill/>
        </p:spPr>
        <p:txBody>
          <a:bodyPr wrap="square">
            <a:spAutoFit/>
          </a:bodyPr>
          <a:lstStyle/>
          <a:p>
            <a:pPr marL="571500">
              <a:spcBef>
                <a:spcPts val="1740"/>
              </a:spcBef>
              <a:spcAft>
                <a:spcPts val="0"/>
              </a:spcAft>
            </a:pPr>
            <a:r>
              <a:rPr lang="en-US" sz="1800" i="1" spc="-20" dirty="0">
                <a:effectLst/>
                <a:latin typeface="Arial" panose="020B0604020202020204" pitchFamily="34" charset="0"/>
                <a:ea typeface="Arial" panose="020B0604020202020204" pitchFamily="34" charset="0"/>
              </a:rPr>
              <a:t>Dear</a:t>
            </a:r>
            <a:r>
              <a:rPr lang="en-US" sz="1800" i="1" spc="-60"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next</a:t>
            </a:r>
            <a:r>
              <a:rPr lang="en-US" sz="1800" i="1" spc="-55"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year</a:t>
            </a:r>
            <a:r>
              <a:rPr lang="en-US" sz="1800" i="1" spc="-55"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self,</a:t>
            </a:r>
            <a:endParaRPr lang="en-CA" sz="1800" dirty="0">
              <a:effectLst/>
              <a:latin typeface="Arial" panose="020B0604020202020204" pitchFamily="34" charset="0"/>
              <a:ea typeface="Arial" panose="020B0604020202020204" pitchFamily="34" charset="0"/>
            </a:endParaRPr>
          </a:p>
          <a:p>
            <a:pPr>
              <a:spcBef>
                <a:spcPts val="15"/>
              </a:spcBef>
            </a:pPr>
            <a:r>
              <a:rPr lang="en-US" sz="1800" i="1"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71500" marR="570230">
              <a:lnSpc>
                <a:spcPct val="102000"/>
              </a:lnSpc>
              <a:spcAft>
                <a:spcPts val="0"/>
              </a:spcAft>
            </a:pPr>
            <a:r>
              <a:rPr lang="en-US" sz="1800" i="1" dirty="0">
                <a:effectLst/>
                <a:latin typeface="Arial" panose="020B0604020202020204" pitchFamily="34" charset="0"/>
                <a:ea typeface="Arial" panose="020B0604020202020204" pitchFamily="34" charset="0"/>
              </a:rPr>
              <a:t>I</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want</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tell</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how</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proud</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am</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of</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You’re</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trying</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many</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new</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things,</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which</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isn’t</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always</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easy</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for</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 But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are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doing</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know</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not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everything</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turned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out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exactly</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planned,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that’s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okay!</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 </a:t>
            </a:r>
            <a:r>
              <a:rPr lang="en-US" sz="1800" b="1" i="1" dirty="0">
                <a:effectLst/>
                <a:latin typeface="Arial-BoldItalicMT"/>
                <a:ea typeface="Arial" panose="020B0604020202020204" pitchFamily="34" charset="0"/>
              </a:rPr>
              <a:t>can’t</a:t>
            </a:r>
            <a:r>
              <a:rPr lang="en-US" sz="1800" b="1" i="1" spc="-70" dirty="0">
                <a:effectLst/>
                <a:latin typeface="Arial-BoldItalicMT"/>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75" dirty="0">
                <a:effectLst/>
                <a:latin typeface="Arial" panose="020B0604020202020204" pitchFamily="34" charset="0"/>
                <a:ea typeface="Arial" panose="020B0604020202020204" pitchFamily="34" charset="0"/>
              </a:rPr>
              <a:t> </a:t>
            </a:r>
            <a:r>
              <a:rPr lang="en-US" sz="1800" b="1" i="1" dirty="0">
                <a:effectLst/>
                <a:latin typeface="Arial-BoldItalicMT"/>
                <a:ea typeface="Arial" panose="020B0604020202020204" pitchFamily="34" charset="0"/>
              </a:rPr>
              <a:t>don’t</a:t>
            </a:r>
            <a:r>
              <a:rPr lang="en-US" sz="1800" b="1" i="1" spc="-75" dirty="0">
                <a:effectLst/>
                <a:latin typeface="Arial-BoldItalicMT"/>
                <a:ea typeface="Arial" panose="020B0604020202020204" pitchFamily="34" charset="0"/>
              </a:rPr>
              <a:t> </a:t>
            </a:r>
            <a:r>
              <a:rPr lang="en-US" sz="1800" i="1" dirty="0">
                <a:effectLst/>
                <a:latin typeface="Arial" panose="020B0604020202020204" pitchFamily="34" charset="0"/>
                <a:ea typeface="Arial" panose="020B0604020202020204" pitchFamily="34" charset="0"/>
              </a:rPr>
              <a:t>control</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everything.</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You’re</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challenging</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yourself</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doing</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something</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different.</a:t>
            </a:r>
            <a:r>
              <a:rPr lang="en-US" sz="1800" i="1" spc="-7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You’re outside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comfort</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zone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that</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takes</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courage.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Ups</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downs</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are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part</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of</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process.</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Everyone</a:t>
            </a:r>
            <a:r>
              <a:rPr lang="en-US" sz="1800" i="1" spc="-30"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has them,</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will,</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too.</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never</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stuck!</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learning</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things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didn’t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know</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before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might start</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see</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things</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differently</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or</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become</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interested</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in</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something</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hadn’t</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thought</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of</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before.</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If</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1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change direction</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going</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make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happier,</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that’s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GOOD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thing.</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No</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one</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this</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all</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figured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out,</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 don’t</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have</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either.</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Just</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take</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one</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step</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at</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time,</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focus</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on</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what’s</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important</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stay</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connected</a:t>
            </a:r>
            <a:r>
              <a:rPr lang="en-US" sz="1800" i="1" spc="-2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 the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people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who</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matter</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most.</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Take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care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of</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yourself</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take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some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time</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do</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what</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makes</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happy</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now</a:t>
            </a:r>
            <a:r>
              <a:rPr lang="en-US" sz="1800" i="1" spc="-6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 then,</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deserve</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And</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know</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like</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do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things</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yourself,</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but</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it’s</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okay</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to</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ask</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for</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help</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if</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you</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need</a:t>
            </a:r>
            <a:r>
              <a:rPr lang="en-US" sz="1800" i="1" spc="-35" dirty="0">
                <a:effectLst/>
                <a:latin typeface="Arial" panose="020B0604020202020204" pitchFamily="34" charset="0"/>
                <a:ea typeface="Arial" panose="020B0604020202020204" pitchFamily="34" charset="0"/>
              </a:rPr>
              <a:t> </a:t>
            </a:r>
            <a:r>
              <a:rPr lang="en-US" sz="1800" i="1" dirty="0">
                <a:effectLst/>
                <a:latin typeface="Arial" panose="020B0604020202020204" pitchFamily="34" charset="0"/>
                <a:ea typeface="Arial" panose="020B0604020202020204" pitchFamily="34" charset="0"/>
              </a:rPr>
              <a:t>it.</a:t>
            </a:r>
            <a:endParaRPr lang="en-CA" sz="1800" dirty="0">
              <a:effectLst/>
              <a:latin typeface="Arial" panose="020B0604020202020204" pitchFamily="34" charset="0"/>
              <a:ea typeface="Arial" panose="020B0604020202020204" pitchFamily="34" charset="0"/>
            </a:endParaRPr>
          </a:p>
          <a:p>
            <a:pPr>
              <a:spcBef>
                <a:spcPts val="10"/>
              </a:spcBef>
            </a:pPr>
            <a:r>
              <a:rPr lang="en-US" sz="1800" i="1"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71500" marR="570230">
              <a:lnSpc>
                <a:spcPct val="102000"/>
              </a:lnSpc>
              <a:spcAft>
                <a:spcPts val="0"/>
              </a:spcAft>
            </a:pPr>
            <a:r>
              <a:rPr lang="en-US" sz="1800" i="1" spc="-10" dirty="0">
                <a:effectLst/>
                <a:latin typeface="Arial" panose="020B0604020202020204" pitchFamily="34" charset="0"/>
                <a:ea typeface="Arial" panose="020B0604020202020204" pitchFamily="34" charset="0"/>
              </a:rPr>
              <a:t>Remember,</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are</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so</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much</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more</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than</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your</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marks</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or</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job,</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and</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are</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valuable</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no</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matter</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what</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career</a:t>
            </a:r>
            <a:r>
              <a:rPr lang="en-US" sz="1800" i="1" spc="-4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 have.</a:t>
            </a:r>
            <a:r>
              <a:rPr lang="en-US" sz="1800" i="1" spc="-6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Be</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kind</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to</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yourself.</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It</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may</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not</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always</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be</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easy,</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but</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are</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doing</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the</a:t>
            </a:r>
            <a:r>
              <a:rPr lang="en-US" sz="1800" i="1" spc="-6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best</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can</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and</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that’s</a:t>
            </a:r>
            <a:r>
              <a:rPr lang="en-US" sz="1800" i="1" spc="-5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enough.</a:t>
            </a:r>
            <a:endParaRPr lang="en-CA" sz="1800" dirty="0">
              <a:effectLst/>
              <a:latin typeface="Arial" panose="020B0604020202020204" pitchFamily="34" charset="0"/>
              <a:ea typeface="Arial" panose="020B0604020202020204" pitchFamily="34" charset="0"/>
            </a:endParaRPr>
          </a:p>
          <a:p>
            <a:pPr marL="571500" marR="3917315">
              <a:lnSpc>
                <a:spcPts val="2600"/>
              </a:lnSpc>
              <a:spcBef>
                <a:spcPts val="245"/>
              </a:spcBef>
              <a:spcAft>
                <a:spcPts val="0"/>
              </a:spcAft>
            </a:pPr>
            <a:r>
              <a:rPr lang="en-US" sz="1800" i="1" spc="-10" dirty="0">
                <a:effectLst/>
                <a:latin typeface="Arial" panose="020B0604020202020204" pitchFamily="34" charset="0"/>
                <a:ea typeface="Arial" panose="020B0604020202020204" pitchFamily="34" charset="0"/>
              </a:rPr>
              <a:t>Keep</a:t>
            </a:r>
            <a:r>
              <a:rPr lang="en-US" sz="1800" i="1" spc="-7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going.</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can</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do</a:t>
            </a:r>
            <a:r>
              <a:rPr lang="en-US" sz="1800" i="1" spc="-7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this,</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too.</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I</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believe</a:t>
            </a:r>
            <a:r>
              <a:rPr lang="en-US" sz="1800" i="1" spc="-7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in</a:t>
            </a:r>
            <a:r>
              <a:rPr lang="en-US" sz="1800" i="1" spc="-65"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you. </a:t>
            </a:r>
            <a:r>
              <a:rPr lang="en-US" sz="1800" i="1" dirty="0">
                <a:effectLst/>
                <a:latin typeface="Arial" panose="020B0604020202020204" pitchFamily="34" charset="0"/>
                <a:ea typeface="Arial" panose="020B0604020202020204" pitchFamily="34" charset="0"/>
              </a:rPr>
              <a:t>Yours truly,</a:t>
            </a:r>
          </a:p>
          <a:p>
            <a:pPr marL="571500" marR="3917315">
              <a:lnSpc>
                <a:spcPts val="2600"/>
              </a:lnSpc>
              <a:spcBef>
                <a:spcPts val="245"/>
              </a:spcBef>
              <a:spcAft>
                <a:spcPts val="0"/>
              </a:spcAft>
            </a:pPr>
            <a:endParaRPr lang="en-CA" sz="1800" dirty="0">
              <a:effectLst/>
              <a:latin typeface="Arial" panose="020B0604020202020204" pitchFamily="34" charset="0"/>
              <a:ea typeface="Arial" panose="020B0604020202020204" pitchFamily="34" charset="0"/>
            </a:endParaRPr>
          </a:p>
          <a:p>
            <a:pPr marL="571500">
              <a:lnSpc>
                <a:spcPts val="1015"/>
              </a:lnSpc>
            </a:pPr>
            <a:r>
              <a:rPr lang="en-US" sz="1800" i="1" spc="-20" dirty="0">
                <a:effectLst/>
                <a:latin typeface="Arial" panose="020B0604020202020204" pitchFamily="34" charset="0"/>
                <a:ea typeface="Arial" panose="020B0604020202020204" pitchFamily="34" charset="0"/>
              </a:rPr>
              <a:t>Your</a:t>
            </a:r>
            <a:r>
              <a:rPr lang="en-US" sz="1800" i="1" spc="-45"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last</a:t>
            </a:r>
            <a:r>
              <a:rPr lang="en-US" sz="1800" i="1" spc="-45"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year</a:t>
            </a:r>
            <a:r>
              <a:rPr lang="en-US" sz="1800" i="1" spc="-40" dirty="0">
                <a:effectLst/>
                <a:latin typeface="Arial" panose="020B0604020202020204" pitchFamily="34" charset="0"/>
                <a:ea typeface="Arial" panose="020B0604020202020204" pitchFamily="34" charset="0"/>
              </a:rPr>
              <a:t> </a:t>
            </a:r>
            <a:r>
              <a:rPr lang="en-US" sz="1800" i="1" spc="-20" dirty="0">
                <a:effectLst/>
                <a:latin typeface="Arial" panose="020B0604020202020204" pitchFamily="34" charset="0"/>
                <a:ea typeface="Arial" panose="020B0604020202020204" pitchFamily="34" charset="0"/>
              </a:rPr>
              <a:t>self</a:t>
            </a:r>
            <a:endParaRPr lang="en-CA"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196855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321627"/>
            <a:ext cx="9024513" cy="1078327"/>
          </a:xfrm>
        </p:spPr>
        <p:txBody>
          <a:bodyPr>
            <a:normAutofit/>
          </a:bodyPr>
          <a:lstStyle/>
          <a:p>
            <a:pPr algn="ctr"/>
            <a:r>
              <a:rPr lang="en-CA" sz="6000" b="1" dirty="0">
                <a:solidFill>
                  <a:srgbClr val="298032"/>
                </a:solidFill>
                <a:latin typeface="Arial" panose="020B0604020202020204" pitchFamily="34" charset="0"/>
                <a:cs typeface="Arial" panose="020B0604020202020204" pitchFamily="34" charset="0"/>
              </a:rPr>
              <a:t>Notebook Wrap Up</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18159" y="2923351"/>
            <a:ext cx="11155679" cy="2699083"/>
          </a:xfrm>
        </p:spPr>
        <p:txBody>
          <a:bodyPr vert="horz" lIns="91440" tIns="45720" rIns="91440" bIns="45720" rtlCol="0" anchor="t">
            <a:noAutofit/>
          </a:bodyPr>
          <a:lstStyle/>
          <a:p>
            <a:pPr marL="0" lvl="0" indent="0" algn="just">
              <a:lnSpc>
                <a:spcPct val="110000"/>
              </a:lnSpc>
              <a:spcBef>
                <a:spcPts val="1540"/>
              </a:spcBef>
              <a:spcAft>
                <a:spcPts val="1200"/>
              </a:spcAft>
              <a:buNone/>
            </a:pPr>
            <a:r>
              <a:rPr lang="en-CA" sz="3600" dirty="0">
                <a:latin typeface="Arial" panose="020B0604020202020204" pitchFamily="34" charset="0"/>
                <a:cs typeface="Arial" panose="020B0604020202020204" pitchFamily="34" charset="0"/>
              </a:rPr>
              <a:t>For myself and for others:</a:t>
            </a:r>
          </a:p>
          <a:p>
            <a:pPr marL="0" lvl="0" indent="0" algn="ctr">
              <a:lnSpc>
                <a:spcPct val="110000"/>
              </a:lnSpc>
              <a:spcBef>
                <a:spcPts val="1540"/>
              </a:spcBef>
              <a:spcAft>
                <a:spcPts val="1200"/>
              </a:spcAft>
              <a:buNone/>
            </a:pPr>
            <a:r>
              <a:rPr lang="en-CA" sz="3600" dirty="0">
                <a:latin typeface="Arial" panose="020B0604020202020204" pitchFamily="34" charset="0"/>
                <a:cs typeface="Arial" panose="020B0604020202020204" pitchFamily="34" charset="0"/>
              </a:rPr>
              <a:t>What am I already doing well? </a:t>
            </a:r>
          </a:p>
          <a:p>
            <a:pPr marL="0" lvl="0" indent="0" algn="ctr">
              <a:lnSpc>
                <a:spcPct val="110000"/>
              </a:lnSpc>
              <a:spcBef>
                <a:spcPts val="1540"/>
              </a:spcBef>
              <a:spcAft>
                <a:spcPts val="1200"/>
              </a:spcAft>
              <a:buNone/>
            </a:pPr>
            <a:r>
              <a:rPr lang="en-CA" sz="3600" dirty="0">
                <a:latin typeface="Arial" panose="020B0604020202020204" pitchFamily="34" charset="0"/>
                <a:cs typeface="Arial" panose="020B0604020202020204" pitchFamily="34" charset="0"/>
              </a:rPr>
              <a:t>What would I like to try?</a:t>
            </a:r>
          </a:p>
        </p:txBody>
      </p:sp>
    </p:spTree>
    <p:extLst>
      <p:ext uri="{BB962C8B-B14F-4D97-AF65-F5344CB8AC3E}">
        <p14:creationId xmlns:p14="http://schemas.microsoft.com/office/powerpoint/2010/main" val="15489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4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Key messages</a:t>
            </a: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677871" y="95942"/>
            <a:ext cx="5019176" cy="4837315"/>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20000"/>
              </a:lnSpc>
              <a:spcAft>
                <a:spcPts val="1200"/>
              </a:spcAft>
              <a:buNone/>
            </a:pPr>
            <a:r>
              <a:rPr lang="en-US" sz="4000" dirty="0">
                <a:solidFill>
                  <a:srgbClr val="0072B7"/>
                </a:solidFill>
                <a:latin typeface="Arial" panose="020B0604020202020204" pitchFamily="34" charset="0"/>
                <a:ea typeface="Roboto" panose="02000000000000000000" pitchFamily="2" charset="0"/>
                <a:cs typeface="Arial" panose="020B0604020202020204" pitchFamily="34" charset="0"/>
              </a:rPr>
              <a:t>Mattering is important.</a:t>
            </a:r>
          </a:p>
          <a:p>
            <a:pPr marL="0" indent="0">
              <a:lnSpc>
                <a:spcPct val="120000"/>
              </a:lnSpc>
              <a:spcAft>
                <a:spcPts val="1200"/>
              </a:spcAft>
              <a:buNone/>
            </a:pPr>
            <a:r>
              <a:rPr lang="en-US" sz="4000" dirty="0">
                <a:solidFill>
                  <a:srgbClr val="0072B7"/>
                </a:solidFill>
                <a:latin typeface="Arial" panose="020B0604020202020204" pitchFamily="34" charset="0"/>
                <a:ea typeface="Roboto" panose="02000000000000000000" pitchFamily="2" charset="0"/>
                <a:cs typeface="Arial" panose="020B0604020202020204" pitchFamily="34" charset="0"/>
              </a:rPr>
              <a:t>So is positively contributing to a culture that promotes mattering for yourself and others.</a:t>
            </a:r>
          </a:p>
        </p:txBody>
      </p:sp>
    </p:spTree>
    <p:extLst>
      <p:ext uri="{BB962C8B-B14F-4D97-AF65-F5344CB8AC3E}">
        <p14:creationId xmlns:p14="http://schemas.microsoft.com/office/powerpoint/2010/main" val="311933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Skills4Life</a:t>
            </a:r>
            <a:br>
              <a:rPr lang="en-CA" sz="4800" b="1" dirty="0">
                <a:latin typeface="Arial" panose="020B0604020202020204" pitchFamily="34" charset="0"/>
                <a:cs typeface="Arial" panose="020B0604020202020204" pitchFamily="34" charset="0"/>
              </a:rPr>
            </a:br>
            <a:r>
              <a:rPr lang="en-CA" sz="4800" b="1" dirty="0">
                <a:latin typeface="Arial" panose="020B0604020202020204" pitchFamily="34" charset="0"/>
                <a:cs typeface="Arial" panose="020B0604020202020204" pitchFamily="34" charset="0"/>
              </a:rPr>
              <a:t>goals</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305068"/>
            <a:ext cx="8117205" cy="6001643"/>
          </a:xfrm>
          <a:prstGeom prst="rect">
            <a:avLst/>
          </a:prstGeom>
          <a:noFill/>
        </p:spPr>
        <p:txBody>
          <a:bodyPr wrap="square" lIns="91440" tIns="45720" rIns="91440" bIns="45720" anchor="t">
            <a:spAutoFit/>
          </a:bodyPr>
          <a:lstStyle/>
          <a:p>
            <a:pPr lvl="0">
              <a:spcBef>
                <a:spcPts val="1200"/>
              </a:spcBef>
              <a:spcAft>
                <a:spcPts val="1200"/>
              </a:spcAft>
              <a:buClr>
                <a:srgbClr val="0072BC"/>
              </a:buClr>
              <a:buSzPts val="1400"/>
            </a:pPr>
            <a:r>
              <a:rPr lang="en-US" sz="3200" dirty="0">
                <a:solidFill>
                  <a:srgbClr val="0072B7"/>
                </a:solidFill>
                <a:latin typeface="Arial" panose="020B0604020202020204" pitchFamily="34" charset="0"/>
                <a:ea typeface="Roboto" panose="02000000000000000000" pitchFamily="2" charset="0"/>
                <a:cs typeface="Arial" panose="020B0604020202020204" pitchFamily="34" charset="0"/>
              </a:rPr>
              <a:t>In this unit, we will:</a:t>
            </a:r>
          </a:p>
          <a:p>
            <a:pPr marL="342900" lvl="0" indent="-342900">
              <a:spcBef>
                <a:spcPts val="1200"/>
              </a:spcBef>
              <a:spcAft>
                <a:spcPts val="1200"/>
              </a:spcAft>
              <a:buClr>
                <a:srgbClr val="0072BC"/>
              </a:buClr>
              <a:buSzPts val="1400"/>
              <a:buFont typeface="Arial" panose="020B0604020202020204" pitchFamily="34" charset="0"/>
              <a:buChar char="•"/>
            </a:pPr>
            <a:r>
              <a:rPr lang="en-US" sz="2800" dirty="0">
                <a:solidFill>
                  <a:srgbClr val="0072B7"/>
                </a:solidFill>
                <a:latin typeface="Arial" panose="020B0604020202020204" pitchFamily="34" charset="0"/>
                <a:ea typeface="Roboto" panose="02000000000000000000" pitchFamily="2" charset="0"/>
                <a:cs typeface="Arial" panose="020B0604020202020204" pitchFamily="34" charset="0"/>
              </a:rPr>
              <a:t>Understand the importance of mattering and positive motivation</a:t>
            </a:r>
            <a:endParaRPr lang="en-CA" sz="2800" dirty="0">
              <a:solidFill>
                <a:srgbClr val="0072B7"/>
              </a:solidFill>
              <a:latin typeface="Arial" panose="020B0604020202020204" pitchFamily="34" charset="0"/>
              <a:ea typeface="Roboto" panose="02000000000000000000" pitchFamily="2" charset="0"/>
              <a:cs typeface="Arial" panose="020B0604020202020204" pitchFamily="34" charset="0"/>
            </a:endParaRPr>
          </a:p>
          <a:p>
            <a:pPr marL="342900" lvl="0" indent="-342900">
              <a:spcBef>
                <a:spcPts val="1200"/>
              </a:spcBef>
              <a:spcAft>
                <a:spcPts val="1200"/>
              </a:spcAft>
              <a:buClr>
                <a:srgbClr val="0072BC"/>
              </a:buClr>
              <a:buSzPts val="1400"/>
              <a:buFont typeface="Arial" panose="020B0604020202020204" pitchFamily="34" charset="0"/>
              <a:buChar char="•"/>
            </a:pPr>
            <a:r>
              <a:rPr lang="en-US" sz="2800" dirty="0">
                <a:solidFill>
                  <a:srgbClr val="0072B7"/>
                </a:solidFill>
                <a:latin typeface="Arial" panose="020B0604020202020204" pitchFamily="34" charset="0"/>
                <a:ea typeface="Roboto" panose="02000000000000000000" pitchFamily="2" charset="0"/>
                <a:cs typeface="Arial" panose="020B0604020202020204" pitchFamily="34" charset="0"/>
              </a:rPr>
              <a:t>Explore our identities and acknowledge our strengths </a:t>
            </a:r>
            <a:endParaRPr lang="en-CA" sz="2800" dirty="0">
              <a:solidFill>
                <a:srgbClr val="0072B7"/>
              </a:solidFill>
              <a:latin typeface="Arial" panose="020B0604020202020204" pitchFamily="34" charset="0"/>
              <a:ea typeface="Roboto" panose="02000000000000000000" pitchFamily="2" charset="0"/>
              <a:cs typeface="Arial" panose="020B0604020202020204" pitchFamily="34" charset="0"/>
            </a:endParaRPr>
          </a:p>
          <a:p>
            <a:pPr marL="342900" lvl="0" indent="-342900">
              <a:spcBef>
                <a:spcPts val="1200"/>
              </a:spcBef>
              <a:spcAft>
                <a:spcPts val="1200"/>
              </a:spcAft>
              <a:buClr>
                <a:srgbClr val="0072BC"/>
              </a:buClr>
              <a:buSzPts val="1400"/>
              <a:buFont typeface="Arial" panose="020B0604020202020204" pitchFamily="34" charset="0"/>
              <a:buChar char="•"/>
            </a:pPr>
            <a:r>
              <a:rPr lang="en-US" sz="2800" dirty="0">
                <a:solidFill>
                  <a:srgbClr val="0072B7"/>
                </a:solidFill>
                <a:latin typeface="Arial" panose="020B0604020202020204" pitchFamily="34" charset="0"/>
                <a:ea typeface="Roboto" panose="02000000000000000000" pitchFamily="2" charset="0"/>
                <a:cs typeface="Arial" panose="020B0604020202020204" pitchFamily="34" charset="0"/>
              </a:rPr>
              <a:t>Learn effective communication and conflict resolution skills </a:t>
            </a:r>
            <a:endParaRPr lang="en-CA" sz="2800" dirty="0">
              <a:solidFill>
                <a:srgbClr val="0072B7"/>
              </a:solidFill>
              <a:latin typeface="Arial" panose="020B0604020202020204" pitchFamily="34" charset="0"/>
              <a:ea typeface="Roboto" panose="02000000000000000000" pitchFamily="2" charset="0"/>
              <a:cs typeface="Arial" panose="020B0604020202020204" pitchFamily="34" charset="0"/>
            </a:endParaRPr>
          </a:p>
          <a:p>
            <a:pPr marL="342900" lvl="0" indent="-342900">
              <a:spcBef>
                <a:spcPts val="1200"/>
              </a:spcBef>
              <a:spcAft>
                <a:spcPts val="1200"/>
              </a:spcAft>
              <a:buClr>
                <a:srgbClr val="0072BC"/>
              </a:buClr>
              <a:buSzPts val="1400"/>
              <a:buFont typeface="Arial" panose="020B0604020202020204" pitchFamily="34" charset="0"/>
              <a:buChar char="•"/>
            </a:pPr>
            <a:r>
              <a:rPr lang="en-US" sz="2800" dirty="0">
                <a:solidFill>
                  <a:srgbClr val="0072B7"/>
                </a:solidFill>
                <a:latin typeface="Arial" panose="020B0604020202020204" pitchFamily="34" charset="0"/>
                <a:ea typeface="Roboto" panose="02000000000000000000" pitchFamily="2" charset="0"/>
                <a:cs typeface="Arial" panose="020B0604020202020204" pitchFamily="34" charset="0"/>
              </a:rPr>
              <a:t>Examine the stress linked to change and transitions and </a:t>
            </a:r>
          </a:p>
          <a:p>
            <a:pPr marL="342900" lvl="0" indent="-342900">
              <a:spcBef>
                <a:spcPts val="1200"/>
              </a:spcBef>
              <a:spcAft>
                <a:spcPts val="1200"/>
              </a:spcAft>
              <a:buClr>
                <a:srgbClr val="0072BC"/>
              </a:buClr>
              <a:buSzPts val="1400"/>
              <a:buFont typeface="Arial" panose="020B0604020202020204" pitchFamily="34" charset="0"/>
              <a:buChar char="•"/>
            </a:pPr>
            <a:r>
              <a:rPr lang="en-US" sz="2800" dirty="0">
                <a:solidFill>
                  <a:srgbClr val="0072B7"/>
                </a:solidFill>
                <a:latin typeface="Arial" panose="020B0604020202020204" pitchFamily="34" charset="0"/>
                <a:ea typeface="Roboto" panose="02000000000000000000" pitchFamily="2" charset="0"/>
                <a:cs typeface="Arial" panose="020B0604020202020204" pitchFamily="34" charset="0"/>
              </a:rPr>
              <a:t>Identify strategies to help manage stress </a:t>
            </a:r>
            <a:endParaRPr lang="en-CA" sz="2800" dirty="0">
              <a:solidFill>
                <a:srgbClr val="0072B7"/>
              </a:solidFill>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05093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We are learning</a:t>
            </a:r>
          </a:p>
        </p:txBody>
      </p:sp>
      <p:sp>
        <p:nvSpPr>
          <p:cNvPr id="5" name="TextBox 4">
            <a:extLst>
              <a:ext uri="{FF2B5EF4-FFF2-40B4-BE49-F238E27FC236}">
                <a16:creationId xmlns:a16="http://schemas.microsoft.com/office/drawing/2014/main" id="{860F39DF-2664-3BFB-AB9D-264946A9CF54}"/>
              </a:ext>
            </a:extLst>
          </p:cNvPr>
          <p:cNvSpPr txBox="1"/>
          <p:nvPr/>
        </p:nvSpPr>
        <p:spPr>
          <a:xfrm>
            <a:off x="4217979" y="299240"/>
            <a:ext cx="7354390" cy="5632311"/>
          </a:xfrm>
          <a:prstGeom prst="rect">
            <a:avLst/>
          </a:prstGeom>
          <a:noFill/>
        </p:spPr>
        <p:txBody>
          <a:bodyPr wrap="square" lIns="91440" tIns="45720" rIns="91440" bIns="45720" anchor="t">
            <a:spAutoFit/>
          </a:bodyPr>
          <a:lstStyle/>
          <a:p>
            <a:r>
              <a:rPr lang="en-US" sz="4000" dirty="0">
                <a:solidFill>
                  <a:srgbClr val="0072B7"/>
                </a:solidFill>
                <a:latin typeface="Arial" panose="020B0604020202020204" pitchFamily="34" charset="0"/>
                <a:ea typeface="Roboto" panose="02000000000000000000" pitchFamily="2" charset="0"/>
                <a:cs typeface="Arial" panose="020B0604020202020204" pitchFamily="34" charset="0"/>
              </a:rPr>
              <a:t>To demonstrate an understanding of mattering and its connection to well-being. </a:t>
            </a:r>
          </a:p>
          <a:p>
            <a:endParaRPr lang="en-US" sz="4000" dirty="0">
              <a:solidFill>
                <a:srgbClr val="0072B7"/>
              </a:solidFill>
              <a:latin typeface="Arial" panose="020B0604020202020204" pitchFamily="34" charset="0"/>
              <a:ea typeface="Roboto" panose="02000000000000000000" pitchFamily="2" charset="0"/>
              <a:cs typeface="Arial" panose="020B0604020202020204" pitchFamily="34" charset="0"/>
            </a:endParaRPr>
          </a:p>
          <a:p>
            <a:r>
              <a:rPr lang="en-US" altLang="en-US" sz="4000" dirty="0">
                <a:solidFill>
                  <a:srgbClr val="0072B7"/>
                </a:solidFill>
                <a:latin typeface="Arial" panose="020B0604020202020204" pitchFamily="34" charset="0"/>
                <a:ea typeface="Roboto" panose="02000000000000000000" pitchFamily="2" charset="0"/>
                <a:cs typeface="Arial" panose="020B0604020202020204" pitchFamily="34" charset="0"/>
              </a:rPr>
              <a:t>To practice skills that contribute to creating a positive and inclusive culture that promotes mattering for oneself and others. </a:t>
            </a:r>
          </a:p>
        </p:txBody>
      </p:sp>
    </p:spTree>
    <p:extLst>
      <p:ext uri="{BB962C8B-B14F-4D97-AF65-F5344CB8AC3E}">
        <p14:creationId xmlns:p14="http://schemas.microsoft.com/office/powerpoint/2010/main" val="140189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95" y="2380138"/>
            <a:ext cx="3444240" cy="1325563"/>
          </a:xfrm>
        </p:spPr>
        <p:txBody>
          <a:bodyPr vert="horz" lIns="91440" tIns="45720" rIns="91440" bIns="45720" rtlCol="0" anchor="ctr">
            <a:noAutofit/>
          </a:bodyPr>
          <a:lstStyle/>
          <a:p>
            <a:pPr>
              <a:lnSpc>
                <a:spcPct val="110000"/>
              </a:lnSpc>
            </a:pPr>
            <a:r>
              <a:rPr lang="en-CA" sz="4000" b="1" dirty="0">
                <a:latin typeface="Arial" panose="020B0604020202020204" pitchFamily="34" charset="0"/>
                <a:cs typeface="Arial" panose="020B0604020202020204" pitchFamily="34" charset="0"/>
              </a:rPr>
              <a:t>Co-creating shared classroom agreements to guide discussion</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305068"/>
            <a:ext cx="8117205" cy="4154984"/>
          </a:xfrm>
          <a:prstGeom prst="rect">
            <a:avLst/>
          </a:prstGeom>
          <a:noFill/>
        </p:spPr>
        <p:txBody>
          <a:bodyPr wrap="square" lIns="91440" tIns="45720" rIns="91440" bIns="45720" anchor="t">
            <a:spAutoFit/>
          </a:bodyPr>
          <a:lstStyle/>
          <a:p>
            <a:pPr lvl="0">
              <a:spcBef>
                <a:spcPts val="1200"/>
              </a:spcBef>
              <a:spcAft>
                <a:spcPts val="1200"/>
              </a:spcAft>
              <a:buClr>
                <a:srgbClr val="0072BC"/>
              </a:buClr>
              <a:buSzPts val="1400"/>
            </a:pPr>
            <a:r>
              <a:rPr lang="en-CA" sz="3200" dirty="0">
                <a:solidFill>
                  <a:srgbClr val="0072B7"/>
                </a:solidFill>
                <a:latin typeface="Arial" panose="020B0604020202020204" pitchFamily="34" charset="0"/>
                <a:ea typeface="Roboto" panose="02000000000000000000" pitchFamily="2" charset="0"/>
                <a:cs typeface="Arial" panose="020B0604020202020204" pitchFamily="34" charset="0"/>
              </a:rPr>
              <a:t>For example:</a:t>
            </a:r>
          </a:p>
          <a:p>
            <a:pPr marL="457200" indent="-457200">
              <a:spcBef>
                <a:spcPts val="1200"/>
              </a:spcBef>
              <a:spcAft>
                <a:spcPts val="1200"/>
              </a:spcAft>
              <a:buClr>
                <a:srgbClr val="0072BC"/>
              </a:buClr>
              <a:buSzPts val="1400"/>
              <a:buFont typeface="Arial" panose="020B0604020202020204" pitchFamily="34" charset="0"/>
              <a:buChar char="•"/>
            </a:pPr>
            <a:r>
              <a:rPr lang="en-CA" sz="3200" dirty="0">
                <a:solidFill>
                  <a:srgbClr val="0072B7"/>
                </a:solidFill>
                <a:latin typeface="Arial" panose="020B0604020202020204" pitchFamily="34" charset="0"/>
                <a:ea typeface="Roboto" panose="02000000000000000000" pitchFamily="2" charset="0"/>
                <a:cs typeface="Arial" panose="020B0604020202020204" pitchFamily="34" charset="0"/>
              </a:rPr>
              <a:t>There is room for everyone to contribute, but you don’t have to share if you don’t want to.</a:t>
            </a:r>
          </a:p>
          <a:p>
            <a:pPr marL="457200" indent="-457200">
              <a:spcBef>
                <a:spcPts val="1200"/>
              </a:spcBef>
              <a:spcAft>
                <a:spcPts val="1200"/>
              </a:spcAft>
              <a:buClr>
                <a:srgbClr val="0072BC"/>
              </a:buClr>
              <a:buSzPts val="1400"/>
              <a:buFont typeface="Arial" panose="020B0604020202020204" pitchFamily="34" charset="0"/>
              <a:buChar char="•"/>
            </a:pPr>
            <a:r>
              <a:rPr lang="en-CA" sz="3200" dirty="0">
                <a:solidFill>
                  <a:srgbClr val="0072B7"/>
                </a:solidFill>
                <a:latin typeface="Arial" panose="020B0604020202020204" pitchFamily="34" charset="0"/>
                <a:ea typeface="Roboto" panose="02000000000000000000" pitchFamily="2" charset="0"/>
                <a:cs typeface="Arial" panose="020B0604020202020204" pitchFamily="34" charset="0"/>
              </a:rPr>
              <a:t>Be open to each other’s experiences and appreciate differences. Value everyone’s voice…</a:t>
            </a:r>
          </a:p>
        </p:txBody>
      </p:sp>
      <p:sp>
        <p:nvSpPr>
          <p:cNvPr id="3" name="TextBox 2">
            <a:extLst>
              <a:ext uri="{FF2B5EF4-FFF2-40B4-BE49-F238E27FC236}">
                <a16:creationId xmlns:a16="http://schemas.microsoft.com/office/drawing/2014/main" id="{D238B6ED-4F34-EE0D-CE61-570A1A971BC8}"/>
              </a:ext>
            </a:extLst>
          </p:cNvPr>
          <p:cNvSpPr txBox="1"/>
          <p:nvPr/>
        </p:nvSpPr>
        <p:spPr>
          <a:xfrm>
            <a:off x="3868801" y="4949580"/>
            <a:ext cx="7908671" cy="830997"/>
          </a:xfrm>
          <a:prstGeom prst="rect">
            <a:avLst/>
          </a:prstGeom>
          <a:noFill/>
        </p:spPr>
        <p:txBody>
          <a:bodyPr wrap="square" rtlCol="0">
            <a:spAutoFit/>
          </a:bodyPr>
          <a:lstStyle/>
          <a:p>
            <a:pPr marL="1774825" indent="-1774825"/>
            <a:r>
              <a:rPr lang="en-CA" sz="2400" b="1" dirty="0">
                <a:solidFill>
                  <a:srgbClr val="40008D"/>
                </a:solidFill>
                <a:latin typeface="Arial" panose="020B0604020202020204" pitchFamily="34" charset="0"/>
                <a:ea typeface="Roboto" panose="02000000000000000000" pitchFamily="2" charset="0"/>
                <a:cs typeface="Arial" panose="020B0604020202020204" pitchFamily="34" charset="0"/>
              </a:rPr>
              <a:t>Remember: this is a school lesson, not a time to share sensitive personal stories. </a:t>
            </a:r>
            <a:endParaRPr lang="fr-CA" sz="2400" b="1" dirty="0">
              <a:solidFill>
                <a:srgbClr val="40008D"/>
              </a:solidFill>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540867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a:bodyPr>
          <a:lstStyle/>
          <a:p>
            <a:r>
              <a:rPr lang="en-CA" sz="4000" b="1" dirty="0">
                <a:latin typeface="Arial" panose="020B0604020202020204" pitchFamily="34" charset="0"/>
                <a:cs typeface="Arial" panose="020B0604020202020204" pitchFamily="34" charset="0"/>
              </a:rPr>
              <a:t>Group brainstorm</a:t>
            </a:r>
          </a:p>
        </p:txBody>
      </p:sp>
      <p:sp>
        <p:nvSpPr>
          <p:cNvPr id="3" name="TextBox 2">
            <a:extLst>
              <a:ext uri="{FF2B5EF4-FFF2-40B4-BE49-F238E27FC236}">
                <a16:creationId xmlns:a16="http://schemas.microsoft.com/office/drawing/2014/main" id="{4AA14EA2-6351-4B29-13E6-73450BE057AC}"/>
              </a:ext>
            </a:extLst>
          </p:cNvPr>
          <p:cNvSpPr txBox="1"/>
          <p:nvPr/>
        </p:nvSpPr>
        <p:spPr>
          <a:xfrm>
            <a:off x="4171345" y="1448623"/>
            <a:ext cx="7833420" cy="1166986"/>
          </a:xfrm>
          <a:prstGeom prst="rect">
            <a:avLst/>
          </a:prstGeom>
          <a:noFill/>
        </p:spPr>
        <p:txBody>
          <a:bodyPr wrap="square">
            <a:spAutoFit/>
          </a:bodyPr>
          <a:lstStyle/>
          <a:p>
            <a:pPr lvl="0">
              <a:spcBef>
                <a:spcPts val="685"/>
              </a:spcBef>
              <a:buClr>
                <a:srgbClr val="0072BC"/>
              </a:buClr>
              <a:buSzPts val="1400"/>
            </a:pPr>
            <a:r>
              <a:rPr lang="en-US" sz="3600" b="1" dirty="0">
                <a:solidFill>
                  <a:srgbClr val="40008D"/>
                </a:solidFill>
                <a:latin typeface="Arial" panose="020B0604020202020204" pitchFamily="34" charset="0"/>
                <a:ea typeface="Roboto Medium" panose="02000000000000000000" pitchFamily="2" charset="0"/>
                <a:cs typeface="Arial" panose="020B0604020202020204" pitchFamily="34" charset="0"/>
              </a:rPr>
              <a:t>What</a:t>
            </a:r>
            <a:r>
              <a:rPr lang="en-US" sz="2400" b="1" dirty="0">
                <a:solidFill>
                  <a:srgbClr val="40008D"/>
                </a:solidFill>
                <a:latin typeface="Arial" panose="020B0604020202020204" pitchFamily="34" charset="0"/>
                <a:ea typeface="Roboto Medium" panose="02000000000000000000" pitchFamily="2" charset="0"/>
                <a:cs typeface="Arial" panose="020B0604020202020204" pitchFamily="34" charset="0"/>
              </a:rPr>
              <a:t> </a:t>
            </a:r>
            <a:r>
              <a:rPr lang="en-US" sz="3600" b="1" dirty="0">
                <a:solidFill>
                  <a:srgbClr val="40008D"/>
                </a:solidFill>
                <a:latin typeface="Arial" panose="020B0604020202020204" pitchFamily="34" charset="0"/>
                <a:ea typeface="Roboto Medium" panose="02000000000000000000" pitchFamily="2" charset="0"/>
                <a:cs typeface="Arial" panose="020B0604020202020204" pitchFamily="34" charset="0"/>
              </a:rPr>
              <a:t>does it mean to matter?</a:t>
            </a:r>
          </a:p>
          <a:p>
            <a:pPr marL="342900" lvl="0" indent="-342900">
              <a:spcBef>
                <a:spcPts val="685"/>
              </a:spcBef>
              <a:buClr>
                <a:srgbClr val="0072BC"/>
              </a:buClr>
              <a:buSzPts val="1400"/>
              <a:buFont typeface="Arial" panose="020B0604020202020204" pitchFamily="34" charset="0"/>
              <a:buChar char="•"/>
            </a:pPr>
            <a:r>
              <a:rPr lang="en-US" sz="2800" dirty="0">
                <a:solidFill>
                  <a:srgbClr val="40008D"/>
                </a:solidFill>
                <a:latin typeface="Arial" panose="020B0604020202020204" pitchFamily="34" charset="0"/>
                <a:ea typeface="Roboto" panose="02000000000000000000" pitchFamily="2" charset="0"/>
                <a:cs typeface="Arial" panose="020B0604020202020204" pitchFamily="34" charset="0"/>
              </a:rPr>
              <a:t>What does it look like, sound like, feel like?</a:t>
            </a:r>
            <a:r>
              <a:rPr lang="en-CA" sz="2800" dirty="0">
                <a:solidFill>
                  <a:srgbClr val="40008D"/>
                </a:solidFill>
                <a:latin typeface="Arial" panose="020B0604020202020204" pitchFamily="34" charset="0"/>
                <a:ea typeface="Roboto" panose="02000000000000000000" pitchFamily="2" charset="0"/>
                <a:cs typeface="Arial" panose="020B0604020202020204" pitchFamily="34" charset="0"/>
              </a:rPr>
              <a:t> </a:t>
            </a:r>
            <a:r>
              <a:rPr lang="en-US" sz="2800" dirty="0">
                <a:solidFill>
                  <a:srgbClr val="40008D"/>
                </a:solidFill>
                <a:latin typeface="Arial" panose="020B0604020202020204" pitchFamily="34" charset="0"/>
                <a:ea typeface="Roboto" panose="02000000000000000000" pitchFamily="2" charset="0"/>
                <a:cs typeface="Arial" panose="020B0604020202020204" pitchFamily="34" charset="0"/>
              </a:rPr>
              <a:t> </a:t>
            </a:r>
            <a:endParaRPr lang="en-CA" sz="2000" dirty="0">
              <a:solidFill>
                <a:srgbClr val="40008D"/>
              </a:solidFill>
              <a:latin typeface="Arial" panose="020B0604020202020204" pitchFamily="34" charset="0"/>
              <a:ea typeface="Roboto" panose="02000000000000000000" pitchFamily="2" charset="0"/>
              <a:cs typeface="Arial" panose="020B0604020202020204" pitchFamily="34" charset="0"/>
            </a:endParaRPr>
          </a:p>
        </p:txBody>
      </p:sp>
      <p:sp>
        <p:nvSpPr>
          <p:cNvPr id="13" name="TextBox 12">
            <a:extLst>
              <a:ext uri="{FF2B5EF4-FFF2-40B4-BE49-F238E27FC236}">
                <a16:creationId xmlns:a16="http://schemas.microsoft.com/office/drawing/2014/main" id="{B9ED92D5-8D52-A9CC-8DD5-835554CC0E88}"/>
              </a:ext>
            </a:extLst>
          </p:cNvPr>
          <p:cNvSpPr txBox="1"/>
          <p:nvPr/>
        </p:nvSpPr>
        <p:spPr>
          <a:xfrm>
            <a:off x="4171345" y="3810060"/>
            <a:ext cx="7833420" cy="1166986"/>
          </a:xfrm>
          <a:prstGeom prst="rect">
            <a:avLst/>
          </a:prstGeom>
          <a:noFill/>
        </p:spPr>
        <p:txBody>
          <a:bodyPr wrap="square">
            <a:spAutoFit/>
          </a:bodyPr>
          <a:lstStyle/>
          <a:p>
            <a:pPr lvl="0">
              <a:spcBef>
                <a:spcPts val="685"/>
              </a:spcBef>
              <a:buClr>
                <a:srgbClr val="0072BC"/>
              </a:buClr>
              <a:buSzPts val="1400"/>
            </a:pPr>
            <a:r>
              <a:rPr lang="en-US" sz="3600" b="1" dirty="0">
                <a:solidFill>
                  <a:srgbClr val="40008D"/>
                </a:solidFill>
                <a:latin typeface="Arial" panose="020B0604020202020204" pitchFamily="34" charset="0"/>
                <a:ea typeface="Roboto Medium" panose="02000000000000000000" pitchFamily="2" charset="0"/>
                <a:cs typeface="Arial" panose="020B0604020202020204" pitchFamily="34" charset="0"/>
              </a:rPr>
              <a:t>What does it mean to </a:t>
            </a:r>
            <a:r>
              <a:rPr lang="en-US" sz="3600" b="1" u="sng" dirty="0">
                <a:solidFill>
                  <a:srgbClr val="40008D"/>
                </a:solidFill>
                <a:latin typeface="Arial" panose="020B0604020202020204" pitchFamily="34" charset="0"/>
                <a:ea typeface="Roboto Medium" panose="02000000000000000000" pitchFamily="2" charset="0"/>
                <a:cs typeface="Arial" panose="020B0604020202020204" pitchFamily="34" charset="0"/>
              </a:rPr>
              <a:t>not</a:t>
            </a:r>
            <a:r>
              <a:rPr lang="en-US" sz="3600" b="1" dirty="0">
                <a:solidFill>
                  <a:srgbClr val="40008D"/>
                </a:solidFill>
                <a:latin typeface="Arial" panose="020B0604020202020204" pitchFamily="34" charset="0"/>
                <a:ea typeface="Roboto Medium" panose="02000000000000000000" pitchFamily="2" charset="0"/>
                <a:cs typeface="Arial" panose="020B0604020202020204" pitchFamily="34" charset="0"/>
              </a:rPr>
              <a:t> matter?</a:t>
            </a:r>
          </a:p>
          <a:p>
            <a:pPr marL="285750" indent="-285750">
              <a:spcBef>
                <a:spcPts val="685"/>
              </a:spcBef>
              <a:buClr>
                <a:srgbClr val="0072BC"/>
              </a:buClr>
              <a:buSzPts val="1400"/>
              <a:buFont typeface="Arial" panose="020B0604020202020204" pitchFamily="34" charset="0"/>
              <a:buChar char="•"/>
            </a:pPr>
            <a:r>
              <a:rPr lang="en-US" sz="2400" b="1" dirty="0">
                <a:solidFill>
                  <a:srgbClr val="40008D"/>
                </a:solidFill>
                <a:latin typeface="Arial" panose="020B0604020202020204" pitchFamily="34" charset="0"/>
                <a:ea typeface="Roboto" panose="02000000000000000000" pitchFamily="2" charset="0"/>
                <a:cs typeface="Arial" panose="020B0604020202020204" pitchFamily="34" charset="0"/>
              </a:rPr>
              <a:t> </a:t>
            </a:r>
            <a:r>
              <a:rPr lang="en-US" sz="2800" dirty="0">
                <a:solidFill>
                  <a:srgbClr val="40008D"/>
                </a:solidFill>
                <a:latin typeface="Arial" panose="020B0604020202020204" pitchFamily="34" charset="0"/>
                <a:ea typeface="Roboto" panose="02000000000000000000" pitchFamily="2" charset="0"/>
                <a:cs typeface="Arial" panose="020B0604020202020204" pitchFamily="34" charset="0"/>
              </a:rPr>
              <a:t>What does it look like, sound like, feel like?</a:t>
            </a:r>
            <a:r>
              <a:rPr lang="en-CA" sz="2800" dirty="0">
                <a:solidFill>
                  <a:srgbClr val="40008D"/>
                </a:solidFill>
                <a:latin typeface="Arial" panose="020B0604020202020204" pitchFamily="34" charset="0"/>
                <a:ea typeface="Roboto" panose="02000000000000000000" pitchFamily="2" charset="0"/>
                <a:cs typeface="Arial" panose="020B0604020202020204" pitchFamily="34" charset="0"/>
              </a:rPr>
              <a:t> </a:t>
            </a:r>
            <a:r>
              <a:rPr lang="en-US" sz="2800" dirty="0">
                <a:solidFill>
                  <a:srgbClr val="40008D"/>
                </a:solidFill>
                <a:latin typeface="Arial" panose="020B0604020202020204" pitchFamily="34" charset="0"/>
                <a:ea typeface="Roboto" panose="02000000000000000000" pitchFamily="2" charset="0"/>
                <a:cs typeface="Arial" panose="020B0604020202020204" pitchFamily="34" charset="0"/>
              </a:rPr>
              <a:t> </a:t>
            </a:r>
            <a:endParaRPr lang="en-CA" sz="2800" dirty="0">
              <a:solidFill>
                <a:srgbClr val="40008D"/>
              </a:solidFill>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0511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0" y="0"/>
            <a:ext cx="12146902" cy="968269"/>
          </a:xfrm>
        </p:spPr>
        <p:txBody>
          <a:bodyPr>
            <a:normAutofit/>
          </a:bodyPr>
          <a:lstStyle/>
          <a:p>
            <a:r>
              <a:rPr lang="en-CA" b="1" dirty="0">
                <a:latin typeface="Arial" panose="020B0604020202020204" pitchFamily="34" charset="0"/>
                <a:cs typeface="Arial" panose="020B0604020202020204" pitchFamily="34" charset="0"/>
              </a:rPr>
              <a:t>I MATTER</a:t>
            </a:r>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6025" b="6025"/>
          <a:stretch/>
        </p:blipFill>
        <p:spPr>
          <a:xfrm>
            <a:off x="0" y="968269"/>
            <a:ext cx="12146902" cy="5122815"/>
          </a:xfrm>
          <a:prstGeom prst="rect">
            <a:avLst/>
          </a:prstGeom>
        </p:spPr>
      </p:pic>
    </p:spTree>
    <p:extLst>
      <p:ext uri="{BB962C8B-B14F-4D97-AF65-F5344CB8AC3E}">
        <p14:creationId xmlns:p14="http://schemas.microsoft.com/office/powerpoint/2010/main" val="159169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137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0008D"/>
                </a:solidFill>
                <a:effectLst/>
                <a:uLnTx/>
                <a:uFillTx/>
                <a:latin typeface="Arial" panose="020B0604020202020204" pitchFamily="34" charset="0"/>
                <a:cs typeface="Arial" panose="020B0604020202020204" pitchFamily="34" charset="0"/>
              </a:rPr>
              <a:t>Drawing Connections</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083791"/>
            <a:ext cx="11124090" cy="3243267"/>
          </a:xfrm>
        </p:spPr>
        <p:txBody>
          <a:bodyPr anchor="ctr">
            <a:normAutofit/>
          </a:bodyPr>
          <a:lstStyle/>
          <a:p>
            <a:pPr>
              <a:lnSpc>
                <a:spcPct val="120000"/>
              </a:lnSpc>
              <a:spcAft>
                <a:spcPts val="1200"/>
              </a:spcAft>
            </a:pPr>
            <a:r>
              <a:rPr lang="en-US" sz="7200" dirty="0">
                <a:solidFill>
                  <a:srgbClr val="40008D"/>
                </a:solidFill>
                <a:latin typeface="Arial" panose="020B0604020202020204" pitchFamily="34" charset="0"/>
                <a:cs typeface="Arial" panose="020B0604020202020204" pitchFamily="34" charset="0"/>
              </a:rPr>
              <a:t>Why is it important to matter at work?</a:t>
            </a:r>
            <a:endParaRPr lang="en-CA" sz="7200" dirty="0">
              <a:solidFill>
                <a:srgbClr val="4000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7538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b="1" dirty="0">
                <a:latin typeface="Arial" panose="020B0604020202020204" pitchFamily="34" charset="0"/>
                <a:cs typeface="Arial" panose="020B0604020202020204" pitchFamily="34" charset="0"/>
              </a:rPr>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5268" b="5268"/>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137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Drawing Connections</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083792"/>
            <a:ext cx="11124090" cy="2912060"/>
          </a:xfrm>
        </p:spPr>
        <p:txBody>
          <a:bodyPr anchor="ctr">
            <a:normAutofit fontScale="92500"/>
          </a:bodyPr>
          <a:lstStyle/>
          <a:p>
            <a:pPr>
              <a:lnSpc>
                <a:spcPct val="120000"/>
              </a:lnSpc>
              <a:spcAft>
                <a:spcPts val="1200"/>
              </a:spcAft>
            </a:pPr>
            <a:r>
              <a:rPr lang="en-US" sz="7200" dirty="0">
                <a:solidFill>
                  <a:srgbClr val="40008D"/>
                </a:solidFill>
                <a:latin typeface="Arial" panose="020B0604020202020204" pitchFamily="34" charset="0"/>
                <a:cs typeface="Arial" panose="020B0604020202020204" pitchFamily="34" charset="0"/>
              </a:rPr>
              <a:t>What can I do to promote mattering at school/work?</a:t>
            </a:r>
            <a:endParaRPr lang="en-CA" sz="7200" dirty="0">
              <a:solidFill>
                <a:srgbClr val="4000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383855"/>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6E903C-FBCD-4A19-BF8A-F89470A6CC14}">
  <ds:schemaRefs>
    <ds:schemaRef ds:uri="http://schemas.microsoft.com/office/infopath/2007/PartnerControls"/>
    <ds:schemaRef ds:uri="http://purl.org/dc/terms/"/>
    <ds:schemaRef ds:uri="http://www.w3.org/XML/1998/namespace"/>
    <ds:schemaRef ds:uri="http://schemas.microsoft.com/office/2006/metadata/properties"/>
    <ds:schemaRef ds:uri="http://schemas.microsoft.com/office/2006/documentManagement/types"/>
    <ds:schemaRef ds:uri="6ee0277f-c2d6-46fd-8036-44f7adfcd4a7"/>
    <ds:schemaRef ds:uri="http://purl.org/dc/dcmitype/"/>
    <ds:schemaRef ds:uri="http://schemas.openxmlformats.org/package/2006/metadata/core-properties"/>
    <ds:schemaRef ds:uri="12fac212-3aab-4e53-a5bd-cbe38a822c0b"/>
    <ds:schemaRef ds:uri="http://purl.org/dc/elements/1.1/"/>
  </ds:schemaRefs>
</ds:datastoreItem>
</file>

<file path=customXml/itemProps2.xml><?xml version="1.0" encoding="utf-8"?>
<ds:datastoreItem xmlns:ds="http://schemas.openxmlformats.org/officeDocument/2006/customXml" ds:itemID="{965FA4C6-FCB5-42C3-9766-D821BAC35605}">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9735E6-A3F3-4AC0-8C5C-77C6F2F639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2918</TotalTime>
  <Words>1859</Words>
  <Application>Microsoft Office PowerPoint</Application>
  <PresentationFormat>Widescreen</PresentationFormat>
  <Paragraphs>145</Paragraphs>
  <Slides>18</Slides>
  <Notes>17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Skills4Life</vt:lpstr>
      <vt:lpstr>Promoting Mattering for Self and Others</vt:lpstr>
      <vt:lpstr>Skills4Life goals</vt:lpstr>
      <vt:lpstr>We are learning</vt:lpstr>
      <vt:lpstr>Co-creating shared classroom agreements to guide discussion</vt:lpstr>
      <vt:lpstr>Group brainstorm</vt:lpstr>
      <vt:lpstr>I MATTER</vt:lpstr>
      <vt:lpstr>Drawing Connections</vt:lpstr>
      <vt:lpstr>Debrief</vt:lpstr>
      <vt:lpstr>Drawing Connections</vt:lpstr>
      <vt:lpstr>Tips: Supporting a culture of mattering</vt:lpstr>
      <vt:lpstr>Tips: Supporting a culture of mattering</vt:lpstr>
      <vt:lpstr>Tips: Supporting a culture of mattering</vt:lpstr>
      <vt:lpstr>Revisiting the shared agreement</vt:lpstr>
      <vt:lpstr>Notebook</vt:lpstr>
      <vt:lpstr>A few ideas/ reminders</vt:lpstr>
      <vt:lpstr>SAMPLE MESSAGE</vt:lpstr>
      <vt:lpstr>Notebook Wrap Up</vt:lpstr>
      <vt:lpstr>Key messages</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Shelly Upson</cp:lastModifiedBy>
  <cp:revision>6</cp:revision>
  <dcterms:created xsi:type="dcterms:W3CDTF">2019-11-18T02:48:59Z</dcterms:created>
  <dcterms:modified xsi:type="dcterms:W3CDTF">2025-03-14T21:07:15Z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d4040d77-d2a8-422e-a1f4-2fedf7e05d5e</vt:lpwstr>
  </property>
  <property fmtid="{D5CDD505-2E9C-101B-9397-08002B2CF9AE}" pid="4" name="MediaServiceImageTags">
    <vt:lpwstr/>
  </property>
</Properties>
</file>