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56" r:id="rId5"/>
    <p:sldId id="259" r:id="rId6"/>
    <p:sldId id="296" r:id="rId7"/>
    <p:sldId id="308" r:id="rId8"/>
    <p:sldId id="324" r:id="rId9"/>
    <p:sldId id="325" r:id="rId10"/>
    <p:sldId id="362" r:id="rId11"/>
    <p:sldId id="346" r:id="rId12"/>
    <p:sldId id="350" r:id="rId13"/>
    <p:sldId id="369" r:id="rId14"/>
    <p:sldId id="368" r:id="rId15"/>
    <p:sldId id="366" r:id="rId16"/>
    <p:sldId id="365" r:id="rId17"/>
    <p:sldId id="367" r:id="rId18"/>
    <p:sldId id="361" r:id="rId19"/>
    <p:sldId id="300" r:id="rId20"/>
    <p:sldId id="370" r:id="rId21"/>
    <p:sldId id="363" r:id="rId22"/>
    <p:sldId id="30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 userDrawn="1">
          <p15:clr>
            <a:srgbClr val="A4A3A4"/>
          </p15:clr>
        </p15:guide>
        <p15:guide id="2" pos="72" userDrawn="1">
          <p15:clr>
            <a:srgbClr val="A4A3A4"/>
          </p15:clr>
        </p15:guide>
        <p15:guide id="3" pos="4032" userDrawn="1">
          <p15:clr>
            <a:srgbClr val="A4A3A4"/>
          </p15:clr>
        </p15:guide>
        <p15:guide id="4" pos="4176" userDrawn="1">
          <p15:clr>
            <a:srgbClr val="A4A3A4"/>
          </p15:clr>
        </p15:guide>
        <p15:guide id="5" orient="horz" pos="1608" userDrawn="1">
          <p15:clr>
            <a:srgbClr val="A4A3A4"/>
          </p15:clr>
        </p15:guide>
        <p15:guide id="6" orient="horz" pos="2808" userDrawn="1">
          <p15:clr>
            <a:srgbClr val="A4A3A4"/>
          </p15:clr>
        </p15:guide>
        <p15:guide id="7" orient="horz" pos="74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exandra Fortier" initials="AF" lastIdx="1" clrIdx="0">
    <p:extLst>
      <p:ext uri="{19B8F6BF-5375-455C-9EA6-DF929625EA0E}">
        <p15:presenceInfo xmlns:p15="http://schemas.microsoft.com/office/powerpoint/2012/main" userId="54e232798b74bfb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44237D"/>
    <a:srgbClr val="0277B5"/>
    <a:srgbClr val="277F34"/>
    <a:srgbClr val="0071BB"/>
    <a:srgbClr val="298135"/>
    <a:srgbClr val="3BA950"/>
    <a:srgbClr val="EBEBEB"/>
    <a:srgbClr val="3BA955"/>
    <a:srgbClr val="0075B5"/>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33E9A64-C30C-4AEE-A1DF-D1A300A8CB34}" v="10" dt="2023-08-24T19:23:30.373"/>
    <p1510:client id="{7A89DBFC-1332-41BE-7BA2-3EE4862D8FDD}" v="25" dt="2023-08-30T18:30:41.8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218" autoAdjust="0"/>
    <p:restoredTop sz="93826" autoAdjust="0"/>
  </p:normalViewPr>
  <p:slideViewPr>
    <p:cSldViewPr snapToGrid="0">
      <p:cViewPr varScale="1">
        <p:scale>
          <a:sx n="60" d="100"/>
          <a:sy n="60" d="100"/>
        </p:scale>
        <p:origin x="908" y="40"/>
      </p:cViewPr>
      <p:guideLst>
        <p:guide pos="384"/>
        <p:guide pos="72"/>
        <p:guide pos="4032"/>
        <p:guide pos="4176"/>
        <p:guide orient="horz" pos="1608"/>
        <p:guide orient="horz" pos="2808"/>
        <p:guide orient="horz" pos="744"/>
      </p:guideLst>
    </p:cSldViewPr>
  </p:slideViewPr>
  <p:outlineViewPr>
    <p:cViewPr>
      <p:scale>
        <a:sx n="33" d="100"/>
        <a:sy n="33" d="100"/>
      </p:scale>
      <p:origin x="0" y="0"/>
    </p:cViewPr>
  </p:outlin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8E017-108D-154D-A3EA-E17915180784}" type="datetimeFigureOut">
              <a:rPr lang="fr-CA" smtClean="0"/>
              <a:t>2025-03-14</a:t>
            </a:fld>
            <a:endParaRPr lang="fr-C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F1EC08-273C-A34B-82C2-A0CCCB0F9D12}" type="slidenum">
              <a:rPr lang="fr-CA" smtClean="0"/>
              <a:t>‹#›</a:t>
            </a:fld>
            <a:endParaRPr lang="fr-CA" dirty="0"/>
          </a:p>
        </p:txBody>
      </p:sp>
    </p:spTree>
    <p:extLst>
      <p:ext uri="{BB962C8B-B14F-4D97-AF65-F5344CB8AC3E}">
        <p14:creationId xmlns:p14="http://schemas.microsoft.com/office/powerpoint/2010/main" val="35725491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1</a:t>
            </a:fld>
            <a:endParaRPr lang="fr-CA" dirty="0"/>
          </a:p>
        </p:txBody>
      </p:sp>
    </p:spTree>
    <p:extLst>
      <p:ext uri="{BB962C8B-B14F-4D97-AF65-F5344CB8AC3E}">
        <p14:creationId xmlns:p14="http://schemas.microsoft.com/office/powerpoint/2010/main" val="25108000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dirty="0">
                <a:solidFill>
                  <a:srgbClr val="000000"/>
                </a:solidFill>
                <a:effectLst/>
                <a:latin typeface="Arial" panose="020B0604020202020204" pitchFamily="34" charset="0"/>
              </a:rPr>
              <a:t>Vous pouvez d’abord lire ces questions à la classe et demander aux élèves de proposer leurs suggestions, puis poursuivre la discussion avec les points offerts à la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dirty="0">
                <a:solidFill>
                  <a:srgbClr val="000000"/>
                </a:solidFill>
                <a:effectLst/>
                <a:latin typeface="Arial" panose="020B0604020202020204" pitchFamily="34" charset="0"/>
              </a:rPr>
              <a:t>Vous pouvez aussi offrir du temps où l’élève complète leur plan individuellement.</a:t>
            </a:r>
            <a:endParaRPr lang="en-CA" b="0"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10</a:t>
            </a:fld>
            <a:endParaRPr lang="fr-CA" dirty="0"/>
          </a:p>
        </p:txBody>
      </p:sp>
    </p:spTree>
    <p:extLst>
      <p:ext uri="{BB962C8B-B14F-4D97-AF65-F5344CB8AC3E}">
        <p14:creationId xmlns:p14="http://schemas.microsoft.com/office/powerpoint/2010/main" val="30354611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0510" marR="819785">
              <a:spcBef>
                <a:spcPts val="500"/>
              </a:spcBef>
              <a:spcAft>
                <a:spcPts val="0"/>
              </a:spcAft>
              <a:tabLst>
                <a:tab pos="456565" algn="l"/>
              </a:tabLst>
            </a:pPr>
            <a:r>
              <a:rPr lang="fr-CA" sz="1800" dirty="0">
                <a:effectLst/>
                <a:latin typeface="Arial" panose="020B0604020202020204" pitchFamily="34" charset="0"/>
                <a:ea typeface="Arial" panose="020B0604020202020204" pitchFamily="34" charset="0"/>
              </a:rPr>
              <a:t>Référez-vous au Guide de discussion à l’annexe A.</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11</a:t>
            </a:fld>
            <a:endParaRPr lang="fr-CA" dirty="0"/>
          </a:p>
        </p:txBody>
      </p:sp>
    </p:spTree>
    <p:extLst>
      <p:ext uri="{BB962C8B-B14F-4D97-AF65-F5344CB8AC3E}">
        <p14:creationId xmlns:p14="http://schemas.microsoft.com/office/powerpoint/2010/main" val="31391941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573405" lvl="0" indent="0" algn="l" defTabSz="914400" rtl="0" eaLnBrk="1" fontAlgn="auto" latinLnBrk="0" hangingPunct="1">
              <a:lnSpc>
                <a:spcPct val="102000"/>
              </a:lnSpc>
              <a:spcBef>
                <a:spcPts val="1100"/>
              </a:spcBef>
              <a:spcAft>
                <a:spcPts val="0"/>
              </a:spcAft>
              <a:buClrTx/>
              <a:buSzTx/>
              <a:buFontTx/>
              <a:buNone/>
              <a:tabLst/>
              <a:defRPr/>
            </a:pPr>
            <a:r>
              <a:rPr lang="fr-CA" sz="1800" b="1" dirty="0">
                <a:effectLst/>
                <a:latin typeface="Arial" panose="020B0604020202020204" pitchFamily="34" charset="0"/>
                <a:ea typeface="Arial" panose="020B0604020202020204" pitchFamily="34" charset="0"/>
              </a:rPr>
              <a:t>Suggestion</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au</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personnel</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enseignant </a:t>
            </a:r>
            <a:r>
              <a:rPr lang="en-CA" sz="1800" b="1" dirty="0">
                <a:effectLst/>
                <a:latin typeface="Arial" panose="020B0604020202020204" pitchFamily="34" charset="0"/>
                <a:ea typeface="Arial" panose="020B0604020202020204" pitchFamily="34" charset="0"/>
              </a:rPr>
              <a:t>: </a:t>
            </a:r>
          </a:p>
          <a:p>
            <a:pPr marL="228600" marR="573405" lvl="0" indent="0" algn="l" defTabSz="914400" rtl="0" eaLnBrk="1" fontAlgn="auto" latinLnBrk="0" hangingPunct="1">
              <a:lnSpc>
                <a:spcPct val="102000"/>
              </a:lnSpc>
              <a:spcBef>
                <a:spcPts val="1100"/>
              </a:spcBef>
              <a:spcAft>
                <a:spcPts val="0"/>
              </a:spcAft>
              <a:buClrTx/>
              <a:buSzTx/>
              <a:buFontTx/>
              <a:buNone/>
              <a:tabLst/>
              <a:defRPr/>
            </a:pPr>
            <a:r>
              <a:rPr lang="fr-FR" sz="1800" dirty="0">
                <a:effectLst/>
                <a:latin typeface="Arial" panose="020B0604020202020204" pitchFamily="34" charset="0"/>
                <a:ea typeface="Arial" panose="020B0604020202020204" pitchFamily="34" charset="0"/>
              </a:rPr>
              <a:t>« Les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exercices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respiration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guidée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sont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outil</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efficace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utile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pour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aider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faire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point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sur nous-mêmes et à gérer nos émotions. Ces types d’interventions peuvent contribuer à diminuer les réactions physiques de notre corps face au stress et nous aident à calmer notre esprit.</a:t>
            </a:r>
          </a:p>
          <a:p>
            <a:pPr marL="228600" marR="573405">
              <a:lnSpc>
                <a:spcPct val="102000"/>
              </a:lnSpc>
              <a:spcBef>
                <a:spcPts val="1100"/>
              </a:spcBef>
              <a:spcAft>
                <a:spcPts val="0"/>
              </a:spcAft>
            </a:pPr>
            <a:endParaRPr lang="fr-FR" sz="1800" dirty="0">
              <a:effectLst/>
              <a:latin typeface="Arial" panose="020B0604020202020204" pitchFamily="34" charset="0"/>
              <a:ea typeface="Arial" panose="020B0604020202020204" pitchFamily="34" charset="0"/>
            </a:endParaRPr>
          </a:p>
          <a:p>
            <a:pPr marL="228600" marR="573405">
              <a:lnSpc>
                <a:spcPct val="102000"/>
              </a:lnSpc>
              <a:spcBef>
                <a:spcPts val="1100"/>
              </a:spcBef>
              <a:spcAft>
                <a:spcPts val="0"/>
              </a:spcAft>
            </a:pPr>
            <a:r>
              <a:rPr lang="fr-FR" sz="1800" dirty="0">
                <a:effectLst/>
                <a:latin typeface="Arial" panose="020B0604020202020204" pitchFamily="34" charset="0"/>
                <a:ea typeface="Arial" panose="020B0604020202020204" pitchFamily="34" charset="0"/>
              </a:rPr>
              <a:t>Cette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technique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respiration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est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stratégie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rapide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facile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appliquer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avant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un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test,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moment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 commencer un grand devoir, avant un lancer franc, ou à tout moment où tu te sens un peu anxieux. »</a:t>
            </a: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12</a:t>
            </a:fld>
            <a:endParaRPr lang="fr-CA" dirty="0"/>
          </a:p>
        </p:txBody>
      </p:sp>
    </p:spTree>
    <p:extLst>
      <p:ext uri="{BB962C8B-B14F-4D97-AF65-F5344CB8AC3E}">
        <p14:creationId xmlns:p14="http://schemas.microsoft.com/office/powerpoint/2010/main" val="511428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dirty="0">
                <a:effectLst/>
                <a:latin typeface="Arial" panose="020B0604020202020204" pitchFamily="34" charset="0"/>
                <a:ea typeface="Arial" panose="020B0604020202020204" pitchFamily="34" charset="0"/>
              </a:rPr>
              <a:t>Suggestion</a:t>
            </a:r>
            <a:r>
              <a:rPr lang="fr-CA" sz="1200" b="1" spc="-25" dirty="0">
                <a:effectLst/>
                <a:latin typeface="Arial" panose="020B0604020202020204" pitchFamily="34" charset="0"/>
                <a:ea typeface="Arial" panose="020B0604020202020204" pitchFamily="34" charset="0"/>
              </a:rPr>
              <a:t> </a:t>
            </a:r>
            <a:r>
              <a:rPr lang="fr-CA" sz="1200" b="1" dirty="0">
                <a:effectLst/>
                <a:latin typeface="Arial" panose="020B0604020202020204" pitchFamily="34" charset="0"/>
                <a:ea typeface="Arial" panose="020B0604020202020204" pitchFamily="34" charset="0"/>
              </a:rPr>
              <a:t>au</a:t>
            </a:r>
            <a:r>
              <a:rPr lang="fr-CA" sz="1200" b="1" spc="-25" dirty="0">
                <a:effectLst/>
                <a:latin typeface="Arial" panose="020B0604020202020204" pitchFamily="34" charset="0"/>
                <a:ea typeface="Arial" panose="020B0604020202020204" pitchFamily="34" charset="0"/>
              </a:rPr>
              <a:t> </a:t>
            </a:r>
            <a:r>
              <a:rPr lang="fr-CA" sz="1200" b="1" dirty="0">
                <a:effectLst/>
                <a:latin typeface="Arial" panose="020B0604020202020204" pitchFamily="34" charset="0"/>
                <a:ea typeface="Arial" panose="020B0604020202020204" pitchFamily="34" charset="0"/>
              </a:rPr>
              <a:t>personnel</a:t>
            </a:r>
            <a:r>
              <a:rPr lang="fr-CA" sz="1200" b="1" spc="-25" dirty="0">
                <a:effectLst/>
                <a:latin typeface="Arial" panose="020B0604020202020204" pitchFamily="34" charset="0"/>
                <a:ea typeface="Arial" panose="020B0604020202020204" pitchFamily="34" charset="0"/>
              </a:rPr>
              <a:t> </a:t>
            </a:r>
            <a:r>
              <a:rPr lang="fr-CA" sz="1200" b="1" dirty="0">
                <a:effectLst/>
                <a:latin typeface="Arial" panose="020B0604020202020204" pitchFamily="34" charset="0"/>
                <a:ea typeface="Arial" panose="020B0604020202020204" pitchFamily="34" charset="0"/>
              </a:rPr>
              <a:t>enseignant </a:t>
            </a:r>
            <a:r>
              <a:rPr lang="en-CA" sz="1200" b="1" dirty="0">
                <a:effectLst/>
                <a:latin typeface="Arial" panose="020B0604020202020204" pitchFamily="34" charset="0"/>
                <a:ea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70C0"/>
                </a:solidFill>
                <a:latin typeface="Century Gothic" panose="020B0502020202020204" pitchFamily="34" charset="0"/>
              </a:rPr>
              <a:t>« Trouvez un mot, un dicton ou une phrase que vous pouvez utiliser au besoin.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70C0"/>
                </a:solidFill>
                <a:latin typeface="Century Gothic" panose="020B0502020202020204" pitchFamily="34" charset="0"/>
              </a:rPr>
              <a:t>« Vous pouvez aussi </a:t>
            </a:r>
            <a:r>
              <a:rPr lang="fr-FR" sz="1800" dirty="0">
                <a:effectLst/>
                <a:latin typeface="Arial" panose="020B0604020202020204" pitchFamily="34" charset="0"/>
                <a:ea typeface="Arial" panose="020B0604020202020204" pitchFamily="34" charset="0"/>
              </a:rPr>
              <a:t>incorporer</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l’une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ces</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phrases</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respiration</a:t>
            </a:r>
            <a:r>
              <a:rPr lang="fr-FR" sz="1800" spc="-30" dirty="0">
                <a:effectLst/>
                <a:latin typeface="Arial" panose="020B0604020202020204" pitchFamily="34" charset="0"/>
                <a:ea typeface="Arial" panose="020B0604020202020204" pitchFamily="34" charset="0"/>
              </a:rPr>
              <a:t> « respire carrément » </a:t>
            </a:r>
            <a:r>
              <a:rPr lang="fr-FR" sz="1800" dirty="0">
                <a:effectLst/>
                <a:latin typeface="Arial" panose="020B0604020202020204" pitchFamily="34" charset="0"/>
                <a:ea typeface="Arial" panose="020B0604020202020204" pitchFamily="34" charset="0"/>
              </a:rPr>
              <a:t>en</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répétant</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cours</a:t>
            </a:r>
            <a:r>
              <a:rPr lang="fr-FR" sz="1800" spc="-3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des quatre secondes de pause. »</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solidFill>
                <a:srgbClr val="0070C0"/>
              </a:solidFill>
              <a:latin typeface="Century Gothic" panose="020B0502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13</a:t>
            </a:fld>
            <a:endParaRPr lang="fr-CA" dirty="0"/>
          </a:p>
        </p:txBody>
      </p:sp>
    </p:spTree>
    <p:extLst>
      <p:ext uri="{BB962C8B-B14F-4D97-AF65-F5344CB8AC3E}">
        <p14:creationId xmlns:p14="http://schemas.microsoft.com/office/powerpoint/2010/main" val="3714926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effectLst/>
                <a:latin typeface="Arial" panose="020B0604020202020204" pitchFamily="34" charset="0"/>
                <a:ea typeface="Arial" panose="020B0604020202020204" pitchFamily="34" charset="0"/>
              </a:rPr>
              <a:t>Suggestion</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au</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personnel</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enseignant </a:t>
            </a:r>
            <a:r>
              <a:rPr lang="en-CA" sz="1800" b="1" dirty="0">
                <a:effectLst/>
                <a:latin typeface="Arial" panose="020B0604020202020204" pitchFamily="34" charset="0"/>
                <a:ea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rial" panose="020B0604020202020204" pitchFamily="34" charset="0"/>
                <a:ea typeface="Arial" panose="020B0604020202020204" pitchFamily="34" charset="0"/>
              </a:rPr>
              <a:t>«</a:t>
            </a:r>
            <a:r>
              <a:rPr lang="en-CA" sz="180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Parfois, nous pouvons nous sentir dépassés par de nombreux engagements et facteurs de stress. Parfois, une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tâche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semble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si</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vaste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qu’elle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stresse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avant</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même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3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commencer.</a:t>
            </a:r>
            <a:r>
              <a:rPr lang="fr-FR" sz="1800" spc="-35" dirty="0">
                <a:effectLst/>
                <a:latin typeface="Arial" panose="020B0604020202020204" pitchFamily="34" charset="0"/>
                <a:ea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rial" panose="020B0604020202020204" pitchFamily="34" charset="0"/>
                <a:ea typeface="Arial" panose="020B0604020202020204" pitchFamily="34" charset="0"/>
              </a:rPr>
              <a:t>Lorsque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personnes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gèrent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efficacement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leur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temps,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elles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peuvent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diminuer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leur</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stress</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sachant</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ce</a:t>
            </a:r>
            <a:r>
              <a:rPr lang="fr-FR" sz="1800" spc="-10"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 quoi</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s’attendre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en</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minimisant</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besoin</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précipiter,</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s’entasser</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ou</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faire</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des</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compromis</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sur</a:t>
            </a:r>
            <a:r>
              <a:rPr lang="fr-FR" sz="1800" spc="-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la qualité de leur travail.</a:t>
            </a:r>
            <a:endParaRPr lang="fr-FR" sz="1800" spc="-35"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spc="-35"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spc="-35" dirty="0">
                <a:effectLst/>
                <a:latin typeface="Arial" panose="020B0604020202020204" pitchFamily="34" charset="0"/>
                <a:ea typeface="Arial" panose="020B0604020202020204" pitchFamily="34" charset="0"/>
              </a:rPr>
              <a:t>Voici un truc! S</a:t>
            </a:r>
            <a:r>
              <a:rPr lang="fr-FR" sz="1800" dirty="0">
                <a:effectLst/>
                <a:latin typeface="Arial" panose="020B0604020202020204" pitchFamily="34" charset="0"/>
                <a:ea typeface="Arial" panose="020B0604020202020204" pitchFamily="34" charset="0"/>
              </a:rPr>
              <a:t>ubdivise les tâches difficiles en étapes, cela aide à atténuer le stress.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Arial" panose="020B0604020202020204" pitchFamily="34" charset="0"/>
                <a:ea typeface="Arial" panose="020B0604020202020204" pitchFamily="34" charset="0"/>
              </a:rPr>
              <a:t>Pratiquer l’utilisation des habiletés de gestion du temps en faisant des listes de contrôle et de l’ajouter à l’horaire. Vous pouvez vous servir de vos électroniques ou d’un agenda pour organiser votre temps et vos activités. »</a:t>
            </a:r>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14</a:t>
            </a:fld>
            <a:endParaRPr lang="fr-CA" dirty="0"/>
          </a:p>
        </p:txBody>
      </p:sp>
    </p:spTree>
    <p:extLst>
      <p:ext uri="{BB962C8B-B14F-4D97-AF65-F5344CB8AC3E}">
        <p14:creationId xmlns:p14="http://schemas.microsoft.com/office/powerpoint/2010/main" val="29461489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dirty="0">
                <a:effectLst/>
                <a:latin typeface="Arial" panose="020B0604020202020204" pitchFamily="34" charset="0"/>
                <a:ea typeface="Arial" panose="020B0604020202020204" pitchFamily="34" charset="0"/>
              </a:rPr>
              <a:t>Référez-vous au Guide de discussion à l’annexe A.</a:t>
            </a:r>
            <a:endParaRPr lang="en-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b="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0" dirty="0">
                <a:solidFill>
                  <a:srgbClr val="000000"/>
                </a:solidFill>
                <a:effectLst/>
                <a:latin typeface="Arial" panose="020B0604020202020204" pitchFamily="34" charset="0"/>
              </a:rPr>
              <a:t>Vous pouvez d’abord lire ces questions à la classe et demander aux élèves de proposer leurs suggestions, puis poursuivre la discussion avec </a:t>
            </a:r>
            <a:r>
              <a:rPr lang="fr-CA" sz="1800" b="1" dirty="0">
                <a:solidFill>
                  <a:srgbClr val="000000"/>
                </a:solidFill>
                <a:effectLst/>
                <a:latin typeface="Arial" panose="020B0604020202020204" pitchFamily="34" charset="0"/>
              </a:rPr>
              <a:t>les points offerts dans l’annexe A</a:t>
            </a:r>
            <a:r>
              <a:rPr lang="fr-CA" sz="1800" b="0" dirty="0">
                <a:solidFill>
                  <a:srgbClr val="000000"/>
                </a:solidFill>
                <a:effectLst/>
                <a:latin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800" b="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solidFill>
                  <a:srgbClr val="000000"/>
                </a:solidFill>
                <a:effectLst/>
                <a:latin typeface="Arial" panose="020B0604020202020204" pitchFamily="34" charset="0"/>
              </a:rPr>
              <a:t>Vous pouvez aussi offrir du temps où l’élève complète leur plan individuellement.</a:t>
            </a:r>
            <a:endParaRPr lang="fr-FR" sz="1800" b="1" dirty="0">
              <a:effectLst/>
              <a:latin typeface="Arial" panose="020B0604020202020204" pitchFamily="34" charset="0"/>
              <a:ea typeface="Arial Black" panose="020B0604020202020204" pitchFamily="34" charset="0"/>
              <a:cs typeface="Arial Black" panose="020B0604020202020204" pitchFamily="34" charset="0"/>
            </a:endParaRPr>
          </a:p>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15</a:t>
            </a:fld>
            <a:endParaRPr lang="fr-CA" dirty="0"/>
          </a:p>
        </p:txBody>
      </p:sp>
    </p:spTree>
    <p:extLst>
      <p:ext uri="{BB962C8B-B14F-4D97-AF65-F5344CB8AC3E}">
        <p14:creationId xmlns:p14="http://schemas.microsoft.com/office/powerpoint/2010/main" val="17918686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g20fc5b0fb23_1_2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8" name="Google Shape;328;g20fc5b0fb23_1_2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fr-CA" noProof="0" dirty="0"/>
              <a:t>Faites savoir aux élèves que certaines lignes téléphoniques sont ouvertes 24 heures sur 24 et 7 jours sur 7 et que d’autres ont des horaires précis. Encouragez les élèves à vérifier celles qu’ils préfèrent.</a:t>
            </a:r>
          </a:p>
          <a:p>
            <a:pPr marL="0" lvl="0" indent="0" algn="l" rtl="0">
              <a:lnSpc>
                <a:spcPct val="100000"/>
              </a:lnSpc>
              <a:spcBef>
                <a:spcPts val="0"/>
              </a:spcBef>
              <a:spcAft>
                <a:spcPts val="0"/>
              </a:spcAft>
              <a:buSzPts val="1100"/>
              <a:buNone/>
            </a:pPr>
            <a:endParaRPr lang="fr-CA" noProof="0" dirty="0"/>
          </a:p>
          <a:p>
            <a:pPr marL="457200" lvl="0" indent="-298450" algn="l" rtl="0">
              <a:lnSpc>
                <a:spcPct val="100000"/>
              </a:lnSpc>
              <a:spcBef>
                <a:spcPts val="0"/>
              </a:spcBef>
              <a:spcAft>
                <a:spcPts val="0"/>
              </a:spcAft>
              <a:buSzPts val="1100"/>
              <a:buNone/>
            </a:pPr>
            <a:r>
              <a:rPr lang="fr-CA" b="1" noProof="0" dirty="0"/>
              <a:t>Suggestion au personnel enseignant :</a:t>
            </a:r>
            <a:r>
              <a:rPr lang="fr-CA" noProof="0" dirty="0"/>
              <a:t> « Bien qu’il y ait beaucoup de choses que nous pouvons faire pour aider pendant les situations stressantes, nous ne pouvons pas et nous ne contrôlons pas tout, et parfois les choses entravent notre capacité à bien faire. Notre capacité à gérer le stress peut également être influencée par des facteurs tels que la perte, les problèmes de santé ou financiers, notre sentiment de sécurité et bien d’autres. Si vous essayez ces stratégies et qu’elles ne vous aident pas, si votre stress est vraiment grand et de longue durée, ou si le stress devient un obstacle dans la vie quotidienne, vous n’avez pas à le gérer tout seul. Il y a des gens qui peuvent aider. N’oubliez pas que vous méritez un soutien. Si vous ne savez pas par où commencer la conversation, vous pouvez utiliser des mots tels que ceux-ci :</a:t>
            </a:r>
          </a:p>
          <a:p>
            <a:pPr marL="285750" lvl="0" indent="-285750" algn="l" rtl="0">
              <a:lnSpc>
                <a:spcPct val="100000"/>
              </a:lnSpc>
              <a:spcBef>
                <a:spcPts val="0"/>
              </a:spcBef>
              <a:spcAft>
                <a:spcPts val="0"/>
              </a:spcAft>
              <a:buSzPts val="1100"/>
              <a:buChar char="●"/>
            </a:pPr>
            <a:r>
              <a:rPr lang="fr-CA" i="1" noProof="0" dirty="0"/>
              <a:t>Quelque chose me tracasse. Pouvez-vous m’aider à trouver quelqu’un à qui en parler?</a:t>
            </a:r>
            <a:endParaRPr lang="fr-CA" noProof="0" dirty="0"/>
          </a:p>
          <a:p>
            <a:pPr marL="285750" lvl="0" indent="-285750" algn="l" rtl="0">
              <a:lnSpc>
                <a:spcPct val="100000"/>
              </a:lnSpc>
              <a:spcBef>
                <a:spcPts val="0"/>
              </a:spcBef>
              <a:spcAft>
                <a:spcPts val="0"/>
              </a:spcAft>
              <a:buSzPts val="1100"/>
              <a:buChar char="●"/>
            </a:pPr>
            <a:r>
              <a:rPr lang="fr-CA" i="1" noProof="0" dirty="0"/>
              <a:t>Je me sens beaucoup stressé ces derniers temps. Puis-je vous en parler?</a:t>
            </a:r>
            <a:endParaRPr lang="fr-CA" noProof="0" dirty="0"/>
          </a:p>
          <a:p>
            <a:pPr marL="285750" lvl="0" indent="-285750" algn="l" rtl="0">
              <a:lnSpc>
                <a:spcPct val="100000"/>
              </a:lnSpc>
              <a:spcBef>
                <a:spcPts val="0"/>
              </a:spcBef>
              <a:spcAft>
                <a:spcPts val="0"/>
              </a:spcAft>
              <a:buSzPts val="1100"/>
              <a:buChar char="●"/>
            </a:pPr>
            <a:r>
              <a:rPr lang="fr-CA" i="1" noProof="0" dirty="0"/>
              <a:t>Avez-vous du temps pour me rencontrer? J’ai besoin d’aide pour quelque chose. </a:t>
            </a:r>
            <a:r>
              <a:rPr lang="fr-CA" noProof="0" dirty="0"/>
              <a:t>»</a:t>
            </a:r>
          </a:p>
          <a:p>
            <a:pPr marL="0" lvl="0" indent="0" algn="l" rtl="0">
              <a:lnSpc>
                <a:spcPct val="100000"/>
              </a:lnSpc>
              <a:spcBef>
                <a:spcPts val="0"/>
              </a:spcBef>
              <a:spcAft>
                <a:spcPts val="0"/>
              </a:spcAft>
              <a:buSzPts val="1100"/>
              <a:buNone/>
            </a:pPr>
            <a:endParaRPr lang="fr-CA" sz="2000" b="0" i="0" noProof="0" dirty="0">
              <a:solidFill>
                <a:srgbClr val="000000"/>
              </a:solidFill>
              <a:latin typeface="Arial"/>
              <a:ea typeface="Arial"/>
              <a:cs typeface="Arial"/>
              <a:sym typeface="Arial"/>
            </a:endParaRPr>
          </a:p>
          <a:p>
            <a:pPr marL="457200" lvl="0" indent="-298450" algn="l" rtl="0">
              <a:lnSpc>
                <a:spcPct val="100000"/>
              </a:lnSpc>
              <a:spcBef>
                <a:spcPts val="0"/>
              </a:spcBef>
              <a:spcAft>
                <a:spcPts val="0"/>
              </a:spcAft>
              <a:buSzPts val="1100"/>
              <a:buNone/>
            </a:pPr>
            <a:r>
              <a:rPr lang="fr-CA" b="1" noProof="0" dirty="0"/>
              <a:t>Suggestion au personnel enseignant : </a:t>
            </a:r>
            <a:r>
              <a:rPr lang="fr-CA" noProof="0" dirty="0"/>
              <a:t>« Cette ressource peut vous aider à identifier les personnes, les lieux et les choses qui sont là pour vous soutenir lorsque vous en avez besoin. Il est important de mettre à jour votre carnet de ressources de temps à autre. En suivant votre voie, vous rencontrerez de nouvelles personnes qui pourraient devenir de solides alliés et des soutiens pour vous. Ajoutez-les à vos ressources! Et si vous vous rendez dans de nouveaux endroits, prêtez attention aux services officiels de santé mentale. Il y a toujours de l’aide pour traverser les moments difficiles. » </a:t>
            </a:r>
          </a:p>
          <a:p>
            <a:pPr marL="0" lvl="0" indent="0" algn="l" rtl="0">
              <a:lnSpc>
                <a:spcPct val="100000"/>
              </a:lnSpc>
              <a:spcBef>
                <a:spcPts val="0"/>
              </a:spcBef>
              <a:spcAft>
                <a:spcPts val="0"/>
              </a:spcAft>
              <a:buSzPts val="1100"/>
              <a:buNone/>
            </a:pPr>
            <a:endParaRPr lang="fr-CA" noProof="0"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0510">
              <a:lnSpc>
                <a:spcPct val="102000"/>
              </a:lnSpc>
            </a:pPr>
            <a:r>
              <a:rPr lang="fr-CA" sz="1800" dirty="0">
                <a:effectLst/>
                <a:latin typeface="Arial" panose="020B0604020202020204" pitchFamily="34" charset="0"/>
                <a:ea typeface="Arial" panose="020B0604020202020204" pitchFamily="34" charset="0"/>
              </a:rPr>
              <a:t>Vous pouvez faire un rappel des stratégies proposées pour demander de la rétroaction vu lors de la 2e leçon comme moyen pour demander de l’aide.</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17</a:t>
            </a:fld>
            <a:endParaRPr lang="fr-CA" dirty="0"/>
          </a:p>
        </p:txBody>
      </p:sp>
    </p:spTree>
    <p:extLst>
      <p:ext uri="{BB962C8B-B14F-4D97-AF65-F5344CB8AC3E}">
        <p14:creationId xmlns:p14="http://schemas.microsoft.com/office/powerpoint/2010/main" val="29392924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dirty="0">
                <a:effectLst/>
                <a:latin typeface="Arial" panose="020B0604020202020204" pitchFamily="34" charset="0"/>
                <a:ea typeface="Arial" panose="020B0604020202020204" pitchFamily="34" charset="0"/>
              </a:rPr>
              <a:t>Suggestion</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au</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personnel</a:t>
            </a:r>
            <a:r>
              <a:rPr lang="fr-CA" sz="1800" b="1" spc="-25" dirty="0">
                <a:effectLst/>
                <a:latin typeface="Arial" panose="020B0604020202020204" pitchFamily="34" charset="0"/>
                <a:ea typeface="Arial" panose="020B0604020202020204" pitchFamily="34" charset="0"/>
              </a:rPr>
              <a:t> </a:t>
            </a:r>
            <a:r>
              <a:rPr lang="fr-CA" sz="1800" b="1" dirty="0">
                <a:effectLst/>
                <a:latin typeface="Arial" panose="020B0604020202020204" pitchFamily="34" charset="0"/>
                <a:ea typeface="Arial" panose="020B0604020202020204" pitchFamily="34" charset="0"/>
              </a:rPr>
              <a:t>enseignant </a:t>
            </a:r>
            <a:r>
              <a:rPr lang="en-CA" sz="1800" b="1"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 Comme</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il</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existe</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plusieurs</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façons</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de</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gérer son stress</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et</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de</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se</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changer</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les</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idées,</a:t>
            </a:r>
            <a:r>
              <a:rPr lang="fr-FR" sz="1800" spc="-30" dirty="0">
                <a:effectLst/>
                <a:latin typeface="Arial" panose="020B0604020202020204" pitchFamily="34" charset="0"/>
                <a:ea typeface="Arial" panose="020B0604020202020204" pitchFamily="34" charset="0"/>
              </a:rPr>
              <a:t> </a:t>
            </a:r>
            <a:r>
              <a:rPr lang="fr-FR" sz="1800" spc="0" dirty="0">
                <a:effectLst/>
                <a:latin typeface="Arial" panose="020B0604020202020204" pitchFamily="34" charset="0"/>
                <a:ea typeface="Arial" panose="020B0604020202020204" pitchFamily="34" charset="0"/>
              </a:rPr>
              <a:t>rappelez</a:t>
            </a:r>
            <a:r>
              <a:rPr lang="fr-FR" sz="1800" spc="-30" dirty="0">
                <a:effectLst/>
                <a:latin typeface="Arial" panose="020B0604020202020204" pitchFamily="34" charset="0"/>
                <a:ea typeface="Arial" panose="020B0604020202020204" pitchFamily="34" charset="0"/>
              </a:rPr>
              <a:t>-</a:t>
            </a:r>
            <a:r>
              <a:rPr lang="fr-FR" sz="1800" spc="0" dirty="0">
                <a:effectLst/>
                <a:latin typeface="Arial" panose="020B0604020202020204" pitchFamily="34" charset="0"/>
                <a:ea typeface="Arial" panose="020B0604020202020204" pitchFamily="34" charset="0"/>
              </a:rPr>
              <a:t>vous que vous avez déjà un éventail de stratégies qui vous sont propres ou qui sont propres à votre culture. Cependant, il est important d’avoir une variété de stratégies disponibles, puisque différentes situations peuvent nécessiter différentes techniques. »</a:t>
            </a:r>
            <a:endParaRPr lang="en-CA" sz="1800" spc="0" dirty="0">
              <a:effectLst/>
              <a:latin typeface="Arial" panose="020B0604020202020204" pitchFamily="34" charset="0"/>
              <a:ea typeface="Arial" panose="020B0604020202020204" pitchFamily="34" charset="0"/>
            </a:endParaRPr>
          </a:p>
          <a:p>
            <a:endParaRPr lang="fr-CA" sz="1800" b="1" dirty="0">
              <a:effectLst/>
              <a:latin typeface="Arial" panose="020B0604020202020204" pitchFamily="34" charset="0"/>
              <a:ea typeface="Arial" panose="020B0604020202020204" pitchFamily="34" charset="0"/>
            </a:endParaRPr>
          </a:p>
          <a:p>
            <a:r>
              <a:rPr lang="fr-CA"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Prends quelques minutes pour relire ton message d’espoir que tu as écrit lors de la première leçon.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À la lumière de tout ce dont tu as appris lors de l’unité H2V, est-ce qu’il y a quelque chose que tu aimerais ajouter ou modifier de ton message original?</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fr-CA" sz="1800" kern="100" dirty="0">
                <a:effectLst/>
                <a:highlight>
                  <a:srgbClr val="FFFF00"/>
                </a:highlight>
                <a:latin typeface="Arial" panose="020B0604020202020204" pitchFamily="34" charset="0"/>
                <a:ea typeface="Calibri" panose="020F0502020204030204" pitchFamily="34" charset="0"/>
                <a:cs typeface="Times New Roman" panose="02020603050405020304" pitchFamily="18" charset="0"/>
              </a:rPr>
              <a:t>Si oui, ajoute tes idées et réflexions dans ton Carnet. »</a:t>
            </a:r>
            <a:endParaRPr lang="en-CA"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18</a:t>
            </a:fld>
            <a:endParaRPr lang="fr-CA" dirty="0"/>
          </a:p>
        </p:txBody>
      </p:sp>
    </p:spTree>
    <p:extLst>
      <p:ext uri="{BB962C8B-B14F-4D97-AF65-F5344CB8AC3E}">
        <p14:creationId xmlns:p14="http://schemas.microsoft.com/office/powerpoint/2010/main" val="32803684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0340" marR="221615" algn="just">
              <a:lnSpc>
                <a:spcPct val="96000"/>
              </a:lnSpc>
              <a:spcBef>
                <a:spcPts val="770"/>
              </a:spcBef>
              <a:spcAft>
                <a:spcPts val="0"/>
              </a:spcAft>
              <a:tabLst>
                <a:tab pos="304800" algn="l"/>
              </a:tabLst>
            </a:pPr>
            <a:r>
              <a:rPr lang="fr-CA" sz="1800" b="1" dirty="0">
                <a:effectLst/>
                <a:latin typeface="Arial" panose="020B0604020202020204" pitchFamily="34" charset="0"/>
                <a:ea typeface="Arial" panose="020B0604020202020204" pitchFamily="34" charset="0"/>
              </a:rPr>
              <a:t>Suggestion au personnel enseignant : « </a:t>
            </a:r>
            <a:r>
              <a:rPr lang="fr-CA" sz="1800" dirty="0">
                <a:effectLst/>
                <a:highlight>
                  <a:srgbClr val="FFFF00"/>
                </a:highlight>
                <a:latin typeface="Arial" panose="020B0604020202020204" pitchFamily="34" charset="0"/>
                <a:ea typeface="Arial" panose="020B0604020202020204" pitchFamily="34" charset="0"/>
              </a:rPr>
              <a:t>Puisque c’est la dernière leçon de l’unité H2V, j’aimerais que vous preniez un moment pour réfléchir à la question de consolidation suivante. Si vous le voulez, vous pouvez ajouter votre réponse à votre </a:t>
            </a:r>
            <a:r>
              <a:rPr lang="fr-CA" sz="1800" spc="-10" dirty="0">
                <a:effectLst/>
                <a:highlight>
                  <a:srgbClr val="FFFF00"/>
                </a:highlight>
                <a:latin typeface="Arial" panose="020B0604020202020204" pitchFamily="34" charset="0"/>
                <a:ea typeface="Arial" panose="020B0604020202020204" pitchFamily="34" charset="0"/>
              </a:rPr>
              <a:t>Carnet. »</a:t>
            </a:r>
            <a:endParaRPr lang="en-CA" sz="180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19</a:t>
            </a:fld>
            <a:endParaRPr lang="fr-CA" dirty="0"/>
          </a:p>
        </p:txBody>
      </p:sp>
    </p:spTree>
    <p:extLst>
      <p:ext uri="{BB962C8B-B14F-4D97-AF65-F5344CB8AC3E}">
        <p14:creationId xmlns:p14="http://schemas.microsoft.com/office/powerpoint/2010/main" val="11148518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2</a:t>
            </a:fld>
            <a:endParaRPr lang="fr-CA" dirty="0"/>
          </a:p>
        </p:txBody>
      </p:sp>
    </p:spTree>
    <p:extLst>
      <p:ext uri="{BB962C8B-B14F-4D97-AF65-F5344CB8AC3E}">
        <p14:creationId xmlns:p14="http://schemas.microsoft.com/office/powerpoint/2010/main" val="4711534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00000"/>
              </a:lnSpc>
              <a:spcBef>
                <a:spcPts val="0"/>
              </a:spcBef>
              <a:spcAft>
                <a:spcPts val="0"/>
              </a:spcAft>
              <a:buSzPts val="1100"/>
              <a:buNone/>
            </a:pPr>
            <a:r>
              <a:rPr lang="en-CA" sz="1800" b="1" dirty="0"/>
              <a:t>Activité d’échauffement</a:t>
            </a:r>
            <a:endParaRPr lang="en-CA" sz="1800" dirty="0"/>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b="0" i="0" dirty="0">
              <a:solidFill>
                <a:srgbClr val="374151"/>
              </a:solidFill>
              <a:effectLst/>
              <a:latin typeface="Söhne"/>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CA" sz="1800" b="1" dirty="0">
                <a:effectLst/>
                <a:latin typeface="Arial" panose="020B0604020202020204" pitchFamily="34" charset="0"/>
                <a:ea typeface="Arial" panose="020B0604020202020204" pitchFamily="34" charset="0"/>
              </a:rPr>
              <a:t>Suggestion au personnel enseignant : « </a:t>
            </a:r>
            <a:r>
              <a:rPr lang="fr-FR" sz="1800" dirty="0">
                <a:effectLst/>
                <a:latin typeface="Arial" panose="020B0604020202020204" pitchFamily="34" charset="0"/>
                <a:ea typeface="Arial" panose="020B0604020202020204" pitchFamily="34" charset="0"/>
              </a:rPr>
              <a:t>Une certaine quantité de stress peut être un facteur de motivation et peut réellement alimenter nos performances, comme lors des tests ou dans le sport. Si nous sommes nerveux, cela</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signifie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quelque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chose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tient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cœur,</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et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quand</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quelque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chose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tient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cœur,</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 travaillons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fort.</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Lorsque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gérons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notre</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stress,</a:t>
            </a:r>
            <a:r>
              <a:rPr lang="fr-FR" sz="1800" spc="-1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nous pouvons donner le meilleur de nous-mêmes. Apprendre des habitudes saines pour gérer notre stress nous</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aide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à</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l’école,</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au</a:t>
            </a:r>
            <a:r>
              <a:rPr lang="fr-FR" sz="1800" spc="-45" dirty="0">
                <a:effectLst/>
                <a:latin typeface="Arial" panose="020B0604020202020204" pitchFamily="34" charset="0"/>
                <a:ea typeface="Arial" panose="020B0604020202020204" pitchFamily="34" charset="0"/>
              </a:rPr>
              <a:t> </a:t>
            </a:r>
            <a:r>
              <a:rPr lang="fr-FR" sz="1800" dirty="0">
                <a:effectLst/>
                <a:latin typeface="Arial" panose="020B0604020202020204" pitchFamily="34" charset="0"/>
                <a:ea typeface="Arial" panose="020B0604020202020204" pitchFamily="34" charset="0"/>
              </a:rPr>
              <a:t>travail, dans le sport et dans nos relations avec les autres. »</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FR"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CA" sz="1800" dirty="0">
                <a:effectLst/>
                <a:latin typeface="Arial" panose="020B0604020202020204" pitchFamily="34" charset="0"/>
                <a:ea typeface="Arial" panose="020B0604020202020204" pitchFamily="34" charset="0"/>
              </a:rPr>
              <a:t>Chronométrez 2 minutes et demandez aux élèves de vous donner le plus d’exemples possible de stratégies qui aident à gérer le stress.</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fr-CA" sz="180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CA" sz="1800" b="1" dirty="0">
                <a:effectLst/>
                <a:latin typeface="Arial" panose="020B0604020202020204" pitchFamily="34" charset="0"/>
                <a:ea typeface="Arial" panose="020B0604020202020204" pitchFamily="34" charset="0"/>
              </a:rPr>
              <a:t>Facultatif : </a:t>
            </a:r>
            <a:r>
              <a:rPr lang="fr-CA" sz="1800" b="0" dirty="0">
                <a:effectLst/>
                <a:latin typeface="Arial" panose="020B0604020202020204" pitchFamily="34" charset="0"/>
                <a:ea typeface="Arial" panose="020B0604020202020204" pitchFamily="34" charset="0"/>
              </a:rPr>
              <a:t>Vous pouvez utiliser la formule « nuage de mots » sur Mentimeter ou demander aux élèves d’ajouter leurs idées sur un Jamboard.</a:t>
            </a:r>
            <a:endParaRPr lang="en-CA" sz="1800" b="1"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US" sz="1200" b="0" i="0" u="none" strike="sngStrike" cap="none" dirty="0">
              <a:solidFill>
                <a:srgbClr val="374151"/>
              </a:solidFill>
              <a:effectLst/>
              <a:latin typeface="Söhne"/>
              <a:ea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A" sz="1200" b="1" i="0" u="none" strike="sngStrike" cap="none" dirty="0">
              <a:solidFill>
                <a:srgbClr val="FF0000"/>
              </a:solidFill>
              <a:latin typeface="Century Gothic"/>
              <a:ea typeface="Arial"/>
              <a:cs typeface="Arial"/>
              <a:sym typeface="Century Gothic"/>
            </a:endParaRP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endParaRPr lang="en-CA" sz="1200" b="0" i="0" u="none" strike="sngStrike" cap="none" dirty="0">
              <a:solidFill>
                <a:srgbClr val="000000"/>
              </a:solidFill>
              <a:latin typeface="Arial"/>
              <a:ea typeface="Arial"/>
              <a:cs typeface="Arial"/>
              <a:sym typeface="Arial"/>
            </a:endParaRPr>
          </a:p>
          <a:p>
            <a:pPr algn="l"/>
            <a:endParaRPr lang="fr-CA" dirty="0"/>
          </a:p>
        </p:txBody>
      </p:sp>
      <p:sp>
        <p:nvSpPr>
          <p:cNvPr id="4" name="Slide Number Placeholder 3"/>
          <p:cNvSpPr>
            <a:spLocks noGrp="1"/>
          </p:cNvSpPr>
          <p:nvPr>
            <p:ph type="sldNum" sz="quarter" idx="5"/>
          </p:nvPr>
        </p:nvSpPr>
        <p:spPr/>
        <p:txBody>
          <a:bodyPr/>
          <a:lstStyle/>
          <a:p>
            <a:fld id="{8CF1EC08-273C-A34B-82C2-A0CCCB0F9D12}" type="slidenum">
              <a:rPr lang="fr-CA" smtClean="0"/>
              <a:t>3</a:t>
            </a:fld>
            <a:endParaRPr lang="fr-CA" dirty="0"/>
          </a:p>
        </p:txBody>
      </p:sp>
    </p:spTree>
    <p:extLst>
      <p:ext uri="{BB962C8B-B14F-4D97-AF65-F5344CB8AC3E}">
        <p14:creationId xmlns:p14="http://schemas.microsoft.com/office/powerpoint/2010/main" val="17475185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noProof="0" dirty="0">
                <a:solidFill>
                  <a:srgbClr val="FF0000"/>
                </a:solidFill>
                <a:latin typeface="Century Gothic"/>
                <a:sym typeface="Century Gothic"/>
              </a:rPr>
              <a:t>Après le 2 minutes... faites un retour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1" i="0" noProof="0" dirty="0">
              <a:solidFill>
                <a:srgbClr val="FF0000"/>
              </a:solidFill>
              <a:latin typeface="Century Gothic"/>
              <a:sym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effectLst/>
                <a:latin typeface="Arial" panose="020B0604020202020204" pitchFamily="34" charset="0"/>
                <a:ea typeface="Arial" panose="020B0604020202020204" pitchFamily="34" charset="0"/>
              </a:rPr>
              <a:t>Suggestion au personnel enseignant :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noProof="0" dirty="0">
                <a:effectLst/>
                <a:latin typeface="Arial" panose="020B0604020202020204" pitchFamily="34" charset="0"/>
                <a:ea typeface="Calibri" panose="020F0502020204030204" pitchFamily="34" charset="0"/>
              </a:rPr>
              <a:t>« Comment avez-vous trouvé le fait que vous aviez un temps limite pour donner vos réponses? </a:t>
            </a:r>
            <a:endParaRPr lang="fr-CA" sz="1800" noProof="0" dirty="0">
              <a:effectLst/>
              <a:latin typeface="Arial" panose="020B0604020202020204" pitchFamily="34" charset="0"/>
              <a:ea typeface="Arial" panose="020B0604020202020204" pitchFamily="34" charset="0"/>
            </a:endParaRP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r>
              <a:rPr lang="fr-CA" sz="1800" spc="0" noProof="0" dirty="0">
                <a:effectLst/>
                <a:latin typeface="Arial" panose="020B0604020202020204" pitchFamily="34" charset="0"/>
                <a:ea typeface="Calibri" panose="020F0502020204030204" pitchFamily="34" charset="0"/>
              </a:rPr>
              <a:t>Comment vous êtes-vous sentis? </a:t>
            </a:r>
            <a:endParaRPr lang="fr-CA" sz="1800" spc="0" noProof="0" dirty="0">
              <a:effectLst/>
              <a:latin typeface="Arial" panose="020B0604020202020204" pitchFamily="34" charset="0"/>
              <a:ea typeface="Arial" panose="020B0604020202020204" pitchFamily="34" charset="0"/>
            </a:endParaRPr>
          </a:p>
          <a:p>
            <a:pPr marL="1143000" marR="362585">
              <a:spcBef>
                <a:spcPts val="500"/>
              </a:spcBef>
              <a:spcAft>
                <a:spcPts val="0"/>
              </a:spcAft>
              <a:tabLst>
                <a:tab pos="457200" algn="l"/>
                <a:tab pos="1371600" algn="l"/>
              </a:tabLst>
            </a:pPr>
            <a:r>
              <a:rPr lang="fr-CA" sz="1800" noProof="0" dirty="0">
                <a:effectLst/>
                <a:latin typeface="Arial" panose="020B0604020202020204" pitchFamily="34" charset="0"/>
                <a:ea typeface="Calibri" panose="020F0502020204030204" pitchFamily="34" charset="0"/>
              </a:rPr>
              <a:t>•	Motivé? </a:t>
            </a:r>
            <a:endParaRPr lang="fr-CA" sz="1800" noProof="0" dirty="0">
              <a:effectLst/>
              <a:latin typeface="Arial" panose="020B0604020202020204" pitchFamily="34" charset="0"/>
              <a:ea typeface="Arial" panose="020B0604020202020204" pitchFamily="34" charset="0"/>
            </a:endParaRPr>
          </a:p>
          <a:p>
            <a:pPr marL="1143000" marR="362585">
              <a:spcBef>
                <a:spcPts val="500"/>
              </a:spcBef>
              <a:spcAft>
                <a:spcPts val="0"/>
              </a:spcAft>
              <a:tabLst>
                <a:tab pos="457200" algn="l"/>
                <a:tab pos="1371600" algn="l"/>
              </a:tabLst>
            </a:pPr>
            <a:r>
              <a:rPr lang="fr-CA" sz="1800" noProof="0" dirty="0">
                <a:effectLst/>
                <a:latin typeface="Arial" panose="020B0604020202020204" pitchFamily="34" charset="0"/>
                <a:ea typeface="Calibri" panose="020F0502020204030204" pitchFamily="34" charset="0"/>
              </a:rPr>
              <a:t>•	Démotivé? </a:t>
            </a:r>
            <a:endParaRPr lang="fr-CA" sz="1800" noProof="0" dirty="0">
              <a:effectLst/>
              <a:latin typeface="Arial" panose="020B0604020202020204" pitchFamily="34" charset="0"/>
              <a:ea typeface="Arial" panose="020B0604020202020204" pitchFamily="34" charset="0"/>
            </a:endParaRPr>
          </a:p>
          <a:p>
            <a:pPr marL="1143000" marR="362585">
              <a:spcBef>
                <a:spcPts val="500"/>
              </a:spcBef>
              <a:spcAft>
                <a:spcPts val="0"/>
              </a:spcAft>
              <a:tabLst>
                <a:tab pos="457200" algn="l"/>
                <a:tab pos="1371600" algn="l"/>
              </a:tabLst>
            </a:pPr>
            <a:r>
              <a:rPr lang="fr-CA" sz="1800" noProof="0" dirty="0">
                <a:effectLst/>
                <a:latin typeface="Arial" panose="020B0604020202020204" pitchFamily="34" charset="0"/>
                <a:ea typeface="Calibri" panose="020F0502020204030204" pitchFamily="34" charset="0"/>
              </a:rPr>
              <a:t>•	Ni un, ni l’autre?</a:t>
            </a:r>
            <a:endParaRPr lang="fr-CA" sz="1800" noProof="0" dirty="0">
              <a:effectLst/>
              <a:latin typeface="Arial" panose="020B0604020202020204" pitchFamily="34" charset="0"/>
              <a:ea typeface="Arial" panose="020B0604020202020204" pitchFamily="34" charset="0"/>
            </a:endParaRP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r>
              <a:rPr lang="fr-CA" sz="1800" spc="0" noProof="0" dirty="0">
                <a:effectLst/>
                <a:latin typeface="Arial" panose="020B0604020202020204" pitchFamily="34" charset="0"/>
                <a:ea typeface="Calibri" panose="020F0502020204030204" pitchFamily="34" charset="0"/>
              </a:rPr>
              <a:t>Avez-vous eu l’impression que vous auriez eu plus d’idées à partager, ou que vous n’aviez pas accès à toutes vos idées en raison de la limite de temps?</a:t>
            </a:r>
            <a:endParaRPr lang="fr-CA" sz="1800" spc="0" noProof="0" dirty="0">
              <a:effectLst/>
              <a:latin typeface="Arial" panose="020B0604020202020204" pitchFamily="34" charset="0"/>
              <a:ea typeface="Arial" panose="020B0604020202020204" pitchFamily="34" charset="0"/>
            </a:endParaRPr>
          </a:p>
          <a:p>
            <a:pPr marL="342900" marR="362585" lvl="0" indent="-342900">
              <a:spcBef>
                <a:spcPts val="500"/>
              </a:spcBef>
              <a:spcAft>
                <a:spcPts val="0"/>
              </a:spcAft>
              <a:buClr>
                <a:srgbClr val="0072BC"/>
              </a:buClr>
              <a:buSzPts val="1400"/>
              <a:buFont typeface="Arial" panose="020B0604020202020204" pitchFamily="34" charset="0"/>
              <a:buChar char="•"/>
              <a:tabLst>
                <a:tab pos="457200" algn="l"/>
                <a:tab pos="914400" algn="l"/>
              </a:tabLst>
            </a:pPr>
            <a:r>
              <a:rPr lang="fr-CA" sz="1800" spc="0" noProof="0" dirty="0">
                <a:effectLst/>
                <a:latin typeface="Arial" panose="020B0604020202020204" pitchFamily="34" charset="0"/>
                <a:ea typeface="Calibri" panose="020F0502020204030204" pitchFamily="34" charset="0"/>
              </a:rPr>
              <a:t>Autres impressions? »</a:t>
            </a:r>
            <a:endParaRPr lang="fr-CA" sz="1800" spc="0" noProof="0" dirty="0">
              <a:effectLst/>
              <a:latin typeface="Arial" panose="020B0604020202020204" pitchFamily="34" charset="0"/>
              <a:ea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1" i="0" noProof="0" dirty="0">
              <a:solidFill>
                <a:srgbClr val="FF0000"/>
              </a:solidFill>
              <a:latin typeface="Century Gothic"/>
              <a:sym typeface="Century Gothic"/>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i="0" noProof="0" dirty="0">
                <a:solidFill>
                  <a:srgbClr val="FF0000"/>
                </a:solidFill>
                <a:latin typeface="Century Gothic"/>
                <a:sym typeface="Century Gothic"/>
              </a:rPr>
              <a:t>NOTE: </a:t>
            </a:r>
            <a:r>
              <a:rPr lang="fr-CA" sz="1200" b="0" i="0" noProof="0" dirty="0">
                <a:solidFill>
                  <a:srgbClr val="FF0000"/>
                </a:solidFill>
                <a:latin typeface="Century Gothic"/>
                <a:sym typeface="Century Gothic"/>
              </a:rPr>
              <a:t>Les réponses peuvent être faites en groupe ou par l’entremise d’un sondage sur Mentimeter, Jamboard ou une autre plateforme.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1" i="0" noProof="0" dirty="0">
              <a:solidFill>
                <a:srgbClr val="FF0000"/>
              </a:solidFill>
              <a:latin typeface="Century Gothic"/>
              <a:sym typeface="Century Gothic"/>
            </a:endParaRPr>
          </a:p>
          <a:p>
            <a:pPr marL="270510" marR="819785">
              <a:spcBef>
                <a:spcPts val="500"/>
              </a:spcBef>
              <a:spcAft>
                <a:spcPts val="0"/>
              </a:spcAft>
              <a:tabLst>
                <a:tab pos="457200" algn="l"/>
              </a:tabLst>
            </a:pPr>
            <a:r>
              <a:rPr lang="fr-CA" sz="1800" b="1" noProof="0" dirty="0">
                <a:effectLst/>
                <a:highlight>
                  <a:srgbClr val="FFFF00"/>
                </a:highlight>
                <a:latin typeface="Arial" panose="020B0604020202020204" pitchFamily="34" charset="0"/>
                <a:ea typeface="Arial" panose="020B0604020202020204" pitchFamily="34" charset="0"/>
              </a:rPr>
              <a:t>Suggestion au personnel enseignant :</a:t>
            </a:r>
            <a:endParaRPr lang="fr-CA" sz="1800" noProof="0" dirty="0">
              <a:effectLst/>
              <a:latin typeface="Arial" panose="020B0604020202020204" pitchFamily="34" charset="0"/>
              <a:ea typeface="Arial" panose="020B0604020202020204" pitchFamily="34" charset="0"/>
            </a:endParaRPr>
          </a:p>
          <a:p>
            <a:pPr marL="270510" marR="819785">
              <a:spcBef>
                <a:spcPts val="500"/>
              </a:spcBef>
              <a:spcAft>
                <a:spcPts val="0"/>
              </a:spcAft>
              <a:tabLst>
                <a:tab pos="457200" algn="l"/>
              </a:tabLst>
            </a:pPr>
            <a:r>
              <a:rPr lang="fr-CA" sz="1800" noProof="0" dirty="0">
                <a:effectLst/>
                <a:highlight>
                  <a:srgbClr val="FFFF00"/>
                </a:highlight>
                <a:latin typeface="Arial" panose="020B0604020202020204" pitchFamily="34" charset="0"/>
                <a:ea typeface="Arial" panose="020B0604020202020204" pitchFamily="34" charset="0"/>
              </a:rPr>
              <a:t>« Nous vivons tous du stress et y réagissons différemment. La manière dont on réagit peut être influencée par différentes variables, dont vivre plusieurs stress à la fois, avoir de la misère à gérer ses émotions ou ne pas avoir l’impression d’être capable de faire face aux éléments qui causent du stress. </a:t>
            </a:r>
          </a:p>
          <a:p>
            <a:pPr marL="270510" marR="819785">
              <a:spcBef>
                <a:spcPts val="500"/>
              </a:spcBef>
              <a:spcAft>
                <a:spcPts val="0"/>
              </a:spcAft>
              <a:tabLst>
                <a:tab pos="457200" algn="l"/>
              </a:tabLst>
            </a:pPr>
            <a:endParaRPr lang="fr-CA" sz="1800" noProof="0" dirty="0">
              <a:effectLst/>
              <a:highlight>
                <a:srgbClr val="FFFF00"/>
              </a:highlight>
              <a:latin typeface="Arial" panose="020B0604020202020204" pitchFamily="34" charset="0"/>
              <a:ea typeface="Arial" panose="020B0604020202020204" pitchFamily="34" charset="0"/>
            </a:endParaRPr>
          </a:p>
          <a:p>
            <a:pPr marL="270510" marR="819785">
              <a:spcBef>
                <a:spcPts val="500"/>
              </a:spcBef>
              <a:spcAft>
                <a:spcPts val="0"/>
              </a:spcAft>
              <a:tabLst>
                <a:tab pos="457200" algn="l"/>
              </a:tabLst>
            </a:pPr>
            <a:r>
              <a:rPr lang="fr-CA" sz="1800" noProof="0" dirty="0">
                <a:effectLst/>
                <a:highlight>
                  <a:srgbClr val="FFFF00"/>
                </a:highlight>
                <a:latin typeface="Arial" panose="020B0604020202020204" pitchFamily="34" charset="0"/>
                <a:ea typeface="Arial" panose="020B0604020202020204" pitchFamily="34" charset="0"/>
              </a:rPr>
              <a:t>La bonne nouvelle? Il est possible de réduire et de gérer son stress dans toutes les sphères de sa vie avec des stratégies simples au quotidien. »</a:t>
            </a:r>
            <a:endParaRPr lang="fr-CA" sz="1800" noProof="0" dirty="0">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4</a:t>
            </a:fld>
            <a:endParaRPr lang="fr-CA" dirty="0"/>
          </a:p>
        </p:txBody>
      </p:sp>
    </p:spTree>
    <p:extLst>
      <p:ext uri="{BB962C8B-B14F-4D97-AF65-F5344CB8AC3E}">
        <p14:creationId xmlns:p14="http://schemas.microsoft.com/office/powerpoint/2010/main" val="5744403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0" indent="-298450" algn="l" rtl="0">
              <a:lnSpc>
                <a:spcPct val="100000"/>
              </a:lnSpc>
              <a:spcBef>
                <a:spcPts val="0"/>
              </a:spcBef>
              <a:spcAft>
                <a:spcPts val="0"/>
              </a:spcAft>
              <a:buSzPts val="1100"/>
              <a:buNone/>
            </a:pPr>
            <a:r>
              <a:rPr lang="fr-CA" sz="800" b="1" noProof="0" dirty="0"/>
              <a:t>Suggestion au personnel enseignant :</a:t>
            </a:r>
            <a:r>
              <a:rPr lang="fr-CA" sz="800" noProof="0" dirty="0"/>
              <a:t> « Nous ne pouvons pas toujours choisir de vivre du stress, mais nous pouvons choisir comment nous nous y préparons. Au lieu d’y réagir, nous pouvons avoir une réponse intentionnelle lorsqu’il se présente. C’est ce que nous allons apprendre aujourd’hui. Je vous encouragerais aussi à penser aux personnes présentes dans notre école qui pourraient vous aider à planifier votre avenir, comme le personnel d’orientation. Faites appel à eux tôt et souvent! Faites aussi appel à d’autres personnes de votre entourage qui sont là pour vous aider, comme vos parents ou les personnes qui prennent soin de vous, des mentors, des aînés, des entraîneurs et d’autres adultes de confiance. »</a:t>
            </a: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5</a:t>
            </a:fld>
            <a:endParaRPr lang="fr-CA" dirty="0"/>
          </a:p>
        </p:txBody>
      </p:sp>
    </p:spTree>
    <p:extLst>
      <p:ext uri="{BB962C8B-B14F-4D97-AF65-F5344CB8AC3E}">
        <p14:creationId xmlns:p14="http://schemas.microsoft.com/office/powerpoint/2010/main" val="29446881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50" lvl="0" indent="0" algn="l" rtl="0">
              <a:lnSpc>
                <a:spcPct val="100000"/>
              </a:lnSpc>
              <a:spcBef>
                <a:spcPts val="0"/>
              </a:spcBef>
              <a:spcAft>
                <a:spcPts val="0"/>
              </a:spcAft>
              <a:buSzPts val="1100"/>
              <a:buNone/>
            </a:pPr>
            <a:r>
              <a:rPr lang="fr-CA" sz="1050" b="1" noProof="0" dirty="0"/>
              <a:t>Suggestion au personnel enseignant </a:t>
            </a:r>
            <a:r>
              <a:rPr lang="fr-CA" sz="1050" b="1" i="0" u="none" strike="noStrike" cap="none" noProof="0" dirty="0"/>
              <a:t>:</a:t>
            </a:r>
            <a:r>
              <a:rPr lang="fr-CA" sz="1050" noProof="0" dirty="0"/>
              <a:t> « Comment pouvons-nous nous préparer au stress et comment pouvons-nous le gérer afin que tout se déroule bien et qu’il nous aide à atteindre nos buts plutôt que de constituer un obstacle? </a:t>
            </a:r>
          </a:p>
          <a:p>
            <a:pPr marL="158750" lvl="0" indent="0" algn="l" rtl="0">
              <a:lnSpc>
                <a:spcPct val="100000"/>
              </a:lnSpc>
              <a:spcBef>
                <a:spcPts val="0"/>
              </a:spcBef>
              <a:spcAft>
                <a:spcPts val="0"/>
              </a:spcAft>
              <a:buSzPts val="1100"/>
              <a:buNone/>
            </a:pPr>
            <a:endParaRPr lang="fr-CA" sz="1050" noProof="0" dirty="0"/>
          </a:p>
          <a:p>
            <a:pPr marL="158750" lvl="0" indent="0" algn="l" rtl="0">
              <a:lnSpc>
                <a:spcPct val="100000"/>
              </a:lnSpc>
              <a:spcBef>
                <a:spcPts val="0"/>
              </a:spcBef>
              <a:spcAft>
                <a:spcPts val="0"/>
              </a:spcAft>
              <a:buSzPts val="1100"/>
              <a:buNone/>
            </a:pPr>
            <a:r>
              <a:rPr lang="fr-CA" sz="1050" noProof="0" dirty="0"/>
              <a:t>Voici trois étapes qui peuvent aider. »</a:t>
            </a:r>
            <a:r>
              <a:rPr lang="fr-CA" sz="1800" b="0" i="0" noProof="0" dirty="0">
                <a:solidFill>
                  <a:srgbClr val="000000"/>
                </a:solidFill>
                <a:latin typeface="Calibri"/>
                <a:ea typeface="Calibri"/>
                <a:cs typeface="Calibri"/>
                <a:sym typeface="Calibri"/>
              </a:rPr>
              <a:t> </a:t>
            </a:r>
            <a:endParaRPr lang="fr-CA" sz="1050" noProof="0" dirty="0">
              <a:latin typeface="Calibri"/>
              <a:ea typeface="Calibri"/>
              <a:cs typeface="Calibri"/>
              <a:sym typeface="Calibri"/>
            </a:endParaRPr>
          </a:p>
          <a:p>
            <a:pPr marL="180340" marR="655320">
              <a:lnSpc>
                <a:spcPct val="102000"/>
              </a:lnSpc>
              <a:spcBef>
                <a:spcPts val="600"/>
              </a:spcBef>
              <a:spcAft>
                <a:spcPts val="0"/>
              </a:spcAft>
            </a:pPr>
            <a:endParaRPr lang="fr-CA" sz="1800" noProof="0" dirty="0">
              <a:effectLst/>
              <a:latin typeface="Arial" panose="020B0604020202020204" pitchFamily="34" charset="0"/>
              <a:ea typeface="Arial" panose="020B0604020202020204" pitchFamily="34" charset="0"/>
            </a:endParaRPr>
          </a:p>
          <a:p>
            <a:endParaRPr lang="fr-CA" noProof="0" dirty="0"/>
          </a:p>
        </p:txBody>
      </p:sp>
      <p:sp>
        <p:nvSpPr>
          <p:cNvPr id="4" name="Slide Number Placeholder 3"/>
          <p:cNvSpPr>
            <a:spLocks noGrp="1"/>
          </p:cNvSpPr>
          <p:nvPr>
            <p:ph type="sldNum" sz="quarter" idx="5"/>
          </p:nvPr>
        </p:nvSpPr>
        <p:spPr/>
        <p:txBody>
          <a:bodyPr/>
          <a:lstStyle/>
          <a:p>
            <a:fld id="{8CF1EC08-273C-A34B-82C2-A0CCCB0F9D12}" type="slidenum">
              <a:rPr lang="fr-CA" smtClean="0"/>
              <a:t>6</a:t>
            </a:fld>
            <a:endParaRPr lang="fr-CA" dirty="0"/>
          </a:p>
        </p:txBody>
      </p:sp>
    </p:spTree>
    <p:extLst>
      <p:ext uri="{BB962C8B-B14F-4D97-AF65-F5344CB8AC3E}">
        <p14:creationId xmlns:p14="http://schemas.microsoft.com/office/powerpoint/2010/main" val="7978459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effectLst/>
                <a:latin typeface="Arial" panose="020B0604020202020204" pitchFamily="34" charset="0"/>
                <a:ea typeface="Arial" panose="020B0604020202020204" pitchFamily="34" charset="0"/>
              </a:rPr>
              <a:t>Suggestion</a:t>
            </a:r>
            <a:r>
              <a:rPr lang="fr-CA" sz="1800" b="1" spc="-25" noProof="0" dirty="0">
                <a:effectLst/>
                <a:latin typeface="Arial" panose="020B0604020202020204" pitchFamily="34" charset="0"/>
                <a:ea typeface="Arial" panose="020B0604020202020204" pitchFamily="34" charset="0"/>
              </a:rPr>
              <a:t> </a:t>
            </a:r>
            <a:r>
              <a:rPr lang="fr-CA" sz="1800" b="1" noProof="0" dirty="0">
                <a:effectLst/>
                <a:latin typeface="Arial" panose="020B0604020202020204" pitchFamily="34" charset="0"/>
                <a:ea typeface="Arial" panose="020B0604020202020204" pitchFamily="34" charset="0"/>
              </a:rPr>
              <a:t>au</a:t>
            </a:r>
            <a:r>
              <a:rPr lang="fr-CA" sz="1800" b="1" spc="-25" noProof="0" dirty="0">
                <a:effectLst/>
                <a:latin typeface="Arial" panose="020B0604020202020204" pitchFamily="34" charset="0"/>
                <a:ea typeface="Arial" panose="020B0604020202020204" pitchFamily="34" charset="0"/>
              </a:rPr>
              <a:t> </a:t>
            </a:r>
            <a:r>
              <a:rPr lang="fr-CA" sz="1800" b="1" noProof="0" dirty="0">
                <a:effectLst/>
                <a:latin typeface="Arial" panose="020B0604020202020204" pitchFamily="34" charset="0"/>
                <a:ea typeface="Arial" panose="020B0604020202020204" pitchFamily="34" charset="0"/>
              </a:rPr>
              <a:t>personnel</a:t>
            </a:r>
            <a:r>
              <a:rPr lang="fr-CA" sz="1800" b="1" spc="-25" noProof="0" dirty="0">
                <a:effectLst/>
                <a:latin typeface="Arial" panose="020B0604020202020204" pitchFamily="34" charset="0"/>
                <a:ea typeface="Arial" panose="020B0604020202020204" pitchFamily="34" charset="0"/>
              </a:rPr>
              <a:t> </a:t>
            </a:r>
            <a:r>
              <a:rPr lang="fr-CA" sz="1800" b="1" noProof="0" dirty="0">
                <a:effectLst/>
                <a:latin typeface="Arial" panose="020B0604020202020204" pitchFamily="34" charset="0"/>
                <a:ea typeface="Arial" panose="020B0604020202020204" pitchFamily="34" charset="0"/>
              </a:rPr>
              <a:t>enseignant : </a:t>
            </a:r>
          </a:p>
          <a:p>
            <a:r>
              <a:rPr lang="fr-CA" sz="2800" noProof="0" dirty="0">
                <a:effectLst/>
                <a:latin typeface="Calibri" panose="020F0502020204030204" pitchFamily="34" charset="0"/>
              </a:rPr>
              <a:t>« Dans cette section, inscris tes idées et pensées dans ton Carnet: Plan personnel de gestion du stress. Considère les moments où tu as vécu du stress par le passé, la manière dont tu l’as géré et qui t’a aidé. Tu peux aussi y ajouter de nouvelles idées. Ceci va t’aider à développer une liste de stratégies personnelles que tu peux utiliser lorsque tu en auras besoin. »</a:t>
            </a:r>
          </a:p>
        </p:txBody>
      </p:sp>
      <p:sp>
        <p:nvSpPr>
          <p:cNvPr id="4" name="Slide Number Placeholder 3"/>
          <p:cNvSpPr>
            <a:spLocks noGrp="1"/>
          </p:cNvSpPr>
          <p:nvPr>
            <p:ph type="sldNum" sz="quarter" idx="5"/>
          </p:nvPr>
        </p:nvSpPr>
        <p:spPr/>
        <p:txBody>
          <a:bodyPr/>
          <a:lstStyle/>
          <a:p>
            <a:fld id="{8CF1EC08-273C-A34B-82C2-A0CCCB0F9D12}" type="slidenum">
              <a:rPr lang="fr-CA" smtClean="0"/>
              <a:t>7</a:t>
            </a:fld>
            <a:endParaRPr lang="fr-CA" dirty="0"/>
          </a:p>
        </p:txBody>
      </p:sp>
    </p:spTree>
    <p:extLst>
      <p:ext uri="{BB962C8B-B14F-4D97-AF65-F5344CB8AC3E}">
        <p14:creationId xmlns:p14="http://schemas.microsoft.com/office/powerpoint/2010/main" val="9508967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200" b="1" noProof="0" dirty="0">
                <a:effectLst/>
                <a:latin typeface="Arial" panose="020B0604020202020204" pitchFamily="34" charset="0"/>
                <a:ea typeface="Arial" panose="020B0604020202020204" pitchFamily="34" charset="0"/>
              </a:rPr>
              <a:t>Suggestion au personnel enseignant : </a:t>
            </a:r>
          </a:p>
          <a:p>
            <a:pPr marL="0" marR="0" lvl="0" indent="0" algn="l" defTabSz="914400" rtl="0" eaLnBrk="1" fontAlgn="auto" latinLnBrk="0" hangingPunct="1">
              <a:lnSpc>
                <a:spcPct val="100000"/>
              </a:lnSpc>
              <a:spcBef>
                <a:spcPts val="0"/>
              </a:spcBef>
              <a:spcAft>
                <a:spcPts val="0"/>
              </a:spcAft>
              <a:buClrTx/>
              <a:buSzTx/>
              <a:buFontTx/>
              <a:buNone/>
              <a:tabLst/>
              <a:defRPr/>
            </a:pPr>
            <a:r>
              <a:rPr lang="fr-CA" noProof="0" dirty="0">
                <a:solidFill>
                  <a:srgbClr val="000000"/>
                </a:solidFill>
                <a:effectLst/>
                <a:latin typeface="Helvetica" pitchFamily="2" charset="0"/>
              </a:rPr>
              <a:t>« Q</a:t>
            </a:r>
            <a:r>
              <a:rPr lang="fr-CA" noProof="0" dirty="0">
                <a:solidFill>
                  <a:srgbClr val="0070C0"/>
                </a:solidFill>
                <a:effectLst/>
                <a:latin typeface="Century Gothic" panose="020B0502020202020204" pitchFamily="34" charset="0"/>
              </a:rPr>
              <a:t>u’est-ce qui peut t’aider à être à ton meilleur dans différents contextes (p. ex., l’école ou le travail) pour mieux gérer les défis? </a:t>
            </a:r>
            <a:endParaRPr lang="fr-CA" noProof="0" dirty="0">
              <a:solidFill>
                <a:srgbClr val="000000"/>
              </a:solidFill>
              <a:effectLst/>
              <a:latin typeface="Helvetica" pitchFamily="2" charset="0"/>
            </a:endParaRPr>
          </a:p>
          <a:p>
            <a:endParaRPr lang="fr-CA" noProof="0" dirty="0">
              <a:solidFill>
                <a:srgbClr val="000000"/>
              </a:solidFill>
              <a:effectLst/>
              <a:latin typeface="Helvetica" pitchFamily="2" charset="0"/>
            </a:endParaRPr>
          </a:p>
          <a:p>
            <a:r>
              <a:rPr lang="fr-CA" noProof="0" dirty="0">
                <a:solidFill>
                  <a:srgbClr val="000000"/>
                </a:solidFill>
                <a:effectLst/>
                <a:latin typeface="Helvetica" pitchFamily="2" charset="0"/>
              </a:rPr>
              <a:t>Rappelez-vous : ces stratégies de gestion du stress sont transférables dans d’autres contextes. </a:t>
            </a:r>
          </a:p>
          <a:p>
            <a:endParaRPr lang="fr-CA" noProof="0" dirty="0">
              <a:solidFill>
                <a:srgbClr val="000000"/>
              </a:solidFill>
              <a:effectLst/>
              <a:latin typeface="Helvetica"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noProof="0" dirty="0">
                <a:solidFill>
                  <a:srgbClr val="000000"/>
                </a:solidFill>
                <a:effectLst/>
                <a:latin typeface="Arial" panose="020B0604020202020204" pitchFamily="34" charset="0"/>
              </a:rPr>
              <a:t>Vous pouvez d’abord lire ces questions à la classe et demander aux élèves de proposer leurs suggestions, puis poursuivre la discussion avec les points offerts à la diapositive suivante.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CA" sz="1200" b="0" noProof="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200" b="0" noProof="0" dirty="0">
                <a:solidFill>
                  <a:srgbClr val="000000"/>
                </a:solidFill>
                <a:effectLst/>
                <a:latin typeface="Arial" panose="020B0604020202020204" pitchFamily="34" charset="0"/>
              </a:rPr>
              <a:t>Vous pouvez aussi offrir du temps où l’élève complète leur plan individuellement.</a:t>
            </a:r>
            <a:endParaRPr lang="fr-CA" b="0" noProof="0" dirty="0">
              <a:solidFill>
                <a:srgbClr val="000000"/>
              </a:solidFill>
              <a:effectLst/>
              <a:latin typeface="Helvetica" pitchFamily="2" charset="0"/>
            </a:endParaRPr>
          </a:p>
          <a:p>
            <a:endParaRPr lang="fr-CA" noProof="0" dirty="0">
              <a:solidFill>
                <a:srgbClr val="000000"/>
              </a:solidFill>
              <a:effectLst/>
              <a:latin typeface="Helvetica" pitchFamily="2" charset="0"/>
            </a:endParaRPr>
          </a:p>
        </p:txBody>
      </p:sp>
      <p:sp>
        <p:nvSpPr>
          <p:cNvPr id="4" name="Slide Number Placeholder 3"/>
          <p:cNvSpPr>
            <a:spLocks noGrp="1"/>
          </p:cNvSpPr>
          <p:nvPr>
            <p:ph type="sldNum" sz="quarter" idx="5"/>
          </p:nvPr>
        </p:nvSpPr>
        <p:spPr/>
        <p:txBody>
          <a:bodyPr/>
          <a:lstStyle/>
          <a:p>
            <a:fld id="{8CF1EC08-273C-A34B-82C2-A0CCCB0F9D12}" type="slidenum">
              <a:rPr lang="fr-CA" smtClean="0"/>
              <a:t>8</a:t>
            </a:fld>
            <a:endParaRPr lang="fr-CA" dirty="0"/>
          </a:p>
        </p:txBody>
      </p:sp>
    </p:spTree>
    <p:extLst>
      <p:ext uri="{BB962C8B-B14F-4D97-AF65-F5344CB8AC3E}">
        <p14:creationId xmlns:p14="http://schemas.microsoft.com/office/powerpoint/2010/main" val="2687426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0510" marR="819785">
              <a:spcBef>
                <a:spcPts val="500"/>
              </a:spcBef>
              <a:spcAft>
                <a:spcPts val="0"/>
              </a:spcAft>
              <a:tabLst>
                <a:tab pos="456565" algn="l"/>
              </a:tabLst>
            </a:pPr>
            <a:r>
              <a:rPr lang="fr-CA" sz="1800" dirty="0">
                <a:effectLst/>
                <a:latin typeface="Arial" panose="020B0604020202020204" pitchFamily="34" charset="0"/>
                <a:ea typeface="Arial" panose="020B0604020202020204" pitchFamily="34" charset="0"/>
              </a:rPr>
              <a:t>Référez-vous au Guide de discussion à l’annexe A.</a:t>
            </a:r>
            <a:endParaRPr lang="en-CA" sz="1800" dirty="0">
              <a:effectLst/>
              <a:latin typeface="Arial" panose="020B0604020202020204" pitchFamily="34" charset="0"/>
              <a:ea typeface="Arial" panose="020B0604020202020204" pitchFamily="34" charset="0"/>
            </a:endParaRPr>
          </a:p>
          <a:p>
            <a:pPr marL="180340" marR="655320">
              <a:lnSpc>
                <a:spcPct val="102000"/>
              </a:lnSpc>
              <a:spcBef>
                <a:spcPts val="600"/>
              </a:spcBef>
              <a:spcAft>
                <a:spcPts val="0"/>
              </a:spcAft>
            </a:pPr>
            <a:endParaRPr lang="en-CA" sz="1800" dirty="0">
              <a:effectLst/>
              <a:latin typeface="Arial" panose="020B0604020202020204" pitchFamily="34" charset="0"/>
              <a:ea typeface="Arial" panose="020B0604020202020204" pitchFamily="34" charset="0"/>
            </a:endParaRPr>
          </a:p>
          <a:p>
            <a:endParaRPr lang="en-CA" dirty="0"/>
          </a:p>
        </p:txBody>
      </p:sp>
      <p:sp>
        <p:nvSpPr>
          <p:cNvPr id="4" name="Slide Number Placeholder 3"/>
          <p:cNvSpPr>
            <a:spLocks noGrp="1"/>
          </p:cNvSpPr>
          <p:nvPr>
            <p:ph type="sldNum" sz="quarter" idx="5"/>
          </p:nvPr>
        </p:nvSpPr>
        <p:spPr/>
        <p:txBody>
          <a:bodyPr/>
          <a:lstStyle/>
          <a:p>
            <a:fld id="{8CF1EC08-273C-A34B-82C2-A0CCCB0F9D12}" type="slidenum">
              <a:rPr lang="fr-CA" smtClean="0"/>
              <a:t>9</a:t>
            </a:fld>
            <a:endParaRPr lang="fr-CA" dirty="0"/>
          </a:p>
        </p:txBody>
      </p:sp>
    </p:spTree>
    <p:extLst>
      <p:ext uri="{BB962C8B-B14F-4D97-AF65-F5344CB8AC3E}">
        <p14:creationId xmlns:p14="http://schemas.microsoft.com/office/powerpoint/2010/main" val="403222751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65C38-2EB8-4069-872F-1DF1FFB80C34}"/>
              </a:ext>
            </a:extLst>
          </p:cNvPr>
          <p:cNvSpPr>
            <a:spLocks noGrp="1"/>
          </p:cNvSpPr>
          <p:nvPr>
            <p:ph type="ctrTitle"/>
          </p:nvPr>
        </p:nvSpPr>
        <p:spPr>
          <a:xfrm>
            <a:off x="2898338" y="1616424"/>
            <a:ext cx="9144000" cy="2387600"/>
          </a:xfrm>
        </p:spPr>
        <p:txBody>
          <a:bodyPr anchor="b"/>
          <a:lstStyle>
            <a:lvl1pPr algn="r">
              <a:defRPr sz="6000" b="1">
                <a:solidFill>
                  <a:srgbClr val="40008D"/>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7" name="image2.png">
            <a:extLst>
              <a:ext uri="{FF2B5EF4-FFF2-40B4-BE49-F238E27FC236}">
                <a16:creationId xmlns:a16="http://schemas.microsoft.com/office/drawing/2014/main" id="{5AA94504-A0FB-48B0-A40C-35C174792A32}"/>
              </a:ext>
            </a:extLst>
          </p:cNvPr>
          <p:cNvPicPr/>
          <p:nvPr userDrawn="1"/>
        </p:nvPicPr>
        <p:blipFill rotWithShape="1">
          <a:blip r:embed="rId2"/>
          <a:srcRect t="18891" b="17878"/>
          <a:stretch/>
        </p:blipFill>
        <p:spPr>
          <a:xfrm>
            <a:off x="6168450" y="6083394"/>
            <a:ext cx="1510258" cy="582804"/>
          </a:xfrm>
          <a:prstGeom prst="rect">
            <a:avLst/>
          </a:prstGeom>
          <a:ln/>
        </p:spPr>
      </p:pic>
      <p:pic>
        <p:nvPicPr>
          <p:cNvPr id="8" name="image8.png">
            <a:extLst>
              <a:ext uri="{FF2B5EF4-FFF2-40B4-BE49-F238E27FC236}">
                <a16:creationId xmlns:a16="http://schemas.microsoft.com/office/drawing/2014/main" id="{57A650A4-0C7D-4090-8CDD-A4C2F1498C55}"/>
              </a:ext>
            </a:extLst>
          </p:cNvPr>
          <p:cNvPicPr/>
          <p:nvPr userDrawn="1"/>
        </p:nvPicPr>
        <p:blipFill rotWithShape="1">
          <a:blip r:embed="rId3"/>
          <a:srcRect t="17193" b="17193"/>
          <a:stretch/>
        </p:blipFill>
        <p:spPr>
          <a:xfrm>
            <a:off x="8168212" y="6049498"/>
            <a:ext cx="1563901" cy="650596"/>
          </a:xfrm>
          <a:prstGeom prst="rect">
            <a:avLst/>
          </a:prstGeom>
          <a:ln/>
        </p:spPr>
      </p:pic>
      <p:pic>
        <p:nvPicPr>
          <p:cNvPr id="9" name="Picture 8">
            <a:extLst>
              <a:ext uri="{FF2B5EF4-FFF2-40B4-BE49-F238E27FC236}">
                <a16:creationId xmlns:a16="http://schemas.microsoft.com/office/drawing/2014/main" id="{0AAFE6C8-02EF-4394-BF46-4E373C073824}"/>
              </a:ext>
            </a:extLst>
          </p:cNvPr>
          <p:cNvPicPr>
            <a:picLocks noChangeAspect="1"/>
          </p:cNvPicPr>
          <p:nvPr userDrawn="1"/>
        </p:nvPicPr>
        <p:blipFill>
          <a:blip r:embed="rId4"/>
          <a:stretch>
            <a:fillRect/>
          </a:stretch>
        </p:blipFill>
        <p:spPr>
          <a:xfrm>
            <a:off x="4148959" y="6049498"/>
            <a:ext cx="1494614" cy="650596"/>
          </a:xfrm>
          <a:prstGeom prst="rect">
            <a:avLst/>
          </a:prstGeom>
        </p:spPr>
      </p:pic>
      <p:pic>
        <p:nvPicPr>
          <p:cNvPr id="11" name="Picture 10" descr="Graphical user interface, text&#10;&#10;Description automatically generated">
            <a:extLst>
              <a:ext uri="{FF2B5EF4-FFF2-40B4-BE49-F238E27FC236}">
                <a16:creationId xmlns:a16="http://schemas.microsoft.com/office/drawing/2014/main" id="{B82C7996-5C43-478C-9343-DDEEEE13464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9662" y="5952511"/>
            <a:ext cx="3653987" cy="786116"/>
          </a:xfrm>
          <a:prstGeom prst="rect">
            <a:avLst/>
          </a:prstGeom>
        </p:spPr>
      </p:pic>
      <p:sp>
        <p:nvSpPr>
          <p:cNvPr id="12" name="TextBox 11">
            <a:extLst>
              <a:ext uri="{FF2B5EF4-FFF2-40B4-BE49-F238E27FC236}">
                <a16:creationId xmlns:a16="http://schemas.microsoft.com/office/drawing/2014/main" id="{59DF9FFB-22F2-42FA-B35A-DC890DFDB8A4}"/>
              </a:ext>
            </a:extLst>
          </p:cNvPr>
          <p:cNvSpPr txBox="1"/>
          <p:nvPr userDrawn="1"/>
        </p:nvSpPr>
        <p:spPr>
          <a:xfrm>
            <a:off x="9963887" y="6363090"/>
            <a:ext cx="2078451" cy="307777"/>
          </a:xfrm>
          <a:prstGeom prst="rect">
            <a:avLst/>
          </a:prstGeom>
          <a:noFill/>
        </p:spPr>
        <p:txBody>
          <a:bodyPr wrap="square" rtlCol="0">
            <a:spAutoFit/>
          </a:bodyPr>
          <a:lstStyle/>
          <a:p>
            <a:pPr algn="r"/>
            <a:r>
              <a:rPr lang="en-CA" sz="1400" dirty="0">
                <a:solidFill>
                  <a:srgbClr val="40008D"/>
                </a:solidFill>
                <a:latin typeface="Poppins" panose="00000500000000000000" pitchFamily="2" charset="0"/>
                <a:cs typeface="Poppins" panose="00000500000000000000" pitchFamily="2" charset="0"/>
              </a:rPr>
              <a:t>www.smho-smso.ca</a:t>
            </a:r>
          </a:p>
        </p:txBody>
      </p:sp>
      <p:cxnSp>
        <p:nvCxnSpPr>
          <p:cNvPr id="14" name="Straight Connector 13">
            <a:extLst>
              <a:ext uri="{FF2B5EF4-FFF2-40B4-BE49-F238E27FC236}">
                <a16:creationId xmlns:a16="http://schemas.microsoft.com/office/drawing/2014/main" id="{04D92E42-A2B1-4A2C-B12B-E3CCC2B3C28B}"/>
              </a:ext>
            </a:extLst>
          </p:cNvPr>
          <p:cNvCxnSpPr>
            <a:cxnSpLocks/>
          </p:cNvCxnSpPr>
          <p:nvPr userDrawn="1"/>
        </p:nvCxnSpPr>
        <p:spPr>
          <a:xfrm>
            <a:off x="3881535"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4A6D32-1A80-4741-A6F2-719DD4C1BD48}"/>
              </a:ext>
            </a:extLst>
          </p:cNvPr>
          <p:cNvCxnSpPr>
            <a:cxnSpLocks/>
          </p:cNvCxnSpPr>
          <p:nvPr userDrawn="1"/>
        </p:nvCxnSpPr>
        <p:spPr>
          <a:xfrm>
            <a:off x="5908986"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3A860AA-19F0-436A-A907-6CAB1189E8D8}"/>
              </a:ext>
            </a:extLst>
          </p:cNvPr>
          <p:cNvCxnSpPr>
            <a:cxnSpLocks/>
          </p:cNvCxnSpPr>
          <p:nvPr userDrawn="1"/>
        </p:nvCxnSpPr>
        <p:spPr>
          <a:xfrm>
            <a:off x="7936437"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5129BE00-0EA3-41ED-98A2-8A2D76187149}"/>
              </a:ext>
            </a:extLst>
          </p:cNvPr>
          <p:cNvCxnSpPr>
            <a:cxnSpLocks/>
          </p:cNvCxnSpPr>
          <p:nvPr userDrawn="1"/>
        </p:nvCxnSpPr>
        <p:spPr>
          <a:xfrm>
            <a:off x="9963888" y="5952511"/>
            <a:ext cx="0" cy="74758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C4BCBC46-9C50-228F-BCC2-E6A12C72210B}"/>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073" y="4292218"/>
            <a:ext cx="12196074" cy="1455159"/>
          </a:xfrm>
          <a:prstGeom prst="rect">
            <a:avLst/>
          </a:prstGeom>
        </p:spPr>
      </p:pic>
    </p:spTree>
    <p:extLst>
      <p:ext uri="{BB962C8B-B14F-4D97-AF65-F5344CB8AC3E}">
        <p14:creationId xmlns:p14="http://schemas.microsoft.com/office/powerpoint/2010/main" val="3054815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2303267007"/>
              </p:ext>
            </p:extLst>
          </p:nvPr>
        </p:nvGraphicFramePr>
        <p:xfrm>
          <a:off x="2032000" y="1619211"/>
          <a:ext cx="8128000" cy="4171572"/>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1530733245"/>
                    </a:ext>
                  </a:extLst>
                </a:gridCol>
                <a:gridCol w="4064000">
                  <a:extLst>
                    <a:ext uri="{9D8B030D-6E8A-4147-A177-3AD203B41FA5}">
                      <a16:colId xmlns:a16="http://schemas.microsoft.com/office/drawing/2014/main" val="2929008401"/>
                    </a:ext>
                  </a:extLst>
                </a:gridCol>
              </a:tblGrid>
              <a:tr h="2085786">
                <a:tc>
                  <a:txBody>
                    <a:bodyPr/>
                    <a:lstStyle/>
                    <a:p>
                      <a:r>
                        <a:rPr lang="en-CA" sz="2000" dirty="0">
                          <a:solidFill>
                            <a:srgbClr val="44237D"/>
                          </a:solidFill>
                          <a:latin typeface="Poppins" panose="00000500000000000000" pitchFamily="2" charset="0"/>
                          <a:ea typeface="Roboto" pitchFamily="2" charset="0"/>
                          <a:cs typeface="Poppins" panose="00000500000000000000" pitchFamily="2" charset="0"/>
                        </a:rPr>
                        <a:t>A </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solidFill>
                        <a:srgbClr val="44237D"/>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277F34"/>
                      </a:solidFill>
                      <a:prstDash val="solid"/>
                      <a:round/>
                      <a:headEnd type="none" w="med" len="med"/>
                      <a:tailEnd type="none" w="med" len="med"/>
                    </a:lnB>
                    <a:no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0071BB"/>
                      </a:solidFill>
                      <a:prstDash val="solid"/>
                      <a:round/>
                      <a:headEnd type="none" w="med" len="med"/>
                      <a:tailEnd type="none" w="med" len="med"/>
                    </a:lnL>
                    <a:lnR w="28575" cap="flat" cmpd="sng" algn="ctr">
                      <a:solidFill>
                        <a:srgbClr val="0071BB"/>
                      </a:solidFill>
                      <a:prstDash val="solid"/>
                      <a:round/>
                      <a:headEnd type="none" w="med" len="med"/>
                      <a:tailEnd type="none" w="med" len="med"/>
                    </a:lnR>
                    <a:lnT w="28575" cap="flat" cmpd="sng" algn="ctr">
                      <a:solidFill>
                        <a:srgbClr val="0071BB"/>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0071BB">
                        <a:alpha val="20000"/>
                      </a:srgbClr>
                    </a:solidFill>
                  </a:tcPr>
                </a:tc>
                <a:extLst>
                  <a:ext uri="{0D108BD9-81ED-4DB2-BD59-A6C34878D82A}">
                    <a16:rowId xmlns:a16="http://schemas.microsoft.com/office/drawing/2014/main" val="4122272445"/>
                  </a:ext>
                </a:extLst>
              </a:tr>
              <a:tr h="2085786">
                <a:tc>
                  <a:txBody>
                    <a:bodyPr/>
                    <a:lstStyle/>
                    <a:p>
                      <a:r>
                        <a:rPr lang="en-CA" sz="1800" b="1" dirty="0">
                          <a:solidFill>
                            <a:srgbClr val="277F34"/>
                          </a:solidFill>
                          <a:latin typeface="Poppins" panose="00000500000000000000" pitchFamily="2" charset="0"/>
                          <a:ea typeface="Roboto" pitchFamily="2" charset="0"/>
                          <a:cs typeface="Poppins" panose="00000500000000000000" pitchFamily="2" charset="0"/>
                        </a:rPr>
                        <a:t>C</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28575" cap="flat" cmpd="sng" algn="ctr">
                      <a:solidFill>
                        <a:srgbClr val="277F34"/>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277F34"/>
                      </a:solidFill>
                      <a:prstDash val="solid"/>
                      <a:round/>
                      <a:headEnd type="none" w="med" len="med"/>
                      <a:tailEnd type="none" w="med" len="med"/>
                    </a:lnT>
                    <a:lnB w="28575" cap="flat" cmpd="sng" algn="ctr">
                      <a:solidFill>
                        <a:srgbClr val="277F34"/>
                      </a:solidFill>
                      <a:prstDash val="solid"/>
                      <a:round/>
                      <a:headEnd type="none" w="med" len="med"/>
                      <a:tailEnd type="none" w="med" len="med"/>
                    </a:lnB>
                    <a:solidFill>
                      <a:srgbClr val="277F34">
                        <a:alpha val="20000"/>
                      </a:srgbClr>
                    </a:solidFill>
                  </a:tcPr>
                </a:tc>
                <a:tc>
                  <a:txBody>
                    <a:bodyPr/>
                    <a:lstStyle/>
                    <a:p>
                      <a:r>
                        <a:rPr lang="en-CA" sz="1800" b="1" dirty="0">
                          <a:solidFill>
                            <a:srgbClr val="44237D"/>
                          </a:solidFill>
                          <a:latin typeface="Poppins" panose="00000500000000000000" pitchFamily="2" charset="0"/>
                          <a:ea typeface="Roboto" pitchFamily="2" charset="0"/>
                          <a:cs typeface="Poppins" panose="00000500000000000000" pitchFamily="2" charset="0"/>
                        </a:rPr>
                        <a:t>D</a:t>
                      </a:r>
                    </a:p>
                    <a:p>
                      <a:pPr marL="0" algn="l" defTabSz="914400" rtl="0" eaLnBrk="1" latinLnBrk="0" hangingPunct="1"/>
                      <a:r>
                        <a:rPr lang="en-CA" sz="1800" b="0" i="0" kern="1200" dirty="0">
                          <a:solidFill>
                            <a:schemeClr val="tx1">
                              <a:lumMod val="75000"/>
                              <a:lumOff val="25000"/>
                            </a:schemeClr>
                          </a:solidFill>
                          <a:effectLst/>
                          <a:latin typeface="Roboto" pitchFamily="2" charset="0"/>
                          <a:ea typeface="Roboto" pitchFamily="2" charset="0"/>
                          <a:cs typeface="+mn-cs"/>
                        </a:rPr>
                        <a:t>content.</a:t>
                      </a:r>
                      <a:endParaRPr lang="en-US" sz="1800" b="0" i="0" kern="1200" dirty="0">
                        <a:solidFill>
                          <a:schemeClr val="tx1">
                            <a:lumMod val="75000"/>
                            <a:lumOff val="25000"/>
                          </a:schemeClr>
                        </a:solidFill>
                        <a:effectLst/>
                        <a:latin typeface="Roboto" pitchFamily="2" charset="0"/>
                        <a:ea typeface="Roboto" pitchFamily="2" charset="0"/>
                        <a:cs typeface="+mn-cs"/>
                      </a:endParaRPr>
                    </a:p>
                  </a:txBody>
                  <a:tcPr>
                    <a:lnL w="28575" cap="flat" cmpd="sng" algn="ctr">
                      <a:solidFill>
                        <a:srgbClr val="44237D"/>
                      </a:solidFill>
                      <a:prstDash val="solid"/>
                      <a:round/>
                      <a:headEnd type="none" w="med" len="med"/>
                      <a:tailEnd type="none" w="med" len="med"/>
                    </a:lnL>
                    <a:lnR w="28575" cap="flat" cmpd="sng" algn="ctr">
                      <a:solidFill>
                        <a:srgbClr val="44237D"/>
                      </a:solidFill>
                      <a:prstDash val="solid"/>
                      <a:round/>
                      <a:headEnd type="none" w="med" len="med"/>
                      <a:tailEnd type="none" w="med" len="med"/>
                    </a:lnR>
                    <a:lnT w="28575" cap="flat" cmpd="sng" algn="ctr">
                      <a:solidFill>
                        <a:srgbClr val="44237D"/>
                      </a:solidFill>
                      <a:prstDash val="solid"/>
                      <a:round/>
                      <a:headEnd type="none" w="med" len="med"/>
                      <a:tailEnd type="none" w="med" len="med"/>
                    </a:lnT>
                    <a:lnB w="28575" cap="flat" cmpd="sng" algn="ctr">
                      <a:solidFill>
                        <a:srgbClr val="44237D"/>
                      </a:solidFill>
                      <a:prstDash val="solid"/>
                      <a:round/>
                      <a:headEnd type="none" w="med" len="med"/>
                      <a:tailEnd type="none" w="med" len="med"/>
                    </a:lnB>
                    <a:solidFill>
                      <a:srgbClr val="44237D">
                        <a:alpha val="20000"/>
                      </a:srgbClr>
                    </a:solidFill>
                  </a:tcPr>
                </a:tc>
                <a:extLst>
                  <a:ext uri="{0D108BD9-81ED-4DB2-BD59-A6C34878D82A}">
                    <a16:rowId xmlns:a16="http://schemas.microsoft.com/office/drawing/2014/main" val="1950487028"/>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A0D78CAA-6480-2211-772C-38ADEF5A1882}"/>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0840953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graphicFrame>
        <p:nvGraphicFramePr>
          <p:cNvPr id="7" name="Table 8">
            <a:extLst>
              <a:ext uri="{FF2B5EF4-FFF2-40B4-BE49-F238E27FC236}">
                <a16:creationId xmlns:a16="http://schemas.microsoft.com/office/drawing/2014/main" id="{A8B38699-E323-40CA-87C1-A6B9EED53295}"/>
              </a:ext>
            </a:extLst>
          </p:cNvPr>
          <p:cNvGraphicFramePr>
            <a:graphicFrameLocks noGrp="1"/>
          </p:cNvGraphicFramePr>
          <p:nvPr userDrawn="1">
            <p:extLst>
              <p:ext uri="{D42A27DB-BD31-4B8C-83A1-F6EECF244321}">
                <p14:modId xmlns:p14="http://schemas.microsoft.com/office/powerpoint/2010/main" val="3555640107"/>
              </p:ext>
            </p:extLst>
          </p:nvPr>
        </p:nvGraphicFramePr>
        <p:xfrm>
          <a:off x="1828800" y="2049338"/>
          <a:ext cx="8127999" cy="208578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530733245"/>
                    </a:ext>
                  </a:extLst>
                </a:gridCol>
                <a:gridCol w="2709333">
                  <a:extLst>
                    <a:ext uri="{9D8B030D-6E8A-4147-A177-3AD203B41FA5}">
                      <a16:colId xmlns:a16="http://schemas.microsoft.com/office/drawing/2014/main" val="2929008401"/>
                    </a:ext>
                  </a:extLst>
                </a:gridCol>
                <a:gridCol w="2709333">
                  <a:extLst>
                    <a:ext uri="{9D8B030D-6E8A-4147-A177-3AD203B41FA5}">
                      <a16:colId xmlns:a16="http://schemas.microsoft.com/office/drawing/2014/main" val="2145752048"/>
                    </a:ext>
                  </a:extLst>
                </a:gridCol>
              </a:tblGrid>
              <a:tr h="2085786">
                <a:tc>
                  <a:txBody>
                    <a:bodyPr/>
                    <a:lstStyle/>
                    <a:p>
                      <a:r>
                        <a:rPr lang="en-CA" sz="2000" b="1" dirty="0">
                          <a:solidFill>
                            <a:srgbClr val="277F34"/>
                          </a:solidFill>
                          <a:latin typeface="Poppins" panose="00000500000000000000" pitchFamily="2" charset="0"/>
                          <a:ea typeface="Roboto" pitchFamily="2" charset="0"/>
                          <a:cs typeface="Poppins" panose="00000500000000000000" pitchFamily="2" charset="0"/>
                        </a:rPr>
                        <a:t>C</a:t>
                      </a:r>
                    </a:p>
                    <a:p>
                      <a:pPr marL="0" indent="0">
                        <a:buFont typeface="Arial" panose="020B0604020202020204" pitchFamily="34" charset="0"/>
                        <a:buNone/>
                      </a:pPr>
                      <a:r>
                        <a:rPr lang="en-CA" sz="1800" b="0" i="0" kern="1200" dirty="0">
                          <a:solidFill>
                            <a:schemeClr val="tx1">
                              <a:lumMod val="75000"/>
                              <a:lumOff val="25000"/>
                            </a:schemeClr>
                          </a:solidFill>
                          <a:effectLst/>
                          <a:latin typeface="Roboto" pitchFamily="2" charset="0"/>
                          <a:ea typeface="Roboto" pitchFamily="2" charset="0"/>
                          <a:cs typeface="+mn-cs"/>
                        </a:rPr>
                        <a:t>content</a:t>
                      </a:r>
                      <a:r>
                        <a:rPr lang="en-CA" sz="1800" b="0" kern="1200" dirty="0">
                          <a:solidFill>
                            <a:schemeClr val="tx1"/>
                          </a:solidFill>
                          <a:effectLst/>
                          <a:latin typeface="Roboto" pitchFamily="2" charset="0"/>
                          <a:ea typeface="Roboto" pitchFamily="2" charset="0"/>
                          <a:cs typeface="+mn-cs"/>
                        </a:rPr>
                        <a:t>.</a:t>
                      </a:r>
                      <a:endParaRPr lang="en-CA" dirty="0">
                        <a:solidFill>
                          <a:schemeClr val="tx1">
                            <a:lumMod val="75000"/>
                            <a:lumOff val="25000"/>
                          </a:schemeClr>
                        </a:solidFill>
                        <a:latin typeface="Roboto" pitchFamily="2" charset="0"/>
                        <a:ea typeface="Roboto" pitchFamily="2" charset="0"/>
                      </a:endParaRPr>
                    </a:p>
                  </a:txBody>
                  <a:tcPr>
                    <a:lnL w="28575"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277F34">
                        <a:alpha val="20000"/>
                      </a:srgbClr>
                    </a:solidFill>
                  </a:tcPr>
                </a:tc>
                <a:tc>
                  <a:txBody>
                    <a:bodyPr/>
                    <a:lstStyle/>
                    <a:p>
                      <a:r>
                        <a:rPr lang="en-CA" sz="1800" dirty="0">
                          <a:solidFill>
                            <a:srgbClr val="0071BB"/>
                          </a:solidFill>
                          <a:latin typeface="Poppins" panose="00000500000000000000" pitchFamily="2" charset="0"/>
                          <a:ea typeface="Roboto" pitchFamily="2" charset="0"/>
                          <a:cs typeface="Poppins" panose="00000500000000000000" pitchFamily="2" charset="0"/>
                        </a:rPr>
                        <a:t>B</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71BB">
                        <a:alpha val="2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b="1" dirty="0">
                          <a:solidFill>
                            <a:srgbClr val="44237D"/>
                          </a:solidFill>
                          <a:latin typeface="Poppins" panose="00000500000000000000" pitchFamily="2" charset="0"/>
                          <a:ea typeface="Roboto" pitchFamily="2" charset="0"/>
                          <a:cs typeface="Poppins" panose="00000500000000000000" pitchFamily="2" charset="0"/>
                        </a:rPr>
                        <a:t>D</a:t>
                      </a:r>
                    </a:p>
                    <a:p>
                      <a:r>
                        <a:rPr lang="en-CA" sz="1800" b="0" i="0" kern="1200" dirty="0">
                          <a:solidFill>
                            <a:schemeClr val="tx1">
                              <a:lumMod val="75000"/>
                              <a:lumOff val="25000"/>
                            </a:schemeClr>
                          </a:solidFill>
                          <a:effectLst/>
                          <a:latin typeface="Roboto" pitchFamily="2" charset="0"/>
                          <a:ea typeface="Roboto" pitchFamily="2" charset="0"/>
                          <a:cs typeface="+mn-cs"/>
                        </a:rPr>
                        <a:t>content</a:t>
                      </a:r>
                    </a:p>
                  </a:txBody>
                  <a:tcPr>
                    <a:lnL w="12700" cap="flat" cmpd="sng" algn="ctr">
                      <a:solidFill>
                        <a:schemeClr val="bg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44237D">
                        <a:alpha val="20000"/>
                      </a:srgbClr>
                    </a:solidFill>
                  </a:tcPr>
                </a:tc>
                <a:extLst>
                  <a:ext uri="{0D108BD9-81ED-4DB2-BD59-A6C34878D82A}">
                    <a16:rowId xmlns:a16="http://schemas.microsoft.com/office/drawing/2014/main" val="4122272445"/>
                  </a:ext>
                </a:extLst>
              </a:tr>
            </a:tbl>
          </a:graphicData>
        </a:graphic>
      </p:graphicFrame>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12" name="Title 1">
            <a:extLst>
              <a:ext uri="{FF2B5EF4-FFF2-40B4-BE49-F238E27FC236}">
                <a16:creationId xmlns:a16="http://schemas.microsoft.com/office/drawing/2014/main" id="{E6DA88D2-A7F8-4431-968A-D60B344095A1}"/>
              </a:ext>
            </a:extLst>
          </p:cNvPr>
          <p:cNvSpPr txBox="1">
            <a:spLocks noGrp="1"/>
          </p:cNvSpPr>
          <p:nvPr>
            <p:ph type="title" idx="4294967295"/>
          </p:nvPr>
        </p:nvSpPr>
        <p:spPr>
          <a:xfrm>
            <a:off x="2032000" y="995731"/>
            <a:ext cx="6234282" cy="523893"/>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CA" sz="3200" b="0" i="0" u="none" strike="noStrike" kern="1200" cap="none" spc="0" normalizeH="0" baseline="0" noProof="0" dirty="0">
                <a:ln>
                  <a:noFill/>
                </a:ln>
                <a:solidFill>
                  <a:srgbClr val="44237D"/>
                </a:solidFill>
                <a:effectLst/>
                <a:uLnTx/>
                <a:uFillTx/>
                <a:latin typeface="Poppins" panose="00000500000000000000" pitchFamily="2" charset="0"/>
                <a:ea typeface="+mj-ea"/>
                <a:cs typeface="Poppins" panose="00000500000000000000" pitchFamily="2" charset="0"/>
              </a:rPr>
              <a:t>Choose</a:t>
            </a:r>
          </a:p>
        </p:txBody>
      </p:sp>
      <p:pic>
        <p:nvPicPr>
          <p:cNvPr id="6" name="Picture 5">
            <a:extLst>
              <a:ext uri="{FF2B5EF4-FFF2-40B4-BE49-F238E27FC236}">
                <a16:creationId xmlns:a16="http://schemas.microsoft.com/office/drawing/2014/main" id="{E317F3BC-0BCE-58A5-829D-23D06A4321C0}"/>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8741692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6" name="Picture 5">
            <a:extLst>
              <a:ext uri="{FF2B5EF4-FFF2-40B4-BE49-F238E27FC236}">
                <a16:creationId xmlns:a16="http://schemas.microsoft.com/office/drawing/2014/main" id="{A58530D6-4E57-FF0C-00D3-C6EE2B341A4B}"/>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12161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31660"/>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5731"/>
            <a:ext cx="10515600"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C5D97FD9-4F0A-9A69-33EF-CE22E52CB25F}"/>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2492221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30174"/>
            <a:ext cx="1988596" cy="427825"/>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254651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488346"/>
            <a:ext cx="10515600"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4" name="Text Placeholder 4">
            <a:extLst>
              <a:ext uri="{FF2B5EF4-FFF2-40B4-BE49-F238E27FC236}">
                <a16:creationId xmlns:a16="http://schemas.microsoft.com/office/drawing/2014/main" id="{667DC4D7-7AC7-4C48-8E25-4D8FF58C51BD}"/>
              </a:ext>
            </a:extLst>
          </p:cNvPr>
          <p:cNvSpPr>
            <a:spLocks noGrp="1"/>
          </p:cNvSpPr>
          <p:nvPr>
            <p:ph type="body" sz="quarter" idx="11"/>
          </p:nvPr>
        </p:nvSpPr>
        <p:spPr>
          <a:xfrm>
            <a:off x="444156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sp>
        <p:nvSpPr>
          <p:cNvPr id="15" name="Text Placeholder 4">
            <a:extLst>
              <a:ext uri="{FF2B5EF4-FFF2-40B4-BE49-F238E27FC236}">
                <a16:creationId xmlns:a16="http://schemas.microsoft.com/office/drawing/2014/main" id="{E4378503-3BD4-451C-ADCB-F8AFE58D6BF2}"/>
              </a:ext>
            </a:extLst>
          </p:cNvPr>
          <p:cNvSpPr>
            <a:spLocks noGrp="1"/>
          </p:cNvSpPr>
          <p:nvPr>
            <p:ph type="body" sz="quarter" idx="12"/>
          </p:nvPr>
        </p:nvSpPr>
        <p:spPr>
          <a:xfrm>
            <a:off x="8266332" y="4014955"/>
            <a:ext cx="3447447" cy="1607479"/>
          </a:xfrm>
        </p:spPr>
        <p:txBody>
          <a:bodyPr/>
          <a:lstStyle>
            <a:lvl1pP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6AB257F2-5859-C37B-969C-F773AEA0077A}"/>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7216172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97894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999606"/>
            <a:ext cx="11096987" cy="825547"/>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5555BB57-8E56-BC42-6F18-ED26DA89F8A7}"/>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541675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1663626"/>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849296"/>
            <a:ext cx="11096987" cy="814329"/>
          </a:xfrm>
        </p:spPr>
        <p:txBody>
          <a:bodyPr vert="horz" lIns="91440" tIns="45720" rIns="91440" bIns="45720" rtlCol="0" anchor="ctr">
            <a:normAutofit/>
          </a:bodyPr>
          <a:lstStyle>
            <a:lvl1pPr>
              <a:defRPr lang="en-CA" sz="4000" b="1">
                <a:solidFill>
                  <a:srgbClr val="298135"/>
                </a:solidFill>
                <a:latin typeface="Arial" panose="020B0604020202020204" pitchFamily="34" charset="0"/>
                <a:cs typeface="Arial" panose="020B0604020202020204" pitchFamily="34" charset="0"/>
              </a:defRPr>
            </a:lvl1pPr>
          </a:lstStyle>
          <a:p>
            <a:pPr lvl="0"/>
            <a:r>
              <a:rPr lang="en-US" dirty="0"/>
              <a:t>Click to edit Master title style</a:t>
            </a:r>
            <a:endParaRPr lang="en-CA" dirty="0"/>
          </a:p>
        </p:txBody>
      </p:sp>
      <p:pic>
        <p:nvPicPr>
          <p:cNvPr id="7" name="Picture 6">
            <a:extLst>
              <a:ext uri="{FF2B5EF4-FFF2-40B4-BE49-F238E27FC236}">
                <a16:creationId xmlns:a16="http://schemas.microsoft.com/office/drawing/2014/main" id="{3302BB58-0AB2-FCF6-35DB-7C62FA7A3D60}"/>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15518964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pic>
        <p:nvPicPr>
          <p:cNvPr id="11" name="Picture 10" descr="Graphical user interface, text&#10;&#10;Description automatically generated">
            <a:extLst>
              <a:ext uri="{FF2B5EF4-FFF2-40B4-BE49-F238E27FC236}">
                <a16:creationId xmlns:a16="http://schemas.microsoft.com/office/drawing/2014/main" id="{7BBABC8F-0988-4862-A000-446B4533F2A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cxnSp>
        <p:nvCxnSpPr>
          <p:cNvPr id="13" name="Straight Connector 12">
            <a:extLst>
              <a:ext uri="{FF2B5EF4-FFF2-40B4-BE49-F238E27FC236}">
                <a16:creationId xmlns:a16="http://schemas.microsoft.com/office/drawing/2014/main" id="{8B6DD537-24B5-46E6-ADF7-4060C830E546}"/>
              </a:ext>
            </a:extLst>
          </p:cNvPr>
          <p:cNvCxnSpPr>
            <a:cxnSpLocks/>
          </p:cNvCxnSpPr>
          <p:nvPr userDrawn="1"/>
        </p:nvCxnSpPr>
        <p:spPr>
          <a:xfrm>
            <a:off x="616792" y="3665868"/>
            <a:ext cx="11096987"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3" name="Title 2">
            <a:extLst>
              <a:ext uri="{FF2B5EF4-FFF2-40B4-BE49-F238E27FC236}">
                <a16:creationId xmlns:a16="http://schemas.microsoft.com/office/drawing/2014/main" id="{5D250AC8-2397-4041-9D03-9BCB7A65C805}"/>
              </a:ext>
            </a:extLst>
          </p:cNvPr>
          <p:cNvSpPr>
            <a:spLocks noGrp="1"/>
          </p:cNvSpPr>
          <p:nvPr>
            <p:ph type="title"/>
          </p:nvPr>
        </p:nvSpPr>
        <p:spPr>
          <a:xfrm>
            <a:off x="616792" y="1198384"/>
            <a:ext cx="11096986" cy="2234862"/>
          </a:xfrm>
        </p:spPr>
        <p:txBody>
          <a:bodyPr vert="horz" lIns="91440" tIns="45720" rIns="91440" bIns="45720" rtlCol="0">
            <a:normAutofit/>
          </a:bodyPr>
          <a:lstStyle>
            <a:lvl1pPr marL="0" indent="0" algn="ctr">
              <a:buNone/>
              <a:defRPr lang="en-CA" sz="2800" dirty="0">
                <a:latin typeface="Arial" panose="020B0604020202020204" pitchFamily="34" charset="0"/>
                <a:ea typeface="Roboto" pitchFamily="2" charset="0"/>
                <a:cs typeface="Arial" panose="020B0604020202020204" pitchFamily="34" charset="0"/>
              </a:defRPr>
            </a:lvl1pPr>
          </a:lstStyle>
          <a:p>
            <a:pPr marL="228600" lvl="0" indent="-228600">
              <a:spcBef>
                <a:spcPts val="1000"/>
              </a:spcBef>
              <a:buFont typeface="Arial" panose="020B0604020202020204" pitchFamily="34" charset="0"/>
              <a:buChar char="•"/>
            </a:pPr>
            <a:r>
              <a:rPr lang="en-US" dirty="0"/>
              <a:t>Click to edit Master title style</a:t>
            </a:r>
            <a:endParaRPr lang="en-CA" dirty="0"/>
          </a:p>
        </p:txBody>
      </p:sp>
      <p:sp>
        <p:nvSpPr>
          <p:cNvPr id="5" name="Text Placeholder 4">
            <a:extLst>
              <a:ext uri="{FF2B5EF4-FFF2-40B4-BE49-F238E27FC236}">
                <a16:creationId xmlns:a16="http://schemas.microsoft.com/office/drawing/2014/main" id="{83278D16-25EC-4369-A564-C8A2AB884339}"/>
              </a:ext>
            </a:extLst>
          </p:cNvPr>
          <p:cNvSpPr>
            <a:spLocks noGrp="1"/>
          </p:cNvSpPr>
          <p:nvPr>
            <p:ph type="body" sz="quarter" idx="10"/>
          </p:nvPr>
        </p:nvSpPr>
        <p:spPr>
          <a:xfrm>
            <a:off x="616792" y="4014955"/>
            <a:ext cx="11096986" cy="1607479"/>
          </a:xfrm>
        </p:spPr>
        <p:txBody>
          <a:bodyPr/>
          <a:lstStyle>
            <a:lvl1pPr algn="ctr">
              <a:defRPr>
                <a:latin typeface="Arial" panose="020B0604020202020204" pitchFamily="34" charset="0"/>
                <a:ea typeface="Roboto" pitchFamily="2" charset="0"/>
                <a:cs typeface="Arial" panose="020B0604020202020204" pitchFamily="34" charset="0"/>
              </a:defRPr>
            </a:lvl1pPr>
          </a:lstStyle>
          <a:p>
            <a:pPr lvl="0"/>
            <a:r>
              <a:rPr lang="en-US" dirty="0"/>
              <a:t>Click to edit Master text styles</a:t>
            </a:r>
          </a:p>
        </p:txBody>
      </p:sp>
      <p:pic>
        <p:nvPicPr>
          <p:cNvPr id="8" name="Picture 7">
            <a:extLst>
              <a:ext uri="{FF2B5EF4-FFF2-40B4-BE49-F238E27FC236}">
                <a16:creationId xmlns:a16="http://schemas.microsoft.com/office/drawing/2014/main" id="{0BA1A84E-18D8-BE16-310B-A9514F5569F1}"/>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2117500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6858000"/>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Tree>
    <p:extLst>
      <p:ext uri="{BB962C8B-B14F-4D97-AF65-F5344CB8AC3E}">
        <p14:creationId xmlns:p14="http://schemas.microsoft.com/office/powerpoint/2010/main" val="34965529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8" name="Picture 7" descr="Graphical user interface, text&#10;&#10;Description automatically generated">
            <a:extLst>
              <a:ext uri="{FF2B5EF4-FFF2-40B4-BE49-F238E27FC236}">
                <a16:creationId xmlns:a16="http://schemas.microsoft.com/office/drawing/2014/main" id="{D4D4973C-776E-4E59-98F6-24406C8AF84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pic>
        <p:nvPicPr>
          <p:cNvPr id="4" name="Picture 3">
            <a:extLst>
              <a:ext uri="{FF2B5EF4-FFF2-40B4-BE49-F238E27FC236}">
                <a16:creationId xmlns:a16="http://schemas.microsoft.com/office/drawing/2014/main" id="{EF4CF6C2-C655-C3C6-9FC4-9687663C0375}"/>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2645323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latin typeface="Arial" panose="020B0604020202020204" pitchFamily="34" charset="0"/>
              <a:cs typeface="Arial" panose="020B0604020202020204" pitchFamily="34" charset="0"/>
            </a:endParaRPr>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3854663" y="240632"/>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3" name="Picture 2" descr="A black background with green and purple text&#10;&#10;Description automatically generated">
            <a:extLst>
              <a:ext uri="{FF2B5EF4-FFF2-40B4-BE49-F238E27FC236}">
                <a16:creationId xmlns:a16="http://schemas.microsoft.com/office/drawing/2014/main" id="{F9756ADE-85B4-FE8F-8A02-FF9668692ED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7305184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sp>
        <p:nvSpPr>
          <p:cNvPr id="3" name="Picture Placeholder 2">
            <a:extLst>
              <a:ext uri="{FF2B5EF4-FFF2-40B4-BE49-F238E27FC236}">
                <a16:creationId xmlns:a16="http://schemas.microsoft.com/office/drawing/2014/main" id="{17C2B656-01C8-40AB-91ED-920E8D43C6A7}"/>
              </a:ext>
            </a:extLst>
          </p:cNvPr>
          <p:cNvSpPr>
            <a:spLocks noGrp="1"/>
          </p:cNvSpPr>
          <p:nvPr>
            <p:ph type="pic" sz="quarter" idx="10"/>
          </p:nvPr>
        </p:nvSpPr>
        <p:spPr>
          <a:xfrm>
            <a:off x="3581400" y="0"/>
            <a:ext cx="8610600" cy="6858000"/>
          </a:xfrm>
        </p:spPr>
        <p:txBody>
          <a:bodyPr/>
          <a:lstStyle/>
          <a:p>
            <a:endParaRPr lang="en-CA" dirty="0"/>
          </a:p>
        </p:txBody>
      </p:sp>
    </p:spTree>
    <p:extLst>
      <p:ext uri="{BB962C8B-B14F-4D97-AF65-F5344CB8AC3E}">
        <p14:creationId xmlns:p14="http://schemas.microsoft.com/office/powerpoint/2010/main" val="24482028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3581400" cy="6858000"/>
          </a:xfrm>
          <a:prstGeom prst="rect">
            <a:avLst/>
          </a:prstGeom>
          <a:gradFill flip="none" rotWithShape="1">
            <a:gsLst>
              <a:gs pos="54000">
                <a:srgbClr val="0075B5"/>
              </a:gs>
              <a:gs pos="0">
                <a:srgbClr val="3BA950"/>
              </a:gs>
            </a:gsLst>
            <a:lin ang="162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9" name="Picture 8" descr="Graphical user interface, text&#10;&#10;Description automatically generated">
            <a:extLst>
              <a:ext uri="{FF2B5EF4-FFF2-40B4-BE49-F238E27FC236}">
                <a16:creationId xmlns:a16="http://schemas.microsoft.com/office/drawing/2014/main" id="{2001BE38-04CD-4164-92EB-AC0F97D704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itle 1">
            <a:extLst>
              <a:ext uri="{FF2B5EF4-FFF2-40B4-BE49-F238E27FC236}">
                <a16:creationId xmlns:a16="http://schemas.microsoft.com/office/drawing/2014/main" id="{2074D08A-1F34-4F3F-8BF2-008D81E9BADE}"/>
              </a:ext>
            </a:extLst>
          </p:cNvPr>
          <p:cNvSpPr>
            <a:spLocks noGrp="1"/>
          </p:cNvSpPr>
          <p:nvPr>
            <p:ph type="title"/>
          </p:nvPr>
        </p:nvSpPr>
        <p:spPr>
          <a:xfrm>
            <a:off x="273263" y="1801576"/>
            <a:ext cx="3034873" cy="1325563"/>
          </a:xfrm>
        </p:spPr>
        <p:txBody>
          <a:bodyPr/>
          <a:lstStyle>
            <a:lvl1pPr>
              <a:defRPr b="1">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4" name="Picture 3">
            <a:extLst>
              <a:ext uri="{FF2B5EF4-FFF2-40B4-BE49-F238E27FC236}">
                <a16:creationId xmlns:a16="http://schemas.microsoft.com/office/drawing/2014/main" id="{B12A5921-8C0F-CA99-369B-D87411D5CB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86612" y="5697269"/>
            <a:ext cx="8605388" cy="1026741"/>
          </a:xfrm>
          <a:prstGeom prst="rect">
            <a:avLst/>
          </a:prstGeom>
        </p:spPr>
      </p:pic>
    </p:spTree>
    <p:extLst>
      <p:ext uri="{BB962C8B-B14F-4D97-AF65-F5344CB8AC3E}">
        <p14:creationId xmlns:p14="http://schemas.microsoft.com/office/powerpoint/2010/main" val="3908825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235285" y="1168767"/>
            <a:ext cx="11722100" cy="1784623"/>
          </a:xfrm>
        </p:spPr>
        <p:txBody>
          <a:bodyPr/>
          <a:lstStyle>
            <a:lvl1pPr marL="0" indent="0" algn="ctr">
              <a:buNone/>
              <a:defRPr>
                <a:latin typeface="Arial" panose="020B0604020202020204" pitchFamily="34" charset="0"/>
                <a:ea typeface="Roboto" pitchFamily="2" charset="0"/>
                <a:cs typeface="Arial" panose="020B0604020202020204" pitchFamily="34" charset="0"/>
              </a:defRPr>
            </a:lvl1pPr>
            <a:lvl2pPr marL="457200" indent="0" algn="ctr">
              <a:buNone/>
              <a:defRPr>
                <a:latin typeface="Arial" panose="020B0604020202020204" pitchFamily="34" charset="0"/>
                <a:ea typeface="Roboto" pitchFamily="2" charset="0"/>
                <a:cs typeface="Arial" panose="020B0604020202020204" pitchFamily="34" charset="0"/>
              </a:defRPr>
            </a:lvl2pPr>
            <a:lvl3pPr marL="914400" indent="0" algn="ctr">
              <a:buNone/>
              <a:defRPr>
                <a:latin typeface="Arial" panose="020B0604020202020204" pitchFamily="34" charset="0"/>
                <a:ea typeface="Roboto" pitchFamily="2" charset="0"/>
                <a:cs typeface="Arial" panose="020B0604020202020204" pitchFamily="34" charset="0"/>
              </a:defRPr>
            </a:lvl3pPr>
            <a:lvl4pPr marL="1371600" indent="0" algn="ctr">
              <a:buNone/>
              <a:defRPr>
                <a:latin typeface="Arial" panose="020B0604020202020204" pitchFamily="34" charset="0"/>
                <a:ea typeface="Roboto" pitchFamily="2" charset="0"/>
                <a:cs typeface="Arial" panose="020B0604020202020204" pitchFamily="34" charset="0"/>
              </a:defRPr>
            </a:lvl4pPr>
            <a:lvl5pPr marL="1828800" indent="0" algn="ctr">
              <a:buNone/>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6" name="Rectangle: Rounded Corners 5">
            <a:extLst>
              <a:ext uri="{FF2B5EF4-FFF2-40B4-BE49-F238E27FC236}">
                <a16:creationId xmlns:a16="http://schemas.microsoft.com/office/drawing/2014/main" id="{A726D82F-A308-44DD-8CEA-83893004B0A9}"/>
              </a:ext>
            </a:extLst>
          </p:cNvPr>
          <p:cNvSpPr/>
          <p:nvPr userDrawn="1"/>
        </p:nvSpPr>
        <p:spPr>
          <a:xfrm>
            <a:off x="234615" y="3429000"/>
            <a:ext cx="5668880" cy="3237018"/>
          </a:xfrm>
          <a:prstGeom prst="roundRect">
            <a:avLst/>
          </a:prstGeom>
          <a:gradFill>
            <a:gsLst>
              <a:gs pos="100000">
                <a:srgbClr val="0075B5"/>
              </a:gs>
              <a:gs pos="0">
                <a:srgbClr val="0071BB">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Unhelpful Thoughts</a:t>
            </a:r>
          </a:p>
        </p:txBody>
      </p:sp>
      <p:sp>
        <p:nvSpPr>
          <p:cNvPr id="7" name="Rectangle: Rounded Corners 6">
            <a:extLst>
              <a:ext uri="{FF2B5EF4-FFF2-40B4-BE49-F238E27FC236}">
                <a16:creationId xmlns:a16="http://schemas.microsoft.com/office/drawing/2014/main" id="{C721FEC3-F4A7-4084-8C21-BF307DF3A5C1}"/>
              </a:ext>
            </a:extLst>
          </p:cNvPr>
          <p:cNvSpPr/>
          <p:nvPr userDrawn="1"/>
        </p:nvSpPr>
        <p:spPr>
          <a:xfrm>
            <a:off x="6288505" y="3429000"/>
            <a:ext cx="5668880" cy="3237018"/>
          </a:xfrm>
          <a:prstGeom prst="roundRect">
            <a:avLst/>
          </a:prstGeom>
          <a:gradFill>
            <a:gsLst>
              <a:gs pos="100000">
                <a:srgbClr val="3BA950"/>
              </a:gs>
              <a:gs pos="0">
                <a:srgbClr val="3BA950">
                  <a:alpha val="69804"/>
                </a:srgb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t" anchorCtr="0"/>
          <a:lstStyle/>
          <a:p>
            <a:pPr marL="0" indent="0" algn="ctr" fontAlgn="base">
              <a:lnSpc>
                <a:spcPct val="100000"/>
              </a:lnSpc>
              <a:spcBef>
                <a:spcPts val="0"/>
              </a:spcBef>
              <a:spcAft>
                <a:spcPts val="1200"/>
              </a:spcAft>
              <a:buNone/>
            </a:pPr>
            <a:r>
              <a:rPr lang="en-CA" sz="2400" b="1" dirty="0">
                <a:solidFill>
                  <a:schemeClr val="bg1"/>
                </a:solidFill>
                <a:latin typeface="Arial" panose="020B0604020202020204" pitchFamily="34" charset="0"/>
                <a:ea typeface="Roboto" pitchFamily="2" charset="0"/>
                <a:cs typeface="Arial" panose="020B0604020202020204" pitchFamily="34" charset="0"/>
              </a:rPr>
              <a:t>Possible Helpful Thoughts</a:t>
            </a:r>
          </a:p>
        </p:txBody>
      </p:sp>
      <p:cxnSp>
        <p:nvCxnSpPr>
          <p:cNvPr id="8" name="Straight Connector 7">
            <a:extLst>
              <a:ext uri="{FF2B5EF4-FFF2-40B4-BE49-F238E27FC236}">
                <a16:creationId xmlns:a16="http://schemas.microsoft.com/office/drawing/2014/main" id="{198D9788-FDEB-4F6B-909C-2CFAE1B06A9B}"/>
              </a:ext>
            </a:extLst>
          </p:cNvPr>
          <p:cNvCxnSpPr/>
          <p:nvPr userDrawn="1"/>
        </p:nvCxnSpPr>
        <p:spPr>
          <a:xfrm>
            <a:off x="1026695" y="3255963"/>
            <a:ext cx="9753600" cy="0"/>
          </a:xfrm>
          <a:prstGeom prst="line">
            <a:avLst/>
          </a:prstGeom>
          <a:ln w="38100">
            <a:solidFill>
              <a:srgbClr val="277F34"/>
            </a:solidFill>
          </a:ln>
        </p:spPr>
        <p:style>
          <a:lnRef idx="1">
            <a:schemeClr val="accent1"/>
          </a:lnRef>
          <a:fillRef idx="0">
            <a:schemeClr val="accent1"/>
          </a:fillRef>
          <a:effectRef idx="0">
            <a:schemeClr val="accent1"/>
          </a:effectRef>
          <a:fontRef idx="minor">
            <a:schemeClr val="tx1"/>
          </a:fontRef>
        </p:style>
      </p:cxnSp>
      <p:sp>
        <p:nvSpPr>
          <p:cNvPr id="13" name="Text Placeholder 10">
            <a:extLst>
              <a:ext uri="{FF2B5EF4-FFF2-40B4-BE49-F238E27FC236}">
                <a16:creationId xmlns:a16="http://schemas.microsoft.com/office/drawing/2014/main" id="{048B726B-1D69-4BD1-BBE6-E2F53732B6BF}"/>
              </a:ext>
            </a:extLst>
          </p:cNvPr>
          <p:cNvSpPr>
            <a:spLocks noGrp="1"/>
          </p:cNvSpPr>
          <p:nvPr>
            <p:ph type="body" sz="quarter" idx="11"/>
          </p:nvPr>
        </p:nvSpPr>
        <p:spPr>
          <a:xfrm>
            <a:off x="234615" y="4067643"/>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5" name="Text Placeholder 10">
            <a:extLst>
              <a:ext uri="{FF2B5EF4-FFF2-40B4-BE49-F238E27FC236}">
                <a16:creationId xmlns:a16="http://schemas.microsoft.com/office/drawing/2014/main" id="{80A54C9B-0E5A-4359-9931-22EBA522F753}"/>
              </a:ext>
            </a:extLst>
          </p:cNvPr>
          <p:cNvSpPr>
            <a:spLocks noGrp="1"/>
          </p:cNvSpPr>
          <p:nvPr>
            <p:ph type="body" sz="quarter" idx="12"/>
          </p:nvPr>
        </p:nvSpPr>
        <p:spPr>
          <a:xfrm>
            <a:off x="6288505" y="4056880"/>
            <a:ext cx="5668880" cy="2598375"/>
          </a:xfrm>
        </p:spPr>
        <p:txBody>
          <a:bodyPr>
            <a:noAutofit/>
          </a:bodyPr>
          <a:lstStyle>
            <a:lvl1pPr marL="177800" indent="-1778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1pPr>
            <a:lvl2pPr marL="8001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2pPr>
            <a:lvl3pPr marL="12573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3pPr>
            <a:lvl4pPr marL="17145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4pPr>
            <a:lvl5pPr marL="2171700" indent="-342900" algn="l">
              <a:buFont typeface="Arial" panose="020B0604020202020204" pitchFamily="34" charset="0"/>
              <a:buChar char="•"/>
              <a:defRPr sz="2400">
                <a:solidFill>
                  <a:schemeClr val="bg1"/>
                </a:solidFill>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9" name="Picture 8">
            <a:extLst>
              <a:ext uri="{FF2B5EF4-FFF2-40B4-BE49-F238E27FC236}">
                <a16:creationId xmlns:a16="http://schemas.microsoft.com/office/drawing/2014/main" id="{D4748733-4047-7ABE-A3C3-91BC4350EA5B}"/>
              </a:ext>
            </a:extLst>
          </p:cNvPr>
          <p:cNvPicPr>
            <a:picLocks noChangeAspect="1"/>
          </p:cNvPicPr>
          <p:nvPr userDrawn="1"/>
        </p:nvPicPr>
        <p:blipFill>
          <a:blip r:embed="rId2"/>
          <a:stretch>
            <a:fillRect/>
          </a:stretch>
        </p:blipFill>
        <p:spPr>
          <a:xfrm>
            <a:off x="0" y="-28397"/>
            <a:ext cx="12192000" cy="1024128"/>
          </a:xfrm>
          <a:prstGeom prst="rect">
            <a:avLst/>
          </a:prstGeom>
        </p:spPr>
      </p:pic>
    </p:spTree>
    <p:extLst>
      <p:ext uri="{BB962C8B-B14F-4D97-AF65-F5344CB8AC3E}">
        <p14:creationId xmlns:p14="http://schemas.microsoft.com/office/powerpoint/2010/main" val="2250922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6" name="Picture 5" descr="Graphical user interface, text&#10;&#10;Description automatically generated">
            <a:extLst>
              <a:ext uri="{FF2B5EF4-FFF2-40B4-BE49-F238E27FC236}">
                <a16:creationId xmlns:a16="http://schemas.microsoft.com/office/drawing/2014/main" id="{38E4981A-902D-4119-B7EC-189D5B16A1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sp>
        <p:nvSpPr>
          <p:cNvPr id="7" name="Text Placeholder 3">
            <a:extLst>
              <a:ext uri="{FF2B5EF4-FFF2-40B4-BE49-F238E27FC236}">
                <a16:creationId xmlns:a16="http://schemas.microsoft.com/office/drawing/2014/main" id="{0D1515B1-B1AA-4F83-B899-C8CEEA26C800}"/>
              </a:ext>
            </a:extLst>
          </p:cNvPr>
          <p:cNvSpPr txBox="1">
            <a:spLocks/>
          </p:cNvSpPr>
          <p:nvPr userDrawn="1"/>
        </p:nvSpPr>
        <p:spPr>
          <a:xfrm>
            <a:off x="857916" y="1659294"/>
            <a:ext cx="10476167" cy="1291540"/>
          </a:xfrm>
          <a:prstGeom prst="roundRect">
            <a:avLst/>
          </a:prstGeom>
          <a:gradFill>
            <a:gsLst>
              <a:gs pos="100000">
                <a:srgbClr val="0075B5"/>
              </a:gs>
              <a:gs pos="0">
                <a:srgbClr val="3BA950"/>
              </a:gs>
            </a:gsLst>
            <a:lin ang="10800000" scaled="1"/>
          </a:gradFill>
          <a:ln w="88900" cap="flat" cmpd="dbl" algn="ctr">
            <a:noFill/>
            <a:prstDash val="solid"/>
            <a:miter lim="800000"/>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vert="horz" lIns="182880" tIns="91440" rIns="182880" bIns="9144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lt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lt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lt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pPr marL="0" indent="0" algn="ctr">
              <a:lnSpc>
                <a:spcPct val="100000"/>
              </a:lnSpc>
              <a:spcBef>
                <a:spcPts val="600"/>
              </a:spcBef>
              <a:buFont typeface="Arial" panose="020B0604020202020204" pitchFamily="34" charset="0"/>
              <a:buNone/>
            </a:pPr>
            <a:endParaRPr lang="en-CA" dirty="0">
              <a:solidFill>
                <a:schemeClr val="tx1">
                  <a:lumMod val="75000"/>
                  <a:lumOff val="25000"/>
                </a:schemeClr>
              </a:solidFill>
              <a:latin typeface="Roboto" pitchFamily="2" charset="0"/>
              <a:ea typeface="Roboto" pitchFamily="2" charset="0"/>
            </a:endParaRPr>
          </a:p>
        </p:txBody>
      </p:sp>
      <p:sp>
        <p:nvSpPr>
          <p:cNvPr id="11" name="Text Placeholder 10">
            <a:extLst>
              <a:ext uri="{FF2B5EF4-FFF2-40B4-BE49-F238E27FC236}">
                <a16:creationId xmlns:a16="http://schemas.microsoft.com/office/drawing/2014/main" id="{DC254A93-2A4B-415B-9B23-011FF1FBFD08}"/>
              </a:ext>
            </a:extLst>
          </p:cNvPr>
          <p:cNvSpPr>
            <a:spLocks noGrp="1"/>
          </p:cNvSpPr>
          <p:nvPr>
            <p:ph type="body" sz="quarter" idx="10"/>
          </p:nvPr>
        </p:nvSpPr>
        <p:spPr>
          <a:xfrm>
            <a:off x="964676" y="1733183"/>
            <a:ext cx="10275083" cy="1140905"/>
          </a:xfrm>
          <a:prstGeom prst="roundRect">
            <a:avLst/>
          </a:prstGeom>
          <a:solidFill>
            <a:schemeClr val="bg1"/>
          </a:solidFill>
          <a:ln>
            <a:noFill/>
          </a:ln>
          <a:effectLst>
            <a:softEdge rad="12700"/>
          </a:effectLst>
        </p:spPr>
        <p:txBody>
          <a:bodyPr vert="horz" lIns="91440" tIns="45720" rIns="91440" bIns="45720" rtlCol="0" anchor="ctr">
            <a:noAutofit/>
          </a:bodyPr>
          <a:lstStyle>
            <a:lvl1pPr marL="0" indent="0" algn="ctr">
              <a:buNone/>
              <a:defRPr lang="en-US" sz="4400" b="1" dirty="0">
                <a:solidFill>
                  <a:srgbClr val="44237D"/>
                </a:solidFill>
                <a:latin typeface="Arial" panose="020B0604020202020204" pitchFamily="34" charset="0"/>
                <a:ea typeface="+mj-ea"/>
                <a:cs typeface="Arial" panose="020B0604020202020204" pitchFamily="34" charset="0"/>
              </a:defRPr>
            </a:lvl1pPr>
            <a:lvl2pPr>
              <a:defRPr lang="en-US" dirty="0"/>
            </a:lvl2pPr>
            <a:lvl3pPr>
              <a:defRPr lang="en-US" dirty="0"/>
            </a:lvl3pPr>
            <a:lvl4pPr>
              <a:defRPr lang="en-US" dirty="0"/>
            </a:lvl4pPr>
            <a:lvl5pPr>
              <a:defRPr lang="en-CA" dirty="0"/>
            </a:lvl5pPr>
          </a:lstStyle>
          <a:p>
            <a:pPr marL="228600" lvl="0" indent="-228600" algn="ctr">
              <a:spcBef>
                <a:spcPct val="0"/>
              </a:spcBef>
            </a:pPr>
            <a:r>
              <a:rPr lang="en-US" dirty="0"/>
              <a:t>Click to edit Master text styles</a:t>
            </a:r>
          </a:p>
        </p:txBody>
      </p:sp>
      <p:sp>
        <p:nvSpPr>
          <p:cNvPr id="3" name="Text Placeholder 2">
            <a:extLst>
              <a:ext uri="{FF2B5EF4-FFF2-40B4-BE49-F238E27FC236}">
                <a16:creationId xmlns:a16="http://schemas.microsoft.com/office/drawing/2014/main" id="{8AAD1FE9-1674-42F9-A36C-C57B3F1C1D3A}"/>
              </a:ext>
            </a:extLst>
          </p:cNvPr>
          <p:cNvSpPr>
            <a:spLocks noGrp="1"/>
          </p:cNvSpPr>
          <p:nvPr>
            <p:ph type="body" sz="quarter" idx="11"/>
          </p:nvPr>
        </p:nvSpPr>
        <p:spPr>
          <a:xfrm>
            <a:off x="533954" y="3717928"/>
            <a:ext cx="11124090" cy="914400"/>
          </a:xfrm>
        </p:spPr>
        <p:txBody>
          <a:bodyPr>
            <a:noAutofit/>
          </a:bodyPr>
          <a:lstStyle>
            <a:lvl1pPr marL="0" indent="0" algn="ctr">
              <a:buNone/>
              <a:defRPr sz="7200" b="0">
                <a:solidFill>
                  <a:schemeClr val="tx1">
                    <a:lumMod val="75000"/>
                    <a:lumOff val="25000"/>
                  </a:schemeClr>
                </a:solidFill>
                <a:latin typeface="Arial" panose="020B0604020202020204" pitchFamily="34" charset="0"/>
                <a:ea typeface="Roboto" pitchFamily="2" charset="0"/>
                <a:cs typeface="Arial" panose="020B0604020202020204" pitchFamily="34" charset="0"/>
              </a:defRPr>
            </a:lvl1pPr>
            <a:lvl2pPr marL="457200" indent="0">
              <a:buNone/>
              <a:defRPr>
                <a:latin typeface="Roboto" pitchFamily="2" charset="0"/>
                <a:ea typeface="Roboto" pitchFamily="2" charset="0"/>
              </a:defRPr>
            </a:lvl2pPr>
            <a:lvl3pPr>
              <a:defRPr>
                <a:latin typeface="Roboto" pitchFamily="2" charset="0"/>
                <a:ea typeface="Roboto" pitchFamily="2" charset="0"/>
              </a:defRPr>
            </a:lvl3pPr>
            <a:lvl4pPr>
              <a:defRPr>
                <a:latin typeface="Roboto" pitchFamily="2" charset="0"/>
                <a:ea typeface="Roboto" pitchFamily="2" charset="0"/>
              </a:defRPr>
            </a:lvl4pPr>
            <a:lvl5pPr>
              <a:defRPr>
                <a:latin typeface="Roboto" pitchFamily="2" charset="0"/>
                <a:ea typeface="Roboto" pitchFamily="2" charset="0"/>
              </a:defRPr>
            </a:lvl5pPr>
          </a:lstStyle>
          <a:p>
            <a:pPr lvl="0"/>
            <a:r>
              <a:rPr lang="en-US" dirty="0"/>
              <a:t>Click to edit Master text styles</a:t>
            </a:r>
          </a:p>
        </p:txBody>
      </p:sp>
      <p:pic>
        <p:nvPicPr>
          <p:cNvPr id="9" name="Picture 8">
            <a:extLst>
              <a:ext uri="{FF2B5EF4-FFF2-40B4-BE49-F238E27FC236}">
                <a16:creationId xmlns:a16="http://schemas.microsoft.com/office/drawing/2014/main" id="{4CCADB70-3306-0348-CF31-DB3BAA92F281}"/>
              </a:ext>
            </a:extLst>
          </p:cNvPr>
          <p:cNvPicPr>
            <a:picLocks noChangeAspect="1"/>
          </p:cNvPicPr>
          <p:nvPr userDrawn="1"/>
        </p:nvPicPr>
        <p:blipFill>
          <a:blip r:embed="rId3"/>
          <a:stretch>
            <a:fillRect/>
          </a:stretch>
        </p:blipFill>
        <p:spPr>
          <a:xfrm>
            <a:off x="0" y="-28397"/>
            <a:ext cx="12192000" cy="1024128"/>
          </a:xfrm>
          <a:prstGeom prst="rect">
            <a:avLst/>
          </a:prstGeom>
        </p:spPr>
      </p:pic>
    </p:spTree>
    <p:extLst>
      <p:ext uri="{BB962C8B-B14F-4D97-AF65-F5344CB8AC3E}">
        <p14:creationId xmlns:p14="http://schemas.microsoft.com/office/powerpoint/2010/main" val="34385452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6D6EEA-8DB8-48C6-982B-FA65806CF1ED}"/>
              </a:ext>
            </a:extLst>
          </p:cNvPr>
          <p:cNvSpPr>
            <a:spLocks noGrp="1"/>
          </p:cNvSpPr>
          <p:nvPr>
            <p:ph type="title"/>
          </p:nvPr>
        </p:nvSpPr>
        <p:spPr>
          <a:xfrm>
            <a:off x="144926" y="224542"/>
            <a:ext cx="9175537" cy="866322"/>
          </a:xfrm>
        </p:spPr>
        <p:txBody>
          <a:bodyPr/>
          <a:lstStyle>
            <a:lvl1pPr>
              <a:defRPr b="1">
                <a:solidFill>
                  <a:srgbClr val="298135"/>
                </a:solidFill>
                <a:latin typeface="Arial" panose="020B0604020202020204" pitchFamily="34" charset="0"/>
                <a:cs typeface="Arial" panose="020B0604020202020204" pitchFamily="34" charset="0"/>
              </a:defRPr>
            </a:lvl1pPr>
          </a:lstStyle>
          <a:p>
            <a:r>
              <a:rPr lang="en-US" dirty="0"/>
              <a:t>Click to edit Master title style</a:t>
            </a: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3263" y="5983705"/>
            <a:ext cx="3020152" cy="649754"/>
          </a:xfrm>
          <a:prstGeom prst="rect">
            <a:avLst/>
          </a:prstGeom>
        </p:spPr>
      </p:pic>
      <p:sp>
        <p:nvSpPr>
          <p:cNvPr id="8" name="Text Placeholder 10">
            <a:extLst>
              <a:ext uri="{FF2B5EF4-FFF2-40B4-BE49-F238E27FC236}">
                <a16:creationId xmlns:a16="http://schemas.microsoft.com/office/drawing/2014/main" id="{EB49BE94-27DA-47AC-8412-C1C0A5561A68}"/>
              </a:ext>
            </a:extLst>
          </p:cNvPr>
          <p:cNvSpPr>
            <a:spLocks noGrp="1"/>
          </p:cNvSpPr>
          <p:nvPr>
            <p:ph type="body" sz="quarter" idx="10"/>
          </p:nvPr>
        </p:nvSpPr>
        <p:spPr>
          <a:xfrm>
            <a:off x="144926" y="1194118"/>
            <a:ext cx="8102386" cy="3015331"/>
          </a:xfrm>
        </p:spPr>
        <p:txBody>
          <a:bodyPr/>
          <a:lstStyle>
            <a:lvl1pPr>
              <a:defRPr>
                <a:latin typeface="Arial" panose="020B0604020202020204" pitchFamily="34" charset="0"/>
                <a:ea typeface="Roboto" pitchFamily="2" charset="0"/>
                <a:cs typeface="Arial" panose="020B0604020202020204" pitchFamily="34" charset="0"/>
              </a:defRPr>
            </a:lvl1pPr>
            <a:lvl2pPr>
              <a:defRPr>
                <a:latin typeface="Arial" panose="020B0604020202020204" pitchFamily="34" charset="0"/>
                <a:ea typeface="Roboto" pitchFamily="2" charset="0"/>
                <a:cs typeface="Arial" panose="020B0604020202020204" pitchFamily="34" charset="0"/>
              </a:defRPr>
            </a:lvl2pPr>
            <a:lvl3pPr>
              <a:defRPr>
                <a:latin typeface="Arial" panose="020B0604020202020204" pitchFamily="34" charset="0"/>
                <a:ea typeface="Roboto" pitchFamily="2" charset="0"/>
                <a:cs typeface="Arial" panose="020B0604020202020204" pitchFamily="34" charset="0"/>
              </a:defRPr>
            </a:lvl3pPr>
            <a:lvl4pPr>
              <a:defRPr>
                <a:latin typeface="Arial" panose="020B0604020202020204" pitchFamily="34" charset="0"/>
                <a:ea typeface="Roboto" pitchFamily="2" charset="0"/>
                <a:cs typeface="Arial" panose="020B0604020202020204" pitchFamily="34" charset="0"/>
              </a:defRPr>
            </a:lvl4pPr>
            <a:lvl5pPr>
              <a:defRPr>
                <a:latin typeface="Arial" panose="020B0604020202020204" pitchFamily="34" charset="0"/>
                <a:ea typeface="Roboto" pitchFamily="2"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pic>
        <p:nvPicPr>
          <p:cNvPr id="7" name="Picture 6" descr="Graphical user interface, text&#10;&#10;Description automatically generated">
            <a:extLst>
              <a:ext uri="{FF2B5EF4-FFF2-40B4-BE49-F238E27FC236}">
                <a16:creationId xmlns:a16="http://schemas.microsoft.com/office/drawing/2014/main" id="{BBF12625-C4A5-41DD-ACF1-8EF8CE75FD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6267830"/>
            <a:ext cx="2743200" cy="590170"/>
          </a:xfrm>
          <a:prstGeom prst="rect">
            <a:avLst/>
          </a:prstGeom>
        </p:spPr>
      </p:pic>
      <p:pic>
        <p:nvPicPr>
          <p:cNvPr id="5" name="Picture 4" descr="A black background with green and purple text&#10;&#10;Description automatically generated">
            <a:extLst>
              <a:ext uri="{FF2B5EF4-FFF2-40B4-BE49-F238E27FC236}">
                <a16:creationId xmlns:a16="http://schemas.microsoft.com/office/drawing/2014/main" id="{A7C8154E-D902-F1ED-3466-7A4E5D3FDA2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66729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FB373C-0154-4BA9-8F74-CB17F8D31CFB}"/>
              </a:ext>
            </a:extLst>
          </p:cNvPr>
          <p:cNvSpPr/>
          <p:nvPr userDrawn="1"/>
        </p:nvSpPr>
        <p:spPr>
          <a:xfrm>
            <a:off x="0" y="0"/>
            <a:ext cx="12192000" cy="1007706"/>
          </a:xfrm>
          <a:prstGeom prst="rect">
            <a:avLst/>
          </a:prstGeom>
          <a:gradFill flip="none" rotWithShape="1">
            <a:gsLst>
              <a:gs pos="57000">
                <a:srgbClr val="0075B5"/>
              </a:gs>
              <a:gs pos="0">
                <a:srgbClr val="3BA950"/>
              </a:gs>
            </a:gsLst>
            <a:lin ang="10800000" scaled="1"/>
            <a:tileRect/>
          </a:gra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endParaRPr lang="en-CA" dirty="0"/>
          </a:p>
        </p:txBody>
      </p:sp>
      <p:pic>
        <p:nvPicPr>
          <p:cNvPr id="4" name="Picture 3" descr="Graphical user interface, text&#10;&#10;Description automatically generated">
            <a:extLst>
              <a:ext uri="{FF2B5EF4-FFF2-40B4-BE49-F238E27FC236}">
                <a16:creationId xmlns:a16="http://schemas.microsoft.com/office/drawing/2014/main" id="{A5DF95A7-4B25-426A-A8AA-F76372E6A27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43262"/>
            <a:ext cx="2558836" cy="550506"/>
          </a:xfrm>
          <a:prstGeom prst="rect">
            <a:avLst/>
          </a:prstGeom>
        </p:spPr>
      </p:pic>
      <p:sp>
        <p:nvSpPr>
          <p:cNvPr id="7" name="Title 1">
            <a:extLst>
              <a:ext uri="{FF2B5EF4-FFF2-40B4-BE49-F238E27FC236}">
                <a16:creationId xmlns:a16="http://schemas.microsoft.com/office/drawing/2014/main" id="{1C5E565A-04A7-4E76-801B-10200364327E}"/>
              </a:ext>
            </a:extLst>
          </p:cNvPr>
          <p:cNvSpPr>
            <a:spLocks noGrp="1"/>
          </p:cNvSpPr>
          <p:nvPr>
            <p:ph type="title"/>
          </p:nvPr>
        </p:nvSpPr>
        <p:spPr>
          <a:xfrm>
            <a:off x="2603934" y="318515"/>
            <a:ext cx="9542968" cy="649754"/>
          </a:xfrm>
        </p:spPr>
        <p:txBody>
          <a:bodyPr/>
          <a:lstStyle>
            <a:lvl1pPr algn="ctr">
              <a:defRPr>
                <a:solidFill>
                  <a:schemeClr val="bg1"/>
                </a:solidFill>
                <a:latin typeface="Poppins SemiBold" panose="00000700000000000000" pitchFamily="2" charset="0"/>
                <a:cs typeface="Poppins SemiBold" panose="00000700000000000000" pitchFamily="2" charset="0"/>
              </a:defRPr>
            </a:lvl1pPr>
          </a:lstStyle>
          <a:p>
            <a:r>
              <a:rPr lang="en-US" dirty="0"/>
              <a:t>Click to edit Master title style</a:t>
            </a:r>
            <a:endParaRPr lang="en-CA" dirty="0"/>
          </a:p>
        </p:txBody>
      </p:sp>
      <p:pic>
        <p:nvPicPr>
          <p:cNvPr id="3" name="Picture 2" descr="A black background with green and purple text&#10;&#10;Description automatically generated">
            <a:extLst>
              <a:ext uri="{FF2B5EF4-FFF2-40B4-BE49-F238E27FC236}">
                <a16:creationId xmlns:a16="http://schemas.microsoft.com/office/drawing/2014/main" id="{441476CE-6651-35A1-B432-D528A58A8EC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277489" y="6519924"/>
            <a:ext cx="1802380" cy="249588"/>
          </a:xfrm>
          <a:prstGeom prst="rect">
            <a:avLst/>
          </a:prstGeom>
        </p:spPr>
      </p:pic>
    </p:spTree>
    <p:extLst>
      <p:ext uri="{BB962C8B-B14F-4D97-AF65-F5344CB8AC3E}">
        <p14:creationId xmlns:p14="http://schemas.microsoft.com/office/powerpoint/2010/main" val="31706673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75B02D3-ADDB-487E-825D-02301810E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a:extLst>
              <a:ext uri="{FF2B5EF4-FFF2-40B4-BE49-F238E27FC236}">
                <a16:creationId xmlns:a16="http://schemas.microsoft.com/office/drawing/2014/main" id="{D570FF4A-4F55-408D-9A82-8886BA45EB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0E467884-3C68-41C0-BB8E-2D333D9797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38899B3B-6F22-4062-AD25-97947FF28E08}" type="datetimeFigureOut">
              <a:rPr lang="en-CA" smtClean="0"/>
              <a:pPr/>
              <a:t>2025-03-14</a:t>
            </a:fld>
            <a:endParaRPr lang="en-CA" dirty="0"/>
          </a:p>
        </p:txBody>
      </p:sp>
      <p:sp>
        <p:nvSpPr>
          <p:cNvPr id="5" name="Footer Placeholder 4">
            <a:extLst>
              <a:ext uri="{FF2B5EF4-FFF2-40B4-BE49-F238E27FC236}">
                <a16:creationId xmlns:a16="http://schemas.microsoft.com/office/drawing/2014/main" id="{5D3ADBF0-0DCC-486F-9E5B-BA3CB13599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a:extLst>
              <a:ext uri="{FF2B5EF4-FFF2-40B4-BE49-F238E27FC236}">
                <a16:creationId xmlns:a16="http://schemas.microsoft.com/office/drawing/2014/main" id="{98C9F98F-2E53-4AF8-98D9-42DAF51549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31D6A7D2-6F68-403F-AE25-3E9E5363C17A}" type="slidenum">
              <a:rPr lang="en-CA" smtClean="0"/>
              <a:pPr/>
              <a:t>‹#›</a:t>
            </a:fld>
            <a:endParaRPr lang="en-CA" dirty="0"/>
          </a:p>
        </p:txBody>
      </p:sp>
    </p:spTree>
    <p:extLst>
      <p:ext uri="{BB962C8B-B14F-4D97-AF65-F5344CB8AC3E}">
        <p14:creationId xmlns:p14="http://schemas.microsoft.com/office/powerpoint/2010/main" val="3427819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4" r:id="rId3"/>
    <p:sldLayoutId id="2147483670" r:id="rId4"/>
    <p:sldLayoutId id="2147483663" r:id="rId5"/>
    <p:sldLayoutId id="2147483665" r:id="rId6"/>
    <p:sldLayoutId id="2147483668" r:id="rId7"/>
    <p:sldLayoutId id="2147483667" r:id="rId8"/>
    <p:sldLayoutId id="2147483672" r:id="rId9"/>
    <p:sldLayoutId id="2147483673" r:id="rId10"/>
    <p:sldLayoutId id="2147483677" r:id="rId11"/>
    <p:sldLayoutId id="2147483678" r:id="rId12"/>
    <p:sldLayoutId id="2147483674" r:id="rId13"/>
    <p:sldLayoutId id="2147483675" r:id="rId14"/>
    <p:sldLayoutId id="2147483679" r:id="rId15"/>
    <p:sldLayoutId id="2147483680" r:id="rId16"/>
    <p:sldLayoutId id="2147483676" r:id="rId17"/>
    <p:sldLayoutId id="2147483671" r:id="rId18"/>
  </p:sldLayoutIdLst>
  <p:txStyles>
    <p:title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616424"/>
            <a:ext cx="10518338" cy="2387600"/>
          </a:xfrm>
        </p:spPr>
        <p:txBody>
          <a:bodyPr>
            <a:normAutofit/>
          </a:bodyPr>
          <a:lstStyle/>
          <a:p>
            <a:r>
              <a:rPr lang="fr-CA" b="1" noProof="0" dirty="0">
                <a:solidFill>
                  <a:srgbClr val="277F34"/>
                </a:solidFill>
                <a:latin typeface="Arial" panose="020B0604020202020204" pitchFamily="34" charset="0"/>
                <a:ea typeface="Tahoma"/>
                <a:cs typeface="Arial" panose="020B0604020202020204" pitchFamily="34" charset="0"/>
              </a:rPr>
              <a:t>Gestion du stress à l’école et au travail</a:t>
            </a:r>
          </a:p>
        </p:txBody>
      </p:sp>
      <p:sp>
        <p:nvSpPr>
          <p:cNvPr id="3" name="Title 1">
            <a:extLst>
              <a:ext uri="{FF2B5EF4-FFF2-40B4-BE49-F238E27FC236}">
                <a16:creationId xmlns:a16="http://schemas.microsoft.com/office/drawing/2014/main" id="{449D8A92-5993-49DB-8D97-04F74100340A}"/>
              </a:ext>
            </a:extLst>
          </p:cNvPr>
          <p:cNvSpPr txBox="1">
            <a:spLocks/>
          </p:cNvSpPr>
          <p:nvPr/>
        </p:nvSpPr>
        <p:spPr>
          <a:xfrm>
            <a:off x="0" y="0"/>
            <a:ext cx="2898338" cy="793292"/>
          </a:xfrm>
          <a:prstGeom prst="rect">
            <a:avLst/>
          </a:prstGeom>
        </p:spPr>
        <p:txBody>
          <a:bodyPr vert="horz" lIns="91440" tIns="45720" rIns="91440" bIns="45720" rtlCol="0" anchor="b">
            <a:normAutofit/>
          </a:bodyPr>
          <a:lstStyle>
            <a:lvl1pPr algn="r" defTabSz="914400" rtl="0" eaLnBrk="1" latinLnBrk="0" hangingPunct="1">
              <a:lnSpc>
                <a:spcPct val="90000"/>
              </a:lnSpc>
              <a:spcBef>
                <a:spcPct val="0"/>
              </a:spcBef>
              <a:buNone/>
              <a:defRPr sz="6000" kern="1200">
                <a:solidFill>
                  <a:srgbClr val="40008D"/>
                </a:solidFill>
                <a:latin typeface="Poppins" panose="00000500000000000000" pitchFamily="2" charset="0"/>
                <a:ea typeface="+mj-ea"/>
                <a:cs typeface="Poppins" panose="00000500000000000000" pitchFamily="2" charset="0"/>
              </a:defRPr>
            </a:lvl1pPr>
          </a:lstStyle>
          <a:p>
            <a:pPr algn="l"/>
            <a:r>
              <a:rPr lang="fr-CA" sz="4400" b="1" dirty="0">
                <a:solidFill>
                  <a:srgbClr val="44237D"/>
                </a:solidFill>
                <a:latin typeface="Arial" panose="020B0604020202020204" pitchFamily="34" charset="0"/>
                <a:ea typeface="Tahoma" panose="020B0604030504040204" pitchFamily="34" charset="0"/>
                <a:cs typeface="Arial" panose="020B0604020202020204" pitchFamily="34" charset="0"/>
              </a:rPr>
              <a:t>Leçon 5</a:t>
            </a:r>
          </a:p>
        </p:txBody>
      </p:sp>
    </p:spTree>
    <p:extLst>
      <p:ext uri="{BB962C8B-B14F-4D97-AF65-F5344CB8AC3E}">
        <p14:creationId xmlns:p14="http://schemas.microsoft.com/office/powerpoint/2010/main" val="1358720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3B89913-AFE9-DD3E-7F39-01C10820490B}"/>
              </a:ext>
            </a:extLst>
          </p:cNvPr>
          <p:cNvSpPr txBox="1">
            <a:spLocks noGrp="1"/>
          </p:cNvSpPr>
          <p:nvPr>
            <p:ph type="title" idx="4294967295"/>
          </p:nvPr>
        </p:nvSpPr>
        <p:spPr>
          <a:xfrm>
            <a:off x="234951" y="1575766"/>
            <a:ext cx="2798535"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Gère le stress</a:t>
            </a:r>
          </a:p>
        </p:txBody>
      </p:sp>
      <p:sp>
        <p:nvSpPr>
          <p:cNvPr id="4" name="Google Shape;187;p32">
            <a:extLst>
              <a:ext uri="{FF2B5EF4-FFF2-40B4-BE49-F238E27FC236}">
                <a16:creationId xmlns:a16="http://schemas.microsoft.com/office/drawing/2014/main" id="{AA7CC87B-78F9-546F-BDA4-070B2A96EF89}"/>
              </a:ext>
            </a:extLst>
          </p:cNvPr>
          <p:cNvSpPr txBox="1">
            <a:spLocks/>
          </p:cNvSpPr>
          <p:nvPr/>
        </p:nvSpPr>
        <p:spPr>
          <a:xfrm>
            <a:off x="3887106" y="555171"/>
            <a:ext cx="8069943" cy="5747657"/>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291465" indent="0" algn="ctr">
              <a:lnSpc>
                <a:spcPct val="100000"/>
              </a:lnSpc>
              <a:spcBef>
                <a:spcPts val="1800"/>
              </a:spcBef>
              <a:spcAft>
                <a:spcPts val="1200"/>
              </a:spcAft>
              <a:buClr>
                <a:srgbClr val="0277B5"/>
              </a:buClr>
              <a:buSzPct val="100000"/>
              <a:buNone/>
              <a:tabLst>
                <a:tab pos="254000" algn="l"/>
              </a:tabLst>
            </a:pPr>
            <a:r>
              <a:rPr lang="fr-FR" sz="4000" spc="-10" dirty="0">
                <a:solidFill>
                  <a:srgbClr val="0070C0"/>
                </a:solidFill>
                <a:latin typeface="Arial" panose="020B0604020202020204" pitchFamily="34" charset="0"/>
                <a:cs typeface="Arial" panose="020B0604020202020204" pitchFamily="34" charset="0"/>
              </a:rPr>
              <a:t>Comment savoir que vous commencez à être stressé?</a:t>
            </a:r>
            <a:endParaRPr lang="en-CA" sz="4000" spc="-10" dirty="0">
              <a:solidFill>
                <a:srgbClr val="0070C0"/>
              </a:solidFill>
              <a:latin typeface="Arial" panose="020B0604020202020204" pitchFamily="34" charset="0"/>
              <a:cs typeface="Arial" panose="020B0604020202020204" pitchFamily="34" charset="0"/>
            </a:endParaRPr>
          </a:p>
          <a:p>
            <a:pPr marL="0" indent="0" algn="ctr">
              <a:lnSpc>
                <a:spcPct val="100000"/>
              </a:lnSpc>
              <a:spcBef>
                <a:spcPts val="1800"/>
              </a:spcBef>
              <a:spcAft>
                <a:spcPts val="1200"/>
              </a:spcAft>
              <a:buClr>
                <a:srgbClr val="0277B5"/>
              </a:buClr>
              <a:buSzPct val="100000"/>
              <a:buNone/>
            </a:pPr>
            <a:r>
              <a:rPr lang="fr-FR" sz="4000" spc="-10" dirty="0">
                <a:solidFill>
                  <a:srgbClr val="0070C0"/>
                </a:solidFill>
                <a:latin typeface="Arial" panose="020B0604020202020204" pitchFamily="34" charset="0"/>
                <a:cs typeface="Arial" panose="020B0604020202020204" pitchFamily="34" charset="0"/>
              </a:rPr>
              <a:t>Qu’est-ce qui aide à gérer le stress lorsqu’il se manifeste?</a:t>
            </a:r>
            <a:r>
              <a:rPr lang="en-CA" sz="4000" spc="-10" dirty="0">
                <a:solidFill>
                  <a:srgbClr val="0070C0"/>
                </a:solidFill>
                <a:latin typeface="Arial" panose="020B0604020202020204" pitchFamily="34" charset="0"/>
                <a:cs typeface="Arial" panose="020B0604020202020204" pitchFamily="34" charset="0"/>
              </a:rPr>
              <a:t> </a:t>
            </a:r>
          </a:p>
          <a:p>
            <a:pPr marL="0" indent="0" algn="ctr">
              <a:lnSpc>
                <a:spcPct val="100000"/>
              </a:lnSpc>
              <a:spcBef>
                <a:spcPts val="1800"/>
              </a:spcBef>
              <a:spcAft>
                <a:spcPts val="1200"/>
              </a:spcAft>
              <a:buClr>
                <a:srgbClr val="0277B5"/>
              </a:buClr>
              <a:buSzPct val="100000"/>
              <a:buNone/>
            </a:pPr>
            <a:r>
              <a:rPr lang="fr-FR" sz="4000" spc="-10" dirty="0">
                <a:solidFill>
                  <a:srgbClr val="0070C0"/>
                </a:solidFill>
                <a:latin typeface="Arial" panose="020B0604020202020204" pitchFamily="34" charset="0"/>
                <a:cs typeface="Arial" panose="020B0604020202020204" pitchFamily="34" charset="0"/>
              </a:rPr>
              <a:t>Comment avez-vous géré le stress dans le passé?</a:t>
            </a:r>
            <a:endParaRPr lang="en-US" sz="4000" spc="-1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858028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Quelques idées</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285750" indent="-285750">
              <a:lnSpc>
                <a:spcPct val="100000"/>
              </a:lnSpc>
              <a:spcBef>
                <a:spcPts val="1200"/>
              </a:spcBef>
              <a:spcAft>
                <a:spcPts val="1200"/>
              </a:spcAft>
              <a:buFont typeface="Arial" panose="020B0604020202020204" pitchFamily="34" charset="0"/>
              <a:buChar char="•"/>
            </a:pPr>
            <a:r>
              <a:rPr lang="fr-CA" sz="3200" spc="-2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rPr>
              <a:t>Identifie et met l’accent sur tes forces</a:t>
            </a:r>
          </a:p>
          <a:p>
            <a:pPr marL="285750" indent="-285750">
              <a:lnSpc>
                <a:spcPct val="100000"/>
              </a:lnSpc>
              <a:spcBef>
                <a:spcPts val="1200"/>
              </a:spcBef>
              <a:spcAft>
                <a:spcPts val="1200"/>
              </a:spcAft>
              <a:buFont typeface="Arial" panose="020B0604020202020204" pitchFamily="34" charset="0"/>
              <a:buChar char="•"/>
            </a:pPr>
            <a:r>
              <a:rPr lang="fr-CA" sz="3200" spc="-20" noProof="0" dirty="0">
                <a:solidFill>
                  <a:srgbClr val="0075B5"/>
                </a:solidFill>
                <a:latin typeface="Arial" panose="020B0604020202020204" pitchFamily="34" charset="0"/>
                <a:ea typeface="Arial Black" panose="020B0604020202020204" pitchFamily="34" charset="0"/>
                <a:cs typeface="Arial" panose="020B0604020202020204" pitchFamily="34" charset="0"/>
              </a:rPr>
              <a:t>Reste en contact avec les autres</a:t>
            </a:r>
          </a:p>
          <a:p>
            <a:pPr marL="285750" indent="-285750">
              <a:lnSpc>
                <a:spcPct val="100000"/>
              </a:lnSpc>
              <a:spcBef>
                <a:spcPts val="1200"/>
              </a:spcBef>
              <a:spcAft>
                <a:spcPts val="1200"/>
              </a:spcAft>
              <a:buFont typeface="Arial" panose="020B0604020202020204" pitchFamily="34" charset="0"/>
              <a:buChar char="•"/>
            </a:pPr>
            <a:r>
              <a:rPr lang="fr-CA" sz="320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rPr>
              <a:t>Sois doux avec toi-même</a:t>
            </a:r>
          </a:p>
        </p:txBody>
      </p:sp>
    </p:spTree>
    <p:extLst>
      <p:ext uri="{BB962C8B-B14F-4D97-AF65-F5344CB8AC3E}">
        <p14:creationId xmlns:p14="http://schemas.microsoft.com/office/powerpoint/2010/main" val="35825087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Astuce</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78597" y="2888343"/>
            <a:ext cx="8064500" cy="2968249"/>
          </a:xfrm>
        </p:spPr>
        <p:txBody>
          <a:bodyPr anchor="ctr">
            <a:normAutofit/>
          </a:bodyPr>
          <a:lstStyle/>
          <a:p>
            <a:pPr marL="76200" indent="0" algn="ctr">
              <a:lnSpc>
                <a:spcPct val="113000"/>
              </a:lnSpc>
              <a:buClr>
                <a:schemeClr val="dk1"/>
              </a:buClr>
              <a:buSzPts val="2400"/>
              <a:buNone/>
            </a:pPr>
            <a:r>
              <a:rPr lang="fr-CA" sz="2400" b="1" noProof="0" dirty="0">
                <a:solidFill>
                  <a:srgbClr val="0277B5"/>
                </a:solidFill>
                <a:latin typeface="Arial" panose="020B0604020202020204" pitchFamily="34" charset="0"/>
                <a:ea typeface="Arial" panose="020B0604020202020204" pitchFamily="34" charset="0"/>
                <a:cs typeface="Arial" panose="020B0604020202020204" pitchFamily="34" charset="0"/>
              </a:rPr>
              <a:t>I</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magines</a:t>
            </a:r>
            <a:r>
              <a:rPr lang="fr-CA" sz="2400" b="1"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que</a:t>
            </a:r>
            <a:r>
              <a:rPr lang="fr-CA" sz="2400" b="1" spc="-4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tu</a:t>
            </a:r>
            <a:r>
              <a:rPr lang="fr-CA" sz="2400" b="1"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traces</a:t>
            </a:r>
            <a:r>
              <a:rPr lang="fr-CA" sz="2400" b="1"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le</a:t>
            </a:r>
            <a:r>
              <a:rPr lang="fr-CA" sz="2400" b="1"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périmètre</a:t>
            </a:r>
            <a:r>
              <a:rPr lang="fr-CA" sz="2400" b="1" spc="-4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d’un</a:t>
            </a:r>
            <a:r>
              <a:rPr lang="fr-CA" sz="2400" b="1"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z="2400" b="1" spc="-1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carré</a:t>
            </a:r>
            <a:r>
              <a:rPr lang="fr-CA" sz="2400" spc="-1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puis:</a:t>
            </a:r>
          </a:p>
          <a:p>
            <a:pPr marL="76200" indent="0" algn="ctr">
              <a:lnSpc>
                <a:spcPct val="113000"/>
              </a:lnSpc>
              <a:buClr>
                <a:schemeClr val="dk1"/>
              </a:buClr>
              <a:buSzPts val="2400"/>
              <a:buNone/>
            </a:pPr>
            <a:r>
              <a:rPr lang="fr-CA" sz="2400" b="1" spc="-10" noProof="0" dirty="0">
                <a:solidFill>
                  <a:srgbClr val="0277B5"/>
                </a:solidFill>
                <a:latin typeface="Arial" panose="020B0604020202020204" pitchFamily="34" charset="0"/>
                <a:cs typeface="Arial" panose="020B0604020202020204" pitchFamily="34" charset="0"/>
              </a:rPr>
              <a:t>Respire</a:t>
            </a:r>
            <a:r>
              <a:rPr lang="fr-CA" sz="2400" spc="-10" noProof="0" dirty="0">
                <a:solidFill>
                  <a:srgbClr val="0277B5"/>
                </a:solidFill>
                <a:latin typeface="Arial" panose="020B0604020202020204" pitchFamily="34" charset="0"/>
                <a:cs typeface="Arial" panose="020B0604020202020204" pitchFamily="34" charset="0"/>
              </a:rPr>
              <a:t> en comptant jusqu’à 4 (1-2-3-4) </a:t>
            </a:r>
          </a:p>
          <a:p>
            <a:pPr marL="76200" indent="0" algn="ctr">
              <a:lnSpc>
                <a:spcPct val="113000"/>
              </a:lnSpc>
              <a:buClr>
                <a:schemeClr val="dk1"/>
              </a:buClr>
              <a:buSzPts val="2400"/>
              <a:buNone/>
            </a:pPr>
            <a:r>
              <a:rPr lang="fr-CA" sz="2400" b="1" spc="-10" noProof="0" dirty="0">
                <a:solidFill>
                  <a:srgbClr val="0277B5"/>
                </a:solidFill>
                <a:effectLst/>
                <a:latin typeface="Arial" panose="020B0604020202020204" pitchFamily="34" charset="0"/>
                <a:cs typeface="Arial" panose="020B0604020202020204" pitchFamily="34" charset="0"/>
              </a:rPr>
              <a:t>Pause</a:t>
            </a:r>
            <a:r>
              <a:rPr lang="fr-CA" sz="2400" spc="-10" noProof="0" dirty="0">
                <a:solidFill>
                  <a:srgbClr val="0277B5"/>
                </a:solidFill>
                <a:effectLst/>
                <a:latin typeface="Arial" panose="020B0604020202020204" pitchFamily="34" charset="0"/>
                <a:cs typeface="Arial" panose="020B0604020202020204" pitchFamily="34" charset="0"/>
              </a:rPr>
              <a:t> en comptant jusqu</a:t>
            </a:r>
            <a:r>
              <a:rPr lang="fr-CA" sz="2400" spc="-10" noProof="0" dirty="0">
                <a:solidFill>
                  <a:srgbClr val="0277B5"/>
                </a:solidFill>
                <a:latin typeface="Arial" panose="020B0604020202020204" pitchFamily="34" charset="0"/>
                <a:cs typeface="Arial" panose="020B0604020202020204" pitchFamily="34" charset="0"/>
              </a:rPr>
              <a:t>’à 4 (1-2-3-4)</a:t>
            </a:r>
          </a:p>
          <a:p>
            <a:pPr marL="76200" indent="0" algn="ctr">
              <a:lnSpc>
                <a:spcPct val="113000"/>
              </a:lnSpc>
              <a:buClr>
                <a:schemeClr val="dk1"/>
              </a:buClr>
              <a:buSzPts val="2400"/>
              <a:buNone/>
            </a:pPr>
            <a:r>
              <a:rPr lang="fr-CA" sz="2400" b="1" spc="-10" noProof="0" dirty="0">
                <a:solidFill>
                  <a:srgbClr val="0277B5"/>
                </a:solidFill>
                <a:effectLst/>
                <a:latin typeface="Arial" panose="020B0604020202020204" pitchFamily="34" charset="0"/>
                <a:cs typeface="Arial" panose="020B0604020202020204" pitchFamily="34" charset="0"/>
              </a:rPr>
              <a:t>Expire</a:t>
            </a:r>
            <a:r>
              <a:rPr lang="fr-CA" sz="2400" spc="-10" noProof="0" dirty="0">
                <a:solidFill>
                  <a:srgbClr val="0277B5"/>
                </a:solidFill>
                <a:effectLst/>
                <a:latin typeface="Arial" panose="020B0604020202020204" pitchFamily="34" charset="0"/>
                <a:cs typeface="Arial" panose="020B0604020202020204" pitchFamily="34" charset="0"/>
              </a:rPr>
              <a:t> en compt</a:t>
            </a:r>
            <a:r>
              <a:rPr lang="fr-CA" sz="2400" spc="-10" noProof="0" dirty="0">
                <a:solidFill>
                  <a:srgbClr val="0277B5"/>
                </a:solidFill>
                <a:latin typeface="Arial" panose="020B0604020202020204" pitchFamily="34" charset="0"/>
                <a:cs typeface="Arial" panose="020B0604020202020204" pitchFamily="34" charset="0"/>
              </a:rPr>
              <a:t>ant</a:t>
            </a:r>
            <a:r>
              <a:rPr lang="fr-CA" sz="2400" noProof="0" dirty="0">
                <a:solidFill>
                  <a:srgbClr val="0277B5"/>
                </a:solidFill>
                <a:effectLst/>
                <a:latin typeface="Arial" panose="020B0604020202020204" pitchFamily="34" charset="0"/>
                <a:cs typeface="Arial" panose="020B0604020202020204" pitchFamily="34" charset="0"/>
              </a:rPr>
              <a:t> jusqu’à 4 (1-2-3-4)</a:t>
            </a:r>
          </a:p>
          <a:p>
            <a:pPr marL="76200" indent="0" algn="ctr">
              <a:lnSpc>
                <a:spcPct val="113000"/>
              </a:lnSpc>
              <a:buClr>
                <a:schemeClr val="dk1"/>
              </a:buClr>
              <a:buSzPts val="2400"/>
              <a:buNone/>
            </a:pPr>
            <a:r>
              <a:rPr lang="fr-CA" sz="2400" b="1" noProof="0" dirty="0">
                <a:solidFill>
                  <a:srgbClr val="0277B5"/>
                </a:solidFill>
                <a:latin typeface="Arial" panose="020B0604020202020204" pitchFamily="34" charset="0"/>
                <a:ea typeface="Arial" panose="020B0604020202020204" pitchFamily="34" charset="0"/>
                <a:cs typeface="Arial" panose="020B0604020202020204" pitchFamily="34" charset="0"/>
              </a:rPr>
              <a:t>Pause</a:t>
            </a:r>
            <a:r>
              <a:rPr lang="fr-CA" sz="2400" noProof="0" dirty="0">
                <a:solidFill>
                  <a:srgbClr val="0277B5"/>
                </a:solidFill>
                <a:latin typeface="Arial" panose="020B0604020202020204" pitchFamily="34" charset="0"/>
                <a:ea typeface="Arial" panose="020B0604020202020204" pitchFamily="34" charset="0"/>
                <a:cs typeface="Arial" panose="020B0604020202020204" pitchFamily="34" charset="0"/>
              </a:rPr>
              <a:t> en comptant jusqu’à 4 (1-2-3-4)</a:t>
            </a:r>
            <a:endParaRPr lang="fr-CA" sz="2400" noProof="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5902" b="14322"/>
          <a:stretch/>
        </p:blipFill>
        <p:spPr>
          <a:xfrm>
            <a:off x="616792" y="2653812"/>
            <a:ext cx="3029693" cy="2774531"/>
          </a:xfrm>
          <a:prstGeom prst="rect">
            <a:avLst/>
          </a:prstGeom>
        </p:spPr>
      </p:pic>
      <p:sp>
        <p:nvSpPr>
          <p:cNvPr id="4" name="TextBox 3">
            <a:extLst>
              <a:ext uri="{FF2B5EF4-FFF2-40B4-BE49-F238E27FC236}">
                <a16:creationId xmlns:a16="http://schemas.microsoft.com/office/drawing/2014/main" id="{2834C75D-FD46-F4D8-9C5F-6D6C92D21600}"/>
              </a:ext>
            </a:extLst>
          </p:cNvPr>
          <p:cNvSpPr txBox="1"/>
          <p:nvPr/>
        </p:nvSpPr>
        <p:spPr>
          <a:xfrm>
            <a:off x="3581401" y="2361424"/>
            <a:ext cx="7993807" cy="584775"/>
          </a:xfrm>
          <a:prstGeom prst="rect">
            <a:avLst/>
          </a:prstGeom>
          <a:noFill/>
        </p:spPr>
        <p:txBody>
          <a:bodyPr wrap="square">
            <a:spAutoFit/>
          </a:bodyPr>
          <a:lstStyle/>
          <a:p>
            <a:pPr marL="228600" algn="ctr">
              <a:spcBef>
                <a:spcPts val="270"/>
              </a:spcBef>
            </a:pP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Respire carrément</a:t>
            </a:r>
            <a:endParaRPr lang="en-CA" sz="3200" b="1" kern="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8839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Astuce</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613943" y="2946199"/>
            <a:ext cx="8064500" cy="2916070"/>
          </a:xfrm>
        </p:spPr>
        <p:txBody>
          <a:bodyPr anchor="ctr">
            <a:normAutofit fontScale="92500" lnSpcReduction="10000"/>
          </a:bodyPr>
          <a:lstStyle/>
          <a:p>
            <a:pPr marL="76200" indent="0" algn="ctr">
              <a:lnSpc>
                <a:spcPct val="113000"/>
              </a:lnSpc>
              <a:buClr>
                <a:schemeClr val="dk1"/>
              </a:buClr>
              <a:buSzPts val="2400"/>
              <a:buNone/>
            </a:pPr>
            <a:r>
              <a:rPr lang="fr-CA" sz="3600" noProof="0" dirty="0">
                <a:solidFill>
                  <a:srgbClr val="0070C0"/>
                </a:solidFill>
                <a:latin typeface="Arial" panose="020B0604020202020204" pitchFamily="34" charset="0"/>
                <a:cs typeface="Arial" panose="020B0604020202020204" pitchFamily="34" charset="0"/>
              </a:rPr>
              <a:t>Trouve un mot, un dicton ou une phrase que tu pourras utiliser au besoin :</a:t>
            </a:r>
          </a:p>
          <a:p>
            <a:pPr marL="304800" indent="0" algn="ctr">
              <a:spcBef>
                <a:spcPts val="655"/>
              </a:spcBef>
              <a:spcAft>
                <a:spcPts val="0"/>
              </a:spcAft>
              <a:buNone/>
            </a:pP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Je</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fais</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de</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mon</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mieux</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pc="-5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endPar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a:p>
            <a:pPr marL="304800" indent="0" algn="ctr">
              <a:spcBef>
                <a:spcPts val="685"/>
              </a:spcBef>
              <a:spcAft>
                <a:spcPts val="0"/>
              </a:spcAft>
              <a:buNone/>
            </a:pP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Je</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peux</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y</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arriver</a:t>
            </a:r>
            <a:r>
              <a:rPr lang="fr-CA" spc="-9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pc="-5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endPar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a:p>
            <a:pPr marL="304800" indent="0" algn="ctr">
              <a:spcBef>
                <a:spcPts val="690"/>
              </a:spcBef>
              <a:spcAft>
                <a:spcPts val="0"/>
              </a:spcAft>
              <a:buNone/>
            </a:pP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r>
              <a:rPr lang="fr-CA" spc="3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Je</a:t>
            </a:r>
            <a:r>
              <a:rPr lang="fr-CA"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crois</a:t>
            </a:r>
            <a:r>
              <a:rPr lang="fr-CA"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en</a:t>
            </a:r>
            <a:r>
              <a:rPr lang="fr-CA"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moi</a:t>
            </a:r>
            <a:r>
              <a:rPr lang="fr-CA" spc="4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pc="-5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endPar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a:p>
            <a:pPr marL="304800" indent="0" algn="ctr">
              <a:spcBef>
                <a:spcPts val="685"/>
              </a:spcBef>
              <a:spcAft>
                <a:spcPts val="0"/>
              </a:spcAft>
              <a:buNone/>
            </a:pP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r>
              <a:rPr lang="fr-CA" spc="-10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Respire</a:t>
            </a:r>
            <a:r>
              <a:rPr lang="fr-CA" spc="-1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CA" spc="-5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a:t>
            </a:r>
            <a:endParaRPr lang="fr-CA" noProof="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t="-1299" b="14031"/>
          <a:stretch/>
        </p:blipFill>
        <p:spPr>
          <a:xfrm>
            <a:off x="616792" y="2653812"/>
            <a:ext cx="3029693" cy="2643902"/>
          </a:xfrm>
          <a:prstGeom prst="rect">
            <a:avLst/>
          </a:prstGeom>
        </p:spPr>
      </p:pic>
      <p:sp>
        <p:nvSpPr>
          <p:cNvPr id="4" name="TextBox 3">
            <a:extLst>
              <a:ext uri="{FF2B5EF4-FFF2-40B4-BE49-F238E27FC236}">
                <a16:creationId xmlns:a16="http://schemas.microsoft.com/office/drawing/2014/main" id="{DE69E06C-D89C-B153-A6CC-72DF62B1F7DE}"/>
              </a:ext>
            </a:extLst>
          </p:cNvPr>
          <p:cNvSpPr txBox="1"/>
          <p:nvPr/>
        </p:nvSpPr>
        <p:spPr>
          <a:xfrm>
            <a:off x="4598193" y="2361424"/>
            <a:ext cx="6096000" cy="584775"/>
          </a:xfrm>
          <a:prstGeom prst="rect">
            <a:avLst/>
          </a:prstGeom>
          <a:noFill/>
        </p:spPr>
        <p:txBody>
          <a:bodyPr wrap="square">
            <a:spAutoFit/>
          </a:bodyPr>
          <a:lstStyle/>
          <a:p>
            <a:pPr marL="228600" algn="ctr">
              <a:spcBef>
                <a:spcPts val="270"/>
              </a:spcBef>
            </a:pP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Se</a:t>
            </a:r>
            <a:r>
              <a:rPr lang="fr-FR" sz="3200" b="1" kern="0" spc="-205"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calmer</a:t>
            </a:r>
            <a:r>
              <a:rPr lang="fr-FR" sz="3200" b="1" kern="0" spc="-200"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discrètement</a:t>
            </a:r>
            <a:endParaRPr lang="en-CA" sz="3200" b="1" kern="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381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Astuce</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497943" y="3488143"/>
            <a:ext cx="8147958" cy="1735339"/>
          </a:xfrm>
        </p:spPr>
        <p:txBody>
          <a:bodyPr anchor="ctr">
            <a:normAutofit/>
          </a:bodyPr>
          <a:lstStyle/>
          <a:p>
            <a:pPr marL="533400" lvl="1" indent="0" algn="ctr">
              <a:lnSpc>
                <a:spcPct val="113000"/>
              </a:lnSpc>
              <a:buClr>
                <a:schemeClr val="dk1"/>
              </a:buClr>
              <a:buSzPts val="2400"/>
              <a:buNone/>
            </a:pPr>
            <a:r>
              <a:rPr lang="fr-CA" sz="3200" spc="-35"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S</a:t>
            </a:r>
            <a:r>
              <a:rPr lang="fr-CA" sz="32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ubdivise les tâches difficiles en étapes, cela aide à atténuer le stress. </a:t>
            </a:r>
          </a:p>
        </p:txBody>
      </p:sp>
      <p:pic>
        <p:nvPicPr>
          <p:cNvPr id="7" name="Picture 6">
            <a:extLst>
              <a:ext uri="{FF2B5EF4-FFF2-40B4-BE49-F238E27FC236}">
                <a16:creationId xmlns:a16="http://schemas.microsoft.com/office/drawing/2014/main" id="{040C60E5-28BE-4B6B-9BF5-82FD7DC3A2D0}"/>
              </a:ex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1158" t="-457" r="-1158" b="14957"/>
          <a:stretch/>
        </p:blipFill>
        <p:spPr>
          <a:xfrm>
            <a:off x="767991" y="2785083"/>
            <a:ext cx="3029693" cy="2438399"/>
          </a:xfrm>
          <a:prstGeom prst="rect">
            <a:avLst/>
          </a:prstGeom>
        </p:spPr>
      </p:pic>
      <p:sp>
        <p:nvSpPr>
          <p:cNvPr id="4" name="TextBox 3">
            <a:extLst>
              <a:ext uri="{FF2B5EF4-FFF2-40B4-BE49-F238E27FC236}">
                <a16:creationId xmlns:a16="http://schemas.microsoft.com/office/drawing/2014/main" id="{B31D98A2-901B-449D-5F2C-D2A6B9D3CE0D}"/>
              </a:ext>
            </a:extLst>
          </p:cNvPr>
          <p:cNvSpPr txBox="1"/>
          <p:nvPr/>
        </p:nvSpPr>
        <p:spPr>
          <a:xfrm>
            <a:off x="3497943" y="2785083"/>
            <a:ext cx="8147957" cy="584775"/>
          </a:xfrm>
          <a:prstGeom prst="rect">
            <a:avLst/>
          </a:prstGeom>
          <a:noFill/>
        </p:spPr>
        <p:txBody>
          <a:bodyPr wrap="square">
            <a:spAutoFit/>
          </a:bodyPr>
          <a:lstStyle/>
          <a:p>
            <a:pPr marL="228600" algn="ctr">
              <a:spcBef>
                <a:spcPts val="270"/>
              </a:spcBef>
            </a:pP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Pratique</a:t>
            </a:r>
            <a:r>
              <a:rPr lang="fr-FR" sz="3200" b="1" kern="0" spc="255"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de</a:t>
            </a:r>
            <a:r>
              <a:rPr lang="fr-FR" sz="3200" b="1" kern="0" spc="255"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gestion</a:t>
            </a:r>
            <a:r>
              <a:rPr lang="fr-FR" sz="3200" b="1" kern="0" spc="255"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du</a:t>
            </a:r>
            <a:r>
              <a:rPr lang="fr-FR" sz="3200" b="1" kern="0" spc="255" dirty="0">
                <a:solidFill>
                  <a:srgbClr val="0277B5"/>
                </a:solidFill>
                <a:effectLst/>
                <a:latin typeface="Arial" panose="020B0604020202020204" pitchFamily="34" charset="0"/>
                <a:ea typeface="Arial" panose="020B0604020202020204" pitchFamily="34" charset="0"/>
                <a:cs typeface="Arial" panose="020B0604020202020204" pitchFamily="34" charset="0"/>
              </a:rPr>
              <a:t> </a:t>
            </a:r>
            <a:r>
              <a:rPr lang="fr-FR" sz="3200" b="1" kern="0" spc="-10" dirty="0">
                <a:solidFill>
                  <a:srgbClr val="0277B5"/>
                </a:solidFill>
                <a:effectLst/>
                <a:latin typeface="Arial" panose="020B0604020202020204" pitchFamily="34" charset="0"/>
                <a:ea typeface="Arial" panose="020B0604020202020204" pitchFamily="34" charset="0"/>
                <a:cs typeface="Arial" panose="020B0604020202020204" pitchFamily="34" charset="0"/>
              </a:rPr>
              <a:t>temps</a:t>
            </a:r>
            <a:endParaRPr lang="en-CA" sz="3200" b="1" kern="0" dirty="0">
              <a:solidFill>
                <a:srgbClr val="0277B5"/>
              </a:solidFill>
              <a:effectLst/>
              <a:latin typeface="Arial" panose="020B0604020202020204" pitchFamily="34" charset="0"/>
              <a:ea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346806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476458" cy="1325563"/>
          </a:xfrm>
        </p:spPr>
        <p:txBody>
          <a:bodyPr vert="horz" lIns="91440" tIns="45720" rIns="91440" bIns="45720" rtlCol="0" anchor="ctr">
            <a:noAutofit/>
          </a:bodyPr>
          <a:lstStyle/>
          <a:p>
            <a:pPr>
              <a:lnSpc>
                <a:spcPct val="110000"/>
              </a:lnSpc>
            </a:pPr>
            <a:r>
              <a:rPr lang="fr-CA" sz="4000" b="1" noProof="0" dirty="0">
                <a:latin typeface="Arial" panose="020B0604020202020204" pitchFamily="34" charset="0"/>
                <a:cs typeface="Arial" panose="020B0604020202020204" pitchFamily="34" charset="0"/>
              </a:rPr>
              <a:t>Cherche de l’appui</a:t>
            </a:r>
          </a:p>
        </p:txBody>
      </p:sp>
      <p:sp>
        <p:nvSpPr>
          <p:cNvPr id="7" name="Google Shape;187;p32">
            <a:extLst>
              <a:ext uri="{FF2B5EF4-FFF2-40B4-BE49-F238E27FC236}">
                <a16:creationId xmlns:a16="http://schemas.microsoft.com/office/drawing/2014/main" id="{3EF86976-5A04-6EA1-FE9B-E7797FFF05D9}"/>
              </a:ext>
            </a:extLst>
          </p:cNvPr>
          <p:cNvSpPr txBox="1">
            <a:spLocks/>
          </p:cNvSpPr>
          <p:nvPr/>
        </p:nvSpPr>
        <p:spPr>
          <a:xfrm>
            <a:off x="3962400" y="739095"/>
            <a:ext cx="7815072" cy="5168220"/>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157480" indent="0">
              <a:lnSpc>
                <a:spcPct val="100000"/>
              </a:lnSpc>
              <a:spcBef>
                <a:spcPts val="1200"/>
              </a:spcBef>
              <a:spcAft>
                <a:spcPts val="1200"/>
              </a:spcAft>
              <a:buClr>
                <a:srgbClr val="0277B5"/>
              </a:buClr>
              <a:buSzPts val="1100"/>
              <a:buNone/>
              <a:tabLst>
                <a:tab pos="254000" algn="l"/>
              </a:tabLst>
            </a:pPr>
            <a:r>
              <a:rPr lang="fr-FR" sz="3600" dirty="0">
                <a:solidFill>
                  <a:srgbClr val="0070C0"/>
                </a:solidFill>
                <a:latin typeface="Arial" panose="020B0604020202020204" pitchFamily="34" charset="0"/>
                <a:cs typeface="Arial" panose="020B0604020202020204" pitchFamily="34" charset="0"/>
              </a:rPr>
              <a:t>Comment savoir si vous ressentez plus de stress qu’à l’habitude?</a:t>
            </a:r>
            <a:endParaRPr lang="en-CA" sz="3600" dirty="0">
              <a:solidFill>
                <a:srgbClr val="0070C0"/>
              </a:solidFill>
              <a:latin typeface="Arial" panose="020B0604020202020204" pitchFamily="34" charset="0"/>
              <a:cs typeface="Arial" panose="020B0604020202020204" pitchFamily="34" charset="0"/>
            </a:endParaRPr>
          </a:p>
          <a:p>
            <a:pPr marL="0" marR="257810" indent="0">
              <a:lnSpc>
                <a:spcPct val="100000"/>
              </a:lnSpc>
              <a:spcBef>
                <a:spcPts val="1200"/>
              </a:spcBef>
              <a:spcAft>
                <a:spcPts val="1200"/>
              </a:spcAft>
              <a:buClr>
                <a:srgbClr val="0277B5"/>
              </a:buClr>
              <a:buSzPts val="1100"/>
              <a:buNone/>
              <a:tabLst>
                <a:tab pos="254000" algn="l"/>
              </a:tabLst>
            </a:pPr>
            <a:r>
              <a:rPr lang="fr-FR" sz="3600" dirty="0">
                <a:solidFill>
                  <a:srgbClr val="0070C0"/>
                </a:solidFill>
                <a:latin typeface="Arial" panose="020B0604020202020204" pitchFamily="34" charset="0"/>
                <a:cs typeface="Arial" panose="020B0604020202020204" pitchFamily="34" charset="0"/>
              </a:rPr>
              <a:t>Comment savoir qu’il est temps de demander de l’aide?</a:t>
            </a:r>
            <a:endParaRPr lang="en-CA" sz="3600" dirty="0">
              <a:solidFill>
                <a:srgbClr val="0070C0"/>
              </a:solidFill>
              <a:latin typeface="Arial" panose="020B0604020202020204" pitchFamily="34" charset="0"/>
              <a:cs typeface="Arial" panose="020B0604020202020204" pitchFamily="34" charset="0"/>
            </a:endParaRPr>
          </a:p>
          <a:p>
            <a:pPr marL="0" marR="464820" indent="0">
              <a:lnSpc>
                <a:spcPct val="100000"/>
              </a:lnSpc>
              <a:spcBef>
                <a:spcPts val="1200"/>
              </a:spcBef>
              <a:spcAft>
                <a:spcPts val="1200"/>
              </a:spcAft>
              <a:buClr>
                <a:srgbClr val="0277B5"/>
              </a:buClr>
              <a:buSzPts val="1100"/>
              <a:buNone/>
              <a:tabLst>
                <a:tab pos="254000" algn="l"/>
              </a:tabLst>
            </a:pPr>
            <a:r>
              <a:rPr lang="fr-FR" sz="3600" dirty="0">
                <a:solidFill>
                  <a:srgbClr val="0070C0"/>
                </a:solidFill>
                <a:latin typeface="Arial" panose="020B0604020202020204" pitchFamily="34" charset="0"/>
                <a:cs typeface="Arial" panose="020B0604020202020204" pitchFamily="34" charset="0"/>
              </a:rPr>
              <a:t>Comment normaliser la recherche d’aide?</a:t>
            </a:r>
            <a:endParaRPr lang="en-CA" sz="36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17091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 name="Title 2">
            <a:extLst>
              <a:ext uri="{FF2B5EF4-FFF2-40B4-BE49-F238E27FC236}">
                <a16:creationId xmlns:a16="http://schemas.microsoft.com/office/drawing/2014/main" id="{B9EC4982-07D7-6B2A-6002-AE830FE0F6C0}"/>
              </a:ext>
            </a:extLst>
          </p:cNvPr>
          <p:cNvSpPr>
            <a:spLocks noGrp="1"/>
          </p:cNvSpPr>
          <p:nvPr>
            <p:ph type="title"/>
          </p:nvPr>
        </p:nvSpPr>
        <p:spPr>
          <a:xfrm>
            <a:off x="336218" y="2371197"/>
            <a:ext cx="3034873" cy="1325563"/>
          </a:xfrm>
        </p:spPr>
        <p:txBody>
          <a:bodyPr>
            <a:noAutofit/>
          </a:bodyPr>
          <a:lstStyle/>
          <a:p>
            <a:pPr>
              <a:lnSpc>
                <a:spcPct val="100000"/>
              </a:lnSpc>
            </a:pPr>
            <a:r>
              <a:rPr lang="fr-CA" sz="2200" noProof="0" dirty="0">
                <a:latin typeface="Arial" panose="020B0604020202020204" pitchFamily="34" charset="0"/>
                <a:cs typeface="Arial" panose="020B0604020202020204" pitchFamily="34" charset="0"/>
                <a:sym typeface="Roboto"/>
              </a:rPr>
              <a:t>Si tu ne se sens pas bien (p. ex., se sentir dépassé, anxieux ou triste), tu peux parler à un adulte de confiance. </a:t>
            </a:r>
            <a:br>
              <a:rPr lang="fr-CA" sz="2200" noProof="0" dirty="0">
                <a:latin typeface="Arial" panose="020B0604020202020204" pitchFamily="34" charset="0"/>
                <a:cs typeface="Arial" panose="020B0604020202020204" pitchFamily="34" charset="0"/>
                <a:sym typeface="Roboto"/>
              </a:rPr>
            </a:br>
            <a:br>
              <a:rPr lang="fr-CA" sz="2200" noProof="0" dirty="0">
                <a:latin typeface="Arial" panose="020B0604020202020204" pitchFamily="34" charset="0"/>
                <a:cs typeface="Arial" panose="020B0604020202020204" pitchFamily="34" charset="0"/>
                <a:sym typeface="Roboto"/>
              </a:rPr>
            </a:br>
            <a:r>
              <a:rPr lang="fr-CA" sz="2200" noProof="0" dirty="0">
                <a:latin typeface="Arial" panose="020B0604020202020204" pitchFamily="34" charset="0"/>
                <a:cs typeface="Arial" panose="020B0604020202020204" pitchFamily="34" charset="0"/>
                <a:sym typeface="Roboto"/>
              </a:rPr>
              <a:t>Il y a des gens qui travaillent à l’école et dans la communauté, qui sont là pour t’aider à trouver des moyens pour te sentir mieux. </a:t>
            </a:r>
            <a:endParaRPr lang="fr-CA" sz="2200" noProof="0" dirty="0">
              <a:latin typeface="Arial" panose="020B0604020202020204" pitchFamily="34" charset="0"/>
              <a:cs typeface="Arial" panose="020B0604020202020204" pitchFamily="34" charset="0"/>
            </a:endParaRPr>
          </a:p>
        </p:txBody>
      </p:sp>
      <p:sp>
        <p:nvSpPr>
          <p:cNvPr id="332" name="Google Shape;332;p54"/>
          <p:cNvSpPr txBox="1"/>
          <p:nvPr/>
        </p:nvSpPr>
        <p:spPr>
          <a:xfrm>
            <a:off x="3852200" y="520974"/>
            <a:ext cx="4423108" cy="1467848"/>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Black Youth Helpline</a:t>
            </a:r>
            <a:endParaRPr sz="2400" dirty="0">
              <a:solidFill>
                <a:srgbClr val="0075B5"/>
              </a:solidFill>
              <a:latin typeface="Arial" panose="020B0604020202020204" pitchFamily="34" charset="0"/>
              <a:cs typeface="Arial" panose="020B0604020202020204" pitchFamily="34" charset="0"/>
            </a:endParaRPr>
          </a:p>
          <a:p>
            <a:pPr algn="ctr">
              <a:lnSpc>
                <a:spcPct val="115000"/>
              </a:lnSpc>
              <a:buClr>
                <a:srgbClr val="000000"/>
              </a:buClr>
              <a:buSzPts val="1450"/>
            </a:pPr>
            <a:r>
              <a:rPr lang="fr-CA" dirty="0">
                <a:solidFill>
                  <a:schemeClr val="dk1"/>
                </a:solidFill>
                <a:latin typeface="Arial" panose="020B0604020202020204" pitchFamily="34" charset="0"/>
                <a:ea typeface="Roboto"/>
                <a:cs typeface="Arial" panose="020B0604020202020204" pitchFamily="34" charset="0"/>
                <a:sym typeface="Roboto"/>
              </a:rPr>
              <a:t>(en anglais seulement)</a:t>
            </a:r>
            <a:br>
              <a:rPr lang="fr-CA" sz="1933" dirty="0">
                <a:solidFill>
                  <a:schemeClr val="dk1"/>
                </a:solidFill>
                <a:latin typeface="Arial" panose="020B0604020202020204" pitchFamily="34" charset="0"/>
                <a:ea typeface="Roboto"/>
                <a:cs typeface="Arial" panose="020B0604020202020204" pitchFamily="34" charset="0"/>
                <a:sym typeface="Roboto"/>
              </a:rPr>
            </a:br>
            <a:r>
              <a:rPr lang="fr-CA" sz="1933" dirty="0">
                <a:solidFill>
                  <a:schemeClr val="dk1"/>
                </a:solidFill>
                <a:latin typeface="Arial" panose="020B0604020202020204" pitchFamily="34" charset="0"/>
                <a:ea typeface="Roboto"/>
                <a:cs typeface="Arial" panose="020B0604020202020204" pitchFamily="34" charset="0"/>
                <a:sym typeface="Roboto"/>
              </a:rPr>
              <a:t>Téléphone : 416 285-9944 ou </a:t>
            </a:r>
          </a:p>
          <a:p>
            <a:pPr algn="ctr">
              <a:lnSpc>
                <a:spcPct val="115000"/>
              </a:lnSpc>
              <a:buClr>
                <a:srgbClr val="000000"/>
              </a:buClr>
              <a:buSzPts val="1450"/>
            </a:pPr>
            <a:r>
              <a:rPr lang="fr-CA" sz="1933" dirty="0">
                <a:solidFill>
                  <a:schemeClr val="dk1"/>
                </a:solidFill>
                <a:latin typeface="Arial" panose="020B0604020202020204" pitchFamily="34" charset="0"/>
                <a:ea typeface="Roboto"/>
                <a:cs typeface="Arial" panose="020B0604020202020204" pitchFamily="34" charset="0"/>
                <a:sym typeface="Roboto"/>
              </a:rPr>
              <a:t>Ligne SF : 1 833 294-8650 </a:t>
            </a:r>
            <a:endParaRPr lang="fr-CA" sz="1933" dirty="0">
              <a:solidFill>
                <a:schemeClr val="dk1"/>
              </a:solidFill>
              <a:latin typeface="Arial" panose="020B0604020202020204" pitchFamily="34" charset="0"/>
              <a:ea typeface="Roboto"/>
              <a:cs typeface="Arial" panose="020B0604020202020204" pitchFamily="34" charset="0"/>
            </a:endParaRPr>
          </a:p>
        </p:txBody>
      </p:sp>
      <p:sp>
        <p:nvSpPr>
          <p:cNvPr id="333" name="Google Shape;333;p54"/>
          <p:cNvSpPr txBox="1"/>
          <p:nvPr/>
        </p:nvSpPr>
        <p:spPr>
          <a:xfrm>
            <a:off x="8036049" y="561256"/>
            <a:ext cx="3662118" cy="1015416"/>
          </a:xfrm>
          <a:prstGeom prst="rect">
            <a:avLst/>
          </a:prstGeom>
          <a:noFill/>
          <a:ln>
            <a:noFill/>
          </a:ln>
        </p:spPr>
        <p:txBody>
          <a:bodyPr spcFirstLastPara="1" wrap="square" lIns="121900" tIns="60933" rIns="121900" bIns="60933" anchor="t" anchorCtr="0">
            <a:spAutoFit/>
          </a:bodyPr>
          <a:lstStyle/>
          <a:p>
            <a:pPr marL="0" marR="0" lvl="0" indent="0" algn="ctr" rtl="0">
              <a:lnSpc>
                <a:spcPct val="100000"/>
              </a:lnSpc>
              <a:spcBef>
                <a:spcPts val="0"/>
              </a:spcBef>
              <a:spcAft>
                <a:spcPts val="0"/>
              </a:spcAft>
              <a:buNone/>
            </a:pPr>
            <a:r>
              <a:rPr lang="fr-CA" sz="1933" b="1" dirty="0">
                <a:solidFill>
                  <a:srgbClr val="0075B5"/>
                </a:solidFill>
                <a:latin typeface="Arial" panose="020B0604020202020204" pitchFamily="34" charset="0"/>
                <a:ea typeface="Roboto"/>
                <a:cs typeface="Arial" panose="020B0604020202020204" pitchFamily="34" charset="0"/>
                <a:sym typeface="Roboto"/>
              </a:rPr>
              <a:t>Interligne</a:t>
            </a:r>
            <a:br>
              <a:rPr lang="fr-CA" sz="2000" b="1" i="0" u="none" strike="noStrike" cap="none" dirty="0">
                <a:solidFill>
                  <a:schemeClr val="dk1"/>
                </a:solidFill>
                <a:latin typeface="Arial" panose="020B0604020202020204" pitchFamily="34" charset="0"/>
                <a:ea typeface="Roboto"/>
                <a:cs typeface="Arial" panose="020B0604020202020204" pitchFamily="34" charset="0"/>
                <a:sym typeface="Roboto"/>
              </a:rPr>
            </a:br>
            <a:r>
              <a:rPr lang="fr-CA" sz="1933" dirty="0">
                <a:solidFill>
                  <a:schemeClr val="dk1"/>
                </a:solidFill>
                <a:latin typeface="Arial" panose="020B0604020202020204" pitchFamily="34" charset="0"/>
                <a:ea typeface="Roboto"/>
                <a:cs typeface="Arial" panose="020B0604020202020204" pitchFamily="34" charset="0"/>
                <a:sym typeface="Roboto"/>
              </a:rPr>
              <a:t>Téléphone : 1 888 505-1010 </a:t>
            </a:r>
            <a:endParaRPr lang="fr-CA" sz="1933" dirty="0">
              <a:solidFill>
                <a:schemeClr val="dk1"/>
              </a:solidFill>
              <a:latin typeface="Arial" panose="020B0604020202020204" pitchFamily="34" charset="0"/>
              <a:ea typeface="Roboto"/>
              <a:cs typeface="Arial" panose="020B0604020202020204" pitchFamily="34" charset="0"/>
            </a:endParaRPr>
          </a:p>
          <a:p>
            <a:pPr marL="0" marR="0" lvl="0" indent="0" algn="ctr" rtl="0">
              <a:lnSpc>
                <a:spcPct val="100000"/>
              </a:lnSpc>
              <a:spcBef>
                <a:spcPts val="0"/>
              </a:spcBef>
              <a:spcAft>
                <a:spcPts val="0"/>
              </a:spcAft>
              <a:buNone/>
            </a:pPr>
            <a:r>
              <a:rPr lang="fr-CA" sz="1933" dirty="0">
                <a:solidFill>
                  <a:schemeClr val="dk1"/>
                </a:solidFill>
                <a:latin typeface="Arial" panose="020B0604020202020204" pitchFamily="34" charset="0"/>
                <a:ea typeface="Roboto"/>
                <a:cs typeface="Arial" panose="020B0604020202020204" pitchFamily="34" charset="0"/>
                <a:sym typeface="Roboto"/>
              </a:rPr>
              <a:t>Texto : 1 888 505-1010 </a:t>
            </a:r>
            <a:endParaRPr lang="fr-CA" sz="1933" dirty="0">
              <a:solidFill>
                <a:schemeClr val="dk1"/>
              </a:solidFill>
              <a:latin typeface="Arial" panose="020B0604020202020204" pitchFamily="34" charset="0"/>
              <a:ea typeface="Roboto"/>
              <a:cs typeface="Arial" panose="020B0604020202020204" pitchFamily="34" charset="0"/>
            </a:endParaRPr>
          </a:p>
        </p:txBody>
      </p:sp>
      <p:sp>
        <p:nvSpPr>
          <p:cNvPr id="334" name="Google Shape;334;p54"/>
          <p:cNvSpPr txBox="1"/>
          <p:nvPr/>
        </p:nvSpPr>
        <p:spPr>
          <a:xfrm>
            <a:off x="3971829" y="2104455"/>
            <a:ext cx="4183849" cy="1378143"/>
          </a:xfrm>
          <a:prstGeom prst="rect">
            <a:avLst/>
          </a:prstGeom>
          <a:noFill/>
          <a:ln>
            <a:noFill/>
          </a:ln>
        </p:spPr>
        <p:txBody>
          <a:bodyPr spcFirstLastPara="1" wrap="square" lIns="121900" tIns="60933" rIns="121900" bIns="60933" anchor="t" anchorCtr="0">
            <a:spAutoFit/>
          </a:bodyPr>
          <a:lstStyle/>
          <a:p>
            <a:pPr marL="0" marR="0" lvl="0" indent="0" algn="ctr" rtl="0">
              <a:lnSpc>
                <a:spcPct val="115000"/>
              </a:lnSpc>
              <a:spcBef>
                <a:spcPts val="0"/>
              </a:spcBef>
              <a:spcAft>
                <a:spcPts val="0"/>
              </a:spcAft>
              <a:buNone/>
            </a:pPr>
            <a:r>
              <a:rPr lang="fr-CA" sz="1933" b="1" dirty="0">
                <a:solidFill>
                  <a:srgbClr val="0075B5"/>
                </a:solidFill>
                <a:latin typeface="Arial" panose="020B0604020202020204" pitchFamily="34" charset="0"/>
                <a:ea typeface="Roboto"/>
                <a:cs typeface="Arial" panose="020B0604020202020204" pitchFamily="34" charset="0"/>
                <a:sym typeface="Roboto"/>
              </a:rPr>
              <a:t>Parlons maintenant</a:t>
            </a:r>
          </a:p>
          <a:p>
            <a:pPr marL="0" marR="0" lvl="0" indent="0" algn="ctr" rtl="0">
              <a:lnSpc>
                <a:spcPct val="100000"/>
              </a:lnSpc>
              <a:spcBef>
                <a:spcPts val="0"/>
              </a:spcBef>
              <a:spcAft>
                <a:spcPts val="0"/>
              </a:spcAft>
              <a:buNone/>
            </a:pPr>
            <a:r>
              <a:rPr lang="fr-CA" sz="1933" dirty="0">
                <a:solidFill>
                  <a:schemeClr val="dk1"/>
                </a:solidFill>
                <a:latin typeface="Arial" panose="020B0604020202020204" pitchFamily="34" charset="0"/>
                <a:ea typeface="Roboto"/>
                <a:cs typeface="Arial" panose="020B0604020202020204" pitchFamily="34" charset="0"/>
                <a:sym typeface="Roboto"/>
              </a:rPr>
              <a:t>Téléphone : </a:t>
            </a:r>
            <a:r>
              <a:rPr lang="en-US" sz="1933" dirty="0">
                <a:solidFill>
                  <a:schemeClr val="dk1"/>
                </a:solidFill>
                <a:latin typeface="Arial" panose="020B0604020202020204" pitchFamily="34" charset="0"/>
                <a:ea typeface="Roboto"/>
                <a:cs typeface="Arial" panose="020B0604020202020204" pitchFamily="34" charset="0"/>
              </a:rPr>
              <a:t>1 855-416-8255</a:t>
            </a:r>
            <a:br>
              <a:rPr lang="fr-CA" sz="1933" dirty="0">
                <a:solidFill>
                  <a:schemeClr val="dk1"/>
                </a:solidFill>
                <a:latin typeface="Arial" panose="020B0604020202020204" pitchFamily="34" charset="0"/>
                <a:ea typeface="Roboto"/>
                <a:cs typeface="Arial" panose="020B0604020202020204" pitchFamily="34" charset="0"/>
                <a:sym typeface="Roboto"/>
              </a:rPr>
            </a:br>
            <a:r>
              <a:rPr lang="fr-CA" sz="1933" dirty="0">
                <a:solidFill>
                  <a:schemeClr val="dk1"/>
                </a:solidFill>
                <a:latin typeface="Arial" panose="020B0604020202020204" pitchFamily="34" charset="0"/>
                <a:ea typeface="Roboto"/>
                <a:cs typeface="Arial" panose="020B0604020202020204" pitchFamily="34" charset="0"/>
                <a:sym typeface="Roboto"/>
              </a:rPr>
              <a:t>Clavardage : </a:t>
            </a:r>
            <a:r>
              <a:rPr lang="fr-FR" sz="1933" dirty="0">
                <a:solidFill>
                  <a:schemeClr val="dk1"/>
                </a:solidFill>
                <a:latin typeface="Arial" panose="020B0604020202020204" pitchFamily="34" charset="0"/>
                <a:ea typeface="Roboto"/>
                <a:cs typeface="Arial" panose="020B0604020202020204" pitchFamily="34" charset="0"/>
              </a:rPr>
              <a:t>https://onestoptalk.ca/fr/</a:t>
            </a:r>
            <a:endParaRPr lang="fr-CA" sz="1933" dirty="0">
              <a:solidFill>
                <a:schemeClr val="dk1"/>
              </a:solidFill>
              <a:latin typeface="Arial" panose="020B0604020202020204" pitchFamily="34" charset="0"/>
              <a:ea typeface="Roboto"/>
              <a:cs typeface="Arial" panose="020B0604020202020204" pitchFamily="34" charset="0"/>
            </a:endParaRPr>
          </a:p>
        </p:txBody>
      </p:sp>
      <p:sp>
        <p:nvSpPr>
          <p:cNvPr id="335" name="Google Shape;335;p54"/>
          <p:cNvSpPr txBox="1"/>
          <p:nvPr/>
        </p:nvSpPr>
        <p:spPr>
          <a:xfrm>
            <a:off x="8252157" y="2298139"/>
            <a:ext cx="3422857" cy="114929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fr-CA" sz="1933" b="1" dirty="0">
                <a:solidFill>
                  <a:srgbClr val="0075B5"/>
                </a:solidFill>
                <a:latin typeface="Arial" panose="020B0604020202020204" pitchFamily="34" charset="0"/>
                <a:ea typeface="Roboto"/>
                <a:cs typeface="Arial" panose="020B0604020202020204" pitchFamily="34" charset="0"/>
                <a:sym typeface="Roboto"/>
              </a:rPr>
              <a:t>Parlons</a:t>
            </a:r>
            <a:r>
              <a:rPr lang="en-CA" sz="1933" b="1" dirty="0">
                <a:solidFill>
                  <a:srgbClr val="0075B5"/>
                </a:solidFill>
                <a:latin typeface="Arial" panose="020B0604020202020204" pitchFamily="34" charset="0"/>
                <a:ea typeface="Roboto"/>
                <a:cs typeface="Arial" panose="020B0604020202020204" pitchFamily="34" charset="0"/>
                <a:sym typeface="Roboto"/>
              </a:rPr>
              <a:t> Suicide Canada </a:t>
            </a:r>
            <a:endParaRPr sz="2400" dirty="0">
              <a:solidFill>
                <a:srgbClr val="0075B5"/>
              </a:solidFill>
              <a:latin typeface="Arial" panose="020B0604020202020204" pitchFamily="34" charset="0"/>
              <a:cs typeface="Arial" panose="020B0604020202020204" pitchFamily="34" charset="0"/>
            </a:endParaRPr>
          </a:p>
          <a:p>
            <a:pPr algn="ctr">
              <a:lnSpc>
                <a:spcPct val="115000"/>
              </a:lnSpc>
              <a:buClr>
                <a:srgbClr val="000000"/>
              </a:buClr>
              <a:buSzPts val="1450"/>
            </a:pPr>
            <a:r>
              <a:rPr lang="fr-CA" sz="1933" dirty="0">
                <a:solidFill>
                  <a:schemeClr val="dk1"/>
                </a:solidFill>
                <a:latin typeface="Arial" panose="020B0604020202020204" pitchFamily="34" charset="0"/>
                <a:ea typeface="Roboto"/>
                <a:cs typeface="Arial" panose="020B0604020202020204" pitchFamily="34" charset="0"/>
                <a:sym typeface="Roboto"/>
              </a:rPr>
              <a:t>Téléphone </a:t>
            </a:r>
            <a:r>
              <a:rPr lang="en-CA" sz="1933" dirty="0">
                <a:solidFill>
                  <a:schemeClr val="dk1"/>
                </a:solidFill>
                <a:latin typeface="Arial" panose="020B0604020202020204" pitchFamily="34" charset="0"/>
                <a:ea typeface="Roboto"/>
                <a:cs typeface="Arial" panose="020B0604020202020204" pitchFamily="34" charset="0"/>
                <a:sym typeface="Roboto"/>
              </a:rPr>
              <a:t>: 1 833-456-4566 </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Texto : 45645 </a:t>
            </a:r>
            <a:endParaRPr sz="2400" dirty="0">
              <a:latin typeface="Arial" panose="020B0604020202020204" pitchFamily="34" charset="0"/>
              <a:cs typeface="Arial" panose="020B0604020202020204" pitchFamily="34" charset="0"/>
            </a:endParaRPr>
          </a:p>
        </p:txBody>
      </p:sp>
      <p:sp>
        <p:nvSpPr>
          <p:cNvPr id="336" name="Google Shape;336;p54"/>
          <p:cNvSpPr txBox="1"/>
          <p:nvPr/>
        </p:nvSpPr>
        <p:spPr>
          <a:xfrm>
            <a:off x="3993054" y="3551369"/>
            <a:ext cx="4183849" cy="1491379"/>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fr-CA" sz="1933" b="1" dirty="0">
                <a:solidFill>
                  <a:srgbClr val="0075B5"/>
                </a:solidFill>
                <a:latin typeface="Arial" panose="020B0604020202020204" pitchFamily="34" charset="0"/>
                <a:ea typeface="Roboto"/>
                <a:cs typeface="Arial" panose="020B0604020202020204" pitchFamily="34" charset="0"/>
                <a:sym typeface="Roboto"/>
              </a:rPr>
              <a:t>Ligne d’écoute d’espoir pour le mieux-être (destinée aux Premières Nations et aux Inuits) </a:t>
            </a:r>
            <a:r>
              <a:rPr lang="fr-CA" sz="1933" dirty="0">
                <a:solidFill>
                  <a:schemeClr val="dk1"/>
                </a:solidFill>
                <a:latin typeface="Arial" panose="020B0604020202020204" pitchFamily="34" charset="0"/>
                <a:ea typeface="Roboto"/>
                <a:cs typeface="Arial" panose="020B0604020202020204" pitchFamily="34" charset="0"/>
                <a:sym typeface="Roboto"/>
              </a:rPr>
              <a:t>Téléphone : 1 855-242-3310</a:t>
            </a:r>
            <a:endParaRPr lang="fr-CA" sz="1933" dirty="0">
              <a:solidFill>
                <a:srgbClr val="000000"/>
              </a:solidFill>
              <a:latin typeface="Arial" panose="020B0604020202020204" pitchFamily="34" charset="0"/>
              <a:ea typeface="Arial"/>
              <a:cs typeface="Arial" panose="020B0604020202020204" pitchFamily="34" charset="0"/>
              <a:sym typeface="Arial"/>
            </a:endParaRPr>
          </a:p>
        </p:txBody>
      </p:sp>
      <p:sp>
        <p:nvSpPr>
          <p:cNvPr id="337" name="Google Shape;337;p54"/>
          <p:cNvSpPr txBox="1"/>
          <p:nvPr/>
        </p:nvSpPr>
        <p:spPr>
          <a:xfrm>
            <a:off x="8275309" y="3716477"/>
            <a:ext cx="3422858" cy="1090372"/>
          </a:xfrm>
          <a:prstGeom prst="rect">
            <a:avLst/>
          </a:prstGeom>
          <a:noFill/>
          <a:ln>
            <a:noFill/>
          </a:ln>
        </p:spPr>
        <p:txBody>
          <a:bodyPr spcFirstLastPara="1" wrap="square" lIns="121900" tIns="60933" rIns="121900" bIns="60933" anchor="t" anchorCtr="0">
            <a:spAutoFit/>
          </a:bodyPr>
          <a:lstStyle/>
          <a:p>
            <a:pPr algn="ctr">
              <a:lnSpc>
                <a:spcPct val="115000"/>
              </a:lnSpc>
              <a:buClr>
                <a:srgbClr val="000000"/>
              </a:buClr>
              <a:buSzPts val="1450"/>
            </a:pPr>
            <a:r>
              <a:rPr lang="en-CA" sz="1933" b="1" dirty="0">
                <a:solidFill>
                  <a:srgbClr val="0075B5"/>
                </a:solidFill>
                <a:latin typeface="Arial" panose="020B0604020202020204" pitchFamily="34" charset="0"/>
                <a:ea typeface="Roboto"/>
                <a:cs typeface="Arial" panose="020B0604020202020204" pitchFamily="34" charset="0"/>
                <a:sym typeface="Roboto"/>
              </a:rPr>
              <a:t>Trans Lifeline</a:t>
            </a:r>
          </a:p>
          <a:p>
            <a:pPr algn="ctr">
              <a:lnSpc>
                <a:spcPct val="115000"/>
              </a:lnSpc>
              <a:buClr>
                <a:srgbClr val="000000"/>
              </a:buClr>
              <a:buSzPts val="1450"/>
            </a:pPr>
            <a:r>
              <a:rPr lang="fr-CA" sz="1600" dirty="0">
                <a:solidFill>
                  <a:schemeClr val="dk1"/>
                </a:solidFill>
                <a:latin typeface="Arial" panose="020B0604020202020204" pitchFamily="34" charset="0"/>
                <a:ea typeface="Roboto"/>
                <a:cs typeface="Arial" panose="020B0604020202020204" pitchFamily="34" charset="0"/>
                <a:sym typeface="Roboto"/>
              </a:rPr>
              <a:t>(en anglais seulement)</a:t>
            </a:r>
            <a:endParaRPr sz="1600" b="1" dirty="0">
              <a:solidFill>
                <a:srgbClr val="0075B5"/>
              </a:solidFill>
              <a:latin typeface="Arial" panose="020B0604020202020204" pitchFamily="34" charset="0"/>
              <a:ea typeface="Roboto"/>
              <a:cs typeface="Arial" panose="020B0604020202020204" pitchFamily="34" charset="0"/>
              <a:sym typeface="Roboto"/>
            </a:endParaRPr>
          </a:p>
          <a:p>
            <a:pPr algn="ctr">
              <a:lnSpc>
                <a:spcPct val="115000"/>
              </a:lnSpc>
              <a:buClr>
                <a:srgbClr val="000000"/>
              </a:buClr>
              <a:buSzPts val="1450"/>
            </a:pPr>
            <a:r>
              <a:rPr lang="fr-CA" sz="1933" dirty="0">
                <a:solidFill>
                  <a:schemeClr val="dk1"/>
                </a:solidFill>
                <a:latin typeface="Arial" panose="020B0604020202020204" pitchFamily="34" charset="0"/>
                <a:ea typeface="Roboto"/>
                <a:cs typeface="Arial" panose="020B0604020202020204" pitchFamily="34" charset="0"/>
                <a:sym typeface="Roboto"/>
              </a:rPr>
              <a:t>Téléphone </a:t>
            </a:r>
            <a:r>
              <a:rPr lang="en-CA" sz="1933" dirty="0">
                <a:solidFill>
                  <a:schemeClr val="dk1"/>
                </a:solidFill>
                <a:latin typeface="Arial" panose="020B0604020202020204" pitchFamily="34" charset="0"/>
                <a:ea typeface="Roboto"/>
                <a:cs typeface="Arial" panose="020B0604020202020204" pitchFamily="34" charset="0"/>
                <a:sym typeface="Roboto"/>
              </a:rPr>
              <a:t>: 1 877-330-6366</a:t>
            </a:r>
            <a:endParaRPr sz="2400" dirty="0">
              <a:latin typeface="Arial" panose="020B0604020202020204" pitchFamily="34" charset="0"/>
              <a:cs typeface="Arial" panose="020B0604020202020204" pitchFamily="34" charset="0"/>
            </a:endParaRPr>
          </a:p>
        </p:txBody>
      </p:sp>
      <p:sp>
        <p:nvSpPr>
          <p:cNvPr id="338" name="Google Shape;338;p54"/>
          <p:cNvSpPr txBox="1"/>
          <p:nvPr/>
        </p:nvSpPr>
        <p:spPr>
          <a:xfrm>
            <a:off x="4901249" y="5089333"/>
            <a:ext cx="6269600" cy="1161161"/>
          </a:xfrm>
          <a:prstGeom prst="rect">
            <a:avLst/>
          </a:prstGeom>
          <a:noFill/>
          <a:ln>
            <a:noFill/>
          </a:ln>
        </p:spPr>
        <p:txBody>
          <a:bodyPr spcFirstLastPara="1" wrap="square" lIns="121900" tIns="60933" rIns="121900" bIns="60933" anchor="t" anchorCtr="0">
            <a:spAutoFit/>
          </a:bodyPr>
          <a:lstStyle/>
          <a:p>
            <a:pPr algn="ctr">
              <a:lnSpc>
                <a:spcPct val="115000"/>
              </a:lnSpc>
              <a:buClr>
                <a:schemeClr val="dk1"/>
              </a:buClr>
              <a:buSzPts val="1100"/>
            </a:pPr>
            <a:r>
              <a:rPr lang="fr-CA" sz="1933" b="1" dirty="0">
                <a:solidFill>
                  <a:srgbClr val="0075B5"/>
                </a:solidFill>
                <a:latin typeface="Arial" panose="020B0604020202020204" pitchFamily="34" charset="0"/>
                <a:ea typeface="Roboto"/>
                <a:cs typeface="Arial" panose="020B0604020202020204" pitchFamily="34" charset="0"/>
                <a:sym typeface="Roboto"/>
              </a:rPr>
              <a:t>Jeunesse, J’écoute </a:t>
            </a:r>
          </a:p>
          <a:p>
            <a:pPr algn="ctr">
              <a:lnSpc>
                <a:spcPct val="115000"/>
              </a:lnSpc>
              <a:buClr>
                <a:schemeClr val="dk1"/>
              </a:buClr>
              <a:buSzPts val="1100"/>
            </a:pPr>
            <a:r>
              <a:rPr lang="fr-CA" sz="1933" dirty="0">
                <a:solidFill>
                  <a:schemeClr val="dk1"/>
                </a:solidFill>
                <a:latin typeface="Arial" panose="020B0604020202020204" pitchFamily="34" charset="0"/>
                <a:ea typeface="Roboto"/>
                <a:cs typeface="Arial" panose="020B0604020202020204" pitchFamily="34" charset="0"/>
                <a:sym typeface="Roboto"/>
              </a:rPr>
              <a:t>Téléphone </a:t>
            </a:r>
            <a:r>
              <a:rPr lang="en-CA" sz="1933" dirty="0">
                <a:solidFill>
                  <a:schemeClr val="dk1"/>
                </a:solidFill>
                <a:latin typeface="Arial" panose="020B0604020202020204" pitchFamily="34" charset="0"/>
                <a:ea typeface="Roboto"/>
                <a:cs typeface="Arial" panose="020B0604020202020204" pitchFamily="34" charset="0"/>
                <a:sym typeface="Roboto"/>
              </a:rPr>
              <a:t>: 1-800-668-6868</a:t>
            </a:r>
            <a:endParaRPr sz="2400" dirty="0">
              <a:latin typeface="Arial" panose="020B0604020202020204" pitchFamily="34" charset="0"/>
              <a:cs typeface="Arial" panose="020B0604020202020204" pitchFamily="34" charset="0"/>
            </a:endParaRPr>
          </a:p>
          <a:p>
            <a:pPr algn="ctr">
              <a:lnSpc>
                <a:spcPct val="115000"/>
              </a:lnSpc>
              <a:buClr>
                <a:srgbClr val="000000"/>
              </a:buClr>
              <a:buSzPts val="1450"/>
            </a:pPr>
            <a:r>
              <a:rPr lang="en-CA" sz="1933" dirty="0">
                <a:solidFill>
                  <a:schemeClr val="dk1"/>
                </a:solidFill>
                <a:latin typeface="Arial" panose="020B0604020202020204" pitchFamily="34" charset="0"/>
                <a:ea typeface="Roboto"/>
                <a:cs typeface="Arial" panose="020B0604020202020204" pitchFamily="34" charset="0"/>
                <a:sym typeface="Roboto"/>
              </a:rPr>
              <a:t>Texto : PARLER au 686868</a:t>
            </a:r>
            <a:endParaRPr sz="2400" dirty="0">
              <a:latin typeface="Arial" panose="020B0604020202020204" pitchFamily="34" charset="0"/>
              <a:cs typeface="Arial" panose="020B0604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Connaissances transférables!</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0" indent="0" algn="ctr">
              <a:lnSpc>
                <a:spcPct val="100000"/>
              </a:lnSpc>
              <a:spcBef>
                <a:spcPts val="600"/>
              </a:spcBef>
              <a:spcAft>
                <a:spcPts val="600"/>
              </a:spcAft>
              <a:buNone/>
            </a:pPr>
            <a:r>
              <a:rPr lang="fr-CA" sz="3600" spc="-20" noProof="0" dirty="0">
                <a:solidFill>
                  <a:srgbClr val="0075B5"/>
                </a:solidFill>
                <a:latin typeface="Arial"/>
                <a:ea typeface="Arial Black" panose="020B0604020202020204" pitchFamily="34" charset="0"/>
                <a:cs typeface="Arial"/>
              </a:rPr>
              <a:t>Vous pouvez utiliser les mêmes stratégies pour </a:t>
            </a:r>
            <a:r>
              <a:rPr lang="fr-CA" sz="3600" spc="-20" dirty="0">
                <a:solidFill>
                  <a:srgbClr val="0075B5"/>
                </a:solidFill>
                <a:latin typeface="Arial"/>
                <a:ea typeface="Arial Black" panose="020B0604020202020204" pitchFamily="34" charset="0"/>
                <a:cs typeface="Arial"/>
              </a:rPr>
              <a:t>chercher de la rétroaction, </a:t>
            </a:r>
            <a:r>
              <a:rPr lang="fr-CA" sz="3600" spc="-20" dirty="0">
                <a:solidFill>
                  <a:srgbClr val="0075B5"/>
                </a:solidFill>
                <a:latin typeface="Arial"/>
                <a:ea typeface="Roboto"/>
                <a:cs typeface="Arial"/>
              </a:rPr>
              <a:t>présentées à la leçon 2, </a:t>
            </a:r>
            <a:r>
              <a:rPr lang="fr-CA" sz="3600" spc="-20">
                <a:solidFill>
                  <a:srgbClr val="0075B5"/>
                </a:solidFill>
                <a:latin typeface="Arial"/>
                <a:ea typeface="Roboto"/>
                <a:cs typeface="Arial"/>
              </a:rPr>
              <a:t>pour aller chercher de l'aide.</a:t>
            </a:r>
          </a:p>
        </p:txBody>
      </p:sp>
    </p:spTree>
    <p:extLst>
      <p:ext uri="{BB962C8B-B14F-4D97-AF65-F5344CB8AC3E}">
        <p14:creationId xmlns:p14="http://schemas.microsoft.com/office/powerpoint/2010/main" val="1300580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1583743" y="1235566"/>
            <a:ext cx="9024513" cy="1078327"/>
          </a:xfrm>
        </p:spPr>
        <p:txBody>
          <a:bodyPr>
            <a:normAutofit/>
          </a:bodyPr>
          <a:lstStyle/>
          <a:p>
            <a:pPr algn="ctr"/>
            <a:r>
              <a:rPr lang="fr-CA" sz="6000" b="1" noProof="0" dirty="0">
                <a:latin typeface="Arial" panose="020B0604020202020204" pitchFamily="34" charset="0"/>
                <a:cs typeface="Arial" panose="020B0604020202020204" pitchFamily="34" charset="0"/>
              </a:rPr>
              <a:t>Carnet : Retour</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609600" y="2923351"/>
            <a:ext cx="11016344" cy="2699083"/>
          </a:xfrm>
        </p:spPr>
        <p:txBody>
          <a:bodyPr vert="horz" lIns="91440" tIns="45720" rIns="91440" bIns="45720" rtlCol="0" anchor="t">
            <a:noAutofit/>
          </a:bodyPr>
          <a:lstStyle/>
          <a:p>
            <a:pPr marL="0" indent="0" algn="ctr">
              <a:lnSpc>
                <a:spcPct val="110000"/>
              </a:lnSpc>
              <a:buNone/>
            </a:pPr>
            <a:r>
              <a:rPr lang="fr-CA" sz="3600" noProof="0" dirty="0">
                <a:latin typeface="Arial" panose="020B0604020202020204" pitchFamily="34" charset="0"/>
                <a:cs typeface="Arial" panose="020B0604020202020204" pitchFamily="34" charset="0"/>
              </a:rPr>
              <a:t>Relis ton message d’espoir de la leçon 1.</a:t>
            </a:r>
          </a:p>
          <a:p>
            <a:pPr marL="0" indent="0" algn="ctr">
              <a:lnSpc>
                <a:spcPct val="110000"/>
              </a:lnSpc>
              <a:buNone/>
            </a:pPr>
            <a:endParaRPr lang="fr-CA" sz="3600" noProof="0" dirty="0">
              <a:latin typeface="Arial" panose="020B0604020202020204" pitchFamily="34" charset="0"/>
              <a:cs typeface="Arial" panose="020B0604020202020204" pitchFamily="34" charset="0"/>
            </a:endParaRPr>
          </a:p>
          <a:p>
            <a:pPr marL="0" indent="0" algn="ctr">
              <a:lnSpc>
                <a:spcPct val="110000"/>
              </a:lnSpc>
              <a:buNone/>
            </a:pPr>
            <a:r>
              <a:rPr lang="fr-CA" sz="3600" noProof="0" dirty="0">
                <a:latin typeface="Arial" panose="020B0604020202020204" pitchFamily="34" charset="0"/>
                <a:cs typeface="Arial" panose="020B0604020202020204" pitchFamily="34" charset="0"/>
              </a:rPr>
              <a:t>Veux-tu ajouter ou modifier quelque chose à la lumière de ce que tu as appris pendant l’unité H2V?</a:t>
            </a:r>
          </a:p>
        </p:txBody>
      </p:sp>
    </p:spTree>
    <p:extLst>
      <p:ext uri="{BB962C8B-B14F-4D97-AF65-F5344CB8AC3E}">
        <p14:creationId xmlns:p14="http://schemas.microsoft.com/office/powerpoint/2010/main" val="22548886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05C98A-E134-D54D-9822-30B1F872FAE7}"/>
              </a:ext>
            </a:extLst>
          </p:cNvPr>
          <p:cNvSpPr>
            <a:spLocks noGrp="1"/>
          </p:cNvSpPr>
          <p:nvPr>
            <p:ph type="title"/>
          </p:nvPr>
        </p:nvSpPr>
        <p:spPr>
          <a:xfrm>
            <a:off x="114300" y="1189037"/>
            <a:ext cx="3412671" cy="1325563"/>
          </a:xfrm>
        </p:spPr>
        <p:txBody>
          <a:bodyPr vert="horz" lIns="91440" tIns="45720" rIns="91440" bIns="45720" rtlCol="0" anchor="ctr">
            <a:noAutofit/>
          </a:bodyPr>
          <a:lstStyle/>
          <a:p>
            <a:pPr>
              <a:lnSpc>
                <a:spcPct val="110000"/>
              </a:lnSpc>
            </a:pPr>
            <a:r>
              <a:rPr lang="fr-CA" b="1" noProof="0" dirty="0">
                <a:latin typeface="Arial" panose="020B0604020202020204" pitchFamily="34" charset="0"/>
                <a:cs typeface="Arial" panose="020B0604020202020204" pitchFamily="34" charset="0"/>
              </a:rPr>
              <a:t>Conclusion</a:t>
            </a:r>
          </a:p>
        </p:txBody>
      </p:sp>
      <p:grpSp>
        <p:nvGrpSpPr>
          <p:cNvPr id="7" name="Group 6">
            <a:extLst>
              <a:ext uri="{FF2B5EF4-FFF2-40B4-BE49-F238E27FC236}">
                <a16:creationId xmlns:a16="http://schemas.microsoft.com/office/drawing/2014/main" id="{6C7C0F47-D4D5-4F8E-A311-3B4CF37E81D9}"/>
              </a:ext>
              <a:ext uri="{C183D7F6-B498-43B3-948B-1728B52AA6E4}">
                <adec:decorative xmlns:adec="http://schemas.microsoft.com/office/drawing/2017/decorative" val="1"/>
              </a:ext>
            </a:extLst>
          </p:cNvPr>
          <p:cNvGrpSpPr/>
          <p:nvPr/>
        </p:nvGrpSpPr>
        <p:grpSpPr>
          <a:xfrm>
            <a:off x="5533360" y="2418907"/>
            <a:ext cx="6658640" cy="4439093"/>
            <a:chOff x="3688554" y="1189036"/>
            <a:chExt cx="8503445" cy="5668963"/>
          </a:xfrm>
        </p:grpSpPr>
        <p:pic>
          <p:nvPicPr>
            <p:cNvPr id="5" name="Picture 4">
              <a:extLst>
                <a:ext uri="{FF2B5EF4-FFF2-40B4-BE49-F238E27FC236}">
                  <a16:creationId xmlns:a16="http://schemas.microsoft.com/office/drawing/2014/main" id="{3E133BE2-2B6D-46D4-B96F-DBFF6D8F4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88554" y="1189036"/>
              <a:ext cx="8503445" cy="5668963"/>
            </a:xfrm>
            <a:prstGeom prst="rect">
              <a:avLst/>
            </a:prstGeom>
          </p:spPr>
        </p:pic>
        <p:sp>
          <p:nvSpPr>
            <p:cNvPr id="6" name="Rectangle 5">
              <a:extLst>
                <a:ext uri="{FF2B5EF4-FFF2-40B4-BE49-F238E27FC236}">
                  <a16:creationId xmlns:a16="http://schemas.microsoft.com/office/drawing/2014/main" id="{C7BA56EE-BC4B-4183-BFB5-320BD1C08C74}"/>
                </a:ext>
              </a:extLst>
            </p:cNvPr>
            <p:cNvSpPr/>
            <p:nvPr/>
          </p:nvSpPr>
          <p:spPr>
            <a:xfrm>
              <a:off x="4523874" y="2514599"/>
              <a:ext cx="2105526" cy="228199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Arial" panose="020B0604020202020204" pitchFamily="34" charset="0"/>
                <a:cs typeface="Arial" panose="020B0604020202020204" pitchFamily="34" charset="0"/>
              </a:endParaRPr>
            </a:p>
          </p:txBody>
        </p:sp>
      </p:grpSp>
      <p:sp>
        <p:nvSpPr>
          <p:cNvPr id="3" name="Content Placeholder 2">
            <a:extLst>
              <a:ext uri="{FF2B5EF4-FFF2-40B4-BE49-F238E27FC236}">
                <a16:creationId xmlns:a16="http://schemas.microsoft.com/office/drawing/2014/main" id="{FFA2F36C-12D1-2842-BDD9-BE22A0A93496}"/>
              </a:ext>
            </a:extLst>
          </p:cNvPr>
          <p:cNvSpPr>
            <a:spLocks noGrp="1"/>
          </p:cNvSpPr>
          <p:nvPr>
            <p:ph type="body" sz="quarter" idx="10"/>
          </p:nvPr>
        </p:nvSpPr>
        <p:spPr>
          <a:xfrm>
            <a:off x="3668952" y="0"/>
            <a:ext cx="4854095" cy="4806343"/>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p>
            <a:pPr marL="76200" marR="0" lvl="0" indent="0" rtl="0">
              <a:lnSpc>
                <a:spcPct val="113000"/>
              </a:lnSpc>
              <a:spcBef>
                <a:spcPts val="1200"/>
              </a:spcBef>
              <a:spcAft>
                <a:spcPts val="600"/>
              </a:spcAft>
              <a:buSzPts val="2400"/>
              <a:buNone/>
            </a:pPr>
            <a:r>
              <a:rPr lang="fr-CA" sz="2800" noProof="0" dirty="0">
                <a:solidFill>
                  <a:srgbClr val="0277B5"/>
                </a:solidFill>
                <a:effectLst/>
                <a:latin typeface="Arial" panose="020B0604020202020204" pitchFamily="34" charset="0"/>
                <a:ea typeface="Arial" panose="020B0604020202020204" pitchFamily="34" charset="0"/>
                <a:cs typeface="Arial" panose="020B0604020202020204" pitchFamily="34" charset="0"/>
              </a:rPr>
              <a:t>Dans un monde du travail où les responsabilités en matière de santé et de sécurité des travailleurs évoluent, que pouvez-vous faire pour prendre soin de votre santé physique, mentale et émotionnelle dans le milieu de travail?</a:t>
            </a:r>
            <a:endParaRPr lang="fr-CA" sz="2800" noProof="0" dirty="0">
              <a:solidFill>
                <a:srgbClr val="0277B5"/>
              </a:solidFill>
              <a:latin typeface="Arial" panose="020B0604020202020204" pitchFamily="34" charset="0"/>
              <a:ea typeface="Calibri"/>
              <a:cs typeface="Arial" panose="020B0604020202020204" pitchFamily="34" charset="0"/>
              <a:sym typeface="Calibri"/>
            </a:endParaRPr>
          </a:p>
        </p:txBody>
      </p:sp>
    </p:spTree>
    <p:extLst>
      <p:ext uri="{BB962C8B-B14F-4D97-AF65-F5344CB8AC3E}">
        <p14:creationId xmlns:p14="http://schemas.microsoft.com/office/powerpoint/2010/main" val="1645305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 y="1191418"/>
            <a:ext cx="3444240" cy="1325563"/>
          </a:xfrm>
        </p:spPr>
        <p:txBody>
          <a:bodyPr vert="horz" lIns="91440" tIns="45720" rIns="91440" bIns="45720" rtlCol="0" anchor="ctr">
            <a:noAutofit/>
          </a:bodyPr>
          <a:lstStyle/>
          <a:p>
            <a:pPr>
              <a:lnSpc>
                <a:spcPct val="110000"/>
              </a:lnSpc>
            </a:pPr>
            <a:r>
              <a:rPr lang="fr-CA" b="1" noProof="0" dirty="0">
                <a:latin typeface="Arial" panose="020B0604020202020204" pitchFamily="34" charset="0"/>
                <a:cs typeface="Arial" panose="020B0604020202020204" pitchFamily="34" charset="0"/>
              </a:rPr>
              <a:t>Nous apprenons à…</a:t>
            </a:r>
          </a:p>
        </p:txBody>
      </p:sp>
      <p:sp>
        <p:nvSpPr>
          <p:cNvPr id="5" name="TextBox 4">
            <a:extLst>
              <a:ext uri="{FF2B5EF4-FFF2-40B4-BE49-F238E27FC236}">
                <a16:creationId xmlns:a16="http://schemas.microsoft.com/office/drawing/2014/main" id="{860F39DF-2664-3BFB-AB9D-264946A9CF54}"/>
              </a:ext>
            </a:extLst>
          </p:cNvPr>
          <p:cNvSpPr txBox="1"/>
          <p:nvPr/>
        </p:nvSpPr>
        <p:spPr>
          <a:xfrm>
            <a:off x="3868801" y="1012954"/>
            <a:ext cx="8117205" cy="2862322"/>
          </a:xfrm>
          <a:prstGeom prst="rect">
            <a:avLst/>
          </a:prstGeom>
          <a:noFill/>
        </p:spPr>
        <p:txBody>
          <a:bodyPr wrap="square">
            <a:spAutoFit/>
          </a:bodyPr>
          <a:lstStyle/>
          <a:p>
            <a:pPr marL="342900" marR="275590" lvl="0" indent="-342900">
              <a:spcBef>
                <a:spcPts val="1200"/>
              </a:spcBef>
              <a:spcAft>
                <a:spcPts val="1200"/>
              </a:spcAft>
              <a:buClr>
                <a:srgbClr val="0072BC"/>
              </a:buClr>
              <a:buSzPct val="100000"/>
              <a:buFont typeface="Arial" panose="020B0604020202020204" pitchFamily="34" charset="0"/>
              <a:buChar char="•"/>
              <a:tabLst>
                <a:tab pos="342265" algn="l"/>
                <a:tab pos="342900" algn="l"/>
              </a:tabLst>
            </a:pPr>
            <a:r>
              <a:rPr lang="fr-CA" sz="3200" dirty="0">
                <a:solidFill>
                  <a:srgbClr val="0075B5"/>
                </a:solidFill>
                <a:latin typeface="Arial" panose="020B0604020202020204" pitchFamily="34" charset="0"/>
                <a:cs typeface="Arial" panose="020B0604020202020204" pitchFamily="34" charset="0"/>
              </a:rPr>
              <a:t>Accroître la compréhension de la manière dont les stratégies de bien-être peuvent soutenir les futurs objectifs.</a:t>
            </a:r>
            <a:endParaRPr lang="en-CA" sz="3200" dirty="0">
              <a:solidFill>
                <a:srgbClr val="0075B5"/>
              </a:solidFill>
              <a:latin typeface="Arial" panose="020B0604020202020204" pitchFamily="34" charset="0"/>
              <a:cs typeface="Arial" panose="020B0604020202020204" pitchFamily="34" charset="0"/>
            </a:endParaRPr>
          </a:p>
          <a:p>
            <a:pPr marL="342900" marR="275590" lvl="0" indent="-342900">
              <a:spcBef>
                <a:spcPts val="1200"/>
              </a:spcBef>
              <a:spcAft>
                <a:spcPts val="1200"/>
              </a:spcAft>
              <a:buClr>
                <a:srgbClr val="0072BC"/>
              </a:buClr>
              <a:buSzPct val="100000"/>
              <a:buFont typeface="Arial" panose="020B0604020202020204" pitchFamily="34" charset="0"/>
              <a:buChar char="•"/>
              <a:tabLst>
                <a:tab pos="342265" algn="l"/>
                <a:tab pos="342900" algn="l"/>
              </a:tabLst>
            </a:pPr>
            <a:r>
              <a:rPr lang="fr-CA" sz="3200" dirty="0">
                <a:solidFill>
                  <a:srgbClr val="0075B5"/>
                </a:solidFill>
                <a:latin typeface="Arial" panose="020B0604020202020204" pitchFamily="34" charset="0"/>
                <a:cs typeface="Arial" panose="020B0604020202020204" pitchFamily="34" charset="0"/>
              </a:rPr>
              <a:t>Améliorer la compréhension du moment où il est le temps de chercher de l’aide.</a:t>
            </a:r>
            <a:r>
              <a:rPr lang="en-CA" sz="3200" dirty="0">
                <a:solidFill>
                  <a:srgbClr val="0075B5"/>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401895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034873" cy="1325563"/>
          </a:xfrm>
        </p:spPr>
        <p:txBody>
          <a:bodyPr vert="horz" lIns="91440" tIns="45720" rIns="91440" bIns="45720" rtlCol="0" anchor="ctr">
            <a:noAutofit/>
          </a:bodyPr>
          <a:lstStyle/>
          <a:p>
            <a:pPr>
              <a:lnSpc>
                <a:spcPct val="110000"/>
              </a:lnSpc>
            </a:pPr>
            <a:r>
              <a:rPr lang="fr-CA" sz="4800" b="1" noProof="0" dirty="0">
                <a:latin typeface="Arial" panose="020B0604020202020204" pitchFamily="34" charset="0"/>
                <a:cs typeface="Arial" panose="020B0604020202020204" pitchFamily="34" charset="0"/>
              </a:rPr>
              <a:t>Activité</a:t>
            </a:r>
          </a:p>
        </p:txBody>
      </p:sp>
      <p:sp>
        <p:nvSpPr>
          <p:cNvPr id="5" name="Content Placeholder 4">
            <a:extLst>
              <a:ext uri="{FF2B5EF4-FFF2-40B4-BE49-F238E27FC236}">
                <a16:creationId xmlns:a16="http://schemas.microsoft.com/office/drawing/2014/main" id="{B3B492C6-5256-134A-807E-0BBE65F3C6D1}"/>
              </a:ext>
            </a:extLst>
          </p:cNvPr>
          <p:cNvSpPr>
            <a:spLocks noGrp="1"/>
          </p:cNvSpPr>
          <p:nvPr>
            <p:ph type="body" sz="quarter" idx="10"/>
          </p:nvPr>
        </p:nvSpPr>
        <p:spPr>
          <a:xfrm>
            <a:off x="3883620" y="816427"/>
            <a:ext cx="8102386" cy="4064001"/>
          </a:xfrm>
          <a:noFill/>
          <a:ln w="88900" cmpd="thickThi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marL="0" indent="0" algn="ctr">
              <a:lnSpc>
                <a:spcPct val="110000"/>
              </a:lnSpc>
              <a:spcAft>
                <a:spcPts val="600"/>
              </a:spcAft>
              <a:buNone/>
            </a:pPr>
            <a:r>
              <a:rPr lang="fr-CA" sz="4400" noProof="0" dirty="0">
                <a:solidFill>
                  <a:srgbClr val="0277B5"/>
                </a:solidFill>
                <a:latin typeface="Arial" panose="020B0604020202020204" pitchFamily="34" charset="0"/>
                <a:cs typeface="Arial" panose="020B0604020202020204" pitchFamily="34" charset="0"/>
              </a:rPr>
              <a:t>Vous avez deux minutes! </a:t>
            </a:r>
          </a:p>
          <a:p>
            <a:pPr marL="0" indent="0" algn="ctr">
              <a:lnSpc>
                <a:spcPct val="110000"/>
              </a:lnSpc>
              <a:spcAft>
                <a:spcPts val="600"/>
              </a:spcAft>
              <a:buNone/>
            </a:pPr>
            <a:r>
              <a:rPr lang="fr-CA" sz="4400" noProof="0" dirty="0">
                <a:solidFill>
                  <a:srgbClr val="0277B5"/>
                </a:solidFill>
                <a:latin typeface="Arial" panose="020B0604020202020204" pitchFamily="34" charset="0"/>
                <a:cs typeface="Arial" panose="020B0604020202020204" pitchFamily="34" charset="0"/>
              </a:rPr>
              <a:t>Nommez le plus de stratégies possible qui peuvent aider à gérer le stress.</a:t>
            </a:r>
            <a:endParaRPr lang="fr-CA" sz="4800" noProof="0" dirty="0">
              <a:solidFill>
                <a:srgbClr val="0277B5"/>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783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9A19E6-FAC1-4E87-AD0C-2057EC05EC3D}"/>
              </a:ext>
            </a:extLst>
          </p:cNvPr>
          <p:cNvSpPr>
            <a:spLocks noGrp="1"/>
          </p:cNvSpPr>
          <p:nvPr>
            <p:ph type="title"/>
          </p:nvPr>
        </p:nvSpPr>
        <p:spPr>
          <a:xfrm>
            <a:off x="145142" y="1189037"/>
            <a:ext cx="3442119" cy="1325563"/>
          </a:xfrm>
        </p:spPr>
        <p:txBody>
          <a:bodyPr/>
          <a:lstStyle/>
          <a:p>
            <a:r>
              <a:rPr lang="fr-CA" b="1" noProof="0" dirty="0">
                <a:latin typeface="Arial" panose="020B0604020202020204" pitchFamily="34" charset="0"/>
                <a:cs typeface="Arial" panose="020B0604020202020204" pitchFamily="34" charset="0"/>
              </a:rPr>
              <a:t>Retour</a:t>
            </a:r>
          </a:p>
        </p:txBody>
      </p:sp>
      <p:pic>
        <p:nvPicPr>
          <p:cNvPr id="4" name="Picture 3">
            <a:extLst>
              <a:ext uri="{FF2B5EF4-FFF2-40B4-BE49-F238E27FC236}">
                <a16:creationId xmlns:a16="http://schemas.microsoft.com/office/drawing/2014/main" id="{571625DC-B5EC-3AEA-3E98-6629B6E1382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l="2968" r="2968"/>
          <a:stretch/>
        </p:blipFill>
        <p:spPr>
          <a:xfrm>
            <a:off x="3587262" y="0"/>
            <a:ext cx="8604738" cy="6858000"/>
          </a:xfrm>
          <a:prstGeom prst="rect">
            <a:avLst/>
          </a:prstGeom>
        </p:spPr>
      </p:pic>
    </p:spTree>
    <p:extLst>
      <p:ext uri="{BB962C8B-B14F-4D97-AF65-F5344CB8AC3E}">
        <p14:creationId xmlns:p14="http://schemas.microsoft.com/office/powerpoint/2010/main" val="36585633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B57B5D6-C85A-D74A-8786-9F9EC6D324D8}"/>
              </a:ext>
              <a:ext uri="{C183D7F6-B498-43B3-948B-1728B52AA6E4}">
                <adec:decorative xmlns:adec="http://schemas.microsoft.com/office/drawing/2017/decorative" val="1"/>
              </a:ext>
            </a:extLst>
          </p:cNvPr>
          <p:cNvPicPr preferRelativeResize="0">
            <a:picLocks noGrp="1" noChangeAspect="1"/>
          </p:cNvPicPr>
          <p:nvPr>
            <p:ph type="pic" idx="4294967295"/>
          </p:nvPr>
        </p:nvPicPr>
        <p:blipFill>
          <a:blip r:embed="rId3">
            <a:extLst>
              <a:ext uri="{28A0092B-C50C-407E-A947-70E740481C1C}">
                <a14:useLocalDpi xmlns:a14="http://schemas.microsoft.com/office/drawing/2010/main" val="0"/>
              </a:ext>
            </a:extLst>
          </a:blip>
          <a:srcRect t="14156" b="14156"/>
          <a:stretch/>
        </p:blipFill>
        <p:spPr>
          <a:xfrm>
            <a:off x="4914900" y="825500"/>
            <a:ext cx="6842506" cy="4851400"/>
          </a:xfrm>
          <a:prstGeom prst="roundRect">
            <a:avLst/>
          </a:prstGeom>
          <a:ln>
            <a:solidFill>
              <a:schemeClr val="bg1"/>
            </a:solidFill>
          </a:ln>
          <a:effectLst>
            <a:outerShdw blurRad="50800" dist="38100" dir="2700000" algn="tl" rotWithShape="0">
              <a:prstClr val="black">
                <a:alpha val="40000"/>
              </a:prstClr>
            </a:outerShdw>
          </a:effectLst>
        </p:spPr>
      </p:pic>
      <p:sp>
        <p:nvSpPr>
          <p:cNvPr id="4" name="Title 3">
            <a:extLst>
              <a:ext uri="{FF2B5EF4-FFF2-40B4-BE49-F238E27FC236}">
                <a16:creationId xmlns:a16="http://schemas.microsoft.com/office/drawing/2014/main" id="{4BFE975E-E245-C31E-C8D6-B28B6D40C172}"/>
              </a:ext>
            </a:extLst>
          </p:cNvPr>
          <p:cNvSpPr txBox="1">
            <a:spLocks noGrp="1"/>
          </p:cNvSpPr>
          <p:nvPr>
            <p:ph type="title" idx="4294967295"/>
          </p:nvPr>
        </p:nvSpPr>
        <p:spPr>
          <a:xfrm>
            <a:off x="283028" y="1986036"/>
            <a:ext cx="4187371" cy="192052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Tx/>
              <a:buSzPts val="1600"/>
              <a:buFontTx/>
              <a:buNone/>
              <a:tabLst/>
              <a:defRPr/>
            </a:pPr>
            <a:r>
              <a:rPr kumimoji="0" lang="fr-CA" sz="4400" b="1" i="0" u="none" strike="noStrike" kern="1200" cap="none" spc="0" normalizeH="0" baseline="0" noProof="0" dirty="0">
                <a:ln>
                  <a:noFill/>
                </a:ln>
                <a:solidFill>
                  <a:srgbClr val="44237D"/>
                </a:solidFill>
                <a:effectLst/>
                <a:uLnTx/>
                <a:uFillTx/>
                <a:latin typeface="Arial" panose="020B0604020202020204" pitchFamily="34" charset="0"/>
                <a:ea typeface="+mn-ea"/>
                <a:cs typeface="Arial" panose="020B0604020202020204" pitchFamily="34" charset="0"/>
              </a:rPr>
              <a:t>Comment gérer le stress?</a:t>
            </a:r>
          </a:p>
        </p:txBody>
      </p:sp>
    </p:spTree>
    <p:extLst>
      <p:ext uri="{BB962C8B-B14F-4D97-AF65-F5344CB8AC3E}">
        <p14:creationId xmlns:p14="http://schemas.microsoft.com/office/powerpoint/2010/main" val="1514809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0342" y="1189037"/>
            <a:ext cx="3476458" cy="1325563"/>
          </a:xfrm>
        </p:spPr>
        <p:txBody>
          <a:bodyPr vert="horz" lIns="91440" tIns="45720" rIns="91440" bIns="45720" rtlCol="0" anchor="ctr">
            <a:noAutofit/>
          </a:bodyPr>
          <a:lstStyle/>
          <a:p>
            <a:pPr>
              <a:lnSpc>
                <a:spcPct val="110000"/>
              </a:lnSpc>
            </a:pPr>
            <a:r>
              <a:rPr lang="fr-CA" sz="4000" b="1" noProof="0" dirty="0">
                <a:latin typeface="Arial" panose="020B0604020202020204" pitchFamily="34" charset="0"/>
                <a:cs typeface="Arial" panose="020B0604020202020204" pitchFamily="34" charset="0"/>
              </a:rPr>
              <a:t>Comment gérer le stress?</a:t>
            </a:r>
          </a:p>
        </p:txBody>
      </p:sp>
      <p:sp>
        <p:nvSpPr>
          <p:cNvPr id="7" name="Google Shape;187;p32">
            <a:extLst>
              <a:ext uri="{FF2B5EF4-FFF2-40B4-BE49-F238E27FC236}">
                <a16:creationId xmlns:a16="http://schemas.microsoft.com/office/drawing/2014/main" id="{3EF86976-5A04-6EA1-FE9B-E7797FFF05D9}"/>
              </a:ext>
            </a:extLst>
          </p:cNvPr>
          <p:cNvSpPr txBox="1">
            <a:spLocks/>
          </p:cNvSpPr>
          <p:nvPr/>
        </p:nvSpPr>
        <p:spPr>
          <a:xfrm>
            <a:off x="3682452" y="2514600"/>
            <a:ext cx="8379206" cy="1910013"/>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6200" indent="0">
              <a:lnSpc>
                <a:spcPct val="113000"/>
              </a:lnSpc>
              <a:spcBef>
                <a:spcPts val="1600"/>
              </a:spcBef>
              <a:spcAft>
                <a:spcPts val="1600"/>
              </a:spcAft>
              <a:buSzPts val="2400"/>
              <a:buFont typeface="Arial" panose="020B0604020202020204" pitchFamily="34" charset="0"/>
              <a:buNone/>
            </a:pPr>
            <a:r>
              <a:rPr lang="fr-CA" sz="3000" dirty="0">
                <a:solidFill>
                  <a:srgbClr val="0071BB"/>
                </a:solidFill>
                <a:latin typeface="Arial" panose="020B0604020202020204" pitchFamily="34" charset="0"/>
                <a:ea typeface="Roboto" pitchFamily="2" charset="0"/>
                <a:cs typeface="Arial" panose="020B0604020202020204" pitchFamily="34" charset="0"/>
              </a:rPr>
              <a:t>Étape 1 : Anticipez le stress et préparez-vous à l’affronter.</a:t>
            </a:r>
          </a:p>
          <a:p>
            <a:pPr marL="76200" indent="0">
              <a:lnSpc>
                <a:spcPct val="113000"/>
              </a:lnSpc>
              <a:spcBef>
                <a:spcPts val="1600"/>
              </a:spcBef>
              <a:spcAft>
                <a:spcPts val="1600"/>
              </a:spcAft>
              <a:buSzPts val="2400"/>
              <a:buFont typeface="Arial" panose="020B0604020202020204" pitchFamily="34" charset="0"/>
              <a:buNone/>
            </a:pPr>
            <a:r>
              <a:rPr lang="fr-CA" sz="3000" dirty="0">
                <a:solidFill>
                  <a:srgbClr val="0071BB"/>
                </a:solidFill>
                <a:latin typeface="Arial" panose="020B0604020202020204" pitchFamily="34" charset="0"/>
                <a:ea typeface="Roboto" pitchFamily="2" charset="0"/>
                <a:cs typeface="Arial" panose="020B0604020202020204" pitchFamily="34" charset="0"/>
              </a:rPr>
              <a:t>Étape 2 : Prenez en charge le stress de façon précoce, dès qu’il se manifeste.</a:t>
            </a:r>
          </a:p>
          <a:p>
            <a:pPr marL="76200" indent="0">
              <a:lnSpc>
                <a:spcPct val="113000"/>
              </a:lnSpc>
              <a:spcBef>
                <a:spcPts val="1600"/>
              </a:spcBef>
              <a:spcAft>
                <a:spcPts val="1600"/>
              </a:spcAft>
              <a:buSzPts val="2400"/>
              <a:buFont typeface="Arial" panose="020B0604020202020204" pitchFamily="34" charset="0"/>
              <a:buNone/>
            </a:pPr>
            <a:r>
              <a:rPr lang="fr-CA" sz="3000" dirty="0">
                <a:solidFill>
                  <a:srgbClr val="0071BB"/>
                </a:solidFill>
                <a:latin typeface="Arial" panose="020B0604020202020204" pitchFamily="34" charset="0"/>
                <a:ea typeface="Roboto" pitchFamily="2" charset="0"/>
                <a:cs typeface="Arial" panose="020B0604020202020204" pitchFamily="34" charset="0"/>
              </a:rPr>
              <a:t>Étape 3 : Demandez de l’aide lorsque vous en ressentez le besoin.</a:t>
            </a:r>
          </a:p>
        </p:txBody>
      </p:sp>
    </p:spTree>
    <p:extLst>
      <p:ext uri="{BB962C8B-B14F-4D97-AF65-F5344CB8AC3E}">
        <p14:creationId xmlns:p14="http://schemas.microsoft.com/office/powerpoint/2010/main" val="1027219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394CE9-5AA8-4EE1-B4F5-CE9DA760D65C}"/>
              </a:ext>
            </a:extLst>
          </p:cNvPr>
          <p:cNvSpPr>
            <a:spLocks noGrp="1"/>
          </p:cNvSpPr>
          <p:nvPr>
            <p:ph type="title"/>
          </p:nvPr>
        </p:nvSpPr>
        <p:spPr>
          <a:xfrm>
            <a:off x="485321" y="1235566"/>
            <a:ext cx="11339285" cy="1078327"/>
          </a:xfrm>
        </p:spPr>
        <p:txBody>
          <a:bodyPr>
            <a:normAutofit fontScale="90000"/>
          </a:bodyPr>
          <a:lstStyle/>
          <a:p>
            <a:pPr algn="ctr"/>
            <a:r>
              <a:rPr lang="fr-CA" sz="6000" b="1" noProof="0" dirty="0">
                <a:latin typeface="Arial"/>
                <a:cs typeface="Arial"/>
              </a:rPr>
              <a:t>Carnet</a:t>
            </a:r>
            <a:r>
              <a:rPr lang="fr-CA" sz="6000" noProof="0" dirty="0">
                <a:latin typeface="Arial"/>
                <a:cs typeface="Arial"/>
              </a:rPr>
              <a:t> </a:t>
            </a:r>
            <a:r>
              <a:rPr lang="fr-CA" sz="6000" b="1" noProof="0" dirty="0">
                <a:latin typeface="Arial"/>
                <a:cs typeface="Arial"/>
              </a:rPr>
              <a:t>: Plan de gestion du stress</a:t>
            </a:r>
          </a:p>
        </p:txBody>
      </p:sp>
      <p:sp>
        <p:nvSpPr>
          <p:cNvPr id="3" name="Text Placeholder 2">
            <a:extLst>
              <a:ext uri="{FF2B5EF4-FFF2-40B4-BE49-F238E27FC236}">
                <a16:creationId xmlns:a16="http://schemas.microsoft.com/office/drawing/2014/main" id="{83141F97-0026-4996-AB4A-83E4A8051383}"/>
              </a:ext>
            </a:extLst>
          </p:cNvPr>
          <p:cNvSpPr>
            <a:spLocks noGrp="1"/>
          </p:cNvSpPr>
          <p:nvPr>
            <p:ph type="body" sz="quarter" idx="10"/>
          </p:nvPr>
        </p:nvSpPr>
        <p:spPr>
          <a:xfrm>
            <a:off x="580571" y="2923351"/>
            <a:ext cx="11176000" cy="2699083"/>
          </a:xfrm>
        </p:spPr>
        <p:txBody>
          <a:bodyPr vert="horz" lIns="91440" tIns="45720" rIns="91440" bIns="45720" rtlCol="0" anchor="ctr">
            <a:noAutofit/>
          </a:bodyPr>
          <a:lstStyle/>
          <a:p>
            <a:pPr marL="0" indent="0" algn="ctr">
              <a:lnSpc>
                <a:spcPct val="110000"/>
              </a:lnSpc>
              <a:buNone/>
            </a:pPr>
            <a:r>
              <a:rPr lang="fr-CA" sz="4400" noProof="0" dirty="0">
                <a:latin typeface="Arial" panose="020B0604020202020204" pitchFamily="34" charset="0"/>
                <a:cs typeface="Arial" panose="020B0604020202020204" pitchFamily="34" charset="0"/>
              </a:rPr>
              <a:t>Ajoutes-y tes idées et pensées pour te développer une liste de stratégies personnelles.</a:t>
            </a:r>
          </a:p>
        </p:txBody>
      </p:sp>
    </p:spTree>
    <p:extLst>
      <p:ext uri="{BB962C8B-B14F-4D97-AF65-F5344CB8AC3E}">
        <p14:creationId xmlns:p14="http://schemas.microsoft.com/office/powerpoint/2010/main" val="1548956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BF3A11F-183D-B371-D77D-B6F184E76111}"/>
              </a:ext>
            </a:extLst>
          </p:cNvPr>
          <p:cNvSpPr txBox="1">
            <a:spLocks noGrp="1"/>
          </p:cNvSpPr>
          <p:nvPr>
            <p:ph type="title" idx="4294967295"/>
          </p:nvPr>
        </p:nvSpPr>
        <p:spPr>
          <a:xfrm>
            <a:off x="234951" y="1390133"/>
            <a:ext cx="3164114"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4000" b="1" i="0" u="none" strike="noStrike" kern="1200" cap="none" spc="0" normalizeH="0" baseline="0" noProof="0" dirty="0">
                <a:ln>
                  <a:noFill/>
                </a:ln>
                <a:solidFill>
                  <a:schemeClr val="bg1"/>
                </a:solidFill>
                <a:effectLst/>
                <a:uLnTx/>
                <a:uFillTx/>
                <a:latin typeface="Arial" panose="020B0604020202020204" pitchFamily="34" charset="0"/>
                <a:ea typeface="+mj-ea"/>
                <a:cs typeface="Arial" panose="020B0604020202020204" pitchFamily="34" charset="0"/>
              </a:rPr>
              <a:t>Prépare-toi!</a:t>
            </a:r>
          </a:p>
        </p:txBody>
      </p:sp>
      <p:sp>
        <p:nvSpPr>
          <p:cNvPr id="4" name="Google Shape;187;p32">
            <a:extLst>
              <a:ext uri="{FF2B5EF4-FFF2-40B4-BE49-F238E27FC236}">
                <a16:creationId xmlns:a16="http://schemas.microsoft.com/office/drawing/2014/main" id="{AA7CC87B-78F9-546F-BDA4-070B2A96EF89}"/>
              </a:ext>
            </a:extLst>
          </p:cNvPr>
          <p:cNvSpPr txBox="1">
            <a:spLocks/>
          </p:cNvSpPr>
          <p:nvPr/>
        </p:nvSpPr>
        <p:spPr>
          <a:xfrm>
            <a:off x="3927235" y="390153"/>
            <a:ext cx="7692572" cy="5604782"/>
          </a:xfrm>
          <a:prstGeom prst="rect">
            <a:avLst/>
          </a:prstGeom>
          <a:noFill/>
          <a:ln>
            <a:noFill/>
          </a:ln>
        </p:spPr>
        <p:txBody>
          <a:bodyPr spcFirstLastPara="1" wrap="square" lIns="0" tIns="34275" rIns="0" bIns="34275" anchor="ctr"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buNone/>
            </a:pPr>
            <a:r>
              <a:rPr lang="fr-CA" sz="4000" dirty="0">
                <a:solidFill>
                  <a:srgbClr val="0070C0"/>
                </a:solidFill>
                <a:effectLst/>
                <a:latin typeface="Arial" panose="020B0604020202020204" pitchFamily="34" charset="0"/>
                <a:cs typeface="Arial" panose="020B0604020202020204" pitchFamily="34" charset="0"/>
              </a:rPr>
              <a:t>Qu’est-ce qui peut t’aider à être à ton meilleur dans différents contextes (p. ex., l’école ou le travail) pour mieux gérer les défis?</a:t>
            </a:r>
          </a:p>
        </p:txBody>
      </p:sp>
    </p:spTree>
    <p:extLst>
      <p:ext uri="{BB962C8B-B14F-4D97-AF65-F5344CB8AC3E}">
        <p14:creationId xmlns:p14="http://schemas.microsoft.com/office/powerpoint/2010/main" val="2975652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4E5FF76-A6D9-4B54-AB80-0683676EE362}"/>
              </a:ext>
            </a:extLst>
          </p:cNvPr>
          <p:cNvSpPr>
            <a:spLocks noGrp="1"/>
          </p:cNvSpPr>
          <p:nvPr>
            <p:ph type="title"/>
          </p:nvPr>
        </p:nvSpPr>
        <p:spPr/>
        <p:txBody>
          <a:bodyPr/>
          <a:lstStyle/>
          <a:p>
            <a:r>
              <a:rPr lang="fr-CA" b="1" noProof="0" dirty="0">
                <a:latin typeface="Arial" panose="020B0604020202020204" pitchFamily="34" charset="0"/>
                <a:cs typeface="Arial" panose="020B0604020202020204" pitchFamily="34" charset="0"/>
              </a:rPr>
              <a:t>Quelques idées</a:t>
            </a:r>
          </a:p>
        </p:txBody>
      </p:sp>
      <p:sp>
        <p:nvSpPr>
          <p:cNvPr id="2" name="Rectangle 1">
            <a:extLst>
              <a:ext uri="{FF2B5EF4-FFF2-40B4-BE49-F238E27FC236}">
                <a16:creationId xmlns:a16="http://schemas.microsoft.com/office/drawing/2014/main" id="{C7CB46A5-CB78-D139-41DF-5A2681DE03B1}"/>
              </a:ext>
            </a:extLst>
          </p:cNvPr>
          <p:cNvSpPr/>
          <p:nvPr/>
        </p:nvSpPr>
        <p:spPr>
          <a:xfrm>
            <a:off x="616792" y="2353616"/>
            <a:ext cx="1872342" cy="3508653"/>
          </a:xfrm>
          <a:prstGeom prst="rect">
            <a:avLst/>
          </a:prstGeom>
          <a:noFill/>
        </p:spPr>
        <p:txBody>
          <a:bodyPr wrap="square" lIns="91440" tIns="45720" rIns="91440" bIns="45720">
            <a:spAutoFit/>
          </a:bodyPr>
          <a:lstStyle/>
          <a:p>
            <a:pPr algn="ctr"/>
            <a:r>
              <a:rPr lang="en-US" sz="222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Arial" panose="020B0604020202020204" pitchFamily="34" charset="0"/>
                <a:cs typeface="Arial" panose="020B0604020202020204" pitchFamily="34" charset="0"/>
              </a:rPr>
              <a:t>!</a:t>
            </a:r>
          </a:p>
        </p:txBody>
      </p:sp>
      <p:sp>
        <p:nvSpPr>
          <p:cNvPr id="5" name="Text Placeholder 4">
            <a:extLst>
              <a:ext uri="{FF2B5EF4-FFF2-40B4-BE49-F238E27FC236}">
                <a16:creationId xmlns:a16="http://schemas.microsoft.com/office/drawing/2014/main" id="{A7D0B978-B428-4025-BB9B-010AAD8D3749}"/>
              </a:ext>
            </a:extLst>
          </p:cNvPr>
          <p:cNvSpPr>
            <a:spLocks noGrp="1"/>
          </p:cNvSpPr>
          <p:nvPr>
            <p:ph type="body" sz="quarter" idx="11"/>
          </p:nvPr>
        </p:nvSpPr>
        <p:spPr>
          <a:xfrm>
            <a:off x="3581401" y="2216728"/>
            <a:ext cx="8064500" cy="3645542"/>
          </a:xfrm>
        </p:spPr>
        <p:txBody>
          <a:bodyPr anchor="ctr">
            <a:normAutofit/>
          </a:bodyPr>
          <a:lstStyle/>
          <a:p>
            <a:pPr marL="285750" indent="-285750">
              <a:lnSpc>
                <a:spcPct val="100000"/>
              </a:lnSpc>
              <a:spcBef>
                <a:spcPts val="1200"/>
              </a:spcBef>
              <a:spcAft>
                <a:spcPts val="1200"/>
              </a:spcAft>
              <a:buFont typeface="Arial" panose="020B0604020202020204" pitchFamily="34" charset="0"/>
              <a:buChar char="•"/>
            </a:pPr>
            <a:r>
              <a:rPr lang="fr-CA" sz="3200" spc="-2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rPr>
              <a:t>Remets en question tes pensées déséquilibrées</a:t>
            </a:r>
            <a:endParaRPr lang="fr-CA" sz="320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endParaRPr>
          </a:p>
          <a:p>
            <a:pPr marL="285750" indent="-285750">
              <a:lnSpc>
                <a:spcPct val="100000"/>
              </a:lnSpc>
              <a:spcBef>
                <a:spcPts val="1200"/>
              </a:spcBef>
              <a:spcAft>
                <a:spcPts val="1200"/>
              </a:spcAft>
              <a:buFont typeface="Arial" panose="020B0604020202020204" pitchFamily="34" charset="0"/>
              <a:buChar char="•"/>
            </a:pPr>
            <a:r>
              <a:rPr lang="fr-CA" sz="320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rPr>
              <a:t>Adopte de saines habitudes</a:t>
            </a:r>
          </a:p>
          <a:p>
            <a:pPr marL="285750" indent="-285750">
              <a:lnSpc>
                <a:spcPct val="100000"/>
              </a:lnSpc>
              <a:spcBef>
                <a:spcPts val="1200"/>
              </a:spcBef>
              <a:spcAft>
                <a:spcPts val="1200"/>
              </a:spcAft>
              <a:buFont typeface="Arial" panose="020B0604020202020204" pitchFamily="34" charset="0"/>
              <a:buChar char="•"/>
            </a:pPr>
            <a:r>
              <a:rPr lang="fr-CA" sz="3200" noProof="0" dirty="0">
                <a:solidFill>
                  <a:srgbClr val="0075B5"/>
                </a:solidFill>
                <a:effectLst/>
                <a:latin typeface="Arial" panose="020B0604020202020204" pitchFamily="34" charset="0"/>
                <a:ea typeface="Arial Black" panose="020B0604020202020204" pitchFamily="34" charset="0"/>
                <a:cs typeface="Arial" panose="020B0604020202020204" pitchFamily="34" charset="0"/>
              </a:rPr>
              <a:t>Connais tes appuis</a:t>
            </a:r>
          </a:p>
        </p:txBody>
      </p:sp>
    </p:spTree>
    <p:extLst>
      <p:ext uri="{BB962C8B-B14F-4D97-AF65-F5344CB8AC3E}">
        <p14:creationId xmlns:p14="http://schemas.microsoft.com/office/powerpoint/2010/main" val="3441642074"/>
      </p:ext>
    </p:extLst>
  </p:cSld>
  <p:clrMapOvr>
    <a:masterClrMapping/>
  </p:clrMapOvr>
</p:sld>
</file>

<file path=ppt/theme/theme1.xml><?xml version="1.0" encoding="utf-8"?>
<a:theme xmlns:a="http://schemas.openxmlformats.org/drawingml/2006/main" name="Skills4Lif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7C8CF2638480341B68B68690115A0B2" ma:contentTypeVersion="5" ma:contentTypeDescription="Create a new document." ma:contentTypeScope="" ma:versionID="d7ef641a9dc59fc714db2da50c58a54e">
  <xsd:schema xmlns:xsd="http://www.w3.org/2001/XMLSchema" xmlns:xs="http://www.w3.org/2001/XMLSchema" xmlns:p="http://schemas.microsoft.com/office/2006/metadata/properties" xmlns:ns2="6ee0277f-c2d6-46fd-8036-44f7adfcd4a7" xmlns:ns3="12fac212-3aab-4e53-a5bd-cbe38a822c0b" targetNamespace="http://schemas.microsoft.com/office/2006/metadata/properties" ma:root="true" ma:fieldsID="6f0ba5c2e3140ec5d9af8e17376826b7" ns2:_="" ns3:_="">
    <xsd:import namespace="6ee0277f-c2d6-46fd-8036-44f7adfcd4a7"/>
    <xsd:import namespace="12fac212-3aab-4e53-a5bd-cbe38a822c0b"/>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0277f-c2d6-46fd-8036-44f7adfcd4a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2fac212-3aab-4e53-a5bd-cbe38a822c0b"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46E903C-FBCD-4A19-BF8A-F89470A6CC14}">
  <ds:schemaRefs>
    <ds:schemaRef ds:uri="http://schemas.openxmlformats.org/package/2006/metadata/core-properties"/>
    <ds:schemaRef ds:uri="6ee0277f-c2d6-46fd-8036-44f7adfcd4a7"/>
    <ds:schemaRef ds:uri="http://schemas.microsoft.com/office/infopath/2007/PartnerControls"/>
    <ds:schemaRef ds:uri="http://purl.org/dc/elements/1.1/"/>
    <ds:schemaRef ds:uri="http://www.w3.org/XML/1998/namespace"/>
    <ds:schemaRef ds:uri="http://purl.org/dc/dcmitype/"/>
    <ds:schemaRef ds:uri="http://schemas.microsoft.com/office/2006/documentManagement/types"/>
    <ds:schemaRef ds:uri="12fac212-3aab-4e53-a5bd-cbe38a822c0b"/>
    <ds:schemaRef ds:uri="http://schemas.microsoft.com/office/2006/metadata/properties"/>
    <ds:schemaRef ds:uri="http://purl.org/dc/terms/"/>
  </ds:schemaRefs>
</ds:datastoreItem>
</file>

<file path=customXml/itemProps2.xml><?xml version="1.0" encoding="utf-8"?>
<ds:datastoreItem xmlns:ds="http://schemas.openxmlformats.org/officeDocument/2006/customXml" ds:itemID="{A79735E6-A3F3-4AC0-8C5C-77C6F2F639A6}">
  <ds:schemaRefs>
    <ds:schemaRef ds:uri="http://schemas.microsoft.com/sharepoint/v3/contenttype/forms"/>
  </ds:schemaRefs>
</ds:datastoreItem>
</file>

<file path=customXml/itemProps3.xml><?xml version="1.0" encoding="utf-8"?>
<ds:datastoreItem xmlns:ds="http://schemas.openxmlformats.org/officeDocument/2006/customXml" ds:itemID="{1A1BFAFC-E7CF-4026-9E91-01A3BB28EF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ee0277f-c2d6-46fd-8036-44f7adfcd4a7"/>
    <ds:schemaRef ds:uri="12fac212-3aab-4e53-a5bd-cbe38a822c0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10520</TotalTime>
  <Words>2291</Words>
  <Application>Microsoft Office PowerPoint</Application>
  <PresentationFormat>Widescreen</PresentationFormat>
  <Paragraphs>180</Paragraphs>
  <Slides>19</Slides>
  <Notes>19</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Skills4Life</vt:lpstr>
      <vt:lpstr>Gestion du stress à l’école et au travail</vt:lpstr>
      <vt:lpstr>Nous apprenons à…</vt:lpstr>
      <vt:lpstr>Activité</vt:lpstr>
      <vt:lpstr>Retour</vt:lpstr>
      <vt:lpstr>Comment gérer le stress?</vt:lpstr>
      <vt:lpstr>Comment gérer le stress?</vt:lpstr>
      <vt:lpstr>Carnet : Plan de gestion du stress</vt:lpstr>
      <vt:lpstr>Prépare-toi!</vt:lpstr>
      <vt:lpstr>Quelques idées</vt:lpstr>
      <vt:lpstr>Gère le stress</vt:lpstr>
      <vt:lpstr>Quelques idées</vt:lpstr>
      <vt:lpstr>Astuce</vt:lpstr>
      <vt:lpstr>Astuce</vt:lpstr>
      <vt:lpstr>Astuce</vt:lpstr>
      <vt:lpstr>Cherche de l’appui</vt:lpstr>
      <vt:lpstr>Si tu ne se sens pas bien (p. ex., se sentir dépassé, anxieux ou triste), tu peux parler à un adulte de confiance.   Il y a des gens qui travaillent à l’école et dans la communauté, qui sont là pour t’aider à trouver des moyens pour te sentir mieux. </vt:lpstr>
      <vt:lpstr>Connaissances transférables!</vt:lpstr>
      <vt:lpstr>Carnet : Retour</vt:lpstr>
      <vt:lpstr>Conclusion</vt:lpstr>
    </vt:vector>
  </TitlesOfParts>
  <Company>HWDSB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Understanding Mental Health and Mental Illness</dc:title>
  <dc:creator>Kathy Short [Staff]</dc:creator>
  <cp:lastModifiedBy>Marsha Gillis</cp:lastModifiedBy>
  <cp:revision>92</cp:revision>
  <dcterms:created xsi:type="dcterms:W3CDTF">2019-11-18T02:48:59Z</dcterms:created>
  <dcterms:modified xsi:type="dcterms:W3CDTF">2025-03-14T21:37:21Z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0x01010037C8CF2638480341B68B68690115A0B2</vt:lpwstr>
  </property>
  <property fmtid="{D5CDD505-2E9C-101B-9397-08002B2CF9AE}" pid="3" name="_dlc_DocIdItemGuid">
    <vt:lpwstr>9f433a2f-5650-46f0-8500-b6eb7be4fe08</vt:lpwstr>
  </property>
  <property fmtid="{D5CDD505-2E9C-101B-9397-08002B2CF9AE}" pid="4" name="MediaServiceImageTags">
    <vt:lpwstr/>
  </property>
</Properties>
</file>