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9"/>
  </p:notesMasterIdLst>
  <p:sldIdLst>
    <p:sldId id="256" r:id="rId5"/>
    <p:sldId id="328" r:id="rId6"/>
    <p:sldId id="304" r:id="rId7"/>
    <p:sldId id="305" r:id="rId8"/>
    <p:sldId id="306" r:id="rId9"/>
    <p:sldId id="307" r:id="rId10"/>
    <p:sldId id="308" r:id="rId11"/>
    <p:sldId id="310" r:id="rId12"/>
    <p:sldId id="309" r:id="rId13"/>
    <p:sldId id="312" r:id="rId14"/>
    <p:sldId id="313" r:id="rId15"/>
    <p:sldId id="314" r:id="rId16"/>
    <p:sldId id="315" r:id="rId17"/>
    <p:sldId id="316" r:id="rId18"/>
    <p:sldId id="318" r:id="rId19"/>
    <p:sldId id="319" r:id="rId20"/>
    <p:sldId id="320" r:id="rId21"/>
    <p:sldId id="321" r:id="rId22"/>
    <p:sldId id="322" r:id="rId23"/>
    <p:sldId id="323" r:id="rId24"/>
    <p:sldId id="324" r:id="rId25"/>
    <p:sldId id="325" r:id="rId26"/>
    <p:sldId id="326" r:id="rId27"/>
    <p:sldId id="32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 userDrawn="1">
          <p15:clr>
            <a:srgbClr val="A4A3A4"/>
          </p15:clr>
        </p15:guide>
        <p15:guide id="2" pos="72" userDrawn="1">
          <p15:clr>
            <a:srgbClr val="A4A3A4"/>
          </p15:clr>
        </p15:guide>
        <p15:guide id="3" pos="4032" userDrawn="1">
          <p15:clr>
            <a:srgbClr val="A4A3A4"/>
          </p15:clr>
        </p15:guide>
        <p15:guide id="4" pos="2496" userDrawn="1">
          <p15:clr>
            <a:srgbClr val="A4A3A4"/>
          </p15:clr>
        </p15:guide>
        <p15:guide id="5" orient="horz" pos="1584" userDrawn="1">
          <p15:clr>
            <a:srgbClr val="A4A3A4"/>
          </p15:clr>
        </p15:guide>
        <p15:guide id="6" orient="horz" pos="1128" userDrawn="1">
          <p15:clr>
            <a:srgbClr val="A4A3A4"/>
          </p15:clr>
        </p15:guide>
        <p15:guide id="7" orient="horz" pos="744" userDrawn="1">
          <p15:clr>
            <a:srgbClr val="A4A3A4"/>
          </p15:clr>
        </p15:guide>
        <p15:guide id="8" pos="3840" userDrawn="1">
          <p15:clr>
            <a:srgbClr val="A4A3A4"/>
          </p15:clr>
        </p15:guide>
        <p15:guide id="9" orient="horz"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xandra Fortier" initials="AF" lastIdx="1" clrIdx="0">
    <p:extLst>
      <p:ext uri="{19B8F6BF-5375-455C-9EA6-DF929625EA0E}">
        <p15:presenceInfo xmlns:p15="http://schemas.microsoft.com/office/powerpoint/2012/main" userId="54e232798b74bfb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4237D"/>
    <a:srgbClr val="277F34"/>
    <a:srgbClr val="0277B5"/>
    <a:srgbClr val="0071BB"/>
    <a:srgbClr val="298135"/>
    <a:srgbClr val="3BA950"/>
    <a:srgbClr val="EBEBEB"/>
    <a:srgbClr val="3BA955"/>
    <a:srgbClr val="0075B5"/>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E5F191-5170-40B2-9213-E49BE6267EFA}" v="89" dt="2023-08-24T16:03:40.6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97" autoAdjust="0"/>
    <p:restoredTop sz="27114" autoAdjust="0"/>
  </p:normalViewPr>
  <p:slideViewPr>
    <p:cSldViewPr snapToGrid="0">
      <p:cViewPr varScale="1">
        <p:scale>
          <a:sx n="15" d="100"/>
          <a:sy n="15" d="100"/>
        </p:scale>
        <p:origin x="2392" y="20"/>
      </p:cViewPr>
      <p:guideLst>
        <p:guide pos="384"/>
        <p:guide pos="72"/>
        <p:guide pos="4032"/>
        <p:guide pos="2496"/>
        <p:guide orient="horz" pos="1584"/>
        <p:guide orient="horz" pos="1128"/>
        <p:guide orient="horz" pos="744"/>
        <p:guide pos="3840"/>
        <p:guide orient="horz" pos="216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 Id="rId35" Type="http://schemas.microsoft.com/office/2015/10/relationships/revisionInfo" Target="revisionInfo.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68E017-108D-154D-A3EA-E17915180784}" type="datetimeFigureOut">
              <a:rPr lang="fr-CA" smtClean="0"/>
              <a:t>2025-03-14</a:t>
            </a:fld>
            <a:endParaRPr lang="fr-C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F1EC08-273C-A34B-82C2-A0CCCB0F9D12}" type="slidenum">
              <a:rPr lang="fr-CA" smtClean="0"/>
              <a:t>‹#›</a:t>
            </a:fld>
            <a:endParaRPr lang="fr-CA" dirty="0"/>
          </a:p>
        </p:txBody>
      </p:sp>
    </p:spTree>
    <p:extLst>
      <p:ext uri="{BB962C8B-B14F-4D97-AF65-F5344CB8AC3E}">
        <p14:creationId xmlns:p14="http://schemas.microsoft.com/office/powerpoint/2010/main" val="3572549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fr-CA" noProof="0" dirty="0"/>
          </a:p>
        </p:txBody>
      </p:sp>
      <p:sp>
        <p:nvSpPr>
          <p:cNvPr id="4" name="Slide Number Placeholder 3"/>
          <p:cNvSpPr>
            <a:spLocks noGrp="1"/>
          </p:cNvSpPr>
          <p:nvPr>
            <p:ph type="sldNum" sz="quarter" idx="5"/>
          </p:nvPr>
        </p:nvSpPr>
        <p:spPr/>
        <p:txBody>
          <a:bodyPr/>
          <a:lstStyle/>
          <a:p>
            <a:fld id="{8CF1EC08-273C-A34B-82C2-A0CCCB0F9D12}" type="slidenum">
              <a:rPr lang="fr-CA" smtClean="0"/>
              <a:t>1</a:t>
            </a:fld>
            <a:endParaRPr lang="fr-CA" dirty="0"/>
          </a:p>
        </p:txBody>
      </p:sp>
    </p:spTree>
    <p:extLst>
      <p:ext uri="{BB962C8B-B14F-4D97-AF65-F5344CB8AC3E}">
        <p14:creationId xmlns:p14="http://schemas.microsoft.com/office/powerpoint/2010/main" val="2510800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noProof="0" dirty="0">
                <a:solidFill>
                  <a:schemeClr val="tx1"/>
                </a:solidFill>
                <a:effectLst/>
                <a:latin typeface="+mn-lt"/>
                <a:ea typeface="+mn-ea"/>
                <a:cs typeface="+mn-cs"/>
              </a:rPr>
              <a:t>Demandez aux élèves de donner des exemples non verbaux qui peuvent leur fournir des indices de communication supplémentaires.</a:t>
            </a:r>
            <a:r>
              <a:rPr lang="fr-CA" dirty="0"/>
              <a:t> </a:t>
            </a:r>
            <a:endParaRPr lang="fr-CA" sz="1200" kern="1200" noProof="0" dirty="0">
              <a:solidFill>
                <a:schemeClr val="tx1"/>
              </a:solidFill>
              <a:effectLst/>
              <a:latin typeface="+mn-lt"/>
              <a:cs typeface="Calibri"/>
            </a:endParaRPr>
          </a:p>
          <a:p>
            <a:pPr lvl="0"/>
            <a:endParaRPr lang="fr-CA" sz="1200" kern="1200" noProof="0" dirty="0">
              <a:solidFill>
                <a:schemeClr val="tx1"/>
              </a:solidFill>
              <a:effectLst/>
              <a:latin typeface="+mn-lt"/>
              <a:ea typeface="+mn-ea"/>
              <a:cs typeface="+mn-cs"/>
            </a:endParaRPr>
          </a:p>
          <a:p>
            <a:pPr lvl="0"/>
            <a:r>
              <a:rPr lang="fr-CA" sz="1200" kern="1200" noProof="0" dirty="0">
                <a:solidFill>
                  <a:schemeClr val="tx1"/>
                </a:solidFill>
                <a:effectLst/>
                <a:latin typeface="+mn-lt"/>
                <a:ea typeface="+mn-ea"/>
                <a:cs typeface="+mn-cs"/>
              </a:rPr>
              <a:t>Quelques réponses possibles :</a:t>
            </a:r>
            <a:endParaRPr lang="fr-CA" sz="1200" kern="1200" noProof="0" dirty="0">
              <a:solidFill>
                <a:schemeClr val="tx1"/>
              </a:solidFill>
              <a:effectLst/>
              <a:latin typeface="+mn-lt"/>
              <a:cs typeface="Calibri"/>
            </a:endParaRPr>
          </a:p>
          <a:p>
            <a:pPr marL="171450" indent="-171450">
              <a:buFont typeface="Arial" panose="020B0604020202020204" pitchFamily="34" charset="0"/>
              <a:buChar char="•"/>
            </a:pPr>
            <a:r>
              <a:rPr lang="fr-CA" sz="1200" kern="1200" noProof="0" dirty="0">
                <a:solidFill>
                  <a:schemeClr val="tx1"/>
                </a:solidFill>
                <a:effectLst/>
                <a:latin typeface="+mn-lt"/>
                <a:ea typeface="+mn-ea"/>
                <a:cs typeface="+mn-cs"/>
              </a:rPr>
              <a:t>les expressions du visage (sourire, froncement de sourcils, rêverie)</a:t>
            </a:r>
            <a:r>
              <a:rPr lang="fr-CA" dirty="0"/>
              <a:t> </a:t>
            </a:r>
            <a:endParaRPr lang="fr-CA" sz="1200" kern="1200" noProof="0" dirty="0">
              <a:solidFill>
                <a:schemeClr val="tx1"/>
              </a:solidFill>
              <a:effectLst/>
              <a:latin typeface="+mn-lt"/>
              <a:cs typeface="Calibri"/>
            </a:endParaRPr>
          </a:p>
          <a:p>
            <a:pPr marL="171450" indent="-171450">
              <a:buFont typeface="Arial" panose="020B0604020202020204" pitchFamily="34" charset="0"/>
              <a:buChar char="•"/>
            </a:pPr>
            <a:r>
              <a:rPr lang="fr-CA" sz="1200" kern="1200" noProof="0" dirty="0">
                <a:solidFill>
                  <a:schemeClr val="tx1"/>
                </a:solidFill>
                <a:effectLst/>
                <a:latin typeface="+mn-lt"/>
                <a:ea typeface="+mn-ea"/>
                <a:cs typeface="+mn-cs"/>
              </a:rPr>
              <a:t>le langage corporel (bras croisés, détournés de vous, se pencher vers l’autre) et</a:t>
            </a:r>
            <a:r>
              <a:rPr lang="fr-CA" dirty="0"/>
              <a:t> </a:t>
            </a:r>
            <a:endParaRPr lang="fr-CA" sz="1200" kern="1200" noProof="0" dirty="0">
              <a:solidFill>
                <a:schemeClr val="tx1"/>
              </a:solidFill>
              <a:effectLst/>
              <a:latin typeface="+mn-lt"/>
              <a:cs typeface="Calibri"/>
            </a:endParaRPr>
          </a:p>
          <a:p>
            <a:pPr marL="171450" indent="-171450">
              <a:buFont typeface="Arial" panose="020B0604020202020204" pitchFamily="34" charset="0"/>
              <a:buChar char="•"/>
            </a:pPr>
            <a:r>
              <a:rPr lang="fr-CA" sz="1200" kern="1200" noProof="0" dirty="0">
                <a:solidFill>
                  <a:schemeClr val="tx1"/>
                </a:solidFill>
                <a:effectLst/>
                <a:latin typeface="+mn-lt"/>
                <a:ea typeface="+mn-ea"/>
                <a:cs typeface="+mn-cs"/>
              </a:rPr>
              <a:t>le ton de la voix (rappelez-vous la première activité).</a:t>
            </a:r>
            <a:r>
              <a:rPr lang="fr-CA" dirty="0"/>
              <a:t> </a:t>
            </a:r>
            <a:endParaRPr lang="fr-CA" sz="1200" kern="1200" noProof="0" dirty="0">
              <a:solidFill>
                <a:schemeClr val="tx1"/>
              </a:solidFill>
              <a:effectLst/>
              <a:latin typeface="+mn-lt"/>
              <a:cs typeface="Calibri"/>
            </a:endParaRPr>
          </a:p>
          <a:p>
            <a:pPr marL="171450" indent="-171450">
              <a:buFont typeface="Arial" panose="020B0604020202020204" pitchFamily="34" charset="0"/>
              <a:buChar char="•"/>
            </a:pPr>
            <a:endParaRPr lang="fr-CA" dirty="0">
              <a:solidFill>
                <a:srgbClr val="000000"/>
              </a:solidFill>
              <a:latin typeface="Calibri"/>
              <a:ea typeface="Arial" panose="020B0604020202020204" pitchFamily="34" charset="0"/>
              <a:cs typeface="Calibri"/>
            </a:endParaRPr>
          </a:p>
          <a:p>
            <a:r>
              <a:rPr lang="fr-CA" b="1" dirty="0">
                <a:solidFill>
                  <a:srgbClr val="000000"/>
                </a:solidFill>
                <a:latin typeface="Calibri"/>
                <a:ea typeface="Arial" panose="020B0604020202020204" pitchFamily="34" charset="0"/>
                <a:cs typeface="Calibri"/>
              </a:rPr>
              <a:t>Suggestion au personnel enseignant :  </a:t>
            </a:r>
            <a:r>
              <a:rPr lang="fr-CA" b="1" noProof="0" dirty="0">
                <a:effectLst/>
              </a:rPr>
              <a:t>« </a:t>
            </a:r>
            <a:r>
              <a:rPr lang="fr-CA" sz="1200" b="1" kern="1200" noProof="0" dirty="0">
                <a:solidFill>
                  <a:schemeClr val="tx1"/>
                </a:solidFill>
                <a:effectLst/>
                <a:latin typeface="+mn-lt"/>
                <a:ea typeface="+mn-ea"/>
                <a:cs typeface="+mn-cs"/>
              </a:rPr>
              <a:t>CEPENDANT </a:t>
            </a:r>
            <a:r>
              <a:rPr lang="fr-CA" sz="1800" b="0" i="0" u="none" strike="noStrike" baseline="0" noProof="0" dirty="0">
                <a:solidFill>
                  <a:srgbClr val="000000"/>
                </a:solidFill>
                <a:latin typeface="Roboto"/>
                <a:ea typeface="Roboto"/>
                <a:cs typeface="Roboto"/>
              </a:rPr>
              <a:t>le langage corporel n’est pas universel.</a:t>
            </a:r>
            <a:endParaRPr lang="fr-CA" b="1" i="0" u="none" strike="noStrike" baseline="0" noProof="0" dirty="0">
              <a:solidFill>
                <a:srgbClr val="000000"/>
              </a:solidFill>
              <a:latin typeface="Calibri"/>
              <a:ea typeface="Roboto"/>
              <a:cs typeface="Calibri"/>
            </a:endParaRPr>
          </a:p>
          <a:p>
            <a:pPr algn="l"/>
            <a:endParaRPr lang="fr-CA" sz="1800" b="0" i="0" u="none" strike="noStrike" baseline="0" noProof="0" dirty="0">
              <a:solidFill>
                <a:srgbClr val="000000"/>
              </a:solidFill>
              <a:latin typeface="Roboto" panose="02000000000000000000" pitchFamily="2" charset="0"/>
            </a:endParaRPr>
          </a:p>
          <a:p>
            <a:pPr lvl="0"/>
            <a:r>
              <a:rPr lang="fr-CA" sz="1200" kern="1200" noProof="0" dirty="0">
                <a:solidFill>
                  <a:schemeClr val="tx1"/>
                </a:solidFill>
                <a:effectLst/>
                <a:latin typeface="+mn-lt"/>
                <a:ea typeface="+mn-ea"/>
                <a:cs typeface="+mn-cs"/>
              </a:rPr>
              <a:t>Pensez aux différences culturelles (p. ex., le contact visuel n’est pas considéré comme respectueux dans toutes les cultures) et la situation (les bras croisés peuvent signifier que la personne a tout simplement froid) lorsque vous interprétez la communication.</a:t>
            </a:r>
            <a:endParaRPr lang="fr-CA" sz="1200" kern="1200" noProof="0" dirty="0">
              <a:solidFill>
                <a:schemeClr val="tx1"/>
              </a:solidFill>
              <a:effectLst/>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noProof="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kern="1200" noProof="0" dirty="0">
                <a:solidFill>
                  <a:schemeClr val="tx1"/>
                </a:solidFill>
                <a:effectLst/>
                <a:latin typeface="+mn-lt"/>
                <a:ea typeface="+mn-ea"/>
                <a:cs typeface="+mn-cs"/>
              </a:rPr>
              <a:t>Restez curieux et vérifiez vos hypothèses! »</a:t>
            </a:r>
            <a:endParaRPr lang="fr-CA" sz="1200" b="1" kern="1200" noProof="0" dirty="0">
              <a:solidFill>
                <a:schemeClr val="tx1"/>
              </a:solidFill>
              <a:effectLst/>
              <a:latin typeface="+mn-lt"/>
              <a:cs typeface="Calibri"/>
            </a:endParaRPr>
          </a:p>
          <a:p>
            <a:pPr lvl="0"/>
            <a:endParaRPr lang="fr-CA" sz="1200" kern="1200" noProof="0" dirty="0">
              <a:solidFill>
                <a:schemeClr val="tx1"/>
              </a:solidFill>
              <a:effectLst/>
              <a:latin typeface="+mn-lt"/>
              <a:ea typeface="+mn-ea"/>
              <a:cs typeface="+mn-cs"/>
            </a:endParaRPr>
          </a:p>
          <a:p>
            <a:pPr lvl="0"/>
            <a:r>
              <a:rPr lang="fr-CA" sz="1200" kern="1200" noProof="0" dirty="0">
                <a:solidFill>
                  <a:schemeClr val="tx1"/>
                </a:solidFill>
                <a:effectLst/>
                <a:latin typeface="+mn-lt"/>
                <a:ea typeface="+mn-ea"/>
                <a:cs typeface="+mn-cs"/>
              </a:rPr>
              <a:t>Enfin, </a:t>
            </a:r>
            <a:r>
              <a:rPr lang="fr-CA" sz="1200" b="1" kern="1200" noProof="0" dirty="0">
                <a:solidFill>
                  <a:schemeClr val="tx1"/>
                </a:solidFill>
                <a:effectLst/>
                <a:latin typeface="+mn-lt"/>
                <a:ea typeface="+mn-ea"/>
                <a:cs typeface="+mn-cs"/>
              </a:rPr>
              <a:t>le ton est également important dans la communication numérique</a:t>
            </a:r>
            <a:endParaRPr lang="fr-CA" sz="1200" b="1" kern="1200" noProof="0" dirty="0">
              <a:solidFill>
                <a:schemeClr val="tx1"/>
              </a:solidFill>
              <a:effectLst/>
              <a:latin typeface="+mn-lt"/>
              <a:cs typeface="Calibri"/>
            </a:endParaRPr>
          </a:p>
          <a:p>
            <a:r>
              <a:rPr lang="fr-CA" sz="1200" kern="1200" noProof="0" dirty="0">
                <a:solidFill>
                  <a:schemeClr val="tx1"/>
                </a:solidFill>
                <a:effectLst/>
                <a:latin typeface="+mn-lt"/>
                <a:ea typeface="+mn-ea"/>
                <a:cs typeface="+mn-cs"/>
              </a:rPr>
              <a:t>Pensez aux </a:t>
            </a:r>
            <a:r>
              <a:rPr lang="fr-CA" dirty="0"/>
              <a:t>textos</a:t>
            </a:r>
            <a:r>
              <a:rPr lang="fr-CA" sz="1200" kern="1200" noProof="0" dirty="0">
                <a:solidFill>
                  <a:schemeClr val="tx1"/>
                </a:solidFill>
                <a:effectLst/>
                <a:latin typeface="+mn-lt"/>
                <a:ea typeface="+mn-ea"/>
                <a:cs typeface="+mn-cs"/>
              </a:rPr>
              <a:t>.</a:t>
            </a:r>
            <a:r>
              <a:rPr lang="fr-CA" dirty="0"/>
              <a:t> </a:t>
            </a:r>
            <a:endParaRPr lang="fr-CA" sz="1200" kern="1200" noProof="0" dirty="0">
              <a:solidFill>
                <a:schemeClr val="tx1"/>
              </a:solidFill>
              <a:effectLst/>
              <a:latin typeface="+mn-lt"/>
              <a:cs typeface="Calibri"/>
            </a:endParaRPr>
          </a:p>
          <a:p>
            <a:r>
              <a:rPr lang="fr-CA" sz="1200" kern="1200" noProof="0" dirty="0">
                <a:solidFill>
                  <a:schemeClr val="tx1"/>
                </a:solidFill>
                <a:effectLst/>
                <a:latin typeface="+mn-lt"/>
                <a:ea typeface="+mn-ea"/>
                <a:cs typeface="+mn-cs"/>
              </a:rPr>
              <a:t>Il y a une grande différence entre</a:t>
            </a:r>
            <a:r>
              <a:rPr lang="fr-CA" dirty="0"/>
              <a:t> </a:t>
            </a:r>
            <a:endParaRPr lang="fr-CA" sz="1200" kern="1200" noProof="0" dirty="0">
              <a:solidFill>
                <a:schemeClr val="tx1"/>
              </a:solidFill>
              <a:effectLst/>
              <a:latin typeface="+mn-lt"/>
              <a:cs typeface="Calibri" panose="020F0502020204030204"/>
            </a:endParaRPr>
          </a:p>
          <a:p>
            <a:pPr marL="628650" lvl="1" indent="-171450">
              <a:buFont typeface="Arial" panose="020B0604020202020204" pitchFamily="34" charset="0"/>
              <a:buChar char="•"/>
            </a:pPr>
            <a:r>
              <a:rPr lang="fr-CA" sz="1200" dirty="0">
                <a:latin typeface="Roboto"/>
                <a:ea typeface="Roboto"/>
                <a:cs typeface="Roboto"/>
              </a:rPr>
              <a:t>« Ouais »</a:t>
            </a:r>
          </a:p>
          <a:p>
            <a:pPr marL="628650" lvl="1" indent="-171450">
              <a:buFont typeface="Arial" panose="020B0604020202020204" pitchFamily="34" charset="0"/>
              <a:buChar char="•"/>
            </a:pPr>
            <a:r>
              <a:rPr lang="fr-CA" sz="1200" dirty="0">
                <a:latin typeface="Roboto"/>
                <a:ea typeface="Roboto"/>
                <a:cs typeface="Roboto"/>
              </a:rPr>
              <a:t>« Ouais! »</a:t>
            </a:r>
          </a:p>
          <a:p>
            <a:pPr marL="628650" lvl="1" indent="-171450">
              <a:buFont typeface="Arial" panose="020B0604020202020204" pitchFamily="34" charset="0"/>
              <a:buChar char="•"/>
            </a:pPr>
            <a:r>
              <a:rPr lang="fr-CA" sz="1200" dirty="0">
                <a:latin typeface="Roboto"/>
                <a:ea typeface="Roboto"/>
                <a:cs typeface="Roboto"/>
              </a:rPr>
              <a:t>« OUAIS »</a:t>
            </a:r>
            <a:endParaRPr lang="fr-CA" dirty="0">
              <a:latin typeface="Roboto"/>
              <a:ea typeface="Roboto"/>
              <a:cs typeface="Roboto"/>
            </a:endParaRPr>
          </a:p>
          <a:p>
            <a:pPr lvl="0"/>
            <a:endParaRPr lang="fr-CA" sz="1400" kern="1200" noProof="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noProof="0" dirty="0">
                <a:solidFill>
                  <a:schemeClr val="accent5">
                    <a:lumMod val="75000"/>
                  </a:schemeClr>
                </a:solidFill>
                <a:latin typeface="Century Gothic"/>
              </a:rPr>
              <a:t>L’importance de faire attention à votre ton numérique est également valable pour les textes et les courriels dans le contexte du travail! »</a:t>
            </a:r>
          </a:p>
        </p:txBody>
      </p:sp>
      <p:sp>
        <p:nvSpPr>
          <p:cNvPr id="4" name="Slide Number Placeholder 3"/>
          <p:cNvSpPr>
            <a:spLocks noGrp="1"/>
          </p:cNvSpPr>
          <p:nvPr>
            <p:ph type="sldNum" sz="quarter" idx="5"/>
          </p:nvPr>
        </p:nvSpPr>
        <p:spPr/>
        <p:txBody>
          <a:bodyPr/>
          <a:lstStyle/>
          <a:p>
            <a:fld id="{8CF1EC08-273C-A34B-82C2-A0CCCB0F9D12}" type="slidenum">
              <a:rPr lang="fr-CA" smtClean="0"/>
              <a:t>10</a:t>
            </a:fld>
            <a:endParaRPr lang="fr-CA" dirty="0"/>
          </a:p>
        </p:txBody>
      </p:sp>
    </p:spTree>
    <p:extLst>
      <p:ext uri="{BB962C8B-B14F-4D97-AF65-F5344CB8AC3E}">
        <p14:creationId xmlns:p14="http://schemas.microsoft.com/office/powerpoint/2010/main" val="40322275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2800" b="1" dirty="0"/>
              <a:t>Suggestion au personnel </a:t>
            </a:r>
            <a:r>
              <a:rPr lang="en-CA" sz="2800" b="1" dirty="0" err="1">
                <a:effectLst/>
              </a:rPr>
              <a:t>enseignant</a:t>
            </a:r>
            <a:r>
              <a:rPr lang="en-CA" sz="2800" b="1" dirty="0">
                <a:effectLst/>
              </a:rPr>
              <a:t> :</a:t>
            </a:r>
            <a:r>
              <a:rPr lang="en-CA" sz="2800" b="0" dirty="0">
                <a:effectLst/>
              </a:rPr>
              <a:t> </a:t>
            </a:r>
            <a:r>
              <a:rPr lang="fr-CA" sz="2800" b="0" noProof="0" dirty="0">
                <a:effectLst/>
              </a:rPr>
              <a:t>« </a:t>
            </a:r>
            <a:r>
              <a:rPr lang="fr-CA" sz="1800" b="0" dirty="0">
                <a:solidFill>
                  <a:srgbClr val="000000"/>
                </a:solidFill>
                <a:effectLst/>
                <a:latin typeface="Arial"/>
                <a:ea typeface="Arial" panose="020B0604020202020204" pitchFamily="34" charset="0"/>
                <a:cs typeface="Arial"/>
              </a:rPr>
              <a:t>La </a:t>
            </a:r>
            <a:r>
              <a:rPr lang="fr-CA" sz="1800" b="0" dirty="0">
                <a:effectLst/>
                <a:latin typeface="Arial"/>
                <a:ea typeface="Arial" panose="020B0604020202020204" pitchFamily="34" charset="0"/>
                <a:cs typeface="Arial"/>
              </a:rPr>
              <a:t>communication n’est pas une activité à sens unique. Pour que nous puissions communiquer efficacement avec les autres, nous devons aussi être des auditeurs actifs. »</a:t>
            </a:r>
            <a:r>
              <a:rPr lang="en-CA" sz="2800" dirty="0"/>
              <a:t> </a:t>
            </a:r>
            <a:endParaRPr lang="en-CA" b="0" dirty="0"/>
          </a:p>
        </p:txBody>
      </p:sp>
      <p:sp>
        <p:nvSpPr>
          <p:cNvPr id="4" name="Slide Number Placeholder 3"/>
          <p:cNvSpPr>
            <a:spLocks noGrp="1"/>
          </p:cNvSpPr>
          <p:nvPr>
            <p:ph type="sldNum" sz="quarter" idx="5"/>
          </p:nvPr>
        </p:nvSpPr>
        <p:spPr/>
        <p:txBody>
          <a:bodyPr/>
          <a:lstStyle/>
          <a:p>
            <a:fld id="{8CF1EC08-273C-A34B-82C2-A0CCCB0F9D12}" type="slidenum">
              <a:rPr lang="fr-CA" smtClean="0"/>
              <a:t>11</a:t>
            </a:fld>
            <a:endParaRPr lang="fr-CA" dirty="0"/>
          </a:p>
        </p:txBody>
      </p:sp>
    </p:spTree>
    <p:extLst>
      <p:ext uri="{BB962C8B-B14F-4D97-AF65-F5344CB8AC3E}">
        <p14:creationId xmlns:p14="http://schemas.microsoft.com/office/powerpoint/2010/main" val="16833577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fr-CA" sz="1800" b="1" dirty="0">
                <a:solidFill>
                  <a:srgbClr val="000000"/>
                </a:solidFill>
                <a:effectLst/>
                <a:latin typeface="Arial"/>
                <a:ea typeface="Arial" panose="020B0604020202020204" pitchFamily="34" charset="0"/>
                <a:cs typeface="Arial"/>
              </a:rPr>
              <a:t>Suggestion</a:t>
            </a:r>
            <a:r>
              <a:rPr lang="en-CA" sz="1800" b="1" dirty="0">
                <a:effectLst/>
                <a:latin typeface="Arial"/>
                <a:ea typeface="Arial" panose="020B0604020202020204" pitchFamily="34" charset="0"/>
                <a:cs typeface="Arial"/>
              </a:rPr>
              <a:t> au personnel </a:t>
            </a:r>
            <a:r>
              <a:rPr lang="en-CA" sz="1800" b="1" dirty="0" err="1">
                <a:effectLst/>
                <a:latin typeface="Arial"/>
                <a:ea typeface="Arial" panose="020B0604020202020204" pitchFamily="34" charset="0"/>
                <a:cs typeface="Arial"/>
              </a:rPr>
              <a:t>enseignant</a:t>
            </a:r>
            <a:r>
              <a:rPr lang="en-CA" sz="1800" b="1" dirty="0">
                <a:effectLst/>
                <a:latin typeface="Arial"/>
                <a:ea typeface="Arial" panose="020B0604020202020204" pitchFamily="34" charset="0"/>
                <a:cs typeface="Arial"/>
              </a:rPr>
              <a:t> :</a:t>
            </a:r>
            <a:r>
              <a:rPr lang="en-CA" sz="1800" b="0" dirty="0">
                <a:effectLst/>
                <a:latin typeface="Arial"/>
                <a:ea typeface="Arial" panose="020B0604020202020204" pitchFamily="34" charset="0"/>
                <a:cs typeface="Arial"/>
              </a:rPr>
              <a:t> « </a:t>
            </a:r>
            <a:r>
              <a:rPr lang="fr-CA" sz="1800" b="0" dirty="0">
                <a:effectLst/>
                <a:latin typeface="Arial"/>
                <a:ea typeface="Arial" panose="020B0604020202020204" pitchFamily="34" charset="0"/>
                <a:cs typeface="Arial"/>
              </a:rPr>
              <a:t>Il existe </a:t>
            </a:r>
            <a:r>
              <a:rPr lang="fr-CA" sz="1800" dirty="0">
                <a:latin typeface="Arial"/>
                <a:ea typeface="Arial" panose="020B0604020202020204" pitchFamily="34" charset="0"/>
                <a:cs typeface="Arial"/>
              </a:rPr>
              <a:t>cinq aspects </a:t>
            </a:r>
            <a:r>
              <a:rPr lang="fr-CA" sz="1800" b="0" dirty="0">
                <a:effectLst/>
                <a:latin typeface="Arial"/>
                <a:ea typeface="Arial" panose="020B0604020202020204" pitchFamily="34" charset="0"/>
                <a:cs typeface="Arial"/>
              </a:rPr>
              <a:t>de l’écoute active : </a:t>
            </a:r>
            <a:r>
              <a:rPr lang="en-CA" sz="1800" dirty="0">
                <a:latin typeface="Arial"/>
                <a:ea typeface="Arial" panose="020B0604020202020204" pitchFamily="34" charset="0"/>
                <a:cs typeface="Arial"/>
              </a:rPr>
              <a:t> </a:t>
            </a:r>
            <a:endParaRPr lang="en-CA" sz="1800" b="0" dirty="0">
              <a:effectLst/>
              <a:latin typeface="Arial"/>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b="0" dirty="0">
              <a:effectLst/>
              <a:latin typeface="Arial" panose="020B0604020202020204" pitchFamily="34" charset="0"/>
              <a:ea typeface="Arial" panose="020B0604020202020204" pitchFamily="34" charset="0"/>
            </a:endParaRPr>
          </a:p>
          <a:p>
            <a:pPr marL="742950" lvl="1" indent="-285750">
              <a:spcBef>
                <a:spcPts val="525"/>
              </a:spcBef>
              <a:spcAft>
                <a:spcPts val="0"/>
              </a:spcAft>
              <a:buFont typeface="+mj-lt"/>
              <a:buAutoNum type="arabicPeriod"/>
              <a:tabLst>
                <a:tab pos="304165" algn="l"/>
                <a:tab pos="304800" algn="l"/>
              </a:tabLst>
            </a:pPr>
            <a:r>
              <a:rPr lang="fr-CA" sz="1100" dirty="0">
                <a:effectLst/>
                <a:latin typeface="Arial" panose="020B0604020202020204" pitchFamily="34" charset="0"/>
                <a:ea typeface="Arial" panose="020B0604020202020204" pitchFamily="34" charset="0"/>
              </a:rPr>
              <a:t>Prêter attention à l’orateur </a:t>
            </a:r>
            <a:endParaRPr lang="en-CA" sz="1100" dirty="0">
              <a:effectLst/>
              <a:latin typeface="Arial" panose="020B0604020202020204" pitchFamily="34" charset="0"/>
              <a:ea typeface="Arial" panose="020B0604020202020204" pitchFamily="34" charset="0"/>
            </a:endParaRPr>
          </a:p>
          <a:p>
            <a:pPr marL="742950" lvl="1" indent="-285750">
              <a:spcBef>
                <a:spcPts val="525"/>
              </a:spcBef>
              <a:spcAft>
                <a:spcPts val="0"/>
              </a:spcAft>
              <a:buFont typeface="+mj-lt"/>
              <a:buAutoNum type="arabicPeriod"/>
              <a:tabLst>
                <a:tab pos="304165" algn="l"/>
                <a:tab pos="304800" algn="l"/>
              </a:tabLst>
            </a:pPr>
            <a:r>
              <a:rPr lang="fr-CA" sz="1100" dirty="0">
                <a:effectLst/>
                <a:latin typeface="Arial" panose="020B0604020202020204" pitchFamily="34" charset="0"/>
                <a:ea typeface="Arial" panose="020B0604020202020204" pitchFamily="34" charset="0"/>
              </a:rPr>
              <a:t>Prendre la parole à tour de rôle</a:t>
            </a:r>
          </a:p>
          <a:p>
            <a:pPr marL="742950" marR="0" lvl="1" indent="-285750" algn="l" defTabSz="914400" rtl="0" eaLnBrk="1" fontAlgn="auto" latinLnBrk="0" hangingPunct="1">
              <a:lnSpc>
                <a:spcPct val="100000"/>
              </a:lnSpc>
              <a:spcBef>
                <a:spcPts val="525"/>
              </a:spcBef>
              <a:spcAft>
                <a:spcPts val="0"/>
              </a:spcAft>
              <a:buClrTx/>
              <a:buSzTx/>
              <a:buFont typeface="+mj-lt"/>
              <a:buAutoNum type="arabicPeriod"/>
              <a:tabLst>
                <a:tab pos="304165" algn="l"/>
                <a:tab pos="304800" algn="l"/>
              </a:tabLst>
              <a:defRPr/>
            </a:pPr>
            <a:r>
              <a:rPr lang="fr-CA" sz="1800" dirty="0">
                <a:effectLst/>
                <a:latin typeface="Arial" panose="020B0604020202020204" pitchFamily="34" charset="0"/>
                <a:ea typeface="Arial" panose="020B0604020202020204" pitchFamily="34" charset="0"/>
              </a:rPr>
              <a:t>Répéter ce que tu as compris</a:t>
            </a:r>
            <a:endParaRPr lang="en-CA" sz="1100" dirty="0">
              <a:effectLst/>
              <a:latin typeface="Arial" panose="020B0604020202020204" pitchFamily="34" charset="0"/>
              <a:ea typeface="Arial" panose="020B0604020202020204" pitchFamily="34" charset="0"/>
            </a:endParaRPr>
          </a:p>
          <a:p>
            <a:pPr marL="742950" lvl="1" indent="-285750">
              <a:spcBef>
                <a:spcPts val="525"/>
              </a:spcBef>
              <a:spcAft>
                <a:spcPts val="0"/>
              </a:spcAft>
              <a:buFont typeface="+mj-lt"/>
              <a:buAutoNum type="arabicPeriod"/>
              <a:tabLst>
                <a:tab pos="304165" algn="l"/>
                <a:tab pos="304800" algn="l"/>
              </a:tabLst>
            </a:pPr>
            <a:r>
              <a:rPr lang="fr-CA" sz="1100" dirty="0">
                <a:effectLst/>
                <a:latin typeface="Arial" panose="020B0604020202020204" pitchFamily="34" charset="0"/>
                <a:ea typeface="Arial" panose="020B0604020202020204" pitchFamily="34" charset="0"/>
              </a:rPr>
              <a:t>Écouter sans interrompre</a:t>
            </a:r>
            <a:endParaRPr lang="en-CA" sz="1100" dirty="0">
              <a:effectLst/>
              <a:latin typeface="Arial" panose="020B0604020202020204" pitchFamily="34" charset="0"/>
              <a:ea typeface="Arial" panose="020B0604020202020204" pitchFamily="34" charset="0"/>
            </a:endParaRPr>
          </a:p>
          <a:p>
            <a:pPr marL="742950" lvl="1" indent="-285750">
              <a:spcBef>
                <a:spcPts val="525"/>
              </a:spcBef>
              <a:buFont typeface="+mj-lt"/>
              <a:buAutoNum type="arabicPeriod"/>
              <a:tabLst>
                <a:tab pos="304165" algn="l"/>
                <a:tab pos="304800" algn="l"/>
              </a:tabLst>
            </a:pPr>
            <a:r>
              <a:rPr lang="fr-CA" sz="1100" dirty="0">
                <a:effectLst/>
                <a:latin typeface="Arial"/>
                <a:ea typeface="Arial" panose="020B0604020202020204" pitchFamily="34" charset="0"/>
                <a:cs typeface="Arial"/>
              </a:rPr>
              <a:t>Utiliser des actions pour montrer sa compréhension (comme la communication non verbale).</a:t>
            </a:r>
            <a:br>
              <a:rPr lang="fr-CA" sz="1100" dirty="0">
                <a:latin typeface="Arial"/>
                <a:ea typeface="Arial" panose="020B0604020202020204" pitchFamily="34" charset="0"/>
                <a:cs typeface="Arial"/>
              </a:rPr>
            </a:br>
            <a:endParaRPr lang="en-CA" sz="1100" dirty="0">
              <a:effectLst/>
              <a:latin typeface="Arial" panose="020B0604020202020204" pitchFamily="34" charset="0"/>
              <a:ea typeface="Arial" panose="020B0604020202020204" pitchFamily="34" charset="0"/>
            </a:endParaRPr>
          </a:p>
          <a:p>
            <a:pPr marL="342900" lvl="0" indent="-342900">
              <a:spcBef>
                <a:spcPts val="525"/>
              </a:spcBef>
              <a:buClr>
                <a:srgbClr val="0072BC"/>
              </a:buClr>
              <a:buSzPts val="1400"/>
              <a:buFont typeface="Arial" panose="020B0604020202020204" pitchFamily="34" charset="0"/>
              <a:buChar char="•"/>
              <a:tabLst>
                <a:tab pos="304165" algn="l"/>
                <a:tab pos="304800" algn="l"/>
              </a:tabLst>
            </a:pPr>
            <a:r>
              <a:rPr lang="fr-CA" sz="1100" dirty="0">
                <a:effectLst/>
                <a:latin typeface="Arial" panose="020B0604020202020204" pitchFamily="34" charset="0"/>
                <a:ea typeface="Arial" panose="020B0604020202020204" pitchFamily="34" charset="0"/>
              </a:rPr>
              <a:t>Essayez d’éviter les obstacles à l’écoute, comme :</a:t>
            </a:r>
            <a:endParaRPr lang="en-CA" sz="1100" dirty="0">
              <a:effectLst/>
              <a:latin typeface="Arial" panose="020B0604020202020204" pitchFamily="34" charset="0"/>
              <a:ea typeface="Arial" panose="020B0604020202020204" pitchFamily="34" charset="0"/>
            </a:endParaRPr>
          </a:p>
          <a:p>
            <a:pPr marL="342900" lvl="0" indent="-342900">
              <a:spcBef>
                <a:spcPts val="525"/>
              </a:spcBef>
              <a:buClr>
                <a:srgbClr val="0072BC"/>
              </a:buClr>
              <a:buSzPts val="1400"/>
              <a:buFont typeface="Arial" panose="020B0604020202020204" pitchFamily="34" charset="0"/>
              <a:buChar char="•"/>
              <a:tabLst>
                <a:tab pos="304165" algn="l"/>
                <a:tab pos="304800" algn="l"/>
              </a:tabLst>
            </a:pPr>
            <a:r>
              <a:rPr lang="fr-CA" sz="1100" b="1" dirty="0">
                <a:effectLst/>
                <a:latin typeface="Arial" panose="020B0604020202020204" pitchFamily="34" charset="0"/>
                <a:ea typeface="Arial" panose="020B0604020202020204" pitchFamily="34" charset="0"/>
              </a:rPr>
              <a:t>La comparaison </a:t>
            </a:r>
            <a:r>
              <a:rPr lang="fr-CA" sz="1100" dirty="0">
                <a:effectLst/>
                <a:latin typeface="Arial" panose="020B0604020202020204" pitchFamily="34" charset="0"/>
                <a:ea typeface="Arial" panose="020B0604020202020204" pitchFamily="34" charset="0"/>
              </a:rPr>
              <a:t>- Vous ne pouvez pas laisser entrer beaucoup de choses parce que vous êtes trop occupé à voir si vous êtes à la hauteur. </a:t>
            </a:r>
            <a:endParaRPr lang="en-CA" sz="1100" dirty="0">
              <a:effectLst/>
              <a:latin typeface="Arial" panose="020B0604020202020204" pitchFamily="34" charset="0"/>
              <a:ea typeface="Arial" panose="020B0604020202020204" pitchFamily="34" charset="0"/>
            </a:endParaRPr>
          </a:p>
          <a:p>
            <a:pPr marL="342900" lvl="0" indent="-342900">
              <a:spcBef>
                <a:spcPts val="525"/>
              </a:spcBef>
              <a:buClr>
                <a:srgbClr val="0072BC"/>
              </a:buClr>
              <a:buSzPts val="1400"/>
              <a:buFont typeface="Arial" panose="020B0604020202020204" pitchFamily="34" charset="0"/>
              <a:buChar char="•"/>
              <a:tabLst>
                <a:tab pos="304165" algn="l"/>
                <a:tab pos="304800" algn="l"/>
              </a:tabLst>
            </a:pPr>
            <a:r>
              <a:rPr lang="fr-CA" sz="1100" b="1" dirty="0">
                <a:effectLst/>
                <a:latin typeface="Arial" panose="020B0604020202020204" pitchFamily="34" charset="0"/>
                <a:ea typeface="Arial" panose="020B0604020202020204" pitchFamily="34" charset="0"/>
              </a:rPr>
              <a:t>La lecture des pensées</a:t>
            </a:r>
            <a:r>
              <a:rPr lang="fr-CA" sz="1100" dirty="0">
                <a:effectLst/>
                <a:latin typeface="Arial" panose="020B0604020202020204" pitchFamily="34" charset="0"/>
                <a:ea typeface="Arial" panose="020B0604020202020204" pitchFamily="34" charset="0"/>
              </a:rPr>
              <a:t> - Vous essayez de comprendre ce que l’autre personne pense et ressent, au lieu de l’écouter.</a:t>
            </a:r>
            <a:endParaRPr lang="en-CA" sz="1100" dirty="0">
              <a:effectLst/>
              <a:latin typeface="Arial" panose="020B0604020202020204" pitchFamily="34" charset="0"/>
              <a:ea typeface="Arial" panose="020B0604020202020204" pitchFamily="34" charset="0"/>
            </a:endParaRPr>
          </a:p>
          <a:p>
            <a:pPr marL="76200">
              <a:spcBef>
                <a:spcPts val="525"/>
              </a:spcBef>
              <a:spcAft>
                <a:spcPts val="0"/>
              </a:spcAft>
              <a:tabLst>
                <a:tab pos="304165" algn="l"/>
                <a:tab pos="304800" algn="l"/>
              </a:tabLst>
            </a:pPr>
            <a:r>
              <a:rPr lang="fr-CA" sz="1100" dirty="0">
                <a:effectLst/>
                <a:latin typeface="Arial" panose="020B0604020202020204" pitchFamily="34" charset="0"/>
                <a:ea typeface="Arial" panose="020B0604020202020204" pitchFamily="34" charset="0"/>
              </a:rPr>
              <a:t>Prendre le temps de vraiment écouter ce que dit quelqu’un peut nous aider à</a:t>
            </a:r>
            <a:r>
              <a:rPr lang="fr-CA" sz="1800" dirty="0">
                <a:effectLst/>
                <a:latin typeface="Arial" panose="020B0604020202020204" pitchFamily="34" charset="0"/>
                <a:ea typeface="Arial" panose="020B0604020202020204" pitchFamily="34" charset="0"/>
              </a:rPr>
              <a:t> démontrer un réel intérêt à comprendre leur point de vue, à favoriser les liens et à promouvoir une communication efficace. »</a:t>
            </a:r>
            <a:r>
              <a:rPr lang="en-CA" sz="1600" dirty="0">
                <a:effectLst/>
              </a:rPr>
              <a:t> </a:t>
            </a:r>
            <a:endParaRPr lang="en-CA" sz="1100" dirty="0">
              <a:effectLst/>
              <a:latin typeface="Arial" panose="020B0604020202020204" pitchFamily="34" charset="0"/>
              <a:ea typeface="Arial" panose="020B0604020202020204" pitchFamily="34" charset="0"/>
            </a:endParaRPr>
          </a:p>
          <a:p>
            <a:pPr>
              <a:spcBef>
                <a:spcPts val="20"/>
              </a:spcBef>
            </a:pPr>
            <a:r>
              <a:rPr lang="fr-CA" sz="2050" dirty="0">
                <a:effectLst/>
                <a:latin typeface="Arial" panose="020B0604020202020204" pitchFamily="34" charset="0"/>
                <a:ea typeface="Arial" panose="020B0604020202020204" pitchFamily="34" charset="0"/>
              </a:rPr>
              <a:t> </a:t>
            </a:r>
            <a:endParaRPr lang="en-CA" sz="1100"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b="0" dirty="0">
              <a:effectLst/>
              <a:latin typeface="Arial" panose="020B0604020202020204" pitchFamily="34" charset="0"/>
              <a:ea typeface="Arial" panose="020B0604020202020204" pitchFamily="34" charset="0"/>
            </a:endParaRPr>
          </a:p>
          <a:p>
            <a:endParaRPr lang="fr-CA" noProof="0" dirty="0"/>
          </a:p>
          <a:p>
            <a:endParaRPr lang="fr-CA" noProof="0" dirty="0"/>
          </a:p>
        </p:txBody>
      </p:sp>
      <p:sp>
        <p:nvSpPr>
          <p:cNvPr id="4" name="Slide Number Placeholder 3"/>
          <p:cNvSpPr>
            <a:spLocks noGrp="1"/>
          </p:cNvSpPr>
          <p:nvPr>
            <p:ph type="sldNum" sz="quarter" idx="5"/>
          </p:nvPr>
        </p:nvSpPr>
        <p:spPr/>
        <p:txBody>
          <a:bodyPr/>
          <a:lstStyle/>
          <a:p>
            <a:fld id="{8CF1EC08-273C-A34B-82C2-A0CCCB0F9D12}" type="slidenum">
              <a:rPr lang="fr-CA" smtClean="0"/>
              <a:t>12</a:t>
            </a:fld>
            <a:endParaRPr lang="fr-CA" dirty="0"/>
          </a:p>
        </p:txBody>
      </p:sp>
    </p:spTree>
    <p:extLst>
      <p:ext uri="{BB962C8B-B14F-4D97-AF65-F5344CB8AC3E}">
        <p14:creationId xmlns:p14="http://schemas.microsoft.com/office/powerpoint/2010/main" val="3673885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800" b="1" dirty="0">
                <a:solidFill>
                  <a:srgbClr val="000000"/>
                </a:solidFill>
                <a:effectLst/>
                <a:latin typeface="Arial" panose="020B0604020202020204" pitchFamily="34" charset="0"/>
                <a:ea typeface="Arial" panose="020B0604020202020204" pitchFamily="34" charset="0"/>
              </a:rPr>
              <a:t>Suggestion</a:t>
            </a:r>
            <a:r>
              <a:rPr lang="en-CA" sz="1800" b="1" dirty="0">
                <a:effectLst/>
                <a:latin typeface="Arial" panose="020B0604020202020204" pitchFamily="34" charset="0"/>
                <a:ea typeface="Arial" panose="020B0604020202020204" pitchFamily="34" charset="0"/>
              </a:rPr>
              <a:t> au personnel </a:t>
            </a:r>
            <a:r>
              <a:rPr lang="en-CA" sz="1800" b="1" dirty="0" err="1">
                <a:effectLst/>
                <a:latin typeface="Arial" panose="020B0604020202020204" pitchFamily="34" charset="0"/>
                <a:ea typeface="Arial" panose="020B0604020202020204" pitchFamily="34" charset="0"/>
              </a:rPr>
              <a:t>enseignant</a:t>
            </a:r>
            <a:r>
              <a:rPr lang="en-CA" sz="1800" b="1" dirty="0">
                <a:effectLst/>
                <a:latin typeface="Arial" panose="020B0604020202020204" pitchFamily="34" charset="0"/>
                <a:ea typeface="Arial" panose="020B0604020202020204" pitchFamily="34" charset="0"/>
              </a:rPr>
              <a:t> :</a:t>
            </a:r>
            <a:r>
              <a:rPr lang="en-CA" sz="1800" b="0" dirty="0">
                <a:effectLst/>
                <a:latin typeface="Arial" panose="020B0604020202020204" pitchFamily="34" charset="0"/>
                <a:ea typeface="Arial" panose="020B0604020202020204" pitchFamily="34" charset="0"/>
              </a:rPr>
              <a:t> « </a:t>
            </a:r>
            <a:r>
              <a:rPr lang="fr-CA" sz="1800" b="0" i="0" u="none" strike="noStrike" baseline="0" dirty="0">
                <a:solidFill>
                  <a:srgbClr val="000000"/>
                </a:solidFill>
                <a:latin typeface="Roboto" panose="02000000000000000000" pitchFamily="2" charset="0"/>
              </a:rPr>
              <a:t>Afin de communiquer efficacement, il est important que nous cadrions ce que nous avons à dire en employant le « Je », en exprimant ainsi nos sentiments ou notre point de vue, plutôt que le « Tu » qui peut être perçu comme une accusation envers l’autre personne. »</a:t>
            </a: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13</a:t>
            </a:fld>
            <a:endParaRPr lang="fr-CA" dirty="0"/>
          </a:p>
        </p:txBody>
      </p:sp>
    </p:spTree>
    <p:extLst>
      <p:ext uri="{BB962C8B-B14F-4D97-AF65-F5344CB8AC3E}">
        <p14:creationId xmlns:p14="http://schemas.microsoft.com/office/powerpoint/2010/main" val="19502698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Réponse : B</a:t>
            </a:r>
          </a:p>
          <a:p>
            <a:endParaRPr lang="fr-CA" dirty="0"/>
          </a:p>
          <a:p>
            <a:r>
              <a:rPr lang="fr-CA" sz="1800" b="1" spc="-80" dirty="0">
                <a:effectLst/>
                <a:latin typeface="Arial" panose="020B0604020202020204" pitchFamily="34" charset="0"/>
                <a:ea typeface="Arial" panose="020B0604020202020204" pitchFamily="34" charset="0"/>
              </a:rPr>
              <a:t>Suggestion au personnel enseignant  :</a:t>
            </a:r>
            <a:r>
              <a:rPr lang="fr-CA" sz="1800" spc="-80" dirty="0">
                <a:effectLst/>
                <a:latin typeface="Arial" panose="020B0604020202020204" pitchFamily="34" charset="0"/>
                <a:ea typeface="Arial" panose="020B0604020202020204" pitchFamily="34" charset="0"/>
              </a:rPr>
              <a:t> </a:t>
            </a:r>
            <a:r>
              <a:rPr lang="en-CA" sz="1800" spc="-80" dirty="0">
                <a:effectLst/>
                <a:latin typeface="Arial" panose="020B0604020202020204" pitchFamily="34" charset="0"/>
                <a:ea typeface="Arial" panose="020B0604020202020204" pitchFamily="34" charset="0"/>
              </a:rPr>
              <a:t> </a:t>
            </a:r>
            <a:r>
              <a:rPr lang="en-CA" sz="1200" b="0" dirty="0">
                <a:effectLst/>
                <a:latin typeface="Arial" panose="020B0604020202020204" pitchFamily="34" charset="0"/>
                <a:ea typeface="Arial" panose="020B0604020202020204" pitchFamily="34" charset="0"/>
              </a:rPr>
              <a:t>« </a:t>
            </a:r>
            <a:r>
              <a:rPr lang="fr-CA" dirty="0"/>
              <a:t>Lorsque nous utilisons des énoncés au « tu », les gens se mettent sur la défensive, ce qui rend difficile une conversation productive. Au lieu de cela, si nous expliquons nos sentiments en employant des « je », une conversation plus ouverte est possible. »</a:t>
            </a:r>
          </a:p>
          <a:p>
            <a:endParaRPr lang="fr-CA" dirty="0"/>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14</a:t>
            </a:fld>
            <a:endParaRPr lang="fr-CA" dirty="0"/>
          </a:p>
        </p:txBody>
      </p:sp>
    </p:spTree>
    <p:extLst>
      <p:ext uri="{BB962C8B-B14F-4D97-AF65-F5344CB8AC3E}">
        <p14:creationId xmlns:p14="http://schemas.microsoft.com/office/powerpoint/2010/main" val="18145056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L’utilisation des </a:t>
            </a:r>
            <a:r>
              <a:rPr lang="fr-CA" i="1" dirty="0"/>
              <a:t>énoncés au « je »</a:t>
            </a:r>
            <a:r>
              <a:rPr lang="fr-CA" dirty="0"/>
              <a:t> peut sembler étrange au début, mais croyez que cela aidera votre communication.</a:t>
            </a:r>
          </a:p>
          <a:p>
            <a:pPr algn="l"/>
            <a:endParaRPr lang="fr-CA" sz="1800" b="0" i="0" u="none" strike="noStrike" baseline="0" dirty="0">
              <a:solidFill>
                <a:srgbClr val="000000"/>
              </a:solidFill>
              <a:latin typeface="Roboto" panose="02000000000000000000" pitchFamily="2" charset="0"/>
            </a:endParaRPr>
          </a:p>
          <a:p>
            <a:r>
              <a:rPr lang="fr-CA" sz="1800" b="0" i="0" u="none" strike="noStrike" baseline="0" dirty="0">
                <a:solidFill>
                  <a:srgbClr val="000000"/>
                </a:solidFill>
                <a:latin typeface="Roboto" panose="02000000000000000000" pitchFamily="2" charset="0"/>
              </a:rPr>
              <a:t>Demandez aux élèves de créer un énoncé au « Je » en utilisant les messages-guides suivants. Vous pouvez demander à 2 ou 3 volontaires de fournir quelques exemples.</a:t>
            </a:r>
          </a:p>
          <a:p>
            <a:endParaRPr lang="fr-CA" sz="1800" b="0" i="0" u="none" strike="noStrike" baseline="0" dirty="0">
              <a:solidFill>
                <a:srgbClr val="000000"/>
              </a:solidFill>
              <a:latin typeface="Roboto" panose="02000000000000000000" pitchFamily="2" charset="0"/>
            </a:endParaRPr>
          </a:p>
          <a:p>
            <a:pPr marL="304800" marR="127000" indent="-228600" algn="just">
              <a:lnSpc>
                <a:spcPct val="90000"/>
              </a:lnSpc>
              <a:spcBef>
                <a:spcPts val="445"/>
              </a:spcBef>
              <a:spcAft>
                <a:spcPts val="0"/>
              </a:spcAft>
              <a:tabLst>
                <a:tab pos="304800" algn="l"/>
              </a:tabLst>
            </a:pPr>
            <a:r>
              <a:rPr lang="fr-CA" sz="1800" b="1" dirty="0">
                <a:solidFill>
                  <a:srgbClr val="000000"/>
                </a:solidFill>
                <a:effectLst/>
                <a:highlight>
                  <a:srgbClr val="FFFF00"/>
                </a:highlight>
                <a:latin typeface="Arial" panose="020B0604020202020204" pitchFamily="34" charset="0"/>
                <a:ea typeface="Arial" panose="020B0604020202020204" pitchFamily="34" charset="0"/>
              </a:rPr>
              <a:t>Example en lien avec le scénario proposé :</a:t>
            </a:r>
            <a:endParaRPr lang="en-CA" sz="1800" dirty="0">
              <a:effectLst/>
              <a:latin typeface="Arial" panose="020B0604020202020204" pitchFamily="34" charset="0"/>
              <a:ea typeface="Arial" panose="020B0604020202020204" pitchFamily="34" charset="0"/>
            </a:endParaRPr>
          </a:p>
          <a:p>
            <a:pPr marL="304800"/>
            <a:r>
              <a:rPr lang="fr-CA" sz="1800" b="0" dirty="0">
                <a:solidFill>
                  <a:srgbClr val="287F34"/>
                </a:solidFill>
                <a:effectLst/>
                <a:highlight>
                  <a:srgbClr val="FFFF00"/>
                </a:highlight>
                <a:latin typeface="Arial" panose="020B0604020202020204" pitchFamily="34" charset="0"/>
                <a:ea typeface="Arial" panose="020B0604020202020204" pitchFamily="34" charset="0"/>
              </a:rPr>
              <a:t>« Je me sens __</a:t>
            </a:r>
            <a:r>
              <a:rPr lang="fr-CA" sz="1800" b="0" dirty="0">
                <a:solidFill>
                  <a:srgbClr val="000000"/>
                </a:solidFill>
                <a:effectLst/>
                <a:highlight>
                  <a:srgbClr val="FFFF00"/>
                </a:highlight>
                <a:latin typeface="Arial" panose="020B0604020202020204" pitchFamily="34" charset="0"/>
                <a:ea typeface="Arial" panose="020B0604020202020204" pitchFamily="34" charset="0"/>
              </a:rPr>
              <a:t>humilié</a:t>
            </a:r>
            <a:r>
              <a:rPr lang="fr-CA" sz="1800" b="0" dirty="0">
                <a:solidFill>
                  <a:srgbClr val="287F34"/>
                </a:solidFill>
                <a:effectLst/>
                <a:highlight>
                  <a:srgbClr val="FFFF00"/>
                </a:highlight>
                <a:latin typeface="Arial" panose="020B0604020202020204" pitchFamily="34" charset="0"/>
                <a:ea typeface="Arial" panose="020B0604020202020204" pitchFamily="34" charset="0"/>
              </a:rPr>
              <a:t>____, lorsque _</a:t>
            </a:r>
            <a:r>
              <a:rPr lang="fr-CA" sz="1800" b="0" dirty="0">
                <a:solidFill>
                  <a:srgbClr val="000000"/>
                </a:solidFill>
                <a:effectLst/>
                <a:highlight>
                  <a:srgbClr val="FFFF00"/>
                </a:highlight>
                <a:latin typeface="Arial" panose="020B0604020202020204" pitchFamily="34" charset="0"/>
                <a:ea typeface="Arial" panose="020B0604020202020204" pitchFamily="34" charset="0"/>
              </a:rPr>
              <a:t>tu me cris après devant les autres</a:t>
            </a:r>
            <a:r>
              <a:rPr lang="fr-CA" sz="1800" b="0" dirty="0">
                <a:solidFill>
                  <a:srgbClr val="287F34"/>
                </a:solidFill>
                <a:effectLst/>
                <a:highlight>
                  <a:srgbClr val="FFFF00"/>
                </a:highlight>
                <a:latin typeface="Arial" panose="020B0604020202020204" pitchFamily="34" charset="0"/>
                <a:ea typeface="Arial" panose="020B0604020202020204" pitchFamily="34" charset="0"/>
              </a:rPr>
              <a:t>_____ parce que _</a:t>
            </a:r>
            <a:r>
              <a:rPr lang="fr-CA" sz="1800" b="0" dirty="0">
                <a:solidFill>
                  <a:srgbClr val="000000"/>
                </a:solidFill>
                <a:effectLst/>
                <a:highlight>
                  <a:srgbClr val="FFFF00"/>
                </a:highlight>
                <a:latin typeface="Arial" panose="020B0604020202020204" pitchFamily="34" charset="0"/>
                <a:ea typeface="Arial" panose="020B0604020202020204" pitchFamily="34" charset="0"/>
              </a:rPr>
              <a:t>je ne pense pas que ça concerne les autres</a:t>
            </a:r>
            <a:r>
              <a:rPr lang="fr-CA" sz="1800" b="0" dirty="0">
                <a:solidFill>
                  <a:srgbClr val="287F34"/>
                </a:solidFill>
                <a:effectLst/>
                <a:highlight>
                  <a:srgbClr val="FFFF00"/>
                </a:highlight>
                <a:latin typeface="Arial" panose="020B0604020202020204" pitchFamily="34" charset="0"/>
                <a:ea typeface="Arial" panose="020B0604020202020204" pitchFamily="34" charset="0"/>
              </a:rPr>
              <a:t>_____. La prochaine fois, __</a:t>
            </a:r>
            <a:r>
              <a:rPr lang="fr-CA" sz="1800" b="0" dirty="0">
                <a:solidFill>
                  <a:srgbClr val="000000"/>
                </a:solidFill>
                <a:effectLst/>
                <a:highlight>
                  <a:srgbClr val="FFFF00"/>
                </a:highlight>
                <a:latin typeface="Arial" panose="020B0604020202020204" pitchFamily="34" charset="0"/>
                <a:ea typeface="Arial" panose="020B0604020202020204" pitchFamily="34" charset="0"/>
              </a:rPr>
              <a:t>j’aimerais que tu me prennes de côté si tu as quelque chose à me dire à propos de mon travail</a:t>
            </a:r>
            <a:r>
              <a:rPr lang="fr-CA" sz="1800" b="0" dirty="0">
                <a:solidFill>
                  <a:srgbClr val="287F34"/>
                </a:solidFill>
                <a:effectLst/>
                <a:highlight>
                  <a:srgbClr val="FFFF00"/>
                </a:highlight>
                <a:latin typeface="Arial" panose="020B0604020202020204" pitchFamily="34" charset="0"/>
                <a:ea typeface="Arial" panose="020B0604020202020204" pitchFamily="34" charset="0"/>
              </a:rPr>
              <a:t>. »</a:t>
            </a:r>
            <a:endParaRPr lang="en-CA" sz="1800" b="0" dirty="0">
              <a:effectLst/>
              <a:latin typeface="Arial" panose="020B0604020202020204" pitchFamily="34" charset="0"/>
              <a:ea typeface="Arial" panose="020B0604020202020204" pitchFamily="34" charset="0"/>
            </a:endParaRPr>
          </a:p>
          <a:p>
            <a:endParaRPr lang="fr-CA" sz="1800" b="0" i="0" u="none" strike="noStrike" baseline="0" dirty="0">
              <a:solidFill>
                <a:srgbClr val="000000"/>
              </a:solidFill>
              <a:latin typeface="Roboto" panose="02000000000000000000" pitchFamily="2" charset="0"/>
            </a:endParaRPr>
          </a:p>
          <a:p>
            <a:endParaRPr lang="fr-CA" dirty="0"/>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15</a:t>
            </a:fld>
            <a:endParaRPr lang="fr-CA" dirty="0"/>
          </a:p>
        </p:txBody>
      </p:sp>
    </p:spTree>
    <p:extLst>
      <p:ext uri="{BB962C8B-B14F-4D97-AF65-F5344CB8AC3E}">
        <p14:creationId xmlns:p14="http://schemas.microsoft.com/office/powerpoint/2010/main" val="35849724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800" b="1" spc="-80" dirty="0">
                <a:effectLst/>
                <a:latin typeface="Arial" panose="020B0604020202020204" pitchFamily="34" charset="0"/>
                <a:ea typeface="Arial" panose="020B0604020202020204" pitchFamily="34" charset="0"/>
              </a:rPr>
              <a:t>Suggestion au personnel enseignant  :</a:t>
            </a:r>
            <a:r>
              <a:rPr lang="fr-CA" sz="1800" spc="-80" dirty="0">
                <a:effectLst/>
                <a:latin typeface="Arial" panose="020B0604020202020204" pitchFamily="34" charset="0"/>
                <a:ea typeface="Arial" panose="020B0604020202020204" pitchFamily="34" charset="0"/>
              </a:rPr>
              <a:t> </a:t>
            </a:r>
            <a:r>
              <a:rPr lang="en-CA" sz="1800" spc="-80" dirty="0">
                <a:effectLst/>
                <a:latin typeface="Arial" panose="020B0604020202020204" pitchFamily="34" charset="0"/>
                <a:ea typeface="Arial" panose="020B0604020202020204" pitchFamily="34" charset="0"/>
              </a:rPr>
              <a:t> </a:t>
            </a:r>
            <a:r>
              <a:rPr lang="en-CA" sz="1200" b="0" dirty="0">
                <a:effectLst/>
                <a:latin typeface="Arial" panose="020B0604020202020204" pitchFamily="34" charset="0"/>
                <a:ea typeface="Arial" panose="020B0604020202020204" pitchFamily="34" charset="0"/>
              </a:rPr>
              <a:t>« </a:t>
            </a:r>
            <a:r>
              <a:rPr lang="fr-CA" sz="1800" b="0" i="0" u="none" strike="noStrike" baseline="0" dirty="0">
                <a:solidFill>
                  <a:srgbClr val="000000"/>
                </a:solidFill>
                <a:latin typeface="Roboto" panose="02000000000000000000" pitchFamily="2" charset="0"/>
              </a:rPr>
              <a:t>Lorsque nous sommes en désaccord avec les autres, il est facile de s’énerver ou d’être émotif, et nos pensées non-aidantes peuvent prendre le dessus. </a:t>
            </a:r>
          </a:p>
          <a:p>
            <a:pPr lvl="0"/>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Parfois, nous réagissons de manière agressive. Nous nous concentrons uniquement sur ce que nous voulons et ce dont nous avons besoin sans tenir compte de l’autre personne.</a:t>
            </a:r>
          </a:p>
          <a:p>
            <a:pPr lvl="0"/>
            <a:endParaRPr lang="fr-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Ou bien, nous pouvons être tentés d’essayer de fuir le problème. Nous pourrions laisser l’autre personne faire ce qu’elle veut, l’éviter ou éviter le problème, ou faire semblant que tout va bien alors que ce n’est pas le cas. »</a:t>
            </a:r>
          </a:p>
          <a:p>
            <a:pPr lvl="0"/>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16</a:t>
            </a:fld>
            <a:endParaRPr lang="fr-CA" dirty="0"/>
          </a:p>
        </p:txBody>
      </p:sp>
    </p:spTree>
    <p:extLst>
      <p:ext uri="{BB962C8B-B14F-4D97-AF65-F5344CB8AC3E}">
        <p14:creationId xmlns:p14="http://schemas.microsoft.com/office/powerpoint/2010/main" val="9866088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Lisez le scénario à haute voix.</a:t>
            </a:r>
          </a:p>
          <a:p>
            <a:r>
              <a:rPr lang="fr-CA" dirty="0"/>
              <a:t>Demandez à quelques volontaires de donner quelques exemples de réponses agressives.</a:t>
            </a:r>
          </a:p>
          <a:p>
            <a:endParaRPr lang="fr-CA" dirty="0"/>
          </a:p>
          <a:p>
            <a:r>
              <a:rPr lang="fr-CA" dirty="0"/>
              <a:t>Les réponses et résultats suggérés figurent sur la diapositive suivante.</a:t>
            </a: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17</a:t>
            </a:fld>
            <a:endParaRPr lang="fr-CA" dirty="0"/>
          </a:p>
        </p:txBody>
      </p:sp>
    </p:spTree>
    <p:extLst>
      <p:ext uri="{BB962C8B-B14F-4D97-AF65-F5344CB8AC3E}">
        <p14:creationId xmlns:p14="http://schemas.microsoft.com/office/powerpoint/2010/main" val="8745042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fr-CA" sz="1800" b="0" i="0" u="none" strike="noStrike" baseline="0" dirty="0">
                <a:solidFill>
                  <a:srgbClr val="000000"/>
                </a:solidFill>
                <a:latin typeface="Roboto" panose="02000000000000000000" pitchFamily="2" charset="0"/>
              </a:rPr>
              <a:t>Demandez à un autre élève de présenter quelques exemples de réponses passives.</a:t>
            </a:r>
          </a:p>
          <a:p>
            <a:endParaRPr lang="fr-CA" dirty="0"/>
          </a:p>
          <a:p>
            <a:r>
              <a:rPr lang="fr-CA" dirty="0"/>
              <a:t>Les réponses et résultats suggérés figurent sur la diapositive suivante.</a:t>
            </a: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18</a:t>
            </a:fld>
            <a:endParaRPr lang="fr-CA" dirty="0"/>
          </a:p>
        </p:txBody>
      </p:sp>
    </p:spTree>
    <p:extLst>
      <p:ext uri="{BB962C8B-B14F-4D97-AF65-F5344CB8AC3E}">
        <p14:creationId xmlns:p14="http://schemas.microsoft.com/office/powerpoint/2010/main" val="8988437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u="none" strike="noStrike" baseline="0" dirty="0">
                <a:solidFill>
                  <a:srgbClr val="000000"/>
                </a:solidFill>
                <a:latin typeface="Roboto" panose="02000000000000000000" pitchFamily="2" charset="0"/>
              </a:rPr>
              <a:t>Demandez à un autre élève de présenter quelques exemples de réponses possibles après un petit moment pour utiliser des stratégies de communication.</a:t>
            </a:r>
          </a:p>
          <a:p>
            <a:endParaRPr lang="fr-CA" dirty="0"/>
          </a:p>
          <a:p>
            <a:r>
              <a:rPr lang="fr-CA" dirty="0"/>
              <a:t>Les réponses et résultats suggérés figurent sur la diapositive suivante.</a:t>
            </a: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19</a:t>
            </a:fld>
            <a:endParaRPr lang="fr-CA" dirty="0"/>
          </a:p>
        </p:txBody>
      </p:sp>
    </p:spTree>
    <p:extLst>
      <p:ext uri="{BB962C8B-B14F-4D97-AF65-F5344CB8AC3E}">
        <p14:creationId xmlns:p14="http://schemas.microsoft.com/office/powerpoint/2010/main" val="1951600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2</a:t>
            </a:fld>
            <a:endParaRPr lang="fr-CA" dirty="0"/>
          </a:p>
        </p:txBody>
      </p:sp>
    </p:spTree>
    <p:extLst>
      <p:ext uri="{BB962C8B-B14F-4D97-AF65-F5344CB8AC3E}">
        <p14:creationId xmlns:p14="http://schemas.microsoft.com/office/powerpoint/2010/main" val="22349695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b="1" spc="-80" dirty="0">
                <a:effectLst/>
                <a:latin typeface="Arial" panose="020B0604020202020204" pitchFamily="34" charset="0"/>
                <a:ea typeface="Arial" panose="020B0604020202020204" pitchFamily="34" charset="0"/>
              </a:rPr>
              <a:t>Suggestion au personnel enseignant  :</a:t>
            </a:r>
            <a:r>
              <a:rPr lang="fr-CA" sz="1200" spc="-80" dirty="0">
                <a:effectLst/>
                <a:latin typeface="Arial" panose="020B0604020202020204" pitchFamily="34" charset="0"/>
                <a:ea typeface="Arial" panose="020B0604020202020204" pitchFamily="34" charset="0"/>
              </a:rPr>
              <a:t> </a:t>
            </a:r>
            <a:r>
              <a:rPr lang="en-CA" sz="1200" spc="-80" dirty="0">
                <a:effectLst/>
                <a:latin typeface="Arial" panose="020B0604020202020204" pitchFamily="34" charset="0"/>
                <a:ea typeface="Arial" panose="020B0604020202020204" pitchFamily="34" charset="0"/>
              </a:rPr>
              <a:t> </a:t>
            </a:r>
            <a:r>
              <a:rPr lang="en-CA" sz="1000" b="0" dirty="0">
                <a:effectLst/>
                <a:latin typeface="Arial" panose="020B0604020202020204" pitchFamily="34" charset="0"/>
                <a:ea typeface="Arial" panose="020B0604020202020204" pitchFamily="34" charset="0"/>
              </a:rPr>
              <a:t>« </a:t>
            </a:r>
            <a:r>
              <a:rPr lang="fr-CA" dirty="0"/>
              <a:t>Ni une réponse agressive, ni une réponse passive ne donnent les meilleurs résultats. Afin de gérer efficacement les conflits, nous pouvons utiliser une communication efficace. Il existe en fait des mesures que nous pouvons prendre pour aider à résoudre efficacement les problèmes. (Note à l’enseignant : si un conflit est lié à l’intimidation, un adulte doit intervenir). »</a:t>
            </a:r>
          </a:p>
          <a:p>
            <a:endParaRPr lang="fr-CA" dirty="0"/>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20</a:t>
            </a:fld>
            <a:endParaRPr lang="fr-CA" dirty="0"/>
          </a:p>
        </p:txBody>
      </p:sp>
    </p:spTree>
    <p:extLst>
      <p:ext uri="{BB962C8B-B14F-4D97-AF65-F5344CB8AC3E}">
        <p14:creationId xmlns:p14="http://schemas.microsoft.com/office/powerpoint/2010/main" val="18876915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noProof="0" dirty="0"/>
          </a:p>
          <a:p>
            <a:r>
              <a:rPr lang="fr-CA" sz="1800" b="0" i="0" u="none" strike="noStrike" baseline="0" dirty="0">
                <a:solidFill>
                  <a:srgbClr val="000000"/>
                </a:solidFill>
                <a:latin typeface="Roboto" panose="02000000000000000000" pitchFamily="2" charset="0"/>
              </a:rPr>
              <a:t>Demandez aux élèves de suivre les étapes et de décider de ce qu’ils feraient ou diraient. </a:t>
            </a:r>
          </a:p>
          <a:p>
            <a:pPr algn="l"/>
            <a:endParaRPr lang="fr-CA" sz="1800" b="0" i="0" u="none" strike="noStrike" baseline="0" dirty="0">
              <a:solidFill>
                <a:srgbClr val="000000"/>
              </a:solidFill>
              <a:latin typeface="Roboto" panose="02000000000000000000" pitchFamily="2" charset="0"/>
            </a:endParaRPr>
          </a:p>
          <a:p>
            <a:r>
              <a:rPr lang="fr-CA" sz="1800" b="0" i="0" u="none" strike="noStrike" baseline="0" dirty="0">
                <a:solidFill>
                  <a:srgbClr val="000000"/>
                </a:solidFill>
                <a:latin typeface="Roboto" panose="02000000000000000000" pitchFamily="2" charset="0"/>
              </a:rPr>
              <a:t>Faites un retour après l’activité. </a:t>
            </a:r>
          </a:p>
          <a:p>
            <a:endParaRPr lang="fr-CA" sz="1800" b="0" i="0" u="none" strike="noStrike" baseline="0" dirty="0">
              <a:solidFill>
                <a:srgbClr val="000000"/>
              </a:solidFill>
              <a:latin typeface="Roboto" panose="02000000000000000000" pitchFamily="2"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21</a:t>
            </a:fld>
            <a:endParaRPr lang="fr-CA" dirty="0"/>
          </a:p>
        </p:txBody>
      </p:sp>
    </p:spTree>
    <p:extLst>
      <p:ext uri="{BB962C8B-B14F-4D97-AF65-F5344CB8AC3E}">
        <p14:creationId xmlns:p14="http://schemas.microsoft.com/office/powerpoint/2010/main" val="27226185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800" b="0" i="0" u="none" strike="noStrike" baseline="0" dirty="0">
                <a:solidFill>
                  <a:srgbClr val="000000"/>
                </a:solidFill>
                <a:latin typeface="Roboto" panose="02000000000000000000" pitchFamily="2" charset="0"/>
              </a:rPr>
              <a:t>Examinez la diapositive suggérant des exemples de stratégies de communication à adopter si ton employeur te  donne des commentaires négatifs. </a:t>
            </a: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22</a:t>
            </a:fld>
            <a:endParaRPr lang="fr-CA" dirty="0"/>
          </a:p>
        </p:txBody>
      </p:sp>
    </p:spTree>
    <p:extLst>
      <p:ext uri="{BB962C8B-B14F-4D97-AF65-F5344CB8AC3E}">
        <p14:creationId xmlns:p14="http://schemas.microsoft.com/office/powerpoint/2010/main" val="35218757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fr-CA" sz="1200" b="0" i="0" u="none" strike="noStrike" baseline="0" dirty="0">
                <a:solidFill>
                  <a:srgbClr val="000000"/>
                </a:solidFill>
                <a:latin typeface="Roboto" panose="02000000000000000000" pitchFamily="2" charset="0"/>
              </a:rPr>
              <a:t>Discussion en petits groupes de quatre élèves. Demandez aux élèves de formuler des réponses au scenario proposé</a:t>
            </a:r>
            <a:r>
              <a:rPr lang="fr-CA" sz="1200" kern="1200" noProof="0" dirty="0">
                <a:solidFill>
                  <a:schemeClr val="tx1"/>
                </a:solidFill>
                <a:effectLst/>
                <a:latin typeface="+mn-lt"/>
                <a:ea typeface="+mn-ea"/>
                <a:cs typeface="+mn-cs"/>
              </a:rPr>
              <a:t>.</a:t>
            </a:r>
          </a:p>
          <a:p>
            <a:pPr lvl="0"/>
            <a:endParaRPr lang="fr-CA" sz="1200" kern="1200" noProof="0" dirty="0">
              <a:solidFill>
                <a:schemeClr val="tx1"/>
              </a:solidFill>
              <a:effectLst/>
              <a:latin typeface="+mn-lt"/>
              <a:ea typeface="+mn-ea"/>
              <a:cs typeface="+mn-cs"/>
            </a:endParaRPr>
          </a:p>
          <a:p>
            <a:r>
              <a:rPr lang="fr-CA" sz="1200" b="0" i="0" u="none" strike="noStrike" baseline="0" dirty="0">
                <a:solidFill>
                  <a:srgbClr val="000000"/>
                </a:solidFill>
                <a:latin typeface="Roboto" panose="02000000000000000000" pitchFamily="2" charset="0"/>
              </a:rPr>
              <a:t>Faites un retour après l’activité. </a:t>
            </a:r>
          </a:p>
          <a:p>
            <a:endParaRPr lang="fr-CA" noProof="0" dirty="0"/>
          </a:p>
        </p:txBody>
      </p:sp>
      <p:sp>
        <p:nvSpPr>
          <p:cNvPr id="4" name="Slide Number Placeholder 3"/>
          <p:cNvSpPr>
            <a:spLocks noGrp="1"/>
          </p:cNvSpPr>
          <p:nvPr>
            <p:ph type="sldNum" sz="quarter" idx="5"/>
          </p:nvPr>
        </p:nvSpPr>
        <p:spPr/>
        <p:txBody>
          <a:bodyPr/>
          <a:lstStyle/>
          <a:p>
            <a:fld id="{8CF1EC08-273C-A34B-82C2-A0CCCB0F9D12}" type="slidenum">
              <a:rPr lang="fr-CA" smtClean="0"/>
              <a:t>23</a:t>
            </a:fld>
            <a:endParaRPr lang="fr-CA" dirty="0"/>
          </a:p>
        </p:txBody>
      </p:sp>
    </p:spTree>
    <p:extLst>
      <p:ext uri="{BB962C8B-B14F-4D97-AF65-F5344CB8AC3E}">
        <p14:creationId xmlns:p14="http://schemas.microsoft.com/office/powerpoint/2010/main" val="1703146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800" b="0" i="0" u="none" strike="noStrike" baseline="0" dirty="0">
                <a:solidFill>
                  <a:srgbClr val="000000"/>
                </a:solidFill>
                <a:latin typeface="Roboto" panose="02000000000000000000" pitchFamily="2" charset="0"/>
              </a:rPr>
              <a:t>Invitez quatre volontaires à lire la phrase suivante à haute voix. </a:t>
            </a:r>
          </a:p>
          <a:p>
            <a:endParaRPr lang="fr-CA" sz="1800" b="0" i="0" u="none" strike="noStrike" baseline="0" dirty="0">
              <a:solidFill>
                <a:srgbClr val="000000"/>
              </a:solidFill>
              <a:latin typeface="Roboto" panose="02000000000000000000" pitchFamily="2" charset="0"/>
            </a:endParaRPr>
          </a:p>
          <a:p>
            <a:r>
              <a:rPr lang="fr-CA" sz="1800" b="0" i="0" u="none" strike="noStrike" baseline="0" dirty="0">
                <a:solidFill>
                  <a:srgbClr val="000000"/>
                </a:solidFill>
                <a:latin typeface="Roboto" panose="02000000000000000000" pitchFamily="2" charset="0"/>
              </a:rPr>
              <a:t>Demandez au premier volontaire de lire cette phrase à la classe.</a:t>
            </a:r>
          </a:p>
          <a:p>
            <a:endParaRPr lang="fr-CA" sz="1800" b="0" i="0" u="none" strike="noStrike" baseline="0" dirty="0">
              <a:solidFill>
                <a:srgbClr val="000000"/>
              </a:solidFill>
              <a:latin typeface="Roboto" panose="02000000000000000000" pitchFamily="2" charset="0"/>
            </a:endParaRPr>
          </a:p>
          <a:p>
            <a:r>
              <a:rPr lang="fr-CA" sz="1800" b="0" i="0" u="none" strike="noStrike" baseline="0" dirty="0">
                <a:solidFill>
                  <a:srgbClr val="000000"/>
                </a:solidFill>
                <a:latin typeface="Roboto" panose="02000000000000000000" pitchFamily="2" charset="0"/>
              </a:rPr>
              <a:t>Sur les diapositives 4, 5 et 6, demandez aux volontaires de mettre l’accent sur le mot souligné.</a:t>
            </a: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3</a:t>
            </a:fld>
            <a:endParaRPr lang="fr-CA" dirty="0"/>
          </a:p>
        </p:txBody>
      </p:sp>
    </p:spTree>
    <p:extLst>
      <p:ext uri="{BB962C8B-B14F-4D97-AF65-F5344CB8AC3E}">
        <p14:creationId xmlns:p14="http://schemas.microsoft.com/office/powerpoint/2010/main" val="4098574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u="none" strike="noStrike" baseline="0" dirty="0">
                <a:solidFill>
                  <a:srgbClr val="000000"/>
                </a:solidFill>
                <a:latin typeface="Roboto" panose="02000000000000000000" pitchFamily="2" charset="0"/>
              </a:rPr>
              <a:t>Demandez au volontaire suivant de lire la phrase à haute voix et de mettre l’accent sur le mot souligné.</a:t>
            </a:r>
          </a:p>
          <a:p>
            <a:pPr>
              <a:defRPr/>
            </a:pPr>
            <a:r>
              <a:rPr lang="fr-CA" sz="1200" b="0" i="0" u="none" strike="noStrike" baseline="0" dirty="0">
                <a:solidFill>
                  <a:srgbClr val="000000"/>
                </a:solidFill>
                <a:latin typeface="Roboto"/>
                <a:ea typeface="Roboto"/>
                <a:cs typeface="Roboto"/>
              </a:rPr>
              <a:t>« </a:t>
            </a:r>
            <a:r>
              <a:rPr lang="fr-CA" sz="1200" b="0" i="0" u="sng" strike="noStrike" baseline="0" dirty="0">
                <a:solidFill>
                  <a:srgbClr val="000000"/>
                </a:solidFill>
                <a:latin typeface="Roboto"/>
                <a:ea typeface="Roboto"/>
                <a:cs typeface="Roboto"/>
              </a:rPr>
              <a:t>Je</a:t>
            </a:r>
            <a:r>
              <a:rPr lang="fr-CA" sz="1200" b="0" i="0" strike="noStrike" baseline="0" dirty="0">
                <a:solidFill>
                  <a:srgbClr val="000000"/>
                </a:solidFill>
                <a:latin typeface="Roboto"/>
                <a:ea typeface="Roboto"/>
                <a:cs typeface="Roboto"/>
              </a:rPr>
              <a:t> </a:t>
            </a:r>
            <a:r>
              <a:rPr lang="fr-CA" sz="1200" b="0" i="0" u="none" strike="noStrike" baseline="0" dirty="0">
                <a:solidFill>
                  <a:srgbClr val="000000"/>
                </a:solidFill>
                <a:latin typeface="Roboto"/>
                <a:ea typeface="Roboto"/>
                <a:cs typeface="Roboto"/>
              </a:rPr>
              <a:t>n’ai jamais dit que je m’ennuyais. » (Je ne l’ai jamais dit, mais quelqu’un d’autre l’a dit);</a:t>
            </a:r>
            <a:r>
              <a:rPr lang="en-CA" dirty="0"/>
              <a:t> </a:t>
            </a:r>
            <a:endParaRPr lang="en-CA" sz="1400" kern="1200" dirty="0">
              <a:solidFill>
                <a:schemeClr val="tx1"/>
              </a:solidFill>
              <a:effectLst/>
              <a:latin typeface="+mn-lt"/>
              <a:ea typeface="+mn-ea"/>
              <a:cs typeface="+mn-cs"/>
            </a:endParaRP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4</a:t>
            </a:fld>
            <a:endParaRPr lang="fr-CA" dirty="0"/>
          </a:p>
        </p:txBody>
      </p:sp>
    </p:spTree>
    <p:extLst>
      <p:ext uri="{BB962C8B-B14F-4D97-AF65-F5344CB8AC3E}">
        <p14:creationId xmlns:p14="http://schemas.microsoft.com/office/powerpoint/2010/main" val="1362572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u="none" strike="noStrike" baseline="0" dirty="0">
                <a:solidFill>
                  <a:srgbClr val="000000"/>
                </a:solidFill>
                <a:latin typeface="Roboto" panose="02000000000000000000" pitchFamily="2" charset="0"/>
              </a:rPr>
              <a:t>Demandez au volontaire suivant de lire la phrase à haute voix et de mettre l'accent sur le mot souligné.</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b="0" i="0" u="none" strike="noStrike" baseline="0" dirty="0">
              <a:solidFill>
                <a:srgbClr val="000000"/>
              </a:solidFill>
              <a:latin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u="none" strike="noStrike" baseline="0" dirty="0">
                <a:solidFill>
                  <a:srgbClr val="000000"/>
                </a:solidFill>
                <a:latin typeface="Roboto" panose="02000000000000000000" pitchFamily="2" charset="0"/>
              </a:rPr>
              <a:t>« Je n’ai </a:t>
            </a:r>
            <a:r>
              <a:rPr lang="fr-CA" sz="1200" b="0" i="0" u="sng" strike="noStrike" baseline="0" dirty="0">
                <a:solidFill>
                  <a:srgbClr val="000000"/>
                </a:solidFill>
                <a:latin typeface="Roboto" panose="02000000000000000000" pitchFamily="2" charset="0"/>
              </a:rPr>
              <a:t>jamais </a:t>
            </a:r>
            <a:r>
              <a:rPr lang="fr-CA" sz="1200" b="0" i="0" u="none" strike="noStrike" baseline="0" dirty="0">
                <a:solidFill>
                  <a:srgbClr val="000000"/>
                </a:solidFill>
                <a:latin typeface="Roboto" panose="02000000000000000000" pitchFamily="2" charset="0"/>
              </a:rPr>
              <a:t>dit que je m’ennuyais. » (Je ne l’ai jamais, au grand jamais, dit); </a:t>
            </a: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5</a:t>
            </a:fld>
            <a:endParaRPr lang="fr-CA" dirty="0"/>
          </a:p>
        </p:txBody>
      </p:sp>
    </p:spTree>
    <p:extLst>
      <p:ext uri="{BB962C8B-B14F-4D97-AF65-F5344CB8AC3E}">
        <p14:creationId xmlns:p14="http://schemas.microsoft.com/office/powerpoint/2010/main" val="2413595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marR="0" lvl="2" indent="0" algn="l" defTabSz="914400" rtl="0" eaLnBrk="1" fontAlgn="auto" latinLnBrk="0" hangingPunct="1">
              <a:lnSpc>
                <a:spcPct val="100000"/>
              </a:lnSpc>
              <a:spcBef>
                <a:spcPts val="0"/>
              </a:spcBef>
              <a:spcAft>
                <a:spcPts val="0"/>
              </a:spcAft>
              <a:buClrTx/>
              <a:buSzTx/>
              <a:buFontTx/>
              <a:buNone/>
              <a:tabLst/>
              <a:defRPr/>
            </a:pPr>
            <a:r>
              <a:rPr lang="fr-CA" sz="1800" b="0" i="0" u="none" strike="noStrike" baseline="0" dirty="0">
                <a:solidFill>
                  <a:srgbClr val="000000"/>
                </a:solidFill>
                <a:latin typeface="Roboto" panose="02000000000000000000" pitchFamily="2" charset="0"/>
              </a:rPr>
              <a:t>Demandez au volontaire suivant de lire la phrase à haute voix et de mettre l'accent sur le mot souligné.</a:t>
            </a:r>
          </a:p>
          <a:p>
            <a:pPr lvl="2"/>
            <a:endParaRPr lang="fr-CA" sz="1800" b="0" i="0" u="none" strike="noStrike" baseline="0" dirty="0">
              <a:solidFill>
                <a:srgbClr val="000000"/>
              </a:solidFill>
              <a:latin typeface="Roboto" panose="02000000000000000000" pitchFamily="2" charset="0"/>
            </a:endParaRPr>
          </a:p>
          <a:p>
            <a:pPr lvl="2"/>
            <a:r>
              <a:rPr lang="fr-CA" sz="1800" b="0" i="0" u="none" strike="noStrike" baseline="0" dirty="0">
                <a:solidFill>
                  <a:srgbClr val="000000"/>
                </a:solidFill>
                <a:latin typeface="Roboto"/>
                <a:ea typeface="Roboto"/>
                <a:cs typeface="Roboto"/>
              </a:rPr>
              <a:t>« Je n’ai jamais </a:t>
            </a:r>
            <a:r>
              <a:rPr lang="fr-CA" sz="1800" b="0" i="0" u="sng" strike="noStrike" baseline="0" dirty="0">
                <a:solidFill>
                  <a:srgbClr val="000000"/>
                </a:solidFill>
                <a:latin typeface="Roboto"/>
                <a:ea typeface="Roboto"/>
                <a:cs typeface="Roboto"/>
              </a:rPr>
              <a:t>dit</a:t>
            </a:r>
            <a:r>
              <a:rPr lang="fr-CA" sz="1800" b="0" i="0" strike="noStrike" baseline="0" dirty="0">
                <a:solidFill>
                  <a:srgbClr val="000000"/>
                </a:solidFill>
                <a:latin typeface="Roboto"/>
                <a:ea typeface="Roboto"/>
                <a:cs typeface="Roboto"/>
              </a:rPr>
              <a:t> </a:t>
            </a:r>
            <a:r>
              <a:rPr lang="fr-CA" sz="1800" b="0" i="0" u="none" strike="noStrike" baseline="0" dirty="0">
                <a:solidFill>
                  <a:srgbClr val="000000"/>
                </a:solidFill>
                <a:latin typeface="Roboto"/>
                <a:ea typeface="Roboto"/>
                <a:cs typeface="Roboto"/>
              </a:rPr>
              <a:t>que je m’ennuyais. » (Je ne l’ai jamais dit, mais je l’ai pensé).</a:t>
            </a:r>
            <a:r>
              <a:rPr lang="fr-CA" sz="1800" dirty="0">
                <a:solidFill>
                  <a:srgbClr val="000000"/>
                </a:solidFill>
                <a:latin typeface="Roboto"/>
                <a:ea typeface="Roboto"/>
                <a:cs typeface="Roboto"/>
              </a:rPr>
              <a:t> </a:t>
            </a:r>
            <a:endParaRPr lang="fr-CA" sz="1800" b="0" i="0" u="none" strike="noStrike" baseline="0" dirty="0">
              <a:solidFill>
                <a:srgbClr val="000000"/>
              </a:solidFill>
              <a:latin typeface="Roboto" panose="02000000000000000000" pitchFamily="2" charset="0"/>
              <a:ea typeface="Roboto"/>
              <a:cs typeface="Roboto"/>
            </a:endParaRPr>
          </a:p>
          <a:p>
            <a:endParaRPr lang="fr-CA" sz="1800" b="0" i="0" u="none" strike="noStrike" baseline="0" dirty="0">
              <a:solidFill>
                <a:srgbClr val="000000"/>
              </a:solidFill>
              <a:latin typeface="Roboto" panose="02000000000000000000" pitchFamily="2" charset="0"/>
            </a:endParaRPr>
          </a:p>
          <a:p>
            <a:endParaRPr lang="fr-CA" sz="1800" b="0" i="0" u="none" strike="noStrike" baseline="0" dirty="0">
              <a:solidFill>
                <a:srgbClr val="000000"/>
              </a:solidFill>
              <a:latin typeface="Roboto" panose="02000000000000000000" pitchFamily="2" charset="0"/>
            </a:endParaRPr>
          </a:p>
          <a:p>
            <a:pPr lvl="2"/>
            <a:endParaRPr lang="en-CA" sz="140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6</a:t>
            </a:fld>
            <a:endParaRPr lang="fr-CA" dirty="0"/>
          </a:p>
        </p:txBody>
      </p:sp>
    </p:spTree>
    <p:extLst>
      <p:ext uri="{BB962C8B-B14F-4D97-AF65-F5344CB8AC3E}">
        <p14:creationId xmlns:p14="http://schemas.microsoft.com/office/powerpoint/2010/main" val="23643191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800" b="0" i="0" u="none" strike="noStrike" baseline="0" dirty="0">
                <a:solidFill>
                  <a:srgbClr val="000000"/>
                </a:solidFill>
                <a:latin typeface="Roboto" panose="02000000000000000000" pitchFamily="2" charset="0"/>
              </a:rPr>
              <a:t>Faites un bilan de l’activité en soulignant que la communication est une partie essentielle de la vie, mais qu’elle peut causer des malentendus. Même juste une légère inflexion de ton peut changer ce qu’on veut dire. Aujourd’hui, nous allons en apprendre davantage sur ces habiletés et les mettre en pratique. </a:t>
            </a:r>
          </a:p>
          <a:p>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7</a:t>
            </a:fld>
            <a:endParaRPr lang="fr-CA" dirty="0"/>
          </a:p>
        </p:txBody>
      </p:sp>
    </p:spTree>
    <p:extLst>
      <p:ext uri="{BB962C8B-B14F-4D97-AF65-F5344CB8AC3E}">
        <p14:creationId xmlns:p14="http://schemas.microsoft.com/office/powerpoint/2010/main" val="5744403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800" b="1" i="0" dirty="0">
                <a:solidFill>
                  <a:srgbClr val="000000"/>
                </a:solidFill>
                <a:effectLst/>
                <a:latin typeface="Arial"/>
                <a:cs typeface="Arial"/>
              </a:rPr>
              <a:t>Suggestion au personnel enseignant</a:t>
            </a:r>
            <a:r>
              <a:rPr lang="fr-CA" sz="1800" b="1" dirty="0">
                <a:solidFill>
                  <a:srgbClr val="000000"/>
                </a:solidFill>
                <a:latin typeface="Arial"/>
                <a:cs typeface="Arial"/>
              </a:rPr>
              <a:t> </a:t>
            </a:r>
            <a:r>
              <a:rPr lang="fr-CA" sz="1800" b="0" i="0" dirty="0">
                <a:solidFill>
                  <a:srgbClr val="000000"/>
                </a:solidFill>
                <a:effectLst/>
                <a:latin typeface="Arial"/>
                <a:cs typeface="Arial"/>
              </a:rPr>
              <a:t>: « </a:t>
            </a:r>
            <a:r>
              <a:rPr lang="fr-CA" sz="1200" kern="1200" dirty="0">
                <a:solidFill>
                  <a:schemeClr val="tx1"/>
                </a:solidFill>
                <a:effectLst/>
                <a:latin typeface="+mn-lt"/>
                <a:ea typeface="+mn-ea"/>
                <a:cs typeface="+mn-cs"/>
              </a:rPr>
              <a:t>On ne saurait trop insister sur l’importance de la communication dans nos vies. Elle est essentielle pour nos relations avec notre famille, nos amis, à l’école et au travail. Lorsque nous apprenons à communiquer efficacement, nous réussissons mieux dans ces contextes.</a:t>
            </a:r>
          </a:p>
          <a:p>
            <a:pPr lvl="0"/>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Nos pensées, nos émotions et nos actions peuvent avoir un impact sur notre capacité à communiquer efficacement.</a:t>
            </a:r>
          </a:p>
          <a:p>
            <a:pPr lvl="0"/>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La communication est beaucoup plus complexe que nous ne le pensons. Elle fait intervenir de nombreux facteurs : notre vision, notre audition, notre ton, notre langage corporel, nos émotions et nos pensées. »</a:t>
            </a:r>
          </a:p>
          <a:p>
            <a:pPr lvl="0"/>
            <a:endParaRPr lang="fr-CA" sz="1200" kern="1200" dirty="0">
              <a:solidFill>
                <a:schemeClr val="tx1"/>
              </a:solidFill>
              <a:effectLst/>
              <a:latin typeface="+mn-lt"/>
              <a:ea typeface="+mn-ea"/>
              <a:cs typeface="+mn-cs"/>
            </a:endParaRPr>
          </a:p>
          <a:p>
            <a:pPr lvl="0"/>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8</a:t>
            </a:fld>
            <a:endParaRPr lang="fr-CA" dirty="0"/>
          </a:p>
        </p:txBody>
      </p:sp>
    </p:spTree>
    <p:extLst>
      <p:ext uri="{BB962C8B-B14F-4D97-AF65-F5344CB8AC3E}">
        <p14:creationId xmlns:p14="http://schemas.microsoft.com/office/powerpoint/2010/main" val="3080169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800" b="1" dirty="0">
                <a:solidFill>
                  <a:srgbClr val="000000"/>
                </a:solidFill>
                <a:effectLst/>
                <a:latin typeface="Arial"/>
                <a:ea typeface="Arial" panose="020B0604020202020204" pitchFamily="34" charset="0"/>
                <a:cs typeface="Arial"/>
              </a:rPr>
              <a:t>Suggestion</a:t>
            </a:r>
            <a:r>
              <a:rPr lang="en-CA" sz="2800" b="1" dirty="0">
                <a:effectLst/>
              </a:rPr>
              <a:t> au personnel </a:t>
            </a:r>
            <a:r>
              <a:rPr lang="en-CA" sz="2800" b="1" dirty="0" err="1">
                <a:effectLst/>
              </a:rPr>
              <a:t>enseignant</a:t>
            </a:r>
            <a:r>
              <a:rPr lang="en-CA" sz="2800" b="1" dirty="0"/>
              <a:t> </a:t>
            </a:r>
            <a:r>
              <a:rPr lang="en-CA" sz="2800" b="1" dirty="0">
                <a:effectLst/>
              </a:rPr>
              <a:t>: </a:t>
            </a:r>
            <a:r>
              <a:rPr lang="fr-CA" sz="2800" b="1" noProof="0" dirty="0">
                <a:effectLst/>
              </a:rPr>
              <a:t>« </a:t>
            </a:r>
            <a:r>
              <a:rPr lang="fr-CA" sz="1800" b="0" i="0" u="none" strike="noStrike" baseline="0" dirty="0">
                <a:solidFill>
                  <a:srgbClr val="000000"/>
                </a:solidFill>
                <a:latin typeface="Roboto"/>
                <a:ea typeface="Roboto"/>
                <a:cs typeface="Roboto"/>
              </a:rPr>
              <a:t>La communication n’a pas toujours lieu verbalement.</a:t>
            </a:r>
            <a:r>
              <a:rPr lang="fr-CA" sz="1800" dirty="0">
                <a:solidFill>
                  <a:srgbClr val="000000"/>
                </a:solidFill>
                <a:latin typeface="Roboto"/>
                <a:ea typeface="Roboto"/>
                <a:cs typeface="Roboto"/>
              </a:rPr>
              <a:t> </a:t>
            </a:r>
            <a:endParaRPr lang="fr-CA" sz="1800" b="0" i="0" u="none" strike="noStrike" baseline="0" dirty="0">
              <a:solidFill>
                <a:srgbClr val="000000"/>
              </a:solidFill>
              <a:latin typeface="Roboto" panose="02000000000000000000" pitchFamily="2" charset="0"/>
            </a:endParaRPr>
          </a:p>
          <a:p>
            <a:pPr algn="l"/>
            <a:endParaRPr lang="fr-CA" sz="1800" b="0" i="0" u="none" strike="noStrike" baseline="0" dirty="0">
              <a:solidFill>
                <a:srgbClr val="000000"/>
              </a:solidFill>
              <a:latin typeface="Roboto" panose="02000000000000000000" pitchFamily="2" charset="0"/>
            </a:endParaRPr>
          </a:p>
          <a:p>
            <a:r>
              <a:rPr lang="fr-CA" sz="1800" b="0" i="0" u="none" strike="noStrike" baseline="0" dirty="0">
                <a:solidFill>
                  <a:srgbClr val="000000"/>
                </a:solidFill>
                <a:latin typeface="Roboto" panose="02000000000000000000" pitchFamily="2" charset="0"/>
              </a:rPr>
              <a:t>Rappelez-vous de l’activité du début de la leçon (« Je n’ai jamais dit que je m’ennuyais ») au cours de laquelle nous avons réalisé que le ton de la voix jouait un rôle très important dans la communication. </a:t>
            </a:r>
          </a:p>
          <a:p>
            <a:endParaRPr lang="fr-CA" sz="1800" b="0" i="0" u="none" strike="noStrike" baseline="0" dirty="0">
              <a:solidFill>
                <a:srgbClr val="000000"/>
              </a:solidFill>
              <a:latin typeface="Roboto" panose="02000000000000000000" pitchFamily="2" charset="0"/>
            </a:endParaRPr>
          </a:p>
          <a:p>
            <a:r>
              <a:rPr lang="fr-CA" sz="1800" b="0" i="0" u="none" strike="noStrike" baseline="0" dirty="0">
                <a:solidFill>
                  <a:srgbClr val="000000"/>
                </a:solidFill>
                <a:latin typeface="Roboto" panose="02000000000000000000" pitchFamily="2" charset="0"/>
              </a:rPr>
              <a:t>Il en va de même pour le langage corporel. »</a:t>
            </a:r>
          </a:p>
        </p:txBody>
      </p:sp>
      <p:sp>
        <p:nvSpPr>
          <p:cNvPr id="4" name="Slide Number Placeholder 3"/>
          <p:cNvSpPr>
            <a:spLocks noGrp="1"/>
          </p:cNvSpPr>
          <p:nvPr>
            <p:ph type="sldNum" sz="quarter" idx="5"/>
          </p:nvPr>
        </p:nvSpPr>
        <p:spPr/>
        <p:txBody>
          <a:bodyPr/>
          <a:lstStyle/>
          <a:p>
            <a:fld id="{8CF1EC08-273C-A34B-82C2-A0CCCB0F9D12}" type="slidenum">
              <a:rPr lang="fr-CA" smtClean="0"/>
              <a:t>9</a:t>
            </a:fld>
            <a:endParaRPr lang="fr-CA" dirty="0"/>
          </a:p>
        </p:txBody>
      </p:sp>
    </p:spTree>
    <p:extLst>
      <p:ext uri="{BB962C8B-B14F-4D97-AF65-F5344CB8AC3E}">
        <p14:creationId xmlns:p14="http://schemas.microsoft.com/office/powerpoint/2010/main" val="26504529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F3E311F-BB24-5342-D209-B75A5F6B13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73" y="4292218"/>
            <a:ext cx="12196074" cy="1455159"/>
          </a:xfrm>
          <a:prstGeom prst="rect">
            <a:avLst/>
          </a:prstGeom>
        </p:spPr>
      </p:pic>
      <p:sp>
        <p:nvSpPr>
          <p:cNvPr id="2" name="Title 1">
            <a:extLst>
              <a:ext uri="{FF2B5EF4-FFF2-40B4-BE49-F238E27FC236}">
                <a16:creationId xmlns:a16="http://schemas.microsoft.com/office/drawing/2014/main" id="{D2165C38-2EB8-4069-872F-1DF1FFB80C34}"/>
              </a:ext>
            </a:extLst>
          </p:cNvPr>
          <p:cNvSpPr>
            <a:spLocks noGrp="1"/>
          </p:cNvSpPr>
          <p:nvPr>
            <p:ph type="ctrTitle"/>
          </p:nvPr>
        </p:nvSpPr>
        <p:spPr>
          <a:xfrm>
            <a:off x="2898338" y="1616424"/>
            <a:ext cx="9144000" cy="2387600"/>
          </a:xfrm>
        </p:spPr>
        <p:txBody>
          <a:bodyPr anchor="b"/>
          <a:lstStyle>
            <a:lvl1pPr algn="r">
              <a:defRPr sz="6000" b="1">
                <a:solidFill>
                  <a:srgbClr val="40008D"/>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pic>
        <p:nvPicPr>
          <p:cNvPr id="7" name="image2.png">
            <a:extLst>
              <a:ext uri="{FF2B5EF4-FFF2-40B4-BE49-F238E27FC236}">
                <a16:creationId xmlns:a16="http://schemas.microsoft.com/office/drawing/2014/main" id="{5AA94504-A0FB-48B0-A40C-35C174792A32}"/>
              </a:ext>
            </a:extLst>
          </p:cNvPr>
          <p:cNvPicPr/>
          <p:nvPr userDrawn="1"/>
        </p:nvPicPr>
        <p:blipFill rotWithShape="1">
          <a:blip r:embed="rId3"/>
          <a:srcRect t="18891" b="17878"/>
          <a:stretch/>
        </p:blipFill>
        <p:spPr>
          <a:xfrm>
            <a:off x="6168450" y="6083394"/>
            <a:ext cx="1510258" cy="582804"/>
          </a:xfrm>
          <a:prstGeom prst="rect">
            <a:avLst/>
          </a:prstGeom>
          <a:ln/>
        </p:spPr>
      </p:pic>
      <p:pic>
        <p:nvPicPr>
          <p:cNvPr id="8" name="image8.png">
            <a:extLst>
              <a:ext uri="{FF2B5EF4-FFF2-40B4-BE49-F238E27FC236}">
                <a16:creationId xmlns:a16="http://schemas.microsoft.com/office/drawing/2014/main" id="{57A650A4-0C7D-4090-8CDD-A4C2F1498C55}"/>
              </a:ext>
            </a:extLst>
          </p:cNvPr>
          <p:cNvPicPr/>
          <p:nvPr userDrawn="1"/>
        </p:nvPicPr>
        <p:blipFill rotWithShape="1">
          <a:blip r:embed="rId4"/>
          <a:srcRect t="17193" b="17193"/>
          <a:stretch/>
        </p:blipFill>
        <p:spPr>
          <a:xfrm>
            <a:off x="8168212" y="6049498"/>
            <a:ext cx="1563901" cy="650596"/>
          </a:xfrm>
          <a:prstGeom prst="rect">
            <a:avLst/>
          </a:prstGeom>
          <a:ln/>
        </p:spPr>
      </p:pic>
      <p:pic>
        <p:nvPicPr>
          <p:cNvPr id="9" name="Picture 8">
            <a:extLst>
              <a:ext uri="{FF2B5EF4-FFF2-40B4-BE49-F238E27FC236}">
                <a16:creationId xmlns:a16="http://schemas.microsoft.com/office/drawing/2014/main" id="{0AAFE6C8-02EF-4394-BF46-4E373C073824}"/>
              </a:ext>
            </a:extLst>
          </p:cNvPr>
          <p:cNvPicPr>
            <a:picLocks noChangeAspect="1"/>
          </p:cNvPicPr>
          <p:nvPr userDrawn="1"/>
        </p:nvPicPr>
        <p:blipFill>
          <a:blip r:embed="rId5"/>
          <a:stretch>
            <a:fillRect/>
          </a:stretch>
        </p:blipFill>
        <p:spPr>
          <a:xfrm>
            <a:off x="4148959" y="6049498"/>
            <a:ext cx="1494614" cy="650596"/>
          </a:xfrm>
          <a:prstGeom prst="rect">
            <a:avLst/>
          </a:prstGeom>
        </p:spPr>
      </p:pic>
      <p:pic>
        <p:nvPicPr>
          <p:cNvPr id="11" name="Picture 10" descr="Graphical user interface, text&#10;&#10;Description automatically generated">
            <a:extLst>
              <a:ext uri="{FF2B5EF4-FFF2-40B4-BE49-F238E27FC236}">
                <a16:creationId xmlns:a16="http://schemas.microsoft.com/office/drawing/2014/main" id="{B82C7996-5C43-478C-9343-DDEEEE13464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9662" y="5952511"/>
            <a:ext cx="3653987" cy="786116"/>
          </a:xfrm>
          <a:prstGeom prst="rect">
            <a:avLst/>
          </a:prstGeom>
        </p:spPr>
      </p:pic>
      <p:sp>
        <p:nvSpPr>
          <p:cNvPr id="12" name="TextBox 11">
            <a:extLst>
              <a:ext uri="{FF2B5EF4-FFF2-40B4-BE49-F238E27FC236}">
                <a16:creationId xmlns:a16="http://schemas.microsoft.com/office/drawing/2014/main" id="{59DF9FFB-22F2-42FA-B35A-DC890DFDB8A4}"/>
              </a:ext>
            </a:extLst>
          </p:cNvPr>
          <p:cNvSpPr txBox="1"/>
          <p:nvPr userDrawn="1"/>
        </p:nvSpPr>
        <p:spPr>
          <a:xfrm>
            <a:off x="9963887" y="6363090"/>
            <a:ext cx="2078451" cy="307777"/>
          </a:xfrm>
          <a:prstGeom prst="rect">
            <a:avLst/>
          </a:prstGeom>
          <a:noFill/>
        </p:spPr>
        <p:txBody>
          <a:bodyPr wrap="square" rtlCol="0">
            <a:spAutoFit/>
          </a:bodyPr>
          <a:lstStyle/>
          <a:p>
            <a:pPr algn="r"/>
            <a:r>
              <a:rPr lang="en-CA" sz="1400" dirty="0">
                <a:solidFill>
                  <a:srgbClr val="40008D"/>
                </a:solidFill>
                <a:latin typeface="Poppins" panose="00000500000000000000" pitchFamily="2" charset="0"/>
                <a:cs typeface="Poppins" panose="00000500000000000000" pitchFamily="2" charset="0"/>
              </a:rPr>
              <a:t>www.smho-smso.ca</a:t>
            </a:r>
          </a:p>
        </p:txBody>
      </p:sp>
      <p:cxnSp>
        <p:nvCxnSpPr>
          <p:cNvPr id="14" name="Straight Connector 13">
            <a:extLst>
              <a:ext uri="{FF2B5EF4-FFF2-40B4-BE49-F238E27FC236}">
                <a16:creationId xmlns:a16="http://schemas.microsoft.com/office/drawing/2014/main" id="{04D92E42-A2B1-4A2C-B12B-E3CCC2B3C28B}"/>
              </a:ext>
            </a:extLst>
          </p:cNvPr>
          <p:cNvCxnSpPr>
            <a:cxnSpLocks/>
          </p:cNvCxnSpPr>
          <p:nvPr userDrawn="1"/>
        </p:nvCxnSpPr>
        <p:spPr>
          <a:xfrm>
            <a:off x="3881535"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54A6D32-1A80-4741-A6F2-719DD4C1BD48}"/>
              </a:ext>
            </a:extLst>
          </p:cNvPr>
          <p:cNvCxnSpPr>
            <a:cxnSpLocks/>
          </p:cNvCxnSpPr>
          <p:nvPr userDrawn="1"/>
        </p:nvCxnSpPr>
        <p:spPr>
          <a:xfrm>
            <a:off x="5908986"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3A860AA-19F0-436A-A907-6CAB1189E8D8}"/>
              </a:ext>
            </a:extLst>
          </p:cNvPr>
          <p:cNvCxnSpPr>
            <a:cxnSpLocks/>
          </p:cNvCxnSpPr>
          <p:nvPr userDrawn="1"/>
        </p:nvCxnSpPr>
        <p:spPr>
          <a:xfrm>
            <a:off x="7936437"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129BE00-0EA3-41ED-98A2-8A2D76187149}"/>
              </a:ext>
            </a:extLst>
          </p:cNvPr>
          <p:cNvCxnSpPr>
            <a:cxnSpLocks/>
          </p:cNvCxnSpPr>
          <p:nvPr userDrawn="1"/>
        </p:nvCxnSpPr>
        <p:spPr>
          <a:xfrm>
            <a:off x="9963888"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48156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graphicFrame>
        <p:nvGraphicFramePr>
          <p:cNvPr id="7" name="Table 8">
            <a:extLst>
              <a:ext uri="{FF2B5EF4-FFF2-40B4-BE49-F238E27FC236}">
                <a16:creationId xmlns:a16="http://schemas.microsoft.com/office/drawing/2014/main" id="{A8B38699-E323-40CA-87C1-A6B9EED53295}"/>
              </a:ext>
            </a:extLst>
          </p:cNvPr>
          <p:cNvGraphicFramePr>
            <a:graphicFrameLocks noGrp="1"/>
          </p:cNvGraphicFramePr>
          <p:nvPr userDrawn="1">
            <p:extLst>
              <p:ext uri="{D42A27DB-BD31-4B8C-83A1-F6EECF244321}">
                <p14:modId xmlns:p14="http://schemas.microsoft.com/office/powerpoint/2010/main" val="2303267007"/>
              </p:ext>
            </p:extLst>
          </p:nvPr>
        </p:nvGraphicFramePr>
        <p:xfrm>
          <a:off x="2032000" y="1619211"/>
          <a:ext cx="8128000" cy="4171572"/>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530733245"/>
                    </a:ext>
                  </a:extLst>
                </a:gridCol>
                <a:gridCol w="4064000">
                  <a:extLst>
                    <a:ext uri="{9D8B030D-6E8A-4147-A177-3AD203B41FA5}">
                      <a16:colId xmlns:a16="http://schemas.microsoft.com/office/drawing/2014/main" val="2929008401"/>
                    </a:ext>
                  </a:extLst>
                </a:gridCol>
              </a:tblGrid>
              <a:tr h="2085786">
                <a:tc>
                  <a:txBody>
                    <a:bodyPr/>
                    <a:lstStyle/>
                    <a:p>
                      <a:r>
                        <a:rPr lang="en-CA" sz="2000" dirty="0">
                          <a:solidFill>
                            <a:srgbClr val="44237D"/>
                          </a:solidFill>
                          <a:latin typeface="Poppins" panose="00000500000000000000" pitchFamily="2" charset="0"/>
                          <a:ea typeface="Roboto" pitchFamily="2" charset="0"/>
                          <a:cs typeface="Poppins" panose="00000500000000000000" pitchFamily="2" charset="0"/>
                        </a:rPr>
                        <a:t>A </a:t>
                      </a:r>
                    </a:p>
                    <a:p>
                      <a:pPr marL="0" indent="0">
                        <a:buFont typeface="Arial" panose="020B0604020202020204" pitchFamily="34" charset="0"/>
                        <a:buNone/>
                      </a:pPr>
                      <a:r>
                        <a:rPr lang="en-CA" sz="1800" b="0" i="0" kern="1200" dirty="0">
                          <a:solidFill>
                            <a:schemeClr val="tx1">
                              <a:lumMod val="75000"/>
                              <a:lumOff val="25000"/>
                            </a:schemeClr>
                          </a:solidFill>
                          <a:effectLst/>
                          <a:latin typeface="Roboto" pitchFamily="2" charset="0"/>
                          <a:ea typeface="Roboto" pitchFamily="2" charset="0"/>
                          <a:cs typeface="+mn-cs"/>
                        </a:rPr>
                        <a:t>content</a:t>
                      </a:r>
                      <a:r>
                        <a:rPr lang="en-CA" sz="1800" b="0" kern="1200" dirty="0">
                          <a:solidFill>
                            <a:schemeClr val="tx1"/>
                          </a:solidFill>
                          <a:effectLst/>
                          <a:latin typeface="Roboto" pitchFamily="2" charset="0"/>
                          <a:ea typeface="Roboto" pitchFamily="2" charset="0"/>
                          <a:cs typeface="+mn-cs"/>
                        </a:rPr>
                        <a:t>.</a:t>
                      </a:r>
                      <a:endParaRPr lang="en-CA" dirty="0">
                        <a:solidFill>
                          <a:schemeClr val="tx1">
                            <a:lumMod val="75000"/>
                            <a:lumOff val="25000"/>
                          </a:schemeClr>
                        </a:solidFill>
                        <a:latin typeface="Roboto" pitchFamily="2" charset="0"/>
                        <a:ea typeface="Roboto" pitchFamily="2" charset="0"/>
                      </a:endParaRPr>
                    </a:p>
                  </a:txBody>
                  <a:tcPr>
                    <a:lnL w="28575" cap="flat" cmpd="sng" algn="ctr">
                      <a:solidFill>
                        <a:srgbClr val="44237D"/>
                      </a:solidFill>
                      <a:prstDash val="solid"/>
                      <a:round/>
                      <a:headEnd type="none" w="med" len="med"/>
                      <a:tailEnd type="none" w="med" len="med"/>
                    </a:lnL>
                    <a:lnR w="28575" cap="flat" cmpd="sng" algn="ctr">
                      <a:solidFill>
                        <a:srgbClr val="0071BB"/>
                      </a:solidFill>
                      <a:prstDash val="solid"/>
                      <a:round/>
                      <a:headEnd type="none" w="med" len="med"/>
                      <a:tailEnd type="none" w="med" len="med"/>
                    </a:lnR>
                    <a:lnT w="28575" cap="flat" cmpd="sng" algn="ctr">
                      <a:solidFill>
                        <a:srgbClr val="44237D"/>
                      </a:solidFill>
                      <a:prstDash val="solid"/>
                      <a:round/>
                      <a:headEnd type="none" w="med" len="med"/>
                      <a:tailEnd type="none" w="med" len="med"/>
                    </a:lnT>
                    <a:lnB w="28575" cap="flat" cmpd="sng" algn="ctr">
                      <a:solidFill>
                        <a:srgbClr val="277F34"/>
                      </a:solidFill>
                      <a:prstDash val="solid"/>
                      <a:round/>
                      <a:headEnd type="none" w="med" len="med"/>
                      <a:tailEnd type="none" w="med" len="med"/>
                    </a:lnB>
                    <a:noFill/>
                  </a:tcPr>
                </a:tc>
                <a:tc>
                  <a:txBody>
                    <a:bodyPr/>
                    <a:lstStyle/>
                    <a:p>
                      <a:r>
                        <a:rPr lang="en-CA" sz="1800" dirty="0">
                          <a:solidFill>
                            <a:srgbClr val="0071BB"/>
                          </a:solidFill>
                          <a:latin typeface="Poppins" panose="00000500000000000000" pitchFamily="2" charset="0"/>
                          <a:ea typeface="Roboto" pitchFamily="2" charset="0"/>
                          <a:cs typeface="Poppins" panose="00000500000000000000" pitchFamily="2" charset="0"/>
                        </a:rPr>
                        <a:t>B</a:t>
                      </a:r>
                    </a:p>
                    <a:p>
                      <a:r>
                        <a:rPr lang="en-CA" sz="1800" b="0" i="0" kern="1200" dirty="0">
                          <a:solidFill>
                            <a:schemeClr val="tx1">
                              <a:lumMod val="75000"/>
                              <a:lumOff val="25000"/>
                            </a:schemeClr>
                          </a:solidFill>
                          <a:effectLst/>
                          <a:latin typeface="Roboto" pitchFamily="2" charset="0"/>
                          <a:ea typeface="Roboto" pitchFamily="2" charset="0"/>
                          <a:cs typeface="+mn-cs"/>
                        </a:rPr>
                        <a:t>content.</a:t>
                      </a:r>
                    </a:p>
                  </a:txBody>
                  <a:tcPr>
                    <a:lnL w="28575" cap="flat" cmpd="sng" algn="ctr">
                      <a:solidFill>
                        <a:srgbClr val="0071BB"/>
                      </a:solidFill>
                      <a:prstDash val="solid"/>
                      <a:round/>
                      <a:headEnd type="none" w="med" len="med"/>
                      <a:tailEnd type="none" w="med" len="med"/>
                    </a:lnL>
                    <a:lnR w="28575" cap="flat" cmpd="sng" algn="ctr">
                      <a:solidFill>
                        <a:srgbClr val="0071BB"/>
                      </a:solidFill>
                      <a:prstDash val="solid"/>
                      <a:round/>
                      <a:headEnd type="none" w="med" len="med"/>
                      <a:tailEnd type="none" w="med" len="med"/>
                    </a:lnR>
                    <a:lnT w="28575" cap="flat" cmpd="sng" algn="ctr">
                      <a:solidFill>
                        <a:srgbClr val="0071BB"/>
                      </a:solidFill>
                      <a:prstDash val="solid"/>
                      <a:round/>
                      <a:headEnd type="none" w="med" len="med"/>
                      <a:tailEnd type="none" w="med" len="med"/>
                    </a:lnT>
                    <a:lnB w="28575" cap="flat" cmpd="sng" algn="ctr">
                      <a:solidFill>
                        <a:srgbClr val="44237D"/>
                      </a:solidFill>
                      <a:prstDash val="solid"/>
                      <a:round/>
                      <a:headEnd type="none" w="med" len="med"/>
                      <a:tailEnd type="none" w="med" len="med"/>
                    </a:lnB>
                    <a:solidFill>
                      <a:srgbClr val="0071BB">
                        <a:alpha val="20000"/>
                      </a:srgbClr>
                    </a:solidFill>
                  </a:tcPr>
                </a:tc>
                <a:extLst>
                  <a:ext uri="{0D108BD9-81ED-4DB2-BD59-A6C34878D82A}">
                    <a16:rowId xmlns:a16="http://schemas.microsoft.com/office/drawing/2014/main" val="4122272445"/>
                  </a:ext>
                </a:extLst>
              </a:tr>
              <a:tr h="2085786">
                <a:tc>
                  <a:txBody>
                    <a:bodyPr/>
                    <a:lstStyle/>
                    <a:p>
                      <a:r>
                        <a:rPr lang="en-CA" sz="1800" b="1" dirty="0">
                          <a:solidFill>
                            <a:srgbClr val="277F34"/>
                          </a:solidFill>
                          <a:latin typeface="Poppins" panose="00000500000000000000" pitchFamily="2" charset="0"/>
                          <a:ea typeface="Roboto" pitchFamily="2" charset="0"/>
                          <a:cs typeface="Poppins" panose="00000500000000000000" pitchFamily="2" charset="0"/>
                        </a:rPr>
                        <a:t>C</a:t>
                      </a:r>
                    </a:p>
                    <a:p>
                      <a:r>
                        <a:rPr lang="en-CA" sz="1800" b="0" i="0" kern="1200" dirty="0">
                          <a:solidFill>
                            <a:schemeClr val="tx1">
                              <a:lumMod val="75000"/>
                              <a:lumOff val="25000"/>
                            </a:schemeClr>
                          </a:solidFill>
                          <a:effectLst/>
                          <a:latin typeface="Roboto" pitchFamily="2" charset="0"/>
                          <a:ea typeface="Roboto" pitchFamily="2" charset="0"/>
                          <a:cs typeface="+mn-cs"/>
                        </a:rPr>
                        <a:t>content.</a:t>
                      </a:r>
                    </a:p>
                  </a:txBody>
                  <a:tcPr>
                    <a:lnL w="28575" cap="flat" cmpd="sng" algn="ctr">
                      <a:solidFill>
                        <a:srgbClr val="277F34"/>
                      </a:solidFill>
                      <a:prstDash val="solid"/>
                      <a:round/>
                      <a:headEnd type="none" w="med" len="med"/>
                      <a:tailEnd type="none" w="med" len="med"/>
                    </a:lnL>
                    <a:lnR w="28575" cap="flat" cmpd="sng" algn="ctr">
                      <a:solidFill>
                        <a:srgbClr val="44237D"/>
                      </a:solidFill>
                      <a:prstDash val="solid"/>
                      <a:round/>
                      <a:headEnd type="none" w="med" len="med"/>
                      <a:tailEnd type="none" w="med" len="med"/>
                    </a:lnR>
                    <a:lnT w="28575" cap="flat" cmpd="sng" algn="ctr">
                      <a:solidFill>
                        <a:srgbClr val="277F34"/>
                      </a:solidFill>
                      <a:prstDash val="solid"/>
                      <a:round/>
                      <a:headEnd type="none" w="med" len="med"/>
                      <a:tailEnd type="none" w="med" len="med"/>
                    </a:lnT>
                    <a:lnB w="28575" cap="flat" cmpd="sng" algn="ctr">
                      <a:solidFill>
                        <a:srgbClr val="277F34"/>
                      </a:solidFill>
                      <a:prstDash val="solid"/>
                      <a:round/>
                      <a:headEnd type="none" w="med" len="med"/>
                      <a:tailEnd type="none" w="med" len="med"/>
                    </a:lnB>
                    <a:solidFill>
                      <a:srgbClr val="277F34">
                        <a:alpha val="20000"/>
                      </a:srgbClr>
                    </a:solidFill>
                  </a:tcPr>
                </a:tc>
                <a:tc>
                  <a:txBody>
                    <a:bodyPr/>
                    <a:lstStyle/>
                    <a:p>
                      <a:r>
                        <a:rPr lang="en-CA" sz="1800" b="1" dirty="0">
                          <a:solidFill>
                            <a:srgbClr val="44237D"/>
                          </a:solidFill>
                          <a:latin typeface="Poppins" panose="00000500000000000000" pitchFamily="2" charset="0"/>
                          <a:ea typeface="Roboto" pitchFamily="2" charset="0"/>
                          <a:cs typeface="Poppins" panose="00000500000000000000" pitchFamily="2" charset="0"/>
                        </a:rPr>
                        <a:t>D</a:t>
                      </a:r>
                    </a:p>
                    <a:p>
                      <a:pPr marL="0" algn="l" defTabSz="914400" rtl="0" eaLnBrk="1" latinLnBrk="0" hangingPunct="1"/>
                      <a:r>
                        <a:rPr lang="en-CA" sz="1800" b="0" i="0" kern="1200" dirty="0">
                          <a:solidFill>
                            <a:schemeClr val="tx1">
                              <a:lumMod val="75000"/>
                              <a:lumOff val="25000"/>
                            </a:schemeClr>
                          </a:solidFill>
                          <a:effectLst/>
                          <a:latin typeface="Roboto" pitchFamily="2" charset="0"/>
                          <a:ea typeface="Roboto" pitchFamily="2" charset="0"/>
                          <a:cs typeface="+mn-cs"/>
                        </a:rPr>
                        <a:t>content.</a:t>
                      </a:r>
                      <a:endParaRPr lang="en-US" sz="1800" b="0" i="0" kern="1200" dirty="0">
                        <a:solidFill>
                          <a:schemeClr val="tx1">
                            <a:lumMod val="75000"/>
                            <a:lumOff val="25000"/>
                          </a:schemeClr>
                        </a:solidFill>
                        <a:effectLst/>
                        <a:latin typeface="Roboto" pitchFamily="2" charset="0"/>
                        <a:ea typeface="Roboto" pitchFamily="2" charset="0"/>
                        <a:cs typeface="+mn-cs"/>
                      </a:endParaRPr>
                    </a:p>
                  </a:txBody>
                  <a:tcPr>
                    <a:lnL w="28575" cap="flat" cmpd="sng" algn="ctr">
                      <a:solidFill>
                        <a:srgbClr val="44237D"/>
                      </a:solidFill>
                      <a:prstDash val="solid"/>
                      <a:round/>
                      <a:headEnd type="none" w="med" len="med"/>
                      <a:tailEnd type="none" w="med" len="med"/>
                    </a:lnL>
                    <a:lnR w="28575" cap="flat" cmpd="sng" algn="ctr">
                      <a:solidFill>
                        <a:srgbClr val="44237D"/>
                      </a:solidFill>
                      <a:prstDash val="solid"/>
                      <a:round/>
                      <a:headEnd type="none" w="med" len="med"/>
                      <a:tailEnd type="none" w="med" len="med"/>
                    </a:lnR>
                    <a:lnT w="28575" cap="flat" cmpd="sng" algn="ctr">
                      <a:solidFill>
                        <a:srgbClr val="44237D"/>
                      </a:solidFill>
                      <a:prstDash val="solid"/>
                      <a:round/>
                      <a:headEnd type="none" w="med" len="med"/>
                      <a:tailEnd type="none" w="med" len="med"/>
                    </a:lnT>
                    <a:lnB w="28575" cap="flat" cmpd="sng" algn="ctr">
                      <a:solidFill>
                        <a:srgbClr val="44237D"/>
                      </a:solidFill>
                      <a:prstDash val="solid"/>
                      <a:round/>
                      <a:headEnd type="none" w="med" len="med"/>
                      <a:tailEnd type="none" w="med" len="med"/>
                    </a:lnB>
                    <a:solidFill>
                      <a:srgbClr val="44237D">
                        <a:alpha val="20000"/>
                      </a:srgbClr>
                    </a:solidFill>
                  </a:tcPr>
                </a:tc>
                <a:extLst>
                  <a:ext uri="{0D108BD9-81ED-4DB2-BD59-A6C34878D82A}">
                    <a16:rowId xmlns:a16="http://schemas.microsoft.com/office/drawing/2014/main" val="1950487028"/>
                  </a:ext>
                </a:extLst>
              </a:tr>
            </a:tbl>
          </a:graphicData>
        </a:graphic>
      </p:graphicFrame>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12" name="Title 1">
            <a:extLst>
              <a:ext uri="{FF2B5EF4-FFF2-40B4-BE49-F238E27FC236}">
                <a16:creationId xmlns:a16="http://schemas.microsoft.com/office/drawing/2014/main" id="{E6DA88D2-A7F8-4431-968A-D60B344095A1}"/>
              </a:ext>
            </a:extLst>
          </p:cNvPr>
          <p:cNvSpPr txBox="1">
            <a:spLocks noGrp="1"/>
          </p:cNvSpPr>
          <p:nvPr>
            <p:ph type="title" idx="4294967295"/>
          </p:nvPr>
        </p:nvSpPr>
        <p:spPr>
          <a:xfrm>
            <a:off x="2032000" y="995731"/>
            <a:ext cx="6234282" cy="5238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3200" b="0" i="0" u="none" strike="noStrike" kern="1200" cap="none" spc="0" normalizeH="0" baseline="0" noProof="0" dirty="0">
                <a:ln>
                  <a:noFill/>
                </a:ln>
                <a:solidFill>
                  <a:srgbClr val="44237D"/>
                </a:solidFill>
                <a:effectLst/>
                <a:uLnTx/>
                <a:uFillTx/>
                <a:latin typeface="Poppins" panose="00000500000000000000" pitchFamily="2" charset="0"/>
                <a:ea typeface="+mj-ea"/>
                <a:cs typeface="Poppins" panose="00000500000000000000" pitchFamily="2" charset="0"/>
              </a:rPr>
              <a:t>Choose</a:t>
            </a:r>
          </a:p>
        </p:txBody>
      </p:sp>
      <p:pic>
        <p:nvPicPr>
          <p:cNvPr id="6" name="Picture 5">
            <a:extLst>
              <a:ext uri="{FF2B5EF4-FFF2-40B4-BE49-F238E27FC236}">
                <a16:creationId xmlns:a16="http://schemas.microsoft.com/office/drawing/2014/main" id="{0107151A-1FF9-057A-7568-50F701EDACEC}"/>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084095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graphicFrame>
        <p:nvGraphicFramePr>
          <p:cNvPr id="7" name="Table 8">
            <a:extLst>
              <a:ext uri="{FF2B5EF4-FFF2-40B4-BE49-F238E27FC236}">
                <a16:creationId xmlns:a16="http://schemas.microsoft.com/office/drawing/2014/main" id="{A8B38699-E323-40CA-87C1-A6B9EED53295}"/>
              </a:ext>
            </a:extLst>
          </p:cNvPr>
          <p:cNvGraphicFramePr>
            <a:graphicFrameLocks noGrp="1"/>
          </p:cNvGraphicFramePr>
          <p:nvPr userDrawn="1">
            <p:extLst>
              <p:ext uri="{D42A27DB-BD31-4B8C-83A1-F6EECF244321}">
                <p14:modId xmlns:p14="http://schemas.microsoft.com/office/powerpoint/2010/main" val="3555640107"/>
              </p:ext>
            </p:extLst>
          </p:nvPr>
        </p:nvGraphicFramePr>
        <p:xfrm>
          <a:off x="1828800" y="2049338"/>
          <a:ext cx="8127999" cy="2085786"/>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530733245"/>
                    </a:ext>
                  </a:extLst>
                </a:gridCol>
                <a:gridCol w="2709333">
                  <a:extLst>
                    <a:ext uri="{9D8B030D-6E8A-4147-A177-3AD203B41FA5}">
                      <a16:colId xmlns:a16="http://schemas.microsoft.com/office/drawing/2014/main" val="2929008401"/>
                    </a:ext>
                  </a:extLst>
                </a:gridCol>
                <a:gridCol w="2709333">
                  <a:extLst>
                    <a:ext uri="{9D8B030D-6E8A-4147-A177-3AD203B41FA5}">
                      <a16:colId xmlns:a16="http://schemas.microsoft.com/office/drawing/2014/main" val="2145752048"/>
                    </a:ext>
                  </a:extLst>
                </a:gridCol>
              </a:tblGrid>
              <a:tr h="2085786">
                <a:tc>
                  <a:txBody>
                    <a:bodyPr/>
                    <a:lstStyle/>
                    <a:p>
                      <a:r>
                        <a:rPr lang="en-CA" sz="2000" b="1" dirty="0">
                          <a:solidFill>
                            <a:srgbClr val="277F34"/>
                          </a:solidFill>
                          <a:latin typeface="Poppins" panose="00000500000000000000" pitchFamily="2" charset="0"/>
                          <a:ea typeface="Roboto" pitchFamily="2" charset="0"/>
                          <a:cs typeface="Poppins" panose="00000500000000000000" pitchFamily="2" charset="0"/>
                        </a:rPr>
                        <a:t>C</a:t>
                      </a:r>
                    </a:p>
                    <a:p>
                      <a:pPr marL="0" indent="0">
                        <a:buFont typeface="Arial" panose="020B0604020202020204" pitchFamily="34" charset="0"/>
                        <a:buNone/>
                      </a:pPr>
                      <a:r>
                        <a:rPr lang="en-CA" sz="1800" b="0" i="0" kern="1200" dirty="0">
                          <a:solidFill>
                            <a:schemeClr val="tx1">
                              <a:lumMod val="75000"/>
                              <a:lumOff val="25000"/>
                            </a:schemeClr>
                          </a:solidFill>
                          <a:effectLst/>
                          <a:latin typeface="Roboto" pitchFamily="2" charset="0"/>
                          <a:ea typeface="Roboto" pitchFamily="2" charset="0"/>
                          <a:cs typeface="+mn-cs"/>
                        </a:rPr>
                        <a:t>content</a:t>
                      </a:r>
                      <a:r>
                        <a:rPr lang="en-CA" sz="1800" b="0" kern="1200" dirty="0">
                          <a:solidFill>
                            <a:schemeClr val="tx1"/>
                          </a:solidFill>
                          <a:effectLst/>
                          <a:latin typeface="Roboto" pitchFamily="2" charset="0"/>
                          <a:ea typeface="Roboto" pitchFamily="2" charset="0"/>
                          <a:cs typeface="+mn-cs"/>
                        </a:rPr>
                        <a:t>.</a:t>
                      </a:r>
                      <a:endParaRPr lang="en-CA" dirty="0">
                        <a:solidFill>
                          <a:schemeClr val="tx1">
                            <a:lumMod val="75000"/>
                            <a:lumOff val="25000"/>
                          </a:schemeClr>
                        </a:solidFill>
                        <a:latin typeface="Roboto" pitchFamily="2" charset="0"/>
                        <a:ea typeface="Roboto" pitchFamily="2" charset="0"/>
                      </a:endParaRPr>
                    </a:p>
                  </a:txBody>
                  <a:tcPr>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77F34">
                        <a:alpha val="20000"/>
                      </a:srgbClr>
                    </a:solidFill>
                  </a:tcPr>
                </a:tc>
                <a:tc>
                  <a:txBody>
                    <a:bodyPr/>
                    <a:lstStyle/>
                    <a:p>
                      <a:r>
                        <a:rPr lang="en-CA" sz="1800" dirty="0">
                          <a:solidFill>
                            <a:srgbClr val="0071BB"/>
                          </a:solidFill>
                          <a:latin typeface="Poppins" panose="00000500000000000000" pitchFamily="2" charset="0"/>
                          <a:ea typeface="Roboto" pitchFamily="2" charset="0"/>
                          <a:cs typeface="Poppins" panose="00000500000000000000" pitchFamily="2" charset="0"/>
                        </a:rPr>
                        <a:t>B</a:t>
                      </a:r>
                    </a:p>
                    <a:p>
                      <a:r>
                        <a:rPr lang="en-CA" sz="1800" b="0" i="0" kern="1200" dirty="0">
                          <a:solidFill>
                            <a:schemeClr val="tx1">
                              <a:lumMod val="75000"/>
                              <a:lumOff val="25000"/>
                            </a:schemeClr>
                          </a:solidFill>
                          <a:effectLst/>
                          <a:latin typeface="Roboto" pitchFamily="2" charset="0"/>
                          <a:ea typeface="Roboto" pitchFamily="2" charset="0"/>
                          <a:cs typeface="+mn-cs"/>
                        </a:rPr>
                        <a:t>content.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B">
                        <a:alpha val="2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b="1" dirty="0">
                          <a:solidFill>
                            <a:srgbClr val="44237D"/>
                          </a:solidFill>
                          <a:latin typeface="Poppins" panose="00000500000000000000" pitchFamily="2" charset="0"/>
                          <a:ea typeface="Roboto" pitchFamily="2" charset="0"/>
                          <a:cs typeface="Poppins" panose="00000500000000000000" pitchFamily="2" charset="0"/>
                        </a:rPr>
                        <a:t>D</a:t>
                      </a:r>
                    </a:p>
                    <a:p>
                      <a:r>
                        <a:rPr lang="en-CA" sz="1800" b="0" i="0" kern="1200" dirty="0">
                          <a:solidFill>
                            <a:schemeClr val="tx1">
                              <a:lumMod val="75000"/>
                              <a:lumOff val="25000"/>
                            </a:schemeClr>
                          </a:solidFill>
                          <a:effectLst/>
                          <a:latin typeface="Roboto" pitchFamily="2" charset="0"/>
                          <a:ea typeface="Roboto" pitchFamily="2" charset="0"/>
                          <a:cs typeface="+mn-cs"/>
                        </a:rPr>
                        <a:t>content</a:t>
                      </a:r>
                    </a:p>
                  </a:txBody>
                  <a:tcPr>
                    <a:lnL w="1270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37D">
                        <a:alpha val="20000"/>
                      </a:srgbClr>
                    </a:solidFill>
                  </a:tcPr>
                </a:tc>
                <a:extLst>
                  <a:ext uri="{0D108BD9-81ED-4DB2-BD59-A6C34878D82A}">
                    <a16:rowId xmlns:a16="http://schemas.microsoft.com/office/drawing/2014/main" val="4122272445"/>
                  </a:ext>
                </a:extLst>
              </a:tr>
            </a:tbl>
          </a:graphicData>
        </a:graphic>
      </p:graphicFrame>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12" name="Title 1">
            <a:extLst>
              <a:ext uri="{FF2B5EF4-FFF2-40B4-BE49-F238E27FC236}">
                <a16:creationId xmlns:a16="http://schemas.microsoft.com/office/drawing/2014/main" id="{E6DA88D2-A7F8-4431-968A-D60B344095A1}"/>
              </a:ext>
            </a:extLst>
          </p:cNvPr>
          <p:cNvSpPr txBox="1">
            <a:spLocks noGrp="1"/>
          </p:cNvSpPr>
          <p:nvPr>
            <p:ph type="title" idx="4294967295"/>
          </p:nvPr>
        </p:nvSpPr>
        <p:spPr>
          <a:xfrm>
            <a:off x="2032000" y="995731"/>
            <a:ext cx="6234282" cy="5238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3200" b="0" i="0" u="none" strike="noStrike" kern="1200" cap="none" spc="0" normalizeH="0" baseline="0" noProof="0" dirty="0">
                <a:ln>
                  <a:noFill/>
                </a:ln>
                <a:solidFill>
                  <a:srgbClr val="44237D"/>
                </a:solidFill>
                <a:effectLst/>
                <a:uLnTx/>
                <a:uFillTx/>
                <a:latin typeface="Poppins" panose="00000500000000000000" pitchFamily="2" charset="0"/>
                <a:ea typeface="+mj-ea"/>
                <a:cs typeface="Poppins" panose="00000500000000000000" pitchFamily="2" charset="0"/>
              </a:rPr>
              <a:t>Choose</a:t>
            </a:r>
          </a:p>
        </p:txBody>
      </p:sp>
      <p:pic>
        <p:nvPicPr>
          <p:cNvPr id="8" name="Picture 7">
            <a:extLst>
              <a:ext uri="{FF2B5EF4-FFF2-40B4-BE49-F238E27FC236}">
                <a16:creationId xmlns:a16="http://schemas.microsoft.com/office/drawing/2014/main" id="{84E4162B-B19E-B77F-AC32-F4958D86B885}"/>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8741692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pic>
        <p:nvPicPr>
          <p:cNvPr id="6" name="Picture 5">
            <a:extLst>
              <a:ext uri="{FF2B5EF4-FFF2-40B4-BE49-F238E27FC236}">
                <a16:creationId xmlns:a16="http://schemas.microsoft.com/office/drawing/2014/main" id="{19909596-B188-C8C5-DB6F-5178BC6B106B}"/>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121610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931660"/>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995731"/>
            <a:ext cx="10515600" cy="825547"/>
          </a:xfrm>
        </p:spPr>
        <p:txBody>
          <a:bodyPr vert="horz" lIns="91440" tIns="45720" rIns="91440" bIns="45720" rtlCol="0" anchor="ctr">
            <a:normAutofit/>
          </a:bodyPr>
          <a:lstStyle>
            <a:lvl1pPr>
              <a:defRPr lang="en-CA" sz="4000" b="1">
                <a:solidFill>
                  <a:srgbClr val="277F34"/>
                </a:solidFill>
                <a:latin typeface="Arial" panose="020B0604020202020204" pitchFamily="34" charset="0"/>
                <a:cs typeface="Arial" panose="020B0604020202020204" pitchFamily="34" charset="0"/>
              </a:defRPr>
            </a:lvl1pPr>
          </a:lstStyle>
          <a:p>
            <a:pPr lvl="0"/>
            <a:r>
              <a:rPr lang="en-US" dirty="0"/>
              <a:t>Click to edit Master title style</a:t>
            </a:r>
            <a:endParaRPr lang="en-CA" dirty="0"/>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sp>
        <p:nvSpPr>
          <p:cNvPr id="14" name="Text Placeholder 4">
            <a:extLst>
              <a:ext uri="{FF2B5EF4-FFF2-40B4-BE49-F238E27FC236}">
                <a16:creationId xmlns:a16="http://schemas.microsoft.com/office/drawing/2014/main" id="{667DC4D7-7AC7-4C48-8E25-4D8FF58C51BD}"/>
              </a:ext>
            </a:extLst>
          </p:cNvPr>
          <p:cNvSpPr>
            <a:spLocks noGrp="1"/>
          </p:cNvSpPr>
          <p:nvPr>
            <p:ph type="body" sz="quarter" idx="11"/>
          </p:nvPr>
        </p:nvSpPr>
        <p:spPr>
          <a:xfrm>
            <a:off x="444156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sp>
        <p:nvSpPr>
          <p:cNvPr id="15" name="Text Placeholder 4">
            <a:extLst>
              <a:ext uri="{FF2B5EF4-FFF2-40B4-BE49-F238E27FC236}">
                <a16:creationId xmlns:a16="http://schemas.microsoft.com/office/drawing/2014/main" id="{E4378503-3BD4-451C-ADCB-F8AFE58D6BF2}"/>
              </a:ext>
            </a:extLst>
          </p:cNvPr>
          <p:cNvSpPr>
            <a:spLocks noGrp="1"/>
          </p:cNvSpPr>
          <p:nvPr>
            <p:ph type="body" sz="quarter" idx="12"/>
          </p:nvPr>
        </p:nvSpPr>
        <p:spPr>
          <a:xfrm>
            <a:off x="826633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pic>
        <p:nvPicPr>
          <p:cNvPr id="8" name="Picture 7">
            <a:extLst>
              <a:ext uri="{FF2B5EF4-FFF2-40B4-BE49-F238E27FC236}">
                <a16:creationId xmlns:a16="http://schemas.microsoft.com/office/drawing/2014/main" id="{AE90BBD0-B1DD-8B05-E77A-08D77E8AFE98}"/>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2492221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430174"/>
            <a:ext cx="1988596" cy="427825"/>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254651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1488346"/>
            <a:ext cx="10515600" cy="825547"/>
          </a:xfrm>
        </p:spPr>
        <p:txBody>
          <a:bodyPr vert="horz" lIns="91440" tIns="45720" rIns="91440" bIns="45720" rtlCol="0" anchor="ctr">
            <a:normAutofit/>
          </a:bodyPr>
          <a:lstStyle>
            <a:lvl1pPr>
              <a:defRPr lang="en-CA" sz="4000" b="1">
                <a:solidFill>
                  <a:srgbClr val="298135"/>
                </a:solidFill>
                <a:latin typeface="Arial" panose="020B0604020202020204" pitchFamily="34" charset="0"/>
                <a:cs typeface="Arial" panose="020B0604020202020204" pitchFamily="34" charset="0"/>
              </a:defRPr>
            </a:lvl1pPr>
          </a:lstStyle>
          <a:p>
            <a:pPr lvl="0"/>
            <a:r>
              <a:rPr lang="en-US" dirty="0"/>
              <a:t>Click to edit Master title style</a:t>
            </a:r>
            <a:endParaRPr lang="en-CA" dirty="0"/>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sp>
        <p:nvSpPr>
          <p:cNvPr id="14" name="Text Placeholder 4">
            <a:extLst>
              <a:ext uri="{FF2B5EF4-FFF2-40B4-BE49-F238E27FC236}">
                <a16:creationId xmlns:a16="http://schemas.microsoft.com/office/drawing/2014/main" id="{667DC4D7-7AC7-4C48-8E25-4D8FF58C51BD}"/>
              </a:ext>
            </a:extLst>
          </p:cNvPr>
          <p:cNvSpPr>
            <a:spLocks noGrp="1"/>
          </p:cNvSpPr>
          <p:nvPr>
            <p:ph type="body" sz="quarter" idx="11"/>
          </p:nvPr>
        </p:nvSpPr>
        <p:spPr>
          <a:xfrm>
            <a:off x="444156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sp>
        <p:nvSpPr>
          <p:cNvPr id="15" name="Text Placeholder 4">
            <a:extLst>
              <a:ext uri="{FF2B5EF4-FFF2-40B4-BE49-F238E27FC236}">
                <a16:creationId xmlns:a16="http://schemas.microsoft.com/office/drawing/2014/main" id="{E4378503-3BD4-451C-ADCB-F8AFE58D6BF2}"/>
              </a:ext>
            </a:extLst>
          </p:cNvPr>
          <p:cNvSpPr>
            <a:spLocks noGrp="1"/>
          </p:cNvSpPr>
          <p:nvPr>
            <p:ph type="body" sz="quarter" idx="12"/>
          </p:nvPr>
        </p:nvSpPr>
        <p:spPr>
          <a:xfrm>
            <a:off x="826633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pic>
        <p:nvPicPr>
          <p:cNvPr id="8" name="Picture 7">
            <a:extLst>
              <a:ext uri="{FF2B5EF4-FFF2-40B4-BE49-F238E27FC236}">
                <a16:creationId xmlns:a16="http://schemas.microsoft.com/office/drawing/2014/main" id="{A657B5A0-8E5B-BE3B-25B4-0874CF7FD8ED}"/>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721617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97894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999606"/>
            <a:ext cx="11096987" cy="825547"/>
          </a:xfrm>
        </p:spPr>
        <p:txBody>
          <a:bodyPr vert="horz" lIns="91440" tIns="45720" rIns="91440" bIns="45720" rtlCol="0" anchor="ctr">
            <a:normAutofit/>
          </a:bodyPr>
          <a:lstStyle>
            <a:lvl1pPr>
              <a:defRPr lang="en-CA" sz="4000" b="1">
                <a:solidFill>
                  <a:srgbClr val="298135"/>
                </a:solidFill>
                <a:latin typeface="Arial" panose="020B0604020202020204" pitchFamily="34" charset="0"/>
                <a:cs typeface="Arial" panose="020B0604020202020204" pitchFamily="34" charset="0"/>
              </a:defRPr>
            </a:lvl1pPr>
          </a:lstStyle>
          <a:p>
            <a:pPr lvl="0"/>
            <a:r>
              <a:rPr lang="en-US" dirty="0"/>
              <a:t>Click to edit Master title style</a:t>
            </a:r>
            <a:endParaRPr lang="en-CA" dirty="0"/>
          </a:p>
        </p:txBody>
      </p:sp>
      <p:pic>
        <p:nvPicPr>
          <p:cNvPr id="7" name="Picture 6">
            <a:extLst>
              <a:ext uri="{FF2B5EF4-FFF2-40B4-BE49-F238E27FC236}">
                <a16:creationId xmlns:a16="http://schemas.microsoft.com/office/drawing/2014/main" id="{8095CAE7-C980-C431-4810-C2CCF9FDB976}"/>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5416758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66362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849296"/>
            <a:ext cx="11096987" cy="814329"/>
          </a:xfrm>
        </p:spPr>
        <p:txBody>
          <a:bodyPr vert="horz" lIns="91440" tIns="45720" rIns="91440" bIns="45720" rtlCol="0" anchor="ctr">
            <a:normAutofit/>
          </a:bodyPr>
          <a:lstStyle>
            <a:lvl1pPr>
              <a:defRPr lang="en-CA" sz="4000" b="1">
                <a:solidFill>
                  <a:srgbClr val="298135"/>
                </a:solidFill>
                <a:latin typeface="Arial" panose="020B0604020202020204" pitchFamily="34" charset="0"/>
                <a:cs typeface="Arial" panose="020B0604020202020204" pitchFamily="34" charset="0"/>
              </a:defRPr>
            </a:lvl1pPr>
          </a:lstStyle>
          <a:p>
            <a:pPr lvl="0"/>
            <a:r>
              <a:rPr lang="en-US" dirty="0"/>
              <a:t>Click to edit Master title style</a:t>
            </a:r>
            <a:endParaRPr lang="en-CA" dirty="0"/>
          </a:p>
        </p:txBody>
      </p:sp>
      <p:pic>
        <p:nvPicPr>
          <p:cNvPr id="7" name="Picture 6">
            <a:extLst>
              <a:ext uri="{FF2B5EF4-FFF2-40B4-BE49-F238E27FC236}">
                <a16:creationId xmlns:a16="http://schemas.microsoft.com/office/drawing/2014/main" id="{F1240AB7-D6E9-29BF-A241-0EF5E8A00E03}"/>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15518964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3665868"/>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1198384"/>
            <a:ext cx="11096986" cy="2234862"/>
          </a:xfrm>
        </p:spPr>
        <p:txBody>
          <a:bodyPr vert="horz" lIns="91440" tIns="45720" rIns="91440" bIns="45720" rtlCol="0">
            <a:normAutofit/>
          </a:bodyPr>
          <a:lstStyle>
            <a:lvl1pPr marL="0" indent="0" algn="ctr">
              <a:buNone/>
              <a:defRPr lang="en-CA" sz="2800" dirty="0">
                <a:latin typeface="Arial" panose="020B0604020202020204" pitchFamily="34" charset="0"/>
                <a:ea typeface="Roboto" pitchFamily="2" charset="0"/>
                <a:cs typeface="Arial" panose="020B0604020202020204" pitchFamily="34" charset="0"/>
              </a:defRPr>
            </a:lvl1pPr>
          </a:lstStyle>
          <a:p>
            <a:pPr marL="228600" lvl="0" indent="-228600">
              <a:spcBef>
                <a:spcPts val="1000"/>
              </a:spcBef>
              <a:buFont typeface="Arial" panose="020B0604020202020204" pitchFamily="34" charset="0"/>
              <a:buChar char="•"/>
            </a:pPr>
            <a:r>
              <a:rPr lang="en-US" dirty="0"/>
              <a:t>Click to edit Master title style</a:t>
            </a:r>
            <a:endParaRPr lang="en-CA" dirty="0"/>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11096986" cy="1607479"/>
          </a:xfrm>
        </p:spPr>
        <p:txBody>
          <a:bodyPr/>
          <a:lstStyle>
            <a:lvl1pPr algn="ct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pic>
        <p:nvPicPr>
          <p:cNvPr id="8" name="Picture 7">
            <a:extLst>
              <a:ext uri="{FF2B5EF4-FFF2-40B4-BE49-F238E27FC236}">
                <a16:creationId xmlns:a16="http://schemas.microsoft.com/office/drawing/2014/main" id="{45C42540-1C58-3A07-83AD-E0FD0BF6D570}"/>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2117500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12192000" cy="6858000"/>
          </a:xfrm>
          <a:prstGeom prst="rect">
            <a:avLst/>
          </a:prstGeom>
          <a:gradFill flip="none" rotWithShape="1">
            <a:gsLst>
              <a:gs pos="57000">
                <a:srgbClr val="0075B5"/>
              </a:gs>
              <a:gs pos="0">
                <a:srgbClr val="3BA950"/>
              </a:gs>
            </a:gsLst>
            <a:lin ang="108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a:lstStyle>
            <a:lvl1pPr>
              <a:defRPr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spTree>
    <p:extLst>
      <p:ext uri="{BB962C8B-B14F-4D97-AF65-F5344CB8AC3E}">
        <p14:creationId xmlns:p14="http://schemas.microsoft.com/office/powerpoint/2010/main" val="34965529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F7A5006-5BBD-750A-BD24-1B7239C77F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86612" y="5697269"/>
            <a:ext cx="8605388" cy="1026741"/>
          </a:xfrm>
          <a:prstGeom prst="rect">
            <a:avLst/>
          </a:prstGeom>
        </p:spPr>
      </p:pic>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sp>
        <p:nvSpPr>
          <p:cNvPr id="2" name="Title 1">
            <a:extLst>
              <a:ext uri="{FF2B5EF4-FFF2-40B4-BE49-F238E27FC236}">
                <a16:creationId xmlns:a16="http://schemas.microsoft.com/office/drawing/2014/main" id="{446D6EEA-8DB8-48C6-982B-FA65806CF1ED}"/>
              </a:ext>
            </a:extLst>
          </p:cNvPr>
          <p:cNvSpPr>
            <a:spLocks noGrp="1"/>
          </p:cNvSpPr>
          <p:nvPr>
            <p:ph type="title"/>
          </p:nvPr>
        </p:nvSpPr>
        <p:spPr>
          <a:xfrm>
            <a:off x="273263" y="1801576"/>
            <a:ext cx="3034873" cy="1325563"/>
          </a:xfrm>
        </p:spPr>
        <p:txBody>
          <a:bodyPr/>
          <a:lstStyle>
            <a:lvl1pPr>
              <a:defRPr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pic>
        <p:nvPicPr>
          <p:cNvPr id="8" name="Picture 7" descr="Graphical user interface, text&#10;&#10;Description automatically generated">
            <a:extLst>
              <a:ext uri="{FF2B5EF4-FFF2-40B4-BE49-F238E27FC236}">
                <a16:creationId xmlns:a16="http://schemas.microsoft.com/office/drawing/2014/main" id="{D4D4973C-776E-4E59-98F6-24406C8AF84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Tree>
    <p:extLst>
      <p:ext uri="{BB962C8B-B14F-4D97-AF65-F5344CB8AC3E}">
        <p14:creationId xmlns:p14="http://schemas.microsoft.com/office/powerpoint/2010/main" val="26453230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ext Placeholder 10">
            <a:extLst>
              <a:ext uri="{FF2B5EF4-FFF2-40B4-BE49-F238E27FC236}">
                <a16:creationId xmlns:a16="http://schemas.microsoft.com/office/drawing/2014/main" id="{EB49BE94-27DA-47AC-8412-C1C0A5561A68}"/>
              </a:ext>
            </a:extLst>
          </p:cNvPr>
          <p:cNvSpPr>
            <a:spLocks noGrp="1"/>
          </p:cNvSpPr>
          <p:nvPr>
            <p:ph type="body" sz="quarter" idx="10"/>
          </p:nvPr>
        </p:nvSpPr>
        <p:spPr>
          <a:xfrm>
            <a:off x="3854663" y="240632"/>
            <a:ext cx="8102386" cy="3015331"/>
          </a:xfrm>
        </p:spPr>
        <p:txBody>
          <a:bodyPr/>
          <a:lstStyle>
            <a:lvl1pPr>
              <a:defRPr>
                <a:latin typeface="Arial" panose="020B0604020202020204" pitchFamily="34" charset="0"/>
                <a:ea typeface="Roboto" pitchFamily="2" charset="0"/>
                <a:cs typeface="Arial" panose="020B0604020202020204" pitchFamily="34" charset="0"/>
              </a:defRPr>
            </a:lvl1pPr>
            <a:lvl2pPr>
              <a:defRPr>
                <a:latin typeface="Arial" panose="020B0604020202020204" pitchFamily="34" charset="0"/>
                <a:ea typeface="Roboto" pitchFamily="2" charset="0"/>
                <a:cs typeface="Arial" panose="020B0604020202020204" pitchFamily="34" charset="0"/>
              </a:defRPr>
            </a:lvl2pPr>
            <a:lvl3pPr>
              <a:defRPr>
                <a:latin typeface="Arial" panose="020B0604020202020204" pitchFamily="34" charset="0"/>
                <a:ea typeface="Roboto" pitchFamily="2" charset="0"/>
                <a:cs typeface="Arial" panose="020B0604020202020204" pitchFamily="34" charset="0"/>
              </a:defRPr>
            </a:lvl3pPr>
            <a:lvl4pPr>
              <a:defRPr>
                <a:latin typeface="Arial" panose="020B0604020202020204" pitchFamily="34" charset="0"/>
                <a:ea typeface="Roboto" pitchFamily="2" charset="0"/>
                <a:cs typeface="Arial" panose="020B0604020202020204" pitchFamily="34" charset="0"/>
              </a:defRPr>
            </a:lvl4pPr>
            <a:lvl5pPr>
              <a:defRPr>
                <a:latin typeface="Arial" panose="020B0604020202020204" pitchFamily="34" charset="0"/>
                <a:ea typeface="Roboto"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a:lstStyle>
            <a:lvl1pPr>
              <a:defRPr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pic>
        <p:nvPicPr>
          <p:cNvPr id="2" name="Picture 1">
            <a:extLst>
              <a:ext uri="{FF2B5EF4-FFF2-40B4-BE49-F238E27FC236}">
                <a16:creationId xmlns:a16="http://schemas.microsoft.com/office/drawing/2014/main" id="{44B030D3-4CFE-02ED-E1D2-C9066F0C7E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77489" y="6515594"/>
            <a:ext cx="1802396" cy="258249"/>
          </a:xfrm>
          <a:prstGeom prst="rect">
            <a:avLst/>
          </a:prstGeom>
        </p:spPr>
      </p:pic>
    </p:spTree>
    <p:extLst>
      <p:ext uri="{BB962C8B-B14F-4D97-AF65-F5344CB8AC3E}">
        <p14:creationId xmlns:p14="http://schemas.microsoft.com/office/powerpoint/2010/main" val="37305184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a:lstStyle>
            <a:lvl1pPr>
              <a:defRPr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sp>
        <p:nvSpPr>
          <p:cNvPr id="3" name="Picture Placeholder 2">
            <a:extLst>
              <a:ext uri="{FF2B5EF4-FFF2-40B4-BE49-F238E27FC236}">
                <a16:creationId xmlns:a16="http://schemas.microsoft.com/office/drawing/2014/main" id="{17C2B656-01C8-40AB-91ED-920E8D43C6A7}"/>
              </a:ext>
            </a:extLst>
          </p:cNvPr>
          <p:cNvSpPr>
            <a:spLocks noGrp="1"/>
          </p:cNvSpPr>
          <p:nvPr>
            <p:ph type="pic" sz="quarter" idx="10"/>
          </p:nvPr>
        </p:nvSpPr>
        <p:spPr>
          <a:xfrm>
            <a:off x="3581400" y="0"/>
            <a:ext cx="8610600" cy="6858000"/>
          </a:xfrm>
        </p:spPr>
        <p:txBody>
          <a:bodyPr/>
          <a:lstStyle/>
          <a:p>
            <a:endParaRPr lang="en-CA" dirty="0"/>
          </a:p>
        </p:txBody>
      </p:sp>
    </p:spTree>
    <p:extLst>
      <p:ext uri="{BB962C8B-B14F-4D97-AF65-F5344CB8AC3E}">
        <p14:creationId xmlns:p14="http://schemas.microsoft.com/office/powerpoint/2010/main" val="24482028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pic>
        <p:nvPicPr>
          <p:cNvPr id="9" name="Picture 8" descr="Graphical user interface, text&#10;&#10;Description automatically generated">
            <a:extLst>
              <a:ext uri="{FF2B5EF4-FFF2-40B4-BE49-F238E27FC236}">
                <a16:creationId xmlns:a16="http://schemas.microsoft.com/office/drawing/2014/main" id="{2001BE38-04CD-4164-92EB-AC0F97D704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itle 1">
            <a:extLst>
              <a:ext uri="{FF2B5EF4-FFF2-40B4-BE49-F238E27FC236}">
                <a16:creationId xmlns:a16="http://schemas.microsoft.com/office/drawing/2014/main" id="{2074D08A-1F34-4F3F-8BF2-008D81E9BADE}"/>
              </a:ext>
            </a:extLst>
          </p:cNvPr>
          <p:cNvSpPr>
            <a:spLocks noGrp="1"/>
          </p:cNvSpPr>
          <p:nvPr>
            <p:ph type="title"/>
          </p:nvPr>
        </p:nvSpPr>
        <p:spPr>
          <a:xfrm>
            <a:off x="273263" y="1801576"/>
            <a:ext cx="3034873" cy="1325563"/>
          </a:xfrm>
        </p:spPr>
        <p:txBody>
          <a:bodyPr/>
          <a:lstStyle>
            <a:lvl1pPr>
              <a:defRPr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pic>
        <p:nvPicPr>
          <p:cNvPr id="4" name="Picture 3">
            <a:extLst>
              <a:ext uri="{FF2B5EF4-FFF2-40B4-BE49-F238E27FC236}">
                <a16:creationId xmlns:a16="http://schemas.microsoft.com/office/drawing/2014/main" id="{DDE16D34-5011-468F-37E2-6F76ACC4D9A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86612" y="5697269"/>
            <a:ext cx="8605388" cy="1026741"/>
          </a:xfrm>
          <a:prstGeom prst="rect">
            <a:avLst/>
          </a:prstGeom>
        </p:spPr>
      </p:pic>
    </p:spTree>
    <p:extLst>
      <p:ext uri="{BB962C8B-B14F-4D97-AF65-F5344CB8AC3E}">
        <p14:creationId xmlns:p14="http://schemas.microsoft.com/office/powerpoint/2010/main" val="3908825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DC254A93-2A4B-415B-9B23-011FF1FBFD08}"/>
              </a:ext>
            </a:extLst>
          </p:cNvPr>
          <p:cNvSpPr>
            <a:spLocks noGrp="1"/>
          </p:cNvSpPr>
          <p:nvPr>
            <p:ph type="body" sz="quarter" idx="10"/>
          </p:nvPr>
        </p:nvSpPr>
        <p:spPr>
          <a:xfrm>
            <a:off x="235285" y="1168767"/>
            <a:ext cx="11722100" cy="1784623"/>
          </a:xfrm>
        </p:spPr>
        <p:txBody>
          <a:bodyPr/>
          <a:lstStyle>
            <a:lvl1pPr marL="0" indent="0" algn="ctr">
              <a:buNone/>
              <a:defRPr>
                <a:latin typeface="Arial" panose="020B0604020202020204" pitchFamily="34" charset="0"/>
                <a:ea typeface="Roboto" pitchFamily="2" charset="0"/>
                <a:cs typeface="Arial" panose="020B0604020202020204" pitchFamily="34" charset="0"/>
              </a:defRPr>
            </a:lvl1pPr>
            <a:lvl2pPr marL="457200" indent="0" algn="ctr">
              <a:buNone/>
              <a:defRPr>
                <a:latin typeface="Arial" panose="020B0604020202020204" pitchFamily="34" charset="0"/>
                <a:ea typeface="Roboto" pitchFamily="2" charset="0"/>
                <a:cs typeface="Arial" panose="020B0604020202020204" pitchFamily="34" charset="0"/>
              </a:defRPr>
            </a:lvl2pPr>
            <a:lvl3pPr marL="914400" indent="0" algn="ctr">
              <a:buNone/>
              <a:defRPr>
                <a:latin typeface="Arial" panose="020B0604020202020204" pitchFamily="34" charset="0"/>
                <a:ea typeface="Roboto" pitchFamily="2" charset="0"/>
                <a:cs typeface="Arial" panose="020B0604020202020204" pitchFamily="34" charset="0"/>
              </a:defRPr>
            </a:lvl3pPr>
            <a:lvl4pPr marL="1371600" indent="0" algn="ctr">
              <a:buNone/>
              <a:defRPr>
                <a:latin typeface="Arial" panose="020B0604020202020204" pitchFamily="34" charset="0"/>
                <a:ea typeface="Roboto" pitchFamily="2" charset="0"/>
                <a:cs typeface="Arial" panose="020B0604020202020204" pitchFamily="34" charset="0"/>
              </a:defRPr>
            </a:lvl4pPr>
            <a:lvl5pPr marL="1828800" indent="0" algn="ctr">
              <a:buNone/>
              <a:defRPr>
                <a:latin typeface="Arial" panose="020B0604020202020204" pitchFamily="34" charset="0"/>
                <a:ea typeface="Roboto"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6" name="Rectangle: Rounded Corners 5">
            <a:extLst>
              <a:ext uri="{FF2B5EF4-FFF2-40B4-BE49-F238E27FC236}">
                <a16:creationId xmlns:a16="http://schemas.microsoft.com/office/drawing/2014/main" id="{A726D82F-A308-44DD-8CEA-83893004B0A9}"/>
              </a:ext>
            </a:extLst>
          </p:cNvPr>
          <p:cNvSpPr/>
          <p:nvPr userDrawn="1"/>
        </p:nvSpPr>
        <p:spPr>
          <a:xfrm>
            <a:off x="234615" y="3429000"/>
            <a:ext cx="5668880" cy="3237018"/>
          </a:xfrm>
          <a:prstGeom prst="roundRect">
            <a:avLst/>
          </a:prstGeom>
          <a:gradFill>
            <a:gsLst>
              <a:gs pos="100000">
                <a:srgbClr val="0075B5"/>
              </a:gs>
              <a:gs pos="0">
                <a:srgbClr val="0071BB">
                  <a:alpha val="69804"/>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indent="0" algn="ctr" fontAlgn="base">
              <a:lnSpc>
                <a:spcPct val="100000"/>
              </a:lnSpc>
              <a:spcBef>
                <a:spcPts val="0"/>
              </a:spcBef>
              <a:spcAft>
                <a:spcPts val="1200"/>
              </a:spcAft>
              <a:buNone/>
            </a:pPr>
            <a:r>
              <a:rPr lang="en-CA" sz="2400" b="1" dirty="0">
                <a:solidFill>
                  <a:schemeClr val="bg1"/>
                </a:solidFill>
                <a:latin typeface="Arial" panose="020B0604020202020204" pitchFamily="34" charset="0"/>
                <a:ea typeface="Roboto" pitchFamily="2" charset="0"/>
                <a:cs typeface="Arial" panose="020B0604020202020204" pitchFamily="34" charset="0"/>
              </a:rPr>
              <a:t>Possible Unhelpful Thoughts</a:t>
            </a:r>
          </a:p>
        </p:txBody>
      </p:sp>
      <p:sp>
        <p:nvSpPr>
          <p:cNvPr id="7" name="Rectangle: Rounded Corners 6">
            <a:extLst>
              <a:ext uri="{FF2B5EF4-FFF2-40B4-BE49-F238E27FC236}">
                <a16:creationId xmlns:a16="http://schemas.microsoft.com/office/drawing/2014/main" id="{C721FEC3-F4A7-4084-8C21-BF307DF3A5C1}"/>
              </a:ext>
            </a:extLst>
          </p:cNvPr>
          <p:cNvSpPr/>
          <p:nvPr userDrawn="1"/>
        </p:nvSpPr>
        <p:spPr>
          <a:xfrm>
            <a:off x="6288505" y="3429000"/>
            <a:ext cx="5668880" cy="3237018"/>
          </a:xfrm>
          <a:prstGeom prst="roundRect">
            <a:avLst/>
          </a:prstGeom>
          <a:gradFill>
            <a:gsLst>
              <a:gs pos="100000">
                <a:srgbClr val="3BA950"/>
              </a:gs>
              <a:gs pos="0">
                <a:srgbClr val="3BA950">
                  <a:alpha val="69804"/>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indent="0" algn="ctr" fontAlgn="base">
              <a:lnSpc>
                <a:spcPct val="100000"/>
              </a:lnSpc>
              <a:spcBef>
                <a:spcPts val="0"/>
              </a:spcBef>
              <a:spcAft>
                <a:spcPts val="1200"/>
              </a:spcAft>
              <a:buNone/>
            </a:pPr>
            <a:r>
              <a:rPr lang="en-CA" sz="2400" b="1" dirty="0">
                <a:solidFill>
                  <a:schemeClr val="bg1"/>
                </a:solidFill>
                <a:latin typeface="Arial" panose="020B0604020202020204" pitchFamily="34" charset="0"/>
                <a:ea typeface="Roboto" pitchFamily="2" charset="0"/>
                <a:cs typeface="Arial" panose="020B0604020202020204" pitchFamily="34" charset="0"/>
              </a:rPr>
              <a:t>Possible Helpful Thoughts</a:t>
            </a:r>
          </a:p>
        </p:txBody>
      </p:sp>
      <p:cxnSp>
        <p:nvCxnSpPr>
          <p:cNvPr id="8" name="Straight Connector 7">
            <a:extLst>
              <a:ext uri="{FF2B5EF4-FFF2-40B4-BE49-F238E27FC236}">
                <a16:creationId xmlns:a16="http://schemas.microsoft.com/office/drawing/2014/main" id="{198D9788-FDEB-4F6B-909C-2CFAE1B06A9B}"/>
              </a:ext>
            </a:extLst>
          </p:cNvPr>
          <p:cNvCxnSpPr/>
          <p:nvPr userDrawn="1"/>
        </p:nvCxnSpPr>
        <p:spPr>
          <a:xfrm>
            <a:off x="1026695" y="3255963"/>
            <a:ext cx="9753600"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13" name="Text Placeholder 10">
            <a:extLst>
              <a:ext uri="{FF2B5EF4-FFF2-40B4-BE49-F238E27FC236}">
                <a16:creationId xmlns:a16="http://schemas.microsoft.com/office/drawing/2014/main" id="{048B726B-1D69-4BD1-BBE6-E2F53732B6BF}"/>
              </a:ext>
            </a:extLst>
          </p:cNvPr>
          <p:cNvSpPr>
            <a:spLocks noGrp="1"/>
          </p:cNvSpPr>
          <p:nvPr>
            <p:ph type="body" sz="quarter" idx="11"/>
          </p:nvPr>
        </p:nvSpPr>
        <p:spPr>
          <a:xfrm>
            <a:off x="234615" y="4067643"/>
            <a:ext cx="5668880" cy="2598375"/>
          </a:xfrm>
        </p:spPr>
        <p:txBody>
          <a:bodyPr>
            <a:noAutofit/>
          </a:bodyPr>
          <a:lstStyle>
            <a:lvl1pPr marL="177800" indent="-1778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1pPr>
            <a:lvl2pPr marL="8001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2pPr>
            <a:lvl3pPr marL="12573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3pPr>
            <a:lvl4pPr marL="17145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4pPr>
            <a:lvl5pPr marL="21717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15" name="Text Placeholder 10">
            <a:extLst>
              <a:ext uri="{FF2B5EF4-FFF2-40B4-BE49-F238E27FC236}">
                <a16:creationId xmlns:a16="http://schemas.microsoft.com/office/drawing/2014/main" id="{80A54C9B-0E5A-4359-9931-22EBA522F753}"/>
              </a:ext>
            </a:extLst>
          </p:cNvPr>
          <p:cNvSpPr>
            <a:spLocks noGrp="1"/>
          </p:cNvSpPr>
          <p:nvPr>
            <p:ph type="body" sz="quarter" idx="12"/>
          </p:nvPr>
        </p:nvSpPr>
        <p:spPr>
          <a:xfrm>
            <a:off x="6288505" y="4056880"/>
            <a:ext cx="5668880" cy="2598375"/>
          </a:xfrm>
        </p:spPr>
        <p:txBody>
          <a:bodyPr>
            <a:noAutofit/>
          </a:bodyPr>
          <a:lstStyle>
            <a:lvl1pPr marL="177800" indent="-1778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1pPr>
            <a:lvl2pPr marL="8001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2pPr>
            <a:lvl3pPr marL="12573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3pPr>
            <a:lvl4pPr marL="17145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4pPr>
            <a:lvl5pPr marL="21717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pic>
        <p:nvPicPr>
          <p:cNvPr id="9" name="Picture 8">
            <a:extLst>
              <a:ext uri="{FF2B5EF4-FFF2-40B4-BE49-F238E27FC236}">
                <a16:creationId xmlns:a16="http://schemas.microsoft.com/office/drawing/2014/main" id="{14E00BEC-BC9F-0004-3E87-E7DA252584B3}"/>
              </a:ext>
            </a:extLst>
          </p:cNvPr>
          <p:cNvPicPr>
            <a:picLocks noChangeAspect="1"/>
          </p:cNvPicPr>
          <p:nvPr userDrawn="1"/>
        </p:nvPicPr>
        <p:blipFill>
          <a:blip r:embed="rId2"/>
          <a:stretch>
            <a:fillRect/>
          </a:stretch>
        </p:blipFill>
        <p:spPr>
          <a:xfrm>
            <a:off x="0" y="-28397"/>
            <a:ext cx="12192000" cy="1024128"/>
          </a:xfrm>
          <a:prstGeom prst="rect">
            <a:avLst/>
          </a:prstGeom>
        </p:spPr>
      </p:pic>
    </p:spTree>
    <p:extLst>
      <p:ext uri="{BB962C8B-B14F-4D97-AF65-F5344CB8AC3E}">
        <p14:creationId xmlns:p14="http://schemas.microsoft.com/office/powerpoint/2010/main" val="2250922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38E4981A-902D-4119-B7EC-189D5B16A1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7" name="Text Placeholder 3">
            <a:extLst>
              <a:ext uri="{FF2B5EF4-FFF2-40B4-BE49-F238E27FC236}">
                <a16:creationId xmlns:a16="http://schemas.microsoft.com/office/drawing/2014/main" id="{0D1515B1-B1AA-4F83-B899-C8CEEA26C800}"/>
              </a:ext>
            </a:extLst>
          </p:cNvPr>
          <p:cNvSpPr txBox="1">
            <a:spLocks/>
          </p:cNvSpPr>
          <p:nvPr userDrawn="1"/>
        </p:nvSpPr>
        <p:spPr>
          <a:xfrm>
            <a:off x="857916" y="1659294"/>
            <a:ext cx="10476167" cy="1291540"/>
          </a:xfrm>
          <a:prstGeom prst="roundRect">
            <a:avLst/>
          </a:prstGeom>
          <a:gradFill>
            <a:gsLst>
              <a:gs pos="100000">
                <a:srgbClr val="0075B5"/>
              </a:gs>
              <a:gs pos="0">
                <a:srgbClr val="3BA950"/>
              </a:gs>
            </a:gsLst>
            <a:lin ang="10800000" scaled="1"/>
          </a:gradFill>
          <a:ln w="88900" cap="flat" cmpd="dbl" algn="ctr">
            <a:noFill/>
            <a:prstDash val="solid"/>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182880" tIns="91440" rIns="182880" bIns="9144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lnSpc>
                <a:spcPct val="100000"/>
              </a:lnSpc>
              <a:spcBef>
                <a:spcPts val="600"/>
              </a:spcBef>
              <a:buFont typeface="Arial" panose="020B0604020202020204" pitchFamily="34" charset="0"/>
              <a:buNone/>
            </a:pPr>
            <a:endParaRPr lang="en-CA" dirty="0">
              <a:solidFill>
                <a:schemeClr val="tx1">
                  <a:lumMod val="75000"/>
                  <a:lumOff val="25000"/>
                </a:schemeClr>
              </a:solidFill>
              <a:latin typeface="Roboto" pitchFamily="2" charset="0"/>
              <a:ea typeface="Roboto" pitchFamily="2" charset="0"/>
            </a:endParaRPr>
          </a:p>
        </p:txBody>
      </p:sp>
      <p:sp>
        <p:nvSpPr>
          <p:cNvPr id="11" name="Text Placeholder 10">
            <a:extLst>
              <a:ext uri="{FF2B5EF4-FFF2-40B4-BE49-F238E27FC236}">
                <a16:creationId xmlns:a16="http://schemas.microsoft.com/office/drawing/2014/main" id="{DC254A93-2A4B-415B-9B23-011FF1FBFD08}"/>
              </a:ext>
            </a:extLst>
          </p:cNvPr>
          <p:cNvSpPr>
            <a:spLocks noGrp="1"/>
          </p:cNvSpPr>
          <p:nvPr>
            <p:ph type="body" sz="quarter" idx="10"/>
          </p:nvPr>
        </p:nvSpPr>
        <p:spPr>
          <a:xfrm>
            <a:off x="964676" y="1733183"/>
            <a:ext cx="10275083" cy="1140905"/>
          </a:xfrm>
          <a:prstGeom prst="roundRect">
            <a:avLst/>
          </a:prstGeom>
          <a:solidFill>
            <a:schemeClr val="bg1"/>
          </a:solidFill>
          <a:ln>
            <a:noFill/>
          </a:ln>
          <a:effectLst>
            <a:softEdge rad="12700"/>
          </a:effectLst>
        </p:spPr>
        <p:txBody>
          <a:bodyPr vert="horz" lIns="91440" tIns="45720" rIns="91440" bIns="45720" rtlCol="0" anchor="ctr">
            <a:noAutofit/>
          </a:bodyPr>
          <a:lstStyle>
            <a:lvl1pPr marL="0" indent="0" algn="ctr">
              <a:buNone/>
              <a:defRPr lang="en-US" sz="4400" b="1" dirty="0">
                <a:solidFill>
                  <a:srgbClr val="44237D"/>
                </a:solidFill>
                <a:latin typeface="Arial" panose="020B0604020202020204" pitchFamily="34" charset="0"/>
                <a:ea typeface="+mj-ea"/>
                <a:cs typeface="Arial" panose="020B0604020202020204" pitchFamily="34" charset="0"/>
              </a:defRPr>
            </a:lvl1pPr>
            <a:lvl2pPr>
              <a:defRPr lang="en-US" dirty="0"/>
            </a:lvl2pPr>
            <a:lvl3pPr>
              <a:defRPr lang="en-US" dirty="0"/>
            </a:lvl3pPr>
            <a:lvl4pPr>
              <a:defRPr lang="en-US" dirty="0"/>
            </a:lvl4pPr>
            <a:lvl5pPr>
              <a:defRPr lang="en-CA" dirty="0"/>
            </a:lvl5pPr>
          </a:lstStyle>
          <a:p>
            <a:pPr marL="228600" lvl="0" indent="-228600" algn="ctr">
              <a:spcBef>
                <a:spcPct val="0"/>
              </a:spcBef>
            </a:pPr>
            <a:r>
              <a:rPr lang="en-US" dirty="0"/>
              <a:t>Click to edit Master text styles</a:t>
            </a:r>
          </a:p>
        </p:txBody>
      </p:sp>
      <p:sp>
        <p:nvSpPr>
          <p:cNvPr id="3" name="Text Placeholder 2">
            <a:extLst>
              <a:ext uri="{FF2B5EF4-FFF2-40B4-BE49-F238E27FC236}">
                <a16:creationId xmlns:a16="http://schemas.microsoft.com/office/drawing/2014/main" id="{8AAD1FE9-1674-42F9-A36C-C57B3F1C1D3A}"/>
              </a:ext>
            </a:extLst>
          </p:cNvPr>
          <p:cNvSpPr>
            <a:spLocks noGrp="1"/>
          </p:cNvSpPr>
          <p:nvPr>
            <p:ph type="body" sz="quarter" idx="11"/>
          </p:nvPr>
        </p:nvSpPr>
        <p:spPr>
          <a:xfrm>
            <a:off x="533954" y="3717928"/>
            <a:ext cx="11124090" cy="914400"/>
          </a:xfrm>
        </p:spPr>
        <p:txBody>
          <a:bodyPr>
            <a:noAutofit/>
          </a:bodyPr>
          <a:lstStyle>
            <a:lvl1pPr marL="0" indent="0" algn="ctr">
              <a:buNone/>
              <a:defRPr sz="7200" b="0">
                <a:solidFill>
                  <a:schemeClr val="tx1">
                    <a:lumMod val="75000"/>
                    <a:lumOff val="25000"/>
                  </a:schemeClr>
                </a:solidFill>
                <a:latin typeface="Arial" panose="020B0604020202020204" pitchFamily="34" charset="0"/>
                <a:ea typeface="Roboto" pitchFamily="2" charset="0"/>
                <a:cs typeface="Arial" panose="020B0604020202020204" pitchFamily="34" charset="0"/>
              </a:defRPr>
            </a:lvl1pPr>
            <a:lvl2pPr marL="457200" indent="0">
              <a:buNone/>
              <a:defRPr>
                <a:latin typeface="Roboto" pitchFamily="2" charset="0"/>
                <a:ea typeface="Roboto" pitchFamily="2" charset="0"/>
              </a:defRPr>
            </a:lvl2pPr>
            <a:lvl3pPr>
              <a:defRPr>
                <a:latin typeface="Roboto" pitchFamily="2" charset="0"/>
                <a:ea typeface="Roboto" pitchFamily="2" charset="0"/>
              </a:defRPr>
            </a:lvl3pPr>
            <a:lvl4pPr>
              <a:defRPr>
                <a:latin typeface="Roboto" pitchFamily="2" charset="0"/>
                <a:ea typeface="Roboto" pitchFamily="2" charset="0"/>
              </a:defRPr>
            </a:lvl4pPr>
            <a:lvl5pPr>
              <a:defRPr>
                <a:latin typeface="Roboto" pitchFamily="2" charset="0"/>
                <a:ea typeface="Roboto" pitchFamily="2" charset="0"/>
              </a:defRPr>
            </a:lvl5pPr>
          </a:lstStyle>
          <a:p>
            <a:pPr lvl="0"/>
            <a:r>
              <a:rPr lang="en-US" dirty="0"/>
              <a:t>Click to edit Master text styles</a:t>
            </a:r>
          </a:p>
        </p:txBody>
      </p:sp>
      <p:pic>
        <p:nvPicPr>
          <p:cNvPr id="9" name="Picture 8">
            <a:extLst>
              <a:ext uri="{FF2B5EF4-FFF2-40B4-BE49-F238E27FC236}">
                <a16:creationId xmlns:a16="http://schemas.microsoft.com/office/drawing/2014/main" id="{0110E74C-A16B-71CE-5879-596ECA94DC63}"/>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4385452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D6EEA-8DB8-48C6-982B-FA65806CF1ED}"/>
              </a:ext>
            </a:extLst>
          </p:cNvPr>
          <p:cNvSpPr>
            <a:spLocks noGrp="1"/>
          </p:cNvSpPr>
          <p:nvPr>
            <p:ph type="title"/>
          </p:nvPr>
        </p:nvSpPr>
        <p:spPr>
          <a:xfrm>
            <a:off x="144926" y="224542"/>
            <a:ext cx="9175537" cy="866322"/>
          </a:xfrm>
        </p:spPr>
        <p:txBody>
          <a:bodyPr/>
          <a:lstStyle>
            <a:lvl1pPr>
              <a:defRPr b="1">
                <a:solidFill>
                  <a:srgbClr val="298135"/>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ext Placeholder 10">
            <a:extLst>
              <a:ext uri="{FF2B5EF4-FFF2-40B4-BE49-F238E27FC236}">
                <a16:creationId xmlns:a16="http://schemas.microsoft.com/office/drawing/2014/main" id="{EB49BE94-27DA-47AC-8412-C1C0A5561A68}"/>
              </a:ext>
            </a:extLst>
          </p:cNvPr>
          <p:cNvSpPr>
            <a:spLocks noGrp="1"/>
          </p:cNvSpPr>
          <p:nvPr>
            <p:ph type="body" sz="quarter" idx="10"/>
          </p:nvPr>
        </p:nvSpPr>
        <p:spPr>
          <a:xfrm>
            <a:off x="144926" y="1194118"/>
            <a:ext cx="8102386" cy="3015331"/>
          </a:xfrm>
        </p:spPr>
        <p:txBody>
          <a:bodyPr/>
          <a:lstStyle>
            <a:lvl1pPr>
              <a:defRPr>
                <a:latin typeface="Arial" panose="020B0604020202020204" pitchFamily="34" charset="0"/>
                <a:ea typeface="Roboto" pitchFamily="2" charset="0"/>
                <a:cs typeface="Arial" panose="020B0604020202020204" pitchFamily="34" charset="0"/>
              </a:defRPr>
            </a:lvl1pPr>
            <a:lvl2pPr>
              <a:defRPr>
                <a:latin typeface="Arial" panose="020B0604020202020204" pitchFamily="34" charset="0"/>
                <a:ea typeface="Roboto" pitchFamily="2" charset="0"/>
                <a:cs typeface="Arial" panose="020B0604020202020204" pitchFamily="34" charset="0"/>
              </a:defRPr>
            </a:lvl2pPr>
            <a:lvl3pPr>
              <a:defRPr>
                <a:latin typeface="Arial" panose="020B0604020202020204" pitchFamily="34" charset="0"/>
                <a:ea typeface="Roboto" pitchFamily="2" charset="0"/>
                <a:cs typeface="Arial" panose="020B0604020202020204" pitchFamily="34" charset="0"/>
              </a:defRPr>
            </a:lvl3pPr>
            <a:lvl4pPr>
              <a:defRPr>
                <a:latin typeface="Arial" panose="020B0604020202020204" pitchFamily="34" charset="0"/>
                <a:ea typeface="Roboto" pitchFamily="2" charset="0"/>
                <a:cs typeface="Arial" panose="020B0604020202020204" pitchFamily="34" charset="0"/>
              </a:defRPr>
            </a:lvl4pPr>
            <a:lvl5pPr>
              <a:defRPr>
                <a:latin typeface="Arial" panose="020B0604020202020204" pitchFamily="34" charset="0"/>
                <a:ea typeface="Roboto"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pic>
        <p:nvPicPr>
          <p:cNvPr id="7" name="Picture 6" descr="Graphical user interface, text&#10;&#10;Description automatically generated">
            <a:extLst>
              <a:ext uri="{FF2B5EF4-FFF2-40B4-BE49-F238E27FC236}">
                <a16:creationId xmlns:a16="http://schemas.microsoft.com/office/drawing/2014/main" id="{BBF12625-C4A5-41DD-ACF1-8EF8CE75FD4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pic>
        <p:nvPicPr>
          <p:cNvPr id="5" name="Picture 4" descr="A black background with green and purple text&#10;&#10;Description automatically generated">
            <a:extLst>
              <a:ext uri="{FF2B5EF4-FFF2-40B4-BE49-F238E27FC236}">
                <a16:creationId xmlns:a16="http://schemas.microsoft.com/office/drawing/2014/main" id="{54EA8534-1D22-70A0-1781-9C9D8BC89EC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277489" y="6519924"/>
            <a:ext cx="1802380" cy="249588"/>
          </a:xfrm>
          <a:prstGeom prst="rect">
            <a:avLst/>
          </a:prstGeom>
        </p:spPr>
      </p:pic>
    </p:spTree>
    <p:extLst>
      <p:ext uri="{BB962C8B-B14F-4D97-AF65-F5344CB8AC3E}">
        <p14:creationId xmlns:p14="http://schemas.microsoft.com/office/powerpoint/2010/main" val="3166729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12192000" cy="1007706"/>
          </a:xfrm>
          <a:prstGeom prst="rect">
            <a:avLst/>
          </a:prstGeom>
          <a:gradFill flip="none" rotWithShape="1">
            <a:gsLst>
              <a:gs pos="57000">
                <a:srgbClr val="0075B5"/>
              </a:gs>
              <a:gs pos="0">
                <a:srgbClr val="3BA950"/>
              </a:gs>
            </a:gsLst>
            <a:lin ang="108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3262"/>
            <a:ext cx="2558836" cy="550506"/>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603934" y="318515"/>
            <a:ext cx="9542968" cy="649754"/>
          </a:xfrm>
        </p:spPr>
        <p:txBody>
          <a:bodyPr/>
          <a:lstStyle>
            <a:lvl1pPr algn="ctr">
              <a:defRPr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pic>
        <p:nvPicPr>
          <p:cNvPr id="2" name="Picture 1">
            <a:extLst>
              <a:ext uri="{FF2B5EF4-FFF2-40B4-BE49-F238E27FC236}">
                <a16:creationId xmlns:a16="http://schemas.microsoft.com/office/drawing/2014/main" id="{3580C29E-99C4-BBC1-516C-27A9C38C705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77489" y="6515594"/>
            <a:ext cx="1802396" cy="258249"/>
          </a:xfrm>
          <a:prstGeom prst="rect">
            <a:avLst/>
          </a:prstGeom>
        </p:spPr>
      </p:pic>
    </p:spTree>
    <p:extLst>
      <p:ext uri="{BB962C8B-B14F-4D97-AF65-F5344CB8AC3E}">
        <p14:creationId xmlns:p14="http://schemas.microsoft.com/office/powerpoint/2010/main" val="31706673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5B02D3-ADDB-487E-825D-02301810EE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D570FF4A-4F55-408D-9A82-8886BA45EB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E467884-3C68-41C0-BB8E-2D333D9797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899B3B-6F22-4062-AD25-97947FF28E08}" type="datetimeFigureOut">
              <a:rPr lang="en-CA" smtClean="0"/>
              <a:t>2025-03-14</a:t>
            </a:fld>
            <a:endParaRPr lang="en-CA" dirty="0"/>
          </a:p>
        </p:txBody>
      </p:sp>
      <p:sp>
        <p:nvSpPr>
          <p:cNvPr id="5" name="Footer Placeholder 4">
            <a:extLst>
              <a:ext uri="{FF2B5EF4-FFF2-40B4-BE49-F238E27FC236}">
                <a16:creationId xmlns:a16="http://schemas.microsoft.com/office/drawing/2014/main" id="{5D3ADBF0-0DCC-486F-9E5B-BA3CB13599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a:extLst>
              <a:ext uri="{FF2B5EF4-FFF2-40B4-BE49-F238E27FC236}">
                <a16:creationId xmlns:a16="http://schemas.microsoft.com/office/drawing/2014/main" id="{98C9F98F-2E53-4AF8-98D9-42DAF51549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D6A7D2-6F68-403F-AE25-3E9E5363C17A}" type="slidenum">
              <a:rPr lang="en-CA" smtClean="0"/>
              <a:t>‹#›</a:t>
            </a:fld>
            <a:endParaRPr lang="en-CA" dirty="0"/>
          </a:p>
        </p:txBody>
      </p:sp>
    </p:spTree>
    <p:extLst>
      <p:ext uri="{BB962C8B-B14F-4D97-AF65-F5344CB8AC3E}">
        <p14:creationId xmlns:p14="http://schemas.microsoft.com/office/powerpoint/2010/main" val="3427819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70" r:id="rId4"/>
    <p:sldLayoutId id="2147483663" r:id="rId5"/>
    <p:sldLayoutId id="2147483665" r:id="rId6"/>
    <p:sldLayoutId id="2147483668" r:id="rId7"/>
    <p:sldLayoutId id="2147483667" r:id="rId8"/>
    <p:sldLayoutId id="2147483672" r:id="rId9"/>
    <p:sldLayoutId id="2147483673" r:id="rId10"/>
    <p:sldLayoutId id="2147483677" r:id="rId11"/>
    <p:sldLayoutId id="2147483678" r:id="rId12"/>
    <p:sldLayoutId id="2147483674" r:id="rId13"/>
    <p:sldLayoutId id="2147483675" r:id="rId14"/>
    <p:sldLayoutId id="2147483679" r:id="rId15"/>
    <p:sldLayoutId id="2147483680" r:id="rId16"/>
    <p:sldLayoutId id="2147483676" r:id="rId17"/>
    <p:sldLayoutId id="2147483671"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br>
              <a:rPr lang="fr-CA" sz="1800" b="0" i="0" u="none" strike="noStrike" baseline="0" dirty="0">
                <a:solidFill>
                  <a:srgbClr val="277F34"/>
                </a:solidFill>
              </a:rPr>
            </a:br>
            <a:r>
              <a:rPr lang="fr-CA" b="1" dirty="0">
                <a:solidFill>
                  <a:srgbClr val="277F34"/>
                </a:solidFill>
                <a:ea typeface="Tahoma"/>
              </a:rPr>
              <a:t> Communication et résolution de conflits</a:t>
            </a:r>
            <a:endParaRPr lang="en-CA" b="1" dirty="0">
              <a:solidFill>
                <a:srgbClr val="277F34"/>
              </a:solidFill>
              <a:ea typeface="Tahoma"/>
            </a:endParaRPr>
          </a:p>
        </p:txBody>
      </p:sp>
      <p:sp>
        <p:nvSpPr>
          <p:cNvPr id="3" name="Title 1">
            <a:extLst>
              <a:ext uri="{FF2B5EF4-FFF2-40B4-BE49-F238E27FC236}">
                <a16:creationId xmlns:a16="http://schemas.microsoft.com/office/drawing/2014/main" id="{449D8A92-5993-49DB-8D97-04F74100340A}"/>
              </a:ext>
            </a:extLst>
          </p:cNvPr>
          <p:cNvSpPr txBox="1">
            <a:spLocks/>
          </p:cNvSpPr>
          <p:nvPr/>
        </p:nvSpPr>
        <p:spPr>
          <a:xfrm>
            <a:off x="0" y="0"/>
            <a:ext cx="2898338" cy="79329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6000" kern="1200">
                <a:solidFill>
                  <a:srgbClr val="40008D"/>
                </a:solidFill>
                <a:latin typeface="Poppins" panose="00000500000000000000" pitchFamily="2" charset="0"/>
                <a:ea typeface="+mj-ea"/>
                <a:cs typeface="Poppins" panose="00000500000000000000" pitchFamily="2" charset="0"/>
              </a:defRPr>
            </a:lvl1pPr>
          </a:lstStyle>
          <a:p>
            <a:pPr algn="l"/>
            <a:r>
              <a:rPr lang="fr-CA" sz="4400" b="1" dirty="0">
                <a:solidFill>
                  <a:srgbClr val="44237D"/>
                </a:solidFill>
                <a:latin typeface="Arial" panose="020B0604020202020204" pitchFamily="34" charset="0"/>
                <a:ea typeface="Tahoma" panose="020B0604030504040204" pitchFamily="34" charset="0"/>
                <a:cs typeface="Arial" panose="020B0604020202020204" pitchFamily="34" charset="0"/>
              </a:rPr>
              <a:t>Leçon 3</a:t>
            </a:r>
          </a:p>
        </p:txBody>
      </p:sp>
    </p:spTree>
    <p:extLst>
      <p:ext uri="{BB962C8B-B14F-4D97-AF65-F5344CB8AC3E}">
        <p14:creationId xmlns:p14="http://schemas.microsoft.com/office/powerpoint/2010/main" val="1358720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en-CA" dirty="0"/>
              <a:t>Communication non verbale</a:t>
            </a:r>
          </a:p>
        </p:txBody>
      </p:sp>
      <p:sp>
        <p:nvSpPr>
          <p:cNvPr id="4" name="Text Placeholder 3">
            <a:extLst>
              <a:ext uri="{FF2B5EF4-FFF2-40B4-BE49-F238E27FC236}">
                <a16:creationId xmlns:a16="http://schemas.microsoft.com/office/drawing/2014/main" id="{588D4085-8C84-4933-81AD-E520571D004F}"/>
              </a:ext>
            </a:extLst>
          </p:cNvPr>
          <p:cNvSpPr>
            <a:spLocks noGrp="1"/>
          </p:cNvSpPr>
          <p:nvPr>
            <p:ph type="body" sz="quarter" idx="10"/>
          </p:nvPr>
        </p:nvSpPr>
        <p:spPr>
          <a:xfrm>
            <a:off x="616792" y="4330263"/>
            <a:ext cx="3824770" cy="1946787"/>
          </a:xfrm>
        </p:spPr>
        <p:txBody>
          <a:bodyPr>
            <a:normAutofit/>
          </a:bodyPr>
          <a:lstStyle/>
          <a:p>
            <a:r>
              <a:rPr lang="fr-CA" sz="2400" dirty="0"/>
              <a:t>Expressions du visage</a:t>
            </a:r>
          </a:p>
          <a:p>
            <a:r>
              <a:rPr lang="fr-CA" sz="2400" dirty="0"/>
              <a:t>Langage corporel</a:t>
            </a:r>
          </a:p>
          <a:p>
            <a:r>
              <a:rPr lang="fr-CA" sz="2400" dirty="0"/>
              <a:t>Ton de la voix</a:t>
            </a:r>
          </a:p>
          <a:p>
            <a:r>
              <a:rPr lang="fr-CA" sz="2400" dirty="0"/>
              <a:t>…</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4441562" y="4330263"/>
            <a:ext cx="4168961" cy="1946787"/>
          </a:xfrm>
        </p:spPr>
        <p:txBody>
          <a:bodyPr>
            <a:normAutofit/>
          </a:bodyPr>
          <a:lstStyle/>
          <a:p>
            <a:r>
              <a:rPr lang="fr-CA" sz="2400" dirty="0"/>
              <a:t>Pensez aux différences culturelles</a:t>
            </a:r>
          </a:p>
          <a:p>
            <a:r>
              <a:rPr lang="fr-CA" sz="2400" dirty="0"/>
              <a:t>Situations</a:t>
            </a:r>
          </a:p>
        </p:txBody>
      </p:sp>
      <p:sp>
        <p:nvSpPr>
          <p:cNvPr id="6" name="Text Placeholder 5">
            <a:extLst>
              <a:ext uri="{FF2B5EF4-FFF2-40B4-BE49-F238E27FC236}">
                <a16:creationId xmlns:a16="http://schemas.microsoft.com/office/drawing/2014/main" id="{CE4B45B2-5C8E-45BB-9093-326C01433D71}"/>
              </a:ext>
            </a:extLst>
          </p:cNvPr>
          <p:cNvSpPr>
            <a:spLocks noGrp="1"/>
          </p:cNvSpPr>
          <p:nvPr>
            <p:ph type="body" sz="quarter" idx="12"/>
          </p:nvPr>
        </p:nvSpPr>
        <p:spPr>
          <a:xfrm>
            <a:off x="8833260" y="4330263"/>
            <a:ext cx="3447447" cy="1946787"/>
          </a:xfrm>
        </p:spPr>
        <p:txBody>
          <a:bodyPr>
            <a:normAutofit/>
          </a:bodyPr>
          <a:lstStyle/>
          <a:p>
            <a:r>
              <a:rPr lang="fr-CA" sz="2400" dirty="0"/>
              <a:t>Ton numérique</a:t>
            </a:r>
          </a:p>
          <a:p>
            <a:pPr lvl="1"/>
            <a:r>
              <a:rPr lang="fr-CA" dirty="0">
                <a:latin typeface="Arial" panose="020B0604020202020204" pitchFamily="34" charset="0"/>
                <a:ea typeface="Roboto" pitchFamily="2" charset="0"/>
                <a:cs typeface="Arial" panose="020B0604020202020204" pitchFamily="34" charset="0"/>
              </a:rPr>
              <a:t>Ouais</a:t>
            </a:r>
          </a:p>
          <a:p>
            <a:pPr lvl="1"/>
            <a:r>
              <a:rPr lang="fr-CA" dirty="0">
                <a:latin typeface="Arial" panose="020B0604020202020204" pitchFamily="34" charset="0"/>
                <a:ea typeface="Roboto" pitchFamily="2" charset="0"/>
                <a:cs typeface="Arial" panose="020B0604020202020204" pitchFamily="34" charset="0"/>
              </a:rPr>
              <a:t>Ouais!</a:t>
            </a:r>
          </a:p>
          <a:p>
            <a:pPr lvl="1"/>
            <a:r>
              <a:rPr lang="fr-CA" dirty="0">
                <a:latin typeface="Arial" panose="020B0604020202020204" pitchFamily="34" charset="0"/>
                <a:ea typeface="Roboto" pitchFamily="2" charset="0"/>
                <a:cs typeface="Arial" panose="020B0604020202020204" pitchFamily="34" charset="0"/>
              </a:rPr>
              <a:t>OUAIS</a:t>
            </a:r>
          </a:p>
        </p:txBody>
      </p:sp>
      <p:pic>
        <p:nvPicPr>
          <p:cNvPr id="7" name="Picture 6">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5151"/>
          <a:stretch/>
        </p:blipFill>
        <p:spPr>
          <a:xfrm>
            <a:off x="1181023" y="2357545"/>
            <a:ext cx="1946787" cy="1651820"/>
          </a:xfrm>
          <a:prstGeom prst="rect">
            <a:avLst/>
          </a:prstGeom>
        </p:spPr>
      </p:pic>
      <p:pic>
        <p:nvPicPr>
          <p:cNvPr id="8" name="Picture 7">
            <a:extLst>
              <a:ext uri="{FF2B5EF4-FFF2-40B4-BE49-F238E27FC236}">
                <a16:creationId xmlns:a16="http://schemas.microsoft.com/office/drawing/2014/main" id="{849A264B-1FF5-4AD3-A32F-C581C53B8F6D}"/>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4286"/>
          <a:stretch/>
        </p:blipFill>
        <p:spPr>
          <a:xfrm>
            <a:off x="4960374" y="2210062"/>
            <a:ext cx="2271252" cy="1946787"/>
          </a:xfrm>
          <a:prstGeom prst="rect">
            <a:avLst/>
          </a:prstGeom>
        </p:spPr>
      </p:pic>
      <p:pic>
        <p:nvPicPr>
          <p:cNvPr id="9" name="Picture 8">
            <a:extLst>
              <a:ext uri="{FF2B5EF4-FFF2-40B4-BE49-F238E27FC236}">
                <a16:creationId xmlns:a16="http://schemas.microsoft.com/office/drawing/2014/main" id="{B07C2637-B0F1-4BB4-8F9C-42405C019B5C}"/>
              </a:ext>
              <a:ext uri="{C183D7F6-B498-43B3-948B-1728B52AA6E4}">
                <adec:decorative xmlns:adec="http://schemas.microsoft.com/office/drawing/2017/decorative" val="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18899"/>
          <a:stretch/>
        </p:blipFill>
        <p:spPr>
          <a:xfrm>
            <a:off x="9177451" y="2267211"/>
            <a:ext cx="2400454" cy="1946787"/>
          </a:xfrm>
          <a:prstGeom prst="rect">
            <a:avLst/>
          </a:prstGeom>
        </p:spPr>
      </p:pic>
    </p:spTree>
    <p:extLst>
      <p:ext uri="{BB962C8B-B14F-4D97-AF65-F5344CB8AC3E}">
        <p14:creationId xmlns:p14="http://schemas.microsoft.com/office/powerpoint/2010/main" val="34416420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753FB-4B60-4E08-8B47-46EDEC8966B4}"/>
              </a:ext>
            </a:extLst>
          </p:cNvPr>
          <p:cNvSpPr>
            <a:spLocks noGrp="1"/>
          </p:cNvSpPr>
          <p:nvPr>
            <p:ph type="title"/>
          </p:nvPr>
        </p:nvSpPr>
        <p:spPr>
          <a:xfrm>
            <a:off x="0" y="1189037"/>
            <a:ext cx="3530395" cy="1325563"/>
          </a:xfrm>
        </p:spPr>
        <p:txBody>
          <a:bodyPr>
            <a:normAutofit/>
          </a:bodyPr>
          <a:lstStyle/>
          <a:p>
            <a:r>
              <a:rPr lang="fr-CA" sz="3200" dirty="0"/>
              <a:t>L’écoute</a:t>
            </a:r>
          </a:p>
        </p:txBody>
      </p:sp>
      <p:pic>
        <p:nvPicPr>
          <p:cNvPr id="3" name="Picture Placeholder 5">
            <a:extLst>
              <a:ext uri="{FF2B5EF4-FFF2-40B4-BE49-F238E27FC236}">
                <a16:creationId xmlns:a16="http://schemas.microsoft.com/office/drawing/2014/main" id="{01E36A4E-AF32-49A7-924D-166F26651D9A}"/>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3745" t="12977" r="13745" b="17651"/>
          <a:stretch/>
        </p:blipFill>
        <p:spPr>
          <a:xfrm>
            <a:off x="3583557" y="0"/>
            <a:ext cx="8608443" cy="5686425"/>
          </a:xfrm>
          <a:prstGeom prst="rect">
            <a:avLst/>
          </a:prstGeom>
        </p:spPr>
      </p:pic>
    </p:spTree>
    <p:extLst>
      <p:ext uri="{BB962C8B-B14F-4D97-AF65-F5344CB8AC3E}">
        <p14:creationId xmlns:p14="http://schemas.microsoft.com/office/powerpoint/2010/main" val="2928116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379D6-0338-40F4-993F-4BDB70550D75}"/>
              </a:ext>
            </a:extLst>
          </p:cNvPr>
          <p:cNvSpPr>
            <a:spLocks noGrp="1"/>
          </p:cNvSpPr>
          <p:nvPr>
            <p:ph type="title"/>
          </p:nvPr>
        </p:nvSpPr>
        <p:spPr/>
        <p:txBody>
          <a:bodyPr/>
          <a:lstStyle/>
          <a:p>
            <a:r>
              <a:rPr lang="fr-CA" sz="4000" dirty="0"/>
              <a:t>L’écoute</a:t>
            </a:r>
            <a:endParaRPr lang="en-CA" dirty="0"/>
          </a:p>
        </p:txBody>
      </p:sp>
      <p:sp>
        <p:nvSpPr>
          <p:cNvPr id="3" name="Text Placeholder 2">
            <a:extLst>
              <a:ext uri="{FF2B5EF4-FFF2-40B4-BE49-F238E27FC236}">
                <a16:creationId xmlns:a16="http://schemas.microsoft.com/office/drawing/2014/main" id="{182B16B1-F319-490A-AC8D-A15F84248FBB}"/>
              </a:ext>
            </a:extLst>
          </p:cNvPr>
          <p:cNvSpPr>
            <a:spLocks noGrp="1"/>
          </p:cNvSpPr>
          <p:nvPr>
            <p:ph type="body" sz="quarter" idx="10"/>
          </p:nvPr>
        </p:nvSpPr>
        <p:spPr>
          <a:xfrm>
            <a:off x="943428" y="3923588"/>
            <a:ext cx="5851066" cy="2133598"/>
          </a:xfrm>
        </p:spPr>
        <p:txBody>
          <a:bodyPr>
            <a:noAutofit/>
          </a:bodyPr>
          <a:lstStyle/>
          <a:p>
            <a:pPr marL="457200" indent="-457200">
              <a:lnSpc>
                <a:spcPct val="100000"/>
              </a:lnSpc>
              <a:buFont typeface="+mj-lt"/>
              <a:buAutoNum type="arabicPeriod"/>
            </a:pPr>
            <a:r>
              <a:rPr lang="fr-CA" sz="1800" dirty="0"/>
              <a:t>Porter attention à la personne qui parle</a:t>
            </a:r>
          </a:p>
          <a:p>
            <a:pPr marL="457200" indent="-457200">
              <a:lnSpc>
                <a:spcPct val="100000"/>
              </a:lnSpc>
              <a:buFont typeface="+mj-lt"/>
              <a:buAutoNum type="arabicPeriod"/>
            </a:pPr>
            <a:r>
              <a:rPr lang="fr-CA" sz="1800" dirty="0"/>
              <a:t>Attendre son tour pour parler</a:t>
            </a:r>
          </a:p>
          <a:p>
            <a:pPr marL="457200" indent="-457200">
              <a:lnSpc>
                <a:spcPct val="100000"/>
              </a:lnSpc>
              <a:buFont typeface="+mj-lt"/>
              <a:buAutoNum type="arabicPeriod"/>
            </a:pPr>
            <a:r>
              <a:rPr lang="fr-CA" sz="1800" dirty="0"/>
              <a:t>Répéter ce que tu as compris</a:t>
            </a:r>
          </a:p>
          <a:p>
            <a:pPr marL="457200" indent="-457200">
              <a:lnSpc>
                <a:spcPct val="100000"/>
              </a:lnSpc>
              <a:buFont typeface="+mj-lt"/>
              <a:buAutoNum type="arabicPeriod"/>
            </a:pPr>
            <a:r>
              <a:rPr lang="fr-CA" sz="1800" dirty="0"/>
              <a:t>Ne pas interrompre l’autre personne</a:t>
            </a:r>
          </a:p>
          <a:p>
            <a:pPr marL="457200" indent="-457200">
              <a:lnSpc>
                <a:spcPct val="100000"/>
              </a:lnSpc>
              <a:buFont typeface="+mj-lt"/>
              <a:buAutoNum type="arabicPeriod"/>
            </a:pPr>
            <a:r>
              <a:rPr lang="fr-CA" sz="1800" dirty="0"/>
              <a:t>Utiliser des actions pour démontrer la compréhension</a:t>
            </a:r>
            <a:endParaRPr lang="en-CA" sz="1800" dirty="0"/>
          </a:p>
        </p:txBody>
      </p:sp>
      <p:sp>
        <p:nvSpPr>
          <p:cNvPr id="5" name="Text Placeholder 4">
            <a:extLst>
              <a:ext uri="{FF2B5EF4-FFF2-40B4-BE49-F238E27FC236}">
                <a16:creationId xmlns:a16="http://schemas.microsoft.com/office/drawing/2014/main" id="{B269A30C-2CCC-40CB-B2B0-D82EF9C37C16}"/>
              </a:ext>
            </a:extLst>
          </p:cNvPr>
          <p:cNvSpPr>
            <a:spLocks noGrp="1"/>
          </p:cNvSpPr>
          <p:nvPr>
            <p:ph type="body" sz="quarter" idx="12"/>
          </p:nvPr>
        </p:nvSpPr>
        <p:spPr>
          <a:xfrm>
            <a:off x="7107622" y="3976236"/>
            <a:ext cx="4140950" cy="1607479"/>
          </a:xfrm>
        </p:spPr>
        <p:txBody>
          <a:bodyPr>
            <a:normAutofit/>
          </a:bodyPr>
          <a:lstStyle/>
          <a:p>
            <a:pPr marL="0" indent="0">
              <a:lnSpc>
                <a:spcPct val="100000"/>
              </a:lnSpc>
              <a:buNone/>
            </a:pPr>
            <a:r>
              <a:rPr lang="fr-CA" sz="2400" dirty="0"/>
              <a:t>Éviter</a:t>
            </a:r>
          </a:p>
          <a:p>
            <a:pPr lvl="1">
              <a:lnSpc>
                <a:spcPct val="100000"/>
              </a:lnSpc>
              <a:spcBef>
                <a:spcPts val="1000"/>
              </a:spcBef>
            </a:pPr>
            <a:r>
              <a:rPr lang="fr-CA" dirty="0">
                <a:latin typeface="Arial" panose="020B0604020202020204" pitchFamily="34" charset="0"/>
                <a:ea typeface="Roboto" pitchFamily="2" charset="0"/>
                <a:cs typeface="Arial" panose="020B0604020202020204" pitchFamily="34" charset="0"/>
              </a:rPr>
              <a:t>La comparaison</a:t>
            </a:r>
          </a:p>
          <a:p>
            <a:pPr lvl="1">
              <a:lnSpc>
                <a:spcPct val="100000"/>
              </a:lnSpc>
              <a:spcBef>
                <a:spcPts val="1000"/>
              </a:spcBef>
            </a:pPr>
            <a:r>
              <a:rPr lang="fr-CA" dirty="0">
                <a:latin typeface="Arial" panose="020B0604020202020204" pitchFamily="34" charset="0"/>
                <a:ea typeface="Roboto" pitchFamily="2" charset="0"/>
                <a:cs typeface="Arial" panose="020B0604020202020204" pitchFamily="34" charset="0"/>
              </a:rPr>
              <a:t>La lecture des pensées</a:t>
            </a:r>
          </a:p>
        </p:txBody>
      </p:sp>
      <p:pic>
        <p:nvPicPr>
          <p:cNvPr id="6" name="Picture 5">
            <a:extLst>
              <a:ext uri="{FF2B5EF4-FFF2-40B4-BE49-F238E27FC236}">
                <a16:creationId xmlns:a16="http://schemas.microsoft.com/office/drawing/2014/main" id="{7D55C65E-FBC2-441D-AADD-AFE2D2F40708}"/>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936" b="15109"/>
          <a:stretch/>
        </p:blipFill>
        <p:spPr>
          <a:xfrm>
            <a:off x="2064119" y="2095746"/>
            <a:ext cx="1946787" cy="1709813"/>
          </a:xfrm>
          <a:prstGeom prst="rect">
            <a:avLst/>
          </a:prstGeom>
        </p:spPr>
      </p:pic>
      <p:pic>
        <p:nvPicPr>
          <p:cNvPr id="7" name="Picture 6">
            <a:extLst>
              <a:ext uri="{FF2B5EF4-FFF2-40B4-BE49-F238E27FC236}">
                <a16:creationId xmlns:a16="http://schemas.microsoft.com/office/drawing/2014/main" id="{E462E35B-2DA5-4947-979D-FEA4A6851CFC}"/>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027" b="12074"/>
          <a:stretch/>
        </p:blipFill>
        <p:spPr>
          <a:xfrm>
            <a:off x="8181095" y="2043850"/>
            <a:ext cx="1994003" cy="1813607"/>
          </a:xfrm>
          <a:prstGeom prst="rect">
            <a:avLst/>
          </a:prstGeom>
        </p:spPr>
      </p:pic>
    </p:spTree>
    <p:extLst>
      <p:ext uri="{BB962C8B-B14F-4D97-AF65-F5344CB8AC3E}">
        <p14:creationId xmlns:p14="http://schemas.microsoft.com/office/powerpoint/2010/main" val="1131750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0BF7D-7AA0-4A15-AAAD-35F806C88132}"/>
              </a:ext>
            </a:extLst>
          </p:cNvPr>
          <p:cNvSpPr>
            <a:spLocks noGrp="1"/>
          </p:cNvSpPr>
          <p:nvPr>
            <p:ph type="title"/>
          </p:nvPr>
        </p:nvSpPr>
        <p:spPr>
          <a:xfrm>
            <a:off x="0" y="1189037"/>
            <a:ext cx="3514724" cy="2093990"/>
          </a:xfrm>
        </p:spPr>
        <p:txBody>
          <a:bodyPr>
            <a:normAutofit/>
          </a:bodyPr>
          <a:lstStyle/>
          <a:p>
            <a:r>
              <a:rPr lang="fr-CA" b="1" i="0" u="none" strike="noStrike" baseline="0" dirty="0"/>
              <a:t>Les énoncés au </a:t>
            </a:r>
            <a:br>
              <a:rPr lang="fr-CA" b="1" i="0" u="none" strike="noStrike" baseline="0" dirty="0"/>
            </a:br>
            <a:r>
              <a:rPr lang="fr-CA" b="1" i="0" u="none" strike="noStrike" baseline="0" dirty="0"/>
              <a:t>« Je »</a:t>
            </a:r>
            <a:endParaRPr lang="en-CA" dirty="0"/>
          </a:p>
        </p:txBody>
      </p:sp>
      <p:pic>
        <p:nvPicPr>
          <p:cNvPr id="3" name="Picture Placeholder 5">
            <a:extLst>
              <a:ext uri="{FF2B5EF4-FFF2-40B4-BE49-F238E27FC236}">
                <a16:creationId xmlns:a16="http://schemas.microsoft.com/office/drawing/2014/main" id="{89A6D374-395B-4685-B6B1-A9C86AD5324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34965" t="6999" r="22044" b="8031"/>
          <a:stretch/>
        </p:blipFill>
        <p:spPr>
          <a:xfrm>
            <a:off x="3578519" y="0"/>
            <a:ext cx="8613482" cy="5721557"/>
          </a:xfrm>
          <a:prstGeom prst="rect">
            <a:avLst/>
          </a:prstGeom>
        </p:spPr>
      </p:pic>
    </p:spTree>
    <p:extLst>
      <p:ext uri="{BB962C8B-B14F-4D97-AF65-F5344CB8AC3E}">
        <p14:creationId xmlns:p14="http://schemas.microsoft.com/office/powerpoint/2010/main" val="3578867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69AD3-3A1A-42FC-9360-ACE25822FE86}"/>
              </a:ext>
            </a:extLst>
          </p:cNvPr>
          <p:cNvSpPr>
            <a:spLocks noGrp="1"/>
          </p:cNvSpPr>
          <p:nvPr>
            <p:ph type="title"/>
          </p:nvPr>
        </p:nvSpPr>
        <p:spPr/>
        <p:txBody>
          <a:bodyPr>
            <a:normAutofit fontScale="90000"/>
          </a:bodyPr>
          <a:lstStyle/>
          <a:p>
            <a:r>
              <a:rPr lang="fr-CA" dirty="0"/>
              <a:t>Laquelle des énoncés suivants mènera à une conversation constructive?</a:t>
            </a:r>
            <a:endParaRPr lang="en-CA" dirty="0"/>
          </a:p>
        </p:txBody>
      </p:sp>
      <p:sp>
        <p:nvSpPr>
          <p:cNvPr id="3" name="Text Placeholder 2">
            <a:extLst>
              <a:ext uri="{FF2B5EF4-FFF2-40B4-BE49-F238E27FC236}">
                <a16:creationId xmlns:a16="http://schemas.microsoft.com/office/drawing/2014/main" id="{DB940F81-C86A-447F-9E26-C4BAF99D6F6D}"/>
              </a:ext>
            </a:extLst>
          </p:cNvPr>
          <p:cNvSpPr>
            <a:spLocks noGrp="1"/>
          </p:cNvSpPr>
          <p:nvPr>
            <p:ph type="body" sz="quarter" idx="10"/>
          </p:nvPr>
        </p:nvSpPr>
        <p:spPr>
          <a:xfrm>
            <a:off x="616792" y="3167744"/>
            <a:ext cx="3447447" cy="2476311"/>
          </a:xfrm>
        </p:spPr>
        <p:txBody>
          <a:bodyPr>
            <a:normAutofit/>
          </a:bodyPr>
          <a:lstStyle/>
          <a:p>
            <a:pPr marL="514350" indent="-514350">
              <a:lnSpc>
                <a:spcPct val="100000"/>
              </a:lnSpc>
              <a:buFont typeface="+mj-lt"/>
              <a:buAutoNum type="alphaUcPeriod"/>
            </a:pPr>
            <a:r>
              <a:rPr lang="fr-CA" sz="3200" dirty="0"/>
              <a:t>Tu ne m’invites jamais à sortir avec tes amis.</a:t>
            </a:r>
          </a:p>
        </p:txBody>
      </p:sp>
      <p:sp>
        <p:nvSpPr>
          <p:cNvPr id="4" name="Text Placeholder 3">
            <a:extLst>
              <a:ext uri="{FF2B5EF4-FFF2-40B4-BE49-F238E27FC236}">
                <a16:creationId xmlns:a16="http://schemas.microsoft.com/office/drawing/2014/main" id="{985DED44-F122-438A-8AD6-71D9221DFA06}"/>
              </a:ext>
            </a:extLst>
          </p:cNvPr>
          <p:cNvSpPr>
            <a:spLocks noGrp="1"/>
          </p:cNvSpPr>
          <p:nvPr>
            <p:ph type="body" sz="quarter" idx="11"/>
          </p:nvPr>
        </p:nvSpPr>
        <p:spPr>
          <a:xfrm>
            <a:off x="4776952" y="3167744"/>
            <a:ext cx="7026333" cy="2212424"/>
          </a:xfrm>
        </p:spPr>
        <p:txBody>
          <a:bodyPr>
            <a:normAutofit fontScale="92500"/>
          </a:bodyPr>
          <a:lstStyle/>
          <a:p>
            <a:pPr marL="514350" indent="-514350">
              <a:lnSpc>
                <a:spcPct val="100000"/>
              </a:lnSpc>
              <a:buFont typeface="+mj-lt"/>
              <a:buAutoNum type="alphaUcPeriod" startAt="2"/>
            </a:pPr>
            <a:r>
              <a:rPr lang="fr-CA" sz="3200" dirty="0"/>
              <a:t>Je me sens blessée lorsque tu ne m’invites pas à sortir avec tes amis, car je me sens exclue. La prochaine fois, j’aimerais être invitée.</a:t>
            </a:r>
          </a:p>
        </p:txBody>
      </p:sp>
    </p:spTree>
    <p:extLst>
      <p:ext uri="{BB962C8B-B14F-4D97-AF65-F5344CB8AC3E}">
        <p14:creationId xmlns:p14="http://schemas.microsoft.com/office/powerpoint/2010/main" val="3475758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40E6D-65EC-4DB7-AED4-045B0DCE569A}"/>
              </a:ext>
            </a:extLst>
          </p:cNvPr>
          <p:cNvSpPr>
            <a:spLocks noGrp="1"/>
          </p:cNvSpPr>
          <p:nvPr>
            <p:ph type="title"/>
          </p:nvPr>
        </p:nvSpPr>
        <p:spPr/>
        <p:txBody>
          <a:bodyPr>
            <a:normAutofit/>
          </a:bodyPr>
          <a:lstStyle/>
          <a:p>
            <a:pPr>
              <a:lnSpc>
                <a:spcPct val="100000"/>
              </a:lnSpc>
              <a:spcBef>
                <a:spcPts val="1000"/>
              </a:spcBef>
            </a:pPr>
            <a:br>
              <a:rPr lang="en-CA" dirty="0"/>
            </a:br>
            <a:r>
              <a:rPr lang="fr-CA" dirty="0"/>
              <a:t>Un collègue de ton âge arrive tous les jours avec quelques minutes de retard au travail et ton patron ne dit rien. Un jour, TU arrives avec quelques minutes de retard et ton patron t’engueule devant quelques collègues.</a:t>
            </a:r>
            <a:endParaRPr lang="en-CA" dirty="0"/>
          </a:p>
        </p:txBody>
      </p:sp>
      <p:sp>
        <p:nvSpPr>
          <p:cNvPr id="3" name="Text Placeholder 2">
            <a:extLst>
              <a:ext uri="{FF2B5EF4-FFF2-40B4-BE49-F238E27FC236}">
                <a16:creationId xmlns:a16="http://schemas.microsoft.com/office/drawing/2014/main" id="{BC4A9393-98DA-4028-9D4F-F8B7B5204F76}"/>
              </a:ext>
            </a:extLst>
          </p:cNvPr>
          <p:cNvSpPr>
            <a:spLocks noGrp="1"/>
          </p:cNvSpPr>
          <p:nvPr>
            <p:ph type="body" sz="quarter" idx="10"/>
          </p:nvPr>
        </p:nvSpPr>
        <p:spPr>
          <a:xfrm>
            <a:off x="616792" y="4193628"/>
            <a:ext cx="11096986" cy="1428806"/>
          </a:xfrm>
        </p:spPr>
        <p:txBody>
          <a:bodyPr/>
          <a:lstStyle/>
          <a:p>
            <a:pPr marL="0" indent="0">
              <a:buNone/>
            </a:pPr>
            <a:r>
              <a:rPr lang="fr-CA" dirty="0"/>
              <a:t>Je me sens ______, lorsque ______ parce que ______. </a:t>
            </a:r>
            <a:br>
              <a:rPr lang="fr-CA" dirty="0"/>
            </a:br>
            <a:r>
              <a:rPr lang="fr-CA" dirty="0"/>
              <a:t>La prochaine fois ______.</a:t>
            </a:r>
          </a:p>
        </p:txBody>
      </p:sp>
    </p:spTree>
    <p:extLst>
      <p:ext uri="{BB962C8B-B14F-4D97-AF65-F5344CB8AC3E}">
        <p14:creationId xmlns:p14="http://schemas.microsoft.com/office/powerpoint/2010/main" val="23050722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4CCC3-C33B-43F3-B0BE-45B300875E77}"/>
              </a:ext>
            </a:extLst>
          </p:cNvPr>
          <p:cNvSpPr>
            <a:spLocks noGrp="1"/>
          </p:cNvSpPr>
          <p:nvPr>
            <p:ph type="title"/>
          </p:nvPr>
        </p:nvSpPr>
        <p:spPr>
          <a:xfrm>
            <a:off x="0" y="1181100"/>
            <a:ext cx="3563007" cy="1909186"/>
          </a:xfrm>
        </p:spPr>
        <p:txBody>
          <a:bodyPr>
            <a:normAutofit fontScale="90000"/>
          </a:bodyPr>
          <a:lstStyle/>
          <a:p>
            <a:pPr>
              <a:lnSpc>
                <a:spcPct val="100000"/>
              </a:lnSpc>
            </a:pPr>
            <a:r>
              <a:rPr lang="fr-CA" sz="3600" b="1" i="0" u="none" strike="noStrike" baseline="0" dirty="0"/>
              <a:t>Utiliser la communication pour résoudre les problèmes </a:t>
            </a:r>
            <a:endParaRPr lang="en-CA" sz="3600" dirty="0"/>
          </a:p>
        </p:txBody>
      </p:sp>
      <p:pic>
        <p:nvPicPr>
          <p:cNvPr id="3" name="Picture Placeholder 5">
            <a:extLst>
              <a:ext uri="{FF2B5EF4-FFF2-40B4-BE49-F238E27FC236}">
                <a16:creationId xmlns:a16="http://schemas.microsoft.com/office/drawing/2014/main" id="{B432C5BB-7DD1-4A3F-B0D2-7B7BCE41651A}"/>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91" t="8730" r="11326" b="7247"/>
          <a:stretch/>
        </p:blipFill>
        <p:spPr>
          <a:xfrm>
            <a:off x="3584273" y="-23648"/>
            <a:ext cx="8607727" cy="5746531"/>
          </a:xfrm>
          <a:prstGeom prst="rect">
            <a:avLst/>
          </a:prstGeom>
        </p:spPr>
      </p:pic>
    </p:spTree>
    <p:extLst>
      <p:ext uri="{BB962C8B-B14F-4D97-AF65-F5344CB8AC3E}">
        <p14:creationId xmlns:p14="http://schemas.microsoft.com/office/powerpoint/2010/main" val="28089776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DFC2DE-BBCC-4893-A9DE-39DD4B96CAB3}"/>
              </a:ext>
            </a:extLst>
          </p:cNvPr>
          <p:cNvSpPr>
            <a:spLocks noGrp="1"/>
          </p:cNvSpPr>
          <p:nvPr>
            <p:ph type="title"/>
          </p:nvPr>
        </p:nvSpPr>
        <p:spPr>
          <a:xfrm>
            <a:off x="907485" y="1038906"/>
            <a:ext cx="10515600" cy="1335325"/>
          </a:xfrm>
        </p:spPr>
        <p:txBody>
          <a:bodyPr>
            <a:noAutofit/>
          </a:bodyPr>
          <a:lstStyle/>
          <a:p>
            <a:pPr algn="ctr"/>
            <a:r>
              <a:rPr lang="fr-CA" sz="2800" dirty="0"/>
              <a:t>Un ami de travail a répété quelque chose de confidentiel que vous lui avez dit. C’est plutôt gênant, et maintenant beaucoup de gens le savent.</a:t>
            </a:r>
            <a:endParaRPr lang="en-CA" sz="2800" dirty="0"/>
          </a:p>
        </p:txBody>
      </p:sp>
      <p:graphicFrame>
        <p:nvGraphicFramePr>
          <p:cNvPr id="2" name="Table 8">
            <a:extLst>
              <a:ext uri="{FF2B5EF4-FFF2-40B4-BE49-F238E27FC236}">
                <a16:creationId xmlns:a16="http://schemas.microsoft.com/office/drawing/2014/main" id="{677E1222-F606-4BAE-AEC3-D0BB5416777A}"/>
              </a:ext>
            </a:extLst>
          </p:cNvPr>
          <p:cNvGraphicFramePr>
            <a:graphicFrameLocks noGrp="1"/>
          </p:cNvGraphicFramePr>
          <p:nvPr>
            <p:extLst>
              <p:ext uri="{D42A27DB-BD31-4B8C-83A1-F6EECF244321}">
                <p14:modId xmlns:p14="http://schemas.microsoft.com/office/powerpoint/2010/main" val="2209171559"/>
              </p:ext>
            </p:extLst>
          </p:nvPr>
        </p:nvGraphicFramePr>
        <p:xfrm>
          <a:off x="609600" y="3112168"/>
          <a:ext cx="11149263" cy="2382253"/>
        </p:xfrm>
        <a:graphic>
          <a:graphicData uri="http://schemas.openxmlformats.org/drawingml/2006/table">
            <a:tbl>
              <a:tblPr firstRow="1" bandRow="1">
                <a:tableStyleId>{5C22544A-7EE6-4342-B048-85BDC9FD1C3A}</a:tableStyleId>
              </a:tblPr>
              <a:tblGrid>
                <a:gridCol w="3716421">
                  <a:extLst>
                    <a:ext uri="{9D8B030D-6E8A-4147-A177-3AD203B41FA5}">
                      <a16:colId xmlns:a16="http://schemas.microsoft.com/office/drawing/2014/main" val="1530733245"/>
                    </a:ext>
                  </a:extLst>
                </a:gridCol>
                <a:gridCol w="3716421">
                  <a:extLst>
                    <a:ext uri="{9D8B030D-6E8A-4147-A177-3AD203B41FA5}">
                      <a16:colId xmlns:a16="http://schemas.microsoft.com/office/drawing/2014/main" val="2929008401"/>
                    </a:ext>
                  </a:extLst>
                </a:gridCol>
                <a:gridCol w="3716421">
                  <a:extLst>
                    <a:ext uri="{9D8B030D-6E8A-4147-A177-3AD203B41FA5}">
                      <a16:colId xmlns:a16="http://schemas.microsoft.com/office/drawing/2014/main" val="2145752048"/>
                    </a:ext>
                  </a:extLst>
                </a:gridCol>
              </a:tblGrid>
              <a:tr h="433137">
                <a:tc>
                  <a:txBody>
                    <a:bodyPr/>
                    <a:lstStyle/>
                    <a:p>
                      <a:pPr marL="0" indent="0" algn="ctr">
                        <a:buFont typeface="Arial" panose="020B0604020202020204" pitchFamily="34" charset="0"/>
                        <a:buNone/>
                      </a:pPr>
                      <a:r>
                        <a:rPr lang="fr-CA"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Tu pourrais répondre de </a:t>
                      </a:r>
                      <a:br>
                        <a:rPr lang="fr-CA"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br>
                      <a:r>
                        <a:rPr lang="fr-CA"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manière agressive </a:t>
                      </a:r>
                    </a:p>
                  </a:txBody>
                  <a:tcPr>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fr-CA"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Tu pourrais répondre de </a:t>
                      </a:r>
                      <a:br>
                        <a:rPr lang="fr-CA"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br>
                      <a:r>
                        <a:rPr lang="fr-CA"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manière passive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400" rtl="0" eaLnBrk="1" latinLnBrk="0" hangingPunct="1">
                        <a:buFont typeface="Arial" panose="020B0604020202020204" pitchFamily="34" charset="0"/>
                        <a:buNone/>
                      </a:pPr>
                      <a:r>
                        <a:rPr lang="fr-CA" sz="1800" b="1" kern="12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Tu pourrais prendre le temps pour utiliser des stratégies de communication</a:t>
                      </a:r>
                    </a:p>
                  </a:txBody>
                  <a:tcPr>
                    <a:lnL w="1270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9098666"/>
                  </a:ext>
                </a:extLst>
              </a:tr>
              <a:tr h="1467853">
                <a:tc>
                  <a:txBody>
                    <a:bodyPr/>
                    <a:lstStyle/>
                    <a:p>
                      <a:endParaRPr lang="fr-CA" noProof="0" dirty="0">
                        <a:solidFill>
                          <a:schemeClr val="tx1">
                            <a:lumMod val="75000"/>
                            <a:lumOff val="25000"/>
                          </a:schemeClr>
                        </a:solidFill>
                        <a:latin typeface="Roboto" pitchFamily="2" charset="0"/>
                        <a:ea typeface="Roboto" pitchFamily="2" charset="0"/>
                      </a:endParaRPr>
                    </a:p>
                  </a:txBody>
                  <a:tcPr>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77F34">
                        <a:alpha val="20000"/>
                      </a:srgbClr>
                    </a:solidFill>
                  </a:tcPr>
                </a:tc>
                <a:tc>
                  <a:txBody>
                    <a:bodyPr/>
                    <a:lstStyle/>
                    <a:p>
                      <a:endParaRPr lang="fr-CA" sz="1800" b="0" i="0" kern="1200" noProof="0" dirty="0">
                        <a:solidFill>
                          <a:schemeClr val="tx1">
                            <a:lumMod val="75000"/>
                            <a:lumOff val="25000"/>
                          </a:schemeClr>
                        </a:solidFill>
                        <a:effectLst/>
                        <a:latin typeface="Roboto" pitchFamily="2" charset="0"/>
                        <a:ea typeface="Roboto" pitchFamily="2" charset="0"/>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B">
                        <a:alpha val="2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sz="1800" b="0" i="0" kern="1200" noProof="0" dirty="0">
                        <a:solidFill>
                          <a:schemeClr val="tx1">
                            <a:lumMod val="75000"/>
                            <a:lumOff val="25000"/>
                          </a:schemeClr>
                        </a:solidFill>
                        <a:effectLst/>
                        <a:latin typeface="Roboto" pitchFamily="2" charset="0"/>
                        <a:ea typeface="Roboto" pitchFamily="2" charset="0"/>
                        <a:cs typeface="+mn-cs"/>
                      </a:endParaRPr>
                    </a:p>
                  </a:txBody>
                  <a:tcPr>
                    <a:lnL w="1270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37D">
                        <a:alpha val="20000"/>
                      </a:srgbClr>
                    </a:solidFill>
                  </a:tcPr>
                </a:tc>
                <a:extLst>
                  <a:ext uri="{0D108BD9-81ED-4DB2-BD59-A6C34878D82A}">
                    <a16:rowId xmlns:a16="http://schemas.microsoft.com/office/drawing/2014/main" val="4122272445"/>
                  </a:ext>
                </a:extLst>
              </a:tr>
            </a:tbl>
          </a:graphicData>
        </a:graphic>
      </p:graphicFrame>
    </p:spTree>
    <p:extLst>
      <p:ext uri="{BB962C8B-B14F-4D97-AF65-F5344CB8AC3E}">
        <p14:creationId xmlns:p14="http://schemas.microsoft.com/office/powerpoint/2010/main" val="34513605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DFC2DE-BBCC-4893-A9DE-39DD4B96CAB3}"/>
              </a:ext>
            </a:extLst>
          </p:cNvPr>
          <p:cNvSpPr>
            <a:spLocks noGrp="1"/>
          </p:cNvSpPr>
          <p:nvPr>
            <p:ph type="title"/>
          </p:nvPr>
        </p:nvSpPr>
        <p:spPr>
          <a:xfrm>
            <a:off x="907485" y="1038906"/>
            <a:ext cx="10515600" cy="1335325"/>
          </a:xfrm>
        </p:spPr>
        <p:txBody>
          <a:bodyPr>
            <a:noAutofit/>
          </a:bodyPr>
          <a:lstStyle/>
          <a:p>
            <a:pPr algn="ctr"/>
            <a:r>
              <a:rPr lang="fr-CA" sz="2800" dirty="0"/>
              <a:t>Un ami de travail a répété quelque chose de confidentiel que vous lui avez dit. C’est plutôt gênant, et maintenant beaucoup de gens le savent.</a:t>
            </a:r>
            <a:endParaRPr lang="en-CA" sz="2800" dirty="0"/>
          </a:p>
        </p:txBody>
      </p:sp>
      <p:graphicFrame>
        <p:nvGraphicFramePr>
          <p:cNvPr id="2" name="Table 8">
            <a:extLst>
              <a:ext uri="{FF2B5EF4-FFF2-40B4-BE49-F238E27FC236}">
                <a16:creationId xmlns:a16="http://schemas.microsoft.com/office/drawing/2014/main" id="{677E1222-F606-4BAE-AEC3-D0BB5416777A}"/>
              </a:ext>
            </a:extLst>
          </p:cNvPr>
          <p:cNvGraphicFramePr>
            <a:graphicFrameLocks noGrp="1"/>
          </p:cNvGraphicFramePr>
          <p:nvPr>
            <p:extLst>
              <p:ext uri="{D42A27DB-BD31-4B8C-83A1-F6EECF244321}">
                <p14:modId xmlns:p14="http://schemas.microsoft.com/office/powerpoint/2010/main" val="33458443"/>
              </p:ext>
            </p:extLst>
          </p:nvPr>
        </p:nvGraphicFramePr>
        <p:xfrm>
          <a:off x="609600" y="2569304"/>
          <a:ext cx="11149263" cy="3758666"/>
        </p:xfrm>
        <a:graphic>
          <a:graphicData uri="http://schemas.openxmlformats.org/drawingml/2006/table">
            <a:tbl>
              <a:tblPr firstRow="1" bandRow="1">
                <a:tableStyleId>{5C22544A-7EE6-4342-B048-85BDC9FD1C3A}</a:tableStyleId>
              </a:tblPr>
              <a:tblGrid>
                <a:gridCol w="3816096">
                  <a:extLst>
                    <a:ext uri="{9D8B030D-6E8A-4147-A177-3AD203B41FA5}">
                      <a16:colId xmlns:a16="http://schemas.microsoft.com/office/drawing/2014/main" val="1530733245"/>
                    </a:ext>
                  </a:extLst>
                </a:gridCol>
                <a:gridCol w="3616746">
                  <a:extLst>
                    <a:ext uri="{9D8B030D-6E8A-4147-A177-3AD203B41FA5}">
                      <a16:colId xmlns:a16="http://schemas.microsoft.com/office/drawing/2014/main" val="2929008401"/>
                    </a:ext>
                  </a:extLst>
                </a:gridCol>
                <a:gridCol w="3716421">
                  <a:extLst>
                    <a:ext uri="{9D8B030D-6E8A-4147-A177-3AD203B41FA5}">
                      <a16:colId xmlns:a16="http://schemas.microsoft.com/office/drawing/2014/main" val="2145752048"/>
                    </a:ext>
                  </a:extLst>
                </a:gridCol>
              </a:tblGrid>
              <a:tr h="433137">
                <a:tc>
                  <a:txBody>
                    <a:bodyPr/>
                    <a:lstStyle/>
                    <a:p>
                      <a:pPr marL="0" indent="0" algn="ctr">
                        <a:buFont typeface="Arial" panose="020B0604020202020204" pitchFamily="34" charset="0"/>
                        <a:buNone/>
                      </a:pPr>
                      <a:r>
                        <a:rPr lang="fr-CA" sz="16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Tu pourrais répondre de </a:t>
                      </a:r>
                      <a:br>
                        <a:rPr lang="fr-CA" sz="16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br>
                      <a:r>
                        <a:rPr lang="fr-CA" sz="16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manière agressive </a:t>
                      </a:r>
                    </a:p>
                  </a:txBody>
                  <a:tcPr>
                    <a:lnL w="28575" cap="flat" cmpd="sng" algn="ctr">
                      <a:no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Font typeface="Arial" panose="020B0604020202020204" pitchFamily="34" charset="0"/>
                        <a:buNone/>
                      </a:pPr>
                      <a:r>
                        <a:rPr lang="fr-CA" sz="16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Tu pourrais répondre de </a:t>
                      </a:r>
                      <a:br>
                        <a:rPr lang="fr-CA" sz="16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br>
                      <a:r>
                        <a:rPr lang="fr-CA" sz="16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manière passive </a:t>
                      </a:r>
                    </a:p>
                  </a:txBody>
                  <a:tcPr>
                    <a:lnL w="12700" cap="flat" cmpd="sng" algn="ctr">
                      <a:solidFill>
                        <a:srgbClr val="3BA950"/>
                      </a:solid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400" rtl="0" eaLnBrk="1" latinLnBrk="0" hangingPunct="1">
                        <a:buFont typeface="Arial" panose="020B0604020202020204" pitchFamily="34" charset="0"/>
                        <a:buNone/>
                      </a:pPr>
                      <a:r>
                        <a:rPr lang="fr-CA" sz="1600" b="1" kern="12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Tu pourrais prendre le temps pour utiliser des stratégies de communication</a:t>
                      </a:r>
                    </a:p>
                  </a:txBody>
                  <a:tcPr>
                    <a:lnL w="12700" cap="flat" cmpd="sng" algn="ctr">
                      <a:solidFill>
                        <a:srgbClr val="3BA95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9098666"/>
                  </a:ext>
                </a:extLst>
              </a:tr>
              <a:tr h="1467853">
                <a:tc>
                  <a:txBody>
                    <a:bodyPr/>
                    <a:lstStyle/>
                    <a:p>
                      <a:pPr marL="285750" indent="-285750">
                        <a:buFont typeface="Arial" panose="020B0604020202020204" pitchFamily="34" charset="0"/>
                        <a:buChar char="•"/>
                      </a:pPr>
                      <a:r>
                        <a:rPr lang="fr-CA" sz="1600" b="0" i="0" kern="1200" dirty="0">
                          <a:solidFill>
                            <a:schemeClr val="tx1">
                              <a:lumMod val="75000"/>
                              <a:lumOff val="25000"/>
                            </a:schemeClr>
                          </a:solidFill>
                          <a:effectLst/>
                          <a:latin typeface="Arial" panose="020B0604020202020204" pitchFamily="34" charset="0"/>
                          <a:ea typeface="Roboto" pitchFamily="2" charset="0"/>
                          <a:cs typeface="Arial" panose="020B0604020202020204" pitchFamily="34" charset="0"/>
                        </a:rPr>
                        <a:t>Tu pourrais t’en prendre à </a:t>
                      </a:r>
                      <a:br>
                        <a:rPr lang="fr-CA" sz="1600" b="0" i="0" kern="1200" dirty="0">
                          <a:solidFill>
                            <a:schemeClr val="tx1">
                              <a:lumMod val="75000"/>
                              <a:lumOff val="25000"/>
                            </a:schemeClr>
                          </a:solidFill>
                          <a:effectLst/>
                          <a:latin typeface="Arial" panose="020B0604020202020204" pitchFamily="34" charset="0"/>
                          <a:ea typeface="Roboto" pitchFamily="2" charset="0"/>
                          <a:cs typeface="Arial" panose="020B0604020202020204" pitchFamily="34" charset="0"/>
                        </a:rPr>
                      </a:br>
                      <a:r>
                        <a:rPr lang="fr-CA" sz="1600" b="0" i="0" kern="1200" dirty="0">
                          <a:solidFill>
                            <a:schemeClr val="tx1">
                              <a:lumMod val="75000"/>
                              <a:lumOff val="25000"/>
                            </a:schemeClr>
                          </a:solidFill>
                          <a:effectLst/>
                          <a:latin typeface="Arial" panose="020B0604020202020204" pitchFamily="34" charset="0"/>
                          <a:ea typeface="Roboto" pitchFamily="2" charset="0"/>
                          <a:cs typeface="Arial" panose="020B0604020202020204" pitchFamily="34" charset="0"/>
                        </a:rPr>
                        <a:t>ton ami de travail.</a:t>
                      </a:r>
                    </a:p>
                    <a:p>
                      <a:pPr marL="285750" indent="-285750">
                        <a:buFont typeface="Arial" panose="020B0604020202020204" pitchFamily="34" charset="0"/>
                        <a:buChar char="•"/>
                      </a:pPr>
                      <a:r>
                        <a:rPr lang="fr-CA" sz="1600" b="0" i="0" kern="1200" dirty="0">
                          <a:solidFill>
                            <a:schemeClr val="tx1">
                              <a:lumMod val="75000"/>
                              <a:lumOff val="25000"/>
                            </a:schemeClr>
                          </a:solidFill>
                          <a:effectLst/>
                          <a:latin typeface="Arial" panose="020B0604020202020204" pitchFamily="34" charset="0"/>
                          <a:ea typeface="Roboto" pitchFamily="2" charset="0"/>
                          <a:cs typeface="Arial" panose="020B0604020202020204" pitchFamily="34" charset="0"/>
                        </a:rPr>
                        <a:t>Tu pourrais partager LEURS secrets.</a:t>
                      </a:r>
                    </a:p>
                    <a:p>
                      <a:pPr marL="285750" indent="-285750">
                        <a:buFont typeface="Arial" panose="020B0604020202020204" pitchFamily="34" charset="0"/>
                        <a:buChar char="•"/>
                      </a:pPr>
                      <a:r>
                        <a:rPr lang="fr-CA" sz="1600" b="0" i="0" kern="1200" dirty="0">
                          <a:solidFill>
                            <a:schemeClr val="tx1">
                              <a:lumMod val="75000"/>
                              <a:lumOff val="25000"/>
                            </a:schemeClr>
                          </a:solidFill>
                          <a:effectLst/>
                          <a:latin typeface="Arial" panose="020B0604020202020204" pitchFamily="34" charset="0"/>
                          <a:ea typeface="Roboto" pitchFamily="2" charset="0"/>
                          <a:cs typeface="Arial" panose="020B0604020202020204" pitchFamily="34" charset="0"/>
                        </a:rPr>
                        <a:t>Tu pourrais parler d’eux dans LEUR dos.</a:t>
                      </a:r>
                    </a:p>
                  </a:txBody>
                  <a:tcPr>
                    <a:lnL w="28575" cap="flat" cmpd="sng" algn="ctr">
                      <a:no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77F34">
                        <a:alpha val="20000"/>
                      </a:srgbClr>
                    </a:solidFill>
                  </a:tcPr>
                </a:tc>
                <a:tc>
                  <a:txBody>
                    <a:bodyPr/>
                    <a:lstStyle/>
                    <a:p>
                      <a:endParaRPr lang="en-CA" sz="1600" b="0" i="0" kern="1200" dirty="0">
                        <a:solidFill>
                          <a:schemeClr val="tx1">
                            <a:lumMod val="75000"/>
                            <a:lumOff val="25000"/>
                          </a:schemeClr>
                        </a:solidFill>
                        <a:effectLst/>
                        <a:latin typeface="Arial" panose="020B0604020202020204" pitchFamily="34" charset="0"/>
                        <a:ea typeface="Roboto" pitchFamily="2" charset="0"/>
                        <a:cs typeface="Arial" panose="020B0604020202020204" pitchFamily="34" charset="0"/>
                      </a:endParaRPr>
                    </a:p>
                  </a:txBody>
                  <a:tcPr>
                    <a:lnL w="12700" cap="flat" cmpd="sng" algn="ctr">
                      <a:solidFill>
                        <a:srgbClr val="3BA950"/>
                      </a:solid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B">
                        <a:alpha val="2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sz="1600" b="0" i="0" kern="1200" dirty="0">
                        <a:solidFill>
                          <a:schemeClr val="tx1">
                            <a:lumMod val="75000"/>
                            <a:lumOff val="25000"/>
                          </a:schemeClr>
                        </a:solidFill>
                        <a:effectLst/>
                        <a:latin typeface="Arial" panose="020B0604020202020204" pitchFamily="34" charset="0"/>
                        <a:ea typeface="Roboto" pitchFamily="2" charset="0"/>
                        <a:cs typeface="Arial" panose="020B0604020202020204" pitchFamily="34" charset="0"/>
                      </a:endParaRPr>
                    </a:p>
                  </a:txBody>
                  <a:tcPr>
                    <a:lnL w="12700" cap="flat" cmpd="sng" algn="ctr">
                      <a:solidFill>
                        <a:srgbClr val="3BA95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37D">
                        <a:alpha val="20000"/>
                      </a:srgbClr>
                    </a:solidFill>
                  </a:tcPr>
                </a:tc>
                <a:extLst>
                  <a:ext uri="{0D108BD9-81ED-4DB2-BD59-A6C34878D82A}">
                    <a16:rowId xmlns:a16="http://schemas.microsoft.com/office/drawing/2014/main" val="4122272445"/>
                  </a:ext>
                </a:extLst>
              </a:tr>
              <a:tr h="1467853">
                <a:tc>
                  <a:txBody>
                    <a:bodyPr/>
                    <a:lstStyle/>
                    <a:p>
                      <a:pPr marL="0" indent="0">
                        <a:buFont typeface="Arial" panose="020B0604020202020204" pitchFamily="34" charset="0"/>
                        <a:buNone/>
                      </a:pPr>
                      <a:r>
                        <a:rPr lang="fr-CA" sz="160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Si tu fais ça...</a:t>
                      </a:r>
                    </a:p>
                    <a:p>
                      <a:pPr marL="285750" indent="-285750">
                        <a:buFont typeface="Arial" panose="020B0604020202020204" pitchFamily="34" charset="0"/>
                        <a:buChar char="•"/>
                      </a:pPr>
                      <a:r>
                        <a:rPr lang="fr-CA" sz="160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Le problème ne sera pas résolu.</a:t>
                      </a:r>
                    </a:p>
                    <a:p>
                      <a:pPr marL="285750" indent="-285750">
                        <a:buFont typeface="Arial" panose="020B0604020202020204" pitchFamily="34" charset="0"/>
                        <a:buChar char="•"/>
                      </a:pPr>
                      <a:r>
                        <a:rPr lang="fr-CA" sz="160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La situation pourrait empirer.</a:t>
                      </a:r>
                    </a:p>
                    <a:p>
                      <a:pPr marL="285750" indent="-285750">
                        <a:buFont typeface="Arial" panose="020B0604020202020204" pitchFamily="34" charset="0"/>
                        <a:buChar char="•"/>
                      </a:pPr>
                      <a:r>
                        <a:rPr lang="fr-CA" sz="160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Ta relation pourrait être vraiment endommagée.</a:t>
                      </a:r>
                      <a:endParaRPr lang="en-CA" sz="1600" dirty="0">
                        <a:solidFill>
                          <a:schemeClr val="tx1">
                            <a:lumMod val="75000"/>
                            <a:lumOff val="25000"/>
                          </a:schemeClr>
                        </a:solidFill>
                        <a:latin typeface="Arial" panose="020B0604020202020204" pitchFamily="34" charset="0"/>
                        <a:ea typeface="Roboto" pitchFamily="2" charset="0"/>
                        <a:cs typeface="Arial" panose="020B0604020202020204" pitchFamily="34" charset="0"/>
                      </a:endParaRPr>
                    </a:p>
                  </a:txBody>
                  <a:tcPr>
                    <a:lnL w="28575" cap="flat" cmpd="sng" algn="ctr">
                      <a:no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77F34">
                        <a:alpha val="10196"/>
                      </a:srgbClr>
                    </a:solidFill>
                  </a:tcPr>
                </a:tc>
                <a:tc>
                  <a:txBody>
                    <a:bodyPr/>
                    <a:lstStyle/>
                    <a:p>
                      <a:endParaRPr lang="en-CA" sz="1600" b="0" i="0" kern="1200" dirty="0">
                        <a:solidFill>
                          <a:schemeClr val="tx1">
                            <a:lumMod val="75000"/>
                            <a:lumOff val="25000"/>
                          </a:schemeClr>
                        </a:solidFill>
                        <a:effectLst/>
                        <a:latin typeface="Arial" panose="020B0604020202020204" pitchFamily="34" charset="0"/>
                        <a:ea typeface="Roboto" pitchFamily="2" charset="0"/>
                        <a:cs typeface="Arial" panose="020B0604020202020204" pitchFamily="34" charset="0"/>
                      </a:endParaRPr>
                    </a:p>
                  </a:txBody>
                  <a:tcPr>
                    <a:lnL w="12700" cap="flat" cmpd="sng" algn="ctr">
                      <a:solidFill>
                        <a:srgbClr val="3BA950"/>
                      </a:solid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B">
                        <a:alpha val="10196"/>
                      </a:srgbClr>
                    </a:solidFill>
                  </a:tcPr>
                </a:tc>
                <a:tc>
                  <a:txBody>
                    <a:bodyPr/>
                    <a:lstStyle/>
                    <a:p>
                      <a:endParaRPr lang="en-CA" sz="1600" b="0" i="0" kern="1200" dirty="0">
                        <a:solidFill>
                          <a:schemeClr val="tx1">
                            <a:lumMod val="75000"/>
                            <a:lumOff val="25000"/>
                          </a:schemeClr>
                        </a:solidFill>
                        <a:effectLst/>
                        <a:latin typeface="Arial" panose="020B0604020202020204" pitchFamily="34" charset="0"/>
                        <a:ea typeface="Roboto" pitchFamily="2" charset="0"/>
                        <a:cs typeface="Arial" panose="020B0604020202020204" pitchFamily="34" charset="0"/>
                      </a:endParaRPr>
                    </a:p>
                  </a:txBody>
                  <a:tcPr>
                    <a:lnL w="12700" cap="flat" cmpd="sng" algn="ctr">
                      <a:solidFill>
                        <a:srgbClr val="3BA95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37D">
                        <a:alpha val="10196"/>
                      </a:srgbClr>
                    </a:solidFill>
                  </a:tcPr>
                </a:tc>
                <a:extLst>
                  <a:ext uri="{0D108BD9-81ED-4DB2-BD59-A6C34878D82A}">
                    <a16:rowId xmlns:a16="http://schemas.microsoft.com/office/drawing/2014/main" val="3541453181"/>
                  </a:ext>
                </a:extLst>
              </a:tr>
            </a:tbl>
          </a:graphicData>
        </a:graphic>
      </p:graphicFrame>
    </p:spTree>
    <p:extLst>
      <p:ext uri="{BB962C8B-B14F-4D97-AF65-F5344CB8AC3E}">
        <p14:creationId xmlns:p14="http://schemas.microsoft.com/office/powerpoint/2010/main" val="20109855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DFC2DE-BBCC-4893-A9DE-39DD4B96CAB3}"/>
              </a:ext>
            </a:extLst>
          </p:cNvPr>
          <p:cNvSpPr>
            <a:spLocks noGrp="1"/>
          </p:cNvSpPr>
          <p:nvPr>
            <p:ph type="title"/>
          </p:nvPr>
        </p:nvSpPr>
        <p:spPr>
          <a:xfrm>
            <a:off x="907485" y="1038906"/>
            <a:ext cx="10515600" cy="1335325"/>
          </a:xfrm>
        </p:spPr>
        <p:txBody>
          <a:bodyPr>
            <a:noAutofit/>
          </a:bodyPr>
          <a:lstStyle/>
          <a:p>
            <a:pPr algn="ctr"/>
            <a:r>
              <a:rPr lang="fr-CA" sz="2800" dirty="0"/>
              <a:t>Un ami de travail a répété quelque chose de confidentiel que vous lui avez dit. C’est plutôt gênant, et maintenant beaucoup de gens le savent.</a:t>
            </a:r>
            <a:endParaRPr lang="en-CA" sz="2800" dirty="0"/>
          </a:p>
        </p:txBody>
      </p:sp>
      <p:graphicFrame>
        <p:nvGraphicFramePr>
          <p:cNvPr id="4" name="Table 8">
            <a:extLst>
              <a:ext uri="{FF2B5EF4-FFF2-40B4-BE49-F238E27FC236}">
                <a16:creationId xmlns:a16="http://schemas.microsoft.com/office/drawing/2014/main" id="{C5897DB5-0C3A-4FE2-9C6C-CA2DC776EF3F}"/>
              </a:ext>
            </a:extLst>
          </p:cNvPr>
          <p:cNvGraphicFramePr>
            <a:graphicFrameLocks noGrp="1"/>
          </p:cNvGraphicFramePr>
          <p:nvPr>
            <p:extLst>
              <p:ext uri="{D42A27DB-BD31-4B8C-83A1-F6EECF244321}">
                <p14:modId xmlns:p14="http://schemas.microsoft.com/office/powerpoint/2010/main" val="3745783156"/>
              </p:ext>
            </p:extLst>
          </p:nvPr>
        </p:nvGraphicFramePr>
        <p:xfrm>
          <a:off x="368968" y="2639730"/>
          <a:ext cx="11454063" cy="3688080"/>
        </p:xfrm>
        <a:graphic>
          <a:graphicData uri="http://schemas.openxmlformats.org/drawingml/2006/table">
            <a:tbl>
              <a:tblPr firstRow="1" bandRow="1">
                <a:tableStyleId>{5C22544A-7EE6-4342-B048-85BDC9FD1C3A}</a:tableStyleId>
              </a:tblPr>
              <a:tblGrid>
                <a:gridCol w="3818021">
                  <a:extLst>
                    <a:ext uri="{9D8B030D-6E8A-4147-A177-3AD203B41FA5}">
                      <a16:colId xmlns:a16="http://schemas.microsoft.com/office/drawing/2014/main" val="1530733245"/>
                    </a:ext>
                  </a:extLst>
                </a:gridCol>
                <a:gridCol w="3818021">
                  <a:extLst>
                    <a:ext uri="{9D8B030D-6E8A-4147-A177-3AD203B41FA5}">
                      <a16:colId xmlns:a16="http://schemas.microsoft.com/office/drawing/2014/main" val="2929008401"/>
                    </a:ext>
                  </a:extLst>
                </a:gridCol>
                <a:gridCol w="3818021">
                  <a:extLst>
                    <a:ext uri="{9D8B030D-6E8A-4147-A177-3AD203B41FA5}">
                      <a16:colId xmlns:a16="http://schemas.microsoft.com/office/drawing/2014/main" val="2145752048"/>
                    </a:ext>
                  </a:extLst>
                </a:gridCol>
              </a:tblGrid>
              <a:tr h="433137">
                <a:tc>
                  <a:txBody>
                    <a:bodyPr/>
                    <a:lstStyle/>
                    <a:p>
                      <a:pPr marL="0" indent="0" algn="ctr">
                        <a:buFont typeface="Arial" panose="020B0604020202020204" pitchFamily="34" charset="0"/>
                        <a:buNone/>
                      </a:pPr>
                      <a:r>
                        <a:rPr lang="fr-CA" sz="1600" noProof="0" dirty="0">
                          <a:solidFill>
                            <a:schemeClr val="tx1">
                              <a:lumMod val="75000"/>
                              <a:lumOff val="25000"/>
                            </a:schemeClr>
                          </a:solidFill>
                          <a:latin typeface="Roboto" pitchFamily="2" charset="0"/>
                          <a:ea typeface="Roboto" pitchFamily="2" charset="0"/>
                        </a:rPr>
                        <a:t>Tu pourrais répondre de </a:t>
                      </a:r>
                      <a:br>
                        <a:rPr lang="fr-CA" sz="1600" noProof="0" dirty="0">
                          <a:solidFill>
                            <a:schemeClr val="tx1">
                              <a:lumMod val="75000"/>
                              <a:lumOff val="25000"/>
                            </a:schemeClr>
                          </a:solidFill>
                          <a:latin typeface="Roboto" pitchFamily="2" charset="0"/>
                          <a:ea typeface="Roboto" pitchFamily="2" charset="0"/>
                        </a:rPr>
                      </a:br>
                      <a:r>
                        <a:rPr lang="fr-CA" sz="1600" noProof="0" dirty="0">
                          <a:solidFill>
                            <a:schemeClr val="tx1">
                              <a:lumMod val="75000"/>
                              <a:lumOff val="25000"/>
                            </a:schemeClr>
                          </a:solidFill>
                          <a:latin typeface="Roboto" pitchFamily="2" charset="0"/>
                          <a:ea typeface="Roboto" pitchFamily="2" charset="0"/>
                        </a:rPr>
                        <a:t>manière agressive </a:t>
                      </a:r>
                    </a:p>
                  </a:txBody>
                  <a:tcPr>
                    <a:lnL w="28575" cap="flat" cmpd="sng" algn="ctr">
                      <a:no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400" rtl="0" eaLnBrk="1" latinLnBrk="0" hangingPunct="1">
                        <a:buFont typeface="Arial" panose="020B0604020202020204" pitchFamily="34" charset="0"/>
                        <a:buNone/>
                      </a:pPr>
                      <a:r>
                        <a:rPr lang="fr-CA" sz="1600" noProof="0" dirty="0">
                          <a:solidFill>
                            <a:schemeClr val="tx1">
                              <a:lumMod val="75000"/>
                              <a:lumOff val="25000"/>
                            </a:schemeClr>
                          </a:solidFill>
                          <a:latin typeface="Roboto" pitchFamily="2" charset="0"/>
                          <a:ea typeface="Roboto" pitchFamily="2" charset="0"/>
                        </a:rPr>
                        <a:t>Tu pourrais répondre de </a:t>
                      </a:r>
                      <a:br>
                        <a:rPr lang="fr-CA" sz="1600" noProof="0" dirty="0">
                          <a:solidFill>
                            <a:schemeClr val="tx1">
                              <a:lumMod val="75000"/>
                              <a:lumOff val="25000"/>
                            </a:schemeClr>
                          </a:solidFill>
                          <a:latin typeface="Roboto" pitchFamily="2" charset="0"/>
                          <a:ea typeface="Roboto" pitchFamily="2" charset="0"/>
                        </a:rPr>
                      </a:br>
                      <a:r>
                        <a:rPr lang="fr-CA" sz="1600" noProof="0" dirty="0">
                          <a:solidFill>
                            <a:schemeClr val="tx1">
                              <a:lumMod val="75000"/>
                              <a:lumOff val="25000"/>
                            </a:schemeClr>
                          </a:solidFill>
                          <a:latin typeface="Roboto" pitchFamily="2" charset="0"/>
                          <a:ea typeface="Roboto" pitchFamily="2" charset="0"/>
                        </a:rPr>
                        <a:t>manière passive </a:t>
                      </a:r>
                      <a:endParaRPr lang="fr-CA" sz="1600" b="1" kern="1200" noProof="0" dirty="0">
                        <a:solidFill>
                          <a:schemeClr val="tx1">
                            <a:lumMod val="75000"/>
                            <a:lumOff val="25000"/>
                          </a:schemeClr>
                        </a:solidFill>
                        <a:latin typeface="Roboto" pitchFamily="2" charset="0"/>
                        <a:ea typeface="Roboto" pitchFamily="2" charset="0"/>
                        <a:cs typeface="+mn-cs"/>
                      </a:endParaRPr>
                    </a:p>
                  </a:txBody>
                  <a:tcPr>
                    <a:lnL w="12700" cap="flat" cmpd="sng" algn="ctr">
                      <a:solidFill>
                        <a:srgbClr val="3BA950"/>
                      </a:solid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400" rtl="0" eaLnBrk="1" latinLnBrk="0" hangingPunct="1">
                        <a:buFont typeface="Arial" panose="020B0604020202020204" pitchFamily="34" charset="0"/>
                        <a:buNone/>
                      </a:pPr>
                      <a:r>
                        <a:rPr lang="fr-CA" sz="1600" b="1" kern="1200" noProof="0" dirty="0">
                          <a:solidFill>
                            <a:schemeClr val="tx1">
                              <a:lumMod val="75000"/>
                              <a:lumOff val="25000"/>
                            </a:schemeClr>
                          </a:solidFill>
                          <a:latin typeface="Roboto" pitchFamily="2" charset="0"/>
                          <a:ea typeface="Roboto" pitchFamily="2" charset="0"/>
                          <a:cs typeface="+mn-cs"/>
                        </a:rPr>
                        <a:t>Tu pourrais prendre le temps pour utiliser des stratégies de communication</a:t>
                      </a:r>
                    </a:p>
                  </a:txBody>
                  <a:tcPr>
                    <a:lnL w="12700" cap="flat" cmpd="sng" algn="ctr">
                      <a:solidFill>
                        <a:srgbClr val="3BA95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9098666"/>
                  </a:ext>
                </a:extLst>
              </a:tr>
              <a:tr h="1270595">
                <a:tc>
                  <a:txBody>
                    <a:bodyPr/>
                    <a:lstStyle/>
                    <a:p>
                      <a:pPr marL="285750" indent="-285750">
                        <a:buFont typeface="Arial" panose="020B0604020202020204" pitchFamily="34" charset="0"/>
                        <a:buChar char="•"/>
                      </a:pPr>
                      <a:r>
                        <a:rPr lang="fr-CA" sz="1600" b="0" i="0" kern="1200" noProof="0" dirty="0">
                          <a:solidFill>
                            <a:schemeClr val="tx1">
                              <a:lumMod val="75000"/>
                              <a:lumOff val="25000"/>
                            </a:schemeClr>
                          </a:solidFill>
                          <a:effectLst/>
                          <a:latin typeface="Roboto" pitchFamily="2" charset="0"/>
                          <a:ea typeface="Roboto" pitchFamily="2" charset="0"/>
                          <a:cs typeface="+mn-cs"/>
                        </a:rPr>
                        <a:t>Tu pourrais t’en prendre à </a:t>
                      </a:r>
                      <a:br>
                        <a:rPr lang="fr-CA" sz="1600" b="0" i="0" kern="1200" noProof="0" dirty="0">
                          <a:solidFill>
                            <a:schemeClr val="tx1">
                              <a:lumMod val="75000"/>
                              <a:lumOff val="25000"/>
                            </a:schemeClr>
                          </a:solidFill>
                          <a:effectLst/>
                          <a:latin typeface="Roboto" pitchFamily="2" charset="0"/>
                          <a:ea typeface="Roboto" pitchFamily="2" charset="0"/>
                          <a:cs typeface="+mn-cs"/>
                        </a:rPr>
                      </a:br>
                      <a:r>
                        <a:rPr lang="fr-CA" sz="1600" b="0" i="0" kern="1200" noProof="0" dirty="0">
                          <a:solidFill>
                            <a:schemeClr val="tx1">
                              <a:lumMod val="75000"/>
                              <a:lumOff val="25000"/>
                            </a:schemeClr>
                          </a:solidFill>
                          <a:effectLst/>
                          <a:latin typeface="Roboto" pitchFamily="2" charset="0"/>
                          <a:ea typeface="Roboto" pitchFamily="2" charset="0"/>
                          <a:cs typeface="+mn-cs"/>
                        </a:rPr>
                        <a:t>ton ami de travail.</a:t>
                      </a:r>
                    </a:p>
                    <a:p>
                      <a:pPr marL="285750" indent="-285750">
                        <a:buFont typeface="Arial" panose="020B0604020202020204" pitchFamily="34" charset="0"/>
                        <a:buChar char="•"/>
                      </a:pPr>
                      <a:r>
                        <a:rPr lang="fr-CA" sz="1600" b="0" i="0" kern="1200" noProof="0" dirty="0">
                          <a:solidFill>
                            <a:schemeClr val="tx1">
                              <a:lumMod val="75000"/>
                              <a:lumOff val="25000"/>
                            </a:schemeClr>
                          </a:solidFill>
                          <a:effectLst/>
                          <a:latin typeface="Roboto" pitchFamily="2" charset="0"/>
                          <a:ea typeface="Roboto" pitchFamily="2" charset="0"/>
                          <a:cs typeface="+mn-cs"/>
                        </a:rPr>
                        <a:t>Tu pourrais partager LEURS secrets.</a:t>
                      </a:r>
                    </a:p>
                    <a:p>
                      <a:pPr marL="285750" indent="-285750">
                        <a:buFont typeface="Arial" panose="020B0604020202020204" pitchFamily="34" charset="0"/>
                        <a:buChar char="•"/>
                      </a:pPr>
                      <a:r>
                        <a:rPr lang="fr-CA" sz="1600" b="0" i="0" kern="1200" noProof="0" dirty="0">
                          <a:solidFill>
                            <a:schemeClr val="tx1">
                              <a:lumMod val="75000"/>
                              <a:lumOff val="25000"/>
                            </a:schemeClr>
                          </a:solidFill>
                          <a:effectLst/>
                          <a:latin typeface="Roboto" pitchFamily="2" charset="0"/>
                          <a:ea typeface="Roboto" pitchFamily="2" charset="0"/>
                          <a:cs typeface="+mn-cs"/>
                        </a:rPr>
                        <a:t>Tu pourrais parler d’eux dans LEUR dos.</a:t>
                      </a:r>
                    </a:p>
                  </a:txBody>
                  <a:tcPr>
                    <a:lnL w="28575" cap="flat" cmpd="sng" algn="ctr">
                      <a:no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77F34">
                        <a:alpha val="20000"/>
                      </a:srgbClr>
                    </a:solidFill>
                  </a:tcPr>
                </a:tc>
                <a:tc>
                  <a:txBody>
                    <a:bodyPr/>
                    <a:lstStyle/>
                    <a:p>
                      <a:pPr marL="285750" indent="-285750">
                        <a:buFont typeface="Arial" panose="020B0604020202020204" pitchFamily="34" charset="0"/>
                        <a:buChar char="•"/>
                      </a:pPr>
                      <a:r>
                        <a:rPr lang="fr-CA" sz="1600" b="0" i="0" kern="1200" noProof="0" dirty="0">
                          <a:solidFill>
                            <a:schemeClr val="tx1">
                              <a:lumMod val="75000"/>
                              <a:lumOff val="25000"/>
                            </a:schemeClr>
                          </a:solidFill>
                          <a:effectLst/>
                          <a:latin typeface="Roboto" pitchFamily="2" charset="0"/>
                          <a:ea typeface="Roboto" pitchFamily="2" charset="0"/>
                          <a:cs typeface="+mn-cs"/>
                        </a:rPr>
                        <a:t>Tu pourrais lui tourner le dos.</a:t>
                      </a:r>
                    </a:p>
                    <a:p>
                      <a:pPr marL="285750" indent="-285750">
                        <a:buFont typeface="Arial" panose="020B0604020202020204" pitchFamily="34" charset="0"/>
                        <a:buChar char="•"/>
                      </a:pPr>
                      <a:r>
                        <a:rPr lang="fr-CA" sz="1600" b="0" i="0" kern="1200" noProof="0" dirty="0">
                          <a:solidFill>
                            <a:schemeClr val="tx1">
                              <a:lumMod val="75000"/>
                              <a:lumOff val="25000"/>
                            </a:schemeClr>
                          </a:solidFill>
                          <a:effectLst/>
                          <a:latin typeface="Roboto" pitchFamily="2" charset="0"/>
                          <a:ea typeface="Roboto" pitchFamily="2" charset="0"/>
                          <a:cs typeface="+mn-cs"/>
                        </a:rPr>
                        <a:t>Tu pourrais ignorer ses appels et ses textos.</a:t>
                      </a:r>
                    </a:p>
                    <a:p>
                      <a:endParaRPr lang="fr-CA" sz="1600" b="0" i="0" kern="1200" noProof="0" dirty="0">
                        <a:solidFill>
                          <a:schemeClr val="tx1">
                            <a:lumMod val="75000"/>
                            <a:lumOff val="25000"/>
                          </a:schemeClr>
                        </a:solidFill>
                        <a:effectLst/>
                        <a:latin typeface="Roboto" pitchFamily="2" charset="0"/>
                        <a:ea typeface="Roboto" pitchFamily="2" charset="0"/>
                        <a:cs typeface="+mn-cs"/>
                      </a:endParaRPr>
                    </a:p>
                  </a:txBody>
                  <a:tcPr>
                    <a:lnL w="12700" cap="flat" cmpd="sng" algn="ctr">
                      <a:solidFill>
                        <a:srgbClr val="3BA950"/>
                      </a:solid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B">
                        <a:alpha val="2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sz="1600" b="0" i="0" kern="1200" noProof="0" dirty="0">
                        <a:solidFill>
                          <a:schemeClr val="tx1">
                            <a:lumMod val="75000"/>
                            <a:lumOff val="25000"/>
                          </a:schemeClr>
                        </a:solidFill>
                        <a:effectLst/>
                        <a:latin typeface="Roboto" pitchFamily="2" charset="0"/>
                        <a:ea typeface="Roboto" pitchFamily="2" charset="0"/>
                        <a:cs typeface="+mn-cs"/>
                      </a:endParaRPr>
                    </a:p>
                  </a:txBody>
                  <a:tcPr>
                    <a:lnL w="12700" cap="flat" cmpd="sng" algn="ctr">
                      <a:solidFill>
                        <a:srgbClr val="3BA95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37D">
                        <a:alpha val="20000"/>
                      </a:srgbClr>
                    </a:solidFill>
                  </a:tcPr>
                </a:tc>
                <a:extLst>
                  <a:ext uri="{0D108BD9-81ED-4DB2-BD59-A6C34878D82A}">
                    <a16:rowId xmlns:a16="http://schemas.microsoft.com/office/drawing/2014/main" val="4122272445"/>
                  </a:ext>
                </a:extLst>
              </a:tr>
              <a:tr h="1467853">
                <a:tc>
                  <a:txBody>
                    <a:bodyPr/>
                    <a:lstStyle/>
                    <a:p>
                      <a:pPr marL="0" indent="0">
                        <a:buFont typeface="Arial" panose="020B0604020202020204" pitchFamily="34" charset="0"/>
                        <a:buNone/>
                      </a:pPr>
                      <a:r>
                        <a:rPr lang="fr-CA" sz="1600" noProof="0" dirty="0">
                          <a:solidFill>
                            <a:schemeClr val="tx1">
                              <a:lumMod val="75000"/>
                              <a:lumOff val="25000"/>
                            </a:schemeClr>
                          </a:solidFill>
                          <a:latin typeface="Roboto" pitchFamily="2" charset="0"/>
                          <a:ea typeface="Roboto" pitchFamily="2" charset="0"/>
                        </a:rPr>
                        <a:t>Si tu fais ça...</a:t>
                      </a:r>
                    </a:p>
                    <a:p>
                      <a:pPr marL="285750" indent="-285750">
                        <a:buFont typeface="Arial" panose="020B0604020202020204" pitchFamily="34" charset="0"/>
                        <a:buChar char="•"/>
                      </a:pPr>
                      <a:r>
                        <a:rPr lang="fr-CA" sz="1600" noProof="0" dirty="0">
                          <a:solidFill>
                            <a:schemeClr val="tx1">
                              <a:lumMod val="75000"/>
                              <a:lumOff val="25000"/>
                            </a:schemeClr>
                          </a:solidFill>
                          <a:latin typeface="Roboto" pitchFamily="2" charset="0"/>
                          <a:ea typeface="Roboto" pitchFamily="2" charset="0"/>
                        </a:rPr>
                        <a:t>Le problème ne sera pas résolu.</a:t>
                      </a:r>
                    </a:p>
                    <a:p>
                      <a:pPr marL="285750" indent="-285750">
                        <a:buFont typeface="Arial" panose="020B0604020202020204" pitchFamily="34" charset="0"/>
                        <a:buChar char="•"/>
                      </a:pPr>
                      <a:r>
                        <a:rPr lang="fr-CA" sz="1600" noProof="0" dirty="0">
                          <a:solidFill>
                            <a:schemeClr val="tx1">
                              <a:lumMod val="75000"/>
                              <a:lumOff val="25000"/>
                            </a:schemeClr>
                          </a:solidFill>
                          <a:latin typeface="Roboto" pitchFamily="2" charset="0"/>
                          <a:ea typeface="Roboto" pitchFamily="2" charset="0"/>
                        </a:rPr>
                        <a:t>La situation pourrait empirer.</a:t>
                      </a:r>
                    </a:p>
                    <a:p>
                      <a:pPr marL="285750" indent="-285750">
                        <a:buFont typeface="Arial" panose="020B0604020202020204" pitchFamily="34" charset="0"/>
                        <a:buChar char="•"/>
                      </a:pPr>
                      <a:r>
                        <a:rPr lang="fr-CA" sz="1600" noProof="0" dirty="0">
                          <a:solidFill>
                            <a:schemeClr val="tx1">
                              <a:lumMod val="75000"/>
                              <a:lumOff val="25000"/>
                            </a:schemeClr>
                          </a:solidFill>
                          <a:latin typeface="Roboto" pitchFamily="2" charset="0"/>
                          <a:ea typeface="Roboto" pitchFamily="2" charset="0"/>
                        </a:rPr>
                        <a:t>Ta relation pourrait être vraiment endommagée.</a:t>
                      </a:r>
                    </a:p>
                  </a:txBody>
                  <a:tcPr>
                    <a:lnL w="28575" cap="flat" cmpd="sng" algn="ctr">
                      <a:no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77F34">
                        <a:alpha val="10196"/>
                      </a:srgbClr>
                    </a:solidFill>
                  </a:tcPr>
                </a:tc>
                <a:tc>
                  <a:txBody>
                    <a:bodyPr/>
                    <a:lstStyle/>
                    <a:p>
                      <a:pPr marL="0" indent="0">
                        <a:buFont typeface="Arial" panose="020B0604020202020204" pitchFamily="34" charset="0"/>
                        <a:buNone/>
                      </a:pPr>
                      <a:r>
                        <a:rPr lang="fr-CA" sz="1600" noProof="0" dirty="0">
                          <a:solidFill>
                            <a:schemeClr val="tx1">
                              <a:lumMod val="75000"/>
                              <a:lumOff val="25000"/>
                            </a:schemeClr>
                          </a:solidFill>
                          <a:latin typeface="Roboto" pitchFamily="2" charset="0"/>
                          <a:ea typeface="Roboto" pitchFamily="2" charset="0"/>
                        </a:rPr>
                        <a:t>Si tu fais ça...</a:t>
                      </a:r>
                    </a:p>
                    <a:p>
                      <a:pPr marL="285750" indent="-285750">
                        <a:buFont typeface="Arial" panose="020B0604020202020204" pitchFamily="34" charset="0"/>
                        <a:buChar char="•"/>
                      </a:pPr>
                      <a:r>
                        <a:rPr lang="fr-CA" sz="1600" noProof="0" dirty="0">
                          <a:solidFill>
                            <a:schemeClr val="tx1">
                              <a:lumMod val="75000"/>
                              <a:lumOff val="25000"/>
                            </a:schemeClr>
                          </a:solidFill>
                          <a:latin typeface="Roboto" pitchFamily="2" charset="0"/>
                          <a:ea typeface="Roboto" pitchFamily="2" charset="0"/>
                        </a:rPr>
                        <a:t>Le problème ne sera toujours pas résolu.</a:t>
                      </a:r>
                    </a:p>
                    <a:p>
                      <a:pPr marL="285750" indent="-285750">
                        <a:buFont typeface="Arial" panose="020B0604020202020204" pitchFamily="34" charset="0"/>
                        <a:buChar char="•"/>
                      </a:pPr>
                      <a:r>
                        <a:rPr lang="fr-CA" sz="1600" b="0" i="0" kern="1200" noProof="0" dirty="0">
                          <a:solidFill>
                            <a:schemeClr val="tx1">
                              <a:lumMod val="75000"/>
                              <a:lumOff val="25000"/>
                            </a:schemeClr>
                          </a:solidFill>
                          <a:effectLst/>
                          <a:latin typeface="Roboto" pitchFamily="2" charset="0"/>
                          <a:ea typeface="Roboto" pitchFamily="2" charset="0"/>
                          <a:cs typeface="+mn-cs"/>
                        </a:rPr>
                        <a:t>Tu pourrais finir par t’accrocher à ta colère et à ta ressentiment pendant longtemps.</a:t>
                      </a:r>
                    </a:p>
                  </a:txBody>
                  <a:tcPr>
                    <a:lnL w="12700" cap="flat" cmpd="sng" algn="ctr">
                      <a:solidFill>
                        <a:srgbClr val="3BA950"/>
                      </a:solid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B">
                        <a:alpha val="10196"/>
                      </a:srgbClr>
                    </a:solidFill>
                  </a:tcPr>
                </a:tc>
                <a:tc>
                  <a:txBody>
                    <a:bodyPr/>
                    <a:lstStyle/>
                    <a:p>
                      <a:endParaRPr lang="fr-CA" sz="1600" b="0" i="0" kern="1200" noProof="0" dirty="0">
                        <a:solidFill>
                          <a:schemeClr val="tx1">
                            <a:lumMod val="75000"/>
                            <a:lumOff val="25000"/>
                          </a:schemeClr>
                        </a:solidFill>
                        <a:effectLst/>
                        <a:latin typeface="Roboto" pitchFamily="2" charset="0"/>
                        <a:ea typeface="Roboto" pitchFamily="2" charset="0"/>
                        <a:cs typeface="+mn-cs"/>
                      </a:endParaRPr>
                    </a:p>
                  </a:txBody>
                  <a:tcPr>
                    <a:lnL w="12700" cap="flat" cmpd="sng" algn="ctr">
                      <a:solidFill>
                        <a:srgbClr val="3BA95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37D">
                        <a:alpha val="10196"/>
                      </a:srgbClr>
                    </a:solidFill>
                  </a:tcPr>
                </a:tc>
                <a:extLst>
                  <a:ext uri="{0D108BD9-81ED-4DB2-BD59-A6C34878D82A}">
                    <a16:rowId xmlns:a16="http://schemas.microsoft.com/office/drawing/2014/main" val="3541453181"/>
                  </a:ext>
                </a:extLst>
              </a:tr>
            </a:tbl>
          </a:graphicData>
        </a:graphic>
      </p:graphicFrame>
    </p:spTree>
    <p:extLst>
      <p:ext uri="{BB962C8B-B14F-4D97-AF65-F5344CB8AC3E}">
        <p14:creationId xmlns:p14="http://schemas.microsoft.com/office/powerpoint/2010/main" val="3950494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 y="1191418"/>
            <a:ext cx="3444240" cy="1325563"/>
          </a:xfrm>
        </p:spPr>
        <p:txBody>
          <a:bodyPr vert="horz" lIns="91440" tIns="45720" rIns="91440" bIns="45720" rtlCol="0" anchor="ctr">
            <a:noAutofit/>
          </a:bodyPr>
          <a:lstStyle/>
          <a:p>
            <a:pPr>
              <a:lnSpc>
                <a:spcPct val="110000"/>
              </a:lnSpc>
            </a:pPr>
            <a:r>
              <a:rPr lang="fr-CA" dirty="0"/>
              <a:t>Nous apprenons à…</a:t>
            </a:r>
          </a:p>
        </p:txBody>
      </p:sp>
      <p:sp>
        <p:nvSpPr>
          <p:cNvPr id="5" name="TextBox 4">
            <a:extLst>
              <a:ext uri="{FF2B5EF4-FFF2-40B4-BE49-F238E27FC236}">
                <a16:creationId xmlns:a16="http://schemas.microsoft.com/office/drawing/2014/main" id="{860F39DF-2664-3BFB-AB9D-264946A9CF54}"/>
              </a:ext>
            </a:extLst>
          </p:cNvPr>
          <p:cNvSpPr txBox="1"/>
          <p:nvPr/>
        </p:nvSpPr>
        <p:spPr>
          <a:xfrm>
            <a:off x="3868801" y="735955"/>
            <a:ext cx="8117205" cy="4832092"/>
          </a:xfrm>
          <a:prstGeom prst="rect">
            <a:avLst/>
          </a:prstGeom>
          <a:noFill/>
        </p:spPr>
        <p:txBody>
          <a:bodyPr wrap="square">
            <a:spAutoFit/>
          </a:bodyPr>
          <a:lstStyle/>
          <a:p>
            <a:pPr marL="342900" marR="193675" lvl="0" indent="-342900">
              <a:spcBef>
                <a:spcPts val="1235"/>
              </a:spcBef>
              <a:spcAft>
                <a:spcPts val="1200"/>
              </a:spcAft>
              <a:buSzPct val="100000"/>
              <a:buFont typeface="Arial" panose="020B0604020202020204" pitchFamily="34" charset="0"/>
              <a:buChar char="•"/>
              <a:tabLst>
                <a:tab pos="342265" algn="l"/>
                <a:tab pos="342900" algn="l"/>
              </a:tabLst>
            </a:pPr>
            <a:r>
              <a:rPr lang="fr-CA" sz="3600" dirty="0">
                <a:solidFill>
                  <a:schemeClr val="accent1"/>
                </a:solidFill>
                <a:latin typeface="Arial" panose="020B0604020202020204" pitchFamily="34" charset="0"/>
                <a:cs typeface="Arial" panose="020B0604020202020204" pitchFamily="34" charset="0"/>
              </a:rPr>
              <a:t>Développer des compétences de communication efficaces et comprendre leur importance dans les relations personnelles et professionnelles</a:t>
            </a:r>
            <a:endParaRPr lang="en-CA" sz="3600" dirty="0">
              <a:solidFill>
                <a:schemeClr val="accent1"/>
              </a:solidFill>
              <a:latin typeface="Arial" panose="020B0604020202020204" pitchFamily="34" charset="0"/>
              <a:cs typeface="Arial" panose="020B0604020202020204" pitchFamily="34" charset="0"/>
            </a:endParaRPr>
          </a:p>
          <a:p>
            <a:pPr marL="342900" marR="193675" lvl="0" indent="-342900">
              <a:spcBef>
                <a:spcPts val="1235"/>
              </a:spcBef>
              <a:spcAft>
                <a:spcPts val="1200"/>
              </a:spcAft>
              <a:buSzPct val="100000"/>
              <a:buFont typeface="Arial" panose="020B0604020202020204" pitchFamily="34" charset="0"/>
              <a:buChar char="•"/>
              <a:tabLst>
                <a:tab pos="342265" algn="l"/>
                <a:tab pos="342900" algn="l"/>
              </a:tabLst>
            </a:pPr>
            <a:r>
              <a:rPr lang="fr-CA" sz="3600" dirty="0">
                <a:solidFill>
                  <a:schemeClr val="accent1"/>
                </a:solidFill>
                <a:latin typeface="Arial" panose="020B0604020202020204" pitchFamily="34" charset="0"/>
                <a:cs typeface="Arial" panose="020B0604020202020204" pitchFamily="34" charset="0"/>
              </a:rPr>
              <a:t>Appliquer des stratégies pour résoudre les conflits de manière constructive et respectueuse</a:t>
            </a:r>
            <a:r>
              <a:rPr lang="en-CA" sz="3600" dirty="0">
                <a:solidFill>
                  <a:schemeClr val="accent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750254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DFC2DE-BBCC-4893-A9DE-39DD4B96CAB3}"/>
              </a:ext>
            </a:extLst>
          </p:cNvPr>
          <p:cNvSpPr>
            <a:spLocks noGrp="1"/>
          </p:cNvSpPr>
          <p:nvPr>
            <p:ph type="title"/>
          </p:nvPr>
        </p:nvSpPr>
        <p:spPr>
          <a:xfrm>
            <a:off x="164307" y="1031824"/>
            <a:ext cx="11863386" cy="825547"/>
          </a:xfrm>
        </p:spPr>
        <p:txBody>
          <a:bodyPr>
            <a:noAutofit/>
          </a:bodyPr>
          <a:lstStyle/>
          <a:p>
            <a:pPr algn="ctr"/>
            <a:r>
              <a:rPr lang="fr-CA" sz="2600" dirty="0"/>
              <a:t>Un ami de travail a répété quelque chose de confidentiel que vous lui avez dit. C’est plutôt gênant, et maintenant beaucoup de gens le savent.</a:t>
            </a:r>
            <a:endParaRPr lang="en-CA" sz="2600" dirty="0"/>
          </a:p>
        </p:txBody>
      </p:sp>
      <p:graphicFrame>
        <p:nvGraphicFramePr>
          <p:cNvPr id="5" name="Table 8">
            <a:extLst>
              <a:ext uri="{FF2B5EF4-FFF2-40B4-BE49-F238E27FC236}">
                <a16:creationId xmlns:a16="http://schemas.microsoft.com/office/drawing/2014/main" id="{9D2BE1BC-7B9E-9834-659B-E9889EE8B45C}"/>
              </a:ext>
            </a:extLst>
          </p:cNvPr>
          <p:cNvGraphicFramePr>
            <a:graphicFrameLocks noGrp="1"/>
          </p:cNvGraphicFramePr>
          <p:nvPr>
            <p:extLst>
              <p:ext uri="{D42A27DB-BD31-4B8C-83A1-F6EECF244321}">
                <p14:modId xmlns:p14="http://schemas.microsoft.com/office/powerpoint/2010/main" val="4166659961"/>
              </p:ext>
            </p:extLst>
          </p:nvPr>
        </p:nvGraphicFramePr>
        <p:xfrm>
          <a:off x="609600" y="1984089"/>
          <a:ext cx="11149263" cy="4116005"/>
        </p:xfrm>
        <a:graphic>
          <a:graphicData uri="http://schemas.openxmlformats.org/drawingml/2006/table">
            <a:tbl>
              <a:tblPr firstRow="1" bandRow="1">
                <a:tableStyleId>{5C22544A-7EE6-4342-B048-85BDC9FD1C3A}</a:tableStyleId>
              </a:tblPr>
              <a:tblGrid>
                <a:gridCol w="3716421">
                  <a:extLst>
                    <a:ext uri="{9D8B030D-6E8A-4147-A177-3AD203B41FA5}">
                      <a16:colId xmlns:a16="http://schemas.microsoft.com/office/drawing/2014/main" val="1530733245"/>
                    </a:ext>
                  </a:extLst>
                </a:gridCol>
                <a:gridCol w="3716421">
                  <a:extLst>
                    <a:ext uri="{9D8B030D-6E8A-4147-A177-3AD203B41FA5}">
                      <a16:colId xmlns:a16="http://schemas.microsoft.com/office/drawing/2014/main" val="2929008401"/>
                    </a:ext>
                  </a:extLst>
                </a:gridCol>
                <a:gridCol w="3716421">
                  <a:extLst>
                    <a:ext uri="{9D8B030D-6E8A-4147-A177-3AD203B41FA5}">
                      <a16:colId xmlns:a16="http://schemas.microsoft.com/office/drawing/2014/main" val="2145752048"/>
                    </a:ext>
                  </a:extLst>
                </a:gridCol>
              </a:tblGrid>
              <a:tr h="610811">
                <a:tc>
                  <a:txBody>
                    <a:bodyPr/>
                    <a:lstStyle/>
                    <a:p>
                      <a:pPr marL="0" indent="0" algn="ctr">
                        <a:buFont typeface="Arial" panose="020B0604020202020204" pitchFamily="34" charset="0"/>
                        <a:buNone/>
                      </a:pPr>
                      <a:r>
                        <a:rPr lang="fr-CA" sz="16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Tu pourrais répondre de </a:t>
                      </a:r>
                      <a:br>
                        <a:rPr lang="fr-CA" sz="16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br>
                      <a:r>
                        <a:rPr lang="fr-CA" sz="16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manière agressive </a:t>
                      </a:r>
                    </a:p>
                  </a:txBody>
                  <a:tcPr>
                    <a:lnL w="28575" cap="flat" cmpd="sng" algn="ctr">
                      <a:no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400" rtl="0" eaLnBrk="1" latinLnBrk="0" hangingPunct="1">
                        <a:buFont typeface="Arial" panose="020B0604020202020204" pitchFamily="34" charset="0"/>
                        <a:buNone/>
                      </a:pPr>
                      <a:r>
                        <a:rPr lang="fr-CA" sz="16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Tu pourrais répondre de </a:t>
                      </a:r>
                      <a:br>
                        <a:rPr lang="fr-CA" sz="16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br>
                      <a:r>
                        <a:rPr lang="fr-CA" sz="16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manière passive </a:t>
                      </a:r>
                      <a:endParaRPr lang="fr-CA" sz="1600" b="1" kern="12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endParaRPr>
                    </a:p>
                  </a:txBody>
                  <a:tcPr>
                    <a:lnL w="12700" cap="flat" cmpd="sng" algn="ctr">
                      <a:solidFill>
                        <a:srgbClr val="3BA950"/>
                      </a:solid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400" rtl="0" eaLnBrk="1" latinLnBrk="0" hangingPunct="1">
                        <a:buFont typeface="Arial" panose="020B0604020202020204" pitchFamily="34" charset="0"/>
                        <a:buNone/>
                      </a:pPr>
                      <a:r>
                        <a:rPr lang="fr-CA" sz="1600" b="1" kern="12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Tu pourrais prendre le temps pour utiliser des stratégies de communication</a:t>
                      </a:r>
                    </a:p>
                  </a:txBody>
                  <a:tcPr>
                    <a:lnL w="12700" cap="flat" cmpd="sng" algn="ctr">
                      <a:solidFill>
                        <a:srgbClr val="3BA95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9098666"/>
                  </a:ext>
                </a:extLst>
              </a:tr>
              <a:tr h="1227922">
                <a:tc>
                  <a:txBody>
                    <a:bodyPr/>
                    <a:lstStyle/>
                    <a:p>
                      <a:pPr marL="285750" indent="-285750">
                        <a:buFont typeface="Arial" panose="020B0604020202020204" pitchFamily="34" charset="0"/>
                        <a:buChar char="•"/>
                      </a:pPr>
                      <a:r>
                        <a:rPr lang="fr-CA" sz="1400" b="0" i="0" kern="1200" noProof="0" dirty="0">
                          <a:solidFill>
                            <a:schemeClr val="tx1">
                              <a:lumMod val="75000"/>
                              <a:lumOff val="25000"/>
                            </a:schemeClr>
                          </a:solidFill>
                          <a:effectLst/>
                          <a:latin typeface="Arial" panose="020B0604020202020204" pitchFamily="34" charset="0"/>
                          <a:ea typeface="Roboto" pitchFamily="2" charset="0"/>
                          <a:cs typeface="Arial" panose="020B0604020202020204" pitchFamily="34" charset="0"/>
                        </a:rPr>
                        <a:t>Tu pourrais t’en prendre à </a:t>
                      </a:r>
                      <a:br>
                        <a:rPr lang="fr-CA" sz="1400" b="0" i="0" kern="1200" noProof="0" dirty="0">
                          <a:solidFill>
                            <a:schemeClr val="tx1">
                              <a:lumMod val="75000"/>
                              <a:lumOff val="25000"/>
                            </a:schemeClr>
                          </a:solidFill>
                          <a:effectLst/>
                          <a:latin typeface="Arial" panose="020B0604020202020204" pitchFamily="34" charset="0"/>
                          <a:ea typeface="Roboto" pitchFamily="2" charset="0"/>
                          <a:cs typeface="Arial" panose="020B0604020202020204" pitchFamily="34" charset="0"/>
                        </a:rPr>
                      </a:br>
                      <a:r>
                        <a:rPr lang="fr-CA" sz="1400" b="0" i="0" kern="1200" noProof="0" dirty="0">
                          <a:solidFill>
                            <a:schemeClr val="tx1">
                              <a:lumMod val="75000"/>
                              <a:lumOff val="25000"/>
                            </a:schemeClr>
                          </a:solidFill>
                          <a:effectLst/>
                          <a:latin typeface="Arial" panose="020B0604020202020204" pitchFamily="34" charset="0"/>
                          <a:ea typeface="Roboto" pitchFamily="2" charset="0"/>
                          <a:cs typeface="Arial" panose="020B0604020202020204" pitchFamily="34" charset="0"/>
                        </a:rPr>
                        <a:t>ton ami de travail.</a:t>
                      </a:r>
                    </a:p>
                    <a:p>
                      <a:pPr marL="285750" indent="-285750">
                        <a:buFont typeface="Arial" panose="020B0604020202020204" pitchFamily="34" charset="0"/>
                        <a:buChar char="•"/>
                      </a:pPr>
                      <a:r>
                        <a:rPr lang="fr-CA" sz="1400" b="0" i="0" kern="1200" noProof="0" dirty="0">
                          <a:solidFill>
                            <a:schemeClr val="tx1">
                              <a:lumMod val="75000"/>
                              <a:lumOff val="25000"/>
                            </a:schemeClr>
                          </a:solidFill>
                          <a:effectLst/>
                          <a:latin typeface="Arial" panose="020B0604020202020204" pitchFamily="34" charset="0"/>
                          <a:ea typeface="Roboto" pitchFamily="2" charset="0"/>
                          <a:cs typeface="Arial" panose="020B0604020202020204" pitchFamily="34" charset="0"/>
                        </a:rPr>
                        <a:t>Tu pourrais partager LEURS secrets.</a:t>
                      </a:r>
                    </a:p>
                    <a:p>
                      <a:pPr marL="285750" indent="-285750">
                        <a:buFont typeface="Arial" panose="020B0604020202020204" pitchFamily="34" charset="0"/>
                        <a:buChar char="•"/>
                      </a:pPr>
                      <a:r>
                        <a:rPr lang="fr-CA" sz="1400" b="0" i="0" kern="1200" noProof="0" dirty="0">
                          <a:solidFill>
                            <a:schemeClr val="tx1">
                              <a:lumMod val="75000"/>
                              <a:lumOff val="25000"/>
                            </a:schemeClr>
                          </a:solidFill>
                          <a:effectLst/>
                          <a:latin typeface="Arial" panose="020B0604020202020204" pitchFamily="34" charset="0"/>
                          <a:ea typeface="Roboto" pitchFamily="2" charset="0"/>
                          <a:cs typeface="Arial" panose="020B0604020202020204" pitchFamily="34" charset="0"/>
                        </a:rPr>
                        <a:t>Tu pourrais parler d’eux dans LEUR dos.</a:t>
                      </a:r>
                    </a:p>
                  </a:txBody>
                  <a:tcPr>
                    <a:lnL w="28575" cap="flat" cmpd="sng" algn="ctr">
                      <a:no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77F34">
                        <a:alpha val="20000"/>
                      </a:srgbClr>
                    </a:solidFill>
                  </a:tcPr>
                </a:tc>
                <a:tc>
                  <a:txBody>
                    <a:bodyPr/>
                    <a:lstStyle/>
                    <a:p>
                      <a:pPr marL="285750" indent="-285750">
                        <a:buFont typeface="Arial" panose="020B0604020202020204" pitchFamily="34" charset="0"/>
                        <a:buChar char="•"/>
                      </a:pPr>
                      <a:r>
                        <a:rPr lang="fr-CA" sz="1400" b="0" i="0" kern="1200" noProof="0" dirty="0">
                          <a:solidFill>
                            <a:schemeClr val="tx1">
                              <a:lumMod val="75000"/>
                              <a:lumOff val="25000"/>
                            </a:schemeClr>
                          </a:solidFill>
                          <a:effectLst/>
                          <a:latin typeface="Arial" panose="020B0604020202020204" pitchFamily="34" charset="0"/>
                          <a:ea typeface="Roboto" pitchFamily="2" charset="0"/>
                          <a:cs typeface="Arial" panose="020B0604020202020204" pitchFamily="34" charset="0"/>
                        </a:rPr>
                        <a:t>Tu pourrais lui tourner le dos.</a:t>
                      </a:r>
                    </a:p>
                    <a:p>
                      <a:pPr marL="285750" indent="-285750">
                        <a:buFont typeface="Arial" panose="020B0604020202020204" pitchFamily="34" charset="0"/>
                        <a:buChar char="•"/>
                      </a:pPr>
                      <a:r>
                        <a:rPr lang="fr-CA" sz="1400" b="0" i="0" kern="1200" noProof="0" dirty="0">
                          <a:solidFill>
                            <a:schemeClr val="tx1">
                              <a:lumMod val="75000"/>
                              <a:lumOff val="25000"/>
                            </a:schemeClr>
                          </a:solidFill>
                          <a:effectLst/>
                          <a:latin typeface="Arial" panose="020B0604020202020204" pitchFamily="34" charset="0"/>
                          <a:ea typeface="Roboto" pitchFamily="2" charset="0"/>
                          <a:cs typeface="Arial" panose="020B0604020202020204" pitchFamily="34" charset="0"/>
                        </a:rPr>
                        <a:t>Tu pourrais ignorer ses appels et ses textos.</a:t>
                      </a:r>
                    </a:p>
                    <a:p>
                      <a:endParaRPr lang="fr-CA" sz="1400" b="0" i="0" kern="1200" noProof="0" dirty="0">
                        <a:solidFill>
                          <a:schemeClr val="tx1">
                            <a:lumMod val="75000"/>
                            <a:lumOff val="25000"/>
                          </a:schemeClr>
                        </a:solidFill>
                        <a:effectLst/>
                        <a:latin typeface="Arial" panose="020B0604020202020204" pitchFamily="34" charset="0"/>
                        <a:ea typeface="Roboto" pitchFamily="2" charset="0"/>
                        <a:cs typeface="Arial" panose="020B0604020202020204" pitchFamily="34" charset="0"/>
                      </a:endParaRPr>
                    </a:p>
                  </a:txBody>
                  <a:tcPr>
                    <a:lnL w="12700" cap="flat" cmpd="sng" algn="ctr">
                      <a:solidFill>
                        <a:srgbClr val="3BA950"/>
                      </a:solid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B">
                        <a:alpha val="2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kern="1200" noProof="0" dirty="0">
                          <a:solidFill>
                            <a:schemeClr val="tx1">
                              <a:lumMod val="75000"/>
                              <a:lumOff val="25000"/>
                            </a:schemeClr>
                          </a:solidFill>
                          <a:effectLst/>
                          <a:latin typeface="Arial" panose="020B0604020202020204" pitchFamily="34" charset="0"/>
                          <a:ea typeface="Roboto" pitchFamily="2" charset="0"/>
                          <a:cs typeface="Arial" panose="020B0604020202020204" pitchFamily="34" charset="0"/>
                        </a:rPr>
                        <a:t>Tu pourrais expliquer à ton ami de travail ce que tu ressens en utilisant une communication efficace.</a:t>
                      </a:r>
                    </a:p>
                  </a:txBody>
                  <a:tcPr>
                    <a:lnL w="12700" cap="flat" cmpd="sng" algn="ctr">
                      <a:solidFill>
                        <a:srgbClr val="3BA95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37D">
                        <a:alpha val="20000"/>
                      </a:srgbClr>
                    </a:solidFill>
                  </a:tcPr>
                </a:tc>
                <a:extLst>
                  <a:ext uri="{0D108BD9-81ED-4DB2-BD59-A6C34878D82A}">
                    <a16:rowId xmlns:a16="http://schemas.microsoft.com/office/drawing/2014/main" val="4122272445"/>
                  </a:ext>
                </a:extLst>
              </a:tr>
              <a:tr h="2065123">
                <a:tc>
                  <a:txBody>
                    <a:bodyPr/>
                    <a:lstStyle/>
                    <a:p>
                      <a:pPr marL="0" indent="0">
                        <a:buFont typeface="Arial" panose="020B0604020202020204" pitchFamily="34" charset="0"/>
                        <a:buNone/>
                      </a:pPr>
                      <a:r>
                        <a:rPr lang="fr-CA" sz="14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Si tu fais ça...</a:t>
                      </a:r>
                    </a:p>
                    <a:p>
                      <a:pPr marL="285750" indent="-285750">
                        <a:buFont typeface="Arial" panose="020B0604020202020204" pitchFamily="34" charset="0"/>
                        <a:buChar char="•"/>
                      </a:pPr>
                      <a:r>
                        <a:rPr lang="fr-CA" sz="14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Le problème ne sera pas résolu.</a:t>
                      </a:r>
                    </a:p>
                    <a:p>
                      <a:pPr marL="285750" indent="-285750">
                        <a:buFont typeface="Arial" panose="020B0604020202020204" pitchFamily="34" charset="0"/>
                        <a:buChar char="•"/>
                      </a:pPr>
                      <a:r>
                        <a:rPr lang="fr-CA" sz="14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La situation pourrait empirer.</a:t>
                      </a:r>
                    </a:p>
                    <a:p>
                      <a:pPr marL="285750" indent="-285750">
                        <a:buFont typeface="Arial" panose="020B0604020202020204" pitchFamily="34" charset="0"/>
                        <a:buChar char="•"/>
                      </a:pPr>
                      <a:r>
                        <a:rPr lang="fr-CA" sz="14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Ta relation pourrait être vraiment endommagée.</a:t>
                      </a:r>
                    </a:p>
                  </a:txBody>
                  <a:tcPr>
                    <a:lnL w="28575" cap="flat" cmpd="sng" algn="ctr">
                      <a:no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77F34">
                        <a:alpha val="10196"/>
                      </a:srgbClr>
                    </a:solidFill>
                  </a:tcPr>
                </a:tc>
                <a:tc>
                  <a:txBody>
                    <a:bodyPr/>
                    <a:lstStyle/>
                    <a:p>
                      <a:pPr marL="0" indent="0">
                        <a:buFont typeface="Arial" panose="020B0604020202020204" pitchFamily="34" charset="0"/>
                        <a:buNone/>
                      </a:pPr>
                      <a:r>
                        <a:rPr lang="fr-CA" sz="14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Si tu fais ça...</a:t>
                      </a:r>
                    </a:p>
                    <a:p>
                      <a:pPr marL="285750" indent="-285750">
                        <a:buFont typeface="Arial" panose="020B0604020202020204" pitchFamily="34" charset="0"/>
                        <a:buChar char="•"/>
                      </a:pPr>
                      <a:r>
                        <a:rPr lang="fr-CA" sz="14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Le problème ne sera toujours pas résolu.</a:t>
                      </a:r>
                    </a:p>
                    <a:p>
                      <a:pPr marL="285750" indent="-285750">
                        <a:buFont typeface="Arial" panose="020B0604020202020204" pitchFamily="34" charset="0"/>
                        <a:buChar char="•"/>
                      </a:pPr>
                      <a:r>
                        <a:rPr lang="fr-CA" sz="1400" b="0" i="0" kern="1200" noProof="0" dirty="0">
                          <a:solidFill>
                            <a:schemeClr val="tx1">
                              <a:lumMod val="75000"/>
                              <a:lumOff val="25000"/>
                            </a:schemeClr>
                          </a:solidFill>
                          <a:effectLst/>
                          <a:latin typeface="Arial" panose="020B0604020202020204" pitchFamily="34" charset="0"/>
                          <a:ea typeface="Roboto" pitchFamily="2" charset="0"/>
                          <a:cs typeface="Arial" panose="020B0604020202020204" pitchFamily="34" charset="0"/>
                        </a:rPr>
                        <a:t>Tu pourrais finir par t’accrocher à ta colère et à ta ressentiment pendant longtemps.</a:t>
                      </a:r>
                    </a:p>
                  </a:txBody>
                  <a:tcPr>
                    <a:lnL w="12700" cap="flat" cmpd="sng" algn="ctr">
                      <a:solidFill>
                        <a:srgbClr val="3BA950"/>
                      </a:solid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B">
                        <a:alpha val="10196"/>
                      </a:srgbClr>
                    </a:solidFill>
                  </a:tcPr>
                </a:tc>
                <a:tc>
                  <a:txBody>
                    <a:bodyPr/>
                    <a:lstStyle/>
                    <a:p>
                      <a:pPr marL="0" indent="0">
                        <a:buFont typeface="Arial" panose="020B0604020202020204" pitchFamily="34" charset="0"/>
                        <a:buNone/>
                      </a:pPr>
                      <a:r>
                        <a:rPr lang="fr-CA" sz="14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Si tu fais ça...</a:t>
                      </a:r>
                    </a:p>
                    <a:p>
                      <a:pPr marL="285750" indent="-285750">
                        <a:buFont typeface="Arial" panose="020B0604020202020204" pitchFamily="34" charset="0"/>
                        <a:buChar char="•"/>
                      </a:pPr>
                      <a:r>
                        <a:rPr lang="fr-CA" sz="14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Vous pouvez avoir une conversation ouverte.</a:t>
                      </a:r>
                    </a:p>
                    <a:p>
                      <a:pPr marL="285750" indent="-285750">
                        <a:buFont typeface="Arial" panose="020B0604020202020204" pitchFamily="34" charset="0"/>
                        <a:buChar char="•"/>
                      </a:pPr>
                      <a:r>
                        <a:rPr lang="fr-CA" sz="14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Peut-être ton ami de travail s'excusera-t-il et sera-t-il sincèrement désolé.</a:t>
                      </a:r>
                    </a:p>
                    <a:p>
                      <a:pPr marL="285750" indent="-285750">
                        <a:buFont typeface="Arial" panose="020B0604020202020204" pitchFamily="34" charset="0"/>
                        <a:buChar char="•"/>
                      </a:pPr>
                      <a:r>
                        <a:rPr lang="fr-CA" sz="1400" noProof="0" dirty="0">
                          <a:solidFill>
                            <a:schemeClr val="tx1">
                              <a:lumMod val="75000"/>
                              <a:lumOff val="25000"/>
                            </a:schemeClr>
                          </a:solidFill>
                          <a:latin typeface="Arial" panose="020B0604020202020204" pitchFamily="34" charset="0"/>
                          <a:ea typeface="Roboto" pitchFamily="2" charset="0"/>
                          <a:cs typeface="Arial" panose="020B0604020202020204" pitchFamily="34" charset="0"/>
                        </a:rPr>
                        <a:t>C'est la meilleure chance que tu aies de mettre les choses au clair et de préserver votre relation.</a:t>
                      </a:r>
                      <a:endParaRPr lang="fr-CA" sz="1400" b="0" i="0" kern="1200" noProof="0" dirty="0">
                        <a:solidFill>
                          <a:schemeClr val="tx1">
                            <a:lumMod val="75000"/>
                            <a:lumOff val="25000"/>
                          </a:schemeClr>
                        </a:solidFill>
                        <a:effectLst/>
                        <a:latin typeface="Arial" panose="020B0604020202020204" pitchFamily="34" charset="0"/>
                        <a:ea typeface="Roboto" pitchFamily="2" charset="0"/>
                        <a:cs typeface="Arial" panose="020B0604020202020204" pitchFamily="34" charset="0"/>
                      </a:endParaRPr>
                    </a:p>
                  </a:txBody>
                  <a:tcPr>
                    <a:lnL w="12700" cap="flat" cmpd="sng" algn="ctr">
                      <a:solidFill>
                        <a:srgbClr val="3BA95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37D">
                        <a:alpha val="10196"/>
                      </a:srgbClr>
                    </a:solidFill>
                  </a:tcPr>
                </a:tc>
                <a:extLst>
                  <a:ext uri="{0D108BD9-81ED-4DB2-BD59-A6C34878D82A}">
                    <a16:rowId xmlns:a16="http://schemas.microsoft.com/office/drawing/2014/main" val="3541453181"/>
                  </a:ext>
                </a:extLst>
              </a:tr>
            </a:tbl>
          </a:graphicData>
        </a:graphic>
      </p:graphicFrame>
    </p:spTree>
    <p:extLst>
      <p:ext uri="{BB962C8B-B14F-4D97-AF65-F5344CB8AC3E}">
        <p14:creationId xmlns:p14="http://schemas.microsoft.com/office/powerpoint/2010/main" val="4127777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35C87-D46B-4406-AB83-616BD94DDD7A}"/>
              </a:ext>
            </a:extLst>
          </p:cNvPr>
          <p:cNvSpPr>
            <a:spLocks noGrp="1"/>
          </p:cNvSpPr>
          <p:nvPr>
            <p:ph type="title"/>
          </p:nvPr>
        </p:nvSpPr>
        <p:spPr/>
        <p:txBody>
          <a:bodyPr>
            <a:normAutofit/>
          </a:bodyPr>
          <a:lstStyle/>
          <a:p>
            <a:r>
              <a:rPr lang="fr-CA" dirty="0"/>
              <a:t>Étapes de résolution de conflits</a:t>
            </a:r>
            <a:endParaRPr lang="en-CA" dirty="0"/>
          </a:p>
        </p:txBody>
      </p:sp>
      <p:graphicFrame>
        <p:nvGraphicFramePr>
          <p:cNvPr id="3" name="Table 8">
            <a:extLst>
              <a:ext uri="{FF2B5EF4-FFF2-40B4-BE49-F238E27FC236}">
                <a16:creationId xmlns:a16="http://schemas.microsoft.com/office/drawing/2014/main" id="{6594C64B-40A3-49DC-AA45-57F0CA4CB23E}"/>
              </a:ext>
            </a:extLst>
          </p:cNvPr>
          <p:cNvGraphicFramePr>
            <a:graphicFrameLocks noGrp="1"/>
          </p:cNvGraphicFramePr>
          <p:nvPr>
            <p:extLst>
              <p:ext uri="{D42A27DB-BD31-4B8C-83A1-F6EECF244321}">
                <p14:modId xmlns:p14="http://schemas.microsoft.com/office/powerpoint/2010/main" val="3995050718"/>
              </p:ext>
            </p:extLst>
          </p:nvPr>
        </p:nvGraphicFramePr>
        <p:xfrm>
          <a:off x="616792" y="1829396"/>
          <a:ext cx="11096987" cy="4304037"/>
        </p:xfrm>
        <a:graphic>
          <a:graphicData uri="http://schemas.openxmlformats.org/drawingml/2006/table">
            <a:tbl>
              <a:tblPr firstRow="1" bandRow="1">
                <a:tableStyleId>{5C22544A-7EE6-4342-B048-85BDC9FD1C3A}</a:tableStyleId>
              </a:tblPr>
              <a:tblGrid>
                <a:gridCol w="11096987">
                  <a:extLst>
                    <a:ext uri="{9D8B030D-6E8A-4147-A177-3AD203B41FA5}">
                      <a16:colId xmlns:a16="http://schemas.microsoft.com/office/drawing/2014/main" val="2145752048"/>
                    </a:ext>
                  </a:extLst>
                </a:gridCol>
              </a:tblGrid>
              <a:tr h="672679">
                <a:tc>
                  <a:txBody>
                    <a:bodyPr/>
                    <a:lstStyle/>
                    <a:p>
                      <a:pPr marL="85090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lang="fr-CA" sz="2200" b="0" i="0" kern="1200" noProof="0" dirty="0">
                          <a:solidFill>
                            <a:schemeClr val="tx1"/>
                          </a:solidFill>
                          <a:effectLst/>
                          <a:latin typeface="Arial" panose="020B0604020202020204" pitchFamily="34" charset="0"/>
                          <a:ea typeface="Roboto" pitchFamily="2" charset="0"/>
                          <a:cs typeface="Arial" panose="020B0604020202020204" pitchFamily="34" charset="0"/>
                        </a:rPr>
                        <a:t>Si tu en as besoin, utilise une stratégie pour te calmer.</a:t>
                      </a:r>
                    </a:p>
                  </a:txBody>
                  <a:tcPr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237D">
                        <a:alpha val="10196"/>
                      </a:srgbClr>
                    </a:solidFill>
                  </a:tcPr>
                </a:tc>
                <a:extLst>
                  <a:ext uri="{0D108BD9-81ED-4DB2-BD59-A6C34878D82A}">
                    <a16:rowId xmlns:a16="http://schemas.microsoft.com/office/drawing/2014/main" val="4122272445"/>
                  </a:ext>
                </a:extLst>
              </a:tr>
              <a:tr h="672679">
                <a:tc>
                  <a:txBody>
                    <a:bodyPr/>
                    <a:lstStyle/>
                    <a:p>
                      <a:pPr marL="850900" marR="0" lvl="0" indent="-514350" algn="l" defTabSz="914400" rtl="0" eaLnBrk="1" fontAlgn="auto" latinLnBrk="0" hangingPunct="1">
                        <a:lnSpc>
                          <a:spcPct val="100000"/>
                        </a:lnSpc>
                        <a:spcBef>
                          <a:spcPts val="0"/>
                        </a:spcBef>
                        <a:spcAft>
                          <a:spcPts val="0"/>
                        </a:spcAft>
                        <a:buClrTx/>
                        <a:buSzTx/>
                        <a:buFont typeface="+mj-lt"/>
                        <a:buAutoNum type="arabicPeriod" startAt="2"/>
                        <a:tabLst/>
                        <a:defRPr/>
                      </a:pPr>
                      <a:r>
                        <a:rPr lang="fr-CA" sz="2200" b="0" i="0" kern="1200" noProof="0" dirty="0">
                          <a:solidFill>
                            <a:schemeClr val="tx1"/>
                          </a:solidFill>
                          <a:effectLst/>
                          <a:latin typeface="Arial" panose="020B0604020202020204" pitchFamily="34" charset="0"/>
                          <a:ea typeface="Roboto" pitchFamily="2" charset="0"/>
                          <a:cs typeface="Arial" panose="020B0604020202020204" pitchFamily="34" charset="0"/>
                        </a:rPr>
                        <a:t>Dis ce qui te dérange. Utilise des énoncés au « je » pour décrire tes pensées, émotions et expériences face à ce problème.</a:t>
                      </a:r>
                    </a:p>
                  </a:txBody>
                  <a:tcPr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237D">
                        <a:alpha val="40000"/>
                      </a:srgbClr>
                    </a:solidFill>
                  </a:tcPr>
                </a:tc>
                <a:extLst>
                  <a:ext uri="{0D108BD9-81ED-4DB2-BD59-A6C34878D82A}">
                    <a16:rowId xmlns:a16="http://schemas.microsoft.com/office/drawing/2014/main" val="3541453181"/>
                  </a:ext>
                </a:extLst>
              </a:tr>
              <a:tr h="672679">
                <a:tc>
                  <a:txBody>
                    <a:bodyPr/>
                    <a:lstStyle/>
                    <a:p>
                      <a:pPr marL="850900" marR="0" lvl="0" indent="-514350" algn="l" defTabSz="914400" rtl="0" eaLnBrk="1" fontAlgn="auto" latinLnBrk="0" hangingPunct="1">
                        <a:lnSpc>
                          <a:spcPct val="100000"/>
                        </a:lnSpc>
                        <a:spcBef>
                          <a:spcPts val="0"/>
                        </a:spcBef>
                        <a:spcAft>
                          <a:spcPts val="0"/>
                        </a:spcAft>
                        <a:buClrTx/>
                        <a:buSzTx/>
                        <a:buFont typeface="+mj-lt"/>
                        <a:buAutoNum type="arabicPeriod" startAt="3"/>
                        <a:tabLst/>
                        <a:defRPr/>
                      </a:pPr>
                      <a:r>
                        <a:rPr lang="fr-CA" sz="2200" b="0" i="0" kern="1200" noProof="0" dirty="0">
                          <a:solidFill>
                            <a:schemeClr val="tx1"/>
                          </a:solidFill>
                          <a:effectLst/>
                          <a:latin typeface="Arial" panose="020B0604020202020204" pitchFamily="34" charset="0"/>
                          <a:ea typeface="Roboto" pitchFamily="2" charset="0"/>
                          <a:cs typeface="Arial" panose="020B0604020202020204" pitchFamily="34" charset="0"/>
                        </a:rPr>
                        <a:t>Invite l’autre personne à exprimer son point de vue. Répète ce que tu as entendu pour montrer que tu écoutes, puis valide son expérience. </a:t>
                      </a:r>
                    </a:p>
                  </a:txBody>
                  <a:tcPr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237D">
                        <a:alpha val="10196"/>
                      </a:srgbClr>
                    </a:solidFill>
                  </a:tcPr>
                </a:tc>
                <a:extLst>
                  <a:ext uri="{0D108BD9-81ED-4DB2-BD59-A6C34878D82A}">
                    <a16:rowId xmlns:a16="http://schemas.microsoft.com/office/drawing/2014/main" val="1051342998"/>
                  </a:ext>
                </a:extLst>
              </a:tr>
              <a:tr h="672679">
                <a:tc>
                  <a:txBody>
                    <a:bodyPr/>
                    <a:lstStyle/>
                    <a:p>
                      <a:pPr marL="850900" marR="0" lvl="0" indent="-514350" algn="l" defTabSz="914400" rtl="0" eaLnBrk="1" fontAlgn="auto" latinLnBrk="0" hangingPunct="1">
                        <a:lnSpc>
                          <a:spcPct val="100000"/>
                        </a:lnSpc>
                        <a:spcBef>
                          <a:spcPts val="0"/>
                        </a:spcBef>
                        <a:spcAft>
                          <a:spcPts val="0"/>
                        </a:spcAft>
                        <a:buClrTx/>
                        <a:buSzTx/>
                        <a:buFont typeface="+mj-lt"/>
                        <a:buAutoNum type="arabicPeriod" startAt="4"/>
                        <a:tabLst/>
                        <a:defRPr/>
                      </a:pPr>
                      <a:r>
                        <a:rPr lang="fr-CA" sz="2200" b="0" i="0" kern="1200" noProof="0" dirty="0">
                          <a:solidFill>
                            <a:schemeClr val="tx1"/>
                          </a:solidFill>
                          <a:effectLst/>
                          <a:latin typeface="Arial" panose="020B0604020202020204" pitchFamily="34" charset="0"/>
                          <a:ea typeface="Roboto" pitchFamily="2" charset="0"/>
                          <a:cs typeface="Arial" panose="020B0604020202020204" pitchFamily="34" charset="0"/>
                        </a:rPr>
                        <a:t>Assume la responsabilité de ton rôle dans le conflit (sois honnête avec toi-même).</a:t>
                      </a:r>
                    </a:p>
                  </a:txBody>
                  <a:tcPr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237D">
                        <a:alpha val="40000"/>
                      </a:srgbClr>
                    </a:solidFill>
                  </a:tcPr>
                </a:tc>
                <a:extLst>
                  <a:ext uri="{0D108BD9-81ED-4DB2-BD59-A6C34878D82A}">
                    <a16:rowId xmlns:a16="http://schemas.microsoft.com/office/drawing/2014/main" val="3984514717"/>
                  </a:ext>
                </a:extLst>
              </a:tr>
              <a:tr h="672679">
                <a:tc>
                  <a:txBody>
                    <a:bodyPr/>
                    <a:lstStyle/>
                    <a:p>
                      <a:pPr marL="850900" marR="0" lvl="0" indent="-514350" algn="l" defTabSz="914400" rtl="0" eaLnBrk="1" fontAlgn="auto" latinLnBrk="0" hangingPunct="1">
                        <a:lnSpc>
                          <a:spcPct val="100000"/>
                        </a:lnSpc>
                        <a:spcBef>
                          <a:spcPts val="0"/>
                        </a:spcBef>
                        <a:spcAft>
                          <a:spcPts val="0"/>
                        </a:spcAft>
                        <a:buClrTx/>
                        <a:buSzTx/>
                        <a:buFont typeface="+mj-lt"/>
                        <a:buAutoNum type="arabicPeriod" startAt="5"/>
                        <a:tabLst/>
                        <a:defRPr/>
                      </a:pPr>
                      <a:r>
                        <a:rPr lang="fr-CA" sz="2200" b="0" i="0" kern="1200" noProof="0" dirty="0">
                          <a:solidFill>
                            <a:schemeClr val="tx1"/>
                          </a:solidFill>
                          <a:effectLst/>
                          <a:latin typeface="Arial" panose="020B0604020202020204" pitchFamily="34" charset="0"/>
                          <a:ea typeface="Roboto" pitchFamily="2" charset="0"/>
                          <a:cs typeface="Arial" panose="020B0604020202020204" pitchFamily="34" charset="0"/>
                        </a:rPr>
                        <a:t>Réfléchissez à des solutions ensemble (négociez et faites des compromis).</a:t>
                      </a:r>
                    </a:p>
                  </a:txBody>
                  <a:tcPr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237D">
                        <a:alpha val="10196"/>
                      </a:srgbClr>
                    </a:solidFill>
                  </a:tcPr>
                </a:tc>
                <a:extLst>
                  <a:ext uri="{0D108BD9-81ED-4DB2-BD59-A6C34878D82A}">
                    <a16:rowId xmlns:a16="http://schemas.microsoft.com/office/drawing/2014/main" val="1010009910"/>
                  </a:ext>
                </a:extLst>
              </a:tr>
              <a:tr h="672679">
                <a:tc>
                  <a:txBody>
                    <a:bodyPr/>
                    <a:lstStyle/>
                    <a:p>
                      <a:pPr marL="850900" marR="0" lvl="0" indent="-514350" algn="l" defTabSz="914400" rtl="0" eaLnBrk="1" fontAlgn="auto" latinLnBrk="0" hangingPunct="1">
                        <a:lnSpc>
                          <a:spcPct val="100000"/>
                        </a:lnSpc>
                        <a:spcBef>
                          <a:spcPts val="0"/>
                        </a:spcBef>
                        <a:spcAft>
                          <a:spcPts val="0"/>
                        </a:spcAft>
                        <a:buClrTx/>
                        <a:buSzTx/>
                        <a:buFont typeface="+mj-lt"/>
                        <a:buAutoNum type="arabicPeriod" startAt="6"/>
                        <a:tabLst/>
                        <a:defRPr/>
                      </a:pPr>
                      <a:r>
                        <a:rPr lang="fr-CA" sz="2200" b="0" i="0" kern="1200" noProof="0" dirty="0">
                          <a:solidFill>
                            <a:schemeClr val="tx1"/>
                          </a:solidFill>
                          <a:effectLst/>
                          <a:latin typeface="Arial" panose="020B0604020202020204" pitchFamily="34" charset="0"/>
                          <a:ea typeface="Roboto" pitchFamily="2" charset="0"/>
                          <a:cs typeface="Arial" panose="020B0604020202020204" pitchFamily="34" charset="0"/>
                        </a:rPr>
                        <a:t>Arrivez à une résolution.</a:t>
                      </a:r>
                    </a:p>
                  </a:txBody>
                  <a:tcPr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37D">
                        <a:alpha val="40000"/>
                      </a:srgbClr>
                    </a:solidFill>
                  </a:tcPr>
                </a:tc>
                <a:extLst>
                  <a:ext uri="{0D108BD9-81ED-4DB2-BD59-A6C34878D82A}">
                    <a16:rowId xmlns:a16="http://schemas.microsoft.com/office/drawing/2014/main" val="4270100787"/>
                  </a:ext>
                </a:extLst>
              </a:tr>
            </a:tbl>
          </a:graphicData>
        </a:graphic>
      </p:graphicFrame>
    </p:spTree>
    <p:extLst>
      <p:ext uri="{BB962C8B-B14F-4D97-AF65-F5344CB8AC3E}">
        <p14:creationId xmlns:p14="http://schemas.microsoft.com/office/powerpoint/2010/main" val="1727753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465B4-CC47-4674-9428-21563C8A91D0}"/>
              </a:ext>
            </a:extLst>
          </p:cNvPr>
          <p:cNvSpPr>
            <a:spLocks noGrp="1"/>
          </p:cNvSpPr>
          <p:nvPr>
            <p:ph type="title"/>
          </p:nvPr>
        </p:nvSpPr>
        <p:spPr/>
        <p:txBody>
          <a:bodyPr>
            <a:noAutofit/>
          </a:bodyPr>
          <a:lstStyle/>
          <a:p>
            <a:r>
              <a:rPr lang="fr-CA" sz="3200" dirty="0"/>
              <a:t>Si ton employeur te donne de la rétroaction, tu peux...</a:t>
            </a:r>
            <a:endParaRPr lang="en-CA" sz="3200" dirty="0"/>
          </a:p>
        </p:txBody>
      </p:sp>
      <p:sp>
        <p:nvSpPr>
          <p:cNvPr id="3" name="Text Placeholder 2">
            <a:extLst>
              <a:ext uri="{FF2B5EF4-FFF2-40B4-BE49-F238E27FC236}">
                <a16:creationId xmlns:a16="http://schemas.microsoft.com/office/drawing/2014/main" id="{E460A71D-F113-44D0-911B-D701C21B1419}"/>
              </a:ext>
            </a:extLst>
          </p:cNvPr>
          <p:cNvSpPr txBox="1">
            <a:spLocks/>
          </p:cNvSpPr>
          <p:nvPr/>
        </p:nvSpPr>
        <p:spPr>
          <a:xfrm>
            <a:off x="616791" y="2190844"/>
            <a:ext cx="11096987" cy="435433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CA" dirty="0">
                <a:latin typeface="Arial" panose="020B0604020202020204" pitchFamily="34" charset="0"/>
                <a:ea typeface="Roboto" pitchFamily="2" charset="0"/>
                <a:cs typeface="Arial" panose="020B0604020202020204" pitchFamily="34" charset="0"/>
              </a:rPr>
              <a:t>utiliser la communication non verbale (p. ex., hocher la tête pour indiquer que tu es attentif);</a:t>
            </a:r>
          </a:p>
          <a:p>
            <a:pPr>
              <a:lnSpc>
                <a:spcPct val="100000"/>
              </a:lnSpc>
            </a:pPr>
            <a:r>
              <a:rPr lang="fr-CA" dirty="0">
                <a:latin typeface="Arial" panose="020B0604020202020204" pitchFamily="34" charset="0"/>
                <a:ea typeface="Roboto" pitchFamily="2" charset="0"/>
                <a:cs typeface="Arial" panose="020B0604020202020204" pitchFamily="34" charset="0"/>
              </a:rPr>
              <a:t>utiliser les compétences de l’écoute active (p. ex., dire :</a:t>
            </a:r>
            <a:br>
              <a:rPr lang="fr-CA" dirty="0">
                <a:latin typeface="Arial" panose="020B0604020202020204" pitchFamily="34" charset="0"/>
                <a:ea typeface="Roboto" pitchFamily="2" charset="0"/>
                <a:cs typeface="Arial" panose="020B0604020202020204" pitchFamily="34" charset="0"/>
              </a:rPr>
            </a:br>
            <a:r>
              <a:rPr lang="fr-CA" dirty="0">
                <a:latin typeface="Arial" panose="020B0604020202020204" pitchFamily="34" charset="0"/>
                <a:ea typeface="Roboto" pitchFamily="2" charset="0"/>
                <a:cs typeface="Arial" panose="020B0604020202020204" pitchFamily="34" charset="0"/>
              </a:rPr>
              <a:t>« Je vous entends dire ______ »);</a:t>
            </a:r>
          </a:p>
          <a:p>
            <a:pPr>
              <a:lnSpc>
                <a:spcPct val="100000"/>
              </a:lnSpc>
            </a:pPr>
            <a:r>
              <a:rPr lang="fr-CA" dirty="0">
                <a:latin typeface="Arial" panose="020B0604020202020204" pitchFamily="34" charset="0"/>
                <a:ea typeface="Roboto" pitchFamily="2" charset="0"/>
                <a:cs typeface="Arial" panose="020B0604020202020204" pitchFamily="34" charset="0"/>
              </a:rPr>
              <a:t>utiliser les énoncés au « Je » pour expliquer ton perspective </a:t>
            </a:r>
          </a:p>
          <a:p>
            <a:pPr marL="223838" indent="0">
              <a:lnSpc>
                <a:spcPct val="100000"/>
              </a:lnSpc>
              <a:spcBef>
                <a:spcPts val="300"/>
              </a:spcBef>
              <a:buNone/>
            </a:pPr>
            <a:r>
              <a:rPr lang="fr-CA" dirty="0">
                <a:latin typeface="Arial" panose="020B0604020202020204" pitchFamily="34" charset="0"/>
                <a:ea typeface="Roboto" pitchFamily="2" charset="0"/>
                <a:cs typeface="Arial" panose="020B0604020202020204" pitchFamily="34" charset="0"/>
              </a:rPr>
              <a:t>(p. ex., dire : « Je ressens ______ »);</a:t>
            </a:r>
          </a:p>
          <a:p>
            <a:pPr>
              <a:lnSpc>
                <a:spcPct val="100000"/>
              </a:lnSpc>
            </a:pPr>
            <a:r>
              <a:rPr lang="fr-CA" dirty="0">
                <a:latin typeface="Arial" panose="020B0604020202020204" pitchFamily="34" charset="0"/>
                <a:ea typeface="Roboto" pitchFamily="2" charset="0"/>
                <a:cs typeface="Arial" panose="020B0604020202020204" pitchFamily="34" charset="0"/>
              </a:rPr>
              <a:t>utiliser les stratégies de résolution de conflits (p. ex., réfléchir à des solutions).</a:t>
            </a:r>
          </a:p>
        </p:txBody>
      </p:sp>
    </p:spTree>
    <p:extLst>
      <p:ext uri="{BB962C8B-B14F-4D97-AF65-F5344CB8AC3E}">
        <p14:creationId xmlns:p14="http://schemas.microsoft.com/office/powerpoint/2010/main" val="397190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4CE9-5AA8-4EE1-B4F5-CE9DA760D65C}"/>
              </a:ext>
            </a:extLst>
          </p:cNvPr>
          <p:cNvSpPr>
            <a:spLocks noGrp="1"/>
          </p:cNvSpPr>
          <p:nvPr>
            <p:ph type="title"/>
          </p:nvPr>
        </p:nvSpPr>
        <p:spPr>
          <a:xfrm>
            <a:off x="1583743" y="1235566"/>
            <a:ext cx="9024513" cy="1078327"/>
          </a:xfrm>
        </p:spPr>
        <p:txBody>
          <a:bodyPr>
            <a:normAutofit fontScale="90000"/>
          </a:bodyPr>
          <a:lstStyle/>
          <a:p>
            <a:pPr algn="ctr"/>
            <a:r>
              <a:rPr lang="fr-CA" dirty="0"/>
              <a:t>Comment réagirais-tu si ton employeur te disait...</a:t>
            </a:r>
            <a:endParaRPr lang="en-CA" dirty="0"/>
          </a:p>
        </p:txBody>
      </p:sp>
      <p:sp>
        <p:nvSpPr>
          <p:cNvPr id="3" name="Text Placeholder 2">
            <a:extLst>
              <a:ext uri="{FF2B5EF4-FFF2-40B4-BE49-F238E27FC236}">
                <a16:creationId xmlns:a16="http://schemas.microsoft.com/office/drawing/2014/main" id="{83141F97-0026-4996-AB4A-83E4A8051383}"/>
              </a:ext>
            </a:extLst>
          </p:cNvPr>
          <p:cNvSpPr>
            <a:spLocks noGrp="1"/>
          </p:cNvSpPr>
          <p:nvPr>
            <p:ph type="body" sz="quarter" idx="10"/>
          </p:nvPr>
        </p:nvSpPr>
        <p:spPr>
          <a:xfrm>
            <a:off x="1319047" y="3194566"/>
            <a:ext cx="9553903" cy="2699083"/>
          </a:xfrm>
        </p:spPr>
        <p:txBody>
          <a:bodyPr>
            <a:normAutofit/>
          </a:bodyPr>
          <a:lstStyle/>
          <a:p>
            <a:pPr marL="0" indent="0" algn="ctr">
              <a:lnSpc>
                <a:spcPct val="110000"/>
              </a:lnSpc>
              <a:buNone/>
            </a:pPr>
            <a:r>
              <a:rPr lang="fr-CA" sz="3200" dirty="0"/>
              <a:t>« </a:t>
            </a:r>
            <a:r>
              <a:rPr lang="fr-CA" sz="3200" b="0" i="0" u="none" strike="noStrike" baseline="0" dirty="0">
                <a:solidFill>
                  <a:srgbClr val="000000"/>
                </a:solidFill>
              </a:rPr>
              <a:t>J’ai remarqué que tu es souvent sur ton téléphone pendant les heures de travail. Je m’inquiète que cela puisse être un problème de sécurité et fasse mal paraître notre entreprise. </a:t>
            </a:r>
            <a:r>
              <a:rPr lang="fr-CA" sz="3200" dirty="0"/>
              <a:t>»</a:t>
            </a:r>
          </a:p>
          <a:p>
            <a:pPr marL="0" indent="0" algn="ctr">
              <a:lnSpc>
                <a:spcPct val="110000"/>
              </a:lnSpc>
              <a:buNone/>
            </a:pPr>
            <a:endParaRPr lang="en-CA" sz="3200" dirty="0"/>
          </a:p>
        </p:txBody>
      </p:sp>
    </p:spTree>
    <p:extLst>
      <p:ext uri="{BB962C8B-B14F-4D97-AF65-F5344CB8AC3E}">
        <p14:creationId xmlns:p14="http://schemas.microsoft.com/office/powerpoint/2010/main" val="364013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23093FB-4DEA-55EF-1B3F-351588F372AA}"/>
              </a:ext>
              <a:ext uri="{C183D7F6-B498-43B3-948B-1728B52AA6E4}">
                <adec:decorative xmlns:adec="http://schemas.microsoft.com/office/drawing/2017/decorative" val="1"/>
              </a:ext>
            </a:extLst>
          </p:cNvPr>
          <p:cNvGrpSpPr/>
          <p:nvPr/>
        </p:nvGrpSpPr>
        <p:grpSpPr>
          <a:xfrm>
            <a:off x="5533360" y="2418907"/>
            <a:ext cx="6658640" cy="4439093"/>
            <a:chOff x="3688554" y="1189036"/>
            <a:chExt cx="8503445" cy="5668963"/>
          </a:xfrm>
        </p:grpSpPr>
        <p:pic>
          <p:nvPicPr>
            <p:cNvPr id="6" name="Picture 5">
              <a:extLst>
                <a:ext uri="{FF2B5EF4-FFF2-40B4-BE49-F238E27FC236}">
                  <a16:creationId xmlns:a16="http://schemas.microsoft.com/office/drawing/2014/main" id="{F68842AD-8387-10B0-3203-34BB384F55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88554" y="1189036"/>
              <a:ext cx="8503445" cy="5668963"/>
            </a:xfrm>
            <a:prstGeom prst="rect">
              <a:avLst/>
            </a:prstGeom>
          </p:spPr>
        </p:pic>
        <p:sp>
          <p:nvSpPr>
            <p:cNvPr id="7" name="Rectangle 6">
              <a:extLst>
                <a:ext uri="{FF2B5EF4-FFF2-40B4-BE49-F238E27FC236}">
                  <a16:creationId xmlns:a16="http://schemas.microsoft.com/office/drawing/2014/main" id="{DA631BF0-2C52-C74D-C741-7EAA285B6289}"/>
                </a:ext>
              </a:extLst>
            </p:cNvPr>
            <p:cNvSpPr/>
            <p:nvPr/>
          </p:nvSpPr>
          <p:spPr>
            <a:xfrm>
              <a:off x="4523874" y="2514599"/>
              <a:ext cx="2105526" cy="2281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sp>
        <p:nvSpPr>
          <p:cNvPr id="8" name="Title 1">
            <a:extLst>
              <a:ext uri="{FF2B5EF4-FFF2-40B4-BE49-F238E27FC236}">
                <a16:creationId xmlns:a16="http://schemas.microsoft.com/office/drawing/2014/main" id="{ABE7CFB9-78A2-D72C-9B99-08F5F94DB190}"/>
              </a:ext>
            </a:extLst>
          </p:cNvPr>
          <p:cNvSpPr txBox="1">
            <a:spLocks noGrp="1"/>
          </p:cNvSpPr>
          <p:nvPr>
            <p:ph type="title" idx="4294967295"/>
          </p:nvPr>
        </p:nvSpPr>
        <p:spPr>
          <a:xfrm>
            <a:off x="0" y="1189037"/>
            <a:ext cx="3514724"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bg1"/>
                </a:solidFill>
                <a:latin typeface="Poppins" panose="00000500000000000000" pitchFamily="2" charset="0"/>
                <a:ea typeface="+mj-ea"/>
                <a:cs typeface="Poppins" panose="00000500000000000000" pitchFamily="2" charset="0"/>
              </a:defRPr>
            </a:lvl1pPr>
          </a:lstStyle>
          <a:p>
            <a:pPr algn="l"/>
            <a:br>
              <a:rPr lang="fr-CA" sz="1800" b="1" i="0" u="none" strike="noStrike" baseline="0" dirty="0">
                <a:latin typeface="Arial" panose="020B0604020202020204" pitchFamily="34" charset="0"/>
                <a:cs typeface="Arial" panose="020B0604020202020204" pitchFamily="34" charset="0"/>
              </a:rPr>
            </a:br>
            <a:r>
              <a:rPr lang="fr-CA" sz="4000" b="1" i="0" u="none" strike="noStrike" baseline="0" dirty="0">
                <a:latin typeface="Arial" panose="020B0604020202020204" pitchFamily="34" charset="0"/>
                <a:cs typeface="Arial" panose="020B0604020202020204" pitchFamily="34" charset="0"/>
              </a:rPr>
              <a:t>Message clé</a:t>
            </a:r>
            <a:endParaRPr kumimoji="0" lang="en-CA" sz="40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11" name="Content Placeholder 2">
            <a:extLst>
              <a:ext uri="{FF2B5EF4-FFF2-40B4-BE49-F238E27FC236}">
                <a16:creationId xmlns:a16="http://schemas.microsoft.com/office/drawing/2014/main" id="{6CCC0136-2117-028D-9206-0EC88B9B2D13}"/>
              </a:ext>
            </a:extLst>
          </p:cNvPr>
          <p:cNvSpPr txBox="1">
            <a:spLocks/>
          </p:cNvSpPr>
          <p:nvPr/>
        </p:nvSpPr>
        <p:spPr>
          <a:xfrm>
            <a:off x="3825669" y="95942"/>
            <a:ext cx="5019176" cy="4837315"/>
          </a:xfrm>
          <a:prstGeom prst="rect">
            <a:avLst/>
          </a:prstGeom>
          <a:noFill/>
          <a:ln w="88900" cap="flat" cmpd="thickThin"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nSpc>
                <a:spcPct val="110000"/>
              </a:lnSpc>
              <a:spcBef>
                <a:spcPts val="0"/>
              </a:spcBef>
              <a:buNone/>
            </a:pPr>
            <a:r>
              <a:rPr lang="fr-CA" sz="4000" dirty="0">
                <a:solidFill>
                  <a:srgbClr val="0277B5"/>
                </a:solidFill>
                <a:latin typeface="Arial" panose="020B0604020202020204" pitchFamily="34" charset="0"/>
                <a:ea typeface="Roboto" pitchFamily="2" charset="0"/>
                <a:cs typeface="Arial" panose="020B0604020202020204" pitchFamily="34" charset="0"/>
              </a:rPr>
              <a:t>La communication efficace et la résolution de conflits sont des compétences qui peuvent être apprises et qui peuvent vous aider à réussir dans divers contextes (p. ex., les milieux de travail).</a:t>
            </a:r>
          </a:p>
        </p:txBody>
      </p:sp>
    </p:spTree>
    <p:extLst>
      <p:ext uri="{BB962C8B-B14F-4D97-AF65-F5344CB8AC3E}">
        <p14:creationId xmlns:p14="http://schemas.microsoft.com/office/powerpoint/2010/main" val="3119331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65200" y="1733550"/>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CA" sz="4400" b="1" i="0" u="none" strike="noStrike" kern="1200" cap="none" spc="0" normalizeH="0" baseline="0" dirty="0">
                <a:ln>
                  <a:noFill/>
                </a:ln>
                <a:solidFill>
                  <a:srgbClr val="44237D"/>
                </a:solidFill>
                <a:effectLst/>
                <a:uLnTx/>
                <a:uFillTx/>
                <a:latin typeface="Arial" panose="020B0604020202020204" pitchFamily="34" charset="0"/>
                <a:cs typeface="Arial" panose="020B0604020202020204" pitchFamily="34" charset="0"/>
              </a:rPr>
              <a:t>Un énoncé, un seul sens?</a:t>
            </a:r>
          </a:p>
        </p:txBody>
      </p:sp>
      <p:sp>
        <p:nvSpPr>
          <p:cNvPr id="9" name="Text Placeholder 8">
            <a:extLst>
              <a:ext uri="{FF2B5EF4-FFF2-40B4-BE49-F238E27FC236}">
                <a16:creationId xmlns:a16="http://schemas.microsoft.com/office/drawing/2014/main" id="{E32516F8-24AB-4167-B255-1348C1485AB0}"/>
              </a:ext>
            </a:extLst>
          </p:cNvPr>
          <p:cNvSpPr>
            <a:spLocks noGrp="1"/>
          </p:cNvSpPr>
          <p:nvPr>
            <p:ph type="body" sz="quarter" idx="11"/>
          </p:nvPr>
        </p:nvSpPr>
        <p:spPr>
          <a:xfrm>
            <a:off x="533955" y="3877416"/>
            <a:ext cx="11124090" cy="914400"/>
          </a:xfrm>
        </p:spPr>
        <p:txBody>
          <a:bodyPr vert="horz" lIns="91440" tIns="45720" rIns="91440" bIns="45720" rtlCol="0" anchor="t">
            <a:noAutofit/>
          </a:bodyPr>
          <a:lstStyle/>
          <a:p>
            <a:r>
              <a:rPr lang="fr-CA" sz="6700" i="0" u="none" strike="noStrike" baseline="0" dirty="0">
                <a:solidFill>
                  <a:srgbClr val="000000"/>
                </a:solidFill>
                <a:latin typeface="Arial"/>
                <a:ea typeface="Roboto"/>
                <a:cs typeface="Arial"/>
              </a:rPr>
              <a:t>Je n’ai jamais dit que je m’ennuyais</a:t>
            </a:r>
            <a:r>
              <a:rPr lang="fr-CA" sz="6700" dirty="0">
                <a:solidFill>
                  <a:srgbClr val="000000"/>
                </a:solidFill>
                <a:latin typeface="Arial"/>
                <a:ea typeface="Roboto"/>
                <a:cs typeface="Arial"/>
              </a:rPr>
              <a:t>.</a:t>
            </a:r>
            <a:endParaRPr lang="en-CA" sz="6700" dirty="0"/>
          </a:p>
        </p:txBody>
      </p:sp>
    </p:spTree>
    <p:extLst>
      <p:ext uri="{BB962C8B-B14F-4D97-AF65-F5344CB8AC3E}">
        <p14:creationId xmlns:p14="http://schemas.microsoft.com/office/powerpoint/2010/main" val="2197538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F75AE905-F1E4-DB67-A1BC-5D78435FFE84}"/>
              </a:ext>
            </a:extLst>
          </p:cNvPr>
          <p:cNvSpPr>
            <a:spLocks noGrp="1"/>
          </p:cNvSpPr>
          <p:nvPr>
            <p:ph type="title"/>
          </p:nvPr>
        </p:nvSpPr>
        <p:spPr>
          <a:xfrm>
            <a:off x="0" y="1181100"/>
            <a:ext cx="3583172" cy="1925657"/>
          </a:xfrm>
        </p:spPr>
        <p:txBody>
          <a:bodyPr vert="horz" lIns="91440" tIns="45720" rIns="91440" bIns="45720" rtlCol="0" anchor="ctr">
            <a:noAutofit/>
          </a:bodyPr>
          <a:lstStyle/>
          <a:p>
            <a:r>
              <a:rPr lang="fr-CA" dirty="0"/>
              <a:t>Un énoncé, un seul sens?</a:t>
            </a:r>
            <a:endParaRPr lang="en-CA" dirty="0"/>
          </a:p>
        </p:txBody>
      </p:sp>
      <p:sp>
        <p:nvSpPr>
          <p:cNvPr id="4" name="Text Placeholder 3">
            <a:extLst>
              <a:ext uri="{FF2B5EF4-FFF2-40B4-BE49-F238E27FC236}">
                <a16:creationId xmlns:a16="http://schemas.microsoft.com/office/drawing/2014/main" id="{E01B379E-46CA-4409-9D5E-A6D5D1428D7A}"/>
              </a:ext>
            </a:extLst>
          </p:cNvPr>
          <p:cNvSpPr>
            <a:spLocks noGrp="1"/>
          </p:cNvSpPr>
          <p:nvPr>
            <p:ph type="body" sz="quarter" idx="10"/>
          </p:nvPr>
        </p:nvSpPr>
        <p:spPr>
          <a:xfrm>
            <a:off x="3992621" y="1809520"/>
            <a:ext cx="8102386" cy="3015331"/>
          </a:xfrm>
        </p:spPr>
        <p:txBody>
          <a:bodyPr vert="horz" lIns="91440" tIns="45720" rIns="91440" bIns="45720" rtlCol="0" anchor="t">
            <a:noAutofit/>
          </a:bodyPr>
          <a:lstStyle/>
          <a:p>
            <a:pPr marL="0" indent="0">
              <a:buNone/>
            </a:pPr>
            <a:r>
              <a:rPr lang="fr-CA" sz="7200" i="0" u="sng" strike="noStrike" baseline="0" dirty="0">
                <a:solidFill>
                  <a:srgbClr val="000000"/>
                </a:solidFill>
                <a:latin typeface="Arial"/>
                <a:ea typeface="Roboto"/>
                <a:cs typeface="Arial"/>
              </a:rPr>
              <a:t>Je</a:t>
            </a:r>
            <a:r>
              <a:rPr lang="fr-CA" sz="7200" i="0" strike="noStrike" baseline="0" dirty="0">
                <a:solidFill>
                  <a:srgbClr val="000000"/>
                </a:solidFill>
                <a:latin typeface="Arial"/>
                <a:ea typeface="Roboto"/>
                <a:cs typeface="Arial"/>
              </a:rPr>
              <a:t> </a:t>
            </a:r>
            <a:r>
              <a:rPr lang="fr-CA" sz="7200" i="0" u="none" strike="noStrike" baseline="0" dirty="0">
                <a:solidFill>
                  <a:srgbClr val="000000"/>
                </a:solidFill>
                <a:latin typeface="Arial"/>
                <a:ea typeface="Roboto"/>
                <a:cs typeface="Arial"/>
              </a:rPr>
              <a:t>n’ai jamais dit que je m’ennuyais</a:t>
            </a:r>
            <a:r>
              <a:rPr lang="fr-CA" sz="7200" dirty="0">
                <a:solidFill>
                  <a:srgbClr val="000000"/>
                </a:solidFill>
                <a:latin typeface="Arial"/>
                <a:ea typeface="Roboto"/>
                <a:cs typeface="Arial"/>
              </a:rPr>
              <a:t>.</a:t>
            </a:r>
            <a:endParaRPr lang="fr-CA" sz="7200" i="0" u="none" strike="noStrike" baseline="0" dirty="0">
              <a:solidFill>
                <a:srgbClr val="000000"/>
              </a:solidFill>
            </a:endParaRPr>
          </a:p>
        </p:txBody>
      </p:sp>
    </p:spTree>
    <p:extLst>
      <p:ext uri="{BB962C8B-B14F-4D97-AF65-F5344CB8AC3E}">
        <p14:creationId xmlns:p14="http://schemas.microsoft.com/office/powerpoint/2010/main" val="784467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C999FA69-2D43-1857-1FCD-BB3C611A47D1}"/>
              </a:ext>
            </a:extLst>
          </p:cNvPr>
          <p:cNvSpPr>
            <a:spLocks noGrp="1"/>
          </p:cNvSpPr>
          <p:nvPr>
            <p:ph type="title"/>
          </p:nvPr>
        </p:nvSpPr>
        <p:spPr>
          <a:xfrm>
            <a:off x="0" y="1181100"/>
            <a:ext cx="3415229" cy="1866462"/>
          </a:xfrm>
        </p:spPr>
        <p:txBody>
          <a:bodyPr>
            <a:noAutofit/>
          </a:bodyPr>
          <a:lstStyle/>
          <a:p>
            <a:r>
              <a:rPr kumimoji="0" lang="fr-CA" i="0" u="none" strike="noStrike" kern="1200" cap="none" spc="0" normalizeH="0" baseline="0" dirty="0">
                <a:ln>
                  <a:noFill/>
                </a:ln>
                <a:effectLst/>
                <a:uLnTx/>
                <a:uFillTx/>
              </a:rPr>
              <a:t>Un énoncé, un seul sens?</a:t>
            </a:r>
            <a:endParaRPr lang="en-CA" dirty="0"/>
          </a:p>
        </p:txBody>
      </p:sp>
      <p:sp>
        <p:nvSpPr>
          <p:cNvPr id="4" name="Text Placeholder 3">
            <a:extLst>
              <a:ext uri="{FF2B5EF4-FFF2-40B4-BE49-F238E27FC236}">
                <a16:creationId xmlns:a16="http://schemas.microsoft.com/office/drawing/2014/main" id="{E01B379E-46CA-4409-9D5E-A6D5D1428D7A}"/>
              </a:ext>
            </a:extLst>
          </p:cNvPr>
          <p:cNvSpPr>
            <a:spLocks noGrp="1"/>
          </p:cNvSpPr>
          <p:nvPr>
            <p:ph type="body" sz="quarter" idx="10"/>
          </p:nvPr>
        </p:nvSpPr>
        <p:spPr>
          <a:xfrm>
            <a:off x="3962400" y="1790700"/>
            <a:ext cx="8102386" cy="3015331"/>
          </a:xfrm>
        </p:spPr>
        <p:txBody>
          <a:bodyPr vert="horz" lIns="91440" tIns="45720" rIns="91440" bIns="45720" rtlCol="0" anchor="t">
            <a:normAutofit/>
          </a:bodyPr>
          <a:lstStyle/>
          <a:p>
            <a:pPr marL="0" indent="0">
              <a:buNone/>
            </a:pPr>
            <a:r>
              <a:rPr lang="fr-CA" sz="7200" i="0" strike="noStrike" baseline="0" dirty="0">
                <a:solidFill>
                  <a:srgbClr val="000000"/>
                </a:solidFill>
                <a:latin typeface="Arial"/>
                <a:ea typeface="Roboto"/>
                <a:cs typeface="Arial"/>
              </a:rPr>
              <a:t>Je </a:t>
            </a:r>
            <a:r>
              <a:rPr lang="fr-CA" sz="7200" i="0" u="none" strike="noStrike" baseline="0" dirty="0">
                <a:solidFill>
                  <a:srgbClr val="000000"/>
                </a:solidFill>
                <a:latin typeface="Arial"/>
                <a:ea typeface="Roboto"/>
                <a:cs typeface="Arial"/>
              </a:rPr>
              <a:t>n’ai </a:t>
            </a:r>
            <a:r>
              <a:rPr lang="fr-CA" sz="7200" i="0" u="sng" strike="noStrike" baseline="0" dirty="0">
                <a:solidFill>
                  <a:srgbClr val="000000"/>
                </a:solidFill>
                <a:latin typeface="Arial"/>
                <a:ea typeface="Roboto"/>
                <a:cs typeface="Arial"/>
              </a:rPr>
              <a:t>jamais</a:t>
            </a:r>
            <a:r>
              <a:rPr lang="fr-CA" sz="7200" i="0" u="none" strike="noStrike" baseline="0" dirty="0">
                <a:solidFill>
                  <a:srgbClr val="000000"/>
                </a:solidFill>
                <a:latin typeface="Arial"/>
                <a:ea typeface="Roboto"/>
                <a:cs typeface="Arial"/>
              </a:rPr>
              <a:t> dit que je m’ennuyais</a:t>
            </a:r>
            <a:r>
              <a:rPr lang="fr-CA" sz="7200" dirty="0">
                <a:solidFill>
                  <a:srgbClr val="000000"/>
                </a:solidFill>
                <a:latin typeface="Arial"/>
                <a:ea typeface="Roboto"/>
                <a:cs typeface="Arial"/>
              </a:rPr>
              <a:t>.</a:t>
            </a:r>
            <a:endParaRPr lang="fr-CA" sz="7200" i="0" u="none" strike="noStrike" baseline="0" dirty="0">
              <a:solidFill>
                <a:srgbClr val="000000"/>
              </a:solidFill>
            </a:endParaRPr>
          </a:p>
        </p:txBody>
      </p:sp>
    </p:spTree>
    <p:extLst>
      <p:ext uri="{BB962C8B-B14F-4D97-AF65-F5344CB8AC3E}">
        <p14:creationId xmlns:p14="http://schemas.microsoft.com/office/powerpoint/2010/main" val="1125488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145B80-A5E8-4317-8528-942FDA2ED098}"/>
              </a:ext>
            </a:extLst>
          </p:cNvPr>
          <p:cNvSpPr>
            <a:spLocks noGrp="1"/>
          </p:cNvSpPr>
          <p:nvPr>
            <p:ph type="title"/>
          </p:nvPr>
        </p:nvSpPr>
        <p:spPr>
          <a:xfrm>
            <a:off x="0" y="1181100"/>
            <a:ext cx="3583172" cy="1848539"/>
          </a:xfrm>
        </p:spPr>
        <p:txBody>
          <a:bodyPr vert="horz" lIns="91440" tIns="45720" rIns="91440" bIns="45720" rtlCol="0" anchor="ctr">
            <a:noAutofit/>
          </a:bodyPr>
          <a:lstStyle/>
          <a:p>
            <a:r>
              <a:rPr lang="fr-CA" dirty="0"/>
              <a:t>Un énoncé, un seul sens?</a:t>
            </a:r>
            <a:endParaRPr lang="en-CA" dirty="0"/>
          </a:p>
        </p:txBody>
      </p:sp>
      <p:sp>
        <p:nvSpPr>
          <p:cNvPr id="4" name="Text Placeholder 3">
            <a:extLst>
              <a:ext uri="{FF2B5EF4-FFF2-40B4-BE49-F238E27FC236}">
                <a16:creationId xmlns:a16="http://schemas.microsoft.com/office/drawing/2014/main" id="{E01B379E-46CA-4409-9D5E-A6D5D1428D7A}"/>
              </a:ext>
            </a:extLst>
          </p:cNvPr>
          <p:cNvSpPr>
            <a:spLocks noGrp="1"/>
          </p:cNvSpPr>
          <p:nvPr>
            <p:ph type="body" sz="quarter" idx="10"/>
          </p:nvPr>
        </p:nvSpPr>
        <p:spPr>
          <a:xfrm>
            <a:off x="3962400" y="1790700"/>
            <a:ext cx="8102386" cy="3015331"/>
          </a:xfrm>
        </p:spPr>
        <p:txBody>
          <a:bodyPr vert="horz" lIns="91440" tIns="45720" rIns="91440" bIns="45720" rtlCol="0" anchor="t">
            <a:normAutofit/>
          </a:bodyPr>
          <a:lstStyle/>
          <a:p>
            <a:pPr marL="0" indent="0">
              <a:buNone/>
            </a:pPr>
            <a:r>
              <a:rPr lang="fr-CA" sz="7200" i="0" strike="noStrike" baseline="0" dirty="0">
                <a:solidFill>
                  <a:srgbClr val="000000"/>
                </a:solidFill>
                <a:latin typeface="Arial"/>
                <a:ea typeface="Roboto"/>
                <a:cs typeface="Arial"/>
              </a:rPr>
              <a:t>Je </a:t>
            </a:r>
            <a:r>
              <a:rPr lang="fr-CA" sz="7200" i="0" u="none" strike="noStrike" baseline="0" dirty="0">
                <a:solidFill>
                  <a:srgbClr val="000000"/>
                </a:solidFill>
                <a:latin typeface="Arial"/>
                <a:ea typeface="Roboto"/>
                <a:cs typeface="Arial"/>
              </a:rPr>
              <a:t>n’ai </a:t>
            </a:r>
            <a:r>
              <a:rPr lang="fr-CA" sz="7200" i="0" strike="noStrike" baseline="0" dirty="0">
                <a:solidFill>
                  <a:srgbClr val="000000"/>
                </a:solidFill>
                <a:latin typeface="Arial"/>
                <a:ea typeface="Roboto"/>
                <a:cs typeface="Arial"/>
              </a:rPr>
              <a:t>jamais </a:t>
            </a:r>
            <a:r>
              <a:rPr lang="fr-CA" sz="7200" i="0" u="sng" strike="noStrike" baseline="0" dirty="0">
                <a:solidFill>
                  <a:srgbClr val="000000"/>
                </a:solidFill>
                <a:latin typeface="Arial"/>
                <a:ea typeface="Roboto"/>
                <a:cs typeface="Arial"/>
              </a:rPr>
              <a:t>dit</a:t>
            </a:r>
            <a:r>
              <a:rPr lang="fr-CA" sz="7200" i="0" u="none" strike="noStrike" baseline="0" dirty="0">
                <a:solidFill>
                  <a:srgbClr val="000000"/>
                </a:solidFill>
                <a:latin typeface="Arial"/>
                <a:ea typeface="Roboto"/>
                <a:cs typeface="Arial"/>
              </a:rPr>
              <a:t> que je m’ennuyais</a:t>
            </a:r>
            <a:r>
              <a:rPr lang="fr-CA" sz="7200" dirty="0">
                <a:solidFill>
                  <a:srgbClr val="000000"/>
                </a:solidFill>
                <a:latin typeface="Arial"/>
                <a:ea typeface="Roboto"/>
                <a:cs typeface="Arial"/>
              </a:rPr>
              <a:t>.</a:t>
            </a:r>
            <a:endParaRPr lang="fr-CA" sz="7200" i="0" u="none" strike="noStrike" baseline="0" dirty="0">
              <a:solidFill>
                <a:srgbClr val="000000"/>
              </a:solidFill>
            </a:endParaRPr>
          </a:p>
        </p:txBody>
      </p:sp>
    </p:spTree>
    <p:extLst>
      <p:ext uri="{BB962C8B-B14F-4D97-AF65-F5344CB8AC3E}">
        <p14:creationId xmlns:p14="http://schemas.microsoft.com/office/powerpoint/2010/main" val="2550999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9A19E6-FAC1-4E87-AD0C-2057EC05EC3D}"/>
              </a:ext>
            </a:extLst>
          </p:cNvPr>
          <p:cNvSpPr>
            <a:spLocks noGrp="1"/>
          </p:cNvSpPr>
          <p:nvPr>
            <p:ph type="title"/>
          </p:nvPr>
        </p:nvSpPr>
        <p:spPr>
          <a:xfrm>
            <a:off x="0" y="1189037"/>
            <a:ext cx="3587262" cy="1325563"/>
          </a:xfrm>
        </p:spPr>
        <p:txBody>
          <a:bodyPr vert="horz" lIns="91440" tIns="45720" rIns="91440" bIns="45720" rtlCol="0" anchor="ctr">
            <a:noAutofit/>
          </a:bodyPr>
          <a:lstStyle/>
          <a:p>
            <a:r>
              <a:rPr lang="fr-CA" dirty="0"/>
              <a:t>Bref retour</a:t>
            </a:r>
          </a:p>
        </p:txBody>
      </p:sp>
      <p:pic>
        <p:nvPicPr>
          <p:cNvPr id="2" name="Picture 3">
            <a:extLst>
              <a:ext uri="{FF2B5EF4-FFF2-40B4-BE49-F238E27FC236}">
                <a16:creationId xmlns:a16="http://schemas.microsoft.com/office/drawing/2014/main" id="{43D14CC6-B67F-EF6B-97B2-82025A09FDA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86766" y="-3087"/>
            <a:ext cx="8603087" cy="6864173"/>
          </a:xfrm>
          <a:prstGeom prst="rect">
            <a:avLst/>
          </a:prstGeom>
        </p:spPr>
      </p:pic>
    </p:spTree>
    <p:extLst>
      <p:ext uri="{BB962C8B-B14F-4D97-AF65-F5344CB8AC3E}">
        <p14:creationId xmlns:p14="http://schemas.microsoft.com/office/powerpoint/2010/main" val="3658563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F1F55-9B02-44C7-99BE-CBFDF4868ACE}"/>
              </a:ext>
            </a:extLst>
          </p:cNvPr>
          <p:cNvSpPr>
            <a:spLocks noGrp="1"/>
          </p:cNvSpPr>
          <p:nvPr>
            <p:ph type="title"/>
          </p:nvPr>
        </p:nvSpPr>
        <p:spPr>
          <a:xfrm>
            <a:off x="2603934" y="0"/>
            <a:ext cx="9542968" cy="968269"/>
          </a:xfrm>
        </p:spPr>
        <p:txBody>
          <a:bodyPr>
            <a:normAutofit/>
          </a:bodyPr>
          <a:lstStyle/>
          <a:p>
            <a:r>
              <a:rPr lang="en-CA" dirty="0"/>
              <a:t>Communication</a:t>
            </a:r>
          </a:p>
        </p:txBody>
      </p:sp>
      <p:pic>
        <p:nvPicPr>
          <p:cNvPr id="3" name="Content Placeholder 5">
            <a:extLst>
              <a:ext uri="{FF2B5EF4-FFF2-40B4-BE49-F238E27FC236}">
                <a16:creationId xmlns:a16="http://schemas.microsoft.com/office/drawing/2014/main" id="{D8682C6C-AF57-4BC4-9C68-AE915B6DD92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68269"/>
            <a:ext cx="12192000" cy="5167312"/>
          </a:xfrm>
          <a:prstGeom prst="rect">
            <a:avLst/>
          </a:prstGeom>
        </p:spPr>
      </p:pic>
    </p:spTree>
    <p:extLst>
      <p:ext uri="{BB962C8B-B14F-4D97-AF65-F5344CB8AC3E}">
        <p14:creationId xmlns:p14="http://schemas.microsoft.com/office/powerpoint/2010/main" val="1591698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BEB7F2-CC45-4F24-999F-FBC6287582E9}"/>
              </a:ext>
            </a:extLst>
          </p:cNvPr>
          <p:cNvSpPr>
            <a:spLocks noGrp="1"/>
          </p:cNvSpPr>
          <p:nvPr>
            <p:ph type="title"/>
          </p:nvPr>
        </p:nvSpPr>
        <p:spPr>
          <a:xfrm>
            <a:off x="0" y="1200150"/>
            <a:ext cx="3569809" cy="1686269"/>
          </a:xfrm>
        </p:spPr>
        <p:txBody>
          <a:bodyPr>
            <a:noAutofit/>
          </a:bodyPr>
          <a:lstStyle/>
          <a:p>
            <a:r>
              <a:rPr lang="en-CA" sz="3500" dirty="0"/>
              <a:t>Communication non verbale</a:t>
            </a:r>
          </a:p>
        </p:txBody>
      </p:sp>
      <p:pic>
        <p:nvPicPr>
          <p:cNvPr id="3" name="Picture Placeholder 5">
            <a:extLst>
              <a:ext uri="{FF2B5EF4-FFF2-40B4-BE49-F238E27FC236}">
                <a16:creationId xmlns:a16="http://schemas.microsoft.com/office/drawing/2014/main" id="{98D9F5B7-C099-4783-8EEA-D7D2F65E4BF6}"/>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813" t="15029" r="13813"/>
          <a:stretch/>
        </p:blipFill>
        <p:spPr>
          <a:xfrm>
            <a:off x="3580442" y="0"/>
            <a:ext cx="8622191" cy="5657850"/>
          </a:xfrm>
          <a:prstGeom prst="rect">
            <a:avLst/>
          </a:prstGeom>
        </p:spPr>
      </p:pic>
    </p:spTree>
    <p:extLst>
      <p:ext uri="{BB962C8B-B14F-4D97-AF65-F5344CB8AC3E}">
        <p14:creationId xmlns:p14="http://schemas.microsoft.com/office/powerpoint/2010/main" val="250091504"/>
      </p:ext>
    </p:extLst>
  </p:cSld>
  <p:clrMapOvr>
    <a:masterClrMapping/>
  </p:clrMapOvr>
</p:sld>
</file>

<file path=ppt/theme/theme1.xml><?xml version="1.0" encoding="utf-8"?>
<a:theme xmlns:a="http://schemas.openxmlformats.org/drawingml/2006/main" name="Skills4Lif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7C8CF2638480341B68B68690115A0B2" ma:contentTypeVersion="5" ma:contentTypeDescription="Create a new document." ma:contentTypeScope="" ma:versionID="d7ef641a9dc59fc714db2da50c58a54e">
  <xsd:schema xmlns:xsd="http://www.w3.org/2001/XMLSchema" xmlns:xs="http://www.w3.org/2001/XMLSchema" xmlns:p="http://schemas.microsoft.com/office/2006/metadata/properties" xmlns:ns2="6ee0277f-c2d6-46fd-8036-44f7adfcd4a7" xmlns:ns3="12fac212-3aab-4e53-a5bd-cbe38a822c0b" targetNamespace="http://schemas.microsoft.com/office/2006/metadata/properties" ma:root="true" ma:fieldsID="6f0ba5c2e3140ec5d9af8e17376826b7" ns2:_="" ns3:_="">
    <xsd:import namespace="6ee0277f-c2d6-46fd-8036-44f7adfcd4a7"/>
    <xsd:import namespace="12fac212-3aab-4e53-a5bd-cbe38a822c0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0277f-c2d6-46fd-8036-44f7adfcd4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fac212-3aab-4e53-a5bd-cbe38a822c0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79735E6-A3F3-4AC0-8C5C-77C6F2F639A6}">
  <ds:schemaRefs>
    <ds:schemaRef ds:uri="http://schemas.microsoft.com/sharepoint/v3/contenttype/forms"/>
  </ds:schemaRefs>
</ds:datastoreItem>
</file>

<file path=customXml/itemProps2.xml><?xml version="1.0" encoding="utf-8"?>
<ds:datastoreItem xmlns:ds="http://schemas.openxmlformats.org/officeDocument/2006/customXml" ds:itemID="{1A1BFAFC-E7CF-4026-9E91-01A3BB28EF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e0277f-c2d6-46fd-8036-44f7adfcd4a7"/>
    <ds:schemaRef ds:uri="12fac212-3aab-4e53-a5bd-cbe38a822c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46E903C-FBCD-4A19-BF8A-F89470A6CC14}">
  <ds:schemaRefs>
    <ds:schemaRef ds:uri="http://purl.org/dc/elements/1.1/"/>
    <ds:schemaRef ds:uri="6ee0277f-c2d6-46fd-8036-44f7adfcd4a7"/>
    <ds:schemaRef ds:uri="http://schemas.microsoft.com/office/2006/metadata/properties"/>
    <ds:schemaRef ds:uri="http://schemas.microsoft.com/office/2006/documentManagement/types"/>
    <ds:schemaRef ds:uri="http://purl.org/dc/dcmitype/"/>
    <ds:schemaRef ds:uri="http://www.w3.org/XML/1998/namespace"/>
    <ds:schemaRef ds:uri="http://purl.org/dc/terms/"/>
    <ds:schemaRef ds:uri="http://schemas.microsoft.com/office/infopath/2007/PartnerControls"/>
    <ds:schemaRef ds:uri="http://schemas.openxmlformats.org/package/2006/metadata/core-properties"/>
    <ds:schemaRef ds:uri="12fac212-3aab-4e53-a5bd-cbe38a822c0b"/>
  </ds:schemaRefs>
</ds:datastoreItem>
</file>

<file path=docProps/app.xml><?xml version="1.0" encoding="utf-8"?>
<Properties xmlns="http://schemas.openxmlformats.org/officeDocument/2006/extended-properties" xmlns:vt="http://schemas.openxmlformats.org/officeDocument/2006/docPropsVTypes">
  <Template/>
  <TotalTime>7588</TotalTime>
  <Words>2432</Words>
  <Application>Microsoft Office PowerPoint</Application>
  <PresentationFormat>Widescreen</PresentationFormat>
  <Paragraphs>232</Paragraphs>
  <Slides>24</Slides>
  <Notes>23</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Skills4Life</vt:lpstr>
      <vt:lpstr>  Communication et résolution de conflits</vt:lpstr>
      <vt:lpstr>Nous apprenons à…</vt:lpstr>
      <vt:lpstr>Un énoncé, un seul sens?</vt:lpstr>
      <vt:lpstr>Un énoncé, un seul sens?</vt:lpstr>
      <vt:lpstr>Un énoncé, un seul sens?</vt:lpstr>
      <vt:lpstr>Un énoncé, un seul sens?</vt:lpstr>
      <vt:lpstr>Bref retour</vt:lpstr>
      <vt:lpstr>Communication</vt:lpstr>
      <vt:lpstr>Communication non verbale</vt:lpstr>
      <vt:lpstr>Communication non verbale</vt:lpstr>
      <vt:lpstr>L’écoute</vt:lpstr>
      <vt:lpstr>L’écoute</vt:lpstr>
      <vt:lpstr>Les énoncés au  « Je »</vt:lpstr>
      <vt:lpstr>Laquelle des énoncés suivants mènera à une conversation constructive?</vt:lpstr>
      <vt:lpstr> Un collègue de ton âge arrive tous les jours avec quelques minutes de retard au travail et ton patron ne dit rien. Un jour, TU arrives avec quelques minutes de retard et ton patron t’engueule devant quelques collègues.</vt:lpstr>
      <vt:lpstr>Utiliser la communication pour résoudre les problèmes </vt:lpstr>
      <vt:lpstr>Un ami de travail a répété quelque chose de confidentiel que vous lui avez dit. C’est plutôt gênant, et maintenant beaucoup de gens le savent.</vt:lpstr>
      <vt:lpstr>Un ami de travail a répété quelque chose de confidentiel que vous lui avez dit. C’est plutôt gênant, et maintenant beaucoup de gens le savent.</vt:lpstr>
      <vt:lpstr>Un ami de travail a répété quelque chose de confidentiel que vous lui avez dit. C’est plutôt gênant, et maintenant beaucoup de gens le savent.</vt:lpstr>
      <vt:lpstr>Un ami de travail a répété quelque chose de confidentiel que vous lui avez dit. C’est plutôt gênant, et maintenant beaucoup de gens le savent.</vt:lpstr>
      <vt:lpstr>Étapes de résolution de conflits</vt:lpstr>
      <vt:lpstr>Si ton employeur te donne de la rétroaction, tu peux...</vt:lpstr>
      <vt:lpstr>Comment réagirais-tu si ton employeur te disait...</vt:lpstr>
      <vt:lpstr> Message clé</vt:lpstr>
    </vt:vector>
  </TitlesOfParts>
  <Company>HWDSB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Mental Health and Mental Illness</dc:title>
  <dc:creator>Kathy Short [Staff]</dc:creator>
  <cp:lastModifiedBy>Marsha Gillis</cp:lastModifiedBy>
  <cp:revision>100</cp:revision>
  <dcterms:created xsi:type="dcterms:W3CDTF">2019-11-18T02:48:59Z</dcterms:created>
  <dcterms:modified xsi:type="dcterms:W3CDTF">2025-03-14T21:36:28Z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0x01010037C8CF2638480341B68B68690115A0B2</vt:lpwstr>
  </property>
  <property fmtid="{D5CDD505-2E9C-101B-9397-08002B2CF9AE}" pid="3" name="_dlc_DocIdItemGuid">
    <vt:lpwstr>9f433a2f-5650-46f0-8500-b6eb7be4fe08</vt:lpwstr>
  </property>
  <property fmtid="{D5CDD505-2E9C-101B-9397-08002B2CF9AE}" pid="4" name="MediaServiceImageTags">
    <vt:lpwstr/>
  </property>
</Properties>
</file>