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4"/>
  </p:notesMasterIdLst>
  <p:sldIdLst>
    <p:sldId id="256" r:id="rId5"/>
    <p:sldId id="328" r:id="rId6"/>
    <p:sldId id="329" r:id="rId7"/>
    <p:sldId id="338" r:id="rId8"/>
    <p:sldId id="308" r:id="rId9"/>
    <p:sldId id="340" r:id="rId10"/>
    <p:sldId id="310" r:id="rId11"/>
    <p:sldId id="343" r:id="rId12"/>
    <p:sldId id="344" r:id="rId13"/>
    <p:sldId id="345" r:id="rId14"/>
    <p:sldId id="312" r:id="rId15"/>
    <p:sldId id="334" r:id="rId16"/>
    <p:sldId id="335" r:id="rId17"/>
    <p:sldId id="336" r:id="rId18"/>
    <p:sldId id="337" r:id="rId19"/>
    <p:sldId id="341" r:id="rId20"/>
    <p:sldId id="339" r:id="rId21"/>
    <p:sldId id="342" r:id="rId22"/>
    <p:sldId id="32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 userDrawn="1">
          <p15:clr>
            <a:srgbClr val="A4A3A4"/>
          </p15:clr>
        </p15:guide>
        <p15:guide id="2" pos="72" userDrawn="1">
          <p15:clr>
            <a:srgbClr val="A4A3A4"/>
          </p15:clr>
        </p15:guide>
        <p15:guide id="3" pos="4032" userDrawn="1">
          <p15:clr>
            <a:srgbClr val="A4A3A4"/>
          </p15:clr>
        </p15:guide>
        <p15:guide id="4" pos="4176" userDrawn="1">
          <p15:clr>
            <a:srgbClr val="A4A3A4"/>
          </p15:clr>
        </p15:guide>
        <p15:guide id="5" orient="horz" pos="1584" userDrawn="1">
          <p15:clr>
            <a:srgbClr val="A4A3A4"/>
          </p15:clr>
        </p15:guide>
        <p15:guide id="6" orient="horz" pos="2832" userDrawn="1">
          <p15:clr>
            <a:srgbClr val="A4A3A4"/>
          </p15:clr>
        </p15:guide>
        <p15:guide id="7" orient="horz" pos="74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xandra Fortier" initials="AF" lastIdx="1" clrIdx="0">
    <p:extLst>
      <p:ext uri="{19B8F6BF-5375-455C-9EA6-DF929625EA0E}">
        <p15:presenceInfo xmlns:p15="http://schemas.microsoft.com/office/powerpoint/2012/main" userId="54e232798b74bfb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4237D"/>
    <a:srgbClr val="0277B5"/>
    <a:srgbClr val="298032"/>
    <a:srgbClr val="277F34"/>
    <a:srgbClr val="0071BB"/>
    <a:srgbClr val="298135"/>
    <a:srgbClr val="3BA950"/>
    <a:srgbClr val="EBEBEB"/>
    <a:srgbClr val="3BA955"/>
    <a:srgbClr val="0075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5AEE6E-2854-74F4-B7D2-1AA780E64FE7}" v="25" dt="2023-08-23T21:23:24.927"/>
    <p1510:client id="{6B7B1627-7342-4A47-9A46-D39C21B8C736}" v="18" dt="2023-08-23T23:26:32.10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inimized">
    <p:restoredLeft sz="34603" autoAdjust="0"/>
    <p:restoredTop sz="27114" autoAdjust="0"/>
  </p:normalViewPr>
  <p:slideViewPr>
    <p:cSldViewPr snapToGrid="0">
      <p:cViewPr varScale="1">
        <p:scale>
          <a:sx n="15" d="100"/>
          <a:sy n="15" d="100"/>
        </p:scale>
        <p:origin x="1824" y="20"/>
      </p:cViewPr>
      <p:guideLst>
        <p:guide pos="384"/>
        <p:guide pos="72"/>
        <p:guide pos="4032"/>
        <p:guide pos="4176"/>
        <p:guide orient="horz" pos="1584"/>
        <p:guide orient="horz" pos="2832"/>
        <p:guide orient="horz" pos="744"/>
      </p:guideLst>
    </p:cSldViewPr>
  </p:slideViewPr>
  <p:outlineViewPr>
    <p:cViewPr>
      <p:scale>
        <a:sx n="33" d="100"/>
        <a:sy n="33" d="100"/>
      </p:scale>
      <p:origin x="0" y="-144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68E017-108D-154D-A3EA-E17915180784}" type="datetimeFigureOut">
              <a:rPr lang="fr-CA" smtClean="0"/>
              <a:t>2025-03-14</a:t>
            </a:fld>
            <a:endParaRPr lang="fr-C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F1EC08-273C-A34B-82C2-A0CCCB0F9D12}" type="slidenum">
              <a:rPr lang="fr-CA" smtClean="0"/>
              <a:t>‹#›</a:t>
            </a:fld>
            <a:endParaRPr lang="fr-CA" dirty="0"/>
          </a:p>
        </p:txBody>
      </p:sp>
    </p:spTree>
    <p:extLst>
      <p:ext uri="{BB962C8B-B14F-4D97-AF65-F5344CB8AC3E}">
        <p14:creationId xmlns:p14="http://schemas.microsoft.com/office/powerpoint/2010/main" val="3572549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fr-CA" sz="1800" dirty="0">
                <a:effectLst/>
                <a:latin typeface="Arial"/>
                <a:ea typeface="Arial" panose="020B0604020202020204" pitchFamily="34" charset="0"/>
                <a:cs typeface="Arial"/>
              </a:rPr>
              <a:t>Cette leçon </a:t>
            </a:r>
            <a:r>
              <a:rPr lang="fr-CA" sz="1800" dirty="0">
                <a:latin typeface="Arial"/>
                <a:ea typeface="Arial" panose="020B0604020202020204" pitchFamily="34" charset="0"/>
                <a:cs typeface="Arial"/>
              </a:rPr>
              <a:t>encourage</a:t>
            </a:r>
            <a:r>
              <a:rPr lang="fr-CA" sz="1800" dirty="0">
                <a:effectLst/>
                <a:latin typeface="Arial"/>
                <a:ea typeface="Arial" panose="020B0604020202020204" pitchFamily="34" charset="0"/>
                <a:cs typeface="Arial"/>
              </a:rPr>
              <a:t> les élèves à réfléchir à leurs points forts, leurs intérêts, leurs passions et leurs valeurs, et à explorer leurs aptitudes et leurs choix de carrière.</a:t>
            </a:r>
            <a:endParaRPr lang="fr-CA" noProof="0" dirty="0">
              <a:latin typeface="Arial"/>
              <a:cs typeface="Arial"/>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1</a:t>
            </a:fld>
            <a:endParaRPr lang="fr-CA" dirty="0"/>
          </a:p>
        </p:txBody>
      </p:sp>
    </p:spTree>
    <p:extLst>
      <p:ext uri="{BB962C8B-B14F-4D97-AF65-F5344CB8AC3E}">
        <p14:creationId xmlns:p14="http://schemas.microsoft.com/office/powerpoint/2010/main" val="2510800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a:r>
              <a:rPr lang="fr-CA" sz="1800" b="1" dirty="0">
                <a:effectLst/>
                <a:latin typeface="Arial" panose="020B0604020202020204" pitchFamily="34" charset="0"/>
                <a:ea typeface="Arial" panose="020B0604020202020204" pitchFamily="34" charset="0"/>
              </a:rPr>
              <a:t>Suggestion au personnel enseignant </a:t>
            </a:r>
            <a:r>
              <a:rPr lang="fr-CA"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r>
              <a:rPr lang="fr-CA" sz="1800" dirty="0">
                <a:solidFill>
                  <a:srgbClr val="7030A0"/>
                </a:solidFill>
                <a:effectLst/>
                <a:highlight>
                  <a:srgbClr val="FFFF00"/>
                </a:highlight>
                <a:latin typeface="Arial" panose="020B0604020202020204" pitchFamily="34" charset="0"/>
                <a:ea typeface="Arial" panose="020B0604020202020204" pitchFamily="34" charset="0"/>
                <a:cs typeface="Calibri" panose="020F0502020204030204" pitchFamily="34" charset="0"/>
              </a:rPr>
              <a:t>« Demander de la rétroaction peut être une expérience d’apprentissage précieuse. Lorsqu’on cherche à obtenir une rétroaction, il est important d’avoir un état d’esprit ouvert et positif. N’oubliez pas que la rétroaction est un outil précieux pour l’amélioration de soi. »</a:t>
            </a:r>
            <a:endParaRPr lang="en-CA" sz="1800" dirty="0">
              <a:effectLst/>
              <a:latin typeface="Arial" panose="020B0604020202020204" pitchFamily="34" charset="0"/>
              <a:ea typeface="Arial" panose="020B0604020202020204" pitchFamily="34" charset="0"/>
            </a:endParaRPr>
          </a:p>
          <a:p>
            <a:pPr marL="90170"/>
            <a:r>
              <a:rPr lang="en-US" sz="1100"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endParaRPr lang="en-CA" sz="1100" dirty="0">
              <a:effectLst/>
              <a:latin typeface="Arial" panose="020B0604020202020204" pitchFamily="34" charset="0"/>
              <a:ea typeface="Arial" panose="020B0604020202020204" pitchFamily="34" charset="0"/>
            </a:endParaRPr>
          </a:p>
          <a:p>
            <a:pPr marL="90170"/>
            <a:r>
              <a:rPr lang="fr-CA" sz="1100" dirty="0">
                <a:solidFill>
                  <a:srgbClr val="7030A0"/>
                </a:solidFill>
                <a:effectLst/>
                <a:highlight>
                  <a:srgbClr val="FFFF00"/>
                </a:highlight>
                <a:latin typeface="Arial" panose="020B0604020202020204" pitchFamily="34" charset="0"/>
                <a:ea typeface="Arial" panose="020B0604020202020204" pitchFamily="34" charset="0"/>
                <a:cs typeface="Calibri" panose="020F0502020204030204" pitchFamily="34" charset="0"/>
              </a:rPr>
              <a:t>Tenez compte des trucs suivants lorsque vous demandez de la rétroaction :</a:t>
            </a:r>
            <a:endParaRPr lang="en-CA" sz="1100" dirty="0">
              <a:effectLst/>
              <a:latin typeface="Arial" panose="020B0604020202020204" pitchFamily="34" charset="0"/>
              <a:ea typeface="Arial" panose="020B0604020202020204" pitchFamily="34" charset="0"/>
            </a:endParaRPr>
          </a:p>
          <a:p>
            <a:pPr marL="342900" lvl="0" indent="-342900">
              <a:spcBef>
                <a:spcPts val="685"/>
              </a:spcBef>
              <a:buClr>
                <a:srgbClr val="0072BC"/>
              </a:buClr>
              <a:buSzPts val="1400"/>
              <a:buFont typeface="Arial" panose="020B0604020202020204" pitchFamily="34" charset="0"/>
              <a:buChar char="•"/>
            </a:pPr>
            <a:r>
              <a:rPr lang="fr-CA" sz="1100" dirty="0">
                <a:solidFill>
                  <a:srgbClr val="7030A0"/>
                </a:solidFill>
                <a:effectLst/>
                <a:highlight>
                  <a:srgbClr val="FFFF00"/>
                </a:highlight>
                <a:latin typeface="Arial" panose="020B0604020202020204" pitchFamily="34" charset="0"/>
                <a:ea typeface="Arial" panose="020B0604020202020204" pitchFamily="34" charset="0"/>
                <a:cs typeface="Calibri" panose="020F0502020204030204" pitchFamily="34" charset="0"/>
              </a:rPr>
              <a:t>Est-ce le bon moment et le bon endroit : Assurez-vous que la personne est disponible et réceptive. </a:t>
            </a:r>
            <a:endParaRPr lang="en-CA" sz="1100" dirty="0">
              <a:effectLst/>
              <a:latin typeface="Arial" panose="020B0604020202020204" pitchFamily="34" charset="0"/>
              <a:ea typeface="Arial" panose="020B0604020202020204" pitchFamily="34" charset="0"/>
            </a:endParaRPr>
          </a:p>
          <a:p>
            <a:pPr marL="742950" marR="0" lvl="1" indent="-285750" algn="l" defTabSz="914400" rtl="0" eaLnBrk="1" fontAlgn="auto" latinLnBrk="0" hangingPunct="1">
              <a:lnSpc>
                <a:spcPct val="100000"/>
              </a:lnSpc>
              <a:spcBef>
                <a:spcPts val="685"/>
              </a:spcBef>
              <a:spcAft>
                <a:spcPts val="0"/>
              </a:spcAft>
              <a:buClrTx/>
              <a:buSzTx/>
              <a:buFont typeface="Courier New" panose="02070309020205020404" pitchFamily="49" charset="0"/>
              <a:buChar char="o"/>
              <a:tabLst/>
              <a:defRPr/>
            </a:pPr>
            <a:r>
              <a:rPr lang="fr-CA" sz="1100" dirty="0">
                <a:solidFill>
                  <a:srgbClr val="7030A0"/>
                </a:solidFill>
                <a:effectLst/>
                <a:highlight>
                  <a:srgbClr val="FFFF00"/>
                </a:highlight>
                <a:latin typeface="Arial" panose="020B0604020202020204" pitchFamily="34" charset="0"/>
                <a:ea typeface="Arial" panose="020B0604020202020204" pitchFamily="34" charset="0"/>
                <a:cs typeface="Calibri" panose="020F0502020204030204" pitchFamily="34" charset="0"/>
              </a:rPr>
              <a:t>Vous pouvez lui demander explicitement : « J’aimerais que tu me fasses part de tes réflexions et de tes commentaires sur certaines de mes compétences et de mes points forts. </a:t>
            </a:r>
            <a:r>
              <a:rPr lang="en-US" sz="1100" dirty="0">
                <a:solidFill>
                  <a:srgbClr val="7030A0"/>
                </a:solidFill>
                <a:effectLst/>
                <a:highlight>
                  <a:srgbClr val="FFFF00"/>
                </a:highlight>
                <a:latin typeface="Arial" panose="020B0604020202020204" pitchFamily="34" charset="0"/>
                <a:ea typeface="Arial" panose="020B0604020202020204" pitchFamily="34" charset="0"/>
                <a:cs typeface="Calibri" panose="020F0502020204030204" pitchFamily="34" charset="0"/>
              </a:rPr>
              <a:t>Est-ce le bon moment pour en parler?</a:t>
            </a:r>
            <a:r>
              <a:rPr lang="fr-CA" sz="1100" dirty="0">
                <a:solidFill>
                  <a:srgbClr val="7030A0"/>
                </a:solidFill>
                <a:effectLst/>
                <a:highlight>
                  <a:srgbClr val="FFFF00"/>
                </a:highlight>
                <a:latin typeface="Arial" panose="020B0604020202020204" pitchFamily="34" charset="0"/>
                <a:ea typeface="Arial" panose="020B0604020202020204" pitchFamily="34" charset="0"/>
                <a:cs typeface="Calibri" panose="020F0502020204030204" pitchFamily="34" charset="0"/>
              </a:rPr>
              <a:t> »</a:t>
            </a:r>
            <a:endParaRPr lang="en-CA" sz="1100" dirty="0">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11</a:t>
            </a:fld>
            <a:endParaRPr lang="fr-CA" dirty="0"/>
          </a:p>
        </p:txBody>
      </p:sp>
    </p:spTree>
    <p:extLst>
      <p:ext uri="{BB962C8B-B14F-4D97-AF65-F5344CB8AC3E}">
        <p14:creationId xmlns:p14="http://schemas.microsoft.com/office/powerpoint/2010/main" val="40322275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spcBef>
                <a:spcPts val="685"/>
              </a:spcBef>
              <a:buClr>
                <a:srgbClr val="0072BC"/>
              </a:buClr>
              <a:buSzPts val="1400"/>
              <a:buFont typeface="Arial" panose="020B0604020202020204" pitchFamily="34" charset="0"/>
              <a:buNone/>
            </a:pPr>
            <a:r>
              <a:rPr lang="fr-CA" sz="1100" b="1" dirty="0">
                <a:effectLst/>
                <a:latin typeface="Arial" panose="020B0604020202020204" pitchFamily="34" charset="0"/>
                <a:ea typeface="Arial" panose="020B0604020202020204" pitchFamily="34" charset="0"/>
              </a:rPr>
              <a:t>Suggestion au personnel enseignant</a:t>
            </a:r>
            <a:r>
              <a:rPr lang="fr-CA" sz="1100" dirty="0">
                <a:solidFill>
                  <a:srgbClr val="7030A0"/>
                </a:solidFill>
                <a:effectLst/>
                <a:latin typeface="Arial" panose="020B0604020202020204" pitchFamily="34" charset="0"/>
                <a:ea typeface="Arial" panose="020B0604020202020204" pitchFamily="34" charset="0"/>
                <a:cs typeface="Calibri" panose="020F0502020204030204" pitchFamily="34" charset="0"/>
              </a:rPr>
              <a:t>: « Sois précis sur ce que tu veux savoir : Communique clairement et laisse savoir à la personne que tu accordes de l’importance à sa contribution et que tu apprécies ses observations et suggestions. </a:t>
            </a:r>
            <a:endParaRPr lang="en-CA" sz="1100" dirty="0">
              <a:effectLst/>
              <a:latin typeface="Arial" panose="020B0604020202020204" pitchFamily="34" charset="0"/>
              <a:ea typeface="Arial" panose="020B0604020202020204" pitchFamily="34" charset="0"/>
            </a:endParaRPr>
          </a:p>
          <a:p>
            <a:pPr marL="171450" lvl="0" indent="-171450">
              <a:spcBef>
                <a:spcPts val="685"/>
              </a:spcBef>
              <a:buFont typeface="Arial" panose="020B0604020202020204" pitchFamily="34" charset="0"/>
              <a:buChar char="•"/>
            </a:pPr>
            <a:r>
              <a:rPr lang="fr-CA" sz="1100" dirty="0">
                <a:solidFill>
                  <a:srgbClr val="7030A0"/>
                </a:solidFill>
                <a:effectLst/>
                <a:latin typeface="Arial" panose="020B0604020202020204" pitchFamily="34" charset="0"/>
                <a:ea typeface="Arial" panose="020B0604020202020204" pitchFamily="34" charset="0"/>
                <a:cs typeface="Calibri" panose="020F0502020204030204" pitchFamily="34" charset="0"/>
              </a:rPr>
              <a:t>Par exemple : « Quels sont, selon toi, mes points forts dans ce domaine? » ou « Quelles sont tes suggestions pour mon développement personnel? »</a:t>
            </a:r>
            <a:endParaRPr lang="en-CA" sz="1100" dirty="0">
              <a:effectLst/>
              <a:latin typeface="Arial" panose="020B0604020202020204" pitchFamily="34" charset="0"/>
              <a:ea typeface="Arial" panose="020B0604020202020204" pitchFamily="34" charset="0"/>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12</a:t>
            </a:fld>
            <a:endParaRPr lang="fr-CA" dirty="0"/>
          </a:p>
        </p:txBody>
      </p:sp>
    </p:spTree>
    <p:extLst>
      <p:ext uri="{BB962C8B-B14F-4D97-AF65-F5344CB8AC3E}">
        <p14:creationId xmlns:p14="http://schemas.microsoft.com/office/powerpoint/2010/main" val="32197292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800" b="1" dirty="0">
                <a:effectLst/>
                <a:latin typeface="Arial" panose="020B0604020202020204" pitchFamily="34" charset="0"/>
                <a:ea typeface="Arial" panose="020B0604020202020204" pitchFamily="34" charset="0"/>
              </a:rPr>
              <a:t>Suggestion au personnel enseignant </a:t>
            </a:r>
            <a:r>
              <a:rPr lang="fr-CA"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 </a:t>
            </a:r>
            <a:r>
              <a:rPr lang="fr-CA" sz="1800" b="1" dirty="0">
                <a:solidFill>
                  <a:srgbClr val="7030A0"/>
                </a:solidFill>
                <a:effectLst/>
                <a:highlight>
                  <a:srgbClr val="FFFF00"/>
                </a:highlight>
                <a:latin typeface="Arial" panose="020B0604020202020204" pitchFamily="34" charset="0"/>
                <a:ea typeface="Arial" panose="020B0604020202020204" pitchFamily="34" charset="0"/>
                <a:cs typeface="Calibri" panose="020F0502020204030204" pitchFamily="34" charset="0"/>
              </a:rPr>
              <a:t>Écoute active : </a:t>
            </a:r>
            <a:r>
              <a:rPr lang="fr-CA" sz="1800" dirty="0">
                <a:solidFill>
                  <a:srgbClr val="7030A0"/>
                </a:solidFill>
                <a:effectLst/>
                <a:highlight>
                  <a:srgbClr val="FFFF00"/>
                </a:highlight>
                <a:latin typeface="Arial" panose="020B0604020202020204" pitchFamily="34" charset="0"/>
                <a:ea typeface="Arial" panose="020B0604020202020204" pitchFamily="34" charset="0"/>
                <a:cs typeface="Calibri" panose="020F0502020204030204" pitchFamily="34" charset="0"/>
              </a:rPr>
              <a:t>Lorsque tu reçois de la rétroaction, écoute attentivement, sans interrompre.</a:t>
            </a:r>
            <a:r>
              <a:rPr lang="fr-CA" sz="1200"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13</a:t>
            </a:fld>
            <a:endParaRPr lang="fr-CA" dirty="0"/>
          </a:p>
        </p:txBody>
      </p:sp>
    </p:spTree>
    <p:extLst>
      <p:ext uri="{BB962C8B-B14F-4D97-AF65-F5344CB8AC3E}">
        <p14:creationId xmlns:p14="http://schemas.microsoft.com/office/powerpoint/2010/main" val="38295979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spcBef>
                <a:spcPts val="685"/>
              </a:spcBef>
              <a:buClr>
                <a:srgbClr val="0072BC"/>
              </a:buClr>
              <a:buSzPts val="1400"/>
              <a:buFont typeface="Arial" panose="020B0604020202020204" pitchFamily="34" charset="0"/>
              <a:buNone/>
            </a:pPr>
            <a:r>
              <a:rPr lang="fr-CA" sz="1800" b="1" noProof="0" dirty="0">
                <a:effectLst/>
                <a:latin typeface="Arial" panose="020B0604020202020204" pitchFamily="34" charset="0"/>
                <a:ea typeface="Arial" panose="020B0604020202020204" pitchFamily="34" charset="0"/>
              </a:rPr>
              <a:t>Suggestion au personnel enseignant </a:t>
            </a:r>
            <a:r>
              <a:rPr lang="fr-CA" sz="1800" noProof="0" dirty="0">
                <a:solidFill>
                  <a:srgbClr val="7030A0"/>
                </a:solidFill>
                <a:effectLst/>
                <a:latin typeface="Arial" panose="020B0604020202020204" pitchFamily="34" charset="0"/>
                <a:ea typeface="Arial" panose="020B0604020202020204" pitchFamily="34" charset="0"/>
                <a:cs typeface="Calibri" panose="020F0502020204030204" pitchFamily="34" charset="0"/>
              </a:rPr>
              <a:t>: « </a:t>
            </a:r>
            <a:r>
              <a:rPr lang="fr-CA" sz="1800" b="1" noProof="0" dirty="0">
                <a:solidFill>
                  <a:srgbClr val="7030A0"/>
                </a:solidFill>
                <a:effectLst/>
                <a:highlight>
                  <a:srgbClr val="FFFF00"/>
                </a:highlight>
                <a:latin typeface="Arial" panose="020B0604020202020204" pitchFamily="34" charset="0"/>
                <a:ea typeface="Arial" panose="020B0604020202020204" pitchFamily="34" charset="0"/>
                <a:cs typeface="Calibri" panose="020F0502020204030204" pitchFamily="34" charset="0"/>
              </a:rPr>
              <a:t>Sois réceptif/ve</a:t>
            </a:r>
            <a:r>
              <a:rPr lang="fr-CA" sz="1800" noProof="0" dirty="0">
                <a:solidFill>
                  <a:srgbClr val="7030A0"/>
                </a:solidFill>
                <a:effectLst/>
                <a:highlight>
                  <a:srgbClr val="FFFF00"/>
                </a:highlight>
                <a:latin typeface="Arial" panose="020B0604020202020204" pitchFamily="34" charset="0"/>
                <a:ea typeface="Arial" panose="020B0604020202020204" pitchFamily="34" charset="0"/>
                <a:cs typeface="Calibri" panose="020F0502020204030204" pitchFamily="34" charset="0"/>
              </a:rPr>
              <a:t> : Rappelle-toi que la rétroaction a pour but de t’aider à progresser. </a:t>
            </a:r>
            <a:r>
              <a:rPr lang="fr-CA" sz="1800" noProof="0" dirty="0">
                <a:latin typeface="Century Gothic" panose="020B0502020202020204" pitchFamily="34" charset="0"/>
                <a:cs typeface="Calibri" panose="020F0502020204030204" pitchFamily="34" charset="0"/>
              </a:rPr>
              <a:t>Garde ton esprit ouvert </a:t>
            </a:r>
            <a:r>
              <a:rPr lang="fr-CA" sz="1800" noProof="0" dirty="0">
                <a:solidFill>
                  <a:srgbClr val="7030A0"/>
                </a:solidFill>
                <a:effectLst/>
                <a:highlight>
                  <a:srgbClr val="FFFF00"/>
                </a:highlight>
                <a:latin typeface="Arial" panose="020B0604020202020204" pitchFamily="34" charset="0"/>
                <a:ea typeface="Arial" panose="020B0604020202020204" pitchFamily="34" charset="0"/>
                <a:cs typeface="Calibri" panose="020F0502020204030204" pitchFamily="34" charset="0"/>
              </a:rPr>
              <a:t>aux critiques constructives et évite d’être sur la défensive. »</a:t>
            </a:r>
            <a:endParaRPr lang="fr-CA" sz="1800" noProof="0" dirty="0">
              <a:effectLst/>
              <a:latin typeface="Arial" panose="020B0604020202020204" pitchFamily="34" charset="0"/>
              <a:ea typeface="Arial" panose="020B0604020202020204" pitchFamily="34" charset="0"/>
            </a:endParaRPr>
          </a:p>
          <a:p>
            <a:endParaRPr lang="fr-CA" noProof="0" dirty="0"/>
          </a:p>
        </p:txBody>
      </p:sp>
      <p:sp>
        <p:nvSpPr>
          <p:cNvPr id="4" name="Slide Number Placeholder 3"/>
          <p:cNvSpPr>
            <a:spLocks noGrp="1"/>
          </p:cNvSpPr>
          <p:nvPr>
            <p:ph type="sldNum" sz="quarter" idx="5"/>
          </p:nvPr>
        </p:nvSpPr>
        <p:spPr/>
        <p:txBody>
          <a:bodyPr/>
          <a:lstStyle/>
          <a:p>
            <a:fld id="{8CF1EC08-273C-A34B-82C2-A0CCCB0F9D12}" type="slidenum">
              <a:rPr lang="fr-CA" smtClean="0"/>
              <a:t>14</a:t>
            </a:fld>
            <a:endParaRPr lang="fr-CA" dirty="0"/>
          </a:p>
        </p:txBody>
      </p:sp>
    </p:spTree>
    <p:extLst>
      <p:ext uri="{BB962C8B-B14F-4D97-AF65-F5344CB8AC3E}">
        <p14:creationId xmlns:p14="http://schemas.microsoft.com/office/powerpoint/2010/main" val="335070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spcBef>
                <a:spcPts val="685"/>
              </a:spcBef>
              <a:buClr>
                <a:srgbClr val="0072BC"/>
              </a:buClr>
              <a:buSzPts val="1400"/>
              <a:buFont typeface="Arial" panose="020B0604020202020204" pitchFamily="34" charset="0"/>
              <a:buNone/>
            </a:pPr>
            <a:r>
              <a:rPr lang="fr-CA" sz="1800" b="1" dirty="0">
                <a:effectLst/>
                <a:latin typeface="Arial" panose="020B0604020202020204" pitchFamily="34" charset="0"/>
                <a:ea typeface="Arial" panose="020B0604020202020204" pitchFamily="34" charset="0"/>
              </a:rPr>
              <a:t>Suggestion au personnel enseignant </a:t>
            </a:r>
            <a:r>
              <a:rPr lang="fr-CA"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 </a:t>
            </a:r>
            <a:r>
              <a:rPr lang="fr-CA" sz="1800" b="1" dirty="0">
                <a:solidFill>
                  <a:srgbClr val="7030A0"/>
                </a:solidFill>
                <a:effectLst/>
                <a:latin typeface="Arial" panose="020B0604020202020204" pitchFamily="34" charset="0"/>
                <a:ea typeface="Arial" panose="020B0604020202020204" pitchFamily="34" charset="0"/>
                <a:cs typeface="Calibri" panose="020F0502020204030204" pitchFamily="34" charset="0"/>
              </a:rPr>
              <a:t>Exprime de la gratitude</a:t>
            </a:r>
            <a:r>
              <a:rPr lang="fr-CA"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 Après avoir reçu une rétroaction, exprime ta gratitude à la personne pour le temps qu'elle t’a consacré et les informations qu’elle t’a communiquées. Fais-lui savoir que ses commentaires sont appréciés et qu’ils contribueront à ton développement personnel. »</a:t>
            </a:r>
            <a:endParaRPr lang="en-CA" sz="1800" dirty="0">
              <a:effectLst/>
              <a:latin typeface="Arial" panose="020B0604020202020204" pitchFamily="34" charset="0"/>
              <a:ea typeface="Arial" panose="020B0604020202020204" pitchFamily="34" charset="0"/>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15</a:t>
            </a:fld>
            <a:endParaRPr lang="fr-CA" dirty="0"/>
          </a:p>
        </p:txBody>
      </p:sp>
    </p:spTree>
    <p:extLst>
      <p:ext uri="{BB962C8B-B14F-4D97-AF65-F5344CB8AC3E}">
        <p14:creationId xmlns:p14="http://schemas.microsoft.com/office/powerpoint/2010/main" val="40484148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a:r>
              <a:rPr lang="fr-CA" sz="1800" dirty="0">
                <a:solidFill>
                  <a:srgbClr val="7030A0"/>
                </a:solidFill>
                <a:effectLst/>
                <a:highlight>
                  <a:srgbClr val="FFFF00"/>
                </a:highlight>
                <a:latin typeface="Arial" panose="020B0604020202020204" pitchFamily="34" charset="0"/>
                <a:ea typeface="Arial" panose="020B0604020202020204" pitchFamily="34" charset="0"/>
                <a:cs typeface="Calibri" panose="020F0502020204030204" pitchFamily="34" charset="0"/>
              </a:rPr>
              <a:t>Invitez les élèves à un défi!</a:t>
            </a:r>
            <a:r>
              <a:rPr lang="fr-CA"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endParaRPr lang="en-CA" sz="1800" dirty="0">
              <a:effectLst/>
              <a:latin typeface="Arial" panose="020B0604020202020204" pitchFamily="34" charset="0"/>
              <a:ea typeface="Arial" panose="020B0604020202020204" pitchFamily="34" charset="0"/>
            </a:endParaRPr>
          </a:p>
          <a:p>
            <a:pPr marL="90170"/>
            <a:r>
              <a:rPr lang="fr-CA"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endParaRPr lang="en-CA" sz="1800" dirty="0">
              <a:effectLst/>
              <a:latin typeface="Arial" panose="020B0604020202020204" pitchFamily="34" charset="0"/>
              <a:ea typeface="Arial" panose="020B0604020202020204" pitchFamily="34" charset="0"/>
            </a:endParaRPr>
          </a:p>
          <a:p>
            <a:pPr marL="90170"/>
            <a:r>
              <a:rPr lang="fr-CA" sz="1800" b="1" dirty="0">
                <a:effectLst/>
                <a:latin typeface="Arial" panose="020B0604020202020204" pitchFamily="34" charset="0"/>
                <a:ea typeface="Arial" panose="020B0604020202020204" pitchFamily="34" charset="0"/>
              </a:rPr>
              <a:t>Suggestion au personnel enseignant </a:t>
            </a:r>
            <a:r>
              <a:rPr lang="fr-CA"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 C’est maintenant à votre tour! Allez </a:t>
            </a:r>
            <a:r>
              <a:rPr lang="fr-CA" sz="1800" dirty="0">
                <a:solidFill>
                  <a:srgbClr val="7030A0"/>
                </a:solidFill>
                <a:effectLst/>
                <a:highlight>
                  <a:srgbClr val="FFFF00"/>
                </a:highlight>
                <a:latin typeface="Arial" panose="020B0604020202020204" pitchFamily="34" charset="0"/>
                <a:ea typeface="Arial" panose="020B0604020202020204" pitchFamily="34" charset="0"/>
                <a:cs typeface="Calibri" panose="020F0502020204030204" pitchFamily="34" charset="0"/>
              </a:rPr>
              <a:t>demander de la rétroaction à 2 personnes de confiance, (personnel enseignant, coach, mentor, pair, aîné, sénateurs métis, gardiens du savoir, employeurs, etc.) et ajouter vos résultats dans votre Carnet. </a:t>
            </a:r>
            <a:endParaRPr lang="en-CA" sz="1800" dirty="0">
              <a:effectLst/>
              <a:latin typeface="Arial" panose="020B0604020202020204" pitchFamily="34" charset="0"/>
              <a:ea typeface="Arial" panose="020B0604020202020204" pitchFamily="34" charset="0"/>
            </a:endParaRPr>
          </a:p>
          <a:p>
            <a:pPr marL="90170"/>
            <a:r>
              <a:rPr lang="fr-CA" sz="1800" dirty="0">
                <a:solidFill>
                  <a:srgbClr val="7030A0"/>
                </a:solidFill>
                <a:effectLst/>
                <a:highlight>
                  <a:srgbClr val="FFFF00"/>
                </a:highlight>
                <a:latin typeface="Arial" panose="020B0604020202020204" pitchFamily="34" charset="0"/>
                <a:ea typeface="Arial" panose="020B0604020202020204" pitchFamily="34" charset="0"/>
                <a:cs typeface="Calibri" panose="020F0502020204030204" pitchFamily="34" charset="0"/>
              </a:rPr>
              <a:t> </a:t>
            </a:r>
            <a:endParaRPr lang="en-CA" sz="1800" dirty="0">
              <a:effectLst/>
              <a:latin typeface="Arial" panose="020B0604020202020204" pitchFamily="34" charset="0"/>
              <a:ea typeface="Arial" panose="020B0604020202020204" pitchFamily="34" charset="0"/>
            </a:endParaRPr>
          </a:p>
          <a:p>
            <a:pPr marL="90170"/>
            <a:r>
              <a:rPr lang="fr-CA" sz="1800" dirty="0">
                <a:solidFill>
                  <a:srgbClr val="7030A0"/>
                </a:solidFill>
                <a:effectLst/>
                <a:highlight>
                  <a:srgbClr val="FFFF00"/>
                </a:highlight>
                <a:latin typeface="Arial" panose="020B0604020202020204" pitchFamily="34" charset="0"/>
                <a:ea typeface="Arial" panose="020B0604020202020204" pitchFamily="34" charset="0"/>
                <a:cs typeface="Calibri" panose="020F0502020204030204" pitchFamily="34" charset="0"/>
              </a:rPr>
              <a:t>Reste curieux et vois si tu apprends quelque chose de nouveau à ton sujet! »</a:t>
            </a:r>
            <a:endParaRPr lang="en-CA" sz="1800" dirty="0">
              <a:effectLst/>
              <a:latin typeface="Arial" panose="020B0604020202020204" pitchFamily="34" charset="0"/>
              <a:ea typeface="Arial" panose="020B0604020202020204" pitchFamily="34" charset="0"/>
            </a:endParaRPr>
          </a:p>
          <a:p>
            <a:pPr lvl="0"/>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16</a:t>
            </a:fld>
            <a:endParaRPr lang="fr-CA" dirty="0"/>
          </a:p>
        </p:txBody>
      </p:sp>
    </p:spTree>
    <p:extLst>
      <p:ext uri="{BB962C8B-B14F-4D97-AF65-F5344CB8AC3E}">
        <p14:creationId xmlns:p14="http://schemas.microsoft.com/office/powerpoint/2010/main" val="17031463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a:r>
              <a:rPr lang="fr-CA" sz="1800" b="1" dirty="0">
                <a:effectLst/>
                <a:highlight>
                  <a:srgbClr val="FFFF00"/>
                </a:highlight>
                <a:latin typeface="Arial" panose="020B0604020202020204" pitchFamily="34" charset="0"/>
                <a:ea typeface="Arial" panose="020B0604020202020204" pitchFamily="34" charset="0"/>
              </a:rPr>
              <a:t>Suggestion au personnel enseignant : « </a:t>
            </a:r>
            <a:r>
              <a:rPr lang="fr-CA" sz="1800" dirty="0">
                <a:effectLst/>
                <a:highlight>
                  <a:srgbClr val="FFFF00"/>
                </a:highlight>
                <a:latin typeface="Arial" panose="020B0604020202020204" pitchFamily="34" charset="0"/>
                <a:ea typeface="Arial" panose="020B0604020202020204" pitchFamily="34" charset="0"/>
              </a:rPr>
              <a:t>Explore des carrières qui correspondent à tes points forts et à tes centres d’intérêt et ajoute-les à ton Carnet. »</a:t>
            </a:r>
            <a:endParaRPr lang="en-CA" sz="1800" dirty="0">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17</a:t>
            </a:fld>
            <a:endParaRPr lang="fr-CA" dirty="0"/>
          </a:p>
        </p:txBody>
      </p:sp>
    </p:spTree>
    <p:extLst>
      <p:ext uri="{BB962C8B-B14F-4D97-AF65-F5344CB8AC3E}">
        <p14:creationId xmlns:p14="http://schemas.microsoft.com/office/powerpoint/2010/main" val="31076347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a:spcBef>
                <a:spcPts val="480"/>
              </a:spcBef>
              <a:spcAft>
                <a:spcPts val="0"/>
              </a:spcAft>
              <a:tabLst>
                <a:tab pos="304165" algn="l"/>
                <a:tab pos="304800" algn="l"/>
              </a:tabLst>
            </a:pPr>
            <a:r>
              <a:rPr lang="en-CA" sz="1800" b="1" dirty="0">
                <a:effectLst/>
                <a:latin typeface="Arial" panose="020B0604020202020204" pitchFamily="34" charset="0"/>
                <a:ea typeface="Arial" panose="020B0604020202020204" pitchFamily="34" charset="0"/>
              </a:rPr>
              <a:t>Activité facultative</a:t>
            </a:r>
          </a:p>
          <a:p>
            <a:pPr marL="90170">
              <a:spcBef>
                <a:spcPts val="480"/>
              </a:spcBef>
              <a:spcAft>
                <a:spcPts val="0"/>
              </a:spcAft>
              <a:tabLst>
                <a:tab pos="304165" algn="l"/>
                <a:tab pos="304800" algn="l"/>
              </a:tabLst>
            </a:pPr>
            <a:endParaRPr lang="en-CA" sz="1800" b="1" dirty="0">
              <a:effectLst/>
              <a:latin typeface="Arial" panose="020B0604020202020204" pitchFamily="34" charset="0"/>
              <a:ea typeface="Arial" panose="020B0604020202020204" pitchFamily="34" charset="0"/>
            </a:endParaRPr>
          </a:p>
          <a:p>
            <a:pPr marL="90170">
              <a:spcBef>
                <a:spcPts val="480"/>
              </a:spcBef>
              <a:spcAft>
                <a:spcPts val="0"/>
              </a:spcAft>
              <a:tabLst>
                <a:tab pos="304165" algn="l"/>
                <a:tab pos="304800" algn="l"/>
              </a:tabLst>
            </a:pPr>
            <a:r>
              <a:rPr lang="fr-CA" sz="1800" b="1" noProof="0" dirty="0">
                <a:effectLst/>
                <a:latin typeface="Arial" panose="020B0604020202020204" pitchFamily="34" charset="0"/>
                <a:ea typeface="Arial" panose="020B0604020202020204" pitchFamily="34" charset="0"/>
              </a:rPr>
              <a:t>Suggestion au personnel enseignant : « </a:t>
            </a:r>
            <a:r>
              <a:rPr lang="fr-CA" sz="1800" noProof="0" dirty="0">
                <a:effectLst/>
                <a:latin typeface="Arial" panose="020B0604020202020204" pitchFamily="34" charset="0"/>
                <a:ea typeface="Arial" panose="020B0604020202020204" pitchFamily="34" charset="0"/>
              </a:rPr>
              <a:t>Comment pouvez-vous utiliser les médias sociaux pour démontrer vos champs d’intérêt, vos points forts et vos compétences aux employeurs potentiels? De quelle façon cette utilisation des médias permet-elle de développer son identité et la façon de se présenter [p. ex., se construire une marque personnelle]? »</a:t>
            </a:r>
          </a:p>
          <a:p>
            <a:pPr marL="90170">
              <a:spcBef>
                <a:spcPts val="420"/>
              </a:spcBef>
              <a:spcAft>
                <a:spcPts val="0"/>
              </a:spcAft>
              <a:tabLst>
                <a:tab pos="532765" algn="l"/>
                <a:tab pos="533400" algn="l"/>
              </a:tabLst>
            </a:pPr>
            <a:endParaRPr lang="en-US" sz="1200" dirty="0">
              <a:effectLst/>
              <a:latin typeface="Arial" panose="020B0604020202020204" pitchFamily="34" charset="0"/>
              <a:ea typeface="Arial" panose="020B0604020202020204" pitchFamily="34" charset="0"/>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18</a:t>
            </a:fld>
            <a:endParaRPr lang="fr-CA" dirty="0"/>
          </a:p>
        </p:txBody>
      </p:sp>
    </p:spTree>
    <p:extLst>
      <p:ext uri="{BB962C8B-B14F-4D97-AF65-F5344CB8AC3E}">
        <p14:creationId xmlns:p14="http://schemas.microsoft.com/office/powerpoint/2010/main" val="35660027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a:r>
              <a:rPr lang="fr-CA" sz="1800" b="1" dirty="0">
                <a:effectLst/>
                <a:latin typeface="Arial" panose="020B0604020202020204" pitchFamily="34" charset="0"/>
                <a:ea typeface="Arial" panose="020B0604020202020204" pitchFamily="34" charset="0"/>
              </a:rPr>
              <a:t>Suggestion au personnel enseignant :</a:t>
            </a:r>
            <a:r>
              <a:rPr lang="fr-CA" sz="1800" dirty="0">
                <a:effectLst/>
                <a:latin typeface="Arial" panose="020B0604020202020204" pitchFamily="34" charset="0"/>
                <a:ea typeface="Arial" panose="020B0604020202020204" pitchFamily="34" charset="0"/>
              </a:rPr>
              <a:t> « </a:t>
            </a:r>
            <a:r>
              <a:rPr lang="fr-CA" sz="1800" dirty="0">
                <a:effectLst/>
                <a:highlight>
                  <a:srgbClr val="FFFF00"/>
                </a:highlight>
                <a:latin typeface="Arial" panose="020B0604020202020204" pitchFamily="34" charset="0"/>
                <a:ea typeface="Arial" panose="020B0604020202020204" pitchFamily="34" charset="0"/>
              </a:rPr>
              <a:t>Les forces, compétences et centres d’intérêt sont des éléments importants à connaître, car ils peuvent t’aider à la fois dans ta vie personnelle et dans ta vie post-secondaire. »</a:t>
            </a:r>
            <a:endParaRPr lang="en-CA" sz="1800" dirty="0">
              <a:effectLst/>
              <a:latin typeface="Arial" panose="020B0604020202020204" pitchFamily="34" charset="0"/>
              <a:ea typeface="Arial" panose="020B0604020202020204" pitchFamily="34" charset="0"/>
            </a:endParaRPr>
          </a:p>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19</a:t>
            </a:fld>
            <a:endParaRPr lang="fr-CA" dirty="0"/>
          </a:p>
        </p:txBody>
      </p:sp>
    </p:spTree>
    <p:extLst>
      <p:ext uri="{BB962C8B-B14F-4D97-AF65-F5344CB8AC3E}">
        <p14:creationId xmlns:p14="http://schemas.microsoft.com/office/powerpoint/2010/main" val="2743177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marR="441960">
              <a:lnSpc>
                <a:spcPct val="96000"/>
              </a:lnSpc>
              <a:spcBef>
                <a:spcPts val="1170"/>
              </a:spcBef>
              <a:spcAft>
                <a:spcPts val="0"/>
              </a:spcAft>
              <a:tabLst>
                <a:tab pos="304165" algn="l"/>
                <a:tab pos="304800" algn="l"/>
              </a:tabLst>
            </a:pPr>
            <a:r>
              <a:rPr lang="fr-CA" sz="1800" b="1" dirty="0">
                <a:effectLst/>
                <a:latin typeface="Arial"/>
                <a:ea typeface="Arial" panose="020B0604020202020204" pitchFamily="34" charset="0"/>
                <a:cs typeface="Arial"/>
              </a:rPr>
              <a:t>Activité d’échauffement</a:t>
            </a:r>
          </a:p>
          <a:p>
            <a:pPr marL="90170" marR="441960">
              <a:lnSpc>
                <a:spcPct val="96000"/>
              </a:lnSpc>
              <a:spcBef>
                <a:spcPts val="1170"/>
              </a:spcBef>
              <a:spcAft>
                <a:spcPts val="0"/>
              </a:spcAft>
              <a:tabLst>
                <a:tab pos="304165" algn="l"/>
                <a:tab pos="304800" algn="l"/>
              </a:tabLst>
            </a:pPr>
            <a:endParaRPr lang="fr-CA" sz="1800" b="1" dirty="0">
              <a:effectLst/>
              <a:latin typeface="Arial" panose="020B0604020202020204" pitchFamily="34" charset="0"/>
              <a:ea typeface="Arial" panose="020B0604020202020204" pitchFamily="34" charset="0"/>
              <a:cs typeface="Arial"/>
            </a:endParaRPr>
          </a:p>
          <a:p>
            <a:pPr marL="90170" marR="441960">
              <a:lnSpc>
                <a:spcPct val="96000"/>
              </a:lnSpc>
              <a:spcBef>
                <a:spcPts val="1170"/>
              </a:spcBef>
              <a:tabLst>
                <a:tab pos="304165" algn="l"/>
                <a:tab pos="304800" algn="l"/>
              </a:tabLst>
            </a:pPr>
            <a:r>
              <a:rPr lang="fr-CA" sz="1800" b="1" dirty="0">
                <a:effectLst/>
                <a:latin typeface="Arial"/>
                <a:ea typeface="Arial" panose="020B0604020202020204" pitchFamily="34" charset="0"/>
                <a:cs typeface="Arial"/>
              </a:rPr>
              <a:t>Suggestion au personnel enseignant</a:t>
            </a:r>
            <a:r>
              <a:rPr lang="fr-CA" sz="1800" b="1" dirty="0">
                <a:latin typeface="Arial"/>
                <a:ea typeface="Arial" panose="020B0604020202020204" pitchFamily="34" charset="0"/>
                <a:cs typeface="Arial"/>
              </a:rPr>
              <a:t> </a:t>
            </a:r>
            <a:r>
              <a:rPr lang="fr-CA" sz="1800" b="1" dirty="0">
                <a:effectLst/>
                <a:latin typeface="Arial"/>
                <a:ea typeface="Arial" panose="020B0604020202020204" pitchFamily="34" charset="0"/>
                <a:cs typeface="Arial"/>
              </a:rPr>
              <a:t>:</a:t>
            </a:r>
            <a:r>
              <a:rPr lang="fr-CA" sz="1800" b="1" dirty="0">
                <a:latin typeface="Arial"/>
                <a:ea typeface="Arial" panose="020B0604020202020204" pitchFamily="34" charset="0"/>
                <a:cs typeface="Arial"/>
              </a:rPr>
              <a:t> </a:t>
            </a:r>
            <a:r>
              <a:rPr lang="fr-CA" dirty="0"/>
              <a:t>« Une partie de notre identité est composée et façonnée par nos forces (ou qualités), qui est définie comme une qualité ou un attribut d’une personne qui est bon ou bénéfique et par nos compétences, qui peut se définir comme la capacité à bien faire quelque chose après l’avoir appris et pratiqué.</a:t>
            </a:r>
            <a:endParaRPr lang="fr-CA" sz="1800" b="1" dirty="0">
              <a:latin typeface="Arial"/>
              <a:ea typeface="Arial" panose="020B0604020202020204" pitchFamily="34" charset="0"/>
              <a:cs typeface="Arial"/>
            </a:endParaRPr>
          </a:p>
          <a:p>
            <a:pPr marL="90170" marR="441960">
              <a:lnSpc>
                <a:spcPct val="96000"/>
              </a:lnSpc>
              <a:spcBef>
                <a:spcPts val="1170"/>
              </a:spcBef>
              <a:tabLst>
                <a:tab pos="304165" algn="l"/>
                <a:tab pos="304800" algn="l"/>
              </a:tabLst>
            </a:pPr>
            <a:endParaRPr lang="fr-CA" sz="1800" b="1" dirty="0">
              <a:latin typeface="Arial"/>
              <a:ea typeface="Arial" panose="020B0604020202020204" pitchFamily="34" charset="0"/>
              <a:cs typeface="Arial"/>
            </a:endParaRPr>
          </a:p>
          <a:p>
            <a:pPr marL="90170" marR="94615">
              <a:spcBef>
                <a:spcPts val="735"/>
              </a:spcBef>
              <a:tabLst>
                <a:tab pos="304165" algn="l"/>
                <a:tab pos="304800" algn="l"/>
              </a:tabLst>
            </a:pPr>
            <a:r>
              <a:rPr lang="fr-CA" sz="1800" dirty="0">
                <a:effectLst/>
                <a:latin typeface="Arial"/>
                <a:ea typeface="Arial" panose="020B0604020202020204" pitchFamily="34" charset="0"/>
                <a:cs typeface="Arial"/>
              </a:rPr>
              <a:t>Nous allons commencer par</a:t>
            </a:r>
            <a:r>
              <a:rPr lang="fr-CA" sz="1800" spc="-4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penser</a:t>
            </a:r>
            <a:r>
              <a:rPr lang="fr-CA" sz="1800" spc="-4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aux</a:t>
            </a:r>
            <a:r>
              <a:rPr lang="fr-CA" sz="1800" spc="-4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forces</a:t>
            </a:r>
            <a:r>
              <a:rPr lang="fr-CA" sz="1800" spc="-4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et</a:t>
            </a:r>
            <a:r>
              <a:rPr lang="fr-CA" sz="1800" spc="-4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aux</a:t>
            </a:r>
            <a:r>
              <a:rPr lang="fr-CA" sz="1800" spc="-4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habiletés</a:t>
            </a:r>
            <a:r>
              <a:rPr lang="fr-CA" sz="1800" spc="-4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personnelles</a:t>
            </a:r>
            <a:r>
              <a:rPr lang="fr-CA" sz="1800" spc="-4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en</a:t>
            </a:r>
            <a:r>
              <a:rPr lang="fr-CA" sz="1800" spc="-4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tant</a:t>
            </a:r>
            <a:r>
              <a:rPr lang="fr-CA" sz="1800" spc="-4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que</a:t>
            </a:r>
            <a:r>
              <a:rPr lang="fr-CA" sz="1800" spc="-4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groupe.</a:t>
            </a:r>
            <a:r>
              <a:rPr lang="fr-CA" sz="1800" spc="-4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Il</a:t>
            </a:r>
            <a:r>
              <a:rPr lang="fr-CA" sz="1800" spc="-4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n’y</a:t>
            </a:r>
            <a:r>
              <a:rPr lang="fr-CA" sz="1800" spc="-4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a</a:t>
            </a:r>
            <a:r>
              <a:rPr lang="fr-CA" sz="1800" spc="-4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pas</a:t>
            </a:r>
            <a:r>
              <a:rPr lang="fr-CA" sz="1800" spc="-4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de</a:t>
            </a:r>
            <a:r>
              <a:rPr lang="fr-CA" sz="1800" spc="-4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bonne</a:t>
            </a:r>
            <a:r>
              <a:rPr lang="fr-CA" sz="1800" spc="-4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ni</a:t>
            </a:r>
            <a:r>
              <a:rPr lang="fr-CA" sz="1800" spc="-4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de mauvaise réponse quand il s’agit d’énumérer nos forces. Nous avons tous des expériences, des cultures,</a:t>
            </a:r>
            <a:r>
              <a:rPr lang="fr-CA" sz="1800" spc="-1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des</a:t>
            </a:r>
            <a:r>
              <a:rPr lang="fr-CA" sz="1800" spc="-1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croyances</a:t>
            </a:r>
            <a:r>
              <a:rPr lang="fr-CA" sz="1800" spc="-1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des</a:t>
            </a:r>
            <a:r>
              <a:rPr lang="fr-CA" sz="1800" spc="-1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antécédents</a:t>
            </a:r>
            <a:r>
              <a:rPr lang="fr-CA" sz="1800" spc="-1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différents et d’autres facteurs qui peuvent influencer ce que nous considérons comme des forces.</a:t>
            </a:r>
            <a:r>
              <a:rPr lang="fr-CA" sz="1800" spc="-1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Les</a:t>
            </a:r>
            <a:r>
              <a:rPr lang="fr-CA" sz="1800" spc="-1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choses</a:t>
            </a:r>
            <a:r>
              <a:rPr lang="fr-CA" sz="1800" spc="-1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dans</a:t>
            </a:r>
            <a:r>
              <a:rPr lang="fr-CA" sz="1800" spc="-1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lesquelles</a:t>
            </a:r>
            <a:r>
              <a:rPr lang="fr-CA" sz="1800" spc="-1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nous</a:t>
            </a:r>
            <a:r>
              <a:rPr lang="fr-CA" sz="1800" spc="-1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excellons</a:t>
            </a:r>
            <a:r>
              <a:rPr lang="fr-CA" sz="1800" spc="-1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et que</a:t>
            </a:r>
            <a:r>
              <a:rPr lang="fr-CA" sz="1800" spc="-1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nous</a:t>
            </a:r>
            <a:r>
              <a:rPr lang="fr-CA" sz="1800" spc="-1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apprécions</a:t>
            </a:r>
            <a:r>
              <a:rPr lang="fr-CA" sz="1800" spc="-1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changeront</a:t>
            </a:r>
            <a:r>
              <a:rPr lang="fr-CA" sz="1800" spc="-1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souvent</a:t>
            </a:r>
            <a:r>
              <a:rPr lang="fr-CA" sz="1800" spc="-1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au</a:t>
            </a:r>
            <a:r>
              <a:rPr lang="fr-CA" sz="1800" spc="-1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cours</a:t>
            </a:r>
            <a:r>
              <a:rPr lang="fr-CA" sz="1800" spc="-1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de</a:t>
            </a:r>
            <a:r>
              <a:rPr lang="fr-CA" sz="1800" spc="-1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notre</a:t>
            </a:r>
            <a:r>
              <a:rPr lang="fr-CA" sz="1800" spc="-1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vie;</a:t>
            </a:r>
            <a:r>
              <a:rPr lang="fr-CA" sz="1800" spc="-1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nous</a:t>
            </a:r>
            <a:r>
              <a:rPr lang="fr-CA" sz="1800" spc="-1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devons</a:t>
            </a:r>
            <a:r>
              <a:rPr lang="fr-CA" sz="1800" spc="-1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donc</a:t>
            </a:r>
            <a:r>
              <a:rPr lang="fr-CA" sz="1800" spc="-10" dirty="0">
                <a:effectLst/>
                <a:latin typeface="Arial"/>
                <a:ea typeface="Arial" panose="020B0604020202020204" pitchFamily="34" charset="0"/>
                <a:cs typeface="Arial"/>
              </a:rPr>
              <a:t> </a:t>
            </a:r>
            <a:r>
              <a:rPr lang="fr-CA" sz="1800" dirty="0">
                <a:effectLst/>
                <a:latin typeface="Arial"/>
                <a:ea typeface="Arial" panose="020B0604020202020204" pitchFamily="34" charset="0"/>
                <a:cs typeface="Arial"/>
              </a:rPr>
              <a:t>être patients alors que nous découvrons notre identité en constante évolution. »</a:t>
            </a:r>
            <a:r>
              <a:rPr lang="fr-CA" sz="2800" dirty="0"/>
              <a:t> </a:t>
            </a:r>
            <a:endParaRPr lang="fr-CA" sz="2800" dirty="0">
              <a:cs typeface="Calibri"/>
            </a:endParaRPr>
          </a:p>
          <a:p>
            <a:pPr marL="90170" marR="94615">
              <a:spcBef>
                <a:spcPts val="735"/>
              </a:spcBef>
              <a:tabLst>
                <a:tab pos="304165" algn="l"/>
                <a:tab pos="304800" algn="l"/>
              </a:tabLst>
            </a:pPr>
            <a:endParaRPr lang="fr-CA" sz="1800" dirty="0">
              <a:solidFill>
                <a:srgbClr val="000000"/>
              </a:solidFill>
              <a:latin typeface="Calibri" panose="020F0502020204030204" pitchFamily="34" charset="0"/>
              <a:ea typeface="Arial" panose="020B0604020202020204" pitchFamily="34" charset="0"/>
              <a:cs typeface="Calibri"/>
            </a:endParaRPr>
          </a:p>
          <a:p>
            <a:pPr marL="90170" marR="94615">
              <a:spcBef>
                <a:spcPts val="735"/>
              </a:spcBef>
              <a:tabLst>
                <a:tab pos="304165" algn="l"/>
                <a:tab pos="304800" algn="l"/>
              </a:tabLst>
            </a:pPr>
            <a:r>
              <a:rPr lang="fr-CA" sz="1800" dirty="0">
                <a:solidFill>
                  <a:srgbClr val="7030A0"/>
                </a:solidFill>
                <a:effectLst/>
                <a:latin typeface="Arial"/>
                <a:ea typeface="Arial" panose="020B0604020202020204" pitchFamily="34" charset="0"/>
                <a:cs typeface="Arial"/>
              </a:rPr>
              <a:t>Afin de générer des idées nouvelles et créatives pour aider les élèves à identifier leurs points forts, encouragez-les à faire un remue-méninges en classe.</a:t>
            </a:r>
            <a:r>
              <a:rPr lang="fr-CA" sz="1800" dirty="0">
                <a:solidFill>
                  <a:srgbClr val="7030A0"/>
                </a:solidFill>
                <a:latin typeface="Arial"/>
                <a:ea typeface="Arial" panose="020B0604020202020204" pitchFamily="34" charset="0"/>
                <a:cs typeface="Arial"/>
              </a:rPr>
              <a:t> </a:t>
            </a:r>
            <a:endParaRPr lang="fr-CA" sz="1800" dirty="0">
              <a:solidFill>
                <a:srgbClr val="000000"/>
              </a:solidFill>
              <a:effectLst/>
              <a:latin typeface="Arial"/>
              <a:ea typeface="Calibri" panose="020F0502020204030204" pitchFamily="34" charset="0"/>
              <a:cs typeface="Calibri"/>
            </a:endParaRPr>
          </a:p>
          <a:p>
            <a:endParaRPr lang="fr-CA" sz="1800" dirty="0">
              <a:solidFill>
                <a:srgbClr val="000000"/>
              </a:solidFill>
              <a:effectLst/>
              <a:latin typeface="Calibri" panose="020F0502020204030204" pitchFamily="34" charset="0"/>
              <a:ea typeface="Calibri" panose="020F0502020204030204" pitchFamily="34" charset="0"/>
              <a:cs typeface="Calibri"/>
            </a:endParaRPr>
          </a:p>
          <a:p>
            <a:r>
              <a:rPr lang="fr-CA" sz="1800" b="1" dirty="0">
                <a:solidFill>
                  <a:srgbClr val="000000"/>
                </a:solidFill>
                <a:effectLst/>
                <a:latin typeface="Calibri"/>
                <a:ea typeface="Calibri" panose="020F0502020204030204" pitchFamily="34" charset="0"/>
                <a:cs typeface="Calibri"/>
              </a:rPr>
              <a:t>Facultatif</a:t>
            </a:r>
            <a:r>
              <a:rPr lang="fr-CA" sz="1800" dirty="0">
                <a:solidFill>
                  <a:srgbClr val="000000"/>
                </a:solidFill>
                <a:effectLst/>
                <a:latin typeface="Calibri"/>
                <a:ea typeface="Calibri" panose="020F0502020204030204" pitchFamily="34" charset="0"/>
                <a:cs typeface="Calibri"/>
              </a:rPr>
              <a:t> : vous pouvez également utiliser les sondages sur Career Cruising ou MyBlueprint en fonction de votre conseil scolaire.</a:t>
            </a:r>
            <a:endParaRPr lang="fr-CA" dirty="0">
              <a:effectLst/>
              <a:latin typeface="Calibri"/>
              <a:cs typeface="Calibri"/>
            </a:endParaRPr>
          </a:p>
          <a:p>
            <a:endParaRPr lang="fr-CA" dirty="0">
              <a:effectLst/>
              <a:cs typeface="Calibri"/>
            </a:endParaRPr>
          </a:p>
          <a:p>
            <a:r>
              <a:rPr lang="fr-CA" dirty="0">
                <a:effectLst/>
              </a:rPr>
              <a:t>Remarque : </a:t>
            </a:r>
            <a:r>
              <a:rPr lang="fr-CA" sz="1800" dirty="0">
                <a:solidFill>
                  <a:srgbClr val="7030A0"/>
                </a:solidFill>
                <a:effectLst/>
                <a:latin typeface="Arial"/>
                <a:ea typeface="Arial" panose="020B0604020202020204" pitchFamily="34" charset="0"/>
                <a:cs typeface="Arial"/>
              </a:rPr>
              <a:t>vous pouvez choisir de toutes les montrer ou seulement quelques-unes.</a:t>
            </a:r>
            <a:endParaRPr lang="fr-CA" dirty="0">
              <a:effectLst/>
              <a:cs typeface="Calibri"/>
            </a:endParaRPr>
          </a:p>
          <a:p>
            <a:endParaRPr lang="fr-CA" dirty="0"/>
          </a:p>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3</a:t>
            </a:fld>
            <a:endParaRPr lang="fr-CA" dirty="0"/>
          </a:p>
        </p:txBody>
      </p:sp>
    </p:spTree>
    <p:extLst>
      <p:ext uri="{BB962C8B-B14F-4D97-AF65-F5344CB8AC3E}">
        <p14:creationId xmlns:p14="http://schemas.microsoft.com/office/powerpoint/2010/main" val="29943831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marR="0" lvl="0" indent="0" algn="l" defTabSz="914400" rtl="0" eaLnBrk="1" fontAlgn="auto" latinLnBrk="0" hangingPunct="1">
              <a:lnSpc>
                <a:spcPct val="100000"/>
              </a:lnSpc>
              <a:spcBef>
                <a:spcPts val="0"/>
              </a:spcBef>
              <a:spcAft>
                <a:spcPts val="0"/>
              </a:spcAft>
              <a:buClrTx/>
              <a:buSzTx/>
              <a:buFontTx/>
              <a:buNone/>
              <a:tabLst/>
              <a:defRPr/>
            </a:pPr>
            <a:r>
              <a:rPr lang="fr-CA" sz="1800" b="1" spc="-80" noProof="0" dirty="0">
                <a:effectLst/>
                <a:latin typeface="Arial" panose="020B0604020202020204" pitchFamily="34" charset="0"/>
                <a:ea typeface="Arial" panose="020B0604020202020204" pitchFamily="34" charset="0"/>
              </a:rPr>
              <a:t>Suggestion au personnel enseignant  :</a:t>
            </a:r>
            <a:r>
              <a:rPr lang="fr-CA" sz="1800" spc="-80" noProof="0" dirty="0">
                <a:effectLst/>
                <a:latin typeface="Arial" panose="020B0604020202020204" pitchFamily="34" charset="0"/>
                <a:ea typeface="Arial" panose="020B0604020202020204" pitchFamily="34" charset="0"/>
              </a:rPr>
              <a:t>  </a:t>
            </a:r>
            <a:r>
              <a:rPr lang="fr-CA" sz="1200" b="0" noProof="0" dirty="0">
                <a:effectLst/>
                <a:latin typeface="Arial" panose="020B0604020202020204" pitchFamily="34" charset="0"/>
                <a:ea typeface="Arial" panose="020B0604020202020204" pitchFamily="34" charset="0"/>
              </a:rPr>
              <a:t>« </a:t>
            </a:r>
            <a:r>
              <a:rPr lang="fr-CA" sz="1800" noProof="0" dirty="0">
                <a:solidFill>
                  <a:srgbClr val="45247E"/>
                </a:solidFill>
                <a:effectLst/>
                <a:latin typeface="Arial" panose="020B0604020202020204" pitchFamily="34" charset="0"/>
                <a:ea typeface="Arial" panose="020B0604020202020204" pitchFamily="34" charset="0"/>
              </a:rPr>
              <a:t>Voici quelques forces et compétences transférables en milieu de travail. </a:t>
            </a:r>
            <a:r>
              <a:rPr lang="fr-CA" sz="1800" noProof="0" dirty="0">
                <a:solidFill>
                  <a:srgbClr val="7030A0"/>
                </a:solidFill>
                <a:effectLst/>
                <a:latin typeface="Arial" panose="020B0604020202020204" pitchFamily="34" charset="0"/>
                <a:ea typeface="Arial" panose="020B0604020202020204" pitchFamily="34" charset="0"/>
                <a:cs typeface="Calibri" panose="020F0502020204030204" pitchFamily="34" charset="0"/>
              </a:rPr>
              <a:t>»</a:t>
            </a:r>
            <a:endParaRPr lang="fr-CA" sz="1800" noProof="0" dirty="0">
              <a:effectLst/>
              <a:latin typeface="Arial" panose="020B0604020202020204" pitchFamily="34" charset="0"/>
              <a:ea typeface="Arial" panose="020B0604020202020204" pitchFamily="34" charset="0"/>
            </a:endParaRPr>
          </a:p>
          <a:p>
            <a:pPr marL="90170"/>
            <a:endParaRPr lang="fr-CA" sz="1800" noProof="0" dirty="0">
              <a:solidFill>
                <a:srgbClr val="45247E"/>
              </a:solidFill>
              <a:effectLst/>
              <a:latin typeface="Arial" panose="020B0604020202020204" pitchFamily="34" charset="0"/>
              <a:ea typeface="Arial" panose="020B0604020202020204" pitchFamily="34" charset="0"/>
              <a:cs typeface="Calibri" panose="020F0502020204030204" pitchFamily="34" charset="0"/>
            </a:endParaRPr>
          </a:p>
          <a:p>
            <a:pPr marL="90170"/>
            <a:r>
              <a:rPr lang="fr-CA" sz="1800" noProof="0" dirty="0">
                <a:solidFill>
                  <a:srgbClr val="7030A0"/>
                </a:solidFill>
                <a:effectLst/>
                <a:latin typeface="Arial" panose="020B0604020202020204" pitchFamily="34" charset="0"/>
                <a:ea typeface="Arial" panose="020B0604020202020204" pitchFamily="34" charset="0"/>
                <a:cs typeface="Calibri" panose="020F0502020204030204" pitchFamily="34" charset="0"/>
              </a:rPr>
              <a:t>« Peux-tu t’imaginer dans l’une ou l’autre de ces compétences transférables? Y a-t-il des compétences que tu souhaites apprendre ou améliorer? »</a:t>
            </a:r>
            <a:endParaRPr lang="fr-CA" sz="1800" noProof="0" dirty="0">
              <a:effectLst/>
              <a:latin typeface="Arial" panose="020B0604020202020204" pitchFamily="34" charset="0"/>
              <a:ea typeface="Arial" panose="020B0604020202020204" pitchFamily="34" charset="0"/>
            </a:endParaRPr>
          </a:p>
          <a:p>
            <a:endParaRPr lang="fr-CA" noProof="0" dirty="0"/>
          </a:p>
        </p:txBody>
      </p:sp>
      <p:sp>
        <p:nvSpPr>
          <p:cNvPr id="4" name="Slide Number Placeholder 3"/>
          <p:cNvSpPr>
            <a:spLocks noGrp="1"/>
          </p:cNvSpPr>
          <p:nvPr>
            <p:ph type="sldNum" sz="quarter" idx="5"/>
          </p:nvPr>
        </p:nvSpPr>
        <p:spPr/>
        <p:txBody>
          <a:bodyPr/>
          <a:lstStyle/>
          <a:p>
            <a:fld id="{8CF1EC08-273C-A34B-82C2-A0CCCB0F9D12}" type="slidenum">
              <a:rPr lang="fr-CA" smtClean="0"/>
              <a:t>4</a:t>
            </a:fld>
            <a:endParaRPr lang="fr-CA" dirty="0"/>
          </a:p>
        </p:txBody>
      </p:sp>
    </p:spTree>
    <p:extLst>
      <p:ext uri="{BB962C8B-B14F-4D97-AF65-F5344CB8AC3E}">
        <p14:creationId xmlns:p14="http://schemas.microsoft.com/office/powerpoint/2010/main" val="255955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Faites un retour sur l’activité.</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342900" lvl="0" indent="-342900">
              <a:spcBef>
                <a:spcPts val="685"/>
              </a:spcBef>
              <a:buClr>
                <a:srgbClr val="0072BC"/>
              </a:buClr>
              <a:buSzPts val="1400"/>
              <a:buFont typeface="Arial" panose="020B0604020202020204" pitchFamily="34" charset="0"/>
              <a:buChar char="•"/>
            </a:pPr>
            <a:r>
              <a:rPr lang="fr-CA" sz="1800" dirty="0">
                <a:solidFill>
                  <a:srgbClr val="45247E"/>
                </a:solidFill>
                <a:effectLst/>
                <a:highlight>
                  <a:srgbClr val="FFFF00"/>
                </a:highlight>
                <a:latin typeface="Arial" panose="020B0604020202020204" pitchFamily="34" charset="0"/>
                <a:ea typeface="Arial" panose="020B0604020202020204" pitchFamily="34" charset="0"/>
              </a:rPr>
              <a:t>Quels sont certains points à retenir de cette réflexion?</a:t>
            </a:r>
            <a:endParaRPr lang="en-CA" sz="1800" dirty="0">
              <a:effectLst/>
              <a:latin typeface="Arial" panose="020B0604020202020204" pitchFamily="34" charset="0"/>
              <a:ea typeface="Arial" panose="020B0604020202020204" pitchFamily="34" charset="0"/>
            </a:endParaRPr>
          </a:p>
          <a:p>
            <a:pPr marL="342900" lvl="0" indent="-342900">
              <a:spcBef>
                <a:spcPts val="685"/>
              </a:spcBef>
              <a:buClr>
                <a:srgbClr val="0072BC"/>
              </a:buClr>
              <a:buSzPts val="1400"/>
              <a:buFont typeface="Arial" panose="020B0604020202020204" pitchFamily="34" charset="0"/>
              <a:buChar char="•"/>
            </a:pPr>
            <a:r>
              <a:rPr lang="fr-CA" sz="1800" dirty="0">
                <a:solidFill>
                  <a:srgbClr val="45247E"/>
                </a:solidFill>
                <a:effectLst/>
                <a:highlight>
                  <a:srgbClr val="FFFF00"/>
                </a:highlight>
                <a:latin typeface="Arial" panose="020B0604020202020204" pitchFamily="34" charset="0"/>
                <a:ea typeface="Arial" panose="020B0604020202020204" pitchFamily="34" charset="0"/>
              </a:rPr>
              <a:t>Ont-ils l’impression que les points forts peuvent facilement être utilisés comme une compétence dans leur futur emploi/carrière?</a:t>
            </a:r>
            <a:endParaRPr lang="en-CA" sz="1800" dirty="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90170">
              <a:spcBef>
                <a:spcPts val="15"/>
              </a:spcBef>
              <a:spcAft>
                <a:spcPts val="0"/>
              </a:spcAft>
            </a:pPr>
            <a:r>
              <a:rPr lang="fr-CA" sz="1800" b="1" dirty="0">
                <a:solidFill>
                  <a:srgbClr val="7030A0"/>
                </a:solidFill>
                <a:effectLst/>
                <a:latin typeface="Arial" panose="020B0604020202020204" pitchFamily="34" charset="0"/>
                <a:ea typeface="Arial" panose="020B0604020202020204" pitchFamily="34" charset="0"/>
                <a:cs typeface="Calibri" panose="020F0502020204030204" pitchFamily="34" charset="0"/>
              </a:rPr>
              <a:t>Suggestion au personnel enseignant </a:t>
            </a:r>
            <a:r>
              <a:rPr lang="fr-CA"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 </a:t>
            </a:r>
            <a:r>
              <a:rPr lang="fr-CA" sz="1800" dirty="0">
                <a:solidFill>
                  <a:srgbClr val="45247E"/>
                </a:solidFill>
                <a:effectLst/>
                <a:highlight>
                  <a:srgbClr val="FFFF00"/>
                </a:highlight>
                <a:latin typeface="Arial" panose="020B0604020202020204" pitchFamily="34" charset="0"/>
                <a:ea typeface="Arial" panose="020B0604020202020204" pitchFamily="34" charset="0"/>
              </a:rPr>
              <a:t>Nous possédons tous de nombreuses compétences et nous pouvons en remarquer beaucoup chez les gens qui nous entourent et qui nous incitent à en apprendre davantage. Ce qui est formidable, c’est que les compétences peuvent être développées. Outre les compétences, nous avons tous des forces et des intérêts qui peuvent nous aider à explorer des options pour nos futurs emplois et carrières. C’est pourquoi, dans la leçon d’aujourd'hui, nous allons réfléchir à nos intérêts personnels, à nos forces et à nos objectifs.</a:t>
            </a:r>
            <a:r>
              <a:rPr lang="fr-CA" sz="1800" b="1" dirty="0">
                <a:solidFill>
                  <a:srgbClr val="45247E"/>
                </a:solidFill>
                <a:effectLst/>
                <a:highlight>
                  <a:srgbClr val="FFFF00"/>
                </a:highlight>
                <a:latin typeface="Arial" panose="020B0604020202020204" pitchFamily="34" charset="0"/>
                <a:ea typeface="Arial" panose="020B0604020202020204" pitchFamily="34" charset="0"/>
              </a:rPr>
              <a:t> </a:t>
            </a:r>
            <a:r>
              <a:rPr lang="fr-CA" sz="1800" b="0" dirty="0">
                <a:solidFill>
                  <a:srgbClr val="45247E"/>
                </a:solidFill>
                <a:effectLst/>
                <a:highlight>
                  <a:srgbClr val="FFFF00"/>
                </a:highlight>
                <a:latin typeface="Arial" panose="020B0604020202020204" pitchFamily="34" charset="0"/>
                <a:ea typeface="Arial" panose="020B0604020202020204" pitchFamily="34" charset="0"/>
              </a:rPr>
              <a:t>»</a:t>
            </a:r>
            <a:endParaRPr lang="en-CA" sz="1800" b="0" dirty="0">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5</a:t>
            </a:fld>
            <a:endParaRPr lang="fr-CA" dirty="0"/>
          </a:p>
        </p:txBody>
      </p:sp>
    </p:spTree>
    <p:extLst>
      <p:ext uri="{BB962C8B-B14F-4D97-AF65-F5344CB8AC3E}">
        <p14:creationId xmlns:p14="http://schemas.microsoft.com/office/powerpoint/2010/main" val="5744403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a:r>
              <a:rPr lang="fr-CA" sz="1800" b="1" dirty="0">
                <a:solidFill>
                  <a:srgbClr val="7030A0"/>
                </a:solidFill>
                <a:effectLst/>
                <a:latin typeface="Arial" panose="020B0604020202020204" pitchFamily="34" charset="0"/>
                <a:ea typeface="Arial" panose="020B0604020202020204" pitchFamily="34" charset="0"/>
                <a:cs typeface="Calibri" panose="020F0502020204030204" pitchFamily="34" charset="0"/>
              </a:rPr>
              <a:t>Suggestion au personnel enseignant </a:t>
            </a:r>
            <a:r>
              <a:rPr lang="fr-CA"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r>
              <a:rPr lang="fr-CA" sz="1800" dirty="0">
                <a:solidFill>
                  <a:srgbClr val="7030A0"/>
                </a:solidFill>
                <a:effectLst/>
                <a:highlight>
                  <a:srgbClr val="FFFF00"/>
                </a:highlight>
                <a:latin typeface="Arial" panose="020B0604020202020204" pitchFamily="34" charset="0"/>
                <a:ea typeface="Arial" panose="020B0604020202020204" pitchFamily="34" charset="0"/>
                <a:cs typeface="Calibri" panose="020F0502020204030204" pitchFamily="34" charset="0"/>
              </a:rPr>
              <a:t>« Pour commencer, nous allons prendre un moment pour que vous puissiez réfléchir et articuler à vos intérêts, vos passions et aux choses pour lesquelles vous êtes bons et bonnes. »</a:t>
            </a:r>
            <a:endParaRPr lang="en-CA" sz="1800" dirty="0">
              <a:effectLst/>
              <a:latin typeface="Arial" panose="020B0604020202020204" pitchFamily="34" charset="0"/>
              <a:ea typeface="Arial" panose="020B0604020202020204" pitchFamily="34" charset="0"/>
            </a:endParaRPr>
          </a:p>
          <a:p>
            <a:pPr marL="90170"/>
            <a:r>
              <a:rPr lang="fr-CA"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endParaRPr lang="en-CA" sz="1800" dirty="0">
              <a:effectLst/>
              <a:latin typeface="Arial" panose="020B0604020202020204" pitchFamily="34" charset="0"/>
              <a:ea typeface="Arial" panose="020B0604020202020204" pitchFamily="34" charset="0"/>
            </a:endParaRPr>
          </a:p>
          <a:p>
            <a:pPr marL="90170" marR="0" lvl="0" indent="0" algn="l" defTabSz="914400" rtl="0" eaLnBrk="1" fontAlgn="auto" latinLnBrk="0" hangingPunct="1">
              <a:lnSpc>
                <a:spcPct val="100000"/>
              </a:lnSpc>
              <a:spcBef>
                <a:spcPts val="0"/>
              </a:spcBef>
              <a:spcAft>
                <a:spcPts val="0"/>
              </a:spcAft>
              <a:buClrTx/>
              <a:buSzTx/>
              <a:buFontTx/>
              <a:buNone/>
              <a:tabLst/>
              <a:defRPr/>
            </a:pPr>
            <a:r>
              <a:rPr lang="fr-CA" sz="1800" dirty="0">
                <a:solidFill>
                  <a:srgbClr val="7030A0"/>
                </a:solidFill>
                <a:effectLst/>
                <a:highlight>
                  <a:srgbClr val="FFFF00"/>
                </a:highlight>
                <a:latin typeface="Arial" panose="020B0604020202020204" pitchFamily="34" charset="0"/>
                <a:ea typeface="Arial" panose="020B0604020202020204" pitchFamily="34" charset="0"/>
                <a:cs typeface="Calibri" panose="020F0502020204030204" pitchFamily="34" charset="0"/>
              </a:rPr>
              <a:t>Demandez aux élèves d’inscrire leurs idées dans leur Carnet 2.1 « JE SUIS. » Ils peuvent choisir d’écrire ou de dessiner leurs réponses dans le tableau prévu à cet effet. Remarque : le Carnet n’est pas destiné à être présenté. Il sert uniquement à la réflexion personnelle.</a:t>
            </a:r>
            <a:endParaRPr lang="en-CA" sz="1800" dirty="0">
              <a:effectLst/>
              <a:latin typeface="Arial" panose="020B0604020202020204" pitchFamily="34" charset="0"/>
              <a:ea typeface="Arial" panose="020B0604020202020204" pitchFamily="34" charset="0"/>
            </a:endParaRPr>
          </a:p>
          <a:p>
            <a:pPr marL="90170"/>
            <a:r>
              <a:rPr lang="fr-CA"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endParaRPr lang="en-CA" sz="1800" dirty="0">
              <a:effectLst/>
              <a:latin typeface="Arial" panose="020B0604020202020204" pitchFamily="34" charset="0"/>
              <a:ea typeface="Arial" panose="020B0604020202020204" pitchFamily="34" charset="0"/>
            </a:endParaRPr>
          </a:p>
          <a:p>
            <a:pPr marL="90170"/>
            <a:r>
              <a:rPr lang="fr-CA" sz="1800" dirty="0">
                <a:solidFill>
                  <a:srgbClr val="7030A0"/>
                </a:solidFill>
                <a:effectLst/>
                <a:highlight>
                  <a:srgbClr val="FFFF00"/>
                </a:highlight>
                <a:latin typeface="Arial" panose="020B0604020202020204" pitchFamily="34" charset="0"/>
                <a:ea typeface="Arial" panose="020B0604020202020204" pitchFamily="34" charset="0"/>
                <a:cs typeface="Calibri" panose="020F0502020204030204" pitchFamily="34" charset="0"/>
              </a:rPr>
              <a:t>Encouragez-les à considérer : </a:t>
            </a:r>
            <a:endParaRPr lang="en-CA" sz="1800" dirty="0">
              <a:effectLst/>
              <a:latin typeface="Arial" panose="020B0604020202020204" pitchFamily="34" charset="0"/>
              <a:ea typeface="Arial" panose="020B0604020202020204" pitchFamily="34" charset="0"/>
            </a:endParaRPr>
          </a:p>
          <a:p>
            <a:pPr marL="342900" lvl="0" indent="-342900">
              <a:spcBef>
                <a:spcPts val="685"/>
              </a:spcBef>
              <a:buFont typeface="Symbol" pitchFamily="2" charset="2"/>
              <a:buChar char=""/>
            </a:pPr>
            <a:r>
              <a:rPr lang="fr-CA" sz="1800" dirty="0">
                <a:solidFill>
                  <a:srgbClr val="7030A0"/>
                </a:solidFill>
                <a:effectLst/>
                <a:highlight>
                  <a:srgbClr val="FFFF00"/>
                </a:highlight>
                <a:latin typeface="Arial" panose="020B0604020202020204" pitchFamily="34" charset="0"/>
                <a:ea typeface="Arial" panose="020B0604020202020204" pitchFamily="34" charset="0"/>
                <a:cs typeface="Calibri" panose="020F0502020204030204" pitchFamily="34" charset="0"/>
              </a:rPr>
              <a:t>Ce qui les passionne</a:t>
            </a:r>
            <a:endParaRPr lang="en-CA" sz="1800" dirty="0">
              <a:effectLst/>
              <a:latin typeface="Arial" panose="020B0604020202020204" pitchFamily="34" charset="0"/>
              <a:ea typeface="Arial" panose="020B0604020202020204" pitchFamily="34" charset="0"/>
            </a:endParaRPr>
          </a:p>
          <a:p>
            <a:pPr marL="342900" lvl="0" indent="-342900">
              <a:spcBef>
                <a:spcPts val="685"/>
              </a:spcBef>
              <a:buFont typeface="Symbol" pitchFamily="2" charset="2"/>
              <a:buChar char=""/>
            </a:pPr>
            <a:r>
              <a:rPr lang="fr-CA" sz="1800" dirty="0">
                <a:solidFill>
                  <a:srgbClr val="7030A0"/>
                </a:solidFill>
                <a:effectLst/>
                <a:highlight>
                  <a:srgbClr val="FFFF00"/>
                </a:highlight>
                <a:latin typeface="Arial" panose="020B0604020202020204" pitchFamily="34" charset="0"/>
                <a:ea typeface="Arial" panose="020B0604020202020204" pitchFamily="34" charset="0"/>
                <a:cs typeface="Calibri" panose="020F0502020204030204" pitchFamily="34" charset="0"/>
              </a:rPr>
              <a:t>Ce qu’ils savent faire</a:t>
            </a:r>
            <a:endParaRPr lang="en-CA" sz="1800" dirty="0">
              <a:effectLst/>
              <a:latin typeface="Arial" panose="020B0604020202020204" pitchFamily="34" charset="0"/>
              <a:ea typeface="Arial" panose="020B0604020202020204" pitchFamily="34" charset="0"/>
            </a:endParaRPr>
          </a:p>
          <a:p>
            <a:pPr marL="342900" lvl="0" indent="-342900">
              <a:spcBef>
                <a:spcPts val="685"/>
              </a:spcBef>
              <a:buFont typeface="Symbol" pitchFamily="2" charset="2"/>
              <a:buChar char=""/>
            </a:pPr>
            <a:r>
              <a:rPr lang="fr-CA" sz="1800" dirty="0">
                <a:solidFill>
                  <a:srgbClr val="7030A0"/>
                </a:solidFill>
                <a:effectLst/>
                <a:highlight>
                  <a:srgbClr val="FFFF00"/>
                </a:highlight>
                <a:latin typeface="Arial" panose="020B0604020202020204" pitchFamily="34" charset="0"/>
                <a:ea typeface="Arial" panose="020B0604020202020204" pitchFamily="34" charset="0"/>
                <a:cs typeface="Calibri" panose="020F0502020204030204" pitchFamily="34" charset="0"/>
              </a:rPr>
              <a:t>Ce qui les intéresse</a:t>
            </a:r>
            <a:endParaRPr lang="en-CA" sz="1800" dirty="0">
              <a:effectLst/>
              <a:latin typeface="Arial" panose="020B0604020202020204" pitchFamily="34" charset="0"/>
              <a:ea typeface="Arial" panose="020B0604020202020204" pitchFamily="34" charset="0"/>
            </a:endParaRPr>
          </a:p>
          <a:p>
            <a:r>
              <a:rPr lang="fr-CA"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endParaRPr lang="en-CA" sz="1800" dirty="0">
              <a:effectLst/>
              <a:latin typeface="Arial" panose="020B0604020202020204" pitchFamily="34" charset="0"/>
              <a:ea typeface="Arial" panose="020B0604020202020204" pitchFamily="34" charset="0"/>
            </a:endParaRPr>
          </a:p>
          <a:p>
            <a:pPr marL="90170"/>
            <a:r>
              <a:rPr lang="fr-CA" sz="1800" b="1" dirty="0">
                <a:solidFill>
                  <a:srgbClr val="7030A0"/>
                </a:solidFill>
                <a:effectLst/>
                <a:highlight>
                  <a:srgbClr val="FFFF00"/>
                </a:highlight>
                <a:latin typeface="Arial" panose="020B0604020202020204" pitchFamily="34" charset="0"/>
                <a:ea typeface="Arial" panose="020B0604020202020204" pitchFamily="34" charset="0"/>
                <a:cs typeface="Calibri" panose="020F0502020204030204" pitchFamily="34" charset="0"/>
              </a:rPr>
              <a:t>Facultatif : </a:t>
            </a:r>
            <a:r>
              <a:rPr lang="fr-CA" sz="1800" dirty="0">
                <a:solidFill>
                  <a:srgbClr val="7030A0"/>
                </a:solidFill>
                <a:effectLst/>
                <a:highlight>
                  <a:srgbClr val="FFFF00"/>
                </a:highlight>
                <a:latin typeface="Arial" panose="020B0604020202020204" pitchFamily="34" charset="0"/>
                <a:ea typeface="Arial" panose="020B0604020202020204" pitchFamily="34" charset="0"/>
                <a:cs typeface="Calibri" panose="020F0502020204030204" pitchFamily="34" charset="0"/>
              </a:rPr>
              <a:t>Une fois que les élèves ont rempli le tableau « JE SUIS » vous pouvez les inviter à partager anonymement sur un « jamboard » ou une note autocollante – une de leurs forces ou une chose qu’ils aiment faire.</a:t>
            </a:r>
            <a:endParaRPr lang="en-CA" sz="1800" dirty="0">
              <a:effectLst/>
              <a:latin typeface="Arial" panose="020B0604020202020204" pitchFamily="34" charset="0"/>
              <a:ea typeface="Arial" panose="020B0604020202020204" pitchFamily="34" charset="0"/>
            </a:endParaRPr>
          </a:p>
          <a:p>
            <a:pPr marL="90170"/>
            <a:r>
              <a:rPr lang="fr-CA" sz="1800" dirty="0">
                <a:solidFill>
                  <a:srgbClr val="7030A0"/>
                </a:solidFill>
                <a:effectLst/>
                <a:highlight>
                  <a:srgbClr val="FFFF00"/>
                </a:highlight>
                <a:latin typeface="Arial" panose="020B0604020202020204" pitchFamily="34" charset="0"/>
                <a:ea typeface="Arial" panose="020B0604020202020204" pitchFamily="34" charset="0"/>
                <a:cs typeface="Calibri" panose="020F0502020204030204" pitchFamily="34" charset="0"/>
              </a:rPr>
              <a:t> </a:t>
            </a:r>
            <a:endParaRPr lang="en-CA" sz="1800" dirty="0">
              <a:effectLst/>
              <a:latin typeface="Arial" panose="020B0604020202020204" pitchFamily="34" charset="0"/>
              <a:ea typeface="Arial" panose="020B0604020202020204" pitchFamily="34" charset="0"/>
            </a:endParaRPr>
          </a:p>
          <a:p>
            <a:pPr marL="90170"/>
            <a:r>
              <a:rPr lang="fr-CA" sz="1800" dirty="0">
                <a:solidFill>
                  <a:srgbClr val="7030A0"/>
                </a:solidFill>
                <a:effectLst/>
                <a:highlight>
                  <a:srgbClr val="FFFF00"/>
                </a:highlight>
                <a:latin typeface="Arial" panose="020B0604020202020204" pitchFamily="34" charset="0"/>
                <a:ea typeface="Arial" panose="020B0604020202020204" pitchFamily="34" charset="0"/>
                <a:cs typeface="Calibri" panose="020F0502020204030204" pitchFamily="34" charset="0"/>
              </a:rPr>
              <a:t>Demandez-leur ensuite de réfléchir à la manière dont ces points forts et ces aptitudes ont contribué à leurs réalisations et à leur développement personnel.</a:t>
            </a:r>
            <a:endParaRPr lang="en-CA" sz="1800" dirty="0">
              <a:effectLst/>
              <a:latin typeface="Arial" panose="020B0604020202020204" pitchFamily="34" charset="0"/>
              <a:ea typeface="Arial" panose="020B0604020202020204" pitchFamily="34" charset="0"/>
            </a:endParaRPr>
          </a:p>
          <a:p>
            <a:r>
              <a:rPr lang="fr-CA" sz="1800" b="1"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endParaRPr lang="en-CA" sz="1800" dirty="0">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6</a:t>
            </a:fld>
            <a:endParaRPr lang="fr-CA" dirty="0"/>
          </a:p>
        </p:txBody>
      </p:sp>
    </p:spTree>
    <p:extLst>
      <p:ext uri="{BB962C8B-B14F-4D97-AF65-F5344CB8AC3E}">
        <p14:creationId xmlns:p14="http://schemas.microsoft.com/office/powerpoint/2010/main" val="16843552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6200" marR="177165">
              <a:lnSpc>
                <a:spcPct val="102000"/>
              </a:lnSpc>
              <a:spcBef>
                <a:spcPts val="1120"/>
              </a:spcBef>
              <a:spcAft>
                <a:spcPts val="0"/>
              </a:spcAft>
            </a:pPr>
            <a:r>
              <a:rPr lang="fr-CA" sz="1800" b="1" dirty="0">
                <a:effectLst/>
                <a:latin typeface="Arial" panose="020B0604020202020204" pitchFamily="34" charset="0"/>
                <a:ea typeface="Arial" panose="020B0604020202020204" pitchFamily="34" charset="0"/>
              </a:rPr>
              <a:t>Suggestion au personnel enseignant : </a:t>
            </a:r>
            <a:endParaRPr lang="en-CA" sz="1800" dirty="0">
              <a:effectLst/>
              <a:latin typeface="Arial" panose="020B0604020202020204" pitchFamily="34" charset="0"/>
              <a:ea typeface="Arial" panose="020B0604020202020204" pitchFamily="34" charset="0"/>
            </a:endParaRPr>
          </a:p>
          <a:p>
            <a:pPr marL="76200" marR="194945" algn="just">
              <a:lnSpc>
                <a:spcPct val="102000"/>
              </a:lnSpc>
              <a:spcBef>
                <a:spcPts val="1120"/>
              </a:spcBef>
              <a:spcAft>
                <a:spcPts val="0"/>
              </a:spcAft>
            </a:pPr>
            <a:r>
              <a:rPr lang="fr-CA" sz="1800" dirty="0">
                <a:effectLst/>
                <a:latin typeface="Arial" panose="020B0604020202020204" pitchFamily="34" charset="0"/>
                <a:ea typeface="Arial" panose="020B0604020202020204" pitchFamily="34" charset="0"/>
              </a:rPr>
              <a:t>« Nous</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avons</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tous</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des</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jours</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où</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nous</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nous</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sentons</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tristes,</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bouleversés,</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anxieux,</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ou</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comme</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si</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tout</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allait de</a:t>
            </a:r>
            <a:r>
              <a:rPr lang="fr-CA" sz="1800" spc="-2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travers.</a:t>
            </a:r>
            <a:r>
              <a:rPr lang="fr-CA" sz="1800" spc="-2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Cela</a:t>
            </a:r>
            <a:r>
              <a:rPr lang="fr-CA" sz="1800" spc="-2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fait</a:t>
            </a:r>
            <a:r>
              <a:rPr lang="fr-CA" sz="1800" spc="-2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partie</a:t>
            </a:r>
            <a:r>
              <a:rPr lang="fr-CA" sz="1800" spc="-2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de</a:t>
            </a:r>
            <a:r>
              <a:rPr lang="fr-CA" sz="1800" spc="-2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la</a:t>
            </a:r>
            <a:r>
              <a:rPr lang="fr-CA" sz="1800" spc="-2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vie.</a:t>
            </a:r>
            <a:r>
              <a:rPr lang="fr-CA" sz="1800" spc="-2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Si</a:t>
            </a:r>
            <a:r>
              <a:rPr lang="fr-CA" sz="1800" spc="-2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nous</a:t>
            </a:r>
            <a:r>
              <a:rPr lang="fr-CA" sz="1800" spc="-2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nous</a:t>
            </a:r>
            <a:r>
              <a:rPr lang="fr-CA" sz="1800" spc="-2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concentrons</a:t>
            </a:r>
            <a:r>
              <a:rPr lang="fr-CA" sz="1800" spc="-2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sur</a:t>
            </a:r>
            <a:r>
              <a:rPr lang="fr-CA" sz="1800" spc="-2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nos</a:t>
            </a:r>
            <a:r>
              <a:rPr lang="fr-CA" sz="1800" spc="-2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faiblesses,</a:t>
            </a:r>
            <a:r>
              <a:rPr lang="fr-CA" sz="1800" spc="-2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il</a:t>
            </a:r>
            <a:r>
              <a:rPr lang="fr-CA" sz="1800" spc="-2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est</a:t>
            </a:r>
            <a:r>
              <a:rPr lang="fr-CA" sz="1800" spc="-2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facile</a:t>
            </a:r>
            <a:r>
              <a:rPr lang="fr-CA" sz="1800" spc="-2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de se sentir mal. Et ça peut nous faire sentir malade, fatigué, triste ou déconnecté.</a:t>
            </a:r>
            <a:endParaRPr lang="en-CA" sz="1800" dirty="0">
              <a:effectLst/>
              <a:latin typeface="Arial" panose="020B0604020202020204" pitchFamily="34" charset="0"/>
              <a:ea typeface="Arial" panose="020B0604020202020204" pitchFamily="34" charset="0"/>
            </a:endParaRPr>
          </a:p>
          <a:p>
            <a:pPr>
              <a:spcBef>
                <a:spcPts val="30"/>
              </a:spcBef>
            </a:pPr>
            <a:r>
              <a:rPr lang="fr-CA" sz="1800" dirty="0">
                <a:effectLst/>
                <a:latin typeface="Arial" panose="020B0604020202020204" pitchFamily="34" charset="0"/>
                <a:ea typeface="Arial" panose="020B0604020202020204" pitchFamily="34" charset="0"/>
              </a:rPr>
              <a:t> </a:t>
            </a:r>
            <a:endParaRPr lang="en-CA" sz="1800" dirty="0">
              <a:effectLst/>
              <a:latin typeface="Arial" panose="020B0604020202020204" pitchFamily="34" charset="0"/>
              <a:ea typeface="Arial" panose="020B0604020202020204" pitchFamily="34" charset="0"/>
            </a:endParaRPr>
          </a:p>
          <a:p>
            <a:pPr marL="76200" marR="125095">
              <a:lnSpc>
                <a:spcPct val="102000"/>
              </a:lnSpc>
              <a:spcAft>
                <a:spcPts val="0"/>
              </a:spcAft>
            </a:pPr>
            <a:r>
              <a:rPr lang="fr-CA" sz="1800" dirty="0">
                <a:effectLst/>
                <a:latin typeface="Arial" panose="020B0604020202020204" pitchFamily="34" charset="0"/>
                <a:ea typeface="Arial" panose="020B0604020202020204" pitchFamily="34" charset="0"/>
              </a:rPr>
              <a:t>La bonne nouvelle, c’est que si nous nous concentrons sur nos forces individuelles (courage, gentillesse, optimisme), nos habiletés (être bon en maths, en sport ou</a:t>
            </a:r>
            <a:r>
              <a:rPr lang="fr-CA" sz="1800" spc="20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en musique) et nos sources de soutien (famille, communauté de foi et/ou notre culture), nous pouvons surmonter</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les</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moments</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difficiles</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et</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avoir</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une</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vision</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plus</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positive</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de</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notre</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avenir.</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Si</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nous</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nous concentrons sur les bonnes choses qui nous aident à être qui nous sommes, nous pouvons devenir plus résilients.</a:t>
            </a:r>
            <a:endParaRPr lang="en-CA" sz="1800" dirty="0">
              <a:effectLst/>
              <a:latin typeface="Arial" panose="020B0604020202020204" pitchFamily="34" charset="0"/>
              <a:ea typeface="Arial" panose="020B0604020202020204" pitchFamily="34" charset="0"/>
            </a:endParaRPr>
          </a:p>
          <a:p>
            <a:pPr>
              <a:spcBef>
                <a:spcPts val="20"/>
              </a:spcBef>
            </a:pPr>
            <a:r>
              <a:rPr lang="fr-CA" sz="1800" dirty="0">
                <a:effectLst/>
                <a:latin typeface="Arial" panose="020B0604020202020204" pitchFamily="34" charset="0"/>
                <a:ea typeface="Arial" panose="020B0604020202020204" pitchFamily="34" charset="0"/>
              </a:rPr>
              <a:t> </a:t>
            </a:r>
            <a:endParaRPr lang="en-CA" sz="1800" dirty="0">
              <a:effectLst/>
              <a:latin typeface="Arial" panose="020B0604020202020204" pitchFamily="34" charset="0"/>
              <a:ea typeface="Arial" panose="020B0604020202020204" pitchFamily="34" charset="0"/>
            </a:endParaRPr>
          </a:p>
          <a:p>
            <a:pPr marL="76200" marR="266700">
              <a:lnSpc>
                <a:spcPct val="102000"/>
              </a:lnSpc>
              <a:spcAft>
                <a:spcPts val="0"/>
              </a:spcAft>
            </a:pPr>
            <a:r>
              <a:rPr lang="fr-CA" sz="1800" dirty="0">
                <a:effectLst/>
                <a:latin typeface="Arial" panose="020B0604020202020204" pitchFamily="34" charset="0"/>
                <a:ea typeface="Arial" panose="020B0604020202020204" pitchFamily="34" charset="0"/>
              </a:rPr>
              <a:t>Cette réflexion peut t’aider à remarquer les multiples forces, les compétences et les sources de soutien dans ta vie. »</a:t>
            </a:r>
            <a:endParaRPr lang="en-CA" sz="1800" dirty="0">
              <a:effectLst/>
              <a:latin typeface="Arial" panose="020B0604020202020204" pitchFamily="34" charset="0"/>
              <a:ea typeface="Arial" panose="020B0604020202020204" pitchFamily="34" charset="0"/>
            </a:endParaRPr>
          </a:p>
          <a:p>
            <a:pPr>
              <a:lnSpc>
                <a:spcPct val="102000"/>
              </a:lnSpc>
            </a:pPr>
            <a:r>
              <a:rPr lang="fr-CA" sz="1800" dirty="0">
                <a:effectLst/>
                <a:latin typeface="Arial" panose="020B0604020202020204" pitchFamily="34" charset="0"/>
                <a:ea typeface="Arial" panose="020B0604020202020204" pitchFamily="34" charset="0"/>
              </a:rPr>
              <a:t> </a:t>
            </a:r>
            <a:endParaRPr lang="en-CA" sz="1800" dirty="0">
              <a:effectLst/>
              <a:latin typeface="Arial" panose="020B0604020202020204" pitchFamily="34" charset="0"/>
              <a:ea typeface="Arial" panose="020B0604020202020204" pitchFamily="34" charset="0"/>
            </a:endParaRPr>
          </a:p>
          <a:p>
            <a:pPr marL="90170">
              <a:spcBef>
                <a:spcPts val="55"/>
              </a:spcBef>
              <a:spcAft>
                <a:spcPts val="0"/>
              </a:spcAft>
            </a:pPr>
            <a:r>
              <a:rPr lang="fr-CA" sz="1800" dirty="0">
                <a:effectLst/>
                <a:highlight>
                  <a:srgbClr val="FFFF00"/>
                </a:highlight>
                <a:latin typeface="Arial" panose="020B0604020202020204" pitchFamily="34" charset="0"/>
                <a:ea typeface="Arial" panose="020B0604020202020204" pitchFamily="34" charset="0"/>
              </a:rPr>
              <a:t>Invitez les élèves de se rendre à l’activité 2.2 - Mes forces qui se trouve dans leur Carnet et demandez-leur d’y noter leurs forces, compétences et intérêts. Cet exercice les aidera à réfléchir à l</a:t>
            </a:r>
            <a:r>
              <a:rPr lang="fr-CA" sz="1800" noProof="0" dirty="0">
                <a:effectLst/>
                <a:highlight>
                  <a:srgbClr val="FFFF00"/>
                </a:highlight>
                <a:latin typeface="Arial" panose="020B0604020202020204" pitchFamily="34" charset="0"/>
                <a:ea typeface="Arial" panose="020B0604020202020204" pitchFamily="34" charset="0"/>
              </a:rPr>
              <a:t>eurs compétences et forces dans différents domaines. </a:t>
            </a:r>
            <a:r>
              <a:rPr lang="fr-CA" sz="1800" noProof="0" dirty="0">
                <a:effectLst/>
                <a:latin typeface="Arial" panose="020B0604020202020204" pitchFamily="34" charset="0"/>
                <a:ea typeface="Arial" panose="020B0604020202020204" pitchFamily="34" charset="0"/>
              </a:rPr>
              <a:t>Les élèves peuvent s’inspirer de leurs réponses ajoutées à leur tableau « Je suis ». </a:t>
            </a:r>
          </a:p>
          <a:p>
            <a:pPr>
              <a:spcBef>
                <a:spcPts val="55"/>
              </a:spcBef>
            </a:pPr>
            <a:r>
              <a:rPr lang="fr-CA" sz="1800" noProof="0" dirty="0">
                <a:effectLst/>
                <a:highlight>
                  <a:srgbClr val="FFFF00"/>
                </a:highlight>
                <a:latin typeface="Arial" panose="020B0604020202020204" pitchFamily="34" charset="0"/>
                <a:ea typeface="Arial" panose="020B0604020202020204" pitchFamily="34" charset="0"/>
              </a:rPr>
              <a:t> </a:t>
            </a:r>
            <a:endParaRPr lang="fr-CA" sz="1800" noProof="0" dirty="0">
              <a:effectLst/>
              <a:latin typeface="Arial" panose="020B0604020202020204" pitchFamily="34" charset="0"/>
              <a:ea typeface="Arial" panose="020B0604020202020204" pitchFamily="34" charset="0"/>
            </a:endParaRPr>
          </a:p>
          <a:p>
            <a:pPr marL="90170">
              <a:spcBef>
                <a:spcPts val="55"/>
              </a:spcBef>
              <a:spcAft>
                <a:spcPts val="0"/>
              </a:spcAft>
            </a:pPr>
            <a:r>
              <a:rPr lang="fr-CA" sz="1800" b="1" dirty="0">
                <a:effectLst/>
                <a:highlight>
                  <a:srgbClr val="FFFF00"/>
                </a:highlight>
                <a:latin typeface="Arial" panose="020B0604020202020204" pitchFamily="34" charset="0"/>
                <a:ea typeface="Arial" panose="020B0604020202020204" pitchFamily="34" charset="0"/>
              </a:rPr>
              <a:t>Facultatif</a:t>
            </a:r>
            <a:r>
              <a:rPr lang="fr-CA" sz="1800" dirty="0">
                <a:effectLst/>
                <a:highlight>
                  <a:srgbClr val="FFFF00"/>
                </a:highlight>
                <a:latin typeface="Arial" panose="020B0604020202020204" pitchFamily="34" charset="0"/>
                <a:ea typeface="Arial" panose="020B0604020202020204" pitchFamily="34" charset="0"/>
              </a:rPr>
              <a:t> : Nommez une force ou une compétence pour chaque élève afin de l’aider à démarrer (vous pouvez utiliser le lien Indeed.com proposé dans les ressources additionnelles).</a:t>
            </a:r>
            <a:endParaRPr lang="en-CA" sz="1800" dirty="0">
              <a:effectLst/>
              <a:latin typeface="Arial" panose="020B0604020202020204" pitchFamily="34" charset="0"/>
              <a:ea typeface="Arial" panose="020B0604020202020204" pitchFamily="34" charset="0"/>
            </a:endParaRPr>
          </a:p>
          <a:p>
            <a:pPr marL="90170">
              <a:spcBef>
                <a:spcPts val="55"/>
              </a:spcBef>
              <a:spcAft>
                <a:spcPts val="0"/>
              </a:spcAft>
            </a:pPr>
            <a:r>
              <a:rPr lang="fr-CA" sz="1800" dirty="0">
                <a:effectLst/>
                <a:highlight>
                  <a:srgbClr val="FFFF00"/>
                </a:highlight>
                <a:latin typeface="Arial" panose="020B0604020202020204" pitchFamily="34" charset="0"/>
                <a:ea typeface="Arial" panose="020B0604020202020204" pitchFamily="34" charset="0"/>
              </a:rPr>
              <a:t> </a:t>
            </a:r>
            <a:endParaRPr lang="en-CA" sz="1800" dirty="0">
              <a:effectLst/>
              <a:latin typeface="Arial" panose="020B0604020202020204" pitchFamily="34" charset="0"/>
              <a:ea typeface="Arial" panose="020B0604020202020204" pitchFamily="34" charset="0"/>
            </a:endParaRPr>
          </a:p>
          <a:p>
            <a:pPr marL="90170">
              <a:spcBef>
                <a:spcPts val="55"/>
              </a:spcBef>
              <a:spcAft>
                <a:spcPts val="0"/>
              </a:spcAft>
            </a:pPr>
            <a:r>
              <a:rPr lang="fr-CA" sz="1800" dirty="0">
                <a:effectLst/>
                <a:highlight>
                  <a:srgbClr val="FFFF00"/>
                </a:highlight>
                <a:latin typeface="Arial" panose="020B0604020202020204" pitchFamily="34" charset="0"/>
                <a:ea typeface="Arial" panose="020B0604020202020204" pitchFamily="34" charset="0"/>
              </a:rPr>
              <a:t>Ce tableau peut être revu pour les aider à rédiger leur CV.</a:t>
            </a:r>
            <a:endParaRPr lang="en-CA" sz="1800" dirty="0">
              <a:effectLst/>
              <a:latin typeface="Arial" panose="020B0604020202020204" pitchFamily="34" charset="0"/>
              <a:ea typeface="Arial" panose="020B0604020202020204" pitchFamily="34" charset="0"/>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7</a:t>
            </a:fld>
            <a:endParaRPr lang="fr-CA" dirty="0"/>
          </a:p>
        </p:txBody>
      </p:sp>
    </p:spTree>
    <p:extLst>
      <p:ext uri="{BB962C8B-B14F-4D97-AF65-F5344CB8AC3E}">
        <p14:creationId xmlns:p14="http://schemas.microsoft.com/office/powerpoint/2010/main" val="3080169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800" b="1" noProof="0" dirty="0">
                <a:effectLst/>
                <a:latin typeface="Arial" panose="020B0604020202020204" pitchFamily="34" charset="0"/>
                <a:ea typeface="Arial" panose="020B0604020202020204" pitchFamily="34" charset="0"/>
              </a:rPr>
              <a:t>Suggestion au personnel enseignant : </a:t>
            </a:r>
            <a:endParaRPr lang="fr-CA" sz="1800" noProof="0" dirty="0">
              <a:effectLst/>
              <a:latin typeface="Arial" panose="020B0604020202020204" pitchFamily="34" charset="0"/>
              <a:ea typeface="Arial" panose="020B0604020202020204" pitchFamily="34" charset="0"/>
            </a:endParaRPr>
          </a:p>
          <a:p>
            <a:r>
              <a:rPr lang="fr-CA" sz="1800" b="0" noProof="0" dirty="0">
                <a:solidFill>
                  <a:srgbClr val="7030A0"/>
                </a:solidFill>
                <a:effectLst/>
                <a:latin typeface="Calibri" panose="020F0502020204030204" pitchFamily="34" charset="0"/>
                <a:ea typeface="Calibri" panose="020F0502020204030204" pitchFamily="34" charset="0"/>
              </a:rPr>
              <a:t>« Nous avons discuté des concepts des forces et de compétences et vous avez commencé à identifier les vôtres. J’aimerais maintenant que nous réfléchissions à la manière dont ces dernières peuvent contribuer à vos objectifs et à votre développement personnel/professionnel. »</a:t>
            </a:r>
          </a:p>
          <a:p>
            <a:endParaRPr lang="fr-CA" sz="1800" b="1" noProof="0" dirty="0">
              <a:solidFill>
                <a:srgbClr val="7030A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8</a:t>
            </a:fld>
            <a:endParaRPr lang="fr-CA" dirty="0"/>
          </a:p>
        </p:txBody>
      </p:sp>
    </p:spTree>
    <p:extLst>
      <p:ext uri="{BB962C8B-B14F-4D97-AF65-F5344CB8AC3E}">
        <p14:creationId xmlns:p14="http://schemas.microsoft.com/office/powerpoint/2010/main" val="3982854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kern="1200" noProof="0" dirty="0">
                <a:solidFill>
                  <a:schemeClr val="tx1"/>
                </a:solidFill>
                <a:effectLst/>
                <a:latin typeface="+mn-lt"/>
                <a:ea typeface="+mn-ea"/>
                <a:cs typeface="+mn-cs"/>
              </a:rPr>
              <a:t>Faites un retour sur l’activité.</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kern="1200" noProof="0" dirty="0">
              <a:solidFill>
                <a:schemeClr val="tx1"/>
              </a:solidFill>
              <a:effectLst/>
              <a:latin typeface="+mn-lt"/>
              <a:ea typeface="+mn-ea"/>
              <a:cs typeface="+mn-cs"/>
            </a:endParaRPr>
          </a:p>
          <a:p>
            <a:pPr marL="342900" lvl="0" indent="-342900">
              <a:spcBef>
                <a:spcPts val="685"/>
              </a:spcBef>
              <a:buClr>
                <a:srgbClr val="0072BC"/>
              </a:buClr>
              <a:buSzPts val="1400"/>
              <a:buFont typeface="Arial" panose="020B0604020202020204" pitchFamily="34" charset="0"/>
              <a:buChar char="•"/>
            </a:pPr>
            <a:r>
              <a:rPr lang="fr-CA" sz="1800" noProof="0" dirty="0">
                <a:solidFill>
                  <a:srgbClr val="45247E"/>
                </a:solidFill>
                <a:effectLst/>
                <a:latin typeface="Arial" panose="020B0604020202020204" pitchFamily="34" charset="0"/>
                <a:ea typeface="Arial" panose="020B0604020202020204" pitchFamily="34" charset="0"/>
              </a:rPr>
              <a:t>Qu’avez-vous retenu de cette réflexion?</a:t>
            </a:r>
            <a:endParaRPr lang="fr-CA" sz="1800" noProof="0" dirty="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kern="1200" noProof="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800" b="1" noProof="0" dirty="0">
                <a:effectLst/>
                <a:latin typeface="Arial" panose="020B0604020202020204" pitchFamily="34" charset="0"/>
                <a:ea typeface="Arial" panose="020B0604020202020204" pitchFamily="34" charset="0"/>
              </a:rPr>
              <a:t>Suggestion au personnel enseignant: </a:t>
            </a:r>
            <a:endParaRPr lang="fr-CA" sz="1800" noProof="0" dirty="0">
              <a:effectLst/>
              <a:latin typeface="Arial" panose="020B0604020202020204" pitchFamily="34" charset="0"/>
              <a:ea typeface="Arial" panose="020B0604020202020204" pitchFamily="34" charset="0"/>
            </a:endParaRPr>
          </a:p>
          <a:p>
            <a:r>
              <a:rPr lang="fr-CA" sz="1800" noProof="0" dirty="0">
                <a:solidFill>
                  <a:srgbClr val="70309F"/>
                </a:solidFill>
                <a:effectLst/>
                <a:latin typeface="Arial" panose="020B0604020202020204" pitchFamily="34" charset="0"/>
                <a:ea typeface="Arial" panose="020B0604020202020204" pitchFamily="34" charset="0"/>
              </a:rPr>
              <a:t>« Les forces et les compétences sont les catalyseurs qui vous aident à atteindre vos objectifs. Lorsque nous nous fixons des objectifs, nous devons planifier la manière dont nous voulons les atteindre. Parfois, nous disposons de tous les points forts et de toutes les compétences nécessaires pour l’atteindre, tandis qu’à d’autres moments, il nous faut apprendre et pratiquer de nouvelles compétences pour atteindre notre objectif. En étant conscient de nos forces et de nos compétences, nous sommes mieux à même de déterminer celles que nous voulons ou devons renforcer pour continuer à nous développer personnellement et professionnellement. »</a:t>
            </a:r>
          </a:p>
          <a:p>
            <a:endParaRPr lang="fr-CA" sz="1200" b="0" noProof="0" dirty="0">
              <a:solidFill>
                <a:srgbClr val="7030A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noProof="0" dirty="0">
                <a:solidFill>
                  <a:srgbClr val="7030A0"/>
                </a:solidFill>
                <a:effectLst/>
                <a:latin typeface="Calibri" panose="020F0502020204030204" pitchFamily="34" charset="0"/>
              </a:rPr>
              <a:t>Facultatif : </a:t>
            </a:r>
            <a:r>
              <a:rPr lang="fr-CA" sz="1200" noProof="0" dirty="0">
                <a:solidFill>
                  <a:srgbClr val="7030A0"/>
                </a:solidFill>
                <a:effectLst/>
                <a:highlight>
                  <a:srgbClr val="FFFF00"/>
                </a:highlight>
                <a:latin typeface="Arial" panose="020B0604020202020204" pitchFamily="34" charset="0"/>
                <a:ea typeface="Arial" panose="020B0604020202020204" pitchFamily="34" charset="0"/>
                <a:cs typeface="Calibri" panose="020F0502020204030204" pitchFamily="34" charset="0"/>
              </a:rPr>
              <a:t>Encouragez les élèves à réfléchir aux compétences supplémentaires qu’ils aimeraient développer et à la manière dont ces compétences peuvent contribuer à leurs objectifs futurs.</a:t>
            </a:r>
            <a:endParaRPr lang="fr-CA" sz="1200" noProof="0" dirty="0">
              <a:effectLst/>
              <a:latin typeface="Arial" panose="020B0604020202020204" pitchFamily="34" charset="0"/>
              <a:ea typeface="Arial" panose="020B0604020202020204" pitchFamily="34" charset="0"/>
            </a:endParaRPr>
          </a:p>
          <a:p>
            <a:endParaRPr lang="fr-CA" noProof="0" dirty="0"/>
          </a:p>
        </p:txBody>
      </p:sp>
      <p:sp>
        <p:nvSpPr>
          <p:cNvPr id="4" name="Slide Number Placeholder 3"/>
          <p:cNvSpPr>
            <a:spLocks noGrp="1"/>
          </p:cNvSpPr>
          <p:nvPr>
            <p:ph type="sldNum" sz="quarter" idx="5"/>
          </p:nvPr>
        </p:nvSpPr>
        <p:spPr/>
        <p:txBody>
          <a:bodyPr/>
          <a:lstStyle/>
          <a:p>
            <a:fld id="{8CF1EC08-273C-A34B-82C2-A0CCCB0F9D12}" type="slidenum">
              <a:rPr lang="fr-CA" smtClean="0"/>
              <a:t>9</a:t>
            </a:fld>
            <a:endParaRPr lang="fr-CA" dirty="0"/>
          </a:p>
        </p:txBody>
      </p:sp>
    </p:spTree>
    <p:extLst>
      <p:ext uri="{BB962C8B-B14F-4D97-AF65-F5344CB8AC3E}">
        <p14:creationId xmlns:p14="http://schemas.microsoft.com/office/powerpoint/2010/main" val="16131724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a:spcBef>
                <a:spcPts val="210"/>
              </a:spcBef>
              <a:spcAft>
                <a:spcPts val="0"/>
              </a:spcAft>
              <a:tabLst>
                <a:tab pos="304165" algn="l"/>
                <a:tab pos="304800" algn="l"/>
              </a:tabLst>
            </a:pPr>
            <a:r>
              <a:rPr lang="fr-CA" sz="1800" dirty="0">
                <a:effectLst/>
                <a:highlight>
                  <a:srgbClr val="FFFF00"/>
                </a:highlight>
                <a:latin typeface="Arial" panose="020B0604020202020204" pitchFamily="34" charset="0"/>
                <a:ea typeface="Arial" panose="020B0604020202020204" pitchFamily="34" charset="0"/>
              </a:rPr>
              <a:t>Faites un remue-méninges ou discutez</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avec</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la</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classe</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des</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façons</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qui</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pourraient</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nous</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aider</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à</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découvrir</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à</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quoi</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nous</a:t>
            </a:r>
            <a:r>
              <a:rPr lang="fr-CA" sz="1800" spc="-30" dirty="0">
                <a:effectLst/>
                <a:latin typeface="Arial" panose="020B0604020202020204" pitchFamily="34" charset="0"/>
                <a:ea typeface="Arial" panose="020B0604020202020204" pitchFamily="34" charset="0"/>
              </a:rPr>
              <a:t> </a:t>
            </a:r>
            <a:r>
              <a:rPr lang="fr-CA" sz="1800" spc="-10" dirty="0">
                <a:effectLst/>
                <a:latin typeface="Arial" panose="020B0604020202020204" pitchFamily="34" charset="0"/>
                <a:ea typeface="Arial" panose="020B0604020202020204" pitchFamily="34" charset="0"/>
              </a:rPr>
              <a:t>excellons.</a:t>
            </a:r>
            <a:endParaRPr lang="en-CA" sz="1800" dirty="0">
              <a:effectLst/>
              <a:latin typeface="Arial" panose="020B0604020202020204" pitchFamily="34" charset="0"/>
              <a:ea typeface="Arial" panose="020B0604020202020204" pitchFamily="34" charset="0"/>
            </a:endParaRPr>
          </a:p>
          <a:p>
            <a:pPr marL="90170">
              <a:spcBef>
                <a:spcPts val="210"/>
              </a:spcBef>
              <a:spcAft>
                <a:spcPts val="0"/>
              </a:spcAft>
              <a:tabLst>
                <a:tab pos="304165" algn="l"/>
                <a:tab pos="304800" algn="l"/>
              </a:tabLst>
            </a:pPr>
            <a:r>
              <a:rPr lang="fr-CA" sz="1800" dirty="0">
                <a:effectLst/>
                <a:latin typeface="Arial" panose="020B0604020202020204" pitchFamily="34" charset="0"/>
                <a:ea typeface="Arial" panose="020B0604020202020204" pitchFamily="34" charset="0"/>
              </a:rPr>
              <a:t> </a:t>
            </a:r>
            <a:endParaRPr lang="en-CA" sz="1800" dirty="0">
              <a:effectLst/>
              <a:latin typeface="Arial" panose="020B0604020202020204" pitchFamily="34" charset="0"/>
              <a:ea typeface="Arial" panose="020B0604020202020204" pitchFamily="34" charset="0"/>
            </a:endParaRPr>
          </a:p>
          <a:p>
            <a:pPr marL="90170">
              <a:spcBef>
                <a:spcPts val="210"/>
              </a:spcBef>
              <a:spcAft>
                <a:spcPts val="0"/>
              </a:spcAft>
              <a:tabLst>
                <a:tab pos="304165" algn="l"/>
                <a:tab pos="304800" algn="l"/>
              </a:tabLst>
            </a:pPr>
            <a:r>
              <a:rPr lang="fr-CA" sz="1800" dirty="0">
                <a:effectLst/>
                <a:latin typeface="Arial" panose="020B0604020202020204" pitchFamily="34" charset="0"/>
                <a:ea typeface="Arial" panose="020B0604020202020204" pitchFamily="34" charset="0"/>
              </a:rPr>
              <a:t>Les</a:t>
            </a:r>
            <a:r>
              <a:rPr lang="fr-CA" sz="1800" spc="-3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réponses</a:t>
            </a:r>
            <a:r>
              <a:rPr lang="fr-CA" sz="1800" spc="-3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pourraient</a:t>
            </a:r>
            <a:r>
              <a:rPr lang="fr-CA" sz="1800" spc="-3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inclure</a:t>
            </a:r>
            <a:r>
              <a:rPr lang="fr-CA" sz="1800" spc="-3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a:t>
            </a:r>
            <a:r>
              <a:rPr lang="fr-CA" sz="1800" spc="-35" dirty="0">
                <a:effectLst/>
                <a:latin typeface="Arial" panose="020B0604020202020204" pitchFamily="34" charset="0"/>
                <a:ea typeface="Arial" panose="020B0604020202020204" pitchFamily="34" charset="0"/>
              </a:rPr>
              <a:t> </a:t>
            </a:r>
          </a:p>
          <a:p>
            <a:pPr marL="375920" indent="-285750">
              <a:spcBef>
                <a:spcPts val="210"/>
              </a:spcBef>
              <a:spcAft>
                <a:spcPts val="0"/>
              </a:spcAft>
              <a:buFont typeface="Arial" panose="020B0604020202020204" pitchFamily="34" charset="0"/>
              <a:buChar char="•"/>
              <a:tabLst>
                <a:tab pos="304165" algn="l"/>
                <a:tab pos="304800" algn="l"/>
              </a:tabLst>
            </a:pPr>
            <a:r>
              <a:rPr lang="fr-CA" sz="1800" dirty="0">
                <a:effectLst/>
                <a:latin typeface="Arial" panose="020B0604020202020204" pitchFamily="34" charset="0"/>
                <a:ea typeface="Arial" panose="020B0604020202020204" pitchFamily="34" charset="0"/>
              </a:rPr>
              <a:t>parents,</a:t>
            </a:r>
            <a:r>
              <a:rPr lang="fr-CA" sz="1800" spc="-35" dirty="0">
                <a:effectLst/>
                <a:latin typeface="Arial" panose="020B0604020202020204" pitchFamily="34" charset="0"/>
                <a:ea typeface="Arial" panose="020B0604020202020204" pitchFamily="34" charset="0"/>
              </a:rPr>
              <a:t> </a:t>
            </a:r>
            <a:endParaRPr lang="fr-CA" sz="1800" dirty="0">
              <a:effectLst/>
              <a:latin typeface="Arial" panose="020B0604020202020204" pitchFamily="34" charset="0"/>
              <a:ea typeface="Arial" panose="020B0604020202020204" pitchFamily="34" charset="0"/>
            </a:endParaRPr>
          </a:p>
          <a:p>
            <a:pPr marL="375920" indent="-285750">
              <a:spcBef>
                <a:spcPts val="210"/>
              </a:spcBef>
              <a:spcAft>
                <a:spcPts val="0"/>
              </a:spcAft>
              <a:buFont typeface="Arial" panose="020B0604020202020204" pitchFamily="34" charset="0"/>
              <a:buChar char="•"/>
              <a:tabLst>
                <a:tab pos="304165" algn="l"/>
                <a:tab pos="304800" algn="l"/>
              </a:tabLst>
            </a:pPr>
            <a:r>
              <a:rPr lang="fr-CA" sz="1800" dirty="0">
                <a:effectLst/>
                <a:latin typeface="Arial" panose="020B0604020202020204" pitchFamily="34" charset="0"/>
                <a:ea typeface="Arial" panose="020B0604020202020204" pitchFamily="34" charset="0"/>
              </a:rPr>
              <a:t>membres</a:t>
            </a:r>
            <a:r>
              <a:rPr lang="fr-CA" sz="1800" spc="-3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de</a:t>
            </a:r>
            <a:r>
              <a:rPr lang="fr-CA" sz="1800" spc="-3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la</a:t>
            </a:r>
            <a:r>
              <a:rPr lang="fr-CA" sz="1800" spc="-3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famille, </a:t>
            </a:r>
            <a:endParaRPr lang="fr-CA" sz="1800" spc="-10" dirty="0">
              <a:effectLst/>
              <a:latin typeface="Arial" panose="020B0604020202020204" pitchFamily="34" charset="0"/>
              <a:ea typeface="Arial" panose="020B0604020202020204" pitchFamily="34" charset="0"/>
            </a:endParaRPr>
          </a:p>
          <a:p>
            <a:pPr marL="375920" indent="-285750">
              <a:spcBef>
                <a:spcPts val="210"/>
              </a:spcBef>
              <a:spcAft>
                <a:spcPts val="0"/>
              </a:spcAft>
              <a:buFont typeface="Arial" panose="020B0604020202020204" pitchFamily="34" charset="0"/>
              <a:buChar char="•"/>
              <a:tabLst>
                <a:tab pos="304165" algn="l"/>
                <a:tab pos="304800" algn="l"/>
              </a:tabLst>
            </a:pPr>
            <a:r>
              <a:rPr lang="fr-CA" sz="1800" spc="-10" dirty="0">
                <a:effectLst/>
                <a:latin typeface="Arial" panose="020B0604020202020204" pitchFamily="34" charset="0"/>
                <a:ea typeface="Arial" panose="020B0604020202020204" pitchFamily="34" charset="0"/>
              </a:rPr>
              <a:t>aidants</a:t>
            </a:r>
            <a:r>
              <a:rPr lang="fr-CA" sz="1800" spc="-50" dirty="0">
                <a:effectLst/>
                <a:latin typeface="Arial" panose="020B0604020202020204" pitchFamily="34" charset="0"/>
                <a:ea typeface="Arial" panose="020B0604020202020204" pitchFamily="34" charset="0"/>
              </a:rPr>
              <a:t> </a:t>
            </a:r>
            <a:r>
              <a:rPr lang="fr-CA" sz="1800" spc="-10" dirty="0">
                <a:effectLst/>
                <a:latin typeface="Arial" panose="020B0604020202020204" pitchFamily="34" charset="0"/>
                <a:ea typeface="Arial" panose="020B0604020202020204" pitchFamily="34" charset="0"/>
              </a:rPr>
              <a:t>naturels,</a:t>
            </a:r>
            <a:r>
              <a:rPr lang="fr-CA" sz="1800" spc="-50" dirty="0">
                <a:effectLst/>
                <a:latin typeface="Arial" panose="020B0604020202020204" pitchFamily="34" charset="0"/>
                <a:ea typeface="Arial" panose="020B0604020202020204" pitchFamily="34" charset="0"/>
              </a:rPr>
              <a:t> </a:t>
            </a:r>
            <a:endParaRPr lang="fr-CA" sz="1800" spc="-10" dirty="0">
              <a:effectLst/>
              <a:latin typeface="Arial" panose="020B0604020202020204" pitchFamily="34" charset="0"/>
              <a:ea typeface="Arial" panose="020B0604020202020204" pitchFamily="34" charset="0"/>
            </a:endParaRPr>
          </a:p>
          <a:p>
            <a:pPr marL="375920" indent="-285750">
              <a:spcBef>
                <a:spcPts val="210"/>
              </a:spcBef>
              <a:spcAft>
                <a:spcPts val="0"/>
              </a:spcAft>
              <a:buFont typeface="Arial" panose="020B0604020202020204" pitchFamily="34" charset="0"/>
              <a:buChar char="•"/>
              <a:tabLst>
                <a:tab pos="304165" algn="l"/>
                <a:tab pos="304800" algn="l"/>
              </a:tabLst>
            </a:pPr>
            <a:r>
              <a:rPr lang="fr-CA" sz="1800" spc="-10" dirty="0">
                <a:effectLst/>
                <a:latin typeface="Arial" panose="020B0604020202020204" pitchFamily="34" charset="0"/>
                <a:ea typeface="Arial" panose="020B0604020202020204" pitchFamily="34" charset="0"/>
              </a:rPr>
              <a:t>enseignants,</a:t>
            </a:r>
            <a:r>
              <a:rPr lang="fr-CA" sz="1800" spc="-50" dirty="0">
                <a:effectLst/>
                <a:latin typeface="Arial" panose="020B0604020202020204" pitchFamily="34" charset="0"/>
                <a:ea typeface="Arial" panose="020B0604020202020204" pitchFamily="34" charset="0"/>
              </a:rPr>
              <a:t> </a:t>
            </a:r>
            <a:endParaRPr lang="fr-CA" sz="1800" spc="-10" dirty="0">
              <a:effectLst/>
              <a:latin typeface="Arial" panose="020B0604020202020204" pitchFamily="34" charset="0"/>
              <a:ea typeface="Arial" panose="020B0604020202020204" pitchFamily="34" charset="0"/>
            </a:endParaRPr>
          </a:p>
          <a:p>
            <a:pPr marL="375920" indent="-285750">
              <a:spcBef>
                <a:spcPts val="210"/>
              </a:spcBef>
              <a:spcAft>
                <a:spcPts val="0"/>
              </a:spcAft>
              <a:buFont typeface="Arial" panose="020B0604020202020204" pitchFamily="34" charset="0"/>
              <a:buChar char="•"/>
              <a:tabLst>
                <a:tab pos="304165" algn="l"/>
                <a:tab pos="304800" algn="l"/>
              </a:tabLst>
            </a:pPr>
            <a:r>
              <a:rPr lang="fr-CA" sz="1800" spc="-10" dirty="0">
                <a:effectLst/>
                <a:latin typeface="Arial" panose="020B0604020202020204" pitchFamily="34" charset="0"/>
                <a:ea typeface="Arial" panose="020B0604020202020204" pitchFamily="34" charset="0"/>
              </a:rPr>
              <a:t>aînés,</a:t>
            </a:r>
            <a:r>
              <a:rPr lang="fr-CA" sz="1800" spc="-50" dirty="0">
                <a:effectLst/>
                <a:latin typeface="Arial" panose="020B0604020202020204" pitchFamily="34" charset="0"/>
                <a:ea typeface="Arial" panose="020B0604020202020204" pitchFamily="34" charset="0"/>
              </a:rPr>
              <a:t> </a:t>
            </a:r>
          </a:p>
          <a:p>
            <a:pPr marL="375920" indent="-285750">
              <a:spcBef>
                <a:spcPts val="210"/>
              </a:spcBef>
              <a:spcAft>
                <a:spcPts val="0"/>
              </a:spcAft>
              <a:buFont typeface="Arial" panose="020B0604020202020204" pitchFamily="34" charset="0"/>
              <a:buChar char="•"/>
              <a:tabLst>
                <a:tab pos="304165" algn="l"/>
                <a:tab pos="304800" algn="l"/>
              </a:tabLst>
            </a:pPr>
            <a:r>
              <a:rPr lang="fr-CA" sz="1800" spc="-50" dirty="0">
                <a:effectLst/>
                <a:latin typeface="Arial" panose="020B0604020202020204" pitchFamily="34" charset="0"/>
                <a:ea typeface="Arial" panose="020B0604020202020204" pitchFamily="34" charset="0"/>
              </a:rPr>
              <a:t>dirigeants de communautés religieuses,</a:t>
            </a:r>
            <a:endParaRPr lang="fr-CA" sz="1800" spc="-10" dirty="0">
              <a:effectLst/>
              <a:latin typeface="Arial" panose="020B0604020202020204" pitchFamily="34" charset="0"/>
              <a:ea typeface="Arial" panose="020B0604020202020204" pitchFamily="34" charset="0"/>
            </a:endParaRPr>
          </a:p>
          <a:p>
            <a:pPr marL="375920" indent="-285750">
              <a:spcBef>
                <a:spcPts val="210"/>
              </a:spcBef>
              <a:spcAft>
                <a:spcPts val="0"/>
              </a:spcAft>
              <a:buFont typeface="Arial" panose="020B0604020202020204" pitchFamily="34" charset="0"/>
              <a:buChar char="•"/>
              <a:tabLst>
                <a:tab pos="304165" algn="l"/>
                <a:tab pos="304800" algn="l"/>
              </a:tabLst>
            </a:pPr>
            <a:r>
              <a:rPr lang="fr-CA" sz="1800" spc="-10" dirty="0">
                <a:effectLst/>
                <a:latin typeface="Arial" panose="020B0604020202020204" pitchFamily="34" charset="0"/>
                <a:ea typeface="Arial" panose="020B0604020202020204" pitchFamily="34" charset="0"/>
              </a:rPr>
              <a:t>amis,</a:t>
            </a:r>
            <a:r>
              <a:rPr lang="fr-CA" sz="1800" spc="-50" dirty="0">
                <a:effectLst/>
                <a:latin typeface="Arial" panose="020B0604020202020204" pitchFamily="34" charset="0"/>
                <a:ea typeface="Arial" panose="020B0604020202020204" pitchFamily="34" charset="0"/>
              </a:rPr>
              <a:t> </a:t>
            </a:r>
          </a:p>
          <a:p>
            <a:pPr marL="375920" indent="-285750">
              <a:spcBef>
                <a:spcPts val="210"/>
              </a:spcBef>
              <a:spcAft>
                <a:spcPts val="0"/>
              </a:spcAft>
              <a:buFont typeface="Arial" panose="020B0604020202020204" pitchFamily="34" charset="0"/>
              <a:buChar char="•"/>
              <a:tabLst>
                <a:tab pos="304165" algn="l"/>
                <a:tab pos="304800" algn="l"/>
              </a:tabLst>
            </a:pPr>
            <a:r>
              <a:rPr lang="fr-CA" sz="1800" spc="-10" dirty="0">
                <a:effectLst/>
                <a:latin typeface="Arial" panose="020B0604020202020204" pitchFamily="34" charset="0"/>
                <a:ea typeface="Arial" panose="020B0604020202020204" pitchFamily="34" charset="0"/>
              </a:rPr>
              <a:t>avoir</a:t>
            </a:r>
            <a:r>
              <a:rPr lang="fr-CA" sz="1800" spc="-50" dirty="0">
                <a:effectLst/>
                <a:latin typeface="Arial" panose="020B0604020202020204" pitchFamily="34" charset="0"/>
                <a:ea typeface="Arial" panose="020B0604020202020204" pitchFamily="34" charset="0"/>
              </a:rPr>
              <a:t> </a:t>
            </a:r>
            <a:r>
              <a:rPr lang="fr-CA" sz="1800" spc="-10" dirty="0">
                <a:effectLst/>
                <a:latin typeface="Arial" panose="020B0604020202020204" pitchFamily="34" charset="0"/>
                <a:ea typeface="Arial" panose="020B0604020202020204" pitchFamily="34" charset="0"/>
              </a:rPr>
              <a:t>recours</a:t>
            </a:r>
            <a:r>
              <a:rPr lang="fr-CA" sz="1800" spc="-50" dirty="0">
                <a:effectLst/>
                <a:latin typeface="Arial" panose="020B0604020202020204" pitchFamily="34" charset="0"/>
                <a:ea typeface="Arial" panose="020B0604020202020204" pitchFamily="34" charset="0"/>
              </a:rPr>
              <a:t> </a:t>
            </a:r>
            <a:r>
              <a:rPr lang="fr-CA" sz="1800" spc="-10" dirty="0">
                <a:effectLst/>
                <a:latin typeface="Arial" panose="020B0604020202020204" pitchFamily="34" charset="0"/>
                <a:ea typeface="Arial" panose="020B0604020202020204" pitchFamily="34" charset="0"/>
              </a:rPr>
              <a:t>à un</a:t>
            </a:r>
            <a:r>
              <a:rPr lang="fr-CA" sz="1800" spc="-50" dirty="0">
                <a:effectLst/>
                <a:latin typeface="Arial" panose="020B0604020202020204" pitchFamily="34" charset="0"/>
                <a:ea typeface="Arial" panose="020B0604020202020204" pitchFamily="34" charset="0"/>
              </a:rPr>
              <a:t> </a:t>
            </a:r>
            <a:r>
              <a:rPr lang="fr-CA" sz="1800" spc="-10" dirty="0">
                <a:effectLst/>
                <a:latin typeface="Arial" panose="020B0604020202020204" pitchFamily="34" charset="0"/>
                <a:ea typeface="Arial" panose="020B0604020202020204" pitchFamily="34" charset="0"/>
              </a:rPr>
              <a:t>répertoires</a:t>
            </a:r>
            <a:r>
              <a:rPr lang="fr-CA" sz="1800" spc="-50" dirty="0">
                <a:effectLst/>
                <a:latin typeface="Arial" panose="020B0604020202020204" pitchFamily="34" charset="0"/>
                <a:ea typeface="Arial" panose="020B0604020202020204" pitchFamily="34" charset="0"/>
              </a:rPr>
              <a:t> </a:t>
            </a:r>
            <a:r>
              <a:rPr lang="fr-CA" sz="1800" spc="-10" dirty="0">
                <a:effectLst/>
                <a:latin typeface="Arial" panose="020B0604020202020204" pitchFamily="34" charset="0"/>
                <a:ea typeface="Arial" panose="020B0604020202020204" pitchFamily="34" charset="0"/>
              </a:rPr>
              <a:t>d’habiletés, </a:t>
            </a:r>
          </a:p>
          <a:p>
            <a:pPr marL="375920" indent="-285750">
              <a:spcBef>
                <a:spcPts val="210"/>
              </a:spcBef>
              <a:spcAft>
                <a:spcPts val="0"/>
              </a:spcAft>
              <a:buFont typeface="Arial" panose="020B0604020202020204" pitchFamily="34" charset="0"/>
              <a:buChar char="•"/>
              <a:tabLst>
                <a:tab pos="304165" algn="l"/>
                <a:tab pos="304800" algn="l"/>
              </a:tabLst>
            </a:pPr>
            <a:r>
              <a:rPr lang="fr-CA" sz="1800" dirty="0">
                <a:effectLst/>
                <a:latin typeface="Arial" panose="020B0604020202020204" pitchFamily="34" charset="0"/>
                <a:ea typeface="Arial" panose="020B0604020202020204" pitchFamily="34" charset="0"/>
              </a:rPr>
              <a:t>faire une liste des réalisations, </a:t>
            </a:r>
          </a:p>
          <a:p>
            <a:pPr marL="375920" indent="-285750">
              <a:spcBef>
                <a:spcPts val="210"/>
              </a:spcBef>
              <a:spcAft>
                <a:spcPts val="0"/>
              </a:spcAft>
              <a:buFont typeface="Arial" panose="020B0604020202020204" pitchFamily="34" charset="0"/>
              <a:buChar char="•"/>
              <a:tabLst>
                <a:tab pos="304165" algn="l"/>
                <a:tab pos="304800" algn="l"/>
              </a:tabLst>
            </a:pPr>
            <a:r>
              <a:rPr lang="fr-CA" sz="1800" dirty="0">
                <a:effectLst/>
                <a:latin typeface="Arial" panose="020B0604020202020204" pitchFamily="34" charset="0"/>
                <a:ea typeface="Arial" panose="020B0604020202020204" pitchFamily="34" charset="0"/>
              </a:rPr>
              <a:t>une réflexion personnelle, </a:t>
            </a:r>
          </a:p>
          <a:p>
            <a:pPr marL="375920" indent="-285750">
              <a:spcBef>
                <a:spcPts val="210"/>
              </a:spcBef>
              <a:spcAft>
                <a:spcPts val="0"/>
              </a:spcAft>
              <a:buFont typeface="Arial" panose="020B0604020202020204" pitchFamily="34" charset="0"/>
              <a:buChar char="•"/>
              <a:tabLst>
                <a:tab pos="304165" algn="l"/>
                <a:tab pos="304800" algn="l"/>
              </a:tabLst>
            </a:pPr>
            <a:r>
              <a:rPr lang="fr-CA" sz="1800" dirty="0">
                <a:effectLst/>
                <a:latin typeface="Arial" panose="020B0604020202020204" pitchFamily="34" charset="0"/>
                <a:ea typeface="Arial" panose="020B0604020202020204" pitchFamily="34" charset="0"/>
              </a:rPr>
              <a:t>etc.</a:t>
            </a:r>
            <a:endParaRPr lang="en-CA" sz="1800" dirty="0">
              <a:effectLst/>
              <a:latin typeface="Arial" panose="020B0604020202020204" pitchFamily="34" charset="0"/>
              <a:ea typeface="Arial" panose="020B0604020202020204" pitchFamily="34" charset="0"/>
            </a:endParaRPr>
          </a:p>
          <a:p>
            <a:endParaRPr lang="en-US" sz="1800" b="1" dirty="0">
              <a:solidFill>
                <a:srgbClr val="7030A0"/>
              </a:solidFill>
              <a:effectLst/>
              <a:latin typeface="Calibri" panose="020F0502020204030204" pitchFamily="34" charset="0"/>
            </a:endParaRPr>
          </a:p>
          <a:p>
            <a:pPr marL="90170">
              <a:spcBef>
                <a:spcPts val="210"/>
              </a:spcBef>
              <a:spcAft>
                <a:spcPts val="0"/>
              </a:spcAft>
              <a:tabLst>
                <a:tab pos="304165" algn="l"/>
                <a:tab pos="304800" algn="l"/>
              </a:tabLst>
            </a:pPr>
            <a:r>
              <a:rPr lang="fr-CA" sz="1800" spc="-10" dirty="0">
                <a:effectLst/>
                <a:highlight>
                  <a:srgbClr val="FFFF00"/>
                </a:highlight>
                <a:latin typeface="Arial" panose="020B0604020202020204" pitchFamily="34" charset="0"/>
                <a:ea typeface="Arial" panose="020B0604020202020204" pitchFamily="34" charset="0"/>
              </a:rPr>
              <a:t>Introduisez le concept de la rétroaction et encouragez les élèves à réfléchir à une variété de sources d'information/rétroaction qu’ils pourraient explorer afin d'obtenir une perspective différente de leurs forces personnelles et de leurs opportunités de croissance.</a:t>
            </a:r>
            <a:endParaRPr lang="en-CA" sz="1800" dirty="0">
              <a:effectLst/>
              <a:latin typeface="Arial" panose="020B0604020202020204" pitchFamily="34" charset="0"/>
              <a:ea typeface="Arial" panose="020B0604020202020204" pitchFamily="34" charset="0"/>
            </a:endParaRPr>
          </a:p>
          <a:p>
            <a:pPr marL="90170">
              <a:spcBef>
                <a:spcPts val="210"/>
              </a:spcBef>
              <a:spcAft>
                <a:spcPts val="0"/>
              </a:spcAft>
              <a:tabLst>
                <a:tab pos="304165" algn="l"/>
                <a:tab pos="304800" algn="l"/>
              </a:tabLst>
            </a:pPr>
            <a:r>
              <a:rPr lang="fr-CA" sz="1800" spc="-10" dirty="0">
                <a:effectLst/>
                <a:latin typeface="Arial" panose="020B0604020202020204" pitchFamily="34" charset="0"/>
                <a:ea typeface="Arial" panose="020B0604020202020204" pitchFamily="34" charset="0"/>
              </a:rPr>
              <a:t> </a:t>
            </a:r>
            <a:endParaRPr lang="en-CA" sz="1800" dirty="0">
              <a:effectLst/>
              <a:latin typeface="Arial" panose="020B0604020202020204" pitchFamily="34" charset="0"/>
              <a:ea typeface="Arial" panose="020B0604020202020204" pitchFamily="34" charset="0"/>
            </a:endParaRPr>
          </a:p>
          <a:p>
            <a:pPr marL="90170"/>
            <a:r>
              <a:rPr lang="fr-CA" sz="1800" dirty="0">
                <a:solidFill>
                  <a:srgbClr val="7030A0"/>
                </a:solidFill>
                <a:effectLst/>
                <a:highlight>
                  <a:srgbClr val="FFFF00"/>
                </a:highlight>
                <a:latin typeface="Arial" panose="020B0604020202020204" pitchFamily="34" charset="0"/>
                <a:ea typeface="Arial" panose="020B0604020202020204" pitchFamily="34" charset="0"/>
                <a:cs typeface="Calibri" panose="020F0502020204030204" pitchFamily="34" charset="0"/>
              </a:rPr>
              <a:t>Offrez des astuces pour comment demander de la rétroaction et encouragez les élèves à noter l’information reçue dans leur carnet.</a:t>
            </a:r>
            <a:endParaRPr lang="en-CA" sz="1800" dirty="0">
              <a:effectLst/>
              <a:latin typeface="Arial" panose="020B0604020202020204" pitchFamily="34" charset="0"/>
              <a:ea typeface="Arial" panose="020B0604020202020204" pitchFamily="34" charset="0"/>
            </a:endParaRPr>
          </a:p>
          <a:p>
            <a:endParaRPr lang="en-US" sz="1800" b="1" dirty="0">
              <a:solidFill>
                <a:srgbClr val="7030A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10</a:t>
            </a:fld>
            <a:endParaRPr lang="fr-CA" dirty="0"/>
          </a:p>
        </p:txBody>
      </p:sp>
    </p:spTree>
    <p:extLst>
      <p:ext uri="{BB962C8B-B14F-4D97-AF65-F5344CB8AC3E}">
        <p14:creationId xmlns:p14="http://schemas.microsoft.com/office/powerpoint/2010/main" val="39670112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C277567-6723-8E93-DB23-1C4DC3CFCD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73" y="4292218"/>
            <a:ext cx="12196074" cy="1455159"/>
          </a:xfrm>
          <a:prstGeom prst="rect">
            <a:avLst/>
          </a:prstGeom>
        </p:spPr>
      </p:pic>
      <p:sp>
        <p:nvSpPr>
          <p:cNvPr id="2" name="Title 1">
            <a:extLst>
              <a:ext uri="{FF2B5EF4-FFF2-40B4-BE49-F238E27FC236}">
                <a16:creationId xmlns:a16="http://schemas.microsoft.com/office/drawing/2014/main" id="{D2165C38-2EB8-4069-872F-1DF1FFB80C34}"/>
              </a:ext>
            </a:extLst>
          </p:cNvPr>
          <p:cNvSpPr>
            <a:spLocks noGrp="1"/>
          </p:cNvSpPr>
          <p:nvPr>
            <p:ph type="ctrTitle"/>
          </p:nvPr>
        </p:nvSpPr>
        <p:spPr>
          <a:xfrm>
            <a:off x="2898338" y="1616424"/>
            <a:ext cx="9144000" cy="2387600"/>
          </a:xfrm>
        </p:spPr>
        <p:txBody>
          <a:bodyPr anchor="b"/>
          <a:lstStyle>
            <a:lvl1pPr algn="r">
              <a:defRPr sz="6000" b="1">
                <a:solidFill>
                  <a:srgbClr val="40008D"/>
                </a:solidFill>
                <a:latin typeface="Arial" panose="020B0604020202020204" pitchFamily="34" charset="0"/>
                <a:cs typeface="Arial" panose="020B0604020202020204" pitchFamily="34" charset="0"/>
              </a:defRPr>
            </a:lvl1pPr>
          </a:lstStyle>
          <a:p>
            <a:r>
              <a:rPr lang="en-US" dirty="0"/>
              <a:t>Click to edit Master title style</a:t>
            </a:r>
            <a:endParaRPr lang="en-CA" dirty="0"/>
          </a:p>
        </p:txBody>
      </p:sp>
      <p:pic>
        <p:nvPicPr>
          <p:cNvPr id="7" name="image2.png">
            <a:extLst>
              <a:ext uri="{FF2B5EF4-FFF2-40B4-BE49-F238E27FC236}">
                <a16:creationId xmlns:a16="http://schemas.microsoft.com/office/drawing/2014/main" id="{5AA94504-A0FB-48B0-A40C-35C174792A32}"/>
              </a:ext>
            </a:extLst>
          </p:cNvPr>
          <p:cNvPicPr/>
          <p:nvPr userDrawn="1"/>
        </p:nvPicPr>
        <p:blipFill rotWithShape="1">
          <a:blip r:embed="rId3"/>
          <a:srcRect t="18891" b="17878"/>
          <a:stretch/>
        </p:blipFill>
        <p:spPr>
          <a:xfrm>
            <a:off x="6168450" y="6083394"/>
            <a:ext cx="1510258" cy="582804"/>
          </a:xfrm>
          <a:prstGeom prst="rect">
            <a:avLst/>
          </a:prstGeom>
          <a:ln/>
        </p:spPr>
      </p:pic>
      <p:pic>
        <p:nvPicPr>
          <p:cNvPr id="8" name="image8.png">
            <a:extLst>
              <a:ext uri="{FF2B5EF4-FFF2-40B4-BE49-F238E27FC236}">
                <a16:creationId xmlns:a16="http://schemas.microsoft.com/office/drawing/2014/main" id="{57A650A4-0C7D-4090-8CDD-A4C2F1498C55}"/>
              </a:ext>
            </a:extLst>
          </p:cNvPr>
          <p:cNvPicPr/>
          <p:nvPr userDrawn="1"/>
        </p:nvPicPr>
        <p:blipFill rotWithShape="1">
          <a:blip r:embed="rId4"/>
          <a:srcRect t="17193" b="17193"/>
          <a:stretch/>
        </p:blipFill>
        <p:spPr>
          <a:xfrm>
            <a:off x="8168212" y="6049498"/>
            <a:ext cx="1563901" cy="650596"/>
          </a:xfrm>
          <a:prstGeom prst="rect">
            <a:avLst/>
          </a:prstGeom>
          <a:ln/>
        </p:spPr>
      </p:pic>
      <p:pic>
        <p:nvPicPr>
          <p:cNvPr id="9" name="Picture 8">
            <a:extLst>
              <a:ext uri="{FF2B5EF4-FFF2-40B4-BE49-F238E27FC236}">
                <a16:creationId xmlns:a16="http://schemas.microsoft.com/office/drawing/2014/main" id="{0AAFE6C8-02EF-4394-BF46-4E373C073824}"/>
              </a:ext>
            </a:extLst>
          </p:cNvPr>
          <p:cNvPicPr>
            <a:picLocks noChangeAspect="1"/>
          </p:cNvPicPr>
          <p:nvPr userDrawn="1"/>
        </p:nvPicPr>
        <p:blipFill>
          <a:blip r:embed="rId5"/>
          <a:stretch>
            <a:fillRect/>
          </a:stretch>
        </p:blipFill>
        <p:spPr>
          <a:xfrm>
            <a:off x="4148959" y="6049498"/>
            <a:ext cx="1494614" cy="650596"/>
          </a:xfrm>
          <a:prstGeom prst="rect">
            <a:avLst/>
          </a:prstGeom>
        </p:spPr>
      </p:pic>
      <p:pic>
        <p:nvPicPr>
          <p:cNvPr id="11" name="Picture 10" descr="Graphical user interface, text&#10;&#10;Description automatically generated">
            <a:extLst>
              <a:ext uri="{FF2B5EF4-FFF2-40B4-BE49-F238E27FC236}">
                <a16:creationId xmlns:a16="http://schemas.microsoft.com/office/drawing/2014/main" id="{B82C7996-5C43-478C-9343-DDEEEE13464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9662" y="5952511"/>
            <a:ext cx="3653987" cy="786116"/>
          </a:xfrm>
          <a:prstGeom prst="rect">
            <a:avLst/>
          </a:prstGeom>
        </p:spPr>
      </p:pic>
      <p:sp>
        <p:nvSpPr>
          <p:cNvPr id="12" name="TextBox 11">
            <a:extLst>
              <a:ext uri="{FF2B5EF4-FFF2-40B4-BE49-F238E27FC236}">
                <a16:creationId xmlns:a16="http://schemas.microsoft.com/office/drawing/2014/main" id="{59DF9FFB-22F2-42FA-B35A-DC890DFDB8A4}"/>
              </a:ext>
            </a:extLst>
          </p:cNvPr>
          <p:cNvSpPr txBox="1"/>
          <p:nvPr userDrawn="1"/>
        </p:nvSpPr>
        <p:spPr>
          <a:xfrm>
            <a:off x="9963887" y="6363090"/>
            <a:ext cx="2078451" cy="307777"/>
          </a:xfrm>
          <a:prstGeom prst="rect">
            <a:avLst/>
          </a:prstGeom>
          <a:noFill/>
        </p:spPr>
        <p:txBody>
          <a:bodyPr wrap="square" rtlCol="0">
            <a:spAutoFit/>
          </a:bodyPr>
          <a:lstStyle/>
          <a:p>
            <a:pPr algn="r"/>
            <a:r>
              <a:rPr lang="en-CA" sz="1400" dirty="0">
                <a:solidFill>
                  <a:srgbClr val="40008D"/>
                </a:solidFill>
                <a:latin typeface="Poppins" panose="00000500000000000000" pitchFamily="2" charset="0"/>
                <a:cs typeface="Poppins" panose="00000500000000000000" pitchFamily="2" charset="0"/>
              </a:rPr>
              <a:t>www.smho-smso.ca</a:t>
            </a:r>
          </a:p>
        </p:txBody>
      </p:sp>
      <p:cxnSp>
        <p:nvCxnSpPr>
          <p:cNvPr id="14" name="Straight Connector 13">
            <a:extLst>
              <a:ext uri="{FF2B5EF4-FFF2-40B4-BE49-F238E27FC236}">
                <a16:creationId xmlns:a16="http://schemas.microsoft.com/office/drawing/2014/main" id="{04D92E42-A2B1-4A2C-B12B-E3CCC2B3C28B}"/>
              </a:ext>
            </a:extLst>
          </p:cNvPr>
          <p:cNvCxnSpPr>
            <a:cxnSpLocks/>
          </p:cNvCxnSpPr>
          <p:nvPr userDrawn="1"/>
        </p:nvCxnSpPr>
        <p:spPr>
          <a:xfrm>
            <a:off x="3881535"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54A6D32-1A80-4741-A6F2-719DD4C1BD48}"/>
              </a:ext>
            </a:extLst>
          </p:cNvPr>
          <p:cNvCxnSpPr>
            <a:cxnSpLocks/>
          </p:cNvCxnSpPr>
          <p:nvPr userDrawn="1"/>
        </p:nvCxnSpPr>
        <p:spPr>
          <a:xfrm>
            <a:off x="5908986"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3A860AA-19F0-436A-A907-6CAB1189E8D8}"/>
              </a:ext>
            </a:extLst>
          </p:cNvPr>
          <p:cNvCxnSpPr>
            <a:cxnSpLocks/>
          </p:cNvCxnSpPr>
          <p:nvPr userDrawn="1"/>
        </p:nvCxnSpPr>
        <p:spPr>
          <a:xfrm>
            <a:off x="7936437"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129BE00-0EA3-41ED-98A2-8A2D76187149}"/>
              </a:ext>
            </a:extLst>
          </p:cNvPr>
          <p:cNvCxnSpPr>
            <a:cxnSpLocks/>
          </p:cNvCxnSpPr>
          <p:nvPr userDrawn="1"/>
        </p:nvCxnSpPr>
        <p:spPr>
          <a:xfrm>
            <a:off x="9963888"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48156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graphicFrame>
        <p:nvGraphicFramePr>
          <p:cNvPr id="7" name="Table 8">
            <a:extLst>
              <a:ext uri="{FF2B5EF4-FFF2-40B4-BE49-F238E27FC236}">
                <a16:creationId xmlns:a16="http://schemas.microsoft.com/office/drawing/2014/main" id="{A8B38699-E323-40CA-87C1-A6B9EED53295}"/>
              </a:ext>
            </a:extLst>
          </p:cNvPr>
          <p:cNvGraphicFramePr>
            <a:graphicFrameLocks noGrp="1"/>
          </p:cNvGraphicFramePr>
          <p:nvPr userDrawn="1">
            <p:extLst>
              <p:ext uri="{D42A27DB-BD31-4B8C-83A1-F6EECF244321}">
                <p14:modId xmlns:p14="http://schemas.microsoft.com/office/powerpoint/2010/main" val="2303267007"/>
              </p:ext>
            </p:extLst>
          </p:nvPr>
        </p:nvGraphicFramePr>
        <p:xfrm>
          <a:off x="2032000" y="1619211"/>
          <a:ext cx="8128000" cy="4171572"/>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530733245"/>
                    </a:ext>
                  </a:extLst>
                </a:gridCol>
                <a:gridCol w="4064000">
                  <a:extLst>
                    <a:ext uri="{9D8B030D-6E8A-4147-A177-3AD203B41FA5}">
                      <a16:colId xmlns:a16="http://schemas.microsoft.com/office/drawing/2014/main" val="2929008401"/>
                    </a:ext>
                  </a:extLst>
                </a:gridCol>
              </a:tblGrid>
              <a:tr h="2085786">
                <a:tc>
                  <a:txBody>
                    <a:bodyPr/>
                    <a:lstStyle/>
                    <a:p>
                      <a:r>
                        <a:rPr lang="en-CA" sz="2000" dirty="0">
                          <a:solidFill>
                            <a:srgbClr val="44237D"/>
                          </a:solidFill>
                          <a:latin typeface="Poppins" panose="00000500000000000000" pitchFamily="2" charset="0"/>
                          <a:ea typeface="Roboto" pitchFamily="2" charset="0"/>
                          <a:cs typeface="Poppins" panose="00000500000000000000" pitchFamily="2" charset="0"/>
                        </a:rPr>
                        <a:t>A </a:t>
                      </a:r>
                    </a:p>
                    <a:p>
                      <a:pPr marL="0" indent="0">
                        <a:buFont typeface="Arial" panose="020B0604020202020204" pitchFamily="34" charset="0"/>
                        <a:buNone/>
                      </a:pPr>
                      <a:r>
                        <a:rPr lang="en-CA" sz="1800" b="0" i="0" kern="1200" dirty="0">
                          <a:solidFill>
                            <a:schemeClr val="tx1">
                              <a:lumMod val="75000"/>
                              <a:lumOff val="25000"/>
                            </a:schemeClr>
                          </a:solidFill>
                          <a:effectLst/>
                          <a:latin typeface="Roboto" pitchFamily="2" charset="0"/>
                          <a:ea typeface="Roboto" pitchFamily="2" charset="0"/>
                          <a:cs typeface="+mn-cs"/>
                        </a:rPr>
                        <a:t>content</a:t>
                      </a:r>
                      <a:r>
                        <a:rPr lang="en-CA" sz="1800" b="0" kern="1200" dirty="0">
                          <a:solidFill>
                            <a:schemeClr val="tx1"/>
                          </a:solidFill>
                          <a:effectLst/>
                          <a:latin typeface="Roboto" pitchFamily="2" charset="0"/>
                          <a:ea typeface="Roboto" pitchFamily="2" charset="0"/>
                          <a:cs typeface="+mn-cs"/>
                        </a:rPr>
                        <a:t>.</a:t>
                      </a:r>
                      <a:endParaRPr lang="en-CA" dirty="0">
                        <a:solidFill>
                          <a:schemeClr val="tx1">
                            <a:lumMod val="75000"/>
                            <a:lumOff val="25000"/>
                          </a:schemeClr>
                        </a:solidFill>
                        <a:latin typeface="Roboto" pitchFamily="2" charset="0"/>
                        <a:ea typeface="Roboto" pitchFamily="2" charset="0"/>
                      </a:endParaRPr>
                    </a:p>
                  </a:txBody>
                  <a:tcPr>
                    <a:lnL w="28575" cap="flat" cmpd="sng" algn="ctr">
                      <a:solidFill>
                        <a:srgbClr val="44237D"/>
                      </a:solidFill>
                      <a:prstDash val="solid"/>
                      <a:round/>
                      <a:headEnd type="none" w="med" len="med"/>
                      <a:tailEnd type="none" w="med" len="med"/>
                    </a:lnL>
                    <a:lnR w="28575" cap="flat" cmpd="sng" algn="ctr">
                      <a:solidFill>
                        <a:srgbClr val="0071BB"/>
                      </a:solidFill>
                      <a:prstDash val="solid"/>
                      <a:round/>
                      <a:headEnd type="none" w="med" len="med"/>
                      <a:tailEnd type="none" w="med" len="med"/>
                    </a:lnR>
                    <a:lnT w="28575" cap="flat" cmpd="sng" algn="ctr">
                      <a:solidFill>
                        <a:srgbClr val="44237D"/>
                      </a:solidFill>
                      <a:prstDash val="solid"/>
                      <a:round/>
                      <a:headEnd type="none" w="med" len="med"/>
                      <a:tailEnd type="none" w="med" len="med"/>
                    </a:lnT>
                    <a:lnB w="28575" cap="flat" cmpd="sng" algn="ctr">
                      <a:solidFill>
                        <a:srgbClr val="277F34"/>
                      </a:solidFill>
                      <a:prstDash val="solid"/>
                      <a:round/>
                      <a:headEnd type="none" w="med" len="med"/>
                      <a:tailEnd type="none" w="med" len="med"/>
                    </a:lnB>
                    <a:noFill/>
                  </a:tcPr>
                </a:tc>
                <a:tc>
                  <a:txBody>
                    <a:bodyPr/>
                    <a:lstStyle/>
                    <a:p>
                      <a:r>
                        <a:rPr lang="en-CA" sz="1800" dirty="0">
                          <a:solidFill>
                            <a:srgbClr val="0071BB"/>
                          </a:solidFill>
                          <a:latin typeface="Poppins" panose="00000500000000000000" pitchFamily="2" charset="0"/>
                          <a:ea typeface="Roboto" pitchFamily="2" charset="0"/>
                          <a:cs typeface="Poppins" panose="00000500000000000000" pitchFamily="2" charset="0"/>
                        </a:rPr>
                        <a:t>B</a:t>
                      </a:r>
                    </a:p>
                    <a:p>
                      <a:r>
                        <a:rPr lang="en-CA" sz="1800" b="0" i="0" kern="1200" dirty="0">
                          <a:solidFill>
                            <a:schemeClr val="tx1">
                              <a:lumMod val="75000"/>
                              <a:lumOff val="25000"/>
                            </a:schemeClr>
                          </a:solidFill>
                          <a:effectLst/>
                          <a:latin typeface="Roboto" pitchFamily="2" charset="0"/>
                          <a:ea typeface="Roboto" pitchFamily="2" charset="0"/>
                          <a:cs typeface="+mn-cs"/>
                        </a:rPr>
                        <a:t>content.</a:t>
                      </a:r>
                    </a:p>
                  </a:txBody>
                  <a:tcPr>
                    <a:lnL w="28575" cap="flat" cmpd="sng" algn="ctr">
                      <a:solidFill>
                        <a:srgbClr val="0071BB"/>
                      </a:solidFill>
                      <a:prstDash val="solid"/>
                      <a:round/>
                      <a:headEnd type="none" w="med" len="med"/>
                      <a:tailEnd type="none" w="med" len="med"/>
                    </a:lnL>
                    <a:lnR w="28575" cap="flat" cmpd="sng" algn="ctr">
                      <a:solidFill>
                        <a:srgbClr val="0071BB"/>
                      </a:solidFill>
                      <a:prstDash val="solid"/>
                      <a:round/>
                      <a:headEnd type="none" w="med" len="med"/>
                      <a:tailEnd type="none" w="med" len="med"/>
                    </a:lnR>
                    <a:lnT w="28575" cap="flat" cmpd="sng" algn="ctr">
                      <a:solidFill>
                        <a:srgbClr val="0071BB"/>
                      </a:solidFill>
                      <a:prstDash val="solid"/>
                      <a:round/>
                      <a:headEnd type="none" w="med" len="med"/>
                      <a:tailEnd type="none" w="med" len="med"/>
                    </a:lnT>
                    <a:lnB w="28575" cap="flat" cmpd="sng" algn="ctr">
                      <a:solidFill>
                        <a:srgbClr val="44237D"/>
                      </a:solidFill>
                      <a:prstDash val="solid"/>
                      <a:round/>
                      <a:headEnd type="none" w="med" len="med"/>
                      <a:tailEnd type="none" w="med" len="med"/>
                    </a:lnB>
                    <a:solidFill>
                      <a:srgbClr val="0071BB">
                        <a:alpha val="20000"/>
                      </a:srgbClr>
                    </a:solidFill>
                  </a:tcPr>
                </a:tc>
                <a:extLst>
                  <a:ext uri="{0D108BD9-81ED-4DB2-BD59-A6C34878D82A}">
                    <a16:rowId xmlns:a16="http://schemas.microsoft.com/office/drawing/2014/main" val="4122272445"/>
                  </a:ext>
                </a:extLst>
              </a:tr>
              <a:tr h="2085786">
                <a:tc>
                  <a:txBody>
                    <a:bodyPr/>
                    <a:lstStyle/>
                    <a:p>
                      <a:r>
                        <a:rPr lang="en-CA" sz="1800" b="1" dirty="0">
                          <a:solidFill>
                            <a:srgbClr val="277F34"/>
                          </a:solidFill>
                          <a:latin typeface="Poppins" panose="00000500000000000000" pitchFamily="2" charset="0"/>
                          <a:ea typeface="Roboto" pitchFamily="2" charset="0"/>
                          <a:cs typeface="Poppins" panose="00000500000000000000" pitchFamily="2" charset="0"/>
                        </a:rPr>
                        <a:t>C</a:t>
                      </a:r>
                    </a:p>
                    <a:p>
                      <a:r>
                        <a:rPr lang="en-CA" sz="1800" b="0" i="0" kern="1200" dirty="0">
                          <a:solidFill>
                            <a:schemeClr val="tx1">
                              <a:lumMod val="75000"/>
                              <a:lumOff val="25000"/>
                            </a:schemeClr>
                          </a:solidFill>
                          <a:effectLst/>
                          <a:latin typeface="Roboto" pitchFamily="2" charset="0"/>
                          <a:ea typeface="Roboto" pitchFamily="2" charset="0"/>
                          <a:cs typeface="+mn-cs"/>
                        </a:rPr>
                        <a:t>content.</a:t>
                      </a:r>
                    </a:p>
                  </a:txBody>
                  <a:tcPr>
                    <a:lnL w="28575" cap="flat" cmpd="sng" algn="ctr">
                      <a:solidFill>
                        <a:srgbClr val="277F34"/>
                      </a:solidFill>
                      <a:prstDash val="solid"/>
                      <a:round/>
                      <a:headEnd type="none" w="med" len="med"/>
                      <a:tailEnd type="none" w="med" len="med"/>
                    </a:lnL>
                    <a:lnR w="28575" cap="flat" cmpd="sng" algn="ctr">
                      <a:solidFill>
                        <a:srgbClr val="44237D"/>
                      </a:solidFill>
                      <a:prstDash val="solid"/>
                      <a:round/>
                      <a:headEnd type="none" w="med" len="med"/>
                      <a:tailEnd type="none" w="med" len="med"/>
                    </a:lnR>
                    <a:lnT w="28575" cap="flat" cmpd="sng" algn="ctr">
                      <a:solidFill>
                        <a:srgbClr val="277F34"/>
                      </a:solidFill>
                      <a:prstDash val="solid"/>
                      <a:round/>
                      <a:headEnd type="none" w="med" len="med"/>
                      <a:tailEnd type="none" w="med" len="med"/>
                    </a:lnT>
                    <a:lnB w="28575" cap="flat" cmpd="sng" algn="ctr">
                      <a:solidFill>
                        <a:srgbClr val="277F34"/>
                      </a:solidFill>
                      <a:prstDash val="solid"/>
                      <a:round/>
                      <a:headEnd type="none" w="med" len="med"/>
                      <a:tailEnd type="none" w="med" len="med"/>
                    </a:lnB>
                    <a:solidFill>
                      <a:srgbClr val="277F34">
                        <a:alpha val="20000"/>
                      </a:srgbClr>
                    </a:solidFill>
                  </a:tcPr>
                </a:tc>
                <a:tc>
                  <a:txBody>
                    <a:bodyPr/>
                    <a:lstStyle/>
                    <a:p>
                      <a:r>
                        <a:rPr lang="en-CA" sz="1800" b="1" dirty="0">
                          <a:solidFill>
                            <a:srgbClr val="44237D"/>
                          </a:solidFill>
                          <a:latin typeface="Poppins" panose="00000500000000000000" pitchFamily="2" charset="0"/>
                          <a:ea typeface="Roboto" pitchFamily="2" charset="0"/>
                          <a:cs typeface="Poppins" panose="00000500000000000000" pitchFamily="2" charset="0"/>
                        </a:rPr>
                        <a:t>D</a:t>
                      </a:r>
                    </a:p>
                    <a:p>
                      <a:pPr marL="0" algn="l" defTabSz="914400" rtl="0" eaLnBrk="1" latinLnBrk="0" hangingPunct="1"/>
                      <a:r>
                        <a:rPr lang="en-CA" sz="1800" b="0" i="0" kern="1200" dirty="0">
                          <a:solidFill>
                            <a:schemeClr val="tx1">
                              <a:lumMod val="75000"/>
                              <a:lumOff val="25000"/>
                            </a:schemeClr>
                          </a:solidFill>
                          <a:effectLst/>
                          <a:latin typeface="Roboto" pitchFamily="2" charset="0"/>
                          <a:ea typeface="Roboto" pitchFamily="2" charset="0"/>
                          <a:cs typeface="+mn-cs"/>
                        </a:rPr>
                        <a:t>content.</a:t>
                      </a:r>
                      <a:endParaRPr lang="en-US" sz="1800" b="0" i="0" kern="1200" dirty="0">
                        <a:solidFill>
                          <a:schemeClr val="tx1">
                            <a:lumMod val="75000"/>
                            <a:lumOff val="25000"/>
                          </a:schemeClr>
                        </a:solidFill>
                        <a:effectLst/>
                        <a:latin typeface="Roboto" pitchFamily="2" charset="0"/>
                        <a:ea typeface="Roboto" pitchFamily="2" charset="0"/>
                        <a:cs typeface="+mn-cs"/>
                      </a:endParaRPr>
                    </a:p>
                  </a:txBody>
                  <a:tcPr>
                    <a:lnL w="28575" cap="flat" cmpd="sng" algn="ctr">
                      <a:solidFill>
                        <a:srgbClr val="44237D"/>
                      </a:solidFill>
                      <a:prstDash val="solid"/>
                      <a:round/>
                      <a:headEnd type="none" w="med" len="med"/>
                      <a:tailEnd type="none" w="med" len="med"/>
                    </a:lnL>
                    <a:lnR w="28575" cap="flat" cmpd="sng" algn="ctr">
                      <a:solidFill>
                        <a:srgbClr val="44237D"/>
                      </a:solidFill>
                      <a:prstDash val="solid"/>
                      <a:round/>
                      <a:headEnd type="none" w="med" len="med"/>
                      <a:tailEnd type="none" w="med" len="med"/>
                    </a:lnR>
                    <a:lnT w="28575" cap="flat" cmpd="sng" algn="ctr">
                      <a:solidFill>
                        <a:srgbClr val="44237D"/>
                      </a:solidFill>
                      <a:prstDash val="solid"/>
                      <a:round/>
                      <a:headEnd type="none" w="med" len="med"/>
                      <a:tailEnd type="none" w="med" len="med"/>
                    </a:lnT>
                    <a:lnB w="28575" cap="flat" cmpd="sng" algn="ctr">
                      <a:solidFill>
                        <a:srgbClr val="44237D"/>
                      </a:solidFill>
                      <a:prstDash val="solid"/>
                      <a:round/>
                      <a:headEnd type="none" w="med" len="med"/>
                      <a:tailEnd type="none" w="med" len="med"/>
                    </a:lnB>
                    <a:solidFill>
                      <a:srgbClr val="44237D">
                        <a:alpha val="20000"/>
                      </a:srgbClr>
                    </a:solidFill>
                  </a:tcPr>
                </a:tc>
                <a:extLst>
                  <a:ext uri="{0D108BD9-81ED-4DB2-BD59-A6C34878D82A}">
                    <a16:rowId xmlns:a16="http://schemas.microsoft.com/office/drawing/2014/main" val="1950487028"/>
                  </a:ext>
                </a:extLst>
              </a:tr>
            </a:tbl>
          </a:graphicData>
        </a:graphic>
      </p:graphicFrame>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sp>
        <p:nvSpPr>
          <p:cNvPr id="12" name="Title 1">
            <a:extLst>
              <a:ext uri="{FF2B5EF4-FFF2-40B4-BE49-F238E27FC236}">
                <a16:creationId xmlns:a16="http://schemas.microsoft.com/office/drawing/2014/main" id="{E6DA88D2-A7F8-4431-968A-D60B344095A1}"/>
              </a:ext>
            </a:extLst>
          </p:cNvPr>
          <p:cNvSpPr txBox="1">
            <a:spLocks noGrp="1"/>
          </p:cNvSpPr>
          <p:nvPr>
            <p:ph type="title" idx="4294967295"/>
          </p:nvPr>
        </p:nvSpPr>
        <p:spPr>
          <a:xfrm>
            <a:off x="2032000" y="995731"/>
            <a:ext cx="6234282" cy="52389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CA" sz="3200" b="0" i="0" u="none" strike="noStrike" kern="1200" cap="none" spc="0" normalizeH="0" baseline="0" noProof="0" dirty="0">
                <a:ln>
                  <a:noFill/>
                </a:ln>
                <a:solidFill>
                  <a:srgbClr val="44237D"/>
                </a:solidFill>
                <a:effectLst/>
                <a:uLnTx/>
                <a:uFillTx/>
                <a:latin typeface="Poppins" panose="00000500000000000000" pitchFamily="2" charset="0"/>
                <a:ea typeface="+mj-ea"/>
                <a:cs typeface="Poppins" panose="00000500000000000000" pitchFamily="2" charset="0"/>
              </a:rPr>
              <a:t>Choose</a:t>
            </a:r>
          </a:p>
        </p:txBody>
      </p:sp>
      <p:pic>
        <p:nvPicPr>
          <p:cNvPr id="6" name="Picture 5">
            <a:extLst>
              <a:ext uri="{FF2B5EF4-FFF2-40B4-BE49-F238E27FC236}">
                <a16:creationId xmlns:a16="http://schemas.microsoft.com/office/drawing/2014/main" id="{11164BF1-65E8-C0F3-878B-E3D28E0AC79C}"/>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3084095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graphicFrame>
        <p:nvGraphicFramePr>
          <p:cNvPr id="7" name="Table 8">
            <a:extLst>
              <a:ext uri="{FF2B5EF4-FFF2-40B4-BE49-F238E27FC236}">
                <a16:creationId xmlns:a16="http://schemas.microsoft.com/office/drawing/2014/main" id="{A8B38699-E323-40CA-87C1-A6B9EED53295}"/>
              </a:ext>
            </a:extLst>
          </p:cNvPr>
          <p:cNvGraphicFramePr>
            <a:graphicFrameLocks noGrp="1"/>
          </p:cNvGraphicFramePr>
          <p:nvPr userDrawn="1">
            <p:extLst>
              <p:ext uri="{D42A27DB-BD31-4B8C-83A1-F6EECF244321}">
                <p14:modId xmlns:p14="http://schemas.microsoft.com/office/powerpoint/2010/main" val="3555640107"/>
              </p:ext>
            </p:extLst>
          </p:nvPr>
        </p:nvGraphicFramePr>
        <p:xfrm>
          <a:off x="1828800" y="2049338"/>
          <a:ext cx="8127999" cy="2085786"/>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530733245"/>
                    </a:ext>
                  </a:extLst>
                </a:gridCol>
                <a:gridCol w="2709333">
                  <a:extLst>
                    <a:ext uri="{9D8B030D-6E8A-4147-A177-3AD203B41FA5}">
                      <a16:colId xmlns:a16="http://schemas.microsoft.com/office/drawing/2014/main" val="2929008401"/>
                    </a:ext>
                  </a:extLst>
                </a:gridCol>
                <a:gridCol w="2709333">
                  <a:extLst>
                    <a:ext uri="{9D8B030D-6E8A-4147-A177-3AD203B41FA5}">
                      <a16:colId xmlns:a16="http://schemas.microsoft.com/office/drawing/2014/main" val="2145752048"/>
                    </a:ext>
                  </a:extLst>
                </a:gridCol>
              </a:tblGrid>
              <a:tr h="2085786">
                <a:tc>
                  <a:txBody>
                    <a:bodyPr/>
                    <a:lstStyle/>
                    <a:p>
                      <a:r>
                        <a:rPr lang="en-CA" sz="2000" b="1" dirty="0">
                          <a:solidFill>
                            <a:srgbClr val="277F34"/>
                          </a:solidFill>
                          <a:latin typeface="Poppins" panose="00000500000000000000" pitchFamily="2" charset="0"/>
                          <a:ea typeface="Roboto" pitchFamily="2" charset="0"/>
                          <a:cs typeface="Poppins" panose="00000500000000000000" pitchFamily="2" charset="0"/>
                        </a:rPr>
                        <a:t>C</a:t>
                      </a:r>
                    </a:p>
                    <a:p>
                      <a:pPr marL="0" indent="0">
                        <a:buFont typeface="Arial" panose="020B0604020202020204" pitchFamily="34" charset="0"/>
                        <a:buNone/>
                      </a:pPr>
                      <a:r>
                        <a:rPr lang="en-CA" sz="1800" b="0" i="0" kern="1200" dirty="0">
                          <a:solidFill>
                            <a:schemeClr val="tx1">
                              <a:lumMod val="75000"/>
                              <a:lumOff val="25000"/>
                            </a:schemeClr>
                          </a:solidFill>
                          <a:effectLst/>
                          <a:latin typeface="Roboto" pitchFamily="2" charset="0"/>
                          <a:ea typeface="Roboto" pitchFamily="2" charset="0"/>
                          <a:cs typeface="+mn-cs"/>
                        </a:rPr>
                        <a:t>content</a:t>
                      </a:r>
                      <a:r>
                        <a:rPr lang="en-CA" sz="1800" b="0" kern="1200" dirty="0">
                          <a:solidFill>
                            <a:schemeClr val="tx1"/>
                          </a:solidFill>
                          <a:effectLst/>
                          <a:latin typeface="Roboto" pitchFamily="2" charset="0"/>
                          <a:ea typeface="Roboto" pitchFamily="2" charset="0"/>
                          <a:cs typeface="+mn-cs"/>
                        </a:rPr>
                        <a:t>.</a:t>
                      </a:r>
                      <a:endParaRPr lang="en-CA" dirty="0">
                        <a:solidFill>
                          <a:schemeClr val="tx1">
                            <a:lumMod val="75000"/>
                            <a:lumOff val="25000"/>
                          </a:schemeClr>
                        </a:solidFill>
                        <a:latin typeface="Roboto" pitchFamily="2" charset="0"/>
                        <a:ea typeface="Roboto" pitchFamily="2" charset="0"/>
                      </a:endParaRPr>
                    </a:p>
                  </a:txBody>
                  <a:tcPr>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77F34">
                        <a:alpha val="20000"/>
                      </a:srgbClr>
                    </a:solidFill>
                  </a:tcPr>
                </a:tc>
                <a:tc>
                  <a:txBody>
                    <a:bodyPr/>
                    <a:lstStyle/>
                    <a:p>
                      <a:r>
                        <a:rPr lang="en-CA" sz="1800" dirty="0">
                          <a:solidFill>
                            <a:srgbClr val="0071BB"/>
                          </a:solidFill>
                          <a:latin typeface="Poppins" panose="00000500000000000000" pitchFamily="2" charset="0"/>
                          <a:ea typeface="Roboto" pitchFamily="2" charset="0"/>
                          <a:cs typeface="Poppins" panose="00000500000000000000" pitchFamily="2" charset="0"/>
                        </a:rPr>
                        <a:t>B</a:t>
                      </a:r>
                    </a:p>
                    <a:p>
                      <a:r>
                        <a:rPr lang="en-CA" sz="1800" b="0" i="0" kern="1200" dirty="0">
                          <a:solidFill>
                            <a:schemeClr val="tx1">
                              <a:lumMod val="75000"/>
                              <a:lumOff val="25000"/>
                            </a:schemeClr>
                          </a:solidFill>
                          <a:effectLst/>
                          <a:latin typeface="Roboto" pitchFamily="2" charset="0"/>
                          <a:ea typeface="Roboto" pitchFamily="2" charset="0"/>
                          <a:cs typeface="+mn-cs"/>
                        </a:rPr>
                        <a:t>content.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B">
                        <a:alpha val="2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800" b="1" dirty="0">
                          <a:solidFill>
                            <a:srgbClr val="44237D"/>
                          </a:solidFill>
                          <a:latin typeface="Poppins" panose="00000500000000000000" pitchFamily="2" charset="0"/>
                          <a:ea typeface="Roboto" pitchFamily="2" charset="0"/>
                          <a:cs typeface="Poppins" panose="00000500000000000000" pitchFamily="2" charset="0"/>
                        </a:rPr>
                        <a:t>D</a:t>
                      </a:r>
                    </a:p>
                    <a:p>
                      <a:r>
                        <a:rPr lang="en-CA" sz="1800" b="0" i="0" kern="1200" dirty="0">
                          <a:solidFill>
                            <a:schemeClr val="tx1">
                              <a:lumMod val="75000"/>
                              <a:lumOff val="25000"/>
                            </a:schemeClr>
                          </a:solidFill>
                          <a:effectLst/>
                          <a:latin typeface="Roboto" pitchFamily="2" charset="0"/>
                          <a:ea typeface="Roboto" pitchFamily="2" charset="0"/>
                          <a:cs typeface="+mn-cs"/>
                        </a:rPr>
                        <a:t>content</a:t>
                      </a:r>
                    </a:p>
                  </a:txBody>
                  <a:tcPr>
                    <a:lnL w="1270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4237D">
                        <a:alpha val="20000"/>
                      </a:srgbClr>
                    </a:solidFill>
                  </a:tcPr>
                </a:tc>
                <a:extLst>
                  <a:ext uri="{0D108BD9-81ED-4DB2-BD59-A6C34878D82A}">
                    <a16:rowId xmlns:a16="http://schemas.microsoft.com/office/drawing/2014/main" val="4122272445"/>
                  </a:ext>
                </a:extLst>
              </a:tr>
            </a:tbl>
          </a:graphicData>
        </a:graphic>
      </p:graphicFrame>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sp>
        <p:nvSpPr>
          <p:cNvPr id="12" name="Title 1">
            <a:extLst>
              <a:ext uri="{FF2B5EF4-FFF2-40B4-BE49-F238E27FC236}">
                <a16:creationId xmlns:a16="http://schemas.microsoft.com/office/drawing/2014/main" id="{E6DA88D2-A7F8-4431-968A-D60B344095A1}"/>
              </a:ext>
            </a:extLst>
          </p:cNvPr>
          <p:cNvSpPr txBox="1">
            <a:spLocks noGrp="1"/>
          </p:cNvSpPr>
          <p:nvPr>
            <p:ph type="title" idx="4294967295"/>
          </p:nvPr>
        </p:nvSpPr>
        <p:spPr>
          <a:xfrm>
            <a:off x="2032000" y="995731"/>
            <a:ext cx="6234282" cy="52389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CA" sz="3200" b="0" i="0" u="none" strike="noStrike" kern="1200" cap="none" spc="0" normalizeH="0" baseline="0" noProof="0" dirty="0">
                <a:ln>
                  <a:noFill/>
                </a:ln>
                <a:solidFill>
                  <a:srgbClr val="44237D"/>
                </a:solidFill>
                <a:effectLst/>
                <a:uLnTx/>
                <a:uFillTx/>
                <a:latin typeface="Poppins" panose="00000500000000000000" pitchFamily="2" charset="0"/>
                <a:ea typeface="+mj-ea"/>
                <a:cs typeface="Poppins" panose="00000500000000000000" pitchFamily="2" charset="0"/>
              </a:rPr>
              <a:t>Choose</a:t>
            </a:r>
          </a:p>
        </p:txBody>
      </p:sp>
      <p:pic>
        <p:nvPicPr>
          <p:cNvPr id="6" name="Picture 5">
            <a:extLst>
              <a:ext uri="{FF2B5EF4-FFF2-40B4-BE49-F238E27FC236}">
                <a16:creationId xmlns:a16="http://schemas.microsoft.com/office/drawing/2014/main" id="{316CF935-36AA-6A73-3DC0-A8245CD011DD}"/>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38741692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pic>
        <p:nvPicPr>
          <p:cNvPr id="6" name="Picture 5">
            <a:extLst>
              <a:ext uri="{FF2B5EF4-FFF2-40B4-BE49-F238E27FC236}">
                <a16:creationId xmlns:a16="http://schemas.microsoft.com/office/drawing/2014/main" id="{931EB423-87FD-A5BD-9745-504BB67A477D}"/>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3121610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1931660"/>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995731"/>
            <a:ext cx="10515600" cy="825547"/>
          </a:xfrm>
        </p:spPr>
        <p:txBody>
          <a:bodyPr vert="horz" lIns="91440" tIns="45720" rIns="91440" bIns="45720" rtlCol="0" anchor="ctr">
            <a:normAutofit/>
          </a:bodyPr>
          <a:lstStyle>
            <a:lvl1pPr>
              <a:defRPr lang="en-CA" sz="4000" b="1">
                <a:solidFill>
                  <a:srgbClr val="298032"/>
                </a:solidFill>
                <a:latin typeface="Arial" panose="020B0604020202020204" pitchFamily="34" charset="0"/>
                <a:cs typeface="Arial" panose="020B0604020202020204" pitchFamily="34" charset="0"/>
              </a:defRPr>
            </a:lvl1pPr>
          </a:lstStyle>
          <a:p>
            <a:pPr lvl="0"/>
            <a:r>
              <a:rPr lang="en-US" dirty="0"/>
              <a:t>Click to edit Master title style</a:t>
            </a:r>
            <a:endParaRPr lang="en-CA" dirty="0"/>
          </a:p>
        </p:txBody>
      </p:sp>
      <p:sp>
        <p:nvSpPr>
          <p:cNvPr id="5" name="Text Placeholder 4">
            <a:extLst>
              <a:ext uri="{FF2B5EF4-FFF2-40B4-BE49-F238E27FC236}">
                <a16:creationId xmlns:a16="http://schemas.microsoft.com/office/drawing/2014/main" id="{83278D16-25EC-4369-A564-C8A2AB884339}"/>
              </a:ext>
            </a:extLst>
          </p:cNvPr>
          <p:cNvSpPr>
            <a:spLocks noGrp="1"/>
          </p:cNvSpPr>
          <p:nvPr>
            <p:ph type="body" sz="quarter" idx="10"/>
          </p:nvPr>
        </p:nvSpPr>
        <p:spPr>
          <a:xfrm>
            <a:off x="61679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dirty="0"/>
              <a:t>Click to edit Master text styles</a:t>
            </a:r>
          </a:p>
        </p:txBody>
      </p:sp>
      <p:sp>
        <p:nvSpPr>
          <p:cNvPr id="14" name="Text Placeholder 4">
            <a:extLst>
              <a:ext uri="{FF2B5EF4-FFF2-40B4-BE49-F238E27FC236}">
                <a16:creationId xmlns:a16="http://schemas.microsoft.com/office/drawing/2014/main" id="{667DC4D7-7AC7-4C48-8E25-4D8FF58C51BD}"/>
              </a:ext>
            </a:extLst>
          </p:cNvPr>
          <p:cNvSpPr>
            <a:spLocks noGrp="1"/>
          </p:cNvSpPr>
          <p:nvPr>
            <p:ph type="body" sz="quarter" idx="11"/>
          </p:nvPr>
        </p:nvSpPr>
        <p:spPr>
          <a:xfrm>
            <a:off x="444156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dirty="0"/>
              <a:t>Click to edit Master text styles</a:t>
            </a:r>
          </a:p>
        </p:txBody>
      </p:sp>
      <p:sp>
        <p:nvSpPr>
          <p:cNvPr id="15" name="Text Placeholder 4">
            <a:extLst>
              <a:ext uri="{FF2B5EF4-FFF2-40B4-BE49-F238E27FC236}">
                <a16:creationId xmlns:a16="http://schemas.microsoft.com/office/drawing/2014/main" id="{E4378503-3BD4-451C-ADCB-F8AFE58D6BF2}"/>
              </a:ext>
            </a:extLst>
          </p:cNvPr>
          <p:cNvSpPr>
            <a:spLocks noGrp="1"/>
          </p:cNvSpPr>
          <p:nvPr>
            <p:ph type="body" sz="quarter" idx="12"/>
          </p:nvPr>
        </p:nvSpPr>
        <p:spPr>
          <a:xfrm>
            <a:off x="826633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dirty="0"/>
              <a:t>Click to edit Master text styles</a:t>
            </a:r>
          </a:p>
        </p:txBody>
      </p:sp>
      <p:pic>
        <p:nvPicPr>
          <p:cNvPr id="8" name="Picture 7">
            <a:extLst>
              <a:ext uri="{FF2B5EF4-FFF2-40B4-BE49-F238E27FC236}">
                <a16:creationId xmlns:a16="http://schemas.microsoft.com/office/drawing/2014/main" id="{485F6687-6F65-2E10-20A5-0BC3B1EBA036}"/>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324922214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430174"/>
            <a:ext cx="1988596" cy="427825"/>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2546516"/>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1488346"/>
            <a:ext cx="10515600" cy="825547"/>
          </a:xfrm>
        </p:spPr>
        <p:txBody>
          <a:bodyPr vert="horz" lIns="91440" tIns="45720" rIns="91440" bIns="45720" rtlCol="0" anchor="ctr">
            <a:normAutofit/>
          </a:bodyPr>
          <a:lstStyle>
            <a:lvl1pPr>
              <a:defRPr lang="en-CA" sz="4000" b="1" dirty="0">
                <a:solidFill>
                  <a:srgbClr val="298032"/>
                </a:solidFill>
                <a:latin typeface="Arial" panose="020B0604020202020204" pitchFamily="34" charset="0"/>
                <a:cs typeface="Arial" panose="020B0604020202020204" pitchFamily="34" charset="0"/>
              </a:defRPr>
            </a:lvl1pPr>
          </a:lstStyle>
          <a:p>
            <a:pPr lvl="0"/>
            <a:r>
              <a:rPr lang="en-US" dirty="0"/>
              <a:t>Click to edit Master title style</a:t>
            </a:r>
            <a:endParaRPr lang="en-CA" dirty="0"/>
          </a:p>
        </p:txBody>
      </p:sp>
      <p:sp>
        <p:nvSpPr>
          <p:cNvPr id="5" name="Text Placeholder 4">
            <a:extLst>
              <a:ext uri="{FF2B5EF4-FFF2-40B4-BE49-F238E27FC236}">
                <a16:creationId xmlns:a16="http://schemas.microsoft.com/office/drawing/2014/main" id="{83278D16-25EC-4369-A564-C8A2AB884339}"/>
              </a:ext>
            </a:extLst>
          </p:cNvPr>
          <p:cNvSpPr>
            <a:spLocks noGrp="1"/>
          </p:cNvSpPr>
          <p:nvPr>
            <p:ph type="body" sz="quarter" idx="10"/>
          </p:nvPr>
        </p:nvSpPr>
        <p:spPr>
          <a:xfrm>
            <a:off x="61679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dirty="0"/>
              <a:t>Click to edit Master text styles</a:t>
            </a:r>
          </a:p>
        </p:txBody>
      </p:sp>
      <p:sp>
        <p:nvSpPr>
          <p:cNvPr id="14" name="Text Placeholder 4">
            <a:extLst>
              <a:ext uri="{FF2B5EF4-FFF2-40B4-BE49-F238E27FC236}">
                <a16:creationId xmlns:a16="http://schemas.microsoft.com/office/drawing/2014/main" id="{667DC4D7-7AC7-4C48-8E25-4D8FF58C51BD}"/>
              </a:ext>
            </a:extLst>
          </p:cNvPr>
          <p:cNvSpPr>
            <a:spLocks noGrp="1"/>
          </p:cNvSpPr>
          <p:nvPr>
            <p:ph type="body" sz="quarter" idx="11"/>
          </p:nvPr>
        </p:nvSpPr>
        <p:spPr>
          <a:xfrm>
            <a:off x="444156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dirty="0"/>
              <a:t>Click to edit Master text styles</a:t>
            </a:r>
          </a:p>
        </p:txBody>
      </p:sp>
      <p:sp>
        <p:nvSpPr>
          <p:cNvPr id="15" name="Text Placeholder 4">
            <a:extLst>
              <a:ext uri="{FF2B5EF4-FFF2-40B4-BE49-F238E27FC236}">
                <a16:creationId xmlns:a16="http://schemas.microsoft.com/office/drawing/2014/main" id="{E4378503-3BD4-451C-ADCB-F8AFE58D6BF2}"/>
              </a:ext>
            </a:extLst>
          </p:cNvPr>
          <p:cNvSpPr>
            <a:spLocks noGrp="1"/>
          </p:cNvSpPr>
          <p:nvPr>
            <p:ph type="body" sz="quarter" idx="12"/>
          </p:nvPr>
        </p:nvSpPr>
        <p:spPr>
          <a:xfrm>
            <a:off x="826633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dirty="0"/>
              <a:t>Click to edit Master text styles</a:t>
            </a:r>
          </a:p>
        </p:txBody>
      </p:sp>
      <p:grpSp>
        <p:nvGrpSpPr>
          <p:cNvPr id="2" name="Group 1">
            <a:extLst>
              <a:ext uri="{FF2B5EF4-FFF2-40B4-BE49-F238E27FC236}">
                <a16:creationId xmlns:a16="http://schemas.microsoft.com/office/drawing/2014/main" id="{1E873096-618E-B922-7161-687199C419F5}"/>
              </a:ext>
            </a:extLst>
          </p:cNvPr>
          <p:cNvGrpSpPr/>
          <p:nvPr userDrawn="1"/>
        </p:nvGrpSpPr>
        <p:grpSpPr>
          <a:xfrm>
            <a:off x="0" y="109988"/>
            <a:ext cx="12192000" cy="1058779"/>
            <a:chOff x="0" y="109988"/>
            <a:chExt cx="12192000" cy="1058779"/>
          </a:xfrm>
        </p:grpSpPr>
        <p:sp>
          <p:nvSpPr>
            <p:cNvPr id="4" name="Rectangle 3">
              <a:extLst>
                <a:ext uri="{FF2B5EF4-FFF2-40B4-BE49-F238E27FC236}">
                  <a16:creationId xmlns:a16="http://schemas.microsoft.com/office/drawing/2014/main" id="{2DE736F6-01B3-6445-18F2-2FA5949A6CCC}"/>
                </a:ext>
              </a:extLst>
            </p:cNvPr>
            <p:cNvSpPr/>
            <p:nvPr userDrawn="1"/>
          </p:nvSpPr>
          <p:spPr>
            <a:xfrm>
              <a:off x="1529085" y="109988"/>
              <a:ext cx="5440125" cy="82296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6" name="Picture 5">
              <a:extLst>
                <a:ext uri="{FF2B5EF4-FFF2-40B4-BE49-F238E27FC236}">
                  <a16:creationId xmlns:a16="http://schemas.microsoft.com/office/drawing/2014/main" id="{7EFDB0BC-857E-2E84-A675-A65D57F4377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4297" r="77894"/>
            <a:stretch/>
          </p:blipFill>
          <p:spPr>
            <a:xfrm>
              <a:off x="0" y="109988"/>
              <a:ext cx="1672389" cy="1058779"/>
            </a:xfrm>
            <a:prstGeom prst="rect">
              <a:avLst/>
            </a:prstGeom>
          </p:spPr>
        </p:pic>
        <p:pic>
          <p:nvPicPr>
            <p:cNvPr id="7" name="Picture 6">
              <a:extLst>
                <a:ext uri="{FF2B5EF4-FFF2-40B4-BE49-F238E27FC236}">
                  <a16:creationId xmlns:a16="http://schemas.microsoft.com/office/drawing/2014/main" id="{50B97B08-8C44-BA8B-9247-705179B25197}"/>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40529" r="3856"/>
            <a:stretch/>
          </p:blipFill>
          <p:spPr>
            <a:xfrm>
              <a:off x="6969211" y="109988"/>
              <a:ext cx="5222789" cy="1058779"/>
            </a:xfrm>
            <a:prstGeom prst="rect">
              <a:avLst/>
            </a:prstGeom>
          </p:spPr>
        </p:pic>
      </p:grpSp>
    </p:spTree>
    <p:extLst>
      <p:ext uri="{BB962C8B-B14F-4D97-AF65-F5344CB8AC3E}">
        <p14:creationId xmlns:p14="http://schemas.microsoft.com/office/powerpoint/2010/main" val="3721617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1978946"/>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999606"/>
            <a:ext cx="11096987" cy="825547"/>
          </a:xfrm>
        </p:spPr>
        <p:txBody>
          <a:bodyPr vert="horz" lIns="91440" tIns="45720" rIns="91440" bIns="45720" rtlCol="0" anchor="ctr">
            <a:normAutofit/>
          </a:bodyPr>
          <a:lstStyle>
            <a:lvl1pPr>
              <a:defRPr lang="en-CA" sz="4000" b="1" dirty="0">
                <a:solidFill>
                  <a:srgbClr val="298032"/>
                </a:solidFill>
                <a:latin typeface="Arial" panose="020B0604020202020204" pitchFamily="34" charset="0"/>
                <a:cs typeface="Arial" panose="020B0604020202020204" pitchFamily="34" charset="0"/>
              </a:defRPr>
            </a:lvl1pPr>
          </a:lstStyle>
          <a:p>
            <a:pPr lvl="0"/>
            <a:r>
              <a:rPr lang="en-US" dirty="0"/>
              <a:t>Click to edit Master title style</a:t>
            </a:r>
            <a:endParaRPr lang="en-CA" dirty="0"/>
          </a:p>
        </p:txBody>
      </p:sp>
      <p:grpSp>
        <p:nvGrpSpPr>
          <p:cNvPr id="2" name="Group 1">
            <a:extLst>
              <a:ext uri="{FF2B5EF4-FFF2-40B4-BE49-F238E27FC236}">
                <a16:creationId xmlns:a16="http://schemas.microsoft.com/office/drawing/2014/main" id="{9A36FB54-8229-CF7E-1CD5-711B248484F7}"/>
              </a:ext>
            </a:extLst>
          </p:cNvPr>
          <p:cNvGrpSpPr/>
          <p:nvPr userDrawn="1"/>
        </p:nvGrpSpPr>
        <p:grpSpPr>
          <a:xfrm>
            <a:off x="0" y="109988"/>
            <a:ext cx="12192000" cy="1058779"/>
            <a:chOff x="0" y="109988"/>
            <a:chExt cx="12192000" cy="1058779"/>
          </a:xfrm>
        </p:grpSpPr>
        <p:sp>
          <p:nvSpPr>
            <p:cNvPr id="4" name="Rectangle 3">
              <a:extLst>
                <a:ext uri="{FF2B5EF4-FFF2-40B4-BE49-F238E27FC236}">
                  <a16:creationId xmlns:a16="http://schemas.microsoft.com/office/drawing/2014/main" id="{80C8E4F9-5AA9-0379-9587-8FEC4E3D7576}"/>
                </a:ext>
              </a:extLst>
            </p:cNvPr>
            <p:cNvSpPr/>
            <p:nvPr userDrawn="1"/>
          </p:nvSpPr>
          <p:spPr>
            <a:xfrm>
              <a:off x="1529085" y="109988"/>
              <a:ext cx="5440125" cy="82296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5" name="Picture 4">
              <a:extLst>
                <a:ext uri="{FF2B5EF4-FFF2-40B4-BE49-F238E27FC236}">
                  <a16:creationId xmlns:a16="http://schemas.microsoft.com/office/drawing/2014/main" id="{83BB2C2C-B787-3FBF-6187-011C06D4337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4297" r="77894"/>
            <a:stretch/>
          </p:blipFill>
          <p:spPr>
            <a:xfrm>
              <a:off x="0" y="109988"/>
              <a:ext cx="1672389" cy="1058779"/>
            </a:xfrm>
            <a:prstGeom prst="rect">
              <a:avLst/>
            </a:prstGeom>
          </p:spPr>
        </p:pic>
        <p:pic>
          <p:nvPicPr>
            <p:cNvPr id="6" name="Picture 5">
              <a:extLst>
                <a:ext uri="{FF2B5EF4-FFF2-40B4-BE49-F238E27FC236}">
                  <a16:creationId xmlns:a16="http://schemas.microsoft.com/office/drawing/2014/main" id="{C6F0E5EC-81EA-028D-0CFE-5A83C07073C3}"/>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40529" r="3856"/>
            <a:stretch/>
          </p:blipFill>
          <p:spPr>
            <a:xfrm>
              <a:off x="6969211" y="109988"/>
              <a:ext cx="5222789" cy="1058779"/>
            </a:xfrm>
            <a:prstGeom prst="rect">
              <a:avLst/>
            </a:prstGeom>
          </p:spPr>
        </p:pic>
      </p:grpSp>
    </p:spTree>
    <p:extLst>
      <p:ext uri="{BB962C8B-B14F-4D97-AF65-F5344CB8AC3E}">
        <p14:creationId xmlns:p14="http://schemas.microsoft.com/office/powerpoint/2010/main" val="35416758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1663626"/>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849296"/>
            <a:ext cx="11096987" cy="814329"/>
          </a:xfrm>
        </p:spPr>
        <p:txBody>
          <a:bodyPr vert="horz" lIns="91440" tIns="45720" rIns="91440" bIns="45720" rtlCol="0" anchor="ctr">
            <a:normAutofit/>
          </a:bodyPr>
          <a:lstStyle>
            <a:lvl1pPr>
              <a:defRPr lang="en-CA" sz="4000" b="1" dirty="0">
                <a:solidFill>
                  <a:srgbClr val="298032"/>
                </a:solidFill>
                <a:latin typeface="Arial" panose="020B0604020202020204" pitchFamily="34" charset="0"/>
                <a:cs typeface="Arial" panose="020B0604020202020204" pitchFamily="34" charset="0"/>
              </a:defRPr>
            </a:lvl1pPr>
          </a:lstStyle>
          <a:p>
            <a:pPr lvl="0"/>
            <a:r>
              <a:rPr lang="en-US" dirty="0"/>
              <a:t>Click to edit Master title style</a:t>
            </a:r>
            <a:endParaRPr lang="en-CA" dirty="0"/>
          </a:p>
        </p:txBody>
      </p:sp>
      <p:grpSp>
        <p:nvGrpSpPr>
          <p:cNvPr id="2" name="Group 1">
            <a:extLst>
              <a:ext uri="{FF2B5EF4-FFF2-40B4-BE49-F238E27FC236}">
                <a16:creationId xmlns:a16="http://schemas.microsoft.com/office/drawing/2014/main" id="{CE608158-C4C5-049A-E3E6-3CD9C42E0B1A}"/>
              </a:ext>
            </a:extLst>
          </p:cNvPr>
          <p:cNvGrpSpPr/>
          <p:nvPr userDrawn="1"/>
        </p:nvGrpSpPr>
        <p:grpSpPr>
          <a:xfrm>
            <a:off x="0" y="109988"/>
            <a:ext cx="12192000" cy="1058779"/>
            <a:chOff x="0" y="109988"/>
            <a:chExt cx="12192000" cy="1058779"/>
          </a:xfrm>
        </p:grpSpPr>
        <p:sp>
          <p:nvSpPr>
            <p:cNvPr id="4" name="Rectangle 3">
              <a:extLst>
                <a:ext uri="{FF2B5EF4-FFF2-40B4-BE49-F238E27FC236}">
                  <a16:creationId xmlns:a16="http://schemas.microsoft.com/office/drawing/2014/main" id="{86E87E55-BFFD-0D6B-9686-9F3A541CD72B}"/>
                </a:ext>
              </a:extLst>
            </p:cNvPr>
            <p:cNvSpPr/>
            <p:nvPr userDrawn="1"/>
          </p:nvSpPr>
          <p:spPr>
            <a:xfrm>
              <a:off x="1529085" y="109988"/>
              <a:ext cx="5440125" cy="82296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5" name="Picture 4">
              <a:extLst>
                <a:ext uri="{FF2B5EF4-FFF2-40B4-BE49-F238E27FC236}">
                  <a16:creationId xmlns:a16="http://schemas.microsoft.com/office/drawing/2014/main" id="{A7C93567-791D-ACE1-0721-BE3010394958}"/>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4297" r="77894"/>
            <a:stretch/>
          </p:blipFill>
          <p:spPr>
            <a:xfrm>
              <a:off x="0" y="109988"/>
              <a:ext cx="1672389" cy="1058779"/>
            </a:xfrm>
            <a:prstGeom prst="rect">
              <a:avLst/>
            </a:prstGeom>
          </p:spPr>
        </p:pic>
        <p:pic>
          <p:nvPicPr>
            <p:cNvPr id="6" name="Picture 5">
              <a:extLst>
                <a:ext uri="{FF2B5EF4-FFF2-40B4-BE49-F238E27FC236}">
                  <a16:creationId xmlns:a16="http://schemas.microsoft.com/office/drawing/2014/main" id="{F300621D-4E69-9EB2-90AF-B3A8A1005CD5}"/>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40529" r="3856"/>
            <a:stretch/>
          </p:blipFill>
          <p:spPr>
            <a:xfrm>
              <a:off x="6969211" y="109988"/>
              <a:ext cx="5222789" cy="1058779"/>
            </a:xfrm>
            <a:prstGeom prst="rect">
              <a:avLst/>
            </a:prstGeom>
          </p:spPr>
        </p:pic>
      </p:grpSp>
    </p:spTree>
    <p:extLst>
      <p:ext uri="{BB962C8B-B14F-4D97-AF65-F5344CB8AC3E}">
        <p14:creationId xmlns:p14="http://schemas.microsoft.com/office/powerpoint/2010/main" val="15518964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3665868"/>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1198384"/>
            <a:ext cx="11096986" cy="2234862"/>
          </a:xfrm>
        </p:spPr>
        <p:txBody>
          <a:bodyPr vert="horz" lIns="91440" tIns="45720" rIns="91440" bIns="45720" rtlCol="0">
            <a:normAutofit/>
          </a:bodyPr>
          <a:lstStyle>
            <a:lvl1pPr marL="0" indent="0" algn="ctr">
              <a:buNone/>
              <a:defRPr lang="en-CA" sz="2800" dirty="0">
                <a:latin typeface="Arial" panose="020B0604020202020204" pitchFamily="34" charset="0"/>
                <a:ea typeface="Roboto" pitchFamily="2" charset="0"/>
                <a:cs typeface="Arial" panose="020B0604020202020204" pitchFamily="34" charset="0"/>
              </a:defRPr>
            </a:lvl1pPr>
          </a:lstStyle>
          <a:p>
            <a:pPr marL="228600" lvl="0" indent="-228600">
              <a:spcBef>
                <a:spcPts val="1000"/>
              </a:spcBef>
              <a:buFont typeface="Arial" panose="020B0604020202020204" pitchFamily="34" charset="0"/>
              <a:buChar char="•"/>
            </a:pPr>
            <a:r>
              <a:rPr lang="en-US" dirty="0"/>
              <a:t>Click to edit Master title style</a:t>
            </a:r>
            <a:endParaRPr lang="en-CA" dirty="0"/>
          </a:p>
        </p:txBody>
      </p:sp>
      <p:sp>
        <p:nvSpPr>
          <p:cNvPr id="5" name="Text Placeholder 4">
            <a:extLst>
              <a:ext uri="{FF2B5EF4-FFF2-40B4-BE49-F238E27FC236}">
                <a16:creationId xmlns:a16="http://schemas.microsoft.com/office/drawing/2014/main" id="{83278D16-25EC-4369-A564-C8A2AB884339}"/>
              </a:ext>
            </a:extLst>
          </p:cNvPr>
          <p:cNvSpPr>
            <a:spLocks noGrp="1"/>
          </p:cNvSpPr>
          <p:nvPr>
            <p:ph type="body" sz="quarter" idx="10"/>
          </p:nvPr>
        </p:nvSpPr>
        <p:spPr>
          <a:xfrm>
            <a:off x="616792" y="4014955"/>
            <a:ext cx="11096986" cy="1607479"/>
          </a:xfrm>
        </p:spPr>
        <p:txBody>
          <a:bodyPr/>
          <a:lstStyle>
            <a:lvl1pPr algn="ctr">
              <a:defRPr>
                <a:latin typeface="Arial" panose="020B0604020202020204" pitchFamily="34" charset="0"/>
                <a:ea typeface="Roboto" pitchFamily="2" charset="0"/>
                <a:cs typeface="Arial" panose="020B0604020202020204" pitchFamily="34" charset="0"/>
              </a:defRPr>
            </a:lvl1pPr>
          </a:lstStyle>
          <a:p>
            <a:pPr lvl="0"/>
            <a:r>
              <a:rPr lang="en-US" dirty="0"/>
              <a:t>Click to edit Master text styles</a:t>
            </a:r>
          </a:p>
        </p:txBody>
      </p:sp>
      <p:grpSp>
        <p:nvGrpSpPr>
          <p:cNvPr id="2" name="Group 1">
            <a:extLst>
              <a:ext uri="{FF2B5EF4-FFF2-40B4-BE49-F238E27FC236}">
                <a16:creationId xmlns:a16="http://schemas.microsoft.com/office/drawing/2014/main" id="{EB047F8A-390A-F896-BBF4-287773C36537}"/>
              </a:ext>
            </a:extLst>
          </p:cNvPr>
          <p:cNvGrpSpPr/>
          <p:nvPr userDrawn="1"/>
        </p:nvGrpSpPr>
        <p:grpSpPr>
          <a:xfrm>
            <a:off x="0" y="109988"/>
            <a:ext cx="12192000" cy="1058779"/>
            <a:chOff x="0" y="109988"/>
            <a:chExt cx="12192000" cy="1058779"/>
          </a:xfrm>
        </p:grpSpPr>
        <p:sp>
          <p:nvSpPr>
            <p:cNvPr id="4" name="Rectangle 3">
              <a:extLst>
                <a:ext uri="{FF2B5EF4-FFF2-40B4-BE49-F238E27FC236}">
                  <a16:creationId xmlns:a16="http://schemas.microsoft.com/office/drawing/2014/main" id="{B43BC95C-F685-9C2B-A5E1-37E3B076C86D}"/>
                </a:ext>
              </a:extLst>
            </p:cNvPr>
            <p:cNvSpPr/>
            <p:nvPr userDrawn="1"/>
          </p:nvSpPr>
          <p:spPr>
            <a:xfrm>
              <a:off x="1529085" y="109988"/>
              <a:ext cx="5440125" cy="82296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6" name="Picture 5">
              <a:extLst>
                <a:ext uri="{FF2B5EF4-FFF2-40B4-BE49-F238E27FC236}">
                  <a16:creationId xmlns:a16="http://schemas.microsoft.com/office/drawing/2014/main" id="{E18B10E6-6169-1D5D-C7D0-6A543113C39B}"/>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4297" r="77894"/>
            <a:stretch/>
          </p:blipFill>
          <p:spPr>
            <a:xfrm>
              <a:off x="0" y="109988"/>
              <a:ext cx="1672389" cy="1058779"/>
            </a:xfrm>
            <a:prstGeom prst="rect">
              <a:avLst/>
            </a:prstGeom>
          </p:spPr>
        </p:pic>
        <p:pic>
          <p:nvPicPr>
            <p:cNvPr id="7" name="Picture 6">
              <a:extLst>
                <a:ext uri="{FF2B5EF4-FFF2-40B4-BE49-F238E27FC236}">
                  <a16:creationId xmlns:a16="http://schemas.microsoft.com/office/drawing/2014/main" id="{BE9DC792-ADAB-9084-6CC5-2FD572B7D61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40529" r="3856"/>
            <a:stretch/>
          </p:blipFill>
          <p:spPr>
            <a:xfrm>
              <a:off x="6969211" y="109988"/>
              <a:ext cx="5222789" cy="1058779"/>
            </a:xfrm>
            <a:prstGeom prst="rect">
              <a:avLst/>
            </a:prstGeom>
          </p:spPr>
        </p:pic>
      </p:grpSp>
    </p:spTree>
    <p:extLst>
      <p:ext uri="{BB962C8B-B14F-4D97-AF65-F5344CB8AC3E}">
        <p14:creationId xmlns:p14="http://schemas.microsoft.com/office/powerpoint/2010/main" val="2117500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12192000" cy="6858000"/>
          </a:xfrm>
          <a:prstGeom prst="rect">
            <a:avLst/>
          </a:prstGeom>
          <a:gradFill flip="none" rotWithShape="1">
            <a:gsLst>
              <a:gs pos="57000">
                <a:srgbClr val="0075B5"/>
              </a:gs>
              <a:gs pos="0">
                <a:srgbClr val="3BA950"/>
              </a:gs>
            </a:gsLst>
            <a:lin ang="108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dirty="0"/>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73263" y="1801576"/>
            <a:ext cx="3034873" cy="1325563"/>
          </a:xfrm>
        </p:spPr>
        <p:txBody>
          <a:bodyPr/>
          <a:lstStyle>
            <a:lvl1pPr>
              <a:defRPr b="1">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CA" dirty="0"/>
          </a:p>
        </p:txBody>
      </p:sp>
    </p:spTree>
    <p:extLst>
      <p:ext uri="{BB962C8B-B14F-4D97-AF65-F5344CB8AC3E}">
        <p14:creationId xmlns:p14="http://schemas.microsoft.com/office/powerpoint/2010/main" val="34965529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dirty="0"/>
          </a:p>
        </p:txBody>
      </p:sp>
      <p:sp>
        <p:nvSpPr>
          <p:cNvPr id="2" name="Title 1">
            <a:extLst>
              <a:ext uri="{FF2B5EF4-FFF2-40B4-BE49-F238E27FC236}">
                <a16:creationId xmlns:a16="http://schemas.microsoft.com/office/drawing/2014/main" id="{446D6EEA-8DB8-48C6-982B-FA65806CF1ED}"/>
              </a:ext>
            </a:extLst>
          </p:cNvPr>
          <p:cNvSpPr>
            <a:spLocks noGrp="1"/>
          </p:cNvSpPr>
          <p:nvPr>
            <p:ph type="title"/>
          </p:nvPr>
        </p:nvSpPr>
        <p:spPr>
          <a:xfrm>
            <a:off x="273263" y="1801576"/>
            <a:ext cx="3034873" cy="1325563"/>
          </a:xfrm>
        </p:spPr>
        <p:txBody>
          <a:bodyPr/>
          <a:lstStyle>
            <a:lvl1pPr>
              <a:defRPr b="1">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CA" dirty="0"/>
          </a:p>
        </p:txBody>
      </p:sp>
      <p:pic>
        <p:nvPicPr>
          <p:cNvPr id="8" name="Picture 7" descr="Graphical user interface, text&#10;&#10;Description automatically generated">
            <a:extLst>
              <a:ext uri="{FF2B5EF4-FFF2-40B4-BE49-F238E27FC236}">
                <a16:creationId xmlns:a16="http://schemas.microsoft.com/office/drawing/2014/main" id="{D4D4973C-776E-4E59-98F6-24406C8AF8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pic>
        <p:nvPicPr>
          <p:cNvPr id="4" name="Picture 3">
            <a:extLst>
              <a:ext uri="{FF2B5EF4-FFF2-40B4-BE49-F238E27FC236}">
                <a16:creationId xmlns:a16="http://schemas.microsoft.com/office/drawing/2014/main" id="{DDBBC695-2A95-F21C-46C3-7D8BD95ECC4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586612" y="5697269"/>
            <a:ext cx="8605388" cy="1026741"/>
          </a:xfrm>
          <a:prstGeom prst="rect">
            <a:avLst/>
          </a:prstGeom>
        </p:spPr>
      </p:pic>
    </p:spTree>
    <p:extLst>
      <p:ext uri="{BB962C8B-B14F-4D97-AF65-F5344CB8AC3E}">
        <p14:creationId xmlns:p14="http://schemas.microsoft.com/office/powerpoint/2010/main" val="26453230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3" name="Picture 2" descr="A black background with green and purple text&#10;&#10;Description automatically generated">
            <a:extLst>
              <a:ext uri="{FF2B5EF4-FFF2-40B4-BE49-F238E27FC236}">
                <a16:creationId xmlns:a16="http://schemas.microsoft.com/office/drawing/2014/main" id="{F9D839CA-D3B4-99C8-36FE-5D6B6E6608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77489" y="6519924"/>
            <a:ext cx="1802380" cy="249588"/>
          </a:xfrm>
          <a:prstGeom prst="rect">
            <a:avLst/>
          </a:prstGeom>
        </p:spPr>
      </p:pic>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dirty="0"/>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8" name="Text Placeholder 10">
            <a:extLst>
              <a:ext uri="{FF2B5EF4-FFF2-40B4-BE49-F238E27FC236}">
                <a16:creationId xmlns:a16="http://schemas.microsoft.com/office/drawing/2014/main" id="{EB49BE94-27DA-47AC-8412-C1C0A5561A68}"/>
              </a:ext>
            </a:extLst>
          </p:cNvPr>
          <p:cNvSpPr>
            <a:spLocks noGrp="1"/>
          </p:cNvSpPr>
          <p:nvPr>
            <p:ph type="body" sz="quarter" idx="10"/>
          </p:nvPr>
        </p:nvSpPr>
        <p:spPr>
          <a:xfrm>
            <a:off x="3854663" y="240632"/>
            <a:ext cx="8102386" cy="3015331"/>
          </a:xfrm>
        </p:spPr>
        <p:txBody>
          <a:bodyPr/>
          <a:lstStyle>
            <a:lvl1pPr>
              <a:defRPr>
                <a:latin typeface="Roboto" pitchFamily="2" charset="0"/>
                <a:ea typeface="Roboto" pitchFamily="2" charset="0"/>
                <a:cs typeface="Poppins" panose="00000500000000000000" pitchFamily="2" charset="0"/>
              </a:defRPr>
            </a:lvl1pPr>
            <a:lvl2pPr>
              <a:defRPr>
                <a:latin typeface="Roboto" pitchFamily="2" charset="0"/>
                <a:ea typeface="Roboto" pitchFamily="2" charset="0"/>
                <a:cs typeface="Poppins" panose="00000500000000000000" pitchFamily="2" charset="0"/>
              </a:defRPr>
            </a:lvl2pPr>
            <a:lvl3pPr>
              <a:defRPr>
                <a:latin typeface="Roboto" pitchFamily="2" charset="0"/>
                <a:ea typeface="Roboto" pitchFamily="2" charset="0"/>
                <a:cs typeface="Poppins" panose="00000500000000000000" pitchFamily="2" charset="0"/>
              </a:defRPr>
            </a:lvl3pPr>
            <a:lvl4pPr>
              <a:defRPr>
                <a:latin typeface="Roboto" pitchFamily="2" charset="0"/>
                <a:ea typeface="Roboto" pitchFamily="2" charset="0"/>
                <a:cs typeface="Poppins" panose="00000500000000000000" pitchFamily="2" charset="0"/>
              </a:defRPr>
            </a:lvl4pPr>
            <a:lvl5pPr>
              <a:defRPr>
                <a:latin typeface="Roboto" pitchFamily="2" charset="0"/>
                <a:ea typeface="Roboto" pitchFamily="2" charset="0"/>
                <a:cs typeface="Poppins"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73263" y="1801576"/>
            <a:ext cx="3034873" cy="1325563"/>
          </a:xfrm>
        </p:spPr>
        <p:txBody>
          <a:bodyPr vert="horz" lIns="91440" tIns="45720" rIns="91440" bIns="45720" rtlCol="0" anchor="ctr">
            <a:normAutofit/>
          </a:bodyPr>
          <a:lstStyle>
            <a:lvl1pPr>
              <a:defRPr lang="en-CA" b="1" dirty="0">
                <a:solidFill>
                  <a:schemeClr val="bg1"/>
                </a:solidFill>
                <a:latin typeface="Arial" panose="020B0604020202020204" pitchFamily="34" charset="0"/>
                <a:cs typeface="Arial" panose="020B0604020202020204" pitchFamily="34" charset="0"/>
              </a:defRPr>
            </a:lvl1pPr>
          </a:lstStyle>
          <a:p>
            <a:pPr lvl="0"/>
            <a:r>
              <a:rPr lang="en-US" dirty="0"/>
              <a:t>Click to edit Master title style</a:t>
            </a:r>
            <a:endParaRPr lang="en-CA" dirty="0"/>
          </a:p>
        </p:txBody>
      </p:sp>
    </p:spTree>
    <p:extLst>
      <p:ext uri="{BB962C8B-B14F-4D97-AF65-F5344CB8AC3E}">
        <p14:creationId xmlns:p14="http://schemas.microsoft.com/office/powerpoint/2010/main" val="37305184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dirty="0"/>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73263" y="1801576"/>
            <a:ext cx="3034873" cy="1325563"/>
          </a:xfrm>
        </p:spPr>
        <p:txBody>
          <a:bodyPr vert="horz" lIns="91440" tIns="45720" rIns="91440" bIns="45720" rtlCol="0" anchor="ctr">
            <a:normAutofit/>
          </a:bodyPr>
          <a:lstStyle>
            <a:lvl1pPr>
              <a:defRPr lang="en-CA" b="1" dirty="0">
                <a:solidFill>
                  <a:schemeClr val="bg1"/>
                </a:solidFill>
                <a:latin typeface="Arial" panose="020B0604020202020204" pitchFamily="34" charset="0"/>
                <a:cs typeface="Arial" panose="020B0604020202020204" pitchFamily="34" charset="0"/>
              </a:defRPr>
            </a:lvl1pPr>
          </a:lstStyle>
          <a:p>
            <a:pPr lvl="0"/>
            <a:r>
              <a:rPr lang="en-US" dirty="0"/>
              <a:t>Click to edit Master title style</a:t>
            </a:r>
            <a:endParaRPr lang="en-CA" dirty="0"/>
          </a:p>
        </p:txBody>
      </p:sp>
      <p:sp>
        <p:nvSpPr>
          <p:cNvPr id="3" name="Picture Placeholder 2">
            <a:extLst>
              <a:ext uri="{FF2B5EF4-FFF2-40B4-BE49-F238E27FC236}">
                <a16:creationId xmlns:a16="http://schemas.microsoft.com/office/drawing/2014/main" id="{17C2B656-01C8-40AB-91ED-920E8D43C6A7}"/>
              </a:ext>
            </a:extLst>
          </p:cNvPr>
          <p:cNvSpPr>
            <a:spLocks noGrp="1"/>
          </p:cNvSpPr>
          <p:nvPr>
            <p:ph type="pic" sz="quarter" idx="10"/>
          </p:nvPr>
        </p:nvSpPr>
        <p:spPr>
          <a:xfrm>
            <a:off x="3581400" y="0"/>
            <a:ext cx="8610600" cy="6858000"/>
          </a:xfrm>
        </p:spPr>
        <p:txBody>
          <a:bodyPr/>
          <a:lstStyle/>
          <a:p>
            <a:endParaRPr lang="en-CA" dirty="0"/>
          </a:p>
        </p:txBody>
      </p:sp>
    </p:spTree>
    <p:extLst>
      <p:ext uri="{BB962C8B-B14F-4D97-AF65-F5344CB8AC3E}">
        <p14:creationId xmlns:p14="http://schemas.microsoft.com/office/powerpoint/2010/main" val="24482028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dirty="0"/>
          </a:p>
        </p:txBody>
      </p:sp>
      <p:pic>
        <p:nvPicPr>
          <p:cNvPr id="9" name="Picture 8" descr="Graphical user interface, text&#10;&#10;Description automatically generated">
            <a:extLst>
              <a:ext uri="{FF2B5EF4-FFF2-40B4-BE49-F238E27FC236}">
                <a16:creationId xmlns:a16="http://schemas.microsoft.com/office/drawing/2014/main" id="{2001BE38-04CD-4164-92EB-AC0F97D7045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8" name="Title 1">
            <a:extLst>
              <a:ext uri="{FF2B5EF4-FFF2-40B4-BE49-F238E27FC236}">
                <a16:creationId xmlns:a16="http://schemas.microsoft.com/office/drawing/2014/main" id="{2074D08A-1F34-4F3F-8BF2-008D81E9BADE}"/>
              </a:ext>
            </a:extLst>
          </p:cNvPr>
          <p:cNvSpPr>
            <a:spLocks noGrp="1"/>
          </p:cNvSpPr>
          <p:nvPr>
            <p:ph type="title"/>
          </p:nvPr>
        </p:nvSpPr>
        <p:spPr>
          <a:xfrm>
            <a:off x="273263" y="1801576"/>
            <a:ext cx="3034873" cy="1325563"/>
          </a:xfrm>
        </p:spPr>
        <p:txBody>
          <a:bodyPr vert="horz" lIns="91440" tIns="45720" rIns="91440" bIns="45720" rtlCol="0" anchor="ctr">
            <a:normAutofit/>
          </a:bodyPr>
          <a:lstStyle>
            <a:lvl1pPr>
              <a:defRPr lang="en-CA" b="1" dirty="0">
                <a:solidFill>
                  <a:schemeClr val="bg1"/>
                </a:solidFill>
                <a:latin typeface="Arial" panose="020B0604020202020204" pitchFamily="34" charset="0"/>
                <a:cs typeface="Arial" panose="020B0604020202020204" pitchFamily="34" charset="0"/>
              </a:defRPr>
            </a:lvl1pPr>
          </a:lstStyle>
          <a:p>
            <a:pPr lvl="0"/>
            <a:r>
              <a:rPr lang="en-US" dirty="0"/>
              <a:t>Click to edit Master title style</a:t>
            </a:r>
            <a:endParaRPr lang="en-CA" dirty="0"/>
          </a:p>
        </p:txBody>
      </p:sp>
      <p:pic>
        <p:nvPicPr>
          <p:cNvPr id="4" name="Picture 3">
            <a:extLst>
              <a:ext uri="{FF2B5EF4-FFF2-40B4-BE49-F238E27FC236}">
                <a16:creationId xmlns:a16="http://schemas.microsoft.com/office/drawing/2014/main" id="{2C429EFB-8063-0471-63A0-A4F6714A035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586612" y="5697269"/>
            <a:ext cx="8605388" cy="1026741"/>
          </a:xfrm>
          <a:prstGeom prst="rect">
            <a:avLst/>
          </a:prstGeom>
        </p:spPr>
      </p:pic>
    </p:spTree>
    <p:extLst>
      <p:ext uri="{BB962C8B-B14F-4D97-AF65-F5344CB8AC3E}">
        <p14:creationId xmlns:p14="http://schemas.microsoft.com/office/powerpoint/2010/main" val="3908825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DC254A93-2A4B-415B-9B23-011FF1FBFD08}"/>
              </a:ext>
            </a:extLst>
          </p:cNvPr>
          <p:cNvSpPr>
            <a:spLocks noGrp="1"/>
          </p:cNvSpPr>
          <p:nvPr>
            <p:ph type="body" sz="quarter" idx="10"/>
          </p:nvPr>
        </p:nvSpPr>
        <p:spPr>
          <a:xfrm>
            <a:off x="235285" y="1168767"/>
            <a:ext cx="11722100" cy="1784623"/>
          </a:xfrm>
        </p:spPr>
        <p:txBody>
          <a:bodyPr/>
          <a:lstStyle>
            <a:lvl1pPr marL="0" indent="0" algn="ctr">
              <a:buNone/>
              <a:defRPr>
                <a:latin typeface="Arial" panose="020B0604020202020204" pitchFamily="34" charset="0"/>
                <a:ea typeface="Roboto" pitchFamily="2" charset="0"/>
                <a:cs typeface="Arial" panose="020B0604020202020204" pitchFamily="34" charset="0"/>
              </a:defRPr>
            </a:lvl1pPr>
            <a:lvl2pPr marL="457200" indent="0" algn="ctr">
              <a:buNone/>
              <a:defRPr>
                <a:latin typeface="Arial" panose="020B0604020202020204" pitchFamily="34" charset="0"/>
                <a:ea typeface="Roboto" pitchFamily="2" charset="0"/>
                <a:cs typeface="Arial" panose="020B0604020202020204" pitchFamily="34" charset="0"/>
              </a:defRPr>
            </a:lvl2pPr>
            <a:lvl3pPr marL="914400" indent="0" algn="ctr">
              <a:buNone/>
              <a:defRPr>
                <a:latin typeface="Arial" panose="020B0604020202020204" pitchFamily="34" charset="0"/>
                <a:ea typeface="Roboto" pitchFamily="2" charset="0"/>
                <a:cs typeface="Arial" panose="020B0604020202020204" pitchFamily="34" charset="0"/>
              </a:defRPr>
            </a:lvl3pPr>
            <a:lvl4pPr marL="1371600" indent="0" algn="ctr">
              <a:buNone/>
              <a:defRPr>
                <a:latin typeface="Arial" panose="020B0604020202020204" pitchFamily="34" charset="0"/>
                <a:ea typeface="Roboto" pitchFamily="2" charset="0"/>
                <a:cs typeface="Arial" panose="020B0604020202020204" pitchFamily="34" charset="0"/>
              </a:defRPr>
            </a:lvl4pPr>
            <a:lvl5pPr marL="1828800" indent="0" algn="ctr">
              <a:buNone/>
              <a:defRPr>
                <a:latin typeface="Arial" panose="020B0604020202020204" pitchFamily="34" charset="0"/>
                <a:ea typeface="Roboto"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6" name="Rectangle: Rounded Corners 5">
            <a:extLst>
              <a:ext uri="{FF2B5EF4-FFF2-40B4-BE49-F238E27FC236}">
                <a16:creationId xmlns:a16="http://schemas.microsoft.com/office/drawing/2014/main" id="{A726D82F-A308-44DD-8CEA-83893004B0A9}"/>
              </a:ext>
            </a:extLst>
          </p:cNvPr>
          <p:cNvSpPr/>
          <p:nvPr userDrawn="1"/>
        </p:nvSpPr>
        <p:spPr>
          <a:xfrm>
            <a:off x="234615" y="3429000"/>
            <a:ext cx="5668880" cy="3237018"/>
          </a:xfrm>
          <a:prstGeom prst="roundRect">
            <a:avLst/>
          </a:prstGeom>
          <a:gradFill>
            <a:gsLst>
              <a:gs pos="100000">
                <a:srgbClr val="0075B5"/>
              </a:gs>
              <a:gs pos="0">
                <a:srgbClr val="0071BB">
                  <a:alpha val="69804"/>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indent="0" algn="ctr" fontAlgn="base">
              <a:lnSpc>
                <a:spcPct val="100000"/>
              </a:lnSpc>
              <a:spcBef>
                <a:spcPts val="0"/>
              </a:spcBef>
              <a:spcAft>
                <a:spcPts val="1200"/>
              </a:spcAft>
              <a:buNone/>
            </a:pPr>
            <a:r>
              <a:rPr lang="en-CA" sz="2400" b="1" dirty="0">
                <a:solidFill>
                  <a:schemeClr val="bg1"/>
                </a:solidFill>
                <a:latin typeface="Arial" panose="020B0604020202020204" pitchFamily="34" charset="0"/>
                <a:ea typeface="Roboto" pitchFamily="2" charset="0"/>
                <a:cs typeface="Arial" panose="020B0604020202020204" pitchFamily="34" charset="0"/>
              </a:rPr>
              <a:t>Possible Unhelpful Thoughts</a:t>
            </a:r>
          </a:p>
        </p:txBody>
      </p:sp>
      <p:sp>
        <p:nvSpPr>
          <p:cNvPr id="7" name="Rectangle: Rounded Corners 6">
            <a:extLst>
              <a:ext uri="{FF2B5EF4-FFF2-40B4-BE49-F238E27FC236}">
                <a16:creationId xmlns:a16="http://schemas.microsoft.com/office/drawing/2014/main" id="{C721FEC3-F4A7-4084-8C21-BF307DF3A5C1}"/>
              </a:ext>
            </a:extLst>
          </p:cNvPr>
          <p:cNvSpPr/>
          <p:nvPr userDrawn="1"/>
        </p:nvSpPr>
        <p:spPr>
          <a:xfrm>
            <a:off x="6288505" y="3429000"/>
            <a:ext cx="5668880" cy="3237018"/>
          </a:xfrm>
          <a:prstGeom prst="roundRect">
            <a:avLst/>
          </a:prstGeom>
          <a:gradFill>
            <a:gsLst>
              <a:gs pos="100000">
                <a:srgbClr val="3BA950"/>
              </a:gs>
              <a:gs pos="0">
                <a:srgbClr val="3BA950">
                  <a:alpha val="69804"/>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indent="0" algn="ctr" fontAlgn="base">
              <a:lnSpc>
                <a:spcPct val="100000"/>
              </a:lnSpc>
              <a:spcBef>
                <a:spcPts val="0"/>
              </a:spcBef>
              <a:spcAft>
                <a:spcPts val="1200"/>
              </a:spcAft>
              <a:buNone/>
            </a:pPr>
            <a:r>
              <a:rPr lang="en-CA" sz="2400" b="1" dirty="0">
                <a:solidFill>
                  <a:schemeClr val="bg1"/>
                </a:solidFill>
                <a:latin typeface="Arial" panose="020B0604020202020204" pitchFamily="34" charset="0"/>
                <a:ea typeface="Roboto" pitchFamily="2" charset="0"/>
                <a:cs typeface="Arial" panose="020B0604020202020204" pitchFamily="34" charset="0"/>
              </a:rPr>
              <a:t>Possible Helpful Thoughts</a:t>
            </a:r>
          </a:p>
        </p:txBody>
      </p:sp>
      <p:cxnSp>
        <p:nvCxnSpPr>
          <p:cNvPr id="8" name="Straight Connector 7">
            <a:extLst>
              <a:ext uri="{FF2B5EF4-FFF2-40B4-BE49-F238E27FC236}">
                <a16:creationId xmlns:a16="http://schemas.microsoft.com/office/drawing/2014/main" id="{198D9788-FDEB-4F6B-909C-2CFAE1B06A9B}"/>
              </a:ext>
            </a:extLst>
          </p:cNvPr>
          <p:cNvCxnSpPr/>
          <p:nvPr userDrawn="1"/>
        </p:nvCxnSpPr>
        <p:spPr>
          <a:xfrm>
            <a:off x="1026695" y="3255963"/>
            <a:ext cx="9753600"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13" name="Text Placeholder 10">
            <a:extLst>
              <a:ext uri="{FF2B5EF4-FFF2-40B4-BE49-F238E27FC236}">
                <a16:creationId xmlns:a16="http://schemas.microsoft.com/office/drawing/2014/main" id="{048B726B-1D69-4BD1-BBE6-E2F53732B6BF}"/>
              </a:ext>
            </a:extLst>
          </p:cNvPr>
          <p:cNvSpPr>
            <a:spLocks noGrp="1"/>
          </p:cNvSpPr>
          <p:nvPr>
            <p:ph type="body" sz="quarter" idx="11"/>
          </p:nvPr>
        </p:nvSpPr>
        <p:spPr>
          <a:xfrm>
            <a:off x="234615" y="4067643"/>
            <a:ext cx="5668880" cy="2598375"/>
          </a:xfrm>
        </p:spPr>
        <p:txBody>
          <a:bodyPr>
            <a:noAutofit/>
          </a:bodyPr>
          <a:lstStyle>
            <a:lvl1pPr marL="177800" indent="-1778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1pPr>
            <a:lvl2pPr marL="8001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2pPr>
            <a:lvl3pPr marL="12573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3pPr>
            <a:lvl4pPr marL="17145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4pPr>
            <a:lvl5pPr marL="21717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15" name="Text Placeholder 10">
            <a:extLst>
              <a:ext uri="{FF2B5EF4-FFF2-40B4-BE49-F238E27FC236}">
                <a16:creationId xmlns:a16="http://schemas.microsoft.com/office/drawing/2014/main" id="{80A54C9B-0E5A-4359-9931-22EBA522F753}"/>
              </a:ext>
            </a:extLst>
          </p:cNvPr>
          <p:cNvSpPr>
            <a:spLocks noGrp="1"/>
          </p:cNvSpPr>
          <p:nvPr>
            <p:ph type="body" sz="quarter" idx="12"/>
          </p:nvPr>
        </p:nvSpPr>
        <p:spPr>
          <a:xfrm>
            <a:off x="6288505" y="4056880"/>
            <a:ext cx="5668880" cy="2598375"/>
          </a:xfrm>
        </p:spPr>
        <p:txBody>
          <a:bodyPr>
            <a:noAutofit/>
          </a:bodyPr>
          <a:lstStyle>
            <a:lvl1pPr marL="177800" indent="-1778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1pPr>
            <a:lvl2pPr marL="8001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2pPr>
            <a:lvl3pPr marL="12573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3pPr>
            <a:lvl4pPr marL="17145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4pPr>
            <a:lvl5pPr marL="21717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pic>
        <p:nvPicPr>
          <p:cNvPr id="9" name="Picture 8">
            <a:extLst>
              <a:ext uri="{FF2B5EF4-FFF2-40B4-BE49-F238E27FC236}">
                <a16:creationId xmlns:a16="http://schemas.microsoft.com/office/drawing/2014/main" id="{0C38D09F-15FD-24C8-0AA1-E765A5CD1BE1}"/>
              </a:ext>
            </a:extLst>
          </p:cNvPr>
          <p:cNvPicPr>
            <a:picLocks noChangeAspect="1"/>
          </p:cNvPicPr>
          <p:nvPr userDrawn="1"/>
        </p:nvPicPr>
        <p:blipFill>
          <a:blip r:embed="rId2"/>
          <a:stretch>
            <a:fillRect/>
          </a:stretch>
        </p:blipFill>
        <p:spPr>
          <a:xfrm>
            <a:off x="0" y="-28397"/>
            <a:ext cx="12192000" cy="1024128"/>
          </a:xfrm>
          <a:prstGeom prst="rect">
            <a:avLst/>
          </a:prstGeom>
        </p:spPr>
      </p:pic>
    </p:spTree>
    <p:extLst>
      <p:ext uri="{BB962C8B-B14F-4D97-AF65-F5344CB8AC3E}">
        <p14:creationId xmlns:p14="http://schemas.microsoft.com/office/powerpoint/2010/main" val="2250922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6" name="Picture 5" descr="Graphical user interface, text&#10;&#10;Description automatically generated">
            <a:extLst>
              <a:ext uri="{FF2B5EF4-FFF2-40B4-BE49-F238E27FC236}">
                <a16:creationId xmlns:a16="http://schemas.microsoft.com/office/drawing/2014/main" id="{38E4981A-902D-4119-B7EC-189D5B16A1D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sp>
        <p:nvSpPr>
          <p:cNvPr id="7" name="Text Placeholder 3">
            <a:extLst>
              <a:ext uri="{FF2B5EF4-FFF2-40B4-BE49-F238E27FC236}">
                <a16:creationId xmlns:a16="http://schemas.microsoft.com/office/drawing/2014/main" id="{0D1515B1-B1AA-4F83-B899-C8CEEA26C800}"/>
              </a:ext>
            </a:extLst>
          </p:cNvPr>
          <p:cNvSpPr txBox="1">
            <a:spLocks/>
          </p:cNvSpPr>
          <p:nvPr userDrawn="1"/>
        </p:nvSpPr>
        <p:spPr>
          <a:xfrm>
            <a:off x="857916" y="1659294"/>
            <a:ext cx="10476167" cy="1291540"/>
          </a:xfrm>
          <a:prstGeom prst="roundRect">
            <a:avLst/>
          </a:prstGeom>
          <a:gradFill>
            <a:gsLst>
              <a:gs pos="100000">
                <a:srgbClr val="0075B5"/>
              </a:gs>
              <a:gs pos="0">
                <a:srgbClr val="3BA950"/>
              </a:gs>
            </a:gsLst>
            <a:lin ang="10800000" scaled="1"/>
          </a:gradFill>
          <a:ln w="88900" cap="flat" cmpd="dbl" algn="ctr">
            <a:noFill/>
            <a:prstDash val="solid"/>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182880" tIns="91440" rIns="182880" bIns="9144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lnSpc>
                <a:spcPct val="100000"/>
              </a:lnSpc>
              <a:spcBef>
                <a:spcPts val="600"/>
              </a:spcBef>
              <a:buFont typeface="Arial" panose="020B0604020202020204" pitchFamily="34" charset="0"/>
              <a:buNone/>
            </a:pPr>
            <a:endParaRPr lang="en-CA" dirty="0">
              <a:solidFill>
                <a:schemeClr val="tx1">
                  <a:lumMod val="75000"/>
                  <a:lumOff val="25000"/>
                </a:schemeClr>
              </a:solidFill>
              <a:latin typeface="Roboto" pitchFamily="2" charset="0"/>
              <a:ea typeface="Roboto" pitchFamily="2" charset="0"/>
            </a:endParaRPr>
          </a:p>
        </p:txBody>
      </p:sp>
      <p:sp>
        <p:nvSpPr>
          <p:cNvPr id="11" name="Text Placeholder 10">
            <a:extLst>
              <a:ext uri="{FF2B5EF4-FFF2-40B4-BE49-F238E27FC236}">
                <a16:creationId xmlns:a16="http://schemas.microsoft.com/office/drawing/2014/main" id="{DC254A93-2A4B-415B-9B23-011FF1FBFD08}"/>
              </a:ext>
            </a:extLst>
          </p:cNvPr>
          <p:cNvSpPr>
            <a:spLocks noGrp="1"/>
          </p:cNvSpPr>
          <p:nvPr>
            <p:ph type="body" sz="quarter" idx="10"/>
          </p:nvPr>
        </p:nvSpPr>
        <p:spPr>
          <a:xfrm>
            <a:off x="964676" y="1733183"/>
            <a:ext cx="10275083" cy="1140905"/>
          </a:xfrm>
          <a:prstGeom prst="roundRect">
            <a:avLst/>
          </a:prstGeom>
          <a:solidFill>
            <a:schemeClr val="bg1"/>
          </a:solidFill>
          <a:ln>
            <a:noFill/>
          </a:ln>
          <a:effectLst>
            <a:softEdge rad="12700"/>
          </a:effectLst>
        </p:spPr>
        <p:txBody>
          <a:bodyPr vert="horz" lIns="91440" tIns="45720" rIns="91440" bIns="45720" rtlCol="0" anchor="ctr">
            <a:noAutofit/>
          </a:bodyPr>
          <a:lstStyle>
            <a:lvl1pPr marL="0" indent="0" algn="ctr">
              <a:buNone/>
              <a:defRPr lang="en-US" sz="4400" b="1" dirty="0">
                <a:solidFill>
                  <a:srgbClr val="44237D"/>
                </a:solidFill>
                <a:latin typeface="Arial" panose="020B0604020202020204" pitchFamily="34" charset="0"/>
                <a:ea typeface="+mj-ea"/>
                <a:cs typeface="Arial" panose="020B0604020202020204" pitchFamily="34" charset="0"/>
              </a:defRPr>
            </a:lvl1pPr>
            <a:lvl2pPr>
              <a:defRPr lang="en-US" dirty="0"/>
            </a:lvl2pPr>
            <a:lvl3pPr>
              <a:defRPr lang="en-US" dirty="0"/>
            </a:lvl3pPr>
            <a:lvl4pPr>
              <a:defRPr lang="en-US" dirty="0"/>
            </a:lvl4pPr>
            <a:lvl5pPr>
              <a:defRPr lang="en-CA" dirty="0"/>
            </a:lvl5pPr>
          </a:lstStyle>
          <a:p>
            <a:pPr marL="228600" lvl="0" indent="-228600" algn="ctr">
              <a:spcBef>
                <a:spcPct val="0"/>
              </a:spcBef>
            </a:pPr>
            <a:r>
              <a:rPr lang="en-US" dirty="0"/>
              <a:t>Click to edit Master text styles</a:t>
            </a:r>
          </a:p>
        </p:txBody>
      </p:sp>
      <p:sp>
        <p:nvSpPr>
          <p:cNvPr id="3" name="Text Placeholder 2">
            <a:extLst>
              <a:ext uri="{FF2B5EF4-FFF2-40B4-BE49-F238E27FC236}">
                <a16:creationId xmlns:a16="http://schemas.microsoft.com/office/drawing/2014/main" id="{8AAD1FE9-1674-42F9-A36C-C57B3F1C1D3A}"/>
              </a:ext>
            </a:extLst>
          </p:cNvPr>
          <p:cNvSpPr>
            <a:spLocks noGrp="1"/>
          </p:cNvSpPr>
          <p:nvPr>
            <p:ph type="body" sz="quarter" idx="11"/>
          </p:nvPr>
        </p:nvSpPr>
        <p:spPr>
          <a:xfrm>
            <a:off x="533954" y="3717928"/>
            <a:ext cx="11124090" cy="914400"/>
          </a:xfrm>
        </p:spPr>
        <p:txBody>
          <a:bodyPr>
            <a:noAutofit/>
          </a:bodyPr>
          <a:lstStyle>
            <a:lvl1pPr marL="0" indent="0" algn="ctr">
              <a:buNone/>
              <a:defRPr sz="7200" b="0">
                <a:solidFill>
                  <a:schemeClr val="tx1">
                    <a:lumMod val="75000"/>
                    <a:lumOff val="25000"/>
                  </a:schemeClr>
                </a:solidFill>
                <a:latin typeface="Arial" panose="020B0604020202020204" pitchFamily="34" charset="0"/>
                <a:ea typeface="Roboto" pitchFamily="2" charset="0"/>
                <a:cs typeface="Arial" panose="020B0604020202020204" pitchFamily="34" charset="0"/>
              </a:defRPr>
            </a:lvl1pPr>
            <a:lvl2pPr marL="457200" indent="0">
              <a:buNone/>
              <a:defRPr>
                <a:latin typeface="Roboto" pitchFamily="2" charset="0"/>
                <a:ea typeface="Roboto" pitchFamily="2" charset="0"/>
              </a:defRPr>
            </a:lvl2pPr>
            <a:lvl3pPr>
              <a:defRPr>
                <a:latin typeface="Roboto" pitchFamily="2" charset="0"/>
                <a:ea typeface="Roboto" pitchFamily="2" charset="0"/>
              </a:defRPr>
            </a:lvl3pPr>
            <a:lvl4pPr>
              <a:defRPr>
                <a:latin typeface="Roboto" pitchFamily="2" charset="0"/>
                <a:ea typeface="Roboto" pitchFamily="2" charset="0"/>
              </a:defRPr>
            </a:lvl4pPr>
            <a:lvl5pPr>
              <a:defRPr>
                <a:latin typeface="Roboto" pitchFamily="2" charset="0"/>
                <a:ea typeface="Roboto" pitchFamily="2" charset="0"/>
              </a:defRPr>
            </a:lvl5pPr>
          </a:lstStyle>
          <a:p>
            <a:pPr lvl="0"/>
            <a:r>
              <a:rPr lang="en-US" dirty="0"/>
              <a:t>Click to edit Master text styles</a:t>
            </a:r>
          </a:p>
        </p:txBody>
      </p:sp>
      <p:pic>
        <p:nvPicPr>
          <p:cNvPr id="9" name="Picture 8">
            <a:extLst>
              <a:ext uri="{FF2B5EF4-FFF2-40B4-BE49-F238E27FC236}">
                <a16:creationId xmlns:a16="http://schemas.microsoft.com/office/drawing/2014/main" id="{DC8E21E4-1F1F-B069-4AEC-3DF47560A10F}"/>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343854520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D6EEA-8DB8-48C6-982B-FA65806CF1ED}"/>
              </a:ext>
            </a:extLst>
          </p:cNvPr>
          <p:cNvSpPr>
            <a:spLocks noGrp="1"/>
          </p:cNvSpPr>
          <p:nvPr>
            <p:ph type="title"/>
          </p:nvPr>
        </p:nvSpPr>
        <p:spPr>
          <a:xfrm>
            <a:off x="144926" y="224542"/>
            <a:ext cx="9175537" cy="866322"/>
          </a:xfrm>
        </p:spPr>
        <p:txBody>
          <a:bodyPr/>
          <a:lstStyle>
            <a:lvl1pPr>
              <a:defRPr>
                <a:solidFill>
                  <a:srgbClr val="298135"/>
                </a:solidFill>
                <a:latin typeface="Poppins" panose="00000500000000000000" pitchFamily="2" charset="0"/>
                <a:cs typeface="Poppins" panose="00000500000000000000" pitchFamily="2" charset="0"/>
              </a:defRPr>
            </a:lvl1pPr>
          </a:lstStyle>
          <a:p>
            <a:r>
              <a:rPr lang="en-US" dirty="0"/>
              <a:t>Click to edit Master title style</a:t>
            </a:r>
            <a:endParaRPr lang="en-CA" dirty="0"/>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8" name="Text Placeholder 10">
            <a:extLst>
              <a:ext uri="{FF2B5EF4-FFF2-40B4-BE49-F238E27FC236}">
                <a16:creationId xmlns:a16="http://schemas.microsoft.com/office/drawing/2014/main" id="{EB49BE94-27DA-47AC-8412-C1C0A5561A68}"/>
              </a:ext>
            </a:extLst>
          </p:cNvPr>
          <p:cNvSpPr>
            <a:spLocks noGrp="1"/>
          </p:cNvSpPr>
          <p:nvPr>
            <p:ph type="body" sz="quarter" idx="10"/>
          </p:nvPr>
        </p:nvSpPr>
        <p:spPr>
          <a:xfrm>
            <a:off x="144926" y="1194118"/>
            <a:ext cx="8102386" cy="3015331"/>
          </a:xfrm>
        </p:spPr>
        <p:txBody>
          <a:bodyPr/>
          <a:lstStyle>
            <a:lvl1pPr>
              <a:defRPr>
                <a:latin typeface="Roboto" pitchFamily="2" charset="0"/>
                <a:ea typeface="Roboto" pitchFamily="2" charset="0"/>
                <a:cs typeface="Poppins" panose="00000500000000000000" pitchFamily="2" charset="0"/>
              </a:defRPr>
            </a:lvl1pPr>
            <a:lvl2pPr>
              <a:defRPr>
                <a:latin typeface="Roboto" pitchFamily="2" charset="0"/>
                <a:ea typeface="Roboto" pitchFamily="2" charset="0"/>
                <a:cs typeface="Poppins" panose="00000500000000000000" pitchFamily="2" charset="0"/>
              </a:defRPr>
            </a:lvl2pPr>
            <a:lvl3pPr>
              <a:defRPr>
                <a:latin typeface="Roboto" pitchFamily="2" charset="0"/>
                <a:ea typeface="Roboto" pitchFamily="2" charset="0"/>
                <a:cs typeface="Poppins" panose="00000500000000000000" pitchFamily="2" charset="0"/>
              </a:defRPr>
            </a:lvl3pPr>
            <a:lvl4pPr>
              <a:defRPr>
                <a:latin typeface="Roboto" pitchFamily="2" charset="0"/>
                <a:ea typeface="Roboto" pitchFamily="2" charset="0"/>
                <a:cs typeface="Poppins" panose="00000500000000000000" pitchFamily="2" charset="0"/>
              </a:defRPr>
            </a:lvl4pPr>
            <a:lvl5pPr>
              <a:defRPr>
                <a:latin typeface="Roboto" pitchFamily="2" charset="0"/>
                <a:ea typeface="Roboto" pitchFamily="2" charset="0"/>
                <a:cs typeface="Poppins" panose="000005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pic>
        <p:nvPicPr>
          <p:cNvPr id="7" name="Picture 6" descr="Graphical user interface, text&#10;&#10;Description automatically generated">
            <a:extLst>
              <a:ext uri="{FF2B5EF4-FFF2-40B4-BE49-F238E27FC236}">
                <a16:creationId xmlns:a16="http://schemas.microsoft.com/office/drawing/2014/main" id="{BBF12625-C4A5-41DD-ACF1-8EF8CE75FD4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pic>
        <p:nvPicPr>
          <p:cNvPr id="5" name="Picture 4" descr="A black background with green and purple text&#10;&#10;Description automatically generated">
            <a:extLst>
              <a:ext uri="{FF2B5EF4-FFF2-40B4-BE49-F238E27FC236}">
                <a16:creationId xmlns:a16="http://schemas.microsoft.com/office/drawing/2014/main" id="{1D67CBF2-EAD9-034C-35FC-90C656503B5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277489" y="6519924"/>
            <a:ext cx="1802380" cy="249588"/>
          </a:xfrm>
          <a:prstGeom prst="rect">
            <a:avLst/>
          </a:prstGeom>
        </p:spPr>
      </p:pic>
    </p:spTree>
    <p:extLst>
      <p:ext uri="{BB962C8B-B14F-4D97-AF65-F5344CB8AC3E}">
        <p14:creationId xmlns:p14="http://schemas.microsoft.com/office/powerpoint/2010/main" val="3166729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12192000" cy="1007706"/>
          </a:xfrm>
          <a:prstGeom prst="rect">
            <a:avLst/>
          </a:prstGeom>
          <a:gradFill flip="none" rotWithShape="1">
            <a:gsLst>
              <a:gs pos="57000">
                <a:srgbClr val="0075B5"/>
              </a:gs>
              <a:gs pos="0">
                <a:srgbClr val="3BA950"/>
              </a:gs>
            </a:gsLst>
            <a:lin ang="108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dirty="0"/>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3262"/>
            <a:ext cx="2558836" cy="550506"/>
          </a:xfrm>
          <a:prstGeom prst="rect">
            <a:avLst/>
          </a:prstGeom>
        </p:spPr>
      </p:pic>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603934" y="318515"/>
            <a:ext cx="9542968" cy="649754"/>
          </a:xfrm>
        </p:spPr>
        <p:txBody>
          <a:bodyPr/>
          <a:lstStyle>
            <a:lvl1pPr algn="ctr">
              <a:defRPr>
                <a:solidFill>
                  <a:schemeClr val="bg1"/>
                </a:solidFill>
                <a:latin typeface="Poppins SemiBold" panose="00000700000000000000" pitchFamily="2" charset="0"/>
                <a:cs typeface="Poppins SemiBold" panose="00000700000000000000" pitchFamily="2" charset="0"/>
              </a:defRPr>
            </a:lvl1pPr>
          </a:lstStyle>
          <a:p>
            <a:r>
              <a:rPr lang="en-US" dirty="0"/>
              <a:t>Click to edit Master title style</a:t>
            </a:r>
            <a:endParaRPr lang="en-CA" dirty="0"/>
          </a:p>
        </p:txBody>
      </p:sp>
      <p:pic>
        <p:nvPicPr>
          <p:cNvPr id="3" name="Picture 2" descr="A black background with green and purple text&#10;&#10;Description automatically generated">
            <a:extLst>
              <a:ext uri="{FF2B5EF4-FFF2-40B4-BE49-F238E27FC236}">
                <a16:creationId xmlns:a16="http://schemas.microsoft.com/office/drawing/2014/main" id="{9FEBE484-E8A5-1F07-DE18-7A9A7FDED07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277489" y="6519924"/>
            <a:ext cx="1802380" cy="249588"/>
          </a:xfrm>
          <a:prstGeom prst="rect">
            <a:avLst/>
          </a:prstGeom>
        </p:spPr>
      </p:pic>
    </p:spTree>
    <p:extLst>
      <p:ext uri="{BB962C8B-B14F-4D97-AF65-F5344CB8AC3E}">
        <p14:creationId xmlns:p14="http://schemas.microsoft.com/office/powerpoint/2010/main" val="31706673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5B02D3-ADDB-487E-825D-02301810EE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D570FF4A-4F55-408D-9A82-8886BA45EB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0E467884-3C68-41C0-BB8E-2D333D9797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899B3B-6F22-4062-AD25-97947FF28E08}" type="datetimeFigureOut">
              <a:rPr lang="en-CA" smtClean="0"/>
              <a:t>2025-03-14</a:t>
            </a:fld>
            <a:endParaRPr lang="en-CA" dirty="0"/>
          </a:p>
        </p:txBody>
      </p:sp>
      <p:sp>
        <p:nvSpPr>
          <p:cNvPr id="5" name="Footer Placeholder 4">
            <a:extLst>
              <a:ext uri="{FF2B5EF4-FFF2-40B4-BE49-F238E27FC236}">
                <a16:creationId xmlns:a16="http://schemas.microsoft.com/office/drawing/2014/main" id="{5D3ADBF0-0DCC-486F-9E5B-BA3CB13599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a:extLst>
              <a:ext uri="{FF2B5EF4-FFF2-40B4-BE49-F238E27FC236}">
                <a16:creationId xmlns:a16="http://schemas.microsoft.com/office/drawing/2014/main" id="{98C9F98F-2E53-4AF8-98D9-42DAF51549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D6A7D2-6F68-403F-AE25-3E9E5363C17A}" type="slidenum">
              <a:rPr lang="en-CA" smtClean="0"/>
              <a:t>‹#›</a:t>
            </a:fld>
            <a:endParaRPr lang="en-CA" dirty="0"/>
          </a:p>
        </p:txBody>
      </p:sp>
    </p:spTree>
    <p:extLst>
      <p:ext uri="{BB962C8B-B14F-4D97-AF65-F5344CB8AC3E}">
        <p14:creationId xmlns:p14="http://schemas.microsoft.com/office/powerpoint/2010/main" val="3427819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70" r:id="rId4"/>
    <p:sldLayoutId id="2147483663" r:id="rId5"/>
    <p:sldLayoutId id="2147483665" r:id="rId6"/>
    <p:sldLayoutId id="2147483668" r:id="rId7"/>
    <p:sldLayoutId id="2147483667" r:id="rId8"/>
    <p:sldLayoutId id="2147483672" r:id="rId9"/>
    <p:sldLayoutId id="2147483673" r:id="rId10"/>
    <p:sldLayoutId id="2147483677" r:id="rId11"/>
    <p:sldLayoutId id="2147483678" r:id="rId12"/>
    <p:sldLayoutId id="2147483674" r:id="rId13"/>
    <p:sldLayoutId id="2147483675" r:id="rId14"/>
    <p:sldLayoutId id="2147483679" r:id="rId15"/>
    <p:sldLayoutId id="2147483680" r:id="rId16"/>
    <p:sldLayoutId id="2147483676" r:id="rId17"/>
    <p:sldLayoutId id="2147483671"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5.sv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17.sv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20.sv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22.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fr-CA" b="1" dirty="0">
                <a:solidFill>
                  <a:srgbClr val="298032"/>
                </a:solidFill>
                <a:latin typeface="Arial"/>
                <a:ea typeface="Tahoma"/>
                <a:cs typeface="Arial"/>
              </a:rPr>
              <a:t>Explorer l’identité et reconnaître ses f</a:t>
            </a:r>
            <a:r>
              <a:rPr lang="fr-CA" dirty="0">
                <a:solidFill>
                  <a:srgbClr val="298032"/>
                </a:solidFill>
                <a:latin typeface="Arial"/>
                <a:ea typeface="Tahoma"/>
                <a:cs typeface="Arial"/>
              </a:rPr>
              <a:t>orces </a:t>
            </a:r>
            <a:endParaRPr lang="en-CA" b="1" dirty="0">
              <a:solidFill>
                <a:srgbClr val="298032"/>
              </a:solidFill>
              <a:ea typeface="Tahoma"/>
            </a:endParaRPr>
          </a:p>
        </p:txBody>
      </p:sp>
      <p:sp>
        <p:nvSpPr>
          <p:cNvPr id="3" name="Title 1">
            <a:extLst>
              <a:ext uri="{FF2B5EF4-FFF2-40B4-BE49-F238E27FC236}">
                <a16:creationId xmlns:a16="http://schemas.microsoft.com/office/drawing/2014/main" id="{449D8A92-5993-49DB-8D97-04F74100340A}"/>
              </a:ext>
            </a:extLst>
          </p:cNvPr>
          <p:cNvSpPr txBox="1">
            <a:spLocks/>
          </p:cNvSpPr>
          <p:nvPr/>
        </p:nvSpPr>
        <p:spPr>
          <a:xfrm>
            <a:off x="0" y="0"/>
            <a:ext cx="2898338" cy="79329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6000" kern="1200">
                <a:solidFill>
                  <a:srgbClr val="40008D"/>
                </a:solidFill>
                <a:latin typeface="Poppins" panose="00000500000000000000" pitchFamily="2" charset="0"/>
                <a:ea typeface="+mj-ea"/>
                <a:cs typeface="Poppins" panose="00000500000000000000" pitchFamily="2" charset="0"/>
              </a:defRPr>
            </a:lvl1pPr>
          </a:lstStyle>
          <a:p>
            <a:pPr algn="l"/>
            <a:r>
              <a:rPr lang="fr-CA" sz="4400" b="1" dirty="0">
                <a:solidFill>
                  <a:srgbClr val="44237D"/>
                </a:solidFill>
                <a:latin typeface="Arial" panose="020B0604020202020204" pitchFamily="34" charset="0"/>
                <a:ea typeface="Tahoma" panose="020B0604030504040204" pitchFamily="34" charset="0"/>
                <a:cs typeface="Arial" panose="020B0604020202020204" pitchFamily="34" charset="0"/>
              </a:rPr>
              <a:t>Leçon 2</a:t>
            </a:r>
          </a:p>
        </p:txBody>
      </p:sp>
    </p:spTree>
    <p:extLst>
      <p:ext uri="{BB962C8B-B14F-4D97-AF65-F5344CB8AC3E}">
        <p14:creationId xmlns:p14="http://schemas.microsoft.com/office/powerpoint/2010/main" val="13587208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748FBD7-6040-4F95-B1C6-6F891613D07C}"/>
              </a:ext>
            </a:extLst>
          </p:cNvPr>
          <p:cNvSpPr>
            <a:spLocks noGrp="1"/>
          </p:cNvSpPr>
          <p:nvPr>
            <p:ph type="title" idx="4294967295"/>
          </p:nvPr>
        </p:nvSpPr>
        <p:spPr>
          <a:xfrm>
            <a:off x="958850" y="1741016"/>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CA" sz="5400" b="1" i="0" u="none" strike="noStrike" kern="1200" cap="none" spc="0" normalizeH="0" baseline="0" dirty="0">
                <a:ln>
                  <a:noFill/>
                </a:ln>
                <a:solidFill>
                  <a:srgbClr val="44237D"/>
                </a:solidFill>
                <a:effectLst/>
                <a:uLnTx/>
                <a:uFillTx/>
                <a:latin typeface="Arial" panose="020B0604020202020204" pitchFamily="34" charset="0"/>
                <a:cs typeface="Arial" panose="020B0604020202020204" pitchFamily="34" charset="0"/>
              </a:rPr>
              <a:t>Remue-méninges</a:t>
            </a:r>
            <a:endParaRPr kumimoji="0" lang="fr-CA" sz="4400" b="1" i="0" u="none" strike="noStrike" kern="1200" cap="none" spc="0" normalizeH="0" baseline="0" dirty="0">
              <a:ln>
                <a:noFill/>
              </a:ln>
              <a:solidFill>
                <a:srgbClr val="44237D"/>
              </a:solidFill>
              <a:effectLst/>
              <a:uLnTx/>
              <a:uFillTx/>
              <a:latin typeface="Arial" panose="020B0604020202020204" pitchFamily="34" charset="0"/>
              <a:cs typeface="Arial" panose="020B0604020202020204" pitchFamily="34" charset="0"/>
            </a:endParaRPr>
          </a:p>
        </p:txBody>
      </p:sp>
      <p:sp>
        <p:nvSpPr>
          <p:cNvPr id="2" name="Text Placeholder 8">
            <a:extLst>
              <a:ext uri="{FF2B5EF4-FFF2-40B4-BE49-F238E27FC236}">
                <a16:creationId xmlns:a16="http://schemas.microsoft.com/office/drawing/2014/main" id="{BAC427B4-AE5E-5847-4D80-D618A67AAF2D}"/>
              </a:ext>
            </a:extLst>
          </p:cNvPr>
          <p:cNvSpPr txBox="1">
            <a:spLocks/>
          </p:cNvSpPr>
          <p:nvPr/>
        </p:nvSpPr>
        <p:spPr>
          <a:xfrm>
            <a:off x="533400" y="2892716"/>
            <a:ext cx="11125200" cy="324326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Aft>
                <a:spcPts val="1200"/>
              </a:spcAft>
              <a:buFont typeface="Arial" panose="020B0604020202020204" pitchFamily="34" charset="0"/>
              <a:buNone/>
            </a:pPr>
            <a:r>
              <a:rPr lang="fr-CA" sz="5400" dirty="0">
                <a:latin typeface="Arial" panose="020B0604020202020204" pitchFamily="34" charset="0"/>
                <a:cs typeface="Arial" panose="020B0604020202020204" pitchFamily="34" charset="0"/>
              </a:rPr>
              <a:t>Quels sont d’autres moyens qui te permettent d’apprendre à connaître tes points forts et tes qualités?</a:t>
            </a:r>
          </a:p>
        </p:txBody>
      </p:sp>
    </p:spTree>
    <p:extLst>
      <p:ext uri="{BB962C8B-B14F-4D97-AF65-F5344CB8AC3E}">
        <p14:creationId xmlns:p14="http://schemas.microsoft.com/office/powerpoint/2010/main" val="268446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p:txBody>
          <a:bodyPr>
            <a:normAutofit/>
          </a:bodyPr>
          <a:lstStyle/>
          <a:p>
            <a:r>
              <a:rPr lang="fr-CA" dirty="0"/>
              <a:t>Trucs pour demander de la rétroaction</a:t>
            </a:r>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4180365" y="2919082"/>
            <a:ext cx="7547178" cy="2475531"/>
          </a:xfrm>
        </p:spPr>
        <p:txBody>
          <a:bodyPr anchor="ctr">
            <a:normAutofit/>
          </a:bodyPr>
          <a:lstStyle/>
          <a:p>
            <a:pPr marL="0" indent="0" algn="ctr">
              <a:lnSpc>
                <a:spcPct val="100000"/>
              </a:lnSpc>
              <a:buNone/>
            </a:pPr>
            <a:r>
              <a:rPr lang="fr-CA" sz="4400" dirty="0"/>
              <a:t>Est-ce le </a:t>
            </a:r>
            <a:r>
              <a:rPr lang="fr-CA" sz="4400" b="1" dirty="0"/>
              <a:t>bon moment </a:t>
            </a:r>
            <a:r>
              <a:rPr lang="fr-CA" sz="4400" dirty="0"/>
              <a:t>et le </a:t>
            </a:r>
            <a:r>
              <a:rPr lang="fr-CA" sz="4400" b="1" dirty="0"/>
              <a:t>bon endroit </a:t>
            </a:r>
            <a:r>
              <a:rPr lang="fr-CA" sz="4400" dirty="0"/>
              <a:t>pour demander de la rétroaction?</a:t>
            </a:r>
          </a:p>
        </p:txBody>
      </p:sp>
      <p:pic>
        <p:nvPicPr>
          <p:cNvPr id="7" name="Picture 6" descr="Watch">
            <a:extLst>
              <a:ext uri="{FF2B5EF4-FFF2-40B4-BE49-F238E27FC236}">
                <a16:creationId xmlns:a16="http://schemas.microsoft.com/office/drawing/2014/main" id="{040C60E5-28BE-4B6B-9BF5-82FD7DC3A2D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7576" b="7576"/>
          <a:stretch/>
        </p:blipFill>
        <p:spPr>
          <a:xfrm>
            <a:off x="727357" y="3005376"/>
            <a:ext cx="2714184" cy="2302945"/>
          </a:xfrm>
          <a:prstGeom prst="rect">
            <a:avLst/>
          </a:prstGeom>
        </p:spPr>
      </p:pic>
    </p:spTree>
    <p:extLst>
      <p:ext uri="{BB962C8B-B14F-4D97-AF65-F5344CB8AC3E}">
        <p14:creationId xmlns:p14="http://schemas.microsoft.com/office/powerpoint/2010/main" val="34416420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p:txBody>
          <a:bodyPr/>
          <a:lstStyle/>
          <a:p>
            <a:r>
              <a:rPr lang="fr-CA" dirty="0"/>
              <a:t>Trucs pour demander de la rétroaction</a:t>
            </a:r>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3908324" y="2919082"/>
            <a:ext cx="7816644" cy="2475531"/>
          </a:xfrm>
        </p:spPr>
        <p:txBody>
          <a:bodyPr anchor="ctr">
            <a:normAutofit/>
          </a:bodyPr>
          <a:lstStyle/>
          <a:p>
            <a:pPr marL="0" indent="0" algn="ctr">
              <a:lnSpc>
                <a:spcPct val="100000"/>
              </a:lnSpc>
              <a:buNone/>
            </a:pPr>
            <a:r>
              <a:rPr lang="fr-CA" sz="4400" b="1" dirty="0"/>
              <a:t>Sois précis </a:t>
            </a:r>
            <a:r>
              <a:rPr lang="fr-CA" sz="4400" dirty="0"/>
              <a:t>sur la rétroaction que tu veux avoir</a:t>
            </a:r>
            <a:endParaRPr lang="en-CA" sz="4400" dirty="0"/>
          </a:p>
        </p:txBody>
      </p:sp>
      <p:pic>
        <p:nvPicPr>
          <p:cNvPr id="7" name="Picture 6" descr="Bullseye">
            <a:extLst>
              <a:ext uri="{FF2B5EF4-FFF2-40B4-BE49-F238E27FC236}">
                <a16:creationId xmlns:a16="http://schemas.microsoft.com/office/drawing/2014/main" id="{040C60E5-28BE-4B6B-9BF5-82FD7DC3A2D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7576" b="7576"/>
          <a:stretch/>
        </p:blipFill>
        <p:spPr>
          <a:xfrm>
            <a:off x="727357" y="3005376"/>
            <a:ext cx="2714184" cy="2302945"/>
          </a:xfrm>
          <a:prstGeom prst="rect">
            <a:avLst/>
          </a:prstGeom>
        </p:spPr>
      </p:pic>
    </p:spTree>
    <p:extLst>
      <p:ext uri="{BB962C8B-B14F-4D97-AF65-F5344CB8AC3E}">
        <p14:creationId xmlns:p14="http://schemas.microsoft.com/office/powerpoint/2010/main" val="1438026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p:txBody>
          <a:bodyPr/>
          <a:lstStyle/>
          <a:p>
            <a:r>
              <a:rPr lang="fr-CA" dirty="0"/>
              <a:t>Trucs pour demander de la rétroaction</a:t>
            </a:r>
            <a:endParaRPr lang="en-CA" dirty="0"/>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3908324" y="2919082"/>
            <a:ext cx="7816644" cy="2475531"/>
          </a:xfrm>
        </p:spPr>
        <p:txBody>
          <a:bodyPr anchor="ctr">
            <a:normAutofit fontScale="92500"/>
          </a:bodyPr>
          <a:lstStyle/>
          <a:p>
            <a:pPr marL="0" indent="0" algn="ctr">
              <a:lnSpc>
                <a:spcPct val="100000"/>
              </a:lnSpc>
              <a:buNone/>
            </a:pPr>
            <a:r>
              <a:rPr lang="fr-CA" sz="4400" dirty="0"/>
              <a:t>Lorsque tu reçois de la rétroaction, </a:t>
            </a:r>
            <a:r>
              <a:rPr lang="fr-CA" sz="4400" b="1" dirty="0"/>
              <a:t>écoute attentivement, </a:t>
            </a:r>
            <a:r>
              <a:rPr lang="fr-CA" sz="4400" dirty="0"/>
              <a:t>sans interrompre</a:t>
            </a:r>
            <a:endParaRPr lang="en-CA" sz="4400" dirty="0"/>
          </a:p>
        </p:txBody>
      </p:sp>
      <p:pic>
        <p:nvPicPr>
          <p:cNvPr id="2" name="Picture 1">
            <a:extLst>
              <a:ext uri="{FF2B5EF4-FFF2-40B4-BE49-F238E27FC236}">
                <a16:creationId xmlns:a16="http://schemas.microsoft.com/office/drawing/2014/main" id="{26481C18-F214-62DB-1AB0-86ACB390D9E4}"/>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936" b="15109"/>
          <a:stretch/>
        </p:blipFill>
        <p:spPr>
          <a:xfrm>
            <a:off x="864873" y="2919082"/>
            <a:ext cx="2411139" cy="2117641"/>
          </a:xfrm>
          <a:prstGeom prst="rect">
            <a:avLst/>
          </a:prstGeom>
        </p:spPr>
      </p:pic>
    </p:spTree>
    <p:extLst>
      <p:ext uri="{BB962C8B-B14F-4D97-AF65-F5344CB8AC3E}">
        <p14:creationId xmlns:p14="http://schemas.microsoft.com/office/powerpoint/2010/main" val="3158921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p:txBody>
          <a:bodyPr/>
          <a:lstStyle/>
          <a:p>
            <a:r>
              <a:rPr lang="fr-CA" dirty="0"/>
              <a:t>Trucs pour demander de la rétroaction</a:t>
            </a:r>
            <a:endParaRPr lang="en-CA" dirty="0"/>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3908324" y="2919082"/>
            <a:ext cx="7816644" cy="2475531"/>
          </a:xfrm>
        </p:spPr>
        <p:txBody>
          <a:bodyPr anchor="ctr">
            <a:normAutofit fontScale="92500" lnSpcReduction="10000"/>
          </a:bodyPr>
          <a:lstStyle/>
          <a:p>
            <a:pPr marL="0" indent="0" algn="ctr">
              <a:lnSpc>
                <a:spcPct val="100000"/>
              </a:lnSpc>
              <a:buNone/>
            </a:pPr>
            <a:r>
              <a:rPr lang="fr-CA" sz="4400" b="1" dirty="0"/>
              <a:t>Sois réceptif/ve. </a:t>
            </a:r>
            <a:r>
              <a:rPr lang="fr-CA" sz="4400" dirty="0"/>
              <a:t>La rétroaction a pour but d’aider ta croissance personnelle. Garde ton esprit ouvert! </a:t>
            </a:r>
            <a:endParaRPr lang="fr-CA" sz="4400" b="1" dirty="0"/>
          </a:p>
        </p:txBody>
      </p:sp>
      <p:pic>
        <p:nvPicPr>
          <p:cNvPr id="7" name="Picture 6" descr="Puzzle pieces">
            <a:extLst>
              <a:ext uri="{FF2B5EF4-FFF2-40B4-BE49-F238E27FC236}">
                <a16:creationId xmlns:a16="http://schemas.microsoft.com/office/drawing/2014/main" id="{040C60E5-28BE-4B6B-9BF5-82FD7DC3A2D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7576" b="7576"/>
          <a:stretch/>
        </p:blipFill>
        <p:spPr>
          <a:xfrm>
            <a:off x="727357" y="3005376"/>
            <a:ext cx="2714184" cy="2302945"/>
          </a:xfrm>
          <a:prstGeom prst="rect">
            <a:avLst/>
          </a:prstGeom>
        </p:spPr>
      </p:pic>
    </p:spTree>
    <p:extLst>
      <p:ext uri="{BB962C8B-B14F-4D97-AF65-F5344CB8AC3E}">
        <p14:creationId xmlns:p14="http://schemas.microsoft.com/office/powerpoint/2010/main" val="28109580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p:txBody>
          <a:bodyPr/>
          <a:lstStyle/>
          <a:p>
            <a:r>
              <a:rPr lang="fr-CA" dirty="0"/>
              <a:t>Trucs pour demander de la rétroaction</a:t>
            </a:r>
            <a:endParaRPr lang="en-CA" dirty="0"/>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3908324" y="2919082"/>
            <a:ext cx="7816644" cy="2475531"/>
          </a:xfrm>
        </p:spPr>
        <p:txBody>
          <a:bodyPr anchor="ctr">
            <a:normAutofit/>
          </a:bodyPr>
          <a:lstStyle/>
          <a:p>
            <a:pPr marL="0" indent="0" algn="ctr">
              <a:lnSpc>
                <a:spcPct val="100000"/>
              </a:lnSpc>
              <a:buNone/>
            </a:pPr>
            <a:r>
              <a:rPr lang="fr-CA" sz="3600" b="1" dirty="0"/>
              <a:t>Exprime de la gratitude. </a:t>
            </a:r>
            <a:r>
              <a:rPr lang="fr-CA" sz="3600" dirty="0"/>
              <a:t>Après avoir reçu de la rétroaction, remercie la personne pour son temps et ses réflexions.</a:t>
            </a:r>
            <a:endParaRPr lang="en-CA" sz="3600" b="1" dirty="0"/>
          </a:p>
        </p:txBody>
      </p:sp>
      <p:pic>
        <p:nvPicPr>
          <p:cNvPr id="7" name="Picture 6" descr="Heart">
            <a:extLst>
              <a:ext uri="{FF2B5EF4-FFF2-40B4-BE49-F238E27FC236}">
                <a16:creationId xmlns:a16="http://schemas.microsoft.com/office/drawing/2014/main" id="{040C60E5-28BE-4B6B-9BF5-82FD7DC3A2D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7576" b="7576"/>
          <a:stretch/>
        </p:blipFill>
        <p:spPr>
          <a:xfrm>
            <a:off x="727357" y="3005376"/>
            <a:ext cx="2714184" cy="2302945"/>
          </a:xfrm>
          <a:prstGeom prst="rect">
            <a:avLst/>
          </a:prstGeom>
        </p:spPr>
      </p:pic>
    </p:spTree>
    <p:extLst>
      <p:ext uri="{BB962C8B-B14F-4D97-AF65-F5344CB8AC3E}">
        <p14:creationId xmlns:p14="http://schemas.microsoft.com/office/powerpoint/2010/main" val="14896031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94CE9-5AA8-4EE1-B4F5-CE9DA760D65C}"/>
              </a:ext>
            </a:extLst>
          </p:cNvPr>
          <p:cNvSpPr>
            <a:spLocks noGrp="1"/>
          </p:cNvSpPr>
          <p:nvPr>
            <p:ph type="title"/>
          </p:nvPr>
        </p:nvSpPr>
        <p:spPr>
          <a:xfrm>
            <a:off x="1583743" y="1235566"/>
            <a:ext cx="9024513" cy="1078327"/>
          </a:xfrm>
        </p:spPr>
        <p:txBody>
          <a:bodyPr>
            <a:normAutofit/>
          </a:bodyPr>
          <a:lstStyle/>
          <a:p>
            <a:pPr algn="ctr"/>
            <a:r>
              <a:rPr lang="fr-CA" sz="6000" b="1" dirty="0"/>
              <a:t>Carnet : Défi</a:t>
            </a:r>
          </a:p>
        </p:txBody>
      </p:sp>
      <p:sp>
        <p:nvSpPr>
          <p:cNvPr id="3" name="Text Placeholder 2">
            <a:extLst>
              <a:ext uri="{FF2B5EF4-FFF2-40B4-BE49-F238E27FC236}">
                <a16:creationId xmlns:a16="http://schemas.microsoft.com/office/drawing/2014/main" id="{83141F97-0026-4996-AB4A-83E4A8051383}"/>
              </a:ext>
            </a:extLst>
          </p:cNvPr>
          <p:cNvSpPr>
            <a:spLocks noGrp="1"/>
          </p:cNvSpPr>
          <p:nvPr>
            <p:ph type="body" sz="quarter" idx="10"/>
          </p:nvPr>
        </p:nvSpPr>
        <p:spPr>
          <a:xfrm>
            <a:off x="1319047" y="3194566"/>
            <a:ext cx="9553903" cy="2699083"/>
          </a:xfrm>
        </p:spPr>
        <p:txBody>
          <a:bodyPr vert="horz" lIns="91440" tIns="45720" rIns="91440" bIns="45720" rtlCol="0" anchor="t">
            <a:normAutofit fontScale="92500" lnSpcReduction="10000"/>
          </a:bodyPr>
          <a:lstStyle/>
          <a:p>
            <a:pPr marL="0" indent="0" algn="ctr">
              <a:lnSpc>
                <a:spcPct val="110000"/>
              </a:lnSpc>
              <a:buNone/>
            </a:pPr>
            <a:r>
              <a:rPr lang="fr-CA" sz="4400" dirty="0"/>
              <a:t>Va chercher de la rétroaction de 2 personnes de confiance et vois si tu apprends quelque chose de nouveau à ton sujet! </a:t>
            </a:r>
          </a:p>
        </p:txBody>
      </p:sp>
    </p:spTree>
    <p:extLst>
      <p:ext uri="{BB962C8B-B14F-4D97-AF65-F5344CB8AC3E}">
        <p14:creationId xmlns:p14="http://schemas.microsoft.com/office/powerpoint/2010/main" val="7039603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94CE9-5AA8-4EE1-B4F5-CE9DA760D65C}"/>
              </a:ext>
            </a:extLst>
          </p:cNvPr>
          <p:cNvSpPr>
            <a:spLocks noGrp="1"/>
          </p:cNvSpPr>
          <p:nvPr>
            <p:ph type="title"/>
          </p:nvPr>
        </p:nvSpPr>
        <p:spPr>
          <a:xfrm>
            <a:off x="1583743" y="1235566"/>
            <a:ext cx="9024513" cy="1078327"/>
          </a:xfrm>
        </p:spPr>
        <p:txBody>
          <a:bodyPr>
            <a:normAutofit/>
          </a:bodyPr>
          <a:lstStyle/>
          <a:p>
            <a:pPr algn="ctr"/>
            <a:r>
              <a:rPr lang="fr-CA" sz="6000" b="1" dirty="0"/>
              <a:t>Carnet : Réflexion</a:t>
            </a:r>
          </a:p>
        </p:txBody>
      </p:sp>
      <p:sp>
        <p:nvSpPr>
          <p:cNvPr id="3" name="Text Placeholder 2">
            <a:extLst>
              <a:ext uri="{FF2B5EF4-FFF2-40B4-BE49-F238E27FC236}">
                <a16:creationId xmlns:a16="http://schemas.microsoft.com/office/drawing/2014/main" id="{83141F97-0026-4996-AB4A-83E4A8051383}"/>
              </a:ext>
            </a:extLst>
          </p:cNvPr>
          <p:cNvSpPr>
            <a:spLocks noGrp="1"/>
          </p:cNvSpPr>
          <p:nvPr>
            <p:ph type="body" sz="quarter" idx="10"/>
          </p:nvPr>
        </p:nvSpPr>
        <p:spPr>
          <a:xfrm>
            <a:off x="1319047" y="2923351"/>
            <a:ext cx="9553903" cy="2699083"/>
          </a:xfrm>
        </p:spPr>
        <p:txBody>
          <a:bodyPr vert="horz" lIns="91440" tIns="45720" rIns="91440" bIns="45720" rtlCol="0" anchor="ctr">
            <a:normAutofit/>
          </a:bodyPr>
          <a:lstStyle/>
          <a:p>
            <a:pPr marL="0" indent="0" algn="ctr">
              <a:lnSpc>
                <a:spcPct val="110000"/>
              </a:lnSpc>
              <a:buNone/>
            </a:pPr>
            <a:r>
              <a:rPr lang="fr-CA" sz="4400" b="0" dirty="0">
                <a:effectLst/>
                <a:ea typeface="Arial" panose="020B0604020202020204" pitchFamily="34" charset="0"/>
              </a:rPr>
              <a:t>Explore des carrières qui correspondent à tes points forts et à tes centres d’intérêt</a:t>
            </a:r>
            <a:endParaRPr lang="fr-CA" sz="4400" dirty="0"/>
          </a:p>
        </p:txBody>
      </p:sp>
    </p:spTree>
    <p:extLst>
      <p:ext uri="{BB962C8B-B14F-4D97-AF65-F5344CB8AC3E}">
        <p14:creationId xmlns:p14="http://schemas.microsoft.com/office/powerpoint/2010/main" val="12484232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94CE9-5AA8-4EE1-B4F5-CE9DA760D65C}"/>
              </a:ext>
            </a:extLst>
          </p:cNvPr>
          <p:cNvSpPr>
            <a:spLocks noGrp="1"/>
          </p:cNvSpPr>
          <p:nvPr>
            <p:ph type="title"/>
          </p:nvPr>
        </p:nvSpPr>
        <p:spPr>
          <a:xfrm>
            <a:off x="1786024" y="1235566"/>
            <a:ext cx="8822232" cy="1078327"/>
          </a:xfrm>
        </p:spPr>
        <p:txBody>
          <a:bodyPr>
            <a:normAutofit/>
          </a:bodyPr>
          <a:lstStyle/>
          <a:p>
            <a:pPr algn="ctr"/>
            <a:r>
              <a:rPr lang="en-CA" sz="6000" b="1" dirty="0"/>
              <a:t>Carnet : Extension</a:t>
            </a:r>
          </a:p>
        </p:txBody>
      </p:sp>
      <p:sp>
        <p:nvSpPr>
          <p:cNvPr id="3" name="Text Placeholder 2">
            <a:extLst>
              <a:ext uri="{FF2B5EF4-FFF2-40B4-BE49-F238E27FC236}">
                <a16:creationId xmlns:a16="http://schemas.microsoft.com/office/drawing/2014/main" id="{83141F97-0026-4996-AB4A-83E4A8051383}"/>
              </a:ext>
            </a:extLst>
          </p:cNvPr>
          <p:cNvSpPr>
            <a:spLocks noGrp="1"/>
          </p:cNvSpPr>
          <p:nvPr>
            <p:ph type="body" sz="quarter" idx="10"/>
          </p:nvPr>
        </p:nvSpPr>
        <p:spPr>
          <a:xfrm>
            <a:off x="760021" y="2923351"/>
            <a:ext cx="10818421" cy="2699083"/>
          </a:xfrm>
        </p:spPr>
        <p:txBody>
          <a:bodyPr vert="horz" lIns="91440" tIns="45720" rIns="91440" bIns="45720" rtlCol="0" anchor="t">
            <a:normAutofit fontScale="92500" lnSpcReduction="10000"/>
          </a:bodyPr>
          <a:lstStyle/>
          <a:p>
            <a:pPr marL="0" indent="0" algn="ctr">
              <a:lnSpc>
                <a:spcPct val="110000"/>
              </a:lnSpc>
              <a:buNone/>
            </a:pPr>
            <a:r>
              <a:rPr lang="fr-CA" sz="4400" dirty="0"/>
              <a:t>Comment peux-tu utiliser les médias sociaux pour démontrer tes champs d’intérêt, tes points forts et tes compétences aux employeurs potentiels?</a:t>
            </a:r>
          </a:p>
        </p:txBody>
      </p:sp>
    </p:spTree>
    <p:extLst>
      <p:ext uri="{BB962C8B-B14F-4D97-AF65-F5344CB8AC3E}">
        <p14:creationId xmlns:p14="http://schemas.microsoft.com/office/powerpoint/2010/main" val="24061166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23093FB-4DEA-55EF-1B3F-351588F372AA}"/>
              </a:ext>
              <a:ext uri="{C183D7F6-B498-43B3-948B-1728B52AA6E4}">
                <adec:decorative xmlns:adec="http://schemas.microsoft.com/office/drawing/2017/decorative" val="1"/>
              </a:ext>
            </a:extLst>
          </p:cNvPr>
          <p:cNvGrpSpPr/>
          <p:nvPr/>
        </p:nvGrpSpPr>
        <p:grpSpPr>
          <a:xfrm>
            <a:off x="5533360" y="2418907"/>
            <a:ext cx="6658640" cy="4439093"/>
            <a:chOff x="3688554" y="1189036"/>
            <a:chExt cx="8503445" cy="5668963"/>
          </a:xfrm>
        </p:grpSpPr>
        <p:pic>
          <p:nvPicPr>
            <p:cNvPr id="6" name="Picture 5">
              <a:extLst>
                <a:ext uri="{FF2B5EF4-FFF2-40B4-BE49-F238E27FC236}">
                  <a16:creationId xmlns:a16="http://schemas.microsoft.com/office/drawing/2014/main" id="{F68842AD-8387-10B0-3203-34BB384F55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88554" y="1189036"/>
              <a:ext cx="8503445" cy="5668963"/>
            </a:xfrm>
            <a:prstGeom prst="rect">
              <a:avLst/>
            </a:prstGeom>
          </p:spPr>
        </p:pic>
        <p:sp>
          <p:nvSpPr>
            <p:cNvPr id="7" name="Rectangle 6">
              <a:extLst>
                <a:ext uri="{FF2B5EF4-FFF2-40B4-BE49-F238E27FC236}">
                  <a16:creationId xmlns:a16="http://schemas.microsoft.com/office/drawing/2014/main" id="{DA631BF0-2C52-C74D-C741-7EAA285B6289}"/>
                </a:ext>
              </a:extLst>
            </p:cNvPr>
            <p:cNvSpPr/>
            <p:nvPr/>
          </p:nvSpPr>
          <p:spPr>
            <a:xfrm>
              <a:off x="4523874" y="2514599"/>
              <a:ext cx="2105526" cy="22819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grpSp>
      <p:sp>
        <p:nvSpPr>
          <p:cNvPr id="8" name="Title 1">
            <a:extLst>
              <a:ext uri="{FF2B5EF4-FFF2-40B4-BE49-F238E27FC236}">
                <a16:creationId xmlns:a16="http://schemas.microsoft.com/office/drawing/2014/main" id="{ABE7CFB9-78A2-D72C-9B99-08F5F94DB190}"/>
              </a:ext>
            </a:extLst>
          </p:cNvPr>
          <p:cNvSpPr txBox="1">
            <a:spLocks noGrp="1"/>
          </p:cNvSpPr>
          <p:nvPr>
            <p:ph type="title" idx="4294967295"/>
          </p:nvPr>
        </p:nvSpPr>
        <p:spPr>
          <a:xfrm>
            <a:off x="0" y="1189037"/>
            <a:ext cx="3514724"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bg1"/>
                </a:solidFill>
                <a:latin typeface="Poppins" panose="00000500000000000000" pitchFamily="2" charset="0"/>
                <a:ea typeface="+mj-ea"/>
                <a:cs typeface="Poppins" panose="00000500000000000000" pitchFamily="2"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CA" sz="40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Sommaire</a:t>
            </a:r>
          </a:p>
        </p:txBody>
      </p:sp>
      <p:sp>
        <p:nvSpPr>
          <p:cNvPr id="11" name="Content Placeholder 2">
            <a:extLst>
              <a:ext uri="{FF2B5EF4-FFF2-40B4-BE49-F238E27FC236}">
                <a16:creationId xmlns:a16="http://schemas.microsoft.com/office/drawing/2014/main" id="{6CCC0136-2117-028D-9206-0EC88B9B2D13}"/>
              </a:ext>
            </a:extLst>
          </p:cNvPr>
          <p:cNvSpPr txBox="1">
            <a:spLocks/>
          </p:cNvSpPr>
          <p:nvPr/>
        </p:nvSpPr>
        <p:spPr>
          <a:xfrm>
            <a:off x="3695867" y="0"/>
            <a:ext cx="4983183" cy="4837315"/>
          </a:xfrm>
          <a:prstGeom prst="rect">
            <a:avLst/>
          </a:prstGeom>
          <a:noFill/>
          <a:ln w="88900" cap="flat" cmpd="thickThin"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nSpc>
                <a:spcPct val="100000"/>
              </a:lnSpc>
              <a:buNone/>
            </a:pPr>
            <a:r>
              <a:rPr lang="fr-CA" sz="3600" dirty="0">
                <a:solidFill>
                  <a:srgbClr val="0075B5"/>
                </a:solidFill>
                <a:latin typeface="Arial" panose="020B0604020202020204" pitchFamily="34" charset="0"/>
                <a:cs typeface="Arial" panose="020B0604020202020204" pitchFamily="34" charset="0"/>
              </a:rPr>
              <a:t>Les forces, compétences et centres d'intérêt sont des éléments importants à connaître, car ils peuvent t’aider à la fois dans ta vie personnelle et dans ta vie post-secondaire</a:t>
            </a:r>
            <a:r>
              <a:rPr lang="en-US" sz="3600" dirty="0">
                <a:solidFill>
                  <a:srgbClr val="0075B5"/>
                </a:solidFill>
                <a:latin typeface="Arial" panose="020B0604020202020204" pitchFamily="34" charset="0"/>
                <a:cs typeface="Arial" panose="020B0604020202020204" pitchFamily="34" charset="0"/>
              </a:rPr>
              <a:t>!</a:t>
            </a:r>
            <a:endParaRPr lang="en-CA" sz="3600" dirty="0">
              <a:solidFill>
                <a:srgbClr val="0075B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9331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 y="1191418"/>
            <a:ext cx="3444240" cy="1325563"/>
          </a:xfrm>
        </p:spPr>
        <p:txBody>
          <a:bodyPr vert="horz" lIns="91440" tIns="45720" rIns="91440" bIns="45720" rtlCol="0" anchor="ctr">
            <a:noAutofit/>
          </a:bodyPr>
          <a:lstStyle/>
          <a:p>
            <a:pPr>
              <a:lnSpc>
                <a:spcPct val="110000"/>
              </a:lnSpc>
            </a:pPr>
            <a:r>
              <a:rPr lang="fr-CA" dirty="0"/>
              <a:t>Nous apprenons</a:t>
            </a:r>
          </a:p>
        </p:txBody>
      </p:sp>
      <p:sp>
        <p:nvSpPr>
          <p:cNvPr id="5" name="TextBox 4">
            <a:extLst>
              <a:ext uri="{FF2B5EF4-FFF2-40B4-BE49-F238E27FC236}">
                <a16:creationId xmlns:a16="http://schemas.microsoft.com/office/drawing/2014/main" id="{860F39DF-2664-3BFB-AB9D-264946A9CF54}"/>
              </a:ext>
            </a:extLst>
          </p:cNvPr>
          <p:cNvSpPr txBox="1"/>
          <p:nvPr/>
        </p:nvSpPr>
        <p:spPr>
          <a:xfrm>
            <a:off x="3868801" y="702199"/>
            <a:ext cx="8117205" cy="4708981"/>
          </a:xfrm>
          <a:prstGeom prst="rect">
            <a:avLst/>
          </a:prstGeom>
          <a:noFill/>
        </p:spPr>
        <p:txBody>
          <a:bodyPr wrap="square" lIns="91440" tIns="45720" rIns="91440" bIns="45720" anchor="ctr">
            <a:spAutoFit/>
          </a:bodyPr>
          <a:lstStyle/>
          <a:p>
            <a:pPr marL="571500" marR="107950" indent="-571500">
              <a:spcBef>
                <a:spcPts val="1165"/>
              </a:spcBef>
              <a:spcAft>
                <a:spcPts val="1200"/>
              </a:spcAft>
              <a:buSzPct val="100000"/>
              <a:buFont typeface="Arial" panose="020B0604020202020204" pitchFamily="34" charset="0"/>
              <a:buChar char="•"/>
              <a:tabLst>
                <a:tab pos="342265" algn="l"/>
                <a:tab pos="342900" algn="l"/>
              </a:tabLst>
            </a:pPr>
            <a:r>
              <a:rPr lang="fr-CA" sz="4000" dirty="0">
                <a:solidFill>
                  <a:srgbClr val="0277B5"/>
                </a:solidFill>
                <a:latin typeface="Arial"/>
                <a:cs typeface="Arial"/>
              </a:rPr>
              <a:t>À identifier ses intérêts personnels, ses rôles, ses objectifs et ses points forts.</a:t>
            </a:r>
            <a:endParaRPr lang="en-CA" sz="4000" dirty="0">
              <a:solidFill>
                <a:srgbClr val="0277B5"/>
              </a:solidFill>
              <a:latin typeface="Arial" panose="020B0604020202020204" pitchFamily="34" charset="0"/>
              <a:cs typeface="Arial" panose="020B0604020202020204" pitchFamily="34" charset="0"/>
            </a:endParaRPr>
          </a:p>
          <a:p>
            <a:pPr marL="571500" marR="107950" lvl="0" indent="-571500">
              <a:spcBef>
                <a:spcPts val="1165"/>
              </a:spcBef>
              <a:spcAft>
                <a:spcPts val="1200"/>
              </a:spcAft>
              <a:buSzPct val="100000"/>
              <a:buFont typeface="Arial" panose="020B0604020202020204" pitchFamily="34" charset="0"/>
              <a:buChar char="•"/>
              <a:tabLst>
                <a:tab pos="342265" algn="l"/>
                <a:tab pos="342900" algn="l"/>
              </a:tabLst>
            </a:pPr>
            <a:r>
              <a:rPr lang="fr-CA" sz="4000" dirty="0">
                <a:solidFill>
                  <a:srgbClr val="0277B5"/>
                </a:solidFill>
                <a:latin typeface="Arial"/>
                <a:cs typeface="Arial"/>
              </a:rPr>
              <a:t>La manière dont les atouts/forces identifiés sont liés à la prise de décision et au bien-être personnel.</a:t>
            </a:r>
            <a:endParaRPr lang="en-CA" sz="4000" dirty="0">
              <a:solidFill>
                <a:srgbClr val="0277B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98389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F75AE905-F1E4-DB67-A1BC-5D78435FFE84}"/>
              </a:ext>
            </a:extLst>
          </p:cNvPr>
          <p:cNvSpPr>
            <a:spLocks noGrp="1"/>
          </p:cNvSpPr>
          <p:nvPr>
            <p:ph type="title"/>
          </p:nvPr>
        </p:nvSpPr>
        <p:spPr>
          <a:xfrm>
            <a:off x="0" y="1181100"/>
            <a:ext cx="3583172" cy="1434509"/>
          </a:xfrm>
        </p:spPr>
        <p:txBody>
          <a:bodyPr>
            <a:normAutofit fontScale="90000"/>
          </a:bodyPr>
          <a:lstStyle/>
          <a:p>
            <a:pPr>
              <a:lnSpc>
                <a:spcPct val="100000"/>
              </a:lnSpc>
            </a:pPr>
            <a:r>
              <a:rPr lang="fr-CA" sz="4000" dirty="0"/>
              <a:t>Remue-méninges de groupe</a:t>
            </a:r>
          </a:p>
        </p:txBody>
      </p:sp>
      <p:sp>
        <p:nvSpPr>
          <p:cNvPr id="9" name="TextBox 8">
            <a:extLst>
              <a:ext uri="{FF2B5EF4-FFF2-40B4-BE49-F238E27FC236}">
                <a16:creationId xmlns:a16="http://schemas.microsoft.com/office/drawing/2014/main" id="{B6E460BC-2F51-14EB-A2ED-31447E8A25D1}"/>
              </a:ext>
            </a:extLst>
          </p:cNvPr>
          <p:cNvSpPr txBox="1"/>
          <p:nvPr/>
        </p:nvSpPr>
        <p:spPr>
          <a:xfrm>
            <a:off x="4144295" y="4481006"/>
            <a:ext cx="7366817" cy="1569660"/>
          </a:xfrm>
          <a:prstGeom prst="rect">
            <a:avLst/>
          </a:prstGeom>
          <a:noFill/>
        </p:spPr>
        <p:txBody>
          <a:bodyPr wrap="square" lIns="91440" tIns="45720" rIns="91440" bIns="45720" anchor="t">
            <a:spAutoFit/>
          </a:bodyPr>
          <a:lstStyle/>
          <a:p>
            <a:pPr>
              <a:spcBef>
                <a:spcPts val="685"/>
              </a:spcBef>
              <a:buClr>
                <a:srgbClr val="0072BC"/>
              </a:buClr>
              <a:buSzPts val="1400"/>
            </a:pPr>
            <a:r>
              <a:rPr lang="fr-CA" sz="3200" dirty="0">
                <a:solidFill>
                  <a:srgbClr val="44237D"/>
                </a:solidFill>
                <a:latin typeface="Arial"/>
                <a:cs typeface="Arial"/>
              </a:rPr>
              <a:t>Pensez-vous que certains de ceux-ci peuvent être appliqués ou transférés à une carrière?</a:t>
            </a:r>
            <a:endParaRPr lang="en-CA" sz="3200" dirty="0">
              <a:solidFill>
                <a:srgbClr val="44237D"/>
              </a:solidFill>
              <a:latin typeface="Arial"/>
              <a:cs typeface="Arial"/>
            </a:endParaRPr>
          </a:p>
        </p:txBody>
      </p:sp>
      <p:sp>
        <p:nvSpPr>
          <p:cNvPr id="11" name="TextBox 10">
            <a:extLst>
              <a:ext uri="{FF2B5EF4-FFF2-40B4-BE49-F238E27FC236}">
                <a16:creationId xmlns:a16="http://schemas.microsoft.com/office/drawing/2014/main" id="{AB083710-5E79-7832-E842-B162A8220CA0}"/>
              </a:ext>
            </a:extLst>
          </p:cNvPr>
          <p:cNvSpPr txBox="1"/>
          <p:nvPr/>
        </p:nvSpPr>
        <p:spPr>
          <a:xfrm>
            <a:off x="4144294" y="2615609"/>
            <a:ext cx="7366818" cy="1569660"/>
          </a:xfrm>
          <a:prstGeom prst="rect">
            <a:avLst/>
          </a:prstGeom>
          <a:noFill/>
        </p:spPr>
        <p:txBody>
          <a:bodyPr wrap="square" lIns="91440" tIns="45720" rIns="91440" bIns="45720" anchor="t">
            <a:spAutoFit/>
          </a:bodyPr>
          <a:lstStyle/>
          <a:p>
            <a:pPr>
              <a:spcBef>
                <a:spcPts val="685"/>
              </a:spcBef>
              <a:buClr>
                <a:srgbClr val="0072BC"/>
              </a:buClr>
              <a:buSzPts val="1400"/>
            </a:pPr>
            <a:r>
              <a:rPr lang="fr-CA" sz="3200" dirty="0">
                <a:solidFill>
                  <a:srgbClr val="44237D"/>
                </a:solidFill>
                <a:latin typeface="Arial"/>
                <a:cs typeface="Arial"/>
              </a:rPr>
              <a:t>Quels sont les points forts, les dons, les talents des gens? Comment le savez-vous? </a:t>
            </a:r>
            <a:endParaRPr lang="en-CA" sz="3200" dirty="0">
              <a:solidFill>
                <a:srgbClr val="44237D"/>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B9ED92D5-8D52-A9CC-8DD5-835554CC0E88}"/>
              </a:ext>
            </a:extLst>
          </p:cNvPr>
          <p:cNvSpPr txBox="1"/>
          <p:nvPr/>
        </p:nvSpPr>
        <p:spPr>
          <a:xfrm>
            <a:off x="4144294" y="1181100"/>
            <a:ext cx="7366819" cy="1077218"/>
          </a:xfrm>
          <a:prstGeom prst="rect">
            <a:avLst/>
          </a:prstGeom>
          <a:noFill/>
        </p:spPr>
        <p:txBody>
          <a:bodyPr wrap="square" lIns="91440" tIns="45720" rIns="91440" bIns="45720" anchor="t">
            <a:spAutoFit/>
          </a:bodyPr>
          <a:lstStyle/>
          <a:p>
            <a:pPr lvl="0"/>
            <a:r>
              <a:rPr lang="fr-CA" sz="3200" dirty="0">
                <a:solidFill>
                  <a:srgbClr val="44237D"/>
                </a:solidFill>
                <a:latin typeface="Arial"/>
                <a:cs typeface="Arial"/>
              </a:rPr>
              <a:t>Quelles sont des choses que les gens aiment faire?</a:t>
            </a:r>
            <a:endParaRPr lang="en-CA" sz="3200" dirty="0">
              <a:solidFill>
                <a:srgbClr val="44237D"/>
              </a:solidFill>
              <a:latin typeface="Arial"/>
              <a:cs typeface="Arial"/>
            </a:endParaRPr>
          </a:p>
        </p:txBody>
      </p:sp>
    </p:spTree>
    <p:extLst>
      <p:ext uri="{BB962C8B-B14F-4D97-AF65-F5344CB8AC3E}">
        <p14:creationId xmlns:p14="http://schemas.microsoft.com/office/powerpoint/2010/main" val="3975023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F75AE905-F1E4-DB67-A1BC-5D78435FFE84}"/>
              </a:ext>
            </a:extLst>
          </p:cNvPr>
          <p:cNvSpPr>
            <a:spLocks noGrp="1"/>
          </p:cNvSpPr>
          <p:nvPr>
            <p:ph type="title"/>
          </p:nvPr>
        </p:nvSpPr>
        <p:spPr>
          <a:xfrm>
            <a:off x="0" y="1181100"/>
            <a:ext cx="3583172" cy="1434509"/>
          </a:xfrm>
        </p:spPr>
        <p:txBody>
          <a:bodyPr>
            <a:normAutofit fontScale="90000"/>
          </a:bodyPr>
          <a:lstStyle/>
          <a:p>
            <a:pPr>
              <a:lnSpc>
                <a:spcPct val="100000"/>
              </a:lnSpc>
            </a:pPr>
            <a:r>
              <a:rPr lang="fr-CA" sz="4000" dirty="0"/>
              <a:t>Forces et compétences transférables</a:t>
            </a:r>
          </a:p>
        </p:txBody>
      </p:sp>
      <p:sp>
        <p:nvSpPr>
          <p:cNvPr id="5" name="Rectangle 3">
            <a:extLst>
              <a:ext uri="{FF2B5EF4-FFF2-40B4-BE49-F238E27FC236}">
                <a16:creationId xmlns:a16="http://schemas.microsoft.com/office/drawing/2014/main" id="{2DCBBF3D-2CBE-D9D6-E1A6-D0219AE0CF62}"/>
              </a:ext>
            </a:extLst>
          </p:cNvPr>
          <p:cNvSpPr>
            <a:spLocks noChangeArrowheads="1"/>
          </p:cNvSpPr>
          <p:nvPr/>
        </p:nvSpPr>
        <p:spPr bwMode="auto">
          <a:xfrm>
            <a:off x="4062494" y="612844"/>
            <a:ext cx="7736215"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457200" marR="0" lvl="0" indent="-457200" algn="l" defTabSz="914400" rtl="0" eaLnBrk="0" fontAlgn="base" latinLnBrk="0" hangingPunct="0">
              <a:lnSpc>
                <a:spcPct val="100000"/>
              </a:lnSpc>
              <a:spcBef>
                <a:spcPts val="1200"/>
              </a:spcBef>
              <a:spcAft>
                <a:spcPts val="1200"/>
              </a:spcAft>
              <a:buClrTx/>
              <a:buSzTx/>
              <a:buFont typeface="Arial" panose="020B0604020202020204" pitchFamily="34" charset="0"/>
              <a:buChar char="•"/>
              <a:tabLst/>
            </a:pPr>
            <a:r>
              <a:rPr lang="fr-CA" altLang="en-US" sz="3000" dirty="0">
                <a:solidFill>
                  <a:srgbClr val="0075B5"/>
                </a:solidFill>
                <a:ea typeface="Arial" panose="020B0604020202020204" pitchFamily="34" charset="0"/>
                <a:cs typeface="Arial" panose="020B0604020202020204" pitchFamily="34" charset="0"/>
              </a:rPr>
              <a:t>P</a:t>
            </a:r>
            <a:r>
              <a:rPr kumimoji="0" lang="fr-CA" altLang="en-US" sz="3000" b="0" i="0" u="none" strike="noStrike" cap="none" normalizeH="0" baseline="0" dirty="0">
                <a:ln>
                  <a:noFill/>
                </a:ln>
                <a:solidFill>
                  <a:srgbClr val="0075B5"/>
                </a:solidFill>
                <a:effectLst/>
                <a:ea typeface="Arial" panose="020B0604020202020204" pitchFamily="34" charset="0"/>
                <a:cs typeface="Arial" panose="020B0604020202020204" pitchFamily="34" charset="0"/>
              </a:rPr>
              <a:t>ensée critique et résolution de problèmes</a:t>
            </a:r>
            <a:endParaRPr kumimoji="0" lang="fr-CA" altLang="en-US" sz="3000" b="0" i="0" u="none" strike="noStrike" cap="none" normalizeH="0" baseline="0" dirty="0">
              <a:ln>
                <a:noFill/>
              </a:ln>
              <a:solidFill>
                <a:srgbClr val="0075B5"/>
              </a:solidFill>
              <a:effectLst/>
              <a:cs typeface="Arial" panose="020B0604020202020204" pitchFamily="34" charset="0"/>
            </a:endParaRPr>
          </a:p>
          <a:p>
            <a:pPr marL="457200" marR="0" lvl="0" indent="-457200" algn="l" defTabSz="914400" rtl="0" eaLnBrk="0" fontAlgn="base" latinLnBrk="0" hangingPunct="0">
              <a:lnSpc>
                <a:spcPct val="100000"/>
              </a:lnSpc>
              <a:spcBef>
                <a:spcPts val="1200"/>
              </a:spcBef>
              <a:spcAft>
                <a:spcPts val="1200"/>
              </a:spcAft>
              <a:buClrTx/>
              <a:buSzTx/>
              <a:buFont typeface="Arial" panose="020B0604020202020204" pitchFamily="34" charset="0"/>
              <a:buChar char="•"/>
              <a:tabLst/>
            </a:pPr>
            <a:r>
              <a:rPr lang="fr-CA" altLang="en-US" sz="3000" dirty="0">
                <a:solidFill>
                  <a:srgbClr val="0075B5"/>
                </a:solidFill>
                <a:ea typeface="Arial" panose="020B0604020202020204" pitchFamily="34" charset="0"/>
                <a:cs typeface="Arial" panose="020B0604020202020204" pitchFamily="34" charset="0"/>
              </a:rPr>
              <a:t>I</a:t>
            </a:r>
            <a:r>
              <a:rPr kumimoji="0" lang="fr-CA" altLang="en-US" sz="3000" b="0" i="0" u="none" strike="noStrike" cap="none" normalizeH="0" baseline="0" dirty="0">
                <a:ln>
                  <a:noFill/>
                </a:ln>
                <a:solidFill>
                  <a:srgbClr val="0075B5"/>
                </a:solidFill>
                <a:effectLst/>
                <a:ea typeface="Arial" panose="020B0604020202020204" pitchFamily="34" charset="0"/>
                <a:cs typeface="Arial" panose="020B0604020202020204" pitchFamily="34" charset="0"/>
              </a:rPr>
              <a:t>nnovation, créativité et entrepreneuriat</a:t>
            </a:r>
          </a:p>
          <a:p>
            <a:pPr marL="457200" marR="0" lvl="0" indent="-457200" algn="l" defTabSz="914400" rtl="0" eaLnBrk="0" fontAlgn="base" latinLnBrk="0" hangingPunct="0">
              <a:lnSpc>
                <a:spcPct val="100000"/>
              </a:lnSpc>
              <a:spcBef>
                <a:spcPts val="1200"/>
              </a:spcBef>
              <a:spcAft>
                <a:spcPts val="1200"/>
              </a:spcAft>
              <a:buClrTx/>
              <a:buSzTx/>
              <a:buFont typeface="Arial" panose="020B0604020202020204" pitchFamily="34" charset="0"/>
              <a:buChar char="•"/>
              <a:tabLst/>
            </a:pPr>
            <a:r>
              <a:rPr lang="fr-CA" altLang="en-US" sz="3000" dirty="0">
                <a:solidFill>
                  <a:srgbClr val="0075B5"/>
                </a:solidFill>
                <a:ea typeface="Arial" panose="020B0604020202020204" pitchFamily="34" charset="0"/>
                <a:cs typeface="Arial" panose="020B0604020202020204" pitchFamily="34" charset="0"/>
              </a:rPr>
              <a:t>A</a:t>
            </a:r>
            <a:r>
              <a:rPr kumimoji="0" lang="fr-CA" altLang="en-US" sz="3000" b="0" i="0" u="none" strike="noStrike" cap="none" normalizeH="0" baseline="0" dirty="0">
                <a:ln>
                  <a:noFill/>
                </a:ln>
                <a:solidFill>
                  <a:srgbClr val="0075B5"/>
                </a:solidFill>
                <a:effectLst/>
                <a:ea typeface="Arial" panose="020B0604020202020204" pitchFamily="34" charset="0"/>
                <a:cs typeface="Arial" panose="020B0604020202020204" pitchFamily="34" charset="0"/>
              </a:rPr>
              <a:t>pprentissage autonome</a:t>
            </a:r>
          </a:p>
          <a:p>
            <a:pPr marL="457200" marR="0" lvl="0" indent="-457200" algn="l" defTabSz="914400" rtl="0" eaLnBrk="0" fontAlgn="base" latinLnBrk="0" hangingPunct="0">
              <a:lnSpc>
                <a:spcPct val="100000"/>
              </a:lnSpc>
              <a:spcBef>
                <a:spcPts val="1200"/>
              </a:spcBef>
              <a:spcAft>
                <a:spcPts val="1200"/>
              </a:spcAft>
              <a:buClrTx/>
              <a:buSzTx/>
              <a:buFont typeface="Arial" panose="020B0604020202020204" pitchFamily="34" charset="0"/>
              <a:buChar char="•"/>
              <a:tabLst/>
            </a:pPr>
            <a:r>
              <a:rPr kumimoji="0" lang="fr-CA" altLang="en-US" sz="3000" b="0" i="0" u="none" strike="noStrike" cap="none" normalizeH="0" baseline="0" dirty="0">
                <a:ln>
                  <a:noFill/>
                </a:ln>
                <a:solidFill>
                  <a:srgbClr val="0075B5"/>
                </a:solidFill>
                <a:effectLst/>
                <a:ea typeface="Arial" panose="020B0604020202020204" pitchFamily="34" charset="0"/>
                <a:cs typeface="Arial" panose="020B0604020202020204" pitchFamily="34" charset="0"/>
              </a:rPr>
              <a:t>Collaboration</a:t>
            </a:r>
            <a:endParaRPr kumimoji="0" lang="fr-CA" altLang="en-US" sz="3000" b="0" i="0" u="none" strike="noStrike" cap="none" normalizeH="0" baseline="0" dirty="0">
              <a:ln>
                <a:noFill/>
              </a:ln>
              <a:solidFill>
                <a:srgbClr val="0075B5"/>
              </a:solidFill>
              <a:effectLst/>
              <a:cs typeface="Arial" panose="020B0604020202020204" pitchFamily="34" charset="0"/>
            </a:endParaRPr>
          </a:p>
          <a:p>
            <a:pPr marL="457200" marR="0" lvl="0" indent="-457200" algn="l" defTabSz="914400" rtl="0" eaLnBrk="0" fontAlgn="base" latinLnBrk="0" hangingPunct="0">
              <a:lnSpc>
                <a:spcPct val="100000"/>
              </a:lnSpc>
              <a:spcBef>
                <a:spcPts val="1200"/>
              </a:spcBef>
              <a:spcAft>
                <a:spcPts val="1200"/>
              </a:spcAft>
              <a:buClrTx/>
              <a:buSzTx/>
              <a:buFont typeface="Arial" panose="020B0604020202020204" pitchFamily="34" charset="0"/>
              <a:buChar char="•"/>
              <a:tabLst/>
            </a:pPr>
            <a:r>
              <a:rPr kumimoji="0" lang="fr-CA" altLang="en-US" sz="3000" b="0" i="0" u="none" strike="noStrike" cap="none" normalizeH="0" baseline="0" dirty="0">
                <a:ln>
                  <a:noFill/>
                </a:ln>
                <a:solidFill>
                  <a:srgbClr val="0075B5"/>
                </a:solidFill>
                <a:effectLst/>
                <a:ea typeface="Arial" panose="020B0604020202020204" pitchFamily="34" charset="0"/>
                <a:cs typeface="Arial" panose="020B0604020202020204" pitchFamily="34" charset="0"/>
              </a:rPr>
              <a:t>Communication</a:t>
            </a:r>
            <a:endParaRPr kumimoji="0" lang="fr-CA" altLang="en-US" sz="3000" b="0" i="0" u="none" strike="noStrike" cap="none" normalizeH="0" baseline="0" dirty="0">
              <a:ln>
                <a:noFill/>
              </a:ln>
              <a:solidFill>
                <a:srgbClr val="0075B5"/>
              </a:solidFill>
              <a:effectLst/>
              <a:cs typeface="Arial" panose="020B0604020202020204" pitchFamily="34" charset="0"/>
            </a:endParaRPr>
          </a:p>
          <a:p>
            <a:pPr marL="457200" marR="0" lvl="0" indent="-457200" algn="l" defTabSz="914400" rtl="0" eaLnBrk="0" fontAlgn="base" latinLnBrk="0" hangingPunct="0">
              <a:lnSpc>
                <a:spcPct val="100000"/>
              </a:lnSpc>
              <a:spcBef>
                <a:spcPts val="1200"/>
              </a:spcBef>
              <a:spcAft>
                <a:spcPts val="1200"/>
              </a:spcAft>
              <a:buClrTx/>
              <a:buSzTx/>
              <a:buFont typeface="Arial" panose="020B0604020202020204" pitchFamily="34" charset="0"/>
              <a:buChar char="•"/>
              <a:tabLst/>
            </a:pPr>
            <a:r>
              <a:rPr lang="fr-CA" altLang="en-US" sz="3000" dirty="0">
                <a:solidFill>
                  <a:srgbClr val="0075B5"/>
                </a:solidFill>
                <a:ea typeface="Arial" panose="020B0604020202020204" pitchFamily="34" charset="0"/>
                <a:cs typeface="Arial" panose="020B0604020202020204" pitchFamily="34" charset="0"/>
              </a:rPr>
              <a:t>C</a:t>
            </a:r>
            <a:r>
              <a:rPr kumimoji="0" lang="fr-CA" altLang="en-US" sz="3000" b="0" i="0" u="none" strike="noStrike" cap="none" normalizeH="0" baseline="0" dirty="0">
                <a:ln>
                  <a:noFill/>
                </a:ln>
                <a:solidFill>
                  <a:srgbClr val="0075B5"/>
                </a:solidFill>
                <a:effectLst/>
                <a:ea typeface="Arial" panose="020B0604020202020204" pitchFamily="34" charset="0"/>
                <a:cs typeface="Arial" panose="020B0604020202020204" pitchFamily="34" charset="0"/>
              </a:rPr>
              <a:t>ompétence mondiale </a:t>
            </a:r>
          </a:p>
          <a:p>
            <a:pPr marL="457200" marR="0" lvl="0" indent="-457200" algn="l" defTabSz="914400" rtl="0" eaLnBrk="0" fontAlgn="base" latinLnBrk="0" hangingPunct="0">
              <a:lnSpc>
                <a:spcPct val="100000"/>
              </a:lnSpc>
              <a:spcBef>
                <a:spcPts val="1200"/>
              </a:spcBef>
              <a:spcAft>
                <a:spcPts val="1200"/>
              </a:spcAft>
              <a:buClrTx/>
              <a:buSzTx/>
              <a:buFont typeface="Arial" panose="020B0604020202020204" pitchFamily="34" charset="0"/>
              <a:buChar char="•"/>
              <a:tabLst/>
            </a:pPr>
            <a:r>
              <a:rPr lang="fr-CA" altLang="en-US" sz="3000" dirty="0">
                <a:solidFill>
                  <a:srgbClr val="0075B5"/>
                </a:solidFill>
                <a:ea typeface="Arial" panose="020B0604020202020204" pitchFamily="34" charset="0"/>
                <a:cs typeface="Arial" panose="020B0604020202020204" pitchFamily="34" charset="0"/>
              </a:rPr>
              <a:t>M</a:t>
            </a:r>
            <a:r>
              <a:rPr kumimoji="0" lang="fr-CA" altLang="en-US" sz="3000" b="0" i="0" u="none" strike="noStrike" cap="none" normalizeH="0" baseline="0" dirty="0">
                <a:ln>
                  <a:noFill/>
                </a:ln>
                <a:solidFill>
                  <a:srgbClr val="0075B5"/>
                </a:solidFill>
                <a:effectLst/>
                <a:ea typeface="Arial" panose="020B0604020202020204" pitchFamily="34" charset="0"/>
                <a:cs typeface="Arial" panose="020B0604020202020204" pitchFamily="34" charset="0"/>
              </a:rPr>
              <a:t>aîtrise de la technologie</a:t>
            </a:r>
            <a:endParaRPr kumimoji="0" lang="fr-CA" altLang="en-US" sz="3000" b="0" i="0" u="none" strike="noStrike" cap="none" normalizeH="0" baseline="0" dirty="0">
              <a:ln>
                <a:noFill/>
              </a:ln>
              <a:solidFill>
                <a:srgbClr val="0075B5"/>
              </a:solidFill>
              <a:effectLst/>
              <a:cs typeface="Arial" panose="020B0604020202020204" pitchFamily="34" charset="0"/>
            </a:endParaRPr>
          </a:p>
        </p:txBody>
      </p:sp>
    </p:spTree>
    <p:extLst>
      <p:ext uri="{BB962C8B-B14F-4D97-AF65-F5344CB8AC3E}">
        <p14:creationId xmlns:p14="http://schemas.microsoft.com/office/powerpoint/2010/main" val="1945585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9A19E6-FAC1-4E87-AD0C-2057EC05EC3D}"/>
              </a:ext>
            </a:extLst>
          </p:cNvPr>
          <p:cNvSpPr>
            <a:spLocks noGrp="1"/>
          </p:cNvSpPr>
          <p:nvPr>
            <p:ph type="title"/>
          </p:nvPr>
        </p:nvSpPr>
        <p:spPr>
          <a:xfrm>
            <a:off x="0" y="1189037"/>
            <a:ext cx="3587262" cy="1325563"/>
          </a:xfrm>
        </p:spPr>
        <p:txBody>
          <a:bodyPr/>
          <a:lstStyle/>
          <a:p>
            <a:r>
              <a:rPr lang="en-CA" dirty="0"/>
              <a:t>Retour</a:t>
            </a:r>
          </a:p>
        </p:txBody>
      </p:sp>
      <p:pic>
        <p:nvPicPr>
          <p:cNvPr id="4" name="Picture 3">
            <a:extLst>
              <a:ext uri="{FF2B5EF4-FFF2-40B4-BE49-F238E27FC236}">
                <a16:creationId xmlns:a16="http://schemas.microsoft.com/office/drawing/2014/main" id="{571625DC-B5EC-3AEA-3E98-6629B6E1382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8142" r="8142"/>
          <a:stretch/>
        </p:blipFill>
        <p:spPr>
          <a:xfrm>
            <a:off x="3587262" y="0"/>
            <a:ext cx="8604738" cy="6858000"/>
          </a:xfrm>
          <a:prstGeom prst="rect">
            <a:avLst/>
          </a:prstGeom>
        </p:spPr>
      </p:pic>
    </p:spTree>
    <p:extLst>
      <p:ext uri="{BB962C8B-B14F-4D97-AF65-F5344CB8AC3E}">
        <p14:creationId xmlns:p14="http://schemas.microsoft.com/office/powerpoint/2010/main" val="3658563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94CE9-5AA8-4EE1-B4F5-CE9DA760D65C}"/>
              </a:ext>
            </a:extLst>
          </p:cNvPr>
          <p:cNvSpPr>
            <a:spLocks noGrp="1"/>
          </p:cNvSpPr>
          <p:nvPr>
            <p:ph type="title"/>
          </p:nvPr>
        </p:nvSpPr>
        <p:spPr>
          <a:xfrm>
            <a:off x="1583743" y="1235566"/>
            <a:ext cx="9024513" cy="1078327"/>
          </a:xfrm>
        </p:spPr>
        <p:txBody>
          <a:bodyPr>
            <a:normAutofit/>
          </a:bodyPr>
          <a:lstStyle/>
          <a:p>
            <a:pPr algn="ctr"/>
            <a:r>
              <a:rPr lang="en-CA" sz="6000" b="1" dirty="0"/>
              <a:t>Carnet : autoréflexion</a:t>
            </a:r>
          </a:p>
        </p:txBody>
      </p:sp>
      <p:sp>
        <p:nvSpPr>
          <p:cNvPr id="3" name="Text Placeholder 2">
            <a:extLst>
              <a:ext uri="{FF2B5EF4-FFF2-40B4-BE49-F238E27FC236}">
                <a16:creationId xmlns:a16="http://schemas.microsoft.com/office/drawing/2014/main" id="{83141F97-0026-4996-AB4A-83E4A8051383}"/>
              </a:ext>
            </a:extLst>
          </p:cNvPr>
          <p:cNvSpPr>
            <a:spLocks noGrp="1"/>
          </p:cNvSpPr>
          <p:nvPr>
            <p:ph type="body" sz="quarter" idx="10"/>
          </p:nvPr>
        </p:nvSpPr>
        <p:spPr>
          <a:xfrm>
            <a:off x="509586" y="2923351"/>
            <a:ext cx="11172825" cy="2699083"/>
          </a:xfrm>
        </p:spPr>
        <p:txBody>
          <a:bodyPr vert="horz" lIns="91440" tIns="45720" rIns="91440" bIns="45720" rtlCol="0" anchor="ctr">
            <a:normAutofit lnSpcReduction="10000"/>
          </a:bodyPr>
          <a:lstStyle/>
          <a:p>
            <a:pPr>
              <a:lnSpc>
                <a:spcPct val="100000"/>
              </a:lnSpc>
              <a:spcBef>
                <a:spcPts val="1285"/>
              </a:spcBef>
              <a:spcAft>
                <a:spcPts val="1200"/>
              </a:spcAft>
            </a:pPr>
            <a:r>
              <a:rPr lang="fr-CA" sz="4400" dirty="0"/>
              <a:t>  Qu’est-ce qui te passionne?</a:t>
            </a:r>
            <a:endParaRPr lang="en-CA" sz="4400" dirty="0"/>
          </a:p>
          <a:p>
            <a:pPr>
              <a:lnSpc>
                <a:spcPct val="100000"/>
              </a:lnSpc>
              <a:spcBef>
                <a:spcPts val="1285"/>
              </a:spcBef>
              <a:spcAft>
                <a:spcPts val="1200"/>
              </a:spcAft>
            </a:pPr>
            <a:r>
              <a:rPr lang="fr-CA" sz="4400" dirty="0"/>
              <a:t>  Qu’est-ce que tu fais de bien? </a:t>
            </a:r>
          </a:p>
          <a:p>
            <a:pPr>
              <a:lnSpc>
                <a:spcPct val="100000"/>
              </a:lnSpc>
              <a:spcBef>
                <a:spcPts val="1285"/>
              </a:spcBef>
              <a:spcAft>
                <a:spcPts val="1200"/>
              </a:spcAft>
            </a:pPr>
            <a:r>
              <a:rPr lang="fr-CA" sz="4400" dirty="0"/>
              <a:t>  Qu’est-ce qui t’intéresse?</a:t>
            </a:r>
            <a:endParaRPr lang="en-CA" sz="4400" dirty="0"/>
          </a:p>
        </p:txBody>
      </p:sp>
    </p:spTree>
    <p:extLst>
      <p:ext uri="{BB962C8B-B14F-4D97-AF65-F5344CB8AC3E}">
        <p14:creationId xmlns:p14="http://schemas.microsoft.com/office/powerpoint/2010/main" val="2397235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F1F55-9B02-44C7-99BE-CBFDF4868ACE}"/>
              </a:ext>
            </a:extLst>
          </p:cNvPr>
          <p:cNvSpPr>
            <a:spLocks noGrp="1"/>
          </p:cNvSpPr>
          <p:nvPr>
            <p:ph type="title"/>
          </p:nvPr>
        </p:nvSpPr>
        <p:spPr>
          <a:xfrm>
            <a:off x="0" y="0"/>
            <a:ext cx="12146902" cy="968269"/>
          </a:xfrm>
        </p:spPr>
        <p:txBody>
          <a:bodyPr>
            <a:normAutofit/>
          </a:bodyPr>
          <a:lstStyle/>
          <a:p>
            <a:pPr algn="r"/>
            <a:r>
              <a:rPr lang="fr-CA" dirty="0"/>
              <a:t>Mes forces et compétences!</a:t>
            </a:r>
          </a:p>
        </p:txBody>
      </p:sp>
      <p:pic>
        <p:nvPicPr>
          <p:cNvPr id="3" name="Content Placeholder 5">
            <a:extLst>
              <a:ext uri="{FF2B5EF4-FFF2-40B4-BE49-F238E27FC236}">
                <a16:creationId xmlns:a16="http://schemas.microsoft.com/office/drawing/2014/main" id="{D8682C6C-AF57-4BC4-9C68-AE915B6DD920}"/>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402" t="18882" r="2382" b="20036"/>
          <a:stretch/>
        </p:blipFill>
        <p:spPr>
          <a:xfrm>
            <a:off x="0" y="968269"/>
            <a:ext cx="12146902" cy="5122815"/>
          </a:xfrm>
          <a:prstGeom prst="rect">
            <a:avLst/>
          </a:prstGeom>
        </p:spPr>
      </p:pic>
    </p:spTree>
    <p:extLst>
      <p:ext uri="{BB962C8B-B14F-4D97-AF65-F5344CB8AC3E}">
        <p14:creationId xmlns:p14="http://schemas.microsoft.com/office/powerpoint/2010/main" val="1591698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748FBD7-6040-4F95-B1C6-6F891613D07C}"/>
              </a:ext>
            </a:extLst>
          </p:cNvPr>
          <p:cNvSpPr>
            <a:spLocks noGrp="1"/>
          </p:cNvSpPr>
          <p:nvPr>
            <p:ph type="title" idx="4294967295"/>
          </p:nvPr>
        </p:nvSpPr>
        <p:spPr>
          <a:xfrm>
            <a:off x="958850" y="1729141"/>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CA" sz="5400" b="1" i="0" u="none" strike="noStrike" kern="1200" cap="none" spc="0" normalizeH="0" baseline="0" dirty="0">
                <a:ln>
                  <a:noFill/>
                </a:ln>
                <a:solidFill>
                  <a:srgbClr val="44237D"/>
                </a:solidFill>
                <a:effectLst/>
                <a:uLnTx/>
                <a:uFillTx/>
                <a:latin typeface="Arial" panose="020B0604020202020204" pitchFamily="34" charset="0"/>
                <a:cs typeface="Arial" panose="020B0604020202020204" pitchFamily="34" charset="0"/>
              </a:rPr>
              <a:t>Remue-méninges</a:t>
            </a:r>
            <a:endParaRPr kumimoji="0" lang="fr-CA" sz="4400" b="1" i="0" u="none" strike="noStrike" kern="1200" cap="none" spc="0" normalizeH="0" baseline="0" dirty="0">
              <a:ln>
                <a:noFill/>
              </a:ln>
              <a:solidFill>
                <a:srgbClr val="44237D"/>
              </a:solidFill>
              <a:effectLst/>
              <a:uLnTx/>
              <a:uFillTx/>
              <a:latin typeface="Arial" panose="020B0604020202020204" pitchFamily="34" charset="0"/>
              <a:cs typeface="Arial" panose="020B0604020202020204" pitchFamily="34" charset="0"/>
            </a:endParaRPr>
          </a:p>
        </p:txBody>
      </p:sp>
      <p:sp>
        <p:nvSpPr>
          <p:cNvPr id="9" name="Text Placeholder 8">
            <a:extLst>
              <a:ext uri="{FF2B5EF4-FFF2-40B4-BE49-F238E27FC236}">
                <a16:creationId xmlns:a16="http://schemas.microsoft.com/office/drawing/2014/main" id="{E32516F8-24AB-4167-B255-1348C1485AB0}"/>
              </a:ext>
            </a:extLst>
          </p:cNvPr>
          <p:cNvSpPr>
            <a:spLocks noGrp="1"/>
          </p:cNvSpPr>
          <p:nvPr>
            <p:ph type="body" sz="quarter" idx="11"/>
          </p:nvPr>
        </p:nvSpPr>
        <p:spPr>
          <a:xfrm>
            <a:off x="533955" y="3083791"/>
            <a:ext cx="11124090" cy="3243267"/>
          </a:xfrm>
        </p:spPr>
        <p:txBody>
          <a:bodyPr anchor="ctr">
            <a:normAutofit/>
          </a:bodyPr>
          <a:lstStyle/>
          <a:p>
            <a:pPr>
              <a:lnSpc>
                <a:spcPct val="120000"/>
              </a:lnSpc>
              <a:spcAft>
                <a:spcPts val="1200"/>
              </a:spcAft>
            </a:pPr>
            <a:r>
              <a:rPr lang="fr-CA" sz="4200" dirty="0"/>
              <a:t>Comment les forces et compétences nous aident-elles à atteindre nos buts et comment contribuent-elles à notre développement personnel/professionnel?</a:t>
            </a:r>
          </a:p>
        </p:txBody>
      </p:sp>
    </p:spTree>
    <p:extLst>
      <p:ext uri="{BB962C8B-B14F-4D97-AF65-F5344CB8AC3E}">
        <p14:creationId xmlns:p14="http://schemas.microsoft.com/office/powerpoint/2010/main" val="3137970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9A19E6-FAC1-4E87-AD0C-2057EC05EC3D}"/>
              </a:ext>
            </a:extLst>
          </p:cNvPr>
          <p:cNvSpPr>
            <a:spLocks noGrp="1"/>
          </p:cNvSpPr>
          <p:nvPr>
            <p:ph type="title"/>
          </p:nvPr>
        </p:nvSpPr>
        <p:spPr>
          <a:xfrm>
            <a:off x="0" y="1189037"/>
            <a:ext cx="3587262" cy="1325563"/>
          </a:xfrm>
        </p:spPr>
        <p:txBody>
          <a:bodyPr/>
          <a:lstStyle/>
          <a:p>
            <a:r>
              <a:rPr lang="en-CA" dirty="0"/>
              <a:t>Retour</a:t>
            </a:r>
          </a:p>
        </p:txBody>
      </p:sp>
      <p:pic>
        <p:nvPicPr>
          <p:cNvPr id="4" name="Picture 3">
            <a:extLst>
              <a:ext uri="{FF2B5EF4-FFF2-40B4-BE49-F238E27FC236}">
                <a16:creationId xmlns:a16="http://schemas.microsoft.com/office/drawing/2014/main" id="{571625DC-B5EC-3AEA-3E98-6629B6E1382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8910" r="8910"/>
          <a:stretch/>
        </p:blipFill>
        <p:spPr>
          <a:xfrm>
            <a:off x="3587262" y="0"/>
            <a:ext cx="8604738" cy="6858000"/>
          </a:xfrm>
          <a:prstGeom prst="rect">
            <a:avLst/>
          </a:prstGeom>
        </p:spPr>
      </p:pic>
    </p:spTree>
    <p:extLst>
      <p:ext uri="{BB962C8B-B14F-4D97-AF65-F5344CB8AC3E}">
        <p14:creationId xmlns:p14="http://schemas.microsoft.com/office/powerpoint/2010/main" val="3832579237"/>
      </p:ext>
    </p:extLst>
  </p:cSld>
  <p:clrMapOvr>
    <a:masterClrMapping/>
  </p:clrMapOvr>
</p:sld>
</file>

<file path=ppt/theme/theme1.xml><?xml version="1.0" encoding="utf-8"?>
<a:theme xmlns:a="http://schemas.openxmlformats.org/drawingml/2006/main" name="Skills4Lif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7C8CF2638480341B68B68690115A0B2" ma:contentTypeVersion="5" ma:contentTypeDescription="Create a new document." ma:contentTypeScope="" ma:versionID="d7ef641a9dc59fc714db2da50c58a54e">
  <xsd:schema xmlns:xsd="http://www.w3.org/2001/XMLSchema" xmlns:xs="http://www.w3.org/2001/XMLSchema" xmlns:p="http://schemas.microsoft.com/office/2006/metadata/properties" xmlns:ns2="6ee0277f-c2d6-46fd-8036-44f7adfcd4a7" xmlns:ns3="12fac212-3aab-4e53-a5bd-cbe38a822c0b" targetNamespace="http://schemas.microsoft.com/office/2006/metadata/properties" ma:root="true" ma:fieldsID="6f0ba5c2e3140ec5d9af8e17376826b7" ns2:_="" ns3:_="">
    <xsd:import namespace="6ee0277f-c2d6-46fd-8036-44f7adfcd4a7"/>
    <xsd:import namespace="12fac212-3aab-4e53-a5bd-cbe38a822c0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e0277f-c2d6-46fd-8036-44f7adfcd4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fac212-3aab-4e53-a5bd-cbe38a822c0b"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A1BFAFC-E7CF-4026-9E91-01A3BB28EF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ee0277f-c2d6-46fd-8036-44f7adfcd4a7"/>
    <ds:schemaRef ds:uri="12fac212-3aab-4e53-a5bd-cbe38a822c0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79735E6-A3F3-4AC0-8C5C-77C6F2F639A6}">
  <ds:schemaRefs>
    <ds:schemaRef ds:uri="http://schemas.microsoft.com/sharepoint/v3/contenttype/forms"/>
  </ds:schemaRefs>
</ds:datastoreItem>
</file>

<file path=customXml/itemProps3.xml><?xml version="1.0" encoding="utf-8"?>
<ds:datastoreItem xmlns:ds="http://schemas.openxmlformats.org/officeDocument/2006/customXml" ds:itemID="{646E903C-FBCD-4A19-BF8A-F89470A6CC14}">
  <ds:schemaRefs>
    <ds:schemaRef ds:uri="http://schemas.microsoft.com/office/infopath/2007/PartnerControls"/>
    <ds:schemaRef ds:uri="http://purl.org/dc/terms/"/>
    <ds:schemaRef ds:uri="http://purl.org/dc/dcmitype/"/>
    <ds:schemaRef ds:uri="http://schemas.microsoft.com/office/2006/metadata/properties"/>
    <ds:schemaRef ds:uri="http://schemas.microsoft.com/office/2006/documentManagement/types"/>
    <ds:schemaRef ds:uri="6ee0277f-c2d6-46fd-8036-44f7adfcd4a7"/>
    <ds:schemaRef ds:uri="http://purl.org/dc/elements/1.1/"/>
    <ds:schemaRef ds:uri="http://schemas.openxmlformats.org/package/2006/metadata/core-properties"/>
    <ds:schemaRef ds:uri="12fac212-3aab-4e53-a5bd-cbe38a822c0b"/>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8087</TotalTime>
  <Words>2139</Words>
  <Application>Microsoft Office PowerPoint</Application>
  <PresentationFormat>Widescreen</PresentationFormat>
  <Paragraphs>158</Paragraphs>
  <Slides>19</Slides>
  <Notes>18</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Skills4Life</vt:lpstr>
      <vt:lpstr>Explorer l’identité et reconnaître ses forces </vt:lpstr>
      <vt:lpstr>Nous apprenons</vt:lpstr>
      <vt:lpstr>Remue-méninges de groupe</vt:lpstr>
      <vt:lpstr>Forces et compétences transférables</vt:lpstr>
      <vt:lpstr>Retour</vt:lpstr>
      <vt:lpstr>Carnet : autoréflexion</vt:lpstr>
      <vt:lpstr>Mes forces et compétences!</vt:lpstr>
      <vt:lpstr>Remue-méninges</vt:lpstr>
      <vt:lpstr>Retour</vt:lpstr>
      <vt:lpstr>Remue-méninges</vt:lpstr>
      <vt:lpstr>Trucs pour demander de la rétroaction</vt:lpstr>
      <vt:lpstr>Trucs pour demander de la rétroaction</vt:lpstr>
      <vt:lpstr>Trucs pour demander de la rétroaction</vt:lpstr>
      <vt:lpstr>Trucs pour demander de la rétroaction</vt:lpstr>
      <vt:lpstr>Trucs pour demander de la rétroaction</vt:lpstr>
      <vt:lpstr>Carnet : Défi</vt:lpstr>
      <vt:lpstr>Carnet : Réflexion</vt:lpstr>
      <vt:lpstr>Carnet : Extension</vt:lpstr>
      <vt:lpstr>Sommaire</vt:lpstr>
    </vt:vector>
  </TitlesOfParts>
  <Company>HWDSB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Mental Health and Mental Illness</dc:title>
  <dc:creator>Kathy Short [Staff]</dc:creator>
  <cp:lastModifiedBy>Marsha Gillis</cp:lastModifiedBy>
  <cp:revision>99</cp:revision>
  <dcterms:created xsi:type="dcterms:W3CDTF">2019-11-18T02:48:59Z</dcterms:created>
  <dcterms:modified xsi:type="dcterms:W3CDTF">2025-03-14T21:36:01Z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0x01010037C8CF2638480341B68B68690115A0B2</vt:lpwstr>
  </property>
  <property fmtid="{D5CDD505-2E9C-101B-9397-08002B2CF9AE}" pid="3" name="_dlc_DocIdItemGuid">
    <vt:lpwstr>9f433a2f-5650-46f0-8500-b6eb7be4fe08</vt:lpwstr>
  </property>
  <property fmtid="{D5CDD505-2E9C-101B-9397-08002B2CF9AE}" pid="4" name="MediaServiceImageTags">
    <vt:lpwstr/>
  </property>
</Properties>
</file>