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3"/>
  </p:notesMasterIdLst>
  <p:sldIdLst>
    <p:sldId id="256" r:id="rId5"/>
    <p:sldId id="338" r:id="rId6"/>
    <p:sldId id="259" r:id="rId7"/>
    <p:sldId id="340" r:id="rId8"/>
    <p:sldId id="339" r:id="rId9"/>
    <p:sldId id="341" r:id="rId10"/>
    <p:sldId id="342" r:id="rId11"/>
    <p:sldId id="343" r:id="rId12"/>
    <p:sldId id="344" r:id="rId13"/>
    <p:sldId id="312" r:id="rId14"/>
    <p:sldId id="334" r:id="rId15"/>
    <p:sldId id="335" r:id="rId16"/>
    <p:sldId id="345" r:id="rId17"/>
    <p:sldId id="329" r:id="rId18"/>
    <p:sldId id="346" r:id="rId19"/>
    <p:sldId id="347" r:id="rId20"/>
    <p:sldId id="348" r:id="rId21"/>
    <p:sldId id="32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 userDrawn="1">
          <p15:clr>
            <a:srgbClr val="A4A3A4"/>
          </p15:clr>
        </p15:guide>
        <p15:guide id="2" pos="72" userDrawn="1">
          <p15:clr>
            <a:srgbClr val="A4A3A4"/>
          </p15:clr>
        </p15:guide>
        <p15:guide id="3" pos="4032" userDrawn="1">
          <p15:clr>
            <a:srgbClr val="A4A3A4"/>
          </p15:clr>
        </p15:guide>
        <p15:guide id="4" pos="4176" userDrawn="1">
          <p15:clr>
            <a:srgbClr val="A4A3A4"/>
          </p15:clr>
        </p15:guide>
        <p15:guide id="5" orient="horz" pos="1584" userDrawn="1">
          <p15:clr>
            <a:srgbClr val="A4A3A4"/>
          </p15:clr>
        </p15:guide>
        <p15:guide id="6" orient="horz" pos="2832" userDrawn="1">
          <p15:clr>
            <a:srgbClr val="A4A3A4"/>
          </p15:clr>
        </p15:guide>
        <p15:guide id="7" orient="horz" pos="74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275930-4624-1219-5C89-C8B609AF7661}" name="Alexandra Fortier" initials="AF" userId="S::afortier@smho-smso.ca::1cc14d86-b8d1-41ce-aed3-c700b9eb4839" providerId="AD"/>
  <p188:author id="{53F365F6-6A0F-4C55-0162-ECF8B70F28CB}" name="Shelly Upson" initials="SU" userId="S::supson@smho-smso.ca::c4995df3-86e0-4f4b-995c-f8ef8fffbf4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lexandra Fortier" initials="AF" lastIdx="1" clrIdx="0">
    <p:extLst>
      <p:ext uri="{19B8F6BF-5375-455C-9EA6-DF929625EA0E}">
        <p15:presenceInfo xmlns:p15="http://schemas.microsoft.com/office/powerpoint/2012/main" userId="54e232798b74bf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0008D"/>
    <a:srgbClr val="0075B5"/>
    <a:srgbClr val="298032"/>
    <a:srgbClr val="EBEBEB"/>
    <a:srgbClr val="0277B5"/>
    <a:srgbClr val="44237D"/>
    <a:srgbClr val="277F34"/>
    <a:srgbClr val="0071BB"/>
    <a:srgbClr val="298135"/>
    <a:srgbClr val="3BA9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3ECF0B-17DA-4578-9893-FF3E99240DEC}" v="13" dt="2023-08-23T21:18:33.757"/>
    <p1510:client id="{B025E012-6655-4802-0C7D-6EE01EB23492}" v="1" dt="2023-08-23T13:33:41.879"/>
    <p1510:client id="{B44AB3B3-F9B7-36F4-66E5-3606CDF40D60}" v="30" dt="2023-08-23T19:16:16.011"/>
    <p1510:client id="{B934B9D5-B551-73AB-0DE3-D5C639FBB281}" v="75" dt="2023-08-23T15:57:36.1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477" autoAdjust="0"/>
  </p:normalViewPr>
  <p:slideViewPr>
    <p:cSldViewPr snapToGrid="0">
      <p:cViewPr varScale="1">
        <p:scale>
          <a:sx n="38" d="100"/>
          <a:sy n="38" d="100"/>
        </p:scale>
        <p:origin x="1668" y="36"/>
      </p:cViewPr>
      <p:guideLst>
        <p:guide pos="384"/>
        <p:guide pos="72"/>
        <p:guide pos="4032"/>
        <p:guide pos="4176"/>
        <p:guide orient="horz" pos="1584"/>
        <p:guide orient="horz" pos="2832"/>
        <p:guide orient="horz" pos="7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68E017-108D-154D-A3EA-E17915180784}" type="datetimeFigureOut">
              <a:rPr lang="fr-CA" smtClean="0"/>
              <a:t>2025-03-14</a:t>
            </a:fld>
            <a:endParaRPr lang="fr-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F1EC08-273C-A34B-82C2-A0CCCB0F9D12}" type="slidenum">
              <a:rPr lang="fr-CA" smtClean="0"/>
              <a:t>‹#›</a:t>
            </a:fld>
            <a:endParaRPr lang="fr-CA" dirty="0"/>
          </a:p>
        </p:txBody>
      </p:sp>
    </p:spTree>
    <p:extLst>
      <p:ext uri="{BB962C8B-B14F-4D97-AF65-F5344CB8AC3E}">
        <p14:creationId xmlns:p14="http://schemas.microsoft.com/office/powerpoint/2010/main" val="3572549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applewebdata://A0D5A7C9-8BB5-4A03-B027-D54A1B080609/#_bookmark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hhs.gov/surgeongeneral/priorities/workplace-well-being/index.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fr-CA" noProof="0" dirty="0"/>
          </a:p>
        </p:txBody>
      </p:sp>
      <p:sp>
        <p:nvSpPr>
          <p:cNvPr id="4" name="Slide Number Placeholder 3"/>
          <p:cNvSpPr>
            <a:spLocks noGrp="1"/>
          </p:cNvSpPr>
          <p:nvPr>
            <p:ph type="sldNum" sz="quarter" idx="5"/>
          </p:nvPr>
        </p:nvSpPr>
        <p:spPr/>
        <p:txBody>
          <a:bodyPr/>
          <a:lstStyle/>
          <a:p>
            <a:fld id="{8CF1EC08-273C-A34B-82C2-A0CCCB0F9D12}" type="slidenum">
              <a:rPr lang="fr-CA" smtClean="0"/>
              <a:t>1</a:t>
            </a:fld>
            <a:endParaRPr lang="fr-CA" dirty="0"/>
          </a:p>
        </p:txBody>
      </p:sp>
    </p:spTree>
    <p:extLst>
      <p:ext uri="{BB962C8B-B14F-4D97-AF65-F5344CB8AC3E}">
        <p14:creationId xmlns:p14="http://schemas.microsoft.com/office/powerpoint/2010/main" val="2510800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fr-CA" sz="1800" b="1" noProof="0" dirty="0">
                <a:effectLst/>
                <a:latin typeface="Arial" panose="020B0604020202020204" pitchFamily="34" charset="0"/>
                <a:ea typeface="Arial" panose="020B0604020202020204" pitchFamily="34" charset="0"/>
              </a:rPr>
              <a:t>Suggestion au personnel enseignant </a:t>
            </a:r>
            <a:r>
              <a:rPr lang="fr-CA" noProof="0" dirty="0"/>
              <a:t>: « </a:t>
            </a:r>
            <a:r>
              <a:rPr lang="fr-CA" sz="1800" noProof="0" dirty="0">
                <a:effectLst/>
                <a:highlight>
                  <a:srgbClr val="FFFF00"/>
                </a:highlight>
                <a:latin typeface="Arial" panose="020B0604020202020204" pitchFamily="34" charset="0"/>
                <a:ea typeface="Arial" panose="020B0604020202020204" pitchFamily="34" charset="0"/>
              </a:rPr>
              <a:t>Comment est-ce que tu t’y prendrais? </a:t>
            </a:r>
            <a:endParaRPr lang="fr-CA" sz="1800" noProof="0" dirty="0">
              <a:effectLst/>
              <a:latin typeface="Arial" panose="020B0604020202020204" pitchFamily="34" charset="0"/>
              <a:ea typeface="Arial" panose="020B0604020202020204" pitchFamily="34" charset="0"/>
            </a:endParaRPr>
          </a:p>
          <a:p>
            <a:pPr marL="90170"/>
            <a:r>
              <a:rPr lang="fr-CA" sz="1800" noProof="0" dirty="0">
                <a:effectLst/>
                <a:highlight>
                  <a:srgbClr val="FFFF00"/>
                </a:highlight>
                <a:latin typeface="Arial" panose="020B0604020202020204" pitchFamily="34" charset="0"/>
                <a:ea typeface="Arial" panose="020B0604020202020204" pitchFamily="34" charset="0"/>
              </a:rPr>
              <a:t>Quelques exemples : </a:t>
            </a:r>
            <a:endParaRPr lang="fr-CA" sz="1800" noProof="0" dirty="0">
              <a:effectLst/>
              <a:latin typeface="Arial" panose="020B0604020202020204" pitchFamily="34" charset="0"/>
              <a:ea typeface="Arial" panose="020B0604020202020204" pitchFamily="34" charset="0"/>
            </a:endParaRPr>
          </a:p>
          <a:p>
            <a:pPr marL="90170"/>
            <a:r>
              <a:rPr lang="fr-CA" sz="1800" noProof="0" dirty="0">
                <a:effectLst/>
                <a:highlight>
                  <a:srgbClr val="FFFF00"/>
                </a:highlight>
                <a:latin typeface="Arial" panose="020B0604020202020204" pitchFamily="34" charset="0"/>
                <a:ea typeface="Arial" panose="020B0604020202020204" pitchFamily="34" charset="0"/>
              </a:rPr>
              <a:t>- dire bonjour</a:t>
            </a:r>
            <a:endParaRPr lang="fr-CA" sz="1800" noProof="0" dirty="0">
              <a:effectLst/>
              <a:latin typeface="Arial" panose="020B0604020202020204" pitchFamily="34" charset="0"/>
              <a:ea typeface="Arial" panose="020B0604020202020204" pitchFamily="34" charset="0"/>
            </a:endParaRPr>
          </a:p>
          <a:p>
            <a:pPr marL="90170"/>
            <a:r>
              <a:rPr lang="fr-CA" sz="1800" noProof="0" dirty="0">
                <a:effectLst/>
                <a:highlight>
                  <a:srgbClr val="FFFF00"/>
                </a:highlight>
                <a:latin typeface="Arial" panose="020B0604020202020204" pitchFamily="34" charset="0"/>
                <a:ea typeface="Arial" panose="020B0604020202020204" pitchFamily="34" charset="0"/>
              </a:rPr>
              <a:t>- connaître son nom</a:t>
            </a:r>
            <a:endParaRPr lang="fr-CA" sz="1800" noProof="0" dirty="0">
              <a:effectLst/>
              <a:latin typeface="Arial" panose="020B0604020202020204" pitchFamily="34" charset="0"/>
              <a:ea typeface="Arial" panose="020B0604020202020204" pitchFamily="34" charset="0"/>
            </a:endParaRPr>
          </a:p>
          <a:p>
            <a:pPr marL="90170"/>
            <a:r>
              <a:rPr lang="fr-CA" sz="1800" noProof="0" dirty="0">
                <a:effectLst/>
                <a:highlight>
                  <a:srgbClr val="FFFF00"/>
                </a:highlight>
                <a:latin typeface="Arial" panose="020B0604020202020204" pitchFamily="34" charset="0"/>
                <a:ea typeface="Arial" panose="020B0604020202020204" pitchFamily="34" charset="0"/>
              </a:rPr>
              <a:t>- prendre de ses nouvelles… »</a:t>
            </a:r>
            <a:endParaRPr lang="fr-CA" sz="1800" noProof="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10</a:t>
            </a:fld>
            <a:endParaRPr lang="fr-CA" dirty="0"/>
          </a:p>
        </p:txBody>
      </p:sp>
    </p:spTree>
    <p:extLst>
      <p:ext uri="{BB962C8B-B14F-4D97-AF65-F5344CB8AC3E}">
        <p14:creationId xmlns:p14="http://schemas.microsoft.com/office/powerpoint/2010/main" val="4032227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fr-CA" sz="1800" b="1" noProof="0" dirty="0">
                <a:effectLst/>
                <a:latin typeface="Arial" panose="020B0604020202020204" pitchFamily="34" charset="0"/>
                <a:ea typeface="Arial" panose="020B0604020202020204" pitchFamily="34" charset="0"/>
              </a:rPr>
              <a:t>Suggestion au personnel enseignant : « </a:t>
            </a:r>
            <a:r>
              <a:rPr lang="fr-CA" sz="1800" noProof="0" dirty="0">
                <a:effectLst/>
                <a:highlight>
                  <a:srgbClr val="FFFF00"/>
                </a:highlight>
                <a:latin typeface="Arial" panose="020B0604020202020204" pitchFamily="34" charset="0"/>
                <a:ea typeface="Arial" panose="020B0604020202020204" pitchFamily="34" charset="0"/>
              </a:rPr>
              <a:t>Comment tu t’y prendrais? </a:t>
            </a:r>
          </a:p>
          <a:p>
            <a:pPr marL="375920" indent="-285750">
              <a:buFont typeface="Arial" panose="020B0604020202020204" pitchFamily="34" charset="0"/>
              <a:buChar char="•"/>
            </a:pPr>
            <a:r>
              <a:rPr lang="fr-CA" sz="1800" noProof="0" dirty="0">
                <a:effectLst/>
                <a:highlight>
                  <a:srgbClr val="FFFF00"/>
                </a:highlight>
                <a:latin typeface="Arial" panose="020B0604020202020204" pitchFamily="34" charset="0"/>
                <a:ea typeface="Arial" panose="020B0604020202020204" pitchFamily="34" charset="0"/>
              </a:rPr>
              <a:t>Sois spécifique quant à la force/compétence que tu as remarquée</a:t>
            </a:r>
          </a:p>
          <a:p>
            <a:pPr marL="37592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800" u="none" noProof="0" dirty="0">
                <a:solidFill>
                  <a:srgbClr val="008080"/>
                </a:solidFill>
                <a:effectLst/>
                <a:latin typeface="Arial" panose="020B0604020202020204" pitchFamily="34" charset="0"/>
                <a:ea typeface="Arial" panose="020B0604020202020204" pitchFamily="34" charset="0"/>
                <a:cs typeface="Times New Roman" panose="02020603050405020304" pitchFamily="18" charset="0"/>
              </a:rPr>
              <a:t>Souligne l’effet positif que leur action a eu »</a:t>
            </a:r>
            <a:endParaRPr lang="fr-CA" sz="1800" u="none" noProof="0" dirty="0">
              <a:effectLst/>
              <a:latin typeface="Arial" panose="020B0604020202020204" pitchFamily="34" charset="0"/>
              <a:ea typeface="Arial" panose="020B0604020202020204" pitchFamily="34" charset="0"/>
            </a:endParaRPr>
          </a:p>
          <a:p>
            <a:endParaRPr lang="fr-CA" noProof="0" dirty="0"/>
          </a:p>
        </p:txBody>
      </p:sp>
      <p:sp>
        <p:nvSpPr>
          <p:cNvPr id="4" name="Slide Number Placeholder 3"/>
          <p:cNvSpPr>
            <a:spLocks noGrp="1"/>
          </p:cNvSpPr>
          <p:nvPr>
            <p:ph type="sldNum" sz="quarter" idx="5"/>
          </p:nvPr>
        </p:nvSpPr>
        <p:spPr/>
        <p:txBody>
          <a:bodyPr/>
          <a:lstStyle/>
          <a:p>
            <a:fld id="{8CF1EC08-273C-A34B-82C2-A0CCCB0F9D12}" type="slidenum">
              <a:rPr lang="fr-CA" smtClean="0"/>
              <a:t>11</a:t>
            </a:fld>
            <a:endParaRPr lang="fr-CA" dirty="0"/>
          </a:p>
        </p:txBody>
      </p:sp>
    </p:spTree>
    <p:extLst>
      <p:ext uri="{BB962C8B-B14F-4D97-AF65-F5344CB8AC3E}">
        <p14:creationId xmlns:p14="http://schemas.microsoft.com/office/powerpoint/2010/main" val="32197292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fr-CA" sz="1800" b="1" noProof="0" dirty="0">
                <a:effectLst/>
                <a:latin typeface="Arial" panose="020B0604020202020204" pitchFamily="34" charset="0"/>
                <a:ea typeface="Arial" panose="020B0604020202020204" pitchFamily="34" charset="0"/>
              </a:rPr>
              <a:t>Suggestion au personnel enseignant : « </a:t>
            </a:r>
            <a:r>
              <a:rPr lang="fr-CA" sz="1800" noProof="0" dirty="0">
                <a:effectLst/>
                <a:highlight>
                  <a:srgbClr val="FFFF00"/>
                </a:highlight>
                <a:latin typeface="Arial" panose="020B0604020202020204" pitchFamily="34" charset="0"/>
                <a:ea typeface="Arial" panose="020B0604020202020204" pitchFamily="34" charset="0"/>
              </a:rPr>
              <a:t>Comment tu t’y prendrais?</a:t>
            </a:r>
          </a:p>
          <a:p>
            <a:pPr marL="375920" indent="-285750">
              <a:buFont typeface="Arial" panose="020B0604020202020204" pitchFamily="34" charset="0"/>
              <a:buChar char="•"/>
            </a:pPr>
            <a:r>
              <a:rPr lang="fr-CA" sz="1800" noProof="0" dirty="0">
                <a:effectLst/>
                <a:highlight>
                  <a:srgbClr val="FFFF00"/>
                </a:highlight>
                <a:latin typeface="Arial" panose="020B0604020202020204" pitchFamily="34" charset="0"/>
                <a:ea typeface="Arial" panose="020B0604020202020204" pitchFamily="34" charset="0"/>
              </a:rPr>
              <a:t>Reconnais et valorise leurs contributions à une conversation ou à un projet d’équipe</a:t>
            </a:r>
          </a:p>
          <a:p>
            <a:pPr marL="375920" indent="-285750">
              <a:buFont typeface="Arial" panose="020B0604020202020204" pitchFamily="34" charset="0"/>
              <a:buChar char="•"/>
            </a:pPr>
            <a:r>
              <a:rPr lang="fr-CA" noProof="0" dirty="0"/>
              <a:t>Exprime ton appréciation et ta gratitude pour leurs contributions</a:t>
            </a:r>
          </a:p>
          <a:p>
            <a:pPr marL="375920" indent="-285750">
              <a:buFont typeface="Arial" panose="020B0604020202020204" pitchFamily="34" charset="0"/>
              <a:buChar char="•"/>
            </a:pPr>
            <a:r>
              <a:rPr lang="fr-CA" noProof="0" dirty="0"/>
              <a:t>Cherche leur rétroaction activement </a:t>
            </a:r>
          </a:p>
          <a:p>
            <a:pPr marL="375920" indent="-285750">
              <a:buFont typeface="Arial" panose="020B0604020202020204" pitchFamily="34" charset="0"/>
              <a:buChar char="•"/>
            </a:pPr>
            <a:r>
              <a:rPr lang="fr-CA" noProof="0" dirty="0"/>
              <a:t>Accueille et célèbre la diversité et les différentes perspectives</a:t>
            </a:r>
            <a:r>
              <a:rPr lang="fr-CA" sz="1200" u="none" noProof="0" dirty="0">
                <a:solidFill>
                  <a:srgbClr val="008080"/>
                </a:solidFill>
                <a:effectLst/>
                <a:latin typeface="Arial" panose="020B0604020202020204" pitchFamily="34" charset="0"/>
                <a:ea typeface="Arial" panose="020B0604020202020204" pitchFamily="34" charset="0"/>
                <a:cs typeface="Times New Roman" panose="02020603050405020304" pitchFamily="18" charset="0"/>
              </a:rPr>
              <a:t> »</a:t>
            </a:r>
            <a:endParaRPr lang="fr-CA" noProof="0" dirty="0"/>
          </a:p>
        </p:txBody>
      </p:sp>
      <p:sp>
        <p:nvSpPr>
          <p:cNvPr id="4" name="Slide Number Placeholder 3"/>
          <p:cNvSpPr>
            <a:spLocks noGrp="1"/>
          </p:cNvSpPr>
          <p:nvPr>
            <p:ph type="sldNum" sz="quarter" idx="5"/>
          </p:nvPr>
        </p:nvSpPr>
        <p:spPr/>
        <p:txBody>
          <a:bodyPr/>
          <a:lstStyle/>
          <a:p>
            <a:fld id="{8CF1EC08-273C-A34B-82C2-A0CCCB0F9D12}" type="slidenum">
              <a:rPr lang="fr-CA" smtClean="0"/>
              <a:t>12</a:t>
            </a:fld>
            <a:endParaRPr lang="fr-CA" dirty="0"/>
          </a:p>
        </p:txBody>
      </p:sp>
    </p:spTree>
    <p:extLst>
      <p:ext uri="{BB962C8B-B14F-4D97-AF65-F5344CB8AC3E}">
        <p14:creationId xmlns:p14="http://schemas.microsoft.com/office/powerpoint/2010/main" val="3829597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fr-CA" sz="1800" b="1" dirty="0">
                <a:effectLst/>
                <a:latin typeface="Arial" panose="020B0604020202020204" pitchFamily="34" charset="0"/>
                <a:ea typeface="Arial" panose="020B0604020202020204" pitchFamily="34" charset="0"/>
              </a:rPr>
              <a:t>Suggestion au personnel enseignant : « </a:t>
            </a:r>
            <a:r>
              <a:rPr lang="fr-CA" sz="1800" dirty="0">
                <a:effectLst/>
                <a:highlight>
                  <a:srgbClr val="FFFF00"/>
                </a:highlight>
                <a:latin typeface="Arial" panose="020B0604020202020204" pitchFamily="34" charset="0"/>
                <a:ea typeface="Arial" panose="020B0604020202020204" pitchFamily="34" charset="0"/>
              </a:rPr>
              <a:t>Compte tenu de notre discussion, quant à la nécessité du sentiment d’importance, et en pensant aux ententes de classe que nous avons co-créés, y a-t-il des ajouts ou des modifications que vous souhaitez apporter?</a:t>
            </a:r>
            <a:r>
              <a:rPr lang="fr-CA" sz="1800" b="1" dirty="0">
                <a:effectLst/>
                <a:highlight>
                  <a:srgbClr val="FFFF00"/>
                </a:highligh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13</a:t>
            </a:fld>
            <a:endParaRPr lang="fr-CA" dirty="0"/>
          </a:p>
        </p:txBody>
      </p:sp>
    </p:spTree>
    <p:extLst>
      <p:ext uri="{BB962C8B-B14F-4D97-AF65-F5344CB8AC3E}">
        <p14:creationId xmlns:p14="http://schemas.microsoft.com/office/powerpoint/2010/main" val="579930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CA" sz="1200" kern="1200" dirty="0">
              <a:solidFill>
                <a:schemeClr val="tx1"/>
              </a:solidFill>
              <a:effectLst/>
              <a:latin typeface="+mn-lt"/>
              <a:ea typeface="+mn-ea"/>
              <a:cs typeface="+mn-cs"/>
            </a:endParaRPr>
          </a:p>
          <a:p>
            <a:pPr marL="90170"/>
            <a:r>
              <a:rPr lang="fr-CA" sz="1800" b="1" dirty="0">
                <a:effectLst/>
                <a:latin typeface="Arial" panose="020B0604020202020204" pitchFamily="34" charset="0"/>
                <a:ea typeface="Arial" panose="020B0604020202020204" pitchFamily="34" charset="0"/>
                <a:cs typeface="Calibri" panose="020F0502020204030204" pitchFamily="34" charset="0"/>
              </a:rPr>
              <a:t>Suggestion au personnel enseignant </a:t>
            </a:r>
            <a:r>
              <a:rPr lang="fr-CA" sz="1800" dirty="0">
                <a:effectLst/>
                <a:latin typeface="Arial" panose="020B0604020202020204" pitchFamily="34" charset="0"/>
                <a:ea typeface="Arial" panose="020B0604020202020204" pitchFamily="34" charset="0"/>
                <a:cs typeface="Calibri" panose="020F0502020204030204" pitchFamily="34" charset="0"/>
              </a:rPr>
              <a:t>: « </a:t>
            </a:r>
            <a:r>
              <a:rPr lang="fr-CA" sz="1800" dirty="0">
                <a:effectLst/>
                <a:highlight>
                  <a:srgbClr val="FFFF00"/>
                </a:highlight>
                <a:latin typeface="Arial" panose="020B0604020202020204" pitchFamily="34" charset="0"/>
                <a:ea typeface="Arial" panose="020B0604020202020204" pitchFamily="34" charset="0"/>
                <a:cs typeface="Calibri" panose="020F0502020204030204" pitchFamily="34" charset="0"/>
              </a:rPr>
              <a:t>En plus de la nécessité de contribuer à une culture qui favorise le sentiment d’importance au quotidien, à l’école et au travail, il est aussi essentiel de compter pour soi-même et de maintenir une attitude positive.</a:t>
            </a:r>
            <a:endParaRPr lang="en-CA" sz="1800" dirty="0">
              <a:effectLst/>
              <a:latin typeface="Arial" panose="020B0604020202020204" pitchFamily="34" charset="0"/>
              <a:ea typeface="Arial" panose="020B0604020202020204" pitchFamily="34" charset="0"/>
            </a:endParaRPr>
          </a:p>
          <a:p>
            <a:pPr marL="90170"/>
            <a:r>
              <a:rPr lang="en-US" sz="1800" dirty="0">
                <a:effectLst/>
                <a:latin typeface="Arial" panose="020B0604020202020204" pitchFamily="34" charset="0"/>
                <a:ea typeface="Arial" panose="020B0604020202020204" pitchFamily="34" charset="0"/>
                <a:cs typeface="Calibri" panose="020F0502020204030204" pitchFamily="34" charset="0"/>
              </a:rPr>
              <a:t> </a:t>
            </a:r>
            <a:endParaRPr lang="en-CA" sz="1800" dirty="0">
              <a:effectLst/>
              <a:latin typeface="Arial" panose="020B0604020202020204" pitchFamily="34" charset="0"/>
              <a:ea typeface="Arial" panose="020B0604020202020204" pitchFamily="34" charset="0"/>
            </a:endParaRPr>
          </a:p>
          <a:p>
            <a:pPr marL="90170"/>
            <a:r>
              <a:rPr lang="fr-CA" sz="1800" dirty="0">
                <a:effectLst/>
                <a:highlight>
                  <a:srgbClr val="FFFF00"/>
                </a:highlight>
                <a:latin typeface="Arial" panose="020B0604020202020204" pitchFamily="34" charset="0"/>
                <a:ea typeface="Arial" panose="020B0604020202020204" pitchFamily="34" charset="0"/>
                <a:cs typeface="Calibri" panose="020F0502020204030204" pitchFamily="34" charset="0"/>
              </a:rPr>
              <a:t>Pour ce faire, tu vas écrire un message d’espoir </a:t>
            </a:r>
            <a:r>
              <a:rPr lang="fr-CA" sz="1800" dirty="0">
                <a:solidFill>
                  <a:srgbClr val="45247E"/>
                </a:solidFill>
                <a:effectLst/>
                <a:highlight>
                  <a:srgbClr val="FFFF00"/>
                </a:highlight>
                <a:latin typeface="Arial" panose="020B0604020202020204" pitchFamily="34" charset="0"/>
                <a:ea typeface="Arial" panose="020B0604020202020204" pitchFamily="34" charset="0"/>
              </a:rPr>
              <a:t>au</a:t>
            </a:r>
            <a:r>
              <a:rPr lang="fr-CA" sz="1800" spc="-155" dirty="0">
                <a:solidFill>
                  <a:srgbClr val="45247E"/>
                </a:solidFill>
                <a:effectLst/>
                <a:highlight>
                  <a:srgbClr val="FFFF00"/>
                </a:highlight>
                <a:latin typeface="Arial" panose="020B0604020202020204" pitchFamily="34" charset="0"/>
                <a:ea typeface="Arial" panose="020B0604020202020204" pitchFamily="34" charset="0"/>
              </a:rPr>
              <a:t> </a:t>
            </a:r>
            <a:r>
              <a:rPr lang="fr-CA" sz="1800" dirty="0">
                <a:effectLst/>
                <a:highlight>
                  <a:srgbClr val="FFFF00"/>
                </a:highlight>
                <a:latin typeface="Arial" panose="020B0604020202020204" pitchFamily="34" charset="0"/>
                <a:ea typeface="Arial" panose="020B0604020202020204" pitchFamily="34" charset="0"/>
                <a:cs typeface="Calibri" panose="020F0502020204030204" pitchFamily="34" charset="0"/>
              </a:rPr>
              <a:t>futur toi de l’année prochaine. Pense à ta situation actuelle et à ce que tu es en train de faire. Puis crée un message encourageant et positif pour toi-même. »</a:t>
            </a:r>
            <a:endParaRPr lang="en-CA" sz="1800" dirty="0">
              <a:effectLst/>
              <a:latin typeface="Arial" panose="020B0604020202020204" pitchFamily="34" charset="0"/>
              <a:ea typeface="Arial" panose="020B0604020202020204" pitchFamily="34" charset="0"/>
            </a:endParaRPr>
          </a:p>
          <a:p>
            <a:pPr marL="90170"/>
            <a:r>
              <a:rPr lang="en-US" sz="1800" dirty="0">
                <a:effectLst/>
                <a:latin typeface="Arial" panose="020B0604020202020204" pitchFamily="34" charset="0"/>
                <a:ea typeface="Arial" panose="020B0604020202020204" pitchFamily="34" charset="0"/>
                <a:cs typeface="Calibri" panose="020F0502020204030204" pitchFamily="34" charset="0"/>
              </a:rPr>
              <a:t> </a:t>
            </a:r>
            <a:endParaRPr lang="en-CA" sz="1800" dirty="0">
              <a:effectLst/>
              <a:latin typeface="Arial" panose="020B0604020202020204" pitchFamily="34" charset="0"/>
              <a:ea typeface="Arial" panose="020B0604020202020204" pitchFamily="34" charset="0"/>
            </a:endParaRPr>
          </a:p>
          <a:p>
            <a:endPar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endParaRPr>
          </a:p>
          <a:p>
            <a:endPar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14</a:t>
            </a:fld>
            <a:endParaRPr lang="fr-CA" dirty="0"/>
          </a:p>
        </p:txBody>
      </p:sp>
    </p:spTree>
    <p:extLst>
      <p:ext uri="{BB962C8B-B14F-4D97-AF65-F5344CB8AC3E}">
        <p14:creationId xmlns:p14="http://schemas.microsoft.com/office/powerpoint/2010/main" val="17031463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fr-CA" sz="1800" b="1" dirty="0">
                <a:effectLst/>
                <a:latin typeface="Arial" panose="020B0604020202020204" pitchFamily="34" charset="0"/>
                <a:ea typeface="Arial" panose="020B0604020202020204" pitchFamily="34" charset="0"/>
                <a:cs typeface="Calibri" panose="020F0502020204030204" pitchFamily="34" charset="0"/>
              </a:rPr>
              <a:t>Suggestion au personnel enseignant : « </a:t>
            </a:r>
            <a:r>
              <a:rPr lang="fr-CA" sz="1800" dirty="0">
                <a:effectLst/>
                <a:latin typeface="Arial" panose="020B0604020202020204" pitchFamily="34" charset="0"/>
                <a:ea typeface="Arial" panose="020B0604020202020204" pitchFamily="34" charset="0"/>
              </a:rPr>
              <a:t>Tu peux</a:t>
            </a:r>
            <a:r>
              <a:rPr lang="fr-CA" sz="1800" spc="5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vouloir</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inclure</a:t>
            </a:r>
            <a:r>
              <a:rPr lang="fr-CA" sz="1800" spc="5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certains</a:t>
            </a:r>
            <a:r>
              <a:rPr lang="fr-CA" sz="1800" spc="5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des</a:t>
            </a:r>
            <a:r>
              <a:rPr lang="fr-CA" sz="1800" spc="5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éléments</a:t>
            </a:r>
            <a:r>
              <a:rPr lang="fr-CA" sz="1800" spc="5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suivants :</a:t>
            </a:r>
            <a:endParaRPr lang="en-CA" sz="1800" dirty="0">
              <a:effectLst/>
              <a:latin typeface="Arial" panose="020B0604020202020204" pitchFamily="34" charset="0"/>
              <a:ea typeface="Arial" panose="020B0604020202020204" pitchFamily="34" charset="0"/>
            </a:endParaRPr>
          </a:p>
          <a:p>
            <a:pPr marL="342900" marR="775970" lvl="0" indent="-342900">
              <a:lnSpc>
                <a:spcPct val="102000"/>
              </a:lnSpc>
              <a:spcBef>
                <a:spcPts val="340"/>
              </a:spcBef>
              <a:spcAft>
                <a:spcPts val="0"/>
              </a:spcAft>
              <a:buFont typeface="Symbol" pitchFamily="2" charset="2"/>
              <a:buChar char=""/>
              <a:tabLst>
                <a:tab pos="876935" algn="l"/>
              </a:tabLst>
            </a:pPr>
            <a:r>
              <a:rPr lang="fr-CA" sz="1800" dirty="0">
                <a:effectLst/>
                <a:latin typeface="Arial" panose="020B0604020202020204" pitchFamily="34" charset="0"/>
                <a:ea typeface="Arial" panose="020B0604020202020204" pitchFamily="34" charset="0"/>
              </a:rPr>
              <a:t>Des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rappels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sur</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la</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manière</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dont</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ils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ont</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traversé</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moments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difficiles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par</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le</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passé</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et</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les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stratégies qu’ils ont employées</a:t>
            </a:r>
            <a:endParaRPr lang="en-CA" sz="1800" dirty="0">
              <a:effectLst/>
              <a:latin typeface="Arial" panose="020B0604020202020204" pitchFamily="34" charset="0"/>
              <a:ea typeface="Arial" panose="020B0604020202020204" pitchFamily="34" charset="0"/>
            </a:endParaRPr>
          </a:p>
          <a:p>
            <a:pPr marL="342900" marR="701040" lvl="0" indent="-342900">
              <a:lnSpc>
                <a:spcPct val="102000"/>
              </a:lnSpc>
              <a:spcBef>
                <a:spcPts val="645"/>
              </a:spcBef>
              <a:spcAft>
                <a:spcPts val="0"/>
              </a:spcAft>
              <a:buFont typeface="Symbol" pitchFamily="2" charset="2"/>
              <a:buChar char=""/>
              <a:tabLst>
                <a:tab pos="876935" algn="l"/>
              </a:tabLst>
            </a:pPr>
            <a:r>
              <a:rPr lang="fr-CA" sz="1800" dirty="0">
                <a:effectLst/>
                <a:latin typeface="Arial" panose="020B0604020202020204" pitchFamily="34" charset="0"/>
                <a:ea typeface="Arial" panose="020B0604020202020204" pitchFamily="34" charset="0"/>
              </a:rPr>
              <a:t>Des</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rappels</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que</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parfois</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les</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choses</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ne</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se</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sont</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pas</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passées</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comme</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prévu,</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que</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tout</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s’est</a:t>
            </a:r>
            <a:r>
              <a:rPr lang="fr-CA" sz="1800" spc="-5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bien</a:t>
            </a:r>
            <a:r>
              <a:rPr lang="fr-CA" sz="1800" spc="-6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déroulé et</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même</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mené</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à</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des</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apprentissages,</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à</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des</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progrès</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ainsi</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qu’à</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d’autres</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retombées</a:t>
            </a:r>
            <a:r>
              <a:rPr lang="fr-CA" sz="1800" spc="-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positives</a:t>
            </a:r>
            <a:r>
              <a:rPr lang="en-US" sz="1800" dirty="0">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marL="342900" lvl="0" indent="-342900">
              <a:spcBef>
                <a:spcPts val="685"/>
              </a:spcBef>
              <a:spcAft>
                <a:spcPts val="0"/>
              </a:spcAft>
              <a:buFont typeface="Symbol" pitchFamily="2" charset="2"/>
              <a:buChar char=""/>
              <a:tabLst>
                <a:tab pos="876935" algn="l"/>
              </a:tabLst>
            </a:pPr>
            <a:r>
              <a:rPr lang="fr-CA" sz="1800" dirty="0">
                <a:effectLst/>
                <a:latin typeface="Arial" panose="020B0604020202020204" pitchFamily="34" charset="0"/>
                <a:ea typeface="Arial" panose="020B0604020202020204" pitchFamily="34" charset="0"/>
              </a:rPr>
              <a:t>Des</a:t>
            </a:r>
            <a:r>
              <a:rPr lang="fr-CA" sz="1800" spc="-4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mots</a:t>
            </a:r>
            <a:r>
              <a:rPr lang="fr-CA" sz="1800" spc="-50"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d’encouragement »</a:t>
            </a:r>
            <a:endParaRPr lang="en-CA" sz="18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Calibri" panose="020F0502020204030204" pitchFamily="34" charset="0"/>
              <a:ea typeface="Calibri" panose="020F0502020204030204" pitchFamily="34" charset="0"/>
              <a:cs typeface="Arial" panose="020B0604020202020204" pitchFamily="34" charset="0"/>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15</a:t>
            </a:fld>
            <a:endParaRPr lang="fr-CA" dirty="0"/>
          </a:p>
        </p:txBody>
      </p:sp>
    </p:spTree>
    <p:extLst>
      <p:ext uri="{BB962C8B-B14F-4D97-AF65-F5344CB8AC3E}">
        <p14:creationId xmlns:p14="http://schemas.microsoft.com/office/powerpoint/2010/main" val="417777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marR="30480">
              <a:lnSpc>
                <a:spcPct val="102000"/>
              </a:lnSpc>
              <a:spcAft>
                <a:spcPts val="0"/>
              </a:spcAft>
            </a:pPr>
            <a:r>
              <a:rPr lang="fr-CA" sz="1800" b="1" dirty="0">
                <a:effectLst/>
                <a:latin typeface="Arial" panose="020B0604020202020204" pitchFamily="34" charset="0"/>
                <a:ea typeface="Arial" panose="020B0604020202020204" pitchFamily="34" charset="0"/>
                <a:cs typeface="Calibri" panose="020F0502020204030204" pitchFamily="34" charset="0"/>
              </a:rPr>
              <a:t>Suggestion au personnel enseignant </a:t>
            </a:r>
            <a:r>
              <a:rPr lang="fr-CA" sz="1800" dirty="0">
                <a:effectLst/>
                <a:latin typeface="Arial" panose="020B0604020202020204" pitchFamily="34" charset="0"/>
                <a:ea typeface="Arial" panose="020B0604020202020204" pitchFamily="34" charset="0"/>
                <a:cs typeface="Calibri" panose="020F0502020204030204" pitchFamily="34" charset="0"/>
              </a:rPr>
              <a:t>: « Dans ton Carnet il y a un exemple de message pour t’inspirer. </a:t>
            </a:r>
            <a:r>
              <a:rPr lang="fr-CA" sz="1800" dirty="0">
                <a:effectLst/>
                <a:latin typeface="Arial" panose="020B0604020202020204" pitchFamily="34" charset="0"/>
                <a:ea typeface="Arial" panose="020B0604020202020204" pitchFamily="34" charset="0"/>
              </a:rPr>
              <a:t>Si</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tu</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préfères,</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tu</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peux</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créer</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un</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message</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audio</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ou</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vidéo</a:t>
            </a:r>
            <a:r>
              <a:rPr lang="fr-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pour toi-même. L’important est que tu t’offres un peu de compassion et d’encouragement, peu importe la forme que tu chois. N’oublie pas : Tu comptes! »</a:t>
            </a:r>
            <a:endParaRPr lang="en-CA"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16</a:t>
            </a:fld>
            <a:endParaRPr lang="fr-CA" dirty="0"/>
          </a:p>
        </p:txBody>
      </p:sp>
    </p:spTree>
    <p:extLst>
      <p:ext uri="{BB962C8B-B14F-4D97-AF65-F5344CB8AC3E}">
        <p14:creationId xmlns:p14="http://schemas.microsoft.com/office/powerpoint/2010/main" val="40479779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lgn="l">
              <a:lnSpc>
                <a:spcPct val="102000"/>
              </a:lnSpc>
            </a:pPr>
            <a:r>
              <a:rPr lang="en-CA" sz="1800" b="1" dirty="0">
                <a:effectLst/>
                <a:latin typeface="Arial" panose="020B0604020202020204" pitchFamily="34" charset="0"/>
                <a:ea typeface="Arial" panose="020B0604020202020204" pitchFamily="34" charset="0"/>
              </a:rPr>
              <a:t>Suggestion au personnel enseignant : </a:t>
            </a:r>
            <a:r>
              <a:rPr lang="fr-CA" sz="1800" b="1" i="0" dirty="0">
                <a:solidFill>
                  <a:srgbClr val="000000"/>
                </a:solidFill>
                <a:effectLst/>
                <a:latin typeface="Arial" panose="020B0604020202020204" pitchFamily="34" charset="0"/>
              </a:rPr>
              <a:t>« </a:t>
            </a:r>
            <a:r>
              <a:rPr lang="fr-CA" sz="1800" b="0" i="0" dirty="0">
                <a:solidFill>
                  <a:srgbClr val="000000"/>
                </a:solidFill>
                <a:effectLst/>
                <a:latin typeface="Arial" panose="020B0604020202020204" pitchFamily="34" charset="0"/>
              </a:rPr>
              <a:t>Lors de cette</a:t>
            </a:r>
            <a:r>
              <a:rPr lang="fr-CA" sz="1800" b="1" i="0" dirty="0">
                <a:solidFill>
                  <a:srgbClr val="000000"/>
                </a:solidFill>
                <a:effectLst/>
                <a:latin typeface="Arial" panose="020B0604020202020204" pitchFamily="34" charset="0"/>
              </a:rPr>
              <a:t> </a:t>
            </a:r>
            <a:r>
              <a:rPr lang="fr-CA" sz="1800" b="0" i="0" dirty="0">
                <a:solidFill>
                  <a:srgbClr val="000000"/>
                </a:solidFill>
                <a:effectLst/>
                <a:latin typeface="Arial" panose="020B0604020202020204" pitchFamily="34" charset="0"/>
              </a:rPr>
              <a:t>unité de H2V et au-delà, remarque comment tu contribues à promouvoir un sentiment d’importance, à la fois pour toi-même et pour les autres. Pour t’aider à accroître votre conscience de soi, demande-toi :</a:t>
            </a:r>
          </a:p>
          <a:p>
            <a:pPr marL="90170" algn="l">
              <a:lnSpc>
                <a:spcPct val="102000"/>
              </a:lnSpc>
            </a:pPr>
            <a:r>
              <a:rPr lang="fr-CA" sz="1800" b="0" i="0" u="none" strike="noStrike" baseline="0" dirty="0">
                <a:solidFill>
                  <a:srgbClr val="000000"/>
                </a:solidFill>
                <a:latin typeface="Roboto" panose="02000000000000000000" pitchFamily="2" charset="0"/>
              </a:rPr>
              <a:t>Pour moi-même et pour les autres : </a:t>
            </a:r>
          </a:p>
          <a:p>
            <a:pPr marL="375920" indent="-285750" algn="l">
              <a:lnSpc>
                <a:spcPct val="102000"/>
              </a:lnSpc>
              <a:buFont typeface="Arial" panose="020B0604020202020204" pitchFamily="34" charset="0"/>
              <a:buChar char="•"/>
            </a:pPr>
            <a:r>
              <a:rPr lang="fr-CA" sz="1800" b="1" i="0" u="none" strike="noStrike" baseline="0" dirty="0">
                <a:solidFill>
                  <a:srgbClr val="000000"/>
                </a:solidFill>
                <a:latin typeface="Roboto" panose="02000000000000000000" pitchFamily="2" charset="0"/>
              </a:rPr>
              <a:t>Qu’est-ce que je fais déjà bien? </a:t>
            </a:r>
          </a:p>
          <a:p>
            <a:pPr marL="375920" indent="-285750" algn="l">
              <a:lnSpc>
                <a:spcPct val="102000"/>
              </a:lnSpc>
              <a:buFont typeface="Arial" panose="020B0604020202020204" pitchFamily="34" charset="0"/>
              <a:buChar char="•"/>
            </a:pPr>
            <a:r>
              <a:rPr lang="fr-CA" sz="1800" b="1" i="0" u="none" strike="noStrike" baseline="0" dirty="0">
                <a:solidFill>
                  <a:srgbClr val="000000"/>
                </a:solidFill>
                <a:latin typeface="Roboto" panose="02000000000000000000" pitchFamily="2" charset="0"/>
              </a:rPr>
              <a:t>Qu’est-ce que j’aimerais essayer? </a:t>
            </a:r>
            <a:endParaRPr lang="en-CA" sz="1800" dirty="0">
              <a:effectLst/>
              <a:latin typeface="Arial" panose="020B0604020202020204" pitchFamily="34" charset="0"/>
              <a:ea typeface="Arial" panose="020B0604020202020204" pitchFamily="34" charset="0"/>
            </a:endParaRPr>
          </a:p>
          <a:p>
            <a:pPr marL="90170" algn="l">
              <a:lnSpc>
                <a:spcPct val="102000"/>
              </a:lnSpc>
            </a:pPr>
            <a:endParaRPr lang="fr-CA" sz="1800" b="0" i="0" dirty="0">
              <a:solidFill>
                <a:srgbClr val="000000"/>
              </a:solidFill>
              <a:effectLst/>
              <a:latin typeface="Arial" panose="020B0604020202020204" pitchFamily="34" charset="0"/>
            </a:endParaRPr>
          </a:p>
          <a:p>
            <a:pPr marL="90170" algn="l">
              <a:lnSpc>
                <a:spcPct val="102000"/>
              </a:lnSpc>
            </a:pPr>
            <a:r>
              <a:rPr lang="fr-CA" sz="1800" b="0" i="0" dirty="0">
                <a:solidFill>
                  <a:srgbClr val="000000"/>
                </a:solidFill>
                <a:effectLst/>
                <a:latin typeface="Arial" panose="020B0604020202020204" pitchFamily="34" charset="0"/>
              </a:rPr>
              <a:t>Ajoute ces réflexions à ton Carnet! » </a:t>
            </a:r>
            <a:endParaRPr lang="en-US" sz="1800" dirty="0">
              <a:solidFill>
                <a:srgbClr val="7030A0"/>
              </a:solidFill>
              <a:effectLst/>
              <a:latin typeface="Arial" panose="020B0604020202020204" pitchFamily="34" charset="0"/>
              <a:ea typeface="Arial" panose="020B060402020202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17</a:t>
            </a:fld>
            <a:endParaRPr lang="fr-CA" dirty="0"/>
          </a:p>
        </p:txBody>
      </p:sp>
    </p:spTree>
    <p:extLst>
      <p:ext uri="{BB962C8B-B14F-4D97-AF65-F5344CB8AC3E}">
        <p14:creationId xmlns:p14="http://schemas.microsoft.com/office/powerpoint/2010/main" val="9508967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18</a:t>
            </a:fld>
            <a:endParaRPr lang="fr-CA" dirty="0"/>
          </a:p>
        </p:txBody>
      </p:sp>
    </p:spTree>
    <p:extLst>
      <p:ext uri="{BB962C8B-B14F-4D97-AF65-F5344CB8AC3E}">
        <p14:creationId xmlns:p14="http://schemas.microsoft.com/office/powerpoint/2010/main" val="2743177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0">
              <a:spcBef>
                <a:spcPts val="600"/>
              </a:spcBef>
            </a:pPr>
            <a:r>
              <a:rPr lang="fr-CA" sz="1800" b="1" dirty="0">
                <a:effectLst/>
                <a:latin typeface="Arial"/>
                <a:ea typeface="Arial" panose="020B0604020202020204" pitchFamily="34" charset="0"/>
                <a:cs typeface="Arial"/>
              </a:rPr>
              <a:t>Suggestion</a:t>
            </a:r>
            <a:r>
              <a:rPr lang="fr-CA" sz="1800" b="1" spc="-25" dirty="0">
                <a:effectLst/>
                <a:latin typeface="Arial"/>
                <a:ea typeface="Arial" panose="020B0604020202020204" pitchFamily="34" charset="0"/>
                <a:cs typeface="Arial"/>
              </a:rPr>
              <a:t> </a:t>
            </a:r>
            <a:r>
              <a:rPr lang="fr-CA" sz="1800" b="1" dirty="0">
                <a:effectLst/>
                <a:latin typeface="Arial"/>
                <a:ea typeface="Arial" panose="020B0604020202020204" pitchFamily="34" charset="0"/>
                <a:cs typeface="Arial"/>
              </a:rPr>
              <a:t>au</a:t>
            </a:r>
            <a:r>
              <a:rPr lang="fr-CA" sz="1800" b="1" spc="-25" dirty="0">
                <a:effectLst/>
                <a:latin typeface="Arial"/>
                <a:ea typeface="Arial" panose="020B0604020202020204" pitchFamily="34" charset="0"/>
                <a:cs typeface="Arial"/>
              </a:rPr>
              <a:t> </a:t>
            </a:r>
            <a:r>
              <a:rPr lang="fr-CA" sz="1800" b="1" dirty="0">
                <a:effectLst/>
                <a:latin typeface="Arial"/>
                <a:ea typeface="Arial" panose="020B0604020202020204" pitchFamily="34" charset="0"/>
                <a:cs typeface="Arial"/>
              </a:rPr>
              <a:t>personnel</a:t>
            </a:r>
            <a:r>
              <a:rPr lang="fr-CA" sz="1800" b="1" spc="-25" dirty="0">
                <a:effectLst/>
                <a:latin typeface="Arial"/>
                <a:ea typeface="Arial" panose="020B0604020202020204" pitchFamily="34" charset="0"/>
                <a:cs typeface="Arial"/>
              </a:rPr>
              <a:t> </a:t>
            </a:r>
            <a:r>
              <a:rPr lang="fr-CA" sz="1800" b="1" dirty="0">
                <a:effectLst/>
                <a:latin typeface="Arial"/>
                <a:ea typeface="Arial" panose="020B0604020202020204" pitchFamily="34" charset="0"/>
                <a:cs typeface="Arial"/>
              </a:rPr>
              <a:t>enseignant</a:t>
            </a:r>
            <a:r>
              <a:rPr lang="fr-CA" sz="1800" b="1" dirty="0">
                <a:latin typeface="Arial"/>
                <a:ea typeface="Arial" panose="020B0604020202020204" pitchFamily="34" charset="0"/>
                <a:cs typeface="Arial"/>
              </a:rPr>
              <a:t> </a:t>
            </a:r>
            <a:r>
              <a:rPr lang="fr-CA" sz="1800" dirty="0">
                <a:effectLst/>
                <a:latin typeface="Arial"/>
                <a:ea typeface="Arial" panose="020B0604020202020204" pitchFamily="34" charset="0"/>
                <a:cs typeface="Arial"/>
              </a:rPr>
              <a:t>: « H2V vise à vous doter de compétences de vie qui vous aideront à naviguer les transitions post-secondaires et à favoriser votre bien-être pendant ce processus.</a:t>
            </a:r>
            <a:endParaRPr lang="en-CA" sz="1800" dirty="0">
              <a:effectLst/>
              <a:latin typeface="Arial"/>
              <a:ea typeface="Arial" panose="020B0604020202020204" pitchFamily="34" charset="0"/>
              <a:cs typeface="Arial"/>
            </a:endParaRPr>
          </a:p>
          <a:p>
            <a:pPr marL="63500">
              <a:spcBef>
                <a:spcPts val="600"/>
              </a:spcBef>
              <a:spcAft>
                <a:spcPts val="0"/>
              </a:spcAft>
            </a:pPr>
            <a:r>
              <a:rPr lang="fr-CA" sz="1800" dirty="0">
                <a:effectLst/>
                <a:latin typeface="Arial"/>
                <a:ea typeface="Arial" panose="020B0604020202020204" pitchFamily="34" charset="0"/>
                <a:cs typeface="Arial"/>
              </a:rPr>
              <a:t>Dans cette unité, nous allons</a:t>
            </a:r>
            <a:endParaRPr lang="en-CA" sz="1800" dirty="0">
              <a:effectLst/>
              <a:latin typeface="Arial"/>
              <a:ea typeface="Arial" panose="020B0604020202020204" pitchFamily="34" charset="0"/>
              <a:cs typeface="Arial"/>
            </a:endParaRPr>
          </a:p>
          <a:p>
            <a:pPr marL="349250" indent="-285750">
              <a:spcBef>
                <a:spcPts val="600"/>
              </a:spcBef>
              <a:buFontTx/>
              <a:buChar char="-"/>
            </a:pPr>
            <a:r>
              <a:rPr lang="fr-CA" sz="1800" dirty="0">
                <a:effectLst/>
                <a:latin typeface="Arial"/>
                <a:ea typeface="Arial" panose="020B0604020202020204" pitchFamily="34" charset="0"/>
                <a:cs typeface="Arial"/>
              </a:rPr>
              <a:t>Comprendre la </a:t>
            </a:r>
            <a:r>
              <a:rPr lang="fr-CA" sz="1800" dirty="0">
                <a:latin typeface="Arial"/>
                <a:ea typeface="Arial" panose="020B0604020202020204" pitchFamily="34" charset="0"/>
                <a:cs typeface="Arial"/>
              </a:rPr>
              <a:t>valeur du sentiment d’importance</a:t>
            </a:r>
            <a:r>
              <a:rPr lang="fr-CA" sz="1800" dirty="0">
                <a:effectLst/>
                <a:latin typeface="Arial"/>
                <a:ea typeface="Arial" panose="020B0604020202020204" pitchFamily="34" charset="0"/>
                <a:cs typeface="Arial"/>
              </a:rPr>
              <a:t> et de la motivation positive</a:t>
            </a:r>
          </a:p>
          <a:p>
            <a:pPr marL="349250" indent="-285750">
              <a:spcBef>
                <a:spcPts val="600"/>
              </a:spcBef>
              <a:buFontTx/>
              <a:buChar char="-"/>
            </a:pPr>
            <a:r>
              <a:rPr lang="fr-CA" sz="1800" dirty="0">
                <a:effectLst/>
                <a:latin typeface="Arial"/>
                <a:ea typeface="Arial" panose="020B0604020202020204" pitchFamily="34" charset="0"/>
                <a:cs typeface="Arial"/>
              </a:rPr>
              <a:t>Explorer nos identités et reconnaître nos forces</a:t>
            </a:r>
            <a:r>
              <a:rPr lang="fr-CA" sz="1800" dirty="0">
                <a:latin typeface="Arial"/>
                <a:ea typeface="Arial" panose="020B0604020202020204" pitchFamily="34" charset="0"/>
                <a:cs typeface="Arial"/>
              </a:rPr>
              <a:t> </a:t>
            </a:r>
            <a:endParaRPr lang="en-CA" sz="1800" dirty="0">
              <a:latin typeface="Arial" panose="020B0604020202020204" pitchFamily="34" charset="0"/>
              <a:ea typeface="Arial" panose="020B0604020202020204" pitchFamily="34" charset="0"/>
            </a:endParaRPr>
          </a:p>
          <a:p>
            <a:pPr marL="349250" indent="-285750">
              <a:spcBef>
                <a:spcPts val="600"/>
              </a:spcBef>
              <a:spcAft>
                <a:spcPts val="0"/>
              </a:spcAft>
              <a:buFontTx/>
              <a:buChar char="-"/>
            </a:pPr>
            <a:r>
              <a:rPr lang="fr-CA" sz="1800" dirty="0">
                <a:effectLst/>
                <a:latin typeface="Arial"/>
                <a:ea typeface="Arial" panose="020B0604020202020204" pitchFamily="34" charset="0"/>
                <a:cs typeface="Arial"/>
              </a:rPr>
              <a:t>Apprendre à communiquer efficacement et à résoudre les conflits</a:t>
            </a:r>
            <a:r>
              <a:rPr lang="fr-CA" sz="1800" dirty="0">
                <a:latin typeface="Arial"/>
                <a:ea typeface="Arial" panose="020B0604020202020204" pitchFamily="34" charset="0"/>
                <a:cs typeface="Arial"/>
              </a:rPr>
              <a:t> </a:t>
            </a:r>
            <a:endParaRPr lang="en-CA" sz="1800" dirty="0">
              <a:effectLst/>
              <a:latin typeface="Arial" panose="020B0604020202020204" pitchFamily="34" charset="0"/>
              <a:ea typeface="Arial" panose="020B0604020202020204" pitchFamily="34" charset="0"/>
              <a:cs typeface="+mn-cs"/>
            </a:endParaRPr>
          </a:p>
          <a:p>
            <a:pPr marL="349250" indent="-285750">
              <a:spcBef>
                <a:spcPts val="600"/>
              </a:spcBef>
              <a:spcAft>
                <a:spcPts val="0"/>
              </a:spcAft>
              <a:buFontTx/>
              <a:buChar char="-"/>
            </a:pPr>
            <a:r>
              <a:rPr lang="fr-CA" sz="1800" dirty="0">
                <a:effectLst/>
                <a:latin typeface="Arial"/>
                <a:ea typeface="Arial" panose="020B0604020202020204" pitchFamily="34" charset="0"/>
                <a:cs typeface="Arial"/>
              </a:rPr>
              <a:t>Examiner le stress lié au changement et aux transitions et</a:t>
            </a:r>
            <a:r>
              <a:rPr lang="fr-CA" sz="1800" dirty="0">
                <a:latin typeface="Arial"/>
                <a:ea typeface="Arial" panose="020B0604020202020204" pitchFamily="34" charset="0"/>
                <a:cs typeface="Arial"/>
              </a:rPr>
              <a:t> </a:t>
            </a:r>
            <a:endParaRPr lang="fr-CA" sz="1800" dirty="0">
              <a:effectLst/>
              <a:latin typeface="Arial" panose="020B0604020202020204" pitchFamily="34" charset="0"/>
              <a:ea typeface="Arial" panose="020B0604020202020204" pitchFamily="34" charset="0"/>
              <a:cs typeface="Arial"/>
            </a:endParaRPr>
          </a:p>
          <a:p>
            <a:pPr marL="349250" indent="-285750">
              <a:spcBef>
                <a:spcPts val="600"/>
              </a:spcBef>
              <a:spcAft>
                <a:spcPts val="0"/>
              </a:spcAft>
              <a:buFontTx/>
              <a:buChar char="-"/>
            </a:pPr>
            <a:r>
              <a:rPr lang="fr-CA" sz="1800" dirty="0">
                <a:effectLst/>
                <a:latin typeface="Arial"/>
                <a:ea typeface="Arial" panose="020B0604020202020204" pitchFamily="34" charset="0"/>
                <a:cs typeface="Arial"/>
              </a:rPr>
              <a:t>Identifier les stratégies pour aider à gérer le stress. »</a:t>
            </a:r>
            <a:endParaRPr lang="en-CA" sz="1800" dirty="0">
              <a:effectLst/>
              <a:latin typeface="Arial"/>
              <a:ea typeface="Arial" panose="020B0604020202020204" pitchFamily="34" charset="0"/>
              <a:cs typeface="Arial"/>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2</a:t>
            </a:fld>
            <a:endParaRPr lang="fr-CA" dirty="0"/>
          </a:p>
        </p:txBody>
      </p:sp>
    </p:spTree>
    <p:extLst>
      <p:ext uri="{BB962C8B-B14F-4D97-AF65-F5344CB8AC3E}">
        <p14:creationId xmlns:p14="http://schemas.microsoft.com/office/powerpoint/2010/main" val="411041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ts val="510"/>
              </a:spcBef>
            </a:pPr>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3</a:t>
            </a:fld>
            <a:endParaRPr lang="fr-CA" dirty="0"/>
          </a:p>
        </p:txBody>
      </p:sp>
    </p:spTree>
    <p:extLst>
      <p:ext uri="{BB962C8B-B14F-4D97-AF65-F5344CB8AC3E}">
        <p14:creationId xmlns:p14="http://schemas.microsoft.com/office/powerpoint/2010/main" val="2405715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spcBef>
                <a:spcPts val="600"/>
              </a:spcBef>
              <a:spcAft>
                <a:spcPts val="600"/>
              </a:spcAft>
            </a:pPr>
            <a:r>
              <a:rPr lang="fr-CA" sz="1800" b="1" dirty="0">
                <a:effectLst/>
                <a:latin typeface="Arial"/>
                <a:ea typeface="Arial" panose="020B0604020202020204" pitchFamily="34" charset="0"/>
                <a:cs typeface="Arial"/>
              </a:rPr>
              <a:t>Suggestion</a:t>
            </a:r>
            <a:r>
              <a:rPr lang="fr-CA" sz="1800" b="1" spc="-25" dirty="0">
                <a:effectLst/>
                <a:latin typeface="Arial"/>
                <a:ea typeface="Arial" panose="020B0604020202020204" pitchFamily="34" charset="0"/>
                <a:cs typeface="Arial"/>
              </a:rPr>
              <a:t> </a:t>
            </a:r>
            <a:r>
              <a:rPr lang="fr-CA" sz="1800" b="1" dirty="0">
                <a:effectLst/>
                <a:latin typeface="Arial"/>
                <a:ea typeface="Arial" panose="020B0604020202020204" pitchFamily="34" charset="0"/>
                <a:cs typeface="Arial"/>
              </a:rPr>
              <a:t>au</a:t>
            </a:r>
            <a:r>
              <a:rPr lang="fr-CA" sz="1800" b="1" spc="-25" dirty="0">
                <a:effectLst/>
                <a:latin typeface="Arial"/>
                <a:ea typeface="Arial" panose="020B0604020202020204" pitchFamily="34" charset="0"/>
                <a:cs typeface="Arial"/>
              </a:rPr>
              <a:t> </a:t>
            </a:r>
            <a:r>
              <a:rPr lang="fr-CA" sz="1800" b="1" dirty="0">
                <a:effectLst/>
                <a:latin typeface="Arial"/>
                <a:ea typeface="Arial" panose="020B0604020202020204" pitchFamily="34" charset="0"/>
                <a:cs typeface="Arial"/>
              </a:rPr>
              <a:t>personnel</a:t>
            </a:r>
            <a:r>
              <a:rPr lang="fr-CA" sz="1800" b="1" spc="-25" dirty="0">
                <a:effectLst/>
                <a:latin typeface="Arial"/>
                <a:ea typeface="Arial" panose="020B0604020202020204" pitchFamily="34" charset="0"/>
                <a:cs typeface="Arial"/>
              </a:rPr>
              <a:t> </a:t>
            </a:r>
            <a:r>
              <a:rPr lang="fr-CA" sz="1800" b="1" dirty="0">
                <a:effectLst/>
                <a:latin typeface="Arial"/>
                <a:ea typeface="Arial" panose="020B0604020202020204" pitchFamily="34" charset="0"/>
                <a:cs typeface="Arial"/>
              </a:rPr>
              <a:t>enseignant</a:t>
            </a:r>
            <a:r>
              <a:rPr lang="fr-CA" sz="1800" b="1" dirty="0">
                <a:latin typeface="Arial"/>
                <a:ea typeface="Arial" panose="020B0604020202020204" pitchFamily="34" charset="0"/>
                <a:cs typeface="Arial"/>
              </a:rPr>
              <a:t> </a:t>
            </a:r>
            <a:r>
              <a:rPr lang="fr-CA" sz="1800" b="1" dirty="0">
                <a:effectLst/>
                <a:latin typeface="Arial"/>
                <a:ea typeface="Arial" panose="020B0604020202020204" pitchFamily="34" charset="0"/>
                <a:cs typeface="Arial"/>
              </a:rPr>
              <a:t>: </a:t>
            </a:r>
            <a:r>
              <a:rPr lang="fr-CA" sz="1800" dirty="0">
                <a:latin typeface="Arial"/>
                <a:ea typeface="Arial" panose="020B0604020202020204" pitchFamily="34" charset="0"/>
                <a:cs typeface="Arial"/>
              </a:rPr>
              <a:t>L</a:t>
            </a:r>
            <a:r>
              <a:rPr lang="fr-CA" dirty="0"/>
              <a:t>’</a:t>
            </a:r>
            <a:r>
              <a:rPr lang="fr-CA" sz="1800" dirty="0">
                <a:latin typeface="Arial"/>
                <a:ea typeface="Arial" panose="020B0604020202020204" pitchFamily="34" charset="0"/>
                <a:cs typeface="Arial"/>
              </a:rPr>
              <a:t>objectif</a:t>
            </a:r>
            <a:r>
              <a:rPr lang="fr-CA" sz="1800" dirty="0">
                <a:effectLst/>
                <a:latin typeface="Arial"/>
                <a:ea typeface="Arial" panose="020B0604020202020204" pitchFamily="34" charset="0"/>
                <a:cs typeface="Arial"/>
              </a:rPr>
              <a:t> de la co-création d’une entente de classe est de promouvoir un environnement </a:t>
            </a:r>
            <a:r>
              <a:rPr lang="fr-CA" sz="1800" dirty="0">
                <a:latin typeface="Arial"/>
                <a:ea typeface="Arial" panose="020B0604020202020204" pitchFamily="34" charset="0"/>
                <a:cs typeface="Arial"/>
              </a:rPr>
              <a:t>d</a:t>
            </a:r>
            <a:r>
              <a:rPr lang="fr-CA" dirty="0"/>
              <a:t>’</a:t>
            </a:r>
            <a:r>
              <a:rPr lang="fr-CA" sz="1800" dirty="0">
                <a:latin typeface="Arial"/>
                <a:ea typeface="Arial" panose="020B0604020202020204" pitchFamily="34" charset="0"/>
                <a:cs typeface="Arial"/>
              </a:rPr>
              <a:t>apprentissage</a:t>
            </a:r>
            <a:r>
              <a:rPr lang="fr-CA" sz="1800" dirty="0">
                <a:effectLst/>
                <a:latin typeface="Arial"/>
                <a:ea typeface="Arial" panose="020B0604020202020204" pitchFamily="34" charset="0"/>
                <a:cs typeface="Arial"/>
              </a:rPr>
              <a:t> favorable qui encouragera chacun à partager ses pensées, ses expériences et ses aspirations, tout en respectant et en valorisant les diverses identités et vécus des autres.</a:t>
            </a:r>
            <a:endParaRPr lang="en-CA" sz="1800" dirty="0">
              <a:effectLst/>
              <a:latin typeface="Arial"/>
              <a:ea typeface="Arial" panose="020B0604020202020204" pitchFamily="34" charset="0"/>
              <a:cs typeface="Arial"/>
            </a:endParaRPr>
          </a:p>
          <a:p>
            <a:pPr marL="90170"/>
            <a:r>
              <a:rPr lang="fr-CA" sz="1800" dirty="0">
                <a:effectLst/>
                <a:latin typeface="Roboto" panose="02000000000000000000" pitchFamily="2" charset="0"/>
                <a:ea typeface="Times New Roman" panose="02020603050405020304" pitchFamily="18" charset="0"/>
              </a:rPr>
              <a:t>Passez quelques minutes à discuter avec les élèves de ce dont ils ont besoin pour se sentir à l’aise de parler de santé mentale. Reconnaissez que le sujet est stigmatisé. Créez ensemble des « règles de base » ou des normes communes pour guider la discussion. « Voici quelques suggestions : </a:t>
            </a:r>
          </a:p>
          <a:p>
            <a:pPr marL="90170"/>
            <a:endParaRPr lang="en-CA" sz="1800" dirty="0">
              <a:effectLst/>
              <a:latin typeface="Times New Roman" panose="02020603050405020304" pitchFamily="18" charset="0"/>
              <a:ea typeface="Times New Roman" panose="02020603050405020304" pitchFamily="18" charset="0"/>
            </a:endParaRPr>
          </a:p>
          <a:p>
            <a:pPr marL="342900" lvl="0" indent="-342900">
              <a:buClr>
                <a:srgbClr val="0072BC"/>
              </a:buClr>
              <a:buSzPts val="1400"/>
              <a:buFont typeface="Arial" panose="020B0604020202020204" pitchFamily="34" charset="0"/>
              <a:buChar char="•"/>
            </a:pPr>
            <a:r>
              <a:rPr lang="fr-CA" sz="1800" dirty="0">
                <a:effectLst/>
                <a:latin typeface="Roboto" panose="02000000000000000000" pitchFamily="2" charset="0"/>
                <a:ea typeface="Arial" panose="020B0604020202020204" pitchFamily="34" charset="0"/>
              </a:rPr>
              <a:t>Sois ouvert à l’apprentissage. </a:t>
            </a:r>
            <a:endParaRPr lang="en-CA" sz="1800" dirty="0">
              <a:effectLst/>
              <a:latin typeface="Times New Roman" panose="02020603050405020304" pitchFamily="18" charset="0"/>
              <a:ea typeface="Arial" panose="020B0604020202020204" pitchFamily="34" charset="0"/>
            </a:endParaRPr>
          </a:p>
          <a:p>
            <a:pPr marL="342900" lvl="0" indent="-342900">
              <a:buClr>
                <a:srgbClr val="0072BC"/>
              </a:buClr>
              <a:buSzPts val="1400"/>
              <a:buFont typeface="Arial" panose="020B0604020202020204" pitchFamily="34" charset="0"/>
              <a:buChar char="•"/>
            </a:pPr>
            <a:r>
              <a:rPr lang="fr-CA" sz="1800" dirty="0">
                <a:effectLst/>
                <a:latin typeface="Roboto" panose="02000000000000000000" pitchFamily="2" charset="0"/>
                <a:ea typeface="Arial" panose="020B0604020202020204" pitchFamily="34" charset="0"/>
              </a:rPr>
              <a:t>Chacun peut apporter sa contribution, mais tu n’es pas obligé de partager si tu ne le souhaites pas. </a:t>
            </a:r>
            <a:endParaRPr lang="en-CA" sz="1800" dirty="0">
              <a:effectLst/>
              <a:latin typeface="Times New Roman" panose="02020603050405020304" pitchFamily="18" charset="0"/>
              <a:ea typeface="Arial" panose="020B0604020202020204" pitchFamily="34" charset="0"/>
            </a:endParaRPr>
          </a:p>
          <a:p>
            <a:pPr marL="342900" lvl="0" indent="-342900">
              <a:buClr>
                <a:srgbClr val="0072BC"/>
              </a:buClr>
              <a:buSzPts val="1400"/>
              <a:buFont typeface="Arial" panose="020B0604020202020204" pitchFamily="34" charset="0"/>
              <a:buChar char="•"/>
            </a:pPr>
            <a:r>
              <a:rPr lang="fr-CA" sz="1800" dirty="0">
                <a:effectLst/>
                <a:latin typeface="Roboto" panose="02000000000000000000" pitchFamily="2" charset="0"/>
                <a:ea typeface="Arial" panose="020B0604020202020204" pitchFamily="34" charset="0"/>
              </a:rPr>
              <a:t>Laisse les personnes s’exprimer. Une personne à la fois prend la parole. </a:t>
            </a:r>
            <a:endParaRPr lang="en-CA" sz="1800" dirty="0">
              <a:effectLst/>
              <a:latin typeface="Times New Roman" panose="02020603050405020304" pitchFamily="18" charset="0"/>
              <a:ea typeface="Arial" panose="020B0604020202020204" pitchFamily="34" charset="0"/>
            </a:endParaRPr>
          </a:p>
          <a:p>
            <a:pPr marL="342900" indent="-342900">
              <a:buClr>
                <a:srgbClr val="0072BC"/>
              </a:buClr>
              <a:buSzPts val="1400"/>
              <a:buFont typeface="Arial" panose="020B0604020202020204" pitchFamily="34" charset="0"/>
              <a:buChar char="•"/>
            </a:pPr>
            <a:r>
              <a:rPr lang="fr-CA" sz="1800" dirty="0">
                <a:effectLst/>
                <a:latin typeface="Roboto"/>
                <a:ea typeface="Arial" panose="020B0604020202020204" pitchFamily="34" charset="0"/>
                <a:cs typeface="Roboto"/>
              </a:rPr>
              <a:t>Utilise un langage réfléchi et non stigmatisant qui favorise l’inclusivité et l’empathie pour le vécu et l’expérience des gens.</a:t>
            </a:r>
            <a:r>
              <a:rPr lang="fr-CA" sz="1800" dirty="0">
                <a:latin typeface="Roboto"/>
                <a:ea typeface="Arial" panose="020B0604020202020204" pitchFamily="34" charset="0"/>
                <a:cs typeface="Roboto"/>
              </a:rPr>
              <a:t> </a:t>
            </a:r>
            <a:endParaRPr lang="en-CA" sz="1800" dirty="0">
              <a:effectLst/>
              <a:latin typeface="Times New Roman" panose="02020603050405020304" pitchFamily="18" charset="0"/>
              <a:ea typeface="Arial" panose="020B0604020202020204" pitchFamily="34" charset="0"/>
              <a:cs typeface="Times New Roman"/>
            </a:endParaRPr>
          </a:p>
          <a:p>
            <a:pPr marL="342900" lvl="0" indent="-342900">
              <a:buClr>
                <a:srgbClr val="0072BC"/>
              </a:buClr>
              <a:buSzPts val="1400"/>
              <a:buFont typeface="Arial" panose="020B0604020202020204" pitchFamily="34" charset="0"/>
              <a:buChar char="•"/>
            </a:pPr>
            <a:r>
              <a:rPr lang="fr-CA" sz="1800" dirty="0">
                <a:effectLst/>
                <a:latin typeface="Roboto" panose="02000000000000000000" pitchFamily="2" charset="0"/>
                <a:ea typeface="Arial" panose="020B0604020202020204" pitchFamily="34" charset="0"/>
              </a:rPr>
              <a:t>Écoute et respecte les opinions et les points de vue de chacun, même si tu n’es pas d’accord. </a:t>
            </a:r>
            <a:endParaRPr lang="en-CA" sz="1800" dirty="0">
              <a:effectLst/>
              <a:latin typeface="Times New Roman" panose="02020603050405020304" pitchFamily="18" charset="0"/>
              <a:ea typeface="Arial" panose="020B0604020202020204" pitchFamily="34" charset="0"/>
            </a:endParaRPr>
          </a:p>
          <a:p>
            <a:pPr marL="342900" lvl="0" indent="-342900">
              <a:buClr>
                <a:srgbClr val="0072BC"/>
              </a:buClr>
              <a:buSzPts val="1400"/>
              <a:buFont typeface="Arial" panose="020B0604020202020204" pitchFamily="34" charset="0"/>
              <a:buChar char="•"/>
            </a:pPr>
            <a:r>
              <a:rPr lang="fr-CA" sz="1800" dirty="0">
                <a:effectLst/>
                <a:latin typeface="Roboto" panose="02000000000000000000" pitchFamily="2" charset="0"/>
                <a:ea typeface="Arial" panose="020B0604020202020204" pitchFamily="34" charset="0"/>
              </a:rPr>
              <a:t>Sois ouvert aux expériences de chacun et apprécie les différences. Valorise la voix de chacun. </a:t>
            </a:r>
            <a:endParaRPr lang="en-CA" sz="1800" dirty="0">
              <a:effectLst/>
              <a:latin typeface="Times New Roman" panose="02020603050405020304" pitchFamily="18" charset="0"/>
              <a:ea typeface="Arial" panose="020B0604020202020204" pitchFamily="34" charset="0"/>
            </a:endParaRPr>
          </a:p>
          <a:p>
            <a:pPr marL="342900" indent="-342900">
              <a:buClr>
                <a:srgbClr val="0072BC"/>
              </a:buClr>
              <a:buSzPts val="1400"/>
              <a:buFont typeface="Arial" panose="020B0604020202020204" pitchFamily="34" charset="0"/>
              <a:buChar char="•"/>
            </a:pPr>
            <a:r>
              <a:rPr lang="fr-CA" sz="1800" dirty="0">
                <a:highlight>
                  <a:srgbClr val="FFFF00"/>
                </a:highlight>
                <a:latin typeface="Roboto"/>
                <a:ea typeface="Arial" panose="020B0604020202020204" pitchFamily="34" charset="0"/>
                <a:cs typeface="Roboto"/>
              </a:rPr>
              <a:t>Respecte </a:t>
            </a:r>
            <a:r>
              <a:rPr lang="fr-CA" sz="1800" dirty="0">
                <a:effectLst/>
                <a:highlight>
                  <a:srgbClr val="FFFF00"/>
                </a:highlight>
                <a:latin typeface="Roboto"/>
                <a:ea typeface="Arial" panose="020B0604020202020204" pitchFamily="34" charset="0"/>
                <a:cs typeface="Roboto"/>
              </a:rPr>
              <a:t>la vie privée et la confidentialité des autres lorsqu’on discute nos expériences de manière à assurer un environnement qui favorise la confiance afin d’avoir des conversations ouvertes.</a:t>
            </a:r>
            <a:r>
              <a:rPr lang="fr-CA" sz="1800" dirty="0">
                <a:highlight>
                  <a:srgbClr val="FFFF00"/>
                </a:highlight>
                <a:latin typeface="Times New Roman"/>
                <a:ea typeface="Arial" panose="020B0604020202020204" pitchFamily="34" charset="0"/>
                <a:cs typeface="Times New Roman"/>
              </a:rPr>
              <a:t> </a:t>
            </a:r>
            <a:endParaRPr lang="en-CA" sz="1800" dirty="0">
              <a:effectLst/>
              <a:latin typeface="Times New Roman" panose="02020603050405020304" pitchFamily="18" charset="0"/>
              <a:ea typeface="Arial" panose="020B0604020202020204" pitchFamily="34" charset="0"/>
            </a:endParaRPr>
          </a:p>
          <a:p>
            <a:pPr marL="342900" lvl="0" indent="-342900">
              <a:buClr>
                <a:srgbClr val="0072BC"/>
              </a:buClr>
              <a:buSzPts val="1400"/>
              <a:buFont typeface="Arial" panose="020B0604020202020204" pitchFamily="34" charset="0"/>
              <a:buChar char="•"/>
            </a:pPr>
            <a:r>
              <a:rPr lang="fr-CA" sz="1800" dirty="0">
                <a:effectLst/>
                <a:latin typeface="Roboto" panose="02000000000000000000" pitchFamily="2" charset="0"/>
                <a:ea typeface="Arial" panose="020B0604020202020204" pitchFamily="34" charset="0"/>
              </a:rPr>
              <a:t>Demande des idées supplémentaires au groupe. »</a:t>
            </a:r>
          </a:p>
          <a:p>
            <a:pPr marL="342900" lvl="0" indent="-342900">
              <a:buClr>
                <a:srgbClr val="0072BC"/>
              </a:buClr>
              <a:buSzPts val="1400"/>
              <a:buFont typeface="Arial" panose="020B0604020202020204" pitchFamily="34" charset="0"/>
              <a:buChar char="•"/>
            </a:pPr>
            <a:endParaRPr lang="en-CA" sz="1800" dirty="0">
              <a:effectLst/>
              <a:latin typeface="Times New Roman" panose="02020603050405020304" pitchFamily="18" charset="0"/>
              <a:ea typeface="Arial" panose="020B0604020202020204" pitchFamily="34" charset="0"/>
            </a:endParaRPr>
          </a:p>
          <a:p>
            <a:pPr marL="570865" marR="629285">
              <a:lnSpc>
                <a:spcPct val="102000"/>
              </a:lnSpc>
              <a:spcAft>
                <a:spcPts val="0"/>
              </a:spcAft>
            </a:pPr>
            <a:r>
              <a:rPr lang="fr-FR" sz="1800" b="1" dirty="0">
                <a:effectLst/>
                <a:latin typeface="Arial" panose="020B0604020202020204" pitchFamily="34" charset="0"/>
                <a:ea typeface="Arial" panose="020B0604020202020204" pitchFamily="34" charset="0"/>
              </a:rPr>
              <a:t>Suggestion</a:t>
            </a:r>
            <a:r>
              <a:rPr lang="fr-FR" sz="1800" b="1" spc="-70" dirty="0">
                <a:effectLst/>
                <a:latin typeface="Arial" panose="020B0604020202020204" pitchFamily="34" charset="0"/>
                <a:ea typeface="Arial" panose="020B0604020202020204" pitchFamily="34" charset="0"/>
              </a:rPr>
              <a:t> </a:t>
            </a:r>
            <a:r>
              <a:rPr lang="fr-FR" sz="1800" b="1" dirty="0">
                <a:effectLst/>
                <a:latin typeface="Arial" panose="020B0604020202020204" pitchFamily="34" charset="0"/>
                <a:ea typeface="Arial" panose="020B0604020202020204" pitchFamily="34" charset="0"/>
              </a:rPr>
              <a:t>au</a:t>
            </a:r>
            <a:r>
              <a:rPr lang="fr-FR" sz="1800" b="1" spc="-70" dirty="0">
                <a:effectLst/>
                <a:latin typeface="Arial" panose="020B0604020202020204" pitchFamily="34" charset="0"/>
                <a:ea typeface="Arial" panose="020B0604020202020204" pitchFamily="34" charset="0"/>
              </a:rPr>
              <a:t> </a:t>
            </a:r>
            <a:r>
              <a:rPr lang="fr-FR" sz="1800" b="1" dirty="0">
                <a:effectLst/>
                <a:latin typeface="Arial" panose="020B0604020202020204" pitchFamily="34" charset="0"/>
                <a:ea typeface="Arial" panose="020B0604020202020204" pitchFamily="34" charset="0"/>
              </a:rPr>
              <a:t>personnel</a:t>
            </a:r>
            <a:r>
              <a:rPr lang="fr-FR" sz="1800" b="1" spc="-70" dirty="0">
                <a:effectLst/>
                <a:latin typeface="Arial" panose="020B0604020202020204" pitchFamily="34" charset="0"/>
                <a:ea typeface="Arial" panose="020B0604020202020204" pitchFamily="34" charset="0"/>
              </a:rPr>
              <a:t> </a:t>
            </a:r>
            <a:r>
              <a:rPr lang="fr-FR" sz="1800" b="1" dirty="0">
                <a:effectLst/>
                <a:latin typeface="Arial" panose="020B0604020202020204" pitchFamily="34" charset="0"/>
                <a:ea typeface="Arial" panose="020B0604020202020204" pitchFamily="34" charset="0"/>
              </a:rPr>
              <a:t>enseignant</a:t>
            </a:r>
            <a:r>
              <a:rPr lang="fr-FR" sz="1800" b="1" spc="-70" dirty="0">
                <a:effectLst/>
                <a:latin typeface="Arial" panose="020B0604020202020204" pitchFamily="34" charset="0"/>
                <a:ea typeface="Arial" panose="020B0604020202020204" pitchFamily="34" charset="0"/>
              </a:rPr>
              <a:t> </a:t>
            </a:r>
            <a:r>
              <a:rPr lang="fr-FR" sz="1800" b="1" dirty="0">
                <a:effectLst/>
                <a:latin typeface="Arial" panose="020B0604020202020204" pitchFamily="34" charset="0"/>
                <a:ea typeface="Arial" panose="020B0604020202020204" pitchFamily="34" charset="0"/>
              </a:rPr>
              <a:t>:</a:t>
            </a:r>
            <a:r>
              <a:rPr lang="fr-FR" sz="1800" b="1" spc="-7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t>
            </a:r>
            <a:r>
              <a:rPr lang="fr-FR" sz="1800" spc="-7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Rappelons-nous</a:t>
            </a:r>
            <a:r>
              <a:rPr lang="fr-FR" sz="1800" spc="-7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que</a:t>
            </a:r>
            <a:r>
              <a:rPr lang="fr-FR" sz="1800" spc="-7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nous</a:t>
            </a:r>
            <a:r>
              <a:rPr lang="fr-FR" sz="1800" spc="-7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devons</a:t>
            </a:r>
            <a:r>
              <a:rPr lang="fr-FR" sz="1800" spc="-7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nous</a:t>
            </a:r>
            <a:r>
              <a:rPr lang="fr-FR" sz="1800" spc="-7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concentrer</a:t>
            </a:r>
            <a:r>
              <a:rPr lang="fr-FR" sz="1800" spc="-7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sur</a:t>
            </a:r>
            <a:r>
              <a:rPr lang="fr-FR" sz="1800" spc="-7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la </a:t>
            </a:r>
            <a:r>
              <a:rPr lang="fr-FR" sz="1800" spc="-10" dirty="0">
                <a:effectLst/>
                <a:latin typeface="Arial" panose="020B0604020202020204" pitchFamily="34" charset="0"/>
                <a:ea typeface="Arial" panose="020B0604020202020204" pitchFamily="34" charset="0"/>
              </a:rPr>
              <a:t>communication</a:t>
            </a:r>
            <a:r>
              <a:rPr lang="fr-FR" sz="1800" spc="-40"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de</a:t>
            </a:r>
            <a:r>
              <a:rPr lang="fr-FR" sz="1800" spc="-40"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faits</a:t>
            </a:r>
            <a:r>
              <a:rPr lang="fr-FR" sz="1800" spc="-40"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et</a:t>
            </a:r>
            <a:r>
              <a:rPr lang="fr-FR" sz="1800" spc="-40"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de</a:t>
            </a:r>
            <a:r>
              <a:rPr lang="fr-FR" sz="1800" spc="-40"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renseignements</a:t>
            </a:r>
            <a:r>
              <a:rPr lang="fr-FR" sz="1800" spc="-40"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fiables</a:t>
            </a:r>
            <a:r>
              <a:rPr lang="fr-FR" sz="1800" spc="-40"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plutôt</a:t>
            </a:r>
            <a:r>
              <a:rPr lang="fr-FR" sz="1800" spc="-40"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que</a:t>
            </a:r>
            <a:r>
              <a:rPr lang="fr-FR" sz="1800" spc="-40"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sur</a:t>
            </a:r>
            <a:r>
              <a:rPr lang="fr-FR" sz="1800" spc="-40"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des</a:t>
            </a:r>
            <a:r>
              <a:rPr lang="fr-FR" sz="1800" spc="-40"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histoires</a:t>
            </a:r>
            <a:r>
              <a:rPr lang="fr-FR" sz="1800" spc="-40"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personnelles.</a:t>
            </a:r>
            <a:r>
              <a:rPr lang="fr-FR" sz="1800" spc="-40" dirty="0">
                <a:effectLst/>
                <a:latin typeface="Arial" panose="020B0604020202020204" pitchFamily="34" charset="0"/>
                <a:ea typeface="Arial" panose="020B0604020202020204" pitchFamily="34" charset="0"/>
              </a:rPr>
              <a:t> </a:t>
            </a:r>
            <a:r>
              <a:rPr lang="fr-FR" sz="1800" spc="-10" dirty="0">
                <a:effectLst/>
                <a:latin typeface="Arial" panose="020B0604020202020204" pitchFamily="34" charset="0"/>
                <a:ea typeface="Arial" panose="020B0604020202020204" pitchFamily="34" charset="0"/>
              </a:rPr>
              <a:t>Ces </a:t>
            </a:r>
            <a:r>
              <a:rPr lang="fr-FR" sz="1800" dirty="0">
                <a:effectLst/>
                <a:latin typeface="Arial" panose="020B0604020202020204" pitchFamily="34" charset="0"/>
                <a:ea typeface="Arial" panose="020B0604020202020204" pitchFamily="34" charset="0"/>
              </a:rPr>
              <a:t>récits prennent du temps et pourraient être dérangeants pour certains élèves. Si tu souhaites parler d’une situation personnelle, n’hésite pas à venir me rencontrer. Je mettrai également à ta disposition quelques</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ressources</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à</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différents</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moments</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la</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leçon.</a:t>
            </a:r>
            <a:r>
              <a:rPr lang="fr-FR" sz="1800" spc="-7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t>
            </a:r>
          </a:p>
          <a:p>
            <a:pPr>
              <a:spcBef>
                <a:spcPts val="20"/>
              </a:spcBef>
            </a:pPr>
            <a:r>
              <a:rPr lang="fr-FR" sz="1800" dirty="0">
                <a:effectLst/>
                <a:latin typeface="Arial" panose="020B0604020202020204" pitchFamily="34" charset="0"/>
                <a:ea typeface="Arial" panose="020B0604020202020204" pitchFamily="34" charset="0"/>
              </a:rPr>
              <a:t> </a:t>
            </a:r>
          </a:p>
        </p:txBody>
      </p:sp>
      <p:sp>
        <p:nvSpPr>
          <p:cNvPr id="4" name="Slide Number Placeholder 3"/>
          <p:cNvSpPr>
            <a:spLocks noGrp="1"/>
          </p:cNvSpPr>
          <p:nvPr>
            <p:ph type="sldNum" sz="quarter" idx="5"/>
          </p:nvPr>
        </p:nvSpPr>
        <p:spPr/>
        <p:txBody>
          <a:bodyPr/>
          <a:lstStyle/>
          <a:p>
            <a:fld id="{8CF1EC08-273C-A34B-82C2-A0CCCB0F9D12}" type="slidenum">
              <a:rPr lang="fr-CA" smtClean="0"/>
              <a:t>4</a:t>
            </a:fld>
            <a:endParaRPr lang="fr-CA" dirty="0"/>
          </a:p>
        </p:txBody>
      </p:sp>
    </p:spTree>
    <p:extLst>
      <p:ext uri="{BB962C8B-B14F-4D97-AF65-F5344CB8AC3E}">
        <p14:creationId xmlns:p14="http://schemas.microsoft.com/office/powerpoint/2010/main" val="549181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175895" lvl="0" indent="0">
              <a:lnSpc>
                <a:spcPct val="90000"/>
              </a:lnSpc>
              <a:spcBef>
                <a:spcPts val="845"/>
              </a:spcBef>
              <a:spcAft>
                <a:spcPts val="0"/>
              </a:spcAft>
              <a:buClr>
                <a:srgbClr val="0072BC"/>
              </a:buClr>
              <a:buSzPts val="1400"/>
              <a:buFont typeface="Arial" panose="020B0604020202020204" pitchFamily="34" charset="0"/>
              <a:buNone/>
              <a:tabLst>
                <a:tab pos="291465" algn="l"/>
                <a:tab pos="292100" algn="l"/>
              </a:tabLst>
            </a:pPr>
            <a:r>
              <a:rPr lang="fr-CA" sz="1800" b="1" dirty="0">
                <a:effectLst/>
                <a:latin typeface="Arial" panose="020B0604020202020204" pitchFamily="34" charset="0"/>
                <a:ea typeface="Arial" panose="020B0604020202020204" pitchFamily="34" charset="0"/>
              </a:rPr>
              <a:t>Suggestion au personnel enseignant </a:t>
            </a:r>
            <a:r>
              <a:rPr lang="fr-CA" sz="1800" dirty="0">
                <a:effectLst/>
                <a:latin typeface="Arial" panose="020B0604020202020204" pitchFamily="34" charset="0"/>
                <a:ea typeface="Arial" panose="020B0604020202020204" pitchFamily="34" charset="0"/>
              </a:rPr>
              <a:t>: « Nous venons d’établir une entente commune, afin que chaque personne dans la classe se sent à l’aise à participer, car nous sommes tous importants! Mais qu’est-ce que ça veut dire d’être important? Prenons un moment pour faire un remue-méninges... »</a:t>
            </a:r>
            <a:endParaRPr lang="en-CA" sz="1800" dirty="0">
              <a:effectLst/>
              <a:latin typeface="Arial" panose="020B0604020202020204" pitchFamily="34" charset="0"/>
              <a:ea typeface="Arial" panose="020B0604020202020204" pitchFamily="34" charset="0"/>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5</a:t>
            </a:fld>
            <a:endParaRPr lang="fr-CA" dirty="0"/>
          </a:p>
        </p:txBody>
      </p:sp>
    </p:spTree>
    <p:extLst>
      <p:ext uri="{BB962C8B-B14F-4D97-AF65-F5344CB8AC3E}">
        <p14:creationId xmlns:p14="http://schemas.microsoft.com/office/powerpoint/2010/main" val="864563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55880" lvl="0" indent="-342900">
              <a:lnSpc>
                <a:spcPct val="102000"/>
              </a:lnSpc>
              <a:spcBef>
                <a:spcPts val="450"/>
              </a:spcBef>
              <a:spcAft>
                <a:spcPts val="0"/>
              </a:spcAft>
              <a:buClr>
                <a:srgbClr val="0072BC"/>
              </a:buClr>
              <a:buSzPts val="1400"/>
              <a:buFont typeface="Arial" panose="020B0604020202020204" pitchFamily="34" charset="0"/>
              <a:buChar char="•"/>
            </a:pPr>
            <a:r>
              <a:rPr lang="fr-CA" sz="1800" dirty="0">
                <a:effectLst/>
                <a:latin typeface="Arial" panose="020B0604020202020204" pitchFamily="34" charset="0"/>
                <a:ea typeface="Arial" panose="020B0604020202020204" pitchFamily="34" charset="0"/>
              </a:rPr>
              <a:t>Distribuez le </a:t>
            </a:r>
            <a:r>
              <a:rPr lang="fr-CA" sz="1800" u="sng" dirty="0">
                <a:solidFill>
                  <a:srgbClr val="0072BC"/>
                </a:solidFill>
                <a:effectLst/>
                <a:uFill>
                  <a:solidFill>
                    <a:srgbClr val="0072BC"/>
                  </a:solidFill>
                </a:uFill>
                <a:latin typeface="Arial" panose="020B0604020202020204" pitchFamily="34" charset="0"/>
                <a:ea typeface="Arial" panose="020B0604020202020204" pitchFamily="34" charset="0"/>
              </a:rPr>
              <a:t>CARNET 1.1 – </a:t>
            </a:r>
            <a:r>
              <a:rPr lang="fr-CA" sz="1800" dirty="0">
                <a:solidFill>
                  <a:srgbClr val="0072BC"/>
                </a:solidFill>
                <a:effectLst/>
                <a:latin typeface="Arial" panose="020B0604020202020204" pitchFamily="34" charset="0"/>
                <a:ea typeface="Arial" panose="020B0604020202020204" pitchFamily="34" charset="0"/>
                <a:hlinkClick r:id="rId3"/>
              </a:rPr>
              <a:t>J'ai de l'importance</a:t>
            </a:r>
            <a:r>
              <a:rPr lang="fr-CA" sz="1800" dirty="0">
                <a:effectLst/>
                <a:latin typeface="Arial" panose="020B0604020202020204" pitchFamily="34" charset="0"/>
                <a:ea typeface="Arial" panose="020B0604020202020204" pitchFamily="34" charset="0"/>
              </a:rPr>
              <a:t>.</a:t>
            </a:r>
          </a:p>
          <a:p>
            <a:pPr marL="342900" marR="55880" lvl="0" indent="-342900">
              <a:lnSpc>
                <a:spcPct val="102000"/>
              </a:lnSpc>
              <a:spcBef>
                <a:spcPts val="450"/>
              </a:spcBef>
              <a:spcAft>
                <a:spcPts val="0"/>
              </a:spcAft>
              <a:buClr>
                <a:srgbClr val="0072BC"/>
              </a:buClr>
              <a:buSzPts val="1400"/>
              <a:buFont typeface="Arial" panose="020B0604020202020204" pitchFamily="34" charset="0"/>
              <a:buChar char="•"/>
            </a:pPr>
            <a:endParaRPr lang="en-CA" sz="1800" dirty="0">
              <a:effectLst/>
              <a:latin typeface="Arial" panose="020B0604020202020204" pitchFamily="34" charset="0"/>
              <a:ea typeface="Arial" panose="020B0604020202020204" pitchFamily="34" charset="0"/>
            </a:endParaRPr>
          </a:p>
          <a:p>
            <a:pPr marL="63500" marR="146050">
              <a:lnSpc>
                <a:spcPct val="102000"/>
              </a:lnSpc>
              <a:spcBef>
                <a:spcPts val="450"/>
              </a:spcBef>
              <a:spcAft>
                <a:spcPts val="0"/>
              </a:spcAft>
            </a:pPr>
            <a:r>
              <a:rPr lang="fr-CA" sz="1800" b="1" dirty="0">
                <a:effectLst/>
                <a:latin typeface="Arial" panose="020B0604020202020204" pitchFamily="34" charset="0"/>
                <a:ea typeface="Arial" panose="020B0604020202020204" pitchFamily="34" charset="0"/>
              </a:rPr>
              <a:t>Suggestion au personnel enseignant : « </a:t>
            </a:r>
            <a:r>
              <a:rPr lang="fr-CA" sz="1800" dirty="0">
                <a:effectLst/>
                <a:latin typeface="Arial" panose="020B0604020202020204" pitchFamily="34" charset="0"/>
                <a:ea typeface="Arial" panose="020B0604020202020204" pitchFamily="34" charset="0"/>
              </a:rPr>
              <a:t>Nous rencontrons de nombreuses personnes partout où nous allons. Les gens peuvent appartenir à de nombreux types de groupes : une famille, un cercle social, un groupe religieux, un groupe culturel, un lieu de</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travail,</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une</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école</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ou</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une</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salle</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classe,</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une</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équipe</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sportive,</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etc.</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Nous</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sommes</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tous</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liés</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aux</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autres</a:t>
            </a:r>
            <a:r>
              <a:rPr lang="fr-CA" sz="1800" spc="-4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 manière unique et ces liens sont importants puisqu’ils font en sorte que nous avons de l’importance dans le monde.</a:t>
            </a:r>
          </a:p>
          <a:p>
            <a:pPr marL="63500" marR="146050">
              <a:lnSpc>
                <a:spcPct val="102000"/>
              </a:lnSpc>
              <a:spcBef>
                <a:spcPts val="450"/>
              </a:spcBef>
              <a:spcAft>
                <a:spcPts val="0"/>
              </a:spcAft>
            </a:pPr>
            <a:endParaRPr lang="en-CA" sz="1800" dirty="0">
              <a:effectLst/>
              <a:latin typeface="Arial" panose="020B0604020202020204" pitchFamily="34" charset="0"/>
              <a:ea typeface="Arial" panose="020B0604020202020204" pitchFamily="34" charset="0"/>
            </a:endParaRPr>
          </a:p>
          <a:p>
            <a:pPr marL="63500" marR="339725">
              <a:lnSpc>
                <a:spcPct val="102000"/>
              </a:lnSpc>
              <a:spcBef>
                <a:spcPts val="640"/>
              </a:spcBef>
              <a:spcAft>
                <a:spcPts val="0"/>
              </a:spcAft>
            </a:pPr>
            <a:r>
              <a:rPr lang="fr-CA" sz="1800" dirty="0">
                <a:effectLst/>
                <a:latin typeface="Arial" panose="020B0604020202020204" pitchFamily="34" charset="0"/>
                <a:ea typeface="Arial" panose="020B0604020202020204" pitchFamily="34" charset="0"/>
              </a:rPr>
              <a:t>Il y a des gens qui comptent sur toi, qui te valorisent, qui croient en toi et qui veulent que tu réussisses à</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l’école,</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au</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travail</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et</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dans</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la</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vie</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en</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général.</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Lorsque</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tu</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te</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sens</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triste</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et</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déconnecté,</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il</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peut</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être</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utile</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 penser aux groupes dont tu fais partie, et de ne pas oublier que tu as de l’importance aux yeux des gens (et</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des</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animaux</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compagnie</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aussi!).</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Rappelle-toi</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que</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ton</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impact</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sur</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les</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gens</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et</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sur</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le</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monde</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n’est</a:t>
            </a:r>
            <a:r>
              <a:rPr lang="fr-CA" sz="1800" spc="-2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pas toujours visible, mais qu’il existe bel et bien!</a:t>
            </a:r>
          </a:p>
          <a:p>
            <a:pPr marL="63500" marR="339725">
              <a:lnSpc>
                <a:spcPct val="102000"/>
              </a:lnSpc>
              <a:spcBef>
                <a:spcPts val="640"/>
              </a:spcBef>
              <a:spcAft>
                <a:spcPts val="0"/>
              </a:spcAft>
            </a:pPr>
            <a:endParaRPr lang="en-CA" sz="1800" dirty="0">
              <a:effectLst/>
              <a:latin typeface="Arial" panose="020B0604020202020204" pitchFamily="34" charset="0"/>
              <a:ea typeface="Arial" panose="020B0604020202020204" pitchFamily="34" charset="0"/>
            </a:endParaRPr>
          </a:p>
          <a:p>
            <a:pPr marL="63500">
              <a:spcBef>
                <a:spcPts val="635"/>
              </a:spcBef>
              <a:spcAft>
                <a:spcPts val="0"/>
              </a:spcAft>
            </a:pPr>
            <a:r>
              <a:rPr lang="fr-CA" sz="1800" dirty="0">
                <a:effectLst/>
                <a:latin typeface="Arial" panose="020B0604020202020204" pitchFamily="34" charset="0"/>
                <a:ea typeface="Arial" panose="020B0604020202020204" pitchFamily="34" charset="0"/>
              </a:rPr>
              <a:t>Regarde</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la</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liste</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ci-dessous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et</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coche</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les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cases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qui</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s’appliquent</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à</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toi.</a:t>
            </a:r>
            <a:r>
              <a:rPr lang="fr-CA" sz="1800" spc="-3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Réponds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comme</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si</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tu</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pouvais</a:t>
            </a:r>
            <a:r>
              <a:rPr lang="fr-CA" sz="1800" spc="-30" dirty="0">
                <a:effectLst/>
                <a:latin typeface="Arial" panose="020B0604020202020204" pitchFamily="34" charset="0"/>
                <a:ea typeface="Arial" panose="020B0604020202020204" pitchFamily="34" charset="0"/>
              </a:rPr>
              <a:t> </a:t>
            </a:r>
            <a:r>
              <a:rPr lang="fr-CA" sz="1800" spc="-10" dirty="0">
                <a:effectLst/>
                <a:latin typeface="Arial" panose="020B0604020202020204" pitchFamily="34" charset="0"/>
                <a:ea typeface="Arial" panose="020B0604020202020204" pitchFamily="34" charset="0"/>
              </a:rPr>
              <a:t>mettre</a:t>
            </a:r>
            <a:r>
              <a:rPr lang="en-CA" sz="1800" spc="-1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t>
            </a:r>
            <a:r>
              <a:rPr lang="fr-CA" sz="1800" spc="-8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je</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suis</a:t>
            </a:r>
            <a:r>
              <a:rPr lang="fr-CA" sz="1800" spc="-85"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devant.</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Il</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y</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de</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la</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place</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pour</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ajouter</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d’autres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groupes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ou</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communautés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qui</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ne</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figurent</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pas</a:t>
            </a:r>
            <a:r>
              <a:rPr lang="fr-CA" sz="1800" spc="-30" dirty="0">
                <a:effectLst/>
                <a:latin typeface="Arial" panose="020B0604020202020204" pitchFamily="34" charset="0"/>
                <a:ea typeface="Arial" panose="020B0604020202020204" pitchFamily="34" charset="0"/>
              </a:rPr>
              <a:t> </a:t>
            </a:r>
            <a:r>
              <a:rPr lang="fr-CA" sz="1800" dirty="0">
                <a:effectLst/>
                <a:latin typeface="Arial" panose="020B0604020202020204" pitchFamily="34" charset="0"/>
                <a:ea typeface="Arial" panose="020B0604020202020204" pitchFamily="34" charset="0"/>
              </a:rPr>
              <a:t>sur la liste. »</a:t>
            </a: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6</a:t>
            </a:fld>
            <a:endParaRPr lang="fr-CA" dirty="0"/>
          </a:p>
        </p:txBody>
      </p:sp>
    </p:spTree>
    <p:extLst>
      <p:ext uri="{BB962C8B-B14F-4D97-AF65-F5344CB8AC3E}">
        <p14:creationId xmlns:p14="http://schemas.microsoft.com/office/powerpoint/2010/main" val="3080169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spcBef>
                <a:spcPts val="35"/>
              </a:spcBef>
              <a:spcAft>
                <a:spcPts val="0"/>
              </a:spcAft>
              <a:tabLst>
                <a:tab pos="520065" algn="l"/>
                <a:tab pos="520700" algn="l"/>
              </a:tabLst>
            </a:pPr>
            <a:r>
              <a:rPr lang="fr-CA" sz="1800" b="1" dirty="0">
                <a:effectLst/>
                <a:latin typeface="Arial" panose="020B0604020202020204" pitchFamily="34" charset="0"/>
                <a:ea typeface="Arial" panose="020B0604020202020204" pitchFamily="34" charset="0"/>
              </a:rPr>
              <a:t>Suggestion au personnel enseignant : « </a:t>
            </a:r>
            <a:r>
              <a:rPr lang="fr-CA" sz="1800" dirty="0">
                <a:effectLst/>
                <a:highlight>
                  <a:srgbClr val="FFFF00"/>
                </a:highlight>
                <a:latin typeface="Arial" panose="020B0604020202020204" pitchFamily="34" charset="0"/>
                <a:ea typeface="Arial" panose="020B0604020202020204" pitchFamily="34" charset="0"/>
              </a:rPr>
              <a:t>Après avoir défini ce que signifie avoir de l’importance et identifié là où nous avons de l’importance dans notre vie, examinons de quelle manière ce concept est lié au lieu de travail.</a:t>
            </a:r>
            <a:r>
              <a:rPr lang="fr-CA" sz="1800" dirty="0">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a:spcBef>
                <a:spcPts val="35"/>
              </a:spcBef>
              <a:tabLst>
                <a:tab pos="520065" algn="l"/>
                <a:tab pos="520700" algn="l"/>
              </a:tabLst>
            </a:pPr>
            <a:r>
              <a:rPr lang="en-US" sz="1100" dirty="0">
                <a:effectLst/>
                <a:latin typeface="Arial" panose="020B0604020202020204" pitchFamily="34" charset="0"/>
                <a:ea typeface="Arial" panose="020B0604020202020204" pitchFamily="34" charset="0"/>
              </a:rPr>
              <a:t> </a:t>
            </a:r>
            <a:endParaRPr lang="en-CA" sz="1100" dirty="0">
              <a:effectLst/>
              <a:latin typeface="Arial" panose="020B0604020202020204" pitchFamily="34" charset="0"/>
              <a:ea typeface="Arial" panose="020B0604020202020204" pitchFamily="34" charset="0"/>
            </a:endParaRPr>
          </a:p>
          <a:p>
            <a:pPr marL="171450" indent="-171450">
              <a:lnSpc>
                <a:spcPct val="120000"/>
              </a:lnSpc>
              <a:spcAft>
                <a:spcPts val="1200"/>
              </a:spcAft>
              <a:buFont typeface="Arial" panose="020B0604020202020204" pitchFamily="34" charset="0"/>
              <a:buChar char="•"/>
            </a:pPr>
            <a:r>
              <a:rPr lang="fr-CA" sz="1100" b="1" dirty="0">
                <a:solidFill>
                  <a:srgbClr val="7030A0"/>
                </a:solidFill>
                <a:latin typeface="Century Gothic" panose="020B0502020202020204" pitchFamily="34" charset="0"/>
                <a:cs typeface="Calibri" panose="020F0502020204030204" pitchFamily="34" charset="0"/>
              </a:rPr>
              <a:t>Pourquoi est-ce nécessaire d’avoir de l’importance au travail? »</a:t>
            </a:r>
            <a:endParaRPr lang="en-CA" sz="1100" b="1" dirty="0">
              <a:solidFill>
                <a:srgbClr val="7030A0"/>
              </a:solidFill>
              <a:latin typeface="Century Gothic" panose="020B0502020202020204" pitchFamily="34" charset="0"/>
              <a:cs typeface="Calibri" panose="020F050202020403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7</a:t>
            </a:fld>
            <a:endParaRPr lang="fr-CA" dirty="0"/>
          </a:p>
        </p:txBody>
      </p:sp>
    </p:spTree>
    <p:extLst>
      <p:ext uri="{BB962C8B-B14F-4D97-AF65-F5344CB8AC3E}">
        <p14:creationId xmlns:p14="http://schemas.microsoft.com/office/powerpoint/2010/main" val="4098574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noProof="0" dirty="0">
                <a:solidFill>
                  <a:schemeClr val="tx1"/>
                </a:solidFill>
                <a:effectLst/>
                <a:latin typeface="+mn-lt"/>
                <a:ea typeface="+mn-ea"/>
                <a:cs typeface="+mn-cs"/>
              </a:rPr>
              <a:t>Faites un retour sur l’activité.</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noProof="0" dirty="0">
              <a:solidFill>
                <a:schemeClr val="tx1"/>
              </a:solidFill>
              <a:effectLst/>
              <a:latin typeface="+mn-lt"/>
              <a:ea typeface="+mn-ea"/>
              <a:cs typeface="+mn-cs"/>
            </a:endParaRPr>
          </a:p>
          <a:p>
            <a:pPr marL="90170"/>
            <a:r>
              <a:rPr lang="fr-CA" sz="1800" b="1" noProof="0" dirty="0">
                <a:effectLst/>
                <a:latin typeface="Arial" panose="020B0604020202020204" pitchFamily="34" charset="0"/>
                <a:ea typeface="Arial" panose="020B0604020202020204" pitchFamily="34" charset="0"/>
              </a:rPr>
              <a:t>Suggestion au personnel enseignant </a:t>
            </a:r>
            <a:r>
              <a:rPr lang="fr-CA" sz="1800" noProof="0" dirty="0">
                <a:effectLst/>
                <a:latin typeface="Arial" panose="020B0604020202020204" pitchFamily="34" charset="0"/>
                <a:ea typeface="Arial" panose="020B0604020202020204" pitchFamily="34" charset="0"/>
              </a:rPr>
              <a:t>: « </a:t>
            </a:r>
            <a:r>
              <a:rPr lang="fr-CA" sz="1800" noProof="0" dirty="0">
                <a:effectLst/>
                <a:highlight>
                  <a:srgbClr val="FFFF00"/>
                </a:highlight>
                <a:latin typeface="Arial" panose="020B0604020202020204" pitchFamily="34" charset="0"/>
                <a:ea typeface="Arial" panose="020B0604020202020204" pitchFamily="34" charset="0"/>
              </a:rPr>
              <a:t>En 2022, le </a:t>
            </a:r>
            <a:r>
              <a:rPr lang="fr-CA" sz="1800" u="sng" noProof="0" dirty="0">
                <a:solidFill>
                  <a:srgbClr val="0000FF"/>
                </a:solidFill>
                <a:effectLst/>
                <a:highlight>
                  <a:srgbClr val="FFFF00"/>
                </a:highlight>
                <a:latin typeface="Arial" panose="020B0604020202020204" pitchFamily="34" charset="0"/>
                <a:ea typeface="Arial" panose="020B0604020202020204" pitchFamily="34" charset="0"/>
                <a:hlinkClick r:id="rId3"/>
              </a:rPr>
              <a:t>U.S. Surgeon General</a:t>
            </a:r>
            <a:r>
              <a:rPr lang="fr-CA" sz="1800" noProof="0" dirty="0">
                <a:effectLst/>
                <a:highlight>
                  <a:srgbClr val="FFFF00"/>
                </a:highlight>
                <a:latin typeface="Arial" panose="020B0604020202020204" pitchFamily="34" charset="0"/>
                <a:ea typeface="Arial" panose="020B0604020202020204" pitchFamily="34" charset="0"/>
              </a:rPr>
              <a:t> a indiqué que le sentiment d’importance du travail est une priorité nécessaire pour l'amélioration de la santé mentale. Cette annonce réaffirme ce que nous savons depuis de nombreuses années : le sentiment d'importance et le bien-être sont indissociables, en particulier lorsque les êtres humains passent 35 % de leur vie éveillée au travail. »</a:t>
            </a:r>
            <a:endParaRPr lang="fr-CA" sz="1800" noProof="0" dirty="0">
              <a:effectLst/>
              <a:latin typeface="Arial" panose="020B0604020202020204" pitchFamily="34" charset="0"/>
              <a:ea typeface="Arial" panose="020B0604020202020204" pitchFamily="34" charset="0"/>
            </a:endParaRPr>
          </a:p>
          <a:p>
            <a:endParaRPr lang="fr-CA" noProof="0" dirty="0"/>
          </a:p>
        </p:txBody>
      </p:sp>
      <p:sp>
        <p:nvSpPr>
          <p:cNvPr id="4" name="Slide Number Placeholder 3"/>
          <p:cNvSpPr>
            <a:spLocks noGrp="1"/>
          </p:cNvSpPr>
          <p:nvPr>
            <p:ph type="sldNum" sz="quarter" idx="5"/>
          </p:nvPr>
        </p:nvSpPr>
        <p:spPr/>
        <p:txBody>
          <a:bodyPr/>
          <a:lstStyle/>
          <a:p>
            <a:fld id="{8CF1EC08-273C-A34B-82C2-A0CCCB0F9D12}" type="slidenum">
              <a:rPr lang="fr-CA" smtClean="0"/>
              <a:t>8</a:t>
            </a:fld>
            <a:endParaRPr lang="fr-CA" dirty="0"/>
          </a:p>
        </p:txBody>
      </p:sp>
    </p:spTree>
    <p:extLst>
      <p:ext uri="{BB962C8B-B14F-4D97-AF65-F5344CB8AC3E}">
        <p14:creationId xmlns:p14="http://schemas.microsoft.com/office/powerpoint/2010/main" val="574440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r>
              <a:rPr lang="fr-CA" sz="1800" b="1" dirty="0">
                <a:effectLst/>
                <a:latin typeface="Arial" panose="020B0604020202020204" pitchFamily="34" charset="0"/>
                <a:ea typeface="Arial" panose="020B0604020202020204" pitchFamily="34" charset="0"/>
              </a:rPr>
              <a:t>Suggestion au personnel enseignant : « </a:t>
            </a:r>
            <a:r>
              <a:rPr lang="fr-CA" sz="1800" dirty="0">
                <a:effectLst/>
                <a:highlight>
                  <a:srgbClr val="FFFF00"/>
                </a:highlight>
                <a:latin typeface="Arial" panose="020B0604020202020204" pitchFamily="34" charset="0"/>
                <a:ea typeface="Arial" panose="020B0604020202020204" pitchFamily="34" charset="0"/>
              </a:rPr>
              <a:t>La recherche démontre la nécessité que chacun se sente important... alors comment pouvons-nous contribuer à une culture qui favorise le sentiment d’importance à l'école et au travail? Voici quelques conseils… »</a:t>
            </a:r>
            <a:endParaRPr lang="en-CA" sz="1800" dirty="0">
              <a:effectLst/>
              <a:latin typeface="Arial" panose="020B0604020202020204" pitchFamily="34" charset="0"/>
              <a:ea typeface="Arial" panose="020B0604020202020204" pitchFamily="34" charset="0"/>
            </a:endParaRPr>
          </a:p>
          <a:p>
            <a:pPr>
              <a:spcBef>
                <a:spcPts val="35"/>
              </a:spcBef>
              <a:tabLst>
                <a:tab pos="520065" algn="l"/>
                <a:tab pos="520700" algn="l"/>
              </a:tabLst>
            </a:pPr>
            <a:r>
              <a:rPr lang="en-US" sz="1100" dirty="0">
                <a:effectLst/>
                <a:latin typeface="Arial" panose="020B0604020202020204" pitchFamily="34" charset="0"/>
                <a:ea typeface="Arial" panose="020B0604020202020204" pitchFamily="34" charset="0"/>
              </a:rPr>
              <a:t> </a:t>
            </a:r>
            <a:endParaRPr lang="en-CA" sz="11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9</a:t>
            </a:fld>
            <a:endParaRPr lang="fr-CA" dirty="0"/>
          </a:p>
        </p:txBody>
      </p:sp>
    </p:spTree>
    <p:extLst>
      <p:ext uri="{BB962C8B-B14F-4D97-AF65-F5344CB8AC3E}">
        <p14:creationId xmlns:p14="http://schemas.microsoft.com/office/powerpoint/2010/main" val="32378582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65C38-2EB8-4069-872F-1DF1FFB80C34}"/>
              </a:ext>
            </a:extLst>
          </p:cNvPr>
          <p:cNvSpPr>
            <a:spLocks noGrp="1"/>
          </p:cNvSpPr>
          <p:nvPr>
            <p:ph type="ctrTitle"/>
          </p:nvPr>
        </p:nvSpPr>
        <p:spPr>
          <a:xfrm>
            <a:off x="2898338" y="1616424"/>
            <a:ext cx="9144000" cy="2387600"/>
          </a:xfrm>
        </p:spPr>
        <p:txBody>
          <a:bodyPr anchor="b"/>
          <a:lstStyle>
            <a:lvl1pPr algn="r">
              <a:defRPr sz="6000" b="1">
                <a:solidFill>
                  <a:srgbClr val="40008D"/>
                </a:solidFill>
                <a:latin typeface="Arial" panose="020B0604020202020204" pitchFamily="34" charset="0"/>
                <a:cs typeface="Arial" panose="020B0604020202020204" pitchFamily="34" charset="0"/>
              </a:defRPr>
            </a:lvl1pPr>
          </a:lstStyle>
          <a:p>
            <a:r>
              <a:rPr lang="en-US"/>
              <a:t>Click to edit Master title style</a:t>
            </a:r>
            <a:endParaRPr lang="en-CA"/>
          </a:p>
        </p:txBody>
      </p:sp>
      <p:pic>
        <p:nvPicPr>
          <p:cNvPr id="7" name="image2.png">
            <a:extLst>
              <a:ext uri="{FF2B5EF4-FFF2-40B4-BE49-F238E27FC236}">
                <a16:creationId xmlns:a16="http://schemas.microsoft.com/office/drawing/2014/main" id="{5AA94504-A0FB-48B0-A40C-35C174792A32}"/>
              </a:ext>
            </a:extLst>
          </p:cNvPr>
          <p:cNvPicPr/>
          <p:nvPr userDrawn="1"/>
        </p:nvPicPr>
        <p:blipFill rotWithShape="1">
          <a:blip r:embed="rId2"/>
          <a:srcRect t="18891" b="17878"/>
          <a:stretch/>
        </p:blipFill>
        <p:spPr>
          <a:xfrm>
            <a:off x="6168450" y="6083394"/>
            <a:ext cx="1510258" cy="582804"/>
          </a:xfrm>
          <a:prstGeom prst="rect">
            <a:avLst/>
          </a:prstGeom>
          <a:ln/>
        </p:spPr>
      </p:pic>
      <p:pic>
        <p:nvPicPr>
          <p:cNvPr id="8" name="image8.png">
            <a:extLst>
              <a:ext uri="{FF2B5EF4-FFF2-40B4-BE49-F238E27FC236}">
                <a16:creationId xmlns:a16="http://schemas.microsoft.com/office/drawing/2014/main" id="{57A650A4-0C7D-4090-8CDD-A4C2F1498C55}"/>
              </a:ext>
            </a:extLst>
          </p:cNvPr>
          <p:cNvPicPr/>
          <p:nvPr userDrawn="1"/>
        </p:nvPicPr>
        <p:blipFill rotWithShape="1">
          <a:blip r:embed="rId3"/>
          <a:srcRect t="17193" b="17193"/>
          <a:stretch/>
        </p:blipFill>
        <p:spPr>
          <a:xfrm>
            <a:off x="8168212" y="6049498"/>
            <a:ext cx="1563901" cy="650596"/>
          </a:xfrm>
          <a:prstGeom prst="rect">
            <a:avLst/>
          </a:prstGeom>
          <a:ln/>
        </p:spPr>
      </p:pic>
      <p:pic>
        <p:nvPicPr>
          <p:cNvPr id="9" name="Picture 8">
            <a:extLst>
              <a:ext uri="{FF2B5EF4-FFF2-40B4-BE49-F238E27FC236}">
                <a16:creationId xmlns:a16="http://schemas.microsoft.com/office/drawing/2014/main" id="{0AAFE6C8-02EF-4394-BF46-4E373C073824}"/>
              </a:ext>
            </a:extLst>
          </p:cNvPr>
          <p:cNvPicPr>
            <a:picLocks noChangeAspect="1"/>
          </p:cNvPicPr>
          <p:nvPr userDrawn="1"/>
        </p:nvPicPr>
        <p:blipFill>
          <a:blip r:embed="rId4"/>
          <a:stretch>
            <a:fillRect/>
          </a:stretch>
        </p:blipFill>
        <p:spPr>
          <a:xfrm>
            <a:off x="4148959" y="6049498"/>
            <a:ext cx="1494614" cy="650596"/>
          </a:xfrm>
          <a:prstGeom prst="rect">
            <a:avLst/>
          </a:prstGeom>
        </p:spPr>
      </p:pic>
      <p:pic>
        <p:nvPicPr>
          <p:cNvPr id="11" name="Picture 10" descr="Graphical user interface, text&#10;&#10;Description automatically generated">
            <a:extLst>
              <a:ext uri="{FF2B5EF4-FFF2-40B4-BE49-F238E27FC236}">
                <a16:creationId xmlns:a16="http://schemas.microsoft.com/office/drawing/2014/main" id="{B82C7996-5C43-478C-9343-DDEEEE13464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9662" y="5952511"/>
            <a:ext cx="3653987" cy="786116"/>
          </a:xfrm>
          <a:prstGeom prst="rect">
            <a:avLst/>
          </a:prstGeom>
        </p:spPr>
      </p:pic>
      <p:sp>
        <p:nvSpPr>
          <p:cNvPr id="12" name="TextBox 11">
            <a:extLst>
              <a:ext uri="{FF2B5EF4-FFF2-40B4-BE49-F238E27FC236}">
                <a16:creationId xmlns:a16="http://schemas.microsoft.com/office/drawing/2014/main" id="{59DF9FFB-22F2-42FA-B35A-DC890DFDB8A4}"/>
              </a:ext>
            </a:extLst>
          </p:cNvPr>
          <p:cNvSpPr txBox="1"/>
          <p:nvPr userDrawn="1"/>
        </p:nvSpPr>
        <p:spPr>
          <a:xfrm>
            <a:off x="9963887" y="6363090"/>
            <a:ext cx="2078451" cy="307777"/>
          </a:xfrm>
          <a:prstGeom prst="rect">
            <a:avLst/>
          </a:prstGeom>
          <a:noFill/>
        </p:spPr>
        <p:txBody>
          <a:bodyPr wrap="square" rtlCol="0">
            <a:spAutoFit/>
          </a:bodyPr>
          <a:lstStyle/>
          <a:p>
            <a:pPr algn="r"/>
            <a:r>
              <a:rPr lang="en-CA" sz="1400" dirty="0">
                <a:solidFill>
                  <a:srgbClr val="40008D"/>
                </a:solidFill>
                <a:latin typeface="Poppins" panose="00000500000000000000" pitchFamily="2" charset="0"/>
                <a:cs typeface="Poppins" panose="00000500000000000000" pitchFamily="2" charset="0"/>
              </a:rPr>
              <a:t>www.smho-smso.ca</a:t>
            </a:r>
          </a:p>
        </p:txBody>
      </p:sp>
      <p:cxnSp>
        <p:nvCxnSpPr>
          <p:cNvPr id="14" name="Straight Connector 13">
            <a:extLst>
              <a:ext uri="{FF2B5EF4-FFF2-40B4-BE49-F238E27FC236}">
                <a16:creationId xmlns:a16="http://schemas.microsoft.com/office/drawing/2014/main" id="{04D92E42-A2B1-4A2C-B12B-E3CCC2B3C28B}"/>
              </a:ext>
            </a:extLst>
          </p:cNvPr>
          <p:cNvCxnSpPr>
            <a:cxnSpLocks/>
          </p:cNvCxnSpPr>
          <p:nvPr userDrawn="1"/>
        </p:nvCxnSpPr>
        <p:spPr>
          <a:xfrm>
            <a:off x="3881535"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54A6D32-1A80-4741-A6F2-719DD4C1BD48}"/>
              </a:ext>
            </a:extLst>
          </p:cNvPr>
          <p:cNvCxnSpPr>
            <a:cxnSpLocks/>
          </p:cNvCxnSpPr>
          <p:nvPr userDrawn="1"/>
        </p:nvCxnSpPr>
        <p:spPr>
          <a:xfrm>
            <a:off x="5908986"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3A860AA-19F0-436A-A907-6CAB1189E8D8}"/>
              </a:ext>
            </a:extLst>
          </p:cNvPr>
          <p:cNvCxnSpPr>
            <a:cxnSpLocks/>
          </p:cNvCxnSpPr>
          <p:nvPr userDrawn="1"/>
        </p:nvCxnSpPr>
        <p:spPr>
          <a:xfrm>
            <a:off x="7936437"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129BE00-0EA3-41ED-98A2-8A2D76187149}"/>
              </a:ext>
            </a:extLst>
          </p:cNvPr>
          <p:cNvCxnSpPr>
            <a:cxnSpLocks/>
          </p:cNvCxnSpPr>
          <p:nvPr userDrawn="1"/>
        </p:nvCxnSpPr>
        <p:spPr>
          <a:xfrm>
            <a:off x="9963888"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48D5E55-A60E-4D1B-A3F4-EEA7835DB865}"/>
              </a:ext>
            </a:extLst>
          </p:cNvPr>
          <p:cNvSpPr txBox="1"/>
          <p:nvPr userDrawn="1"/>
        </p:nvSpPr>
        <p:spPr>
          <a:xfrm>
            <a:off x="2614863" y="4796589"/>
            <a:ext cx="1732548" cy="444987"/>
          </a:xfrm>
          <a:prstGeom prst="rect">
            <a:avLst/>
          </a:prstGeom>
          <a:solidFill>
            <a:srgbClr val="EBEBEB"/>
          </a:solidFill>
        </p:spPr>
        <p:txBody>
          <a:bodyPr wrap="square" rtlCol="0">
            <a:spAutoFit/>
          </a:bodyPr>
          <a:lstStyle/>
          <a:p>
            <a:endParaRPr lang="en-CA" dirty="0"/>
          </a:p>
        </p:txBody>
      </p:sp>
      <p:pic>
        <p:nvPicPr>
          <p:cNvPr id="5" name="Picture 4">
            <a:extLst>
              <a:ext uri="{FF2B5EF4-FFF2-40B4-BE49-F238E27FC236}">
                <a16:creationId xmlns:a16="http://schemas.microsoft.com/office/drawing/2014/main" id="{2469D298-7EE9-ECEF-902F-97BADD9FA67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073" y="4292218"/>
            <a:ext cx="12196074" cy="1455159"/>
          </a:xfrm>
          <a:prstGeom prst="rect">
            <a:avLst/>
          </a:prstGeom>
        </p:spPr>
      </p:pic>
    </p:spTree>
    <p:extLst>
      <p:ext uri="{BB962C8B-B14F-4D97-AF65-F5344CB8AC3E}">
        <p14:creationId xmlns:p14="http://schemas.microsoft.com/office/powerpoint/2010/main" val="3054815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graphicFrame>
        <p:nvGraphicFramePr>
          <p:cNvPr id="7" name="Table 8">
            <a:extLst>
              <a:ext uri="{FF2B5EF4-FFF2-40B4-BE49-F238E27FC236}">
                <a16:creationId xmlns:a16="http://schemas.microsoft.com/office/drawing/2014/main" id="{A8B38699-E323-40CA-87C1-A6B9EED53295}"/>
              </a:ext>
            </a:extLst>
          </p:cNvPr>
          <p:cNvGraphicFramePr>
            <a:graphicFrameLocks noGrp="1"/>
          </p:cNvGraphicFramePr>
          <p:nvPr userDrawn="1">
            <p:extLst>
              <p:ext uri="{D42A27DB-BD31-4B8C-83A1-F6EECF244321}">
                <p14:modId xmlns:p14="http://schemas.microsoft.com/office/powerpoint/2010/main" val="2303267007"/>
              </p:ext>
            </p:extLst>
          </p:nvPr>
        </p:nvGraphicFramePr>
        <p:xfrm>
          <a:off x="2032000" y="1619211"/>
          <a:ext cx="8128000" cy="4171572"/>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530733245"/>
                    </a:ext>
                  </a:extLst>
                </a:gridCol>
                <a:gridCol w="4064000">
                  <a:extLst>
                    <a:ext uri="{9D8B030D-6E8A-4147-A177-3AD203B41FA5}">
                      <a16:colId xmlns:a16="http://schemas.microsoft.com/office/drawing/2014/main" val="2929008401"/>
                    </a:ext>
                  </a:extLst>
                </a:gridCol>
              </a:tblGrid>
              <a:tr h="2085786">
                <a:tc>
                  <a:txBody>
                    <a:bodyPr/>
                    <a:lstStyle/>
                    <a:p>
                      <a:r>
                        <a:rPr lang="en-CA" sz="2000" dirty="0">
                          <a:solidFill>
                            <a:srgbClr val="44237D"/>
                          </a:solidFill>
                          <a:latin typeface="Poppins" panose="00000500000000000000" pitchFamily="2" charset="0"/>
                          <a:ea typeface="Roboto" pitchFamily="2" charset="0"/>
                          <a:cs typeface="Poppins" panose="00000500000000000000" pitchFamily="2" charset="0"/>
                        </a:rPr>
                        <a:t>A </a:t>
                      </a:r>
                    </a:p>
                    <a:p>
                      <a:pPr marL="0" indent="0">
                        <a:buFont typeface="Arial" panose="020B0604020202020204" pitchFamily="34" charset="0"/>
                        <a:buNone/>
                      </a:pPr>
                      <a:r>
                        <a:rPr lang="en-CA" sz="1800" b="0" i="0" kern="1200" dirty="0">
                          <a:solidFill>
                            <a:schemeClr val="tx1">
                              <a:lumMod val="75000"/>
                              <a:lumOff val="25000"/>
                            </a:schemeClr>
                          </a:solidFill>
                          <a:effectLst/>
                          <a:latin typeface="Roboto" pitchFamily="2" charset="0"/>
                          <a:ea typeface="Roboto" pitchFamily="2" charset="0"/>
                          <a:cs typeface="+mn-cs"/>
                        </a:rPr>
                        <a:t>content</a:t>
                      </a:r>
                      <a:r>
                        <a:rPr lang="en-CA" sz="1800" b="0" kern="1200" dirty="0">
                          <a:solidFill>
                            <a:schemeClr val="tx1"/>
                          </a:solidFill>
                          <a:effectLst/>
                          <a:latin typeface="Roboto" pitchFamily="2" charset="0"/>
                          <a:ea typeface="Roboto" pitchFamily="2" charset="0"/>
                          <a:cs typeface="+mn-cs"/>
                        </a:rPr>
                        <a:t>.</a:t>
                      </a:r>
                      <a:endParaRPr lang="en-CA" dirty="0">
                        <a:solidFill>
                          <a:schemeClr val="tx1">
                            <a:lumMod val="75000"/>
                            <a:lumOff val="25000"/>
                          </a:schemeClr>
                        </a:solidFill>
                        <a:latin typeface="Roboto" pitchFamily="2" charset="0"/>
                        <a:ea typeface="Roboto" pitchFamily="2" charset="0"/>
                      </a:endParaRPr>
                    </a:p>
                  </a:txBody>
                  <a:tcPr>
                    <a:lnL w="28575" cap="flat" cmpd="sng" algn="ctr">
                      <a:solidFill>
                        <a:srgbClr val="44237D"/>
                      </a:solidFill>
                      <a:prstDash val="solid"/>
                      <a:round/>
                      <a:headEnd type="none" w="med" len="med"/>
                      <a:tailEnd type="none" w="med" len="med"/>
                    </a:lnL>
                    <a:lnR w="28575" cap="flat" cmpd="sng" algn="ctr">
                      <a:solidFill>
                        <a:srgbClr val="0071BB"/>
                      </a:solidFill>
                      <a:prstDash val="solid"/>
                      <a:round/>
                      <a:headEnd type="none" w="med" len="med"/>
                      <a:tailEnd type="none" w="med" len="med"/>
                    </a:lnR>
                    <a:lnT w="28575" cap="flat" cmpd="sng" algn="ctr">
                      <a:solidFill>
                        <a:srgbClr val="44237D"/>
                      </a:solidFill>
                      <a:prstDash val="solid"/>
                      <a:round/>
                      <a:headEnd type="none" w="med" len="med"/>
                      <a:tailEnd type="none" w="med" len="med"/>
                    </a:lnT>
                    <a:lnB w="28575" cap="flat" cmpd="sng" algn="ctr">
                      <a:solidFill>
                        <a:srgbClr val="277F34"/>
                      </a:solidFill>
                      <a:prstDash val="solid"/>
                      <a:round/>
                      <a:headEnd type="none" w="med" len="med"/>
                      <a:tailEnd type="none" w="med" len="med"/>
                    </a:lnB>
                    <a:noFill/>
                  </a:tcPr>
                </a:tc>
                <a:tc>
                  <a:txBody>
                    <a:bodyPr/>
                    <a:lstStyle/>
                    <a:p>
                      <a:r>
                        <a:rPr lang="en-CA" sz="1800" dirty="0">
                          <a:solidFill>
                            <a:srgbClr val="0071BB"/>
                          </a:solidFill>
                          <a:latin typeface="Poppins" panose="00000500000000000000" pitchFamily="2" charset="0"/>
                          <a:ea typeface="Roboto" pitchFamily="2" charset="0"/>
                          <a:cs typeface="Poppins" panose="00000500000000000000" pitchFamily="2" charset="0"/>
                        </a:rPr>
                        <a:t>B</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28575" cap="flat" cmpd="sng" algn="ctr">
                      <a:solidFill>
                        <a:srgbClr val="0071BB"/>
                      </a:solidFill>
                      <a:prstDash val="solid"/>
                      <a:round/>
                      <a:headEnd type="none" w="med" len="med"/>
                      <a:tailEnd type="none" w="med" len="med"/>
                    </a:lnL>
                    <a:lnR w="28575" cap="flat" cmpd="sng" algn="ctr">
                      <a:solidFill>
                        <a:srgbClr val="0071BB"/>
                      </a:solidFill>
                      <a:prstDash val="solid"/>
                      <a:round/>
                      <a:headEnd type="none" w="med" len="med"/>
                      <a:tailEnd type="none" w="med" len="med"/>
                    </a:lnR>
                    <a:lnT w="28575" cap="flat" cmpd="sng" algn="ctr">
                      <a:solidFill>
                        <a:srgbClr val="0071BB"/>
                      </a:solidFill>
                      <a:prstDash val="solid"/>
                      <a:round/>
                      <a:headEnd type="none" w="med" len="med"/>
                      <a:tailEnd type="none" w="med" len="med"/>
                    </a:lnT>
                    <a:lnB w="28575" cap="flat" cmpd="sng" algn="ctr">
                      <a:solidFill>
                        <a:srgbClr val="44237D"/>
                      </a:solidFill>
                      <a:prstDash val="solid"/>
                      <a:round/>
                      <a:headEnd type="none" w="med" len="med"/>
                      <a:tailEnd type="none" w="med" len="med"/>
                    </a:lnB>
                    <a:solidFill>
                      <a:srgbClr val="0071BB">
                        <a:alpha val="20000"/>
                      </a:srgbClr>
                    </a:solidFill>
                  </a:tcPr>
                </a:tc>
                <a:extLst>
                  <a:ext uri="{0D108BD9-81ED-4DB2-BD59-A6C34878D82A}">
                    <a16:rowId xmlns:a16="http://schemas.microsoft.com/office/drawing/2014/main" val="4122272445"/>
                  </a:ext>
                </a:extLst>
              </a:tr>
              <a:tr h="2085786">
                <a:tc>
                  <a:txBody>
                    <a:bodyPr/>
                    <a:lstStyle/>
                    <a:p>
                      <a:r>
                        <a:rPr lang="en-CA" sz="1800" b="1" dirty="0">
                          <a:solidFill>
                            <a:srgbClr val="277F34"/>
                          </a:solidFill>
                          <a:latin typeface="Poppins" panose="00000500000000000000" pitchFamily="2" charset="0"/>
                          <a:ea typeface="Roboto" pitchFamily="2" charset="0"/>
                          <a:cs typeface="Poppins" panose="00000500000000000000" pitchFamily="2" charset="0"/>
                        </a:rPr>
                        <a:t>C</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28575" cap="flat" cmpd="sng" algn="ctr">
                      <a:solidFill>
                        <a:srgbClr val="277F34"/>
                      </a:solidFill>
                      <a:prstDash val="solid"/>
                      <a:round/>
                      <a:headEnd type="none" w="med" len="med"/>
                      <a:tailEnd type="none" w="med" len="med"/>
                    </a:lnL>
                    <a:lnR w="28575" cap="flat" cmpd="sng" algn="ctr">
                      <a:solidFill>
                        <a:srgbClr val="44237D"/>
                      </a:solidFill>
                      <a:prstDash val="solid"/>
                      <a:round/>
                      <a:headEnd type="none" w="med" len="med"/>
                      <a:tailEnd type="none" w="med" len="med"/>
                    </a:lnR>
                    <a:lnT w="28575" cap="flat" cmpd="sng" algn="ctr">
                      <a:solidFill>
                        <a:srgbClr val="277F34"/>
                      </a:solidFill>
                      <a:prstDash val="solid"/>
                      <a:round/>
                      <a:headEnd type="none" w="med" len="med"/>
                      <a:tailEnd type="none" w="med" len="med"/>
                    </a:lnT>
                    <a:lnB w="28575" cap="flat" cmpd="sng" algn="ctr">
                      <a:solidFill>
                        <a:srgbClr val="277F34"/>
                      </a:solidFill>
                      <a:prstDash val="solid"/>
                      <a:round/>
                      <a:headEnd type="none" w="med" len="med"/>
                      <a:tailEnd type="none" w="med" len="med"/>
                    </a:lnB>
                    <a:solidFill>
                      <a:srgbClr val="277F34">
                        <a:alpha val="20000"/>
                      </a:srgbClr>
                    </a:solidFill>
                  </a:tcPr>
                </a:tc>
                <a:tc>
                  <a:txBody>
                    <a:bodyPr/>
                    <a:lstStyle/>
                    <a:p>
                      <a:r>
                        <a:rPr lang="en-CA" sz="1800" b="1" dirty="0">
                          <a:solidFill>
                            <a:srgbClr val="44237D"/>
                          </a:solidFill>
                          <a:latin typeface="Poppins" panose="00000500000000000000" pitchFamily="2" charset="0"/>
                          <a:ea typeface="Roboto" pitchFamily="2" charset="0"/>
                          <a:cs typeface="Poppins" panose="00000500000000000000" pitchFamily="2" charset="0"/>
                        </a:rPr>
                        <a:t>D</a:t>
                      </a:r>
                    </a:p>
                    <a:p>
                      <a:pPr marL="0" algn="l" defTabSz="914400" rtl="0" eaLnBrk="1" latinLnBrk="0" hangingPunct="1"/>
                      <a:r>
                        <a:rPr lang="en-CA" sz="1800" b="0" i="0" kern="1200" dirty="0">
                          <a:solidFill>
                            <a:schemeClr val="tx1">
                              <a:lumMod val="75000"/>
                              <a:lumOff val="25000"/>
                            </a:schemeClr>
                          </a:solidFill>
                          <a:effectLst/>
                          <a:latin typeface="Roboto" pitchFamily="2" charset="0"/>
                          <a:ea typeface="Roboto" pitchFamily="2" charset="0"/>
                          <a:cs typeface="+mn-cs"/>
                        </a:rPr>
                        <a:t>content.</a:t>
                      </a:r>
                      <a:endParaRPr lang="en-US" sz="1800" b="0" i="0" kern="1200" dirty="0">
                        <a:solidFill>
                          <a:schemeClr val="tx1">
                            <a:lumMod val="75000"/>
                            <a:lumOff val="25000"/>
                          </a:schemeClr>
                        </a:solidFill>
                        <a:effectLst/>
                        <a:latin typeface="Roboto" pitchFamily="2" charset="0"/>
                        <a:ea typeface="Roboto" pitchFamily="2" charset="0"/>
                        <a:cs typeface="+mn-cs"/>
                      </a:endParaRPr>
                    </a:p>
                  </a:txBody>
                  <a:tcPr>
                    <a:lnL w="28575" cap="flat" cmpd="sng" algn="ctr">
                      <a:solidFill>
                        <a:srgbClr val="44237D"/>
                      </a:solidFill>
                      <a:prstDash val="solid"/>
                      <a:round/>
                      <a:headEnd type="none" w="med" len="med"/>
                      <a:tailEnd type="none" w="med" len="med"/>
                    </a:lnL>
                    <a:lnR w="28575" cap="flat" cmpd="sng" algn="ctr">
                      <a:solidFill>
                        <a:srgbClr val="44237D"/>
                      </a:solidFill>
                      <a:prstDash val="solid"/>
                      <a:round/>
                      <a:headEnd type="none" w="med" len="med"/>
                      <a:tailEnd type="none" w="med" len="med"/>
                    </a:lnR>
                    <a:lnT w="28575" cap="flat" cmpd="sng" algn="ctr">
                      <a:solidFill>
                        <a:srgbClr val="44237D"/>
                      </a:solidFill>
                      <a:prstDash val="solid"/>
                      <a:round/>
                      <a:headEnd type="none" w="med" len="med"/>
                      <a:tailEnd type="none" w="med" len="med"/>
                    </a:lnT>
                    <a:lnB w="28575" cap="flat" cmpd="sng" algn="ctr">
                      <a:solidFill>
                        <a:srgbClr val="44237D"/>
                      </a:solidFill>
                      <a:prstDash val="solid"/>
                      <a:round/>
                      <a:headEnd type="none" w="med" len="med"/>
                      <a:tailEnd type="none" w="med" len="med"/>
                    </a:lnB>
                    <a:solidFill>
                      <a:srgbClr val="44237D">
                        <a:alpha val="20000"/>
                      </a:srgbClr>
                    </a:solidFill>
                  </a:tcPr>
                </a:tc>
                <a:extLst>
                  <a:ext uri="{0D108BD9-81ED-4DB2-BD59-A6C34878D82A}">
                    <a16:rowId xmlns:a16="http://schemas.microsoft.com/office/drawing/2014/main" val="1950487028"/>
                  </a:ext>
                </a:extLst>
              </a:tr>
            </a:tbl>
          </a:graphicData>
        </a:graphic>
      </p:graphicFrame>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12" name="Title 1">
            <a:extLst>
              <a:ext uri="{FF2B5EF4-FFF2-40B4-BE49-F238E27FC236}">
                <a16:creationId xmlns:a16="http://schemas.microsoft.com/office/drawing/2014/main" id="{E6DA88D2-A7F8-4431-968A-D60B344095A1}"/>
              </a:ext>
            </a:extLst>
          </p:cNvPr>
          <p:cNvSpPr txBox="1">
            <a:spLocks noGrp="1"/>
          </p:cNvSpPr>
          <p:nvPr>
            <p:ph type="title" idx="4294967295"/>
          </p:nvPr>
        </p:nvSpPr>
        <p:spPr>
          <a:xfrm>
            <a:off x="2032000" y="995731"/>
            <a:ext cx="6234282" cy="523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200" b="0" i="0" u="none" strike="noStrike" kern="1200" cap="none" spc="0" normalizeH="0" baseline="0" noProof="0">
                <a:ln>
                  <a:noFill/>
                </a:ln>
                <a:solidFill>
                  <a:srgbClr val="44237D"/>
                </a:solidFill>
                <a:effectLst/>
                <a:uLnTx/>
                <a:uFillTx/>
                <a:latin typeface="Poppins" panose="00000500000000000000" pitchFamily="2" charset="0"/>
                <a:ea typeface="+mj-ea"/>
                <a:cs typeface="Poppins" panose="00000500000000000000" pitchFamily="2" charset="0"/>
              </a:rPr>
              <a:t>Choose</a:t>
            </a:r>
          </a:p>
        </p:txBody>
      </p:sp>
      <p:pic>
        <p:nvPicPr>
          <p:cNvPr id="6" name="Picture 5">
            <a:extLst>
              <a:ext uri="{FF2B5EF4-FFF2-40B4-BE49-F238E27FC236}">
                <a16:creationId xmlns:a16="http://schemas.microsoft.com/office/drawing/2014/main" id="{D896C296-7979-3A44-B709-9EC6F0825B95}"/>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084095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graphicFrame>
        <p:nvGraphicFramePr>
          <p:cNvPr id="7" name="Table 8">
            <a:extLst>
              <a:ext uri="{FF2B5EF4-FFF2-40B4-BE49-F238E27FC236}">
                <a16:creationId xmlns:a16="http://schemas.microsoft.com/office/drawing/2014/main" id="{A8B38699-E323-40CA-87C1-A6B9EED53295}"/>
              </a:ext>
            </a:extLst>
          </p:cNvPr>
          <p:cNvGraphicFramePr>
            <a:graphicFrameLocks noGrp="1"/>
          </p:cNvGraphicFramePr>
          <p:nvPr userDrawn="1">
            <p:extLst>
              <p:ext uri="{D42A27DB-BD31-4B8C-83A1-F6EECF244321}">
                <p14:modId xmlns:p14="http://schemas.microsoft.com/office/powerpoint/2010/main" val="1548019137"/>
              </p:ext>
            </p:extLst>
          </p:nvPr>
        </p:nvGraphicFramePr>
        <p:xfrm>
          <a:off x="1828800" y="2049338"/>
          <a:ext cx="8127999" cy="2085786"/>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530733245"/>
                    </a:ext>
                  </a:extLst>
                </a:gridCol>
                <a:gridCol w="2709333">
                  <a:extLst>
                    <a:ext uri="{9D8B030D-6E8A-4147-A177-3AD203B41FA5}">
                      <a16:colId xmlns:a16="http://schemas.microsoft.com/office/drawing/2014/main" val="2929008401"/>
                    </a:ext>
                  </a:extLst>
                </a:gridCol>
                <a:gridCol w="2709333">
                  <a:extLst>
                    <a:ext uri="{9D8B030D-6E8A-4147-A177-3AD203B41FA5}">
                      <a16:colId xmlns:a16="http://schemas.microsoft.com/office/drawing/2014/main" val="2145752048"/>
                    </a:ext>
                  </a:extLst>
                </a:gridCol>
              </a:tblGrid>
              <a:tr h="2085786">
                <a:tc>
                  <a:txBody>
                    <a:bodyPr/>
                    <a:lstStyle/>
                    <a:p>
                      <a:r>
                        <a:rPr lang="en-CA" sz="2000" b="1" dirty="0">
                          <a:solidFill>
                            <a:srgbClr val="277F34"/>
                          </a:solidFill>
                          <a:latin typeface="Arial" panose="020B0604020202020204" pitchFamily="34" charset="0"/>
                          <a:ea typeface="Roboto" pitchFamily="2" charset="0"/>
                          <a:cs typeface="Arial" panose="020B0604020202020204" pitchFamily="34" charset="0"/>
                        </a:rPr>
                        <a:t>C</a:t>
                      </a:r>
                    </a:p>
                    <a:p>
                      <a:pPr marL="0" indent="0">
                        <a:buFont typeface="Arial" panose="020B0604020202020204" pitchFamily="34" charset="0"/>
                        <a:buNone/>
                      </a:pPr>
                      <a:r>
                        <a:rPr lang="en-CA" sz="1800" b="0" i="0" kern="120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t>content</a:t>
                      </a:r>
                      <a:r>
                        <a:rPr lang="en-CA" sz="1800" b="0" kern="1200" dirty="0">
                          <a:solidFill>
                            <a:schemeClr val="tx1"/>
                          </a:solidFill>
                          <a:effectLst/>
                          <a:latin typeface="Arial" panose="020B0604020202020204" pitchFamily="34" charset="0"/>
                          <a:ea typeface="Roboto" pitchFamily="2" charset="0"/>
                          <a:cs typeface="Arial" panose="020B0604020202020204" pitchFamily="34" charset="0"/>
                        </a:rPr>
                        <a:t>.</a:t>
                      </a:r>
                      <a:endParaRPr lang="en-CA" dirty="0">
                        <a:solidFill>
                          <a:schemeClr val="tx1">
                            <a:lumMod val="75000"/>
                            <a:lumOff val="25000"/>
                          </a:schemeClr>
                        </a:solidFill>
                        <a:latin typeface="Arial" panose="020B0604020202020204" pitchFamily="34" charset="0"/>
                        <a:ea typeface="Roboto" pitchFamily="2" charset="0"/>
                        <a:cs typeface="Arial" panose="020B0604020202020204" pitchFamily="34" charset="0"/>
                      </a:endParaRPr>
                    </a:p>
                  </a:txBody>
                  <a:tcP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20000"/>
                      </a:srgbClr>
                    </a:solidFill>
                  </a:tcPr>
                </a:tc>
                <a:tc>
                  <a:txBody>
                    <a:bodyPr/>
                    <a:lstStyle/>
                    <a:p>
                      <a:r>
                        <a:rPr lang="en-CA" sz="1800" dirty="0">
                          <a:solidFill>
                            <a:srgbClr val="0071BB"/>
                          </a:solidFill>
                          <a:latin typeface="Arial" panose="020B0604020202020204" pitchFamily="34" charset="0"/>
                          <a:ea typeface="Roboto" pitchFamily="2" charset="0"/>
                          <a:cs typeface="Arial" panose="020B0604020202020204" pitchFamily="34" charset="0"/>
                        </a:rPr>
                        <a:t>B</a:t>
                      </a:r>
                    </a:p>
                    <a:p>
                      <a:r>
                        <a:rPr lang="en-CA" sz="1800" b="0" i="0" kern="120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t>content.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b="1" dirty="0">
                          <a:solidFill>
                            <a:srgbClr val="44237D"/>
                          </a:solidFill>
                          <a:latin typeface="Arial" panose="020B0604020202020204" pitchFamily="34" charset="0"/>
                          <a:ea typeface="Roboto" pitchFamily="2" charset="0"/>
                          <a:cs typeface="Arial" panose="020B0604020202020204" pitchFamily="34" charset="0"/>
                        </a:rPr>
                        <a:t>D</a:t>
                      </a:r>
                    </a:p>
                    <a:p>
                      <a:r>
                        <a:rPr lang="en-CA" sz="1800" b="0" i="0" kern="1200" dirty="0">
                          <a:solidFill>
                            <a:schemeClr val="tx1">
                              <a:lumMod val="75000"/>
                              <a:lumOff val="25000"/>
                            </a:schemeClr>
                          </a:solidFill>
                          <a:effectLst/>
                          <a:latin typeface="Arial" panose="020B0604020202020204" pitchFamily="34" charset="0"/>
                          <a:ea typeface="Roboto" pitchFamily="2" charset="0"/>
                          <a:cs typeface="Arial" panose="020B0604020202020204" pitchFamily="34" charset="0"/>
                        </a:rPr>
                        <a:t>content</a:t>
                      </a:r>
                    </a:p>
                  </a:txBody>
                  <a:tcPr>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20000"/>
                      </a:srgbClr>
                    </a:solidFill>
                  </a:tcPr>
                </a:tc>
                <a:extLst>
                  <a:ext uri="{0D108BD9-81ED-4DB2-BD59-A6C34878D82A}">
                    <a16:rowId xmlns:a16="http://schemas.microsoft.com/office/drawing/2014/main" val="4122272445"/>
                  </a:ext>
                </a:extLst>
              </a:tr>
            </a:tbl>
          </a:graphicData>
        </a:graphic>
      </p:graphicFrame>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12" name="Title 1">
            <a:extLst>
              <a:ext uri="{FF2B5EF4-FFF2-40B4-BE49-F238E27FC236}">
                <a16:creationId xmlns:a16="http://schemas.microsoft.com/office/drawing/2014/main" id="{E6DA88D2-A7F8-4431-968A-D60B344095A1}"/>
              </a:ext>
            </a:extLst>
          </p:cNvPr>
          <p:cNvSpPr txBox="1">
            <a:spLocks noGrp="1"/>
          </p:cNvSpPr>
          <p:nvPr>
            <p:ph type="title" idx="4294967295" hasCustomPrompt="1"/>
          </p:nvPr>
        </p:nvSpPr>
        <p:spPr>
          <a:xfrm>
            <a:off x="1828800" y="1155529"/>
            <a:ext cx="6234282" cy="523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200" b="0" i="0" u="none" strike="noStrike" kern="1200" cap="none" spc="0" normalizeH="0" baseline="0" noProof="0">
                <a:ln>
                  <a:noFill/>
                </a:ln>
                <a:solidFill>
                  <a:srgbClr val="44237D"/>
                </a:solidFill>
                <a:effectLst/>
                <a:uLnTx/>
                <a:uFillTx/>
                <a:latin typeface="Poppins" panose="00000500000000000000" pitchFamily="2" charset="0"/>
                <a:ea typeface="+mj-ea"/>
                <a:cs typeface="Poppins" panose="00000500000000000000" pitchFamily="2" charset="0"/>
              </a:rPr>
              <a:t>Choose</a:t>
            </a:r>
          </a:p>
        </p:txBody>
      </p:sp>
      <p:pic>
        <p:nvPicPr>
          <p:cNvPr id="6" name="Picture 5">
            <a:extLst>
              <a:ext uri="{FF2B5EF4-FFF2-40B4-BE49-F238E27FC236}">
                <a16:creationId xmlns:a16="http://schemas.microsoft.com/office/drawing/2014/main" id="{B5EA7578-C7B2-2683-E1DC-FF706153DB69}"/>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8741692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6" name="Picture 5">
            <a:extLst>
              <a:ext uri="{FF2B5EF4-FFF2-40B4-BE49-F238E27FC236}">
                <a16:creationId xmlns:a16="http://schemas.microsoft.com/office/drawing/2014/main" id="{D8D66CCB-3625-42DC-9C89-D844838ADD2D}"/>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121610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31660"/>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5731"/>
            <a:ext cx="10515600" cy="825547"/>
          </a:xfrm>
        </p:spPr>
        <p:txBody>
          <a:bodyPr vert="horz" lIns="91440" tIns="45720" rIns="91440" bIns="45720" rtlCol="0" anchor="ctr">
            <a:normAutofit/>
          </a:bodyPr>
          <a:lstStyle>
            <a:lvl1pPr>
              <a:defRPr lang="en-CA" sz="4000" b="1" dirty="0">
                <a:solidFill>
                  <a:srgbClr val="298032"/>
                </a:solidFill>
                <a:latin typeface="Arial" panose="020B0604020202020204" pitchFamily="34" charset="0"/>
                <a:cs typeface="Arial" panose="020B0604020202020204" pitchFamily="34" charset="0"/>
              </a:defRPr>
            </a:lvl1pPr>
          </a:lstStyle>
          <a:p>
            <a:pPr lvl="0"/>
            <a:r>
              <a:rPr lang="en-US"/>
              <a:t>Click to edit Master title style</a:t>
            </a:r>
            <a:endParaRPr lang="en-CA"/>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a:t>Click to edit Master text styles</a:t>
            </a:r>
          </a:p>
        </p:txBody>
      </p:sp>
      <p:pic>
        <p:nvPicPr>
          <p:cNvPr id="8" name="Picture 7">
            <a:extLst>
              <a:ext uri="{FF2B5EF4-FFF2-40B4-BE49-F238E27FC236}">
                <a16:creationId xmlns:a16="http://schemas.microsoft.com/office/drawing/2014/main" id="{4B410AB2-2201-EDC9-C145-3BBA09CF66BF}"/>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2492221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430174"/>
            <a:ext cx="1988596" cy="427825"/>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254651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488346"/>
            <a:ext cx="10515600" cy="825547"/>
          </a:xfrm>
        </p:spPr>
        <p:txBody>
          <a:bodyPr vert="horz" lIns="91440" tIns="45720" rIns="91440" bIns="45720" rtlCol="0" anchor="ctr">
            <a:normAutofit/>
          </a:bodyPr>
          <a:lstStyle>
            <a:lvl1pPr>
              <a:defRPr lang="en-CA" sz="4000" b="1" dirty="0">
                <a:solidFill>
                  <a:srgbClr val="298032"/>
                </a:solidFill>
                <a:latin typeface="Arial" panose="020B0604020202020204" pitchFamily="34" charset="0"/>
                <a:cs typeface="Arial" panose="020B0604020202020204" pitchFamily="34" charset="0"/>
              </a:defRPr>
            </a:lvl1pPr>
          </a:lstStyle>
          <a:p>
            <a:pPr lvl="0"/>
            <a:r>
              <a:rPr lang="en-US"/>
              <a:t>Click to edit Master title style</a:t>
            </a:r>
            <a:endParaRPr lang="en-CA"/>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a:t>Click to edit Master text styles</a:t>
            </a:r>
          </a:p>
        </p:txBody>
      </p:sp>
      <p:pic>
        <p:nvPicPr>
          <p:cNvPr id="8" name="Picture 7">
            <a:extLst>
              <a:ext uri="{FF2B5EF4-FFF2-40B4-BE49-F238E27FC236}">
                <a16:creationId xmlns:a16="http://schemas.microsoft.com/office/drawing/2014/main" id="{46B6FB91-F283-A334-4787-E16661754144}"/>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72161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7894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9606"/>
            <a:ext cx="11096987" cy="825547"/>
          </a:xfrm>
        </p:spPr>
        <p:txBody>
          <a:bodyPr vert="horz" lIns="91440" tIns="45720" rIns="91440" bIns="45720" rtlCol="0" anchor="ctr">
            <a:normAutofit/>
          </a:bodyPr>
          <a:lstStyle>
            <a:lvl1pPr>
              <a:defRPr lang="en-CA" sz="4000" b="1" dirty="0">
                <a:solidFill>
                  <a:srgbClr val="298032"/>
                </a:solidFill>
                <a:latin typeface="Arial" panose="020B0604020202020204" pitchFamily="34" charset="0"/>
                <a:cs typeface="Arial" panose="020B0604020202020204" pitchFamily="34" charset="0"/>
              </a:defRPr>
            </a:lvl1pPr>
          </a:lstStyle>
          <a:p>
            <a:pPr lvl="0"/>
            <a:r>
              <a:rPr lang="en-US"/>
              <a:t>Click to edit Master title style</a:t>
            </a:r>
            <a:endParaRPr lang="en-CA"/>
          </a:p>
        </p:txBody>
      </p:sp>
      <p:pic>
        <p:nvPicPr>
          <p:cNvPr id="7" name="Picture 6">
            <a:extLst>
              <a:ext uri="{FF2B5EF4-FFF2-40B4-BE49-F238E27FC236}">
                <a16:creationId xmlns:a16="http://schemas.microsoft.com/office/drawing/2014/main" id="{1320C918-79EB-E6B1-6EC7-8F92D990D121}"/>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5416758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66362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849296"/>
            <a:ext cx="11096987" cy="814329"/>
          </a:xfrm>
        </p:spPr>
        <p:txBody>
          <a:bodyPr vert="horz" lIns="91440" tIns="45720" rIns="91440" bIns="45720" rtlCol="0" anchor="ctr">
            <a:normAutofit/>
          </a:bodyPr>
          <a:lstStyle>
            <a:lvl1pPr>
              <a:defRPr lang="en-CA" sz="4000" b="1">
                <a:solidFill>
                  <a:srgbClr val="298032"/>
                </a:solidFill>
                <a:latin typeface="Arial" panose="020B0604020202020204" pitchFamily="34" charset="0"/>
                <a:cs typeface="Arial" panose="020B0604020202020204" pitchFamily="34" charset="0"/>
              </a:defRPr>
            </a:lvl1pPr>
          </a:lstStyle>
          <a:p>
            <a:pPr lvl="0"/>
            <a:r>
              <a:rPr lang="en-US"/>
              <a:t>Click to edit Master title style</a:t>
            </a:r>
            <a:endParaRPr lang="en-CA"/>
          </a:p>
        </p:txBody>
      </p:sp>
      <p:pic>
        <p:nvPicPr>
          <p:cNvPr id="7" name="Picture 6">
            <a:extLst>
              <a:ext uri="{FF2B5EF4-FFF2-40B4-BE49-F238E27FC236}">
                <a16:creationId xmlns:a16="http://schemas.microsoft.com/office/drawing/2014/main" id="{D8884535-EACE-C22C-50F3-E333083F3366}"/>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15518964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3665868"/>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198384"/>
            <a:ext cx="11096986" cy="2234862"/>
          </a:xfrm>
        </p:spPr>
        <p:txBody>
          <a:bodyPr vert="horz" lIns="91440" tIns="45720" rIns="91440" bIns="45720" rtlCol="0">
            <a:normAutofit/>
          </a:bodyPr>
          <a:lstStyle>
            <a:lvl1pPr marL="0" indent="0" algn="ctr">
              <a:buNone/>
              <a:defRPr lang="en-CA" sz="2800" dirty="0">
                <a:latin typeface="Arial" panose="020B0604020202020204" pitchFamily="34" charset="0"/>
                <a:ea typeface="Roboto" pitchFamily="2" charset="0"/>
                <a:cs typeface="Arial" panose="020B0604020202020204" pitchFamily="34" charset="0"/>
              </a:defRPr>
            </a:lvl1pPr>
          </a:lstStyle>
          <a:p>
            <a:pPr marL="228600" lvl="0" indent="-228600">
              <a:spcBef>
                <a:spcPts val="1000"/>
              </a:spcBef>
              <a:buFont typeface="Arial" panose="020B0604020202020204" pitchFamily="34" charset="0"/>
              <a:buChar char="•"/>
            </a:pPr>
            <a:r>
              <a:rPr lang="en-US"/>
              <a:t>Click to edit Master title style</a:t>
            </a:r>
            <a:endParaRPr lang="en-CA"/>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11096986" cy="1607479"/>
          </a:xfrm>
        </p:spPr>
        <p:txBody>
          <a:bodyPr/>
          <a:lstStyle>
            <a:lvl1pPr algn="ctr">
              <a:defRPr>
                <a:latin typeface="Arial" panose="020B0604020202020204" pitchFamily="34" charset="0"/>
                <a:ea typeface="Roboto" pitchFamily="2" charset="0"/>
                <a:cs typeface="Arial" panose="020B0604020202020204" pitchFamily="34" charset="0"/>
              </a:defRPr>
            </a:lvl1pPr>
          </a:lstStyle>
          <a:p>
            <a:pPr lvl="0"/>
            <a:r>
              <a:rPr lang="en-US"/>
              <a:t>Click to edit Master text styles</a:t>
            </a:r>
          </a:p>
        </p:txBody>
      </p:sp>
      <p:pic>
        <p:nvPicPr>
          <p:cNvPr id="8" name="Picture 7">
            <a:extLst>
              <a:ext uri="{FF2B5EF4-FFF2-40B4-BE49-F238E27FC236}">
                <a16:creationId xmlns:a16="http://schemas.microsoft.com/office/drawing/2014/main" id="{BAA242FB-BCB4-9EF0-A9D4-7FC252FFB171}"/>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2117500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12192000" cy="6858000"/>
          </a:xfrm>
          <a:prstGeom prst="rect">
            <a:avLst/>
          </a:prstGeom>
          <a:gradFill flip="none" rotWithShape="1">
            <a:gsLst>
              <a:gs pos="57000">
                <a:srgbClr val="0075B5"/>
              </a:gs>
              <a:gs pos="0">
                <a:srgbClr val="3BA950"/>
              </a:gs>
            </a:gsLst>
            <a:lin ang="108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b="1" dirty="0">
              <a:latin typeface="Arial" panose="020B0604020202020204" pitchFamily="34" charset="0"/>
              <a:cs typeface="Arial" panose="020B0604020202020204" pitchFamily="34" charset="0"/>
            </a:endParaRPr>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CA"/>
          </a:p>
        </p:txBody>
      </p:sp>
    </p:spTree>
    <p:extLst>
      <p:ext uri="{BB962C8B-B14F-4D97-AF65-F5344CB8AC3E}">
        <p14:creationId xmlns:p14="http://schemas.microsoft.com/office/powerpoint/2010/main" val="34965529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DD401B-4874-6C5C-0D65-DBE8945E65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86612" y="5697269"/>
            <a:ext cx="8605388" cy="1026741"/>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273263" y="1801576"/>
            <a:ext cx="3034873" cy="1325563"/>
          </a:xfrm>
        </p:spPr>
        <p:txBody>
          <a:bodyPr vert="horz" lIns="91440" tIns="45720" rIns="91440" bIns="45720" rtlCol="0" anchor="ctr">
            <a:normAutofit/>
          </a:bodyPr>
          <a:lstStyle>
            <a:lvl1pPr>
              <a:defRPr lang="en-CA" b="1" dirty="0">
                <a:solidFill>
                  <a:schemeClr val="bg1"/>
                </a:solidFill>
                <a:latin typeface="Arial" panose="020B0604020202020204" pitchFamily="34" charset="0"/>
                <a:cs typeface="Arial" panose="020B0604020202020204" pitchFamily="34" charset="0"/>
              </a:defRPr>
            </a:lvl1pPr>
          </a:lstStyle>
          <a:p>
            <a:pPr lvl="0"/>
            <a:r>
              <a:rPr lang="en-US"/>
              <a:t>Click to edit Master title style</a:t>
            </a:r>
            <a:endParaRPr lang="en-CA"/>
          </a:p>
        </p:txBody>
      </p:sp>
      <p:pic>
        <p:nvPicPr>
          <p:cNvPr id="8" name="Picture 7" descr="Graphical user interface, text&#10;&#10;Description automatically generated">
            <a:extLst>
              <a:ext uri="{FF2B5EF4-FFF2-40B4-BE49-F238E27FC236}">
                <a16:creationId xmlns:a16="http://schemas.microsoft.com/office/drawing/2014/main" id="{D4D4973C-776E-4E59-98F6-24406C8AF84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Tree>
    <p:extLst>
      <p:ext uri="{BB962C8B-B14F-4D97-AF65-F5344CB8AC3E}">
        <p14:creationId xmlns:p14="http://schemas.microsoft.com/office/powerpoint/2010/main" val="26453230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Picture 2" descr="A black background with green and purple text&#10;&#10;Description automatically generated">
            <a:extLst>
              <a:ext uri="{FF2B5EF4-FFF2-40B4-BE49-F238E27FC236}">
                <a16:creationId xmlns:a16="http://schemas.microsoft.com/office/drawing/2014/main" id="{E1A2E27A-049E-384E-4161-AC59E2E44B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77489" y="6519924"/>
            <a:ext cx="1802380" cy="249588"/>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3854663" y="240632"/>
            <a:ext cx="8102386" cy="3015331"/>
          </a:xfrm>
        </p:spPr>
        <p:txBody>
          <a:bodyPr/>
          <a:lstStyle>
            <a:lvl1pPr>
              <a:defRPr>
                <a:latin typeface="Roboto" pitchFamily="2" charset="0"/>
                <a:ea typeface="Roboto" pitchFamily="2" charset="0"/>
                <a:cs typeface="Poppins" panose="00000500000000000000" pitchFamily="2" charset="0"/>
              </a:defRPr>
            </a:lvl1pPr>
            <a:lvl2pPr>
              <a:defRPr>
                <a:latin typeface="Roboto" pitchFamily="2" charset="0"/>
                <a:ea typeface="Roboto" pitchFamily="2" charset="0"/>
                <a:cs typeface="Poppins" panose="00000500000000000000" pitchFamily="2" charset="0"/>
              </a:defRPr>
            </a:lvl2pPr>
            <a:lvl3pPr>
              <a:defRPr>
                <a:latin typeface="Roboto" pitchFamily="2" charset="0"/>
                <a:ea typeface="Roboto" pitchFamily="2" charset="0"/>
                <a:cs typeface="Poppins" panose="00000500000000000000" pitchFamily="2" charset="0"/>
              </a:defRPr>
            </a:lvl3pPr>
            <a:lvl4pPr>
              <a:defRPr>
                <a:latin typeface="Roboto" pitchFamily="2" charset="0"/>
                <a:ea typeface="Roboto" pitchFamily="2" charset="0"/>
                <a:cs typeface="Poppins" panose="00000500000000000000" pitchFamily="2" charset="0"/>
              </a:defRPr>
            </a:lvl4pPr>
            <a:lvl5pPr>
              <a:defRPr>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vert="horz" lIns="91440" tIns="45720" rIns="91440" bIns="45720" rtlCol="0" anchor="ctr">
            <a:normAutofit/>
          </a:bodyPr>
          <a:lstStyle>
            <a:lvl1pPr>
              <a:defRPr lang="en-CA" b="1" dirty="0">
                <a:solidFill>
                  <a:schemeClr val="bg1"/>
                </a:solidFill>
                <a:latin typeface="Arial" panose="020B0604020202020204" pitchFamily="34" charset="0"/>
                <a:cs typeface="Arial" panose="020B0604020202020204" pitchFamily="34" charset="0"/>
              </a:defRPr>
            </a:lvl1pPr>
          </a:lstStyle>
          <a:p>
            <a:pPr lvl="0"/>
            <a:r>
              <a:rPr lang="en-US"/>
              <a:t>Click to edit Master title style</a:t>
            </a:r>
            <a:endParaRPr lang="en-CA"/>
          </a:p>
        </p:txBody>
      </p:sp>
    </p:spTree>
    <p:extLst>
      <p:ext uri="{BB962C8B-B14F-4D97-AF65-F5344CB8AC3E}">
        <p14:creationId xmlns:p14="http://schemas.microsoft.com/office/powerpoint/2010/main" val="37305184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vert="horz" lIns="91440" tIns="45720" rIns="91440" bIns="45720" rtlCol="0" anchor="ctr">
            <a:normAutofit/>
          </a:bodyPr>
          <a:lstStyle>
            <a:lvl1pPr>
              <a:defRPr lang="en-CA" b="1" dirty="0">
                <a:solidFill>
                  <a:schemeClr val="bg1"/>
                </a:solidFill>
                <a:latin typeface="Arial" panose="020B0604020202020204" pitchFamily="34" charset="0"/>
                <a:cs typeface="Arial" panose="020B0604020202020204" pitchFamily="34" charset="0"/>
              </a:defRPr>
            </a:lvl1pPr>
          </a:lstStyle>
          <a:p>
            <a:pPr lvl="0"/>
            <a:r>
              <a:rPr lang="en-US"/>
              <a:t>Click to edit Master title style</a:t>
            </a:r>
            <a:endParaRPr lang="en-CA"/>
          </a:p>
        </p:txBody>
      </p:sp>
      <p:sp>
        <p:nvSpPr>
          <p:cNvPr id="3" name="Picture Placeholder 2">
            <a:extLst>
              <a:ext uri="{FF2B5EF4-FFF2-40B4-BE49-F238E27FC236}">
                <a16:creationId xmlns:a16="http://schemas.microsoft.com/office/drawing/2014/main" id="{17C2B656-01C8-40AB-91ED-920E8D43C6A7}"/>
              </a:ext>
            </a:extLst>
          </p:cNvPr>
          <p:cNvSpPr>
            <a:spLocks noGrp="1"/>
          </p:cNvSpPr>
          <p:nvPr>
            <p:ph type="pic" sz="quarter" idx="10"/>
          </p:nvPr>
        </p:nvSpPr>
        <p:spPr>
          <a:xfrm>
            <a:off x="3581400" y="0"/>
            <a:ext cx="8610600" cy="6858000"/>
          </a:xfrm>
        </p:spPr>
        <p:txBody>
          <a:bodyPr/>
          <a:lstStyle/>
          <a:p>
            <a:endParaRPr lang="en-CA" dirty="0"/>
          </a:p>
        </p:txBody>
      </p:sp>
    </p:spTree>
    <p:extLst>
      <p:ext uri="{BB962C8B-B14F-4D97-AF65-F5344CB8AC3E}">
        <p14:creationId xmlns:p14="http://schemas.microsoft.com/office/powerpoint/2010/main" val="24482028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9" name="Picture 8" descr="Graphical user interface, text&#10;&#10;Description automatically generated">
            <a:extLst>
              <a:ext uri="{FF2B5EF4-FFF2-40B4-BE49-F238E27FC236}">
                <a16:creationId xmlns:a16="http://schemas.microsoft.com/office/drawing/2014/main" id="{2001BE38-04CD-4164-92EB-AC0F97D704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itle 1">
            <a:extLst>
              <a:ext uri="{FF2B5EF4-FFF2-40B4-BE49-F238E27FC236}">
                <a16:creationId xmlns:a16="http://schemas.microsoft.com/office/drawing/2014/main" id="{2074D08A-1F34-4F3F-8BF2-008D81E9BADE}"/>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CA"/>
          </a:p>
        </p:txBody>
      </p:sp>
      <p:pic>
        <p:nvPicPr>
          <p:cNvPr id="5" name="Picture 4">
            <a:extLst>
              <a:ext uri="{FF2B5EF4-FFF2-40B4-BE49-F238E27FC236}">
                <a16:creationId xmlns:a16="http://schemas.microsoft.com/office/drawing/2014/main" id="{897022E8-3698-3FF0-94EE-6B0C5FD9EE9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86612" y="5697269"/>
            <a:ext cx="8605388" cy="1026741"/>
          </a:xfrm>
          <a:prstGeom prst="rect">
            <a:avLst/>
          </a:prstGeom>
        </p:spPr>
      </p:pic>
    </p:spTree>
    <p:extLst>
      <p:ext uri="{BB962C8B-B14F-4D97-AF65-F5344CB8AC3E}">
        <p14:creationId xmlns:p14="http://schemas.microsoft.com/office/powerpoint/2010/main" val="3908825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235285" y="1168767"/>
            <a:ext cx="11722100" cy="1784623"/>
          </a:xfrm>
        </p:spPr>
        <p:txBody>
          <a:bodyPr/>
          <a:lstStyle>
            <a:lvl1pPr marL="0" indent="0" algn="ctr">
              <a:buNone/>
              <a:defRPr>
                <a:latin typeface="Arial" panose="020B0604020202020204" pitchFamily="34" charset="0"/>
                <a:ea typeface="Roboto" pitchFamily="2" charset="0"/>
                <a:cs typeface="Arial" panose="020B0604020202020204" pitchFamily="34" charset="0"/>
              </a:defRPr>
            </a:lvl1pPr>
            <a:lvl2pPr marL="457200" indent="0" algn="ctr">
              <a:buNone/>
              <a:defRPr>
                <a:latin typeface="Arial" panose="020B0604020202020204" pitchFamily="34" charset="0"/>
                <a:ea typeface="Roboto" pitchFamily="2" charset="0"/>
                <a:cs typeface="Arial" panose="020B0604020202020204" pitchFamily="34" charset="0"/>
              </a:defRPr>
            </a:lvl2pPr>
            <a:lvl3pPr marL="914400" indent="0" algn="ctr">
              <a:buNone/>
              <a:defRPr>
                <a:latin typeface="Arial" panose="020B0604020202020204" pitchFamily="34" charset="0"/>
                <a:ea typeface="Roboto" pitchFamily="2" charset="0"/>
                <a:cs typeface="Arial" panose="020B0604020202020204" pitchFamily="34" charset="0"/>
              </a:defRPr>
            </a:lvl3pPr>
            <a:lvl4pPr marL="1371600" indent="0" algn="ctr">
              <a:buNone/>
              <a:defRPr>
                <a:latin typeface="Arial" panose="020B0604020202020204" pitchFamily="34" charset="0"/>
                <a:ea typeface="Roboto" pitchFamily="2" charset="0"/>
                <a:cs typeface="Arial" panose="020B0604020202020204" pitchFamily="34" charset="0"/>
              </a:defRPr>
            </a:lvl4pPr>
            <a:lvl5pPr marL="1828800" indent="0" algn="ctr">
              <a:buNone/>
              <a:defRPr>
                <a:latin typeface="Arial" panose="020B0604020202020204" pitchFamily="34" charset="0"/>
                <a:ea typeface="Roboto"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Rounded Corners 5">
            <a:extLst>
              <a:ext uri="{FF2B5EF4-FFF2-40B4-BE49-F238E27FC236}">
                <a16:creationId xmlns:a16="http://schemas.microsoft.com/office/drawing/2014/main" id="{A726D82F-A308-44DD-8CEA-83893004B0A9}"/>
              </a:ext>
            </a:extLst>
          </p:cNvPr>
          <p:cNvSpPr/>
          <p:nvPr userDrawn="1"/>
        </p:nvSpPr>
        <p:spPr>
          <a:xfrm>
            <a:off x="234615" y="3429000"/>
            <a:ext cx="5668880" cy="3237018"/>
          </a:xfrm>
          <a:prstGeom prst="roundRect">
            <a:avLst/>
          </a:prstGeom>
          <a:gradFill>
            <a:gsLst>
              <a:gs pos="100000">
                <a:srgbClr val="0075B5"/>
              </a:gs>
              <a:gs pos="0">
                <a:srgbClr val="0071BB">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indent="0" algn="ctr" fontAlgn="base">
              <a:lnSpc>
                <a:spcPct val="100000"/>
              </a:lnSpc>
              <a:spcBef>
                <a:spcPts val="0"/>
              </a:spcBef>
              <a:spcAft>
                <a:spcPts val="1200"/>
              </a:spcAft>
              <a:buNone/>
            </a:pPr>
            <a:r>
              <a:rPr lang="en-CA" sz="2400" b="1" dirty="0">
                <a:solidFill>
                  <a:schemeClr val="bg1"/>
                </a:solidFill>
                <a:latin typeface="Arial" panose="020B0604020202020204" pitchFamily="34" charset="0"/>
                <a:ea typeface="Roboto" pitchFamily="2" charset="0"/>
                <a:cs typeface="Arial" panose="020B0604020202020204" pitchFamily="34" charset="0"/>
              </a:rPr>
              <a:t>Possible Unhelpful Thoughts</a:t>
            </a:r>
          </a:p>
        </p:txBody>
      </p:sp>
      <p:sp>
        <p:nvSpPr>
          <p:cNvPr id="7" name="Rectangle: Rounded Corners 6">
            <a:extLst>
              <a:ext uri="{FF2B5EF4-FFF2-40B4-BE49-F238E27FC236}">
                <a16:creationId xmlns:a16="http://schemas.microsoft.com/office/drawing/2014/main" id="{C721FEC3-F4A7-4084-8C21-BF307DF3A5C1}"/>
              </a:ext>
            </a:extLst>
          </p:cNvPr>
          <p:cNvSpPr/>
          <p:nvPr userDrawn="1"/>
        </p:nvSpPr>
        <p:spPr>
          <a:xfrm>
            <a:off x="6288505" y="3429000"/>
            <a:ext cx="5668880" cy="3237018"/>
          </a:xfrm>
          <a:prstGeom prst="roundRect">
            <a:avLst/>
          </a:prstGeom>
          <a:gradFill>
            <a:gsLst>
              <a:gs pos="100000">
                <a:srgbClr val="3BA950"/>
              </a:gs>
              <a:gs pos="0">
                <a:srgbClr val="3BA950">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indent="0" algn="ctr" fontAlgn="base">
              <a:lnSpc>
                <a:spcPct val="100000"/>
              </a:lnSpc>
              <a:spcBef>
                <a:spcPts val="0"/>
              </a:spcBef>
              <a:spcAft>
                <a:spcPts val="1200"/>
              </a:spcAft>
              <a:buNone/>
            </a:pPr>
            <a:r>
              <a:rPr lang="en-CA" sz="2400" b="1" dirty="0">
                <a:solidFill>
                  <a:schemeClr val="bg1"/>
                </a:solidFill>
                <a:latin typeface="Arial" panose="020B0604020202020204" pitchFamily="34" charset="0"/>
                <a:ea typeface="Roboto" pitchFamily="2" charset="0"/>
                <a:cs typeface="Arial" panose="020B0604020202020204" pitchFamily="34" charset="0"/>
              </a:rPr>
              <a:t>Possible Helpful Thoughts</a:t>
            </a:r>
          </a:p>
        </p:txBody>
      </p:sp>
      <p:cxnSp>
        <p:nvCxnSpPr>
          <p:cNvPr id="8" name="Straight Connector 7">
            <a:extLst>
              <a:ext uri="{FF2B5EF4-FFF2-40B4-BE49-F238E27FC236}">
                <a16:creationId xmlns:a16="http://schemas.microsoft.com/office/drawing/2014/main" id="{198D9788-FDEB-4F6B-909C-2CFAE1B06A9B}"/>
              </a:ext>
            </a:extLst>
          </p:cNvPr>
          <p:cNvCxnSpPr/>
          <p:nvPr userDrawn="1"/>
        </p:nvCxnSpPr>
        <p:spPr>
          <a:xfrm>
            <a:off x="1026695" y="3255963"/>
            <a:ext cx="9753600"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048B726B-1D69-4BD1-BBE6-E2F53732B6BF}"/>
              </a:ext>
            </a:extLst>
          </p:cNvPr>
          <p:cNvSpPr>
            <a:spLocks noGrp="1"/>
          </p:cNvSpPr>
          <p:nvPr>
            <p:ph type="body" sz="quarter" idx="11"/>
          </p:nvPr>
        </p:nvSpPr>
        <p:spPr>
          <a:xfrm>
            <a:off x="234615" y="4067643"/>
            <a:ext cx="5668880" cy="2598375"/>
          </a:xfrm>
        </p:spPr>
        <p:txBody>
          <a:bodyPr>
            <a:noAutofit/>
          </a:bodyPr>
          <a:lstStyle>
            <a:lvl1pPr marL="177800" indent="-1778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1pPr>
            <a:lvl2pPr marL="8001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2pPr>
            <a:lvl3pPr marL="12573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3pPr>
            <a:lvl4pPr marL="17145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4pPr>
            <a:lvl5pPr marL="21717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5" name="Text Placeholder 10">
            <a:extLst>
              <a:ext uri="{FF2B5EF4-FFF2-40B4-BE49-F238E27FC236}">
                <a16:creationId xmlns:a16="http://schemas.microsoft.com/office/drawing/2014/main" id="{80A54C9B-0E5A-4359-9931-22EBA522F753}"/>
              </a:ext>
            </a:extLst>
          </p:cNvPr>
          <p:cNvSpPr>
            <a:spLocks noGrp="1"/>
          </p:cNvSpPr>
          <p:nvPr>
            <p:ph type="body" sz="quarter" idx="12"/>
          </p:nvPr>
        </p:nvSpPr>
        <p:spPr>
          <a:xfrm>
            <a:off x="6288505" y="4056880"/>
            <a:ext cx="5668880" cy="2598375"/>
          </a:xfrm>
        </p:spPr>
        <p:txBody>
          <a:bodyPr>
            <a:noAutofit/>
          </a:bodyPr>
          <a:lstStyle>
            <a:lvl1pPr marL="177800" indent="-1778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1pPr>
            <a:lvl2pPr marL="8001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2pPr>
            <a:lvl3pPr marL="12573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3pPr>
            <a:lvl4pPr marL="17145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4pPr>
            <a:lvl5pPr marL="21717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4" name="Picture 13">
            <a:extLst>
              <a:ext uri="{FF2B5EF4-FFF2-40B4-BE49-F238E27FC236}">
                <a16:creationId xmlns:a16="http://schemas.microsoft.com/office/drawing/2014/main" id="{79A9FEBD-8298-956E-8DCC-D7E898B8F675}"/>
              </a:ext>
            </a:extLst>
          </p:cNvPr>
          <p:cNvPicPr>
            <a:picLocks noChangeAspect="1"/>
          </p:cNvPicPr>
          <p:nvPr userDrawn="1"/>
        </p:nvPicPr>
        <p:blipFill>
          <a:blip r:embed="rId2"/>
          <a:stretch>
            <a:fillRect/>
          </a:stretch>
        </p:blipFill>
        <p:spPr>
          <a:xfrm>
            <a:off x="0" y="-28397"/>
            <a:ext cx="12192000" cy="1024128"/>
          </a:xfrm>
          <a:prstGeom prst="rect">
            <a:avLst/>
          </a:prstGeom>
        </p:spPr>
      </p:pic>
    </p:spTree>
    <p:extLst>
      <p:ext uri="{BB962C8B-B14F-4D97-AF65-F5344CB8AC3E}">
        <p14:creationId xmlns:p14="http://schemas.microsoft.com/office/powerpoint/2010/main" val="2250922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38E4981A-902D-4119-B7EC-189D5B16A1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7" name="Text Placeholder 3">
            <a:extLst>
              <a:ext uri="{FF2B5EF4-FFF2-40B4-BE49-F238E27FC236}">
                <a16:creationId xmlns:a16="http://schemas.microsoft.com/office/drawing/2014/main" id="{0D1515B1-B1AA-4F83-B899-C8CEEA26C800}"/>
              </a:ext>
            </a:extLst>
          </p:cNvPr>
          <p:cNvSpPr txBox="1">
            <a:spLocks/>
          </p:cNvSpPr>
          <p:nvPr userDrawn="1"/>
        </p:nvSpPr>
        <p:spPr>
          <a:xfrm>
            <a:off x="857916" y="1659294"/>
            <a:ext cx="10476167" cy="1291540"/>
          </a:xfrm>
          <a:prstGeom prst="roundRect">
            <a:avLst/>
          </a:prstGeom>
          <a:gradFill>
            <a:gsLst>
              <a:gs pos="100000">
                <a:srgbClr val="0075B5"/>
              </a:gs>
              <a:gs pos="0">
                <a:srgbClr val="3BA950"/>
              </a:gs>
            </a:gsLst>
            <a:lin ang="10800000" scaled="1"/>
          </a:gradFill>
          <a:ln w="88900" cap="flat" cmpd="dbl" algn="ctr">
            <a:noFill/>
            <a:prstDash val="solid"/>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182880" tIns="91440" rIns="182880" bIns="9144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lnSpc>
                <a:spcPct val="100000"/>
              </a:lnSpc>
              <a:spcBef>
                <a:spcPts val="600"/>
              </a:spcBef>
              <a:buFont typeface="Arial" panose="020B0604020202020204" pitchFamily="34" charset="0"/>
              <a:buNone/>
            </a:pPr>
            <a:endParaRPr lang="en-CA" dirty="0">
              <a:solidFill>
                <a:schemeClr val="tx1">
                  <a:lumMod val="75000"/>
                  <a:lumOff val="25000"/>
                </a:schemeClr>
              </a:solidFill>
              <a:latin typeface="Arial" panose="020B0604020202020204" pitchFamily="34" charset="0"/>
              <a:ea typeface="Roboto" pitchFamily="2" charset="0"/>
              <a:cs typeface="Arial" panose="020B0604020202020204" pitchFamily="34" charset="0"/>
            </a:endParaRPr>
          </a:p>
        </p:txBody>
      </p:sp>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964676" y="1733183"/>
            <a:ext cx="10275083" cy="1140905"/>
          </a:xfrm>
          <a:prstGeom prst="roundRect">
            <a:avLst/>
          </a:prstGeom>
          <a:solidFill>
            <a:schemeClr val="bg1"/>
          </a:solidFill>
          <a:ln>
            <a:noFill/>
          </a:ln>
          <a:effectLst>
            <a:softEdge rad="12700"/>
          </a:effectLst>
        </p:spPr>
        <p:txBody>
          <a:bodyPr vert="horz" lIns="91440" tIns="45720" rIns="91440" bIns="45720" rtlCol="0" anchor="ctr">
            <a:noAutofit/>
          </a:bodyPr>
          <a:lstStyle>
            <a:lvl1pPr marL="0" indent="0" algn="ctr">
              <a:buNone/>
              <a:defRPr lang="en-US" sz="4400" b="1" dirty="0">
                <a:solidFill>
                  <a:srgbClr val="44237D"/>
                </a:solidFill>
                <a:latin typeface="Arial" panose="020B0604020202020204" pitchFamily="34" charset="0"/>
                <a:ea typeface="+mj-ea"/>
                <a:cs typeface="Arial" panose="020B0604020202020204" pitchFamily="34" charset="0"/>
              </a:defRPr>
            </a:lvl1pPr>
            <a:lvl2pPr>
              <a:defRPr lang="en-US" dirty="0"/>
            </a:lvl2pPr>
            <a:lvl3pPr>
              <a:defRPr lang="en-US" dirty="0"/>
            </a:lvl3pPr>
            <a:lvl4pPr>
              <a:defRPr lang="en-US" dirty="0"/>
            </a:lvl4pPr>
            <a:lvl5pPr>
              <a:defRPr lang="en-CA" dirty="0"/>
            </a:lvl5pPr>
          </a:lstStyle>
          <a:p>
            <a:pPr marL="228600" lvl="0" indent="-228600" algn="ctr">
              <a:spcBef>
                <a:spcPct val="0"/>
              </a:spcBef>
            </a:pPr>
            <a:r>
              <a:rPr lang="en-US"/>
              <a:t>Click to edit Master text styles</a:t>
            </a:r>
          </a:p>
        </p:txBody>
      </p:sp>
      <p:sp>
        <p:nvSpPr>
          <p:cNvPr id="3" name="Text Placeholder 2">
            <a:extLst>
              <a:ext uri="{FF2B5EF4-FFF2-40B4-BE49-F238E27FC236}">
                <a16:creationId xmlns:a16="http://schemas.microsoft.com/office/drawing/2014/main" id="{8AAD1FE9-1674-42F9-A36C-C57B3F1C1D3A}"/>
              </a:ext>
            </a:extLst>
          </p:cNvPr>
          <p:cNvSpPr>
            <a:spLocks noGrp="1"/>
          </p:cNvSpPr>
          <p:nvPr>
            <p:ph type="body" sz="quarter" idx="11"/>
          </p:nvPr>
        </p:nvSpPr>
        <p:spPr>
          <a:xfrm>
            <a:off x="533954" y="3717928"/>
            <a:ext cx="11124090" cy="914400"/>
          </a:xfrm>
        </p:spPr>
        <p:txBody>
          <a:bodyPr>
            <a:noAutofit/>
          </a:bodyPr>
          <a:lstStyle>
            <a:lvl1pPr marL="0" indent="0" algn="ctr">
              <a:buNone/>
              <a:defRPr sz="7200" b="1">
                <a:solidFill>
                  <a:schemeClr val="tx1">
                    <a:lumMod val="75000"/>
                    <a:lumOff val="25000"/>
                  </a:schemeClr>
                </a:solidFill>
                <a:latin typeface="Arial" panose="020B0604020202020204" pitchFamily="34" charset="0"/>
                <a:ea typeface="Roboto" pitchFamily="2" charset="0"/>
                <a:cs typeface="Arial" panose="020B0604020202020204" pitchFamily="34" charset="0"/>
              </a:defRPr>
            </a:lvl1pPr>
            <a:lvl2pPr marL="457200" indent="0">
              <a:buNone/>
              <a:defRPr>
                <a:latin typeface="Roboto" pitchFamily="2" charset="0"/>
                <a:ea typeface="Roboto" pitchFamily="2" charset="0"/>
              </a:defRPr>
            </a:lvl2pPr>
            <a:lvl3pPr>
              <a:defRPr>
                <a:latin typeface="Roboto" pitchFamily="2" charset="0"/>
                <a:ea typeface="Roboto" pitchFamily="2" charset="0"/>
              </a:defRPr>
            </a:lvl3pPr>
            <a:lvl4pPr>
              <a:defRPr>
                <a:latin typeface="Roboto" pitchFamily="2" charset="0"/>
                <a:ea typeface="Roboto" pitchFamily="2" charset="0"/>
              </a:defRPr>
            </a:lvl4pPr>
            <a:lvl5pPr>
              <a:defRPr>
                <a:latin typeface="Roboto" pitchFamily="2" charset="0"/>
                <a:ea typeface="Roboto" pitchFamily="2" charset="0"/>
              </a:defRPr>
            </a:lvl5pPr>
          </a:lstStyle>
          <a:p>
            <a:pPr lvl="0"/>
            <a:r>
              <a:rPr lang="en-US"/>
              <a:t>Click to edit Master text styles</a:t>
            </a:r>
          </a:p>
        </p:txBody>
      </p:sp>
      <p:pic>
        <p:nvPicPr>
          <p:cNvPr id="9" name="Picture 8">
            <a:extLst>
              <a:ext uri="{FF2B5EF4-FFF2-40B4-BE49-F238E27FC236}">
                <a16:creationId xmlns:a16="http://schemas.microsoft.com/office/drawing/2014/main" id="{8D8CD23B-26F6-1B1F-1DB1-6C7B96443498}"/>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4385452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144926" y="224542"/>
            <a:ext cx="9175537" cy="866322"/>
          </a:xfrm>
        </p:spPr>
        <p:txBody>
          <a:bodyPr vert="horz" lIns="91440" tIns="45720" rIns="91440" bIns="45720" rtlCol="0" anchor="ctr">
            <a:normAutofit/>
          </a:bodyPr>
          <a:lstStyle>
            <a:lvl1pPr>
              <a:defRPr lang="en-CA" sz="4000" b="1" dirty="0">
                <a:solidFill>
                  <a:srgbClr val="298032"/>
                </a:solidFill>
                <a:latin typeface="Arial" panose="020B0604020202020204" pitchFamily="34" charset="0"/>
                <a:cs typeface="Arial" panose="020B0604020202020204" pitchFamily="34" charset="0"/>
              </a:defRPr>
            </a:lvl1pPr>
          </a:lstStyle>
          <a:p>
            <a:pPr lvl="0"/>
            <a:r>
              <a:rPr lang="en-US"/>
              <a:t>Click to edit Master title style</a:t>
            </a: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144926" y="1194118"/>
            <a:ext cx="8102386" cy="3015331"/>
          </a:xfrm>
        </p:spPr>
        <p:txBody>
          <a:bodyPr/>
          <a:lstStyle>
            <a:lvl1pPr>
              <a:defRPr>
                <a:latin typeface="Arial" panose="020B0604020202020204" pitchFamily="34" charset="0"/>
                <a:ea typeface="Roboto" pitchFamily="2" charset="0"/>
                <a:cs typeface="Arial" panose="020B0604020202020204" pitchFamily="34" charset="0"/>
              </a:defRPr>
            </a:lvl1pPr>
            <a:lvl2pPr>
              <a:defRPr>
                <a:latin typeface="Arial" panose="020B0604020202020204" pitchFamily="34" charset="0"/>
                <a:ea typeface="Roboto" pitchFamily="2" charset="0"/>
                <a:cs typeface="Arial" panose="020B0604020202020204" pitchFamily="34" charset="0"/>
              </a:defRPr>
            </a:lvl2pPr>
            <a:lvl3pPr>
              <a:defRPr>
                <a:latin typeface="Arial" panose="020B0604020202020204" pitchFamily="34" charset="0"/>
                <a:ea typeface="Roboto" pitchFamily="2" charset="0"/>
                <a:cs typeface="Arial" panose="020B0604020202020204" pitchFamily="34" charset="0"/>
              </a:defRPr>
            </a:lvl3pPr>
            <a:lvl4pPr>
              <a:defRPr>
                <a:latin typeface="Arial" panose="020B0604020202020204" pitchFamily="34" charset="0"/>
                <a:ea typeface="Roboto" pitchFamily="2" charset="0"/>
                <a:cs typeface="Arial" panose="020B0604020202020204" pitchFamily="34" charset="0"/>
              </a:defRPr>
            </a:lvl4pPr>
            <a:lvl5pPr>
              <a:defRPr>
                <a:latin typeface="Arial" panose="020B0604020202020204" pitchFamily="34" charset="0"/>
                <a:ea typeface="Roboto" pitchFamily="2"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7" name="Picture 6" descr="Graphical user interface, text&#10;&#10;Description automatically generated">
            <a:extLst>
              <a:ext uri="{FF2B5EF4-FFF2-40B4-BE49-F238E27FC236}">
                <a16:creationId xmlns:a16="http://schemas.microsoft.com/office/drawing/2014/main" id="{BBF12625-C4A5-41DD-ACF1-8EF8CE75FD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5" name="Picture 4" descr="A black background with green and purple text&#10;&#10;Description automatically generated">
            <a:extLst>
              <a:ext uri="{FF2B5EF4-FFF2-40B4-BE49-F238E27FC236}">
                <a16:creationId xmlns:a16="http://schemas.microsoft.com/office/drawing/2014/main" id="{9AD8F061-B2B8-BF20-C64C-E313A0F033A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77489" y="6519924"/>
            <a:ext cx="1802380" cy="249588"/>
          </a:xfrm>
          <a:prstGeom prst="rect">
            <a:avLst/>
          </a:prstGeom>
        </p:spPr>
      </p:pic>
    </p:spTree>
    <p:extLst>
      <p:ext uri="{BB962C8B-B14F-4D97-AF65-F5344CB8AC3E}">
        <p14:creationId xmlns:p14="http://schemas.microsoft.com/office/powerpoint/2010/main" val="3166729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12192000" cy="1007706"/>
          </a:xfrm>
          <a:prstGeom prst="rect">
            <a:avLst/>
          </a:prstGeom>
          <a:gradFill flip="none" rotWithShape="1">
            <a:gsLst>
              <a:gs pos="57000">
                <a:srgbClr val="0075B5"/>
              </a:gs>
              <a:gs pos="0">
                <a:srgbClr val="3BA950"/>
              </a:gs>
            </a:gsLst>
            <a:lin ang="108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3262"/>
            <a:ext cx="2558836" cy="550506"/>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603934" y="318515"/>
            <a:ext cx="9542968" cy="649754"/>
          </a:xfrm>
        </p:spPr>
        <p:txBody>
          <a:bodyPr/>
          <a:lstStyle>
            <a:lvl1pPr algn="ctr">
              <a:defRPr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CA"/>
          </a:p>
        </p:txBody>
      </p:sp>
      <p:pic>
        <p:nvPicPr>
          <p:cNvPr id="3" name="Picture 2" descr="A black background with green and purple text&#10;&#10;Description automatically generated">
            <a:extLst>
              <a:ext uri="{FF2B5EF4-FFF2-40B4-BE49-F238E27FC236}">
                <a16:creationId xmlns:a16="http://schemas.microsoft.com/office/drawing/2014/main" id="{4900ADDA-2C9D-4DE6-5D36-03E0A987068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77489" y="6519924"/>
            <a:ext cx="1802380" cy="249588"/>
          </a:xfrm>
          <a:prstGeom prst="rect">
            <a:avLst/>
          </a:prstGeom>
        </p:spPr>
      </p:pic>
    </p:spTree>
    <p:extLst>
      <p:ext uri="{BB962C8B-B14F-4D97-AF65-F5344CB8AC3E}">
        <p14:creationId xmlns:p14="http://schemas.microsoft.com/office/powerpoint/2010/main" val="31706673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5B02D3-ADDB-487E-825D-02301810EE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570FF4A-4F55-408D-9A82-8886BA45EB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E467884-3C68-41C0-BB8E-2D333D9797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38899B3B-6F22-4062-AD25-97947FF28E08}" type="datetimeFigureOut">
              <a:rPr lang="en-CA" smtClean="0"/>
              <a:pPr/>
              <a:t>2025-03-14</a:t>
            </a:fld>
            <a:endParaRPr lang="en-CA" dirty="0"/>
          </a:p>
        </p:txBody>
      </p:sp>
      <p:sp>
        <p:nvSpPr>
          <p:cNvPr id="5" name="Footer Placeholder 4">
            <a:extLst>
              <a:ext uri="{FF2B5EF4-FFF2-40B4-BE49-F238E27FC236}">
                <a16:creationId xmlns:a16="http://schemas.microsoft.com/office/drawing/2014/main" id="{5D3ADBF0-0DCC-486F-9E5B-BA3CB13599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CA" dirty="0"/>
          </a:p>
        </p:txBody>
      </p:sp>
      <p:sp>
        <p:nvSpPr>
          <p:cNvPr id="6" name="Slide Number Placeholder 5">
            <a:extLst>
              <a:ext uri="{FF2B5EF4-FFF2-40B4-BE49-F238E27FC236}">
                <a16:creationId xmlns:a16="http://schemas.microsoft.com/office/drawing/2014/main" id="{98C9F98F-2E53-4AF8-98D9-42DAF51549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31D6A7D2-6F68-403F-AE25-3E9E5363C17A}" type="slidenum">
              <a:rPr lang="en-CA" smtClean="0"/>
              <a:pPr/>
              <a:t>‹#›</a:t>
            </a:fld>
            <a:endParaRPr lang="en-CA" dirty="0"/>
          </a:p>
        </p:txBody>
      </p:sp>
    </p:spTree>
    <p:extLst>
      <p:ext uri="{BB962C8B-B14F-4D97-AF65-F5344CB8AC3E}">
        <p14:creationId xmlns:p14="http://schemas.microsoft.com/office/powerpoint/2010/main" val="3427819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70" r:id="rId4"/>
    <p:sldLayoutId id="2147483663" r:id="rId5"/>
    <p:sldLayoutId id="2147483665" r:id="rId6"/>
    <p:sldLayoutId id="2147483668" r:id="rId7"/>
    <p:sldLayoutId id="2147483667" r:id="rId8"/>
    <p:sldLayoutId id="2147483672" r:id="rId9"/>
    <p:sldLayoutId id="2147483673" r:id="rId10"/>
    <p:sldLayoutId id="2147483677" r:id="rId11"/>
    <p:sldLayoutId id="2147483678" r:id="rId12"/>
    <p:sldLayoutId id="2147483674" r:id="rId13"/>
    <p:sldLayoutId id="2147483675" r:id="rId14"/>
    <p:sldLayoutId id="2147483679" r:id="rId15"/>
    <p:sldLayoutId id="2147483680" r:id="rId16"/>
    <p:sldLayoutId id="2147483676" r:id="rId17"/>
    <p:sldLayoutId id="2147483671" r:id="rId18"/>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5.sv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38514" y="1616424"/>
            <a:ext cx="10503824" cy="2387600"/>
          </a:xfrm>
        </p:spPr>
        <p:txBody>
          <a:bodyPr>
            <a:normAutofit fontScale="90000"/>
          </a:bodyPr>
          <a:lstStyle/>
          <a:p>
            <a:br>
              <a:rPr lang="fr-CA" sz="1800" b="0" i="0" u="none" strike="noStrike" baseline="0" dirty="0">
                <a:solidFill>
                  <a:srgbClr val="298032"/>
                </a:solidFill>
                <a:latin typeface="Poppins" panose="00000500000000000000" pitchFamily="2" charset="0"/>
              </a:rPr>
            </a:br>
            <a:r>
              <a:rPr lang="fr-CA" b="1" dirty="0">
                <a:solidFill>
                  <a:srgbClr val="298032"/>
                </a:solidFill>
                <a:ea typeface="Tahoma" panose="020B0604030504040204" pitchFamily="34" charset="0"/>
              </a:rPr>
              <a:t>Promouvoir un sentiment d’importance pour soi et pour les autres</a:t>
            </a:r>
            <a:endParaRPr lang="en-CA" b="1" dirty="0">
              <a:solidFill>
                <a:srgbClr val="298032"/>
              </a:solidFill>
              <a:ea typeface="Tahoma" panose="020B0604030504040204" pitchFamily="34" charset="0"/>
            </a:endParaRPr>
          </a:p>
        </p:txBody>
      </p:sp>
      <p:sp>
        <p:nvSpPr>
          <p:cNvPr id="3" name="Title 1">
            <a:extLst>
              <a:ext uri="{FF2B5EF4-FFF2-40B4-BE49-F238E27FC236}">
                <a16:creationId xmlns:a16="http://schemas.microsoft.com/office/drawing/2014/main" id="{449D8A92-5993-49DB-8D97-04F74100340A}"/>
              </a:ext>
            </a:extLst>
          </p:cNvPr>
          <p:cNvSpPr txBox="1">
            <a:spLocks/>
          </p:cNvSpPr>
          <p:nvPr/>
        </p:nvSpPr>
        <p:spPr>
          <a:xfrm>
            <a:off x="0" y="0"/>
            <a:ext cx="2898338" cy="79329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6000" kern="1200">
                <a:solidFill>
                  <a:srgbClr val="40008D"/>
                </a:solidFill>
                <a:latin typeface="Poppins" panose="00000500000000000000" pitchFamily="2" charset="0"/>
                <a:ea typeface="+mj-ea"/>
                <a:cs typeface="Poppins" panose="00000500000000000000" pitchFamily="2" charset="0"/>
              </a:defRPr>
            </a:lvl1pPr>
          </a:lstStyle>
          <a:p>
            <a:pPr algn="l"/>
            <a:r>
              <a:rPr lang="fr-CA" sz="4400" b="1" dirty="0">
                <a:solidFill>
                  <a:srgbClr val="44237D"/>
                </a:solidFill>
                <a:latin typeface="Arial" panose="020B0604020202020204" pitchFamily="34" charset="0"/>
                <a:ea typeface="Tahoma" panose="020B0604030504040204" pitchFamily="34" charset="0"/>
                <a:cs typeface="Arial" panose="020B0604020202020204" pitchFamily="34" charset="0"/>
              </a:rPr>
              <a:t>Leçon 1</a:t>
            </a:r>
          </a:p>
        </p:txBody>
      </p:sp>
    </p:spTree>
    <p:extLst>
      <p:ext uri="{BB962C8B-B14F-4D97-AF65-F5344CB8AC3E}">
        <p14:creationId xmlns:p14="http://schemas.microsoft.com/office/powerpoint/2010/main" val="1358720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a:xfrm>
            <a:off x="616791" y="995731"/>
            <a:ext cx="11100591" cy="825547"/>
          </a:xfrm>
        </p:spPr>
        <p:txBody>
          <a:bodyPr>
            <a:normAutofit/>
          </a:bodyPr>
          <a:lstStyle/>
          <a:p>
            <a:r>
              <a:rPr lang="fr-CA" sz="3600" dirty="0"/>
              <a:t>Trucs </a:t>
            </a:r>
            <a:r>
              <a:rPr lang="fr-CA" sz="2400" dirty="0"/>
              <a:t>: Appuyer une culture qui favorise le sentiment d’importance </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4180365" y="2919082"/>
            <a:ext cx="7537018" cy="2475531"/>
          </a:xfrm>
        </p:spPr>
        <p:txBody>
          <a:bodyPr anchor="ctr">
            <a:noAutofit/>
          </a:bodyPr>
          <a:lstStyle/>
          <a:p>
            <a:pPr marL="0" indent="0" algn="ctr">
              <a:lnSpc>
                <a:spcPct val="100000"/>
              </a:lnSpc>
              <a:buNone/>
            </a:pPr>
            <a:r>
              <a:rPr lang="fr-CA" sz="3800" b="1" dirty="0"/>
              <a:t>Remarquer les autres </a:t>
            </a:r>
            <a:r>
              <a:rPr lang="fr-CA" sz="3800" dirty="0"/>
              <a:t>et</a:t>
            </a:r>
            <a:r>
              <a:rPr lang="fr-CA" sz="3800" b="1" dirty="0"/>
              <a:t> s’intéresser </a:t>
            </a:r>
            <a:r>
              <a:rPr lang="fr-CA" sz="3800" dirty="0"/>
              <a:t>authentiquement à ce qui se passe dans leur vie.</a:t>
            </a:r>
          </a:p>
        </p:txBody>
      </p:sp>
      <p:pic>
        <p:nvPicPr>
          <p:cNvPr id="7" name="Picture 6" descr="Eye">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7576" b="7576"/>
          <a:stretch/>
        </p:blipFill>
        <p:spPr>
          <a:xfrm>
            <a:off x="727357" y="3005376"/>
            <a:ext cx="2714184" cy="2302945"/>
          </a:xfrm>
          <a:prstGeom prst="rect">
            <a:avLst/>
          </a:prstGeom>
        </p:spPr>
      </p:pic>
    </p:spTree>
    <p:extLst>
      <p:ext uri="{BB962C8B-B14F-4D97-AF65-F5344CB8AC3E}">
        <p14:creationId xmlns:p14="http://schemas.microsoft.com/office/powerpoint/2010/main" val="3441642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a:xfrm>
            <a:off x="616792" y="995731"/>
            <a:ext cx="11108176" cy="825547"/>
          </a:xfrm>
        </p:spPr>
        <p:txBody>
          <a:bodyPr>
            <a:noAutofit/>
          </a:bodyPr>
          <a:lstStyle/>
          <a:p>
            <a:r>
              <a:rPr lang="fr-CA" sz="3600" dirty="0"/>
              <a:t>Trucs </a:t>
            </a:r>
            <a:r>
              <a:rPr lang="fr-CA" sz="2400" dirty="0"/>
              <a:t>:</a:t>
            </a:r>
            <a:r>
              <a:rPr lang="fr-CA" sz="3600" dirty="0"/>
              <a:t> </a:t>
            </a:r>
            <a:r>
              <a:rPr lang="fr-CA" sz="2400" dirty="0"/>
              <a:t>Appuyer une culture qui favorise le sentiment d’importance </a:t>
            </a:r>
            <a:endParaRPr lang="en-CA" sz="2400" dirty="0"/>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592286" y="2919082"/>
            <a:ext cx="8132682" cy="2475531"/>
          </a:xfrm>
        </p:spPr>
        <p:txBody>
          <a:bodyPr anchor="ctr">
            <a:normAutofit fontScale="85000" lnSpcReduction="10000"/>
          </a:bodyPr>
          <a:lstStyle/>
          <a:p>
            <a:pPr marL="0" indent="0" algn="ctr">
              <a:lnSpc>
                <a:spcPct val="100000"/>
              </a:lnSpc>
              <a:buNone/>
            </a:pPr>
            <a:r>
              <a:rPr lang="fr-CA" sz="4400" b="1" dirty="0"/>
              <a:t>Communiquer l’importance des autres </a:t>
            </a:r>
            <a:r>
              <a:rPr lang="fr-CA" sz="4400" dirty="0"/>
              <a:t>en leur disant explicitement comment leurs forces, aptitudes et comportements font la différence</a:t>
            </a:r>
            <a:r>
              <a:rPr lang="fr-CA" sz="4400" b="1" dirty="0"/>
              <a:t>.</a:t>
            </a:r>
          </a:p>
        </p:txBody>
      </p:sp>
      <p:pic>
        <p:nvPicPr>
          <p:cNvPr id="7" name="Picture 6" descr="Marketing">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7576" b="7576"/>
          <a:stretch/>
        </p:blipFill>
        <p:spPr>
          <a:xfrm>
            <a:off x="727357" y="3005376"/>
            <a:ext cx="2714184" cy="2302945"/>
          </a:xfrm>
          <a:prstGeom prst="rect">
            <a:avLst/>
          </a:prstGeom>
        </p:spPr>
      </p:pic>
    </p:spTree>
    <p:extLst>
      <p:ext uri="{BB962C8B-B14F-4D97-AF65-F5344CB8AC3E}">
        <p14:creationId xmlns:p14="http://schemas.microsoft.com/office/powerpoint/2010/main" val="1438026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a:xfrm>
            <a:off x="616792" y="995731"/>
            <a:ext cx="11108176" cy="825547"/>
          </a:xfrm>
        </p:spPr>
        <p:txBody>
          <a:bodyPr>
            <a:noAutofit/>
          </a:bodyPr>
          <a:lstStyle/>
          <a:p>
            <a:r>
              <a:rPr lang="fr-CA" sz="3600" dirty="0">
                <a:latin typeface="Poppins SemiBold"/>
                <a:cs typeface="Poppins SemiBold"/>
              </a:rPr>
              <a:t>Trucs </a:t>
            </a:r>
            <a:r>
              <a:rPr lang="fr-CA" sz="2400" dirty="0">
                <a:latin typeface="Poppins SemiBold"/>
                <a:cs typeface="Poppins SemiBold"/>
              </a:rPr>
              <a:t>:</a:t>
            </a:r>
            <a:r>
              <a:rPr lang="fr-CA" dirty="0">
                <a:latin typeface="Poppins SemiBold"/>
                <a:cs typeface="Poppins SemiBold"/>
              </a:rPr>
              <a:t> </a:t>
            </a:r>
            <a:r>
              <a:rPr lang="fr-CA" sz="2400" dirty="0">
                <a:latin typeface="Poppins SemiBold"/>
                <a:cs typeface="Poppins SemiBold"/>
              </a:rPr>
              <a:t>Appuyer une culture qui favorise le sentiment d’importance </a:t>
            </a:r>
            <a:endParaRPr lang="en-CA" sz="2400" dirty="0"/>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908324" y="2919082"/>
            <a:ext cx="7816644" cy="2475531"/>
          </a:xfrm>
        </p:spPr>
        <p:txBody>
          <a:bodyPr anchor="ctr">
            <a:normAutofit/>
          </a:bodyPr>
          <a:lstStyle/>
          <a:p>
            <a:pPr marL="0" indent="0" algn="ctr">
              <a:lnSpc>
                <a:spcPct val="100000"/>
              </a:lnSpc>
              <a:buNone/>
            </a:pPr>
            <a:r>
              <a:rPr lang="fr-CA" sz="4400" dirty="0"/>
              <a:t>Montrer aux gens qu’ils sont </a:t>
            </a:r>
            <a:r>
              <a:rPr lang="fr-CA" sz="4400" b="1" dirty="0"/>
              <a:t>nécessaires.</a:t>
            </a:r>
            <a:endParaRPr lang="fr-CA" sz="4400" dirty="0"/>
          </a:p>
        </p:txBody>
      </p:sp>
      <p:pic>
        <p:nvPicPr>
          <p:cNvPr id="2" name="Picture 1">
            <a:extLst>
              <a:ext uri="{FF2B5EF4-FFF2-40B4-BE49-F238E27FC236}">
                <a16:creationId xmlns:a16="http://schemas.microsoft.com/office/drawing/2014/main" id="{26481C18-F214-62DB-1AB0-86ACB390D9E4}"/>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6087" b="18154"/>
          <a:stretch/>
        </p:blipFill>
        <p:spPr>
          <a:xfrm rot="2836488">
            <a:off x="557151" y="2702939"/>
            <a:ext cx="3521495" cy="2667873"/>
          </a:xfrm>
          <a:prstGeom prst="rect">
            <a:avLst/>
          </a:prstGeom>
        </p:spPr>
      </p:pic>
    </p:spTree>
    <p:extLst>
      <p:ext uri="{BB962C8B-B14F-4D97-AF65-F5344CB8AC3E}">
        <p14:creationId xmlns:p14="http://schemas.microsoft.com/office/powerpoint/2010/main" val="315892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fr-CA" dirty="0"/>
              <a:t>Revoir les ententes de classe</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908324" y="2919082"/>
            <a:ext cx="7816644" cy="2475531"/>
          </a:xfrm>
        </p:spPr>
        <p:txBody>
          <a:bodyPr anchor="ctr">
            <a:normAutofit/>
          </a:bodyPr>
          <a:lstStyle/>
          <a:p>
            <a:pPr marL="0" indent="0" algn="ctr">
              <a:lnSpc>
                <a:spcPct val="100000"/>
              </a:lnSpc>
              <a:buNone/>
            </a:pPr>
            <a:r>
              <a:rPr lang="fr-CA" sz="4400" dirty="0"/>
              <a:t>Ajouts ou modifications</a:t>
            </a:r>
            <a:r>
              <a:rPr lang="en-US" sz="4400" dirty="0"/>
              <a:t>?</a:t>
            </a:r>
            <a:endParaRPr lang="en-CA" sz="4400" dirty="0"/>
          </a:p>
        </p:txBody>
      </p:sp>
      <p:pic>
        <p:nvPicPr>
          <p:cNvPr id="2" name="Picture 1">
            <a:extLst>
              <a:ext uri="{FF2B5EF4-FFF2-40B4-BE49-F238E27FC236}">
                <a16:creationId xmlns:a16="http://schemas.microsoft.com/office/drawing/2014/main" id="{26481C18-F214-62DB-1AB0-86ACB390D9E4}"/>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1574" b="12120"/>
          <a:stretch/>
        </p:blipFill>
        <p:spPr>
          <a:xfrm>
            <a:off x="616792" y="2581784"/>
            <a:ext cx="3521495" cy="3150126"/>
          </a:xfrm>
          <a:prstGeom prst="rect">
            <a:avLst/>
          </a:prstGeom>
        </p:spPr>
      </p:pic>
    </p:spTree>
    <p:extLst>
      <p:ext uri="{BB962C8B-B14F-4D97-AF65-F5344CB8AC3E}">
        <p14:creationId xmlns:p14="http://schemas.microsoft.com/office/powerpoint/2010/main" val="1214140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235566"/>
            <a:ext cx="9024513" cy="1078327"/>
          </a:xfrm>
        </p:spPr>
        <p:txBody>
          <a:bodyPr>
            <a:normAutofit/>
          </a:bodyPr>
          <a:lstStyle/>
          <a:p>
            <a:pPr algn="ctr"/>
            <a:r>
              <a:rPr lang="en-CA" sz="6000" b="1" dirty="0"/>
              <a:t>Carnet</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518159" y="2923351"/>
            <a:ext cx="11155679" cy="2699083"/>
          </a:xfrm>
        </p:spPr>
        <p:txBody>
          <a:bodyPr vert="horz" lIns="91440" tIns="45720" rIns="91440" bIns="45720" rtlCol="0" anchor="t">
            <a:normAutofit/>
          </a:bodyPr>
          <a:lstStyle/>
          <a:p>
            <a:pPr marL="0" indent="0" algn="ctr">
              <a:lnSpc>
                <a:spcPct val="110000"/>
              </a:lnSpc>
              <a:buNone/>
            </a:pPr>
            <a:r>
              <a:rPr lang="fr-CA" sz="4400" dirty="0"/>
              <a:t>Pense à toi l’année prochaine.</a:t>
            </a:r>
          </a:p>
          <a:p>
            <a:pPr marL="0" indent="0" algn="ctr">
              <a:lnSpc>
                <a:spcPct val="110000"/>
              </a:lnSpc>
              <a:buNone/>
            </a:pPr>
            <a:endParaRPr lang="fr-CA" sz="4400" dirty="0"/>
          </a:p>
          <a:p>
            <a:pPr marL="0" indent="0" algn="ctr">
              <a:lnSpc>
                <a:spcPct val="110000"/>
              </a:lnSpc>
              <a:buNone/>
            </a:pPr>
            <a:r>
              <a:rPr lang="fr-CA" sz="4400" dirty="0"/>
              <a:t>Écris-toi un message encourageant!</a:t>
            </a:r>
          </a:p>
        </p:txBody>
      </p:sp>
    </p:spTree>
    <p:extLst>
      <p:ext uri="{BB962C8B-B14F-4D97-AF65-F5344CB8AC3E}">
        <p14:creationId xmlns:p14="http://schemas.microsoft.com/office/powerpoint/2010/main" val="703960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795" y="1217544"/>
            <a:ext cx="3444240" cy="1325563"/>
          </a:xfrm>
        </p:spPr>
        <p:txBody>
          <a:bodyPr vert="horz" lIns="91440" tIns="45720" rIns="91440" bIns="45720" rtlCol="0" anchor="ctr">
            <a:noAutofit/>
          </a:bodyPr>
          <a:lstStyle/>
          <a:p>
            <a:pPr>
              <a:lnSpc>
                <a:spcPct val="100000"/>
              </a:lnSpc>
            </a:pPr>
            <a:r>
              <a:rPr lang="fr-CA" sz="4800" dirty="0"/>
              <a:t>Quelques idées/ rappels</a:t>
            </a:r>
          </a:p>
        </p:txBody>
      </p:sp>
      <p:sp>
        <p:nvSpPr>
          <p:cNvPr id="5" name="TextBox 4">
            <a:extLst>
              <a:ext uri="{FF2B5EF4-FFF2-40B4-BE49-F238E27FC236}">
                <a16:creationId xmlns:a16="http://schemas.microsoft.com/office/drawing/2014/main" id="{860F39DF-2664-3BFB-AB9D-264946A9CF54}"/>
              </a:ext>
            </a:extLst>
          </p:cNvPr>
          <p:cNvSpPr txBox="1"/>
          <p:nvPr/>
        </p:nvSpPr>
        <p:spPr>
          <a:xfrm>
            <a:off x="3868801" y="1413063"/>
            <a:ext cx="8117205" cy="4031873"/>
          </a:xfrm>
          <a:prstGeom prst="rect">
            <a:avLst/>
          </a:prstGeom>
          <a:noFill/>
        </p:spPr>
        <p:txBody>
          <a:bodyPr wrap="square">
            <a:spAutoFit/>
          </a:bodyPr>
          <a:lstStyle/>
          <a:p>
            <a:pPr marL="571500" lvl="0" indent="-571500">
              <a:spcBef>
                <a:spcPts val="1200"/>
              </a:spcBef>
              <a:spcAft>
                <a:spcPts val="1200"/>
              </a:spcAft>
              <a:buFont typeface="Arial" panose="020B0604020202020204" pitchFamily="34" charset="0"/>
              <a:buChar char="•"/>
            </a:pPr>
            <a:r>
              <a:rPr lang="fr-CA" sz="3600" dirty="0">
                <a:solidFill>
                  <a:srgbClr val="0075B5"/>
                </a:solidFill>
                <a:effectLst/>
                <a:latin typeface="Arial" panose="020B0604020202020204" pitchFamily="34" charset="0"/>
                <a:ea typeface="Arial" panose="020B0604020202020204" pitchFamily="34" charset="0"/>
                <a:cs typeface="Arial" panose="020B0604020202020204" pitchFamily="34" charset="0"/>
              </a:rPr>
              <a:t>Stratégies que vous avez utilisées pour faire face à des défis</a:t>
            </a:r>
          </a:p>
          <a:p>
            <a:pPr marL="571500" lvl="0" indent="-571500">
              <a:spcBef>
                <a:spcPts val="1200"/>
              </a:spcBef>
              <a:spcAft>
                <a:spcPts val="1200"/>
              </a:spcAft>
              <a:buFont typeface="Arial" panose="020B0604020202020204" pitchFamily="34" charset="0"/>
              <a:buChar char="•"/>
            </a:pPr>
            <a:r>
              <a:rPr lang="fr-CA" sz="3600" dirty="0">
                <a:solidFill>
                  <a:srgbClr val="0075B5"/>
                </a:solidFill>
                <a:latin typeface="Arial" panose="020B0604020202020204" pitchFamily="34" charset="0"/>
                <a:cs typeface="Arial" panose="020B0604020202020204" pitchFamily="34" charset="0"/>
              </a:rPr>
              <a:t>Situations où le résultat n’était pas ce dont tu t’attendais, mais cela était tout de même correct</a:t>
            </a:r>
          </a:p>
          <a:p>
            <a:pPr marL="571500" lvl="0" indent="-571500">
              <a:spcBef>
                <a:spcPts val="1200"/>
              </a:spcBef>
              <a:spcAft>
                <a:spcPts val="1200"/>
              </a:spcAft>
              <a:buFont typeface="Arial" panose="020B0604020202020204" pitchFamily="34" charset="0"/>
              <a:buChar char="•"/>
            </a:pPr>
            <a:r>
              <a:rPr lang="fr-CA" sz="3600" dirty="0">
                <a:solidFill>
                  <a:srgbClr val="0075B5"/>
                </a:solidFill>
                <a:latin typeface="Arial" panose="020B0604020202020204" pitchFamily="34" charset="0"/>
                <a:ea typeface="Arial" panose="020B0604020202020204" pitchFamily="34" charset="0"/>
                <a:cs typeface="Arial" panose="020B0604020202020204" pitchFamily="34" charset="0"/>
              </a:rPr>
              <a:t>Mots d’encouragement</a:t>
            </a:r>
            <a:endParaRPr lang="fr-CA" sz="3600" dirty="0">
              <a:solidFill>
                <a:srgbClr val="0075B5"/>
              </a:solidFill>
              <a:effectLst/>
              <a:latin typeface="Arial" panose="020B0604020202020204" pitchFamily="34" charset="0"/>
              <a:ea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8B8E31DC-CA94-54EC-B328-1A96183CF5FA}"/>
              </a:ext>
            </a:extLst>
          </p:cNvPr>
          <p:cNvSpPr txBox="1"/>
          <p:nvPr/>
        </p:nvSpPr>
        <p:spPr>
          <a:xfrm>
            <a:off x="11777472" y="6547104"/>
            <a:ext cx="417068" cy="184666"/>
          </a:xfrm>
          <a:prstGeom prst="rect">
            <a:avLst/>
          </a:prstGeom>
          <a:solidFill>
            <a:schemeClr val="bg1"/>
          </a:solidFill>
        </p:spPr>
        <p:txBody>
          <a:bodyPr wrap="square" rtlCol="0">
            <a:spAutoFit/>
          </a:bodyPr>
          <a:lstStyle/>
          <a:p>
            <a:endParaRPr lang="fr-CA" sz="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6698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F1F55-9B02-44C7-99BE-CBFDF4868ACE}"/>
              </a:ext>
            </a:extLst>
          </p:cNvPr>
          <p:cNvSpPr>
            <a:spLocks noGrp="1"/>
          </p:cNvSpPr>
          <p:nvPr>
            <p:ph type="title"/>
          </p:nvPr>
        </p:nvSpPr>
        <p:spPr>
          <a:xfrm>
            <a:off x="2612570" y="0"/>
            <a:ext cx="9534331" cy="968269"/>
          </a:xfrm>
        </p:spPr>
        <p:txBody>
          <a:bodyPr vert="horz" lIns="91440" tIns="45720" rIns="91440" bIns="45720" rtlCol="0" anchor="ctr">
            <a:noAutofit/>
          </a:bodyPr>
          <a:lstStyle/>
          <a:p>
            <a:pPr>
              <a:lnSpc>
                <a:spcPct val="100000"/>
              </a:lnSpc>
            </a:pPr>
            <a:r>
              <a:rPr lang="fr-CA" sz="4800" dirty="0"/>
              <a:t>EXEMPLE DE MESSAGE</a:t>
            </a:r>
          </a:p>
        </p:txBody>
      </p:sp>
      <p:sp>
        <p:nvSpPr>
          <p:cNvPr id="4" name="TextBox 3">
            <a:extLst>
              <a:ext uri="{FF2B5EF4-FFF2-40B4-BE49-F238E27FC236}">
                <a16:creationId xmlns:a16="http://schemas.microsoft.com/office/drawing/2014/main" id="{62072EDA-26D3-DCD3-7F7F-667EF288E62F}"/>
              </a:ext>
            </a:extLst>
          </p:cNvPr>
          <p:cNvSpPr txBox="1"/>
          <p:nvPr/>
        </p:nvSpPr>
        <p:spPr>
          <a:xfrm>
            <a:off x="1" y="968269"/>
            <a:ext cx="12191999" cy="5668796"/>
          </a:xfrm>
          <a:prstGeom prst="rect">
            <a:avLst/>
          </a:prstGeom>
          <a:noFill/>
        </p:spPr>
        <p:txBody>
          <a:bodyPr wrap="square">
            <a:spAutoFit/>
          </a:bodyPr>
          <a:lstStyle/>
          <a:p>
            <a:pPr marL="571500">
              <a:spcBef>
                <a:spcPts val="1740"/>
              </a:spcBef>
              <a:spcAft>
                <a:spcPts val="0"/>
              </a:spcAft>
            </a:pPr>
            <a:r>
              <a:rPr lang="fr-FR" sz="1800" i="1" dirty="0">
                <a:effectLst/>
                <a:latin typeface="Arial" panose="020B0604020202020204" pitchFamily="34" charset="0"/>
                <a:ea typeface="Arial" panose="020B0604020202020204" pitchFamily="34" charset="0"/>
              </a:rPr>
              <a:t>Cher</a:t>
            </a:r>
            <a:r>
              <a:rPr lang="fr-FR" sz="1800" i="1" spc="-6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futur</a:t>
            </a:r>
            <a:r>
              <a:rPr lang="fr-FR" sz="1800" i="1" spc="-6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moi</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l’an</a:t>
            </a:r>
            <a:r>
              <a:rPr lang="fr-FR" sz="1800" i="1" spc="-60" dirty="0">
                <a:effectLst/>
                <a:latin typeface="Arial" panose="020B0604020202020204" pitchFamily="34" charset="0"/>
                <a:ea typeface="Arial" panose="020B0604020202020204" pitchFamily="34" charset="0"/>
              </a:rPr>
              <a:t> </a:t>
            </a:r>
            <a:r>
              <a:rPr lang="fr-FR" sz="1800" i="1" spc="-10" dirty="0">
                <a:effectLst/>
                <a:latin typeface="Arial" panose="020B0604020202020204" pitchFamily="34" charset="0"/>
                <a:ea typeface="Arial" panose="020B0604020202020204" pitchFamily="34" charset="0"/>
              </a:rPr>
              <a:t>prochain,</a:t>
            </a:r>
            <a:endParaRPr lang="en-CA" sz="1800" dirty="0">
              <a:effectLst/>
              <a:latin typeface="Arial" panose="020B0604020202020204" pitchFamily="34" charset="0"/>
              <a:ea typeface="Arial" panose="020B0604020202020204" pitchFamily="34" charset="0"/>
            </a:endParaRPr>
          </a:p>
          <a:p>
            <a:pPr>
              <a:spcBef>
                <a:spcPts val="15"/>
              </a:spcBef>
            </a:pPr>
            <a:r>
              <a:rPr lang="fr-FR" sz="1800" i="1" dirty="0">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marL="571500" marR="581660">
              <a:lnSpc>
                <a:spcPct val="102000"/>
              </a:lnSpc>
              <a:spcAft>
                <a:spcPts val="0"/>
              </a:spcAft>
            </a:pPr>
            <a:r>
              <a:rPr lang="fr-FR" sz="1800" i="1" dirty="0">
                <a:effectLst/>
                <a:latin typeface="Arial" panose="020B0604020202020204" pitchFamily="34" charset="0"/>
                <a:ea typeface="Arial" panose="020B0604020202020204" pitchFamily="34" charset="0"/>
              </a:rPr>
              <a:t>Je</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voudrais</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te</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dire</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à</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quel</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point</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je</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suis</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fier</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de</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toi.</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essaies</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tellement</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de</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choses</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nouvelles,</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ce</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qui</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n’est</a:t>
            </a:r>
            <a:r>
              <a:rPr lang="fr-FR" sz="1800" i="1" spc="-3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pas toujours</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facile.</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fais</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du</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beau</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travail!</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Je</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sais</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que</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tout</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ne</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s’est</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pas</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déroulé</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exactement</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comme</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l’avais prévu,</a:t>
            </a:r>
            <a:r>
              <a:rPr lang="fr-FR" sz="1800" i="1" spc="-8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mais</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ce</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n’est</a:t>
            </a:r>
            <a:r>
              <a:rPr lang="fr-FR" sz="1800" i="1" spc="-8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pas</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grave!</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75" dirty="0">
                <a:effectLst/>
                <a:latin typeface="Arial" panose="020B0604020202020204" pitchFamily="34" charset="0"/>
                <a:ea typeface="Arial" panose="020B0604020202020204" pitchFamily="34" charset="0"/>
              </a:rPr>
              <a:t> </a:t>
            </a:r>
            <a:r>
              <a:rPr lang="fr-FR" sz="1800" b="1" i="1" dirty="0">
                <a:effectLst/>
                <a:latin typeface="Arial-BoldItalicMT"/>
                <a:ea typeface="Arial" panose="020B0604020202020204" pitchFamily="34" charset="0"/>
              </a:rPr>
              <a:t>ne</a:t>
            </a:r>
            <a:r>
              <a:rPr lang="fr-FR" sz="1800" b="1" i="1" spc="-80" dirty="0">
                <a:effectLst/>
                <a:latin typeface="Arial-BoldItalicMT"/>
                <a:ea typeface="Arial" panose="020B0604020202020204" pitchFamily="34" charset="0"/>
              </a:rPr>
              <a:t> </a:t>
            </a:r>
            <a:r>
              <a:rPr lang="fr-FR" sz="1800" b="1" i="1" dirty="0">
                <a:effectLst/>
                <a:latin typeface="Arial-BoldItalicMT"/>
                <a:ea typeface="Arial" panose="020B0604020202020204" pitchFamily="34" charset="0"/>
              </a:rPr>
              <a:t>peux</a:t>
            </a:r>
            <a:r>
              <a:rPr lang="fr-FR" sz="1800" b="1" i="1" spc="-75" dirty="0">
                <a:effectLst/>
                <a:latin typeface="Arial-BoldItalicMT"/>
                <a:ea typeface="Arial" panose="020B0604020202020204" pitchFamily="34" charset="0"/>
              </a:rPr>
              <a:t> </a:t>
            </a:r>
            <a:r>
              <a:rPr lang="fr-FR" sz="1800" b="1" i="1" dirty="0">
                <a:effectLst/>
                <a:latin typeface="Arial-BoldItalicMT"/>
                <a:ea typeface="Arial" panose="020B0604020202020204" pitchFamily="34" charset="0"/>
              </a:rPr>
              <a:t>pas</a:t>
            </a:r>
            <a:r>
              <a:rPr lang="fr-FR" sz="1800" b="1" i="1" spc="-75" dirty="0">
                <a:effectLst/>
                <a:latin typeface="Arial-BoldItalicMT"/>
                <a:ea typeface="Arial" panose="020B0604020202020204" pitchFamily="34" charset="0"/>
              </a:rPr>
              <a:t> </a:t>
            </a:r>
            <a:r>
              <a:rPr lang="fr-FR" sz="1800" i="1" dirty="0">
                <a:effectLst/>
                <a:latin typeface="Arial" panose="020B0604020202020204" pitchFamily="34" charset="0"/>
                <a:ea typeface="Arial" panose="020B0604020202020204" pitchFamily="34" charset="0"/>
              </a:rPr>
              <a:t>tout</a:t>
            </a:r>
            <a:r>
              <a:rPr lang="fr-FR" sz="1800" i="1" spc="-8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contrôler.</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te</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mets</a:t>
            </a:r>
            <a:r>
              <a:rPr lang="fr-FR" sz="1800" i="1" spc="-8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au</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défi</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de</a:t>
            </a:r>
            <a:r>
              <a:rPr lang="fr-FR" sz="1800" i="1" spc="-8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faire</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quelque</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chose</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de différent.</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sors</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de</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ta</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zone</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de</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confort,</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ce</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qui</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demande</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du</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courage.</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Les</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hauts</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et</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les</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bas</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font</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partie</a:t>
            </a:r>
            <a:r>
              <a:rPr lang="fr-FR" sz="1800" i="1" spc="-2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du processus.</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Tout</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le</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monde</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en</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connaît</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et</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toi</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aussi.</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Et</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n’es</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jamais</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coincé!</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apprends</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des</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choses</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que</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ne savais</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pas</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avant</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et</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pourrais</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commencer</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à</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voir</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les</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choses</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différemment</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ou</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à</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t’intéresser</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à</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quelque</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chose auquel</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n’avais</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pas</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pensé</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auparavant.</a:t>
            </a:r>
            <a:r>
              <a:rPr lang="fr-FR" sz="1800" i="1" spc="20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Si</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changes</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de</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direction</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et</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que</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cela</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te</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rend</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plus</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heureux,</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c’est une</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BONNE</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chose.</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Personne</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ne</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comprend</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tout</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et</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n’as</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pas</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à</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le</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faire</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non</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plus.</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Fais-le</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une</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étape</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à</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la</a:t>
            </a:r>
            <a:r>
              <a:rPr lang="fr-FR" sz="1800" i="1" spc="-5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fois, concentre-toi sur ce qui est important pour toi et reste en contact avec les gens qui comptent le plus pour toi.</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Prends</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soin</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de</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toi</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et</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prends</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le</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temps</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de</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faire</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ce</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qui</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te</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rend</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heureux</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de</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temps</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à</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autre.</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le</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mérites.</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Je sais</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que</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aimes</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faire</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les</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choses</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toi-même,</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mais</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il</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est</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acceptable</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de</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demander</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de</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l’aide</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si</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en</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as</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besoin.</a:t>
            </a:r>
            <a:endParaRPr lang="en-CA" sz="1800" dirty="0">
              <a:effectLst/>
              <a:latin typeface="Arial" panose="020B0604020202020204" pitchFamily="34" charset="0"/>
              <a:ea typeface="Arial" panose="020B0604020202020204" pitchFamily="34" charset="0"/>
            </a:endParaRPr>
          </a:p>
          <a:p>
            <a:pPr>
              <a:spcBef>
                <a:spcPts val="5"/>
              </a:spcBef>
            </a:pPr>
            <a:r>
              <a:rPr lang="fr-FR" sz="1800" i="1" dirty="0">
                <a:effectLst/>
                <a:latin typeface="Arial" panose="020B0604020202020204" pitchFamily="34" charset="0"/>
                <a:ea typeface="Arial" panose="020B0604020202020204" pitchFamily="34" charset="0"/>
              </a:rPr>
              <a:t> </a:t>
            </a:r>
            <a:endParaRPr lang="en-CA" sz="1800" dirty="0">
              <a:effectLst/>
              <a:latin typeface="Arial" panose="020B0604020202020204" pitchFamily="34" charset="0"/>
              <a:ea typeface="Arial" panose="020B0604020202020204" pitchFamily="34" charset="0"/>
            </a:endParaRPr>
          </a:p>
          <a:p>
            <a:pPr marL="571500" marR="629285">
              <a:lnSpc>
                <a:spcPct val="102000"/>
              </a:lnSpc>
              <a:spcAft>
                <a:spcPts val="0"/>
              </a:spcAft>
            </a:pPr>
            <a:r>
              <a:rPr lang="fr-FR" sz="1800" i="1" dirty="0">
                <a:effectLst/>
                <a:latin typeface="Arial" panose="020B0604020202020204" pitchFamily="34" charset="0"/>
                <a:ea typeface="Arial" panose="020B0604020202020204" pitchFamily="34" charset="0"/>
              </a:rPr>
              <a:t>N’oublie</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pas</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que</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es</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beaucoup</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plus</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que</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tes</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notes</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ou</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ton</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emploi,</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et</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que</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es</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précieux,</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peu</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importe</a:t>
            </a:r>
            <a:r>
              <a:rPr lang="fr-FR" sz="1800" i="1" spc="-3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ta carrière.</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Sois</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indulgent</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envers</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toi-même.</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Ce</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n’est</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peut-être</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pas</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toujours</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facile,</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mais</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fais</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de</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ton</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mieux</a:t>
            </a:r>
            <a:r>
              <a:rPr lang="fr-FR" sz="1800" i="1" spc="-6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et c’est suffisant.</a:t>
            </a:r>
            <a:r>
              <a:rPr lang="en-CA" dirty="0">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Continue!</a:t>
            </a:r>
            <a:r>
              <a:rPr lang="fr-FR" sz="1800" i="1" spc="-8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Tu</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peux</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le</a:t>
            </a:r>
            <a:r>
              <a:rPr lang="fr-FR" sz="1800" i="1" spc="-8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faire</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aussi.</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Je</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crois</a:t>
            </a:r>
            <a:r>
              <a:rPr lang="fr-FR" sz="1800" i="1" spc="-8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en</a:t>
            </a:r>
            <a:r>
              <a:rPr lang="fr-FR" sz="1800" i="1" spc="-75"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toi. </a:t>
            </a:r>
            <a:r>
              <a:rPr lang="fr-FR" sz="1800" i="1" spc="-10" dirty="0">
                <a:effectLst/>
                <a:latin typeface="Arial" panose="020B0604020202020204" pitchFamily="34" charset="0"/>
                <a:ea typeface="Arial" panose="020B0604020202020204" pitchFamily="34" charset="0"/>
              </a:rPr>
              <a:t>Sincèrement,</a:t>
            </a:r>
          </a:p>
          <a:p>
            <a:pPr marL="571500" marR="3504565">
              <a:lnSpc>
                <a:spcPts val="2600"/>
              </a:lnSpc>
              <a:spcBef>
                <a:spcPts val="245"/>
              </a:spcBef>
              <a:spcAft>
                <a:spcPts val="0"/>
              </a:spcAft>
            </a:pPr>
            <a:endParaRPr lang="en-CA" sz="1800" dirty="0">
              <a:effectLst/>
              <a:latin typeface="Arial" panose="020B0604020202020204" pitchFamily="34" charset="0"/>
              <a:ea typeface="Arial" panose="020B0604020202020204" pitchFamily="34" charset="0"/>
            </a:endParaRPr>
          </a:p>
          <a:p>
            <a:pPr marL="571500">
              <a:lnSpc>
                <a:spcPts val="1015"/>
              </a:lnSpc>
            </a:pPr>
            <a:r>
              <a:rPr lang="fr-FR" sz="1800" i="1" dirty="0">
                <a:effectLst/>
                <a:latin typeface="Arial" panose="020B0604020202020204" pitchFamily="34" charset="0"/>
                <a:ea typeface="Arial" panose="020B0604020202020204" pitchFamily="34" charset="0"/>
              </a:rPr>
              <a:t>Moi</a:t>
            </a:r>
            <a:r>
              <a:rPr lang="fr-FR" sz="1800" i="1" spc="-50" dirty="0">
                <a:effectLst/>
                <a:latin typeface="Arial" panose="020B0604020202020204" pitchFamily="34" charset="0"/>
                <a:ea typeface="Arial" panose="020B0604020202020204" pitchFamily="34" charset="0"/>
              </a:rPr>
              <a:t> </a:t>
            </a:r>
            <a:r>
              <a:rPr lang="fr-FR" sz="1800" i="1" dirty="0">
                <a:effectLst/>
                <a:latin typeface="Arial" panose="020B0604020202020204" pitchFamily="34" charset="0"/>
                <a:ea typeface="Arial" panose="020B0604020202020204" pitchFamily="34" charset="0"/>
              </a:rPr>
              <a:t>l’an</a:t>
            </a:r>
            <a:r>
              <a:rPr lang="fr-FR" sz="1800" i="1" spc="-45" dirty="0">
                <a:effectLst/>
                <a:latin typeface="Arial" panose="020B0604020202020204" pitchFamily="34" charset="0"/>
                <a:ea typeface="Arial" panose="020B0604020202020204" pitchFamily="34" charset="0"/>
              </a:rPr>
              <a:t> </a:t>
            </a:r>
            <a:r>
              <a:rPr lang="fr-FR" sz="1800" i="1" spc="-10" dirty="0">
                <a:effectLst/>
                <a:latin typeface="Arial" panose="020B0604020202020204" pitchFamily="34" charset="0"/>
                <a:ea typeface="Arial" panose="020B0604020202020204" pitchFamily="34" charset="0"/>
              </a:rPr>
              <a:t>passé</a:t>
            </a:r>
            <a:endParaRPr lang="en-CA" sz="1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3196855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235566"/>
            <a:ext cx="9024513" cy="1078327"/>
          </a:xfrm>
        </p:spPr>
        <p:txBody>
          <a:bodyPr>
            <a:normAutofit/>
          </a:bodyPr>
          <a:lstStyle/>
          <a:p>
            <a:pPr algn="ctr"/>
            <a:r>
              <a:rPr lang="en-CA" sz="6000" b="1" dirty="0"/>
              <a:t>CARNET SOMMAIRE</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518159" y="2923351"/>
            <a:ext cx="11155679" cy="2699083"/>
          </a:xfrm>
        </p:spPr>
        <p:txBody>
          <a:bodyPr vert="horz" lIns="91440" tIns="45720" rIns="91440" bIns="45720" rtlCol="0" anchor="t">
            <a:noAutofit/>
          </a:bodyPr>
          <a:lstStyle/>
          <a:p>
            <a:pPr marL="0" lvl="0" indent="0" algn="just">
              <a:lnSpc>
                <a:spcPct val="100000"/>
              </a:lnSpc>
              <a:spcBef>
                <a:spcPts val="1540"/>
              </a:spcBef>
              <a:spcAft>
                <a:spcPts val="1200"/>
              </a:spcAft>
              <a:buNone/>
            </a:pPr>
            <a:r>
              <a:rPr lang="fr-CA" sz="4400" dirty="0"/>
              <a:t>Pour moi-même et pour les autres : </a:t>
            </a:r>
          </a:p>
          <a:p>
            <a:pPr lvl="1" algn="just" fontAlgn="base">
              <a:lnSpc>
                <a:spcPct val="100000"/>
              </a:lnSpc>
            </a:pPr>
            <a:r>
              <a:rPr lang="fr-CA" sz="4000" dirty="0"/>
              <a:t>Qu’est-ce que je fais déjà bien?  </a:t>
            </a:r>
          </a:p>
          <a:p>
            <a:pPr lvl="1" algn="just" fontAlgn="base">
              <a:lnSpc>
                <a:spcPct val="100000"/>
              </a:lnSpc>
            </a:pPr>
            <a:r>
              <a:rPr lang="fr-CA" sz="4000" dirty="0"/>
              <a:t>Qu’est-ce que j’aimerais essayer?  </a:t>
            </a:r>
          </a:p>
        </p:txBody>
      </p:sp>
    </p:spTree>
    <p:extLst>
      <p:ext uri="{BB962C8B-B14F-4D97-AF65-F5344CB8AC3E}">
        <p14:creationId xmlns:p14="http://schemas.microsoft.com/office/powerpoint/2010/main" val="154895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23093FB-4DEA-55EF-1B3F-351588F372AA}"/>
              </a:ext>
              <a:ext uri="{C183D7F6-B498-43B3-948B-1728B52AA6E4}">
                <adec:decorative xmlns:adec="http://schemas.microsoft.com/office/drawing/2017/decorative" val="1"/>
              </a:ext>
            </a:extLst>
          </p:cNvPr>
          <p:cNvGrpSpPr/>
          <p:nvPr/>
        </p:nvGrpSpPr>
        <p:grpSpPr>
          <a:xfrm>
            <a:off x="5533360" y="2418907"/>
            <a:ext cx="6658640" cy="4439093"/>
            <a:chOff x="3688554" y="1189036"/>
            <a:chExt cx="8503445" cy="5668963"/>
          </a:xfrm>
        </p:grpSpPr>
        <p:pic>
          <p:nvPicPr>
            <p:cNvPr id="6" name="Picture 5">
              <a:extLst>
                <a:ext uri="{FF2B5EF4-FFF2-40B4-BE49-F238E27FC236}">
                  <a16:creationId xmlns:a16="http://schemas.microsoft.com/office/drawing/2014/main" id="{F68842AD-8387-10B0-3203-34BB384F55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8554" y="1189036"/>
              <a:ext cx="8503445" cy="5668963"/>
            </a:xfrm>
            <a:prstGeom prst="rect">
              <a:avLst/>
            </a:prstGeom>
          </p:spPr>
        </p:pic>
        <p:sp>
          <p:nvSpPr>
            <p:cNvPr id="7" name="Rectangle 6">
              <a:extLst>
                <a:ext uri="{FF2B5EF4-FFF2-40B4-BE49-F238E27FC236}">
                  <a16:creationId xmlns:a16="http://schemas.microsoft.com/office/drawing/2014/main" id="{DA631BF0-2C52-C74D-C741-7EAA285B6289}"/>
                </a:ext>
              </a:extLst>
            </p:cNvPr>
            <p:cNvSpPr/>
            <p:nvPr/>
          </p:nvSpPr>
          <p:spPr>
            <a:xfrm>
              <a:off x="4523874" y="2514599"/>
              <a:ext cx="2105526" cy="2281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8" name="Title 1">
            <a:extLst>
              <a:ext uri="{FF2B5EF4-FFF2-40B4-BE49-F238E27FC236}">
                <a16:creationId xmlns:a16="http://schemas.microsoft.com/office/drawing/2014/main" id="{ABE7CFB9-78A2-D72C-9B99-08F5F94DB190}"/>
              </a:ext>
            </a:extLst>
          </p:cNvPr>
          <p:cNvSpPr txBox="1">
            <a:spLocks noGrp="1"/>
          </p:cNvSpPr>
          <p:nvPr>
            <p:ph type="title" idx="4294967295"/>
          </p:nvPr>
        </p:nvSpPr>
        <p:spPr>
          <a:xfrm>
            <a:off x="0" y="1189037"/>
            <a:ext cx="3514724"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bg1"/>
                </a:solidFill>
                <a:latin typeface="Poppins" panose="00000500000000000000" pitchFamily="2" charset="0"/>
                <a:ea typeface="+mj-ea"/>
                <a:cs typeface="Poppins" panose="00000500000000000000" pitchFamily="2" charset="0"/>
              </a:defRPr>
            </a:lvl1pPr>
          </a:lstStyle>
          <a:p>
            <a:pPr>
              <a:lnSpc>
                <a:spcPct val="100000"/>
              </a:lnSpc>
            </a:pPr>
            <a:r>
              <a:rPr lang="fr-CA" sz="4800" b="1" dirty="0">
                <a:latin typeface="Arial" panose="020B0604020202020204" pitchFamily="34" charset="0"/>
                <a:cs typeface="Arial" panose="020B0604020202020204" pitchFamily="34" charset="0"/>
              </a:rPr>
              <a:t>Messages clés</a:t>
            </a:r>
          </a:p>
        </p:txBody>
      </p:sp>
      <p:sp>
        <p:nvSpPr>
          <p:cNvPr id="11" name="Content Placeholder 2">
            <a:extLst>
              <a:ext uri="{FF2B5EF4-FFF2-40B4-BE49-F238E27FC236}">
                <a16:creationId xmlns:a16="http://schemas.microsoft.com/office/drawing/2014/main" id="{6CCC0136-2117-028D-9206-0EC88B9B2D13}"/>
              </a:ext>
            </a:extLst>
          </p:cNvPr>
          <p:cNvSpPr txBox="1">
            <a:spLocks/>
          </p:cNvSpPr>
          <p:nvPr/>
        </p:nvSpPr>
        <p:spPr>
          <a:xfrm>
            <a:off x="3596978" y="25201"/>
            <a:ext cx="6064843" cy="4325149"/>
          </a:xfrm>
          <a:prstGeom prst="rect">
            <a:avLst/>
          </a:prstGeom>
          <a:noFill/>
          <a:ln w="88900" cap="flat" cmpd="thickThin"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a:lnSpc>
                <a:spcPct val="102000"/>
              </a:lnSpc>
            </a:pPr>
            <a:r>
              <a:rPr lang="fr-CA" sz="3600" dirty="0">
                <a:solidFill>
                  <a:srgbClr val="0075B5"/>
                </a:solidFill>
                <a:latin typeface="Arial" panose="020B0604020202020204" pitchFamily="34" charset="0"/>
                <a:cs typeface="Arial" panose="020B0604020202020204" pitchFamily="34" charset="0"/>
              </a:rPr>
              <a:t>Avoir un sentiment d’importance est essentiel.</a:t>
            </a:r>
            <a:endParaRPr lang="en-CA" sz="3600" dirty="0">
              <a:solidFill>
                <a:srgbClr val="0075B5"/>
              </a:solidFill>
              <a:latin typeface="Arial" panose="020B0604020202020204" pitchFamily="34" charset="0"/>
              <a:cs typeface="Arial" panose="020B0604020202020204" pitchFamily="34" charset="0"/>
            </a:endParaRPr>
          </a:p>
          <a:p>
            <a:pPr>
              <a:lnSpc>
                <a:spcPct val="102000"/>
              </a:lnSpc>
            </a:pPr>
            <a:r>
              <a:rPr lang="fr-CA" sz="3600" dirty="0">
                <a:solidFill>
                  <a:srgbClr val="0075B5"/>
                </a:solidFill>
                <a:latin typeface="Arial" panose="020B0604020202020204" pitchFamily="34" charset="0"/>
                <a:cs typeface="Arial" panose="020B0604020202020204" pitchFamily="34" charset="0"/>
              </a:rPr>
              <a:t>Tout comme contribuer positivement à une culture qui favorise le sentiment d’importance pour soi et pour les autres.</a:t>
            </a:r>
            <a:endParaRPr lang="en-CA" sz="3600" dirty="0">
              <a:solidFill>
                <a:srgbClr val="0075B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9331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 y="1191418"/>
            <a:ext cx="3444240" cy="1325563"/>
          </a:xfrm>
        </p:spPr>
        <p:txBody>
          <a:bodyPr vert="horz" lIns="91440" tIns="45720" rIns="91440" bIns="45720" rtlCol="0" anchor="ctr">
            <a:noAutofit/>
          </a:bodyPr>
          <a:lstStyle/>
          <a:p>
            <a:pPr>
              <a:lnSpc>
                <a:spcPct val="100000"/>
              </a:lnSpc>
            </a:pPr>
            <a:r>
              <a:rPr lang="fr-CA" sz="4800" dirty="0">
                <a:latin typeface="Arial"/>
                <a:cs typeface="Arial"/>
              </a:rPr>
              <a:t>Habiletés de vie : objectifs</a:t>
            </a:r>
          </a:p>
        </p:txBody>
      </p:sp>
      <p:sp>
        <p:nvSpPr>
          <p:cNvPr id="5" name="TextBox 4">
            <a:extLst>
              <a:ext uri="{FF2B5EF4-FFF2-40B4-BE49-F238E27FC236}">
                <a16:creationId xmlns:a16="http://schemas.microsoft.com/office/drawing/2014/main" id="{860F39DF-2664-3BFB-AB9D-264946A9CF54}"/>
              </a:ext>
            </a:extLst>
          </p:cNvPr>
          <p:cNvSpPr txBox="1"/>
          <p:nvPr/>
        </p:nvSpPr>
        <p:spPr>
          <a:xfrm>
            <a:off x="3868801" y="551811"/>
            <a:ext cx="8117205" cy="5016758"/>
          </a:xfrm>
          <a:prstGeom prst="rect">
            <a:avLst/>
          </a:prstGeom>
          <a:noFill/>
        </p:spPr>
        <p:txBody>
          <a:bodyPr wrap="square" lIns="91440" tIns="45720" rIns="91440" bIns="45720" anchor="t">
            <a:spAutoFit/>
          </a:bodyPr>
          <a:lstStyle/>
          <a:p>
            <a:pPr lvl="0">
              <a:spcBef>
                <a:spcPts val="1200"/>
              </a:spcBef>
              <a:spcAft>
                <a:spcPts val="1200"/>
              </a:spcAft>
              <a:buSzPct val="100000"/>
            </a:pPr>
            <a:r>
              <a:rPr lang="fr-CA" sz="2800" dirty="0">
                <a:solidFill>
                  <a:srgbClr val="0075B5"/>
                </a:solidFill>
                <a:latin typeface="Arial"/>
                <a:cs typeface="Arial"/>
              </a:rPr>
              <a:t>Dans cette unité, nous allons</a:t>
            </a:r>
          </a:p>
          <a:p>
            <a:pPr marL="457200" indent="-457200">
              <a:spcBef>
                <a:spcPts val="1200"/>
              </a:spcBef>
              <a:spcAft>
                <a:spcPts val="1200"/>
              </a:spcAft>
              <a:buSzPct val="100000"/>
              <a:buFont typeface="Arial" panose="020B0604020202020204" pitchFamily="34" charset="0"/>
              <a:buChar char="•"/>
            </a:pPr>
            <a:r>
              <a:rPr lang="fr-CA" sz="2400" dirty="0">
                <a:solidFill>
                  <a:srgbClr val="0075B5"/>
                </a:solidFill>
                <a:latin typeface="Arial"/>
                <a:cs typeface="Arial"/>
              </a:rPr>
              <a:t>Comprendre la valeur du sentiment d'importance et de la motivation positive</a:t>
            </a:r>
          </a:p>
          <a:p>
            <a:pPr marL="457200" indent="-457200">
              <a:spcBef>
                <a:spcPts val="1200"/>
              </a:spcBef>
              <a:spcAft>
                <a:spcPts val="1200"/>
              </a:spcAft>
              <a:buSzPct val="100000"/>
              <a:buFont typeface="Arial" panose="020B0604020202020204" pitchFamily="34" charset="0"/>
              <a:buChar char="•"/>
            </a:pPr>
            <a:r>
              <a:rPr lang="fr-CA" sz="2400" dirty="0">
                <a:solidFill>
                  <a:srgbClr val="0075B5"/>
                </a:solidFill>
                <a:latin typeface="Arial"/>
                <a:cs typeface="Arial"/>
              </a:rPr>
              <a:t>Explorer nos identités et reconnaître nos points forts </a:t>
            </a:r>
          </a:p>
          <a:p>
            <a:pPr marL="457200" lvl="0" indent="-457200">
              <a:spcBef>
                <a:spcPts val="1200"/>
              </a:spcBef>
              <a:spcAft>
                <a:spcPts val="1200"/>
              </a:spcAft>
              <a:buSzPct val="100000"/>
              <a:buFont typeface="Arial" panose="020B0604020202020204" pitchFamily="34" charset="0"/>
              <a:buChar char="•"/>
            </a:pPr>
            <a:r>
              <a:rPr lang="fr-CA" sz="2400" dirty="0">
                <a:solidFill>
                  <a:srgbClr val="0075B5"/>
                </a:solidFill>
                <a:latin typeface="Arial"/>
                <a:cs typeface="Arial"/>
              </a:rPr>
              <a:t>Apprendre à communiquer efficacement et à résoudre les conflits </a:t>
            </a:r>
            <a:endParaRPr lang="fr-CA" sz="2400" dirty="0">
              <a:solidFill>
                <a:srgbClr val="0075B5"/>
              </a:solidFill>
              <a:latin typeface="Arial" panose="020B0604020202020204" pitchFamily="34" charset="0"/>
              <a:cs typeface="Arial" panose="020B0604020202020204" pitchFamily="34" charset="0"/>
            </a:endParaRPr>
          </a:p>
          <a:p>
            <a:pPr marL="457200" indent="-457200">
              <a:spcBef>
                <a:spcPts val="1200"/>
              </a:spcBef>
              <a:spcAft>
                <a:spcPts val="1200"/>
              </a:spcAft>
              <a:buSzPct val="100000"/>
              <a:buFont typeface="Arial" panose="020B0604020202020204" pitchFamily="34" charset="0"/>
              <a:buChar char="•"/>
            </a:pPr>
            <a:r>
              <a:rPr lang="fr-CA" sz="2400" dirty="0">
                <a:solidFill>
                  <a:srgbClr val="0075B5"/>
                </a:solidFill>
                <a:latin typeface="Arial"/>
                <a:cs typeface="Arial"/>
              </a:rPr>
              <a:t>Examiner le stress lié au changement et aux transitions et </a:t>
            </a:r>
            <a:endParaRPr lang="fr-CA" sz="2400" dirty="0">
              <a:solidFill>
                <a:srgbClr val="0075B5"/>
              </a:solidFill>
              <a:latin typeface="Arial" panose="020B0604020202020204" pitchFamily="34" charset="0"/>
              <a:cs typeface="Arial" panose="020B0604020202020204" pitchFamily="34" charset="0"/>
            </a:endParaRPr>
          </a:p>
          <a:p>
            <a:pPr marL="457200" lvl="0" indent="-457200">
              <a:spcBef>
                <a:spcPts val="1200"/>
              </a:spcBef>
              <a:spcAft>
                <a:spcPts val="1200"/>
              </a:spcAft>
              <a:buSzPct val="100000"/>
              <a:buFont typeface="Arial" panose="020B0604020202020204" pitchFamily="34" charset="0"/>
              <a:buChar char="•"/>
            </a:pPr>
            <a:r>
              <a:rPr lang="fr-CA" sz="2400" dirty="0">
                <a:solidFill>
                  <a:srgbClr val="0075B5"/>
                </a:solidFill>
                <a:latin typeface="Arial"/>
                <a:cs typeface="Arial"/>
              </a:rPr>
              <a:t>Identifier les stratégies pour aider à gérer le stress</a:t>
            </a:r>
          </a:p>
        </p:txBody>
      </p:sp>
      <p:sp>
        <p:nvSpPr>
          <p:cNvPr id="12" name="TextBox 11">
            <a:extLst>
              <a:ext uri="{FF2B5EF4-FFF2-40B4-BE49-F238E27FC236}">
                <a16:creationId xmlns:a16="http://schemas.microsoft.com/office/drawing/2014/main" id="{8B8E31DC-CA94-54EC-B328-1A96183CF5FA}"/>
              </a:ext>
            </a:extLst>
          </p:cNvPr>
          <p:cNvSpPr txBox="1"/>
          <p:nvPr/>
        </p:nvSpPr>
        <p:spPr>
          <a:xfrm>
            <a:off x="11777472" y="6547104"/>
            <a:ext cx="417068" cy="184666"/>
          </a:xfrm>
          <a:prstGeom prst="rect">
            <a:avLst/>
          </a:prstGeom>
          <a:solidFill>
            <a:schemeClr val="bg1"/>
          </a:solidFill>
        </p:spPr>
        <p:txBody>
          <a:bodyPr wrap="square" rtlCol="0">
            <a:spAutoFit/>
          </a:bodyPr>
          <a:lstStyle/>
          <a:p>
            <a:endParaRPr lang="fr-CA" sz="600" dirty="0">
              <a:solidFill>
                <a:schemeClr val="bg1"/>
              </a:solidFill>
              <a:latin typeface=""/>
            </a:endParaRPr>
          </a:p>
        </p:txBody>
      </p:sp>
    </p:spTree>
    <p:extLst>
      <p:ext uri="{BB962C8B-B14F-4D97-AF65-F5344CB8AC3E}">
        <p14:creationId xmlns:p14="http://schemas.microsoft.com/office/powerpoint/2010/main" val="2050938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 y="1191418"/>
            <a:ext cx="3444240" cy="1325563"/>
          </a:xfrm>
        </p:spPr>
        <p:txBody>
          <a:bodyPr vert="horz" lIns="91440" tIns="45720" rIns="91440" bIns="45720" rtlCol="0" anchor="ctr">
            <a:noAutofit/>
          </a:bodyPr>
          <a:lstStyle/>
          <a:p>
            <a:pPr>
              <a:lnSpc>
                <a:spcPct val="100000"/>
              </a:lnSpc>
            </a:pPr>
            <a:r>
              <a:rPr lang="fr-CA" sz="4800" dirty="0"/>
              <a:t>Nous apprenons à...</a:t>
            </a:r>
          </a:p>
        </p:txBody>
      </p:sp>
      <p:sp>
        <p:nvSpPr>
          <p:cNvPr id="5" name="TextBox 4">
            <a:extLst>
              <a:ext uri="{FF2B5EF4-FFF2-40B4-BE49-F238E27FC236}">
                <a16:creationId xmlns:a16="http://schemas.microsoft.com/office/drawing/2014/main" id="{860F39DF-2664-3BFB-AB9D-264946A9CF54}"/>
              </a:ext>
            </a:extLst>
          </p:cNvPr>
          <p:cNvSpPr txBox="1"/>
          <p:nvPr/>
        </p:nvSpPr>
        <p:spPr>
          <a:xfrm>
            <a:off x="4063273" y="1234961"/>
            <a:ext cx="7354390" cy="3847207"/>
          </a:xfrm>
          <a:prstGeom prst="rect">
            <a:avLst/>
          </a:prstGeom>
          <a:noFill/>
        </p:spPr>
        <p:txBody>
          <a:bodyPr wrap="square">
            <a:spAutoFit/>
          </a:bodyPr>
          <a:lstStyle>
            <a:defPPr>
              <a:defRPr lang="en-US"/>
            </a:defPPr>
            <a:lvl1pPr lvl="0">
              <a:spcBef>
                <a:spcPts val="1200"/>
              </a:spcBef>
              <a:spcAft>
                <a:spcPts val="1200"/>
              </a:spcAft>
              <a:buSzPct val="100000"/>
              <a:defRPr sz="2800">
                <a:solidFill>
                  <a:srgbClr val="0075B5"/>
                </a:solidFill>
                <a:latin typeface="Arial" panose="020B0604020202020204" pitchFamily="34" charset="0"/>
                <a:cs typeface="Arial" panose="020B0604020202020204" pitchFamily="34" charset="0"/>
              </a:defRPr>
            </a:lvl1pPr>
          </a:lstStyle>
          <a:p>
            <a:r>
              <a:rPr lang="fr-CA" sz="3200" dirty="0"/>
              <a:t>Démontrer une compréhension quant au sentiment d’importance et de son lien avec le bien-être.</a:t>
            </a:r>
          </a:p>
          <a:p>
            <a:r>
              <a:rPr lang="fr-CA" altLang="en-US" sz="3200" dirty="0"/>
              <a:t>Pratiquer des compétences qui contribuent à créer une culture positive et inclusive qui promeut l’importance de soi et des autres.</a:t>
            </a:r>
            <a:endParaRPr lang="fr-CA" sz="3200" dirty="0"/>
          </a:p>
        </p:txBody>
      </p:sp>
      <p:sp>
        <p:nvSpPr>
          <p:cNvPr id="12" name="TextBox 11">
            <a:extLst>
              <a:ext uri="{FF2B5EF4-FFF2-40B4-BE49-F238E27FC236}">
                <a16:creationId xmlns:a16="http://schemas.microsoft.com/office/drawing/2014/main" id="{8B8E31DC-CA94-54EC-B328-1A96183CF5FA}"/>
              </a:ext>
            </a:extLst>
          </p:cNvPr>
          <p:cNvSpPr txBox="1"/>
          <p:nvPr/>
        </p:nvSpPr>
        <p:spPr>
          <a:xfrm>
            <a:off x="11777472" y="6547104"/>
            <a:ext cx="417068" cy="184666"/>
          </a:xfrm>
          <a:prstGeom prst="rect">
            <a:avLst/>
          </a:prstGeom>
          <a:solidFill>
            <a:schemeClr val="bg1"/>
          </a:solidFill>
        </p:spPr>
        <p:txBody>
          <a:bodyPr wrap="square" rtlCol="0">
            <a:spAutoFit/>
          </a:bodyPr>
          <a:lstStyle/>
          <a:p>
            <a:endParaRPr lang="fr-CA" sz="600" dirty="0">
              <a:solidFill>
                <a:schemeClr val="bg1"/>
              </a:solidFill>
              <a:latin typeface=""/>
            </a:endParaRPr>
          </a:p>
        </p:txBody>
      </p:sp>
    </p:spTree>
    <p:extLst>
      <p:ext uri="{BB962C8B-B14F-4D97-AF65-F5344CB8AC3E}">
        <p14:creationId xmlns:p14="http://schemas.microsoft.com/office/powerpoint/2010/main" val="1401895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795" y="2380138"/>
            <a:ext cx="3311434" cy="1325563"/>
          </a:xfrm>
        </p:spPr>
        <p:txBody>
          <a:bodyPr vert="horz" lIns="91440" tIns="45720" rIns="91440" bIns="45720" rtlCol="0" anchor="ctr">
            <a:noAutofit/>
          </a:bodyPr>
          <a:lstStyle/>
          <a:p>
            <a:pPr>
              <a:lnSpc>
                <a:spcPct val="100000"/>
              </a:lnSpc>
            </a:pPr>
            <a:r>
              <a:rPr lang="fr-CA" dirty="0"/>
              <a:t>Co-créer une entente de classe pour guider la discussion </a:t>
            </a:r>
            <a:br>
              <a:rPr lang="en-CA" dirty="0"/>
            </a:br>
            <a:endParaRPr lang="en-CA" dirty="0"/>
          </a:p>
        </p:txBody>
      </p:sp>
      <p:sp>
        <p:nvSpPr>
          <p:cNvPr id="5" name="TextBox 4">
            <a:extLst>
              <a:ext uri="{FF2B5EF4-FFF2-40B4-BE49-F238E27FC236}">
                <a16:creationId xmlns:a16="http://schemas.microsoft.com/office/drawing/2014/main" id="{860F39DF-2664-3BFB-AB9D-264946A9CF54}"/>
              </a:ext>
            </a:extLst>
          </p:cNvPr>
          <p:cNvSpPr txBox="1"/>
          <p:nvPr/>
        </p:nvSpPr>
        <p:spPr>
          <a:xfrm>
            <a:off x="3868801" y="522783"/>
            <a:ext cx="8117205" cy="4154984"/>
          </a:xfrm>
          <a:prstGeom prst="rect">
            <a:avLst/>
          </a:prstGeom>
          <a:noFill/>
        </p:spPr>
        <p:txBody>
          <a:bodyPr wrap="square" lIns="91440" tIns="45720" rIns="91440" bIns="45720" anchor="t">
            <a:spAutoFit/>
          </a:bodyPr>
          <a:lstStyle/>
          <a:p>
            <a:pPr>
              <a:spcBef>
                <a:spcPts val="1200"/>
              </a:spcBef>
              <a:spcAft>
                <a:spcPts val="1200"/>
              </a:spcAft>
              <a:buClr>
                <a:srgbClr val="0072BC"/>
              </a:buClr>
              <a:buSzPts val="1400"/>
            </a:pPr>
            <a:r>
              <a:rPr lang="en-CA" sz="3200" dirty="0">
                <a:solidFill>
                  <a:srgbClr val="0075B5"/>
                </a:solidFill>
                <a:latin typeface="Arial"/>
                <a:cs typeface="Arial"/>
              </a:rPr>
              <a:t>Par </a:t>
            </a:r>
            <a:r>
              <a:rPr lang="fr-CA" sz="3200" dirty="0">
                <a:solidFill>
                  <a:srgbClr val="0075B5"/>
                </a:solidFill>
                <a:latin typeface="Arial"/>
                <a:cs typeface="Arial"/>
              </a:rPr>
              <a:t>exemple </a:t>
            </a:r>
            <a:r>
              <a:rPr lang="en-CA" sz="3200" dirty="0">
                <a:solidFill>
                  <a:srgbClr val="0075B5"/>
                </a:solidFill>
                <a:latin typeface="Arial"/>
                <a:cs typeface="Arial"/>
              </a:rPr>
              <a:t>:</a:t>
            </a:r>
          </a:p>
          <a:p>
            <a:pPr marL="457200" indent="-457200">
              <a:spcBef>
                <a:spcPts val="1200"/>
              </a:spcBef>
              <a:spcAft>
                <a:spcPts val="1200"/>
              </a:spcAft>
              <a:buClr>
                <a:srgbClr val="0072BC"/>
              </a:buClr>
              <a:buSzPts val="1400"/>
              <a:buFont typeface="Arial" panose="020B0604020202020204" pitchFamily="34" charset="0"/>
              <a:buChar char="•"/>
            </a:pPr>
            <a:r>
              <a:rPr lang="fr-CA" sz="3200" dirty="0">
                <a:solidFill>
                  <a:srgbClr val="0075B5"/>
                </a:solidFill>
                <a:latin typeface="Arial"/>
                <a:cs typeface="Arial"/>
              </a:rPr>
              <a:t>Chacun peut apporter sa contribution, mais tu n’es pas obligé de partager si tu ne le souhaites pas. </a:t>
            </a:r>
            <a:endParaRPr lang="en-CA" sz="3200" dirty="0">
              <a:solidFill>
                <a:srgbClr val="0075B5"/>
              </a:solidFill>
              <a:latin typeface="Arial" panose="020B0604020202020204" pitchFamily="34" charset="0"/>
              <a:cs typeface="Arial" panose="020B0604020202020204" pitchFamily="34" charset="0"/>
            </a:endParaRPr>
          </a:p>
          <a:p>
            <a:pPr marL="457200" indent="-457200">
              <a:spcBef>
                <a:spcPts val="1200"/>
              </a:spcBef>
              <a:spcAft>
                <a:spcPts val="1200"/>
              </a:spcAft>
              <a:buClr>
                <a:srgbClr val="0072BC"/>
              </a:buClr>
              <a:buSzPts val="1400"/>
              <a:buFont typeface="Arial" panose="020B0604020202020204" pitchFamily="34" charset="0"/>
              <a:buChar char="•"/>
            </a:pPr>
            <a:r>
              <a:rPr lang="fr-CA" sz="3200" dirty="0">
                <a:solidFill>
                  <a:srgbClr val="0075B5"/>
                </a:solidFill>
                <a:latin typeface="Arial"/>
                <a:cs typeface="Arial"/>
              </a:rPr>
              <a:t>Sois ouvert aux expériences de chacun et apprécie les différences. Valorise la voix de chacun</a:t>
            </a:r>
            <a:r>
              <a:rPr lang="en-CA" sz="3200" dirty="0">
                <a:solidFill>
                  <a:srgbClr val="0075B5"/>
                </a:solidFill>
                <a:latin typeface="Arial"/>
                <a:cs typeface="Arial"/>
              </a:rPr>
              <a:t>…</a:t>
            </a:r>
          </a:p>
        </p:txBody>
      </p:sp>
      <p:sp>
        <p:nvSpPr>
          <p:cNvPr id="12" name="TextBox 11">
            <a:extLst>
              <a:ext uri="{FF2B5EF4-FFF2-40B4-BE49-F238E27FC236}">
                <a16:creationId xmlns:a16="http://schemas.microsoft.com/office/drawing/2014/main" id="{8B8E31DC-CA94-54EC-B328-1A96183CF5FA}"/>
              </a:ext>
            </a:extLst>
          </p:cNvPr>
          <p:cNvSpPr txBox="1"/>
          <p:nvPr/>
        </p:nvSpPr>
        <p:spPr>
          <a:xfrm>
            <a:off x="11777472" y="6547104"/>
            <a:ext cx="417068" cy="184666"/>
          </a:xfrm>
          <a:prstGeom prst="rect">
            <a:avLst/>
          </a:prstGeom>
          <a:solidFill>
            <a:schemeClr val="bg1"/>
          </a:solidFill>
        </p:spPr>
        <p:txBody>
          <a:bodyPr wrap="square" rtlCol="0">
            <a:spAutoFit/>
          </a:bodyPr>
          <a:lstStyle/>
          <a:p>
            <a:endParaRPr lang="fr-CA" sz="600" dirty="0">
              <a:solidFill>
                <a:schemeClr val="bg1"/>
              </a:solidFill>
              <a:latin typeface=""/>
            </a:endParaRPr>
          </a:p>
        </p:txBody>
      </p:sp>
      <p:sp>
        <p:nvSpPr>
          <p:cNvPr id="3" name="TextBox 2">
            <a:extLst>
              <a:ext uri="{FF2B5EF4-FFF2-40B4-BE49-F238E27FC236}">
                <a16:creationId xmlns:a16="http://schemas.microsoft.com/office/drawing/2014/main" id="{D238B6ED-4F34-EE0D-CE61-570A1A971BC8}"/>
              </a:ext>
            </a:extLst>
          </p:cNvPr>
          <p:cNvSpPr txBox="1"/>
          <p:nvPr/>
        </p:nvSpPr>
        <p:spPr>
          <a:xfrm>
            <a:off x="3868801" y="4936463"/>
            <a:ext cx="7908671" cy="1138773"/>
          </a:xfrm>
          <a:prstGeom prst="rect">
            <a:avLst/>
          </a:prstGeom>
          <a:noFill/>
        </p:spPr>
        <p:txBody>
          <a:bodyPr wrap="square" lIns="91440" tIns="45720" rIns="91440" bIns="45720" rtlCol="0" anchor="t">
            <a:spAutoFit/>
          </a:bodyPr>
          <a:lstStyle/>
          <a:p>
            <a:pPr algn="ctr"/>
            <a:r>
              <a:rPr lang="en-CA" sz="2400" dirty="0">
                <a:solidFill>
                  <a:srgbClr val="40008D"/>
                </a:solidFill>
                <a:latin typeface="Arial"/>
                <a:cs typeface="Arial"/>
              </a:rPr>
              <a:t>Rappel : </a:t>
            </a:r>
            <a:r>
              <a:rPr lang="fr-CA" sz="2200" dirty="0">
                <a:solidFill>
                  <a:srgbClr val="40008D"/>
                </a:solidFill>
                <a:latin typeface="Arial"/>
                <a:cs typeface="Arial"/>
              </a:rPr>
              <a:t>Ceci est une leçon dans un contexte scolaire. </a:t>
            </a:r>
            <a:br>
              <a:rPr lang="fr-CA" sz="2200" dirty="0">
                <a:solidFill>
                  <a:srgbClr val="40008D"/>
                </a:solidFill>
                <a:latin typeface="Arial"/>
                <a:cs typeface="Arial"/>
              </a:rPr>
            </a:br>
            <a:r>
              <a:rPr lang="fr-CA" sz="2200" dirty="0">
                <a:solidFill>
                  <a:srgbClr val="40008D"/>
                </a:solidFill>
                <a:latin typeface="Arial"/>
                <a:cs typeface="Arial"/>
              </a:rPr>
              <a:t>Ce n’est donc pas le moment pour partager des histoires personnelles délicates.</a:t>
            </a:r>
          </a:p>
        </p:txBody>
      </p:sp>
    </p:spTree>
    <p:extLst>
      <p:ext uri="{BB962C8B-B14F-4D97-AF65-F5344CB8AC3E}">
        <p14:creationId xmlns:p14="http://schemas.microsoft.com/office/powerpoint/2010/main" val="540867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75AE905-F1E4-DB67-A1BC-5D78435FFE84}"/>
              </a:ext>
            </a:extLst>
          </p:cNvPr>
          <p:cNvSpPr>
            <a:spLocks noGrp="1"/>
          </p:cNvSpPr>
          <p:nvPr>
            <p:ph type="title"/>
          </p:nvPr>
        </p:nvSpPr>
        <p:spPr>
          <a:xfrm>
            <a:off x="0" y="1181100"/>
            <a:ext cx="3583172" cy="1434509"/>
          </a:xfrm>
        </p:spPr>
        <p:txBody>
          <a:bodyPr vert="horz" lIns="91440" tIns="45720" rIns="91440" bIns="45720" rtlCol="0" anchor="ctr">
            <a:noAutofit/>
          </a:bodyPr>
          <a:lstStyle/>
          <a:p>
            <a:pPr>
              <a:lnSpc>
                <a:spcPct val="100000"/>
              </a:lnSpc>
            </a:pPr>
            <a:r>
              <a:rPr lang="fr-CA" sz="4800" dirty="0"/>
              <a:t>Remue-méninges de groupe</a:t>
            </a:r>
          </a:p>
        </p:txBody>
      </p:sp>
      <p:sp>
        <p:nvSpPr>
          <p:cNvPr id="3" name="TextBox 2">
            <a:extLst>
              <a:ext uri="{FF2B5EF4-FFF2-40B4-BE49-F238E27FC236}">
                <a16:creationId xmlns:a16="http://schemas.microsoft.com/office/drawing/2014/main" id="{4AA14EA2-6351-4B29-13E6-73450BE057AC}"/>
              </a:ext>
            </a:extLst>
          </p:cNvPr>
          <p:cNvSpPr txBox="1"/>
          <p:nvPr/>
        </p:nvSpPr>
        <p:spPr>
          <a:xfrm>
            <a:off x="3750365" y="1181100"/>
            <a:ext cx="8158942" cy="1569660"/>
          </a:xfrm>
          <a:prstGeom prst="rect">
            <a:avLst/>
          </a:prstGeom>
          <a:noFill/>
        </p:spPr>
        <p:txBody>
          <a:bodyPr wrap="square" lIns="91440" tIns="45720" rIns="91440" bIns="45720" anchor="t">
            <a:spAutoFit/>
          </a:bodyPr>
          <a:lstStyle>
            <a:defPPr>
              <a:defRPr lang="en-US"/>
            </a:defPPr>
            <a:lvl1pPr>
              <a:defRPr sz="3600">
                <a:solidFill>
                  <a:srgbClr val="40008D"/>
                </a:solidFill>
                <a:latin typeface="Arial" panose="020B0604020202020204" pitchFamily="34" charset="0"/>
                <a:cs typeface="Arial" panose="020B0604020202020204" pitchFamily="34" charset="0"/>
              </a:defRPr>
            </a:lvl1pPr>
          </a:lstStyle>
          <a:p>
            <a:r>
              <a:rPr lang="fr-CA" dirty="0">
                <a:latin typeface="Arial"/>
                <a:cs typeface="Arial"/>
              </a:rPr>
              <a:t>Qu’est-ce que ça veut dire d’avoir de l’importance? </a:t>
            </a:r>
            <a:endParaRPr lang="fr-CA" dirty="0"/>
          </a:p>
          <a:p>
            <a:pPr marL="285750" indent="-285750">
              <a:buFont typeface="Arial" panose="020B0604020202020204" pitchFamily="34" charset="0"/>
              <a:buChar char="•"/>
            </a:pPr>
            <a:r>
              <a:rPr lang="fr-CA" sz="2400" dirty="0">
                <a:latin typeface="Arial"/>
                <a:cs typeface="Arial"/>
              </a:rPr>
              <a:t>À quoi ça ressemble? Comment ça nous fait sentir?</a:t>
            </a:r>
          </a:p>
        </p:txBody>
      </p:sp>
      <p:sp>
        <p:nvSpPr>
          <p:cNvPr id="2" name="TextBox 1">
            <a:extLst>
              <a:ext uri="{FF2B5EF4-FFF2-40B4-BE49-F238E27FC236}">
                <a16:creationId xmlns:a16="http://schemas.microsoft.com/office/drawing/2014/main" id="{EC082F38-FE3D-8909-DDDF-EAE26FFB97D2}"/>
              </a:ext>
            </a:extLst>
          </p:cNvPr>
          <p:cNvSpPr txBox="1"/>
          <p:nvPr/>
        </p:nvSpPr>
        <p:spPr>
          <a:xfrm>
            <a:off x="6531429" y="4258491"/>
            <a:ext cx="184731" cy="369332"/>
          </a:xfrm>
          <a:prstGeom prst="rect">
            <a:avLst/>
          </a:prstGeom>
          <a:noFill/>
        </p:spPr>
        <p:txBody>
          <a:bodyPr wrap="none" rtlCol="0">
            <a:spAutoFit/>
          </a:bodyPr>
          <a:lstStyle/>
          <a:p>
            <a:endParaRPr lang="fr-CA" dirty="0"/>
          </a:p>
        </p:txBody>
      </p:sp>
      <p:sp>
        <p:nvSpPr>
          <p:cNvPr id="5" name="TextBox 4">
            <a:extLst>
              <a:ext uri="{FF2B5EF4-FFF2-40B4-BE49-F238E27FC236}">
                <a16:creationId xmlns:a16="http://schemas.microsoft.com/office/drawing/2014/main" id="{E9210987-802F-E152-BF48-CE16EB4C66B2}"/>
              </a:ext>
            </a:extLst>
          </p:cNvPr>
          <p:cNvSpPr txBox="1"/>
          <p:nvPr/>
        </p:nvSpPr>
        <p:spPr>
          <a:xfrm>
            <a:off x="3750365" y="3658327"/>
            <a:ext cx="8158942" cy="1569660"/>
          </a:xfrm>
          <a:prstGeom prst="rect">
            <a:avLst/>
          </a:prstGeom>
          <a:noFill/>
        </p:spPr>
        <p:txBody>
          <a:bodyPr wrap="square" lIns="91440" tIns="45720" rIns="91440" bIns="45720" anchor="t">
            <a:spAutoFit/>
          </a:bodyPr>
          <a:lstStyle/>
          <a:p>
            <a:r>
              <a:rPr lang="fr-CA" sz="3600" dirty="0">
                <a:solidFill>
                  <a:srgbClr val="40008D"/>
                </a:solidFill>
                <a:latin typeface="Arial"/>
                <a:cs typeface="Arial"/>
              </a:rPr>
              <a:t>Qu’est-ce que ça veut dire de </a:t>
            </a:r>
            <a:r>
              <a:rPr lang="fr-CA" sz="3600" u="sng" dirty="0">
                <a:solidFill>
                  <a:srgbClr val="40008D"/>
                </a:solidFill>
                <a:latin typeface="Arial"/>
                <a:cs typeface="Arial"/>
              </a:rPr>
              <a:t>ne pas</a:t>
            </a:r>
            <a:r>
              <a:rPr lang="fr-CA" sz="3600" dirty="0">
                <a:solidFill>
                  <a:srgbClr val="40008D"/>
                </a:solidFill>
                <a:latin typeface="Arial"/>
                <a:cs typeface="Arial"/>
              </a:rPr>
              <a:t> avoir d’importance?</a:t>
            </a:r>
          </a:p>
          <a:p>
            <a:pPr marL="285750" indent="-285750">
              <a:buFont typeface="Arial" panose="020B0604020202020204" pitchFamily="34" charset="0"/>
              <a:buChar char="•"/>
            </a:pPr>
            <a:r>
              <a:rPr lang="fr-CA" sz="2400" dirty="0">
                <a:solidFill>
                  <a:srgbClr val="40008D"/>
                </a:solidFill>
                <a:latin typeface="Arial"/>
                <a:cs typeface="Arial"/>
              </a:rPr>
              <a:t>À quoi ça ressemble? Comment ça nous fait sentir?</a:t>
            </a:r>
          </a:p>
        </p:txBody>
      </p:sp>
    </p:spTree>
    <p:extLst>
      <p:ext uri="{BB962C8B-B14F-4D97-AF65-F5344CB8AC3E}">
        <p14:creationId xmlns:p14="http://schemas.microsoft.com/office/powerpoint/2010/main" val="20511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F1F55-9B02-44C7-99BE-CBFDF4868ACE}"/>
              </a:ext>
            </a:extLst>
          </p:cNvPr>
          <p:cNvSpPr>
            <a:spLocks noGrp="1"/>
          </p:cNvSpPr>
          <p:nvPr>
            <p:ph type="title"/>
          </p:nvPr>
        </p:nvSpPr>
        <p:spPr>
          <a:xfrm>
            <a:off x="2547256" y="0"/>
            <a:ext cx="9599645" cy="968269"/>
          </a:xfrm>
        </p:spPr>
        <p:txBody>
          <a:bodyPr>
            <a:normAutofit/>
          </a:bodyPr>
          <a:lstStyle/>
          <a:p>
            <a:r>
              <a:rPr lang="fr-FR" dirty="0"/>
              <a:t>J’ai de l’importance</a:t>
            </a:r>
            <a:endParaRPr lang="en-CA" dirty="0"/>
          </a:p>
        </p:txBody>
      </p:sp>
      <p:pic>
        <p:nvPicPr>
          <p:cNvPr id="3" name="Content Placeholder 5">
            <a:extLst>
              <a:ext uri="{FF2B5EF4-FFF2-40B4-BE49-F238E27FC236}">
                <a16:creationId xmlns:a16="http://schemas.microsoft.com/office/drawing/2014/main" id="{D8682C6C-AF57-4BC4-9C68-AE915B6DD9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6025" b="6025"/>
          <a:stretch/>
        </p:blipFill>
        <p:spPr>
          <a:xfrm>
            <a:off x="0" y="968269"/>
            <a:ext cx="12146902" cy="5122815"/>
          </a:xfrm>
          <a:prstGeom prst="rect">
            <a:avLst/>
          </a:prstGeom>
        </p:spPr>
      </p:pic>
    </p:spTree>
    <p:extLst>
      <p:ext uri="{BB962C8B-B14F-4D97-AF65-F5344CB8AC3E}">
        <p14:creationId xmlns:p14="http://schemas.microsoft.com/office/powerpoint/2010/main" val="3282195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42005"/>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4400" b="0" i="0" u="none" strike="noStrike" kern="1200" cap="none" spc="0" normalizeH="0" baseline="0" noProof="0" dirty="0">
                <a:ln>
                  <a:noFill/>
                </a:ln>
                <a:solidFill>
                  <a:srgbClr val="44237D"/>
                </a:solidFill>
                <a:effectLst/>
                <a:uLnTx/>
                <a:uFillTx/>
                <a:latin typeface="Poppins SemiBold" panose="00000700000000000000" pitchFamily="2" charset="0"/>
                <a:ea typeface="+mj-ea"/>
                <a:cs typeface="Poppins SemiBold" panose="00000700000000000000" pitchFamily="2" charset="0"/>
              </a:rPr>
              <a:t>Faire des liens</a:t>
            </a:r>
          </a:p>
        </p:txBody>
      </p:sp>
      <p:sp>
        <p:nvSpPr>
          <p:cNvPr id="9" name="Text Placeholder 8">
            <a:extLst>
              <a:ext uri="{FF2B5EF4-FFF2-40B4-BE49-F238E27FC236}">
                <a16:creationId xmlns:a16="http://schemas.microsoft.com/office/drawing/2014/main" id="{E32516F8-24AB-4167-B255-1348C1485AB0}"/>
              </a:ext>
            </a:extLst>
          </p:cNvPr>
          <p:cNvSpPr>
            <a:spLocks noGrp="1"/>
          </p:cNvSpPr>
          <p:nvPr>
            <p:ph type="body" sz="quarter" idx="11"/>
          </p:nvPr>
        </p:nvSpPr>
        <p:spPr>
          <a:xfrm>
            <a:off x="958851" y="2892716"/>
            <a:ext cx="10274300" cy="2747166"/>
          </a:xfrm>
        </p:spPr>
        <p:txBody>
          <a:bodyPr anchor="ctr">
            <a:normAutofit/>
          </a:bodyPr>
          <a:lstStyle/>
          <a:p>
            <a:pPr>
              <a:lnSpc>
                <a:spcPct val="120000"/>
              </a:lnSpc>
              <a:spcAft>
                <a:spcPts val="1200"/>
              </a:spcAft>
            </a:pPr>
            <a:r>
              <a:rPr lang="fr-CA" sz="5000" b="0" dirty="0">
                <a:solidFill>
                  <a:srgbClr val="40008D"/>
                </a:solidFill>
              </a:rPr>
              <a:t>Pourquoi est-ce nécessaire d’avoir de l’importance au travail? </a:t>
            </a:r>
            <a:endParaRPr lang="en-CA" sz="5000" b="0" dirty="0">
              <a:solidFill>
                <a:srgbClr val="40008D"/>
              </a:solidFill>
            </a:endParaRPr>
          </a:p>
        </p:txBody>
      </p:sp>
    </p:spTree>
    <p:extLst>
      <p:ext uri="{BB962C8B-B14F-4D97-AF65-F5344CB8AC3E}">
        <p14:creationId xmlns:p14="http://schemas.microsoft.com/office/powerpoint/2010/main" val="4013610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9A19E6-FAC1-4E87-AD0C-2057EC05EC3D}"/>
              </a:ext>
            </a:extLst>
          </p:cNvPr>
          <p:cNvSpPr>
            <a:spLocks noGrp="1"/>
          </p:cNvSpPr>
          <p:nvPr>
            <p:ph type="title"/>
          </p:nvPr>
        </p:nvSpPr>
        <p:spPr>
          <a:xfrm>
            <a:off x="0" y="1189037"/>
            <a:ext cx="3587262" cy="1325563"/>
          </a:xfrm>
        </p:spPr>
        <p:txBody>
          <a:bodyPr vert="horz" lIns="91440" tIns="45720" rIns="91440" bIns="45720" rtlCol="0" anchor="ctr">
            <a:noAutofit/>
          </a:bodyPr>
          <a:lstStyle/>
          <a:p>
            <a:pPr>
              <a:lnSpc>
                <a:spcPct val="100000"/>
              </a:lnSpc>
            </a:pPr>
            <a:r>
              <a:rPr lang="en-CA" sz="4800" dirty="0"/>
              <a:t>Retour</a:t>
            </a:r>
          </a:p>
        </p:txBody>
      </p:sp>
      <p:pic>
        <p:nvPicPr>
          <p:cNvPr id="4" name="Picture 3">
            <a:extLst>
              <a:ext uri="{FF2B5EF4-FFF2-40B4-BE49-F238E27FC236}">
                <a16:creationId xmlns:a16="http://schemas.microsoft.com/office/drawing/2014/main" id="{571625DC-B5EC-3AEA-3E98-6629B6E13827}"/>
              </a:ext>
            </a:extLst>
          </p:cNvPr>
          <p:cNvPicPr>
            <a:picLocks noChangeAspect="1"/>
          </p:cNvPicPr>
          <p:nvPr/>
        </p:nvPicPr>
        <p:blipFill>
          <a:blip r:embed="rId3">
            <a:extLst>
              <a:ext uri="{28A0092B-C50C-407E-A947-70E740481C1C}">
                <a14:useLocalDpi xmlns:a14="http://schemas.microsoft.com/office/drawing/2010/main" val="0"/>
              </a:ext>
            </a:extLst>
          </a:blip>
          <a:srcRect t="5268" b="5268"/>
          <a:stretch/>
        </p:blipFill>
        <p:spPr>
          <a:xfrm>
            <a:off x="3587262" y="0"/>
            <a:ext cx="8604738" cy="6858000"/>
          </a:xfrm>
          <a:prstGeom prst="rect">
            <a:avLst/>
          </a:prstGeom>
        </p:spPr>
      </p:pic>
    </p:spTree>
    <p:extLst>
      <p:ext uri="{BB962C8B-B14F-4D97-AF65-F5344CB8AC3E}">
        <p14:creationId xmlns:p14="http://schemas.microsoft.com/office/powerpoint/2010/main" val="2794909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58850" y="1742005"/>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4400" b="0" i="0" u="none" strike="noStrike" kern="1200" cap="none" spc="0" normalizeH="0" baseline="0" noProof="0" dirty="0">
                <a:ln>
                  <a:noFill/>
                </a:ln>
                <a:solidFill>
                  <a:srgbClr val="44237D"/>
                </a:solidFill>
                <a:effectLst/>
                <a:uLnTx/>
                <a:uFillTx/>
                <a:latin typeface="Poppins SemiBold" panose="00000700000000000000" pitchFamily="2" charset="0"/>
                <a:ea typeface="+mj-ea"/>
                <a:cs typeface="Poppins SemiBold" panose="00000700000000000000" pitchFamily="2" charset="0"/>
              </a:rPr>
              <a:t>Faire des liens</a:t>
            </a:r>
          </a:p>
        </p:txBody>
      </p:sp>
      <p:sp>
        <p:nvSpPr>
          <p:cNvPr id="9" name="Text Placeholder 8">
            <a:extLst>
              <a:ext uri="{FF2B5EF4-FFF2-40B4-BE49-F238E27FC236}">
                <a16:creationId xmlns:a16="http://schemas.microsoft.com/office/drawing/2014/main" id="{E32516F8-24AB-4167-B255-1348C1485AB0}"/>
              </a:ext>
            </a:extLst>
          </p:cNvPr>
          <p:cNvSpPr>
            <a:spLocks noGrp="1"/>
          </p:cNvSpPr>
          <p:nvPr>
            <p:ph type="body" sz="quarter" idx="11"/>
          </p:nvPr>
        </p:nvSpPr>
        <p:spPr>
          <a:xfrm>
            <a:off x="533955" y="3083792"/>
            <a:ext cx="11124090" cy="2912060"/>
          </a:xfrm>
        </p:spPr>
        <p:txBody>
          <a:bodyPr anchor="ctr">
            <a:normAutofit fontScale="70000" lnSpcReduction="20000"/>
          </a:bodyPr>
          <a:lstStyle/>
          <a:p>
            <a:pPr>
              <a:lnSpc>
                <a:spcPct val="120000"/>
              </a:lnSpc>
              <a:spcAft>
                <a:spcPts val="1200"/>
              </a:spcAft>
            </a:pPr>
            <a:r>
              <a:rPr lang="fr-CA" sz="7200" b="0" dirty="0">
                <a:solidFill>
                  <a:srgbClr val="40008D"/>
                </a:solidFill>
                <a:latin typeface="Arial"/>
                <a:ea typeface="Roboto"/>
                <a:cs typeface="Arial"/>
              </a:rPr>
              <a:t>Qu’est-ce que je peux faire pour promouvoir le sentiment d’importance à l’école et au travail?</a:t>
            </a:r>
          </a:p>
        </p:txBody>
      </p:sp>
    </p:spTree>
    <p:extLst>
      <p:ext uri="{BB962C8B-B14F-4D97-AF65-F5344CB8AC3E}">
        <p14:creationId xmlns:p14="http://schemas.microsoft.com/office/powerpoint/2010/main" val="988383855"/>
      </p:ext>
    </p:extLst>
  </p:cSld>
  <p:clrMapOvr>
    <a:masterClrMapping/>
  </p:clrMapOvr>
</p:sld>
</file>

<file path=ppt/theme/theme1.xml><?xml version="1.0" encoding="utf-8"?>
<a:theme xmlns:a="http://schemas.openxmlformats.org/drawingml/2006/main" name="Skills4Lif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7C8CF2638480341B68B68690115A0B2" ma:contentTypeVersion="5" ma:contentTypeDescription="Create a new document." ma:contentTypeScope="" ma:versionID="d7ef641a9dc59fc714db2da50c58a54e">
  <xsd:schema xmlns:xsd="http://www.w3.org/2001/XMLSchema" xmlns:xs="http://www.w3.org/2001/XMLSchema" xmlns:p="http://schemas.microsoft.com/office/2006/metadata/properties" xmlns:ns2="6ee0277f-c2d6-46fd-8036-44f7adfcd4a7" xmlns:ns3="12fac212-3aab-4e53-a5bd-cbe38a822c0b" targetNamespace="http://schemas.microsoft.com/office/2006/metadata/properties" ma:root="true" ma:fieldsID="6f0ba5c2e3140ec5d9af8e17376826b7" ns2:_="" ns3:_="">
    <xsd:import namespace="6ee0277f-c2d6-46fd-8036-44f7adfcd4a7"/>
    <xsd:import namespace="12fac212-3aab-4e53-a5bd-cbe38a822c0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0277f-c2d6-46fd-8036-44f7adfcd4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fac212-3aab-4e53-a5bd-cbe38a822c0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6E903C-FBCD-4A19-BF8A-F89470A6CC14}">
  <ds:schemaRefs>
    <ds:schemaRef ds:uri="http://www.w3.org/XML/1998/namespace"/>
    <ds:schemaRef ds:uri="http://purl.org/dc/terms/"/>
    <ds:schemaRef ds:uri="12fac212-3aab-4e53-a5bd-cbe38a822c0b"/>
    <ds:schemaRef ds:uri="http://schemas.microsoft.com/office/2006/metadata/propertie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6ee0277f-c2d6-46fd-8036-44f7adfcd4a7"/>
    <ds:schemaRef ds:uri="http://purl.org/dc/elements/1.1/"/>
  </ds:schemaRefs>
</ds:datastoreItem>
</file>

<file path=customXml/itemProps2.xml><?xml version="1.0" encoding="utf-8"?>
<ds:datastoreItem xmlns:ds="http://schemas.openxmlformats.org/officeDocument/2006/customXml" ds:itemID="{A79735E6-A3F3-4AC0-8C5C-77C6F2F639A6}">
  <ds:schemaRefs>
    <ds:schemaRef ds:uri="http://schemas.microsoft.com/sharepoint/v3/contenttype/forms"/>
  </ds:schemaRefs>
</ds:datastoreItem>
</file>

<file path=customXml/itemProps3.xml><?xml version="1.0" encoding="utf-8"?>
<ds:datastoreItem xmlns:ds="http://schemas.openxmlformats.org/officeDocument/2006/customXml" ds:itemID="{1A1BFAFC-E7CF-4026-9E91-01A3BB28EFCB}">
  <ds:schemaRefs>
    <ds:schemaRef ds:uri="12fac212-3aab-4e53-a5bd-cbe38a822c0b"/>
    <ds:schemaRef ds:uri="6ee0277f-c2d6-46fd-8036-44f7adfcd4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2102</Words>
  <Application>Microsoft Office PowerPoint</Application>
  <PresentationFormat>Widescreen</PresentationFormat>
  <Paragraphs>144</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Skills4Life</vt:lpstr>
      <vt:lpstr> Promouvoir un sentiment d’importance pour soi et pour les autres</vt:lpstr>
      <vt:lpstr>Habiletés de vie : objectifs</vt:lpstr>
      <vt:lpstr>Nous apprenons à...</vt:lpstr>
      <vt:lpstr>Co-créer une entente de classe pour guider la discussion  </vt:lpstr>
      <vt:lpstr>Remue-méninges de groupe</vt:lpstr>
      <vt:lpstr>J’ai de l’importance</vt:lpstr>
      <vt:lpstr>Faire des liens</vt:lpstr>
      <vt:lpstr>Retour</vt:lpstr>
      <vt:lpstr>Faire des liens</vt:lpstr>
      <vt:lpstr>Trucs : Appuyer une culture qui favorise le sentiment d’importance </vt:lpstr>
      <vt:lpstr>Trucs : Appuyer une culture qui favorise le sentiment d’importance </vt:lpstr>
      <vt:lpstr>Trucs : Appuyer une culture qui favorise le sentiment d’importance </vt:lpstr>
      <vt:lpstr>Revoir les ententes de classe</vt:lpstr>
      <vt:lpstr>Carnet</vt:lpstr>
      <vt:lpstr>Quelques idées/ rappels</vt:lpstr>
      <vt:lpstr>EXEMPLE DE MESSAGE</vt:lpstr>
      <vt:lpstr>CARNET SOMMAIRE</vt:lpstr>
      <vt:lpstr>Messages clés</vt:lpstr>
    </vt:vector>
  </TitlesOfParts>
  <Company>HWDSB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 and Mental Illness</dc:title>
  <dc:creator>Kathy Short [Staff]</dc:creator>
  <cp:lastModifiedBy>Marsha Gillis</cp:lastModifiedBy>
  <cp:revision>27</cp:revision>
  <dcterms:created xsi:type="dcterms:W3CDTF">2019-11-18T02:48:59Z</dcterms:created>
  <dcterms:modified xsi:type="dcterms:W3CDTF">2025-03-14T21:35:23Z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0x01010037C8CF2638480341B68B68690115A0B2</vt:lpwstr>
  </property>
  <property fmtid="{D5CDD505-2E9C-101B-9397-08002B2CF9AE}" pid="3" name="_dlc_DocIdItemGuid">
    <vt:lpwstr>9f433a2f-5650-46f0-8500-b6eb7be4fe08</vt:lpwstr>
  </property>
  <property fmtid="{D5CDD505-2E9C-101B-9397-08002B2CF9AE}" pid="4" name="MediaServiceImageTags">
    <vt:lpwstr/>
  </property>
</Properties>
</file>