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 id="2147483759" r:id="rId6"/>
    <p:sldMasterId id="2147483680" r:id="rId7"/>
    <p:sldMasterId id="2147483702" r:id="rId8"/>
  </p:sldMasterIdLst>
  <p:notesMasterIdLst>
    <p:notesMasterId r:id="rId58"/>
  </p:notesMasterIdLst>
  <p:sldIdLst>
    <p:sldId id="1754" r:id="rId9"/>
    <p:sldId id="1759" r:id="rId10"/>
    <p:sldId id="281" r:id="rId11"/>
    <p:sldId id="1766" r:id="rId12"/>
    <p:sldId id="1767" r:id="rId13"/>
    <p:sldId id="1774" r:id="rId14"/>
    <p:sldId id="1776" r:id="rId15"/>
    <p:sldId id="1778" r:id="rId16"/>
    <p:sldId id="1802" r:id="rId17"/>
    <p:sldId id="1782" r:id="rId18"/>
    <p:sldId id="1803" r:id="rId19"/>
    <p:sldId id="1804" r:id="rId20"/>
    <p:sldId id="1797" r:id="rId21"/>
    <p:sldId id="1800" r:id="rId22"/>
    <p:sldId id="1801" r:id="rId23"/>
    <p:sldId id="397" r:id="rId24"/>
    <p:sldId id="292" r:id="rId25"/>
    <p:sldId id="1755" r:id="rId26"/>
    <p:sldId id="1707" r:id="rId27"/>
    <p:sldId id="1694" r:id="rId28"/>
    <p:sldId id="1750" r:id="rId29"/>
    <p:sldId id="336" r:id="rId30"/>
    <p:sldId id="1751" r:id="rId31"/>
    <p:sldId id="264" r:id="rId32"/>
    <p:sldId id="1692" r:id="rId33"/>
    <p:sldId id="1739" r:id="rId34"/>
    <p:sldId id="1696" r:id="rId35"/>
    <p:sldId id="1737" r:id="rId36"/>
    <p:sldId id="340" r:id="rId37"/>
    <p:sldId id="1747" r:id="rId38"/>
    <p:sldId id="1741" r:id="rId39"/>
    <p:sldId id="352" r:id="rId40"/>
    <p:sldId id="353" r:id="rId41"/>
    <p:sldId id="354" r:id="rId42"/>
    <p:sldId id="1763" r:id="rId43"/>
    <p:sldId id="407" r:id="rId44"/>
    <p:sldId id="259" r:id="rId45"/>
    <p:sldId id="357" r:id="rId46"/>
    <p:sldId id="1764" r:id="rId47"/>
    <p:sldId id="1761" r:id="rId48"/>
    <p:sldId id="408" r:id="rId49"/>
    <p:sldId id="1744" r:id="rId50"/>
    <p:sldId id="379" r:id="rId51"/>
    <p:sldId id="1762" r:id="rId52"/>
    <p:sldId id="1726" r:id="rId53"/>
    <p:sldId id="1765" r:id="rId54"/>
    <p:sldId id="1746" r:id="rId55"/>
    <p:sldId id="1738" r:id="rId56"/>
    <p:sldId id="414" r:id="rId57"/>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ation Notes" id="{778EFD64-B33F-564A-AFAB-625F53827C4A}">
          <p14:sldIdLst>
            <p14:sldId id="1754"/>
            <p14:sldId id="1759"/>
            <p14:sldId id="281"/>
          </p14:sldIdLst>
        </p14:section>
        <p14:section name="Presentation 1: Brief Overview" id="{E0D11163-5F12-0046-9DC5-99D0A5F1B032}">
          <p14:sldIdLst>
            <p14:sldId id="1766"/>
            <p14:sldId id="1767"/>
            <p14:sldId id="1774"/>
            <p14:sldId id="1776"/>
            <p14:sldId id="1778"/>
            <p14:sldId id="1802"/>
            <p14:sldId id="1782"/>
            <p14:sldId id="1803"/>
            <p14:sldId id="1804"/>
            <p14:sldId id="1797"/>
            <p14:sldId id="1800"/>
            <p14:sldId id="1801"/>
          </p14:sldIdLst>
        </p14:section>
        <p14:section name="Presentation 2: Extended" id="{DB7C18AF-288F-EB46-987E-51D33E97E451}">
          <p14:sldIdLst>
            <p14:sldId id="397"/>
            <p14:sldId id="292"/>
            <p14:sldId id="1755"/>
            <p14:sldId id="1707"/>
            <p14:sldId id="1694"/>
            <p14:sldId id="1750"/>
            <p14:sldId id="336"/>
            <p14:sldId id="1751"/>
            <p14:sldId id="264"/>
            <p14:sldId id="1692"/>
            <p14:sldId id="1739"/>
            <p14:sldId id="1696"/>
            <p14:sldId id="1737"/>
            <p14:sldId id="340"/>
            <p14:sldId id="1747"/>
            <p14:sldId id="1741"/>
            <p14:sldId id="352"/>
            <p14:sldId id="353"/>
            <p14:sldId id="354"/>
            <p14:sldId id="1763"/>
            <p14:sldId id="407"/>
            <p14:sldId id="259"/>
            <p14:sldId id="357"/>
            <p14:sldId id="1764"/>
            <p14:sldId id="1761"/>
            <p14:sldId id="408"/>
            <p14:sldId id="1744"/>
            <p14:sldId id="379"/>
            <p14:sldId id="1762"/>
            <p14:sldId id="1726"/>
            <p14:sldId id="1765"/>
            <p14:sldId id="1746"/>
            <p14:sldId id="1738"/>
            <p14:sldId id="414"/>
          </p14:sldIdLst>
        </p14:section>
      </p14:sectionLst>
    </p:ext>
    <p:ext uri="{EFAFB233-063F-42B5-8137-9DF3F51BA10A}">
      <p15:sldGuideLst xmlns:p15="http://schemas.microsoft.com/office/powerpoint/2012/main">
        <p15:guide id="1" orient="horz" pos="527" userDrawn="1">
          <p15:clr>
            <a:srgbClr val="A4A3A4"/>
          </p15:clr>
        </p15:guide>
        <p15:guide id="2" pos="778" userDrawn="1">
          <p15:clr>
            <a:srgbClr val="A4A3A4"/>
          </p15:clr>
        </p15:guide>
        <p15:guide id="3" orient="horz" pos="890" userDrawn="1">
          <p15:clr>
            <a:srgbClr val="A4A3A4"/>
          </p15:clr>
        </p15:guide>
        <p15:guide id="4" orient="horz" pos="116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1E75730-70E0-BDF4-97AF-3290BDDE604F}" name="Michelle Coutinho" initials="MC" userId="S::mcoutinho@smho-smso.ca::62387657-5415-4281-a202-0fd3f0a3b529" providerId="AD"/>
  <p188:author id="{6F128047-DB67-85DE-E9FC-12A61A8A423D}" name="Ashley An" initials="AA" userId="S::aan@smho-smso.ca::30d343cb-1f7a-4492-822a-ea12a2abe65b" providerId="AD"/>
  <p188:author id="{4138815A-99DE-5A9F-B6E1-683C00F89395}" name="Andreanne Fleck Saito" initials="AS" userId="S::aflecksaito@smho-smso.ca::12fff28c-be65-4107-adb3-77d1d51a8bcf" providerId="AD"/>
  <p188:author id="{BAA6496D-B860-9E30-F82F-68E82E6CBC3C}" name="Marsha Gillis" initials="MG" userId="S::mgillis@smho-smso.ca::7189d0c8-c755-4711-a03c-47324b8391a0" providerId="AD"/>
  <p188:author id="{78C63A77-E355-1540-D6FC-B07BA5E7DF0A}" name="Susan Sweet" initials="SS" userId="S::ssweet@smho-smso.ca::3f3b0d9c-fbb5-47a8-87c2-549a2adf9766" providerId="AD"/>
  <p188:author id="{B5C9D778-8AB6-5970-F4F6-3A79883367D2}" name="Kathy Short" initials="KS" userId="S::kshort@smho-smso.ca::4a140bda-6590-48f7-ba53-fd84eefb2b3b" providerId="AD"/>
  <p188:author id="{02796D80-F281-E599-1D29-03DDF813CDD9}" name="Guest User" initials="GU" userId="S::urn:spo:anon#ff04545b37c39197abc12a09584147d00c549da17324a29409d62efce013b2fd::" providerId="AD"/>
  <p188:author id="{5BA0158C-82BB-5088-9127-75D3EDA019AE}" name="Alina Medeiros" initials="" userId="S::amedeiros@smho-smso.ca::37e14c34-cd7b-44a6-8cf0-89749a4a42e3" providerId="AD"/>
  <p188:author id="{52AD6E92-B13A-5356-461C-C3F5EF4DF6FF}" name="Theresa Wilson" initials="TW" userId="S::twilson@smho-smso.ca::8fd3a797-e265-4dbd-bd5c-1546d06d143e" providerId="AD"/>
  <p188:author id="{19DED895-D37A-45F0-B2BA-B11886B77643}" name="Theresa Kennedy" initials="TK" userId="S::tkennedy@smho-smso.ca::8328d88c-51ff-4c07-9c41-cdbf741ef57b" providerId="AD"/>
  <p188:author id="{FDBA1699-0CDB-79B6-5CA1-AFBF0AC79047}" name="Leshawn Benedict" initials="LB" userId="S::lbenedict@smho-smso.ca::bf3f4bc5-abbf-428d-b7d4-7a0d9d3c84f7" providerId="AD"/>
  <p188:author id="{2F0BDAAC-7411-6F87-4B46-6B1B7591DF94}" name="Deborah Shackell" initials="DS" userId="S::dshackell@smho-smso.ca::f728b972-0379-4f9a-98f5-caf5dad6cd0d" providerId="AD"/>
  <p188:author id="{0E96DCAD-7BF7-8708-00DA-AF865136AE48}" name="Lindsay Bunn" initials="LB" userId="S::lbunn@smho-smso.ca::58fa8654-e4b2-452d-9edd-26d223206de2" providerId="AD"/>
  <p188:author id="{F8D596B9-2040-607D-57EA-1F4E0D3B08F8}" name="Elo Igor" initials="EI" userId="S::eigor@smho-smso.ca::19b87938-8e2f-463a-929f-1af72372f3b5" providerId="AD"/>
  <p188:author id="{4337BCC3-70DC-60EA-DF7F-61C100798D31}" name="Kevin Runions" initials="KR" userId="Kevin Runions" providerId="None"/>
  <p188:author id="{043036C4-5D0E-2893-F285-2EA862399254}" name="Sarah Stright" initials="SS" userId="S::sstright@smho-smso.ca::57069c07-c3a6-4c48-b057-2e87e4c75f38" providerId="AD"/>
  <p188:author id="{A334C0CD-8E39-BB22-9FF4-0EE17DEAFAAF}" name="Camila Gonzalez" initials="CG" userId="S::cgonzalez@smho-smso.ca::13913e73-0276-47ff-8280-bbe25795ac27" providerId="AD"/>
  <p188:author id="{E4D08DCE-CAD0-A3EB-89DB-022AAFEFE5B0}" name="Stephanie Oliver" initials="SO" userId="S::soliver@smho-smso.ca::358a1935-0a4f-4ede-ad62-67eabae4f93c" providerId="AD"/>
  <p188:author id="{5111A8CE-623D-DD44-B44E-FD0290186377}" name="Heather Lewis" initials="HL" userId="S::hlewis@smho-smso.ca::2dd00247-1993-4b66-a433-e0af61ae3d8c" providerId="AD"/>
  <p188:author id="{347CB8CF-AA01-8214-C6AD-341636DBED47}" name="Shelly Upson" initials="SU" userId="Shelly Upson" providerId="None"/>
  <p188:author id="{C8712AED-F946-6B72-B9E1-91124436B500}" name="Joyce Erogun" initials="JE" userId="S::jerogun@smho-smso.ca::ba9b00c3-18da-48f5-9af4-b59a3f7aeabb" providerId="AD"/>
  <p188:author id="{53F365F6-6A0F-4C55-0162-ECF8B70F28CB}" name="Shelly Upson" initials="SU" userId="S::supson@smho-smso.ca::c4995df3-86e0-4f4b-995c-f8ef8fffbf4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D2F90"/>
    <a:srgbClr val="FFFFFF"/>
    <a:srgbClr val="FFF2CC"/>
    <a:srgbClr val="40008D"/>
    <a:srgbClr val="F1D1FB"/>
    <a:srgbClr val="24414C"/>
    <a:srgbClr val="752D8F"/>
    <a:srgbClr val="683090"/>
    <a:srgbClr val="2AA3E0"/>
    <a:srgbClr val="EAB9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3305856-BAD2-0440-B19F-354180E44FC9}" v="13" dt="2026-01-22T20:56:41.816"/>
    <p1510:client id="{E76C2718-58F2-7035-2A3F-55DD81679ED7}" v="6" dt="2026-01-22T21:28:41.2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9369"/>
    <p:restoredTop sz="77801"/>
  </p:normalViewPr>
  <p:slideViewPr>
    <p:cSldViewPr snapToGrid="0">
      <p:cViewPr varScale="1">
        <p:scale>
          <a:sx n="94" d="100"/>
          <a:sy n="94" d="100"/>
        </p:scale>
        <p:origin x="688" y="184"/>
      </p:cViewPr>
      <p:guideLst>
        <p:guide orient="horz" pos="527"/>
        <p:guide pos="778"/>
        <p:guide orient="horz" pos="890"/>
        <p:guide orient="horz" pos="1162"/>
      </p:guideLst>
    </p:cSldViewPr>
  </p:slideViewPr>
  <p:outlineViewPr>
    <p:cViewPr>
      <p:scale>
        <a:sx n="33" d="100"/>
        <a:sy n="33" d="100"/>
      </p:scale>
      <p:origin x="0" y="-3720"/>
    </p:cViewPr>
  </p:outlin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63" Type="http://schemas.microsoft.com/office/2015/10/relationships/revisionInfo" Target="revisionInfo.xml"/><Relationship Id="rId7" Type="http://schemas.openxmlformats.org/officeDocument/2006/relationships/slideMaster" Target="slideMasters/slideMaster3.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notesMaster" Target="notesMasters/notesMaster1.xml"/><Relationship Id="rId5" Type="http://schemas.openxmlformats.org/officeDocument/2006/relationships/slideMaster" Target="slideMasters/slideMaster1.xml"/><Relationship Id="rId61" Type="http://schemas.openxmlformats.org/officeDocument/2006/relationships/theme" Target="theme/theme1.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microsoft.com/office/2018/10/relationships/authors" Target="authors.xml"/><Relationship Id="rId8" Type="http://schemas.openxmlformats.org/officeDocument/2006/relationships/slideMaster" Target="slideMasters/slideMaster4.xml"/><Relationship Id="rId51" Type="http://schemas.openxmlformats.org/officeDocument/2006/relationships/slide" Target="slides/slide43.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presProps" Target="presProps.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1"/>
            <a:ext cx="3962400" cy="344091"/>
          </a:xfrm>
          <a:prstGeom prst="rect">
            <a:avLst/>
          </a:prstGeom>
        </p:spPr>
        <p:txBody>
          <a:bodyPr vert="horz" lIns="91440" tIns="45720" rIns="91440" bIns="45720" rtlCol="0"/>
          <a:lstStyle>
            <a:lvl1pPr algn="r">
              <a:defRPr sz="1200"/>
            </a:lvl1pPr>
          </a:lstStyle>
          <a:p>
            <a:fld id="{A9992706-C285-7540-80B0-6F8E3A072E46}" type="datetimeFigureOut">
              <a:rPr lang="en-US" smtClean="0"/>
              <a:t>1/23/2026</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EFCDF9F0-2051-3E41-8377-E55F8DC4E01F}" type="slidenum">
              <a:rPr lang="en-US" smtClean="0"/>
              <a:t>‹#›</a:t>
            </a:fld>
            <a:endParaRPr lang="en-US"/>
          </a:p>
        </p:txBody>
      </p:sp>
    </p:spTree>
    <p:extLst>
      <p:ext uri="{BB962C8B-B14F-4D97-AF65-F5344CB8AC3E}">
        <p14:creationId xmlns:p14="http://schemas.microsoft.com/office/powerpoint/2010/main" val="294541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smho-smso.ca/online-resources/school-mental-health-decision-support-tool-student-mental-health-awareness-initiatives-version-for-school-administrators" TargetMode="External"/><Relationship Id="rId7" Type="http://schemas.openxmlformats.org/officeDocument/2006/relationships/hyperlink" Target="https://smho-smso.ca/about-us/find-your-mental-health-leader/" TargetMode="External"/><Relationship Id="rId2" Type="http://schemas.openxmlformats.org/officeDocument/2006/relationships/slide" Target="../slides/slide32.xml"/><Relationship Id="rId1" Type="http://schemas.openxmlformats.org/officeDocument/2006/relationships/notesMaster" Target="../notesMasters/notesMaster1.xml"/><Relationship Id="rId6" Type="http://schemas.openxmlformats.org/officeDocument/2006/relationships/hyperlink" Target="https://smho-smso.ca/online-resources/peer-support-reference-tool-for-students" TargetMode="External"/><Relationship Id="rId5" Type="http://schemas.openxmlformats.org/officeDocument/2006/relationships/hyperlink" Target="https://smho-smso.ca/online-resources/school-mental-health-decision-support-tool-peer-support-initiatives-version-for-system-and-school-leaders" TargetMode="External"/><Relationship Id="rId4" Type="http://schemas.openxmlformats.org/officeDocument/2006/relationships/hyperlink" Target="https://smho-smso.ca/online-resources/decision-support-tool-for-classroom-teachers-checklist-for-educators-for-the-planning-of-student-mental-health-related-activities" TargetMode="Externa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wisepractices.ca/life-promotion-toolkit/"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8F5D7E-830F-4514-7C5B-F69E2FA13E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2241DA-6FE9-A29D-E8F5-89908E0B45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1EDF2F-C43F-45FF-F3A7-AC8902C8678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1686A96-27AF-5FF8-9B03-A8632F46524D}"/>
              </a:ext>
            </a:extLst>
          </p:cNvPr>
          <p:cNvSpPr>
            <a:spLocks noGrp="1"/>
          </p:cNvSpPr>
          <p:nvPr>
            <p:ph type="sldNum" sz="quarter" idx="5"/>
          </p:nvPr>
        </p:nvSpPr>
        <p:spPr/>
        <p:txBody>
          <a:bodyPr/>
          <a:lstStyle/>
          <a:p>
            <a:fld id="{EFCDF9F0-2051-3E41-8377-E55F8DC4E01F}" type="slidenum">
              <a:rPr lang="en-US" smtClean="0"/>
              <a:t>1</a:t>
            </a:fld>
            <a:endParaRPr lang="en-US"/>
          </a:p>
        </p:txBody>
      </p:sp>
    </p:spTree>
    <p:extLst>
      <p:ext uri="{BB962C8B-B14F-4D97-AF65-F5344CB8AC3E}">
        <p14:creationId xmlns:p14="http://schemas.microsoft.com/office/powerpoint/2010/main" val="5678776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BB8BD-A591-3437-9925-6BC84CAFDA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296245-C11D-3664-6552-25830167E9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E77216-0C93-1BFB-81F0-3ECDB1D05FD7}"/>
              </a:ext>
            </a:extLst>
          </p:cNvPr>
          <p:cNvSpPr>
            <a:spLocks noGrp="1"/>
          </p:cNvSpPr>
          <p:nvPr>
            <p:ph type="body" idx="1"/>
          </p:nvPr>
        </p:nvSpPr>
        <p:spPr/>
        <p:txBody>
          <a:bodyPr/>
          <a:lstStyle/>
          <a:p>
            <a:r>
              <a:rPr lang="en-US" sz="1200" b="1" kern="1200" dirty="0">
                <a:solidFill>
                  <a:schemeClr val="tx1"/>
                </a:solidFill>
                <a:effectLst/>
                <a:latin typeface="+mn-lt"/>
                <a:ea typeface="+mn-ea"/>
                <a:cs typeface="+mn-cs"/>
              </a:rPr>
              <a:t>Notes: </a:t>
            </a: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Invite participants to reflect individually for a few minutes then discuss in pairs or small groups. </a:t>
            </a: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Create space for both successes and tensions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Consider using anonymous sticky notes or digital tools (e.g., Padlet, </a:t>
            </a:r>
            <a:r>
              <a:rPr lang="en-US" sz="1200" kern="1200" dirty="0" err="1">
                <a:solidFill>
                  <a:schemeClr val="tx1"/>
                </a:solidFill>
                <a:effectLst/>
                <a:latin typeface="+mn-lt"/>
                <a:ea typeface="+mn-ea"/>
                <a:cs typeface="+mn-cs"/>
              </a:rPr>
              <a:t>Mentimeter</a:t>
            </a:r>
            <a:r>
              <a:rPr lang="en-US" sz="1200" kern="1200" dirty="0">
                <a:solidFill>
                  <a:schemeClr val="tx1"/>
                </a:solidFill>
                <a:effectLst/>
                <a:latin typeface="+mn-lt"/>
                <a:ea typeface="+mn-ea"/>
                <a:cs typeface="+mn-cs"/>
              </a:rPr>
              <a:t>) if participants are hesitant to share.</a:t>
            </a:r>
            <a:endParaRPr lang="en-CA"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 </a:t>
            </a:r>
            <a:r>
              <a:rPr lang="en-US" b="0" dirty="0"/>
              <a:t>-----</a:t>
            </a:r>
          </a:p>
          <a:p>
            <a:endParaRPr lang="en-US" dirty="0"/>
          </a:p>
        </p:txBody>
      </p:sp>
      <p:sp>
        <p:nvSpPr>
          <p:cNvPr id="4" name="Slide Number Placeholder 3">
            <a:extLst>
              <a:ext uri="{FF2B5EF4-FFF2-40B4-BE49-F238E27FC236}">
                <a16:creationId xmlns:a16="http://schemas.microsoft.com/office/drawing/2014/main" id="{3F7B3E9B-BE35-8A7B-07F2-F7D9735A9D16}"/>
              </a:ext>
            </a:extLst>
          </p:cNvPr>
          <p:cNvSpPr>
            <a:spLocks noGrp="1"/>
          </p:cNvSpPr>
          <p:nvPr>
            <p:ph type="sldNum" sz="quarter" idx="5"/>
          </p:nvPr>
        </p:nvSpPr>
        <p:spPr/>
        <p:txBody>
          <a:bodyPr/>
          <a:lstStyle/>
          <a:p>
            <a:fld id="{EFCDF9F0-2051-3E41-8377-E55F8DC4E01F}" type="slidenum">
              <a:rPr lang="en-US" smtClean="0"/>
              <a:t>11</a:t>
            </a:fld>
            <a:endParaRPr lang="en-US"/>
          </a:p>
        </p:txBody>
      </p:sp>
    </p:spTree>
    <p:extLst>
      <p:ext uri="{BB962C8B-B14F-4D97-AF65-F5344CB8AC3E}">
        <p14:creationId xmlns:p14="http://schemas.microsoft.com/office/powerpoint/2010/main" val="33895129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0" i="0" u="none" strike="noStrike" kern="1200" dirty="0">
                <a:solidFill>
                  <a:schemeClr val="tx1"/>
                </a:solidFill>
                <a:effectLst/>
                <a:latin typeface="+mn-lt"/>
                <a:ea typeface="+mn-ea"/>
                <a:cs typeface="+mn-cs"/>
              </a:rPr>
              <a:t>Student engagement can feel daunting, especially if you’re just getting started or balancing competing priorities. If you’re feeling overwhelmed or unsure of where to begin, you’re most certainly not alone. The good news is that there are supports available.</a:t>
            </a:r>
          </a:p>
          <a:p>
            <a:endParaRPr lang="en-CA" sz="1200" b="0" i="0" u="none" strike="noStrike" kern="1200" dirty="0">
              <a:solidFill>
                <a:schemeClr val="tx1"/>
              </a:solidFill>
              <a:effectLst/>
              <a:latin typeface="+mn-lt"/>
              <a:ea typeface="+mn-ea"/>
              <a:cs typeface="+mn-cs"/>
            </a:endParaRPr>
          </a:p>
          <a:p>
            <a:r>
              <a:rPr lang="en-CA" sz="1200" b="0" i="0" u="none" strike="noStrike" kern="1200" dirty="0">
                <a:solidFill>
                  <a:schemeClr val="tx1"/>
                </a:solidFill>
                <a:effectLst/>
                <a:latin typeface="+mn-lt"/>
                <a:ea typeface="+mn-ea"/>
                <a:cs typeface="+mn-cs"/>
              </a:rPr>
              <a:t>There are a number of resources and case studies available in the student engagement toolkit to support this work. </a:t>
            </a:r>
            <a:r>
              <a:rPr lang="en-CA" sz="1200" b="0" i="0" kern="1200" dirty="0">
                <a:solidFill>
                  <a:schemeClr val="tx1"/>
                </a:solidFill>
                <a:effectLst/>
                <a:latin typeface="+mn-lt"/>
                <a:ea typeface="+mn-ea"/>
                <a:cs typeface="+mn-cs"/>
              </a:rPr>
              <a:t>Below is an overview of the current resources available:   </a:t>
            </a:r>
          </a:p>
          <a:p>
            <a:endParaRPr lang="en-CA" sz="1200" b="1" i="0" kern="1200" dirty="0">
              <a:solidFill>
                <a:schemeClr val="tx1"/>
              </a:solidFill>
              <a:effectLst/>
              <a:latin typeface="+mn-lt"/>
              <a:ea typeface="+mn-ea"/>
              <a:cs typeface="+mn-cs"/>
            </a:endParaRPr>
          </a:p>
          <a:p>
            <a:r>
              <a:rPr lang="en-CA" sz="1200" b="1" i="0" kern="1200" dirty="0">
                <a:solidFill>
                  <a:schemeClr val="tx1"/>
                </a:solidFill>
                <a:effectLst/>
                <a:latin typeface="+mn-lt"/>
                <a:ea typeface="+mn-ea"/>
                <a:cs typeface="+mn-cs"/>
              </a:rPr>
              <a:t>Special Considerations for School-Based Mental Health Promotion and Literacy Initiatives</a:t>
            </a:r>
            <a:r>
              <a:rPr lang="en-CA" sz="1200" b="0" i="0" kern="1200" dirty="0">
                <a:solidFill>
                  <a:schemeClr val="tx1"/>
                </a:solidFill>
                <a:effectLst/>
                <a:latin typeface="+mn-lt"/>
                <a:ea typeface="+mn-ea"/>
                <a:cs typeface="+mn-cs"/>
              </a:rPr>
              <a:t> – specific considerations for creating supportive and effective environments for students involved in mental health promotion and literacy activities.</a:t>
            </a:r>
          </a:p>
          <a:p>
            <a:r>
              <a:rPr lang="en-CA" sz="1200" b="1" i="0" kern="1200" dirty="0">
                <a:solidFill>
                  <a:schemeClr val="tx1"/>
                </a:solidFill>
                <a:effectLst/>
                <a:latin typeface="+mn-lt"/>
                <a:ea typeface="+mn-ea"/>
                <a:cs typeface="+mn-cs"/>
              </a:rPr>
              <a:t>Actions of a Caring Adult in Student Engagement Initiatives Related to Mental Health</a:t>
            </a:r>
            <a:r>
              <a:rPr lang="en-CA" sz="1200" b="0" i="0" kern="1200" dirty="0">
                <a:solidFill>
                  <a:schemeClr val="tx1"/>
                </a:solidFill>
                <a:effectLst/>
                <a:latin typeface="+mn-lt"/>
                <a:ea typeface="+mn-ea"/>
                <a:cs typeface="+mn-cs"/>
              </a:rPr>
              <a:t> – a set of actions and reflective exercises you can do to be a caring adult for the students you serve.</a:t>
            </a:r>
          </a:p>
          <a:p>
            <a:r>
              <a:rPr lang="en-CA" sz="1200" b="1" i="0" kern="1200" dirty="0">
                <a:solidFill>
                  <a:schemeClr val="tx1"/>
                </a:solidFill>
                <a:effectLst/>
                <a:latin typeface="+mn-lt"/>
                <a:ea typeface="+mn-ea"/>
                <a:cs typeface="+mn-cs"/>
              </a:rPr>
              <a:t>Recruitment for Student Engagement Initiatives Related to Mental Health</a:t>
            </a:r>
            <a:r>
              <a:rPr lang="en-CA" sz="1200" b="0" i="0" kern="1200" dirty="0">
                <a:solidFill>
                  <a:schemeClr val="tx1"/>
                </a:solidFill>
                <a:effectLst/>
                <a:latin typeface="+mn-lt"/>
                <a:ea typeface="+mn-ea"/>
                <a:cs typeface="+mn-cs"/>
              </a:rPr>
              <a:t> – considerations for actively recruiting students and centring students as valued members and stakeholders in school mental health initiatives.</a:t>
            </a:r>
          </a:p>
          <a:p>
            <a:r>
              <a:rPr lang="en-CA" sz="1200" b="1" i="0" kern="1200" dirty="0">
                <a:solidFill>
                  <a:schemeClr val="tx1"/>
                </a:solidFill>
                <a:effectLst/>
                <a:latin typeface="+mn-lt"/>
                <a:ea typeface="+mn-ea"/>
                <a:cs typeface="+mn-cs"/>
              </a:rPr>
              <a:t>Case studies</a:t>
            </a:r>
            <a:r>
              <a:rPr lang="en-CA" sz="1200" b="0" i="0" kern="1200" dirty="0">
                <a:solidFill>
                  <a:schemeClr val="tx1"/>
                </a:solidFill>
                <a:effectLst/>
                <a:latin typeface="+mn-lt"/>
                <a:ea typeface="+mn-ea"/>
                <a:cs typeface="+mn-cs"/>
              </a:rPr>
              <a:t> – examples of student engagement initiatives from schools and boards.</a:t>
            </a:r>
          </a:p>
          <a:p>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br>
              <a:rPr lang="en-CA" dirty="0"/>
            </a:br>
            <a:r>
              <a:rPr lang="en-US" b="1" dirty="0">
                <a:solidFill>
                  <a:srgbClr val="0070C0"/>
                </a:solidFill>
              </a:rPr>
              <a:t>ℹ️ </a:t>
            </a:r>
            <a:r>
              <a:rPr lang="en-US" b="1" dirty="0">
                <a:cs typeface="Calibri"/>
              </a:rPr>
              <a:t>Source: </a:t>
            </a:r>
            <a:r>
              <a:rPr lang="en-CA" sz="1200" b="0" i="0" u="none" strike="noStrike" kern="1200" dirty="0">
                <a:solidFill>
                  <a:schemeClr val="tx1"/>
                </a:solidFill>
                <a:effectLst/>
                <a:latin typeface="+mn-lt"/>
                <a:ea typeface="+mn-ea"/>
                <a:cs typeface="+mn-cs"/>
              </a:rPr>
              <a:t>https://</a:t>
            </a:r>
            <a:r>
              <a:rPr lang="en-CA" sz="1200" b="0" i="0" u="none" strike="noStrike" kern="1200" dirty="0" err="1">
                <a:solidFill>
                  <a:schemeClr val="tx1"/>
                </a:solidFill>
                <a:effectLst/>
                <a:latin typeface="+mn-lt"/>
                <a:ea typeface="+mn-ea"/>
                <a:cs typeface="+mn-cs"/>
              </a:rPr>
              <a:t>smho-smso.ca</a:t>
            </a:r>
            <a:r>
              <a:rPr lang="en-CA" sz="1200" b="0" i="0" u="none" strike="noStrike" kern="1200" dirty="0">
                <a:solidFill>
                  <a:schemeClr val="tx1"/>
                </a:solidFill>
                <a:effectLst/>
                <a:latin typeface="+mn-lt"/>
                <a:ea typeface="+mn-ea"/>
                <a:cs typeface="+mn-cs"/>
              </a:rPr>
              <a:t>/online-resources/student-engagement-toolkit/</a:t>
            </a:r>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EFCDF9F0-2051-3E41-8377-E55F8DC4E01F}" type="slidenum">
              <a:rPr lang="en-US" smtClean="0"/>
              <a:t>12</a:t>
            </a:fld>
            <a:endParaRPr lang="en-US"/>
          </a:p>
        </p:txBody>
      </p:sp>
    </p:spTree>
    <p:extLst>
      <p:ext uri="{BB962C8B-B14F-4D97-AF65-F5344CB8AC3E}">
        <p14:creationId xmlns:p14="http://schemas.microsoft.com/office/powerpoint/2010/main" val="20761577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1B044-0BB4-819C-442C-3421E9A5CF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1F97C3-268E-FAB8-743B-8F9762F9B6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23937F-0A3D-D284-9E86-DC6A12011CC6}"/>
              </a:ext>
            </a:extLst>
          </p:cNvPr>
          <p:cNvSpPr>
            <a:spLocks noGrp="1"/>
          </p:cNvSpPr>
          <p:nvPr>
            <p:ph type="body" idx="1"/>
          </p:nvPr>
        </p:nvSpPr>
        <p:spPr/>
        <p:txBody>
          <a:bodyPr/>
          <a:lstStyle/>
          <a:p>
            <a:r>
              <a:rPr lang="en-US" dirty="0"/>
              <a:t>Daunte Hillen, a ThriveSMH member, said, “all of our students are student leaders” </a:t>
            </a:r>
            <a:endParaRPr lang="en-US" dirty="0">
              <a:ea typeface="Calibri" panose="020F0502020204030204"/>
              <a:cs typeface="Calibri"/>
            </a:endParaRPr>
          </a:p>
          <a:p>
            <a:endParaRPr lang="en-US" dirty="0"/>
          </a:p>
          <a:p>
            <a:r>
              <a:rPr lang="en-US" dirty="0"/>
              <a:t>This is a reminder to all of us, that as we continue to endeavor in student engagement, we recognize the strengths that each student possesses, and we continue to challenge our own assumptions about student leadership and remain open to continue learning from the very young people we work with. </a:t>
            </a:r>
          </a:p>
          <a:p>
            <a:endParaRPr lang="en-US" dirty="0">
              <a:cs typeface="Calibri"/>
            </a:endParaRPr>
          </a:p>
          <a:p>
            <a:endParaRPr lang="en-US" dirty="0">
              <a:cs typeface="Calibri"/>
            </a:endParaRPr>
          </a:p>
          <a:p>
            <a:endParaRPr lang="en-US" dirty="0">
              <a:cs typeface="Calibri"/>
            </a:endParaRPr>
          </a:p>
          <a:p>
            <a:r>
              <a:rPr lang="en-US" b="1" dirty="0">
                <a:solidFill>
                  <a:srgbClr val="0070C0"/>
                </a:solidFill>
              </a:rPr>
              <a:t>ℹ️ </a:t>
            </a:r>
            <a:r>
              <a:rPr lang="en-US" b="1" dirty="0">
                <a:cs typeface="Calibri"/>
              </a:rPr>
              <a:t>Source: </a:t>
            </a:r>
            <a:r>
              <a:rPr lang="en-US" dirty="0">
                <a:cs typeface="Calibri"/>
              </a:rPr>
              <a:t>https://</a:t>
            </a:r>
            <a:r>
              <a:rPr lang="en-US" dirty="0" err="1">
                <a:cs typeface="Calibri"/>
              </a:rPr>
              <a:t>smho-smso.ca</a:t>
            </a:r>
            <a:r>
              <a:rPr lang="en-US" dirty="0">
                <a:cs typeface="Calibri"/>
              </a:rPr>
              <a:t>/candid-conversations-student-insights-on-mental-health/ </a:t>
            </a:r>
          </a:p>
        </p:txBody>
      </p:sp>
      <p:sp>
        <p:nvSpPr>
          <p:cNvPr id="4" name="Slide Number Placeholder 3">
            <a:extLst>
              <a:ext uri="{FF2B5EF4-FFF2-40B4-BE49-F238E27FC236}">
                <a16:creationId xmlns:a16="http://schemas.microsoft.com/office/drawing/2014/main" id="{8499D188-00D9-7F1C-802F-D03CA88A1358}"/>
              </a:ext>
            </a:extLst>
          </p:cNvPr>
          <p:cNvSpPr>
            <a:spLocks noGrp="1"/>
          </p:cNvSpPr>
          <p:nvPr>
            <p:ph type="sldNum" sz="quarter" idx="5"/>
          </p:nvPr>
        </p:nvSpPr>
        <p:spPr/>
        <p:txBody>
          <a:bodyPr/>
          <a:lstStyle/>
          <a:p>
            <a:fld id="{EFCDF9F0-2051-3E41-8377-E55F8DC4E01F}" type="slidenum">
              <a:rPr lang="en-US" smtClean="0"/>
              <a:t>13</a:t>
            </a:fld>
            <a:endParaRPr lang="en-US"/>
          </a:p>
        </p:txBody>
      </p:sp>
    </p:spTree>
    <p:extLst>
      <p:ext uri="{BB962C8B-B14F-4D97-AF65-F5344CB8AC3E}">
        <p14:creationId xmlns:p14="http://schemas.microsoft.com/office/powerpoint/2010/main" val="41055104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CA84C-BE2B-28BA-3087-89D0467033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D71379-E30B-4C4C-D116-81E90C15EC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3AA442-3F29-D782-0D87-9C26189A14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9A1B0B1-A121-6860-CC9A-99AA30A2C4E0}"/>
              </a:ext>
            </a:extLst>
          </p:cNvPr>
          <p:cNvSpPr>
            <a:spLocks noGrp="1"/>
          </p:cNvSpPr>
          <p:nvPr>
            <p:ph type="sldNum" sz="quarter" idx="5"/>
          </p:nvPr>
        </p:nvSpPr>
        <p:spPr/>
        <p:txBody>
          <a:bodyPr/>
          <a:lstStyle/>
          <a:p>
            <a:fld id="{EFCDF9F0-2051-3E41-8377-E55F8DC4E01F}" type="slidenum">
              <a:rPr lang="en-US" smtClean="0"/>
              <a:t>14</a:t>
            </a:fld>
            <a:endParaRPr lang="en-US"/>
          </a:p>
        </p:txBody>
      </p:sp>
    </p:spTree>
    <p:extLst>
      <p:ext uri="{BB962C8B-B14F-4D97-AF65-F5344CB8AC3E}">
        <p14:creationId xmlns:p14="http://schemas.microsoft.com/office/powerpoint/2010/main" val="7163433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202D53-3976-C937-41E6-B4FCB6D14E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953495-59EF-C7D3-B5AB-40359FD68F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3DA9C4-254C-9B5C-22C6-5D36CAE0DF8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B13BF2-DB3F-61A1-171C-89FFF840998A}"/>
              </a:ext>
            </a:extLst>
          </p:cNvPr>
          <p:cNvSpPr>
            <a:spLocks noGrp="1"/>
          </p:cNvSpPr>
          <p:nvPr>
            <p:ph type="sldNum" sz="quarter" idx="5"/>
          </p:nvPr>
        </p:nvSpPr>
        <p:spPr/>
        <p:txBody>
          <a:bodyPr/>
          <a:lstStyle/>
          <a:p>
            <a:fld id="{EFCDF9F0-2051-3E41-8377-E55F8DC4E01F}" type="slidenum">
              <a:rPr lang="en-US" smtClean="0"/>
              <a:t>15</a:t>
            </a:fld>
            <a:endParaRPr lang="en-US"/>
          </a:p>
        </p:txBody>
      </p:sp>
    </p:spTree>
    <p:extLst>
      <p:ext uri="{BB962C8B-B14F-4D97-AF65-F5344CB8AC3E}">
        <p14:creationId xmlns:p14="http://schemas.microsoft.com/office/powerpoint/2010/main" val="37058574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1" dirty="0"/>
              <a:t>Note:</a:t>
            </a:r>
            <a:r>
              <a:rPr lang="en-CA" dirty="0"/>
              <a:t> </a:t>
            </a:r>
          </a:p>
          <a:p>
            <a:pPr marL="171450" indent="-171450">
              <a:buFont typeface="Arial" panose="020B0604020202020204" pitchFamily="34" charset="0"/>
              <a:buChar char="•"/>
            </a:pPr>
            <a:r>
              <a:rPr lang="en-CA" dirty="0"/>
              <a:t>The information in this presentation has been pulled from the Student Engagement Toolkit (https://</a:t>
            </a:r>
            <a:r>
              <a:rPr lang="en-CA" dirty="0" err="1"/>
              <a:t>smho-smso.ca</a:t>
            </a:r>
            <a:r>
              <a:rPr lang="en-CA" dirty="0"/>
              <a:t>/online-resources/student-engagement-toolkit/)</a:t>
            </a:r>
            <a:endParaRPr lang="en-CA" b="0" dirty="0"/>
          </a:p>
          <a:p>
            <a:pPr marL="171450" indent="-171450">
              <a:buFont typeface="Arial" panose="020B0604020202020204" pitchFamily="34" charset="0"/>
              <a:buChar char="•"/>
            </a:pPr>
            <a:r>
              <a:rPr lang="en-CA" b="0" dirty="0"/>
              <a:t>C</a:t>
            </a:r>
            <a:r>
              <a:rPr lang="en-US" b="0" dirty="0" err="1"/>
              <a:t>onsider</a:t>
            </a:r>
            <a:r>
              <a:rPr lang="en-US" b="0" dirty="0"/>
              <a:t> an icebreaker or provocation to start the thinking related to student engagement. A student video might be useful to begin your conversation, or you might choose to draw inspiration from videos, art, quotes, data, or something else from within your community (video link: https://</a:t>
            </a:r>
            <a:r>
              <a:rPr lang="en-US" b="0" dirty="0" err="1"/>
              <a:t>smho-smso.ca</a:t>
            </a:r>
            <a:r>
              <a:rPr lang="en-US" b="0" dirty="0"/>
              <a:t>/candid-conversations-student-insights-on-mental-health/). </a:t>
            </a:r>
          </a:p>
          <a:p>
            <a:endParaRPr lang="en-US" b="0" dirty="0"/>
          </a:p>
          <a:p>
            <a:r>
              <a:rPr lang="en-US" b="0" dirty="0"/>
              <a:t>-----</a:t>
            </a:r>
          </a:p>
          <a:p>
            <a:endParaRPr lang="en-US" b="0" dirty="0"/>
          </a:p>
          <a:p>
            <a:endParaRPr lang="en-US" b="0" dirty="0"/>
          </a:p>
          <a:p>
            <a:r>
              <a:rPr lang="en-US" b="0" dirty="0"/>
              <a:t>The Student Engagement Toolkit offers practical strategies for supporting diverse student leadership styles and promoting mental health initiatives within school and system settings. It addresses the interest among students to participate in mental health leadership roles and provides guidance for creating environments that support student engagement in promoting mental health and wellness.</a:t>
            </a:r>
          </a:p>
          <a:p>
            <a:endParaRPr lang="en-US" b="0" dirty="0"/>
          </a:p>
          <a:p>
            <a:r>
              <a:rPr lang="en-US" b="0" dirty="0"/>
              <a:t>There were many folks involved in the development of the toolkit such as student support staff, educators, administrators, board staff, students, and more.</a:t>
            </a:r>
          </a:p>
          <a:p>
            <a:endParaRPr lang="en-US" b="0" dirty="0"/>
          </a:p>
          <a:p>
            <a:r>
              <a:rPr lang="en-US" b="0" dirty="0"/>
              <a:t>The toolkit has been designed with several short resources. It has been designed to be an evergreen resource where we continue to add to the toolkit as we continue to learn and grow together. </a:t>
            </a:r>
          </a:p>
          <a:p>
            <a:endParaRPr lang="en-US" b="0" dirty="0"/>
          </a:p>
          <a:p>
            <a:r>
              <a:rPr lang="en-US" b="1" dirty="0"/>
              <a:t>These are the pieces available:</a:t>
            </a:r>
            <a:endParaRPr lang="en-US" b="1" dirty="0">
              <a:ea typeface="Calibri"/>
              <a:cs typeface="Calibri"/>
            </a:endParaRPr>
          </a:p>
          <a:p>
            <a:pPr marL="171450" indent="-171450" algn="l">
              <a:buFont typeface="Arial" panose="020B0604020202020204" pitchFamily="34" charset="0"/>
              <a:buChar char="•"/>
            </a:pPr>
            <a:r>
              <a:rPr lang="en-CA" b="1" i="0" dirty="0">
                <a:solidFill>
                  <a:srgbClr val="2F2F2F"/>
                </a:solidFill>
                <a:effectLst/>
                <a:latin typeface="Roboto Black" panose="02000000000000000000" pitchFamily="2" charset="0"/>
              </a:rPr>
              <a:t>Our Model of Student Engagement</a:t>
            </a:r>
            <a:r>
              <a:rPr lang="en-CA" b="0" i="0" dirty="0">
                <a:solidFill>
                  <a:srgbClr val="2F2F2F"/>
                </a:solidFill>
                <a:effectLst/>
                <a:latin typeface="Roboto Medium" panose="02000000000000000000" pitchFamily="2" charset="0"/>
              </a:rPr>
              <a:t> – key insights into what student engagement is and the benefits of it.  </a:t>
            </a:r>
            <a:br>
              <a:rPr lang="en-CA" b="0" i="0" dirty="0">
                <a:solidFill>
                  <a:srgbClr val="2F2F2F"/>
                </a:solidFill>
                <a:effectLst/>
                <a:latin typeface="Roboto Medium" panose="02000000000000000000" pitchFamily="2" charset="0"/>
              </a:rPr>
            </a:br>
            <a:r>
              <a:rPr lang="en-CA" b="1" i="0" dirty="0">
                <a:solidFill>
                  <a:srgbClr val="2F2F2F"/>
                </a:solidFill>
                <a:effectLst/>
                <a:latin typeface="Roboto Black" panose="02000000000000000000" pitchFamily="2" charset="0"/>
              </a:rPr>
              <a:t>Foundations of Effective Student Engagement</a:t>
            </a:r>
            <a:r>
              <a:rPr lang="en-CA" b="0" i="0" dirty="0">
                <a:solidFill>
                  <a:srgbClr val="2F2F2F"/>
                </a:solidFill>
                <a:effectLst/>
                <a:latin typeface="Roboto Medium" panose="02000000000000000000" pitchFamily="2" charset="0"/>
              </a:rPr>
              <a:t> – key concepts that serve as the cornerstones for fostering meaningful and authentic student engagement.</a:t>
            </a:r>
          </a:p>
          <a:p>
            <a:pPr marL="171450" indent="-171450" algn="l">
              <a:buFont typeface="Arial" panose="020B0604020202020204" pitchFamily="34" charset="0"/>
              <a:buChar char="•"/>
            </a:pPr>
            <a:r>
              <a:rPr lang="en-CA" b="1" i="0" dirty="0">
                <a:solidFill>
                  <a:srgbClr val="2F2F2F"/>
                </a:solidFill>
                <a:effectLst/>
                <a:latin typeface="Roboto Black" panose="02000000000000000000" pitchFamily="2" charset="0"/>
              </a:rPr>
              <a:t>Degrees of Student Engagement in School Mental Health Promotion Initiatives</a:t>
            </a:r>
            <a:r>
              <a:rPr lang="en-CA" b="0" i="0" dirty="0">
                <a:solidFill>
                  <a:srgbClr val="2F2F2F"/>
                </a:solidFill>
                <a:effectLst/>
                <a:latin typeface="Roboto Medium" panose="02000000000000000000" pitchFamily="2" charset="0"/>
              </a:rPr>
              <a:t> – broad approaches to how students might engage in school mental health initiatives.</a:t>
            </a:r>
          </a:p>
          <a:p>
            <a:pPr marL="171450" indent="-171450" algn="l">
              <a:buFont typeface="Arial" panose="020B0604020202020204" pitchFamily="34" charset="0"/>
              <a:buChar char="•"/>
            </a:pPr>
            <a:r>
              <a:rPr lang="en-CA" b="1" i="0" dirty="0">
                <a:solidFill>
                  <a:srgbClr val="2F2F2F"/>
                </a:solidFill>
                <a:effectLst/>
                <a:latin typeface="Roboto Black" panose="02000000000000000000" pitchFamily="2" charset="0"/>
              </a:rPr>
              <a:t>Special Considerations for School-Based Mental Health Promotion and Literacy Initiatives</a:t>
            </a:r>
            <a:r>
              <a:rPr lang="en-CA" b="0" i="0" dirty="0">
                <a:solidFill>
                  <a:srgbClr val="2F2F2F"/>
                </a:solidFill>
                <a:effectLst/>
                <a:latin typeface="Roboto Medium" panose="02000000000000000000" pitchFamily="2" charset="0"/>
              </a:rPr>
              <a:t> – specific considerations for creating supportive and effective environments for students involved in mental health promotion and literacy activities.</a:t>
            </a:r>
          </a:p>
          <a:p>
            <a:pPr marL="171450" indent="-171450" algn="l">
              <a:buFont typeface="Arial" panose="020B0604020202020204" pitchFamily="34" charset="0"/>
              <a:buChar char="•"/>
            </a:pPr>
            <a:r>
              <a:rPr lang="en-CA" b="1" i="0" dirty="0">
                <a:solidFill>
                  <a:srgbClr val="2F2F2F"/>
                </a:solidFill>
                <a:effectLst/>
                <a:latin typeface="Roboto Black" panose="02000000000000000000" pitchFamily="2" charset="0"/>
              </a:rPr>
              <a:t>Actions of a Caring Adult in Student Engagement Initiatives Related to Mental Health</a:t>
            </a:r>
            <a:r>
              <a:rPr lang="en-CA" b="0" i="0" dirty="0">
                <a:solidFill>
                  <a:srgbClr val="2F2F2F"/>
                </a:solidFill>
                <a:effectLst/>
                <a:latin typeface="Roboto Medium" panose="02000000000000000000" pitchFamily="2" charset="0"/>
              </a:rPr>
              <a:t> – a set of actions and reflective exercises you can do to be a caring adult for the students you serve.</a:t>
            </a:r>
          </a:p>
          <a:p>
            <a:pPr marL="171450" indent="-171450" algn="l">
              <a:buFont typeface="Arial" panose="020B0604020202020204" pitchFamily="34" charset="0"/>
              <a:buChar char="•"/>
            </a:pPr>
            <a:r>
              <a:rPr lang="en-CA" b="1" i="0" dirty="0">
                <a:solidFill>
                  <a:srgbClr val="2F2F2F"/>
                </a:solidFill>
                <a:effectLst/>
                <a:latin typeface="Roboto Black" panose="02000000000000000000" pitchFamily="2" charset="0"/>
              </a:rPr>
              <a:t>Recruitment for Student Engagement Initiatives Related to Mental Health</a:t>
            </a:r>
            <a:r>
              <a:rPr lang="en-CA" b="0" i="0" dirty="0">
                <a:solidFill>
                  <a:srgbClr val="2F2F2F"/>
                </a:solidFill>
                <a:effectLst/>
                <a:latin typeface="Roboto Medium" panose="02000000000000000000" pitchFamily="2" charset="0"/>
              </a:rPr>
              <a:t> – considerations for actively recruiting students and centring students as valued members and stakeholders in school mental health initiatives.</a:t>
            </a:r>
          </a:p>
          <a:p>
            <a:pPr marL="171450" indent="-171450" algn="l">
              <a:buFont typeface="Arial" panose="020B0604020202020204" pitchFamily="34" charset="0"/>
              <a:buChar char="•"/>
            </a:pPr>
            <a:r>
              <a:rPr lang="en-CA" b="1" i="0" dirty="0">
                <a:solidFill>
                  <a:srgbClr val="2F2F2F"/>
                </a:solidFill>
                <a:effectLst/>
                <a:latin typeface="Roboto Black" panose="02000000000000000000" pitchFamily="2" charset="0"/>
              </a:rPr>
              <a:t>Case studies</a:t>
            </a:r>
            <a:r>
              <a:rPr lang="en-CA" b="0" i="0" dirty="0">
                <a:solidFill>
                  <a:srgbClr val="2F2F2F"/>
                </a:solidFill>
                <a:effectLst/>
                <a:latin typeface="Roboto Medium" panose="02000000000000000000" pitchFamily="2" charset="0"/>
              </a:rPr>
              <a:t> – examples of student engagement initiatives from schools and boards</a:t>
            </a:r>
            <a:endParaRPr lang="en-CA" dirty="0"/>
          </a:p>
          <a:p>
            <a:endParaRPr lang="en-CA" dirty="0"/>
          </a:p>
        </p:txBody>
      </p:sp>
      <p:sp>
        <p:nvSpPr>
          <p:cNvPr id="4" name="Slide Number Placeholder 3"/>
          <p:cNvSpPr>
            <a:spLocks noGrp="1"/>
          </p:cNvSpPr>
          <p:nvPr>
            <p:ph type="sldNum" sz="quarter" idx="5"/>
          </p:nvPr>
        </p:nvSpPr>
        <p:spPr/>
        <p:txBody>
          <a:bodyPr/>
          <a:lstStyle/>
          <a:p>
            <a:fld id="{36990E24-E858-4C23-A177-124477F8D104}" type="slidenum">
              <a:rPr lang="en-CA" smtClean="0"/>
              <a:t>16</a:t>
            </a:fld>
            <a:endParaRPr lang="en-CA"/>
          </a:p>
        </p:txBody>
      </p:sp>
    </p:spTree>
    <p:extLst>
      <p:ext uri="{BB962C8B-B14F-4D97-AF65-F5344CB8AC3E}">
        <p14:creationId xmlns:p14="http://schemas.microsoft.com/office/powerpoint/2010/main" val="2734999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0" i="0" u="none" strike="noStrike" kern="1200" dirty="0">
                <a:solidFill>
                  <a:schemeClr val="tx1"/>
                </a:solidFill>
                <a:effectLst/>
                <a:latin typeface="+mn-lt"/>
                <a:ea typeface="+mn-ea"/>
                <a:cs typeface="+mn-cs"/>
              </a:rPr>
              <a:t>School Mental Health Ontario has developed a </a:t>
            </a:r>
            <a:r>
              <a:rPr lang="en-CA" sz="1200" b="1" i="0" u="none" strike="noStrike" kern="1200" dirty="0">
                <a:solidFill>
                  <a:schemeClr val="tx1"/>
                </a:solidFill>
                <a:effectLst/>
                <a:latin typeface="+mn-lt"/>
                <a:ea typeface="+mn-ea"/>
                <a:cs typeface="+mn-cs"/>
              </a:rPr>
              <a:t>Student Engagement Toolkit</a:t>
            </a:r>
            <a:r>
              <a:rPr lang="en-CA" sz="1200" b="0" i="0" u="none" strike="noStrike" kern="1200" dirty="0">
                <a:solidFill>
                  <a:schemeClr val="tx1"/>
                </a:solidFill>
                <a:effectLst/>
                <a:latin typeface="+mn-lt"/>
                <a:ea typeface="+mn-ea"/>
                <a:cs typeface="+mn-cs"/>
              </a:rPr>
              <a:t> to help guide you through this work. The toolkit explores our model their student engagement more deeply and offers a range of resources to support you and your team. The content from this presentation has been developed using content from the toolkit. </a:t>
            </a:r>
          </a:p>
          <a:p>
            <a:endParaRPr lang="en-CA"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Throughout today’s session, we encourage you to reflect on your work and explore new ways to enhance, amplify, and expand your efforts.</a:t>
            </a:r>
            <a:r>
              <a:rPr lang="en-US" dirty="0">
                <a:cs typeface="Calibri" panose="020F0502020204030204"/>
              </a:rPr>
              <a:t> We hope this webinar supports you in c</a:t>
            </a:r>
            <a:r>
              <a:rPr lang="en-US" dirty="0"/>
              <a:t>onsidering your current approach to student engagement, envisioning where you want to go, and identifying a few strategies to help you take the next step. Remember, student engagement is a journey that requires consistent, small steps moving forward.</a:t>
            </a:r>
            <a:endParaRPr lang="en-US" dirty="0">
              <a:cs typeface="Calibri" panose="020F0502020204030204"/>
            </a:endParaRPr>
          </a:p>
          <a:p>
            <a:endParaRPr lang="en-CA" sz="1200" b="0" i="0" u="none" strike="noStrike" kern="1200" dirty="0">
              <a:solidFill>
                <a:schemeClr val="tx1"/>
              </a:solidFill>
              <a:effectLst/>
              <a:latin typeface="+mn-lt"/>
              <a:ea typeface="+mn-ea"/>
              <a:cs typeface="+mn-cs"/>
            </a:endParaRPr>
          </a:p>
          <a:p>
            <a:endParaRPr lang="en-CA" sz="1200" b="0" i="0" u="none" strike="noStrike" kern="1200" dirty="0">
              <a:solidFill>
                <a:schemeClr val="tx1"/>
              </a:solidFill>
              <a:effectLst/>
              <a:latin typeface="+mn-lt"/>
              <a:ea typeface="+mn-ea"/>
              <a:cs typeface="+mn-cs"/>
            </a:endParaRPr>
          </a:p>
          <a:p>
            <a:endParaRPr lang="en-CA" sz="1200" b="0" i="0" u="none" strike="noStrike" kern="1200" dirty="0">
              <a:solidFill>
                <a:schemeClr val="tx1"/>
              </a:solidFill>
              <a:effectLst/>
              <a:latin typeface="+mn-lt"/>
              <a:ea typeface="+mn-ea"/>
              <a:cs typeface="+mn-cs"/>
            </a:endParaRPr>
          </a:p>
          <a:p>
            <a:r>
              <a:rPr lang="en-CA" sz="1200" b="1" i="0" u="none" strike="noStrike" kern="1200" dirty="0">
                <a:solidFill>
                  <a:schemeClr val="tx1"/>
                </a:solidFill>
                <a:effectLst/>
                <a:latin typeface="+mn-lt"/>
                <a:ea typeface="+mn-ea"/>
                <a:cs typeface="+mn-cs"/>
              </a:rPr>
              <a:t>See </a:t>
            </a:r>
            <a:r>
              <a:rPr lang="en-CA" sz="1200" b="0" i="0" u="none" strike="noStrike" kern="1200" dirty="0">
                <a:solidFill>
                  <a:schemeClr val="tx1"/>
                </a:solidFill>
                <a:effectLst/>
                <a:latin typeface="+mn-lt"/>
                <a:ea typeface="+mn-ea"/>
                <a:cs typeface="+mn-cs"/>
              </a:rPr>
              <a:t>https://</a:t>
            </a:r>
            <a:r>
              <a:rPr lang="en-CA" sz="1200" b="0" i="0" u="none" strike="noStrike" kern="1200" dirty="0" err="1">
                <a:solidFill>
                  <a:schemeClr val="tx1"/>
                </a:solidFill>
                <a:effectLst/>
                <a:latin typeface="+mn-lt"/>
                <a:ea typeface="+mn-ea"/>
                <a:cs typeface="+mn-cs"/>
              </a:rPr>
              <a:t>smho-smso.ca</a:t>
            </a:r>
            <a:r>
              <a:rPr lang="en-CA" sz="1200" b="0" i="0" u="none" strike="noStrike" kern="1200" dirty="0">
                <a:solidFill>
                  <a:schemeClr val="tx1"/>
                </a:solidFill>
                <a:effectLst/>
                <a:latin typeface="+mn-lt"/>
                <a:ea typeface="+mn-ea"/>
                <a:cs typeface="+mn-cs"/>
              </a:rPr>
              <a:t>/online-resources/student-engagement-toolkit/</a:t>
            </a:r>
          </a:p>
        </p:txBody>
      </p:sp>
      <p:sp>
        <p:nvSpPr>
          <p:cNvPr id="4" name="Slide Number Placeholder 3"/>
          <p:cNvSpPr>
            <a:spLocks noGrp="1"/>
          </p:cNvSpPr>
          <p:nvPr>
            <p:ph type="sldNum" sz="quarter" idx="5"/>
          </p:nvPr>
        </p:nvSpPr>
        <p:spPr/>
        <p:txBody>
          <a:bodyPr/>
          <a:lstStyle/>
          <a:p>
            <a:fld id="{2F72DDFF-E165-4EFE-A1F8-785F1FDCCA8A}" type="slidenum">
              <a:rPr lang="en-US"/>
              <a:t>17</a:t>
            </a:fld>
            <a:endParaRPr lang="en-US"/>
          </a:p>
        </p:txBody>
      </p:sp>
    </p:spTree>
    <p:extLst>
      <p:ext uri="{BB962C8B-B14F-4D97-AF65-F5344CB8AC3E}">
        <p14:creationId xmlns:p14="http://schemas.microsoft.com/office/powerpoint/2010/main" val="38362188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C9C60-104C-DC2E-F68E-AD32A3B708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E62978-EB06-F4F9-B503-27CCAD73DF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36489D-439A-1040-DDC4-CEC96DC3E5CF}"/>
              </a:ext>
            </a:extLst>
          </p:cNvPr>
          <p:cNvSpPr>
            <a:spLocks noGrp="1"/>
          </p:cNvSpPr>
          <p:nvPr>
            <p:ph type="body" idx="1"/>
          </p:nvPr>
        </p:nvSpPr>
        <p:spPr/>
        <p:txBody>
          <a:bodyPr/>
          <a:lstStyle/>
          <a:p>
            <a:r>
              <a:rPr lang="en-CA" sz="1200" b="0" i="0" u="none" strike="noStrike" kern="1200" dirty="0">
                <a:solidFill>
                  <a:schemeClr val="tx1"/>
                </a:solidFill>
                <a:effectLst/>
                <a:latin typeface="+mn-lt"/>
                <a:ea typeface="+mn-ea"/>
                <a:cs typeface="+mn-cs"/>
              </a:rPr>
              <a:t>This slide gives you a roadmap of what we’ll be exploring together as we deepen our understanding of student engagement in school mental health initiatives.</a:t>
            </a:r>
          </a:p>
        </p:txBody>
      </p:sp>
      <p:sp>
        <p:nvSpPr>
          <p:cNvPr id="4" name="Slide Number Placeholder 3">
            <a:extLst>
              <a:ext uri="{FF2B5EF4-FFF2-40B4-BE49-F238E27FC236}">
                <a16:creationId xmlns:a16="http://schemas.microsoft.com/office/drawing/2014/main" id="{D092D923-6B4B-F347-F166-01C04B75D868}"/>
              </a:ext>
            </a:extLst>
          </p:cNvPr>
          <p:cNvSpPr>
            <a:spLocks noGrp="1"/>
          </p:cNvSpPr>
          <p:nvPr>
            <p:ph type="sldNum" sz="quarter" idx="5"/>
          </p:nvPr>
        </p:nvSpPr>
        <p:spPr/>
        <p:txBody>
          <a:bodyPr/>
          <a:lstStyle/>
          <a:p>
            <a:fld id="{EFCDF9F0-2051-3E41-8377-E55F8DC4E01F}" type="slidenum">
              <a:rPr lang="en-US" smtClean="0"/>
              <a:t>18</a:t>
            </a:fld>
            <a:endParaRPr lang="en-US"/>
          </a:p>
        </p:txBody>
      </p:sp>
    </p:spTree>
    <p:extLst>
      <p:ext uri="{BB962C8B-B14F-4D97-AF65-F5344CB8AC3E}">
        <p14:creationId xmlns:p14="http://schemas.microsoft.com/office/powerpoint/2010/main" val="29506410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To get us started on thinking about student engagement, Gwen shares her reflections on the </a:t>
            </a:r>
            <a:r>
              <a:rPr lang="en-CA" sz="1200" b="0" i="0" u="none" strike="noStrike" kern="1200" dirty="0">
                <a:solidFill>
                  <a:schemeClr val="tx1"/>
                </a:solidFill>
                <a:effectLst/>
                <a:latin typeface="+mn-lt"/>
                <a:ea typeface="+mn-ea"/>
                <a:cs typeface="+mn-cs"/>
              </a:rPr>
              <a:t>impact of mental health initiatives in addressing individual needs with personal, equitable support.</a:t>
            </a:r>
          </a:p>
          <a:p>
            <a:pPr marL="171450" indent="-171450">
              <a:buFont typeface="Arial" panose="020B0604020202020204" pitchFamily="34" charset="0"/>
              <a:buChar char="•"/>
            </a:pPr>
            <a:endParaRPr lang="en-CA" sz="1200" b="0" i="0" u="none" strike="noStrike" kern="1200" dirty="0">
              <a:solidFill>
                <a:schemeClr val="tx1"/>
              </a:solidFill>
              <a:effectLst/>
              <a:latin typeface="+mn-lt"/>
              <a:ea typeface="+mn-ea"/>
              <a:cs typeface="+mn-cs"/>
            </a:endParaRPr>
          </a:p>
          <a:p>
            <a:pPr marL="0" indent="0">
              <a:buFont typeface="Arial" panose="020B0604020202020204" pitchFamily="34" charset="0"/>
              <a:buNone/>
            </a:pPr>
            <a:r>
              <a:rPr lang="en-US" sz="1200" b="0" i="0" u="none" strike="noStrike" kern="1200" dirty="0">
                <a:solidFill>
                  <a:schemeClr val="tx1"/>
                </a:solidFill>
                <a:effectLst/>
                <a:latin typeface="+mn-lt"/>
                <a:ea typeface="+mn-ea"/>
                <a:cs typeface="+mn-cs"/>
              </a:rPr>
              <a:t>Take a moment to reflect on your experiences:</a:t>
            </a:r>
          </a:p>
          <a:p>
            <a:pPr marL="171450" indent="-171450">
              <a:buFont typeface="Arial" panose="020B0604020202020204" pitchFamily="34" charset="0"/>
              <a:buChar char="•"/>
            </a:pPr>
            <a:r>
              <a:rPr lang="en-CA" b="0" dirty="0"/>
              <a:t>Have you ever felt like just a number in a large system? How did that affect your sense of belonging?</a:t>
            </a:r>
          </a:p>
          <a:p>
            <a:pPr marL="171450" indent="-171450">
              <a:buFont typeface="Arial" panose="020B0604020202020204" pitchFamily="34" charset="0"/>
              <a:buChar char="•"/>
            </a:pPr>
            <a:r>
              <a:rPr lang="en-CA" sz="1200" b="0" i="0" u="none" strike="noStrike" kern="1200" dirty="0">
                <a:solidFill>
                  <a:schemeClr val="tx1"/>
                </a:solidFill>
                <a:effectLst/>
                <a:latin typeface="+mn-lt"/>
                <a:ea typeface="+mn-ea"/>
                <a:cs typeface="+mn-cs"/>
              </a:rPr>
              <a:t>Can you think of a time when a small gesture made you feel truly seen, included, or supported?</a:t>
            </a:r>
            <a:r>
              <a:rPr lang="en-CA" b="0" dirty="0"/>
              <a:t> How could you replicate that with the staff/students you serve?</a:t>
            </a:r>
          </a:p>
          <a:p>
            <a:endParaRPr lang="en-US" b="0" dirty="0"/>
          </a:p>
          <a:p>
            <a:endParaRPr lang="en-US" b="1" dirty="0"/>
          </a:p>
          <a:p>
            <a:endParaRPr lang="en-US" b="1" dirty="0"/>
          </a:p>
          <a:p>
            <a:r>
              <a:rPr lang="en-US" b="1" dirty="0">
                <a:solidFill>
                  <a:srgbClr val="0070C0"/>
                </a:solidFill>
              </a:rPr>
              <a:t>ℹ️ </a:t>
            </a:r>
            <a:r>
              <a:rPr lang="en-US" b="1" dirty="0"/>
              <a:t>Source: </a:t>
            </a:r>
            <a:r>
              <a:rPr lang="en-US" dirty="0"/>
              <a:t>https://</a:t>
            </a:r>
            <a:r>
              <a:rPr lang="en-US" dirty="0" err="1"/>
              <a:t>smho-smso.ca</a:t>
            </a:r>
            <a:r>
              <a:rPr lang="en-US" dirty="0"/>
              <a:t>/candid-conversations-student-insights-on-mental-health/</a:t>
            </a:r>
          </a:p>
        </p:txBody>
      </p:sp>
      <p:sp>
        <p:nvSpPr>
          <p:cNvPr id="4" name="Slide Number Placeholder 3"/>
          <p:cNvSpPr>
            <a:spLocks noGrp="1"/>
          </p:cNvSpPr>
          <p:nvPr>
            <p:ph type="sldNum" sz="quarter" idx="5"/>
          </p:nvPr>
        </p:nvSpPr>
        <p:spPr/>
        <p:txBody>
          <a:bodyPr/>
          <a:lstStyle/>
          <a:p>
            <a:fld id="{3BB15147-4FBB-4574-A864-1BDB27325EFC}" type="slidenum">
              <a:rPr lang="en-CA" smtClean="0"/>
              <a:t>19</a:t>
            </a:fld>
            <a:endParaRPr lang="en-CA"/>
          </a:p>
        </p:txBody>
      </p:sp>
    </p:spTree>
    <p:extLst>
      <p:ext uri="{BB962C8B-B14F-4D97-AF65-F5344CB8AC3E}">
        <p14:creationId xmlns:p14="http://schemas.microsoft.com/office/powerpoint/2010/main" val="20112119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Roboto Medium"/>
              <a:ea typeface="Roboto Medium"/>
              <a:cs typeface="Roboto Medium"/>
            </a:endParaRPr>
          </a:p>
        </p:txBody>
      </p:sp>
      <p:sp>
        <p:nvSpPr>
          <p:cNvPr id="4" name="Slide Number Placeholder 3"/>
          <p:cNvSpPr>
            <a:spLocks noGrp="1"/>
          </p:cNvSpPr>
          <p:nvPr>
            <p:ph type="sldNum" sz="quarter" idx="5"/>
          </p:nvPr>
        </p:nvSpPr>
        <p:spPr/>
        <p:txBody>
          <a:bodyPr/>
          <a:lstStyle/>
          <a:p>
            <a:fld id="{EFCDF9F0-2051-3E41-8377-E55F8DC4E01F}" type="slidenum">
              <a:rPr lang="en-US" smtClean="0"/>
              <a:t>20</a:t>
            </a:fld>
            <a:endParaRPr lang="en-US"/>
          </a:p>
        </p:txBody>
      </p:sp>
    </p:spTree>
    <p:extLst>
      <p:ext uri="{BB962C8B-B14F-4D97-AF65-F5344CB8AC3E}">
        <p14:creationId xmlns:p14="http://schemas.microsoft.com/office/powerpoint/2010/main" val="19408881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13013" y="325438"/>
            <a:ext cx="4114800" cy="2314575"/>
          </a:xfrm>
        </p:spPr>
      </p:sp>
      <p:sp>
        <p:nvSpPr>
          <p:cNvPr id="3" name="Notes Placeholder 2"/>
          <p:cNvSpPr>
            <a:spLocks noGrp="1"/>
          </p:cNvSpPr>
          <p:nvPr>
            <p:ph type="body" idx="1"/>
          </p:nvPr>
        </p:nvSpPr>
        <p:spPr/>
        <p:txBody>
          <a:bodyPr/>
          <a:lstStyle/>
          <a:p>
            <a:endParaRPr lang="en-CA" dirty="0"/>
          </a:p>
        </p:txBody>
      </p:sp>
    </p:spTree>
    <p:extLst>
      <p:ext uri="{BB962C8B-B14F-4D97-AF65-F5344CB8AC3E}">
        <p14:creationId xmlns:p14="http://schemas.microsoft.com/office/powerpoint/2010/main" val="25490980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Notes: </a:t>
            </a: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Invite participants to reflect individually for a few minutes then discuss in pairs or small groups. </a:t>
            </a: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Create space for both successes and tensions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Consider using anonymous sticky notes or digital tools (e.g., Padlet, </a:t>
            </a:r>
            <a:r>
              <a:rPr lang="en-US" sz="1200" kern="1200" dirty="0" err="1">
                <a:solidFill>
                  <a:schemeClr val="tx1"/>
                </a:solidFill>
                <a:effectLst/>
                <a:latin typeface="+mn-lt"/>
                <a:ea typeface="+mn-ea"/>
                <a:cs typeface="+mn-cs"/>
              </a:rPr>
              <a:t>Mentimeter</a:t>
            </a:r>
            <a:r>
              <a:rPr lang="en-US" sz="1200" kern="1200" dirty="0">
                <a:solidFill>
                  <a:schemeClr val="tx1"/>
                </a:solidFill>
                <a:effectLst/>
                <a:latin typeface="+mn-lt"/>
                <a:ea typeface="+mn-ea"/>
                <a:cs typeface="+mn-cs"/>
              </a:rPr>
              <a:t>) if participants are hesitant to share.</a:t>
            </a:r>
            <a:endParaRPr lang="en-CA"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 </a:t>
            </a:r>
            <a:r>
              <a:rPr lang="en-US" b="0" dirty="0"/>
              <a:t>-----</a:t>
            </a:r>
            <a:endParaRPr lang="en-US" dirty="0">
              <a:ea typeface="Calibri"/>
              <a:cs typeface="Calibri"/>
            </a:endParaRPr>
          </a:p>
        </p:txBody>
      </p:sp>
      <p:sp>
        <p:nvSpPr>
          <p:cNvPr id="4" name="Slide Number Placeholder 3"/>
          <p:cNvSpPr>
            <a:spLocks noGrp="1"/>
          </p:cNvSpPr>
          <p:nvPr>
            <p:ph type="sldNum" sz="quarter" idx="5"/>
          </p:nvPr>
        </p:nvSpPr>
        <p:spPr/>
        <p:txBody>
          <a:bodyPr/>
          <a:lstStyle/>
          <a:p>
            <a:fld id="{EFCDF9F0-2051-3E41-8377-E55F8DC4E01F}" type="slidenum">
              <a:rPr lang="en-US" smtClean="0"/>
              <a:t>21</a:t>
            </a:fld>
            <a:endParaRPr lang="en-US"/>
          </a:p>
        </p:txBody>
      </p:sp>
    </p:spTree>
    <p:extLst>
      <p:ext uri="{BB962C8B-B14F-4D97-AF65-F5344CB8AC3E}">
        <p14:creationId xmlns:p14="http://schemas.microsoft.com/office/powerpoint/2010/main" val="22503586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As staff, you may already be involved in many initiatives that are informed by students, led by students, or where students play a central role. </a:t>
            </a:r>
          </a:p>
          <a:p>
            <a:endParaRPr lang="en-US" dirty="0"/>
          </a:p>
          <a:p>
            <a:r>
              <a:rPr lang="en-US" dirty="0"/>
              <a:t>Student engagement is defined as: an ongoing process committed to co-creating conditions and opportunities with students to meaningfully participate and influence outcomes that may affect them. True engagement centers on valuing and amplifying the perspectives and experiences of every student. This requires a practice of critical reflection by school and system staff on personal and positional biases, and systemic barriers that impact engagement. </a:t>
            </a:r>
            <a:endParaRPr lang="en-US" dirty="0">
              <a:ea typeface="Calibri"/>
              <a:cs typeface="Calibri"/>
            </a:endParaRPr>
          </a:p>
          <a:p>
            <a:pPr marL="0" indent="0">
              <a:lnSpc>
                <a:spcPct val="107000"/>
              </a:lnSpc>
              <a:spcAft>
                <a:spcPts val="800"/>
              </a:spcAft>
              <a:buNone/>
            </a:pPr>
            <a:endParaRPr lang="en-US" dirty="0"/>
          </a:p>
          <a:p>
            <a:pPr marL="0" indent="0">
              <a:lnSpc>
                <a:spcPct val="107000"/>
              </a:lnSpc>
              <a:spcAft>
                <a:spcPts val="800"/>
              </a:spcAft>
              <a:buNone/>
            </a:pPr>
            <a:endParaRPr lang="en-US" dirty="0"/>
          </a:p>
          <a:p>
            <a:pPr marL="0" indent="0">
              <a:lnSpc>
                <a:spcPct val="107000"/>
              </a:lnSpc>
              <a:spcAft>
                <a:spcPts val="800"/>
              </a:spcAft>
              <a:buNone/>
            </a:pPr>
            <a:r>
              <a:rPr lang="en-US" b="1" dirty="0"/>
              <a:t>Some notes on the bolded words:</a:t>
            </a:r>
          </a:p>
          <a:p>
            <a:pPr marL="171450" indent="-171450">
              <a:lnSpc>
                <a:spcPct val="107000"/>
              </a:lnSpc>
              <a:spcAft>
                <a:spcPts val="800"/>
              </a:spcAft>
              <a:buFont typeface="Arial" panose="020B0604020202020204" pitchFamily="34" charset="0"/>
              <a:buChar char="•"/>
            </a:pPr>
            <a:r>
              <a:rPr lang="en-US" b="1" dirty="0"/>
              <a:t>Ongoing process: </a:t>
            </a:r>
            <a:r>
              <a:rPr lang="en-CA" sz="1200" b="0" i="0" u="none" strike="noStrike" kern="1200" dirty="0">
                <a:solidFill>
                  <a:schemeClr val="tx1"/>
                </a:solidFill>
                <a:effectLst/>
                <a:latin typeface="+mn-lt"/>
                <a:ea typeface="+mn-ea"/>
                <a:cs typeface="+mn-cs"/>
              </a:rPr>
              <a:t>Student engagement is way of operating. It is a continuous practice and an outcome for young people</a:t>
            </a:r>
          </a:p>
          <a:p>
            <a:pPr marL="171450" indent="-171450">
              <a:lnSpc>
                <a:spcPct val="107000"/>
              </a:lnSpc>
              <a:spcAft>
                <a:spcPts val="800"/>
              </a:spcAft>
              <a:buFont typeface="Arial" panose="020B0604020202020204" pitchFamily="34" charset="0"/>
              <a:buChar char="•"/>
            </a:pPr>
            <a:r>
              <a:rPr lang="en-CA" sz="1200" b="1" i="0" u="none" strike="noStrike" kern="1200" dirty="0">
                <a:solidFill>
                  <a:schemeClr val="tx1"/>
                </a:solidFill>
                <a:effectLst/>
                <a:latin typeface="+mn-lt"/>
                <a:ea typeface="+mn-ea"/>
                <a:cs typeface="+mn-cs"/>
              </a:rPr>
              <a:t>Co-creating: </a:t>
            </a:r>
            <a:r>
              <a:rPr lang="en-CA" sz="1200" b="0" i="0" u="none" strike="noStrike" kern="1200" dirty="0">
                <a:solidFill>
                  <a:schemeClr val="tx1"/>
                </a:solidFill>
                <a:effectLst/>
                <a:latin typeface="+mn-lt"/>
                <a:ea typeface="+mn-ea"/>
                <a:cs typeface="+mn-cs"/>
              </a:rPr>
              <a:t>highlights collaboration between students and staff to shape the initiatives that they are offered and a part of</a:t>
            </a:r>
            <a:r>
              <a:rPr lang="en-US" sz="12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CA" sz="1200" b="1" i="0" u="none" strike="noStrike" kern="1200" dirty="0">
                <a:solidFill>
                  <a:schemeClr val="tx1"/>
                </a:solidFill>
                <a:effectLst/>
                <a:latin typeface="+mn-lt"/>
                <a:ea typeface="+mn-ea"/>
                <a:cs typeface="+mn-cs"/>
              </a:rPr>
              <a:t>Meaningful: </a:t>
            </a:r>
            <a:r>
              <a:rPr lang="en-CA" sz="1200" b="0" i="0" u="none" strike="noStrike" kern="1200" dirty="0">
                <a:solidFill>
                  <a:schemeClr val="tx1"/>
                </a:solidFill>
                <a:effectLst/>
                <a:latin typeface="+mn-lt"/>
                <a:ea typeface="+mn-ea"/>
                <a:cs typeface="+mn-cs"/>
              </a:rPr>
              <a:t>students are connected to opportunities that grow their network, feed their interests, and that they find important</a:t>
            </a:r>
            <a:r>
              <a:rPr lang="en-US" sz="12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CA" sz="1200" b="1" i="0" u="none" strike="noStrike" kern="1200" dirty="0">
                <a:solidFill>
                  <a:schemeClr val="tx1"/>
                </a:solidFill>
                <a:effectLst/>
                <a:latin typeface="+mn-lt"/>
                <a:ea typeface="+mn-ea"/>
                <a:cs typeface="+mn-cs"/>
              </a:rPr>
              <a:t>Valuing:</a:t>
            </a:r>
            <a:r>
              <a:rPr lang="en-CA" sz="1200" b="0" i="0" u="none" strike="noStrike" kern="1200" dirty="0">
                <a:solidFill>
                  <a:schemeClr val="tx1"/>
                </a:solidFill>
                <a:effectLst/>
                <a:latin typeface="+mn-lt"/>
                <a:ea typeface="+mn-ea"/>
                <a:cs typeface="+mn-cs"/>
              </a:rPr>
              <a:t> actively recognizing the worth, dignity, and insights of all students, honoring their identities, lived experiences, and contributions as essential</a:t>
            </a:r>
            <a:r>
              <a:rPr lang="en-US" sz="12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CA" sz="1200" b="1" i="0" u="none" strike="noStrike" kern="1200" dirty="0">
                <a:solidFill>
                  <a:schemeClr val="tx1"/>
                </a:solidFill>
                <a:effectLst/>
                <a:latin typeface="+mn-lt"/>
                <a:ea typeface="+mn-ea"/>
                <a:cs typeface="+mn-cs"/>
              </a:rPr>
              <a:t>Amplifying: </a:t>
            </a:r>
            <a:r>
              <a:rPr lang="en-CA" sz="1200" b="0" i="0" u="none" strike="noStrike" kern="1200" dirty="0">
                <a:solidFill>
                  <a:schemeClr val="tx1"/>
                </a:solidFill>
                <a:effectLst/>
                <a:latin typeface="+mn-lt"/>
                <a:ea typeface="+mn-ea"/>
                <a:cs typeface="+mn-cs"/>
              </a:rPr>
              <a:t>intentionally “turning up the volume of voices often sidelined or silenced”(Higgs et al., 2021), ensuring those most often marginalized are heard, respected, and able to influence decisions</a:t>
            </a:r>
            <a:r>
              <a:rPr lang="en-US" sz="12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CA" sz="1200" b="1" i="0" u="none" strike="noStrike" kern="1200" dirty="0">
                <a:solidFill>
                  <a:schemeClr val="tx1"/>
                </a:solidFill>
                <a:effectLst/>
                <a:latin typeface="+mn-lt"/>
                <a:ea typeface="+mn-ea"/>
                <a:cs typeface="+mn-cs"/>
              </a:rPr>
              <a:t>Critical reflection</a:t>
            </a:r>
            <a:r>
              <a:rPr lang="en-CA" sz="1200" b="0" i="0" u="none" strike="noStrike" kern="1200" dirty="0">
                <a:solidFill>
                  <a:schemeClr val="tx1"/>
                </a:solidFill>
                <a:effectLst/>
                <a:latin typeface="+mn-lt"/>
                <a:ea typeface="+mn-ea"/>
                <a:cs typeface="+mn-cs"/>
              </a:rPr>
              <a:t>: calls for thoughtful examination by staff to ensure that opportunities are available to every student</a:t>
            </a:r>
            <a:endParaRPr lang="en-US" sz="1200" b="0" i="0" kern="1200" dirty="0">
              <a:solidFill>
                <a:schemeClr val="tx1"/>
              </a:solidFill>
              <a:effectLst/>
              <a:latin typeface="+mn-lt"/>
              <a:ea typeface="+mn-ea"/>
              <a:cs typeface="+mn-cs"/>
            </a:endParaRPr>
          </a:p>
          <a:p>
            <a:pPr marL="0" indent="0">
              <a:lnSpc>
                <a:spcPct val="107000"/>
              </a:lnSpc>
              <a:spcAft>
                <a:spcPts val="800"/>
              </a:spcAft>
              <a:buNone/>
            </a:pPr>
            <a:endParaRPr lang="en-US" dirty="0"/>
          </a:p>
        </p:txBody>
      </p:sp>
      <p:sp>
        <p:nvSpPr>
          <p:cNvPr id="4" name="Slide Number Placeholder 3"/>
          <p:cNvSpPr>
            <a:spLocks noGrp="1"/>
          </p:cNvSpPr>
          <p:nvPr>
            <p:ph type="sldNum" sz="quarter" idx="5"/>
          </p:nvPr>
        </p:nvSpPr>
        <p:spPr/>
        <p:txBody>
          <a:bodyPr/>
          <a:lstStyle/>
          <a:p>
            <a:fld id="{EFCDF9F0-2051-3E41-8377-E55F8DC4E01F}" type="slidenum">
              <a:rPr lang="en-US" smtClean="0"/>
              <a:t>22</a:t>
            </a:fld>
            <a:endParaRPr lang="en-US"/>
          </a:p>
        </p:txBody>
      </p:sp>
    </p:spTree>
    <p:extLst>
      <p:ext uri="{BB962C8B-B14F-4D97-AF65-F5344CB8AC3E}">
        <p14:creationId xmlns:p14="http://schemas.microsoft.com/office/powerpoint/2010/main" val="26225493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7FC489-CB9F-D77A-181F-A64DC22C2D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6EF64B-DEE5-9FFB-7DBB-B97C89266C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29DC98-1DA8-4665-8859-BE149099A274}"/>
              </a:ext>
            </a:extLst>
          </p:cNvPr>
          <p:cNvSpPr>
            <a:spLocks noGrp="1"/>
          </p:cNvSpPr>
          <p:nvPr>
            <p:ph type="body" idx="1"/>
          </p:nvPr>
        </p:nvSpPr>
        <p:spPr/>
        <p:txBody>
          <a:bodyPr/>
          <a:lstStyle/>
          <a:p>
            <a:r>
              <a:rPr lang="en-US" sz="1200" b="1" kern="1200" dirty="0">
                <a:solidFill>
                  <a:schemeClr val="tx1"/>
                </a:solidFill>
                <a:effectLst/>
                <a:latin typeface="+mn-lt"/>
                <a:ea typeface="+mn-ea"/>
                <a:cs typeface="+mn-cs"/>
              </a:rPr>
              <a:t>Notes: </a:t>
            </a: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Invite participants to reflect individually for a few minutes then discuss in pairs or small groups. </a:t>
            </a: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Create space for both successes and tensions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Consider using anonymous sticky notes or digital tools (e.g., Padlet, </a:t>
            </a:r>
            <a:r>
              <a:rPr lang="en-US" sz="1200" kern="1200" dirty="0" err="1">
                <a:solidFill>
                  <a:schemeClr val="tx1"/>
                </a:solidFill>
                <a:effectLst/>
                <a:latin typeface="+mn-lt"/>
                <a:ea typeface="+mn-ea"/>
                <a:cs typeface="+mn-cs"/>
              </a:rPr>
              <a:t>Mentimeter</a:t>
            </a:r>
            <a:r>
              <a:rPr lang="en-US" sz="1200" kern="1200" dirty="0">
                <a:solidFill>
                  <a:schemeClr val="tx1"/>
                </a:solidFill>
                <a:effectLst/>
                <a:latin typeface="+mn-lt"/>
                <a:ea typeface="+mn-ea"/>
                <a:cs typeface="+mn-cs"/>
              </a:rPr>
              <a:t>) if participants are hesitant to share.</a:t>
            </a:r>
            <a:endParaRPr lang="en-CA"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 </a:t>
            </a:r>
            <a:r>
              <a:rPr lang="en-US" b="0" dirty="0"/>
              <a:t>-----</a:t>
            </a:r>
            <a:endParaRPr lang="en-US" dirty="0">
              <a:ea typeface="Calibri"/>
              <a:cs typeface="Calibri"/>
            </a:endParaRPr>
          </a:p>
        </p:txBody>
      </p:sp>
      <p:sp>
        <p:nvSpPr>
          <p:cNvPr id="4" name="Slide Number Placeholder 3">
            <a:extLst>
              <a:ext uri="{FF2B5EF4-FFF2-40B4-BE49-F238E27FC236}">
                <a16:creationId xmlns:a16="http://schemas.microsoft.com/office/drawing/2014/main" id="{1A06D737-9A67-9050-64D6-B310E742E9BB}"/>
              </a:ext>
            </a:extLst>
          </p:cNvPr>
          <p:cNvSpPr>
            <a:spLocks noGrp="1"/>
          </p:cNvSpPr>
          <p:nvPr>
            <p:ph type="sldNum" sz="quarter" idx="5"/>
          </p:nvPr>
        </p:nvSpPr>
        <p:spPr/>
        <p:txBody>
          <a:bodyPr/>
          <a:lstStyle/>
          <a:p>
            <a:fld id="{EFCDF9F0-2051-3E41-8377-E55F8DC4E01F}" type="slidenum">
              <a:rPr lang="en-US" smtClean="0"/>
              <a:t>23</a:t>
            </a:fld>
            <a:endParaRPr lang="en-US"/>
          </a:p>
        </p:txBody>
      </p:sp>
    </p:spTree>
    <p:extLst>
      <p:ext uri="{BB962C8B-B14F-4D97-AF65-F5344CB8AC3E}">
        <p14:creationId xmlns:p14="http://schemas.microsoft.com/office/powerpoint/2010/main" val="6946799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consulting with students while building the toolkit, School Mental Health Ontario asked them what they felt the benefits of student engagement were. They shared this list. Each of these, rooted in student experience, is supported by literature as well. </a:t>
            </a:r>
          </a:p>
          <a:p>
            <a:endParaRPr lang="en-US" dirty="0"/>
          </a:p>
          <a:p>
            <a:endParaRPr lang="en-US" dirty="0"/>
          </a:p>
        </p:txBody>
      </p:sp>
      <p:sp>
        <p:nvSpPr>
          <p:cNvPr id="4" name="Slide Number Placeholder 3"/>
          <p:cNvSpPr>
            <a:spLocks noGrp="1"/>
          </p:cNvSpPr>
          <p:nvPr>
            <p:ph type="sldNum" sz="quarter" idx="5"/>
          </p:nvPr>
        </p:nvSpPr>
        <p:spPr/>
        <p:txBody>
          <a:bodyPr/>
          <a:lstStyle/>
          <a:p>
            <a:fld id="{EFCDF9F0-2051-3E41-8377-E55F8DC4E01F}" type="slidenum">
              <a:rPr lang="en-US" smtClean="0"/>
              <a:t>24</a:t>
            </a:fld>
            <a:endParaRPr lang="en-US"/>
          </a:p>
        </p:txBody>
      </p:sp>
    </p:spTree>
    <p:extLst>
      <p:ext uri="{BB962C8B-B14F-4D97-AF65-F5344CB8AC3E}">
        <p14:creationId xmlns:p14="http://schemas.microsoft.com/office/powerpoint/2010/main" val="29316080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Beyond what the literature shares about the benefits of student engagement, students have also shared their interest in participating in student leadership and mental health promotion initiatives in their school communities. </a:t>
            </a:r>
          </a:p>
          <a:p>
            <a:endParaRPr lang="en-CA"/>
          </a:p>
          <a:p>
            <a:endParaRPr lang="en-CA"/>
          </a:p>
          <a:p>
            <a:r>
              <a:rPr lang="en-CA"/>
              <a:t>In </a:t>
            </a:r>
            <a:r>
              <a:rPr lang="en-CA" err="1"/>
              <a:t>HearNowON</a:t>
            </a:r>
            <a:r>
              <a:rPr lang="en-CA"/>
              <a:t> 2021, Ontario students named they want leadership opportunities to be more accessible to every student, and to create space for different leadership styles.</a:t>
            </a:r>
            <a:endParaRPr lang="en-CA">
              <a:ea typeface="Calibri"/>
              <a:cs typeface="Calibri"/>
            </a:endParaRPr>
          </a:p>
          <a:p>
            <a:endParaRPr lang="en-CA"/>
          </a:p>
          <a:p>
            <a:pPr marL="171450" indent="-171450">
              <a:buFont typeface="Arial" panose="020B0604020202020204" pitchFamily="34" charset="0"/>
              <a:buChar char="•"/>
            </a:pPr>
            <a:r>
              <a:rPr lang="en-CA"/>
              <a:t>Students want diverse leadership styles to be recognized and supported by offering various opportunities for leadership roles.</a:t>
            </a:r>
          </a:p>
          <a:p>
            <a:pPr marL="171450" indent="-171450">
              <a:buFont typeface="Arial" panose="020B0604020202020204" pitchFamily="34" charset="0"/>
              <a:buChar char="•"/>
            </a:pPr>
            <a:r>
              <a:rPr lang="en-CA"/>
              <a:t>Students would like greater representation in mental health initiatives to encourage participation amongst diverse students.</a:t>
            </a:r>
          </a:p>
          <a:p>
            <a:pPr marL="171450" indent="-171450">
              <a:buFont typeface="Arial" panose="020B0604020202020204" pitchFamily="34" charset="0"/>
              <a:buChar char="•"/>
            </a:pPr>
            <a:r>
              <a:rPr lang="en-CA"/>
              <a:t>Students want opportunities to learn and practice new skills to support their leadership and participation.</a:t>
            </a:r>
          </a:p>
          <a:p>
            <a:pPr marL="171450" indent="-171450">
              <a:buFont typeface="Arial" panose="020B0604020202020204" pitchFamily="34" charset="0"/>
              <a:buChar char="•"/>
            </a:pPr>
            <a:endParaRPr lang="en-CA"/>
          </a:p>
          <a:p>
            <a:endParaRPr lang="en-CA"/>
          </a:p>
          <a:p>
            <a:pPr marL="0" indent="0">
              <a:buFontTx/>
              <a:buNone/>
            </a:pPr>
            <a:endParaRPr lang="en-CA">
              <a:ea typeface="Calibri"/>
              <a:cs typeface="Calibri"/>
            </a:endParaRPr>
          </a:p>
          <a:p>
            <a:pPr marL="0" indent="0">
              <a:buFontTx/>
              <a:buNone/>
            </a:pPr>
            <a:endParaRPr lang="en-CA">
              <a:ea typeface="Calibri"/>
              <a:cs typeface="Calibri"/>
            </a:endParaRPr>
          </a:p>
          <a:p>
            <a:pPr>
              <a:defRPr/>
            </a:pPr>
            <a:r>
              <a:rPr lang="en-US" b="1">
                <a:solidFill>
                  <a:srgbClr val="0070C0"/>
                </a:solidFill>
              </a:rPr>
              <a:t>ℹ️ </a:t>
            </a:r>
            <a:r>
              <a:rPr lang="en-CA" b="1"/>
              <a:t>Source: #HearNowON 2021: Student Voices on Mental Health – Final Report </a:t>
            </a:r>
            <a:r>
              <a:rPr lang="en-CA"/>
              <a:t>(https://</a:t>
            </a:r>
            <a:r>
              <a:rPr lang="en-CA" err="1"/>
              <a:t>smho-smso.ca</a:t>
            </a:r>
            <a:r>
              <a:rPr lang="en-CA"/>
              <a:t>/online-resources/hearnowon-2021-student-voices-on-mental-health-final-report/) </a:t>
            </a:r>
          </a:p>
          <a:p>
            <a:pPr>
              <a:buFont typeface="Arial" panose="020B0604020202020204" pitchFamily="34" charset="0"/>
              <a:defRPr/>
            </a:pPr>
            <a:endParaRPr lang="en-CA">
              <a:ea typeface="Calibri" panose="020F0502020204030204"/>
              <a:cs typeface="Calibri" panose="020F0502020204030204"/>
            </a:endParaRPr>
          </a:p>
          <a:p>
            <a:pPr>
              <a:buFont typeface="Arial" panose="020B0604020202020204" pitchFamily="34" charset="0"/>
              <a:defRPr/>
            </a:pPr>
            <a:endParaRPr lang="en-CA">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CDF9F0-2051-3E41-8377-E55F8DC4E01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31443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9369B4-A57D-865E-CE57-584196BD36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037B2B-5B2D-F273-DD6E-F10FC9AB91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BB392D-AC21-7D1B-75EC-A42681BF96BE}"/>
              </a:ext>
            </a:extLst>
          </p:cNvPr>
          <p:cNvSpPr>
            <a:spLocks noGrp="1"/>
          </p:cNvSpPr>
          <p:nvPr>
            <p:ph type="body" idx="1"/>
          </p:nvPr>
        </p:nvSpPr>
        <p:spPr/>
        <p:txBody>
          <a:bodyPr/>
          <a:lstStyle/>
          <a:p>
            <a:r>
              <a:rPr lang="en-US" dirty="0">
                <a:cs typeface="Calibri"/>
              </a:rPr>
              <a:t>On the screen is School Mental Health Ontario’s model of student engagement. </a:t>
            </a:r>
          </a:p>
          <a:p>
            <a:endParaRPr lang="en-US" dirty="0"/>
          </a:p>
          <a:p>
            <a:r>
              <a:rPr lang="en-US" dirty="0"/>
              <a:t>At the </a:t>
            </a:r>
            <a:r>
              <a:rPr lang="en-US" dirty="0" err="1"/>
              <a:t>centre</a:t>
            </a:r>
            <a:r>
              <a:rPr lang="en-US" dirty="0"/>
              <a:t> of the diagram is </a:t>
            </a:r>
            <a:r>
              <a:rPr lang="en-US" b="1" dirty="0"/>
              <a:t>'Every Student',</a:t>
            </a:r>
            <a:r>
              <a:rPr lang="en-US" dirty="0"/>
              <a:t> who play an active role in shaping their engagement in school initiatives.</a:t>
            </a:r>
          </a:p>
          <a:p>
            <a:endParaRPr lang="en-US" dirty="0">
              <a:cs typeface="Calibri"/>
            </a:endParaRPr>
          </a:p>
          <a:p>
            <a:r>
              <a:rPr lang="en-US" dirty="0">
                <a:cs typeface="Calibri"/>
              </a:rPr>
              <a:t>Surrounding '</a:t>
            </a:r>
            <a:r>
              <a:rPr lang="en-US" b="1" dirty="0">
                <a:cs typeface="Calibri"/>
              </a:rPr>
              <a:t>Every Student',</a:t>
            </a:r>
            <a:r>
              <a:rPr lang="en-US" dirty="0">
                <a:cs typeface="Calibri"/>
              </a:rPr>
              <a:t> are 'Identity-affirming approaches; Identity-affirming student engagement recognizes, validates, and respects every student's intersecting identities, backgrounds and experiences.</a:t>
            </a:r>
          </a:p>
          <a:p>
            <a:endParaRPr lang="en-US" dirty="0"/>
          </a:p>
          <a:p>
            <a:r>
              <a:rPr lang="en-US" dirty="0"/>
              <a:t>The next ring following that, emphasizes flexibility, recognizing and nurturing students' strengths, making informed decisions, and adapting strategies to meet their evolving needs as foundations underscoring each initiative. </a:t>
            </a:r>
            <a:endParaRPr lang="en-US" dirty="0">
              <a:cs typeface="Calibri"/>
            </a:endParaRPr>
          </a:p>
          <a:p>
            <a:endParaRPr lang="en-US" dirty="0">
              <a:cs typeface="Calibri"/>
            </a:endParaRPr>
          </a:p>
          <a:p>
            <a:r>
              <a:rPr lang="en-US" dirty="0"/>
              <a:t>The final and outer ring, are the various degrees of engagement:</a:t>
            </a:r>
            <a:endParaRPr lang="en-US" dirty="0">
              <a:cs typeface="Calibri"/>
            </a:endParaRPr>
          </a:p>
          <a:p>
            <a:pPr marL="285750" indent="-285750">
              <a:buFont typeface="Arial"/>
              <a:buChar char="•"/>
            </a:pPr>
            <a:r>
              <a:rPr lang="en-US" dirty="0">
                <a:cs typeface="Calibri"/>
              </a:rPr>
              <a:t>Student consultants</a:t>
            </a:r>
          </a:p>
          <a:p>
            <a:pPr marL="285750" indent="-285750">
              <a:buFont typeface="Arial"/>
              <a:buChar char="•"/>
            </a:pPr>
            <a:r>
              <a:rPr lang="en-US" dirty="0">
                <a:cs typeface="Calibri"/>
              </a:rPr>
              <a:t>Student leaders</a:t>
            </a:r>
          </a:p>
          <a:p>
            <a:pPr marL="285750" indent="-285750">
              <a:buFont typeface="Arial"/>
              <a:buChar char="•"/>
            </a:pPr>
            <a:r>
              <a:rPr lang="en-US" dirty="0">
                <a:cs typeface="Calibri"/>
              </a:rPr>
              <a:t>Student partners</a:t>
            </a:r>
          </a:p>
          <a:p>
            <a:pPr marL="285750" indent="-285750">
              <a:buFont typeface="Arial"/>
              <a:buChar char="•"/>
            </a:pPr>
            <a:r>
              <a:rPr lang="en-US" dirty="0">
                <a:cs typeface="Calibri"/>
              </a:rPr>
              <a:t>Student contributors</a:t>
            </a:r>
          </a:p>
          <a:p>
            <a:pPr rtl="0">
              <a:spcBef>
                <a:spcPts val="0"/>
              </a:spcBef>
              <a:spcAft>
                <a:spcPts val="0"/>
              </a:spcAft>
            </a:pPr>
            <a:endParaRPr lang="en-US" b="1" dirty="0"/>
          </a:p>
        </p:txBody>
      </p:sp>
      <p:sp>
        <p:nvSpPr>
          <p:cNvPr id="4" name="Slide Number Placeholder 3">
            <a:extLst>
              <a:ext uri="{FF2B5EF4-FFF2-40B4-BE49-F238E27FC236}">
                <a16:creationId xmlns:a16="http://schemas.microsoft.com/office/drawing/2014/main" id="{9E515645-361D-8646-114C-63472DF86D9A}"/>
              </a:ext>
            </a:extLst>
          </p:cNvPr>
          <p:cNvSpPr>
            <a:spLocks noGrp="1"/>
          </p:cNvSpPr>
          <p:nvPr>
            <p:ph type="sldNum" sz="quarter" idx="5"/>
          </p:nvPr>
        </p:nvSpPr>
        <p:spPr/>
        <p:txBody>
          <a:bodyPr/>
          <a:lstStyle/>
          <a:p>
            <a:fld id="{EFCDF9F0-2051-3E41-8377-E55F8DC4E01F}" type="slidenum">
              <a:rPr lang="en-US" smtClean="0"/>
              <a:t>26</a:t>
            </a:fld>
            <a:endParaRPr lang="en-US"/>
          </a:p>
        </p:txBody>
      </p:sp>
    </p:spTree>
    <p:extLst>
      <p:ext uri="{BB962C8B-B14F-4D97-AF65-F5344CB8AC3E}">
        <p14:creationId xmlns:p14="http://schemas.microsoft.com/office/powerpoint/2010/main" val="22487267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dirty="0">
                <a:solidFill>
                  <a:srgbClr val="444444"/>
                </a:solidFill>
                <a:effectLst/>
                <a:latin typeface="Arial" panose="020B0604020202020204" pitchFamily="34" charset="0"/>
              </a:rPr>
              <a:t>In the next few slides, we will be focusing on the foundations of student engagement, looking closer at the </a:t>
            </a:r>
            <a:r>
              <a:rPr lang="en-US" sz="1600" b="0" i="0" u="none" strike="noStrike" dirty="0" err="1">
                <a:solidFill>
                  <a:srgbClr val="444444"/>
                </a:solidFill>
                <a:effectLst/>
                <a:latin typeface="Arial" panose="020B0604020202020204" pitchFamily="34" charset="0"/>
              </a:rPr>
              <a:t>centre</a:t>
            </a:r>
            <a:r>
              <a:rPr lang="en-US" sz="1600" b="0" i="0" u="none" strike="noStrike" dirty="0">
                <a:solidFill>
                  <a:srgbClr val="444444"/>
                </a:solidFill>
                <a:effectLst/>
                <a:latin typeface="Arial" panose="020B0604020202020204" pitchFamily="34" charset="0"/>
              </a:rPr>
              <a:t> two rings of the model.</a:t>
            </a:r>
          </a:p>
          <a:p>
            <a:endParaRPr lang="en-CA" sz="1600" dirty="0">
              <a:solidFill>
                <a:srgbClr val="000000"/>
              </a:solidFill>
            </a:endParaRPr>
          </a:p>
          <a:p>
            <a:r>
              <a:rPr lang="en-CA" sz="1600" dirty="0">
                <a:solidFill>
                  <a:srgbClr val="000000"/>
                </a:solidFill>
              </a:rPr>
              <a:t>Surrounding every student are identity-affirming approaches.</a:t>
            </a:r>
          </a:p>
          <a:p>
            <a:endParaRPr lang="en-CA" sz="1600" dirty="0">
              <a:solidFill>
                <a:srgbClr val="000000"/>
              </a:solidFill>
            </a:endParaRPr>
          </a:p>
          <a:p>
            <a:r>
              <a:rPr lang="en-CA" sz="1600" dirty="0">
                <a:solidFill>
                  <a:srgbClr val="000000"/>
                </a:solidFill>
              </a:rPr>
              <a:t>The intersection of equity and mental health remains one of the top priorities identified by students across Ontario. Identity-affirming student engagement recognizes, validates, and respects students’ intersecting identities, backgrounds, and experiences. It involves dismantling systemic barriers to engagement, adapting initiatives to meet students’ needs, and fostering an environment where they feel comfortable showing up as their whole selves.</a:t>
            </a:r>
          </a:p>
          <a:p>
            <a:endParaRPr lang="en-CA" sz="1600" dirty="0">
              <a:solidFill>
                <a:srgbClr val="000000"/>
              </a:solidFill>
            </a:endParaRPr>
          </a:p>
          <a:p>
            <a:r>
              <a:rPr lang="en-CA" sz="1600" dirty="0">
                <a:solidFill>
                  <a:srgbClr val="000000"/>
                </a:solidFill>
              </a:rPr>
              <a:t>When supporting student engagement, it is important to:</a:t>
            </a:r>
          </a:p>
          <a:p>
            <a:pPr marL="285750" indent="-285750">
              <a:buFont typeface="Arial" panose="020B0604020202020204" pitchFamily="34" charset="0"/>
              <a:buChar char="•"/>
            </a:pPr>
            <a:r>
              <a:rPr lang="en-CA" sz="1600" dirty="0">
                <a:solidFill>
                  <a:srgbClr val="000000"/>
                </a:solidFill>
              </a:rPr>
              <a:t>Recognize the interconnected nature of students’ identities and the social barriers that often intersect in their lives, impacting their sense of wellness.</a:t>
            </a:r>
          </a:p>
          <a:p>
            <a:pPr marL="285750" indent="-285750">
              <a:buFont typeface="Arial" panose="020B0604020202020204" pitchFamily="34" charset="0"/>
              <a:buChar char="•"/>
            </a:pPr>
            <a:r>
              <a:rPr lang="en-CA" sz="1600" dirty="0">
                <a:solidFill>
                  <a:srgbClr val="000000"/>
                </a:solidFill>
              </a:rPr>
              <a:t>Understand that stigma related to mental health can prevent young people from participating in mental health promotion activities at school.</a:t>
            </a:r>
          </a:p>
          <a:p>
            <a:pPr marL="285750" indent="-285750">
              <a:buFont typeface="Arial" panose="020B0604020202020204" pitchFamily="34" charset="0"/>
              <a:buChar char="•"/>
            </a:pPr>
            <a:r>
              <a:rPr lang="en-CA" sz="1600" dirty="0">
                <a:solidFill>
                  <a:srgbClr val="000000"/>
                </a:solidFill>
              </a:rPr>
              <a:t>Acknowledge the systems of oppression affecting many students and how these can create barriers to engagement. Work to disrupt and remove these obstacles.</a:t>
            </a:r>
          </a:p>
          <a:p>
            <a:pPr marL="285750" indent="-285750">
              <a:buFont typeface="Arial" panose="020B0604020202020204" pitchFamily="34" charset="0"/>
              <a:buChar char="•"/>
            </a:pPr>
            <a:r>
              <a:rPr lang="en-CA" sz="1600" dirty="0">
                <a:solidFill>
                  <a:srgbClr val="000000"/>
                </a:solidFill>
              </a:rPr>
              <a:t>Recognize that individual students cannot serve as representatives for their entire group, but they can share strengths and ideas that resonate with others.</a:t>
            </a:r>
          </a:p>
          <a:p>
            <a:pPr marL="285750" indent="-285750">
              <a:buFont typeface="Arial" panose="020B0604020202020204" pitchFamily="34" charset="0"/>
              <a:buChar char="•"/>
            </a:pPr>
            <a:r>
              <a:rPr lang="en-CA" sz="1600" dirty="0">
                <a:solidFill>
                  <a:srgbClr val="000000"/>
                </a:solidFill>
              </a:rPr>
              <a:t>Critically reflect on your practices and explore your identities to understand how they impact your work and relationships.</a:t>
            </a:r>
          </a:p>
          <a:p>
            <a:endParaRPr lang="en-CA" sz="1600" dirty="0">
              <a:solidFill>
                <a:srgbClr val="000000"/>
              </a:solidFill>
            </a:endParaRPr>
          </a:p>
          <a:p>
            <a:r>
              <a:rPr lang="en-CA" sz="1600" dirty="0">
                <a:solidFill>
                  <a:srgbClr val="000000"/>
                </a:solidFill>
              </a:rPr>
              <a:t>Effective student engagement starts with each unique student in mind, particularly those who experience marginalization and oppression, ensuring that space is intentionally created for their voices to be heard. Support for wellness is enhanced when diverse perspectives and ways of knowing are included in the planning and delivery of student engagement initiatives.</a:t>
            </a:r>
            <a:br>
              <a:rPr lang="en-US" sz="1600" dirty="0"/>
            </a:br>
            <a:endParaRPr lang="en-US" sz="1600" dirty="0"/>
          </a:p>
          <a:p>
            <a:endParaRPr lang="en-US" sz="1600" dirty="0"/>
          </a:p>
          <a:p>
            <a:endParaRPr lang="en-US" sz="1600" dirty="0">
              <a:solidFill>
                <a:srgbClr val="0070C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srgbClr val="0070C0"/>
                </a:solidFill>
              </a:rPr>
              <a:t>🧩 Related resource: </a:t>
            </a:r>
            <a:r>
              <a:rPr lang="en-CA" sz="2400" b="1" i="0" dirty="0">
                <a:solidFill>
                  <a:srgbClr val="0070C0"/>
                </a:solidFill>
                <a:effectLst/>
                <a:latin typeface="Poppins" pitchFamily="2" charset="77"/>
              </a:rPr>
              <a:t>Identity-affirming school mental health: a frame for reflection and action </a:t>
            </a:r>
            <a:r>
              <a:rPr lang="en-CA" sz="2400" b="0" i="0" dirty="0">
                <a:solidFill>
                  <a:srgbClr val="0070C0"/>
                </a:solidFill>
                <a:effectLst/>
                <a:latin typeface="Poppins" pitchFamily="2" charset="77"/>
              </a:rPr>
              <a:t>(</a:t>
            </a:r>
            <a:r>
              <a:rPr lang="en-US" sz="1600" b="0" dirty="0">
                <a:solidFill>
                  <a:srgbClr val="0070C0"/>
                </a:solidFill>
              </a:rPr>
              <a:t>https://</a:t>
            </a:r>
            <a:r>
              <a:rPr lang="en-US" sz="1600" b="0" dirty="0" err="1">
                <a:solidFill>
                  <a:srgbClr val="0070C0"/>
                </a:solidFill>
              </a:rPr>
              <a:t>smho-smso.ca</a:t>
            </a:r>
            <a:r>
              <a:rPr lang="en-US" sz="1600" b="0" dirty="0">
                <a:solidFill>
                  <a:srgbClr val="0070C0"/>
                </a:solidFill>
              </a:rPr>
              <a:t>/about-us/identity-affirming/)</a:t>
            </a:r>
          </a:p>
          <a:p>
            <a:pPr>
              <a:defRPr/>
            </a:pPr>
            <a:endParaRPr lang="en-CA" dirty="0">
              <a:solidFill>
                <a:srgbClr val="0070C0"/>
              </a:solidFill>
              <a:latin typeface="Calibri"/>
              <a:ea typeface="Roboto Medium" panose="02000000000000000000" pitchFamily="2" charset="0"/>
              <a:cs typeface="Calibri"/>
            </a:endParaRPr>
          </a:p>
          <a:p>
            <a:pPr>
              <a:defRPr/>
            </a:pPr>
            <a:endParaRPr lang="en-CA" dirty="0">
              <a:solidFill>
                <a:srgbClr val="000000"/>
              </a:solidFill>
              <a:latin typeface="Calibri"/>
              <a:ea typeface="Roboto Medium" panose="02000000000000000000" pitchFamily="2" charset="0"/>
              <a:cs typeface="Calibri"/>
            </a:endParaRPr>
          </a:p>
          <a:p>
            <a:pPr algn="l">
              <a:buFont typeface="Arial" panose="020B0604020202020204" pitchFamily="34" charset="0"/>
              <a:buNone/>
            </a:pPr>
            <a:endParaRPr lang="en-US" b="0" i="0" dirty="0">
              <a:solidFill>
                <a:srgbClr val="2F2F2F"/>
              </a:solidFill>
              <a:effectLst/>
              <a:highlight>
                <a:srgbClr val="FFFFFF"/>
              </a:highlight>
              <a:latin typeface="Roboto Medium" panose="02000000000000000000" pitchFamily="2" charset="0"/>
            </a:endParaRPr>
          </a:p>
        </p:txBody>
      </p:sp>
      <p:sp>
        <p:nvSpPr>
          <p:cNvPr id="4" name="Slide Number Placeholder 3"/>
          <p:cNvSpPr>
            <a:spLocks noGrp="1"/>
          </p:cNvSpPr>
          <p:nvPr>
            <p:ph type="sldNum" sz="quarter" idx="5"/>
          </p:nvPr>
        </p:nvSpPr>
        <p:spPr/>
        <p:txBody>
          <a:bodyPr/>
          <a:lstStyle/>
          <a:p>
            <a:fld id="{EFCDF9F0-2051-3E41-8377-E55F8DC4E01F}" type="slidenum">
              <a:rPr lang="en-US" smtClean="0"/>
              <a:t>27</a:t>
            </a:fld>
            <a:endParaRPr lang="en-US"/>
          </a:p>
        </p:txBody>
      </p:sp>
    </p:spTree>
    <p:extLst>
      <p:ext uri="{BB962C8B-B14F-4D97-AF65-F5344CB8AC3E}">
        <p14:creationId xmlns:p14="http://schemas.microsoft.com/office/powerpoint/2010/main" val="26752108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Underscoring each student engagement initiative are four main pillars: Flexible, Strength-based, Informed and Evolving.</a:t>
            </a:r>
          </a:p>
          <a:p>
            <a:endParaRPr lang="en-US" dirty="0">
              <a:cs typeface="Calibri"/>
            </a:endParaRPr>
          </a:p>
          <a:p>
            <a:r>
              <a:rPr lang="en-US" b="1" dirty="0">
                <a:cs typeface="Calibri"/>
              </a:rPr>
              <a:t>Flexible: </a:t>
            </a:r>
            <a:r>
              <a:rPr lang="en-US" dirty="0">
                <a:cs typeface="Calibri"/>
              </a:rPr>
              <a:t>Effective student engagement initiatives must be adaptable to accommodate the diverse lives of young people. This involves:</a:t>
            </a:r>
          </a:p>
          <a:p>
            <a:pPr marL="171450" indent="-171450">
              <a:buFont typeface="Arial" panose="020B0604020202020204" pitchFamily="34" charset="0"/>
              <a:buChar char="•"/>
            </a:pPr>
            <a:r>
              <a:rPr lang="en-US" dirty="0">
                <a:cs typeface="Calibri"/>
              </a:rPr>
              <a:t>Providing various opportunities for students to choose their level of involvement and responsibility.</a:t>
            </a:r>
          </a:p>
          <a:p>
            <a:pPr marL="171450" indent="-171450">
              <a:buFont typeface="Arial" panose="020B0604020202020204" pitchFamily="34" charset="0"/>
              <a:buChar char="•"/>
            </a:pPr>
            <a:r>
              <a:rPr lang="en-US" dirty="0">
                <a:cs typeface="Calibri"/>
              </a:rPr>
              <a:t>Offering engagement opportunities at different times of the day, week, or year to accommodate students’ schedules and commitments.</a:t>
            </a:r>
          </a:p>
          <a:p>
            <a:pPr marL="171450" indent="-171450">
              <a:buFont typeface="Arial" panose="020B0604020202020204" pitchFamily="34" charset="0"/>
              <a:buChar char="•"/>
            </a:pPr>
            <a:r>
              <a:rPr lang="en-US" dirty="0">
                <a:cs typeface="Calibri"/>
              </a:rPr>
              <a:t>Encouraging open and ongoing dialogue with students to understand their evolving wants and needs.</a:t>
            </a:r>
          </a:p>
          <a:p>
            <a:pPr marL="171450" indent="-171450">
              <a:buFont typeface="Arial" panose="020B0604020202020204" pitchFamily="34" charset="0"/>
              <a:buChar char="•"/>
            </a:pPr>
            <a:r>
              <a:rPr lang="en-US" dirty="0">
                <a:cs typeface="Calibri"/>
              </a:rPr>
              <a:t>Understanding that some students who volunteer to help with wellness promotion and stigma reduction at school may themselves be struggling with a mental health problem or may live closely with someone who is. Encourage healthy boundaries and self-care so they can be at their best while participating at a level that is right for them.</a:t>
            </a:r>
          </a:p>
          <a:p>
            <a:endParaRPr lang="en-US" dirty="0">
              <a:cs typeface="Calibri"/>
            </a:endParaRPr>
          </a:p>
          <a:p>
            <a:r>
              <a:rPr lang="en-US" b="1" dirty="0">
                <a:cs typeface="Calibri"/>
              </a:rPr>
              <a:t>Strength-based: </a:t>
            </a:r>
            <a:r>
              <a:rPr lang="en-US" dirty="0">
                <a:cs typeface="Calibri"/>
              </a:rPr>
              <a:t>Engagement should emphasize recognizing and nurturing students' unique strengths and skills. This involves:</a:t>
            </a:r>
          </a:p>
          <a:p>
            <a:pPr marL="171450" indent="-171450">
              <a:buFont typeface="Arial" panose="020B0604020202020204" pitchFamily="34" charset="0"/>
              <a:buChar char="•"/>
            </a:pPr>
            <a:r>
              <a:rPr lang="en-US" dirty="0">
                <a:cs typeface="Calibri"/>
              </a:rPr>
              <a:t>Recognizing and respecting that students are experts about themselves.</a:t>
            </a:r>
          </a:p>
          <a:p>
            <a:pPr marL="171450" indent="-171450">
              <a:buFont typeface="Arial" panose="020B0604020202020204" pitchFamily="34" charset="0"/>
              <a:buChar char="•"/>
            </a:pPr>
            <a:r>
              <a:rPr lang="en-US" dirty="0">
                <a:cs typeface="Calibri"/>
              </a:rPr>
              <a:t>Offering opportunities for students to showcase their strengths and abilities, develop new skills, and build confidence.</a:t>
            </a:r>
          </a:p>
          <a:p>
            <a:pPr marL="171450" indent="-171450">
              <a:buFont typeface="Arial" panose="020B0604020202020204" pitchFamily="34" charset="0"/>
              <a:buChar char="•"/>
            </a:pPr>
            <a:r>
              <a:rPr lang="en-US" dirty="0">
                <a:cs typeface="Calibri"/>
              </a:rPr>
              <a:t>Normalizing mistakes and offering students support as they exercise their strengths, skills, and abilities.</a:t>
            </a:r>
          </a:p>
          <a:p>
            <a:pPr marL="171450" indent="-171450">
              <a:buFont typeface="Arial" panose="020B0604020202020204" pitchFamily="34" charset="0"/>
              <a:buChar char="•"/>
            </a:pPr>
            <a:r>
              <a:rPr lang="en-US" dirty="0">
                <a:cs typeface="Calibri"/>
              </a:rPr>
              <a:t>Keeping the focus on mental health and wellness promotion, rather than on topics beyond the scope of student knowledge and skills (e.g., avoid initiatives related to mental illnesses or suicide prevention, or those requiring students to take on a peer support / counselling role).</a:t>
            </a:r>
          </a:p>
          <a:p>
            <a:endParaRPr lang="en-US" dirty="0">
              <a:cs typeface="Calibri"/>
            </a:endParaRPr>
          </a:p>
          <a:p>
            <a:r>
              <a:rPr lang="en-US" b="1" dirty="0">
                <a:cs typeface="Calibri"/>
              </a:rPr>
              <a:t>Informed: </a:t>
            </a:r>
            <a:r>
              <a:rPr lang="en-US" dirty="0">
                <a:cs typeface="Calibri"/>
              </a:rPr>
              <a:t>Engagement should be informed by student input, ensuring transparency and accountability. This involves:</a:t>
            </a:r>
          </a:p>
          <a:p>
            <a:pPr marL="171450" indent="-171450">
              <a:buFont typeface="Arial" panose="020B0604020202020204" pitchFamily="34" charset="0"/>
              <a:buChar char="•"/>
            </a:pPr>
            <a:r>
              <a:rPr lang="en-US" dirty="0">
                <a:cs typeface="Calibri"/>
              </a:rPr>
              <a:t>Recognizing that students know what they need and listening to what is important to them.</a:t>
            </a:r>
          </a:p>
          <a:p>
            <a:pPr marL="171450" indent="-171450">
              <a:buFont typeface="Arial" panose="020B0604020202020204" pitchFamily="34" charset="0"/>
              <a:buChar char="•"/>
            </a:pPr>
            <a:r>
              <a:rPr lang="en-US" dirty="0">
                <a:cs typeface="Calibri"/>
              </a:rPr>
              <a:t>Involving students in developing monitoring, evaluation, and feedback processes to support their skill development and sense of ownership.</a:t>
            </a:r>
          </a:p>
          <a:p>
            <a:pPr marL="171450" indent="-171450">
              <a:buFont typeface="Arial" panose="020B0604020202020204" pitchFamily="34" charset="0"/>
              <a:buChar char="•"/>
            </a:pPr>
            <a:r>
              <a:rPr lang="en-US" dirty="0">
                <a:cs typeface="Calibri"/>
              </a:rPr>
              <a:t>Evaluating outcomes to celebrate successes and identify areas for improvement to enhance the impact of student engagement initiatives.</a:t>
            </a:r>
          </a:p>
          <a:p>
            <a:endParaRPr lang="en-US" dirty="0">
              <a:cs typeface="Calibri"/>
            </a:endParaRPr>
          </a:p>
          <a:p>
            <a:r>
              <a:rPr lang="en-US" b="1" dirty="0">
                <a:cs typeface="Calibri"/>
              </a:rPr>
              <a:t>Evolving: </a:t>
            </a:r>
            <a:r>
              <a:rPr lang="en-US" dirty="0">
                <a:cs typeface="Calibri"/>
              </a:rPr>
              <a:t>Engagement is an evolving process that adapts to the changing goals, ideas, and strengths of students. This involves</a:t>
            </a:r>
          </a:p>
          <a:p>
            <a:pPr marL="171450" indent="-171450">
              <a:buFont typeface="Arial" panose="020B0604020202020204" pitchFamily="34" charset="0"/>
              <a:buChar char="•"/>
            </a:pPr>
            <a:r>
              <a:rPr lang="en-US" dirty="0">
                <a:cs typeface="Calibri"/>
              </a:rPr>
              <a:t>Recognizing that the student audience and their wants, needs, ideas, and strengths continue to change and evolve.</a:t>
            </a:r>
          </a:p>
          <a:p>
            <a:pPr marL="171450" indent="-171450">
              <a:buFont typeface="Arial" panose="020B0604020202020204" pitchFamily="34" charset="0"/>
              <a:buChar char="•"/>
            </a:pPr>
            <a:r>
              <a:rPr lang="en-US" dirty="0">
                <a:cs typeface="Calibri"/>
              </a:rPr>
              <a:t>Leading with students’ desires and giving room for student-driven initiatives and ideas; these outcomes might not be exactly as you had imagined at the beginning and that’s okay!</a:t>
            </a:r>
            <a:endParaRPr lang="en-US" dirty="0">
              <a:solidFill>
                <a:srgbClr val="000000"/>
              </a:solidFill>
              <a:latin typeface="Calibri"/>
              <a:cs typeface="Calibri"/>
            </a:endParaRPr>
          </a:p>
        </p:txBody>
      </p:sp>
      <p:sp>
        <p:nvSpPr>
          <p:cNvPr id="4" name="Slide Number Placeholder 3"/>
          <p:cNvSpPr>
            <a:spLocks noGrp="1"/>
          </p:cNvSpPr>
          <p:nvPr>
            <p:ph type="sldNum" sz="quarter" idx="5"/>
          </p:nvPr>
        </p:nvSpPr>
        <p:spPr/>
        <p:txBody>
          <a:bodyPr/>
          <a:lstStyle/>
          <a:p>
            <a:fld id="{EFCDF9F0-2051-3E41-8377-E55F8DC4E01F}" type="slidenum">
              <a:rPr lang="en-US" smtClean="0"/>
              <a:t>28</a:t>
            </a:fld>
            <a:endParaRPr lang="en-US"/>
          </a:p>
        </p:txBody>
      </p:sp>
    </p:spTree>
    <p:extLst>
      <p:ext uri="{BB962C8B-B14F-4D97-AF65-F5344CB8AC3E}">
        <p14:creationId xmlns:p14="http://schemas.microsoft.com/office/powerpoint/2010/main" val="35558083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The outer ring of the model </a:t>
            </a:r>
            <a:r>
              <a:rPr lang="en-CA" sz="1200" b="0" i="0" u="none" strike="noStrike" kern="1200" dirty="0">
                <a:solidFill>
                  <a:schemeClr val="tx1"/>
                </a:solidFill>
                <a:effectLst/>
                <a:latin typeface="+mn-lt"/>
                <a:ea typeface="+mn-ea"/>
                <a:cs typeface="+mn-cs"/>
              </a:rPr>
              <a:t>represents the </a:t>
            </a:r>
            <a:r>
              <a:rPr lang="en-CA" sz="1200" b="0" i="1" u="none" strike="noStrike" kern="1200" dirty="0">
                <a:solidFill>
                  <a:schemeClr val="tx1"/>
                </a:solidFill>
                <a:effectLst/>
                <a:latin typeface="+mn-lt"/>
                <a:ea typeface="+mn-ea"/>
                <a:cs typeface="+mn-cs"/>
              </a:rPr>
              <a:t>degrees of student engagement</a:t>
            </a:r>
            <a:r>
              <a:rPr lang="en-CA" sz="1200" b="0" i="0" u="none" strike="noStrike" kern="1200" dirty="0">
                <a:solidFill>
                  <a:schemeClr val="tx1"/>
                </a:solidFill>
                <a:effectLst/>
                <a:latin typeface="+mn-lt"/>
                <a:ea typeface="+mn-ea"/>
                <a:cs typeface="+mn-cs"/>
              </a:rPr>
              <a:t>.</a:t>
            </a:r>
          </a:p>
          <a:p>
            <a:pPr>
              <a:defRPr/>
            </a:pPr>
            <a:endParaRPr lang="en-CA" sz="1200" b="0" i="0" u="none" strike="noStrike" kern="1200" dirty="0">
              <a:solidFill>
                <a:schemeClr val="tx1"/>
              </a:solidFill>
              <a:effectLst/>
              <a:latin typeface="+mn-lt"/>
              <a:ea typeface="+mn-ea"/>
              <a:cs typeface="+mn-cs"/>
            </a:endParaRPr>
          </a:p>
          <a:p>
            <a:r>
              <a:rPr lang="en-CA" sz="1200" b="0" i="0" u="none" strike="noStrike" kern="1200" dirty="0">
                <a:solidFill>
                  <a:schemeClr val="tx1"/>
                </a:solidFill>
                <a:effectLst/>
                <a:latin typeface="+mn-lt"/>
                <a:ea typeface="+mn-ea"/>
                <a:cs typeface="+mn-cs"/>
              </a:rPr>
              <a:t>In developing this model, School Mental Health Ontario intentionally moved away from traditional hierarchies (like ladders or pyramids) that are often used to show levels of engagement. Through consultations, they consistently heard that folks didn’t want engagement to be ranked or seen as linear. Instead, they wanted to reflect the idea that there are </a:t>
            </a:r>
            <a:r>
              <a:rPr lang="en-CA" sz="1200" b="0" i="1" u="none" strike="noStrike" kern="1200" dirty="0">
                <a:solidFill>
                  <a:schemeClr val="tx1"/>
                </a:solidFill>
                <a:effectLst/>
                <a:latin typeface="+mn-lt"/>
                <a:ea typeface="+mn-ea"/>
                <a:cs typeface="+mn-cs"/>
              </a:rPr>
              <a:t>multiple entry points</a:t>
            </a:r>
            <a:r>
              <a:rPr lang="en-CA" sz="1200" b="0" i="0" u="none" strike="noStrike" kern="1200" dirty="0">
                <a:solidFill>
                  <a:schemeClr val="tx1"/>
                </a:solidFill>
                <a:effectLst/>
                <a:latin typeface="+mn-lt"/>
                <a:ea typeface="+mn-ea"/>
                <a:cs typeface="+mn-cs"/>
              </a:rPr>
              <a:t> for students, and that every form of engagement has value.</a:t>
            </a:r>
          </a:p>
          <a:p>
            <a:endParaRPr lang="en-CA" sz="1200" b="0" i="0" u="none" strike="noStrike" kern="1200" dirty="0">
              <a:solidFill>
                <a:schemeClr val="tx1"/>
              </a:solidFill>
              <a:effectLst/>
              <a:latin typeface="+mn-lt"/>
              <a:ea typeface="+mn-ea"/>
              <a:cs typeface="+mn-cs"/>
            </a:endParaRPr>
          </a:p>
          <a:p>
            <a:r>
              <a:rPr lang="en-CA" sz="1200" b="0" i="0" u="none" strike="noStrike" kern="1200" dirty="0">
                <a:solidFill>
                  <a:schemeClr val="tx1"/>
                </a:solidFill>
                <a:effectLst/>
                <a:latin typeface="+mn-lt"/>
                <a:ea typeface="+mn-ea"/>
                <a:cs typeface="+mn-cs"/>
              </a:rPr>
              <a:t>That’s why quadrants were used here. This format reinforces that no single degree of engagement is more important than another. Each offers unique opportunities for student contribution based on their interests, comfort, and capacity at any given time.</a:t>
            </a:r>
          </a:p>
          <a:p>
            <a:endParaRPr lang="en-CA" sz="1200" b="0" i="0" u="none" strike="noStrike" kern="1200" dirty="0">
              <a:solidFill>
                <a:schemeClr val="tx1"/>
              </a:solidFill>
              <a:effectLst/>
              <a:latin typeface="+mn-lt"/>
              <a:ea typeface="+mn-ea"/>
              <a:cs typeface="+mn-cs"/>
            </a:endParaRPr>
          </a:p>
          <a:p>
            <a:r>
              <a:rPr lang="en-CA" sz="1200" b="0" i="0" u="none" strike="noStrike" kern="1200" dirty="0">
                <a:solidFill>
                  <a:schemeClr val="tx1"/>
                </a:solidFill>
                <a:effectLst/>
                <a:latin typeface="+mn-lt"/>
                <a:ea typeface="+mn-ea"/>
                <a:cs typeface="+mn-cs"/>
              </a:rPr>
              <a:t>Engagement opportunities might reflect </a:t>
            </a:r>
            <a:r>
              <a:rPr lang="en-CA" sz="1200" b="0" i="1" u="none" strike="noStrike" kern="1200" dirty="0">
                <a:solidFill>
                  <a:schemeClr val="tx1"/>
                </a:solidFill>
                <a:effectLst/>
                <a:latin typeface="+mn-lt"/>
                <a:ea typeface="+mn-ea"/>
                <a:cs typeface="+mn-cs"/>
              </a:rPr>
              <a:t>one or several degrees</a:t>
            </a:r>
            <a:r>
              <a:rPr lang="en-CA" sz="1200" b="0" i="0" u="none" strike="noStrike" kern="1200" dirty="0">
                <a:solidFill>
                  <a:schemeClr val="tx1"/>
                </a:solidFill>
                <a:effectLst/>
                <a:latin typeface="+mn-lt"/>
                <a:ea typeface="+mn-ea"/>
                <a:cs typeface="+mn-cs"/>
              </a:rPr>
              <a:t> at once. This allows for variation in how students participate; whether they’re just beginning to engage or taking on a deeper role in planning and decision-making. It also supports different kinds of growth, influence, and skill development.</a:t>
            </a:r>
          </a:p>
          <a:p>
            <a:endParaRPr lang="en-CA" sz="1200" b="0" i="0" u="none" strike="noStrike" kern="1200" dirty="0">
              <a:solidFill>
                <a:schemeClr val="tx1"/>
              </a:solidFill>
              <a:effectLst/>
              <a:latin typeface="+mn-lt"/>
              <a:ea typeface="+mn-ea"/>
              <a:cs typeface="+mn-cs"/>
            </a:endParaRPr>
          </a:p>
          <a:p>
            <a:r>
              <a:rPr lang="en-CA" sz="1200" b="0" i="0" u="none" strike="noStrike" kern="1200" dirty="0">
                <a:solidFill>
                  <a:schemeClr val="tx1"/>
                </a:solidFill>
                <a:effectLst/>
                <a:latin typeface="+mn-lt"/>
                <a:ea typeface="+mn-ea"/>
                <a:cs typeface="+mn-cs"/>
              </a:rPr>
              <a:t>Another strength of using quadrants is that they allow for movement in all directions (e.g., left, right, up, down), acknowledging that engagement is fluid, not fixed. As student needs, contexts, or interests shift, so too can their roles in an initiative.</a:t>
            </a:r>
          </a:p>
          <a:p>
            <a:endParaRPr lang="en-CA" sz="1200" b="0" i="0" u="none" strike="noStrike" kern="1200" dirty="0">
              <a:solidFill>
                <a:schemeClr val="tx1"/>
              </a:solidFill>
              <a:effectLst/>
              <a:latin typeface="+mn-lt"/>
              <a:ea typeface="+mn-ea"/>
              <a:cs typeface="+mn-cs"/>
            </a:endParaRPr>
          </a:p>
          <a:p>
            <a:r>
              <a:rPr lang="en-CA" sz="1200" b="0" i="0" u="none" strike="noStrike" kern="1200" dirty="0">
                <a:solidFill>
                  <a:schemeClr val="tx1"/>
                </a:solidFill>
                <a:effectLst/>
                <a:latin typeface="+mn-lt"/>
                <a:ea typeface="+mn-ea"/>
                <a:cs typeface="+mn-cs"/>
              </a:rPr>
              <a:t>In the next section, we’ll walk through each of these degrees in more detail, with examples to show how they might look in practice.</a:t>
            </a:r>
          </a:p>
          <a:p>
            <a:pPr>
              <a:defRPr/>
            </a:pPr>
            <a:endParaRPr lang="en-US" dirty="0"/>
          </a:p>
        </p:txBody>
      </p:sp>
      <p:sp>
        <p:nvSpPr>
          <p:cNvPr id="4" name="Slide Number Placeholder 3"/>
          <p:cNvSpPr>
            <a:spLocks noGrp="1"/>
          </p:cNvSpPr>
          <p:nvPr>
            <p:ph type="sldNum" sz="quarter" idx="5"/>
          </p:nvPr>
        </p:nvSpPr>
        <p:spPr/>
        <p:txBody>
          <a:bodyPr/>
          <a:lstStyle/>
          <a:p>
            <a:fld id="{EFCDF9F0-2051-3E41-8377-E55F8DC4E01F}" type="slidenum">
              <a:rPr lang="en-US" smtClean="0"/>
              <a:t>29</a:t>
            </a:fld>
            <a:endParaRPr lang="en-US"/>
          </a:p>
        </p:txBody>
      </p:sp>
    </p:spTree>
    <p:extLst>
      <p:ext uri="{BB962C8B-B14F-4D97-AF65-F5344CB8AC3E}">
        <p14:creationId xmlns:p14="http://schemas.microsoft.com/office/powerpoint/2010/main" val="22828193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The outer ring highlights the degrees of student engagement.</a:t>
            </a:r>
          </a:p>
          <a:p>
            <a:pPr>
              <a:defRPr/>
            </a:pPr>
            <a:endParaRPr lang="en-US" dirty="0"/>
          </a:p>
          <a:p>
            <a:pPr>
              <a:defRPr/>
            </a:pPr>
            <a:r>
              <a:rPr lang="en-US" dirty="0"/>
              <a:t>When conceptualizing student engagement </a:t>
            </a:r>
            <a:r>
              <a:rPr lang="en-CA" dirty="0"/>
              <a:t>initiatives</a:t>
            </a:r>
            <a:r>
              <a:rPr lang="en-US" dirty="0"/>
              <a:t>, often hierarchies are used in diagrams in the form of ladders or triangles, prioritizing some forms of engagement over others. In many conversations, SMH-ON heard that folks didn’t want hierarchies – it was important to offer </a:t>
            </a:r>
            <a:r>
              <a:rPr lang="en-US" b="1" dirty="0"/>
              <a:t>multiple </a:t>
            </a:r>
            <a:r>
              <a:rPr lang="en-US" dirty="0"/>
              <a:t>entry points for students, enabling them to engage in initiatives that align with their interests and abilities.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Arial" panose="020B060402020202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Arial" panose="020B0604020202020204" pitchFamily="34" charset="0"/>
                <a:ea typeface="Calibri" panose="020F0502020204030204" pitchFamily="34" charset="0"/>
                <a:cs typeface="Calibri" panose="020F0502020204030204" pitchFamily="34" charset="0"/>
              </a:rPr>
              <a:t>Hence, they used quadrants to demonstrate that each degree is important, and no degree is more important than others. </a:t>
            </a:r>
            <a:r>
              <a:rPr lang="en-US" sz="1200" dirty="0">
                <a:effectLst/>
                <a:latin typeface="Arial"/>
                <a:ea typeface="Calibri"/>
                <a:cs typeface="Arial"/>
              </a:rPr>
              <a:t>Opportunities may also incorporate </a:t>
            </a:r>
            <a:r>
              <a:rPr lang="en-US" sz="1200" i="1" dirty="0">
                <a:effectLst/>
                <a:latin typeface="Arial"/>
                <a:ea typeface="Calibri"/>
                <a:cs typeface="Arial"/>
              </a:rPr>
              <a:t>multiple degrees </a:t>
            </a:r>
            <a:r>
              <a:rPr lang="en-US" sz="1200" dirty="0">
                <a:effectLst/>
                <a:latin typeface="Arial"/>
                <a:ea typeface="Calibri"/>
                <a:cs typeface="Arial"/>
              </a:rPr>
              <a:t>of engagement offering students diverse skill development, commitment levels, and influence over outcomes as they wish.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Arial" panose="020B0604020202020204" pitchFamily="34" charset="0"/>
              <a:ea typeface="Calibri" panose="020F0502020204030204" pitchFamily="34" charset="0"/>
              <a:cs typeface="Calibri" panose="020F0502020204030204" pitchFamily="34" charset="0"/>
            </a:endParaRPr>
          </a:p>
          <a:p>
            <a:pPr>
              <a:defRPr/>
            </a:pPr>
            <a:r>
              <a:rPr lang="en-US" sz="1200" dirty="0">
                <a:effectLst/>
                <a:latin typeface="Arial"/>
                <a:ea typeface="Calibri"/>
                <a:cs typeface="Arial"/>
              </a:rPr>
              <a:t>Quadrants also allow for greater movement – up, down, left, right</a:t>
            </a:r>
            <a:r>
              <a:rPr lang="en-US" sz="1200" dirty="0">
                <a:latin typeface="Arial"/>
                <a:ea typeface="Calibri"/>
                <a:cs typeface="Arial"/>
              </a:rPr>
              <a:t> and across</a:t>
            </a:r>
            <a:r>
              <a:rPr lang="en-US" sz="1200" dirty="0">
                <a:effectLst/>
                <a:latin typeface="Arial"/>
                <a:ea typeface="Calibri"/>
                <a:cs typeface="Arial"/>
              </a:rPr>
              <a:t>. These degrees are fluid - </a:t>
            </a:r>
            <a:r>
              <a:rPr lang="en-US" sz="1200" dirty="0"/>
              <a:t>we do not have to be tied to a degree if it is not responsive to the needs of students.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r>
              <a:rPr lang="en-US" dirty="0"/>
              <a:t>The degrees of student engagement are as follows:</a:t>
            </a:r>
          </a:p>
          <a:p>
            <a:pPr marL="171450" indent="-171450">
              <a:buFont typeface="Arial" panose="020B0604020202020204" pitchFamily="34" charset="0"/>
              <a:buChar char="•"/>
            </a:pPr>
            <a:r>
              <a:rPr lang="en-US" b="1" dirty="0"/>
              <a:t>Student as leaders </a:t>
            </a:r>
            <a:r>
              <a:rPr lang="en-US" dirty="0"/>
              <a:t>– s</a:t>
            </a:r>
            <a:r>
              <a:rPr lang="en-CA" dirty="0" err="1">
                <a:cs typeface="Roboto Medium" panose="02000000000000000000" pitchFamily="2" charset="0"/>
              </a:rPr>
              <a:t>tudents</a:t>
            </a:r>
            <a:r>
              <a:rPr lang="en-CA" dirty="0">
                <a:cs typeface="Roboto Medium" panose="02000000000000000000" pitchFamily="2" charset="0"/>
              </a:rPr>
              <a:t> are responsible for all phases of a project or program </a:t>
            </a:r>
          </a:p>
          <a:p>
            <a:pPr marL="171450" indent="-171450">
              <a:buFont typeface="Arial" panose="020B0604020202020204" pitchFamily="34" charset="0"/>
              <a:buChar char="•"/>
            </a:pPr>
            <a:r>
              <a:rPr lang="en-CA" b="1" dirty="0">
                <a:cs typeface="Roboto Black" panose="02000000000000000000" pitchFamily="2" charset="0"/>
              </a:rPr>
              <a:t>Students as partners</a:t>
            </a:r>
            <a:r>
              <a:rPr lang="en-US" b="1" dirty="0"/>
              <a:t> </a:t>
            </a:r>
            <a:r>
              <a:rPr lang="en-US" dirty="0"/>
              <a:t>– </a:t>
            </a:r>
            <a:r>
              <a:rPr lang="en-CA" dirty="0"/>
              <a:t>students are engaged in an active partnership and open dialogue throughout all stages</a:t>
            </a:r>
          </a:p>
          <a:p>
            <a:pPr marL="171450" indent="-171450">
              <a:buFont typeface="Arial" panose="020B0604020202020204" pitchFamily="34" charset="0"/>
              <a:buChar char="•"/>
            </a:pPr>
            <a:r>
              <a:rPr lang="en-US" b="1" dirty="0"/>
              <a:t>Students as contributors </a:t>
            </a:r>
            <a:r>
              <a:rPr lang="en-US" dirty="0"/>
              <a:t>– s</a:t>
            </a:r>
            <a:r>
              <a:rPr lang="en-CA" dirty="0" err="1"/>
              <a:t>tudents</a:t>
            </a:r>
            <a:r>
              <a:rPr lang="en-CA" dirty="0"/>
              <a:t> are invited to offer their ideas and perspectives at key points in the project</a:t>
            </a:r>
          </a:p>
          <a:p>
            <a:pPr marL="171450" indent="-171450">
              <a:buFont typeface="Arial" panose="020B0604020202020204" pitchFamily="34" charset="0"/>
              <a:buChar char="•"/>
            </a:pPr>
            <a:r>
              <a:rPr lang="en-US" b="1" dirty="0"/>
              <a:t>Students as consultants </a:t>
            </a:r>
            <a:r>
              <a:rPr lang="en-US" dirty="0"/>
              <a:t>– </a:t>
            </a:r>
            <a:r>
              <a:rPr lang="en-CA" dirty="0">
                <a:cs typeface="Roboto Medium" panose="02000000000000000000" pitchFamily="2" charset="0"/>
              </a:rPr>
              <a:t>students are consulted for their ideas and perspectives in a specific or limited way. </a:t>
            </a:r>
            <a:endParaRPr lang="en-US" dirty="0"/>
          </a:p>
          <a:p>
            <a:endParaRPr lang="en-US" dirty="0"/>
          </a:p>
          <a:p>
            <a:endParaRPr lang="en-US" dirty="0"/>
          </a:p>
          <a:p>
            <a:r>
              <a:rPr lang="en-US" dirty="0"/>
              <a:t>Check out the Student Engagement Toolkit for more information on these degrees and examples from boards: https://</a:t>
            </a:r>
            <a:r>
              <a:rPr lang="en-US" dirty="0" err="1"/>
              <a:t>smho-smso.ca</a:t>
            </a:r>
            <a:r>
              <a:rPr lang="en-US" dirty="0"/>
              <a:t>/online-resources/student-engagement-toolkit/</a:t>
            </a:r>
          </a:p>
          <a:p>
            <a:endParaRPr lang="en-US" dirty="0"/>
          </a:p>
          <a:p>
            <a:endParaRPr lang="en-US" dirty="0"/>
          </a:p>
        </p:txBody>
      </p:sp>
      <p:sp>
        <p:nvSpPr>
          <p:cNvPr id="4" name="Slide Number Placeholder 3"/>
          <p:cNvSpPr>
            <a:spLocks noGrp="1"/>
          </p:cNvSpPr>
          <p:nvPr>
            <p:ph type="sldNum" sz="quarter" idx="5"/>
          </p:nvPr>
        </p:nvSpPr>
        <p:spPr/>
        <p:txBody>
          <a:bodyPr/>
          <a:lstStyle/>
          <a:p>
            <a:fld id="{3BB15147-4FBB-4574-A864-1BDB27325EFC}" type="slidenum">
              <a:rPr lang="en-CA" smtClean="0"/>
              <a:t>30</a:t>
            </a:fld>
            <a:endParaRPr lang="en-CA"/>
          </a:p>
        </p:txBody>
      </p:sp>
    </p:spTree>
    <p:extLst>
      <p:ext uri="{BB962C8B-B14F-4D97-AF65-F5344CB8AC3E}">
        <p14:creationId xmlns:p14="http://schemas.microsoft.com/office/powerpoint/2010/main" val="35803669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B6C2D1-1083-99F0-73F7-00DB782DED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C2ECDE-79F4-BDE9-987A-D02F646199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A42B41-1B4A-EEE2-C0FD-8D8CC46AF8CC}"/>
              </a:ext>
            </a:extLst>
          </p:cNvPr>
          <p:cNvSpPr>
            <a:spLocks noGrp="1"/>
          </p:cNvSpPr>
          <p:nvPr>
            <p:ph type="body" idx="1"/>
          </p:nvPr>
        </p:nvSpPr>
        <p:spPr/>
        <p:txBody>
          <a:bodyPr/>
          <a:lstStyle/>
          <a:p>
            <a:r>
              <a:rPr lang="en-CA" b="1" dirty="0"/>
              <a:t>Note:</a:t>
            </a:r>
            <a:r>
              <a:rPr lang="en-CA" dirty="0"/>
              <a:t> </a:t>
            </a:r>
          </a:p>
          <a:p>
            <a:pPr marL="171450" indent="-171450">
              <a:buFont typeface="Arial" panose="020B0604020202020204" pitchFamily="34" charset="0"/>
              <a:buChar char="•"/>
            </a:pPr>
            <a:r>
              <a:rPr lang="en-CA" dirty="0"/>
              <a:t>The information in this presentation has been pulled from the Student Engagement Toolkit (https://</a:t>
            </a:r>
            <a:r>
              <a:rPr lang="en-CA" dirty="0" err="1"/>
              <a:t>smho-smso.ca</a:t>
            </a:r>
            <a:r>
              <a:rPr lang="en-CA" dirty="0"/>
              <a:t>/online-resources/student-engagement-toolkit/)</a:t>
            </a:r>
            <a:endParaRPr lang="en-CA" b="0" dirty="0"/>
          </a:p>
          <a:p>
            <a:pPr marL="171450" indent="-171450">
              <a:buFont typeface="Arial" panose="020B0604020202020204" pitchFamily="34" charset="0"/>
              <a:buChar char="•"/>
            </a:pPr>
            <a:r>
              <a:rPr lang="en-CA" b="0" dirty="0"/>
              <a:t>C</a:t>
            </a:r>
            <a:r>
              <a:rPr lang="en-US" b="0" dirty="0" err="1"/>
              <a:t>onsider</a:t>
            </a:r>
            <a:r>
              <a:rPr lang="en-US" b="0" dirty="0"/>
              <a:t> an icebreaker or provocation to start the thinking related to student engagement. A student video might be useful to begin your conversation, or you might choose to draw inspiration from videos, art, quotes, data, or something else from within your community (video link: https://</a:t>
            </a:r>
            <a:r>
              <a:rPr lang="en-US" b="0" dirty="0" err="1"/>
              <a:t>smho-smso.ca</a:t>
            </a:r>
            <a:r>
              <a:rPr lang="en-US" b="0" dirty="0"/>
              <a:t>/candid-conversations-student-insights-on-mental-health/). </a:t>
            </a:r>
          </a:p>
          <a:p>
            <a:endParaRPr lang="en-US" b="0" dirty="0"/>
          </a:p>
          <a:p>
            <a:r>
              <a:rPr lang="en-US" b="0" dirty="0"/>
              <a:t>-----</a:t>
            </a:r>
          </a:p>
          <a:p>
            <a:endParaRPr lang="en-US" b="0" dirty="0"/>
          </a:p>
          <a:p>
            <a:endParaRPr lang="en-US" b="0" dirty="0"/>
          </a:p>
          <a:p>
            <a:r>
              <a:rPr lang="en-US" b="0" dirty="0"/>
              <a:t>The Student Engagement Toolkit offers practical strategies for supporting diverse student leadership styles and promoting mental health initiatives within school and system settings. It addresses the interest among students to participate in mental health leadership roles and provides guidance for creating environments that support student engagement in promoting mental health and wellness.</a:t>
            </a:r>
          </a:p>
          <a:p>
            <a:endParaRPr lang="en-US" b="0" dirty="0"/>
          </a:p>
          <a:p>
            <a:r>
              <a:rPr lang="en-US" b="0" dirty="0"/>
              <a:t>There were many folks involved in the development of the toolkit such as student support staff, educators, administrators, board staff, students, and more.</a:t>
            </a:r>
          </a:p>
          <a:p>
            <a:endParaRPr lang="en-US" b="0" dirty="0"/>
          </a:p>
          <a:p>
            <a:r>
              <a:rPr lang="en-US" b="0" dirty="0"/>
              <a:t>The toolkit has been designed with several short resources. It has been designed to be an evergreen resource where we continue to add to the toolkit as we continue to learn and grow together. </a:t>
            </a:r>
          </a:p>
          <a:p>
            <a:endParaRPr lang="en-US" b="0" dirty="0"/>
          </a:p>
          <a:p>
            <a:r>
              <a:rPr lang="en-US" b="1" dirty="0"/>
              <a:t>These are the pieces available:</a:t>
            </a:r>
            <a:endParaRPr lang="en-US" b="1" dirty="0">
              <a:ea typeface="Calibri"/>
              <a:cs typeface="Calibri"/>
            </a:endParaRPr>
          </a:p>
          <a:p>
            <a:pPr marL="171450" indent="-171450" algn="l">
              <a:buFont typeface="Arial" panose="020B0604020202020204" pitchFamily="34" charset="0"/>
              <a:buChar char="•"/>
            </a:pPr>
            <a:r>
              <a:rPr lang="en-CA" b="0" i="0" dirty="0">
                <a:solidFill>
                  <a:srgbClr val="2F2F2F"/>
                </a:solidFill>
                <a:effectLst/>
                <a:latin typeface="Roboto Medium" panose="02000000000000000000" pitchFamily="2" charset="0"/>
              </a:rPr>
              <a:t>Our Model of Student Engagement – key insights into what student engagement is and the benefits of it.  </a:t>
            </a:r>
            <a:br>
              <a:rPr lang="en-CA" b="0" i="0" dirty="0">
                <a:solidFill>
                  <a:srgbClr val="2F2F2F"/>
                </a:solidFill>
                <a:effectLst/>
                <a:latin typeface="Roboto Medium" panose="02000000000000000000" pitchFamily="2" charset="0"/>
              </a:rPr>
            </a:br>
            <a:r>
              <a:rPr lang="en-CA" b="0" i="0" dirty="0">
                <a:solidFill>
                  <a:srgbClr val="2F2F2F"/>
                </a:solidFill>
                <a:effectLst/>
                <a:latin typeface="Roboto Medium" panose="02000000000000000000" pitchFamily="2" charset="0"/>
              </a:rPr>
              <a:t>Foundations of Effective Student Engagement – key concepts that serve as the cornerstones for fostering meaningful and authentic student engagement.</a:t>
            </a:r>
          </a:p>
          <a:p>
            <a:pPr marL="171450" indent="-171450" algn="l">
              <a:buFont typeface="Arial" panose="020B0604020202020204" pitchFamily="34" charset="0"/>
              <a:buChar char="•"/>
            </a:pPr>
            <a:r>
              <a:rPr lang="en-CA" b="0" i="0" dirty="0">
                <a:solidFill>
                  <a:srgbClr val="2F2F2F"/>
                </a:solidFill>
                <a:effectLst/>
                <a:latin typeface="Roboto Medium" panose="02000000000000000000" pitchFamily="2" charset="0"/>
              </a:rPr>
              <a:t>Degrees of Student Engagement in School Mental Health Promotion Initiatives – broad approaches to how students might engage in school mental health initiatives.</a:t>
            </a:r>
          </a:p>
          <a:p>
            <a:pPr marL="171450" indent="-171450" algn="l">
              <a:buFont typeface="Arial" panose="020B0604020202020204" pitchFamily="34" charset="0"/>
              <a:buChar char="•"/>
            </a:pPr>
            <a:r>
              <a:rPr lang="en-CA" b="0" i="0" dirty="0">
                <a:solidFill>
                  <a:srgbClr val="2F2F2F"/>
                </a:solidFill>
                <a:effectLst/>
                <a:latin typeface="Roboto Medium" panose="02000000000000000000" pitchFamily="2" charset="0"/>
              </a:rPr>
              <a:t>Special Considerations for School-Based Mental Health Promotion and Literacy Initiatives – specific considerations for creating supportive and effective environments for students involved in mental health promotion and literacy activities.</a:t>
            </a:r>
          </a:p>
          <a:p>
            <a:pPr marL="171450" indent="-171450" algn="l">
              <a:buFont typeface="Arial" panose="020B0604020202020204" pitchFamily="34" charset="0"/>
              <a:buChar char="•"/>
            </a:pPr>
            <a:r>
              <a:rPr lang="en-CA" b="0" i="0" dirty="0">
                <a:solidFill>
                  <a:srgbClr val="2F2F2F"/>
                </a:solidFill>
                <a:effectLst/>
                <a:latin typeface="Roboto Medium" panose="02000000000000000000" pitchFamily="2" charset="0"/>
              </a:rPr>
              <a:t>Actions of a Caring Adult in Student Engagement Initiatives Related to Mental Health – a set of actions and reflective exercises you can do to be a caring adult for the students you serve.</a:t>
            </a:r>
          </a:p>
          <a:p>
            <a:pPr marL="171450" indent="-171450" algn="l">
              <a:buFont typeface="Arial" panose="020B0604020202020204" pitchFamily="34" charset="0"/>
              <a:buChar char="•"/>
            </a:pPr>
            <a:r>
              <a:rPr lang="en-CA" b="0" i="0" dirty="0">
                <a:solidFill>
                  <a:srgbClr val="2F2F2F"/>
                </a:solidFill>
                <a:effectLst/>
                <a:latin typeface="Roboto Medium" panose="02000000000000000000" pitchFamily="2" charset="0"/>
              </a:rPr>
              <a:t>Recruitment for Student Engagement Initiatives Related to Mental Health – considerations for actively recruiting students and centring students as valued members and stakeholders in school mental health initiatives.</a:t>
            </a:r>
          </a:p>
          <a:p>
            <a:pPr marL="171450" indent="-171450" algn="l">
              <a:buFont typeface="Arial" panose="020B0604020202020204" pitchFamily="34" charset="0"/>
              <a:buChar char="•"/>
            </a:pPr>
            <a:r>
              <a:rPr lang="en-CA" b="0" i="0" dirty="0">
                <a:solidFill>
                  <a:srgbClr val="2F2F2F"/>
                </a:solidFill>
                <a:effectLst/>
                <a:latin typeface="Roboto Medium" panose="02000000000000000000" pitchFamily="2" charset="0"/>
              </a:rPr>
              <a:t>Case studies – examples of student engagement initiatives from schools and boards</a:t>
            </a:r>
            <a:endParaRPr lang="en-CA" dirty="0"/>
          </a:p>
          <a:p>
            <a:endParaRPr lang="en-CA" dirty="0"/>
          </a:p>
        </p:txBody>
      </p:sp>
      <p:sp>
        <p:nvSpPr>
          <p:cNvPr id="4" name="Slide Number Placeholder 3">
            <a:extLst>
              <a:ext uri="{FF2B5EF4-FFF2-40B4-BE49-F238E27FC236}">
                <a16:creationId xmlns:a16="http://schemas.microsoft.com/office/drawing/2014/main" id="{BB2F25E2-45A6-278E-60D6-198FF35C98F0}"/>
              </a:ext>
            </a:extLst>
          </p:cNvPr>
          <p:cNvSpPr>
            <a:spLocks noGrp="1"/>
          </p:cNvSpPr>
          <p:nvPr>
            <p:ph type="sldNum" sz="quarter" idx="5"/>
          </p:nvPr>
        </p:nvSpPr>
        <p:spPr/>
        <p:txBody>
          <a:bodyPr/>
          <a:lstStyle/>
          <a:p>
            <a:fld id="{36990E24-E858-4C23-A177-124477F8D104}" type="slidenum">
              <a:rPr lang="en-CA" smtClean="0"/>
              <a:t>4</a:t>
            </a:fld>
            <a:endParaRPr lang="en-CA"/>
          </a:p>
        </p:txBody>
      </p:sp>
    </p:spTree>
    <p:extLst>
      <p:ext uri="{BB962C8B-B14F-4D97-AF65-F5344CB8AC3E}">
        <p14:creationId xmlns:p14="http://schemas.microsoft.com/office/powerpoint/2010/main" val="35592855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6B9259-CD9B-F157-AFFE-5AF5BFB127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9E2345-0AB1-A5C9-21B2-BA1C463878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7168E9-C83A-D3DA-7A7E-29D5ECAD0199}"/>
              </a:ext>
            </a:extLst>
          </p:cNvPr>
          <p:cNvSpPr>
            <a:spLocks noGrp="1"/>
          </p:cNvSpPr>
          <p:nvPr>
            <p:ph type="body" idx="1"/>
          </p:nvPr>
        </p:nvSpPr>
        <p:spPr/>
        <p:txBody>
          <a:bodyPr/>
          <a:lstStyle/>
          <a:p>
            <a:r>
              <a:rPr lang="en-US" sz="1200" b="1" kern="1200" dirty="0">
                <a:solidFill>
                  <a:schemeClr val="tx1"/>
                </a:solidFill>
                <a:effectLst/>
                <a:latin typeface="+mn-lt"/>
                <a:ea typeface="+mn-ea"/>
                <a:cs typeface="+mn-cs"/>
              </a:rPr>
              <a:t>Notes: </a:t>
            </a: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Invite participants to reflect individually for a few minutes then discuss in pairs or small groups. </a:t>
            </a: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Create space for both successes and tensions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Consider using anonymous sticky notes or digital tools (e.g., Padlet, </a:t>
            </a:r>
            <a:r>
              <a:rPr lang="en-US" sz="1200" kern="1200" dirty="0" err="1">
                <a:solidFill>
                  <a:schemeClr val="tx1"/>
                </a:solidFill>
                <a:effectLst/>
                <a:latin typeface="+mn-lt"/>
                <a:ea typeface="+mn-ea"/>
                <a:cs typeface="+mn-cs"/>
              </a:rPr>
              <a:t>Mentimeter</a:t>
            </a:r>
            <a:r>
              <a:rPr lang="en-US" sz="1200" kern="1200" dirty="0">
                <a:solidFill>
                  <a:schemeClr val="tx1"/>
                </a:solidFill>
                <a:effectLst/>
                <a:latin typeface="+mn-lt"/>
                <a:ea typeface="+mn-ea"/>
                <a:cs typeface="+mn-cs"/>
              </a:rPr>
              <a:t>) if participants are hesitant to share.</a:t>
            </a:r>
            <a:endParaRPr lang="en-CA"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 </a:t>
            </a:r>
            <a:r>
              <a:rPr lang="en-US" b="0" dirty="0"/>
              <a:t>-----</a:t>
            </a:r>
          </a:p>
          <a:p>
            <a:endParaRPr lang="en-CA"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2E848929-1C5D-E459-95E5-83DB884AC104}"/>
              </a:ext>
            </a:extLst>
          </p:cNvPr>
          <p:cNvSpPr>
            <a:spLocks noGrp="1"/>
          </p:cNvSpPr>
          <p:nvPr>
            <p:ph type="sldNum" sz="quarter" idx="5"/>
          </p:nvPr>
        </p:nvSpPr>
        <p:spPr/>
        <p:txBody>
          <a:bodyPr/>
          <a:lstStyle/>
          <a:p>
            <a:fld id="{EFCDF9F0-2051-3E41-8377-E55F8DC4E01F}" type="slidenum">
              <a:rPr lang="en-US" smtClean="0"/>
              <a:t>31</a:t>
            </a:fld>
            <a:endParaRPr lang="en-US"/>
          </a:p>
        </p:txBody>
      </p:sp>
    </p:spTree>
    <p:extLst>
      <p:ext uri="{BB962C8B-B14F-4D97-AF65-F5344CB8AC3E}">
        <p14:creationId xmlns:p14="http://schemas.microsoft.com/office/powerpoint/2010/main" val="8082889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We will now shift our focus to the Special Considerations for School-Based Mental Health Promotion and Literacy Initiatives resource. </a:t>
            </a:r>
          </a:p>
          <a:p>
            <a:endParaRPr lang="en-US" dirty="0"/>
          </a:p>
          <a:p>
            <a:r>
              <a:rPr lang="en-US" dirty="0"/>
              <a:t>Student engagement can happen in many different settings and focus on many different topics. When considering mental health specifically, student mental health initiatives require careful planning to ensure they: </a:t>
            </a:r>
          </a:p>
          <a:p>
            <a:pPr marL="171450" indent="-171450">
              <a:buFont typeface="Arial" panose="020B0604020202020204" pitchFamily="34" charset="0"/>
              <a:buChar char="•"/>
            </a:pPr>
            <a:r>
              <a:rPr lang="en-US" dirty="0"/>
              <a:t>are strength-based and focused on wellness; </a:t>
            </a:r>
          </a:p>
          <a:p>
            <a:pPr marL="171450" indent="-171450">
              <a:buFont typeface="Arial" panose="020B0604020202020204" pitchFamily="34" charset="0"/>
              <a:buChar char="•"/>
            </a:pPr>
            <a:r>
              <a:rPr lang="en-US" dirty="0"/>
              <a:t>are supportive for students with good mental health, as well as for those who may be experiencing mental health problems or more serious mental illnesses; </a:t>
            </a:r>
          </a:p>
          <a:p>
            <a:pPr marL="171450" indent="-171450">
              <a:buFont typeface="Arial" panose="020B0604020202020204" pitchFamily="34" charset="0"/>
              <a:buChar char="•"/>
            </a:pPr>
            <a:r>
              <a:rPr lang="en-US" dirty="0"/>
              <a:t>produce the intended positive effects, such as helping students build skills for maintaining good mental health, reducing stigma, or raising awareness about how and where to seek help when mental health problems arise.</a:t>
            </a:r>
          </a:p>
          <a:p>
            <a:endParaRPr lang="en-US" dirty="0"/>
          </a:p>
          <a:p>
            <a:endParaRPr lang="en-US" dirty="0"/>
          </a:p>
          <a:p>
            <a:r>
              <a:rPr lang="en-US" dirty="0"/>
              <a:t>Students are well-positioned to help one another and promote good mental health and well-being. Mental health promotion initiatives can involve:</a:t>
            </a:r>
          </a:p>
          <a:p>
            <a:pPr marL="171450" indent="-171450">
              <a:buFont typeface="Arial" panose="020B0604020202020204" pitchFamily="34" charset="0"/>
              <a:buChar char="•"/>
            </a:pPr>
            <a:r>
              <a:rPr lang="en-US" dirty="0"/>
              <a:t>helping students build life skills and learn more about mental health and well-being</a:t>
            </a:r>
          </a:p>
          <a:p>
            <a:pPr marL="171450" indent="-171450">
              <a:buFont typeface="Arial" panose="020B0604020202020204" pitchFamily="34" charset="0"/>
              <a:buChar char="•"/>
            </a:pPr>
            <a:r>
              <a:rPr lang="en-US" dirty="0"/>
              <a:t>modelling healthy coping attitudes and strategies </a:t>
            </a:r>
          </a:p>
          <a:p>
            <a:pPr marL="171450" indent="-171450">
              <a:buFont typeface="Arial" panose="020B0604020202020204" pitchFamily="34" charset="0"/>
              <a:buChar char="•"/>
            </a:pPr>
            <a:r>
              <a:rPr lang="en-US" dirty="0"/>
              <a:t>helping students know the resources and support around them </a:t>
            </a:r>
          </a:p>
          <a:p>
            <a:pPr marL="171450" indent="-171450">
              <a:buFont typeface="Arial" panose="020B0604020202020204" pitchFamily="34" charset="0"/>
              <a:buChar char="•"/>
            </a:pPr>
            <a:r>
              <a:rPr lang="en-US" dirty="0"/>
              <a:t>encouraging students to seek help if they need it </a:t>
            </a:r>
          </a:p>
          <a:p>
            <a:pPr marL="171450" indent="-171450">
              <a:buFont typeface="Arial" panose="020B0604020202020204" pitchFamily="34" charset="0"/>
              <a:buChar char="•"/>
            </a:pPr>
            <a:r>
              <a:rPr lang="en-US" dirty="0"/>
              <a:t>decreasing mental health stigma </a:t>
            </a:r>
            <a:endParaRPr lang="en-US" b="1" dirty="0"/>
          </a:p>
          <a:p>
            <a:endParaRPr lang="en-US" b="0" dirty="0"/>
          </a:p>
          <a:p>
            <a:endParaRPr lang="en-US" b="0" dirty="0"/>
          </a:p>
          <a:p>
            <a:endParaRPr lang="en-US" b="0" dirty="0"/>
          </a:p>
          <a:p>
            <a:r>
              <a:rPr lang="en-US" b="1" dirty="0">
                <a:solidFill>
                  <a:srgbClr val="0070C0"/>
                </a:solidFill>
              </a:rPr>
              <a:t>🧩 </a:t>
            </a:r>
            <a:r>
              <a:rPr lang="en-US" b="1" dirty="0"/>
              <a:t>Related resources</a:t>
            </a:r>
          </a:p>
          <a:p>
            <a:pPr marL="171450" indent="-171450">
              <a:lnSpc>
                <a:spcPct val="107000"/>
              </a:lnSpc>
              <a:spcAft>
                <a:spcPts val="800"/>
              </a:spcAft>
              <a:buFont typeface="Arial" panose="020B0604020202020204" pitchFamily="34" charset="0"/>
              <a:buChar char="•"/>
            </a:pPr>
            <a:r>
              <a:rPr lang="en-US" sz="1200" b="1" u="none" kern="1200" dirty="0">
                <a:solidFill>
                  <a:schemeClr val="tx1"/>
                </a:solidFill>
                <a:latin typeface="+mn-lt"/>
                <a:ea typeface="+mn-ea"/>
                <a:cs typeface="+mn-cs"/>
              </a:rPr>
              <a:t>School Mental Health Decision Support Tool: Student Mental Health Awareness Initiatives – Version for School Administrators </a:t>
            </a:r>
            <a:r>
              <a:rPr lang="en-US" sz="1200" b="0" u="none" kern="1200" dirty="0">
                <a:solidFill>
                  <a:schemeClr val="tx1"/>
                </a:solidFill>
                <a:latin typeface="+mn-lt"/>
                <a:ea typeface="+mn-ea"/>
                <a:cs typeface="+mn-cs"/>
              </a:rPr>
              <a:t>(</a:t>
            </a:r>
            <a:r>
              <a:rPr lang="en-US" sz="1200" b="0" u="none" kern="1200" dirty="0">
                <a:solidFill>
                  <a:schemeClr val="tx1"/>
                </a:solidFill>
                <a:latin typeface="+mn-lt"/>
                <a:ea typeface="+mn-ea"/>
                <a:cs typeface="+mn-cs"/>
                <a:hlinkClick r:id="rId3"/>
              </a:rPr>
              <a:t>https://smho-smso.ca/online-resources/school-mental-health-decision-support-tool-student-mental-health-awareness-initiatives-version-for-school-administrators</a:t>
            </a:r>
            <a:r>
              <a:rPr lang="en-US" u="none" dirty="0"/>
              <a:t>)</a:t>
            </a:r>
            <a:endParaRPr lang="en-CA" sz="1200" b="1" u="none" kern="1200" dirty="0">
              <a:solidFill>
                <a:schemeClr val="tx1"/>
              </a:solidFill>
              <a:latin typeface="+mn-lt"/>
              <a:ea typeface="Calibri" panose="020F0502020204030204"/>
              <a:cs typeface="Calibri" panose="020F0502020204030204"/>
            </a:endParaRPr>
          </a:p>
          <a:p>
            <a:pPr marL="171450" indent="-171450">
              <a:lnSpc>
                <a:spcPct val="107000"/>
              </a:lnSpc>
              <a:spcAft>
                <a:spcPts val="800"/>
              </a:spcAft>
              <a:buFont typeface="Arial" panose="020B0604020202020204" pitchFamily="34" charset="0"/>
              <a:buChar char="•"/>
            </a:pPr>
            <a:r>
              <a:rPr lang="en-US" sz="1200" b="1" u="none" kern="1200" dirty="0">
                <a:solidFill>
                  <a:schemeClr val="tx1"/>
                </a:solidFill>
                <a:latin typeface="+mn-lt"/>
                <a:ea typeface="+mn-ea"/>
                <a:cs typeface="+mn-cs"/>
              </a:rPr>
              <a:t>Decision Support Tool for Classroom Teachers – Checklist for Educators for the Planning of Student Mental Health-Related Activities </a:t>
            </a:r>
            <a:r>
              <a:rPr lang="en-US" sz="1200" b="0" u="none" kern="1200" dirty="0">
                <a:solidFill>
                  <a:schemeClr val="tx1"/>
                </a:solidFill>
                <a:latin typeface="+mn-lt"/>
                <a:ea typeface="+mn-ea"/>
                <a:cs typeface="+mn-cs"/>
              </a:rPr>
              <a:t>(</a:t>
            </a:r>
            <a:r>
              <a:rPr lang="en-US" sz="1200" b="0" u="none" kern="1200" dirty="0">
                <a:solidFill>
                  <a:schemeClr val="tx1"/>
                </a:solidFill>
                <a:latin typeface="+mn-lt"/>
                <a:ea typeface="+mn-ea"/>
                <a:cs typeface="+mn-cs"/>
                <a:hlinkClick r:id="rId4"/>
              </a:rPr>
              <a:t>https://smho-smso.ca/online-resources/decision-support-tool-for-classroom-teachers-checklist-for-educators-for-the-planning-of-student-mental-health-related-activities</a:t>
            </a:r>
            <a:r>
              <a:rPr lang="en-US" u="none" dirty="0"/>
              <a:t>)</a:t>
            </a:r>
            <a:endParaRPr lang="en-CA" sz="1200" b="1" u="none" kern="1200" dirty="0">
              <a:solidFill>
                <a:schemeClr val="tx1"/>
              </a:solidFill>
              <a:latin typeface="+mn-lt"/>
              <a:ea typeface="+mn-ea"/>
              <a:cs typeface="+mn-cs"/>
            </a:endParaRPr>
          </a:p>
          <a:p>
            <a:pPr marL="171450" indent="-171450">
              <a:lnSpc>
                <a:spcPct val="107000"/>
              </a:lnSpc>
              <a:spcAft>
                <a:spcPts val="800"/>
              </a:spcAft>
              <a:buFont typeface="Arial" panose="020B0604020202020204" pitchFamily="34" charset="0"/>
              <a:buChar char="•"/>
            </a:pPr>
            <a:r>
              <a:rPr lang="en-US" sz="1200" b="1" u="none" kern="1200" dirty="0">
                <a:solidFill>
                  <a:schemeClr val="tx1"/>
                </a:solidFill>
                <a:latin typeface="+mn-lt"/>
                <a:ea typeface="+mn-ea"/>
                <a:cs typeface="+mn-cs"/>
              </a:rPr>
              <a:t>School Mental Health Decision Support Tool: Peer Support Initiatives</a:t>
            </a:r>
            <a:r>
              <a:rPr lang="en-US" sz="1200" b="0" u="none" kern="1200" dirty="0">
                <a:solidFill>
                  <a:schemeClr val="tx1"/>
                </a:solidFill>
                <a:latin typeface="+mn-lt"/>
                <a:ea typeface="+mn-ea"/>
                <a:cs typeface="+mn-cs"/>
              </a:rPr>
              <a:t> (</a:t>
            </a:r>
            <a:r>
              <a:rPr lang="en-US" sz="1200" b="0" u="none" kern="1200" dirty="0">
                <a:solidFill>
                  <a:schemeClr val="tx1"/>
                </a:solidFill>
                <a:latin typeface="+mn-lt"/>
                <a:ea typeface="+mn-ea"/>
                <a:cs typeface="+mn-cs"/>
                <a:hlinkClick r:id="rId5"/>
              </a:rPr>
              <a:t>https://smho-smso.ca/online-resources/school-mental-health-decision-support-tool-peer-support-initiatives-version-for-system-and-school-leaders</a:t>
            </a:r>
            <a:r>
              <a:rPr lang="en-US" u="none" dirty="0"/>
              <a:t>)</a:t>
            </a:r>
            <a:endParaRPr lang="en-CA" sz="1200" b="0" u="none" kern="1200" dirty="0">
              <a:solidFill>
                <a:schemeClr val="tx1"/>
              </a:solidFill>
              <a:latin typeface="+mn-lt"/>
              <a:ea typeface="+mn-ea"/>
              <a:cs typeface="+mn-cs"/>
            </a:endParaRPr>
          </a:p>
          <a:p>
            <a:pPr marL="171450" indent="-171450">
              <a:lnSpc>
                <a:spcPct val="107000"/>
              </a:lnSpc>
              <a:spcAft>
                <a:spcPts val="800"/>
              </a:spcAft>
              <a:buFont typeface="Arial" panose="020B0604020202020204" pitchFamily="34" charset="0"/>
              <a:buChar char="•"/>
            </a:pPr>
            <a:r>
              <a:rPr lang="en-US" sz="1200" b="1" u="none" kern="1200" dirty="0">
                <a:solidFill>
                  <a:schemeClr val="tx1"/>
                </a:solidFill>
                <a:latin typeface="+mn-lt"/>
                <a:ea typeface="+mn-ea"/>
                <a:cs typeface="+mn-cs"/>
              </a:rPr>
              <a:t>Peer Support Reference Tool for Students</a:t>
            </a:r>
            <a:r>
              <a:rPr lang="en-US" sz="1200" b="0" u="none" kern="1200" dirty="0">
                <a:solidFill>
                  <a:schemeClr val="tx1"/>
                </a:solidFill>
                <a:latin typeface="+mn-lt"/>
                <a:ea typeface="+mn-ea"/>
                <a:cs typeface="+mn-cs"/>
              </a:rPr>
              <a:t> (</a:t>
            </a:r>
            <a:r>
              <a:rPr lang="en-US" sz="1200" b="0" u="none" kern="1200" dirty="0">
                <a:solidFill>
                  <a:schemeClr val="tx1"/>
                </a:solidFill>
                <a:latin typeface="+mn-lt"/>
                <a:ea typeface="+mn-ea"/>
                <a:cs typeface="+mn-cs"/>
                <a:hlinkClick r:id="rId6"/>
              </a:rPr>
              <a:t>https://smho-smso.ca/online-resources/peer-support-reference-tool-for-students</a:t>
            </a:r>
            <a:r>
              <a:rPr lang="en-US" u="none" dirty="0"/>
              <a:t>)</a:t>
            </a:r>
            <a:endParaRPr lang="en-CA" sz="1200" b="0" u="none" kern="1200" dirty="0">
              <a:solidFill>
                <a:schemeClr val="tx1"/>
              </a:solidFill>
              <a:latin typeface="+mn-lt"/>
              <a:ea typeface="+mn-ea"/>
              <a:cs typeface="+mn-cs"/>
            </a:endParaRPr>
          </a:p>
          <a:p>
            <a:pPr marL="171450" indent="-171450">
              <a:lnSpc>
                <a:spcPct val="107000"/>
              </a:lnSpc>
              <a:spcAft>
                <a:spcPts val="800"/>
              </a:spcAft>
              <a:buFont typeface="Arial" panose="020B0604020202020204" pitchFamily="34" charset="0"/>
              <a:buChar char="•"/>
            </a:pPr>
            <a:r>
              <a:rPr lang="en-US" sz="1200" b="1" u="none" kern="1200" dirty="0">
                <a:solidFill>
                  <a:schemeClr val="tx1"/>
                </a:solidFill>
                <a:latin typeface="+mn-lt"/>
                <a:ea typeface="+mn-ea"/>
                <a:cs typeface="+mn-cs"/>
              </a:rPr>
              <a:t>Your board Mental Health Leader </a:t>
            </a:r>
            <a:r>
              <a:rPr lang="en-US" sz="1200" b="0" u="none" kern="1200" dirty="0">
                <a:solidFill>
                  <a:schemeClr val="tx1"/>
                </a:solidFill>
                <a:latin typeface="+mn-lt"/>
                <a:ea typeface="+mn-ea"/>
                <a:cs typeface="+mn-cs"/>
              </a:rPr>
              <a:t>(</a:t>
            </a:r>
            <a:r>
              <a:rPr lang="en-US" sz="1200" b="0" u="none" kern="1200" dirty="0">
                <a:solidFill>
                  <a:schemeClr val="tx1"/>
                </a:solidFill>
                <a:latin typeface="+mn-lt"/>
                <a:ea typeface="+mn-ea"/>
                <a:cs typeface="+mn-cs"/>
                <a:hlinkClick r:id="rId7"/>
              </a:rPr>
              <a:t>https://smho-smso.ca/about-us/find-your-mental-health-leader</a:t>
            </a:r>
            <a:r>
              <a:rPr lang="en-US" u="none" dirty="0">
                <a:hlinkClick r:id="rId7"/>
              </a:rPr>
              <a:t>/</a:t>
            </a:r>
            <a:r>
              <a:rPr lang="en-US" u="none" dirty="0"/>
              <a:t>)</a:t>
            </a:r>
            <a:endParaRPr lang="en-US" sz="1200" u="none" kern="1200" dirty="0">
              <a:solidFill>
                <a:schemeClr val="tx1"/>
              </a:solidFill>
              <a:latin typeface="+mn-lt"/>
              <a:ea typeface="Calibri"/>
              <a:cs typeface="Calibri"/>
            </a:endParaRPr>
          </a:p>
          <a:p>
            <a:endParaRPr lang="en-US" b="1" dirty="0"/>
          </a:p>
        </p:txBody>
      </p:sp>
      <p:sp>
        <p:nvSpPr>
          <p:cNvPr id="4" name="Slide Number Placeholder 3"/>
          <p:cNvSpPr>
            <a:spLocks noGrp="1"/>
          </p:cNvSpPr>
          <p:nvPr>
            <p:ph type="sldNum" sz="quarter" idx="5"/>
          </p:nvPr>
        </p:nvSpPr>
        <p:spPr/>
        <p:txBody>
          <a:bodyPr/>
          <a:lstStyle/>
          <a:p>
            <a:fld id="{EFCDF9F0-2051-3E41-8377-E55F8DC4E01F}" type="slidenum">
              <a:rPr lang="en-US" smtClean="0"/>
              <a:t>32</a:t>
            </a:fld>
            <a:endParaRPr lang="en-US"/>
          </a:p>
        </p:txBody>
      </p:sp>
    </p:spTree>
    <p:extLst>
      <p:ext uri="{BB962C8B-B14F-4D97-AF65-F5344CB8AC3E}">
        <p14:creationId xmlns:p14="http://schemas.microsoft.com/office/powerpoint/2010/main" val="222286698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Before you engage with students: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Check in on yourself: </a:t>
            </a:r>
            <a:r>
              <a:rPr lang="en-CA" b="0" i="0" u="none" strike="noStrike" dirty="0">
                <a:solidFill>
                  <a:srgbClr val="374151"/>
                </a:solidFill>
                <a:effectLst/>
                <a:latin typeface="Söhne"/>
              </a:rPr>
              <a:t>Taking care of your mental health is crucial. Take the time to check in on your readiness to take on this supportive role. If needed, seek support from available resources.</a:t>
            </a:r>
          </a:p>
          <a:p>
            <a:pPr algn="l"/>
            <a:endParaRPr lang="en-CA" b="0" i="0" u="none" strike="noStrike" dirty="0">
              <a:solidFill>
                <a:srgbClr val="374151"/>
              </a:solidFill>
              <a:effectLst/>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Build your knowledge: </a:t>
            </a:r>
            <a:r>
              <a:rPr lang="en-CA" b="0" i="0" u="none" strike="noStrike" dirty="0">
                <a:solidFill>
                  <a:srgbClr val="374151"/>
                </a:solidFill>
                <a:effectLst/>
                <a:latin typeface="Söhne"/>
              </a:rPr>
              <a:t>Build your knowledge related to mental health, equity, and reconciliation. Utilize resources like School Mental Health Ontario’s free mental health literacy modules and cultural humility reflection tools.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b="0" i="0" u="none" strike="noStrike" dirty="0">
              <a:solidFill>
                <a:srgbClr val="374151"/>
              </a:solidFill>
              <a:effectLst/>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Know your pathways to support: </a:t>
            </a:r>
            <a:r>
              <a:rPr lang="en-CA" b="0" i="0" u="none" strike="noStrike" dirty="0">
                <a:solidFill>
                  <a:srgbClr val="374151"/>
                </a:solidFill>
                <a:effectLst/>
                <a:latin typeface="Söhne"/>
              </a:rPr>
              <a:t>Familiarize yourself with your school's pathways to support students with mental health issues. If the initiative is taking place after school hours, consider how your pathways to support may also change.</a:t>
            </a:r>
          </a:p>
          <a:p>
            <a:pPr algn="l"/>
            <a:endParaRPr lang="en-CA" b="0" i="0" u="none" strike="noStrike" dirty="0">
              <a:solidFill>
                <a:srgbClr val="374151"/>
              </a:solidFill>
              <a:effectLst/>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Engage co-facilitators: </a:t>
            </a:r>
            <a:r>
              <a:rPr lang="en-CA" b="0" i="0" u="none" strike="noStrike" dirty="0">
                <a:solidFill>
                  <a:srgbClr val="374151"/>
                </a:solidFill>
                <a:effectLst/>
                <a:latin typeface="Söhne"/>
              </a:rPr>
              <a:t>Consider engaging co-facilitators, inviting educators or student support staff to share responsibilities. Co-facilitation allows one person to focus on supporting conversations while the other monitors student reactions and addresses any issues. </a:t>
            </a:r>
            <a:r>
              <a:rPr lang="en-US" b="0" i="0" u="none" strike="noStrike" dirty="0">
                <a:solidFill>
                  <a:srgbClr val="374151"/>
                </a:solidFill>
                <a:effectLst/>
                <a:latin typeface="Söhne"/>
              </a:rPr>
              <a:t>I</a:t>
            </a:r>
            <a:r>
              <a:rPr lang="en-US" b="0" dirty="0"/>
              <a:t>n some cases, you or your co-facilitator may not be at a school every single day. This may be an opportunity to discuss with students who else may be part of the team of caring adults and may be available more frequently. </a:t>
            </a:r>
            <a:r>
              <a:rPr lang="en-US" b="0" i="0" u="none" strike="noStrike" dirty="0">
                <a:solidFill>
                  <a:srgbClr val="374151"/>
                </a:solidFill>
                <a:effectLst/>
                <a:latin typeface="Söhne"/>
              </a:rPr>
              <a:t>Consider the parameters of your initiative to determine who might be best positioned to co-facilitate and support the development of a space to promote positive mental health.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b="0" i="0" u="none" strike="noStrike" dirty="0">
              <a:solidFill>
                <a:srgbClr val="374151"/>
              </a:solidFill>
              <a:effectLst/>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Consider the timing: </a:t>
            </a:r>
            <a:r>
              <a:rPr lang="en-CA" b="0" i="0" u="none" strike="noStrike" dirty="0">
                <a:solidFill>
                  <a:srgbClr val="374151"/>
                </a:solidFill>
                <a:effectLst/>
                <a:latin typeface="Söhne"/>
              </a:rPr>
              <a:t>Be mindful of the timing of meetings, to ensure that you have time to monitor students following the meeting. Avoid scheduling mental health-related activities on Fridays and carefully consider initiatives during postvention periods.</a:t>
            </a:r>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0070C0"/>
                </a:solidFill>
              </a:rPr>
              <a:t>🧩 </a:t>
            </a:r>
            <a:r>
              <a:rPr lang="en-CA" b="1" i="0" dirty="0">
                <a:solidFill>
                  <a:srgbClr val="2F2F2F"/>
                </a:solidFill>
                <a:effectLst/>
                <a:latin typeface="Poppins" pitchFamily="2" charset="77"/>
              </a:rPr>
              <a:t>Related resources: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1" i="0" dirty="0">
                <a:solidFill>
                  <a:srgbClr val="2F2F2F"/>
                </a:solidFill>
                <a:effectLst/>
                <a:latin typeface="Poppins" pitchFamily="2" charset="77"/>
              </a:rPr>
              <a:t>Personal Resiliency Tips – Take Care of Yourself </a:t>
            </a:r>
            <a:r>
              <a:rPr lang="en-CA" b="0" i="0" dirty="0">
                <a:solidFill>
                  <a:srgbClr val="2F2F2F"/>
                </a:solidFill>
                <a:effectLst/>
                <a:latin typeface="Poppins" pitchFamily="2" charset="77"/>
              </a:rPr>
              <a:t>(https://</a:t>
            </a:r>
            <a:r>
              <a:rPr lang="en-CA" b="0" i="0" dirty="0" err="1">
                <a:solidFill>
                  <a:srgbClr val="2F2F2F"/>
                </a:solidFill>
                <a:effectLst/>
                <a:latin typeface="Poppins" pitchFamily="2" charset="77"/>
              </a:rPr>
              <a:t>smho-smso.ca</a:t>
            </a:r>
            <a:r>
              <a:rPr lang="en-CA" b="0" i="0" dirty="0">
                <a:solidFill>
                  <a:srgbClr val="2F2F2F"/>
                </a:solidFill>
                <a:effectLst/>
                <a:latin typeface="Poppins" pitchFamily="2" charset="77"/>
              </a:rPr>
              <a:t>/online-resources/personal-resiliency/)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1" i="0" dirty="0">
                <a:solidFill>
                  <a:srgbClr val="2F2F2F"/>
                </a:solidFill>
                <a:effectLst/>
                <a:latin typeface="Poppins" pitchFamily="2" charset="77"/>
              </a:rPr>
              <a:t>Mental health literacy course for educators </a:t>
            </a:r>
            <a:r>
              <a:rPr lang="en-CA" b="0" i="0" dirty="0">
                <a:solidFill>
                  <a:srgbClr val="2F2F2F"/>
                </a:solidFill>
                <a:effectLst/>
                <a:latin typeface="Poppins" pitchFamily="2" charset="77"/>
              </a:rPr>
              <a:t>(https://</a:t>
            </a:r>
            <a:r>
              <a:rPr lang="en-CA" b="0" i="0" dirty="0" err="1">
                <a:solidFill>
                  <a:srgbClr val="2F2F2F"/>
                </a:solidFill>
                <a:effectLst/>
                <a:latin typeface="Poppins" pitchFamily="2" charset="77"/>
              </a:rPr>
              <a:t>smho-smso.ca</a:t>
            </a:r>
            <a:r>
              <a:rPr lang="en-CA" b="0" i="0" dirty="0">
                <a:solidFill>
                  <a:srgbClr val="2F2F2F"/>
                </a:solidFill>
                <a:effectLst/>
                <a:latin typeface="Poppins" pitchFamily="2" charset="77"/>
              </a:rPr>
              <a:t>/educators-and-student-support-staff/</a:t>
            </a:r>
            <a:r>
              <a:rPr lang="en-CA" b="0" i="0" dirty="0" err="1">
                <a:solidFill>
                  <a:srgbClr val="2F2F2F"/>
                </a:solidFill>
                <a:effectLst/>
                <a:latin typeface="Poppins" pitchFamily="2" charset="77"/>
              </a:rPr>
              <a:t>mh</a:t>
            </a:r>
            <a:r>
              <a:rPr lang="en-CA" b="0" i="0" dirty="0">
                <a:solidFill>
                  <a:srgbClr val="2F2F2F"/>
                </a:solidFill>
                <a:effectLst/>
                <a:latin typeface="Poppins" pitchFamily="2" charset="77"/>
              </a:rPr>
              <a:t>-lit-online-course/)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1" i="0" dirty="0">
                <a:solidFill>
                  <a:srgbClr val="2F2F2F"/>
                </a:solidFill>
                <a:effectLst/>
                <a:latin typeface="Poppins" pitchFamily="2" charset="77"/>
              </a:rPr>
              <a:t>Mental health literacy course for school administrators </a:t>
            </a:r>
            <a:r>
              <a:rPr lang="en-CA" b="0" i="0" dirty="0">
                <a:solidFill>
                  <a:srgbClr val="2F2F2F"/>
                </a:solidFill>
                <a:effectLst/>
                <a:latin typeface="Poppins" pitchFamily="2" charset="77"/>
              </a:rPr>
              <a:t>(https://</a:t>
            </a:r>
            <a:r>
              <a:rPr lang="en-CA" b="0" i="0" dirty="0" err="1">
                <a:solidFill>
                  <a:srgbClr val="2F2F2F"/>
                </a:solidFill>
                <a:effectLst/>
                <a:latin typeface="Poppins" pitchFamily="2" charset="77"/>
              </a:rPr>
              <a:t>smho-smso.ca</a:t>
            </a:r>
            <a:r>
              <a:rPr lang="en-CA" b="0" i="0" dirty="0">
                <a:solidFill>
                  <a:srgbClr val="2F2F2F"/>
                </a:solidFill>
                <a:effectLst/>
                <a:latin typeface="Poppins" pitchFamily="2" charset="77"/>
              </a:rPr>
              <a:t>/school-administrators/mental-health-literacy-course/)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1" i="0" kern="1200" dirty="0">
                <a:solidFill>
                  <a:schemeClr val="tx1"/>
                </a:solidFill>
                <a:effectLst/>
                <a:latin typeface="+mn-lt"/>
                <a:ea typeface="+mn-ea"/>
                <a:cs typeface="+mn-cs"/>
              </a:rPr>
              <a:t>Cultural Humility Self-Reflection Tool for School Staff </a:t>
            </a:r>
            <a:r>
              <a:rPr lang="en-CA" sz="1200" b="0" i="0" kern="1200" dirty="0">
                <a:solidFill>
                  <a:schemeClr val="tx1"/>
                </a:solidFill>
                <a:effectLst/>
                <a:latin typeface="+mn-lt"/>
                <a:ea typeface="+mn-ea"/>
                <a:cs typeface="+mn-cs"/>
              </a:rPr>
              <a:t>(https://</a:t>
            </a:r>
            <a:r>
              <a:rPr lang="en-CA" sz="1200" b="0" i="0" kern="1200" dirty="0" err="1">
                <a:solidFill>
                  <a:schemeClr val="tx1"/>
                </a:solidFill>
                <a:effectLst/>
                <a:latin typeface="+mn-lt"/>
                <a:ea typeface="+mn-ea"/>
                <a:cs typeface="+mn-cs"/>
              </a:rPr>
              <a:t>smho-smso.ca</a:t>
            </a:r>
            <a:r>
              <a:rPr lang="en-CA" sz="1200" b="0" i="0" kern="1200" dirty="0">
                <a:solidFill>
                  <a:schemeClr val="tx1"/>
                </a:solidFill>
                <a:effectLst/>
                <a:latin typeface="+mn-lt"/>
                <a:ea typeface="+mn-ea"/>
                <a:cs typeface="+mn-cs"/>
              </a:rPr>
              <a:t>/online-resources/cultural-humility-self-reflection-tool-for-school-staff/)</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1" i="0" kern="1200" dirty="0">
                <a:solidFill>
                  <a:schemeClr val="tx1"/>
                </a:solidFill>
                <a:effectLst/>
                <a:latin typeface="+mn-lt"/>
                <a:ea typeface="+mn-ea"/>
                <a:cs typeface="+mn-cs"/>
              </a:rPr>
              <a:t>Cultural Humility Self-Reflection Tool for School Mental Health Professionals </a:t>
            </a:r>
            <a:r>
              <a:rPr lang="en-CA" sz="1200" b="0" i="0" kern="1200" dirty="0">
                <a:solidFill>
                  <a:schemeClr val="tx1"/>
                </a:solidFill>
                <a:effectLst/>
                <a:latin typeface="+mn-lt"/>
                <a:ea typeface="+mn-ea"/>
                <a:cs typeface="+mn-cs"/>
              </a:rPr>
              <a:t>(https://</a:t>
            </a:r>
            <a:r>
              <a:rPr lang="en-CA" sz="1200" b="0" i="0" kern="1200" dirty="0" err="1">
                <a:solidFill>
                  <a:schemeClr val="tx1"/>
                </a:solidFill>
                <a:effectLst/>
                <a:latin typeface="+mn-lt"/>
                <a:ea typeface="+mn-ea"/>
                <a:cs typeface="+mn-cs"/>
              </a:rPr>
              <a:t>smho-smso.ca</a:t>
            </a:r>
            <a:r>
              <a:rPr lang="en-CA" sz="1200" b="0" i="0" kern="1200" dirty="0">
                <a:solidFill>
                  <a:schemeClr val="tx1"/>
                </a:solidFill>
                <a:effectLst/>
                <a:latin typeface="+mn-lt"/>
                <a:ea typeface="+mn-ea"/>
                <a:cs typeface="+mn-cs"/>
              </a:rPr>
              <a:t>/online-resources/cultural-humility-self-reflection-tool-for-school-mental-health-professionals/)</a:t>
            </a:r>
            <a:endParaRPr lang="en-CA" b="1" i="0" dirty="0">
              <a:solidFill>
                <a:srgbClr val="2F2F2F"/>
              </a:solidFill>
              <a:effectLst/>
              <a:latin typeface="Poppins" pitchFamily="2" charset="77"/>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1" i="0" dirty="0">
                <a:solidFill>
                  <a:srgbClr val="2F2F2F"/>
                </a:solidFill>
                <a:effectLst/>
                <a:latin typeface="Poppins" pitchFamily="2" charset="77"/>
              </a:rPr>
              <a:t>Circle of Support and System Pathways – Flowchart, Planner and Desk Reference </a:t>
            </a:r>
            <a:r>
              <a:rPr lang="en-CA" b="0" i="0" dirty="0">
                <a:solidFill>
                  <a:srgbClr val="2F2F2F"/>
                </a:solidFill>
                <a:effectLst/>
                <a:latin typeface="Poppins" pitchFamily="2" charset="77"/>
              </a:rPr>
              <a:t>(https://</a:t>
            </a:r>
            <a:r>
              <a:rPr lang="en-CA" b="0" i="0" dirty="0" err="1">
                <a:solidFill>
                  <a:srgbClr val="2F2F2F"/>
                </a:solidFill>
                <a:effectLst/>
                <a:latin typeface="Poppins" pitchFamily="2" charset="77"/>
              </a:rPr>
              <a:t>smho-smso.ca</a:t>
            </a:r>
            <a:r>
              <a:rPr lang="en-CA" b="0" i="0" dirty="0">
                <a:solidFill>
                  <a:srgbClr val="2F2F2F"/>
                </a:solidFill>
                <a:effectLst/>
                <a:latin typeface="Poppins" pitchFamily="2" charset="77"/>
              </a:rPr>
              <a:t>/online-resources/circle-of-support-and-system-pathways-flowchart-planner-and-desk-reference/)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1" i="0" dirty="0">
                <a:solidFill>
                  <a:srgbClr val="2F2F2F"/>
                </a:solidFill>
                <a:effectLst/>
                <a:latin typeface="Poppins" pitchFamily="2" charset="77"/>
              </a:rPr>
              <a:t>ONE-CALL Desk Reference </a:t>
            </a:r>
            <a:r>
              <a:rPr lang="en-CA" b="0" i="0" dirty="0">
                <a:solidFill>
                  <a:srgbClr val="2F2F2F"/>
                </a:solidFill>
                <a:effectLst/>
                <a:latin typeface="Poppins" pitchFamily="2" charset="77"/>
              </a:rPr>
              <a:t>(https://</a:t>
            </a:r>
            <a:r>
              <a:rPr lang="en-CA" b="0" i="0" dirty="0" err="1">
                <a:solidFill>
                  <a:srgbClr val="2F2F2F"/>
                </a:solidFill>
                <a:effectLst/>
                <a:latin typeface="Poppins" pitchFamily="2" charset="77"/>
              </a:rPr>
              <a:t>smho-smso.ca</a:t>
            </a:r>
            <a:r>
              <a:rPr lang="en-CA" b="0" i="0" dirty="0">
                <a:solidFill>
                  <a:srgbClr val="2F2F2F"/>
                </a:solidFill>
                <a:effectLst/>
                <a:latin typeface="Poppins" pitchFamily="2" charset="77"/>
              </a:rPr>
              <a:t>/online-resources/one-call-desk-reference/)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1" i="0" dirty="0">
                <a:solidFill>
                  <a:srgbClr val="2F2F2F"/>
                </a:solidFill>
                <a:effectLst/>
                <a:latin typeface="Poppins" pitchFamily="2" charset="77"/>
              </a:rPr>
              <a:t>Prepare; Prevent; Respond: Suicide Prevention/Life Promotion Literacy for School Staff Quick Reference Guide for School Staff </a:t>
            </a:r>
            <a:r>
              <a:rPr lang="en-CA" b="0" i="0" dirty="0">
                <a:solidFill>
                  <a:srgbClr val="2F2F2F"/>
                </a:solidFill>
                <a:effectLst/>
                <a:latin typeface="Poppins" pitchFamily="2" charset="77"/>
              </a:rPr>
              <a:t>(https://</a:t>
            </a:r>
            <a:r>
              <a:rPr lang="en-CA" b="0" i="0" dirty="0" err="1">
                <a:solidFill>
                  <a:srgbClr val="2F2F2F"/>
                </a:solidFill>
                <a:effectLst/>
                <a:latin typeface="Poppins" pitchFamily="2" charset="77"/>
              </a:rPr>
              <a:t>smho-smso.ca</a:t>
            </a:r>
            <a:r>
              <a:rPr lang="en-CA" b="0" i="0" dirty="0">
                <a:solidFill>
                  <a:srgbClr val="2F2F2F"/>
                </a:solidFill>
                <a:effectLst/>
                <a:latin typeface="Poppins" pitchFamily="2" charset="77"/>
              </a:rPr>
              <a:t>/online-resources/prepare-prevent-respond-suicide-prevention-life-promotion-literacy-for-school-staff-quick-reference-guide-for-school-staff/)</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b="1" i="0" dirty="0">
              <a:solidFill>
                <a:srgbClr val="2F2F2F"/>
              </a:solidFill>
              <a:effectLst/>
              <a:latin typeface="Poppins" pitchFamily="2" charset="77"/>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b="0" i="0" dirty="0">
              <a:solidFill>
                <a:srgbClr val="2F2F2F"/>
              </a:solidFill>
              <a:effectLst/>
              <a:latin typeface="Poppins" pitchFamily="2" charset="77"/>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b="0" i="0" dirty="0">
              <a:solidFill>
                <a:srgbClr val="2F2F2F"/>
              </a:solidFill>
              <a:effectLst/>
              <a:latin typeface="Poppins" pitchFamily="2" charset="77"/>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b="1" i="0" dirty="0">
              <a:solidFill>
                <a:srgbClr val="2F2F2F"/>
              </a:solidFill>
              <a:effectLst/>
              <a:latin typeface="Poppins" pitchFamily="2" charset="77"/>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b="0" i="0" dirty="0">
              <a:solidFill>
                <a:srgbClr val="2F2F2F"/>
              </a:solidFill>
              <a:effectLst/>
              <a:latin typeface="Poppins" pitchFamily="2" charset="77"/>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b="1" i="0" dirty="0">
              <a:solidFill>
                <a:srgbClr val="2F2F2F"/>
              </a:solidFill>
              <a:effectLst/>
              <a:latin typeface="Poppins" pitchFamily="2" charset="77"/>
            </a:endParaRPr>
          </a:p>
          <a:p>
            <a:endParaRPr lang="en-US" dirty="0"/>
          </a:p>
        </p:txBody>
      </p:sp>
      <p:sp>
        <p:nvSpPr>
          <p:cNvPr id="4" name="Slide Number Placeholder 3"/>
          <p:cNvSpPr>
            <a:spLocks noGrp="1"/>
          </p:cNvSpPr>
          <p:nvPr>
            <p:ph type="sldNum" sz="quarter" idx="5"/>
          </p:nvPr>
        </p:nvSpPr>
        <p:spPr/>
        <p:txBody>
          <a:bodyPr/>
          <a:lstStyle/>
          <a:p>
            <a:fld id="{EFCDF9F0-2051-3E41-8377-E55F8DC4E01F}" type="slidenum">
              <a:rPr lang="en-US" smtClean="0"/>
              <a:t>33</a:t>
            </a:fld>
            <a:endParaRPr lang="en-US"/>
          </a:p>
        </p:txBody>
      </p:sp>
    </p:spTree>
    <p:extLst>
      <p:ext uri="{BB962C8B-B14F-4D97-AF65-F5344CB8AC3E}">
        <p14:creationId xmlns:p14="http://schemas.microsoft.com/office/powerpoint/2010/main" val="239808696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While you’re engaging with students: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Build relationships: </a:t>
            </a:r>
            <a:r>
              <a:rPr lang="en-CA" b="0" i="0" u="none" strike="noStrike" dirty="0">
                <a:effectLst/>
                <a:latin typeface="Söhne"/>
              </a:rPr>
              <a:t>During the initiative, focus on building relationships by establishing connections among students and fostering a supportive culture. Maintain a strength-based and uplifting tone, emphasizing wellness, belonging, hope, and joy.</a:t>
            </a:r>
          </a:p>
          <a:p>
            <a:pPr algn="l"/>
            <a:endParaRPr lang="en-CA" b="0" i="0" u="none" strike="noStrike" dirty="0">
              <a:effectLst/>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Support student mental health literacy: </a:t>
            </a:r>
            <a:r>
              <a:rPr lang="en-CA" b="0" i="0" u="none" strike="noStrike" dirty="0">
                <a:effectLst/>
                <a:latin typeface="Söhne"/>
              </a:rPr>
              <a:t>Support </a:t>
            </a:r>
            <a:r>
              <a:rPr lang="en-US" dirty="0"/>
              <a:t>students’ mental health literacy is a key part of school-based mental health student engagement initiatives. Recognize and appreciate that mental health and mental illnesses may be understood and supported differently across cultures and communities. Western approaches to mental health, which tend to be more individualistic and skill-based, may not resonate with all students and their families. Hold space for different ways of knowing and being related to mental health and well-being. </a:t>
            </a:r>
          </a:p>
          <a:p>
            <a:pPr algn="l"/>
            <a:endParaRPr lang="en-CA" b="0" i="0" u="none" strike="noStrike" dirty="0">
              <a:effectLst/>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Create a common purpose and goal: </a:t>
            </a:r>
            <a:r>
              <a:rPr lang="en-CA" b="0" i="0" u="none" strike="noStrike" dirty="0">
                <a:effectLst/>
                <a:latin typeface="Söhne"/>
              </a:rPr>
              <a:t>Create a common purpose and goal by working collaboratively with students to define objectives aligned with their needs and interests, as well as broader school or system mental health goals. </a:t>
            </a:r>
            <a:r>
              <a:rPr lang="en-CA" dirty="0"/>
              <a:t>Establish clear boundaries for the initiative, like what it is focused on. Listening to someone else’s negative experiences with their mental health can be unhelpful for students who are struggling with their well-being. Create an understanding that this is not a forum for personal disclosures about mental health problems, family experiences, etc. If students would like to share personally, they can be invited to speak privately with the caring adults involved.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i="0" u="none" strike="noStrike" kern="1200" dirty="0">
                <a:solidFill>
                  <a:schemeClr val="tx1"/>
                </a:solidFill>
                <a:effectLst/>
                <a:latin typeface="+mn-lt"/>
                <a:ea typeface="+mn-ea"/>
                <a:cs typeface="+mn-cs"/>
              </a:rPr>
              <a:t>That said, setting boundaries does not mean ignoring or glossing over serious issues that may be shared, such as racism, homophobia, or other forms of discrimination. If these issues arise, they should be acknowledged and addressed appropriately.</a:t>
            </a:r>
            <a:r>
              <a:rPr lang="en-CA" dirty="0"/>
              <a:t> </a:t>
            </a:r>
            <a:r>
              <a:rPr lang="en-CA" sz="1200" b="0" i="0" u="none" strike="noStrike" kern="1200" dirty="0">
                <a:solidFill>
                  <a:schemeClr val="tx1"/>
                </a:solidFill>
                <a:effectLst/>
                <a:latin typeface="+mn-lt"/>
                <a:ea typeface="+mn-ea"/>
                <a:cs typeface="+mn-cs"/>
              </a:rPr>
              <a:t>Be mindful of the impact on those affected and ensure they receive appropriate support.</a:t>
            </a:r>
            <a:endParaRPr lang="en-CA" dirty="0"/>
          </a:p>
          <a:p>
            <a:pPr>
              <a:defRPr/>
            </a:pPr>
            <a:endParaRPr lang="en-CA" b="0" i="0" u="none" strike="noStrike" dirty="0">
              <a:effectLst/>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Develop group agreements and expectations: </a:t>
            </a:r>
            <a:r>
              <a:rPr lang="en-CA" b="0" i="0" u="none" strike="noStrike" dirty="0">
                <a:effectLst/>
                <a:latin typeface="Söhne"/>
              </a:rPr>
              <a:t>Develop group agreements to create a supportive environment, discussing what students need for comfortable participation. Address the weight and impact of words, guiding discussions on how experiences are shared and how the group wants to give and receive feedback.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b="0" i="0" u="none" strike="noStrike" dirty="0">
              <a:effectLst/>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i="0" u="none" strike="noStrike" kern="1200" dirty="0">
                <a:solidFill>
                  <a:schemeClr val="tx1"/>
                </a:solidFill>
                <a:effectLst/>
                <a:latin typeface="+mn-lt"/>
                <a:ea typeface="+mn-ea"/>
                <a:cs typeface="+mn-cs"/>
              </a:rPr>
              <a:t>As part of the group’s commitment to safety and respect, model allyship by interrupting and disrupting discriminatory behaviour when it occurs. </a:t>
            </a:r>
            <a:endParaRPr lang="en-CA" b="0" i="0" u="none" strike="noStrike" dirty="0">
              <a:effectLst/>
              <a:latin typeface="Söhne"/>
            </a:endParaRPr>
          </a:p>
          <a:p>
            <a:pPr algn="l"/>
            <a:endParaRPr lang="en-CA" b="0" i="0" u="none" strike="noStrike" dirty="0">
              <a:effectLst/>
              <a:latin typeface="Söhne"/>
            </a:endParaRPr>
          </a:p>
          <a:p>
            <a:r>
              <a:rPr lang="en-CA" b="1" i="0" u="none" strike="noStrike" dirty="0">
                <a:solidFill>
                  <a:srgbClr val="0E101A"/>
                </a:solidFill>
                <a:effectLst/>
              </a:rPr>
              <a:t>Share resources: </a:t>
            </a:r>
            <a:r>
              <a:rPr lang="en-CA" b="0" i="0" u="none" strike="noStrike" dirty="0">
                <a:solidFill>
                  <a:srgbClr val="0E101A"/>
                </a:solidFill>
                <a:effectLst/>
              </a:rPr>
              <a:t>Share information about available mental health resources, emphasizing resources beyond school hours. Regularly reiterate resources at the end of meetings and make them easily accessible. When informing students of local resources, consider culturally responsive and identity-affirming supports, and discuss with students how to access these resources. One Stop Talk, Hope for Wellness Helpline, Kids Help Phone, and Black Youthline are some of the resources you might share. </a:t>
            </a:r>
            <a:endParaRPr lang="en-CA" b="0" i="0" u="none" strike="noStrike" dirty="0">
              <a:effectLst/>
              <a:latin typeface="Söhne"/>
            </a:endParaRPr>
          </a:p>
          <a:p>
            <a:pPr algn="l"/>
            <a:endParaRPr lang="en-CA" b="0" i="0" u="none" strike="noStrike" dirty="0">
              <a:effectLst/>
              <a:latin typeface="Söhne"/>
            </a:endParaRPr>
          </a:p>
          <a:p>
            <a:pPr algn="l"/>
            <a:endParaRPr lang="en-CA" b="0" i="0" u="none" strike="noStrike" dirty="0">
              <a:effectLst/>
              <a:latin typeface="Söhne"/>
            </a:endParaRPr>
          </a:p>
          <a:p>
            <a:pPr algn="l"/>
            <a:r>
              <a:rPr lang="en-US" b="1" dirty="0">
                <a:solidFill>
                  <a:srgbClr val="0070C0"/>
                </a:solidFill>
              </a:rPr>
              <a:t>🧩 </a:t>
            </a:r>
            <a:r>
              <a:rPr lang="en-CA" b="1" i="0" u="none" strike="noStrike" dirty="0">
                <a:effectLst/>
                <a:latin typeface="Söhne"/>
              </a:rPr>
              <a:t>Related resources: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1" i="0" dirty="0">
                <a:solidFill>
                  <a:srgbClr val="2F2F2F"/>
                </a:solidFill>
                <a:effectLst/>
                <a:latin typeface="Poppins"/>
                <a:cs typeface="Poppins"/>
              </a:rPr>
              <a:t>Class Conversation Starters </a:t>
            </a:r>
            <a:r>
              <a:rPr lang="en-CA" b="0" i="0" dirty="0">
                <a:solidFill>
                  <a:srgbClr val="2F2F2F"/>
                </a:solidFill>
                <a:effectLst/>
                <a:latin typeface="Poppins"/>
                <a:cs typeface="Poppins"/>
              </a:rPr>
              <a:t>(https://smho-smso.ca/online-resources/class-conversation-starters/)</a:t>
            </a:r>
            <a:endParaRPr lang="en-CA" b="1" i="0" dirty="0">
              <a:solidFill>
                <a:srgbClr val="2F2F2F"/>
              </a:solidFill>
              <a:effectLst/>
              <a:latin typeface="Poppins"/>
              <a:cs typeface="Poppin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1" i="0" dirty="0">
                <a:solidFill>
                  <a:srgbClr val="2F2F2F"/>
                </a:solidFill>
                <a:effectLst/>
                <a:latin typeface="Poppins"/>
                <a:cs typeface="Poppins"/>
              </a:rPr>
              <a:t>Grab &amp; Go Tools: Simple Learning Activities </a:t>
            </a:r>
            <a:r>
              <a:rPr lang="en-CA" b="0" i="0" dirty="0">
                <a:solidFill>
                  <a:srgbClr val="2F2F2F"/>
                </a:solidFill>
                <a:effectLst/>
                <a:latin typeface="Poppins"/>
                <a:cs typeface="Poppins"/>
              </a:rPr>
              <a:t>(https://smho-smso.ca/online-resources/grab-go-tools/)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1" i="0" dirty="0">
                <a:solidFill>
                  <a:srgbClr val="2F2F2F"/>
                </a:solidFill>
                <a:effectLst/>
                <a:latin typeface="Poppins"/>
                <a:cs typeface="Poppins"/>
              </a:rPr>
              <a:t>Wayfinder</a:t>
            </a:r>
            <a:r>
              <a:rPr lang="en-CA" b="0" i="0" dirty="0">
                <a:solidFill>
                  <a:srgbClr val="2F2F2F"/>
                </a:solidFill>
                <a:effectLst/>
                <a:latin typeface="Poppins"/>
                <a:cs typeface="Poppins"/>
              </a:rPr>
              <a:t> (https://smho-smso.ca/wayfinder/)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1" i="0" dirty="0">
                <a:solidFill>
                  <a:srgbClr val="2F2F2F"/>
                </a:solidFill>
                <a:effectLst/>
                <a:latin typeface="Poppins"/>
                <a:cs typeface="Poppins"/>
              </a:rPr>
              <a:t>Tools for Student Groups: Developing Accountable and Healthy Group Agreements</a:t>
            </a:r>
            <a:r>
              <a:rPr lang="en-CA" b="0" i="0" dirty="0">
                <a:solidFill>
                  <a:srgbClr val="2F2F2F"/>
                </a:solidFill>
                <a:effectLst/>
                <a:latin typeface="Poppins"/>
                <a:cs typeface="Poppins"/>
              </a:rPr>
              <a:t> (https://smho-smso.ca/online-resources/tools-for-student-groups-developing-accountable-and-healthy-group-norms/)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1" i="0" dirty="0">
                <a:solidFill>
                  <a:srgbClr val="2F2F2F"/>
                </a:solidFill>
                <a:effectLst/>
                <a:latin typeface="Poppins"/>
                <a:cs typeface="Poppins"/>
              </a:rPr>
              <a:t>How to Foster and Maintain Supportive Spaces for Black Youth </a:t>
            </a:r>
            <a:r>
              <a:rPr lang="en-CA" b="0" i="0" dirty="0">
                <a:solidFill>
                  <a:srgbClr val="2F2F2F"/>
                </a:solidFill>
                <a:effectLst/>
                <a:latin typeface="Poppins"/>
                <a:cs typeface="Poppins"/>
              </a:rPr>
              <a:t>(https://smho-smso.ca/online-resources/tip-sheet-how-to-foster-and-maintain-supportive-spaces-for-black-youth/)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1" i="0" kern="1200" dirty="0">
                <a:solidFill>
                  <a:schemeClr val="tx1"/>
                </a:solidFill>
                <a:effectLst/>
                <a:latin typeface="+mn-lt"/>
                <a:ea typeface="+mn-ea"/>
                <a:cs typeface="+mn-cs"/>
              </a:rPr>
              <a:t>Peer Support Reference Tool for Students</a:t>
            </a:r>
            <a:r>
              <a:rPr lang="en-CA" sz="1200" b="0" i="0" kern="1200" dirty="0">
                <a:solidFill>
                  <a:schemeClr val="tx1"/>
                </a:solidFill>
                <a:effectLst/>
                <a:latin typeface="+mn-lt"/>
                <a:ea typeface="+mn-ea"/>
                <a:cs typeface="+mn-cs"/>
              </a:rPr>
              <a:t> (https://smho-smso.ca/online-resources/peer-support-reference-tool-for-students/)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b="0" i="0" dirty="0">
              <a:solidFill>
                <a:srgbClr val="2F2F2F"/>
              </a:solidFill>
              <a:effectLst/>
              <a:latin typeface="Poppins" pitchFamily="2" charset="77"/>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b="0" i="0" dirty="0">
              <a:solidFill>
                <a:srgbClr val="2F2F2F"/>
              </a:solidFill>
              <a:effectLst/>
              <a:latin typeface="Poppins" pitchFamily="2" charset="77"/>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b="1" i="0" dirty="0">
              <a:solidFill>
                <a:srgbClr val="2F2F2F"/>
              </a:solidFill>
              <a:effectLst/>
              <a:latin typeface="Poppins" pitchFamily="2" charset="77"/>
            </a:endParaRPr>
          </a:p>
          <a:p>
            <a:pPr algn="l"/>
            <a:endParaRPr lang="en-CA" b="0" i="0" u="none" strike="noStrike" dirty="0">
              <a:effectLst/>
              <a:latin typeface="Söhne"/>
            </a:endParaRPr>
          </a:p>
          <a:p>
            <a:pPr algn="l"/>
            <a:endParaRPr lang="en-CA" b="0" i="0" u="none" strike="noStrike" dirty="0">
              <a:effectLst/>
              <a:latin typeface="Söhne"/>
            </a:endParaRPr>
          </a:p>
          <a:p>
            <a:br>
              <a:rPr lang="en-CA" dirty="0"/>
            </a:br>
            <a:endParaRPr lang="en-US" dirty="0"/>
          </a:p>
        </p:txBody>
      </p:sp>
      <p:sp>
        <p:nvSpPr>
          <p:cNvPr id="4" name="Slide Number Placeholder 3"/>
          <p:cNvSpPr>
            <a:spLocks noGrp="1"/>
          </p:cNvSpPr>
          <p:nvPr>
            <p:ph type="sldNum" sz="quarter" idx="5"/>
          </p:nvPr>
        </p:nvSpPr>
        <p:spPr/>
        <p:txBody>
          <a:bodyPr/>
          <a:lstStyle/>
          <a:p>
            <a:fld id="{EFCDF9F0-2051-3E41-8377-E55F8DC4E01F}" type="slidenum">
              <a:rPr lang="en-US" smtClean="0"/>
              <a:t>34</a:t>
            </a:fld>
            <a:endParaRPr lang="en-US"/>
          </a:p>
        </p:txBody>
      </p:sp>
    </p:spTree>
    <p:extLst>
      <p:ext uri="{BB962C8B-B14F-4D97-AF65-F5344CB8AC3E}">
        <p14:creationId xmlns:p14="http://schemas.microsoft.com/office/powerpoint/2010/main" val="36452799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School Mental Health Ontario has a number of resources that you can use to support mental health promotion initiatives with students. These are a few of commonly used ones:</a:t>
            </a:r>
          </a:p>
          <a:p>
            <a:endParaRPr lang="en-US" dirty="0"/>
          </a:p>
          <a:p>
            <a:endParaRPr lang="en-US" b="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b="1" i="0" dirty="0">
                <a:solidFill>
                  <a:srgbClr val="2F2F2F"/>
                </a:solidFill>
                <a:effectLst/>
                <a:latin typeface="Poppins" pitchFamily="2" charset="77"/>
              </a:rPr>
              <a:t>Wayfinder</a:t>
            </a:r>
            <a:r>
              <a:rPr lang="en-CA" b="0" i="0" dirty="0">
                <a:solidFill>
                  <a:srgbClr val="2F2F2F"/>
                </a:solidFill>
                <a:effectLst/>
                <a:latin typeface="Poppins" pitchFamily="2" charset="77"/>
              </a:rPr>
              <a:t> (https://</a:t>
            </a:r>
            <a:r>
              <a:rPr lang="en-CA" b="0" i="0" dirty="0" err="1">
                <a:solidFill>
                  <a:srgbClr val="2F2F2F"/>
                </a:solidFill>
                <a:effectLst/>
                <a:latin typeface="Poppins" pitchFamily="2" charset="77"/>
              </a:rPr>
              <a:t>smho-smso.ca</a:t>
            </a:r>
            <a:r>
              <a:rPr lang="en-CA" b="0" i="0" dirty="0">
                <a:solidFill>
                  <a:srgbClr val="2F2F2F"/>
                </a:solidFill>
                <a:effectLst/>
                <a:latin typeface="Poppins" pitchFamily="2" charset="77"/>
              </a:rPr>
              <a:t>/</a:t>
            </a:r>
            <a:r>
              <a:rPr lang="en-CA" b="0" i="0" dirty="0" err="1">
                <a:solidFill>
                  <a:srgbClr val="2F2F2F"/>
                </a:solidFill>
                <a:effectLst/>
                <a:latin typeface="Poppins" pitchFamily="2" charset="77"/>
              </a:rPr>
              <a:t>wayfinder</a:t>
            </a:r>
            <a:r>
              <a:rPr lang="en-CA" b="0" i="0" dirty="0">
                <a:solidFill>
                  <a:srgbClr val="2F2F2F"/>
                </a:solidFill>
                <a:effectLst/>
                <a:latin typeface="Poppins" pitchFamily="2" charset="77"/>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0" i="0" kern="1200" dirty="0">
                <a:solidFill>
                  <a:schemeClr val="tx1"/>
                </a:solidFill>
                <a:effectLst/>
                <a:latin typeface="+mn-lt"/>
                <a:ea typeface="+mn-ea"/>
                <a:cs typeface="+mn-cs"/>
              </a:rPr>
              <a:t>a digital guide of lessons and activities with easy-to-follow instructions to teach about mental health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0" i="0" kern="1200" dirty="0">
                <a:solidFill>
                  <a:schemeClr val="tx1"/>
                </a:solidFill>
                <a:effectLst/>
                <a:latin typeface="+mn-lt"/>
                <a:ea typeface="+mn-ea"/>
                <a:cs typeface="+mn-cs"/>
              </a:rPr>
              <a:t>Share Wayfinder and the resources within </a:t>
            </a:r>
            <a:r>
              <a:rPr lang="en-CA" sz="1200" b="0" i="0" kern="1200" dirty="0" err="1">
                <a:solidFill>
                  <a:schemeClr val="tx1"/>
                </a:solidFill>
                <a:effectLst/>
                <a:latin typeface="+mn-lt"/>
                <a:ea typeface="+mn-ea"/>
                <a:cs typeface="+mn-cs"/>
              </a:rPr>
              <a:t>wayfinder</a:t>
            </a:r>
            <a:r>
              <a:rPr lang="en-CA" sz="1200" b="0" i="0" kern="1200" dirty="0">
                <a:solidFill>
                  <a:schemeClr val="tx1"/>
                </a:solidFill>
                <a:effectLst/>
                <a:latin typeface="+mn-lt"/>
                <a:ea typeface="+mn-ea"/>
                <a:cs typeface="+mn-cs"/>
              </a:rPr>
              <a:t> with students as a tool for them to use while teaching others about mental health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0" i="0" kern="1200" dirty="0">
                <a:solidFill>
                  <a:schemeClr val="tx1"/>
                </a:solidFill>
                <a:effectLst/>
                <a:latin typeface="+mn-lt"/>
                <a:ea typeface="+mn-ea"/>
                <a:cs typeface="+mn-cs"/>
              </a:rPr>
              <a:t>See SHSM student leaders as an example of student carrying out mental health lesson plans for other students: https://</a:t>
            </a:r>
            <a:r>
              <a:rPr lang="en-CA" sz="1200" b="0" i="0" kern="1200" dirty="0" err="1">
                <a:solidFill>
                  <a:schemeClr val="tx1"/>
                </a:solidFill>
                <a:effectLst/>
                <a:latin typeface="+mn-lt"/>
                <a:ea typeface="+mn-ea"/>
                <a:cs typeface="+mn-cs"/>
              </a:rPr>
              <a:t>smho-smso.ca</a:t>
            </a:r>
            <a:r>
              <a:rPr lang="en-CA" sz="1200" b="0" i="0" kern="1200" dirty="0">
                <a:solidFill>
                  <a:schemeClr val="tx1"/>
                </a:solidFill>
                <a:effectLst/>
                <a:latin typeface="+mn-lt"/>
                <a:ea typeface="+mn-ea"/>
                <a:cs typeface="+mn-cs"/>
              </a:rPr>
              <a:t>/online-resources/student-engagement-toolkit/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b="0" i="0" dirty="0">
              <a:solidFill>
                <a:srgbClr val="2F2F2F"/>
              </a:solidFill>
              <a:effectLst/>
              <a:latin typeface="Poppins" pitchFamily="2" charset="77"/>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b="0" i="0" dirty="0">
              <a:solidFill>
                <a:srgbClr val="2F2F2F"/>
              </a:solidFill>
              <a:effectLst/>
              <a:latin typeface="Poppins" pitchFamily="2" charset="77"/>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b="1" i="0" dirty="0">
                <a:solidFill>
                  <a:srgbClr val="2F2F2F"/>
                </a:solidFill>
                <a:effectLst/>
                <a:latin typeface="Poppins" pitchFamily="2" charset="77"/>
              </a:rPr>
              <a:t>Tools for Student Groups: Developing Accountable and Healthy Group Agreements</a:t>
            </a:r>
            <a:r>
              <a:rPr lang="en-CA" b="0" i="0" dirty="0">
                <a:solidFill>
                  <a:srgbClr val="2F2F2F"/>
                </a:solidFill>
                <a:effectLst/>
                <a:latin typeface="Poppins" pitchFamily="2" charset="77"/>
              </a:rPr>
              <a:t> (https://</a:t>
            </a:r>
            <a:r>
              <a:rPr lang="en-CA" b="0" i="0" dirty="0" err="1">
                <a:solidFill>
                  <a:srgbClr val="2F2F2F"/>
                </a:solidFill>
                <a:effectLst/>
                <a:latin typeface="Poppins" pitchFamily="2" charset="77"/>
              </a:rPr>
              <a:t>smho-smso.ca</a:t>
            </a:r>
            <a:r>
              <a:rPr lang="en-CA" b="0" i="0" dirty="0">
                <a:solidFill>
                  <a:srgbClr val="2F2F2F"/>
                </a:solidFill>
                <a:effectLst/>
                <a:latin typeface="Poppins" pitchFamily="2" charset="77"/>
              </a:rPr>
              <a:t>/online-resources/tools-for-student-groups-developing-accountable-and-healthy-group-norms/)</a:t>
            </a:r>
          </a:p>
          <a:p>
            <a:pPr marL="171450" indent="-171450">
              <a:buFont typeface="Arial" panose="020B0604020202020204" pitchFamily="34" charset="0"/>
              <a:buChar char="•"/>
            </a:pPr>
            <a:r>
              <a:rPr lang="en-CA" sz="1200" b="0" i="0" kern="1200" dirty="0">
                <a:solidFill>
                  <a:schemeClr val="tx1"/>
                </a:solidFill>
                <a:effectLst/>
                <a:latin typeface="+mn-lt"/>
                <a:ea typeface="+mn-ea"/>
                <a:cs typeface="+mn-cs"/>
              </a:rPr>
              <a:t>These resources focus on building accountable group agreements that address how to call attention to harmful situations and respond when you have caused harm</a:t>
            </a:r>
          </a:p>
          <a:p>
            <a:pPr marL="171450" indent="-171450">
              <a:buFont typeface="Arial" panose="020B0604020202020204" pitchFamily="34" charset="0"/>
              <a:buChar char="•"/>
            </a:pPr>
            <a:r>
              <a:rPr lang="en-CA" sz="1200" b="0" i="0" kern="1200" dirty="0">
                <a:solidFill>
                  <a:schemeClr val="tx1"/>
                </a:solidFill>
                <a:effectLst/>
                <a:latin typeface="+mn-lt"/>
                <a:ea typeface="+mn-ea"/>
                <a:cs typeface="+mn-cs"/>
              </a:rPr>
              <a:t>Both posters are guides and require a group discussion and collaboration to determine how to adapt and make group agreements that are most appropriate and supportive to your context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b="0" i="0" dirty="0">
              <a:solidFill>
                <a:srgbClr val="2F2F2F"/>
              </a:solidFill>
              <a:effectLst/>
              <a:latin typeface="Poppins" pitchFamily="2" charset="77"/>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b="0" i="0" dirty="0">
              <a:solidFill>
                <a:srgbClr val="2F2F2F"/>
              </a:solidFill>
              <a:effectLst/>
              <a:latin typeface="Poppins" pitchFamily="2" charset="77"/>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i="0" kern="1200" dirty="0">
                <a:solidFill>
                  <a:schemeClr val="tx1"/>
                </a:solidFill>
                <a:effectLst/>
                <a:latin typeface="+mn-lt"/>
                <a:ea typeface="+mn-ea"/>
                <a:cs typeface="+mn-cs"/>
              </a:rPr>
              <a:t>Peer Support Reference Tool for Students</a:t>
            </a:r>
            <a:r>
              <a:rPr lang="en-CA" sz="1200" b="0" i="0" kern="1200" dirty="0">
                <a:solidFill>
                  <a:schemeClr val="tx1"/>
                </a:solidFill>
                <a:effectLst/>
                <a:latin typeface="+mn-lt"/>
                <a:ea typeface="+mn-ea"/>
                <a:cs typeface="+mn-cs"/>
              </a:rPr>
              <a:t> (https://</a:t>
            </a:r>
            <a:r>
              <a:rPr lang="en-CA" sz="1200" b="0" i="0" kern="1200" dirty="0" err="1">
                <a:solidFill>
                  <a:schemeClr val="tx1"/>
                </a:solidFill>
                <a:effectLst/>
                <a:latin typeface="+mn-lt"/>
                <a:ea typeface="+mn-ea"/>
                <a:cs typeface="+mn-cs"/>
              </a:rPr>
              <a:t>smho-smso.ca</a:t>
            </a:r>
            <a:r>
              <a:rPr lang="en-CA" sz="1200" b="0" i="0" kern="1200" dirty="0">
                <a:solidFill>
                  <a:schemeClr val="tx1"/>
                </a:solidFill>
                <a:effectLst/>
                <a:latin typeface="+mn-lt"/>
                <a:ea typeface="+mn-ea"/>
                <a:cs typeface="+mn-cs"/>
              </a:rPr>
              <a:t>/online-resources/peer-support-reference-tool-for-students/)</a:t>
            </a:r>
            <a:endParaRPr lang="en-CA" b="0" i="0" dirty="0">
              <a:solidFill>
                <a:srgbClr val="2F2F2F"/>
              </a:solidFill>
              <a:effectLst/>
              <a:latin typeface="Poppins" pitchFamily="2" charset="77"/>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0" i="0" u="none" strike="noStrike" kern="1200" dirty="0">
                <a:solidFill>
                  <a:schemeClr val="tx1"/>
                </a:solidFill>
                <a:effectLst/>
                <a:latin typeface="+mn-lt"/>
                <a:ea typeface="+mn-ea"/>
                <a:cs typeface="+mn-cs"/>
              </a:rPr>
              <a:t>This resource introduces peer support as a structured way for students to support one another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0" i="0" u="none" strike="noStrike" kern="1200" dirty="0">
                <a:solidFill>
                  <a:schemeClr val="tx1"/>
                </a:solidFill>
                <a:effectLst/>
                <a:latin typeface="+mn-lt"/>
                <a:ea typeface="+mn-ea"/>
                <a:cs typeface="+mn-cs"/>
              </a:rPr>
              <a:t>It also outlines key considerations for setting up a peer support program and offers tips to ensure it meets the needs of your school community.</a:t>
            </a:r>
            <a:endParaRPr lang="en-CA" b="0" i="0" dirty="0">
              <a:solidFill>
                <a:srgbClr val="2F2F2F"/>
              </a:solidFill>
              <a:effectLst/>
              <a:latin typeface="Poppins" pitchFamily="2" charset="77"/>
            </a:endParaRPr>
          </a:p>
          <a:p>
            <a:endParaRPr lang="en-US" dirty="0"/>
          </a:p>
        </p:txBody>
      </p:sp>
      <p:sp>
        <p:nvSpPr>
          <p:cNvPr id="4" name="Slide Number Placeholder 3"/>
          <p:cNvSpPr>
            <a:spLocks noGrp="1"/>
          </p:cNvSpPr>
          <p:nvPr>
            <p:ph type="sldNum" sz="quarter" idx="5"/>
          </p:nvPr>
        </p:nvSpPr>
        <p:spPr/>
        <p:txBody>
          <a:bodyPr/>
          <a:lstStyle/>
          <a:p>
            <a:fld id="{EFCDF9F0-2051-3E41-8377-E55F8DC4E01F}" type="slidenum">
              <a:rPr lang="en-US" smtClean="0"/>
              <a:t>35</a:t>
            </a:fld>
            <a:endParaRPr lang="en-US"/>
          </a:p>
        </p:txBody>
      </p:sp>
    </p:spTree>
    <p:extLst>
      <p:ext uri="{BB962C8B-B14F-4D97-AF65-F5344CB8AC3E}">
        <p14:creationId xmlns:p14="http://schemas.microsoft.com/office/powerpoint/2010/main" val="18206959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FFFFFF"/>
                </a:solidFill>
              </a:rPr>
              <a:t>The next few slides will offer more information related to the role of caring adults. This information come from the </a:t>
            </a:r>
            <a:r>
              <a:rPr lang="en-US" i="1">
                <a:solidFill>
                  <a:srgbClr val="FFFFFF"/>
                </a:solidFill>
              </a:rPr>
              <a:t>Actions of a Caring Adult in Student Engagement Initiatives Related to Mental Health</a:t>
            </a:r>
            <a:r>
              <a:rPr lang="en-US">
                <a:solidFill>
                  <a:srgbClr val="FFFFFF"/>
                </a:solidFill>
              </a:rPr>
              <a:t> resource.</a:t>
            </a:r>
          </a:p>
          <a:p>
            <a:endParaRPr lang="en-US"/>
          </a:p>
          <a:p>
            <a:endParaRPr lang="en-US">
              <a:solidFill>
                <a:srgbClr val="FFFFFF"/>
              </a:solidFill>
            </a:endParaRPr>
          </a:p>
          <a:p>
            <a:pPr algn="l">
              <a:lnSpc>
                <a:spcPct val="100000"/>
              </a:lnSpc>
            </a:pPr>
            <a:endParaRPr lang="en-US">
              <a:solidFill>
                <a:srgbClr val="FFFFFF"/>
              </a:solidFill>
              <a:ea typeface="Calibri"/>
              <a:cs typeface="Calibri"/>
            </a:endParaRPr>
          </a:p>
        </p:txBody>
      </p:sp>
      <p:sp>
        <p:nvSpPr>
          <p:cNvPr id="4" name="Slide Number Placeholder 3"/>
          <p:cNvSpPr>
            <a:spLocks noGrp="1"/>
          </p:cNvSpPr>
          <p:nvPr>
            <p:ph type="sldNum" sz="quarter" idx="5"/>
          </p:nvPr>
        </p:nvSpPr>
        <p:spPr/>
        <p:txBody>
          <a:bodyPr/>
          <a:lstStyle/>
          <a:p>
            <a:fld id="{EFCDF9F0-2051-3E41-8377-E55F8DC4E01F}" type="slidenum">
              <a:rPr lang="en-US" smtClean="0"/>
              <a:t>36</a:t>
            </a:fld>
            <a:endParaRPr lang="en-US"/>
          </a:p>
        </p:txBody>
      </p:sp>
    </p:spTree>
    <p:extLst>
      <p:ext uri="{BB962C8B-B14F-4D97-AF65-F5344CB8AC3E}">
        <p14:creationId xmlns:p14="http://schemas.microsoft.com/office/powerpoint/2010/main" val="241259199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BBBC8E-A200-CF7C-78AE-7BED791D64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2F5796-05CA-3C39-7072-B5C24DDA26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423BDA-A8E4-C259-9EF2-E2C929B8440C}"/>
              </a:ext>
            </a:extLst>
          </p:cNvPr>
          <p:cNvSpPr>
            <a:spLocks noGrp="1"/>
          </p:cNvSpPr>
          <p:nvPr>
            <p:ph type="body" idx="1"/>
          </p:nvPr>
        </p:nvSpPr>
        <p:spPr/>
        <p:txBody>
          <a:bodyPr/>
          <a:lstStyle/>
          <a:p>
            <a:r>
              <a:rPr lang="en-US" b="0"/>
              <a:t>The term "caring adult" may be new to some, as those who support student engagement are often referred to as adult allies. We have used the language of "caring adults" because students may not always label these individuals as allies, even though their actions and attitudes demonstrate a commitment to meaningful student engagement and the growth and success of students. </a:t>
            </a:r>
          </a:p>
          <a:p>
            <a:endParaRPr lang="en-US" b="0"/>
          </a:p>
          <a:p>
            <a:r>
              <a:rPr lang="en-US" b="0"/>
              <a:t>Caring adults can </a:t>
            </a:r>
            <a:r>
              <a:rPr lang="en-US"/>
              <a:t>include those working directly with students as well as those behind the scenes who support student engagement and amplify student voices within their circles and networks.</a:t>
            </a:r>
          </a:p>
        </p:txBody>
      </p:sp>
      <p:sp>
        <p:nvSpPr>
          <p:cNvPr id="4" name="Slide Number Placeholder 3">
            <a:extLst>
              <a:ext uri="{FF2B5EF4-FFF2-40B4-BE49-F238E27FC236}">
                <a16:creationId xmlns:a16="http://schemas.microsoft.com/office/drawing/2014/main" id="{186FB345-AD7F-503F-091C-6EE32D216720}"/>
              </a:ext>
            </a:extLst>
          </p:cNvPr>
          <p:cNvSpPr>
            <a:spLocks noGrp="1"/>
          </p:cNvSpPr>
          <p:nvPr>
            <p:ph type="sldNum" sz="quarter" idx="5"/>
          </p:nvPr>
        </p:nvSpPr>
        <p:spPr/>
        <p:txBody>
          <a:bodyPr/>
          <a:lstStyle/>
          <a:p>
            <a:fld id="{EFCDF9F0-2051-3E41-8377-E55F8DC4E01F}" type="slidenum">
              <a:rPr lang="en-US" smtClean="0"/>
              <a:t>37</a:t>
            </a:fld>
            <a:endParaRPr lang="en-US"/>
          </a:p>
        </p:txBody>
      </p:sp>
    </p:spTree>
    <p:extLst>
      <p:ext uri="{BB962C8B-B14F-4D97-AF65-F5344CB8AC3E}">
        <p14:creationId xmlns:p14="http://schemas.microsoft.com/office/powerpoint/2010/main" val="29325936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a:lnSpc>
                <a:spcPct val="100000"/>
              </a:lnSpc>
              <a:spcBef>
                <a:spcPts val="0"/>
              </a:spcBef>
              <a:spcAft>
                <a:spcPts val="0"/>
              </a:spcAft>
              <a:buClrTx/>
              <a:buSzTx/>
              <a:buFontTx/>
              <a:buNone/>
              <a:tabLst/>
              <a:defRPr/>
            </a:pPr>
            <a:r>
              <a:rPr lang="en-US" b="0" dirty="0"/>
              <a:t>Meaningful student engagement happens more effectively within the context of authentic relationships with students. In building trusting and reciprocal relationships, traditional roles shift. </a:t>
            </a:r>
          </a:p>
          <a:p>
            <a:pPr marL="0" marR="0" lvl="0" indent="0" algn="l" defTabSz="914400">
              <a:lnSpc>
                <a:spcPct val="100000"/>
              </a:lnSpc>
              <a:spcBef>
                <a:spcPts val="0"/>
              </a:spcBef>
              <a:spcAft>
                <a:spcPts val="0"/>
              </a:spcAft>
              <a:buClrTx/>
              <a:buSzTx/>
              <a:buFontTx/>
              <a:buNone/>
              <a:tabLst/>
              <a:defRPr/>
            </a:pPr>
            <a:endParaRPr lang="en-US" b="0" dirty="0">
              <a:solidFill>
                <a:srgbClr val="000000"/>
              </a:solidFill>
            </a:endParaRPr>
          </a:p>
          <a:p>
            <a:pPr marL="0" marR="0" lvl="0" indent="0" algn="l" defTabSz="914400">
              <a:lnSpc>
                <a:spcPct val="100000"/>
              </a:lnSpc>
              <a:spcBef>
                <a:spcPts val="0"/>
              </a:spcBef>
              <a:spcAft>
                <a:spcPts val="0"/>
              </a:spcAft>
              <a:buClrTx/>
              <a:buSzTx/>
              <a:buFontTx/>
              <a:buNone/>
              <a:tabLst/>
              <a:defRPr/>
            </a:pPr>
            <a:r>
              <a:rPr lang="en-US" b="1" dirty="0">
                <a:solidFill>
                  <a:srgbClr val="000000"/>
                </a:solidFill>
              </a:rPr>
              <a:t>Reflect on your position and share power </a:t>
            </a:r>
            <a:r>
              <a:rPr lang="en-US" b="0" dirty="0">
                <a:solidFill>
                  <a:srgbClr val="000000"/>
                </a:solidFill>
              </a:rPr>
              <a:t>to minimize imbalances between staff and students. </a:t>
            </a:r>
          </a:p>
          <a:p>
            <a:pPr marL="171450" marR="0" lvl="0" indent="-171450" algn="l" defTabSz="914400">
              <a:lnSpc>
                <a:spcPct val="100000"/>
              </a:lnSpc>
              <a:spcBef>
                <a:spcPts val="0"/>
              </a:spcBef>
              <a:spcAft>
                <a:spcPts val="0"/>
              </a:spcAft>
              <a:buClrTx/>
              <a:buSzTx/>
              <a:buFont typeface="Arial" panose="020B0604020202020204" pitchFamily="34" charset="0"/>
              <a:buChar char="•"/>
              <a:tabLst/>
              <a:defRPr/>
            </a:pPr>
            <a:r>
              <a:rPr lang="en-US" b="0" dirty="0">
                <a:solidFill>
                  <a:srgbClr val="000000"/>
                </a:solidFill>
              </a:rPr>
              <a:t>Consider your role, actions, and procedures that may reinforce power dynamics, and explore your own identity in relation to students.</a:t>
            </a:r>
          </a:p>
          <a:p>
            <a:pPr marL="171450" marR="0" lvl="0" indent="-171450" algn="l" defTabSz="914400">
              <a:lnSpc>
                <a:spcPct val="100000"/>
              </a:lnSpc>
              <a:spcBef>
                <a:spcPts val="0"/>
              </a:spcBef>
              <a:spcAft>
                <a:spcPts val="0"/>
              </a:spcAft>
              <a:buClrTx/>
              <a:buSzTx/>
              <a:buFont typeface="Arial" panose="020B0604020202020204" pitchFamily="34" charset="0"/>
              <a:buChar char="•"/>
              <a:tabLst/>
              <a:defRPr/>
            </a:pPr>
            <a:r>
              <a:rPr lang="en-US" b="0" dirty="0">
                <a:solidFill>
                  <a:srgbClr val="000000"/>
                </a:solidFill>
              </a:rPr>
              <a:t>Recognize the strengths, talents, and abilities of both staff and students to foster collaboration and mutual learning. Be an agent of change by promoting student engagement in programming and planning, drawing on your own experiences as a young person.</a:t>
            </a:r>
            <a:endParaRPr lang="en-US" b="0" dirty="0">
              <a:solidFill>
                <a:schemeClr val="tx1"/>
              </a:solidFill>
            </a:endParaRPr>
          </a:p>
          <a:p>
            <a:pPr marL="171450" marR="0" lvl="0" indent="-171450" algn="l" defTabSz="914400">
              <a:lnSpc>
                <a:spcPct val="100000"/>
              </a:lnSpc>
              <a:spcBef>
                <a:spcPts val="0"/>
              </a:spcBef>
              <a:spcAft>
                <a:spcPts val="0"/>
              </a:spcAft>
              <a:buClrTx/>
              <a:buSzTx/>
              <a:buFont typeface="Arial" panose="020B0604020202020204" pitchFamily="34" charset="0"/>
              <a:buChar char="•"/>
              <a:tabLst/>
              <a:defRPr/>
            </a:pPr>
            <a:r>
              <a:rPr lang="en-US" b="0" dirty="0">
                <a:solidFill>
                  <a:srgbClr val="000000"/>
                </a:solidFill>
              </a:rPr>
              <a:t>Practice cultural humility by educating yourself about diverse intersectional identities. Seek information responsibly and utilize cultural humility and anti-oppression training to build equitable spaces. </a:t>
            </a:r>
          </a:p>
          <a:p>
            <a:pPr marL="171450" marR="0" lvl="0" indent="-171450" algn="l" defTabSz="914400">
              <a:lnSpc>
                <a:spcPct val="100000"/>
              </a:lnSpc>
              <a:spcBef>
                <a:spcPts val="0"/>
              </a:spcBef>
              <a:spcAft>
                <a:spcPts val="0"/>
              </a:spcAft>
              <a:buClrTx/>
              <a:buSzTx/>
              <a:buFont typeface="Arial" panose="020B0604020202020204" pitchFamily="34" charset="0"/>
              <a:buChar char="•"/>
              <a:tabLst/>
              <a:defRPr/>
            </a:pPr>
            <a:r>
              <a:rPr lang="en-US" b="0" dirty="0">
                <a:solidFill>
                  <a:srgbClr val="000000"/>
                </a:solidFill>
              </a:rPr>
              <a:t>Consult professionals, community leaders, and students for their insights. </a:t>
            </a:r>
          </a:p>
          <a:p>
            <a:pPr marL="171450" marR="0" lvl="0" indent="-171450" algn="l" defTabSz="914400">
              <a:lnSpc>
                <a:spcPct val="100000"/>
              </a:lnSpc>
              <a:spcBef>
                <a:spcPts val="0"/>
              </a:spcBef>
              <a:spcAft>
                <a:spcPts val="0"/>
              </a:spcAft>
              <a:buClrTx/>
              <a:buSzTx/>
              <a:buFont typeface="Arial" panose="020B0604020202020204" pitchFamily="34" charset="0"/>
              <a:buChar char="•"/>
              <a:tabLst/>
              <a:defRPr/>
            </a:pPr>
            <a:endParaRPr lang="en-US" b="0" dirty="0">
              <a:solidFill>
                <a:srgbClr val="000000"/>
              </a:solidFill>
            </a:endParaRPr>
          </a:p>
          <a:p>
            <a:pPr marL="0" marR="0" lvl="0" indent="0" algn="l" defTabSz="914400">
              <a:lnSpc>
                <a:spcPct val="100000"/>
              </a:lnSpc>
              <a:spcBef>
                <a:spcPts val="0"/>
              </a:spcBef>
              <a:spcAft>
                <a:spcPts val="0"/>
              </a:spcAft>
              <a:buClrTx/>
              <a:buSzTx/>
              <a:buFont typeface="Arial" panose="020B0604020202020204" pitchFamily="34" charset="0"/>
              <a:buNone/>
              <a:tabLst/>
              <a:defRPr/>
            </a:pPr>
            <a:r>
              <a:rPr lang="en-US" b="1" dirty="0">
                <a:solidFill>
                  <a:srgbClr val="000000"/>
                </a:solidFill>
              </a:rPr>
              <a:t>Reflect critically </a:t>
            </a:r>
            <a:r>
              <a:rPr lang="en-US" b="0" dirty="0">
                <a:solidFill>
                  <a:srgbClr val="000000"/>
                </a:solidFill>
              </a:rPr>
              <a:t>on your own identities and how they may influence your interactions with students and the work you do. The Cultural Humility Self-Reflection Tool (pictured on the slide) can serve as a helpful starting point for this reflection.</a:t>
            </a:r>
            <a:endParaRPr lang="en-US" b="0" dirty="0">
              <a:solidFill>
                <a:srgbClr val="000000"/>
              </a:solidFill>
              <a:cs typeface="Calibri"/>
            </a:endParaRPr>
          </a:p>
          <a:p>
            <a:pPr marL="171450" indent="-171450">
              <a:buFont typeface="Arial" panose="020B0604020202020204" pitchFamily="34" charset="0"/>
              <a:buChar char="•"/>
            </a:pPr>
            <a:endParaRPr lang="en-US" b="0" dirty="0">
              <a:solidFill>
                <a:srgbClr val="000000"/>
              </a:solidFill>
            </a:endParaRPr>
          </a:p>
          <a:p>
            <a:pPr marL="0" indent="0">
              <a:buFont typeface="Arial" panose="020B0604020202020204" pitchFamily="34" charset="0"/>
              <a:buNone/>
            </a:pPr>
            <a:r>
              <a:rPr lang="en-US" b="1" dirty="0">
                <a:solidFill>
                  <a:srgbClr val="000000"/>
                </a:solidFill>
              </a:rPr>
              <a:t>Create supportive and inclusive spaces </a:t>
            </a:r>
            <a:r>
              <a:rPr lang="en-US" b="0" dirty="0">
                <a:solidFill>
                  <a:srgbClr val="000000"/>
                </a:solidFill>
              </a:rPr>
              <a:t>by considering both physical and social environments. </a:t>
            </a:r>
          </a:p>
          <a:p>
            <a:pPr marL="171450" lvl="0" indent="-171450">
              <a:buFont typeface="Arial" panose="020B0604020202020204" pitchFamily="34" charset="0"/>
              <a:buChar char="•"/>
            </a:pPr>
            <a:r>
              <a:rPr lang="en-US" b="0" dirty="0">
                <a:solidFill>
                  <a:srgbClr val="000000"/>
                </a:solidFill>
              </a:rPr>
              <a:t>Ensure that physical spaces are accessible and adaptable, while virtual platforms accommodate all students. </a:t>
            </a:r>
          </a:p>
          <a:p>
            <a:pPr marL="171450" lvl="0" indent="-171450">
              <a:buFont typeface="Arial" panose="020B0604020202020204" pitchFamily="34" charset="0"/>
              <a:buChar char="•"/>
            </a:pPr>
            <a:r>
              <a:rPr lang="en-US" b="0" dirty="0">
                <a:solidFill>
                  <a:srgbClr val="000000"/>
                </a:solidFill>
              </a:rPr>
              <a:t>Foster a psychologically safe social environment by involving students in developing group agreements and expectations.</a:t>
            </a:r>
            <a:endParaRPr lang="en-US" b="0" dirty="0"/>
          </a:p>
          <a:p>
            <a:pPr marL="171450" indent="-171450">
              <a:buFont typeface="Arial" panose="020B0604020202020204" pitchFamily="34" charset="0"/>
              <a:buChar char="•"/>
            </a:pPr>
            <a:endParaRPr lang="en-US" b="0" dirty="0">
              <a:solidFill>
                <a:srgbClr val="000000"/>
              </a:solidFill>
            </a:endParaRPr>
          </a:p>
          <a:p>
            <a:pPr marL="0" indent="0">
              <a:buFont typeface="Arial" panose="020B0604020202020204" pitchFamily="34" charset="0"/>
              <a:buNone/>
            </a:pPr>
            <a:r>
              <a:rPr lang="en-US" b="1" dirty="0">
                <a:solidFill>
                  <a:srgbClr val="000000"/>
                </a:solidFill>
              </a:rPr>
              <a:t>Promote open communication </a:t>
            </a:r>
            <a:r>
              <a:rPr lang="en-US" b="0" dirty="0">
                <a:solidFill>
                  <a:srgbClr val="000000"/>
                </a:solidFill>
              </a:rPr>
              <a:t>by creating transparent materials tailored to students' developmental levels. </a:t>
            </a:r>
          </a:p>
          <a:p>
            <a:pPr marL="171450" lvl="0" indent="-171450">
              <a:buFont typeface="Arial" panose="020B0604020202020204" pitchFamily="34" charset="0"/>
              <a:buChar char="•"/>
            </a:pPr>
            <a:r>
              <a:rPr lang="en-US" b="0" dirty="0">
                <a:solidFill>
                  <a:srgbClr val="000000"/>
                </a:solidFill>
              </a:rPr>
              <a:t>Provide orientation and basic mental health literacy, guiding students toward evidence-based information. </a:t>
            </a:r>
          </a:p>
          <a:p>
            <a:pPr marL="171450" lvl="0" indent="-171450">
              <a:buFont typeface="Arial" panose="020B0604020202020204" pitchFamily="34" charset="0"/>
              <a:buChar char="•"/>
            </a:pPr>
            <a:r>
              <a:rPr lang="en-US" b="0" dirty="0">
                <a:solidFill>
                  <a:srgbClr val="000000"/>
                </a:solidFill>
              </a:rPr>
              <a:t>Be transparent about the limitations of school and board initiatives and encourage feedback to demonstrate that student contributions are valued.</a:t>
            </a:r>
            <a:endParaRPr lang="en-US" b="0" dirty="0">
              <a:solidFill>
                <a:schemeClr val="tx1"/>
              </a:solidFill>
            </a:endParaRPr>
          </a:p>
          <a:p>
            <a:pPr marL="171450" lvl="0" indent="-171450">
              <a:buFont typeface="Arial" panose="020B0604020202020204" pitchFamily="34" charset="0"/>
              <a:buChar char="•"/>
            </a:pPr>
            <a:endParaRPr lang="en-US" b="0" dirty="0">
              <a:solidFill>
                <a:schemeClr val="tx1"/>
              </a:solidFill>
            </a:endParaRPr>
          </a:p>
          <a:p>
            <a:pPr marL="0" lvl="0" indent="0">
              <a:buFont typeface="Arial" panose="020B0604020202020204" pitchFamily="34" charset="0"/>
              <a:buNone/>
            </a:pPr>
            <a:r>
              <a:rPr lang="en-US" b="1" dirty="0">
                <a:solidFill>
                  <a:srgbClr val="000000"/>
                </a:solidFill>
              </a:rPr>
              <a:t>Consider your role</a:t>
            </a:r>
            <a:r>
              <a:rPr lang="en-US" b="0" dirty="0">
                <a:solidFill>
                  <a:srgbClr val="000000"/>
                </a:solidFill>
              </a:rPr>
              <a:t> in a student’s mental health support network. </a:t>
            </a:r>
          </a:p>
          <a:p>
            <a:pPr marL="171450" lvl="0" indent="-171450">
              <a:buFont typeface="Arial" panose="020B0604020202020204" pitchFamily="34" charset="0"/>
              <a:buChar char="•"/>
            </a:pPr>
            <a:r>
              <a:rPr lang="en-US" b="0" dirty="0">
                <a:solidFill>
                  <a:srgbClr val="000000"/>
                </a:solidFill>
              </a:rPr>
              <a:t>Familiarize yourself with pathways for mental health and cultural/faith-based support, while maintaining professional boundaries and following school or board processes for accessing mental health resources.</a:t>
            </a:r>
          </a:p>
          <a:p>
            <a:pPr marL="171450" lvl="0" indent="-171450">
              <a:buFont typeface="Arial" panose="020B0604020202020204" pitchFamily="34" charset="0"/>
              <a:buChar char="•"/>
            </a:pPr>
            <a:endParaRPr lang="en-US" b="0" dirty="0">
              <a:solidFill>
                <a:srgbClr val="000000"/>
              </a:solidFill>
            </a:endParaRPr>
          </a:p>
          <a:p>
            <a:pPr marL="171450" lvl="0" indent="-171450">
              <a:buFont typeface="Arial" panose="020B0604020202020204" pitchFamily="34" charset="0"/>
              <a:buChar char="•"/>
            </a:pPr>
            <a:endParaRPr lang="en-US" b="0" dirty="0">
              <a:solidFill>
                <a:srgbClr val="000000"/>
              </a:solidFill>
            </a:endParaRPr>
          </a:p>
          <a:p>
            <a:pPr marL="171450" lvl="0" indent="-171450">
              <a:buFont typeface="Arial" panose="020B0604020202020204" pitchFamily="34" charset="0"/>
              <a:buChar char="•"/>
            </a:pPr>
            <a:endParaRPr lang="en-US" b="0" dirty="0">
              <a:solidFill>
                <a:srgbClr val="000000"/>
              </a:solidFill>
            </a:endParaRPr>
          </a:p>
          <a:p>
            <a:pPr marL="0" lvl="0" indent="0">
              <a:buFont typeface="Arial" panose="020B0604020202020204" pitchFamily="34" charset="0"/>
              <a:buNone/>
            </a:pPr>
            <a:r>
              <a:rPr lang="en-US" b="1" dirty="0">
                <a:solidFill>
                  <a:srgbClr val="0070C0"/>
                </a:solidFill>
              </a:rPr>
              <a:t>🧩 </a:t>
            </a:r>
            <a:r>
              <a:rPr lang="en-US" b="1" dirty="0">
                <a:solidFill>
                  <a:srgbClr val="000000"/>
                </a:solidFill>
              </a:rPr>
              <a:t>Related resources: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1" i="0" dirty="0">
                <a:solidFill>
                  <a:srgbClr val="2F2F2F"/>
                </a:solidFill>
                <a:effectLst/>
                <a:latin typeface="Poppins"/>
                <a:cs typeface="Poppins"/>
              </a:rPr>
              <a:t>Cultural Humility Self-Reflection Tool for School Staff </a:t>
            </a:r>
            <a:r>
              <a:rPr lang="en-CA" b="0" i="0" dirty="0">
                <a:solidFill>
                  <a:srgbClr val="2F2F2F"/>
                </a:solidFill>
                <a:effectLst/>
                <a:latin typeface="Poppins"/>
                <a:cs typeface="Poppins"/>
              </a:rPr>
              <a:t>(https://smho-smso.ca/online-resources/cultural-humility-self-reflection-tool-for-school-staff/)</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1" i="0" dirty="0">
                <a:solidFill>
                  <a:srgbClr val="2F2F2F"/>
                </a:solidFill>
                <a:effectLst/>
                <a:latin typeface="Poppins"/>
                <a:cs typeface="Poppins"/>
              </a:rPr>
              <a:t>Cultural Humility Self-Reflection Tool for School Mental Health Professionals </a:t>
            </a:r>
            <a:r>
              <a:rPr lang="en-CA" b="0" i="0" dirty="0">
                <a:solidFill>
                  <a:srgbClr val="2F2F2F"/>
                </a:solidFill>
                <a:effectLst/>
                <a:latin typeface="Poppins"/>
                <a:cs typeface="Poppins"/>
              </a:rPr>
              <a:t>(https://smho-smso.ca/online-resources/cultural-humility-self-reflection-tool-for-school-mental-health-professionals/)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1" i="0" dirty="0">
                <a:solidFill>
                  <a:srgbClr val="2F2F2F"/>
                </a:solidFill>
                <a:effectLst/>
                <a:latin typeface="Poppins"/>
                <a:cs typeface="Poppins"/>
              </a:rPr>
              <a:t>Tools for Student Groups: Developing Accountable and Healthy Group Agreements</a:t>
            </a:r>
            <a:r>
              <a:rPr lang="en-CA" b="0" i="0" dirty="0">
                <a:solidFill>
                  <a:srgbClr val="2F2F2F"/>
                </a:solidFill>
                <a:effectLst/>
                <a:latin typeface="Poppins"/>
                <a:cs typeface="Poppins"/>
              </a:rPr>
              <a:t> (https://smho-smso.ca/online-resources/tools-for-student-groups-developing-accountable-and-healthy-group-norms/)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1" i="0" dirty="0">
                <a:solidFill>
                  <a:srgbClr val="2F2F2F"/>
                </a:solidFill>
                <a:effectLst/>
                <a:latin typeface="Poppins"/>
                <a:cs typeface="Poppins"/>
              </a:rPr>
              <a:t>How to Foster and Maintain Supportive Spaces for Black Youth </a:t>
            </a:r>
            <a:r>
              <a:rPr lang="en-CA" b="0" i="0" dirty="0">
                <a:solidFill>
                  <a:srgbClr val="2F2F2F"/>
                </a:solidFill>
                <a:effectLst/>
                <a:latin typeface="Poppins"/>
                <a:cs typeface="Poppins"/>
              </a:rPr>
              <a:t>(https://smho-smso.ca/online-resources/tip-sheet-how-to-foster-and-maintain-supportive-spaces-for-black-youth/)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1" i="0" dirty="0">
                <a:solidFill>
                  <a:srgbClr val="2F2F2F"/>
                </a:solidFill>
                <a:effectLst/>
                <a:latin typeface="Poppins"/>
                <a:cs typeface="Poppins"/>
              </a:rPr>
              <a:t>Circle of Support and System Pathways – Flowchart, Planner and Desk Reference </a:t>
            </a:r>
            <a:r>
              <a:rPr lang="en-CA" b="0" i="0" dirty="0">
                <a:solidFill>
                  <a:srgbClr val="2F2F2F"/>
                </a:solidFill>
                <a:effectLst/>
                <a:latin typeface="Poppins"/>
                <a:cs typeface="Poppins"/>
              </a:rPr>
              <a:t>(https://smho-smso.ca/online-resources/circle-of-support-and-system-pathways-flowchart-planner-and-desk-reference/)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1" i="0" dirty="0">
                <a:solidFill>
                  <a:srgbClr val="2F2F2F"/>
                </a:solidFill>
                <a:effectLst/>
                <a:latin typeface="Poppins"/>
                <a:cs typeface="Poppins"/>
              </a:rPr>
              <a:t>ONE-CALL Desk Reference </a:t>
            </a:r>
            <a:r>
              <a:rPr lang="en-CA" b="0" i="0" dirty="0">
                <a:solidFill>
                  <a:srgbClr val="2F2F2F"/>
                </a:solidFill>
                <a:effectLst/>
                <a:latin typeface="Poppins"/>
                <a:cs typeface="Poppins"/>
              </a:rPr>
              <a:t>(https://smho-smso.ca/online-resources/one-call-desk-reference/)</a:t>
            </a:r>
            <a:endParaRPr lang="en-CA" b="1" i="0" dirty="0">
              <a:solidFill>
                <a:srgbClr val="2F2F2F"/>
              </a:solidFill>
              <a:effectLst/>
              <a:latin typeface="Poppins"/>
              <a:cs typeface="Poppin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1" i="0" dirty="0">
                <a:solidFill>
                  <a:srgbClr val="2F2F2F"/>
                </a:solidFill>
                <a:effectLst/>
                <a:latin typeface="Poppins"/>
                <a:cs typeface="Poppins"/>
              </a:rPr>
              <a:t>Prepare; Prevent; Respond: Suicide Prevention/Life Promotion Literacy for School Staff Quick Reference Guide for School Staff </a:t>
            </a:r>
            <a:r>
              <a:rPr lang="en-CA" b="0" i="0" dirty="0">
                <a:solidFill>
                  <a:srgbClr val="2F2F2F"/>
                </a:solidFill>
                <a:effectLst/>
                <a:latin typeface="Poppins"/>
                <a:cs typeface="Poppins"/>
              </a:rPr>
              <a:t>(https://smho-smso.ca/online-resources/prepare-prevent-respond-suicide-prevention-life-promotion-literacy-for-school-staff-quick-reference-guide-for-school-staff/)</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i="0" dirty="0">
              <a:solidFill>
                <a:srgbClr val="0F0F0F"/>
              </a:solidFill>
              <a:effectLst/>
              <a:latin typeface="Söhne"/>
              <a:ea typeface="Calibri" panose="020F0502020204030204"/>
              <a:cs typeface="Calibri" panose="020F0502020204030204"/>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b="0" i="0" dirty="0">
              <a:solidFill>
                <a:srgbClr val="0F0F0F"/>
              </a:solidFill>
              <a:effectLst/>
              <a:latin typeface="Söhne"/>
              <a:ea typeface="Calibri" panose="020F0502020204030204"/>
              <a:cs typeface="Calibri" panose="020F0502020204030204"/>
            </a:endParaRPr>
          </a:p>
          <a:p>
            <a:pPr lvl="0"/>
            <a:endParaRPr lang="en-CA" dirty="0">
              <a:solidFill>
                <a:srgbClr val="0F0F0F"/>
              </a:solidFill>
              <a:latin typeface="Söhne"/>
              <a:ea typeface="Calibri" panose="020F0502020204030204"/>
              <a:cs typeface="Calibri" panose="020F0502020204030204"/>
            </a:endParaRPr>
          </a:p>
          <a:p>
            <a:pPr lvl="0"/>
            <a:endParaRPr lang="en-US" b="0" dirty="0">
              <a:solidFill>
                <a:srgbClr val="000000"/>
              </a:solidFill>
              <a:latin typeface="Calibri" panose="020F0502020204030204"/>
              <a:ea typeface="Calibri"/>
              <a:cs typeface="Calibri"/>
            </a:endParaRPr>
          </a:p>
        </p:txBody>
      </p:sp>
      <p:sp>
        <p:nvSpPr>
          <p:cNvPr id="4" name="Slide Number Placeholder 3"/>
          <p:cNvSpPr>
            <a:spLocks noGrp="1"/>
          </p:cNvSpPr>
          <p:nvPr>
            <p:ph type="sldNum" sz="quarter" idx="5"/>
          </p:nvPr>
        </p:nvSpPr>
        <p:spPr/>
        <p:txBody>
          <a:bodyPr/>
          <a:lstStyle/>
          <a:p>
            <a:fld id="{EFCDF9F0-2051-3E41-8377-E55F8DC4E01F}" type="slidenum">
              <a:rPr lang="en-US" smtClean="0"/>
              <a:t>38</a:t>
            </a:fld>
            <a:endParaRPr lang="en-US"/>
          </a:p>
        </p:txBody>
      </p:sp>
    </p:spTree>
    <p:extLst>
      <p:ext uri="{BB962C8B-B14F-4D97-AF65-F5344CB8AC3E}">
        <p14:creationId xmlns:p14="http://schemas.microsoft.com/office/powerpoint/2010/main" val="39909855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b="1" i="0" dirty="0">
                <a:solidFill>
                  <a:srgbClr val="2F2F2F"/>
                </a:solidFill>
                <a:effectLst/>
                <a:latin typeface="Poppins" pitchFamily="2" charset="77"/>
              </a:rPr>
              <a:t>Cultural Humility Self-Reflection Tool for School Staff </a:t>
            </a:r>
            <a:r>
              <a:rPr lang="en-CA" b="0" i="0" dirty="0">
                <a:solidFill>
                  <a:srgbClr val="2F2F2F"/>
                </a:solidFill>
                <a:effectLst/>
                <a:latin typeface="Poppins" pitchFamily="2" charset="77"/>
              </a:rPr>
              <a:t>(https://</a:t>
            </a:r>
            <a:r>
              <a:rPr lang="en-CA" b="0" i="0" dirty="0" err="1">
                <a:solidFill>
                  <a:srgbClr val="2F2F2F"/>
                </a:solidFill>
                <a:effectLst/>
                <a:latin typeface="Poppins" pitchFamily="2" charset="77"/>
              </a:rPr>
              <a:t>smho-smso.ca</a:t>
            </a:r>
            <a:r>
              <a:rPr lang="en-CA" b="0" i="0" dirty="0">
                <a:solidFill>
                  <a:srgbClr val="2F2F2F"/>
                </a:solidFill>
                <a:effectLst/>
                <a:latin typeface="Poppins" pitchFamily="2" charset="77"/>
              </a:rPr>
              <a:t>/online-resources/cultural-humility-self-reflection-tool-for-school-staff/)</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0" i="0" dirty="0">
                <a:solidFill>
                  <a:srgbClr val="2F2F2F"/>
                </a:solidFill>
                <a:effectLst/>
                <a:latin typeface="Poppins" pitchFamily="2" charset="77"/>
              </a:rPr>
              <a:t>Designed for school staff to explore and reflect on their own cultural humility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0" i="0" dirty="0">
                <a:solidFill>
                  <a:srgbClr val="2F2F2F"/>
                </a:solidFill>
                <a:effectLst/>
                <a:latin typeface="Poppins" pitchFamily="2" charset="77"/>
              </a:rPr>
              <a:t>Encourages reflection on skills, knowledge, and self-awareness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0" i="0" dirty="0">
                <a:solidFill>
                  <a:srgbClr val="2F2F2F"/>
                </a:solidFill>
                <a:effectLst/>
                <a:latin typeface="Poppins" pitchFamily="2" charset="77"/>
              </a:rPr>
              <a:t>Also available for School Mental Health Professionals (https://</a:t>
            </a:r>
            <a:r>
              <a:rPr lang="en-CA" b="0" i="0" dirty="0" err="1">
                <a:solidFill>
                  <a:srgbClr val="2F2F2F"/>
                </a:solidFill>
                <a:effectLst/>
                <a:latin typeface="Poppins" pitchFamily="2" charset="77"/>
              </a:rPr>
              <a:t>smho-smso.ca</a:t>
            </a:r>
            <a:r>
              <a:rPr lang="en-CA" b="0" i="0" dirty="0">
                <a:solidFill>
                  <a:srgbClr val="2F2F2F"/>
                </a:solidFill>
                <a:effectLst/>
                <a:latin typeface="Poppins" pitchFamily="2" charset="77"/>
              </a:rPr>
              <a:t>/online-resources/cultural-humility-self-reflection-tool-for-school-mental-health-professionals/)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b="1" i="0" dirty="0">
              <a:solidFill>
                <a:srgbClr val="2F2F2F"/>
              </a:solidFill>
              <a:effectLst/>
              <a:latin typeface="Poppins" pitchFamily="2"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b="1" i="0" dirty="0">
                <a:solidFill>
                  <a:srgbClr val="2F2F2F"/>
                </a:solidFill>
                <a:effectLst/>
                <a:latin typeface="Poppins" pitchFamily="2" charset="77"/>
              </a:rPr>
              <a:t>How to Foster and Maintain Supportive Spaces for Black Youth </a:t>
            </a:r>
            <a:r>
              <a:rPr lang="en-CA" b="0" i="0" dirty="0">
                <a:solidFill>
                  <a:srgbClr val="2F2F2F"/>
                </a:solidFill>
                <a:effectLst/>
                <a:latin typeface="Poppins" pitchFamily="2" charset="77"/>
              </a:rPr>
              <a:t>(https://</a:t>
            </a:r>
            <a:r>
              <a:rPr lang="en-CA" b="0" i="0" dirty="0" err="1">
                <a:solidFill>
                  <a:srgbClr val="2F2F2F"/>
                </a:solidFill>
                <a:effectLst/>
                <a:latin typeface="Poppins" pitchFamily="2" charset="77"/>
              </a:rPr>
              <a:t>smho-smso.ca</a:t>
            </a:r>
            <a:r>
              <a:rPr lang="en-CA" b="0" i="0" dirty="0">
                <a:solidFill>
                  <a:srgbClr val="2F2F2F"/>
                </a:solidFill>
                <a:effectLst/>
                <a:latin typeface="Poppins" pitchFamily="2" charset="77"/>
              </a:rPr>
              <a:t>/online-resources/tip-sheet-how-to-foster-and-maintain-supportive-spaces-for-black-youth/)</a:t>
            </a:r>
          </a:p>
          <a:p>
            <a:pPr marL="171450" indent="-171450">
              <a:buFont typeface="Arial" panose="020B0604020202020204" pitchFamily="34" charset="0"/>
              <a:buChar char="•"/>
            </a:pPr>
            <a:r>
              <a:rPr lang="en-CA" sz="1200" b="0" i="0" kern="1200" dirty="0">
                <a:solidFill>
                  <a:schemeClr val="tx1"/>
                </a:solidFill>
                <a:effectLst/>
                <a:latin typeface="+mn-lt"/>
                <a:ea typeface="+mn-ea"/>
                <a:cs typeface="+mn-cs"/>
              </a:rPr>
              <a:t>Being in a supportive space is crucial for developing a sense of comfort and well-being for Black youth</a:t>
            </a:r>
          </a:p>
          <a:p>
            <a:pPr marL="171450" indent="-171450">
              <a:buFont typeface="Arial" panose="020B0604020202020204" pitchFamily="34" charset="0"/>
              <a:buChar char="•"/>
            </a:pPr>
            <a:r>
              <a:rPr lang="en-CA" sz="1200" b="0" i="0" kern="1200" dirty="0">
                <a:solidFill>
                  <a:schemeClr val="tx1"/>
                </a:solidFill>
                <a:effectLst/>
                <a:latin typeface="+mn-lt"/>
                <a:ea typeface="+mn-ea"/>
                <a:cs typeface="+mn-cs"/>
              </a:rPr>
              <a:t>This tip sheet provides tips on fostering and maintaining supportive spaces enabling Black youth to flourish</a:t>
            </a:r>
          </a:p>
          <a:p>
            <a:pPr marL="171450" indent="-171450">
              <a:buFont typeface="Arial" panose="020B0604020202020204" pitchFamily="34" charset="0"/>
              <a:buChar char="•"/>
            </a:pPr>
            <a:endParaRPr lang="en-CA" sz="1200" b="0" i="0" kern="1200" dirty="0">
              <a:solidFill>
                <a:schemeClr val="tx1"/>
              </a:solidFill>
              <a:effectLst/>
              <a:latin typeface="+mn-lt"/>
              <a:ea typeface="+mn-ea"/>
              <a:cs typeface="+mn-cs"/>
            </a:endParaRPr>
          </a:p>
          <a:p>
            <a:pPr marL="0" indent="0">
              <a:buFont typeface="Arial" panose="020B0604020202020204" pitchFamily="34" charset="0"/>
              <a:buNone/>
            </a:pPr>
            <a:r>
              <a:rPr lang="en-CA" sz="2400" b="1" i="0" dirty="0">
                <a:solidFill>
                  <a:srgbClr val="2F2F2F"/>
                </a:solidFill>
                <a:effectLst/>
                <a:latin typeface="Poppins" pitchFamily="2" charset="77"/>
              </a:rPr>
              <a:t>Circle of Support and System Pathways – Flowchart, Planner and Desk Reference </a:t>
            </a:r>
            <a:r>
              <a:rPr lang="en-CA" sz="2400" b="0" i="0" dirty="0">
                <a:solidFill>
                  <a:srgbClr val="2F2F2F"/>
                </a:solidFill>
                <a:effectLst/>
                <a:latin typeface="Poppins" pitchFamily="2" charset="77"/>
              </a:rPr>
              <a:t>(https://</a:t>
            </a:r>
            <a:r>
              <a:rPr lang="en-CA" sz="2400" b="0" i="0" dirty="0" err="1">
                <a:solidFill>
                  <a:srgbClr val="2F2F2F"/>
                </a:solidFill>
                <a:effectLst/>
                <a:latin typeface="Poppins" pitchFamily="2" charset="77"/>
              </a:rPr>
              <a:t>smho-smso.ca</a:t>
            </a:r>
            <a:r>
              <a:rPr lang="en-CA" sz="2400" b="0" i="0" dirty="0">
                <a:solidFill>
                  <a:srgbClr val="2F2F2F"/>
                </a:solidFill>
                <a:effectLst/>
                <a:latin typeface="Poppins" pitchFamily="2" charset="77"/>
              </a:rPr>
              <a:t>/online-resources/circle-of-support-and-system-pathways-flowchart-planner-and-desk-reference/)</a:t>
            </a:r>
          </a:p>
          <a:p>
            <a:pPr marL="171450" indent="-171450">
              <a:buFont typeface="Arial" panose="020B0604020202020204" pitchFamily="34" charset="0"/>
              <a:buChar char="•"/>
            </a:pPr>
            <a:r>
              <a:rPr lang="en-CA" sz="1200" b="0" i="0" kern="1200" dirty="0">
                <a:solidFill>
                  <a:schemeClr val="tx1"/>
                </a:solidFill>
                <a:effectLst/>
                <a:latin typeface="+mn-lt"/>
                <a:ea typeface="+mn-ea"/>
                <a:cs typeface="+mn-cs"/>
              </a:rPr>
              <a:t>The decision-tree template, Circle of Support and System Pathways Flowchart, is designed as a guide for staff when they are concerned about a student and wondering if additional mental health support etc.)</a:t>
            </a:r>
            <a:r>
              <a:rPr lang="en-CA" sz="2400" b="0" i="0" kern="1200" dirty="0">
                <a:solidFill>
                  <a:schemeClr val="tx1"/>
                </a:solidFill>
                <a:effectLst/>
                <a:latin typeface="+mn-lt"/>
                <a:ea typeface="+mn-ea"/>
                <a:cs typeface="+mn-cs"/>
              </a:rPr>
              <a:t> might be required</a:t>
            </a:r>
          </a:p>
          <a:p>
            <a:pPr marL="171450" indent="-171450">
              <a:buFont typeface="Arial" panose="020B0604020202020204" pitchFamily="34" charset="0"/>
              <a:buChar char="•"/>
            </a:pPr>
            <a:r>
              <a:rPr lang="en-CA" sz="2400" b="0" i="0" kern="1200" dirty="0">
                <a:solidFill>
                  <a:schemeClr val="tx1"/>
                </a:solidFill>
                <a:effectLst/>
                <a:latin typeface="+mn-lt"/>
                <a:ea typeface="+mn-ea"/>
                <a:cs typeface="+mn-cs"/>
              </a:rPr>
              <a:t>Working with your mental health leader, the text boxes in the worksheet may be populated to include local or specific board information (e.g. suicide protocol, community protocols, internal forms, processes </a:t>
            </a:r>
            <a:endParaRPr lang="en-US" sz="2400" kern="1200" dirty="0">
              <a:solidFill>
                <a:schemeClr val="tx1"/>
              </a:solidFill>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EFCDF9F0-2051-3E41-8377-E55F8DC4E01F}" type="slidenum">
              <a:rPr lang="en-US" smtClean="0"/>
              <a:t>39</a:t>
            </a:fld>
            <a:endParaRPr lang="en-US"/>
          </a:p>
        </p:txBody>
      </p:sp>
    </p:spTree>
    <p:extLst>
      <p:ext uri="{BB962C8B-B14F-4D97-AF65-F5344CB8AC3E}">
        <p14:creationId xmlns:p14="http://schemas.microsoft.com/office/powerpoint/2010/main" val="316486602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Notes: </a:t>
            </a: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Invite participants to reflect individually for a few minutes then discuss in pairs or small groups. </a:t>
            </a: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Create space for both successes and tensions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Consider using anonymous sticky notes or digital tools (e.g., Padlet, </a:t>
            </a:r>
            <a:r>
              <a:rPr lang="en-US" sz="1200" kern="1200" dirty="0" err="1">
                <a:solidFill>
                  <a:schemeClr val="tx1"/>
                </a:solidFill>
                <a:effectLst/>
                <a:latin typeface="+mn-lt"/>
                <a:ea typeface="+mn-ea"/>
                <a:cs typeface="+mn-cs"/>
              </a:rPr>
              <a:t>Mentimeter</a:t>
            </a:r>
            <a:r>
              <a:rPr lang="en-US" sz="1200" kern="1200" dirty="0">
                <a:solidFill>
                  <a:schemeClr val="tx1"/>
                </a:solidFill>
                <a:effectLst/>
                <a:latin typeface="+mn-lt"/>
                <a:ea typeface="+mn-ea"/>
                <a:cs typeface="+mn-cs"/>
              </a:rPr>
              <a:t>) if participants are hesitant to share.</a:t>
            </a:r>
            <a:endParaRPr lang="en-CA"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 </a:t>
            </a:r>
            <a:r>
              <a:rPr lang="en-US" b="0" dirty="0"/>
              <a:t>-----</a:t>
            </a:r>
          </a:p>
          <a:p>
            <a:endParaRPr lang="en-US" dirty="0"/>
          </a:p>
        </p:txBody>
      </p:sp>
      <p:sp>
        <p:nvSpPr>
          <p:cNvPr id="4" name="Slide Number Placeholder 3"/>
          <p:cNvSpPr>
            <a:spLocks noGrp="1"/>
          </p:cNvSpPr>
          <p:nvPr>
            <p:ph type="sldNum" sz="quarter" idx="5"/>
          </p:nvPr>
        </p:nvSpPr>
        <p:spPr/>
        <p:txBody>
          <a:bodyPr/>
          <a:lstStyle/>
          <a:p>
            <a:fld id="{EFCDF9F0-2051-3E41-8377-E55F8DC4E01F}" type="slidenum">
              <a:rPr lang="en-US" smtClean="0"/>
              <a:t>40</a:t>
            </a:fld>
            <a:endParaRPr lang="en-US"/>
          </a:p>
        </p:txBody>
      </p:sp>
    </p:spTree>
    <p:extLst>
      <p:ext uri="{BB962C8B-B14F-4D97-AF65-F5344CB8AC3E}">
        <p14:creationId xmlns:p14="http://schemas.microsoft.com/office/powerpoint/2010/main" val="28722353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E73059-86BA-2BE3-6E86-C074B37546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9BF916-C1E3-7B32-45FF-51A75065DD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E23D62-1953-6610-CD3F-38C695D7D940}"/>
              </a:ext>
            </a:extLst>
          </p:cNvPr>
          <p:cNvSpPr>
            <a:spLocks noGrp="1"/>
          </p:cNvSpPr>
          <p:nvPr>
            <p:ph type="body" idx="1"/>
          </p:nvPr>
        </p:nvSpPr>
        <p:spPr/>
        <p:txBody>
          <a:bodyPr/>
          <a:lstStyle/>
          <a:p>
            <a:r>
              <a:rPr lang="en-CA" sz="1200" b="0" i="0" u="none" strike="noStrike" kern="1200" dirty="0">
                <a:solidFill>
                  <a:schemeClr val="tx1"/>
                </a:solidFill>
                <a:effectLst/>
                <a:latin typeface="+mn-lt"/>
                <a:ea typeface="+mn-ea"/>
                <a:cs typeface="+mn-cs"/>
              </a:rPr>
              <a:t>School Mental Health Ontario has developed a </a:t>
            </a:r>
            <a:r>
              <a:rPr lang="en-CA" sz="1200" b="1" i="0" u="none" strike="noStrike" kern="1200" dirty="0">
                <a:solidFill>
                  <a:schemeClr val="tx1"/>
                </a:solidFill>
                <a:effectLst/>
                <a:latin typeface="+mn-lt"/>
                <a:ea typeface="+mn-ea"/>
                <a:cs typeface="+mn-cs"/>
              </a:rPr>
              <a:t>Student Engagement Toolkit</a:t>
            </a:r>
            <a:r>
              <a:rPr lang="en-CA" sz="1200" b="0" i="0" u="none" strike="noStrike" kern="1200" dirty="0">
                <a:solidFill>
                  <a:schemeClr val="tx1"/>
                </a:solidFill>
                <a:effectLst/>
                <a:latin typeface="+mn-lt"/>
                <a:ea typeface="+mn-ea"/>
                <a:cs typeface="+mn-cs"/>
              </a:rPr>
              <a:t> to help guide you through this work. The toolkit explores their model of student engagement more deeply and offers a range of resources to support you and your team. The content from this presentation has been developed using content from the toolkit. This presentation only provides a short overview of what is available. We encourage to familiarise yourself with the toolkit and check back to it regularly.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Remember, student engagement is a journey that requires consistent, small steps moving forward.</a:t>
            </a:r>
            <a:endParaRPr lang="en-US" dirty="0">
              <a:cs typeface="Calibri" panose="020F0502020204030204"/>
            </a:endParaRPr>
          </a:p>
          <a:p>
            <a:endParaRPr lang="en-CA" sz="1200" b="0" i="0" u="none" strike="noStrike" kern="1200" dirty="0">
              <a:solidFill>
                <a:schemeClr val="tx1"/>
              </a:solidFill>
              <a:effectLst/>
              <a:latin typeface="+mn-lt"/>
              <a:ea typeface="+mn-ea"/>
              <a:cs typeface="+mn-cs"/>
            </a:endParaRPr>
          </a:p>
          <a:p>
            <a:endParaRPr lang="en-CA" sz="1200" b="0" i="0" u="none" strike="noStrike" kern="1200" dirty="0">
              <a:solidFill>
                <a:schemeClr val="tx1"/>
              </a:solidFill>
              <a:effectLst/>
              <a:latin typeface="+mn-lt"/>
              <a:ea typeface="+mn-ea"/>
              <a:cs typeface="+mn-cs"/>
            </a:endParaRPr>
          </a:p>
          <a:p>
            <a:endParaRPr lang="en-CA" sz="1200" b="0" i="0" u="none" strike="noStrike" kern="1200" dirty="0">
              <a:solidFill>
                <a:schemeClr val="tx1"/>
              </a:solidFill>
              <a:effectLst/>
              <a:latin typeface="+mn-lt"/>
              <a:ea typeface="+mn-ea"/>
              <a:cs typeface="+mn-cs"/>
            </a:endParaRPr>
          </a:p>
          <a:p>
            <a:r>
              <a:rPr lang="en-CA" sz="1200" b="1" i="0" u="none" strike="noStrike" kern="1200" dirty="0">
                <a:solidFill>
                  <a:schemeClr val="tx1"/>
                </a:solidFill>
                <a:effectLst/>
                <a:latin typeface="+mn-lt"/>
                <a:ea typeface="+mn-ea"/>
                <a:cs typeface="+mn-cs"/>
              </a:rPr>
              <a:t>See </a:t>
            </a:r>
            <a:r>
              <a:rPr lang="en-CA" sz="1200" b="0" i="0" u="none" strike="noStrike" kern="1200" dirty="0">
                <a:solidFill>
                  <a:schemeClr val="tx1"/>
                </a:solidFill>
                <a:effectLst/>
                <a:latin typeface="+mn-lt"/>
                <a:ea typeface="+mn-ea"/>
                <a:cs typeface="+mn-cs"/>
              </a:rPr>
              <a:t>https://</a:t>
            </a:r>
            <a:r>
              <a:rPr lang="en-CA" sz="1200" b="0" i="0" u="none" strike="noStrike" kern="1200" dirty="0" err="1">
                <a:solidFill>
                  <a:schemeClr val="tx1"/>
                </a:solidFill>
                <a:effectLst/>
                <a:latin typeface="+mn-lt"/>
                <a:ea typeface="+mn-ea"/>
                <a:cs typeface="+mn-cs"/>
              </a:rPr>
              <a:t>smho-smso.ca</a:t>
            </a:r>
            <a:r>
              <a:rPr lang="en-CA" sz="1200" b="0" i="0" u="none" strike="noStrike" kern="1200" dirty="0">
                <a:solidFill>
                  <a:schemeClr val="tx1"/>
                </a:solidFill>
                <a:effectLst/>
                <a:latin typeface="+mn-lt"/>
                <a:ea typeface="+mn-ea"/>
                <a:cs typeface="+mn-cs"/>
              </a:rPr>
              <a:t>/online-resources/student-engagement-toolkit/</a:t>
            </a:r>
          </a:p>
        </p:txBody>
      </p:sp>
      <p:sp>
        <p:nvSpPr>
          <p:cNvPr id="4" name="Slide Number Placeholder 3">
            <a:extLst>
              <a:ext uri="{FF2B5EF4-FFF2-40B4-BE49-F238E27FC236}">
                <a16:creationId xmlns:a16="http://schemas.microsoft.com/office/drawing/2014/main" id="{88810BC3-56F2-459B-157D-D8F497F27E11}"/>
              </a:ext>
            </a:extLst>
          </p:cNvPr>
          <p:cNvSpPr>
            <a:spLocks noGrp="1"/>
          </p:cNvSpPr>
          <p:nvPr>
            <p:ph type="sldNum" sz="quarter" idx="5"/>
          </p:nvPr>
        </p:nvSpPr>
        <p:spPr/>
        <p:txBody>
          <a:bodyPr/>
          <a:lstStyle/>
          <a:p>
            <a:fld id="{2F72DDFF-E165-4EFE-A1F8-785F1FDCCA8A}" type="slidenum">
              <a:rPr lang="en-US"/>
              <a:t>5</a:t>
            </a:fld>
            <a:endParaRPr lang="en-US"/>
          </a:p>
        </p:txBody>
      </p:sp>
    </p:spTree>
    <p:extLst>
      <p:ext uri="{BB962C8B-B14F-4D97-AF65-F5344CB8AC3E}">
        <p14:creationId xmlns:p14="http://schemas.microsoft.com/office/powerpoint/2010/main" val="182965068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a:latin typeface="Arial"/>
                <a:cs typeface="Arial"/>
              </a:rPr>
              <a:t>We will now discuss the </a:t>
            </a:r>
            <a:r>
              <a:rPr lang="en-US" sz="1200" b="0" i="1">
                <a:solidFill>
                  <a:schemeClr val="bg1"/>
                </a:solidFill>
              </a:rPr>
              <a:t>Recruitment for Student Engagement Initiatives Related to Mental Health </a:t>
            </a:r>
            <a:r>
              <a:rPr lang="en-US" sz="1200" b="0">
                <a:solidFill>
                  <a:schemeClr val="bg1"/>
                </a:solidFill>
              </a:rPr>
              <a:t>resource. </a:t>
            </a:r>
            <a:endParaRPr lang="en-US" b="0">
              <a:latin typeface="Arial"/>
              <a:cs typeface="Aria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1">
              <a:latin typeface="Arial"/>
              <a:cs typeface="Aria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a:latin typeface="Arial"/>
                <a:cs typeface="Arial"/>
              </a:rPr>
              <a:t>Recruitment</a:t>
            </a:r>
            <a:r>
              <a:rPr lang="en-US">
                <a:latin typeface="Arial"/>
                <a:cs typeface="Arial"/>
              </a:rPr>
              <a:t> is the process of actively connecting with people to build an initiative. Recruiting students for mental health promotion initiatives contributes to a greater understanding of the unique challenges faced by students. The process understands students as valued members. </a:t>
            </a:r>
          </a:p>
          <a:p>
            <a:pPr marL="0" indent="0">
              <a:buFont typeface="Arial" panose="020B0604020202020204" pitchFamily="34" charset="0"/>
              <a:buNone/>
            </a:pPr>
            <a:endParaRPr lang="en-US">
              <a:latin typeface="Arial"/>
              <a:cs typeface="Arial"/>
            </a:endParaRPr>
          </a:p>
          <a:p>
            <a:pPr marL="0" indent="0">
              <a:buFont typeface="Arial" panose="020B0604020202020204" pitchFamily="34" charset="0"/>
              <a:buNone/>
            </a:pPr>
            <a:endParaRPr lang="en-US">
              <a:latin typeface="Arial"/>
              <a:cs typeface="Arial"/>
            </a:endParaRPr>
          </a:p>
          <a:p>
            <a:endParaRPr lang="en-US">
              <a:cs typeface="Calibri"/>
            </a:endParaRP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EFCDF9F0-2051-3E41-8377-E55F8DC4E01F}" type="slidenum">
              <a:rPr lang="en-US" smtClean="0"/>
              <a:t>41</a:t>
            </a:fld>
            <a:endParaRPr lang="en-US"/>
          </a:p>
        </p:txBody>
      </p:sp>
    </p:spTree>
    <p:extLst>
      <p:ext uri="{BB962C8B-B14F-4D97-AF65-F5344CB8AC3E}">
        <p14:creationId xmlns:p14="http://schemas.microsoft.com/office/powerpoint/2010/main" val="17487772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E71234-51D9-4D50-0C26-8FE604F9B9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613988-9488-285E-AE10-7AD16C2798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7C842E-5A31-64EF-BFD9-81F1304BC644}"/>
              </a:ext>
            </a:extLst>
          </p:cNvPr>
          <p:cNvSpPr>
            <a:spLocks noGrp="1"/>
          </p:cNvSpPr>
          <p:nvPr>
            <p:ph type="body" idx="1"/>
          </p:nvPr>
        </p:nvSpPr>
        <p:spPr/>
        <p:txBody>
          <a:bodyPr/>
          <a:lstStyle/>
          <a:p>
            <a:r>
              <a:rPr lang="en-US" sz="1200" b="1" kern="1200" dirty="0">
                <a:solidFill>
                  <a:schemeClr val="tx1"/>
                </a:solidFill>
                <a:effectLst/>
                <a:latin typeface="+mn-lt"/>
                <a:ea typeface="+mn-ea"/>
                <a:cs typeface="+mn-cs"/>
              </a:rPr>
              <a:t>Notes: </a:t>
            </a: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Invite participants to reflect individually for a few minutes then discuss in pairs or small groups. </a:t>
            </a: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Create space for both successes and tensions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Consider using anonymous sticky notes or digital tools (e.g., Padlet, </a:t>
            </a:r>
            <a:r>
              <a:rPr lang="en-US" sz="1200" kern="1200" dirty="0" err="1">
                <a:solidFill>
                  <a:schemeClr val="tx1"/>
                </a:solidFill>
                <a:effectLst/>
                <a:latin typeface="+mn-lt"/>
                <a:ea typeface="+mn-ea"/>
                <a:cs typeface="+mn-cs"/>
              </a:rPr>
              <a:t>Mentimeter</a:t>
            </a:r>
            <a:r>
              <a:rPr lang="en-US" sz="1200" kern="1200" dirty="0">
                <a:solidFill>
                  <a:schemeClr val="tx1"/>
                </a:solidFill>
                <a:effectLst/>
                <a:latin typeface="+mn-lt"/>
                <a:ea typeface="+mn-ea"/>
                <a:cs typeface="+mn-cs"/>
              </a:rPr>
              <a:t>) if participants are hesitant to share.</a:t>
            </a:r>
            <a:endParaRPr lang="en-CA"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 </a:t>
            </a:r>
            <a:r>
              <a:rPr lang="en-US" b="0" dirty="0"/>
              <a:t>-----</a:t>
            </a:r>
          </a:p>
          <a:p>
            <a:endParaRPr lang="en-CA"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FCB392AD-0A3D-E91F-709A-CFECDDFF57AF}"/>
              </a:ext>
            </a:extLst>
          </p:cNvPr>
          <p:cNvSpPr>
            <a:spLocks noGrp="1"/>
          </p:cNvSpPr>
          <p:nvPr>
            <p:ph type="sldNum" sz="quarter" idx="5"/>
          </p:nvPr>
        </p:nvSpPr>
        <p:spPr/>
        <p:txBody>
          <a:bodyPr/>
          <a:lstStyle/>
          <a:p>
            <a:fld id="{EFCDF9F0-2051-3E41-8377-E55F8DC4E01F}" type="slidenum">
              <a:rPr lang="en-US" smtClean="0"/>
              <a:t>42</a:t>
            </a:fld>
            <a:endParaRPr lang="en-US"/>
          </a:p>
        </p:txBody>
      </p:sp>
    </p:spTree>
    <p:extLst>
      <p:ext uri="{BB962C8B-B14F-4D97-AF65-F5344CB8AC3E}">
        <p14:creationId xmlns:p14="http://schemas.microsoft.com/office/powerpoint/2010/main" val="62238651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4D88B4-48D3-F36F-45A8-16423804E0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FE0375-763E-A42C-157A-96271110E6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C50690-F23B-7237-C10B-042657748DB7}"/>
              </a:ext>
            </a:extLst>
          </p:cNvPr>
          <p:cNvSpPr>
            <a:spLocks noGrp="1"/>
          </p:cNvSpPr>
          <p:nvPr>
            <p:ph type="body" idx="1"/>
          </p:nvPr>
        </p:nvSpPr>
        <p:spPr/>
        <p:txBody>
          <a:bodyPr/>
          <a:lstStyle/>
          <a:p>
            <a:pPr algn="l">
              <a:buNone/>
            </a:pPr>
            <a:r>
              <a:rPr lang="en-CA" sz="1200" b="0" i="0" u="none" strike="noStrike" kern="1200" dirty="0">
                <a:solidFill>
                  <a:schemeClr val="tx1"/>
                </a:solidFill>
                <a:effectLst/>
                <a:latin typeface="+mn-lt"/>
                <a:ea typeface="+mn-ea"/>
                <a:cs typeface="+mn-cs"/>
              </a:rPr>
              <a:t>Sometimes, the students you work with might not see themselves in leadership roles or haven’t had the chance to take on those kinds of opportunities before. When you’re recruiting students for mental health initiatives, it’s important to be intentional about reaching out to these students. Use your networks and the information you have to make sure they know about the opportunities and feel supported if they want to get involved. This means looking beyond the usual group of student leaders. Every student brings valuable insights based on their own experiences, and by connecting with a diverse group who represent different backgrounds and identities, your initiative can include a wider range of perspectives.</a:t>
            </a:r>
            <a:endParaRPr lang="en-CA" b="0" i="0" u="none" strike="noStrike" dirty="0">
              <a:solidFill>
                <a:srgbClr val="0E101A"/>
              </a:solidFill>
              <a:effectLst/>
            </a:endParaRPr>
          </a:p>
          <a:p>
            <a:pPr algn="l">
              <a:buNone/>
            </a:pPr>
            <a:endParaRPr lang="en-CA" b="0" i="0" u="none" strike="noStrike" dirty="0">
              <a:solidFill>
                <a:srgbClr val="0E101A"/>
              </a:solidFill>
              <a:effectLst/>
            </a:endParaRPr>
          </a:p>
          <a:p>
            <a:pPr algn="l">
              <a:buNone/>
            </a:pPr>
            <a:r>
              <a:rPr lang="en-CA" b="0" i="0" u="none" strike="noStrike" dirty="0">
                <a:solidFill>
                  <a:srgbClr val="0E101A"/>
                </a:solidFill>
                <a:effectLst/>
              </a:rPr>
              <a:t>Even if recruitment isn’t your formal role, staying aware of who is being engaged and asking critical questions can foster more inclusive practices. Use these points to guide student-centered and equitable recruitment efforts.</a:t>
            </a:r>
          </a:p>
          <a:p>
            <a:pPr algn="l">
              <a:buNone/>
            </a:pPr>
            <a:endParaRPr lang="en-CA" b="0" i="0" u="none" strike="noStrike" dirty="0">
              <a:solidFill>
                <a:srgbClr val="0E101A"/>
              </a:solidFill>
              <a:effectLst/>
            </a:endParaRPr>
          </a:p>
          <a:p>
            <a:pPr algn="l">
              <a:buNone/>
            </a:pPr>
            <a:endParaRPr lang="en-CA" b="0" i="0" u="none" strike="noStrike" dirty="0">
              <a:solidFill>
                <a:srgbClr val="0E101A"/>
              </a:solidFill>
              <a:effectLst/>
            </a:endParaRPr>
          </a:p>
          <a:p>
            <a:r>
              <a:rPr lang="en-CA" sz="1200" b="0" i="0" u="none" strike="noStrike" kern="1200" dirty="0">
                <a:solidFill>
                  <a:schemeClr val="tx1"/>
                </a:solidFill>
                <a:effectLst/>
                <a:latin typeface="+mn-lt"/>
                <a:ea typeface="+mn-ea"/>
                <a:cs typeface="+mn-cs"/>
              </a:rPr>
              <a:t>When thinking about student recruitment, keep the following in mind:</a:t>
            </a:r>
          </a:p>
          <a:p>
            <a:pPr marL="171450" indent="-171450">
              <a:buFont typeface="Arial" panose="020B0604020202020204" pitchFamily="34" charset="0"/>
              <a:buChar char="•"/>
            </a:pPr>
            <a:r>
              <a:rPr lang="en-CA" sz="1200" b="1" i="0" u="none" strike="noStrike" kern="1200" dirty="0">
                <a:solidFill>
                  <a:schemeClr val="tx1"/>
                </a:solidFill>
                <a:effectLst/>
                <a:latin typeface="+mn-lt"/>
                <a:ea typeface="+mn-ea"/>
                <a:cs typeface="+mn-cs"/>
              </a:rPr>
              <a:t>Diverse perspectives:</a:t>
            </a:r>
            <a:r>
              <a:rPr lang="en-CA" sz="1200" b="0" i="0" u="none" strike="noStrike" kern="1200" dirty="0">
                <a:solidFill>
                  <a:schemeClr val="tx1"/>
                </a:solidFill>
                <a:effectLst/>
                <a:latin typeface="+mn-lt"/>
                <a:ea typeface="+mn-ea"/>
                <a:cs typeface="+mn-cs"/>
              </a:rPr>
              <a:t> Every student brings knowledge from their own lived experience. Recruiting a diverse group helps ensure your initiative reflects a range of voices and identities.</a:t>
            </a:r>
          </a:p>
          <a:p>
            <a:pPr marL="171450" indent="-171450">
              <a:buFont typeface="Arial" panose="020B0604020202020204" pitchFamily="34" charset="0"/>
              <a:buChar char="•"/>
            </a:pPr>
            <a:r>
              <a:rPr lang="en-CA" sz="1200" b="1" i="0" u="none" strike="noStrike" kern="1200" dirty="0">
                <a:solidFill>
                  <a:schemeClr val="tx1"/>
                </a:solidFill>
                <a:effectLst/>
                <a:latin typeface="+mn-lt"/>
                <a:ea typeface="+mn-ea"/>
                <a:cs typeface="+mn-cs"/>
              </a:rPr>
              <a:t>Relationships:</a:t>
            </a:r>
            <a:r>
              <a:rPr lang="en-CA" sz="1200" b="0" i="0" u="none" strike="noStrike" kern="1200" dirty="0">
                <a:solidFill>
                  <a:schemeClr val="tx1"/>
                </a:solidFill>
                <a:effectLst/>
                <a:latin typeface="+mn-lt"/>
                <a:ea typeface="+mn-ea"/>
                <a:cs typeface="+mn-cs"/>
              </a:rPr>
              <a:t> Students are more likely to engage when they feel seen and supported. Building genuine relationships helps them feel valued and comfortable to participate.</a:t>
            </a:r>
          </a:p>
          <a:p>
            <a:pPr marL="171450" indent="-171450">
              <a:buFont typeface="Arial" panose="020B0604020202020204" pitchFamily="34" charset="0"/>
              <a:buChar char="•"/>
            </a:pPr>
            <a:r>
              <a:rPr lang="en-CA" sz="1200" b="1" i="0" u="none" strike="noStrike" kern="1200" dirty="0">
                <a:solidFill>
                  <a:schemeClr val="tx1"/>
                </a:solidFill>
                <a:effectLst/>
                <a:latin typeface="+mn-lt"/>
                <a:ea typeface="+mn-ea"/>
                <a:cs typeface="+mn-cs"/>
              </a:rPr>
              <a:t>Power dynamics:</a:t>
            </a:r>
            <a:r>
              <a:rPr lang="en-CA" sz="1200" b="0" i="0" u="none" strike="noStrike" kern="1200" dirty="0">
                <a:solidFill>
                  <a:schemeClr val="tx1"/>
                </a:solidFill>
                <a:effectLst/>
                <a:latin typeface="+mn-lt"/>
                <a:ea typeface="+mn-ea"/>
                <a:cs typeface="+mn-cs"/>
              </a:rPr>
              <a:t> Show students you're open to learning </a:t>
            </a:r>
            <a:r>
              <a:rPr lang="en-CA" sz="1200" b="0" i="1" u="none" strike="noStrike" kern="1200" dirty="0">
                <a:solidFill>
                  <a:schemeClr val="tx1"/>
                </a:solidFill>
                <a:effectLst/>
                <a:latin typeface="+mn-lt"/>
                <a:ea typeface="+mn-ea"/>
                <a:cs typeface="+mn-cs"/>
              </a:rPr>
              <a:t>from</a:t>
            </a:r>
            <a:r>
              <a:rPr lang="en-CA" sz="1200" b="0" i="0" u="none" strike="noStrike" kern="1200" dirty="0">
                <a:solidFill>
                  <a:schemeClr val="tx1"/>
                </a:solidFill>
                <a:effectLst/>
                <a:latin typeface="+mn-lt"/>
                <a:ea typeface="+mn-ea"/>
                <a:cs typeface="+mn-cs"/>
              </a:rPr>
              <a:t> them by being present in their spaces. This helps challenge traditional adult-student power imbalances.</a:t>
            </a:r>
          </a:p>
          <a:p>
            <a:pPr marL="171450" indent="-171450">
              <a:buFont typeface="Arial" panose="020B0604020202020204" pitchFamily="34" charset="0"/>
              <a:buChar char="•"/>
            </a:pPr>
            <a:r>
              <a:rPr lang="en-CA" sz="1200" b="1" i="0" u="none" strike="noStrike" kern="1200" dirty="0">
                <a:solidFill>
                  <a:schemeClr val="tx1"/>
                </a:solidFill>
                <a:effectLst/>
                <a:latin typeface="+mn-lt"/>
                <a:ea typeface="+mn-ea"/>
                <a:cs typeface="+mn-cs"/>
              </a:rPr>
              <a:t>Intentionality:</a:t>
            </a:r>
            <a:r>
              <a:rPr lang="en-CA" sz="1200" b="0" i="0" u="none" strike="noStrike" kern="1200" dirty="0">
                <a:solidFill>
                  <a:schemeClr val="tx1"/>
                </a:solidFill>
                <a:effectLst/>
                <a:latin typeface="+mn-lt"/>
                <a:ea typeface="+mn-ea"/>
                <a:cs typeface="+mn-cs"/>
              </a:rPr>
              <a:t> Don’t rely on the same students who always show up. Think about who’s missing and create outreach strategies that include those not typically involved.</a:t>
            </a:r>
            <a:endParaRPr lang="en-CA" b="0" i="0" u="none" strike="noStrike" dirty="0">
              <a:solidFill>
                <a:srgbClr val="0E101A"/>
              </a:solidFill>
              <a:effectLst/>
            </a:endParaRPr>
          </a:p>
          <a:p>
            <a:pPr algn="l">
              <a:buNone/>
            </a:pPr>
            <a:endParaRPr lang="en-CA" b="0" i="0" u="none" strike="noStrike" dirty="0">
              <a:solidFill>
                <a:srgbClr val="0E101A"/>
              </a:solidFill>
              <a:effectLst/>
            </a:endParaRPr>
          </a:p>
          <a:p>
            <a:r>
              <a:rPr lang="en-CA" sz="1200" kern="1200" dirty="0">
                <a:solidFill>
                  <a:schemeClr val="tx1"/>
                </a:solidFill>
                <a:effectLst/>
                <a:latin typeface="+mn-lt"/>
                <a:ea typeface="+mn-ea"/>
                <a:cs typeface="+mn-cs"/>
              </a:rPr>
              <a:t>Consider how these students could be best reached. If you don't have a relationship with them, perhaps it would be better to have someone who does reach out to them. </a:t>
            </a:r>
          </a:p>
          <a:p>
            <a:endParaRPr lang="en-CA" b="0" i="0" u="none" strike="noStrike" dirty="0">
              <a:solidFill>
                <a:srgbClr val="0E101A"/>
              </a:solidFill>
              <a:effectLst/>
            </a:endParaRPr>
          </a:p>
          <a:p>
            <a:pPr algn="l">
              <a:buNone/>
            </a:pPr>
            <a:r>
              <a:rPr lang="en-CA" b="0" i="0" u="none" strike="noStrike" dirty="0">
                <a:solidFill>
                  <a:srgbClr val="0E101A"/>
                </a:solidFill>
                <a:effectLst/>
              </a:rPr>
              <a:t>When developing a recruitment plan: </a:t>
            </a:r>
          </a:p>
          <a:p>
            <a:pPr marL="171450" indent="-171450" algn="l">
              <a:buFont typeface="Arial" panose="020B0604020202020204" pitchFamily="34" charset="0"/>
              <a:buChar char="•"/>
            </a:pPr>
            <a:r>
              <a:rPr lang="en-CA" b="1" i="0" u="none" strike="noStrike" dirty="0">
                <a:solidFill>
                  <a:srgbClr val="0E101A"/>
                </a:solidFill>
                <a:effectLst/>
              </a:rPr>
              <a:t>Build a team </a:t>
            </a:r>
            <a:r>
              <a:rPr lang="en-CA" b="0" i="0" u="none" strike="noStrike" dirty="0">
                <a:solidFill>
                  <a:srgbClr val="0E101A"/>
                </a:solidFill>
                <a:effectLst/>
              </a:rPr>
              <a:t>that</a:t>
            </a:r>
            <a:r>
              <a:rPr lang="en-CA" b="1" i="0" u="none" strike="noStrike" dirty="0">
                <a:solidFill>
                  <a:srgbClr val="0E101A"/>
                </a:solidFill>
                <a:effectLst/>
              </a:rPr>
              <a:t> </a:t>
            </a:r>
            <a:r>
              <a:rPr lang="en-CA" b="0" i="0" u="none" strike="noStrike" dirty="0">
                <a:solidFill>
                  <a:srgbClr val="0E101A"/>
                </a:solidFill>
                <a:effectLst/>
              </a:rPr>
              <a:t>includes different partners in your school environment, such as students and school staff. They can help support various efforts of a mental health initiative. </a:t>
            </a:r>
          </a:p>
          <a:p>
            <a:pPr marL="171450" indent="-171450" algn="l">
              <a:buFont typeface="Arial" panose="020B0604020202020204" pitchFamily="34" charset="0"/>
              <a:buChar char="•"/>
            </a:pPr>
            <a:r>
              <a:rPr lang="en-CA" b="1" i="0" u="none" strike="noStrike" dirty="0">
                <a:solidFill>
                  <a:srgbClr val="0E101A"/>
                </a:solidFill>
                <a:effectLst/>
              </a:rPr>
              <a:t>Develop a goal </a:t>
            </a:r>
            <a:r>
              <a:rPr lang="en-CA" b="0" i="0" u="none" strike="noStrike" dirty="0">
                <a:solidFill>
                  <a:srgbClr val="0E101A"/>
                </a:solidFill>
                <a:effectLst/>
              </a:rPr>
              <a:t>that is aligned with the broader objectives of the initiative. A  well-defined goal motivates and inspires the recruitment team, serving as a measurable benchmark for success</a:t>
            </a:r>
          </a:p>
          <a:p>
            <a:pPr marL="171450" indent="-171450" algn="l">
              <a:buFont typeface="Arial" panose="020B0604020202020204" pitchFamily="34" charset="0"/>
              <a:buChar char="•"/>
            </a:pPr>
            <a:r>
              <a:rPr lang="en-CA" b="1" i="0" u="none" strike="noStrike" dirty="0">
                <a:solidFill>
                  <a:srgbClr val="0E101A"/>
                </a:solidFill>
                <a:effectLst/>
              </a:rPr>
              <a:t>Select strategies </a:t>
            </a:r>
            <a:r>
              <a:rPr lang="en-CA" b="0" i="0" u="none" strike="noStrike" dirty="0">
                <a:solidFill>
                  <a:srgbClr val="0E101A"/>
                </a:solidFill>
                <a:effectLst/>
              </a:rPr>
              <a:t>that are tangible and relevant to reach students in your school community.</a:t>
            </a:r>
          </a:p>
          <a:p>
            <a:pPr marL="171450" indent="-171450" algn="l">
              <a:buFont typeface="Arial" panose="020B0604020202020204" pitchFamily="34" charset="0"/>
              <a:buChar char="•"/>
            </a:pPr>
            <a:r>
              <a:rPr lang="en-CA" b="1" i="0" u="none" strike="noStrike" dirty="0">
                <a:solidFill>
                  <a:srgbClr val="0E101A"/>
                </a:solidFill>
                <a:effectLst/>
              </a:rPr>
              <a:t>Assessment </a:t>
            </a:r>
            <a:r>
              <a:rPr lang="en-CA" b="0" i="0" u="none" strike="noStrike" dirty="0">
                <a:solidFill>
                  <a:srgbClr val="0E101A"/>
                </a:solidFill>
                <a:effectLst/>
              </a:rPr>
              <a:t>may include informal and formal conversations with student participants to understand their experiences and perceptions.</a:t>
            </a:r>
          </a:p>
          <a:p>
            <a:endParaRPr lang="en-US" dirty="0"/>
          </a:p>
          <a:p>
            <a:endParaRPr lang="en-US" dirty="0"/>
          </a:p>
          <a:p>
            <a:endParaRPr lang="en-US" dirty="0"/>
          </a:p>
          <a:p>
            <a:pPr marL="171450" lvl="0" indent="-171450">
              <a:buFont typeface="Arial" panose="020B0604020202020204" pitchFamily="34" charset="0"/>
              <a:buChar char="•"/>
            </a:pPr>
            <a:endParaRPr lang="en-US" b="0" dirty="0">
              <a:solidFill>
                <a:srgbClr val="000000"/>
              </a:solidFill>
            </a:endParaRPr>
          </a:p>
          <a:p>
            <a:pPr marL="0" lvl="0" indent="0">
              <a:buFont typeface="Arial" panose="020B0604020202020204" pitchFamily="34" charset="0"/>
              <a:buNone/>
            </a:pPr>
            <a:r>
              <a:rPr lang="en-US" b="1" dirty="0">
                <a:solidFill>
                  <a:srgbClr val="0070C0"/>
                </a:solidFill>
              </a:rPr>
              <a:t>🧩 </a:t>
            </a:r>
            <a:r>
              <a:rPr lang="en-US" b="1" dirty="0">
                <a:solidFill>
                  <a:srgbClr val="000000"/>
                </a:solidFill>
              </a:rPr>
              <a:t>Related resources: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1" i="0" dirty="0">
                <a:solidFill>
                  <a:srgbClr val="2F2F2F"/>
                </a:solidFill>
                <a:effectLst/>
                <a:latin typeface="Poppins" pitchFamily="2" charset="77"/>
              </a:rPr>
              <a:t>Cultural Humility Self-Reflection Tool for School Staff </a:t>
            </a:r>
            <a:r>
              <a:rPr lang="en-CA" b="0" i="0" dirty="0">
                <a:solidFill>
                  <a:srgbClr val="2F2F2F"/>
                </a:solidFill>
                <a:effectLst/>
                <a:latin typeface="Poppins" pitchFamily="2" charset="77"/>
              </a:rPr>
              <a:t>(https://</a:t>
            </a:r>
            <a:r>
              <a:rPr lang="en-CA" b="0" i="0" dirty="0" err="1">
                <a:solidFill>
                  <a:srgbClr val="2F2F2F"/>
                </a:solidFill>
                <a:effectLst/>
                <a:latin typeface="Poppins" pitchFamily="2" charset="77"/>
              </a:rPr>
              <a:t>smho-smso.ca</a:t>
            </a:r>
            <a:r>
              <a:rPr lang="en-CA" b="0" i="0" dirty="0">
                <a:solidFill>
                  <a:srgbClr val="2F2F2F"/>
                </a:solidFill>
                <a:effectLst/>
                <a:latin typeface="Poppins" pitchFamily="2" charset="77"/>
              </a:rPr>
              <a:t>/online-resources/cultural-humility-self-reflection-tool-for-school-staff/)</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1" i="0" dirty="0">
                <a:solidFill>
                  <a:srgbClr val="2F2F2F"/>
                </a:solidFill>
                <a:effectLst/>
                <a:latin typeface="Poppins" pitchFamily="2" charset="77"/>
              </a:rPr>
              <a:t>Cultural Humility Self-Reflection Tool for School Mental Health Professionals </a:t>
            </a:r>
            <a:r>
              <a:rPr lang="en-CA" b="0" i="0" dirty="0">
                <a:solidFill>
                  <a:srgbClr val="2F2F2F"/>
                </a:solidFill>
                <a:effectLst/>
                <a:latin typeface="Poppins" pitchFamily="2" charset="77"/>
              </a:rPr>
              <a:t>(https://</a:t>
            </a:r>
            <a:r>
              <a:rPr lang="en-CA" b="0" i="0" dirty="0" err="1">
                <a:solidFill>
                  <a:srgbClr val="2F2F2F"/>
                </a:solidFill>
                <a:effectLst/>
                <a:latin typeface="Poppins" pitchFamily="2" charset="77"/>
              </a:rPr>
              <a:t>smho-smso.ca</a:t>
            </a:r>
            <a:r>
              <a:rPr lang="en-CA" b="0" i="0" dirty="0">
                <a:solidFill>
                  <a:srgbClr val="2F2F2F"/>
                </a:solidFill>
                <a:effectLst/>
                <a:latin typeface="Poppins" pitchFamily="2" charset="77"/>
              </a:rPr>
              <a:t>/online-resources/cultural-humility-self-reflection-tool-for-school-mental-health-professionals/)</a:t>
            </a:r>
          </a:p>
          <a:p>
            <a:endParaRPr lang="en-US" dirty="0"/>
          </a:p>
        </p:txBody>
      </p:sp>
      <p:sp>
        <p:nvSpPr>
          <p:cNvPr id="4" name="Slide Number Placeholder 3">
            <a:extLst>
              <a:ext uri="{FF2B5EF4-FFF2-40B4-BE49-F238E27FC236}">
                <a16:creationId xmlns:a16="http://schemas.microsoft.com/office/drawing/2014/main" id="{C3E4E11B-F3CF-3CD2-E96E-E27C7690CC68}"/>
              </a:ext>
            </a:extLst>
          </p:cNvPr>
          <p:cNvSpPr>
            <a:spLocks noGrp="1"/>
          </p:cNvSpPr>
          <p:nvPr>
            <p:ph type="sldNum" sz="quarter" idx="5"/>
          </p:nvPr>
        </p:nvSpPr>
        <p:spPr/>
        <p:txBody>
          <a:bodyPr/>
          <a:lstStyle/>
          <a:p>
            <a:fld id="{EFCDF9F0-2051-3E41-8377-E55F8DC4E01F}" type="slidenum">
              <a:rPr lang="en-US" smtClean="0"/>
              <a:t>43</a:t>
            </a:fld>
            <a:endParaRPr lang="en-US"/>
          </a:p>
        </p:txBody>
      </p:sp>
    </p:spTree>
    <p:extLst>
      <p:ext uri="{BB962C8B-B14F-4D97-AF65-F5344CB8AC3E}">
        <p14:creationId xmlns:p14="http://schemas.microsoft.com/office/powerpoint/2010/main" val="221720590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kern="1200" dirty="0">
                <a:solidFill>
                  <a:schemeClr val="tx1"/>
                </a:solidFill>
                <a:effectLst/>
                <a:latin typeface="+mn-lt"/>
                <a:ea typeface="+mn-ea"/>
                <a:cs typeface="+mn-cs"/>
              </a:rPr>
              <a:t>Here are some suggestions you may use to recruit students. These are merely suggestions. Work with your team to survey students in your school or board environment to determine what works, given your context.</a:t>
            </a:r>
          </a:p>
          <a:p>
            <a:pPr marL="0" indent="0">
              <a:buFont typeface="Arial" panose="020B0604020202020204" pitchFamily="34" charset="0"/>
              <a:buNone/>
            </a:pP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Before moving ahead with any strategy, consider how the students you hope to engage can best be reached. If you don’t already have a relationship with them, it may be more effective for someone they trust (such as a staff member, peer, or community partner) to make the initial connection. </a:t>
            </a:r>
          </a:p>
          <a:p>
            <a:pPr marL="0" indent="0">
              <a:buFont typeface="Arial" panose="020B0604020202020204" pitchFamily="34" charset="0"/>
              <a:buNone/>
            </a:pP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In each of these strategies, ensure that materials are available in accessible formats. </a:t>
            </a:r>
          </a:p>
          <a:p>
            <a:pPr marL="0" indent="0">
              <a:buFont typeface="Arial" panose="020B0604020202020204" pitchFamily="34" charset="0"/>
              <a:buNone/>
            </a:pP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If you find that a strategy worked for a different initiative but is not working for the current one, step back and consult with your key partners to adapt your plans and find a solution forward.</a:t>
            </a:r>
          </a:p>
          <a:p>
            <a:pPr marL="171450" indent="-171450">
              <a:buFont typeface="Arial" panose="020B0604020202020204" pitchFamily="34" charset="0"/>
              <a:buChar char="•"/>
            </a:pPr>
            <a:endParaRPr lang="en-CA" sz="1200" kern="1200" dirty="0">
              <a:solidFill>
                <a:schemeClr val="tx1"/>
              </a:solidFill>
              <a:effectLst/>
              <a:latin typeface="+mn-lt"/>
              <a:ea typeface="+mn-ea"/>
              <a:cs typeface="+mn-cs"/>
            </a:endParaRP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EFCDF9F0-2051-3E41-8377-E55F8DC4E01F}" type="slidenum">
              <a:rPr lang="en-US" smtClean="0"/>
              <a:t>44</a:t>
            </a:fld>
            <a:endParaRPr lang="en-US"/>
          </a:p>
        </p:txBody>
      </p:sp>
    </p:spTree>
    <p:extLst>
      <p:ext uri="{BB962C8B-B14F-4D97-AF65-F5344CB8AC3E}">
        <p14:creationId xmlns:p14="http://schemas.microsoft.com/office/powerpoint/2010/main" val="63584130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Daunte Hillen, a ThriveSMH member, said, “all of our students are student leaders” </a:t>
            </a:r>
            <a:endParaRPr lang="en-US">
              <a:ea typeface="Calibri" panose="020F0502020204030204"/>
              <a:cs typeface="Calibri"/>
            </a:endParaRPr>
          </a:p>
          <a:p>
            <a:endParaRPr lang="en-US"/>
          </a:p>
          <a:p>
            <a:r>
              <a:rPr lang="en-US" dirty="0"/>
              <a:t>This is a reminder to all of us, that as we continue to endeavor in student engagement, we recognize the strengths that each student possesses, and we continue to challenge our own assumptions about student leadership and remain open to continue learning from the very young people we work with. </a:t>
            </a:r>
            <a:endParaRPr lang="en-US" dirty="0">
              <a:ea typeface="Calibri"/>
              <a:cs typeface="Calibri"/>
            </a:endParaRPr>
          </a:p>
          <a:p>
            <a:endParaRPr lang="en-US">
              <a:cs typeface="Calibri"/>
            </a:endParaRPr>
          </a:p>
          <a:p>
            <a:endParaRPr lang="en-US">
              <a:cs typeface="Calibri"/>
            </a:endParaRPr>
          </a:p>
          <a:p>
            <a:endParaRPr lang="en-US">
              <a:cs typeface="Calibri"/>
            </a:endParaRPr>
          </a:p>
          <a:p>
            <a:r>
              <a:rPr lang="en-US" b="1" dirty="0">
                <a:solidFill>
                  <a:srgbClr val="0070C0"/>
                </a:solidFill>
              </a:rPr>
              <a:t>ℹ️ </a:t>
            </a:r>
            <a:r>
              <a:rPr lang="en-US" b="1" dirty="0">
                <a:cs typeface="Calibri"/>
              </a:rPr>
              <a:t>Source: </a:t>
            </a:r>
            <a:r>
              <a:rPr lang="en-US" dirty="0">
                <a:cs typeface="Calibri"/>
              </a:rPr>
              <a:t>https://smho-smso.ca/candid-conversations-student-insights-on-mental-health/ </a:t>
            </a:r>
            <a:endParaRPr lang="en-US" dirty="0">
              <a:ea typeface="Calibri"/>
              <a:cs typeface="Calibri"/>
            </a:endParaRPr>
          </a:p>
        </p:txBody>
      </p:sp>
      <p:sp>
        <p:nvSpPr>
          <p:cNvPr id="4" name="Slide Number Placeholder 3"/>
          <p:cNvSpPr>
            <a:spLocks noGrp="1"/>
          </p:cNvSpPr>
          <p:nvPr>
            <p:ph type="sldNum" sz="quarter" idx="5"/>
          </p:nvPr>
        </p:nvSpPr>
        <p:spPr/>
        <p:txBody>
          <a:bodyPr/>
          <a:lstStyle/>
          <a:p>
            <a:fld id="{EFCDF9F0-2051-3E41-8377-E55F8DC4E01F}" type="slidenum">
              <a:rPr lang="en-US" smtClean="0"/>
              <a:t>45</a:t>
            </a:fld>
            <a:endParaRPr lang="en-US"/>
          </a:p>
        </p:txBody>
      </p:sp>
    </p:spTree>
    <p:extLst>
      <p:ext uri="{BB962C8B-B14F-4D97-AF65-F5344CB8AC3E}">
        <p14:creationId xmlns:p14="http://schemas.microsoft.com/office/powerpoint/2010/main" val="377204330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i="0" kern="1200" dirty="0">
                <a:solidFill>
                  <a:schemeClr val="tx1"/>
                </a:solidFill>
                <a:effectLst/>
                <a:latin typeface="+mn-lt"/>
                <a:ea typeface="+mn-ea"/>
                <a:cs typeface="+mn-cs"/>
              </a:rPr>
              <a:t>Life Promotion Toolkit and supporting resources</a:t>
            </a:r>
            <a:r>
              <a:rPr lang="en-CA" sz="1200" b="0" i="0" kern="1200" dirty="0">
                <a:solidFill>
                  <a:schemeClr val="tx1"/>
                </a:solidFill>
                <a:effectLst/>
                <a:latin typeface="+mn-lt"/>
                <a:ea typeface="+mn-ea"/>
                <a:cs typeface="+mn-cs"/>
              </a:rPr>
              <a:t> (</a:t>
            </a:r>
            <a:r>
              <a:rPr lang="en-US" b="0" dirty="0"/>
              <a:t>https://</a:t>
            </a:r>
            <a:r>
              <a:rPr lang="en-US" b="0" dirty="0" err="1"/>
              <a:t>smho-smso.ca</a:t>
            </a:r>
            <a:r>
              <a:rPr lang="en-US" b="0" dirty="0"/>
              <a:t>/online-resources/life-promotion-toolkit-and-supporting-resources/)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a:t>
            </a:r>
            <a:r>
              <a:rPr lang="en-US" sz="1200" u="none" kern="1200" dirty="0">
                <a:solidFill>
                  <a:schemeClr val="tx1"/>
                </a:solidFill>
                <a:effectLst/>
                <a:latin typeface="+mn-lt"/>
                <a:ea typeface="+mn-ea"/>
                <a:cs typeface="+mn-cs"/>
                <a:hlinkClick r:id="rId3">
                  <a:extLst>
                    <a:ext uri="{A12FA001-AC4F-418D-AE19-62706E023703}">
                      <ahyp:hlinkClr xmlns:ahyp="http://schemas.microsoft.com/office/drawing/2018/hyperlinkcolor" val="tx"/>
                    </a:ext>
                  </a:extLst>
                </a:hlinkClick>
              </a:rPr>
              <a:t>Life Promotion Toolkit</a:t>
            </a:r>
            <a:r>
              <a:rPr lang="en-US" sz="1200" u="none"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(First Peoples Wellness Circle, Feather Carriers: Leadership for Life Promotion, and the Thunderbird Foundation) includes over 80 pages of activities designed by Indigenous youth to support a deeper sense of belonging, meaning, purpose, and hope. </a:t>
            </a: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While rooted in Indigenous ways of seeing, being, knowing, and doing, a life promotion approach benefits every student, Indigenous and non-Indigenous alike. </a:t>
            </a: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To help implement these activities, SMH-ON has developed companion resources including videos and info sheets. These materials provide practical strategies to integrate life promotion into classrooms and school communities in a respectful and meaningful way. </a:t>
            </a: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Work with students to select and carry out these activities in their communities. </a:t>
            </a: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i="0" kern="1200" dirty="0">
                <a:solidFill>
                  <a:schemeClr val="tx1"/>
                </a:solidFill>
                <a:effectLst/>
                <a:latin typeface="+mn-lt"/>
                <a:ea typeface="+mn-ea"/>
                <a:cs typeface="+mn-cs"/>
              </a:rPr>
              <a:t>Dissemination guide: Newcomer student mental health resources </a:t>
            </a:r>
            <a:r>
              <a:rPr lang="en-CA" sz="1200" b="0" i="0" kern="1200" dirty="0">
                <a:solidFill>
                  <a:schemeClr val="tx1"/>
                </a:solidFill>
                <a:effectLst/>
                <a:latin typeface="+mn-lt"/>
                <a:ea typeface="+mn-ea"/>
                <a:cs typeface="+mn-cs"/>
              </a:rPr>
              <a:t>(https://</a:t>
            </a:r>
            <a:r>
              <a:rPr lang="en-CA" sz="1200" b="0" i="0" kern="1200" dirty="0" err="1">
                <a:solidFill>
                  <a:schemeClr val="tx1"/>
                </a:solidFill>
                <a:effectLst/>
                <a:latin typeface="+mn-lt"/>
                <a:ea typeface="+mn-ea"/>
                <a:cs typeface="+mn-cs"/>
              </a:rPr>
              <a:t>smho-smso.ca</a:t>
            </a:r>
            <a:r>
              <a:rPr lang="en-CA" sz="1200" b="0" i="0" kern="1200" dirty="0">
                <a:solidFill>
                  <a:schemeClr val="tx1"/>
                </a:solidFill>
                <a:effectLst/>
                <a:latin typeface="+mn-lt"/>
                <a:ea typeface="+mn-ea"/>
                <a:cs typeface="+mn-cs"/>
              </a:rPr>
              <a:t>/online-resources/dissemination-guide-newcomer-student-mental-health-resources/)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Work with students to adapt/share these resources in their communities to support the wellbeing of newcomer students</a:t>
            </a:r>
            <a:r>
              <a:rPr lang="en-US" sz="1200" b="0" kern="1200" dirty="0">
                <a:solidFill>
                  <a:schemeClr val="tx1"/>
                </a:solidFill>
                <a:effectLst/>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FCDF9F0-2051-3E41-8377-E55F8DC4E01F}" type="slidenum">
              <a:rPr lang="en-US" smtClean="0"/>
              <a:t>46</a:t>
            </a:fld>
            <a:endParaRPr lang="en-US"/>
          </a:p>
        </p:txBody>
      </p:sp>
    </p:spTree>
    <p:extLst>
      <p:ext uri="{BB962C8B-B14F-4D97-AF65-F5344CB8AC3E}">
        <p14:creationId xmlns:p14="http://schemas.microsoft.com/office/powerpoint/2010/main" val="388308624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Notes: </a:t>
            </a: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dirty="0"/>
              <a:t>Ask participants to take a quiet moment to reflect on what they’ve learned.</a:t>
            </a:r>
          </a:p>
          <a:p>
            <a:pPr marL="171450" indent="-171450">
              <a:buFont typeface="Arial" panose="020B0604020202020204" pitchFamily="34" charset="0"/>
              <a:buChar char="•"/>
            </a:pPr>
            <a:r>
              <a:rPr lang="en-US" dirty="0"/>
              <a:t>Then, invite them to complete this prompt: One thing I will start, stop, or shift in my practice to strengthen student engagement is…</a:t>
            </a:r>
          </a:p>
          <a:p>
            <a:pPr marL="171450" indent="-171450">
              <a:buFont typeface="Arial" panose="020B0604020202020204" pitchFamily="34" charset="0"/>
              <a:buChar char="•"/>
            </a:pPr>
            <a:r>
              <a:rPr lang="en-US" dirty="0"/>
              <a:t>Have them write their response on a sticky note (physical or virtual) and/or invite a few volunteers to share their commitment out loud.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a:t>
            </a:r>
          </a:p>
          <a:p>
            <a:endParaRPr lang="en-US" dirty="0"/>
          </a:p>
        </p:txBody>
      </p:sp>
      <p:sp>
        <p:nvSpPr>
          <p:cNvPr id="4" name="Slide Number Placeholder 3"/>
          <p:cNvSpPr>
            <a:spLocks noGrp="1"/>
          </p:cNvSpPr>
          <p:nvPr>
            <p:ph type="sldNum" sz="quarter" idx="5"/>
          </p:nvPr>
        </p:nvSpPr>
        <p:spPr/>
        <p:txBody>
          <a:bodyPr/>
          <a:lstStyle/>
          <a:p>
            <a:fld id="{EFCDF9F0-2051-3E41-8377-E55F8DC4E01F}" type="slidenum">
              <a:rPr lang="en-US" smtClean="0"/>
              <a:t>47</a:t>
            </a:fld>
            <a:endParaRPr lang="en-US"/>
          </a:p>
        </p:txBody>
      </p:sp>
    </p:spTree>
    <p:extLst>
      <p:ext uri="{BB962C8B-B14F-4D97-AF65-F5344CB8AC3E}">
        <p14:creationId xmlns:p14="http://schemas.microsoft.com/office/powerpoint/2010/main" val="215797490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FCDF9F0-2051-3E41-8377-E55F8DC4E01F}" type="slidenum">
              <a:rPr lang="en-US" smtClean="0"/>
              <a:t>48</a:t>
            </a:fld>
            <a:endParaRPr lang="en-US"/>
          </a:p>
        </p:txBody>
      </p:sp>
    </p:spTree>
    <p:extLst>
      <p:ext uri="{BB962C8B-B14F-4D97-AF65-F5344CB8AC3E}">
        <p14:creationId xmlns:p14="http://schemas.microsoft.com/office/powerpoint/2010/main" val="166858419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FCDF9F0-2051-3E41-8377-E55F8DC4E01F}" type="slidenum">
              <a:rPr lang="en-US" smtClean="0"/>
              <a:t>49</a:t>
            </a:fld>
            <a:endParaRPr lang="en-US"/>
          </a:p>
        </p:txBody>
      </p:sp>
    </p:spTree>
    <p:extLst>
      <p:ext uri="{BB962C8B-B14F-4D97-AF65-F5344CB8AC3E}">
        <p14:creationId xmlns:p14="http://schemas.microsoft.com/office/powerpoint/2010/main" val="2842792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4BCC4-D591-2FD7-1F7D-18CED90A5F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3BF542-F96E-2887-3677-E1D1FB656B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A1816F-7254-B1C4-A4AC-36897998C9BE}"/>
              </a:ext>
            </a:extLst>
          </p:cNvPr>
          <p:cNvSpPr>
            <a:spLocks noGrp="1"/>
          </p:cNvSpPr>
          <p:nvPr>
            <p:ph type="body" idx="1"/>
          </p:nvPr>
        </p:nvSpPr>
        <p:spPr/>
        <p:txBody>
          <a:bodyPr/>
          <a:lstStyle/>
          <a:p>
            <a:endParaRPr lang="en-US" dirty="0"/>
          </a:p>
          <a:p>
            <a:r>
              <a:rPr lang="en-US" dirty="0"/>
              <a:t>As staff, you may already be involved in many initiatives that are informed by students, led by students, or where students play a central role. </a:t>
            </a:r>
          </a:p>
          <a:p>
            <a:endParaRPr lang="en-US" dirty="0"/>
          </a:p>
          <a:p>
            <a:r>
              <a:rPr lang="en-US" dirty="0"/>
              <a:t>Student engagement is defined as: an ongoing process committed to co-creating conditions and opportunities with students to meaningfully participate and influence outcomes that may affect them. True engagement centers on valuing and amplifying the perspectives and experiences of every student. This requires a practice of critical reflection by school and system staff on personal and positional biases, and systemic barriers that impact engagement. </a:t>
            </a:r>
            <a:endParaRPr lang="en-US" dirty="0">
              <a:ea typeface="Calibri"/>
              <a:cs typeface="Calibri"/>
            </a:endParaRPr>
          </a:p>
          <a:p>
            <a:pPr marL="0" indent="0">
              <a:lnSpc>
                <a:spcPct val="107000"/>
              </a:lnSpc>
              <a:spcAft>
                <a:spcPts val="800"/>
              </a:spcAft>
              <a:buNone/>
            </a:pPr>
            <a:endParaRPr lang="en-US" dirty="0"/>
          </a:p>
          <a:p>
            <a:pPr marL="0" indent="0">
              <a:lnSpc>
                <a:spcPct val="107000"/>
              </a:lnSpc>
              <a:spcAft>
                <a:spcPts val="800"/>
              </a:spcAft>
              <a:buNone/>
            </a:pPr>
            <a:endParaRPr lang="en-US" dirty="0"/>
          </a:p>
          <a:p>
            <a:pPr marL="0" indent="0">
              <a:lnSpc>
                <a:spcPct val="107000"/>
              </a:lnSpc>
              <a:spcAft>
                <a:spcPts val="800"/>
              </a:spcAft>
              <a:buNone/>
            </a:pPr>
            <a:r>
              <a:rPr lang="en-US" b="1" dirty="0"/>
              <a:t>Some notes on the bolded words:</a:t>
            </a:r>
          </a:p>
          <a:p>
            <a:pPr marL="171450" indent="-171450">
              <a:lnSpc>
                <a:spcPct val="107000"/>
              </a:lnSpc>
              <a:spcAft>
                <a:spcPts val="800"/>
              </a:spcAft>
              <a:buFont typeface="Arial" panose="020B0604020202020204" pitchFamily="34" charset="0"/>
              <a:buChar char="•"/>
            </a:pPr>
            <a:r>
              <a:rPr lang="en-US" b="1" dirty="0"/>
              <a:t>Ongoing process: </a:t>
            </a:r>
            <a:r>
              <a:rPr lang="en-CA" sz="1200" b="0" i="0" u="none" strike="noStrike" kern="1200" dirty="0">
                <a:solidFill>
                  <a:schemeClr val="tx1"/>
                </a:solidFill>
                <a:effectLst/>
                <a:latin typeface="+mn-lt"/>
                <a:ea typeface="+mn-ea"/>
                <a:cs typeface="+mn-cs"/>
              </a:rPr>
              <a:t>Student engagement is way of operating. It is a continuous practice and an outcome for young people</a:t>
            </a:r>
          </a:p>
          <a:p>
            <a:pPr marL="171450" indent="-171450">
              <a:lnSpc>
                <a:spcPct val="107000"/>
              </a:lnSpc>
              <a:spcAft>
                <a:spcPts val="800"/>
              </a:spcAft>
              <a:buFont typeface="Arial" panose="020B0604020202020204" pitchFamily="34" charset="0"/>
              <a:buChar char="•"/>
            </a:pPr>
            <a:r>
              <a:rPr lang="en-CA" sz="1200" b="1" i="0" u="none" strike="noStrike" kern="1200" dirty="0">
                <a:solidFill>
                  <a:schemeClr val="tx1"/>
                </a:solidFill>
                <a:effectLst/>
                <a:latin typeface="+mn-lt"/>
                <a:ea typeface="+mn-ea"/>
                <a:cs typeface="+mn-cs"/>
              </a:rPr>
              <a:t>Co-creating: </a:t>
            </a:r>
            <a:r>
              <a:rPr lang="en-CA" sz="1200" b="0" i="0" u="none" strike="noStrike" kern="1200" dirty="0">
                <a:solidFill>
                  <a:schemeClr val="tx1"/>
                </a:solidFill>
                <a:effectLst/>
                <a:latin typeface="+mn-lt"/>
                <a:ea typeface="+mn-ea"/>
                <a:cs typeface="+mn-cs"/>
              </a:rPr>
              <a:t>highlights collaboration between students and staff to shape the initiatives that they are offered and a part of</a:t>
            </a:r>
            <a:r>
              <a:rPr lang="en-US" sz="12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CA" sz="1200" b="1" i="0" u="none" strike="noStrike" kern="1200" dirty="0">
                <a:solidFill>
                  <a:schemeClr val="tx1"/>
                </a:solidFill>
                <a:effectLst/>
                <a:latin typeface="+mn-lt"/>
                <a:ea typeface="+mn-ea"/>
                <a:cs typeface="+mn-cs"/>
              </a:rPr>
              <a:t>Meaningful: </a:t>
            </a:r>
            <a:r>
              <a:rPr lang="en-CA" sz="1200" b="0" i="0" u="none" strike="noStrike" kern="1200" dirty="0">
                <a:solidFill>
                  <a:schemeClr val="tx1"/>
                </a:solidFill>
                <a:effectLst/>
                <a:latin typeface="+mn-lt"/>
                <a:ea typeface="+mn-ea"/>
                <a:cs typeface="+mn-cs"/>
              </a:rPr>
              <a:t>students are connected to opportunities that grow their network, feed their interests, and that they find important</a:t>
            </a:r>
            <a:r>
              <a:rPr lang="en-US" sz="12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CA" sz="1200" b="1" i="0" u="none" strike="noStrike" kern="1200" dirty="0">
                <a:solidFill>
                  <a:schemeClr val="tx1"/>
                </a:solidFill>
                <a:effectLst/>
                <a:latin typeface="+mn-lt"/>
                <a:ea typeface="+mn-ea"/>
                <a:cs typeface="+mn-cs"/>
              </a:rPr>
              <a:t>Valuing:</a:t>
            </a:r>
            <a:r>
              <a:rPr lang="en-CA" sz="1200" b="0" i="0" u="none" strike="noStrike" kern="1200" dirty="0">
                <a:solidFill>
                  <a:schemeClr val="tx1"/>
                </a:solidFill>
                <a:effectLst/>
                <a:latin typeface="+mn-lt"/>
                <a:ea typeface="+mn-ea"/>
                <a:cs typeface="+mn-cs"/>
              </a:rPr>
              <a:t> actively recognizing the worth, dignity, and insights of all students, honoring their identities, lived experiences, and contributions as essential</a:t>
            </a:r>
            <a:r>
              <a:rPr lang="en-US" sz="12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CA" sz="1200" b="1" i="0" u="none" strike="noStrike" kern="1200" dirty="0">
                <a:solidFill>
                  <a:schemeClr val="tx1"/>
                </a:solidFill>
                <a:effectLst/>
                <a:latin typeface="+mn-lt"/>
                <a:ea typeface="+mn-ea"/>
                <a:cs typeface="+mn-cs"/>
              </a:rPr>
              <a:t>Amplifying: </a:t>
            </a:r>
            <a:r>
              <a:rPr lang="en-CA" sz="1200" b="0" i="0" u="none" strike="noStrike" kern="1200" dirty="0">
                <a:solidFill>
                  <a:schemeClr val="tx1"/>
                </a:solidFill>
                <a:effectLst/>
                <a:latin typeface="+mn-lt"/>
                <a:ea typeface="+mn-ea"/>
                <a:cs typeface="+mn-cs"/>
              </a:rPr>
              <a:t>intentionally “turning up the volume of voices often sidelined or silenced”(Higgs et al., 2021), ensuring those most often marginalized are heard, respected, and able to influence decisions</a:t>
            </a:r>
            <a:r>
              <a:rPr lang="en-US" sz="12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CA" sz="1200" b="1" i="0" u="none" strike="noStrike" kern="1200" dirty="0">
                <a:solidFill>
                  <a:schemeClr val="tx1"/>
                </a:solidFill>
                <a:effectLst/>
                <a:latin typeface="+mn-lt"/>
                <a:ea typeface="+mn-ea"/>
                <a:cs typeface="+mn-cs"/>
              </a:rPr>
              <a:t>Critical reflection</a:t>
            </a:r>
            <a:r>
              <a:rPr lang="en-CA" sz="1200" b="0" i="0" u="none" strike="noStrike" kern="1200" dirty="0">
                <a:solidFill>
                  <a:schemeClr val="tx1"/>
                </a:solidFill>
                <a:effectLst/>
                <a:latin typeface="+mn-lt"/>
                <a:ea typeface="+mn-ea"/>
                <a:cs typeface="+mn-cs"/>
              </a:rPr>
              <a:t>: calls for thoughtful examination by staff to ensure that opportunities are available to every student</a:t>
            </a:r>
            <a:endParaRPr lang="en-US" sz="1200" b="0" i="0" kern="1200" dirty="0">
              <a:solidFill>
                <a:schemeClr val="tx1"/>
              </a:solidFill>
              <a:effectLst/>
              <a:latin typeface="+mn-lt"/>
              <a:ea typeface="+mn-ea"/>
              <a:cs typeface="+mn-cs"/>
            </a:endParaRPr>
          </a:p>
          <a:p>
            <a:pPr marL="0" indent="0">
              <a:lnSpc>
                <a:spcPct val="107000"/>
              </a:lnSpc>
              <a:spcAft>
                <a:spcPts val="800"/>
              </a:spcAft>
              <a:buNone/>
            </a:pPr>
            <a:endParaRPr lang="en-US" dirty="0"/>
          </a:p>
        </p:txBody>
      </p:sp>
      <p:sp>
        <p:nvSpPr>
          <p:cNvPr id="4" name="Slide Number Placeholder 3">
            <a:extLst>
              <a:ext uri="{FF2B5EF4-FFF2-40B4-BE49-F238E27FC236}">
                <a16:creationId xmlns:a16="http://schemas.microsoft.com/office/drawing/2014/main" id="{73000033-77FA-A5BB-3FBD-7FC15E25D37F}"/>
              </a:ext>
            </a:extLst>
          </p:cNvPr>
          <p:cNvSpPr>
            <a:spLocks noGrp="1"/>
          </p:cNvSpPr>
          <p:nvPr>
            <p:ph type="sldNum" sz="quarter" idx="5"/>
          </p:nvPr>
        </p:nvSpPr>
        <p:spPr/>
        <p:txBody>
          <a:bodyPr/>
          <a:lstStyle/>
          <a:p>
            <a:fld id="{EFCDF9F0-2051-3E41-8377-E55F8DC4E01F}" type="slidenum">
              <a:rPr lang="en-US" smtClean="0"/>
              <a:t>6</a:t>
            </a:fld>
            <a:endParaRPr lang="en-US"/>
          </a:p>
        </p:txBody>
      </p:sp>
    </p:spTree>
    <p:extLst>
      <p:ext uri="{BB962C8B-B14F-4D97-AF65-F5344CB8AC3E}">
        <p14:creationId xmlns:p14="http://schemas.microsoft.com/office/powerpoint/2010/main" val="20546442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03EC6-813D-AFAB-13A9-5A40417829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C4D61A-D396-BD50-AED9-D67232B275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57B23D-3721-0BA2-25DA-9F7C3FD92AFD}"/>
              </a:ext>
            </a:extLst>
          </p:cNvPr>
          <p:cNvSpPr>
            <a:spLocks noGrp="1"/>
          </p:cNvSpPr>
          <p:nvPr>
            <p:ph type="body" idx="1"/>
          </p:nvPr>
        </p:nvSpPr>
        <p:spPr/>
        <p:txBody>
          <a:bodyPr/>
          <a:lstStyle/>
          <a:p>
            <a:r>
              <a:rPr lang="en-US" dirty="0"/>
              <a:t>When consulting with students while building the toolkit, School Mental Health Ontario asked them what they felt the benefits of student engagement were. They shared this list. Each of these, rooted in student experience, is supported by literature as well. </a:t>
            </a:r>
          </a:p>
          <a:p>
            <a:endParaRPr lang="en-US" dirty="0"/>
          </a:p>
          <a:p>
            <a:endParaRPr lang="en-US" dirty="0"/>
          </a:p>
        </p:txBody>
      </p:sp>
      <p:sp>
        <p:nvSpPr>
          <p:cNvPr id="4" name="Slide Number Placeholder 3">
            <a:extLst>
              <a:ext uri="{FF2B5EF4-FFF2-40B4-BE49-F238E27FC236}">
                <a16:creationId xmlns:a16="http://schemas.microsoft.com/office/drawing/2014/main" id="{722722B9-F5BB-6B05-D8E5-677C5A5D97E1}"/>
              </a:ext>
            </a:extLst>
          </p:cNvPr>
          <p:cNvSpPr>
            <a:spLocks noGrp="1"/>
          </p:cNvSpPr>
          <p:nvPr>
            <p:ph type="sldNum" sz="quarter" idx="5"/>
          </p:nvPr>
        </p:nvSpPr>
        <p:spPr/>
        <p:txBody>
          <a:bodyPr/>
          <a:lstStyle/>
          <a:p>
            <a:fld id="{EFCDF9F0-2051-3E41-8377-E55F8DC4E01F}" type="slidenum">
              <a:rPr lang="en-US" smtClean="0"/>
              <a:t>7</a:t>
            </a:fld>
            <a:endParaRPr lang="en-US"/>
          </a:p>
        </p:txBody>
      </p:sp>
    </p:spTree>
    <p:extLst>
      <p:ext uri="{BB962C8B-B14F-4D97-AF65-F5344CB8AC3E}">
        <p14:creationId xmlns:p14="http://schemas.microsoft.com/office/powerpoint/2010/main" val="7794275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81275-0D61-FCCE-0FC8-DB5AE01045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9CBAB7-3CF5-F779-E2D7-0E84271B36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86A08B-B0BC-A4A1-6660-396C1DC6051B}"/>
              </a:ext>
            </a:extLst>
          </p:cNvPr>
          <p:cNvSpPr>
            <a:spLocks noGrp="1"/>
          </p:cNvSpPr>
          <p:nvPr>
            <p:ph type="body" idx="1"/>
          </p:nvPr>
        </p:nvSpPr>
        <p:spPr/>
        <p:txBody>
          <a:bodyPr/>
          <a:lstStyle/>
          <a:p>
            <a:r>
              <a:rPr lang="en-US">
                <a:cs typeface="Calibri"/>
              </a:rPr>
              <a:t>On the screen is School Mental Health Ontario’s model of student engagement. </a:t>
            </a:r>
          </a:p>
          <a:p>
            <a:endParaRPr lang="en-US"/>
          </a:p>
          <a:p>
            <a:r>
              <a:rPr lang="en-US"/>
              <a:t>At the </a:t>
            </a:r>
            <a:r>
              <a:rPr lang="en-US" err="1"/>
              <a:t>centre</a:t>
            </a:r>
            <a:r>
              <a:rPr lang="en-US"/>
              <a:t> of the diagram is </a:t>
            </a:r>
            <a:r>
              <a:rPr lang="en-US" b="1"/>
              <a:t>'Every Student',</a:t>
            </a:r>
            <a:r>
              <a:rPr lang="en-US"/>
              <a:t> who play an active role in shaping their engagement in school initiatives.</a:t>
            </a:r>
          </a:p>
          <a:p>
            <a:endParaRPr lang="en-US">
              <a:cs typeface="Calibri"/>
            </a:endParaRPr>
          </a:p>
          <a:p>
            <a:r>
              <a:rPr lang="en-US">
                <a:cs typeface="Calibri"/>
              </a:rPr>
              <a:t>Surrounding '</a:t>
            </a:r>
            <a:r>
              <a:rPr lang="en-US" b="1">
                <a:cs typeface="Calibri"/>
              </a:rPr>
              <a:t>Every Student',</a:t>
            </a:r>
            <a:r>
              <a:rPr lang="en-US">
                <a:cs typeface="Calibri"/>
              </a:rPr>
              <a:t> are 'Identity-affirming approaches; Identity-affirming student engagement recognizes, validates, and respects every student's intersecting identities, backgrounds and experiences.</a:t>
            </a:r>
          </a:p>
          <a:p>
            <a:endParaRPr lang="en-US"/>
          </a:p>
          <a:p>
            <a:r>
              <a:rPr lang="en-US"/>
              <a:t>The next ring following that, emphasizes flexibility, recognizing and nurturing students' strengths, making informed decisions, and adapting strategies to meet their evolving needs as foundations underscoring each initiative. </a:t>
            </a:r>
            <a:endParaRPr lang="en-US">
              <a:cs typeface="Calibri"/>
            </a:endParaRPr>
          </a:p>
          <a:p>
            <a:endParaRPr lang="en-US">
              <a:cs typeface="Calibri"/>
            </a:endParaRPr>
          </a:p>
          <a:p>
            <a:r>
              <a:rPr lang="en-US"/>
              <a:t>The final and outer ring, are the various degrees of engagement:</a:t>
            </a:r>
            <a:endParaRPr lang="en-US">
              <a:cs typeface="Calibri"/>
            </a:endParaRPr>
          </a:p>
          <a:p>
            <a:pPr marL="285750" indent="-285750">
              <a:buFont typeface="Arial"/>
              <a:buChar char="•"/>
            </a:pPr>
            <a:r>
              <a:rPr lang="en-US">
                <a:cs typeface="Calibri"/>
              </a:rPr>
              <a:t>Student consultants</a:t>
            </a:r>
          </a:p>
          <a:p>
            <a:pPr marL="285750" indent="-285750">
              <a:buFont typeface="Arial"/>
              <a:buChar char="•"/>
            </a:pPr>
            <a:r>
              <a:rPr lang="en-US">
                <a:cs typeface="Calibri"/>
              </a:rPr>
              <a:t>Student leaders</a:t>
            </a:r>
          </a:p>
          <a:p>
            <a:pPr marL="285750" indent="-285750">
              <a:buFont typeface="Arial"/>
              <a:buChar char="•"/>
            </a:pPr>
            <a:r>
              <a:rPr lang="en-US">
                <a:cs typeface="Calibri"/>
              </a:rPr>
              <a:t>Student partners</a:t>
            </a:r>
          </a:p>
          <a:p>
            <a:pPr marL="285750" indent="-285750">
              <a:buFont typeface="Arial"/>
              <a:buChar char="•"/>
            </a:pPr>
            <a:r>
              <a:rPr lang="en-US">
                <a:cs typeface="Calibri"/>
              </a:rPr>
              <a:t>Student contributors</a:t>
            </a:r>
          </a:p>
          <a:p>
            <a:pPr rtl="0">
              <a:spcBef>
                <a:spcPts val="0"/>
              </a:spcBef>
              <a:spcAft>
                <a:spcPts val="0"/>
              </a:spcAft>
            </a:pPr>
            <a:endParaRPr lang="en-US" b="1"/>
          </a:p>
        </p:txBody>
      </p:sp>
      <p:sp>
        <p:nvSpPr>
          <p:cNvPr id="4" name="Slide Number Placeholder 3">
            <a:extLst>
              <a:ext uri="{FF2B5EF4-FFF2-40B4-BE49-F238E27FC236}">
                <a16:creationId xmlns:a16="http://schemas.microsoft.com/office/drawing/2014/main" id="{99F4B210-7F80-4565-25DA-8D36E6F3A3BC}"/>
              </a:ext>
            </a:extLst>
          </p:cNvPr>
          <p:cNvSpPr>
            <a:spLocks noGrp="1"/>
          </p:cNvSpPr>
          <p:nvPr>
            <p:ph type="sldNum" sz="quarter" idx="5"/>
          </p:nvPr>
        </p:nvSpPr>
        <p:spPr/>
        <p:txBody>
          <a:bodyPr/>
          <a:lstStyle/>
          <a:p>
            <a:fld id="{EFCDF9F0-2051-3E41-8377-E55F8DC4E01F}" type="slidenum">
              <a:rPr lang="en-US" smtClean="0"/>
              <a:t>8</a:t>
            </a:fld>
            <a:endParaRPr lang="en-US"/>
          </a:p>
        </p:txBody>
      </p:sp>
    </p:spTree>
    <p:extLst>
      <p:ext uri="{BB962C8B-B14F-4D97-AF65-F5344CB8AC3E}">
        <p14:creationId xmlns:p14="http://schemas.microsoft.com/office/powerpoint/2010/main" val="6329428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1" dirty="0">
                <a:solidFill>
                  <a:srgbClr val="000000"/>
                </a:solidFill>
              </a:rPr>
              <a:t>Surrounding every student are identity-affirming approaches.</a:t>
            </a:r>
          </a:p>
          <a:p>
            <a:endParaRPr lang="en-CA" sz="1200" dirty="0">
              <a:solidFill>
                <a:srgbClr val="000000"/>
              </a:solidFill>
            </a:endParaRPr>
          </a:p>
          <a:p>
            <a:r>
              <a:rPr lang="en-CA" sz="1200" dirty="0">
                <a:solidFill>
                  <a:srgbClr val="000000"/>
                </a:solidFill>
              </a:rPr>
              <a:t>The intersection of equity and mental health remains one of the top priorities identified by students across Ontario. Identity-affirming student engagement recognizes, validates, and respects students’ intersecting identities, backgrounds, and experiences. It involves dismantling systemic barriers to engagement, adapting initiatives to meet students’ needs, and fostering an environment where they feel comfortable showing up as their whole selves.</a:t>
            </a:r>
          </a:p>
          <a:p>
            <a:endParaRPr lang="en-CA" sz="1200" dirty="0">
              <a:solidFill>
                <a:srgbClr val="000000"/>
              </a:solidFill>
            </a:endParaRPr>
          </a:p>
          <a:p>
            <a:r>
              <a:rPr lang="en-CA" sz="1200" dirty="0">
                <a:solidFill>
                  <a:srgbClr val="000000"/>
                </a:solidFill>
              </a:rPr>
              <a:t>When supporting student engagement, it is important to:</a:t>
            </a:r>
          </a:p>
          <a:p>
            <a:pPr marL="285750" indent="-285750">
              <a:buFont typeface="Arial" panose="020B0604020202020204" pitchFamily="34" charset="0"/>
              <a:buChar char="•"/>
            </a:pPr>
            <a:r>
              <a:rPr lang="en-CA" sz="1200" dirty="0">
                <a:solidFill>
                  <a:srgbClr val="000000"/>
                </a:solidFill>
              </a:rPr>
              <a:t>Recognize the interconnected nature of students’ identities and the social barriers that often intersect in their lives, impacting their sense of wellness.</a:t>
            </a:r>
          </a:p>
          <a:p>
            <a:pPr marL="285750" indent="-285750">
              <a:buFont typeface="Arial" panose="020B0604020202020204" pitchFamily="34" charset="0"/>
              <a:buChar char="•"/>
            </a:pPr>
            <a:r>
              <a:rPr lang="en-CA" sz="1200" dirty="0">
                <a:solidFill>
                  <a:srgbClr val="000000"/>
                </a:solidFill>
              </a:rPr>
              <a:t>Understand that stigma related to mental health can prevent young people from participating in mental health promotion activities at school.</a:t>
            </a:r>
          </a:p>
          <a:p>
            <a:pPr marL="285750" indent="-285750">
              <a:buFont typeface="Arial" panose="020B0604020202020204" pitchFamily="34" charset="0"/>
              <a:buChar char="•"/>
            </a:pPr>
            <a:r>
              <a:rPr lang="en-CA" sz="1200" dirty="0">
                <a:solidFill>
                  <a:srgbClr val="000000"/>
                </a:solidFill>
              </a:rPr>
              <a:t>Acknowledge the systems of oppression affecting many students and how these can create barriers to engagement. Work to disrupt and remove these obstacles.</a:t>
            </a:r>
          </a:p>
          <a:p>
            <a:pPr marL="285750" indent="-285750">
              <a:buFont typeface="Arial" panose="020B0604020202020204" pitchFamily="34" charset="0"/>
              <a:buChar char="•"/>
            </a:pPr>
            <a:r>
              <a:rPr lang="en-CA" sz="1200" dirty="0">
                <a:solidFill>
                  <a:srgbClr val="000000"/>
                </a:solidFill>
              </a:rPr>
              <a:t>Recognize that individual students cannot serve as representatives for their entire group, but they can share strengths and ideas that resonate with others.</a:t>
            </a:r>
          </a:p>
          <a:p>
            <a:pPr marL="285750" indent="-285750">
              <a:buFont typeface="Arial" panose="020B0604020202020204" pitchFamily="34" charset="0"/>
              <a:buChar char="•"/>
            </a:pPr>
            <a:r>
              <a:rPr lang="en-CA" sz="1200" dirty="0">
                <a:solidFill>
                  <a:srgbClr val="000000"/>
                </a:solidFill>
              </a:rPr>
              <a:t>Critically reflect on your practices and explore your identities to understand how they impact your work and relationships.</a:t>
            </a:r>
          </a:p>
          <a:p>
            <a:endParaRPr lang="en-CA" sz="1200" dirty="0">
              <a:solidFill>
                <a:srgbClr val="000000"/>
              </a:solidFill>
            </a:endParaRPr>
          </a:p>
          <a:p>
            <a:r>
              <a:rPr lang="en-CA" sz="1200" dirty="0">
                <a:solidFill>
                  <a:srgbClr val="000000"/>
                </a:solidFill>
              </a:rPr>
              <a:t>Effective student engagement starts with each unique student in mind, particularly those who experience marginalization and oppression, ensuring that space is intentionally created for their voices to be heard. Support for wellness is enhanced when diverse perspectives and ways of knowing are included in the planning and delivery of student engagement initiatives.</a:t>
            </a:r>
            <a:br>
              <a:rPr lang="en-US" sz="1200" dirty="0"/>
            </a:br>
            <a:endParaRPr lang="en-US" sz="1200" dirty="0"/>
          </a:p>
          <a:p>
            <a:endParaRPr lang="en-US" dirty="0"/>
          </a:p>
          <a:p>
            <a:r>
              <a:rPr lang="en-US" b="1" dirty="0">
                <a:cs typeface="Calibri"/>
              </a:rPr>
              <a:t>Underscoring each student engagement initiative are four main pillars: Flexible, Strength-based, Informed and Evolving.</a:t>
            </a:r>
          </a:p>
          <a:p>
            <a:endParaRPr lang="en-US" dirty="0">
              <a:cs typeface="Calibri"/>
            </a:endParaRPr>
          </a:p>
          <a:p>
            <a:r>
              <a:rPr lang="en-US" b="1" dirty="0">
                <a:cs typeface="Calibri"/>
              </a:rPr>
              <a:t>Flexible: </a:t>
            </a:r>
            <a:r>
              <a:rPr lang="en-US" dirty="0">
                <a:cs typeface="Calibri"/>
              </a:rPr>
              <a:t>Effective student engagement initiatives must be adaptable to accommodate the diverse lives of young people. This involves:</a:t>
            </a:r>
          </a:p>
          <a:p>
            <a:pPr marL="171450" indent="-171450">
              <a:buFont typeface="Arial" panose="020B0604020202020204" pitchFamily="34" charset="0"/>
              <a:buChar char="•"/>
            </a:pPr>
            <a:r>
              <a:rPr lang="en-US" dirty="0">
                <a:cs typeface="Calibri"/>
              </a:rPr>
              <a:t>Providing various opportunities for students to choose their level of involvement and responsibility.</a:t>
            </a:r>
          </a:p>
          <a:p>
            <a:pPr marL="171450" indent="-171450">
              <a:buFont typeface="Arial" panose="020B0604020202020204" pitchFamily="34" charset="0"/>
              <a:buChar char="•"/>
            </a:pPr>
            <a:r>
              <a:rPr lang="en-US" dirty="0">
                <a:cs typeface="Calibri"/>
              </a:rPr>
              <a:t>Offering engagement opportunities at different times of the day, week, or year to accommodate students’ schedules and commitments.</a:t>
            </a:r>
          </a:p>
          <a:p>
            <a:pPr marL="171450" indent="-171450">
              <a:buFont typeface="Arial" panose="020B0604020202020204" pitchFamily="34" charset="0"/>
              <a:buChar char="•"/>
            </a:pPr>
            <a:r>
              <a:rPr lang="en-US" dirty="0">
                <a:cs typeface="Calibri"/>
              </a:rPr>
              <a:t>Encouraging open and ongoing dialogue with students to understand their evolving wants and needs.</a:t>
            </a:r>
          </a:p>
          <a:p>
            <a:pPr marL="171450" indent="-171450">
              <a:buFont typeface="Arial" panose="020B0604020202020204" pitchFamily="34" charset="0"/>
              <a:buChar char="•"/>
            </a:pPr>
            <a:r>
              <a:rPr lang="en-US" dirty="0">
                <a:cs typeface="Calibri"/>
              </a:rPr>
              <a:t>Understanding that some students who volunteer to help with wellness promotion and stigma reduction at school may themselves be struggling with a mental health problem or may live closely with someone who is. Encourage healthy boundaries and self-care so they can be at their best while participating at a level that is right for them.</a:t>
            </a:r>
          </a:p>
          <a:p>
            <a:endParaRPr lang="en-US" dirty="0">
              <a:cs typeface="Calibri"/>
            </a:endParaRPr>
          </a:p>
          <a:p>
            <a:r>
              <a:rPr lang="en-US" b="1" dirty="0">
                <a:cs typeface="Calibri"/>
              </a:rPr>
              <a:t>Strength-based: </a:t>
            </a:r>
            <a:r>
              <a:rPr lang="en-US" dirty="0">
                <a:cs typeface="Calibri"/>
              </a:rPr>
              <a:t>Engagement should emphasize recognizing and nurturing students' unique strengths and skills. This involves:</a:t>
            </a:r>
          </a:p>
          <a:p>
            <a:pPr marL="171450" indent="-171450">
              <a:buFont typeface="Arial" panose="020B0604020202020204" pitchFamily="34" charset="0"/>
              <a:buChar char="•"/>
            </a:pPr>
            <a:r>
              <a:rPr lang="en-US" dirty="0">
                <a:cs typeface="Calibri"/>
              </a:rPr>
              <a:t>Recognizing and respecting that students are experts about themselves.</a:t>
            </a:r>
          </a:p>
          <a:p>
            <a:pPr marL="171450" indent="-171450">
              <a:buFont typeface="Arial" panose="020B0604020202020204" pitchFamily="34" charset="0"/>
              <a:buChar char="•"/>
            </a:pPr>
            <a:r>
              <a:rPr lang="en-US" dirty="0">
                <a:cs typeface="Calibri"/>
              </a:rPr>
              <a:t>Offering opportunities for students to showcase their strengths and abilities, develop new skills, and build confidence.</a:t>
            </a:r>
          </a:p>
          <a:p>
            <a:pPr marL="171450" indent="-171450">
              <a:buFont typeface="Arial" panose="020B0604020202020204" pitchFamily="34" charset="0"/>
              <a:buChar char="•"/>
            </a:pPr>
            <a:r>
              <a:rPr lang="en-US" dirty="0">
                <a:cs typeface="Calibri"/>
              </a:rPr>
              <a:t>Normalizing mistakes and offering students support as they exercise their strengths, skills, and abilities.</a:t>
            </a:r>
          </a:p>
          <a:p>
            <a:pPr marL="171450" indent="-171450">
              <a:buFont typeface="Arial" panose="020B0604020202020204" pitchFamily="34" charset="0"/>
              <a:buChar char="•"/>
            </a:pPr>
            <a:r>
              <a:rPr lang="en-US" dirty="0">
                <a:cs typeface="Calibri"/>
              </a:rPr>
              <a:t>Keeping the focus on mental health and wellness promotion, rather than on topics beyond the scope of student knowledge and skills (e.g., avoid initiatives related to mental illnesses or suicide prevention, or those requiring students to take on a peer support / counselling role).</a:t>
            </a:r>
          </a:p>
          <a:p>
            <a:endParaRPr lang="en-US" dirty="0">
              <a:cs typeface="Calibri"/>
            </a:endParaRPr>
          </a:p>
          <a:p>
            <a:r>
              <a:rPr lang="en-US" b="1" dirty="0">
                <a:cs typeface="Calibri"/>
              </a:rPr>
              <a:t>Informed: </a:t>
            </a:r>
            <a:r>
              <a:rPr lang="en-US" dirty="0">
                <a:cs typeface="Calibri"/>
              </a:rPr>
              <a:t>Engagement should be informed by student input, ensuring transparency and accountability. This involves:</a:t>
            </a:r>
          </a:p>
          <a:p>
            <a:pPr marL="171450" indent="-171450">
              <a:buFont typeface="Arial" panose="020B0604020202020204" pitchFamily="34" charset="0"/>
              <a:buChar char="•"/>
            </a:pPr>
            <a:r>
              <a:rPr lang="en-US" dirty="0">
                <a:cs typeface="Calibri"/>
              </a:rPr>
              <a:t>Recognizing that students know what they need and listening to what is important to them.</a:t>
            </a:r>
          </a:p>
          <a:p>
            <a:pPr marL="171450" indent="-171450">
              <a:buFont typeface="Arial" panose="020B0604020202020204" pitchFamily="34" charset="0"/>
              <a:buChar char="•"/>
            </a:pPr>
            <a:r>
              <a:rPr lang="en-US" dirty="0">
                <a:cs typeface="Calibri"/>
              </a:rPr>
              <a:t>Involving students in developing monitoring, evaluation, and feedback processes to support their skill development and sense of ownership.</a:t>
            </a:r>
          </a:p>
          <a:p>
            <a:pPr marL="171450" indent="-171450">
              <a:buFont typeface="Arial" panose="020B0604020202020204" pitchFamily="34" charset="0"/>
              <a:buChar char="•"/>
            </a:pPr>
            <a:r>
              <a:rPr lang="en-US" dirty="0">
                <a:cs typeface="Calibri"/>
              </a:rPr>
              <a:t>Evaluating outcomes to celebrate successes and identify areas for improvement to enhance the impact of student engagement initiatives.</a:t>
            </a:r>
          </a:p>
          <a:p>
            <a:endParaRPr lang="en-US" dirty="0">
              <a:cs typeface="Calibri"/>
            </a:endParaRPr>
          </a:p>
          <a:p>
            <a:r>
              <a:rPr lang="en-US" b="1" dirty="0">
                <a:cs typeface="Calibri"/>
              </a:rPr>
              <a:t>Evolving: </a:t>
            </a:r>
            <a:r>
              <a:rPr lang="en-US" dirty="0">
                <a:cs typeface="Calibri"/>
              </a:rPr>
              <a:t>Engagement is an evolving process that adapts to the changing goals, ideas, and strengths of students. This involves</a:t>
            </a:r>
          </a:p>
          <a:p>
            <a:pPr marL="171450" indent="-171450">
              <a:buFont typeface="Arial" panose="020B0604020202020204" pitchFamily="34" charset="0"/>
              <a:buChar char="•"/>
            </a:pPr>
            <a:r>
              <a:rPr lang="en-US" dirty="0">
                <a:cs typeface="Calibri"/>
              </a:rPr>
              <a:t>Recognizing that the student audience and their wants, needs, ideas, and strengths continue to change and evolve.</a:t>
            </a:r>
          </a:p>
          <a:p>
            <a:pPr marL="171450" indent="-171450">
              <a:buFont typeface="Arial" panose="020B0604020202020204" pitchFamily="34" charset="0"/>
              <a:buChar char="•"/>
            </a:pPr>
            <a:r>
              <a:rPr lang="en-US" dirty="0">
                <a:cs typeface="Calibri"/>
              </a:rPr>
              <a:t>Leading with students’ desires and giving room for student-driven initiatives and ideas; these outcomes might not be exactly as you had imagined at the beginning and that’s okay!</a:t>
            </a:r>
          </a:p>
          <a:p>
            <a:pPr marL="171450" indent="-171450">
              <a:buFont typeface="Arial" panose="020B0604020202020204" pitchFamily="34" charset="0"/>
              <a:buChar char="•"/>
            </a:pPr>
            <a:endParaRPr lang="en-US" dirty="0">
              <a:solidFill>
                <a:srgbClr val="000000"/>
              </a:solidFill>
              <a:latin typeface="+mn-lt"/>
              <a:cs typeface="Calibri"/>
            </a:endParaRPr>
          </a:p>
          <a:p>
            <a:pPr marL="171450" indent="-171450">
              <a:buFont typeface="Arial" panose="020B0604020202020204" pitchFamily="34" charset="0"/>
              <a:buChar char="•"/>
            </a:pPr>
            <a:endParaRPr lang="en-US" dirty="0">
              <a:solidFill>
                <a:srgbClr val="000000"/>
              </a:solidFill>
              <a:latin typeface="+mn-lt"/>
              <a:cs typeface="Calibri"/>
            </a:endParaRPr>
          </a:p>
          <a:p>
            <a:pPr marL="0" indent="0">
              <a:buFont typeface="Arial" panose="020B0604020202020204" pitchFamily="34" charset="0"/>
              <a:buNone/>
            </a:pPr>
            <a:r>
              <a:rPr lang="en-US" dirty="0">
                <a:solidFill>
                  <a:srgbClr val="000000"/>
                </a:solidFill>
                <a:latin typeface="+mn-lt"/>
                <a:cs typeface="Calibri"/>
              </a:rPr>
              <a:t>For more on these foundations, see the Student Engagement Toolkit: https://</a:t>
            </a:r>
            <a:r>
              <a:rPr lang="en-US" dirty="0" err="1">
                <a:solidFill>
                  <a:srgbClr val="000000"/>
                </a:solidFill>
                <a:latin typeface="+mn-lt"/>
                <a:cs typeface="Calibri"/>
              </a:rPr>
              <a:t>smho-smso.ca</a:t>
            </a:r>
            <a:r>
              <a:rPr lang="en-US" dirty="0">
                <a:solidFill>
                  <a:srgbClr val="000000"/>
                </a:solidFill>
                <a:latin typeface="+mn-lt"/>
                <a:cs typeface="Calibri"/>
              </a:rPr>
              <a:t>/online-resources/student-engagement-toolkit/</a:t>
            </a:r>
          </a:p>
          <a:p>
            <a:endParaRPr lang="en-US" dirty="0"/>
          </a:p>
        </p:txBody>
      </p:sp>
      <p:sp>
        <p:nvSpPr>
          <p:cNvPr id="4" name="Slide Number Placeholder 3"/>
          <p:cNvSpPr>
            <a:spLocks noGrp="1"/>
          </p:cNvSpPr>
          <p:nvPr>
            <p:ph type="sldNum" sz="quarter" idx="5"/>
          </p:nvPr>
        </p:nvSpPr>
        <p:spPr/>
        <p:txBody>
          <a:bodyPr/>
          <a:lstStyle/>
          <a:p>
            <a:fld id="{3BB15147-4FBB-4574-A864-1BDB27325EFC}" type="slidenum">
              <a:rPr lang="en-CA" smtClean="0"/>
              <a:t>9</a:t>
            </a:fld>
            <a:endParaRPr lang="en-CA"/>
          </a:p>
        </p:txBody>
      </p:sp>
    </p:spTree>
    <p:extLst>
      <p:ext uri="{BB962C8B-B14F-4D97-AF65-F5344CB8AC3E}">
        <p14:creationId xmlns:p14="http://schemas.microsoft.com/office/powerpoint/2010/main" val="24300109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82B3AF-EABF-98CE-5466-32AA8E4BF7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189446-A90E-B675-E04D-102926D6FE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D5F077-425D-92BF-992C-F1579A7C0EF3}"/>
              </a:ext>
            </a:extLst>
          </p:cNvPr>
          <p:cNvSpPr>
            <a:spLocks noGrp="1"/>
          </p:cNvSpPr>
          <p:nvPr>
            <p:ph type="body" idx="1"/>
          </p:nvPr>
        </p:nvSpPr>
        <p:spPr/>
        <p:txBody>
          <a:bodyPr/>
          <a:lstStyle/>
          <a:p>
            <a:pPr>
              <a:defRPr/>
            </a:pPr>
            <a:r>
              <a:rPr lang="en-US" dirty="0"/>
              <a:t>The outer ring highlights the degrees of student engagement.</a:t>
            </a:r>
          </a:p>
          <a:p>
            <a:pPr>
              <a:defRPr/>
            </a:pPr>
            <a:endParaRPr lang="en-US" dirty="0"/>
          </a:p>
          <a:p>
            <a:pPr>
              <a:defRPr/>
            </a:pPr>
            <a:r>
              <a:rPr lang="en-US" dirty="0"/>
              <a:t>When conceptualizing student engagement </a:t>
            </a:r>
            <a:r>
              <a:rPr lang="en-CA" dirty="0"/>
              <a:t>initiatives</a:t>
            </a:r>
            <a:r>
              <a:rPr lang="en-US" dirty="0"/>
              <a:t>, often hierarchies are used in diagrams in the form of ladders or triangles, prioritizing some forms of engagement over others. In many conversations, SMH-ON heard that folks didn’t want hierarchies – it was important to offer </a:t>
            </a:r>
            <a:r>
              <a:rPr lang="en-US" b="1" dirty="0"/>
              <a:t>multiple </a:t>
            </a:r>
            <a:r>
              <a:rPr lang="en-US" dirty="0"/>
              <a:t>entry points for students, enabling them to engage in initiatives that align with their interests and abilities.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Arial" panose="020B060402020202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Arial" panose="020B0604020202020204" pitchFamily="34" charset="0"/>
                <a:ea typeface="Calibri" panose="020F0502020204030204" pitchFamily="34" charset="0"/>
                <a:cs typeface="Calibri" panose="020F0502020204030204" pitchFamily="34" charset="0"/>
              </a:rPr>
              <a:t>Hence, they used quadrants to demonstrate that each degree is important, and no degree is more important than others. </a:t>
            </a:r>
            <a:r>
              <a:rPr lang="en-US" sz="1200" dirty="0">
                <a:effectLst/>
                <a:latin typeface="Arial"/>
                <a:ea typeface="Calibri"/>
                <a:cs typeface="Arial"/>
              </a:rPr>
              <a:t>Opportunities may also incorporate </a:t>
            </a:r>
            <a:r>
              <a:rPr lang="en-US" sz="1200" i="1" dirty="0">
                <a:effectLst/>
                <a:latin typeface="Arial"/>
                <a:ea typeface="Calibri"/>
                <a:cs typeface="Arial"/>
              </a:rPr>
              <a:t>multiple degrees </a:t>
            </a:r>
            <a:r>
              <a:rPr lang="en-US" sz="1200" dirty="0">
                <a:effectLst/>
                <a:latin typeface="Arial"/>
                <a:ea typeface="Calibri"/>
                <a:cs typeface="Arial"/>
              </a:rPr>
              <a:t>of engagement offering students diverse skill development, commitment levels, and influence over outcomes as they wish.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Arial" panose="020B0604020202020204" pitchFamily="34" charset="0"/>
              <a:ea typeface="Calibri" panose="020F0502020204030204" pitchFamily="34" charset="0"/>
              <a:cs typeface="Calibri" panose="020F0502020204030204" pitchFamily="34" charset="0"/>
            </a:endParaRPr>
          </a:p>
          <a:p>
            <a:pPr>
              <a:defRPr/>
            </a:pPr>
            <a:r>
              <a:rPr lang="en-US" sz="1200" dirty="0">
                <a:effectLst/>
                <a:latin typeface="Arial"/>
                <a:ea typeface="Calibri"/>
                <a:cs typeface="Arial"/>
              </a:rPr>
              <a:t>Quadrants also allow for greater movement – up, down, left, right</a:t>
            </a:r>
            <a:r>
              <a:rPr lang="en-US" sz="1200" dirty="0">
                <a:latin typeface="Arial"/>
                <a:ea typeface="Calibri"/>
                <a:cs typeface="Arial"/>
              </a:rPr>
              <a:t> and across</a:t>
            </a:r>
            <a:r>
              <a:rPr lang="en-US" sz="1200" dirty="0">
                <a:effectLst/>
                <a:latin typeface="Arial"/>
                <a:ea typeface="Calibri"/>
                <a:cs typeface="Arial"/>
              </a:rPr>
              <a:t>. These degrees are fluid - </a:t>
            </a:r>
            <a:r>
              <a:rPr lang="en-US" sz="1200" dirty="0"/>
              <a:t>we do not have to be tied to a degree if it is not responsive to the needs of students.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r>
              <a:rPr lang="en-US" dirty="0"/>
              <a:t>The degrees of student engagement are as follows:</a:t>
            </a:r>
          </a:p>
          <a:p>
            <a:pPr marL="171450" indent="-171450">
              <a:buFont typeface="Arial" panose="020B0604020202020204" pitchFamily="34" charset="0"/>
              <a:buChar char="•"/>
            </a:pPr>
            <a:r>
              <a:rPr lang="en-US" b="1" dirty="0"/>
              <a:t>Student as leaders </a:t>
            </a:r>
            <a:r>
              <a:rPr lang="en-US" dirty="0"/>
              <a:t>– s</a:t>
            </a:r>
            <a:r>
              <a:rPr lang="en-CA" dirty="0" err="1">
                <a:cs typeface="Roboto Medium" panose="02000000000000000000" pitchFamily="2" charset="0"/>
              </a:rPr>
              <a:t>tudents</a:t>
            </a:r>
            <a:r>
              <a:rPr lang="en-CA" dirty="0">
                <a:cs typeface="Roboto Medium" panose="02000000000000000000" pitchFamily="2" charset="0"/>
              </a:rPr>
              <a:t> are responsible for all phases of a project or program </a:t>
            </a:r>
          </a:p>
          <a:p>
            <a:pPr marL="171450" indent="-171450">
              <a:buFont typeface="Arial" panose="020B0604020202020204" pitchFamily="34" charset="0"/>
              <a:buChar char="•"/>
            </a:pPr>
            <a:r>
              <a:rPr lang="en-CA" b="1" dirty="0">
                <a:cs typeface="Roboto Black" panose="02000000000000000000" pitchFamily="2" charset="0"/>
              </a:rPr>
              <a:t>Students as partners</a:t>
            </a:r>
            <a:r>
              <a:rPr lang="en-US" b="1" dirty="0"/>
              <a:t> </a:t>
            </a:r>
            <a:r>
              <a:rPr lang="en-US" dirty="0"/>
              <a:t>– </a:t>
            </a:r>
            <a:r>
              <a:rPr lang="en-CA" dirty="0"/>
              <a:t>students are engaged in an active partnership and open dialogue throughout all stages</a:t>
            </a:r>
          </a:p>
          <a:p>
            <a:pPr marL="171450" indent="-171450">
              <a:buFont typeface="Arial" panose="020B0604020202020204" pitchFamily="34" charset="0"/>
              <a:buChar char="•"/>
            </a:pPr>
            <a:r>
              <a:rPr lang="en-US" b="1" dirty="0"/>
              <a:t>Students as contributors </a:t>
            </a:r>
            <a:r>
              <a:rPr lang="en-US" dirty="0"/>
              <a:t>– s</a:t>
            </a:r>
            <a:r>
              <a:rPr lang="en-CA" dirty="0" err="1"/>
              <a:t>tudents</a:t>
            </a:r>
            <a:r>
              <a:rPr lang="en-CA" dirty="0"/>
              <a:t> are invited to offer their ideas and perspectives at key points in the project</a:t>
            </a:r>
          </a:p>
          <a:p>
            <a:pPr marL="171450" indent="-171450">
              <a:buFont typeface="Arial" panose="020B0604020202020204" pitchFamily="34" charset="0"/>
              <a:buChar char="•"/>
            </a:pPr>
            <a:r>
              <a:rPr lang="en-US" b="1" dirty="0"/>
              <a:t>Students as consultants </a:t>
            </a:r>
            <a:r>
              <a:rPr lang="en-US" dirty="0"/>
              <a:t>– </a:t>
            </a:r>
            <a:r>
              <a:rPr lang="en-CA" dirty="0">
                <a:cs typeface="Roboto Medium" panose="02000000000000000000" pitchFamily="2" charset="0"/>
              </a:rPr>
              <a:t>students are consulted for their ideas and perspectives in a specific or limited way. </a:t>
            </a:r>
            <a:endParaRPr lang="en-US" dirty="0"/>
          </a:p>
          <a:p>
            <a:endParaRPr lang="en-US" dirty="0"/>
          </a:p>
          <a:p>
            <a:endParaRPr lang="en-US" dirty="0"/>
          </a:p>
          <a:p>
            <a:r>
              <a:rPr lang="en-US" dirty="0"/>
              <a:t>Check out the Student Engagement Toolkit for more information on these degrees and examples from boards: https://</a:t>
            </a:r>
            <a:r>
              <a:rPr lang="en-US" dirty="0" err="1"/>
              <a:t>smho-smso.ca</a:t>
            </a:r>
            <a:r>
              <a:rPr lang="en-US" dirty="0"/>
              <a:t>/online-resources/student-engagement-toolkit/</a:t>
            </a:r>
          </a:p>
          <a:p>
            <a:endParaRPr lang="en-US" dirty="0"/>
          </a:p>
          <a:p>
            <a:endParaRPr lang="en-US" dirty="0"/>
          </a:p>
        </p:txBody>
      </p:sp>
      <p:sp>
        <p:nvSpPr>
          <p:cNvPr id="4" name="Slide Number Placeholder 3">
            <a:extLst>
              <a:ext uri="{FF2B5EF4-FFF2-40B4-BE49-F238E27FC236}">
                <a16:creationId xmlns:a16="http://schemas.microsoft.com/office/drawing/2014/main" id="{26EB6C1F-677F-622C-EBDD-AD45CD69020E}"/>
              </a:ext>
            </a:extLst>
          </p:cNvPr>
          <p:cNvSpPr>
            <a:spLocks noGrp="1"/>
          </p:cNvSpPr>
          <p:nvPr>
            <p:ph type="sldNum" sz="quarter" idx="5"/>
          </p:nvPr>
        </p:nvSpPr>
        <p:spPr/>
        <p:txBody>
          <a:bodyPr/>
          <a:lstStyle/>
          <a:p>
            <a:fld id="{3BB15147-4FBB-4574-A864-1BDB27325EFC}" type="slidenum">
              <a:rPr lang="en-CA" smtClean="0"/>
              <a:t>10</a:t>
            </a:fld>
            <a:endParaRPr lang="en-CA"/>
          </a:p>
        </p:txBody>
      </p:sp>
    </p:spTree>
    <p:extLst>
      <p:ext uri="{BB962C8B-B14F-4D97-AF65-F5344CB8AC3E}">
        <p14:creationId xmlns:p14="http://schemas.microsoft.com/office/powerpoint/2010/main" val="20084164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svg"/><Relationship Id="rId3" Type="http://schemas.openxmlformats.org/officeDocument/2006/relationships/image" Target="../media/image10.pn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2.svg"/><Relationship Id="rId11" Type="http://schemas.openxmlformats.org/officeDocument/2006/relationships/image" Target="../media/image17.sv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hyperlink" Target="https://smho-smso.ca/#connect-with-us" TargetMode="External"/><Relationship Id="rId9" Type="http://schemas.openxmlformats.org/officeDocument/2006/relationships/image" Target="../media/image15.svg"/><Relationship Id="rId14" Type="http://schemas.openxmlformats.org/officeDocument/2006/relationships/image" Target="../media/image20.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5.svg"/><Relationship Id="rId13"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svg"/><Relationship Id="rId2" Type="http://schemas.openxmlformats.org/officeDocument/2006/relationships/image" Target="../media/image9.png"/><Relationship Id="rId1" Type="http://schemas.openxmlformats.org/officeDocument/2006/relationships/slideMaster" Target="../slideMasters/slideMaster3.xml"/><Relationship Id="rId6" Type="http://schemas.openxmlformats.org/officeDocument/2006/relationships/image" Target="../media/image12.svg"/><Relationship Id="rId11" Type="http://schemas.openxmlformats.org/officeDocument/2006/relationships/image" Target="../media/image18.png"/><Relationship Id="rId5" Type="http://schemas.openxmlformats.org/officeDocument/2006/relationships/image" Target="../media/image11.png"/><Relationship Id="rId10" Type="http://schemas.openxmlformats.org/officeDocument/2006/relationships/image" Target="../media/image17.svg"/><Relationship Id="rId4" Type="http://schemas.openxmlformats.org/officeDocument/2006/relationships/hyperlink" Target="https://smho-smso.ca/#connect-with-us" TargetMode="External"/><Relationship Id="rId9" Type="http://schemas.openxmlformats.org/officeDocument/2006/relationships/image" Target="../media/image16.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23.png"/><Relationship Id="rId2" Type="http://schemas.openxmlformats.org/officeDocument/2006/relationships/image" Target="../media/image9.png"/><Relationship Id="rId1" Type="http://schemas.openxmlformats.org/officeDocument/2006/relationships/slideMaster" Target="../slideMasters/slideMaster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hyperlink" Target="https://smho-smso.ca/accueil/#inscrivez-vous" TargetMode="Externa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4.jpeg"/><Relationship Id="rId7" Type="http://schemas.openxmlformats.org/officeDocument/2006/relationships/image" Target="../media/image29.jpe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28.jpeg"/><Relationship Id="rId5" Type="http://schemas.openxmlformats.org/officeDocument/2006/relationships/image" Target="../media/image26.jpeg"/><Relationship Id="rId4" Type="http://schemas.openxmlformats.org/officeDocument/2006/relationships/image" Target="../media/image25.jpe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33455E4-A08D-4B75-AA59-A46C9A4816FD}"/>
              </a:ext>
            </a:extLst>
          </p:cNvPr>
          <p:cNvSpPr/>
          <p:nvPr userDrawn="1"/>
        </p:nvSpPr>
        <p:spPr>
          <a:xfrm>
            <a:off x="149290" y="1080097"/>
            <a:ext cx="11915192" cy="55845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itle 1">
            <a:extLst>
              <a:ext uri="{FF2B5EF4-FFF2-40B4-BE49-F238E27FC236}">
                <a16:creationId xmlns:a16="http://schemas.microsoft.com/office/drawing/2014/main" id="{05128D1D-AAFE-4329-95F2-6112A06678C8}"/>
              </a:ext>
            </a:extLst>
          </p:cNvPr>
          <p:cNvSpPr>
            <a:spLocks noGrp="1"/>
          </p:cNvSpPr>
          <p:nvPr>
            <p:ph type="title"/>
          </p:nvPr>
        </p:nvSpPr>
        <p:spPr>
          <a:xfrm>
            <a:off x="296922" y="1259036"/>
            <a:ext cx="11619926" cy="1085524"/>
          </a:xfrm>
        </p:spPr>
        <p:txBody>
          <a:bodyPr/>
          <a:lstStyle>
            <a:lvl1pPr algn="ctr">
              <a:defRPr>
                <a:solidFill>
                  <a:srgbClr val="40008D"/>
                </a:solidFill>
              </a:defRPr>
            </a:lvl1pPr>
          </a:lstStyle>
          <a:p>
            <a:r>
              <a:rPr lang="en-US"/>
              <a:t>Click to edit Master title style</a:t>
            </a:r>
            <a:endParaRPr lang="en-CA"/>
          </a:p>
        </p:txBody>
      </p:sp>
      <p:sp>
        <p:nvSpPr>
          <p:cNvPr id="3" name="Slide Number Placeholder 2">
            <a:extLst>
              <a:ext uri="{FF2B5EF4-FFF2-40B4-BE49-F238E27FC236}">
                <a16:creationId xmlns:a16="http://schemas.microsoft.com/office/drawing/2014/main" id="{7335732C-9117-4F2E-8CE0-3B099584F1E0}"/>
              </a:ext>
            </a:extLst>
          </p:cNvPr>
          <p:cNvSpPr>
            <a:spLocks noGrp="1"/>
          </p:cNvSpPr>
          <p:nvPr>
            <p:ph type="sldNum" sz="quarter" idx="10"/>
          </p:nvPr>
        </p:nvSpPr>
        <p:spPr>
          <a:xfrm>
            <a:off x="11739914" y="6664687"/>
            <a:ext cx="452086" cy="193313"/>
          </a:xfrm>
        </p:spPr>
        <p:txBody>
          <a:bodyPr/>
          <a:lstStyle>
            <a:lvl1pPr>
              <a:defRPr sz="1000">
                <a:solidFill>
                  <a:schemeClr val="bg1"/>
                </a:solidFill>
                <a:latin typeface="Poppins" panose="00000500000000000000" pitchFamily="2" charset="0"/>
                <a:cs typeface="Poppins" panose="00000500000000000000" pitchFamily="2" charset="0"/>
              </a:defRPr>
            </a:lvl1pPr>
          </a:lstStyle>
          <a:p>
            <a:fld id="{1DD70114-2F99-4B6A-BD68-56CEC3438471}" type="slidenum">
              <a:rPr lang="en-CA" smtClean="0"/>
              <a:pPr/>
              <a:t>‹#›</a:t>
            </a:fld>
            <a:endParaRPr lang="en-CA"/>
          </a:p>
        </p:txBody>
      </p:sp>
      <p:pic>
        <p:nvPicPr>
          <p:cNvPr id="11" name="Picture 10" descr="Graphical user interface, text&#10;&#10;Description automatically generated">
            <a:extLst>
              <a:ext uri="{FF2B5EF4-FFF2-40B4-BE49-F238E27FC236}">
                <a16:creationId xmlns:a16="http://schemas.microsoft.com/office/drawing/2014/main" id="{52107094-31AB-41D7-8368-5E4715F6438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9290" y="64291"/>
            <a:ext cx="4656559" cy="1001809"/>
          </a:xfrm>
          <a:prstGeom prst="rect">
            <a:avLst/>
          </a:prstGeom>
        </p:spPr>
      </p:pic>
    </p:spTree>
    <p:extLst>
      <p:ext uri="{BB962C8B-B14F-4D97-AF65-F5344CB8AC3E}">
        <p14:creationId xmlns:p14="http://schemas.microsoft.com/office/powerpoint/2010/main" val="21206372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4_Custom Layout">
  <p:cSld name="5_Custom Layout">
    <p:spTree>
      <p:nvGrpSpPr>
        <p:cNvPr id="1" name="Shape 50"/>
        <p:cNvGrpSpPr/>
        <p:nvPr/>
      </p:nvGrpSpPr>
      <p:grpSpPr>
        <a:xfrm>
          <a:off x="0" y="0"/>
          <a:ext cx="0" cy="0"/>
          <a:chOff x="0" y="0"/>
          <a:chExt cx="0" cy="0"/>
        </a:xfrm>
      </p:grpSpPr>
      <p:pic>
        <p:nvPicPr>
          <p:cNvPr id="51" name="Google Shape;51;p13" descr="Shape, background pattern, circle&#10;&#10;Description automatically generated"/>
          <p:cNvPicPr preferRelativeResize="0"/>
          <p:nvPr/>
        </p:nvPicPr>
        <p:blipFill rotWithShape="1">
          <a:blip r:embed="rId2">
            <a:alphaModFix amt="50000"/>
          </a:blip>
          <a:srcRect l="50000"/>
          <a:stretch/>
        </p:blipFill>
        <p:spPr>
          <a:xfrm>
            <a:off x="6096000" y="1"/>
            <a:ext cx="6093293" cy="6857999"/>
          </a:xfrm>
          <a:prstGeom prst="rect">
            <a:avLst/>
          </a:prstGeom>
          <a:noFill/>
          <a:ln>
            <a:noFill/>
          </a:ln>
        </p:spPr>
      </p:pic>
      <p:sp>
        <p:nvSpPr>
          <p:cNvPr id="52" name="Google Shape;52;p13"/>
          <p:cNvSpPr>
            <a:spLocks noGrp="1"/>
          </p:cNvSpPr>
          <p:nvPr>
            <p:ph type="pic" idx="2"/>
          </p:nvPr>
        </p:nvSpPr>
        <p:spPr>
          <a:xfrm>
            <a:off x="0" y="0"/>
            <a:ext cx="6096000" cy="6858000"/>
          </a:xfrm>
          <a:prstGeom prst="rect">
            <a:avLst/>
          </a:prstGeom>
          <a:noFill/>
          <a:ln>
            <a:noFill/>
          </a:ln>
        </p:spPr>
      </p:sp>
      <p:sp>
        <p:nvSpPr>
          <p:cNvPr id="53" name="Google Shape;53;p13"/>
          <p:cNvSpPr txBox="1">
            <a:spLocks noGrp="1"/>
          </p:cNvSpPr>
          <p:nvPr>
            <p:ph type="body" idx="1"/>
          </p:nvPr>
        </p:nvSpPr>
        <p:spPr>
          <a:xfrm>
            <a:off x="6551613" y="595313"/>
            <a:ext cx="5175200" cy="1597600"/>
          </a:xfrm>
          <a:prstGeom prst="rect">
            <a:avLst/>
          </a:prstGeom>
          <a:noFill/>
          <a:ln>
            <a:noFill/>
          </a:ln>
        </p:spPr>
        <p:txBody>
          <a:bodyPr spcFirstLastPara="1" wrap="square" lIns="68575" tIns="34275" rIns="68575" bIns="34275" anchor="t" anchorCtr="0">
            <a:noAutofit/>
          </a:bodyPr>
          <a:lstStyle>
            <a:lvl1pPr marL="609585" lvl="0" indent="-304792" algn="l" rtl="0">
              <a:lnSpc>
                <a:spcPct val="90000"/>
              </a:lnSpc>
              <a:spcBef>
                <a:spcPts val="1067"/>
              </a:spcBef>
              <a:spcAft>
                <a:spcPts val="0"/>
              </a:spcAft>
              <a:buClr>
                <a:schemeClr val="dk1"/>
              </a:buClr>
              <a:buSzPts val="3000"/>
              <a:buNone/>
              <a:defRPr sz="4000" b="1"/>
            </a:lvl1pPr>
            <a:lvl2pPr marL="1219170" lvl="1" indent="-304792" algn="l" rtl="0">
              <a:lnSpc>
                <a:spcPct val="90000"/>
              </a:lnSpc>
              <a:spcBef>
                <a:spcPts val="1600"/>
              </a:spcBef>
              <a:spcAft>
                <a:spcPts val="0"/>
              </a:spcAft>
              <a:buClr>
                <a:schemeClr val="dk1"/>
              </a:buClr>
              <a:buSzPts val="3000"/>
              <a:buNone/>
              <a:defRPr sz="4000" b="1"/>
            </a:lvl2pPr>
            <a:lvl3pPr marL="1828754" lvl="2" indent="-304792" algn="l" rtl="0">
              <a:lnSpc>
                <a:spcPct val="90000"/>
              </a:lnSpc>
              <a:spcBef>
                <a:spcPts val="1600"/>
              </a:spcBef>
              <a:spcAft>
                <a:spcPts val="0"/>
              </a:spcAft>
              <a:buClr>
                <a:schemeClr val="dk1"/>
              </a:buClr>
              <a:buSzPts val="3000"/>
              <a:buNone/>
              <a:defRPr sz="4000" b="1"/>
            </a:lvl3pPr>
            <a:lvl4pPr marL="2438339" lvl="3" indent="-304792" algn="l" rtl="0">
              <a:lnSpc>
                <a:spcPct val="90000"/>
              </a:lnSpc>
              <a:spcBef>
                <a:spcPts val="1600"/>
              </a:spcBef>
              <a:spcAft>
                <a:spcPts val="0"/>
              </a:spcAft>
              <a:buClr>
                <a:schemeClr val="dk1"/>
              </a:buClr>
              <a:buSzPts val="3000"/>
              <a:buNone/>
              <a:defRPr sz="4000" b="1"/>
            </a:lvl4pPr>
            <a:lvl5pPr marL="3047924" lvl="4" indent="-304792" algn="l" rtl="0">
              <a:lnSpc>
                <a:spcPct val="90000"/>
              </a:lnSpc>
              <a:spcBef>
                <a:spcPts val="1600"/>
              </a:spcBef>
              <a:spcAft>
                <a:spcPts val="0"/>
              </a:spcAft>
              <a:buClr>
                <a:schemeClr val="dk1"/>
              </a:buClr>
              <a:buSzPts val="3000"/>
              <a:buNone/>
              <a:defRPr sz="4000" b="1"/>
            </a:lvl5pPr>
            <a:lvl6pPr marL="3657509" lvl="5" indent="-423323" algn="l" rtl="0">
              <a:lnSpc>
                <a:spcPct val="90000"/>
              </a:lnSpc>
              <a:spcBef>
                <a:spcPts val="1600"/>
              </a:spcBef>
              <a:spcAft>
                <a:spcPts val="0"/>
              </a:spcAft>
              <a:buClr>
                <a:schemeClr val="dk1"/>
              </a:buClr>
              <a:buSzPts val="1400"/>
              <a:buChar char="■"/>
              <a:defRPr/>
            </a:lvl6pPr>
            <a:lvl7pPr marL="4267093" lvl="6" indent="-423323" algn="l" rtl="0">
              <a:lnSpc>
                <a:spcPct val="90000"/>
              </a:lnSpc>
              <a:spcBef>
                <a:spcPts val="1600"/>
              </a:spcBef>
              <a:spcAft>
                <a:spcPts val="0"/>
              </a:spcAft>
              <a:buClr>
                <a:schemeClr val="dk1"/>
              </a:buClr>
              <a:buSzPts val="1400"/>
              <a:buChar char="●"/>
              <a:defRPr/>
            </a:lvl7pPr>
            <a:lvl8pPr marL="4876678" lvl="7" indent="-423323" algn="l" rtl="0">
              <a:lnSpc>
                <a:spcPct val="90000"/>
              </a:lnSpc>
              <a:spcBef>
                <a:spcPts val="1600"/>
              </a:spcBef>
              <a:spcAft>
                <a:spcPts val="0"/>
              </a:spcAft>
              <a:buClr>
                <a:schemeClr val="dk1"/>
              </a:buClr>
              <a:buSzPts val="1400"/>
              <a:buChar char="○"/>
              <a:defRPr/>
            </a:lvl8pPr>
            <a:lvl9pPr marL="5486263" lvl="8" indent="-423323" algn="l" rtl="0">
              <a:lnSpc>
                <a:spcPct val="90000"/>
              </a:lnSpc>
              <a:spcBef>
                <a:spcPts val="1600"/>
              </a:spcBef>
              <a:spcAft>
                <a:spcPts val="1600"/>
              </a:spcAft>
              <a:buClr>
                <a:schemeClr val="dk1"/>
              </a:buClr>
              <a:buSzPts val="1400"/>
              <a:buChar char="■"/>
              <a:defRPr/>
            </a:lvl9pPr>
          </a:lstStyle>
          <a:p>
            <a:endParaRPr/>
          </a:p>
        </p:txBody>
      </p:sp>
      <p:sp>
        <p:nvSpPr>
          <p:cNvPr id="54" name="Google Shape;54;p13"/>
          <p:cNvSpPr txBox="1">
            <a:spLocks noGrp="1"/>
          </p:cNvSpPr>
          <p:nvPr>
            <p:ph type="body" idx="3"/>
          </p:nvPr>
        </p:nvSpPr>
        <p:spPr>
          <a:xfrm>
            <a:off x="6551613" y="2263805"/>
            <a:ext cx="5175200" cy="4260800"/>
          </a:xfrm>
          <a:prstGeom prst="rect">
            <a:avLst/>
          </a:prstGeom>
          <a:noFill/>
          <a:ln>
            <a:noFill/>
          </a:ln>
        </p:spPr>
        <p:txBody>
          <a:bodyPr spcFirstLastPara="1" wrap="square" lIns="68575" tIns="34275" rIns="68575" bIns="34275" anchor="t" anchorCtr="0">
            <a:normAutofit/>
          </a:bodyPr>
          <a:lstStyle>
            <a:lvl1pPr marL="609585" lvl="0" indent="-304792" algn="l" rtl="0">
              <a:lnSpc>
                <a:spcPct val="90000"/>
              </a:lnSpc>
              <a:spcBef>
                <a:spcPts val="1067"/>
              </a:spcBef>
              <a:spcAft>
                <a:spcPts val="0"/>
              </a:spcAft>
              <a:buClr>
                <a:srgbClr val="414142"/>
              </a:buClr>
              <a:buSzPts val="2100"/>
              <a:buNone/>
              <a:defRPr>
                <a:solidFill>
                  <a:srgbClr val="414142"/>
                </a:solidFill>
              </a:defRPr>
            </a:lvl1pPr>
            <a:lvl2pPr marL="1219170" lvl="1" indent="-304792" algn="l" rtl="0">
              <a:lnSpc>
                <a:spcPct val="90000"/>
              </a:lnSpc>
              <a:spcBef>
                <a:spcPts val="1600"/>
              </a:spcBef>
              <a:spcAft>
                <a:spcPts val="0"/>
              </a:spcAft>
              <a:buClr>
                <a:srgbClr val="414142"/>
              </a:buClr>
              <a:buSzPts val="1800"/>
              <a:buNone/>
              <a:defRPr>
                <a:solidFill>
                  <a:srgbClr val="414142"/>
                </a:solidFill>
              </a:defRPr>
            </a:lvl2pPr>
            <a:lvl3pPr marL="1828754" lvl="2" indent="-304792" algn="l" rtl="0">
              <a:lnSpc>
                <a:spcPct val="90000"/>
              </a:lnSpc>
              <a:spcBef>
                <a:spcPts val="1600"/>
              </a:spcBef>
              <a:spcAft>
                <a:spcPts val="0"/>
              </a:spcAft>
              <a:buClr>
                <a:srgbClr val="414142"/>
              </a:buClr>
              <a:buSzPts val="1500"/>
              <a:buNone/>
              <a:defRPr>
                <a:solidFill>
                  <a:srgbClr val="414142"/>
                </a:solidFill>
              </a:defRPr>
            </a:lvl3pPr>
            <a:lvl4pPr marL="2438339" lvl="3" indent="-304792" algn="l" rtl="0">
              <a:lnSpc>
                <a:spcPct val="90000"/>
              </a:lnSpc>
              <a:spcBef>
                <a:spcPts val="1600"/>
              </a:spcBef>
              <a:spcAft>
                <a:spcPts val="0"/>
              </a:spcAft>
              <a:buClr>
                <a:srgbClr val="414142"/>
              </a:buClr>
              <a:buSzPts val="1400"/>
              <a:buNone/>
              <a:defRPr>
                <a:solidFill>
                  <a:srgbClr val="414142"/>
                </a:solidFill>
              </a:defRPr>
            </a:lvl4pPr>
            <a:lvl5pPr marL="3047924" lvl="4" indent="-304792" algn="l" rtl="0">
              <a:lnSpc>
                <a:spcPct val="90000"/>
              </a:lnSpc>
              <a:spcBef>
                <a:spcPts val="1600"/>
              </a:spcBef>
              <a:spcAft>
                <a:spcPts val="0"/>
              </a:spcAft>
              <a:buClr>
                <a:srgbClr val="414142"/>
              </a:buClr>
              <a:buSzPts val="1400"/>
              <a:buNone/>
              <a:defRPr>
                <a:solidFill>
                  <a:srgbClr val="414142"/>
                </a:solidFill>
              </a:defRPr>
            </a:lvl5pPr>
            <a:lvl6pPr marL="3657509" lvl="5" indent="-423323" algn="l" rtl="0">
              <a:lnSpc>
                <a:spcPct val="90000"/>
              </a:lnSpc>
              <a:spcBef>
                <a:spcPts val="1600"/>
              </a:spcBef>
              <a:spcAft>
                <a:spcPts val="0"/>
              </a:spcAft>
              <a:buClr>
                <a:schemeClr val="dk1"/>
              </a:buClr>
              <a:buSzPts val="1400"/>
              <a:buChar char="■"/>
              <a:defRPr/>
            </a:lvl6pPr>
            <a:lvl7pPr marL="4267093" lvl="6" indent="-423323" algn="l" rtl="0">
              <a:lnSpc>
                <a:spcPct val="90000"/>
              </a:lnSpc>
              <a:spcBef>
                <a:spcPts val="1600"/>
              </a:spcBef>
              <a:spcAft>
                <a:spcPts val="0"/>
              </a:spcAft>
              <a:buClr>
                <a:schemeClr val="dk1"/>
              </a:buClr>
              <a:buSzPts val="1400"/>
              <a:buChar char="●"/>
              <a:defRPr/>
            </a:lvl7pPr>
            <a:lvl8pPr marL="4876678" lvl="7" indent="-423323" algn="l" rtl="0">
              <a:lnSpc>
                <a:spcPct val="90000"/>
              </a:lnSpc>
              <a:spcBef>
                <a:spcPts val="1600"/>
              </a:spcBef>
              <a:spcAft>
                <a:spcPts val="0"/>
              </a:spcAft>
              <a:buClr>
                <a:schemeClr val="dk1"/>
              </a:buClr>
              <a:buSzPts val="1400"/>
              <a:buChar char="○"/>
              <a:defRPr/>
            </a:lvl8pPr>
            <a:lvl9pPr marL="5486263" lvl="8" indent="-423323" algn="l" rtl="0">
              <a:lnSpc>
                <a:spcPct val="90000"/>
              </a:lnSpc>
              <a:spcBef>
                <a:spcPts val="1600"/>
              </a:spcBef>
              <a:spcAft>
                <a:spcPts val="1600"/>
              </a:spcAft>
              <a:buClr>
                <a:schemeClr val="dk1"/>
              </a:buClr>
              <a:buSzPts val="1400"/>
              <a:buChar char="■"/>
              <a:defRPr/>
            </a:lvl9pPr>
          </a:lstStyle>
          <a:p>
            <a:endParaRPr/>
          </a:p>
        </p:txBody>
      </p:sp>
    </p:spTree>
    <p:extLst>
      <p:ext uri="{BB962C8B-B14F-4D97-AF65-F5344CB8AC3E}">
        <p14:creationId xmlns:p14="http://schemas.microsoft.com/office/powerpoint/2010/main" val="3261649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50945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pic>
        <p:nvPicPr>
          <p:cNvPr id="5" name="Picture 4" descr="SMHO001_Logo_RGB.png">
            <a:extLst>
              <a:ext uri="{FF2B5EF4-FFF2-40B4-BE49-F238E27FC236}">
                <a16:creationId xmlns:a16="http://schemas.microsoft.com/office/drawing/2014/main" id="{96DA8E75-D21C-4DC7-A430-4159EE92AA2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3067" y="6250438"/>
            <a:ext cx="2641600" cy="567611"/>
          </a:xfrm>
          <a:prstGeom prst="rect">
            <a:avLst/>
          </a:prstGeom>
        </p:spPr>
      </p:pic>
      <p:cxnSp>
        <p:nvCxnSpPr>
          <p:cNvPr id="6" name="Straight Connector 5">
            <a:extLst>
              <a:ext uri="{FF2B5EF4-FFF2-40B4-BE49-F238E27FC236}">
                <a16:creationId xmlns:a16="http://schemas.microsoft.com/office/drawing/2014/main" id="{5FEAF4AB-E016-4F40-A03C-EF69BD9CABC9}"/>
              </a:ext>
            </a:extLst>
          </p:cNvPr>
          <p:cNvCxnSpPr/>
          <p:nvPr userDrawn="1"/>
        </p:nvCxnSpPr>
        <p:spPr>
          <a:xfrm>
            <a:off x="246674" y="6205494"/>
            <a:ext cx="11673652" cy="0"/>
          </a:xfrm>
          <a:prstGeom prst="line">
            <a:avLst/>
          </a:prstGeom>
          <a:ln w="6350" cmpd="sng">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2" name="Rectangle 1">
            <a:extLst>
              <a:ext uri="{FF2B5EF4-FFF2-40B4-BE49-F238E27FC236}">
                <a16:creationId xmlns:a16="http://schemas.microsoft.com/office/drawing/2014/main" id="{00231B83-B922-412B-A7E4-0D45AF83ED01}"/>
              </a:ext>
            </a:extLst>
          </p:cNvPr>
          <p:cNvSpPr/>
          <p:nvPr userDrawn="1"/>
        </p:nvSpPr>
        <p:spPr>
          <a:xfrm>
            <a:off x="133067" y="1084642"/>
            <a:ext cx="11925866" cy="56242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Title 12">
            <a:extLst>
              <a:ext uri="{FF2B5EF4-FFF2-40B4-BE49-F238E27FC236}">
                <a16:creationId xmlns:a16="http://schemas.microsoft.com/office/drawing/2014/main" id="{BA235F33-2BFA-457B-9962-8BA2FC7059C1}"/>
              </a:ext>
            </a:extLst>
          </p:cNvPr>
          <p:cNvSpPr>
            <a:spLocks noGrp="1"/>
          </p:cNvSpPr>
          <p:nvPr>
            <p:ph type="title"/>
          </p:nvPr>
        </p:nvSpPr>
        <p:spPr>
          <a:xfrm>
            <a:off x="133067" y="299701"/>
            <a:ext cx="11293202" cy="651636"/>
          </a:xfrm>
        </p:spPr>
        <p:txBody>
          <a:bodyPr/>
          <a:lstStyle>
            <a:lvl1pP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3789064049"/>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Accessibility slide">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D5480A8-54D8-98D4-9009-DDA5450517CA}"/>
              </a:ext>
            </a:extLst>
          </p:cNvPr>
          <p:cNvSpPr txBox="1"/>
          <p:nvPr userDrawn="1"/>
        </p:nvSpPr>
        <p:spPr>
          <a:xfrm>
            <a:off x="690879" y="1938833"/>
            <a:ext cx="9824721" cy="2246769"/>
          </a:xfrm>
          <a:prstGeom prst="rect">
            <a:avLst/>
          </a:prstGeom>
          <a:noFill/>
        </p:spPr>
        <p:txBody>
          <a:bodyPr wrap="square">
            <a:spAutoFit/>
          </a:bodyPr>
          <a:lstStyle/>
          <a:p>
            <a:pPr marL="0" marR="0" algn="l">
              <a:spcBef>
                <a:spcPts val="0"/>
              </a:spcBef>
              <a:spcAft>
                <a:spcPts val="0"/>
              </a:spcAft>
            </a:pPr>
            <a:r>
              <a:rPr lang="en-CA" sz="2000">
                <a:solidFill>
                  <a:schemeClr val="bg1"/>
                </a:solidFill>
                <a:effectLst/>
                <a:latin typeface="Poppins" panose="00000500000000000000" pitchFamily="2" charset="0"/>
                <a:ea typeface="Times New Roman" panose="02020603050405020304" pitchFamily="18" charset="0"/>
                <a:cs typeface="Poppins" panose="00000500000000000000" pitchFamily="2" charset="0"/>
              </a:rPr>
              <a:t>Ensuring inclusion in Ontario’s schools, and throughout society helps to support individual’s mental health. We’re committed to equal access, complying with the standards defined within the Accessibility for Ontarians with Disabilities Act (AODA) and endeavour to remove barriers in order to accommodate and fully include our stakeholders. If there is a document that does not meet your accessibility needs, please contact us and we will provide alternate formats as requested.</a:t>
            </a:r>
            <a:endParaRPr lang="en-CA" sz="2000">
              <a:solidFill>
                <a:schemeClr val="bg1"/>
              </a:solidFill>
              <a:effectLst/>
              <a:latin typeface="Poppins" panose="00000500000000000000" pitchFamily="2" charset="0"/>
              <a:ea typeface="Calibri" panose="020F0502020204030204" pitchFamily="34" charset="0"/>
              <a:cs typeface="Poppins" panose="00000500000000000000" pitchFamily="2" charset="0"/>
            </a:endParaRPr>
          </a:p>
        </p:txBody>
      </p:sp>
      <p:pic>
        <p:nvPicPr>
          <p:cNvPr id="7" name="Picture 6" descr="School Mental Health Ontario logo. Logo de Santé mentale en milieu scolaire Ontario. ">
            <a:extLst>
              <a:ext uri="{FF2B5EF4-FFF2-40B4-BE49-F238E27FC236}">
                <a16:creationId xmlns:a16="http://schemas.microsoft.com/office/drawing/2014/main" id="{CAA4FAB4-1CF3-AAD5-8B16-2C38495E7FDF}"/>
              </a:ext>
              <a:ext uri="{C183D7F6-B498-43B3-948B-1728B52AA6E4}">
                <adec:decorative xmlns:adec="http://schemas.microsoft.com/office/drawing/2017/decorative" val="0"/>
              </a:ext>
            </a:extLst>
          </p:cNvPr>
          <p:cNvPicPr>
            <a:picLocks noChangeAspect="1"/>
          </p:cNvPicPr>
          <p:nvPr userDrawn="1"/>
        </p:nvPicPr>
        <p:blipFill>
          <a:blip r:embed="rId2"/>
          <a:stretch>
            <a:fillRect/>
          </a:stretch>
        </p:blipFill>
        <p:spPr>
          <a:xfrm>
            <a:off x="4355440" y="5753195"/>
            <a:ext cx="3481118" cy="749873"/>
          </a:xfrm>
          <a:prstGeom prst="rect">
            <a:avLst/>
          </a:prstGeom>
        </p:spPr>
      </p:pic>
      <p:sp>
        <p:nvSpPr>
          <p:cNvPr id="8" name="TextBox 7">
            <a:extLst>
              <a:ext uri="{FF2B5EF4-FFF2-40B4-BE49-F238E27FC236}">
                <a16:creationId xmlns:a16="http://schemas.microsoft.com/office/drawing/2014/main" id="{5FB4073F-846D-4F1D-A4A5-87750F3FE91E}"/>
              </a:ext>
            </a:extLst>
          </p:cNvPr>
          <p:cNvSpPr txBox="1"/>
          <p:nvPr userDrawn="1"/>
        </p:nvSpPr>
        <p:spPr>
          <a:xfrm>
            <a:off x="690879" y="1153015"/>
            <a:ext cx="10485120" cy="492443"/>
          </a:xfrm>
          <a:prstGeom prst="rect">
            <a:avLst/>
          </a:prstGeom>
          <a:noFill/>
        </p:spPr>
        <p:txBody>
          <a:bodyPr wrap="square" rtlCol="0">
            <a:spAutoFit/>
          </a:bodyPr>
          <a:lstStyle/>
          <a:p>
            <a:r>
              <a:rPr lang="en-CA" sz="2600" b="1" i="0" dirty="0">
                <a:solidFill>
                  <a:schemeClr val="bg1"/>
                </a:solidFill>
                <a:effectLst/>
                <a:latin typeface="Poppins SemiBold" pitchFamily="2" charset="77"/>
                <a:ea typeface="Times New Roman" panose="02020603050405020304" pitchFamily="18" charset="0"/>
                <a:cs typeface="Poppins SemiBold" pitchFamily="2" charset="77"/>
              </a:rPr>
              <a:t>Accessibility and mental health are related.</a:t>
            </a:r>
            <a:endParaRPr lang="en-US" sz="2600" b="1" i="0" dirty="0">
              <a:latin typeface="Poppins SemiBold" pitchFamily="2" charset="77"/>
              <a:cs typeface="Poppins SemiBold" pitchFamily="2" charset="77"/>
            </a:endParaRPr>
          </a:p>
        </p:txBody>
      </p:sp>
    </p:spTree>
    <p:extLst>
      <p:ext uri="{BB962C8B-B14F-4D97-AF65-F5344CB8AC3E}">
        <p14:creationId xmlns:p14="http://schemas.microsoft.com/office/powerpoint/2010/main" val="1657755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2A4FEBC-6FB5-BB3D-8235-A86528E61D3F}"/>
              </a:ext>
            </a:extLst>
          </p:cNvPr>
          <p:cNvSpPr/>
          <p:nvPr userDrawn="1"/>
        </p:nvSpPr>
        <p:spPr>
          <a:xfrm>
            <a:off x="56120" y="699447"/>
            <a:ext cx="12079760" cy="61109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Vertical Text Placeholder 2">
            <a:extLst>
              <a:ext uri="{FF2B5EF4-FFF2-40B4-BE49-F238E27FC236}">
                <a16:creationId xmlns:a16="http://schemas.microsoft.com/office/drawing/2014/main" id="{D5D44F9B-C12B-B7CA-2C82-DE7BAB0F4E5A}"/>
              </a:ext>
            </a:extLst>
          </p:cNvPr>
          <p:cNvSpPr>
            <a:spLocks noGrp="1"/>
          </p:cNvSpPr>
          <p:nvPr>
            <p:ph type="body" orient="vert" idx="1"/>
          </p:nvPr>
        </p:nvSpPr>
        <p:spPr>
          <a:xfrm>
            <a:off x="215728" y="1509863"/>
            <a:ext cx="11771589" cy="5204636"/>
          </a:xfrm>
          <a:prstGeom prst="rect">
            <a:avLst/>
          </a:prstGeo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Title 8">
            <a:extLst>
              <a:ext uri="{FF2B5EF4-FFF2-40B4-BE49-F238E27FC236}">
                <a16:creationId xmlns:a16="http://schemas.microsoft.com/office/drawing/2014/main" id="{AF3538C0-FCF9-F186-C74A-701CEAF0019B}"/>
              </a:ext>
            </a:extLst>
          </p:cNvPr>
          <p:cNvSpPr>
            <a:spLocks noGrp="1"/>
          </p:cNvSpPr>
          <p:nvPr>
            <p:ph type="title"/>
          </p:nvPr>
        </p:nvSpPr>
        <p:spPr>
          <a:xfrm>
            <a:off x="215728" y="749460"/>
            <a:ext cx="9492793" cy="662030"/>
          </a:xfrm>
        </p:spPr>
        <p:txBody>
          <a:bodyPr>
            <a:noAutofit/>
          </a:bodyPr>
          <a:lstStyle>
            <a:lvl1pPr>
              <a:defRPr sz="4400">
                <a:solidFill>
                  <a:srgbClr val="40008D"/>
                </a:solidFill>
              </a:defRPr>
            </a:lvl1pPr>
          </a:lstStyle>
          <a:p>
            <a:r>
              <a:rPr lang="en-US"/>
              <a:t>Click to edit Master title style</a:t>
            </a:r>
            <a:endParaRPr lang="en-CA"/>
          </a:p>
        </p:txBody>
      </p:sp>
      <p:pic>
        <p:nvPicPr>
          <p:cNvPr id="11" name="Picture 10" descr="Graphical user interface, text&#10;&#10;Description automatically generated">
            <a:extLst>
              <a:ext uri="{FF2B5EF4-FFF2-40B4-BE49-F238E27FC236}">
                <a16:creationId xmlns:a16="http://schemas.microsoft.com/office/drawing/2014/main" id="{F8BD75E2-9009-660D-5580-B1F71A75192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89" y="66036"/>
            <a:ext cx="2486937" cy="535038"/>
          </a:xfrm>
          <a:prstGeom prst="rect">
            <a:avLst/>
          </a:prstGeom>
        </p:spPr>
      </p:pic>
    </p:spTree>
    <p:extLst>
      <p:ext uri="{BB962C8B-B14F-4D97-AF65-F5344CB8AC3E}">
        <p14:creationId xmlns:p14="http://schemas.microsoft.com/office/powerpoint/2010/main" val="2396079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About Us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F7F10AF-8657-0EE4-7E27-5EA20C8DB984}"/>
              </a:ext>
            </a:extLst>
          </p:cNvPr>
          <p:cNvSpPr/>
          <p:nvPr userDrawn="1"/>
        </p:nvSpPr>
        <p:spPr>
          <a:xfrm>
            <a:off x="76263" y="102290"/>
            <a:ext cx="12039473" cy="52951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descr="SMH-ON logo asterisk">
            <a:extLst>
              <a:ext uri="{FF2B5EF4-FFF2-40B4-BE49-F238E27FC236}">
                <a16:creationId xmlns:a16="http://schemas.microsoft.com/office/drawing/2014/main" id="{0F51B999-D639-4C6C-84FB-CCE772A13F8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290" y="325810"/>
            <a:ext cx="3123849" cy="3031751"/>
          </a:xfrm>
          <a:prstGeom prst="rect">
            <a:avLst/>
          </a:prstGeom>
        </p:spPr>
      </p:pic>
      <p:sp>
        <p:nvSpPr>
          <p:cNvPr id="7" name="TextBox 6">
            <a:extLst>
              <a:ext uri="{FF2B5EF4-FFF2-40B4-BE49-F238E27FC236}">
                <a16:creationId xmlns:a16="http://schemas.microsoft.com/office/drawing/2014/main" id="{B8CCE005-9C38-AAE0-E502-9F749E72A5A5}"/>
              </a:ext>
            </a:extLst>
          </p:cNvPr>
          <p:cNvSpPr txBox="1"/>
          <p:nvPr userDrawn="1"/>
        </p:nvSpPr>
        <p:spPr>
          <a:xfrm>
            <a:off x="2333047" y="1347100"/>
            <a:ext cx="8868663" cy="1045607"/>
          </a:xfrm>
          <a:prstGeom prst="rect">
            <a:avLst/>
          </a:prstGeom>
          <a:solidFill>
            <a:schemeClr val="bg1"/>
          </a:solidFill>
          <a:ln>
            <a:solidFill>
              <a:schemeClr val="bg1"/>
            </a:solidFill>
          </a:ln>
        </p:spPr>
        <p:txBody>
          <a:bodyPr wrap="square" lIns="0" tIns="0" rIns="0" bIns="0" rtlCol="0" anchor="ctr" anchorCtr="0">
            <a:spAutoFit/>
          </a:bodyPr>
          <a:lstStyle/>
          <a:p>
            <a:pPr marL="0" marR="0" lvl="0" indent="0" algn="l" defTabSz="914400" rtl="0" eaLnBrk="1" fontAlgn="auto" latinLnBrk="0" hangingPunct="1">
              <a:lnSpc>
                <a:spcPct val="108000"/>
              </a:lnSpc>
              <a:spcBef>
                <a:spcPts val="0"/>
              </a:spcBef>
              <a:spcAft>
                <a:spcPts val="0"/>
              </a:spcAft>
              <a:buClrTx/>
              <a:buSzTx/>
              <a:buFontTx/>
              <a:buNone/>
              <a:tabLst/>
              <a:defRPr/>
            </a:pPr>
            <a:r>
              <a:rPr kumimoji="0" lang="en-CA" sz="3200" b="1" i="0" u="none" strike="noStrike" kern="1200" cap="none" spc="0" normalizeH="0" baseline="0" noProof="0">
                <a:ln>
                  <a:noFill/>
                </a:ln>
                <a:solidFill>
                  <a:srgbClr val="40008D"/>
                </a:solidFill>
                <a:effectLst/>
                <a:uLnTx/>
                <a:uFillTx/>
                <a:latin typeface="Poppins SemiBold" panose="00000700000000000000" pitchFamily="2" charset="0"/>
                <a:ea typeface="+mn-ea"/>
                <a:cs typeface="Poppins SemiBold" panose="00000700000000000000" pitchFamily="2" charset="0"/>
              </a:rPr>
              <a:t>We work together with Ontario school districts to support student mental health</a:t>
            </a:r>
          </a:p>
        </p:txBody>
      </p:sp>
      <p:pic>
        <p:nvPicPr>
          <p:cNvPr id="8" name="Picture 7" descr="School Mental Health Ontario logo">
            <a:extLst>
              <a:ext uri="{FF2B5EF4-FFF2-40B4-BE49-F238E27FC236}">
                <a16:creationId xmlns:a16="http://schemas.microsoft.com/office/drawing/2014/main" id="{D450BA3C-AC4C-2D89-821C-19D44871C00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916141" y="5437164"/>
            <a:ext cx="6359718" cy="1368226"/>
          </a:xfrm>
          <a:prstGeom prst="rect">
            <a:avLst/>
          </a:prstGeom>
        </p:spPr>
      </p:pic>
      <p:sp>
        <p:nvSpPr>
          <p:cNvPr id="9" name="TextBox 8">
            <a:extLst>
              <a:ext uri="{FF2B5EF4-FFF2-40B4-BE49-F238E27FC236}">
                <a16:creationId xmlns:a16="http://schemas.microsoft.com/office/drawing/2014/main" id="{FFC3F4E9-342D-029A-E28B-CCC612B9930D}"/>
              </a:ext>
            </a:extLst>
          </p:cNvPr>
          <p:cNvSpPr txBox="1"/>
          <p:nvPr userDrawn="1"/>
        </p:nvSpPr>
        <p:spPr>
          <a:xfrm>
            <a:off x="6018420" y="4635846"/>
            <a:ext cx="6096000" cy="64633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Stay informed! </a:t>
            </a:r>
            <a:r>
              <a:rPr kumimoji="0" lang="en-CA" sz="18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hlinkClick r:id="rId4"/>
              </a:rPr>
              <a:t>Subscribe</a:t>
            </a:r>
            <a:r>
              <a:rPr kumimoji="0" lang="en-CA" sz="18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 to receive the latest information, research and resources to your inbox.</a:t>
            </a:r>
          </a:p>
        </p:txBody>
      </p:sp>
      <p:sp>
        <p:nvSpPr>
          <p:cNvPr id="11" name="TextBox 10">
            <a:extLst>
              <a:ext uri="{FF2B5EF4-FFF2-40B4-BE49-F238E27FC236}">
                <a16:creationId xmlns:a16="http://schemas.microsoft.com/office/drawing/2014/main" id="{5AA84019-FA86-4F5B-74EC-95931C0F4825}"/>
              </a:ext>
            </a:extLst>
          </p:cNvPr>
          <p:cNvSpPr txBox="1"/>
          <p:nvPr/>
        </p:nvSpPr>
        <p:spPr>
          <a:xfrm>
            <a:off x="384543" y="3304490"/>
            <a:ext cx="3623979" cy="2111216"/>
          </a:xfrm>
          <a:prstGeom prst="round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a:ln>
                  <a:noFill/>
                </a:ln>
                <a:solidFill>
                  <a:srgbClr val="40008D"/>
                </a:solidFill>
                <a:effectLst/>
                <a:uLnTx/>
                <a:uFillTx/>
                <a:latin typeface="Poppins" panose="00000500000000000000" pitchFamily="2" charset="0"/>
                <a:ea typeface="+mn-ea"/>
                <a:cs typeface="Poppins" panose="00000500000000000000" pitchFamily="2" charset="0"/>
              </a:rPr>
              <a:t>@SMHO_SMSO</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a:ln>
                  <a:noFill/>
                </a:ln>
                <a:solidFill>
                  <a:srgbClr val="40008D"/>
                </a:solidFill>
                <a:effectLst/>
                <a:uLnTx/>
                <a:uFillTx/>
                <a:latin typeface="Poppins" panose="00000500000000000000" pitchFamily="2" charset="0"/>
                <a:ea typeface="+mn-ea"/>
                <a:cs typeface="Poppins" panose="00000500000000000000" pitchFamily="2" charset="0"/>
              </a:rPr>
              <a:t>@</a:t>
            </a:r>
            <a:r>
              <a:rPr kumimoji="0" lang="en-US" sz="1600" b="0" i="0" u="none" strike="noStrike" kern="1200" cap="none" spc="0" normalizeH="0" baseline="0" noProof="0" err="1">
                <a:ln>
                  <a:noFill/>
                </a:ln>
                <a:solidFill>
                  <a:srgbClr val="40008D"/>
                </a:solidFill>
                <a:effectLst/>
                <a:uLnTx/>
                <a:uFillTx/>
                <a:latin typeface="Poppins" panose="00000500000000000000" pitchFamily="2" charset="0"/>
                <a:ea typeface="+mn-ea"/>
                <a:cs typeface="Poppins" panose="00000500000000000000" pitchFamily="2" charset="0"/>
              </a:rPr>
              <a:t>smhosmso</a:t>
            </a:r>
            <a:endParaRPr kumimoji="0" lang="en-US" sz="1600" b="0" i="0" u="none" strike="noStrike" kern="1200" cap="none" spc="0" normalizeH="0" baseline="0" noProof="0">
              <a:ln>
                <a:noFill/>
              </a:ln>
              <a:solidFill>
                <a:srgbClr val="40008D"/>
              </a:solidFill>
              <a:effectLst/>
              <a:uLnTx/>
              <a:uFillTx/>
              <a:latin typeface="Poppins" panose="00000500000000000000" pitchFamily="2" charset="0"/>
              <a:ea typeface="+mn-ea"/>
              <a:cs typeface="Poppins" panose="00000500000000000000" pitchFamily="2"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a:ln>
                  <a:noFill/>
                </a:ln>
                <a:solidFill>
                  <a:srgbClr val="40008D"/>
                </a:solidFill>
                <a:effectLst/>
                <a:uLnTx/>
                <a:uFillTx/>
                <a:latin typeface="Poppins" panose="00000500000000000000" pitchFamily="2" charset="0"/>
                <a:ea typeface="+mn-ea"/>
                <a:cs typeface="Poppins" panose="00000500000000000000" pitchFamily="2" charset="0"/>
              </a:rPr>
              <a:t>School Mental Health Ontario</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a:ln>
                  <a:noFill/>
                </a:ln>
                <a:solidFill>
                  <a:srgbClr val="40008D"/>
                </a:solidFill>
                <a:effectLst/>
                <a:uLnTx/>
                <a:uFillTx/>
                <a:latin typeface="Poppins" panose="00000500000000000000" pitchFamily="2" charset="0"/>
                <a:ea typeface="+mn-ea"/>
                <a:cs typeface="Poppins" panose="00000500000000000000" pitchFamily="2" charset="0"/>
              </a:rPr>
              <a:t>@</a:t>
            </a:r>
            <a:r>
              <a:rPr kumimoji="0" lang="en-US" sz="1600" b="0" i="0" u="none" strike="noStrike" kern="1200" cap="none" spc="0" normalizeH="0" baseline="0" noProof="0" err="1">
                <a:ln>
                  <a:noFill/>
                </a:ln>
                <a:solidFill>
                  <a:srgbClr val="40008D"/>
                </a:solidFill>
                <a:effectLst/>
                <a:uLnTx/>
                <a:uFillTx/>
                <a:latin typeface="Poppins" panose="00000500000000000000" pitchFamily="2" charset="0"/>
                <a:ea typeface="+mn-ea"/>
                <a:cs typeface="Poppins" panose="00000500000000000000" pitchFamily="2" charset="0"/>
              </a:rPr>
              <a:t>ThriveSMH</a:t>
            </a:r>
            <a:endParaRPr kumimoji="0" lang="en-US" sz="1600" b="0" i="0" u="none" strike="noStrike" kern="1200" cap="none" spc="0" normalizeH="0" baseline="0" noProof="0">
              <a:ln>
                <a:noFill/>
              </a:ln>
              <a:solidFill>
                <a:srgbClr val="40008D"/>
              </a:solidFill>
              <a:effectLst/>
              <a:uLnTx/>
              <a:uFillTx/>
              <a:latin typeface="Poppins" panose="00000500000000000000" pitchFamily="2" charset="0"/>
              <a:ea typeface="+mn-ea"/>
              <a:cs typeface="Poppins" panose="00000500000000000000" pitchFamily="2"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a:ln>
                  <a:noFill/>
                </a:ln>
                <a:solidFill>
                  <a:srgbClr val="40008D"/>
                </a:solidFill>
                <a:effectLst/>
                <a:uLnTx/>
                <a:uFillTx/>
                <a:latin typeface="Poppins" panose="00000500000000000000" pitchFamily="2" charset="0"/>
                <a:ea typeface="+mn-ea"/>
                <a:cs typeface="Poppins" panose="00000500000000000000" pitchFamily="2" charset="0"/>
              </a:rPr>
              <a:t>@SMHO_SMSO</a:t>
            </a:r>
          </a:p>
        </p:txBody>
      </p:sp>
      <p:sp>
        <p:nvSpPr>
          <p:cNvPr id="18" name="TextBox 17">
            <a:extLst>
              <a:ext uri="{FF2B5EF4-FFF2-40B4-BE49-F238E27FC236}">
                <a16:creationId xmlns:a16="http://schemas.microsoft.com/office/drawing/2014/main" id="{360DE247-A59F-5863-F14F-685BDB6F2932}"/>
              </a:ext>
            </a:extLst>
          </p:cNvPr>
          <p:cNvSpPr txBox="1"/>
          <p:nvPr userDrawn="1"/>
        </p:nvSpPr>
        <p:spPr>
          <a:xfrm>
            <a:off x="8691915" y="3851955"/>
            <a:ext cx="3315072" cy="415433"/>
          </a:xfrm>
          <a:prstGeom prst="roundRect">
            <a:avLst/>
          </a:prstGeom>
          <a:noFill/>
        </p:spPr>
        <p:txBody>
          <a:bodyPr wrap="square" rtlCol="0">
            <a:spAutoFit/>
          </a:bodyPr>
          <a:lstStyle/>
          <a:p>
            <a:pPr marL="0" marR="0" lvl="0" indent="0" algn="r" defTabSz="914400" rtl="0" eaLnBrk="1" fontAlgn="auto" latinLnBrk="0" hangingPunct="1">
              <a:lnSpc>
                <a:spcPct val="120000"/>
              </a:lnSpc>
              <a:spcBef>
                <a:spcPts val="0"/>
              </a:spcBef>
              <a:spcAft>
                <a:spcPts val="0"/>
              </a:spcAft>
              <a:buClrTx/>
              <a:buSzTx/>
              <a:buFontTx/>
              <a:buNone/>
              <a:tabLst/>
              <a:defRPr/>
            </a:pPr>
            <a:r>
              <a:rPr kumimoji="0" lang="en-US" sz="1600" b="0" i="0" u="none" strike="noStrike" kern="1200" cap="none" spc="0" normalizeH="0" baseline="0" noProof="0" err="1">
                <a:ln>
                  <a:noFill/>
                </a:ln>
                <a:solidFill>
                  <a:srgbClr val="40008C"/>
                </a:solidFill>
                <a:effectLst/>
                <a:uLnTx/>
                <a:uFillTx/>
                <a:latin typeface="Poppins SemiBold" panose="00000700000000000000" pitchFamily="2" charset="0"/>
                <a:ea typeface="+mn-ea"/>
                <a:cs typeface="Poppins SemiBold" panose="00000700000000000000" pitchFamily="2" charset="0"/>
              </a:rPr>
              <a:t>www.smho-smso.ca</a:t>
            </a:r>
            <a:endParaRPr kumimoji="0" lang="en-US" sz="1600" b="0" i="0" u="none" strike="noStrike" kern="1200" cap="none" spc="0" normalizeH="0" baseline="0" noProof="0">
              <a:ln>
                <a:noFill/>
              </a:ln>
              <a:solidFill>
                <a:srgbClr val="40008C"/>
              </a:solidFill>
              <a:effectLst/>
              <a:uLnTx/>
              <a:uFillTx/>
              <a:latin typeface="Poppins SemiBold" panose="00000700000000000000" pitchFamily="2" charset="0"/>
              <a:ea typeface="+mn-ea"/>
              <a:cs typeface="Poppins SemiBold" panose="00000700000000000000" pitchFamily="2" charset="0"/>
            </a:endParaRPr>
          </a:p>
        </p:txBody>
      </p:sp>
      <p:sp>
        <p:nvSpPr>
          <p:cNvPr id="3" name="TextBox 2">
            <a:extLst>
              <a:ext uri="{FF2B5EF4-FFF2-40B4-BE49-F238E27FC236}">
                <a16:creationId xmlns:a16="http://schemas.microsoft.com/office/drawing/2014/main" id="{DFA81F25-4495-63F6-198D-D8AAA6FF1665}"/>
              </a:ext>
            </a:extLst>
          </p:cNvPr>
          <p:cNvSpPr txBox="1"/>
          <p:nvPr userDrawn="1"/>
        </p:nvSpPr>
        <p:spPr>
          <a:xfrm>
            <a:off x="7845287" y="4268093"/>
            <a:ext cx="4171329" cy="338554"/>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800"/>
              </a:spcAft>
              <a:buClrTx/>
              <a:buSzTx/>
              <a:buFontTx/>
              <a:buNone/>
              <a:tabLst/>
              <a:defRPr/>
            </a:pPr>
            <a:r>
              <a:rPr kumimoji="0" lang="en-US" sz="1600" b="1" i="0" u="none" strike="noStrike" kern="1200" cap="none" spc="0" normalizeH="0" baseline="0" noProof="0" err="1">
                <a:ln>
                  <a:noFill/>
                </a:ln>
                <a:solidFill>
                  <a:srgbClr val="40008D"/>
                </a:solidFill>
                <a:effectLst/>
                <a:uLnTx/>
                <a:uFillTx/>
                <a:latin typeface="Poppins SemiBold" pitchFamily="2" charset="77"/>
                <a:ea typeface="+mn-ea"/>
                <a:cs typeface="Poppins SemiBold" pitchFamily="2" charset="77"/>
              </a:rPr>
              <a:t>smho-smso.ca</a:t>
            </a:r>
            <a:r>
              <a:rPr kumimoji="0" lang="en-US" sz="1600" b="1" i="0" u="none" strike="noStrike" kern="1200" cap="none" spc="0" normalizeH="0" baseline="0" noProof="0">
                <a:ln>
                  <a:noFill/>
                </a:ln>
                <a:solidFill>
                  <a:srgbClr val="40008D"/>
                </a:solidFill>
                <a:effectLst/>
                <a:uLnTx/>
                <a:uFillTx/>
                <a:latin typeface="Poppins SemiBold" pitchFamily="2" charset="77"/>
                <a:ea typeface="+mn-ea"/>
                <a:cs typeface="Poppins SemiBold" pitchFamily="2" charset="77"/>
              </a:rPr>
              <a:t>/students</a:t>
            </a:r>
          </a:p>
        </p:txBody>
      </p:sp>
      <p:pic>
        <p:nvPicPr>
          <p:cNvPr id="4" name="Graphic 3" descr="YouTube logo icon">
            <a:extLst>
              <a:ext uri="{FF2B5EF4-FFF2-40B4-BE49-F238E27FC236}">
                <a16:creationId xmlns:a16="http://schemas.microsoft.com/office/drawing/2014/main" id="{D9773EC9-B309-C4FE-2ADF-C2AF34C16D43}"/>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580" y="4871585"/>
            <a:ext cx="505206" cy="505206"/>
          </a:xfrm>
          <a:prstGeom prst="rect">
            <a:avLst/>
          </a:prstGeom>
        </p:spPr>
      </p:pic>
      <p:pic>
        <p:nvPicPr>
          <p:cNvPr id="16" name="Graphic 15" descr="X (Twitter) logo icon">
            <a:extLst>
              <a:ext uri="{FF2B5EF4-FFF2-40B4-BE49-F238E27FC236}">
                <a16:creationId xmlns:a16="http://schemas.microsoft.com/office/drawing/2014/main" id="{A5D9E4D1-24E4-DAE9-7B0F-97176F3378BE}"/>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62858" y="3467930"/>
            <a:ext cx="350709" cy="350709"/>
          </a:xfrm>
          <a:prstGeom prst="rect">
            <a:avLst/>
          </a:prstGeom>
        </p:spPr>
      </p:pic>
      <p:pic>
        <p:nvPicPr>
          <p:cNvPr id="19" name="Graphic 18" descr="LinkedIn logo icon">
            <a:extLst>
              <a:ext uri="{FF2B5EF4-FFF2-40B4-BE49-F238E27FC236}">
                <a16:creationId xmlns:a16="http://schemas.microsoft.com/office/drawing/2014/main" id="{D75CDF5B-1569-EDA6-17F7-6598D38EE8F6}"/>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7580" y="4144997"/>
            <a:ext cx="505206" cy="505206"/>
          </a:xfrm>
          <a:prstGeom prst="rect">
            <a:avLst/>
          </a:prstGeom>
        </p:spPr>
      </p:pic>
      <p:pic>
        <p:nvPicPr>
          <p:cNvPr id="21" name="Graphic 20" descr="Instagram logo icon">
            <a:extLst>
              <a:ext uri="{FF2B5EF4-FFF2-40B4-BE49-F238E27FC236}">
                <a16:creationId xmlns:a16="http://schemas.microsoft.com/office/drawing/2014/main" id="{E4A38A34-4A0B-9FE7-95D9-268B70ACA95F}"/>
              </a:ext>
            </a:extLst>
          </p:cNvPr>
          <p:cNvPicPr>
            <a:picLocks noChangeAspect="1"/>
          </p:cNvPicPr>
          <p:nvPr userDrawn="1"/>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7580" y="4512244"/>
            <a:ext cx="505206" cy="505206"/>
          </a:xfrm>
          <a:prstGeom prst="rect">
            <a:avLst/>
          </a:prstGeom>
        </p:spPr>
      </p:pic>
      <p:pic>
        <p:nvPicPr>
          <p:cNvPr id="23" name="Graphic 22" descr="Facebook logo icon">
            <a:extLst>
              <a:ext uri="{FF2B5EF4-FFF2-40B4-BE49-F238E27FC236}">
                <a16:creationId xmlns:a16="http://schemas.microsoft.com/office/drawing/2014/main" id="{B5539518-0CEC-8DBE-FD87-4D083FF27D44}"/>
              </a:ext>
            </a:extLst>
          </p:cNvPr>
          <p:cNvPicPr>
            <a:picLocks noChangeAspect="1"/>
          </p:cNvPicPr>
          <p:nvPr userDrawn="1"/>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8418" y="3769526"/>
            <a:ext cx="505206" cy="505206"/>
          </a:xfrm>
          <a:prstGeom prst="rect">
            <a:avLst/>
          </a:prstGeom>
        </p:spPr>
      </p:pic>
      <p:pic>
        <p:nvPicPr>
          <p:cNvPr id="10" name="Picture 9" descr="QR code - SMH-ON contact form">
            <a:extLst>
              <a:ext uri="{FF2B5EF4-FFF2-40B4-BE49-F238E27FC236}">
                <a16:creationId xmlns:a16="http://schemas.microsoft.com/office/drawing/2014/main" id="{6CF24565-C8C2-CCF6-B3F0-8856BDE493E8}"/>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590072" y="2473326"/>
            <a:ext cx="1421729" cy="1421729"/>
          </a:xfrm>
          <a:prstGeom prst="rect">
            <a:avLst/>
          </a:prstGeom>
        </p:spPr>
      </p:pic>
    </p:spTree>
    <p:extLst>
      <p:ext uri="{BB962C8B-B14F-4D97-AF65-F5344CB8AC3E}">
        <p14:creationId xmlns:p14="http://schemas.microsoft.com/office/powerpoint/2010/main" val="37344497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7F2AB-D85A-8109-B7A9-C3F254E1469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20CFFED-BB63-1832-2638-A1027C804D3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7520834-10A5-F83F-EF5E-5D7345160B3F}"/>
              </a:ext>
            </a:extLst>
          </p:cNvPr>
          <p:cNvSpPr>
            <a:spLocks noGrp="1"/>
          </p:cNvSpPr>
          <p:nvPr>
            <p:ph type="dt" sz="half" idx="10"/>
          </p:nvPr>
        </p:nvSpPr>
        <p:spPr/>
        <p:txBody>
          <a:bodyPr/>
          <a:lstStyle/>
          <a:p>
            <a:fld id="{341D0A2D-904B-402E-A466-7AA6C79D92B4}" type="datetimeFigureOut">
              <a:rPr lang="en-CA" smtClean="0"/>
              <a:pPr/>
              <a:t>2026-01-23</a:t>
            </a:fld>
            <a:endParaRPr lang="en-CA"/>
          </a:p>
        </p:txBody>
      </p:sp>
      <p:sp>
        <p:nvSpPr>
          <p:cNvPr id="5" name="Footer Placeholder 4">
            <a:extLst>
              <a:ext uri="{FF2B5EF4-FFF2-40B4-BE49-F238E27FC236}">
                <a16:creationId xmlns:a16="http://schemas.microsoft.com/office/drawing/2014/main" id="{E8D3B005-6480-D116-27BC-F6FBA2519C3F}"/>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60C96EDD-1908-689F-7933-2E2A39344B95}"/>
              </a:ext>
            </a:extLst>
          </p:cNvPr>
          <p:cNvSpPr>
            <a:spLocks noGrp="1"/>
          </p:cNvSpPr>
          <p:nvPr>
            <p:ph type="sldNum" sz="quarter" idx="12"/>
          </p:nvPr>
        </p:nvSpPr>
        <p:spPr/>
        <p:txBody>
          <a:bodyPr/>
          <a:lstStyle/>
          <a:p>
            <a:fld id="{9E1F451F-77F9-4244-8654-4894B76B2CDC}" type="slidenum">
              <a:rPr lang="en-CA" smtClean="0"/>
              <a:pPr/>
              <a:t>‹#›</a:t>
            </a:fld>
            <a:endParaRPr lang="en-CA"/>
          </a:p>
        </p:txBody>
      </p:sp>
    </p:spTree>
    <p:extLst>
      <p:ext uri="{BB962C8B-B14F-4D97-AF65-F5344CB8AC3E}">
        <p14:creationId xmlns:p14="http://schemas.microsoft.com/office/powerpoint/2010/main" val="42212873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About Us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F7F10AF-8657-0EE4-7E27-5EA20C8DB984}"/>
              </a:ext>
            </a:extLst>
          </p:cNvPr>
          <p:cNvSpPr/>
          <p:nvPr userDrawn="1"/>
        </p:nvSpPr>
        <p:spPr>
          <a:xfrm>
            <a:off x="76263" y="102290"/>
            <a:ext cx="12039473" cy="52951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descr="SMH-ON logo asterisk">
            <a:extLst>
              <a:ext uri="{FF2B5EF4-FFF2-40B4-BE49-F238E27FC236}">
                <a16:creationId xmlns:a16="http://schemas.microsoft.com/office/drawing/2014/main" id="{0F51B999-D639-4C6C-84FB-CCE772A13F8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290" y="325810"/>
            <a:ext cx="3123849" cy="3031751"/>
          </a:xfrm>
          <a:prstGeom prst="rect">
            <a:avLst/>
          </a:prstGeom>
        </p:spPr>
      </p:pic>
      <p:sp>
        <p:nvSpPr>
          <p:cNvPr id="7" name="TextBox 6">
            <a:extLst>
              <a:ext uri="{FF2B5EF4-FFF2-40B4-BE49-F238E27FC236}">
                <a16:creationId xmlns:a16="http://schemas.microsoft.com/office/drawing/2014/main" id="{B8CCE005-9C38-AAE0-E502-9F749E72A5A5}"/>
              </a:ext>
            </a:extLst>
          </p:cNvPr>
          <p:cNvSpPr txBox="1"/>
          <p:nvPr userDrawn="1"/>
        </p:nvSpPr>
        <p:spPr>
          <a:xfrm>
            <a:off x="2333047" y="1347100"/>
            <a:ext cx="8868663" cy="1045607"/>
          </a:xfrm>
          <a:prstGeom prst="rect">
            <a:avLst/>
          </a:prstGeom>
          <a:solidFill>
            <a:schemeClr val="bg1"/>
          </a:solidFill>
          <a:ln>
            <a:solidFill>
              <a:schemeClr val="bg1"/>
            </a:solidFill>
          </a:ln>
        </p:spPr>
        <p:txBody>
          <a:bodyPr wrap="square" lIns="0" tIns="0" rIns="0" bIns="0" rtlCol="0" anchor="ctr" anchorCtr="0">
            <a:spAutoFit/>
          </a:bodyPr>
          <a:lstStyle/>
          <a:p>
            <a:pPr marL="0" marR="0" lvl="0" indent="0" algn="l" defTabSz="914400" rtl="0" eaLnBrk="1" fontAlgn="auto" latinLnBrk="0" hangingPunct="1">
              <a:lnSpc>
                <a:spcPct val="108000"/>
              </a:lnSpc>
              <a:spcBef>
                <a:spcPts val="0"/>
              </a:spcBef>
              <a:spcAft>
                <a:spcPts val="0"/>
              </a:spcAft>
              <a:buClrTx/>
              <a:buSzTx/>
              <a:buFontTx/>
              <a:buNone/>
              <a:tabLst/>
              <a:defRPr/>
            </a:pPr>
            <a:r>
              <a:rPr kumimoji="0" lang="en-CA" sz="3200" b="1" i="0" u="none" strike="noStrike" kern="1200" cap="none" spc="0" normalizeH="0" baseline="0" noProof="0">
                <a:ln>
                  <a:noFill/>
                </a:ln>
                <a:solidFill>
                  <a:srgbClr val="40008D"/>
                </a:solidFill>
                <a:effectLst/>
                <a:uLnTx/>
                <a:uFillTx/>
                <a:latin typeface="Poppins SemiBold" panose="00000700000000000000" pitchFamily="2" charset="0"/>
                <a:ea typeface="+mn-ea"/>
                <a:cs typeface="Poppins SemiBold" panose="00000700000000000000" pitchFamily="2" charset="0"/>
              </a:rPr>
              <a:t>We work together with Ontario school districts to support student mental health</a:t>
            </a:r>
          </a:p>
        </p:txBody>
      </p:sp>
      <p:pic>
        <p:nvPicPr>
          <p:cNvPr id="8" name="Picture 7" descr="School Mental Health Ontario logo">
            <a:extLst>
              <a:ext uri="{FF2B5EF4-FFF2-40B4-BE49-F238E27FC236}">
                <a16:creationId xmlns:a16="http://schemas.microsoft.com/office/drawing/2014/main" id="{D450BA3C-AC4C-2D89-821C-19D44871C00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916141" y="5437164"/>
            <a:ext cx="6359718" cy="1368226"/>
          </a:xfrm>
          <a:prstGeom prst="rect">
            <a:avLst/>
          </a:prstGeom>
        </p:spPr>
      </p:pic>
      <p:sp>
        <p:nvSpPr>
          <p:cNvPr id="9" name="TextBox 8">
            <a:extLst>
              <a:ext uri="{FF2B5EF4-FFF2-40B4-BE49-F238E27FC236}">
                <a16:creationId xmlns:a16="http://schemas.microsoft.com/office/drawing/2014/main" id="{FFC3F4E9-342D-029A-E28B-CCC612B9930D}"/>
              </a:ext>
            </a:extLst>
          </p:cNvPr>
          <p:cNvSpPr txBox="1"/>
          <p:nvPr userDrawn="1"/>
        </p:nvSpPr>
        <p:spPr>
          <a:xfrm>
            <a:off x="6018420" y="4635846"/>
            <a:ext cx="6096000" cy="64633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Stay informed! </a:t>
            </a:r>
            <a:r>
              <a:rPr kumimoji="0" lang="en-CA" sz="18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hlinkClick r:id="rId4"/>
              </a:rPr>
              <a:t>Subscribe</a:t>
            </a:r>
            <a:r>
              <a:rPr kumimoji="0" lang="en-CA" sz="18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 to receive the latest information, research and resources to your inbox.</a:t>
            </a:r>
          </a:p>
        </p:txBody>
      </p:sp>
      <p:sp>
        <p:nvSpPr>
          <p:cNvPr id="11" name="TextBox 10">
            <a:extLst>
              <a:ext uri="{FF2B5EF4-FFF2-40B4-BE49-F238E27FC236}">
                <a16:creationId xmlns:a16="http://schemas.microsoft.com/office/drawing/2014/main" id="{5AA84019-FA86-4F5B-74EC-95931C0F4825}"/>
              </a:ext>
            </a:extLst>
          </p:cNvPr>
          <p:cNvSpPr txBox="1"/>
          <p:nvPr/>
        </p:nvSpPr>
        <p:spPr>
          <a:xfrm>
            <a:off x="384543" y="3304490"/>
            <a:ext cx="3623979" cy="2111216"/>
          </a:xfrm>
          <a:prstGeom prst="round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0008D"/>
                </a:solidFill>
                <a:effectLst/>
                <a:uLnTx/>
                <a:uFillTx/>
                <a:latin typeface="Poppins" panose="00000500000000000000" pitchFamily="2" charset="0"/>
                <a:ea typeface="+mn-ea"/>
                <a:cs typeface="Poppins" panose="00000500000000000000" pitchFamily="2" charset="0"/>
              </a:rPr>
              <a:t>@</a:t>
            </a:r>
            <a:r>
              <a:rPr kumimoji="0" lang="en-US" sz="1600" b="0" i="0" u="none" strike="noStrike" kern="1200" cap="none" spc="0" normalizeH="0" baseline="0" noProof="0" dirty="0" err="1">
                <a:ln>
                  <a:noFill/>
                </a:ln>
                <a:solidFill>
                  <a:srgbClr val="40008D"/>
                </a:solidFill>
                <a:effectLst/>
                <a:uLnTx/>
                <a:uFillTx/>
                <a:latin typeface="Poppins" panose="00000500000000000000" pitchFamily="2" charset="0"/>
                <a:ea typeface="+mn-ea"/>
                <a:cs typeface="Poppins" panose="00000500000000000000" pitchFamily="2" charset="0"/>
              </a:rPr>
              <a:t>smhosmso</a:t>
            </a:r>
            <a:endParaRPr kumimoji="0" lang="en-US" sz="1600" b="0" i="0" u="none" strike="noStrike" kern="1200" cap="none" spc="0" normalizeH="0" baseline="0" noProof="0" dirty="0">
              <a:ln>
                <a:noFill/>
              </a:ln>
              <a:solidFill>
                <a:srgbClr val="40008D"/>
              </a:solidFill>
              <a:effectLst/>
              <a:uLnTx/>
              <a:uFillTx/>
              <a:latin typeface="Poppins" panose="00000500000000000000" pitchFamily="2" charset="0"/>
              <a:ea typeface="+mn-ea"/>
              <a:cs typeface="Poppins" panose="00000500000000000000" pitchFamily="2"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0008D"/>
                </a:solidFill>
                <a:effectLst/>
                <a:uLnTx/>
                <a:uFillTx/>
                <a:latin typeface="Poppins" panose="00000500000000000000" pitchFamily="2" charset="0"/>
                <a:ea typeface="+mn-ea"/>
                <a:cs typeface="Poppins" panose="00000500000000000000" pitchFamily="2" charset="0"/>
              </a:rPr>
              <a:t>School Mental Health Ontario</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0008D"/>
                </a:solidFill>
                <a:effectLst/>
                <a:uLnTx/>
                <a:uFillTx/>
                <a:latin typeface="Poppins" panose="00000500000000000000" pitchFamily="2" charset="0"/>
                <a:ea typeface="+mn-ea"/>
                <a:cs typeface="Poppins" panose="00000500000000000000" pitchFamily="2" charset="0"/>
              </a:rPr>
              <a:t>@</a:t>
            </a:r>
            <a:r>
              <a:rPr kumimoji="0" lang="en-US" sz="1600" b="0" i="0" u="none" strike="noStrike" kern="1200" cap="none" spc="0" normalizeH="0" baseline="0" noProof="0" dirty="0" err="1">
                <a:ln>
                  <a:noFill/>
                </a:ln>
                <a:solidFill>
                  <a:srgbClr val="40008D"/>
                </a:solidFill>
                <a:effectLst/>
                <a:uLnTx/>
                <a:uFillTx/>
                <a:latin typeface="Poppins" panose="00000500000000000000" pitchFamily="2" charset="0"/>
                <a:ea typeface="+mn-ea"/>
                <a:cs typeface="Poppins" panose="00000500000000000000" pitchFamily="2" charset="0"/>
              </a:rPr>
              <a:t>ThriveSMH</a:t>
            </a:r>
            <a:r>
              <a:rPr kumimoji="0" lang="en-US" sz="1600" b="0" i="0" u="none" strike="noStrike" kern="1200" cap="none" spc="0" normalizeH="0" baseline="0" noProof="0" dirty="0">
                <a:ln>
                  <a:noFill/>
                </a:ln>
                <a:solidFill>
                  <a:srgbClr val="40008D"/>
                </a:solidFill>
                <a:effectLst/>
                <a:uLnTx/>
                <a:uFillTx/>
                <a:latin typeface="Poppins" panose="00000500000000000000" pitchFamily="2" charset="0"/>
                <a:ea typeface="+mn-ea"/>
                <a:cs typeface="Poppins" panose="00000500000000000000" pitchFamily="2" charset="0"/>
              </a:rPr>
              <a:t> (for students)</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0008D"/>
                </a:solidFill>
                <a:effectLst/>
                <a:uLnTx/>
                <a:uFillTx/>
                <a:latin typeface="Poppins" panose="00000500000000000000" pitchFamily="2" charset="0"/>
                <a:ea typeface="+mn-ea"/>
                <a:cs typeface="Poppins" panose="00000500000000000000" pitchFamily="2" charset="0"/>
              </a:rPr>
              <a:t>@</a:t>
            </a:r>
            <a:r>
              <a:rPr kumimoji="0" lang="en-US" sz="1600" b="0" i="0" u="none" strike="noStrike" kern="1200" cap="none" spc="0" normalizeH="0" baseline="0" noProof="0" dirty="0" err="1">
                <a:ln>
                  <a:noFill/>
                </a:ln>
                <a:solidFill>
                  <a:srgbClr val="40008D"/>
                </a:solidFill>
                <a:effectLst/>
                <a:uLnTx/>
                <a:uFillTx/>
                <a:latin typeface="Poppins" panose="00000500000000000000" pitchFamily="2" charset="0"/>
                <a:ea typeface="+mn-ea"/>
                <a:cs typeface="Poppins" panose="00000500000000000000" pitchFamily="2" charset="0"/>
              </a:rPr>
              <a:t>smho_smso</a:t>
            </a:r>
            <a:endParaRPr kumimoji="0" lang="en-US" sz="1600" b="0" i="0" u="none" strike="noStrike" kern="1200" cap="none" spc="0" normalizeH="0" baseline="0" noProof="0" dirty="0">
              <a:ln>
                <a:noFill/>
              </a:ln>
              <a:solidFill>
                <a:srgbClr val="40008D"/>
              </a:solidFill>
              <a:effectLst/>
              <a:uLnTx/>
              <a:uFillTx/>
              <a:latin typeface="Poppins" panose="00000500000000000000" pitchFamily="2" charset="0"/>
              <a:ea typeface="+mn-ea"/>
              <a:cs typeface="Poppins" panose="00000500000000000000" pitchFamily="2"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0008D"/>
                </a:solidFill>
                <a:effectLst/>
                <a:uLnTx/>
                <a:uFillTx/>
                <a:latin typeface="Poppins" panose="00000500000000000000" pitchFamily="2" charset="0"/>
                <a:ea typeface="+mn-ea"/>
                <a:cs typeface="Poppins" panose="00000500000000000000" pitchFamily="2" charset="0"/>
              </a:rPr>
              <a:t>@SMHO_SMSO</a:t>
            </a:r>
          </a:p>
        </p:txBody>
      </p:sp>
      <p:sp>
        <p:nvSpPr>
          <p:cNvPr id="18" name="TextBox 17">
            <a:extLst>
              <a:ext uri="{FF2B5EF4-FFF2-40B4-BE49-F238E27FC236}">
                <a16:creationId xmlns:a16="http://schemas.microsoft.com/office/drawing/2014/main" id="{360DE247-A59F-5863-F14F-685BDB6F2932}"/>
              </a:ext>
            </a:extLst>
          </p:cNvPr>
          <p:cNvSpPr txBox="1"/>
          <p:nvPr userDrawn="1"/>
        </p:nvSpPr>
        <p:spPr>
          <a:xfrm>
            <a:off x="8691915" y="3851955"/>
            <a:ext cx="3315072" cy="415433"/>
          </a:xfrm>
          <a:prstGeom prst="roundRect">
            <a:avLst/>
          </a:prstGeom>
          <a:noFill/>
        </p:spPr>
        <p:txBody>
          <a:bodyPr wrap="square" rtlCol="0">
            <a:spAutoFit/>
          </a:bodyPr>
          <a:lstStyle/>
          <a:p>
            <a:pPr marL="0" marR="0" lvl="0" indent="0" algn="r" defTabSz="914400" rtl="0" eaLnBrk="1" fontAlgn="auto" latinLnBrk="0" hangingPunct="1">
              <a:lnSpc>
                <a:spcPct val="12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srgbClr val="40008C"/>
                </a:solidFill>
                <a:effectLst/>
                <a:uLnTx/>
                <a:uFillTx/>
                <a:latin typeface="Poppins SemiBold" panose="00000700000000000000" pitchFamily="2" charset="0"/>
                <a:ea typeface="+mn-ea"/>
                <a:cs typeface="Poppins SemiBold" panose="00000700000000000000" pitchFamily="2" charset="0"/>
              </a:rPr>
              <a:t>smho-smso.ca</a:t>
            </a:r>
            <a:endParaRPr kumimoji="0" lang="en-US" sz="1600" b="0" i="0" u="none" strike="noStrike" kern="1200" cap="none" spc="0" normalizeH="0" baseline="0" noProof="0" dirty="0">
              <a:ln>
                <a:noFill/>
              </a:ln>
              <a:solidFill>
                <a:srgbClr val="40008C"/>
              </a:solidFill>
              <a:effectLst/>
              <a:uLnTx/>
              <a:uFillTx/>
              <a:latin typeface="Poppins SemiBold" panose="00000700000000000000" pitchFamily="2" charset="0"/>
              <a:ea typeface="+mn-ea"/>
              <a:cs typeface="Poppins SemiBold" panose="00000700000000000000" pitchFamily="2" charset="0"/>
            </a:endParaRPr>
          </a:p>
        </p:txBody>
      </p:sp>
      <p:sp>
        <p:nvSpPr>
          <p:cNvPr id="3" name="TextBox 2">
            <a:extLst>
              <a:ext uri="{FF2B5EF4-FFF2-40B4-BE49-F238E27FC236}">
                <a16:creationId xmlns:a16="http://schemas.microsoft.com/office/drawing/2014/main" id="{DFA81F25-4495-63F6-198D-D8AAA6FF1665}"/>
              </a:ext>
            </a:extLst>
          </p:cNvPr>
          <p:cNvSpPr txBox="1"/>
          <p:nvPr userDrawn="1"/>
        </p:nvSpPr>
        <p:spPr>
          <a:xfrm>
            <a:off x="7845287" y="4268093"/>
            <a:ext cx="4171329" cy="338554"/>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800"/>
              </a:spcAft>
              <a:buClrTx/>
              <a:buSzTx/>
              <a:buFontTx/>
              <a:buNone/>
              <a:tabLst/>
              <a:defRPr/>
            </a:pPr>
            <a:r>
              <a:rPr kumimoji="0" lang="en-US" sz="1600" b="1" i="0" u="none" strike="noStrike" kern="1200" cap="none" spc="0" normalizeH="0" baseline="0" noProof="0" dirty="0" err="1">
                <a:ln>
                  <a:noFill/>
                </a:ln>
                <a:solidFill>
                  <a:srgbClr val="40008D"/>
                </a:solidFill>
                <a:effectLst/>
                <a:uLnTx/>
                <a:uFillTx/>
                <a:latin typeface="Poppins SemiBold" pitchFamily="2" charset="77"/>
                <a:ea typeface="+mn-ea"/>
                <a:cs typeface="Poppins SemiBold" pitchFamily="2" charset="77"/>
              </a:rPr>
              <a:t>smho-smso.ca</a:t>
            </a:r>
            <a:r>
              <a:rPr kumimoji="0" lang="en-US" sz="1600" b="1" i="0" u="none" strike="noStrike" kern="1200" cap="none" spc="0" normalizeH="0" baseline="0" noProof="0" dirty="0">
                <a:ln>
                  <a:noFill/>
                </a:ln>
                <a:solidFill>
                  <a:srgbClr val="40008D"/>
                </a:solidFill>
                <a:effectLst/>
                <a:uLnTx/>
                <a:uFillTx/>
                <a:latin typeface="Poppins SemiBold" pitchFamily="2" charset="77"/>
                <a:ea typeface="+mn-ea"/>
                <a:cs typeface="Poppins SemiBold" pitchFamily="2" charset="77"/>
              </a:rPr>
              <a:t>/students</a:t>
            </a:r>
          </a:p>
        </p:txBody>
      </p:sp>
      <p:pic>
        <p:nvPicPr>
          <p:cNvPr id="4" name="Graphic 3" descr="YouTube logo icon">
            <a:extLst>
              <a:ext uri="{FF2B5EF4-FFF2-40B4-BE49-F238E27FC236}">
                <a16:creationId xmlns:a16="http://schemas.microsoft.com/office/drawing/2014/main" id="{D9773EC9-B309-C4FE-2ADF-C2AF34C16D43}"/>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580" y="4871585"/>
            <a:ext cx="505206" cy="505206"/>
          </a:xfrm>
          <a:prstGeom prst="rect">
            <a:avLst/>
          </a:prstGeom>
        </p:spPr>
      </p:pic>
      <p:pic>
        <p:nvPicPr>
          <p:cNvPr id="19" name="Graphic 18" descr="LinkedIn logo icon">
            <a:extLst>
              <a:ext uri="{FF2B5EF4-FFF2-40B4-BE49-F238E27FC236}">
                <a16:creationId xmlns:a16="http://schemas.microsoft.com/office/drawing/2014/main" id="{D75CDF5B-1569-EDA6-17F7-6598D38EE8F6}"/>
              </a:ext>
            </a:extLst>
          </p:cNvPr>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7580" y="3787190"/>
            <a:ext cx="505206" cy="505206"/>
          </a:xfrm>
          <a:prstGeom prst="rect">
            <a:avLst/>
          </a:prstGeom>
        </p:spPr>
      </p:pic>
      <p:pic>
        <p:nvPicPr>
          <p:cNvPr id="21" name="Graphic 20" descr="Instagram logo icon">
            <a:extLst>
              <a:ext uri="{FF2B5EF4-FFF2-40B4-BE49-F238E27FC236}">
                <a16:creationId xmlns:a16="http://schemas.microsoft.com/office/drawing/2014/main" id="{E4A38A34-4A0B-9FE7-95D9-268B70ACA95F}"/>
              </a:ext>
            </a:extLst>
          </p:cNvPr>
          <p:cNvPicPr>
            <a:picLocks noChangeAspect="1"/>
          </p:cNvPicPr>
          <p:nvPr userDrawn="1"/>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7580" y="4512244"/>
            <a:ext cx="505206" cy="505206"/>
          </a:xfrm>
          <a:prstGeom prst="rect">
            <a:avLst/>
          </a:prstGeom>
        </p:spPr>
      </p:pic>
      <p:pic>
        <p:nvPicPr>
          <p:cNvPr id="23" name="Graphic 22" descr="Facebook logo icon">
            <a:extLst>
              <a:ext uri="{FF2B5EF4-FFF2-40B4-BE49-F238E27FC236}">
                <a16:creationId xmlns:a16="http://schemas.microsoft.com/office/drawing/2014/main" id="{B5539518-0CEC-8DBE-FD87-4D083FF27D44}"/>
              </a:ext>
            </a:extLst>
          </p:cNvPr>
          <p:cNvPicPr>
            <a:picLocks noChangeAspect="1"/>
          </p:cNvPicPr>
          <p:nvPr userDrawn="1"/>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8418" y="3411719"/>
            <a:ext cx="505206" cy="505206"/>
          </a:xfrm>
          <a:prstGeom prst="rect">
            <a:avLst/>
          </a:prstGeom>
        </p:spPr>
      </p:pic>
      <p:pic>
        <p:nvPicPr>
          <p:cNvPr id="10" name="Picture 9" descr="QR code - SMH-ON contact form">
            <a:extLst>
              <a:ext uri="{FF2B5EF4-FFF2-40B4-BE49-F238E27FC236}">
                <a16:creationId xmlns:a16="http://schemas.microsoft.com/office/drawing/2014/main" id="{6CF24565-C8C2-CCF6-B3F0-8856BDE493E8}"/>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590072" y="2473326"/>
            <a:ext cx="1421729" cy="1421729"/>
          </a:xfrm>
          <a:prstGeom prst="rect">
            <a:avLst/>
          </a:prstGeom>
        </p:spPr>
      </p:pic>
      <p:pic>
        <p:nvPicPr>
          <p:cNvPr id="2" name="Graphic 1" descr="Instagram logo icon">
            <a:extLst>
              <a:ext uri="{FF2B5EF4-FFF2-40B4-BE49-F238E27FC236}">
                <a16:creationId xmlns:a16="http://schemas.microsoft.com/office/drawing/2014/main" id="{661FF3A2-852A-B539-C2FC-5F5D705E58C4}"/>
              </a:ext>
            </a:extLst>
          </p:cNvPr>
          <p:cNvPicPr>
            <a:picLocks noChangeAspect="1"/>
          </p:cNvPicPr>
          <p:nvPr userDrawn="1"/>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4208" y="4147812"/>
            <a:ext cx="505206" cy="505206"/>
          </a:xfrm>
          <a:prstGeom prst="rect">
            <a:avLst/>
          </a:prstGeom>
        </p:spPr>
      </p:pic>
    </p:spTree>
    <p:extLst>
      <p:ext uri="{BB962C8B-B14F-4D97-AF65-F5344CB8AC3E}">
        <p14:creationId xmlns:p14="http://schemas.microsoft.com/office/powerpoint/2010/main" val="29612021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About Us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F7F10AF-8657-0EE4-7E27-5EA20C8DB984}"/>
              </a:ext>
            </a:extLst>
          </p:cNvPr>
          <p:cNvSpPr/>
          <p:nvPr userDrawn="1"/>
        </p:nvSpPr>
        <p:spPr>
          <a:xfrm>
            <a:off x="76264" y="67521"/>
            <a:ext cx="12039473" cy="52951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descr="A white and blue star with green border&#10;&#10;Description automatically generated">
            <a:extLst>
              <a:ext uri="{FF2B5EF4-FFF2-40B4-BE49-F238E27FC236}">
                <a16:creationId xmlns:a16="http://schemas.microsoft.com/office/drawing/2014/main" id="{0F51B999-D639-4C6C-84FB-CCE772A13F8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290" y="325810"/>
            <a:ext cx="3123849" cy="3031751"/>
          </a:xfrm>
          <a:prstGeom prst="rect">
            <a:avLst/>
          </a:prstGeom>
        </p:spPr>
      </p:pic>
      <p:sp>
        <p:nvSpPr>
          <p:cNvPr id="7" name="TextBox 6">
            <a:extLst>
              <a:ext uri="{FF2B5EF4-FFF2-40B4-BE49-F238E27FC236}">
                <a16:creationId xmlns:a16="http://schemas.microsoft.com/office/drawing/2014/main" id="{B8CCE005-9C38-AAE0-E502-9F749E72A5A5}"/>
              </a:ext>
            </a:extLst>
          </p:cNvPr>
          <p:cNvSpPr txBox="1"/>
          <p:nvPr userDrawn="1"/>
        </p:nvSpPr>
        <p:spPr>
          <a:xfrm>
            <a:off x="2333047" y="1203055"/>
            <a:ext cx="8868663" cy="1333698"/>
          </a:xfrm>
          <a:prstGeom prst="rect">
            <a:avLst/>
          </a:prstGeom>
          <a:solidFill>
            <a:schemeClr val="bg1"/>
          </a:solidFill>
          <a:ln>
            <a:solidFill>
              <a:schemeClr val="bg1"/>
            </a:solidFill>
          </a:ln>
        </p:spPr>
        <p:txBody>
          <a:bodyPr wrap="square" lIns="0" tIns="0" rIns="0" bIns="0" rtlCol="0" anchor="ctr" anchorCtr="0">
            <a:spAutoFit/>
          </a:bodyPr>
          <a:lstStyle/>
          <a:p>
            <a:pPr>
              <a:lnSpc>
                <a:spcPct val="90000"/>
              </a:lnSpc>
              <a:defRPr/>
            </a:pPr>
            <a:r>
              <a:rPr kumimoji="0" lang="fr-CA" sz="3200" b="1" i="0" u="none" strike="noStrike" kern="1200" cap="none" spc="0" normalizeH="0" baseline="0" noProof="0">
                <a:ln>
                  <a:noFill/>
                </a:ln>
                <a:solidFill>
                  <a:srgbClr val="40008D"/>
                </a:solidFill>
                <a:effectLst/>
                <a:uLnTx/>
                <a:uFillTx/>
                <a:latin typeface="Poppins SemiBold" panose="00000700000000000000" pitchFamily="2" charset="0"/>
                <a:cs typeface="Poppins SemiBold" panose="00000700000000000000" pitchFamily="2" charset="0"/>
              </a:rPr>
              <a:t>Nous travaillons en collaboration avec les conseils scolaires de l’Ontario pour favoriser la santé mentale des élèves</a:t>
            </a:r>
          </a:p>
        </p:txBody>
      </p:sp>
      <p:pic>
        <p:nvPicPr>
          <p:cNvPr id="8" name="Picture 7" descr="A black background with white text&#10;&#10;Description automatically generated">
            <a:extLst>
              <a:ext uri="{FF2B5EF4-FFF2-40B4-BE49-F238E27FC236}">
                <a16:creationId xmlns:a16="http://schemas.microsoft.com/office/drawing/2014/main" id="{D450BA3C-AC4C-2D89-821C-19D44871C00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916141" y="5437164"/>
            <a:ext cx="6359718" cy="1368226"/>
          </a:xfrm>
          <a:prstGeom prst="rect">
            <a:avLst/>
          </a:prstGeom>
        </p:spPr>
      </p:pic>
      <p:sp>
        <p:nvSpPr>
          <p:cNvPr id="9" name="TextBox 8">
            <a:extLst>
              <a:ext uri="{FF2B5EF4-FFF2-40B4-BE49-F238E27FC236}">
                <a16:creationId xmlns:a16="http://schemas.microsoft.com/office/drawing/2014/main" id="{FFC3F4E9-342D-029A-E28B-CCC612B9930D}"/>
              </a:ext>
            </a:extLst>
          </p:cNvPr>
          <p:cNvSpPr txBox="1"/>
          <p:nvPr userDrawn="1"/>
        </p:nvSpPr>
        <p:spPr>
          <a:xfrm>
            <a:off x="5399632" y="4504127"/>
            <a:ext cx="6716104" cy="830997"/>
          </a:xfrm>
          <a:prstGeom prst="rect">
            <a:avLst/>
          </a:prstGeom>
          <a:noFill/>
        </p:spPr>
        <p:txBody>
          <a:bodyPr wrap="square">
            <a:spAutoFit/>
          </a:bodyPr>
          <a:lstStyle/>
          <a:p>
            <a:pPr algn="r"/>
            <a:r>
              <a:rPr lang="fr-FR" sz="1600">
                <a:latin typeface="Poppins" panose="00000500000000000000" pitchFamily="2" charset="0"/>
                <a:cs typeface="Poppins" panose="00000500000000000000" pitchFamily="2" charset="0"/>
              </a:rPr>
              <a:t>Soyez informé! </a:t>
            </a:r>
            <a:r>
              <a:rPr lang="fr-FR" sz="1600" u="sng">
                <a:solidFill>
                  <a:schemeClr val="accent1"/>
                </a:solidFill>
                <a:latin typeface="Poppins" panose="00000500000000000000" pitchFamily="2" charset="0"/>
                <a:cs typeface="Poppins" panose="00000500000000000000" pitchFamily="2" charset="0"/>
                <a:hlinkClick r:id="rId4"/>
              </a:rPr>
              <a:t>Inscrivez-vous</a:t>
            </a:r>
            <a:r>
              <a:rPr lang="fr-FR" sz="1600">
                <a:latin typeface="Poppins" panose="00000500000000000000" pitchFamily="2" charset="0"/>
                <a:cs typeface="Poppins" panose="00000500000000000000" pitchFamily="2" charset="0"/>
              </a:rPr>
              <a:t> afin de recevoir les tout derniers renseignements, les résultats des recherches récentes et les toutes dernières ressources dans votre boîte de réception​.</a:t>
            </a:r>
            <a:endParaRPr lang="en-CA" sz="1600">
              <a:latin typeface="Poppins" panose="00000500000000000000" pitchFamily="2" charset="0"/>
              <a:cs typeface="Poppins" panose="00000500000000000000" pitchFamily="2" charset="0"/>
            </a:endParaRPr>
          </a:p>
        </p:txBody>
      </p:sp>
      <p:grpSp>
        <p:nvGrpSpPr>
          <p:cNvPr id="10" name="Group 9" descr="image of the web address, youtube channel, twitter account for School Mental Health Ontario.  Image also includes the student reference group's instagram account and the web address for jack dot org">
            <a:extLst>
              <a:ext uri="{FF2B5EF4-FFF2-40B4-BE49-F238E27FC236}">
                <a16:creationId xmlns:a16="http://schemas.microsoft.com/office/drawing/2014/main" id="{747CC421-B091-E8F9-8844-825ACAF58849}"/>
              </a:ext>
            </a:extLst>
          </p:cNvPr>
          <p:cNvGrpSpPr/>
          <p:nvPr userDrawn="1"/>
        </p:nvGrpSpPr>
        <p:grpSpPr>
          <a:xfrm>
            <a:off x="213909" y="3898042"/>
            <a:ext cx="3577042" cy="1146413"/>
            <a:chOff x="286171" y="4801841"/>
            <a:chExt cx="3577042" cy="1146413"/>
          </a:xfrm>
        </p:grpSpPr>
        <p:sp>
          <p:nvSpPr>
            <p:cNvPr id="11" name="TextBox 10">
              <a:extLst>
                <a:ext uri="{FF2B5EF4-FFF2-40B4-BE49-F238E27FC236}">
                  <a16:creationId xmlns:a16="http://schemas.microsoft.com/office/drawing/2014/main" id="{5AA84019-FA86-4F5B-74EC-95931C0F4825}"/>
                </a:ext>
              </a:extLst>
            </p:cNvPr>
            <p:cNvSpPr txBox="1"/>
            <p:nvPr/>
          </p:nvSpPr>
          <p:spPr>
            <a:xfrm>
              <a:off x="611055" y="4801841"/>
              <a:ext cx="3252158" cy="1146413"/>
            </a:xfrm>
            <a:prstGeom prst="round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600" b="0" i="0" u="none" strike="noStrike" kern="1200" cap="none" spc="0" normalizeH="0" baseline="0" noProof="0">
                  <a:ln>
                    <a:noFill/>
                  </a:ln>
                  <a:solidFill>
                    <a:srgbClr val="40008D"/>
                  </a:solidFill>
                  <a:effectLst/>
                  <a:uLnTx/>
                  <a:uFillTx/>
                  <a:latin typeface="Poppins" panose="00000500000000000000" pitchFamily="2" charset="0"/>
                  <a:ea typeface="+mn-ea"/>
                  <a:cs typeface="Poppins" panose="00000500000000000000" pitchFamily="2" charset="0"/>
                </a:rPr>
                <a:t>@SMHO_SMSO</a:t>
              </a:r>
            </a:p>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600" b="0" i="0" u="none" strike="noStrike" kern="1200" cap="none" spc="0" normalizeH="0" baseline="0" noProof="0">
                  <a:ln>
                    <a:noFill/>
                  </a:ln>
                  <a:solidFill>
                    <a:srgbClr val="40008D"/>
                  </a:solidFill>
                  <a:effectLst/>
                  <a:uLnTx/>
                  <a:uFillTx/>
                  <a:latin typeface="Poppins" panose="00000500000000000000" pitchFamily="2" charset="0"/>
                  <a:ea typeface="+mn-ea"/>
                  <a:cs typeface="Poppins" panose="00000500000000000000" pitchFamily="2" charset="0"/>
                </a:rPr>
                <a:t>@ThriveSMH</a:t>
              </a:r>
            </a:p>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600" b="0" i="0" u="none" strike="noStrike" kern="1200" cap="none" spc="0" normalizeH="0" baseline="0" noProof="0">
                  <a:ln>
                    <a:noFill/>
                  </a:ln>
                  <a:solidFill>
                    <a:srgbClr val="40008D"/>
                  </a:solidFill>
                  <a:effectLst/>
                  <a:uLnTx/>
                  <a:uFillTx/>
                  <a:latin typeface="Poppins" panose="00000500000000000000" pitchFamily="2" charset="0"/>
                  <a:ea typeface="+mn-ea"/>
                  <a:cs typeface="Poppins" panose="00000500000000000000" pitchFamily="2" charset="0"/>
                </a:rPr>
                <a:t>School Mental Health Ontario</a:t>
              </a:r>
            </a:p>
          </p:txBody>
        </p:sp>
        <p:pic>
          <p:nvPicPr>
            <p:cNvPr id="12" name="Picture 2" descr="Logo Twitter icon transparent PNG">
              <a:extLst>
                <a:ext uri="{FF2B5EF4-FFF2-40B4-BE49-F238E27FC236}">
                  <a16:creationId xmlns:a16="http://schemas.microsoft.com/office/drawing/2014/main" id="{8BFFC550-DAE9-CEF0-2B82-C87944D48637}"/>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9913" t="11207" r="9915" b="11207"/>
            <a:stretch/>
          </p:blipFill>
          <p:spPr bwMode="auto">
            <a:xfrm>
              <a:off x="286171" y="4861403"/>
              <a:ext cx="324883" cy="314404"/>
            </a:xfrm>
            <a:prstGeom prst="roundRect">
              <a:avLst/>
            </a:prstGeom>
            <a:noFill/>
            <a:extLst>
              <a:ext uri="{909E8E84-426E-40DD-AFC4-6F175D3DCCD1}">
                <a14:hiddenFill xmlns:a14="http://schemas.microsoft.com/office/drawing/2010/main">
                  <a:solidFill>
                    <a:srgbClr val="FFFFFF"/>
                  </a:solidFill>
                </a14:hiddenFill>
              </a:ext>
            </a:extLst>
          </p:spPr>
        </p:pic>
        <p:pic>
          <p:nvPicPr>
            <p:cNvPr id="13" name="Picture 4" descr="Why Instagram's new icon and interface suck">
              <a:extLst>
                <a:ext uri="{FF2B5EF4-FFF2-40B4-BE49-F238E27FC236}">
                  <a16:creationId xmlns:a16="http://schemas.microsoft.com/office/drawing/2014/main" id="{2BFEBBD8-4420-5612-6710-44FBAB6E3A41}"/>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35856" t="25464" r="35774" b="25518"/>
            <a:stretch/>
          </p:blipFill>
          <p:spPr bwMode="auto">
            <a:xfrm>
              <a:off x="287087" y="5240083"/>
              <a:ext cx="323967" cy="314404"/>
            </a:xfrm>
            <a:prstGeom prst="roundRect">
              <a:avLst/>
            </a:prstGeom>
            <a:noFill/>
            <a:extLst>
              <a:ext uri="{909E8E84-426E-40DD-AFC4-6F175D3DCCD1}">
                <a14:hiddenFill xmlns:a14="http://schemas.microsoft.com/office/drawing/2010/main">
                  <a:solidFill>
                    <a:srgbClr val="FFFFFF"/>
                  </a:solidFill>
                </a14:hiddenFill>
              </a:ext>
            </a:extLst>
          </p:spPr>
        </p:pic>
        <p:pic>
          <p:nvPicPr>
            <p:cNvPr id="14" name="Picture 6">
              <a:extLst>
                <a:ext uri="{FF2B5EF4-FFF2-40B4-BE49-F238E27FC236}">
                  <a16:creationId xmlns:a16="http://schemas.microsoft.com/office/drawing/2014/main" id="{A9CFA780-57F0-72D8-4500-A5DE79F92FC7}"/>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3022" t="21612" r="14918" b="21611"/>
            <a:stretch/>
          </p:blipFill>
          <p:spPr bwMode="auto">
            <a:xfrm>
              <a:off x="286171" y="5621256"/>
              <a:ext cx="324883" cy="255983"/>
            </a:xfrm>
            <a:prstGeom prst="roundRect">
              <a:avLst/>
            </a:prstGeom>
            <a:noFill/>
            <a:extLst>
              <a:ext uri="{909E8E84-426E-40DD-AFC4-6F175D3DCCD1}">
                <a14:hiddenFill xmlns:a14="http://schemas.microsoft.com/office/drawing/2010/main">
                  <a:solidFill>
                    <a:srgbClr val="FFFFFF"/>
                  </a:solidFill>
                </a14:hiddenFill>
              </a:ext>
            </a:extLst>
          </p:spPr>
        </p:pic>
      </p:grpSp>
      <p:sp>
        <p:nvSpPr>
          <p:cNvPr id="18" name="TextBox 17">
            <a:extLst>
              <a:ext uri="{FF2B5EF4-FFF2-40B4-BE49-F238E27FC236}">
                <a16:creationId xmlns:a16="http://schemas.microsoft.com/office/drawing/2014/main" id="{360DE247-A59F-5863-F14F-685BDB6F2932}"/>
              </a:ext>
            </a:extLst>
          </p:cNvPr>
          <p:cNvSpPr txBox="1"/>
          <p:nvPr userDrawn="1"/>
        </p:nvSpPr>
        <p:spPr>
          <a:xfrm>
            <a:off x="8843650" y="4077119"/>
            <a:ext cx="3190388" cy="488077"/>
          </a:xfrm>
          <a:prstGeom prst="roundRect">
            <a:avLst/>
          </a:prstGeom>
          <a:noFill/>
        </p:spPr>
        <p:txBody>
          <a:bodyPr wrap="square" rtlCol="0">
            <a:spAutoFit/>
          </a:bodyPr>
          <a:lstStyle/>
          <a:p>
            <a:pPr marL="0" marR="0" lvl="0" indent="0" algn="r" defTabSz="914400" rtl="0" eaLnBrk="1" fontAlgn="auto" latinLnBrk="0" hangingPunct="1">
              <a:lnSpc>
                <a:spcPct val="120000"/>
              </a:lnSpc>
              <a:spcBef>
                <a:spcPts val="0"/>
              </a:spcBef>
              <a:spcAft>
                <a:spcPts val="0"/>
              </a:spcAft>
              <a:buClrTx/>
              <a:buSzTx/>
              <a:buFontTx/>
              <a:buNone/>
              <a:tabLst/>
              <a:defRPr/>
            </a:pPr>
            <a:r>
              <a:rPr kumimoji="0" lang="en-US" sz="2000" b="0" i="0" u="none" strike="noStrike" kern="1200" cap="none" spc="0" normalizeH="0" baseline="0" noProof="0">
                <a:ln>
                  <a:noFill/>
                </a:ln>
                <a:solidFill>
                  <a:srgbClr val="40008C"/>
                </a:solidFill>
                <a:effectLst/>
                <a:uLnTx/>
                <a:uFillTx/>
                <a:latin typeface="Poppins SemiBold" panose="00000700000000000000" pitchFamily="2" charset="0"/>
                <a:ea typeface="+mn-ea"/>
                <a:cs typeface="Poppins SemiBold" panose="00000700000000000000" pitchFamily="2" charset="0"/>
              </a:rPr>
              <a:t>www.smho-smso.ca</a:t>
            </a:r>
          </a:p>
        </p:txBody>
      </p:sp>
      <p:sp>
        <p:nvSpPr>
          <p:cNvPr id="3" name="TextBox 2">
            <a:extLst>
              <a:ext uri="{FF2B5EF4-FFF2-40B4-BE49-F238E27FC236}">
                <a16:creationId xmlns:a16="http://schemas.microsoft.com/office/drawing/2014/main" id="{DFA81F25-4495-63F6-198D-D8AAA6FF1665}"/>
              </a:ext>
            </a:extLst>
          </p:cNvPr>
          <p:cNvSpPr txBox="1"/>
          <p:nvPr userDrawn="1"/>
        </p:nvSpPr>
        <p:spPr>
          <a:xfrm>
            <a:off x="166971" y="4996570"/>
            <a:ext cx="3623979"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600" b="0" i="0" u="none" strike="noStrike" kern="1200" cap="none" spc="0" normalizeH="0" baseline="0" noProof="0">
                <a:ln>
                  <a:noFill/>
                </a:ln>
                <a:solidFill>
                  <a:srgbClr val="40008D"/>
                </a:solidFill>
                <a:effectLst/>
                <a:uLnTx/>
                <a:uFillTx/>
                <a:latin typeface="Poppins" panose="00000500000000000000" pitchFamily="2" charset="0"/>
                <a:ea typeface="+mn-ea"/>
                <a:cs typeface="Poppins" panose="00000500000000000000" pitchFamily="2" charset="0"/>
              </a:rPr>
              <a:t>https://smho-smso.ca/eleves</a:t>
            </a:r>
          </a:p>
        </p:txBody>
      </p:sp>
    </p:spTree>
    <p:extLst>
      <p:ext uri="{BB962C8B-B14F-4D97-AF65-F5344CB8AC3E}">
        <p14:creationId xmlns:p14="http://schemas.microsoft.com/office/powerpoint/2010/main" val="40547893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and Acknowl slide ENG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FACD9A6-62F0-BE88-A6A8-BE0588EF49C2}"/>
              </a:ext>
            </a:extLst>
          </p:cNvPr>
          <p:cNvSpPr/>
          <p:nvPr userDrawn="1"/>
        </p:nvSpPr>
        <p:spPr>
          <a:xfrm>
            <a:off x="53393" y="54785"/>
            <a:ext cx="6062630" cy="67484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8FCCC910-3FFA-490D-B0D1-5740A49CB16B}"/>
              </a:ext>
            </a:extLst>
          </p:cNvPr>
          <p:cNvSpPr/>
          <p:nvPr userDrawn="1"/>
        </p:nvSpPr>
        <p:spPr>
          <a:xfrm>
            <a:off x="202205" y="85725"/>
            <a:ext cx="5757271" cy="59012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lnSpc>
                <a:spcPct val="100000"/>
              </a:lnSpc>
              <a:spcBef>
                <a:spcPts val="0"/>
              </a:spcBef>
              <a:spcAft>
                <a:spcPts val="1800"/>
              </a:spcAft>
              <a:buNone/>
            </a:pPr>
            <a:r>
              <a:rPr lang="en-CA" sz="2400">
                <a:solidFill>
                  <a:schemeClr val="tx1"/>
                </a:solidFill>
                <a:latin typeface="Poppins" panose="00000500000000000000" pitchFamily="2" charset="0"/>
                <a:ea typeface="+mn-lt"/>
                <a:cs typeface="Poppins" panose="00000500000000000000" pitchFamily="2" charset="0"/>
              </a:rPr>
              <a:t>As we gather from many places, please take a moment to pause, and to reflect.  </a:t>
            </a:r>
            <a:endParaRPr lang="en-US" sz="2400">
              <a:solidFill>
                <a:schemeClr val="tx1"/>
              </a:solidFill>
              <a:latin typeface="Poppins" panose="00000500000000000000" pitchFamily="2" charset="0"/>
              <a:ea typeface="+mn-lt"/>
              <a:cs typeface="Poppins" panose="00000500000000000000" pitchFamily="2" charset="0"/>
            </a:endParaRPr>
          </a:p>
          <a:p>
            <a:pPr marL="0" indent="0" algn="ctr">
              <a:lnSpc>
                <a:spcPct val="100000"/>
              </a:lnSpc>
              <a:spcBef>
                <a:spcPts val="0"/>
              </a:spcBef>
              <a:spcAft>
                <a:spcPts val="1800"/>
              </a:spcAft>
              <a:buNone/>
            </a:pPr>
            <a:r>
              <a:rPr lang="en-CA" sz="2400">
                <a:solidFill>
                  <a:schemeClr val="tx1"/>
                </a:solidFill>
                <a:latin typeface="Poppins" panose="00000500000000000000" pitchFamily="2" charset="0"/>
                <a:ea typeface="+mn-lt"/>
                <a:cs typeface="Poppins" panose="00000500000000000000" pitchFamily="2" charset="0"/>
              </a:rPr>
              <a:t>Call to mind the traditional territories from which you are working today, and the Indigenous people who have been stewards of this land for thousands of years.</a:t>
            </a:r>
            <a:endParaRPr lang="en-US" sz="2400">
              <a:solidFill>
                <a:schemeClr val="tx1"/>
              </a:solidFill>
              <a:latin typeface="Poppins" panose="00000500000000000000" pitchFamily="2" charset="0"/>
              <a:ea typeface="+mn-lt"/>
              <a:cs typeface="Poppins" panose="00000500000000000000" pitchFamily="2" charset="0"/>
            </a:endParaRPr>
          </a:p>
          <a:p>
            <a:pPr marL="0" indent="0" algn="ctr">
              <a:lnSpc>
                <a:spcPct val="100000"/>
              </a:lnSpc>
              <a:spcBef>
                <a:spcPts val="0"/>
              </a:spcBef>
              <a:spcAft>
                <a:spcPts val="1800"/>
              </a:spcAft>
              <a:buNone/>
            </a:pPr>
            <a:r>
              <a:rPr lang="en-US" sz="2400">
                <a:solidFill>
                  <a:schemeClr val="tx1"/>
                </a:solidFill>
                <a:latin typeface="Poppins" panose="00000500000000000000" pitchFamily="2" charset="0"/>
                <a:ea typeface="+mn-lt"/>
                <a:cs typeface="Poppins" panose="00000500000000000000" pitchFamily="2" charset="0"/>
              </a:rPr>
              <a:t>Consider the land you are on, and efforts to advance truth and reconciliation.</a:t>
            </a:r>
            <a:endParaRPr lang="fr-CA" sz="2400">
              <a:solidFill>
                <a:schemeClr val="tx1"/>
              </a:solidFill>
              <a:latin typeface="Poppins" panose="00000500000000000000" pitchFamily="2" charset="0"/>
              <a:cs typeface="Poppins" panose="00000500000000000000" pitchFamily="2" charset="0"/>
            </a:endParaRPr>
          </a:p>
        </p:txBody>
      </p:sp>
      <p:sp>
        <p:nvSpPr>
          <p:cNvPr id="4" name="Picture Placeholder 3">
            <a:extLst>
              <a:ext uri="{FF2B5EF4-FFF2-40B4-BE49-F238E27FC236}">
                <a16:creationId xmlns:a16="http://schemas.microsoft.com/office/drawing/2014/main" id="{1F782E75-BC4F-9ADE-5AEA-93C541B6331B}"/>
              </a:ext>
            </a:extLst>
          </p:cNvPr>
          <p:cNvSpPr>
            <a:spLocks noGrp="1"/>
          </p:cNvSpPr>
          <p:nvPr>
            <p:ph type="pic" sz="quarter" idx="10"/>
          </p:nvPr>
        </p:nvSpPr>
        <p:spPr>
          <a:xfrm>
            <a:off x="6232525" y="85725"/>
            <a:ext cx="5883275" cy="6696075"/>
          </a:xfrm>
        </p:spPr>
        <p:txBody>
          <a:bodyPr/>
          <a:lstStyle/>
          <a:p>
            <a:endParaRPr lang="en-CA"/>
          </a:p>
        </p:txBody>
      </p:sp>
      <p:pic>
        <p:nvPicPr>
          <p:cNvPr id="6" name="Picture 5">
            <a:extLst>
              <a:ext uri="{FF2B5EF4-FFF2-40B4-BE49-F238E27FC236}">
                <a16:creationId xmlns:a16="http://schemas.microsoft.com/office/drawing/2014/main" id="{EF68CB9A-B8E0-B166-3ED8-12F78850768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200" y="6170620"/>
            <a:ext cx="2840854" cy="611180"/>
          </a:xfrm>
          <a:prstGeom prst="rect">
            <a:avLst/>
          </a:prstGeom>
        </p:spPr>
      </p:pic>
    </p:spTree>
    <p:extLst>
      <p:ext uri="{BB962C8B-B14F-4D97-AF65-F5344CB8AC3E}">
        <p14:creationId xmlns:p14="http://schemas.microsoft.com/office/powerpoint/2010/main" val="35879012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Slide">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DF39C5C9-9479-46B8-95D3-4423BCCCF1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741" y="5953794"/>
            <a:ext cx="3691905" cy="794274"/>
          </a:xfrm>
          <a:prstGeom prst="rect">
            <a:avLst/>
          </a:prstGeom>
        </p:spPr>
      </p:pic>
      <p:sp>
        <p:nvSpPr>
          <p:cNvPr id="3" name="Rectangle 2">
            <a:extLst>
              <a:ext uri="{FF2B5EF4-FFF2-40B4-BE49-F238E27FC236}">
                <a16:creationId xmlns:a16="http://schemas.microsoft.com/office/drawing/2014/main" id="{829E6EEF-A648-4AD6-8D72-D24DF1133668}"/>
              </a:ext>
            </a:extLst>
          </p:cNvPr>
          <p:cNvSpPr/>
          <p:nvPr userDrawn="1"/>
        </p:nvSpPr>
        <p:spPr>
          <a:xfrm>
            <a:off x="4084163" y="0"/>
            <a:ext cx="810783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 </a:t>
            </a:r>
          </a:p>
        </p:txBody>
      </p:sp>
      <p:sp>
        <p:nvSpPr>
          <p:cNvPr id="2" name="Title 1">
            <a:extLst>
              <a:ext uri="{FF2B5EF4-FFF2-40B4-BE49-F238E27FC236}">
                <a16:creationId xmlns:a16="http://schemas.microsoft.com/office/drawing/2014/main" id="{DDCCB67E-DF3B-4447-91AD-69217ABAF4D5}"/>
              </a:ext>
            </a:extLst>
          </p:cNvPr>
          <p:cNvSpPr>
            <a:spLocks noGrp="1"/>
          </p:cNvSpPr>
          <p:nvPr>
            <p:ph type="title"/>
          </p:nvPr>
        </p:nvSpPr>
        <p:spPr>
          <a:xfrm>
            <a:off x="4279769" y="253803"/>
            <a:ext cx="7683630" cy="1975048"/>
          </a:xfrm>
        </p:spPr>
        <p:txBody>
          <a:bodyPr>
            <a:noAutofit/>
          </a:bodyPr>
          <a:lstStyle>
            <a:lvl1pPr>
              <a:defRPr sz="4000">
                <a:solidFill>
                  <a:schemeClr val="tx1"/>
                </a:solidFill>
              </a:defRPr>
            </a:lvl1pPr>
          </a:lstStyle>
          <a:p>
            <a:endParaRPr lang="en-CA"/>
          </a:p>
        </p:txBody>
      </p:sp>
      <p:sp>
        <p:nvSpPr>
          <p:cNvPr id="10" name="Text Placeholder 9">
            <a:extLst>
              <a:ext uri="{FF2B5EF4-FFF2-40B4-BE49-F238E27FC236}">
                <a16:creationId xmlns:a16="http://schemas.microsoft.com/office/drawing/2014/main" id="{7768FA04-E4DB-4AA4-B810-CB9A0925F5E6}"/>
              </a:ext>
            </a:extLst>
          </p:cNvPr>
          <p:cNvSpPr>
            <a:spLocks noGrp="1"/>
          </p:cNvSpPr>
          <p:nvPr>
            <p:ph type="body" sz="quarter" idx="12"/>
          </p:nvPr>
        </p:nvSpPr>
        <p:spPr>
          <a:xfrm>
            <a:off x="4279769" y="2228851"/>
            <a:ext cx="7683630" cy="4454753"/>
          </a:xfrm>
        </p:spPr>
        <p:txBody>
          <a:bodyPr/>
          <a:lstStyle>
            <a:lvl1pPr marL="0" indent="0">
              <a:buNone/>
              <a:defRPr>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4" name="Slide Number Placeholder 2">
            <a:extLst>
              <a:ext uri="{FF2B5EF4-FFF2-40B4-BE49-F238E27FC236}">
                <a16:creationId xmlns:a16="http://schemas.microsoft.com/office/drawing/2014/main" id="{59B89EA0-4CF6-A5FC-A8BB-8756B7059807}"/>
              </a:ext>
            </a:extLst>
          </p:cNvPr>
          <p:cNvSpPr>
            <a:spLocks noGrp="1"/>
          </p:cNvSpPr>
          <p:nvPr>
            <p:ph type="sldNum" sz="quarter" idx="10"/>
          </p:nvPr>
        </p:nvSpPr>
        <p:spPr>
          <a:xfrm>
            <a:off x="11758325" y="6604198"/>
            <a:ext cx="433675" cy="253802"/>
          </a:xfrm>
        </p:spPr>
        <p:txBody>
          <a:bodyPr/>
          <a:lstStyle>
            <a:lvl1pPr>
              <a:defRPr sz="1000">
                <a:latin typeface="Poppins" panose="00000500000000000000" pitchFamily="2" charset="0"/>
                <a:cs typeface="Poppins" panose="00000500000000000000" pitchFamily="2" charset="0"/>
              </a:defRPr>
            </a:lvl1pPr>
          </a:lstStyle>
          <a:p>
            <a:fld id="{1DD70114-2F99-4B6A-BD68-56CEC3438471}" type="slidenum">
              <a:rPr lang="en-CA" smtClean="0"/>
              <a:pPr/>
              <a:t>‹#›</a:t>
            </a:fld>
            <a:endParaRPr lang="en-CA"/>
          </a:p>
        </p:txBody>
      </p:sp>
    </p:spTree>
    <p:extLst>
      <p:ext uri="{BB962C8B-B14F-4D97-AF65-F5344CB8AC3E}">
        <p14:creationId xmlns:p14="http://schemas.microsoft.com/office/powerpoint/2010/main" val="99513585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and Acknowl slide FR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9D38BB2-1966-F985-3BAB-FAD1B5691916}"/>
              </a:ext>
            </a:extLst>
          </p:cNvPr>
          <p:cNvSpPr/>
          <p:nvPr userDrawn="1"/>
        </p:nvSpPr>
        <p:spPr>
          <a:xfrm>
            <a:off x="53393" y="54785"/>
            <a:ext cx="6062630" cy="67484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8FCCC910-3FFA-490D-B0D1-5740A49CB16B}"/>
              </a:ext>
            </a:extLst>
          </p:cNvPr>
          <p:cNvSpPr/>
          <p:nvPr userDrawn="1"/>
        </p:nvSpPr>
        <p:spPr>
          <a:xfrm>
            <a:off x="122921" y="567268"/>
            <a:ext cx="5759090" cy="50908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lnSpc>
                <a:spcPct val="110000"/>
              </a:lnSpc>
              <a:spcBef>
                <a:spcPts val="0"/>
              </a:spcBef>
              <a:spcAft>
                <a:spcPts val="1200"/>
              </a:spcAft>
              <a:buNone/>
            </a:pPr>
            <a:r>
              <a:rPr lang="fr-CA" sz="2200">
                <a:solidFill>
                  <a:schemeClr val="tx1"/>
                </a:solidFill>
                <a:latin typeface="Poppins"/>
                <a:ea typeface="+mn-lt"/>
                <a:cs typeface="Poppins"/>
              </a:rPr>
              <a:t>Alors que nous nous rassemblons depuis divers endroits de la province, prenons un moment pour réfléchir à notre provenance.</a:t>
            </a:r>
            <a:endParaRPr lang="fr-CA" sz="2200">
              <a:solidFill>
                <a:schemeClr val="tx1"/>
              </a:solidFill>
              <a:latin typeface="Poppins"/>
              <a:cs typeface="Poppins"/>
            </a:endParaRPr>
          </a:p>
          <a:p>
            <a:pPr marL="0" indent="0" algn="ctr">
              <a:lnSpc>
                <a:spcPct val="110000"/>
              </a:lnSpc>
              <a:spcBef>
                <a:spcPts val="0"/>
              </a:spcBef>
              <a:spcAft>
                <a:spcPts val="1200"/>
              </a:spcAft>
              <a:buNone/>
            </a:pPr>
            <a:r>
              <a:rPr lang="fr-CA" sz="2200">
                <a:solidFill>
                  <a:schemeClr val="tx1"/>
                </a:solidFill>
                <a:latin typeface="Poppins"/>
                <a:ea typeface="+mn-lt"/>
                <a:cs typeface="Poppins"/>
              </a:rPr>
              <a:t>Rappelons-nous les territoires traditionnels où nous sommes situés aujourd’hui et des gardiens de ces terres pendant des millénaires.</a:t>
            </a:r>
          </a:p>
          <a:p>
            <a:pPr marL="0" indent="0" algn="ctr">
              <a:lnSpc>
                <a:spcPct val="110000"/>
              </a:lnSpc>
              <a:spcBef>
                <a:spcPts val="0"/>
              </a:spcBef>
              <a:spcAft>
                <a:spcPts val="1200"/>
              </a:spcAft>
              <a:buNone/>
            </a:pPr>
            <a:r>
              <a:rPr lang="fr-CA" sz="2200">
                <a:solidFill>
                  <a:schemeClr val="tx1"/>
                </a:solidFill>
                <a:latin typeface="Poppins"/>
                <a:ea typeface="+mn-lt"/>
                <a:cs typeface="Poppins"/>
              </a:rPr>
              <a:t>Réfléchissons au territoire sur lequel nous nous retrouvons et aux défis que suscitent la vérité et la réconciliation dans notre collectivité.</a:t>
            </a:r>
            <a:endParaRPr lang="fr-CA" sz="2200">
              <a:solidFill>
                <a:schemeClr val="tx1"/>
              </a:solidFill>
              <a:latin typeface="Poppins"/>
              <a:cs typeface="Poppins"/>
            </a:endParaRPr>
          </a:p>
        </p:txBody>
      </p:sp>
      <p:sp>
        <p:nvSpPr>
          <p:cNvPr id="4" name="Picture Placeholder 3">
            <a:extLst>
              <a:ext uri="{FF2B5EF4-FFF2-40B4-BE49-F238E27FC236}">
                <a16:creationId xmlns:a16="http://schemas.microsoft.com/office/drawing/2014/main" id="{1F782E75-BC4F-9ADE-5AEA-93C541B6331B}"/>
              </a:ext>
            </a:extLst>
          </p:cNvPr>
          <p:cNvSpPr>
            <a:spLocks noGrp="1"/>
          </p:cNvSpPr>
          <p:nvPr>
            <p:ph type="pic" sz="quarter" idx="10"/>
          </p:nvPr>
        </p:nvSpPr>
        <p:spPr>
          <a:xfrm>
            <a:off x="6232525" y="85725"/>
            <a:ext cx="5883275" cy="6696075"/>
          </a:xfrm>
        </p:spPr>
        <p:txBody>
          <a:bodyPr/>
          <a:lstStyle/>
          <a:p>
            <a:endParaRPr lang="en-CA"/>
          </a:p>
        </p:txBody>
      </p:sp>
      <p:pic>
        <p:nvPicPr>
          <p:cNvPr id="6" name="Picture 5">
            <a:extLst>
              <a:ext uri="{FF2B5EF4-FFF2-40B4-BE49-F238E27FC236}">
                <a16:creationId xmlns:a16="http://schemas.microsoft.com/office/drawing/2014/main" id="{EF68CB9A-B8E0-B166-3ED8-12F78850768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200" y="6170620"/>
            <a:ext cx="2840854" cy="611180"/>
          </a:xfrm>
          <a:prstGeom prst="rect">
            <a:avLst/>
          </a:prstGeom>
        </p:spPr>
      </p:pic>
    </p:spTree>
    <p:extLst>
      <p:ext uri="{BB962C8B-B14F-4D97-AF65-F5344CB8AC3E}">
        <p14:creationId xmlns:p14="http://schemas.microsoft.com/office/powerpoint/2010/main" val="5599290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and Acknowl slide ENG 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27F1E13-5C5D-6A2C-682D-65C191CE5999}"/>
              </a:ext>
            </a:extLst>
          </p:cNvPr>
          <p:cNvSpPr/>
          <p:nvPr userDrawn="1"/>
        </p:nvSpPr>
        <p:spPr>
          <a:xfrm>
            <a:off x="53393" y="54785"/>
            <a:ext cx="6062630" cy="67484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8FCCC910-3FFA-490D-B0D1-5740A49CB16B}"/>
              </a:ext>
            </a:extLst>
          </p:cNvPr>
          <p:cNvSpPr/>
          <p:nvPr userDrawn="1"/>
        </p:nvSpPr>
        <p:spPr>
          <a:xfrm>
            <a:off x="426616" y="1158498"/>
            <a:ext cx="5226099" cy="40824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600" b="0" i="0" u="none" strike="noStrike">
                <a:solidFill>
                  <a:schemeClr val="tx1"/>
                </a:solidFill>
                <a:effectLst/>
                <a:latin typeface="Poppins" panose="00000500000000000000" pitchFamily="2" charset="0"/>
                <a:cs typeface="Poppins" panose="00000500000000000000" pitchFamily="2" charset="0"/>
              </a:rPr>
              <a:t>“Mental health is a sign of balance, harmony and connectedness among the interior aspects of the human person (spirit, mind and body) and the world they live in. It is a characteristic of families and communities, as well as individual human beings.”</a:t>
            </a:r>
            <a:endParaRPr lang="en-CA" sz="2600">
              <a:solidFill>
                <a:schemeClr val="tx1"/>
              </a:solidFill>
              <a:latin typeface="Poppins" panose="00000500000000000000" pitchFamily="2" charset="0"/>
              <a:cs typeface="Poppins" panose="00000500000000000000" pitchFamily="2" charset="0"/>
            </a:endParaRPr>
          </a:p>
        </p:txBody>
      </p:sp>
      <p:sp>
        <p:nvSpPr>
          <p:cNvPr id="4" name="Picture Placeholder 3">
            <a:extLst>
              <a:ext uri="{FF2B5EF4-FFF2-40B4-BE49-F238E27FC236}">
                <a16:creationId xmlns:a16="http://schemas.microsoft.com/office/drawing/2014/main" id="{1F782E75-BC4F-9ADE-5AEA-93C541B6331B}"/>
              </a:ext>
            </a:extLst>
          </p:cNvPr>
          <p:cNvSpPr>
            <a:spLocks noGrp="1"/>
          </p:cNvSpPr>
          <p:nvPr>
            <p:ph type="pic" sz="quarter" idx="10"/>
          </p:nvPr>
        </p:nvSpPr>
        <p:spPr>
          <a:xfrm>
            <a:off x="6232525" y="85725"/>
            <a:ext cx="5883275" cy="6696075"/>
          </a:xfrm>
        </p:spPr>
        <p:txBody>
          <a:bodyPr/>
          <a:lstStyle/>
          <a:p>
            <a:endParaRPr lang="en-CA"/>
          </a:p>
        </p:txBody>
      </p:sp>
      <p:pic>
        <p:nvPicPr>
          <p:cNvPr id="6" name="Picture 5">
            <a:extLst>
              <a:ext uri="{FF2B5EF4-FFF2-40B4-BE49-F238E27FC236}">
                <a16:creationId xmlns:a16="http://schemas.microsoft.com/office/drawing/2014/main" id="{EF68CB9A-B8E0-B166-3ED8-12F78850768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200" y="85725"/>
            <a:ext cx="2840854" cy="611180"/>
          </a:xfrm>
          <a:prstGeom prst="rect">
            <a:avLst/>
          </a:prstGeom>
        </p:spPr>
      </p:pic>
      <p:sp>
        <p:nvSpPr>
          <p:cNvPr id="10" name="TextBox 9">
            <a:extLst>
              <a:ext uri="{FF2B5EF4-FFF2-40B4-BE49-F238E27FC236}">
                <a16:creationId xmlns:a16="http://schemas.microsoft.com/office/drawing/2014/main" id="{DD424569-9816-223F-81B8-74A30578EC8B}"/>
              </a:ext>
            </a:extLst>
          </p:cNvPr>
          <p:cNvSpPr txBox="1"/>
          <p:nvPr userDrawn="1"/>
        </p:nvSpPr>
        <p:spPr>
          <a:xfrm>
            <a:off x="53393" y="6064551"/>
            <a:ext cx="5372937" cy="738664"/>
          </a:xfrm>
          <a:prstGeom prst="rect">
            <a:avLst/>
          </a:prstGeom>
          <a:noFill/>
        </p:spPr>
        <p:txBody>
          <a:bodyPr wrap="square">
            <a:spAutoFit/>
          </a:bodyPr>
          <a:lstStyle/>
          <a:p>
            <a:pPr marL="0" marR="0" lvl="0" indent="0" algn="l" defTabSz="609310" rtl="0" eaLnBrk="1" fontAlgn="base" latinLnBrk="0" hangingPunct="1">
              <a:spcBef>
                <a:spcPts val="0"/>
              </a:spcBef>
              <a:buClrTx/>
              <a:buSzTx/>
              <a:buFontTx/>
              <a:buNone/>
              <a:tabLst/>
              <a:defRPr/>
            </a:pPr>
            <a:r>
              <a:rPr kumimoji="0" lang="en-CA" sz="1400" b="1" i="0" u="none" strike="noStrike" kern="1200" cap="none" spc="0" normalizeH="0" baseline="0" noProof="0">
                <a:ln>
                  <a:noFill/>
                </a:ln>
                <a:effectLst/>
                <a:uLnTx/>
                <a:uFillTx/>
              </a:rPr>
              <a:t>Thunderbird Partnership Foundation / First Peoples Wellness Circle</a:t>
            </a:r>
            <a:r>
              <a:rPr kumimoji="0" lang="en-US" sz="1400" b="0" i="0" u="none" strike="noStrike" kern="1200" cap="none" spc="0" normalizeH="0" baseline="0" noProof="0">
                <a:ln>
                  <a:noFill/>
                </a:ln>
                <a:effectLst/>
                <a:uLnTx/>
                <a:uFillTx/>
              </a:rPr>
              <a:t>​</a:t>
            </a:r>
          </a:p>
          <a:p>
            <a:pPr marL="0" marR="0" lvl="0" indent="0" algn="l" defTabSz="609310" rtl="0" eaLnBrk="1" fontAlgn="base" latinLnBrk="0" hangingPunct="1">
              <a:spcBef>
                <a:spcPts val="0"/>
              </a:spcBef>
              <a:buClrTx/>
              <a:buSzTx/>
              <a:buFontTx/>
              <a:buNone/>
              <a:tabLst/>
              <a:defRPr/>
            </a:pPr>
            <a:r>
              <a:rPr kumimoji="0" lang="en-CA" sz="1400" b="0" i="0" u="none" strike="noStrike" kern="1200" cap="none" spc="0" normalizeH="0" baseline="0" noProof="0">
                <a:ln>
                  <a:noFill/>
                </a:ln>
                <a:effectLst/>
                <a:uLnTx/>
                <a:uFillTx/>
              </a:rPr>
              <a:t>Charting the future of Native mental health in Canada: Ten-year strategic plan 2007-2017 (NMHAC)</a:t>
            </a:r>
            <a:endParaRPr lang="en-CA" sz="1400"/>
          </a:p>
        </p:txBody>
      </p:sp>
    </p:spTree>
    <p:extLst>
      <p:ext uri="{BB962C8B-B14F-4D97-AF65-F5344CB8AC3E}">
        <p14:creationId xmlns:p14="http://schemas.microsoft.com/office/powerpoint/2010/main" val="18318590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and Acknowl slide FR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C515C2-3AA7-563F-CE67-3F901939115B}"/>
              </a:ext>
            </a:extLst>
          </p:cNvPr>
          <p:cNvSpPr/>
          <p:nvPr userDrawn="1"/>
        </p:nvSpPr>
        <p:spPr>
          <a:xfrm>
            <a:off x="53393" y="54785"/>
            <a:ext cx="6062630" cy="67484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Picture Placeholder 3">
            <a:extLst>
              <a:ext uri="{FF2B5EF4-FFF2-40B4-BE49-F238E27FC236}">
                <a16:creationId xmlns:a16="http://schemas.microsoft.com/office/drawing/2014/main" id="{1F782E75-BC4F-9ADE-5AEA-93C541B6331B}"/>
              </a:ext>
            </a:extLst>
          </p:cNvPr>
          <p:cNvSpPr>
            <a:spLocks noGrp="1"/>
          </p:cNvSpPr>
          <p:nvPr>
            <p:ph type="pic" sz="quarter" idx="10"/>
          </p:nvPr>
        </p:nvSpPr>
        <p:spPr>
          <a:xfrm>
            <a:off x="6232525" y="85725"/>
            <a:ext cx="5883275" cy="6696075"/>
          </a:xfrm>
        </p:spPr>
        <p:txBody>
          <a:bodyPr/>
          <a:lstStyle/>
          <a:p>
            <a:endParaRPr lang="en-CA"/>
          </a:p>
        </p:txBody>
      </p:sp>
      <p:sp>
        <p:nvSpPr>
          <p:cNvPr id="10" name="Rectangle 9">
            <a:extLst>
              <a:ext uri="{FF2B5EF4-FFF2-40B4-BE49-F238E27FC236}">
                <a16:creationId xmlns:a16="http://schemas.microsoft.com/office/drawing/2014/main" id="{6D871ABB-CB20-4D5C-8EFB-AB344E230088}"/>
              </a:ext>
            </a:extLst>
          </p:cNvPr>
          <p:cNvSpPr/>
          <p:nvPr userDrawn="1"/>
        </p:nvSpPr>
        <p:spPr>
          <a:xfrm>
            <a:off x="527496" y="759017"/>
            <a:ext cx="4779116" cy="50392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lang="fr-CA" sz="2400">
                <a:solidFill>
                  <a:schemeClr val="tx1"/>
                </a:solidFill>
                <a:latin typeface="Poppins" panose="00000500000000000000" pitchFamily="2" charset="0"/>
                <a:cs typeface="Poppins" panose="00000500000000000000" pitchFamily="2" charset="0"/>
              </a:rPr>
              <a:t>« La santé mentale est un signe d’équilibre, d’harmonie et de connexion entre les aspects intérieurs de la personne humaine (âme, esprit et corps) et le monde dans lequel on vit. C’est une caractéristique des familles et des communautés, ainsi que des êtres humains. »</a:t>
            </a:r>
          </a:p>
          <a:p>
            <a:pPr marL="0" marR="0" lvl="0" indent="0" algn="ctr" defTabSz="685800" rtl="0" eaLnBrk="1" fontAlgn="auto" latinLnBrk="0" hangingPunct="1">
              <a:lnSpc>
                <a:spcPct val="100000"/>
              </a:lnSpc>
              <a:spcBef>
                <a:spcPts val="0"/>
              </a:spcBef>
              <a:spcAft>
                <a:spcPts val="0"/>
              </a:spcAft>
              <a:buClrTx/>
              <a:buSzTx/>
              <a:buFontTx/>
              <a:buNone/>
              <a:tabLst/>
              <a:defRPr/>
            </a:pPr>
            <a:r>
              <a:rPr lang="fr-CA" sz="1200" i="1">
                <a:solidFill>
                  <a:schemeClr val="tx1"/>
                </a:solidFill>
                <a:latin typeface="Poppins" panose="00000500000000000000" pitchFamily="2" charset="0"/>
                <a:cs typeface="Poppins" panose="00000500000000000000" pitchFamily="2" charset="0"/>
              </a:rPr>
              <a:t>(traduction libre)</a:t>
            </a:r>
          </a:p>
        </p:txBody>
      </p:sp>
      <p:pic>
        <p:nvPicPr>
          <p:cNvPr id="6" name="Picture 5">
            <a:extLst>
              <a:ext uri="{FF2B5EF4-FFF2-40B4-BE49-F238E27FC236}">
                <a16:creationId xmlns:a16="http://schemas.microsoft.com/office/drawing/2014/main" id="{EF68CB9A-B8E0-B166-3ED8-12F78850768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200" y="85725"/>
            <a:ext cx="2840854" cy="611180"/>
          </a:xfrm>
          <a:prstGeom prst="rect">
            <a:avLst/>
          </a:prstGeom>
        </p:spPr>
      </p:pic>
      <p:sp>
        <p:nvSpPr>
          <p:cNvPr id="11" name="TextBox 10">
            <a:extLst>
              <a:ext uri="{FF2B5EF4-FFF2-40B4-BE49-F238E27FC236}">
                <a16:creationId xmlns:a16="http://schemas.microsoft.com/office/drawing/2014/main" id="{E762A3B1-B6FB-C663-797E-F05573205B90}"/>
              </a:ext>
            </a:extLst>
          </p:cNvPr>
          <p:cNvSpPr txBox="1"/>
          <p:nvPr userDrawn="1"/>
        </p:nvSpPr>
        <p:spPr>
          <a:xfrm>
            <a:off x="20022" y="6085965"/>
            <a:ext cx="5903118" cy="738664"/>
          </a:xfrm>
          <a:prstGeom prst="rect">
            <a:avLst/>
          </a:prstGeom>
          <a:noFill/>
        </p:spPr>
        <p:txBody>
          <a:bodyPr wrap="square">
            <a:spAutoFit/>
          </a:bodyPr>
          <a:lstStyle/>
          <a:p>
            <a:pPr marL="0" marR="0" lvl="0" indent="0" defTabSz="609310" rtl="0" eaLnBrk="1" fontAlgn="base" latinLnBrk="0" hangingPunct="1">
              <a:spcBef>
                <a:spcPts val="0"/>
              </a:spcBef>
              <a:buClrTx/>
              <a:buSzTx/>
              <a:buFontTx/>
              <a:buNone/>
              <a:tabLst/>
              <a:defRPr/>
            </a:pPr>
            <a:r>
              <a:rPr kumimoji="0" lang="en-CA" sz="1400" b="1" i="0" u="none" strike="noStrike" kern="1200" cap="none" spc="0" normalizeH="0" baseline="0" noProof="0">
                <a:ln>
                  <a:noFill/>
                </a:ln>
                <a:effectLst/>
                <a:uLnTx/>
                <a:uFillTx/>
              </a:rPr>
              <a:t>Thunderbird Partnership Foundation / First Peoples Wellness Circle</a:t>
            </a:r>
            <a:r>
              <a:rPr kumimoji="0" lang="en-US" sz="1400" b="0" i="0" u="none" strike="noStrike" kern="1200" cap="none" spc="0" normalizeH="0" baseline="0" noProof="0">
                <a:ln>
                  <a:noFill/>
                </a:ln>
                <a:effectLst/>
                <a:uLnTx/>
                <a:uFillTx/>
              </a:rPr>
              <a:t>​</a:t>
            </a:r>
          </a:p>
          <a:p>
            <a:pPr marL="0" indent="0">
              <a:spcBef>
                <a:spcPts val="0"/>
              </a:spcBef>
              <a:buNone/>
            </a:pPr>
            <a:r>
              <a:rPr lang="fr-CA" sz="1400"/>
              <a:t>Tracer l’avenir de la santé mentale des Autochtones au Canada : Plan stratégique décennal 2007-2017 (NMHAC) en anglais seulement</a:t>
            </a:r>
            <a:endParaRPr lang="en-CA" sz="1400"/>
          </a:p>
        </p:txBody>
      </p:sp>
    </p:spTree>
    <p:extLst>
      <p:ext uri="{BB962C8B-B14F-4D97-AF65-F5344CB8AC3E}">
        <p14:creationId xmlns:p14="http://schemas.microsoft.com/office/powerpoint/2010/main" val="40080179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ccessibility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88DB56-FDD2-DEB6-F027-52F5F0ED493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79670" y="5586089"/>
            <a:ext cx="5032659" cy="1082724"/>
          </a:xfrm>
          <a:prstGeom prst="rect">
            <a:avLst/>
          </a:prstGeom>
        </p:spPr>
      </p:pic>
      <p:sp>
        <p:nvSpPr>
          <p:cNvPr id="2" name="TextBox 1">
            <a:extLst>
              <a:ext uri="{FF2B5EF4-FFF2-40B4-BE49-F238E27FC236}">
                <a16:creationId xmlns:a16="http://schemas.microsoft.com/office/drawing/2014/main" id="{89A1877C-B2BC-9DAF-69FA-7D57A1744856}"/>
              </a:ext>
            </a:extLst>
          </p:cNvPr>
          <p:cNvSpPr txBox="1"/>
          <p:nvPr userDrawn="1"/>
        </p:nvSpPr>
        <p:spPr>
          <a:xfrm>
            <a:off x="643217" y="2582317"/>
            <a:ext cx="10905565" cy="1754326"/>
          </a:xfrm>
          <a:prstGeom prst="rect">
            <a:avLst/>
          </a:prstGeom>
          <a:noFill/>
        </p:spPr>
        <p:txBody>
          <a:bodyPr wrap="square">
            <a:spAutoFit/>
          </a:bodyPr>
          <a:lstStyle/>
          <a:p>
            <a:pPr marL="0" marR="0" algn="ctr">
              <a:spcBef>
                <a:spcPts val="0"/>
              </a:spcBef>
              <a:spcAft>
                <a:spcPts val="0"/>
              </a:spcAft>
            </a:pPr>
            <a:r>
              <a:rPr lang="en-CA" sz="1800">
                <a:solidFill>
                  <a:schemeClr val="bg1"/>
                </a:solidFill>
                <a:effectLst/>
                <a:latin typeface="Poppins" panose="00000500000000000000" pitchFamily="2" charset="0"/>
                <a:ea typeface="Times New Roman" panose="02020603050405020304" pitchFamily="18" charset="0"/>
                <a:cs typeface="Poppins" panose="00000500000000000000" pitchFamily="2" charset="0"/>
              </a:rPr>
              <a:t>Accessibility and mental health are related. Ensuring inclusion in Ontario’s schools, and throughout society helps to support individual’s mental health. We’re committed to equal access, complying with the standards defined within the Accessibility for Ontarians with Disabilities Act (AODA) and endeavour to remove barriers in order to accommodate and fully include our stakeholders. If there is a document that does not meet your accessibility needs, please contact us and we will provide alternate formats as requested.</a:t>
            </a:r>
            <a:endParaRPr lang="en-CA" sz="1800">
              <a:solidFill>
                <a:schemeClr val="bg1"/>
              </a:solidFill>
              <a:effectLst/>
              <a:latin typeface="Poppins" panose="00000500000000000000" pitchFamily="2" charset="0"/>
              <a:ea typeface="Calibri" panose="020F0502020204030204" pitchFamily="34" charset="0"/>
              <a:cs typeface="Poppins" panose="00000500000000000000" pitchFamily="2" charset="0"/>
            </a:endParaRPr>
          </a:p>
        </p:txBody>
      </p:sp>
      <p:cxnSp>
        <p:nvCxnSpPr>
          <p:cNvPr id="4" name="Straight Connector 3">
            <a:extLst>
              <a:ext uri="{FF2B5EF4-FFF2-40B4-BE49-F238E27FC236}">
                <a16:creationId xmlns:a16="http://schemas.microsoft.com/office/drawing/2014/main" id="{72DCBFA7-710E-7B72-2537-DD6530E08C1F}"/>
              </a:ext>
            </a:extLst>
          </p:cNvPr>
          <p:cNvCxnSpPr>
            <a:cxnSpLocks/>
          </p:cNvCxnSpPr>
          <p:nvPr userDrawn="1"/>
        </p:nvCxnSpPr>
        <p:spPr>
          <a:xfrm>
            <a:off x="690879" y="4643120"/>
            <a:ext cx="1081024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A176A493-F331-6D30-25CD-78E1EE0D42EB}"/>
              </a:ext>
            </a:extLst>
          </p:cNvPr>
          <p:cNvCxnSpPr>
            <a:cxnSpLocks/>
          </p:cNvCxnSpPr>
          <p:nvPr userDrawn="1"/>
        </p:nvCxnSpPr>
        <p:spPr>
          <a:xfrm>
            <a:off x="690879" y="2214880"/>
            <a:ext cx="1081024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88900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ccessibility slide F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B571932-F02B-BB89-0367-57066D29FEA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56956" y="5430064"/>
            <a:ext cx="5478087" cy="1178553"/>
          </a:xfrm>
          <a:prstGeom prst="rect">
            <a:avLst/>
          </a:prstGeom>
        </p:spPr>
      </p:pic>
      <p:sp>
        <p:nvSpPr>
          <p:cNvPr id="2" name="TextBox 1">
            <a:extLst>
              <a:ext uri="{FF2B5EF4-FFF2-40B4-BE49-F238E27FC236}">
                <a16:creationId xmlns:a16="http://schemas.microsoft.com/office/drawing/2014/main" id="{AD666B55-CB67-25D5-04D4-1814DE6017E2}"/>
              </a:ext>
            </a:extLst>
          </p:cNvPr>
          <p:cNvSpPr txBox="1"/>
          <p:nvPr userDrawn="1"/>
        </p:nvSpPr>
        <p:spPr>
          <a:xfrm>
            <a:off x="643217" y="2080297"/>
            <a:ext cx="10905565" cy="2308324"/>
          </a:xfrm>
          <a:prstGeom prst="rect">
            <a:avLst/>
          </a:prstGeom>
          <a:noFill/>
        </p:spPr>
        <p:txBody>
          <a:bodyPr wrap="square" lIns="91440" tIns="45720" rIns="91440" bIns="45720" anchor="t">
            <a:spAutoFit/>
          </a:bodyPr>
          <a:lstStyle/>
          <a:p>
            <a:pPr algn="ctr"/>
            <a:r>
              <a:rPr lang="fr-CA" dirty="0">
                <a:solidFill>
                  <a:schemeClr val="bg1"/>
                </a:solidFill>
                <a:latin typeface="Poppins"/>
                <a:cs typeface="Poppins"/>
              </a:rPr>
              <a:t>L’accessibilité et la santé mentale sont reliées. Le fait d’assurer l’inclusion dans les écoles de l’Ontario et la société contribue à favoriser la santé mentale des individus. Nous tenons fermement au principe de l’égalité d’accès à nos ressources et à l’application des normes définies dans la Loi sur l’accessibilité pour les personnes handicapées de l’Ontario (LAPHO). Nous nous efforçons d’éliminer les obstacles afin de répondre aux besoins de nos intervenants et de les faire participer pleinement au processus. Si un document ne répond pas à vos besoins en matière d'accessibilité, veuillez communiquer avec nous et nous vous fournirons d'autres formats sur demande.</a:t>
            </a:r>
          </a:p>
        </p:txBody>
      </p:sp>
      <p:cxnSp>
        <p:nvCxnSpPr>
          <p:cNvPr id="4" name="Straight Connector 3">
            <a:extLst>
              <a:ext uri="{FF2B5EF4-FFF2-40B4-BE49-F238E27FC236}">
                <a16:creationId xmlns:a16="http://schemas.microsoft.com/office/drawing/2014/main" id="{5149ED9B-59BC-047A-8D77-13D16CC44D44}"/>
              </a:ext>
            </a:extLst>
          </p:cNvPr>
          <p:cNvCxnSpPr>
            <a:cxnSpLocks/>
          </p:cNvCxnSpPr>
          <p:nvPr userDrawn="1"/>
        </p:nvCxnSpPr>
        <p:spPr>
          <a:xfrm>
            <a:off x="690879" y="4643120"/>
            <a:ext cx="1081024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E45C2C10-0844-84F2-EA44-417838DA2587}"/>
              </a:ext>
            </a:extLst>
          </p:cNvPr>
          <p:cNvCxnSpPr>
            <a:cxnSpLocks/>
          </p:cNvCxnSpPr>
          <p:nvPr userDrawn="1"/>
        </p:nvCxnSpPr>
        <p:spPr>
          <a:xfrm>
            <a:off x="690879" y="1717338"/>
            <a:ext cx="1081024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30545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cknowl slide 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49F72B5-C9F0-4ABA-A38B-6AC610EE1C25}"/>
              </a:ext>
            </a:extLst>
          </p:cNvPr>
          <p:cNvSpPr/>
          <p:nvPr userDrawn="1"/>
        </p:nvSpPr>
        <p:spPr>
          <a:xfrm>
            <a:off x="160671" y="151032"/>
            <a:ext cx="11870661" cy="65887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397"/>
          </a:p>
        </p:txBody>
      </p:sp>
      <p:sp>
        <p:nvSpPr>
          <p:cNvPr id="8" name="Rectangle 7">
            <a:extLst>
              <a:ext uri="{FF2B5EF4-FFF2-40B4-BE49-F238E27FC236}">
                <a16:creationId xmlns:a16="http://schemas.microsoft.com/office/drawing/2014/main" id="{56602245-17F8-4931-A472-483F2E76D92A}"/>
              </a:ext>
            </a:extLst>
          </p:cNvPr>
          <p:cNvSpPr/>
          <p:nvPr userDrawn="1"/>
        </p:nvSpPr>
        <p:spPr>
          <a:xfrm>
            <a:off x="330345" y="325565"/>
            <a:ext cx="4580659" cy="6184967"/>
          </a:xfrm>
          <a:prstGeom prst="rect">
            <a:avLst/>
          </a:prstGeom>
          <a:solidFill>
            <a:srgbClr val="333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397"/>
          </a:p>
        </p:txBody>
      </p:sp>
      <p:pic>
        <p:nvPicPr>
          <p:cNvPr id="9" name="Image 6" descr="Une image contenant texte&#10;&#10;Description générée automatiquement">
            <a:extLst>
              <a:ext uri="{FF2B5EF4-FFF2-40B4-BE49-F238E27FC236}">
                <a16:creationId xmlns:a16="http://schemas.microsoft.com/office/drawing/2014/main" id="{B1B44918-BAB0-4B0C-8054-15390F72C5D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6364" y="451167"/>
            <a:ext cx="3080659" cy="661953"/>
          </a:xfrm>
          <a:prstGeom prst="rect">
            <a:avLst/>
          </a:prstGeom>
        </p:spPr>
      </p:pic>
      <p:grpSp>
        <p:nvGrpSpPr>
          <p:cNvPr id="2" name="Group 1">
            <a:extLst>
              <a:ext uri="{FF2B5EF4-FFF2-40B4-BE49-F238E27FC236}">
                <a16:creationId xmlns:a16="http://schemas.microsoft.com/office/drawing/2014/main" id="{6AD04037-521E-76C4-2143-B25032B8D365}"/>
              </a:ext>
              <a:ext uri="{C183D7F6-B498-43B3-948B-1728B52AA6E4}">
                <adec:decorative xmlns:adec="http://schemas.microsoft.com/office/drawing/2017/decorative" val="1"/>
              </a:ext>
            </a:extLst>
          </p:cNvPr>
          <p:cNvGrpSpPr/>
          <p:nvPr userDrawn="1"/>
        </p:nvGrpSpPr>
        <p:grpSpPr>
          <a:xfrm>
            <a:off x="5582856" y="428743"/>
            <a:ext cx="5897221" cy="5951561"/>
            <a:chOff x="5582856" y="428743"/>
            <a:chExt cx="5897221" cy="5951561"/>
          </a:xfrm>
        </p:grpSpPr>
        <p:pic>
          <p:nvPicPr>
            <p:cNvPr id="3" name="Picture 2" descr="A picture containing person, outdoor, young, little&#10;&#10;Description automatically generated">
              <a:extLst>
                <a:ext uri="{FF2B5EF4-FFF2-40B4-BE49-F238E27FC236}">
                  <a16:creationId xmlns:a16="http://schemas.microsoft.com/office/drawing/2014/main" id="{21273745-324D-C946-F105-FB86D195EC76}"/>
                </a:ext>
              </a:extLst>
            </p:cNvPr>
            <p:cNvPicPr>
              <a:picLocks noChangeAspect="1"/>
            </p:cNvPicPr>
            <p:nvPr/>
          </p:nvPicPr>
          <p:blipFill>
            <a:blip r:embed="rId3"/>
            <a:stretch>
              <a:fillRect/>
            </a:stretch>
          </p:blipFill>
          <p:spPr>
            <a:xfrm>
              <a:off x="5582856" y="428743"/>
              <a:ext cx="2743200" cy="18386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5">
              <a:extLst>
                <a:ext uri="{FF2B5EF4-FFF2-40B4-BE49-F238E27FC236}">
                  <a16:creationId xmlns:a16="http://schemas.microsoft.com/office/drawing/2014/main" id="{E9D69651-4505-88A3-132B-BAEE07962F33}"/>
                </a:ext>
              </a:extLst>
            </p:cNvPr>
            <p:cNvPicPr>
              <a:picLocks noChangeAspect="1"/>
            </p:cNvPicPr>
            <p:nvPr/>
          </p:nvPicPr>
          <p:blipFill rotWithShape="1">
            <a:blip r:embed="rId4"/>
            <a:srcRect l="21661" t="5534" r="19119" b="23968"/>
            <a:stretch/>
          </p:blipFill>
          <p:spPr>
            <a:xfrm>
              <a:off x="8736878" y="2473093"/>
              <a:ext cx="2743199" cy="18467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6" descr="A picture containing crowd&#10;&#10;Description automatically generated">
              <a:extLst>
                <a:ext uri="{FF2B5EF4-FFF2-40B4-BE49-F238E27FC236}">
                  <a16:creationId xmlns:a16="http://schemas.microsoft.com/office/drawing/2014/main" id="{94B12535-B0E4-432E-EA61-E427BC081E9F}"/>
                </a:ext>
              </a:extLst>
            </p:cNvPr>
            <p:cNvPicPr>
              <a:picLocks noChangeAspect="1"/>
            </p:cNvPicPr>
            <p:nvPr/>
          </p:nvPicPr>
          <p:blipFill>
            <a:blip r:embed="rId5"/>
            <a:stretch>
              <a:fillRect/>
            </a:stretch>
          </p:blipFill>
          <p:spPr>
            <a:xfrm>
              <a:off x="8736878" y="4518434"/>
              <a:ext cx="2743199" cy="18618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7" descr="A picture containing text&#10;&#10;Description automatically generated">
              <a:extLst>
                <a:ext uri="{FF2B5EF4-FFF2-40B4-BE49-F238E27FC236}">
                  <a16:creationId xmlns:a16="http://schemas.microsoft.com/office/drawing/2014/main" id="{A4DDFBBF-5FED-ED24-1A83-983F99D7A610}"/>
                </a:ext>
              </a:extLst>
            </p:cNvPr>
            <p:cNvPicPr>
              <a:picLocks noChangeAspect="1"/>
            </p:cNvPicPr>
            <p:nvPr/>
          </p:nvPicPr>
          <p:blipFill>
            <a:blip r:embed="rId6"/>
            <a:stretch>
              <a:fillRect/>
            </a:stretch>
          </p:blipFill>
          <p:spPr>
            <a:xfrm>
              <a:off x="8724137" y="428743"/>
              <a:ext cx="2755940" cy="18457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8">
              <a:extLst>
                <a:ext uri="{FF2B5EF4-FFF2-40B4-BE49-F238E27FC236}">
                  <a16:creationId xmlns:a16="http://schemas.microsoft.com/office/drawing/2014/main" id="{064951E5-8567-2D1B-C3C2-D22DBB32DE40}"/>
                </a:ext>
              </a:extLst>
            </p:cNvPr>
            <p:cNvPicPr>
              <a:picLocks noChangeAspect="1"/>
            </p:cNvPicPr>
            <p:nvPr/>
          </p:nvPicPr>
          <p:blipFill>
            <a:blip r:embed="rId7"/>
            <a:stretch>
              <a:fillRect/>
            </a:stretch>
          </p:blipFill>
          <p:spPr>
            <a:xfrm>
              <a:off x="5582856" y="4541698"/>
              <a:ext cx="2755940" cy="18386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9" descr="A picture containing person, indoor, wall, window&#10;&#10;Description automatically generated">
              <a:extLst>
                <a:ext uri="{FF2B5EF4-FFF2-40B4-BE49-F238E27FC236}">
                  <a16:creationId xmlns:a16="http://schemas.microsoft.com/office/drawing/2014/main" id="{11F2E0C7-2831-1CE9-2F97-9E6DD16D5EBB}"/>
                </a:ext>
              </a:extLst>
            </p:cNvPr>
            <p:cNvPicPr>
              <a:picLocks noChangeAspect="1"/>
            </p:cNvPicPr>
            <p:nvPr/>
          </p:nvPicPr>
          <p:blipFill rotWithShape="1">
            <a:blip r:embed="rId8"/>
            <a:srcRect l="18706" t="12922" r="9899" b="15121"/>
            <a:stretch/>
          </p:blipFill>
          <p:spPr>
            <a:xfrm>
              <a:off x="5582856" y="2482928"/>
              <a:ext cx="2743199" cy="18431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13" name="Titre 2">
            <a:extLst>
              <a:ext uri="{FF2B5EF4-FFF2-40B4-BE49-F238E27FC236}">
                <a16:creationId xmlns:a16="http://schemas.microsoft.com/office/drawing/2014/main" id="{A79A1DF8-11E2-8ECA-F83D-0CCC8B31A9DD}"/>
              </a:ext>
            </a:extLst>
          </p:cNvPr>
          <p:cNvSpPr txBox="1">
            <a:spLocks noGrp="1"/>
          </p:cNvSpPr>
          <p:nvPr>
            <p:ph type="title" idx="4294967295"/>
          </p:nvPr>
        </p:nvSpPr>
        <p:spPr>
          <a:xfrm>
            <a:off x="533400" y="1485174"/>
            <a:ext cx="4044950" cy="2244725"/>
          </a:xfrm>
          <a:prstGeom prst="rect">
            <a:avLst/>
          </a:prstGeom>
          <a:noFill/>
          <a:ln>
            <a:noFill/>
            <a:prstDash/>
          </a:ln>
          <a:effectLst/>
        </p:spPr>
        <p:txBody>
          <a:bodyPr rot="0" spcFirstLastPara="0" vertOverflow="overflow" horzOverflow="overflow" vert="horz" wrap="square" lIns="91327" tIns="45664" rIns="91327" bIns="45664" numCol="1" spcCol="0" rtlCol="0" fromWordArt="0" anchor="t" anchorCtr="0" forceAA="0" compatLnSpc="1">
            <a:prstTxWarp prst="textNoShape">
              <a:avLst/>
            </a:prstTxWarp>
            <a:spAutoFit/>
          </a:bodyPr>
          <a:lstStyle>
            <a:defPPr>
              <a:defRPr lang="en-US"/>
            </a:defPPr>
            <a:lvl1pPr marL="0" algn="l" defTabSz="686074" rtl="0" eaLnBrk="1" latinLnBrk="0" hangingPunct="1">
              <a:lnSpc>
                <a:spcPct val="90000"/>
              </a:lnSpc>
              <a:spcBef>
                <a:spcPct val="0"/>
              </a:spcBef>
              <a:buNone/>
              <a:defRPr sz="1351" kern="1200">
                <a:solidFill>
                  <a:schemeClr val="tx1"/>
                </a:solidFill>
                <a:latin typeface="+mn-lt"/>
                <a:ea typeface="+mn-ea"/>
                <a:cs typeface="+mn-cs"/>
              </a:defRPr>
            </a:lvl1pPr>
            <a:lvl2pPr marL="343037" algn="l" defTabSz="686074" rtl="0" eaLnBrk="1" latinLnBrk="0" hangingPunct="1">
              <a:defRPr sz="1351" kern="1200">
                <a:solidFill>
                  <a:schemeClr val="tx1"/>
                </a:solidFill>
                <a:latin typeface="+mn-lt"/>
                <a:ea typeface="+mn-ea"/>
                <a:cs typeface="+mn-cs"/>
              </a:defRPr>
            </a:lvl2pPr>
            <a:lvl3pPr marL="686074" algn="l" defTabSz="686074" rtl="0" eaLnBrk="1" latinLnBrk="0" hangingPunct="1">
              <a:defRPr sz="1351" kern="1200">
                <a:solidFill>
                  <a:schemeClr val="tx1"/>
                </a:solidFill>
                <a:latin typeface="+mn-lt"/>
                <a:ea typeface="+mn-ea"/>
                <a:cs typeface="+mn-cs"/>
              </a:defRPr>
            </a:lvl3pPr>
            <a:lvl4pPr marL="1029111" algn="l" defTabSz="686074" rtl="0" eaLnBrk="1" latinLnBrk="0" hangingPunct="1">
              <a:defRPr sz="1351" kern="1200">
                <a:solidFill>
                  <a:schemeClr val="tx1"/>
                </a:solidFill>
                <a:latin typeface="+mn-lt"/>
                <a:ea typeface="+mn-ea"/>
                <a:cs typeface="+mn-cs"/>
              </a:defRPr>
            </a:lvl4pPr>
            <a:lvl5pPr marL="1372149" algn="l" defTabSz="686074" rtl="0" eaLnBrk="1" latinLnBrk="0" hangingPunct="1">
              <a:defRPr sz="1351" kern="1200">
                <a:solidFill>
                  <a:schemeClr val="tx1"/>
                </a:solidFill>
                <a:latin typeface="+mn-lt"/>
                <a:ea typeface="+mn-ea"/>
                <a:cs typeface="+mn-cs"/>
              </a:defRPr>
            </a:lvl5pPr>
            <a:lvl6pPr marL="1715186" algn="l" defTabSz="686074" rtl="0" eaLnBrk="1" latinLnBrk="0" hangingPunct="1">
              <a:defRPr sz="1351" kern="1200">
                <a:solidFill>
                  <a:schemeClr val="tx1"/>
                </a:solidFill>
                <a:latin typeface="+mn-lt"/>
                <a:ea typeface="+mn-ea"/>
                <a:cs typeface="+mn-cs"/>
              </a:defRPr>
            </a:lvl6pPr>
            <a:lvl7pPr marL="2058223" algn="l" defTabSz="686074" rtl="0" eaLnBrk="1" latinLnBrk="0" hangingPunct="1">
              <a:defRPr sz="1351" kern="1200">
                <a:solidFill>
                  <a:schemeClr val="tx1"/>
                </a:solidFill>
                <a:latin typeface="+mn-lt"/>
                <a:ea typeface="+mn-ea"/>
                <a:cs typeface="+mn-cs"/>
              </a:defRPr>
            </a:lvl7pPr>
            <a:lvl8pPr marL="2401260" algn="l" defTabSz="686074" rtl="0" eaLnBrk="1" latinLnBrk="0" hangingPunct="1">
              <a:defRPr sz="1351" kern="1200">
                <a:solidFill>
                  <a:schemeClr val="tx1"/>
                </a:solidFill>
                <a:latin typeface="+mn-lt"/>
                <a:ea typeface="+mn-ea"/>
                <a:cs typeface="+mn-cs"/>
              </a:defRPr>
            </a:lvl8pPr>
            <a:lvl9pPr marL="2744297" algn="l" defTabSz="686074" rtl="0" eaLnBrk="1" latinLnBrk="0" hangingPunct="1">
              <a:defRPr sz="1351" kern="1200">
                <a:solidFill>
                  <a:schemeClr val="tx1"/>
                </a:solidFill>
                <a:latin typeface="+mn-lt"/>
                <a:ea typeface="+mn-ea"/>
                <a:cs typeface="+mn-cs"/>
              </a:defRPr>
            </a:lvl9pPr>
          </a:lstStyle>
          <a:p>
            <a:pPr marL="0" marR="0" lvl="0" indent="0" algn="l" defTabSz="686074" rtl="0" eaLnBrk="1" fontAlgn="auto" latinLnBrk="0" hangingPunct="1">
              <a:lnSpc>
                <a:spcPct val="100000"/>
              </a:lnSpc>
              <a:spcBef>
                <a:spcPts val="0"/>
              </a:spcBef>
              <a:spcAft>
                <a:spcPts val="0"/>
              </a:spcAft>
              <a:buClrTx/>
              <a:buSzTx/>
              <a:buFontTx/>
              <a:buNone/>
              <a:tabLst/>
              <a:defRPr/>
            </a:pPr>
            <a:r>
              <a:rPr kumimoji="0" lang="en-US" sz="2797" b="1" i="0" u="none" strike="noStrike" kern="1200" cap="none" spc="0" normalizeH="0" baseline="0" noProof="0">
                <a:ln>
                  <a:noFill/>
                </a:ln>
                <a:solidFill>
                  <a:schemeClr val="bg1"/>
                </a:solidFill>
                <a:effectLst/>
                <a:uLnTx/>
                <a:uFillTx/>
                <a:latin typeface="Arial"/>
                <a:ea typeface="+mn-ea"/>
                <a:cs typeface="Arial"/>
              </a:rPr>
              <a:t>Acknowledgement of the Enslavement of Africans, Anti-Black Racism &amp; Black Excellence in Canada​</a:t>
            </a:r>
          </a:p>
        </p:txBody>
      </p:sp>
    </p:spTree>
    <p:extLst>
      <p:ext uri="{BB962C8B-B14F-4D97-AF65-F5344CB8AC3E}">
        <p14:creationId xmlns:p14="http://schemas.microsoft.com/office/powerpoint/2010/main" val="2535993023"/>
      </p:ext>
    </p:extLst>
  </p:cSld>
  <p:clrMapOvr>
    <a:masterClrMapping/>
  </p:clrMapOvr>
  <p:extLst>
    <p:ext uri="{DCECCB84-F9BA-43D5-87BE-67443E8EF086}">
      <p15:sldGuideLst xmlns:p15="http://schemas.microsoft.com/office/powerpoint/2012/main">
        <p15:guide id="1" pos="7416">
          <p15:clr>
            <a:srgbClr val="FBAE40"/>
          </p15:clr>
        </p15:guide>
        <p15:guide id="2" orient="horz" pos="4104">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cknowl slide FR 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49F72B5-C9F0-4ABA-A38B-6AC610EE1C25}"/>
              </a:ext>
            </a:extLst>
          </p:cNvPr>
          <p:cNvSpPr/>
          <p:nvPr userDrawn="1"/>
        </p:nvSpPr>
        <p:spPr>
          <a:xfrm>
            <a:off x="160671" y="151032"/>
            <a:ext cx="11870661" cy="65887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397"/>
          </a:p>
        </p:txBody>
      </p:sp>
      <p:sp>
        <p:nvSpPr>
          <p:cNvPr id="8" name="Rectangle 7">
            <a:extLst>
              <a:ext uri="{FF2B5EF4-FFF2-40B4-BE49-F238E27FC236}">
                <a16:creationId xmlns:a16="http://schemas.microsoft.com/office/drawing/2014/main" id="{56602245-17F8-4931-A472-483F2E76D92A}"/>
              </a:ext>
            </a:extLst>
          </p:cNvPr>
          <p:cNvSpPr/>
          <p:nvPr userDrawn="1"/>
        </p:nvSpPr>
        <p:spPr>
          <a:xfrm>
            <a:off x="330345" y="325565"/>
            <a:ext cx="4580659" cy="6184967"/>
          </a:xfrm>
          <a:prstGeom prst="rect">
            <a:avLst/>
          </a:prstGeom>
          <a:solidFill>
            <a:srgbClr val="333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397"/>
          </a:p>
        </p:txBody>
      </p:sp>
      <p:pic>
        <p:nvPicPr>
          <p:cNvPr id="9" name="Image 6" descr="Une image contenant texte&#10;&#10;Description générée automatiquement">
            <a:extLst>
              <a:ext uri="{FF2B5EF4-FFF2-40B4-BE49-F238E27FC236}">
                <a16:creationId xmlns:a16="http://schemas.microsoft.com/office/drawing/2014/main" id="{B1B44918-BAB0-4B0C-8054-15390F72C5D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6364" y="451167"/>
            <a:ext cx="3080659" cy="661953"/>
          </a:xfrm>
          <a:prstGeom prst="rect">
            <a:avLst/>
          </a:prstGeom>
        </p:spPr>
      </p:pic>
      <p:grpSp>
        <p:nvGrpSpPr>
          <p:cNvPr id="2" name="Group 1">
            <a:extLst>
              <a:ext uri="{FF2B5EF4-FFF2-40B4-BE49-F238E27FC236}">
                <a16:creationId xmlns:a16="http://schemas.microsoft.com/office/drawing/2014/main" id="{6AD04037-521E-76C4-2143-B25032B8D365}"/>
              </a:ext>
              <a:ext uri="{C183D7F6-B498-43B3-948B-1728B52AA6E4}">
                <adec:decorative xmlns:adec="http://schemas.microsoft.com/office/drawing/2017/decorative" val="1"/>
              </a:ext>
            </a:extLst>
          </p:cNvPr>
          <p:cNvGrpSpPr/>
          <p:nvPr userDrawn="1"/>
        </p:nvGrpSpPr>
        <p:grpSpPr>
          <a:xfrm>
            <a:off x="5582856" y="428743"/>
            <a:ext cx="5897221" cy="5951561"/>
            <a:chOff x="5582856" y="428743"/>
            <a:chExt cx="5897221" cy="5951561"/>
          </a:xfrm>
        </p:grpSpPr>
        <p:pic>
          <p:nvPicPr>
            <p:cNvPr id="3" name="Picture 2" descr="A picture containing person, outdoor, young, little&#10;&#10;Description automatically generated">
              <a:extLst>
                <a:ext uri="{FF2B5EF4-FFF2-40B4-BE49-F238E27FC236}">
                  <a16:creationId xmlns:a16="http://schemas.microsoft.com/office/drawing/2014/main" id="{21273745-324D-C946-F105-FB86D195EC76}"/>
                </a:ext>
              </a:extLst>
            </p:cNvPr>
            <p:cNvPicPr>
              <a:picLocks noChangeAspect="1"/>
            </p:cNvPicPr>
            <p:nvPr/>
          </p:nvPicPr>
          <p:blipFill>
            <a:blip r:embed="rId3"/>
            <a:stretch>
              <a:fillRect/>
            </a:stretch>
          </p:blipFill>
          <p:spPr>
            <a:xfrm>
              <a:off x="5582856" y="428743"/>
              <a:ext cx="2743200" cy="18386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5">
              <a:extLst>
                <a:ext uri="{FF2B5EF4-FFF2-40B4-BE49-F238E27FC236}">
                  <a16:creationId xmlns:a16="http://schemas.microsoft.com/office/drawing/2014/main" id="{E9D69651-4505-88A3-132B-BAEE07962F33}"/>
                </a:ext>
              </a:extLst>
            </p:cNvPr>
            <p:cNvPicPr>
              <a:picLocks noChangeAspect="1"/>
            </p:cNvPicPr>
            <p:nvPr/>
          </p:nvPicPr>
          <p:blipFill rotWithShape="1">
            <a:blip r:embed="rId4"/>
            <a:srcRect l="21661" t="5534" r="19119" b="23968"/>
            <a:stretch/>
          </p:blipFill>
          <p:spPr>
            <a:xfrm>
              <a:off x="8736878" y="2473093"/>
              <a:ext cx="2743199" cy="18467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6" descr="A picture containing crowd&#10;&#10;Description automatically generated">
              <a:extLst>
                <a:ext uri="{FF2B5EF4-FFF2-40B4-BE49-F238E27FC236}">
                  <a16:creationId xmlns:a16="http://schemas.microsoft.com/office/drawing/2014/main" id="{94B12535-B0E4-432E-EA61-E427BC081E9F}"/>
                </a:ext>
              </a:extLst>
            </p:cNvPr>
            <p:cNvPicPr>
              <a:picLocks noChangeAspect="1"/>
            </p:cNvPicPr>
            <p:nvPr/>
          </p:nvPicPr>
          <p:blipFill>
            <a:blip r:embed="rId5"/>
            <a:stretch>
              <a:fillRect/>
            </a:stretch>
          </p:blipFill>
          <p:spPr>
            <a:xfrm>
              <a:off x="8736878" y="4518434"/>
              <a:ext cx="2743199" cy="18618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7" descr="A picture containing text&#10;&#10;Description automatically generated">
              <a:extLst>
                <a:ext uri="{FF2B5EF4-FFF2-40B4-BE49-F238E27FC236}">
                  <a16:creationId xmlns:a16="http://schemas.microsoft.com/office/drawing/2014/main" id="{A4DDFBBF-5FED-ED24-1A83-983F99D7A610}"/>
                </a:ext>
              </a:extLst>
            </p:cNvPr>
            <p:cNvPicPr>
              <a:picLocks noChangeAspect="1"/>
            </p:cNvPicPr>
            <p:nvPr/>
          </p:nvPicPr>
          <p:blipFill>
            <a:blip r:embed="rId6"/>
            <a:stretch>
              <a:fillRect/>
            </a:stretch>
          </p:blipFill>
          <p:spPr>
            <a:xfrm>
              <a:off x="8724137" y="428743"/>
              <a:ext cx="2755940" cy="18457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8">
              <a:extLst>
                <a:ext uri="{FF2B5EF4-FFF2-40B4-BE49-F238E27FC236}">
                  <a16:creationId xmlns:a16="http://schemas.microsoft.com/office/drawing/2014/main" id="{064951E5-8567-2D1B-C3C2-D22DBB32DE40}"/>
                </a:ext>
              </a:extLst>
            </p:cNvPr>
            <p:cNvPicPr>
              <a:picLocks noChangeAspect="1"/>
            </p:cNvPicPr>
            <p:nvPr/>
          </p:nvPicPr>
          <p:blipFill>
            <a:blip r:embed="rId7"/>
            <a:stretch>
              <a:fillRect/>
            </a:stretch>
          </p:blipFill>
          <p:spPr>
            <a:xfrm>
              <a:off x="5582856" y="4541698"/>
              <a:ext cx="2755940" cy="18386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9" descr="A picture containing person, indoor, wall, window&#10;&#10;Description automatically generated">
              <a:extLst>
                <a:ext uri="{FF2B5EF4-FFF2-40B4-BE49-F238E27FC236}">
                  <a16:creationId xmlns:a16="http://schemas.microsoft.com/office/drawing/2014/main" id="{11F2E0C7-2831-1CE9-2F97-9E6DD16D5EBB}"/>
                </a:ext>
              </a:extLst>
            </p:cNvPr>
            <p:cNvPicPr>
              <a:picLocks noChangeAspect="1"/>
            </p:cNvPicPr>
            <p:nvPr/>
          </p:nvPicPr>
          <p:blipFill rotWithShape="1">
            <a:blip r:embed="rId8"/>
            <a:srcRect l="18706" t="12922" r="9899" b="15121"/>
            <a:stretch/>
          </p:blipFill>
          <p:spPr>
            <a:xfrm>
              <a:off x="5582856" y="2482928"/>
              <a:ext cx="2743199" cy="18431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14" name="Titre 2">
            <a:extLst>
              <a:ext uri="{FF2B5EF4-FFF2-40B4-BE49-F238E27FC236}">
                <a16:creationId xmlns:a16="http://schemas.microsoft.com/office/drawing/2014/main" id="{130B9C8B-15E0-5DBB-65C2-21C44BBBB7E1}"/>
              </a:ext>
            </a:extLst>
          </p:cNvPr>
          <p:cNvSpPr txBox="1">
            <a:spLocks noGrp="1"/>
          </p:cNvSpPr>
          <p:nvPr>
            <p:ph type="title" idx="4294967295"/>
          </p:nvPr>
        </p:nvSpPr>
        <p:spPr>
          <a:xfrm>
            <a:off x="533400" y="1410109"/>
            <a:ext cx="4044950" cy="3108325"/>
          </a:xfrm>
          <a:prstGeom prst="rect">
            <a:avLst/>
          </a:prstGeom>
          <a:noFill/>
          <a:ln>
            <a:noFill/>
            <a:prstDash/>
          </a:ln>
          <a:effectLst/>
        </p:spPr>
        <p:txBody>
          <a:bodyPr rot="0" spcFirstLastPara="0" vertOverflow="overflow" horzOverflow="overflow" vert="horz" wrap="square" lIns="91327" tIns="45664" rIns="91327" bIns="45664" numCol="1" spcCol="0" rtlCol="0" fromWordArt="0" anchor="t" anchorCtr="0" forceAA="0" compatLnSpc="1">
            <a:prstTxWarp prst="textNoShape">
              <a:avLst/>
            </a:prstTxWarp>
            <a:spAutoFit/>
          </a:bodyPr>
          <a:lstStyle>
            <a:defPPr>
              <a:defRPr lang="en-US"/>
            </a:defPPr>
            <a:lvl1pPr marL="0" algn="l" defTabSz="686074" rtl="0" eaLnBrk="1" latinLnBrk="0" hangingPunct="1">
              <a:lnSpc>
                <a:spcPct val="90000"/>
              </a:lnSpc>
              <a:spcBef>
                <a:spcPct val="0"/>
              </a:spcBef>
              <a:buNone/>
              <a:defRPr sz="1351" kern="1200">
                <a:solidFill>
                  <a:schemeClr val="tx1"/>
                </a:solidFill>
                <a:latin typeface="+mn-lt"/>
                <a:ea typeface="+mn-ea"/>
                <a:cs typeface="+mn-cs"/>
              </a:defRPr>
            </a:lvl1pPr>
            <a:lvl2pPr marL="343037" algn="l" defTabSz="686074" rtl="0" eaLnBrk="1" latinLnBrk="0" hangingPunct="1">
              <a:defRPr sz="1351" kern="1200">
                <a:solidFill>
                  <a:schemeClr val="tx1"/>
                </a:solidFill>
                <a:latin typeface="+mn-lt"/>
                <a:ea typeface="+mn-ea"/>
                <a:cs typeface="+mn-cs"/>
              </a:defRPr>
            </a:lvl2pPr>
            <a:lvl3pPr marL="686074" algn="l" defTabSz="686074" rtl="0" eaLnBrk="1" latinLnBrk="0" hangingPunct="1">
              <a:defRPr sz="1351" kern="1200">
                <a:solidFill>
                  <a:schemeClr val="tx1"/>
                </a:solidFill>
                <a:latin typeface="+mn-lt"/>
                <a:ea typeface="+mn-ea"/>
                <a:cs typeface="+mn-cs"/>
              </a:defRPr>
            </a:lvl3pPr>
            <a:lvl4pPr marL="1029111" algn="l" defTabSz="686074" rtl="0" eaLnBrk="1" latinLnBrk="0" hangingPunct="1">
              <a:defRPr sz="1351" kern="1200">
                <a:solidFill>
                  <a:schemeClr val="tx1"/>
                </a:solidFill>
                <a:latin typeface="+mn-lt"/>
                <a:ea typeface="+mn-ea"/>
                <a:cs typeface="+mn-cs"/>
              </a:defRPr>
            </a:lvl4pPr>
            <a:lvl5pPr marL="1372149" algn="l" defTabSz="686074" rtl="0" eaLnBrk="1" latinLnBrk="0" hangingPunct="1">
              <a:defRPr sz="1351" kern="1200">
                <a:solidFill>
                  <a:schemeClr val="tx1"/>
                </a:solidFill>
                <a:latin typeface="+mn-lt"/>
                <a:ea typeface="+mn-ea"/>
                <a:cs typeface="+mn-cs"/>
              </a:defRPr>
            </a:lvl5pPr>
            <a:lvl6pPr marL="1715186" algn="l" defTabSz="686074" rtl="0" eaLnBrk="1" latinLnBrk="0" hangingPunct="1">
              <a:defRPr sz="1351" kern="1200">
                <a:solidFill>
                  <a:schemeClr val="tx1"/>
                </a:solidFill>
                <a:latin typeface="+mn-lt"/>
                <a:ea typeface="+mn-ea"/>
                <a:cs typeface="+mn-cs"/>
              </a:defRPr>
            </a:lvl6pPr>
            <a:lvl7pPr marL="2058223" algn="l" defTabSz="686074" rtl="0" eaLnBrk="1" latinLnBrk="0" hangingPunct="1">
              <a:defRPr sz="1351" kern="1200">
                <a:solidFill>
                  <a:schemeClr val="tx1"/>
                </a:solidFill>
                <a:latin typeface="+mn-lt"/>
                <a:ea typeface="+mn-ea"/>
                <a:cs typeface="+mn-cs"/>
              </a:defRPr>
            </a:lvl7pPr>
            <a:lvl8pPr marL="2401260" algn="l" defTabSz="686074" rtl="0" eaLnBrk="1" latinLnBrk="0" hangingPunct="1">
              <a:defRPr sz="1351" kern="1200">
                <a:solidFill>
                  <a:schemeClr val="tx1"/>
                </a:solidFill>
                <a:latin typeface="+mn-lt"/>
                <a:ea typeface="+mn-ea"/>
                <a:cs typeface="+mn-cs"/>
              </a:defRPr>
            </a:lvl8pPr>
            <a:lvl9pPr marL="2744297" algn="l" defTabSz="686074" rtl="0" eaLnBrk="1" latinLnBrk="0" hangingPunct="1">
              <a:defRPr sz="1351" kern="1200">
                <a:solidFill>
                  <a:schemeClr val="tx1"/>
                </a:solidFill>
                <a:latin typeface="+mn-lt"/>
                <a:ea typeface="+mn-ea"/>
                <a:cs typeface="+mn-cs"/>
              </a:defRPr>
            </a:lvl9pPr>
          </a:lstStyle>
          <a:p>
            <a:pPr marL="0" marR="0" lvl="0" indent="0" algn="l" defTabSz="686074" rtl="0" eaLnBrk="1" fontAlgn="auto" latinLnBrk="0" hangingPunct="1">
              <a:lnSpc>
                <a:spcPct val="100000"/>
              </a:lnSpc>
              <a:spcBef>
                <a:spcPts val="0"/>
              </a:spcBef>
              <a:spcAft>
                <a:spcPts val="0"/>
              </a:spcAft>
              <a:buClrTx/>
              <a:buSzTx/>
              <a:buFontTx/>
              <a:buNone/>
              <a:tabLst/>
              <a:defRPr/>
            </a:pPr>
            <a:r>
              <a:rPr kumimoji="0" lang="fr-CA" sz="2800" b="1" i="0" u="none" strike="noStrike" kern="1200" cap="none" spc="0" normalizeH="0" baseline="0" noProof="0">
                <a:ln>
                  <a:noFill/>
                </a:ln>
                <a:solidFill>
                  <a:srgbClr val="FFFFFF"/>
                </a:solidFill>
                <a:effectLst/>
                <a:uLnTx/>
                <a:uFillTx/>
                <a:latin typeface="Arial"/>
                <a:ea typeface="+mn-ea"/>
                <a:cs typeface="Arial"/>
              </a:rPr>
              <a:t>Reconnaissance de l'esclavage des peuples africains, du racisme envers les Noirs et de l'excellence noire au Canada</a:t>
            </a:r>
            <a:r>
              <a:rPr kumimoji="0" lang="fr-CA" sz="2000" b="1" i="0" u="none" strike="noStrike" kern="1200" cap="none" spc="0" normalizeH="0" baseline="0" noProof="0">
                <a:ln>
                  <a:noFill/>
                </a:ln>
                <a:solidFill>
                  <a:schemeClr val="bg1"/>
                </a:solidFill>
                <a:effectLst/>
                <a:uLnTx/>
                <a:uFillTx/>
                <a:latin typeface="Arial"/>
                <a:ea typeface="+mn-ea"/>
                <a:cs typeface="Arial"/>
              </a:rPr>
              <a:t>​</a:t>
            </a:r>
            <a:r>
              <a:rPr kumimoji="0" lang="en-US" sz="2800" b="1" i="0" u="none" strike="noStrike" kern="1200" cap="none" spc="0" normalizeH="0" baseline="0" noProof="0">
                <a:ln>
                  <a:noFill/>
                </a:ln>
                <a:solidFill>
                  <a:schemeClr val="bg1"/>
                </a:solidFill>
                <a:effectLst/>
                <a:uLnTx/>
                <a:uFillTx/>
                <a:latin typeface="Arial"/>
                <a:ea typeface="+mn-ea"/>
                <a:cs typeface="Arial"/>
              </a:rPr>
              <a:t>​</a:t>
            </a:r>
          </a:p>
        </p:txBody>
      </p:sp>
    </p:spTree>
    <p:extLst>
      <p:ext uri="{BB962C8B-B14F-4D97-AF65-F5344CB8AC3E}">
        <p14:creationId xmlns:p14="http://schemas.microsoft.com/office/powerpoint/2010/main" val="96366157"/>
      </p:ext>
    </p:extLst>
  </p:cSld>
  <p:clrMapOvr>
    <a:masterClrMapping/>
  </p:clrMapOvr>
  <p:extLst>
    <p:ext uri="{DCECCB84-F9BA-43D5-87BE-67443E8EF086}">
      <p15:sldGuideLst xmlns:p15="http://schemas.microsoft.com/office/powerpoint/2012/main">
        <p15:guide id="1" pos="7416">
          <p15:clr>
            <a:srgbClr val="FBAE40"/>
          </p15:clr>
        </p15:guide>
        <p15:guide id="2" orient="horz" pos="4104">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Section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F666FB2-322B-5E01-05B6-D3D379C5664C}"/>
              </a:ext>
            </a:extLst>
          </p:cNvPr>
          <p:cNvSpPr/>
          <p:nvPr userDrawn="1"/>
        </p:nvSpPr>
        <p:spPr>
          <a:xfrm>
            <a:off x="2657283" y="49095"/>
            <a:ext cx="9479485" cy="67650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a:t> </a:t>
            </a:r>
          </a:p>
        </p:txBody>
      </p:sp>
      <p:sp>
        <p:nvSpPr>
          <p:cNvPr id="2" name="Title 1">
            <a:extLst>
              <a:ext uri="{FF2B5EF4-FFF2-40B4-BE49-F238E27FC236}">
                <a16:creationId xmlns:a16="http://schemas.microsoft.com/office/drawing/2014/main" id="{DDCCB67E-DF3B-4447-91AD-69217ABAF4D5}"/>
              </a:ext>
            </a:extLst>
          </p:cNvPr>
          <p:cNvSpPr>
            <a:spLocks noGrp="1"/>
          </p:cNvSpPr>
          <p:nvPr>
            <p:ph type="title"/>
          </p:nvPr>
        </p:nvSpPr>
        <p:spPr>
          <a:xfrm>
            <a:off x="67506" y="179388"/>
            <a:ext cx="2474663" cy="1386529"/>
          </a:xfrm>
        </p:spPr>
        <p:txBody>
          <a:bodyPr>
            <a:noAutofit/>
          </a:bodyPr>
          <a:lstStyle>
            <a:lvl1pPr>
              <a:defRPr sz="2800">
                <a:solidFill>
                  <a:schemeClr val="bg1"/>
                </a:solidFill>
                <a:latin typeface="Poppins SemiBold" panose="00000700000000000000" pitchFamily="2" charset="0"/>
                <a:cs typeface="Poppins SemiBold" panose="00000700000000000000" pitchFamily="2" charset="0"/>
              </a:defRPr>
            </a:lvl1pPr>
          </a:lstStyle>
          <a:p>
            <a:r>
              <a:rPr lang="en-US"/>
              <a:t>Click to edit Master title style</a:t>
            </a:r>
            <a:endParaRPr lang="en-CA"/>
          </a:p>
        </p:txBody>
      </p:sp>
      <p:sp>
        <p:nvSpPr>
          <p:cNvPr id="10" name="Text Placeholder 9">
            <a:extLst>
              <a:ext uri="{FF2B5EF4-FFF2-40B4-BE49-F238E27FC236}">
                <a16:creationId xmlns:a16="http://schemas.microsoft.com/office/drawing/2014/main" id="{7768FA04-E4DB-4AA4-B810-CB9A0925F5E6}"/>
              </a:ext>
            </a:extLst>
          </p:cNvPr>
          <p:cNvSpPr>
            <a:spLocks noGrp="1"/>
          </p:cNvSpPr>
          <p:nvPr>
            <p:ph type="body" sz="quarter" idx="12"/>
          </p:nvPr>
        </p:nvSpPr>
        <p:spPr>
          <a:xfrm>
            <a:off x="2741889" y="118019"/>
            <a:ext cx="9323501" cy="6595764"/>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11" name="Picture 10" descr="Graphical user interface, text&#10;&#10;Description automatically generated">
            <a:extLst>
              <a:ext uri="{FF2B5EF4-FFF2-40B4-BE49-F238E27FC236}">
                <a16:creationId xmlns:a16="http://schemas.microsoft.com/office/drawing/2014/main" id="{DF39C5C9-9479-46B8-95D3-4423BCCCF1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232" y="6279118"/>
            <a:ext cx="2486937" cy="535038"/>
          </a:xfrm>
          <a:prstGeom prst="rect">
            <a:avLst/>
          </a:prstGeom>
        </p:spPr>
      </p:pic>
      <p:sp>
        <p:nvSpPr>
          <p:cNvPr id="5" name="Slide Number Placeholder 2">
            <a:extLst>
              <a:ext uri="{FF2B5EF4-FFF2-40B4-BE49-F238E27FC236}">
                <a16:creationId xmlns:a16="http://schemas.microsoft.com/office/drawing/2014/main" id="{6C39EF20-4EE6-6BAB-CAF7-72DE85EEEFB3}"/>
              </a:ext>
            </a:extLst>
          </p:cNvPr>
          <p:cNvSpPr>
            <a:spLocks noGrp="1"/>
          </p:cNvSpPr>
          <p:nvPr>
            <p:ph type="sldNum" sz="quarter" idx="10"/>
          </p:nvPr>
        </p:nvSpPr>
        <p:spPr>
          <a:xfrm>
            <a:off x="11758325" y="6604198"/>
            <a:ext cx="433675" cy="253802"/>
          </a:xfrm>
        </p:spPr>
        <p:txBody>
          <a:bodyPr/>
          <a:lstStyle>
            <a:lvl1pPr>
              <a:defRPr sz="1000">
                <a:latin typeface="Poppins" panose="00000500000000000000" pitchFamily="2" charset="0"/>
                <a:cs typeface="Poppins" panose="00000500000000000000" pitchFamily="2" charset="0"/>
              </a:defRPr>
            </a:lvl1pPr>
          </a:lstStyle>
          <a:p>
            <a:fld id="{1DD70114-2F99-4B6A-BD68-56CEC3438471}" type="slidenum">
              <a:rPr lang="en-CA" smtClean="0"/>
              <a:pPr/>
              <a:t>‹#›</a:t>
            </a:fld>
            <a:endParaRPr lang="en-CA"/>
          </a:p>
        </p:txBody>
      </p:sp>
    </p:spTree>
    <p:extLst>
      <p:ext uri="{BB962C8B-B14F-4D97-AF65-F5344CB8AC3E}">
        <p14:creationId xmlns:p14="http://schemas.microsoft.com/office/powerpoint/2010/main" val="10203312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99C61E1-C866-8B22-282B-E36470E2838B}"/>
              </a:ext>
            </a:extLst>
          </p:cNvPr>
          <p:cNvSpPr/>
          <p:nvPr userDrawn="1"/>
        </p:nvSpPr>
        <p:spPr>
          <a:xfrm>
            <a:off x="149290" y="1080097"/>
            <a:ext cx="11915192" cy="55845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itle 1">
            <a:extLst>
              <a:ext uri="{FF2B5EF4-FFF2-40B4-BE49-F238E27FC236}">
                <a16:creationId xmlns:a16="http://schemas.microsoft.com/office/drawing/2014/main" id="{EF3F4D27-5AA1-E207-7880-7B655DB90C79}"/>
              </a:ext>
            </a:extLst>
          </p:cNvPr>
          <p:cNvSpPr>
            <a:spLocks noGrp="1"/>
          </p:cNvSpPr>
          <p:nvPr>
            <p:ph type="ctrTitle"/>
          </p:nvPr>
        </p:nvSpPr>
        <p:spPr>
          <a:xfrm>
            <a:off x="344774" y="1326201"/>
            <a:ext cx="11527436" cy="886684"/>
          </a:xfrm>
          <a:prstGeom prst="rect">
            <a:avLst/>
          </a:prstGeom>
        </p:spPr>
        <p:txBody>
          <a:bodyPr anchor="b">
            <a:normAutofit/>
          </a:bodyPr>
          <a:lstStyle>
            <a:lvl1pPr algn="ctr">
              <a:defRPr sz="4800"/>
            </a:lvl1pPr>
          </a:lstStyle>
          <a:p>
            <a:r>
              <a:rPr lang="en-US"/>
              <a:t>Click to edit Master title style</a:t>
            </a:r>
          </a:p>
        </p:txBody>
      </p:sp>
      <p:sp>
        <p:nvSpPr>
          <p:cNvPr id="3" name="Subtitle 2">
            <a:extLst>
              <a:ext uri="{FF2B5EF4-FFF2-40B4-BE49-F238E27FC236}">
                <a16:creationId xmlns:a16="http://schemas.microsoft.com/office/drawing/2014/main" id="{4D84AE77-5E0F-BF64-B92A-0C65EEF28616}"/>
              </a:ext>
            </a:extLst>
          </p:cNvPr>
          <p:cNvSpPr>
            <a:spLocks noGrp="1"/>
          </p:cNvSpPr>
          <p:nvPr>
            <p:ph type="subTitle" idx="1"/>
          </p:nvPr>
        </p:nvSpPr>
        <p:spPr>
          <a:xfrm>
            <a:off x="344773" y="2353456"/>
            <a:ext cx="11527435" cy="4032353"/>
          </a:xfrm>
          <a:prstGeom prst="rect">
            <a:avLst/>
          </a:prstGeo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9" name="Picture 8" descr="Graphical user interface, text&#10;&#10;Description automatically generated">
            <a:extLst>
              <a:ext uri="{FF2B5EF4-FFF2-40B4-BE49-F238E27FC236}">
                <a16:creationId xmlns:a16="http://schemas.microsoft.com/office/drawing/2014/main" id="{C847FAA7-A70D-E05C-F82A-5B6C3155AFD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9290" y="64291"/>
            <a:ext cx="4656559" cy="1001809"/>
          </a:xfrm>
          <a:prstGeom prst="rect">
            <a:avLst/>
          </a:prstGeom>
        </p:spPr>
      </p:pic>
    </p:spTree>
    <p:extLst>
      <p:ext uri="{BB962C8B-B14F-4D97-AF65-F5344CB8AC3E}">
        <p14:creationId xmlns:p14="http://schemas.microsoft.com/office/powerpoint/2010/main" val="392294203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82C6453-B16F-C8C5-7720-8CB0B20401F9}"/>
              </a:ext>
            </a:extLst>
          </p:cNvPr>
          <p:cNvSpPr/>
          <p:nvPr userDrawn="1"/>
        </p:nvSpPr>
        <p:spPr>
          <a:xfrm>
            <a:off x="4084163" y="0"/>
            <a:ext cx="8107837" cy="6985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a:t> </a:t>
            </a:r>
          </a:p>
        </p:txBody>
      </p:sp>
      <p:sp>
        <p:nvSpPr>
          <p:cNvPr id="2" name="Title 1">
            <a:extLst>
              <a:ext uri="{FF2B5EF4-FFF2-40B4-BE49-F238E27FC236}">
                <a16:creationId xmlns:a16="http://schemas.microsoft.com/office/drawing/2014/main" id="{778F7293-4D0D-A4F3-5483-BBA6430F3989}"/>
              </a:ext>
            </a:extLst>
          </p:cNvPr>
          <p:cNvSpPr>
            <a:spLocks noGrp="1"/>
          </p:cNvSpPr>
          <p:nvPr>
            <p:ph type="title"/>
          </p:nvPr>
        </p:nvSpPr>
        <p:spPr>
          <a:xfrm>
            <a:off x="4287187" y="365125"/>
            <a:ext cx="7659974" cy="774127"/>
          </a:xfrm>
          <a:prstGeom prst="rect">
            <a:avLst/>
          </a:prstGeom>
        </p:spPr>
        <p:txBody>
          <a:bodyPr>
            <a:normAutofit/>
          </a:bodyPr>
          <a:lstStyle>
            <a:lvl1pPr>
              <a:defRPr sz="4000"/>
            </a:lvl1pPr>
          </a:lstStyle>
          <a:p>
            <a:r>
              <a:rPr lang="en-US"/>
              <a:t>Click to edit Master title style</a:t>
            </a:r>
          </a:p>
        </p:txBody>
      </p:sp>
      <p:sp>
        <p:nvSpPr>
          <p:cNvPr id="3" name="Content Placeholder 2">
            <a:extLst>
              <a:ext uri="{FF2B5EF4-FFF2-40B4-BE49-F238E27FC236}">
                <a16:creationId xmlns:a16="http://schemas.microsoft.com/office/drawing/2014/main" id="{1988EEA5-2A30-7920-4155-F420CF12A854}"/>
              </a:ext>
            </a:extLst>
          </p:cNvPr>
          <p:cNvSpPr>
            <a:spLocks noGrp="1"/>
          </p:cNvSpPr>
          <p:nvPr>
            <p:ph idx="1"/>
          </p:nvPr>
        </p:nvSpPr>
        <p:spPr>
          <a:xfrm>
            <a:off x="4287187" y="1304144"/>
            <a:ext cx="7659974" cy="539645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Graphical user interface, text&#10;&#10;Description automatically generated">
            <a:extLst>
              <a:ext uri="{FF2B5EF4-FFF2-40B4-BE49-F238E27FC236}">
                <a16:creationId xmlns:a16="http://schemas.microsoft.com/office/drawing/2014/main" id="{66E5E672-4FD7-D71A-9E17-3E9FEA8EABD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721" y="6026066"/>
            <a:ext cx="3691905" cy="794274"/>
          </a:xfrm>
          <a:prstGeom prst="rect">
            <a:avLst/>
          </a:prstGeom>
        </p:spPr>
      </p:pic>
    </p:spTree>
    <p:extLst>
      <p:ext uri="{BB962C8B-B14F-4D97-AF65-F5344CB8AC3E}">
        <p14:creationId xmlns:p14="http://schemas.microsoft.com/office/powerpoint/2010/main" val="807750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F666FB2-322B-5E01-05B6-D3D379C5664C}"/>
              </a:ext>
            </a:extLst>
          </p:cNvPr>
          <p:cNvSpPr/>
          <p:nvPr userDrawn="1"/>
        </p:nvSpPr>
        <p:spPr>
          <a:xfrm>
            <a:off x="2657283" y="49095"/>
            <a:ext cx="9479485" cy="67650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a:t> </a:t>
            </a:r>
          </a:p>
        </p:txBody>
      </p:sp>
      <p:sp>
        <p:nvSpPr>
          <p:cNvPr id="2" name="Title 1">
            <a:extLst>
              <a:ext uri="{FF2B5EF4-FFF2-40B4-BE49-F238E27FC236}">
                <a16:creationId xmlns:a16="http://schemas.microsoft.com/office/drawing/2014/main" id="{DDCCB67E-DF3B-4447-91AD-69217ABAF4D5}"/>
              </a:ext>
            </a:extLst>
          </p:cNvPr>
          <p:cNvSpPr>
            <a:spLocks noGrp="1"/>
          </p:cNvSpPr>
          <p:nvPr>
            <p:ph type="title"/>
          </p:nvPr>
        </p:nvSpPr>
        <p:spPr>
          <a:xfrm>
            <a:off x="67506" y="179388"/>
            <a:ext cx="2474663" cy="1386529"/>
          </a:xfrm>
        </p:spPr>
        <p:txBody>
          <a:bodyPr>
            <a:noAutofit/>
          </a:bodyPr>
          <a:lstStyle>
            <a:lvl1pPr>
              <a:defRPr sz="2800">
                <a:solidFill>
                  <a:schemeClr val="bg1"/>
                </a:solidFill>
                <a:latin typeface="Poppins SemiBold" panose="00000700000000000000" pitchFamily="2" charset="0"/>
                <a:cs typeface="Poppins SemiBold" panose="00000700000000000000" pitchFamily="2" charset="0"/>
              </a:defRPr>
            </a:lvl1pPr>
          </a:lstStyle>
          <a:p>
            <a:r>
              <a:rPr lang="en-US"/>
              <a:t>Click to edit Master title style</a:t>
            </a:r>
            <a:endParaRPr lang="en-CA"/>
          </a:p>
        </p:txBody>
      </p:sp>
      <p:sp>
        <p:nvSpPr>
          <p:cNvPr id="10" name="Text Placeholder 9">
            <a:extLst>
              <a:ext uri="{FF2B5EF4-FFF2-40B4-BE49-F238E27FC236}">
                <a16:creationId xmlns:a16="http://schemas.microsoft.com/office/drawing/2014/main" id="{7768FA04-E4DB-4AA4-B810-CB9A0925F5E6}"/>
              </a:ext>
            </a:extLst>
          </p:cNvPr>
          <p:cNvSpPr>
            <a:spLocks noGrp="1"/>
          </p:cNvSpPr>
          <p:nvPr>
            <p:ph type="body" sz="quarter" idx="12"/>
          </p:nvPr>
        </p:nvSpPr>
        <p:spPr>
          <a:xfrm>
            <a:off x="2741889" y="118019"/>
            <a:ext cx="9323501" cy="6595764"/>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11" name="Picture 10" descr="Graphical user interface, text&#10;&#10;Description automatically generated">
            <a:extLst>
              <a:ext uri="{FF2B5EF4-FFF2-40B4-BE49-F238E27FC236}">
                <a16:creationId xmlns:a16="http://schemas.microsoft.com/office/drawing/2014/main" id="{DF39C5C9-9479-46B8-95D3-4423BCCCF1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232" y="6279118"/>
            <a:ext cx="2486937" cy="535038"/>
          </a:xfrm>
          <a:prstGeom prst="rect">
            <a:avLst/>
          </a:prstGeom>
        </p:spPr>
      </p:pic>
      <p:sp>
        <p:nvSpPr>
          <p:cNvPr id="5" name="Slide Number Placeholder 2">
            <a:extLst>
              <a:ext uri="{FF2B5EF4-FFF2-40B4-BE49-F238E27FC236}">
                <a16:creationId xmlns:a16="http://schemas.microsoft.com/office/drawing/2014/main" id="{6C39EF20-4EE6-6BAB-CAF7-72DE85EEEFB3}"/>
              </a:ext>
            </a:extLst>
          </p:cNvPr>
          <p:cNvSpPr>
            <a:spLocks noGrp="1"/>
          </p:cNvSpPr>
          <p:nvPr>
            <p:ph type="sldNum" sz="quarter" idx="10"/>
          </p:nvPr>
        </p:nvSpPr>
        <p:spPr>
          <a:xfrm>
            <a:off x="11758325" y="6604198"/>
            <a:ext cx="433675" cy="253802"/>
          </a:xfrm>
        </p:spPr>
        <p:txBody>
          <a:bodyPr/>
          <a:lstStyle>
            <a:lvl1pPr>
              <a:defRPr sz="1000">
                <a:latin typeface="Poppins" panose="00000500000000000000" pitchFamily="2" charset="0"/>
                <a:cs typeface="Poppins" panose="00000500000000000000" pitchFamily="2" charset="0"/>
              </a:defRPr>
            </a:lvl1pPr>
          </a:lstStyle>
          <a:p>
            <a:fld id="{1DD70114-2F99-4B6A-BD68-56CEC3438471}" type="slidenum">
              <a:rPr lang="en-CA" smtClean="0"/>
              <a:pPr/>
              <a:t>‹#›</a:t>
            </a:fld>
            <a:endParaRPr lang="en-CA"/>
          </a:p>
        </p:txBody>
      </p:sp>
    </p:spTree>
    <p:extLst>
      <p:ext uri="{BB962C8B-B14F-4D97-AF65-F5344CB8AC3E}">
        <p14:creationId xmlns:p14="http://schemas.microsoft.com/office/powerpoint/2010/main" val="121297537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E8C50C11-7AA8-AC23-5B59-93733F4976F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D242F3F-AC9B-5835-BAB9-1727A8CD02B7}"/>
              </a:ext>
            </a:extLst>
          </p:cNvPr>
          <p:cNvSpPr>
            <a:spLocks noGrp="1"/>
          </p:cNvSpPr>
          <p:nvPr>
            <p:ph type="sldNum" sz="quarter" idx="12"/>
          </p:nvPr>
        </p:nvSpPr>
        <p:spPr>
          <a:xfrm>
            <a:off x="8610600" y="6356350"/>
            <a:ext cx="2743200" cy="365125"/>
          </a:xfrm>
          <a:prstGeom prst="rect">
            <a:avLst/>
          </a:prstGeom>
        </p:spPr>
        <p:txBody>
          <a:bodyPr/>
          <a:lstStyle/>
          <a:p>
            <a:fld id="{829A640E-42BD-2D4A-BE25-CF0C48A76C96}" type="slidenum">
              <a:rPr lang="en-US" smtClean="0"/>
              <a:t>‹#›</a:t>
            </a:fld>
            <a:endParaRPr lang="en-US"/>
          </a:p>
        </p:txBody>
      </p:sp>
      <p:sp>
        <p:nvSpPr>
          <p:cNvPr id="7" name="Rectangle 6">
            <a:extLst>
              <a:ext uri="{FF2B5EF4-FFF2-40B4-BE49-F238E27FC236}">
                <a16:creationId xmlns:a16="http://schemas.microsoft.com/office/drawing/2014/main" id="{131482A0-8A1F-6C74-00B0-6A9077CF3540}"/>
              </a:ext>
            </a:extLst>
          </p:cNvPr>
          <p:cNvSpPr/>
          <p:nvPr userDrawn="1"/>
        </p:nvSpPr>
        <p:spPr>
          <a:xfrm>
            <a:off x="2657283" y="49095"/>
            <a:ext cx="9479485" cy="67650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a:t> </a:t>
            </a:r>
          </a:p>
        </p:txBody>
      </p:sp>
      <p:sp>
        <p:nvSpPr>
          <p:cNvPr id="9" name="Text Placeholder 9">
            <a:extLst>
              <a:ext uri="{FF2B5EF4-FFF2-40B4-BE49-F238E27FC236}">
                <a16:creationId xmlns:a16="http://schemas.microsoft.com/office/drawing/2014/main" id="{E504EC7E-7A7D-032E-25A8-AA5B64C601CC}"/>
              </a:ext>
            </a:extLst>
          </p:cNvPr>
          <p:cNvSpPr>
            <a:spLocks noGrp="1"/>
          </p:cNvSpPr>
          <p:nvPr>
            <p:ph type="body" sz="quarter" idx="13"/>
          </p:nvPr>
        </p:nvSpPr>
        <p:spPr>
          <a:xfrm>
            <a:off x="2741889" y="118019"/>
            <a:ext cx="9323501" cy="6595764"/>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10" name="Picture 9" descr="Graphical user interface, text&#10;&#10;Description automatically generated">
            <a:extLst>
              <a:ext uri="{FF2B5EF4-FFF2-40B4-BE49-F238E27FC236}">
                <a16:creationId xmlns:a16="http://schemas.microsoft.com/office/drawing/2014/main" id="{05B7E4D0-3FC9-42D5-652D-64E83A94FB7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232" y="6262789"/>
            <a:ext cx="2486937" cy="535038"/>
          </a:xfrm>
          <a:prstGeom prst="rect">
            <a:avLst/>
          </a:prstGeom>
        </p:spPr>
      </p:pic>
    </p:spTree>
    <p:extLst>
      <p:ext uri="{BB962C8B-B14F-4D97-AF65-F5344CB8AC3E}">
        <p14:creationId xmlns:p14="http://schemas.microsoft.com/office/powerpoint/2010/main" val="20637258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2A4FEBC-6FB5-BB3D-8235-A86528E61D3F}"/>
              </a:ext>
            </a:extLst>
          </p:cNvPr>
          <p:cNvSpPr/>
          <p:nvPr userDrawn="1"/>
        </p:nvSpPr>
        <p:spPr>
          <a:xfrm>
            <a:off x="56120" y="164492"/>
            <a:ext cx="12079760" cy="61109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Vertical Text Placeholder 2">
            <a:extLst>
              <a:ext uri="{FF2B5EF4-FFF2-40B4-BE49-F238E27FC236}">
                <a16:creationId xmlns:a16="http://schemas.microsoft.com/office/drawing/2014/main" id="{D5D44F9B-C12B-B7CA-2C82-DE7BAB0F4E5A}"/>
              </a:ext>
            </a:extLst>
          </p:cNvPr>
          <p:cNvSpPr>
            <a:spLocks noGrp="1"/>
          </p:cNvSpPr>
          <p:nvPr>
            <p:ph type="body" orient="vert" idx="1"/>
          </p:nvPr>
        </p:nvSpPr>
        <p:spPr>
          <a:xfrm>
            <a:off x="215728" y="974908"/>
            <a:ext cx="11771589" cy="5204636"/>
          </a:xfrm>
          <a:prstGeom prst="rect">
            <a:avLst/>
          </a:prstGeo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Title 8">
            <a:extLst>
              <a:ext uri="{FF2B5EF4-FFF2-40B4-BE49-F238E27FC236}">
                <a16:creationId xmlns:a16="http://schemas.microsoft.com/office/drawing/2014/main" id="{AF3538C0-FCF9-F186-C74A-701CEAF0019B}"/>
              </a:ext>
            </a:extLst>
          </p:cNvPr>
          <p:cNvSpPr>
            <a:spLocks noGrp="1"/>
          </p:cNvSpPr>
          <p:nvPr>
            <p:ph type="title"/>
          </p:nvPr>
        </p:nvSpPr>
        <p:spPr>
          <a:xfrm>
            <a:off x="215728" y="214505"/>
            <a:ext cx="9492793" cy="662030"/>
          </a:xfrm>
        </p:spPr>
        <p:txBody>
          <a:bodyPr>
            <a:noAutofit/>
          </a:bodyPr>
          <a:lstStyle>
            <a:lvl1pPr>
              <a:defRPr sz="4400">
                <a:solidFill>
                  <a:srgbClr val="40008D"/>
                </a:solidFill>
              </a:defRPr>
            </a:lvl1pPr>
          </a:lstStyle>
          <a:p>
            <a:r>
              <a:rPr lang="en-US"/>
              <a:t>Click to edit Master title style</a:t>
            </a:r>
            <a:endParaRPr lang="en-CA"/>
          </a:p>
        </p:txBody>
      </p:sp>
      <p:pic>
        <p:nvPicPr>
          <p:cNvPr id="11" name="Picture 10" descr="Graphical user interface, text&#10;&#10;Description automatically generated">
            <a:extLst>
              <a:ext uri="{FF2B5EF4-FFF2-40B4-BE49-F238E27FC236}">
                <a16:creationId xmlns:a16="http://schemas.microsoft.com/office/drawing/2014/main" id="{F8BD75E2-9009-660D-5580-B1F71A75192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52531" y="6322962"/>
            <a:ext cx="2486937" cy="535038"/>
          </a:xfrm>
          <a:prstGeom prst="rect">
            <a:avLst/>
          </a:prstGeom>
        </p:spPr>
      </p:pic>
    </p:spTree>
    <p:extLst>
      <p:ext uri="{BB962C8B-B14F-4D97-AF65-F5344CB8AC3E}">
        <p14:creationId xmlns:p14="http://schemas.microsoft.com/office/powerpoint/2010/main" val="124652514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2A4FEBC-6FB5-BB3D-8235-A86528E61D3F}"/>
              </a:ext>
            </a:extLst>
          </p:cNvPr>
          <p:cNvSpPr/>
          <p:nvPr userDrawn="1"/>
        </p:nvSpPr>
        <p:spPr>
          <a:xfrm>
            <a:off x="56120" y="699447"/>
            <a:ext cx="12079760" cy="61109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Vertical Text Placeholder 2">
            <a:extLst>
              <a:ext uri="{FF2B5EF4-FFF2-40B4-BE49-F238E27FC236}">
                <a16:creationId xmlns:a16="http://schemas.microsoft.com/office/drawing/2014/main" id="{D5D44F9B-C12B-B7CA-2C82-DE7BAB0F4E5A}"/>
              </a:ext>
            </a:extLst>
          </p:cNvPr>
          <p:cNvSpPr>
            <a:spLocks noGrp="1"/>
          </p:cNvSpPr>
          <p:nvPr>
            <p:ph type="body" orient="vert" idx="1"/>
          </p:nvPr>
        </p:nvSpPr>
        <p:spPr>
          <a:xfrm>
            <a:off x="215728" y="1509863"/>
            <a:ext cx="11771589" cy="5204636"/>
          </a:xfrm>
          <a:prstGeom prst="rect">
            <a:avLst/>
          </a:prstGeo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Title 8">
            <a:extLst>
              <a:ext uri="{FF2B5EF4-FFF2-40B4-BE49-F238E27FC236}">
                <a16:creationId xmlns:a16="http://schemas.microsoft.com/office/drawing/2014/main" id="{AF3538C0-FCF9-F186-C74A-701CEAF0019B}"/>
              </a:ext>
            </a:extLst>
          </p:cNvPr>
          <p:cNvSpPr>
            <a:spLocks noGrp="1"/>
          </p:cNvSpPr>
          <p:nvPr>
            <p:ph type="title"/>
          </p:nvPr>
        </p:nvSpPr>
        <p:spPr>
          <a:xfrm>
            <a:off x="215728" y="749460"/>
            <a:ext cx="9492793" cy="662030"/>
          </a:xfrm>
        </p:spPr>
        <p:txBody>
          <a:bodyPr>
            <a:noAutofit/>
          </a:bodyPr>
          <a:lstStyle>
            <a:lvl1pPr>
              <a:defRPr sz="4400">
                <a:solidFill>
                  <a:srgbClr val="40008D"/>
                </a:solidFill>
              </a:defRPr>
            </a:lvl1pPr>
          </a:lstStyle>
          <a:p>
            <a:r>
              <a:rPr lang="en-US"/>
              <a:t>Click to edit Master title style</a:t>
            </a:r>
            <a:endParaRPr lang="en-CA"/>
          </a:p>
        </p:txBody>
      </p:sp>
      <p:pic>
        <p:nvPicPr>
          <p:cNvPr id="11" name="Picture 10" descr="Graphical user interface, text&#10;&#10;Description automatically generated">
            <a:extLst>
              <a:ext uri="{FF2B5EF4-FFF2-40B4-BE49-F238E27FC236}">
                <a16:creationId xmlns:a16="http://schemas.microsoft.com/office/drawing/2014/main" id="{F8BD75E2-9009-660D-5580-B1F71A75192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89" y="66036"/>
            <a:ext cx="2486937" cy="535038"/>
          </a:xfrm>
          <a:prstGeom prst="rect">
            <a:avLst/>
          </a:prstGeom>
        </p:spPr>
      </p:pic>
    </p:spTree>
    <p:extLst>
      <p:ext uri="{BB962C8B-B14F-4D97-AF65-F5344CB8AC3E}">
        <p14:creationId xmlns:p14="http://schemas.microsoft.com/office/powerpoint/2010/main" val="35247039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DDCD421-144B-0E93-AE7D-0415B01A8FA6}"/>
              </a:ext>
            </a:extLst>
          </p:cNvPr>
          <p:cNvSpPr/>
          <p:nvPr userDrawn="1"/>
        </p:nvSpPr>
        <p:spPr>
          <a:xfrm>
            <a:off x="-1" y="6060402"/>
            <a:ext cx="12192000" cy="8042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a:t> </a:t>
            </a:r>
          </a:p>
        </p:txBody>
      </p:sp>
      <p:sp>
        <p:nvSpPr>
          <p:cNvPr id="11" name="Title 1">
            <a:extLst>
              <a:ext uri="{FF2B5EF4-FFF2-40B4-BE49-F238E27FC236}">
                <a16:creationId xmlns:a16="http://schemas.microsoft.com/office/drawing/2014/main" id="{5FCA1B5D-DA94-8108-FEC7-DF8B285425A2}"/>
              </a:ext>
            </a:extLst>
          </p:cNvPr>
          <p:cNvSpPr>
            <a:spLocks noGrp="1"/>
          </p:cNvSpPr>
          <p:nvPr>
            <p:ph type="title"/>
          </p:nvPr>
        </p:nvSpPr>
        <p:spPr>
          <a:xfrm>
            <a:off x="1023080" y="2012047"/>
            <a:ext cx="10145839" cy="1085524"/>
          </a:xfrm>
        </p:spPr>
        <p:txBody>
          <a:bodyPr>
            <a:normAutofit/>
          </a:bodyPr>
          <a:lstStyle>
            <a:lvl1pPr algn="ctr">
              <a:defRPr sz="4400">
                <a:solidFill>
                  <a:schemeClr val="bg1"/>
                </a:solidFill>
              </a:defRPr>
            </a:lvl1pPr>
          </a:lstStyle>
          <a:p>
            <a:r>
              <a:rPr lang="en-US"/>
              <a:t>Click to edit Master title style</a:t>
            </a:r>
            <a:endParaRPr lang="en-CA"/>
          </a:p>
        </p:txBody>
      </p:sp>
      <p:pic>
        <p:nvPicPr>
          <p:cNvPr id="12" name="Picture 11">
            <a:extLst>
              <a:ext uri="{FF2B5EF4-FFF2-40B4-BE49-F238E27FC236}">
                <a16:creationId xmlns:a16="http://schemas.microsoft.com/office/drawing/2014/main" id="{28AAC91A-CC31-CEB3-DA91-6E9A945361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175254"/>
            <a:ext cx="2638341" cy="567611"/>
          </a:xfrm>
          <a:prstGeom prst="rect">
            <a:avLst/>
          </a:prstGeom>
        </p:spPr>
      </p:pic>
      <p:sp>
        <p:nvSpPr>
          <p:cNvPr id="13" name="Rectangle 12">
            <a:extLst>
              <a:ext uri="{FF2B5EF4-FFF2-40B4-BE49-F238E27FC236}">
                <a16:creationId xmlns:a16="http://schemas.microsoft.com/office/drawing/2014/main" id="{CF316698-B558-80B8-FDCD-BF97040CD1FD}"/>
              </a:ext>
            </a:extLst>
          </p:cNvPr>
          <p:cNvSpPr/>
          <p:nvPr userDrawn="1"/>
        </p:nvSpPr>
        <p:spPr>
          <a:xfrm>
            <a:off x="0" y="5927218"/>
            <a:ext cx="12192000" cy="9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3735375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34413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0539EC0-0639-2D46-5C8B-E824D4A2D7CE}"/>
              </a:ext>
            </a:extLst>
          </p:cNvPr>
          <p:cNvSpPr/>
          <p:nvPr userDrawn="1"/>
        </p:nvSpPr>
        <p:spPr>
          <a:xfrm>
            <a:off x="84230" y="85060"/>
            <a:ext cx="12039600" cy="6687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64497165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Vertical Title and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9E6D705-182B-3142-25AF-4FB194CED91E}"/>
              </a:ext>
            </a:extLst>
          </p:cNvPr>
          <p:cNvSpPr/>
          <p:nvPr userDrawn="1"/>
        </p:nvSpPr>
        <p:spPr>
          <a:xfrm>
            <a:off x="53393" y="54785"/>
            <a:ext cx="6062630" cy="67484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678DA99E-5563-8144-957C-3FB8E245F668}"/>
              </a:ext>
            </a:extLst>
          </p:cNvPr>
          <p:cNvSpPr/>
          <p:nvPr userDrawn="1"/>
        </p:nvSpPr>
        <p:spPr>
          <a:xfrm>
            <a:off x="202205" y="85725"/>
            <a:ext cx="5757271" cy="59012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l">
              <a:lnSpc>
                <a:spcPct val="100000"/>
              </a:lnSpc>
              <a:spcBef>
                <a:spcPts val="0"/>
              </a:spcBef>
              <a:spcAft>
                <a:spcPts val="1800"/>
              </a:spcAft>
              <a:buNone/>
            </a:pPr>
            <a:r>
              <a:rPr lang="en-CA" sz="2400">
                <a:solidFill>
                  <a:schemeClr val="tx1"/>
                </a:solidFill>
                <a:latin typeface="Poppins" panose="00000500000000000000" pitchFamily="2" charset="0"/>
                <a:ea typeface="+mn-lt"/>
                <a:cs typeface="Poppins" panose="00000500000000000000" pitchFamily="2" charset="0"/>
              </a:rPr>
              <a:t>As we gather from many places, please take a moment to pause, and to reflect.  </a:t>
            </a:r>
            <a:endParaRPr lang="en-US" sz="2400">
              <a:solidFill>
                <a:schemeClr val="tx1"/>
              </a:solidFill>
              <a:latin typeface="Poppins" panose="00000500000000000000" pitchFamily="2" charset="0"/>
              <a:ea typeface="+mn-lt"/>
              <a:cs typeface="Poppins" panose="00000500000000000000" pitchFamily="2" charset="0"/>
            </a:endParaRPr>
          </a:p>
          <a:p>
            <a:pPr marL="0" indent="0" algn="l">
              <a:lnSpc>
                <a:spcPct val="100000"/>
              </a:lnSpc>
              <a:spcBef>
                <a:spcPts val="0"/>
              </a:spcBef>
              <a:spcAft>
                <a:spcPts val="1800"/>
              </a:spcAft>
              <a:buNone/>
            </a:pPr>
            <a:r>
              <a:rPr lang="en-CA" sz="2400">
                <a:solidFill>
                  <a:schemeClr val="tx1"/>
                </a:solidFill>
                <a:latin typeface="Poppins" panose="00000500000000000000" pitchFamily="2" charset="0"/>
                <a:ea typeface="+mn-lt"/>
                <a:cs typeface="Poppins" panose="00000500000000000000" pitchFamily="2" charset="0"/>
              </a:rPr>
              <a:t>Call to mind the traditional territories from which you are working today, and the Indigenous people who have been stewards of this land for thousands of years.</a:t>
            </a:r>
            <a:endParaRPr lang="en-US" sz="2400">
              <a:solidFill>
                <a:schemeClr val="tx1"/>
              </a:solidFill>
              <a:latin typeface="Poppins" panose="00000500000000000000" pitchFamily="2" charset="0"/>
              <a:ea typeface="+mn-lt"/>
              <a:cs typeface="Poppins" panose="00000500000000000000" pitchFamily="2" charset="0"/>
            </a:endParaRPr>
          </a:p>
          <a:p>
            <a:pPr marL="0" indent="0" algn="l">
              <a:lnSpc>
                <a:spcPct val="100000"/>
              </a:lnSpc>
              <a:spcBef>
                <a:spcPts val="0"/>
              </a:spcBef>
              <a:spcAft>
                <a:spcPts val="1800"/>
              </a:spcAft>
              <a:buNone/>
            </a:pPr>
            <a:r>
              <a:rPr lang="en-US" sz="2400">
                <a:solidFill>
                  <a:schemeClr val="tx1"/>
                </a:solidFill>
                <a:latin typeface="Poppins" panose="00000500000000000000" pitchFamily="2" charset="0"/>
                <a:ea typeface="+mn-lt"/>
                <a:cs typeface="Poppins" panose="00000500000000000000" pitchFamily="2" charset="0"/>
              </a:rPr>
              <a:t>Consider the land you are on, and efforts to advance truth and reconciliation.</a:t>
            </a:r>
            <a:endParaRPr lang="fr-CA" sz="2400">
              <a:solidFill>
                <a:schemeClr val="tx1"/>
              </a:solidFill>
              <a:latin typeface="Poppins" panose="00000500000000000000" pitchFamily="2" charset="0"/>
              <a:cs typeface="Poppins" panose="00000500000000000000" pitchFamily="2" charset="0"/>
            </a:endParaRPr>
          </a:p>
        </p:txBody>
      </p:sp>
      <p:pic>
        <p:nvPicPr>
          <p:cNvPr id="4" name="Picture 3">
            <a:extLst>
              <a:ext uri="{FF2B5EF4-FFF2-40B4-BE49-F238E27FC236}">
                <a16:creationId xmlns:a16="http://schemas.microsoft.com/office/drawing/2014/main" id="{29A3D3C0-F5DC-1FA7-E387-769D438A70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200" y="6170620"/>
            <a:ext cx="2840854" cy="611180"/>
          </a:xfrm>
          <a:prstGeom prst="rect">
            <a:avLst/>
          </a:prstGeom>
        </p:spPr>
      </p:pic>
    </p:spTree>
    <p:extLst>
      <p:ext uri="{BB962C8B-B14F-4D97-AF65-F5344CB8AC3E}">
        <p14:creationId xmlns:p14="http://schemas.microsoft.com/office/powerpoint/2010/main" val="31754707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Vertical Title and Tex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B0F6F1F-1F55-5049-7371-09AA54B3CB20}"/>
              </a:ext>
            </a:extLst>
          </p:cNvPr>
          <p:cNvSpPr/>
          <p:nvPr userDrawn="1"/>
        </p:nvSpPr>
        <p:spPr>
          <a:xfrm>
            <a:off x="53393" y="54785"/>
            <a:ext cx="6062630" cy="67484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C5A5793D-BD81-436D-7CC3-AD75DC1A8574}"/>
              </a:ext>
            </a:extLst>
          </p:cNvPr>
          <p:cNvSpPr/>
          <p:nvPr userDrawn="1"/>
        </p:nvSpPr>
        <p:spPr>
          <a:xfrm>
            <a:off x="122921" y="567268"/>
            <a:ext cx="5759090" cy="50908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l">
              <a:lnSpc>
                <a:spcPct val="110000"/>
              </a:lnSpc>
              <a:spcBef>
                <a:spcPts val="0"/>
              </a:spcBef>
              <a:spcAft>
                <a:spcPts val="1200"/>
              </a:spcAft>
              <a:buNone/>
            </a:pPr>
            <a:r>
              <a:rPr lang="fr-CA" sz="2200">
                <a:solidFill>
                  <a:schemeClr val="tx1"/>
                </a:solidFill>
                <a:latin typeface="Poppins"/>
                <a:ea typeface="+mn-lt"/>
                <a:cs typeface="Poppins"/>
              </a:rPr>
              <a:t>Alors que nous nous rassemblons depuis divers endroits de la province, prenons un moment pour réfléchir à notre provenance.</a:t>
            </a:r>
            <a:endParaRPr lang="fr-CA" sz="2200">
              <a:solidFill>
                <a:schemeClr val="tx1"/>
              </a:solidFill>
              <a:latin typeface="Poppins"/>
              <a:cs typeface="Poppins"/>
            </a:endParaRPr>
          </a:p>
          <a:p>
            <a:pPr marL="0" indent="0" algn="l">
              <a:lnSpc>
                <a:spcPct val="110000"/>
              </a:lnSpc>
              <a:spcBef>
                <a:spcPts val="0"/>
              </a:spcBef>
              <a:spcAft>
                <a:spcPts val="1200"/>
              </a:spcAft>
              <a:buNone/>
            </a:pPr>
            <a:r>
              <a:rPr lang="fr-CA" sz="2200">
                <a:solidFill>
                  <a:schemeClr val="tx1"/>
                </a:solidFill>
                <a:latin typeface="Poppins"/>
                <a:ea typeface="+mn-lt"/>
                <a:cs typeface="Poppins"/>
              </a:rPr>
              <a:t>Rappelons-nous les territoires traditionnels où nous sommes situés aujourd’hui et des gardiens de ces terres pendant des millénaires.</a:t>
            </a:r>
          </a:p>
          <a:p>
            <a:pPr marL="0" indent="0" algn="l">
              <a:lnSpc>
                <a:spcPct val="110000"/>
              </a:lnSpc>
              <a:spcBef>
                <a:spcPts val="0"/>
              </a:spcBef>
              <a:spcAft>
                <a:spcPts val="1200"/>
              </a:spcAft>
              <a:buNone/>
            </a:pPr>
            <a:r>
              <a:rPr lang="fr-CA" sz="2200">
                <a:solidFill>
                  <a:schemeClr val="tx1"/>
                </a:solidFill>
                <a:latin typeface="Poppins"/>
                <a:ea typeface="+mn-lt"/>
                <a:cs typeface="Poppins"/>
              </a:rPr>
              <a:t>Réfléchissons au territoire sur lequel nous nous retrouvons et aux défis que suscitent la vérité et la réconciliation dans notre collectivité.</a:t>
            </a:r>
            <a:endParaRPr lang="fr-CA" sz="2200">
              <a:solidFill>
                <a:schemeClr val="tx1"/>
              </a:solidFill>
              <a:latin typeface="Poppins"/>
              <a:cs typeface="Poppins"/>
            </a:endParaRPr>
          </a:p>
        </p:txBody>
      </p:sp>
      <p:pic>
        <p:nvPicPr>
          <p:cNvPr id="7" name="Picture 6">
            <a:extLst>
              <a:ext uri="{FF2B5EF4-FFF2-40B4-BE49-F238E27FC236}">
                <a16:creationId xmlns:a16="http://schemas.microsoft.com/office/drawing/2014/main" id="{C461E272-0934-A328-EA9A-3D6F16504F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200" y="6170620"/>
            <a:ext cx="2840854" cy="611180"/>
          </a:xfrm>
          <a:prstGeom prst="rect">
            <a:avLst/>
          </a:prstGeom>
        </p:spPr>
      </p:pic>
    </p:spTree>
    <p:extLst>
      <p:ext uri="{BB962C8B-B14F-4D97-AF65-F5344CB8AC3E}">
        <p14:creationId xmlns:p14="http://schemas.microsoft.com/office/powerpoint/2010/main" val="27605297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_Vertical Title and Tex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B0F6F1F-1F55-5049-7371-09AA54B3CB20}"/>
              </a:ext>
            </a:extLst>
          </p:cNvPr>
          <p:cNvSpPr/>
          <p:nvPr userDrawn="1"/>
        </p:nvSpPr>
        <p:spPr>
          <a:xfrm>
            <a:off x="53393" y="54785"/>
            <a:ext cx="6062630" cy="67484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A5AF240B-BDED-5392-B5EB-2749604CC1F2}"/>
              </a:ext>
            </a:extLst>
          </p:cNvPr>
          <p:cNvSpPr/>
          <p:nvPr userDrawn="1"/>
        </p:nvSpPr>
        <p:spPr>
          <a:xfrm>
            <a:off x="202205" y="1158498"/>
            <a:ext cx="5226099" cy="40824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CA" sz="2600" b="0" i="0" u="none" strike="noStrike">
                <a:solidFill>
                  <a:schemeClr val="tx1"/>
                </a:solidFill>
                <a:effectLst/>
                <a:latin typeface="Poppins" panose="00000500000000000000" pitchFamily="2" charset="0"/>
                <a:cs typeface="Poppins" panose="00000500000000000000" pitchFamily="2" charset="0"/>
              </a:rPr>
              <a:t>“Mental health is a sign of balance, harmony and connectedness among the interior aspects of the human person (spirit, mind and body) and the world they live in. It is a characteristic of families and communities, as well as individual human beings.”</a:t>
            </a:r>
            <a:endParaRPr lang="en-CA" sz="2600">
              <a:solidFill>
                <a:schemeClr val="tx1"/>
              </a:solidFill>
              <a:latin typeface="Poppins" panose="00000500000000000000" pitchFamily="2" charset="0"/>
              <a:cs typeface="Poppins" panose="00000500000000000000" pitchFamily="2" charset="0"/>
            </a:endParaRPr>
          </a:p>
        </p:txBody>
      </p:sp>
      <p:pic>
        <p:nvPicPr>
          <p:cNvPr id="9" name="Picture 8">
            <a:extLst>
              <a:ext uri="{FF2B5EF4-FFF2-40B4-BE49-F238E27FC236}">
                <a16:creationId xmlns:a16="http://schemas.microsoft.com/office/drawing/2014/main" id="{98872960-B1E2-C37F-C414-E3847211D7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200" y="85725"/>
            <a:ext cx="2840854" cy="611180"/>
          </a:xfrm>
          <a:prstGeom prst="rect">
            <a:avLst/>
          </a:prstGeom>
        </p:spPr>
      </p:pic>
      <p:sp>
        <p:nvSpPr>
          <p:cNvPr id="10" name="TextBox 9">
            <a:extLst>
              <a:ext uri="{FF2B5EF4-FFF2-40B4-BE49-F238E27FC236}">
                <a16:creationId xmlns:a16="http://schemas.microsoft.com/office/drawing/2014/main" id="{F0A31D31-23AE-15ED-6BAC-7DBFD834F4C7}"/>
              </a:ext>
            </a:extLst>
          </p:cNvPr>
          <p:cNvSpPr txBox="1"/>
          <p:nvPr userDrawn="1"/>
        </p:nvSpPr>
        <p:spPr>
          <a:xfrm>
            <a:off x="53393" y="6064551"/>
            <a:ext cx="5372937" cy="738664"/>
          </a:xfrm>
          <a:prstGeom prst="rect">
            <a:avLst/>
          </a:prstGeom>
          <a:noFill/>
        </p:spPr>
        <p:txBody>
          <a:bodyPr wrap="square">
            <a:spAutoFit/>
          </a:bodyPr>
          <a:lstStyle/>
          <a:p>
            <a:pPr marL="0" marR="0" lvl="0" indent="0" algn="l" defTabSz="609310" rtl="0" eaLnBrk="1" fontAlgn="base" latinLnBrk="0" hangingPunct="1">
              <a:spcBef>
                <a:spcPts val="0"/>
              </a:spcBef>
              <a:buClrTx/>
              <a:buSzTx/>
              <a:buFontTx/>
              <a:buNone/>
              <a:tabLst/>
              <a:defRPr/>
            </a:pPr>
            <a:r>
              <a:rPr kumimoji="0" lang="en-CA" sz="1400" b="1" i="0" u="none" strike="noStrike" kern="1200" cap="none" spc="0" normalizeH="0" baseline="0" noProof="0">
                <a:ln>
                  <a:noFill/>
                </a:ln>
                <a:effectLst/>
                <a:uLnTx/>
                <a:uFillTx/>
              </a:rPr>
              <a:t>Thunderbird Partnership Foundation / First Peoples Wellness Circle</a:t>
            </a:r>
            <a:r>
              <a:rPr kumimoji="0" lang="en-US" sz="1400" b="0" i="0" u="none" strike="noStrike" kern="1200" cap="none" spc="0" normalizeH="0" baseline="0" noProof="0">
                <a:ln>
                  <a:noFill/>
                </a:ln>
                <a:effectLst/>
                <a:uLnTx/>
                <a:uFillTx/>
              </a:rPr>
              <a:t>​</a:t>
            </a:r>
          </a:p>
          <a:p>
            <a:pPr marL="0" marR="0" lvl="0" indent="0" algn="l" defTabSz="609310" rtl="0" eaLnBrk="1" fontAlgn="base" latinLnBrk="0" hangingPunct="1">
              <a:spcBef>
                <a:spcPts val="0"/>
              </a:spcBef>
              <a:buClrTx/>
              <a:buSzTx/>
              <a:buFontTx/>
              <a:buNone/>
              <a:tabLst/>
              <a:defRPr/>
            </a:pPr>
            <a:r>
              <a:rPr kumimoji="0" lang="en-CA" sz="1400" b="0" i="0" u="none" strike="noStrike" kern="1200" cap="none" spc="0" normalizeH="0" baseline="0" noProof="0">
                <a:ln>
                  <a:noFill/>
                </a:ln>
                <a:effectLst/>
                <a:uLnTx/>
                <a:uFillTx/>
              </a:rPr>
              <a:t>Charting the future of Native mental health in Canada: Ten-year strategic plan 2007-2017 (NMHAC)</a:t>
            </a:r>
            <a:endParaRPr lang="en-CA" sz="1400"/>
          </a:p>
        </p:txBody>
      </p:sp>
    </p:spTree>
    <p:extLst>
      <p:ext uri="{BB962C8B-B14F-4D97-AF65-F5344CB8AC3E}">
        <p14:creationId xmlns:p14="http://schemas.microsoft.com/office/powerpoint/2010/main" val="60845314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5_Vertical Title and Tex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B0F6F1F-1F55-5049-7371-09AA54B3CB20}"/>
              </a:ext>
            </a:extLst>
          </p:cNvPr>
          <p:cNvSpPr/>
          <p:nvPr userDrawn="1"/>
        </p:nvSpPr>
        <p:spPr>
          <a:xfrm>
            <a:off x="53393" y="54785"/>
            <a:ext cx="6062630" cy="67484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CF34EFD8-EDEB-5C83-4F25-5909F33C6C1F}"/>
              </a:ext>
            </a:extLst>
          </p:cNvPr>
          <p:cNvSpPr/>
          <p:nvPr userDrawn="1"/>
        </p:nvSpPr>
        <p:spPr>
          <a:xfrm>
            <a:off x="122921" y="759017"/>
            <a:ext cx="5477779" cy="50392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r>
              <a:rPr lang="fr-CA" sz="2400">
                <a:solidFill>
                  <a:schemeClr val="tx1"/>
                </a:solidFill>
                <a:latin typeface="Poppins" panose="00000500000000000000" pitchFamily="2" charset="0"/>
                <a:cs typeface="Poppins" panose="00000500000000000000" pitchFamily="2" charset="0"/>
              </a:rPr>
              <a:t>« La santé mentale est un signe d’équilibre, d’harmonie et de connexion entre les aspects intérieurs de la personne humaine (âme, esprit et corps) et le monde dans lequel on vit. C’est une caractéristique des familles et des communautés, ainsi que des êtres humains. »</a:t>
            </a:r>
          </a:p>
          <a:p>
            <a:pPr marL="0" marR="0" lvl="0" indent="0" algn="ctr" defTabSz="685800" rtl="0" eaLnBrk="1" fontAlgn="auto" latinLnBrk="0" hangingPunct="1">
              <a:lnSpc>
                <a:spcPct val="100000"/>
              </a:lnSpc>
              <a:spcBef>
                <a:spcPts val="0"/>
              </a:spcBef>
              <a:spcAft>
                <a:spcPts val="0"/>
              </a:spcAft>
              <a:buClrTx/>
              <a:buSzTx/>
              <a:buFontTx/>
              <a:buNone/>
              <a:tabLst/>
              <a:defRPr/>
            </a:pPr>
            <a:r>
              <a:rPr lang="fr-CA" sz="1200" i="1">
                <a:solidFill>
                  <a:schemeClr val="tx1"/>
                </a:solidFill>
                <a:latin typeface="Poppins" panose="00000500000000000000" pitchFamily="2" charset="0"/>
                <a:cs typeface="Poppins" panose="00000500000000000000" pitchFamily="2" charset="0"/>
              </a:rPr>
              <a:t>(traduction libre)</a:t>
            </a:r>
          </a:p>
        </p:txBody>
      </p:sp>
      <p:pic>
        <p:nvPicPr>
          <p:cNvPr id="3" name="Picture 2">
            <a:extLst>
              <a:ext uri="{FF2B5EF4-FFF2-40B4-BE49-F238E27FC236}">
                <a16:creationId xmlns:a16="http://schemas.microsoft.com/office/drawing/2014/main" id="{F9CDF7FE-C2B7-5734-9DED-24AEF7D60F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200" y="85725"/>
            <a:ext cx="2840854" cy="611180"/>
          </a:xfrm>
          <a:prstGeom prst="rect">
            <a:avLst/>
          </a:prstGeom>
        </p:spPr>
      </p:pic>
      <p:sp>
        <p:nvSpPr>
          <p:cNvPr id="4" name="TextBox 3">
            <a:extLst>
              <a:ext uri="{FF2B5EF4-FFF2-40B4-BE49-F238E27FC236}">
                <a16:creationId xmlns:a16="http://schemas.microsoft.com/office/drawing/2014/main" id="{1A254373-916C-F974-9384-62681DD99DAE}"/>
              </a:ext>
            </a:extLst>
          </p:cNvPr>
          <p:cNvSpPr txBox="1"/>
          <p:nvPr userDrawn="1"/>
        </p:nvSpPr>
        <p:spPr>
          <a:xfrm>
            <a:off x="20022" y="6085965"/>
            <a:ext cx="5903118" cy="738664"/>
          </a:xfrm>
          <a:prstGeom prst="rect">
            <a:avLst/>
          </a:prstGeom>
          <a:noFill/>
        </p:spPr>
        <p:txBody>
          <a:bodyPr wrap="square">
            <a:spAutoFit/>
          </a:bodyPr>
          <a:lstStyle/>
          <a:p>
            <a:pPr marL="0" marR="0" lvl="0" indent="0" defTabSz="609310" rtl="0" eaLnBrk="1" fontAlgn="base" latinLnBrk="0" hangingPunct="1">
              <a:spcBef>
                <a:spcPts val="0"/>
              </a:spcBef>
              <a:buClrTx/>
              <a:buSzTx/>
              <a:buFontTx/>
              <a:buNone/>
              <a:tabLst/>
              <a:defRPr/>
            </a:pPr>
            <a:r>
              <a:rPr kumimoji="0" lang="en-CA" sz="1400" b="1" i="0" u="none" strike="noStrike" kern="1200" cap="none" spc="0" normalizeH="0" baseline="0" noProof="0">
                <a:ln>
                  <a:noFill/>
                </a:ln>
                <a:effectLst/>
                <a:uLnTx/>
                <a:uFillTx/>
              </a:rPr>
              <a:t>Thunderbird Partnership Foundation / First Peoples Wellness Circle</a:t>
            </a:r>
            <a:r>
              <a:rPr kumimoji="0" lang="en-US" sz="1400" b="0" i="0" u="none" strike="noStrike" kern="1200" cap="none" spc="0" normalizeH="0" baseline="0" noProof="0">
                <a:ln>
                  <a:noFill/>
                </a:ln>
                <a:effectLst/>
                <a:uLnTx/>
                <a:uFillTx/>
              </a:rPr>
              <a:t>​</a:t>
            </a:r>
          </a:p>
          <a:p>
            <a:pPr marL="0" indent="0">
              <a:spcBef>
                <a:spcPts val="0"/>
              </a:spcBef>
              <a:buNone/>
            </a:pPr>
            <a:r>
              <a:rPr lang="fr-CA" sz="1400"/>
              <a:t>Tracer l’avenir de la santé mentale des Autochtones au Canada : Plan stratégique décennal 2007-2017 (NMHAC) en anglais seulement</a:t>
            </a:r>
            <a:endParaRPr lang="en-CA" sz="1400"/>
          </a:p>
        </p:txBody>
      </p:sp>
    </p:spTree>
    <p:extLst>
      <p:ext uri="{BB962C8B-B14F-4D97-AF65-F5344CB8AC3E}">
        <p14:creationId xmlns:p14="http://schemas.microsoft.com/office/powerpoint/2010/main" val="1546944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layou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D1D9140-E83C-4B09-9040-EDE1DDAA27D2}"/>
              </a:ext>
            </a:extLst>
          </p:cNvPr>
          <p:cNvSpPr/>
          <p:nvPr userDrawn="1"/>
        </p:nvSpPr>
        <p:spPr>
          <a:xfrm>
            <a:off x="56120" y="699447"/>
            <a:ext cx="12079760" cy="61109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Slide Number Placeholder 5">
            <a:extLst>
              <a:ext uri="{FF2B5EF4-FFF2-40B4-BE49-F238E27FC236}">
                <a16:creationId xmlns:a16="http://schemas.microsoft.com/office/drawing/2014/main" id="{F5632190-3F47-4762-A174-2F85B2DE39AA}"/>
              </a:ext>
            </a:extLst>
          </p:cNvPr>
          <p:cNvSpPr>
            <a:spLocks noGrp="1"/>
          </p:cNvSpPr>
          <p:nvPr>
            <p:ph type="sldNum" sz="quarter" idx="12"/>
          </p:nvPr>
        </p:nvSpPr>
        <p:spPr/>
        <p:txBody>
          <a:bodyPr/>
          <a:lstStyle>
            <a:lvl1pPr>
              <a:defRPr>
                <a:solidFill>
                  <a:schemeClr val="bg1">
                    <a:lumMod val="50000"/>
                  </a:schemeClr>
                </a:solidFill>
                <a:latin typeface="Century Gothic" panose="020B0502020202020204" pitchFamily="34" charset="0"/>
              </a:defRPr>
            </a:lvl1pPr>
          </a:lstStyle>
          <a:p>
            <a:fld id="{1DD70114-2F99-4B6A-BD68-56CEC3438471}" type="slidenum">
              <a:rPr lang="en-CA" smtClean="0"/>
              <a:pPr/>
              <a:t>‹#›</a:t>
            </a:fld>
            <a:endParaRPr lang="en-CA"/>
          </a:p>
        </p:txBody>
      </p:sp>
      <p:sp>
        <p:nvSpPr>
          <p:cNvPr id="3" name="Vertical Text Placeholder 2">
            <a:extLst>
              <a:ext uri="{FF2B5EF4-FFF2-40B4-BE49-F238E27FC236}">
                <a16:creationId xmlns:a16="http://schemas.microsoft.com/office/drawing/2014/main" id="{221A26DB-3694-4B3F-A9E7-F1886E2B7603}"/>
              </a:ext>
            </a:extLst>
          </p:cNvPr>
          <p:cNvSpPr>
            <a:spLocks noGrp="1"/>
          </p:cNvSpPr>
          <p:nvPr>
            <p:ph type="body" orient="vert" idx="1"/>
          </p:nvPr>
        </p:nvSpPr>
        <p:spPr>
          <a:xfrm>
            <a:off x="215728" y="1509863"/>
            <a:ext cx="11771589" cy="5204636"/>
          </a:xfrm>
          <a:prstGeom prst="rect">
            <a:avLst/>
          </a:prstGeo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9" name="Title 8">
            <a:extLst>
              <a:ext uri="{FF2B5EF4-FFF2-40B4-BE49-F238E27FC236}">
                <a16:creationId xmlns:a16="http://schemas.microsoft.com/office/drawing/2014/main" id="{54FD6AD4-F207-4AB0-9169-E92527C4B43C}"/>
              </a:ext>
            </a:extLst>
          </p:cNvPr>
          <p:cNvSpPr>
            <a:spLocks noGrp="1"/>
          </p:cNvSpPr>
          <p:nvPr>
            <p:ph type="title"/>
          </p:nvPr>
        </p:nvSpPr>
        <p:spPr>
          <a:xfrm>
            <a:off x="215728" y="749460"/>
            <a:ext cx="9492793" cy="662030"/>
          </a:xfrm>
        </p:spPr>
        <p:txBody>
          <a:bodyPr>
            <a:noAutofit/>
          </a:bodyPr>
          <a:lstStyle>
            <a:lvl1pPr>
              <a:defRPr sz="4400">
                <a:solidFill>
                  <a:srgbClr val="40008D"/>
                </a:solidFill>
              </a:defRPr>
            </a:lvl1pPr>
          </a:lstStyle>
          <a:p>
            <a:r>
              <a:rPr lang="en-US"/>
              <a:t>Click to edit Master title style</a:t>
            </a:r>
            <a:endParaRPr lang="en-CA"/>
          </a:p>
        </p:txBody>
      </p:sp>
      <p:pic>
        <p:nvPicPr>
          <p:cNvPr id="10" name="Picture 9" descr="Graphical user interface, text&#10;&#10;Description automatically generated">
            <a:extLst>
              <a:ext uri="{FF2B5EF4-FFF2-40B4-BE49-F238E27FC236}">
                <a16:creationId xmlns:a16="http://schemas.microsoft.com/office/drawing/2014/main" id="{66D4F50C-321C-426E-B77F-07534BFABD1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89" y="66036"/>
            <a:ext cx="2486937" cy="535038"/>
          </a:xfrm>
          <a:prstGeom prst="rect">
            <a:avLst/>
          </a:prstGeom>
        </p:spPr>
      </p:pic>
    </p:spTree>
    <p:extLst>
      <p:ext uri="{BB962C8B-B14F-4D97-AF65-F5344CB8AC3E}">
        <p14:creationId xmlns:p14="http://schemas.microsoft.com/office/powerpoint/2010/main" val="243650532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Acknowl slide 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49F72B5-C9F0-4ABA-A38B-6AC610EE1C25}"/>
              </a:ext>
            </a:extLst>
          </p:cNvPr>
          <p:cNvSpPr/>
          <p:nvPr userDrawn="1"/>
        </p:nvSpPr>
        <p:spPr>
          <a:xfrm>
            <a:off x="160671" y="151032"/>
            <a:ext cx="11870661" cy="65887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397"/>
          </a:p>
        </p:txBody>
      </p:sp>
      <p:sp>
        <p:nvSpPr>
          <p:cNvPr id="8" name="Rectangle 7">
            <a:extLst>
              <a:ext uri="{FF2B5EF4-FFF2-40B4-BE49-F238E27FC236}">
                <a16:creationId xmlns:a16="http://schemas.microsoft.com/office/drawing/2014/main" id="{56602245-17F8-4931-A472-483F2E76D92A}"/>
              </a:ext>
            </a:extLst>
          </p:cNvPr>
          <p:cNvSpPr/>
          <p:nvPr userDrawn="1"/>
        </p:nvSpPr>
        <p:spPr>
          <a:xfrm>
            <a:off x="330345" y="325565"/>
            <a:ext cx="4580659" cy="6184967"/>
          </a:xfrm>
          <a:prstGeom prst="rect">
            <a:avLst/>
          </a:prstGeom>
          <a:solidFill>
            <a:srgbClr val="333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397"/>
          </a:p>
        </p:txBody>
      </p:sp>
      <p:pic>
        <p:nvPicPr>
          <p:cNvPr id="9" name="Image 6" descr="Une image contenant texte&#10;&#10;Description générée automatiquement">
            <a:extLst>
              <a:ext uri="{FF2B5EF4-FFF2-40B4-BE49-F238E27FC236}">
                <a16:creationId xmlns:a16="http://schemas.microsoft.com/office/drawing/2014/main" id="{B1B44918-BAB0-4B0C-8054-15390F72C5D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6364" y="451167"/>
            <a:ext cx="3080659" cy="661953"/>
          </a:xfrm>
          <a:prstGeom prst="rect">
            <a:avLst/>
          </a:prstGeom>
        </p:spPr>
      </p:pic>
      <p:grpSp>
        <p:nvGrpSpPr>
          <p:cNvPr id="2" name="Group 1">
            <a:extLst>
              <a:ext uri="{FF2B5EF4-FFF2-40B4-BE49-F238E27FC236}">
                <a16:creationId xmlns:a16="http://schemas.microsoft.com/office/drawing/2014/main" id="{6AD04037-521E-76C4-2143-B25032B8D365}"/>
              </a:ext>
              <a:ext uri="{C183D7F6-B498-43B3-948B-1728B52AA6E4}">
                <adec:decorative xmlns:adec="http://schemas.microsoft.com/office/drawing/2017/decorative" val="1"/>
              </a:ext>
            </a:extLst>
          </p:cNvPr>
          <p:cNvGrpSpPr/>
          <p:nvPr userDrawn="1"/>
        </p:nvGrpSpPr>
        <p:grpSpPr>
          <a:xfrm>
            <a:off x="5582856" y="428743"/>
            <a:ext cx="5897221" cy="5951561"/>
            <a:chOff x="5582856" y="428743"/>
            <a:chExt cx="5897221" cy="5951561"/>
          </a:xfrm>
        </p:grpSpPr>
        <p:pic>
          <p:nvPicPr>
            <p:cNvPr id="3" name="Picture 2" descr="A picture containing person, outdoor, young, little&#10;&#10;Description automatically generated">
              <a:extLst>
                <a:ext uri="{FF2B5EF4-FFF2-40B4-BE49-F238E27FC236}">
                  <a16:creationId xmlns:a16="http://schemas.microsoft.com/office/drawing/2014/main" id="{21273745-324D-C946-F105-FB86D195EC76}"/>
                </a:ext>
              </a:extLst>
            </p:cNvPr>
            <p:cNvPicPr>
              <a:picLocks noChangeAspect="1"/>
            </p:cNvPicPr>
            <p:nvPr/>
          </p:nvPicPr>
          <p:blipFill>
            <a:blip r:embed="rId3"/>
            <a:stretch>
              <a:fillRect/>
            </a:stretch>
          </p:blipFill>
          <p:spPr>
            <a:xfrm>
              <a:off x="5582856" y="428743"/>
              <a:ext cx="2743200" cy="18386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5">
              <a:extLst>
                <a:ext uri="{FF2B5EF4-FFF2-40B4-BE49-F238E27FC236}">
                  <a16:creationId xmlns:a16="http://schemas.microsoft.com/office/drawing/2014/main" id="{E9D69651-4505-88A3-132B-BAEE07962F33}"/>
                </a:ext>
              </a:extLst>
            </p:cNvPr>
            <p:cNvPicPr>
              <a:picLocks noChangeAspect="1"/>
            </p:cNvPicPr>
            <p:nvPr/>
          </p:nvPicPr>
          <p:blipFill rotWithShape="1">
            <a:blip r:embed="rId4"/>
            <a:srcRect l="21661" t="5534" r="19119" b="23968"/>
            <a:stretch/>
          </p:blipFill>
          <p:spPr>
            <a:xfrm>
              <a:off x="8736878" y="2473093"/>
              <a:ext cx="2743199" cy="18467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6" descr="A picture containing crowd&#10;&#10;Description automatically generated">
              <a:extLst>
                <a:ext uri="{FF2B5EF4-FFF2-40B4-BE49-F238E27FC236}">
                  <a16:creationId xmlns:a16="http://schemas.microsoft.com/office/drawing/2014/main" id="{94B12535-B0E4-432E-EA61-E427BC081E9F}"/>
                </a:ext>
              </a:extLst>
            </p:cNvPr>
            <p:cNvPicPr>
              <a:picLocks noChangeAspect="1"/>
            </p:cNvPicPr>
            <p:nvPr/>
          </p:nvPicPr>
          <p:blipFill>
            <a:blip r:embed="rId5"/>
            <a:stretch>
              <a:fillRect/>
            </a:stretch>
          </p:blipFill>
          <p:spPr>
            <a:xfrm>
              <a:off x="8736878" y="4518434"/>
              <a:ext cx="2743199" cy="18618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8">
              <a:extLst>
                <a:ext uri="{FF2B5EF4-FFF2-40B4-BE49-F238E27FC236}">
                  <a16:creationId xmlns:a16="http://schemas.microsoft.com/office/drawing/2014/main" id="{064951E5-8567-2D1B-C3C2-D22DBB32DE40}"/>
                </a:ext>
              </a:extLst>
            </p:cNvPr>
            <p:cNvPicPr>
              <a:picLocks noChangeAspect="1"/>
            </p:cNvPicPr>
            <p:nvPr/>
          </p:nvPicPr>
          <p:blipFill>
            <a:blip r:embed="rId6"/>
            <a:stretch>
              <a:fillRect/>
            </a:stretch>
          </p:blipFill>
          <p:spPr>
            <a:xfrm>
              <a:off x="5582856" y="4541698"/>
              <a:ext cx="2755940" cy="18386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9" descr="A picture containing person, indoor, wall, window&#10;&#10;Description automatically generated">
              <a:extLst>
                <a:ext uri="{FF2B5EF4-FFF2-40B4-BE49-F238E27FC236}">
                  <a16:creationId xmlns:a16="http://schemas.microsoft.com/office/drawing/2014/main" id="{11F2E0C7-2831-1CE9-2F97-9E6DD16D5EBB}"/>
                </a:ext>
              </a:extLst>
            </p:cNvPr>
            <p:cNvPicPr>
              <a:picLocks noChangeAspect="1"/>
            </p:cNvPicPr>
            <p:nvPr/>
          </p:nvPicPr>
          <p:blipFill rotWithShape="1">
            <a:blip r:embed="rId7"/>
            <a:srcRect l="18706" t="12922" r="9899" b="15121"/>
            <a:stretch/>
          </p:blipFill>
          <p:spPr>
            <a:xfrm>
              <a:off x="5582856" y="2482928"/>
              <a:ext cx="2743199" cy="18431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pic>
        <p:nvPicPr>
          <p:cNvPr id="6" name="Picture 7" descr="Student performing experiment in science lab class with glass apparatus">
            <a:extLst>
              <a:ext uri="{FF2B5EF4-FFF2-40B4-BE49-F238E27FC236}">
                <a16:creationId xmlns:a16="http://schemas.microsoft.com/office/drawing/2014/main" id="{3B72C9C2-D94D-EC08-FED0-FC79010F4424}"/>
              </a:ext>
            </a:extLst>
          </p:cNvPr>
          <p:cNvPicPr>
            <a:picLocks noChangeAspect="1"/>
          </p:cNvPicPr>
          <p:nvPr userDrawn="1"/>
        </p:nvPicPr>
        <p:blipFill>
          <a:blip r:embed="rId8" cstate="print">
            <a:extLst>
              <a:ext uri="{28A0092B-C50C-407E-A947-70E740481C1C}">
                <a14:useLocalDpi xmlns:a14="http://schemas.microsoft.com/office/drawing/2010/main" val="0"/>
              </a:ext>
            </a:extLst>
          </a:blip>
          <a:srcRect/>
          <a:stretch/>
        </p:blipFill>
        <p:spPr>
          <a:xfrm>
            <a:off x="8724137" y="428743"/>
            <a:ext cx="2755940" cy="18396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5" name="TextBox 14">
            <a:extLst>
              <a:ext uri="{FF2B5EF4-FFF2-40B4-BE49-F238E27FC236}">
                <a16:creationId xmlns:a16="http://schemas.microsoft.com/office/drawing/2014/main" id="{9D272F45-5927-8267-3FC3-FABF144C6CCF}"/>
              </a:ext>
            </a:extLst>
          </p:cNvPr>
          <p:cNvSpPr txBox="1"/>
          <p:nvPr userDrawn="1"/>
        </p:nvSpPr>
        <p:spPr>
          <a:xfrm>
            <a:off x="419353" y="1472332"/>
            <a:ext cx="3925581" cy="3046988"/>
          </a:xfrm>
          <a:prstGeom prst="rect">
            <a:avLst/>
          </a:prstGeom>
          <a:noFill/>
        </p:spPr>
        <p:txBody>
          <a:bodyPr wrap="square">
            <a:spAutoFit/>
          </a:bodyPr>
          <a:lstStyle/>
          <a:p>
            <a:r>
              <a:rPr kumimoji="0" lang="en-US" sz="3200" b="1" i="0" u="none" strike="noStrike" kern="1200" cap="none" spc="0" normalizeH="0" baseline="0" noProof="0">
                <a:ln>
                  <a:noFill/>
                </a:ln>
                <a:solidFill>
                  <a:schemeClr val="bg1"/>
                </a:solidFill>
                <a:effectLst/>
                <a:uLnTx/>
                <a:uFillTx/>
                <a:latin typeface="Arial"/>
                <a:ea typeface="+mn-ea"/>
                <a:cs typeface="Arial"/>
              </a:rPr>
              <a:t>Acknowledgement of the Enslavement of Africans, Anti-Black Racism &amp; Black Excellence in Canada</a:t>
            </a:r>
            <a:endParaRPr lang="fr-CA" sz="3200"/>
          </a:p>
        </p:txBody>
      </p:sp>
    </p:spTree>
    <p:extLst>
      <p:ext uri="{BB962C8B-B14F-4D97-AF65-F5344CB8AC3E}">
        <p14:creationId xmlns:p14="http://schemas.microsoft.com/office/powerpoint/2010/main" val="3365879025"/>
      </p:ext>
    </p:extLst>
  </p:cSld>
  <p:clrMapOvr>
    <a:masterClrMapping/>
  </p:clrMapOvr>
  <p:extLst>
    <p:ext uri="{DCECCB84-F9BA-43D5-87BE-67443E8EF086}">
      <p15:sldGuideLst xmlns:p15="http://schemas.microsoft.com/office/powerpoint/2012/main">
        <p15:guide id="1" pos="7416">
          <p15:clr>
            <a:srgbClr val="FBAE40"/>
          </p15:clr>
        </p15:guide>
        <p15:guide id="2" orient="horz" pos="4104">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1/23/2026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65880899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Build your toolbox">
    <p:spTree>
      <p:nvGrpSpPr>
        <p:cNvPr id="1" name=""/>
        <p:cNvGrpSpPr/>
        <p:nvPr/>
      </p:nvGrpSpPr>
      <p:grpSpPr>
        <a:xfrm>
          <a:off x="0" y="0"/>
          <a:ext cx="0" cy="0"/>
          <a:chOff x="0" y="0"/>
          <a:chExt cx="0" cy="0"/>
        </a:xfrm>
      </p:grpSpPr>
      <p:pic>
        <p:nvPicPr>
          <p:cNvPr id="11" name="Picture 10" descr="A blue and green tool and hammer&#10;&#10;Description automatically generated">
            <a:extLst>
              <a:ext uri="{FF2B5EF4-FFF2-40B4-BE49-F238E27FC236}">
                <a16:creationId xmlns:a16="http://schemas.microsoft.com/office/drawing/2014/main" id="{C8CD1E52-860C-605C-9456-8D00FB08E62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1600" y="110041"/>
            <a:ext cx="797954" cy="798337"/>
          </a:xfrm>
          <a:prstGeom prst="rect">
            <a:avLst/>
          </a:prstGeom>
        </p:spPr>
      </p:pic>
      <p:sp>
        <p:nvSpPr>
          <p:cNvPr id="2" name="Title 1">
            <a:extLst>
              <a:ext uri="{FF2B5EF4-FFF2-40B4-BE49-F238E27FC236}">
                <a16:creationId xmlns:a16="http://schemas.microsoft.com/office/drawing/2014/main" id="{B84EFD3B-944F-66D5-81DA-04DB6BC05398}"/>
              </a:ext>
            </a:extLst>
          </p:cNvPr>
          <p:cNvSpPr>
            <a:spLocks noGrp="1"/>
          </p:cNvSpPr>
          <p:nvPr>
            <p:ph type="title" hasCustomPrompt="1"/>
          </p:nvPr>
        </p:nvSpPr>
        <p:spPr>
          <a:xfrm>
            <a:off x="1214750" y="190089"/>
            <a:ext cx="10617215" cy="797954"/>
          </a:xfrm>
        </p:spPr>
        <p:txBody>
          <a:bodyPr vert="horz" lIns="91440" tIns="45720" rIns="91440" bIns="45720" rtlCol="0" anchor="ctr">
            <a:normAutofit/>
          </a:bodyPr>
          <a:lstStyle>
            <a:lvl1pPr>
              <a:defRPr lang="en-CA"/>
            </a:lvl1pPr>
          </a:lstStyle>
          <a:p>
            <a:pPr lvl="0"/>
            <a:r>
              <a:rPr lang="en-US"/>
              <a:t>CLICK TO EDIT MASTER TITLE STYLE</a:t>
            </a:r>
            <a:endParaRPr lang="en-CA"/>
          </a:p>
        </p:txBody>
      </p:sp>
      <p:sp>
        <p:nvSpPr>
          <p:cNvPr id="3" name="Content Placeholder 2">
            <a:extLst>
              <a:ext uri="{FF2B5EF4-FFF2-40B4-BE49-F238E27FC236}">
                <a16:creationId xmlns:a16="http://schemas.microsoft.com/office/drawing/2014/main" id="{77A0E73B-9451-182D-E145-A3AFFDF6DDE5}"/>
              </a:ext>
            </a:extLst>
          </p:cNvPr>
          <p:cNvSpPr>
            <a:spLocks noGrp="1"/>
          </p:cNvSpPr>
          <p:nvPr>
            <p:ph idx="1"/>
          </p:nvPr>
        </p:nvSpPr>
        <p:spPr>
          <a:xfrm>
            <a:off x="386626" y="1144428"/>
            <a:ext cx="11445342" cy="4992368"/>
          </a:xfrm>
        </p:spPr>
        <p:txBody>
          <a:bodyPr vert="horz" lIns="91440" tIns="45720" rIns="91440" bIns="45720" rtlCol="0">
            <a:normAutofit/>
          </a:bodyPr>
          <a:lstStyle>
            <a:lvl1pPr>
              <a:defRPr lang="en-US">
                <a:ea typeface="Roboto Medium" panose="02000000000000000000" pitchFamily="2" charset="0"/>
              </a:defRPr>
            </a:lvl1pPr>
            <a:lvl2pPr>
              <a:defRPr lang="en-US">
                <a:ea typeface="Roboto Medium" panose="02000000000000000000" pitchFamily="2" charset="0"/>
              </a:defRPr>
            </a:lvl2pPr>
            <a:lvl3pPr>
              <a:defRPr lang="en-US">
                <a:ea typeface="Roboto Medium" panose="02000000000000000000" pitchFamily="2" charset="0"/>
              </a:defRPr>
            </a:lvl3pPr>
            <a:lvl4pPr>
              <a:defRPr lang="en-US">
                <a:ea typeface="Roboto Medium" panose="02000000000000000000" pitchFamily="2" charset="0"/>
              </a:defRPr>
            </a:lvl4pPr>
            <a:lvl5pPr>
              <a:defRPr lang="en-CA">
                <a:ea typeface="Roboto Medium"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cxnSp>
        <p:nvCxnSpPr>
          <p:cNvPr id="8" name="Straight Connector 7">
            <a:extLst>
              <a:ext uri="{FF2B5EF4-FFF2-40B4-BE49-F238E27FC236}">
                <a16:creationId xmlns:a16="http://schemas.microsoft.com/office/drawing/2014/main" id="{55DA6462-07AC-192E-127F-5BF6349E45A0}"/>
              </a:ext>
            </a:extLst>
          </p:cNvPr>
          <p:cNvCxnSpPr>
            <a:cxnSpLocks/>
          </p:cNvCxnSpPr>
          <p:nvPr userDrawn="1"/>
        </p:nvCxnSpPr>
        <p:spPr>
          <a:xfrm>
            <a:off x="444926" y="994180"/>
            <a:ext cx="1893238" cy="0"/>
          </a:xfrm>
          <a:prstGeom prst="line">
            <a:avLst/>
          </a:prstGeom>
          <a:ln>
            <a:solidFill>
              <a:srgbClr val="78BE20"/>
            </a:solidFill>
          </a:ln>
        </p:spPr>
        <p:style>
          <a:lnRef idx="2">
            <a:schemeClr val="accent6"/>
          </a:lnRef>
          <a:fillRef idx="0">
            <a:schemeClr val="accent6"/>
          </a:fillRef>
          <a:effectRef idx="1">
            <a:schemeClr val="accent6"/>
          </a:effectRef>
          <a:fontRef idx="minor">
            <a:schemeClr val="tx1"/>
          </a:fontRef>
        </p:style>
      </p:cxnSp>
      <p:pic>
        <p:nvPicPr>
          <p:cNvPr id="14" name="Picture 13" descr="A black background with purple text&#10;&#10;Description automatically generated">
            <a:extLst>
              <a:ext uri="{FF2B5EF4-FFF2-40B4-BE49-F238E27FC236}">
                <a16:creationId xmlns:a16="http://schemas.microsoft.com/office/drawing/2014/main" id="{78F775CB-77B1-E219-E7D4-1C7F0DA34A0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2672" y="5969629"/>
            <a:ext cx="2697746" cy="580391"/>
          </a:xfrm>
          <a:prstGeom prst="rect">
            <a:avLst/>
          </a:prstGeom>
        </p:spPr>
      </p:pic>
      <p:sp>
        <p:nvSpPr>
          <p:cNvPr id="4" name="Rectangle 3">
            <a:extLst>
              <a:ext uri="{FF2B5EF4-FFF2-40B4-BE49-F238E27FC236}">
                <a16:creationId xmlns:a16="http://schemas.microsoft.com/office/drawing/2014/main" id="{96B150B9-BB8D-6638-19A8-CAE371C93B6D}"/>
              </a:ext>
            </a:extLst>
          </p:cNvPr>
          <p:cNvSpPr/>
          <p:nvPr userDrawn="1"/>
        </p:nvSpPr>
        <p:spPr>
          <a:xfrm>
            <a:off x="0" y="6581001"/>
            <a:ext cx="12192000" cy="276999"/>
          </a:xfrm>
          <a:prstGeom prst="rect">
            <a:avLst/>
          </a:prstGeom>
          <a:gradFill flip="none" rotWithShape="1">
            <a:gsLst>
              <a:gs pos="0">
                <a:srgbClr val="45247E"/>
              </a:gs>
              <a:gs pos="10000">
                <a:srgbClr val="403182"/>
              </a:gs>
              <a:gs pos="20000">
                <a:srgbClr val="35478E"/>
              </a:gs>
              <a:gs pos="87000">
                <a:srgbClr val="50B15D"/>
              </a:gs>
              <a:gs pos="74000">
                <a:srgbClr val="34A87E"/>
              </a:gs>
              <a:gs pos="60000">
                <a:srgbClr val="0097B7"/>
              </a:gs>
              <a:gs pos="46000">
                <a:srgbClr val="0079B2"/>
              </a:gs>
              <a:gs pos="100000">
                <a:srgbClr val="62BB46"/>
              </a:gs>
              <a:gs pos="31000">
                <a:srgbClr val="2A5497"/>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lumMod val="75000"/>
                  <a:lumOff val="25000"/>
                </a:prstClr>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6EEEA389-E50D-D40A-699E-6294E1D32722}"/>
              </a:ext>
            </a:extLst>
          </p:cNvPr>
          <p:cNvSpPr txBox="1"/>
          <p:nvPr userDrawn="1"/>
        </p:nvSpPr>
        <p:spPr>
          <a:xfrm>
            <a:off x="0" y="6578090"/>
            <a:ext cx="4015395" cy="276999"/>
          </a:xfrm>
          <a:prstGeom prst="rect">
            <a:avLst/>
          </a:prstGeom>
          <a:noFill/>
        </p:spPr>
        <p:txBody>
          <a:bodyPr wrap="non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PROFESSIONAL DEVELOPMENT LEARNING SERIES</a:t>
            </a:r>
            <a:endParaRPr kumimoji="0" lang="fr-CA"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 name="Slide Number Placeholder 5">
            <a:extLst>
              <a:ext uri="{FF2B5EF4-FFF2-40B4-BE49-F238E27FC236}">
                <a16:creationId xmlns:a16="http://schemas.microsoft.com/office/drawing/2014/main" id="{1051588E-8C12-CAD7-9694-C08F0AAEBA8E}"/>
              </a:ext>
            </a:extLst>
          </p:cNvPr>
          <p:cNvSpPr txBox="1">
            <a:spLocks/>
          </p:cNvSpPr>
          <p:nvPr userDrawn="1"/>
        </p:nvSpPr>
        <p:spPr>
          <a:xfrm>
            <a:off x="11090715" y="6581002"/>
            <a:ext cx="1101285" cy="264854"/>
          </a:xfrm>
          <a:prstGeom prst="rect">
            <a:avLst/>
          </a:prstGeom>
        </p:spPr>
        <p:txBody>
          <a:bodyPr vert="horz" lIns="91440" tIns="45720" rIns="91440" bIns="45720" rtlCol="0" anchor="t" anchorCtr="0"/>
          <a:lstStyle>
            <a:defPPr>
              <a:defRPr lang="en-US"/>
            </a:defPPr>
            <a:lvl1pPr marL="0" algn="l" defTabSz="914400" rtl="0" eaLnBrk="1" latinLnBrk="0" hangingPunct="1">
              <a:defRPr lang="en-US" sz="1100" kern="1200" smtClean="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1FE49CDF-79E8-474C-8D01-0CF45D50E3ED}" type="slidenum">
              <a:rPr kumimoji="0" lang="en-US" sz="11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r>
              <a:rPr kumimoji="0" lang="en-US" sz="11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 | 2024 </a:t>
            </a:r>
          </a:p>
        </p:txBody>
      </p:sp>
    </p:spTree>
    <p:extLst>
      <p:ext uri="{BB962C8B-B14F-4D97-AF65-F5344CB8AC3E}">
        <p14:creationId xmlns:p14="http://schemas.microsoft.com/office/powerpoint/2010/main" val="3283778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Section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F666FB2-322B-5E01-05B6-D3D379C5664C}"/>
              </a:ext>
            </a:extLst>
          </p:cNvPr>
          <p:cNvSpPr/>
          <p:nvPr userDrawn="1"/>
        </p:nvSpPr>
        <p:spPr>
          <a:xfrm>
            <a:off x="2657283" y="49095"/>
            <a:ext cx="9479485" cy="67650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a:t> </a:t>
            </a:r>
          </a:p>
        </p:txBody>
      </p:sp>
      <p:sp>
        <p:nvSpPr>
          <p:cNvPr id="2" name="Title 1">
            <a:extLst>
              <a:ext uri="{FF2B5EF4-FFF2-40B4-BE49-F238E27FC236}">
                <a16:creationId xmlns:a16="http://schemas.microsoft.com/office/drawing/2014/main" id="{DDCCB67E-DF3B-4447-91AD-69217ABAF4D5}"/>
              </a:ext>
            </a:extLst>
          </p:cNvPr>
          <p:cNvSpPr>
            <a:spLocks noGrp="1"/>
          </p:cNvSpPr>
          <p:nvPr>
            <p:ph type="title"/>
          </p:nvPr>
        </p:nvSpPr>
        <p:spPr>
          <a:xfrm>
            <a:off x="67506" y="179388"/>
            <a:ext cx="2474663" cy="1386529"/>
          </a:xfrm>
        </p:spPr>
        <p:txBody>
          <a:bodyPr>
            <a:noAutofit/>
          </a:bodyPr>
          <a:lstStyle>
            <a:lvl1pPr>
              <a:defRPr sz="2800">
                <a:solidFill>
                  <a:schemeClr val="bg1"/>
                </a:solidFill>
                <a:latin typeface="Poppins SemiBold" panose="00000700000000000000" pitchFamily="2" charset="0"/>
                <a:cs typeface="Poppins SemiBold" panose="00000700000000000000" pitchFamily="2" charset="0"/>
              </a:defRPr>
            </a:lvl1pPr>
          </a:lstStyle>
          <a:p>
            <a:r>
              <a:rPr lang="en-US"/>
              <a:t>Click to edit Master title style</a:t>
            </a:r>
            <a:endParaRPr lang="en-CA"/>
          </a:p>
        </p:txBody>
      </p:sp>
      <p:sp>
        <p:nvSpPr>
          <p:cNvPr id="10" name="Text Placeholder 9">
            <a:extLst>
              <a:ext uri="{FF2B5EF4-FFF2-40B4-BE49-F238E27FC236}">
                <a16:creationId xmlns:a16="http://schemas.microsoft.com/office/drawing/2014/main" id="{7768FA04-E4DB-4AA4-B810-CB9A0925F5E6}"/>
              </a:ext>
            </a:extLst>
          </p:cNvPr>
          <p:cNvSpPr>
            <a:spLocks noGrp="1"/>
          </p:cNvSpPr>
          <p:nvPr>
            <p:ph type="body" sz="quarter" idx="12"/>
          </p:nvPr>
        </p:nvSpPr>
        <p:spPr>
          <a:xfrm>
            <a:off x="2741889" y="118019"/>
            <a:ext cx="9323501" cy="6595764"/>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11" name="Picture 10" descr="Graphical user interface, text&#10;&#10;Description automatically generated">
            <a:extLst>
              <a:ext uri="{FF2B5EF4-FFF2-40B4-BE49-F238E27FC236}">
                <a16:creationId xmlns:a16="http://schemas.microsoft.com/office/drawing/2014/main" id="{DF39C5C9-9479-46B8-95D3-4423BCCCF1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232" y="6279118"/>
            <a:ext cx="2486937" cy="535038"/>
          </a:xfrm>
          <a:prstGeom prst="rect">
            <a:avLst/>
          </a:prstGeom>
        </p:spPr>
      </p:pic>
      <p:sp>
        <p:nvSpPr>
          <p:cNvPr id="5" name="Slide Number Placeholder 2">
            <a:extLst>
              <a:ext uri="{FF2B5EF4-FFF2-40B4-BE49-F238E27FC236}">
                <a16:creationId xmlns:a16="http://schemas.microsoft.com/office/drawing/2014/main" id="{6C39EF20-4EE6-6BAB-CAF7-72DE85EEEFB3}"/>
              </a:ext>
            </a:extLst>
          </p:cNvPr>
          <p:cNvSpPr>
            <a:spLocks noGrp="1"/>
          </p:cNvSpPr>
          <p:nvPr>
            <p:ph type="sldNum" sz="quarter" idx="10"/>
          </p:nvPr>
        </p:nvSpPr>
        <p:spPr>
          <a:xfrm>
            <a:off x="11758325" y="6604198"/>
            <a:ext cx="433675" cy="253802"/>
          </a:xfrm>
        </p:spPr>
        <p:txBody>
          <a:bodyPr/>
          <a:lstStyle>
            <a:lvl1pPr>
              <a:defRPr sz="1000">
                <a:latin typeface="Poppins" panose="00000500000000000000" pitchFamily="2" charset="0"/>
                <a:cs typeface="Poppins" panose="00000500000000000000" pitchFamily="2" charset="0"/>
              </a:defRPr>
            </a:lvl1pPr>
          </a:lstStyle>
          <a:p>
            <a:fld id="{1DD70114-2F99-4B6A-BD68-56CEC3438471}" type="slidenum">
              <a:rPr lang="en-CA" smtClean="0"/>
              <a:pPr/>
              <a:t>‹#›</a:t>
            </a:fld>
            <a:endParaRPr lang="en-CA"/>
          </a:p>
        </p:txBody>
      </p:sp>
    </p:spTree>
    <p:extLst>
      <p:ext uri="{BB962C8B-B14F-4D97-AF65-F5344CB8AC3E}">
        <p14:creationId xmlns:p14="http://schemas.microsoft.com/office/powerpoint/2010/main" val="361131566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layout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D1D9140-E83C-4B09-9040-EDE1DDAA27D2}"/>
              </a:ext>
            </a:extLst>
          </p:cNvPr>
          <p:cNvSpPr/>
          <p:nvPr userDrawn="1"/>
        </p:nvSpPr>
        <p:spPr>
          <a:xfrm>
            <a:off x="84841" y="681037"/>
            <a:ext cx="12028604" cy="6097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Slide Number Placeholder 5">
            <a:extLst>
              <a:ext uri="{FF2B5EF4-FFF2-40B4-BE49-F238E27FC236}">
                <a16:creationId xmlns:a16="http://schemas.microsoft.com/office/drawing/2014/main" id="{F5632190-3F47-4762-A174-2F85B2DE39AA}"/>
              </a:ext>
            </a:extLst>
          </p:cNvPr>
          <p:cNvSpPr>
            <a:spLocks noGrp="1"/>
          </p:cNvSpPr>
          <p:nvPr>
            <p:ph type="sldNum" sz="quarter" idx="12"/>
          </p:nvPr>
        </p:nvSpPr>
        <p:spPr/>
        <p:txBody>
          <a:bodyPr/>
          <a:lstStyle>
            <a:lvl1pPr>
              <a:defRPr>
                <a:solidFill>
                  <a:schemeClr val="bg1">
                    <a:lumMod val="50000"/>
                  </a:schemeClr>
                </a:solidFill>
                <a:latin typeface="Century Gothic" panose="020B0502020202020204" pitchFamily="34" charset="0"/>
              </a:defRPr>
            </a:lvl1pPr>
          </a:lstStyle>
          <a:p>
            <a:fld id="{1DD70114-2F99-4B6A-BD68-56CEC3438471}" type="slidenum">
              <a:rPr lang="en-CA" smtClean="0"/>
              <a:pPr/>
              <a:t>‹#›</a:t>
            </a:fld>
            <a:endParaRPr lang="en-CA"/>
          </a:p>
        </p:txBody>
      </p:sp>
      <p:sp>
        <p:nvSpPr>
          <p:cNvPr id="3" name="Vertical Text Placeholder 2">
            <a:extLst>
              <a:ext uri="{FF2B5EF4-FFF2-40B4-BE49-F238E27FC236}">
                <a16:creationId xmlns:a16="http://schemas.microsoft.com/office/drawing/2014/main" id="{221A26DB-3694-4B3F-A9E7-F1886E2B7603}"/>
              </a:ext>
            </a:extLst>
          </p:cNvPr>
          <p:cNvSpPr>
            <a:spLocks noGrp="1"/>
          </p:cNvSpPr>
          <p:nvPr>
            <p:ph type="body" orient="vert" idx="1"/>
          </p:nvPr>
        </p:nvSpPr>
        <p:spPr>
          <a:xfrm>
            <a:off x="215727" y="787644"/>
            <a:ext cx="11798288" cy="5933829"/>
          </a:xfrm>
          <a:prstGeom prst="rect">
            <a:avLst/>
          </a:prstGeom>
        </p:spPr>
        <p:txBody>
          <a:bodyPr vert="horz" lIns="91440" tIns="45720" rIns="91440" bIns="45720" rtlCol="0">
            <a:normAutofit/>
          </a:bodyPr>
          <a:lstStyle>
            <a:lvl1pPr>
              <a:defRPr lang="en-US"/>
            </a:lvl1pPr>
            <a:lvl2pPr>
              <a:defRPr lang="en-US"/>
            </a:lvl2pPr>
            <a:lvl3pPr>
              <a:defRPr lang="en-US"/>
            </a:lvl3pPr>
            <a:lvl4pPr>
              <a:defRPr lang="en-US"/>
            </a:lvl4pPr>
            <a:lvl5pPr>
              <a:defRPr lang="en-CA"/>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9" name="Title 8">
            <a:extLst>
              <a:ext uri="{FF2B5EF4-FFF2-40B4-BE49-F238E27FC236}">
                <a16:creationId xmlns:a16="http://schemas.microsoft.com/office/drawing/2014/main" id="{54FD6AD4-F207-4AB0-9169-E92527C4B43C}"/>
              </a:ext>
            </a:extLst>
          </p:cNvPr>
          <p:cNvSpPr>
            <a:spLocks noGrp="1"/>
          </p:cNvSpPr>
          <p:nvPr>
            <p:ph type="title"/>
          </p:nvPr>
        </p:nvSpPr>
        <p:spPr>
          <a:xfrm>
            <a:off x="215727" y="136526"/>
            <a:ext cx="11114518" cy="544511"/>
          </a:xfrm>
        </p:spPr>
        <p:txBody>
          <a:bodyPr/>
          <a:lstStyle>
            <a:lvl1pP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691984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layout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D1D9140-E83C-4B09-9040-EDE1DDAA27D2}"/>
              </a:ext>
            </a:extLst>
          </p:cNvPr>
          <p:cNvSpPr/>
          <p:nvPr userDrawn="1"/>
        </p:nvSpPr>
        <p:spPr>
          <a:xfrm>
            <a:off x="47535" y="51737"/>
            <a:ext cx="12096931" cy="67545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Slide Number Placeholder 5">
            <a:extLst>
              <a:ext uri="{FF2B5EF4-FFF2-40B4-BE49-F238E27FC236}">
                <a16:creationId xmlns:a16="http://schemas.microsoft.com/office/drawing/2014/main" id="{F5632190-3F47-4762-A174-2F85B2DE39AA}"/>
              </a:ext>
            </a:extLst>
          </p:cNvPr>
          <p:cNvSpPr>
            <a:spLocks noGrp="1"/>
          </p:cNvSpPr>
          <p:nvPr>
            <p:ph type="sldNum" sz="quarter" idx="12"/>
          </p:nvPr>
        </p:nvSpPr>
        <p:spPr>
          <a:xfrm>
            <a:off x="11150771" y="6579908"/>
            <a:ext cx="1041230" cy="278092"/>
          </a:xfrm>
        </p:spPr>
        <p:txBody>
          <a:bodyPr/>
          <a:lstStyle>
            <a:lvl1pPr>
              <a:defRPr sz="1000">
                <a:solidFill>
                  <a:schemeClr val="bg1">
                    <a:lumMod val="50000"/>
                  </a:schemeClr>
                </a:solidFill>
                <a:latin typeface="Poppins" panose="00000500000000000000" pitchFamily="2" charset="0"/>
                <a:cs typeface="Poppins" panose="00000500000000000000" pitchFamily="2" charset="0"/>
              </a:defRPr>
            </a:lvl1pPr>
          </a:lstStyle>
          <a:p>
            <a:fld id="{1DD70114-2F99-4B6A-BD68-56CEC3438471}" type="slidenum">
              <a:rPr lang="en-CA" smtClean="0"/>
              <a:pPr/>
              <a:t>‹#›</a:t>
            </a:fld>
            <a:endParaRPr lang="en-CA"/>
          </a:p>
        </p:txBody>
      </p:sp>
      <p:sp>
        <p:nvSpPr>
          <p:cNvPr id="3" name="Vertical Text Placeholder 2">
            <a:extLst>
              <a:ext uri="{FF2B5EF4-FFF2-40B4-BE49-F238E27FC236}">
                <a16:creationId xmlns:a16="http://schemas.microsoft.com/office/drawing/2014/main" id="{221A26DB-3694-4B3F-A9E7-F1886E2B7603}"/>
              </a:ext>
            </a:extLst>
          </p:cNvPr>
          <p:cNvSpPr>
            <a:spLocks noGrp="1"/>
          </p:cNvSpPr>
          <p:nvPr>
            <p:ph type="body" orient="vert" idx="1"/>
          </p:nvPr>
        </p:nvSpPr>
        <p:spPr>
          <a:xfrm>
            <a:off x="159559" y="888385"/>
            <a:ext cx="11881063" cy="5691523"/>
          </a:xfrm>
          <a:prstGeom prst="rect">
            <a:avLst/>
          </a:prstGeo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2" name="Title 8">
            <a:extLst>
              <a:ext uri="{FF2B5EF4-FFF2-40B4-BE49-F238E27FC236}">
                <a16:creationId xmlns:a16="http://schemas.microsoft.com/office/drawing/2014/main" id="{E4897D0F-6DB8-F161-3C8A-007167DB7611}"/>
              </a:ext>
            </a:extLst>
          </p:cNvPr>
          <p:cNvSpPr>
            <a:spLocks noGrp="1"/>
          </p:cNvSpPr>
          <p:nvPr>
            <p:ph type="title"/>
          </p:nvPr>
        </p:nvSpPr>
        <p:spPr>
          <a:xfrm>
            <a:off x="159559" y="139046"/>
            <a:ext cx="9492793" cy="662030"/>
          </a:xfrm>
        </p:spPr>
        <p:txBody>
          <a:bodyPr>
            <a:noAutofit/>
          </a:bodyPr>
          <a:lstStyle>
            <a:lvl1pPr>
              <a:defRPr sz="4400">
                <a:solidFill>
                  <a:srgbClr val="40008D"/>
                </a:solidFill>
              </a:defRPr>
            </a:lvl1pPr>
          </a:lstStyle>
          <a:p>
            <a:r>
              <a:rPr lang="en-US"/>
              <a:t>Click to edit Master title style</a:t>
            </a:r>
            <a:endParaRPr lang="en-CA"/>
          </a:p>
        </p:txBody>
      </p:sp>
      <p:pic>
        <p:nvPicPr>
          <p:cNvPr id="4" name="Picture 3">
            <a:extLst>
              <a:ext uri="{FF2B5EF4-FFF2-40B4-BE49-F238E27FC236}">
                <a16:creationId xmlns:a16="http://schemas.microsoft.com/office/drawing/2014/main" id="{343F9E82-D902-BDFE-A17B-EDBA80B2DFA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654" y="6434188"/>
            <a:ext cx="1596636" cy="343500"/>
          </a:xfrm>
          <a:prstGeom prst="rect">
            <a:avLst/>
          </a:prstGeom>
        </p:spPr>
      </p:pic>
    </p:spTree>
    <p:extLst>
      <p:ext uri="{BB962C8B-B14F-4D97-AF65-F5344CB8AC3E}">
        <p14:creationId xmlns:p14="http://schemas.microsoft.com/office/powerpoint/2010/main" val="665088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layout 2">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4D81CC0-D95E-383E-3B6B-BAB57C479C3F}"/>
              </a:ext>
            </a:extLst>
          </p:cNvPr>
          <p:cNvSpPr/>
          <p:nvPr userDrawn="1"/>
        </p:nvSpPr>
        <p:spPr>
          <a:xfrm>
            <a:off x="-1" y="6060402"/>
            <a:ext cx="12192000" cy="8042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a:t> </a:t>
            </a:r>
          </a:p>
        </p:txBody>
      </p:sp>
      <p:sp>
        <p:nvSpPr>
          <p:cNvPr id="2" name="Title 1">
            <a:extLst>
              <a:ext uri="{FF2B5EF4-FFF2-40B4-BE49-F238E27FC236}">
                <a16:creationId xmlns:a16="http://schemas.microsoft.com/office/drawing/2014/main" id="{05128D1D-AAFE-4329-95F2-6112A06678C8}"/>
              </a:ext>
            </a:extLst>
          </p:cNvPr>
          <p:cNvSpPr>
            <a:spLocks noGrp="1"/>
          </p:cNvSpPr>
          <p:nvPr>
            <p:ph type="title"/>
          </p:nvPr>
        </p:nvSpPr>
        <p:spPr>
          <a:xfrm>
            <a:off x="1023080" y="2012047"/>
            <a:ext cx="10145839" cy="1085524"/>
          </a:xfrm>
        </p:spPr>
        <p:txBody>
          <a:bodyPr>
            <a:normAutofit/>
          </a:bodyPr>
          <a:lstStyle>
            <a:lvl1pPr algn="ctr">
              <a:defRPr sz="4400">
                <a:solidFill>
                  <a:schemeClr val="bg1"/>
                </a:solidFill>
              </a:defRPr>
            </a:lvl1pPr>
          </a:lstStyle>
          <a:p>
            <a:r>
              <a:rPr lang="en-US"/>
              <a:t>Click to edit Master title style</a:t>
            </a:r>
            <a:endParaRPr lang="en-CA"/>
          </a:p>
        </p:txBody>
      </p:sp>
      <p:pic>
        <p:nvPicPr>
          <p:cNvPr id="7" name="Picture 6">
            <a:extLst>
              <a:ext uri="{FF2B5EF4-FFF2-40B4-BE49-F238E27FC236}">
                <a16:creationId xmlns:a16="http://schemas.microsoft.com/office/drawing/2014/main" id="{C0AF2979-5827-4ED9-A0C6-DB9B55EC2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175254"/>
            <a:ext cx="2638341" cy="567611"/>
          </a:xfrm>
          <a:prstGeom prst="rect">
            <a:avLst/>
          </a:prstGeom>
        </p:spPr>
      </p:pic>
      <p:sp>
        <p:nvSpPr>
          <p:cNvPr id="4" name="Slide Number Placeholder 2">
            <a:extLst>
              <a:ext uri="{FF2B5EF4-FFF2-40B4-BE49-F238E27FC236}">
                <a16:creationId xmlns:a16="http://schemas.microsoft.com/office/drawing/2014/main" id="{253695DA-2584-66C3-BF07-ABCA7EDD950C}"/>
              </a:ext>
            </a:extLst>
          </p:cNvPr>
          <p:cNvSpPr>
            <a:spLocks noGrp="1"/>
          </p:cNvSpPr>
          <p:nvPr>
            <p:ph type="sldNum" sz="quarter" idx="10"/>
          </p:nvPr>
        </p:nvSpPr>
        <p:spPr>
          <a:xfrm>
            <a:off x="11279825" y="6627731"/>
            <a:ext cx="912175" cy="230269"/>
          </a:xfrm>
        </p:spPr>
        <p:txBody>
          <a:bodyPr/>
          <a:lstStyle>
            <a:lvl1pPr>
              <a:defRPr sz="1000">
                <a:latin typeface="Poppins" panose="00000500000000000000" pitchFamily="2" charset="0"/>
                <a:cs typeface="Poppins" panose="00000500000000000000" pitchFamily="2" charset="0"/>
              </a:defRPr>
            </a:lvl1pPr>
          </a:lstStyle>
          <a:p>
            <a:fld id="{1DD70114-2F99-4B6A-BD68-56CEC3438471}" type="slidenum">
              <a:rPr lang="en-CA" smtClean="0"/>
              <a:pPr/>
              <a:t>‹#›</a:t>
            </a:fld>
            <a:endParaRPr lang="en-CA"/>
          </a:p>
        </p:txBody>
      </p:sp>
      <p:sp>
        <p:nvSpPr>
          <p:cNvPr id="12" name="Rectangle 11">
            <a:extLst>
              <a:ext uri="{FF2B5EF4-FFF2-40B4-BE49-F238E27FC236}">
                <a16:creationId xmlns:a16="http://schemas.microsoft.com/office/drawing/2014/main" id="{7B4F810E-912A-1E97-0DE3-C522170322F6}"/>
              </a:ext>
            </a:extLst>
          </p:cNvPr>
          <p:cNvSpPr/>
          <p:nvPr userDrawn="1"/>
        </p:nvSpPr>
        <p:spPr>
          <a:xfrm>
            <a:off x="0" y="5927218"/>
            <a:ext cx="12192000" cy="9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4172333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deo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28D1D-AAFE-4329-95F2-6112A06678C8}"/>
              </a:ext>
            </a:extLst>
          </p:cNvPr>
          <p:cNvSpPr>
            <a:spLocks noGrp="1"/>
          </p:cNvSpPr>
          <p:nvPr>
            <p:ph type="title"/>
          </p:nvPr>
        </p:nvSpPr>
        <p:spPr>
          <a:xfrm>
            <a:off x="1207961" y="136526"/>
            <a:ext cx="9769422" cy="1005271"/>
          </a:xfrm>
        </p:spPr>
        <p:txBody>
          <a:bodyPr>
            <a:normAutofit/>
          </a:bodyPr>
          <a:lstStyle>
            <a:lvl1pPr>
              <a:defRPr sz="4400">
                <a:solidFill>
                  <a:schemeClr val="bg1"/>
                </a:solidFill>
              </a:defRPr>
            </a:lvl1pPr>
          </a:lstStyle>
          <a:p>
            <a:r>
              <a:rPr lang="en-US"/>
              <a:t>Click to edit Master title style</a:t>
            </a:r>
            <a:endParaRPr lang="en-CA"/>
          </a:p>
        </p:txBody>
      </p:sp>
      <p:sp>
        <p:nvSpPr>
          <p:cNvPr id="4" name="Slide Number Placeholder 2">
            <a:extLst>
              <a:ext uri="{FF2B5EF4-FFF2-40B4-BE49-F238E27FC236}">
                <a16:creationId xmlns:a16="http://schemas.microsoft.com/office/drawing/2014/main" id="{253695DA-2584-66C3-BF07-ABCA7EDD950C}"/>
              </a:ext>
            </a:extLst>
          </p:cNvPr>
          <p:cNvSpPr>
            <a:spLocks noGrp="1"/>
          </p:cNvSpPr>
          <p:nvPr>
            <p:ph type="sldNum" sz="quarter" idx="10"/>
          </p:nvPr>
        </p:nvSpPr>
        <p:spPr>
          <a:xfrm>
            <a:off x="11279825" y="6627731"/>
            <a:ext cx="912175" cy="230269"/>
          </a:xfrm>
        </p:spPr>
        <p:txBody>
          <a:bodyPr/>
          <a:lstStyle>
            <a:lvl1pPr>
              <a:defRPr sz="1000">
                <a:latin typeface="Poppins" panose="00000500000000000000" pitchFamily="2" charset="0"/>
                <a:cs typeface="Poppins" panose="00000500000000000000" pitchFamily="2" charset="0"/>
              </a:defRPr>
            </a:lvl1pPr>
          </a:lstStyle>
          <a:p>
            <a:fld id="{1DD70114-2F99-4B6A-BD68-56CEC3438471}" type="slidenum">
              <a:rPr lang="en-CA" smtClean="0"/>
              <a:pPr/>
              <a:t>‹#›</a:t>
            </a:fld>
            <a:endParaRPr lang="en-CA"/>
          </a:p>
        </p:txBody>
      </p:sp>
      <p:pic>
        <p:nvPicPr>
          <p:cNvPr id="6" name="Graphic 5" descr="Video camera with solid fill">
            <a:extLst>
              <a:ext uri="{FF2B5EF4-FFF2-40B4-BE49-F238E27FC236}">
                <a16:creationId xmlns:a16="http://schemas.microsoft.com/office/drawing/2014/main" id="{165F0D6B-197F-C284-6030-DA29670ABC6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74428"/>
            <a:ext cx="1133317" cy="1133317"/>
          </a:xfrm>
          <a:prstGeom prst="rect">
            <a:avLst/>
          </a:prstGeom>
        </p:spPr>
      </p:pic>
      <p:pic>
        <p:nvPicPr>
          <p:cNvPr id="9" name="Picture 8">
            <a:extLst>
              <a:ext uri="{FF2B5EF4-FFF2-40B4-BE49-F238E27FC236}">
                <a16:creationId xmlns:a16="http://schemas.microsoft.com/office/drawing/2014/main" id="{4761616B-87E7-34AA-DBAC-6437930B271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113215" y="6134444"/>
            <a:ext cx="2991881" cy="643672"/>
          </a:xfrm>
          <a:prstGeom prst="rect">
            <a:avLst/>
          </a:prstGeom>
        </p:spPr>
      </p:pic>
    </p:spTree>
    <p:extLst>
      <p:ext uri="{BB962C8B-B14F-4D97-AF65-F5344CB8AC3E}">
        <p14:creationId xmlns:p14="http://schemas.microsoft.com/office/powerpoint/2010/main" val="21044320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335732C-9117-4F2E-8CE0-3B099584F1E0}"/>
              </a:ext>
            </a:extLst>
          </p:cNvPr>
          <p:cNvSpPr>
            <a:spLocks noGrp="1"/>
          </p:cNvSpPr>
          <p:nvPr>
            <p:ph type="sldNum" sz="quarter" idx="10"/>
          </p:nvPr>
        </p:nvSpPr>
        <p:spPr>
          <a:xfrm>
            <a:off x="11279825" y="6627731"/>
            <a:ext cx="912175" cy="230269"/>
          </a:xfrm>
        </p:spPr>
        <p:txBody>
          <a:bodyPr/>
          <a:lstStyle>
            <a:lvl1pPr>
              <a:defRPr sz="1000">
                <a:latin typeface="Poppins" panose="00000500000000000000" pitchFamily="2" charset="0"/>
                <a:cs typeface="Poppins" panose="00000500000000000000" pitchFamily="2" charset="0"/>
              </a:defRPr>
            </a:lvl1pPr>
          </a:lstStyle>
          <a:p>
            <a:fld id="{1DD70114-2F99-4B6A-BD68-56CEC3438471}" type="slidenum">
              <a:rPr lang="en-CA" smtClean="0"/>
              <a:pPr/>
              <a:t>‹#›</a:t>
            </a:fld>
            <a:endParaRPr lang="en-CA"/>
          </a:p>
        </p:txBody>
      </p:sp>
    </p:spTree>
    <p:extLst>
      <p:ext uri="{BB962C8B-B14F-4D97-AF65-F5344CB8AC3E}">
        <p14:creationId xmlns:p14="http://schemas.microsoft.com/office/powerpoint/2010/main" val="2952144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theme" Target="../theme/theme4.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3ECB816-42D6-BF30-B5A2-D7A9A1AACFF7}"/>
              </a:ext>
            </a:extLst>
          </p:cNvPr>
          <p:cNvSpPr/>
          <p:nvPr userDrawn="1"/>
        </p:nvSpPr>
        <p:spPr>
          <a:xfrm>
            <a:off x="0" y="0"/>
            <a:ext cx="12192000" cy="6858000"/>
          </a:xfrm>
          <a:prstGeom prst="rect">
            <a:avLst/>
          </a:prstGeom>
          <a:gradFill flip="none" rotWithShape="1">
            <a:gsLst>
              <a:gs pos="0">
                <a:srgbClr val="683090"/>
              </a:gs>
              <a:gs pos="50000">
                <a:srgbClr val="8E2A8E"/>
              </a:gs>
              <a:gs pos="100000">
                <a:srgbClr val="BF212D"/>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Slide Number Placeholder 5">
            <a:extLst>
              <a:ext uri="{FF2B5EF4-FFF2-40B4-BE49-F238E27FC236}">
                <a16:creationId xmlns:a16="http://schemas.microsoft.com/office/drawing/2014/main" id="{C709EFAE-B4D5-4B88-8803-2FD24C3EABA1}"/>
              </a:ext>
            </a:extLst>
          </p:cNvPr>
          <p:cNvSpPr>
            <a:spLocks noGrp="1"/>
          </p:cNvSpPr>
          <p:nvPr>
            <p:ph type="sldNum" sz="quarter" idx="4"/>
          </p:nvPr>
        </p:nvSpPr>
        <p:spPr>
          <a:xfrm>
            <a:off x="11785363" y="6492875"/>
            <a:ext cx="406637"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D70114-2F99-4B6A-BD68-56CEC3438471}" type="slidenum">
              <a:rPr lang="en-CA" smtClean="0"/>
              <a:t>‹#›</a:t>
            </a:fld>
            <a:endParaRPr lang="en-CA"/>
          </a:p>
        </p:txBody>
      </p:sp>
      <p:sp>
        <p:nvSpPr>
          <p:cNvPr id="7" name="Title Placeholder 1">
            <a:extLst>
              <a:ext uri="{FF2B5EF4-FFF2-40B4-BE49-F238E27FC236}">
                <a16:creationId xmlns:a16="http://schemas.microsoft.com/office/drawing/2014/main" id="{C7AF8876-7C9B-4C4D-A38A-FC9A61EE61E1}"/>
              </a:ext>
            </a:extLst>
          </p:cNvPr>
          <p:cNvSpPr>
            <a:spLocks noGrp="1"/>
          </p:cNvSpPr>
          <p:nvPr>
            <p:ph type="title"/>
          </p:nvPr>
        </p:nvSpPr>
        <p:spPr>
          <a:xfrm>
            <a:off x="239282" y="136526"/>
            <a:ext cx="11114518" cy="1085524"/>
          </a:xfrm>
          <a:prstGeom prst="rect">
            <a:avLst/>
          </a:prstGeom>
        </p:spPr>
        <p:txBody>
          <a:bodyPr vert="horz" lIns="91440" tIns="45720" rIns="91440" bIns="45720" rtlCol="0" anchor="ctr">
            <a:normAutofit/>
          </a:bodyPr>
          <a:lstStyle/>
          <a:p>
            <a:r>
              <a:rPr lang="en-US" dirty="0"/>
              <a:t>Click to edit Master title style</a:t>
            </a:r>
            <a:endParaRPr lang="en-CA" dirty="0"/>
          </a:p>
        </p:txBody>
      </p:sp>
      <p:sp>
        <p:nvSpPr>
          <p:cNvPr id="8" name="Text Placeholder 2">
            <a:extLst>
              <a:ext uri="{FF2B5EF4-FFF2-40B4-BE49-F238E27FC236}">
                <a16:creationId xmlns:a16="http://schemas.microsoft.com/office/drawing/2014/main" id="{313921E8-119C-4CBA-9BA6-B9EF30BAFAE6}"/>
              </a:ext>
            </a:extLst>
          </p:cNvPr>
          <p:cNvSpPr>
            <a:spLocks noGrp="1"/>
          </p:cNvSpPr>
          <p:nvPr>
            <p:ph type="body" idx="1"/>
          </p:nvPr>
        </p:nvSpPr>
        <p:spPr>
          <a:xfrm>
            <a:off x="239281" y="1337847"/>
            <a:ext cx="11690647" cy="528514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16721720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8" r:id="rId4"/>
    <p:sldLayoutId id="2147483671" r:id="rId5"/>
    <p:sldLayoutId id="2147483672" r:id="rId6"/>
    <p:sldLayoutId id="2147483677" r:id="rId7"/>
    <p:sldLayoutId id="2147483689" r:id="rId8"/>
    <p:sldLayoutId id="2147483678" r:id="rId9"/>
    <p:sldLayoutId id="2147483700" r:id="rId10"/>
    <p:sldLayoutId id="2147483743" r:id="rId11"/>
    <p:sldLayoutId id="2147483744" r:id="rId12"/>
    <p:sldLayoutId id="2147483749" r:id="rId13"/>
    <p:sldLayoutId id="2147483756" r:id="rId14"/>
    <p:sldLayoutId id="2147483758" r:id="rId15"/>
  </p:sldLayoutIdLst>
  <p:txStyles>
    <p:titleStyle>
      <a:lvl1pPr algn="l" defTabSz="914400" rtl="0" eaLnBrk="1" latinLnBrk="0" hangingPunct="1">
        <a:lnSpc>
          <a:spcPct val="90000"/>
        </a:lnSpc>
        <a:spcBef>
          <a:spcPct val="0"/>
        </a:spcBef>
        <a:buNone/>
        <a:defRPr sz="4800" b="0" kern="1200">
          <a:solidFill>
            <a:srgbClr val="40008D"/>
          </a:solidFill>
          <a:latin typeface="Poppins SemiBold" panose="00000700000000000000" pitchFamily="2" charset="0"/>
          <a:ea typeface="+mj-ea"/>
          <a:cs typeface="Poppins SemiBold" panose="00000700000000000000"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D58B86-658D-442D-89AF-A98209697B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5112D523-C065-4414-A6FD-963F41E11CD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FC045120-9F90-47F6-ABDB-61665E9E4AF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Poppins" panose="00000500000000000000" pitchFamily="2" charset="0"/>
                <a:cs typeface="Poppins" panose="00000500000000000000" pitchFamily="2" charset="0"/>
              </a:defRPr>
            </a:lvl1pPr>
          </a:lstStyle>
          <a:p>
            <a:fld id="{341D0A2D-904B-402E-A466-7AA6C79D92B4}" type="datetimeFigureOut">
              <a:rPr lang="en-CA" smtClean="0"/>
              <a:pPr/>
              <a:t>2026-01-23</a:t>
            </a:fld>
            <a:endParaRPr lang="en-CA"/>
          </a:p>
        </p:txBody>
      </p:sp>
      <p:sp>
        <p:nvSpPr>
          <p:cNvPr id="5" name="Footer Placeholder 4">
            <a:extLst>
              <a:ext uri="{FF2B5EF4-FFF2-40B4-BE49-F238E27FC236}">
                <a16:creationId xmlns:a16="http://schemas.microsoft.com/office/drawing/2014/main" id="{F8BAEB88-5BE1-4218-9139-F244CC0948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Poppins" panose="00000500000000000000" pitchFamily="2" charset="0"/>
                <a:cs typeface="Poppins" panose="00000500000000000000" pitchFamily="2" charset="0"/>
              </a:defRPr>
            </a:lvl1pPr>
          </a:lstStyle>
          <a:p>
            <a:endParaRPr lang="en-CA"/>
          </a:p>
        </p:txBody>
      </p:sp>
      <p:sp>
        <p:nvSpPr>
          <p:cNvPr id="6" name="Slide Number Placeholder 5">
            <a:extLst>
              <a:ext uri="{FF2B5EF4-FFF2-40B4-BE49-F238E27FC236}">
                <a16:creationId xmlns:a16="http://schemas.microsoft.com/office/drawing/2014/main" id="{C4E368B9-541D-4AC8-84AF-16BBBE2B334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Poppins" panose="00000500000000000000" pitchFamily="2" charset="0"/>
                <a:cs typeface="Poppins" panose="00000500000000000000" pitchFamily="2" charset="0"/>
              </a:defRPr>
            </a:lvl1pPr>
          </a:lstStyle>
          <a:p>
            <a:fld id="{9E1F451F-77F9-4244-8654-4894B76B2CDC}" type="slidenum">
              <a:rPr lang="en-CA" smtClean="0"/>
              <a:pPr/>
              <a:t>‹#›</a:t>
            </a:fld>
            <a:endParaRPr lang="en-CA"/>
          </a:p>
        </p:txBody>
      </p:sp>
    </p:spTree>
    <p:extLst>
      <p:ext uri="{BB962C8B-B14F-4D97-AF65-F5344CB8AC3E}">
        <p14:creationId xmlns:p14="http://schemas.microsoft.com/office/powerpoint/2010/main" val="410239647"/>
      </p:ext>
    </p:extLst>
  </p:cSld>
  <p:clrMap bg1="lt1" tx1="dk1" bg2="lt2" tx2="dk2" accent1="accent1" accent2="accent2" accent3="accent3" accent4="accent4" accent5="accent5" accent6="accent6" hlink="hlink" folHlink="folHlink"/>
  <p:sldLayoutIdLst>
    <p:sldLayoutId id="2147483760" r:id="rId1"/>
  </p:sldLayoutIdLst>
  <p:txStyles>
    <p:titleStyle>
      <a:lvl1pPr algn="l" defTabSz="914400" rtl="0" eaLnBrk="1" latinLnBrk="0" hangingPunct="1">
        <a:lnSpc>
          <a:spcPct val="90000"/>
        </a:lnSpc>
        <a:spcBef>
          <a:spcPct val="0"/>
        </a:spcBef>
        <a:buNone/>
        <a:defRPr sz="4400" b="1" kern="1200">
          <a:solidFill>
            <a:schemeClr val="tx1"/>
          </a:solidFill>
          <a:latin typeface="Poppins" panose="00000500000000000000" pitchFamily="2" charset="0"/>
          <a:ea typeface="+mj-ea"/>
          <a:cs typeface="Poppins" panose="00000500000000000000" pitchFamily="2" charset="0"/>
        </a:defRPr>
      </a:lvl1pPr>
    </p:titleStyle>
    <p:bodyStyle>
      <a:lvl1pPr marL="228600" indent="-228600" algn="l" defTabSz="914400" rtl="0" eaLnBrk="1" latinLnBrk="0" hangingPunct="1">
        <a:lnSpc>
          <a:spcPct val="100000"/>
        </a:lnSpc>
        <a:spcBef>
          <a:spcPts val="0"/>
        </a:spcBef>
        <a:spcAft>
          <a:spcPts val="600"/>
        </a:spcAft>
        <a:buFont typeface="Arial" panose="020B0604020202020204" pitchFamily="34" charset="0"/>
        <a:buChar char="•"/>
        <a:defRPr sz="2800" kern="1200">
          <a:solidFill>
            <a:schemeClr val="tx1"/>
          </a:solidFill>
          <a:latin typeface="Poppins" panose="00000500000000000000" pitchFamily="2" charset="0"/>
          <a:ea typeface="+mn-ea"/>
          <a:cs typeface="Poppins" panose="00000500000000000000" pitchFamily="2" charset="0"/>
        </a:defRPr>
      </a:lvl1pPr>
      <a:lvl2pPr marL="685800" indent="-228600" algn="l" defTabSz="914400" rtl="0" eaLnBrk="1" latinLnBrk="0" hangingPunct="1">
        <a:lnSpc>
          <a:spcPct val="100000"/>
        </a:lnSpc>
        <a:spcBef>
          <a:spcPts val="0"/>
        </a:spcBef>
        <a:spcAft>
          <a:spcPts val="600"/>
        </a:spcAft>
        <a:buFont typeface="Arial" panose="020B0604020202020204" pitchFamily="34" charset="0"/>
        <a:buChar char="•"/>
        <a:defRPr sz="2400" kern="1200">
          <a:solidFill>
            <a:schemeClr val="tx1"/>
          </a:solidFill>
          <a:latin typeface="Poppins" panose="00000500000000000000" pitchFamily="2" charset="0"/>
          <a:ea typeface="+mn-ea"/>
          <a:cs typeface="Poppins" panose="00000500000000000000" pitchFamily="2" charset="0"/>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Poppins" panose="00000500000000000000" pitchFamily="2" charset="0"/>
          <a:ea typeface="+mn-ea"/>
          <a:cs typeface="Poppins" panose="00000500000000000000" pitchFamily="2" charset="0"/>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Poppins" panose="00000500000000000000" pitchFamily="2" charset="0"/>
          <a:ea typeface="+mn-ea"/>
          <a:cs typeface="Poppins" panose="00000500000000000000" pitchFamily="2" charset="0"/>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Poppins" panose="00000500000000000000" pitchFamily="2" charset="0"/>
          <a:ea typeface="+mn-ea"/>
          <a:cs typeface="Poppins" panose="000005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5E35948-E514-634D-9B86-7F112D6A3BDC}"/>
              </a:ext>
            </a:extLst>
          </p:cNvPr>
          <p:cNvSpPr/>
          <p:nvPr userDrawn="1"/>
        </p:nvSpPr>
        <p:spPr>
          <a:xfrm>
            <a:off x="0" y="0"/>
            <a:ext cx="12192000" cy="6858000"/>
          </a:xfrm>
          <a:prstGeom prst="rect">
            <a:avLst/>
          </a:prstGeom>
          <a:gradFill flip="none" rotWithShape="1">
            <a:gsLst>
              <a:gs pos="0">
                <a:srgbClr val="683090"/>
              </a:gs>
              <a:gs pos="50000">
                <a:srgbClr val="8E2A8E"/>
              </a:gs>
              <a:gs pos="100000">
                <a:srgbClr val="BF212D"/>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40D58B86-658D-442D-89AF-A98209697B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5112D523-C065-4414-A6FD-963F41E11CD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FC045120-9F90-47F6-ABDB-61665E9E4AF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1D0A2D-904B-402E-A466-7AA6C79D92B4}" type="datetimeFigureOut">
              <a:rPr lang="en-CA" smtClean="0"/>
              <a:t>2026-01-23</a:t>
            </a:fld>
            <a:endParaRPr lang="en-CA"/>
          </a:p>
        </p:txBody>
      </p:sp>
      <p:sp>
        <p:nvSpPr>
          <p:cNvPr id="5" name="Footer Placeholder 4">
            <a:extLst>
              <a:ext uri="{FF2B5EF4-FFF2-40B4-BE49-F238E27FC236}">
                <a16:creationId xmlns:a16="http://schemas.microsoft.com/office/drawing/2014/main" id="{F8BAEB88-5BE1-4218-9139-F244CC0948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a:extLst>
              <a:ext uri="{FF2B5EF4-FFF2-40B4-BE49-F238E27FC236}">
                <a16:creationId xmlns:a16="http://schemas.microsoft.com/office/drawing/2014/main" id="{C4E368B9-541D-4AC8-84AF-16BBBE2B334E}"/>
              </a:ext>
            </a:extLst>
          </p:cNvPr>
          <p:cNvSpPr>
            <a:spLocks noGrp="1"/>
          </p:cNvSpPr>
          <p:nvPr>
            <p:ph type="sldNum" sz="quarter" idx="4"/>
          </p:nvPr>
        </p:nvSpPr>
        <p:spPr>
          <a:xfrm>
            <a:off x="9448800" y="6654429"/>
            <a:ext cx="2743200" cy="197198"/>
          </a:xfrm>
          <a:prstGeom prst="rect">
            <a:avLst/>
          </a:prstGeom>
        </p:spPr>
        <p:txBody>
          <a:bodyPr vert="horz" lIns="91440" tIns="45720" rIns="91440" bIns="45720" rtlCol="0" anchor="ctr"/>
          <a:lstStyle>
            <a:lvl1pPr algn="r">
              <a:defRPr sz="1000">
                <a:solidFill>
                  <a:schemeClr val="tx1">
                    <a:tint val="75000"/>
                  </a:schemeClr>
                </a:solidFill>
              </a:defRPr>
            </a:lvl1pPr>
          </a:lstStyle>
          <a:p>
            <a:fld id="{9E1F451F-77F9-4244-8654-4894B76B2CDC}" type="slidenum">
              <a:rPr lang="en-CA" smtClean="0"/>
              <a:pPr/>
              <a:t>‹#›</a:t>
            </a:fld>
            <a:endParaRPr lang="en-CA"/>
          </a:p>
        </p:txBody>
      </p:sp>
    </p:spTree>
    <p:extLst>
      <p:ext uri="{BB962C8B-B14F-4D97-AF65-F5344CB8AC3E}">
        <p14:creationId xmlns:p14="http://schemas.microsoft.com/office/powerpoint/2010/main" val="3446028456"/>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748" r:id="rId11"/>
  </p:sldLayoutIdLst>
  <p:txStyles>
    <p:titleStyle>
      <a:lvl1pPr algn="l" defTabSz="914400" rtl="0" eaLnBrk="1" latinLnBrk="0" hangingPunct="1">
        <a:lnSpc>
          <a:spcPct val="90000"/>
        </a:lnSpc>
        <a:spcBef>
          <a:spcPct val="0"/>
        </a:spcBef>
        <a:buNone/>
        <a:defRPr sz="4400" kern="1200">
          <a:solidFill>
            <a:schemeClr val="tx1"/>
          </a:solidFill>
          <a:latin typeface="Poppins SemiBold" panose="00000700000000000000" pitchFamily="2" charset="0"/>
          <a:ea typeface="+mj-ea"/>
          <a:cs typeface="Poppins SemiBold" panose="00000700000000000000"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FE0BFAD-67CC-8115-FFA9-5A11A21E3285}"/>
              </a:ext>
            </a:extLst>
          </p:cNvPr>
          <p:cNvSpPr/>
          <p:nvPr userDrawn="1"/>
        </p:nvSpPr>
        <p:spPr>
          <a:xfrm>
            <a:off x="0" y="0"/>
            <a:ext cx="12192000" cy="6858000"/>
          </a:xfrm>
          <a:prstGeom prst="rect">
            <a:avLst/>
          </a:prstGeom>
          <a:gradFill flip="none" rotWithShape="1">
            <a:gsLst>
              <a:gs pos="0">
                <a:srgbClr val="683090"/>
              </a:gs>
              <a:gs pos="50000">
                <a:srgbClr val="8E2A8E"/>
              </a:gs>
              <a:gs pos="100000">
                <a:srgbClr val="BF212D"/>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Placeholder 1">
            <a:extLst>
              <a:ext uri="{FF2B5EF4-FFF2-40B4-BE49-F238E27FC236}">
                <a16:creationId xmlns:a16="http://schemas.microsoft.com/office/drawing/2014/main" id="{5355046F-3E87-4699-70CD-B8B0E4D5C8A3}"/>
              </a:ext>
            </a:extLst>
          </p:cNvPr>
          <p:cNvSpPr>
            <a:spLocks noGrp="1"/>
          </p:cNvSpPr>
          <p:nvPr>
            <p:ph type="title"/>
          </p:nvPr>
        </p:nvSpPr>
        <p:spPr>
          <a:xfrm>
            <a:off x="239282" y="136526"/>
            <a:ext cx="11114518" cy="1085524"/>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15" name="Text Placeholder 2">
            <a:extLst>
              <a:ext uri="{FF2B5EF4-FFF2-40B4-BE49-F238E27FC236}">
                <a16:creationId xmlns:a16="http://schemas.microsoft.com/office/drawing/2014/main" id="{B5CBBA71-E6C8-7A80-9C66-08EFE3CEA11B}"/>
              </a:ext>
            </a:extLst>
          </p:cNvPr>
          <p:cNvSpPr>
            <a:spLocks noGrp="1"/>
          </p:cNvSpPr>
          <p:nvPr>
            <p:ph type="body" idx="1"/>
          </p:nvPr>
        </p:nvSpPr>
        <p:spPr>
          <a:xfrm>
            <a:off x="239281" y="1337847"/>
            <a:ext cx="11690647" cy="528514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2038534551"/>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47" r:id="rId4"/>
    <p:sldLayoutId id="2147483706" r:id="rId5"/>
    <p:sldLayoutId id="2147483707" r:id="rId6"/>
    <p:sldLayoutId id="2147483713" r:id="rId7"/>
    <p:sldLayoutId id="2147483714" r:id="rId8"/>
    <p:sldLayoutId id="2147483715" r:id="rId9"/>
    <p:sldLayoutId id="2147483716" r:id="rId10"/>
    <p:sldLayoutId id="2147483717" r:id="rId11"/>
    <p:sldLayoutId id="2147483718" r:id="rId12"/>
    <p:sldLayoutId id="2147483746" r:id="rId13"/>
    <p:sldLayoutId id="2147483752" r:id="rId14"/>
    <p:sldLayoutId id="2147483754" r:id="rId15"/>
    <p:sldLayoutId id="2147483755" r:id="rId16"/>
  </p:sldLayoutIdLst>
  <p:txStyles>
    <p:titleStyle>
      <a:lvl1pPr algn="l" defTabSz="914400" rtl="0" eaLnBrk="1" latinLnBrk="0" hangingPunct="1">
        <a:lnSpc>
          <a:spcPct val="90000"/>
        </a:lnSpc>
        <a:spcBef>
          <a:spcPct val="0"/>
        </a:spcBef>
        <a:buNone/>
        <a:defRPr sz="4800" b="1" i="0" kern="1200">
          <a:solidFill>
            <a:schemeClr val="tx1"/>
          </a:solidFill>
          <a:latin typeface="Poppins SemiBold" pitchFamily="2" charset="77"/>
          <a:ea typeface="+mj-ea"/>
          <a:cs typeface="Poppins SemiBold"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xml"/><Relationship Id="rId1" Type="http://schemas.openxmlformats.org/officeDocument/2006/relationships/slideLayout" Target="../slideLayouts/slideLayout35.xml"/><Relationship Id="rId4" Type="http://schemas.openxmlformats.org/officeDocument/2006/relationships/image" Target="../media/image34.svg"/></Relationships>
</file>

<file path=ppt/slides/_rels/slide1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38.png"/><Relationship Id="rId3" Type="http://schemas.openxmlformats.org/officeDocument/2006/relationships/image" Target="../media/image46.png"/><Relationship Id="rId7" Type="http://schemas.openxmlformats.org/officeDocument/2006/relationships/image" Target="../media/image50.png"/><Relationship Id="rId12" Type="http://schemas.openxmlformats.org/officeDocument/2006/relationships/image" Target="../media/image55.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49.png"/><Relationship Id="rId11" Type="http://schemas.openxmlformats.org/officeDocument/2006/relationships/image" Target="../media/image54.png"/><Relationship Id="rId5" Type="http://schemas.openxmlformats.org/officeDocument/2006/relationships/image" Target="../media/image48.png"/><Relationship Id="rId10" Type="http://schemas.openxmlformats.org/officeDocument/2006/relationships/image" Target="../media/image53.png"/><Relationship Id="rId4" Type="http://schemas.openxmlformats.org/officeDocument/2006/relationships/image" Target="../media/image47.png"/><Relationship Id="rId9" Type="http://schemas.openxmlformats.org/officeDocument/2006/relationships/image" Target="../media/image52.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34.xml"/></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32.xml"/><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7.xml"/><Relationship Id="rId1" Type="http://schemas.openxmlformats.org/officeDocument/2006/relationships/slideLayout" Target="../slideLayouts/slideLayout32.xml"/><Relationship Id="rId5" Type="http://schemas.openxmlformats.org/officeDocument/2006/relationships/image" Target="../media/image58.png"/><Relationship Id="rId4" Type="http://schemas.openxmlformats.org/officeDocument/2006/relationships/image" Target="../media/image57.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8.xml"/><Relationship Id="rId1" Type="http://schemas.openxmlformats.org/officeDocument/2006/relationships/video" Target="https://www.youtube.com/embed/TzLYTEsuB-U?feature=oembed" TargetMode="External"/><Relationship Id="rId4" Type="http://schemas.openxmlformats.org/officeDocument/2006/relationships/image" Target="../media/image59.jpeg"/></Relationships>
</file>

<file path=ppt/slides/_rels/slide2.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notesSlide" Target="../notesSlides/notesSlide19.xml"/><Relationship Id="rId1" Type="http://schemas.openxmlformats.org/officeDocument/2006/relationships/slideLayout" Target="../slideLayouts/slideLayout34.xml"/><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0.xml"/><Relationship Id="rId1" Type="http://schemas.openxmlformats.org/officeDocument/2006/relationships/slideLayout" Target="../slideLayouts/slideLayout29.xml"/><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1.xml"/><Relationship Id="rId1" Type="http://schemas.openxmlformats.org/officeDocument/2006/relationships/slideLayout" Target="../slideLayouts/slideLayout32.xml"/><Relationship Id="rId4" Type="http://schemas.openxmlformats.org/officeDocument/2006/relationships/image" Target="../media/image63.svg"/></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3.xml"/><Relationship Id="rId1" Type="http://schemas.openxmlformats.org/officeDocument/2006/relationships/slideLayout" Target="../slideLayouts/slideLayout32.xml"/></Relationships>
</file>

<file path=ppt/slides/_rels/slide25.xml.rels><?xml version="1.0" encoding="UTF-8" standalone="yes"?>
<Relationships xmlns="http://schemas.openxmlformats.org/package/2006/relationships"><Relationship Id="rId3" Type="http://schemas.openxmlformats.org/officeDocument/2006/relationships/hyperlink" Target="https://smho-smso.ca/online-resources/hearnowon-2021-student-voices-on-mental-health-final-report/" TargetMode="External"/><Relationship Id="rId2" Type="http://schemas.openxmlformats.org/officeDocument/2006/relationships/notesSlide" Target="../notesSlides/notesSlide24.xml"/><Relationship Id="rId1" Type="http://schemas.openxmlformats.org/officeDocument/2006/relationships/slideLayout" Target="../slideLayouts/slideLayout31.xml"/><Relationship Id="rId4" Type="http://schemas.openxmlformats.org/officeDocument/2006/relationships/image" Target="../media/image64.png"/></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5.xml"/><Relationship Id="rId1" Type="http://schemas.openxmlformats.org/officeDocument/2006/relationships/slideLayout" Target="../slideLayouts/slideLayout34.xml"/><Relationship Id="rId4" Type="http://schemas.openxmlformats.org/officeDocument/2006/relationships/image" Target="../media/image35.png"/></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2.xml"/><Relationship Id="rId1" Type="http://schemas.openxmlformats.org/officeDocument/2006/relationships/slideLayout" Target="../slideLayouts/slideLayout35.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 Id="rId9" Type="http://schemas.openxmlformats.org/officeDocument/2006/relationships/image" Target="../media/image34.svg"/></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smho-smso.ca/online-resources/student-engagement-toolkit/#resources" TargetMode="External"/><Relationship Id="rId2" Type="http://schemas.openxmlformats.org/officeDocument/2006/relationships/notesSlide" Target="../notesSlides/notesSlide31.xml"/><Relationship Id="rId1" Type="http://schemas.openxmlformats.org/officeDocument/2006/relationships/slideLayout" Target="../slideLayouts/slideLayout11.xml"/><Relationship Id="rId5" Type="http://schemas.openxmlformats.org/officeDocument/2006/relationships/image" Target="../media/image36.png"/><Relationship Id="rId4" Type="http://schemas.openxmlformats.org/officeDocument/2006/relationships/image" Target="../media/image65.png"/></Relationships>
</file>

<file path=ppt/slides/_rels/slide33.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74.png"/><Relationship Id="rId3" Type="http://schemas.openxmlformats.org/officeDocument/2006/relationships/hyperlink" Target="https://smho-smso.ca/wayfinder/" TargetMode="External"/><Relationship Id="rId7" Type="http://schemas.openxmlformats.org/officeDocument/2006/relationships/image" Target="../media/image69.png"/><Relationship Id="rId12" Type="http://schemas.openxmlformats.org/officeDocument/2006/relationships/image" Target="../media/image38.png"/><Relationship Id="rId2" Type="http://schemas.openxmlformats.org/officeDocument/2006/relationships/notesSlide" Target="../notesSlides/notesSlide34.xml"/><Relationship Id="rId1" Type="http://schemas.openxmlformats.org/officeDocument/2006/relationships/slideLayout" Target="../slideLayouts/slideLayout3.xml"/><Relationship Id="rId6" Type="http://schemas.openxmlformats.org/officeDocument/2006/relationships/image" Target="../media/image68.png"/><Relationship Id="rId11" Type="http://schemas.openxmlformats.org/officeDocument/2006/relationships/image" Target="../media/image73.png"/><Relationship Id="rId5" Type="http://schemas.openxmlformats.org/officeDocument/2006/relationships/hyperlink" Target="https://smho-smso.ca/online-resources/peer-support-reference-tool-for-students/" TargetMode="External"/><Relationship Id="rId10" Type="http://schemas.openxmlformats.org/officeDocument/2006/relationships/image" Target="../media/image72.png"/><Relationship Id="rId4" Type="http://schemas.openxmlformats.org/officeDocument/2006/relationships/hyperlink" Target="https://smho-smso.ca/online-resources/tools-for-student-groups-developing-accountable-and-healthy-group-agreements/" TargetMode="External"/><Relationship Id="rId9" Type="http://schemas.openxmlformats.org/officeDocument/2006/relationships/image" Target="../media/image71.png"/></Relationships>
</file>

<file path=ppt/slides/_rels/slide36.xml.rels><?xml version="1.0" encoding="UTF-8" standalone="yes"?>
<Relationships xmlns="http://schemas.openxmlformats.org/package/2006/relationships"><Relationship Id="rId3" Type="http://schemas.openxmlformats.org/officeDocument/2006/relationships/hyperlink" Target="https://smho-smso.ca/online-resources/student-engagement-toolkit/#resources" TargetMode="External"/><Relationship Id="rId2" Type="http://schemas.openxmlformats.org/officeDocument/2006/relationships/notesSlide" Target="../notesSlides/notesSlide35.xml"/><Relationship Id="rId1" Type="http://schemas.openxmlformats.org/officeDocument/2006/relationships/slideLayout" Target="../slideLayouts/slideLayout34.xml"/><Relationship Id="rId5" Type="http://schemas.openxmlformats.org/officeDocument/2006/relationships/image" Target="../media/image36.png"/><Relationship Id="rId4" Type="http://schemas.openxmlformats.org/officeDocument/2006/relationships/image" Target="../media/image75.png"/></Relationships>
</file>

<file path=ppt/slides/_rels/slide3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8" Type="http://schemas.openxmlformats.org/officeDocument/2006/relationships/image" Target="../media/image80.jpeg"/><Relationship Id="rId13" Type="http://schemas.openxmlformats.org/officeDocument/2006/relationships/image" Target="../media/image83.png"/><Relationship Id="rId3" Type="http://schemas.openxmlformats.org/officeDocument/2006/relationships/image" Target="../media/image77.png"/><Relationship Id="rId7" Type="http://schemas.openxmlformats.org/officeDocument/2006/relationships/hyperlink" Target="https://smho-smso.ca/online-resources/tip-sheet-how-to-foster-and-maintain-supportive-spaces-for-black-youth/" TargetMode="External"/><Relationship Id="rId12" Type="http://schemas.openxmlformats.org/officeDocument/2006/relationships/image" Target="../media/image82.png"/><Relationship Id="rId2" Type="http://schemas.openxmlformats.org/officeDocument/2006/relationships/notesSlide" Target="../notesSlides/notesSlide38.xml"/><Relationship Id="rId1" Type="http://schemas.openxmlformats.org/officeDocument/2006/relationships/slideLayout" Target="../slideLayouts/slideLayout3.xml"/><Relationship Id="rId6" Type="http://schemas.openxmlformats.org/officeDocument/2006/relationships/image" Target="../media/image79.png"/><Relationship Id="rId11" Type="http://schemas.openxmlformats.org/officeDocument/2006/relationships/image" Target="../media/image38.png"/><Relationship Id="rId5" Type="http://schemas.openxmlformats.org/officeDocument/2006/relationships/image" Target="../media/image78.png"/><Relationship Id="rId10" Type="http://schemas.openxmlformats.org/officeDocument/2006/relationships/hyperlink" Target="https://smho-smso.ca/online-resources/circle-of-support-and-system-pathways-flowchart-planner-and-desk-reference/" TargetMode="External"/><Relationship Id="rId4" Type="http://schemas.openxmlformats.org/officeDocument/2006/relationships/hyperlink" Target="https://smho-smso.ca/online-resources/cultural-humility-self-reflection-tool-for-school-staff/" TargetMode="External"/><Relationship Id="rId9" Type="http://schemas.openxmlformats.org/officeDocument/2006/relationships/image" Target="../media/image81.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0.xml"/><Relationship Id="rId1" Type="http://schemas.openxmlformats.org/officeDocument/2006/relationships/slideLayout" Target="../slideLayouts/slideLayout34.xml"/><Relationship Id="rId4" Type="http://schemas.openxmlformats.org/officeDocument/2006/relationships/image" Target="../media/image36.png"/></Relationships>
</file>

<file path=ppt/slides/_rels/slide4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1.xml"/><Relationship Id="rId1" Type="http://schemas.openxmlformats.org/officeDocument/2006/relationships/slideLayout" Target="../slideLayouts/slideLayout29.xml"/></Relationships>
</file>

<file path=ppt/slides/_rels/slide4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8" Type="http://schemas.openxmlformats.org/officeDocument/2006/relationships/hyperlink" Target="https://smho-smso.ca/online-resources/dissemination-guide-newcomer-student-mental-health-resources/" TargetMode="External"/><Relationship Id="rId3" Type="http://schemas.openxmlformats.org/officeDocument/2006/relationships/image" Target="../media/image86.png"/><Relationship Id="rId7" Type="http://schemas.openxmlformats.org/officeDocument/2006/relationships/image" Target="../media/image89.png"/><Relationship Id="rId2" Type="http://schemas.openxmlformats.org/officeDocument/2006/relationships/notesSlide" Target="../notesSlides/notesSlide45.xml"/><Relationship Id="rId1" Type="http://schemas.openxmlformats.org/officeDocument/2006/relationships/slideLayout" Target="../slideLayouts/slideLayout3.xml"/><Relationship Id="rId6" Type="http://schemas.openxmlformats.org/officeDocument/2006/relationships/image" Target="../media/image88.png"/><Relationship Id="rId11" Type="http://schemas.openxmlformats.org/officeDocument/2006/relationships/image" Target="../media/image91.png"/><Relationship Id="rId5" Type="http://schemas.openxmlformats.org/officeDocument/2006/relationships/image" Target="../media/image87.png"/><Relationship Id="rId10" Type="http://schemas.openxmlformats.org/officeDocument/2006/relationships/image" Target="../media/image90.png"/><Relationship Id="rId4" Type="http://schemas.openxmlformats.org/officeDocument/2006/relationships/hyperlink" Target="https://smho-smso.ca/online-resources/life-promotion-toolkit-and-supporting-resources" TargetMode="External"/><Relationship Id="rId9" Type="http://schemas.openxmlformats.org/officeDocument/2006/relationships/image" Target="../media/image38.png"/></Relationships>
</file>

<file path=ppt/slides/_rels/slide47.xml.rels><?xml version="1.0" encoding="UTF-8" standalone="yes"?>
<Relationships xmlns="http://schemas.openxmlformats.org/package/2006/relationships"><Relationship Id="rId3" Type="http://schemas.openxmlformats.org/officeDocument/2006/relationships/image" Target="../media/image92.jp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image" Target="../media/image41.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954EC-2EFD-9A73-DD32-C0396B9BA0FD}"/>
            </a:ext>
          </a:extLst>
        </p:cNvPr>
        <p:cNvGrpSpPr/>
        <p:nvPr/>
      </p:nvGrpSpPr>
      <p:grpSpPr>
        <a:xfrm>
          <a:off x="0" y="0"/>
          <a:ext cx="0" cy="0"/>
          <a:chOff x="0" y="0"/>
          <a:chExt cx="0" cy="0"/>
        </a:xfrm>
      </p:grpSpPr>
      <p:sp>
        <p:nvSpPr>
          <p:cNvPr id="6" name="Vertical Text Placeholder 7">
            <a:extLst>
              <a:ext uri="{FF2B5EF4-FFF2-40B4-BE49-F238E27FC236}">
                <a16:creationId xmlns:a16="http://schemas.microsoft.com/office/drawing/2014/main" id="{875EDE87-810E-F31B-1A00-3BE34787473B}"/>
              </a:ext>
            </a:extLst>
          </p:cNvPr>
          <p:cNvSpPr>
            <a:spLocks noGrp="1"/>
          </p:cNvSpPr>
          <p:nvPr>
            <p:ph type="body" orient="vert" idx="4294967295"/>
          </p:nvPr>
        </p:nvSpPr>
        <p:spPr>
          <a:xfrm>
            <a:off x="330200" y="1450975"/>
            <a:ext cx="11861800" cy="5045075"/>
          </a:xfrm>
        </p:spPr>
        <p:txBody>
          <a:bodyPr vert="horz" lIns="91440" tIns="45720" rIns="91440" bIns="45720" rtlCol="0" anchor="t">
            <a:normAutofit/>
          </a:bodyPr>
          <a:lstStyle/>
          <a:p>
            <a:pPr>
              <a:lnSpc>
                <a:spcPct val="110000"/>
              </a:lnSpc>
            </a:pPr>
            <a:r>
              <a:rPr lang="en-US" dirty="0">
                <a:latin typeface="Arial"/>
                <a:cs typeface="Arial"/>
              </a:rPr>
              <a:t>This slide deck is designed to provide an overview of the Student Engagement Toolkit and information to enhance meaningful student engagement initiatives. </a:t>
            </a:r>
          </a:p>
          <a:p>
            <a:pPr lvl="1">
              <a:lnSpc>
                <a:spcPct val="110000"/>
              </a:lnSpc>
            </a:pPr>
            <a:r>
              <a:rPr lang="en-CA" dirty="0"/>
              <a:t>Two slide decks are available: a shorter version that offers a brief introduction and encourages the audience to explore the toolkit further on their own, and a longer version that provides a comprehensive overview.</a:t>
            </a:r>
          </a:p>
          <a:p>
            <a:pPr lvl="1">
              <a:lnSpc>
                <a:spcPct val="110000"/>
              </a:lnSpc>
            </a:pPr>
            <a:r>
              <a:rPr lang="en-US" dirty="0">
                <a:latin typeface="Arial"/>
                <a:cs typeface="Arial"/>
              </a:rPr>
              <a:t>The slide decks are not intended to replace the toolkit.</a:t>
            </a:r>
          </a:p>
          <a:p>
            <a:pPr>
              <a:lnSpc>
                <a:spcPct val="110000"/>
              </a:lnSpc>
            </a:pPr>
            <a:r>
              <a:rPr lang="en-US" dirty="0">
                <a:latin typeface="Arial"/>
                <a:cs typeface="Arial"/>
              </a:rPr>
              <a:t>Adjust the slides to meet your needs. </a:t>
            </a:r>
          </a:p>
          <a:p>
            <a:pPr>
              <a:lnSpc>
                <a:spcPct val="110000"/>
              </a:lnSpc>
            </a:pPr>
            <a:r>
              <a:rPr lang="en-US" dirty="0">
                <a:latin typeface="Arial"/>
                <a:cs typeface="Arial"/>
              </a:rPr>
              <a:t>Consider supplementing the materials with additional activities or information specific to your region and board.</a:t>
            </a:r>
          </a:p>
          <a:p>
            <a:pPr marL="0" indent="0">
              <a:buNone/>
            </a:pPr>
            <a:endParaRPr lang="en-US" sz="3200" dirty="0">
              <a:latin typeface="Arial"/>
              <a:cs typeface="Arial"/>
            </a:endParaRPr>
          </a:p>
        </p:txBody>
      </p:sp>
      <p:sp>
        <p:nvSpPr>
          <p:cNvPr id="3" name="Title 1">
            <a:extLst>
              <a:ext uri="{FF2B5EF4-FFF2-40B4-BE49-F238E27FC236}">
                <a16:creationId xmlns:a16="http://schemas.microsoft.com/office/drawing/2014/main" id="{7E5ADC07-771B-ADD2-7670-412AFABC3486}"/>
              </a:ext>
            </a:extLst>
          </p:cNvPr>
          <p:cNvSpPr txBox="1">
            <a:spLocks noGrp="1"/>
          </p:cNvSpPr>
          <p:nvPr>
            <p:ph type="title" idx="4294967295"/>
          </p:nvPr>
        </p:nvSpPr>
        <p:spPr>
          <a:xfrm>
            <a:off x="1244600" y="212725"/>
            <a:ext cx="10039569"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800" b="1" i="0" kern="1200">
                <a:solidFill>
                  <a:schemeClr val="tx1"/>
                </a:solidFill>
                <a:latin typeface="Poppins SemiBold" pitchFamily="2" charset="77"/>
                <a:ea typeface="+mj-ea"/>
                <a:cs typeface="Poppins SemiBold" pitchFamily="2" charset="77"/>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CA" sz="4800" b="1" i="0" u="none" strike="noStrike" kern="1200" cap="none" spc="0" normalizeH="0" baseline="0" noProof="0" dirty="0">
                <a:ln>
                  <a:noFill/>
                </a:ln>
                <a:solidFill>
                  <a:schemeClr val="tx1"/>
                </a:solidFill>
                <a:effectLst/>
                <a:uLnTx/>
                <a:uFillTx/>
                <a:latin typeface="Poppins SemiBold"/>
                <a:ea typeface="+mj-ea"/>
                <a:cs typeface="Poppins SemiBold"/>
              </a:rPr>
              <a:t>Notes for facilitation</a:t>
            </a:r>
            <a:endParaRPr kumimoji="0" lang="en-US" sz="4800" b="1" i="0" u="none" strike="noStrike" kern="1200" cap="none" spc="0" normalizeH="0" baseline="0" noProof="0" dirty="0">
              <a:ln>
                <a:noFill/>
              </a:ln>
              <a:solidFill>
                <a:schemeClr val="tx1"/>
              </a:solidFill>
              <a:effectLst/>
              <a:uLnTx/>
              <a:uFillTx/>
              <a:latin typeface="Poppins SemiBold"/>
              <a:ea typeface="+mj-ea"/>
              <a:cs typeface="Poppins SemiBold"/>
            </a:endParaRPr>
          </a:p>
        </p:txBody>
      </p:sp>
      <p:pic>
        <p:nvPicPr>
          <p:cNvPr id="4" name="Graphic 3">
            <a:extLst>
              <a:ext uri="{FF2B5EF4-FFF2-40B4-BE49-F238E27FC236}">
                <a16:creationId xmlns:a16="http://schemas.microsoft.com/office/drawing/2014/main" id="{70022922-94E3-8F7D-5BFA-46B8F3D5C6D2}"/>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0200" y="549706"/>
            <a:ext cx="648587" cy="648587"/>
          </a:xfrm>
          <a:prstGeom prst="rect">
            <a:avLst/>
          </a:prstGeom>
        </p:spPr>
      </p:pic>
    </p:spTree>
    <p:extLst>
      <p:ext uri="{BB962C8B-B14F-4D97-AF65-F5344CB8AC3E}">
        <p14:creationId xmlns:p14="http://schemas.microsoft.com/office/powerpoint/2010/main" val="3772184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0407D4-045B-315E-1B5D-54F86CB9825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4266150-06CE-7156-AD2A-AECF47197F2D}"/>
              </a:ext>
            </a:extLst>
          </p:cNvPr>
          <p:cNvSpPr>
            <a:spLocks noGrp="1"/>
          </p:cNvSpPr>
          <p:nvPr>
            <p:ph type="body" orient="vert" idx="1"/>
          </p:nvPr>
        </p:nvSpPr>
        <p:spPr>
          <a:xfrm>
            <a:off x="215728" y="1844675"/>
            <a:ext cx="8162728" cy="4869824"/>
          </a:xfrm>
        </p:spPr>
        <p:txBody>
          <a:bodyPr>
            <a:noAutofit/>
          </a:bodyPr>
          <a:lstStyle/>
          <a:p>
            <a:pPr>
              <a:lnSpc>
                <a:spcPct val="110000"/>
              </a:lnSpc>
              <a:spcBef>
                <a:spcPts val="0"/>
              </a:spcBef>
              <a:spcAft>
                <a:spcPts val="600"/>
              </a:spcAft>
            </a:pPr>
            <a:r>
              <a:rPr lang="en-US" sz="2400" b="1" dirty="0"/>
              <a:t>Student as leaders </a:t>
            </a:r>
            <a:r>
              <a:rPr lang="en-US" sz="2400" dirty="0"/>
              <a:t>–s</a:t>
            </a:r>
            <a:r>
              <a:rPr lang="en-CA" sz="2400" dirty="0" err="1">
                <a:cs typeface="Roboto Medium" panose="02000000000000000000" pitchFamily="2" charset="0"/>
              </a:rPr>
              <a:t>tudents</a:t>
            </a:r>
            <a:r>
              <a:rPr lang="en-CA" sz="2400" dirty="0">
                <a:cs typeface="Roboto Medium" panose="02000000000000000000" pitchFamily="2" charset="0"/>
              </a:rPr>
              <a:t> are responsible for all phases of a project or program </a:t>
            </a:r>
          </a:p>
          <a:p>
            <a:pPr>
              <a:lnSpc>
                <a:spcPct val="110000"/>
              </a:lnSpc>
              <a:spcBef>
                <a:spcPts val="0"/>
              </a:spcBef>
              <a:spcAft>
                <a:spcPts val="600"/>
              </a:spcAft>
            </a:pPr>
            <a:r>
              <a:rPr lang="en-CA" sz="2400" b="1" dirty="0">
                <a:cs typeface="Roboto Black" panose="02000000000000000000" pitchFamily="2" charset="0"/>
              </a:rPr>
              <a:t>Students as partners</a:t>
            </a:r>
            <a:r>
              <a:rPr lang="en-US" sz="2400" b="1" dirty="0"/>
              <a:t> </a:t>
            </a:r>
            <a:r>
              <a:rPr lang="en-US" sz="2400" dirty="0"/>
              <a:t>– </a:t>
            </a:r>
            <a:r>
              <a:rPr lang="en-CA" sz="2400" dirty="0"/>
              <a:t>students are engaged in an active partnership and open dialogue throughout all stages</a:t>
            </a:r>
            <a:endParaRPr lang="en-US" sz="2400" b="1" dirty="0"/>
          </a:p>
          <a:p>
            <a:pPr>
              <a:lnSpc>
                <a:spcPct val="110000"/>
              </a:lnSpc>
              <a:spcBef>
                <a:spcPts val="0"/>
              </a:spcBef>
              <a:spcAft>
                <a:spcPts val="600"/>
              </a:spcAft>
            </a:pPr>
            <a:r>
              <a:rPr lang="en-US" sz="2400" b="1" dirty="0"/>
              <a:t>Students as contributors </a:t>
            </a:r>
            <a:r>
              <a:rPr lang="en-US" sz="2400" dirty="0"/>
              <a:t>– s</a:t>
            </a:r>
            <a:r>
              <a:rPr lang="en-CA" sz="2400" dirty="0" err="1"/>
              <a:t>tudents</a:t>
            </a:r>
            <a:r>
              <a:rPr lang="en-CA" sz="2400" dirty="0"/>
              <a:t> are invited to offer their ideas and perspectives at key points in the project</a:t>
            </a:r>
            <a:endParaRPr lang="en-CA" sz="2400" b="1" dirty="0"/>
          </a:p>
          <a:p>
            <a:pPr>
              <a:lnSpc>
                <a:spcPct val="110000"/>
              </a:lnSpc>
              <a:spcBef>
                <a:spcPts val="0"/>
              </a:spcBef>
              <a:spcAft>
                <a:spcPts val="600"/>
              </a:spcAft>
            </a:pPr>
            <a:r>
              <a:rPr lang="en-US" sz="2400" b="1" dirty="0"/>
              <a:t>Students as consultants </a:t>
            </a:r>
            <a:r>
              <a:rPr lang="en-US" sz="2400" dirty="0"/>
              <a:t>– </a:t>
            </a:r>
            <a:r>
              <a:rPr lang="en-CA" sz="2400" dirty="0">
                <a:cs typeface="Roboto Medium" panose="02000000000000000000" pitchFamily="2" charset="0"/>
              </a:rPr>
              <a:t>students are consulted for their ideas and perspectives in a specific or limited way. </a:t>
            </a:r>
            <a:endParaRPr lang="en-US" sz="2400" dirty="0"/>
          </a:p>
          <a:p>
            <a:pPr>
              <a:lnSpc>
                <a:spcPct val="110000"/>
              </a:lnSpc>
              <a:spcBef>
                <a:spcPts val="0"/>
              </a:spcBef>
              <a:spcAft>
                <a:spcPts val="600"/>
              </a:spcAft>
            </a:pPr>
            <a:endParaRPr lang="en-US" sz="2400" dirty="0"/>
          </a:p>
        </p:txBody>
      </p:sp>
      <p:sp>
        <p:nvSpPr>
          <p:cNvPr id="2" name="Title 1">
            <a:extLst>
              <a:ext uri="{FF2B5EF4-FFF2-40B4-BE49-F238E27FC236}">
                <a16:creationId xmlns:a16="http://schemas.microsoft.com/office/drawing/2014/main" id="{13470ED6-6BA8-31DF-4120-43298AACA925}"/>
              </a:ext>
            </a:extLst>
          </p:cNvPr>
          <p:cNvSpPr>
            <a:spLocks noGrp="1"/>
          </p:cNvSpPr>
          <p:nvPr>
            <p:ph type="title"/>
          </p:nvPr>
        </p:nvSpPr>
        <p:spPr/>
        <p:txBody>
          <a:bodyPr/>
          <a:lstStyle/>
          <a:p>
            <a:r>
              <a:rPr lang="en-US" sz="3600" dirty="0"/>
              <a:t>Degrees of student engagement</a:t>
            </a:r>
          </a:p>
        </p:txBody>
      </p:sp>
      <p:pic>
        <p:nvPicPr>
          <p:cNvPr id="4" name="Picture 3" descr="Diagram of student engagement. Every student is at the centre of the diagram. The first rung surrounding every student reads &quot;identity-affirming approaches.&quot; The second rung reads &quot;Flexible,&quot; &quot;Evolving,&quot; &quot;Strength-based,&quot; and &quot;Informed.&quot; The third rung reads &quot;Student leaders,&quot; &quot;Student partners,&quot; &quot;Student consultants,&quot; and &quot;Student contributors.&quot;">
            <a:extLst>
              <a:ext uri="{FF2B5EF4-FFF2-40B4-BE49-F238E27FC236}">
                <a16:creationId xmlns:a16="http://schemas.microsoft.com/office/drawing/2014/main" id="{3C06CBB6-96C6-6172-251C-855AFF037F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01819" y="2360428"/>
            <a:ext cx="3622652" cy="3622652"/>
          </a:xfrm>
          <a:prstGeom prst="rect">
            <a:avLst/>
          </a:prstGeom>
        </p:spPr>
      </p:pic>
    </p:spTree>
    <p:extLst>
      <p:ext uri="{BB962C8B-B14F-4D97-AF65-F5344CB8AC3E}">
        <p14:creationId xmlns:p14="http://schemas.microsoft.com/office/powerpoint/2010/main" val="1726880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0D77F-2CB3-7BBF-ED3A-E633FD60AB75}"/>
            </a:ext>
          </a:extLst>
        </p:cNvPr>
        <p:cNvGrpSpPr/>
        <p:nvPr/>
      </p:nvGrpSpPr>
      <p:grpSpPr>
        <a:xfrm>
          <a:off x="0" y="0"/>
          <a:ext cx="0" cy="0"/>
          <a:chOff x="0" y="0"/>
          <a:chExt cx="0" cy="0"/>
        </a:xfrm>
      </p:grpSpPr>
      <p:sp>
        <p:nvSpPr>
          <p:cNvPr id="2" name="Vertical Text Placeholder 1">
            <a:extLst>
              <a:ext uri="{FF2B5EF4-FFF2-40B4-BE49-F238E27FC236}">
                <a16:creationId xmlns:a16="http://schemas.microsoft.com/office/drawing/2014/main" id="{AE2E9FF8-4FDB-61D8-9DB0-1DAD63940E05}"/>
              </a:ext>
            </a:extLst>
          </p:cNvPr>
          <p:cNvSpPr>
            <a:spLocks noGrp="1"/>
          </p:cNvSpPr>
          <p:nvPr>
            <p:ph type="body" sz="quarter" idx="12"/>
          </p:nvPr>
        </p:nvSpPr>
        <p:spPr>
          <a:xfrm>
            <a:off x="4279769" y="381502"/>
            <a:ext cx="7683630" cy="6302102"/>
          </a:xfrm>
        </p:spPr>
        <p:txBody>
          <a:bodyPr anchor="t">
            <a:normAutofit/>
          </a:bodyPr>
          <a:lstStyle/>
          <a:p>
            <a:pPr fontAlgn="base">
              <a:lnSpc>
                <a:spcPct val="110000"/>
              </a:lnSpc>
            </a:pPr>
            <a:r>
              <a:rPr lang="en-CA" dirty="0"/>
              <a:t>Think of a recent student engagement initiative in your community</a:t>
            </a:r>
            <a:r>
              <a:rPr lang="en-US" dirty="0"/>
              <a:t>​</a:t>
            </a:r>
          </a:p>
          <a:p>
            <a:pPr marL="457200" indent="-457200" fontAlgn="base">
              <a:lnSpc>
                <a:spcPct val="110000"/>
              </a:lnSpc>
              <a:buFont typeface="Arial" panose="020B0604020202020204" pitchFamily="34" charset="0"/>
              <a:buChar char="•"/>
            </a:pPr>
            <a:r>
              <a:rPr lang="en-CA" dirty="0"/>
              <a:t>How were the foundations of student engagement demonstrated? </a:t>
            </a:r>
            <a:r>
              <a:rPr lang="en-US" dirty="0"/>
              <a:t>​</a:t>
            </a:r>
          </a:p>
          <a:p>
            <a:pPr marL="457200" indent="-457200" fontAlgn="base">
              <a:lnSpc>
                <a:spcPct val="110000"/>
              </a:lnSpc>
              <a:buFont typeface="Arial" panose="020B0604020202020204" pitchFamily="34" charset="0"/>
              <a:buChar char="•"/>
            </a:pPr>
            <a:r>
              <a:rPr lang="en-CA" dirty="0"/>
              <a:t>What degree(s) did the initiative fall within?</a:t>
            </a:r>
            <a:r>
              <a:rPr lang="en-US" dirty="0"/>
              <a:t>​</a:t>
            </a:r>
          </a:p>
          <a:p>
            <a:pPr fontAlgn="base">
              <a:lnSpc>
                <a:spcPct val="110000"/>
              </a:lnSpc>
            </a:pPr>
            <a:endParaRPr lang="en-US" dirty="0"/>
          </a:p>
          <a:p>
            <a:pPr fontAlgn="base">
              <a:lnSpc>
                <a:spcPct val="110000"/>
              </a:lnSpc>
            </a:pPr>
            <a:r>
              <a:rPr lang="en-CA" dirty="0"/>
              <a:t>How have you critically reflected on your own identities, and how they might influence your interactions with students and the work that you do? </a:t>
            </a:r>
            <a:endParaRPr lang="en-US" dirty="0"/>
          </a:p>
        </p:txBody>
      </p:sp>
      <p:grpSp>
        <p:nvGrpSpPr>
          <p:cNvPr id="4" name="Group 3" descr="Icon showing the silhouette of a head and its reflection in a mirror on a blue circle.">
            <a:extLst>
              <a:ext uri="{FF2B5EF4-FFF2-40B4-BE49-F238E27FC236}">
                <a16:creationId xmlns:a16="http://schemas.microsoft.com/office/drawing/2014/main" id="{5D9FB0D6-47AE-D3A6-8815-7B81E248A0A7}"/>
              </a:ext>
            </a:extLst>
          </p:cNvPr>
          <p:cNvGrpSpPr/>
          <p:nvPr/>
        </p:nvGrpSpPr>
        <p:grpSpPr>
          <a:xfrm>
            <a:off x="485663" y="887631"/>
            <a:ext cx="3080253" cy="3012445"/>
            <a:chOff x="431875" y="592338"/>
            <a:chExt cx="3080253" cy="3012445"/>
          </a:xfrm>
        </p:grpSpPr>
        <p:sp>
          <p:nvSpPr>
            <p:cNvPr id="3" name="Oval 2">
              <a:extLst>
                <a:ext uri="{FF2B5EF4-FFF2-40B4-BE49-F238E27FC236}">
                  <a16:creationId xmlns:a16="http://schemas.microsoft.com/office/drawing/2014/main" id="{ED55446F-9602-DD4D-BA76-6358F7CF57E4}"/>
                </a:ext>
              </a:extLst>
            </p:cNvPr>
            <p:cNvSpPr/>
            <p:nvPr/>
          </p:nvSpPr>
          <p:spPr>
            <a:xfrm>
              <a:off x="431876" y="592338"/>
              <a:ext cx="3080252" cy="301244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776851A-4393-E73A-D8A8-C90609D0B9B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062"/>
            <a:stretch>
              <a:fillRect/>
            </a:stretch>
          </p:blipFill>
          <p:spPr bwMode="auto">
            <a:xfrm>
              <a:off x="431875" y="753034"/>
              <a:ext cx="3080252" cy="2708719"/>
            </a:xfrm>
            <a:prstGeom prst="rect">
              <a:avLst/>
            </a:prstGeom>
            <a:noFill/>
            <a:extLst>
              <a:ext uri="{909E8E84-426E-40DD-AFC4-6F175D3DCCD1}">
                <a14:hiddenFill xmlns:a14="http://schemas.microsoft.com/office/drawing/2010/main">
                  <a:solidFill>
                    <a:srgbClr val="FFFFFF"/>
                  </a:solidFill>
                </a14:hiddenFill>
              </a:ext>
            </a:extLst>
          </p:spPr>
        </p:pic>
      </p:grpSp>
      <p:sp>
        <p:nvSpPr>
          <p:cNvPr id="7" name="Title 6">
            <a:extLst>
              <a:ext uri="{FF2B5EF4-FFF2-40B4-BE49-F238E27FC236}">
                <a16:creationId xmlns:a16="http://schemas.microsoft.com/office/drawing/2014/main" id="{87A5B916-E0B4-53BA-11FB-8859EB69541F}"/>
              </a:ext>
            </a:extLst>
          </p:cNvPr>
          <p:cNvSpPr>
            <a:spLocks noGrp="1"/>
          </p:cNvSpPr>
          <p:nvPr>
            <p:ph type="title"/>
          </p:nvPr>
        </p:nvSpPr>
        <p:spPr>
          <a:xfrm>
            <a:off x="-13447" y="-722137"/>
            <a:ext cx="7683630" cy="909980"/>
          </a:xfrm>
        </p:spPr>
        <p:txBody>
          <a:bodyPr/>
          <a:lstStyle/>
          <a:p>
            <a:r>
              <a:rPr lang="en-US" dirty="0"/>
              <a:t>Reflection</a:t>
            </a:r>
          </a:p>
        </p:txBody>
      </p:sp>
      <p:sp>
        <p:nvSpPr>
          <p:cNvPr id="9" name="Rectangle 8">
            <a:extLst>
              <a:ext uri="{FF2B5EF4-FFF2-40B4-BE49-F238E27FC236}">
                <a16:creationId xmlns:a16="http://schemas.microsoft.com/office/drawing/2014/main" id="{639D08E1-3240-90AA-4BA5-0349C3949141}"/>
              </a:ext>
            </a:extLst>
          </p:cNvPr>
          <p:cNvSpPr/>
          <p:nvPr/>
        </p:nvSpPr>
        <p:spPr>
          <a:xfrm>
            <a:off x="584009" y="348539"/>
            <a:ext cx="2981906" cy="477054"/>
          </a:xfrm>
          <a:prstGeom prst="rect">
            <a:avLst/>
          </a:prstGeom>
          <a:noFill/>
        </p:spPr>
        <p:txBody>
          <a:bodyPr wrap="square" lIns="91440" tIns="45720" rIns="91440" bIns="45720">
            <a:spAutoFit/>
          </a:bodyPr>
          <a:lstStyle/>
          <a:p>
            <a:pPr algn="ctr"/>
            <a:r>
              <a:rPr lang="en-US" sz="2500" b="1" cap="none" spc="0" dirty="0">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rPr>
              <a:t>REFLECT</a:t>
            </a:r>
          </a:p>
        </p:txBody>
      </p:sp>
    </p:spTree>
    <p:extLst>
      <p:ext uri="{BB962C8B-B14F-4D97-AF65-F5344CB8AC3E}">
        <p14:creationId xmlns:p14="http://schemas.microsoft.com/office/powerpoint/2010/main" val="3224124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Cover of SMH-ON Student Engagement Toolkit case study Rebound Mentorship Program.">
            <a:extLst>
              <a:ext uri="{FF2B5EF4-FFF2-40B4-BE49-F238E27FC236}">
                <a16:creationId xmlns:a16="http://schemas.microsoft.com/office/drawing/2014/main" id="{D6C8ACC1-2993-4016-B1FB-A93092DAC6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73068" y="4526331"/>
            <a:ext cx="1672968" cy="2160000"/>
          </a:xfrm>
          <a:prstGeom prst="rect">
            <a:avLst/>
          </a:prstGeom>
          <a:effectLst>
            <a:outerShdw blurRad="63500" sx="102000" sy="102000" algn="ctr" rotWithShape="0">
              <a:prstClr val="black">
                <a:alpha val="40000"/>
              </a:prstClr>
            </a:outerShdw>
          </a:effectLst>
        </p:spPr>
      </p:pic>
      <p:pic>
        <p:nvPicPr>
          <p:cNvPr id="23" name="Picture 22" descr="Cover of SMH-ON Student Engagement Toolkit case study SHSM Student Leaders.">
            <a:extLst>
              <a:ext uri="{FF2B5EF4-FFF2-40B4-BE49-F238E27FC236}">
                <a16:creationId xmlns:a16="http://schemas.microsoft.com/office/drawing/2014/main" id="{2E4BFCB1-7F32-B61B-853F-C9577A9607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4526331"/>
            <a:ext cx="1672968" cy="2160000"/>
          </a:xfrm>
          <a:prstGeom prst="rect">
            <a:avLst/>
          </a:prstGeom>
          <a:effectLst>
            <a:outerShdw blurRad="63500" sx="102000" sy="102000" algn="ctr" rotWithShape="0">
              <a:prstClr val="black">
                <a:alpha val="40000"/>
              </a:prstClr>
            </a:outerShdw>
          </a:effectLst>
        </p:spPr>
      </p:pic>
      <p:pic>
        <p:nvPicPr>
          <p:cNvPr id="25" name="Picture 24" descr="Cover of SMH-ON Student Engagement Toolkit case study School Board Action Planning.">
            <a:extLst>
              <a:ext uri="{FF2B5EF4-FFF2-40B4-BE49-F238E27FC236}">
                <a16:creationId xmlns:a16="http://schemas.microsoft.com/office/drawing/2014/main" id="{D13764A7-8AC8-A983-31F3-08C1BC49B6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50136" y="4526331"/>
            <a:ext cx="1674822" cy="2160000"/>
          </a:xfrm>
          <a:prstGeom prst="rect">
            <a:avLst/>
          </a:prstGeom>
          <a:effectLst>
            <a:outerShdw blurRad="63500" sx="102000" sy="102000" algn="ctr" rotWithShape="0">
              <a:prstClr val="black">
                <a:alpha val="40000"/>
              </a:prstClr>
            </a:outerShdw>
          </a:effectLst>
        </p:spPr>
      </p:pic>
      <p:sp>
        <p:nvSpPr>
          <p:cNvPr id="2" name="Title 1">
            <a:extLst>
              <a:ext uri="{FF2B5EF4-FFF2-40B4-BE49-F238E27FC236}">
                <a16:creationId xmlns:a16="http://schemas.microsoft.com/office/drawing/2014/main" id="{9CCFCD02-B976-988A-3ADA-CD3460E202EA}"/>
              </a:ext>
            </a:extLst>
          </p:cNvPr>
          <p:cNvSpPr>
            <a:spLocks noGrp="1"/>
          </p:cNvSpPr>
          <p:nvPr>
            <p:ph type="title"/>
          </p:nvPr>
        </p:nvSpPr>
        <p:spPr/>
        <p:txBody>
          <a:bodyPr/>
          <a:lstStyle/>
          <a:p>
            <a:r>
              <a:rPr lang="en-US" dirty="0"/>
              <a:t>Resource spotlight</a:t>
            </a:r>
          </a:p>
        </p:txBody>
      </p:sp>
      <p:pic>
        <p:nvPicPr>
          <p:cNvPr id="8" name="Picture 7" descr="Cover of SMH-ON Student Engagement Toolkit resource Special Considerations for School-Based Mental Health.">
            <a:extLst>
              <a:ext uri="{FF2B5EF4-FFF2-40B4-BE49-F238E27FC236}">
                <a16:creationId xmlns:a16="http://schemas.microsoft.com/office/drawing/2014/main" id="{1A3FFE81-F9FC-3406-4C57-A12165837CE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30002" y="248000"/>
            <a:ext cx="1799414" cy="2330607"/>
          </a:xfrm>
          <a:prstGeom prst="rect">
            <a:avLst/>
          </a:prstGeom>
          <a:effectLst>
            <a:outerShdw blurRad="63500" sx="102000" sy="102000" algn="ctr" rotWithShape="0">
              <a:prstClr val="black">
                <a:alpha val="40000"/>
              </a:prstClr>
            </a:outerShdw>
          </a:effectLst>
        </p:spPr>
      </p:pic>
      <p:pic>
        <p:nvPicPr>
          <p:cNvPr id="10" name="Picture 9" descr="Cover of SMH-ON Student Engagement Toolkit resource Recruitment for Student Engagement Initiatives Related to Mental Health.">
            <a:extLst>
              <a:ext uri="{FF2B5EF4-FFF2-40B4-BE49-F238E27FC236}">
                <a16:creationId xmlns:a16="http://schemas.microsoft.com/office/drawing/2014/main" id="{47974840-842E-F685-4E4A-004BA8C4F74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74674" y="274326"/>
            <a:ext cx="1812032" cy="2330607"/>
          </a:xfrm>
          <a:prstGeom prst="rect">
            <a:avLst/>
          </a:prstGeom>
          <a:effectLst>
            <a:outerShdw blurRad="63500" sx="102000" sy="102000" algn="ctr" rotWithShape="0">
              <a:prstClr val="black">
                <a:alpha val="40000"/>
              </a:prstClr>
            </a:outerShdw>
          </a:effectLst>
        </p:spPr>
      </p:pic>
      <p:pic>
        <p:nvPicPr>
          <p:cNvPr id="12" name="Picture 11" descr="Cover of SMH-ON Student Engagement Toolkit resource Actions of a Caring Adult in Student Engagement Initiatives Related to Mental Health.">
            <a:extLst>
              <a:ext uri="{FF2B5EF4-FFF2-40B4-BE49-F238E27FC236}">
                <a16:creationId xmlns:a16="http://schemas.microsoft.com/office/drawing/2014/main" id="{5EFB9CCD-D72C-B3E5-A7D0-56DDFC1DC79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689873" y="1641512"/>
            <a:ext cx="1819008" cy="2340000"/>
          </a:xfrm>
          <a:prstGeom prst="rect">
            <a:avLst/>
          </a:prstGeom>
          <a:effectLst>
            <a:outerShdw blurRad="63500" sx="102000" sy="102000" algn="ctr" rotWithShape="0">
              <a:prstClr val="black">
                <a:alpha val="40000"/>
              </a:prstClr>
            </a:outerShdw>
          </a:effectLst>
        </p:spPr>
      </p:pic>
      <p:sp>
        <p:nvSpPr>
          <p:cNvPr id="13" name="TextBox 12">
            <a:extLst>
              <a:ext uri="{FF2B5EF4-FFF2-40B4-BE49-F238E27FC236}">
                <a16:creationId xmlns:a16="http://schemas.microsoft.com/office/drawing/2014/main" id="{49DBA030-3123-C463-725F-EA2C2DE6F36A}"/>
              </a:ext>
            </a:extLst>
          </p:cNvPr>
          <p:cNvSpPr txBox="1"/>
          <p:nvPr/>
        </p:nvSpPr>
        <p:spPr>
          <a:xfrm>
            <a:off x="6631964" y="417077"/>
            <a:ext cx="5396623" cy="3416320"/>
          </a:xfrm>
          <a:prstGeom prst="rect">
            <a:avLst/>
          </a:prstGeom>
          <a:noFill/>
        </p:spPr>
        <p:txBody>
          <a:bodyPr wrap="square" rtlCol="0">
            <a:spAutoFit/>
          </a:bodyPr>
          <a:lstStyle/>
          <a:p>
            <a:pPr marL="285750" indent="-285750">
              <a:buFont typeface="Arial" panose="020B0604020202020204" pitchFamily="34" charset="0"/>
              <a:buChar char="•"/>
            </a:pPr>
            <a:r>
              <a:rPr lang="en-CA" sz="2400" b="1" dirty="0"/>
              <a:t>Special Considerations for School-Based Mental Health Promotion and Literacy Initiatives</a:t>
            </a:r>
            <a:endParaRPr lang="en-CA" sz="2400" dirty="0"/>
          </a:p>
          <a:p>
            <a:pPr marL="285750" indent="-285750">
              <a:buFont typeface="Arial" panose="020B0604020202020204" pitchFamily="34" charset="0"/>
              <a:buChar char="•"/>
            </a:pPr>
            <a:r>
              <a:rPr lang="en-CA" sz="2400" b="1" dirty="0"/>
              <a:t>Actions of a Caring Adult in Student Engagement Initiatives Related to Mental Health</a:t>
            </a:r>
          </a:p>
          <a:p>
            <a:pPr marL="285750" indent="-285750">
              <a:buFont typeface="Arial" panose="020B0604020202020204" pitchFamily="34" charset="0"/>
              <a:buChar char="•"/>
            </a:pPr>
            <a:r>
              <a:rPr lang="en-CA" sz="2400" b="1" dirty="0"/>
              <a:t>Recruitment for Student Engagement Initiatives Related to Mental Health</a:t>
            </a:r>
            <a:endParaRPr lang="en-US" sz="2400" dirty="0"/>
          </a:p>
        </p:txBody>
      </p:sp>
      <p:pic>
        <p:nvPicPr>
          <p:cNvPr id="15" name="Picture 14" descr="Cover of SMH-ON Student Engagement Toolkit case study Youth Participatory Action Research Project.">
            <a:extLst>
              <a:ext uri="{FF2B5EF4-FFF2-40B4-BE49-F238E27FC236}">
                <a16:creationId xmlns:a16="http://schemas.microsoft.com/office/drawing/2014/main" id="{E459CD02-9EF9-E695-4DA9-0EA17FED95B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152785" y="5367380"/>
            <a:ext cx="1673588" cy="2160000"/>
          </a:xfrm>
          <a:prstGeom prst="rect">
            <a:avLst/>
          </a:prstGeom>
          <a:effectLst>
            <a:outerShdw blurRad="63500" sx="102000" sy="102000" algn="ctr" rotWithShape="0">
              <a:prstClr val="black">
                <a:alpha val="40000"/>
              </a:prstClr>
            </a:outerShdw>
          </a:effectLst>
        </p:spPr>
      </p:pic>
      <p:pic>
        <p:nvPicPr>
          <p:cNvPr id="17" name="Picture 16" descr="Cover of SMH-ON Student Engagement Toolkit case study Basketball Club - ÉcoleSecondaire ETBR.">
            <a:extLst>
              <a:ext uri="{FF2B5EF4-FFF2-40B4-BE49-F238E27FC236}">
                <a16:creationId xmlns:a16="http://schemas.microsoft.com/office/drawing/2014/main" id="{CE7C61EE-1038-96A6-E0E4-E250D067524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903824" y="5349679"/>
            <a:ext cx="1687673" cy="2160000"/>
          </a:xfrm>
          <a:prstGeom prst="rect">
            <a:avLst/>
          </a:prstGeom>
          <a:effectLst>
            <a:outerShdw blurRad="63500" sx="102000" sy="102000" algn="ctr" rotWithShape="0">
              <a:prstClr val="black">
                <a:alpha val="40000"/>
              </a:prstClr>
            </a:outerShdw>
          </a:effectLst>
        </p:spPr>
      </p:pic>
      <p:pic>
        <p:nvPicPr>
          <p:cNvPr id="19" name="Picture 18" descr="Cover of SMH-ON Student Engagement Toolkit case study Youth Mental Health and Addictions Champions.">
            <a:extLst>
              <a:ext uri="{FF2B5EF4-FFF2-40B4-BE49-F238E27FC236}">
                <a16:creationId xmlns:a16="http://schemas.microsoft.com/office/drawing/2014/main" id="{CAA84D29-12E9-E520-A6C6-C03CF6EE7BA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668948" y="5367380"/>
            <a:ext cx="1678771" cy="2160000"/>
          </a:xfrm>
          <a:prstGeom prst="rect">
            <a:avLst/>
          </a:prstGeom>
          <a:effectLst>
            <a:outerShdw blurRad="63500" sx="102000" sy="102000" algn="ctr" rotWithShape="0">
              <a:prstClr val="black">
                <a:alpha val="40000"/>
              </a:prstClr>
            </a:outerShdw>
          </a:effectLst>
        </p:spPr>
      </p:pic>
      <p:pic>
        <p:nvPicPr>
          <p:cNvPr id="27" name="Picture 26" descr="Cover of SMH-ON Student Engagement Toolkit case study Virtual Student Mental Health Leadership Committee. ">
            <a:extLst>
              <a:ext uri="{FF2B5EF4-FFF2-40B4-BE49-F238E27FC236}">
                <a16:creationId xmlns:a16="http://schemas.microsoft.com/office/drawing/2014/main" id="{F7490773-B344-5746-95C3-9C0E1879B0A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425171" y="5367380"/>
            <a:ext cx="1676336" cy="2160000"/>
          </a:xfrm>
          <a:prstGeom prst="rect">
            <a:avLst/>
          </a:prstGeom>
          <a:effectLst>
            <a:outerShdw blurRad="63500" sx="102000" sy="102000" algn="ctr" rotWithShape="0">
              <a:prstClr val="black">
                <a:alpha val="40000"/>
              </a:prstClr>
            </a:outerShdw>
          </a:effectLst>
        </p:spPr>
      </p:pic>
      <p:sp>
        <p:nvSpPr>
          <p:cNvPr id="28" name="TextBox 27">
            <a:extLst>
              <a:ext uri="{FF2B5EF4-FFF2-40B4-BE49-F238E27FC236}">
                <a16:creationId xmlns:a16="http://schemas.microsoft.com/office/drawing/2014/main" id="{B7744459-01AE-2896-408A-A97A791FD1D8}"/>
              </a:ext>
            </a:extLst>
          </p:cNvPr>
          <p:cNvSpPr txBox="1"/>
          <p:nvPr/>
        </p:nvSpPr>
        <p:spPr>
          <a:xfrm>
            <a:off x="2740835" y="5606331"/>
            <a:ext cx="2432899" cy="461665"/>
          </a:xfrm>
          <a:prstGeom prst="rect">
            <a:avLst/>
          </a:prstGeom>
          <a:noFill/>
        </p:spPr>
        <p:txBody>
          <a:bodyPr wrap="square" rtlCol="0">
            <a:spAutoFit/>
          </a:bodyPr>
          <a:lstStyle/>
          <a:p>
            <a:pPr marL="285750" indent="-285750">
              <a:buFont typeface="Arial" panose="020B0604020202020204" pitchFamily="34" charset="0"/>
              <a:buChar char="•"/>
            </a:pPr>
            <a:r>
              <a:rPr lang="en-CA" sz="2400" b="1" dirty="0"/>
              <a:t>Case studies</a:t>
            </a:r>
            <a:endParaRPr lang="en-US" sz="2400" dirty="0"/>
          </a:p>
        </p:txBody>
      </p:sp>
      <p:grpSp>
        <p:nvGrpSpPr>
          <p:cNvPr id="5" name="Group 4" descr="Icon showing a blue hammer crossed with a green crescent wrench on a purple background.">
            <a:extLst>
              <a:ext uri="{FF2B5EF4-FFF2-40B4-BE49-F238E27FC236}">
                <a16:creationId xmlns:a16="http://schemas.microsoft.com/office/drawing/2014/main" id="{1A1FA117-815E-135F-97ED-4E2C0BC5ECA1}"/>
              </a:ext>
            </a:extLst>
          </p:cNvPr>
          <p:cNvGrpSpPr/>
          <p:nvPr/>
        </p:nvGrpSpPr>
        <p:grpSpPr>
          <a:xfrm>
            <a:off x="331544" y="2189658"/>
            <a:ext cx="1985914" cy="2006252"/>
            <a:chOff x="331544" y="2189658"/>
            <a:chExt cx="1985914" cy="2006252"/>
          </a:xfrm>
        </p:grpSpPr>
        <p:sp>
          <p:nvSpPr>
            <p:cNvPr id="6" name="Oval 5">
              <a:extLst>
                <a:ext uri="{FF2B5EF4-FFF2-40B4-BE49-F238E27FC236}">
                  <a16:creationId xmlns:a16="http://schemas.microsoft.com/office/drawing/2014/main" id="{A082BFDA-9778-8EDE-BB76-A63BBD602052}"/>
                </a:ext>
              </a:extLst>
            </p:cNvPr>
            <p:cNvSpPr/>
            <p:nvPr/>
          </p:nvSpPr>
          <p:spPr>
            <a:xfrm>
              <a:off x="331544" y="2189658"/>
              <a:ext cx="1985914" cy="200625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9C6CC594-B011-B1A0-A9A8-711627E504C6}"/>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l="8028" t="10872" r="7548"/>
            <a:stretch>
              <a:fillRect/>
            </a:stretch>
          </p:blipFill>
          <p:spPr bwMode="auto">
            <a:xfrm>
              <a:off x="444843" y="2267239"/>
              <a:ext cx="1753790" cy="1853261"/>
            </a:xfrm>
            <a:prstGeom prst="ellipse">
              <a:avLst/>
            </a:prstGeom>
            <a:noFill/>
            <a:extLst>
              <a:ext uri="{909E8E84-426E-40DD-AFC4-6F175D3DCCD1}">
                <a14:hiddenFill xmlns:a14="http://schemas.microsoft.com/office/drawing/2010/main">
                  <a:solidFill>
                    <a:srgbClr val="FFFFFF"/>
                  </a:solidFill>
                </a14:hiddenFill>
              </a:ext>
            </a:extLst>
          </p:spPr>
        </p:pic>
      </p:grpSp>
      <p:sp>
        <p:nvSpPr>
          <p:cNvPr id="9" name="Rectangle 8">
            <a:extLst>
              <a:ext uri="{FF2B5EF4-FFF2-40B4-BE49-F238E27FC236}">
                <a16:creationId xmlns:a16="http://schemas.microsoft.com/office/drawing/2014/main" id="{0CA8006A-BD4C-6640-1B14-8D6218DF132B}"/>
              </a:ext>
            </a:extLst>
          </p:cNvPr>
          <p:cNvSpPr/>
          <p:nvPr/>
        </p:nvSpPr>
        <p:spPr>
          <a:xfrm>
            <a:off x="51030" y="1823138"/>
            <a:ext cx="2580584" cy="307777"/>
          </a:xfrm>
          <a:prstGeom prst="rect">
            <a:avLst/>
          </a:prstGeom>
          <a:noFill/>
        </p:spPr>
        <p:txBody>
          <a:bodyPr wrap="square" lIns="91440" tIns="45720" rIns="91440" bIns="45720">
            <a:spAutoFit/>
          </a:bodyPr>
          <a:lstStyle/>
          <a:p>
            <a:pPr algn="ctr"/>
            <a:r>
              <a:rPr lang="en-US" sz="1400" b="1" dirty="0">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rPr>
              <a:t>BUILD YOUR TOOLBOX</a:t>
            </a:r>
            <a:endParaRPr lang="en-US" sz="1400" b="1" cap="none" spc="0" dirty="0">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endParaRPr>
          </a:p>
        </p:txBody>
      </p:sp>
    </p:spTree>
    <p:extLst>
      <p:ext uri="{BB962C8B-B14F-4D97-AF65-F5344CB8AC3E}">
        <p14:creationId xmlns:p14="http://schemas.microsoft.com/office/powerpoint/2010/main" val="3702020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B71293-4CD9-1437-222E-D249E61BE81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0FBDA82-4A18-63E4-B6C2-F21CDB66D6B0}"/>
              </a:ext>
            </a:extLst>
          </p:cNvPr>
          <p:cNvSpPr>
            <a:spLocks noGrp="1"/>
          </p:cNvSpPr>
          <p:nvPr>
            <p:ph type="title"/>
          </p:nvPr>
        </p:nvSpPr>
        <p:spPr>
          <a:xfrm>
            <a:off x="1023080" y="1798819"/>
            <a:ext cx="10145839" cy="2590487"/>
          </a:xfrm>
        </p:spPr>
        <p:txBody>
          <a:bodyPr>
            <a:normAutofit/>
          </a:bodyPr>
          <a:lstStyle/>
          <a:p>
            <a:r>
              <a:rPr lang="en-CA" dirty="0"/>
              <a:t>“All of our students are student leaders”</a:t>
            </a:r>
            <a:br>
              <a:rPr lang="en-CA" dirty="0"/>
            </a:br>
            <a:br>
              <a:rPr lang="en-CA" dirty="0"/>
            </a:br>
            <a:r>
              <a:rPr lang="en-CA" dirty="0">
                <a:latin typeface="Poppins Light" pitchFamily="2" charset="77"/>
                <a:cs typeface="Poppins Light" pitchFamily="2" charset="77"/>
              </a:rPr>
              <a:t>- Daunte Hillen</a:t>
            </a:r>
          </a:p>
        </p:txBody>
      </p:sp>
    </p:spTree>
    <p:extLst>
      <p:ext uri="{BB962C8B-B14F-4D97-AF65-F5344CB8AC3E}">
        <p14:creationId xmlns:p14="http://schemas.microsoft.com/office/powerpoint/2010/main" val="2253306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1CD58-0DBE-B497-A4C7-61F9F54BEA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3FC39B-60DD-59CF-A9EA-B99D160870BD}"/>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About us</a:t>
            </a:r>
          </a:p>
        </p:txBody>
      </p:sp>
    </p:spTree>
    <p:extLst>
      <p:ext uri="{BB962C8B-B14F-4D97-AF65-F5344CB8AC3E}">
        <p14:creationId xmlns:p14="http://schemas.microsoft.com/office/powerpoint/2010/main" val="2767593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48E6A3-71FA-4D1F-189D-FEDD4AF83691}"/>
            </a:ext>
          </a:extLst>
        </p:cNvPr>
        <p:cNvGrpSpPr/>
        <p:nvPr/>
      </p:nvGrpSpPr>
      <p:grpSpPr>
        <a:xfrm>
          <a:off x="0" y="0"/>
          <a:ext cx="0" cy="0"/>
          <a:chOff x="0" y="0"/>
          <a:chExt cx="0" cy="0"/>
        </a:xfrm>
      </p:grpSpPr>
      <p:sp>
        <p:nvSpPr>
          <p:cNvPr id="2" name="Title 1" hidden="1">
            <a:extLst>
              <a:ext uri="{FF2B5EF4-FFF2-40B4-BE49-F238E27FC236}">
                <a16:creationId xmlns:a16="http://schemas.microsoft.com/office/drawing/2014/main" id="{6868F64D-5D28-9B9E-7B6B-803BDB6AB32E}"/>
              </a:ext>
            </a:extLst>
          </p:cNvPr>
          <p:cNvSpPr>
            <a:spLocks noGrp="1"/>
          </p:cNvSpPr>
          <p:nvPr>
            <p:ph type="title" idx="4294967295"/>
          </p:nvPr>
        </p:nvSpPr>
        <p:spPr>
          <a:xfrm>
            <a:off x="0" y="-1559927"/>
            <a:ext cx="10515600" cy="1325563"/>
          </a:xfrm>
        </p:spPr>
        <p:txBody>
          <a:bodyPr>
            <a:normAutofit fontScale="90000"/>
          </a:bodyPr>
          <a:lstStyle/>
          <a:p>
            <a:r>
              <a:rPr lang="en-US"/>
              <a:t>Accessibility and mental health are related</a:t>
            </a:r>
          </a:p>
        </p:txBody>
      </p:sp>
    </p:spTree>
    <p:extLst>
      <p:ext uri="{BB962C8B-B14F-4D97-AF65-F5344CB8AC3E}">
        <p14:creationId xmlns:p14="http://schemas.microsoft.com/office/powerpoint/2010/main" val="2898578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B1FAF5D-5BE6-103B-8A6C-79DDEF1CE299}"/>
              </a:ext>
            </a:extLst>
          </p:cNvPr>
          <p:cNvSpPr txBox="1">
            <a:spLocks noGrp="1"/>
          </p:cNvSpPr>
          <p:nvPr>
            <p:ph type="title" idx="4294967295"/>
          </p:nvPr>
        </p:nvSpPr>
        <p:spPr>
          <a:xfrm>
            <a:off x="85064" y="-558300"/>
            <a:ext cx="8160083"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Student Engagement Toolkit overview – extended presentation</a:t>
            </a:r>
          </a:p>
        </p:txBody>
      </p:sp>
      <p:sp>
        <p:nvSpPr>
          <p:cNvPr id="2" name="Rectangle 1">
            <a:extLst>
              <a:ext uri="{FF2B5EF4-FFF2-40B4-BE49-F238E27FC236}">
                <a16:creationId xmlns:a16="http://schemas.microsoft.com/office/drawing/2014/main" id="{2115CBAA-2049-7D47-0CCE-610EB481268F}"/>
              </a:ext>
              <a:ext uri="{C183D7F6-B498-43B3-948B-1728B52AA6E4}">
                <adec:decorative xmlns:adec="http://schemas.microsoft.com/office/drawing/2017/decorative" val="1"/>
              </a:ext>
            </a:extLst>
          </p:cNvPr>
          <p:cNvSpPr/>
          <p:nvPr/>
        </p:nvSpPr>
        <p:spPr>
          <a:xfrm>
            <a:off x="85064" y="141785"/>
            <a:ext cx="12021871" cy="29898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5">
            <a:extLst>
              <a:ext uri="{FF2B5EF4-FFF2-40B4-BE49-F238E27FC236}">
                <a16:creationId xmlns:a16="http://schemas.microsoft.com/office/drawing/2014/main" id="{C43EB8AB-F2D8-43E8-325B-F974F9F47A9A}"/>
              </a:ext>
            </a:extLst>
          </p:cNvPr>
          <p:cNvSpPr txBox="1">
            <a:spLocks/>
          </p:cNvSpPr>
          <p:nvPr/>
        </p:nvSpPr>
        <p:spPr>
          <a:xfrm>
            <a:off x="1096611" y="772563"/>
            <a:ext cx="9998778" cy="193899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6000" b="0" i="0" u="none" strike="noStrike" kern="1200" cap="none" spc="0" normalizeH="0" baseline="0" noProof="0" dirty="0">
                <a:ln>
                  <a:noFill/>
                </a:ln>
                <a:solidFill>
                  <a:srgbClr val="40008D"/>
                </a:solidFill>
                <a:effectLst/>
                <a:uLnTx/>
                <a:uFillTx/>
                <a:latin typeface="Poppins SemiBold"/>
                <a:ea typeface="+mn-ea"/>
                <a:cs typeface="Poppins SemiBold"/>
              </a:rPr>
              <a:t>Student Engagement Toolkit</a:t>
            </a:r>
            <a:endParaRPr kumimoji="0" lang="en-CA" sz="6000" b="0" i="0" u="none" strike="sngStrike" kern="1200" cap="none" spc="0" normalizeH="0" baseline="0" noProof="0" dirty="0">
              <a:ln>
                <a:noFill/>
              </a:ln>
              <a:solidFill>
                <a:srgbClr val="40008D"/>
              </a:solidFill>
              <a:effectLst/>
              <a:uLnTx/>
              <a:uFillTx/>
              <a:latin typeface="Poppins SemiBold"/>
              <a:ea typeface="+mn-ea"/>
              <a:cs typeface="Poppins SemiBold"/>
            </a:endParaRPr>
          </a:p>
        </p:txBody>
      </p:sp>
      <p:pic>
        <p:nvPicPr>
          <p:cNvPr id="12" name="Picture 11" descr="A logo of School Mental Health Ontario.">
            <a:extLst>
              <a:ext uri="{FF2B5EF4-FFF2-40B4-BE49-F238E27FC236}">
                <a16:creationId xmlns:a16="http://schemas.microsoft.com/office/drawing/2014/main" id="{C1012242-32A0-111F-17B4-B59DF7E2DA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5632" y="3250938"/>
            <a:ext cx="7460733" cy="1605098"/>
          </a:xfrm>
          <a:prstGeom prst="rect">
            <a:avLst/>
          </a:prstGeom>
        </p:spPr>
      </p:pic>
      <p:sp>
        <p:nvSpPr>
          <p:cNvPr id="11" name="Rectangle 10">
            <a:extLst>
              <a:ext uri="{FF2B5EF4-FFF2-40B4-BE49-F238E27FC236}">
                <a16:creationId xmlns:a16="http://schemas.microsoft.com/office/drawing/2014/main" id="{76F625DD-DFD1-8A6E-AAE8-30365D3CB4D8}"/>
              </a:ext>
              <a:ext uri="{C183D7F6-B498-43B3-948B-1728B52AA6E4}">
                <adec:decorative xmlns:adec="http://schemas.microsoft.com/office/drawing/2017/decorative" val="1"/>
              </a:ext>
            </a:extLst>
          </p:cNvPr>
          <p:cNvSpPr/>
          <p:nvPr/>
        </p:nvSpPr>
        <p:spPr>
          <a:xfrm>
            <a:off x="85064" y="5111116"/>
            <a:ext cx="12021871" cy="16050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5">
            <a:extLst>
              <a:ext uri="{FF2B5EF4-FFF2-40B4-BE49-F238E27FC236}">
                <a16:creationId xmlns:a16="http://schemas.microsoft.com/office/drawing/2014/main" id="{28D0CF5C-154F-FF94-3135-08ED16327521}"/>
              </a:ext>
            </a:extLst>
          </p:cNvPr>
          <p:cNvSpPr txBox="1">
            <a:spLocks/>
          </p:cNvSpPr>
          <p:nvPr/>
        </p:nvSpPr>
        <p:spPr>
          <a:xfrm>
            <a:off x="-1432425" y="5621277"/>
            <a:ext cx="9998778"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800" b="1" i="0" kern="1200">
                <a:solidFill>
                  <a:schemeClr val="tx1"/>
                </a:solidFill>
                <a:latin typeface="Poppins SemiBold" pitchFamily="2" charset="77"/>
                <a:ea typeface="+mj-ea"/>
                <a:cs typeface="Poppins SemiBold" pitchFamily="2" charset="77"/>
              </a:defRPr>
            </a:lvl1pPr>
          </a:lstStyle>
          <a:p>
            <a:pPr algn="ctr">
              <a:lnSpc>
                <a:spcPct val="100000"/>
              </a:lnSpc>
              <a:spcBef>
                <a:spcPts val="0"/>
              </a:spcBef>
              <a:defRPr/>
            </a:pPr>
            <a:r>
              <a:rPr lang="en-CA" sz="3200" b="0" dirty="0">
                <a:solidFill>
                  <a:srgbClr val="40008D"/>
                </a:solidFill>
                <a:latin typeface="Poppins SemiBold"/>
                <a:ea typeface="+mn-ea"/>
                <a:cs typeface="Poppins SemiBold"/>
              </a:rPr>
              <a:t>An overview for school staff</a:t>
            </a:r>
            <a:endParaRPr lang="en-CA" sz="3200" b="0" strike="sngStrike" dirty="0">
              <a:solidFill>
                <a:srgbClr val="40008D"/>
              </a:solidFill>
              <a:latin typeface="Poppins SemiBold"/>
              <a:ea typeface="+mn-ea"/>
              <a:cs typeface="Poppins SemiBold"/>
            </a:endParaRPr>
          </a:p>
        </p:txBody>
      </p:sp>
    </p:spTree>
    <p:extLst>
      <p:ext uri="{BB962C8B-B14F-4D97-AF65-F5344CB8AC3E}">
        <p14:creationId xmlns:p14="http://schemas.microsoft.com/office/powerpoint/2010/main" val="1730491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a:extLst>
              <a:ext uri="{FF2B5EF4-FFF2-40B4-BE49-F238E27FC236}">
                <a16:creationId xmlns:a16="http://schemas.microsoft.com/office/drawing/2014/main" id="{CBCB044D-F9B4-F169-4E07-1DABF617F3B5}"/>
              </a:ext>
            </a:extLst>
          </p:cNvPr>
          <p:cNvSpPr txBox="1">
            <a:spLocks noGrp="1"/>
          </p:cNvSpPr>
          <p:nvPr>
            <p:ph type="title"/>
          </p:nvPr>
        </p:nvSpPr>
        <p:spPr>
          <a:xfrm>
            <a:off x="215728" y="749460"/>
            <a:ext cx="9492793"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a:lnSpc>
                <a:spcPct val="100000"/>
              </a:lnSpc>
              <a:spcBef>
                <a:spcPct val="0"/>
              </a:spcBef>
              <a:buNone/>
              <a:defRPr sz="4400" b="1">
                <a:solidFill>
                  <a:srgbClr val="40008D"/>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u="none" strike="noStrike" kern="1200" cap="none" spc="0" normalizeH="0" baseline="0" noProof="0" dirty="0">
                <a:ln>
                  <a:noFill/>
                </a:ln>
                <a:solidFill>
                  <a:srgbClr val="40008D"/>
                </a:solidFill>
                <a:effectLst/>
                <a:uLnTx/>
                <a:uFillTx/>
                <a:latin typeface="Poppins SemiBold" pitchFamily="2" charset="77"/>
                <a:cs typeface="Poppins SemiBold" pitchFamily="2" charset="77"/>
              </a:rPr>
              <a:t>Student engagement toolkit </a:t>
            </a:r>
            <a:r>
              <a:rPr kumimoji="0" lang="en-US" sz="3600" u="none" strike="noStrike" kern="1200" cap="none" spc="0" normalizeH="0" baseline="0" noProof="0" dirty="0">
                <a:ln>
                  <a:noFill/>
                </a:ln>
                <a:solidFill>
                  <a:schemeClr val="bg1"/>
                </a:solidFill>
                <a:effectLst/>
                <a:uLnTx/>
                <a:uFillTx/>
                <a:latin typeface="Poppins SemiBold" pitchFamily="2" charset="77"/>
                <a:cs typeface="Poppins SemiBold" pitchFamily="2" charset="77"/>
              </a:rPr>
              <a:t>3</a:t>
            </a:r>
          </a:p>
        </p:txBody>
      </p:sp>
      <p:sp>
        <p:nvSpPr>
          <p:cNvPr id="5" name="Content Placeholder 4">
            <a:extLst>
              <a:ext uri="{FF2B5EF4-FFF2-40B4-BE49-F238E27FC236}">
                <a16:creationId xmlns:a16="http://schemas.microsoft.com/office/drawing/2014/main" id="{824201A2-2ED7-C750-7CD5-6D2B53CF812A}"/>
              </a:ext>
            </a:extLst>
          </p:cNvPr>
          <p:cNvSpPr>
            <a:spLocks noGrp="1"/>
          </p:cNvSpPr>
          <p:nvPr>
            <p:ph type="body" orient="vert" idx="1"/>
          </p:nvPr>
        </p:nvSpPr>
        <p:spPr>
          <a:xfrm>
            <a:off x="215728" y="1509863"/>
            <a:ext cx="8367163" cy="5204636"/>
          </a:xfrm>
        </p:spPr>
        <p:txBody>
          <a:bodyPr>
            <a:normAutofit/>
          </a:bodyPr>
          <a:lstStyle/>
          <a:p>
            <a:pPr>
              <a:lnSpc>
                <a:spcPct val="103000"/>
              </a:lnSpc>
              <a:spcAft>
                <a:spcPts val="600"/>
              </a:spcAft>
            </a:pPr>
            <a:r>
              <a:rPr lang="en-US" sz="2400" b="1" dirty="0">
                <a:latin typeface="Arial"/>
                <a:cs typeface="Arial"/>
              </a:rPr>
              <a:t>A series of concise resources to support student engagement</a:t>
            </a:r>
          </a:p>
          <a:p>
            <a:pPr marL="457200" indent="-457200">
              <a:lnSpc>
                <a:spcPct val="103000"/>
              </a:lnSpc>
              <a:spcAft>
                <a:spcPts val="600"/>
              </a:spcAft>
              <a:buFont typeface="Arial"/>
              <a:buChar char="•"/>
            </a:pPr>
            <a:r>
              <a:rPr lang="en-US" sz="2400" dirty="0">
                <a:latin typeface="Arial"/>
                <a:cs typeface="Arial"/>
              </a:rPr>
              <a:t>Information and guidance on understanding student engagement in mental health promotion and stigma reduction, inclusive recruitment practices, tips for caring adults and more! </a:t>
            </a:r>
            <a:endParaRPr lang="en-US" sz="2400" dirty="0">
              <a:latin typeface="Arial"/>
              <a:ea typeface="+mn-lt"/>
              <a:cs typeface="Arial"/>
            </a:endParaRPr>
          </a:p>
          <a:p>
            <a:pPr marL="403225" indent="-403225">
              <a:lnSpc>
                <a:spcPct val="103000"/>
              </a:lnSpc>
              <a:spcAft>
                <a:spcPts val="600"/>
              </a:spcAft>
            </a:pPr>
            <a:r>
              <a:rPr lang="en-CA" sz="2400" b="1" dirty="0">
                <a:latin typeface="Arial"/>
                <a:ea typeface="+mn-lt"/>
                <a:cs typeface="Arial"/>
              </a:rPr>
              <a:t>Goal:</a:t>
            </a:r>
            <a:r>
              <a:rPr lang="en-CA" sz="2400" b="1" dirty="0">
                <a:latin typeface="Arial"/>
                <a:cs typeface="Arial"/>
              </a:rPr>
              <a:t> </a:t>
            </a:r>
            <a:r>
              <a:rPr lang="en-CA" sz="2400" dirty="0">
                <a:latin typeface="Arial"/>
                <a:cs typeface="Arial"/>
              </a:rPr>
              <a:t>increased knowledge among school staff of student engagement benefits and meaningful practises with a focus on engaging a wide variety of students</a:t>
            </a:r>
          </a:p>
          <a:p>
            <a:pPr marL="403225" indent="-403225">
              <a:lnSpc>
                <a:spcPct val="103000"/>
              </a:lnSpc>
              <a:spcAft>
                <a:spcPts val="600"/>
              </a:spcAft>
            </a:pPr>
            <a:r>
              <a:rPr lang="en-CA" sz="2400" b="1" dirty="0">
                <a:latin typeface="Arial"/>
                <a:cs typeface="Arial"/>
              </a:rPr>
              <a:t>Audience</a:t>
            </a:r>
            <a:r>
              <a:rPr lang="en-CA" sz="2400" dirty="0">
                <a:latin typeface="Arial"/>
                <a:ea typeface="+mn-lt"/>
                <a:cs typeface="Arial"/>
              </a:rPr>
              <a:t>: all school and board staff</a:t>
            </a:r>
            <a:endParaRPr lang="en-CA" sz="2400" dirty="0">
              <a:latin typeface="Arial"/>
              <a:cs typeface="Arial"/>
            </a:endParaRPr>
          </a:p>
          <a:p>
            <a:endParaRPr lang="en-US" sz="2400" dirty="0"/>
          </a:p>
        </p:txBody>
      </p:sp>
      <p:pic>
        <p:nvPicPr>
          <p:cNvPr id="2" name="Picture 1" descr="Purple and white toolbox icon on light purple background. White SMH-ON asterisk.">
            <a:extLst>
              <a:ext uri="{FF2B5EF4-FFF2-40B4-BE49-F238E27FC236}">
                <a16:creationId xmlns:a16="http://schemas.microsoft.com/office/drawing/2014/main" id="{BE8E48D9-AB4D-9205-FF68-89B12E0D82ED}"/>
              </a:ext>
            </a:extLst>
          </p:cNvPr>
          <p:cNvPicPr>
            <a:picLocks noChangeAspect="1"/>
          </p:cNvPicPr>
          <p:nvPr/>
        </p:nvPicPr>
        <p:blipFill rotWithShape="1">
          <a:blip r:embed="rId3"/>
          <a:srcRect l="79023" t="32563" b="28803"/>
          <a:stretch/>
        </p:blipFill>
        <p:spPr>
          <a:xfrm>
            <a:off x="9052187" y="1509863"/>
            <a:ext cx="2261197" cy="2342600"/>
          </a:xfrm>
          <a:prstGeom prst="rect">
            <a:avLst/>
          </a:prstGeom>
          <a:effectLst>
            <a:outerShdw blurRad="63500" sx="102000" sy="102000" algn="ctr" rotWithShape="0">
              <a:prstClr val="black">
                <a:alpha val="40000"/>
              </a:prstClr>
            </a:outerShdw>
          </a:effectLst>
        </p:spPr>
      </p:pic>
      <p:pic>
        <p:nvPicPr>
          <p:cNvPr id="13" name="Picture 12" descr="QR code for SMH-ON resource Student Engagement Toolkit.">
            <a:extLst>
              <a:ext uri="{FF2B5EF4-FFF2-40B4-BE49-F238E27FC236}">
                <a16:creationId xmlns:a16="http://schemas.microsoft.com/office/drawing/2014/main" id="{2C1E58D3-B5F2-F884-5E57-3C3645A72C4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052187" y="4176837"/>
            <a:ext cx="2342599" cy="2342599"/>
          </a:xfrm>
          <a:prstGeom prst="rect">
            <a:avLst/>
          </a:prstGeom>
        </p:spPr>
      </p:pic>
    </p:spTree>
    <p:extLst>
      <p:ext uri="{BB962C8B-B14F-4D97-AF65-F5344CB8AC3E}">
        <p14:creationId xmlns:p14="http://schemas.microsoft.com/office/powerpoint/2010/main" val="1373975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236761-9123-DF56-FE68-8263F848EEC3}"/>
            </a:ext>
          </a:extLst>
        </p:cNvPr>
        <p:cNvGrpSpPr/>
        <p:nvPr/>
      </p:nvGrpSpPr>
      <p:grpSpPr>
        <a:xfrm>
          <a:off x="0" y="0"/>
          <a:ext cx="0" cy="0"/>
          <a:chOff x="0" y="0"/>
          <a:chExt cx="0" cy="0"/>
        </a:xfrm>
      </p:grpSpPr>
      <p:sp>
        <p:nvSpPr>
          <p:cNvPr id="9" name="Title 6">
            <a:extLst>
              <a:ext uri="{FF2B5EF4-FFF2-40B4-BE49-F238E27FC236}">
                <a16:creationId xmlns:a16="http://schemas.microsoft.com/office/drawing/2014/main" id="{2CFC5E28-8E87-A6CC-A81F-975DB8D5DBD0}"/>
              </a:ext>
            </a:extLst>
          </p:cNvPr>
          <p:cNvSpPr>
            <a:spLocks noGrp="1"/>
          </p:cNvSpPr>
          <p:nvPr>
            <p:ph type="title"/>
          </p:nvPr>
        </p:nvSpPr>
        <p:spPr/>
        <p:txBody>
          <a:bodyPr>
            <a:normAutofit/>
          </a:bodyPr>
          <a:lstStyle/>
          <a:p>
            <a:r>
              <a:rPr lang="en-US" sz="3600" dirty="0"/>
              <a:t>Presentation overview</a:t>
            </a:r>
          </a:p>
        </p:txBody>
      </p:sp>
      <p:sp>
        <p:nvSpPr>
          <p:cNvPr id="6" name="Vertical Text Placeholder 7">
            <a:extLst>
              <a:ext uri="{FF2B5EF4-FFF2-40B4-BE49-F238E27FC236}">
                <a16:creationId xmlns:a16="http://schemas.microsoft.com/office/drawing/2014/main" id="{8E934994-6070-FF61-05F9-215D9ABDBB0A}"/>
              </a:ext>
            </a:extLst>
          </p:cNvPr>
          <p:cNvSpPr>
            <a:spLocks noGrp="1"/>
          </p:cNvSpPr>
          <p:nvPr>
            <p:ph type="body" orient="vert" idx="1"/>
          </p:nvPr>
        </p:nvSpPr>
        <p:spPr>
          <a:xfrm>
            <a:off x="215728" y="1844675"/>
            <a:ext cx="7619017" cy="4869824"/>
          </a:xfrm>
        </p:spPr>
        <p:txBody>
          <a:bodyPr vert="horz" lIns="91440" tIns="45720" rIns="91440" bIns="45720" rtlCol="0" anchor="t">
            <a:normAutofit/>
          </a:bodyPr>
          <a:lstStyle/>
          <a:p>
            <a:pPr marL="285750" indent="-285750"/>
            <a:r>
              <a:rPr lang="en-US" dirty="0">
                <a:latin typeface="Arial"/>
                <a:cs typeface="Arial"/>
              </a:rPr>
              <a:t>Understanding student engagement </a:t>
            </a:r>
          </a:p>
          <a:p>
            <a:pPr marL="285750" indent="-285750"/>
            <a:r>
              <a:rPr lang="en-US" dirty="0">
                <a:latin typeface="Arial"/>
                <a:cs typeface="Arial"/>
              </a:rPr>
              <a:t>School Mental Health Ontario’s model of student engagement</a:t>
            </a:r>
          </a:p>
          <a:p>
            <a:pPr marL="285750" indent="-285750"/>
            <a:r>
              <a:rPr lang="en-US" dirty="0">
                <a:latin typeface="Arial"/>
                <a:cs typeface="Arial"/>
              </a:rPr>
              <a:t>Resources to support student engagement</a:t>
            </a:r>
          </a:p>
          <a:p>
            <a:pPr marL="285750" indent="-285750"/>
            <a:r>
              <a:rPr lang="en-US" dirty="0">
                <a:latin typeface="Arial"/>
                <a:cs typeface="Arial"/>
              </a:rPr>
              <a:t>Case studies</a:t>
            </a:r>
            <a:endParaRPr lang="en-CA" dirty="0">
              <a:latin typeface="Arial"/>
              <a:cs typeface="Arial"/>
            </a:endParaRPr>
          </a:p>
        </p:txBody>
      </p:sp>
      <p:pic>
        <p:nvPicPr>
          <p:cNvPr id="2" name="Picture 1" descr="Screenshot from SMH-ON Student Engagement Toolkit web page - Foundations of Effective Student Engagement and Degrees of Student Enagement in School Mental Health Initiatives sections.">
            <a:extLst>
              <a:ext uri="{FF2B5EF4-FFF2-40B4-BE49-F238E27FC236}">
                <a16:creationId xmlns:a16="http://schemas.microsoft.com/office/drawing/2014/main" id="{E0265546-8BD0-CA27-E033-B76BA5ABD266}"/>
              </a:ext>
            </a:extLst>
          </p:cNvPr>
          <p:cNvPicPr>
            <a:picLocks noChangeAspect="1"/>
          </p:cNvPicPr>
          <p:nvPr/>
        </p:nvPicPr>
        <p:blipFill>
          <a:blip r:embed="rId3"/>
          <a:stretch>
            <a:fillRect/>
          </a:stretch>
        </p:blipFill>
        <p:spPr>
          <a:xfrm>
            <a:off x="8193923" y="692438"/>
            <a:ext cx="3652923" cy="2300268"/>
          </a:xfrm>
          <a:prstGeom prst="rect">
            <a:avLst/>
          </a:prstGeom>
        </p:spPr>
      </p:pic>
      <p:pic>
        <p:nvPicPr>
          <p:cNvPr id="3" name="Picture 2" descr="Screenshot from SMH-ON Student Engagement Toolkit web page - Resources section.">
            <a:extLst>
              <a:ext uri="{FF2B5EF4-FFF2-40B4-BE49-F238E27FC236}">
                <a16:creationId xmlns:a16="http://schemas.microsoft.com/office/drawing/2014/main" id="{CE650397-FD35-7EBE-7D0C-030C04BA7B68}"/>
              </a:ext>
            </a:extLst>
          </p:cNvPr>
          <p:cNvPicPr>
            <a:picLocks noChangeAspect="1"/>
          </p:cNvPicPr>
          <p:nvPr/>
        </p:nvPicPr>
        <p:blipFill>
          <a:blip r:embed="rId4"/>
          <a:stretch>
            <a:fillRect/>
          </a:stretch>
        </p:blipFill>
        <p:spPr>
          <a:xfrm>
            <a:off x="8064498" y="3049437"/>
            <a:ext cx="3911771" cy="1935569"/>
          </a:xfrm>
          <a:prstGeom prst="rect">
            <a:avLst/>
          </a:prstGeom>
        </p:spPr>
      </p:pic>
      <p:pic>
        <p:nvPicPr>
          <p:cNvPr id="4" name="Picture 3" descr="Screenshot from SMH-ON Student Engagement Toolkit web page - Case studies section.">
            <a:extLst>
              <a:ext uri="{FF2B5EF4-FFF2-40B4-BE49-F238E27FC236}">
                <a16:creationId xmlns:a16="http://schemas.microsoft.com/office/drawing/2014/main" id="{A34B65D4-A1C2-AC37-493D-FF39163019D3}"/>
              </a:ext>
            </a:extLst>
          </p:cNvPr>
          <p:cNvPicPr>
            <a:picLocks noChangeAspect="1"/>
          </p:cNvPicPr>
          <p:nvPr/>
        </p:nvPicPr>
        <p:blipFill>
          <a:blip r:embed="rId5"/>
          <a:stretch>
            <a:fillRect/>
          </a:stretch>
        </p:blipFill>
        <p:spPr>
          <a:xfrm>
            <a:off x="8064498" y="5052456"/>
            <a:ext cx="3911772" cy="1672760"/>
          </a:xfrm>
          <a:prstGeom prst="rect">
            <a:avLst/>
          </a:prstGeom>
        </p:spPr>
      </p:pic>
    </p:spTree>
    <p:extLst>
      <p:ext uri="{BB962C8B-B14F-4D97-AF65-F5344CB8AC3E}">
        <p14:creationId xmlns:p14="http://schemas.microsoft.com/office/powerpoint/2010/main" val="2151575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D07EC-D6A2-F425-3D49-321D37207DE4}"/>
              </a:ext>
            </a:extLst>
          </p:cNvPr>
          <p:cNvSpPr>
            <a:spLocks noGrp="1"/>
          </p:cNvSpPr>
          <p:nvPr>
            <p:ph type="title"/>
          </p:nvPr>
        </p:nvSpPr>
        <p:spPr/>
        <p:txBody>
          <a:bodyPr>
            <a:normAutofit/>
          </a:bodyPr>
          <a:lstStyle/>
          <a:p>
            <a:r>
              <a:rPr lang="en-US" sz="3600" dirty="0"/>
              <a:t>Minds on: Gwen’s reflections</a:t>
            </a:r>
          </a:p>
        </p:txBody>
      </p:sp>
      <p:pic>
        <p:nvPicPr>
          <p:cNvPr id="4" name="Online Media 2" descr="2024 Spring Provincial Leadership Meeting: Student Voice – Gwen">
            <a:hlinkClick r:id="" action="ppaction://media"/>
            <a:extLst>
              <a:ext uri="{FF2B5EF4-FFF2-40B4-BE49-F238E27FC236}">
                <a16:creationId xmlns:a16="http://schemas.microsoft.com/office/drawing/2014/main" id="{98EE14D2-FA87-7215-44AE-A0C436E4D8B9}"/>
              </a:ext>
            </a:extLst>
          </p:cNvPr>
          <p:cNvPicPr>
            <a:picLocks noRot="1" noChangeAspect="1"/>
          </p:cNvPicPr>
          <p:nvPr>
            <a:videoFile r:link="rId1"/>
          </p:nvPr>
        </p:nvPicPr>
        <p:blipFill>
          <a:blip r:embed="rId4"/>
          <a:stretch>
            <a:fillRect/>
          </a:stretch>
        </p:blipFill>
        <p:spPr>
          <a:xfrm>
            <a:off x="1436815" y="1141797"/>
            <a:ext cx="9311395" cy="4930678"/>
          </a:xfrm>
          <a:prstGeom prst="rect">
            <a:avLst/>
          </a:prstGeom>
          <a:ln w="19050">
            <a:solidFill>
              <a:schemeClr val="bg1"/>
            </a:solidFill>
          </a:ln>
        </p:spPr>
      </p:pic>
    </p:spTree>
    <p:extLst>
      <p:ext uri="{BB962C8B-B14F-4D97-AF65-F5344CB8AC3E}">
        <p14:creationId xmlns:p14="http://schemas.microsoft.com/office/powerpoint/2010/main" val="272828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D68C5EA-0121-B3DD-A666-4669323399CF}"/>
              </a:ext>
            </a:extLst>
          </p:cNvPr>
          <p:cNvSpPr>
            <a:spLocks noGrp="1"/>
          </p:cNvSpPr>
          <p:nvPr>
            <p:ph type="body" orient="vert" idx="4294967295"/>
          </p:nvPr>
        </p:nvSpPr>
        <p:spPr>
          <a:xfrm>
            <a:off x="481013" y="1412875"/>
            <a:ext cx="11710987" cy="5167313"/>
          </a:xfrm>
        </p:spPr>
        <p:txBody>
          <a:bodyPr/>
          <a:lstStyle/>
          <a:p>
            <a:pPr marL="0" indent="0">
              <a:lnSpc>
                <a:spcPct val="110000"/>
              </a:lnSpc>
              <a:buNone/>
            </a:pPr>
            <a:r>
              <a:rPr lang="en-US" b="1" dirty="0"/>
              <a:t>Throughout the slide decks, there are spaces to pause and reflect. Here are some strategies that may help facilitate discussion: </a:t>
            </a:r>
            <a:endParaRPr lang="en-CA" dirty="0"/>
          </a:p>
          <a:p>
            <a:pPr marL="171450" indent="-171450">
              <a:lnSpc>
                <a:spcPct val="110000"/>
              </a:lnSpc>
            </a:pPr>
            <a:r>
              <a:rPr lang="en-US" dirty="0"/>
              <a:t>Invite participants to reflect individually for a few minutes, then discuss in pairs or small groups. </a:t>
            </a:r>
            <a:endParaRPr lang="en-CA" dirty="0"/>
          </a:p>
          <a:p>
            <a:pPr marL="171450" indent="-171450">
              <a:lnSpc>
                <a:spcPct val="110000"/>
              </a:lnSpc>
            </a:pPr>
            <a:r>
              <a:rPr lang="en-US" dirty="0"/>
              <a:t>Create space for both successes and tensions.</a:t>
            </a:r>
            <a:endParaRPr lang="en-CA" dirty="0"/>
          </a:p>
          <a:p>
            <a:pPr marL="171450" indent="-171450">
              <a:lnSpc>
                <a:spcPct val="110000"/>
              </a:lnSpc>
            </a:pPr>
            <a:r>
              <a:rPr lang="en-US" dirty="0"/>
              <a:t>Consider using anonymous sticky notes or digital tools (e.g., Padlet, </a:t>
            </a:r>
            <a:r>
              <a:rPr lang="en-US" dirty="0" err="1"/>
              <a:t>Mentimeter</a:t>
            </a:r>
            <a:r>
              <a:rPr lang="en-US" dirty="0"/>
              <a:t>) if participants are hesitant to share.</a:t>
            </a:r>
            <a:endParaRPr lang="en-CA" dirty="0"/>
          </a:p>
          <a:p>
            <a:pPr marL="0" indent="0">
              <a:buNone/>
            </a:pPr>
            <a:endParaRPr lang="en-CA" dirty="0"/>
          </a:p>
          <a:p>
            <a:endParaRPr lang="en-US" dirty="0"/>
          </a:p>
        </p:txBody>
      </p:sp>
      <p:sp>
        <p:nvSpPr>
          <p:cNvPr id="3" name="Title 2">
            <a:extLst>
              <a:ext uri="{FF2B5EF4-FFF2-40B4-BE49-F238E27FC236}">
                <a16:creationId xmlns:a16="http://schemas.microsoft.com/office/drawing/2014/main" id="{1726B0DA-739C-3141-3567-F9264C57C90E}"/>
              </a:ext>
            </a:extLst>
          </p:cNvPr>
          <p:cNvSpPr>
            <a:spLocks noGrp="1"/>
          </p:cNvSpPr>
          <p:nvPr>
            <p:ph type="title" idx="4294967295"/>
          </p:nvPr>
        </p:nvSpPr>
        <p:spPr>
          <a:xfrm>
            <a:off x="0" y="-661988"/>
            <a:ext cx="9491663" cy="661988"/>
          </a:xfrm>
        </p:spPr>
        <p:txBody>
          <a:bodyPr vert="horz" lIns="91440" tIns="45720" rIns="91440" bIns="45720" rtlCol="0" anchor="b">
            <a:noAutofit/>
          </a:bodyPr>
          <a:lstStyle/>
          <a:p>
            <a:r>
              <a:rPr lang="en-US" dirty="0">
                <a:solidFill>
                  <a:schemeClr val="tx1"/>
                </a:solidFill>
                <a:latin typeface="Poppins SemiBold"/>
                <a:cs typeface="Poppins SemiBold"/>
              </a:rPr>
              <a:t>Notes for facilitation 2</a:t>
            </a:r>
          </a:p>
        </p:txBody>
      </p:sp>
      <p:sp>
        <p:nvSpPr>
          <p:cNvPr id="7" name="Title 1">
            <a:extLst>
              <a:ext uri="{FF2B5EF4-FFF2-40B4-BE49-F238E27FC236}">
                <a16:creationId xmlns:a16="http://schemas.microsoft.com/office/drawing/2014/main" id="{688CD887-26F5-A05C-3269-66CFA15AACD5}"/>
              </a:ext>
            </a:extLst>
          </p:cNvPr>
          <p:cNvSpPr txBox="1">
            <a:spLocks/>
          </p:cNvSpPr>
          <p:nvPr/>
        </p:nvSpPr>
        <p:spPr>
          <a:xfrm>
            <a:off x="1244600" y="212725"/>
            <a:ext cx="10039569" cy="1325563"/>
          </a:xfrm>
          <a:prstGeom prst="rect">
            <a:avLst/>
          </a:prstGeom>
        </p:spPr>
        <p:txBody>
          <a:bodyPr anchor="ctr"/>
          <a:lstStyle>
            <a:lvl1pPr algn="l" defTabSz="914400" rtl="0" eaLnBrk="1" latinLnBrk="0" hangingPunct="1">
              <a:lnSpc>
                <a:spcPct val="90000"/>
              </a:lnSpc>
              <a:spcBef>
                <a:spcPct val="0"/>
              </a:spcBef>
              <a:buNone/>
              <a:defRPr sz="4800" b="1" i="0" kern="1200">
                <a:solidFill>
                  <a:schemeClr val="tx1"/>
                </a:solidFill>
                <a:latin typeface="Poppins SemiBold" pitchFamily="2" charset="77"/>
                <a:ea typeface="+mj-ea"/>
                <a:cs typeface="Poppins SemiBold" pitchFamily="2" charset="77"/>
              </a:defRPr>
            </a:lvl1pPr>
          </a:lstStyle>
          <a:p>
            <a:r>
              <a:rPr lang="en-CA" dirty="0">
                <a:latin typeface="Poppins SemiBold"/>
                <a:cs typeface="Poppins SemiBold"/>
              </a:rPr>
              <a:t>Notes for facilitation</a:t>
            </a:r>
            <a:endParaRPr lang="en-US" dirty="0">
              <a:latin typeface="Poppins SemiBold"/>
              <a:cs typeface="Poppins SemiBold"/>
            </a:endParaRPr>
          </a:p>
        </p:txBody>
      </p:sp>
      <p:pic>
        <p:nvPicPr>
          <p:cNvPr id="4" name="Graphic 3">
            <a:extLst>
              <a:ext uri="{FF2B5EF4-FFF2-40B4-BE49-F238E27FC236}">
                <a16:creationId xmlns:a16="http://schemas.microsoft.com/office/drawing/2014/main" id="{35D76792-7495-E832-D8B0-6D017FA21831}"/>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30200" y="549706"/>
            <a:ext cx="648587" cy="648587"/>
          </a:xfrm>
          <a:prstGeom prst="rect">
            <a:avLst/>
          </a:prstGeom>
        </p:spPr>
      </p:pic>
    </p:spTree>
    <p:extLst>
      <p:ext uri="{BB962C8B-B14F-4D97-AF65-F5344CB8AC3E}">
        <p14:creationId xmlns:p14="http://schemas.microsoft.com/office/powerpoint/2010/main" val="3736251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BB9D9-1FAA-47B3-6D49-3BA1205FA80E}"/>
              </a:ext>
            </a:extLst>
          </p:cNvPr>
          <p:cNvSpPr>
            <a:spLocks noGrp="1"/>
          </p:cNvSpPr>
          <p:nvPr>
            <p:ph type="title" idx="4294967295"/>
          </p:nvPr>
        </p:nvSpPr>
        <p:spPr>
          <a:xfrm>
            <a:off x="4844716" y="2741696"/>
            <a:ext cx="7363324" cy="2343651"/>
          </a:xfrm>
        </p:spPr>
        <p:txBody>
          <a:bodyPr>
            <a:normAutofit fontScale="90000"/>
          </a:bodyPr>
          <a:lstStyle/>
          <a:p>
            <a:r>
              <a:rPr lang="en-US" sz="6000" dirty="0">
                <a:solidFill>
                  <a:schemeClr val="bg1"/>
                </a:solidFill>
              </a:rPr>
              <a:t>Understanding student engagement </a:t>
            </a:r>
          </a:p>
        </p:txBody>
      </p:sp>
      <p:grpSp>
        <p:nvGrpSpPr>
          <p:cNvPr id="9" name="Group 8">
            <a:extLst>
              <a:ext uri="{FF2B5EF4-FFF2-40B4-BE49-F238E27FC236}">
                <a16:creationId xmlns:a16="http://schemas.microsoft.com/office/drawing/2014/main" id="{349CDC7E-559F-AB64-73A3-2E0669C038F4}"/>
              </a:ext>
              <a:ext uri="{C183D7F6-B498-43B3-948B-1728B52AA6E4}">
                <adec:decorative xmlns:adec="http://schemas.microsoft.com/office/drawing/2017/decorative" val="1"/>
              </a:ext>
            </a:extLst>
          </p:cNvPr>
          <p:cNvGrpSpPr/>
          <p:nvPr/>
        </p:nvGrpSpPr>
        <p:grpSpPr>
          <a:xfrm>
            <a:off x="-681926" y="-141423"/>
            <a:ext cx="4742481" cy="7140845"/>
            <a:chOff x="-681925" y="-135611"/>
            <a:chExt cx="4742481" cy="7140845"/>
          </a:xfrm>
        </p:grpSpPr>
        <p:sp>
          <p:nvSpPr>
            <p:cNvPr id="6" name="Rounded Rectangle 5">
              <a:extLst>
                <a:ext uri="{FF2B5EF4-FFF2-40B4-BE49-F238E27FC236}">
                  <a16:creationId xmlns:a16="http://schemas.microsoft.com/office/drawing/2014/main" id="{778DE24D-3C8A-A56D-B335-984E8AFF7736}"/>
                </a:ext>
              </a:extLst>
            </p:cNvPr>
            <p:cNvSpPr/>
            <p:nvPr/>
          </p:nvSpPr>
          <p:spPr>
            <a:xfrm>
              <a:off x="-681925" y="-135611"/>
              <a:ext cx="4742481" cy="7140845"/>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88761C84-1C43-9A2E-D474-D1099E5957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7121" y="2933499"/>
              <a:ext cx="1192443" cy="991002"/>
            </a:xfrm>
            <a:prstGeom prst="rect">
              <a:avLst/>
            </a:prstGeom>
          </p:spPr>
        </p:pic>
      </p:grpSp>
      <p:sp>
        <p:nvSpPr>
          <p:cNvPr id="12" name="Rectangle 11">
            <a:extLst>
              <a:ext uri="{FF2B5EF4-FFF2-40B4-BE49-F238E27FC236}">
                <a16:creationId xmlns:a16="http://schemas.microsoft.com/office/drawing/2014/main" id="{F5423769-8127-9811-F3D8-89A585ED6FD2}"/>
              </a:ext>
            </a:extLst>
          </p:cNvPr>
          <p:cNvSpPr/>
          <p:nvPr/>
        </p:nvSpPr>
        <p:spPr>
          <a:xfrm>
            <a:off x="10518270" y="29542"/>
            <a:ext cx="1792670" cy="430887"/>
          </a:xfrm>
          <a:prstGeom prst="rect">
            <a:avLst/>
          </a:prstGeom>
          <a:noFill/>
        </p:spPr>
        <p:txBody>
          <a:bodyPr wrap="square" lIns="91440" tIns="45720" rIns="91440" bIns="45720">
            <a:spAutoFit/>
          </a:bodyPr>
          <a:lstStyle/>
          <a:p>
            <a:pPr algn="ctr"/>
            <a:r>
              <a:rPr lang="en-US" sz="1100" b="1" cap="none" spc="0" dirty="0">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rPr>
              <a:t>UNDERSTAND THE TOPIC</a:t>
            </a:r>
          </a:p>
        </p:txBody>
      </p:sp>
      <p:grpSp>
        <p:nvGrpSpPr>
          <p:cNvPr id="13" name="Group 12" descr="Icon showing a brain inside the silhouette of a head.">
            <a:extLst>
              <a:ext uri="{FF2B5EF4-FFF2-40B4-BE49-F238E27FC236}">
                <a16:creationId xmlns:a16="http://schemas.microsoft.com/office/drawing/2014/main" id="{E9C3E788-BB14-B646-6D85-96EFAC34C27C}"/>
              </a:ext>
            </a:extLst>
          </p:cNvPr>
          <p:cNvGrpSpPr/>
          <p:nvPr/>
        </p:nvGrpSpPr>
        <p:grpSpPr>
          <a:xfrm>
            <a:off x="10840916" y="474639"/>
            <a:ext cx="1164694" cy="1176622"/>
            <a:chOff x="10840916" y="474639"/>
            <a:chExt cx="1164694" cy="1176622"/>
          </a:xfrm>
        </p:grpSpPr>
        <p:sp>
          <p:nvSpPr>
            <p:cNvPr id="14" name="Oval 13">
              <a:extLst>
                <a:ext uri="{FF2B5EF4-FFF2-40B4-BE49-F238E27FC236}">
                  <a16:creationId xmlns:a16="http://schemas.microsoft.com/office/drawing/2014/main" id="{3AD0F5C3-9B3B-0451-156D-987A5852E625}"/>
                </a:ext>
              </a:extLst>
            </p:cNvPr>
            <p:cNvSpPr/>
            <p:nvPr/>
          </p:nvSpPr>
          <p:spPr>
            <a:xfrm>
              <a:off x="10840916" y="474639"/>
              <a:ext cx="1164694" cy="117662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5" name="Picture 14">
              <a:extLst>
                <a:ext uri="{FF2B5EF4-FFF2-40B4-BE49-F238E27FC236}">
                  <a16:creationId xmlns:a16="http://schemas.microsoft.com/office/drawing/2014/main" id="{0082A47B-4B6F-DD1F-EAD1-361BD77137D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472" t="12366" r="6154"/>
            <a:stretch>
              <a:fillRect/>
            </a:stretch>
          </p:blipFill>
          <p:spPr bwMode="auto">
            <a:xfrm>
              <a:off x="10875981" y="512784"/>
              <a:ext cx="1082937" cy="1098734"/>
            </a:xfrm>
            <a:prstGeom prst="ellipse">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016801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050839-F7CE-4FA7-009D-692FF882B9F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rot="19860000">
            <a:off x="8396594" y="3558570"/>
            <a:ext cx="3080658" cy="3080658"/>
          </a:xfrm>
          <a:prstGeom prst="rect">
            <a:avLst/>
          </a:prstGeom>
        </p:spPr>
      </p:pic>
      <p:sp>
        <p:nvSpPr>
          <p:cNvPr id="3" name="Title 2">
            <a:extLst>
              <a:ext uri="{FF2B5EF4-FFF2-40B4-BE49-F238E27FC236}">
                <a16:creationId xmlns:a16="http://schemas.microsoft.com/office/drawing/2014/main" id="{CCC985CE-9B93-033C-D742-9BA58F488188}"/>
              </a:ext>
            </a:extLst>
          </p:cNvPr>
          <p:cNvSpPr>
            <a:spLocks noGrp="1"/>
          </p:cNvSpPr>
          <p:nvPr>
            <p:ph type="title"/>
          </p:nvPr>
        </p:nvSpPr>
        <p:spPr>
          <a:xfrm>
            <a:off x="4539915" y="365125"/>
            <a:ext cx="7407245" cy="3063875"/>
          </a:xfrm>
        </p:spPr>
        <p:txBody>
          <a:bodyPr anchor="t">
            <a:normAutofit/>
          </a:bodyPr>
          <a:lstStyle/>
          <a:p>
            <a:pPr>
              <a:lnSpc>
                <a:spcPct val="108000"/>
              </a:lnSpc>
            </a:pPr>
            <a:r>
              <a:rPr lang="en-US" sz="2800" b="0" dirty="0">
                <a:latin typeface="Arial" panose="020B0604020202020204" pitchFamily="34" charset="0"/>
                <a:cs typeface="Arial" panose="020B0604020202020204" pitchFamily="34" charset="0"/>
              </a:rPr>
              <a:t>What are the first words that come to mind when you think about student engagement?</a:t>
            </a:r>
          </a:p>
        </p:txBody>
      </p:sp>
      <p:grpSp>
        <p:nvGrpSpPr>
          <p:cNvPr id="4" name="Group 3" descr="Icon showing the silhouette of a head and its reflection in a mirror on a blue circle.">
            <a:extLst>
              <a:ext uri="{FF2B5EF4-FFF2-40B4-BE49-F238E27FC236}">
                <a16:creationId xmlns:a16="http://schemas.microsoft.com/office/drawing/2014/main" id="{C984B786-0333-040A-3FAD-14B451CED2FB}"/>
              </a:ext>
            </a:extLst>
          </p:cNvPr>
          <p:cNvGrpSpPr/>
          <p:nvPr/>
        </p:nvGrpSpPr>
        <p:grpSpPr>
          <a:xfrm>
            <a:off x="485663" y="887631"/>
            <a:ext cx="3080253" cy="3012445"/>
            <a:chOff x="431875" y="592338"/>
            <a:chExt cx="3080253" cy="3012445"/>
          </a:xfrm>
        </p:grpSpPr>
        <p:sp>
          <p:nvSpPr>
            <p:cNvPr id="6" name="Oval 5">
              <a:extLst>
                <a:ext uri="{FF2B5EF4-FFF2-40B4-BE49-F238E27FC236}">
                  <a16:creationId xmlns:a16="http://schemas.microsoft.com/office/drawing/2014/main" id="{9223C4AF-929B-F539-49B9-A59EA7455BDB}"/>
                </a:ext>
              </a:extLst>
            </p:cNvPr>
            <p:cNvSpPr/>
            <p:nvPr/>
          </p:nvSpPr>
          <p:spPr>
            <a:xfrm>
              <a:off x="431876" y="592338"/>
              <a:ext cx="3080252" cy="301244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D3F8626F-10D1-88B9-7A20-1C071FCA071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2062"/>
            <a:stretch>
              <a:fillRect/>
            </a:stretch>
          </p:blipFill>
          <p:spPr bwMode="auto">
            <a:xfrm>
              <a:off x="431875" y="753034"/>
              <a:ext cx="3080252" cy="2708719"/>
            </a:xfrm>
            <a:prstGeom prst="rect">
              <a:avLst/>
            </a:prstGeom>
            <a:noFill/>
            <a:extLst>
              <a:ext uri="{909E8E84-426E-40DD-AFC4-6F175D3DCCD1}">
                <a14:hiddenFill xmlns:a14="http://schemas.microsoft.com/office/drawing/2010/main">
                  <a:solidFill>
                    <a:srgbClr val="FFFFFF"/>
                  </a:solidFill>
                </a14:hiddenFill>
              </a:ext>
            </a:extLst>
          </p:spPr>
        </p:pic>
      </p:grpSp>
      <p:sp>
        <p:nvSpPr>
          <p:cNvPr id="9" name="Rectangle 8">
            <a:extLst>
              <a:ext uri="{FF2B5EF4-FFF2-40B4-BE49-F238E27FC236}">
                <a16:creationId xmlns:a16="http://schemas.microsoft.com/office/drawing/2014/main" id="{EFA22D62-454D-3366-7431-408335439CEF}"/>
              </a:ext>
            </a:extLst>
          </p:cNvPr>
          <p:cNvSpPr/>
          <p:nvPr/>
        </p:nvSpPr>
        <p:spPr>
          <a:xfrm>
            <a:off x="584009" y="348539"/>
            <a:ext cx="2981906" cy="477054"/>
          </a:xfrm>
          <a:prstGeom prst="rect">
            <a:avLst/>
          </a:prstGeom>
          <a:noFill/>
        </p:spPr>
        <p:txBody>
          <a:bodyPr wrap="square" lIns="91440" tIns="45720" rIns="91440" bIns="45720">
            <a:spAutoFit/>
          </a:bodyPr>
          <a:lstStyle/>
          <a:p>
            <a:pPr algn="ctr"/>
            <a:r>
              <a:rPr lang="en-US" sz="2500" b="1" cap="none" spc="0" dirty="0">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rPr>
              <a:t>REFLECT</a:t>
            </a:r>
          </a:p>
        </p:txBody>
      </p:sp>
    </p:spTree>
    <p:extLst>
      <p:ext uri="{BB962C8B-B14F-4D97-AF65-F5344CB8AC3E}">
        <p14:creationId xmlns:p14="http://schemas.microsoft.com/office/powerpoint/2010/main" val="4294368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188CCD1-8591-F498-6786-B345861AA673}"/>
              </a:ext>
            </a:extLst>
          </p:cNvPr>
          <p:cNvSpPr>
            <a:spLocks noGrp="1"/>
          </p:cNvSpPr>
          <p:nvPr>
            <p:ph type="title"/>
          </p:nvPr>
        </p:nvSpPr>
        <p:spPr>
          <a:xfrm>
            <a:off x="215727" y="847434"/>
            <a:ext cx="9492793" cy="662030"/>
          </a:xfrm>
        </p:spPr>
        <p:txBody>
          <a:bodyPr/>
          <a:lstStyle/>
          <a:p>
            <a:r>
              <a:rPr lang="en-US" sz="3600" dirty="0"/>
              <a:t>What is student engagement? </a:t>
            </a:r>
            <a:r>
              <a:rPr lang="en-US" sz="3600" dirty="0">
                <a:solidFill>
                  <a:schemeClr val="bg1"/>
                </a:solidFill>
              </a:rPr>
              <a:t>2</a:t>
            </a:r>
          </a:p>
        </p:txBody>
      </p:sp>
      <p:sp>
        <p:nvSpPr>
          <p:cNvPr id="5" name="Vertical Text Placeholder 4">
            <a:extLst>
              <a:ext uri="{FF2B5EF4-FFF2-40B4-BE49-F238E27FC236}">
                <a16:creationId xmlns:a16="http://schemas.microsoft.com/office/drawing/2014/main" id="{5010132E-FCEA-75B5-9484-984A470D640F}"/>
              </a:ext>
            </a:extLst>
          </p:cNvPr>
          <p:cNvSpPr>
            <a:spLocks noGrp="1"/>
          </p:cNvSpPr>
          <p:nvPr>
            <p:ph type="body" orient="vert" idx="1"/>
          </p:nvPr>
        </p:nvSpPr>
        <p:spPr>
          <a:xfrm>
            <a:off x="215728" y="1509863"/>
            <a:ext cx="11771589" cy="3466174"/>
          </a:xfrm>
        </p:spPr>
        <p:txBody>
          <a:bodyPr vert="horz" lIns="91440" tIns="45720" rIns="91440" bIns="45720" rtlCol="0" anchor="t">
            <a:normAutofit/>
          </a:bodyPr>
          <a:lstStyle/>
          <a:p>
            <a:pPr marL="0" indent="0">
              <a:lnSpc>
                <a:spcPct val="107000"/>
              </a:lnSpc>
              <a:spcAft>
                <a:spcPts val="800"/>
              </a:spcAft>
              <a:buNone/>
            </a:pPr>
            <a:r>
              <a:rPr lang="en-US" sz="2600" b="0" i="0" dirty="0">
                <a:solidFill>
                  <a:srgbClr val="000000"/>
                </a:solidFill>
                <a:effectLst/>
                <a:latin typeface="Arial" panose="020B0604020202020204" pitchFamily="34" charset="0"/>
              </a:rPr>
              <a:t>Student engagement is an </a:t>
            </a:r>
            <a:r>
              <a:rPr lang="en-US" sz="2600" b="1" i="0" dirty="0">
                <a:solidFill>
                  <a:srgbClr val="000000"/>
                </a:solidFill>
                <a:effectLst/>
                <a:latin typeface="Arial" panose="020B0604020202020204" pitchFamily="34" charset="0"/>
              </a:rPr>
              <a:t>ongoing process </a:t>
            </a:r>
            <a:r>
              <a:rPr lang="en-US" sz="2600" b="0" i="0" dirty="0">
                <a:solidFill>
                  <a:srgbClr val="000000"/>
                </a:solidFill>
                <a:effectLst/>
                <a:latin typeface="Arial" panose="020B0604020202020204" pitchFamily="34" charset="0"/>
              </a:rPr>
              <a:t>committed to </a:t>
            </a:r>
            <a:r>
              <a:rPr lang="en-US" sz="2600" b="1" i="0" dirty="0">
                <a:solidFill>
                  <a:srgbClr val="000000"/>
                </a:solidFill>
                <a:effectLst/>
                <a:latin typeface="Arial" panose="020B0604020202020204" pitchFamily="34" charset="0"/>
              </a:rPr>
              <a:t>co-creating </a:t>
            </a:r>
            <a:r>
              <a:rPr lang="en-US" sz="2600" b="0" i="0" dirty="0">
                <a:solidFill>
                  <a:srgbClr val="000000"/>
                </a:solidFill>
                <a:effectLst/>
                <a:latin typeface="Arial" panose="020B0604020202020204" pitchFamily="34" charset="0"/>
              </a:rPr>
              <a:t>conditions and opportunities with students to </a:t>
            </a:r>
            <a:r>
              <a:rPr lang="en-US" sz="2600" b="1" i="0" dirty="0">
                <a:solidFill>
                  <a:srgbClr val="000000"/>
                </a:solidFill>
                <a:effectLst/>
                <a:latin typeface="Arial" panose="020B0604020202020204" pitchFamily="34" charset="0"/>
              </a:rPr>
              <a:t>meaningfully</a:t>
            </a:r>
            <a:r>
              <a:rPr lang="en-US" sz="2600" b="0" i="0" dirty="0">
                <a:solidFill>
                  <a:srgbClr val="000000"/>
                </a:solidFill>
                <a:effectLst/>
                <a:latin typeface="Arial" panose="020B0604020202020204" pitchFamily="34" charset="0"/>
              </a:rPr>
              <a:t> participate and influence outcomes that may affect them. </a:t>
            </a:r>
          </a:p>
          <a:p>
            <a:pPr marL="0" indent="0">
              <a:lnSpc>
                <a:spcPct val="107000"/>
              </a:lnSpc>
              <a:spcAft>
                <a:spcPts val="800"/>
              </a:spcAft>
              <a:buNone/>
            </a:pPr>
            <a:r>
              <a:rPr lang="en-US" sz="2600" b="0" i="0" dirty="0">
                <a:solidFill>
                  <a:srgbClr val="000000"/>
                </a:solidFill>
                <a:effectLst/>
                <a:latin typeface="Arial" panose="020B0604020202020204" pitchFamily="34" charset="0"/>
              </a:rPr>
              <a:t>True engagement </a:t>
            </a:r>
            <a:r>
              <a:rPr lang="en-US" sz="2600" b="0" i="0" dirty="0" err="1">
                <a:solidFill>
                  <a:srgbClr val="000000"/>
                </a:solidFill>
                <a:effectLst/>
                <a:latin typeface="Arial" panose="020B0604020202020204" pitchFamily="34" charset="0"/>
              </a:rPr>
              <a:t>centres</a:t>
            </a:r>
            <a:r>
              <a:rPr lang="en-US" sz="2600" b="0" i="0" dirty="0">
                <a:solidFill>
                  <a:srgbClr val="000000"/>
                </a:solidFill>
                <a:effectLst/>
                <a:latin typeface="Arial" panose="020B0604020202020204" pitchFamily="34" charset="0"/>
              </a:rPr>
              <a:t> on </a:t>
            </a:r>
            <a:r>
              <a:rPr lang="en-US" sz="2600" b="1" i="0" dirty="0">
                <a:solidFill>
                  <a:srgbClr val="000000"/>
                </a:solidFill>
                <a:effectLst/>
                <a:latin typeface="Arial" panose="020B0604020202020204" pitchFamily="34" charset="0"/>
              </a:rPr>
              <a:t>valuing</a:t>
            </a:r>
            <a:r>
              <a:rPr lang="en-US" sz="2600" b="0" i="0" dirty="0">
                <a:solidFill>
                  <a:srgbClr val="000000"/>
                </a:solidFill>
                <a:effectLst/>
                <a:latin typeface="Arial" panose="020B0604020202020204" pitchFamily="34" charset="0"/>
              </a:rPr>
              <a:t> and </a:t>
            </a:r>
            <a:r>
              <a:rPr lang="en-US" sz="2600" b="1" i="0" dirty="0">
                <a:solidFill>
                  <a:srgbClr val="000000"/>
                </a:solidFill>
                <a:effectLst/>
                <a:latin typeface="Arial" panose="020B0604020202020204" pitchFamily="34" charset="0"/>
              </a:rPr>
              <a:t>amplifying</a:t>
            </a:r>
            <a:r>
              <a:rPr lang="en-US" sz="2600" b="0" i="0" dirty="0">
                <a:solidFill>
                  <a:srgbClr val="000000"/>
                </a:solidFill>
                <a:effectLst/>
                <a:latin typeface="Arial" panose="020B0604020202020204" pitchFamily="34" charset="0"/>
              </a:rPr>
              <a:t> perspectives and experiences of every student. This requires a practice of </a:t>
            </a:r>
            <a:r>
              <a:rPr lang="en-US" sz="2600" b="1" i="0" dirty="0">
                <a:solidFill>
                  <a:srgbClr val="000000"/>
                </a:solidFill>
                <a:effectLst/>
                <a:latin typeface="Arial" panose="020B0604020202020204" pitchFamily="34" charset="0"/>
              </a:rPr>
              <a:t>critical reflection </a:t>
            </a:r>
            <a:r>
              <a:rPr lang="en-US" sz="2600" b="0" i="0" dirty="0">
                <a:solidFill>
                  <a:srgbClr val="000000"/>
                </a:solidFill>
                <a:effectLst/>
                <a:latin typeface="Arial" panose="020B0604020202020204" pitchFamily="34" charset="0"/>
              </a:rPr>
              <a:t>by school and system staff on personal and positional biases, and systemic barriers that impact engagement. </a:t>
            </a:r>
            <a:endParaRPr lang="en-CA" sz="2600" dirty="0">
              <a:highlight>
                <a:srgbClr val="FFFF00"/>
              </a:highlight>
              <a:latin typeface="Arial"/>
              <a:cs typeface="Arial"/>
            </a:endParaRPr>
          </a:p>
        </p:txBody>
      </p:sp>
      <p:sp>
        <p:nvSpPr>
          <p:cNvPr id="2" name="TextBox 1">
            <a:extLst>
              <a:ext uri="{FF2B5EF4-FFF2-40B4-BE49-F238E27FC236}">
                <a16:creationId xmlns:a16="http://schemas.microsoft.com/office/drawing/2014/main" id="{5E2277D1-C8D7-C991-B1BE-1D602AC2C361}"/>
              </a:ext>
            </a:extLst>
          </p:cNvPr>
          <p:cNvSpPr txBox="1"/>
          <p:nvPr/>
        </p:nvSpPr>
        <p:spPr>
          <a:xfrm>
            <a:off x="1871329" y="5348137"/>
            <a:ext cx="10115988" cy="1200329"/>
          </a:xfrm>
          <a:prstGeom prst="rect">
            <a:avLst/>
          </a:prstGeom>
          <a:noFill/>
        </p:spPr>
        <p:txBody>
          <a:bodyPr wrap="square" rtlCol="0">
            <a:spAutoFit/>
          </a:bodyPr>
          <a:lstStyle/>
          <a:p>
            <a:pPr marL="342900" indent="-342900">
              <a:buFont typeface="Arial" panose="020B0604020202020204" pitchFamily="34" charset="0"/>
              <a:buChar char="•"/>
            </a:pPr>
            <a:r>
              <a:rPr lang="en-CA" sz="2400" b="1" dirty="0">
                <a:solidFill>
                  <a:srgbClr val="6D2F90"/>
                </a:solidFill>
                <a:latin typeface="Poppins" pitchFamily="2" charset="77"/>
                <a:cs typeface="Poppins" pitchFamily="2" charset="77"/>
              </a:rPr>
              <a:t>Were the words that came to mind similar? ​</a:t>
            </a:r>
          </a:p>
          <a:p>
            <a:pPr marL="342900" indent="-342900">
              <a:buFont typeface="Arial" panose="020B0604020202020204" pitchFamily="34" charset="0"/>
              <a:buChar char="•"/>
            </a:pPr>
            <a:r>
              <a:rPr lang="en-CA" sz="2400" b="1" dirty="0">
                <a:solidFill>
                  <a:srgbClr val="6D2F90"/>
                </a:solidFill>
                <a:latin typeface="Poppins" pitchFamily="2" charset="77"/>
                <a:cs typeface="Poppins" pitchFamily="2" charset="77"/>
              </a:rPr>
              <a:t>How might your answer change now that you’re aware of this definition?</a:t>
            </a:r>
            <a:endParaRPr lang="en-US" sz="2400" b="1" dirty="0">
              <a:solidFill>
                <a:srgbClr val="6D2F90"/>
              </a:solidFill>
              <a:latin typeface="Poppins" pitchFamily="2" charset="77"/>
              <a:cs typeface="Poppins" pitchFamily="2" charset="77"/>
            </a:endParaRPr>
          </a:p>
        </p:txBody>
      </p:sp>
      <p:pic>
        <p:nvPicPr>
          <p:cNvPr id="6" name="Graphic 5" descr="Thought bubble with solid fill">
            <a:extLst>
              <a:ext uri="{FF2B5EF4-FFF2-40B4-BE49-F238E27FC236}">
                <a16:creationId xmlns:a16="http://schemas.microsoft.com/office/drawing/2014/main" id="{4FD01D28-F7B5-3AA5-214D-5F7C047A37D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8173" y="5428347"/>
            <a:ext cx="914400" cy="914400"/>
          </a:xfrm>
          <a:prstGeom prst="rect">
            <a:avLst/>
          </a:prstGeom>
        </p:spPr>
      </p:pic>
    </p:spTree>
    <p:extLst>
      <p:ext uri="{BB962C8B-B14F-4D97-AF65-F5344CB8AC3E}">
        <p14:creationId xmlns:p14="http://schemas.microsoft.com/office/powerpoint/2010/main" val="4233719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1CDBE-FD4F-4977-5C60-6FF68EF35E3E}"/>
            </a:ext>
          </a:extLst>
        </p:cNvPr>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1FEB6F2A-0329-A9FB-6FFA-7AF8780B5530}"/>
              </a:ext>
            </a:extLst>
          </p:cNvPr>
          <p:cNvSpPr>
            <a:spLocks noGrp="1"/>
          </p:cNvSpPr>
          <p:nvPr>
            <p:ph idx="1"/>
          </p:nvPr>
        </p:nvSpPr>
        <p:spPr>
          <a:xfrm>
            <a:off x="4491789" y="319796"/>
            <a:ext cx="7455372" cy="4085949"/>
          </a:xfrm>
        </p:spPr>
        <p:txBody>
          <a:bodyPr anchor="t">
            <a:normAutofit/>
          </a:bodyPr>
          <a:lstStyle/>
          <a:p>
            <a:pPr marL="0" indent="0">
              <a:lnSpc>
                <a:spcPct val="108000"/>
              </a:lnSpc>
              <a:buNone/>
            </a:pPr>
            <a:r>
              <a:rPr lang="en-US" dirty="0"/>
              <a:t>What are the benefits of student engagement?</a:t>
            </a:r>
          </a:p>
          <a:p>
            <a:pPr marL="0" indent="0">
              <a:lnSpc>
                <a:spcPct val="108000"/>
              </a:lnSpc>
              <a:buNone/>
            </a:pPr>
            <a:r>
              <a:rPr lang="en-US" dirty="0"/>
              <a:t>(for students, caring adults, schools, and school systems)</a:t>
            </a:r>
          </a:p>
        </p:txBody>
      </p:sp>
      <p:sp>
        <p:nvSpPr>
          <p:cNvPr id="11" name="Title 6">
            <a:extLst>
              <a:ext uri="{FF2B5EF4-FFF2-40B4-BE49-F238E27FC236}">
                <a16:creationId xmlns:a16="http://schemas.microsoft.com/office/drawing/2014/main" id="{7F5EDEE5-C6DE-69A9-14F2-F610099DF98E}"/>
              </a:ext>
            </a:extLst>
          </p:cNvPr>
          <p:cNvSpPr txBox="1">
            <a:spLocks noGrp="1"/>
          </p:cNvSpPr>
          <p:nvPr>
            <p:ph type="title" idx="4294967295"/>
          </p:nvPr>
        </p:nvSpPr>
        <p:spPr>
          <a:xfrm>
            <a:off x="0" y="-1076234"/>
            <a:ext cx="7683630" cy="90998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b="1" i="0" kern="1200">
                <a:solidFill>
                  <a:schemeClr val="tx1"/>
                </a:solidFill>
                <a:latin typeface="Poppins SemiBold" pitchFamily="2" charset="77"/>
                <a:ea typeface="+mj-ea"/>
                <a:cs typeface="Poppins SemiBold" pitchFamily="2" charset="77"/>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Poppins SemiBold" pitchFamily="2" charset="77"/>
                <a:ea typeface="+mj-ea"/>
                <a:cs typeface="Poppins SemiBold" pitchFamily="2" charset="77"/>
              </a:rPr>
              <a:t>Reflection - 3</a:t>
            </a:r>
          </a:p>
        </p:txBody>
      </p:sp>
      <p:grpSp>
        <p:nvGrpSpPr>
          <p:cNvPr id="3" name="Group 2" descr="Icon showing the silhouette of a head and its reflection in a mirror on a blue circle.">
            <a:extLst>
              <a:ext uri="{FF2B5EF4-FFF2-40B4-BE49-F238E27FC236}">
                <a16:creationId xmlns:a16="http://schemas.microsoft.com/office/drawing/2014/main" id="{554036D3-0C3B-FBF4-F1FA-4D32BCBCB334}"/>
              </a:ext>
            </a:extLst>
          </p:cNvPr>
          <p:cNvGrpSpPr/>
          <p:nvPr/>
        </p:nvGrpSpPr>
        <p:grpSpPr>
          <a:xfrm>
            <a:off x="485663" y="887631"/>
            <a:ext cx="3080253" cy="3012445"/>
            <a:chOff x="431875" y="592338"/>
            <a:chExt cx="3080253" cy="3012445"/>
          </a:xfrm>
        </p:grpSpPr>
        <p:sp>
          <p:nvSpPr>
            <p:cNvPr id="4" name="Oval 3">
              <a:extLst>
                <a:ext uri="{FF2B5EF4-FFF2-40B4-BE49-F238E27FC236}">
                  <a16:creationId xmlns:a16="http://schemas.microsoft.com/office/drawing/2014/main" id="{82017A71-CA38-0E88-6E92-DF832C1C1E5F}"/>
                </a:ext>
              </a:extLst>
            </p:cNvPr>
            <p:cNvSpPr/>
            <p:nvPr/>
          </p:nvSpPr>
          <p:spPr>
            <a:xfrm>
              <a:off x="431876" y="592338"/>
              <a:ext cx="3080252" cy="301244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B65E9896-6177-4ABC-942D-DAA6EAAD1E0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062"/>
            <a:stretch>
              <a:fillRect/>
            </a:stretch>
          </p:blipFill>
          <p:spPr bwMode="auto">
            <a:xfrm>
              <a:off x="431875" y="753034"/>
              <a:ext cx="3080252" cy="2708719"/>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Rectangle 5">
            <a:extLst>
              <a:ext uri="{FF2B5EF4-FFF2-40B4-BE49-F238E27FC236}">
                <a16:creationId xmlns:a16="http://schemas.microsoft.com/office/drawing/2014/main" id="{B52131A6-73D2-42D5-A048-9418CBF154C1}"/>
              </a:ext>
            </a:extLst>
          </p:cNvPr>
          <p:cNvSpPr/>
          <p:nvPr/>
        </p:nvSpPr>
        <p:spPr>
          <a:xfrm>
            <a:off x="584009" y="348539"/>
            <a:ext cx="2981906" cy="477054"/>
          </a:xfrm>
          <a:prstGeom prst="rect">
            <a:avLst/>
          </a:prstGeom>
          <a:noFill/>
        </p:spPr>
        <p:txBody>
          <a:bodyPr wrap="square" lIns="91440" tIns="45720" rIns="91440" bIns="45720">
            <a:spAutoFit/>
          </a:bodyPr>
          <a:lstStyle/>
          <a:p>
            <a:pPr algn="ctr"/>
            <a:r>
              <a:rPr lang="en-US" sz="2500" b="1" cap="none" spc="0" dirty="0">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rPr>
              <a:t>REFLECT</a:t>
            </a:r>
          </a:p>
        </p:txBody>
      </p:sp>
    </p:spTree>
    <p:extLst>
      <p:ext uri="{BB962C8B-B14F-4D97-AF65-F5344CB8AC3E}">
        <p14:creationId xmlns:p14="http://schemas.microsoft.com/office/powerpoint/2010/main" val="3948983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8D516D5-E06F-0C19-B0FC-0483384219AE}"/>
              </a:ext>
            </a:extLst>
          </p:cNvPr>
          <p:cNvSpPr>
            <a:spLocks noGrp="1"/>
          </p:cNvSpPr>
          <p:nvPr>
            <p:ph type="title"/>
          </p:nvPr>
        </p:nvSpPr>
        <p:spPr>
          <a:xfrm>
            <a:off x="215728" y="847434"/>
            <a:ext cx="9492793" cy="662030"/>
          </a:xfrm>
        </p:spPr>
        <p:txBody>
          <a:bodyPr/>
          <a:lstStyle/>
          <a:p>
            <a:r>
              <a:rPr lang="en-US" sz="3600" dirty="0"/>
              <a:t>Benefits of student engagement</a:t>
            </a:r>
          </a:p>
        </p:txBody>
      </p:sp>
      <p:sp>
        <p:nvSpPr>
          <p:cNvPr id="2" name="Vertical Text Placeholder 1">
            <a:extLst>
              <a:ext uri="{FF2B5EF4-FFF2-40B4-BE49-F238E27FC236}">
                <a16:creationId xmlns:a16="http://schemas.microsoft.com/office/drawing/2014/main" id="{D60A112A-6131-A84D-FE7F-2FAAEAFD12FF}"/>
              </a:ext>
            </a:extLst>
          </p:cNvPr>
          <p:cNvSpPr>
            <a:spLocks noGrp="1"/>
          </p:cNvSpPr>
          <p:nvPr>
            <p:ph type="body" orient="vert" idx="1"/>
          </p:nvPr>
        </p:nvSpPr>
        <p:spPr>
          <a:xfrm>
            <a:off x="210206" y="1678898"/>
            <a:ext cx="4955878" cy="2970953"/>
          </a:xfrm>
        </p:spPr>
        <p:txBody>
          <a:bodyPr vert="horz" lIns="90000" tIns="45720" rIns="91440" bIns="45720" rtlCol="0" anchor="t">
            <a:normAutofit/>
          </a:bodyPr>
          <a:lstStyle/>
          <a:p>
            <a:pPr marL="0" indent="0">
              <a:buNone/>
            </a:pPr>
            <a:r>
              <a:rPr lang="en-US" sz="2400" b="1" dirty="0"/>
              <a:t>Students shared that being engaged:</a:t>
            </a:r>
          </a:p>
          <a:p>
            <a:pPr fontAlgn="base"/>
            <a:r>
              <a:rPr lang="en-US" sz="2400" dirty="0"/>
              <a:t>helps them feel more involved and supported in their school</a:t>
            </a:r>
          </a:p>
          <a:p>
            <a:pPr fontAlgn="base"/>
            <a:r>
              <a:rPr lang="en-US" sz="2400" dirty="0"/>
              <a:t>reduces stigma around mental health</a:t>
            </a:r>
          </a:p>
          <a:p>
            <a:pPr fontAlgn="base"/>
            <a:r>
              <a:rPr lang="en-US" sz="2400" dirty="0"/>
              <a:t>makes school more fun!</a:t>
            </a:r>
          </a:p>
        </p:txBody>
      </p:sp>
      <p:sp>
        <p:nvSpPr>
          <p:cNvPr id="4" name="Vertical Text Placeholder 1">
            <a:extLst>
              <a:ext uri="{FF2B5EF4-FFF2-40B4-BE49-F238E27FC236}">
                <a16:creationId xmlns:a16="http://schemas.microsoft.com/office/drawing/2014/main" id="{FDC75E2C-77BF-0885-A24E-8749D120CCF0}"/>
              </a:ext>
            </a:extLst>
          </p:cNvPr>
          <p:cNvSpPr txBox="1">
            <a:spLocks/>
          </p:cNvSpPr>
          <p:nvPr/>
        </p:nvSpPr>
        <p:spPr>
          <a:xfrm>
            <a:off x="5741233" y="1678899"/>
            <a:ext cx="6240561" cy="4331668"/>
          </a:xfrm>
          <a:prstGeom prst="rect">
            <a:avLst/>
          </a:prstGeom>
        </p:spPr>
        <p:txBody>
          <a:bodyPr vert="horz" lIns="9000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ea typeface="Roboto Black" panose="02000000000000000000" pitchFamily="2" charset="0"/>
              </a:rPr>
              <a:t>For caring adults, schools, and systems: </a:t>
            </a:r>
          </a:p>
          <a:p>
            <a:pPr fontAlgn="base"/>
            <a:r>
              <a:rPr lang="en-US" sz="2400" dirty="0">
                <a:latin typeface="Arial"/>
                <a:ea typeface="Roboto Medium"/>
                <a:cs typeface="Arial"/>
              </a:rPr>
              <a:t>enhanced understanding of students’ needs and wants </a:t>
            </a:r>
          </a:p>
          <a:p>
            <a:pPr fontAlgn="base"/>
            <a:r>
              <a:rPr lang="en-US" sz="2400" dirty="0">
                <a:latin typeface="Arial"/>
                <a:ea typeface="Roboto Medium"/>
                <a:cs typeface="Arial"/>
              </a:rPr>
              <a:t>new perspectives and creative solutions </a:t>
            </a:r>
          </a:p>
          <a:p>
            <a:pPr fontAlgn="base"/>
            <a:r>
              <a:rPr lang="en-US" sz="2400" dirty="0">
                <a:latin typeface="Arial"/>
                <a:ea typeface="Roboto Medium"/>
                <a:cs typeface="Arial"/>
              </a:rPr>
              <a:t>increased use of mental health programs/services</a:t>
            </a:r>
          </a:p>
        </p:txBody>
      </p:sp>
      <p:sp>
        <p:nvSpPr>
          <p:cNvPr id="5" name="TextBox 4">
            <a:extLst>
              <a:ext uri="{FF2B5EF4-FFF2-40B4-BE49-F238E27FC236}">
                <a16:creationId xmlns:a16="http://schemas.microsoft.com/office/drawing/2014/main" id="{BF135396-31A4-51AC-946E-81571C04F06F}"/>
              </a:ext>
            </a:extLst>
          </p:cNvPr>
          <p:cNvSpPr txBox="1"/>
          <p:nvPr/>
        </p:nvSpPr>
        <p:spPr>
          <a:xfrm>
            <a:off x="2405812" y="5382236"/>
            <a:ext cx="9248347" cy="954107"/>
          </a:xfrm>
          <a:prstGeom prst="rect">
            <a:avLst/>
          </a:prstGeom>
          <a:noFill/>
          <a:ln>
            <a:solidFill>
              <a:schemeClr val="bg1"/>
            </a:solidFill>
          </a:ln>
        </p:spPr>
        <p:txBody>
          <a:bodyPr wrap="square" lIns="91440" tIns="45720" rIns="91440" bIns="45720" rtlCol="0" anchor="t">
            <a:spAutoFit/>
          </a:bodyPr>
          <a:lstStyle/>
          <a:p>
            <a:r>
              <a:rPr lang="en-CA" sz="2800" b="1" dirty="0">
                <a:solidFill>
                  <a:srgbClr val="40008D"/>
                </a:solidFill>
                <a:latin typeface="Poppins"/>
                <a:ea typeface="Roboto Black"/>
                <a:cs typeface="Roboto Black"/>
              </a:rPr>
              <a:t>Student engagement is a protective factor </a:t>
            </a:r>
            <a:br>
              <a:rPr lang="en-CA" sz="2800" b="1" dirty="0">
                <a:solidFill>
                  <a:srgbClr val="40008D"/>
                </a:solidFill>
                <a:latin typeface="Poppins"/>
                <a:ea typeface="Roboto Black"/>
                <a:cs typeface="Roboto Black"/>
              </a:rPr>
            </a:br>
            <a:r>
              <a:rPr lang="en-CA" sz="2800" b="1" dirty="0">
                <a:solidFill>
                  <a:srgbClr val="40008D"/>
                </a:solidFill>
                <a:latin typeface="Poppins"/>
                <a:ea typeface="Roboto Black"/>
                <a:cs typeface="Roboto Black"/>
              </a:rPr>
              <a:t>for students’ mental health.</a:t>
            </a:r>
            <a:endParaRPr lang="en-US" sz="2800" b="1" dirty="0">
              <a:solidFill>
                <a:srgbClr val="40008D"/>
              </a:solidFill>
              <a:latin typeface="Poppins"/>
              <a:ea typeface="Roboto Black"/>
              <a:cs typeface="Roboto Black"/>
            </a:endParaRPr>
          </a:p>
        </p:txBody>
      </p:sp>
      <p:pic>
        <p:nvPicPr>
          <p:cNvPr id="7" name="Picture 6">
            <a:extLst>
              <a:ext uri="{FF2B5EF4-FFF2-40B4-BE49-F238E27FC236}">
                <a16:creationId xmlns:a16="http://schemas.microsoft.com/office/drawing/2014/main" id="{0D2A7EFE-5848-2217-B1BB-FBCD5F21E21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46387" y="5235453"/>
            <a:ext cx="1148444" cy="1175659"/>
          </a:xfrm>
          <a:prstGeom prst="rect">
            <a:avLst/>
          </a:prstGeom>
        </p:spPr>
      </p:pic>
    </p:spTree>
    <p:extLst>
      <p:ext uri="{BB962C8B-B14F-4D97-AF65-F5344CB8AC3E}">
        <p14:creationId xmlns:p14="http://schemas.microsoft.com/office/powerpoint/2010/main" val="250440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8533A-517E-5FC7-2E4F-4C7DEEFD1616}"/>
              </a:ext>
            </a:extLst>
          </p:cNvPr>
          <p:cNvSpPr txBox="1">
            <a:spLocks noGrp="1"/>
          </p:cNvSpPr>
          <p:nvPr>
            <p:ph type="title"/>
          </p:nvPr>
        </p:nvSpPr>
        <p:spPr>
          <a:xfrm>
            <a:off x="74950" y="6413928"/>
            <a:ext cx="2872912" cy="33855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Source: </a:t>
            </a:r>
            <a:r>
              <a:rPr kumimoji="0" lang="en-US" sz="1600" b="0"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hlinkClick r:id="rId3">
                  <a:extLst>
                    <a:ext uri="{A12FA001-AC4F-418D-AE19-62706E023703}">
                      <ahyp:hlinkClr xmlns:ahyp="http://schemas.microsoft.com/office/drawing/2018/hyperlinkcolor" val="tx"/>
                    </a:ext>
                  </a:extLst>
                </a:hlinkClick>
              </a:rPr>
              <a:t>#HearNowON 2021</a:t>
            </a:r>
            <a:endParaRPr kumimoji="0" lang="en-US" sz="1600" b="0"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endParaRPr>
          </a:p>
        </p:txBody>
      </p:sp>
      <p:pic>
        <p:nvPicPr>
          <p:cNvPr id="15" name="!!HearNowON" descr="Student recommendation #5&#10;">
            <a:extLst>
              <a:ext uri="{FF2B5EF4-FFF2-40B4-BE49-F238E27FC236}">
                <a16:creationId xmlns:a16="http://schemas.microsoft.com/office/drawing/2014/main" id="{E63CCEE1-197E-F6A4-4B2E-D8C1309DF3DF}"/>
              </a:ext>
            </a:extLst>
          </p:cNvPr>
          <p:cNvPicPr>
            <a:picLocks noChangeAspect="1"/>
          </p:cNvPicPr>
          <p:nvPr/>
        </p:nvPicPr>
        <p:blipFill>
          <a:blip r:embed="rId4">
            <a:extLst>
              <a:ext uri="{28A0092B-C50C-407E-A947-70E740481C1C}">
                <a14:useLocalDpi xmlns:a14="http://schemas.microsoft.com/office/drawing/2010/main" val="0"/>
              </a:ext>
            </a:extLst>
          </a:blip>
          <a:srcRect t="1677"/>
          <a:stretch>
            <a:fillRect/>
          </a:stretch>
        </p:blipFill>
        <p:spPr>
          <a:xfrm>
            <a:off x="0" y="105518"/>
            <a:ext cx="12192000" cy="6188490"/>
          </a:xfrm>
          <a:prstGeom prst="rect">
            <a:avLst/>
          </a:prstGeom>
        </p:spPr>
      </p:pic>
    </p:spTree>
    <p:extLst>
      <p:ext uri="{BB962C8B-B14F-4D97-AF65-F5344CB8AC3E}">
        <p14:creationId xmlns:p14="http://schemas.microsoft.com/office/powerpoint/2010/main" val="2900986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B92A3-D11A-FCBA-7063-C5BFA0A3E8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85BBD7-1887-4522-18ED-9433212F16DE}"/>
              </a:ext>
            </a:extLst>
          </p:cNvPr>
          <p:cNvSpPr>
            <a:spLocks noGrp="1"/>
          </p:cNvSpPr>
          <p:nvPr>
            <p:ph type="title" idx="4294967295"/>
          </p:nvPr>
        </p:nvSpPr>
        <p:spPr>
          <a:xfrm>
            <a:off x="-56342" y="-1754830"/>
            <a:ext cx="11432803" cy="1441068"/>
          </a:xfrm>
        </p:spPr>
        <p:txBody>
          <a:bodyPr>
            <a:normAutofit fontScale="90000"/>
          </a:bodyPr>
          <a:lstStyle/>
          <a:p>
            <a:r>
              <a:rPr lang="en-US" sz="6000" dirty="0">
                <a:solidFill>
                  <a:schemeClr val="bg1"/>
                </a:solidFill>
              </a:rPr>
              <a:t>School Mental Health Ontario’s model of student engagement 2</a:t>
            </a:r>
          </a:p>
        </p:txBody>
      </p:sp>
      <p:sp>
        <p:nvSpPr>
          <p:cNvPr id="6" name="Rounded Rectangle 5">
            <a:extLst>
              <a:ext uri="{FF2B5EF4-FFF2-40B4-BE49-F238E27FC236}">
                <a16:creationId xmlns:a16="http://schemas.microsoft.com/office/drawing/2014/main" id="{A0DAB840-A876-3F01-7550-60206229FF09}"/>
              </a:ext>
              <a:ext uri="{C183D7F6-B498-43B3-948B-1728B52AA6E4}">
                <adec:decorative xmlns:adec="http://schemas.microsoft.com/office/drawing/2017/decorative" val="1"/>
              </a:ext>
            </a:extLst>
          </p:cNvPr>
          <p:cNvSpPr/>
          <p:nvPr/>
        </p:nvSpPr>
        <p:spPr>
          <a:xfrm>
            <a:off x="-819029" y="-141425"/>
            <a:ext cx="5507664" cy="7140845"/>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Diagram of student engagement. Every student is at the centre of the diagram. The first rung surrounding every student reads &quot;identity-affirming approaches.&quot; The second rung reads &quot;Flexible,&quot; &quot;Evolving,&quot; &quot;Strength-based,&quot; and &quot;Informed.&quot; The third rung reads &quot;Student leaders,&quot; &quot;Student partners,&quot; &quot;Student contributors,&quot; and &quot;Student consultants.&quot;">
            <a:extLst>
              <a:ext uri="{FF2B5EF4-FFF2-40B4-BE49-F238E27FC236}">
                <a16:creationId xmlns:a16="http://schemas.microsoft.com/office/drawing/2014/main" id="{E6411C70-AC82-9875-4056-0159A92363D5}"/>
              </a:ext>
            </a:extLst>
          </p:cNvPr>
          <p:cNvPicPr>
            <a:picLocks noChangeAspect="1"/>
          </p:cNvPicPr>
          <p:nvPr/>
        </p:nvPicPr>
        <p:blipFill>
          <a:blip r:embed="rId3"/>
          <a:stretch>
            <a:fillRect/>
          </a:stretch>
        </p:blipFill>
        <p:spPr>
          <a:xfrm>
            <a:off x="269609" y="1367509"/>
            <a:ext cx="4122976" cy="4122976"/>
          </a:xfrm>
          <a:prstGeom prst="rect">
            <a:avLst/>
          </a:prstGeom>
        </p:spPr>
      </p:pic>
      <p:sp>
        <p:nvSpPr>
          <p:cNvPr id="7" name="Rectangle 6">
            <a:extLst>
              <a:ext uri="{FF2B5EF4-FFF2-40B4-BE49-F238E27FC236}">
                <a16:creationId xmlns:a16="http://schemas.microsoft.com/office/drawing/2014/main" id="{D0792403-E99C-6AA2-1BAE-0DE36864F1EC}"/>
              </a:ext>
            </a:extLst>
          </p:cNvPr>
          <p:cNvSpPr/>
          <p:nvPr/>
        </p:nvSpPr>
        <p:spPr>
          <a:xfrm>
            <a:off x="10518270" y="29542"/>
            <a:ext cx="1792670" cy="430887"/>
          </a:xfrm>
          <a:prstGeom prst="rect">
            <a:avLst/>
          </a:prstGeom>
          <a:noFill/>
        </p:spPr>
        <p:txBody>
          <a:bodyPr wrap="square" lIns="91440" tIns="45720" rIns="91440" bIns="45720">
            <a:spAutoFit/>
          </a:bodyPr>
          <a:lstStyle/>
          <a:p>
            <a:pPr algn="ctr"/>
            <a:r>
              <a:rPr lang="en-US" sz="1100" b="1" cap="none" spc="0" dirty="0">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rPr>
              <a:t>UNDERSTAND THE TOPIC</a:t>
            </a:r>
          </a:p>
        </p:txBody>
      </p:sp>
      <p:grpSp>
        <p:nvGrpSpPr>
          <p:cNvPr id="8" name="Group 7" descr="Icon showing a brain inside the silhouette of a head.">
            <a:extLst>
              <a:ext uri="{FF2B5EF4-FFF2-40B4-BE49-F238E27FC236}">
                <a16:creationId xmlns:a16="http://schemas.microsoft.com/office/drawing/2014/main" id="{C3182BED-3DB4-8F61-D206-102CB9616666}"/>
              </a:ext>
            </a:extLst>
          </p:cNvPr>
          <p:cNvGrpSpPr/>
          <p:nvPr/>
        </p:nvGrpSpPr>
        <p:grpSpPr>
          <a:xfrm>
            <a:off x="10840916" y="474639"/>
            <a:ext cx="1164694" cy="1176622"/>
            <a:chOff x="10840916" y="474639"/>
            <a:chExt cx="1164694" cy="1176622"/>
          </a:xfrm>
        </p:grpSpPr>
        <p:sp>
          <p:nvSpPr>
            <p:cNvPr id="9" name="Oval 8">
              <a:extLst>
                <a:ext uri="{FF2B5EF4-FFF2-40B4-BE49-F238E27FC236}">
                  <a16:creationId xmlns:a16="http://schemas.microsoft.com/office/drawing/2014/main" id="{6F2F8E20-878C-911D-2126-B355EC5030AD}"/>
                </a:ext>
              </a:extLst>
            </p:cNvPr>
            <p:cNvSpPr/>
            <p:nvPr/>
          </p:nvSpPr>
          <p:spPr>
            <a:xfrm>
              <a:off x="10840916" y="474639"/>
              <a:ext cx="1164694" cy="117662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0" name="Picture 9">
              <a:extLst>
                <a:ext uri="{FF2B5EF4-FFF2-40B4-BE49-F238E27FC236}">
                  <a16:creationId xmlns:a16="http://schemas.microsoft.com/office/drawing/2014/main" id="{6EE8B312-7D17-F1C6-AA4D-E9F200FB5C2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472" t="12366" r="6154"/>
            <a:stretch>
              <a:fillRect/>
            </a:stretch>
          </p:blipFill>
          <p:spPr bwMode="auto">
            <a:xfrm>
              <a:off x="10875981" y="512784"/>
              <a:ext cx="1082937" cy="1098734"/>
            </a:xfrm>
            <a:prstGeom prst="ellipse">
              <a:avLst/>
            </a:prstGeom>
            <a:noFill/>
            <a:extLst>
              <a:ext uri="{909E8E84-426E-40DD-AFC4-6F175D3DCCD1}">
                <a14:hiddenFill xmlns:a14="http://schemas.microsoft.com/office/drawing/2010/main">
                  <a:solidFill>
                    <a:srgbClr val="FFFFFF"/>
                  </a:solidFill>
                </a14:hiddenFill>
              </a:ext>
            </a:extLst>
          </p:spPr>
        </p:pic>
      </p:grpSp>
      <p:sp>
        <p:nvSpPr>
          <p:cNvPr id="11" name="Title 1">
            <a:extLst>
              <a:ext uri="{FF2B5EF4-FFF2-40B4-BE49-F238E27FC236}">
                <a16:creationId xmlns:a16="http://schemas.microsoft.com/office/drawing/2014/main" id="{EAA7E0F8-B6A0-30C5-F991-83861231B7A5}"/>
              </a:ext>
            </a:extLst>
          </p:cNvPr>
          <p:cNvSpPr txBox="1">
            <a:spLocks/>
          </p:cNvSpPr>
          <p:nvPr/>
        </p:nvSpPr>
        <p:spPr>
          <a:xfrm>
            <a:off x="5660060" y="1749192"/>
            <a:ext cx="6684338" cy="3368243"/>
          </a:xfrm>
          <a:prstGeom prst="rect">
            <a:avLst/>
          </a:prstGeom>
        </p:spPr>
        <p:txBody>
          <a:bodyPr vert="horz" lIns="91440" tIns="45720" rIns="91440" bIns="45720" rtlCol="0" anchor="ctr">
            <a:normAutofit fontScale="82500" lnSpcReduction="20000"/>
          </a:bodyPr>
          <a:lstStyle>
            <a:lvl1pPr algn="l" defTabSz="914400" rtl="0" eaLnBrk="1" latinLnBrk="0" hangingPunct="1">
              <a:lnSpc>
                <a:spcPct val="90000"/>
              </a:lnSpc>
              <a:spcBef>
                <a:spcPct val="0"/>
              </a:spcBef>
              <a:buNone/>
              <a:defRPr sz="4800" b="1" i="0" kern="1200">
                <a:solidFill>
                  <a:schemeClr val="tx1"/>
                </a:solidFill>
                <a:latin typeface="Poppins SemiBold" pitchFamily="2" charset="77"/>
                <a:ea typeface="+mj-ea"/>
                <a:cs typeface="Poppins SemiBold" pitchFamily="2" charset="77"/>
              </a:defRPr>
            </a:lvl1pPr>
          </a:lstStyle>
          <a:p>
            <a:pPr>
              <a:lnSpc>
                <a:spcPct val="128000"/>
              </a:lnSpc>
            </a:pPr>
            <a:r>
              <a:rPr lang="en-US" sz="6000" dirty="0">
                <a:solidFill>
                  <a:schemeClr val="bg1"/>
                </a:solidFill>
              </a:rPr>
              <a:t>School Mental Health Ontario’s model of student engagement</a:t>
            </a:r>
          </a:p>
        </p:txBody>
      </p:sp>
    </p:spTree>
    <p:extLst>
      <p:ext uri="{BB962C8B-B14F-4D97-AF65-F5344CB8AC3E}">
        <p14:creationId xmlns:p14="http://schemas.microsoft.com/office/powerpoint/2010/main" val="2079122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5557B6CC-8165-F00E-D905-CB1E7CBC9F5B}"/>
              </a:ext>
            </a:extLst>
          </p:cNvPr>
          <p:cNvSpPr txBox="1">
            <a:spLocks/>
          </p:cNvSpPr>
          <p:nvPr/>
        </p:nvSpPr>
        <p:spPr>
          <a:xfrm>
            <a:off x="215728" y="749460"/>
            <a:ext cx="11510834" cy="662030"/>
          </a:xfrm>
          <a:prstGeom prst="rect">
            <a:avLst/>
          </a:prstGeom>
        </p:spPr>
        <p:txBody>
          <a:bodyPr spcFirstLastPara="1" vert="horz" wrap="square" lIns="121900" tIns="121900" rIns="121900" bIns="121900" rtlCol="0" anchor="t" anchorCtr="0">
            <a:normAutofit fontScale="82500" lnSpcReduction="20000"/>
          </a:bodyPr>
          <a:lstStyle>
            <a:lvl1pPr algn="l" defTabSz="914400" rtl="0" eaLnBrk="1" latinLnBrk="0" hangingPunct="1">
              <a:lnSpc>
                <a:spcPct val="90000"/>
              </a:lnSpc>
              <a:spcBef>
                <a:spcPct val="0"/>
              </a:spcBef>
              <a:buNone/>
              <a:defRPr sz="4400" b="0" kern="1200">
                <a:solidFill>
                  <a:srgbClr val="40008D"/>
                </a:solidFill>
                <a:latin typeface="Poppins SemiBold" panose="00000700000000000000" pitchFamily="2" charset="0"/>
                <a:ea typeface="+mj-ea"/>
                <a:cs typeface="Poppins SemiBold" panose="00000700000000000000" pitchFamily="2" charset="0"/>
              </a:defRPr>
            </a:lvl1pPr>
          </a:lstStyle>
          <a:p>
            <a:r>
              <a:rPr lang="en-US" dirty="0"/>
              <a:t>Identity-affirming approaches </a:t>
            </a:r>
            <a:r>
              <a:rPr lang="en-US" dirty="0">
                <a:solidFill>
                  <a:schemeClr val="bg1"/>
                </a:solidFill>
              </a:rPr>
              <a:t>2</a:t>
            </a:r>
          </a:p>
        </p:txBody>
      </p:sp>
      <p:sp>
        <p:nvSpPr>
          <p:cNvPr id="4" name="TextBox 3">
            <a:extLst>
              <a:ext uri="{FF2B5EF4-FFF2-40B4-BE49-F238E27FC236}">
                <a16:creationId xmlns:a16="http://schemas.microsoft.com/office/drawing/2014/main" id="{02A3F3E5-E30C-39AA-B92E-6878148C5C15}"/>
              </a:ext>
            </a:extLst>
          </p:cNvPr>
          <p:cNvSpPr txBox="1"/>
          <p:nvPr/>
        </p:nvSpPr>
        <p:spPr>
          <a:xfrm>
            <a:off x="215728" y="1847337"/>
            <a:ext cx="6905026" cy="3909019"/>
          </a:xfrm>
          <a:prstGeom prst="rect">
            <a:avLst/>
          </a:prstGeom>
          <a:noFill/>
        </p:spPr>
        <p:txBody>
          <a:bodyPr wrap="square" lIns="91440" tIns="45720" rIns="91440" bIns="45720" anchor="t">
            <a:spAutoFit/>
          </a:bodyPr>
          <a:lstStyle/>
          <a:p>
            <a:pPr>
              <a:lnSpc>
                <a:spcPct val="108000"/>
              </a:lnSpc>
              <a:spcBef>
                <a:spcPts val="1000"/>
              </a:spcBef>
            </a:pPr>
            <a:r>
              <a:rPr lang="en-CA" sz="2800" dirty="0">
                <a:highlight>
                  <a:srgbClr val="FFFFFF"/>
                </a:highlight>
              </a:rPr>
              <a:t>Identity-affirming student engagement centres the identities, expertise and lived identities of each student.</a:t>
            </a:r>
          </a:p>
          <a:p>
            <a:pPr>
              <a:lnSpc>
                <a:spcPct val="108000"/>
              </a:lnSpc>
              <a:spcBef>
                <a:spcPts val="1000"/>
              </a:spcBef>
            </a:pPr>
            <a:r>
              <a:rPr lang="en-CA" sz="2800" dirty="0">
                <a:highlight>
                  <a:srgbClr val="FFFFFF"/>
                </a:highlight>
              </a:rPr>
              <a:t>Supporting student wellness can be enhanced when engagement initiatives are reflective and response to student perspectives and ways of knowing and being.</a:t>
            </a:r>
          </a:p>
        </p:txBody>
      </p:sp>
      <p:pic>
        <p:nvPicPr>
          <p:cNvPr id="3" name="Picture 2" descr="Diagram of student engagement. Only the first two rungs surrounding the centre, &quot;Every student,&quot; are highlighted. The first rung surrounding every student reads &quot;identity-affirming approaches.&quot; The second rung reads &quot;Flexible,&quot; &quot;Evolving,&quot; &quot;Strength-based,&quot; and &quot;Informed.&quot;">
            <a:extLst>
              <a:ext uri="{FF2B5EF4-FFF2-40B4-BE49-F238E27FC236}">
                <a16:creationId xmlns:a16="http://schemas.microsoft.com/office/drawing/2014/main" id="{EEE64450-73A8-8EC4-B2B4-879662BDB5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0755" y="1362086"/>
            <a:ext cx="4131964" cy="4131964"/>
          </a:xfrm>
          <a:prstGeom prst="ellipse">
            <a:avLst/>
          </a:prstGeom>
        </p:spPr>
      </p:pic>
    </p:spTree>
    <p:extLst>
      <p:ext uri="{BB962C8B-B14F-4D97-AF65-F5344CB8AC3E}">
        <p14:creationId xmlns:p14="http://schemas.microsoft.com/office/powerpoint/2010/main" val="2546848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5557B6CC-8165-F00E-D905-CB1E7CBC9F5B}"/>
              </a:ext>
            </a:extLst>
          </p:cNvPr>
          <p:cNvSpPr txBox="1">
            <a:spLocks/>
          </p:cNvSpPr>
          <p:nvPr/>
        </p:nvSpPr>
        <p:spPr>
          <a:xfrm>
            <a:off x="215728" y="749460"/>
            <a:ext cx="11510834" cy="662030"/>
          </a:xfrm>
          <a:prstGeom prst="rect">
            <a:avLst/>
          </a:prstGeom>
        </p:spPr>
        <p:txBody>
          <a:bodyPr spcFirstLastPara="1" vert="horz" wrap="square" lIns="121900" tIns="121900" rIns="121900" bIns="121900" rtlCol="0" anchor="t" anchorCtr="0">
            <a:normAutofit fontScale="82500" lnSpcReduction="20000"/>
          </a:bodyPr>
          <a:lstStyle>
            <a:lvl1pPr algn="l" defTabSz="914400" rtl="0" eaLnBrk="1" latinLnBrk="0" hangingPunct="1">
              <a:lnSpc>
                <a:spcPct val="90000"/>
              </a:lnSpc>
              <a:spcBef>
                <a:spcPct val="0"/>
              </a:spcBef>
              <a:buNone/>
              <a:defRPr sz="4400" b="0" kern="1200">
                <a:solidFill>
                  <a:srgbClr val="40008D"/>
                </a:solidFill>
                <a:latin typeface="Poppins SemiBold" panose="00000700000000000000" pitchFamily="2" charset="0"/>
                <a:ea typeface="+mj-ea"/>
                <a:cs typeface="Poppins SemiBold" panose="00000700000000000000" pitchFamily="2"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40008D"/>
                </a:solidFill>
                <a:effectLst/>
                <a:uLnTx/>
                <a:uFillTx/>
                <a:latin typeface="Poppins SemiBold" panose="00000700000000000000" pitchFamily="2" charset="0"/>
                <a:ea typeface="+mj-ea"/>
                <a:cs typeface="Poppins SemiBold" panose="00000700000000000000" pitchFamily="2" charset="0"/>
              </a:rPr>
              <a:t>Foundations of effective student engagement </a:t>
            </a:r>
            <a:endParaRPr kumimoji="0" lang="en-US" sz="4400" b="0" i="0" u="none" strike="noStrike" kern="1200" cap="none" spc="0" normalizeH="0" baseline="0" noProof="0" dirty="0">
              <a:ln>
                <a:noFill/>
              </a:ln>
              <a:solidFill>
                <a:schemeClr val="bg1"/>
              </a:solidFill>
              <a:effectLst/>
              <a:uLnTx/>
              <a:uFillTx/>
              <a:latin typeface="Poppins SemiBold" panose="00000700000000000000" pitchFamily="2" charset="0"/>
              <a:ea typeface="+mj-ea"/>
              <a:cs typeface="Poppins SemiBold" panose="00000700000000000000" pitchFamily="2" charset="0"/>
            </a:endParaRPr>
          </a:p>
        </p:txBody>
      </p:sp>
      <p:sp>
        <p:nvSpPr>
          <p:cNvPr id="6" name="Vertical Text Placeholder 1">
            <a:extLst>
              <a:ext uri="{FF2B5EF4-FFF2-40B4-BE49-F238E27FC236}">
                <a16:creationId xmlns:a16="http://schemas.microsoft.com/office/drawing/2014/main" id="{05D5D7B2-569D-F4E6-952C-AE331FFB6DA9}"/>
              </a:ext>
            </a:extLst>
          </p:cNvPr>
          <p:cNvSpPr>
            <a:spLocks noGrp="1"/>
          </p:cNvSpPr>
          <p:nvPr>
            <p:ph type="body" orient="vert" idx="1"/>
          </p:nvPr>
        </p:nvSpPr>
        <p:spPr>
          <a:xfrm>
            <a:off x="215729" y="1509863"/>
            <a:ext cx="7262031" cy="5119537"/>
          </a:xfrm>
        </p:spPr>
        <p:txBody>
          <a:bodyPr vert="horz" lIns="90000" tIns="45720" rIns="91440" bIns="45720" rtlCol="0" anchor="t">
            <a:normAutofit/>
          </a:bodyPr>
          <a:lstStyle/>
          <a:p>
            <a:pPr>
              <a:lnSpc>
                <a:spcPct val="108000"/>
              </a:lnSpc>
              <a:spcBef>
                <a:spcPts val="0"/>
              </a:spcBef>
              <a:spcAft>
                <a:spcPts val="1200"/>
              </a:spcAft>
            </a:pPr>
            <a:r>
              <a:rPr lang="en-US" sz="2400" b="1" dirty="0">
                <a:latin typeface="+mn-lt"/>
                <a:ea typeface="Roboto Black" panose="02000000000000000000" pitchFamily="2" charset="0"/>
                <a:cs typeface="Roboto Black" panose="02000000000000000000" pitchFamily="2" charset="0"/>
              </a:rPr>
              <a:t>Flexible</a:t>
            </a:r>
            <a:r>
              <a:rPr lang="en-US" sz="2400" dirty="0">
                <a:latin typeface="+mn-lt"/>
                <a:ea typeface="Roboto Medium" panose="02000000000000000000" pitchFamily="2" charset="0"/>
                <a:cs typeface="Roboto Medium" panose="02000000000000000000" pitchFamily="2" charset="0"/>
              </a:rPr>
              <a:t> – providing a variety of opportunities, accommodating to diverse schedules, and encourage open dialogue </a:t>
            </a:r>
          </a:p>
          <a:p>
            <a:pPr>
              <a:lnSpc>
                <a:spcPct val="108000"/>
              </a:lnSpc>
              <a:spcBef>
                <a:spcPts val="0"/>
              </a:spcBef>
              <a:spcAft>
                <a:spcPts val="1200"/>
              </a:spcAft>
            </a:pPr>
            <a:r>
              <a:rPr lang="en-US" sz="2400" b="1" dirty="0">
                <a:latin typeface="+mn-lt"/>
                <a:ea typeface="Roboto Black" panose="02000000000000000000" pitchFamily="2" charset="0"/>
                <a:cs typeface="Roboto Black" panose="02000000000000000000" pitchFamily="2" charset="0"/>
              </a:rPr>
              <a:t>Strength-based</a:t>
            </a:r>
            <a:r>
              <a:rPr lang="en-US" sz="2400" dirty="0">
                <a:latin typeface="+mn-lt"/>
                <a:ea typeface="Roboto Medium" panose="02000000000000000000" pitchFamily="2" charset="0"/>
                <a:cs typeface="Roboto Medium" panose="02000000000000000000" pitchFamily="2" charset="0"/>
              </a:rPr>
              <a:t> – recognizing and respecting students as experts about themselves and offering opportunities to showcase strengths </a:t>
            </a:r>
          </a:p>
          <a:p>
            <a:pPr>
              <a:lnSpc>
                <a:spcPct val="108000"/>
              </a:lnSpc>
              <a:spcBef>
                <a:spcPts val="0"/>
              </a:spcBef>
              <a:spcAft>
                <a:spcPts val="1200"/>
              </a:spcAft>
            </a:pPr>
            <a:r>
              <a:rPr lang="en-US" sz="2400" b="1" dirty="0">
                <a:latin typeface="+mn-lt"/>
                <a:ea typeface="Roboto Black" panose="02000000000000000000" pitchFamily="2" charset="0"/>
                <a:cs typeface="Roboto Black" panose="02000000000000000000" pitchFamily="2" charset="0"/>
              </a:rPr>
              <a:t>Informed</a:t>
            </a:r>
            <a:r>
              <a:rPr lang="en-US" sz="2400" dirty="0">
                <a:latin typeface="+mn-lt"/>
                <a:ea typeface="Roboto Medium" panose="02000000000000000000" pitchFamily="2" charset="0"/>
                <a:cs typeface="Roboto Medium" panose="02000000000000000000" pitchFamily="2" charset="0"/>
              </a:rPr>
              <a:t> – </a:t>
            </a:r>
            <a:r>
              <a:rPr lang="en-CA" sz="2400" dirty="0">
                <a:latin typeface="+mn-lt"/>
                <a:ea typeface="Roboto Medium" panose="02000000000000000000" pitchFamily="2" charset="0"/>
                <a:cs typeface="Roboto Medium" panose="02000000000000000000" pitchFamily="2" charset="0"/>
              </a:rPr>
              <a:t>centers students in the selection and co-creation of activities and initiatives, prioritizing their input throughout the process</a:t>
            </a:r>
            <a:endParaRPr lang="en-US" sz="2400" dirty="0">
              <a:latin typeface="+mn-lt"/>
              <a:ea typeface="Roboto Medium" panose="02000000000000000000" pitchFamily="2" charset="0"/>
              <a:cs typeface="Roboto Medium" panose="02000000000000000000" pitchFamily="2" charset="0"/>
            </a:endParaRPr>
          </a:p>
          <a:p>
            <a:pPr>
              <a:lnSpc>
                <a:spcPct val="108000"/>
              </a:lnSpc>
              <a:spcBef>
                <a:spcPts val="0"/>
              </a:spcBef>
              <a:spcAft>
                <a:spcPts val="1200"/>
              </a:spcAft>
            </a:pPr>
            <a:r>
              <a:rPr lang="en-US" sz="2400" b="1" dirty="0">
                <a:latin typeface="+mn-lt"/>
                <a:ea typeface="Roboto Black" panose="02000000000000000000" pitchFamily="2" charset="0"/>
                <a:cs typeface="Roboto Black" panose="02000000000000000000" pitchFamily="2" charset="0"/>
              </a:rPr>
              <a:t>Evolving</a:t>
            </a:r>
            <a:r>
              <a:rPr lang="en-US" sz="2400" dirty="0">
                <a:latin typeface="+mn-lt"/>
                <a:ea typeface="Roboto Medium" panose="02000000000000000000" pitchFamily="2" charset="0"/>
                <a:cs typeface="Roboto Medium" panose="02000000000000000000" pitchFamily="2" charset="0"/>
              </a:rPr>
              <a:t> – adapting to and reflecting on the changing needs, ideas, and strengths of students </a:t>
            </a:r>
            <a:endParaRPr lang="en-US" sz="2400" dirty="0">
              <a:latin typeface="+mn-lt"/>
            </a:endParaRPr>
          </a:p>
        </p:txBody>
      </p:sp>
      <p:pic>
        <p:nvPicPr>
          <p:cNvPr id="3" name="Picture 2" descr="Diagram of student engagement. Only the first two rungs surrounding the centre, &quot;Every student,&quot; are highlighted. The first rung surrounding every student reads &quot;identity-affirming approaches.&quot; The second rung reads &quot;Flexible,&quot; &quot;Evolving,&quot; &quot;Strength-based,&quot; and &quot;Informed.&quot;">
            <a:extLst>
              <a:ext uri="{FF2B5EF4-FFF2-40B4-BE49-F238E27FC236}">
                <a16:creationId xmlns:a16="http://schemas.microsoft.com/office/drawing/2014/main" id="{0EB3FCB9-0A73-9095-2C62-5BFB0F3DF5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51717" y="1982267"/>
            <a:ext cx="3974845" cy="3974845"/>
          </a:xfrm>
          <a:prstGeom prst="rect">
            <a:avLst/>
          </a:prstGeom>
        </p:spPr>
      </p:pic>
    </p:spTree>
    <p:extLst>
      <p:ext uri="{BB962C8B-B14F-4D97-AF65-F5344CB8AC3E}">
        <p14:creationId xmlns:p14="http://schemas.microsoft.com/office/powerpoint/2010/main" val="2313873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26587034-69C7-4627-BF19-994A32390088}"/>
              </a:ext>
            </a:extLst>
          </p:cNvPr>
          <p:cNvSpPr txBox="1">
            <a:spLocks noGrp="1"/>
          </p:cNvSpPr>
          <p:nvPr>
            <p:ph type="title" idx="4294967295"/>
          </p:nvPr>
        </p:nvSpPr>
        <p:spPr>
          <a:xfrm>
            <a:off x="67506" y="136524"/>
            <a:ext cx="2561393" cy="17081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2800" b="0" kern="1200">
                <a:solidFill>
                  <a:schemeClr val="bg1"/>
                </a:solidFill>
                <a:latin typeface="Poppins SemiBold" panose="00000700000000000000" pitchFamily="2" charset="0"/>
                <a:ea typeface="+mj-ea"/>
                <a:cs typeface="Poppins SemiBold" panose="00000700000000000000" pitchFamily="2"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noFill/>
                </a:ln>
                <a:solidFill>
                  <a:schemeClr val="bg1"/>
                </a:solidFill>
                <a:effectLst/>
                <a:uLnTx/>
                <a:uFillTx/>
                <a:latin typeface="Poppins SemiBold" panose="00000700000000000000" pitchFamily="2" charset="0"/>
                <a:ea typeface="+mj-ea"/>
                <a:cs typeface="Poppins SemiBold" panose="00000700000000000000" pitchFamily="2" charset="0"/>
              </a:rPr>
              <a:t>Degrees</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noFill/>
                </a:ln>
                <a:solidFill>
                  <a:schemeClr val="bg1"/>
                </a:solidFill>
                <a:effectLst/>
                <a:uLnTx/>
                <a:uFillTx/>
                <a:latin typeface="Poppins SemiBold" panose="00000700000000000000" pitchFamily="2" charset="0"/>
                <a:ea typeface="+mj-ea"/>
                <a:cs typeface="Poppins SemiBold" panose="00000700000000000000" pitchFamily="2" charset="0"/>
              </a:rPr>
              <a:t>of student engagement</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6D2F90"/>
                </a:solidFill>
                <a:effectLst/>
                <a:uLnTx/>
                <a:uFillTx/>
                <a:latin typeface="Poppins SemiBold" panose="00000700000000000000" pitchFamily="2" charset="0"/>
                <a:ea typeface="+mj-ea"/>
                <a:cs typeface="Poppins SemiBold" panose="00000700000000000000" pitchFamily="2" charset="0"/>
              </a:rPr>
              <a:t>3</a:t>
            </a:r>
          </a:p>
        </p:txBody>
      </p:sp>
      <p:pic>
        <p:nvPicPr>
          <p:cNvPr id="7" name="Picture 6" descr="Diagram of student engagement. Every student is at the centre of the diagram. The first rung surrounding every student reads &quot;identity-affirming approaches.&quot; The second rung reads &quot;Flexible,&quot; &quot;Evolving,&quot; &quot;Strength-based,&quot; and &quot;Informed.&quot; The third rung reads &quot;Student leaders,&quot; &quot;Student partners,&quot; &quot;Student consultants,&quot; and &quot;Student contributors.&quot;">
            <a:extLst>
              <a:ext uri="{FF2B5EF4-FFF2-40B4-BE49-F238E27FC236}">
                <a16:creationId xmlns:a16="http://schemas.microsoft.com/office/drawing/2014/main" id="{66788715-6B53-F0E7-ED4A-2FBAB0B4A9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62449" y="449024"/>
            <a:ext cx="5959951" cy="5959951"/>
          </a:xfrm>
          <a:prstGeom prst="rect">
            <a:avLst/>
          </a:prstGeom>
        </p:spPr>
      </p:pic>
    </p:spTree>
    <p:extLst>
      <p:ext uri="{BB962C8B-B14F-4D97-AF65-F5344CB8AC3E}">
        <p14:creationId xmlns:p14="http://schemas.microsoft.com/office/powerpoint/2010/main" val="30791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B15D2C8D-0802-0E3F-3327-C27B79F48976}"/>
              </a:ext>
            </a:extLst>
          </p:cNvPr>
          <p:cNvSpPr txBox="1">
            <a:spLocks/>
          </p:cNvSpPr>
          <p:nvPr/>
        </p:nvSpPr>
        <p:spPr>
          <a:xfrm>
            <a:off x="1244600" y="212725"/>
            <a:ext cx="10039569" cy="1325563"/>
          </a:xfrm>
          <a:prstGeom prst="rect">
            <a:avLst/>
          </a:prstGeom>
        </p:spPr>
        <p:txBody>
          <a:bodyPr anchor="ctr"/>
          <a:lstStyle>
            <a:lvl1pPr algn="l" defTabSz="914400" rtl="0" eaLnBrk="1" latinLnBrk="0" hangingPunct="1">
              <a:lnSpc>
                <a:spcPct val="90000"/>
              </a:lnSpc>
              <a:spcBef>
                <a:spcPct val="0"/>
              </a:spcBef>
              <a:buNone/>
              <a:defRPr sz="4800" b="1" i="0" kern="1200">
                <a:solidFill>
                  <a:schemeClr val="tx1"/>
                </a:solidFill>
                <a:latin typeface="Poppins SemiBold" pitchFamily="2" charset="77"/>
                <a:ea typeface="+mj-ea"/>
                <a:cs typeface="Poppins SemiBold" pitchFamily="2" charset="77"/>
              </a:defRPr>
            </a:lvl1pPr>
          </a:lstStyle>
          <a:p>
            <a:r>
              <a:rPr lang="en-CA" dirty="0">
                <a:latin typeface="Poppins SemiBold"/>
                <a:cs typeface="Poppins SemiBold"/>
              </a:rPr>
              <a:t>Notes for facilitation</a:t>
            </a:r>
            <a:endParaRPr lang="en-US" dirty="0">
              <a:latin typeface="Poppins SemiBold"/>
              <a:cs typeface="Poppins SemiBold"/>
            </a:endParaRPr>
          </a:p>
        </p:txBody>
      </p:sp>
      <p:sp>
        <p:nvSpPr>
          <p:cNvPr id="10" name="Content Placeholder 9">
            <a:extLst>
              <a:ext uri="{FF2B5EF4-FFF2-40B4-BE49-F238E27FC236}">
                <a16:creationId xmlns:a16="http://schemas.microsoft.com/office/drawing/2014/main" id="{64C7B5A5-A028-BFE1-1A6C-42FF60061FA5}"/>
              </a:ext>
            </a:extLst>
          </p:cNvPr>
          <p:cNvSpPr>
            <a:spLocks noGrp="1"/>
          </p:cNvSpPr>
          <p:nvPr>
            <p:ph type="body" sz="quarter" idx="4294967295"/>
          </p:nvPr>
        </p:nvSpPr>
        <p:spPr>
          <a:xfrm>
            <a:off x="330201" y="1412875"/>
            <a:ext cx="11172951" cy="914401"/>
          </a:xfrm>
        </p:spPr>
        <p:txBody>
          <a:bodyPr vert="horz" lIns="91440" tIns="45720" rIns="91440" bIns="45720" rtlCol="0" anchor="t">
            <a:normAutofit/>
          </a:bodyPr>
          <a:lstStyle/>
          <a:p>
            <a:pPr marL="0" indent="0">
              <a:buNone/>
            </a:pPr>
            <a:r>
              <a:rPr lang="en-US" dirty="0">
                <a:ea typeface="Roboto Medium"/>
              </a:rPr>
              <a:t>Look for the following symbols to help with facilitation.</a:t>
            </a:r>
          </a:p>
        </p:txBody>
      </p:sp>
      <p:pic>
        <p:nvPicPr>
          <p:cNvPr id="5" name="Picture 2" descr="Icon showing a brain inside the silhouette of a head. Text: Understand the topic.">
            <a:extLst>
              <a:ext uri="{FF2B5EF4-FFF2-40B4-BE49-F238E27FC236}">
                <a16:creationId xmlns:a16="http://schemas.microsoft.com/office/drawing/2014/main" id="{09965560-79AD-5591-7427-42A698214D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7299" y="3775230"/>
            <a:ext cx="1800000" cy="1800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Icon showing a magnifying glass on a green circle. Text: Explore strategies.">
            <a:extLst>
              <a:ext uri="{FF2B5EF4-FFF2-40B4-BE49-F238E27FC236}">
                <a16:creationId xmlns:a16="http://schemas.microsoft.com/office/drawing/2014/main" id="{B698013B-D494-551B-F7D0-5D7BEF1247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11650" y="3775230"/>
            <a:ext cx="1800000" cy="1800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Icon showing the silhouette of a head and its reflection in a mirror on a blue circle. Text: Reflect.">
            <a:extLst>
              <a:ext uri="{FF2B5EF4-FFF2-40B4-BE49-F238E27FC236}">
                <a16:creationId xmlns:a16="http://schemas.microsoft.com/office/drawing/2014/main" id="{E2E7F4B1-E15E-AB8C-5793-182CF5878D5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96000" y="3775230"/>
            <a:ext cx="1800000" cy="18000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5" descr="Icon showing a blue hammer crossed with a green crescent wrench on a purple background. Text: Build your toolbox.">
            <a:extLst>
              <a:ext uri="{FF2B5EF4-FFF2-40B4-BE49-F238E27FC236}">
                <a16:creationId xmlns:a16="http://schemas.microsoft.com/office/drawing/2014/main" id="{EC6063F5-4F77-6C14-A859-776BA264DC2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80350" y="3775230"/>
            <a:ext cx="1798319" cy="1800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Icon showing an open book with a green bookmark on a blue circle. Text: Dig deeper.">
            <a:extLst>
              <a:ext uri="{FF2B5EF4-FFF2-40B4-BE49-F238E27FC236}">
                <a16:creationId xmlns:a16="http://schemas.microsoft.com/office/drawing/2014/main" id="{157A8A63-B456-C462-506F-3A2AC3902A1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163020" y="3775230"/>
            <a:ext cx="1800000" cy="1800000"/>
          </a:xfrm>
          <a:prstGeom prst="rect">
            <a:avLst/>
          </a:prstGeom>
          <a:noFill/>
          <a:extLst>
            <a:ext uri="{909E8E84-426E-40DD-AFC4-6F175D3DCCD1}">
              <a14:hiddenFill xmlns:a14="http://schemas.microsoft.com/office/drawing/2010/main">
                <a:solidFill>
                  <a:srgbClr val="FFFFFF"/>
                </a:solidFill>
              </a14:hiddenFill>
            </a:ext>
          </a:extLst>
        </p:spPr>
      </p:pic>
      <p:pic>
        <p:nvPicPr>
          <p:cNvPr id="3" name="Graphic 2">
            <a:extLst>
              <a:ext uri="{FF2B5EF4-FFF2-40B4-BE49-F238E27FC236}">
                <a16:creationId xmlns:a16="http://schemas.microsoft.com/office/drawing/2014/main" id="{ABD7043D-F009-4347-D632-EDBD38E28706}"/>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30200" y="549706"/>
            <a:ext cx="648587" cy="648587"/>
          </a:xfrm>
          <a:prstGeom prst="rect">
            <a:avLst/>
          </a:prstGeom>
        </p:spPr>
      </p:pic>
      <p:sp>
        <p:nvSpPr>
          <p:cNvPr id="9" name="Title 2">
            <a:extLst>
              <a:ext uri="{FF2B5EF4-FFF2-40B4-BE49-F238E27FC236}">
                <a16:creationId xmlns:a16="http://schemas.microsoft.com/office/drawing/2014/main" id="{372552B8-5918-A326-750F-A69BCC92C7B6}"/>
              </a:ext>
            </a:extLst>
          </p:cNvPr>
          <p:cNvSpPr txBox="1">
            <a:spLocks/>
          </p:cNvSpPr>
          <p:nvPr/>
        </p:nvSpPr>
        <p:spPr>
          <a:xfrm>
            <a:off x="0" y="-661988"/>
            <a:ext cx="9491663" cy="661988"/>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800" b="1" i="0" kern="1200">
                <a:solidFill>
                  <a:schemeClr val="tx1"/>
                </a:solidFill>
                <a:latin typeface="Poppins SemiBold" pitchFamily="2" charset="77"/>
                <a:ea typeface="+mj-ea"/>
                <a:cs typeface="Poppins SemiBold" pitchFamily="2" charset="77"/>
              </a:defRPr>
            </a:lvl1pPr>
          </a:lstStyle>
          <a:p>
            <a:r>
              <a:rPr lang="en-US" dirty="0">
                <a:latin typeface="Poppins SemiBold"/>
                <a:cs typeface="Poppins SemiBold"/>
              </a:rPr>
              <a:t>Notes for facilitation 3</a:t>
            </a:r>
          </a:p>
        </p:txBody>
      </p:sp>
    </p:spTree>
    <p:extLst>
      <p:ext uri="{BB962C8B-B14F-4D97-AF65-F5344CB8AC3E}">
        <p14:creationId xmlns:p14="http://schemas.microsoft.com/office/powerpoint/2010/main" val="3687694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5677AA4-FC91-3A64-3969-488B3DD858A7}"/>
              </a:ext>
            </a:extLst>
          </p:cNvPr>
          <p:cNvSpPr>
            <a:spLocks noGrp="1"/>
          </p:cNvSpPr>
          <p:nvPr>
            <p:ph type="body" orient="vert" idx="1"/>
          </p:nvPr>
        </p:nvSpPr>
        <p:spPr>
          <a:xfrm>
            <a:off x="215728" y="1590073"/>
            <a:ext cx="7179683" cy="5019274"/>
          </a:xfrm>
        </p:spPr>
        <p:txBody>
          <a:bodyPr>
            <a:noAutofit/>
          </a:bodyPr>
          <a:lstStyle/>
          <a:p>
            <a:pPr marL="0" indent="0">
              <a:lnSpc>
                <a:spcPct val="108000"/>
              </a:lnSpc>
              <a:buNone/>
            </a:pPr>
            <a:r>
              <a:rPr lang="en-US" sz="2400" b="1" dirty="0"/>
              <a:t>Student as leaders </a:t>
            </a:r>
            <a:r>
              <a:rPr lang="en-US" sz="2400" dirty="0"/>
              <a:t>– s</a:t>
            </a:r>
            <a:r>
              <a:rPr lang="en-CA" sz="2400" dirty="0" err="1">
                <a:cs typeface="Roboto Medium" panose="02000000000000000000" pitchFamily="2" charset="0"/>
              </a:rPr>
              <a:t>tudents</a:t>
            </a:r>
            <a:r>
              <a:rPr lang="en-CA" sz="2400" dirty="0">
                <a:cs typeface="Roboto Medium" panose="02000000000000000000" pitchFamily="2" charset="0"/>
              </a:rPr>
              <a:t> are responsible for all phases of a project or program.</a:t>
            </a:r>
          </a:p>
          <a:p>
            <a:pPr marL="0" indent="0">
              <a:lnSpc>
                <a:spcPct val="108000"/>
              </a:lnSpc>
              <a:buNone/>
            </a:pPr>
            <a:r>
              <a:rPr lang="en-CA" sz="2400" b="1" dirty="0">
                <a:cs typeface="Roboto Black" panose="02000000000000000000" pitchFamily="2" charset="0"/>
              </a:rPr>
              <a:t>Students as partners</a:t>
            </a:r>
            <a:r>
              <a:rPr lang="en-US" sz="2400" b="1" dirty="0"/>
              <a:t> </a:t>
            </a:r>
            <a:r>
              <a:rPr lang="en-US" sz="2400" dirty="0"/>
              <a:t>– </a:t>
            </a:r>
            <a:r>
              <a:rPr lang="en-CA" sz="2400" dirty="0"/>
              <a:t>students are engaged in an active partnership and open dialogue throughout all stages.</a:t>
            </a:r>
          </a:p>
          <a:p>
            <a:pPr marL="0" indent="0">
              <a:lnSpc>
                <a:spcPct val="108000"/>
              </a:lnSpc>
              <a:buNone/>
            </a:pPr>
            <a:r>
              <a:rPr lang="en-US" sz="2400" b="1" dirty="0"/>
              <a:t>Students as contributors </a:t>
            </a:r>
            <a:r>
              <a:rPr lang="en-US" sz="2400" dirty="0"/>
              <a:t>– s</a:t>
            </a:r>
            <a:r>
              <a:rPr lang="en-CA" sz="2400" dirty="0" err="1"/>
              <a:t>tudents</a:t>
            </a:r>
            <a:r>
              <a:rPr lang="en-CA" sz="2400" dirty="0"/>
              <a:t> are invited to offer their ideas and perspectives at key points in the project.</a:t>
            </a:r>
          </a:p>
          <a:p>
            <a:pPr marL="0" indent="0">
              <a:lnSpc>
                <a:spcPct val="108000"/>
              </a:lnSpc>
              <a:buNone/>
            </a:pPr>
            <a:r>
              <a:rPr lang="en-US" sz="2400" b="1" dirty="0"/>
              <a:t>Students as consultants </a:t>
            </a:r>
            <a:r>
              <a:rPr lang="en-US" sz="2400" dirty="0"/>
              <a:t>– </a:t>
            </a:r>
            <a:r>
              <a:rPr lang="en-CA" sz="2400" dirty="0">
                <a:cs typeface="Roboto Medium" panose="02000000000000000000" pitchFamily="2" charset="0"/>
              </a:rPr>
              <a:t>students are consulted for their ideas and perspectives in a specific or limited way.</a:t>
            </a:r>
            <a:endParaRPr lang="en-US" sz="2400" dirty="0"/>
          </a:p>
        </p:txBody>
      </p:sp>
      <p:sp>
        <p:nvSpPr>
          <p:cNvPr id="2" name="Title 1">
            <a:extLst>
              <a:ext uri="{FF2B5EF4-FFF2-40B4-BE49-F238E27FC236}">
                <a16:creationId xmlns:a16="http://schemas.microsoft.com/office/drawing/2014/main" id="{8FB1D41D-8558-EC50-F3DF-8D15524D69D5}"/>
              </a:ext>
            </a:extLst>
          </p:cNvPr>
          <p:cNvSpPr>
            <a:spLocks noGrp="1"/>
          </p:cNvSpPr>
          <p:nvPr>
            <p:ph type="title"/>
          </p:nvPr>
        </p:nvSpPr>
        <p:spPr>
          <a:xfrm>
            <a:off x="215728" y="749460"/>
            <a:ext cx="10885409" cy="662030"/>
          </a:xfrm>
        </p:spPr>
        <p:txBody>
          <a:bodyPr/>
          <a:lstStyle/>
          <a:p>
            <a:r>
              <a:rPr lang="en-US" sz="3600" dirty="0"/>
              <a:t>Degrees of student engagement </a:t>
            </a:r>
            <a:r>
              <a:rPr lang="en-US" sz="3600" dirty="0">
                <a:solidFill>
                  <a:schemeClr val="bg1"/>
                </a:solidFill>
              </a:rPr>
              <a:t>2</a:t>
            </a:r>
          </a:p>
        </p:txBody>
      </p:sp>
      <p:pic>
        <p:nvPicPr>
          <p:cNvPr id="4" name="Picture 3" descr="Diagram of student engagement. Every student is at the centre of the diagram. The first rung surrounding every student reads &quot;identity-affirming approaches.&quot; The second rung reads &quot;Flexible,&quot; &quot;Evolving,&quot; &quot;Strength-based,&quot; and &quot;Informed.&quot; The third rung reads &quot;Student leaders,&quot; &quot;Student partners,&quot; &quot;Student consultants,&quot; and &quot;Student contributors.&quot;">
            <a:extLst>
              <a:ext uri="{FF2B5EF4-FFF2-40B4-BE49-F238E27FC236}">
                <a16:creationId xmlns:a16="http://schemas.microsoft.com/office/drawing/2014/main" id="{E3F01204-9142-02CA-E9F4-2C71C3B8A9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52640" y="2188561"/>
            <a:ext cx="3622652" cy="3622652"/>
          </a:xfrm>
          <a:prstGeom prst="rect">
            <a:avLst/>
          </a:prstGeom>
        </p:spPr>
      </p:pic>
    </p:spTree>
    <p:extLst>
      <p:ext uri="{BB962C8B-B14F-4D97-AF65-F5344CB8AC3E}">
        <p14:creationId xmlns:p14="http://schemas.microsoft.com/office/powerpoint/2010/main" val="1650261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4CCD9-7580-D1A3-9508-A13A805A1D3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C46A64-5595-D275-0506-24DDFAC6D565}"/>
              </a:ext>
            </a:extLst>
          </p:cNvPr>
          <p:cNvSpPr>
            <a:spLocks noGrp="1"/>
          </p:cNvSpPr>
          <p:nvPr>
            <p:ph type="body" sz="quarter" idx="12"/>
          </p:nvPr>
        </p:nvSpPr>
        <p:spPr>
          <a:xfrm>
            <a:off x="4411579" y="228600"/>
            <a:ext cx="7551820" cy="6455004"/>
          </a:xfrm>
        </p:spPr>
        <p:txBody>
          <a:bodyPr anchor="t">
            <a:normAutofit/>
          </a:bodyPr>
          <a:lstStyle/>
          <a:p>
            <a:pPr>
              <a:lnSpc>
                <a:spcPct val="108000"/>
              </a:lnSpc>
              <a:spcAft>
                <a:spcPts val="800"/>
              </a:spcAft>
            </a:pPr>
            <a:r>
              <a:rPr lang="en-CA" dirty="0">
                <a:latin typeface="+mn-lt"/>
              </a:rPr>
              <a:t>Think of a recent student engagement initiative in your school or board. What foundations of engagement were present, and how did students influence decisions or outcomes?</a:t>
            </a:r>
          </a:p>
          <a:p>
            <a:pPr>
              <a:lnSpc>
                <a:spcPct val="108000"/>
              </a:lnSpc>
              <a:spcAft>
                <a:spcPts val="800"/>
              </a:spcAft>
            </a:pPr>
            <a:r>
              <a:rPr lang="en-CA" dirty="0">
                <a:latin typeface="+mn-lt"/>
              </a:rPr>
              <a:t>What are you hearing from students about their priorities and what opportunities do they have (or need) to lead or act on them?</a:t>
            </a:r>
          </a:p>
          <a:p>
            <a:pPr>
              <a:lnSpc>
                <a:spcPct val="108000"/>
              </a:lnSpc>
              <a:spcAft>
                <a:spcPts val="800"/>
              </a:spcAft>
            </a:pPr>
            <a:r>
              <a:rPr lang="en-CA" dirty="0">
                <a:latin typeface="+mn-lt"/>
              </a:rPr>
              <a:t>How are the needs and identities of underserved or historically excluded students reflected in your engagement practices? What could strengthen that alignment?</a:t>
            </a:r>
            <a:endParaRPr lang="en-CA" b="1" dirty="0">
              <a:solidFill>
                <a:srgbClr val="0070C0"/>
              </a:solidFill>
              <a:latin typeface="+mn-lt"/>
            </a:endParaRPr>
          </a:p>
        </p:txBody>
      </p:sp>
      <p:sp>
        <p:nvSpPr>
          <p:cNvPr id="9" name="Title 6">
            <a:extLst>
              <a:ext uri="{FF2B5EF4-FFF2-40B4-BE49-F238E27FC236}">
                <a16:creationId xmlns:a16="http://schemas.microsoft.com/office/drawing/2014/main" id="{5343DFD6-6986-614B-1C91-CBAB184D5375}"/>
              </a:ext>
            </a:extLst>
          </p:cNvPr>
          <p:cNvSpPr txBox="1">
            <a:spLocks noGrp="1"/>
          </p:cNvSpPr>
          <p:nvPr>
            <p:ph type="title" idx="4294967295"/>
          </p:nvPr>
        </p:nvSpPr>
        <p:spPr>
          <a:xfrm>
            <a:off x="0" y="-1076234"/>
            <a:ext cx="7683630" cy="90998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000" b="0" kern="1200">
                <a:solidFill>
                  <a:schemeClr val="tx1"/>
                </a:solidFill>
                <a:latin typeface="Poppins SemiBold" panose="00000700000000000000" pitchFamily="2" charset="0"/>
                <a:ea typeface="+mj-ea"/>
                <a:cs typeface="Poppins SemiBold" panose="00000700000000000000" pitchFamily="2"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dirty="0">
                <a:ln>
                  <a:noFill/>
                </a:ln>
                <a:solidFill>
                  <a:schemeClr val="tx1"/>
                </a:solidFill>
                <a:effectLst/>
                <a:uLnTx/>
                <a:uFillTx/>
                <a:latin typeface="Poppins SemiBold" panose="00000700000000000000" pitchFamily="2" charset="0"/>
                <a:ea typeface="+mj-ea"/>
                <a:cs typeface="Poppins SemiBold" panose="00000700000000000000" pitchFamily="2" charset="0"/>
              </a:rPr>
              <a:t>Reflection - 2</a:t>
            </a:r>
          </a:p>
        </p:txBody>
      </p:sp>
      <p:grpSp>
        <p:nvGrpSpPr>
          <p:cNvPr id="4" name="Group 3" descr="Icon showing the silhouette of a head and its reflection in a mirror on a blue circle.">
            <a:extLst>
              <a:ext uri="{FF2B5EF4-FFF2-40B4-BE49-F238E27FC236}">
                <a16:creationId xmlns:a16="http://schemas.microsoft.com/office/drawing/2014/main" id="{05956CCF-9874-0FC2-422E-2DAFA4DEA282}"/>
              </a:ext>
            </a:extLst>
          </p:cNvPr>
          <p:cNvGrpSpPr/>
          <p:nvPr/>
        </p:nvGrpSpPr>
        <p:grpSpPr>
          <a:xfrm>
            <a:off x="485663" y="887631"/>
            <a:ext cx="3080253" cy="3012445"/>
            <a:chOff x="431875" y="592338"/>
            <a:chExt cx="3080253" cy="3012445"/>
          </a:xfrm>
        </p:grpSpPr>
        <p:sp>
          <p:nvSpPr>
            <p:cNvPr id="6" name="Oval 5">
              <a:extLst>
                <a:ext uri="{FF2B5EF4-FFF2-40B4-BE49-F238E27FC236}">
                  <a16:creationId xmlns:a16="http://schemas.microsoft.com/office/drawing/2014/main" id="{A86644B5-18AF-C58A-9A12-83E68023F319}"/>
                </a:ext>
              </a:extLst>
            </p:cNvPr>
            <p:cNvSpPr/>
            <p:nvPr/>
          </p:nvSpPr>
          <p:spPr>
            <a:xfrm>
              <a:off x="431876" y="592338"/>
              <a:ext cx="3080252" cy="301244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F54A20-486E-D5F9-1D23-D693A5D8ED2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062"/>
            <a:stretch>
              <a:fillRect/>
            </a:stretch>
          </p:blipFill>
          <p:spPr bwMode="auto">
            <a:xfrm>
              <a:off x="431875" y="753034"/>
              <a:ext cx="3080252" cy="2708719"/>
            </a:xfrm>
            <a:prstGeom prst="rect">
              <a:avLst/>
            </a:prstGeom>
            <a:noFill/>
            <a:extLst>
              <a:ext uri="{909E8E84-426E-40DD-AFC4-6F175D3DCCD1}">
                <a14:hiddenFill xmlns:a14="http://schemas.microsoft.com/office/drawing/2010/main">
                  <a:solidFill>
                    <a:srgbClr val="FFFFFF"/>
                  </a:solidFill>
                </a14:hiddenFill>
              </a:ext>
            </a:extLst>
          </p:spPr>
        </p:pic>
      </p:grpSp>
      <p:sp>
        <p:nvSpPr>
          <p:cNvPr id="8" name="Rectangle 7">
            <a:extLst>
              <a:ext uri="{FF2B5EF4-FFF2-40B4-BE49-F238E27FC236}">
                <a16:creationId xmlns:a16="http://schemas.microsoft.com/office/drawing/2014/main" id="{BCFC0FF2-1B3D-827A-51BD-4DA0C3F8E416}"/>
              </a:ext>
            </a:extLst>
          </p:cNvPr>
          <p:cNvSpPr/>
          <p:nvPr/>
        </p:nvSpPr>
        <p:spPr>
          <a:xfrm>
            <a:off x="584009" y="348539"/>
            <a:ext cx="2981906" cy="477054"/>
          </a:xfrm>
          <a:prstGeom prst="rect">
            <a:avLst/>
          </a:prstGeom>
          <a:noFill/>
        </p:spPr>
        <p:txBody>
          <a:bodyPr wrap="square" lIns="91440" tIns="45720" rIns="91440" bIns="45720">
            <a:spAutoFit/>
          </a:bodyPr>
          <a:lstStyle/>
          <a:p>
            <a:pPr algn="ctr"/>
            <a:r>
              <a:rPr lang="en-US" sz="2500" b="1" cap="none" spc="0" dirty="0">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rPr>
              <a:t>REFLECT</a:t>
            </a:r>
          </a:p>
        </p:txBody>
      </p:sp>
    </p:spTree>
    <p:extLst>
      <p:ext uri="{BB962C8B-B14F-4D97-AF65-F5344CB8AC3E}">
        <p14:creationId xmlns:p14="http://schemas.microsoft.com/office/powerpoint/2010/main" val="1492391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240B363D-0243-D33C-2745-834DCF4BF385}"/>
              </a:ext>
            </a:extLst>
          </p:cNvPr>
          <p:cNvSpPr>
            <a:spLocks noGrp="1"/>
          </p:cNvSpPr>
          <p:nvPr>
            <p:ph type="title" idx="4294967295"/>
          </p:nvPr>
        </p:nvSpPr>
        <p:spPr>
          <a:xfrm>
            <a:off x="0" y="-1394100"/>
            <a:ext cx="11114518" cy="1085524"/>
          </a:xfrm>
        </p:spPr>
        <p:txBody>
          <a:bodyPr>
            <a:normAutofit fontScale="90000"/>
          </a:bodyPr>
          <a:lstStyle/>
          <a:p>
            <a:pPr rtl="0" eaLnBrk="1" latinLnBrk="0" hangingPunct="1"/>
            <a:r>
              <a:rPr lang="en-US" sz="4400" kern="1200">
                <a:solidFill>
                  <a:srgbClr val="FFFFFF"/>
                </a:solidFill>
                <a:effectLst/>
                <a:latin typeface="Calibri" panose="020F0502020204030204" pitchFamily="34" charset="0"/>
                <a:ea typeface="+mn-ea"/>
                <a:cs typeface="+mn-cs"/>
              </a:rPr>
              <a:t>Student engagement in mental health promotion initiatives</a:t>
            </a:r>
            <a:endParaRPr lang="en-US"/>
          </a:p>
        </p:txBody>
      </p:sp>
      <p:sp>
        <p:nvSpPr>
          <p:cNvPr id="9" name="Rounded Rectangle 8">
            <a:extLst>
              <a:ext uri="{FF2B5EF4-FFF2-40B4-BE49-F238E27FC236}">
                <a16:creationId xmlns:a16="http://schemas.microsoft.com/office/drawing/2014/main" id="{B16199F2-E5F4-4515-6C79-4C023A104E94}"/>
              </a:ext>
              <a:ext uri="{C183D7F6-B498-43B3-948B-1728B52AA6E4}">
                <adec:decorative xmlns:adec="http://schemas.microsoft.com/office/drawing/2017/decorative" val="1"/>
              </a:ext>
            </a:extLst>
          </p:cNvPr>
          <p:cNvSpPr/>
          <p:nvPr/>
        </p:nvSpPr>
        <p:spPr>
          <a:xfrm>
            <a:off x="-474401" y="-135611"/>
            <a:ext cx="4742481" cy="7140845"/>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close-up of the first page of Special Considerations for School-Based Mental Health Promotion and Literacy Initiatives resource ">
            <a:hlinkClick r:id="rId3"/>
            <a:extLst>
              <a:ext uri="{FF2B5EF4-FFF2-40B4-BE49-F238E27FC236}">
                <a16:creationId xmlns:a16="http://schemas.microsoft.com/office/drawing/2014/main" id="{69D8D05C-DFBE-6B26-AE70-A4EAF3764342}"/>
              </a:ext>
            </a:extLst>
          </p:cNvPr>
          <p:cNvPicPr>
            <a:picLocks noChangeAspect="1"/>
          </p:cNvPicPr>
          <p:nvPr/>
        </p:nvPicPr>
        <p:blipFill>
          <a:blip r:embed="rId4"/>
          <a:stretch>
            <a:fillRect/>
          </a:stretch>
        </p:blipFill>
        <p:spPr>
          <a:xfrm>
            <a:off x="77453" y="977978"/>
            <a:ext cx="3983103" cy="51277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Rectangle 9">
            <a:extLst>
              <a:ext uri="{FF2B5EF4-FFF2-40B4-BE49-F238E27FC236}">
                <a16:creationId xmlns:a16="http://schemas.microsoft.com/office/drawing/2014/main" id="{8485E577-8AA3-61C0-505F-F0504AFBC2B2}"/>
              </a:ext>
            </a:extLst>
          </p:cNvPr>
          <p:cNvSpPr/>
          <p:nvPr/>
        </p:nvSpPr>
        <p:spPr>
          <a:xfrm>
            <a:off x="10518270" y="29542"/>
            <a:ext cx="1792670" cy="261610"/>
          </a:xfrm>
          <a:prstGeom prst="rect">
            <a:avLst/>
          </a:prstGeom>
          <a:noFill/>
        </p:spPr>
        <p:txBody>
          <a:bodyPr wrap="square" lIns="91440" tIns="45720" rIns="91440" bIns="45720">
            <a:spAutoFit/>
          </a:bodyPr>
          <a:lstStyle/>
          <a:p>
            <a:pPr algn="ctr"/>
            <a:r>
              <a:rPr lang="en-US" sz="1100" b="1" cap="none" spc="0" dirty="0">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rPr>
              <a:t>EXPLORE STRATEGIES</a:t>
            </a:r>
          </a:p>
        </p:txBody>
      </p:sp>
      <p:grpSp>
        <p:nvGrpSpPr>
          <p:cNvPr id="5" name="Group 4" descr="Icon showing a magnifying glass on a green circle.">
            <a:extLst>
              <a:ext uri="{FF2B5EF4-FFF2-40B4-BE49-F238E27FC236}">
                <a16:creationId xmlns:a16="http://schemas.microsoft.com/office/drawing/2014/main" id="{2555400C-9DEF-E398-B021-4EB10F20B742}"/>
              </a:ext>
            </a:extLst>
          </p:cNvPr>
          <p:cNvGrpSpPr/>
          <p:nvPr/>
        </p:nvGrpSpPr>
        <p:grpSpPr>
          <a:xfrm>
            <a:off x="10821865" y="283463"/>
            <a:ext cx="1191987" cy="1204195"/>
            <a:chOff x="10821865" y="283463"/>
            <a:chExt cx="1191987" cy="1204195"/>
          </a:xfrm>
        </p:grpSpPr>
        <p:sp>
          <p:nvSpPr>
            <p:cNvPr id="6" name="Oval 5">
              <a:extLst>
                <a:ext uri="{FF2B5EF4-FFF2-40B4-BE49-F238E27FC236}">
                  <a16:creationId xmlns:a16="http://schemas.microsoft.com/office/drawing/2014/main" id="{BDDB6701-0EC0-B264-3788-B2204242F2CB}"/>
                </a:ext>
              </a:extLst>
            </p:cNvPr>
            <p:cNvSpPr/>
            <p:nvPr/>
          </p:nvSpPr>
          <p:spPr>
            <a:xfrm>
              <a:off x="10821865" y="283463"/>
              <a:ext cx="1191987" cy="120419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8" name="Picture 3">
              <a:extLst>
                <a:ext uri="{FF2B5EF4-FFF2-40B4-BE49-F238E27FC236}">
                  <a16:creationId xmlns:a16="http://schemas.microsoft.com/office/drawing/2014/main" id="{CF7ED540-5520-0B86-A6C1-BB9FAD899AB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059" t="12602" r="6535"/>
            <a:stretch>
              <a:fillRect/>
            </a:stretch>
          </p:blipFill>
          <p:spPr bwMode="auto">
            <a:xfrm>
              <a:off x="10863619" y="332096"/>
              <a:ext cx="1101972" cy="1114618"/>
            </a:xfrm>
            <a:prstGeom prst="ellipse">
              <a:avLst/>
            </a:prstGeom>
            <a:noFill/>
            <a:extLst>
              <a:ext uri="{909E8E84-426E-40DD-AFC4-6F175D3DCCD1}">
                <a14:hiddenFill xmlns:a14="http://schemas.microsoft.com/office/drawing/2010/main">
                  <a:solidFill>
                    <a:srgbClr val="FFFFFF"/>
                  </a:solidFill>
                </a14:hiddenFill>
              </a:ext>
            </a:extLst>
          </p:spPr>
        </p:pic>
      </p:grpSp>
      <p:sp>
        <p:nvSpPr>
          <p:cNvPr id="2" name="Title 1">
            <a:extLst>
              <a:ext uri="{FF2B5EF4-FFF2-40B4-BE49-F238E27FC236}">
                <a16:creationId xmlns:a16="http://schemas.microsoft.com/office/drawing/2014/main" id="{E45953F4-CBA9-E384-5417-AF0653215FFA}"/>
              </a:ext>
            </a:extLst>
          </p:cNvPr>
          <p:cNvSpPr txBox="1">
            <a:spLocks/>
          </p:cNvSpPr>
          <p:nvPr/>
        </p:nvSpPr>
        <p:spPr>
          <a:xfrm>
            <a:off x="5149516" y="1960468"/>
            <a:ext cx="6513504" cy="370819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800" b="1" i="0" kern="1200">
                <a:solidFill>
                  <a:schemeClr val="tx1"/>
                </a:solidFill>
                <a:latin typeface="Poppins SemiBold" pitchFamily="2" charset="77"/>
                <a:ea typeface="+mj-ea"/>
                <a:cs typeface="Poppins SemiBold" pitchFamily="2" charset="77"/>
              </a:defRPr>
            </a:lvl1pPr>
          </a:lstStyle>
          <a:p>
            <a:pPr>
              <a:lnSpc>
                <a:spcPct val="108000"/>
              </a:lnSpc>
            </a:pPr>
            <a:r>
              <a:rPr lang="en-US" sz="4000" dirty="0">
                <a:solidFill>
                  <a:schemeClr val="bg1"/>
                </a:solidFill>
              </a:rPr>
              <a:t>Special Considerations for School-Based Mental Health Promotion and Literacy Initiatives </a:t>
            </a:r>
          </a:p>
        </p:txBody>
      </p:sp>
    </p:spTree>
    <p:extLst>
      <p:ext uri="{BB962C8B-B14F-4D97-AF65-F5344CB8AC3E}">
        <p14:creationId xmlns:p14="http://schemas.microsoft.com/office/powerpoint/2010/main" val="3978771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F01F32B-F459-15F5-3071-679AD11E081C}"/>
              </a:ext>
            </a:extLst>
          </p:cNvPr>
          <p:cNvSpPr>
            <a:spLocks noGrp="1"/>
          </p:cNvSpPr>
          <p:nvPr>
            <p:ph type="title"/>
          </p:nvPr>
        </p:nvSpPr>
        <p:spPr>
          <a:xfrm>
            <a:off x="215728" y="847434"/>
            <a:ext cx="11771589" cy="1205464"/>
          </a:xfrm>
        </p:spPr>
        <p:txBody>
          <a:bodyPr/>
          <a:lstStyle/>
          <a:p>
            <a:r>
              <a:rPr lang="en-US" sz="3600" dirty="0">
                <a:latin typeface="Poppins SemiBold"/>
                <a:cs typeface="Poppins SemiBold"/>
              </a:rPr>
              <a:t>Considerations </a:t>
            </a:r>
            <a:r>
              <a:rPr lang="en-US" sz="3600" b="1" dirty="0">
                <a:latin typeface="Poppins" pitchFamily="2" charset="77"/>
                <a:cs typeface="Poppins" pitchFamily="2" charset="77"/>
              </a:rPr>
              <a:t>before</a:t>
            </a:r>
            <a:r>
              <a:rPr lang="en-US" sz="3600" i="1" dirty="0">
                <a:latin typeface="Poppins SemiBold"/>
                <a:cs typeface="Poppins SemiBold"/>
              </a:rPr>
              <a:t> </a:t>
            </a:r>
            <a:r>
              <a:rPr lang="en-US" sz="3600" dirty="0">
                <a:latin typeface="Poppins SemiBold"/>
                <a:cs typeface="Poppins SemiBold"/>
              </a:rPr>
              <a:t>you engage students in mental health promotion initiatives</a:t>
            </a:r>
          </a:p>
        </p:txBody>
      </p:sp>
      <p:sp>
        <p:nvSpPr>
          <p:cNvPr id="2" name="Vertical Text Placeholder 1">
            <a:extLst>
              <a:ext uri="{FF2B5EF4-FFF2-40B4-BE49-F238E27FC236}">
                <a16:creationId xmlns:a16="http://schemas.microsoft.com/office/drawing/2014/main" id="{728C1EE6-9AC5-A312-3ECF-9362D3129381}"/>
              </a:ext>
            </a:extLst>
          </p:cNvPr>
          <p:cNvSpPr>
            <a:spLocks noGrp="1"/>
          </p:cNvSpPr>
          <p:nvPr>
            <p:ph type="body" orient="vert" idx="1"/>
          </p:nvPr>
        </p:nvSpPr>
        <p:spPr>
          <a:xfrm>
            <a:off x="215728" y="2493633"/>
            <a:ext cx="5680133" cy="3656109"/>
          </a:xfrm>
        </p:spPr>
        <p:txBody>
          <a:bodyPr vert="horz" lIns="91440" tIns="45720" rIns="91440" bIns="45720" rtlCol="0" anchor="t">
            <a:normAutofit/>
          </a:bodyPr>
          <a:lstStyle/>
          <a:p>
            <a:pPr>
              <a:lnSpc>
                <a:spcPct val="108000"/>
              </a:lnSpc>
            </a:pPr>
            <a:r>
              <a:rPr lang="en-US" dirty="0"/>
              <a:t>Check in on yourself.</a:t>
            </a:r>
          </a:p>
          <a:p>
            <a:pPr>
              <a:lnSpc>
                <a:spcPct val="108000"/>
              </a:lnSpc>
            </a:pPr>
            <a:r>
              <a:rPr lang="en-US" dirty="0"/>
              <a:t>Build your knowledge.</a:t>
            </a:r>
          </a:p>
          <a:p>
            <a:pPr>
              <a:lnSpc>
                <a:spcPct val="108000"/>
              </a:lnSpc>
            </a:pPr>
            <a:r>
              <a:rPr lang="en-US" dirty="0">
                <a:latin typeface="Arial"/>
                <a:cs typeface="Arial"/>
              </a:rPr>
              <a:t>Know the pathways to support.</a:t>
            </a:r>
          </a:p>
          <a:p>
            <a:pPr>
              <a:lnSpc>
                <a:spcPct val="108000"/>
              </a:lnSpc>
            </a:pPr>
            <a:r>
              <a:rPr lang="en-US" dirty="0"/>
              <a:t>Engage co-facilitators.</a:t>
            </a:r>
          </a:p>
          <a:p>
            <a:pPr>
              <a:lnSpc>
                <a:spcPct val="108000"/>
              </a:lnSpc>
            </a:pPr>
            <a:r>
              <a:rPr lang="en-US" dirty="0"/>
              <a:t>Consider the timing.</a:t>
            </a:r>
          </a:p>
        </p:txBody>
      </p:sp>
      <p:pic>
        <p:nvPicPr>
          <p:cNvPr id="1026" name="Picture 2" descr="Two staff members wearing business casual clothing and nametags, standing in hallway, comparing notes with each other.">
            <a:extLst>
              <a:ext uri="{FF2B5EF4-FFF2-40B4-BE49-F238E27FC236}">
                <a16:creationId xmlns:a16="http://schemas.microsoft.com/office/drawing/2014/main" id="{7D692AE0-31DB-224A-C1C8-B3C8DA4685B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93" t="20410" r="793" b="11422"/>
          <a:stretch>
            <a:fillRect/>
          </a:stretch>
        </p:blipFill>
        <p:spPr bwMode="auto">
          <a:xfrm>
            <a:off x="7076661" y="2304044"/>
            <a:ext cx="4045364" cy="4136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021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779C1012-F3DE-F7E6-8230-7834BF9DC90C}"/>
              </a:ext>
            </a:extLst>
          </p:cNvPr>
          <p:cNvSpPr>
            <a:spLocks noGrp="1"/>
          </p:cNvSpPr>
          <p:nvPr>
            <p:ph type="title"/>
          </p:nvPr>
        </p:nvSpPr>
        <p:spPr>
          <a:xfrm>
            <a:off x="215728" y="847434"/>
            <a:ext cx="11771589" cy="1205464"/>
          </a:xfrm>
        </p:spPr>
        <p:txBody>
          <a:bodyPr/>
          <a:lstStyle/>
          <a:p>
            <a:r>
              <a:rPr lang="en-US" sz="3600" dirty="0">
                <a:latin typeface="Poppins SemiBold"/>
                <a:cs typeface="Poppins SemiBold"/>
              </a:rPr>
              <a:t>Considerations </a:t>
            </a:r>
            <a:r>
              <a:rPr lang="en-US" sz="3600" b="1" dirty="0">
                <a:latin typeface="Poppins" pitchFamily="2" charset="77"/>
                <a:cs typeface="Poppins" pitchFamily="2" charset="77"/>
              </a:rPr>
              <a:t>during</a:t>
            </a:r>
            <a:r>
              <a:rPr lang="en-US" sz="3600" i="1" dirty="0">
                <a:latin typeface="Poppins SemiBold"/>
                <a:cs typeface="Poppins SemiBold"/>
              </a:rPr>
              <a:t> </a:t>
            </a:r>
            <a:r>
              <a:rPr lang="en-US" sz="3600" dirty="0">
                <a:latin typeface="Poppins SemiBold"/>
                <a:cs typeface="Poppins SemiBold"/>
              </a:rPr>
              <a:t>student engagement in mental health promotion initiatives</a:t>
            </a:r>
          </a:p>
        </p:txBody>
      </p:sp>
      <p:sp>
        <p:nvSpPr>
          <p:cNvPr id="2" name="Vertical Text Placeholder 1">
            <a:extLst>
              <a:ext uri="{FF2B5EF4-FFF2-40B4-BE49-F238E27FC236}">
                <a16:creationId xmlns:a16="http://schemas.microsoft.com/office/drawing/2014/main" id="{728C1EE6-9AC5-A312-3ECF-9362D3129381}"/>
              </a:ext>
            </a:extLst>
          </p:cNvPr>
          <p:cNvSpPr>
            <a:spLocks noGrp="1"/>
          </p:cNvSpPr>
          <p:nvPr>
            <p:ph type="body" orient="vert" idx="1"/>
          </p:nvPr>
        </p:nvSpPr>
        <p:spPr>
          <a:xfrm>
            <a:off x="215728" y="2492000"/>
            <a:ext cx="6169029" cy="4213600"/>
          </a:xfrm>
        </p:spPr>
        <p:txBody>
          <a:bodyPr>
            <a:normAutofit lnSpcReduction="10000"/>
          </a:bodyPr>
          <a:lstStyle/>
          <a:p>
            <a:pPr>
              <a:lnSpc>
                <a:spcPct val="108000"/>
              </a:lnSpc>
            </a:pPr>
            <a:r>
              <a:rPr lang="en-US" dirty="0"/>
              <a:t>Build relationships.</a:t>
            </a:r>
          </a:p>
          <a:p>
            <a:pPr>
              <a:lnSpc>
                <a:spcPct val="108000"/>
              </a:lnSpc>
            </a:pPr>
            <a:r>
              <a:rPr lang="en-US" dirty="0"/>
              <a:t>Support student mental health literacy.</a:t>
            </a:r>
          </a:p>
          <a:p>
            <a:pPr>
              <a:lnSpc>
                <a:spcPct val="108000"/>
              </a:lnSpc>
            </a:pPr>
            <a:r>
              <a:rPr lang="en-US" dirty="0"/>
              <a:t>Create a common purpose and goal.</a:t>
            </a:r>
          </a:p>
          <a:p>
            <a:pPr>
              <a:lnSpc>
                <a:spcPct val="108000"/>
              </a:lnSpc>
            </a:pPr>
            <a:r>
              <a:rPr lang="en-US" dirty="0"/>
              <a:t>Develop group agreements and expectations.</a:t>
            </a:r>
          </a:p>
          <a:p>
            <a:pPr>
              <a:lnSpc>
                <a:spcPct val="108000"/>
              </a:lnSpc>
            </a:pPr>
            <a:r>
              <a:rPr lang="en-US" dirty="0"/>
              <a:t>Share resources.</a:t>
            </a:r>
          </a:p>
        </p:txBody>
      </p:sp>
      <p:pic>
        <p:nvPicPr>
          <p:cNvPr id="19" name="Picture 18">
            <a:extLst>
              <a:ext uri="{FF2B5EF4-FFF2-40B4-BE49-F238E27FC236}">
                <a16:creationId xmlns:a16="http://schemas.microsoft.com/office/drawing/2014/main" id="{AD584123-C5A9-7BA6-783E-658246928FE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505073" y="2516678"/>
            <a:ext cx="5255512" cy="34938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401860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D7462-1C0F-8461-88E4-C0E5E7A7563C}"/>
              </a:ext>
            </a:extLst>
          </p:cNvPr>
          <p:cNvSpPr>
            <a:spLocks noGrp="1"/>
          </p:cNvSpPr>
          <p:nvPr>
            <p:ph type="title"/>
          </p:nvPr>
        </p:nvSpPr>
        <p:spPr/>
        <p:txBody>
          <a:bodyPr/>
          <a:lstStyle/>
          <a:p>
            <a:r>
              <a:rPr lang="en-US">
                <a:latin typeface="Poppins SemiBold"/>
                <a:cs typeface="Poppins SemiBold"/>
              </a:rPr>
              <a:t>Resource spotlight	</a:t>
            </a:r>
          </a:p>
        </p:txBody>
      </p:sp>
      <p:sp>
        <p:nvSpPr>
          <p:cNvPr id="6" name="Text Placeholder 2">
            <a:extLst>
              <a:ext uri="{FF2B5EF4-FFF2-40B4-BE49-F238E27FC236}">
                <a16:creationId xmlns:a16="http://schemas.microsoft.com/office/drawing/2014/main" id="{B4251ADE-5A5C-E675-327F-1A9969ADC8A8}"/>
              </a:ext>
            </a:extLst>
          </p:cNvPr>
          <p:cNvSpPr txBox="1">
            <a:spLocks/>
          </p:cNvSpPr>
          <p:nvPr/>
        </p:nvSpPr>
        <p:spPr>
          <a:xfrm>
            <a:off x="3256130" y="2728330"/>
            <a:ext cx="2077387" cy="443145"/>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dirty="0">
                <a:hlinkClick r:id="rId3"/>
              </a:rPr>
              <a:t>Wayfinder</a:t>
            </a:r>
            <a:endParaRPr lang="en-US" sz="2000" b="1" dirty="0"/>
          </a:p>
        </p:txBody>
      </p:sp>
      <p:sp>
        <p:nvSpPr>
          <p:cNvPr id="13" name="Text Placeholder 2">
            <a:extLst>
              <a:ext uri="{FF2B5EF4-FFF2-40B4-BE49-F238E27FC236}">
                <a16:creationId xmlns:a16="http://schemas.microsoft.com/office/drawing/2014/main" id="{3B5D0F2D-BA30-4C8B-5457-650954D5CC76}"/>
              </a:ext>
            </a:extLst>
          </p:cNvPr>
          <p:cNvSpPr txBox="1">
            <a:spLocks/>
          </p:cNvSpPr>
          <p:nvPr/>
        </p:nvSpPr>
        <p:spPr>
          <a:xfrm>
            <a:off x="5654969" y="3909725"/>
            <a:ext cx="3525579" cy="1385048"/>
          </a:xfrm>
          <a:prstGeom prst="rect">
            <a:avLst/>
          </a:prstGeom>
          <a:noFill/>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CA" sz="2000" b="1" dirty="0">
                <a:latin typeface="Arial"/>
                <a:cs typeface="Arial"/>
                <a:hlinkClick r:id="rId4"/>
              </a:rPr>
              <a:t>Tools for Student Groups: Developing Accountable and Healthy Group Agreements</a:t>
            </a:r>
            <a:endParaRPr lang="en-US" sz="2000" b="1" dirty="0">
              <a:latin typeface="Arial"/>
              <a:cs typeface="Arial"/>
            </a:endParaRPr>
          </a:p>
        </p:txBody>
      </p:sp>
      <p:sp>
        <p:nvSpPr>
          <p:cNvPr id="18" name="Text Placeholder 2">
            <a:extLst>
              <a:ext uri="{FF2B5EF4-FFF2-40B4-BE49-F238E27FC236}">
                <a16:creationId xmlns:a16="http://schemas.microsoft.com/office/drawing/2014/main" id="{B68ADF9B-E803-B503-AD16-0D749812971F}"/>
              </a:ext>
            </a:extLst>
          </p:cNvPr>
          <p:cNvSpPr txBox="1">
            <a:spLocks/>
          </p:cNvSpPr>
          <p:nvPr/>
        </p:nvSpPr>
        <p:spPr>
          <a:xfrm>
            <a:off x="9409998" y="3287922"/>
            <a:ext cx="2077387" cy="1213651"/>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CA" sz="2000" b="1" dirty="0">
                <a:hlinkClick r:id="rId5"/>
              </a:rPr>
              <a:t>Peer Support Reference Tool for Students </a:t>
            </a:r>
            <a:endParaRPr lang="en-US" sz="2000" b="1" dirty="0"/>
          </a:p>
        </p:txBody>
      </p:sp>
      <p:pic>
        <p:nvPicPr>
          <p:cNvPr id="21" name="Picture 20" descr="Cover of SMH-ON resource Peer Support Student Quick Reference Tool.">
            <a:extLst>
              <a:ext uri="{FF2B5EF4-FFF2-40B4-BE49-F238E27FC236}">
                <a16:creationId xmlns:a16="http://schemas.microsoft.com/office/drawing/2014/main" id="{2041E3B7-4CD7-00B5-4B73-0AF3CB34234F}"/>
              </a:ext>
            </a:extLst>
          </p:cNvPr>
          <p:cNvPicPr>
            <a:picLocks noChangeAspect="1"/>
          </p:cNvPicPr>
          <p:nvPr/>
        </p:nvPicPr>
        <p:blipFill>
          <a:blip r:embed="rId6"/>
          <a:srcRect t="1051"/>
          <a:stretch>
            <a:fillRect/>
          </a:stretch>
        </p:blipFill>
        <p:spPr>
          <a:xfrm>
            <a:off x="9242138" y="179388"/>
            <a:ext cx="2328026" cy="2992087"/>
          </a:xfrm>
          <a:prstGeom prst="rect">
            <a:avLst/>
          </a:prstGeom>
          <a:ln>
            <a:noFill/>
          </a:ln>
          <a:effectLst>
            <a:outerShdw blurRad="63500" sx="102000" sy="102000" algn="ctr" rotWithShape="0">
              <a:prstClr val="black">
                <a:alpha val="40000"/>
              </a:prstClr>
            </a:outerShdw>
          </a:effectLst>
        </p:spPr>
      </p:pic>
      <p:grpSp>
        <p:nvGrpSpPr>
          <p:cNvPr id="26" name="Group 25" descr="SMH-ON resources Tools for Student Groups: Developing Accountable and Healthy Group Agreements.">
            <a:extLst>
              <a:ext uri="{FF2B5EF4-FFF2-40B4-BE49-F238E27FC236}">
                <a16:creationId xmlns:a16="http://schemas.microsoft.com/office/drawing/2014/main" id="{3B8A9F0A-693C-292C-9CAB-147C31C47BB5}"/>
              </a:ext>
            </a:extLst>
          </p:cNvPr>
          <p:cNvGrpSpPr/>
          <p:nvPr/>
        </p:nvGrpSpPr>
        <p:grpSpPr>
          <a:xfrm>
            <a:off x="6157922" y="179388"/>
            <a:ext cx="2568873" cy="3587759"/>
            <a:chOff x="6046672" y="164127"/>
            <a:chExt cx="2568873" cy="3587759"/>
          </a:xfrm>
        </p:grpSpPr>
        <p:pic>
          <p:nvPicPr>
            <p:cNvPr id="23" name="Picture 22" descr="A poster with text on it&#10;&#10;AI-generated content may be incorrect.">
              <a:extLst>
                <a:ext uri="{FF2B5EF4-FFF2-40B4-BE49-F238E27FC236}">
                  <a16:creationId xmlns:a16="http://schemas.microsoft.com/office/drawing/2014/main" id="{1C49B6CB-9B13-5D39-B716-69713FAA8F3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46672" y="164127"/>
              <a:ext cx="1508201" cy="2496203"/>
            </a:xfrm>
            <a:prstGeom prst="rect">
              <a:avLst/>
            </a:prstGeom>
            <a:effectLst>
              <a:outerShdw blurRad="63500" sx="102000" sy="102000" algn="ctr" rotWithShape="0">
                <a:prstClr val="black">
                  <a:alpha val="40000"/>
                </a:prstClr>
              </a:outerShdw>
            </a:effectLst>
          </p:spPr>
        </p:pic>
        <p:pic>
          <p:nvPicPr>
            <p:cNvPr id="25" name="Picture 24" descr="A page of a social media post&#10;&#10;AI-generated content may be incorrect.">
              <a:extLst>
                <a:ext uri="{FF2B5EF4-FFF2-40B4-BE49-F238E27FC236}">
                  <a16:creationId xmlns:a16="http://schemas.microsoft.com/office/drawing/2014/main" id="{CE3CACD1-1210-952D-8E26-B2339092D7A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14069" y="1255683"/>
              <a:ext cx="1501476" cy="2496203"/>
            </a:xfrm>
            <a:prstGeom prst="rect">
              <a:avLst/>
            </a:prstGeom>
            <a:effectLst>
              <a:outerShdw blurRad="63500" sx="102000" sy="102000" algn="ctr" rotWithShape="0">
                <a:prstClr val="black">
                  <a:alpha val="40000"/>
                </a:prstClr>
              </a:outerShdw>
            </a:effectLst>
          </p:spPr>
        </p:pic>
      </p:grpSp>
      <p:grpSp>
        <p:nvGrpSpPr>
          <p:cNvPr id="31" name="Group 30" descr="SMH-ON resources Wayfinder for Kindergarten and Secondary.">
            <a:extLst>
              <a:ext uri="{FF2B5EF4-FFF2-40B4-BE49-F238E27FC236}">
                <a16:creationId xmlns:a16="http://schemas.microsoft.com/office/drawing/2014/main" id="{748CAD1B-B24C-7338-7173-6020FD1B687F}"/>
              </a:ext>
            </a:extLst>
          </p:cNvPr>
          <p:cNvGrpSpPr/>
          <p:nvPr/>
        </p:nvGrpSpPr>
        <p:grpSpPr>
          <a:xfrm>
            <a:off x="2931488" y="211756"/>
            <a:ext cx="2726670" cy="2385841"/>
            <a:chOff x="2928299" y="183625"/>
            <a:chExt cx="2726670" cy="2385841"/>
          </a:xfrm>
        </p:grpSpPr>
        <p:pic>
          <p:nvPicPr>
            <p:cNvPr id="28" name="Picture 27" descr="A chart with colorful circles and text&#10;&#10;AI-generated content may be incorrect.">
              <a:extLst>
                <a:ext uri="{FF2B5EF4-FFF2-40B4-BE49-F238E27FC236}">
                  <a16:creationId xmlns:a16="http://schemas.microsoft.com/office/drawing/2014/main" id="{282B2013-CF81-F178-1242-58EC573A66D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928299" y="183625"/>
              <a:ext cx="2327370" cy="1491806"/>
            </a:xfrm>
            <a:prstGeom prst="rect">
              <a:avLst/>
            </a:prstGeom>
            <a:effectLst>
              <a:outerShdw blurRad="63500" sx="102000" sy="102000" algn="ctr" rotWithShape="0">
                <a:prstClr val="black">
                  <a:alpha val="40000"/>
                </a:prstClr>
              </a:outerShdw>
            </a:effectLst>
          </p:spPr>
        </p:pic>
        <p:pic>
          <p:nvPicPr>
            <p:cNvPr id="30" name="Picture 29" descr="A screenshot of a school schedule&#10;&#10;AI-generated content may be incorrect.">
              <a:extLst>
                <a:ext uri="{FF2B5EF4-FFF2-40B4-BE49-F238E27FC236}">
                  <a16:creationId xmlns:a16="http://schemas.microsoft.com/office/drawing/2014/main" id="{F21C05A1-6E61-BB8A-43C0-ADFAA2D2215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327599" y="1066552"/>
              <a:ext cx="2327370" cy="1502914"/>
            </a:xfrm>
            <a:prstGeom prst="rect">
              <a:avLst/>
            </a:prstGeom>
            <a:effectLst>
              <a:outerShdw blurRad="63500" sx="102000" sy="102000" algn="ctr" rotWithShape="0">
                <a:prstClr val="black">
                  <a:alpha val="40000"/>
                </a:prstClr>
              </a:outerShdw>
            </a:effectLst>
          </p:spPr>
        </p:pic>
      </p:grpSp>
      <p:pic>
        <p:nvPicPr>
          <p:cNvPr id="9" name="Picture 8" descr="QR code for SMH-ON resource Wayfinder.">
            <a:extLst>
              <a:ext uri="{FF2B5EF4-FFF2-40B4-BE49-F238E27FC236}">
                <a16:creationId xmlns:a16="http://schemas.microsoft.com/office/drawing/2014/main" id="{CEC4AA1D-3E69-DB5F-7F85-C484BF9D4C01}"/>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3416939" y="3058613"/>
            <a:ext cx="1754771" cy="1754771"/>
          </a:xfrm>
          <a:prstGeom prst="rect">
            <a:avLst/>
          </a:prstGeom>
        </p:spPr>
      </p:pic>
      <p:grpSp>
        <p:nvGrpSpPr>
          <p:cNvPr id="5" name="Group 4" descr="Icon showing a blue hammer crossed with a green crescent wrench on a purple background.">
            <a:extLst>
              <a:ext uri="{FF2B5EF4-FFF2-40B4-BE49-F238E27FC236}">
                <a16:creationId xmlns:a16="http://schemas.microsoft.com/office/drawing/2014/main" id="{44EE61EF-0B9F-8A4C-1A94-6D071E5FA563}"/>
              </a:ext>
            </a:extLst>
          </p:cNvPr>
          <p:cNvGrpSpPr/>
          <p:nvPr/>
        </p:nvGrpSpPr>
        <p:grpSpPr>
          <a:xfrm>
            <a:off x="331544" y="2189658"/>
            <a:ext cx="1985914" cy="2006252"/>
            <a:chOff x="331544" y="2189658"/>
            <a:chExt cx="1985914" cy="2006252"/>
          </a:xfrm>
        </p:grpSpPr>
        <p:sp>
          <p:nvSpPr>
            <p:cNvPr id="7" name="Oval 6">
              <a:extLst>
                <a:ext uri="{FF2B5EF4-FFF2-40B4-BE49-F238E27FC236}">
                  <a16:creationId xmlns:a16="http://schemas.microsoft.com/office/drawing/2014/main" id="{3A3A85CB-46B2-8C8B-A091-CC6569F727EC}"/>
                </a:ext>
              </a:extLst>
            </p:cNvPr>
            <p:cNvSpPr/>
            <p:nvPr/>
          </p:nvSpPr>
          <p:spPr>
            <a:xfrm>
              <a:off x="331544" y="2189658"/>
              <a:ext cx="1985914" cy="200625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AC21E925-0537-727E-2688-D293A8C6712A}"/>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8028" t="10872" r="7548"/>
            <a:stretch>
              <a:fillRect/>
            </a:stretch>
          </p:blipFill>
          <p:spPr bwMode="auto">
            <a:xfrm>
              <a:off x="444843" y="2267239"/>
              <a:ext cx="1753790" cy="1853261"/>
            </a:xfrm>
            <a:prstGeom prst="ellipse">
              <a:avLst/>
            </a:prstGeom>
            <a:noFill/>
            <a:extLst>
              <a:ext uri="{909E8E84-426E-40DD-AFC4-6F175D3DCCD1}">
                <a14:hiddenFill xmlns:a14="http://schemas.microsoft.com/office/drawing/2010/main">
                  <a:solidFill>
                    <a:srgbClr val="FFFFFF"/>
                  </a:solidFill>
                </a14:hiddenFill>
              </a:ext>
            </a:extLst>
          </p:spPr>
        </p:pic>
      </p:grpSp>
      <p:sp>
        <p:nvSpPr>
          <p:cNvPr id="10" name="Rectangle 9">
            <a:extLst>
              <a:ext uri="{FF2B5EF4-FFF2-40B4-BE49-F238E27FC236}">
                <a16:creationId xmlns:a16="http://schemas.microsoft.com/office/drawing/2014/main" id="{7F53CDA2-429C-CF71-0790-ECDD010D6693}"/>
              </a:ext>
            </a:extLst>
          </p:cNvPr>
          <p:cNvSpPr/>
          <p:nvPr/>
        </p:nvSpPr>
        <p:spPr>
          <a:xfrm>
            <a:off x="51030" y="1823138"/>
            <a:ext cx="2580584" cy="307777"/>
          </a:xfrm>
          <a:prstGeom prst="rect">
            <a:avLst/>
          </a:prstGeom>
          <a:noFill/>
        </p:spPr>
        <p:txBody>
          <a:bodyPr wrap="square" lIns="91440" tIns="45720" rIns="91440" bIns="45720">
            <a:spAutoFit/>
          </a:bodyPr>
          <a:lstStyle/>
          <a:p>
            <a:pPr algn="ctr"/>
            <a:r>
              <a:rPr lang="en-US" sz="1400" b="1" dirty="0">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rPr>
              <a:t>BUILD YOUR TOOLBOX</a:t>
            </a:r>
            <a:endParaRPr lang="en-US" sz="1400" b="1" cap="none" spc="0" dirty="0">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endParaRPr>
          </a:p>
        </p:txBody>
      </p:sp>
      <p:pic>
        <p:nvPicPr>
          <p:cNvPr id="11" name="Picture 10" descr="QR code for SMH-ON resource Tools for Student Groups: Developing Accountable and Healthy Group Agreements.">
            <a:extLst>
              <a:ext uri="{FF2B5EF4-FFF2-40B4-BE49-F238E27FC236}">
                <a16:creationId xmlns:a16="http://schemas.microsoft.com/office/drawing/2014/main" id="{C0B49AB5-B276-D193-122E-563C61BC1D70}"/>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6623133" y="5146653"/>
            <a:ext cx="1596729" cy="1596729"/>
          </a:xfrm>
          <a:prstGeom prst="rect">
            <a:avLst/>
          </a:prstGeom>
        </p:spPr>
      </p:pic>
      <p:pic>
        <p:nvPicPr>
          <p:cNvPr id="15" name="Picture 14" descr="QR code for SMH-ON resource Peer Support Reference Tool for Students.">
            <a:extLst>
              <a:ext uri="{FF2B5EF4-FFF2-40B4-BE49-F238E27FC236}">
                <a16:creationId xmlns:a16="http://schemas.microsoft.com/office/drawing/2014/main" id="{E25526A2-AE8D-2BA2-9C93-E8E0BAD44355}"/>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9650326" y="4235994"/>
            <a:ext cx="1596729" cy="1596729"/>
          </a:xfrm>
          <a:prstGeom prst="rect">
            <a:avLst/>
          </a:prstGeom>
        </p:spPr>
      </p:pic>
    </p:spTree>
    <p:extLst>
      <p:ext uri="{BB962C8B-B14F-4D97-AF65-F5344CB8AC3E}">
        <p14:creationId xmlns:p14="http://schemas.microsoft.com/office/powerpoint/2010/main" val="1432990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2F9F16A4-5A4D-F8A5-CC36-84647690B0F0}"/>
              </a:ext>
            </a:extLst>
          </p:cNvPr>
          <p:cNvSpPr>
            <a:spLocks noGrp="1"/>
          </p:cNvSpPr>
          <p:nvPr>
            <p:ph type="title" idx="4294967295"/>
          </p:nvPr>
        </p:nvSpPr>
        <p:spPr>
          <a:xfrm>
            <a:off x="0" y="-1465920"/>
            <a:ext cx="11114518" cy="1085524"/>
          </a:xfrm>
        </p:spPr>
        <p:txBody>
          <a:bodyPr/>
          <a:lstStyle/>
          <a:p>
            <a:pPr rtl="0" eaLnBrk="1" latinLnBrk="0" hangingPunct="1"/>
            <a:r>
              <a:rPr lang="en-US" sz="4400" kern="1200">
                <a:solidFill>
                  <a:srgbClr val="FFFFFF"/>
                </a:solidFill>
                <a:effectLst/>
                <a:latin typeface="Calibri" panose="020F0502020204030204" pitchFamily="34" charset="0"/>
                <a:ea typeface="+mn-ea"/>
                <a:cs typeface="+mn-cs"/>
              </a:rPr>
              <a:t>Actions of caring adults</a:t>
            </a:r>
            <a:endParaRPr lang="en-US"/>
          </a:p>
        </p:txBody>
      </p:sp>
      <p:sp>
        <p:nvSpPr>
          <p:cNvPr id="8" name="Rounded Rectangle 7">
            <a:extLst>
              <a:ext uri="{FF2B5EF4-FFF2-40B4-BE49-F238E27FC236}">
                <a16:creationId xmlns:a16="http://schemas.microsoft.com/office/drawing/2014/main" id="{D9BBA396-3821-2B5A-B3B4-12D6239B5CB9}"/>
              </a:ext>
              <a:ext uri="{C183D7F6-B498-43B3-948B-1728B52AA6E4}">
                <adec:decorative xmlns:adec="http://schemas.microsoft.com/office/drawing/2017/decorative" val="1"/>
              </a:ext>
            </a:extLst>
          </p:cNvPr>
          <p:cNvSpPr/>
          <p:nvPr/>
        </p:nvSpPr>
        <p:spPr>
          <a:xfrm>
            <a:off x="-480886" y="-135611"/>
            <a:ext cx="4742481" cy="7140845"/>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screenshot of Actions of a Caring Adult in Student Engagement Initiatives Related to Mental Health ">
            <a:hlinkClick r:id="rId3"/>
            <a:extLst>
              <a:ext uri="{FF2B5EF4-FFF2-40B4-BE49-F238E27FC236}">
                <a16:creationId xmlns:a16="http://schemas.microsoft.com/office/drawing/2014/main" id="{E561D4F5-AE3F-1B03-33F6-EBB37FAFFDA9}"/>
              </a:ext>
            </a:extLst>
          </p:cNvPr>
          <p:cNvPicPr>
            <a:picLocks noChangeAspect="1"/>
          </p:cNvPicPr>
          <p:nvPr/>
        </p:nvPicPr>
        <p:blipFill>
          <a:blip r:embed="rId4"/>
          <a:stretch>
            <a:fillRect/>
          </a:stretch>
        </p:blipFill>
        <p:spPr>
          <a:xfrm>
            <a:off x="112294" y="796061"/>
            <a:ext cx="4016088" cy="52658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Rectangle 11">
            <a:extLst>
              <a:ext uri="{FF2B5EF4-FFF2-40B4-BE49-F238E27FC236}">
                <a16:creationId xmlns:a16="http://schemas.microsoft.com/office/drawing/2014/main" id="{9E7EB151-9C4A-2F87-86D7-D64842E8751A}"/>
              </a:ext>
            </a:extLst>
          </p:cNvPr>
          <p:cNvSpPr/>
          <p:nvPr/>
        </p:nvSpPr>
        <p:spPr>
          <a:xfrm>
            <a:off x="10518270" y="29542"/>
            <a:ext cx="1792670" cy="261610"/>
          </a:xfrm>
          <a:prstGeom prst="rect">
            <a:avLst/>
          </a:prstGeom>
          <a:noFill/>
        </p:spPr>
        <p:txBody>
          <a:bodyPr wrap="square" lIns="91440" tIns="45720" rIns="91440" bIns="45720">
            <a:spAutoFit/>
          </a:bodyPr>
          <a:lstStyle/>
          <a:p>
            <a:pPr algn="ctr"/>
            <a:r>
              <a:rPr lang="en-US" sz="1100" b="1" cap="none" spc="0" dirty="0">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rPr>
              <a:t>EXPLORE STRATEGIES</a:t>
            </a:r>
          </a:p>
        </p:txBody>
      </p:sp>
      <p:grpSp>
        <p:nvGrpSpPr>
          <p:cNvPr id="7" name="Group 6" descr="Icon showing a magnifying glass on a green circle.">
            <a:extLst>
              <a:ext uri="{FF2B5EF4-FFF2-40B4-BE49-F238E27FC236}">
                <a16:creationId xmlns:a16="http://schemas.microsoft.com/office/drawing/2014/main" id="{090DDD29-91D5-454F-3A42-44F2A94AE9CE}"/>
              </a:ext>
            </a:extLst>
          </p:cNvPr>
          <p:cNvGrpSpPr/>
          <p:nvPr/>
        </p:nvGrpSpPr>
        <p:grpSpPr>
          <a:xfrm>
            <a:off x="10821865" y="283463"/>
            <a:ext cx="1191987" cy="1204195"/>
            <a:chOff x="10821865" y="283463"/>
            <a:chExt cx="1191987" cy="1204195"/>
          </a:xfrm>
        </p:grpSpPr>
        <p:sp>
          <p:nvSpPr>
            <p:cNvPr id="9" name="Oval 8">
              <a:extLst>
                <a:ext uri="{FF2B5EF4-FFF2-40B4-BE49-F238E27FC236}">
                  <a16:creationId xmlns:a16="http://schemas.microsoft.com/office/drawing/2014/main" id="{6D9A722D-F2FD-4BEE-3331-72C31C86EF45}"/>
                </a:ext>
              </a:extLst>
            </p:cNvPr>
            <p:cNvSpPr/>
            <p:nvPr/>
          </p:nvSpPr>
          <p:spPr>
            <a:xfrm>
              <a:off x="10821865" y="283463"/>
              <a:ext cx="1191987" cy="120419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1" name="Picture 3">
              <a:extLst>
                <a:ext uri="{FF2B5EF4-FFF2-40B4-BE49-F238E27FC236}">
                  <a16:creationId xmlns:a16="http://schemas.microsoft.com/office/drawing/2014/main" id="{9A5C67B0-F07A-8F7F-34C7-EC65E447C85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059" t="12602" r="6535"/>
            <a:stretch>
              <a:fillRect/>
            </a:stretch>
          </p:blipFill>
          <p:spPr bwMode="auto">
            <a:xfrm>
              <a:off x="10863619" y="332096"/>
              <a:ext cx="1101972" cy="1114618"/>
            </a:xfrm>
            <a:prstGeom prst="ellipse">
              <a:avLst/>
            </a:prstGeom>
            <a:noFill/>
            <a:extLst>
              <a:ext uri="{909E8E84-426E-40DD-AFC4-6F175D3DCCD1}">
                <a14:hiddenFill xmlns:a14="http://schemas.microsoft.com/office/drawing/2010/main">
                  <a:solidFill>
                    <a:srgbClr val="FFFFFF"/>
                  </a:solidFill>
                </a14:hiddenFill>
              </a:ext>
            </a:extLst>
          </p:spPr>
        </p:pic>
      </p:grpSp>
      <p:sp>
        <p:nvSpPr>
          <p:cNvPr id="2" name="Title 1">
            <a:extLst>
              <a:ext uri="{FF2B5EF4-FFF2-40B4-BE49-F238E27FC236}">
                <a16:creationId xmlns:a16="http://schemas.microsoft.com/office/drawing/2014/main" id="{E45953F4-CBA9-E384-5417-AF0653215FFA}"/>
              </a:ext>
            </a:extLst>
          </p:cNvPr>
          <p:cNvSpPr txBox="1">
            <a:spLocks/>
          </p:cNvSpPr>
          <p:nvPr/>
        </p:nvSpPr>
        <p:spPr>
          <a:xfrm>
            <a:off x="5101389" y="2395539"/>
            <a:ext cx="6432886" cy="33616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800" b="1" i="0" kern="1200">
                <a:solidFill>
                  <a:schemeClr val="tx1"/>
                </a:solidFill>
                <a:latin typeface="Poppins SemiBold" pitchFamily="2" charset="77"/>
                <a:ea typeface="+mj-ea"/>
                <a:cs typeface="Poppins SemiBold" pitchFamily="2" charset="77"/>
              </a:defRPr>
            </a:lvl1pPr>
          </a:lstStyle>
          <a:p>
            <a:pPr>
              <a:lnSpc>
                <a:spcPct val="100000"/>
              </a:lnSpc>
            </a:pPr>
            <a:r>
              <a:rPr lang="en-US" sz="4000" dirty="0">
                <a:solidFill>
                  <a:schemeClr val="bg1"/>
                </a:solidFill>
              </a:rPr>
              <a:t>Actions of a Caring Adult in Student Engagement Initiatives Related to Mental Health </a:t>
            </a:r>
          </a:p>
        </p:txBody>
      </p:sp>
    </p:spTree>
    <p:extLst>
      <p:ext uri="{BB962C8B-B14F-4D97-AF65-F5344CB8AC3E}">
        <p14:creationId xmlns:p14="http://schemas.microsoft.com/office/powerpoint/2010/main" val="1940988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2F062-5619-96F4-61D0-CC89B39E85D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2F8FCF2-BDB7-1460-F7FC-FF7FB758EB44}"/>
              </a:ext>
            </a:extLst>
          </p:cNvPr>
          <p:cNvSpPr>
            <a:spLocks noGrp="1"/>
          </p:cNvSpPr>
          <p:nvPr>
            <p:ph type="title"/>
          </p:nvPr>
        </p:nvSpPr>
        <p:spPr>
          <a:xfrm>
            <a:off x="215728" y="847434"/>
            <a:ext cx="9492793" cy="662030"/>
          </a:xfrm>
        </p:spPr>
        <p:txBody>
          <a:bodyPr/>
          <a:lstStyle/>
          <a:p>
            <a:r>
              <a:rPr lang="en-US" sz="3600" dirty="0"/>
              <a:t>Caring adults</a:t>
            </a:r>
          </a:p>
        </p:txBody>
      </p:sp>
      <p:sp>
        <p:nvSpPr>
          <p:cNvPr id="5" name="Vertical Text Placeholder 4">
            <a:extLst>
              <a:ext uri="{FF2B5EF4-FFF2-40B4-BE49-F238E27FC236}">
                <a16:creationId xmlns:a16="http://schemas.microsoft.com/office/drawing/2014/main" id="{CA0FE860-AD7A-0B52-104A-0C970EC0B97B}"/>
              </a:ext>
            </a:extLst>
          </p:cNvPr>
          <p:cNvSpPr>
            <a:spLocks noGrp="1"/>
          </p:cNvSpPr>
          <p:nvPr>
            <p:ph type="body" orient="vert" idx="1"/>
          </p:nvPr>
        </p:nvSpPr>
        <p:spPr>
          <a:xfrm>
            <a:off x="215728" y="1820105"/>
            <a:ext cx="7129452" cy="4790557"/>
          </a:xfrm>
        </p:spPr>
        <p:txBody>
          <a:bodyPr vert="horz" lIns="91440" tIns="45720" rIns="91440" bIns="45720" rtlCol="0" anchor="t">
            <a:normAutofit/>
          </a:bodyPr>
          <a:lstStyle/>
          <a:p>
            <a:pPr marL="0" indent="0">
              <a:lnSpc>
                <a:spcPct val="107000"/>
              </a:lnSpc>
              <a:spcAft>
                <a:spcPts val="800"/>
              </a:spcAft>
              <a:buNone/>
            </a:pPr>
            <a:r>
              <a:rPr lang="en-CA" dirty="0">
                <a:latin typeface="+mn-lt"/>
                <a:ea typeface="Roboto Medium"/>
                <a:cs typeface="Roboto Medium"/>
              </a:rPr>
              <a:t>A caring adult is an adult who listens to, supports, advocates for and works with young people. They acknowledge their role as a partner with students and: </a:t>
            </a:r>
            <a:endParaRPr lang="en-CA" sz="2400" strike="sngStrike" dirty="0">
              <a:latin typeface="+mn-lt"/>
              <a:ea typeface="Roboto Medium"/>
              <a:cs typeface="Arial"/>
            </a:endParaRPr>
          </a:p>
          <a:p>
            <a:pPr lvl="0">
              <a:lnSpc>
                <a:spcPct val="107000"/>
              </a:lnSpc>
            </a:pPr>
            <a:r>
              <a:rPr lang="en-CA" sz="2400" dirty="0">
                <a:latin typeface="+mn-lt"/>
                <a:cs typeface="Arial"/>
              </a:rPr>
              <a:t>Create supportive and collaborative spaces.</a:t>
            </a:r>
          </a:p>
          <a:p>
            <a:pPr lvl="0">
              <a:lnSpc>
                <a:spcPct val="107000"/>
              </a:lnSpc>
            </a:pPr>
            <a:r>
              <a:rPr lang="en-CA" sz="2400" dirty="0">
                <a:latin typeface="+mn-lt"/>
                <a:cs typeface="Arial"/>
              </a:rPr>
              <a:t>Put aside biases and assumptions.</a:t>
            </a:r>
          </a:p>
          <a:p>
            <a:pPr lvl="0">
              <a:lnSpc>
                <a:spcPct val="107000"/>
              </a:lnSpc>
              <a:spcAft>
                <a:spcPts val="800"/>
              </a:spcAft>
            </a:pPr>
            <a:r>
              <a:rPr lang="en-CA" sz="2400" dirty="0">
                <a:latin typeface="+mn-lt"/>
                <a:cs typeface="Arial"/>
              </a:rPr>
              <a:t>Ensure that students’ voices and perspectives are heard, validated, considered and amplified.</a:t>
            </a:r>
          </a:p>
        </p:txBody>
      </p:sp>
      <p:pic>
        <p:nvPicPr>
          <p:cNvPr id="2" name="Picture 1" descr="A person sitting in a circle&#10;&#10;">
            <a:extLst>
              <a:ext uri="{FF2B5EF4-FFF2-40B4-BE49-F238E27FC236}">
                <a16:creationId xmlns:a16="http://schemas.microsoft.com/office/drawing/2014/main" id="{222E6222-1905-74B1-9CF0-6CB84082CE01}"/>
              </a:ext>
            </a:extLst>
          </p:cNvPr>
          <p:cNvPicPr>
            <a:picLocks noChangeAspect="1"/>
          </p:cNvPicPr>
          <p:nvPr/>
        </p:nvPicPr>
        <p:blipFill>
          <a:blip r:embed="rId3"/>
          <a:stretch>
            <a:fillRect/>
          </a:stretch>
        </p:blipFill>
        <p:spPr>
          <a:xfrm>
            <a:off x="7694664" y="2275538"/>
            <a:ext cx="4027714" cy="27100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841577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1314853-38B1-B50C-D3C9-E97AE8984E78}"/>
              </a:ext>
            </a:extLst>
          </p:cNvPr>
          <p:cNvSpPr>
            <a:spLocks noGrp="1"/>
          </p:cNvSpPr>
          <p:nvPr>
            <p:ph type="title"/>
          </p:nvPr>
        </p:nvSpPr>
        <p:spPr>
          <a:xfrm>
            <a:off x="215728" y="847434"/>
            <a:ext cx="9492793" cy="662030"/>
          </a:xfrm>
        </p:spPr>
        <p:txBody>
          <a:bodyPr/>
          <a:lstStyle/>
          <a:p>
            <a:r>
              <a:rPr lang="en-US" sz="3600" dirty="0"/>
              <a:t>Actions of a caring adult</a:t>
            </a:r>
          </a:p>
        </p:txBody>
      </p:sp>
      <p:sp>
        <p:nvSpPr>
          <p:cNvPr id="2" name="Vertical Text Placeholder 1">
            <a:extLst>
              <a:ext uri="{FF2B5EF4-FFF2-40B4-BE49-F238E27FC236}">
                <a16:creationId xmlns:a16="http://schemas.microsoft.com/office/drawing/2014/main" id="{C783B308-4A26-3959-40F5-80E0A0366BD1}"/>
              </a:ext>
            </a:extLst>
          </p:cNvPr>
          <p:cNvSpPr>
            <a:spLocks noGrp="1"/>
          </p:cNvSpPr>
          <p:nvPr>
            <p:ph type="body" orient="vert" idx="1"/>
          </p:nvPr>
        </p:nvSpPr>
        <p:spPr>
          <a:xfrm>
            <a:off x="215728" y="1948013"/>
            <a:ext cx="6602167" cy="4375798"/>
          </a:xfrm>
        </p:spPr>
        <p:txBody>
          <a:bodyPr/>
          <a:lstStyle/>
          <a:p>
            <a:pPr>
              <a:lnSpc>
                <a:spcPct val="108000"/>
              </a:lnSpc>
            </a:pPr>
            <a:r>
              <a:rPr lang="en-US" dirty="0"/>
              <a:t>Reflect on your position and share power.</a:t>
            </a:r>
          </a:p>
          <a:p>
            <a:pPr>
              <a:lnSpc>
                <a:spcPct val="108000"/>
              </a:lnSpc>
            </a:pPr>
            <a:r>
              <a:rPr lang="en-US" dirty="0"/>
              <a:t>Practice cultural humility.</a:t>
            </a:r>
          </a:p>
          <a:p>
            <a:pPr>
              <a:lnSpc>
                <a:spcPct val="108000"/>
              </a:lnSpc>
            </a:pPr>
            <a:r>
              <a:rPr lang="en-US" dirty="0"/>
              <a:t>Create supportive and inclusive spaces.</a:t>
            </a:r>
          </a:p>
          <a:p>
            <a:pPr>
              <a:lnSpc>
                <a:spcPct val="108000"/>
              </a:lnSpc>
            </a:pPr>
            <a:r>
              <a:rPr lang="en-US" dirty="0"/>
              <a:t>Openly share information.</a:t>
            </a:r>
          </a:p>
          <a:p>
            <a:pPr>
              <a:lnSpc>
                <a:spcPct val="108000"/>
              </a:lnSpc>
            </a:pPr>
            <a:r>
              <a:rPr lang="en-US" dirty="0"/>
              <a:t>Know your role in a students’ circle of support.</a:t>
            </a:r>
          </a:p>
        </p:txBody>
      </p:sp>
      <p:pic>
        <p:nvPicPr>
          <p:cNvPr id="4" name="Picture 3" descr="Screenshots of SMH-ON Cultural Humility Self-Reflection Tool for School Staff resource">
            <a:extLst>
              <a:ext uri="{FF2B5EF4-FFF2-40B4-BE49-F238E27FC236}">
                <a16:creationId xmlns:a16="http://schemas.microsoft.com/office/drawing/2014/main" id="{286BFDF5-8184-BE98-9B68-91A5A317BA49}"/>
              </a:ext>
            </a:extLst>
          </p:cNvPr>
          <p:cNvPicPr>
            <a:picLocks noChangeAspect="1"/>
          </p:cNvPicPr>
          <p:nvPr/>
        </p:nvPicPr>
        <p:blipFill>
          <a:blip r:embed="rId3"/>
          <a:stretch>
            <a:fillRect/>
          </a:stretch>
        </p:blipFill>
        <p:spPr>
          <a:xfrm>
            <a:off x="7236202" y="1637801"/>
            <a:ext cx="4408507" cy="4686010"/>
          </a:xfrm>
          <a:prstGeom prst="rect">
            <a:avLst/>
          </a:prstGeom>
        </p:spPr>
      </p:pic>
    </p:spTree>
    <p:extLst>
      <p:ext uri="{BB962C8B-B14F-4D97-AF65-F5344CB8AC3E}">
        <p14:creationId xmlns:p14="http://schemas.microsoft.com/office/powerpoint/2010/main" val="1244522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1C9D4B-C5DA-737E-E6FB-E47CECC7C2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7DC3DA-ACAA-4AAB-72D4-7870396784AF}"/>
              </a:ext>
            </a:extLst>
          </p:cNvPr>
          <p:cNvSpPr>
            <a:spLocks noGrp="1"/>
          </p:cNvSpPr>
          <p:nvPr>
            <p:ph type="title"/>
          </p:nvPr>
        </p:nvSpPr>
        <p:spPr/>
        <p:txBody>
          <a:bodyPr/>
          <a:lstStyle/>
          <a:p>
            <a:r>
              <a:rPr lang="en-US" dirty="0"/>
              <a:t>Resource spotlight</a:t>
            </a:r>
            <a:br>
              <a:rPr lang="en-US" dirty="0"/>
            </a:br>
            <a:r>
              <a:rPr lang="en-US" dirty="0">
                <a:solidFill>
                  <a:srgbClr val="6D2F90"/>
                </a:solidFill>
              </a:rPr>
              <a:t>2</a:t>
            </a:r>
            <a:r>
              <a:rPr lang="en-US" dirty="0"/>
              <a:t>	</a:t>
            </a:r>
          </a:p>
        </p:txBody>
      </p:sp>
      <p:pic>
        <p:nvPicPr>
          <p:cNvPr id="4" name="Picture 3" descr="Screenshots of SMH-ON Cultural Humility Self-Reflection Tool for School Staff resource">
            <a:extLst>
              <a:ext uri="{FF2B5EF4-FFF2-40B4-BE49-F238E27FC236}">
                <a16:creationId xmlns:a16="http://schemas.microsoft.com/office/drawing/2014/main" id="{89A25083-5DCC-E309-DA5C-6A1F13E5AB6D}"/>
              </a:ext>
            </a:extLst>
          </p:cNvPr>
          <p:cNvPicPr>
            <a:picLocks noChangeAspect="1"/>
          </p:cNvPicPr>
          <p:nvPr/>
        </p:nvPicPr>
        <p:blipFill>
          <a:blip r:embed="rId3"/>
          <a:stretch>
            <a:fillRect/>
          </a:stretch>
        </p:blipFill>
        <p:spPr>
          <a:xfrm>
            <a:off x="2785781" y="179388"/>
            <a:ext cx="3113966" cy="3309981"/>
          </a:xfrm>
          <a:prstGeom prst="rect">
            <a:avLst/>
          </a:prstGeom>
        </p:spPr>
      </p:pic>
      <p:sp>
        <p:nvSpPr>
          <p:cNvPr id="5" name="TextBox 4">
            <a:extLst>
              <a:ext uri="{FF2B5EF4-FFF2-40B4-BE49-F238E27FC236}">
                <a16:creationId xmlns:a16="http://schemas.microsoft.com/office/drawing/2014/main" id="{A292644D-9057-23D2-C9F8-9EC662331127}"/>
              </a:ext>
            </a:extLst>
          </p:cNvPr>
          <p:cNvSpPr txBox="1"/>
          <p:nvPr/>
        </p:nvSpPr>
        <p:spPr>
          <a:xfrm>
            <a:off x="3048411" y="3581114"/>
            <a:ext cx="2588706" cy="1015663"/>
          </a:xfrm>
          <a:prstGeom prst="rect">
            <a:avLst/>
          </a:prstGeom>
          <a:noFill/>
        </p:spPr>
        <p:txBody>
          <a:bodyPr wrap="square" rtlCol="0">
            <a:spAutoFit/>
          </a:bodyPr>
          <a:lstStyle/>
          <a:p>
            <a:pPr algn="ctr"/>
            <a:r>
              <a:rPr lang="en-CA" sz="2000" b="1" i="0" dirty="0">
                <a:solidFill>
                  <a:srgbClr val="2F2F2F"/>
                </a:solidFill>
                <a:effectLst/>
                <a:hlinkClick r:id="rId4"/>
              </a:rPr>
              <a:t>Cultural Humility Self-Reflection Tool for School Staff</a:t>
            </a:r>
            <a:endParaRPr lang="en-US" sz="2000" dirty="0"/>
          </a:p>
        </p:txBody>
      </p:sp>
      <p:pic>
        <p:nvPicPr>
          <p:cNvPr id="6" name="Picture 5" descr="QR code for SMH-ON resource Cultural Humility Self-Reflection Tool for School Staff.">
            <a:extLst>
              <a:ext uri="{FF2B5EF4-FFF2-40B4-BE49-F238E27FC236}">
                <a16:creationId xmlns:a16="http://schemas.microsoft.com/office/drawing/2014/main" id="{3BAE3D81-290F-7187-D342-D2F7C785021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562229" y="4693670"/>
            <a:ext cx="1561071" cy="1561071"/>
          </a:xfrm>
          <a:prstGeom prst="rect">
            <a:avLst/>
          </a:prstGeom>
        </p:spPr>
      </p:pic>
      <p:pic>
        <p:nvPicPr>
          <p:cNvPr id="7" name="Picture 6" descr="Cover of SMH-ON resource How to Foster and Maintain Supportive Spaces for Black Youth.">
            <a:extLst>
              <a:ext uri="{FF2B5EF4-FFF2-40B4-BE49-F238E27FC236}">
                <a16:creationId xmlns:a16="http://schemas.microsoft.com/office/drawing/2014/main" id="{FC42F602-FF47-0D27-C057-27C511213481}"/>
              </a:ext>
            </a:extLst>
          </p:cNvPr>
          <p:cNvPicPr>
            <a:picLocks noChangeAspect="1"/>
          </p:cNvPicPr>
          <p:nvPr/>
        </p:nvPicPr>
        <p:blipFill>
          <a:blip r:embed="rId6"/>
          <a:stretch>
            <a:fillRect/>
          </a:stretch>
        </p:blipFill>
        <p:spPr>
          <a:xfrm>
            <a:off x="6393459" y="1026402"/>
            <a:ext cx="2162175" cy="2761203"/>
          </a:xfrm>
          <a:prstGeom prst="rect">
            <a:avLst/>
          </a:prstGeom>
          <a:effectLst>
            <a:outerShdw blurRad="63500" sx="102000" sy="102000" algn="ctr" rotWithShape="0">
              <a:prstClr val="black">
                <a:alpha val="40000"/>
              </a:prstClr>
            </a:outerShdw>
          </a:effectLst>
        </p:spPr>
      </p:pic>
      <p:sp>
        <p:nvSpPr>
          <p:cNvPr id="8" name="TextBox 7">
            <a:extLst>
              <a:ext uri="{FF2B5EF4-FFF2-40B4-BE49-F238E27FC236}">
                <a16:creationId xmlns:a16="http://schemas.microsoft.com/office/drawing/2014/main" id="{9D5CA58D-4800-06F4-FCA9-090ABBB05F4E}"/>
              </a:ext>
            </a:extLst>
          </p:cNvPr>
          <p:cNvSpPr txBox="1"/>
          <p:nvPr/>
        </p:nvSpPr>
        <p:spPr>
          <a:xfrm>
            <a:off x="5936595" y="3907550"/>
            <a:ext cx="3071408" cy="1015663"/>
          </a:xfrm>
          <a:prstGeom prst="rect">
            <a:avLst/>
          </a:prstGeom>
          <a:noFill/>
        </p:spPr>
        <p:txBody>
          <a:bodyPr wrap="square" rtlCol="0">
            <a:spAutoFit/>
          </a:bodyPr>
          <a:lstStyle/>
          <a:p>
            <a:pPr algn="ctr"/>
            <a:r>
              <a:rPr lang="en-CA" sz="2000" b="1" dirty="0">
                <a:solidFill>
                  <a:srgbClr val="2F2F2F"/>
                </a:solidFill>
                <a:hlinkClick r:id="rId7"/>
              </a:rPr>
              <a:t>How to Foster and Maintain Supportive Spaces for Black Youth </a:t>
            </a:r>
            <a:endParaRPr lang="en-US" sz="2000" dirty="0"/>
          </a:p>
        </p:txBody>
      </p:sp>
      <p:grpSp>
        <p:nvGrpSpPr>
          <p:cNvPr id="10" name="Group 9" descr="SMH-ON resource Circle of Support and System Pathways.">
            <a:extLst>
              <a:ext uri="{FF2B5EF4-FFF2-40B4-BE49-F238E27FC236}">
                <a16:creationId xmlns:a16="http://schemas.microsoft.com/office/drawing/2014/main" id="{FF24C1F1-ADCA-9CC1-EB0E-A04D0F2B3F18}"/>
              </a:ext>
            </a:extLst>
          </p:cNvPr>
          <p:cNvGrpSpPr/>
          <p:nvPr/>
        </p:nvGrpSpPr>
        <p:grpSpPr>
          <a:xfrm>
            <a:off x="9099502" y="274108"/>
            <a:ext cx="2783289" cy="3335911"/>
            <a:chOff x="9012592" y="274108"/>
            <a:chExt cx="2783289" cy="3335911"/>
          </a:xfrm>
        </p:grpSpPr>
        <p:pic>
          <p:nvPicPr>
            <p:cNvPr id="2054" name="Picture 6">
              <a:extLst>
                <a:ext uri="{FF2B5EF4-FFF2-40B4-BE49-F238E27FC236}">
                  <a16:creationId xmlns:a16="http://schemas.microsoft.com/office/drawing/2014/main" id="{46AFD65B-9A5A-D348-31E5-E41B4DF0A86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012592" y="274108"/>
              <a:ext cx="1997519" cy="2583617"/>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50" name="Picture 2" descr="Circle of Support and System Pathways Flowchart">
              <a:extLst>
                <a:ext uri="{FF2B5EF4-FFF2-40B4-BE49-F238E27FC236}">
                  <a16:creationId xmlns:a16="http://schemas.microsoft.com/office/drawing/2014/main" id="{2E956CB6-85DA-90D9-2EA2-A76F413B781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798362" y="1026402"/>
              <a:ext cx="1997519" cy="2583617"/>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sp>
        <p:nvSpPr>
          <p:cNvPr id="11" name="TextBox 10">
            <a:extLst>
              <a:ext uri="{FF2B5EF4-FFF2-40B4-BE49-F238E27FC236}">
                <a16:creationId xmlns:a16="http://schemas.microsoft.com/office/drawing/2014/main" id="{617F6FA5-754F-E32C-CF9F-E06B84B47D07}"/>
              </a:ext>
            </a:extLst>
          </p:cNvPr>
          <p:cNvSpPr txBox="1"/>
          <p:nvPr/>
        </p:nvSpPr>
        <p:spPr>
          <a:xfrm>
            <a:off x="8955442" y="3739022"/>
            <a:ext cx="3071408" cy="707886"/>
          </a:xfrm>
          <a:prstGeom prst="rect">
            <a:avLst/>
          </a:prstGeom>
          <a:noFill/>
        </p:spPr>
        <p:txBody>
          <a:bodyPr wrap="square" rtlCol="0">
            <a:spAutoFit/>
          </a:bodyPr>
          <a:lstStyle/>
          <a:p>
            <a:pPr algn="ctr"/>
            <a:r>
              <a:rPr lang="en-CA" sz="2000" b="1" dirty="0">
                <a:solidFill>
                  <a:srgbClr val="2F2F2F"/>
                </a:solidFill>
                <a:hlinkClick r:id="rId10"/>
              </a:rPr>
              <a:t>Circle of Support and System Pathways</a:t>
            </a:r>
            <a:endParaRPr lang="en-US" sz="2000" dirty="0"/>
          </a:p>
        </p:txBody>
      </p:sp>
      <p:grpSp>
        <p:nvGrpSpPr>
          <p:cNvPr id="15" name="Group 14" descr="Icon showing a blue hammer crossed with a green crescent wrench on a purple background.">
            <a:extLst>
              <a:ext uri="{FF2B5EF4-FFF2-40B4-BE49-F238E27FC236}">
                <a16:creationId xmlns:a16="http://schemas.microsoft.com/office/drawing/2014/main" id="{85335392-ED5E-34DD-2720-A6DA01883A1C}"/>
              </a:ext>
            </a:extLst>
          </p:cNvPr>
          <p:cNvGrpSpPr/>
          <p:nvPr/>
        </p:nvGrpSpPr>
        <p:grpSpPr>
          <a:xfrm>
            <a:off x="331544" y="2189658"/>
            <a:ext cx="1985914" cy="2006252"/>
            <a:chOff x="331544" y="2189658"/>
            <a:chExt cx="1985914" cy="2006252"/>
          </a:xfrm>
        </p:grpSpPr>
        <p:sp>
          <p:nvSpPr>
            <p:cNvPr id="16" name="Oval 15">
              <a:extLst>
                <a:ext uri="{FF2B5EF4-FFF2-40B4-BE49-F238E27FC236}">
                  <a16:creationId xmlns:a16="http://schemas.microsoft.com/office/drawing/2014/main" id="{6D07B49A-2A1B-1C73-6F2F-4753302ADBA4}"/>
                </a:ext>
              </a:extLst>
            </p:cNvPr>
            <p:cNvSpPr/>
            <p:nvPr/>
          </p:nvSpPr>
          <p:spPr>
            <a:xfrm>
              <a:off x="331544" y="2189658"/>
              <a:ext cx="1985914" cy="200625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73E41139-65E6-CE4B-28B3-346E4BCDEDD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8028" t="10872" r="7548"/>
            <a:stretch>
              <a:fillRect/>
            </a:stretch>
          </p:blipFill>
          <p:spPr bwMode="auto">
            <a:xfrm>
              <a:off x="444843" y="2267239"/>
              <a:ext cx="1753790" cy="1853261"/>
            </a:xfrm>
            <a:prstGeom prst="ellipse">
              <a:avLst/>
            </a:prstGeom>
            <a:noFill/>
            <a:extLst>
              <a:ext uri="{909E8E84-426E-40DD-AFC4-6F175D3DCCD1}">
                <a14:hiddenFill xmlns:a14="http://schemas.microsoft.com/office/drawing/2010/main">
                  <a:solidFill>
                    <a:srgbClr val="FFFFFF"/>
                  </a:solidFill>
                </a14:hiddenFill>
              </a:ext>
            </a:extLst>
          </p:spPr>
        </p:pic>
      </p:grpSp>
      <p:sp>
        <p:nvSpPr>
          <p:cNvPr id="18" name="Rectangle 17">
            <a:extLst>
              <a:ext uri="{FF2B5EF4-FFF2-40B4-BE49-F238E27FC236}">
                <a16:creationId xmlns:a16="http://schemas.microsoft.com/office/drawing/2014/main" id="{04674691-42F9-6238-25DD-CC11AF3B6B11}"/>
              </a:ext>
            </a:extLst>
          </p:cNvPr>
          <p:cNvSpPr/>
          <p:nvPr/>
        </p:nvSpPr>
        <p:spPr>
          <a:xfrm>
            <a:off x="51030" y="1823138"/>
            <a:ext cx="2580584" cy="307777"/>
          </a:xfrm>
          <a:prstGeom prst="rect">
            <a:avLst/>
          </a:prstGeom>
          <a:noFill/>
        </p:spPr>
        <p:txBody>
          <a:bodyPr wrap="square" lIns="91440" tIns="45720" rIns="91440" bIns="45720">
            <a:spAutoFit/>
          </a:bodyPr>
          <a:lstStyle/>
          <a:p>
            <a:pPr algn="ctr"/>
            <a:r>
              <a:rPr lang="en-US" sz="1400" b="1" dirty="0">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rPr>
              <a:t>BUILD YOUR TOOLBOX</a:t>
            </a:r>
            <a:endParaRPr lang="en-US" sz="1400" b="1" cap="none" spc="0" dirty="0">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endParaRPr>
          </a:p>
        </p:txBody>
      </p:sp>
      <p:pic>
        <p:nvPicPr>
          <p:cNvPr id="19" name="Picture 18" descr="QR code for SMH-ON resource How to Foster and Maintain Supportive Spaces for Black Youth.">
            <a:extLst>
              <a:ext uri="{FF2B5EF4-FFF2-40B4-BE49-F238E27FC236}">
                <a16:creationId xmlns:a16="http://schemas.microsoft.com/office/drawing/2014/main" id="{A22C1FDE-D9E8-653D-7E67-AFDBBF293AB6}"/>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6811251" y="5043158"/>
            <a:ext cx="1441584" cy="1441584"/>
          </a:xfrm>
          <a:prstGeom prst="rect">
            <a:avLst/>
          </a:prstGeom>
        </p:spPr>
      </p:pic>
      <p:pic>
        <p:nvPicPr>
          <p:cNvPr id="20" name="Picture 19" descr="QR code for SMH-ON resource Circle of Support and System Pathways.">
            <a:extLst>
              <a:ext uri="{FF2B5EF4-FFF2-40B4-BE49-F238E27FC236}">
                <a16:creationId xmlns:a16="http://schemas.microsoft.com/office/drawing/2014/main" id="{5102240D-C674-D63B-0078-CFC6863F306E}"/>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9700160" y="4581059"/>
            <a:ext cx="1561071" cy="1561071"/>
          </a:xfrm>
          <a:prstGeom prst="rect">
            <a:avLst/>
          </a:prstGeom>
        </p:spPr>
      </p:pic>
    </p:spTree>
    <p:extLst>
      <p:ext uri="{BB962C8B-B14F-4D97-AF65-F5344CB8AC3E}">
        <p14:creationId xmlns:p14="http://schemas.microsoft.com/office/powerpoint/2010/main" val="3589916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E0C717-2A0B-9E79-A98B-500F402ECD3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D623435-BAD6-311A-AF26-4B6D5C30DC8D}"/>
              </a:ext>
              <a:ext uri="{C183D7F6-B498-43B3-948B-1728B52AA6E4}">
                <adec:decorative xmlns:adec="http://schemas.microsoft.com/office/drawing/2017/decorative" val="1"/>
              </a:ext>
            </a:extLst>
          </p:cNvPr>
          <p:cNvSpPr/>
          <p:nvPr/>
        </p:nvSpPr>
        <p:spPr>
          <a:xfrm>
            <a:off x="85064" y="141785"/>
            <a:ext cx="12021871" cy="29898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5">
            <a:extLst>
              <a:ext uri="{FF2B5EF4-FFF2-40B4-BE49-F238E27FC236}">
                <a16:creationId xmlns:a16="http://schemas.microsoft.com/office/drawing/2014/main" id="{B8E1703F-540D-0E9F-2B73-3593BB80BD9A}"/>
              </a:ext>
            </a:extLst>
          </p:cNvPr>
          <p:cNvSpPr txBox="1">
            <a:spLocks noGrp="1"/>
          </p:cNvSpPr>
          <p:nvPr>
            <p:ph type="title" idx="4294967295"/>
          </p:nvPr>
        </p:nvSpPr>
        <p:spPr>
          <a:xfrm>
            <a:off x="1096610" y="785107"/>
            <a:ext cx="9998778" cy="193899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6000" b="0" i="0" u="none" strike="noStrike" kern="1200" cap="none" spc="0" normalizeH="0" baseline="0" noProof="0" dirty="0">
                <a:ln>
                  <a:noFill/>
                </a:ln>
                <a:solidFill>
                  <a:srgbClr val="40008D"/>
                </a:solidFill>
                <a:effectLst/>
                <a:uLnTx/>
                <a:uFillTx/>
                <a:latin typeface="Poppins SemiBold"/>
                <a:ea typeface="+mn-ea"/>
                <a:cs typeface="Poppins SemiBold"/>
              </a:rPr>
              <a:t>Student Engagement Toolkit</a:t>
            </a:r>
            <a:endParaRPr kumimoji="0" lang="en-CA" sz="6000" b="0" i="0" u="none" strike="sngStrike" kern="1200" cap="none" spc="0" normalizeH="0" baseline="0" noProof="0" dirty="0">
              <a:ln>
                <a:noFill/>
              </a:ln>
              <a:solidFill>
                <a:srgbClr val="40008D"/>
              </a:solidFill>
              <a:effectLst/>
              <a:uLnTx/>
              <a:uFillTx/>
              <a:latin typeface="Poppins SemiBold"/>
              <a:ea typeface="+mn-ea"/>
              <a:cs typeface="Poppins SemiBold"/>
            </a:endParaRPr>
          </a:p>
        </p:txBody>
      </p:sp>
      <p:pic>
        <p:nvPicPr>
          <p:cNvPr id="12" name="Picture 11" descr="A logo of School Mental Health Ontario.">
            <a:extLst>
              <a:ext uri="{FF2B5EF4-FFF2-40B4-BE49-F238E27FC236}">
                <a16:creationId xmlns:a16="http://schemas.microsoft.com/office/drawing/2014/main" id="{313C423F-EF11-CB23-DBBB-4439E9DB29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0221" y="3429000"/>
            <a:ext cx="6651556" cy="1431012"/>
          </a:xfrm>
          <a:prstGeom prst="rect">
            <a:avLst/>
          </a:prstGeom>
        </p:spPr>
      </p:pic>
      <p:sp>
        <p:nvSpPr>
          <p:cNvPr id="11" name="Rectangle 10">
            <a:extLst>
              <a:ext uri="{FF2B5EF4-FFF2-40B4-BE49-F238E27FC236}">
                <a16:creationId xmlns:a16="http://schemas.microsoft.com/office/drawing/2014/main" id="{B2DE4148-DFF2-1EC8-90F5-1FF179328845}"/>
              </a:ext>
              <a:ext uri="{C183D7F6-B498-43B3-948B-1728B52AA6E4}">
                <adec:decorative xmlns:adec="http://schemas.microsoft.com/office/drawing/2017/decorative" val="1"/>
              </a:ext>
            </a:extLst>
          </p:cNvPr>
          <p:cNvSpPr/>
          <p:nvPr/>
        </p:nvSpPr>
        <p:spPr>
          <a:xfrm>
            <a:off x="85064" y="5111116"/>
            <a:ext cx="12021871" cy="16050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5">
            <a:extLst>
              <a:ext uri="{FF2B5EF4-FFF2-40B4-BE49-F238E27FC236}">
                <a16:creationId xmlns:a16="http://schemas.microsoft.com/office/drawing/2014/main" id="{DC49C711-6248-78AD-4B65-C0195EF5D61C}"/>
              </a:ext>
            </a:extLst>
          </p:cNvPr>
          <p:cNvSpPr txBox="1">
            <a:spLocks/>
          </p:cNvSpPr>
          <p:nvPr/>
        </p:nvSpPr>
        <p:spPr>
          <a:xfrm>
            <a:off x="-1304088" y="5621277"/>
            <a:ext cx="9998778"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800" b="1" i="0" kern="1200">
                <a:solidFill>
                  <a:schemeClr val="tx1"/>
                </a:solidFill>
                <a:latin typeface="Poppins SemiBold" pitchFamily="2" charset="77"/>
                <a:ea typeface="+mj-ea"/>
                <a:cs typeface="Poppins SemiBold" pitchFamily="2" charset="77"/>
              </a:defRPr>
            </a:lvl1pPr>
          </a:lstStyle>
          <a:p>
            <a:pPr algn="ctr">
              <a:lnSpc>
                <a:spcPct val="100000"/>
              </a:lnSpc>
              <a:spcBef>
                <a:spcPts val="0"/>
              </a:spcBef>
              <a:defRPr/>
            </a:pPr>
            <a:r>
              <a:rPr lang="en-CA" sz="3200" b="0" dirty="0">
                <a:solidFill>
                  <a:srgbClr val="40008D"/>
                </a:solidFill>
                <a:latin typeface="Poppins SemiBold"/>
                <a:ea typeface="+mn-ea"/>
                <a:cs typeface="Poppins SemiBold"/>
              </a:rPr>
              <a:t>A brief overview for school staff</a:t>
            </a:r>
            <a:endParaRPr lang="en-CA" sz="3200" b="0" strike="sngStrike" dirty="0">
              <a:solidFill>
                <a:srgbClr val="40008D"/>
              </a:solidFill>
              <a:latin typeface="Poppins SemiBold"/>
              <a:ea typeface="+mn-ea"/>
              <a:cs typeface="Poppins SemiBold"/>
            </a:endParaRPr>
          </a:p>
        </p:txBody>
      </p:sp>
    </p:spTree>
    <p:extLst>
      <p:ext uri="{BB962C8B-B14F-4D97-AF65-F5344CB8AC3E}">
        <p14:creationId xmlns:p14="http://schemas.microsoft.com/office/powerpoint/2010/main" val="3547968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tical Text Placeholder 1">
            <a:extLst>
              <a:ext uri="{FF2B5EF4-FFF2-40B4-BE49-F238E27FC236}">
                <a16:creationId xmlns:a16="http://schemas.microsoft.com/office/drawing/2014/main" id="{C99B311C-3E47-FB5B-9101-FBAB9135193A}"/>
              </a:ext>
            </a:extLst>
          </p:cNvPr>
          <p:cNvSpPr>
            <a:spLocks noGrp="1"/>
          </p:cNvSpPr>
          <p:nvPr>
            <p:ph type="body" sz="quarter" idx="12"/>
          </p:nvPr>
        </p:nvSpPr>
        <p:spPr>
          <a:xfrm>
            <a:off x="4539915" y="381502"/>
            <a:ext cx="7423483" cy="6302102"/>
          </a:xfrm>
        </p:spPr>
        <p:txBody>
          <a:bodyPr anchor="t"/>
          <a:lstStyle/>
          <a:p>
            <a:pPr>
              <a:lnSpc>
                <a:spcPct val="108000"/>
              </a:lnSpc>
            </a:pPr>
            <a:r>
              <a:rPr lang="en-CA" dirty="0"/>
              <a:t>In what situations do you hold power in your role? How do you share power with students?</a:t>
            </a:r>
          </a:p>
          <a:p>
            <a:pPr>
              <a:lnSpc>
                <a:spcPct val="108000"/>
              </a:lnSpc>
            </a:pPr>
            <a:endParaRPr lang="en-CA" dirty="0"/>
          </a:p>
          <a:p>
            <a:pPr>
              <a:lnSpc>
                <a:spcPct val="108000"/>
              </a:lnSpc>
            </a:pPr>
            <a:r>
              <a:rPr lang="en-CA" dirty="0"/>
              <a:t>How do your personal identities (e.g., race, gender, ability, age, background) and assumptions shape your interactions with students?</a:t>
            </a:r>
          </a:p>
        </p:txBody>
      </p:sp>
      <p:sp>
        <p:nvSpPr>
          <p:cNvPr id="7" name="Title 6">
            <a:extLst>
              <a:ext uri="{FF2B5EF4-FFF2-40B4-BE49-F238E27FC236}">
                <a16:creationId xmlns:a16="http://schemas.microsoft.com/office/drawing/2014/main" id="{92AC93A7-DCAC-4233-D9C5-C1A215348EB4}"/>
              </a:ext>
            </a:extLst>
          </p:cNvPr>
          <p:cNvSpPr>
            <a:spLocks noGrp="1"/>
          </p:cNvSpPr>
          <p:nvPr>
            <p:ph type="title"/>
          </p:nvPr>
        </p:nvSpPr>
        <p:spPr>
          <a:xfrm>
            <a:off x="0" y="-1076234"/>
            <a:ext cx="7683630" cy="909980"/>
          </a:xfrm>
        </p:spPr>
        <p:txBody>
          <a:bodyPr/>
          <a:lstStyle/>
          <a:p>
            <a:r>
              <a:rPr lang="en-US" dirty="0"/>
              <a:t>Reflection - 4</a:t>
            </a:r>
          </a:p>
        </p:txBody>
      </p:sp>
      <p:grpSp>
        <p:nvGrpSpPr>
          <p:cNvPr id="4" name="Group 3" descr="Icon showing the silhouette of a head and its reflection in a mirror on a blue circle.">
            <a:extLst>
              <a:ext uri="{FF2B5EF4-FFF2-40B4-BE49-F238E27FC236}">
                <a16:creationId xmlns:a16="http://schemas.microsoft.com/office/drawing/2014/main" id="{D0E416CA-117C-1A55-148D-40787A015DAB}"/>
              </a:ext>
            </a:extLst>
          </p:cNvPr>
          <p:cNvGrpSpPr/>
          <p:nvPr/>
        </p:nvGrpSpPr>
        <p:grpSpPr>
          <a:xfrm>
            <a:off x="485663" y="887631"/>
            <a:ext cx="3080253" cy="3012445"/>
            <a:chOff x="431875" y="592338"/>
            <a:chExt cx="3080253" cy="3012445"/>
          </a:xfrm>
        </p:grpSpPr>
        <p:sp>
          <p:nvSpPr>
            <p:cNvPr id="6" name="Oval 5">
              <a:extLst>
                <a:ext uri="{FF2B5EF4-FFF2-40B4-BE49-F238E27FC236}">
                  <a16:creationId xmlns:a16="http://schemas.microsoft.com/office/drawing/2014/main" id="{6B02E3B9-FCCF-2C03-6C68-AA42354C4DE0}"/>
                </a:ext>
              </a:extLst>
            </p:cNvPr>
            <p:cNvSpPr/>
            <p:nvPr/>
          </p:nvSpPr>
          <p:spPr>
            <a:xfrm>
              <a:off x="431876" y="592338"/>
              <a:ext cx="3080252" cy="301244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765AD6C-D096-91B8-F281-33283FF509C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062"/>
            <a:stretch>
              <a:fillRect/>
            </a:stretch>
          </p:blipFill>
          <p:spPr bwMode="auto">
            <a:xfrm>
              <a:off x="431875" y="753034"/>
              <a:ext cx="3080252" cy="2708719"/>
            </a:xfrm>
            <a:prstGeom prst="rect">
              <a:avLst/>
            </a:prstGeom>
            <a:noFill/>
            <a:extLst>
              <a:ext uri="{909E8E84-426E-40DD-AFC4-6F175D3DCCD1}">
                <a14:hiddenFill xmlns:a14="http://schemas.microsoft.com/office/drawing/2010/main">
                  <a:solidFill>
                    <a:srgbClr val="FFFFFF"/>
                  </a:solidFill>
                </a14:hiddenFill>
              </a:ext>
            </a:extLst>
          </p:spPr>
        </p:pic>
      </p:grpSp>
      <p:sp>
        <p:nvSpPr>
          <p:cNvPr id="9" name="Rectangle 8">
            <a:extLst>
              <a:ext uri="{FF2B5EF4-FFF2-40B4-BE49-F238E27FC236}">
                <a16:creationId xmlns:a16="http://schemas.microsoft.com/office/drawing/2014/main" id="{48BA678F-7313-220B-15E1-DE070E3AFE0C}"/>
              </a:ext>
            </a:extLst>
          </p:cNvPr>
          <p:cNvSpPr/>
          <p:nvPr/>
        </p:nvSpPr>
        <p:spPr>
          <a:xfrm>
            <a:off x="584009" y="348539"/>
            <a:ext cx="2981906" cy="477054"/>
          </a:xfrm>
          <a:prstGeom prst="rect">
            <a:avLst/>
          </a:prstGeom>
          <a:noFill/>
        </p:spPr>
        <p:txBody>
          <a:bodyPr wrap="square" lIns="91440" tIns="45720" rIns="91440" bIns="45720">
            <a:spAutoFit/>
          </a:bodyPr>
          <a:lstStyle/>
          <a:p>
            <a:pPr algn="ctr"/>
            <a:r>
              <a:rPr lang="en-US" sz="2500" b="1" cap="none" spc="0" dirty="0">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rPr>
              <a:t>REFLECT</a:t>
            </a:r>
          </a:p>
        </p:txBody>
      </p:sp>
    </p:spTree>
    <p:extLst>
      <p:ext uri="{BB962C8B-B14F-4D97-AF65-F5344CB8AC3E}">
        <p14:creationId xmlns:p14="http://schemas.microsoft.com/office/powerpoint/2010/main" val="1404116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6A9C4FC-B373-7196-7B78-33C1B1532C5F}"/>
              </a:ext>
            </a:extLst>
          </p:cNvPr>
          <p:cNvSpPr>
            <a:spLocks noGrp="1"/>
          </p:cNvSpPr>
          <p:nvPr>
            <p:ph type="title" idx="4294967295"/>
          </p:nvPr>
        </p:nvSpPr>
        <p:spPr>
          <a:xfrm>
            <a:off x="-277553" y="-1465920"/>
            <a:ext cx="11114518" cy="1085524"/>
          </a:xfrm>
        </p:spPr>
        <p:txBody>
          <a:bodyPr/>
          <a:lstStyle/>
          <a:p>
            <a:r>
              <a:rPr lang="en-US"/>
              <a:t>Recruitment</a:t>
            </a:r>
          </a:p>
        </p:txBody>
      </p:sp>
      <p:sp>
        <p:nvSpPr>
          <p:cNvPr id="8" name="Rounded Rectangle 7">
            <a:extLst>
              <a:ext uri="{FF2B5EF4-FFF2-40B4-BE49-F238E27FC236}">
                <a16:creationId xmlns:a16="http://schemas.microsoft.com/office/drawing/2014/main" id="{D504841E-EE59-781E-25C2-2C05403C186F}"/>
              </a:ext>
              <a:ext uri="{C183D7F6-B498-43B3-948B-1728B52AA6E4}">
                <adec:decorative xmlns:adec="http://schemas.microsoft.com/office/drawing/2017/decorative" val="1"/>
              </a:ext>
            </a:extLst>
          </p:cNvPr>
          <p:cNvSpPr/>
          <p:nvPr/>
        </p:nvSpPr>
        <p:spPr>
          <a:xfrm>
            <a:off x="-597618" y="-135611"/>
            <a:ext cx="4742481" cy="7140845"/>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Student engagement toolkit: recruitment for student engagement initiatives related to mental health">
            <a:extLst>
              <a:ext uri="{FF2B5EF4-FFF2-40B4-BE49-F238E27FC236}">
                <a16:creationId xmlns:a16="http://schemas.microsoft.com/office/drawing/2014/main" id="{FC53AC6E-9F70-5092-B298-BB274FD2E18C}"/>
              </a:ext>
            </a:extLst>
          </p:cNvPr>
          <p:cNvPicPr>
            <a:picLocks noChangeAspect="1"/>
          </p:cNvPicPr>
          <p:nvPr/>
        </p:nvPicPr>
        <p:blipFill>
          <a:blip r:embed="rId3"/>
          <a:stretch>
            <a:fillRect/>
          </a:stretch>
        </p:blipFill>
        <p:spPr>
          <a:xfrm>
            <a:off x="48126" y="902830"/>
            <a:ext cx="3886876" cy="50523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Rectangle 11">
            <a:extLst>
              <a:ext uri="{FF2B5EF4-FFF2-40B4-BE49-F238E27FC236}">
                <a16:creationId xmlns:a16="http://schemas.microsoft.com/office/drawing/2014/main" id="{9D202FC6-9790-6A44-2783-F2E48125A260}"/>
              </a:ext>
            </a:extLst>
          </p:cNvPr>
          <p:cNvSpPr/>
          <p:nvPr/>
        </p:nvSpPr>
        <p:spPr>
          <a:xfrm>
            <a:off x="10518270" y="29542"/>
            <a:ext cx="1792670" cy="261610"/>
          </a:xfrm>
          <a:prstGeom prst="rect">
            <a:avLst/>
          </a:prstGeom>
          <a:noFill/>
        </p:spPr>
        <p:txBody>
          <a:bodyPr wrap="square" lIns="91440" tIns="45720" rIns="91440" bIns="45720">
            <a:spAutoFit/>
          </a:bodyPr>
          <a:lstStyle/>
          <a:p>
            <a:pPr algn="ctr"/>
            <a:r>
              <a:rPr lang="en-US" sz="1100" b="1" cap="none" spc="0" dirty="0">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rPr>
              <a:t>EXPLORE STRATEGIES</a:t>
            </a:r>
          </a:p>
        </p:txBody>
      </p:sp>
      <p:grpSp>
        <p:nvGrpSpPr>
          <p:cNvPr id="13" name="Group 12" descr="Icon showing a magnifying glass on a green circle.">
            <a:extLst>
              <a:ext uri="{FF2B5EF4-FFF2-40B4-BE49-F238E27FC236}">
                <a16:creationId xmlns:a16="http://schemas.microsoft.com/office/drawing/2014/main" id="{F2C9FA02-21E8-C097-5A1E-F3C000C15C0E}"/>
              </a:ext>
            </a:extLst>
          </p:cNvPr>
          <p:cNvGrpSpPr/>
          <p:nvPr/>
        </p:nvGrpSpPr>
        <p:grpSpPr>
          <a:xfrm>
            <a:off x="10821865" y="283463"/>
            <a:ext cx="1191987" cy="1204195"/>
            <a:chOff x="10821865" y="283463"/>
            <a:chExt cx="1191987" cy="1204195"/>
          </a:xfrm>
        </p:grpSpPr>
        <p:sp>
          <p:nvSpPr>
            <p:cNvPr id="9" name="Oval 8">
              <a:extLst>
                <a:ext uri="{FF2B5EF4-FFF2-40B4-BE49-F238E27FC236}">
                  <a16:creationId xmlns:a16="http://schemas.microsoft.com/office/drawing/2014/main" id="{3A3283DE-E991-D1A3-B3C5-6BBD9DA934D6}"/>
                </a:ext>
              </a:extLst>
            </p:cNvPr>
            <p:cNvSpPr/>
            <p:nvPr/>
          </p:nvSpPr>
          <p:spPr>
            <a:xfrm>
              <a:off x="10821865" y="283463"/>
              <a:ext cx="1191987" cy="120419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6" name="Picture 3">
              <a:extLst>
                <a:ext uri="{FF2B5EF4-FFF2-40B4-BE49-F238E27FC236}">
                  <a16:creationId xmlns:a16="http://schemas.microsoft.com/office/drawing/2014/main" id="{5F8242BB-617A-9369-86A9-CF206C8142E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059" t="12602" r="6535"/>
            <a:stretch>
              <a:fillRect/>
            </a:stretch>
          </p:blipFill>
          <p:spPr bwMode="auto">
            <a:xfrm>
              <a:off x="10863619" y="332096"/>
              <a:ext cx="1101972" cy="1114618"/>
            </a:xfrm>
            <a:prstGeom prst="ellipse">
              <a:avLst/>
            </a:prstGeom>
            <a:noFill/>
            <a:extLst>
              <a:ext uri="{909E8E84-426E-40DD-AFC4-6F175D3DCCD1}">
                <a14:hiddenFill xmlns:a14="http://schemas.microsoft.com/office/drawing/2010/main">
                  <a:solidFill>
                    <a:srgbClr val="FFFFFF"/>
                  </a:solidFill>
                </a14:hiddenFill>
              </a:ext>
            </a:extLst>
          </p:spPr>
        </p:pic>
      </p:grpSp>
      <p:sp>
        <p:nvSpPr>
          <p:cNvPr id="2" name="Title 1">
            <a:extLst>
              <a:ext uri="{FF2B5EF4-FFF2-40B4-BE49-F238E27FC236}">
                <a16:creationId xmlns:a16="http://schemas.microsoft.com/office/drawing/2014/main" id="{E45953F4-CBA9-E384-5417-AF0653215FFA}"/>
              </a:ext>
            </a:extLst>
          </p:cNvPr>
          <p:cNvSpPr txBox="1">
            <a:spLocks/>
          </p:cNvSpPr>
          <p:nvPr/>
        </p:nvSpPr>
        <p:spPr>
          <a:xfrm>
            <a:off x="5101389" y="2277979"/>
            <a:ext cx="6256422" cy="319237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800" b="1" i="0" kern="1200">
                <a:solidFill>
                  <a:schemeClr val="tx1"/>
                </a:solidFill>
                <a:latin typeface="Poppins SemiBold" pitchFamily="2" charset="77"/>
                <a:ea typeface="+mj-ea"/>
                <a:cs typeface="Poppins SemiBold" pitchFamily="2" charset="77"/>
              </a:defRPr>
            </a:lvl1pPr>
          </a:lstStyle>
          <a:p>
            <a:pPr>
              <a:lnSpc>
                <a:spcPct val="100000"/>
              </a:lnSpc>
            </a:pPr>
            <a:r>
              <a:rPr lang="en-US" sz="4000" dirty="0">
                <a:solidFill>
                  <a:schemeClr val="bg1"/>
                </a:solidFill>
              </a:rPr>
              <a:t>Recruitment for Student Engagement Initiatives Related to Mental Health </a:t>
            </a:r>
          </a:p>
        </p:txBody>
      </p:sp>
    </p:spTree>
    <p:extLst>
      <p:ext uri="{BB962C8B-B14F-4D97-AF65-F5344CB8AC3E}">
        <p14:creationId xmlns:p14="http://schemas.microsoft.com/office/powerpoint/2010/main" val="2039129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1A3B3-C70B-C465-507E-706C6E52128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1BA1D9E-8C44-F73A-4C17-463137873682}"/>
              </a:ext>
            </a:extLst>
          </p:cNvPr>
          <p:cNvSpPr>
            <a:spLocks noGrp="1"/>
          </p:cNvSpPr>
          <p:nvPr>
            <p:ph idx="1"/>
          </p:nvPr>
        </p:nvSpPr>
        <p:spPr>
          <a:xfrm>
            <a:off x="4539915" y="381502"/>
            <a:ext cx="7407245" cy="6319101"/>
          </a:xfrm>
        </p:spPr>
        <p:txBody>
          <a:bodyPr anchor="t">
            <a:normAutofit/>
          </a:bodyPr>
          <a:lstStyle/>
          <a:p>
            <a:pPr>
              <a:lnSpc>
                <a:spcPct val="108000"/>
              </a:lnSpc>
            </a:pPr>
            <a:r>
              <a:rPr lang="en-CA" dirty="0"/>
              <a:t>Which students are involved in engagement and leadership opportunities? </a:t>
            </a:r>
          </a:p>
          <a:p>
            <a:pPr>
              <a:lnSpc>
                <a:spcPct val="108000"/>
              </a:lnSpc>
            </a:pPr>
            <a:r>
              <a:rPr lang="en-CA" dirty="0"/>
              <a:t>Who might be missing from the table? Why?</a:t>
            </a:r>
          </a:p>
        </p:txBody>
      </p:sp>
      <p:sp>
        <p:nvSpPr>
          <p:cNvPr id="7" name="Title 6">
            <a:extLst>
              <a:ext uri="{FF2B5EF4-FFF2-40B4-BE49-F238E27FC236}">
                <a16:creationId xmlns:a16="http://schemas.microsoft.com/office/drawing/2014/main" id="{3984AE0C-E5D4-27BB-81D3-FD3E9667510B}"/>
              </a:ext>
            </a:extLst>
          </p:cNvPr>
          <p:cNvSpPr>
            <a:spLocks noGrp="1"/>
          </p:cNvSpPr>
          <p:nvPr>
            <p:ph type="title"/>
          </p:nvPr>
        </p:nvSpPr>
        <p:spPr>
          <a:xfrm>
            <a:off x="0" y="-1006475"/>
            <a:ext cx="7659974" cy="774127"/>
          </a:xfrm>
        </p:spPr>
        <p:txBody>
          <a:bodyPr/>
          <a:lstStyle/>
          <a:p>
            <a:r>
              <a:rPr lang="en-US" dirty="0"/>
              <a:t>Reflection - 5</a:t>
            </a:r>
          </a:p>
        </p:txBody>
      </p:sp>
      <p:grpSp>
        <p:nvGrpSpPr>
          <p:cNvPr id="10" name="Group 9" descr="Icon showing the silhouette of a head and its reflection in a mirror on a blue circle.">
            <a:extLst>
              <a:ext uri="{FF2B5EF4-FFF2-40B4-BE49-F238E27FC236}">
                <a16:creationId xmlns:a16="http://schemas.microsoft.com/office/drawing/2014/main" id="{8F6B2970-5AB8-2663-64BF-F715701F4264}"/>
              </a:ext>
            </a:extLst>
          </p:cNvPr>
          <p:cNvGrpSpPr/>
          <p:nvPr/>
        </p:nvGrpSpPr>
        <p:grpSpPr>
          <a:xfrm>
            <a:off x="485663" y="887631"/>
            <a:ext cx="3080253" cy="3012445"/>
            <a:chOff x="485663" y="887631"/>
            <a:chExt cx="3080253" cy="3012445"/>
          </a:xfrm>
        </p:grpSpPr>
        <p:sp>
          <p:nvSpPr>
            <p:cNvPr id="6" name="Oval 5">
              <a:extLst>
                <a:ext uri="{FF2B5EF4-FFF2-40B4-BE49-F238E27FC236}">
                  <a16:creationId xmlns:a16="http://schemas.microsoft.com/office/drawing/2014/main" id="{B9235097-0049-5782-2832-D2A08E3DEB05}"/>
                </a:ext>
              </a:extLst>
            </p:cNvPr>
            <p:cNvSpPr/>
            <p:nvPr/>
          </p:nvSpPr>
          <p:spPr>
            <a:xfrm>
              <a:off x="485664" y="887631"/>
              <a:ext cx="3080252" cy="301244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B7764D36-FBEB-181B-0D0C-6B55D803D2D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062"/>
            <a:stretch>
              <a:fillRect/>
            </a:stretch>
          </p:blipFill>
          <p:spPr bwMode="auto">
            <a:xfrm>
              <a:off x="485663" y="1048327"/>
              <a:ext cx="3080252" cy="2708719"/>
            </a:xfrm>
            <a:prstGeom prst="rect">
              <a:avLst/>
            </a:prstGeom>
            <a:noFill/>
            <a:extLst>
              <a:ext uri="{909E8E84-426E-40DD-AFC4-6F175D3DCCD1}">
                <a14:hiddenFill xmlns:a14="http://schemas.microsoft.com/office/drawing/2010/main">
                  <a:solidFill>
                    <a:srgbClr val="FFFFFF"/>
                  </a:solidFill>
                </a14:hiddenFill>
              </a:ext>
            </a:extLst>
          </p:spPr>
        </p:pic>
      </p:grpSp>
      <p:sp>
        <p:nvSpPr>
          <p:cNvPr id="9" name="Rectangle 8">
            <a:extLst>
              <a:ext uri="{FF2B5EF4-FFF2-40B4-BE49-F238E27FC236}">
                <a16:creationId xmlns:a16="http://schemas.microsoft.com/office/drawing/2014/main" id="{4A67B1CD-958E-5C1F-037C-8251447FB845}"/>
              </a:ext>
            </a:extLst>
          </p:cNvPr>
          <p:cNvSpPr/>
          <p:nvPr/>
        </p:nvSpPr>
        <p:spPr>
          <a:xfrm>
            <a:off x="584009" y="348539"/>
            <a:ext cx="2981906" cy="477054"/>
          </a:xfrm>
          <a:prstGeom prst="rect">
            <a:avLst/>
          </a:prstGeom>
          <a:noFill/>
        </p:spPr>
        <p:txBody>
          <a:bodyPr wrap="square" lIns="91440" tIns="45720" rIns="91440" bIns="45720">
            <a:spAutoFit/>
          </a:bodyPr>
          <a:lstStyle/>
          <a:p>
            <a:pPr algn="ctr"/>
            <a:r>
              <a:rPr lang="en-US" sz="2500" b="1" cap="none" spc="0" dirty="0">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rPr>
              <a:t>REFLECT</a:t>
            </a:r>
          </a:p>
        </p:txBody>
      </p:sp>
    </p:spTree>
    <p:extLst>
      <p:ext uri="{BB962C8B-B14F-4D97-AF65-F5344CB8AC3E}">
        <p14:creationId xmlns:p14="http://schemas.microsoft.com/office/powerpoint/2010/main" val="2931138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01AF5-7591-E476-FC29-512F55EF1CA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1E1AA383-4D38-517C-5740-B66D5C70A83E}"/>
              </a:ext>
            </a:extLst>
          </p:cNvPr>
          <p:cNvSpPr>
            <a:spLocks noGrp="1"/>
          </p:cNvSpPr>
          <p:nvPr>
            <p:ph type="title"/>
          </p:nvPr>
        </p:nvSpPr>
        <p:spPr/>
        <p:txBody>
          <a:bodyPr/>
          <a:lstStyle/>
          <a:p>
            <a:r>
              <a:rPr lang="en-US" sz="3600" dirty="0"/>
              <a:t>Before you begin, consider:</a:t>
            </a:r>
          </a:p>
        </p:txBody>
      </p:sp>
      <p:sp>
        <p:nvSpPr>
          <p:cNvPr id="2" name="Vertical Text Placeholder 1">
            <a:extLst>
              <a:ext uri="{FF2B5EF4-FFF2-40B4-BE49-F238E27FC236}">
                <a16:creationId xmlns:a16="http://schemas.microsoft.com/office/drawing/2014/main" id="{3033FAC7-899D-0DF4-D335-BB3BEB7ED50A}"/>
              </a:ext>
            </a:extLst>
          </p:cNvPr>
          <p:cNvSpPr>
            <a:spLocks noGrp="1"/>
          </p:cNvSpPr>
          <p:nvPr>
            <p:ph type="body" orient="vert" idx="1"/>
          </p:nvPr>
        </p:nvSpPr>
        <p:spPr>
          <a:xfrm>
            <a:off x="420411" y="1411490"/>
            <a:ext cx="6931365" cy="5342878"/>
          </a:xfrm>
        </p:spPr>
        <p:txBody>
          <a:bodyPr vert="horz" lIns="91440" tIns="45720" rIns="91440" bIns="45720" rtlCol="0" anchor="t">
            <a:noAutofit/>
          </a:bodyPr>
          <a:lstStyle/>
          <a:p>
            <a:r>
              <a:rPr lang="en-US" sz="2400" dirty="0">
                <a:latin typeface="+mn-lt"/>
                <a:ea typeface="Roboto Medium" panose="02000000000000000000" pitchFamily="2" charset="0"/>
                <a:cs typeface="Roboto Medium" panose="02000000000000000000" pitchFamily="2" charset="0"/>
              </a:rPr>
              <a:t>a diversity of perspectives </a:t>
            </a:r>
          </a:p>
          <a:p>
            <a:r>
              <a:rPr lang="en-US" sz="2400" dirty="0">
                <a:latin typeface="+mn-lt"/>
                <a:ea typeface="Roboto Medium" panose="02000000000000000000" pitchFamily="2" charset="0"/>
                <a:cs typeface="Roboto Medium" panose="02000000000000000000" pitchFamily="2" charset="0"/>
              </a:rPr>
              <a:t>relationships </a:t>
            </a:r>
          </a:p>
          <a:p>
            <a:r>
              <a:rPr lang="en-US" sz="2400" dirty="0">
                <a:latin typeface="+mn-lt"/>
                <a:ea typeface="Roboto Medium" panose="02000000000000000000" pitchFamily="2" charset="0"/>
                <a:cs typeface="Roboto Medium" panose="02000000000000000000" pitchFamily="2" charset="0"/>
              </a:rPr>
              <a:t>power dynamics </a:t>
            </a:r>
          </a:p>
          <a:p>
            <a:r>
              <a:rPr lang="en-US" sz="2400" dirty="0">
                <a:latin typeface="+mn-lt"/>
                <a:ea typeface="Roboto Medium" panose="02000000000000000000" pitchFamily="2" charset="0"/>
                <a:cs typeface="Roboto Medium" panose="02000000000000000000" pitchFamily="2" charset="0"/>
              </a:rPr>
              <a:t>intentionality </a:t>
            </a:r>
          </a:p>
          <a:p>
            <a:pPr marL="457200" indent="-457200"/>
            <a:endParaRPr lang="en-US" sz="1100" dirty="0">
              <a:latin typeface="Arial"/>
              <a:cs typeface="Arial"/>
            </a:endParaRPr>
          </a:p>
          <a:p>
            <a:pPr marL="0" indent="0">
              <a:buNone/>
            </a:pPr>
            <a:r>
              <a:rPr lang="en-US" sz="3200" dirty="0">
                <a:solidFill>
                  <a:srgbClr val="40008D"/>
                </a:solidFill>
                <a:latin typeface="Poppins SemiBold"/>
                <a:cs typeface="Poppins SemiBold"/>
              </a:rPr>
              <a:t>Key components of a recruitment plan:</a:t>
            </a:r>
          </a:p>
          <a:p>
            <a:r>
              <a:rPr lang="en-US" sz="2400" dirty="0">
                <a:latin typeface="+mn-lt"/>
                <a:ea typeface="Roboto Medium" panose="02000000000000000000" pitchFamily="2" charset="0"/>
              </a:rPr>
              <a:t>build a team</a:t>
            </a:r>
          </a:p>
          <a:p>
            <a:r>
              <a:rPr lang="en-US" sz="2400" dirty="0">
                <a:latin typeface="+mn-lt"/>
                <a:ea typeface="Roboto Medium" panose="02000000000000000000" pitchFamily="2" charset="0"/>
              </a:rPr>
              <a:t>develop a goal</a:t>
            </a:r>
          </a:p>
          <a:p>
            <a:r>
              <a:rPr lang="en-US" sz="2400" dirty="0">
                <a:latin typeface="+mn-lt"/>
                <a:ea typeface="Roboto Medium" panose="02000000000000000000" pitchFamily="2" charset="0"/>
              </a:rPr>
              <a:t>select strategies</a:t>
            </a:r>
          </a:p>
          <a:p>
            <a:r>
              <a:rPr lang="en-US" sz="2400" dirty="0">
                <a:latin typeface="+mn-lt"/>
                <a:ea typeface="Roboto Medium" panose="02000000000000000000" pitchFamily="2" charset="0"/>
              </a:rPr>
              <a:t>assess</a:t>
            </a:r>
            <a:endParaRPr lang="en-US" dirty="0"/>
          </a:p>
        </p:txBody>
      </p:sp>
      <p:pic>
        <p:nvPicPr>
          <p:cNvPr id="11" name="Picture 10">
            <a:extLst>
              <a:ext uri="{FF2B5EF4-FFF2-40B4-BE49-F238E27FC236}">
                <a16:creationId xmlns:a16="http://schemas.microsoft.com/office/drawing/2014/main" id="{5DD1DC4B-B114-2AD6-3445-78B9B34B797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443558" y="1677794"/>
            <a:ext cx="5163350" cy="35024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Box 3">
            <a:extLst>
              <a:ext uri="{FF2B5EF4-FFF2-40B4-BE49-F238E27FC236}">
                <a16:creationId xmlns:a16="http://schemas.microsoft.com/office/drawing/2014/main" id="{EE443A67-0074-7AFD-E28B-C08E395EA245}"/>
              </a:ext>
            </a:extLst>
          </p:cNvPr>
          <p:cNvSpPr txBox="1"/>
          <p:nvPr/>
        </p:nvSpPr>
        <p:spPr>
          <a:xfrm>
            <a:off x="6297380" y="5276372"/>
            <a:ext cx="5791201" cy="1477328"/>
          </a:xfrm>
          <a:prstGeom prst="rect">
            <a:avLst/>
          </a:prstGeom>
          <a:noFill/>
        </p:spPr>
        <p:txBody>
          <a:bodyPr wrap="square">
            <a:spAutoFit/>
          </a:bodyPr>
          <a:lstStyle/>
          <a:p>
            <a:r>
              <a:rPr lang="en-US" b="1">
                <a:solidFill>
                  <a:srgbClr val="40008D"/>
                </a:solidFill>
              </a:rPr>
              <a:t>Think beyond the typical or already engaged students and develop strategies that seek to connect with students who are also not typically engaged in school initiatives.</a:t>
            </a:r>
            <a:br>
              <a:rPr lang="en-CA" b="0" i="0">
                <a:solidFill>
                  <a:srgbClr val="40008D"/>
                </a:solidFill>
                <a:effectLst/>
                <a:latin typeface="-apple-system"/>
              </a:rPr>
            </a:br>
            <a:endParaRPr lang="en-CA">
              <a:solidFill>
                <a:srgbClr val="40008D"/>
              </a:solidFill>
            </a:endParaRPr>
          </a:p>
        </p:txBody>
      </p:sp>
    </p:spTree>
    <p:extLst>
      <p:ext uri="{BB962C8B-B14F-4D97-AF65-F5344CB8AC3E}">
        <p14:creationId xmlns:p14="http://schemas.microsoft.com/office/powerpoint/2010/main" val="1387800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tical Text Placeholder 1">
            <a:extLst>
              <a:ext uri="{FF2B5EF4-FFF2-40B4-BE49-F238E27FC236}">
                <a16:creationId xmlns:a16="http://schemas.microsoft.com/office/drawing/2014/main" id="{5EED17E7-29ED-0EF6-9805-A5DE466FC761}"/>
              </a:ext>
            </a:extLst>
          </p:cNvPr>
          <p:cNvSpPr>
            <a:spLocks noGrp="1"/>
          </p:cNvSpPr>
          <p:nvPr>
            <p:ph type="body" orient="vert" idx="1"/>
          </p:nvPr>
        </p:nvSpPr>
        <p:spPr/>
        <p:txBody>
          <a:bodyPr/>
          <a:lstStyle/>
          <a:p>
            <a:r>
              <a:rPr lang="en-US" dirty="0"/>
              <a:t>Put a face to the initiative </a:t>
            </a:r>
            <a:endParaRPr lang="en-CA" dirty="0"/>
          </a:p>
          <a:p>
            <a:r>
              <a:rPr lang="en-US" dirty="0"/>
              <a:t>Small group or classroom presentations </a:t>
            </a:r>
            <a:endParaRPr lang="en-CA" dirty="0"/>
          </a:p>
          <a:p>
            <a:r>
              <a:rPr lang="en-US" dirty="0"/>
              <a:t>Staff liaisons </a:t>
            </a:r>
            <a:endParaRPr lang="en-CA" dirty="0"/>
          </a:p>
          <a:p>
            <a:r>
              <a:rPr lang="en-US" dirty="0"/>
              <a:t>Peer to peer </a:t>
            </a:r>
            <a:endParaRPr lang="en-CA" dirty="0"/>
          </a:p>
          <a:p>
            <a:r>
              <a:rPr lang="en-US" dirty="0"/>
              <a:t>Social media, electronic communication platforms or posters</a:t>
            </a:r>
            <a:endParaRPr lang="en-CA" dirty="0"/>
          </a:p>
          <a:p>
            <a:r>
              <a:rPr lang="en-US" dirty="0"/>
              <a:t>Staff nominations </a:t>
            </a:r>
            <a:endParaRPr lang="en-CA" dirty="0"/>
          </a:p>
          <a:p>
            <a:r>
              <a:rPr lang="en-US" dirty="0"/>
              <a:t>Parent/caregiver partnership </a:t>
            </a:r>
            <a:endParaRPr lang="en-CA" dirty="0"/>
          </a:p>
        </p:txBody>
      </p:sp>
      <p:sp>
        <p:nvSpPr>
          <p:cNvPr id="3" name="Title 2">
            <a:extLst>
              <a:ext uri="{FF2B5EF4-FFF2-40B4-BE49-F238E27FC236}">
                <a16:creationId xmlns:a16="http://schemas.microsoft.com/office/drawing/2014/main" id="{1429D34E-706D-2B67-5A6C-F93727F78421}"/>
              </a:ext>
            </a:extLst>
          </p:cNvPr>
          <p:cNvSpPr>
            <a:spLocks noGrp="1"/>
          </p:cNvSpPr>
          <p:nvPr>
            <p:ph type="title"/>
          </p:nvPr>
        </p:nvSpPr>
        <p:spPr/>
        <p:txBody>
          <a:bodyPr/>
          <a:lstStyle/>
          <a:p>
            <a:r>
              <a:rPr lang="en-US" sz="3600" dirty="0"/>
              <a:t>Some recruitment strategies</a:t>
            </a:r>
          </a:p>
        </p:txBody>
      </p:sp>
    </p:spTree>
    <p:extLst>
      <p:ext uri="{BB962C8B-B14F-4D97-AF65-F5344CB8AC3E}">
        <p14:creationId xmlns:p14="http://schemas.microsoft.com/office/powerpoint/2010/main" val="77523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AA0E0EE-D71C-F09B-81F3-A45DDC77873D}"/>
              </a:ext>
            </a:extLst>
          </p:cNvPr>
          <p:cNvSpPr>
            <a:spLocks/>
          </p:cNvSpPr>
          <p:nvPr/>
        </p:nvSpPr>
        <p:spPr>
          <a:xfrm>
            <a:off x="1023080" y="1798819"/>
            <a:ext cx="10145839" cy="25904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CA" sz="4400" b="0" i="0" u="none" strike="noStrike" kern="1200" cap="none" spc="0" normalizeH="0" baseline="0" noProof="0">
                <a:ln>
                  <a:noFill/>
                </a:ln>
                <a:solidFill>
                  <a:schemeClr val="bg1"/>
                </a:solidFill>
                <a:effectLst/>
                <a:uLnTx/>
                <a:uFillTx/>
                <a:latin typeface="Poppins SemiBold"/>
                <a:ea typeface="+mj-ea"/>
                <a:cs typeface="Poppins SemiBold"/>
              </a:rPr>
              <a:t>“All of our students are student leaders”</a:t>
            </a:r>
            <a:br>
              <a:rPr kumimoji="0" lang="en-CA" sz="4400" b="0" i="0" u="none" strike="noStrike" kern="1200" cap="none" spc="0" normalizeH="0" baseline="0" noProof="0">
                <a:ln>
                  <a:noFill/>
                </a:ln>
                <a:solidFill>
                  <a:schemeClr val="bg1"/>
                </a:solidFill>
                <a:effectLst/>
                <a:uLnTx/>
                <a:uFillTx/>
                <a:latin typeface="Poppins SemiBold" panose="00000700000000000000" pitchFamily="2" charset="0"/>
                <a:ea typeface="+mj-ea"/>
                <a:cs typeface="Poppins SemiBold" panose="00000700000000000000" pitchFamily="2" charset="0"/>
              </a:rPr>
            </a:br>
            <a:br>
              <a:rPr kumimoji="0" lang="en-CA" sz="4400" b="0" i="0" u="none" strike="noStrike" kern="1200" cap="none" spc="0" normalizeH="0" baseline="0" noProof="0">
                <a:ln>
                  <a:noFill/>
                </a:ln>
                <a:solidFill>
                  <a:schemeClr val="bg1"/>
                </a:solidFill>
                <a:effectLst/>
                <a:uLnTx/>
                <a:uFillTx/>
                <a:latin typeface="Poppins SemiBold" panose="00000700000000000000" pitchFamily="2" charset="0"/>
                <a:ea typeface="+mj-ea"/>
                <a:cs typeface="Poppins SemiBold" panose="00000700000000000000" pitchFamily="2" charset="0"/>
              </a:rPr>
            </a:br>
            <a:r>
              <a:rPr kumimoji="0" lang="en-CA" sz="4400" b="0" i="0" u="none" strike="noStrike" kern="1200" cap="none" spc="0" normalizeH="0" baseline="0" noProof="0">
                <a:ln>
                  <a:noFill/>
                </a:ln>
                <a:solidFill>
                  <a:schemeClr val="bg1"/>
                </a:solidFill>
                <a:effectLst/>
                <a:uLnTx/>
                <a:uFillTx/>
                <a:latin typeface="Poppins Light"/>
                <a:ea typeface="+mj-ea"/>
                <a:cs typeface="Poppins Light"/>
              </a:rPr>
              <a:t>- Daunte Hillen</a:t>
            </a:r>
            <a:endParaRPr kumimoji="0" lang="en-CA" sz="4400" b="0" i="0" u="none" strike="noStrike" kern="1200" cap="none" spc="0" normalizeH="0" baseline="0" noProof="0" dirty="0">
              <a:ln>
                <a:noFill/>
              </a:ln>
              <a:solidFill>
                <a:schemeClr val="bg1"/>
              </a:solidFill>
              <a:effectLst/>
              <a:uLnTx/>
              <a:uFillTx/>
              <a:latin typeface="Poppins Light" pitchFamily="2" charset="77"/>
              <a:ea typeface="+mj-ea"/>
              <a:cs typeface="Poppins Light" pitchFamily="2" charset="77"/>
            </a:endParaRPr>
          </a:p>
        </p:txBody>
      </p:sp>
      <p:sp>
        <p:nvSpPr>
          <p:cNvPr id="2" name="Title 1">
            <a:extLst>
              <a:ext uri="{FF2B5EF4-FFF2-40B4-BE49-F238E27FC236}">
                <a16:creationId xmlns:a16="http://schemas.microsoft.com/office/drawing/2014/main" id="{226F1914-D53C-F389-8BBF-CCB98E42AAB4}"/>
              </a:ext>
            </a:extLst>
          </p:cNvPr>
          <p:cNvSpPr txBox="1">
            <a:spLocks noGrp="1"/>
          </p:cNvSpPr>
          <p:nvPr>
            <p:ph type="title" idx="4294967295"/>
          </p:nvPr>
        </p:nvSpPr>
        <p:spPr>
          <a:xfrm>
            <a:off x="112295" y="-529389"/>
            <a:ext cx="5710989"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Student quote 2</a:t>
            </a:r>
          </a:p>
        </p:txBody>
      </p:sp>
    </p:spTree>
    <p:extLst>
      <p:ext uri="{BB962C8B-B14F-4D97-AF65-F5344CB8AC3E}">
        <p14:creationId xmlns:p14="http://schemas.microsoft.com/office/powerpoint/2010/main" val="3748557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A7FFB-F36A-67A3-D779-C242525FA9C8}"/>
              </a:ext>
            </a:extLst>
          </p:cNvPr>
          <p:cNvSpPr>
            <a:spLocks noGrp="1"/>
          </p:cNvSpPr>
          <p:nvPr>
            <p:ph type="title"/>
          </p:nvPr>
        </p:nvSpPr>
        <p:spPr/>
        <p:txBody>
          <a:bodyPr/>
          <a:lstStyle/>
          <a:p>
            <a:r>
              <a:rPr lang="en-US" dirty="0"/>
              <a:t>Resource spotlight </a:t>
            </a:r>
            <a:r>
              <a:rPr lang="en-US" dirty="0">
                <a:solidFill>
                  <a:srgbClr val="6D2F90"/>
                </a:solidFill>
              </a:rPr>
              <a:t>3</a:t>
            </a:r>
          </a:p>
        </p:txBody>
      </p:sp>
      <p:pic>
        <p:nvPicPr>
          <p:cNvPr id="3074" name="Picture 2" descr="Strengthening our connections to promote life: A life promotion toolkit by Indigenous Youth">
            <a:extLst>
              <a:ext uri="{FF2B5EF4-FFF2-40B4-BE49-F238E27FC236}">
                <a16:creationId xmlns:a16="http://schemas.microsoft.com/office/drawing/2014/main" id="{6D477638-9CEE-92BE-6FEF-1B99D6DD73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72138" y="419561"/>
            <a:ext cx="2486302" cy="1915610"/>
          </a:xfrm>
          <a:prstGeom prst="rect">
            <a:avLst/>
          </a:prstGeom>
          <a:noFill/>
          <a:ln>
            <a:solidFill>
              <a:schemeClr val="bg1"/>
            </a:solid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2D8114B-0AB5-96AE-7087-8434A8329388}"/>
              </a:ext>
            </a:extLst>
          </p:cNvPr>
          <p:cNvSpPr txBox="1"/>
          <p:nvPr/>
        </p:nvSpPr>
        <p:spPr>
          <a:xfrm>
            <a:off x="3685816" y="2479854"/>
            <a:ext cx="2858946" cy="1015663"/>
          </a:xfrm>
          <a:prstGeom prst="rect">
            <a:avLst/>
          </a:prstGeom>
          <a:noFill/>
        </p:spPr>
        <p:txBody>
          <a:bodyPr wrap="square" rtlCol="0">
            <a:spAutoFit/>
          </a:bodyPr>
          <a:lstStyle/>
          <a:p>
            <a:pPr algn="ctr"/>
            <a:r>
              <a:rPr lang="en-CA" sz="2000" b="1" dirty="0">
                <a:hlinkClick r:id="rId4"/>
              </a:rPr>
              <a:t>Life Promotion Toolkit and supporting resources</a:t>
            </a:r>
            <a:endParaRPr lang="en-US" sz="2000" dirty="0"/>
          </a:p>
        </p:txBody>
      </p:sp>
      <p:pic>
        <p:nvPicPr>
          <p:cNvPr id="10" name="Picture 9" descr="SMH-ON resource Welcome Cards for Newcomer Students.">
            <a:extLst>
              <a:ext uri="{FF2B5EF4-FFF2-40B4-BE49-F238E27FC236}">
                <a16:creationId xmlns:a16="http://schemas.microsoft.com/office/drawing/2014/main" id="{B48055EC-40DF-D4D9-EE4D-1AC7DAF0C334}"/>
              </a:ext>
            </a:extLst>
          </p:cNvPr>
          <p:cNvPicPr>
            <a:picLocks noChangeAspect="1"/>
          </p:cNvPicPr>
          <p:nvPr/>
        </p:nvPicPr>
        <p:blipFill>
          <a:blip r:embed="rId5"/>
          <a:srcRect b="17160"/>
          <a:stretch>
            <a:fillRect/>
          </a:stretch>
        </p:blipFill>
        <p:spPr>
          <a:xfrm>
            <a:off x="8209687" y="419561"/>
            <a:ext cx="1726478" cy="2014612"/>
          </a:xfrm>
          <a:prstGeom prst="rect">
            <a:avLst/>
          </a:prstGeom>
          <a:effectLst>
            <a:outerShdw blurRad="63500" sx="102000" sy="102000" algn="ctr" rotWithShape="0">
              <a:prstClr val="black">
                <a:alpha val="40000"/>
              </a:prstClr>
            </a:outerShdw>
          </a:effectLst>
        </p:spPr>
      </p:pic>
      <p:pic>
        <p:nvPicPr>
          <p:cNvPr id="13" name="Picture 12" descr="Title slide from SMH-ON video From us to you: A heartfelt message to newcomer students.">
            <a:extLst>
              <a:ext uri="{FF2B5EF4-FFF2-40B4-BE49-F238E27FC236}">
                <a16:creationId xmlns:a16="http://schemas.microsoft.com/office/drawing/2014/main" id="{C5730287-F50B-DB3B-3693-9633703BD3C7}"/>
              </a:ext>
            </a:extLst>
          </p:cNvPr>
          <p:cNvPicPr>
            <a:picLocks noChangeAspect="1"/>
          </p:cNvPicPr>
          <p:nvPr/>
        </p:nvPicPr>
        <p:blipFill>
          <a:blip r:embed="rId6"/>
          <a:srcRect r="26565"/>
          <a:stretch>
            <a:fillRect/>
          </a:stretch>
        </p:blipFill>
        <p:spPr>
          <a:xfrm>
            <a:off x="9090145" y="1117524"/>
            <a:ext cx="2085795" cy="1578730"/>
          </a:xfrm>
          <a:prstGeom prst="rect">
            <a:avLst/>
          </a:prstGeom>
          <a:effectLst>
            <a:outerShdw blurRad="63500" sx="102000" sy="102000" algn="ctr" rotWithShape="0">
              <a:prstClr val="black">
                <a:alpha val="40000"/>
              </a:prstClr>
            </a:outerShdw>
          </a:effectLst>
        </p:spPr>
      </p:pic>
      <p:pic>
        <p:nvPicPr>
          <p:cNvPr id="9" name="Picture 8" descr="Building a supportive network: social media image from SMH-ON newcomer student mental health resources.">
            <a:extLst>
              <a:ext uri="{FF2B5EF4-FFF2-40B4-BE49-F238E27FC236}">
                <a16:creationId xmlns:a16="http://schemas.microsoft.com/office/drawing/2014/main" id="{58E69DEB-8ACB-3AFD-7935-E6F9118B7C22}"/>
              </a:ext>
            </a:extLst>
          </p:cNvPr>
          <p:cNvPicPr>
            <a:picLocks noChangeAspect="1"/>
          </p:cNvPicPr>
          <p:nvPr/>
        </p:nvPicPr>
        <p:blipFill>
          <a:blip r:embed="rId7"/>
          <a:stretch>
            <a:fillRect/>
          </a:stretch>
        </p:blipFill>
        <p:spPr>
          <a:xfrm>
            <a:off x="8035943" y="2085980"/>
            <a:ext cx="1735760" cy="1740401"/>
          </a:xfrm>
          <a:prstGeom prst="rect">
            <a:avLst/>
          </a:prstGeom>
          <a:effectLst>
            <a:outerShdw blurRad="63500" sx="102000" sy="102000" algn="ctr" rotWithShape="0">
              <a:prstClr val="black">
                <a:alpha val="40000"/>
              </a:prstClr>
            </a:outerShdw>
          </a:effectLst>
        </p:spPr>
      </p:pic>
      <p:sp>
        <p:nvSpPr>
          <p:cNvPr id="14" name="TextBox 13">
            <a:extLst>
              <a:ext uri="{FF2B5EF4-FFF2-40B4-BE49-F238E27FC236}">
                <a16:creationId xmlns:a16="http://schemas.microsoft.com/office/drawing/2014/main" id="{4BB310FB-0CC6-DA40-F1F4-56C11941828A}"/>
              </a:ext>
            </a:extLst>
          </p:cNvPr>
          <p:cNvSpPr txBox="1"/>
          <p:nvPr/>
        </p:nvSpPr>
        <p:spPr>
          <a:xfrm>
            <a:off x="7697164" y="4017985"/>
            <a:ext cx="3194613" cy="707886"/>
          </a:xfrm>
          <a:prstGeom prst="rect">
            <a:avLst/>
          </a:prstGeom>
          <a:noFill/>
        </p:spPr>
        <p:txBody>
          <a:bodyPr wrap="square" rtlCol="0">
            <a:spAutoFit/>
          </a:bodyPr>
          <a:lstStyle/>
          <a:p>
            <a:pPr algn="ctr"/>
            <a:r>
              <a:rPr lang="en-CA" sz="2000" b="1" dirty="0">
                <a:hlinkClick r:id="rId8"/>
              </a:rPr>
              <a:t>Newcomer student mental health resources</a:t>
            </a:r>
            <a:endParaRPr lang="en-CA" sz="2000" b="1" dirty="0"/>
          </a:p>
        </p:txBody>
      </p:sp>
      <p:grpSp>
        <p:nvGrpSpPr>
          <p:cNvPr id="21" name="Group 20" descr="Icon showing a blue hammer crossed with a green crescent wrench on a purple background.">
            <a:extLst>
              <a:ext uri="{FF2B5EF4-FFF2-40B4-BE49-F238E27FC236}">
                <a16:creationId xmlns:a16="http://schemas.microsoft.com/office/drawing/2014/main" id="{5E3D5D0A-F751-CAAA-69A7-6EEB9FBDEF5F}"/>
              </a:ext>
            </a:extLst>
          </p:cNvPr>
          <p:cNvGrpSpPr/>
          <p:nvPr/>
        </p:nvGrpSpPr>
        <p:grpSpPr>
          <a:xfrm>
            <a:off x="331544" y="2189658"/>
            <a:ext cx="1985914" cy="2006252"/>
            <a:chOff x="331544" y="2189658"/>
            <a:chExt cx="1985914" cy="2006252"/>
          </a:xfrm>
        </p:grpSpPr>
        <p:sp>
          <p:nvSpPr>
            <p:cNvPr id="19" name="Oval 18">
              <a:extLst>
                <a:ext uri="{FF2B5EF4-FFF2-40B4-BE49-F238E27FC236}">
                  <a16:creationId xmlns:a16="http://schemas.microsoft.com/office/drawing/2014/main" id="{3540C14C-363A-745C-0E77-8D8A4AAFC73C}"/>
                </a:ext>
              </a:extLst>
            </p:cNvPr>
            <p:cNvSpPr/>
            <p:nvPr/>
          </p:nvSpPr>
          <p:spPr>
            <a:xfrm>
              <a:off x="331544" y="2189658"/>
              <a:ext cx="1985914" cy="200625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8690B933-96A6-DBB5-DAC2-37827DC1902D}"/>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8028" t="10872" r="7548"/>
            <a:stretch>
              <a:fillRect/>
            </a:stretch>
          </p:blipFill>
          <p:spPr bwMode="auto">
            <a:xfrm>
              <a:off x="444843" y="2267239"/>
              <a:ext cx="1753790" cy="1853261"/>
            </a:xfrm>
            <a:prstGeom prst="ellipse">
              <a:avLst/>
            </a:prstGeom>
            <a:noFill/>
            <a:extLst>
              <a:ext uri="{909E8E84-426E-40DD-AFC4-6F175D3DCCD1}">
                <a14:hiddenFill xmlns:a14="http://schemas.microsoft.com/office/drawing/2010/main">
                  <a:solidFill>
                    <a:srgbClr val="FFFFFF"/>
                  </a:solidFill>
                </a14:hiddenFill>
              </a:ext>
            </a:extLst>
          </p:spPr>
        </p:pic>
      </p:grpSp>
      <p:pic>
        <p:nvPicPr>
          <p:cNvPr id="11" name="Picture 10" descr="QR code for SMH-ON web page Life Promotion Toolkit and supporting resources.">
            <a:extLst>
              <a:ext uri="{FF2B5EF4-FFF2-40B4-BE49-F238E27FC236}">
                <a16:creationId xmlns:a16="http://schemas.microsoft.com/office/drawing/2014/main" id="{5C07582D-03AA-94B3-DA67-F227401C951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374394" y="3599722"/>
            <a:ext cx="1553794" cy="1553794"/>
          </a:xfrm>
          <a:prstGeom prst="rect">
            <a:avLst/>
          </a:prstGeom>
        </p:spPr>
      </p:pic>
      <p:pic>
        <p:nvPicPr>
          <p:cNvPr id="16" name="Picture 15" descr="QR code for SMH-ON web page Newcomer student mental health resources.">
            <a:extLst>
              <a:ext uri="{FF2B5EF4-FFF2-40B4-BE49-F238E27FC236}">
                <a16:creationId xmlns:a16="http://schemas.microsoft.com/office/drawing/2014/main" id="{CF58D395-24BE-17D7-82F2-2165ABAEC23D}"/>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8517573" y="4811318"/>
            <a:ext cx="1553794" cy="1553794"/>
          </a:xfrm>
          <a:prstGeom prst="rect">
            <a:avLst/>
          </a:prstGeom>
        </p:spPr>
      </p:pic>
      <p:sp>
        <p:nvSpPr>
          <p:cNvPr id="17" name="Rectangle 16">
            <a:extLst>
              <a:ext uri="{FF2B5EF4-FFF2-40B4-BE49-F238E27FC236}">
                <a16:creationId xmlns:a16="http://schemas.microsoft.com/office/drawing/2014/main" id="{877578C1-2DE4-9296-2828-09C47F92D4D4}"/>
              </a:ext>
            </a:extLst>
          </p:cNvPr>
          <p:cNvSpPr/>
          <p:nvPr/>
        </p:nvSpPr>
        <p:spPr>
          <a:xfrm>
            <a:off x="51030" y="1823138"/>
            <a:ext cx="2580584" cy="307777"/>
          </a:xfrm>
          <a:prstGeom prst="rect">
            <a:avLst/>
          </a:prstGeom>
          <a:noFill/>
        </p:spPr>
        <p:txBody>
          <a:bodyPr wrap="square" lIns="91440" tIns="45720" rIns="91440" bIns="45720">
            <a:spAutoFit/>
          </a:bodyPr>
          <a:lstStyle/>
          <a:p>
            <a:pPr algn="ctr"/>
            <a:r>
              <a:rPr lang="en-US" sz="1400" b="1" dirty="0">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rPr>
              <a:t>BUILD YOUR TOOLBOX</a:t>
            </a:r>
            <a:endParaRPr lang="en-US" sz="1400" b="1" cap="none" spc="0" dirty="0">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endParaRPr>
          </a:p>
        </p:txBody>
      </p:sp>
    </p:spTree>
    <p:extLst>
      <p:ext uri="{BB962C8B-B14F-4D97-AF65-F5344CB8AC3E}">
        <p14:creationId xmlns:p14="http://schemas.microsoft.com/office/powerpoint/2010/main" val="3071595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7A9BC2F-0300-B8EC-97DD-B3FAE7030A6A}"/>
              </a:ext>
            </a:extLst>
          </p:cNvPr>
          <p:cNvSpPr/>
          <p:nvPr/>
        </p:nvSpPr>
        <p:spPr>
          <a:xfrm>
            <a:off x="570562" y="227516"/>
            <a:ext cx="2981906" cy="477054"/>
          </a:xfrm>
          <a:prstGeom prst="rect">
            <a:avLst/>
          </a:prstGeom>
          <a:noFill/>
        </p:spPr>
        <p:txBody>
          <a:bodyPr wrap="square" lIns="91440" tIns="45720" rIns="91440" bIns="45720">
            <a:spAutoFit/>
          </a:bodyPr>
          <a:lstStyle/>
          <a:p>
            <a:pPr algn="ctr"/>
            <a:r>
              <a:rPr lang="en-US" sz="2500" b="1" cap="none" spc="0" dirty="0">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rPr>
              <a:t>DIG DEEPER</a:t>
            </a:r>
          </a:p>
        </p:txBody>
      </p:sp>
      <p:sp>
        <p:nvSpPr>
          <p:cNvPr id="4" name="Title 3">
            <a:extLst>
              <a:ext uri="{FF2B5EF4-FFF2-40B4-BE49-F238E27FC236}">
                <a16:creationId xmlns:a16="http://schemas.microsoft.com/office/drawing/2014/main" id="{BF934778-F995-8EEB-1ED6-F7CCD9CF6D63}"/>
              </a:ext>
            </a:extLst>
          </p:cNvPr>
          <p:cNvSpPr>
            <a:spLocks noGrp="1"/>
          </p:cNvSpPr>
          <p:nvPr>
            <p:ph type="title"/>
          </p:nvPr>
        </p:nvSpPr>
        <p:spPr>
          <a:xfrm>
            <a:off x="4279769" y="253803"/>
            <a:ext cx="7683630" cy="639816"/>
          </a:xfrm>
        </p:spPr>
        <p:txBody>
          <a:bodyPr/>
          <a:lstStyle/>
          <a:p>
            <a:r>
              <a:rPr lang="en-US" sz="3600" dirty="0"/>
              <a:t>Moving forward</a:t>
            </a:r>
          </a:p>
        </p:txBody>
      </p:sp>
      <p:sp>
        <p:nvSpPr>
          <p:cNvPr id="5" name="Text Placeholder 4">
            <a:extLst>
              <a:ext uri="{FF2B5EF4-FFF2-40B4-BE49-F238E27FC236}">
                <a16:creationId xmlns:a16="http://schemas.microsoft.com/office/drawing/2014/main" id="{98FFE1B5-FFE9-68F7-7A6B-3C55EC88B30D}"/>
              </a:ext>
            </a:extLst>
          </p:cNvPr>
          <p:cNvSpPr>
            <a:spLocks noGrp="1"/>
          </p:cNvSpPr>
          <p:nvPr>
            <p:ph type="body" sz="quarter" idx="12"/>
          </p:nvPr>
        </p:nvSpPr>
        <p:spPr>
          <a:xfrm>
            <a:off x="4279769" y="1037998"/>
            <a:ext cx="7683630" cy="3678380"/>
          </a:xfrm>
        </p:spPr>
        <p:txBody>
          <a:bodyPr>
            <a:normAutofit/>
          </a:bodyPr>
          <a:lstStyle/>
          <a:p>
            <a:pPr marL="457200" indent="-457200">
              <a:lnSpc>
                <a:spcPct val="109000"/>
              </a:lnSpc>
              <a:buFont typeface="Arial" panose="020B0604020202020204" pitchFamily="34" charset="0"/>
              <a:buChar char="•"/>
            </a:pPr>
            <a:r>
              <a:rPr lang="en-US" dirty="0"/>
              <a:t>One thing I will </a:t>
            </a:r>
            <a:r>
              <a:rPr lang="en-US" b="1" dirty="0"/>
              <a:t>start</a:t>
            </a:r>
            <a:r>
              <a:rPr lang="en-US" dirty="0"/>
              <a:t> in my practice to strengthen student engagement is…</a:t>
            </a:r>
          </a:p>
          <a:p>
            <a:pPr marL="457200" indent="-457200">
              <a:lnSpc>
                <a:spcPct val="109000"/>
              </a:lnSpc>
              <a:buFont typeface="Arial" panose="020B0604020202020204" pitchFamily="34" charset="0"/>
              <a:buChar char="•"/>
            </a:pPr>
            <a:r>
              <a:rPr lang="en-US" dirty="0"/>
              <a:t>One thing I will </a:t>
            </a:r>
            <a:r>
              <a:rPr lang="en-US" b="1" dirty="0"/>
              <a:t>stop </a:t>
            </a:r>
            <a:r>
              <a:rPr lang="en-US" dirty="0"/>
              <a:t>in my practice to strengthen student engagement is…</a:t>
            </a:r>
          </a:p>
          <a:p>
            <a:pPr marL="457200" indent="-457200">
              <a:lnSpc>
                <a:spcPct val="109000"/>
              </a:lnSpc>
              <a:buFont typeface="Arial" panose="020B0604020202020204" pitchFamily="34" charset="0"/>
              <a:buChar char="•"/>
            </a:pPr>
            <a:r>
              <a:rPr lang="en-US" dirty="0"/>
              <a:t>One thing I will </a:t>
            </a:r>
            <a:r>
              <a:rPr lang="en-US" b="1" dirty="0"/>
              <a:t>shift</a:t>
            </a:r>
            <a:r>
              <a:rPr lang="en-US" dirty="0"/>
              <a:t> in my practice to strengthen student engagement is…</a:t>
            </a:r>
          </a:p>
        </p:txBody>
      </p:sp>
      <p:pic>
        <p:nvPicPr>
          <p:cNvPr id="1026" name="Picture 2">
            <a:extLst>
              <a:ext uri="{FF2B5EF4-FFF2-40B4-BE49-F238E27FC236}">
                <a16:creationId xmlns:a16="http://schemas.microsoft.com/office/drawing/2014/main" id="{DFFA66F0-DC63-E718-2569-24CDF07D6BC1}"/>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462" r="3462"/>
          <a:stretch/>
        </p:blipFill>
        <p:spPr bwMode="auto">
          <a:xfrm>
            <a:off x="6843802" y="4716378"/>
            <a:ext cx="2555564" cy="1824378"/>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descr="Icon showing an open book with a green bookmark on a blue circle.">
            <a:extLst>
              <a:ext uri="{FF2B5EF4-FFF2-40B4-BE49-F238E27FC236}">
                <a16:creationId xmlns:a16="http://schemas.microsoft.com/office/drawing/2014/main" id="{E4ABC1EF-3605-9241-2328-ABF3D4C38CE9}"/>
              </a:ext>
            </a:extLst>
          </p:cNvPr>
          <p:cNvGrpSpPr/>
          <p:nvPr/>
        </p:nvGrpSpPr>
        <p:grpSpPr>
          <a:xfrm>
            <a:off x="499111" y="766608"/>
            <a:ext cx="3109080" cy="3012445"/>
            <a:chOff x="499111" y="766608"/>
            <a:chExt cx="3109080" cy="3012445"/>
          </a:xfrm>
        </p:grpSpPr>
        <p:sp>
          <p:nvSpPr>
            <p:cNvPr id="6" name="Oval 5">
              <a:extLst>
                <a:ext uri="{FF2B5EF4-FFF2-40B4-BE49-F238E27FC236}">
                  <a16:creationId xmlns:a16="http://schemas.microsoft.com/office/drawing/2014/main" id="{720F7F81-1FAA-B312-9533-F526FF53093C}"/>
                </a:ext>
              </a:extLst>
            </p:cNvPr>
            <p:cNvSpPr/>
            <p:nvPr/>
          </p:nvSpPr>
          <p:spPr>
            <a:xfrm>
              <a:off x="570561" y="766608"/>
              <a:ext cx="2981907" cy="301244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6">
              <a:extLst>
                <a:ext uri="{FF2B5EF4-FFF2-40B4-BE49-F238E27FC236}">
                  <a16:creationId xmlns:a16="http://schemas.microsoft.com/office/drawing/2014/main" id="{C56BBBAE-1026-9AFF-EFBC-47DD04FC735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1431"/>
            <a:stretch>
              <a:fillRect/>
            </a:stretch>
          </p:blipFill>
          <p:spPr bwMode="auto">
            <a:xfrm>
              <a:off x="499111" y="890460"/>
              <a:ext cx="3109080" cy="2753691"/>
            </a:xfrm>
            <a:prstGeom prst="ellipse">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746520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54BD94-0D1C-1F42-A3E1-2D9E1238B1BD}"/>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About us 2</a:t>
            </a:r>
          </a:p>
        </p:txBody>
      </p:sp>
    </p:spTree>
    <p:extLst>
      <p:ext uri="{BB962C8B-B14F-4D97-AF65-F5344CB8AC3E}">
        <p14:creationId xmlns:p14="http://schemas.microsoft.com/office/powerpoint/2010/main" val="3905498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99FDF872-627D-F0E6-34A6-B870DA995AAB}"/>
              </a:ext>
            </a:extLst>
          </p:cNvPr>
          <p:cNvSpPr>
            <a:spLocks/>
          </p:cNvSpPr>
          <p:nvPr/>
        </p:nvSpPr>
        <p:spPr>
          <a:xfrm>
            <a:off x="0" y="-1559927"/>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lnSpcReduction="10000"/>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800" b="0" i="0" u="none" strike="noStrike" kern="1200" cap="none" spc="0" normalizeH="0" baseline="0" noProof="0">
                <a:ln>
                  <a:noFill/>
                </a:ln>
                <a:solidFill>
                  <a:srgbClr val="40008D"/>
                </a:solidFill>
                <a:effectLst/>
                <a:uLnTx/>
                <a:uFillTx/>
                <a:latin typeface="Poppins SemiBold" panose="00000700000000000000" pitchFamily="2" charset="0"/>
                <a:ea typeface="+mj-ea"/>
                <a:cs typeface="Poppins SemiBold" panose="00000700000000000000" pitchFamily="2" charset="0"/>
              </a:rPr>
              <a:t>Accessibility and mental health are relatedAccessibility </a:t>
            </a:r>
            <a:endParaRPr kumimoji="0" lang="en-US" sz="4800" b="0" i="0" u="none" strike="noStrike" kern="1200" cap="none" spc="0" normalizeH="0" baseline="0" noProof="0" dirty="0">
              <a:ln>
                <a:noFill/>
              </a:ln>
              <a:solidFill>
                <a:srgbClr val="40008D"/>
              </a:solidFill>
              <a:effectLst/>
              <a:uLnTx/>
              <a:uFillTx/>
              <a:latin typeface="Poppins SemiBold" panose="00000700000000000000" pitchFamily="2" charset="0"/>
              <a:ea typeface="+mj-ea"/>
              <a:cs typeface="Poppins SemiBold" panose="00000700000000000000" pitchFamily="2" charset="0"/>
            </a:endParaRPr>
          </a:p>
        </p:txBody>
      </p:sp>
      <p:sp>
        <p:nvSpPr>
          <p:cNvPr id="5" name="Title 4">
            <a:extLst>
              <a:ext uri="{FF2B5EF4-FFF2-40B4-BE49-F238E27FC236}">
                <a16:creationId xmlns:a16="http://schemas.microsoft.com/office/drawing/2014/main" id="{8243AB08-0581-2D5C-821E-DAB92E6DE066}"/>
              </a:ext>
            </a:extLst>
          </p:cNvPr>
          <p:cNvSpPr txBox="1">
            <a:spLocks noGrp="1"/>
          </p:cNvSpPr>
          <p:nvPr>
            <p:ph type="title" idx="4294967295"/>
          </p:nvPr>
        </p:nvSpPr>
        <p:spPr>
          <a:xfrm>
            <a:off x="48126" y="-561474"/>
            <a:ext cx="9817768"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Accessibility statement 2</a:t>
            </a:r>
          </a:p>
        </p:txBody>
      </p:sp>
    </p:spTree>
    <p:extLst>
      <p:ext uri="{BB962C8B-B14F-4D97-AF65-F5344CB8AC3E}">
        <p14:creationId xmlns:p14="http://schemas.microsoft.com/office/powerpoint/2010/main" val="2605457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7ED24-CE53-12B1-4500-94333319EB1A}"/>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A854C659-7ADF-6EFC-FC6A-7C3576FFA78C}"/>
              </a:ext>
            </a:extLst>
          </p:cNvPr>
          <p:cNvSpPr>
            <a:spLocks noGrp="1"/>
          </p:cNvSpPr>
          <p:nvPr>
            <p:ph type="body" orient="vert" idx="1"/>
          </p:nvPr>
        </p:nvSpPr>
        <p:spPr>
          <a:xfrm>
            <a:off x="215728" y="1844675"/>
            <a:ext cx="8367163" cy="4904330"/>
          </a:xfrm>
        </p:spPr>
        <p:txBody>
          <a:bodyPr>
            <a:normAutofit/>
          </a:bodyPr>
          <a:lstStyle/>
          <a:p>
            <a:pPr>
              <a:lnSpc>
                <a:spcPct val="103000"/>
              </a:lnSpc>
              <a:spcAft>
                <a:spcPts val="600"/>
              </a:spcAft>
            </a:pPr>
            <a:r>
              <a:rPr lang="en-US" sz="2400" b="1" dirty="0">
                <a:latin typeface="Arial"/>
                <a:cs typeface="Arial"/>
              </a:rPr>
              <a:t>A series of concise resources to support student engagement</a:t>
            </a:r>
          </a:p>
          <a:p>
            <a:pPr>
              <a:lnSpc>
                <a:spcPct val="103000"/>
              </a:lnSpc>
              <a:spcAft>
                <a:spcPts val="600"/>
              </a:spcAft>
            </a:pPr>
            <a:r>
              <a:rPr lang="en-US" sz="2400" dirty="0">
                <a:latin typeface="Arial"/>
                <a:cs typeface="Arial"/>
              </a:rPr>
              <a:t>Information and guidance on understanding student engagement in mental health promotion and stigma reduction, inclusive recruitment practices, tips for caring adults and more!</a:t>
            </a:r>
          </a:p>
          <a:p>
            <a:pPr>
              <a:lnSpc>
                <a:spcPct val="103000"/>
              </a:lnSpc>
              <a:spcAft>
                <a:spcPts val="600"/>
              </a:spcAft>
            </a:pPr>
            <a:r>
              <a:rPr lang="en-CA" sz="2400" b="1" dirty="0">
                <a:latin typeface="Arial"/>
                <a:ea typeface="+mn-lt"/>
                <a:cs typeface="Arial"/>
              </a:rPr>
              <a:t>Goal:</a:t>
            </a:r>
            <a:r>
              <a:rPr lang="en-CA" sz="2400" b="1" dirty="0">
                <a:latin typeface="Arial"/>
                <a:cs typeface="Arial"/>
              </a:rPr>
              <a:t> </a:t>
            </a:r>
            <a:r>
              <a:rPr lang="en-CA" sz="2400" dirty="0">
                <a:latin typeface="Arial"/>
                <a:cs typeface="Arial"/>
              </a:rPr>
              <a:t>increased knowledge among school staff of student engagement benefits and meaningful practices with a focus on engaging a wide variety of students</a:t>
            </a:r>
          </a:p>
          <a:p>
            <a:pPr>
              <a:lnSpc>
                <a:spcPct val="103000"/>
              </a:lnSpc>
              <a:spcAft>
                <a:spcPts val="600"/>
              </a:spcAft>
            </a:pPr>
            <a:r>
              <a:rPr lang="en-CA" sz="2400" b="1" dirty="0">
                <a:latin typeface="Arial"/>
                <a:cs typeface="Arial"/>
              </a:rPr>
              <a:t>Audience</a:t>
            </a:r>
            <a:r>
              <a:rPr lang="en-CA" sz="2400" dirty="0">
                <a:latin typeface="Arial"/>
                <a:ea typeface="+mn-lt"/>
                <a:cs typeface="Arial"/>
              </a:rPr>
              <a:t>: all school and board staff</a:t>
            </a:r>
            <a:endParaRPr lang="en-CA" sz="2400" dirty="0">
              <a:latin typeface="Arial"/>
              <a:cs typeface="Arial"/>
            </a:endParaRPr>
          </a:p>
          <a:p>
            <a:endParaRPr lang="en-US" sz="2400" dirty="0"/>
          </a:p>
        </p:txBody>
      </p:sp>
      <p:sp>
        <p:nvSpPr>
          <p:cNvPr id="9" name="Title 2">
            <a:extLst>
              <a:ext uri="{FF2B5EF4-FFF2-40B4-BE49-F238E27FC236}">
                <a16:creationId xmlns:a16="http://schemas.microsoft.com/office/drawing/2014/main" id="{FF86F338-ACC2-C5EF-57CF-A1C28F71B0CB}"/>
              </a:ext>
            </a:extLst>
          </p:cNvPr>
          <p:cNvSpPr txBox="1">
            <a:spLocks noGrp="1"/>
          </p:cNvSpPr>
          <p:nvPr>
            <p:ph type="title"/>
          </p:nvPr>
        </p:nvSpPr>
        <p:spPr>
          <a:xfrm>
            <a:off x="250234" y="801219"/>
            <a:ext cx="9492793"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a:lnSpc>
                <a:spcPct val="100000"/>
              </a:lnSpc>
              <a:spcBef>
                <a:spcPct val="0"/>
              </a:spcBef>
              <a:buNone/>
              <a:defRPr sz="4400" b="1">
                <a:solidFill>
                  <a:srgbClr val="40008D"/>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u="none" strike="noStrike" kern="1200" cap="none" spc="0" normalizeH="0" baseline="0" noProof="0" dirty="0">
                <a:ln>
                  <a:noFill/>
                </a:ln>
                <a:solidFill>
                  <a:srgbClr val="40008D"/>
                </a:solidFill>
                <a:effectLst/>
                <a:uLnTx/>
                <a:uFillTx/>
                <a:latin typeface="Poppins SemiBold" pitchFamily="2" charset="77"/>
                <a:cs typeface="Poppins SemiBold" pitchFamily="2" charset="77"/>
              </a:rPr>
              <a:t>Student engagement toolkit</a:t>
            </a:r>
          </a:p>
        </p:txBody>
      </p:sp>
      <p:pic>
        <p:nvPicPr>
          <p:cNvPr id="2" name="Picture 1" descr="Purple and white toolbox icon on light purple background. White SMH-ON asterisk.">
            <a:extLst>
              <a:ext uri="{FF2B5EF4-FFF2-40B4-BE49-F238E27FC236}">
                <a16:creationId xmlns:a16="http://schemas.microsoft.com/office/drawing/2014/main" id="{97F8C388-6F6B-D431-E0FB-D56781590DE6}"/>
              </a:ext>
            </a:extLst>
          </p:cNvPr>
          <p:cNvPicPr>
            <a:picLocks noChangeAspect="1"/>
          </p:cNvPicPr>
          <p:nvPr/>
        </p:nvPicPr>
        <p:blipFill rotWithShape="1">
          <a:blip r:embed="rId3"/>
          <a:srcRect l="79023" t="32563" b="28803"/>
          <a:stretch/>
        </p:blipFill>
        <p:spPr>
          <a:xfrm>
            <a:off x="9187165" y="1665559"/>
            <a:ext cx="2095469" cy="2170906"/>
          </a:xfrm>
          <a:prstGeom prst="rect">
            <a:avLst/>
          </a:prstGeom>
          <a:effectLst>
            <a:outerShdw blurRad="63500" sx="102000" sy="102000" algn="ctr" rotWithShape="0">
              <a:prstClr val="black">
                <a:alpha val="40000"/>
              </a:prstClr>
            </a:outerShdw>
          </a:effectLst>
        </p:spPr>
      </p:pic>
      <p:pic>
        <p:nvPicPr>
          <p:cNvPr id="13" name="Picture 12" descr="QR code for SMH-ON Student Engagement Toolkit.">
            <a:extLst>
              <a:ext uri="{FF2B5EF4-FFF2-40B4-BE49-F238E27FC236}">
                <a16:creationId xmlns:a16="http://schemas.microsoft.com/office/drawing/2014/main" id="{71F2E8D1-187D-161D-BF33-E248D6994E5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145475" y="4115235"/>
            <a:ext cx="2223424" cy="2223424"/>
          </a:xfrm>
          <a:prstGeom prst="rect">
            <a:avLst/>
          </a:prstGeom>
        </p:spPr>
      </p:pic>
    </p:spTree>
    <p:extLst>
      <p:ext uri="{BB962C8B-B14F-4D97-AF65-F5344CB8AC3E}">
        <p14:creationId xmlns:p14="http://schemas.microsoft.com/office/powerpoint/2010/main" val="483849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2FFBE3-6E32-9CE6-CC10-F7EE27B242B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B7B0A9C-51D9-0AF0-691C-EEBE907208C3}"/>
              </a:ext>
            </a:extLst>
          </p:cNvPr>
          <p:cNvSpPr>
            <a:spLocks noGrp="1"/>
          </p:cNvSpPr>
          <p:nvPr>
            <p:ph type="title"/>
          </p:nvPr>
        </p:nvSpPr>
        <p:spPr>
          <a:xfrm>
            <a:off x="215727" y="847434"/>
            <a:ext cx="9492793" cy="662030"/>
          </a:xfrm>
        </p:spPr>
        <p:txBody>
          <a:bodyPr/>
          <a:lstStyle/>
          <a:p>
            <a:r>
              <a:rPr lang="en-US" sz="3600" dirty="0"/>
              <a:t>What is student engagement?</a:t>
            </a:r>
          </a:p>
        </p:txBody>
      </p:sp>
      <p:sp>
        <p:nvSpPr>
          <p:cNvPr id="5" name="Vertical Text Placeholder 4">
            <a:extLst>
              <a:ext uri="{FF2B5EF4-FFF2-40B4-BE49-F238E27FC236}">
                <a16:creationId xmlns:a16="http://schemas.microsoft.com/office/drawing/2014/main" id="{72D7A330-C2E0-AEC0-9963-380DE29ECFD7}"/>
              </a:ext>
            </a:extLst>
          </p:cNvPr>
          <p:cNvSpPr>
            <a:spLocks noGrp="1"/>
          </p:cNvSpPr>
          <p:nvPr>
            <p:ph type="body" orient="vert" idx="1"/>
          </p:nvPr>
        </p:nvSpPr>
        <p:spPr>
          <a:xfrm>
            <a:off x="215728" y="1858779"/>
            <a:ext cx="11771589" cy="3117257"/>
          </a:xfrm>
        </p:spPr>
        <p:txBody>
          <a:bodyPr vert="horz" lIns="91440" tIns="45720" rIns="91440" bIns="45720" rtlCol="0" anchor="t">
            <a:normAutofit lnSpcReduction="10000"/>
          </a:bodyPr>
          <a:lstStyle/>
          <a:p>
            <a:pPr marL="0" indent="0">
              <a:lnSpc>
                <a:spcPct val="107000"/>
              </a:lnSpc>
              <a:spcAft>
                <a:spcPts val="800"/>
              </a:spcAft>
              <a:buNone/>
            </a:pPr>
            <a:r>
              <a:rPr lang="en-CA" sz="2600" b="0" i="0" noProof="0" dirty="0">
                <a:solidFill>
                  <a:srgbClr val="000000"/>
                </a:solidFill>
                <a:effectLst/>
                <a:latin typeface="Arial" panose="020B0604020202020204" pitchFamily="34" charset="0"/>
              </a:rPr>
              <a:t>Student engagement is an </a:t>
            </a:r>
            <a:r>
              <a:rPr lang="en-CA" sz="2600" b="1" i="0" noProof="0" dirty="0">
                <a:solidFill>
                  <a:srgbClr val="000000"/>
                </a:solidFill>
                <a:effectLst/>
                <a:latin typeface="Arial" panose="020B0604020202020204" pitchFamily="34" charset="0"/>
              </a:rPr>
              <a:t>ongoing process </a:t>
            </a:r>
            <a:r>
              <a:rPr lang="en-CA" sz="2600" b="0" i="0" noProof="0" dirty="0">
                <a:solidFill>
                  <a:srgbClr val="000000"/>
                </a:solidFill>
                <a:effectLst/>
                <a:latin typeface="Arial" panose="020B0604020202020204" pitchFamily="34" charset="0"/>
              </a:rPr>
              <a:t>committed to </a:t>
            </a:r>
            <a:r>
              <a:rPr lang="en-CA" sz="2600" b="1" i="0" noProof="0" dirty="0">
                <a:solidFill>
                  <a:srgbClr val="000000"/>
                </a:solidFill>
                <a:effectLst/>
                <a:latin typeface="Arial" panose="020B0604020202020204" pitchFamily="34" charset="0"/>
              </a:rPr>
              <a:t>co-creating </a:t>
            </a:r>
            <a:r>
              <a:rPr lang="en-CA" sz="2600" b="0" i="0" noProof="0" dirty="0">
                <a:solidFill>
                  <a:srgbClr val="000000"/>
                </a:solidFill>
                <a:effectLst/>
                <a:latin typeface="Arial" panose="020B0604020202020204" pitchFamily="34" charset="0"/>
              </a:rPr>
              <a:t>conditions and opportunities with students to </a:t>
            </a:r>
            <a:r>
              <a:rPr lang="en-CA" sz="2600" b="1" i="0" noProof="0" dirty="0">
                <a:solidFill>
                  <a:srgbClr val="000000"/>
                </a:solidFill>
                <a:effectLst/>
                <a:latin typeface="Arial" panose="020B0604020202020204" pitchFamily="34" charset="0"/>
              </a:rPr>
              <a:t>meaningfully</a:t>
            </a:r>
            <a:r>
              <a:rPr lang="en-CA" sz="2600" b="0" i="0" noProof="0" dirty="0">
                <a:solidFill>
                  <a:srgbClr val="000000"/>
                </a:solidFill>
                <a:effectLst/>
                <a:latin typeface="Arial" panose="020B0604020202020204" pitchFamily="34" charset="0"/>
              </a:rPr>
              <a:t> participate and influence outcomes that may affect them.</a:t>
            </a:r>
          </a:p>
          <a:p>
            <a:pPr marL="0" indent="0">
              <a:lnSpc>
                <a:spcPct val="107000"/>
              </a:lnSpc>
              <a:spcAft>
                <a:spcPts val="800"/>
              </a:spcAft>
              <a:buNone/>
            </a:pPr>
            <a:r>
              <a:rPr lang="en-CA" sz="2600" b="0" i="0" noProof="0" dirty="0">
                <a:solidFill>
                  <a:srgbClr val="000000"/>
                </a:solidFill>
                <a:effectLst/>
                <a:latin typeface="Arial" panose="020B0604020202020204" pitchFamily="34" charset="0"/>
              </a:rPr>
              <a:t>True engagement centres on </a:t>
            </a:r>
            <a:r>
              <a:rPr lang="en-CA" sz="2600" b="1" i="0" noProof="0" dirty="0">
                <a:solidFill>
                  <a:srgbClr val="000000"/>
                </a:solidFill>
                <a:effectLst/>
                <a:latin typeface="Arial" panose="020B0604020202020204" pitchFamily="34" charset="0"/>
              </a:rPr>
              <a:t>valuing</a:t>
            </a:r>
            <a:r>
              <a:rPr lang="en-CA" sz="2600" b="0" i="0" noProof="0" dirty="0">
                <a:solidFill>
                  <a:srgbClr val="000000"/>
                </a:solidFill>
                <a:effectLst/>
                <a:latin typeface="Arial" panose="020B0604020202020204" pitchFamily="34" charset="0"/>
              </a:rPr>
              <a:t> and </a:t>
            </a:r>
            <a:r>
              <a:rPr lang="en-CA" sz="2600" b="1" i="0" noProof="0" dirty="0">
                <a:solidFill>
                  <a:srgbClr val="000000"/>
                </a:solidFill>
                <a:effectLst/>
                <a:latin typeface="Arial" panose="020B0604020202020204" pitchFamily="34" charset="0"/>
              </a:rPr>
              <a:t>amplifying</a:t>
            </a:r>
            <a:r>
              <a:rPr lang="en-CA" sz="2600" b="0" i="0" noProof="0" dirty="0">
                <a:solidFill>
                  <a:srgbClr val="000000"/>
                </a:solidFill>
                <a:effectLst/>
                <a:latin typeface="Arial" panose="020B0604020202020204" pitchFamily="34" charset="0"/>
              </a:rPr>
              <a:t> perspectives and experiences of every student. This requires a practice of </a:t>
            </a:r>
            <a:r>
              <a:rPr lang="en-CA" sz="2600" b="1" i="0" noProof="0" dirty="0">
                <a:solidFill>
                  <a:srgbClr val="000000"/>
                </a:solidFill>
                <a:effectLst/>
                <a:latin typeface="Arial" panose="020B0604020202020204" pitchFamily="34" charset="0"/>
              </a:rPr>
              <a:t>critical reflection </a:t>
            </a:r>
            <a:r>
              <a:rPr lang="en-CA" sz="2600" b="0" i="0" noProof="0" dirty="0">
                <a:solidFill>
                  <a:srgbClr val="000000"/>
                </a:solidFill>
                <a:effectLst/>
                <a:latin typeface="Arial" panose="020B0604020202020204" pitchFamily="34" charset="0"/>
              </a:rPr>
              <a:t>by school and system staff on personal and positional biases, and systemic barriers that impact engagement.</a:t>
            </a:r>
            <a:endParaRPr lang="en-CA" sz="2600" noProof="0" dirty="0">
              <a:highlight>
                <a:srgbClr val="FFFF00"/>
              </a:highlight>
              <a:latin typeface="Arial"/>
              <a:cs typeface="Arial"/>
            </a:endParaRPr>
          </a:p>
        </p:txBody>
      </p:sp>
    </p:spTree>
    <p:extLst>
      <p:ext uri="{BB962C8B-B14F-4D97-AF65-F5344CB8AC3E}">
        <p14:creationId xmlns:p14="http://schemas.microsoft.com/office/powerpoint/2010/main" val="2071851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46B43-B719-C725-5861-3FC4CA1BD05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953B692-AA51-1D92-4A58-F195314D37FE}"/>
              </a:ext>
            </a:extLst>
          </p:cNvPr>
          <p:cNvSpPr>
            <a:spLocks noGrp="1"/>
          </p:cNvSpPr>
          <p:nvPr>
            <p:ph type="title"/>
          </p:nvPr>
        </p:nvSpPr>
        <p:spPr>
          <a:xfrm>
            <a:off x="215728" y="847434"/>
            <a:ext cx="9492793" cy="662030"/>
          </a:xfrm>
        </p:spPr>
        <p:txBody>
          <a:bodyPr/>
          <a:lstStyle/>
          <a:p>
            <a:r>
              <a:rPr lang="en-US" sz="3600" dirty="0"/>
              <a:t>Benefits of student engagement</a:t>
            </a:r>
          </a:p>
        </p:txBody>
      </p:sp>
      <p:sp>
        <p:nvSpPr>
          <p:cNvPr id="2" name="Vertical Text Placeholder 1">
            <a:extLst>
              <a:ext uri="{FF2B5EF4-FFF2-40B4-BE49-F238E27FC236}">
                <a16:creationId xmlns:a16="http://schemas.microsoft.com/office/drawing/2014/main" id="{1A9BDE8E-8F66-934B-FA25-9C5637B19AB5}"/>
              </a:ext>
            </a:extLst>
          </p:cNvPr>
          <p:cNvSpPr>
            <a:spLocks noGrp="1"/>
          </p:cNvSpPr>
          <p:nvPr>
            <p:ph type="body" orient="vert" idx="1"/>
          </p:nvPr>
        </p:nvSpPr>
        <p:spPr>
          <a:xfrm>
            <a:off x="210206" y="1858778"/>
            <a:ext cx="5224436" cy="2970953"/>
          </a:xfrm>
        </p:spPr>
        <p:txBody>
          <a:bodyPr vert="horz" lIns="90000" tIns="45720" rIns="91440" bIns="45720" rtlCol="0" anchor="t">
            <a:normAutofit/>
          </a:bodyPr>
          <a:lstStyle/>
          <a:p>
            <a:pPr marL="0" indent="0">
              <a:buNone/>
            </a:pPr>
            <a:r>
              <a:rPr lang="en-US" sz="2400" b="1" dirty="0"/>
              <a:t>Students shared that being engaged:</a:t>
            </a:r>
          </a:p>
          <a:p>
            <a:pPr fontAlgn="base"/>
            <a:r>
              <a:rPr lang="en-US" sz="2400" dirty="0"/>
              <a:t>helps them feel more involved and supported in their school</a:t>
            </a:r>
          </a:p>
          <a:p>
            <a:pPr fontAlgn="base"/>
            <a:r>
              <a:rPr lang="en-US" sz="2400" dirty="0"/>
              <a:t>reduces stigma around mental health</a:t>
            </a:r>
          </a:p>
          <a:p>
            <a:pPr fontAlgn="base"/>
            <a:r>
              <a:rPr lang="en-US" sz="2400" dirty="0"/>
              <a:t>makes school more fun!</a:t>
            </a:r>
          </a:p>
        </p:txBody>
      </p:sp>
      <p:sp>
        <p:nvSpPr>
          <p:cNvPr id="4" name="Vertical Text Placeholder 1">
            <a:extLst>
              <a:ext uri="{FF2B5EF4-FFF2-40B4-BE49-F238E27FC236}">
                <a16:creationId xmlns:a16="http://schemas.microsoft.com/office/drawing/2014/main" id="{73894999-3E54-4550-24A0-AC7B067140C1}"/>
              </a:ext>
            </a:extLst>
          </p:cNvPr>
          <p:cNvSpPr txBox="1">
            <a:spLocks/>
          </p:cNvSpPr>
          <p:nvPr/>
        </p:nvSpPr>
        <p:spPr>
          <a:xfrm>
            <a:off x="5741233" y="1858779"/>
            <a:ext cx="6240561" cy="2806837"/>
          </a:xfrm>
          <a:prstGeom prst="rect">
            <a:avLst/>
          </a:prstGeom>
        </p:spPr>
        <p:txBody>
          <a:bodyPr vert="horz" lIns="9000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ea typeface="Roboto Black" panose="02000000000000000000" pitchFamily="2" charset="0"/>
              </a:rPr>
              <a:t>For caring adults, schools, and systems: </a:t>
            </a:r>
          </a:p>
          <a:p>
            <a:pPr fontAlgn="base"/>
            <a:r>
              <a:rPr lang="en-US" sz="2400" dirty="0">
                <a:latin typeface="Arial"/>
                <a:ea typeface="Roboto Medium"/>
                <a:cs typeface="Arial"/>
              </a:rPr>
              <a:t>enhanced understanding of students’ needs and wants </a:t>
            </a:r>
          </a:p>
          <a:p>
            <a:pPr fontAlgn="base"/>
            <a:r>
              <a:rPr lang="en-US" sz="2400" dirty="0">
                <a:latin typeface="Arial"/>
                <a:ea typeface="Roboto Medium"/>
                <a:cs typeface="Arial"/>
              </a:rPr>
              <a:t>new perspectives and creative solutions </a:t>
            </a:r>
          </a:p>
          <a:p>
            <a:pPr fontAlgn="base"/>
            <a:r>
              <a:rPr lang="en-US" sz="2400" dirty="0">
                <a:latin typeface="Arial"/>
                <a:ea typeface="Roboto Medium"/>
                <a:cs typeface="Arial"/>
              </a:rPr>
              <a:t>increased use of mental health programs or services</a:t>
            </a:r>
          </a:p>
        </p:txBody>
      </p:sp>
      <p:sp>
        <p:nvSpPr>
          <p:cNvPr id="5" name="TextBox 4">
            <a:extLst>
              <a:ext uri="{FF2B5EF4-FFF2-40B4-BE49-F238E27FC236}">
                <a16:creationId xmlns:a16="http://schemas.microsoft.com/office/drawing/2014/main" id="{A9D4C13E-8B4C-B23E-34E4-34BB23D169C3}"/>
              </a:ext>
            </a:extLst>
          </p:cNvPr>
          <p:cNvSpPr txBox="1"/>
          <p:nvPr/>
        </p:nvSpPr>
        <p:spPr>
          <a:xfrm>
            <a:off x="1842609" y="5318068"/>
            <a:ext cx="9680793" cy="1384995"/>
          </a:xfrm>
          <a:prstGeom prst="rect">
            <a:avLst/>
          </a:prstGeom>
          <a:noFill/>
          <a:ln>
            <a:solidFill>
              <a:schemeClr val="bg1"/>
            </a:solidFill>
          </a:ln>
        </p:spPr>
        <p:txBody>
          <a:bodyPr wrap="square" lIns="91440" tIns="45720" rIns="91440" bIns="45720" rtlCol="0" anchor="t">
            <a:spAutoFit/>
          </a:bodyPr>
          <a:lstStyle/>
          <a:p>
            <a:r>
              <a:rPr lang="en-CA" sz="2800" b="1" dirty="0">
                <a:solidFill>
                  <a:srgbClr val="40008D"/>
                </a:solidFill>
                <a:latin typeface="Poppins SemiBold" pitchFamily="2" charset="77"/>
                <a:ea typeface="Roboto Black"/>
                <a:cs typeface="Poppins SemiBold" pitchFamily="2" charset="77"/>
              </a:rPr>
              <a:t>Student engagement is a protective factor </a:t>
            </a:r>
            <a:br>
              <a:rPr lang="en-CA" sz="2800" b="1" dirty="0">
                <a:solidFill>
                  <a:srgbClr val="40008D"/>
                </a:solidFill>
                <a:latin typeface="Poppins SemiBold" pitchFamily="2" charset="77"/>
                <a:ea typeface="Roboto Black"/>
                <a:cs typeface="Poppins SemiBold" pitchFamily="2" charset="77"/>
              </a:rPr>
            </a:br>
            <a:r>
              <a:rPr lang="en-CA" sz="2800" b="1" dirty="0">
                <a:solidFill>
                  <a:srgbClr val="40008D"/>
                </a:solidFill>
                <a:latin typeface="Poppins SemiBold" pitchFamily="2" charset="77"/>
                <a:ea typeface="Roboto Black"/>
                <a:cs typeface="Poppins SemiBold" pitchFamily="2" charset="77"/>
              </a:rPr>
              <a:t>for students’ mental health.</a:t>
            </a:r>
            <a:endParaRPr lang="en-US" sz="2800" b="1" dirty="0">
              <a:solidFill>
                <a:srgbClr val="40008D"/>
              </a:solidFill>
              <a:latin typeface="Poppins SemiBold" pitchFamily="2" charset="77"/>
              <a:ea typeface="Roboto Black"/>
              <a:cs typeface="Poppins SemiBold" pitchFamily="2" charset="77"/>
            </a:endParaRPr>
          </a:p>
          <a:p>
            <a:endParaRPr lang="en-US" sz="2800" b="1" dirty="0">
              <a:latin typeface="Poppins SemiBold" pitchFamily="2" charset="77"/>
              <a:cs typeface="Poppins SemiBold" pitchFamily="2" charset="77"/>
            </a:endParaRPr>
          </a:p>
        </p:txBody>
      </p:sp>
      <p:pic>
        <p:nvPicPr>
          <p:cNvPr id="7" name="Picture 6">
            <a:extLst>
              <a:ext uri="{FF2B5EF4-FFF2-40B4-BE49-F238E27FC236}">
                <a16:creationId xmlns:a16="http://schemas.microsoft.com/office/drawing/2014/main" id="{DA94DDF0-C4F1-57FD-0CBE-4CD99AFB1EB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68598" y="5317404"/>
            <a:ext cx="866347" cy="886877"/>
          </a:xfrm>
          <a:prstGeom prst="rect">
            <a:avLst/>
          </a:prstGeom>
        </p:spPr>
      </p:pic>
    </p:spTree>
    <p:extLst>
      <p:ext uri="{BB962C8B-B14F-4D97-AF65-F5344CB8AC3E}">
        <p14:creationId xmlns:p14="http://schemas.microsoft.com/office/powerpoint/2010/main" val="2155182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3B017-CE81-951A-C6A1-C31C4D2F88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10839A-20C8-E43B-B571-CE34FB9E6299}"/>
              </a:ext>
            </a:extLst>
          </p:cNvPr>
          <p:cNvSpPr>
            <a:spLocks noGrp="1"/>
          </p:cNvSpPr>
          <p:nvPr>
            <p:ph type="title" idx="4294967295"/>
          </p:nvPr>
        </p:nvSpPr>
        <p:spPr>
          <a:xfrm>
            <a:off x="5352887" y="2222429"/>
            <a:ext cx="6478899" cy="2413136"/>
          </a:xfrm>
        </p:spPr>
        <p:txBody>
          <a:bodyPr>
            <a:normAutofit/>
          </a:bodyPr>
          <a:lstStyle/>
          <a:p>
            <a:r>
              <a:rPr lang="en-US" sz="4400" dirty="0">
                <a:solidFill>
                  <a:schemeClr val="bg1"/>
                </a:solidFill>
              </a:rPr>
              <a:t>School Mental Health Ontario’s model of student engagement</a:t>
            </a:r>
          </a:p>
        </p:txBody>
      </p:sp>
      <p:sp>
        <p:nvSpPr>
          <p:cNvPr id="6" name="Rounded Rectangle 5">
            <a:extLst>
              <a:ext uri="{FF2B5EF4-FFF2-40B4-BE49-F238E27FC236}">
                <a16:creationId xmlns:a16="http://schemas.microsoft.com/office/drawing/2014/main" id="{D82E8BD3-D9A2-F4EE-952C-2ABA1D8D110E}"/>
              </a:ext>
              <a:ext uri="{C183D7F6-B498-43B3-948B-1728B52AA6E4}">
                <adec:decorative xmlns:adec="http://schemas.microsoft.com/office/drawing/2017/decorative" val="1"/>
              </a:ext>
            </a:extLst>
          </p:cNvPr>
          <p:cNvSpPr/>
          <p:nvPr/>
        </p:nvSpPr>
        <p:spPr>
          <a:xfrm>
            <a:off x="-241541" y="-141425"/>
            <a:ext cx="4930175" cy="7140845"/>
          </a:xfrm>
          <a:prstGeom prst="roundRect">
            <a:avLst>
              <a:gd name="adj" fmla="val 1148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Diagram of student engagement. Every student is at the centre of the diagram. The first rung surrounding every student reads &quot;identity-affirming approaches.&quot; The second rung reads &quot;Flexible,&quot; &quot;Evolving,&quot; &quot;Strength-based,&quot; and &quot;Informed.&quot; The third rung reads &quot;Student leaders,&quot; &quot;Student partners,&quot; &quot;Student contributors,&quot; and &quot;Student consultants.&quot;">
            <a:extLst>
              <a:ext uri="{FF2B5EF4-FFF2-40B4-BE49-F238E27FC236}">
                <a16:creationId xmlns:a16="http://schemas.microsoft.com/office/drawing/2014/main" id="{51E58365-942F-AFCA-E7E2-82ABAC7AD1C2}"/>
              </a:ext>
            </a:extLst>
          </p:cNvPr>
          <p:cNvPicPr>
            <a:picLocks noChangeAspect="1"/>
          </p:cNvPicPr>
          <p:nvPr/>
        </p:nvPicPr>
        <p:blipFill>
          <a:blip r:embed="rId3"/>
          <a:stretch>
            <a:fillRect/>
          </a:stretch>
        </p:blipFill>
        <p:spPr>
          <a:xfrm>
            <a:off x="205441" y="1367509"/>
            <a:ext cx="4122976" cy="4122976"/>
          </a:xfrm>
          <a:prstGeom prst="rect">
            <a:avLst/>
          </a:prstGeom>
        </p:spPr>
      </p:pic>
      <p:sp>
        <p:nvSpPr>
          <p:cNvPr id="10" name="Rectangle 9">
            <a:extLst>
              <a:ext uri="{FF2B5EF4-FFF2-40B4-BE49-F238E27FC236}">
                <a16:creationId xmlns:a16="http://schemas.microsoft.com/office/drawing/2014/main" id="{76D65B5E-7A82-4FE0-6841-62C66595A101}"/>
              </a:ext>
            </a:extLst>
          </p:cNvPr>
          <p:cNvSpPr/>
          <p:nvPr/>
        </p:nvSpPr>
        <p:spPr>
          <a:xfrm>
            <a:off x="10518270" y="29542"/>
            <a:ext cx="1792670" cy="430887"/>
          </a:xfrm>
          <a:prstGeom prst="rect">
            <a:avLst/>
          </a:prstGeom>
          <a:noFill/>
        </p:spPr>
        <p:txBody>
          <a:bodyPr wrap="square" lIns="91440" tIns="45720" rIns="91440" bIns="45720">
            <a:spAutoFit/>
          </a:bodyPr>
          <a:lstStyle/>
          <a:p>
            <a:pPr algn="ctr"/>
            <a:r>
              <a:rPr lang="en-US" sz="1100" b="1" cap="none" spc="0" dirty="0">
                <a:ln w="0"/>
                <a:solidFill>
                  <a:schemeClr val="bg1"/>
                </a:solidFill>
                <a:effectLst>
                  <a:outerShdw blurRad="38100" dist="19050" dir="2700000" algn="tl" rotWithShape="0">
                    <a:schemeClr val="dk1">
                      <a:alpha val="40000"/>
                    </a:schemeClr>
                  </a:outerShdw>
                </a:effectLst>
                <a:latin typeface="Poppins SemiBold" pitchFamily="2" charset="77"/>
                <a:cs typeface="Poppins SemiBold" pitchFamily="2" charset="77"/>
              </a:rPr>
              <a:t>UNDERSTAND THE TOPIC</a:t>
            </a:r>
          </a:p>
        </p:txBody>
      </p:sp>
      <p:grpSp>
        <p:nvGrpSpPr>
          <p:cNvPr id="12" name="Group 11" descr="Icon showing a brain inside the silhouette of a head.">
            <a:extLst>
              <a:ext uri="{FF2B5EF4-FFF2-40B4-BE49-F238E27FC236}">
                <a16:creationId xmlns:a16="http://schemas.microsoft.com/office/drawing/2014/main" id="{63DB393F-6505-5027-A476-CDFED627A0AA}"/>
              </a:ext>
            </a:extLst>
          </p:cNvPr>
          <p:cNvGrpSpPr/>
          <p:nvPr/>
        </p:nvGrpSpPr>
        <p:grpSpPr>
          <a:xfrm>
            <a:off x="10840916" y="474639"/>
            <a:ext cx="1164694" cy="1176622"/>
            <a:chOff x="10840916" y="474639"/>
            <a:chExt cx="1164694" cy="1176622"/>
          </a:xfrm>
        </p:grpSpPr>
        <p:sp>
          <p:nvSpPr>
            <p:cNvPr id="8" name="Oval 7">
              <a:extLst>
                <a:ext uri="{FF2B5EF4-FFF2-40B4-BE49-F238E27FC236}">
                  <a16:creationId xmlns:a16="http://schemas.microsoft.com/office/drawing/2014/main" id="{1FC3BDFD-12C6-2930-C467-7AEE1D892D84}"/>
                </a:ext>
              </a:extLst>
            </p:cNvPr>
            <p:cNvSpPr/>
            <p:nvPr/>
          </p:nvSpPr>
          <p:spPr>
            <a:xfrm>
              <a:off x="10840916" y="474639"/>
              <a:ext cx="1164694" cy="117662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3" name="Picture 2">
              <a:extLst>
                <a:ext uri="{FF2B5EF4-FFF2-40B4-BE49-F238E27FC236}">
                  <a16:creationId xmlns:a16="http://schemas.microsoft.com/office/drawing/2014/main" id="{27C000A3-9CF4-229C-39D1-22C1C86F240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472" t="12366" r="6154"/>
            <a:stretch>
              <a:fillRect/>
            </a:stretch>
          </p:blipFill>
          <p:spPr bwMode="auto">
            <a:xfrm>
              <a:off x="10875981" y="512784"/>
              <a:ext cx="1082937" cy="1098734"/>
            </a:xfrm>
            <a:prstGeom prst="ellipse">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686208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EFB9D6A-8F8B-B234-4195-9A21717D5479}"/>
              </a:ext>
            </a:extLst>
          </p:cNvPr>
          <p:cNvSpPr>
            <a:spLocks noGrp="1"/>
          </p:cNvSpPr>
          <p:nvPr>
            <p:ph type="body" orient="vert" idx="1"/>
          </p:nvPr>
        </p:nvSpPr>
        <p:spPr>
          <a:xfrm>
            <a:off x="215728" y="1509863"/>
            <a:ext cx="7495177" cy="5204636"/>
          </a:xfrm>
        </p:spPr>
        <p:txBody>
          <a:bodyPr>
            <a:noAutofit/>
          </a:bodyPr>
          <a:lstStyle/>
          <a:p>
            <a:pPr>
              <a:lnSpc>
                <a:spcPct val="110000"/>
              </a:lnSpc>
              <a:spcAft>
                <a:spcPts val="800"/>
              </a:spcAft>
            </a:pPr>
            <a:r>
              <a:rPr lang="en-US" sz="2000" b="1" dirty="0"/>
              <a:t>Identity-affirming approaches </a:t>
            </a:r>
            <a:r>
              <a:rPr lang="en-CA" sz="2000" dirty="0">
                <a:highlight>
                  <a:srgbClr val="FFFFFF"/>
                </a:highlight>
              </a:rPr>
              <a:t>centre the identities, expertise and lived identities of each student; supporting student wellness can be enhanced when engagement initiatives are reflective and response to student perspectives and ways of knowing and being</a:t>
            </a:r>
            <a:endParaRPr lang="en-US" sz="2000" dirty="0"/>
          </a:p>
          <a:p>
            <a:pPr>
              <a:lnSpc>
                <a:spcPct val="110000"/>
              </a:lnSpc>
              <a:spcBef>
                <a:spcPts val="0"/>
              </a:spcBef>
              <a:spcAft>
                <a:spcPts val="800"/>
              </a:spcAft>
            </a:pPr>
            <a:r>
              <a:rPr lang="en-US" sz="2000" b="1" dirty="0"/>
              <a:t>Flexible</a:t>
            </a:r>
            <a:r>
              <a:rPr lang="en-US" sz="2000" dirty="0"/>
              <a:t> – providing a variety of opportunities, accommodating to diverse schedules, and encourage open dialogue </a:t>
            </a:r>
          </a:p>
          <a:p>
            <a:pPr>
              <a:lnSpc>
                <a:spcPct val="110000"/>
              </a:lnSpc>
              <a:spcBef>
                <a:spcPts val="0"/>
              </a:spcBef>
              <a:spcAft>
                <a:spcPts val="800"/>
              </a:spcAft>
            </a:pPr>
            <a:r>
              <a:rPr lang="en-US" sz="2000" b="1" dirty="0"/>
              <a:t>Strength-based</a:t>
            </a:r>
            <a:r>
              <a:rPr lang="en-US" sz="2000" dirty="0"/>
              <a:t> – recognizing and respecting students as experts about themselves and offering opportunities to showcase strengths</a:t>
            </a:r>
          </a:p>
          <a:p>
            <a:pPr>
              <a:lnSpc>
                <a:spcPct val="110000"/>
              </a:lnSpc>
              <a:spcBef>
                <a:spcPts val="0"/>
              </a:spcBef>
              <a:spcAft>
                <a:spcPts val="800"/>
              </a:spcAft>
            </a:pPr>
            <a:r>
              <a:rPr lang="en-US" sz="2000" b="1" dirty="0"/>
              <a:t>Informed</a:t>
            </a:r>
            <a:r>
              <a:rPr lang="en-US" sz="2000" dirty="0"/>
              <a:t> – selecting activities with student input, and collaborating in evaluating initiatives </a:t>
            </a:r>
          </a:p>
          <a:p>
            <a:pPr>
              <a:lnSpc>
                <a:spcPct val="110000"/>
              </a:lnSpc>
              <a:spcBef>
                <a:spcPts val="0"/>
              </a:spcBef>
              <a:spcAft>
                <a:spcPts val="800"/>
              </a:spcAft>
            </a:pPr>
            <a:r>
              <a:rPr lang="en-US" sz="2000" b="1" dirty="0"/>
              <a:t>Evolving</a:t>
            </a:r>
            <a:r>
              <a:rPr lang="en-US" sz="2000" dirty="0"/>
              <a:t> – adapting to and reflecting </a:t>
            </a:r>
            <a:r>
              <a:rPr lang="en-US" sz="2000" dirty="0">
                <a:cs typeface="Roboto Medium" panose="02000000000000000000" pitchFamily="2" charset="0"/>
              </a:rPr>
              <a:t>on the changing needs, ideas, and strengths of students</a:t>
            </a:r>
            <a:endParaRPr lang="en-US" sz="2000" dirty="0"/>
          </a:p>
        </p:txBody>
      </p:sp>
      <p:sp>
        <p:nvSpPr>
          <p:cNvPr id="2" name="Title 1">
            <a:extLst>
              <a:ext uri="{FF2B5EF4-FFF2-40B4-BE49-F238E27FC236}">
                <a16:creationId xmlns:a16="http://schemas.microsoft.com/office/drawing/2014/main" id="{F028F22D-53FE-9D3E-E783-5906E2425CEE}"/>
              </a:ext>
            </a:extLst>
          </p:cNvPr>
          <p:cNvSpPr>
            <a:spLocks noGrp="1"/>
          </p:cNvSpPr>
          <p:nvPr>
            <p:ph type="title"/>
          </p:nvPr>
        </p:nvSpPr>
        <p:spPr>
          <a:xfrm>
            <a:off x="215728" y="749460"/>
            <a:ext cx="11067968" cy="662030"/>
          </a:xfrm>
        </p:spPr>
        <p:txBody>
          <a:bodyPr>
            <a:normAutofit/>
          </a:bodyPr>
          <a:lstStyle/>
          <a:p>
            <a:r>
              <a:rPr lang="en-US" sz="3600" dirty="0"/>
              <a:t>Foundations of student engagement</a:t>
            </a:r>
          </a:p>
        </p:txBody>
      </p:sp>
      <p:pic>
        <p:nvPicPr>
          <p:cNvPr id="4" name="Picture 3" descr="Diagram of student engagement. Only the first two rungs surrounding the centre, &quot;Every student,&quot; are highlighted. The first rung surrounding every student reads &quot;identity-affirming approaches.&quot; The second rung reads &quot;Flexible,&quot; &quot;Evolving,&quot; &quot;Strength-based,&quot; and &quot;Informed.&quot;">
            <a:extLst>
              <a:ext uri="{FF2B5EF4-FFF2-40B4-BE49-F238E27FC236}">
                <a16:creationId xmlns:a16="http://schemas.microsoft.com/office/drawing/2014/main" id="{FA391AB0-0517-A7AC-969D-641C31D4C8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10906" y="1662941"/>
            <a:ext cx="4313565" cy="4313565"/>
          </a:xfrm>
          <a:prstGeom prst="rect">
            <a:avLst/>
          </a:prstGeom>
        </p:spPr>
      </p:pic>
    </p:spTree>
    <p:extLst>
      <p:ext uri="{BB962C8B-B14F-4D97-AF65-F5344CB8AC3E}">
        <p14:creationId xmlns:p14="http://schemas.microsoft.com/office/powerpoint/2010/main" val="1361130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2022 SMH-ON Template">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548DD4"/>
      </a:hlink>
      <a:folHlink>
        <a:srgbClr val="800080"/>
      </a:folHlink>
    </a:clrScheme>
    <a:fontScheme name="SMH-ON">
      <a:majorFont>
        <a:latin typeface="Poppins SemiBold"/>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Emot Validat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Acknowledgement Sl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1c9f355-ecd3-4278-9438-8cd8c6e98a42">
      <Terms xmlns="http://schemas.microsoft.com/office/infopath/2007/PartnerControls"/>
    </lcf76f155ced4ddcb4097134ff3c332f>
    <TaxCatchAll xmlns="46a5dd20-f0b3-4d61-834b-69fb9fff00eb" xsi:nil="true"/>
    <MediaLengthInSeconds xmlns="a1c9f355-ecd3-4278-9438-8cd8c6e98a42" xsi:nil="true"/>
    <SharedWithUsers xmlns="46a5dd20-f0b3-4d61-834b-69fb9fff00eb">
      <UserInfo>
        <DisplayName>Kim Chapman</DisplayName>
        <AccountId>439</AccountId>
        <AccountType/>
      </UserInfo>
      <UserInfo>
        <DisplayName>Theresa Kennedy</DisplayName>
        <AccountId>41</AccountId>
        <AccountType/>
      </UserInfo>
      <UserInfo>
        <DisplayName>Leshawn Benedict</DisplayName>
        <AccountId>1324</AccountId>
        <AccountType/>
      </UserInfo>
      <UserInfo>
        <DisplayName>Kathy Short</DisplayName>
        <AccountId>42</AccountId>
        <AccountType/>
      </UserInfo>
    </SharedWithUsers>
    <Thumbnail xmlns="a1c9f355-ecd3-4278-9438-8cd8c6e98a42" xsi:nil="true"/>
    <thumbnails xmlns="a1c9f355-ecd3-4278-9438-8cd8c6e98a42" xsi:nil="true"/>
    <Priority xmlns="a1c9f355-ecd3-4278-9438-8cd8c6e98a42" xsi:nil="true"/>
    <Image xmlns="a1c9f355-ecd3-4278-9438-8cd8c6e98a42" xsi:nil="true"/>
    <Tags xmlns="a1c9f355-ecd3-4278-9438-8cd8c6e98a42" xsi:nil="true"/>
    <_dlc_DocId xmlns="46a5dd20-f0b3-4d61-834b-69fb9fff00eb">2MMV42CKC3FZ-1937131458-100409</_dlc_DocId>
    <_dlc_DocIdUrl xmlns="46a5dd20-f0b3-4d61-834b-69fb9fff00eb">
      <Url>https://smhosmso.sharepoint.com/sites/SchoolMentalHealthOntario/_layouts/15/DocIdRedir.aspx?ID=2MMV42CKC3FZ-1937131458-100409</Url>
      <Description>2MMV42CKC3FZ-1937131458-100409</Description>
    </_dlc_DocIdUrl>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CCA129D4CF93FD40B4303B32156186A5" ma:contentTypeVersion="25" ma:contentTypeDescription="Create a new document." ma:contentTypeScope="" ma:versionID="631fd5e51fe1ae588874efac742a6b39">
  <xsd:schema xmlns:xsd="http://www.w3.org/2001/XMLSchema" xmlns:xs="http://www.w3.org/2001/XMLSchema" xmlns:p="http://schemas.microsoft.com/office/2006/metadata/properties" xmlns:ns2="a1c9f355-ecd3-4278-9438-8cd8c6e98a42" xmlns:ns3="46a5dd20-f0b3-4d61-834b-69fb9fff00eb" targetNamespace="http://schemas.microsoft.com/office/2006/metadata/properties" ma:root="true" ma:fieldsID="99db51928ecf205186c823a0d029ff48" ns2:_="" ns3:_="">
    <xsd:import namespace="a1c9f355-ecd3-4278-9438-8cd8c6e98a42"/>
    <xsd:import namespace="46a5dd20-f0b3-4d61-834b-69fb9fff00eb"/>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3:_dlc_DocId" minOccurs="0"/>
                <xsd:element ref="ns3:_dlc_DocIdUrl" minOccurs="0"/>
                <xsd:element ref="ns3:_dlc_DocIdPersistId" minOccurs="0"/>
                <xsd:element ref="ns2:MediaServiceAutoKeyPoints" minOccurs="0"/>
                <xsd:element ref="ns2:MediaServiceKeyPoints" minOccurs="0"/>
                <xsd:element ref="ns2:MediaServiceLocation" minOccurs="0"/>
                <xsd:element ref="ns2:Priority" minOccurs="0"/>
                <xsd:element ref="ns2:MediaLengthInSeconds" minOccurs="0"/>
                <xsd:element ref="ns2:Thumbnail" minOccurs="0"/>
                <xsd:element ref="ns2:Image" minOccurs="0"/>
                <xsd:element ref="ns2:thumbnails" minOccurs="0"/>
                <xsd:element ref="ns2:lcf76f155ced4ddcb4097134ff3c332f" minOccurs="0"/>
                <xsd:element ref="ns3:TaxCatchAll" minOccurs="0"/>
                <xsd:element ref="ns2:MediaServiceObjectDetectorVersions" minOccurs="0"/>
                <xsd:element ref="ns2:MediaServiceSearchProperties" minOccurs="0"/>
                <xsd:element ref="ns2: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c9f355-ecd3-4278-9438-8cd8c6e98a4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Extracted Text" ma:internalName="MediaServiceOCR" ma:readOnly="true">
      <xsd:simpleType>
        <xsd:restriction base="dms:Note">
          <xsd:maxLength value="255"/>
        </xsd:restriction>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ServiceLocation" ma:index="21" nillable="true" ma:displayName="Location" ma:internalName="MediaServiceLocation" ma:readOnly="true">
      <xsd:simpleType>
        <xsd:restriction base="dms:Text"/>
      </xsd:simpleType>
    </xsd:element>
    <xsd:element name="Priority" ma:index="22" nillable="true" ma:displayName="Priority" ma:format="Dropdown" ma:internalName="Priority">
      <xsd:simpleType>
        <xsd:restriction base="dms:Text">
          <xsd:maxLength value="255"/>
        </xsd:restriction>
      </xsd:simpleType>
    </xsd:element>
    <xsd:element name="MediaLengthInSeconds" ma:index="23" nillable="true" ma:displayName="Length (seconds)" ma:internalName="MediaLengthInSeconds" ma:readOnly="true">
      <xsd:simpleType>
        <xsd:restriction base="dms:Unknown"/>
      </xsd:simpleType>
    </xsd:element>
    <xsd:element name="Thumbnail" ma:index="24" nillable="true" ma:displayName="Thumbnail" ma:format="Thumbnail" ma:internalName="Thumbnail">
      <xsd:simpleType>
        <xsd:restriction base="dms:Unknown"/>
      </xsd:simpleType>
    </xsd:element>
    <xsd:element name="Image" ma:index="25" nillable="true" ma:displayName="Image" ma:format="Thumbnail" ma:internalName="Image">
      <xsd:simpleType>
        <xsd:restriction base="dms:Unknown"/>
      </xsd:simpleType>
    </xsd:element>
    <xsd:element name="thumbnails" ma:index="26" nillable="true" ma:displayName="thumbnails" ma:internalName="thumbnails">
      <xsd:simpleType>
        <xsd:restriction base="dms:Unknown"/>
      </xsd:simpleType>
    </xsd:element>
    <xsd:element name="lcf76f155ced4ddcb4097134ff3c332f" ma:index="28" nillable="true" ma:taxonomy="true" ma:internalName="lcf76f155ced4ddcb4097134ff3c332f" ma:taxonomyFieldName="MediaServiceImageTags" ma:displayName="Image Tags" ma:readOnly="false" ma:fieldId="{5cf76f15-5ced-4ddc-b409-7134ff3c332f}" ma:taxonomyMulti="true" ma:sspId="ee09c4f2-25f2-413f-84f7-6952626b590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30"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1" nillable="true" ma:displayName="MediaServiceSearchProperties" ma:hidden="true" ma:internalName="MediaServiceSearchProperties" ma:readOnly="true">
      <xsd:simpleType>
        <xsd:restriction base="dms:Note"/>
      </xsd:simpleType>
    </xsd:element>
    <xsd:element name="Tags" ma:index="32" nillable="true" ma:displayName="Tags" ma:format="Dropdown" ma:internalName="Tags">
      <xsd:complexType>
        <xsd:complexContent>
          <xsd:extension base="dms:MultiChoice">
            <xsd:sequence>
              <xsd:element name="Value" maxOccurs="unbounded" minOccurs="0" nillable="true">
                <xsd:simpleType>
                  <xsd:restriction base="dms:Choice">
                    <xsd:enumeration value="Final"/>
                    <xsd:enumeration value="HearNowON2024"/>
                    <xsd:enumeration value="ThriveSMH"/>
                    <xsd:enumeration value="Ready for production"/>
                    <xsd:enumeration value="In production"/>
                    <xsd:enumeration value="Being drafted"/>
                  </xsd:restriction>
                </xsd:simpleType>
              </xsd:element>
            </xsd:sequence>
          </xsd:extension>
        </xsd:complexContent>
      </xsd:complexType>
    </xsd:element>
    <xsd:element name="MediaServiceBillingMetadata" ma:index="3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6a5dd20-f0b3-4d61-834b-69fb9fff00eb"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_dlc_DocId" ma:index="16" nillable="true" ma:displayName="Document ID Value" ma:description="The value of the document ID assigned to this item." ma:internalName="_dlc_DocId" ma:readOnly="true">
      <xsd:simpleType>
        <xsd:restriction base="dms:Text"/>
      </xsd:simpleType>
    </xsd:element>
    <xsd:element name="_dlc_DocIdUrl" ma:index="17"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8" nillable="true" ma:displayName="Persist ID" ma:description="Keep ID on add." ma:hidden="true" ma:internalName="_dlc_DocIdPersistId" ma:readOnly="true">
      <xsd:simpleType>
        <xsd:restriction base="dms:Boolean"/>
      </xsd:simpleType>
    </xsd:element>
    <xsd:element name="TaxCatchAll" ma:index="29" nillable="true" ma:displayName="Taxonomy Catch All Column" ma:hidden="true" ma:list="{4843a7ca-e0a5-46f1-9d85-5afda220eee2}" ma:internalName="TaxCatchAll" ma:showField="CatchAllData" ma:web="46a5dd20-f0b3-4d61-834b-69fb9fff00e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3998EF9-1AEA-4EEF-9526-5DB8338D19F3}">
  <ds:schemaRefs>
    <ds:schemaRef ds:uri="http://schemas.microsoft.com/sharepoint/events"/>
  </ds:schemaRefs>
</ds:datastoreItem>
</file>

<file path=customXml/itemProps2.xml><?xml version="1.0" encoding="utf-8"?>
<ds:datastoreItem xmlns:ds="http://schemas.openxmlformats.org/officeDocument/2006/customXml" ds:itemID="{D397A704-099E-4A1C-8AD8-D12AF7C2B7F1}">
  <ds:schemaRefs>
    <ds:schemaRef ds:uri="http://schemas.microsoft.com/sharepoint/v3/contenttype/forms"/>
  </ds:schemaRefs>
</ds:datastoreItem>
</file>

<file path=customXml/itemProps3.xml><?xml version="1.0" encoding="utf-8"?>
<ds:datastoreItem xmlns:ds="http://schemas.openxmlformats.org/officeDocument/2006/customXml" ds:itemID="{A729EF0E-E293-4152-BC35-BE5E2BC47513}">
  <ds:schemaRefs>
    <ds:schemaRef ds:uri="http://purl.org/dc/dcmitype/"/>
    <ds:schemaRef ds:uri="http://schemas.microsoft.com/office/2006/metadata/properties"/>
    <ds:schemaRef ds:uri="http://purl.org/dc/terms/"/>
    <ds:schemaRef ds:uri="a1c9f355-ecd3-4278-9438-8cd8c6e98a42"/>
    <ds:schemaRef ds:uri="http://www.w3.org/XML/1998/namespace"/>
    <ds:schemaRef ds:uri="http://schemas.microsoft.com/office/2006/documentManagement/types"/>
    <ds:schemaRef ds:uri="http://schemas.microsoft.com/office/infopath/2007/PartnerControls"/>
    <ds:schemaRef ds:uri="46a5dd20-f0b3-4d61-834b-69fb9fff00eb"/>
    <ds:schemaRef ds:uri="http://purl.org/dc/elements/1.1/"/>
    <ds:schemaRef ds:uri="http://schemas.openxmlformats.org/package/2006/metadata/core-properties"/>
  </ds:schemaRefs>
</ds:datastoreItem>
</file>

<file path=customXml/itemProps4.xml><?xml version="1.0" encoding="utf-8"?>
<ds:datastoreItem xmlns:ds="http://schemas.openxmlformats.org/officeDocument/2006/customXml" ds:itemID="{6F28CBA4-2D99-4C09-A468-53E015AAB15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1c9f355-ecd3-4278-9438-8cd8c6e98a42"/>
    <ds:schemaRef ds:uri="46a5dd20-f0b3-4d61-834b-69fb9fff00e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b48056e5-362d-4b26-9227-ed2ee27a6a47}" enabled="0" method="" siteId="{b48056e5-362d-4b26-9227-ed2ee27a6a47}" removed="1"/>
</clbl:labelList>
</file>

<file path=docProps/app.xml><?xml version="1.0" encoding="utf-8"?>
<Properties xmlns="http://schemas.openxmlformats.org/officeDocument/2006/extended-properties" xmlns:vt="http://schemas.openxmlformats.org/officeDocument/2006/docPropsVTypes">
  <Template/>
  <TotalTime>9634</TotalTime>
  <Words>10239</Words>
  <Application>Microsoft Office PowerPoint</Application>
  <PresentationFormat>Widescreen</PresentationFormat>
  <Paragraphs>778</Paragraphs>
  <Slides>49</Slides>
  <Notes>48</Notes>
  <HiddenSlides>0</HiddenSlides>
  <MMClips>1</MMClips>
  <ScaleCrop>false</ScaleCrop>
  <HeadingPairs>
    <vt:vector size="4" baseType="variant">
      <vt:variant>
        <vt:lpstr>Theme</vt:lpstr>
      </vt:variant>
      <vt:variant>
        <vt:i4>4</vt:i4>
      </vt:variant>
      <vt:variant>
        <vt:lpstr>Slide Titles</vt:lpstr>
      </vt:variant>
      <vt:variant>
        <vt:i4>49</vt:i4>
      </vt:variant>
    </vt:vector>
  </HeadingPairs>
  <TitlesOfParts>
    <vt:vector size="53" baseType="lpstr">
      <vt:lpstr>2022 SMH-ON Template</vt:lpstr>
      <vt:lpstr>Emot Validation</vt:lpstr>
      <vt:lpstr>Acknowledgement Slides</vt:lpstr>
      <vt:lpstr>Custom Design</vt:lpstr>
      <vt:lpstr>Notes for facilitation</vt:lpstr>
      <vt:lpstr>Notes for facilitation 2</vt:lpstr>
      <vt:lpstr>PowerPoint Presentation</vt:lpstr>
      <vt:lpstr>Student Engagement Toolkit</vt:lpstr>
      <vt:lpstr>Student engagement toolkit</vt:lpstr>
      <vt:lpstr>What is student engagement?</vt:lpstr>
      <vt:lpstr>Benefits of student engagement</vt:lpstr>
      <vt:lpstr>School Mental Health Ontario’s model of student engagement</vt:lpstr>
      <vt:lpstr>Foundations of student engagement</vt:lpstr>
      <vt:lpstr>Degrees of student engagement</vt:lpstr>
      <vt:lpstr>Reflection</vt:lpstr>
      <vt:lpstr>Resource spotlight</vt:lpstr>
      <vt:lpstr>“All of our students are student leaders”  - Daunte Hillen</vt:lpstr>
      <vt:lpstr>About us</vt:lpstr>
      <vt:lpstr>Accessibility and mental health are related</vt:lpstr>
      <vt:lpstr>Student Engagement Toolkit overview – extended presentation</vt:lpstr>
      <vt:lpstr>Student engagement toolkit 3</vt:lpstr>
      <vt:lpstr>Presentation overview</vt:lpstr>
      <vt:lpstr>Minds on: Gwen’s reflections</vt:lpstr>
      <vt:lpstr>Understanding student engagement </vt:lpstr>
      <vt:lpstr>What are the first words that come to mind when you think about student engagement?</vt:lpstr>
      <vt:lpstr>What is student engagement? 2</vt:lpstr>
      <vt:lpstr>Reflection - 3</vt:lpstr>
      <vt:lpstr>Benefits of student engagement</vt:lpstr>
      <vt:lpstr>Source: #HearNowON 2021</vt:lpstr>
      <vt:lpstr>School Mental Health Ontario’s model of student engagement 2</vt:lpstr>
      <vt:lpstr>PowerPoint Presentation</vt:lpstr>
      <vt:lpstr>PowerPoint Presentation</vt:lpstr>
      <vt:lpstr>Degrees of student engagement 3</vt:lpstr>
      <vt:lpstr>Degrees of student engagement 2</vt:lpstr>
      <vt:lpstr>Reflection - 2</vt:lpstr>
      <vt:lpstr>Student engagement in mental health promotion initiatives</vt:lpstr>
      <vt:lpstr>Considerations before you engage students in mental health promotion initiatives</vt:lpstr>
      <vt:lpstr>Considerations during student engagement in mental health promotion initiatives</vt:lpstr>
      <vt:lpstr>Resource spotlight </vt:lpstr>
      <vt:lpstr>Actions of caring adults</vt:lpstr>
      <vt:lpstr>Caring adults</vt:lpstr>
      <vt:lpstr>Actions of a caring adult</vt:lpstr>
      <vt:lpstr>Resource spotlight 2 </vt:lpstr>
      <vt:lpstr>Reflection - 4</vt:lpstr>
      <vt:lpstr>Recruitment</vt:lpstr>
      <vt:lpstr>Reflection - 5</vt:lpstr>
      <vt:lpstr>Before you begin, consider:</vt:lpstr>
      <vt:lpstr>Some recruitment strategies</vt:lpstr>
      <vt:lpstr>Student quote 2</vt:lpstr>
      <vt:lpstr>Resource spotlight 3</vt:lpstr>
      <vt:lpstr>Moving forward</vt:lpstr>
      <vt:lpstr>About us 2</vt:lpstr>
      <vt:lpstr>Accessibility statement 2</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SMH-ON • Student Engagement Toolkit • A brief overview for school staff</dc:title>
  <dc:subject/>
  <dc:creator>School Mental Health Ontario</dc:creator>
  <cp:keywords/>
  <dc:description/>
  <cp:lastModifiedBy>Sarah Stright</cp:lastModifiedBy>
  <cp:revision>19</cp:revision>
  <cp:lastPrinted>2025-06-24T18:30:43Z</cp:lastPrinted>
  <dcterms:created xsi:type="dcterms:W3CDTF">2022-09-12T16:06:19Z</dcterms:created>
  <dcterms:modified xsi:type="dcterms:W3CDTF">2026-01-23T18:08:42Z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3696dac4-09de-4859-99a5-5d0a911b44e7</vt:lpwstr>
  </property>
  <property fmtid="{D5CDD505-2E9C-101B-9397-08002B2CF9AE}" pid="3" name="MediaServiceImageTags">
    <vt:lpwstr/>
  </property>
  <property fmtid="{D5CDD505-2E9C-101B-9397-08002B2CF9AE}" pid="4" name="Order">
    <vt:lpwstr>2462900.00000000</vt:lpwstr>
  </property>
  <property fmtid="{D5CDD505-2E9C-101B-9397-08002B2CF9AE}" pid="5" name="ComplianceAssetId">
    <vt:lpwstr/>
  </property>
  <property fmtid="{D5CDD505-2E9C-101B-9397-08002B2CF9AE}" pid="6" name="_ExtendedDescription">
    <vt:lpwstr/>
  </property>
  <property fmtid="{D5CDD505-2E9C-101B-9397-08002B2CF9AE}" pid="7" name="_activity">
    <vt:lpwstr>{"FileActivityType":"9","FileActivityTimeStamp":"2024-02-12T22:25:54.993Z","FileActivityUsersOnPage":[{"DisplayName":"Alina Medeiros","Id":"amedeiros@smho-smso.ca"}],"FileActivityNavigationId":null}</vt:lpwstr>
  </property>
  <property fmtid="{D5CDD505-2E9C-101B-9397-08002B2CF9AE}" pid="8" name="TriggerFlowInfo">
    <vt:lpwstr/>
  </property>
  <property fmtid="{D5CDD505-2E9C-101B-9397-08002B2CF9AE}" pid="9" name="xd_ProgID">
    <vt:lpwstr/>
  </property>
  <property fmtid="{D5CDD505-2E9C-101B-9397-08002B2CF9AE}" pid="10" name="TemplateUrl">
    <vt:lpwstr/>
  </property>
  <property fmtid="{D5CDD505-2E9C-101B-9397-08002B2CF9AE}" pid="11" name="xd_Signature">
    <vt:lpwstr/>
  </property>
  <property fmtid="{D5CDD505-2E9C-101B-9397-08002B2CF9AE}" pid="12" name="ContentTypeId">
    <vt:lpwstr>0x010100CCA129D4CF93FD40B4303B32156186A5</vt:lpwstr>
  </property>
</Properties>
</file>