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760" r:id="rId6"/>
    <p:sldMasterId id="2147483680" r:id="rId7"/>
    <p:sldMasterId id="2147483702" r:id="rId8"/>
  </p:sldMasterIdLst>
  <p:notesMasterIdLst>
    <p:notesMasterId r:id="rId58"/>
  </p:notesMasterIdLst>
  <p:sldIdLst>
    <p:sldId id="1754" r:id="rId9"/>
    <p:sldId id="1759" r:id="rId10"/>
    <p:sldId id="281" r:id="rId11"/>
    <p:sldId id="1766" r:id="rId12"/>
    <p:sldId id="1767" r:id="rId13"/>
    <p:sldId id="1774" r:id="rId14"/>
    <p:sldId id="1776" r:id="rId15"/>
    <p:sldId id="1778" r:id="rId16"/>
    <p:sldId id="1802" r:id="rId17"/>
    <p:sldId id="1782" r:id="rId18"/>
    <p:sldId id="1803" r:id="rId19"/>
    <p:sldId id="1804" r:id="rId20"/>
    <p:sldId id="1797" r:id="rId21"/>
    <p:sldId id="1800" r:id="rId22"/>
    <p:sldId id="1801" r:id="rId23"/>
    <p:sldId id="397" r:id="rId24"/>
    <p:sldId id="292" r:id="rId25"/>
    <p:sldId id="1755" r:id="rId26"/>
    <p:sldId id="1707" r:id="rId27"/>
    <p:sldId id="1694" r:id="rId28"/>
    <p:sldId id="1750" r:id="rId29"/>
    <p:sldId id="336" r:id="rId30"/>
    <p:sldId id="1751" r:id="rId31"/>
    <p:sldId id="1805" r:id="rId32"/>
    <p:sldId id="1692" r:id="rId33"/>
    <p:sldId id="1806" r:id="rId34"/>
    <p:sldId id="1696" r:id="rId35"/>
    <p:sldId id="1807" r:id="rId36"/>
    <p:sldId id="340" r:id="rId37"/>
    <p:sldId id="1747" r:id="rId38"/>
    <p:sldId id="1741" r:id="rId39"/>
    <p:sldId id="352" r:id="rId40"/>
    <p:sldId id="353" r:id="rId41"/>
    <p:sldId id="354" r:id="rId42"/>
    <p:sldId id="1763" r:id="rId43"/>
    <p:sldId id="407" r:id="rId44"/>
    <p:sldId id="259" r:id="rId45"/>
    <p:sldId id="357" r:id="rId46"/>
    <p:sldId id="1764" r:id="rId47"/>
    <p:sldId id="1761" r:id="rId48"/>
    <p:sldId id="408" r:id="rId49"/>
    <p:sldId id="1744" r:id="rId50"/>
    <p:sldId id="379" r:id="rId51"/>
    <p:sldId id="1762" r:id="rId52"/>
    <p:sldId id="1726" r:id="rId53"/>
    <p:sldId id="1765" r:id="rId54"/>
    <p:sldId id="1746" r:id="rId55"/>
    <p:sldId id="1738" r:id="rId56"/>
    <p:sldId id="414" r:id="rId5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Notes" id="{778EFD64-B33F-564A-AFAB-625F53827C4A}">
          <p14:sldIdLst>
            <p14:sldId id="1754"/>
            <p14:sldId id="1759"/>
            <p14:sldId id="281"/>
          </p14:sldIdLst>
        </p14:section>
        <p14:section name="Diaporama 1 : Bref aperçu pour le personnel scolaire" id="{E0D11163-5F12-0046-9DC5-99D0A5F1B032}">
          <p14:sldIdLst>
            <p14:sldId id="1766"/>
            <p14:sldId id="1767"/>
            <p14:sldId id="1774"/>
            <p14:sldId id="1776"/>
            <p14:sldId id="1778"/>
            <p14:sldId id="1802"/>
            <p14:sldId id="1782"/>
            <p14:sldId id="1803"/>
            <p14:sldId id="1804"/>
            <p14:sldId id="1797"/>
            <p14:sldId id="1800"/>
            <p14:sldId id="1801"/>
          </p14:sldIdLst>
        </p14:section>
        <p14:section name="Presentation 2: Extended" id="{DB7C18AF-288F-EB46-987E-51D33E97E451}">
          <p14:sldIdLst>
            <p14:sldId id="397"/>
            <p14:sldId id="292"/>
            <p14:sldId id="1755"/>
            <p14:sldId id="1707"/>
            <p14:sldId id="1694"/>
            <p14:sldId id="1750"/>
            <p14:sldId id="336"/>
            <p14:sldId id="1751"/>
            <p14:sldId id="1805"/>
            <p14:sldId id="1692"/>
            <p14:sldId id="1806"/>
            <p14:sldId id="1696"/>
            <p14:sldId id="1807"/>
            <p14:sldId id="340"/>
            <p14:sldId id="1747"/>
            <p14:sldId id="1741"/>
            <p14:sldId id="352"/>
            <p14:sldId id="353"/>
            <p14:sldId id="354"/>
            <p14:sldId id="1763"/>
            <p14:sldId id="407"/>
            <p14:sldId id="259"/>
            <p14:sldId id="357"/>
            <p14:sldId id="1764"/>
            <p14:sldId id="1761"/>
            <p14:sldId id="408"/>
            <p14:sldId id="1744"/>
            <p14:sldId id="379"/>
            <p14:sldId id="1762"/>
            <p14:sldId id="1726"/>
            <p14:sldId id="1765"/>
            <p14:sldId id="1746"/>
            <p14:sldId id="1738"/>
            <p14:sldId id="414"/>
          </p14:sldIdLst>
        </p14:section>
      </p14:sectionLst>
    </p:ext>
    <p:ext uri="{EFAFB233-063F-42B5-8137-9DF3F51BA10A}">
      <p15:sldGuideLst xmlns:p15="http://schemas.microsoft.com/office/powerpoint/2012/main">
        <p15:guide id="1" orient="horz" pos="527" userDrawn="1">
          <p15:clr>
            <a:srgbClr val="A4A3A4"/>
          </p15:clr>
        </p15:guide>
        <p15:guide id="2" pos="778" userDrawn="1">
          <p15:clr>
            <a:srgbClr val="A4A3A4"/>
          </p15:clr>
        </p15:guide>
        <p15:guide id="3" orient="horz" pos="1003" userDrawn="1">
          <p15:clr>
            <a:srgbClr val="A4A3A4"/>
          </p15:clr>
        </p15:guide>
        <p15:guide id="4" orient="horz" pos="132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E75730-70E0-BDF4-97AF-3290BDDE604F}" name="Michelle Coutinho" initials="MC" userId="S::mcoutinho@smho-smso.ca::62387657-5415-4281-a202-0fd3f0a3b529" providerId="AD"/>
  <p188:author id="{6F128047-DB67-85DE-E9FC-12A61A8A423D}" name="Ashley An" initials="AA" userId="S::aan@smho-smso.ca::30d343cb-1f7a-4492-822a-ea12a2abe65b" providerId="AD"/>
  <p188:author id="{4138815A-99DE-5A9F-B6E1-683C00F89395}" name="Andreanne Fleck Saito" initials="AS" userId="S::aflecksaito@smho-smso.ca::12fff28c-be65-4107-adb3-77d1d51a8bcf" providerId="AD"/>
  <p188:author id="{BAA6496D-B860-9E30-F82F-68E82E6CBC3C}" name="Marsha Gillis" initials="MG" userId="S::mgillis@smho-smso.ca::7189d0c8-c755-4711-a03c-47324b8391a0" providerId="AD"/>
  <p188:author id="{78C63A77-E355-1540-D6FC-B07BA5E7DF0A}" name="Susan Sweet" initials="SS" userId="S::ssweet@smho-smso.ca::3f3b0d9c-fbb5-47a8-87c2-549a2adf9766" providerId="AD"/>
  <p188:author id="{B5C9D778-8AB6-5970-F4F6-3A79883367D2}" name="Kathy Short" initials="KS" userId="S::kshort@smho-smso.ca::4a140bda-6590-48f7-ba53-fd84eefb2b3b" providerId="AD"/>
  <p188:author id="{02796D80-F281-E599-1D29-03DDF813CDD9}" name="Guest User" initials="GU" userId="S::urn:spo:anon#ff04545b37c39197abc12a09584147d00c549da17324a29409d62efce013b2fd::" providerId="AD"/>
  <p188:author id="{5BA0158C-82BB-5088-9127-75D3EDA019AE}" name="Alina Medeiros" initials="" userId="S::amedeiros@smho-smso.ca::37e14c34-cd7b-44a6-8cf0-89749a4a42e3" providerId="AD"/>
  <p188:author id="{52AD6E92-B13A-5356-461C-C3F5EF4DF6FF}" name="Theresa Wilson" initials="TW" userId="S::twilson@smho-smso.ca::8fd3a797-e265-4dbd-bd5c-1546d06d143e" providerId="AD"/>
  <p188:author id="{19DED895-D37A-45F0-B2BA-B11886B77643}" name="Theresa Kennedy" initials="TK" userId="S::tkennedy@smho-smso.ca::8328d88c-51ff-4c07-9c41-cdbf741ef57b" providerId="AD"/>
  <p188:author id="{FDBA1699-0CDB-79B6-5CA1-AFBF0AC79047}" name="Leshawn Benedict" initials="LB" userId="S::lbenedict@smho-smso.ca::bf3f4bc5-abbf-428d-b7d4-7a0d9d3c84f7" providerId="AD"/>
  <p188:author id="{2F0BDAAC-7411-6F87-4B46-6B1B7591DF94}" name="Deborah Shackell" initials="DS" userId="S::dshackell@smho-smso.ca::f728b972-0379-4f9a-98f5-caf5dad6cd0d" providerId="AD"/>
  <p188:author id="{0E96DCAD-7BF7-8708-00DA-AF865136AE48}" name="Lindsay Bunn" initials="LB" userId="S::lbunn@smho-smso.ca::58fa8654-e4b2-452d-9edd-26d223206de2" providerId="AD"/>
  <p188:author id="{F8D596B9-2040-607D-57EA-1F4E0D3B08F8}" name="Elo Igor" initials="EI" userId="S::eigor@smho-smso.ca::19b87938-8e2f-463a-929f-1af72372f3b5" providerId="AD"/>
  <p188:author id="{4337BCC3-70DC-60EA-DF7F-61C100798D31}" name="Kevin Runions" initials="KR" userId="Kevin Runions" providerId="None"/>
  <p188:author id="{043036C4-5D0E-2893-F285-2EA862399254}" name="Sarah Stright" initials="SS" userId="S::sstright@smho-smso.ca::57069c07-c3a6-4c48-b057-2e87e4c75f38" providerId="AD"/>
  <p188:author id="{A334C0CD-8E39-BB22-9FF4-0EE17DEAFAAF}" name="Camila Gonzalez" initials="CG" userId="S::cgonzalez@smho-smso.ca::13913e73-0276-47ff-8280-bbe25795ac27" providerId="AD"/>
  <p188:author id="{E4D08DCE-CAD0-A3EB-89DB-022AAFEFE5B0}" name="Stephanie Oliver" initials="SO" userId="S::soliver@smho-smso.ca::358a1935-0a4f-4ede-ad62-67eabae4f93c" providerId="AD"/>
  <p188:author id="{5111A8CE-623D-DD44-B44E-FD0290186377}" name="Heather Lewis" initials="HL" userId="S::hlewis@smho-smso.ca::2dd00247-1993-4b66-a433-e0af61ae3d8c" providerId="AD"/>
  <p188:author id="{347CB8CF-AA01-8214-C6AD-341636DBED47}" name="Shelly Upson" initials="SU" userId="Shelly Upson" providerId="None"/>
  <p188:author id="{C8712AED-F946-6B72-B9E1-91124436B500}" name="Joyce Erogun" initials="JE" userId="S::jerogun@smho-smso.ca::ba9b00c3-18da-48f5-9af4-b59a3f7aeabb" providerId="AD"/>
  <p188:author id="{53F365F6-6A0F-4C55-0162-ECF8B70F28CB}" name="Shelly Upson" initials="SU" userId="S::supson@smho-smso.ca::c4995df3-86e0-4f4b-995c-f8ef8fffbf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08D"/>
    <a:srgbClr val="FFFFFF"/>
    <a:srgbClr val="FFF2CC"/>
    <a:srgbClr val="F1D1FB"/>
    <a:srgbClr val="24414C"/>
    <a:srgbClr val="752D8F"/>
    <a:srgbClr val="683090"/>
    <a:srgbClr val="2AA3E0"/>
    <a:srgbClr val="EAB9F9"/>
    <a:srgbClr val="8E2A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D9AF8F-1A5C-1F4F-BF24-7E24C66F16AC}" v="174" dt="2026-01-22T21:01:14.8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8" autoAdjust="0"/>
    <p:restoredTop sz="84218" autoAdjust="0"/>
  </p:normalViewPr>
  <p:slideViewPr>
    <p:cSldViewPr snapToGrid="0">
      <p:cViewPr>
        <p:scale>
          <a:sx n="90" d="100"/>
          <a:sy n="90" d="100"/>
        </p:scale>
        <p:origin x="2800" y="488"/>
      </p:cViewPr>
      <p:guideLst>
        <p:guide orient="horz" pos="527"/>
        <p:guide pos="778"/>
        <p:guide orient="horz" pos="1003"/>
        <p:guide orient="horz" pos="1321"/>
      </p:guideLst>
    </p:cSldViewPr>
  </p:slideViewPr>
  <p:outlineViewPr>
    <p:cViewPr>
      <p:scale>
        <a:sx n="33" d="100"/>
        <a:sy n="33" d="100"/>
      </p:scale>
      <p:origin x="0" y="-3720"/>
    </p:cViewPr>
  </p:outlineViewPr>
  <p:notesTextViewPr>
    <p:cViewPr>
      <p:scale>
        <a:sx n="150" d="100"/>
        <a:sy n="150" d="100"/>
      </p:scale>
      <p:origin x="0" y="0"/>
    </p:cViewPr>
  </p:notesTextViewPr>
  <p:notesViewPr>
    <p:cSldViewPr snapToGrid="0">
      <p:cViewPr varScale="1">
        <p:scale>
          <a:sx n="60" d="100"/>
          <a:sy n="60" d="100"/>
        </p:scale>
        <p:origin x="200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8/10/relationships/authors" Target="authors.xml"/><Relationship Id="rId8" Type="http://schemas.openxmlformats.org/officeDocument/2006/relationships/slideMaster" Target="slideMasters/slideMaster4.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A9992706-C285-7540-80B0-6F8E3A072E46}" type="datetimeFigureOut">
              <a:rPr lang="en-US" smtClean="0"/>
              <a:t>1/23/2026</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FCDF9F0-2051-3E41-8377-E55F8DC4E01F}" type="slidenum">
              <a:rPr lang="en-US" smtClean="0"/>
              <a:t>‹#›</a:t>
            </a:fld>
            <a:endParaRPr lang="en-US" dirty="0"/>
          </a:p>
        </p:txBody>
      </p:sp>
    </p:spTree>
    <p:extLst>
      <p:ext uri="{BB962C8B-B14F-4D97-AF65-F5344CB8AC3E}">
        <p14:creationId xmlns:p14="http://schemas.microsoft.com/office/powerpoint/2010/main" val="294541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F5D7E-830F-4514-7C5B-F69E2FA13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241DA-6FE9-A29D-E8F5-89908E0B4545}"/>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A31EDF2F-C43F-45FF-F3A7-AC8902C867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686A96-27AF-5FF8-9B03-A8632F46524D}"/>
              </a:ext>
            </a:extLst>
          </p:cNvPr>
          <p:cNvSpPr>
            <a:spLocks noGrp="1"/>
          </p:cNvSpPr>
          <p:nvPr>
            <p:ph type="sldNum" sz="quarter" idx="5"/>
          </p:nvPr>
        </p:nvSpPr>
        <p:spPr/>
        <p:txBody>
          <a:bodyPr/>
          <a:lstStyle/>
          <a:p>
            <a:fld id="{EFCDF9F0-2051-3E41-8377-E55F8DC4E01F}" type="slidenum">
              <a:rPr lang="en-US" smtClean="0"/>
              <a:t>1</a:t>
            </a:fld>
            <a:endParaRPr lang="en-US" dirty="0"/>
          </a:p>
        </p:txBody>
      </p:sp>
    </p:spTree>
    <p:extLst>
      <p:ext uri="{BB962C8B-B14F-4D97-AF65-F5344CB8AC3E}">
        <p14:creationId xmlns:p14="http://schemas.microsoft.com/office/powerpoint/2010/main" val="567877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2B3AF-EABF-98CE-5466-32AA8E4BF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89446-A90E-B675-E04D-102926D6FED1}"/>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7ED5F077-425D-92BF-992C-F1579A7C0EF3}"/>
              </a:ext>
            </a:extLst>
          </p:cNvPr>
          <p:cNvSpPr>
            <a:spLocks noGrp="1"/>
          </p:cNvSpPr>
          <p:nvPr>
            <p:ph type="body" idx="1"/>
          </p:nvPr>
        </p:nvSpPr>
        <p:spPr/>
        <p:txBody>
          <a:bodyPr/>
          <a:lstStyle/>
          <a:p>
            <a:pPr>
              <a:defRPr/>
            </a:pPr>
            <a:r>
              <a:rPr lang="fr-FR" sz="1200" kern="1200" noProof="0" dirty="0">
                <a:solidFill>
                  <a:schemeClr val="tx1"/>
                </a:solidFill>
                <a:effectLst/>
                <a:latin typeface="+mn-lt"/>
                <a:ea typeface="+mn-ea"/>
                <a:cs typeface="+mn-cs"/>
              </a:rPr>
              <a:t>L’anneau final externe met en évidence les différents niveaux d’engagement des élèves.</a:t>
            </a:r>
          </a:p>
          <a:p>
            <a:pPr>
              <a:defRPr/>
            </a:pPr>
            <a:endParaRPr lang="fr-FR" noProof="0" dirty="0"/>
          </a:p>
          <a:p>
            <a:r>
              <a:rPr lang="fr-FR" sz="1200" kern="1200" noProof="0" dirty="0">
                <a:solidFill>
                  <a:schemeClr val="tx1"/>
                </a:solidFill>
                <a:effectLst/>
                <a:latin typeface="+mn-lt"/>
                <a:ea typeface="+mn-ea"/>
                <a:cs typeface="+mn-cs"/>
              </a:rPr>
              <a:t>La représentation la plus courante des initiatives visant à encourager l’engagement des élèves est celle en diagrammes hiérarchiques sous forme d’échelles ou de triangles. Ce type de diagramme a pour effet de prioriser certaines formes d’engagement par rapport à d’autres.</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Au cours de nombreuses conversations, SMS-ON s’est rendu compte que les gens ne veulent pas de hiérarchie. Pour cela, il était important de proposer </a:t>
            </a:r>
            <a:r>
              <a:rPr lang="fr-FR" sz="1200" b="1" kern="1200" noProof="0" dirty="0">
                <a:solidFill>
                  <a:schemeClr val="tx1"/>
                </a:solidFill>
                <a:effectLst/>
                <a:latin typeface="+mn-lt"/>
                <a:ea typeface="+mn-ea"/>
                <a:cs typeface="+mn-cs"/>
              </a:rPr>
              <a:t>plusieurs</a:t>
            </a:r>
            <a:r>
              <a:rPr lang="fr-FR" sz="1200" kern="1200" noProof="0" dirty="0">
                <a:solidFill>
                  <a:schemeClr val="tx1"/>
                </a:solidFill>
                <a:effectLst/>
                <a:latin typeface="+mn-lt"/>
                <a:ea typeface="+mn-ea"/>
                <a:cs typeface="+mn-cs"/>
              </a:rPr>
              <a:t> points d’entrée aux élèves pour qu’ils puissent s’engager dans des initiatives qui correspondent à leurs intérêts et à leurs capacités.</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Pour démontrer que chaque niveau est important et qu’aucun n’est plus important qu’un autre, ils ont donc utilisé des quadrants.</a:t>
            </a:r>
          </a:p>
          <a:p>
            <a:r>
              <a:rPr lang="fr-FR" sz="1200" kern="1200" noProof="0" dirty="0">
                <a:solidFill>
                  <a:schemeClr val="tx1"/>
                </a:solidFill>
                <a:effectLst/>
                <a:latin typeface="+mn-lt"/>
                <a:ea typeface="+mn-ea"/>
                <a:cs typeface="+mn-cs"/>
              </a:rPr>
              <a:t>Les options proposées peuvent également comporter </a:t>
            </a:r>
            <a:r>
              <a:rPr lang="fr-FR" sz="1200" i="1" kern="1200" noProof="0" dirty="0">
                <a:solidFill>
                  <a:schemeClr val="tx1"/>
                </a:solidFill>
                <a:effectLst/>
                <a:latin typeface="+mn-lt"/>
                <a:ea typeface="+mn-ea"/>
                <a:cs typeface="+mn-cs"/>
              </a:rPr>
              <a:t>plusieurs niveaux</a:t>
            </a:r>
            <a:r>
              <a:rPr lang="fr-FR" sz="1200" kern="1200" noProof="0" dirty="0">
                <a:solidFill>
                  <a:schemeClr val="tx1"/>
                </a:solidFill>
                <a:effectLst/>
                <a:latin typeface="+mn-lt"/>
                <a:ea typeface="+mn-ea"/>
                <a:cs typeface="+mn-cs"/>
              </a:rPr>
              <a:t> d’engagement, permettant ainsi aux élèves d’acquérir diverses compétences, de s’engager à différents niveaux et d’influencer les résultats selon leurs souhaits.</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Les quadrants permettent également une plus grande liberté de mouvement : vers le haut, vers le bas, vers la gauche, vers la droite et d’un bout à l’autre. Ces niveaux sont flexibles. Nous ne sommes pas tenus de nous limiter à un niveau s’il ne répond pas aux besoins des élèves.</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Les niveaux d’engagement des élèves sont les suivants:</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Les élèves comme leaders –</a:t>
            </a:r>
            <a:r>
              <a:rPr lang="fr-FR" sz="1200" kern="1200" noProof="0" dirty="0">
                <a:solidFill>
                  <a:schemeClr val="tx1"/>
                </a:solidFill>
                <a:effectLst/>
                <a:latin typeface="+mn-lt"/>
                <a:ea typeface="+mn-ea"/>
                <a:cs typeface="+mn-cs"/>
              </a:rPr>
              <a:t>les élèves sont responsables de toutes les phases d’un projet ou d’un programme </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Les élèves comme partenaires –</a:t>
            </a:r>
            <a:r>
              <a:rPr lang="fr-FR" sz="1200" kern="1200" noProof="0" dirty="0">
                <a:solidFill>
                  <a:schemeClr val="tx1"/>
                </a:solidFill>
                <a:effectLst/>
                <a:latin typeface="+mn-lt"/>
                <a:ea typeface="+mn-ea"/>
                <a:cs typeface="+mn-cs"/>
              </a:rPr>
              <a:t> les élèves s’engagent dans un partenariat actif et un dialogue ouvert à toutes les étapes</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Les élèves comme collaborateurs</a:t>
            </a:r>
            <a:r>
              <a:rPr lang="fr-FR" sz="1200" kern="1200" noProof="0" dirty="0">
                <a:solidFill>
                  <a:schemeClr val="tx1"/>
                </a:solidFill>
                <a:effectLst/>
                <a:latin typeface="+mn-lt"/>
                <a:ea typeface="+mn-ea"/>
                <a:cs typeface="+mn-cs"/>
              </a:rPr>
              <a:t> – les élèves sont invités à faire part de leurs idées et de leurs points de vue lors de l’élaboration des étapes clés du projet</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Les élèves comme consultants – </a:t>
            </a:r>
            <a:r>
              <a:rPr lang="fr-FR" sz="1200" kern="1200" noProof="0" dirty="0">
                <a:solidFill>
                  <a:schemeClr val="tx1"/>
                </a:solidFill>
                <a:effectLst/>
                <a:latin typeface="+mn-lt"/>
                <a:ea typeface="+mn-ea"/>
                <a:cs typeface="+mn-cs"/>
              </a:rPr>
              <a:t>Les élèves sont sollicités pour faire part de leurs idées et de leurs points de vue de manière spécifique ou limitée.</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Pour en apprendre plus sur les niveaux d’engagement et sur des exemples de conseils scolaires, consultez la Boite à outils sur l’engagement des élèves : https://smho-smso.ca/online-resources/boite-a-outils-sur-lengagement-des-eleves/</a:t>
            </a:r>
          </a:p>
          <a:p>
            <a:endParaRPr lang="fr-FR" noProof="0" dirty="0"/>
          </a:p>
          <a:p>
            <a:endParaRPr lang="fr-FR" noProof="0" dirty="0"/>
          </a:p>
          <a:p>
            <a:endParaRPr lang="fr-FR" noProof="0" dirty="0"/>
          </a:p>
        </p:txBody>
      </p:sp>
      <p:sp>
        <p:nvSpPr>
          <p:cNvPr id="4" name="Slide Number Placeholder 3">
            <a:extLst>
              <a:ext uri="{FF2B5EF4-FFF2-40B4-BE49-F238E27FC236}">
                <a16:creationId xmlns:a16="http://schemas.microsoft.com/office/drawing/2014/main" id="{26EB6C1F-677F-622C-EBDD-AD45CD69020E}"/>
              </a:ext>
            </a:extLst>
          </p:cNvPr>
          <p:cNvSpPr>
            <a:spLocks noGrp="1"/>
          </p:cNvSpPr>
          <p:nvPr>
            <p:ph type="sldNum" sz="quarter" idx="5"/>
          </p:nvPr>
        </p:nvSpPr>
        <p:spPr/>
        <p:txBody>
          <a:bodyPr/>
          <a:lstStyle/>
          <a:p>
            <a:fld id="{3BB15147-4FBB-4574-A864-1BDB27325EFC}" type="slidenum">
              <a:rPr lang="en-CA" smtClean="0"/>
              <a:t>10</a:t>
            </a:fld>
            <a:endParaRPr lang="en-CA" dirty="0"/>
          </a:p>
        </p:txBody>
      </p:sp>
    </p:spTree>
    <p:extLst>
      <p:ext uri="{BB962C8B-B14F-4D97-AF65-F5344CB8AC3E}">
        <p14:creationId xmlns:p14="http://schemas.microsoft.com/office/powerpoint/2010/main" val="2008416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BB8BD-A591-3437-9925-6BC84CAFD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96245-C11D-3664-6552-25830167E94E}"/>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46E77216-0C93-1BFB-81F0-3ECDB1D05FD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solidFill>
                  <a:schemeClr val="tx1"/>
                </a:solidFill>
                <a:effectLst/>
                <a:latin typeface="+mn-lt"/>
                <a:ea typeface="+mn-ea"/>
                <a:cs typeface="+mn-cs"/>
              </a:rPr>
              <a:t>Remarques :</a:t>
            </a:r>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 aux participants de prendre quelques minutes pour réfléchir seuls avant de discuter à deux ou en petits groupes.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Créez un espace pour les réussites et les conflits.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Si les participants hésitent à s’exprimer, proposez-leur d’utiliser des notes autocollantes anonymes ou des outils numériques, comme Padlet ou Mentimeter.</a:t>
            </a: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p>
          <a:p>
            <a:endParaRPr lang="en-US" dirty="0"/>
          </a:p>
        </p:txBody>
      </p:sp>
      <p:sp>
        <p:nvSpPr>
          <p:cNvPr id="4" name="Slide Number Placeholder 3">
            <a:extLst>
              <a:ext uri="{FF2B5EF4-FFF2-40B4-BE49-F238E27FC236}">
                <a16:creationId xmlns:a16="http://schemas.microsoft.com/office/drawing/2014/main" id="{3F7B3E9B-BE35-8A7B-07F2-F7D9735A9D16}"/>
              </a:ext>
            </a:extLst>
          </p:cNvPr>
          <p:cNvSpPr>
            <a:spLocks noGrp="1"/>
          </p:cNvSpPr>
          <p:nvPr>
            <p:ph type="sldNum" sz="quarter" idx="5"/>
          </p:nvPr>
        </p:nvSpPr>
        <p:spPr/>
        <p:txBody>
          <a:bodyPr/>
          <a:lstStyle/>
          <a:p>
            <a:fld id="{EFCDF9F0-2051-3E41-8377-E55F8DC4E01F}" type="slidenum">
              <a:rPr lang="en-US" smtClean="0"/>
              <a:t>11</a:t>
            </a:fld>
            <a:endParaRPr lang="en-US" dirty="0"/>
          </a:p>
        </p:txBody>
      </p:sp>
    </p:spTree>
    <p:extLst>
      <p:ext uri="{BB962C8B-B14F-4D97-AF65-F5344CB8AC3E}">
        <p14:creationId xmlns:p14="http://schemas.microsoft.com/office/powerpoint/2010/main" val="3389512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Si vous êtes novice ou si vous avez plusieurs priorités, l’engagement des élèves peut vous sembler intimidant. Si vous vous sentez dépassé ou ne savez pas par où commencer, sachez que vous n’êtes pas le seul. Fort heureusement, divers services de soutien sont à votre disposition.</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Boîte à outils sur l’engagement des élèves contient un certain nombre de ressources et d’exemples qui visent à soutenir ce travail.</a:t>
            </a:r>
          </a:p>
          <a:p>
            <a:r>
              <a:rPr lang="fr-CA" sz="1200" kern="1200" dirty="0">
                <a:solidFill>
                  <a:schemeClr val="tx1"/>
                </a:solidFill>
                <a:effectLst/>
                <a:latin typeface="+mn-lt"/>
                <a:ea typeface="+mn-ea"/>
                <a:cs typeface="+mn-cs"/>
              </a:rPr>
              <a:t>Vous trouverez ci-dessous une liste des ressources actuellement disponibles :</a:t>
            </a:r>
          </a:p>
          <a:p>
            <a:endParaRPr lang="en-CA" sz="1200" b="1" i="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Points importants à prendre en compte en ce qui concerne des initiatives liées à la promotion de la santé mentale et à la littératie destinées aux élèves</a:t>
            </a:r>
            <a:r>
              <a:rPr lang="fr-CA" sz="1200" kern="1200" dirty="0">
                <a:solidFill>
                  <a:schemeClr val="tx1"/>
                </a:solidFill>
                <a:effectLst/>
                <a:latin typeface="+mn-lt"/>
                <a:ea typeface="+mn-ea"/>
                <a:cs typeface="+mn-cs"/>
              </a:rPr>
              <a:t> – Des éléments spécifiques à prendre en compte pour créer un environnement favorable et efficace pour les élèves participant à des activités de promotion et de la littératie en matière de santé mentale.</a:t>
            </a:r>
          </a:p>
          <a:p>
            <a:r>
              <a:rPr lang="fr-CA" sz="1200" b="1" kern="1200" dirty="0">
                <a:solidFill>
                  <a:schemeClr val="tx1"/>
                </a:solidFill>
                <a:effectLst/>
                <a:latin typeface="+mn-lt"/>
                <a:ea typeface="+mn-ea"/>
                <a:cs typeface="+mn-cs"/>
              </a:rPr>
              <a:t>Actions d’un adulte bienveillant dans les initiatives d’engagement des élèves en matière de santé mentale</a:t>
            </a:r>
            <a:r>
              <a:rPr lang="fr-CA" sz="1200" kern="1200" dirty="0">
                <a:solidFill>
                  <a:schemeClr val="tx1"/>
                </a:solidFill>
                <a:effectLst/>
                <a:latin typeface="+mn-lt"/>
                <a:ea typeface="+mn-ea"/>
                <a:cs typeface="+mn-cs"/>
              </a:rPr>
              <a:t> – Des actions et des exercices de réflexion à mener pour devenir un adulte bienveillant à l’égard des élèves que vous accompagnez.</a:t>
            </a:r>
          </a:p>
          <a:p>
            <a:r>
              <a:rPr lang="fr-CA" sz="1200" b="1" kern="1200" dirty="0">
                <a:solidFill>
                  <a:schemeClr val="tx1"/>
                </a:solidFill>
                <a:effectLst/>
                <a:latin typeface="+mn-lt"/>
                <a:ea typeface="+mn-ea"/>
                <a:cs typeface="+mn-cs"/>
              </a:rPr>
              <a:t>Recrutement pour des initiatives visant à encourager l’engagement des élèves en matière de santé mentale</a:t>
            </a:r>
            <a:r>
              <a:rPr lang="fr-CA" sz="1200" kern="1200" dirty="0">
                <a:solidFill>
                  <a:schemeClr val="tx1"/>
                </a:solidFill>
                <a:effectLst/>
                <a:latin typeface="+mn-lt"/>
                <a:ea typeface="+mn-ea"/>
                <a:cs typeface="+mn-cs"/>
              </a:rPr>
              <a:t> – Les facteurs à prendre en compte pour recruter efficacement des élèves et les amener à devenir des membres et des acteurs importants des initiatives de santé mentale en milieu scolaire.</a:t>
            </a:r>
          </a:p>
          <a:p>
            <a:endParaRPr lang="en-CA" sz="1200" b="0" i="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Exemples concrets</a:t>
            </a:r>
            <a:r>
              <a:rPr lang="fr-CA" sz="1200" kern="1200" dirty="0">
                <a:solidFill>
                  <a:schemeClr val="tx1"/>
                </a:solidFill>
                <a:effectLst/>
                <a:latin typeface="+mn-lt"/>
                <a:ea typeface="+mn-ea"/>
                <a:cs typeface="+mn-cs"/>
              </a:rPr>
              <a:t> – Exemples d’initiatives d’engagement des élèves dans les écoles et les conseils scolaires.</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br>
              <a:rPr lang="en-CA" dirty="0"/>
            </a:br>
            <a:r>
              <a:rPr lang="en-US" b="1" dirty="0">
                <a:solidFill>
                  <a:srgbClr val="0070C0"/>
                </a:solidFill>
              </a:rPr>
              <a:t>ℹ️ </a:t>
            </a:r>
            <a:r>
              <a:rPr lang="en-US" b="1" dirty="0">
                <a:cs typeface="Calibri"/>
              </a:rPr>
              <a:t>Source : </a:t>
            </a:r>
            <a:r>
              <a:rPr lang="en-US" sz="1200" kern="1200" dirty="0">
                <a:solidFill>
                  <a:schemeClr val="tx1"/>
                </a:solidFill>
                <a:effectLst/>
                <a:latin typeface="+mn-lt"/>
                <a:ea typeface="+mn-ea"/>
                <a:cs typeface="+mn-cs"/>
              </a:rPr>
              <a:t>https://smho-smso.ca/online-resources/boite-a-outils-sur-lengagement-des-eleves/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12</a:t>
            </a:fld>
            <a:endParaRPr lang="en-US" dirty="0"/>
          </a:p>
        </p:txBody>
      </p:sp>
    </p:spTree>
    <p:extLst>
      <p:ext uri="{BB962C8B-B14F-4D97-AF65-F5344CB8AC3E}">
        <p14:creationId xmlns:p14="http://schemas.microsoft.com/office/powerpoint/2010/main" val="2076157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B044-0BB4-819C-442C-3421E9A5C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F97C3-268E-FAB8-743B-8F9762F9B6B3}"/>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5123937F-0A3D-D284-9E86-DC6A12011CC6}"/>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Daunte Hillen, un membre de ThriveSMH, a déclaré : « Tous nos élèves sont des leaders étudiants.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Cela nous rappelle que, tandis que nous œuvrons pour encourager l’engagement des élèves, nous reconnaissons leurs points forts, nous remettons en question nos préjugés sur le leadership des élèves et nous restons ouverts à l’apprentissage auprès des plus jeunes.</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ℹ️ Source :</a:t>
            </a:r>
            <a:r>
              <a:rPr lang="fr-CA" sz="1200" kern="1200" dirty="0">
                <a:solidFill>
                  <a:schemeClr val="tx1"/>
                </a:solidFill>
                <a:effectLst/>
                <a:latin typeface="+mn-lt"/>
                <a:ea typeface="+mn-ea"/>
                <a:cs typeface="+mn-cs"/>
              </a:rPr>
              <a:t> https://smho-smso.ca/conversations-franches-le-point-de-vue-des-eleves-sur-la-sante-mentale/</a:t>
            </a:r>
          </a:p>
        </p:txBody>
      </p:sp>
      <p:sp>
        <p:nvSpPr>
          <p:cNvPr id="4" name="Slide Number Placeholder 3">
            <a:extLst>
              <a:ext uri="{FF2B5EF4-FFF2-40B4-BE49-F238E27FC236}">
                <a16:creationId xmlns:a16="http://schemas.microsoft.com/office/drawing/2014/main" id="{8499D188-00D9-7F1C-802F-D03CA88A1358}"/>
              </a:ext>
            </a:extLst>
          </p:cNvPr>
          <p:cNvSpPr>
            <a:spLocks noGrp="1"/>
          </p:cNvSpPr>
          <p:nvPr>
            <p:ph type="sldNum" sz="quarter" idx="5"/>
          </p:nvPr>
        </p:nvSpPr>
        <p:spPr/>
        <p:txBody>
          <a:bodyPr/>
          <a:lstStyle/>
          <a:p>
            <a:fld id="{EFCDF9F0-2051-3E41-8377-E55F8DC4E01F}" type="slidenum">
              <a:rPr lang="en-US" smtClean="0"/>
              <a:t>13</a:t>
            </a:fld>
            <a:endParaRPr lang="en-US" dirty="0"/>
          </a:p>
        </p:txBody>
      </p:sp>
    </p:spTree>
    <p:extLst>
      <p:ext uri="{BB962C8B-B14F-4D97-AF65-F5344CB8AC3E}">
        <p14:creationId xmlns:p14="http://schemas.microsoft.com/office/powerpoint/2010/main" val="4105510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CA84C-BE2B-28BA-3087-89D046703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71379-E30B-4C4C-D116-81E90C15ECE7}"/>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633AA442-3F29-D782-0D87-9C26189A14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A1B0B1-A121-6860-CC9A-99AA30A2C4E0}"/>
              </a:ext>
            </a:extLst>
          </p:cNvPr>
          <p:cNvSpPr>
            <a:spLocks noGrp="1"/>
          </p:cNvSpPr>
          <p:nvPr>
            <p:ph type="sldNum" sz="quarter" idx="5"/>
          </p:nvPr>
        </p:nvSpPr>
        <p:spPr/>
        <p:txBody>
          <a:bodyPr/>
          <a:lstStyle/>
          <a:p>
            <a:fld id="{EFCDF9F0-2051-3E41-8377-E55F8DC4E01F}" type="slidenum">
              <a:rPr lang="en-US" smtClean="0"/>
              <a:t>14</a:t>
            </a:fld>
            <a:endParaRPr lang="en-US" dirty="0"/>
          </a:p>
        </p:txBody>
      </p:sp>
    </p:spTree>
    <p:extLst>
      <p:ext uri="{BB962C8B-B14F-4D97-AF65-F5344CB8AC3E}">
        <p14:creationId xmlns:p14="http://schemas.microsoft.com/office/powerpoint/2010/main" val="716343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02D53-3976-C937-41E6-B4FCB6D14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53495-59EF-C7D3-B5AB-40359FD68FC8}"/>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073DA9C4-254C-9B5C-22C6-5D36CAE0DF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B13BF2-DB3F-61A1-171C-89FFF840998A}"/>
              </a:ext>
            </a:extLst>
          </p:cNvPr>
          <p:cNvSpPr>
            <a:spLocks noGrp="1"/>
          </p:cNvSpPr>
          <p:nvPr>
            <p:ph type="sldNum" sz="quarter" idx="5"/>
          </p:nvPr>
        </p:nvSpPr>
        <p:spPr/>
        <p:txBody>
          <a:bodyPr/>
          <a:lstStyle/>
          <a:p>
            <a:fld id="{EFCDF9F0-2051-3E41-8377-E55F8DC4E01F}" type="slidenum">
              <a:rPr lang="en-US" smtClean="0"/>
              <a:t>15</a:t>
            </a:fld>
            <a:endParaRPr lang="en-US" dirty="0"/>
          </a:p>
        </p:txBody>
      </p:sp>
    </p:spTree>
    <p:extLst>
      <p:ext uri="{BB962C8B-B14F-4D97-AF65-F5344CB8AC3E}">
        <p14:creationId xmlns:p14="http://schemas.microsoft.com/office/powerpoint/2010/main" val="3705857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Remarque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informations de cette présentation sont extraites de la Boîte à outils sur l’engagement des élèves. (https://smho-smso.ca/online-resources/boite-a-outils-sur-lengagement-des-eleves/)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Envisagez d’utiliser une activité brise-glace ou stimulante pour encourager la réflexion sur l’engagement des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Vous pourriez utiliser une vidéo réalisée par des élèves pour lancer la conversation, ou vous inspirer de vidéos, d’œuvres d’art, de citations, de données ou d’autres éléments provenant de votre communauté (lien vers les vidéos : https://smho-smso.ca/conversations-franches-le-point-de-vue-des-eleves-sur-la-sante-mentale/).</a:t>
            </a:r>
          </a:p>
          <a:p>
            <a:endParaRPr lang="en-US" b="0" dirty="0"/>
          </a:p>
          <a:p>
            <a:r>
              <a:rPr lang="fr-CA" sz="1200" kern="1200" dirty="0">
                <a:solidFill>
                  <a:schemeClr val="tx1"/>
                </a:solidFill>
                <a:effectLst/>
                <a:latin typeface="+mn-lt"/>
                <a:ea typeface="+mn-ea"/>
                <a:cs typeface="+mn-cs"/>
              </a:rPr>
              <a:t>La Boîte à outils sur l’engagement des élèves propose des stratégies pratiques pour appuyer les différents styles de leadership étudiant et pour promouvoir les initiatives en matière de santé mentale au sein des écoles et du système.</a:t>
            </a:r>
          </a:p>
          <a:p>
            <a:r>
              <a:rPr lang="fr-CA" sz="1200" kern="1200" dirty="0">
                <a:solidFill>
                  <a:schemeClr val="tx1"/>
                </a:solidFill>
                <a:effectLst/>
                <a:latin typeface="+mn-lt"/>
                <a:ea typeface="+mn-ea"/>
                <a:cs typeface="+mn-cs"/>
              </a:rPr>
              <a:t>Cette boîte à outils traite de l’intérêt des élèves à participer à des rôles de leadership en santé mentale et fournit des conseils pour créer des environnements qui renforcent l’engagement des élèves dans la promotion de la santé mentale et du bien-être.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De nombreuses personnes ont participé à l’élaboration de cette boîte à outils, notamment le personnel de soutien aux élèves, le personnel enseignant, les directions et directions adjointes d’écoles, le personnel des conseils scolaires et les élèves, etc.</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boîte à outils a été conçue à l’aide de plusieurs ressources concises.</a:t>
            </a:r>
          </a:p>
          <a:p>
            <a:r>
              <a:rPr lang="fr-CA" sz="1200" kern="1200" dirty="0">
                <a:solidFill>
                  <a:schemeClr val="tx1"/>
                </a:solidFill>
                <a:effectLst/>
                <a:latin typeface="+mn-lt"/>
                <a:ea typeface="+mn-ea"/>
                <a:cs typeface="+mn-cs"/>
              </a:rPr>
              <a:t>Nous l’avons conçue pour en faire une ressource pérenne que nous enrichirons à mesure que nous continuerons à apprendre et à évoluer ensemble.</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Voici les différentes composantes de cette boîte à outils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Notre modèle d’engagement des élèves</a:t>
            </a:r>
            <a:r>
              <a:rPr lang="fr-CA" sz="1200" kern="1200" dirty="0">
                <a:solidFill>
                  <a:schemeClr val="tx1"/>
                </a:solidFill>
                <a:effectLst/>
                <a:latin typeface="+mn-lt"/>
                <a:ea typeface="+mn-ea"/>
                <a:cs typeface="+mn-cs"/>
              </a:rPr>
              <a:t> – Des informations clés sur l’engagement des élèves et ses avantages.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Les fondements d’un engagement véritable des élèves</a:t>
            </a:r>
            <a:r>
              <a:rPr lang="fr-CA" sz="1200" kern="1200" dirty="0">
                <a:solidFill>
                  <a:schemeClr val="tx1"/>
                </a:solidFill>
                <a:effectLst/>
                <a:latin typeface="+mn-lt"/>
                <a:ea typeface="+mn-ea"/>
                <a:cs typeface="+mn-cs"/>
              </a:rPr>
              <a:t> – Les concepts clés qui servent de pierres angulaires pour favoriser un véritable engagement des élèves.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Niveau d’engagement des élèves dans des initiatives de santé mentale en milieu scolaire</a:t>
            </a:r>
            <a:r>
              <a:rPr lang="fr-CA" sz="1200" kern="1200" dirty="0">
                <a:solidFill>
                  <a:schemeClr val="tx1"/>
                </a:solidFill>
                <a:effectLst/>
                <a:latin typeface="+mn-lt"/>
                <a:ea typeface="+mn-ea"/>
                <a:cs typeface="+mn-cs"/>
              </a:rPr>
              <a:t> – Des approches générales sur la manière dont les élèves peuvent s’engager dans des initiatives de santé mentale à l’école.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Points importants à prendre en compte en ce qui concerne des initiatives liées à la promotion de la santé mentale et à la littératie destinées aux élèves</a:t>
            </a:r>
            <a:r>
              <a:rPr lang="fr-CA" sz="1200" kern="1200" dirty="0">
                <a:solidFill>
                  <a:schemeClr val="tx1"/>
                </a:solidFill>
                <a:effectLst/>
                <a:latin typeface="+mn-lt"/>
                <a:ea typeface="+mn-ea"/>
                <a:cs typeface="+mn-cs"/>
              </a:rPr>
              <a:t> – Des éléments spécifiques à prendre en compte pour créer un environnement favorable et efficace pour les élèves participant à des activités de promotion et de la littératie en matière de santé mentale.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Actions d’un adulte bienveillant dans les initiatives d’engagement des élèves en matière de santé mentale</a:t>
            </a:r>
            <a:r>
              <a:rPr lang="fr-CA" sz="1200" kern="1200" dirty="0">
                <a:solidFill>
                  <a:schemeClr val="tx1"/>
                </a:solidFill>
                <a:effectLst/>
                <a:latin typeface="+mn-lt"/>
                <a:ea typeface="+mn-ea"/>
                <a:cs typeface="+mn-cs"/>
              </a:rPr>
              <a:t> – Des actions et des exercices de réflexion à mener pour devenir un adulte bienveillant à l’égard des élèves que vous aidez.</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Recrutement pour des initiatives visant à encourager l’engagement des élèves en matière de santé mentale</a:t>
            </a:r>
            <a:r>
              <a:rPr lang="fr-CA" sz="1200" kern="1200" dirty="0">
                <a:solidFill>
                  <a:schemeClr val="tx1"/>
                </a:solidFill>
                <a:effectLst/>
                <a:latin typeface="+mn-lt"/>
                <a:ea typeface="+mn-ea"/>
                <a:cs typeface="+mn-cs"/>
              </a:rPr>
              <a:t> – Les facteurs à prendre en compte pour recruter efficacement des élèves et les amener à devenir des membres et des acteurs importants des initiatives de santé mentale en milieu scolaire.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Exemples concrets</a:t>
            </a:r>
            <a:r>
              <a:rPr lang="fr-CA" sz="1200" kern="1200" dirty="0">
                <a:solidFill>
                  <a:schemeClr val="tx1"/>
                </a:solidFill>
                <a:effectLst/>
                <a:latin typeface="+mn-lt"/>
                <a:ea typeface="+mn-ea"/>
                <a:cs typeface="+mn-cs"/>
              </a:rPr>
              <a:t> – Exemples d’initiatives d’engagement des élèves dans les écoles et les conseils scolaires.</a:t>
            </a:r>
          </a:p>
          <a:p>
            <a:endParaRPr lang="en-US" b="0" dirty="0"/>
          </a:p>
          <a:p>
            <a:endParaRPr lang="en-CA" dirty="0"/>
          </a:p>
        </p:txBody>
      </p:sp>
      <p:sp>
        <p:nvSpPr>
          <p:cNvPr id="4" name="Slide Number Placeholder 3"/>
          <p:cNvSpPr>
            <a:spLocks noGrp="1"/>
          </p:cNvSpPr>
          <p:nvPr>
            <p:ph type="sldNum" sz="quarter" idx="5"/>
          </p:nvPr>
        </p:nvSpPr>
        <p:spPr/>
        <p:txBody>
          <a:bodyPr/>
          <a:lstStyle/>
          <a:p>
            <a:fld id="{36990E24-E858-4C23-A177-124477F8D104}" type="slidenum">
              <a:rPr lang="en-CA" smtClean="0"/>
              <a:t>16</a:t>
            </a:fld>
            <a:endParaRPr lang="en-CA" dirty="0"/>
          </a:p>
        </p:txBody>
      </p:sp>
    </p:spTree>
    <p:extLst>
      <p:ext uri="{BB962C8B-B14F-4D97-AF65-F5344CB8AC3E}">
        <p14:creationId xmlns:p14="http://schemas.microsoft.com/office/powerpoint/2010/main" val="273499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Santé mentale en milieu scolaire Ontario a élaboré une </a:t>
            </a:r>
            <a:r>
              <a:rPr lang="fr-CA" sz="1200" b="1" kern="1200" dirty="0">
                <a:solidFill>
                  <a:schemeClr val="tx1"/>
                </a:solidFill>
                <a:effectLst/>
                <a:latin typeface="+mn-lt"/>
                <a:ea typeface="+mn-ea"/>
                <a:cs typeface="+mn-cs"/>
              </a:rPr>
              <a:t>Boîte à outils sur l’engagement des élèves</a:t>
            </a:r>
            <a:r>
              <a:rPr lang="fr-CA" sz="1200" kern="1200" dirty="0">
                <a:solidFill>
                  <a:schemeClr val="tx1"/>
                </a:solidFill>
                <a:effectLst/>
                <a:latin typeface="+mn-lt"/>
                <a:ea typeface="+mn-ea"/>
                <a:cs typeface="+mn-cs"/>
              </a:rPr>
              <a:t> afin de vous aider dans ce travail.</a:t>
            </a:r>
          </a:p>
          <a:p>
            <a:r>
              <a:rPr lang="fr-CA" sz="1200" kern="1200" dirty="0">
                <a:solidFill>
                  <a:schemeClr val="tx1"/>
                </a:solidFill>
                <a:effectLst/>
                <a:latin typeface="+mn-lt"/>
                <a:ea typeface="+mn-ea"/>
                <a:cs typeface="+mn-cs"/>
              </a:rPr>
              <a:t>Cette boîte à outils passe en revue son modèle d’engagement des élèves et propose une série de ressources utiles pour vous et les membres de votre équipe.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 contenu de cette présentation a été élaboré grâce aux informations fournies dans la boîte à outils. Tout au long de la séance d’aujourd’hui, nous vous encourageons à réfléchir à votre travail et à explorer de nouvelles façons d’améliorer, d’amplifier et d’étendre vos efforts.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Nous espérons que ce webinaire vous aidera à réfléchir à votre approche actuelle en matière d’engagement des élèves, à déterminer vos objectifs et à identifier quelques stratégies qui vous aideront à passer à l’étape suivante.</a:t>
            </a:r>
          </a:p>
          <a:p>
            <a:r>
              <a:rPr lang="fr-CA" sz="1200" kern="1200" dirty="0">
                <a:solidFill>
                  <a:schemeClr val="tx1"/>
                </a:solidFill>
                <a:effectLst/>
                <a:latin typeface="+mn-lt"/>
                <a:ea typeface="+mn-ea"/>
                <a:cs typeface="+mn-cs"/>
              </a:rPr>
              <a:t>N’oubliez pas que l’engagement des élèves est un processus qui nécessite des progrès constants, réalisés pas à pas.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Consultez https://smho-smso.ca/online-resources/boite-a-outils-sur-lengagement-des-eleves/</a:t>
            </a:r>
          </a:p>
        </p:txBody>
      </p:sp>
      <p:sp>
        <p:nvSpPr>
          <p:cNvPr id="4" name="Slide Number Placeholder 3"/>
          <p:cNvSpPr>
            <a:spLocks noGrp="1"/>
          </p:cNvSpPr>
          <p:nvPr>
            <p:ph type="sldNum" sz="quarter" idx="5"/>
          </p:nvPr>
        </p:nvSpPr>
        <p:spPr/>
        <p:txBody>
          <a:bodyPr/>
          <a:lstStyle/>
          <a:p>
            <a:fld id="{2F72DDFF-E165-4EFE-A1F8-785F1FDCCA8A}" type="slidenum">
              <a:rPr lang="en-US"/>
              <a:t>17</a:t>
            </a:fld>
            <a:endParaRPr lang="en-US" dirty="0"/>
          </a:p>
        </p:txBody>
      </p:sp>
    </p:spTree>
    <p:extLst>
      <p:ext uri="{BB962C8B-B14F-4D97-AF65-F5344CB8AC3E}">
        <p14:creationId xmlns:p14="http://schemas.microsoft.com/office/powerpoint/2010/main" val="3836218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C9C60-104C-DC2E-F68E-AD32A3B70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62978-EB06-F4F9-B503-27CCAD73DFBD}"/>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AE36489D-439A-1040-DDC4-CEC96DC3E5CF}"/>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Cette diapositive vous donne un aperçu de ce que nous allons explorer ensemble pour approfondir notre compréhension de l’engagement des élèves dans les initiatives de santé mentale à l’école.</a:t>
            </a:r>
          </a:p>
        </p:txBody>
      </p:sp>
      <p:sp>
        <p:nvSpPr>
          <p:cNvPr id="4" name="Slide Number Placeholder 3">
            <a:extLst>
              <a:ext uri="{FF2B5EF4-FFF2-40B4-BE49-F238E27FC236}">
                <a16:creationId xmlns:a16="http://schemas.microsoft.com/office/drawing/2014/main" id="{D092D923-6B4B-F347-F166-01C04B75D868}"/>
              </a:ext>
            </a:extLst>
          </p:cNvPr>
          <p:cNvSpPr>
            <a:spLocks noGrp="1"/>
          </p:cNvSpPr>
          <p:nvPr>
            <p:ph type="sldNum" sz="quarter" idx="5"/>
          </p:nvPr>
        </p:nvSpPr>
        <p:spPr/>
        <p:txBody>
          <a:bodyPr/>
          <a:lstStyle/>
          <a:p>
            <a:fld id="{EFCDF9F0-2051-3E41-8377-E55F8DC4E01F}" type="slidenum">
              <a:rPr lang="en-US" smtClean="0"/>
              <a:t>18</a:t>
            </a:fld>
            <a:endParaRPr lang="en-US" dirty="0"/>
          </a:p>
        </p:txBody>
      </p:sp>
    </p:spTree>
    <p:extLst>
      <p:ext uri="{BB962C8B-B14F-4D97-AF65-F5344CB8AC3E}">
        <p14:creationId xmlns:p14="http://schemas.microsoft.com/office/powerpoint/2010/main" val="2950641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Pour nous aider à entamer la réflexion sur l’engagement des élèves, </a:t>
            </a:r>
            <a:r>
              <a:rPr lang="fr-CA" sz="1200" kern="1200">
                <a:solidFill>
                  <a:schemeClr val="tx1"/>
                </a:solidFill>
                <a:effectLst/>
                <a:latin typeface="+mn-lt"/>
                <a:ea typeface="+mn-ea"/>
                <a:cs typeface="+mn-cs"/>
              </a:rPr>
              <a:t>Alex</a:t>
            </a:r>
            <a:r>
              <a:rPr lang="fr-CA" sz="1200" kern="1200" dirty="0">
                <a:solidFill>
                  <a:schemeClr val="tx1"/>
                </a:solidFill>
                <a:effectLst/>
                <a:latin typeface="+mn-lt"/>
                <a:ea typeface="+mn-ea"/>
                <a:cs typeface="+mn-cs"/>
              </a:rPr>
              <a:t> </a:t>
            </a:r>
            <a:r>
              <a:rPr lang="fr-CA" sz="1200" kern="1200">
                <a:solidFill>
                  <a:schemeClr val="tx1"/>
                </a:solidFill>
                <a:effectLst/>
                <a:latin typeface="+mn-lt"/>
                <a:ea typeface="+mn-ea"/>
                <a:cs typeface="+mn-cs"/>
              </a:rPr>
              <a:t>souligne que la véritable inclusion dans les écoles ne consiste pas seulement à inviter les élèves handicapés à participer, mais aussi à éliminer activement les obstacles et à créer des environnements accessibles où ils se sentent véritablement à leur place.  </a:t>
            </a:r>
            <a:endParaRPr lang="fr-CA" sz="1200" kern="120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Prenez le temps de réfléchir à vos expériences :</a:t>
            </a:r>
          </a:p>
          <a:p>
            <a:pPr marL="171450" indent="-171450">
              <a:buFont typeface="Arial" panose="020B0604020202020204" pitchFamily="34" charset="0"/>
              <a:buChar char="•"/>
            </a:pPr>
            <a:r>
              <a:rPr lang="fr-CA" sz="1200" kern="1200">
                <a:solidFill>
                  <a:schemeClr val="tx1"/>
                </a:solidFill>
                <a:effectLst/>
                <a:latin typeface="+mn-lt"/>
                <a:ea typeface="+mn-ea"/>
                <a:cs typeface="+mn-cs"/>
              </a:rPr>
              <a:t>Avez-vous </a:t>
            </a:r>
            <a:r>
              <a:rPr lang="fr-CA" sz="1200" kern="1200" dirty="0">
                <a:solidFill>
                  <a:schemeClr val="tx1"/>
                </a:solidFill>
                <a:effectLst/>
                <a:latin typeface="+mn-lt"/>
                <a:ea typeface="+mn-ea"/>
                <a:cs typeface="+mn-cs"/>
              </a:rPr>
              <a:t>déjà </a:t>
            </a:r>
            <a:r>
              <a:rPr lang="fr-CA" sz="1200" kern="1200">
                <a:solidFill>
                  <a:schemeClr val="tx1"/>
                </a:solidFill>
                <a:effectLst/>
                <a:latin typeface="+mn-lt"/>
                <a:ea typeface="+mn-ea"/>
                <a:cs typeface="+mn-cs"/>
              </a:rPr>
              <a:t>fait partie d’un groupe ou d’un </a:t>
            </a:r>
            <a:r>
              <a:rPr lang="fr-CA" sz="1200" kern="1200" dirty="0">
                <a:solidFill>
                  <a:schemeClr val="tx1"/>
                </a:solidFill>
                <a:effectLst/>
                <a:latin typeface="+mn-lt"/>
                <a:ea typeface="+mn-ea"/>
                <a:cs typeface="+mn-cs"/>
              </a:rPr>
              <a:t>système</a:t>
            </a:r>
            <a:r>
              <a:rPr lang="fr-CA" sz="1200" kern="1200">
                <a:solidFill>
                  <a:schemeClr val="tx1"/>
                </a:solidFill>
                <a:effectLst/>
                <a:latin typeface="+mn-lt"/>
                <a:ea typeface="+mn-ea"/>
                <a:cs typeface="+mn-cs"/>
              </a:rPr>
              <a:t> où vous vous sentiez invisible</a:t>
            </a:r>
            <a:r>
              <a:rPr lang="fr-CA" sz="1200" kern="1200" dirty="0">
                <a:solidFill>
                  <a:schemeClr val="tx1"/>
                </a:solidFill>
                <a:effectLst/>
                <a:latin typeface="+mn-lt"/>
                <a:ea typeface="+mn-ea"/>
                <a:cs typeface="+mn-cs"/>
              </a:rPr>
              <a:t>?</a:t>
            </a:r>
            <a:r>
              <a:rPr lang="fr-CA" sz="1200" kern="1200">
                <a:solidFill>
                  <a:schemeClr val="tx1"/>
                </a:solidFill>
                <a:effectLst/>
                <a:latin typeface="+mn-lt"/>
                <a:ea typeface="+mn-ea"/>
                <a:cs typeface="+mn-cs"/>
              </a:rPr>
              <a:t> Qu’est-ce qui vous a donné cette impression</a:t>
            </a:r>
            <a:r>
              <a:rPr lang="fr-CA" sz="1200" kern="1200" dirty="0">
                <a:solidFill>
                  <a:schemeClr val="tx1"/>
                </a:solidFill>
                <a:effectLst/>
                <a:latin typeface="+mn-lt"/>
                <a:ea typeface="+mn-ea"/>
                <a:cs typeface="+mn-cs"/>
              </a:rPr>
              <a: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Vous souvenez-vous d’une situation au cours de laquelle un simple geste a suffi pour susciter en vous le sentiment d’être véritablement considéré, intégré et soutenu?</a:t>
            </a:r>
          </a:p>
          <a:p>
            <a:pPr marL="171450" indent="-171450">
              <a:buFont typeface="Arial" panose="020B0604020202020204" pitchFamily="34" charset="0"/>
              <a:buChar char="•"/>
            </a:pPr>
            <a:r>
              <a:rPr lang="fr-CA" sz="1200" kern="1200">
                <a:solidFill>
                  <a:schemeClr val="tx1"/>
                </a:solidFill>
                <a:effectLst/>
                <a:latin typeface="+mn-lt"/>
                <a:ea typeface="+mn-ea"/>
                <a:cs typeface="+mn-cs"/>
              </a:rPr>
              <a:t>Comment pourriez-vous</a:t>
            </a:r>
            <a:r>
              <a:rPr lang="fr-CA" sz="1200" kern="1200" dirty="0">
                <a:solidFill>
                  <a:schemeClr val="tx1"/>
                </a:solidFill>
                <a:effectLst/>
                <a:latin typeface="+mn-lt"/>
                <a:ea typeface="+mn-ea"/>
                <a:cs typeface="+mn-cs"/>
              </a:rPr>
              <a:t> reproduire </a:t>
            </a:r>
            <a:r>
              <a:rPr lang="fr-CA" sz="1200" kern="1200">
                <a:solidFill>
                  <a:schemeClr val="tx1"/>
                </a:solidFill>
                <a:effectLst/>
                <a:latin typeface="+mn-lt"/>
                <a:ea typeface="+mn-ea"/>
                <a:cs typeface="+mn-cs"/>
              </a:rPr>
              <a:t>cela avec le </a:t>
            </a:r>
            <a:r>
              <a:rPr lang="fr-CA" sz="1200" kern="1200" dirty="0">
                <a:solidFill>
                  <a:schemeClr val="tx1"/>
                </a:solidFill>
                <a:effectLst/>
                <a:latin typeface="+mn-lt"/>
                <a:ea typeface="+mn-ea"/>
                <a:cs typeface="+mn-cs"/>
              </a:rPr>
              <a:t>personnel ou </a:t>
            </a:r>
            <a:r>
              <a:rPr lang="fr-CA" sz="1200" kern="1200">
                <a:solidFill>
                  <a:schemeClr val="tx1"/>
                </a:solidFill>
                <a:effectLst/>
                <a:latin typeface="+mn-lt"/>
                <a:ea typeface="+mn-ea"/>
                <a:cs typeface="+mn-cs"/>
              </a:rPr>
              <a:t>les</a:t>
            </a:r>
            <a:r>
              <a:rPr lang="fr-CA" sz="1200" kern="1200" dirty="0">
                <a:solidFill>
                  <a:schemeClr val="tx1"/>
                </a:solidFill>
                <a:effectLst/>
                <a:latin typeface="+mn-lt"/>
                <a:ea typeface="+mn-ea"/>
                <a:cs typeface="+mn-cs"/>
              </a:rPr>
              <a:t> élèves que vous aidez?</a:t>
            </a:r>
          </a:p>
          <a:p>
            <a:pPr marL="171450" indent="-171450">
              <a:buFont typeface="Arial" panose="020B0604020202020204" pitchFamily="34" charset="0"/>
              <a:buChar char="•"/>
            </a:pPr>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ℹ️ Source :</a:t>
            </a:r>
            <a:r>
              <a:rPr lang="fr-CA" sz="1200" kern="1200" dirty="0">
                <a:solidFill>
                  <a:schemeClr val="tx1"/>
                </a:solidFill>
                <a:effectLst/>
                <a:latin typeface="+mn-lt"/>
                <a:ea typeface="+mn-ea"/>
                <a:cs typeface="+mn-cs"/>
              </a:rPr>
              <a:t> https://smho-smso.ca/conversations-franches-le-point-de-vue-des-eleves-sur-la-sante-mentale/</a:t>
            </a:r>
          </a:p>
        </p:txBody>
      </p:sp>
      <p:sp>
        <p:nvSpPr>
          <p:cNvPr id="4" name="Slide Number Placeholder 3"/>
          <p:cNvSpPr>
            <a:spLocks noGrp="1"/>
          </p:cNvSpPr>
          <p:nvPr>
            <p:ph type="sldNum" sz="quarter" idx="5"/>
          </p:nvPr>
        </p:nvSpPr>
        <p:spPr/>
        <p:txBody>
          <a:bodyPr/>
          <a:lstStyle/>
          <a:p>
            <a:fld id="{3BB15147-4FBB-4574-A864-1BDB27325EFC}" type="slidenum">
              <a:rPr lang="en-CA" smtClean="0"/>
              <a:t>19</a:t>
            </a:fld>
            <a:endParaRPr lang="en-CA" dirty="0"/>
          </a:p>
        </p:txBody>
      </p:sp>
    </p:spTree>
    <p:extLst>
      <p:ext uri="{BB962C8B-B14F-4D97-AF65-F5344CB8AC3E}">
        <p14:creationId xmlns:p14="http://schemas.microsoft.com/office/powerpoint/2010/main" val="2011211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EFCDF9F0-2051-3E41-8377-E55F8DC4E01F}" type="slidenum">
              <a:rPr lang="en-US" smtClean="0"/>
              <a:t>2</a:t>
            </a:fld>
            <a:endParaRPr lang="en-US" dirty="0"/>
          </a:p>
        </p:txBody>
      </p:sp>
    </p:spTree>
    <p:extLst>
      <p:ext uri="{BB962C8B-B14F-4D97-AF65-F5344CB8AC3E}">
        <p14:creationId xmlns:p14="http://schemas.microsoft.com/office/powerpoint/2010/main" val="2822403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Roboto Medium"/>
              <a:ea typeface="Roboto Medium"/>
              <a:cs typeface="Roboto Medium"/>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20</a:t>
            </a:fld>
            <a:endParaRPr lang="en-US" dirty="0"/>
          </a:p>
        </p:txBody>
      </p:sp>
    </p:spTree>
    <p:extLst>
      <p:ext uri="{BB962C8B-B14F-4D97-AF65-F5344CB8AC3E}">
        <p14:creationId xmlns:p14="http://schemas.microsoft.com/office/powerpoint/2010/main" val="1940888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Remarques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 aux participants de prendre quelques minutes pour réfléchir seuls avant de discuter à deux ou en petits groupes.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Créez un espace pour les réussites et les conflits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Si les participants hésitent à s’exprimer, proposez-leur d’utiliser des notes autocollantes anonymes ou des outils numériques, comme Padlet ou Mentimeter.</a:t>
            </a: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21</a:t>
            </a:fld>
            <a:endParaRPr lang="en-US" dirty="0"/>
          </a:p>
        </p:txBody>
      </p:sp>
    </p:spTree>
    <p:extLst>
      <p:ext uri="{BB962C8B-B14F-4D97-AF65-F5344CB8AC3E}">
        <p14:creationId xmlns:p14="http://schemas.microsoft.com/office/powerpoint/2010/main" val="2250358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En tant que membre du personnel, vous participez sans doute déjà à de nombreuses initiatives inspirées par les élèves, menées par les élèves, dans lesquelles ils jouent un rôle central.    </a:t>
            </a:r>
          </a:p>
          <a:p>
            <a:r>
              <a:rPr lang="fr-CA" sz="1200" kern="1200" dirty="0">
                <a:solidFill>
                  <a:schemeClr val="tx1"/>
                </a:solidFill>
                <a:effectLst/>
                <a:latin typeface="+mn-lt"/>
                <a:ea typeface="+mn-ea"/>
                <a:cs typeface="+mn-cs"/>
              </a:rPr>
              <a:t>L’engagement des élèves est un processus continu qui vise à établir, en co-création avec les élèves, les conditions et les possibilités nécessaires pour qu’ils puissent participer de manière significative et influencer les résultats les concernant.</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Une participation authentique repose sur la valorisation et l’amplification des points de vue et des expériences de chaque élève. Cela exige du personnel scolaire et du système éducatif de mener une réflexion critique sur leurs préjugés personnels et professionnels, ainsi que sur les obstacles systémiques qui ont une incidence sur l’engagement.</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Remarques sur les mots en caractères gras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Processus continu</a:t>
            </a:r>
            <a:r>
              <a:rPr lang="fr-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L’engagement des élèves fait partie du fonctionnement d’une école.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C’est une pratique continue qui a des effets positifs sur les jeunes.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Co-création</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Elle</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met en avant la collaboration entre les élèves et les membres du personnel lorsqu’il s’agit de façonner les initiatives auxquelles ils participent.</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Manière significative</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Les élèves sont orientés vers des possibilités qu’ils jugent importantes et qui leur permettent d’élargir leur réseau tout en suscitant leur intérêt.</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Valorisation</a:t>
            </a:r>
            <a:r>
              <a:rPr lang="fr-CA" sz="1200" kern="1200" dirty="0">
                <a:solidFill>
                  <a:schemeClr val="tx1"/>
                </a:solidFill>
                <a:effectLst/>
                <a:latin typeface="+mn-lt"/>
                <a:ea typeface="+mn-ea"/>
                <a:cs typeface="+mn-cs"/>
              </a:rPr>
              <a:t> : il s’agit de reconnaître de manière active la valeur, la dignité et les points de vue de tous les élèves, de respecter l’importance de leurs identités, de leurs expériences et de leurs contributions.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Amplification</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 amplifier délibérément la voix de ceux qui sont souvent marginalisés ou réduits au silence » (Higgs et coll., 2021), en veillant à ce que la voix des personnes les plus marginalisées soit entendue, respectée et à même d’influencer les décisions.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Réflexion critique</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il s’agit de demander au personnel d’examiner attentivement la situation afin de s’assurer que tous les élèves ont accès à ces possibilités.</a:t>
            </a:r>
          </a:p>
        </p:txBody>
      </p:sp>
      <p:sp>
        <p:nvSpPr>
          <p:cNvPr id="4" name="Slide Number Placeholder 3"/>
          <p:cNvSpPr>
            <a:spLocks noGrp="1"/>
          </p:cNvSpPr>
          <p:nvPr>
            <p:ph type="sldNum" sz="quarter" idx="5"/>
          </p:nvPr>
        </p:nvSpPr>
        <p:spPr/>
        <p:txBody>
          <a:bodyPr/>
          <a:lstStyle/>
          <a:p>
            <a:fld id="{EFCDF9F0-2051-3E41-8377-E55F8DC4E01F}" type="slidenum">
              <a:rPr lang="en-US" smtClean="0"/>
              <a:t>22</a:t>
            </a:fld>
            <a:endParaRPr lang="en-US" dirty="0"/>
          </a:p>
        </p:txBody>
      </p:sp>
    </p:spTree>
    <p:extLst>
      <p:ext uri="{BB962C8B-B14F-4D97-AF65-F5344CB8AC3E}">
        <p14:creationId xmlns:p14="http://schemas.microsoft.com/office/powerpoint/2010/main" val="2622549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FC489-CB9F-D77A-181F-A64DC22C2D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EF64B-DEE5-9FFB-7DBB-B97C89266C77}"/>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3A29DC98-1DA8-4665-8859-BE149099A274}"/>
              </a:ext>
            </a:extLst>
          </p:cNvPr>
          <p:cNvSpPr>
            <a:spLocks noGrp="1"/>
          </p:cNvSpPr>
          <p:nvPr>
            <p:ph type="body" idx="1"/>
          </p:nvPr>
        </p:nvSpPr>
        <p:spPr/>
        <p:txBody>
          <a:bodyPr/>
          <a:lstStyle/>
          <a:p>
            <a:r>
              <a:rPr lang="fr-CA" sz="1200" b="1" kern="1200" dirty="0">
                <a:solidFill>
                  <a:schemeClr val="tx1"/>
                </a:solidFill>
                <a:effectLst/>
                <a:latin typeface="+mn-lt"/>
                <a:ea typeface="+mn-ea"/>
                <a:cs typeface="+mn-cs"/>
              </a:rPr>
              <a:t>Remarques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 aux participants de prendre quelques minutes pour réfléchir seuls avant de discuter à deux ou en petits groupes.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Créez un espace pour les réussites et les conflits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Si les participants hésitent à s’exprimer, proposez-leur d’utiliser des notes autocollantes anonymes ou des outils numériques, comme Padlet ou Mentimeter.</a:t>
            </a: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A06D737-9A67-9050-64D6-B310E742E9BB}"/>
              </a:ext>
            </a:extLst>
          </p:cNvPr>
          <p:cNvSpPr>
            <a:spLocks noGrp="1"/>
          </p:cNvSpPr>
          <p:nvPr>
            <p:ph type="sldNum" sz="quarter" idx="5"/>
          </p:nvPr>
        </p:nvSpPr>
        <p:spPr/>
        <p:txBody>
          <a:bodyPr/>
          <a:lstStyle/>
          <a:p>
            <a:fld id="{EFCDF9F0-2051-3E41-8377-E55F8DC4E01F}" type="slidenum">
              <a:rPr lang="en-US" smtClean="0"/>
              <a:t>23</a:t>
            </a:fld>
            <a:endParaRPr lang="en-US" dirty="0"/>
          </a:p>
        </p:txBody>
      </p:sp>
    </p:spTree>
    <p:extLst>
      <p:ext uri="{BB962C8B-B14F-4D97-AF65-F5344CB8AC3E}">
        <p14:creationId xmlns:p14="http://schemas.microsoft.com/office/powerpoint/2010/main" val="694679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3D41E-BBB6-0438-5718-357A455AD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87397-1FFA-33D6-AB33-D24500F83267}"/>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8C3C6722-D4AF-3650-6019-A041FCDCAB91}"/>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Au moment d’élaborer la boîte à outils, Santé mentale en milieu scolaire Ontario a demandé aux élèves de lui faire part de leurs opinions sur les avantages de l’engagement des élèves.</a:t>
            </a:r>
          </a:p>
          <a:p>
            <a:r>
              <a:rPr lang="fr-CA" sz="1200" kern="1200" dirty="0">
                <a:solidFill>
                  <a:schemeClr val="tx1"/>
                </a:solidFill>
                <a:effectLst/>
                <a:latin typeface="+mn-lt"/>
                <a:ea typeface="+mn-ea"/>
                <a:cs typeface="+mn-cs"/>
              </a:rPr>
              <a:t>Voici la liste qu’ils nous ont transmise.</a:t>
            </a:r>
          </a:p>
          <a:p>
            <a:r>
              <a:rPr lang="fr-CA" sz="1200" kern="1200" dirty="0">
                <a:solidFill>
                  <a:schemeClr val="tx1"/>
                </a:solidFill>
                <a:effectLst/>
                <a:latin typeface="+mn-lt"/>
                <a:ea typeface="+mn-ea"/>
                <a:cs typeface="+mn-cs"/>
              </a:rPr>
              <a:t>Chaque élément, lié à l’expérience des élèves, est également appuyé par la documentation.</a:t>
            </a:r>
          </a:p>
        </p:txBody>
      </p:sp>
      <p:sp>
        <p:nvSpPr>
          <p:cNvPr id="4" name="Slide Number Placeholder 3">
            <a:extLst>
              <a:ext uri="{FF2B5EF4-FFF2-40B4-BE49-F238E27FC236}">
                <a16:creationId xmlns:a16="http://schemas.microsoft.com/office/drawing/2014/main" id="{F1469CCE-E710-844B-BE01-106266B7B20C}"/>
              </a:ext>
            </a:extLst>
          </p:cNvPr>
          <p:cNvSpPr>
            <a:spLocks noGrp="1"/>
          </p:cNvSpPr>
          <p:nvPr>
            <p:ph type="sldNum" sz="quarter" idx="5"/>
          </p:nvPr>
        </p:nvSpPr>
        <p:spPr/>
        <p:txBody>
          <a:bodyPr/>
          <a:lstStyle/>
          <a:p>
            <a:fld id="{EFCDF9F0-2051-3E41-8377-E55F8DC4E01F}" type="slidenum">
              <a:rPr lang="en-US" smtClean="0"/>
              <a:t>24</a:t>
            </a:fld>
            <a:endParaRPr lang="en-US" dirty="0"/>
          </a:p>
        </p:txBody>
      </p:sp>
    </p:spTree>
    <p:extLst>
      <p:ext uri="{BB962C8B-B14F-4D97-AF65-F5344CB8AC3E}">
        <p14:creationId xmlns:p14="http://schemas.microsoft.com/office/powerpoint/2010/main" val="3007845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En plus des avantages de l’engagement des élèves mentionnés dans la documentation, les élèves ont aussi exprimé leur intérêt pour des initiatives de leadership étudiant et de promotion de la santé mentale dans leurs écoles.</a:t>
            </a:r>
          </a:p>
          <a:p>
            <a:r>
              <a:rPr lang="fr-CA" sz="1200" kern="1200" dirty="0">
                <a:solidFill>
                  <a:schemeClr val="tx1"/>
                </a:solidFill>
                <a:effectLst/>
                <a:latin typeface="+mn-lt"/>
                <a:ea typeface="+mn-ea"/>
                <a:cs typeface="+mn-cs"/>
              </a:rPr>
              <a:t>Dans le cadre de l’initiative #ONécoute 2021, les élèves ont déclaré qu’ils aimeraient avoir accès à davantage d’occasions de leadership et créer un espace pour accueillir différents styles de leadership.</a:t>
            </a:r>
          </a:p>
          <a:p>
            <a:pPr marL="171450" indent="-171450">
              <a:buFont typeface="Arial" panose="020B0604020202020204" pitchFamily="34" charset="0"/>
              <a:buChar char="•"/>
            </a:pP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souhaitent que les différents styles de leadership soient reconnus et valorisés, et ce, en leur offrant diverses occasions d’exercer des rôles de leadership.</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souhaiteraient être davantage représentés dans les initiatives en matière de santé mentale, afin de promouvoir la participation de l’ensemble des élèves, quelle que soit leur origine.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Pour renforcer leur aptitude à diriger et leur implication, les élèves souhaitent pouvoir acquérir de nouvelles compétences et les mettre en pratique.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ℹ️ Source #ONecoute 2021 :</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La voix des élèves sur la santé mentale – Rapport final</a:t>
            </a:r>
            <a:r>
              <a:rPr lang="fr-CA" sz="1200" kern="1200" dirty="0">
                <a:solidFill>
                  <a:schemeClr val="tx1"/>
                </a:solidFill>
                <a:effectLst/>
                <a:latin typeface="+mn-lt"/>
                <a:ea typeface="+mn-ea"/>
                <a:cs typeface="+mn-cs"/>
              </a:rPr>
              <a:t> (https://smho-smso.ca/online-resources/onecoute-2021-la-voix-des-eleves-sur-la-sante-mentale-rapport-final/)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CDF9F0-2051-3E41-8377-E55F8DC4E0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144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F9C73-0539-6275-9A9C-68D5CA139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96A48-7635-1A88-BF8C-8F812CD7A53F}"/>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83682A5E-26F2-9A1E-3149-B58622029044}"/>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À l’écran, se trouve le modèle de Santé mentale en milieu scolaire Ontario en matière d’engagement des élèves.</a:t>
            </a:r>
          </a:p>
          <a:p>
            <a:endParaRPr lang="en-US" dirty="0"/>
          </a:p>
          <a:p>
            <a:r>
              <a:rPr lang="fr-CA" sz="1200" kern="1200" dirty="0">
                <a:solidFill>
                  <a:schemeClr val="tx1"/>
                </a:solidFill>
                <a:effectLst/>
                <a:latin typeface="+mn-lt"/>
                <a:ea typeface="+mn-ea"/>
                <a:cs typeface="+mn-cs"/>
              </a:rPr>
              <a:t>Au centre du diagramme se trouve « </a:t>
            </a:r>
            <a:r>
              <a:rPr lang="fr-CA" sz="1200" b="1" kern="1200" dirty="0">
                <a:solidFill>
                  <a:schemeClr val="tx1"/>
                </a:solidFill>
                <a:effectLst/>
                <a:latin typeface="+mn-lt"/>
                <a:ea typeface="+mn-ea"/>
                <a:cs typeface="+mn-cs"/>
              </a:rPr>
              <a:t>Chaque élève »</a:t>
            </a:r>
            <a:r>
              <a:rPr lang="fr-CA" sz="1200" kern="1200" dirty="0">
                <a:solidFill>
                  <a:schemeClr val="tx1"/>
                </a:solidFill>
                <a:effectLst/>
                <a:latin typeface="+mn-lt"/>
                <a:ea typeface="+mn-ea"/>
                <a:cs typeface="+mn-cs"/>
              </a:rPr>
              <a:t> qui joue un rôle actif dans la structuration de l’engagement des élèves dans les initiatives scolaires.</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 Chaque élève »</a:t>
            </a:r>
            <a:r>
              <a:rPr lang="fr-CA" sz="1200" kern="1200" dirty="0">
                <a:solidFill>
                  <a:schemeClr val="tx1"/>
                </a:solidFill>
                <a:effectLst/>
                <a:latin typeface="+mn-lt"/>
                <a:ea typeface="+mn-ea"/>
                <a:cs typeface="+mn-cs"/>
              </a:rPr>
              <a:t> est entouré par des « approches fondées sur l’affirmation de l’identité »; l’engagement des élèves axé sur l’affirmation identitaire vise à reconnaître, à valider et à respecter les identités, les origines et les expériences croisées de chaque élève.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L’anneau suivant met l’accent sur la flexibilité, la reconnaissance et le renforcement des points forts des élèves, ainsi que sur la prise de décisions éclairées et l’adaptation des stratégies pour répondre à leurs besoins en constante évolution, car ces éléments constituent les fondements de chaque initiative.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L’anneau final externe correspond aux différents niveaux d’engagement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consultants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leaders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partenaires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collaborateurs</a:t>
            </a:r>
          </a:p>
          <a:p>
            <a:endParaRPr lang="en-US" dirty="0"/>
          </a:p>
        </p:txBody>
      </p:sp>
      <p:sp>
        <p:nvSpPr>
          <p:cNvPr id="4" name="Slide Number Placeholder 3">
            <a:extLst>
              <a:ext uri="{FF2B5EF4-FFF2-40B4-BE49-F238E27FC236}">
                <a16:creationId xmlns:a16="http://schemas.microsoft.com/office/drawing/2014/main" id="{B7FEBB52-3E35-3E15-1D76-2D9C3C02C825}"/>
              </a:ext>
            </a:extLst>
          </p:cNvPr>
          <p:cNvSpPr>
            <a:spLocks noGrp="1"/>
          </p:cNvSpPr>
          <p:nvPr>
            <p:ph type="sldNum" sz="quarter" idx="5"/>
          </p:nvPr>
        </p:nvSpPr>
        <p:spPr/>
        <p:txBody>
          <a:bodyPr/>
          <a:lstStyle/>
          <a:p>
            <a:fld id="{EFCDF9F0-2051-3E41-8377-E55F8DC4E01F}" type="slidenum">
              <a:rPr lang="en-US" smtClean="0"/>
              <a:t>26</a:t>
            </a:fld>
            <a:endParaRPr lang="en-US" dirty="0"/>
          </a:p>
        </p:txBody>
      </p:sp>
    </p:spTree>
    <p:extLst>
      <p:ext uri="{BB962C8B-B14F-4D97-AF65-F5344CB8AC3E}">
        <p14:creationId xmlns:p14="http://schemas.microsoft.com/office/powerpoint/2010/main" val="3963583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Dans les prochaines diapositives, nous nous concentrerons sur les fondements de l’engagement des élèves, en examinant de plus près les deux anneaux centraux du modèle.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L’anneau concernant les approches fondées sur l’affirmation de l’identité entoure « Chaque élève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Parmi les principales priorités des élèves de l’Ontario, le croisement entre l’équité et la santé mentale est en tête de liste. L’engagement des élèves fondé sur l’affirmation de l’identité reconnaît, valide et respecte les identités croisées, les antécédents et les expériences des élèves.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Il s’agit de démanteler les obstacles systémiques à l’engagement, d’adapter les initiatives aux besoins des élèves et de créer un environnement leur permettant de s’épanouir et de s’exprimer librement.</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En effet, pour renforcer la participation des élèves, il est important de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reconnaître la nature interconnectée des identités des élèves et la réalité des barrières sociales qui se croisent souvent dans leur vie, et qui peuvent avoir un impact sur leur sentiment de bien-être;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la stigmatisation liée à la santé mentale peut empêcher les jeunes de participer aux activités de promotion de la santé mentale à l’école;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prendre en compte les systèmes d’oppression qui affectent de nombreux élèves ainsi que la manière dont ils peuvent entraver leur engagement;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s’efforcer de briser et d’éliminer les obstacles;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chaque élève a des points forts et des idées qui peuvent intéresser d’autres élèves, mais qu’il ne saurait représenter l’ensemble de son groupe;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mener une réflexion critique sur votre pratique, analyser vos préjugés pour comprendre leur impact sur le travail que vous effectuez ainsi que sur les relations que vous entretenez.</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être efficace, l’engagement des élèves doit prendre en compte chaque élève, en mettant l’accent sur ceux qui sont victimes de marginalisation et d’oppression, afin de créer délibérément un espace leur permettant de faire entendre leur voix.</a:t>
            </a:r>
          </a:p>
          <a:p>
            <a:r>
              <a:rPr lang="fr-FR" sz="1200" noProof="0" dirty="0">
                <a:highlight>
                  <a:srgbClr val="FFFFFF"/>
                </a:highlight>
              </a:rPr>
              <a:t>Pour améliorer le bien-être des élèves, les initiatives visant à favoriser leur participation élèves doivent tenir compte de leurs points de vue, de leurs façons de savoir et d’être. </a:t>
            </a:r>
          </a:p>
          <a:p>
            <a:endParaRPr lang="fr-FR" sz="1200" noProof="0" dirty="0">
              <a:highlight>
                <a:srgbClr val="FFFFFF"/>
              </a:highlight>
            </a:endParaRPr>
          </a:p>
          <a:p>
            <a:r>
              <a:rPr lang="fr-CA" sz="1200" b="1" kern="1200" dirty="0">
                <a:solidFill>
                  <a:schemeClr val="tx1"/>
                </a:solidFill>
                <a:effectLst/>
                <a:latin typeface="+mn-lt"/>
                <a:ea typeface="+mn-ea"/>
                <a:cs typeface="+mn-cs"/>
              </a:rPr>
              <a:t>🧩Ressources connexes</a:t>
            </a:r>
            <a:r>
              <a:rPr lang="fr-CA" sz="1200" kern="1200" dirty="0">
                <a:solidFill>
                  <a:schemeClr val="tx1"/>
                </a:solidFill>
                <a:effectLst/>
                <a:latin typeface="+mn-lt"/>
                <a:ea typeface="+mn-ea"/>
                <a:cs typeface="+mn-cs"/>
              </a:rPr>
              <a:t>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L’affirmation identitaire en matière de santé mentale en milieu scolaire : un cadre pour la réflexion et l’action. (https://smho-smso.ca/a-propos-de-nous/laffirmation-identitaire/)</a:t>
            </a:r>
          </a:p>
          <a:p>
            <a:pPr algn="l">
              <a:buFont typeface="Arial" panose="020B0604020202020204" pitchFamily="34" charset="0"/>
              <a:buNone/>
            </a:pPr>
            <a:endParaRPr lang="en-US" b="0" i="0" dirty="0">
              <a:solidFill>
                <a:srgbClr val="2F2F2F"/>
              </a:solidFill>
              <a:effectLst/>
              <a:highlight>
                <a:srgbClr val="FFFFFF"/>
              </a:highlight>
              <a:latin typeface="Roboto Medium" panose="02000000000000000000" pitchFamily="2" charset="0"/>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27</a:t>
            </a:fld>
            <a:endParaRPr lang="en-US" dirty="0"/>
          </a:p>
        </p:txBody>
      </p:sp>
    </p:spTree>
    <p:extLst>
      <p:ext uri="{BB962C8B-B14F-4D97-AF65-F5344CB8AC3E}">
        <p14:creationId xmlns:p14="http://schemas.microsoft.com/office/powerpoint/2010/main" val="2675210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D46AF-6E37-D4CB-F69F-E0E9039E5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209F6C-A214-D9C9-779B-A7A8FD4E8A81}"/>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3E7A9836-CDD8-EB04-328F-9500E6719DD7}"/>
              </a:ext>
            </a:extLst>
          </p:cNvPr>
          <p:cNvSpPr>
            <a:spLocks noGrp="1"/>
          </p:cNvSpPr>
          <p:nvPr>
            <p:ph type="body" idx="1"/>
          </p:nvPr>
        </p:nvSpPr>
        <p:spPr/>
        <p:txBody>
          <a:bodyPr/>
          <a:lstStyle/>
          <a:p>
            <a:r>
              <a:rPr lang="fr-CA" sz="1200" b="1" kern="1200" dirty="0">
                <a:solidFill>
                  <a:schemeClr val="tx1"/>
                </a:solidFill>
                <a:effectLst/>
                <a:latin typeface="+mn-lt"/>
                <a:ea typeface="+mn-ea"/>
                <a:cs typeface="+mn-cs"/>
              </a:rPr>
              <a:t>Quatre piliers principaux appuient chaque initiative visant à favoriser l’engagement des élèves</a:t>
            </a:r>
            <a:r>
              <a:rPr lang="fr-CA" sz="1200" kern="1200" dirty="0">
                <a:solidFill>
                  <a:schemeClr val="tx1"/>
                </a:solidFill>
                <a:effectLst/>
                <a:latin typeface="+mn-lt"/>
                <a:ea typeface="+mn-ea"/>
                <a:cs typeface="+mn-cs"/>
              </a:rPr>
              <a:t> :</a:t>
            </a:r>
          </a:p>
          <a:p>
            <a:r>
              <a:rPr lang="fr-CA" sz="1200" b="1" kern="1200" dirty="0">
                <a:solidFill>
                  <a:schemeClr val="tx1"/>
                </a:solidFill>
                <a:effectLst/>
                <a:latin typeface="+mn-lt"/>
                <a:ea typeface="+mn-ea"/>
                <a:cs typeface="+mn-cs"/>
              </a:rPr>
              <a:t>Flexible, basé sur les points forts, informé et évolutif</a:t>
            </a:r>
            <a:endParaRPr lang="fr-CA" sz="1200" kern="1200" dirty="0">
              <a:solidFill>
                <a:schemeClr val="tx1"/>
              </a:solidFill>
              <a:effectLst/>
              <a:latin typeface="+mn-lt"/>
              <a:ea typeface="+mn-ea"/>
              <a:cs typeface="+mn-cs"/>
            </a:endParaRP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Flexible</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Les initiatives efficaces visant à encourager l’engagement des élèves sont censées être flexibles de façon à tenir compte de la diversité des modes de vie des jeunes. 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Offrir diverses possibilités aux élèves qui leur permettent de choisir leur niveau de participation et de responsabilité.</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Offrir des possibilités d’engagement qui se déroulent à différents moments de la journée, de la semaine ou de l’année, afin de tenir compte des emplois du temps et des diverses activités des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Encourager un dialogue ouvert et permanent avec les élèves afin de comprendre la façon dont leurs attentes et leurs besoins évoluent.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certains élèves qui se portent volontaires pour promouvoir le bien-être et réduire la stigmatisation en milieu scolaire peuvent eux-mêmes être aux prises avec des problèmes de santé mentale ou côtoyer une personne qui en souffre.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Encourager à respecter les limites et à prendre soin de soi afin que les élèves puissent donner le meilleur d’eux-mêmes lorsqu’ils participent à des activités qui leur conviennent.</a:t>
            </a:r>
          </a:p>
          <a:p>
            <a:endParaRPr lang="en-US" b="1" dirty="0">
              <a:cs typeface="Calibri"/>
            </a:endParaRPr>
          </a:p>
          <a:p>
            <a:r>
              <a:rPr lang="fr-CA" sz="1200" b="1" kern="1200" dirty="0">
                <a:solidFill>
                  <a:schemeClr val="tx1"/>
                </a:solidFill>
                <a:effectLst/>
                <a:latin typeface="+mn-lt"/>
                <a:ea typeface="+mn-ea"/>
                <a:cs typeface="+mn-cs"/>
              </a:rPr>
              <a:t>Basé sur les points forts</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L’engagement doit mettre l’accent tant sur la reconnaissance que sur le renforcement des compétences et des points forts de chaque élève. 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Reconnaître et respecter le fait que les élèves sont les mieux placés pour parler d’eux-mêmes.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Offrir aux élèves la possibilité de mettre en valeur leurs points forts et leurs aptitudes, d’acquérir de nouvelles compétences et de renforcer leur confiance en soi.</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Normaliser les erreurs et offrir aux élèves du soutien lorsqu’ils utilisent leurs points forts, leurs compétences et leurs aptitudes.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Privilégier la promotion de la santé mentale et du bien-être, plutôt que des sujets qui dépassent le champ de connaissances et de compétences des élèves (p. ex., éviter les initiatives liées aux maladies mentales ou à la prévention du suicide, ou celles qui exigent des élèves qu’ils jouent un rôle de soutien ou de conseiller auprès de leurs pairs).</a:t>
            </a:r>
          </a:p>
          <a:p>
            <a:endParaRPr lang="en-US" dirty="0">
              <a:cs typeface="Calibri"/>
            </a:endParaRPr>
          </a:p>
          <a:p>
            <a:r>
              <a:rPr lang="fr-CA" sz="1200" b="1" kern="1200" dirty="0">
                <a:solidFill>
                  <a:schemeClr val="tx1"/>
                </a:solidFill>
                <a:effectLst/>
                <a:latin typeface="+mn-lt"/>
                <a:ea typeface="+mn-ea"/>
                <a:cs typeface="+mn-cs"/>
              </a:rPr>
              <a:t>Informé</a:t>
            </a:r>
            <a:r>
              <a:rPr lang="fr-CA" sz="1200" kern="1200" dirty="0">
                <a:solidFill>
                  <a:schemeClr val="tx1"/>
                </a:solidFill>
                <a:effectLst/>
                <a:latin typeface="+mn-lt"/>
                <a:ea typeface="+mn-ea"/>
                <a:cs typeface="+mn-cs"/>
              </a:rPr>
              <a:t> : L’engagement doit être éclairé par les commentaires des élèves, ce qui permet de garantir la transparence et la responsabilité. 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les élèves savent ce dont ils ont besoin et être à l’écoute de ce qui leur tient à cœur.</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Faire participer les élèves à l’élaboration des processus de surveillance, d’évaluation et de rétroaction afin de leur permettre d’acquérir des compétences et de renforcer leur sentiment d’appartenance.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Évaluer les résultats pour célébrer les réussites et déterminer les domaines à améliorer afin d’accroître l’impact des initiatives visant à encourager l’engagement des élèves.</a:t>
            </a:r>
          </a:p>
          <a:p>
            <a:endParaRPr lang="en-US" dirty="0">
              <a:cs typeface="Calibri"/>
            </a:endParaRPr>
          </a:p>
          <a:p>
            <a:r>
              <a:rPr lang="fr-CA" sz="1200" b="1" kern="1200" dirty="0">
                <a:solidFill>
                  <a:schemeClr val="tx1"/>
                </a:solidFill>
                <a:effectLst/>
                <a:latin typeface="+mn-lt"/>
                <a:ea typeface="+mn-ea"/>
                <a:cs typeface="+mn-cs"/>
              </a:rPr>
              <a:t>Évolutif</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L’engagement est un processus évolutif qui s’adapte en fonction des objectifs, des idées et des points forts changeants des élèves.</a:t>
            </a:r>
          </a:p>
          <a:p>
            <a:r>
              <a:rPr lang="fr-CA" sz="1200" kern="1200" dirty="0">
                <a:solidFill>
                  <a:schemeClr val="tx1"/>
                </a:solidFill>
                <a:effectLst/>
                <a:latin typeface="+mn-lt"/>
                <a:ea typeface="+mn-ea"/>
                <a:cs typeface="+mn-cs"/>
              </a:rPr>
              <a:t>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Tenir compte du fait que le public étudiant change et évolue en permanence, de même que ses souhaits, ses besoins, ses idées et ses points forts.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Mettre en avant les souhaits des élèves en laissant la place aux initiatives qu’ils proposent et aux idées qu’ils émettent; ces résultats peuvent ne pas correspondre exactement à ce que vous imaginiez au départ, mais ce n’est pas grave.</a:t>
            </a:r>
          </a:p>
          <a:p>
            <a:endParaRPr lang="fr-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D48C98D-6371-63C6-3339-41231ADD1D5F}"/>
              </a:ext>
            </a:extLst>
          </p:cNvPr>
          <p:cNvSpPr>
            <a:spLocks noGrp="1"/>
          </p:cNvSpPr>
          <p:nvPr>
            <p:ph type="sldNum" sz="quarter" idx="5"/>
          </p:nvPr>
        </p:nvSpPr>
        <p:spPr/>
        <p:txBody>
          <a:bodyPr/>
          <a:lstStyle/>
          <a:p>
            <a:fld id="{3BB15147-4FBB-4574-A864-1BDB27325EFC}" type="slidenum">
              <a:rPr lang="en-CA" smtClean="0"/>
              <a:t>28</a:t>
            </a:fld>
            <a:endParaRPr lang="en-CA" dirty="0"/>
          </a:p>
        </p:txBody>
      </p:sp>
    </p:spTree>
    <p:extLst>
      <p:ext uri="{BB962C8B-B14F-4D97-AF65-F5344CB8AC3E}">
        <p14:creationId xmlns:p14="http://schemas.microsoft.com/office/powerpoint/2010/main" val="34005826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L’anneau final externe met en évidence les </a:t>
            </a:r>
            <a:r>
              <a:rPr lang="fr-CA" sz="1200" i="1" kern="1200" dirty="0">
                <a:solidFill>
                  <a:schemeClr val="tx1"/>
                </a:solidFill>
                <a:effectLst/>
                <a:latin typeface="+mn-lt"/>
                <a:ea typeface="+mn-ea"/>
                <a:cs typeface="+mn-cs"/>
              </a:rPr>
              <a:t>différents niveaux d’engagement des élèves.</a:t>
            </a:r>
            <a:endParaRPr lang="fr-CA" sz="1200" kern="120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En élaborant ce modèle, Santé mentale en milieu scolaire Ontario a voulu s’éloigner des hiérarchies traditionnelles (comme les échelles ou les pyramides) souvent utilisées pour représenter les niveaux d’engagement. Au cours des consultations, ils ont entendu dire à plusieurs reprises que les gens ne voulaient pas que l’engagement soit hiérarchisé ou considéré comme linéaire.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Au contraire, ils voulaient faire passer l’idée que les élèves peuvent </a:t>
            </a:r>
            <a:r>
              <a:rPr lang="fr-CA" sz="1200" i="1" kern="1200" dirty="0">
                <a:solidFill>
                  <a:schemeClr val="tx1"/>
                </a:solidFill>
                <a:effectLst/>
                <a:latin typeface="+mn-lt"/>
                <a:ea typeface="+mn-ea"/>
                <a:cs typeface="+mn-cs"/>
              </a:rPr>
              <a:t>intégrer les initiatives à différents moments</a:t>
            </a:r>
            <a:r>
              <a:rPr lang="fr-CA" sz="1200" kern="1200" dirty="0">
                <a:solidFill>
                  <a:schemeClr val="tx1"/>
                </a:solidFill>
                <a:effectLst/>
                <a:latin typeface="+mn-lt"/>
                <a:ea typeface="+mn-ea"/>
                <a:cs typeface="+mn-cs"/>
              </a:rPr>
              <a:t> et que toutes les formes d’engagement sont précieuses.</a:t>
            </a:r>
          </a:p>
          <a:p>
            <a:r>
              <a:rPr lang="fr-CA" sz="1200" kern="1200" dirty="0">
                <a:solidFill>
                  <a:schemeClr val="tx1"/>
                </a:solidFill>
                <a:effectLst/>
                <a:latin typeface="+mn-lt"/>
                <a:ea typeface="+mn-ea"/>
                <a:cs typeface="+mn-cs"/>
              </a:rPr>
              <a:t>C’est la raison pour laquelle des quadrants ont été utilisés dans ce cas.</a:t>
            </a:r>
          </a:p>
          <a:p>
            <a:r>
              <a:rPr lang="fr-CA" sz="1200" kern="1200" dirty="0">
                <a:solidFill>
                  <a:schemeClr val="tx1"/>
                </a:solidFill>
                <a:effectLst/>
                <a:latin typeface="+mn-lt"/>
                <a:ea typeface="+mn-ea"/>
                <a:cs typeface="+mn-cs"/>
              </a:rPr>
              <a:t>Ce format montre que tous les niveaux d’engagement sont importants.</a:t>
            </a:r>
          </a:p>
          <a:p>
            <a:r>
              <a:rPr lang="fr-CA" sz="1200" kern="1200" dirty="0">
                <a:solidFill>
                  <a:schemeClr val="tx1"/>
                </a:solidFill>
                <a:effectLst/>
                <a:latin typeface="+mn-lt"/>
                <a:ea typeface="+mn-ea"/>
                <a:cs typeface="+mn-cs"/>
              </a:rPr>
              <a:t>Les élèves ont ainsi la possibilité de contribuer aux activités en fonction de leurs intérêts, de leur niveau de confort et de leurs capacités à un certain moment. Les possibilités d’engagement peuvent correspondre à </a:t>
            </a:r>
            <a:r>
              <a:rPr lang="fr-CA" sz="1200" i="1" kern="1200" dirty="0">
                <a:solidFill>
                  <a:schemeClr val="tx1"/>
                </a:solidFill>
                <a:effectLst/>
                <a:latin typeface="+mn-lt"/>
                <a:ea typeface="+mn-ea"/>
                <a:cs typeface="+mn-cs"/>
              </a:rPr>
              <a:t>un ou plusieurs niveaux</a:t>
            </a:r>
            <a:r>
              <a:rPr lang="fr-CA" sz="1200" kern="1200" dirty="0">
                <a:solidFill>
                  <a:schemeClr val="tx1"/>
                </a:solidFill>
                <a:effectLst/>
                <a:latin typeface="+mn-lt"/>
                <a:ea typeface="+mn-ea"/>
                <a:cs typeface="+mn-cs"/>
              </a:rPr>
              <a:t> à la fois.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Cette démarche favorise une certaine flexibilité quant à la participation des élèves, qu’ils commencent tout juste à s’impliquer ou qu’ils assument un rôle plus important en matière de planification ou de prise de décision. En outre, elle permet de promouvoir différents types de progrès, d’influence et d’acquisition de compétences.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L’utilisation des quadrants présente un autre avantage : elle permet des mouvements dans toutes les directions (p. ex., à gauche, à droite, vers le haut et vers le bas), ce qui montre que l’engagement est fluide et non figé. Le rôle des élèves dans une initiative peut changer en fonction de l’évolution de leurs besoins, de leurs situations ou de leurs intérêts.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Dans la section suivante, nous examinerons chacun de ces niveaux en détail, en nous appuyant sur des exemples pour illustrer leur mise en pratique.</a:t>
            </a:r>
          </a:p>
          <a:p>
            <a:endParaRPr lang="en-CA" sz="1200" b="0" i="0" u="none" strike="noStrike" kern="1200" dirty="0">
              <a:solidFill>
                <a:schemeClr val="tx1"/>
              </a:solidFill>
              <a:effectLst/>
              <a:latin typeface="+mn-lt"/>
              <a:ea typeface="+mn-ea"/>
              <a:cs typeface="+mn-cs"/>
            </a:endParaRPr>
          </a:p>
          <a:p>
            <a:pPr>
              <a:defRPr/>
            </a:pPr>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29</a:t>
            </a:fld>
            <a:endParaRPr lang="en-US" dirty="0"/>
          </a:p>
        </p:txBody>
      </p:sp>
    </p:spTree>
    <p:extLst>
      <p:ext uri="{BB962C8B-B14F-4D97-AF65-F5344CB8AC3E}">
        <p14:creationId xmlns:p14="http://schemas.microsoft.com/office/powerpoint/2010/main" val="2282819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3013" y="325438"/>
            <a:ext cx="4114800" cy="2314575"/>
          </a:xfrm>
        </p:spPr>
        <p:txBody>
          <a:bodyPr/>
          <a:lstStyle/>
          <a:p>
            <a:endParaRPr lang="fr-CA" dirty="0"/>
          </a:p>
        </p:txBody>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549098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L’anneau final externe met en évidence les différents niveaux d’engagement des élèves.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représentation la plus courante des initiatives visant à encourager l’engagement des élèves est celle en diagrammes hiérarchiques sous forme d’échelles ou de triangles. Ce type de diagramme a pour effet de prioriser certaines formes d’engagement par rapport à d’autres.</a:t>
            </a:r>
          </a:p>
          <a:p>
            <a:r>
              <a:rPr lang="fr-CA" sz="1200" kern="1200" dirty="0">
                <a:solidFill>
                  <a:schemeClr val="tx1"/>
                </a:solidFill>
                <a:effectLst/>
                <a:latin typeface="+mn-lt"/>
                <a:ea typeface="+mn-ea"/>
                <a:cs typeface="+mn-cs"/>
              </a:rPr>
              <a:t>Au cours de nombreuses conversations, SMS-ON s’est rendu compte que les gens ne veulent pas de hiérarchie. Pour cela, il était important de proposer </a:t>
            </a:r>
            <a:r>
              <a:rPr lang="fr-CA" sz="1200" b="1" kern="1200" dirty="0">
                <a:solidFill>
                  <a:schemeClr val="tx1"/>
                </a:solidFill>
                <a:effectLst/>
                <a:latin typeface="+mn-lt"/>
                <a:ea typeface="+mn-ea"/>
                <a:cs typeface="+mn-cs"/>
              </a:rPr>
              <a:t>plusieurs</a:t>
            </a:r>
            <a:r>
              <a:rPr lang="fr-CA" sz="1200" kern="1200" dirty="0">
                <a:solidFill>
                  <a:schemeClr val="tx1"/>
                </a:solidFill>
                <a:effectLst/>
                <a:latin typeface="+mn-lt"/>
                <a:ea typeface="+mn-ea"/>
                <a:cs typeface="+mn-cs"/>
              </a:rPr>
              <a:t> points d’entrée aux élèves pour qu’ils puissent s’engager dans des initiatives qui correspondent à leurs intérêts et à leurs capacités.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démontrer que chaque niveau est important et qu’aucun n’est plus important qu’un autre, ils ont donc utilisé des quadrants.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options proposées peuvent également comporter </a:t>
            </a:r>
            <a:r>
              <a:rPr lang="fr-CA" sz="1200" i="1" kern="1200" dirty="0">
                <a:solidFill>
                  <a:schemeClr val="tx1"/>
                </a:solidFill>
                <a:effectLst/>
                <a:latin typeface="+mn-lt"/>
                <a:ea typeface="+mn-ea"/>
                <a:cs typeface="+mn-cs"/>
              </a:rPr>
              <a:t>plusieurs niveaux</a:t>
            </a:r>
            <a:r>
              <a:rPr lang="fr-CA" sz="1200" kern="1200" dirty="0">
                <a:solidFill>
                  <a:schemeClr val="tx1"/>
                </a:solidFill>
                <a:effectLst/>
                <a:latin typeface="+mn-lt"/>
                <a:ea typeface="+mn-ea"/>
                <a:cs typeface="+mn-cs"/>
              </a:rPr>
              <a:t> d’engagement, permettant ainsi aux élèves d’acquérir diverses compétences, de s’engager à différents niveaux et d’influencer les résultats selon leurs souhaits.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quadrants permettent également une plus grande liberté de mouvement : vers le haut, vers le bas, vers la gauche, vers la droite et d’un bout à l’autre.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Ces niveaux sont flexibles. Nous ne sommes pas tenus de nous limiter à un niveau s’il ne répond pas aux besoins des élèves.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niveaux d’engagement des élèves sont les suivants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Les élèves comme leaders –</a:t>
            </a:r>
            <a:r>
              <a:rPr lang="fr-CA" sz="1200" kern="1200" dirty="0">
                <a:solidFill>
                  <a:schemeClr val="tx1"/>
                </a:solidFill>
                <a:effectLst/>
                <a:latin typeface="+mn-lt"/>
                <a:ea typeface="+mn-ea"/>
                <a:cs typeface="+mn-cs"/>
              </a:rPr>
              <a:t>les élèves sont responsables de toutes les phases d’un projet ou d’un programme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Les élèves comme partenaires –</a:t>
            </a:r>
            <a:r>
              <a:rPr lang="fr-CA" sz="1200" kern="1200" dirty="0">
                <a:solidFill>
                  <a:schemeClr val="tx1"/>
                </a:solidFill>
                <a:effectLst/>
                <a:latin typeface="+mn-lt"/>
                <a:ea typeface="+mn-ea"/>
                <a:cs typeface="+mn-cs"/>
              </a:rPr>
              <a:t> les élèves s’engagent dans un partenariat actif et un dialogue ouvert à toutes les étapes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Les élèves comme collaborateurs</a:t>
            </a:r>
            <a:r>
              <a:rPr lang="fr-CA" sz="1200" kern="1200" dirty="0">
                <a:solidFill>
                  <a:schemeClr val="tx1"/>
                </a:solidFill>
                <a:effectLst/>
                <a:latin typeface="+mn-lt"/>
                <a:ea typeface="+mn-ea"/>
                <a:cs typeface="+mn-cs"/>
              </a:rPr>
              <a:t> – les élèves sont invités à faire part de leurs idées et de leurs points de vue lors de l’élaboration des étapes clés du projet</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Les élèves comme consultants – </a:t>
            </a:r>
            <a:r>
              <a:rPr lang="fr-CA" sz="1200" kern="1200" dirty="0">
                <a:solidFill>
                  <a:schemeClr val="tx1"/>
                </a:solidFill>
                <a:effectLst/>
                <a:latin typeface="+mn-lt"/>
                <a:ea typeface="+mn-ea"/>
                <a:cs typeface="+mn-cs"/>
              </a:rPr>
              <a:t>Les élèves sont sollicités pour faire part de leurs idées et de leurs points de vue de manière spécifique ou limitée.</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en apprendre plus sur les niveaux d’engagement et sur les exemples de conseils scolaires, consultez la Boite à outils sur l’engagement des élèves : https://smho-smso.ca/online-resources/boite-a-outils-sur-lengagement-des-eleves/</a:t>
            </a:r>
          </a:p>
          <a:p>
            <a:pPr>
              <a:defRPr/>
            </a:pPr>
            <a:endParaRPr lang="en-US" dirty="0"/>
          </a:p>
          <a:p>
            <a:pPr>
              <a:defRPr/>
            </a:pPr>
            <a:endParaRPr lang="en-US" dirty="0"/>
          </a:p>
          <a:p>
            <a:endParaRPr lang="en-US" dirty="0"/>
          </a:p>
        </p:txBody>
      </p:sp>
      <p:sp>
        <p:nvSpPr>
          <p:cNvPr id="4" name="Slide Number Placeholder 3"/>
          <p:cNvSpPr>
            <a:spLocks noGrp="1"/>
          </p:cNvSpPr>
          <p:nvPr>
            <p:ph type="sldNum" sz="quarter" idx="5"/>
          </p:nvPr>
        </p:nvSpPr>
        <p:spPr/>
        <p:txBody>
          <a:bodyPr/>
          <a:lstStyle/>
          <a:p>
            <a:fld id="{3BB15147-4FBB-4574-A864-1BDB27325EFC}" type="slidenum">
              <a:rPr lang="en-CA" smtClean="0"/>
              <a:t>30</a:t>
            </a:fld>
            <a:endParaRPr lang="en-CA" dirty="0"/>
          </a:p>
        </p:txBody>
      </p:sp>
    </p:spTree>
    <p:extLst>
      <p:ext uri="{BB962C8B-B14F-4D97-AF65-F5344CB8AC3E}">
        <p14:creationId xmlns:p14="http://schemas.microsoft.com/office/powerpoint/2010/main" val="3580366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9259-CD9B-F157-AFFE-5AF5BFB12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E2345-0AB1-A5C9-21B2-BA1C46387808}"/>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0A7168E9-C83A-D3DA-7A7E-29D5ECAD0199}"/>
              </a:ext>
            </a:extLst>
          </p:cNvPr>
          <p:cNvSpPr>
            <a:spLocks noGrp="1"/>
          </p:cNvSpPr>
          <p:nvPr>
            <p:ph type="body" idx="1"/>
          </p:nvPr>
        </p:nvSpPr>
        <p:spPr/>
        <p:txBody>
          <a:bodyPr/>
          <a:lstStyle/>
          <a:p>
            <a:r>
              <a:rPr lang="fr-CA" sz="1200" b="1" kern="1200" dirty="0">
                <a:solidFill>
                  <a:schemeClr val="tx1"/>
                </a:solidFill>
                <a:effectLst/>
                <a:latin typeface="+mn-lt"/>
                <a:ea typeface="+mn-ea"/>
                <a:cs typeface="+mn-cs"/>
              </a:rPr>
              <a:t>Remarques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 aux participants de prendre quelques minutes pour réfléchir seuls avant de discuter à deux ou en petits groupes.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Créez un espace pour les réussites et les conflits.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Si les participants hésitent à s’exprimer, proposez-leur d’utiliser des notes autocollantes anonymes ou des outils numériques, comme Padlet ou Mentimeter.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endParaRPr lang="en-US" b="0" dirty="0"/>
          </a:p>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E848929-1C5D-E459-95E5-83DB884AC104}"/>
              </a:ext>
            </a:extLst>
          </p:cNvPr>
          <p:cNvSpPr>
            <a:spLocks noGrp="1"/>
          </p:cNvSpPr>
          <p:nvPr>
            <p:ph type="sldNum" sz="quarter" idx="5"/>
          </p:nvPr>
        </p:nvSpPr>
        <p:spPr/>
        <p:txBody>
          <a:bodyPr/>
          <a:lstStyle/>
          <a:p>
            <a:fld id="{EFCDF9F0-2051-3E41-8377-E55F8DC4E01F}" type="slidenum">
              <a:rPr lang="en-US" smtClean="0"/>
              <a:t>31</a:t>
            </a:fld>
            <a:endParaRPr lang="en-US" dirty="0"/>
          </a:p>
        </p:txBody>
      </p:sp>
    </p:spTree>
    <p:extLst>
      <p:ext uri="{BB962C8B-B14F-4D97-AF65-F5344CB8AC3E}">
        <p14:creationId xmlns:p14="http://schemas.microsoft.com/office/powerpoint/2010/main" val="8082889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Nous allons maintenant nous concentrer sur les points importants à prendre en compte en ce qui concerne des initiatives liées à la promotion de la santé mentale et à la littératie destinées aux élèves.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élèves peuvent montrer leur engagement de différentes manières et sur des sujets très variés. Pour ce qui est de la santé mentale, il est essentiel de planifier avec soin les initiatives en matière de santé mentale en milieu scolaire pour veiller à ce qu’elles :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soient axées sur les points forts et le bien-être des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permettent de soutenir les élèves en bonne santé mentale, ainsi que ceux qui peuvent souffrir de problèmes de santé mentale ou de maladies mentales plus graves;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produisent les effets positifs escomptés, tels qu’aider les élèves à acquérir les compétences nécessaires pour préserver leur santé mentale, réduire la stigmatisation ou les sensibiliser aux ressources et services de soutien disponibles pour faire face aux problèmes de santé mentale.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élèves sont en mesure de s’entraider et de favoriser la santé mentale et le bien-être.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initiatives de promotion de la santé mentale visent souvent à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aider les élèves à acquérir des compétences de vie et à en apprendre davantage en matière de santé mentale et de bien-être;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modéliser des attitudes et des stratégies d’adaptation saines;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aider les élèves à connaître les ressources et les services de soutien qui sont à leur disposition;</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encourager les élèves à demander de l’aide s’ils en ont besoin;</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réduire la stigmatisation liée à la santé mentale.</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Ressources connexes</a:t>
            </a:r>
          </a:p>
          <a:p>
            <a:endParaRPr lang="fr-CA"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d’aide à la décision en matière de santé mentale en milieu scolaire : Initiatives liées à la sensibilisation de la santé mentale des élèves – Pour directions et directions adjointes d’écoles</a:t>
            </a:r>
            <a:r>
              <a:rPr lang="fr-CA" sz="1200" kern="1200" dirty="0">
                <a:solidFill>
                  <a:schemeClr val="tx1"/>
                </a:solidFill>
                <a:effectLst/>
                <a:latin typeface="+mn-lt"/>
                <a:ea typeface="+mn-ea"/>
                <a:cs typeface="+mn-cs"/>
              </a:rPr>
              <a:t> https://smho-smso.ca/online-resources/outil-daide-a-la-decision-en-matiere-de-sante-mentale-dans-les-ecoles-initiatives-liees-a-la-sensibilisation-de-la-sante-mentale-des-eleves-pour-directions-et-directions-adjoint/</a:t>
            </a:r>
          </a:p>
          <a:p>
            <a:pPr marL="171450" indent="-171450">
              <a:buFont typeface="Arial" panose="020B0604020202020204" pitchFamily="34" charset="0"/>
              <a:buChar char="•"/>
            </a:pP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d’aide à la décision – Liste de contrôle concernant les activités liées à la sensibilisation de la santé mentale des élèves </a:t>
            </a:r>
            <a:r>
              <a:rPr lang="fr-CA" sz="1200" kern="1200" dirty="0">
                <a:solidFill>
                  <a:schemeClr val="tx1"/>
                </a:solidFill>
                <a:effectLst/>
                <a:latin typeface="+mn-lt"/>
                <a:ea typeface="+mn-ea"/>
                <a:cs typeface="+mn-cs"/>
              </a:rPr>
              <a:t>https://smho-smso.ca/online-resources/outil-daide-a-la-decision-liste-de-controle-concernant-les-activites-liees-a-la-sensibilisation-de-la-sante-mentale-des-eleves/</a:t>
            </a:r>
          </a:p>
          <a:p>
            <a:endParaRPr lang="fr-CA"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d’aide à la décision en matière de santé mentale en milieu scolaire : Initiatives de soutien par les pairs </a:t>
            </a:r>
            <a:r>
              <a:rPr lang="fr-CA" sz="1200" kern="1200" dirty="0">
                <a:solidFill>
                  <a:schemeClr val="tx1"/>
                </a:solidFill>
                <a:effectLst/>
                <a:latin typeface="+mn-lt"/>
                <a:ea typeface="+mn-ea"/>
                <a:cs typeface="+mn-cs"/>
              </a:rPr>
              <a:t>https://smho-smso.ca/online-resources/outil-daide-a-la-decision-en-matiere-de-sante-mentale-en-milieu-scolaire-initiatives-liees-au-soutien-par-les-pairs-version-destinee-aux-leaders-du-systeme-et-des-ecoles/</a:t>
            </a:r>
          </a:p>
          <a:p>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de référence pour le soutien par les pairs à l’intention des élèves</a:t>
            </a:r>
            <a:r>
              <a:rPr lang="fr-CA" sz="1200" kern="1200" dirty="0">
                <a:solidFill>
                  <a:schemeClr val="tx1"/>
                </a:solidFill>
                <a:effectLst/>
                <a:latin typeface="+mn-lt"/>
                <a:ea typeface="+mn-ea"/>
                <a:cs typeface="+mn-cs"/>
              </a:rPr>
              <a:t> https://smho-smso.ca/online-resources/outil-de-reference-pour-le-soutien-par-les-pairs-a-lintention-des-eleves/</a:t>
            </a:r>
          </a:p>
          <a:p>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Leaders en santé mentale de votre conseil scolaire </a:t>
            </a:r>
            <a:r>
              <a:rPr lang="fr-CA" sz="1200" kern="1200" dirty="0">
                <a:solidFill>
                  <a:schemeClr val="tx1"/>
                </a:solidFill>
                <a:effectLst/>
                <a:latin typeface="+mn-lt"/>
                <a:ea typeface="+mn-ea"/>
                <a:cs typeface="+mn-cs"/>
              </a:rPr>
              <a:t>https://smho-smso.ca/a-propos-de-nous/trouvez-votre-leader-en-sante-mentale/</a:t>
            </a:r>
          </a:p>
          <a:p>
            <a:pPr marL="0" indent="0">
              <a:lnSpc>
                <a:spcPct val="107000"/>
              </a:lnSpc>
              <a:spcAft>
                <a:spcPts val="800"/>
              </a:spcAft>
              <a:buFont typeface="Arial" panose="020B0604020202020204" pitchFamily="34" charset="0"/>
              <a:buNone/>
            </a:pPr>
            <a:endParaRPr lang="en-US" sz="1200" u="none" kern="1200" dirty="0">
              <a:solidFill>
                <a:schemeClr val="tx1"/>
              </a:solidFill>
              <a:latin typeface="+mn-lt"/>
              <a:ea typeface="Calibri"/>
              <a:cs typeface="Calibri"/>
            </a:endParaRPr>
          </a:p>
          <a:p>
            <a:endParaRPr lang="en-US" b="1" dirty="0"/>
          </a:p>
        </p:txBody>
      </p:sp>
      <p:sp>
        <p:nvSpPr>
          <p:cNvPr id="4" name="Slide Number Placeholder 3"/>
          <p:cNvSpPr>
            <a:spLocks noGrp="1"/>
          </p:cNvSpPr>
          <p:nvPr>
            <p:ph type="sldNum" sz="quarter" idx="5"/>
          </p:nvPr>
        </p:nvSpPr>
        <p:spPr/>
        <p:txBody>
          <a:bodyPr/>
          <a:lstStyle/>
          <a:p>
            <a:fld id="{EFCDF9F0-2051-3E41-8377-E55F8DC4E01F}" type="slidenum">
              <a:rPr lang="en-US" smtClean="0"/>
              <a:t>32</a:t>
            </a:fld>
            <a:endParaRPr lang="en-US" dirty="0"/>
          </a:p>
        </p:txBody>
      </p:sp>
    </p:spTree>
    <p:extLst>
      <p:ext uri="{BB962C8B-B14F-4D97-AF65-F5344CB8AC3E}">
        <p14:creationId xmlns:p14="http://schemas.microsoft.com/office/powerpoint/2010/main" val="22228669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Avant d’interagir avec les élèves :</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Faites le point sur vous-même :</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Prendre soin de notre santé mentale est très important. Prenez le temps de vous demander si vous êtes prêt à assumer ce rôle de soutien.</a:t>
            </a:r>
          </a:p>
          <a:p>
            <a:r>
              <a:rPr lang="fr-CA" sz="1200" kern="1200" dirty="0">
                <a:solidFill>
                  <a:schemeClr val="tx1"/>
                </a:solidFill>
                <a:effectLst/>
                <a:latin typeface="+mn-lt"/>
                <a:ea typeface="+mn-ea"/>
                <a:cs typeface="+mn-cs"/>
              </a:rPr>
              <a:t>N’hésitez pas à demander de l’aide aux personnes ressources compétentes si nécessaire.</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Renforcez vos connaissances :</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Renforcez vos connaissances en matière de santé mentale, d’équité et de réconciliation.</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Utilisez des ressources telles que les modules gratuits pour sensibiliser à la santé mentale et les outils de réflexion sur l’humilité culturelle proposés par Santé mentale en milieu scolaire Ontario.</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Familiarisez-vous avec les voies à suivre pour obtenir de l’aide :</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Familiarisez-vous avec les différentes voies d’accès au soutien offertes aux élèves souffrant de problèmes de santé mentale dans votre école.</a:t>
            </a:r>
          </a:p>
          <a:p>
            <a:r>
              <a:rPr lang="fr-CA" sz="1200" kern="1200" dirty="0">
                <a:solidFill>
                  <a:schemeClr val="tx1"/>
                </a:solidFill>
                <a:effectLst/>
                <a:latin typeface="+mn-lt"/>
                <a:ea typeface="+mn-ea"/>
                <a:cs typeface="+mn-cs"/>
              </a:rPr>
              <a:t>Si l’initiative a lieu après les heures de classe, pensez à la manière dont vos méthodes de soutien pourraient également changer.</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Faites appel aux co-animateurs/co-animatrices :</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N’oubliez pas de faire appel aux co-animateurs, en invitant le personnel enseignant ou le personnel de soutien aux élèves à partager les responsabilités.</a:t>
            </a:r>
          </a:p>
          <a:p>
            <a:r>
              <a:rPr lang="fr-CA" sz="1200" kern="1200" dirty="0">
                <a:solidFill>
                  <a:schemeClr val="tx1"/>
                </a:solidFill>
                <a:effectLst/>
                <a:latin typeface="+mn-lt"/>
                <a:ea typeface="+mn-ea"/>
                <a:cs typeface="+mn-cs"/>
              </a:rPr>
              <a:t>La coanimation permet à une personne de se concentrer sur l’animation des discussions, tandis que l’autre observe les réactions des élèves et traite les éventuels problèmes.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Il est possible que votre présence quotidienne à l’école, ainsi que celle de votre co-animateur ou co-animatrice, ne soient pas garanties.</a:t>
            </a:r>
          </a:p>
          <a:p>
            <a:r>
              <a:rPr lang="fr-CA" sz="1200" kern="1200" dirty="0">
                <a:solidFill>
                  <a:schemeClr val="tx1"/>
                </a:solidFill>
                <a:effectLst/>
                <a:latin typeface="+mn-lt"/>
                <a:ea typeface="+mn-ea"/>
                <a:cs typeface="+mn-cs"/>
              </a:rPr>
              <a:t>C’est l’occasion de discuter avec les élèves pour savoir qui d’autre pourrait faire partie de l’équipe d’adultes bienveillants et être plus disponible.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déterminer qui serait le mieux placé pour coanimer et soutenir la création d’un espace visant à promouvoir la santé mentale positive, examinez les paramètres de votre initiative.</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Déterminez le moment le plus opportun pour le faire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Soyez attentif à l’horaire des réunions pour disposer de suffisamment de temps pour suivre les élèves après la réunion.</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Évitez de programmer des activités liées à la santé mentale le vendredi et réfléchissez bien aux initiatives à mettre en œuvre pendant les périodes de postvention.</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 Ressources connexes</a:t>
            </a:r>
            <a:r>
              <a:rPr lang="fr-CA" sz="1200" kern="1200" dirty="0">
                <a:solidFill>
                  <a:schemeClr val="tx1"/>
                </a:solidFill>
                <a:effectLst/>
                <a:latin typeface="+mn-lt"/>
                <a:ea typeface="+mn-ea"/>
                <a:cs typeface="+mn-cs"/>
              </a:rPr>
              <a:t> :</a:t>
            </a:r>
          </a:p>
          <a:p>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Conseils sur la résilience personnelle – Prends soin de toi</a:t>
            </a:r>
            <a:r>
              <a:rPr lang="fr-CA" sz="1200" kern="1200" dirty="0">
                <a:solidFill>
                  <a:schemeClr val="tx1"/>
                </a:solidFill>
                <a:effectLst/>
                <a:latin typeface="+mn-lt"/>
                <a:ea typeface="+mn-ea"/>
                <a:cs typeface="+mn-cs"/>
              </a:rPr>
              <a:t> https://smho-smso.ca/online-resources/resilience-personnelle/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Cours de littératie en santé mentale à l’intention du personnel scolaire</a:t>
            </a:r>
            <a:r>
              <a:rPr lang="fr-CA" sz="1200" kern="1200" dirty="0">
                <a:solidFill>
                  <a:schemeClr val="tx1"/>
                </a:solidFill>
                <a:effectLst/>
                <a:latin typeface="+mn-lt"/>
                <a:ea typeface="+mn-ea"/>
                <a:cs typeface="+mn-cs"/>
              </a:rPr>
              <a:t> </a:t>
            </a: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https://smho-smso.ca/personnel-enseignant-et-professionnels-de-soutien-aux-eleves/cours-de-litteratie-en-sante-mentale-en-ligne/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Cours de littératie en santé mentale à l’intention du personnel scolaire</a:t>
            </a:r>
            <a:r>
              <a:rPr lang="fr-CA" sz="1200" kern="1200" dirty="0">
                <a:solidFill>
                  <a:schemeClr val="tx1"/>
                </a:solidFill>
                <a:effectLst/>
                <a:latin typeface="+mn-lt"/>
                <a:ea typeface="+mn-ea"/>
                <a:cs typeface="+mn-cs"/>
              </a:rPr>
              <a:t> </a:t>
            </a: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https://smho-smso.ca/personnel-enseignant-et-professionnels-de-soutien-aux-eleves/cours-de-litteratie-en-sante-mentale-en-ligne/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d’autoréflexion sur l’humilité culturelle à l’intention du personnel scolaire </a:t>
            </a:r>
            <a:br>
              <a:rPr lang="fr-CA" sz="1200" b="1"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https://smho-smso.ca/online-resources/outil-dautoreflexion-sur-lhumilite-culturelle-a-lintention-du-personnel-scolaire/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d’autoréflexion sur l’humilité culturelle à l’intention des professionnels de la santé mentale en milieu scolaire </a:t>
            </a:r>
            <a:r>
              <a:rPr lang="fr-CA" sz="1200" kern="1200" dirty="0">
                <a:solidFill>
                  <a:schemeClr val="tx1"/>
                </a:solidFill>
                <a:effectLst/>
                <a:latin typeface="+mn-lt"/>
                <a:ea typeface="+mn-ea"/>
                <a:cs typeface="+mn-cs"/>
              </a:rPr>
              <a:t>https://smho-smso.ca/online-resources/outil-dautoreflexion-sur-lhumilite-culturelle-a-lintention-des-professionnels-de-la-sante-mentale-en-milieu-scolaire/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Cercle de soutien et voies d’accès systémiques – Organigramme, Feuille de route, et Aide-mémoire personnalisé </a:t>
            </a:r>
            <a:br>
              <a:rPr lang="fr-CA" sz="1200" b="1"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https://smho-smso.ca/online-resources/cercle-de-soutien-et-voies-dacces-systemiques-organigramme-feuille-de-route-et-aide-memoire-personnalise/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Guide de référence UN APPEL</a:t>
            </a:r>
            <a:r>
              <a:rPr lang="fr-CA" sz="1200" kern="1200" dirty="0">
                <a:solidFill>
                  <a:schemeClr val="tx1"/>
                </a:solidFill>
                <a:effectLst/>
                <a:latin typeface="+mn-lt"/>
                <a:ea typeface="+mn-ea"/>
                <a:cs typeface="+mn-cs"/>
              </a:rPr>
              <a:t> </a:t>
            </a: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https://smho-smso.ca/online-resources/un-appel-guide-de-reference/smho-smso.ca</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Se préparer; prévenir; réagir</a:t>
            </a:r>
            <a:r>
              <a:rPr lang="fr-CA" sz="1200" kern="1200" dirty="0">
                <a:solidFill>
                  <a:schemeClr val="tx1"/>
                </a:solidFill>
                <a:effectLst/>
                <a:latin typeface="+mn-lt"/>
                <a:ea typeface="+mn-ea"/>
                <a:cs typeface="+mn-cs"/>
              </a:rPr>
              <a:t> : </a:t>
            </a:r>
            <a:r>
              <a:rPr lang="fr-CA" sz="1200" b="1" kern="1200" dirty="0">
                <a:solidFill>
                  <a:schemeClr val="tx1"/>
                </a:solidFill>
                <a:effectLst/>
                <a:latin typeface="+mn-lt"/>
                <a:ea typeface="+mn-ea"/>
                <a:cs typeface="+mn-cs"/>
              </a:rPr>
              <a:t>La littératie en matière de prévention du suicide chez les jeunes et de promotion de la vie – Guide de référence à l’intention du personnel scolaire </a:t>
            </a:r>
            <a:r>
              <a:rPr lang="fr-CA" sz="1200" kern="1200" dirty="0">
                <a:solidFill>
                  <a:schemeClr val="tx1"/>
                </a:solidFill>
                <a:effectLst/>
                <a:latin typeface="+mn-lt"/>
                <a:ea typeface="+mn-ea"/>
                <a:cs typeface="+mn-cs"/>
              </a:rPr>
              <a:t>https://smho-smso.ca/online-resources/se-preparer-prevenir-reagir-litteratie-en-matiere-de-prevention-du-suicide-et-de-promotion-de-la-vie-pour-le-personnel-scolaire-guide-de-reference-rapide-pour-le-personnel-scolaire/</a:t>
            </a:r>
          </a:p>
        </p:txBody>
      </p:sp>
      <p:sp>
        <p:nvSpPr>
          <p:cNvPr id="4" name="Slide Number Placeholder 3"/>
          <p:cNvSpPr>
            <a:spLocks noGrp="1"/>
          </p:cNvSpPr>
          <p:nvPr>
            <p:ph type="sldNum" sz="quarter" idx="5"/>
          </p:nvPr>
        </p:nvSpPr>
        <p:spPr/>
        <p:txBody>
          <a:bodyPr/>
          <a:lstStyle/>
          <a:p>
            <a:fld id="{EFCDF9F0-2051-3E41-8377-E55F8DC4E01F}" type="slidenum">
              <a:rPr lang="en-US" smtClean="0"/>
              <a:t>33</a:t>
            </a:fld>
            <a:endParaRPr lang="en-US" dirty="0"/>
          </a:p>
        </p:txBody>
      </p:sp>
    </p:spTree>
    <p:extLst>
      <p:ext uri="{BB962C8B-B14F-4D97-AF65-F5344CB8AC3E}">
        <p14:creationId xmlns:p14="http://schemas.microsoft.com/office/powerpoint/2010/main" val="23980869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FR" sz="1200" kern="1200" noProof="0" dirty="0">
                <a:solidFill>
                  <a:schemeClr val="tx1"/>
                </a:solidFill>
                <a:effectLst/>
                <a:latin typeface="+mn-lt"/>
                <a:ea typeface="+mn-ea"/>
                <a:cs typeface="+mn-cs"/>
              </a:rPr>
              <a:t>Lorsque vous interagissez avec les élèves</a:t>
            </a:r>
          </a:p>
          <a:p>
            <a:endParaRPr lang="fr-FR" sz="1200" b="1"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Nouer des relations : </a:t>
            </a:r>
            <a:r>
              <a:rPr lang="fr-FR" sz="1200" kern="1200" noProof="0" dirty="0">
                <a:solidFill>
                  <a:schemeClr val="tx1"/>
                </a:solidFill>
                <a:effectLst/>
                <a:latin typeface="+mn-lt"/>
                <a:ea typeface="+mn-ea"/>
                <a:cs typeface="+mn-cs"/>
              </a:rPr>
              <a:t>Dans le cadre de cette initiative, veillez à établir des relations en tissant des liens entre les élèves et en promouvant une culture de soutien. Adoptez un ton positif et encourageant, en mettant l’accent sur le bien-être, l’appartenance, l’espoir et la joie.</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Renforcer les connaissances des élèves en matière de santé mentale : </a:t>
            </a:r>
            <a:r>
              <a:rPr lang="fr-FR" sz="1200" kern="1200" noProof="0" dirty="0">
                <a:solidFill>
                  <a:schemeClr val="tx1"/>
                </a:solidFill>
                <a:effectLst/>
                <a:latin typeface="+mn-lt"/>
                <a:ea typeface="+mn-ea"/>
                <a:cs typeface="+mn-cs"/>
              </a:rPr>
              <a:t>Le renforcement des connaissances des élèves en matière de santé mentale est un élément clé de l’engagement des élèves dans les initiatives de santé mentale à l’école.</a:t>
            </a:r>
          </a:p>
          <a:p>
            <a:r>
              <a:rPr lang="fr-FR" sz="1200" kern="1200" noProof="0" dirty="0">
                <a:solidFill>
                  <a:schemeClr val="tx1"/>
                </a:solidFill>
                <a:effectLst/>
                <a:latin typeface="+mn-lt"/>
                <a:ea typeface="+mn-ea"/>
                <a:cs typeface="+mn-cs"/>
              </a:rPr>
              <a:t>Reconnaissez et sachez que la santé mentale et les maladies mentales sont perçues et traitées selon des approches différentes d’une culture à l’autre. L’approche occidentale de la santé mentale est davantage individualiste et axée sur les compétences. Cette approche peut ne pas convenir à tous les élèves et à leurs familles. Découvrez différentes façons d’aborder et d’appréhender la santé mentale et le bien-être.</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Définir un objectif et un but communs : </a:t>
            </a:r>
            <a:r>
              <a:rPr lang="fr-FR" sz="1200" kern="1200" noProof="0" dirty="0">
                <a:solidFill>
                  <a:schemeClr val="tx1"/>
                </a:solidFill>
                <a:effectLst/>
                <a:latin typeface="+mn-lt"/>
                <a:ea typeface="+mn-ea"/>
                <a:cs typeface="+mn-cs"/>
              </a:rPr>
              <a:t>Définissez un objectif commun en collaborant avec les élèves pour établir des objectifs adaptés à leurs besoins et à leurs intérêts, ainsi qu’aux objectifs plus larges de l’école ou du système scolaire en matière de santé mentale.</a:t>
            </a:r>
          </a:p>
          <a:p>
            <a:r>
              <a:rPr lang="fr-FR" sz="1200" kern="1200" noProof="0" dirty="0">
                <a:solidFill>
                  <a:schemeClr val="tx1"/>
                </a:solidFill>
                <a:effectLst/>
                <a:latin typeface="+mn-lt"/>
                <a:ea typeface="+mn-ea"/>
                <a:cs typeface="+mn-cs"/>
              </a:rPr>
              <a:t>Fixez des limites claires à l’initiative, telles que son domaine d’intervention.</a:t>
            </a:r>
          </a:p>
          <a:p>
            <a:r>
              <a:rPr lang="fr-FR" sz="1200" kern="1200" noProof="0" dirty="0">
                <a:solidFill>
                  <a:schemeClr val="tx1"/>
                </a:solidFill>
                <a:effectLst/>
                <a:latin typeface="+mn-lt"/>
                <a:ea typeface="+mn-ea"/>
                <a:cs typeface="+mn-cs"/>
              </a:rPr>
              <a:t>Écoutez les expériences négatives d’autres personnes en matière de santé mentale peut être contre-productif pour les élèves qui se battent pour leur bien-être. Il est utile de rappeler aux élèves qu’il ne s’agit pas d’un forum où l’on peut divulguer des informations personnelles relatives à la santé mentale, ou des expériences familiales, etc.</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Les élèves qui souhaitent partager leurs expériences ont la possibilité de s’entretenir en privé avec les adultes bienveillants concernés.</a:t>
            </a:r>
          </a:p>
          <a:p>
            <a:r>
              <a:rPr lang="fr-FR" sz="1200" kern="1200" noProof="0" dirty="0">
                <a:solidFill>
                  <a:schemeClr val="tx1"/>
                </a:solidFill>
                <a:effectLst/>
                <a:latin typeface="+mn-lt"/>
                <a:ea typeface="+mn-ea"/>
                <a:cs typeface="+mn-cs"/>
              </a:rPr>
              <a:t>Toutefois, fixer des limites ne signifie pas ignorer ou passer sous silence les problèmes graves qui peuvent être partagés, tels que le racisme, l’homophobie ou d’autres formes de discrimination.</a:t>
            </a:r>
          </a:p>
          <a:p>
            <a:r>
              <a:rPr lang="fr-FR" sz="1200" kern="1200" noProof="0" dirty="0">
                <a:solidFill>
                  <a:schemeClr val="tx1"/>
                </a:solidFill>
                <a:effectLst/>
                <a:latin typeface="+mn-lt"/>
                <a:ea typeface="+mn-ea"/>
                <a:cs typeface="+mn-cs"/>
              </a:rPr>
              <a:t>Si de tels problèmes surviennent, ils doivent être pris en compte et traités de manière appropriée. Soyez conscient de l’impact que cela peut avoir sur les personnes concernées et veillez à ce qu’elles reçoivent le soutien nécessaire. </a:t>
            </a:r>
          </a:p>
          <a:p>
            <a:endParaRPr lang="fr-FR" sz="1200" b="1"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Élaborer des ententes et définir les attentes du groupe :</a:t>
            </a:r>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Créez un environnement favorable en élaborant des ententes de groupe et en discutant de ce dont les élèves ont besoin pour participer et se sentir à l’aise. Concentrez-vous sur l’importance de la sélection et de l’utilisation des mots, en guidant les échanges vers la manière dont les expériences sont exprimées. Mettez en avant la volonté du groupe de favoriser un échange constructif, en précisant comment chacun peut donner et recevoir des commentaires de façon respectueuse et appréciative.  </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Dans le cadre de l’engagement du groupe en faveur de la sécurité et du respect, montrez l’exemple en interrompant et en mettant fin aux comportements discriminatoires lorsqu’ils se produisent.</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Ressources pour les élèves : </a:t>
            </a:r>
            <a:r>
              <a:rPr lang="fr-FR" sz="1200" kern="1200" noProof="0" dirty="0">
                <a:solidFill>
                  <a:schemeClr val="tx1"/>
                </a:solidFill>
                <a:effectLst/>
                <a:latin typeface="+mn-lt"/>
                <a:ea typeface="+mn-ea"/>
                <a:cs typeface="+mn-cs"/>
              </a:rPr>
              <a:t>Partagez les informations concernant les ressources en santé mentale disponibles, en soulignant celles qui sont accessibles en dehors des heures de cours. Assurez-vous de rappeler régulièrement ces ressources à la fin de chaque réunion et de les rendre facilement accessibles. Lors de la présentation des ressources locales aux élèves, tenez compte de leur culture et de leur identité, en leur proposant des aides adaptées à leur contexte, et discutez avec eux des démarches à suivre pour y accéder.</a:t>
            </a:r>
          </a:p>
          <a:p>
            <a:r>
              <a:rPr lang="fr-FR" sz="1200" kern="1200" noProof="0" dirty="0">
                <a:solidFill>
                  <a:schemeClr val="tx1"/>
                </a:solidFill>
                <a:effectLst/>
                <a:latin typeface="+mn-lt"/>
                <a:ea typeface="+mn-ea"/>
                <a:cs typeface="+mn-cs"/>
              </a:rPr>
              <a:t>Parlons maintenant, Ligne d’écoute d’espoir pour le mieux-être, Jeunesse, J’écoute, et Black Youthline sont disponibles pour les jeunes.</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 Ressources connexes</a:t>
            </a:r>
            <a:r>
              <a:rPr lang="fr-FR" sz="1200" kern="1200" noProof="0" dirty="0">
                <a:solidFill>
                  <a:schemeClr val="tx1"/>
                </a:solidFill>
                <a:effectLst/>
                <a:latin typeface="+mn-lt"/>
                <a:ea typeface="+mn-ea"/>
                <a:cs typeface="+mn-cs"/>
              </a:rPr>
              <a:t> :</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Amorces de conversation en classe </a:t>
            </a:r>
            <a:r>
              <a:rPr lang="fr-FR" sz="1200" kern="1200" noProof="0" dirty="0">
                <a:solidFill>
                  <a:schemeClr val="tx1"/>
                </a:solidFill>
                <a:effectLst/>
                <a:latin typeface="+mn-lt"/>
                <a:ea typeface="+mn-ea"/>
                <a:cs typeface="+mn-cs"/>
              </a:rPr>
              <a:t>(https://smho-smso.ca/online-resources/class-conversation-starters/)</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Outils à emporter :</a:t>
            </a:r>
            <a:r>
              <a:rPr lang="fr-FR" sz="1200" b="0" kern="1200" noProof="0" dirty="0">
                <a:solidFill>
                  <a:schemeClr val="tx1"/>
                </a:solidFill>
                <a:effectLst/>
                <a:latin typeface="+mn-lt"/>
                <a:ea typeface="+mn-ea"/>
                <a:cs typeface="+mn-cs"/>
              </a:rPr>
              <a:t> </a:t>
            </a:r>
            <a:r>
              <a:rPr lang="fr-FR" sz="1200" b="1" kern="1200" noProof="0" dirty="0">
                <a:solidFill>
                  <a:schemeClr val="tx1"/>
                </a:solidFill>
                <a:effectLst/>
                <a:latin typeface="+mn-lt"/>
                <a:ea typeface="+mn-ea"/>
                <a:cs typeface="+mn-cs"/>
              </a:rPr>
              <a:t>Activités faciles </a:t>
            </a:r>
            <a:r>
              <a:rPr lang="fr-FR" sz="1200" kern="1200" noProof="0" dirty="0">
                <a:solidFill>
                  <a:schemeClr val="tx1"/>
                </a:solidFill>
                <a:effectLst/>
                <a:latin typeface="+mn-lt"/>
                <a:ea typeface="+mn-ea"/>
                <a:cs typeface="+mn-cs"/>
              </a:rPr>
              <a:t>(Outils à emporter - Santé mentale en milieu scolaire Ontario)</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La Boussole </a:t>
            </a:r>
            <a:r>
              <a:rPr lang="fr-FR" sz="1200" kern="1200" noProof="0" dirty="0">
                <a:solidFill>
                  <a:schemeClr val="tx1"/>
                </a:solidFill>
                <a:effectLst/>
                <a:latin typeface="+mn-lt"/>
                <a:ea typeface="+mn-ea"/>
                <a:cs typeface="+mn-cs"/>
              </a:rPr>
              <a:t>(https://smho-smso.ca/wayfinder/fr/)</a:t>
            </a:r>
          </a:p>
          <a:p>
            <a:r>
              <a:rPr lang="fr-FR" sz="1200" kern="1200" noProof="0" dirty="0">
                <a:solidFill>
                  <a:schemeClr val="tx1"/>
                </a:solidFill>
                <a:effectLst/>
                <a:latin typeface="+mn-lt"/>
                <a:ea typeface="+mn-ea"/>
                <a:cs typeface="+mn-cs"/>
              </a:rPr>
              <a:t> </a:t>
            </a:r>
          </a:p>
          <a:p>
            <a:r>
              <a:rPr lang="fr-FR" sz="1200" b="1" kern="1200" noProof="0" dirty="0">
                <a:solidFill>
                  <a:schemeClr val="tx1"/>
                </a:solidFill>
                <a:effectLst/>
                <a:latin typeface="+mn-lt"/>
                <a:ea typeface="+mn-ea"/>
                <a:cs typeface="+mn-cs"/>
              </a:rPr>
              <a:t>Outils à l’intention des élèves : élaborer des normes de groupe responsables et saines</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Promouvoir et soutenir les espaces sécuritaires pour les jeunes Noirs </a:t>
            </a:r>
            <a:r>
              <a:rPr lang="fr-FR" sz="1200" kern="1200" noProof="0" dirty="0">
                <a:solidFill>
                  <a:schemeClr val="tx1"/>
                </a:solidFill>
                <a:effectLst/>
                <a:latin typeface="+mn-lt"/>
                <a:ea typeface="+mn-ea"/>
                <a:cs typeface="+mn-cs"/>
              </a:rPr>
              <a:t>(https://smho-smso.ca/online-resources/fiche-conseils-promouvoir-et-soutenir-les-espaces-securitaires-pour-les-jeunes-noirs/)</a:t>
            </a:r>
          </a:p>
          <a:p>
            <a:pPr marL="171450" indent="-171450">
              <a:buFont typeface="Arial" panose="020B0604020202020204" pitchFamily="34" charset="0"/>
              <a:buChar char="•"/>
            </a:pPr>
            <a:r>
              <a:rPr lang="fr-FR" sz="1200" b="1" kern="1200" noProof="0" dirty="0">
                <a:solidFill>
                  <a:schemeClr val="tx1"/>
                </a:solidFill>
                <a:effectLst/>
                <a:latin typeface="+mn-lt"/>
                <a:ea typeface="+mn-ea"/>
                <a:cs typeface="+mn-cs"/>
              </a:rPr>
              <a:t>Outil de référence pour le soutien par les pairs à l’intention des élèves</a:t>
            </a:r>
            <a:r>
              <a:rPr lang="fr-FR" sz="1200" kern="1200" noProof="0" dirty="0">
                <a:solidFill>
                  <a:schemeClr val="tx1"/>
                </a:solidFill>
                <a:effectLst/>
                <a:latin typeface="+mn-lt"/>
                <a:ea typeface="+mn-ea"/>
                <a:cs typeface="+mn-cs"/>
              </a:rPr>
              <a:t> (https://smho-smso.ca/online-resources/outil-de-reference-pour-le-soutien-par-les-pairs-a-lintention-des-eleves/)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b="0" i="0" noProof="0" dirty="0">
              <a:solidFill>
                <a:srgbClr val="2F2F2F"/>
              </a:solidFill>
              <a:effectLst/>
              <a:latin typeface="Poppins" pitchFamily="2" charset="77"/>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b="1" i="0" noProof="0" dirty="0">
              <a:solidFill>
                <a:srgbClr val="2F2F2F"/>
              </a:solidFill>
              <a:effectLst/>
              <a:latin typeface="Poppins" pitchFamily="2" charset="77"/>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34</a:t>
            </a:fld>
            <a:endParaRPr lang="en-US" dirty="0"/>
          </a:p>
        </p:txBody>
      </p:sp>
    </p:spTree>
    <p:extLst>
      <p:ext uri="{BB962C8B-B14F-4D97-AF65-F5344CB8AC3E}">
        <p14:creationId xmlns:p14="http://schemas.microsoft.com/office/powerpoint/2010/main" val="3645279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Santé mentale en milieu scolaire Ontario met également à votre disposition plusieurs autres ressources qui pourraient vous être utiles dans la promotion des initiatives en santé mentale auprès des élèves.</a:t>
            </a:r>
          </a:p>
          <a:p>
            <a:r>
              <a:rPr lang="fr-CA" sz="1200" kern="1200" dirty="0">
                <a:solidFill>
                  <a:schemeClr val="tx1"/>
                </a:solidFill>
                <a:effectLst/>
                <a:latin typeface="+mn-lt"/>
                <a:ea typeface="+mn-ea"/>
                <a:cs typeface="+mn-cs"/>
              </a:rPr>
              <a:t>Voici quelques-unes des ressources les plus couramment utilisées :</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La Boussole -</a:t>
            </a:r>
            <a:r>
              <a:rPr lang="fr-CA" sz="1200" kern="1200" dirty="0">
                <a:solidFill>
                  <a:schemeClr val="tx1"/>
                </a:solidFill>
                <a:effectLst/>
                <a:latin typeface="+mn-lt"/>
                <a:ea typeface="+mn-ea"/>
                <a:cs typeface="+mn-cs"/>
              </a:rPr>
              <a:t> https://smho-smso.ca/wayfinder/fr/</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Un guide numérique comprenant des leçons et des activités accompagnées d’instructions simples pour faciliter l’enseignement de la santé mentale.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Partagez La Boussole et les ressources qu’elle contient avec les élèves afin qu’ils puissent s’en servir pour enseigner la santé mentale à leurs camarades.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Considérez les élèves leaders inscrit à la Majeure Haute Spécialisation en santé et bien-être comme un exemple d’élèves qui mettent en pratique des plans de cours sur la santé mentale à l’intention de leurs pairs : https://smho-smso.ca/online-resources/boite-a-outils-sur-lengagement-des-eleves/</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Outils à l’intention des élèves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Outils à l’intention des élèves : élaborer des normes de groupe responsables et saines https://smho-smso.ca/online-resources/outils-a-lintention-des-eleves-elaborer-des-normes-de-groupe-responsables-et-saines/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Ces ressources visent à établir des ententes de groupe responsables qui traitent de la manière d’attirer l’attention sur les situations préjudiciables et de réagir lorsque vous avez causé un préjudice.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deux affiches servent de guides et requièrent une discussion en groupe ainsi qu’une collaboration afin de choisir comment ajuster et élaborer les ententes de groupe qui seront les plus adaptées et bénéfiques à votre contexte.</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Outil de référence pour le soutien par les pairs à l’intention des élèves</a:t>
            </a:r>
            <a:r>
              <a:rPr lang="fr-CA" sz="1200" kern="1200" dirty="0">
                <a:solidFill>
                  <a:schemeClr val="tx1"/>
                </a:solidFill>
                <a:effectLst/>
                <a:latin typeface="+mn-lt"/>
                <a:ea typeface="+mn-ea"/>
                <a:cs typeface="+mn-cs"/>
              </a:rPr>
              <a:t> https://smho-smso.ca/online-resources/outil-de-reference-pour-le-soutien-par-les-pairs-a-lintention-des-eleves/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Cette ressource présente le soutien par les pairs comme un moyen structuré pour les élèves de s’entraider.</a:t>
            </a:r>
          </a:p>
          <a:p>
            <a:r>
              <a:rPr lang="fr-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Elle décrit également les éléments clés à prendre en compte pour mettre en place un programme de soutien par les pairs et propose des conseils pour s’assurer qu’il répond aux besoins de votre communauté scolaire.</a:t>
            </a:r>
          </a:p>
          <a:p>
            <a:endParaRPr lang="en-US" dirty="0"/>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35</a:t>
            </a:fld>
            <a:endParaRPr lang="en-US" dirty="0"/>
          </a:p>
        </p:txBody>
      </p:sp>
    </p:spTree>
    <p:extLst>
      <p:ext uri="{BB962C8B-B14F-4D97-AF65-F5344CB8AC3E}">
        <p14:creationId xmlns:p14="http://schemas.microsoft.com/office/powerpoint/2010/main" val="18206959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Les prochaines diapositives fourniront davantage de renseignements sur le rôle des adultes bienveillants.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Cette information provient de la ressource </a:t>
            </a:r>
            <a:r>
              <a:rPr lang="fr-CA" sz="1200" i="1" kern="1200" dirty="0">
                <a:solidFill>
                  <a:schemeClr val="tx1"/>
                </a:solidFill>
                <a:effectLst/>
                <a:latin typeface="+mn-lt"/>
                <a:ea typeface="+mn-ea"/>
                <a:cs typeface="+mn-cs"/>
              </a:rPr>
              <a:t>Actions d’un adulte bienveillant dans les initiatives d’engagement des élèves en matière de santé mentale</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36</a:t>
            </a:fld>
            <a:endParaRPr lang="en-US" dirty="0"/>
          </a:p>
        </p:txBody>
      </p:sp>
    </p:spTree>
    <p:extLst>
      <p:ext uri="{BB962C8B-B14F-4D97-AF65-F5344CB8AC3E}">
        <p14:creationId xmlns:p14="http://schemas.microsoft.com/office/powerpoint/2010/main" val="24125919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BBC8E-A200-CF7C-78AE-7BED791D64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F5796-05CA-3C39-7072-B5C24DDA2630}"/>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9E423BDA-A8E4-C259-9EF2-E2C929B8440C}"/>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Le terme « adulte bienveillant » peut être nouveau pour certains, car ceux qui soutiennent la participation des élèves sont souvent appelés « adultes alliés ».</a:t>
            </a:r>
          </a:p>
          <a:p>
            <a:r>
              <a:rPr lang="fr-CA" sz="1200" kern="1200" dirty="0">
                <a:solidFill>
                  <a:schemeClr val="tx1"/>
                </a:solidFill>
                <a:effectLst/>
                <a:latin typeface="+mn-lt"/>
                <a:ea typeface="+mn-ea"/>
                <a:cs typeface="+mn-cs"/>
              </a:rPr>
              <a:t>Nous avons utilisé le terme « adultes bienveillants » car les élèves ne qualifient pas toujours ces personnes d’alliés, même si leurs actions et leurs attitudes démontrent leur engagement en faveur d’une participation significative des élèves, de leur épanouissement et de leur réussite.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adultes bienveillants peuvent être ceux qui travaillent directement avec les élèves, mais aussi ceux qui, en coulisses, soutiennent l’engagement des élèves et amplifient leur voix au sein de leurs cercles et réseaux.</a:t>
            </a:r>
          </a:p>
        </p:txBody>
      </p:sp>
      <p:sp>
        <p:nvSpPr>
          <p:cNvPr id="4" name="Slide Number Placeholder 3">
            <a:extLst>
              <a:ext uri="{FF2B5EF4-FFF2-40B4-BE49-F238E27FC236}">
                <a16:creationId xmlns:a16="http://schemas.microsoft.com/office/drawing/2014/main" id="{186FB345-AD7F-503F-091C-6EE32D216720}"/>
              </a:ext>
            </a:extLst>
          </p:cNvPr>
          <p:cNvSpPr>
            <a:spLocks noGrp="1"/>
          </p:cNvSpPr>
          <p:nvPr>
            <p:ph type="sldNum" sz="quarter" idx="5"/>
          </p:nvPr>
        </p:nvSpPr>
        <p:spPr/>
        <p:txBody>
          <a:bodyPr/>
          <a:lstStyle/>
          <a:p>
            <a:fld id="{EFCDF9F0-2051-3E41-8377-E55F8DC4E01F}" type="slidenum">
              <a:rPr lang="en-US" smtClean="0"/>
              <a:t>37</a:t>
            </a:fld>
            <a:endParaRPr lang="en-US" dirty="0"/>
          </a:p>
        </p:txBody>
      </p:sp>
    </p:spTree>
    <p:extLst>
      <p:ext uri="{BB962C8B-B14F-4D97-AF65-F5344CB8AC3E}">
        <p14:creationId xmlns:p14="http://schemas.microsoft.com/office/powerpoint/2010/main" val="29325936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Une participation significative des élèves est plus efficace dans le cadre de relations authentiques avec eux. En établissant des relations de confiance et de réciprocité, les rôles traditionnels évoluent.</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Examinez votre point de vue et encouragez la redistribution du pouvoir</a:t>
            </a:r>
            <a:r>
              <a:rPr lang="fr-CA" sz="1200" kern="1200" dirty="0">
                <a:solidFill>
                  <a:schemeClr val="tx1"/>
                </a:solidFill>
                <a:effectLst/>
                <a:latin typeface="+mn-lt"/>
                <a:ea typeface="+mn-ea"/>
                <a:cs typeface="+mn-cs"/>
              </a:rPr>
              <a:t> afin de minimiser les déséquilibres entre le personnel et les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Considérez votre rôle, vos actions et vos procédures qui pourraient renforcer les rapports de force, et explorez votre propre identité par rapport aux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Reconnaissez les forces, les talents et les capacités du personnel et des élèves afin de favoriser la collaboration et l’apprentissage mutuel.</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Soyez un agent du changement en encourageant la participation des élèves dans la programmation et la planification, en vous appuyant sur vos propres expériences en tant que jeune.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Faites preuve d’humilité culturelle en vous informant sur les diverses identités intersectionnelles.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Recherchez des renseignements de manière responsable et utilisez l’humilité culturelle et la formation anti-oppression pour créer des espaces équitables.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Consultez des professionnels, des leaders communautaires et des élèves pour connaître leurs points de vue.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Réfléchissez de manière critique à vos propres particularités et à la manière dont elles peuvent influencer vos interactions avec les élèves ainsi que le travail que vous effectuez.</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L’outil d’autoréflexion sur l’humilité culturelle (illustré sur la diapositive) peut constituer un point de départ utile pour cette réflexion.</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Créez des espaces favorables et inclusifs</a:t>
            </a:r>
            <a:r>
              <a:rPr lang="fr-CA" sz="1200" kern="1200" dirty="0">
                <a:solidFill>
                  <a:schemeClr val="tx1"/>
                </a:solidFill>
                <a:effectLst/>
                <a:latin typeface="+mn-lt"/>
                <a:ea typeface="+mn-ea"/>
                <a:cs typeface="+mn-cs"/>
              </a:rPr>
              <a:t> en tenant compte à la fois de l’environnement physique et social.</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Veillez à ce que les espaces physiques soient accessibles et adaptables, tandis que les plateformes virtuelles doivent convenir à tous les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Encouragez un climat social psychologiquement sécurisant en invitant les élèves à participer à la création des règles et des attentes du groupe.</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Encouragez une communication sincère</a:t>
            </a:r>
            <a:r>
              <a:rPr lang="fr-CA" sz="1200" kern="1200" dirty="0">
                <a:solidFill>
                  <a:schemeClr val="tx1"/>
                </a:solidFill>
                <a:effectLst/>
                <a:latin typeface="+mn-lt"/>
                <a:ea typeface="+mn-ea"/>
                <a:cs typeface="+mn-cs"/>
              </a:rPr>
              <a:t> en élaborant du matériel clair et transparent, adapté au stade de développement des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Fournissez une orientation et une littératie de base en santé mentale, en orientant les élèves vers des informations fiables et basées sur des données probantes.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Faites preuve de transparence quant aux limites des initiatives de l’école et du conseil scolaire et encouragez les commentaires afin de démontrer que les contributions des élèves sont appréciées.</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Veuillez considérer votre rôle</a:t>
            </a:r>
            <a:r>
              <a:rPr lang="fr-CA" sz="1200" kern="1200" dirty="0">
                <a:solidFill>
                  <a:schemeClr val="tx1"/>
                </a:solidFill>
                <a:effectLst/>
                <a:latin typeface="+mn-lt"/>
                <a:ea typeface="+mn-ea"/>
                <a:cs typeface="+mn-cs"/>
              </a:rPr>
              <a:t> au sein du réseau de soutien à la santé mentale d’un élève.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Familiarisez-vous avec les voies d’accès au soutien en matière de santé mentale et de soutien culturel/religieux, tout en maintenant des limites professionnelles et en suivant les processus de l’école ou du conseil scolaire pour accéder aux ressources en matière de santé mentale.</a:t>
            </a:r>
          </a:p>
          <a:p>
            <a:pPr marL="171450" indent="-171450">
              <a:buFont typeface="Arial" panose="020B0604020202020204" pitchFamily="34" charset="0"/>
              <a:buChar char="•"/>
            </a:pPr>
            <a:endParaRPr lang="fr-CA" sz="1200" kern="1200" dirty="0">
              <a:solidFill>
                <a:schemeClr val="tx1"/>
              </a:solidFill>
              <a:effectLst/>
              <a:latin typeface="+mn-lt"/>
              <a:ea typeface="+mn-ea"/>
              <a:cs typeface="+mn-cs"/>
            </a:endParaRPr>
          </a:p>
          <a:p>
            <a:pPr marL="0" lvl="0" indent="0">
              <a:buFont typeface="Arial" panose="020B0604020202020204" pitchFamily="34" charset="0"/>
              <a:buNone/>
            </a:pPr>
            <a:r>
              <a:rPr lang="en-US" b="1" dirty="0">
                <a:solidFill>
                  <a:srgbClr val="0070C0"/>
                </a:solidFill>
              </a:rPr>
              <a:t>🧩 R</a:t>
            </a:r>
            <a:r>
              <a:rPr lang="en-US" b="1" dirty="0">
                <a:solidFill>
                  <a:srgbClr val="000000"/>
                </a:solidFill>
              </a:rPr>
              <a:t>essources connexes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d’autoréflexion sur l’humilité culturelle à l’intention du personnel scolaire </a:t>
            </a:r>
            <a:r>
              <a:rPr lang="fr-CA" sz="1200" kern="1200" dirty="0">
                <a:solidFill>
                  <a:schemeClr val="tx1"/>
                </a:solidFill>
                <a:effectLst/>
                <a:latin typeface="+mn-lt"/>
                <a:ea typeface="+mn-ea"/>
                <a:cs typeface="+mn-cs"/>
              </a:rPr>
              <a:t>(https://smho-smso.ca/online-resources/outil-dautoreflexion-sur-lhumilite-culturelle-a-lintention-du-personnel-scolaire/)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d’autoréflexion sur l’humilité culturelle à l’intention des professionnels de la santé mentale en milieu scolaire </a:t>
            </a:r>
            <a:r>
              <a:rPr lang="fr-CA" sz="1200" kern="1200" dirty="0">
                <a:solidFill>
                  <a:schemeClr val="tx1"/>
                </a:solidFill>
                <a:effectLst/>
                <a:latin typeface="+mn-lt"/>
                <a:ea typeface="+mn-ea"/>
                <a:cs typeface="+mn-cs"/>
              </a:rPr>
              <a:t>(https://smho-smso.ca/online-resources/outil-dautoreflexion-sur-lhumilite-culturelle-a-lintention-des-professionnels-de-la-sante-mentale-en-milieu-scolaire/)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Outils pour les groupes d’élèves : </a:t>
            </a:r>
            <a:br>
              <a:rPr lang="fr-CA" sz="1200" b="1"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Outils à l’intention des élèves : élaborer des normes de groupe responsables et saines</a:t>
            </a: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Outils à l’intention des élèves : élaborer des normes de groupe responsables et saines - Santé mentale en milieu scolaire Ontario</a:t>
            </a: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https://smho-smso.ca/online-resources/outils-a-lintention-des-eleves-elaborer-des-normes-de-groupe-responsables-et-saines/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Promouvoir et soutenir les espaces sécuritaires pour les jeunes Noirs -</a:t>
            </a:r>
            <a:r>
              <a:rPr lang="fr-CA" sz="1200" kern="1200" dirty="0">
                <a:solidFill>
                  <a:schemeClr val="tx1"/>
                </a:solidFill>
                <a:effectLst/>
                <a:latin typeface="+mn-lt"/>
                <a:ea typeface="+mn-ea"/>
                <a:cs typeface="+mn-cs"/>
              </a:rPr>
              <a:t> https://smho-smso.ca/online-resources/fiche-conseils-promouvoir-et-soutenir-les-espaces-securitaires-pour-les-jeunes-noirs/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Cercle de soutien et voies d’accès systémiques – Organigramme, Feuille de route, et Aide-mémoire personnalisé </a:t>
            </a:r>
            <a:r>
              <a:rPr lang="fr-CA" sz="1200" kern="1200" dirty="0">
                <a:solidFill>
                  <a:schemeClr val="tx1"/>
                </a:solidFill>
                <a:effectLst/>
                <a:latin typeface="+mn-lt"/>
                <a:ea typeface="+mn-ea"/>
                <a:cs typeface="+mn-cs"/>
              </a:rPr>
              <a:t>(https://smho-smso.ca/online-resources/cercle-de-soutien-et-voies-dacces-systemiques-organigramme-feuille-de-route-et-aide-memoire-personnalise/)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Guide de référence UN APPEL</a:t>
            </a:r>
            <a:r>
              <a:rPr lang="fr-CA" sz="1200" kern="1200" dirty="0">
                <a:solidFill>
                  <a:schemeClr val="tx1"/>
                </a:solidFill>
                <a:effectLst/>
                <a:latin typeface="+mn-lt"/>
                <a:ea typeface="+mn-ea"/>
                <a:cs typeface="+mn-cs"/>
              </a:rPr>
              <a:t> (https://smho-smso.ca/online-resources/un-appel-guide-de-reference/smho-smso.ca)</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Se préparer; prévenir; réagir</a:t>
            </a:r>
            <a:r>
              <a:rPr lang="fr-CA" sz="1200" kern="1200" dirty="0">
                <a:solidFill>
                  <a:schemeClr val="tx1"/>
                </a:solidFill>
                <a:effectLst/>
                <a:latin typeface="+mn-lt"/>
                <a:ea typeface="+mn-ea"/>
                <a:cs typeface="+mn-cs"/>
              </a:rPr>
              <a:t> : </a:t>
            </a:r>
            <a:r>
              <a:rPr lang="fr-CA" sz="1200" b="1" kern="1200" dirty="0">
                <a:solidFill>
                  <a:schemeClr val="tx1"/>
                </a:solidFill>
                <a:effectLst/>
                <a:latin typeface="+mn-lt"/>
                <a:ea typeface="+mn-ea"/>
                <a:cs typeface="+mn-cs"/>
              </a:rPr>
              <a:t>La littératie en matière de prévention du suicide chez les jeunes et de promotion de la vie – Guide de référence à l’intention du personnel scolaire </a:t>
            </a:r>
            <a:r>
              <a:rPr lang="fr-CA" sz="1200" kern="1200" dirty="0">
                <a:solidFill>
                  <a:schemeClr val="tx1"/>
                </a:solidFill>
                <a:effectLst/>
                <a:latin typeface="+mn-lt"/>
                <a:ea typeface="+mn-ea"/>
                <a:cs typeface="+mn-cs"/>
              </a:rPr>
              <a:t>(https://smho-smso.ca/online-resources/se-preparer-prevenir-reagir-litteratie-en-matiere-de-prevention-du-suicide-et-de-promotion-de-la-vie-pour-le-personnel-scolaire-guide-de-reference-rapide-pour-le-personnel-scolaire/)</a:t>
            </a:r>
          </a:p>
          <a:p>
            <a:pPr marL="0" marR="0" lvl="0" indent="0" algn="l" defTabSz="914400">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EFCDF9F0-2051-3E41-8377-E55F8DC4E01F}" type="slidenum">
              <a:rPr lang="en-US" smtClean="0"/>
              <a:t>38</a:t>
            </a:fld>
            <a:endParaRPr lang="en-US" dirty="0"/>
          </a:p>
        </p:txBody>
      </p:sp>
    </p:spTree>
    <p:extLst>
      <p:ext uri="{BB962C8B-B14F-4D97-AF65-F5344CB8AC3E}">
        <p14:creationId xmlns:p14="http://schemas.microsoft.com/office/powerpoint/2010/main" val="39909855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Outil d’autoréflexion sur l’humilité culturelle à l’intention du personnel scolaire </a:t>
            </a:r>
            <a:r>
              <a:rPr lang="fr-CA" sz="1200" kern="1200" dirty="0">
                <a:solidFill>
                  <a:schemeClr val="tx1"/>
                </a:solidFill>
                <a:effectLst/>
                <a:latin typeface="+mn-lt"/>
                <a:ea typeface="+mn-ea"/>
                <a:cs typeface="+mn-cs"/>
              </a:rPr>
              <a:t>(https://smho-smso.ca/online-resources/outil-dautoreflexion-sur-lhumilite-culturelle-a-lintention-du-personnel-scolaire/)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Créé pour permettre au personnel scolaire d’explorer leur propre humilité culturelle et y réfléchir</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 la réflexion sur les compétences, les connaissances et la conscience de soi.</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Une version est également disponible pour les professionnels de la santé mentale en milieu scolaire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Promouvoir et soutenir les espaces sécuritaires pour les jeunes Noirs -</a:t>
            </a:r>
            <a:r>
              <a:rPr lang="fr-CA" sz="1200" kern="1200" dirty="0">
                <a:solidFill>
                  <a:schemeClr val="tx1"/>
                </a:solidFill>
                <a:effectLst/>
                <a:latin typeface="+mn-lt"/>
                <a:ea typeface="+mn-ea"/>
                <a:cs typeface="+mn-cs"/>
              </a:rPr>
              <a:t> https://smho-smso.ca/online-resources/fiche-conseils-promouvoir-et-soutenir-les-espaces-securitaires-pour-les-jeunes-noirs/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Il est crucial de créer un espace de soutien qui favorise le sentiment de sécurité et de bien-être chez les jeunes noirs.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Cette fiche-conseils offre des recommandations pour instaurer et préserver des milieux propices à l’épanouissement des jeunes noirs.</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Cercle de soutien et voies d’accès systémiques – Organigramme, Feuille de route, et Aide-mémoire personnalisé </a:t>
            </a:r>
            <a:r>
              <a:rPr lang="fr-CA" sz="1200" kern="1200" dirty="0">
                <a:solidFill>
                  <a:schemeClr val="tx1"/>
                </a:solidFill>
                <a:effectLst/>
                <a:latin typeface="+mn-lt"/>
                <a:ea typeface="+mn-ea"/>
                <a:cs typeface="+mn-cs"/>
              </a:rPr>
              <a:t>(https://smho-smso.ca/online-resources/cercle-de-soutien-et-voies-dacces-systemiques-organigramme-feuille-de-route-et-aide-memoire-personnalise/)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ressources du Cercle de soutien et voies d’accès systémiques – Organigramme sont conçues pour servir de guide au personnel scolaire lorsqu’il se préoccupe d’un élève et se demande si un soutien supplémentaire en santé mentale pourrait être nécessaire.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zones de texte de la feuille de travail peuvent être remplies, en collaboration avec la direction d’école ou votre leader en santé mentale, pour inclure des renseignements locaux ou spécifiques au conseil scolaire (p. ex., protocole de suicide, protocoles communautaires, formulaires internes, processus).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b="1" i="0" dirty="0">
              <a:solidFill>
                <a:srgbClr val="2F2F2F"/>
              </a:solidFill>
              <a:effectLst/>
              <a:latin typeface="Poppins" pitchFamily="2" charset="77"/>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39</a:t>
            </a:fld>
            <a:endParaRPr lang="en-US" dirty="0"/>
          </a:p>
        </p:txBody>
      </p:sp>
    </p:spTree>
    <p:extLst>
      <p:ext uri="{BB962C8B-B14F-4D97-AF65-F5344CB8AC3E}">
        <p14:creationId xmlns:p14="http://schemas.microsoft.com/office/powerpoint/2010/main" val="3164866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6C2D1-1083-99F0-73F7-00DB782DE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2ECDE-79F4-BDE9-987A-D02F64619930}"/>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04A42B41-1B4A-EEE2-C0FD-8D8CC46AF8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effectLst/>
                <a:latin typeface="+mn-lt"/>
                <a:ea typeface="+mn-ea"/>
                <a:cs typeface="+mn-cs"/>
              </a:rPr>
              <a:t>Remarque :</a:t>
            </a:r>
            <a:endParaRPr lang="fr-FR" sz="1200" kern="1200" noProof="0" dirty="0">
              <a:solidFill>
                <a:schemeClr val="tx1"/>
              </a:solidFill>
              <a:effectLst/>
              <a:latin typeface="+mn-lt"/>
              <a:ea typeface="+mn-ea"/>
              <a:cs typeface="+mn-cs"/>
            </a:endParaRPr>
          </a:p>
          <a:p>
            <a:endParaRPr lang="fr-FR" noProof="0" dirty="0"/>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Les informations de cette présentation sont extraites de la Boîte à outils sur l’engagement des élèves. (https://smho-smso.ca/online-resources/boite-a-outils-sur-lengagement-des-eleves/)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noProof="0" dirty="0">
                <a:solidFill>
                  <a:schemeClr val="tx1"/>
                </a:solidFill>
                <a:effectLst/>
                <a:latin typeface="+mn-lt"/>
                <a:ea typeface="+mn-ea"/>
                <a:cs typeface="+mn-cs"/>
              </a:rPr>
              <a:t>Envisagez d’utiliser une activité brise-glace ou stimulante pour encourager la réflexion sur l’engagement des élèves.</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Vous pourriez utiliser une vidéo réalisée par des élèves pour lancer la conversation, ou vous inspirer de vidéos, d’œuvres d’art, de citations, de données ou d’autres éléments provenant de votre communauté (lien vers les vidéos : https://smho-smso.ca/conversations-franches-le-point-de-vue-des-eleves-sur-la-sante-mentale/).</a:t>
            </a:r>
            <a:endParaRPr lang="fr-FR" b="0" noProof="0" dirty="0"/>
          </a:p>
          <a:p>
            <a:endParaRPr lang="fr-FR" b="0" noProof="0" dirty="0"/>
          </a:p>
          <a:p>
            <a:r>
              <a:rPr lang="fr-FR" sz="1200" kern="1200" noProof="0" dirty="0">
                <a:solidFill>
                  <a:schemeClr val="tx1"/>
                </a:solidFill>
                <a:effectLst/>
                <a:latin typeface="+mn-lt"/>
                <a:ea typeface="+mn-ea"/>
                <a:cs typeface="+mn-cs"/>
              </a:rPr>
              <a:t>La Boîte à outils sur l’engagement des élèves propose des stratégies pratiques pour appuyer les différents styles de leadership étudiant et pour promouvoir les initiatives en matière de santé mentale au sein des écoles et du système.</a:t>
            </a:r>
          </a:p>
          <a:p>
            <a:r>
              <a:rPr lang="fr-FR" sz="1200" kern="1200" noProof="0" dirty="0">
                <a:solidFill>
                  <a:schemeClr val="tx1"/>
                </a:solidFill>
                <a:effectLst/>
                <a:latin typeface="+mn-lt"/>
                <a:ea typeface="+mn-ea"/>
                <a:cs typeface="+mn-cs"/>
              </a:rPr>
              <a:t>Cette boîte à outils traite de l’intérêt des élèves à participer à des rôles de leadership en santé mentale et fournit des conseils pour créer des environnements qui renforcent l’engagement des élèves dans la promotion de la santé mentale et du bien-être.</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De nombreuses personnes ont participé à l’élaboration de cette boîte à outils, notamment le personnel de soutien aux élèves, le personnel enseignant, les directions et directions adjointes d’écoles, le personnel des conseils scolaires et les élèves.</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La boîte à outils a été conçue à l’aide de plusieurs ressources concises. Nous l’avons conçue pour en faire une ressource pérenne que nous enrichirons à mesure que nous continuerons à apprendre et à évoluer ensemble.</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Voici les différentes composantes de cette boîte à outils :</a:t>
            </a:r>
            <a:endParaRPr lang="fr-FR" sz="1200" kern="1200" noProof="0" dirty="0">
              <a:solidFill>
                <a:schemeClr val="tx1"/>
              </a:solidFill>
              <a:effectLst/>
              <a:latin typeface="+mn-lt"/>
              <a:ea typeface="+mn-ea"/>
              <a:cs typeface="+mn-cs"/>
            </a:endParaRPr>
          </a:p>
          <a:p>
            <a:endParaRPr lang="fr-FR" b="0" noProof="0" dirty="0"/>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Notre modèle d’engagement des élèves – Des informations clés sur l’engagement des élèves et ses avantages.</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Les fondements d’un engagement efficace des élèves – Les concepts clés qui servent de pierres angulaires pour favoriser un véritable engagement des élèves.</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Niveau d’engagement des élèves dans des initiatives de santé mentale en milieu scolaire – Des approches générales sur la manière dont les élèves peuvent s’engager dans des initiatives de santé mentale à l’école.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Points importants à prendre en compte en ce qui concerne des initiatives liées à la promotion de la santé mentale et à la littératie destinées aux élèves – Des éléments spécifiques à prendre en compte pour créer un environnement favorable et efficace pour les élèves participant à des activités de promotion et de la littératie en matière de santé mentale.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Actions d’un adulte bienveillant dans les initiatives d’engagement des élèves en matière de santé mentale – Des actions et des exercices de réflexion à mener pour devenir un adulte bienveillant à l’égard des élèves que vous aidez.</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Initiatives d’engagement des élèves en matière de santé mentale – Recrutement – Les facteurs à prendre en compte pour recruter efficacement les élèves et les amener à devenir des membres et des acteurs importants dans les initiatives de santé mentale en milieu scolaire.</a:t>
            </a:r>
          </a:p>
          <a:p>
            <a:pPr marL="171450" indent="-171450">
              <a:buFont typeface="Arial" panose="020B0604020202020204" pitchFamily="34" charset="0"/>
              <a:buChar char="•"/>
            </a:pPr>
            <a:r>
              <a:rPr lang="fr-FR" sz="1200" kern="1200" noProof="0" dirty="0">
                <a:solidFill>
                  <a:schemeClr val="tx1"/>
                </a:solidFill>
                <a:effectLst/>
                <a:latin typeface="+mn-lt"/>
                <a:ea typeface="+mn-ea"/>
                <a:cs typeface="+mn-cs"/>
              </a:rPr>
              <a:t>Exemples concrets– Exemples d’initiatives d’engagement des élèves dans les écoles et les conseils scolaires.</a:t>
            </a:r>
          </a:p>
          <a:p>
            <a:pPr marL="171450" indent="-171450">
              <a:buFont typeface="Arial" panose="020B0604020202020204" pitchFamily="34" charset="0"/>
              <a:buChar char="•"/>
            </a:pPr>
            <a:endParaRPr lang="fr-FR" sz="1200" kern="1200" noProof="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B2F25E2-45A6-278E-60D6-198FF35C98F0}"/>
              </a:ext>
            </a:extLst>
          </p:cNvPr>
          <p:cNvSpPr>
            <a:spLocks noGrp="1"/>
          </p:cNvSpPr>
          <p:nvPr>
            <p:ph type="sldNum" sz="quarter" idx="5"/>
          </p:nvPr>
        </p:nvSpPr>
        <p:spPr/>
        <p:txBody>
          <a:bodyPr/>
          <a:lstStyle/>
          <a:p>
            <a:fld id="{36990E24-E858-4C23-A177-124477F8D104}" type="slidenum">
              <a:rPr lang="en-CA" smtClean="0"/>
              <a:t>4</a:t>
            </a:fld>
            <a:endParaRPr lang="en-CA" dirty="0"/>
          </a:p>
        </p:txBody>
      </p:sp>
    </p:spTree>
    <p:extLst>
      <p:ext uri="{BB962C8B-B14F-4D97-AF65-F5344CB8AC3E}">
        <p14:creationId xmlns:p14="http://schemas.microsoft.com/office/powerpoint/2010/main" val="35592855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Remarques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 aux participants de prendre quelques minutes pour réfléchir seuls avant de discuter à deux ou en petits groupes.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Créez un espace pour les réussites et les conflits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Si les participants hésitent à s’exprimer, proposez-leur d’utiliser des notes autocollantes anonymes ou des outils numériques, comme Padlet ou Mentimeter.</a:t>
            </a: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40</a:t>
            </a:fld>
            <a:endParaRPr lang="en-US" dirty="0"/>
          </a:p>
        </p:txBody>
      </p:sp>
    </p:spTree>
    <p:extLst>
      <p:ext uri="{BB962C8B-B14F-4D97-AF65-F5344CB8AC3E}">
        <p14:creationId xmlns:p14="http://schemas.microsoft.com/office/powerpoint/2010/main" val="28722353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Nous allons maintenant discuter de la ressource </a:t>
            </a:r>
            <a:r>
              <a:rPr lang="fr-CA" sz="1200" i="1" kern="1200" dirty="0">
                <a:solidFill>
                  <a:schemeClr val="tx1"/>
                </a:solidFill>
                <a:effectLst/>
                <a:latin typeface="+mn-lt"/>
                <a:ea typeface="+mn-ea"/>
                <a:cs typeface="+mn-cs"/>
              </a:rPr>
              <a:t>Initiatives d’engagement des élèves en matière de santé mentale - Recrutement</a:t>
            </a:r>
            <a:r>
              <a:rPr lang="fr-CA" sz="1200" kern="1200" dirty="0">
                <a:solidFill>
                  <a:schemeClr val="tx1"/>
                </a:solidFill>
                <a:effectLst/>
                <a:latin typeface="+mn-lt"/>
                <a:ea typeface="+mn-ea"/>
                <a:cs typeface="+mn-cs"/>
              </a:rPr>
              <a:t>.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 </a:t>
            </a:r>
            <a:r>
              <a:rPr lang="fr-CA" sz="1200" b="1" kern="1200" dirty="0">
                <a:solidFill>
                  <a:schemeClr val="tx1"/>
                </a:solidFill>
                <a:effectLst/>
                <a:latin typeface="+mn-lt"/>
                <a:ea typeface="+mn-ea"/>
                <a:cs typeface="+mn-cs"/>
              </a:rPr>
              <a:t>recrutement</a:t>
            </a:r>
            <a:r>
              <a:rPr lang="fr-CA" sz="1200" kern="1200" dirty="0">
                <a:solidFill>
                  <a:schemeClr val="tx1"/>
                </a:solidFill>
                <a:effectLst/>
                <a:latin typeface="+mn-lt"/>
                <a:ea typeface="+mn-ea"/>
                <a:cs typeface="+mn-cs"/>
              </a:rPr>
              <a:t> est le processus qui consiste à entrer activement en contact avec des personnes dans le but de mettre en place une initiative. Le recrutement actif d’élèves pour des initiatives de promotion de la santé mentale contribue à une meilleure compréhension des défis uniques auxquels sont confrontés les élèves.</a:t>
            </a:r>
          </a:p>
          <a:p>
            <a:r>
              <a:rPr lang="fr-CA" sz="1200" kern="1200" dirty="0">
                <a:solidFill>
                  <a:schemeClr val="tx1"/>
                </a:solidFill>
                <a:effectLst/>
                <a:latin typeface="+mn-lt"/>
                <a:ea typeface="+mn-ea"/>
                <a:cs typeface="+mn-cs"/>
              </a:rPr>
              <a:t>Le processus considère les élèves comme des membres importants.</a:t>
            </a:r>
          </a:p>
        </p:txBody>
      </p:sp>
      <p:sp>
        <p:nvSpPr>
          <p:cNvPr id="4" name="Slide Number Placeholder 3"/>
          <p:cNvSpPr>
            <a:spLocks noGrp="1"/>
          </p:cNvSpPr>
          <p:nvPr>
            <p:ph type="sldNum" sz="quarter" idx="5"/>
          </p:nvPr>
        </p:nvSpPr>
        <p:spPr/>
        <p:txBody>
          <a:bodyPr/>
          <a:lstStyle/>
          <a:p>
            <a:fld id="{EFCDF9F0-2051-3E41-8377-E55F8DC4E01F}" type="slidenum">
              <a:rPr lang="en-US" smtClean="0"/>
              <a:t>41</a:t>
            </a:fld>
            <a:endParaRPr lang="en-US" dirty="0"/>
          </a:p>
        </p:txBody>
      </p:sp>
    </p:spTree>
    <p:extLst>
      <p:ext uri="{BB962C8B-B14F-4D97-AF65-F5344CB8AC3E}">
        <p14:creationId xmlns:p14="http://schemas.microsoft.com/office/powerpoint/2010/main" val="17487772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71234-51D9-4D50-0C26-8FE604F9B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13988-9488-285E-AE10-7AD16C279807}"/>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CB7C842E-5A31-64EF-BFD9-81F1304BC644}"/>
              </a:ext>
            </a:extLst>
          </p:cNvPr>
          <p:cNvSpPr>
            <a:spLocks noGrp="1"/>
          </p:cNvSpPr>
          <p:nvPr>
            <p:ph type="body" idx="1"/>
          </p:nvPr>
        </p:nvSpPr>
        <p:spPr/>
        <p:txBody>
          <a:bodyPr/>
          <a:lstStyle/>
          <a:p>
            <a:r>
              <a:rPr lang="fr-CA" sz="1200" b="1" kern="1200" dirty="0">
                <a:solidFill>
                  <a:schemeClr val="tx1"/>
                </a:solidFill>
                <a:effectLst/>
                <a:latin typeface="+mn-lt"/>
                <a:ea typeface="+mn-ea"/>
                <a:cs typeface="+mn-cs"/>
              </a:rPr>
              <a:t>Remarques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 aux participants de prendre quelques minutes pour réfléchir seuls avant de discuter à deux ou en petits groupes.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Créez un espace pour les réussites et les conflits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Si les participants hésitent à s’exprimer, proposez-leur d’utiliser des notes autocollantes anonymes ou des outils numériques, comme Padlet ou Mentimeter.</a:t>
            </a:r>
          </a:p>
        </p:txBody>
      </p:sp>
      <p:sp>
        <p:nvSpPr>
          <p:cNvPr id="4" name="Slide Number Placeholder 3">
            <a:extLst>
              <a:ext uri="{FF2B5EF4-FFF2-40B4-BE49-F238E27FC236}">
                <a16:creationId xmlns:a16="http://schemas.microsoft.com/office/drawing/2014/main" id="{FCB392AD-0A3D-E91F-709A-CFECDDFF57AF}"/>
              </a:ext>
            </a:extLst>
          </p:cNvPr>
          <p:cNvSpPr>
            <a:spLocks noGrp="1"/>
          </p:cNvSpPr>
          <p:nvPr>
            <p:ph type="sldNum" sz="quarter" idx="5"/>
          </p:nvPr>
        </p:nvSpPr>
        <p:spPr/>
        <p:txBody>
          <a:bodyPr/>
          <a:lstStyle/>
          <a:p>
            <a:fld id="{EFCDF9F0-2051-3E41-8377-E55F8DC4E01F}" type="slidenum">
              <a:rPr lang="en-US" smtClean="0"/>
              <a:t>42</a:t>
            </a:fld>
            <a:endParaRPr lang="en-US" dirty="0"/>
          </a:p>
        </p:txBody>
      </p:sp>
    </p:spTree>
    <p:extLst>
      <p:ext uri="{BB962C8B-B14F-4D97-AF65-F5344CB8AC3E}">
        <p14:creationId xmlns:p14="http://schemas.microsoft.com/office/powerpoint/2010/main" val="6223865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D88B4-48D3-F36F-45A8-16423804E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E0375-763E-A42C-157A-96271110E69D}"/>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68C50690-F23B-7237-C10B-042657748DB7}"/>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Il arrive parfois que les élèves avec lesquels vous travaillez ne se voient pas dans des rôles de leadership ou qu’ils n’aient jamais eu l’occasion de saisir ce type d’occasions auparavant. Lorsque vous recrutez des élèves pour des initiatives en matière de santé mentale, il est important d’être intentionnel dans la manière d’atteindre ces élèves.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Utilisez vos réseaux et les renseignements dont vous disposez pour vous assurer qu’ils connaissent ces occasions et qu’ils se sentent soutenus s’ils souhaitent s’impliquer. Cela signifie qu’il faut regarder au-delà du groupe typique d’élèves leaders.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Chaque élève apporte des idées précieuses basées sur ses propres expériences, et en vous connectant avec un groupe diversifié représentant différents horizons et identités, votre initiative peut inclure un éventail plus large de perspectives.</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Même si le recrutement ne fait pas partie de vos fonctions officielles, rester attentif aux personnes qui s’engagent et poser des questions critiques peut favoriser des pratiques plus inclusives. Utilisez ces points pour orienter vos efforts de recrutement équitables et centrés sur les élèves.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Lorsque vous réfléchissez au recrutement des élèves, gardez à l’esprit les éléments suivants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Diverses perspectives :</a:t>
            </a:r>
            <a:r>
              <a:rPr lang="fr-CA" sz="1200" kern="1200" dirty="0">
                <a:solidFill>
                  <a:schemeClr val="tx1"/>
                </a:solidFill>
                <a:effectLst/>
                <a:latin typeface="+mn-lt"/>
                <a:ea typeface="+mn-ea"/>
                <a:cs typeface="+mn-cs"/>
              </a:rPr>
              <a:t> Chaque élève est porteur d’une expertise et d’une connaissance selon les expériences qu’il a vécues. Le recrutement d’un groupe diversifié d’élèves qui représentent leurs identités uniques permet de s’assurer que votre initiative saisit des perspectives variées.</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Les relations : </a:t>
            </a:r>
            <a:r>
              <a:rPr lang="fr-CA" sz="1200" kern="1200" dirty="0">
                <a:solidFill>
                  <a:schemeClr val="tx1"/>
                </a:solidFill>
                <a:effectLst/>
                <a:latin typeface="+mn-lt"/>
                <a:ea typeface="+mn-ea"/>
                <a:cs typeface="+mn-cs"/>
              </a:rPr>
              <a:t>Les élèves sont plus enclins à s’impliquer lorsqu’ils se sentent reconnus et soutenus. Établir des relations authentiques les aide à se sentir valorisés et à l’aise pour participer.</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La dynamique du pouvoir : </a:t>
            </a:r>
            <a:r>
              <a:rPr lang="fr-CA" sz="1200" kern="1200" dirty="0">
                <a:solidFill>
                  <a:schemeClr val="tx1"/>
                </a:solidFill>
                <a:effectLst/>
                <a:latin typeface="+mn-lt"/>
                <a:ea typeface="+mn-ea"/>
                <a:cs typeface="+mn-cs"/>
              </a:rPr>
              <a:t>En vous positionnant dans les espaces où se déroule la vie des élèves, vous leur montrez que vous êtes ouvert à apprendre directement d’eux. Cette action contribue à démanteler les dynamiques de pouvoir traditionnelles.</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L’intentionnalité : </a:t>
            </a:r>
            <a:r>
              <a:rPr lang="fr-CA" sz="1200" kern="1200" dirty="0">
                <a:solidFill>
                  <a:schemeClr val="tx1"/>
                </a:solidFill>
                <a:effectLst/>
                <a:latin typeface="+mn-lt"/>
                <a:ea typeface="+mn-ea"/>
                <a:cs typeface="+mn-cs"/>
              </a:rPr>
              <a:t>Ne comptez pas uniquement sur les mêmes élèves qui sont toujours présents. Réfléchissez à ceux qui manquent et élaborez des stratégies de sensibilisation qui incluent ceux qui ne participent généralement pas. Réfléchissez à la meilleure façon d’atteindre ces élèves. Si vous n’avez pas de relation avec eux, il serait peut-être préférable de demander à quelqu’un qui les connaît de les contacter.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Lors de l’élaboration d’un plan de recrutement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Constituez une équipe</a:t>
            </a:r>
            <a:r>
              <a:rPr lang="fr-CA" sz="1200" kern="1200" dirty="0">
                <a:solidFill>
                  <a:schemeClr val="tx1"/>
                </a:solidFill>
                <a:effectLst/>
                <a:latin typeface="+mn-lt"/>
                <a:ea typeface="+mn-ea"/>
                <a:cs typeface="+mn-cs"/>
              </a:rPr>
              <a:t> qui inclut différents partenaires de votre environnement scolaire, tels que des élèves et des membres du personnel scolaire. Ils peuvent contribuer à soutenir divers efforts dans le cadre d’une initiative en matière de santé mentale.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Définissez un objectif</a:t>
            </a:r>
            <a:r>
              <a:rPr lang="fr-CA" sz="1200" kern="1200" dirty="0">
                <a:solidFill>
                  <a:schemeClr val="tx1"/>
                </a:solidFill>
                <a:effectLst/>
                <a:latin typeface="+mn-lt"/>
                <a:ea typeface="+mn-ea"/>
                <a:cs typeface="+mn-cs"/>
              </a:rPr>
              <a:t> qui s’harmonise aux objectifs plus larges de l’initiative. Un objectif bien défini motive et inspire l’équipe de recrutement, tout en servant de référence mesurable pour le succès.</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Sélectionnez des stratégies</a:t>
            </a:r>
            <a:r>
              <a:rPr lang="fr-CA" sz="1200" kern="1200" dirty="0">
                <a:solidFill>
                  <a:schemeClr val="tx1"/>
                </a:solidFill>
                <a:effectLst/>
                <a:latin typeface="+mn-lt"/>
                <a:ea typeface="+mn-ea"/>
                <a:cs typeface="+mn-cs"/>
              </a:rPr>
              <a:t> concrètes et pertinentes pour atteindre les élèves de votre communauté scolaire.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L’évaluation</a:t>
            </a:r>
            <a:r>
              <a:rPr lang="fr-CA" sz="1200" kern="1200" dirty="0">
                <a:solidFill>
                  <a:schemeClr val="tx1"/>
                </a:solidFill>
                <a:effectLst/>
                <a:latin typeface="+mn-lt"/>
                <a:ea typeface="+mn-ea"/>
                <a:cs typeface="+mn-cs"/>
              </a:rPr>
              <a:t> peut inclure des conversations informelles et formelles avec les élèves participants afin d’obtenir leurs commentaires sur leurs expériences et leurs perceptions.</a:t>
            </a:r>
          </a:p>
          <a:p>
            <a:endParaRPr lang="fr-CA" sz="1200" kern="1200" dirty="0">
              <a:solidFill>
                <a:schemeClr val="tx1"/>
              </a:solidFill>
              <a:effectLst/>
              <a:latin typeface="+mn-lt"/>
              <a:ea typeface="+mn-ea"/>
              <a:cs typeface="+mn-cs"/>
            </a:endParaRPr>
          </a:p>
          <a:p>
            <a:pPr marL="0" lvl="0" indent="0">
              <a:buFont typeface="Arial" panose="020B0604020202020204" pitchFamily="34" charset="0"/>
              <a:buNone/>
            </a:pPr>
            <a:r>
              <a:rPr lang="en-US" b="1" dirty="0">
                <a:solidFill>
                  <a:srgbClr val="0070C0"/>
                </a:solidFill>
              </a:rPr>
              <a:t>🧩 </a:t>
            </a:r>
            <a:r>
              <a:rPr lang="en-US" b="1" dirty="0">
                <a:solidFill>
                  <a:srgbClr val="000000"/>
                </a:solidFill>
              </a:rPr>
              <a:t>Ressources connexes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d’autoréflexion sur l’humilité culturelle à l’intention du personnel scolaire </a:t>
            </a:r>
            <a:r>
              <a:rPr lang="fr-CA" sz="1200" kern="1200" dirty="0">
                <a:solidFill>
                  <a:schemeClr val="tx1"/>
                </a:solidFill>
                <a:effectLst/>
                <a:latin typeface="+mn-lt"/>
                <a:ea typeface="+mn-ea"/>
                <a:cs typeface="+mn-cs"/>
              </a:rPr>
              <a:t>(https://smho-smso.ca/online-resources/outil-dautoreflexion-sur-lhumilite-culturelle-a-lintention-du-personnel-scolaire/)</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Outil d’autoréflexion sur l’humilité culturelle à l’intention des professionnels de la santé mentale en milieu scolaire </a:t>
            </a:r>
            <a:r>
              <a:rPr lang="fr-CA" sz="1200" kern="1200" dirty="0">
                <a:solidFill>
                  <a:schemeClr val="tx1"/>
                </a:solidFill>
                <a:effectLst/>
                <a:latin typeface="+mn-lt"/>
                <a:ea typeface="+mn-ea"/>
                <a:cs typeface="+mn-cs"/>
              </a:rPr>
              <a:t>(https://smho-smso.ca/online-resources/outil-dautoreflexion-sur-lhumilite-culturelle-a-lintention-des-professionnels-de-la-sante-mentale-en-milieu-scolaire/)</a:t>
            </a:r>
          </a:p>
          <a:p>
            <a:pPr algn="l">
              <a:buNone/>
            </a:pPr>
            <a:endParaRPr lang="en-CA"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E4E11B-F3CF-3CD2-E96E-E27C7690CC68}"/>
              </a:ext>
            </a:extLst>
          </p:cNvPr>
          <p:cNvSpPr>
            <a:spLocks noGrp="1"/>
          </p:cNvSpPr>
          <p:nvPr>
            <p:ph type="sldNum" sz="quarter" idx="5"/>
          </p:nvPr>
        </p:nvSpPr>
        <p:spPr/>
        <p:txBody>
          <a:bodyPr/>
          <a:lstStyle/>
          <a:p>
            <a:fld id="{EFCDF9F0-2051-3E41-8377-E55F8DC4E01F}" type="slidenum">
              <a:rPr lang="en-US" smtClean="0"/>
              <a:t>43</a:t>
            </a:fld>
            <a:endParaRPr lang="en-US" dirty="0"/>
          </a:p>
        </p:txBody>
      </p:sp>
    </p:spTree>
    <p:extLst>
      <p:ext uri="{BB962C8B-B14F-4D97-AF65-F5344CB8AC3E}">
        <p14:creationId xmlns:p14="http://schemas.microsoft.com/office/powerpoint/2010/main" val="22172059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fr-CA" sz="1200" kern="1200" dirty="0">
                <a:solidFill>
                  <a:schemeClr val="tx1"/>
                </a:solidFill>
                <a:effectLst/>
                <a:latin typeface="+mn-lt"/>
                <a:ea typeface="+mn-ea"/>
                <a:cs typeface="+mn-cs"/>
              </a:rPr>
              <a:t>Voici quelques suggestions pour le recrutement des élèves…</a:t>
            </a:r>
          </a:p>
          <a:p>
            <a:pPr marL="0" indent="0">
              <a:buFont typeface="Arial" panose="020B0604020202020204" pitchFamily="34" charset="0"/>
              <a:buNone/>
            </a:pPr>
            <a:r>
              <a:rPr lang="fr-CA" sz="1200" kern="1200" dirty="0">
                <a:solidFill>
                  <a:schemeClr val="tx1"/>
                </a:solidFill>
                <a:effectLst/>
                <a:latin typeface="+mn-lt"/>
                <a:ea typeface="+mn-ea"/>
                <a:cs typeface="+mn-cs"/>
              </a:rPr>
              <a:t>Il s’agit simplement de suggestions.</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0" indent="0">
              <a:buFont typeface="Arial" panose="020B0604020202020204" pitchFamily="34" charset="0"/>
              <a:buNone/>
            </a:pPr>
            <a:r>
              <a:rPr lang="fr-CA" sz="1200" kern="1200" dirty="0">
                <a:solidFill>
                  <a:schemeClr val="tx1"/>
                </a:solidFill>
                <a:effectLst/>
                <a:latin typeface="+mn-lt"/>
                <a:ea typeface="+mn-ea"/>
                <a:cs typeface="+mn-cs"/>
              </a:rPr>
              <a:t>Collaborez avec votre équipe pour mener une enquête auprès des élèves de votre école ou de votre conseil scolaire afin de déterminer ce qui fonctionne dans votre contexte.</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0" indent="0">
              <a:buFont typeface="Arial" panose="020B0604020202020204" pitchFamily="34" charset="0"/>
              <a:buNone/>
            </a:pPr>
            <a:r>
              <a:rPr lang="fr-CA" sz="1200" kern="1200" dirty="0">
                <a:solidFill>
                  <a:schemeClr val="tx1"/>
                </a:solidFill>
                <a:effectLst/>
                <a:latin typeface="+mn-lt"/>
                <a:ea typeface="+mn-ea"/>
                <a:cs typeface="+mn-cs"/>
              </a:rPr>
              <a:t>Avant de mettre en œuvre une stratégie, réfléchissez à la meilleure façon d’atteindre les élèves que vous souhaitez mobiliser.</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0" indent="0">
              <a:buFont typeface="Arial" panose="020B0604020202020204" pitchFamily="34" charset="0"/>
              <a:buNone/>
            </a:pPr>
            <a:r>
              <a:rPr lang="fr-CA" sz="1200" kern="1200" dirty="0">
                <a:solidFill>
                  <a:schemeClr val="tx1"/>
                </a:solidFill>
                <a:effectLst/>
                <a:latin typeface="+mn-lt"/>
                <a:ea typeface="+mn-ea"/>
                <a:cs typeface="+mn-cs"/>
              </a:rPr>
              <a:t>Si vous n’avez pas encore établi de relation avec eux, il peut être plus efficace de confier cette tâche à une personne en qui ils ont confiance (p. ex., un membre du personnel, un pair ou un partenaire communautaire) pour établir la première connexion.</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0" indent="0">
              <a:buFont typeface="Arial" panose="020B0604020202020204" pitchFamily="34" charset="0"/>
              <a:buNone/>
            </a:pPr>
            <a:r>
              <a:rPr lang="fr-CA" sz="1200" kern="1200" dirty="0">
                <a:solidFill>
                  <a:schemeClr val="tx1"/>
                </a:solidFill>
                <a:effectLst/>
                <a:latin typeface="+mn-lt"/>
                <a:ea typeface="+mn-ea"/>
                <a:cs typeface="+mn-cs"/>
              </a:rPr>
              <a:t>Dans chacune de ces stratégies, veillez à ce que les documents soient disponibles dans des formats accessibles.</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0" indent="0">
              <a:buFont typeface="Arial" panose="020B0604020202020204" pitchFamily="34" charset="0"/>
              <a:buNone/>
            </a:pPr>
            <a:r>
              <a:rPr lang="fr-CA" sz="1200" kern="1200" dirty="0">
                <a:solidFill>
                  <a:schemeClr val="tx1"/>
                </a:solidFill>
                <a:effectLst/>
                <a:latin typeface="+mn-lt"/>
                <a:ea typeface="+mn-ea"/>
                <a:cs typeface="+mn-cs"/>
              </a:rPr>
              <a:t>Si vous constatez qu’une stratégie qui a fonctionné pour une autre initiative ne fonctionne pas pour celle-ci, prenez du recul et consultez vos principaux partenaires afin d’adapter vos plans et de trouver une solution pour aller de l’avant.</a:t>
            </a:r>
          </a:p>
        </p:txBody>
      </p:sp>
      <p:sp>
        <p:nvSpPr>
          <p:cNvPr id="4" name="Slide Number Placeholder 3"/>
          <p:cNvSpPr>
            <a:spLocks noGrp="1"/>
          </p:cNvSpPr>
          <p:nvPr>
            <p:ph type="sldNum" sz="quarter" idx="5"/>
          </p:nvPr>
        </p:nvSpPr>
        <p:spPr/>
        <p:txBody>
          <a:bodyPr/>
          <a:lstStyle/>
          <a:p>
            <a:fld id="{EFCDF9F0-2051-3E41-8377-E55F8DC4E01F}" type="slidenum">
              <a:rPr lang="en-US" smtClean="0"/>
              <a:t>44</a:t>
            </a:fld>
            <a:endParaRPr lang="en-US" dirty="0"/>
          </a:p>
        </p:txBody>
      </p:sp>
    </p:spTree>
    <p:extLst>
      <p:ext uri="{BB962C8B-B14F-4D97-AF65-F5344CB8AC3E}">
        <p14:creationId xmlns:p14="http://schemas.microsoft.com/office/powerpoint/2010/main" val="6358413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FR" sz="1200" kern="1200" noProof="0" dirty="0">
                <a:solidFill>
                  <a:schemeClr val="tx1"/>
                </a:solidFill>
                <a:effectLst/>
                <a:latin typeface="+mn-lt"/>
                <a:ea typeface="+mn-ea"/>
                <a:cs typeface="+mn-cs"/>
              </a:rPr>
              <a:t>Daunte Hillen, membre de ThriveSMH, a déclaré : « Tous nos élèves sont des leaders étudiants. »</a:t>
            </a:r>
          </a:p>
          <a:p>
            <a:endParaRPr lang="fr-FR" noProof="0" dirty="0"/>
          </a:p>
          <a:p>
            <a:r>
              <a:rPr lang="fr-FR" sz="1200" kern="1200" noProof="0" dirty="0">
                <a:solidFill>
                  <a:schemeClr val="tx1"/>
                </a:solidFill>
                <a:effectLst/>
                <a:latin typeface="+mn-lt"/>
                <a:ea typeface="+mn-ea"/>
                <a:cs typeface="+mn-cs"/>
              </a:rPr>
              <a:t>Cela nous rappelle que, tandis que nous œuvrons pour encourager l’engagement des élèves, nous reconnaissons leurs points forts, nous remettons en question nos préjugés sur le leadership des élèves et nous restons ouverts à l’apprentissage auprès des plus jeunes.</a:t>
            </a:r>
          </a:p>
          <a:p>
            <a:endParaRPr lang="fr-FR" sz="1200" kern="1200" noProof="0" dirty="0">
              <a:solidFill>
                <a:schemeClr val="tx1"/>
              </a:solidFill>
              <a:effectLst/>
              <a:latin typeface="+mn-lt"/>
              <a:ea typeface="+mn-ea"/>
              <a:cs typeface="+mn-cs"/>
            </a:endParaRPr>
          </a:p>
          <a:p>
            <a:r>
              <a:rPr lang="fr-FR" sz="1200" b="1" kern="1200" noProof="0" dirty="0">
                <a:solidFill>
                  <a:schemeClr val="tx1"/>
                </a:solidFill>
                <a:effectLst/>
                <a:latin typeface="+mn-lt"/>
                <a:ea typeface="+mn-ea"/>
                <a:cs typeface="+mn-cs"/>
              </a:rPr>
              <a:t>ℹ️ Source :</a:t>
            </a:r>
            <a:r>
              <a:rPr lang="fr-FR" sz="1200" kern="1200" noProof="0" dirty="0">
                <a:solidFill>
                  <a:schemeClr val="tx1"/>
                </a:solidFill>
                <a:effectLst/>
                <a:latin typeface="+mn-lt"/>
                <a:ea typeface="+mn-ea"/>
                <a:cs typeface="+mn-cs"/>
              </a:rPr>
              <a:t> https://smho-smso.ca/conversations-franches-le-point-de-vue-des-eleves-sur-la-sante-mentale/</a:t>
            </a:r>
          </a:p>
        </p:txBody>
      </p:sp>
      <p:sp>
        <p:nvSpPr>
          <p:cNvPr id="4" name="Slide Number Placeholder 3"/>
          <p:cNvSpPr>
            <a:spLocks noGrp="1"/>
          </p:cNvSpPr>
          <p:nvPr>
            <p:ph type="sldNum" sz="quarter" idx="5"/>
          </p:nvPr>
        </p:nvSpPr>
        <p:spPr/>
        <p:txBody>
          <a:bodyPr/>
          <a:lstStyle/>
          <a:p>
            <a:fld id="{EFCDF9F0-2051-3E41-8377-E55F8DC4E01F}" type="slidenum">
              <a:rPr lang="en-US" smtClean="0"/>
              <a:t>45</a:t>
            </a:fld>
            <a:endParaRPr lang="en-US" dirty="0"/>
          </a:p>
        </p:txBody>
      </p:sp>
    </p:spTree>
    <p:extLst>
      <p:ext uri="{BB962C8B-B14F-4D97-AF65-F5344CB8AC3E}">
        <p14:creationId xmlns:p14="http://schemas.microsoft.com/office/powerpoint/2010/main" val="37720433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CA" sz="1200" b="1" kern="1200" dirty="0">
                <a:solidFill>
                  <a:schemeClr val="tx1"/>
                </a:solidFill>
                <a:effectLst/>
                <a:latin typeface="+mn-lt"/>
                <a:ea typeface="+mn-ea"/>
                <a:cs typeface="+mn-cs"/>
              </a:rPr>
              <a:t>Renforcer nos connexions pour promouvoir la vie : Une boîte à outils de promotion de la vie écrit par la jeunesse autochtone</a:t>
            </a:r>
            <a:br>
              <a:rPr lang="fr-CA" sz="1200" b="1" kern="1200" dirty="0">
                <a:solidFill>
                  <a:schemeClr val="tx1"/>
                </a:solidFill>
                <a:effectLst/>
                <a:latin typeface="+mn-lt"/>
                <a:ea typeface="+mn-ea"/>
                <a:cs typeface="+mn-cs"/>
              </a:rPr>
            </a:br>
            <a:r>
              <a:rPr lang="fr-CA" sz="1200" b="0" kern="1200" dirty="0">
                <a:solidFill>
                  <a:schemeClr val="tx1"/>
                </a:solidFill>
                <a:effectLst/>
                <a:latin typeface="+mn-lt"/>
                <a:ea typeface="+mn-ea"/>
                <a:cs typeface="+mn-cs"/>
              </a:rPr>
              <a:t>https://smho-smso.ca/online-resources/la-boite-a-outils-de-promotion-de-la-vie-et-les-ressources-connexes/</a:t>
            </a:r>
          </a:p>
          <a:p>
            <a:r>
              <a:rPr lang="fr-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La Boîte à outils de Promotion de la vie et les ressources connexes</a:t>
            </a:r>
            <a:r>
              <a:rPr lang="fr-CA" sz="1200" kern="1200" dirty="0">
                <a:solidFill>
                  <a:schemeClr val="tx1"/>
                </a:solidFill>
                <a:effectLst/>
                <a:latin typeface="+mn-lt"/>
                <a:ea typeface="+mn-ea"/>
                <a:cs typeface="+mn-cs"/>
              </a:rPr>
              <a:t> -  https://smho-smso.ca/online-resources/la-boite-a-outils-de-promotion-de-la-vie-et-les-ressources-connexes/</a:t>
            </a:r>
            <a:br>
              <a:rPr lang="fr-CA" sz="1200" kern="1200" dirty="0">
                <a:solidFill>
                  <a:schemeClr val="tx1"/>
                </a:solidFill>
                <a:effectLst/>
                <a:latin typeface="+mn-lt"/>
                <a:ea typeface="+mn-ea"/>
                <a:cs typeface="+mn-cs"/>
              </a:rPr>
            </a:b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La Boîte à outils de Promotion de la vie (First Peoples Wellness Circle, porteurs de plumes : Leadership for Life Promotion et la Fondation Thunderbird offrent plus de 80 pages d’activités élaborées par des jeunes autochtones, visant à renforcer le sentiment d’appartenance, de sens, d’objectif et d’espoir. </a:t>
            </a:r>
            <a:br>
              <a:rPr lang="fr-CA" sz="1200" kern="1200" dirty="0">
                <a:solidFill>
                  <a:schemeClr val="tx1"/>
                </a:solidFill>
                <a:effectLst/>
                <a:latin typeface="+mn-lt"/>
                <a:ea typeface="+mn-ea"/>
                <a:cs typeface="+mn-cs"/>
              </a:rPr>
            </a:br>
            <a:br>
              <a:rPr lang="fr-CA" sz="1200" kern="1200" dirty="0">
                <a:solidFill>
                  <a:schemeClr val="tx1"/>
                </a:solidFill>
                <a:effectLst/>
                <a:latin typeface="+mn-lt"/>
                <a:ea typeface="+mn-ea"/>
                <a:cs typeface="+mn-cs"/>
              </a:rPr>
            </a:br>
            <a:r>
              <a:rPr lang="fr-CA" sz="1200" kern="1200" dirty="0">
                <a:solidFill>
                  <a:schemeClr val="tx1"/>
                </a:solidFill>
                <a:effectLst/>
                <a:latin typeface="+mn-lt"/>
                <a:ea typeface="+mn-ea"/>
                <a:cs typeface="+mn-cs"/>
              </a:rPr>
              <a:t>https://wisepractices.ca/fr/boite-a-outils-de-promotion-de-la-vie/</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Bien qu’elle soit ancrée dans les façons autochtones de voir, d’être, de savoir et d’agir, l’approche de promotion de la vie est utile pour chaque élève, tant Autochtone que non-Autochtone.</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Afin de faciliter la mise en œuvre de ces activités, SMS-ON a développé des ressources complémentaires, notamment des vidéos et des fiches info.</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Ces ressources fournissent des stratégies pratiques pour intégrer la promotion de la vie dans les salles de classe et les communautés scolaires de manière respectueuse et significative.</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Collaborez avec les élèves pour sélectionner et mener à bien ces activités dans leurs communautés.</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dirty="0">
                <a:solidFill>
                  <a:schemeClr val="tx1"/>
                </a:solidFill>
                <a:effectLst/>
                <a:latin typeface="+mn-lt"/>
                <a:ea typeface="+mn-ea"/>
                <a:cs typeface="+mn-cs"/>
              </a:rPr>
              <a:t>Guide de diffusion - Ressources pour la santé mentale des élèves nouveaux arrivants</a:t>
            </a:r>
            <a:r>
              <a:rPr lang="fr-CA" sz="1200" kern="1200" dirty="0">
                <a:solidFill>
                  <a:schemeClr val="tx1"/>
                </a:solidFill>
                <a:effectLst/>
                <a:latin typeface="+mn-lt"/>
                <a:ea typeface="+mn-ea"/>
                <a:cs typeface="+mn-cs"/>
              </a:rPr>
              <a:t> (https://smho-smso.ca/online-resources/guide-de-diffusion-ressources-pour-la-sante-mentale-des-eleves-nouveaux-arrivants/)</a:t>
            </a:r>
            <a:br>
              <a:rPr lang="fr-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Collaborez avec les élèves pour adapter/diffuser ces ressources au sein de leurs communautés afin d’appuyer le bien-être des élèves nouveaux arrivants. </a:t>
            </a:r>
            <a:endParaRPr lang="en-CA"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46</a:t>
            </a:fld>
            <a:endParaRPr lang="en-US" dirty="0"/>
          </a:p>
        </p:txBody>
      </p:sp>
    </p:spTree>
    <p:extLst>
      <p:ext uri="{BB962C8B-B14F-4D97-AF65-F5344CB8AC3E}">
        <p14:creationId xmlns:p14="http://schemas.microsoft.com/office/powerpoint/2010/main" val="38830862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Remarques :</a:t>
            </a:r>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Veuillez demander aux participants de prendre un moment pour réfléchir tranquillement à ce qu’ils ont appris.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Ensuite, invitez-les à compléter cette phrase : Une chose que je vais commencer, arrêter ou modifier dans ma pratique pour renforcer la participation des élèves est...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Demandez-leur d’écrire leur réponse sur une note autocollante (physique ou virtuel) et/ou invitez quelques volontaires à partager leur engagement à voix haute.</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47</a:t>
            </a:fld>
            <a:endParaRPr lang="en-US" dirty="0"/>
          </a:p>
        </p:txBody>
      </p:sp>
    </p:spTree>
    <p:extLst>
      <p:ext uri="{BB962C8B-B14F-4D97-AF65-F5344CB8AC3E}">
        <p14:creationId xmlns:p14="http://schemas.microsoft.com/office/powerpoint/2010/main" val="21579749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CDF9F0-2051-3E41-8377-E55F8DC4E0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5841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49</a:t>
            </a:fld>
            <a:endParaRPr lang="en-US" dirty="0"/>
          </a:p>
        </p:txBody>
      </p:sp>
    </p:spTree>
    <p:extLst>
      <p:ext uri="{BB962C8B-B14F-4D97-AF65-F5344CB8AC3E}">
        <p14:creationId xmlns:p14="http://schemas.microsoft.com/office/powerpoint/2010/main" val="284279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73059-86BA-2BE3-6E86-C074B3754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9BF916-C1E3-7B32-45FF-51A75065DD44}"/>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25E23D62-1953-6610-CD3F-38C695D7D940}"/>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Santé mentale en milieu scolaire Ontario a élaboré une </a:t>
            </a:r>
            <a:r>
              <a:rPr lang="fr-CA" sz="1200" b="1" kern="1200" dirty="0">
                <a:solidFill>
                  <a:schemeClr val="tx1"/>
                </a:solidFill>
                <a:effectLst/>
                <a:latin typeface="+mn-lt"/>
                <a:ea typeface="+mn-ea"/>
                <a:cs typeface="+mn-cs"/>
              </a:rPr>
              <a:t>Boîte à outils sur l’engagement des élèves</a:t>
            </a:r>
            <a:r>
              <a:rPr lang="fr-CA" sz="1200" kern="1200" dirty="0">
                <a:solidFill>
                  <a:schemeClr val="tx1"/>
                </a:solidFill>
                <a:effectLst/>
                <a:latin typeface="+mn-lt"/>
                <a:ea typeface="+mn-ea"/>
                <a:cs typeface="+mn-cs"/>
              </a:rPr>
              <a:t> afin de vous aider dans ce travail. Cette boîte à outils passe en revue son modèle d’engagement des élèves et propose une série de ressources utiles pour vous et les membres de votre équipe. Le contenu de cette présentation a été élaboré grâce aux informations fournies dans la boîte à outils. </a:t>
            </a:r>
          </a:p>
          <a:p>
            <a:r>
              <a:rPr lang="fr-CA" sz="1200" kern="1200" dirty="0">
                <a:solidFill>
                  <a:schemeClr val="tx1"/>
                </a:solidFill>
                <a:effectLst/>
                <a:latin typeface="+mn-lt"/>
                <a:ea typeface="+mn-ea"/>
                <a:cs typeface="+mn-cs"/>
              </a:rPr>
              <a:t>Cette présentation ne donne qu’un bref aperçu du contenu disponible. Nous vous encourageons à vous familiariser avec la boîte à outils et à la consulter régulièrement.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N’oubliez pas que l’engagement des élèves est un processus qui nécessite des progrès constants, réalisés pas à pas.</a:t>
            </a:r>
          </a:p>
          <a:p>
            <a:endParaRPr lang="en-CA" sz="1200" b="0" i="0" u="none" strike="noStrike"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Consultez</a:t>
            </a:r>
            <a:r>
              <a:rPr lang="fr-CA" sz="1200" kern="1200" dirty="0">
                <a:solidFill>
                  <a:schemeClr val="tx1"/>
                </a:solidFill>
                <a:effectLst/>
                <a:latin typeface="+mn-lt"/>
                <a:ea typeface="+mn-ea"/>
                <a:cs typeface="+mn-cs"/>
              </a:rPr>
              <a:t> https://smho-smso.ca/online-resources/boite-a-outils-sur-lengagement-des-eleves/</a:t>
            </a:r>
          </a:p>
        </p:txBody>
      </p:sp>
      <p:sp>
        <p:nvSpPr>
          <p:cNvPr id="4" name="Slide Number Placeholder 3">
            <a:extLst>
              <a:ext uri="{FF2B5EF4-FFF2-40B4-BE49-F238E27FC236}">
                <a16:creationId xmlns:a16="http://schemas.microsoft.com/office/drawing/2014/main" id="{88810BC3-56F2-459B-157D-D8F497F27E11}"/>
              </a:ext>
            </a:extLst>
          </p:cNvPr>
          <p:cNvSpPr>
            <a:spLocks noGrp="1"/>
          </p:cNvSpPr>
          <p:nvPr>
            <p:ph type="sldNum" sz="quarter" idx="5"/>
          </p:nvPr>
        </p:nvSpPr>
        <p:spPr/>
        <p:txBody>
          <a:bodyPr/>
          <a:lstStyle/>
          <a:p>
            <a:fld id="{2F72DDFF-E165-4EFE-A1F8-785F1FDCCA8A}" type="slidenum">
              <a:rPr lang="en-US"/>
              <a:t>5</a:t>
            </a:fld>
            <a:endParaRPr lang="en-US" dirty="0"/>
          </a:p>
        </p:txBody>
      </p:sp>
    </p:spTree>
    <p:extLst>
      <p:ext uri="{BB962C8B-B14F-4D97-AF65-F5344CB8AC3E}">
        <p14:creationId xmlns:p14="http://schemas.microsoft.com/office/powerpoint/2010/main" val="1829650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4BCC4-D591-2FD7-1F7D-18CED90A5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BF542-F96E-2887-3677-E1D1FB656BA5}"/>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7FA1816F-7254-B1C4-A4AC-36897998C9BE}"/>
              </a:ext>
            </a:extLst>
          </p:cNvPr>
          <p:cNvSpPr>
            <a:spLocks noGrp="1"/>
          </p:cNvSpPr>
          <p:nvPr>
            <p:ph type="body" idx="1"/>
          </p:nvPr>
        </p:nvSpPr>
        <p:spPr/>
        <p:txBody>
          <a:bodyPr/>
          <a:lstStyle/>
          <a:p>
            <a:endParaRPr lang="en-US" dirty="0"/>
          </a:p>
          <a:p>
            <a:r>
              <a:rPr lang="fr-CA" sz="1200" kern="1200" dirty="0">
                <a:solidFill>
                  <a:schemeClr val="tx1"/>
                </a:solidFill>
                <a:effectLst/>
                <a:latin typeface="+mn-lt"/>
                <a:ea typeface="+mn-ea"/>
                <a:cs typeface="+mn-cs"/>
              </a:rPr>
              <a:t>En tant que membre du personnel, vous participez sans doute déjà à de nombreuses initiatives inspirées par les élèves, menées par les élèves, dans lesquelles ils jouent un rôle central. L’engagement des élèves est un processus continu qui vise à établir, en co-création avec les élèves, les conditions et les possibilités nécessaires pour qu’ils puissent participer de manière significative et influencer les résultats les concernant.</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Une participation authentique repose sur la valorisation et l’amplification des points de vue et des expériences de chaque élève. Cela exige du personnel scolaire et du système éducatif de mener une réflexion critique sur leurs préjugés personnels et professionnels, ainsi que sur les obstacles systémiques qui ont une incidence sur l’engagement.</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Remarques sur les mots en caractères gras :</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Processus continu</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L’engagement des élèves fait partie du fonctionnement d’une école.</a:t>
            </a:r>
          </a:p>
          <a:p>
            <a:r>
              <a:rPr lang="fr-CA" sz="1200" kern="1200" dirty="0">
                <a:solidFill>
                  <a:schemeClr val="tx1"/>
                </a:solidFill>
                <a:effectLst/>
                <a:latin typeface="+mn-lt"/>
                <a:ea typeface="+mn-ea"/>
                <a:cs typeface="+mn-cs"/>
              </a:rPr>
              <a:t>C’est une pratique continue qui a des effets positifs sur les jeunes.</a:t>
            </a:r>
          </a:p>
          <a:p>
            <a:r>
              <a:rPr lang="fr-CA" sz="1200" b="1" kern="1200" dirty="0">
                <a:solidFill>
                  <a:schemeClr val="tx1"/>
                </a:solidFill>
                <a:effectLst/>
                <a:latin typeface="+mn-lt"/>
                <a:ea typeface="+mn-ea"/>
                <a:cs typeface="+mn-cs"/>
              </a:rPr>
              <a:t>Co-création</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Elle</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met en avant la collaboration entre les élèves et les membres du personnel lorsqu’il s’agit de façonner les initiatives auxquelles ils participent.</a:t>
            </a:r>
          </a:p>
          <a:p>
            <a:r>
              <a:rPr lang="fr-CA" sz="1200" b="1" kern="1200" dirty="0">
                <a:solidFill>
                  <a:schemeClr val="tx1"/>
                </a:solidFill>
                <a:effectLst/>
                <a:latin typeface="+mn-lt"/>
                <a:ea typeface="+mn-ea"/>
                <a:cs typeface="+mn-cs"/>
              </a:rPr>
              <a:t>Manière significative</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Les élèves sont orientés vers des possibilités qu’ils jugent importantes et qui leur permettent d’élargir leur réseau tout en suscitant leur intérêt.</a:t>
            </a:r>
          </a:p>
          <a:p>
            <a:r>
              <a:rPr lang="fr-CA" sz="1200" b="1" kern="1200" dirty="0">
                <a:solidFill>
                  <a:schemeClr val="tx1"/>
                </a:solidFill>
                <a:effectLst/>
                <a:latin typeface="+mn-lt"/>
                <a:ea typeface="+mn-ea"/>
                <a:cs typeface="+mn-cs"/>
              </a:rPr>
              <a:t>Valorisation</a:t>
            </a:r>
            <a:r>
              <a:rPr lang="fr-CA" sz="1200" kern="1200" dirty="0">
                <a:solidFill>
                  <a:schemeClr val="tx1"/>
                </a:solidFill>
                <a:effectLst/>
                <a:latin typeface="+mn-lt"/>
                <a:ea typeface="+mn-ea"/>
                <a:cs typeface="+mn-cs"/>
              </a:rPr>
              <a:t> : il s’agit de reconnaître de manière active la valeur, la dignité et les points de vue de tous les élèves, de respecter l’importance de leurs identités, de leurs expériences et de leurs contributions.</a:t>
            </a:r>
          </a:p>
          <a:p>
            <a:r>
              <a:rPr lang="fr-CA" sz="1200" b="1" kern="1200" dirty="0">
                <a:solidFill>
                  <a:schemeClr val="tx1"/>
                </a:solidFill>
                <a:effectLst/>
                <a:latin typeface="+mn-lt"/>
                <a:ea typeface="+mn-ea"/>
                <a:cs typeface="+mn-cs"/>
              </a:rPr>
              <a:t>Amplification</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 amplifier délibérément la voix de ceux qui sont souvent marginalisés ou réduits au silence » (Higgs et coll., 2021), en veillant à ce que la voix des personnes les plus marginalisées soit entendue, respectée et à même d’influencer les décisions.</a:t>
            </a:r>
          </a:p>
          <a:p>
            <a:r>
              <a:rPr lang="fr-CA" sz="1200" b="1" kern="1200" dirty="0">
                <a:solidFill>
                  <a:schemeClr val="tx1"/>
                </a:solidFill>
                <a:effectLst/>
                <a:latin typeface="+mn-lt"/>
                <a:ea typeface="+mn-ea"/>
                <a:cs typeface="+mn-cs"/>
              </a:rPr>
              <a:t>Réflexion critique</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il s’agit de demander au personnel d’examiner attentivement la situation afin de s’assurer que tous les élèves ont accès à ces possibilités.</a:t>
            </a:r>
          </a:p>
          <a:p>
            <a:endParaRPr lang="en-US" sz="1200" b="0" i="0" kern="1200" dirty="0">
              <a:solidFill>
                <a:schemeClr val="tx1"/>
              </a:solidFill>
              <a:effectLst/>
              <a:latin typeface="+mn-lt"/>
              <a:ea typeface="+mn-ea"/>
              <a:cs typeface="+mn-cs"/>
            </a:endParaRPr>
          </a:p>
          <a:p>
            <a:pPr marL="0" indent="0">
              <a:lnSpc>
                <a:spcPct val="107000"/>
              </a:lnSpc>
              <a:spcAft>
                <a:spcPts val="800"/>
              </a:spcAft>
              <a:buNone/>
            </a:pPr>
            <a:endParaRPr lang="en-US" dirty="0"/>
          </a:p>
        </p:txBody>
      </p:sp>
      <p:sp>
        <p:nvSpPr>
          <p:cNvPr id="4" name="Slide Number Placeholder 3">
            <a:extLst>
              <a:ext uri="{FF2B5EF4-FFF2-40B4-BE49-F238E27FC236}">
                <a16:creationId xmlns:a16="http://schemas.microsoft.com/office/drawing/2014/main" id="{73000033-77FA-A5BB-3FBD-7FC15E25D37F}"/>
              </a:ext>
            </a:extLst>
          </p:cNvPr>
          <p:cNvSpPr>
            <a:spLocks noGrp="1"/>
          </p:cNvSpPr>
          <p:nvPr>
            <p:ph type="sldNum" sz="quarter" idx="5"/>
          </p:nvPr>
        </p:nvSpPr>
        <p:spPr/>
        <p:txBody>
          <a:bodyPr/>
          <a:lstStyle/>
          <a:p>
            <a:fld id="{EFCDF9F0-2051-3E41-8377-E55F8DC4E01F}" type="slidenum">
              <a:rPr lang="en-US" smtClean="0"/>
              <a:t>6</a:t>
            </a:fld>
            <a:endParaRPr lang="en-US" dirty="0"/>
          </a:p>
        </p:txBody>
      </p:sp>
    </p:spTree>
    <p:extLst>
      <p:ext uri="{BB962C8B-B14F-4D97-AF65-F5344CB8AC3E}">
        <p14:creationId xmlns:p14="http://schemas.microsoft.com/office/powerpoint/2010/main" val="2054644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3EC6-813D-AFAB-13A9-5A4041782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4D61A-D396-BD50-AED9-D67232B275E2}"/>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C257B23D-3721-0BA2-25DA-9F7C3FD92AFD}"/>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Au moment d’élaborer la boîte à outils, Santé mentale en milieu scolaire Ontario a demandé aux élèves de lui faire part de leurs opinions sur les avantages de l’engagement des élèves.</a:t>
            </a:r>
          </a:p>
          <a:p>
            <a:r>
              <a:rPr lang="fr-CA" sz="1200" kern="1200" dirty="0">
                <a:solidFill>
                  <a:schemeClr val="tx1"/>
                </a:solidFill>
                <a:effectLst/>
                <a:latin typeface="+mn-lt"/>
                <a:ea typeface="+mn-ea"/>
                <a:cs typeface="+mn-cs"/>
              </a:rPr>
              <a:t>Voici la liste qu’ils nous ont transmise. Chaque élément, lié à l’expérience des élèves, est également appuyé par la documentation.</a:t>
            </a:r>
          </a:p>
        </p:txBody>
      </p:sp>
      <p:sp>
        <p:nvSpPr>
          <p:cNvPr id="4" name="Slide Number Placeholder 3">
            <a:extLst>
              <a:ext uri="{FF2B5EF4-FFF2-40B4-BE49-F238E27FC236}">
                <a16:creationId xmlns:a16="http://schemas.microsoft.com/office/drawing/2014/main" id="{722722B9-F5BB-6B05-D8E5-677C5A5D97E1}"/>
              </a:ext>
            </a:extLst>
          </p:cNvPr>
          <p:cNvSpPr>
            <a:spLocks noGrp="1"/>
          </p:cNvSpPr>
          <p:nvPr>
            <p:ph type="sldNum" sz="quarter" idx="5"/>
          </p:nvPr>
        </p:nvSpPr>
        <p:spPr/>
        <p:txBody>
          <a:bodyPr/>
          <a:lstStyle/>
          <a:p>
            <a:fld id="{EFCDF9F0-2051-3E41-8377-E55F8DC4E01F}" type="slidenum">
              <a:rPr lang="en-US" smtClean="0"/>
              <a:t>7</a:t>
            </a:fld>
            <a:endParaRPr lang="en-US" dirty="0"/>
          </a:p>
        </p:txBody>
      </p:sp>
    </p:spTree>
    <p:extLst>
      <p:ext uri="{BB962C8B-B14F-4D97-AF65-F5344CB8AC3E}">
        <p14:creationId xmlns:p14="http://schemas.microsoft.com/office/powerpoint/2010/main" val="779427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81275-0D61-FCCE-0FC8-DB5AE0104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CBAB7-3CF5-F779-E2D7-0E84271B3685}"/>
              </a:ext>
            </a:extLst>
          </p:cNvPr>
          <p:cNvSpPr>
            <a:spLocks noGrp="1" noRot="1" noChangeAspect="1"/>
          </p:cNvSpPr>
          <p:nvPr>
            <p:ph type="sldImg"/>
          </p:nvPr>
        </p:nvSpPr>
        <p:spPr/>
        <p:txBody>
          <a:bodyPr/>
          <a:lstStyle/>
          <a:p>
            <a:endParaRPr lang="fr-CA" dirty="0"/>
          </a:p>
        </p:txBody>
      </p:sp>
      <p:sp>
        <p:nvSpPr>
          <p:cNvPr id="3" name="Notes Placeholder 2">
            <a:extLst>
              <a:ext uri="{FF2B5EF4-FFF2-40B4-BE49-F238E27FC236}">
                <a16:creationId xmlns:a16="http://schemas.microsoft.com/office/drawing/2014/main" id="{5886A08B-B0BC-A4A1-6660-396C1DC6051B}"/>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À l’écran, se trouve le modèle de Santé mentale en milieu scolaire Ontario en matière d’engagement des élèves.</a:t>
            </a:r>
          </a:p>
          <a:p>
            <a:endParaRPr lang="en-US" dirty="0"/>
          </a:p>
          <a:p>
            <a:r>
              <a:rPr lang="fr-CA" sz="1200" kern="1200" dirty="0">
                <a:solidFill>
                  <a:schemeClr val="tx1"/>
                </a:solidFill>
                <a:effectLst/>
                <a:latin typeface="+mn-lt"/>
                <a:ea typeface="+mn-ea"/>
                <a:cs typeface="+mn-cs"/>
              </a:rPr>
              <a:t>Au centre du diagramme se trouve « </a:t>
            </a:r>
            <a:r>
              <a:rPr lang="fr-CA" sz="1200" b="1" kern="1200" dirty="0">
                <a:solidFill>
                  <a:schemeClr val="tx1"/>
                </a:solidFill>
                <a:effectLst/>
                <a:latin typeface="+mn-lt"/>
                <a:ea typeface="+mn-ea"/>
                <a:cs typeface="+mn-cs"/>
              </a:rPr>
              <a:t>Chaque élève »</a:t>
            </a:r>
            <a:r>
              <a:rPr lang="fr-CA" sz="1200" kern="1200" dirty="0">
                <a:solidFill>
                  <a:schemeClr val="tx1"/>
                </a:solidFill>
                <a:effectLst/>
                <a:latin typeface="+mn-lt"/>
                <a:ea typeface="+mn-ea"/>
                <a:cs typeface="+mn-cs"/>
              </a:rPr>
              <a:t> qui joue un rôle actif dans la structuration de l’engagement des élèves dans les initiatives scolaires.</a:t>
            </a:r>
          </a:p>
          <a:p>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 Chaque élève »</a:t>
            </a:r>
            <a:r>
              <a:rPr lang="fr-CA" sz="1200" kern="1200" dirty="0">
                <a:solidFill>
                  <a:schemeClr val="tx1"/>
                </a:solidFill>
                <a:effectLst/>
                <a:latin typeface="+mn-lt"/>
                <a:ea typeface="+mn-ea"/>
                <a:cs typeface="+mn-cs"/>
              </a:rPr>
              <a:t> est entouré par des « approches fondées sur l’affirmation de l’identité »; l’engagement des élèves axé sur l’affirmation identitaire vise à reconnaître, à valider et à respecter les identités, les origines et les expériences croisées de chaque élève.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L’anneau suivant met l’accent sur la flexibilité, la reconnaissance et le renforcement des points forts des élèves, ainsi que sur la prise de décisions éclairées et l’adaptation des stratégies pour répondre à leurs besoins en constante évolution, car ces éléments constituent les fondements de chaque initiative.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L’anneau final externe correspond aux différents niveaux d’engagement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consultants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leaders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partenaires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Les élèves comme collaborateurs</a:t>
            </a:r>
          </a:p>
          <a:p>
            <a:endParaRPr lang="en-US" dirty="0"/>
          </a:p>
        </p:txBody>
      </p:sp>
      <p:sp>
        <p:nvSpPr>
          <p:cNvPr id="4" name="Slide Number Placeholder 3">
            <a:extLst>
              <a:ext uri="{FF2B5EF4-FFF2-40B4-BE49-F238E27FC236}">
                <a16:creationId xmlns:a16="http://schemas.microsoft.com/office/drawing/2014/main" id="{99F4B210-7F80-4565-25DA-8D36E6F3A3BC}"/>
              </a:ext>
            </a:extLst>
          </p:cNvPr>
          <p:cNvSpPr>
            <a:spLocks noGrp="1"/>
          </p:cNvSpPr>
          <p:nvPr>
            <p:ph type="sldNum" sz="quarter" idx="5"/>
          </p:nvPr>
        </p:nvSpPr>
        <p:spPr/>
        <p:txBody>
          <a:bodyPr/>
          <a:lstStyle/>
          <a:p>
            <a:fld id="{EFCDF9F0-2051-3E41-8377-E55F8DC4E01F}" type="slidenum">
              <a:rPr lang="en-US" smtClean="0"/>
              <a:t>8</a:t>
            </a:fld>
            <a:endParaRPr lang="en-US" dirty="0"/>
          </a:p>
        </p:txBody>
      </p:sp>
    </p:spTree>
    <p:extLst>
      <p:ext uri="{BB962C8B-B14F-4D97-AF65-F5344CB8AC3E}">
        <p14:creationId xmlns:p14="http://schemas.microsoft.com/office/powerpoint/2010/main" val="63294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dirty="0"/>
          </a:p>
        </p:txBody>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L’anneau qui entoure chaque élève concerne les</a:t>
            </a:r>
            <a:r>
              <a:rPr lang="fr-CA" sz="1200" b="1" kern="1200" dirty="0">
                <a:solidFill>
                  <a:schemeClr val="tx1"/>
                </a:solidFill>
                <a:effectLst/>
                <a:latin typeface="+mn-lt"/>
                <a:ea typeface="+mn-ea"/>
                <a:cs typeface="+mn-cs"/>
              </a:rPr>
              <a:t> approches fondées sur l’affirmation de l’identité</a:t>
            </a:r>
            <a:r>
              <a:rPr lang="fr-CA" sz="1200" kern="1200" dirty="0">
                <a:solidFill>
                  <a:schemeClr val="tx1"/>
                </a:solidFill>
                <a:effectLst/>
                <a:latin typeface="+mn-lt"/>
                <a:ea typeface="+mn-ea"/>
                <a:cs typeface="+mn-cs"/>
              </a:rPr>
              <a:t>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Parmi les principales priorités des élèves de l’Ontario, le croisement entre l’équité et la santé mentale est en tête de liste. L’engagement des élèves basé sur l’affirmation de l’identité reconnaît, valide et respecte les identités croisées, les antécédents et les expériences des élèves. Il s’agit de démanteler les obstacles systémiques à l’engagement, d’adapter les initiatives aux besoins des élèves et de créer un environnement leur permettant de s’épanouir et de s’exprimer librement.</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En effet, pour appuyer la participation des élèves, il est important de :</a:t>
            </a:r>
          </a:p>
          <a:p>
            <a:endParaRPr lang="fr-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reconnaître la nature interconnectée des identités des élèves et la réalité des barrières sociales qui se croisent souvent dans leur vie, et qui peuvent avoir un impact sur leur sentiment de bien-être;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la stigmatisation liée à la santé mentale peut empêcher les jeunes de participer aux activités de promotion du bien-être dans leur école;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prendre en compte les systèmes d’oppression qui affectent de nombreux élèves ainsi que la manière dont ils peuvent entraver leur engagement;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s’efforcer de briser et d’éliminer les obstacles;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chaque élève a des points forts et des idées qui peuvent intéresser d’autres élèves, mais qu’il ne saurait représenter l’ensemble de son groupe;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mener une réflexion critique sur votre pratique, analyser vos préjugés pour comprendre leur impact sur le travail que vous effectuez ainsi que sur les relations que vous entretenez.</a:t>
            </a:r>
          </a:p>
          <a:p>
            <a:pPr marL="0" indent="0">
              <a:buFont typeface="Arial" panose="020B0604020202020204" pitchFamily="34" charset="0"/>
              <a:buNone/>
            </a:pP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être efficace, l’engagement des élèves doit prendre en compte chaque élève, en mettant l’accent sur ceux qui sont victimes de marginalisation et d’oppression, afin de créer délibérément un espace leur permettant de faire entendre leur voix.</a:t>
            </a:r>
          </a:p>
          <a:p>
            <a:r>
              <a:rPr lang="fr-CA" sz="1200" kern="1200" dirty="0">
                <a:solidFill>
                  <a:schemeClr val="tx1"/>
                </a:solidFill>
                <a:effectLst/>
                <a:latin typeface="+mn-lt"/>
                <a:ea typeface="+mn-ea"/>
                <a:cs typeface="+mn-cs"/>
              </a:rPr>
              <a:t>Le soutien du bien-être passe par la prise en compte de points de vue et de modes de connaissance diversifiés lors de la planification et de la mise en œuvre des initiatives visant à encourager l’engagement des élèves.</a:t>
            </a:r>
          </a:p>
          <a:p>
            <a:endParaRPr lang="en-CA" sz="1200" b="1" dirty="0">
              <a:solidFill>
                <a:srgbClr val="000000"/>
              </a:solidFill>
            </a:endParaRPr>
          </a:p>
          <a:p>
            <a:endParaRPr lang="en-US" dirty="0"/>
          </a:p>
          <a:p>
            <a:r>
              <a:rPr lang="fr-CA" sz="1200" b="1" kern="1200" dirty="0">
                <a:solidFill>
                  <a:schemeClr val="tx1"/>
                </a:solidFill>
                <a:effectLst/>
                <a:latin typeface="+mn-lt"/>
                <a:ea typeface="+mn-ea"/>
                <a:cs typeface="+mn-cs"/>
              </a:rPr>
              <a:t>Quatre piliers principaux appuient chaque initiative visant à favoriser l’engagement des élèves</a:t>
            </a:r>
            <a:r>
              <a:rPr lang="fr-CA" sz="1200" kern="1200" dirty="0">
                <a:solidFill>
                  <a:schemeClr val="tx1"/>
                </a:solidFill>
                <a:effectLst/>
                <a:latin typeface="+mn-lt"/>
                <a:ea typeface="+mn-ea"/>
                <a:cs typeface="+mn-cs"/>
              </a:rPr>
              <a:t> :</a:t>
            </a:r>
          </a:p>
          <a:p>
            <a:r>
              <a:rPr lang="fr-CA" sz="1200" b="1" kern="1200" dirty="0">
                <a:solidFill>
                  <a:schemeClr val="tx1"/>
                </a:solidFill>
                <a:effectLst/>
                <a:latin typeface="+mn-lt"/>
                <a:ea typeface="+mn-ea"/>
                <a:cs typeface="+mn-cs"/>
              </a:rPr>
              <a:t>Flexible, basé sur les points forts, informé et évolutif</a:t>
            </a:r>
            <a:endParaRPr lang="fr-CA" sz="1200" kern="1200" dirty="0">
              <a:solidFill>
                <a:schemeClr val="tx1"/>
              </a:solidFill>
              <a:effectLst/>
              <a:latin typeface="+mn-lt"/>
              <a:ea typeface="+mn-ea"/>
              <a:cs typeface="+mn-cs"/>
            </a:endParaRP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Flexible</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Les initiatives efficaces visant à encourager l’engagement des élèves sont censées être flexibles de façon à tenir compte de la diversité des modes de vie des jeunes. 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Offrir diverses possibilités aux élèves qui leur permettent de choisir leur niveau de participation et de responsabilité.</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Offrir des possibilités d’engagement qui se déroulent à différents moments de la journée, de la semaine ou de l’année, afin de tenir compte des emplois du temps et des diverses activités des élèves.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Encourager un dialogue ouvert et permanent avec les élèves afin de comprendre la façon dont leurs attentes et leurs besoins évoluent.</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certains élèves qui se portent volontaires pour promouvoir le bien-être et réduire la stigmatisation en milieu scolaire peuvent eux-mêmes être aux prises avec des problèmes de santé mentale ou côtoyer une personne qui en souffre.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Encourager à respecter les limites et à prendre soin de soi afin que les élèves puissent donner le meilleur d’eux-mêmes lorsqu’ils participent à des activités qui leur conviennent.</a:t>
            </a:r>
          </a:p>
          <a:p>
            <a:endParaRPr lang="en-US" b="1" dirty="0">
              <a:cs typeface="Calibri"/>
            </a:endParaRPr>
          </a:p>
          <a:p>
            <a:r>
              <a:rPr lang="fr-CA" sz="1200" b="1" kern="1200" dirty="0">
                <a:solidFill>
                  <a:schemeClr val="tx1"/>
                </a:solidFill>
                <a:effectLst/>
                <a:latin typeface="+mn-lt"/>
                <a:ea typeface="+mn-ea"/>
                <a:cs typeface="+mn-cs"/>
              </a:rPr>
              <a:t>Basé sur les points forts</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L’engagement doit mettre l’accent tant sur la reconnaissance que sur le renforcement des compétences et des points forts de chaque élève. 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Reconnaître et respecter le fait que les élèves sont les mieux placés pour parler d’eux-mêmes.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Offrir aux élèves la possibilité de mettre en valeur leurs points forts et leurs aptitudes, d’acquérir de nouvelles compétences et de renforcer leur confiance en soi.</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Normaliser les erreurs et offrir aux élèves du soutien lorsqu’ils utilisent leurs points forts, leurs compétences et leurs aptitudes.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Privilégier la promotion de la santé mentale et du bien-être, plutôt que des sujets qui dépassent le champ de connaissances et de compétences des élèves (p. ex., éviter les initiatives liées aux maladies mentales ou à la prévention du suicide, ou celles qui exigent des élèves qu’ils jouent un rôle de soutien ou de conseiller auprès de leurs pairs).</a:t>
            </a:r>
          </a:p>
          <a:p>
            <a:endParaRPr lang="en-US" dirty="0">
              <a:cs typeface="Calibri"/>
            </a:endParaRPr>
          </a:p>
          <a:p>
            <a:r>
              <a:rPr lang="fr-CA" sz="1200" b="1" kern="1200" dirty="0">
                <a:solidFill>
                  <a:schemeClr val="tx1"/>
                </a:solidFill>
                <a:effectLst/>
                <a:latin typeface="+mn-lt"/>
                <a:ea typeface="+mn-ea"/>
                <a:cs typeface="+mn-cs"/>
              </a:rPr>
              <a:t>Informé</a:t>
            </a:r>
            <a:r>
              <a:rPr lang="fr-CA" sz="1200" kern="1200" dirty="0">
                <a:solidFill>
                  <a:schemeClr val="tx1"/>
                </a:solidFill>
                <a:effectLst/>
                <a:latin typeface="+mn-lt"/>
                <a:ea typeface="+mn-ea"/>
                <a:cs typeface="+mn-cs"/>
              </a:rPr>
              <a:t> : L’engagement doit être éclairé par les commentaires des élèves, ce qui permet de garantir la transparence et la responsabilité. 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Comprendre que les élèves savent ce dont ils ont besoin et être à l’écoute de ce qui leur tient à cœur.</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Faire participer les élèves à l’élaboration des processus de surveillance, d’évaluation et de rétroaction afin de leur permettre d’acquérir des compétences et de renforcer leur sentiment d’appartenance.</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Évaluer les résultats pour célébrer les réussites et déterminer les domaines à améliorer afin d’accroître l’impact des initiatives visant à encourager l’engagement des élèves.</a:t>
            </a:r>
          </a:p>
          <a:p>
            <a:endParaRPr lang="en-US" dirty="0">
              <a:cs typeface="Calibri"/>
            </a:endParaRPr>
          </a:p>
          <a:p>
            <a:r>
              <a:rPr lang="fr-CA" sz="1200" b="1" kern="1200" dirty="0">
                <a:solidFill>
                  <a:schemeClr val="tx1"/>
                </a:solidFill>
                <a:effectLst/>
                <a:latin typeface="+mn-lt"/>
                <a:ea typeface="+mn-ea"/>
                <a:cs typeface="+mn-cs"/>
              </a:rPr>
              <a:t>Évolutif</a:t>
            </a:r>
            <a:r>
              <a:rPr lang="fr-CA"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L’engagement est un processus évolutif qui s’adapte en fonction des objectifs, des idées et des points forts changeants des élèves.</a:t>
            </a:r>
          </a:p>
          <a:p>
            <a:r>
              <a:rPr lang="fr-CA" sz="1200" kern="1200" dirty="0">
                <a:solidFill>
                  <a:schemeClr val="tx1"/>
                </a:solidFill>
                <a:effectLst/>
                <a:latin typeface="+mn-lt"/>
                <a:ea typeface="+mn-ea"/>
                <a:cs typeface="+mn-cs"/>
              </a:rPr>
              <a:t>Cela comprend les éléments suivants :</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Tenir compte du fait que le public étudiant change et évolue en permanence, de même que ses souhaits, ses besoins, ses idées et ses points forts.</a:t>
            </a:r>
          </a:p>
          <a:p>
            <a:pPr marL="171450" indent="-171450">
              <a:buFont typeface="Arial" panose="020B0604020202020204" pitchFamily="34" charset="0"/>
              <a:buChar char="•"/>
            </a:pPr>
            <a:r>
              <a:rPr lang="fr-CA" sz="1200" kern="1200" dirty="0">
                <a:solidFill>
                  <a:schemeClr val="tx1"/>
                </a:solidFill>
                <a:effectLst/>
                <a:latin typeface="+mn-lt"/>
                <a:ea typeface="+mn-ea"/>
                <a:cs typeface="+mn-cs"/>
              </a:rPr>
              <a:t>Mettre en avant les souhaits des élèves en laissant la place aux initiatives qu’ils proposent et aux idées qu’ils émettent; ces résultats peuvent ne pas correspondre exactement à ce que vous imaginiez au départ, mais ce n’est pas grave.</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en apprendre plus sur les fondements, consultez la Boite à outils sur l’engagement des élèves : https://smho-smso.ca/online-resources/boite-a-outils-sur-lengagement-des-eleves/</a:t>
            </a:r>
          </a:p>
        </p:txBody>
      </p:sp>
      <p:sp>
        <p:nvSpPr>
          <p:cNvPr id="4" name="Slide Number Placeholder 3"/>
          <p:cNvSpPr>
            <a:spLocks noGrp="1"/>
          </p:cNvSpPr>
          <p:nvPr>
            <p:ph type="sldNum" sz="quarter" idx="5"/>
          </p:nvPr>
        </p:nvSpPr>
        <p:spPr/>
        <p:txBody>
          <a:bodyPr/>
          <a:lstStyle/>
          <a:p>
            <a:fld id="{3BB15147-4FBB-4574-A864-1BDB27325EFC}" type="slidenum">
              <a:rPr lang="en-CA" smtClean="0"/>
              <a:t>9</a:t>
            </a:fld>
            <a:endParaRPr lang="en-CA" dirty="0"/>
          </a:p>
        </p:txBody>
      </p:sp>
    </p:spTree>
    <p:extLst>
      <p:ext uri="{BB962C8B-B14F-4D97-AF65-F5344CB8AC3E}">
        <p14:creationId xmlns:p14="http://schemas.microsoft.com/office/powerpoint/2010/main" val="24300109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hyperlink" Target="https://smho-smso.ca/#connect-with-us" TargetMode="External"/><Relationship Id="rId9" Type="http://schemas.openxmlformats.org/officeDocument/2006/relationships/image" Target="../media/image15.svg"/><Relationship Id="rId14" Type="http://schemas.openxmlformats.org/officeDocument/2006/relationships/image" Target="../media/image2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hyperlink" Target="https://smho-smso.ca/accueil/#inscrivez-vous" TargetMode="External"/><Relationship Id="rId3" Type="http://schemas.openxmlformats.org/officeDocument/2006/relationships/image" Target="../media/image11.png"/><Relationship Id="rId7" Type="http://schemas.openxmlformats.org/officeDocument/2006/relationships/image" Target="../media/image16.png"/><Relationship Id="rId12"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5.svg"/><Relationship Id="rId11" Type="http://schemas.openxmlformats.org/officeDocument/2006/relationships/image" Target="../media/image21.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2.svg"/><Relationship Id="rId9"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smho-smso.ca/accueil/#inscrivez-vous"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5.jpeg"/><Relationship Id="rId7"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9.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3455E4-A08D-4B75-AA59-A46C9A4816FD}"/>
              </a:ext>
            </a:extLst>
          </p:cNvPr>
          <p:cNvSpPr/>
          <p:nvPr userDrawn="1"/>
        </p:nvSpPr>
        <p:spPr>
          <a:xfrm>
            <a:off x="149290" y="1080097"/>
            <a:ext cx="11915192" cy="5584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05128D1D-AAFE-4329-95F2-6112A06678C8}"/>
              </a:ext>
            </a:extLst>
          </p:cNvPr>
          <p:cNvSpPr>
            <a:spLocks noGrp="1"/>
          </p:cNvSpPr>
          <p:nvPr>
            <p:ph type="title"/>
          </p:nvPr>
        </p:nvSpPr>
        <p:spPr>
          <a:xfrm>
            <a:off x="296922" y="1259036"/>
            <a:ext cx="11619926" cy="1085524"/>
          </a:xfrm>
        </p:spPr>
        <p:txBody>
          <a:bodyPr/>
          <a:lstStyle>
            <a:lvl1pPr algn="ctr">
              <a:defRPr>
                <a:solidFill>
                  <a:srgbClr val="40008D"/>
                </a:solidFill>
              </a:defRPr>
            </a:lvl1p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7335732C-9117-4F2E-8CE0-3B099584F1E0}"/>
              </a:ext>
            </a:extLst>
          </p:cNvPr>
          <p:cNvSpPr>
            <a:spLocks noGrp="1"/>
          </p:cNvSpPr>
          <p:nvPr>
            <p:ph type="sldNum" sz="quarter" idx="10"/>
          </p:nvPr>
        </p:nvSpPr>
        <p:spPr>
          <a:xfrm>
            <a:off x="11739914" y="6664687"/>
            <a:ext cx="452086" cy="193313"/>
          </a:xfrm>
        </p:spPr>
        <p:txBody>
          <a:bodyPr/>
          <a:lstStyle>
            <a:lvl1pPr>
              <a:defRPr sz="1000">
                <a:solidFill>
                  <a:schemeClr val="bg1"/>
                </a:solidFill>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pic>
        <p:nvPicPr>
          <p:cNvPr id="11" name="Picture 10" descr="Graphical user interface, text&#10;&#10;Description automatically generated">
            <a:extLst>
              <a:ext uri="{FF2B5EF4-FFF2-40B4-BE49-F238E27FC236}">
                <a16:creationId xmlns:a16="http://schemas.microsoft.com/office/drawing/2014/main" id="{52107094-31AB-41D7-8368-5E4715F643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290" y="64291"/>
            <a:ext cx="4656559" cy="1001809"/>
          </a:xfrm>
          <a:prstGeom prst="rect">
            <a:avLst/>
          </a:prstGeom>
        </p:spPr>
      </p:pic>
    </p:spTree>
    <p:extLst>
      <p:ext uri="{BB962C8B-B14F-4D97-AF65-F5344CB8AC3E}">
        <p14:creationId xmlns:p14="http://schemas.microsoft.com/office/powerpoint/2010/main" val="21206372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_Custom Layout">
  <p:cSld name="5_Custom Layout">
    <p:spTree>
      <p:nvGrpSpPr>
        <p:cNvPr id="1" name="Shape 50"/>
        <p:cNvGrpSpPr/>
        <p:nvPr/>
      </p:nvGrpSpPr>
      <p:grpSpPr>
        <a:xfrm>
          <a:off x="0" y="0"/>
          <a:ext cx="0" cy="0"/>
          <a:chOff x="0" y="0"/>
          <a:chExt cx="0" cy="0"/>
        </a:xfrm>
      </p:grpSpPr>
      <p:pic>
        <p:nvPicPr>
          <p:cNvPr id="51" name="Google Shape;51;p13" descr="Shape, background pattern, circle&#10;&#10;Description automatically generated"/>
          <p:cNvPicPr preferRelativeResize="0"/>
          <p:nvPr/>
        </p:nvPicPr>
        <p:blipFill rotWithShape="1">
          <a:blip r:embed="rId2">
            <a:alphaModFix amt="50000"/>
          </a:blip>
          <a:srcRect l="50000"/>
          <a:stretch/>
        </p:blipFill>
        <p:spPr>
          <a:xfrm>
            <a:off x="6096000" y="1"/>
            <a:ext cx="6093293" cy="6857999"/>
          </a:xfrm>
          <a:prstGeom prst="rect">
            <a:avLst/>
          </a:prstGeom>
          <a:noFill/>
          <a:ln>
            <a:noFill/>
          </a:ln>
        </p:spPr>
      </p:pic>
      <p:sp>
        <p:nvSpPr>
          <p:cNvPr id="52" name="Google Shape;52;p13"/>
          <p:cNvSpPr>
            <a:spLocks noGrp="1"/>
          </p:cNvSpPr>
          <p:nvPr>
            <p:ph type="pic" idx="2"/>
          </p:nvPr>
        </p:nvSpPr>
        <p:spPr>
          <a:xfrm>
            <a:off x="0" y="0"/>
            <a:ext cx="6096000" cy="6858000"/>
          </a:xfrm>
          <a:prstGeom prst="rect">
            <a:avLst/>
          </a:prstGeom>
          <a:noFill/>
          <a:ln>
            <a:noFill/>
          </a:ln>
        </p:spPr>
        <p:txBody>
          <a:bodyPr/>
          <a:lstStyle/>
          <a:p>
            <a:endParaRPr lang="fr-CA" dirty="0"/>
          </a:p>
        </p:txBody>
      </p:sp>
      <p:sp>
        <p:nvSpPr>
          <p:cNvPr id="53" name="Google Shape;53;p13"/>
          <p:cNvSpPr txBox="1">
            <a:spLocks noGrp="1"/>
          </p:cNvSpPr>
          <p:nvPr>
            <p:ph type="body" idx="1"/>
          </p:nvPr>
        </p:nvSpPr>
        <p:spPr>
          <a:xfrm>
            <a:off x="6551613" y="595313"/>
            <a:ext cx="5175200" cy="1597600"/>
          </a:xfrm>
          <a:prstGeom prst="rect">
            <a:avLst/>
          </a:prstGeom>
          <a:noFill/>
          <a:ln>
            <a:noFill/>
          </a:ln>
        </p:spPr>
        <p:txBody>
          <a:bodyPr spcFirstLastPara="1" wrap="square" lIns="68575" tIns="34275" rIns="68575" bIns="34275" anchor="t" anchorCtr="0">
            <a:noAutofit/>
          </a:bodyPr>
          <a:lstStyle>
            <a:lvl1pPr marL="609585" lvl="0" indent="-304792" algn="l" rtl="0">
              <a:lnSpc>
                <a:spcPct val="90000"/>
              </a:lnSpc>
              <a:spcBef>
                <a:spcPts val="1067"/>
              </a:spcBef>
              <a:spcAft>
                <a:spcPts val="0"/>
              </a:spcAft>
              <a:buClr>
                <a:schemeClr val="dk1"/>
              </a:buClr>
              <a:buSzPts val="3000"/>
              <a:buNone/>
              <a:defRPr sz="4000" b="1"/>
            </a:lvl1pPr>
            <a:lvl2pPr marL="1219170" lvl="1" indent="-304792" algn="l" rtl="0">
              <a:lnSpc>
                <a:spcPct val="90000"/>
              </a:lnSpc>
              <a:spcBef>
                <a:spcPts val="1600"/>
              </a:spcBef>
              <a:spcAft>
                <a:spcPts val="0"/>
              </a:spcAft>
              <a:buClr>
                <a:schemeClr val="dk1"/>
              </a:buClr>
              <a:buSzPts val="3000"/>
              <a:buNone/>
              <a:defRPr sz="4000" b="1"/>
            </a:lvl2pPr>
            <a:lvl3pPr marL="1828754" lvl="2" indent="-304792" algn="l" rtl="0">
              <a:lnSpc>
                <a:spcPct val="90000"/>
              </a:lnSpc>
              <a:spcBef>
                <a:spcPts val="1600"/>
              </a:spcBef>
              <a:spcAft>
                <a:spcPts val="0"/>
              </a:spcAft>
              <a:buClr>
                <a:schemeClr val="dk1"/>
              </a:buClr>
              <a:buSzPts val="3000"/>
              <a:buNone/>
              <a:defRPr sz="4000" b="1"/>
            </a:lvl3pPr>
            <a:lvl4pPr marL="2438339" lvl="3" indent="-304792" algn="l" rtl="0">
              <a:lnSpc>
                <a:spcPct val="90000"/>
              </a:lnSpc>
              <a:spcBef>
                <a:spcPts val="1600"/>
              </a:spcBef>
              <a:spcAft>
                <a:spcPts val="0"/>
              </a:spcAft>
              <a:buClr>
                <a:schemeClr val="dk1"/>
              </a:buClr>
              <a:buSzPts val="3000"/>
              <a:buNone/>
              <a:defRPr sz="4000" b="1"/>
            </a:lvl4pPr>
            <a:lvl5pPr marL="3047924" lvl="4" indent="-304792" algn="l" rtl="0">
              <a:lnSpc>
                <a:spcPct val="90000"/>
              </a:lnSpc>
              <a:spcBef>
                <a:spcPts val="1600"/>
              </a:spcBef>
              <a:spcAft>
                <a:spcPts val="0"/>
              </a:spcAft>
              <a:buClr>
                <a:schemeClr val="dk1"/>
              </a:buClr>
              <a:buSzPts val="3000"/>
              <a:buNone/>
              <a:defRPr sz="4000" b="1"/>
            </a:lvl5pPr>
            <a:lvl6pPr marL="3657509" lvl="5" indent="-423323" algn="l" rtl="0">
              <a:lnSpc>
                <a:spcPct val="90000"/>
              </a:lnSpc>
              <a:spcBef>
                <a:spcPts val="1600"/>
              </a:spcBef>
              <a:spcAft>
                <a:spcPts val="0"/>
              </a:spcAft>
              <a:buClr>
                <a:schemeClr val="dk1"/>
              </a:buClr>
              <a:buSzPts val="1400"/>
              <a:buChar char="■"/>
              <a:defRPr/>
            </a:lvl6pPr>
            <a:lvl7pPr marL="4267093" lvl="6" indent="-423323" algn="l" rtl="0">
              <a:lnSpc>
                <a:spcPct val="90000"/>
              </a:lnSpc>
              <a:spcBef>
                <a:spcPts val="1600"/>
              </a:spcBef>
              <a:spcAft>
                <a:spcPts val="0"/>
              </a:spcAft>
              <a:buClr>
                <a:schemeClr val="dk1"/>
              </a:buClr>
              <a:buSzPts val="1400"/>
              <a:buChar char="●"/>
              <a:defRPr/>
            </a:lvl7pPr>
            <a:lvl8pPr marL="4876678" lvl="7" indent="-423323" algn="l" rtl="0">
              <a:lnSpc>
                <a:spcPct val="90000"/>
              </a:lnSpc>
              <a:spcBef>
                <a:spcPts val="1600"/>
              </a:spcBef>
              <a:spcAft>
                <a:spcPts val="0"/>
              </a:spcAft>
              <a:buClr>
                <a:schemeClr val="dk1"/>
              </a:buClr>
              <a:buSzPts val="1400"/>
              <a:buChar char="○"/>
              <a:defRPr/>
            </a:lvl8pPr>
            <a:lvl9pPr marL="5486263" lvl="8" indent="-423323" algn="l" rtl="0">
              <a:lnSpc>
                <a:spcPct val="90000"/>
              </a:lnSpc>
              <a:spcBef>
                <a:spcPts val="1600"/>
              </a:spcBef>
              <a:spcAft>
                <a:spcPts val="1600"/>
              </a:spcAft>
              <a:buClr>
                <a:schemeClr val="dk1"/>
              </a:buClr>
              <a:buSzPts val="1400"/>
              <a:buChar char="■"/>
              <a:defRPr/>
            </a:lvl9pPr>
          </a:lstStyle>
          <a:p>
            <a:endParaRPr/>
          </a:p>
        </p:txBody>
      </p:sp>
      <p:sp>
        <p:nvSpPr>
          <p:cNvPr id="54" name="Google Shape;54;p13"/>
          <p:cNvSpPr txBox="1">
            <a:spLocks noGrp="1"/>
          </p:cNvSpPr>
          <p:nvPr>
            <p:ph type="body" idx="3"/>
          </p:nvPr>
        </p:nvSpPr>
        <p:spPr>
          <a:xfrm>
            <a:off x="6551613" y="2263805"/>
            <a:ext cx="5175200" cy="4260800"/>
          </a:xfrm>
          <a:prstGeom prst="rect">
            <a:avLst/>
          </a:prstGeom>
          <a:noFill/>
          <a:ln>
            <a:noFill/>
          </a:ln>
        </p:spPr>
        <p:txBody>
          <a:bodyPr spcFirstLastPara="1" wrap="square" lIns="68575" tIns="34275" rIns="68575" bIns="34275" anchor="t" anchorCtr="0">
            <a:normAutofit/>
          </a:bodyPr>
          <a:lstStyle>
            <a:lvl1pPr marL="609585" lvl="0" indent="-304792" algn="l" rtl="0">
              <a:lnSpc>
                <a:spcPct val="90000"/>
              </a:lnSpc>
              <a:spcBef>
                <a:spcPts val="1067"/>
              </a:spcBef>
              <a:spcAft>
                <a:spcPts val="0"/>
              </a:spcAft>
              <a:buClr>
                <a:srgbClr val="414142"/>
              </a:buClr>
              <a:buSzPts val="2100"/>
              <a:buNone/>
              <a:defRPr>
                <a:solidFill>
                  <a:srgbClr val="414142"/>
                </a:solidFill>
              </a:defRPr>
            </a:lvl1pPr>
            <a:lvl2pPr marL="1219170" lvl="1" indent="-304792" algn="l" rtl="0">
              <a:lnSpc>
                <a:spcPct val="90000"/>
              </a:lnSpc>
              <a:spcBef>
                <a:spcPts val="1600"/>
              </a:spcBef>
              <a:spcAft>
                <a:spcPts val="0"/>
              </a:spcAft>
              <a:buClr>
                <a:srgbClr val="414142"/>
              </a:buClr>
              <a:buSzPts val="1800"/>
              <a:buNone/>
              <a:defRPr>
                <a:solidFill>
                  <a:srgbClr val="414142"/>
                </a:solidFill>
              </a:defRPr>
            </a:lvl2pPr>
            <a:lvl3pPr marL="1828754" lvl="2" indent="-304792" algn="l" rtl="0">
              <a:lnSpc>
                <a:spcPct val="90000"/>
              </a:lnSpc>
              <a:spcBef>
                <a:spcPts val="1600"/>
              </a:spcBef>
              <a:spcAft>
                <a:spcPts val="0"/>
              </a:spcAft>
              <a:buClr>
                <a:srgbClr val="414142"/>
              </a:buClr>
              <a:buSzPts val="1500"/>
              <a:buNone/>
              <a:defRPr>
                <a:solidFill>
                  <a:srgbClr val="414142"/>
                </a:solidFill>
              </a:defRPr>
            </a:lvl3pPr>
            <a:lvl4pPr marL="2438339" lvl="3" indent="-304792" algn="l" rtl="0">
              <a:lnSpc>
                <a:spcPct val="90000"/>
              </a:lnSpc>
              <a:spcBef>
                <a:spcPts val="1600"/>
              </a:spcBef>
              <a:spcAft>
                <a:spcPts val="0"/>
              </a:spcAft>
              <a:buClr>
                <a:srgbClr val="414142"/>
              </a:buClr>
              <a:buSzPts val="1400"/>
              <a:buNone/>
              <a:defRPr>
                <a:solidFill>
                  <a:srgbClr val="414142"/>
                </a:solidFill>
              </a:defRPr>
            </a:lvl4pPr>
            <a:lvl5pPr marL="3047924" lvl="4" indent="-304792" algn="l" rtl="0">
              <a:lnSpc>
                <a:spcPct val="90000"/>
              </a:lnSpc>
              <a:spcBef>
                <a:spcPts val="1600"/>
              </a:spcBef>
              <a:spcAft>
                <a:spcPts val="0"/>
              </a:spcAft>
              <a:buClr>
                <a:srgbClr val="414142"/>
              </a:buClr>
              <a:buSzPts val="1400"/>
              <a:buNone/>
              <a:defRPr>
                <a:solidFill>
                  <a:srgbClr val="414142"/>
                </a:solidFill>
              </a:defRPr>
            </a:lvl5pPr>
            <a:lvl6pPr marL="3657509" lvl="5" indent="-423323" algn="l" rtl="0">
              <a:lnSpc>
                <a:spcPct val="90000"/>
              </a:lnSpc>
              <a:spcBef>
                <a:spcPts val="1600"/>
              </a:spcBef>
              <a:spcAft>
                <a:spcPts val="0"/>
              </a:spcAft>
              <a:buClr>
                <a:schemeClr val="dk1"/>
              </a:buClr>
              <a:buSzPts val="1400"/>
              <a:buChar char="■"/>
              <a:defRPr/>
            </a:lvl6pPr>
            <a:lvl7pPr marL="4267093" lvl="6" indent="-423323" algn="l" rtl="0">
              <a:lnSpc>
                <a:spcPct val="90000"/>
              </a:lnSpc>
              <a:spcBef>
                <a:spcPts val="1600"/>
              </a:spcBef>
              <a:spcAft>
                <a:spcPts val="0"/>
              </a:spcAft>
              <a:buClr>
                <a:schemeClr val="dk1"/>
              </a:buClr>
              <a:buSzPts val="1400"/>
              <a:buChar char="●"/>
              <a:defRPr/>
            </a:lvl7pPr>
            <a:lvl8pPr marL="4876678" lvl="7" indent="-423323" algn="l" rtl="0">
              <a:lnSpc>
                <a:spcPct val="90000"/>
              </a:lnSpc>
              <a:spcBef>
                <a:spcPts val="1600"/>
              </a:spcBef>
              <a:spcAft>
                <a:spcPts val="0"/>
              </a:spcAft>
              <a:buClr>
                <a:schemeClr val="dk1"/>
              </a:buClr>
              <a:buSzPts val="1400"/>
              <a:buChar char="○"/>
              <a:defRPr/>
            </a:lvl8pPr>
            <a:lvl9pPr marL="5486263" lvl="8" indent="-423323" algn="l" rtl="0">
              <a:lnSpc>
                <a:spcPct val="90000"/>
              </a:lnSpc>
              <a:spcBef>
                <a:spcPts val="1600"/>
              </a:spcBef>
              <a:spcAft>
                <a:spcPts val="1600"/>
              </a:spcAft>
              <a:buClr>
                <a:schemeClr val="dk1"/>
              </a:buClr>
              <a:buSzPts val="1400"/>
              <a:buChar char="■"/>
              <a:defRPr/>
            </a:lvl9pPr>
          </a:lstStyle>
          <a:p>
            <a:endParaRPr/>
          </a:p>
        </p:txBody>
      </p:sp>
    </p:spTree>
    <p:extLst>
      <p:ext uri="{BB962C8B-B14F-4D97-AF65-F5344CB8AC3E}">
        <p14:creationId xmlns:p14="http://schemas.microsoft.com/office/powerpoint/2010/main" val="326164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094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5" name="Picture 4" descr="SMHO001_Logo_RGB.png">
            <a:extLst>
              <a:ext uri="{FF2B5EF4-FFF2-40B4-BE49-F238E27FC236}">
                <a16:creationId xmlns:a16="http://schemas.microsoft.com/office/drawing/2014/main" id="{96DA8E75-D21C-4DC7-A430-4159EE92AA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3067" y="6250438"/>
            <a:ext cx="2641600" cy="567611"/>
          </a:xfrm>
          <a:prstGeom prst="rect">
            <a:avLst/>
          </a:prstGeom>
        </p:spPr>
      </p:pic>
      <p:cxnSp>
        <p:nvCxnSpPr>
          <p:cNvPr id="6" name="Straight Connector 5">
            <a:extLst>
              <a:ext uri="{FF2B5EF4-FFF2-40B4-BE49-F238E27FC236}">
                <a16:creationId xmlns:a16="http://schemas.microsoft.com/office/drawing/2014/main" id="{5FEAF4AB-E016-4F40-A03C-EF69BD9CABC9}"/>
              </a:ext>
            </a:extLst>
          </p:cNvPr>
          <p:cNvCxnSpPr/>
          <p:nvPr userDrawn="1"/>
        </p:nvCxnSpPr>
        <p:spPr>
          <a:xfrm>
            <a:off x="246674" y="6205494"/>
            <a:ext cx="11673652" cy="0"/>
          </a:xfrm>
          <a:prstGeom prst="line">
            <a:avLst/>
          </a:pr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00231B83-B922-412B-A7E4-0D45AF83ED01}"/>
              </a:ext>
            </a:extLst>
          </p:cNvPr>
          <p:cNvSpPr/>
          <p:nvPr userDrawn="1"/>
        </p:nvSpPr>
        <p:spPr>
          <a:xfrm>
            <a:off x="133067" y="1084642"/>
            <a:ext cx="11925866" cy="5624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3" name="Title 12">
            <a:extLst>
              <a:ext uri="{FF2B5EF4-FFF2-40B4-BE49-F238E27FC236}">
                <a16:creationId xmlns:a16="http://schemas.microsoft.com/office/drawing/2014/main" id="{BA235F33-2BFA-457B-9962-8BA2FC7059C1}"/>
              </a:ext>
            </a:extLst>
          </p:cNvPr>
          <p:cNvSpPr>
            <a:spLocks noGrp="1"/>
          </p:cNvSpPr>
          <p:nvPr>
            <p:ph type="title"/>
          </p:nvPr>
        </p:nvSpPr>
        <p:spPr>
          <a:xfrm>
            <a:off x="133067" y="299701"/>
            <a:ext cx="11293202" cy="651636"/>
          </a:xfrm>
        </p:spPr>
        <p:txBody>
          <a:bodyPr/>
          <a:lstStyle>
            <a:lvl1pP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78906404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cessibility slid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7994337-0670-137B-3B07-12D6E3747C0C}"/>
              </a:ext>
            </a:extLst>
          </p:cNvPr>
          <p:cNvSpPr txBox="1"/>
          <p:nvPr userDrawn="1"/>
        </p:nvSpPr>
        <p:spPr>
          <a:xfrm>
            <a:off x="690879" y="1938833"/>
            <a:ext cx="9824721" cy="2246769"/>
          </a:xfrm>
          <a:prstGeom prst="rect">
            <a:avLst/>
          </a:prstGeom>
          <a:noFill/>
        </p:spPr>
        <p:txBody>
          <a:bodyPr wrap="square">
            <a:spAutoFit/>
          </a:bodyPr>
          <a:lstStyle/>
          <a:p>
            <a:pPr marL="0" marR="0" algn="l">
              <a:spcBef>
                <a:spcPts val="0"/>
              </a:spcBef>
              <a:spcAft>
                <a:spcPts val="0"/>
              </a:spcAft>
            </a:pPr>
            <a:r>
              <a:rPr lang="en-CA" sz="2000">
                <a:solidFill>
                  <a:schemeClr val="bg1"/>
                </a:solidFill>
                <a:effectLst/>
                <a:latin typeface="Poppins" panose="00000500000000000000" pitchFamily="2" charset="0"/>
                <a:ea typeface="Times New Roman" panose="02020603050405020304" pitchFamily="18" charset="0"/>
                <a:cs typeface="Poppins" panose="00000500000000000000" pitchFamily="2" charset="0"/>
              </a:rPr>
              <a:t>Ensuring inclusion in Ontario’s schools, and throughout society helps to support individual’s mental health. We’re committed to equal access, complying with the standards defined within the Accessibility for Ontarians with Disabilities Act (AODA) and endeavour to remove barriers in order to accommodate and fully include our stakeholders. If there is a document that does not meet your accessibility needs, please contact us and we will provide alternate formats as requested.</a:t>
            </a:r>
            <a:endParaRPr lang="en-CA" sz="2000">
              <a:solidFill>
                <a:schemeClr val="bg1"/>
              </a:solidFill>
              <a:effectLst/>
              <a:latin typeface="Poppins" panose="00000500000000000000" pitchFamily="2" charset="0"/>
              <a:ea typeface="Calibri" panose="020F0502020204030204" pitchFamily="34" charset="0"/>
              <a:cs typeface="Poppins" panose="00000500000000000000" pitchFamily="2" charset="0"/>
            </a:endParaRPr>
          </a:p>
        </p:txBody>
      </p:sp>
      <p:pic>
        <p:nvPicPr>
          <p:cNvPr id="7" name="Picture 6" descr="School Mental Health Ontario logo | Logo de Santé mentale en milieu scolaire Ontario.">
            <a:extLst>
              <a:ext uri="{FF2B5EF4-FFF2-40B4-BE49-F238E27FC236}">
                <a16:creationId xmlns:a16="http://schemas.microsoft.com/office/drawing/2014/main" id="{5ED9CDBD-35E1-F2F0-E67F-AD886F57C729}"/>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4355440" y="5753195"/>
            <a:ext cx="3481118" cy="749873"/>
          </a:xfrm>
          <a:prstGeom prst="rect">
            <a:avLst/>
          </a:prstGeom>
        </p:spPr>
      </p:pic>
      <p:sp>
        <p:nvSpPr>
          <p:cNvPr id="8" name="TextBox 7">
            <a:extLst>
              <a:ext uri="{FF2B5EF4-FFF2-40B4-BE49-F238E27FC236}">
                <a16:creationId xmlns:a16="http://schemas.microsoft.com/office/drawing/2014/main" id="{37E8FDF2-B184-0820-205B-0F76E0EE10EE}"/>
              </a:ext>
            </a:extLst>
          </p:cNvPr>
          <p:cNvSpPr txBox="1"/>
          <p:nvPr userDrawn="1"/>
        </p:nvSpPr>
        <p:spPr>
          <a:xfrm>
            <a:off x="690879" y="1153015"/>
            <a:ext cx="10485120" cy="492443"/>
          </a:xfrm>
          <a:prstGeom prst="rect">
            <a:avLst/>
          </a:prstGeom>
          <a:noFill/>
        </p:spPr>
        <p:txBody>
          <a:bodyPr wrap="square" rtlCol="0">
            <a:spAutoFit/>
          </a:bodyPr>
          <a:lstStyle/>
          <a:p>
            <a:r>
              <a:rPr lang="en-CA" sz="2600" b="1" i="0" dirty="0">
                <a:solidFill>
                  <a:schemeClr val="bg1"/>
                </a:solidFill>
                <a:effectLst/>
                <a:latin typeface="Poppins SemiBold" pitchFamily="2" charset="77"/>
                <a:ea typeface="Times New Roman" panose="02020603050405020304" pitchFamily="18" charset="0"/>
                <a:cs typeface="Poppins SemiBold" pitchFamily="2" charset="77"/>
              </a:rPr>
              <a:t>Accessibility and mental health are related.</a:t>
            </a:r>
            <a:endParaRPr lang="en-US" sz="2600" b="1" i="0" dirty="0">
              <a:latin typeface="Poppins SemiBold" pitchFamily="2" charset="77"/>
              <a:cs typeface="Poppins SemiBold" pitchFamily="2" charset="77"/>
            </a:endParaRPr>
          </a:p>
        </p:txBody>
      </p:sp>
    </p:spTree>
    <p:extLst>
      <p:ext uri="{BB962C8B-B14F-4D97-AF65-F5344CB8AC3E}">
        <p14:creationId xmlns:p14="http://schemas.microsoft.com/office/powerpoint/2010/main" val="1657755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ccessibility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CC5337-C6F8-7232-DFBB-BD2BB88230EB}"/>
              </a:ext>
            </a:extLst>
          </p:cNvPr>
          <p:cNvSpPr txBox="1"/>
          <p:nvPr userDrawn="1"/>
        </p:nvSpPr>
        <p:spPr>
          <a:xfrm>
            <a:off x="690879" y="1938833"/>
            <a:ext cx="9824721" cy="2862322"/>
          </a:xfrm>
          <a:prstGeom prst="rect">
            <a:avLst/>
          </a:prstGeom>
          <a:noFill/>
        </p:spPr>
        <p:txBody>
          <a:bodyPr wrap="square">
            <a:spAutoFit/>
          </a:bodyPr>
          <a:lstStyle/>
          <a:p>
            <a:pPr marL="0" marR="0" algn="l">
              <a:spcBef>
                <a:spcPts val="0"/>
              </a:spcBef>
              <a:spcAft>
                <a:spcPts val="0"/>
              </a:spcAft>
            </a:pPr>
            <a:r>
              <a:rPr lang="fr-FR" sz="2000">
                <a:solidFill>
                  <a:schemeClr val="bg1"/>
                </a:solidFill>
                <a:effectLst/>
                <a:latin typeface="Poppins" panose="00000500000000000000" pitchFamily="2" charset="0"/>
                <a:ea typeface="Times New Roman" panose="02020603050405020304" pitchFamily="18" charset="0"/>
                <a:cs typeface="Poppins" panose="00000500000000000000" pitchFamily="2" charset="0"/>
              </a:rPr>
              <a:t>Le fait d’assurer l’inclusion dans les écoles de l’Ontario et la société contribue à favoriser la santé mentale des individus. Nous tenons fermement au principe de l’égalité d’accès à nos ressources et à l’application des normes définies dans la Loi sur l’accessibilité pour les personnes handicapées de l’Ontario (LAPHO). Nous nous efforçons  d’éliminer les obstacles afin de répondre aux besoins de nos intervenants et de les faire participer pleinement au processus. Si un document ne répond pas à vos besoins en matière d’accessibilité, veuillez communiquer avec nous et nous vous fournirons d’autres formats sur demande.</a:t>
            </a:r>
            <a:endParaRPr lang="fr-CA" sz="200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p:txBody>
      </p:sp>
      <p:pic>
        <p:nvPicPr>
          <p:cNvPr id="3" name="Picture 2" descr="School Mental Health Ontario logo | Logo de Santé mentale en milieu scolaire Ontario.">
            <a:extLst>
              <a:ext uri="{FF2B5EF4-FFF2-40B4-BE49-F238E27FC236}">
                <a16:creationId xmlns:a16="http://schemas.microsoft.com/office/drawing/2014/main" id="{47ACC521-4805-3BDB-E213-65743441D87F}"/>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4355440" y="5753195"/>
            <a:ext cx="3481118" cy="749873"/>
          </a:xfrm>
          <a:prstGeom prst="rect">
            <a:avLst/>
          </a:prstGeom>
        </p:spPr>
      </p:pic>
      <p:sp>
        <p:nvSpPr>
          <p:cNvPr id="4" name="TextBox 3">
            <a:extLst>
              <a:ext uri="{FF2B5EF4-FFF2-40B4-BE49-F238E27FC236}">
                <a16:creationId xmlns:a16="http://schemas.microsoft.com/office/drawing/2014/main" id="{1DB62D5B-2C34-2AC8-BB15-44677120C2A9}"/>
              </a:ext>
            </a:extLst>
          </p:cNvPr>
          <p:cNvSpPr txBox="1"/>
          <p:nvPr userDrawn="1"/>
        </p:nvSpPr>
        <p:spPr>
          <a:xfrm>
            <a:off x="690879" y="1153015"/>
            <a:ext cx="10485120" cy="492443"/>
          </a:xfrm>
          <a:prstGeom prst="rect">
            <a:avLst/>
          </a:prstGeom>
          <a:noFill/>
        </p:spPr>
        <p:txBody>
          <a:bodyPr wrap="square" rtlCol="0">
            <a:spAutoFit/>
          </a:bodyPr>
          <a:lstStyle/>
          <a:p>
            <a:r>
              <a:rPr lang="en-CA" sz="2600" b="1" i="0" dirty="0" err="1">
                <a:solidFill>
                  <a:schemeClr val="bg1"/>
                </a:solidFill>
                <a:effectLst/>
                <a:latin typeface="Poppins SemiBold" pitchFamily="2" charset="77"/>
                <a:ea typeface="Times New Roman" panose="02020603050405020304" pitchFamily="18" charset="0"/>
                <a:cs typeface="Poppins SemiBold" pitchFamily="2" charset="77"/>
              </a:rPr>
              <a:t>L’accessibilité</a:t>
            </a:r>
            <a:r>
              <a:rPr lang="en-CA" sz="2600" b="1" i="0" dirty="0">
                <a:solidFill>
                  <a:schemeClr val="bg1"/>
                </a:solidFill>
                <a:effectLst/>
                <a:latin typeface="Poppins SemiBold" pitchFamily="2" charset="77"/>
                <a:ea typeface="Times New Roman" panose="02020603050405020304" pitchFamily="18" charset="0"/>
                <a:cs typeface="Poppins SemiBold" pitchFamily="2" charset="77"/>
              </a:rPr>
              <a:t> et la santé </a:t>
            </a:r>
            <a:r>
              <a:rPr lang="en-CA" sz="2600" b="1" i="0" dirty="0" err="1">
                <a:solidFill>
                  <a:schemeClr val="bg1"/>
                </a:solidFill>
                <a:effectLst/>
                <a:latin typeface="Poppins SemiBold" pitchFamily="2" charset="77"/>
                <a:ea typeface="Times New Roman" panose="02020603050405020304" pitchFamily="18" charset="0"/>
                <a:cs typeface="Poppins SemiBold" pitchFamily="2" charset="77"/>
              </a:rPr>
              <a:t>mentale</a:t>
            </a:r>
            <a:r>
              <a:rPr lang="en-CA" sz="2600" b="1" i="0" dirty="0">
                <a:solidFill>
                  <a:schemeClr val="bg1"/>
                </a:solidFill>
                <a:effectLst/>
                <a:latin typeface="Poppins SemiBold" pitchFamily="2" charset="77"/>
                <a:ea typeface="Times New Roman" panose="02020603050405020304" pitchFamily="18" charset="0"/>
                <a:cs typeface="Poppins SemiBold" pitchFamily="2" charset="77"/>
              </a:rPr>
              <a:t> </a:t>
            </a:r>
            <a:r>
              <a:rPr lang="en-CA" sz="2600" b="1" i="0" dirty="0" err="1">
                <a:solidFill>
                  <a:schemeClr val="bg1"/>
                </a:solidFill>
                <a:effectLst/>
                <a:latin typeface="Poppins SemiBold" pitchFamily="2" charset="77"/>
                <a:ea typeface="Times New Roman" panose="02020603050405020304" pitchFamily="18" charset="0"/>
                <a:cs typeface="Poppins SemiBold" pitchFamily="2" charset="77"/>
              </a:rPr>
              <a:t>sont</a:t>
            </a:r>
            <a:r>
              <a:rPr lang="en-CA" sz="2600" b="1" i="0" dirty="0">
                <a:solidFill>
                  <a:schemeClr val="bg1"/>
                </a:solidFill>
                <a:effectLst/>
                <a:latin typeface="Poppins SemiBold" pitchFamily="2" charset="77"/>
                <a:ea typeface="Times New Roman" panose="02020603050405020304" pitchFamily="18" charset="0"/>
                <a:cs typeface="Poppins SemiBold" pitchFamily="2" charset="77"/>
              </a:rPr>
              <a:t> </a:t>
            </a:r>
            <a:r>
              <a:rPr lang="en-CA" sz="2600" b="1" i="0" dirty="0" err="1">
                <a:solidFill>
                  <a:schemeClr val="bg1"/>
                </a:solidFill>
                <a:effectLst/>
                <a:latin typeface="Poppins SemiBold" pitchFamily="2" charset="77"/>
                <a:ea typeface="Times New Roman" panose="02020603050405020304" pitchFamily="18" charset="0"/>
                <a:cs typeface="Poppins SemiBold" pitchFamily="2" charset="77"/>
              </a:rPr>
              <a:t>reliées</a:t>
            </a:r>
            <a:r>
              <a:rPr lang="en-CA" sz="2600" b="1" i="0" dirty="0">
                <a:solidFill>
                  <a:schemeClr val="bg1"/>
                </a:solidFill>
                <a:effectLst/>
                <a:latin typeface="Poppins SemiBold" pitchFamily="2" charset="77"/>
                <a:ea typeface="Times New Roman" panose="02020603050405020304" pitchFamily="18" charset="0"/>
                <a:cs typeface="Poppins SemiBold" pitchFamily="2" charset="77"/>
              </a:rPr>
              <a:t>. </a:t>
            </a:r>
            <a:endParaRPr lang="en-US" sz="2600" b="1" i="0" dirty="0">
              <a:latin typeface="Poppins SemiBold" pitchFamily="2" charset="77"/>
              <a:cs typeface="Poppins SemiBold" pitchFamily="2" charset="77"/>
            </a:endParaRPr>
          </a:p>
        </p:txBody>
      </p:sp>
    </p:spTree>
    <p:extLst>
      <p:ext uri="{BB962C8B-B14F-4D97-AF65-F5344CB8AC3E}">
        <p14:creationId xmlns:p14="http://schemas.microsoft.com/office/powerpoint/2010/main" val="320439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A4FEBC-6FB5-BB3D-8235-A86528E61D3F}"/>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Vertical Text Placeholder 2">
            <a:extLst>
              <a:ext uri="{FF2B5EF4-FFF2-40B4-BE49-F238E27FC236}">
                <a16:creationId xmlns:a16="http://schemas.microsoft.com/office/drawing/2014/main" id="{D5D44F9B-C12B-B7CA-2C82-DE7BAB0F4E5A}"/>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8">
            <a:extLst>
              <a:ext uri="{FF2B5EF4-FFF2-40B4-BE49-F238E27FC236}">
                <a16:creationId xmlns:a16="http://schemas.microsoft.com/office/drawing/2014/main" id="{AF3538C0-FCF9-F186-C74A-701CEAF0019B}"/>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1" name="Picture 10" descr="Graphical user interface, text&#10;&#10;Description automatically generated">
            <a:extLst>
              <a:ext uri="{FF2B5EF4-FFF2-40B4-BE49-F238E27FC236}">
                <a16:creationId xmlns:a16="http://schemas.microsoft.com/office/drawing/2014/main" id="{F8BD75E2-9009-660D-5580-B1F71A751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23960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About U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7F10AF-8657-0EE4-7E27-5EA20C8DB984}"/>
              </a:ext>
            </a:extLst>
          </p:cNvPr>
          <p:cNvSpPr/>
          <p:nvPr userDrawn="1"/>
        </p:nvSpPr>
        <p:spPr>
          <a:xfrm>
            <a:off x="76263" y="102290"/>
            <a:ext cx="12039473" cy="5295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SMH-ON logo asterisk">
            <a:extLst>
              <a:ext uri="{FF2B5EF4-FFF2-40B4-BE49-F238E27FC236}">
                <a16:creationId xmlns:a16="http://schemas.microsoft.com/office/drawing/2014/main" id="{0F51B999-D639-4C6C-84FB-CCE772A13F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7" name="TextBox 6">
            <a:extLst>
              <a:ext uri="{FF2B5EF4-FFF2-40B4-BE49-F238E27FC236}">
                <a16:creationId xmlns:a16="http://schemas.microsoft.com/office/drawing/2014/main" id="{B8CCE005-9C38-AAE0-E502-9F749E72A5A5}"/>
              </a:ext>
            </a:extLst>
          </p:cNvPr>
          <p:cNvSpPr txBox="1"/>
          <p:nvPr userDrawn="1"/>
        </p:nvSpPr>
        <p:spPr>
          <a:xfrm>
            <a:off x="2333047" y="1347100"/>
            <a:ext cx="8868663" cy="1045607"/>
          </a:xfrm>
          <a:prstGeom prst="rect">
            <a:avLst/>
          </a:prstGeom>
          <a:solidFill>
            <a:schemeClr val="bg1"/>
          </a:solidFill>
          <a:ln>
            <a:solidFill>
              <a:schemeClr val="bg1"/>
            </a:solidFill>
          </a:ln>
        </p:spPr>
        <p:txBody>
          <a:bodyPr wrap="square" lIns="0" tIns="0" rIns="0" bIns="0" rtlCol="0" anchor="ctr" anchorCtr="0">
            <a:spAutoFit/>
          </a:bodyP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CA" sz="3200" b="1" i="0" u="none" strike="noStrike" kern="1200" cap="none" spc="0" normalizeH="0" baseline="0" noProof="0" dirty="0">
                <a:ln>
                  <a:noFill/>
                </a:ln>
                <a:solidFill>
                  <a:srgbClr val="40008D"/>
                </a:solidFill>
                <a:effectLst/>
                <a:uLnTx/>
                <a:uFillTx/>
                <a:latin typeface="Poppins SemiBold" panose="00000700000000000000" pitchFamily="2" charset="0"/>
                <a:ea typeface="+mn-ea"/>
                <a:cs typeface="Poppins SemiBold" panose="00000700000000000000" pitchFamily="2" charset="0"/>
              </a:rPr>
              <a:t>We work together with Ontario school districts to support student mental health</a:t>
            </a:r>
          </a:p>
        </p:txBody>
      </p:sp>
      <p:pic>
        <p:nvPicPr>
          <p:cNvPr id="8" name="Picture 7" descr="School Mental Health Ontario logo">
            <a:extLst>
              <a:ext uri="{FF2B5EF4-FFF2-40B4-BE49-F238E27FC236}">
                <a16:creationId xmlns:a16="http://schemas.microsoft.com/office/drawing/2014/main" id="{D450BA3C-AC4C-2D89-821C-19D44871C0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16141" y="5437164"/>
            <a:ext cx="6359718" cy="1368226"/>
          </a:xfrm>
          <a:prstGeom prst="rect">
            <a:avLst/>
          </a:prstGeom>
        </p:spPr>
      </p:pic>
      <p:sp>
        <p:nvSpPr>
          <p:cNvPr id="9" name="TextBox 8">
            <a:extLst>
              <a:ext uri="{FF2B5EF4-FFF2-40B4-BE49-F238E27FC236}">
                <a16:creationId xmlns:a16="http://schemas.microsoft.com/office/drawing/2014/main" id="{FFC3F4E9-342D-029A-E28B-CCC612B9930D}"/>
              </a:ext>
            </a:extLst>
          </p:cNvPr>
          <p:cNvSpPr txBox="1"/>
          <p:nvPr userDrawn="1"/>
        </p:nvSpPr>
        <p:spPr>
          <a:xfrm>
            <a:off x="6018420" y="4635846"/>
            <a:ext cx="609600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Poppins" panose="00000500000000000000" pitchFamily="2" charset="0"/>
                <a:ea typeface="+mn-ea"/>
                <a:cs typeface="Poppins" panose="00000500000000000000" pitchFamily="2" charset="0"/>
              </a:rPr>
              <a:t>Stay informed! </a:t>
            </a:r>
            <a:r>
              <a:rPr kumimoji="0" lang="en-CA" sz="1800" b="0" i="0" u="none" strike="noStrike" kern="1200" cap="none" spc="0" normalizeH="0" baseline="0" noProof="0" dirty="0">
                <a:ln>
                  <a:noFill/>
                </a:ln>
                <a:solidFill>
                  <a:prstClr val="black"/>
                </a:solidFill>
                <a:effectLst/>
                <a:uLnTx/>
                <a:uFillTx/>
                <a:latin typeface="Poppins" panose="00000500000000000000" pitchFamily="2" charset="0"/>
                <a:ea typeface="+mn-ea"/>
                <a:cs typeface="Poppins" panose="00000500000000000000" pitchFamily="2" charset="0"/>
                <a:hlinkClick r:id="rId4"/>
              </a:rPr>
              <a:t>Subscribe</a:t>
            </a:r>
            <a:r>
              <a:rPr kumimoji="0" lang="en-CA" sz="1800" b="0" i="0" u="none" strike="noStrike" kern="1200" cap="none" spc="0" normalizeH="0" baseline="0" noProof="0" dirty="0">
                <a:ln>
                  <a:noFill/>
                </a:ln>
                <a:solidFill>
                  <a:prstClr val="black"/>
                </a:solidFill>
                <a:effectLst/>
                <a:uLnTx/>
                <a:uFillTx/>
                <a:latin typeface="Poppins" panose="00000500000000000000" pitchFamily="2" charset="0"/>
                <a:ea typeface="+mn-ea"/>
                <a:cs typeface="Poppins" panose="00000500000000000000" pitchFamily="2" charset="0"/>
              </a:rPr>
              <a:t> to receive the latest information, research and resources to your inbox.</a:t>
            </a:r>
          </a:p>
        </p:txBody>
      </p:sp>
      <p:sp>
        <p:nvSpPr>
          <p:cNvPr id="11" name="TextBox 10">
            <a:extLst>
              <a:ext uri="{FF2B5EF4-FFF2-40B4-BE49-F238E27FC236}">
                <a16:creationId xmlns:a16="http://schemas.microsoft.com/office/drawing/2014/main" id="{5AA84019-FA86-4F5B-74EC-95931C0F4825}"/>
              </a:ext>
            </a:extLst>
          </p:cNvPr>
          <p:cNvSpPr txBox="1"/>
          <p:nvPr/>
        </p:nvSpPr>
        <p:spPr>
          <a:xfrm>
            <a:off x="384543" y="3304490"/>
            <a:ext cx="3623979" cy="2111216"/>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@SMHO_SMSO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@smhosmso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@ThriveSMH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@SMHO_SMSO</a:t>
            </a:r>
          </a:p>
        </p:txBody>
      </p:sp>
      <p:sp>
        <p:nvSpPr>
          <p:cNvPr id="18" name="TextBox 17">
            <a:extLst>
              <a:ext uri="{FF2B5EF4-FFF2-40B4-BE49-F238E27FC236}">
                <a16:creationId xmlns:a16="http://schemas.microsoft.com/office/drawing/2014/main" id="{360DE247-A59F-5863-F14F-685BDB6F2932}"/>
              </a:ext>
            </a:extLst>
          </p:cNvPr>
          <p:cNvSpPr txBox="1"/>
          <p:nvPr userDrawn="1"/>
        </p:nvSpPr>
        <p:spPr>
          <a:xfrm>
            <a:off x="8691915" y="3851955"/>
            <a:ext cx="3315072" cy="415433"/>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C"/>
                </a:solidFill>
                <a:effectLst/>
                <a:uLnTx/>
                <a:uFillTx/>
                <a:latin typeface="Poppins SemiBold" panose="00000700000000000000" pitchFamily="2" charset="0"/>
                <a:ea typeface="+mn-ea"/>
                <a:cs typeface="Poppins SemiBold" panose="00000700000000000000" pitchFamily="2" charset="0"/>
              </a:rPr>
              <a:t>www.smho-smso.ca</a:t>
            </a:r>
          </a:p>
        </p:txBody>
      </p:sp>
      <p:sp>
        <p:nvSpPr>
          <p:cNvPr id="3" name="TextBox 2">
            <a:extLst>
              <a:ext uri="{FF2B5EF4-FFF2-40B4-BE49-F238E27FC236}">
                <a16:creationId xmlns:a16="http://schemas.microsoft.com/office/drawing/2014/main" id="{DFA81F25-4495-63F6-198D-D8AAA6FF1665}"/>
              </a:ext>
            </a:extLst>
          </p:cNvPr>
          <p:cNvSpPr txBox="1"/>
          <p:nvPr userDrawn="1"/>
        </p:nvSpPr>
        <p:spPr>
          <a:xfrm>
            <a:off x="7845287" y="4268093"/>
            <a:ext cx="4171329"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1600" b="1" i="0" u="none" strike="noStrike" kern="1200" cap="none" spc="0" normalizeH="0" baseline="0" noProof="0" dirty="0">
                <a:ln>
                  <a:noFill/>
                </a:ln>
                <a:solidFill>
                  <a:srgbClr val="40008D"/>
                </a:solidFill>
                <a:effectLst/>
                <a:uLnTx/>
                <a:uFillTx/>
                <a:latin typeface="Poppins SemiBold" pitchFamily="2" charset="77"/>
                <a:ea typeface="+mn-ea"/>
                <a:cs typeface="Poppins SemiBold" pitchFamily="2" charset="77"/>
              </a:rPr>
              <a:t>smho-smso.ca/students</a:t>
            </a:r>
          </a:p>
        </p:txBody>
      </p:sp>
      <p:pic>
        <p:nvPicPr>
          <p:cNvPr id="4" name="Graphic 3" descr="YouTube logo icon">
            <a:extLst>
              <a:ext uri="{FF2B5EF4-FFF2-40B4-BE49-F238E27FC236}">
                <a16:creationId xmlns:a16="http://schemas.microsoft.com/office/drawing/2014/main" id="{D9773EC9-B309-C4FE-2ADF-C2AF34C16D4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 y="4871585"/>
            <a:ext cx="505206" cy="505206"/>
          </a:xfrm>
          <a:prstGeom prst="rect">
            <a:avLst/>
          </a:prstGeom>
        </p:spPr>
      </p:pic>
      <p:pic>
        <p:nvPicPr>
          <p:cNvPr id="16" name="Graphic 15" descr="X (Twitter) logo icon">
            <a:extLst>
              <a:ext uri="{FF2B5EF4-FFF2-40B4-BE49-F238E27FC236}">
                <a16:creationId xmlns:a16="http://schemas.microsoft.com/office/drawing/2014/main" id="{A5D9E4D1-24E4-DAE9-7B0F-97176F3378B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62858" y="3467930"/>
            <a:ext cx="350709" cy="350709"/>
          </a:xfrm>
          <a:prstGeom prst="rect">
            <a:avLst/>
          </a:prstGeom>
        </p:spPr>
      </p:pic>
      <p:pic>
        <p:nvPicPr>
          <p:cNvPr id="19" name="Graphic 18" descr="LinkedIn logo icon">
            <a:extLst>
              <a:ext uri="{FF2B5EF4-FFF2-40B4-BE49-F238E27FC236}">
                <a16:creationId xmlns:a16="http://schemas.microsoft.com/office/drawing/2014/main" id="{D75CDF5B-1569-EDA6-17F7-6598D38EE8F6}"/>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580" y="4144997"/>
            <a:ext cx="505206" cy="505206"/>
          </a:xfrm>
          <a:prstGeom prst="rect">
            <a:avLst/>
          </a:prstGeom>
        </p:spPr>
      </p:pic>
      <p:pic>
        <p:nvPicPr>
          <p:cNvPr id="21" name="Graphic 20" descr="Instagram logo icon">
            <a:extLst>
              <a:ext uri="{FF2B5EF4-FFF2-40B4-BE49-F238E27FC236}">
                <a16:creationId xmlns:a16="http://schemas.microsoft.com/office/drawing/2014/main" id="{E4A38A34-4A0B-9FE7-95D9-268B70ACA95F}"/>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7580" y="4512244"/>
            <a:ext cx="505206" cy="505206"/>
          </a:xfrm>
          <a:prstGeom prst="rect">
            <a:avLst/>
          </a:prstGeom>
        </p:spPr>
      </p:pic>
      <p:pic>
        <p:nvPicPr>
          <p:cNvPr id="23" name="Graphic 22" descr="Facebook logo icon">
            <a:extLst>
              <a:ext uri="{FF2B5EF4-FFF2-40B4-BE49-F238E27FC236}">
                <a16:creationId xmlns:a16="http://schemas.microsoft.com/office/drawing/2014/main" id="{B5539518-0CEC-8DBE-FD87-4D083FF27D44}"/>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418" y="3769526"/>
            <a:ext cx="505206" cy="505206"/>
          </a:xfrm>
          <a:prstGeom prst="rect">
            <a:avLst/>
          </a:prstGeom>
        </p:spPr>
      </p:pic>
      <p:pic>
        <p:nvPicPr>
          <p:cNvPr id="10" name="Picture 9" descr="QR code - SMH-ON contact form">
            <a:extLst>
              <a:ext uri="{FF2B5EF4-FFF2-40B4-BE49-F238E27FC236}">
                <a16:creationId xmlns:a16="http://schemas.microsoft.com/office/drawing/2014/main" id="{6CF24565-C8C2-CCF6-B3F0-8856BDE493E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590072" y="2473326"/>
            <a:ext cx="1421729" cy="1421729"/>
          </a:xfrm>
          <a:prstGeom prst="rect">
            <a:avLst/>
          </a:prstGeom>
        </p:spPr>
      </p:pic>
    </p:spTree>
    <p:extLst>
      <p:ext uri="{BB962C8B-B14F-4D97-AF65-F5344CB8AC3E}">
        <p14:creationId xmlns:p14="http://schemas.microsoft.com/office/powerpoint/2010/main" val="3734449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C6C34-2A3C-27C1-A5C2-BC52686488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8D9B8C-3640-A487-D05A-7B2D1062C1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56CA09-0546-C7E0-1C02-0D902CD3301C}"/>
              </a:ext>
            </a:extLst>
          </p:cNvPr>
          <p:cNvSpPr>
            <a:spLocks noGrp="1"/>
          </p:cNvSpPr>
          <p:nvPr>
            <p:ph type="dt" sz="half" idx="10"/>
          </p:nvPr>
        </p:nvSpPr>
        <p:spPr/>
        <p:txBody>
          <a:bodyPr/>
          <a:lstStyle/>
          <a:p>
            <a:fld id="{341D0A2D-904B-402E-A466-7AA6C79D92B4}" type="datetimeFigureOut">
              <a:rPr lang="en-CA" smtClean="0"/>
              <a:pPr/>
              <a:t>2026-01-23</a:t>
            </a:fld>
            <a:endParaRPr lang="en-CA"/>
          </a:p>
        </p:txBody>
      </p:sp>
      <p:sp>
        <p:nvSpPr>
          <p:cNvPr id="5" name="Footer Placeholder 4">
            <a:extLst>
              <a:ext uri="{FF2B5EF4-FFF2-40B4-BE49-F238E27FC236}">
                <a16:creationId xmlns:a16="http://schemas.microsoft.com/office/drawing/2014/main" id="{96B1FC93-7D2B-E9C3-4FF9-D85A039B2BD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2CC8959-39BC-A8B6-62E7-B7C1FF658935}"/>
              </a:ext>
            </a:extLst>
          </p:cNvPr>
          <p:cNvSpPr>
            <a:spLocks noGrp="1"/>
          </p:cNvSpPr>
          <p:nvPr>
            <p:ph type="sldNum" sz="quarter" idx="12"/>
          </p:nvPr>
        </p:nvSpPr>
        <p:spPr/>
        <p:txBody>
          <a:bodyPr/>
          <a:lstStyle/>
          <a:p>
            <a:fld id="{9E1F451F-77F9-4244-8654-4894B76B2CDC}" type="slidenum">
              <a:rPr lang="en-CA" smtClean="0"/>
              <a:pPr/>
              <a:t>‹#›</a:t>
            </a:fld>
            <a:endParaRPr lang="en-CA"/>
          </a:p>
        </p:txBody>
      </p:sp>
    </p:spTree>
    <p:extLst>
      <p:ext uri="{BB962C8B-B14F-4D97-AF65-F5344CB8AC3E}">
        <p14:creationId xmlns:p14="http://schemas.microsoft.com/office/powerpoint/2010/main" val="37310526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About U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7F10AF-8657-0EE4-7E27-5EA20C8DB984}"/>
              </a:ext>
            </a:extLst>
          </p:cNvPr>
          <p:cNvSpPr/>
          <p:nvPr userDrawn="1"/>
        </p:nvSpPr>
        <p:spPr>
          <a:xfrm>
            <a:off x="76263" y="102290"/>
            <a:ext cx="12039473" cy="5295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School Mental Health Ontario logo">
            <a:extLst>
              <a:ext uri="{FF2B5EF4-FFF2-40B4-BE49-F238E27FC236}">
                <a16:creationId xmlns:a16="http://schemas.microsoft.com/office/drawing/2014/main" id="{D450BA3C-AC4C-2D89-821C-19D44871C0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16141" y="5437164"/>
            <a:ext cx="6359718" cy="1368226"/>
          </a:xfrm>
          <a:prstGeom prst="rect">
            <a:avLst/>
          </a:prstGeom>
        </p:spPr>
      </p:pic>
      <p:sp>
        <p:nvSpPr>
          <p:cNvPr id="11" name="TextBox 10">
            <a:extLst>
              <a:ext uri="{FF2B5EF4-FFF2-40B4-BE49-F238E27FC236}">
                <a16:creationId xmlns:a16="http://schemas.microsoft.com/office/drawing/2014/main" id="{5AA84019-FA86-4F5B-74EC-95931C0F4825}"/>
              </a:ext>
            </a:extLst>
          </p:cNvPr>
          <p:cNvSpPr txBox="1"/>
          <p:nvPr/>
        </p:nvSpPr>
        <p:spPr>
          <a:xfrm>
            <a:off x="384543" y="3292135"/>
            <a:ext cx="3623979" cy="2111216"/>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@smhosmso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dirty="0" err="1">
                <a:ln>
                  <a:noFill/>
                </a:ln>
                <a:solidFill>
                  <a:srgbClr val="40008D"/>
                </a:solidFill>
                <a:effectLst/>
                <a:uLnTx/>
                <a:uFillTx/>
                <a:latin typeface="Poppins" panose="00000500000000000000" pitchFamily="2" charset="0"/>
                <a:ea typeface="+mn-ea"/>
                <a:cs typeface="Poppins" panose="00000500000000000000" pitchFamily="2" charset="0"/>
              </a:rPr>
              <a:t>ThriveSMH</a:t>
            </a: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 (pour les </a:t>
            </a:r>
            <a:r>
              <a:rPr kumimoji="0" lang="en-US" sz="1600" b="0" i="0" u="none" strike="noStrike" kern="1200" cap="none" spc="0" normalizeH="0" baseline="0" noProof="0" dirty="0" err="1">
                <a:ln>
                  <a:noFill/>
                </a:ln>
                <a:solidFill>
                  <a:srgbClr val="40008D"/>
                </a:solidFill>
                <a:effectLst/>
                <a:uLnTx/>
                <a:uFillTx/>
                <a:latin typeface="Poppins" panose="00000500000000000000" pitchFamily="2" charset="0"/>
                <a:ea typeface="+mn-ea"/>
                <a:cs typeface="Poppins" panose="00000500000000000000" pitchFamily="2" charset="0"/>
              </a:rPr>
              <a:t>élèves</a:t>
            </a: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dirty="0" err="1">
                <a:ln>
                  <a:noFill/>
                </a:ln>
                <a:solidFill>
                  <a:srgbClr val="40008D"/>
                </a:solidFill>
                <a:effectLst/>
                <a:uLnTx/>
                <a:uFillTx/>
                <a:latin typeface="Poppins" panose="00000500000000000000" pitchFamily="2" charset="0"/>
                <a:ea typeface="+mn-ea"/>
                <a:cs typeface="Poppins" panose="00000500000000000000" pitchFamily="2" charset="0"/>
              </a:rPr>
              <a:t>smho_smso</a:t>
            </a:r>
            <a:endPar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@SMHO_SMSO</a:t>
            </a:r>
          </a:p>
        </p:txBody>
      </p:sp>
      <p:sp>
        <p:nvSpPr>
          <p:cNvPr id="18" name="TextBox 17">
            <a:extLst>
              <a:ext uri="{FF2B5EF4-FFF2-40B4-BE49-F238E27FC236}">
                <a16:creationId xmlns:a16="http://schemas.microsoft.com/office/drawing/2014/main" id="{360DE247-A59F-5863-F14F-685BDB6F2932}"/>
              </a:ext>
            </a:extLst>
          </p:cNvPr>
          <p:cNvSpPr txBox="1"/>
          <p:nvPr userDrawn="1"/>
        </p:nvSpPr>
        <p:spPr>
          <a:xfrm>
            <a:off x="8691915" y="3753099"/>
            <a:ext cx="3315072" cy="415433"/>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40008C"/>
                </a:solidFill>
                <a:effectLst/>
                <a:uLnTx/>
                <a:uFillTx/>
                <a:latin typeface="Poppins SemiBold" panose="00000700000000000000" pitchFamily="2" charset="0"/>
                <a:ea typeface="+mn-ea"/>
                <a:cs typeface="Poppins SemiBold" panose="00000700000000000000" pitchFamily="2" charset="0"/>
              </a:rPr>
              <a:t>smho-smso.ca</a:t>
            </a:r>
            <a:endParaRPr kumimoji="0" lang="en-US" sz="1600" b="0" i="0" u="none" strike="noStrike" kern="1200" cap="none" spc="0" normalizeH="0" baseline="0" noProof="0" dirty="0">
              <a:ln>
                <a:noFill/>
              </a:ln>
              <a:solidFill>
                <a:srgbClr val="40008C"/>
              </a:solidFill>
              <a:effectLst/>
              <a:uLnTx/>
              <a:uFillTx/>
              <a:latin typeface="Poppins SemiBold" panose="00000700000000000000" pitchFamily="2" charset="0"/>
              <a:ea typeface="+mn-ea"/>
              <a:cs typeface="Poppins SemiBold" panose="00000700000000000000" pitchFamily="2" charset="0"/>
            </a:endParaRPr>
          </a:p>
        </p:txBody>
      </p:sp>
      <p:sp>
        <p:nvSpPr>
          <p:cNvPr id="3" name="TextBox 2">
            <a:extLst>
              <a:ext uri="{FF2B5EF4-FFF2-40B4-BE49-F238E27FC236}">
                <a16:creationId xmlns:a16="http://schemas.microsoft.com/office/drawing/2014/main" id="{DFA81F25-4495-63F6-198D-D8AAA6FF1665}"/>
              </a:ext>
            </a:extLst>
          </p:cNvPr>
          <p:cNvSpPr txBox="1"/>
          <p:nvPr userDrawn="1"/>
        </p:nvSpPr>
        <p:spPr>
          <a:xfrm>
            <a:off x="7845287" y="4169237"/>
            <a:ext cx="4171329"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1600" b="1" i="0" u="none" strike="noStrike" kern="1200" cap="none" spc="0" normalizeH="0" baseline="0" noProof="0" dirty="0" err="1">
                <a:ln>
                  <a:noFill/>
                </a:ln>
                <a:solidFill>
                  <a:srgbClr val="40008D"/>
                </a:solidFill>
                <a:effectLst/>
                <a:uLnTx/>
                <a:uFillTx/>
                <a:latin typeface="Poppins SemiBold" pitchFamily="2" charset="77"/>
                <a:ea typeface="+mn-ea"/>
                <a:cs typeface="Poppins SemiBold" pitchFamily="2" charset="77"/>
              </a:rPr>
              <a:t>smho-smso.ca</a:t>
            </a:r>
            <a:r>
              <a:rPr kumimoji="0" lang="en-US" sz="1600" b="1" i="0" u="none" strike="noStrike" kern="1200" cap="none" spc="0" normalizeH="0" baseline="0" noProof="0" dirty="0">
                <a:ln>
                  <a:noFill/>
                </a:ln>
                <a:solidFill>
                  <a:srgbClr val="40008D"/>
                </a:solidFill>
                <a:effectLst/>
                <a:uLnTx/>
                <a:uFillTx/>
                <a:latin typeface="Poppins SemiBold" pitchFamily="2" charset="77"/>
                <a:ea typeface="+mn-ea"/>
                <a:cs typeface="Poppins SemiBold" pitchFamily="2" charset="77"/>
              </a:rPr>
              <a:t>/</a:t>
            </a:r>
            <a:r>
              <a:rPr kumimoji="0" lang="en-US" sz="1600" b="1" i="0" u="none" strike="noStrike" kern="1200" cap="none" spc="0" normalizeH="0" baseline="0" noProof="0" dirty="0" err="1">
                <a:ln>
                  <a:noFill/>
                </a:ln>
                <a:solidFill>
                  <a:srgbClr val="40008D"/>
                </a:solidFill>
                <a:effectLst/>
                <a:uLnTx/>
                <a:uFillTx/>
                <a:latin typeface="Poppins SemiBold" pitchFamily="2" charset="77"/>
                <a:ea typeface="+mn-ea"/>
                <a:cs typeface="Poppins SemiBold" pitchFamily="2" charset="77"/>
              </a:rPr>
              <a:t>eleves</a:t>
            </a:r>
            <a:endParaRPr kumimoji="0" lang="en-US" sz="1600" b="1" i="0" u="none" strike="noStrike" kern="1200" cap="none" spc="0" normalizeH="0" baseline="0" noProof="0" dirty="0">
              <a:ln>
                <a:noFill/>
              </a:ln>
              <a:solidFill>
                <a:srgbClr val="40008D"/>
              </a:solidFill>
              <a:effectLst/>
              <a:uLnTx/>
              <a:uFillTx/>
              <a:latin typeface="Poppins SemiBold" pitchFamily="2" charset="77"/>
              <a:ea typeface="+mn-ea"/>
              <a:cs typeface="Poppins SemiBold" pitchFamily="2" charset="77"/>
            </a:endParaRPr>
          </a:p>
        </p:txBody>
      </p:sp>
      <p:pic>
        <p:nvPicPr>
          <p:cNvPr id="4" name="Graphic 3" descr="YouTube logo icon">
            <a:extLst>
              <a:ext uri="{FF2B5EF4-FFF2-40B4-BE49-F238E27FC236}">
                <a16:creationId xmlns:a16="http://schemas.microsoft.com/office/drawing/2014/main" id="{D9773EC9-B309-C4FE-2ADF-C2AF34C16D4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80" y="4871585"/>
            <a:ext cx="505206" cy="505206"/>
          </a:xfrm>
          <a:prstGeom prst="rect">
            <a:avLst/>
          </a:prstGeom>
        </p:spPr>
      </p:pic>
      <p:pic>
        <p:nvPicPr>
          <p:cNvPr id="19" name="Graphic 18" descr="LinkedIn logo icon">
            <a:extLst>
              <a:ext uri="{FF2B5EF4-FFF2-40B4-BE49-F238E27FC236}">
                <a16:creationId xmlns:a16="http://schemas.microsoft.com/office/drawing/2014/main" id="{D75CDF5B-1569-EDA6-17F7-6598D38EE8F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 y="3774294"/>
            <a:ext cx="505206" cy="505206"/>
          </a:xfrm>
          <a:prstGeom prst="rect">
            <a:avLst/>
          </a:prstGeom>
        </p:spPr>
      </p:pic>
      <p:pic>
        <p:nvPicPr>
          <p:cNvPr id="21" name="Graphic 20" descr="Instagram logo icon">
            <a:extLst>
              <a:ext uri="{FF2B5EF4-FFF2-40B4-BE49-F238E27FC236}">
                <a16:creationId xmlns:a16="http://schemas.microsoft.com/office/drawing/2014/main" id="{E4A38A34-4A0B-9FE7-95D9-268B70ACA95F}"/>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580" y="4512244"/>
            <a:ext cx="505206" cy="505206"/>
          </a:xfrm>
          <a:prstGeom prst="rect">
            <a:avLst/>
          </a:prstGeom>
        </p:spPr>
      </p:pic>
      <p:pic>
        <p:nvPicPr>
          <p:cNvPr id="23" name="Graphic 22" descr="Facebook logo icon">
            <a:extLst>
              <a:ext uri="{FF2B5EF4-FFF2-40B4-BE49-F238E27FC236}">
                <a16:creationId xmlns:a16="http://schemas.microsoft.com/office/drawing/2014/main" id="{B5539518-0CEC-8DBE-FD87-4D083FF27D44}"/>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418" y="3398823"/>
            <a:ext cx="505206" cy="505206"/>
          </a:xfrm>
          <a:prstGeom prst="rect">
            <a:avLst/>
          </a:prstGeom>
        </p:spPr>
      </p:pic>
      <p:pic>
        <p:nvPicPr>
          <p:cNvPr id="10" name="Picture 9">
            <a:extLst>
              <a:ext uri="{FF2B5EF4-FFF2-40B4-BE49-F238E27FC236}">
                <a16:creationId xmlns:a16="http://schemas.microsoft.com/office/drawing/2014/main" id="{6CF24565-C8C2-CCF6-B3F0-8856BDE493E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0590072" y="2374470"/>
            <a:ext cx="1421729" cy="1421729"/>
          </a:xfrm>
          <a:prstGeom prst="rect">
            <a:avLst/>
          </a:prstGeom>
        </p:spPr>
      </p:pic>
      <p:pic>
        <p:nvPicPr>
          <p:cNvPr id="2" name="Picture 1" descr="A white and blue star with green border&#10;&#10;Description automatically generated">
            <a:extLst>
              <a:ext uri="{FF2B5EF4-FFF2-40B4-BE49-F238E27FC236}">
                <a16:creationId xmlns:a16="http://schemas.microsoft.com/office/drawing/2014/main" id="{78870779-2CA8-7E66-B81D-FA6B3A1287E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12" name="TextBox 11">
            <a:extLst>
              <a:ext uri="{FF2B5EF4-FFF2-40B4-BE49-F238E27FC236}">
                <a16:creationId xmlns:a16="http://schemas.microsoft.com/office/drawing/2014/main" id="{965CBD9D-66E5-23EC-3D19-BEB3548334B3}"/>
              </a:ext>
            </a:extLst>
          </p:cNvPr>
          <p:cNvSpPr txBox="1"/>
          <p:nvPr userDrawn="1"/>
        </p:nvSpPr>
        <p:spPr>
          <a:xfrm>
            <a:off x="2333047" y="1203055"/>
            <a:ext cx="8868663" cy="1333698"/>
          </a:xfrm>
          <a:prstGeom prst="rect">
            <a:avLst/>
          </a:prstGeom>
          <a:solidFill>
            <a:schemeClr val="bg1"/>
          </a:solidFill>
          <a:ln>
            <a:solidFill>
              <a:schemeClr val="bg1"/>
            </a:solidFill>
          </a:ln>
        </p:spPr>
        <p:txBody>
          <a:bodyPr wrap="square" lIns="0" tIns="0" rIns="0" bIns="0" rtlCol="0" anchor="ctr" anchorCtr="0">
            <a:spAutoFit/>
          </a:bodyPr>
          <a:lstStyle/>
          <a:p>
            <a:pPr>
              <a:lnSpc>
                <a:spcPct val="90000"/>
              </a:lnSpc>
              <a:defRPr/>
            </a:pPr>
            <a:r>
              <a:rPr kumimoji="0" lang="fr-CA" sz="3200" b="1" i="0" u="none" strike="noStrike" kern="1200" cap="none" spc="0" normalizeH="0" baseline="0" noProof="0" dirty="0">
                <a:ln>
                  <a:noFill/>
                </a:ln>
                <a:solidFill>
                  <a:srgbClr val="40008D"/>
                </a:solidFill>
                <a:effectLst/>
                <a:uLnTx/>
                <a:uFillTx/>
                <a:latin typeface="Poppins SemiBold" panose="00000700000000000000" pitchFamily="2" charset="0"/>
                <a:cs typeface="Poppins SemiBold" panose="00000700000000000000" pitchFamily="2" charset="0"/>
              </a:rPr>
              <a:t>Nous travaillons en collaboration avec les conseils scolaires de l’Ontario pour favoriser la santé mentale des élèves</a:t>
            </a:r>
          </a:p>
        </p:txBody>
      </p:sp>
      <p:sp>
        <p:nvSpPr>
          <p:cNvPr id="13" name="TextBox 12">
            <a:extLst>
              <a:ext uri="{FF2B5EF4-FFF2-40B4-BE49-F238E27FC236}">
                <a16:creationId xmlns:a16="http://schemas.microsoft.com/office/drawing/2014/main" id="{A0205406-0E8B-D475-8067-64D1E3FDB7CA}"/>
              </a:ext>
            </a:extLst>
          </p:cNvPr>
          <p:cNvSpPr txBox="1"/>
          <p:nvPr userDrawn="1"/>
        </p:nvSpPr>
        <p:spPr>
          <a:xfrm>
            <a:off x="5399632" y="4504127"/>
            <a:ext cx="6716104" cy="830997"/>
          </a:xfrm>
          <a:prstGeom prst="rect">
            <a:avLst/>
          </a:prstGeom>
          <a:noFill/>
        </p:spPr>
        <p:txBody>
          <a:bodyPr wrap="square">
            <a:spAutoFit/>
          </a:bodyPr>
          <a:lstStyle/>
          <a:p>
            <a:pPr algn="r"/>
            <a:r>
              <a:rPr lang="fr-FR" sz="1600" dirty="0">
                <a:latin typeface="Poppins" panose="00000500000000000000" pitchFamily="2" charset="0"/>
                <a:cs typeface="Poppins" panose="00000500000000000000" pitchFamily="2" charset="0"/>
              </a:rPr>
              <a:t>Soyez informé! </a:t>
            </a:r>
            <a:r>
              <a:rPr lang="fr-FR" sz="1600" u="sng" dirty="0">
                <a:solidFill>
                  <a:schemeClr val="accent1"/>
                </a:solidFill>
                <a:latin typeface="Poppins" panose="00000500000000000000" pitchFamily="2" charset="0"/>
                <a:cs typeface="Poppins" panose="00000500000000000000" pitchFamily="2" charset="0"/>
                <a:hlinkClick r:id="rId13"/>
              </a:rPr>
              <a:t>Inscrivez-vous</a:t>
            </a:r>
            <a:r>
              <a:rPr lang="fr-FR" sz="1600" dirty="0">
                <a:latin typeface="Poppins" panose="00000500000000000000" pitchFamily="2" charset="0"/>
                <a:cs typeface="Poppins" panose="00000500000000000000" pitchFamily="2" charset="0"/>
              </a:rPr>
              <a:t> afin de recevoir les tout derniers renseignements, les résultats des recherches récentes et les toutes dernières ressources dans votre boîte de réception​.</a:t>
            </a:r>
            <a:endParaRPr lang="en-CA" sz="1600" dirty="0">
              <a:latin typeface="Poppins" panose="00000500000000000000" pitchFamily="2" charset="0"/>
              <a:cs typeface="Poppins" panose="00000500000000000000" pitchFamily="2" charset="0"/>
            </a:endParaRPr>
          </a:p>
        </p:txBody>
      </p:sp>
      <p:pic>
        <p:nvPicPr>
          <p:cNvPr id="14" name="Graphic 13" descr="Instagram logo icon">
            <a:extLst>
              <a:ext uri="{FF2B5EF4-FFF2-40B4-BE49-F238E27FC236}">
                <a16:creationId xmlns:a16="http://schemas.microsoft.com/office/drawing/2014/main" id="{C4611B24-A748-FAC8-13BD-E6523D716EC4}"/>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339" y="4133297"/>
            <a:ext cx="505206" cy="505206"/>
          </a:xfrm>
          <a:prstGeom prst="rect">
            <a:avLst/>
          </a:prstGeom>
        </p:spPr>
      </p:pic>
    </p:spTree>
    <p:extLst>
      <p:ext uri="{BB962C8B-B14F-4D97-AF65-F5344CB8AC3E}">
        <p14:creationId xmlns:p14="http://schemas.microsoft.com/office/powerpoint/2010/main" val="296120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About U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7F10AF-8657-0EE4-7E27-5EA20C8DB984}"/>
              </a:ext>
            </a:extLst>
          </p:cNvPr>
          <p:cNvSpPr/>
          <p:nvPr userDrawn="1"/>
        </p:nvSpPr>
        <p:spPr>
          <a:xfrm>
            <a:off x="76264" y="67521"/>
            <a:ext cx="12039473" cy="5295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white and blue star with green border&#10;&#10;Description automatically generated">
            <a:extLst>
              <a:ext uri="{FF2B5EF4-FFF2-40B4-BE49-F238E27FC236}">
                <a16:creationId xmlns:a16="http://schemas.microsoft.com/office/drawing/2014/main" id="{0F51B999-D639-4C6C-84FB-CCE772A13F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7" name="TextBox 6">
            <a:extLst>
              <a:ext uri="{FF2B5EF4-FFF2-40B4-BE49-F238E27FC236}">
                <a16:creationId xmlns:a16="http://schemas.microsoft.com/office/drawing/2014/main" id="{B8CCE005-9C38-AAE0-E502-9F749E72A5A5}"/>
              </a:ext>
            </a:extLst>
          </p:cNvPr>
          <p:cNvSpPr txBox="1"/>
          <p:nvPr userDrawn="1"/>
        </p:nvSpPr>
        <p:spPr>
          <a:xfrm>
            <a:off x="2333047" y="1203055"/>
            <a:ext cx="8868663" cy="1333698"/>
          </a:xfrm>
          <a:prstGeom prst="rect">
            <a:avLst/>
          </a:prstGeom>
          <a:solidFill>
            <a:schemeClr val="bg1"/>
          </a:solidFill>
          <a:ln>
            <a:solidFill>
              <a:schemeClr val="bg1"/>
            </a:solidFill>
          </a:ln>
        </p:spPr>
        <p:txBody>
          <a:bodyPr wrap="square" lIns="0" tIns="0" rIns="0" bIns="0" rtlCol="0" anchor="ctr" anchorCtr="0">
            <a:spAutoFit/>
          </a:bodyPr>
          <a:lstStyle/>
          <a:p>
            <a:pPr>
              <a:lnSpc>
                <a:spcPct val="90000"/>
              </a:lnSpc>
              <a:defRPr/>
            </a:pPr>
            <a:r>
              <a:rPr kumimoji="0" lang="fr-CA" sz="3200" b="1" i="0" u="none" strike="noStrike" kern="1200" cap="none" spc="0" normalizeH="0" baseline="0" noProof="0" dirty="0">
                <a:ln>
                  <a:noFill/>
                </a:ln>
                <a:solidFill>
                  <a:srgbClr val="40008D"/>
                </a:solidFill>
                <a:effectLst/>
                <a:uLnTx/>
                <a:uFillTx/>
                <a:latin typeface="Poppins SemiBold" panose="00000700000000000000" pitchFamily="2" charset="0"/>
                <a:cs typeface="Poppins SemiBold" panose="00000700000000000000" pitchFamily="2" charset="0"/>
              </a:rPr>
              <a:t>Nous travaillons en collaboration avec les conseils scolaires de l’Ontario pour favoriser la santé mentale des élèves</a:t>
            </a:r>
          </a:p>
        </p:txBody>
      </p:sp>
      <p:pic>
        <p:nvPicPr>
          <p:cNvPr id="8" name="Picture 7" descr="A black background with white text&#10;&#10;Description automatically generated">
            <a:extLst>
              <a:ext uri="{FF2B5EF4-FFF2-40B4-BE49-F238E27FC236}">
                <a16:creationId xmlns:a16="http://schemas.microsoft.com/office/drawing/2014/main" id="{D450BA3C-AC4C-2D89-821C-19D44871C0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16141" y="5437164"/>
            <a:ext cx="6359718" cy="1368226"/>
          </a:xfrm>
          <a:prstGeom prst="rect">
            <a:avLst/>
          </a:prstGeom>
        </p:spPr>
      </p:pic>
      <p:sp>
        <p:nvSpPr>
          <p:cNvPr id="9" name="TextBox 8">
            <a:extLst>
              <a:ext uri="{FF2B5EF4-FFF2-40B4-BE49-F238E27FC236}">
                <a16:creationId xmlns:a16="http://schemas.microsoft.com/office/drawing/2014/main" id="{FFC3F4E9-342D-029A-E28B-CCC612B9930D}"/>
              </a:ext>
            </a:extLst>
          </p:cNvPr>
          <p:cNvSpPr txBox="1"/>
          <p:nvPr userDrawn="1"/>
        </p:nvSpPr>
        <p:spPr>
          <a:xfrm>
            <a:off x="5399632" y="4504127"/>
            <a:ext cx="6716104" cy="830997"/>
          </a:xfrm>
          <a:prstGeom prst="rect">
            <a:avLst/>
          </a:prstGeom>
          <a:noFill/>
        </p:spPr>
        <p:txBody>
          <a:bodyPr wrap="square">
            <a:spAutoFit/>
          </a:bodyPr>
          <a:lstStyle/>
          <a:p>
            <a:pPr algn="r"/>
            <a:r>
              <a:rPr lang="fr-FR" sz="1600" dirty="0">
                <a:latin typeface="Poppins" panose="00000500000000000000" pitchFamily="2" charset="0"/>
                <a:cs typeface="Poppins" panose="00000500000000000000" pitchFamily="2" charset="0"/>
              </a:rPr>
              <a:t>Soyez informé! </a:t>
            </a:r>
            <a:r>
              <a:rPr lang="fr-FR" sz="1600" u="sng" dirty="0">
                <a:solidFill>
                  <a:schemeClr val="accent1"/>
                </a:solidFill>
                <a:latin typeface="Poppins" panose="00000500000000000000" pitchFamily="2" charset="0"/>
                <a:cs typeface="Poppins" panose="00000500000000000000" pitchFamily="2" charset="0"/>
                <a:hlinkClick r:id="rId4"/>
              </a:rPr>
              <a:t>Inscrivez-vous</a:t>
            </a:r>
            <a:r>
              <a:rPr lang="fr-FR" sz="1600" dirty="0">
                <a:latin typeface="Poppins" panose="00000500000000000000" pitchFamily="2" charset="0"/>
                <a:cs typeface="Poppins" panose="00000500000000000000" pitchFamily="2" charset="0"/>
              </a:rPr>
              <a:t> afin de recevoir les tout derniers renseignements, les résultats des recherches récentes et les toutes dernières ressources dans votre boîte de réception​.</a:t>
            </a:r>
            <a:endParaRPr lang="en-CA" sz="1600" dirty="0">
              <a:latin typeface="Poppins" panose="00000500000000000000" pitchFamily="2" charset="0"/>
              <a:cs typeface="Poppins" panose="00000500000000000000" pitchFamily="2" charset="0"/>
            </a:endParaRPr>
          </a:p>
        </p:txBody>
      </p:sp>
      <p:grpSp>
        <p:nvGrpSpPr>
          <p:cNvPr id="10" name="Group 9" descr="image of the web address, youtube channel, twitter account for School Mental Health Ontario.  Image also includes the student reference group's instagram account and the web address for jack dot org">
            <a:extLst>
              <a:ext uri="{FF2B5EF4-FFF2-40B4-BE49-F238E27FC236}">
                <a16:creationId xmlns:a16="http://schemas.microsoft.com/office/drawing/2014/main" id="{747CC421-B091-E8F9-8844-825ACAF58849}"/>
              </a:ext>
            </a:extLst>
          </p:cNvPr>
          <p:cNvGrpSpPr/>
          <p:nvPr userDrawn="1"/>
        </p:nvGrpSpPr>
        <p:grpSpPr>
          <a:xfrm>
            <a:off x="213909" y="3898042"/>
            <a:ext cx="3577042" cy="1146413"/>
            <a:chOff x="286171" y="4801841"/>
            <a:chExt cx="3577042" cy="1146413"/>
          </a:xfrm>
        </p:grpSpPr>
        <p:sp>
          <p:nvSpPr>
            <p:cNvPr id="11" name="TextBox 10">
              <a:extLst>
                <a:ext uri="{FF2B5EF4-FFF2-40B4-BE49-F238E27FC236}">
                  <a16:creationId xmlns:a16="http://schemas.microsoft.com/office/drawing/2014/main" id="{5AA84019-FA86-4F5B-74EC-95931C0F4825}"/>
                </a:ext>
              </a:extLst>
            </p:cNvPr>
            <p:cNvSpPr txBox="1"/>
            <p:nvPr/>
          </p:nvSpPr>
          <p:spPr>
            <a:xfrm>
              <a:off x="611055" y="4801841"/>
              <a:ext cx="3252158" cy="1146413"/>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@SMHO_SMSO</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@ThriveSMH</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p:txBody>
        </p:sp>
        <p:pic>
          <p:nvPicPr>
            <p:cNvPr id="12" name="Picture 2" descr="Logo Twitter icon transparent PNG">
              <a:extLst>
                <a:ext uri="{FF2B5EF4-FFF2-40B4-BE49-F238E27FC236}">
                  <a16:creationId xmlns:a16="http://schemas.microsoft.com/office/drawing/2014/main" id="{8BFFC550-DAE9-CEF0-2B82-C87944D4863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913" t="11207" r="9915" b="11207"/>
            <a:stretch/>
          </p:blipFill>
          <p:spPr bwMode="auto">
            <a:xfrm>
              <a:off x="286171" y="4861403"/>
              <a:ext cx="324883" cy="314404"/>
            </a:xfrm>
            <a:prstGeom prst="roundRect">
              <a:avLst/>
            </a:prstGeom>
            <a:noFill/>
            <a:extLst>
              <a:ext uri="{909E8E84-426E-40DD-AFC4-6F175D3DCCD1}">
                <a14:hiddenFill xmlns:a14="http://schemas.microsoft.com/office/drawing/2010/main">
                  <a:solidFill>
                    <a:srgbClr val="FFFFFF"/>
                  </a:solidFill>
                </a14:hiddenFill>
              </a:ext>
            </a:extLst>
          </p:spPr>
        </p:pic>
        <p:pic>
          <p:nvPicPr>
            <p:cNvPr id="13" name="Picture 4" descr="Why Instagram's new icon and interface suck">
              <a:extLst>
                <a:ext uri="{FF2B5EF4-FFF2-40B4-BE49-F238E27FC236}">
                  <a16:creationId xmlns:a16="http://schemas.microsoft.com/office/drawing/2014/main" id="{2BFEBBD8-4420-5612-6710-44FBAB6E3A4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5856" t="25464" r="35774" b="25518"/>
            <a:stretch/>
          </p:blipFill>
          <p:spPr bwMode="auto">
            <a:xfrm>
              <a:off x="287087" y="5240083"/>
              <a:ext cx="323967" cy="314404"/>
            </a:xfrm>
            <a:prstGeom prst="roundRect">
              <a:avLst/>
            </a:prstGeom>
            <a:noFill/>
            <a:extLst>
              <a:ext uri="{909E8E84-426E-40DD-AFC4-6F175D3DCCD1}">
                <a14:hiddenFill xmlns:a14="http://schemas.microsoft.com/office/drawing/2010/main">
                  <a:solidFill>
                    <a:srgbClr val="FFFFFF"/>
                  </a:solidFill>
                </a14:hiddenFill>
              </a:ext>
            </a:extLst>
          </p:spPr>
        </p:pic>
        <p:pic>
          <p:nvPicPr>
            <p:cNvPr id="14" name="Picture 6">
              <a:extLst>
                <a:ext uri="{FF2B5EF4-FFF2-40B4-BE49-F238E27FC236}">
                  <a16:creationId xmlns:a16="http://schemas.microsoft.com/office/drawing/2014/main" id="{A9CFA780-57F0-72D8-4500-A5DE79F92FC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3022" t="21612" r="14918" b="21611"/>
            <a:stretch/>
          </p:blipFill>
          <p:spPr bwMode="auto">
            <a:xfrm>
              <a:off x="286171" y="5621256"/>
              <a:ext cx="324883" cy="255983"/>
            </a:xfrm>
            <a:prstGeom prst="roundRect">
              <a:avLst/>
            </a:prstGeom>
            <a:noFill/>
            <a:extLst>
              <a:ext uri="{909E8E84-426E-40DD-AFC4-6F175D3DCCD1}">
                <a14:hiddenFill xmlns:a14="http://schemas.microsoft.com/office/drawing/2010/main">
                  <a:solidFill>
                    <a:srgbClr val="FFFFFF"/>
                  </a:solidFill>
                </a14:hiddenFill>
              </a:ext>
            </a:extLst>
          </p:spPr>
        </p:pic>
      </p:grpSp>
      <p:sp>
        <p:nvSpPr>
          <p:cNvPr id="18" name="TextBox 17">
            <a:extLst>
              <a:ext uri="{FF2B5EF4-FFF2-40B4-BE49-F238E27FC236}">
                <a16:creationId xmlns:a16="http://schemas.microsoft.com/office/drawing/2014/main" id="{360DE247-A59F-5863-F14F-685BDB6F2932}"/>
              </a:ext>
            </a:extLst>
          </p:cNvPr>
          <p:cNvSpPr txBox="1"/>
          <p:nvPr userDrawn="1"/>
        </p:nvSpPr>
        <p:spPr>
          <a:xfrm>
            <a:off x="8843650" y="4077119"/>
            <a:ext cx="3190388" cy="488077"/>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0008C"/>
                </a:solidFill>
                <a:effectLst/>
                <a:uLnTx/>
                <a:uFillTx/>
                <a:latin typeface="Poppins SemiBold" panose="00000700000000000000" pitchFamily="2" charset="0"/>
                <a:ea typeface="+mn-ea"/>
                <a:cs typeface="Poppins SemiBold" panose="00000700000000000000" pitchFamily="2" charset="0"/>
              </a:rPr>
              <a:t>www.smho-smso.ca</a:t>
            </a:r>
          </a:p>
        </p:txBody>
      </p:sp>
      <p:sp>
        <p:nvSpPr>
          <p:cNvPr id="3" name="TextBox 2">
            <a:extLst>
              <a:ext uri="{FF2B5EF4-FFF2-40B4-BE49-F238E27FC236}">
                <a16:creationId xmlns:a16="http://schemas.microsoft.com/office/drawing/2014/main" id="{DFA81F25-4495-63F6-198D-D8AAA6FF1665}"/>
              </a:ext>
            </a:extLst>
          </p:cNvPr>
          <p:cNvSpPr txBox="1"/>
          <p:nvPr userDrawn="1"/>
        </p:nvSpPr>
        <p:spPr>
          <a:xfrm>
            <a:off x="166971" y="4996570"/>
            <a:ext cx="362397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https://smho-smso.ca/eleves</a:t>
            </a:r>
          </a:p>
        </p:txBody>
      </p:sp>
    </p:spTree>
    <p:extLst>
      <p:ext uri="{BB962C8B-B14F-4D97-AF65-F5344CB8AC3E}">
        <p14:creationId xmlns:p14="http://schemas.microsoft.com/office/powerpoint/2010/main" val="4054789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41" y="5953794"/>
            <a:ext cx="3691905" cy="794274"/>
          </a:xfrm>
          <a:prstGeom prst="rect">
            <a:avLst/>
          </a:prstGeom>
        </p:spPr>
      </p:pic>
      <p:sp>
        <p:nvSpPr>
          <p:cNvPr id="3" name="Rectangle 2">
            <a:extLst>
              <a:ext uri="{FF2B5EF4-FFF2-40B4-BE49-F238E27FC236}">
                <a16:creationId xmlns:a16="http://schemas.microsoft.com/office/drawing/2014/main" id="{829E6EEF-A648-4AD6-8D72-D24DF1133668}"/>
              </a:ext>
            </a:extLst>
          </p:cNvPr>
          <p:cNvSpPr/>
          <p:nvPr userDrawn="1"/>
        </p:nvSpPr>
        <p:spPr>
          <a:xfrm>
            <a:off x="4084163" y="0"/>
            <a:ext cx="81078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4279769" y="253803"/>
            <a:ext cx="7683630" cy="1975048"/>
          </a:xfrm>
        </p:spPr>
        <p:txBody>
          <a:bodyPr>
            <a:noAutofit/>
          </a:bodyPr>
          <a:lstStyle>
            <a:lvl1pPr>
              <a:defRPr sz="4000">
                <a:solidFill>
                  <a:schemeClr val="tx1"/>
                </a:solidFill>
              </a:defRPr>
            </a:lvl1pPr>
          </a:lstStyle>
          <a:p>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4279769" y="2228851"/>
            <a:ext cx="7683630" cy="4454753"/>
          </a:xfrm>
        </p:spPr>
        <p:txBody>
          <a:bodyPr/>
          <a:lstStyle>
            <a:lvl1pPr marL="0" indent="0">
              <a:buNone/>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4" name="Slide Number Placeholder 2">
            <a:extLst>
              <a:ext uri="{FF2B5EF4-FFF2-40B4-BE49-F238E27FC236}">
                <a16:creationId xmlns:a16="http://schemas.microsoft.com/office/drawing/2014/main" id="{59B89EA0-4CF6-A5FC-A8BB-8756B7059807}"/>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Tree>
    <p:extLst>
      <p:ext uri="{BB962C8B-B14F-4D97-AF65-F5344CB8AC3E}">
        <p14:creationId xmlns:p14="http://schemas.microsoft.com/office/powerpoint/2010/main" val="995135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nd Acknowl slide ENG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ACD9A6-62F0-BE88-A6A8-BE0588EF49C2}"/>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202205" y="85725"/>
            <a:ext cx="5757271" cy="59012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spcBef>
                <a:spcPts val="0"/>
              </a:spcBef>
              <a:spcAft>
                <a:spcPts val="1800"/>
              </a:spcAft>
              <a:buNone/>
            </a:pPr>
            <a:r>
              <a:rPr lang="en-CA" sz="2400" dirty="0">
                <a:solidFill>
                  <a:schemeClr val="tx1"/>
                </a:solidFill>
                <a:latin typeface="Poppins" panose="00000500000000000000" pitchFamily="2" charset="0"/>
                <a:ea typeface="+mn-lt"/>
                <a:cs typeface="Poppins" panose="00000500000000000000" pitchFamily="2" charset="0"/>
              </a:rPr>
              <a:t>As we gather from many places, please take a moment to pause, and to reflect.  </a:t>
            </a:r>
            <a:endParaRPr lang="en-US" sz="2400" dirty="0">
              <a:solidFill>
                <a:schemeClr val="tx1"/>
              </a:solidFill>
              <a:latin typeface="Poppins" panose="00000500000000000000" pitchFamily="2" charset="0"/>
              <a:ea typeface="+mn-lt"/>
              <a:cs typeface="Poppins" panose="00000500000000000000" pitchFamily="2" charset="0"/>
            </a:endParaRPr>
          </a:p>
          <a:p>
            <a:pPr marL="0" indent="0" algn="ctr">
              <a:lnSpc>
                <a:spcPct val="100000"/>
              </a:lnSpc>
              <a:spcBef>
                <a:spcPts val="0"/>
              </a:spcBef>
              <a:spcAft>
                <a:spcPts val="1800"/>
              </a:spcAft>
              <a:buNone/>
            </a:pPr>
            <a:r>
              <a:rPr lang="en-CA" sz="2400" dirty="0">
                <a:solidFill>
                  <a:schemeClr val="tx1"/>
                </a:solidFill>
                <a:latin typeface="Poppins" panose="00000500000000000000" pitchFamily="2" charset="0"/>
                <a:ea typeface="+mn-lt"/>
                <a:cs typeface="Poppins" panose="00000500000000000000" pitchFamily="2" charset="0"/>
              </a:rPr>
              <a:t>Call to mind the traditional territories from which you are working today, and the Indigenous people who have been stewards of this land for thousands of years.</a:t>
            </a:r>
            <a:endParaRPr lang="en-US" sz="2400" dirty="0">
              <a:solidFill>
                <a:schemeClr val="tx1"/>
              </a:solidFill>
              <a:latin typeface="Poppins" panose="00000500000000000000" pitchFamily="2" charset="0"/>
              <a:ea typeface="+mn-lt"/>
              <a:cs typeface="Poppins" panose="00000500000000000000" pitchFamily="2" charset="0"/>
            </a:endParaRPr>
          </a:p>
          <a:p>
            <a:pPr marL="0" indent="0" algn="ctr">
              <a:lnSpc>
                <a:spcPct val="100000"/>
              </a:lnSpc>
              <a:spcBef>
                <a:spcPts val="0"/>
              </a:spcBef>
              <a:spcAft>
                <a:spcPts val="1800"/>
              </a:spcAft>
              <a:buNone/>
            </a:pPr>
            <a:r>
              <a:rPr lang="en-US" sz="2400" dirty="0">
                <a:solidFill>
                  <a:schemeClr val="tx1"/>
                </a:solidFill>
                <a:latin typeface="Poppins" panose="00000500000000000000" pitchFamily="2" charset="0"/>
                <a:ea typeface="+mn-lt"/>
                <a:cs typeface="Poppins" panose="00000500000000000000" pitchFamily="2" charset="0"/>
              </a:rPr>
              <a:t>Consider the land you are on, and efforts to advance truth and reconciliation.</a:t>
            </a:r>
            <a:endParaRPr lang="fr-CA" sz="2400" dirty="0">
              <a:solidFill>
                <a:schemeClr val="tx1"/>
              </a:solidFill>
              <a:latin typeface="Poppins" panose="00000500000000000000" pitchFamily="2" charset="0"/>
              <a:cs typeface="Poppins" panose="00000500000000000000" pitchFamily="2" charset="0"/>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dirty="0"/>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35879012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nd Acknowl slide FR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D38BB2-1966-F985-3BAB-FAD1B5691916}"/>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122921" y="567268"/>
            <a:ext cx="5759090" cy="5090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10000"/>
              </a:lnSpc>
              <a:spcBef>
                <a:spcPts val="0"/>
              </a:spcBef>
              <a:spcAft>
                <a:spcPts val="1200"/>
              </a:spcAft>
              <a:buNone/>
            </a:pPr>
            <a:r>
              <a:rPr lang="fr-CA" sz="2200" dirty="0">
                <a:solidFill>
                  <a:schemeClr val="tx1"/>
                </a:solidFill>
                <a:latin typeface="Poppins"/>
                <a:ea typeface="+mn-lt"/>
                <a:cs typeface="Poppins"/>
              </a:rPr>
              <a:t>Alors que nous nous rassemblons depuis divers endroits de la province, prenons un moment pour réfléchir à notre provenance.</a:t>
            </a:r>
            <a:endParaRPr lang="fr-CA" sz="2200" dirty="0">
              <a:solidFill>
                <a:schemeClr val="tx1"/>
              </a:solidFill>
              <a:latin typeface="Poppins"/>
              <a:cs typeface="Poppins"/>
            </a:endParaRPr>
          </a:p>
          <a:p>
            <a:pPr marL="0" indent="0" algn="ctr">
              <a:lnSpc>
                <a:spcPct val="110000"/>
              </a:lnSpc>
              <a:spcBef>
                <a:spcPts val="0"/>
              </a:spcBef>
              <a:spcAft>
                <a:spcPts val="1200"/>
              </a:spcAft>
              <a:buNone/>
            </a:pPr>
            <a:r>
              <a:rPr lang="fr-CA" sz="2200" dirty="0">
                <a:solidFill>
                  <a:schemeClr val="tx1"/>
                </a:solidFill>
                <a:latin typeface="Poppins"/>
                <a:ea typeface="+mn-lt"/>
                <a:cs typeface="Poppins"/>
              </a:rPr>
              <a:t>Rappelons-nous les territoires traditionnels où nous sommes situés aujourd’hui et des gardiens de ces terres pendant des millénaires.</a:t>
            </a:r>
          </a:p>
          <a:p>
            <a:pPr marL="0" indent="0" algn="ctr">
              <a:lnSpc>
                <a:spcPct val="110000"/>
              </a:lnSpc>
              <a:spcBef>
                <a:spcPts val="0"/>
              </a:spcBef>
              <a:spcAft>
                <a:spcPts val="1200"/>
              </a:spcAft>
              <a:buNone/>
            </a:pPr>
            <a:r>
              <a:rPr lang="fr-CA" sz="2200" dirty="0">
                <a:solidFill>
                  <a:schemeClr val="tx1"/>
                </a:solidFill>
                <a:latin typeface="Poppins"/>
                <a:ea typeface="+mn-lt"/>
                <a:cs typeface="Poppins"/>
              </a:rPr>
              <a:t>Réfléchissons au territoire sur lequel nous nous retrouvons et aux défis que suscitent la vérité et la réconciliation dans notre collectivité.</a:t>
            </a:r>
            <a:endParaRPr lang="fr-CA" sz="2200" dirty="0">
              <a:solidFill>
                <a:schemeClr val="tx1"/>
              </a:solidFill>
              <a:latin typeface="Poppins"/>
              <a:cs typeface="Poppins"/>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dirty="0"/>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559929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nd Acknowl slide ENG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7F1E13-5C5D-6A2C-682D-65C191CE5999}"/>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426616" y="1158498"/>
            <a:ext cx="5226099" cy="4082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b="0" i="0" u="none" strike="noStrike" dirty="0">
                <a:solidFill>
                  <a:schemeClr val="tx1"/>
                </a:solidFill>
                <a:effectLst/>
                <a:latin typeface="Poppins" panose="00000500000000000000" pitchFamily="2" charset="0"/>
                <a:cs typeface="Poppins" panose="00000500000000000000" pitchFamily="2" charset="0"/>
              </a:rPr>
              <a:t>“Mental health is a sign of balance, harmony and connectedness among the interior aspects of the human person (spirit, mind and body) and the world they live in. It is a characteristic of families and communities, as well as individual human beings.”</a:t>
            </a:r>
            <a:endParaRPr lang="en-CA" sz="2600" dirty="0">
              <a:solidFill>
                <a:schemeClr val="tx1"/>
              </a:solidFill>
              <a:latin typeface="Poppins" panose="00000500000000000000" pitchFamily="2" charset="0"/>
              <a:cs typeface="Poppins" panose="00000500000000000000" pitchFamily="2" charset="0"/>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dirty="0"/>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10" name="TextBox 9">
            <a:extLst>
              <a:ext uri="{FF2B5EF4-FFF2-40B4-BE49-F238E27FC236}">
                <a16:creationId xmlns:a16="http://schemas.microsoft.com/office/drawing/2014/main" id="{DD424569-9816-223F-81B8-74A30578EC8B}"/>
              </a:ext>
            </a:extLst>
          </p:cNvPr>
          <p:cNvSpPr txBox="1"/>
          <p:nvPr userDrawn="1"/>
        </p:nvSpPr>
        <p:spPr>
          <a:xfrm>
            <a:off x="53393" y="6064551"/>
            <a:ext cx="5372937" cy="738664"/>
          </a:xfrm>
          <a:prstGeom prst="rect">
            <a:avLst/>
          </a:prstGeom>
          <a:noFill/>
        </p:spPr>
        <p:txBody>
          <a:bodyPr wrap="square">
            <a:spAutoFit/>
          </a:bodyPr>
          <a:lstStyle/>
          <a:p>
            <a:pPr marL="0" marR="0" lvl="0" indent="0" algn="l" defTabSz="609310" rtl="0" eaLnBrk="1" fontAlgn="base" latinLnBrk="0" hangingPunct="1">
              <a:spcBef>
                <a:spcPts val="0"/>
              </a:spcBef>
              <a:buClrTx/>
              <a:buSzTx/>
              <a:buFontTx/>
              <a:buNone/>
              <a:tabLst/>
              <a:defRPr/>
            </a:pPr>
            <a:r>
              <a:rPr kumimoji="0" lang="en-CA" sz="1400" b="1" i="0" u="none" strike="noStrike" kern="1200" cap="none" spc="0" normalizeH="0" baseline="0" noProof="0" dirty="0">
                <a:ln>
                  <a:noFill/>
                </a:ln>
                <a:effectLst/>
                <a:uLnTx/>
                <a:uFillTx/>
              </a:rPr>
              <a:t>Thunderbird Partnership Foundation / First Peoples Wellness Circle</a:t>
            </a:r>
            <a:r>
              <a:rPr kumimoji="0" lang="en-US" sz="1400" b="0" i="0" u="none" strike="noStrike" kern="1200" cap="none" spc="0" normalizeH="0" baseline="0" noProof="0" dirty="0">
                <a:ln>
                  <a:noFill/>
                </a:ln>
                <a:effectLst/>
                <a:uLnTx/>
                <a:uFillTx/>
              </a:rPr>
              <a:t>​</a:t>
            </a:r>
          </a:p>
          <a:p>
            <a:pPr marL="0" marR="0" lvl="0" indent="0" algn="l" defTabSz="609310" rtl="0" eaLnBrk="1" fontAlgn="base" latinLnBrk="0" hangingPunct="1">
              <a:spcBef>
                <a:spcPts val="0"/>
              </a:spcBef>
              <a:buClrTx/>
              <a:buSzTx/>
              <a:buFontTx/>
              <a:buNone/>
              <a:tabLst/>
              <a:defRPr/>
            </a:pPr>
            <a:r>
              <a:rPr kumimoji="0" lang="en-CA" sz="1400" b="0" i="0" u="none" strike="noStrike" kern="1200" cap="none" spc="0" normalizeH="0" baseline="0" noProof="0" dirty="0">
                <a:ln>
                  <a:noFill/>
                </a:ln>
                <a:effectLst/>
                <a:uLnTx/>
                <a:uFillTx/>
              </a:rPr>
              <a:t>Charting the future of Native mental health in Canada: Ten-year strategic plan 2007-2017 (NMHAC)</a:t>
            </a:r>
            <a:endParaRPr lang="en-CA" sz="1400" dirty="0"/>
          </a:p>
        </p:txBody>
      </p:sp>
    </p:spTree>
    <p:extLst>
      <p:ext uri="{BB962C8B-B14F-4D97-AF65-F5344CB8AC3E}">
        <p14:creationId xmlns:p14="http://schemas.microsoft.com/office/powerpoint/2010/main" val="1831859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nd Acknowl slide F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C515C2-3AA7-563F-CE67-3F901939115B}"/>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dirty="0"/>
          </a:p>
        </p:txBody>
      </p:sp>
      <p:sp>
        <p:nvSpPr>
          <p:cNvPr id="10" name="Rectangle 9">
            <a:extLst>
              <a:ext uri="{FF2B5EF4-FFF2-40B4-BE49-F238E27FC236}">
                <a16:creationId xmlns:a16="http://schemas.microsoft.com/office/drawing/2014/main" id="{6D871ABB-CB20-4D5C-8EFB-AB344E230088}"/>
              </a:ext>
            </a:extLst>
          </p:cNvPr>
          <p:cNvSpPr/>
          <p:nvPr userDrawn="1"/>
        </p:nvSpPr>
        <p:spPr>
          <a:xfrm>
            <a:off x="527496" y="759017"/>
            <a:ext cx="4779116" cy="5039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CA" sz="2400" dirty="0">
                <a:solidFill>
                  <a:schemeClr val="tx1"/>
                </a:solidFill>
                <a:latin typeface="Poppins" panose="00000500000000000000" pitchFamily="2" charset="0"/>
                <a:cs typeface="Poppins" panose="00000500000000000000" pitchFamily="2" charset="0"/>
              </a:rPr>
              <a:t>« La santé mentale est un signe d’équilibre, d’harmonie et de connexion entre les aspects intérieurs de la personne humaine (âme, esprit et corps) et le monde dans lequel on vit. C’est une caractéristique des familles et des communautés, ainsi que des êtres humains. »</a:t>
            </a:r>
          </a:p>
          <a:p>
            <a:pPr marL="0" marR="0" lvl="0" indent="0" algn="ctr" defTabSz="685800" rtl="0" eaLnBrk="1" fontAlgn="auto" latinLnBrk="0" hangingPunct="1">
              <a:lnSpc>
                <a:spcPct val="100000"/>
              </a:lnSpc>
              <a:spcBef>
                <a:spcPts val="0"/>
              </a:spcBef>
              <a:spcAft>
                <a:spcPts val="0"/>
              </a:spcAft>
              <a:buClrTx/>
              <a:buSzTx/>
              <a:buFontTx/>
              <a:buNone/>
              <a:tabLst/>
              <a:defRPr/>
            </a:pPr>
            <a:r>
              <a:rPr lang="fr-CA" sz="1200" i="1" dirty="0">
                <a:solidFill>
                  <a:schemeClr val="tx1"/>
                </a:solidFill>
                <a:latin typeface="Poppins" panose="00000500000000000000" pitchFamily="2" charset="0"/>
                <a:cs typeface="Poppins" panose="00000500000000000000" pitchFamily="2" charset="0"/>
              </a:rPr>
              <a:t>(traduction libre)</a:t>
            </a:r>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11" name="TextBox 10">
            <a:extLst>
              <a:ext uri="{FF2B5EF4-FFF2-40B4-BE49-F238E27FC236}">
                <a16:creationId xmlns:a16="http://schemas.microsoft.com/office/drawing/2014/main" id="{E762A3B1-B6FB-C663-797E-F05573205B90}"/>
              </a:ext>
            </a:extLst>
          </p:cNvPr>
          <p:cNvSpPr txBox="1"/>
          <p:nvPr userDrawn="1"/>
        </p:nvSpPr>
        <p:spPr>
          <a:xfrm>
            <a:off x="20022" y="6085965"/>
            <a:ext cx="5903118" cy="738664"/>
          </a:xfrm>
          <a:prstGeom prst="rect">
            <a:avLst/>
          </a:prstGeom>
          <a:noFill/>
        </p:spPr>
        <p:txBody>
          <a:bodyPr wrap="square">
            <a:spAutoFit/>
          </a:bodyPr>
          <a:lstStyle/>
          <a:p>
            <a:pPr marL="0" marR="0" lvl="0" indent="0" defTabSz="609310" rtl="0" eaLnBrk="1" fontAlgn="base" latinLnBrk="0" hangingPunct="1">
              <a:spcBef>
                <a:spcPts val="0"/>
              </a:spcBef>
              <a:buClrTx/>
              <a:buSzTx/>
              <a:buFontTx/>
              <a:buNone/>
              <a:tabLst/>
              <a:defRPr/>
            </a:pPr>
            <a:r>
              <a:rPr kumimoji="0" lang="en-CA" sz="1400" b="1" i="0" u="none" strike="noStrike" kern="1200" cap="none" spc="0" normalizeH="0" baseline="0" noProof="0" dirty="0">
                <a:ln>
                  <a:noFill/>
                </a:ln>
                <a:effectLst/>
                <a:uLnTx/>
                <a:uFillTx/>
              </a:rPr>
              <a:t>Thunderbird Partnership Foundation / First Peoples Wellness Circle</a:t>
            </a:r>
            <a:r>
              <a:rPr kumimoji="0" lang="en-US" sz="1400" b="0" i="0" u="none" strike="noStrike" kern="1200" cap="none" spc="0" normalizeH="0" baseline="0" noProof="0" dirty="0">
                <a:ln>
                  <a:noFill/>
                </a:ln>
                <a:effectLst/>
                <a:uLnTx/>
                <a:uFillTx/>
              </a:rPr>
              <a:t>​</a:t>
            </a:r>
          </a:p>
          <a:p>
            <a:pPr marL="0" indent="0">
              <a:spcBef>
                <a:spcPts val="0"/>
              </a:spcBef>
              <a:buNone/>
            </a:pPr>
            <a:r>
              <a:rPr lang="fr-CA" sz="1400" dirty="0"/>
              <a:t>Tracer l’avenir de la santé mentale des Autochtones au Canada : Plan stratégique décennal 2007-2017 (NMHAC) en anglais seulement</a:t>
            </a:r>
            <a:endParaRPr lang="en-CA" sz="1400" dirty="0"/>
          </a:p>
        </p:txBody>
      </p:sp>
    </p:spTree>
    <p:extLst>
      <p:ext uri="{BB962C8B-B14F-4D97-AF65-F5344CB8AC3E}">
        <p14:creationId xmlns:p14="http://schemas.microsoft.com/office/powerpoint/2010/main" val="40080179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ccessibility slide F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571932-F02B-BB89-0367-57066D29FE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6956" y="5430064"/>
            <a:ext cx="5478087" cy="1178553"/>
          </a:xfrm>
          <a:prstGeom prst="rect">
            <a:avLst/>
          </a:prstGeom>
        </p:spPr>
      </p:pic>
      <p:sp>
        <p:nvSpPr>
          <p:cNvPr id="2" name="TextBox 1">
            <a:extLst>
              <a:ext uri="{FF2B5EF4-FFF2-40B4-BE49-F238E27FC236}">
                <a16:creationId xmlns:a16="http://schemas.microsoft.com/office/drawing/2014/main" id="{AD666B55-CB67-25D5-04D4-1814DE6017E2}"/>
              </a:ext>
            </a:extLst>
          </p:cNvPr>
          <p:cNvSpPr txBox="1"/>
          <p:nvPr userDrawn="1"/>
        </p:nvSpPr>
        <p:spPr>
          <a:xfrm>
            <a:off x="643217" y="2080297"/>
            <a:ext cx="10905565" cy="2308324"/>
          </a:xfrm>
          <a:prstGeom prst="rect">
            <a:avLst/>
          </a:prstGeom>
          <a:noFill/>
        </p:spPr>
        <p:txBody>
          <a:bodyPr wrap="square" lIns="91440" tIns="45720" rIns="91440" bIns="45720" anchor="t">
            <a:spAutoFit/>
          </a:bodyPr>
          <a:lstStyle/>
          <a:p>
            <a:pPr algn="ctr"/>
            <a:r>
              <a:rPr lang="fr-CA" dirty="0">
                <a:solidFill>
                  <a:schemeClr val="bg1"/>
                </a:solidFill>
                <a:latin typeface="Poppins"/>
                <a:cs typeface="Poppins"/>
              </a:rPr>
              <a:t>L’accessibilité et la santé mentale sont reliées. Le fait d’assurer l’inclusion dans les écoles de l’Ontario et la société contribue à favoriser la santé mentale des individus. Nous tenons fermement au principe de l’égalité d’accès à nos ressources et à l’application des normes définies dans la Loi sur l’accessibilité pour les personnes handicapées de l’Ontario (LAPHO). Nous nous efforçons d’éliminer les obstacles afin de répondre aux besoins de nos intervenants et de les faire participer pleinement au processus. Si un document ne répond pas à vos besoins en matière d'accessibilité, veuillez communiquer avec nous et nous vous fournirons d'autres formats sur demande.</a:t>
            </a:r>
          </a:p>
        </p:txBody>
      </p:sp>
      <p:cxnSp>
        <p:nvCxnSpPr>
          <p:cNvPr id="4" name="Straight Connector 3">
            <a:extLst>
              <a:ext uri="{FF2B5EF4-FFF2-40B4-BE49-F238E27FC236}">
                <a16:creationId xmlns:a16="http://schemas.microsoft.com/office/drawing/2014/main" id="{5149ED9B-59BC-047A-8D77-13D16CC44D44}"/>
              </a:ext>
            </a:extLst>
          </p:cNvPr>
          <p:cNvCxnSpPr>
            <a:cxnSpLocks/>
          </p:cNvCxnSpPr>
          <p:nvPr userDrawn="1"/>
        </p:nvCxnSpPr>
        <p:spPr>
          <a:xfrm>
            <a:off x="690879" y="4643120"/>
            <a:ext cx="1081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45C2C10-0844-84F2-EA44-417838DA2587}"/>
              </a:ext>
            </a:extLst>
          </p:cNvPr>
          <p:cNvCxnSpPr>
            <a:cxnSpLocks/>
          </p:cNvCxnSpPr>
          <p:nvPr userDrawn="1"/>
        </p:nvCxnSpPr>
        <p:spPr>
          <a:xfrm>
            <a:off x="690879" y="1717338"/>
            <a:ext cx="1081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3054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cknowl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9F72B5-C9F0-4ABA-A38B-6AC610EE1C25}"/>
              </a:ext>
            </a:extLst>
          </p:cNvPr>
          <p:cNvSpPr/>
          <p:nvPr userDrawn="1"/>
        </p:nvSpPr>
        <p:spPr>
          <a:xfrm>
            <a:off x="160671" y="151032"/>
            <a:ext cx="11870661" cy="6588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dirty="0"/>
          </a:p>
        </p:txBody>
      </p:sp>
      <p:sp>
        <p:nvSpPr>
          <p:cNvPr id="8" name="Rectangle 7">
            <a:extLst>
              <a:ext uri="{FF2B5EF4-FFF2-40B4-BE49-F238E27FC236}">
                <a16:creationId xmlns:a16="http://schemas.microsoft.com/office/drawing/2014/main" id="{56602245-17F8-4931-A472-483F2E76D92A}"/>
              </a:ext>
            </a:extLst>
          </p:cNvPr>
          <p:cNvSpPr/>
          <p:nvPr userDrawn="1"/>
        </p:nvSpPr>
        <p:spPr>
          <a:xfrm>
            <a:off x="330345" y="325565"/>
            <a:ext cx="4580659" cy="618496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dirty="0"/>
          </a:p>
        </p:txBody>
      </p:sp>
      <p:pic>
        <p:nvPicPr>
          <p:cNvPr id="9" name="Image 6" descr="Une image contenant texte&#10;&#10;Description générée automatiquement">
            <a:extLst>
              <a:ext uri="{FF2B5EF4-FFF2-40B4-BE49-F238E27FC236}">
                <a16:creationId xmlns:a16="http://schemas.microsoft.com/office/drawing/2014/main" id="{B1B44918-BAB0-4B0C-8054-15390F72C5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364" y="451167"/>
            <a:ext cx="3080659" cy="661953"/>
          </a:xfrm>
          <a:prstGeom prst="rect">
            <a:avLst/>
          </a:prstGeom>
        </p:spPr>
      </p:pic>
      <p:grpSp>
        <p:nvGrpSpPr>
          <p:cNvPr id="2" name="Group 1">
            <a:extLst>
              <a:ext uri="{FF2B5EF4-FFF2-40B4-BE49-F238E27FC236}">
                <a16:creationId xmlns:a16="http://schemas.microsoft.com/office/drawing/2014/main" id="{6AD04037-521E-76C4-2143-B25032B8D365}"/>
              </a:ext>
              <a:ext uri="{C183D7F6-B498-43B3-948B-1728B52AA6E4}">
                <adec:decorative xmlns:adec="http://schemas.microsoft.com/office/drawing/2017/decorative" val="1"/>
              </a:ext>
            </a:extLst>
          </p:cNvPr>
          <p:cNvGrpSpPr/>
          <p:nvPr userDrawn="1"/>
        </p:nvGrpSpPr>
        <p:grpSpPr>
          <a:xfrm>
            <a:off x="5582856" y="428743"/>
            <a:ext cx="5897221" cy="5951561"/>
            <a:chOff x="5582856" y="428743"/>
            <a:chExt cx="5897221" cy="5951561"/>
          </a:xfrm>
        </p:grpSpPr>
        <p:pic>
          <p:nvPicPr>
            <p:cNvPr id="3" name="Picture 2" descr="A picture containing person, outdoor, young, little&#10;&#10;Description automatically generated">
              <a:extLst>
                <a:ext uri="{FF2B5EF4-FFF2-40B4-BE49-F238E27FC236}">
                  <a16:creationId xmlns:a16="http://schemas.microsoft.com/office/drawing/2014/main" id="{21273745-324D-C946-F105-FB86D195EC76}"/>
                </a:ext>
              </a:extLst>
            </p:cNvPr>
            <p:cNvPicPr>
              <a:picLocks noChangeAspect="1"/>
            </p:cNvPicPr>
            <p:nvPr/>
          </p:nvPicPr>
          <p:blipFill>
            <a:blip r:embed="rId3"/>
            <a:stretch>
              <a:fillRect/>
            </a:stretch>
          </p:blipFill>
          <p:spPr>
            <a:xfrm>
              <a:off x="5582856" y="428743"/>
              <a:ext cx="274320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E9D69651-4505-88A3-132B-BAEE07962F33}"/>
                </a:ext>
              </a:extLst>
            </p:cNvPr>
            <p:cNvPicPr>
              <a:picLocks noChangeAspect="1"/>
            </p:cNvPicPr>
            <p:nvPr/>
          </p:nvPicPr>
          <p:blipFill rotWithShape="1">
            <a:blip r:embed="rId4"/>
            <a:srcRect l="21661" t="5534" r="19119" b="23968"/>
            <a:stretch/>
          </p:blipFill>
          <p:spPr>
            <a:xfrm>
              <a:off x="8736878" y="2473093"/>
              <a:ext cx="2743199" cy="18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icture containing crowd&#10;&#10;Description automatically generated">
              <a:extLst>
                <a:ext uri="{FF2B5EF4-FFF2-40B4-BE49-F238E27FC236}">
                  <a16:creationId xmlns:a16="http://schemas.microsoft.com/office/drawing/2014/main" id="{94B12535-B0E4-432E-EA61-E427BC081E9F}"/>
                </a:ext>
              </a:extLst>
            </p:cNvPr>
            <p:cNvPicPr>
              <a:picLocks noChangeAspect="1"/>
            </p:cNvPicPr>
            <p:nvPr/>
          </p:nvPicPr>
          <p:blipFill>
            <a:blip r:embed="rId5"/>
            <a:stretch>
              <a:fillRect/>
            </a:stretch>
          </p:blipFill>
          <p:spPr>
            <a:xfrm>
              <a:off x="8736878" y="4518434"/>
              <a:ext cx="2743199" cy="1861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7" descr="A picture containing text&#10;&#10;Description automatically generated">
              <a:extLst>
                <a:ext uri="{FF2B5EF4-FFF2-40B4-BE49-F238E27FC236}">
                  <a16:creationId xmlns:a16="http://schemas.microsoft.com/office/drawing/2014/main" id="{A4DDFBBF-5FED-ED24-1A83-983F99D7A610}"/>
                </a:ext>
              </a:extLst>
            </p:cNvPr>
            <p:cNvPicPr>
              <a:picLocks noChangeAspect="1"/>
            </p:cNvPicPr>
            <p:nvPr/>
          </p:nvPicPr>
          <p:blipFill>
            <a:blip r:embed="rId6"/>
            <a:stretch>
              <a:fillRect/>
            </a:stretch>
          </p:blipFill>
          <p:spPr>
            <a:xfrm>
              <a:off x="8724137" y="428743"/>
              <a:ext cx="2755940" cy="1845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8">
              <a:extLst>
                <a:ext uri="{FF2B5EF4-FFF2-40B4-BE49-F238E27FC236}">
                  <a16:creationId xmlns:a16="http://schemas.microsoft.com/office/drawing/2014/main" id="{064951E5-8567-2D1B-C3C2-D22DBB32DE40}"/>
                </a:ext>
              </a:extLst>
            </p:cNvPr>
            <p:cNvPicPr>
              <a:picLocks noChangeAspect="1"/>
            </p:cNvPicPr>
            <p:nvPr/>
          </p:nvPicPr>
          <p:blipFill>
            <a:blip r:embed="rId7"/>
            <a:stretch>
              <a:fillRect/>
            </a:stretch>
          </p:blipFill>
          <p:spPr>
            <a:xfrm>
              <a:off x="5582856" y="4541698"/>
              <a:ext cx="275594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9" descr="A picture containing person, indoor, wall, window&#10;&#10;Description automatically generated">
              <a:extLst>
                <a:ext uri="{FF2B5EF4-FFF2-40B4-BE49-F238E27FC236}">
                  <a16:creationId xmlns:a16="http://schemas.microsoft.com/office/drawing/2014/main" id="{11F2E0C7-2831-1CE9-2F97-9E6DD16D5EBB}"/>
                </a:ext>
              </a:extLst>
            </p:cNvPr>
            <p:cNvPicPr>
              <a:picLocks noChangeAspect="1"/>
            </p:cNvPicPr>
            <p:nvPr/>
          </p:nvPicPr>
          <p:blipFill rotWithShape="1">
            <a:blip r:embed="rId8"/>
            <a:srcRect l="18706" t="12922" r="9899" b="15121"/>
            <a:stretch/>
          </p:blipFill>
          <p:spPr>
            <a:xfrm>
              <a:off x="5582856" y="2482928"/>
              <a:ext cx="2743199" cy="184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3" name="Titre 2">
            <a:extLst>
              <a:ext uri="{FF2B5EF4-FFF2-40B4-BE49-F238E27FC236}">
                <a16:creationId xmlns:a16="http://schemas.microsoft.com/office/drawing/2014/main" id="{A79A1DF8-11E2-8ECA-F83D-0CCC8B31A9DD}"/>
              </a:ext>
            </a:extLst>
          </p:cNvPr>
          <p:cNvSpPr txBox="1">
            <a:spLocks noGrp="1"/>
          </p:cNvSpPr>
          <p:nvPr>
            <p:ph type="title" idx="4294967295"/>
          </p:nvPr>
        </p:nvSpPr>
        <p:spPr>
          <a:xfrm>
            <a:off x="533400" y="1485174"/>
            <a:ext cx="4044950" cy="2244725"/>
          </a:xfrm>
          <a:prstGeom prst="rect">
            <a:avLst/>
          </a:prstGeom>
          <a:noFill/>
          <a:ln>
            <a:noFill/>
            <a:prstDash/>
          </a:ln>
          <a:effectLst/>
        </p:spPr>
        <p:txBody>
          <a:bodyPr rot="0" spcFirstLastPara="0" vertOverflow="overflow" horzOverflow="overflow" vert="horz" wrap="square" lIns="91327" tIns="45664" rIns="91327" bIns="45664" numCol="1" spcCol="0" rtlCol="0" fromWordArt="0" anchor="t" anchorCtr="0" forceAA="0" compatLnSpc="1">
            <a:prstTxWarp prst="textNoShape">
              <a:avLst/>
            </a:prstTxWarp>
            <a:spAutoFit/>
          </a:bodyPr>
          <a:lstStyle>
            <a:defPPr>
              <a:defRPr lang="en-US"/>
            </a:defPPr>
            <a:lvl1pPr marL="0" algn="l" defTabSz="686074" rtl="0" eaLnBrk="1" latinLnBrk="0" hangingPunct="1">
              <a:lnSpc>
                <a:spcPct val="90000"/>
              </a:lnSpc>
              <a:spcBef>
                <a:spcPct val="0"/>
              </a:spcBef>
              <a:buNone/>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marR="0" lvl="0" indent="0" algn="l" defTabSz="686074" rtl="0" eaLnBrk="1" fontAlgn="auto" latinLnBrk="0" hangingPunct="1">
              <a:lnSpc>
                <a:spcPct val="100000"/>
              </a:lnSpc>
              <a:spcBef>
                <a:spcPts val="0"/>
              </a:spcBef>
              <a:spcAft>
                <a:spcPts val="0"/>
              </a:spcAft>
              <a:buClrTx/>
              <a:buSzTx/>
              <a:buFontTx/>
              <a:buNone/>
              <a:tabLst/>
              <a:defRPr/>
            </a:pPr>
            <a:r>
              <a:rPr kumimoji="0" lang="en-US" sz="2797" b="1" i="0" u="none" strike="noStrike" kern="1200" cap="none" spc="0" normalizeH="0" baseline="0" noProof="0">
                <a:ln>
                  <a:noFill/>
                </a:ln>
                <a:solidFill>
                  <a:schemeClr val="bg1"/>
                </a:solidFill>
                <a:effectLst/>
                <a:uLnTx/>
                <a:uFillTx/>
                <a:latin typeface="Arial"/>
                <a:ea typeface="+mn-ea"/>
                <a:cs typeface="Arial"/>
              </a:rPr>
              <a:t>Acknowledgement of the Enslavement of Africans, Anti-Black Racism &amp; Black Excellence in Canada​</a:t>
            </a:r>
          </a:p>
        </p:txBody>
      </p:sp>
    </p:spTree>
    <p:extLst>
      <p:ext uri="{BB962C8B-B14F-4D97-AF65-F5344CB8AC3E}">
        <p14:creationId xmlns:p14="http://schemas.microsoft.com/office/powerpoint/2010/main" val="2535993023"/>
      </p:ext>
    </p:extLst>
  </p:cSld>
  <p:clrMapOvr>
    <a:masterClrMapping/>
  </p:clrMapOvr>
  <p:extLst>
    <p:ext uri="{DCECCB84-F9BA-43D5-87BE-67443E8EF086}">
      <p15:sldGuideLst xmlns:p15="http://schemas.microsoft.com/office/powerpoint/2012/main">
        <p15:guide id="1" pos="7416">
          <p15:clr>
            <a:srgbClr val="FBAE40"/>
          </p15:clr>
        </p15:guide>
        <p15:guide id="2" orient="horz" pos="410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cknowl slide FR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9F72B5-C9F0-4ABA-A38B-6AC610EE1C25}"/>
              </a:ext>
            </a:extLst>
          </p:cNvPr>
          <p:cNvSpPr/>
          <p:nvPr userDrawn="1"/>
        </p:nvSpPr>
        <p:spPr>
          <a:xfrm>
            <a:off x="160671" y="151032"/>
            <a:ext cx="11870661" cy="6588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dirty="0"/>
          </a:p>
        </p:txBody>
      </p:sp>
      <p:sp>
        <p:nvSpPr>
          <p:cNvPr id="8" name="Rectangle 7">
            <a:extLst>
              <a:ext uri="{FF2B5EF4-FFF2-40B4-BE49-F238E27FC236}">
                <a16:creationId xmlns:a16="http://schemas.microsoft.com/office/drawing/2014/main" id="{56602245-17F8-4931-A472-483F2E76D92A}"/>
              </a:ext>
            </a:extLst>
          </p:cNvPr>
          <p:cNvSpPr/>
          <p:nvPr userDrawn="1"/>
        </p:nvSpPr>
        <p:spPr>
          <a:xfrm>
            <a:off x="330345" y="325565"/>
            <a:ext cx="4580659" cy="618496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dirty="0"/>
          </a:p>
        </p:txBody>
      </p:sp>
      <p:pic>
        <p:nvPicPr>
          <p:cNvPr id="9" name="Image 6" descr="Une image contenant texte&#10;&#10;Description générée automatiquement">
            <a:extLst>
              <a:ext uri="{FF2B5EF4-FFF2-40B4-BE49-F238E27FC236}">
                <a16:creationId xmlns:a16="http://schemas.microsoft.com/office/drawing/2014/main" id="{B1B44918-BAB0-4B0C-8054-15390F72C5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364" y="451167"/>
            <a:ext cx="3080659" cy="661953"/>
          </a:xfrm>
          <a:prstGeom prst="rect">
            <a:avLst/>
          </a:prstGeom>
        </p:spPr>
      </p:pic>
      <p:grpSp>
        <p:nvGrpSpPr>
          <p:cNvPr id="2" name="Group 1">
            <a:extLst>
              <a:ext uri="{FF2B5EF4-FFF2-40B4-BE49-F238E27FC236}">
                <a16:creationId xmlns:a16="http://schemas.microsoft.com/office/drawing/2014/main" id="{6AD04037-521E-76C4-2143-B25032B8D365}"/>
              </a:ext>
              <a:ext uri="{C183D7F6-B498-43B3-948B-1728B52AA6E4}">
                <adec:decorative xmlns:adec="http://schemas.microsoft.com/office/drawing/2017/decorative" val="1"/>
              </a:ext>
            </a:extLst>
          </p:cNvPr>
          <p:cNvGrpSpPr/>
          <p:nvPr userDrawn="1"/>
        </p:nvGrpSpPr>
        <p:grpSpPr>
          <a:xfrm>
            <a:off x="5582856" y="428743"/>
            <a:ext cx="5897221" cy="5951561"/>
            <a:chOff x="5582856" y="428743"/>
            <a:chExt cx="5897221" cy="5951561"/>
          </a:xfrm>
        </p:grpSpPr>
        <p:pic>
          <p:nvPicPr>
            <p:cNvPr id="3" name="Picture 2" descr="A picture containing person, outdoor, young, little&#10;&#10;Description automatically generated">
              <a:extLst>
                <a:ext uri="{FF2B5EF4-FFF2-40B4-BE49-F238E27FC236}">
                  <a16:creationId xmlns:a16="http://schemas.microsoft.com/office/drawing/2014/main" id="{21273745-324D-C946-F105-FB86D195EC76}"/>
                </a:ext>
              </a:extLst>
            </p:cNvPr>
            <p:cNvPicPr>
              <a:picLocks noChangeAspect="1"/>
            </p:cNvPicPr>
            <p:nvPr/>
          </p:nvPicPr>
          <p:blipFill>
            <a:blip r:embed="rId3"/>
            <a:stretch>
              <a:fillRect/>
            </a:stretch>
          </p:blipFill>
          <p:spPr>
            <a:xfrm>
              <a:off x="5582856" y="428743"/>
              <a:ext cx="274320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E9D69651-4505-88A3-132B-BAEE07962F33}"/>
                </a:ext>
              </a:extLst>
            </p:cNvPr>
            <p:cNvPicPr>
              <a:picLocks noChangeAspect="1"/>
            </p:cNvPicPr>
            <p:nvPr/>
          </p:nvPicPr>
          <p:blipFill rotWithShape="1">
            <a:blip r:embed="rId4"/>
            <a:srcRect l="21661" t="5534" r="19119" b="23968"/>
            <a:stretch/>
          </p:blipFill>
          <p:spPr>
            <a:xfrm>
              <a:off x="8736878" y="2473093"/>
              <a:ext cx="2743199" cy="18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icture containing crowd&#10;&#10;Description automatically generated">
              <a:extLst>
                <a:ext uri="{FF2B5EF4-FFF2-40B4-BE49-F238E27FC236}">
                  <a16:creationId xmlns:a16="http://schemas.microsoft.com/office/drawing/2014/main" id="{94B12535-B0E4-432E-EA61-E427BC081E9F}"/>
                </a:ext>
              </a:extLst>
            </p:cNvPr>
            <p:cNvPicPr>
              <a:picLocks noChangeAspect="1"/>
            </p:cNvPicPr>
            <p:nvPr/>
          </p:nvPicPr>
          <p:blipFill>
            <a:blip r:embed="rId5"/>
            <a:stretch>
              <a:fillRect/>
            </a:stretch>
          </p:blipFill>
          <p:spPr>
            <a:xfrm>
              <a:off x="8736878" y="4518434"/>
              <a:ext cx="2743199" cy="1861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7" descr="A picture containing text&#10;&#10;Description automatically generated">
              <a:extLst>
                <a:ext uri="{FF2B5EF4-FFF2-40B4-BE49-F238E27FC236}">
                  <a16:creationId xmlns:a16="http://schemas.microsoft.com/office/drawing/2014/main" id="{A4DDFBBF-5FED-ED24-1A83-983F99D7A610}"/>
                </a:ext>
              </a:extLst>
            </p:cNvPr>
            <p:cNvPicPr>
              <a:picLocks noChangeAspect="1"/>
            </p:cNvPicPr>
            <p:nvPr/>
          </p:nvPicPr>
          <p:blipFill>
            <a:blip r:embed="rId6"/>
            <a:stretch>
              <a:fillRect/>
            </a:stretch>
          </p:blipFill>
          <p:spPr>
            <a:xfrm>
              <a:off x="8724137" y="428743"/>
              <a:ext cx="2755940" cy="1845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8">
              <a:extLst>
                <a:ext uri="{FF2B5EF4-FFF2-40B4-BE49-F238E27FC236}">
                  <a16:creationId xmlns:a16="http://schemas.microsoft.com/office/drawing/2014/main" id="{064951E5-8567-2D1B-C3C2-D22DBB32DE40}"/>
                </a:ext>
              </a:extLst>
            </p:cNvPr>
            <p:cNvPicPr>
              <a:picLocks noChangeAspect="1"/>
            </p:cNvPicPr>
            <p:nvPr/>
          </p:nvPicPr>
          <p:blipFill>
            <a:blip r:embed="rId7"/>
            <a:stretch>
              <a:fillRect/>
            </a:stretch>
          </p:blipFill>
          <p:spPr>
            <a:xfrm>
              <a:off x="5582856" y="4541698"/>
              <a:ext cx="275594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9" descr="A picture containing person, indoor, wall, window&#10;&#10;Description automatically generated">
              <a:extLst>
                <a:ext uri="{FF2B5EF4-FFF2-40B4-BE49-F238E27FC236}">
                  <a16:creationId xmlns:a16="http://schemas.microsoft.com/office/drawing/2014/main" id="{11F2E0C7-2831-1CE9-2F97-9E6DD16D5EBB}"/>
                </a:ext>
              </a:extLst>
            </p:cNvPr>
            <p:cNvPicPr>
              <a:picLocks noChangeAspect="1"/>
            </p:cNvPicPr>
            <p:nvPr/>
          </p:nvPicPr>
          <p:blipFill rotWithShape="1">
            <a:blip r:embed="rId8"/>
            <a:srcRect l="18706" t="12922" r="9899" b="15121"/>
            <a:stretch/>
          </p:blipFill>
          <p:spPr>
            <a:xfrm>
              <a:off x="5582856" y="2482928"/>
              <a:ext cx="2743199" cy="184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itre 2">
            <a:extLst>
              <a:ext uri="{FF2B5EF4-FFF2-40B4-BE49-F238E27FC236}">
                <a16:creationId xmlns:a16="http://schemas.microsoft.com/office/drawing/2014/main" id="{130B9C8B-15E0-5DBB-65C2-21C44BBBB7E1}"/>
              </a:ext>
            </a:extLst>
          </p:cNvPr>
          <p:cNvSpPr txBox="1">
            <a:spLocks noGrp="1"/>
          </p:cNvSpPr>
          <p:nvPr>
            <p:ph type="title" idx="4294967295"/>
          </p:nvPr>
        </p:nvSpPr>
        <p:spPr>
          <a:xfrm>
            <a:off x="533400" y="1410109"/>
            <a:ext cx="4044950" cy="3108325"/>
          </a:xfrm>
          <a:prstGeom prst="rect">
            <a:avLst/>
          </a:prstGeom>
          <a:noFill/>
          <a:ln>
            <a:noFill/>
            <a:prstDash/>
          </a:ln>
          <a:effectLst/>
        </p:spPr>
        <p:txBody>
          <a:bodyPr rot="0" spcFirstLastPara="0" vertOverflow="overflow" horzOverflow="overflow" vert="horz" wrap="square" lIns="91327" tIns="45664" rIns="91327" bIns="45664" numCol="1" spcCol="0" rtlCol="0" fromWordArt="0" anchor="t" anchorCtr="0" forceAA="0" compatLnSpc="1">
            <a:prstTxWarp prst="textNoShape">
              <a:avLst/>
            </a:prstTxWarp>
            <a:spAutoFit/>
          </a:bodyPr>
          <a:lstStyle>
            <a:defPPr>
              <a:defRPr lang="en-US"/>
            </a:defPPr>
            <a:lvl1pPr marL="0" algn="l" defTabSz="686074" rtl="0" eaLnBrk="1" latinLnBrk="0" hangingPunct="1">
              <a:lnSpc>
                <a:spcPct val="90000"/>
              </a:lnSpc>
              <a:spcBef>
                <a:spcPct val="0"/>
              </a:spcBef>
              <a:buNone/>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marR="0" lvl="0" indent="0" algn="l" defTabSz="686074" rtl="0" eaLnBrk="1" fontAlgn="auto" latinLnBrk="0" hangingPunct="1">
              <a:lnSpc>
                <a:spcPct val="100000"/>
              </a:lnSpc>
              <a:spcBef>
                <a:spcPts val="0"/>
              </a:spcBef>
              <a:spcAft>
                <a:spcPts val="0"/>
              </a:spcAft>
              <a:buClrTx/>
              <a:buSzTx/>
              <a:buFontTx/>
              <a:buNone/>
              <a:tabLst/>
              <a:defRPr/>
            </a:pPr>
            <a:r>
              <a:rPr kumimoji="0" lang="fr-CA" sz="2800" b="1" i="0" u="none" strike="noStrike" kern="1200" cap="none" spc="0" normalizeH="0" baseline="0" noProof="0">
                <a:ln>
                  <a:noFill/>
                </a:ln>
                <a:solidFill>
                  <a:srgbClr val="FFFFFF"/>
                </a:solidFill>
                <a:effectLst/>
                <a:uLnTx/>
                <a:uFillTx/>
                <a:latin typeface="Arial"/>
                <a:ea typeface="+mn-ea"/>
                <a:cs typeface="Arial"/>
              </a:rPr>
              <a:t>Reconnaissance de l'esclavage des peuples africains, du racisme envers les Noirs et de l'excellence noire au Canada</a:t>
            </a:r>
            <a:r>
              <a:rPr kumimoji="0" lang="fr-CA" sz="2000" b="1" i="0" u="none" strike="noStrike" kern="1200" cap="none" spc="0" normalizeH="0" baseline="0" noProof="0">
                <a:ln>
                  <a:noFill/>
                </a:ln>
                <a:solidFill>
                  <a:schemeClr val="bg1"/>
                </a:solidFill>
                <a:effectLst/>
                <a:uLnTx/>
                <a:uFillTx/>
                <a:latin typeface="Arial"/>
                <a:ea typeface="+mn-ea"/>
                <a:cs typeface="Arial"/>
              </a:rPr>
              <a:t>​</a:t>
            </a:r>
            <a:r>
              <a:rPr kumimoji="0" lang="en-US" sz="2800" b="1" i="0" u="none" strike="noStrike" kern="1200" cap="none" spc="0" normalizeH="0" baseline="0" noProof="0">
                <a:ln>
                  <a:noFill/>
                </a:ln>
                <a:solidFill>
                  <a:schemeClr val="bg1"/>
                </a:solidFill>
                <a:effectLst/>
                <a:uLnTx/>
                <a:uFillTx/>
                <a:latin typeface="Arial"/>
                <a:ea typeface="+mn-ea"/>
                <a:cs typeface="Arial"/>
              </a:rPr>
              <a:t>​</a:t>
            </a:r>
          </a:p>
        </p:txBody>
      </p:sp>
    </p:spTree>
    <p:extLst>
      <p:ext uri="{BB962C8B-B14F-4D97-AF65-F5344CB8AC3E}">
        <p14:creationId xmlns:p14="http://schemas.microsoft.com/office/powerpoint/2010/main" val="96366157"/>
      </p:ext>
    </p:extLst>
  </p:cSld>
  <p:clrMapOvr>
    <a:masterClrMapping/>
  </p:clrMapOvr>
  <p:extLst>
    <p:ext uri="{DCECCB84-F9BA-43D5-87BE-67443E8EF086}">
      <p15:sldGuideLst xmlns:p15="http://schemas.microsoft.com/office/powerpoint/2012/main">
        <p15:guide id="1" pos="7416">
          <p15:clr>
            <a:srgbClr val="FBAE40"/>
          </p15:clr>
        </p15:guide>
        <p15:guide id="2" orient="horz" pos="410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ec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666FB2-322B-5E01-05B6-D3D379C5664C}"/>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67506" y="179388"/>
            <a:ext cx="2474663" cy="1386529"/>
          </a:xfrm>
        </p:spPr>
        <p:txBody>
          <a:bodyPr>
            <a:noAutofit/>
          </a:bodyPr>
          <a:lstStyle>
            <a:lvl1pPr>
              <a:defRPr sz="280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79118"/>
            <a:ext cx="2486937" cy="535038"/>
          </a:xfrm>
          <a:prstGeom prst="rect">
            <a:avLst/>
          </a:prstGeom>
        </p:spPr>
      </p:pic>
      <p:sp>
        <p:nvSpPr>
          <p:cNvPr id="5" name="Slide Number Placeholder 2">
            <a:extLst>
              <a:ext uri="{FF2B5EF4-FFF2-40B4-BE49-F238E27FC236}">
                <a16:creationId xmlns:a16="http://schemas.microsoft.com/office/drawing/2014/main" id="{6C39EF20-4EE6-6BAB-CAF7-72DE85EEEFB3}"/>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Tree>
    <p:extLst>
      <p:ext uri="{BB962C8B-B14F-4D97-AF65-F5344CB8AC3E}">
        <p14:creationId xmlns:p14="http://schemas.microsoft.com/office/powerpoint/2010/main" val="10203312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9C61E1-C866-8B22-282B-E36470E2838B}"/>
              </a:ext>
            </a:extLst>
          </p:cNvPr>
          <p:cNvSpPr/>
          <p:nvPr userDrawn="1"/>
        </p:nvSpPr>
        <p:spPr>
          <a:xfrm>
            <a:off x="149290" y="1080097"/>
            <a:ext cx="11915192" cy="5584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F3F4D27-5AA1-E207-7880-7B655DB90C79}"/>
              </a:ext>
            </a:extLst>
          </p:cNvPr>
          <p:cNvSpPr>
            <a:spLocks noGrp="1"/>
          </p:cNvSpPr>
          <p:nvPr>
            <p:ph type="ctrTitle"/>
          </p:nvPr>
        </p:nvSpPr>
        <p:spPr>
          <a:xfrm>
            <a:off x="344774" y="1326201"/>
            <a:ext cx="11527436" cy="886684"/>
          </a:xfrm>
          <a:prstGeom prst="rect">
            <a:avLst/>
          </a:prstGeo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4D84AE77-5E0F-BF64-B92A-0C65EEF28616}"/>
              </a:ext>
            </a:extLst>
          </p:cNvPr>
          <p:cNvSpPr>
            <a:spLocks noGrp="1"/>
          </p:cNvSpPr>
          <p:nvPr>
            <p:ph type="subTitle" idx="1"/>
          </p:nvPr>
        </p:nvSpPr>
        <p:spPr>
          <a:xfrm>
            <a:off x="344773" y="2353456"/>
            <a:ext cx="11527435" cy="403235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Graphical user interface, text&#10;&#10;Description automatically generated">
            <a:extLst>
              <a:ext uri="{FF2B5EF4-FFF2-40B4-BE49-F238E27FC236}">
                <a16:creationId xmlns:a16="http://schemas.microsoft.com/office/drawing/2014/main" id="{C847FAA7-A70D-E05C-F82A-5B6C3155AF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290" y="64291"/>
            <a:ext cx="4656559" cy="1001809"/>
          </a:xfrm>
          <a:prstGeom prst="rect">
            <a:avLst/>
          </a:prstGeom>
        </p:spPr>
      </p:pic>
    </p:spTree>
    <p:extLst>
      <p:ext uri="{BB962C8B-B14F-4D97-AF65-F5344CB8AC3E}">
        <p14:creationId xmlns:p14="http://schemas.microsoft.com/office/powerpoint/2010/main" val="3922942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2C6453-B16F-C8C5-7720-8CB0B20401F9}"/>
              </a:ext>
            </a:extLst>
          </p:cNvPr>
          <p:cNvSpPr/>
          <p:nvPr userDrawn="1"/>
        </p:nvSpPr>
        <p:spPr>
          <a:xfrm>
            <a:off x="4084163" y="0"/>
            <a:ext cx="8107837" cy="6985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778F7293-4D0D-A4F3-5483-BBA6430F3989}"/>
              </a:ext>
            </a:extLst>
          </p:cNvPr>
          <p:cNvSpPr>
            <a:spLocks noGrp="1"/>
          </p:cNvSpPr>
          <p:nvPr>
            <p:ph type="title"/>
          </p:nvPr>
        </p:nvSpPr>
        <p:spPr>
          <a:xfrm>
            <a:off x="4287187" y="365125"/>
            <a:ext cx="7659974" cy="774127"/>
          </a:xfrm>
          <a:prstGeom prst="rect">
            <a:avLst/>
          </a:prstGeo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1988EEA5-2A30-7920-4155-F420CF12A854}"/>
              </a:ext>
            </a:extLst>
          </p:cNvPr>
          <p:cNvSpPr>
            <a:spLocks noGrp="1"/>
          </p:cNvSpPr>
          <p:nvPr>
            <p:ph idx="1"/>
          </p:nvPr>
        </p:nvSpPr>
        <p:spPr>
          <a:xfrm>
            <a:off x="4287187" y="1304144"/>
            <a:ext cx="7659974" cy="539645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Graphical user interface, text&#10;&#10;Description automatically generated">
            <a:extLst>
              <a:ext uri="{FF2B5EF4-FFF2-40B4-BE49-F238E27FC236}">
                <a16:creationId xmlns:a16="http://schemas.microsoft.com/office/drawing/2014/main" id="{66E5E672-4FD7-D71A-9E17-3E9FEA8EA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21" y="6026066"/>
            <a:ext cx="3691905" cy="794274"/>
          </a:xfrm>
          <a:prstGeom prst="rect">
            <a:avLst/>
          </a:prstGeom>
        </p:spPr>
      </p:pic>
    </p:spTree>
    <p:extLst>
      <p:ext uri="{BB962C8B-B14F-4D97-AF65-F5344CB8AC3E}">
        <p14:creationId xmlns:p14="http://schemas.microsoft.com/office/powerpoint/2010/main" val="807750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666FB2-322B-5E01-05B6-D3D379C5664C}"/>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67506" y="179388"/>
            <a:ext cx="2474663" cy="1386529"/>
          </a:xfrm>
        </p:spPr>
        <p:txBody>
          <a:bodyPr>
            <a:noAutofit/>
          </a:bodyPr>
          <a:lstStyle>
            <a:lvl1pPr>
              <a:defRPr sz="280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79118"/>
            <a:ext cx="2486937" cy="535038"/>
          </a:xfrm>
          <a:prstGeom prst="rect">
            <a:avLst/>
          </a:prstGeom>
        </p:spPr>
      </p:pic>
      <p:sp>
        <p:nvSpPr>
          <p:cNvPr id="5" name="Slide Number Placeholder 2">
            <a:extLst>
              <a:ext uri="{FF2B5EF4-FFF2-40B4-BE49-F238E27FC236}">
                <a16:creationId xmlns:a16="http://schemas.microsoft.com/office/drawing/2014/main" id="{6C39EF20-4EE6-6BAB-CAF7-72DE85EEEFB3}"/>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Tree>
    <p:extLst>
      <p:ext uri="{BB962C8B-B14F-4D97-AF65-F5344CB8AC3E}">
        <p14:creationId xmlns:p14="http://schemas.microsoft.com/office/powerpoint/2010/main" val="12129753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8C50C11-7AA8-AC23-5B59-93733F4976F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D242F3F-AC9B-5835-BAB9-1727A8CD02B7}"/>
              </a:ext>
            </a:extLst>
          </p:cNvPr>
          <p:cNvSpPr>
            <a:spLocks noGrp="1"/>
          </p:cNvSpPr>
          <p:nvPr>
            <p:ph type="sldNum" sz="quarter" idx="12"/>
          </p:nvPr>
        </p:nvSpPr>
        <p:spPr>
          <a:xfrm>
            <a:off x="8610600" y="6356350"/>
            <a:ext cx="2743200" cy="365125"/>
          </a:xfrm>
          <a:prstGeom prst="rect">
            <a:avLst/>
          </a:prstGeom>
        </p:spPr>
        <p:txBody>
          <a:bodyPr/>
          <a:lstStyle/>
          <a:p>
            <a:fld id="{829A640E-42BD-2D4A-BE25-CF0C48A76C96}" type="slidenum">
              <a:rPr lang="en-US" smtClean="0"/>
              <a:t>‹#›</a:t>
            </a:fld>
            <a:endParaRPr lang="en-US" dirty="0"/>
          </a:p>
        </p:txBody>
      </p:sp>
      <p:sp>
        <p:nvSpPr>
          <p:cNvPr id="7" name="Rectangle 6">
            <a:extLst>
              <a:ext uri="{FF2B5EF4-FFF2-40B4-BE49-F238E27FC236}">
                <a16:creationId xmlns:a16="http://schemas.microsoft.com/office/drawing/2014/main" id="{131482A0-8A1F-6C74-00B0-6A9077CF3540}"/>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9" name="Text Placeholder 9">
            <a:extLst>
              <a:ext uri="{FF2B5EF4-FFF2-40B4-BE49-F238E27FC236}">
                <a16:creationId xmlns:a16="http://schemas.microsoft.com/office/drawing/2014/main" id="{E504EC7E-7A7D-032E-25A8-AA5B64C601CC}"/>
              </a:ext>
            </a:extLst>
          </p:cNvPr>
          <p:cNvSpPr>
            <a:spLocks noGrp="1"/>
          </p:cNvSpPr>
          <p:nvPr>
            <p:ph type="body" sz="quarter" idx="13"/>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0" name="Picture 9" descr="Graphical user interface, text&#10;&#10;Description automatically generated">
            <a:extLst>
              <a:ext uri="{FF2B5EF4-FFF2-40B4-BE49-F238E27FC236}">
                <a16:creationId xmlns:a16="http://schemas.microsoft.com/office/drawing/2014/main" id="{05B7E4D0-3FC9-42D5-652D-64E83A94FB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62789"/>
            <a:ext cx="2486937" cy="535038"/>
          </a:xfrm>
          <a:prstGeom prst="rect">
            <a:avLst/>
          </a:prstGeom>
        </p:spPr>
      </p:pic>
    </p:spTree>
    <p:extLst>
      <p:ext uri="{BB962C8B-B14F-4D97-AF65-F5344CB8AC3E}">
        <p14:creationId xmlns:p14="http://schemas.microsoft.com/office/powerpoint/2010/main" val="20637258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A4FEBC-6FB5-BB3D-8235-A86528E61D3F}"/>
              </a:ext>
            </a:extLst>
          </p:cNvPr>
          <p:cNvSpPr/>
          <p:nvPr userDrawn="1"/>
        </p:nvSpPr>
        <p:spPr>
          <a:xfrm>
            <a:off x="56120" y="164493"/>
            <a:ext cx="12079760" cy="6015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Vertical Text Placeholder 2">
            <a:extLst>
              <a:ext uri="{FF2B5EF4-FFF2-40B4-BE49-F238E27FC236}">
                <a16:creationId xmlns:a16="http://schemas.microsoft.com/office/drawing/2014/main" id="{D5D44F9B-C12B-B7CA-2C82-DE7BAB0F4E5A}"/>
              </a:ext>
            </a:extLst>
          </p:cNvPr>
          <p:cNvSpPr>
            <a:spLocks noGrp="1"/>
          </p:cNvSpPr>
          <p:nvPr>
            <p:ph type="body" orient="vert" idx="1"/>
          </p:nvPr>
        </p:nvSpPr>
        <p:spPr>
          <a:xfrm>
            <a:off x="215728" y="974908"/>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8">
            <a:extLst>
              <a:ext uri="{FF2B5EF4-FFF2-40B4-BE49-F238E27FC236}">
                <a16:creationId xmlns:a16="http://schemas.microsoft.com/office/drawing/2014/main" id="{AF3538C0-FCF9-F186-C74A-701CEAF0019B}"/>
              </a:ext>
            </a:extLst>
          </p:cNvPr>
          <p:cNvSpPr>
            <a:spLocks noGrp="1"/>
          </p:cNvSpPr>
          <p:nvPr>
            <p:ph type="title"/>
          </p:nvPr>
        </p:nvSpPr>
        <p:spPr>
          <a:xfrm>
            <a:off x="215728" y="214505"/>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1" name="Picture 10" descr="Graphical user interface, text&#10;&#10;Description automatically generated">
            <a:extLst>
              <a:ext uri="{FF2B5EF4-FFF2-40B4-BE49-F238E27FC236}">
                <a16:creationId xmlns:a16="http://schemas.microsoft.com/office/drawing/2014/main" id="{F8BD75E2-9009-660D-5580-B1F71A751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2531" y="6322962"/>
            <a:ext cx="2486937" cy="535038"/>
          </a:xfrm>
          <a:prstGeom prst="rect">
            <a:avLst/>
          </a:prstGeom>
        </p:spPr>
      </p:pic>
    </p:spTree>
    <p:extLst>
      <p:ext uri="{BB962C8B-B14F-4D97-AF65-F5344CB8AC3E}">
        <p14:creationId xmlns:p14="http://schemas.microsoft.com/office/powerpoint/2010/main" val="12465251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A4FEBC-6FB5-BB3D-8235-A86528E61D3F}"/>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Vertical Text Placeholder 2">
            <a:extLst>
              <a:ext uri="{FF2B5EF4-FFF2-40B4-BE49-F238E27FC236}">
                <a16:creationId xmlns:a16="http://schemas.microsoft.com/office/drawing/2014/main" id="{D5D44F9B-C12B-B7CA-2C82-DE7BAB0F4E5A}"/>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8">
            <a:extLst>
              <a:ext uri="{FF2B5EF4-FFF2-40B4-BE49-F238E27FC236}">
                <a16:creationId xmlns:a16="http://schemas.microsoft.com/office/drawing/2014/main" id="{AF3538C0-FCF9-F186-C74A-701CEAF0019B}"/>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1" name="Picture 10" descr="Graphical user interface, text&#10;&#10;Description automatically generated">
            <a:extLst>
              <a:ext uri="{FF2B5EF4-FFF2-40B4-BE49-F238E27FC236}">
                <a16:creationId xmlns:a16="http://schemas.microsoft.com/office/drawing/2014/main" id="{F8BD75E2-9009-660D-5580-B1F71A751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35247039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DCD421-144B-0E93-AE7D-0415B01A8FA6}"/>
              </a:ext>
            </a:extLst>
          </p:cNvPr>
          <p:cNvSpPr/>
          <p:nvPr userDrawn="1"/>
        </p:nvSpPr>
        <p:spPr>
          <a:xfrm>
            <a:off x="-1" y="6060402"/>
            <a:ext cx="12192000" cy="804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11" name="Title 1">
            <a:extLst>
              <a:ext uri="{FF2B5EF4-FFF2-40B4-BE49-F238E27FC236}">
                <a16:creationId xmlns:a16="http://schemas.microsoft.com/office/drawing/2014/main" id="{5FCA1B5D-DA94-8108-FEC7-DF8B285425A2}"/>
              </a:ext>
            </a:extLst>
          </p:cNvPr>
          <p:cNvSpPr>
            <a:spLocks noGrp="1"/>
          </p:cNvSpPr>
          <p:nvPr>
            <p:ph type="title"/>
          </p:nvPr>
        </p:nvSpPr>
        <p:spPr>
          <a:xfrm>
            <a:off x="1023080" y="2012047"/>
            <a:ext cx="10145839" cy="1085524"/>
          </a:xfrm>
        </p:spPr>
        <p:txBody>
          <a:bodyPr>
            <a:normAutofit/>
          </a:bodyPr>
          <a:lstStyle>
            <a:lvl1pPr algn="ctr">
              <a:defRPr sz="4400">
                <a:solidFill>
                  <a:schemeClr val="bg1"/>
                </a:solidFill>
              </a:defRPr>
            </a:lvl1pPr>
          </a:lstStyle>
          <a:p>
            <a:r>
              <a:rPr lang="en-US"/>
              <a:t>Click to edit Master title style</a:t>
            </a:r>
            <a:endParaRPr lang="en-CA"/>
          </a:p>
        </p:txBody>
      </p:sp>
      <p:pic>
        <p:nvPicPr>
          <p:cNvPr id="12" name="Picture 11">
            <a:extLst>
              <a:ext uri="{FF2B5EF4-FFF2-40B4-BE49-F238E27FC236}">
                <a16:creationId xmlns:a16="http://schemas.microsoft.com/office/drawing/2014/main" id="{28AAC91A-CC31-CEB3-DA91-6E9A945361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75254"/>
            <a:ext cx="2638341" cy="567611"/>
          </a:xfrm>
          <a:prstGeom prst="rect">
            <a:avLst/>
          </a:prstGeom>
        </p:spPr>
      </p:pic>
      <p:sp>
        <p:nvSpPr>
          <p:cNvPr id="13" name="Rectangle 12">
            <a:extLst>
              <a:ext uri="{FF2B5EF4-FFF2-40B4-BE49-F238E27FC236}">
                <a16:creationId xmlns:a16="http://schemas.microsoft.com/office/drawing/2014/main" id="{CF316698-B558-80B8-FDCD-BF97040CD1FD}"/>
              </a:ext>
            </a:extLst>
          </p:cNvPr>
          <p:cNvSpPr/>
          <p:nvPr userDrawn="1"/>
        </p:nvSpPr>
        <p:spPr>
          <a:xfrm>
            <a:off x="0" y="5927218"/>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373537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34413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539EC0-0639-2D46-5C8B-E824D4A2D7CE}"/>
              </a:ext>
            </a:extLst>
          </p:cNvPr>
          <p:cNvSpPr/>
          <p:nvPr userDrawn="1"/>
        </p:nvSpPr>
        <p:spPr>
          <a:xfrm>
            <a:off x="84230" y="85060"/>
            <a:ext cx="12039600" cy="6687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6449716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E6D705-182B-3142-25AF-4FB194CED91E}"/>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678DA99E-5563-8144-957C-3FB8E245F668}"/>
              </a:ext>
            </a:extLst>
          </p:cNvPr>
          <p:cNvSpPr/>
          <p:nvPr userDrawn="1"/>
        </p:nvSpPr>
        <p:spPr>
          <a:xfrm>
            <a:off x="202205" y="85725"/>
            <a:ext cx="5757271" cy="59012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a:lnSpc>
                <a:spcPct val="100000"/>
              </a:lnSpc>
              <a:spcBef>
                <a:spcPts val="0"/>
              </a:spcBef>
              <a:spcAft>
                <a:spcPts val="1800"/>
              </a:spcAft>
              <a:buNone/>
            </a:pPr>
            <a:r>
              <a:rPr lang="en-CA" sz="2400" dirty="0">
                <a:solidFill>
                  <a:schemeClr val="tx1"/>
                </a:solidFill>
                <a:latin typeface="Poppins" panose="00000500000000000000" pitchFamily="2" charset="0"/>
                <a:ea typeface="+mn-lt"/>
                <a:cs typeface="Poppins" panose="00000500000000000000" pitchFamily="2" charset="0"/>
              </a:rPr>
              <a:t>As we gather from many places, please take a moment to pause, and to reflect.  </a:t>
            </a:r>
            <a:endParaRPr lang="en-US" sz="2400" dirty="0">
              <a:solidFill>
                <a:schemeClr val="tx1"/>
              </a:solidFill>
              <a:latin typeface="Poppins" panose="00000500000000000000" pitchFamily="2" charset="0"/>
              <a:ea typeface="+mn-lt"/>
              <a:cs typeface="Poppins" panose="00000500000000000000" pitchFamily="2" charset="0"/>
            </a:endParaRPr>
          </a:p>
          <a:p>
            <a:pPr marL="0" indent="0" algn="l">
              <a:lnSpc>
                <a:spcPct val="100000"/>
              </a:lnSpc>
              <a:spcBef>
                <a:spcPts val="0"/>
              </a:spcBef>
              <a:spcAft>
                <a:spcPts val="1800"/>
              </a:spcAft>
              <a:buNone/>
            </a:pPr>
            <a:r>
              <a:rPr lang="en-CA" sz="2400" dirty="0">
                <a:solidFill>
                  <a:schemeClr val="tx1"/>
                </a:solidFill>
                <a:latin typeface="Poppins" panose="00000500000000000000" pitchFamily="2" charset="0"/>
                <a:ea typeface="+mn-lt"/>
                <a:cs typeface="Poppins" panose="00000500000000000000" pitchFamily="2" charset="0"/>
              </a:rPr>
              <a:t>Call to mind the traditional territories from which you are working today, and the Indigenous people who have been stewards of this land for thousands of years.</a:t>
            </a:r>
            <a:endParaRPr lang="en-US" sz="2400" dirty="0">
              <a:solidFill>
                <a:schemeClr val="tx1"/>
              </a:solidFill>
              <a:latin typeface="Poppins" panose="00000500000000000000" pitchFamily="2" charset="0"/>
              <a:ea typeface="+mn-lt"/>
              <a:cs typeface="Poppins" panose="00000500000000000000" pitchFamily="2" charset="0"/>
            </a:endParaRPr>
          </a:p>
          <a:p>
            <a:pPr marL="0" indent="0" algn="l">
              <a:lnSpc>
                <a:spcPct val="100000"/>
              </a:lnSpc>
              <a:spcBef>
                <a:spcPts val="0"/>
              </a:spcBef>
              <a:spcAft>
                <a:spcPts val="1800"/>
              </a:spcAft>
              <a:buNone/>
            </a:pPr>
            <a:r>
              <a:rPr lang="en-US" sz="2400" dirty="0">
                <a:solidFill>
                  <a:schemeClr val="tx1"/>
                </a:solidFill>
                <a:latin typeface="Poppins" panose="00000500000000000000" pitchFamily="2" charset="0"/>
                <a:ea typeface="+mn-lt"/>
                <a:cs typeface="Poppins" panose="00000500000000000000" pitchFamily="2" charset="0"/>
              </a:rPr>
              <a:t>Consider the land you are on, and efforts to advance truth and reconciliation.</a:t>
            </a:r>
            <a:endParaRPr lang="fr-CA" sz="2400" dirty="0">
              <a:solidFill>
                <a:schemeClr val="tx1"/>
              </a:solidFill>
              <a:latin typeface="Poppins" panose="00000500000000000000" pitchFamily="2" charset="0"/>
              <a:cs typeface="Poppins" panose="00000500000000000000" pitchFamily="2" charset="0"/>
            </a:endParaRPr>
          </a:p>
        </p:txBody>
      </p:sp>
      <p:pic>
        <p:nvPicPr>
          <p:cNvPr id="4" name="Picture 3">
            <a:extLst>
              <a:ext uri="{FF2B5EF4-FFF2-40B4-BE49-F238E27FC236}">
                <a16:creationId xmlns:a16="http://schemas.microsoft.com/office/drawing/2014/main" id="{29A3D3C0-F5DC-1FA7-E387-769D438A7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3175470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F6F1F-1F55-5049-7371-09AA54B3CB20}"/>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5A5793D-BD81-436D-7CC3-AD75DC1A8574}"/>
              </a:ext>
            </a:extLst>
          </p:cNvPr>
          <p:cNvSpPr/>
          <p:nvPr userDrawn="1"/>
        </p:nvSpPr>
        <p:spPr>
          <a:xfrm>
            <a:off x="122921" y="567268"/>
            <a:ext cx="5759090" cy="5090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a:lnSpc>
                <a:spcPct val="110000"/>
              </a:lnSpc>
              <a:spcBef>
                <a:spcPts val="0"/>
              </a:spcBef>
              <a:spcAft>
                <a:spcPts val="1200"/>
              </a:spcAft>
              <a:buNone/>
            </a:pPr>
            <a:r>
              <a:rPr lang="fr-CA" sz="2200" dirty="0">
                <a:solidFill>
                  <a:schemeClr val="tx1"/>
                </a:solidFill>
                <a:latin typeface="Poppins"/>
                <a:ea typeface="+mn-lt"/>
                <a:cs typeface="Poppins"/>
              </a:rPr>
              <a:t>Alors que nous nous rassemblons depuis divers endroits de la province, prenons un moment pour réfléchir à notre provenance.</a:t>
            </a:r>
            <a:endParaRPr lang="fr-CA" sz="2200" dirty="0">
              <a:solidFill>
                <a:schemeClr val="tx1"/>
              </a:solidFill>
              <a:latin typeface="Poppins"/>
              <a:cs typeface="Poppins"/>
            </a:endParaRPr>
          </a:p>
          <a:p>
            <a:pPr marL="0" indent="0" algn="l">
              <a:lnSpc>
                <a:spcPct val="110000"/>
              </a:lnSpc>
              <a:spcBef>
                <a:spcPts val="0"/>
              </a:spcBef>
              <a:spcAft>
                <a:spcPts val="1200"/>
              </a:spcAft>
              <a:buNone/>
            </a:pPr>
            <a:r>
              <a:rPr lang="fr-CA" sz="2200" dirty="0">
                <a:solidFill>
                  <a:schemeClr val="tx1"/>
                </a:solidFill>
                <a:latin typeface="Poppins"/>
                <a:ea typeface="+mn-lt"/>
                <a:cs typeface="Poppins"/>
              </a:rPr>
              <a:t>Rappelons-nous les territoires traditionnels où nous sommes situés aujourd’hui et des gardiens de ces terres pendant des millénaires.</a:t>
            </a:r>
          </a:p>
          <a:p>
            <a:pPr marL="0" indent="0" algn="l">
              <a:lnSpc>
                <a:spcPct val="110000"/>
              </a:lnSpc>
              <a:spcBef>
                <a:spcPts val="0"/>
              </a:spcBef>
              <a:spcAft>
                <a:spcPts val="1200"/>
              </a:spcAft>
              <a:buNone/>
            </a:pPr>
            <a:r>
              <a:rPr lang="fr-CA" sz="2200" dirty="0">
                <a:solidFill>
                  <a:schemeClr val="tx1"/>
                </a:solidFill>
                <a:latin typeface="Poppins"/>
                <a:ea typeface="+mn-lt"/>
                <a:cs typeface="Poppins"/>
              </a:rPr>
              <a:t>Réfléchissons au territoire sur lequel nous nous retrouvons et aux défis que suscitent la vérité et la réconciliation dans notre collectivité.</a:t>
            </a:r>
            <a:endParaRPr lang="fr-CA" sz="2200" dirty="0">
              <a:solidFill>
                <a:schemeClr val="tx1"/>
              </a:solidFill>
              <a:latin typeface="Poppins"/>
              <a:cs typeface="Poppins"/>
            </a:endParaRPr>
          </a:p>
        </p:txBody>
      </p:sp>
      <p:pic>
        <p:nvPicPr>
          <p:cNvPr id="7" name="Picture 6">
            <a:extLst>
              <a:ext uri="{FF2B5EF4-FFF2-40B4-BE49-F238E27FC236}">
                <a16:creationId xmlns:a16="http://schemas.microsoft.com/office/drawing/2014/main" id="{C461E272-0934-A328-EA9A-3D6F16504F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27605297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F6F1F-1F55-5049-7371-09AA54B3CB20}"/>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A5AF240B-BDED-5392-B5EB-2749604CC1F2}"/>
              </a:ext>
            </a:extLst>
          </p:cNvPr>
          <p:cNvSpPr/>
          <p:nvPr userDrawn="1"/>
        </p:nvSpPr>
        <p:spPr>
          <a:xfrm>
            <a:off x="202205" y="1158498"/>
            <a:ext cx="5226099" cy="4082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CA" sz="2600" b="0" i="0" u="none" strike="noStrike" dirty="0">
                <a:solidFill>
                  <a:schemeClr val="tx1"/>
                </a:solidFill>
                <a:effectLst/>
                <a:latin typeface="Poppins" panose="00000500000000000000" pitchFamily="2" charset="0"/>
                <a:cs typeface="Poppins" panose="00000500000000000000" pitchFamily="2" charset="0"/>
              </a:rPr>
              <a:t>“Mental health is a sign of balance, harmony and connectedness among the interior aspects of the human person (spirit, mind and body) and the world they live in. It is a characteristic of families and communities, as well as individual human beings.”</a:t>
            </a:r>
            <a:endParaRPr lang="en-CA" sz="2600" dirty="0">
              <a:solidFill>
                <a:schemeClr val="tx1"/>
              </a:solidFill>
              <a:latin typeface="Poppins" panose="00000500000000000000" pitchFamily="2" charset="0"/>
              <a:cs typeface="Poppins" panose="00000500000000000000" pitchFamily="2" charset="0"/>
            </a:endParaRPr>
          </a:p>
        </p:txBody>
      </p:sp>
      <p:pic>
        <p:nvPicPr>
          <p:cNvPr id="9" name="Picture 8">
            <a:extLst>
              <a:ext uri="{FF2B5EF4-FFF2-40B4-BE49-F238E27FC236}">
                <a16:creationId xmlns:a16="http://schemas.microsoft.com/office/drawing/2014/main" id="{98872960-B1E2-C37F-C414-E3847211D7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10" name="TextBox 9">
            <a:extLst>
              <a:ext uri="{FF2B5EF4-FFF2-40B4-BE49-F238E27FC236}">
                <a16:creationId xmlns:a16="http://schemas.microsoft.com/office/drawing/2014/main" id="{F0A31D31-23AE-15ED-6BAC-7DBFD834F4C7}"/>
              </a:ext>
            </a:extLst>
          </p:cNvPr>
          <p:cNvSpPr txBox="1"/>
          <p:nvPr userDrawn="1"/>
        </p:nvSpPr>
        <p:spPr>
          <a:xfrm>
            <a:off x="53393" y="6064551"/>
            <a:ext cx="5372937" cy="738664"/>
          </a:xfrm>
          <a:prstGeom prst="rect">
            <a:avLst/>
          </a:prstGeom>
          <a:noFill/>
        </p:spPr>
        <p:txBody>
          <a:bodyPr wrap="square">
            <a:spAutoFit/>
          </a:bodyPr>
          <a:lstStyle/>
          <a:p>
            <a:pPr marL="0" marR="0" lvl="0" indent="0" algn="l" defTabSz="609310" rtl="0" eaLnBrk="1" fontAlgn="base" latinLnBrk="0" hangingPunct="1">
              <a:spcBef>
                <a:spcPts val="0"/>
              </a:spcBef>
              <a:buClrTx/>
              <a:buSzTx/>
              <a:buFontTx/>
              <a:buNone/>
              <a:tabLst/>
              <a:defRPr/>
            </a:pPr>
            <a:r>
              <a:rPr kumimoji="0" lang="en-CA" sz="1400" b="1" i="0" u="none" strike="noStrike" kern="1200" cap="none" spc="0" normalizeH="0" baseline="0" noProof="0" dirty="0">
                <a:ln>
                  <a:noFill/>
                </a:ln>
                <a:effectLst/>
                <a:uLnTx/>
                <a:uFillTx/>
              </a:rPr>
              <a:t>Thunderbird Partnership Foundation / First Peoples Wellness Circle</a:t>
            </a:r>
            <a:r>
              <a:rPr kumimoji="0" lang="en-US" sz="1400" b="0" i="0" u="none" strike="noStrike" kern="1200" cap="none" spc="0" normalizeH="0" baseline="0" noProof="0" dirty="0">
                <a:ln>
                  <a:noFill/>
                </a:ln>
                <a:effectLst/>
                <a:uLnTx/>
                <a:uFillTx/>
              </a:rPr>
              <a:t>​</a:t>
            </a:r>
          </a:p>
          <a:p>
            <a:pPr marL="0" marR="0" lvl="0" indent="0" algn="l" defTabSz="609310" rtl="0" eaLnBrk="1" fontAlgn="base" latinLnBrk="0" hangingPunct="1">
              <a:spcBef>
                <a:spcPts val="0"/>
              </a:spcBef>
              <a:buClrTx/>
              <a:buSzTx/>
              <a:buFontTx/>
              <a:buNone/>
              <a:tabLst/>
              <a:defRPr/>
            </a:pPr>
            <a:r>
              <a:rPr kumimoji="0" lang="en-CA" sz="1400" b="0" i="0" u="none" strike="noStrike" kern="1200" cap="none" spc="0" normalizeH="0" baseline="0" noProof="0" dirty="0">
                <a:ln>
                  <a:noFill/>
                </a:ln>
                <a:effectLst/>
                <a:uLnTx/>
                <a:uFillTx/>
              </a:rPr>
              <a:t>Charting the future of Native mental health in Canada: Ten-year strategic plan 2007-2017 (NMHAC)</a:t>
            </a:r>
            <a:endParaRPr lang="en-CA" sz="1400" dirty="0"/>
          </a:p>
        </p:txBody>
      </p:sp>
    </p:spTree>
    <p:extLst>
      <p:ext uri="{BB962C8B-B14F-4D97-AF65-F5344CB8AC3E}">
        <p14:creationId xmlns:p14="http://schemas.microsoft.com/office/powerpoint/2010/main" val="6084531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F6F1F-1F55-5049-7371-09AA54B3CB20}"/>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F34EFD8-EDEB-5C83-4F25-5909F33C6C1F}"/>
              </a:ext>
            </a:extLst>
          </p:cNvPr>
          <p:cNvSpPr/>
          <p:nvPr userDrawn="1"/>
        </p:nvSpPr>
        <p:spPr>
          <a:xfrm>
            <a:off x="122921" y="759017"/>
            <a:ext cx="5477779" cy="5039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sz="2400" dirty="0">
                <a:solidFill>
                  <a:schemeClr val="tx1"/>
                </a:solidFill>
                <a:latin typeface="Poppins" panose="00000500000000000000" pitchFamily="2" charset="0"/>
                <a:cs typeface="Poppins" panose="00000500000000000000" pitchFamily="2" charset="0"/>
              </a:rPr>
              <a:t>« La santé mentale est un signe d’équilibre, d’harmonie et de connexion entre les aspects intérieurs de la personne humaine (âme, esprit et corps) et le monde dans lequel on vit. C’est une caractéristique des familles et des communautés, ainsi que des êtres humains. »</a:t>
            </a:r>
          </a:p>
          <a:p>
            <a:pPr marL="0" marR="0" lvl="0" indent="0" algn="ctr" defTabSz="685800" rtl="0" eaLnBrk="1" fontAlgn="auto" latinLnBrk="0" hangingPunct="1">
              <a:lnSpc>
                <a:spcPct val="100000"/>
              </a:lnSpc>
              <a:spcBef>
                <a:spcPts val="0"/>
              </a:spcBef>
              <a:spcAft>
                <a:spcPts val="0"/>
              </a:spcAft>
              <a:buClrTx/>
              <a:buSzTx/>
              <a:buFontTx/>
              <a:buNone/>
              <a:tabLst/>
              <a:defRPr/>
            </a:pPr>
            <a:r>
              <a:rPr lang="fr-CA" sz="1200" i="1" dirty="0">
                <a:solidFill>
                  <a:schemeClr val="tx1"/>
                </a:solidFill>
                <a:latin typeface="Poppins" panose="00000500000000000000" pitchFamily="2" charset="0"/>
                <a:cs typeface="Poppins" panose="00000500000000000000" pitchFamily="2" charset="0"/>
              </a:rPr>
              <a:t>(traduction libre)</a:t>
            </a:r>
          </a:p>
        </p:txBody>
      </p:sp>
      <p:pic>
        <p:nvPicPr>
          <p:cNvPr id="3" name="Picture 2">
            <a:extLst>
              <a:ext uri="{FF2B5EF4-FFF2-40B4-BE49-F238E27FC236}">
                <a16:creationId xmlns:a16="http://schemas.microsoft.com/office/drawing/2014/main" id="{F9CDF7FE-C2B7-5734-9DED-24AEF7D60F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4" name="TextBox 3">
            <a:extLst>
              <a:ext uri="{FF2B5EF4-FFF2-40B4-BE49-F238E27FC236}">
                <a16:creationId xmlns:a16="http://schemas.microsoft.com/office/drawing/2014/main" id="{1A254373-916C-F974-9384-62681DD99DAE}"/>
              </a:ext>
            </a:extLst>
          </p:cNvPr>
          <p:cNvSpPr txBox="1"/>
          <p:nvPr userDrawn="1"/>
        </p:nvSpPr>
        <p:spPr>
          <a:xfrm>
            <a:off x="20022" y="6085965"/>
            <a:ext cx="5903118" cy="738664"/>
          </a:xfrm>
          <a:prstGeom prst="rect">
            <a:avLst/>
          </a:prstGeom>
          <a:noFill/>
        </p:spPr>
        <p:txBody>
          <a:bodyPr wrap="square">
            <a:spAutoFit/>
          </a:bodyPr>
          <a:lstStyle/>
          <a:p>
            <a:pPr marL="0" marR="0" lvl="0" indent="0" defTabSz="609310" rtl="0" eaLnBrk="1" fontAlgn="base" latinLnBrk="0" hangingPunct="1">
              <a:spcBef>
                <a:spcPts val="0"/>
              </a:spcBef>
              <a:buClrTx/>
              <a:buSzTx/>
              <a:buFontTx/>
              <a:buNone/>
              <a:tabLst/>
              <a:defRPr/>
            </a:pPr>
            <a:r>
              <a:rPr kumimoji="0" lang="en-CA" sz="1400" b="1" i="0" u="none" strike="noStrike" kern="1200" cap="none" spc="0" normalizeH="0" baseline="0" noProof="0" dirty="0">
                <a:ln>
                  <a:noFill/>
                </a:ln>
                <a:effectLst/>
                <a:uLnTx/>
                <a:uFillTx/>
              </a:rPr>
              <a:t>Thunderbird Partnership Foundation / First Peoples Wellness Circle</a:t>
            </a:r>
            <a:r>
              <a:rPr kumimoji="0" lang="en-US" sz="1400" b="0" i="0" u="none" strike="noStrike" kern="1200" cap="none" spc="0" normalizeH="0" baseline="0" noProof="0" dirty="0">
                <a:ln>
                  <a:noFill/>
                </a:ln>
                <a:effectLst/>
                <a:uLnTx/>
                <a:uFillTx/>
              </a:rPr>
              <a:t>​</a:t>
            </a:r>
          </a:p>
          <a:p>
            <a:pPr marL="0" indent="0">
              <a:spcBef>
                <a:spcPts val="0"/>
              </a:spcBef>
              <a:buNone/>
            </a:pPr>
            <a:r>
              <a:rPr lang="fr-CA" sz="1400" dirty="0"/>
              <a:t>Tracer l’avenir de la santé mentale des Autochtones au Canada : Plan stratégique décennal 2007-2017 (NMHAC) en anglais seulement</a:t>
            </a:r>
            <a:endParaRPr lang="en-CA" sz="1400" dirty="0"/>
          </a:p>
        </p:txBody>
      </p:sp>
    </p:spTree>
    <p:extLst>
      <p:ext uri="{BB962C8B-B14F-4D97-AF65-F5344CB8AC3E}">
        <p14:creationId xmlns:p14="http://schemas.microsoft.com/office/powerpoint/2010/main" val="154694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p:txBody>
          <a:bodyPr/>
          <a:lstStyle>
            <a:lvl1pPr>
              <a:defRPr>
                <a:solidFill>
                  <a:schemeClr val="bg1">
                    <a:lumMod val="50000"/>
                  </a:schemeClr>
                </a:solidFill>
                <a:latin typeface="Century Gothic" panose="020B0502020202020204" pitchFamily="34" charset="0"/>
              </a:defRPr>
            </a:lvl1pPr>
          </a:lstStyle>
          <a:p>
            <a:fld id="{1DD70114-2F99-4B6A-BD68-56CEC3438471}" type="slidenum">
              <a:rPr lang="en-CA" smtClean="0"/>
              <a:pPr/>
              <a:t>‹#›</a:t>
            </a:fld>
            <a:endParaRPr lang="en-CA" dirty="0"/>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8">
            <a:extLst>
              <a:ext uri="{FF2B5EF4-FFF2-40B4-BE49-F238E27FC236}">
                <a16:creationId xmlns:a16="http://schemas.microsoft.com/office/drawing/2014/main" id="{54FD6AD4-F207-4AB0-9169-E92527C4B43C}"/>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0" name="Picture 9" descr="Graphical user interface, text&#10;&#10;Description automatically generated">
            <a:extLst>
              <a:ext uri="{FF2B5EF4-FFF2-40B4-BE49-F238E27FC236}">
                <a16:creationId xmlns:a16="http://schemas.microsoft.com/office/drawing/2014/main" id="{66D4F50C-321C-426E-B77F-07534BFAB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24365053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Acknowl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9F72B5-C9F0-4ABA-A38B-6AC610EE1C25}"/>
              </a:ext>
            </a:extLst>
          </p:cNvPr>
          <p:cNvSpPr/>
          <p:nvPr userDrawn="1"/>
        </p:nvSpPr>
        <p:spPr>
          <a:xfrm>
            <a:off x="160671" y="151032"/>
            <a:ext cx="11870661" cy="6588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dirty="0"/>
          </a:p>
        </p:txBody>
      </p:sp>
      <p:sp>
        <p:nvSpPr>
          <p:cNvPr id="8" name="Rectangle 7">
            <a:extLst>
              <a:ext uri="{FF2B5EF4-FFF2-40B4-BE49-F238E27FC236}">
                <a16:creationId xmlns:a16="http://schemas.microsoft.com/office/drawing/2014/main" id="{56602245-17F8-4931-A472-483F2E76D92A}"/>
              </a:ext>
            </a:extLst>
          </p:cNvPr>
          <p:cNvSpPr/>
          <p:nvPr userDrawn="1"/>
        </p:nvSpPr>
        <p:spPr>
          <a:xfrm>
            <a:off x="330345" y="325565"/>
            <a:ext cx="4580659" cy="618496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dirty="0"/>
          </a:p>
        </p:txBody>
      </p:sp>
      <p:pic>
        <p:nvPicPr>
          <p:cNvPr id="9" name="Image 6" descr="Une image contenant texte&#10;&#10;Description générée automatiquement">
            <a:extLst>
              <a:ext uri="{FF2B5EF4-FFF2-40B4-BE49-F238E27FC236}">
                <a16:creationId xmlns:a16="http://schemas.microsoft.com/office/drawing/2014/main" id="{B1B44918-BAB0-4B0C-8054-15390F72C5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364" y="451167"/>
            <a:ext cx="3080659" cy="661953"/>
          </a:xfrm>
          <a:prstGeom prst="rect">
            <a:avLst/>
          </a:prstGeom>
        </p:spPr>
      </p:pic>
      <p:grpSp>
        <p:nvGrpSpPr>
          <p:cNvPr id="2" name="Group 1">
            <a:extLst>
              <a:ext uri="{FF2B5EF4-FFF2-40B4-BE49-F238E27FC236}">
                <a16:creationId xmlns:a16="http://schemas.microsoft.com/office/drawing/2014/main" id="{6AD04037-521E-76C4-2143-B25032B8D365}"/>
              </a:ext>
              <a:ext uri="{C183D7F6-B498-43B3-948B-1728B52AA6E4}">
                <adec:decorative xmlns:adec="http://schemas.microsoft.com/office/drawing/2017/decorative" val="1"/>
              </a:ext>
            </a:extLst>
          </p:cNvPr>
          <p:cNvGrpSpPr/>
          <p:nvPr userDrawn="1"/>
        </p:nvGrpSpPr>
        <p:grpSpPr>
          <a:xfrm>
            <a:off x="5582856" y="428743"/>
            <a:ext cx="5897221" cy="5951561"/>
            <a:chOff x="5582856" y="428743"/>
            <a:chExt cx="5897221" cy="5951561"/>
          </a:xfrm>
        </p:grpSpPr>
        <p:pic>
          <p:nvPicPr>
            <p:cNvPr id="3" name="Picture 2" descr="A picture containing person, outdoor, young, little&#10;&#10;Description automatically generated">
              <a:extLst>
                <a:ext uri="{FF2B5EF4-FFF2-40B4-BE49-F238E27FC236}">
                  <a16:creationId xmlns:a16="http://schemas.microsoft.com/office/drawing/2014/main" id="{21273745-324D-C946-F105-FB86D195EC76}"/>
                </a:ext>
              </a:extLst>
            </p:cNvPr>
            <p:cNvPicPr>
              <a:picLocks noChangeAspect="1"/>
            </p:cNvPicPr>
            <p:nvPr/>
          </p:nvPicPr>
          <p:blipFill>
            <a:blip r:embed="rId3"/>
            <a:stretch>
              <a:fillRect/>
            </a:stretch>
          </p:blipFill>
          <p:spPr>
            <a:xfrm>
              <a:off x="5582856" y="428743"/>
              <a:ext cx="274320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E9D69651-4505-88A3-132B-BAEE07962F33}"/>
                </a:ext>
              </a:extLst>
            </p:cNvPr>
            <p:cNvPicPr>
              <a:picLocks noChangeAspect="1"/>
            </p:cNvPicPr>
            <p:nvPr/>
          </p:nvPicPr>
          <p:blipFill rotWithShape="1">
            <a:blip r:embed="rId4"/>
            <a:srcRect l="21661" t="5534" r="19119" b="23968"/>
            <a:stretch/>
          </p:blipFill>
          <p:spPr>
            <a:xfrm>
              <a:off x="8736878" y="2473093"/>
              <a:ext cx="2743199" cy="18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icture containing crowd&#10;&#10;Description automatically generated">
              <a:extLst>
                <a:ext uri="{FF2B5EF4-FFF2-40B4-BE49-F238E27FC236}">
                  <a16:creationId xmlns:a16="http://schemas.microsoft.com/office/drawing/2014/main" id="{94B12535-B0E4-432E-EA61-E427BC081E9F}"/>
                </a:ext>
              </a:extLst>
            </p:cNvPr>
            <p:cNvPicPr>
              <a:picLocks noChangeAspect="1"/>
            </p:cNvPicPr>
            <p:nvPr/>
          </p:nvPicPr>
          <p:blipFill>
            <a:blip r:embed="rId5"/>
            <a:stretch>
              <a:fillRect/>
            </a:stretch>
          </p:blipFill>
          <p:spPr>
            <a:xfrm>
              <a:off x="8736878" y="4518434"/>
              <a:ext cx="2743199" cy="1861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8">
              <a:extLst>
                <a:ext uri="{FF2B5EF4-FFF2-40B4-BE49-F238E27FC236}">
                  <a16:creationId xmlns:a16="http://schemas.microsoft.com/office/drawing/2014/main" id="{064951E5-8567-2D1B-C3C2-D22DBB32DE40}"/>
                </a:ext>
              </a:extLst>
            </p:cNvPr>
            <p:cNvPicPr>
              <a:picLocks noChangeAspect="1"/>
            </p:cNvPicPr>
            <p:nvPr/>
          </p:nvPicPr>
          <p:blipFill>
            <a:blip r:embed="rId6"/>
            <a:stretch>
              <a:fillRect/>
            </a:stretch>
          </p:blipFill>
          <p:spPr>
            <a:xfrm>
              <a:off x="5582856" y="4541698"/>
              <a:ext cx="275594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9" descr="A picture containing person, indoor, wall, window&#10;&#10;Description automatically generated">
              <a:extLst>
                <a:ext uri="{FF2B5EF4-FFF2-40B4-BE49-F238E27FC236}">
                  <a16:creationId xmlns:a16="http://schemas.microsoft.com/office/drawing/2014/main" id="{11F2E0C7-2831-1CE9-2F97-9E6DD16D5EBB}"/>
                </a:ext>
              </a:extLst>
            </p:cNvPr>
            <p:cNvPicPr>
              <a:picLocks noChangeAspect="1"/>
            </p:cNvPicPr>
            <p:nvPr/>
          </p:nvPicPr>
          <p:blipFill rotWithShape="1">
            <a:blip r:embed="rId7"/>
            <a:srcRect l="18706" t="12922" r="9899" b="15121"/>
            <a:stretch/>
          </p:blipFill>
          <p:spPr>
            <a:xfrm>
              <a:off x="5582856" y="2482928"/>
              <a:ext cx="2743199" cy="184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6" name="Picture 7" descr="Student performing experiment in science lab class with glass apparatus">
            <a:extLst>
              <a:ext uri="{FF2B5EF4-FFF2-40B4-BE49-F238E27FC236}">
                <a16:creationId xmlns:a16="http://schemas.microsoft.com/office/drawing/2014/main" id="{3B72C9C2-D94D-EC08-FED0-FC79010F4424}"/>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8724137" y="428743"/>
            <a:ext cx="2755940" cy="1839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D272F45-5927-8267-3FC3-FABF144C6CCF}"/>
              </a:ext>
            </a:extLst>
          </p:cNvPr>
          <p:cNvSpPr txBox="1"/>
          <p:nvPr userDrawn="1"/>
        </p:nvSpPr>
        <p:spPr>
          <a:xfrm>
            <a:off x="419353" y="1472332"/>
            <a:ext cx="3925581" cy="3046988"/>
          </a:xfrm>
          <a:prstGeom prst="rect">
            <a:avLst/>
          </a:prstGeom>
          <a:noFill/>
        </p:spPr>
        <p:txBody>
          <a:bodyPr wrap="square">
            <a:spAutoFit/>
          </a:bodyPr>
          <a:lstStyle/>
          <a:p>
            <a:r>
              <a:rPr kumimoji="0" lang="en-US" sz="3200" b="1" i="0" u="none" strike="noStrike" kern="1200" cap="none" spc="0" normalizeH="0" baseline="0" noProof="0" dirty="0">
                <a:ln>
                  <a:noFill/>
                </a:ln>
                <a:solidFill>
                  <a:schemeClr val="bg1"/>
                </a:solidFill>
                <a:effectLst/>
                <a:uLnTx/>
                <a:uFillTx/>
                <a:latin typeface="Arial"/>
                <a:ea typeface="+mn-ea"/>
                <a:cs typeface="Arial"/>
              </a:rPr>
              <a:t>Acknowledgement of the Enslavement of Africans, Anti-Black Racism &amp; Black Excellence in Canada</a:t>
            </a:r>
            <a:endParaRPr lang="fr-CA" sz="3200" dirty="0"/>
          </a:p>
        </p:txBody>
      </p:sp>
    </p:spTree>
    <p:extLst>
      <p:ext uri="{BB962C8B-B14F-4D97-AF65-F5344CB8AC3E}">
        <p14:creationId xmlns:p14="http://schemas.microsoft.com/office/powerpoint/2010/main" val="3365879025"/>
      </p:ext>
    </p:extLst>
  </p:cSld>
  <p:clrMapOvr>
    <a:masterClrMapping/>
  </p:clrMapOvr>
  <p:extLst>
    <p:ext uri="{DCECCB84-F9BA-43D5-87BE-67443E8EF086}">
      <p15:sldGuideLst xmlns:p15="http://schemas.microsoft.com/office/powerpoint/2012/main">
        <p15:guide id="1" pos="7416">
          <p15:clr>
            <a:srgbClr val="FBAE40"/>
          </p15:clr>
        </p15:guide>
        <p15:guide id="2" orient="horz" pos="410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658808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Build your toolbox">
    <p:spTree>
      <p:nvGrpSpPr>
        <p:cNvPr id="1" name=""/>
        <p:cNvGrpSpPr/>
        <p:nvPr/>
      </p:nvGrpSpPr>
      <p:grpSpPr>
        <a:xfrm>
          <a:off x="0" y="0"/>
          <a:ext cx="0" cy="0"/>
          <a:chOff x="0" y="0"/>
          <a:chExt cx="0" cy="0"/>
        </a:xfrm>
      </p:grpSpPr>
      <p:pic>
        <p:nvPicPr>
          <p:cNvPr id="11" name="Picture 10" descr="A blue and green tool and hammer&#10;&#10;Description automatically generated">
            <a:extLst>
              <a:ext uri="{FF2B5EF4-FFF2-40B4-BE49-F238E27FC236}">
                <a16:creationId xmlns:a16="http://schemas.microsoft.com/office/drawing/2014/main" id="{C8CD1E52-860C-605C-9456-8D00FB08E6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600" y="110041"/>
            <a:ext cx="797954" cy="798337"/>
          </a:xfrm>
          <a:prstGeom prst="rect">
            <a:avLst/>
          </a:prstGeom>
        </p:spPr>
      </p:pic>
      <p:sp>
        <p:nvSpPr>
          <p:cNvPr id="2" name="Title 1">
            <a:extLst>
              <a:ext uri="{FF2B5EF4-FFF2-40B4-BE49-F238E27FC236}">
                <a16:creationId xmlns:a16="http://schemas.microsoft.com/office/drawing/2014/main" id="{B84EFD3B-944F-66D5-81DA-04DB6BC05398}"/>
              </a:ext>
            </a:extLst>
          </p:cNvPr>
          <p:cNvSpPr>
            <a:spLocks noGrp="1"/>
          </p:cNvSpPr>
          <p:nvPr>
            <p:ph type="title" hasCustomPrompt="1"/>
          </p:nvPr>
        </p:nvSpPr>
        <p:spPr>
          <a:xfrm>
            <a:off x="1214750" y="190089"/>
            <a:ext cx="10617215" cy="797954"/>
          </a:xfrm>
        </p:spPr>
        <p:txBody>
          <a:bodyPr vert="horz" lIns="91440" tIns="45720" rIns="91440" bIns="45720" rtlCol="0" anchor="ctr">
            <a:normAutofit/>
          </a:bodyPr>
          <a:lstStyle>
            <a:lvl1pPr>
              <a:defRPr lang="en-CA"/>
            </a:lvl1pPr>
          </a:lstStyle>
          <a:p>
            <a:pPr lvl="0"/>
            <a:r>
              <a:rPr lang="en-US"/>
              <a:t>CLICK TO EDIT MASTER TITLE STYLE</a:t>
            </a:r>
            <a:endParaRPr lang="en-CA"/>
          </a:p>
        </p:txBody>
      </p:sp>
      <p:sp>
        <p:nvSpPr>
          <p:cNvPr id="3" name="Content Placeholder 2">
            <a:extLst>
              <a:ext uri="{FF2B5EF4-FFF2-40B4-BE49-F238E27FC236}">
                <a16:creationId xmlns:a16="http://schemas.microsoft.com/office/drawing/2014/main" id="{77A0E73B-9451-182D-E145-A3AFFDF6DDE5}"/>
              </a:ext>
            </a:extLst>
          </p:cNvPr>
          <p:cNvSpPr>
            <a:spLocks noGrp="1"/>
          </p:cNvSpPr>
          <p:nvPr>
            <p:ph idx="1"/>
          </p:nvPr>
        </p:nvSpPr>
        <p:spPr>
          <a:xfrm>
            <a:off x="386626" y="1144428"/>
            <a:ext cx="11445342" cy="4992368"/>
          </a:xfrm>
        </p:spPr>
        <p:txBody>
          <a:bodyPr vert="horz" lIns="91440" tIns="45720" rIns="91440" bIns="45720" rtlCol="0">
            <a:normAutofit/>
          </a:bodyPr>
          <a:lstStyle>
            <a:lvl1pPr>
              <a:defRPr lang="en-US">
                <a:ea typeface="Roboto Medium" panose="02000000000000000000" pitchFamily="2" charset="0"/>
              </a:defRPr>
            </a:lvl1pPr>
            <a:lvl2pPr>
              <a:defRPr lang="en-US">
                <a:ea typeface="Roboto Medium" panose="02000000000000000000" pitchFamily="2" charset="0"/>
              </a:defRPr>
            </a:lvl2pPr>
            <a:lvl3pPr>
              <a:defRPr lang="en-US">
                <a:ea typeface="Roboto Medium" panose="02000000000000000000" pitchFamily="2" charset="0"/>
              </a:defRPr>
            </a:lvl3pPr>
            <a:lvl4pPr>
              <a:defRPr lang="en-US">
                <a:ea typeface="Roboto Medium" panose="02000000000000000000" pitchFamily="2" charset="0"/>
              </a:defRPr>
            </a:lvl4pPr>
            <a:lvl5pPr>
              <a:defRPr lang="en-CA">
                <a:ea typeface="Roboto Medium"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8" name="Straight Connector 7">
            <a:extLst>
              <a:ext uri="{FF2B5EF4-FFF2-40B4-BE49-F238E27FC236}">
                <a16:creationId xmlns:a16="http://schemas.microsoft.com/office/drawing/2014/main" id="{55DA6462-07AC-192E-127F-5BF6349E45A0}"/>
              </a:ext>
            </a:extLst>
          </p:cNvPr>
          <p:cNvCxnSpPr>
            <a:cxnSpLocks/>
          </p:cNvCxnSpPr>
          <p:nvPr userDrawn="1"/>
        </p:nvCxnSpPr>
        <p:spPr>
          <a:xfrm>
            <a:off x="444926" y="994180"/>
            <a:ext cx="1893238" cy="0"/>
          </a:xfrm>
          <a:prstGeom prst="line">
            <a:avLst/>
          </a:prstGeom>
          <a:ln>
            <a:solidFill>
              <a:srgbClr val="78BE20"/>
            </a:solidFill>
          </a:ln>
        </p:spPr>
        <p:style>
          <a:lnRef idx="2">
            <a:schemeClr val="accent6"/>
          </a:lnRef>
          <a:fillRef idx="0">
            <a:schemeClr val="accent6"/>
          </a:fillRef>
          <a:effectRef idx="1">
            <a:schemeClr val="accent6"/>
          </a:effectRef>
          <a:fontRef idx="minor">
            <a:schemeClr val="tx1"/>
          </a:fontRef>
        </p:style>
      </p:cxnSp>
      <p:pic>
        <p:nvPicPr>
          <p:cNvPr id="14" name="Picture 13" descr="A black background with purple text&#10;&#10;Description automatically generated">
            <a:extLst>
              <a:ext uri="{FF2B5EF4-FFF2-40B4-BE49-F238E27FC236}">
                <a16:creationId xmlns:a16="http://schemas.microsoft.com/office/drawing/2014/main" id="{78F775CB-77B1-E219-E7D4-1C7F0DA34A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672" y="5969629"/>
            <a:ext cx="2697746" cy="580391"/>
          </a:xfrm>
          <a:prstGeom prst="rect">
            <a:avLst/>
          </a:prstGeom>
        </p:spPr>
      </p:pic>
      <p:sp>
        <p:nvSpPr>
          <p:cNvPr id="4" name="Rectangle 3">
            <a:extLst>
              <a:ext uri="{FF2B5EF4-FFF2-40B4-BE49-F238E27FC236}">
                <a16:creationId xmlns:a16="http://schemas.microsoft.com/office/drawing/2014/main" id="{96B150B9-BB8D-6638-19A8-CAE371C93B6D}"/>
              </a:ext>
            </a:extLst>
          </p:cNvPr>
          <p:cNvSpPr/>
          <p:nvPr userDrawn="1"/>
        </p:nvSpPr>
        <p:spPr>
          <a:xfrm>
            <a:off x="0" y="6581001"/>
            <a:ext cx="12192000" cy="276999"/>
          </a:xfrm>
          <a:prstGeom prst="rect">
            <a:avLst/>
          </a:prstGeom>
          <a:gradFill flip="none" rotWithShape="1">
            <a:gsLst>
              <a:gs pos="0">
                <a:srgbClr val="45247E"/>
              </a:gs>
              <a:gs pos="10000">
                <a:srgbClr val="403182"/>
              </a:gs>
              <a:gs pos="20000">
                <a:srgbClr val="35478E"/>
              </a:gs>
              <a:gs pos="87000">
                <a:srgbClr val="50B15D"/>
              </a:gs>
              <a:gs pos="74000">
                <a:srgbClr val="34A87E"/>
              </a:gs>
              <a:gs pos="60000">
                <a:srgbClr val="0097B7"/>
              </a:gs>
              <a:gs pos="46000">
                <a:srgbClr val="0079B2"/>
              </a:gs>
              <a:gs pos="100000">
                <a:srgbClr val="62BB46"/>
              </a:gs>
              <a:gs pos="31000">
                <a:srgbClr val="2A549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EEEA389-E50D-D40A-699E-6294E1D32722}"/>
              </a:ext>
            </a:extLst>
          </p:cNvPr>
          <p:cNvSpPr txBox="1"/>
          <p:nvPr userDrawn="1"/>
        </p:nvSpPr>
        <p:spPr>
          <a:xfrm>
            <a:off x="0" y="6578090"/>
            <a:ext cx="4015395" cy="276999"/>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PROFESSIONAL DEVELOPMENT LEARNING SERIES</a:t>
            </a:r>
            <a:endParaRPr kumimoji="0" lang="fr-CA"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Slide Number Placeholder 5">
            <a:extLst>
              <a:ext uri="{FF2B5EF4-FFF2-40B4-BE49-F238E27FC236}">
                <a16:creationId xmlns:a16="http://schemas.microsoft.com/office/drawing/2014/main" id="{1051588E-8C12-CAD7-9694-C08F0AAEBA8E}"/>
              </a:ext>
            </a:extLst>
          </p:cNvPr>
          <p:cNvSpPr txBox="1">
            <a:spLocks/>
          </p:cNvSpPr>
          <p:nvPr userDrawn="1"/>
        </p:nvSpPr>
        <p:spPr>
          <a:xfrm>
            <a:off x="11090715" y="6581002"/>
            <a:ext cx="1101285" cy="264854"/>
          </a:xfrm>
          <a:prstGeom prst="rect">
            <a:avLst/>
          </a:prstGeom>
        </p:spPr>
        <p:txBody>
          <a:bodyPr vert="horz" lIns="91440" tIns="45720" rIns="91440" bIns="45720" rtlCol="0" anchor="t" anchorCtr="0"/>
          <a:lstStyle>
            <a:defPPr>
              <a:defRPr lang="en-US"/>
            </a:defPPr>
            <a:lvl1pPr marL="0" algn="l" defTabSz="914400" rtl="0" eaLnBrk="1" latinLnBrk="0" hangingPunct="1">
              <a:defRPr lang="en-US" sz="1100" kern="1200" smtClean="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E49CDF-79E8-474C-8D01-0CF45D50E3ED}" type="slidenum">
              <a:rPr kumimoji="0" lang="en-US" sz="11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2024 </a:t>
            </a:r>
          </a:p>
        </p:txBody>
      </p:sp>
    </p:spTree>
    <p:extLst>
      <p:ext uri="{BB962C8B-B14F-4D97-AF65-F5344CB8AC3E}">
        <p14:creationId xmlns:p14="http://schemas.microsoft.com/office/powerpoint/2010/main" val="3283778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Sec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666FB2-322B-5E01-05B6-D3D379C5664C}"/>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67506" y="179388"/>
            <a:ext cx="2474663" cy="1386529"/>
          </a:xfrm>
        </p:spPr>
        <p:txBody>
          <a:bodyPr>
            <a:noAutofit/>
          </a:bodyPr>
          <a:lstStyle>
            <a:lvl1pPr>
              <a:defRPr sz="280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79118"/>
            <a:ext cx="2486937" cy="535038"/>
          </a:xfrm>
          <a:prstGeom prst="rect">
            <a:avLst/>
          </a:prstGeom>
        </p:spPr>
      </p:pic>
      <p:sp>
        <p:nvSpPr>
          <p:cNvPr id="5" name="Slide Number Placeholder 2">
            <a:extLst>
              <a:ext uri="{FF2B5EF4-FFF2-40B4-BE49-F238E27FC236}">
                <a16:creationId xmlns:a16="http://schemas.microsoft.com/office/drawing/2014/main" id="{6C39EF20-4EE6-6BAB-CAF7-72DE85EEEFB3}"/>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Tree>
    <p:extLst>
      <p:ext uri="{BB962C8B-B14F-4D97-AF65-F5344CB8AC3E}">
        <p14:creationId xmlns:p14="http://schemas.microsoft.com/office/powerpoint/2010/main" val="36113156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ntent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p:txBody>
          <a:bodyPr/>
          <a:lstStyle>
            <a:lvl1pPr>
              <a:defRPr>
                <a:solidFill>
                  <a:schemeClr val="bg1">
                    <a:lumMod val="50000"/>
                  </a:schemeClr>
                </a:solidFill>
                <a:latin typeface="Century Gothic" panose="020B0502020202020204" pitchFamily="34" charset="0"/>
              </a:defRPr>
            </a:lvl1pPr>
          </a:lstStyle>
          <a:p>
            <a:fld id="{1DD70114-2F99-4B6A-BD68-56CEC3438471}" type="slidenum">
              <a:rPr lang="en-CA" smtClean="0"/>
              <a:pPr/>
              <a:t>‹#›</a:t>
            </a:fld>
            <a:endParaRPr lang="en-CA" dirty="0"/>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8">
            <a:extLst>
              <a:ext uri="{FF2B5EF4-FFF2-40B4-BE49-F238E27FC236}">
                <a16:creationId xmlns:a16="http://schemas.microsoft.com/office/drawing/2014/main" id="{54FD6AD4-F207-4AB0-9169-E92527C4B43C}"/>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0" name="Picture 9" descr="Graphical user interface, text&#10;&#10;Description automatically generated">
            <a:extLst>
              <a:ext uri="{FF2B5EF4-FFF2-40B4-BE49-F238E27FC236}">
                <a16:creationId xmlns:a16="http://schemas.microsoft.com/office/drawing/2014/main" id="{66D4F50C-321C-426E-B77F-07534BFAB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328050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layou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84841" y="681037"/>
            <a:ext cx="12028604" cy="609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p:txBody>
          <a:bodyPr/>
          <a:lstStyle>
            <a:lvl1pPr>
              <a:defRPr>
                <a:solidFill>
                  <a:schemeClr val="bg1">
                    <a:lumMod val="50000"/>
                  </a:schemeClr>
                </a:solidFill>
                <a:latin typeface="Century Gothic" panose="020B0502020202020204" pitchFamily="34" charset="0"/>
              </a:defRPr>
            </a:lvl1pPr>
          </a:lstStyle>
          <a:p>
            <a:fld id="{1DD70114-2F99-4B6A-BD68-56CEC3438471}" type="slidenum">
              <a:rPr lang="en-CA" smtClean="0"/>
              <a:pPr/>
              <a:t>‹#›</a:t>
            </a:fld>
            <a:endParaRPr lang="en-CA" dirty="0"/>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215727" y="787644"/>
            <a:ext cx="11798288" cy="5933829"/>
          </a:xfrm>
          <a:prstGeom prst="rect">
            <a:avLst/>
          </a:prstGeom>
        </p:spPr>
        <p:txBody>
          <a:bodyPr vert="horz" lIns="91440" tIns="45720" rIns="91440" bIns="45720" rtlCol="0">
            <a:normAutofit/>
          </a:bodyPr>
          <a:lstStyle>
            <a:lvl1pPr>
              <a:defRPr lang="en-US"/>
            </a:lvl1pPr>
            <a:lvl2pPr>
              <a:defRPr lang="en-US"/>
            </a:lvl2pPr>
            <a:lvl3pPr>
              <a:defRPr lang="en-US"/>
            </a:lvl3pPr>
            <a:lvl4pPr>
              <a:defRPr lang="en-US"/>
            </a:lvl4pPr>
            <a:lvl5pPr>
              <a:defRPr lang="en-CA"/>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8">
            <a:extLst>
              <a:ext uri="{FF2B5EF4-FFF2-40B4-BE49-F238E27FC236}">
                <a16:creationId xmlns:a16="http://schemas.microsoft.com/office/drawing/2014/main" id="{54FD6AD4-F207-4AB0-9169-E92527C4B43C}"/>
              </a:ext>
            </a:extLst>
          </p:cNvPr>
          <p:cNvSpPr>
            <a:spLocks noGrp="1"/>
          </p:cNvSpPr>
          <p:nvPr>
            <p:ph type="title"/>
          </p:nvPr>
        </p:nvSpPr>
        <p:spPr>
          <a:xfrm>
            <a:off x="215727" y="136526"/>
            <a:ext cx="11114518" cy="544511"/>
          </a:xfrm>
        </p:spPr>
        <p:txBody>
          <a:bodyPr/>
          <a:lstStyle>
            <a:lvl1pP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69198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layout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47535" y="51737"/>
            <a:ext cx="12096931" cy="6754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a:xfrm>
            <a:off x="11150771" y="6579908"/>
            <a:ext cx="1041230" cy="278092"/>
          </a:xfrm>
        </p:spPr>
        <p:txBody>
          <a:bodyPr/>
          <a:lstStyle>
            <a:lvl1pPr>
              <a:defRPr sz="1000">
                <a:solidFill>
                  <a:schemeClr val="bg1">
                    <a:lumMod val="50000"/>
                  </a:schemeClr>
                </a:solidFill>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159559" y="888385"/>
            <a:ext cx="11881063" cy="569152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8">
            <a:extLst>
              <a:ext uri="{FF2B5EF4-FFF2-40B4-BE49-F238E27FC236}">
                <a16:creationId xmlns:a16="http://schemas.microsoft.com/office/drawing/2014/main" id="{E4897D0F-6DB8-F161-3C8A-007167DB7611}"/>
              </a:ext>
            </a:extLst>
          </p:cNvPr>
          <p:cNvSpPr>
            <a:spLocks noGrp="1"/>
          </p:cNvSpPr>
          <p:nvPr>
            <p:ph type="title"/>
          </p:nvPr>
        </p:nvSpPr>
        <p:spPr>
          <a:xfrm>
            <a:off x="159559" y="139046"/>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4" name="Picture 3">
            <a:extLst>
              <a:ext uri="{FF2B5EF4-FFF2-40B4-BE49-F238E27FC236}">
                <a16:creationId xmlns:a16="http://schemas.microsoft.com/office/drawing/2014/main" id="{343F9E82-D902-BDFE-A17B-EDBA80B2DF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54" y="6434188"/>
            <a:ext cx="1596636" cy="343500"/>
          </a:xfrm>
          <a:prstGeom prst="rect">
            <a:avLst/>
          </a:prstGeom>
        </p:spPr>
      </p:pic>
    </p:spTree>
    <p:extLst>
      <p:ext uri="{BB962C8B-B14F-4D97-AF65-F5344CB8AC3E}">
        <p14:creationId xmlns:p14="http://schemas.microsoft.com/office/powerpoint/2010/main" val="665088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layou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D81CC0-D95E-383E-3B6B-BAB57C479C3F}"/>
              </a:ext>
            </a:extLst>
          </p:cNvPr>
          <p:cNvSpPr/>
          <p:nvPr userDrawn="1"/>
        </p:nvSpPr>
        <p:spPr>
          <a:xfrm>
            <a:off x="-1" y="6060402"/>
            <a:ext cx="12192000" cy="804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05128D1D-AAFE-4329-95F2-6112A06678C8}"/>
              </a:ext>
            </a:extLst>
          </p:cNvPr>
          <p:cNvSpPr>
            <a:spLocks noGrp="1"/>
          </p:cNvSpPr>
          <p:nvPr>
            <p:ph type="title"/>
          </p:nvPr>
        </p:nvSpPr>
        <p:spPr>
          <a:xfrm>
            <a:off x="1023080" y="2012047"/>
            <a:ext cx="10145839" cy="1085524"/>
          </a:xfrm>
        </p:spPr>
        <p:txBody>
          <a:bodyPr>
            <a:normAutofit/>
          </a:bodyPr>
          <a:lstStyle>
            <a:lvl1pPr algn="ctr">
              <a:defRPr sz="4400">
                <a:solidFill>
                  <a:schemeClr val="bg1"/>
                </a:solidFill>
              </a:defRPr>
            </a:lvl1pPr>
          </a:lstStyle>
          <a:p>
            <a:r>
              <a:rPr lang="en-US"/>
              <a:t>Click to edit Master title style</a:t>
            </a:r>
            <a:endParaRPr lang="en-CA"/>
          </a:p>
        </p:txBody>
      </p:sp>
      <p:pic>
        <p:nvPicPr>
          <p:cNvPr id="7" name="Picture 6">
            <a:extLst>
              <a:ext uri="{FF2B5EF4-FFF2-40B4-BE49-F238E27FC236}">
                <a16:creationId xmlns:a16="http://schemas.microsoft.com/office/drawing/2014/main" id="{C0AF2979-5827-4ED9-A0C6-DB9B55EC2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75254"/>
            <a:ext cx="2638341" cy="567611"/>
          </a:xfrm>
          <a:prstGeom prst="rect">
            <a:avLst/>
          </a:prstGeom>
        </p:spPr>
      </p:pic>
      <p:sp>
        <p:nvSpPr>
          <p:cNvPr id="4" name="Slide Number Placeholder 2">
            <a:extLst>
              <a:ext uri="{FF2B5EF4-FFF2-40B4-BE49-F238E27FC236}">
                <a16:creationId xmlns:a16="http://schemas.microsoft.com/office/drawing/2014/main" id="{253695DA-2584-66C3-BF07-ABCA7EDD950C}"/>
              </a:ext>
            </a:extLst>
          </p:cNvPr>
          <p:cNvSpPr>
            <a:spLocks noGrp="1"/>
          </p:cNvSpPr>
          <p:nvPr>
            <p:ph type="sldNum" sz="quarter" idx="10"/>
          </p:nvPr>
        </p:nvSpPr>
        <p:spPr>
          <a:xfrm>
            <a:off x="11279825" y="6627731"/>
            <a:ext cx="912175" cy="230269"/>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
        <p:nvSpPr>
          <p:cNvPr id="12" name="Rectangle 11">
            <a:extLst>
              <a:ext uri="{FF2B5EF4-FFF2-40B4-BE49-F238E27FC236}">
                <a16:creationId xmlns:a16="http://schemas.microsoft.com/office/drawing/2014/main" id="{7B4F810E-912A-1E97-0DE3-C522170322F6}"/>
              </a:ext>
            </a:extLst>
          </p:cNvPr>
          <p:cNvSpPr/>
          <p:nvPr userDrawn="1"/>
        </p:nvSpPr>
        <p:spPr>
          <a:xfrm>
            <a:off x="0" y="5927218"/>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417233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28D1D-AAFE-4329-95F2-6112A06678C8}"/>
              </a:ext>
            </a:extLst>
          </p:cNvPr>
          <p:cNvSpPr>
            <a:spLocks noGrp="1"/>
          </p:cNvSpPr>
          <p:nvPr>
            <p:ph type="title"/>
          </p:nvPr>
        </p:nvSpPr>
        <p:spPr>
          <a:xfrm>
            <a:off x="1207961" y="136526"/>
            <a:ext cx="9769422" cy="1005271"/>
          </a:xfrm>
        </p:spPr>
        <p:txBody>
          <a:bodyPr>
            <a:normAutofit/>
          </a:bodyPr>
          <a:lstStyle>
            <a:lvl1pPr>
              <a:defRPr sz="4400">
                <a:solidFill>
                  <a:schemeClr val="bg1"/>
                </a:solidFill>
              </a:defRPr>
            </a:lvl1pPr>
          </a:lstStyle>
          <a:p>
            <a:r>
              <a:rPr lang="en-US"/>
              <a:t>Click to edit Master title style</a:t>
            </a:r>
            <a:endParaRPr lang="en-CA"/>
          </a:p>
        </p:txBody>
      </p:sp>
      <p:sp>
        <p:nvSpPr>
          <p:cNvPr id="4" name="Slide Number Placeholder 2">
            <a:extLst>
              <a:ext uri="{FF2B5EF4-FFF2-40B4-BE49-F238E27FC236}">
                <a16:creationId xmlns:a16="http://schemas.microsoft.com/office/drawing/2014/main" id="{253695DA-2584-66C3-BF07-ABCA7EDD950C}"/>
              </a:ext>
            </a:extLst>
          </p:cNvPr>
          <p:cNvSpPr>
            <a:spLocks noGrp="1"/>
          </p:cNvSpPr>
          <p:nvPr>
            <p:ph type="sldNum" sz="quarter" idx="10"/>
          </p:nvPr>
        </p:nvSpPr>
        <p:spPr>
          <a:xfrm>
            <a:off x="11279825" y="6627731"/>
            <a:ext cx="912175" cy="230269"/>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pic>
        <p:nvPicPr>
          <p:cNvPr id="6" name="Graphic 5" descr="Video camera with solid fill">
            <a:extLst>
              <a:ext uri="{FF2B5EF4-FFF2-40B4-BE49-F238E27FC236}">
                <a16:creationId xmlns:a16="http://schemas.microsoft.com/office/drawing/2014/main" id="{165F0D6B-197F-C284-6030-DA29670ABC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4428"/>
            <a:ext cx="1133317" cy="1133317"/>
          </a:xfrm>
          <a:prstGeom prst="rect">
            <a:avLst/>
          </a:prstGeom>
        </p:spPr>
      </p:pic>
      <p:pic>
        <p:nvPicPr>
          <p:cNvPr id="9" name="Picture 8">
            <a:extLst>
              <a:ext uri="{FF2B5EF4-FFF2-40B4-BE49-F238E27FC236}">
                <a16:creationId xmlns:a16="http://schemas.microsoft.com/office/drawing/2014/main" id="{4761616B-87E7-34AA-DBAC-6437930B27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13215" y="6134444"/>
            <a:ext cx="2991881" cy="643672"/>
          </a:xfrm>
          <a:prstGeom prst="rect">
            <a:avLst/>
          </a:prstGeom>
        </p:spPr>
      </p:pic>
    </p:spTree>
    <p:extLst>
      <p:ext uri="{BB962C8B-B14F-4D97-AF65-F5344CB8AC3E}">
        <p14:creationId xmlns:p14="http://schemas.microsoft.com/office/powerpoint/2010/main" val="2104432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35732C-9117-4F2E-8CE0-3B099584F1E0}"/>
              </a:ext>
            </a:extLst>
          </p:cNvPr>
          <p:cNvSpPr>
            <a:spLocks noGrp="1"/>
          </p:cNvSpPr>
          <p:nvPr>
            <p:ph type="sldNum" sz="quarter" idx="10"/>
          </p:nvPr>
        </p:nvSpPr>
        <p:spPr>
          <a:xfrm>
            <a:off x="11279825" y="6627731"/>
            <a:ext cx="912175" cy="230269"/>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dirty="0"/>
          </a:p>
        </p:txBody>
      </p:sp>
    </p:spTree>
    <p:extLst>
      <p:ext uri="{BB962C8B-B14F-4D97-AF65-F5344CB8AC3E}">
        <p14:creationId xmlns:p14="http://schemas.microsoft.com/office/powerpoint/2010/main" val="29521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3.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ECB816-42D6-BF30-B5A2-D7A9A1AACFF7}"/>
              </a:ext>
            </a:extLst>
          </p:cNvPr>
          <p:cNvSpPr/>
          <p:nvPr userDrawn="1"/>
        </p:nvSpPr>
        <p:spPr>
          <a:xfrm>
            <a:off x="0" y="0"/>
            <a:ext cx="12192000" cy="6858000"/>
          </a:xfrm>
          <a:prstGeom prst="rect">
            <a:avLst/>
          </a:prstGeom>
          <a:gradFill flip="none" rotWithShape="1">
            <a:gsLst>
              <a:gs pos="0">
                <a:srgbClr val="683090"/>
              </a:gs>
              <a:gs pos="50000">
                <a:srgbClr val="8E2A8E"/>
              </a:gs>
              <a:gs pos="100000">
                <a:srgbClr val="BF212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Slide Number Placeholder 5">
            <a:extLst>
              <a:ext uri="{FF2B5EF4-FFF2-40B4-BE49-F238E27FC236}">
                <a16:creationId xmlns:a16="http://schemas.microsoft.com/office/drawing/2014/main" id="{C709EFAE-B4D5-4B88-8803-2FD24C3EABA1}"/>
              </a:ext>
            </a:extLst>
          </p:cNvPr>
          <p:cNvSpPr>
            <a:spLocks noGrp="1"/>
          </p:cNvSpPr>
          <p:nvPr>
            <p:ph type="sldNum" sz="quarter" idx="4"/>
          </p:nvPr>
        </p:nvSpPr>
        <p:spPr>
          <a:xfrm>
            <a:off x="11785363" y="6492875"/>
            <a:ext cx="4066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70114-2F99-4B6A-BD68-56CEC3438471}" type="slidenum">
              <a:rPr lang="en-CA" smtClean="0"/>
              <a:t>‹#›</a:t>
            </a:fld>
            <a:endParaRPr lang="en-CA" dirty="0"/>
          </a:p>
        </p:txBody>
      </p:sp>
      <p:sp>
        <p:nvSpPr>
          <p:cNvPr id="7" name="Title Placeholder 1">
            <a:extLst>
              <a:ext uri="{FF2B5EF4-FFF2-40B4-BE49-F238E27FC236}">
                <a16:creationId xmlns:a16="http://schemas.microsoft.com/office/drawing/2014/main" id="{C7AF8876-7C9B-4C4D-A38A-FC9A61EE61E1}"/>
              </a:ext>
            </a:extLst>
          </p:cNvPr>
          <p:cNvSpPr>
            <a:spLocks noGrp="1"/>
          </p:cNvSpPr>
          <p:nvPr>
            <p:ph type="title"/>
          </p:nvPr>
        </p:nvSpPr>
        <p:spPr>
          <a:xfrm>
            <a:off x="239282" y="136526"/>
            <a:ext cx="11114518" cy="1085524"/>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8" name="Text Placeholder 2">
            <a:extLst>
              <a:ext uri="{FF2B5EF4-FFF2-40B4-BE49-F238E27FC236}">
                <a16:creationId xmlns:a16="http://schemas.microsoft.com/office/drawing/2014/main" id="{313921E8-119C-4CBA-9BA6-B9EF30BAFAE6}"/>
              </a:ext>
            </a:extLst>
          </p:cNvPr>
          <p:cNvSpPr>
            <a:spLocks noGrp="1"/>
          </p:cNvSpPr>
          <p:nvPr>
            <p:ph type="body" idx="1"/>
          </p:nvPr>
        </p:nvSpPr>
        <p:spPr>
          <a:xfrm>
            <a:off x="239281" y="1337847"/>
            <a:ext cx="11690647" cy="52851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6721720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8" r:id="rId4"/>
    <p:sldLayoutId id="2147483671" r:id="rId5"/>
    <p:sldLayoutId id="2147483672" r:id="rId6"/>
    <p:sldLayoutId id="2147483677" r:id="rId7"/>
    <p:sldLayoutId id="2147483689" r:id="rId8"/>
    <p:sldLayoutId id="2147483678" r:id="rId9"/>
    <p:sldLayoutId id="2147483700" r:id="rId10"/>
    <p:sldLayoutId id="2147483743" r:id="rId11"/>
    <p:sldLayoutId id="2147483744" r:id="rId12"/>
    <p:sldLayoutId id="2147483749" r:id="rId13"/>
    <p:sldLayoutId id="2147483782" r:id="rId14"/>
    <p:sldLayoutId id="2147483756" r:id="rId15"/>
    <p:sldLayoutId id="2147483758" r:id="rId16"/>
  </p:sldLayoutIdLst>
  <p:txStyles>
    <p:titleStyle>
      <a:lvl1pPr algn="l" defTabSz="914400" rtl="0" eaLnBrk="1" latinLnBrk="0" hangingPunct="1">
        <a:lnSpc>
          <a:spcPct val="90000"/>
        </a:lnSpc>
        <a:spcBef>
          <a:spcPct val="0"/>
        </a:spcBef>
        <a:buNone/>
        <a:defRPr sz="4800" b="0" kern="1200">
          <a:solidFill>
            <a:srgbClr val="40008D"/>
          </a:soli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D58B86-658D-442D-89AF-A98209697B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112D523-C065-4414-A6FD-963F41E11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C045120-9F90-47F6-ABDB-61665E9E4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cs typeface="Poppins" panose="00000500000000000000" pitchFamily="2" charset="0"/>
              </a:defRPr>
            </a:lvl1pPr>
          </a:lstStyle>
          <a:p>
            <a:fld id="{341D0A2D-904B-402E-A466-7AA6C79D92B4}" type="datetimeFigureOut">
              <a:rPr lang="en-CA" smtClean="0"/>
              <a:pPr/>
              <a:t>2026-01-23</a:t>
            </a:fld>
            <a:endParaRPr lang="en-CA"/>
          </a:p>
        </p:txBody>
      </p:sp>
      <p:sp>
        <p:nvSpPr>
          <p:cNvPr id="5" name="Footer Placeholder 4">
            <a:extLst>
              <a:ext uri="{FF2B5EF4-FFF2-40B4-BE49-F238E27FC236}">
                <a16:creationId xmlns:a16="http://schemas.microsoft.com/office/drawing/2014/main" id="{F8BAEB88-5BE1-4218-9139-F244CC094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cs typeface="Poppins" panose="00000500000000000000" pitchFamily="2" charset="0"/>
              </a:defRPr>
            </a:lvl1pPr>
          </a:lstStyle>
          <a:p>
            <a:endParaRPr lang="en-CA"/>
          </a:p>
        </p:txBody>
      </p:sp>
      <p:sp>
        <p:nvSpPr>
          <p:cNvPr id="6" name="Slide Number Placeholder 5">
            <a:extLst>
              <a:ext uri="{FF2B5EF4-FFF2-40B4-BE49-F238E27FC236}">
                <a16:creationId xmlns:a16="http://schemas.microsoft.com/office/drawing/2014/main" id="{C4E368B9-541D-4AC8-84AF-16BBBE2B3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cs typeface="Poppins" panose="00000500000000000000" pitchFamily="2" charset="0"/>
              </a:defRPr>
            </a:lvl1pPr>
          </a:lstStyle>
          <a:p>
            <a:fld id="{9E1F451F-77F9-4244-8654-4894B76B2CDC}" type="slidenum">
              <a:rPr lang="en-CA" smtClean="0"/>
              <a:pPr/>
              <a:t>‹#›</a:t>
            </a:fld>
            <a:endParaRPr lang="en-CA"/>
          </a:p>
        </p:txBody>
      </p:sp>
    </p:spTree>
    <p:extLst>
      <p:ext uri="{BB962C8B-B14F-4D97-AF65-F5344CB8AC3E}">
        <p14:creationId xmlns:p14="http://schemas.microsoft.com/office/powerpoint/2010/main" val="3331509671"/>
      </p:ext>
    </p:extLst>
  </p:cSld>
  <p:clrMap bg1="lt1" tx1="dk1" bg2="lt2" tx2="dk2" accent1="accent1" accent2="accent2" accent3="accent3" accent4="accent4" accent5="accent5" accent6="accent6" hlink="hlink" folHlink="folHlink"/>
  <p:sldLayoutIdLst>
    <p:sldLayoutId id="2147483783" r:id="rId1"/>
  </p:sldLayoutIdLst>
  <p:txStyles>
    <p:titleStyle>
      <a:lvl1pPr algn="l" defTabSz="914400" rtl="0" eaLnBrk="1" latinLnBrk="0" hangingPunct="1">
        <a:lnSpc>
          <a:spcPct val="90000"/>
        </a:lnSpc>
        <a:spcBef>
          <a:spcPct val="0"/>
        </a:spcBef>
        <a:buNone/>
        <a:defRPr sz="4400" b="1" kern="1200">
          <a:solidFill>
            <a:schemeClr val="tx1"/>
          </a:solidFill>
          <a:latin typeface="Poppins" panose="00000500000000000000" pitchFamily="2" charset="0"/>
          <a:ea typeface="+mj-ea"/>
          <a:cs typeface="Poppins" panose="00000500000000000000" pitchFamily="2" charset="0"/>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E35948-E514-634D-9B86-7F112D6A3BDC}"/>
              </a:ext>
            </a:extLst>
          </p:cNvPr>
          <p:cNvSpPr/>
          <p:nvPr userDrawn="1"/>
        </p:nvSpPr>
        <p:spPr>
          <a:xfrm>
            <a:off x="0" y="0"/>
            <a:ext cx="12192000" cy="6858000"/>
          </a:xfrm>
          <a:prstGeom prst="rect">
            <a:avLst/>
          </a:prstGeom>
          <a:gradFill flip="none" rotWithShape="1">
            <a:gsLst>
              <a:gs pos="0">
                <a:srgbClr val="683090"/>
              </a:gs>
              <a:gs pos="50000">
                <a:srgbClr val="8E2A8E"/>
              </a:gs>
              <a:gs pos="100000">
                <a:srgbClr val="BF212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40D58B86-658D-442D-89AF-A98209697B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112D523-C065-4414-A6FD-963F41E11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C045120-9F90-47F6-ABDB-61665E9E4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D0A2D-904B-402E-A466-7AA6C79D92B4}" type="datetimeFigureOut">
              <a:rPr lang="en-CA" smtClean="0"/>
              <a:t>2026-01-23</a:t>
            </a:fld>
            <a:endParaRPr lang="en-CA" dirty="0"/>
          </a:p>
        </p:txBody>
      </p:sp>
      <p:sp>
        <p:nvSpPr>
          <p:cNvPr id="5" name="Footer Placeholder 4">
            <a:extLst>
              <a:ext uri="{FF2B5EF4-FFF2-40B4-BE49-F238E27FC236}">
                <a16:creationId xmlns:a16="http://schemas.microsoft.com/office/drawing/2014/main" id="{F8BAEB88-5BE1-4218-9139-F244CC094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C4E368B9-541D-4AC8-84AF-16BBBE2B334E}"/>
              </a:ext>
            </a:extLst>
          </p:cNvPr>
          <p:cNvSpPr>
            <a:spLocks noGrp="1"/>
          </p:cNvSpPr>
          <p:nvPr>
            <p:ph type="sldNum" sz="quarter" idx="4"/>
          </p:nvPr>
        </p:nvSpPr>
        <p:spPr>
          <a:xfrm>
            <a:off x="9448800" y="6654429"/>
            <a:ext cx="2743200" cy="197198"/>
          </a:xfrm>
          <a:prstGeom prst="rect">
            <a:avLst/>
          </a:prstGeom>
        </p:spPr>
        <p:txBody>
          <a:bodyPr vert="horz" lIns="91440" tIns="45720" rIns="91440" bIns="45720" rtlCol="0" anchor="ctr"/>
          <a:lstStyle>
            <a:lvl1pPr algn="r">
              <a:defRPr sz="1000">
                <a:solidFill>
                  <a:schemeClr val="tx1">
                    <a:tint val="75000"/>
                  </a:schemeClr>
                </a:solidFill>
              </a:defRPr>
            </a:lvl1pPr>
          </a:lstStyle>
          <a:p>
            <a:fld id="{9E1F451F-77F9-4244-8654-4894B76B2CDC}" type="slidenum">
              <a:rPr lang="en-CA" smtClean="0"/>
              <a:pPr/>
              <a:t>‹#›</a:t>
            </a:fld>
            <a:endParaRPr lang="en-CA" dirty="0"/>
          </a:p>
        </p:txBody>
      </p:sp>
    </p:spTree>
    <p:extLst>
      <p:ext uri="{BB962C8B-B14F-4D97-AF65-F5344CB8AC3E}">
        <p14:creationId xmlns:p14="http://schemas.microsoft.com/office/powerpoint/2010/main" val="344602845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81" r:id="rId3"/>
    <p:sldLayoutId id="2147483682" r:id="rId4"/>
    <p:sldLayoutId id="2147483683" r:id="rId5"/>
    <p:sldLayoutId id="2147483684" r:id="rId6"/>
    <p:sldLayoutId id="2147483686" r:id="rId7"/>
    <p:sldLayoutId id="2147483687" r:id="rId8"/>
    <p:sldLayoutId id="2147483688" r:id="rId9"/>
    <p:sldLayoutId id="2147483748" r:id="rId10"/>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E0BFAD-67CC-8115-FFA9-5A11A21E3285}"/>
              </a:ext>
            </a:extLst>
          </p:cNvPr>
          <p:cNvSpPr/>
          <p:nvPr userDrawn="1"/>
        </p:nvSpPr>
        <p:spPr>
          <a:xfrm>
            <a:off x="0" y="0"/>
            <a:ext cx="12192000" cy="6858000"/>
          </a:xfrm>
          <a:prstGeom prst="rect">
            <a:avLst/>
          </a:prstGeom>
          <a:gradFill flip="none" rotWithShape="1">
            <a:gsLst>
              <a:gs pos="0">
                <a:srgbClr val="683090"/>
              </a:gs>
              <a:gs pos="50000">
                <a:srgbClr val="8E2A8E"/>
              </a:gs>
              <a:gs pos="100000">
                <a:srgbClr val="BF212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Placeholder 1">
            <a:extLst>
              <a:ext uri="{FF2B5EF4-FFF2-40B4-BE49-F238E27FC236}">
                <a16:creationId xmlns:a16="http://schemas.microsoft.com/office/drawing/2014/main" id="{5355046F-3E87-4699-70CD-B8B0E4D5C8A3}"/>
              </a:ext>
            </a:extLst>
          </p:cNvPr>
          <p:cNvSpPr>
            <a:spLocks noGrp="1"/>
          </p:cNvSpPr>
          <p:nvPr>
            <p:ph type="title"/>
          </p:nvPr>
        </p:nvSpPr>
        <p:spPr>
          <a:xfrm>
            <a:off x="239282" y="136526"/>
            <a:ext cx="11114518" cy="1085524"/>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15" name="Text Placeholder 2">
            <a:extLst>
              <a:ext uri="{FF2B5EF4-FFF2-40B4-BE49-F238E27FC236}">
                <a16:creationId xmlns:a16="http://schemas.microsoft.com/office/drawing/2014/main" id="{B5CBBA71-E6C8-7A80-9C66-08EFE3CEA11B}"/>
              </a:ext>
            </a:extLst>
          </p:cNvPr>
          <p:cNvSpPr>
            <a:spLocks noGrp="1"/>
          </p:cNvSpPr>
          <p:nvPr>
            <p:ph type="body" idx="1"/>
          </p:nvPr>
        </p:nvSpPr>
        <p:spPr>
          <a:xfrm>
            <a:off x="239281" y="1337847"/>
            <a:ext cx="11690647" cy="52851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03853455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47" r:id="rId4"/>
    <p:sldLayoutId id="2147483706" r:id="rId5"/>
    <p:sldLayoutId id="2147483707" r:id="rId6"/>
    <p:sldLayoutId id="2147483713" r:id="rId7"/>
    <p:sldLayoutId id="2147483714" r:id="rId8"/>
    <p:sldLayoutId id="2147483715" r:id="rId9"/>
    <p:sldLayoutId id="2147483716" r:id="rId10"/>
    <p:sldLayoutId id="2147483717" r:id="rId11"/>
    <p:sldLayoutId id="2147483718" r:id="rId12"/>
    <p:sldLayoutId id="2147483746" r:id="rId13"/>
    <p:sldLayoutId id="2147483752" r:id="rId14"/>
    <p:sldLayoutId id="2147483754" r:id="rId15"/>
    <p:sldLayoutId id="2147483755" r:id="rId16"/>
    <p:sldLayoutId id="2147483759" r:id="rId17"/>
  </p:sldLayoutIdLst>
  <p:txStyles>
    <p:title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35.sv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39.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0.jp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32.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32.xml"/><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video" Target="https://www.youtube.com/embed/A-ZMNBQJccU?start=17&amp;feature=oembed" TargetMode="External"/><Relationship Id="rId4" Type="http://schemas.openxmlformats.org/officeDocument/2006/relationships/image" Target="../media/image60.jpeg"/></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5.svg"/></Relationships>
</file>

<file path=ppt/slides/_rels/slide20.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20.xml"/><Relationship Id="rId1" Type="http://schemas.openxmlformats.org/officeDocument/2006/relationships/slideLayout" Target="../slideLayouts/slideLayout34.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32.xml"/><Relationship Id="rId4" Type="http://schemas.openxmlformats.org/officeDocument/2006/relationships/image" Target="../media/image64.sv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hyperlink" Target="https://smho-smso.ca/online-resources/onecoute-2021-la-voix-des-eleves-sur-la-sante-mentale-rapport-final/" TargetMode="External"/><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5.sv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smho-smso.ca/online-resources/student-engagement-toolkit/#resources"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image" Target="../media/image50.jpg"/></Relationships>
</file>

<file path=ppt/slides/_rels/slide3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hyperlink" Target="https://smho-smso.ca/wayfinder/fr/" TargetMode="External"/><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hyperlink" Target="https://smho-smso.ca/online-resources/outil-de-reference-pour-le-soutien-par-les-pairs-a-lintention-des-eleves/" TargetMode="External"/><Relationship Id="rId10" Type="http://schemas.openxmlformats.org/officeDocument/2006/relationships/image" Target="../media/image72.jpg"/><Relationship Id="rId4" Type="http://schemas.openxmlformats.org/officeDocument/2006/relationships/hyperlink" Target="https://smho-smso.ca/online-resources/outils-a-lintention-des-eleves-elaborer-des-ententes-de-groupe-responsables-et-saines/" TargetMode="External"/><Relationship Id="rId9" Type="http://schemas.openxmlformats.org/officeDocument/2006/relationships/image" Target="../media/image71.png"/><Relationship Id="rId1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hyperlink" Target="https://smho-smso.ca/online-resources/student-engagement-toolkit/#resources" TargetMode="External"/><Relationship Id="rId2" Type="http://schemas.openxmlformats.org/officeDocument/2006/relationships/notesSlide" Target="../notesSlides/notesSlide36.xml"/><Relationship Id="rId1" Type="http://schemas.openxmlformats.org/officeDocument/2006/relationships/slideLayout" Target="../slideLayouts/slideLayout34.xml"/><Relationship Id="rId5" Type="http://schemas.openxmlformats.org/officeDocument/2006/relationships/image" Target="../media/image37.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8" Type="http://schemas.openxmlformats.org/officeDocument/2006/relationships/image" Target="../media/image82.jpeg"/><Relationship Id="rId13" Type="http://schemas.openxmlformats.org/officeDocument/2006/relationships/image" Target="../media/image77.png"/><Relationship Id="rId3" Type="http://schemas.openxmlformats.org/officeDocument/2006/relationships/image" Target="../media/image79.png"/><Relationship Id="rId7" Type="http://schemas.openxmlformats.org/officeDocument/2006/relationships/hyperlink" Target="https://smho-smso.ca/online-resources/fiche-conseils-promouvoir-et-soutenir-les-espaces-securitaires-pour-les-jeunes-noirs/" TargetMode="External"/><Relationship Id="rId12" Type="http://schemas.openxmlformats.org/officeDocument/2006/relationships/image" Target="../media/image85.png"/><Relationship Id="rId2" Type="http://schemas.openxmlformats.org/officeDocument/2006/relationships/notesSlide" Target="../notesSlides/notesSlide39.xml"/><Relationship Id="rId16"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81.png"/><Relationship Id="rId11" Type="http://schemas.openxmlformats.org/officeDocument/2006/relationships/image" Target="../media/image84.png"/><Relationship Id="rId5" Type="http://schemas.openxmlformats.org/officeDocument/2006/relationships/image" Target="../media/image80.png"/><Relationship Id="rId15" Type="http://schemas.openxmlformats.org/officeDocument/2006/relationships/image" Target="../media/image86.png"/><Relationship Id="rId10" Type="http://schemas.openxmlformats.org/officeDocument/2006/relationships/hyperlink" Target="https://smho-smso.ca/online-resources/cercle-de-soutien-et-voies-dacces-systemiques-organigramme-feuille-de-route-et-aide-memoire-personnalise/)" TargetMode="External"/><Relationship Id="rId4" Type="http://schemas.openxmlformats.org/officeDocument/2006/relationships/hyperlink" Target="https://smho-smso.ca/online-resources/outil-dautoreflexion-sur-lhumilite-culturelle-a-lintention-du-personnel-scolaire/" TargetMode="External"/><Relationship Id="rId9" Type="http://schemas.openxmlformats.org/officeDocument/2006/relationships/image" Target="../media/image83.jpeg"/><Relationship Id="rId14" Type="http://schemas.openxmlformats.org/officeDocument/2006/relationships/image" Target="../media/image7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34.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hyperlink" Target="https://smho-smso.ca/online-resources/guide-de-diffusion-ressources-pour-la-sante-mentale-des-eleves-nouveaux-arrivants/" TargetMode="External"/><Relationship Id="rId3" Type="http://schemas.openxmlformats.org/officeDocument/2006/relationships/image" Target="../media/image88.png"/><Relationship Id="rId7" Type="http://schemas.openxmlformats.org/officeDocument/2006/relationships/image" Target="../media/image91.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90.png"/><Relationship Id="rId11" Type="http://schemas.openxmlformats.org/officeDocument/2006/relationships/image" Target="../media/image39.png"/><Relationship Id="rId5" Type="http://schemas.openxmlformats.org/officeDocument/2006/relationships/image" Target="../media/image89.png"/><Relationship Id="rId10" Type="http://schemas.openxmlformats.org/officeDocument/2006/relationships/image" Target="../media/image93.png"/><Relationship Id="rId4" Type="http://schemas.openxmlformats.org/officeDocument/2006/relationships/hyperlink" Target="https://smho-smso.ca/online-resources/la-boite-a-outils-de-promotion-de-la-vie-et-les-ressources-connexes/" TargetMode="External"/><Relationship Id="rId9" Type="http://schemas.openxmlformats.org/officeDocument/2006/relationships/image" Target="../media/image92.png"/></Relationships>
</file>

<file path=ppt/slides/_rels/slide4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954EC-2EFD-9A73-DD32-C0396B9BA0FD}"/>
            </a:ext>
          </a:extLst>
        </p:cNvPr>
        <p:cNvGrpSpPr/>
        <p:nvPr/>
      </p:nvGrpSpPr>
      <p:grpSpPr>
        <a:xfrm>
          <a:off x="0" y="0"/>
          <a:ext cx="0" cy="0"/>
          <a:chOff x="0" y="0"/>
          <a:chExt cx="0" cy="0"/>
        </a:xfrm>
      </p:grpSpPr>
      <p:sp>
        <p:nvSpPr>
          <p:cNvPr id="6" name="Vertical Text Placeholder 7">
            <a:extLst>
              <a:ext uri="{FF2B5EF4-FFF2-40B4-BE49-F238E27FC236}">
                <a16:creationId xmlns:a16="http://schemas.microsoft.com/office/drawing/2014/main" id="{875EDE87-810E-F31B-1A00-3BE34787473B}"/>
              </a:ext>
            </a:extLst>
          </p:cNvPr>
          <p:cNvSpPr>
            <a:spLocks noGrp="1"/>
          </p:cNvSpPr>
          <p:nvPr>
            <p:ph type="body" orient="vert" idx="4294967295"/>
          </p:nvPr>
        </p:nvSpPr>
        <p:spPr>
          <a:xfrm>
            <a:off x="330200" y="1538287"/>
            <a:ext cx="11861800" cy="5106987"/>
          </a:xfrm>
        </p:spPr>
        <p:txBody>
          <a:bodyPr vert="horz" lIns="91440" tIns="45720" rIns="91440" bIns="45720" rtlCol="0" anchor="t">
            <a:normAutofit fontScale="92500" lnSpcReduction="10000"/>
          </a:bodyPr>
          <a:lstStyle/>
          <a:p>
            <a:pPr>
              <a:lnSpc>
                <a:spcPct val="108000"/>
              </a:lnSpc>
              <a:spcAft>
                <a:spcPts val="800"/>
              </a:spcAft>
            </a:pPr>
            <a:r>
              <a:rPr lang="fr-CA" noProof="1">
                <a:latin typeface="Arial"/>
                <a:cs typeface="Arial"/>
              </a:rPr>
              <a:t>Ce diaporama PowerPoint a pour but de donner un aperçu de la Boîte à outils sur l’engagement des élèves et de fournir des informations permettant d’améliorer les initiatives visant à renforcer réellement l’engagement des élèves. </a:t>
            </a:r>
          </a:p>
          <a:p>
            <a:pPr lvl="1">
              <a:lnSpc>
                <a:spcPct val="108000"/>
              </a:lnSpc>
              <a:spcAft>
                <a:spcPts val="800"/>
              </a:spcAft>
            </a:pPr>
            <a:r>
              <a:rPr lang="fr-CA" noProof="1"/>
              <a:t>Deux présentations PowerPoint sont disponibles : une version plus courte, qui offre une brève introduction et encourage le public à explorer la boîte à outils de manière autonome, et une version plus longue, qui fournit un aperçu complet.</a:t>
            </a:r>
          </a:p>
          <a:p>
            <a:pPr lvl="1">
              <a:lnSpc>
                <a:spcPct val="108000"/>
              </a:lnSpc>
              <a:spcAft>
                <a:spcPts val="800"/>
              </a:spcAft>
            </a:pPr>
            <a:r>
              <a:rPr lang="fr-CA" noProof="1">
                <a:latin typeface="Arial"/>
                <a:cs typeface="Arial"/>
              </a:rPr>
              <a:t>Les diaporamas ne sont pas destinés à remplacer la boîte à outils.</a:t>
            </a:r>
          </a:p>
          <a:p>
            <a:pPr>
              <a:lnSpc>
                <a:spcPct val="108000"/>
              </a:lnSpc>
              <a:spcAft>
                <a:spcPts val="800"/>
              </a:spcAft>
            </a:pPr>
            <a:r>
              <a:rPr lang="fr-CA" noProof="1">
                <a:latin typeface="Arial"/>
                <a:cs typeface="Arial"/>
              </a:rPr>
              <a:t>Ajustez les diapositives en fonction de vos besoins. </a:t>
            </a:r>
          </a:p>
          <a:p>
            <a:pPr>
              <a:lnSpc>
                <a:spcPct val="108000"/>
              </a:lnSpc>
              <a:spcAft>
                <a:spcPts val="800"/>
              </a:spcAft>
            </a:pPr>
            <a:r>
              <a:rPr lang="fr-CA" noProof="1">
                <a:latin typeface="Arial"/>
                <a:cs typeface="Arial"/>
              </a:rPr>
              <a:t>Envisagez de compléter ces documents avec des activités supplémentaires ou des informations spécifiques à votre région et à votre conseil scolaire.</a:t>
            </a:r>
            <a:endParaRPr lang="fr-CA" sz="3200" noProof="1">
              <a:latin typeface="Arial"/>
              <a:cs typeface="Arial"/>
            </a:endParaRPr>
          </a:p>
        </p:txBody>
      </p:sp>
      <p:sp>
        <p:nvSpPr>
          <p:cNvPr id="3" name="Title 1">
            <a:extLst>
              <a:ext uri="{FF2B5EF4-FFF2-40B4-BE49-F238E27FC236}">
                <a16:creationId xmlns:a16="http://schemas.microsoft.com/office/drawing/2014/main" id="{7E5ADC07-771B-ADD2-7670-412AFABC3486}"/>
              </a:ext>
            </a:extLst>
          </p:cNvPr>
          <p:cNvSpPr txBox="1">
            <a:spLocks noGrp="1"/>
          </p:cNvSpPr>
          <p:nvPr>
            <p:ph type="title" idx="4294967295"/>
          </p:nvPr>
        </p:nvSpPr>
        <p:spPr>
          <a:xfrm>
            <a:off x="1244600" y="212725"/>
            <a:ext cx="1003956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sz="3600" b="1" i="0" u="none" strike="noStrike" kern="1200" cap="none" spc="0" normalizeH="0" baseline="0" noProof="1">
                <a:ln>
                  <a:noFill/>
                </a:ln>
                <a:solidFill>
                  <a:schemeClr val="tx1"/>
                </a:solidFill>
                <a:effectLst/>
                <a:uLnTx/>
                <a:uFillTx/>
                <a:latin typeface="Poppins SemiBold"/>
                <a:ea typeface="+mj-ea"/>
                <a:cs typeface="Poppins SemiBold"/>
              </a:rPr>
              <a:t>Remarques à l’intention des animateurs et animatrices</a:t>
            </a:r>
          </a:p>
        </p:txBody>
      </p:sp>
      <p:pic>
        <p:nvPicPr>
          <p:cNvPr id="4" name="Graphic 3">
            <a:extLst>
              <a:ext uri="{FF2B5EF4-FFF2-40B4-BE49-F238E27FC236}">
                <a16:creationId xmlns:a16="http://schemas.microsoft.com/office/drawing/2014/main" id="{70022922-94E3-8F7D-5BFA-46B8F3D5C6D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200" y="549706"/>
            <a:ext cx="648587" cy="648587"/>
          </a:xfrm>
          <a:prstGeom prst="rect">
            <a:avLst/>
          </a:prstGeom>
        </p:spPr>
      </p:pic>
    </p:spTree>
    <p:extLst>
      <p:ext uri="{BB962C8B-B14F-4D97-AF65-F5344CB8AC3E}">
        <p14:creationId xmlns:p14="http://schemas.microsoft.com/office/powerpoint/2010/main" val="377218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407D4-045B-315E-1B5D-54F86CB98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470ED6-6BA8-31DF-4120-43298AACA925}"/>
              </a:ext>
            </a:extLst>
          </p:cNvPr>
          <p:cNvSpPr>
            <a:spLocks noGrp="1"/>
          </p:cNvSpPr>
          <p:nvPr>
            <p:ph type="title"/>
          </p:nvPr>
        </p:nvSpPr>
        <p:spPr>
          <a:xfrm>
            <a:off x="215728" y="680009"/>
            <a:ext cx="11976272" cy="760403"/>
          </a:xfrm>
        </p:spPr>
        <p:txBody>
          <a:bodyPr/>
          <a:lstStyle/>
          <a:p>
            <a:r>
              <a:rPr lang="fr-CA" sz="3600" noProof="1"/>
              <a:t>Les niveaux d’engagement des élèves</a:t>
            </a:r>
          </a:p>
        </p:txBody>
      </p:sp>
      <p:sp>
        <p:nvSpPr>
          <p:cNvPr id="3" name="Content Placeholder 2">
            <a:extLst>
              <a:ext uri="{FF2B5EF4-FFF2-40B4-BE49-F238E27FC236}">
                <a16:creationId xmlns:a16="http://schemas.microsoft.com/office/drawing/2014/main" id="{B4266150-06CE-7156-AD2A-AECF47197F2D}"/>
              </a:ext>
            </a:extLst>
          </p:cNvPr>
          <p:cNvSpPr>
            <a:spLocks noGrp="1"/>
          </p:cNvSpPr>
          <p:nvPr>
            <p:ph type="body" orient="vert" idx="1"/>
          </p:nvPr>
        </p:nvSpPr>
        <p:spPr>
          <a:xfrm>
            <a:off x="215728" y="1592263"/>
            <a:ext cx="8162728" cy="5122236"/>
          </a:xfrm>
        </p:spPr>
        <p:txBody>
          <a:bodyPr>
            <a:noAutofit/>
          </a:bodyPr>
          <a:lstStyle/>
          <a:p>
            <a:pPr>
              <a:lnSpc>
                <a:spcPct val="108000"/>
              </a:lnSpc>
            </a:pPr>
            <a:r>
              <a:rPr lang="fr-CA" sz="2400" b="1" noProof="1"/>
              <a:t>Les élèves comme leaders</a:t>
            </a:r>
            <a:r>
              <a:rPr lang="fr-CA" sz="2400" noProof="1"/>
              <a:t> – les élèves sont responsables de toutes les phases d’un projet ou d’un programme </a:t>
            </a:r>
          </a:p>
          <a:p>
            <a:pPr>
              <a:lnSpc>
                <a:spcPct val="108000"/>
              </a:lnSpc>
            </a:pPr>
            <a:r>
              <a:rPr lang="fr-CA" sz="2400" b="1" noProof="1"/>
              <a:t>Les élèves comme partenaires</a:t>
            </a:r>
            <a:r>
              <a:rPr lang="fr-CA" sz="2400" noProof="1"/>
              <a:t> – les élèves s’engagent dans un partenariat actif et un dialogue ouvert à toutes les étapes</a:t>
            </a:r>
          </a:p>
          <a:p>
            <a:pPr>
              <a:lnSpc>
                <a:spcPct val="108000"/>
              </a:lnSpc>
            </a:pPr>
            <a:r>
              <a:rPr lang="fr-CA" sz="2400" b="1" noProof="1"/>
              <a:t>Les élèves comme collaborateurs </a:t>
            </a:r>
            <a:r>
              <a:rPr lang="fr-CA" sz="2400" noProof="1"/>
              <a:t>– les élèves sont invités à faire part de leurs idées et de leurs points de vue lors de l’élaboration des étapes clés du projet</a:t>
            </a:r>
          </a:p>
          <a:p>
            <a:pPr>
              <a:lnSpc>
                <a:spcPct val="108000"/>
              </a:lnSpc>
            </a:pPr>
            <a:r>
              <a:rPr lang="fr-CA" sz="2400" b="1" noProof="1"/>
              <a:t>Les élèves comme consultants</a:t>
            </a:r>
            <a:r>
              <a:rPr lang="fr-CA" sz="2400" noProof="1"/>
              <a:t> – Les élèves sont sollicités pour faire part de leurs idées et de leurs points de vue de manière spécifique ou limitée.</a:t>
            </a:r>
          </a:p>
        </p:txBody>
      </p:sp>
      <p:pic>
        <p:nvPicPr>
          <p:cNvPr id="4" name="Picture 3">
            <a:extLst>
              <a:ext uri="{FF2B5EF4-FFF2-40B4-BE49-F238E27FC236}">
                <a16:creationId xmlns:a16="http://schemas.microsoft.com/office/drawing/2014/main" id="{3C06CBB6-96C6-6172-251C-855AFF037F7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01819" y="2360428"/>
            <a:ext cx="3622652" cy="3622652"/>
          </a:xfrm>
          <a:prstGeom prst="rect">
            <a:avLst/>
          </a:prstGeom>
        </p:spPr>
      </p:pic>
    </p:spTree>
    <p:extLst>
      <p:ext uri="{BB962C8B-B14F-4D97-AF65-F5344CB8AC3E}">
        <p14:creationId xmlns:p14="http://schemas.microsoft.com/office/powerpoint/2010/main" val="172688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0D77F-2CB3-7BBF-ED3A-E633FD60AB75}"/>
            </a:ext>
          </a:extLst>
        </p:cNvPr>
        <p:cNvGrpSpPr/>
        <p:nvPr/>
      </p:nvGrpSpPr>
      <p:grpSpPr>
        <a:xfrm>
          <a:off x="0" y="0"/>
          <a:ext cx="0" cy="0"/>
          <a:chOff x="0" y="0"/>
          <a:chExt cx="0" cy="0"/>
        </a:xfrm>
      </p:grpSpPr>
      <p:sp>
        <p:nvSpPr>
          <p:cNvPr id="2" name="Vertical Text Placeholder 1">
            <a:extLst>
              <a:ext uri="{FF2B5EF4-FFF2-40B4-BE49-F238E27FC236}">
                <a16:creationId xmlns:a16="http://schemas.microsoft.com/office/drawing/2014/main" id="{AE2E9FF8-4FDB-61D8-9DB0-1DAD63940E05}"/>
              </a:ext>
            </a:extLst>
          </p:cNvPr>
          <p:cNvSpPr>
            <a:spLocks noGrp="1"/>
          </p:cNvSpPr>
          <p:nvPr>
            <p:ph type="body" sz="quarter" idx="12"/>
          </p:nvPr>
        </p:nvSpPr>
        <p:spPr>
          <a:xfrm>
            <a:off x="4279769" y="381502"/>
            <a:ext cx="7683630" cy="6302102"/>
          </a:xfrm>
        </p:spPr>
        <p:txBody>
          <a:bodyPr anchor="t">
            <a:normAutofit lnSpcReduction="10000"/>
          </a:bodyPr>
          <a:lstStyle/>
          <a:p>
            <a:pPr fontAlgn="base">
              <a:lnSpc>
                <a:spcPct val="108000"/>
              </a:lnSpc>
            </a:pPr>
            <a:r>
              <a:rPr lang="fr-CA" noProof="1"/>
              <a:t>Pensez à une  initiative récente sur l’engagement des élèves dans votre communauté.</a:t>
            </a:r>
          </a:p>
          <a:p>
            <a:pPr marL="457200" indent="-457200" fontAlgn="base">
              <a:lnSpc>
                <a:spcPct val="108000"/>
              </a:lnSpc>
              <a:buFont typeface="Arial" panose="020B0604020202020204" pitchFamily="34" charset="0"/>
              <a:buChar char="•"/>
            </a:pPr>
            <a:r>
              <a:rPr lang="fr-CA" noProof="1"/>
              <a:t>Comment les fondements de l’engagement des élèves ont-ils été démontrés?</a:t>
            </a:r>
          </a:p>
          <a:p>
            <a:pPr marL="457200" indent="-457200" fontAlgn="base">
              <a:lnSpc>
                <a:spcPct val="108000"/>
              </a:lnSpc>
              <a:buFont typeface="Arial" panose="020B0604020202020204" pitchFamily="34" charset="0"/>
              <a:buChar char="•"/>
            </a:pPr>
            <a:r>
              <a:rPr lang="fr-CA" noProof="1"/>
              <a:t>Dans quel(s) niveau(x) cette initiative s’inscrit-elle?</a:t>
            </a:r>
            <a:br>
              <a:rPr lang="fr-CA" noProof="1"/>
            </a:br>
            <a:endParaRPr lang="fr-CA" noProof="1"/>
          </a:p>
          <a:p>
            <a:pPr fontAlgn="base">
              <a:lnSpc>
                <a:spcPct val="108000"/>
              </a:lnSpc>
            </a:pPr>
            <a:r>
              <a:rPr lang="fr-CA" noProof="1"/>
              <a:t>Comment avez-vous réfléchi de manière critique à vos propres particularités et à la manière dont elles peuvent influencer vos interactions avec les élèves ainsi que le travail que vous effectuez?</a:t>
            </a:r>
          </a:p>
        </p:txBody>
      </p:sp>
      <p:sp>
        <p:nvSpPr>
          <p:cNvPr id="7" name="Title 6">
            <a:extLst>
              <a:ext uri="{FF2B5EF4-FFF2-40B4-BE49-F238E27FC236}">
                <a16:creationId xmlns:a16="http://schemas.microsoft.com/office/drawing/2014/main" id="{87A5B916-E0B4-53BA-11FB-8859EB69541F}"/>
              </a:ext>
            </a:extLst>
          </p:cNvPr>
          <p:cNvSpPr>
            <a:spLocks noGrp="1"/>
          </p:cNvSpPr>
          <p:nvPr>
            <p:ph type="title"/>
          </p:nvPr>
        </p:nvSpPr>
        <p:spPr>
          <a:xfrm>
            <a:off x="0" y="-1076234"/>
            <a:ext cx="7683630" cy="909980"/>
          </a:xfrm>
        </p:spPr>
        <p:txBody>
          <a:bodyPr/>
          <a:lstStyle/>
          <a:p>
            <a:r>
              <a:rPr lang="fr-CA" b="1" noProof="1"/>
              <a:t>Réflexion</a:t>
            </a:r>
            <a:endParaRPr lang="fr-CA" noProof="1"/>
          </a:p>
        </p:txBody>
      </p:sp>
      <p:grpSp>
        <p:nvGrpSpPr>
          <p:cNvPr id="3" name="Group 2" descr="Icône représentant la silhouette d'une tête et son reflet dans un miroir sur un cercle bleu.">
            <a:extLst>
              <a:ext uri="{FF2B5EF4-FFF2-40B4-BE49-F238E27FC236}">
                <a16:creationId xmlns:a16="http://schemas.microsoft.com/office/drawing/2014/main" id="{8DE3FA6B-B8C2-DE43-3680-7EF236F15AC8}"/>
              </a:ext>
            </a:extLst>
          </p:cNvPr>
          <p:cNvGrpSpPr/>
          <p:nvPr/>
        </p:nvGrpSpPr>
        <p:grpSpPr>
          <a:xfrm>
            <a:off x="485663" y="887631"/>
            <a:ext cx="3080253" cy="3012445"/>
            <a:chOff x="485663" y="887631"/>
            <a:chExt cx="3080253" cy="3012445"/>
          </a:xfrm>
        </p:grpSpPr>
        <p:sp>
          <p:nvSpPr>
            <p:cNvPr id="4" name="Oval 3">
              <a:extLst>
                <a:ext uri="{FF2B5EF4-FFF2-40B4-BE49-F238E27FC236}">
                  <a16:creationId xmlns:a16="http://schemas.microsoft.com/office/drawing/2014/main" id="{63FFDB58-F79C-347A-5F75-9C0A2790DC63}"/>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Picture 5">
              <a:extLst>
                <a:ext uri="{FF2B5EF4-FFF2-40B4-BE49-F238E27FC236}">
                  <a16:creationId xmlns:a16="http://schemas.microsoft.com/office/drawing/2014/main" id="{3D69CAFB-7244-90F6-3F2D-F4193FE2EE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8D07FB90-EFEA-30E3-948B-D68290F648C2}"/>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spTree>
    <p:extLst>
      <p:ext uri="{BB962C8B-B14F-4D97-AF65-F5344CB8AC3E}">
        <p14:creationId xmlns:p14="http://schemas.microsoft.com/office/powerpoint/2010/main" val="322412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6C8ACC1-2993-4016-B1FB-A93092DAC6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75007" y="4831125"/>
            <a:ext cx="1669090" cy="2160000"/>
          </a:xfrm>
          <a:prstGeom prst="rect">
            <a:avLst/>
          </a:prstGeom>
          <a:effectLst>
            <a:outerShdw blurRad="63500" sx="102000" sy="102000" algn="ctr" rotWithShape="0">
              <a:prstClr val="black">
                <a:alpha val="40000"/>
              </a:prstClr>
            </a:outerShdw>
          </a:effectLst>
        </p:spPr>
      </p:pic>
      <p:pic>
        <p:nvPicPr>
          <p:cNvPr id="23" name="Picture 22">
            <a:extLst>
              <a:ext uri="{FF2B5EF4-FFF2-40B4-BE49-F238E27FC236}">
                <a16:creationId xmlns:a16="http://schemas.microsoft.com/office/drawing/2014/main" id="{2E4BFCB1-7F32-B61B-853F-C9577A9607B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97939" y="4831125"/>
            <a:ext cx="1669090" cy="2160000"/>
          </a:xfrm>
          <a:prstGeom prst="rect">
            <a:avLst/>
          </a:prstGeom>
          <a:effectLst>
            <a:outerShdw blurRad="63500" sx="102000" sy="102000" algn="ctr" rotWithShape="0">
              <a:prstClr val="black">
                <a:alpha val="40000"/>
              </a:prstClr>
            </a:outerShdw>
          </a:effectLst>
        </p:spPr>
      </p:pic>
      <p:pic>
        <p:nvPicPr>
          <p:cNvPr id="25" name="Picture 24">
            <a:extLst>
              <a:ext uri="{FF2B5EF4-FFF2-40B4-BE49-F238E27FC236}">
                <a16:creationId xmlns:a16="http://schemas.microsoft.com/office/drawing/2014/main" id="{D13764A7-8AC8-A983-31F3-08C1BC49B66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653002" y="4831125"/>
            <a:ext cx="1669090" cy="2160000"/>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9CCFCD02-B976-988A-3ADA-CD3460E202EA}"/>
              </a:ext>
            </a:extLst>
          </p:cNvPr>
          <p:cNvSpPr>
            <a:spLocks noGrp="1"/>
          </p:cNvSpPr>
          <p:nvPr>
            <p:ph type="title"/>
          </p:nvPr>
        </p:nvSpPr>
        <p:spPr/>
        <p:txBody>
          <a:bodyPr/>
          <a:lstStyle/>
          <a:p>
            <a:r>
              <a:rPr lang="fr-CA" noProof="1"/>
              <a:t>Pleins feux sur les ressources</a:t>
            </a:r>
          </a:p>
        </p:txBody>
      </p:sp>
      <p:pic>
        <p:nvPicPr>
          <p:cNvPr id="8" name="Picture 7">
            <a:extLst>
              <a:ext uri="{FF2B5EF4-FFF2-40B4-BE49-F238E27FC236}">
                <a16:creationId xmlns:a16="http://schemas.microsoft.com/office/drawing/2014/main" id="{1A3FFE81-F9FC-3406-4C57-A12165837CE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730696" y="248000"/>
            <a:ext cx="1798026" cy="2330607"/>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47974840-842E-F685-4E4A-004BA8C4F74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681742" y="242427"/>
            <a:ext cx="1797896" cy="233060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5EFB9CCD-D72C-B3E5-A7D0-56DDFC1DC79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96478" y="1641512"/>
            <a:ext cx="1805798" cy="2340000"/>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49DBA030-3123-C463-725F-EA2C2DE6F36A}"/>
              </a:ext>
            </a:extLst>
          </p:cNvPr>
          <p:cNvSpPr txBox="1"/>
          <p:nvPr/>
        </p:nvSpPr>
        <p:spPr>
          <a:xfrm>
            <a:off x="6631964" y="119367"/>
            <a:ext cx="5396623" cy="4161973"/>
          </a:xfrm>
          <a:prstGeom prst="rect">
            <a:avLst/>
          </a:prstGeom>
          <a:noFill/>
        </p:spPr>
        <p:txBody>
          <a:bodyPr wrap="square" rtlCol="0">
            <a:spAutoFit/>
          </a:bodyPr>
          <a:lstStyle/>
          <a:p>
            <a:pPr marL="285750" indent="-285750">
              <a:lnSpc>
                <a:spcPct val="108000"/>
              </a:lnSpc>
              <a:spcBef>
                <a:spcPts val="1000"/>
              </a:spcBef>
              <a:buFont typeface="Arial" panose="020B0604020202020204" pitchFamily="34" charset="0"/>
              <a:buChar char="•"/>
            </a:pPr>
            <a:r>
              <a:rPr lang="fr-CA" sz="2100" b="1" noProof="1"/>
              <a:t>Points importants à prendre en compte en ce qui concerne des initiatives liées à la promotion de la santé mentale et à la littératie destinées aux élèves</a:t>
            </a:r>
          </a:p>
          <a:p>
            <a:pPr marL="285750" indent="-285750">
              <a:lnSpc>
                <a:spcPct val="108000"/>
              </a:lnSpc>
              <a:spcBef>
                <a:spcPts val="1000"/>
              </a:spcBef>
              <a:buFont typeface="Arial" panose="020B0604020202020204" pitchFamily="34" charset="0"/>
              <a:buChar char="•"/>
            </a:pPr>
            <a:r>
              <a:rPr lang="fr-CA" sz="2100" b="1" noProof="1"/>
              <a:t>Actions d’un adulte bienveillant dans les initiatives d’engagement des élèves en matière de santé mentale</a:t>
            </a:r>
          </a:p>
          <a:p>
            <a:pPr marL="285750" indent="-285750">
              <a:lnSpc>
                <a:spcPct val="108000"/>
              </a:lnSpc>
              <a:spcBef>
                <a:spcPts val="1000"/>
              </a:spcBef>
              <a:buFont typeface="Arial" panose="020B0604020202020204" pitchFamily="34" charset="0"/>
              <a:buChar char="•"/>
            </a:pPr>
            <a:r>
              <a:rPr lang="fr-CA" sz="2100" b="1" noProof="1"/>
              <a:t>Recrutement pour des initiatives visant à encourager l’engagement des élèves en matière de santé mentale</a:t>
            </a:r>
          </a:p>
        </p:txBody>
      </p:sp>
      <p:pic>
        <p:nvPicPr>
          <p:cNvPr id="15" name="Picture 14">
            <a:extLst>
              <a:ext uri="{FF2B5EF4-FFF2-40B4-BE49-F238E27FC236}">
                <a16:creationId xmlns:a16="http://schemas.microsoft.com/office/drawing/2014/main" id="{E459CD02-9EF9-E695-4DA9-0EA17FED95B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153626" y="5672174"/>
            <a:ext cx="1671905" cy="2160000"/>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CE7C61EE-1038-96A6-E0E4-E250D067524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909886" y="5654473"/>
            <a:ext cx="1675548" cy="2160000"/>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CAA84D29-12E9-E520-A6C6-C03CF6EE7BA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677006" y="5672174"/>
            <a:ext cx="1662655" cy="2160000"/>
          </a:xfrm>
          <a:prstGeom prst="rect">
            <a:avLst/>
          </a:prstGeom>
          <a:effectLst>
            <a:outerShdw blurRad="63500" sx="102000" sy="102000" algn="ctr" rotWithShape="0">
              <a:prstClr val="black">
                <a:alpha val="40000"/>
              </a:prstClr>
            </a:outerShdw>
          </a:effectLst>
        </p:spPr>
      </p:pic>
      <p:pic>
        <p:nvPicPr>
          <p:cNvPr id="27" name="Picture 26">
            <a:extLst>
              <a:ext uri="{FF2B5EF4-FFF2-40B4-BE49-F238E27FC236}">
                <a16:creationId xmlns:a16="http://schemas.microsoft.com/office/drawing/2014/main" id="{F7490773-B344-5746-95C3-9C0E1879B0AE}"/>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0426975" y="5672174"/>
            <a:ext cx="1672727" cy="2160000"/>
          </a:xfrm>
          <a:prstGeom prst="rect">
            <a:avLst/>
          </a:prstGeom>
          <a:effectLst>
            <a:outerShdw blurRad="63500" sx="102000" sy="102000" algn="ctr" rotWithShape="0">
              <a:prstClr val="black">
                <a:alpha val="40000"/>
              </a:prstClr>
            </a:outerShdw>
          </a:effectLst>
        </p:spPr>
      </p:pic>
      <p:sp>
        <p:nvSpPr>
          <p:cNvPr id="28" name="TextBox 27">
            <a:extLst>
              <a:ext uri="{FF2B5EF4-FFF2-40B4-BE49-F238E27FC236}">
                <a16:creationId xmlns:a16="http://schemas.microsoft.com/office/drawing/2014/main" id="{B7744459-01AE-2896-408A-A97A791FD1D8}"/>
              </a:ext>
            </a:extLst>
          </p:cNvPr>
          <p:cNvSpPr txBox="1"/>
          <p:nvPr/>
        </p:nvSpPr>
        <p:spPr>
          <a:xfrm>
            <a:off x="2740835" y="5606331"/>
            <a:ext cx="2432899" cy="830997"/>
          </a:xfrm>
          <a:prstGeom prst="rect">
            <a:avLst/>
          </a:prstGeom>
          <a:noFill/>
        </p:spPr>
        <p:txBody>
          <a:bodyPr wrap="square" rtlCol="0">
            <a:spAutoFit/>
          </a:bodyPr>
          <a:lstStyle/>
          <a:p>
            <a:pPr marL="285750" indent="-285750">
              <a:buFont typeface="Arial" panose="020B0604020202020204" pitchFamily="34" charset="0"/>
              <a:buChar char="•"/>
            </a:pPr>
            <a:r>
              <a:rPr lang="fr-CA" sz="2400" b="1" noProof="1"/>
              <a:t>Exemples </a:t>
            </a:r>
            <a:br>
              <a:rPr lang="fr-CA" sz="2400" b="1" noProof="1"/>
            </a:br>
            <a:r>
              <a:rPr lang="fr-CA" sz="2400" b="1" noProof="1"/>
              <a:t>de cas</a:t>
            </a:r>
            <a:endParaRPr lang="fr-CA" sz="2400" noProof="1"/>
          </a:p>
        </p:txBody>
      </p:sp>
      <p:grpSp>
        <p:nvGrpSpPr>
          <p:cNvPr id="3" name="Group 2" descr="Icône représentant un marteau bleu croisé avec une clé à molette verte sur fond violet.">
            <a:extLst>
              <a:ext uri="{FF2B5EF4-FFF2-40B4-BE49-F238E27FC236}">
                <a16:creationId xmlns:a16="http://schemas.microsoft.com/office/drawing/2014/main" id="{C6774852-0813-8A65-1516-8BBBC70FD828}"/>
              </a:ext>
            </a:extLst>
          </p:cNvPr>
          <p:cNvGrpSpPr/>
          <p:nvPr/>
        </p:nvGrpSpPr>
        <p:grpSpPr>
          <a:xfrm>
            <a:off x="331544" y="2502176"/>
            <a:ext cx="1985914" cy="2006252"/>
            <a:chOff x="331544" y="2189658"/>
            <a:chExt cx="1985914" cy="2006252"/>
          </a:xfrm>
        </p:grpSpPr>
        <p:sp>
          <p:nvSpPr>
            <p:cNvPr id="5" name="Oval 4">
              <a:extLst>
                <a:ext uri="{FF2B5EF4-FFF2-40B4-BE49-F238E27FC236}">
                  <a16:creationId xmlns:a16="http://schemas.microsoft.com/office/drawing/2014/main" id="{73F723C7-B6B6-ED78-A6F7-5DA510E7A943}"/>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Picture 5">
              <a:extLst>
                <a:ext uri="{FF2B5EF4-FFF2-40B4-BE49-F238E27FC236}">
                  <a16:creationId xmlns:a16="http://schemas.microsoft.com/office/drawing/2014/main" id="{5691AA62-9ED4-4291-49E9-E0A3D58ACA8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8028" t="10872" r="7548"/>
            <a:stretch>
              <a:fillRect/>
            </a:stretch>
          </p:blipFill>
          <p:spPr bwMode="auto">
            <a:xfrm>
              <a:off x="444843" y="2255664"/>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0A5E2D75-B439-DA84-07EF-D4FF194CDA62}"/>
              </a:ext>
            </a:extLst>
          </p:cNvPr>
          <p:cNvSpPr/>
          <p:nvPr/>
        </p:nvSpPr>
        <p:spPr>
          <a:xfrm>
            <a:off x="51030" y="1823138"/>
            <a:ext cx="2580584" cy="523220"/>
          </a:xfrm>
          <a:prstGeom prst="rect">
            <a:avLst/>
          </a:prstGeom>
          <a:noFill/>
        </p:spPr>
        <p:txBody>
          <a:bodyPr wrap="square" lIns="91440" tIns="45720" rIns="91440" bIns="45720">
            <a:spAutoFit/>
          </a:bodyPr>
          <a:lstStyle/>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CONSTRUISEZ VOTRE </a:t>
            </a:r>
          </a:p>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BOÎTE À OUTILS</a:t>
            </a:r>
            <a:endParaRPr lang="fr-CA" sz="14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370202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71293-4CD9-1437-222E-D249E61BE8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FBDA82-4A18-63E4-B6C2-F21CDB66D6B0}"/>
              </a:ext>
            </a:extLst>
          </p:cNvPr>
          <p:cNvSpPr>
            <a:spLocks noGrp="1"/>
          </p:cNvSpPr>
          <p:nvPr>
            <p:ph type="title"/>
          </p:nvPr>
        </p:nvSpPr>
        <p:spPr>
          <a:xfrm>
            <a:off x="1023080" y="1798819"/>
            <a:ext cx="10145839" cy="2590487"/>
          </a:xfrm>
        </p:spPr>
        <p:txBody>
          <a:bodyPr>
            <a:normAutofit/>
          </a:bodyPr>
          <a:lstStyle/>
          <a:p>
            <a:r>
              <a:rPr lang="fr-CA" noProof="1"/>
              <a:t>« Tous nos élèves sont des leaders étudiants. »</a:t>
            </a:r>
            <a:br>
              <a:rPr lang="fr-CA" noProof="1"/>
            </a:br>
            <a:br>
              <a:rPr lang="fr-CA" noProof="1"/>
            </a:br>
            <a:r>
              <a:rPr lang="fr-CA" noProof="1">
                <a:latin typeface="Poppins Light" pitchFamily="2" charset="77"/>
                <a:cs typeface="Poppins Light" pitchFamily="2" charset="77"/>
              </a:rPr>
              <a:t>- Daunte Hillen</a:t>
            </a:r>
          </a:p>
        </p:txBody>
      </p:sp>
    </p:spTree>
    <p:extLst>
      <p:ext uri="{BB962C8B-B14F-4D97-AF65-F5344CB8AC3E}">
        <p14:creationId xmlns:p14="http://schemas.microsoft.com/office/powerpoint/2010/main" val="225330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1CD58-0DBE-B497-A4C7-61F9F54BEA2B}"/>
            </a:ext>
          </a:extLst>
        </p:cNvPr>
        <p:cNvGrpSpPr/>
        <p:nvPr/>
      </p:nvGrpSpPr>
      <p:grpSpPr>
        <a:xfrm>
          <a:off x="0" y="0"/>
          <a:ext cx="0" cy="0"/>
          <a:chOff x="0" y="0"/>
          <a:chExt cx="0" cy="0"/>
        </a:xfrm>
      </p:grpSpPr>
    </p:spTree>
    <p:extLst>
      <p:ext uri="{BB962C8B-B14F-4D97-AF65-F5344CB8AC3E}">
        <p14:creationId xmlns:p14="http://schemas.microsoft.com/office/powerpoint/2010/main" val="276759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8E6A3-71FA-4D1F-189D-FEDD4AF83691}"/>
            </a:ext>
          </a:extLst>
        </p:cNvPr>
        <p:cNvGrpSpPr/>
        <p:nvPr/>
      </p:nvGrpSpPr>
      <p:grpSpPr>
        <a:xfrm>
          <a:off x="0" y="0"/>
          <a:ext cx="0" cy="0"/>
          <a:chOff x="0" y="0"/>
          <a:chExt cx="0" cy="0"/>
        </a:xfrm>
      </p:grpSpPr>
      <p:sp>
        <p:nvSpPr>
          <p:cNvPr id="2" name="Title 1" hidden="1">
            <a:extLst>
              <a:ext uri="{FF2B5EF4-FFF2-40B4-BE49-F238E27FC236}">
                <a16:creationId xmlns:a16="http://schemas.microsoft.com/office/drawing/2014/main" id="{6868F64D-5D28-9B9E-7B6B-803BDB6AB32E}"/>
              </a:ext>
            </a:extLst>
          </p:cNvPr>
          <p:cNvSpPr>
            <a:spLocks noGrp="1"/>
          </p:cNvSpPr>
          <p:nvPr>
            <p:ph type="title" idx="4294967295"/>
          </p:nvPr>
        </p:nvSpPr>
        <p:spPr>
          <a:xfrm>
            <a:off x="0" y="-1560513"/>
            <a:ext cx="10515600" cy="1325563"/>
          </a:xfrm>
        </p:spPr>
        <p:txBody>
          <a:bodyPr>
            <a:normAutofit fontScale="90000"/>
          </a:bodyPr>
          <a:lstStyle/>
          <a:p>
            <a:r>
              <a:rPr lang="fr-CA" noProof="1"/>
              <a:t>Accessibility and mental health are related</a:t>
            </a:r>
          </a:p>
        </p:txBody>
      </p:sp>
    </p:spTree>
    <p:extLst>
      <p:ext uri="{BB962C8B-B14F-4D97-AF65-F5344CB8AC3E}">
        <p14:creationId xmlns:p14="http://schemas.microsoft.com/office/powerpoint/2010/main" val="289857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15CBAA-2049-7D47-0CCE-610EB481268F}"/>
              </a:ext>
              <a:ext uri="{C183D7F6-B498-43B3-948B-1728B52AA6E4}">
                <adec:decorative xmlns:adec="http://schemas.microsoft.com/office/drawing/2017/decorative" val="1"/>
              </a:ext>
            </a:extLst>
          </p:cNvPr>
          <p:cNvSpPr/>
          <p:nvPr/>
        </p:nvSpPr>
        <p:spPr>
          <a:xfrm>
            <a:off x="85064" y="141785"/>
            <a:ext cx="12021871" cy="2989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16" name="Title 15">
            <a:extLst>
              <a:ext uri="{FF2B5EF4-FFF2-40B4-BE49-F238E27FC236}">
                <a16:creationId xmlns:a16="http://schemas.microsoft.com/office/drawing/2014/main" id="{C43EB8AB-F2D8-43E8-325B-F974F9F47A9A}"/>
              </a:ext>
            </a:extLst>
          </p:cNvPr>
          <p:cNvSpPr txBox="1">
            <a:spLocks noGrp="1"/>
          </p:cNvSpPr>
          <p:nvPr>
            <p:ph type="title" idx="4294967295"/>
          </p:nvPr>
        </p:nvSpPr>
        <p:spPr>
          <a:xfrm>
            <a:off x="0" y="-827711"/>
            <a:ext cx="121919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A" sz="3000" b="0" i="0" u="none" strike="noStrike" kern="1200" cap="none" spc="0" normalizeH="0" baseline="0" noProof="1">
                <a:ln>
                  <a:noFill/>
                </a:ln>
                <a:solidFill>
                  <a:srgbClr val="40008D"/>
                </a:solidFill>
                <a:effectLst/>
                <a:uLnTx/>
                <a:uFillTx/>
                <a:latin typeface="Poppins SemiBold"/>
                <a:ea typeface="+mn-ea"/>
                <a:cs typeface="Poppins SemiBold"/>
              </a:rPr>
              <a:t>Boite à outils sur l’engagement des élèves - 2</a:t>
            </a:r>
            <a:endParaRPr kumimoji="0" lang="fr-CA" sz="3000" b="0" i="0" u="none" strike="sngStrike" kern="1200" cap="none" spc="0" normalizeH="0" baseline="0" noProof="1">
              <a:ln>
                <a:noFill/>
              </a:ln>
              <a:solidFill>
                <a:srgbClr val="40008D"/>
              </a:solidFill>
              <a:effectLst/>
              <a:uLnTx/>
              <a:uFillTx/>
              <a:latin typeface="Poppins SemiBold"/>
              <a:ea typeface="+mn-ea"/>
              <a:cs typeface="Poppins SemiBold"/>
            </a:endParaRPr>
          </a:p>
        </p:txBody>
      </p:sp>
      <p:sp>
        <p:nvSpPr>
          <p:cNvPr id="11" name="Rectangle 10">
            <a:extLst>
              <a:ext uri="{FF2B5EF4-FFF2-40B4-BE49-F238E27FC236}">
                <a16:creationId xmlns:a16="http://schemas.microsoft.com/office/drawing/2014/main" id="{76F625DD-DFD1-8A6E-AAE8-30365D3CB4D8}"/>
              </a:ext>
              <a:ext uri="{C183D7F6-B498-43B3-948B-1728B52AA6E4}">
                <adec:decorative xmlns:adec="http://schemas.microsoft.com/office/drawing/2017/decorative" val="1"/>
              </a:ext>
            </a:extLst>
          </p:cNvPr>
          <p:cNvSpPr/>
          <p:nvPr/>
        </p:nvSpPr>
        <p:spPr>
          <a:xfrm>
            <a:off x="85064" y="5111116"/>
            <a:ext cx="12021871" cy="160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6" name="Title 15">
            <a:extLst>
              <a:ext uri="{FF2B5EF4-FFF2-40B4-BE49-F238E27FC236}">
                <a16:creationId xmlns:a16="http://schemas.microsoft.com/office/drawing/2014/main" id="{7951EEE9-A357-1D3A-4070-B24FF8DC6413}"/>
              </a:ext>
            </a:extLst>
          </p:cNvPr>
          <p:cNvSpPr txBox="1">
            <a:spLocks/>
          </p:cNvSpPr>
          <p:nvPr/>
        </p:nvSpPr>
        <p:spPr>
          <a:xfrm>
            <a:off x="1096610" y="772563"/>
            <a:ext cx="9998778"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0000"/>
              </a:lnSpc>
              <a:spcBef>
                <a:spcPts val="0"/>
              </a:spcBef>
              <a:defRPr/>
            </a:pPr>
            <a:r>
              <a:rPr lang="fr-CA" sz="6000" b="0" noProof="1">
                <a:solidFill>
                  <a:srgbClr val="40008D"/>
                </a:solidFill>
                <a:latin typeface="Poppins SemiBold"/>
                <a:ea typeface="+mn-ea"/>
                <a:cs typeface="Poppins SemiBold"/>
              </a:rPr>
              <a:t>Boite à outils sur l’engagement des élèves</a:t>
            </a:r>
            <a:endParaRPr lang="fr-CA" sz="6000" b="0" strike="sngStrike" noProof="1">
              <a:solidFill>
                <a:srgbClr val="40008D"/>
              </a:solidFill>
              <a:latin typeface="Poppins SemiBold"/>
              <a:ea typeface="+mn-ea"/>
              <a:cs typeface="Poppins SemiBold"/>
            </a:endParaRPr>
          </a:p>
        </p:txBody>
      </p:sp>
      <p:pic>
        <p:nvPicPr>
          <p:cNvPr id="7" name="Picture 6" descr="Logo de Santé mentale en milieu scolaire Ontario.">
            <a:extLst>
              <a:ext uri="{FF2B5EF4-FFF2-40B4-BE49-F238E27FC236}">
                <a16:creationId xmlns:a16="http://schemas.microsoft.com/office/drawing/2014/main" id="{79BCDF59-5427-3106-3BA7-8818C9826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221" y="3342333"/>
            <a:ext cx="6651556" cy="1431012"/>
          </a:xfrm>
          <a:prstGeom prst="rect">
            <a:avLst/>
          </a:prstGeom>
        </p:spPr>
      </p:pic>
      <p:sp>
        <p:nvSpPr>
          <p:cNvPr id="8" name="Title 15">
            <a:extLst>
              <a:ext uri="{FF2B5EF4-FFF2-40B4-BE49-F238E27FC236}">
                <a16:creationId xmlns:a16="http://schemas.microsoft.com/office/drawing/2014/main" id="{0BA454D1-9855-7CAE-D8CC-0F2D25457AA6}"/>
              </a:ext>
            </a:extLst>
          </p:cNvPr>
          <p:cNvSpPr txBox="1">
            <a:spLocks/>
          </p:cNvSpPr>
          <p:nvPr/>
        </p:nvSpPr>
        <p:spPr>
          <a:xfrm>
            <a:off x="-518025" y="5621277"/>
            <a:ext cx="999877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0000"/>
              </a:lnSpc>
              <a:spcBef>
                <a:spcPts val="0"/>
              </a:spcBef>
              <a:defRPr/>
            </a:pPr>
            <a:r>
              <a:rPr lang="fr-CA" sz="3200" b="0" noProof="1">
                <a:solidFill>
                  <a:srgbClr val="40008D"/>
                </a:solidFill>
                <a:latin typeface="Poppins SemiBold"/>
                <a:ea typeface="+mn-ea"/>
                <a:cs typeface="Poppins SemiBold"/>
              </a:rPr>
              <a:t>Bref aperçu pour le personnel scolaire</a:t>
            </a:r>
            <a:endParaRPr lang="fr-CA" sz="3200" b="0" strike="sngStrike" noProof="1">
              <a:solidFill>
                <a:srgbClr val="40008D"/>
              </a:solidFill>
              <a:latin typeface="Poppins SemiBold"/>
              <a:ea typeface="+mn-ea"/>
              <a:cs typeface="Poppins SemiBold"/>
            </a:endParaRPr>
          </a:p>
        </p:txBody>
      </p:sp>
    </p:spTree>
    <p:extLst>
      <p:ext uri="{BB962C8B-B14F-4D97-AF65-F5344CB8AC3E}">
        <p14:creationId xmlns:p14="http://schemas.microsoft.com/office/powerpoint/2010/main" val="173049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CBCB044D-F9B4-F169-4E07-1DABF617F3B5}"/>
              </a:ext>
            </a:extLst>
          </p:cNvPr>
          <p:cNvSpPr txBox="1">
            <a:spLocks noGrp="1"/>
          </p:cNvSpPr>
          <p:nvPr>
            <p:ph type="title"/>
          </p:nvPr>
        </p:nvSpPr>
        <p:spPr>
          <a:xfrm>
            <a:off x="215728" y="761035"/>
            <a:ext cx="12146034"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nSpc>
                <a:spcPct val="100000"/>
              </a:lnSpc>
              <a:spcBef>
                <a:spcPct val="0"/>
              </a:spcBef>
              <a:buNone/>
              <a:defRPr sz="4400" b="1">
                <a:solidFill>
                  <a:srgbClr val="40008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CA" sz="3600" u="none" strike="noStrike" kern="1200" cap="none" spc="0" normalizeH="0" baseline="0" noProof="1">
                <a:ln>
                  <a:noFill/>
                </a:ln>
                <a:solidFill>
                  <a:srgbClr val="40008D"/>
                </a:solidFill>
                <a:effectLst/>
                <a:uLnTx/>
                <a:uFillTx/>
                <a:latin typeface="Poppins SemiBold" pitchFamily="2" charset="77"/>
                <a:cs typeface="Poppins SemiBold" pitchFamily="2" charset="77"/>
              </a:rPr>
              <a:t>Boite à outils sur l’engagement des élèves </a:t>
            </a:r>
            <a:r>
              <a:rPr kumimoji="0" lang="fr-CA" sz="3600" u="none" strike="noStrike" kern="1200" cap="none" spc="0" normalizeH="0" baseline="0" noProof="1">
                <a:ln>
                  <a:noFill/>
                </a:ln>
                <a:solidFill>
                  <a:schemeClr val="bg1"/>
                </a:solidFill>
                <a:effectLst/>
                <a:uLnTx/>
                <a:uFillTx/>
                <a:latin typeface="Poppins SemiBold" pitchFamily="2" charset="77"/>
                <a:cs typeface="Poppins SemiBold" pitchFamily="2" charset="77"/>
              </a:rPr>
              <a:t>3</a:t>
            </a:r>
          </a:p>
        </p:txBody>
      </p:sp>
      <p:sp>
        <p:nvSpPr>
          <p:cNvPr id="6" name="Content Placeholder 4">
            <a:extLst>
              <a:ext uri="{FF2B5EF4-FFF2-40B4-BE49-F238E27FC236}">
                <a16:creationId xmlns:a16="http://schemas.microsoft.com/office/drawing/2014/main" id="{36A1765F-A2BF-2CC1-DC18-0EDAAD3DDB82}"/>
              </a:ext>
            </a:extLst>
          </p:cNvPr>
          <p:cNvSpPr txBox="1">
            <a:spLocks/>
          </p:cNvSpPr>
          <p:nvPr/>
        </p:nvSpPr>
        <p:spPr>
          <a:xfrm>
            <a:off x="215729" y="1592263"/>
            <a:ext cx="9131472" cy="516413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3000"/>
              </a:lnSpc>
              <a:spcAft>
                <a:spcPts val="600"/>
              </a:spcAft>
            </a:pPr>
            <a:r>
              <a:rPr lang="fr-CA" sz="2400" b="1" noProof="1">
                <a:latin typeface="Arial"/>
                <a:cs typeface="Arial"/>
              </a:rPr>
              <a:t>Une série de ressources brèves pour favoriser l’engagement des élèves</a:t>
            </a:r>
          </a:p>
          <a:p>
            <a:pPr>
              <a:lnSpc>
                <a:spcPct val="103000"/>
              </a:lnSpc>
              <a:spcAft>
                <a:spcPts val="600"/>
              </a:spcAft>
            </a:pPr>
            <a:r>
              <a:rPr lang="fr-CA" sz="2400" noProof="1">
                <a:latin typeface="Arial"/>
                <a:cs typeface="Arial"/>
              </a:rPr>
              <a:t>Vous y trouverez des informations et des conseils pour comprendre comment les élèves s’engagent en faveur de la promotion de la santé mentale et de la réduction de la stigmatisation, des pratiques de recrutement inclusives, des conseils pour les adultes bienveillants, etc. </a:t>
            </a:r>
          </a:p>
          <a:p>
            <a:pPr>
              <a:lnSpc>
                <a:spcPct val="103000"/>
              </a:lnSpc>
              <a:spcAft>
                <a:spcPts val="600"/>
              </a:spcAft>
            </a:pPr>
            <a:r>
              <a:rPr lang="fr-CA" sz="2400" b="1" noProof="1">
                <a:latin typeface="Arial"/>
                <a:ea typeface="+mn-lt"/>
                <a:cs typeface="Arial"/>
              </a:rPr>
              <a:t>Objectif</a:t>
            </a:r>
            <a:r>
              <a:rPr lang="fr-CA" sz="2400" noProof="1">
                <a:latin typeface="Arial"/>
                <a:ea typeface="+mn-lt"/>
                <a:cs typeface="Arial"/>
              </a:rPr>
              <a:t> : améliorer les connaissances du personnel scolaire sur les avantages de l’engagement des élèves et les pratiques efficaces, en mettant l’accent sur l’engagement des élèves ayant différents profils</a:t>
            </a:r>
          </a:p>
          <a:p>
            <a:pPr>
              <a:lnSpc>
                <a:spcPct val="103000"/>
              </a:lnSpc>
              <a:spcAft>
                <a:spcPts val="600"/>
              </a:spcAft>
            </a:pPr>
            <a:r>
              <a:rPr lang="fr-CA" sz="2400" b="1" noProof="1">
                <a:latin typeface="Arial"/>
                <a:ea typeface="+mn-lt"/>
                <a:cs typeface="Arial"/>
              </a:rPr>
              <a:t>Public </a:t>
            </a:r>
            <a:r>
              <a:rPr lang="fr-CA" sz="2400" noProof="1">
                <a:latin typeface="Arial"/>
                <a:ea typeface="+mn-lt"/>
                <a:cs typeface="Arial"/>
              </a:rPr>
              <a:t>: tout le personnel scolaire et du conseil scolaire</a:t>
            </a:r>
          </a:p>
        </p:txBody>
      </p:sp>
      <p:pic>
        <p:nvPicPr>
          <p:cNvPr id="7" name="Picture 6" descr="Icône de boîte à outils violette et blanche sur fond violet clair. Astérisque blanc SMS-ON.">
            <a:extLst>
              <a:ext uri="{FF2B5EF4-FFF2-40B4-BE49-F238E27FC236}">
                <a16:creationId xmlns:a16="http://schemas.microsoft.com/office/drawing/2014/main" id="{2087F258-1B76-44EC-23FD-899E1C9C9816}"/>
              </a:ext>
            </a:extLst>
          </p:cNvPr>
          <p:cNvPicPr>
            <a:picLocks noChangeAspect="1"/>
          </p:cNvPicPr>
          <p:nvPr/>
        </p:nvPicPr>
        <p:blipFill rotWithShape="1">
          <a:blip r:embed="rId3"/>
          <a:srcRect l="79023" t="32563" b="28803"/>
          <a:stretch/>
        </p:blipFill>
        <p:spPr>
          <a:xfrm>
            <a:off x="9745962" y="1970359"/>
            <a:ext cx="2095469" cy="2170906"/>
          </a:xfrm>
          <a:prstGeom prst="rect">
            <a:avLst/>
          </a:prstGeom>
          <a:effectLst>
            <a:outerShdw blurRad="63500" sx="102000" sy="102000" algn="ctr" rotWithShape="0">
              <a:prstClr val="black">
                <a:alpha val="40000"/>
              </a:prstClr>
            </a:outerShdw>
          </a:effectLst>
        </p:spPr>
      </p:pic>
      <p:pic>
        <p:nvPicPr>
          <p:cNvPr id="8" name="Picture 7" descr="Code QR de la ressource SMS-ON Boite à outils sur l’engagement des élèves.">
            <a:extLst>
              <a:ext uri="{FF2B5EF4-FFF2-40B4-BE49-F238E27FC236}">
                <a16:creationId xmlns:a16="http://schemas.microsoft.com/office/drawing/2014/main" id="{AF27E8B0-2E7D-6A2A-48E5-1259415BE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704272" y="4420035"/>
            <a:ext cx="2223424" cy="2223424"/>
          </a:xfrm>
          <a:prstGeom prst="rect">
            <a:avLst/>
          </a:prstGeom>
        </p:spPr>
      </p:pic>
    </p:spTree>
    <p:extLst>
      <p:ext uri="{BB962C8B-B14F-4D97-AF65-F5344CB8AC3E}">
        <p14:creationId xmlns:p14="http://schemas.microsoft.com/office/powerpoint/2010/main" val="137397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36761-9123-DF56-FE68-8263F848EEC3}"/>
            </a:ext>
          </a:extLst>
        </p:cNvPr>
        <p:cNvGrpSpPr/>
        <p:nvPr/>
      </p:nvGrpSpPr>
      <p:grpSpPr>
        <a:xfrm>
          <a:off x="0" y="0"/>
          <a:ext cx="0" cy="0"/>
          <a:chOff x="0" y="0"/>
          <a:chExt cx="0" cy="0"/>
        </a:xfrm>
      </p:grpSpPr>
      <p:sp>
        <p:nvSpPr>
          <p:cNvPr id="6" name="Vertical Text Placeholder 7">
            <a:extLst>
              <a:ext uri="{FF2B5EF4-FFF2-40B4-BE49-F238E27FC236}">
                <a16:creationId xmlns:a16="http://schemas.microsoft.com/office/drawing/2014/main" id="{8E934994-6070-FF61-05F9-215D9ABDBB0A}"/>
              </a:ext>
            </a:extLst>
          </p:cNvPr>
          <p:cNvSpPr>
            <a:spLocks noGrp="1"/>
          </p:cNvSpPr>
          <p:nvPr>
            <p:ph type="body" orient="vert" idx="1"/>
          </p:nvPr>
        </p:nvSpPr>
        <p:spPr>
          <a:xfrm>
            <a:off x="215728" y="1614038"/>
            <a:ext cx="7619017" cy="4506077"/>
          </a:xfrm>
        </p:spPr>
        <p:txBody>
          <a:bodyPr vert="horz" lIns="91440" tIns="45720" rIns="91440" bIns="45720" rtlCol="0" anchor="t">
            <a:normAutofit/>
          </a:bodyPr>
          <a:lstStyle/>
          <a:p>
            <a:pPr marL="285750" indent="-285750">
              <a:lnSpc>
                <a:spcPct val="108000"/>
              </a:lnSpc>
            </a:pPr>
            <a:r>
              <a:rPr lang="fr-CA" noProof="1">
                <a:latin typeface="Arial"/>
                <a:cs typeface="Arial"/>
              </a:rPr>
              <a:t>Comprendre l’engagement des élèves</a:t>
            </a:r>
          </a:p>
          <a:p>
            <a:pPr marL="285750" indent="-285750">
              <a:lnSpc>
                <a:spcPct val="108000"/>
              </a:lnSpc>
            </a:pPr>
            <a:r>
              <a:rPr lang="fr-CA" noProof="1">
                <a:latin typeface="Arial"/>
                <a:cs typeface="Arial"/>
              </a:rPr>
              <a:t>Le modèle de Santé mentale en milieu scolaire en matière d’engagement des élèves</a:t>
            </a:r>
          </a:p>
          <a:p>
            <a:pPr marL="285750" indent="-285750">
              <a:lnSpc>
                <a:spcPct val="108000"/>
              </a:lnSpc>
            </a:pPr>
            <a:r>
              <a:rPr lang="fr-CA" noProof="1">
                <a:latin typeface="Arial"/>
                <a:cs typeface="Arial"/>
              </a:rPr>
              <a:t>Ressources pour favoriser l’engagement des élèves</a:t>
            </a:r>
          </a:p>
          <a:p>
            <a:pPr marL="285750" indent="-285750">
              <a:lnSpc>
                <a:spcPct val="108000"/>
              </a:lnSpc>
            </a:pPr>
            <a:r>
              <a:rPr lang="fr-CA" noProof="1">
                <a:latin typeface="Arial"/>
                <a:cs typeface="Arial"/>
              </a:rPr>
              <a:t>Exemples concrets</a:t>
            </a:r>
          </a:p>
        </p:txBody>
      </p:sp>
      <p:sp>
        <p:nvSpPr>
          <p:cNvPr id="9" name="Title 6">
            <a:extLst>
              <a:ext uri="{FF2B5EF4-FFF2-40B4-BE49-F238E27FC236}">
                <a16:creationId xmlns:a16="http://schemas.microsoft.com/office/drawing/2014/main" id="{2CFC5E28-8E87-A6CC-A81F-975DB8D5DBD0}"/>
              </a:ext>
            </a:extLst>
          </p:cNvPr>
          <p:cNvSpPr>
            <a:spLocks noGrp="1"/>
          </p:cNvSpPr>
          <p:nvPr>
            <p:ph type="title"/>
          </p:nvPr>
        </p:nvSpPr>
        <p:spPr>
          <a:xfrm>
            <a:off x="215728" y="737885"/>
            <a:ext cx="9492793" cy="662030"/>
          </a:xfrm>
        </p:spPr>
        <p:txBody>
          <a:bodyPr>
            <a:normAutofit/>
          </a:bodyPr>
          <a:lstStyle/>
          <a:p>
            <a:r>
              <a:rPr lang="fr-CA" sz="3600" noProof="1"/>
              <a:t>Aperçu de la présentation</a:t>
            </a:r>
          </a:p>
        </p:txBody>
      </p:sp>
      <p:pic>
        <p:nvPicPr>
          <p:cNvPr id="2" name="Picture 1">
            <a:extLst>
              <a:ext uri="{FF2B5EF4-FFF2-40B4-BE49-F238E27FC236}">
                <a16:creationId xmlns:a16="http://schemas.microsoft.com/office/drawing/2014/main" id="{E0265546-8BD0-CA27-E033-B76BA5ABD26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2479"/>
          <a:stretch>
            <a:fillRect/>
          </a:stretch>
        </p:blipFill>
        <p:spPr>
          <a:xfrm>
            <a:off x="8240615" y="749460"/>
            <a:ext cx="3559538" cy="2243246"/>
          </a:xfrm>
          <a:prstGeom prst="rect">
            <a:avLst/>
          </a:prstGeom>
        </p:spPr>
      </p:pic>
      <p:pic>
        <p:nvPicPr>
          <p:cNvPr id="3" name="Picture 2">
            <a:extLst>
              <a:ext uri="{FF2B5EF4-FFF2-40B4-BE49-F238E27FC236}">
                <a16:creationId xmlns:a16="http://schemas.microsoft.com/office/drawing/2014/main" id="{CE650397-FD35-7EBE-7D0C-030C04BA7B6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200054" y="3015571"/>
            <a:ext cx="3653279" cy="2163674"/>
          </a:xfrm>
          <a:prstGeom prst="rect">
            <a:avLst/>
          </a:prstGeom>
        </p:spPr>
      </p:pic>
      <p:pic>
        <p:nvPicPr>
          <p:cNvPr id="4" name="Picture 3">
            <a:extLst>
              <a:ext uri="{FF2B5EF4-FFF2-40B4-BE49-F238E27FC236}">
                <a16:creationId xmlns:a16="http://schemas.microsoft.com/office/drawing/2014/main" id="{A34B65D4-A1C2-AC37-493D-FF39163019D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20059" y="5086322"/>
            <a:ext cx="3712177" cy="1662043"/>
          </a:xfrm>
          <a:prstGeom prst="rect">
            <a:avLst/>
          </a:prstGeom>
        </p:spPr>
      </p:pic>
    </p:spTree>
    <p:extLst>
      <p:ext uri="{BB962C8B-B14F-4D97-AF65-F5344CB8AC3E}">
        <p14:creationId xmlns:p14="http://schemas.microsoft.com/office/powerpoint/2010/main" val="215157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07EC-D6A2-F425-3D49-321D37207DE4}"/>
              </a:ext>
            </a:extLst>
          </p:cNvPr>
          <p:cNvSpPr>
            <a:spLocks noGrp="1"/>
          </p:cNvSpPr>
          <p:nvPr>
            <p:ph type="title"/>
          </p:nvPr>
        </p:nvSpPr>
        <p:spPr>
          <a:xfrm>
            <a:off x="1207960" y="136526"/>
            <a:ext cx="10984039" cy="1005271"/>
          </a:xfrm>
        </p:spPr>
        <p:txBody>
          <a:bodyPr>
            <a:normAutofit/>
          </a:bodyPr>
          <a:lstStyle/>
          <a:p>
            <a:r>
              <a:rPr lang="fr-CA" sz="3600" noProof="1"/>
              <a:t>Mise en situation : Observations de Alex  </a:t>
            </a:r>
          </a:p>
        </p:txBody>
      </p:sp>
      <p:pic>
        <p:nvPicPr>
          <p:cNvPr id="5" name="Online Media 4" descr="2024 Spring Provincial Leadership Meeting: Student Voice – Alex">
            <a:hlinkClick r:id="" action="ppaction://media"/>
            <a:extLst>
              <a:ext uri="{FF2B5EF4-FFF2-40B4-BE49-F238E27FC236}">
                <a16:creationId xmlns:a16="http://schemas.microsoft.com/office/drawing/2014/main" id="{59DCF6B2-5F91-B258-90F3-031DD4F65E42}"/>
              </a:ext>
            </a:extLst>
          </p:cNvPr>
          <p:cNvPicPr>
            <a:picLocks noRot="1" noChangeAspect="1"/>
          </p:cNvPicPr>
          <p:nvPr>
            <a:videoFile r:link="rId1"/>
          </p:nvPr>
        </p:nvPicPr>
        <p:blipFill>
          <a:blip r:embed="rId4"/>
          <a:stretch>
            <a:fillRect/>
          </a:stretch>
        </p:blipFill>
        <p:spPr>
          <a:xfrm>
            <a:off x="1732568" y="1141797"/>
            <a:ext cx="8726863" cy="4930678"/>
          </a:xfrm>
          <a:prstGeom prst="rect">
            <a:avLst/>
          </a:prstGeom>
        </p:spPr>
      </p:pic>
    </p:spTree>
    <p:extLst>
      <p:ext uri="{BB962C8B-B14F-4D97-AF65-F5344CB8AC3E}">
        <p14:creationId xmlns:p14="http://schemas.microsoft.com/office/powerpoint/2010/main" val="27282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68C5EA-0121-B3DD-A666-4669323399CF}"/>
              </a:ext>
            </a:extLst>
          </p:cNvPr>
          <p:cNvSpPr>
            <a:spLocks noGrp="1"/>
          </p:cNvSpPr>
          <p:nvPr>
            <p:ph type="body" orient="vert" idx="1"/>
          </p:nvPr>
        </p:nvSpPr>
        <p:spPr>
          <a:xfrm>
            <a:off x="330200" y="1709874"/>
            <a:ext cx="11710422" cy="5025674"/>
          </a:xfrm>
        </p:spPr>
        <p:txBody>
          <a:bodyPr/>
          <a:lstStyle/>
          <a:p>
            <a:pPr marL="0" indent="0">
              <a:lnSpc>
                <a:spcPct val="108000"/>
              </a:lnSpc>
              <a:buNone/>
            </a:pPr>
            <a:r>
              <a:rPr lang="fr-CA" b="1" noProof="1"/>
              <a:t>Des espaces sont prévus durant ces présentations pour permettre aux participants de faire une pause et de réfléchir. Voici quelques stratégies qui peuvent aider à animer la discussion : </a:t>
            </a:r>
            <a:endParaRPr lang="fr-CA" noProof="1"/>
          </a:p>
          <a:p>
            <a:pPr marL="171450" indent="-171450">
              <a:lnSpc>
                <a:spcPct val="108000"/>
              </a:lnSpc>
            </a:pPr>
            <a:r>
              <a:rPr lang="fr-CA" noProof="1"/>
              <a:t>Demandez aux participants de prendre quelques minutes pour réfléchir seuls avant de discuter à deux ou en petits groupes.</a:t>
            </a:r>
          </a:p>
          <a:p>
            <a:pPr marL="171450" indent="-171450">
              <a:lnSpc>
                <a:spcPct val="108000"/>
              </a:lnSpc>
            </a:pPr>
            <a:r>
              <a:rPr lang="fr-CA" noProof="1"/>
              <a:t>Créez un espace pour les réussites et les moments de tension.</a:t>
            </a:r>
          </a:p>
          <a:p>
            <a:pPr marL="171450" indent="-171450">
              <a:lnSpc>
                <a:spcPct val="108000"/>
              </a:lnSpc>
            </a:pPr>
            <a:r>
              <a:rPr lang="fr-CA" noProof="1"/>
              <a:t>Si les participants hésitent à s’exprimer, proposez-leur d’utiliser des notes autocollantes anonymes ou des outils numériques, comme Padlet ou Mentimeter.</a:t>
            </a:r>
          </a:p>
        </p:txBody>
      </p:sp>
      <p:sp>
        <p:nvSpPr>
          <p:cNvPr id="7" name="Title 1">
            <a:extLst>
              <a:ext uri="{FF2B5EF4-FFF2-40B4-BE49-F238E27FC236}">
                <a16:creationId xmlns:a16="http://schemas.microsoft.com/office/drawing/2014/main" id="{688CD887-26F5-A05C-3269-66CFA15AACD5}"/>
              </a:ext>
            </a:extLst>
          </p:cNvPr>
          <p:cNvSpPr txBox="1">
            <a:spLocks/>
          </p:cNvSpPr>
          <p:nvPr/>
        </p:nvSpPr>
        <p:spPr>
          <a:xfrm>
            <a:off x="1244600" y="212725"/>
            <a:ext cx="10039569" cy="1325563"/>
          </a:xfrm>
          <a:prstGeom prst="rect">
            <a:avLst/>
          </a:prstGeom>
        </p:spPr>
        <p:txBody>
          <a:bodyPr anchor="ct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r>
              <a:rPr lang="fr-CA" sz="3600" noProof="1">
                <a:latin typeface="Poppins SemiBold"/>
                <a:cs typeface="Poppins SemiBold"/>
              </a:rPr>
              <a:t>Remarques à l’intention des animateurs et animatrices</a:t>
            </a:r>
          </a:p>
        </p:txBody>
      </p:sp>
      <p:pic>
        <p:nvPicPr>
          <p:cNvPr id="3" name="Graphic 2">
            <a:extLst>
              <a:ext uri="{FF2B5EF4-FFF2-40B4-BE49-F238E27FC236}">
                <a16:creationId xmlns:a16="http://schemas.microsoft.com/office/drawing/2014/main" id="{57C0E745-F4F8-1537-AC96-BC5650947DF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200" y="549706"/>
            <a:ext cx="648587" cy="648587"/>
          </a:xfrm>
          <a:prstGeom prst="rect">
            <a:avLst/>
          </a:prstGeom>
        </p:spPr>
      </p:pic>
    </p:spTree>
    <p:extLst>
      <p:ext uri="{BB962C8B-B14F-4D97-AF65-F5344CB8AC3E}">
        <p14:creationId xmlns:p14="http://schemas.microsoft.com/office/powerpoint/2010/main" val="373625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BB9D9-1FAA-47B3-6D49-3BA1205FA80E}"/>
              </a:ext>
            </a:extLst>
          </p:cNvPr>
          <p:cNvSpPr>
            <a:spLocks noGrp="1"/>
          </p:cNvSpPr>
          <p:nvPr>
            <p:ph type="title" idx="4294967295"/>
          </p:nvPr>
        </p:nvSpPr>
        <p:spPr>
          <a:xfrm>
            <a:off x="4060555" y="2886075"/>
            <a:ext cx="8131443" cy="1085850"/>
          </a:xfrm>
        </p:spPr>
        <p:txBody>
          <a:bodyPr>
            <a:normAutofit fontScale="90000"/>
          </a:bodyPr>
          <a:lstStyle/>
          <a:p>
            <a:pPr algn="ctr">
              <a:lnSpc>
                <a:spcPct val="108000"/>
              </a:lnSpc>
            </a:pPr>
            <a:r>
              <a:rPr lang="fr-CA" sz="6000" noProof="1">
                <a:solidFill>
                  <a:schemeClr val="bg1"/>
                </a:solidFill>
              </a:rPr>
              <a:t>Comprendre l’engagement des élèves</a:t>
            </a:r>
          </a:p>
        </p:txBody>
      </p:sp>
      <p:grpSp>
        <p:nvGrpSpPr>
          <p:cNvPr id="9" name="Group 8">
            <a:extLst>
              <a:ext uri="{FF2B5EF4-FFF2-40B4-BE49-F238E27FC236}">
                <a16:creationId xmlns:a16="http://schemas.microsoft.com/office/drawing/2014/main" id="{349CDC7E-559F-AB64-73A3-2E0669C038F4}"/>
              </a:ext>
              <a:ext uri="{C183D7F6-B498-43B3-948B-1728B52AA6E4}">
                <adec:decorative xmlns:adec="http://schemas.microsoft.com/office/drawing/2017/decorative" val="1"/>
              </a:ext>
            </a:extLst>
          </p:cNvPr>
          <p:cNvGrpSpPr/>
          <p:nvPr/>
        </p:nvGrpSpPr>
        <p:grpSpPr>
          <a:xfrm>
            <a:off x="-681925" y="-135611"/>
            <a:ext cx="4742481" cy="7140845"/>
            <a:chOff x="-681925" y="-135611"/>
            <a:chExt cx="4742481" cy="7140845"/>
          </a:xfrm>
        </p:grpSpPr>
        <p:sp>
          <p:nvSpPr>
            <p:cNvPr id="6" name="Rounded Rectangle 5">
              <a:extLst>
                <a:ext uri="{FF2B5EF4-FFF2-40B4-BE49-F238E27FC236}">
                  <a16:creationId xmlns:a16="http://schemas.microsoft.com/office/drawing/2014/main" id="{778DE24D-3C8A-A56D-B335-984E8AFF7736}"/>
                </a:ext>
              </a:extLst>
            </p:cNvPr>
            <p:cNvSpPr/>
            <p:nvPr/>
          </p:nvSpPr>
          <p:spPr>
            <a:xfrm>
              <a:off x="-681925"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7" name="Picture 6">
              <a:extLst>
                <a:ext uri="{FF2B5EF4-FFF2-40B4-BE49-F238E27FC236}">
                  <a16:creationId xmlns:a16="http://schemas.microsoft.com/office/drawing/2014/main" id="{88761C84-1C43-9A2E-D474-D1099E5957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21" y="2933499"/>
              <a:ext cx="1192443" cy="991002"/>
            </a:xfrm>
            <a:prstGeom prst="rect">
              <a:avLst/>
            </a:prstGeom>
          </p:spPr>
        </p:pic>
      </p:grpSp>
      <p:grpSp>
        <p:nvGrpSpPr>
          <p:cNvPr id="5" name="Group 4" descr="Icône représentant un cerveau à l'intérieur de la silhouette d'une tête.">
            <a:extLst>
              <a:ext uri="{FF2B5EF4-FFF2-40B4-BE49-F238E27FC236}">
                <a16:creationId xmlns:a16="http://schemas.microsoft.com/office/drawing/2014/main" id="{DC3935F1-C5F9-AF98-1088-D9EBC7A8C709}"/>
              </a:ext>
            </a:extLst>
          </p:cNvPr>
          <p:cNvGrpSpPr/>
          <p:nvPr/>
        </p:nvGrpSpPr>
        <p:grpSpPr>
          <a:xfrm>
            <a:off x="10840916" y="474639"/>
            <a:ext cx="1164694" cy="1176622"/>
            <a:chOff x="10840916" y="474639"/>
            <a:chExt cx="1164694" cy="1176622"/>
          </a:xfrm>
        </p:grpSpPr>
        <p:sp>
          <p:nvSpPr>
            <p:cNvPr id="8" name="Oval 7">
              <a:extLst>
                <a:ext uri="{FF2B5EF4-FFF2-40B4-BE49-F238E27FC236}">
                  <a16:creationId xmlns:a16="http://schemas.microsoft.com/office/drawing/2014/main" id="{AC1DA749-F4E8-E46E-D6C3-2924FD5D34D0}"/>
                </a:ext>
              </a:extLst>
            </p:cNvPr>
            <p:cNvSpPr/>
            <p:nvPr/>
          </p:nvSpPr>
          <p:spPr>
            <a:xfrm>
              <a:off x="10840916" y="474639"/>
              <a:ext cx="1164694" cy="11766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10" name="Picture 9">
              <a:extLst>
                <a:ext uri="{FF2B5EF4-FFF2-40B4-BE49-F238E27FC236}">
                  <a16:creationId xmlns:a16="http://schemas.microsoft.com/office/drawing/2014/main" id="{AB69C882-332B-255F-14F1-A4AE81EFEE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72" t="12366" r="6154"/>
            <a:stretch>
              <a:fillRect/>
            </a:stretch>
          </p:blipFill>
          <p:spPr bwMode="auto">
            <a:xfrm>
              <a:off x="10875981" y="512784"/>
              <a:ext cx="1082937" cy="1098734"/>
            </a:xfrm>
            <a:prstGeom prst="ellipse">
              <a:avLst/>
            </a:prstGeom>
            <a:noFill/>
            <a:extLst>
              <a:ext uri="{909E8E84-426E-40DD-AFC4-6F175D3DCCD1}">
                <a14:hiddenFill xmlns:a14="http://schemas.microsoft.com/office/drawing/2010/main">
                  <a:solidFill>
                    <a:srgbClr val="FFFFFF"/>
                  </a:solidFill>
                </a14:hiddenFill>
              </a:ext>
            </a:extLst>
          </p:spPr>
        </p:pic>
      </p:grpSp>
      <p:sp>
        <p:nvSpPr>
          <p:cNvPr id="11" name="Rectangle 10">
            <a:extLst>
              <a:ext uri="{FF2B5EF4-FFF2-40B4-BE49-F238E27FC236}">
                <a16:creationId xmlns:a16="http://schemas.microsoft.com/office/drawing/2014/main" id="{95BE5619-C981-4E1D-B344-23D66A3FB6BC}"/>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COMPRENDRE</a:t>
            </a:r>
          </a:p>
          <a:p>
            <a:pPr algn="ctr"/>
            <a:r>
              <a:rPr lang="fr-CA" sz="11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LE SUJET</a:t>
            </a:r>
            <a:endPar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401680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050839-F7CE-4FA7-009D-692FF882B9FA}"/>
              </a:ext>
            </a:extLst>
          </p:cNvPr>
          <p:cNvPicPr>
            <a:picLocks noChangeAspect="1"/>
          </p:cNvPicPr>
          <p:nvPr/>
        </p:nvPicPr>
        <p:blipFill>
          <a:blip r:embed="rId3"/>
          <a:stretch>
            <a:fillRect/>
          </a:stretch>
        </p:blipFill>
        <p:spPr>
          <a:xfrm rot="19860000">
            <a:off x="8396594" y="3558570"/>
            <a:ext cx="3080658" cy="3080658"/>
          </a:xfrm>
          <a:prstGeom prst="rect">
            <a:avLst/>
          </a:prstGeom>
        </p:spPr>
      </p:pic>
      <p:sp>
        <p:nvSpPr>
          <p:cNvPr id="3" name="Title 2">
            <a:extLst>
              <a:ext uri="{FF2B5EF4-FFF2-40B4-BE49-F238E27FC236}">
                <a16:creationId xmlns:a16="http://schemas.microsoft.com/office/drawing/2014/main" id="{CCC985CE-9B93-033C-D742-9BA58F488188}"/>
              </a:ext>
            </a:extLst>
          </p:cNvPr>
          <p:cNvSpPr>
            <a:spLocks noGrp="1"/>
          </p:cNvSpPr>
          <p:nvPr>
            <p:ph type="title"/>
          </p:nvPr>
        </p:nvSpPr>
        <p:spPr>
          <a:xfrm>
            <a:off x="4287187" y="365125"/>
            <a:ext cx="7659974" cy="3063875"/>
          </a:xfrm>
        </p:spPr>
        <p:txBody>
          <a:bodyPr>
            <a:normAutofit/>
          </a:bodyPr>
          <a:lstStyle/>
          <a:p>
            <a:pPr>
              <a:lnSpc>
                <a:spcPct val="108000"/>
              </a:lnSpc>
            </a:pPr>
            <a:r>
              <a:rPr lang="fr-CA" noProof="1">
                <a:latin typeface="Poppins SemiBold"/>
              </a:rPr>
              <a:t>Quels sont les premiers mots qui vous viennent à l’esprit lorsque vous pensez à l’engagement des élèves?</a:t>
            </a:r>
            <a:endParaRPr lang="fr-CA" noProof="1"/>
          </a:p>
        </p:txBody>
      </p:sp>
      <p:grpSp>
        <p:nvGrpSpPr>
          <p:cNvPr id="2" name="Group 1" descr="Icône représentant la silhouette d'une tête et son reflet dans un miroir sur un cercle bleu.">
            <a:extLst>
              <a:ext uri="{FF2B5EF4-FFF2-40B4-BE49-F238E27FC236}">
                <a16:creationId xmlns:a16="http://schemas.microsoft.com/office/drawing/2014/main" id="{0060E247-2480-672E-22B0-E8E64A4B6A86}"/>
              </a:ext>
            </a:extLst>
          </p:cNvPr>
          <p:cNvGrpSpPr/>
          <p:nvPr/>
        </p:nvGrpSpPr>
        <p:grpSpPr>
          <a:xfrm>
            <a:off x="485663" y="887631"/>
            <a:ext cx="3080253" cy="3012445"/>
            <a:chOff x="485663" y="887631"/>
            <a:chExt cx="3080253" cy="3012445"/>
          </a:xfrm>
        </p:grpSpPr>
        <p:sp>
          <p:nvSpPr>
            <p:cNvPr id="4" name="Oval 3">
              <a:extLst>
                <a:ext uri="{FF2B5EF4-FFF2-40B4-BE49-F238E27FC236}">
                  <a16:creationId xmlns:a16="http://schemas.microsoft.com/office/drawing/2014/main" id="{2EFC4758-7DEF-51DD-075C-CD5AEDA97478}"/>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Picture 5">
              <a:extLst>
                <a:ext uri="{FF2B5EF4-FFF2-40B4-BE49-F238E27FC236}">
                  <a16:creationId xmlns:a16="http://schemas.microsoft.com/office/drawing/2014/main" id="{F08E7AE9-28ED-BA0C-0899-BD199BD417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942569BA-6600-F457-A7F4-7B0FA8FF81DB}"/>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spTree>
    <p:extLst>
      <p:ext uri="{BB962C8B-B14F-4D97-AF65-F5344CB8AC3E}">
        <p14:creationId xmlns:p14="http://schemas.microsoft.com/office/powerpoint/2010/main" val="429436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88CCD1-8591-F498-6786-B345861AA673}"/>
              </a:ext>
            </a:extLst>
          </p:cNvPr>
          <p:cNvSpPr>
            <a:spLocks noGrp="1"/>
          </p:cNvSpPr>
          <p:nvPr>
            <p:ph type="title"/>
          </p:nvPr>
        </p:nvSpPr>
        <p:spPr>
          <a:xfrm>
            <a:off x="215727" y="731683"/>
            <a:ext cx="12479547" cy="662429"/>
          </a:xfrm>
        </p:spPr>
        <p:txBody>
          <a:bodyPr/>
          <a:lstStyle/>
          <a:p>
            <a:r>
              <a:rPr lang="fr-CA" sz="3600" noProof="1"/>
              <a:t>En quoi consiste l’engagement des élèves? </a:t>
            </a:r>
            <a:r>
              <a:rPr lang="fr-CA" sz="3600" noProof="1">
                <a:solidFill>
                  <a:schemeClr val="bg1"/>
                </a:solidFill>
              </a:rPr>
              <a:t>2</a:t>
            </a:r>
          </a:p>
        </p:txBody>
      </p:sp>
      <p:sp>
        <p:nvSpPr>
          <p:cNvPr id="5" name="Vertical Text Placeholder 4">
            <a:extLst>
              <a:ext uri="{FF2B5EF4-FFF2-40B4-BE49-F238E27FC236}">
                <a16:creationId xmlns:a16="http://schemas.microsoft.com/office/drawing/2014/main" id="{5010132E-FCEA-75B5-9484-984A470D640F}"/>
              </a:ext>
            </a:extLst>
          </p:cNvPr>
          <p:cNvSpPr>
            <a:spLocks noGrp="1"/>
          </p:cNvSpPr>
          <p:nvPr>
            <p:ph type="body" orient="vert" idx="1"/>
          </p:nvPr>
        </p:nvSpPr>
        <p:spPr>
          <a:xfrm>
            <a:off x="215728" y="1614038"/>
            <a:ext cx="11771589" cy="3466174"/>
          </a:xfrm>
        </p:spPr>
        <p:txBody>
          <a:bodyPr vert="horz" lIns="91440" tIns="45720" rIns="91440" bIns="45720" rtlCol="0" anchor="t">
            <a:normAutofit fontScale="85000" lnSpcReduction="10000"/>
          </a:bodyPr>
          <a:lstStyle/>
          <a:p>
            <a:pPr marL="0" indent="0">
              <a:lnSpc>
                <a:spcPct val="128000"/>
              </a:lnSpc>
              <a:spcAft>
                <a:spcPts val="800"/>
              </a:spcAft>
              <a:buNone/>
            </a:pPr>
            <a:r>
              <a:rPr lang="fr-CA" sz="2600" noProof="1">
                <a:solidFill>
                  <a:srgbClr val="000000"/>
                </a:solidFill>
              </a:rPr>
              <a:t>L’engagement des élèves est un </a:t>
            </a:r>
            <a:r>
              <a:rPr lang="fr-CA" sz="2600" b="1" noProof="1">
                <a:solidFill>
                  <a:srgbClr val="000000"/>
                </a:solidFill>
              </a:rPr>
              <a:t>processus</a:t>
            </a:r>
            <a:r>
              <a:rPr lang="fr-CA" sz="2600" noProof="1">
                <a:solidFill>
                  <a:srgbClr val="000000"/>
                </a:solidFill>
              </a:rPr>
              <a:t> </a:t>
            </a:r>
            <a:r>
              <a:rPr lang="fr-CA" sz="2600" b="1" noProof="1">
                <a:solidFill>
                  <a:srgbClr val="000000"/>
                </a:solidFill>
              </a:rPr>
              <a:t>continu</a:t>
            </a:r>
            <a:r>
              <a:rPr lang="fr-CA" sz="2600" noProof="1">
                <a:solidFill>
                  <a:srgbClr val="000000"/>
                </a:solidFill>
              </a:rPr>
              <a:t> qui vise à établir, en </a:t>
            </a:r>
            <a:r>
              <a:rPr lang="fr-CA" sz="2600" b="1" noProof="1">
                <a:solidFill>
                  <a:srgbClr val="000000"/>
                </a:solidFill>
              </a:rPr>
              <a:t>co-création</a:t>
            </a:r>
            <a:r>
              <a:rPr lang="fr-CA" sz="2600" noProof="1">
                <a:solidFill>
                  <a:srgbClr val="000000"/>
                </a:solidFill>
              </a:rPr>
              <a:t> avec les élèves, les conditions et les possibilités nécessaires pour qu’ils puissent participer </a:t>
            </a:r>
            <a:r>
              <a:rPr lang="fr-CA" sz="2600" b="1" noProof="1">
                <a:solidFill>
                  <a:srgbClr val="000000"/>
                </a:solidFill>
              </a:rPr>
              <a:t>de manière significative </a:t>
            </a:r>
            <a:r>
              <a:rPr lang="fr-CA" sz="2600" noProof="1">
                <a:solidFill>
                  <a:srgbClr val="000000"/>
                </a:solidFill>
              </a:rPr>
              <a:t>et influencer les résultats les concernant. </a:t>
            </a:r>
          </a:p>
          <a:p>
            <a:pPr marL="0" indent="0">
              <a:lnSpc>
                <a:spcPct val="128000"/>
              </a:lnSpc>
              <a:spcAft>
                <a:spcPts val="800"/>
              </a:spcAft>
              <a:buNone/>
            </a:pPr>
            <a:r>
              <a:rPr lang="fr-CA" sz="2600" noProof="1">
                <a:solidFill>
                  <a:srgbClr val="000000"/>
                </a:solidFill>
              </a:rPr>
              <a:t>Une participation authentique repose sur la </a:t>
            </a:r>
            <a:r>
              <a:rPr lang="fr-CA" sz="2600" b="1" noProof="1">
                <a:solidFill>
                  <a:srgbClr val="000000"/>
                </a:solidFill>
              </a:rPr>
              <a:t>valorisation</a:t>
            </a:r>
            <a:r>
              <a:rPr lang="fr-CA" sz="2600" noProof="1">
                <a:solidFill>
                  <a:srgbClr val="000000"/>
                </a:solidFill>
              </a:rPr>
              <a:t> et </a:t>
            </a:r>
            <a:r>
              <a:rPr lang="fr-CA" sz="2600" b="1" noProof="1">
                <a:solidFill>
                  <a:srgbClr val="000000"/>
                </a:solidFill>
              </a:rPr>
              <a:t>l’amplification</a:t>
            </a:r>
            <a:r>
              <a:rPr lang="fr-CA" sz="2600" noProof="1">
                <a:solidFill>
                  <a:srgbClr val="000000"/>
                </a:solidFill>
              </a:rPr>
              <a:t> des points de vue et des expériences de chaque élève. Cela exige du personnel scolaire et du système éducatif de mener une </a:t>
            </a:r>
            <a:r>
              <a:rPr lang="fr-CA" sz="2600" b="1" noProof="1">
                <a:solidFill>
                  <a:srgbClr val="000000"/>
                </a:solidFill>
              </a:rPr>
              <a:t>réflexion critique </a:t>
            </a:r>
            <a:r>
              <a:rPr lang="fr-CA" sz="2600" noProof="1">
                <a:solidFill>
                  <a:srgbClr val="000000"/>
                </a:solidFill>
              </a:rPr>
              <a:t>sur leurs préjugés personnels et professionnels, ainsi que sur les obstacles systémiques qui ont une incidence sur l’engagement.</a:t>
            </a:r>
          </a:p>
        </p:txBody>
      </p:sp>
      <p:sp>
        <p:nvSpPr>
          <p:cNvPr id="2" name="TextBox 1">
            <a:extLst>
              <a:ext uri="{FF2B5EF4-FFF2-40B4-BE49-F238E27FC236}">
                <a16:creationId xmlns:a16="http://schemas.microsoft.com/office/drawing/2014/main" id="{5E2277D1-C8D7-C991-B1BE-1D602AC2C361}"/>
              </a:ext>
            </a:extLst>
          </p:cNvPr>
          <p:cNvSpPr txBox="1"/>
          <p:nvPr/>
        </p:nvSpPr>
        <p:spPr>
          <a:xfrm>
            <a:off x="1871329" y="5037232"/>
            <a:ext cx="10115988" cy="1672253"/>
          </a:xfrm>
          <a:prstGeom prst="rect">
            <a:avLst/>
          </a:prstGeom>
          <a:noFill/>
        </p:spPr>
        <p:txBody>
          <a:bodyPr wrap="square" rtlCol="0">
            <a:spAutoFit/>
          </a:bodyPr>
          <a:lstStyle/>
          <a:p>
            <a:pPr marL="342900" indent="-342900">
              <a:spcAft>
                <a:spcPts val="800"/>
              </a:spcAft>
              <a:buFont typeface="Arial" panose="020B0604020202020204" pitchFamily="34" charset="0"/>
              <a:buChar char="•"/>
            </a:pPr>
            <a:r>
              <a:rPr lang="fr-CA" sz="2400" b="1" noProof="1">
                <a:solidFill>
                  <a:srgbClr val="0070C0"/>
                </a:solidFill>
                <a:latin typeface="Arial" panose="020B0604020202020204" pitchFamily="34" charset="0"/>
                <a:cs typeface="Arial" panose="020B0604020202020204" pitchFamily="34" charset="0"/>
              </a:rPr>
              <a:t>Est-ce que les mots qui vous sont venus à l’esprit étaient similaires?</a:t>
            </a:r>
          </a:p>
          <a:p>
            <a:pPr marL="342900" indent="-342900">
              <a:spcAft>
                <a:spcPts val="800"/>
              </a:spcAft>
              <a:buFont typeface="Arial" panose="020B0604020202020204" pitchFamily="34" charset="0"/>
              <a:buChar char="•"/>
            </a:pPr>
            <a:r>
              <a:rPr lang="fr-CA" sz="2400" b="1" noProof="1">
                <a:solidFill>
                  <a:srgbClr val="0070C0"/>
                </a:solidFill>
                <a:latin typeface="Arial" panose="020B0604020202020204" pitchFamily="34" charset="0"/>
                <a:cs typeface="Arial" panose="020B0604020202020204" pitchFamily="34" charset="0"/>
              </a:rPr>
              <a:t>Maintenant que vous connaissez cette définition, en quoi votre réponse pourrait-elle changer?</a:t>
            </a:r>
          </a:p>
        </p:txBody>
      </p:sp>
      <p:pic>
        <p:nvPicPr>
          <p:cNvPr id="6" name="Graphic 5" descr="Thought bubble with solid fill">
            <a:extLst>
              <a:ext uri="{FF2B5EF4-FFF2-40B4-BE49-F238E27FC236}">
                <a16:creationId xmlns:a16="http://schemas.microsoft.com/office/drawing/2014/main" id="{4FD01D28-F7B5-3AA5-214D-5F7C047A37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113" y="5151361"/>
            <a:ext cx="1408342" cy="1408342"/>
          </a:xfrm>
          <a:prstGeom prst="rect">
            <a:avLst/>
          </a:prstGeom>
        </p:spPr>
      </p:pic>
    </p:spTree>
    <p:extLst>
      <p:ext uri="{BB962C8B-B14F-4D97-AF65-F5344CB8AC3E}">
        <p14:creationId xmlns:p14="http://schemas.microsoft.com/office/powerpoint/2010/main" val="423371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1CDBE-FD4F-4977-5C60-6FF68EF35E3E}"/>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FEB6F2A-0329-A9FB-6FFA-7AF8780B5530}"/>
              </a:ext>
            </a:extLst>
          </p:cNvPr>
          <p:cNvSpPr>
            <a:spLocks noGrp="1"/>
          </p:cNvSpPr>
          <p:nvPr>
            <p:ph idx="1"/>
          </p:nvPr>
        </p:nvSpPr>
        <p:spPr>
          <a:xfrm>
            <a:off x="4287187" y="319796"/>
            <a:ext cx="7659974" cy="4085949"/>
          </a:xfrm>
        </p:spPr>
        <p:txBody>
          <a:bodyPr anchor="t"/>
          <a:lstStyle/>
          <a:p>
            <a:pPr marL="0" indent="0">
              <a:lnSpc>
                <a:spcPct val="108000"/>
              </a:lnSpc>
              <a:spcBef>
                <a:spcPts val="2000"/>
              </a:spcBef>
              <a:spcAft>
                <a:spcPts val="800"/>
              </a:spcAft>
              <a:buNone/>
            </a:pPr>
            <a:r>
              <a:rPr lang="fr-CA" sz="4000" noProof="1"/>
              <a:t>Quels sont les avantages de l’engagement des élèves?</a:t>
            </a:r>
          </a:p>
          <a:p>
            <a:pPr marL="0" indent="0">
              <a:lnSpc>
                <a:spcPct val="108000"/>
              </a:lnSpc>
              <a:spcBef>
                <a:spcPts val="2000"/>
              </a:spcBef>
              <a:spcAft>
                <a:spcPts val="800"/>
              </a:spcAft>
              <a:buNone/>
            </a:pPr>
            <a:r>
              <a:rPr lang="fr-CA" noProof="1"/>
              <a:t>(pour les élèves, les adultes bienveillants, les écoles et les systèmes scolaires)</a:t>
            </a:r>
          </a:p>
        </p:txBody>
      </p:sp>
      <p:sp>
        <p:nvSpPr>
          <p:cNvPr id="11" name="Title 6">
            <a:extLst>
              <a:ext uri="{FF2B5EF4-FFF2-40B4-BE49-F238E27FC236}">
                <a16:creationId xmlns:a16="http://schemas.microsoft.com/office/drawing/2014/main" id="{7F5EDEE5-C6DE-69A9-14F2-F610099DF98E}"/>
              </a:ext>
            </a:extLst>
          </p:cNvPr>
          <p:cNvSpPr txBox="1">
            <a:spLocks/>
          </p:cNvSpPr>
          <p:nvPr/>
        </p:nvSpPr>
        <p:spPr>
          <a:xfrm>
            <a:off x="0" y="-1076234"/>
            <a:ext cx="7683630" cy="9099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tx1"/>
                </a:solidFill>
                <a:latin typeface="Poppins SemiBold" pitchFamily="2" charset="77"/>
                <a:ea typeface="+mj-ea"/>
                <a:cs typeface="Poppins SemiBold" pitchFamily="2" charset="77"/>
              </a:defRPr>
            </a:lvl1pPr>
          </a:lstStyle>
          <a:p>
            <a:r>
              <a:rPr lang="fr-CA" noProof="1"/>
              <a:t>Réflexion </a:t>
            </a:r>
          </a:p>
        </p:txBody>
      </p:sp>
      <p:grpSp>
        <p:nvGrpSpPr>
          <p:cNvPr id="2" name="Group 1" descr="Icône représentant la silhouette d'une tête et son reflet dans un miroir sur un cercle bleu.">
            <a:extLst>
              <a:ext uri="{FF2B5EF4-FFF2-40B4-BE49-F238E27FC236}">
                <a16:creationId xmlns:a16="http://schemas.microsoft.com/office/drawing/2014/main" id="{C5DB5CA7-02EE-0F73-420D-DF7F1361DE40}"/>
              </a:ext>
            </a:extLst>
          </p:cNvPr>
          <p:cNvGrpSpPr/>
          <p:nvPr/>
        </p:nvGrpSpPr>
        <p:grpSpPr>
          <a:xfrm>
            <a:off x="485663" y="887631"/>
            <a:ext cx="3080253" cy="3012445"/>
            <a:chOff x="485663" y="887631"/>
            <a:chExt cx="3080253" cy="3012445"/>
          </a:xfrm>
        </p:grpSpPr>
        <p:sp>
          <p:nvSpPr>
            <p:cNvPr id="3" name="Oval 2">
              <a:extLst>
                <a:ext uri="{FF2B5EF4-FFF2-40B4-BE49-F238E27FC236}">
                  <a16:creationId xmlns:a16="http://schemas.microsoft.com/office/drawing/2014/main" id="{CF7475DE-D01B-B061-FC70-BA09F41A5F09}"/>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4" name="Picture 3">
              <a:extLst>
                <a:ext uri="{FF2B5EF4-FFF2-40B4-BE49-F238E27FC236}">
                  <a16:creationId xmlns:a16="http://schemas.microsoft.com/office/drawing/2014/main" id="{0A31BCB6-9746-DDF4-3CF0-6D84FFA8FE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5">
            <a:extLst>
              <a:ext uri="{FF2B5EF4-FFF2-40B4-BE49-F238E27FC236}">
                <a16:creationId xmlns:a16="http://schemas.microsoft.com/office/drawing/2014/main" id="{D138EDEA-2600-B284-E147-831C4EDE11BC}"/>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spTree>
    <p:extLst>
      <p:ext uri="{BB962C8B-B14F-4D97-AF65-F5344CB8AC3E}">
        <p14:creationId xmlns:p14="http://schemas.microsoft.com/office/powerpoint/2010/main" val="394898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5A692-5F44-8543-4A8B-06F93F00FF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539237-300A-3626-A29F-7991017BEA74}"/>
              </a:ext>
            </a:extLst>
          </p:cNvPr>
          <p:cNvSpPr>
            <a:spLocks noGrp="1"/>
          </p:cNvSpPr>
          <p:nvPr>
            <p:ph type="title"/>
          </p:nvPr>
        </p:nvSpPr>
        <p:spPr>
          <a:xfrm>
            <a:off x="215728" y="465467"/>
            <a:ext cx="11439978" cy="1187375"/>
          </a:xfrm>
        </p:spPr>
        <p:txBody>
          <a:bodyPr/>
          <a:lstStyle/>
          <a:p>
            <a:r>
              <a:rPr lang="fr-CA" sz="3600" noProof="1"/>
              <a:t>Les avantages de l’engagement des élèves</a:t>
            </a:r>
          </a:p>
        </p:txBody>
      </p:sp>
      <p:sp>
        <p:nvSpPr>
          <p:cNvPr id="2" name="Vertical Text Placeholder 1">
            <a:extLst>
              <a:ext uri="{FF2B5EF4-FFF2-40B4-BE49-F238E27FC236}">
                <a16:creationId xmlns:a16="http://schemas.microsoft.com/office/drawing/2014/main" id="{11F99408-34C1-FC10-DB63-34ED491533A0}"/>
              </a:ext>
            </a:extLst>
          </p:cNvPr>
          <p:cNvSpPr>
            <a:spLocks noGrp="1"/>
          </p:cNvSpPr>
          <p:nvPr>
            <p:ph type="body" orient="vert" idx="1"/>
          </p:nvPr>
        </p:nvSpPr>
        <p:spPr>
          <a:xfrm>
            <a:off x="210206" y="1612228"/>
            <a:ext cx="5224436" cy="2970953"/>
          </a:xfrm>
        </p:spPr>
        <p:txBody>
          <a:bodyPr vert="horz" lIns="90000" tIns="45720" rIns="91440" bIns="45720" rtlCol="0" anchor="t">
            <a:normAutofit/>
          </a:bodyPr>
          <a:lstStyle/>
          <a:p>
            <a:pPr marL="0" indent="0">
              <a:buNone/>
            </a:pPr>
            <a:r>
              <a:rPr lang="fr-CA" sz="2400" b="1" noProof="1"/>
              <a:t>Selon les élèves, la participation aux initiatives permet :</a:t>
            </a:r>
          </a:p>
          <a:p>
            <a:r>
              <a:rPr lang="fr-CA" sz="2400" noProof="1"/>
              <a:t>de se sentir davantage impliqués et soutenus dans leur école;</a:t>
            </a:r>
          </a:p>
          <a:p>
            <a:r>
              <a:rPr lang="fr-CA" sz="2400" noProof="1"/>
              <a:t>d’atténuer la stigmatisation liée à la santé mentale;</a:t>
            </a:r>
          </a:p>
          <a:p>
            <a:r>
              <a:rPr lang="fr-CA" sz="2400" noProof="1"/>
              <a:t>de rendre l’école plus amusante !</a:t>
            </a:r>
          </a:p>
        </p:txBody>
      </p:sp>
      <p:sp>
        <p:nvSpPr>
          <p:cNvPr id="4" name="Vertical Text Placeholder 1">
            <a:extLst>
              <a:ext uri="{FF2B5EF4-FFF2-40B4-BE49-F238E27FC236}">
                <a16:creationId xmlns:a16="http://schemas.microsoft.com/office/drawing/2014/main" id="{DE9D91A1-A58E-040D-8D2D-CB0A0191331A}"/>
              </a:ext>
            </a:extLst>
          </p:cNvPr>
          <p:cNvSpPr txBox="1">
            <a:spLocks/>
          </p:cNvSpPr>
          <p:nvPr/>
        </p:nvSpPr>
        <p:spPr>
          <a:xfrm>
            <a:off x="5741233" y="1612229"/>
            <a:ext cx="6240561" cy="2806837"/>
          </a:xfrm>
          <a:prstGeom prst="rect">
            <a:avLst/>
          </a:prstGeom>
        </p:spPr>
        <p:txBody>
          <a:bodyPr vert="horz" lIns="9000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2400" b="1" noProof="1">
                <a:ea typeface="Roboto Black" panose="02000000000000000000" pitchFamily="2" charset="0"/>
              </a:rPr>
              <a:t>En ce qui concerne les adultes bienveillants, les écoles et les systèmes, il est question :</a:t>
            </a:r>
          </a:p>
          <a:p>
            <a:r>
              <a:rPr lang="fr-CA" sz="2400" noProof="1">
                <a:ea typeface="Roboto Medium" panose="02000000000000000000" pitchFamily="2" charset="0"/>
              </a:rPr>
              <a:t>de mieux comprendre les besoins et les attentes des élèves;</a:t>
            </a:r>
          </a:p>
          <a:p>
            <a:r>
              <a:rPr lang="fr-CA" sz="2400" noProof="1">
                <a:ea typeface="Roboto Medium" panose="02000000000000000000" pitchFamily="2" charset="0"/>
              </a:rPr>
              <a:t>d’introduire de nouvelles idées et des solutions créatives;</a:t>
            </a:r>
          </a:p>
          <a:p>
            <a:r>
              <a:rPr lang="fr-CA" sz="2400" noProof="1">
                <a:ea typeface="Roboto Medium" panose="02000000000000000000" pitchFamily="2" charset="0"/>
              </a:rPr>
              <a:t>de renforcer l’utilisation des services et des programmes de santé mentale.</a:t>
            </a:r>
          </a:p>
        </p:txBody>
      </p:sp>
      <p:pic>
        <p:nvPicPr>
          <p:cNvPr id="7" name="Picture 6">
            <a:extLst>
              <a:ext uri="{FF2B5EF4-FFF2-40B4-BE49-F238E27FC236}">
                <a16:creationId xmlns:a16="http://schemas.microsoft.com/office/drawing/2014/main" id="{933D00EF-96F7-D5C4-AA5F-2886757784DA}"/>
              </a:ext>
            </a:extLst>
          </p:cNvPr>
          <p:cNvPicPr>
            <a:picLocks noChangeAspect="1"/>
          </p:cNvPicPr>
          <p:nvPr/>
        </p:nvPicPr>
        <p:blipFill>
          <a:blip r:embed="rId3"/>
          <a:stretch>
            <a:fillRect/>
          </a:stretch>
        </p:blipFill>
        <p:spPr>
          <a:xfrm>
            <a:off x="668598" y="5544944"/>
            <a:ext cx="866347" cy="886877"/>
          </a:xfrm>
          <a:prstGeom prst="rect">
            <a:avLst/>
          </a:prstGeom>
        </p:spPr>
      </p:pic>
      <p:sp>
        <p:nvSpPr>
          <p:cNvPr id="5" name="TextBox 4">
            <a:extLst>
              <a:ext uri="{FF2B5EF4-FFF2-40B4-BE49-F238E27FC236}">
                <a16:creationId xmlns:a16="http://schemas.microsoft.com/office/drawing/2014/main" id="{67932B9F-7374-8FC5-ABB7-EDE5E4570DC4}"/>
              </a:ext>
            </a:extLst>
          </p:cNvPr>
          <p:cNvSpPr txBox="1"/>
          <p:nvPr/>
        </p:nvSpPr>
        <p:spPr>
          <a:xfrm>
            <a:off x="1842609" y="5545608"/>
            <a:ext cx="9680793" cy="954107"/>
          </a:xfrm>
          <a:prstGeom prst="rect">
            <a:avLst/>
          </a:prstGeom>
          <a:noFill/>
          <a:ln>
            <a:solidFill>
              <a:schemeClr val="bg1"/>
            </a:solidFill>
          </a:ln>
        </p:spPr>
        <p:txBody>
          <a:bodyPr wrap="square" lIns="91440" tIns="45720" rIns="91440" bIns="45720" rtlCol="0" anchor="t">
            <a:spAutoFit/>
          </a:bodyPr>
          <a:lstStyle/>
          <a:p>
            <a:r>
              <a:rPr lang="fr-CA" sz="2800" b="1" noProof="1">
                <a:solidFill>
                  <a:srgbClr val="40008D"/>
                </a:solidFill>
                <a:latin typeface="Poppins SemiBold" pitchFamily="2" charset="77"/>
                <a:ea typeface="Roboto Black"/>
                <a:cs typeface="Poppins SemiBold" pitchFamily="2" charset="77"/>
              </a:rPr>
              <a:t>L’engagement réel des élèves est un facteur de protection pour leur santé mentale.</a:t>
            </a:r>
            <a:endParaRPr lang="fr-CA" sz="2800" b="1" noProof="1">
              <a:latin typeface="Poppins SemiBold" pitchFamily="2" charset="77"/>
              <a:cs typeface="Poppins SemiBold" pitchFamily="2" charset="77"/>
            </a:endParaRPr>
          </a:p>
        </p:txBody>
      </p:sp>
    </p:spTree>
    <p:extLst>
      <p:ext uri="{BB962C8B-B14F-4D97-AF65-F5344CB8AC3E}">
        <p14:creationId xmlns:p14="http://schemas.microsoft.com/office/powerpoint/2010/main" val="14346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8533A-517E-5FC7-2E4F-4C7DEEFD1616}"/>
              </a:ext>
            </a:extLst>
          </p:cNvPr>
          <p:cNvSpPr txBox="1">
            <a:spLocks noGrp="1"/>
          </p:cNvSpPr>
          <p:nvPr>
            <p:ph type="title"/>
          </p:nvPr>
        </p:nvSpPr>
        <p:spPr>
          <a:xfrm>
            <a:off x="74950" y="6413928"/>
            <a:ext cx="2872912"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600" b="0" i="0" u="none" strike="noStrike" kern="1200" cap="none" spc="0" normalizeH="0" baseline="0" noProof="1">
                <a:ln>
                  <a:noFill/>
                </a:ln>
                <a:solidFill>
                  <a:schemeClr val="bg1"/>
                </a:solidFill>
                <a:effectLst/>
                <a:uLnTx/>
                <a:uFillTx/>
                <a:latin typeface="Arial" panose="020B0604020202020204" pitchFamily="34" charset="0"/>
                <a:ea typeface="+mn-ea"/>
                <a:cs typeface="Arial" panose="020B0604020202020204" pitchFamily="34" charset="0"/>
              </a:rPr>
              <a:t>Source : </a:t>
            </a:r>
            <a:r>
              <a:rPr kumimoji="0" lang="fr-CA" sz="1600" b="0" i="0" u="none" strike="noStrike" kern="1200" cap="none" spc="0" normalizeH="0" baseline="0" noProof="1">
                <a:ln>
                  <a:noFill/>
                </a:ln>
                <a:solidFill>
                  <a:schemeClr val="bg1"/>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#ONécoute 2021</a:t>
            </a:r>
            <a:endParaRPr kumimoji="0" lang="fr-CA" sz="1600" b="0" i="0" u="none" strike="noStrike" kern="1200" cap="none" spc="0" normalizeH="0" baseline="0" noProof="1">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5" name="!!HearNowON" descr="Les élèves souhaitent que les opportunités de leadership étudiant soient plus accessibles et qu’elles reconnaissent différents styles de leadership. Recommandation des élèves $5. Logo de Santé mentale en milieu scolaire Ontario.">
            <a:extLst>
              <a:ext uri="{FF2B5EF4-FFF2-40B4-BE49-F238E27FC236}">
                <a16:creationId xmlns:a16="http://schemas.microsoft.com/office/drawing/2014/main" id="{E63CCEE1-197E-F6A4-4B2E-D8C1309DF3D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99003"/>
            <a:ext cx="12192000" cy="6096000"/>
          </a:xfrm>
          <a:prstGeom prst="rect">
            <a:avLst/>
          </a:prstGeom>
        </p:spPr>
      </p:pic>
    </p:spTree>
    <p:extLst>
      <p:ext uri="{BB962C8B-B14F-4D97-AF65-F5344CB8AC3E}">
        <p14:creationId xmlns:p14="http://schemas.microsoft.com/office/powerpoint/2010/main" val="290098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36D02-B607-D028-E34A-C735087E9889}"/>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A6AFEBF1-D37C-F371-17BB-EB0BD0FD7D75}"/>
              </a:ext>
              <a:ext uri="{C183D7F6-B498-43B3-948B-1728B52AA6E4}">
                <adec:decorative xmlns:adec="http://schemas.microsoft.com/office/drawing/2017/decorative" val="1"/>
              </a:ext>
            </a:extLst>
          </p:cNvPr>
          <p:cNvSpPr/>
          <p:nvPr/>
        </p:nvSpPr>
        <p:spPr>
          <a:xfrm>
            <a:off x="-241541" y="-141425"/>
            <a:ext cx="4930175" cy="7140845"/>
          </a:xfrm>
          <a:prstGeom prst="roundRect">
            <a:avLst>
              <a:gd name="adj" fmla="val 1148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1" name="Picture 10" descr="Schéma illustrant l'engagement des élèves. Chaque élève se trouve au centre du schéma. Le premier niveau entourant chaque élève est intitulé « Approches fondées sur l’affirmation de l'identité ». Le deuxième niveau est intitulé « Flexible », « Évolutif », « Basé sur les points forts » et « Informé ». Le troisième niveau est intitulé « Les élèves comme leaders », « Les élèves comme partenaires », « Les élèves comme consultants » et « Les élèves comme collaborateurs ».">
            <a:extLst>
              <a:ext uri="{FF2B5EF4-FFF2-40B4-BE49-F238E27FC236}">
                <a16:creationId xmlns:a16="http://schemas.microsoft.com/office/drawing/2014/main" id="{49A82086-C609-F4DA-96A5-1003174904E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3316" y="1367509"/>
            <a:ext cx="4122976" cy="4122976"/>
          </a:xfrm>
          <a:prstGeom prst="rect">
            <a:avLst/>
          </a:prstGeom>
        </p:spPr>
      </p:pic>
      <p:sp>
        <p:nvSpPr>
          <p:cNvPr id="10" name="Rectangle 9">
            <a:extLst>
              <a:ext uri="{FF2B5EF4-FFF2-40B4-BE49-F238E27FC236}">
                <a16:creationId xmlns:a16="http://schemas.microsoft.com/office/drawing/2014/main" id="{B7C1C7FB-5016-DB0A-7C92-C68DD9E3E16B}"/>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COMPRENDRE</a:t>
            </a:r>
          </a:p>
          <a:p>
            <a:pPr algn="ctr"/>
            <a:r>
              <a:rPr lang="fr-CA" sz="11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LE SUJET</a:t>
            </a:r>
            <a:endPar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grpSp>
        <p:nvGrpSpPr>
          <p:cNvPr id="7" name="Group 6" descr="Icône représentant un cerveau à l'intérieur de la silhouette d'une tête.">
            <a:extLst>
              <a:ext uri="{FF2B5EF4-FFF2-40B4-BE49-F238E27FC236}">
                <a16:creationId xmlns:a16="http://schemas.microsoft.com/office/drawing/2014/main" id="{BBA4A0E5-D8EA-AEE2-ED86-6DE23020C061}"/>
              </a:ext>
            </a:extLst>
          </p:cNvPr>
          <p:cNvGrpSpPr/>
          <p:nvPr/>
        </p:nvGrpSpPr>
        <p:grpSpPr>
          <a:xfrm>
            <a:off x="10840916" y="474639"/>
            <a:ext cx="1164694" cy="1176622"/>
            <a:chOff x="10840916" y="474639"/>
            <a:chExt cx="1164694" cy="1176622"/>
          </a:xfrm>
        </p:grpSpPr>
        <p:sp>
          <p:nvSpPr>
            <p:cNvPr id="8" name="Oval 7">
              <a:extLst>
                <a:ext uri="{FF2B5EF4-FFF2-40B4-BE49-F238E27FC236}">
                  <a16:creationId xmlns:a16="http://schemas.microsoft.com/office/drawing/2014/main" id="{5B390585-1E9B-1B95-EF34-1B4484AB7F1F}"/>
                </a:ext>
              </a:extLst>
            </p:cNvPr>
            <p:cNvSpPr/>
            <p:nvPr/>
          </p:nvSpPr>
          <p:spPr>
            <a:xfrm>
              <a:off x="10840916" y="474639"/>
              <a:ext cx="1164694" cy="11766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9" name="Picture 8">
              <a:extLst>
                <a:ext uri="{FF2B5EF4-FFF2-40B4-BE49-F238E27FC236}">
                  <a16:creationId xmlns:a16="http://schemas.microsoft.com/office/drawing/2014/main" id="{46FDD9D4-915C-2884-70A5-72C25FF276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72" t="12366" r="6154"/>
            <a:stretch>
              <a:fillRect/>
            </a:stretch>
          </p:blipFill>
          <p:spPr bwMode="auto">
            <a:xfrm>
              <a:off x="10875981" y="512784"/>
              <a:ext cx="1082937" cy="1098734"/>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BFEDE572-CF15-2E4F-A4ED-78AD99CA0357}"/>
              </a:ext>
            </a:extLst>
          </p:cNvPr>
          <p:cNvSpPr>
            <a:spLocks noGrp="1"/>
          </p:cNvSpPr>
          <p:nvPr>
            <p:ph type="title" idx="4294967295"/>
          </p:nvPr>
        </p:nvSpPr>
        <p:spPr>
          <a:xfrm>
            <a:off x="5352887" y="2222429"/>
            <a:ext cx="6478899" cy="2413136"/>
          </a:xfrm>
        </p:spPr>
        <p:txBody>
          <a:bodyPr>
            <a:normAutofit fontScale="90000"/>
          </a:bodyPr>
          <a:lstStyle/>
          <a:p>
            <a:r>
              <a:rPr lang="fr-CA" sz="4400" noProof="1">
                <a:solidFill>
                  <a:schemeClr val="bg1"/>
                </a:solidFill>
              </a:rPr>
              <a:t>Le modèle de Santé mentale en milieu scolaire Ontario en matière d’engagement des élèves</a:t>
            </a:r>
          </a:p>
        </p:txBody>
      </p:sp>
    </p:spTree>
    <p:extLst>
      <p:ext uri="{BB962C8B-B14F-4D97-AF65-F5344CB8AC3E}">
        <p14:creationId xmlns:p14="http://schemas.microsoft.com/office/powerpoint/2010/main" val="1032267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hidden="1">
            <a:extLst>
              <a:ext uri="{FF2B5EF4-FFF2-40B4-BE49-F238E27FC236}">
                <a16:creationId xmlns:a16="http://schemas.microsoft.com/office/drawing/2014/main" id="{161A7EA0-8650-A945-BBA9-812E05DDD9B5}"/>
              </a:ext>
            </a:extLst>
          </p:cNvPr>
          <p:cNvSpPr>
            <a:spLocks noGrp="1"/>
          </p:cNvSpPr>
          <p:nvPr>
            <p:ph type="title"/>
          </p:nvPr>
        </p:nvSpPr>
        <p:spPr/>
        <p:txBody>
          <a:bodyPr/>
          <a:lstStyle/>
          <a:p>
            <a:pPr rtl="0" eaLnBrk="1" latinLnBrk="0" hangingPunct="1"/>
            <a:r>
              <a:rPr lang="fr-CA" sz="1800" kern="1200" noProof="1">
                <a:solidFill>
                  <a:srgbClr val="000000"/>
                </a:solidFill>
                <a:effectLst/>
                <a:latin typeface="Arial" panose="020B0604020202020204" pitchFamily="34" charset="0"/>
                <a:ea typeface="+mn-ea"/>
                <a:cs typeface="+mn-cs"/>
              </a:rPr>
              <a:t>Foundations</a:t>
            </a:r>
            <a:r>
              <a:rPr lang="fr-CA" sz="2800" kern="1200" baseline="0" noProof="1">
                <a:solidFill>
                  <a:schemeClr val="bg1"/>
                </a:solidFill>
                <a:effectLst/>
                <a:latin typeface="Poppins SemiBold" panose="00000700000000000000" pitchFamily="2" charset="0"/>
                <a:ea typeface="+mj-ea"/>
                <a:cs typeface="Poppins SemiBold" panose="00000700000000000000" pitchFamily="2" charset="0"/>
              </a:rPr>
              <a:t> </a:t>
            </a:r>
            <a:r>
              <a:rPr lang="fr-CA" sz="1800" kern="1200" noProof="1">
                <a:solidFill>
                  <a:srgbClr val="000000"/>
                </a:solidFill>
                <a:effectLst/>
                <a:latin typeface="Arial" panose="020B0604020202020204" pitchFamily="34" charset="0"/>
                <a:ea typeface="+mn-ea"/>
                <a:cs typeface="+mn-cs"/>
              </a:rPr>
              <a:t>of student engagement</a:t>
            </a:r>
            <a:endParaRPr lang="fr-CA" noProof="1"/>
          </a:p>
        </p:txBody>
      </p:sp>
      <p:sp>
        <p:nvSpPr>
          <p:cNvPr id="5" name="Title">
            <a:extLst>
              <a:ext uri="{FF2B5EF4-FFF2-40B4-BE49-F238E27FC236}">
                <a16:creationId xmlns:a16="http://schemas.microsoft.com/office/drawing/2014/main" id="{5557B6CC-8165-F00E-D905-CB1E7CBC9F5B}"/>
              </a:ext>
            </a:extLst>
          </p:cNvPr>
          <p:cNvSpPr txBox="1">
            <a:spLocks/>
          </p:cNvSpPr>
          <p:nvPr/>
        </p:nvSpPr>
        <p:spPr>
          <a:xfrm>
            <a:off x="215728" y="749460"/>
            <a:ext cx="11510834" cy="813122"/>
          </a:xfrm>
          <a:prstGeom prst="rect">
            <a:avLst/>
          </a:prstGeom>
        </p:spPr>
        <p:txBody>
          <a:bodyPr spcFirstLastPara="1" vert="horz" wrap="square" lIns="121900" tIns="121900" rIns="121900" bIns="121900" rtlCol="0" anchor="t" anchorCtr="0">
            <a:normAutofit fontScale="82500" lnSpcReduction="10000"/>
          </a:bodyPr>
          <a:lstStyle>
            <a:lvl1pPr algn="l" defTabSz="914400" rtl="0" eaLnBrk="1" latinLnBrk="0" hangingPunct="1">
              <a:lnSpc>
                <a:spcPct val="90000"/>
              </a:lnSpc>
              <a:spcBef>
                <a:spcPct val="0"/>
              </a:spcBef>
              <a:buNone/>
              <a:defRPr sz="4400" b="0" kern="1200">
                <a:solidFill>
                  <a:srgbClr val="40008D"/>
                </a:solidFill>
                <a:latin typeface="Poppins SemiBold" panose="00000700000000000000" pitchFamily="2" charset="0"/>
                <a:ea typeface="+mj-ea"/>
                <a:cs typeface="Poppins SemiBold" panose="00000700000000000000" pitchFamily="2" charset="0"/>
              </a:defRPr>
            </a:lvl1pPr>
          </a:lstStyle>
          <a:p>
            <a:r>
              <a:rPr lang="fr-CA" noProof="1"/>
              <a:t>Approches fondées sur l’affirmation de l’identité </a:t>
            </a:r>
          </a:p>
        </p:txBody>
      </p:sp>
      <p:sp>
        <p:nvSpPr>
          <p:cNvPr id="4" name="TextBox 3">
            <a:extLst>
              <a:ext uri="{FF2B5EF4-FFF2-40B4-BE49-F238E27FC236}">
                <a16:creationId xmlns:a16="http://schemas.microsoft.com/office/drawing/2014/main" id="{02A3F3E5-E30C-39AA-B92E-6878148C5C15}"/>
              </a:ext>
            </a:extLst>
          </p:cNvPr>
          <p:cNvSpPr txBox="1"/>
          <p:nvPr/>
        </p:nvSpPr>
        <p:spPr>
          <a:xfrm>
            <a:off x="366198" y="1603838"/>
            <a:ext cx="6905026" cy="3785652"/>
          </a:xfrm>
          <a:prstGeom prst="rect">
            <a:avLst/>
          </a:prstGeom>
          <a:noFill/>
        </p:spPr>
        <p:txBody>
          <a:bodyPr wrap="square" lIns="91440" tIns="45720" rIns="91440" bIns="45720" anchor="t">
            <a:spAutoFit/>
          </a:bodyPr>
          <a:lstStyle/>
          <a:p>
            <a:r>
              <a:rPr lang="fr-CA" sz="2400" noProof="1">
                <a:highlight>
                  <a:srgbClr val="FFFFFF"/>
                </a:highlight>
              </a:rPr>
              <a:t>Une approche d’affirmation identitaire en matière d’engagement des élèves met l’accent sur l’identité, les compétences et les expériences vécues de chaque élève. </a:t>
            </a:r>
          </a:p>
          <a:p>
            <a:endParaRPr lang="fr-CA" sz="2400" noProof="1">
              <a:highlight>
                <a:srgbClr val="FFFFFF"/>
              </a:highlight>
            </a:endParaRPr>
          </a:p>
          <a:p>
            <a:r>
              <a:rPr lang="fr-CA" sz="2400" noProof="1">
                <a:highlight>
                  <a:srgbClr val="FFFFFF"/>
                </a:highlight>
              </a:rPr>
              <a:t>Pour améliorer le bien-être des élèves, les initiatives visant à favoriser leur participation élèves doivent tenir compte de leurs points de vue, de leurs façons de savoir et d’être. </a:t>
            </a:r>
            <a:br>
              <a:rPr lang="fr-CA" sz="2400" noProof="1">
                <a:highlight>
                  <a:srgbClr val="FFFFFF"/>
                </a:highlight>
              </a:rPr>
            </a:br>
            <a:endParaRPr lang="fr-CA" sz="2400" noProof="1">
              <a:highlight>
                <a:srgbClr val="FFFFFF"/>
              </a:highlight>
            </a:endParaRPr>
          </a:p>
        </p:txBody>
      </p:sp>
      <p:pic>
        <p:nvPicPr>
          <p:cNvPr id="2" name="Picture 1" descr="Schéma illustrant l'engagement des élèves. Seuls les deux premiers échelons entourant le centre, « Chaque élève », sont mis en évidence. Le premier échelon entourant chaque élève indique « Approches fondées sur l’affirmation de l'identité ». Le deuxième échelon indique « Flexible », « Évolutif », « Basé sur les points forts » et « Informé ».">
            <a:extLst>
              <a:ext uri="{FF2B5EF4-FFF2-40B4-BE49-F238E27FC236}">
                <a16:creationId xmlns:a16="http://schemas.microsoft.com/office/drawing/2014/main" id="{27C483D3-4D1F-2636-C55D-CB3FFD77A68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72945" y="2037035"/>
            <a:ext cx="4003327" cy="4003327"/>
          </a:xfrm>
          <a:prstGeom prst="rect">
            <a:avLst/>
          </a:prstGeom>
        </p:spPr>
      </p:pic>
    </p:spTree>
    <p:extLst>
      <p:ext uri="{BB962C8B-B14F-4D97-AF65-F5344CB8AC3E}">
        <p14:creationId xmlns:p14="http://schemas.microsoft.com/office/powerpoint/2010/main" val="254684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4306-A8F0-AEEC-39CF-761F5EACA8E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15F60-70E2-3848-8BD6-1B5825617F4D}"/>
              </a:ext>
            </a:extLst>
          </p:cNvPr>
          <p:cNvSpPr>
            <a:spLocks noGrp="1"/>
          </p:cNvSpPr>
          <p:nvPr>
            <p:ph type="body" orient="vert" idx="1"/>
          </p:nvPr>
        </p:nvSpPr>
        <p:spPr>
          <a:xfrm>
            <a:off x="215728" y="1614038"/>
            <a:ext cx="7495177" cy="5204636"/>
          </a:xfrm>
        </p:spPr>
        <p:txBody>
          <a:bodyPr>
            <a:noAutofit/>
          </a:bodyPr>
          <a:lstStyle/>
          <a:p>
            <a:pPr>
              <a:lnSpc>
                <a:spcPct val="100000"/>
              </a:lnSpc>
              <a:spcAft>
                <a:spcPts val="800"/>
              </a:spcAft>
            </a:pPr>
            <a:r>
              <a:rPr lang="fr-CA" sz="2300" b="1" noProof="1"/>
              <a:t>La flexibilité</a:t>
            </a:r>
            <a:r>
              <a:rPr lang="fr-CA" sz="2300" noProof="1"/>
              <a:t> : permet d’offrir diverses possibilités et de s’adapter à différents horaires, tout en encourageant un dialogue ouvert. </a:t>
            </a:r>
          </a:p>
          <a:p>
            <a:pPr>
              <a:lnSpc>
                <a:spcPct val="100000"/>
              </a:lnSpc>
              <a:spcAft>
                <a:spcPts val="800"/>
              </a:spcAft>
            </a:pPr>
            <a:r>
              <a:rPr lang="fr-CA" sz="2300" b="1" noProof="1"/>
              <a:t>Les points forts individuels</a:t>
            </a:r>
            <a:r>
              <a:rPr lang="fr-CA" sz="2300" noProof="1"/>
              <a:t> : reconnaît et respecte les élèves en tant qu’experts d’eux-mêmes et leur offre des occasions de mettre en valeur leurs points forts.</a:t>
            </a:r>
          </a:p>
          <a:p>
            <a:pPr>
              <a:lnSpc>
                <a:spcPct val="100000"/>
              </a:lnSpc>
              <a:spcAft>
                <a:spcPts val="800"/>
              </a:spcAft>
            </a:pPr>
            <a:r>
              <a:rPr lang="fr-CA" sz="2300" b="1" noProof="1"/>
              <a:t>Le choix des informations</a:t>
            </a:r>
            <a:r>
              <a:rPr lang="fr-CA" sz="2300" noProof="1"/>
              <a:t> : choisir des activités en collaboration avec les élèves et participer pleinement à l’évaluation des initiatives.</a:t>
            </a:r>
          </a:p>
          <a:p>
            <a:pPr>
              <a:lnSpc>
                <a:spcPct val="100000"/>
              </a:lnSpc>
              <a:spcAft>
                <a:spcPts val="800"/>
              </a:spcAft>
            </a:pPr>
            <a:r>
              <a:rPr lang="fr-CA" sz="2300" b="1" noProof="1"/>
              <a:t>L’évolution du processus </a:t>
            </a:r>
            <a:r>
              <a:rPr lang="fr-CA" sz="2300" noProof="1"/>
              <a:t>: s’adapter aux besoins, aux idées et aux points forts changeants des élèves et y réfléchir.</a:t>
            </a:r>
          </a:p>
        </p:txBody>
      </p:sp>
      <p:sp>
        <p:nvSpPr>
          <p:cNvPr id="2" name="Title 1">
            <a:extLst>
              <a:ext uri="{FF2B5EF4-FFF2-40B4-BE49-F238E27FC236}">
                <a16:creationId xmlns:a16="http://schemas.microsoft.com/office/drawing/2014/main" id="{96E962B7-78FE-6CA7-E452-28161E4665B4}"/>
              </a:ext>
            </a:extLst>
          </p:cNvPr>
          <p:cNvSpPr>
            <a:spLocks noGrp="1"/>
          </p:cNvSpPr>
          <p:nvPr>
            <p:ph type="title"/>
          </p:nvPr>
        </p:nvSpPr>
        <p:spPr>
          <a:xfrm>
            <a:off x="215728" y="633709"/>
            <a:ext cx="11976272" cy="913481"/>
          </a:xfrm>
        </p:spPr>
        <p:txBody>
          <a:bodyPr>
            <a:normAutofit/>
          </a:bodyPr>
          <a:lstStyle/>
          <a:p>
            <a:r>
              <a:rPr lang="fr-CA" sz="3600" noProof="1"/>
              <a:t>Les fondements de l’engagement des élèves </a:t>
            </a:r>
            <a:r>
              <a:rPr lang="fr-CA" sz="3600" noProof="1">
                <a:solidFill>
                  <a:schemeClr val="bg1"/>
                </a:solidFill>
              </a:rPr>
              <a:t>2</a:t>
            </a:r>
          </a:p>
        </p:txBody>
      </p:sp>
      <p:pic>
        <p:nvPicPr>
          <p:cNvPr id="5" name="Picture 4" descr="Schéma illustrant l'engagement des élèves. Seuls les deux premiers échelons entourant le centre, « Chaque élève », sont mis en évidence. Le premier échelon entourant chaque élève indique « Approches fondées sur l’affirmation de l'identité ». Le deuxième échelon indique « Flexible », « Évolutif », « Basé sur les points forts » et « Informé ».">
            <a:extLst>
              <a:ext uri="{FF2B5EF4-FFF2-40B4-BE49-F238E27FC236}">
                <a16:creationId xmlns:a16="http://schemas.microsoft.com/office/drawing/2014/main" id="{01F17DE8-85B0-307B-B5C8-C78ACC23E2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72945" y="2037035"/>
            <a:ext cx="4003327" cy="4003327"/>
          </a:xfrm>
          <a:prstGeom prst="rect">
            <a:avLst/>
          </a:prstGeom>
        </p:spPr>
      </p:pic>
    </p:spTree>
    <p:extLst>
      <p:ext uri="{BB962C8B-B14F-4D97-AF65-F5344CB8AC3E}">
        <p14:creationId xmlns:p14="http://schemas.microsoft.com/office/powerpoint/2010/main" val="284646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hidden="1">
            <a:extLst>
              <a:ext uri="{FF2B5EF4-FFF2-40B4-BE49-F238E27FC236}">
                <a16:creationId xmlns:a16="http://schemas.microsoft.com/office/drawing/2014/main" id="{E6FF07F5-D9CB-F337-6907-F761B24FD7EE}"/>
              </a:ext>
            </a:extLst>
          </p:cNvPr>
          <p:cNvSpPr>
            <a:spLocks noGrp="1"/>
          </p:cNvSpPr>
          <p:nvPr>
            <p:ph type="title"/>
          </p:nvPr>
        </p:nvSpPr>
        <p:spPr>
          <a:xfrm>
            <a:off x="67506" y="-1389153"/>
            <a:ext cx="2474663" cy="1386529"/>
          </a:xfrm>
        </p:spPr>
        <p:txBody>
          <a:bodyPr/>
          <a:lstStyle/>
          <a:p>
            <a:pPr rtl="0" eaLnBrk="1" latinLnBrk="0" hangingPunct="1"/>
            <a:r>
              <a:rPr lang="fr-CA" sz="1800" kern="1200" noProof="1">
                <a:solidFill>
                  <a:srgbClr val="000000"/>
                </a:solidFill>
                <a:effectLst/>
                <a:latin typeface="Arial" panose="020B0604020202020204" pitchFamily="34" charset="0"/>
                <a:ea typeface="+mn-ea"/>
                <a:cs typeface="+mn-cs"/>
              </a:rPr>
              <a:t>Degrees</a:t>
            </a:r>
            <a:r>
              <a:rPr lang="fr-CA" sz="2800" kern="1200" baseline="0" noProof="1">
                <a:solidFill>
                  <a:schemeClr val="bg1"/>
                </a:solidFill>
                <a:effectLst/>
                <a:latin typeface="Poppins SemiBold" panose="00000700000000000000" pitchFamily="2" charset="0"/>
                <a:ea typeface="+mj-ea"/>
                <a:cs typeface="Poppins SemiBold" panose="00000700000000000000" pitchFamily="2" charset="0"/>
              </a:rPr>
              <a:t> </a:t>
            </a:r>
            <a:r>
              <a:rPr lang="fr-CA" sz="1800" kern="1200" noProof="1">
                <a:solidFill>
                  <a:srgbClr val="000000"/>
                </a:solidFill>
                <a:effectLst/>
                <a:latin typeface="Arial" panose="020B0604020202020204" pitchFamily="34" charset="0"/>
                <a:ea typeface="+mn-ea"/>
                <a:cs typeface="+mn-cs"/>
              </a:rPr>
              <a:t>of student engagement</a:t>
            </a:r>
            <a:endParaRPr lang="fr-CA" noProof="1"/>
          </a:p>
        </p:txBody>
      </p:sp>
      <p:sp>
        <p:nvSpPr>
          <p:cNvPr id="2" name="Title 3" descr="Diagramme de l’engagement des élèves&#10;« Chaque élève » est au centre du diagramme.&#10;Le premier anneau entourant chaque élève est intitulé « approches fondées sur l’affirmation de l’identité ».&#10;Le deuxième anneau comprend les mots « Flexible », « Évolutif », « Basé sur les points forts » et « Informé ».&#10;Le troisième anneau représente « Les élèves comme leaders », « Les élèves comme partenaires », « Les élèves comme collaborateurs » et « Les élèves comme consultants ».&#10;">
            <a:extLst>
              <a:ext uri="{FF2B5EF4-FFF2-40B4-BE49-F238E27FC236}">
                <a16:creationId xmlns:a16="http://schemas.microsoft.com/office/drawing/2014/main" id="{26587034-69C7-4627-BF19-994A32390088}"/>
              </a:ext>
            </a:extLst>
          </p:cNvPr>
          <p:cNvSpPr txBox="1">
            <a:spLocks/>
          </p:cNvSpPr>
          <p:nvPr/>
        </p:nvSpPr>
        <p:spPr>
          <a:xfrm>
            <a:off x="67506" y="136524"/>
            <a:ext cx="2561393" cy="13865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0" kern="1200">
                <a:solidFill>
                  <a:schemeClr val="bg1"/>
                </a:solidFill>
                <a:latin typeface="Poppins SemiBold" panose="00000700000000000000" pitchFamily="2" charset="0"/>
                <a:ea typeface="+mj-ea"/>
                <a:cs typeface="Poppins SemiBold" panose="00000700000000000000" pitchFamily="2" charset="0"/>
              </a:defRPr>
            </a:lvl1pPr>
          </a:lstStyle>
          <a:p>
            <a:r>
              <a:rPr lang="fr-CA" noProof="1"/>
              <a:t>Niveaux d’engage-ment des élèves</a:t>
            </a:r>
          </a:p>
        </p:txBody>
      </p:sp>
      <p:pic>
        <p:nvPicPr>
          <p:cNvPr id="7" name="Picture 6" descr="Schéma illustrant l'engagement des élèves. Chaque élève se trouve au centre du schéma. Le premier niveau entourant chaque élève est intitulé « Approches fondées sur l’affirmation de l'identité ». Le deuxième niveau est intitulé « Flexible », « Évolutif », « Basé sur les points forts » et « Informé ». Le troisième niveau est intitulé « Les élèves comme leaders », « Les élèves comme partenaires », « Les élèves comme consultants » et « Les élèves comme collaborateurs ».&#10;">
            <a:extLst>
              <a:ext uri="{FF2B5EF4-FFF2-40B4-BE49-F238E27FC236}">
                <a16:creationId xmlns:a16="http://schemas.microsoft.com/office/drawing/2014/main" id="{66788715-6B53-F0E7-ED4A-2FBAB0B4A9B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62449" y="449024"/>
            <a:ext cx="5959951" cy="5959951"/>
          </a:xfrm>
          <a:prstGeom prst="rect">
            <a:avLst/>
          </a:prstGeom>
        </p:spPr>
      </p:pic>
    </p:spTree>
    <p:extLst>
      <p:ext uri="{BB962C8B-B14F-4D97-AF65-F5344CB8AC3E}">
        <p14:creationId xmlns:p14="http://schemas.microsoft.com/office/powerpoint/2010/main" val="307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15D2C8D-0802-0E3F-3327-C27B79F48976}"/>
              </a:ext>
            </a:extLst>
          </p:cNvPr>
          <p:cNvSpPr txBox="1">
            <a:spLocks noGrp="1"/>
          </p:cNvSpPr>
          <p:nvPr>
            <p:ph type="title" idx="4294967295"/>
          </p:nvPr>
        </p:nvSpPr>
        <p:spPr>
          <a:xfrm>
            <a:off x="1244600" y="212725"/>
            <a:ext cx="1003956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sz="3600" b="1" i="0" u="none" strike="noStrike" kern="1200" cap="none" spc="0" normalizeH="0" baseline="0" noProof="1">
                <a:ln>
                  <a:noFill/>
                </a:ln>
                <a:solidFill>
                  <a:schemeClr val="tx1"/>
                </a:solidFill>
                <a:effectLst/>
                <a:uLnTx/>
                <a:uFillTx/>
                <a:latin typeface="Poppins SemiBold"/>
                <a:ea typeface="+mj-ea"/>
                <a:cs typeface="Poppins SemiBold"/>
              </a:rPr>
              <a:t>Remarques à l’intention des animateurs et animatrices</a:t>
            </a:r>
          </a:p>
        </p:txBody>
      </p:sp>
      <p:sp>
        <p:nvSpPr>
          <p:cNvPr id="10" name="Content Placeholder 9">
            <a:extLst>
              <a:ext uri="{FF2B5EF4-FFF2-40B4-BE49-F238E27FC236}">
                <a16:creationId xmlns:a16="http://schemas.microsoft.com/office/drawing/2014/main" id="{64C7B5A5-A028-BFE1-1A6C-42FF60061FA5}"/>
              </a:ext>
            </a:extLst>
          </p:cNvPr>
          <p:cNvSpPr>
            <a:spLocks noGrp="1"/>
          </p:cNvSpPr>
          <p:nvPr>
            <p:ph type="body" sz="quarter" idx="4294967295"/>
          </p:nvPr>
        </p:nvSpPr>
        <p:spPr>
          <a:xfrm>
            <a:off x="330201" y="1771699"/>
            <a:ext cx="11172951" cy="914401"/>
          </a:xfrm>
        </p:spPr>
        <p:txBody>
          <a:bodyPr vert="horz" lIns="91440" tIns="45720" rIns="91440" bIns="45720" rtlCol="0" anchor="t">
            <a:normAutofit/>
          </a:bodyPr>
          <a:lstStyle/>
          <a:p>
            <a:pPr marL="0" indent="0">
              <a:buNone/>
            </a:pPr>
            <a:r>
              <a:rPr lang="fr-CA" noProof="1">
                <a:ea typeface="Roboto Medium"/>
              </a:rPr>
              <a:t>Afin d’animer la discussion, il est nécessaire de rechercher les symboles ci-dessous :</a:t>
            </a:r>
          </a:p>
        </p:txBody>
      </p:sp>
      <p:sp>
        <p:nvSpPr>
          <p:cNvPr id="14" name="Rectangle 13">
            <a:extLst>
              <a:ext uri="{FF2B5EF4-FFF2-40B4-BE49-F238E27FC236}">
                <a16:creationId xmlns:a16="http://schemas.microsoft.com/office/drawing/2014/main" id="{BF5FA527-0B1F-4511-C615-538AA0538FF0}"/>
              </a:ext>
            </a:extLst>
          </p:cNvPr>
          <p:cNvSpPr/>
          <p:nvPr/>
        </p:nvSpPr>
        <p:spPr>
          <a:xfrm>
            <a:off x="873743" y="3589140"/>
            <a:ext cx="2505910" cy="430887"/>
          </a:xfrm>
          <a:prstGeom prst="rect">
            <a:avLst/>
          </a:prstGeom>
          <a:noFill/>
          <a:effectLst/>
        </p:spPr>
        <p:txBody>
          <a:bodyPr wrap="square" lIns="91440" tIns="45720" rIns="91440" bIns="45720">
            <a:spAutoFit/>
          </a:bodyPr>
          <a:lstStyle/>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COMPRENDRE </a:t>
            </a:r>
          </a:p>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LE SUJET</a:t>
            </a:r>
          </a:p>
        </p:txBody>
      </p:sp>
      <p:pic>
        <p:nvPicPr>
          <p:cNvPr id="5" name="Picture 2" descr="Icône représentant un cerveau à l'intérieur de la silhouette d'une tête.">
            <a:extLst>
              <a:ext uri="{FF2B5EF4-FFF2-40B4-BE49-F238E27FC236}">
                <a16:creationId xmlns:a16="http://schemas.microsoft.com/office/drawing/2014/main" id="{09965560-79AD-5591-7427-42A698214D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09" t="12832" r="6475"/>
          <a:stretch>
            <a:fillRect/>
          </a:stretch>
        </p:blipFill>
        <p:spPr bwMode="auto">
          <a:xfrm>
            <a:off x="1342663" y="4006210"/>
            <a:ext cx="1568069" cy="1569020"/>
          </a:xfrm>
          <a:prstGeom prst="ellipse">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E16AA64-5D9C-D944-60BF-108395A6D52E}"/>
              </a:ext>
            </a:extLst>
          </p:cNvPr>
          <p:cNvSpPr/>
          <p:nvPr/>
        </p:nvSpPr>
        <p:spPr>
          <a:xfrm>
            <a:off x="2910732" y="3589140"/>
            <a:ext cx="2505910" cy="430887"/>
          </a:xfrm>
          <a:prstGeom prst="rect">
            <a:avLst/>
          </a:prstGeom>
          <a:noFill/>
          <a:effectLst/>
        </p:spPr>
        <p:txBody>
          <a:bodyPr wrap="square" lIns="91440" tIns="45720" rIns="91440" bIns="45720">
            <a:spAutoFit/>
          </a:bodyPr>
          <a:lstStyle/>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EXPLORER LES </a:t>
            </a:r>
          </a:p>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STRATÉGIES</a:t>
            </a:r>
          </a:p>
        </p:txBody>
      </p:sp>
      <p:grpSp>
        <p:nvGrpSpPr>
          <p:cNvPr id="2" name="Group 1" descr="Icône représentant une loupe sur un cercle vert.">
            <a:extLst>
              <a:ext uri="{FF2B5EF4-FFF2-40B4-BE49-F238E27FC236}">
                <a16:creationId xmlns:a16="http://schemas.microsoft.com/office/drawing/2014/main" id="{CC353BF4-22D9-C1AB-85EE-D5DB70B8D0B9}"/>
              </a:ext>
            </a:extLst>
          </p:cNvPr>
          <p:cNvGrpSpPr/>
          <p:nvPr/>
        </p:nvGrpSpPr>
        <p:grpSpPr>
          <a:xfrm>
            <a:off x="3269525" y="3938228"/>
            <a:ext cx="1666237" cy="1683302"/>
            <a:chOff x="10821865" y="283463"/>
            <a:chExt cx="1191987" cy="1204195"/>
          </a:xfrm>
        </p:grpSpPr>
        <p:sp>
          <p:nvSpPr>
            <p:cNvPr id="3" name="Oval 2">
              <a:extLst>
                <a:ext uri="{FF2B5EF4-FFF2-40B4-BE49-F238E27FC236}">
                  <a16:creationId xmlns:a16="http://schemas.microsoft.com/office/drawing/2014/main" id="{5AC570F6-A72B-5EBD-C144-AE7CC32C7EEA}"/>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4" name="Picture 3">
              <a:extLst>
                <a:ext uri="{FF2B5EF4-FFF2-40B4-BE49-F238E27FC236}">
                  <a16:creationId xmlns:a16="http://schemas.microsoft.com/office/drawing/2014/main" id="{E5BE78B0-92DA-FA31-9B98-AA606E1EE5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15" name="Rectangle 14">
            <a:extLst>
              <a:ext uri="{FF2B5EF4-FFF2-40B4-BE49-F238E27FC236}">
                <a16:creationId xmlns:a16="http://schemas.microsoft.com/office/drawing/2014/main" id="{55623A82-81A3-CC94-5362-0BDCB6EE675F}"/>
              </a:ext>
            </a:extLst>
          </p:cNvPr>
          <p:cNvSpPr/>
          <p:nvPr/>
        </p:nvSpPr>
        <p:spPr>
          <a:xfrm>
            <a:off x="4843045" y="3584813"/>
            <a:ext cx="2505910" cy="261610"/>
          </a:xfrm>
          <a:prstGeom prst="rect">
            <a:avLst/>
          </a:prstGeom>
          <a:noFill/>
          <a:effectLst/>
        </p:spPr>
        <p:txBody>
          <a:bodyPr wrap="square" lIns="91440" tIns="45720" rIns="91440" bIns="45720">
            <a:spAutoFit/>
          </a:bodyPr>
          <a:lstStyle/>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pic>
        <p:nvPicPr>
          <p:cNvPr id="7" name="Picture 4" descr="Icône représentant la silhouette d'une tête et son reflet dans un miroir sur un cercle bleu.">
            <a:extLst>
              <a:ext uri="{FF2B5EF4-FFF2-40B4-BE49-F238E27FC236}">
                <a16:creationId xmlns:a16="http://schemas.microsoft.com/office/drawing/2014/main" id="{E2E7F4B1-E15E-AB8C-5793-182CF5878D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431" t="12832" r="6701"/>
          <a:stretch>
            <a:fillRect/>
          </a:stretch>
        </p:blipFill>
        <p:spPr bwMode="auto">
          <a:xfrm>
            <a:off x="5329762" y="4006210"/>
            <a:ext cx="1545600" cy="1569020"/>
          </a:xfrm>
          <a:prstGeom prst="ellipse">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51D39CB1-BFEE-756D-E4A2-BD551EA6671E}"/>
              </a:ext>
            </a:extLst>
          </p:cNvPr>
          <p:cNvSpPr/>
          <p:nvPr/>
        </p:nvSpPr>
        <p:spPr>
          <a:xfrm>
            <a:off x="6837980" y="3575323"/>
            <a:ext cx="2505910" cy="430887"/>
          </a:xfrm>
          <a:prstGeom prst="rect">
            <a:avLst/>
          </a:prstGeom>
          <a:noFill/>
          <a:effectLst/>
        </p:spPr>
        <p:txBody>
          <a:bodyPr wrap="square" lIns="91440" tIns="45720" rIns="91440" bIns="45720">
            <a:spAutoFit/>
          </a:bodyPr>
          <a:lstStyle/>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CONSTRUISEZ VOTRE</a:t>
            </a:r>
          </a:p>
          <a:p>
            <a:pPr algn="ctr"/>
            <a:r>
              <a:rPr lang="fr-CA" sz="1100" b="1"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BOÎTE À OUTILS</a:t>
            </a:r>
            <a:endPar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pic>
        <p:nvPicPr>
          <p:cNvPr id="8" name="Picture 5" descr="Icône représentant un marteau bleu croisé avec une clé à molette verte sur fond violet.">
            <a:extLst>
              <a:ext uri="{FF2B5EF4-FFF2-40B4-BE49-F238E27FC236}">
                <a16:creationId xmlns:a16="http://schemas.microsoft.com/office/drawing/2014/main" id="{EC6063F5-4F77-6C14-A859-776BA264DC2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950" t="13601" r="3680"/>
          <a:stretch>
            <a:fillRect/>
          </a:stretch>
        </p:blipFill>
        <p:spPr bwMode="auto">
          <a:xfrm>
            <a:off x="7269363" y="4020026"/>
            <a:ext cx="1643144" cy="1555203"/>
          </a:xfrm>
          <a:prstGeom prst="ellipse">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D053D41-1C3A-CF3C-1E3A-23DDA19716A7}"/>
              </a:ext>
            </a:extLst>
          </p:cNvPr>
          <p:cNvSpPr/>
          <p:nvPr/>
        </p:nvSpPr>
        <p:spPr>
          <a:xfrm>
            <a:off x="8812347" y="3583444"/>
            <a:ext cx="2505910" cy="261610"/>
          </a:xfrm>
          <a:prstGeom prst="rect">
            <a:avLst/>
          </a:prstGeom>
          <a:noFill/>
          <a:effectLst/>
        </p:spPr>
        <p:txBody>
          <a:bodyPr wrap="square" lIns="91440" tIns="45720" rIns="91440" bIns="45720">
            <a:spAutoFit/>
          </a:bodyPr>
          <a:lstStyle/>
          <a:p>
            <a:pPr algn="ctr"/>
            <a:r>
              <a:rPr lang="fr-CA" sz="1100" b="1" cap="none" spc="0" noProof="1">
                <a:ln w="0"/>
                <a:solidFill>
                  <a:srgbClr val="40008D"/>
                </a:solidFill>
                <a:effectLst>
                  <a:outerShdw blurRad="38100" dist="19050" dir="2700000" algn="tl" rotWithShape="0">
                    <a:schemeClr val="dk1">
                      <a:alpha val="40000"/>
                    </a:schemeClr>
                  </a:outerShdw>
                </a:effectLst>
                <a:latin typeface="Poppins SemiBold" pitchFamily="2" charset="77"/>
                <a:cs typeface="Poppins SemiBold" pitchFamily="2" charset="77"/>
              </a:rPr>
              <a:t>ALLER PLUS LOIN</a:t>
            </a:r>
          </a:p>
        </p:txBody>
      </p:sp>
      <p:pic>
        <p:nvPicPr>
          <p:cNvPr id="11" name="Picture 6" descr="Icône représentant un livre ouvert avec un marque-page vert sur un cercle bleu.">
            <a:extLst>
              <a:ext uri="{FF2B5EF4-FFF2-40B4-BE49-F238E27FC236}">
                <a16:creationId xmlns:a16="http://schemas.microsoft.com/office/drawing/2014/main" id="{157A8A63-B456-C462-506F-3A2AC3902A1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570" t="12833" r="6316"/>
          <a:stretch>
            <a:fillRect/>
          </a:stretch>
        </p:blipFill>
        <p:spPr bwMode="auto">
          <a:xfrm>
            <a:off x="9281268" y="4006210"/>
            <a:ext cx="1568069" cy="1569020"/>
          </a:xfrm>
          <a:prstGeom prst="ellipse">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401726D5-59BB-442F-E52A-3A8B56F4265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0200" y="549706"/>
            <a:ext cx="648587" cy="648587"/>
          </a:xfrm>
          <a:prstGeom prst="rect">
            <a:avLst/>
          </a:prstGeom>
        </p:spPr>
      </p:pic>
    </p:spTree>
    <p:extLst>
      <p:ext uri="{BB962C8B-B14F-4D97-AF65-F5344CB8AC3E}">
        <p14:creationId xmlns:p14="http://schemas.microsoft.com/office/powerpoint/2010/main" val="368769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677AA4-FC91-3A64-3969-488B3DD858A7}"/>
              </a:ext>
            </a:extLst>
          </p:cNvPr>
          <p:cNvSpPr>
            <a:spLocks noGrp="1"/>
          </p:cNvSpPr>
          <p:nvPr>
            <p:ph type="body" orient="vert" idx="1"/>
          </p:nvPr>
        </p:nvSpPr>
        <p:spPr>
          <a:xfrm>
            <a:off x="215728" y="1614038"/>
            <a:ext cx="7631907" cy="5204636"/>
          </a:xfrm>
        </p:spPr>
        <p:txBody>
          <a:bodyPr>
            <a:noAutofit/>
          </a:bodyPr>
          <a:lstStyle/>
          <a:p>
            <a:pPr marL="0" indent="0">
              <a:lnSpc>
                <a:spcPct val="108000"/>
              </a:lnSpc>
              <a:buNone/>
            </a:pPr>
            <a:r>
              <a:rPr lang="fr-CA" sz="2400" b="1" noProof="1"/>
              <a:t>Les élèves comme leaders</a:t>
            </a:r>
            <a:r>
              <a:rPr lang="fr-CA" sz="2400" noProof="1"/>
              <a:t> –les élèves sont responsables de toutes les phases d’un projet ou d’un programme </a:t>
            </a:r>
          </a:p>
          <a:p>
            <a:pPr marL="0" indent="0">
              <a:lnSpc>
                <a:spcPct val="108000"/>
              </a:lnSpc>
              <a:buNone/>
            </a:pPr>
            <a:r>
              <a:rPr lang="fr-CA" sz="2400" b="1" noProof="1"/>
              <a:t>Les élèves comme partenaires</a:t>
            </a:r>
            <a:r>
              <a:rPr lang="fr-CA" sz="2400" noProof="1"/>
              <a:t> – les élèves s’engagent dans un partenariat actif et un dialogue ouvert à toutes les étapes</a:t>
            </a:r>
          </a:p>
          <a:p>
            <a:pPr marL="0" indent="0">
              <a:lnSpc>
                <a:spcPct val="108000"/>
              </a:lnSpc>
              <a:buNone/>
            </a:pPr>
            <a:r>
              <a:rPr lang="fr-CA" sz="2400" b="1" noProof="1"/>
              <a:t>Les élèves comme collaborateurs</a:t>
            </a:r>
            <a:r>
              <a:rPr lang="fr-CA" sz="2400" noProof="1"/>
              <a:t> – les élèves sont invités à faire part de leurs idées et de leurs points de vue lors de l’élaboration des étapes clés du projet</a:t>
            </a:r>
          </a:p>
          <a:p>
            <a:pPr marL="0" indent="0">
              <a:lnSpc>
                <a:spcPct val="108000"/>
              </a:lnSpc>
              <a:buNone/>
            </a:pPr>
            <a:r>
              <a:rPr lang="fr-CA" sz="2400" b="1" noProof="1"/>
              <a:t>Les élèves comme consultants</a:t>
            </a:r>
            <a:r>
              <a:rPr lang="fr-CA" sz="2400" noProof="1"/>
              <a:t> – les élèves sont sollicités pour faire part de leurs idées et de leurs points de vue de manière spécifique ou limitée.</a:t>
            </a:r>
          </a:p>
        </p:txBody>
      </p:sp>
      <p:sp>
        <p:nvSpPr>
          <p:cNvPr id="2" name="Title 1">
            <a:extLst>
              <a:ext uri="{FF2B5EF4-FFF2-40B4-BE49-F238E27FC236}">
                <a16:creationId xmlns:a16="http://schemas.microsoft.com/office/drawing/2014/main" id="{8FB1D41D-8558-EC50-F3DF-8D15524D69D5}"/>
              </a:ext>
            </a:extLst>
          </p:cNvPr>
          <p:cNvSpPr>
            <a:spLocks noGrp="1"/>
          </p:cNvSpPr>
          <p:nvPr>
            <p:ph type="title"/>
          </p:nvPr>
        </p:nvSpPr>
        <p:spPr>
          <a:xfrm>
            <a:off x="215728" y="680009"/>
            <a:ext cx="10842132" cy="760403"/>
          </a:xfrm>
        </p:spPr>
        <p:txBody>
          <a:bodyPr/>
          <a:lstStyle/>
          <a:p>
            <a:r>
              <a:rPr lang="fr-CA" sz="3600" noProof="1"/>
              <a:t>Niveaux d’engagement des élèves</a:t>
            </a:r>
          </a:p>
        </p:txBody>
      </p:sp>
      <p:pic>
        <p:nvPicPr>
          <p:cNvPr id="4" name="Picture 3" descr="Schéma illustrant l'engagement des élèves. Chaque élève se trouve au centre du schéma. Le premier niveau entourant chaque élève est intitulé « Approches fondées sur l’affirmation de l'identité ». Le deuxième niveau est intitulé « Flexible », « Évolutif », « Basé sur les points forts » et « Informé ». Le troisième niveau est intitulé « Les élèves comme leaders », « Les élèves comme partenaires », « Les élèves comme consultants » et « Les élèves comme collaborateurs ».">
            <a:extLst>
              <a:ext uri="{FF2B5EF4-FFF2-40B4-BE49-F238E27FC236}">
                <a16:creationId xmlns:a16="http://schemas.microsoft.com/office/drawing/2014/main" id="{E3F01204-9142-02CA-E9F4-2C71C3B8A903}"/>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01819" y="2360428"/>
            <a:ext cx="3622652" cy="3622652"/>
          </a:xfrm>
          <a:prstGeom prst="rect">
            <a:avLst/>
          </a:prstGeom>
        </p:spPr>
      </p:pic>
    </p:spTree>
    <p:extLst>
      <p:ext uri="{BB962C8B-B14F-4D97-AF65-F5344CB8AC3E}">
        <p14:creationId xmlns:p14="http://schemas.microsoft.com/office/powerpoint/2010/main" val="165026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4CCD9-7580-D1A3-9508-A13A805A1D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C46A64-5595-D275-0506-24DDFAC6D565}"/>
              </a:ext>
            </a:extLst>
          </p:cNvPr>
          <p:cNvSpPr>
            <a:spLocks noGrp="1"/>
          </p:cNvSpPr>
          <p:nvPr>
            <p:ph type="body" sz="quarter" idx="12"/>
          </p:nvPr>
        </p:nvSpPr>
        <p:spPr>
          <a:xfrm>
            <a:off x="4279769" y="228600"/>
            <a:ext cx="7683630" cy="6455004"/>
          </a:xfrm>
        </p:spPr>
        <p:txBody>
          <a:bodyPr anchor="ctr">
            <a:normAutofit lnSpcReduction="10000"/>
          </a:bodyPr>
          <a:lstStyle/>
          <a:p>
            <a:pPr>
              <a:lnSpc>
                <a:spcPct val="108000"/>
              </a:lnSpc>
            </a:pPr>
            <a:r>
              <a:rPr lang="fr-CA" sz="2700" noProof="1">
                <a:latin typeface="+mn-lt"/>
              </a:rPr>
              <a:t>Pensez à une initiative récente sur l’engagement des élèves dans votre école ou votre conseil scolaire. Quels étaient les fondements de cet engagement et comment les élèves ont-ils influencé les décisions ou les résultats?</a:t>
            </a:r>
          </a:p>
          <a:p>
            <a:pPr>
              <a:lnSpc>
                <a:spcPct val="108000"/>
              </a:lnSpc>
            </a:pPr>
            <a:r>
              <a:rPr lang="fr-CA" sz="2700" noProof="1">
                <a:latin typeface="+mn-lt"/>
              </a:rPr>
              <a:t>Que vous disent les élèves au sujet de leurs priorités? Quelles possibilités ont-ils (ou ont-ils besoin) pour les mettre en œuvre ou agir en conséquence?</a:t>
            </a:r>
          </a:p>
          <a:p>
            <a:pPr>
              <a:lnSpc>
                <a:spcPct val="108000"/>
              </a:lnSpc>
            </a:pPr>
            <a:r>
              <a:rPr lang="fr-CA" sz="2700" noProof="1">
                <a:latin typeface="+mn-lt"/>
              </a:rPr>
              <a:t>Comment intégrez-vous les besoins et les identités des élèves défavorisés ou de ceux que le système a exclus par le passé de vos pratiques d’engagement? De quelle manière pourrait-on renforcer cet alignement?</a:t>
            </a:r>
          </a:p>
        </p:txBody>
      </p:sp>
      <p:sp>
        <p:nvSpPr>
          <p:cNvPr id="9" name="Title 6">
            <a:extLst>
              <a:ext uri="{FF2B5EF4-FFF2-40B4-BE49-F238E27FC236}">
                <a16:creationId xmlns:a16="http://schemas.microsoft.com/office/drawing/2014/main" id="{5343DFD6-6986-614B-1C91-CBAB184D5375}"/>
              </a:ext>
            </a:extLst>
          </p:cNvPr>
          <p:cNvSpPr txBox="1">
            <a:spLocks/>
          </p:cNvSpPr>
          <p:nvPr/>
        </p:nvSpPr>
        <p:spPr>
          <a:xfrm>
            <a:off x="0" y="-1076234"/>
            <a:ext cx="7683630" cy="9099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Poppins SemiBold" panose="00000700000000000000" pitchFamily="2" charset="0"/>
                <a:ea typeface="+mj-ea"/>
                <a:cs typeface="Poppins SemiBold" panose="00000700000000000000" pitchFamily="2" charset="0"/>
              </a:defRPr>
            </a:lvl1pPr>
          </a:lstStyle>
          <a:p>
            <a:r>
              <a:rPr lang="fr-CA" b="1" noProof="1"/>
              <a:t>Réflexion</a:t>
            </a:r>
            <a:endParaRPr lang="fr-CA" noProof="1"/>
          </a:p>
        </p:txBody>
      </p:sp>
      <p:grpSp>
        <p:nvGrpSpPr>
          <p:cNvPr id="2" name="Group 1" descr="Icône représentant la silhouette d'une tête et son reflet dans un miroir sur un cercle bleu.">
            <a:extLst>
              <a:ext uri="{FF2B5EF4-FFF2-40B4-BE49-F238E27FC236}">
                <a16:creationId xmlns:a16="http://schemas.microsoft.com/office/drawing/2014/main" id="{A2133371-AE3D-054A-B164-105A258B996B}"/>
              </a:ext>
            </a:extLst>
          </p:cNvPr>
          <p:cNvGrpSpPr/>
          <p:nvPr/>
        </p:nvGrpSpPr>
        <p:grpSpPr>
          <a:xfrm>
            <a:off x="485663" y="887631"/>
            <a:ext cx="3080253" cy="3012445"/>
            <a:chOff x="485663" y="887631"/>
            <a:chExt cx="3080253" cy="3012445"/>
          </a:xfrm>
        </p:grpSpPr>
        <p:sp>
          <p:nvSpPr>
            <p:cNvPr id="4" name="Oval 3">
              <a:extLst>
                <a:ext uri="{FF2B5EF4-FFF2-40B4-BE49-F238E27FC236}">
                  <a16:creationId xmlns:a16="http://schemas.microsoft.com/office/drawing/2014/main" id="{6A9A7ECA-2E2C-DA67-F666-01E9EF130538}"/>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Picture 5">
              <a:extLst>
                <a:ext uri="{FF2B5EF4-FFF2-40B4-BE49-F238E27FC236}">
                  <a16:creationId xmlns:a16="http://schemas.microsoft.com/office/drawing/2014/main" id="{D3951A7B-5EE8-1FA7-4E67-9243005F49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8F23457B-5D68-CD7F-43E2-E6818411F1F7}"/>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spTree>
    <p:extLst>
      <p:ext uri="{BB962C8B-B14F-4D97-AF65-F5344CB8AC3E}">
        <p14:creationId xmlns:p14="http://schemas.microsoft.com/office/powerpoint/2010/main" val="149239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40B363D-0243-D33C-2745-834DCF4BF385}"/>
              </a:ext>
            </a:extLst>
          </p:cNvPr>
          <p:cNvSpPr>
            <a:spLocks noGrp="1"/>
          </p:cNvSpPr>
          <p:nvPr>
            <p:ph type="title" idx="4294967295"/>
          </p:nvPr>
        </p:nvSpPr>
        <p:spPr>
          <a:xfrm>
            <a:off x="0" y="-1394100"/>
            <a:ext cx="11114518" cy="1085524"/>
          </a:xfrm>
        </p:spPr>
        <p:txBody>
          <a:bodyPr>
            <a:normAutofit fontScale="90000"/>
          </a:bodyPr>
          <a:lstStyle/>
          <a:p>
            <a:pPr rtl="0" eaLnBrk="1" latinLnBrk="0" hangingPunct="1"/>
            <a:r>
              <a:rPr lang="fr-CA" sz="4400" kern="1200" noProof="1">
                <a:solidFill>
                  <a:srgbClr val="FFFFFF"/>
                </a:solidFill>
                <a:effectLst/>
                <a:latin typeface="Calibri" panose="020F0502020204030204" pitchFamily="34" charset="0"/>
                <a:ea typeface="+mn-ea"/>
                <a:cs typeface="+mn-cs"/>
              </a:rPr>
              <a:t>Student engagement in mental health promotion initiatives</a:t>
            </a:r>
            <a:endParaRPr lang="fr-CA" noProof="1"/>
          </a:p>
        </p:txBody>
      </p:sp>
      <p:sp>
        <p:nvSpPr>
          <p:cNvPr id="9" name="Rounded Rectangle 8">
            <a:extLst>
              <a:ext uri="{FF2B5EF4-FFF2-40B4-BE49-F238E27FC236}">
                <a16:creationId xmlns:a16="http://schemas.microsoft.com/office/drawing/2014/main" id="{B16199F2-E5F4-4515-6C79-4C023A104E94}"/>
              </a:ext>
              <a:ext uri="{C183D7F6-B498-43B3-948B-1728B52AA6E4}">
                <adec:decorative xmlns:adec="http://schemas.microsoft.com/office/drawing/2017/decorative" val="1"/>
              </a:ext>
            </a:extLst>
          </p:cNvPr>
          <p:cNvSpPr/>
          <p:nvPr/>
        </p:nvSpPr>
        <p:spPr>
          <a:xfrm>
            <a:off x="-474401"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7" name="Picture 6" descr="Couverture de la ressource SMS-ON Points importants à prendre en compte en ce qui concerne des initiatives liées à la promotion de la santé mentale et à la littératie destinées aux élèves.">
            <a:hlinkClick r:id="rId3"/>
            <a:extLst>
              <a:ext uri="{FF2B5EF4-FFF2-40B4-BE49-F238E27FC236}">
                <a16:creationId xmlns:a16="http://schemas.microsoft.com/office/drawing/2014/main" id="{69D8D05C-DFBE-6B26-AE70-A4EAF376434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015" y="977978"/>
            <a:ext cx="3955978" cy="5127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25E79D36-FC4C-145C-A61C-C7397A8ED3EF}"/>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EXPLORER LES STRATÉGIES</a:t>
            </a:r>
          </a:p>
        </p:txBody>
      </p:sp>
      <p:grpSp>
        <p:nvGrpSpPr>
          <p:cNvPr id="4" name="Group 3" descr="Icône représentant une loupe sur un cercle vert.">
            <a:extLst>
              <a:ext uri="{FF2B5EF4-FFF2-40B4-BE49-F238E27FC236}">
                <a16:creationId xmlns:a16="http://schemas.microsoft.com/office/drawing/2014/main" id="{41713026-452D-5DEC-8FE8-0F134E40C944}"/>
              </a:ext>
            </a:extLst>
          </p:cNvPr>
          <p:cNvGrpSpPr/>
          <p:nvPr/>
        </p:nvGrpSpPr>
        <p:grpSpPr>
          <a:xfrm>
            <a:off x="10818611" y="460429"/>
            <a:ext cx="1191987" cy="1204195"/>
            <a:chOff x="10821865" y="283463"/>
            <a:chExt cx="1191987" cy="1204195"/>
          </a:xfrm>
        </p:grpSpPr>
        <p:sp>
          <p:nvSpPr>
            <p:cNvPr id="5" name="Oval 4">
              <a:extLst>
                <a:ext uri="{FF2B5EF4-FFF2-40B4-BE49-F238E27FC236}">
                  <a16:creationId xmlns:a16="http://schemas.microsoft.com/office/drawing/2014/main" id="{5D7F1B77-035A-C454-100F-C6BCB7A59DDD}"/>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6" name="Picture 3">
              <a:extLst>
                <a:ext uri="{FF2B5EF4-FFF2-40B4-BE49-F238E27FC236}">
                  <a16:creationId xmlns:a16="http://schemas.microsoft.com/office/drawing/2014/main" id="{0F88154D-9FBB-D2B5-90F4-382478FE0A3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45953F4-CBA9-E384-5417-AF0653215FFA}"/>
              </a:ext>
            </a:extLst>
          </p:cNvPr>
          <p:cNvSpPr txBox="1">
            <a:spLocks/>
          </p:cNvSpPr>
          <p:nvPr/>
        </p:nvSpPr>
        <p:spPr>
          <a:xfrm>
            <a:off x="4615914" y="2066963"/>
            <a:ext cx="7031064" cy="27240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28000"/>
              </a:lnSpc>
            </a:pPr>
            <a:r>
              <a:rPr lang="fr-CA" sz="4000" noProof="1">
                <a:solidFill>
                  <a:schemeClr val="bg1"/>
                </a:solidFill>
              </a:rPr>
              <a:t>Points importants à prendre en compte en ce qui concerne des initiatives liées à la promotion de la santé mentale et à la littératie destinées aux élèves</a:t>
            </a:r>
          </a:p>
        </p:txBody>
      </p:sp>
    </p:spTree>
    <p:extLst>
      <p:ext uri="{BB962C8B-B14F-4D97-AF65-F5344CB8AC3E}">
        <p14:creationId xmlns:p14="http://schemas.microsoft.com/office/powerpoint/2010/main" val="397877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01F32B-F459-15F5-3071-679AD11E081C}"/>
              </a:ext>
            </a:extLst>
          </p:cNvPr>
          <p:cNvSpPr>
            <a:spLocks noGrp="1"/>
          </p:cNvSpPr>
          <p:nvPr>
            <p:ph type="title"/>
          </p:nvPr>
        </p:nvSpPr>
        <p:spPr>
          <a:xfrm>
            <a:off x="215728" y="847434"/>
            <a:ext cx="11771589" cy="1456610"/>
          </a:xfrm>
        </p:spPr>
        <p:txBody>
          <a:bodyPr/>
          <a:lstStyle/>
          <a:p>
            <a:r>
              <a:rPr lang="fr-CA" sz="3600" noProof="1">
                <a:latin typeface="Poppins SemiBold"/>
                <a:cs typeface="Poppins SemiBold"/>
              </a:rPr>
              <a:t>Points à considérer avant de faire participer les élèves à des initiatives de promotion de la santé mentale</a:t>
            </a:r>
          </a:p>
        </p:txBody>
      </p:sp>
      <p:sp>
        <p:nvSpPr>
          <p:cNvPr id="2" name="Vertical Text Placeholder 1">
            <a:extLst>
              <a:ext uri="{FF2B5EF4-FFF2-40B4-BE49-F238E27FC236}">
                <a16:creationId xmlns:a16="http://schemas.microsoft.com/office/drawing/2014/main" id="{728C1EE6-9AC5-A312-3ECF-9362D3129381}"/>
              </a:ext>
            </a:extLst>
          </p:cNvPr>
          <p:cNvSpPr>
            <a:spLocks noGrp="1"/>
          </p:cNvSpPr>
          <p:nvPr>
            <p:ph type="body" orient="vert" idx="1"/>
          </p:nvPr>
        </p:nvSpPr>
        <p:spPr>
          <a:xfrm>
            <a:off x="342900" y="2493633"/>
            <a:ext cx="5552961" cy="3656109"/>
          </a:xfrm>
        </p:spPr>
        <p:txBody>
          <a:bodyPr vert="horz" lIns="91440" tIns="45720" rIns="91440" bIns="45720" rtlCol="0" anchor="t">
            <a:normAutofit lnSpcReduction="10000"/>
          </a:bodyPr>
          <a:lstStyle/>
          <a:p>
            <a:r>
              <a:rPr lang="fr-CA" noProof="1"/>
              <a:t>Faites le point sur vous-même</a:t>
            </a:r>
          </a:p>
          <a:p>
            <a:r>
              <a:rPr lang="fr-CA" noProof="1"/>
              <a:t>Renforcez vos connaissances</a:t>
            </a:r>
          </a:p>
          <a:p>
            <a:r>
              <a:rPr lang="fr-CA" noProof="1"/>
              <a:t>Familiarisez-vous avec les voies à suivre pour obtenir de l’aide</a:t>
            </a:r>
          </a:p>
          <a:p>
            <a:r>
              <a:rPr lang="fr-CA" noProof="1"/>
              <a:t>Faites appel aux co-animateurs ou co-animatrices</a:t>
            </a:r>
          </a:p>
          <a:p>
            <a:r>
              <a:rPr lang="fr-CA" noProof="1"/>
              <a:t>Déterminez le moment le plus opportun pour le faire</a:t>
            </a:r>
          </a:p>
        </p:txBody>
      </p:sp>
      <p:pic>
        <p:nvPicPr>
          <p:cNvPr id="1026" name="Picture 2" descr="Deux membres du personnel vêtus de tenues professionnelles décontractées et portant des badges nominatifs, debout dans le couloir, comparant leurs notes.">
            <a:extLst>
              <a:ext uri="{FF2B5EF4-FFF2-40B4-BE49-F238E27FC236}">
                <a16:creationId xmlns:a16="http://schemas.microsoft.com/office/drawing/2014/main" id="{7D692AE0-31DB-224A-C1C8-B3C8DA4685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6" t="21066" r="286" b="10766"/>
          <a:stretch>
            <a:fillRect/>
          </a:stretch>
        </p:blipFill>
        <p:spPr bwMode="auto">
          <a:xfrm>
            <a:off x="7076661" y="2304044"/>
            <a:ext cx="4045364" cy="413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2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79C1012-F3DE-F7E6-8230-7834BF9DC90C}"/>
              </a:ext>
            </a:extLst>
          </p:cNvPr>
          <p:cNvSpPr>
            <a:spLocks noGrp="1"/>
          </p:cNvSpPr>
          <p:nvPr>
            <p:ph type="title"/>
          </p:nvPr>
        </p:nvSpPr>
        <p:spPr>
          <a:xfrm>
            <a:off x="215728" y="731684"/>
            <a:ext cx="11771589" cy="1644566"/>
          </a:xfrm>
        </p:spPr>
        <p:txBody>
          <a:bodyPr/>
          <a:lstStyle/>
          <a:p>
            <a:r>
              <a:rPr lang="fr-CA" sz="3600" noProof="1">
                <a:latin typeface="Poppins SemiBold"/>
                <a:cs typeface="Poppins SemiBold"/>
              </a:rPr>
              <a:t>Points à prendre en considération </a:t>
            </a:r>
            <a:r>
              <a:rPr lang="fr-CA" sz="3600" b="1" noProof="1">
                <a:latin typeface="Poppins SemiBold"/>
                <a:cs typeface="Poppins SemiBold"/>
              </a:rPr>
              <a:t>lors</a:t>
            </a:r>
            <a:r>
              <a:rPr lang="fr-CA" sz="3600" noProof="1">
                <a:latin typeface="Poppins SemiBold"/>
                <a:cs typeface="Poppins SemiBold"/>
              </a:rPr>
              <a:t> de la participation des élèves à des initiatives de promotion de la santé mentale</a:t>
            </a:r>
          </a:p>
        </p:txBody>
      </p:sp>
      <p:sp>
        <p:nvSpPr>
          <p:cNvPr id="2" name="Vertical Text Placeholder 1">
            <a:extLst>
              <a:ext uri="{FF2B5EF4-FFF2-40B4-BE49-F238E27FC236}">
                <a16:creationId xmlns:a16="http://schemas.microsoft.com/office/drawing/2014/main" id="{728C1EE6-9AC5-A312-3ECF-9362D3129381}"/>
              </a:ext>
            </a:extLst>
          </p:cNvPr>
          <p:cNvSpPr>
            <a:spLocks noGrp="1"/>
          </p:cNvSpPr>
          <p:nvPr>
            <p:ph type="body" orient="vert" idx="1"/>
          </p:nvPr>
        </p:nvSpPr>
        <p:spPr>
          <a:xfrm>
            <a:off x="215729" y="2492000"/>
            <a:ext cx="5880272" cy="4626206"/>
          </a:xfrm>
        </p:spPr>
        <p:txBody>
          <a:bodyPr/>
          <a:lstStyle/>
          <a:p>
            <a:r>
              <a:rPr lang="fr-CA" noProof="1"/>
              <a:t>Nouer des relations</a:t>
            </a:r>
          </a:p>
          <a:p>
            <a:r>
              <a:rPr lang="fr-CA" noProof="1"/>
              <a:t>Renforcer les connaissances des élèves en matière de santé mentale</a:t>
            </a:r>
          </a:p>
          <a:p>
            <a:r>
              <a:rPr lang="fr-CA" noProof="1"/>
              <a:t>Définir un objectif et un but communs</a:t>
            </a:r>
          </a:p>
          <a:p>
            <a:r>
              <a:rPr lang="fr-CA" noProof="1"/>
              <a:t>Élaborer des ententes et définir les attentes du groupe</a:t>
            </a:r>
          </a:p>
          <a:p>
            <a:r>
              <a:rPr lang="fr-CA" noProof="1"/>
              <a:t>Partager les ressources</a:t>
            </a:r>
          </a:p>
        </p:txBody>
      </p:sp>
      <p:pic>
        <p:nvPicPr>
          <p:cNvPr id="19" name="Picture 18">
            <a:extLst>
              <a:ext uri="{FF2B5EF4-FFF2-40B4-BE49-F238E27FC236}">
                <a16:creationId xmlns:a16="http://schemas.microsoft.com/office/drawing/2014/main" id="{AD584123-C5A9-7BA6-783E-658246928F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3600" y="2516678"/>
            <a:ext cx="5255512" cy="3493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186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7462-1C0F-8461-88E4-C0E5E7A7563C}"/>
              </a:ext>
            </a:extLst>
          </p:cNvPr>
          <p:cNvSpPr>
            <a:spLocks noGrp="1"/>
          </p:cNvSpPr>
          <p:nvPr>
            <p:ph type="title"/>
          </p:nvPr>
        </p:nvSpPr>
        <p:spPr/>
        <p:txBody>
          <a:bodyPr/>
          <a:lstStyle/>
          <a:p>
            <a:r>
              <a:rPr lang="fr-CA" noProof="1">
                <a:latin typeface="Poppins SemiBold"/>
                <a:cs typeface="Poppins SemiBold"/>
              </a:rPr>
              <a:t>Pleins feux sur les ressources</a:t>
            </a:r>
          </a:p>
        </p:txBody>
      </p:sp>
      <p:sp>
        <p:nvSpPr>
          <p:cNvPr id="6" name="Text Placeholder 2">
            <a:extLst>
              <a:ext uri="{FF2B5EF4-FFF2-40B4-BE49-F238E27FC236}">
                <a16:creationId xmlns:a16="http://schemas.microsoft.com/office/drawing/2014/main" id="{B4251ADE-5A5C-E675-327F-1A9969ADC8A8}"/>
              </a:ext>
            </a:extLst>
          </p:cNvPr>
          <p:cNvSpPr txBox="1">
            <a:spLocks/>
          </p:cNvSpPr>
          <p:nvPr/>
        </p:nvSpPr>
        <p:spPr>
          <a:xfrm>
            <a:off x="3256130" y="2728330"/>
            <a:ext cx="2077387" cy="443145"/>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noProof="1">
                <a:hlinkClick r:id="rId3"/>
              </a:rPr>
              <a:t>La Boussole</a:t>
            </a:r>
            <a:endParaRPr lang="fr-CA" sz="2000" b="1" noProof="1"/>
          </a:p>
        </p:txBody>
      </p:sp>
      <p:sp>
        <p:nvSpPr>
          <p:cNvPr id="13" name="Text Placeholder 2">
            <a:extLst>
              <a:ext uri="{FF2B5EF4-FFF2-40B4-BE49-F238E27FC236}">
                <a16:creationId xmlns:a16="http://schemas.microsoft.com/office/drawing/2014/main" id="{3B5D0F2D-BA30-4C8B-5457-650954D5CC76}"/>
              </a:ext>
            </a:extLst>
          </p:cNvPr>
          <p:cNvSpPr txBox="1">
            <a:spLocks/>
          </p:cNvSpPr>
          <p:nvPr/>
        </p:nvSpPr>
        <p:spPr>
          <a:xfrm>
            <a:off x="5654969" y="3909725"/>
            <a:ext cx="3525579" cy="1385048"/>
          </a:xfrm>
          <a:prstGeom prst="rect">
            <a:avLst/>
          </a:prstGeom>
          <a:no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noProof="1">
                <a:latin typeface="Arial"/>
                <a:cs typeface="Arial"/>
                <a:hlinkClick r:id="rId4"/>
              </a:rPr>
              <a:t>Outils à l’intention des élèves : élaborer des ententes de groupe responsables et saines</a:t>
            </a:r>
            <a:endParaRPr lang="fr-CA" sz="2000" b="1" noProof="1">
              <a:latin typeface="Arial"/>
              <a:cs typeface="Arial"/>
            </a:endParaRPr>
          </a:p>
        </p:txBody>
      </p:sp>
      <p:sp>
        <p:nvSpPr>
          <p:cNvPr id="18" name="Text Placeholder 2">
            <a:extLst>
              <a:ext uri="{FF2B5EF4-FFF2-40B4-BE49-F238E27FC236}">
                <a16:creationId xmlns:a16="http://schemas.microsoft.com/office/drawing/2014/main" id="{B68ADF9B-E803-B503-AD16-0D749812971F}"/>
              </a:ext>
            </a:extLst>
          </p:cNvPr>
          <p:cNvSpPr txBox="1">
            <a:spLocks/>
          </p:cNvSpPr>
          <p:nvPr/>
        </p:nvSpPr>
        <p:spPr>
          <a:xfrm>
            <a:off x="9260512" y="3287922"/>
            <a:ext cx="2328026" cy="1213651"/>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noProof="1">
                <a:hlinkClick r:id="rId5"/>
              </a:rPr>
              <a:t>Outil de référence pour le soutien par les pairs à l’intention des élèves</a:t>
            </a:r>
            <a:endParaRPr lang="fr-CA" sz="2000" b="1" noProof="1"/>
          </a:p>
        </p:txBody>
      </p:sp>
      <p:pic>
        <p:nvPicPr>
          <p:cNvPr id="21" name="Picture 20" descr="Couverture de la ressource SMS-ON Outil de référence pour le soutien par les pairs à l’intention des élèves.">
            <a:extLst>
              <a:ext uri="{FF2B5EF4-FFF2-40B4-BE49-F238E27FC236}">
                <a16:creationId xmlns:a16="http://schemas.microsoft.com/office/drawing/2014/main" id="{2041E3B7-4CD7-00B5-4B73-0AF3CB34234F}"/>
              </a:ext>
            </a:extLst>
          </p:cNvPr>
          <p:cNvPicPr>
            <a:picLocks noChangeAspect="1"/>
          </p:cNvPicPr>
          <p:nvPr/>
        </p:nvPicPr>
        <p:blipFill>
          <a:blip r:embed="rId6">
            <a:extLst>
              <a:ext uri="{28A0092B-C50C-407E-A947-70E740481C1C}">
                <a14:useLocalDpi xmlns:a14="http://schemas.microsoft.com/office/drawing/2010/main" val="0"/>
              </a:ext>
            </a:extLst>
          </a:blip>
          <a:srcRect t="343" b="343"/>
          <a:stretch/>
        </p:blipFill>
        <p:spPr>
          <a:xfrm>
            <a:off x="9260512" y="199086"/>
            <a:ext cx="2328026" cy="2992087"/>
          </a:xfrm>
          <a:prstGeom prst="rect">
            <a:avLst/>
          </a:prstGeom>
          <a:ln>
            <a:noFill/>
          </a:ln>
          <a:effectLst>
            <a:outerShdw blurRad="63500" sx="102000" sy="102000" algn="ctr" rotWithShape="0">
              <a:prstClr val="black">
                <a:alpha val="40000"/>
              </a:prstClr>
            </a:outerShdw>
          </a:effectLst>
        </p:spPr>
      </p:pic>
      <p:pic>
        <p:nvPicPr>
          <p:cNvPr id="23" name="Picture 22" descr="La ressource SMS-ON Outils à l’intention des élèves : élaborer des ententes de groupe responsables et saines.">
            <a:extLst>
              <a:ext uri="{FF2B5EF4-FFF2-40B4-BE49-F238E27FC236}">
                <a16:creationId xmlns:a16="http://schemas.microsoft.com/office/drawing/2014/main" id="{1C49B6CB-9B13-5D39-B716-69713FAA8F3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157922" y="186023"/>
            <a:ext cx="1508201" cy="2482933"/>
          </a:xfrm>
          <a:prstGeom prst="rect">
            <a:avLst/>
          </a:prstGeom>
          <a:effectLst>
            <a:outerShdw blurRad="63500" sx="102000" sy="102000" algn="ctr" rotWithShape="0">
              <a:prstClr val="black">
                <a:alpha val="40000"/>
              </a:prstClr>
            </a:outerShdw>
          </a:effectLst>
        </p:spPr>
      </p:pic>
      <p:pic>
        <p:nvPicPr>
          <p:cNvPr id="25" name="Picture 24" descr="La ressource SMS-ON Outils à l’intention des élèves : élaborer des ententes de groupe responsables et saines - 12345 ÉTAPES.">
            <a:extLst>
              <a:ext uri="{FF2B5EF4-FFF2-40B4-BE49-F238E27FC236}">
                <a16:creationId xmlns:a16="http://schemas.microsoft.com/office/drawing/2014/main" id="{CE3CACD1-1210-952D-8E26-B2339092D7A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225319" y="1290399"/>
            <a:ext cx="1501476" cy="2457293"/>
          </a:xfrm>
          <a:prstGeom prst="rect">
            <a:avLst/>
          </a:prstGeom>
          <a:effectLst>
            <a:outerShdw blurRad="63500" sx="102000" sy="102000" algn="ctr" rotWithShape="0">
              <a:prstClr val="black">
                <a:alpha val="40000"/>
              </a:prstClr>
            </a:outerShdw>
          </a:effectLst>
        </p:spPr>
      </p:pic>
      <p:pic>
        <p:nvPicPr>
          <p:cNvPr id="28" name="Picture 27" descr="La ressource SMS-ON La Boussole - préscolaire.">
            <a:extLst>
              <a:ext uri="{FF2B5EF4-FFF2-40B4-BE49-F238E27FC236}">
                <a16:creationId xmlns:a16="http://schemas.microsoft.com/office/drawing/2014/main" id="{282B2013-CF81-F178-1242-58EC573A66D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931488" y="288053"/>
            <a:ext cx="2327370" cy="1339212"/>
          </a:xfrm>
          <a:prstGeom prst="rect">
            <a:avLst/>
          </a:prstGeom>
          <a:effectLst>
            <a:outerShdw blurRad="63500" sx="102000" sy="102000" algn="ctr" rotWithShape="0">
              <a:prstClr val="black">
                <a:alpha val="40000"/>
              </a:prstClr>
            </a:outerShdw>
          </a:effectLst>
        </p:spPr>
      </p:pic>
      <p:pic>
        <p:nvPicPr>
          <p:cNvPr id="30" name="Picture 29" descr="La ressource SMS-ON La Boussole - secondaire.">
            <a:extLst>
              <a:ext uri="{FF2B5EF4-FFF2-40B4-BE49-F238E27FC236}">
                <a16:creationId xmlns:a16="http://schemas.microsoft.com/office/drawing/2014/main" id="{F21C05A1-6E61-BB8A-43C0-ADFAA2D2215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333130" y="1094683"/>
            <a:ext cx="2322685" cy="1502914"/>
          </a:xfrm>
          <a:prstGeom prst="rect">
            <a:avLst/>
          </a:prstGeom>
          <a:effectLst>
            <a:outerShdw blurRad="63500" sx="102000" sy="102000" algn="ctr" rotWithShape="0">
              <a:prstClr val="black">
                <a:alpha val="40000"/>
              </a:prstClr>
            </a:outerShdw>
          </a:effectLst>
        </p:spPr>
      </p:pic>
      <p:pic>
        <p:nvPicPr>
          <p:cNvPr id="11" name="Picture 10" descr="Code QR de la ressource SMS-ON Outil de référence pour le soutien par les pairs à l’intention des élèves.">
            <a:extLst>
              <a:ext uri="{FF2B5EF4-FFF2-40B4-BE49-F238E27FC236}">
                <a16:creationId xmlns:a16="http://schemas.microsoft.com/office/drawing/2014/main" id="{7CEE3604-36AF-0685-81FB-3EB71DBE9CE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17101" y="4892791"/>
            <a:ext cx="1463179" cy="1463179"/>
          </a:xfrm>
          <a:prstGeom prst="rect">
            <a:avLst/>
          </a:prstGeom>
        </p:spPr>
      </p:pic>
      <p:pic>
        <p:nvPicPr>
          <p:cNvPr id="12" name="Picture 11" descr="Code QR de la ressource SMS-ON La ressource SMS-ON Outils à l’intention des élèves : élaborer des ententes de groupe responsables et saines.">
            <a:extLst>
              <a:ext uri="{FF2B5EF4-FFF2-40B4-BE49-F238E27FC236}">
                <a16:creationId xmlns:a16="http://schemas.microsoft.com/office/drawing/2014/main" id="{A2252335-371F-D15D-AF7E-DA33DEDF38D5}"/>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686168" y="5211233"/>
            <a:ext cx="1463179" cy="1463179"/>
          </a:xfrm>
          <a:prstGeom prst="rect">
            <a:avLst/>
          </a:prstGeom>
        </p:spPr>
      </p:pic>
      <p:pic>
        <p:nvPicPr>
          <p:cNvPr id="15" name="Picture 14" descr="Code QR de la ressource SMS-ON la Boussole.">
            <a:extLst>
              <a:ext uri="{FF2B5EF4-FFF2-40B4-BE49-F238E27FC236}">
                <a16:creationId xmlns:a16="http://schemas.microsoft.com/office/drawing/2014/main" id="{C1A1044B-A3F9-8C03-DA62-E106AB92438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3526918" y="3140479"/>
            <a:ext cx="1535810" cy="1535810"/>
          </a:xfrm>
          <a:prstGeom prst="rect">
            <a:avLst/>
          </a:prstGeom>
        </p:spPr>
      </p:pic>
      <p:grpSp>
        <p:nvGrpSpPr>
          <p:cNvPr id="16" name="Group 15" descr="Icône représentant un marteau bleu croisé avec une clé à molette verte sur fond violet.">
            <a:extLst>
              <a:ext uri="{FF2B5EF4-FFF2-40B4-BE49-F238E27FC236}">
                <a16:creationId xmlns:a16="http://schemas.microsoft.com/office/drawing/2014/main" id="{C822F6D1-B075-043D-E289-538A6A72DF47}"/>
              </a:ext>
            </a:extLst>
          </p:cNvPr>
          <p:cNvGrpSpPr/>
          <p:nvPr/>
        </p:nvGrpSpPr>
        <p:grpSpPr>
          <a:xfrm>
            <a:off x="331544" y="2502176"/>
            <a:ext cx="1985914" cy="2006252"/>
            <a:chOff x="331544" y="2189658"/>
            <a:chExt cx="1985914" cy="2006252"/>
          </a:xfrm>
        </p:grpSpPr>
        <p:sp>
          <p:nvSpPr>
            <p:cNvPr id="17" name="Oval 16">
              <a:extLst>
                <a:ext uri="{FF2B5EF4-FFF2-40B4-BE49-F238E27FC236}">
                  <a16:creationId xmlns:a16="http://schemas.microsoft.com/office/drawing/2014/main" id="{CD573636-B84E-ABB0-ED0F-1B78E645886F}"/>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20" name="Picture 19">
              <a:extLst>
                <a:ext uri="{FF2B5EF4-FFF2-40B4-BE49-F238E27FC236}">
                  <a16:creationId xmlns:a16="http://schemas.microsoft.com/office/drawing/2014/main" id="{18F6384A-97CA-E74B-95B5-BDDB8C8464F3}"/>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8028" t="10872" r="7548"/>
            <a:stretch>
              <a:fillRect/>
            </a:stretch>
          </p:blipFill>
          <p:spPr bwMode="auto">
            <a:xfrm>
              <a:off x="444843" y="2255664"/>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22" name="Rectangle 21">
            <a:extLst>
              <a:ext uri="{FF2B5EF4-FFF2-40B4-BE49-F238E27FC236}">
                <a16:creationId xmlns:a16="http://schemas.microsoft.com/office/drawing/2014/main" id="{9EB77C58-A6BA-15B0-8A72-FCC2F72EB616}"/>
              </a:ext>
            </a:extLst>
          </p:cNvPr>
          <p:cNvSpPr/>
          <p:nvPr/>
        </p:nvSpPr>
        <p:spPr>
          <a:xfrm>
            <a:off x="51030" y="1823138"/>
            <a:ext cx="2580584" cy="523220"/>
          </a:xfrm>
          <a:prstGeom prst="rect">
            <a:avLst/>
          </a:prstGeom>
          <a:noFill/>
        </p:spPr>
        <p:txBody>
          <a:bodyPr wrap="square" lIns="91440" tIns="45720" rIns="91440" bIns="45720">
            <a:spAutoFit/>
          </a:bodyPr>
          <a:lstStyle/>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CONSTRUISEZ VOTRE </a:t>
            </a:r>
          </a:p>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BOÎTE À OUTILS</a:t>
            </a:r>
            <a:endParaRPr lang="fr-CA" sz="14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1432990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F9F16A4-5A4D-F8A5-CC36-84647690B0F0}"/>
              </a:ext>
            </a:extLst>
          </p:cNvPr>
          <p:cNvSpPr>
            <a:spLocks noGrp="1"/>
          </p:cNvSpPr>
          <p:nvPr>
            <p:ph type="title" idx="4294967295"/>
          </p:nvPr>
        </p:nvSpPr>
        <p:spPr>
          <a:xfrm>
            <a:off x="0" y="-1465920"/>
            <a:ext cx="11114518" cy="1085524"/>
          </a:xfrm>
        </p:spPr>
        <p:txBody>
          <a:bodyPr/>
          <a:lstStyle/>
          <a:p>
            <a:pPr rtl="0" eaLnBrk="1" latinLnBrk="0" hangingPunct="1"/>
            <a:r>
              <a:rPr lang="fr-CA" sz="4400" kern="1200" noProof="1">
                <a:solidFill>
                  <a:srgbClr val="FFFFFF"/>
                </a:solidFill>
                <a:effectLst/>
                <a:latin typeface="Calibri" panose="020F0502020204030204" pitchFamily="34" charset="0"/>
                <a:ea typeface="+mn-ea"/>
                <a:cs typeface="+mn-cs"/>
              </a:rPr>
              <a:t>Actions of caring adults</a:t>
            </a:r>
            <a:endParaRPr lang="fr-CA" noProof="1"/>
          </a:p>
        </p:txBody>
      </p:sp>
      <p:sp>
        <p:nvSpPr>
          <p:cNvPr id="8" name="Rounded Rectangle 7">
            <a:extLst>
              <a:ext uri="{FF2B5EF4-FFF2-40B4-BE49-F238E27FC236}">
                <a16:creationId xmlns:a16="http://schemas.microsoft.com/office/drawing/2014/main" id="{D9BBA396-3821-2B5A-B3B4-12D6239B5CB9}"/>
              </a:ext>
              <a:ext uri="{C183D7F6-B498-43B3-948B-1728B52AA6E4}">
                <adec:decorative xmlns:adec="http://schemas.microsoft.com/office/drawing/2017/decorative" val="1"/>
              </a:ext>
            </a:extLst>
          </p:cNvPr>
          <p:cNvSpPr/>
          <p:nvPr/>
        </p:nvSpPr>
        <p:spPr>
          <a:xfrm>
            <a:off x="-480886"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4" name="Picture 3" descr="Couverture de la ressource SMS-ON Actions d’un adultbe bienveillant dans les initiatives d’engagement des élèves en matière de santé mentale.">
            <a:hlinkClick r:id="rId3"/>
            <a:extLst>
              <a:ext uri="{FF2B5EF4-FFF2-40B4-BE49-F238E27FC236}">
                <a16:creationId xmlns:a16="http://schemas.microsoft.com/office/drawing/2014/main" id="{E561D4F5-AE3F-1B03-33F6-EBB37FAFFDA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826924"/>
            <a:ext cx="4016088" cy="5204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a:extLst>
              <a:ext uri="{FF2B5EF4-FFF2-40B4-BE49-F238E27FC236}">
                <a16:creationId xmlns:a16="http://schemas.microsoft.com/office/drawing/2014/main" id="{D9865169-2317-FE74-368A-C58938A85B04}"/>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EXPLORER LES STRATÉGIES</a:t>
            </a:r>
          </a:p>
        </p:txBody>
      </p:sp>
      <p:grpSp>
        <p:nvGrpSpPr>
          <p:cNvPr id="11" name="Group 10" descr="Icône représentant une loupe sur un cercle vert.">
            <a:extLst>
              <a:ext uri="{FF2B5EF4-FFF2-40B4-BE49-F238E27FC236}">
                <a16:creationId xmlns:a16="http://schemas.microsoft.com/office/drawing/2014/main" id="{247E3567-9AC1-3DF6-4FAE-9D4A4997C288}"/>
              </a:ext>
            </a:extLst>
          </p:cNvPr>
          <p:cNvGrpSpPr/>
          <p:nvPr/>
        </p:nvGrpSpPr>
        <p:grpSpPr>
          <a:xfrm>
            <a:off x="10818611" y="460429"/>
            <a:ext cx="1191987" cy="1204195"/>
            <a:chOff x="10821865" y="283463"/>
            <a:chExt cx="1191987" cy="1204195"/>
          </a:xfrm>
        </p:grpSpPr>
        <p:sp>
          <p:nvSpPr>
            <p:cNvPr id="12" name="Oval 11">
              <a:extLst>
                <a:ext uri="{FF2B5EF4-FFF2-40B4-BE49-F238E27FC236}">
                  <a16:creationId xmlns:a16="http://schemas.microsoft.com/office/drawing/2014/main" id="{66DDA098-DBC5-AB17-A01B-F9C8486BA824}"/>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13" name="Picture 3">
              <a:extLst>
                <a:ext uri="{FF2B5EF4-FFF2-40B4-BE49-F238E27FC236}">
                  <a16:creationId xmlns:a16="http://schemas.microsoft.com/office/drawing/2014/main" id="{1C968691-A42F-948C-DADA-02D3B52BBA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45953F4-CBA9-E384-5417-AF0653215FFA}"/>
              </a:ext>
            </a:extLst>
          </p:cNvPr>
          <p:cNvSpPr txBox="1">
            <a:spLocks/>
          </p:cNvSpPr>
          <p:nvPr/>
        </p:nvSpPr>
        <p:spPr>
          <a:xfrm>
            <a:off x="4742481" y="2700337"/>
            <a:ext cx="6873258" cy="1457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0000"/>
              </a:lnSpc>
            </a:pPr>
            <a:r>
              <a:rPr lang="fr-CA" sz="4000" noProof="1">
                <a:solidFill>
                  <a:schemeClr val="bg1"/>
                </a:solidFill>
              </a:rPr>
              <a:t>Actions d’un adulte bienveillant dans les initiatives d’engagement des élèves en matière de santé mentale</a:t>
            </a:r>
          </a:p>
        </p:txBody>
      </p:sp>
    </p:spTree>
    <p:extLst>
      <p:ext uri="{BB962C8B-B14F-4D97-AF65-F5344CB8AC3E}">
        <p14:creationId xmlns:p14="http://schemas.microsoft.com/office/powerpoint/2010/main" val="194098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F062-5619-96F4-61D0-CC89B39E85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2F8FCF2-BDB7-1460-F7FC-FF7FB758EB44}"/>
              </a:ext>
            </a:extLst>
          </p:cNvPr>
          <p:cNvSpPr>
            <a:spLocks noGrp="1"/>
          </p:cNvSpPr>
          <p:nvPr>
            <p:ph type="title"/>
          </p:nvPr>
        </p:nvSpPr>
        <p:spPr>
          <a:xfrm>
            <a:off x="215728" y="847434"/>
            <a:ext cx="9492793" cy="662030"/>
          </a:xfrm>
        </p:spPr>
        <p:txBody>
          <a:bodyPr/>
          <a:lstStyle/>
          <a:p>
            <a:r>
              <a:rPr lang="fr-CA" sz="3600" noProof="1"/>
              <a:t>Adultes bienveillants</a:t>
            </a:r>
          </a:p>
        </p:txBody>
      </p:sp>
      <p:sp>
        <p:nvSpPr>
          <p:cNvPr id="5" name="Vertical Text Placeholder 4">
            <a:extLst>
              <a:ext uri="{FF2B5EF4-FFF2-40B4-BE49-F238E27FC236}">
                <a16:creationId xmlns:a16="http://schemas.microsoft.com/office/drawing/2014/main" id="{CA0FE860-AD7A-0B52-104A-0C970EC0B97B}"/>
              </a:ext>
            </a:extLst>
          </p:cNvPr>
          <p:cNvSpPr>
            <a:spLocks noGrp="1"/>
          </p:cNvSpPr>
          <p:nvPr>
            <p:ph type="body" orient="vert" idx="1"/>
          </p:nvPr>
        </p:nvSpPr>
        <p:spPr>
          <a:xfrm>
            <a:off x="215728" y="1611760"/>
            <a:ext cx="7129452" cy="4790557"/>
          </a:xfrm>
        </p:spPr>
        <p:txBody>
          <a:bodyPr vert="horz" lIns="91440" tIns="45720" rIns="91440" bIns="45720" rtlCol="0" anchor="t">
            <a:normAutofit/>
          </a:bodyPr>
          <a:lstStyle/>
          <a:p>
            <a:pPr marL="0" indent="0">
              <a:lnSpc>
                <a:spcPct val="107000"/>
              </a:lnSpc>
              <a:spcAft>
                <a:spcPts val="800"/>
              </a:spcAft>
              <a:buNone/>
            </a:pPr>
            <a:r>
              <a:rPr lang="fr-CA" noProof="1">
                <a:latin typeface="+mn-lt"/>
                <a:ea typeface="Roboto Medium"/>
                <a:cs typeface="Roboto Medium"/>
              </a:rPr>
              <a:t>Un adulte bienveillant est un adulte qui écoute, soutient, défend et travaille avec les jeunes. Il reconnaît son rôle de partenaire auprès des élèves et :</a:t>
            </a:r>
          </a:p>
          <a:p>
            <a:pPr lvl="0">
              <a:lnSpc>
                <a:spcPct val="107000"/>
              </a:lnSpc>
            </a:pPr>
            <a:r>
              <a:rPr lang="fr-CA" sz="2400" noProof="1">
                <a:latin typeface="+mn-lt"/>
                <a:cs typeface="Arial"/>
              </a:rPr>
              <a:t>crée des espaces de soutien et de collaboration</a:t>
            </a:r>
          </a:p>
          <a:p>
            <a:pPr lvl="0">
              <a:lnSpc>
                <a:spcPct val="107000"/>
              </a:lnSpc>
            </a:pPr>
            <a:r>
              <a:rPr lang="fr-CA" sz="2400" noProof="1">
                <a:latin typeface="+mn-lt"/>
                <a:cs typeface="Arial"/>
              </a:rPr>
              <a:t>met de côté ses préjugés et ses suppositions</a:t>
            </a:r>
          </a:p>
          <a:p>
            <a:pPr lvl="0">
              <a:lnSpc>
                <a:spcPct val="107000"/>
              </a:lnSpc>
            </a:pPr>
            <a:r>
              <a:rPr lang="fr-CA" sz="2400" noProof="1">
                <a:latin typeface="+mn-lt"/>
                <a:cs typeface="Arial"/>
              </a:rPr>
              <a:t>veille à ce que les voix et les points de vue des élèves soient entendus, validés, pris en compte et amplifiés</a:t>
            </a:r>
          </a:p>
        </p:txBody>
      </p:sp>
      <p:pic>
        <p:nvPicPr>
          <p:cNvPr id="2" name="Picture 1">
            <a:extLst>
              <a:ext uri="{FF2B5EF4-FFF2-40B4-BE49-F238E27FC236}">
                <a16:creationId xmlns:a16="http://schemas.microsoft.com/office/drawing/2014/main" id="{222E6222-1905-74B1-9CF0-6CB84082CE0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694664" y="2275538"/>
            <a:ext cx="4027714" cy="27100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157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314853-38B1-B50C-D3C9-E97AE8984E78}"/>
              </a:ext>
            </a:extLst>
          </p:cNvPr>
          <p:cNvSpPr>
            <a:spLocks noGrp="1"/>
          </p:cNvSpPr>
          <p:nvPr>
            <p:ph type="title"/>
          </p:nvPr>
        </p:nvSpPr>
        <p:spPr>
          <a:xfrm>
            <a:off x="215728" y="731684"/>
            <a:ext cx="9492793" cy="662030"/>
          </a:xfrm>
        </p:spPr>
        <p:txBody>
          <a:bodyPr/>
          <a:lstStyle/>
          <a:p>
            <a:r>
              <a:rPr lang="fr-CA" sz="3600" noProof="1"/>
              <a:t>Actions d’un adulte bienveillant</a:t>
            </a:r>
          </a:p>
        </p:txBody>
      </p:sp>
      <p:sp>
        <p:nvSpPr>
          <p:cNvPr id="2" name="Vertical Text Placeholder 1">
            <a:extLst>
              <a:ext uri="{FF2B5EF4-FFF2-40B4-BE49-F238E27FC236}">
                <a16:creationId xmlns:a16="http://schemas.microsoft.com/office/drawing/2014/main" id="{C783B308-4A26-3959-40F5-80E0A0366BD1}"/>
              </a:ext>
            </a:extLst>
          </p:cNvPr>
          <p:cNvSpPr>
            <a:spLocks noGrp="1"/>
          </p:cNvSpPr>
          <p:nvPr>
            <p:ph type="body" orient="vert" idx="1"/>
          </p:nvPr>
        </p:nvSpPr>
        <p:spPr>
          <a:xfrm>
            <a:off x="215728" y="1607070"/>
            <a:ext cx="7084642" cy="5204636"/>
          </a:xfrm>
        </p:spPr>
        <p:txBody>
          <a:bodyPr/>
          <a:lstStyle/>
          <a:p>
            <a:pPr>
              <a:lnSpc>
                <a:spcPct val="108000"/>
              </a:lnSpc>
            </a:pPr>
            <a:r>
              <a:rPr lang="fr-CA" noProof="1"/>
              <a:t>Examinez votre point de vue et encouragez la redistribution du pouvoir.</a:t>
            </a:r>
          </a:p>
          <a:p>
            <a:pPr>
              <a:lnSpc>
                <a:spcPct val="108000"/>
              </a:lnSpc>
            </a:pPr>
            <a:r>
              <a:rPr lang="fr-CA" noProof="1"/>
              <a:t>Faites preuve d’humilité culturelle</a:t>
            </a:r>
          </a:p>
          <a:p>
            <a:pPr>
              <a:lnSpc>
                <a:spcPct val="108000"/>
              </a:lnSpc>
            </a:pPr>
            <a:r>
              <a:rPr lang="fr-CA" noProof="1"/>
              <a:t>Créez des espaces bienveillants et inclusifs</a:t>
            </a:r>
          </a:p>
          <a:p>
            <a:pPr>
              <a:lnSpc>
                <a:spcPct val="108000"/>
              </a:lnSpc>
            </a:pPr>
            <a:r>
              <a:rPr lang="fr-CA" noProof="1"/>
              <a:t>Partagez des renseignements de manière transparente</a:t>
            </a:r>
          </a:p>
          <a:p>
            <a:pPr>
              <a:lnSpc>
                <a:spcPct val="108000"/>
              </a:lnSpc>
            </a:pPr>
            <a:r>
              <a:rPr lang="fr-CA" noProof="1"/>
              <a:t>Soyez conscient de votre rôle dans le cercle de soutien de l’élève</a:t>
            </a:r>
          </a:p>
        </p:txBody>
      </p:sp>
      <p:pic>
        <p:nvPicPr>
          <p:cNvPr id="5" name="Picture 4" descr="Page 2 de la ressource SMS-ON Outil d’autoréflexion sur l’humilité culturelle à l’intention du personnel scolaire.">
            <a:extLst>
              <a:ext uri="{FF2B5EF4-FFF2-40B4-BE49-F238E27FC236}">
                <a16:creationId xmlns:a16="http://schemas.microsoft.com/office/drawing/2014/main" id="{AA44D4FC-DC59-5DEA-E90E-E3CE53200F9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32562" y="1822110"/>
            <a:ext cx="3183372" cy="4094879"/>
          </a:xfrm>
          <a:prstGeom prst="rect">
            <a:avLst/>
          </a:prstGeom>
          <a:effectLst>
            <a:outerShdw blurRad="63500" sx="102000" sy="102000" algn="ctr" rotWithShape="0">
              <a:prstClr val="black">
                <a:alpha val="40000"/>
              </a:prstClr>
            </a:outerShdw>
          </a:effectLst>
        </p:spPr>
      </p:pic>
      <p:pic>
        <p:nvPicPr>
          <p:cNvPr id="6" name="Picture 5" descr="Couverture de la ressource SMS-ON Outil d’autoréflexion sur l’humilité culturelle à l’intention du personnel scolaire.">
            <a:extLst>
              <a:ext uri="{FF2B5EF4-FFF2-40B4-BE49-F238E27FC236}">
                <a16:creationId xmlns:a16="http://schemas.microsoft.com/office/drawing/2014/main" id="{6474D45F-DEDF-0282-5A3D-938DAAA760E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592993" y="2477739"/>
            <a:ext cx="3183372" cy="41118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4452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C9D4B-C5DA-737E-E6FB-E47CECC7C2BA}"/>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0CF996D2-02C5-19E2-9027-AAC38E69CB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66855" y="351261"/>
            <a:ext cx="1967931" cy="2541426"/>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FE7DC3DA-ACAA-4AAB-72D4-7870396784AF}"/>
              </a:ext>
            </a:extLst>
          </p:cNvPr>
          <p:cNvSpPr>
            <a:spLocks noGrp="1"/>
          </p:cNvSpPr>
          <p:nvPr>
            <p:ph type="title"/>
          </p:nvPr>
        </p:nvSpPr>
        <p:spPr/>
        <p:txBody>
          <a:bodyPr/>
          <a:lstStyle/>
          <a:p>
            <a:r>
              <a:rPr lang="fr-CA" noProof="1"/>
              <a:t>Pleins feux sur les ressources</a:t>
            </a:r>
          </a:p>
        </p:txBody>
      </p:sp>
      <p:sp>
        <p:nvSpPr>
          <p:cNvPr id="5" name="TextBox 4">
            <a:extLst>
              <a:ext uri="{FF2B5EF4-FFF2-40B4-BE49-F238E27FC236}">
                <a16:creationId xmlns:a16="http://schemas.microsoft.com/office/drawing/2014/main" id="{A292644D-9057-23D2-C9F8-9EC662331127}"/>
              </a:ext>
            </a:extLst>
          </p:cNvPr>
          <p:cNvSpPr txBox="1"/>
          <p:nvPr/>
        </p:nvSpPr>
        <p:spPr>
          <a:xfrm>
            <a:off x="2984439" y="3943738"/>
            <a:ext cx="2588706" cy="1015663"/>
          </a:xfrm>
          <a:prstGeom prst="rect">
            <a:avLst/>
          </a:prstGeom>
          <a:noFill/>
        </p:spPr>
        <p:txBody>
          <a:bodyPr wrap="square" rtlCol="0">
            <a:spAutoFit/>
          </a:bodyPr>
          <a:lstStyle/>
          <a:p>
            <a:pPr algn="ctr"/>
            <a:r>
              <a:rPr lang="fr-CA" sz="2000" b="1" i="0" noProof="1">
                <a:solidFill>
                  <a:srgbClr val="2F2F2F"/>
                </a:solidFill>
                <a:effectLst/>
                <a:hlinkClick r:id="rId4"/>
              </a:rPr>
              <a:t>Outil d’autoréflexion sur l’humilité culturelle</a:t>
            </a:r>
            <a:endParaRPr lang="fr-CA" sz="2000" noProof="1"/>
          </a:p>
        </p:txBody>
      </p:sp>
      <p:pic>
        <p:nvPicPr>
          <p:cNvPr id="6" name="Picture 5" descr="Code QR de la ressource SMS-ON Outil d’autoréflexion sur l’humilité culturelle.">
            <a:extLst>
              <a:ext uri="{FF2B5EF4-FFF2-40B4-BE49-F238E27FC236}">
                <a16:creationId xmlns:a16="http://schemas.microsoft.com/office/drawing/2014/main" id="{3BAE3D81-290F-7187-D342-D2F7C7850210}"/>
              </a:ext>
            </a:extLst>
          </p:cNvPr>
          <p:cNvPicPr>
            <a:picLocks noChangeAspect="1"/>
          </p:cNvPicPr>
          <p:nvPr/>
        </p:nvPicPr>
        <p:blipFill>
          <a:blip r:embed="rId5"/>
          <a:stretch>
            <a:fillRect/>
          </a:stretch>
        </p:blipFill>
        <p:spPr>
          <a:xfrm>
            <a:off x="3498257" y="4977562"/>
            <a:ext cx="1561071" cy="1571368"/>
          </a:xfrm>
          <a:prstGeom prst="rect">
            <a:avLst/>
          </a:prstGeom>
        </p:spPr>
      </p:pic>
      <p:pic>
        <p:nvPicPr>
          <p:cNvPr id="7" name="Picture 6" descr="Couverture de la ressource SMS-ON Promouvoir et soutenir les espaces sécuritaires pour les jeunes Noirs.">
            <a:extLst>
              <a:ext uri="{FF2B5EF4-FFF2-40B4-BE49-F238E27FC236}">
                <a16:creationId xmlns:a16="http://schemas.microsoft.com/office/drawing/2014/main" id="{FC42F602-FF47-0D27-C057-27C51121348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406446" y="835017"/>
            <a:ext cx="2136200" cy="2761203"/>
          </a:xfrm>
          <a:prstGeom prst="rect">
            <a:avLst/>
          </a:prstGeom>
        </p:spPr>
      </p:pic>
      <p:sp>
        <p:nvSpPr>
          <p:cNvPr id="8" name="TextBox 7">
            <a:extLst>
              <a:ext uri="{FF2B5EF4-FFF2-40B4-BE49-F238E27FC236}">
                <a16:creationId xmlns:a16="http://schemas.microsoft.com/office/drawing/2014/main" id="{9D5CA58D-4800-06F4-FCA9-090ABBB05F4E}"/>
              </a:ext>
            </a:extLst>
          </p:cNvPr>
          <p:cNvSpPr txBox="1"/>
          <p:nvPr/>
        </p:nvSpPr>
        <p:spPr>
          <a:xfrm>
            <a:off x="5936595" y="3640991"/>
            <a:ext cx="3071408" cy="1323439"/>
          </a:xfrm>
          <a:prstGeom prst="rect">
            <a:avLst/>
          </a:prstGeom>
          <a:noFill/>
        </p:spPr>
        <p:txBody>
          <a:bodyPr wrap="square" rtlCol="0">
            <a:spAutoFit/>
          </a:bodyPr>
          <a:lstStyle/>
          <a:p>
            <a:pPr algn="ctr"/>
            <a:r>
              <a:rPr lang="fr-CA" sz="2000" b="1" noProof="1">
                <a:solidFill>
                  <a:srgbClr val="2F2F2F"/>
                </a:solidFill>
                <a:hlinkClick r:id="rId7"/>
              </a:rPr>
              <a:t>Promouvoir et soutenir les espaces sécuritaires pour les jeunes Noirs</a:t>
            </a:r>
            <a:endParaRPr lang="fr-CA" sz="2000" noProof="1"/>
          </a:p>
        </p:txBody>
      </p:sp>
      <p:grpSp>
        <p:nvGrpSpPr>
          <p:cNvPr id="10" name="Group 9" descr="La ressource SMS-ON Cercle de soutien et voies d’accès systémiques.">
            <a:extLst>
              <a:ext uri="{FF2B5EF4-FFF2-40B4-BE49-F238E27FC236}">
                <a16:creationId xmlns:a16="http://schemas.microsoft.com/office/drawing/2014/main" id="{FF24C1F1-ADCA-9CC1-EB0E-A04D0F2B3F18}"/>
              </a:ext>
            </a:extLst>
          </p:cNvPr>
          <p:cNvGrpSpPr/>
          <p:nvPr/>
        </p:nvGrpSpPr>
        <p:grpSpPr>
          <a:xfrm>
            <a:off x="9152062" y="309070"/>
            <a:ext cx="2783289" cy="3335911"/>
            <a:chOff x="9012592" y="274108"/>
            <a:chExt cx="2783289" cy="3335911"/>
          </a:xfrm>
        </p:grpSpPr>
        <p:pic>
          <p:nvPicPr>
            <p:cNvPr id="2054" name="Picture 6">
              <a:extLst>
                <a:ext uri="{FF2B5EF4-FFF2-40B4-BE49-F238E27FC236}">
                  <a16:creationId xmlns:a16="http://schemas.microsoft.com/office/drawing/2014/main" id="{46AFD65B-9A5A-D348-31E5-E41B4DF0A8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12592" y="274108"/>
              <a:ext cx="1997519" cy="258361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Picture 2" descr="Circle of Support and System Pathways Flowchart">
              <a:extLst>
                <a:ext uri="{FF2B5EF4-FFF2-40B4-BE49-F238E27FC236}">
                  <a16:creationId xmlns:a16="http://schemas.microsoft.com/office/drawing/2014/main" id="{2E956CB6-85DA-90D9-2EA2-A76F413B781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98362" y="1026402"/>
              <a:ext cx="1997519" cy="258361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617F6FA5-754F-E32C-CF9F-E06B84B47D07}"/>
              </a:ext>
            </a:extLst>
          </p:cNvPr>
          <p:cNvSpPr txBox="1"/>
          <p:nvPr/>
        </p:nvSpPr>
        <p:spPr>
          <a:xfrm>
            <a:off x="9008003" y="3867428"/>
            <a:ext cx="3071408" cy="1015663"/>
          </a:xfrm>
          <a:prstGeom prst="rect">
            <a:avLst/>
          </a:prstGeom>
          <a:noFill/>
        </p:spPr>
        <p:txBody>
          <a:bodyPr wrap="square" rtlCol="0">
            <a:spAutoFit/>
          </a:bodyPr>
          <a:lstStyle/>
          <a:p>
            <a:pPr algn="ctr"/>
            <a:r>
              <a:rPr lang="fr-CA" sz="2000" b="1" noProof="1">
                <a:solidFill>
                  <a:srgbClr val="2F2F2F"/>
                </a:solidFill>
                <a:hlinkClick r:id="rId10"/>
              </a:rPr>
              <a:t>Cercle de soutien et voies d’accès systémiques </a:t>
            </a:r>
            <a:endParaRPr lang="fr-CA" sz="2000" noProof="1"/>
          </a:p>
        </p:txBody>
      </p:sp>
      <p:pic>
        <p:nvPicPr>
          <p:cNvPr id="17" name="Picture 16" descr="Code QR de la ressource SMS-ON Promouvoir et soutenir les espaces sécuritaires pour les jeunes Noirs.">
            <a:extLst>
              <a:ext uri="{FF2B5EF4-FFF2-40B4-BE49-F238E27FC236}">
                <a16:creationId xmlns:a16="http://schemas.microsoft.com/office/drawing/2014/main" id="{F8448FB1-6C7B-FFE4-1474-58700EAC44A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691763" y="5017703"/>
            <a:ext cx="1561071" cy="1561071"/>
          </a:xfrm>
          <a:prstGeom prst="rect">
            <a:avLst/>
          </a:prstGeom>
        </p:spPr>
      </p:pic>
      <p:pic>
        <p:nvPicPr>
          <p:cNvPr id="18" name="Picture 17" descr="Code QR de la ressource SMS-ON Cercle de soutien et voies d’accès systémiques.">
            <a:extLst>
              <a:ext uri="{FF2B5EF4-FFF2-40B4-BE49-F238E27FC236}">
                <a16:creationId xmlns:a16="http://schemas.microsoft.com/office/drawing/2014/main" id="{D26132E6-1A00-5458-0495-1077F9E9CB4F}"/>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9763171" y="4987859"/>
            <a:ext cx="1561071" cy="1561071"/>
          </a:xfrm>
          <a:prstGeom prst="rect">
            <a:avLst/>
          </a:prstGeom>
        </p:spPr>
      </p:pic>
      <p:pic>
        <p:nvPicPr>
          <p:cNvPr id="20" name="Picture 19" descr="Page 2 de la ressource SMS-ON Outil d’autoréflexion sur l’humilité culturelle à l’intention du personnel scolaire.">
            <a:extLst>
              <a:ext uri="{FF2B5EF4-FFF2-40B4-BE49-F238E27FC236}">
                <a16:creationId xmlns:a16="http://schemas.microsoft.com/office/drawing/2014/main" id="{509B300B-48B6-94F3-411B-016F0C7AD90B}"/>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3903837" y="376273"/>
            <a:ext cx="2019939" cy="2598316"/>
          </a:xfrm>
          <a:prstGeom prst="rect">
            <a:avLst/>
          </a:prstGeom>
          <a:effectLst>
            <a:outerShdw blurRad="63500" sx="102000" sy="102000" algn="ctr" rotWithShape="0">
              <a:prstClr val="black">
                <a:alpha val="40000"/>
              </a:prstClr>
            </a:outerShdw>
          </a:effectLst>
        </p:spPr>
      </p:pic>
      <p:pic>
        <p:nvPicPr>
          <p:cNvPr id="19" name="Picture 18" descr="Couverture de la ressource SMS-ON Outil d’autoréflexion sur l’humilité culturelle à l’intention du personnel scolaire.">
            <a:extLst>
              <a:ext uri="{FF2B5EF4-FFF2-40B4-BE49-F238E27FC236}">
                <a16:creationId xmlns:a16="http://schemas.microsoft.com/office/drawing/2014/main" id="{949A2EFB-DBDF-EB9F-2DF0-44C7A949DD71}"/>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2964268" y="1031902"/>
            <a:ext cx="2019939" cy="2609089"/>
          </a:xfrm>
          <a:prstGeom prst="rect">
            <a:avLst/>
          </a:prstGeom>
          <a:effectLst>
            <a:outerShdw blurRad="63500" sx="102000" sy="102000" algn="ctr" rotWithShape="0">
              <a:prstClr val="black">
                <a:alpha val="40000"/>
              </a:prstClr>
            </a:outerShdw>
          </a:effectLst>
        </p:spPr>
      </p:pic>
      <p:pic>
        <p:nvPicPr>
          <p:cNvPr id="21" name="Picture 20" descr="Couverture de la ressource SMS-ON Cercle de soutien et voies d’accès systémiques.">
            <a:extLst>
              <a:ext uri="{FF2B5EF4-FFF2-40B4-BE49-F238E27FC236}">
                <a16:creationId xmlns:a16="http://schemas.microsoft.com/office/drawing/2014/main" id="{9415E355-CA1F-F036-C795-778459C6228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9915412" y="1081683"/>
            <a:ext cx="2019939" cy="2541426"/>
          </a:xfrm>
          <a:prstGeom prst="rect">
            <a:avLst/>
          </a:prstGeom>
          <a:effectLst>
            <a:outerShdw blurRad="63500" sx="102000" sy="102000" algn="ctr" rotWithShape="0">
              <a:prstClr val="black">
                <a:alpha val="40000"/>
              </a:prstClr>
            </a:outerShdw>
          </a:effectLst>
        </p:spPr>
      </p:pic>
      <p:grpSp>
        <p:nvGrpSpPr>
          <p:cNvPr id="23" name="Group 22" descr="Icône représentant un marteau bleu croisé avec une clé à molette verte sur fond violet.">
            <a:extLst>
              <a:ext uri="{FF2B5EF4-FFF2-40B4-BE49-F238E27FC236}">
                <a16:creationId xmlns:a16="http://schemas.microsoft.com/office/drawing/2014/main" id="{D7984700-D1A3-104F-DD3E-A553574A0FBF}"/>
              </a:ext>
            </a:extLst>
          </p:cNvPr>
          <p:cNvGrpSpPr/>
          <p:nvPr/>
        </p:nvGrpSpPr>
        <p:grpSpPr>
          <a:xfrm>
            <a:off x="331544" y="2502176"/>
            <a:ext cx="1985914" cy="2006252"/>
            <a:chOff x="331544" y="2189658"/>
            <a:chExt cx="1985914" cy="2006252"/>
          </a:xfrm>
        </p:grpSpPr>
        <p:sp>
          <p:nvSpPr>
            <p:cNvPr id="24" name="Oval 23">
              <a:extLst>
                <a:ext uri="{FF2B5EF4-FFF2-40B4-BE49-F238E27FC236}">
                  <a16:creationId xmlns:a16="http://schemas.microsoft.com/office/drawing/2014/main" id="{4022A404-CCC5-DFC4-BDF4-DC08BC85BC63}"/>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25" name="Picture 24">
              <a:extLst>
                <a:ext uri="{FF2B5EF4-FFF2-40B4-BE49-F238E27FC236}">
                  <a16:creationId xmlns:a16="http://schemas.microsoft.com/office/drawing/2014/main" id="{335356FF-669D-2B5E-8280-2FEB70E8EEB1}"/>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8028" t="10872" r="7548"/>
            <a:stretch>
              <a:fillRect/>
            </a:stretch>
          </p:blipFill>
          <p:spPr bwMode="auto">
            <a:xfrm>
              <a:off x="444843" y="2255664"/>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26" name="Rectangle 25">
            <a:extLst>
              <a:ext uri="{FF2B5EF4-FFF2-40B4-BE49-F238E27FC236}">
                <a16:creationId xmlns:a16="http://schemas.microsoft.com/office/drawing/2014/main" id="{2E2B439A-A80D-5A7D-5840-CB48EE8417D4}"/>
              </a:ext>
            </a:extLst>
          </p:cNvPr>
          <p:cNvSpPr/>
          <p:nvPr/>
        </p:nvSpPr>
        <p:spPr>
          <a:xfrm>
            <a:off x="51030" y="1823138"/>
            <a:ext cx="2580584" cy="523220"/>
          </a:xfrm>
          <a:prstGeom prst="rect">
            <a:avLst/>
          </a:prstGeom>
          <a:noFill/>
        </p:spPr>
        <p:txBody>
          <a:bodyPr wrap="square" lIns="91440" tIns="45720" rIns="91440" bIns="45720">
            <a:spAutoFit/>
          </a:bodyPr>
          <a:lstStyle/>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CONSTRUISEZ VOTRE </a:t>
            </a:r>
          </a:p>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BOÎTE À OUTILS</a:t>
            </a:r>
            <a:endParaRPr lang="fr-CA" sz="14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358991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0C717-2A0B-9E79-A98B-500F402ECD3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623435-BAD6-311A-AF26-4B6D5C30DC8D}"/>
              </a:ext>
              <a:ext uri="{C183D7F6-B498-43B3-948B-1728B52AA6E4}">
                <adec:decorative xmlns:adec="http://schemas.microsoft.com/office/drawing/2017/decorative" val="1"/>
              </a:ext>
            </a:extLst>
          </p:cNvPr>
          <p:cNvSpPr/>
          <p:nvPr/>
        </p:nvSpPr>
        <p:spPr>
          <a:xfrm>
            <a:off x="85064" y="141785"/>
            <a:ext cx="12021871" cy="2989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16" name="Title 15">
            <a:extLst>
              <a:ext uri="{FF2B5EF4-FFF2-40B4-BE49-F238E27FC236}">
                <a16:creationId xmlns:a16="http://schemas.microsoft.com/office/drawing/2014/main" id="{B8E1703F-540D-0E9F-2B73-3593BB80BD9A}"/>
              </a:ext>
            </a:extLst>
          </p:cNvPr>
          <p:cNvSpPr txBox="1">
            <a:spLocks noGrp="1"/>
          </p:cNvSpPr>
          <p:nvPr>
            <p:ph type="title" idx="4294967295"/>
          </p:nvPr>
        </p:nvSpPr>
        <p:spPr>
          <a:xfrm>
            <a:off x="1096610" y="772563"/>
            <a:ext cx="9998778"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6000" b="0" i="0" u="none" strike="noStrike" kern="1200" cap="none" spc="0" normalizeH="0" baseline="0" noProof="1">
                <a:ln>
                  <a:noFill/>
                </a:ln>
                <a:solidFill>
                  <a:srgbClr val="40008D"/>
                </a:solidFill>
                <a:effectLst/>
                <a:uLnTx/>
                <a:uFillTx/>
                <a:latin typeface="Poppins SemiBold"/>
                <a:ea typeface="+mn-ea"/>
                <a:cs typeface="Poppins SemiBold"/>
              </a:rPr>
              <a:t>Boite à outils sur l’engagement des élèves</a:t>
            </a:r>
            <a:endParaRPr kumimoji="0" lang="fr-CA" sz="6000" b="0" i="0" u="none" strike="sngStrike" kern="1200" cap="none" spc="0" normalizeH="0" baseline="0" noProof="1">
              <a:ln>
                <a:noFill/>
              </a:ln>
              <a:solidFill>
                <a:srgbClr val="40008D"/>
              </a:solidFill>
              <a:effectLst/>
              <a:uLnTx/>
              <a:uFillTx/>
              <a:latin typeface="Poppins SemiBold"/>
              <a:ea typeface="+mn-ea"/>
              <a:cs typeface="Poppins SemiBold"/>
            </a:endParaRPr>
          </a:p>
        </p:txBody>
      </p:sp>
      <p:pic>
        <p:nvPicPr>
          <p:cNvPr id="12" name="Picture 11" descr="Logo de Santé mentale en milieu scolaire Ontario.">
            <a:extLst>
              <a:ext uri="{FF2B5EF4-FFF2-40B4-BE49-F238E27FC236}">
                <a16:creationId xmlns:a16="http://schemas.microsoft.com/office/drawing/2014/main" id="{313C423F-EF11-CB23-DBBB-4439E9DB2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221" y="3342333"/>
            <a:ext cx="6651556" cy="1431012"/>
          </a:xfrm>
          <a:prstGeom prst="rect">
            <a:avLst/>
          </a:prstGeom>
        </p:spPr>
      </p:pic>
      <p:sp>
        <p:nvSpPr>
          <p:cNvPr id="11" name="Rectangle 10">
            <a:extLst>
              <a:ext uri="{FF2B5EF4-FFF2-40B4-BE49-F238E27FC236}">
                <a16:creationId xmlns:a16="http://schemas.microsoft.com/office/drawing/2014/main" id="{B2DE4148-DFF2-1EC8-90F5-1FF179328845}"/>
              </a:ext>
              <a:ext uri="{C183D7F6-B498-43B3-948B-1728B52AA6E4}">
                <adec:decorative xmlns:adec="http://schemas.microsoft.com/office/drawing/2017/decorative" val="1"/>
              </a:ext>
            </a:extLst>
          </p:cNvPr>
          <p:cNvSpPr/>
          <p:nvPr/>
        </p:nvSpPr>
        <p:spPr>
          <a:xfrm>
            <a:off x="85064" y="5111116"/>
            <a:ext cx="12021871" cy="160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3" name="Title 15">
            <a:extLst>
              <a:ext uri="{FF2B5EF4-FFF2-40B4-BE49-F238E27FC236}">
                <a16:creationId xmlns:a16="http://schemas.microsoft.com/office/drawing/2014/main" id="{DC49C711-6248-78AD-4B65-C0195EF5D61C}"/>
              </a:ext>
            </a:extLst>
          </p:cNvPr>
          <p:cNvSpPr txBox="1">
            <a:spLocks/>
          </p:cNvSpPr>
          <p:nvPr/>
        </p:nvSpPr>
        <p:spPr>
          <a:xfrm>
            <a:off x="-518025" y="5621277"/>
            <a:ext cx="999877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0000"/>
              </a:lnSpc>
              <a:spcBef>
                <a:spcPts val="0"/>
              </a:spcBef>
              <a:defRPr/>
            </a:pPr>
            <a:r>
              <a:rPr lang="fr-CA" sz="3200" b="0" noProof="1">
                <a:solidFill>
                  <a:srgbClr val="40008D"/>
                </a:solidFill>
                <a:latin typeface="Poppins SemiBold"/>
                <a:ea typeface="+mn-ea"/>
                <a:cs typeface="Poppins SemiBold"/>
              </a:rPr>
              <a:t>Bref aperçu pour le personnel scolaire</a:t>
            </a:r>
            <a:endParaRPr lang="fr-CA" sz="3200" b="0" strike="sngStrike" noProof="1">
              <a:solidFill>
                <a:srgbClr val="40008D"/>
              </a:solidFill>
              <a:latin typeface="Poppins SemiBold"/>
              <a:ea typeface="+mn-ea"/>
              <a:cs typeface="Poppins SemiBold"/>
            </a:endParaRPr>
          </a:p>
        </p:txBody>
      </p:sp>
    </p:spTree>
    <p:extLst>
      <p:ext uri="{BB962C8B-B14F-4D97-AF65-F5344CB8AC3E}">
        <p14:creationId xmlns:p14="http://schemas.microsoft.com/office/powerpoint/2010/main" val="354796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ext Placeholder 1">
            <a:extLst>
              <a:ext uri="{FF2B5EF4-FFF2-40B4-BE49-F238E27FC236}">
                <a16:creationId xmlns:a16="http://schemas.microsoft.com/office/drawing/2014/main" id="{C99B311C-3E47-FB5B-9101-FBAB9135193A}"/>
              </a:ext>
            </a:extLst>
          </p:cNvPr>
          <p:cNvSpPr>
            <a:spLocks noGrp="1"/>
          </p:cNvSpPr>
          <p:nvPr>
            <p:ph type="body" sz="quarter" idx="12"/>
          </p:nvPr>
        </p:nvSpPr>
        <p:spPr>
          <a:xfrm>
            <a:off x="4279769" y="381502"/>
            <a:ext cx="7683630" cy="6302102"/>
          </a:xfrm>
        </p:spPr>
        <p:txBody>
          <a:bodyPr anchor="ctr"/>
          <a:lstStyle/>
          <a:p>
            <a:r>
              <a:rPr lang="fr-CA" noProof="1"/>
              <a:t>Dans quelles situations exercez-vous votre pouvoir dans le cadre de vos fonctions? Comment partagez-vous ce pouvoir avec les élèves?</a:t>
            </a:r>
            <a:br>
              <a:rPr lang="fr-CA" noProof="1"/>
            </a:br>
            <a:endParaRPr lang="fr-CA" noProof="1"/>
          </a:p>
          <a:p>
            <a:r>
              <a:rPr lang="fr-CA" noProof="1"/>
              <a:t>Comment votre identité personnelle (p. ex., votre origine ethnique, votre sexe, vos capacités, votre âge, votre milieu social) et vos préjugés influencent-ils vos interactions avec les élèves?</a:t>
            </a:r>
          </a:p>
        </p:txBody>
      </p:sp>
      <p:sp>
        <p:nvSpPr>
          <p:cNvPr id="7" name="Title 6">
            <a:extLst>
              <a:ext uri="{FF2B5EF4-FFF2-40B4-BE49-F238E27FC236}">
                <a16:creationId xmlns:a16="http://schemas.microsoft.com/office/drawing/2014/main" id="{92AC93A7-DCAC-4233-D9C5-C1A215348EB4}"/>
              </a:ext>
            </a:extLst>
          </p:cNvPr>
          <p:cNvSpPr>
            <a:spLocks noGrp="1"/>
          </p:cNvSpPr>
          <p:nvPr>
            <p:ph type="title"/>
          </p:nvPr>
        </p:nvSpPr>
        <p:spPr>
          <a:xfrm>
            <a:off x="0" y="-1076234"/>
            <a:ext cx="7683630" cy="909980"/>
          </a:xfrm>
        </p:spPr>
        <p:txBody>
          <a:bodyPr/>
          <a:lstStyle/>
          <a:p>
            <a:r>
              <a:rPr lang="fr-CA" b="1" noProof="1"/>
              <a:t>Réflexion </a:t>
            </a:r>
            <a:endParaRPr lang="fr-CA" noProof="1"/>
          </a:p>
        </p:txBody>
      </p:sp>
      <p:grpSp>
        <p:nvGrpSpPr>
          <p:cNvPr id="3" name="Group 2" descr="Icône représentant la silhouette d'une tête et son reflet dans un miroir sur un cercle bleu.">
            <a:extLst>
              <a:ext uri="{FF2B5EF4-FFF2-40B4-BE49-F238E27FC236}">
                <a16:creationId xmlns:a16="http://schemas.microsoft.com/office/drawing/2014/main" id="{8750C7E1-C6DF-32AE-3FB8-34EA46C74F7C}"/>
              </a:ext>
            </a:extLst>
          </p:cNvPr>
          <p:cNvGrpSpPr/>
          <p:nvPr/>
        </p:nvGrpSpPr>
        <p:grpSpPr>
          <a:xfrm>
            <a:off x="485663" y="887631"/>
            <a:ext cx="3080253" cy="3012445"/>
            <a:chOff x="485663" y="887631"/>
            <a:chExt cx="3080253" cy="3012445"/>
          </a:xfrm>
        </p:grpSpPr>
        <p:sp>
          <p:nvSpPr>
            <p:cNvPr id="4" name="Oval 3">
              <a:extLst>
                <a:ext uri="{FF2B5EF4-FFF2-40B4-BE49-F238E27FC236}">
                  <a16:creationId xmlns:a16="http://schemas.microsoft.com/office/drawing/2014/main" id="{7588D3D2-2DF8-850B-8B5D-EA67794C42DF}"/>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Picture 5">
              <a:extLst>
                <a:ext uri="{FF2B5EF4-FFF2-40B4-BE49-F238E27FC236}">
                  <a16:creationId xmlns:a16="http://schemas.microsoft.com/office/drawing/2014/main" id="{CE930D80-344A-B4DC-FA34-4BC5ED85FC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87F7D9F6-D1CF-F077-5CCA-1C3A140A4E60}"/>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spTree>
    <p:extLst>
      <p:ext uri="{BB962C8B-B14F-4D97-AF65-F5344CB8AC3E}">
        <p14:creationId xmlns:p14="http://schemas.microsoft.com/office/powerpoint/2010/main" val="140411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6A9C4FC-B373-7196-7B78-33C1B1532C5F}"/>
              </a:ext>
            </a:extLst>
          </p:cNvPr>
          <p:cNvSpPr>
            <a:spLocks noGrp="1"/>
          </p:cNvSpPr>
          <p:nvPr>
            <p:ph type="title" idx="4294967295"/>
          </p:nvPr>
        </p:nvSpPr>
        <p:spPr>
          <a:xfrm>
            <a:off x="-277553" y="-1465920"/>
            <a:ext cx="11114518" cy="1085524"/>
          </a:xfrm>
        </p:spPr>
        <p:txBody>
          <a:bodyPr/>
          <a:lstStyle/>
          <a:p>
            <a:r>
              <a:rPr lang="fr-CA" noProof="1"/>
              <a:t>Recruitment</a:t>
            </a:r>
          </a:p>
        </p:txBody>
      </p:sp>
      <p:sp>
        <p:nvSpPr>
          <p:cNvPr id="8" name="Rounded Rectangle 7">
            <a:extLst>
              <a:ext uri="{FF2B5EF4-FFF2-40B4-BE49-F238E27FC236}">
                <a16:creationId xmlns:a16="http://schemas.microsoft.com/office/drawing/2014/main" id="{D504841E-EE59-781E-25C2-2C05403C186F}"/>
              </a:ext>
              <a:ext uri="{C183D7F6-B498-43B3-948B-1728B52AA6E4}">
                <adec:decorative xmlns:adec="http://schemas.microsoft.com/office/drawing/2017/decorative" val="1"/>
              </a:ext>
            </a:extLst>
          </p:cNvPr>
          <p:cNvSpPr/>
          <p:nvPr/>
        </p:nvSpPr>
        <p:spPr>
          <a:xfrm>
            <a:off x="-597618"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4" name="Picture 3" descr="Couverture de la ressource SMS-ON Initiatives d’engagement des élèves en matière de santé mentale - Recrutement.">
            <a:extLst>
              <a:ext uri="{FF2B5EF4-FFF2-40B4-BE49-F238E27FC236}">
                <a16:creationId xmlns:a16="http://schemas.microsoft.com/office/drawing/2014/main" id="{FC53AC6E-9F70-5092-B298-BB274FD2E18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7567" y="909728"/>
            <a:ext cx="3886876" cy="50385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a:extLst>
              <a:ext uri="{FF2B5EF4-FFF2-40B4-BE49-F238E27FC236}">
                <a16:creationId xmlns:a16="http://schemas.microsoft.com/office/drawing/2014/main" id="{74492DE1-F080-AC41-0079-C329A1685E7C}"/>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EXPLORER LES STRATÉGIES</a:t>
            </a:r>
          </a:p>
        </p:txBody>
      </p:sp>
      <p:grpSp>
        <p:nvGrpSpPr>
          <p:cNvPr id="11" name="Group 10" descr="Icône représentant une loupe sur un cercle vert.">
            <a:extLst>
              <a:ext uri="{FF2B5EF4-FFF2-40B4-BE49-F238E27FC236}">
                <a16:creationId xmlns:a16="http://schemas.microsoft.com/office/drawing/2014/main" id="{9F168F3E-4730-DCF1-7A5C-579DD0922982}"/>
              </a:ext>
            </a:extLst>
          </p:cNvPr>
          <p:cNvGrpSpPr/>
          <p:nvPr/>
        </p:nvGrpSpPr>
        <p:grpSpPr>
          <a:xfrm>
            <a:off x="10818611" y="460429"/>
            <a:ext cx="1191987" cy="1204195"/>
            <a:chOff x="10821865" y="283463"/>
            <a:chExt cx="1191987" cy="1204195"/>
          </a:xfrm>
        </p:grpSpPr>
        <p:sp>
          <p:nvSpPr>
            <p:cNvPr id="12" name="Oval 11">
              <a:extLst>
                <a:ext uri="{FF2B5EF4-FFF2-40B4-BE49-F238E27FC236}">
                  <a16:creationId xmlns:a16="http://schemas.microsoft.com/office/drawing/2014/main" id="{79DF4794-D4C6-38AB-E2C6-1CBF7BCBB196}"/>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13" name="Picture 3">
              <a:extLst>
                <a:ext uri="{FF2B5EF4-FFF2-40B4-BE49-F238E27FC236}">
                  <a16:creationId xmlns:a16="http://schemas.microsoft.com/office/drawing/2014/main" id="{0AFECD5C-9188-BBEB-3AA6-26934A74D4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45953F4-CBA9-E384-5417-AF0653215FFA}"/>
              </a:ext>
            </a:extLst>
          </p:cNvPr>
          <p:cNvSpPr txBox="1">
            <a:spLocks/>
          </p:cNvSpPr>
          <p:nvPr/>
        </p:nvSpPr>
        <p:spPr>
          <a:xfrm>
            <a:off x="4060556" y="2700337"/>
            <a:ext cx="8131444" cy="1457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8000"/>
              </a:lnSpc>
            </a:pPr>
            <a:r>
              <a:rPr lang="fr-CA" sz="4000" noProof="1">
                <a:solidFill>
                  <a:schemeClr val="bg1"/>
                </a:solidFill>
              </a:rPr>
              <a:t>Initiatives d’engagement des élèves en matière de santé mentale - Recrutement</a:t>
            </a:r>
          </a:p>
        </p:txBody>
      </p:sp>
    </p:spTree>
    <p:extLst>
      <p:ext uri="{BB962C8B-B14F-4D97-AF65-F5344CB8AC3E}">
        <p14:creationId xmlns:p14="http://schemas.microsoft.com/office/powerpoint/2010/main" val="203912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1A3B3-C70B-C465-507E-706C6E5212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BA1D9E-8C44-F73A-4C17-463137873682}"/>
              </a:ext>
            </a:extLst>
          </p:cNvPr>
          <p:cNvSpPr>
            <a:spLocks noGrp="1"/>
          </p:cNvSpPr>
          <p:nvPr>
            <p:ph idx="1"/>
          </p:nvPr>
        </p:nvSpPr>
        <p:spPr>
          <a:xfrm>
            <a:off x="4287187" y="381502"/>
            <a:ext cx="7659974" cy="6319101"/>
          </a:xfrm>
        </p:spPr>
        <p:txBody>
          <a:bodyPr anchor="ctr">
            <a:normAutofit/>
          </a:bodyPr>
          <a:lstStyle/>
          <a:p>
            <a:r>
              <a:rPr lang="fr-CA" noProof="1"/>
              <a:t>Quels élèves participent aux activités d’engagement et de leadership?</a:t>
            </a:r>
            <a:br>
              <a:rPr lang="fr-CA" noProof="1"/>
            </a:br>
            <a:endParaRPr lang="fr-CA" noProof="1"/>
          </a:p>
          <a:p>
            <a:r>
              <a:rPr lang="fr-CA" noProof="1"/>
              <a:t>Qui pourrait être absent de la table? Pourquoi?</a:t>
            </a:r>
          </a:p>
        </p:txBody>
      </p:sp>
      <p:sp>
        <p:nvSpPr>
          <p:cNvPr id="7" name="Title 6">
            <a:extLst>
              <a:ext uri="{FF2B5EF4-FFF2-40B4-BE49-F238E27FC236}">
                <a16:creationId xmlns:a16="http://schemas.microsoft.com/office/drawing/2014/main" id="{3984AE0C-E5D4-27BB-81D3-FD3E9667510B}"/>
              </a:ext>
            </a:extLst>
          </p:cNvPr>
          <p:cNvSpPr>
            <a:spLocks noGrp="1"/>
          </p:cNvSpPr>
          <p:nvPr>
            <p:ph type="title"/>
          </p:nvPr>
        </p:nvSpPr>
        <p:spPr>
          <a:xfrm>
            <a:off x="0" y="-1006475"/>
            <a:ext cx="7659974" cy="774127"/>
          </a:xfrm>
        </p:spPr>
        <p:txBody>
          <a:bodyPr/>
          <a:lstStyle/>
          <a:p>
            <a:r>
              <a:rPr lang="fr-CA" noProof="1"/>
              <a:t>Réflexion </a:t>
            </a:r>
          </a:p>
        </p:txBody>
      </p:sp>
      <p:grpSp>
        <p:nvGrpSpPr>
          <p:cNvPr id="2" name="Group 1" descr="Icône représentant la silhouette d'une tête et son reflet dans un miroir sur un cercle bleu.">
            <a:extLst>
              <a:ext uri="{FF2B5EF4-FFF2-40B4-BE49-F238E27FC236}">
                <a16:creationId xmlns:a16="http://schemas.microsoft.com/office/drawing/2014/main" id="{E6C217DC-CE05-BAE3-D9B4-6FB2925D2DCB}"/>
              </a:ext>
            </a:extLst>
          </p:cNvPr>
          <p:cNvGrpSpPr/>
          <p:nvPr/>
        </p:nvGrpSpPr>
        <p:grpSpPr>
          <a:xfrm>
            <a:off x="485663" y="887631"/>
            <a:ext cx="3080253" cy="3012445"/>
            <a:chOff x="485663" y="887631"/>
            <a:chExt cx="3080253" cy="3012445"/>
          </a:xfrm>
        </p:grpSpPr>
        <p:sp>
          <p:nvSpPr>
            <p:cNvPr id="4" name="Oval 3">
              <a:extLst>
                <a:ext uri="{FF2B5EF4-FFF2-40B4-BE49-F238E27FC236}">
                  <a16:creationId xmlns:a16="http://schemas.microsoft.com/office/drawing/2014/main" id="{8FB651F7-AEFA-07B2-3434-0C9B69152860}"/>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Picture 5">
              <a:extLst>
                <a:ext uri="{FF2B5EF4-FFF2-40B4-BE49-F238E27FC236}">
                  <a16:creationId xmlns:a16="http://schemas.microsoft.com/office/drawing/2014/main" id="{E9DB8DCC-5B26-ABC5-9157-5276058A2C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37DB8860-37F7-FD9A-7821-FE8A20224168}"/>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RÉFLÉCHIR</a:t>
            </a:r>
          </a:p>
        </p:txBody>
      </p:sp>
    </p:spTree>
    <p:extLst>
      <p:ext uri="{BB962C8B-B14F-4D97-AF65-F5344CB8AC3E}">
        <p14:creationId xmlns:p14="http://schemas.microsoft.com/office/powerpoint/2010/main" val="293113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01AF5-7591-E476-FC29-512F55EF1CA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E1AA383-4D38-517C-5740-B66D5C70A83E}"/>
              </a:ext>
            </a:extLst>
          </p:cNvPr>
          <p:cNvSpPr>
            <a:spLocks noGrp="1"/>
          </p:cNvSpPr>
          <p:nvPr>
            <p:ph type="title"/>
          </p:nvPr>
        </p:nvSpPr>
        <p:spPr>
          <a:xfrm>
            <a:off x="215728" y="978060"/>
            <a:ext cx="11555861" cy="662030"/>
          </a:xfrm>
        </p:spPr>
        <p:txBody>
          <a:bodyPr/>
          <a:lstStyle/>
          <a:p>
            <a:r>
              <a:rPr lang="fr-CA" sz="3600" noProof="1"/>
              <a:t>Avant de commencer, veuillez prendre en compte les éléments suivants :</a:t>
            </a:r>
          </a:p>
        </p:txBody>
      </p:sp>
      <p:sp>
        <p:nvSpPr>
          <p:cNvPr id="2" name="Vertical Text Placeholder 1">
            <a:extLst>
              <a:ext uri="{FF2B5EF4-FFF2-40B4-BE49-F238E27FC236}">
                <a16:creationId xmlns:a16="http://schemas.microsoft.com/office/drawing/2014/main" id="{3033FAC7-899D-0DF4-D335-BB3BEB7ED50A}"/>
              </a:ext>
            </a:extLst>
          </p:cNvPr>
          <p:cNvSpPr>
            <a:spLocks noGrp="1"/>
          </p:cNvSpPr>
          <p:nvPr>
            <p:ph type="body" orient="vert" idx="1"/>
          </p:nvPr>
        </p:nvSpPr>
        <p:spPr>
          <a:xfrm>
            <a:off x="420412" y="1985640"/>
            <a:ext cx="5474210" cy="4825210"/>
          </a:xfrm>
        </p:spPr>
        <p:txBody>
          <a:bodyPr vert="horz" lIns="91440" tIns="45720" rIns="91440" bIns="45720" rtlCol="0" anchor="t">
            <a:noAutofit/>
          </a:bodyPr>
          <a:lstStyle/>
          <a:p>
            <a:pPr>
              <a:lnSpc>
                <a:spcPct val="100000"/>
              </a:lnSpc>
            </a:pPr>
            <a:r>
              <a:rPr lang="fr-CA" sz="2400" noProof="1">
                <a:latin typeface="+mn-lt"/>
                <a:ea typeface="Roboto Medium" panose="02000000000000000000" pitchFamily="2" charset="0"/>
                <a:cs typeface="Roboto Medium" panose="02000000000000000000" pitchFamily="2" charset="0"/>
              </a:rPr>
              <a:t>la diversité des points de vue</a:t>
            </a:r>
          </a:p>
          <a:p>
            <a:pPr>
              <a:lnSpc>
                <a:spcPct val="100000"/>
              </a:lnSpc>
            </a:pPr>
            <a:r>
              <a:rPr lang="fr-CA" sz="2400" noProof="1">
                <a:latin typeface="+mn-lt"/>
                <a:ea typeface="Roboto Medium" panose="02000000000000000000" pitchFamily="2" charset="0"/>
                <a:cs typeface="Roboto Medium" panose="02000000000000000000" pitchFamily="2" charset="0"/>
              </a:rPr>
              <a:t>les relations</a:t>
            </a:r>
          </a:p>
          <a:p>
            <a:pPr>
              <a:lnSpc>
                <a:spcPct val="100000"/>
              </a:lnSpc>
            </a:pPr>
            <a:r>
              <a:rPr lang="fr-CA" sz="2400" noProof="1">
                <a:latin typeface="+mn-lt"/>
                <a:ea typeface="Roboto Medium" panose="02000000000000000000" pitchFamily="2" charset="0"/>
                <a:cs typeface="Roboto Medium" panose="02000000000000000000" pitchFamily="2" charset="0"/>
              </a:rPr>
              <a:t>la dynamique du pouvoir</a:t>
            </a:r>
          </a:p>
          <a:p>
            <a:pPr>
              <a:lnSpc>
                <a:spcPct val="100000"/>
              </a:lnSpc>
            </a:pPr>
            <a:r>
              <a:rPr lang="fr-CA" sz="2400" noProof="1">
                <a:latin typeface="+mn-lt"/>
                <a:ea typeface="Roboto Medium" panose="02000000000000000000" pitchFamily="2" charset="0"/>
                <a:cs typeface="Roboto Medium" panose="02000000000000000000" pitchFamily="2" charset="0"/>
              </a:rPr>
              <a:t>l’intentionnalité</a:t>
            </a:r>
            <a:endParaRPr lang="fr-CA" sz="1100" noProof="1">
              <a:latin typeface="Arial"/>
              <a:cs typeface="Arial"/>
            </a:endParaRPr>
          </a:p>
          <a:p>
            <a:pPr marL="0" indent="0">
              <a:lnSpc>
                <a:spcPct val="108000"/>
              </a:lnSpc>
              <a:buNone/>
            </a:pPr>
            <a:r>
              <a:rPr lang="fr-CA" sz="2200" noProof="1">
                <a:solidFill>
                  <a:srgbClr val="40008D"/>
                </a:solidFill>
                <a:latin typeface="Poppins SemiBold"/>
                <a:cs typeface="Poppins SemiBold"/>
              </a:rPr>
              <a:t>Éléments clés d’un plan de recrutement :</a:t>
            </a:r>
          </a:p>
          <a:p>
            <a:pPr>
              <a:lnSpc>
                <a:spcPct val="100000"/>
              </a:lnSpc>
            </a:pPr>
            <a:r>
              <a:rPr lang="fr-CA" sz="2400" noProof="1">
                <a:latin typeface="+mn-lt"/>
                <a:ea typeface="Roboto Medium" panose="02000000000000000000" pitchFamily="2" charset="0"/>
              </a:rPr>
              <a:t>constituer une équipe</a:t>
            </a:r>
          </a:p>
          <a:p>
            <a:pPr>
              <a:lnSpc>
                <a:spcPct val="100000"/>
              </a:lnSpc>
            </a:pPr>
            <a:r>
              <a:rPr lang="fr-CA" sz="2400" noProof="1">
                <a:latin typeface="+mn-lt"/>
                <a:ea typeface="Roboto Medium" panose="02000000000000000000" pitchFamily="2" charset="0"/>
              </a:rPr>
              <a:t>définir un objectif</a:t>
            </a:r>
          </a:p>
          <a:p>
            <a:pPr>
              <a:lnSpc>
                <a:spcPct val="100000"/>
              </a:lnSpc>
            </a:pPr>
            <a:r>
              <a:rPr lang="fr-CA" sz="2400" noProof="1">
                <a:latin typeface="+mn-lt"/>
                <a:ea typeface="Roboto Medium" panose="02000000000000000000" pitchFamily="2" charset="0"/>
              </a:rPr>
              <a:t>sélectionner des stratégies</a:t>
            </a:r>
          </a:p>
          <a:p>
            <a:pPr>
              <a:lnSpc>
                <a:spcPct val="100000"/>
              </a:lnSpc>
            </a:pPr>
            <a:r>
              <a:rPr lang="fr-CA" sz="2400" noProof="1">
                <a:latin typeface="+mn-lt"/>
                <a:ea typeface="Roboto Medium" panose="02000000000000000000" pitchFamily="2" charset="0"/>
              </a:rPr>
              <a:t>évaluer</a:t>
            </a:r>
          </a:p>
        </p:txBody>
      </p:sp>
      <p:pic>
        <p:nvPicPr>
          <p:cNvPr id="11" name="Picture 10">
            <a:extLst>
              <a:ext uri="{FF2B5EF4-FFF2-40B4-BE49-F238E27FC236}">
                <a16:creationId xmlns:a16="http://schemas.microsoft.com/office/drawing/2014/main" id="{5DD1DC4B-B114-2AD6-3445-78B9B34B79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00708" y="1984164"/>
            <a:ext cx="4795942" cy="325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EE443A67-0074-7AFD-E28B-C08E395EA245}"/>
              </a:ext>
            </a:extLst>
          </p:cNvPr>
          <p:cNvSpPr txBox="1"/>
          <p:nvPr/>
        </p:nvSpPr>
        <p:spPr>
          <a:xfrm>
            <a:off x="6297380" y="5333522"/>
            <a:ext cx="5791201" cy="1477328"/>
          </a:xfrm>
          <a:prstGeom prst="rect">
            <a:avLst/>
          </a:prstGeom>
          <a:noFill/>
        </p:spPr>
        <p:txBody>
          <a:bodyPr wrap="square">
            <a:spAutoFit/>
          </a:bodyPr>
          <a:lstStyle/>
          <a:p>
            <a:r>
              <a:rPr lang="fr-CA" b="1" noProof="1">
                <a:solidFill>
                  <a:srgbClr val="40008D"/>
                </a:solidFill>
              </a:rPr>
              <a:t>Le personnel de l’école doit penser au-delà des élèves typiques ou déjà engagés et développer des stratégies qui cherchent à établir un lien avec des élèves qui ne sont pas habituellement engagés dans les initiatives de l’école.</a:t>
            </a:r>
            <a:endParaRPr lang="fr-CA" noProof="1">
              <a:solidFill>
                <a:srgbClr val="40008D"/>
              </a:solidFill>
            </a:endParaRPr>
          </a:p>
        </p:txBody>
      </p:sp>
    </p:spTree>
    <p:extLst>
      <p:ext uri="{BB962C8B-B14F-4D97-AF65-F5344CB8AC3E}">
        <p14:creationId xmlns:p14="http://schemas.microsoft.com/office/powerpoint/2010/main" val="138780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29D34E-706D-2B67-5A6C-F93727F78421}"/>
              </a:ext>
            </a:extLst>
          </p:cNvPr>
          <p:cNvSpPr>
            <a:spLocks noGrp="1"/>
          </p:cNvSpPr>
          <p:nvPr>
            <p:ph type="title"/>
          </p:nvPr>
        </p:nvSpPr>
        <p:spPr>
          <a:xfrm>
            <a:off x="215728" y="691585"/>
            <a:ext cx="10738022" cy="755249"/>
          </a:xfrm>
        </p:spPr>
        <p:txBody>
          <a:bodyPr/>
          <a:lstStyle/>
          <a:p>
            <a:r>
              <a:rPr lang="fr-CA" sz="3600" noProof="1"/>
              <a:t>Quelques stratégies de recrutement</a:t>
            </a:r>
          </a:p>
        </p:txBody>
      </p:sp>
      <p:sp>
        <p:nvSpPr>
          <p:cNvPr id="2" name="Vertical Text Placeholder 1">
            <a:extLst>
              <a:ext uri="{FF2B5EF4-FFF2-40B4-BE49-F238E27FC236}">
                <a16:creationId xmlns:a16="http://schemas.microsoft.com/office/drawing/2014/main" id="{5EED17E7-29ED-0EF6-9805-A5DE466FC761}"/>
              </a:ext>
            </a:extLst>
          </p:cNvPr>
          <p:cNvSpPr>
            <a:spLocks noGrp="1"/>
          </p:cNvSpPr>
          <p:nvPr>
            <p:ph type="body" orient="vert" idx="1"/>
          </p:nvPr>
        </p:nvSpPr>
        <p:spPr>
          <a:xfrm>
            <a:off x="308326" y="1464938"/>
            <a:ext cx="11771589" cy="4816251"/>
          </a:xfrm>
        </p:spPr>
        <p:txBody>
          <a:bodyPr/>
          <a:lstStyle/>
          <a:p>
            <a:pPr>
              <a:lnSpc>
                <a:spcPct val="108000"/>
              </a:lnSpc>
            </a:pPr>
            <a:r>
              <a:rPr lang="fr-CA" noProof="1"/>
              <a:t>Donnez un visage à l’initiative</a:t>
            </a:r>
          </a:p>
          <a:p>
            <a:pPr>
              <a:lnSpc>
                <a:spcPct val="108000"/>
              </a:lnSpc>
            </a:pPr>
            <a:r>
              <a:rPr lang="fr-CA" noProof="1"/>
              <a:t>Présentations en petits groupes ou en classe</a:t>
            </a:r>
          </a:p>
          <a:p>
            <a:pPr>
              <a:lnSpc>
                <a:spcPct val="108000"/>
              </a:lnSpc>
            </a:pPr>
            <a:r>
              <a:rPr lang="fr-CA" noProof="1"/>
              <a:t>Liaisons avec le personnel</a:t>
            </a:r>
          </a:p>
          <a:p>
            <a:pPr>
              <a:lnSpc>
                <a:spcPct val="108000"/>
              </a:lnSpc>
            </a:pPr>
            <a:r>
              <a:rPr lang="fr-CA" noProof="1"/>
              <a:t>De pair-à-pair</a:t>
            </a:r>
          </a:p>
          <a:p>
            <a:pPr>
              <a:lnSpc>
                <a:spcPct val="108000"/>
              </a:lnSpc>
            </a:pPr>
            <a:r>
              <a:rPr lang="fr-CA" noProof="1"/>
              <a:t>Médias sociaux, plateformes de communication électronique ou affiches</a:t>
            </a:r>
          </a:p>
          <a:p>
            <a:pPr>
              <a:lnSpc>
                <a:spcPct val="108000"/>
              </a:lnSpc>
            </a:pPr>
            <a:r>
              <a:rPr lang="fr-CA" noProof="1"/>
              <a:t>Nominations par le personnel</a:t>
            </a:r>
          </a:p>
          <a:p>
            <a:pPr>
              <a:lnSpc>
                <a:spcPct val="108000"/>
              </a:lnSpc>
            </a:pPr>
            <a:r>
              <a:rPr lang="fr-CA" noProof="1"/>
              <a:t>Partenariat parents/aidants naturels</a:t>
            </a:r>
          </a:p>
        </p:txBody>
      </p:sp>
    </p:spTree>
    <p:extLst>
      <p:ext uri="{BB962C8B-B14F-4D97-AF65-F5344CB8AC3E}">
        <p14:creationId xmlns:p14="http://schemas.microsoft.com/office/powerpoint/2010/main" val="7752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A0E0EE-D71C-F09B-81F3-A45DDC77873D}"/>
              </a:ext>
            </a:extLst>
          </p:cNvPr>
          <p:cNvSpPr>
            <a:spLocks noGrp="1"/>
          </p:cNvSpPr>
          <p:nvPr>
            <p:ph type="title"/>
          </p:nvPr>
        </p:nvSpPr>
        <p:spPr>
          <a:xfrm>
            <a:off x="-1" y="-1085850"/>
            <a:ext cx="7215189" cy="928688"/>
          </a:xfrm>
        </p:spPr>
        <p:txBody>
          <a:bodyPr>
            <a:normAutofit/>
          </a:bodyPr>
          <a:lstStyle/>
          <a:p>
            <a:r>
              <a:rPr lang="fr-CA" noProof="1">
                <a:latin typeface="Poppins SemiBold"/>
                <a:cs typeface="Poppins SemiBold"/>
              </a:rPr>
              <a:t>Citation de Daunte 2</a:t>
            </a:r>
            <a:endParaRPr lang="fr-CA" noProof="1">
              <a:latin typeface="Poppins Light" pitchFamily="2" charset="77"/>
              <a:cs typeface="Poppins Light" pitchFamily="2" charset="77"/>
            </a:endParaRPr>
          </a:p>
        </p:txBody>
      </p:sp>
      <p:sp>
        <p:nvSpPr>
          <p:cNvPr id="2" name="Title 2">
            <a:extLst>
              <a:ext uri="{FF2B5EF4-FFF2-40B4-BE49-F238E27FC236}">
                <a16:creationId xmlns:a16="http://schemas.microsoft.com/office/drawing/2014/main" id="{449F80C9-D62B-89ED-6031-905BDA86CA52}"/>
              </a:ext>
            </a:extLst>
          </p:cNvPr>
          <p:cNvSpPr txBox="1">
            <a:spLocks/>
          </p:cNvSpPr>
          <p:nvPr/>
        </p:nvSpPr>
        <p:spPr>
          <a:xfrm>
            <a:off x="1175480" y="1951219"/>
            <a:ext cx="10145839" cy="259048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0" kern="1200">
                <a:solidFill>
                  <a:schemeClr val="bg1"/>
                </a:solidFill>
                <a:latin typeface="Poppins SemiBold" panose="00000700000000000000" pitchFamily="2" charset="0"/>
                <a:ea typeface="+mj-ea"/>
                <a:cs typeface="Poppins SemiBold" panose="00000700000000000000" pitchFamily="2" charset="0"/>
              </a:defRPr>
            </a:lvl1pPr>
          </a:lstStyle>
          <a:p>
            <a:r>
              <a:rPr lang="fr-CA" noProof="1">
                <a:latin typeface="Poppins SemiBold"/>
                <a:cs typeface="Poppins SemiBold"/>
              </a:rPr>
              <a:t>« Tous nos élèves sont des leaders étudiants. »</a:t>
            </a:r>
            <a:br>
              <a:rPr lang="fr-CA" noProof="1">
                <a:latin typeface="Poppins SemiBold"/>
                <a:cs typeface="Poppins SemiBold"/>
              </a:rPr>
            </a:br>
            <a:br>
              <a:rPr lang="fr-CA" noProof="1"/>
            </a:br>
            <a:r>
              <a:rPr lang="fr-CA" noProof="1">
                <a:latin typeface="Poppins Light"/>
                <a:cs typeface="Poppins Light"/>
              </a:rPr>
              <a:t>- Daunte Hillen</a:t>
            </a:r>
            <a:endParaRPr lang="fr-CA" noProof="1">
              <a:latin typeface="Poppins Light" pitchFamily="2" charset="77"/>
              <a:cs typeface="Poppins Light" pitchFamily="2" charset="77"/>
            </a:endParaRPr>
          </a:p>
        </p:txBody>
      </p:sp>
    </p:spTree>
    <p:extLst>
      <p:ext uri="{BB962C8B-B14F-4D97-AF65-F5344CB8AC3E}">
        <p14:creationId xmlns:p14="http://schemas.microsoft.com/office/powerpoint/2010/main" val="374855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A7FFB-F36A-67A3-D779-C242525FA9C8}"/>
              </a:ext>
            </a:extLst>
          </p:cNvPr>
          <p:cNvSpPr>
            <a:spLocks noGrp="1"/>
          </p:cNvSpPr>
          <p:nvPr>
            <p:ph type="title"/>
          </p:nvPr>
        </p:nvSpPr>
        <p:spPr/>
        <p:txBody>
          <a:bodyPr/>
          <a:lstStyle/>
          <a:p>
            <a:r>
              <a:rPr lang="fr-CA" noProof="1"/>
              <a:t>Pleins feux sur les ressources</a:t>
            </a:r>
          </a:p>
        </p:txBody>
      </p:sp>
      <p:pic>
        <p:nvPicPr>
          <p:cNvPr id="3074" name="Picture 2">
            <a:extLst>
              <a:ext uri="{FF2B5EF4-FFF2-40B4-BE49-F238E27FC236}">
                <a16:creationId xmlns:a16="http://schemas.microsoft.com/office/drawing/2014/main" id="{6D477638-9CEE-92BE-6FEF-1B99D6DD7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3857349" y="434052"/>
            <a:ext cx="2474980" cy="1915610"/>
          </a:xfrm>
          <a:prstGeom prst="rect">
            <a:avLst/>
          </a:prstGeom>
          <a:no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2D8114B-0AB5-96AE-7087-8434A8329388}"/>
              </a:ext>
            </a:extLst>
          </p:cNvPr>
          <p:cNvSpPr txBox="1"/>
          <p:nvPr/>
        </p:nvSpPr>
        <p:spPr>
          <a:xfrm>
            <a:off x="3665366" y="2494345"/>
            <a:ext cx="2858946" cy="1323439"/>
          </a:xfrm>
          <a:prstGeom prst="rect">
            <a:avLst/>
          </a:prstGeom>
          <a:noFill/>
        </p:spPr>
        <p:txBody>
          <a:bodyPr wrap="square" rtlCol="0">
            <a:spAutoFit/>
          </a:bodyPr>
          <a:lstStyle/>
          <a:p>
            <a:pPr algn="ctr"/>
            <a:r>
              <a:rPr lang="fr-CA" sz="2000" b="1" noProof="1">
                <a:hlinkClick r:id="rId4"/>
              </a:rPr>
              <a:t>La Boîte à outils de Promotion de la vie et les ressources connexes</a:t>
            </a:r>
            <a:endParaRPr lang="fr-CA" sz="2000" noProof="1"/>
          </a:p>
        </p:txBody>
      </p:sp>
      <p:sp>
        <p:nvSpPr>
          <p:cNvPr id="12" name="TextBox 11">
            <a:extLst>
              <a:ext uri="{FF2B5EF4-FFF2-40B4-BE49-F238E27FC236}">
                <a16:creationId xmlns:a16="http://schemas.microsoft.com/office/drawing/2014/main" id="{61846F08-1DF7-885D-39FC-E60CB56494C8}"/>
              </a:ext>
            </a:extLst>
          </p:cNvPr>
          <p:cNvSpPr txBox="1"/>
          <p:nvPr/>
        </p:nvSpPr>
        <p:spPr>
          <a:xfrm>
            <a:off x="3003631" y="2981407"/>
            <a:ext cx="6123006" cy="646331"/>
          </a:xfrm>
          <a:prstGeom prst="rect">
            <a:avLst/>
          </a:prstGeom>
          <a:noFill/>
        </p:spPr>
        <p:txBody>
          <a:bodyPr wrap="square">
            <a:spAutoFit/>
          </a:bodyPr>
          <a:lstStyle/>
          <a:p>
            <a:br>
              <a:rPr lang="fr-CA" noProof="1"/>
            </a:br>
            <a:endParaRPr lang="fr-CA" noProof="1"/>
          </a:p>
        </p:txBody>
      </p:sp>
      <p:pic>
        <p:nvPicPr>
          <p:cNvPr id="10" name="Picture 9">
            <a:extLst>
              <a:ext uri="{FF2B5EF4-FFF2-40B4-BE49-F238E27FC236}">
                <a16:creationId xmlns:a16="http://schemas.microsoft.com/office/drawing/2014/main" id="{B48055EC-40DF-D4D9-EE4D-1AC7DAF0C334}"/>
              </a:ext>
            </a:extLst>
          </p:cNvPr>
          <p:cNvPicPr>
            <a:picLocks noChangeAspect="1"/>
          </p:cNvPicPr>
          <p:nvPr/>
        </p:nvPicPr>
        <p:blipFill>
          <a:blip r:embed="rId5">
            <a:extLst>
              <a:ext uri="{28A0092B-C50C-407E-A947-70E740481C1C}">
                <a14:useLocalDpi xmlns:a14="http://schemas.microsoft.com/office/drawing/2010/main" val="0"/>
              </a:ext>
            </a:extLst>
          </a:blip>
          <a:srcRect t="1214" b="15690"/>
          <a:stretch>
            <a:fillRect/>
          </a:stretch>
        </p:blipFill>
        <p:spPr>
          <a:xfrm>
            <a:off x="8045964" y="413853"/>
            <a:ext cx="1726478" cy="2014612"/>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C5730287-F50B-DB3B-3693-9633703BD3C7}"/>
              </a:ext>
            </a:extLst>
          </p:cNvPr>
          <p:cNvPicPr>
            <a:picLocks noChangeAspect="1"/>
          </p:cNvPicPr>
          <p:nvPr/>
        </p:nvPicPr>
        <p:blipFill>
          <a:blip r:embed="rId6">
            <a:extLst>
              <a:ext uri="{28A0092B-C50C-407E-A947-70E740481C1C}">
                <a14:useLocalDpi xmlns:a14="http://schemas.microsoft.com/office/drawing/2010/main" val="0"/>
              </a:ext>
            </a:extLst>
          </a:blip>
          <a:srcRect l="-292" r="645"/>
          <a:stretch>
            <a:fillRect/>
          </a:stretch>
        </p:blipFill>
        <p:spPr>
          <a:xfrm>
            <a:off x="8448974" y="1111248"/>
            <a:ext cx="3012419" cy="1578730"/>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58E69DEB-8ACB-3AFD-7935-E6F9118B7C2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872220" y="2082024"/>
            <a:ext cx="1735760" cy="1735760"/>
          </a:xfrm>
          <a:prstGeom prst="rect">
            <a:avLst/>
          </a:prstGeom>
          <a:effectLst>
            <a:outerShdw blurRad="63500" sx="102000" sy="102000" algn="ctr" rotWithShape="0">
              <a:prstClr val="black">
                <a:alpha val="40000"/>
              </a:prstClr>
            </a:outerShdw>
          </a:effectLst>
        </p:spPr>
      </p:pic>
      <p:sp>
        <p:nvSpPr>
          <p:cNvPr id="14" name="TextBox 13">
            <a:extLst>
              <a:ext uri="{FF2B5EF4-FFF2-40B4-BE49-F238E27FC236}">
                <a16:creationId xmlns:a16="http://schemas.microsoft.com/office/drawing/2014/main" id="{4BB310FB-0CC6-DA40-F1F4-56C11941828A}"/>
              </a:ext>
            </a:extLst>
          </p:cNvPr>
          <p:cNvSpPr txBox="1"/>
          <p:nvPr/>
        </p:nvSpPr>
        <p:spPr>
          <a:xfrm>
            <a:off x="7533441" y="4011709"/>
            <a:ext cx="3194613" cy="923330"/>
          </a:xfrm>
          <a:prstGeom prst="rect">
            <a:avLst/>
          </a:prstGeom>
          <a:noFill/>
        </p:spPr>
        <p:txBody>
          <a:bodyPr wrap="square" rtlCol="0">
            <a:spAutoFit/>
          </a:bodyPr>
          <a:lstStyle/>
          <a:p>
            <a:pPr algn="ctr"/>
            <a:r>
              <a:rPr lang="fr-CA" b="1" noProof="1">
                <a:hlinkClick r:id="rId8"/>
              </a:rPr>
              <a:t>Soutenir la santé mentale des élèves nouveaux arrivants à l’école</a:t>
            </a:r>
            <a:endParaRPr lang="fr-CA" b="1" noProof="1"/>
          </a:p>
        </p:txBody>
      </p:sp>
      <p:pic>
        <p:nvPicPr>
          <p:cNvPr id="3" name="Picture 2">
            <a:extLst>
              <a:ext uri="{FF2B5EF4-FFF2-40B4-BE49-F238E27FC236}">
                <a16:creationId xmlns:a16="http://schemas.microsoft.com/office/drawing/2014/main" id="{4D03369C-DEBD-0C28-8E90-35D9B219E3F6}"/>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8448974" y="5020332"/>
            <a:ext cx="1323468" cy="1323468"/>
          </a:xfrm>
          <a:prstGeom prst="rect">
            <a:avLst/>
          </a:prstGeom>
        </p:spPr>
      </p:pic>
      <p:pic>
        <p:nvPicPr>
          <p:cNvPr id="6" name="Picture 5">
            <a:extLst>
              <a:ext uri="{FF2B5EF4-FFF2-40B4-BE49-F238E27FC236}">
                <a16:creationId xmlns:a16="http://schemas.microsoft.com/office/drawing/2014/main" id="{83D82791-3EEC-091B-F2C1-A452CE81E7D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433105" y="3898798"/>
            <a:ext cx="1323468" cy="1323468"/>
          </a:xfrm>
          <a:prstGeom prst="rect">
            <a:avLst/>
          </a:prstGeom>
        </p:spPr>
      </p:pic>
      <p:grpSp>
        <p:nvGrpSpPr>
          <p:cNvPr id="18" name="Group 17" descr="Icône représentant un marteau bleu croisé avec une clé à molette verte sur fond violet.">
            <a:extLst>
              <a:ext uri="{FF2B5EF4-FFF2-40B4-BE49-F238E27FC236}">
                <a16:creationId xmlns:a16="http://schemas.microsoft.com/office/drawing/2014/main" id="{0267315F-C071-D4BA-6A3D-8C2F06514543}"/>
              </a:ext>
            </a:extLst>
          </p:cNvPr>
          <p:cNvGrpSpPr/>
          <p:nvPr/>
        </p:nvGrpSpPr>
        <p:grpSpPr>
          <a:xfrm>
            <a:off x="331544" y="2502176"/>
            <a:ext cx="1985914" cy="2006252"/>
            <a:chOff x="331544" y="2189658"/>
            <a:chExt cx="1985914" cy="2006252"/>
          </a:xfrm>
        </p:grpSpPr>
        <p:sp>
          <p:nvSpPr>
            <p:cNvPr id="19" name="Oval 18">
              <a:extLst>
                <a:ext uri="{FF2B5EF4-FFF2-40B4-BE49-F238E27FC236}">
                  <a16:creationId xmlns:a16="http://schemas.microsoft.com/office/drawing/2014/main" id="{FCFD67FA-AE69-C829-66D2-9557A2C3A45E}"/>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20" name="Picture 19">
              <a:extLst>
                <a:ext uri="{FF2B5EF4-FFF2-40B4-BE49-F238E27FC236}">
                  <a16:creationId xmlns:a16="http://schemas.microsoft.com/office/drawing/2014/main" id="{23AFAE76-7231-F6A1-1E2A-B2CFF877D1F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8028" t="10872" r="7548"/>
            <a:stretch>
              <a:fillRect/>
            </a:stretch>
          </p:blipFill>
          <p:spPr bwMode="auto">
            <a:xfrm>
              <a:off x="444843" y="2255664"/>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21" name="Rectangle 20">
            <a:extLst>
              <a:ext uri="{FF2B5EF4-FFF2-40B4-BE49-F238E27FC236}">
                <a16:creationId xmlns:a16="http://schemas.microsoft.com/office/drawing/2014/main" id="{752CBBF0-F360-A60E-0A94-8F2975E8C7D2}"/>
              </a:ext>
            </a:extLst>
          </p:cNvPr>
          <p:cNvSpPr/>
          <p:nvPr/>
        </p:nvSpPr>
        <p:spPr>
          <a:xfrm>
            <a:off x="51030" y="1823138"/>
            <a:ext cx="2580584" cy="523220"/>
          </a:xfrm>
          <a:prstGeom prst="rect">
            <a:avLst/>
          </a:prstGeom>
          <a:noFill/>
        </p:spPr>
        <p:txBody>
          <a:bodyPr wrap="square" lIns="91440" tIns="45720" rIns="91440" bIns="45720">
            <a:spAutoFit/>
          </a:bodyPr>
          <a:lstStyle/>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CONSTRUISEZ VOTRE </a:t>
            </a:r>
          </a:p>
          <a:p>
            <a:pPr algn="ctr"/>
            <a:r>
              <a:rPr lang="fr-CA" sz="14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BOÎTE À OUTILS</a:t>
            </a:r>
            <a:endParaRPr lang="fr-CA" sz="14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307159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934778-F995-8EEB-1ED6-F7CCD9CF6D63}"/>
              </a:ext>
            </a:extLst>
          </p:cNvPr>
          <p:cNvSpPr>
            <a:spLocks noGrp="1"/>
          </p:cNvSpPr>
          <p:nvPr>
            <p:ph type="title"/>
          </p:nvPr>
        </p:nvSpPr>
        <p:spPr>
          <a:xfrm>
            <a:off x="4279769" y="253803"/>
            <a:ext cx="7683630" cy="639816"/>
          </a:xfrm>
        </p:spPr>
        <p:txBody>
          <a:bodyPr/>
          <a:lstStyle/>
          <a:p>
            <a:r>
              <a:rPr lang="fr-CA" sz="3600" noProof="1"/>
              <a:t>Aller de l’avant</a:t>
            </a:r>
          </a:p>
        </p:txBody>
      </p:sp>
      <p:sp>
        <p:nvSpPr>
          <p:cNvPr id="5" name="Text Placeholder 4">
            <a:extLst>
              <a:ext uri="{FF2B5EF4-FFF2-40B4-BE49-F238E27FC236}">
                <a16:creationId xmlns:a16="http://schemas.microsoft.com/office/drawing/2014/main" id="{98FFE1B5-FFE9-68F7-7A6B-3C55EC88B30D}"/>
              </a:ext>
            </a:extLst>
          </p:cNvPr>
          <p:cNvSpPr>
            <a:spLocks noGrp="1"/>
          </p:cNvSpPr>
          <p:nvPr>
            <p:ph type="body" sz="quarter" idx="12"/>
          </p:nvPr>
        </p:nvSpPr>
        <p:spPr>
          <a:xfrm>
            <a:off x="4279769" y="893620"/>
            <a:ext cx="7683630" cy="3678380"/>
          </a:xfrm>
        </p:spPr>
        <p:txBody>
          <a:bodyPr>
            <a:normAutofit fontScale="85000" lnSpcReduction="10000"/>
          </a:bodyPr>
          <a:lstStyle/>
          <a:p>
            <a:pPr marL="457200" indent="-457200">
              <a:lnSpc>
                <a:spcPct val="118000"/>
              </a:lnSpc>
              <a:buFont typeface="Arial" panose="020B0604020202020204" pitchFamily="34" charset="0"/>
              <a:buChar char="•"/>
            </a:pPr>
            <a:r>
              <a:rPr lang="fr-CA" noProof="1"/>
              <a:t>Une chose que je vais </a:t>
            </a:r>
            <a:r>
              <a:rPr lang="fr-CA" b="1" noProof="1"/>
              <a:t>commencer</a:t>
            </a:r>
            <a:r>
              <a:rPr lang="fr-CA" noProof="1"/>
              <a:t> à mettre en œuvre dans ma pratique pour renforcer la participation des élèves est...</a:t>
            </a:r>
          </a:p>
          <a:p>
            <a:pPr marL="457200" indent="-457200">
              <a:lnSpc>
                <a:spcPct val="118000"/>
              </a:lnSpc>
              <a:buFont typeface="Arial" panose="020B0604020202020204" pitchFamily="34" charset="0"/>
              <a:buChar char="•"/>
            </a:pPr>
            <a:r>
              <a:rPr lang="fr-CA" noProof="1"/>
              <a:t>Une chose que je vais </a:t>
            </a:r>
            <a:r>
              <a:rPr lang="fr-CA" b="1" noProof="1"/>
              <a:t>cesser</a:t>
            </a:r>
            <a:r>
              <a:rPr lang="fr-CA" noProof="1"/>
              <a:t> de faire dans ma pratique pour renforcer la participation des élèves est...</a:t>
            </a:r>
          </a:p>
          <a:p>
            <a:pPr marL="457200" indent="-457200">
              <a:lnSpc>
                <a:spcPct val="118000"/>
              </a:lnSpc>
              <a:buFont typeface="Arial" panose="020B0604020202020204" pitchFamily="34" charset="0"/>
              <a:buChar char="•"/>
            </a:pPr>
            <a:r>
              <a:rPr lang="fr-CA" noProof="1"/>
              <a:t>Une chose que je vais </a:t>
            </a:r>
            <a:r>
              <a:rPr lang="fr-CA" b="1" noProof="1"/>
              <a:t>modifier</a:t>
            </a:r>
            <a:r>
              <a:rPr lang="fr-CA" noProof="1"/>
              <a:t> dans ma pratique pour renforcer la participation des élèves est...</a:t>
            </a:r>
          </a:p>
        </p:txBody>
      </p:sp>
      <p:pic>
        <p:nvPicPr>
          <p:cNvPr id="1026" name="Picture 2">
            <a:extLst>
              <a:ext uri="{FF2B5EF4-FFF2-40B4-BE49-F238E27FC236}">
                <a16:creationId xmlns:a16="http://schemas.microsoft.com/office/drawing/2014/main" id="{DFFA66F0-DC63-E718-2569-24CDF07D6BC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62" r="3462"/>
          <a:stretch/>
        </p:blipFill>
        <p:spPr bwMode="auto">
          <a:xfrm>
            <a:off x="6843802" y="4572000"/>
            <a:ext cx="2555564" cy="182437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EF8F7A4-FEA8-5650-321A-03F30A9A5222}"/>
              </a:ext>
            </a:extLst>
          </p:cNvPr>
          <p:cNvSpPr/>
          <p:nvPr/>
        </p:nvSpPr>
        <p:spPr>
          <a:xfrm>
            <a:off x="570562" y="227516"/>
            <a:ext cx="2981906" cy="477054"/>
          </a:xfrm>
          <a:prstGeom prst="rect">
            <a:avLst/>
          </a:prstGeom>
          <a:noFill/>
        </p:spPr>
        <p:txBody>
          <a:bodyPr wrap="square" lIns="91440" tIns="45720" rIns="91440" bIns="45720">
            <a:spAutoFit/>
          </a:bodyPr>
          <a:lstStyle/>
          <a:p>
            <a:pPr algn="ctr"/>
            <a:r>
              <a:rPr lang="fr-CA" sz="25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ALLER PLUS LOIN</a:t>
            </a:r>
          </a:p>
        </p:txBody>
      </p:sp>
      <p:grpSp>
        <p:nvGrpSpPr>
          <p:cNvPr id="6" name="Group 5" descr="Icône représentant un livre ouvert avec un marque-page vert sur un cercle bleu.">
            <a:extLst>
              <a:ext uri="{FF2B5EF4-FFF2-40B4-BE49-F238E27FC236}">
                <a16:creationId xmlns:a16="http://schemas.microsoft.com/office/drawing/2014/main" id="{0AE8C9EC-175D-9995-CBB1-6C0F65C9DEB0}"/>
              </a:ext>
            </a:extLst>
          </p:cNvPr>
          <p:cNvGrpSpPr/>
          <p:nvPr/>
        </p:nvGrpSpPr>
        <p:grpSpPr>
          <a:xfrm>
            <a:off x="499111" y="766608"/>
            <a:ext cx="3109080" cy="3012445"/>
            <a:chOff x="499111" y="766608"/>
            <a:chExt cx="3109080" cy="3012445"/>
          </a:xfrm>
        </p:grpSpPr>
        <p:sp>
          <p:nvSpPr>
            <p:cNvPr id="7" name="Oval 6">
              <a:extLst>
                <a:ext uri="{FF2B5EF4-FFF2-40B4-BE49-F238E27FC236}">
                  <a16:creationId xmlns:a16="http://schemas.microsoft.com/office/drawing/2014/main" id="{F849EA6B-5075-DD1C-C9A8-6A11EA9C1FF0}"/>
                </a:ext>
              </a:extLst>
            </p:cNvPr>
            <p:cNvSpPr/>
            <p:nvPr/>
          </p:nvSpPr>
          <p:spPr>
            <a:xfrm>
              <a:off x="570561" y="766608"/>
              <a:ext cx="2981907"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Picture 6">
              <a:extLst>
                <a:ext uri="{FF2B5EF4-FFF2-40B4-BE49-F238E27FC236}">
                  <a16:creationId xmlns:a16="http://schemas.microsoft.com/office/drawing/2014/main" id="{38C594F8-C755-A50D-1458-086EB048A89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431"/>
            <a:stretch>
              <a:fillRect/>
            </a:stretch>
          </p:blipFill>
          <p:spPr bwMode="auto">
            <a:xfrm>
              <a:off x="499111" y="890460"/>
              <a:ext cx="3109080" cy="2753691"/>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465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549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9FDF872-627D-F0E6-34A6-B870DA995AAB}"/>
              </a:ext>
            </a:extLst>
          </p:cNvPr>
          <p:cNvSpPr>
            <a:spLocks noGrp="1"/>
          </p:cNvSpPr>
          <p:nvPr>
            <p:ph type="title" idx="4294967295"/>
          </p:nvPr>
        </p:nvSpPr>
        <p:spPr>
          <a:xfrm>
            <a:off x="0" y="-1560513"/>
            <a:ext cx="10515600" cy="1325563"/>
          </a:xfrm>
        </p:spPr>
        <p:txBody>
          <a:bodyPr>
            <a:normAutofit fontScale="90000"/>
          </a:bodyPr>
          <a:lstStyle/>
          <a:p>
            <a:r>
              <a:rPr lang="fr-CA" noProof="1"/>
              <a:t>Accessibility and mental health are related2</a:t>
            </a:r>
          </a:p>
        </p:txBody>
      </p:sp>
      <p:sp>
        <p:nvSpPr>
          <p:cNvPr id="5" name="TextBox 4">
            <a:extLst>
              <a:ext uri="{FF2B5EF4-FFF2-40B4-BE49-F238E27FC236}">
                <a16:creationId xmlns:a16="http://schemas.microsoft.com/office/drawing/2014/main" id="{C9EB87C4-2F37-461F-3C80-F4DD2B615F72}"/>
              </a:ext>
            </a:extLst>
          </p:cNvPr>
          <p:cNvSpPr txBox="1"/>
          <p:nvPr/>
        </p:nvSpPr>
        <p:spPr>
          <a:xfrm>
            <a:off x="2382" y="-605354"/>
            <a:ext cx="6093618" cy="369332"/>
          </a:xfrm>
          <a:prstGeom prst="rect">
            <a:avLst/>
          </a:prstGeom>
          <a:noFill/>
        </p:spPr>
        <p:txBody>
          <a:bodyPr wrap="square">
            <a:spAutoFit/>
          </a:bodyPr>
          <a:lstStyle/>
          <a:p>
            <a:r>
              <a:rPr lang="fr-CA" noProof="1"/>
              <a:t>Déclaration d'accessibilité 2 </a:t>
            </a:r>
          </a:p>
        </p:txBody>
      </p:sp>
    </p:spTree>
    <p:extLst>
      <p:ext uri="{BB962C8B-B14F-4D97-AF65-F5344CB8AC3E}">
        <p14:creationId xmlns:p14="http://schemas.microsoft.com/office/powerpoint/2010/main" val="260545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ED24-CE53-12B1-4500-94333319EB1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854C659-7ADF-6EFC-FC6A-7C3576FFA78C}"/>
              </a:ext>
            </a:extLst>
          </p:cNvPr>
          <p:cNvSpPr>
            <a:spLocks noGrp="1"/>
          </p:cNvSpPr>
          <p:nvPr>
            <p:ph type="body" orient="vert" idx="1"/>
          </p:nvPr>
        </p:nvSpPr>
        <p:spPr>
          <a:xfrm>
            <a:off x="215729" y="1592264"/>
            <a:ext cx="9131472" cy="5164134"/>
          </a:xfrm>
        </p:spPr>
        <p:txBody>
          <a:bodyPr>
            <a:normAutofit lnSpcReduction="10000"/>
          </a:bodyPr>
          <a:lstStyle/>
          <a:p>
            <a:pPr>
              <a:lnSpc>
                <a:spcPct val="103000"/>
              </a:lnSpc>
              <a:spcAft>
                <a:spcPts val="600"/>
              </a:spcAft>
            </a:pPr>
            <a:r>
              <a:rPr lang="fr-CA" sz="2400" b="1" noProof="1">
                <a:latin typeface="Arial"/>
                <a:cs typeface="Arial"/>
              </a:rPr>
              <a:t>Une série de ressources brèves pour favoriser l’engagement des élèves</a:t>
            </a:r>
          </a:p>
          <a:p>
            <a:pPr>
              <a:lnSpc>
                <a:spcPct val="103000"/>
              </a:lnSpc>
              <a:spcAft>
                <a:spcPts val="600"/>
              </a:spcAft>
            </a:pPr>
            <a:r>
              <a:rPr lang="fr-CA" sz="2400" noProof="1">
                <a:latin typeface="Arial"/>
                <a:cs typeface="Arial"/>
              </a:rPr>
              <a:t>Vous y trouverez des informations et des conseils pour comprendre comment les élèves s’engagent en faveur de la promotion de la santé mentale et de la réduction de la stigmatisation, des pratiques de recrutement inclusives, des conseils pour les adultes bienveillants, etc.</a:t>
            </a:r>
          </a:p>
          <a:p>
            <a:pPr>
              <a:lnSpc>
                <a:spcPct val="103000"/>
              </a:lnSpc>
              <a:spcAft>
                <a:spcPts val="600"/>
              </a:spcAft>
            </a:pPr>
            <a:r>
              <a:rPr lang="fr-CA" sz="2400" b="1" noProof="1">
                <a:latin typeface="Arial"/>
                <a:ea typeface="+mn-lt"/>
                <a:cs typeface="Arial"/>
              </a:rPr>
              <a:t>Objectif</a:t>
            </a:r>
            <a:r>
              <a:rPr lang="fr-CA" sz="2400" noProof="1">
                <a:latin typeface="Arial"/>
                <a:ea typeface="+mn-lt"/>
                <a:cs typeface="Arial"/>
              </a:rPr>
              <a:t> : améliorer les connaissances du personnel scolaire sur les avantages de l’engagement des élèves et les pratiques efficaces, en mettant l’accent sur l’engagement des élèves ayant différents profils</a:t>
            </a:r>
          </a:p>
          <a:p>
            <a:pPr>
              <a:lnSpc>
                <a:spcPct val="103000"/>
              </a:lnSpc>
              <a:spcAft>
                <a:spcPts val="600"/>
              </a:spcAft>
            </a:pPr>
            <a:r>
              <a:rPr lang="fr-CA" sz="2400" b="1" noProof="1">
                <a:latin typeface="Arial"/>
                <a:ea typeface="+mn-lt"/>
                <a:cs typeface="Arial"/>
              </a:rPr>
              <a:t>Public </a:t>
            </a:r>
            <a:r>
              <a:rPr lang="fr-CA" sz="2400" noProof="1">
                <a:latin typeface="Arial"/>
                <a:ea typeface="+mn-lt"/>
                <a:cs typeface="Arial"/>
              </a:rPr>
              <a:t>: tout le personnel scolaire et du conseil scolaire</a:t>
            </a:r>
          </a:p>
        </p:txBody>
      </p:sp>
      <p:sp>
        <p:nvSpPr>
          <p:cNvPr id="9" name="Title 2">
            <a:extLst>
              <a:ext uri="{FF2B5EF4-FFF2-40B4-BE49-F238E27FC236}">
                <a16:creationId xmlns:a16="http://schemas.microsoft.com/office/drawing/2014/main" id="{FF86F338-ACC2-C5EF-57CF-A1C28F71B0CB}"/>
              </a:ext>
            </a:extLst>
          </p:cNvPr>
          <p:cNvSpPr txBox="1">
            <a:spLocks noGrp="1"/>
          </p:cNvSpPr>
          <p:nvPr>
            <p:ph type="title"/>
          </p:nvPr>
        </p:nvSpPr>
        <p:spPr>
          <a:xfrm>
            <a:off x="250234" y="766494"/>
            <a:ext cx="1144019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nSpc>
                <a:spcPct val="100000"/>
              </a:lnSpc>
              <a:spcBef>
                <a:spcPct val="0"/>
              </a:spcBef>
              <a:buNone/>
              <a:defRPr sz="4400" b="1">
                <a:solidFill>
                  <a:srgbClr val="40008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CA" sz="3600" u="none" strike="noStrike" kern="1200" cap="none" spc="0" normalizeH="0" baseline="0" noProof="1">
                <a:ln>
                  <a:noFill/>
                </a:ln>
                <a:solidFill>
                  <a:srgbClr val="40008D"/>
                </a:solidFill>
                <a:effectLst/>
                <a:uLnTx/>
                <a:uFillTx/>
                <a:latin typeface="Poppins SemiBold" pitchFamily="2" charset="77"/>
                <a:cs typeface="Poppins SemiBold" pitchFamily="2" charset="77"/>
              </a:rPr>
              <a:t>Boite à outils sur l’engagement des élèves</a:t>
            </a:r>
          </a:p>
        </p:txBody>
      </p:sp>
      <p:pic>
        <p:nvPicPr>
          <p:cNvPr id="2" name="Picture 1" descr="Icône de boîte à outils violette et blanche sur fond violet clair. Astérisque blanc SMS-ON.">
            <a:extLst>
              <a:ext uri="{FF2B5EF4-FFF2-40B4-BE49-F238E27FC236}">
                <a16:creationId xmlns:a16="http://schemas.microsoft.com/office/drawing/2014/main" id="{97F8C388-6F6B-D431-E0FB-D56781590DE6}"/>
              </a:ext>
            </a:extLst>
          </p:cNvPr>
          <p:cNvPicPr>
            <a:picLocks noChangeAspect="1"/>
          </p:cNvPicPr>
          <p:nvPr/>
        </p:nvPicPr>
        <p:blipFill rotWithShape="1">
          <a:blip r:embed="rId3"/>
          <a:srcRect l="79023" t="32563" b="28803"/>
          <a:stretch/>
        </p:blipFill>
        <p:spPr>
          <a:xfrm>
            <a:off x="9745962" y="1970359"/>
            <a:ext cx="2095469" cy="2170906"/>
          </a:xfrm>
          <a:prstGeom prst="rect">
            <a:avLst/>
          </a:prstGeom>
          <a:effectLst>
            <a:outerShdw blurRad="63500" sx="102000" sy="102000" algn="ctr" rotWithShape="0">
              <a:prstClr val="black">
                <a:alpha val="40000"/>
              </a:prstClr>
            </a:outerShdw>
          </a:effectLst>
        </p:spPr>
      </p:pic>
      <p:pic>
        <p:nvPicPr>
          <p:cNvPr id="13" name="Picture 12" descr="Code QR de la ressource SMS-ON Boite à outils sur l’engagement des élèves.">
            <a:extLst>
              <a:ext uri="{FF2B5EF4-FFF2-40B4-BE49-F238E27FC236}">
                <a16:creationId xmlns:a16="http://schemas.microsoft.com/office/drawing/2014/main" id="{71F2E8D1-187D-161D-BF33-E248D6994E5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704272" y="4420035"/>
            <a:ext cx="2223424" cy="2223424"/>
          </a:xfrm>
          <a:prstGeom prst="rect">
            <a:avLst/>
          </a:prstGeom>
        </p:spPr>
      </p:pic>
    </p:spTree>
    <p:extLst>
      <p:ext uri="{BB962C8B-B14F-4D97-AF65-F5344CB8AC3E}">
        <p14:creationId xmlns:p14="http://schemas.microsoft.com/office/powerpoint/2010/main" val="483849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FFBE3-6E32-9CE6-CC10-F7EE27B242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7B0A9C-51D9-0AF0-691C-EEBE907208C3}"/>
              </a:ext>
            </a:extLst>
          </p:cNvPr>
          <p:cNvSpPr>
            <a:spLocks noGrp="1"/>
          </p:cNvSpPr>
          <p:nvPr>
            <p:ph type="title"/>
          </p:nvPr>
        </p:nvSpPr>
        <p:spPr>
          <a:xfrm>
            <a:off x="215727" y="696959"/>
            <a:ext cx="11671473" cy="744830"/>
          </a:xfrm>
        </p:spPr>
        <p:txBody>
          <a:bodyPr/>
          <a:lstStyle/>
          <a:p>
            <a:r>
              <a:rPr lang="fr-CA" sz="3600" noProof="1"/>
              <a:t>En quoi consiste l’engagement des élèves?</a:t>
            </a:r>
          </a:p>
        </p:txBody>
      </p:sp>
      <p:sp>
        <p:nvSpPr>
          <p:cNvPr id="5" name="Vertical Text Placeholder 4">
            <a:extLst>
              <a:ext uri="{FF2B5EF4-FFF2-40B4-BE49-F238E27FC236}">
                <a16:creationId xmlns:a16="http://schemas.microsoft.com/office/drawing/2014/main" id="{72D7A330-C2E0-AEC0-9963-380DE29ECFD7}"/>
              </a:ext>
            </a:extLst>
          </p:cNvPr>
          <p:cNvSpPr>
            <a:spLocks noGrp="1"/>
          </p:cNvSpPr>
          <p:nvPr>
            <p:ph type="body" orient="vert" idx="1"/>
          </p:nvPr>
        </p:nvSpPr>
        <p:spPr>
          <a:xfrm>
            <a:off x="578734" y="1592263"/>
            <a:ext cx="11408583" cy="5100367"/>
          </a:xfrm>
        </p:spPr>
        <p:txBody>
          <a:bodyPr vert="horz" lIns="91440" tIns="45720" rIns="91440" bIns="45720" rtlCol="0" anchor="t">
            <a:normAutofit/>
          </a:bodyPr>
          <a:lstStyle/>
          <a:p>
            <a:pPr marL="0" indent="0">
              <a:lnSpc>
                <a:spcPct val="108000"/>
              </a:lnSpc>
              <a:spcAft>
                <a:spcPts val="800"/>
              </a:spcAft>
              <a:buNone/>
            </a:pPr>
            <a:r>
              <a:rPr lang="fr-CA" sz="2600" b="0" i="0" noProof="1">
                <a:solidFill>
                  <a:srgbClr val="000000"/>
                </a:solidFill>
                <a:effectLst/>
                <a:latin typeface="Arial" panose="020B0604020202020204" pitchFamily="34" charset="0"/>
              </a:rPr>
              <a:t>L’engagement des élèves est un </a:t>
            </a:r>
            <a:r>
              <a:rPr lang="fr-CA" sz="2600" b="1" i="0" noProof="1">
                <a:solidFill>
                  <a:srgbClr val="000000"/>
                </a:solidFill>
                <a:effectLst/>
                <a:latin typeface="Arial" panose="020B0604020202020204" pitchFamily="34" charset="0"/>
              </a:rPr>
              <a:t>processus</a:t>
            </a:r>
            <a:r>
              <a:rPr lang="fr-CA" sz="2600" b="0" i="0" noProof="1">
                <a:solidFill>
                  <a:srgbClr val="000000"/>
                </a:solidFill>
                <a:effectLst/>
                <a:latin typeface="Arial" panose="020B0604020202020204" pitchFamily="34" charset="0"/>
              </a:rPr>
              <a:t> </a:t>
            </a:r>
            <a:r>
              <a:rPr lang="fr-CA" sz="2600" b="1" i="0" noProof="1">
                <a:solidFill>
                  <a:srgbClr val="000000"/>
                </a:solidFill>
                <a:effectLst/>
                <a:latin typeface="Arial" panose="020B0604020202020204" pitchFamily="34" charset="0"/>
              </a:rPr>
              <a:t>continu</a:t>
            </a:r>
            <a:r>
              <a:rPr lang="fr-CA" sz="2600" b="0" i="0" noProof="1">
                <a:solidFill>
                  <a:srgbClr val="000000"/>
                </a:solidFill>
                <a:effectLst/>
                <a:latin typeface="Arial" panose="020B0604020202020204" pitchFamily="34" charset="0"/>
              </a:rPr>
              <a:t> qui vise à établir, en </a:t>
            </a:r>
            <a:r>
              <a:rPr lang="fr-CA" sz="2600" b="1" i="0" noProof="1">
                <a:solidFill>
                  <a:srgbClr val="000000"/>
                </a:solidFill>
                <a:effectLst/>
                <a:latin typeface="Arial" panose="020B0604020202020204" pitchFamily="34" charset="0"/>
              </a:rPr>
              <a:t>co-création</a:t>
            </a:r>
            <a:r>
              <a:rPr lang="fr-CA" sz="2600" b="0" i="0" noProof="1">
                <a:solidFill>
                  <a:srgbClr val="000000"/>
                </a:solidFill>
                <a:effectLst/>
                <a:latin typeface="Arial" panose="020B0604020202020204" pitchFamily="34" charset="0"/>
              </a:rPr>
              <a:t> avec les élèves, les conditions et les possibilités nécessaires pour qu’ils puissent participer </a:t>
            </a:r>
            <a:r>
              <a:rPr lang="fr-CA" sz="2600" b="1" i="0" noProof="1">
                <a:solidFill>
                  <a:srgbClr val="000000"/>
                </a:solidFill>
                <a:effectLst/>
                <a:latin typeface="Arial" panose="020B0604020202020204" pitchFamily="34" charset="0"/>
              </a:rPr>
              <a:t>de manière significative </a:t>
            </a:r>
            <a:r>
              <a:rPr lang="fr-CA" sz="2600" b="0" i="0" noProof="1">
                <a:solidFill>
                  <a:srgbClr val="000000"/>
                </a:solidFill>
                <a:effectLst/>
                <a:latin typeface="Arial" panose="020B0604020202020204" pitchFamily="34" charset="0"/>
              </a:rPr>
              <a:t>et influencer les résultats les concernant. Une participation authentique repose sur la </a:t>
            </a:r>
            <a:r>
              <a:rPr lang="fr-CA" sz="2600" b="1" i="0" noProof="1">
                <a:solidFill>
                  <a:srgbClr val="000000"/>
                </a:solidFill>
                <a:effectLst/>
                <a:latin typeface="Arial" panose="020B0604020202020204" pitchFamily="34" charset="0"/>
              </a:rPr>
              <a:t>valorisation</a:t>
            </a:r>
            <a:r>
              <a:rPr lang="fr-CA" sz="2600" b="0" i="0" noProof="1">
                <a:solidFill>
                  <a:srgbClr val="000000"/>
                </a:solidFill>
                <a:effectLst/>
                <a:latin typeface="Arial" panose="020B0604020202020204" pitchFamily="34" charset="0"/>
              </a:rPr>
              <a:t> et </a:t>
            </a:r>
            <a:r>
              <a:rPr lang="fr-CA" sz="2600" b="1" i="0" noProof="1">
                <a:solidFill>
                  <a:srgbClr val="000000"/>
                </a:solidFill>
                <a:effectLst/>
                <a:latin typeface="Arial" panose="020B0604020202020204" pitchFamily="34" charset="0"/>
              </a:rPr>
              <a:t>l’amplification</a:t>
            </a:r>
            <a:r>
              <a:rPr lang="fr-CA" sz="2600" b="0" i="0" noProof="1">
                <a:solidFill>
                  <a:srgbClr val="000000"/>
                </a:solidFill>
                <a:effectLst/>
                <a:latin typeface="Arial" panose="020B0604020202020204" pitchFamily="34" charset="0"/>
              </a:rPr>
              <a:t> des points de vue et des expériences de chaque élève.</a:t>
            </a:r>
          </a:p>
          <a:p>
            <a:pPr marL="0" indent="0">
              <a:lnSpc>
                <a:spcPct val="108000"/>
              </a:lnSpc>
              <a:spcAft>
                <a:spcPts val="800"/>
              </a:spcAft>
              <a:buNone/>
            </a:pPr>
            <a:r>
              <a:rPr lang="fr-CA" sz="2600" b="0" i="0" noProof="1">
                <a:solidFill>
                  <a:srgbClr val="000000"/>
                </a:solidFill>
                <a:effectLst/>
                <a:latin typeface="Arial" panose="020B0604020202020204" pitchFamily="34" charset="0"/>
              </a:rPr>
              <a:t>Cela exige du personnel scolaire et du système éducatif de mener une </a:t>
            </a:r>
            <a:r>
              <a:rPr lang="fr-CA" sz="2600" b="1" i="0" noProof="1">
                <a:solidFill>
                  <a:srgbClr val="000000"/>
                </a:solidFill>
                <a:effectLst/>
                <a:latin typeface="Arial" panose="020B0604020202020204" pitchFamily="34" charset="0"/>
              </a:rPr>
              <a:t>réflexion critique </a:t>
            </a:r>
            <a:r>
              <a:rPr lang="fr-CA" sz="2600" b="0" i="0" noProof="1">
                <a:solidFill>
                  <a:srgbClr val="000000"/>
                </a:solidFill>
                <a:effectLst/>
                <a:latin typeface="Arial" panose="020B0604020202020204" pitchFamily="34" charset="0"/>
              </a:rPr>
              <a:t>sur leurs préjugés personnels et professionnels, ainsi que sur les obstacles systémiques qui ont une incidence sur l’engagement</a:t>
            </a:r>
            <a:r>
              <a:rPr lang="fr-CA" sz="2600" noProof="1">
                <a:solidFill>
                  <a:srgbClr val="000000"/>
                </a:solidFill>
              </a:rPr>
              <a:t>.</a:t>
            </a:r>
            <a:endParaRPr lang="fr-CA" sz="2600" b="0" i="0" noProof="1">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07185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6B43-B719-C725-5861-3FC4CA1BD0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53B692-AA51-1D92-4A58-F195314D37FE}"/>
              </a:ext>
            </a:extLst>
          </p:cNvPr>
          <p:cNvSpPr>
            <a:spLocks noGrp="1"/>
          </p:cNvSpPr>
          <p:nvPr>
            <p:ph type="title"/>
          </p:nvPr>
        </p:nvSpPr>
        <p:spPr>
          <a:xfrm>
            <a:off x="215728" y="696959"/>
            <a:ext cx="11509426" cy="744830"/>
          </a:xfrm>
        </p:spPr>
        <p:txBody>
          <a:bodyPr/>
          <a:lstStyle/>
          <a:p>
            <a:r>
              <a:rPr lang="fr-CA" sz="3600" noProof="1"/>
              <a:t>Les avantages de l’engagement des élèves</a:t>
            </a:r>
          </a:p>
        </p:txBody>
      </p:sp>
      <p:sp>
        <p:nvSpPr>
          <p:cNvPr id="2" name="Vertical Text Placeholder 1">
            <a:extLst>
              <a:ext uri="{FF2B5EF4-FFF2-40B4-BE49-F238E27FC236}">
                <a16:creationId xmlns:a16="http://schemas.microsoft.com/office/drawing/2014/main" id="{1A9BDE8E-8F66-934B-FA25-9C5637B19AB5}"/>
              </a:ext>
            </a:extLst>
          </p:cNvPr>
          <p:cNvSpPr>
            <a:spLocks noGrp="1"/>
          </p:cNvSpPr>
          <p:nvPr>
            <p:ph type="body" orient="vert" idx="1"/>
          </p:nvPr>
        </p:nvSpPr>
        <p:spPr>
          <a:xfrm>
            <a:off x="567158" y="1612220"/>
            <a:ext cx="4872943" cy="2970953"/>
          </a:xfrm>
        </p:spPr>
        <p:txBody>
          <a:bodyPr vert="horz" lIns="90000" tIns="45720" rIns="91440" bIns="45720" rtlCol="0" anchor="t">
            <a:noAutofit/>
          </a:bodyPr>
          <a:lstStyle/>
          <a:p>
            <a:pPr marL="0" indent="0">
              <a:buNone/>
            </a:pPr>
            <a:r>
              <a:rPr lang="fr-CA" sz="2400" b="1" noProof="1"/>
              <a:t>Selon les élèves, la participation aux initiatives permet :</a:t>
            </a:r>
          </a:p>
          <a:p>
            <a:r>
              <a:rPr lang="fr-CA" sz="2400" noProof="1"/>
              <a:t>de se sentir davantage impliqués et soutenus dans leur école;</a:t>
            </a:r>
          </a:p>
          <a:p>
            <a:r>
              <a:rPr lang="fr-CA" sz="2400" noProof="1"/>
              <a:t>d’atténuer la stigmatisation liée à la santé mentale;</a:t>
            </a:r>
          </a:p>
          <a:p>
            <a:r>
              <a:rPr lang="fr-CA" sz="2400" noProof="1"/>
              <a:t>de rendre l’école plus amusante !</a:t>
            </a:r>
          </a:p>
        </p:txBody>
      </p:sp>
      <p:sp>
        <p:nvSpPr>
          <p:cNvPr id="4" name="Vertical Text Placeholder 1">
            <a:extLst>
              <a:ext uri="{FF2B5EF4-FFF2-40B4-BE49-F238E27FC236}">
                <a16:creationId xmlns:a16="http://schemas.microsoft.com/office/drawing/2014/main" id="{73894999-3E54-4550-24A0-AC7B067140C1}"/>
              </a:ext>
            </a:extLst>
          </p:cNvPr>
          <p:cNvSpPr txBox="1">
            <a:spLocks/>
          </p:cNvSpPr>
          <p:nvPr/>
        </p:nvSpPr>
        <p:spPr>
          <a:xfrm>
            <a:off x="5741233" y="1612221"/>
            <a:ext cx="6240561" cy="2806837"/>
          </a:xfrm>
          <a:prstGeom prst="rect">
            <a:avLst/>
          </a:prstGeom>
        </p:spPr>
        <p:txBody>
          <a:bodyPr vert="horz" lIns="9000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2400" b="1" noProof="1">
                <a:ea typeface="Roboto Black" panose="02000000000000000000" pitchFamily="2" charset="0"/>
              </a:rPr>
              <a:t>En ce qui concerne les adultes bienveillants, les écoles et les systèmes, il est question :</a:t>
            </a:r>
          </a:p>
          <a:p>
            <a:r>
              <a:rPr lang="fr-CA" sz="2400" noProof="1">
                <a:ea typeface="Roboto Medium" panose="02000000000000000000" pitchFamily="2" charset="0"/>
              </a:rPr>
              <a:t>de mieux comprendre les besoins et les attentes des élèves;</a:t>
            </a:r>
          </a:p>
          <a:p>
            <a:r>
              <a:rPr lang="fr-CA" sz="2400" noProof="1">
                <a:ea typeface="Roboto Medium" panose="02000000000000000000" pitchFamily="2" charset="0"/>
              </a:rPr>
              <a:t>d’introduire de nouvelles idées et des solutions créatives;</a:t>
            </a:r>
          </a:p>
          <a:p>
            <a:r>
              <a:rPr lang="fr-CA" sz="2400" noProof="1">
                <a:ea typeface="Roboto Medium" panose="02000000000000000000" pitchFamily="2" charset="0"/>
              </a:rPr>
              <a:t>de renforcer l’utilisation des services et des programmes de santé mentale.</a:t>
            </a:r>
          </a:p>
        </p:txBody>
      </p:sp>
      <p:sp>
        <p:nvSpPr>
          <p:cNvPr id="5" name="TextBox 4">
            <a:extLst>
              <a:ext uri="{FF2B5EF4-FFF2-40B4-BE49-F238E27FC236}">
                <a16:creationId xmlns:a16="http://schemas.microsoft.com/office/drawing/2014/main" id="{A9D4C13E-8B4C-B23E-34E4-34BB23D169C3}"/>
              </a:ext>
            </a:extLst>
          </p:cNvPr>
          <p:cNvSpPr txBox="1"/>
          <p:nvPr/>
        </p:nvSpPr>
        <p:spPr>
          <a:xfrm>
            <a:off x="1842609" y="5510889"/>
            <a:ext cx="9680793" cy="954107"/>
          </a:xfrm>
          <a:prstGeom prst="rect">
            <a:avLst/>
          </a:prstGeom>
          <a:noFill/>
          <a:ln>
            <a:solidFill>
              <a:schemeClr val="bg1"/>
            </a:solidFill>
          </a:ln>
        </p:spPr>
        <p:txBody>
          <a:bodyPr wrap="square" lIns="91440" tIns="45720" rIns="91440" bIns="45720" rtlCol="0" anchor="t">
            <a:spAutoFit/>
          </a:bodyPr>
          <a:lstStyle/>
          <a:p>
            <a:r>
              <a:rPr lang="fr-CA" sz="2800" b="1" noProof="1">
                <a:solidFill>
                  <a:srgbClr val="40008D"/>
                </a:solidFill>
                <a:latin typeface="Poppins SemiBold" pitchFamily="2" charset="77"/>
                <a:ea typeface="Roboto Black"/>
                <a:cs typeface="Poppins SemiBold" pitchFamily="2" charset="77"/>
              </a:rPr>
              <a:t>L’engagement réel des élèves est un facteur de protection pour leur santé mentale.</a:t>
            </a:r>
            <a:endParaRPr lang="fr-CA" sz="2800" b="1" noProof="1">
              <a:latin typeface="Poppins SemiBold" pitchFamily="2" charset="77"/>
              <a:cs typeface="Poppins SemiBold" pitchFamily="2" charset="77"/>
            </a:endParaRPr>
          </a:p>
        </p:txBody>
      </p:sp>
      <p:pic>
        <p:nvPicPr>
          <p:cNvPr id="7" name="Picture 6">
            <a:extLst>
              <a:ext uri="{FF2B5EF4-FFF2-40B4-BE49-F238E27FC236}">
                <a16:creationId xmlns:a16="http://schemas.microsoft.com/office/drawing/2014/main" id="{DA94DDF0-C4F1-57FD-0CBE-4CD99AFB1EB4}"/>
              </a:ext>
            </a:extLst>
          </p:cNvPr>
          <p:cNvPicPr>
            <a:picLocks noChangeAspect="1"/>
          </p:cNvPicPr>
          <p:nvPr/>
        </p:nvPicPr>
        <p:blipFill>
          <a:blip r:embed="rId3"/>
          <a:stretch>
            <a:fillRect/>
          </a:stretch>
        </p:blipFill>
        <p:spPr>
          <a:xfrm>
            <a:off x="668598" y="5510225"/>
            <a:ext cx="866347" cy="886877"/>
          </a:xfrm>
          <a:prstGeom prst="rect">
            <a:avLst/>
          </a:prstGeom>
        </p:spPr>
      </p:pic>
    </p:spTree>
    <p:extLst>
      <p:ext uri="{BB962C8B-B14F-4D97-AF65-F5344CB8AC3E}">
        <p14:creationId xmlns:p14="http://schemas.microsoft.com/office/powerpoint/2010/main" val="2155182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3B017-CE81-951A-C6A1-C31C4D2F8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10839A-20C8-E43B-B571-CE34FB9E6299}"/>
              </a:ext>
            </a:extLst>
          </p:cNvPr>
          <p:cNvSpPr>
            <a:spLocks noGrp="1"/>
          </p:cNvSpPr>
          <p:nvPr>
            <p:ph type="title" idx="4294967295"/>
          </p:nvPr>
        </p:nvSpPr>
        <p:spPr>
          <a:xfrm>
            <a:off x="5352887" y="2222429"/>
            <a:ext cx="6478899" cy="2413136"/>
          </a:xfrm>
        </p:spPr>
        <p:txBody>
          <a:bodyPr>
            <a:normAutofit fontScale="90000"/>
          </a:bodyPr>
          <a:lstStyle/>
          <a:p>
            <a:pPr>
              <a:lnSpc>
                <a:spcPct val="108000"/>
              </a:lnSpc>
            </a:pPr>
            <a:r>
              <a:rPr lang="fr-CA" sz="4400" noProof="1">
                <a:solidFill>
                  <a:schemeClr val="bg1"/>
                </a:solidFill>
              </a:rPr>
              <a:t>Le modèle de Santé mentale en milieu scolaire Ontario en matière d’engagement des élèves</a:t>
            </a:r>
          </a:p>
        </p:txBody>
      </p:sp>
      <p:sp>
        <p:nvSpPr>
          <p:cNvPr id="6" name="Rounded Rectangle 5">
            <a:extLst>
              <a:ext uri="{FF2B5EF4-FFF2-40B4-BE49-F238E27FC236}">
                <a16:creationId xmlns:a16="http://schemas.microsoft.com/office/drawing/2014/main" id="{D82E8BD3-D9A2-F4EE-952C-2ABA1D8D110E}"/>
              </a:ext>
              <a:ext uri="{C183D7F6-B498-43B3-948B-1728B52AA6E4}">
                <adec:decorative xmlns:adec="http://schemas.microsoft.com/office/drawing/2017/decorative" val="1"/>
              </a:ext>
            </a:extLst>
          </p:cNvPr>
          <p:cNvSpPr/>
          <p:nvPr/>
        </p:nvSpPr>
        <p:spPr>
          <a:xfrm>
            <a:off x="-241541" y="-141425"/>
            <a:ext cx="4930175" cy="7140845"/>
          </a:xfrm>
          <a:prstGeom prst="roundRect">
            <a:avLst>
              <a:gd name="adj" fmla="val 1148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4" name="Picture 3" descr="Schéma illustrant l'engagement des élèves. Chaque élève se trouve au centre du schéma. Le premier niveau entourant chaque élève est intitulé « Approches fondées sur l’affirmation de l'identité ». Le deuxième niveau est intitulé « Flexible », « Évolutif », « Basé sur les points forts » et « Informé ». Le troisième niveau est intitulé « Les élèves comme leaders », « Les élèves comme partenaires », « Les élèves comme consultants » et « Les élèves comme collaborateurs ».">
            <a:extLst>
              <a:ext uri="{FF2B5EF4-FFF2-40B4-BE49-F238E27FC236}">
                <a16:creationId xmlns:a16="http://schemas.microsoft.com/office/drawing/2014/main" id="{51E58365-942F-AFCA-E7E2-82ABAC7AD1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3316" y="1367509"/>
            <a:ext cx="4122976" cy="4122976"/>
          </a:xfrm>
          <a:prstGeom prst="rect">
            <a:avLst/>
          </a:prstGeom>
        </p:spPr>
      </p:pic>
      <p:sp>
        <p:nvSpPr>
          <p:cNvPr id="5" name="Rectangle 4">
            <a:extLst>
              <a:ext uri="{FF2B5EF4-FFF2-40B4-BE49-F238E27FC236}">
                <a16:creationId xmlns:a16="http://schemas.microsoft.com/office/drawing/2014/main" id="{4D1B880F-8166-EFAB-28D0-BDFC76D79DC0}"/>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COMPRENDRE</a:t>
            </a:r>
          </a:p>
          <a:p>
            <a:pPr algn="ctr"/>
            <a:r>
              <a:rPr lang="fr-CA" sz="1100" b="1"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LE SUJET</a:t>
            </a:r>
            <a:endParaRPr lang="fr-CA" sz="1100" b="1" cap="none" spc="0" noProof="1">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grpSp>
        <p:nvGrpSpPr>
          <p:cNvPr id="7" name="Group 6" descr="Icône représentant un cerveau à l'intérieur de la silhouette d'une tête.">
            <a:extLst>
              <a:ext uri="{FF2B5EF4-FFF2-40B4-BE49-F238E27FC236}">
                <a16:creationId xmlns:a16="http://schemas.microsoft.com/office/drawing/2014/main" id="{4C245B6F-3C90-026B-CA64-93F1AEAD2559}"/>
              </a:ext>
            </a:extLst>
          </p:cNvPr>
          <p:cNvGrpSpPr/>
          <p:nvPr/>
        </p:nvGrpSpPr>
        <p:grpSpPr>
          <a:xfrm>
            <a:off x="10840916" y="474639"/>
            <a:ext cx="1164694" cy="1176622"/>
            <a:chOff x="10840916" y="474639"/>
            <a:chExt cx="1164694" cy="1176622"/>
          </a:xfrm>
        </p:grpSpPr>
        <p:sp>
          <p:nvSpPr>
            <p:cNvPr id="8" name="Oval 7">
              <a:extLst>
                <a:ext uri="{FF2B5EF4-FFF2-40B4-BE49-F238E27FC236}">
                  <a16:creationId xmlns:a16="http://schemas.microsoft.com/office/drawing/2014/main" id="{DF7F3774-2051-C607-C665-14FB8A41F93C}"/>
                </a:ext>
              </a:extLst>
            </p:cNvPr>
            <p:cNvSpPr/>
            <p:nvPr/>
          </p:nvSpPr>
          <p:spPr>
            <a:xfrm>
              <a:off x="10840916" y="474639"/>
              <a:ext cx="1164694" cy="11766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1"/>
                <a:t>1</a:t>
              </a:r>
            </a:p>
          </p:txBody>
        </p:sp>
        <p:pic>
          <p:nvPicPr>
            <p:cNvPr id="9" name="Picture 8">
              <a:extLst>
                <a:ext uri="{FF2B5EF4-FFF2-40B4-BE49-F238E27FC236}">
                  <a16:creationId xmlns:a16="http://schemas.microsoft.com/office/drawing/2014/main" id="{ACF5F0AF-C4BB-B409-07FF-3DEA30E9F43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72" t="12366" r="6154"/>
            <a:stretch>
              <a:fillRect/>
            </a:stretch>
          </p:blipFill>
          <p:spPr bwMode="auto">
            <a:xfrm>
              <a:off x="10875981" y="512784"/>
              <a:ext cx="1082937" cy="1098734"/>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8620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8F22D-53FE-9D3E-E783-5906E2425CEE}"/>
              </a:ext>
            </a:extLst>
          </p:cNvPr>
          <p:cNvSpPr>
            <a:spLocks noGrp="1"/>
          </p:cNvSpPr>
          <p:nvPr>
            <p:ph type="title"/>
          </p:nvPr>
        </p:nvSpPr>
        <p:spPr>
          <a:xfrm>
            <a:off x="215728" y="610559"/>
            <a:ext cx="11976272" cy="913481"/>
          </a:xfrm>
        </p:spPr>
        <p:txBody>
          <a:bodyPr>
            <a:normAutofit/>
          </a:bodyPr>
          <a:lstStyle/>
          <a:p>
            <a:r>
              <a:rPr lang="fr-CA" sz="3600" noProof="1"/>
              <a:t>Les fondements de l’engagement des élèves</a:t>
            </a:r>
          </a:p>
        </p:txBody>
      </p:sp>
      <p:sp>
        <p:nvSpPr>
          <p:cNvPr id="3" name="Content Placeholder 2">
            <a:extLst>
              <a:ext uri="{FF2B5EF4-FFF2-40B4-BE49-F238E27FC236}">
                <a16:creationId xmlns:a16="http://schemas.microsoft.com/office/drawing/2014/main" id="{4EFB9D6A-8F8B-B234-4195-9A21717D5479}"/>
              </a:ext>
            </a:extLst>
          </p:cNvPr>
          <p:cNvSpPr>
            <a:spLocks noGrp="1"/>
          </p:cNvSpPr>
          <p:nvPr>
            <p:ph type="body" orient="vert" idx="1"/>
          </p:nvPr>
        </p:nvSpPr>
        <p:spPr>
          <a:xfrm>
            <a:off x="215728" y="1592263"/>
            <a:ext cx="7495177" cy="5122236"/>
          </a:xfrm>
        </p:spPr>
        <p:txBody>
          <a:bodyPr>
            <a:noAutofit/>
          </a:bodyPr>
          <a:lstStyle/>
          <a:p>
            <a:pPr>
              <a:lnSpc>
                <a:spcPct val="100000"/>
              </a:lnSpc>
              <a:spcAft>
                <a:spcPts val="800"/>
              </a:spcAft>
            </a:pPr>
            <a:r>
              <a:rPr lang="fr-CA" sz="1800" b="1" noProof="1"/>
              <a:t>Approches fondées sur l’affirmation de l’identité</a:t>
            </a:r>
            <a:br>
              <a:rPr lang="fr-CA" sz="1800" b="1" noProof="1"/>
            </a:br>
            <a:r>
              <a:rPr lang="fr-CA" sz="1800" noProof="1"/>
              <a:t>Il est question de mettre l’accent sur l’identité, les compétences et les expériences vécues de chaque élève afin d’améliorer son bien-être. Pour ce faire, les initiatives visant à favoriser l’engagement des élèves doivent tenir compte de leurs points de vue, de leurs modes d’apprentissage et de leur façon d’être. </a:t>
            </a:r>
          </a:p>
          <a:p>
            <a:pPr>
              <a:lnSpc>
                <a:spcPct val="100000"/>
              </a:lnSpc>
              <a:spcAft>
                <a:spcPts val="800"/>
              </a:spcAft>
            </a:pPr>
            <a:r>
              <a:rPr lang="fr-CA" sz="1800" b="1" noProof="1"/>
              <a:t>La flexibilité</a:t>
            </a:r>
            <a:r>
              <a:rPr lang="fr-CA" sz="1800" noProof="1"/>
              <a:t> : permet d’offrir diverses possibilités et de s’adapter à différents horaires, tout en encourageant un dialogue ouvert. </a:t>
            </a:r>
          </a:p>
          <a:p>
            <a:pPr>
              <a:lnSpc>
                <a:spcPct val="100000"/>
              </a:lnSpc>
              <a:spcAft>
                <a:spcPts val="800"/>
              </a:spcAft>
            </a:pPr>
            <a:r>
              <a:rPr lang="fr-CA" sz="1800" b="1" noProof="1"/>
              <a:t>Les points forts individuels</a:t>
            </a:r>
            <a:r>
              <a:rPr lang="fr-CA" sz="1800" noProof="1"/>
              <a:t> : reconnaît et respecte les élèves en tant qu’experts d’eux-mêmes et leur offre des occasions de mettre en valeur leurs points forts.</a:t>
            </a:r>
          </a:p>
          <a:p>
            <a:pPr>
              <a:lnSpc>
                <a:spcPct val="100000"/>
              </a:lnSpc>
              <a:spcAft>
                <a:spcPts val="800"/>
              </a:spcAft>
            </a:pPr>
            <a:r>
              <a:rPr lang="fr-CA" sz="1800" b="1" noProof="1"/>
              <a:t>Le choix des informations</a:t>
            </a:r>
            <a:r>
              <a:rPr lang="fr-CA" sz="1800" noProof="1"/>
              <a:t> : choisir des activités en collaboration avec les élèves et participer pleinement à l’évaluation des initiatives.</a:t>
            </a:r>
          </a:p>
          <a:p>
            <a:pPr>
              <a:lnSpc>
                <a:spcPct val="100000"/>
              </a:lnSpc>
              <a:spcAft>
                <a:spcPts val="800"/>
              </a:spcAft>
            </a:pPr>
            <a:r>
              <a:rPr lang="fr-CA" sz="1800" b="1" noProof="1"/>
              <a:t>L’évolution du processus </a:t>
            </a:r>
            <a:r>
              <a:rPr lang="fr-CA" sz="1800" noProof="1"/>
              <a:t>: s’adapter aux besoins, aux idées et aux points forts changeants des élèves et y réfléchir.</a:t>
            </a:r>
          </a:p>
        </p:txBody>
      </p:sp>
      <p:pic>
        <p:nvPicPr>
          <p:cNvPr id="4" name="Picture 3" descr="Schéma illustrant l'engagement des élèves. Chaque élève se trouve au centre du schéma. Le premier niveau entourant chaque élève est intitulé « Approches fondées sur l’affirmation de l'identité ». Le deuxième niveau est intitulé « Flexible », « Évolutif », « Basé sur les points forts » et « Informé ». Le troisième niveau est intitulé « Les élèves comme leaders », « Les élèves comme partenaires », « Les élèves comme consultants » et « Les élèves comme collaborateurs ».">
            <a:extLst>
              <a:ext uri="{FF2B5EF4-FFF2-40B4-BE49-F238E27FC236}">
                <a16:creationId xmlns:a16="http://schemas.microsoft.com/office/drawing/2014/main" id="{FA391AB0-0517-A7AC-969D-641C31D4C8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72945" y="2037035"/>
            <a:ext cx="4003327" cy="4003327"/>
          </a:xfrm>
          <a:prstGeom prst="rect">
            <a:avLst/>
          </a:prstGeom>
        </p:spPr>
      </p:pic>
    </p:spTree>
    <p:extLst>
      <p:ext uri="{BB962C8B-B14F-4D97-AF65-F5344CB8AC3E}">
        <p14:creationId xmlns:p14="http://schemas.microsoft.com/office/powerpoint/2010/main" val="13611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022 SMH-ON 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00080"/>
      </a:folHlink>
    </a:clrScheme>
    <a:fontScheme name="SMH-ON">
      <a:majorFont>
        <a:latin typeface="Poppins Semi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Emot Valid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cknowledgement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c9f355-ecd3-4278-9438-8cd8c6e98a42">
      <Terms xmlns="http://schemas.microsoft.com/office/infopath/2007/PartnerControls"/>
    </lcf76f155ced4ddcb4097134ff3c332f>
    <TaxCatchAll xmlns="46a5dd20-f0b3-4d61-834b-69fb9fff00eb" xsi:nil="true"/>
    <MediaLengthInSeconds xmlns="a1c9f355-ecd3-4278-9438-8cd8c6e98a42" xsi:nil="true"/>
    <SharedWithUsers xmlns="46a5dd20-f0b3-4d61-834b-69fb9fff00eb">
      <UserInfo>
        <DisplayName>Kim Chapman</DisplayName>
        <AccountId>439</AccountId>
        <AccountType/>
      </UserInfo>
      <UserInfo>
        <DisplayName>Theresa Kennedy</DisplayName>
        <AccountId>41</AccountId>
        <AccountType/>
      </UserInfo>
      <UserInfo>
        <DisplayName>Leshawn Benedict</DisplayName>
        <AccountId>1324</AccountId>
        <AccountType/>
      </UserInfo>
      <UserInfo>
        <DisplayName>Kathy Short</DisplayName>
        <AccountId>42</AccountId>
        <AccountType/>
      </UserInfo>
    </SharedWithUsers>
    <Thumbnail xmlns="a1c9f355-ecd3-4278-9438-8cd8c6e98a42" xsi:nil="true"/>
    <thumbnails xmlns="a1c9f355-ecd3-4278-9438-8cd8c6e98a42" xsi:nil="true"/>
    <Priority xmlns="a1c9f355-ecd3-4278-9438-8cd8c6e98a42" xsi:nil="true"/>
    <Image xmlns="a1c9f355-ecd3-4278-9438-8cd8c6e98a42" xsi:nil="true"/>
    <Tags xmlns="a1c9f355-ecd3-4278-9438-8cd8c6e98a42" xsi:nil="true"/>
    <_dlc_DocId xmlns="46a5dd20-f0b3-4d61-834b-69fb9fff00eb">2MMV42CKC3FZ-1937131458-129963</_dlc_DocId>
    <_dlc_DocIdUrl xmlns="46a5dd20-f0b3-4d61-834b-69fb9fff00eb">
      <Url>https://smhosmso.sharepoint.com/sites/SchoolMentalHealthOntario/_layouts/15/DocIdRedir.aspx?ID=2MMV42CKC3FZ-1937131458-129963</Url>
      <Description>2MMV42CKC3FZ-1937131458-129963</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CA129D4CF93FD40B4303B32156186A5" ma:contentTypeVersion="25" ma:contentTypeDescription="Create a new document." ma:contentTypeScope="" ma:versionID="631fd5e51fe1ae588874efac742a6b39">
  <xsd:schema xmlns:xsd="http://www.w3.org/2001/XMLSchema" xmlns:xs="http://www.w3.org/2001/XMLSchema" xmlns:p="http://schemas.microsoft.com/office/2006/metadata/properties" xmlns:ns2="a1c9f355-ecd3-4278-9438-8cd8c6e98a42" xmlns:ns3="46a5dd20-f0b3-4d61-834b-69fb9fff00eb" targetNamespace="http://schemas.microsoft.com/office/2006/metadata/properties" ma:root="true" ma:fieldsID="99db51928ecf205186c823a0d029ff48" ns2:_="" ns3:_="">
    <xsd:import namespace="a1c9f355-ecd3-4278-9438-8cd8c6e98a42"/>
    <xsd:import namespace="46a5dd20-f0b3-4d61-834b-69fb9fff00eb"/>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3:_dlc_DocId" minOccurs="0"/>
                <xsd:element ref="ns3:_dlc_DocIdUrl" minOccurs="0"/>
                <xsd:element ref="ns3:_dlc_DocIdPersistId" minOccurs="0"/>
                <xsd:element ref="ns2:MediaServiceAutoKeyPoints" minOccurs="0"/>
                <xsd:element ref="ns2:MediaServiceKeyPoints" minOccurs="0"/>
                <xsd:element ref="ns2:MediaServiceLocation" minOccurs="0"/>
                <xsd:element ref="ns2:Priority" minOccurs="0"/>
                <xsd:element ref="ns2:MediaLengthInSeconds" minOccurs="0"/>
                <xsd:element ref="ns2:Thumbnail" minOccurs="0"/>
                <xsd:element ref="ns2:Image" minOccurs="0"/>
                <xsd:element ref="ns2:thumbnails" minOccurs="0"/>
                <xsd:element ref="ns2:lcf76f155ced4ddcb4097134ff3c332f" minOccurs="0"/>
                <xsd:element ref="ns3:TaxCatchAll" minOccurs="0"/>
                <xsd:element ref="ns2:MediaServiceObjectDetectorVersions" minOccurs="0"/>
                <xsd:element ref="ns2:MediaServiceSearchProperties" minOccurs="0"/>
                <xsd:element ref="ns2: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c9f355-ecd3-4278-9438-8cd8c6e98a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Priority" ma:index="22" nillable="true" ma:displayName="Priority" ma:format="Dropdown" ma:internalName="Priority">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Thumbnail" ma:index="24" nillable="true" ma:displayName="Thumbnail" ma:format="Thumbnail" ma:internalName="Thumbnail">
      <xsd:simpleType>
        <xsd:restriction base="dms:Unknown"/>
      </xsd:simpleType>
    </xsd:element>
    <xsd:element name="Image" ma:index="25" nillable="true" ma:displayName="Image" ma:format="Thumbnail" ma:internalName="Image">
      <xsd:simpleType>
        <xsd:restriction base="dms:Unknown"/>
      </xsd:simpleType>
    </xsd:element>
    <xsd:element name="thumbnails" ma:index="26" nillable="true" ma:displayName="thumbnails" ma:internalName="thumbnails">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ee09c4f2-25f2-413f-84f7-6952626b590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Tags" ma:index="32" nillable="true" ma:displayName="Tags" ma:format="Dropdown" ma:internalName="Tags">
      <xsd:complexType>
        <xsd:complexContent>
          <xsd:extension base="dms:MultiChoice">
            <xsd:sequence>
              <xsd:element name="Value" maxOccurs="unbounded" minOccurs="0" nillable="true">
                <xsd:simpleType>
                  <xsd:restriction base="dms:Choice">
                    <xsd:enumeration value="Final"/>
                    <xsd:enumeration value="HearNowON2024"/>
                    <xsd:enumeration value="ThriveSMH"/>
                    <xsd:enumeration value="Ready for production"/>
                    <xsd:enumeration value="In production"/>
                    <xsd:enumeration value="Being drafted"/>
                  </xsd:restriction>
                </xsd:simpleType>
              </xsd:element>
            </xsd:sequence>
          </xsd:extension>
        </xsd:complexContent>
      </xsd:complex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a5dd20-f0b3-4d61-834b-69fb9fff00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9" nillable="true" ma:displayName="Taxonomy Catch All Column" ma:hidden="true" ma:list="{4843a7ca-e0a5-46f1-9d85-5afda220eee2}" ma:internalName="TaxCatchAll" ma:showField="CatchAllData" ma:web="46a5dd20-f0b3-4d61-834b-69fb9fff00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998EF9-1AEA-4EEF-9526-5DB8338D19F3}">
  <ds:schemaRefs>
    <ds:schemaRef ds:uri="http://schemas.microsoft.com/sharepoint/events"/>
  </ds:schemaRefs>
</ds:datastoreItem>
</file>

<file path=customXml/itemProps2.xml><?xml version="1.0" encoding="utf-8"?>
<ds:datastoreItem xmlns:ds="http://schemas.openxmlformats.org/officeDocument/2006/customXml" ds:itemID="{D397A704-099E-4A1C-8AD8-D12AF7C2B7F1}">
  <ds:schemaRefs>
    <ds:schemaRef ds:uri="http://schemas.microsoft.com/sharepoint/v3/contenttype/forms"/>
  </ds:schemaRefs>
</ds:datastoreItem>
</file>

<file path=customXml/itemProps3.xml><?xml version="1.0" encoding="utf-8"?>
<ds:datastoreItem xmlns:ds="http://schemas.openxmlformats.org/officeDocument/2006/customXml" ds:itemID="{A729EF0E-E293-4152-BC35-BE5E2BC47513}">
  <ds:schemaRefs>
    <ds:schemaRef ds:uri="http://schemas.microsoft.com/office/2006/documentManagement/types"/>
    <ds:schemaRef ds:uri="a1c9f355-ecd3-4278-9438-8cd8c6e98a42"/>
    <ds:schemaRef ds:uri="http://schemas.microsoft.com/office/infopath/2007/PartnerControls"/>
    <ds:schemaRef ds:uri="http://www.w3.org/XML/1998/namespace"/>
    <ds:schemaRef ds:uri="http://schemas.microsoft.com/office/2006/metadata/properties"/>
    <ds:schemaRef ds:uri="http://purl.org/dc/elements/1.1/"/>
    <ds:schemaRef ds:uri="46a5dd20-f0b3-4d61-834b-69fb9fff00eb"/>
    <ds:schemaRef ds:uri="http://schemas.openxmlformats.org/package/2006/metadata/core-properties"/>
    <ds:schemaRef ds:uri="http://purl.org/dc/dcmitype/"/>
    <ds:schemaRef ds:uri="http://purl.org/dc/terms/"/>
  </ds:schemaRefs>
</ds:datastoreItem>
</file>

<file path=customXml/itemProps4.xml><?xml version="1.0" encoding="utf-8"?>
<ds:datastoreItem xmlns:ds="http://schemas.openxmlformats.org/officeDocument/2006/customXml" ds:itemID="{A4176097-05E8-49A2-BFEB-AA15945CF4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c9f355-ecd3-4278-9438-8cd8c6e98a42"/>
    <ds:schemaRef ds:uri="46a5dd20-f0b3-4d61-834b-69fb9fff00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48056e5-362d-4b26-9227-ed2ee27a6a47}" enabled="0" method="" siteId="{b48056e5-362d-4b26-9227-ed2ee27a6a47}" removed="1"/>
</clbl:labelList>
</file>

<file path=docProps/app.xml><?xml version="1.0" encoding="utf-8"?>
<Properties xmlns="http://schemas.openxmlformats.org/officeDocument/2006/extended-properties" xmlns:vt="http://schemas.openxmlformats.org/officeDocument/2006/docPropsVTypes">
  <Template/>
  <TotalTime>11041</TotalTime>
  <Words>13254</Words>
  <Application>Microsoft Office PowerPoint</Application>
  <PresentationFormat>Widescreen</PresentationFormat>
  <Paragraphs>833</Paragraphs>
  <Slides>49</Slides>
  <Notes>49</Notes>
  <HiddenSlides>0</HiddenSlides>
  <MMClips>1</MMClips>
  <ScaleCrop>false</ScaleCrop>
  <HeadingPairs>
    <vt:vector size="4" baseType="variant">
      <vt:variant>
        <vt:lpstr>Theme</vt:lpstr>
      </vt:variant>
      <vt:variant>
        <vt:i4>4</vt:i4>
      </vt:variant>
      <vt:variant>
        <vt:lpstr>Slide Titles</vt:lpstr>
      </vt:variant>
      <vt:variant>
        <vt:i4>49</vt:i4>
      </vt:variant>
    </vt:vector>
  </HeadingPairs>
  <TitlesOfParts>
    <vt:vector size="53" baseType="lpstr">
      <vt:lpstr>2022 SMH-ON Template</vt:lpstr>
      <vt:lpstr>2_Emot Validation</vt:lpstr>
      <vt:lpstr>Acknowledgement Slides</vt:lpstr>
      <vt:lpstr>Custom Design</vt:lpstr>
      <vt:lpstr>Remarques à l’intention des animateurs et animatrices</vt:lpstr>
      <vt:lpstr>PowerPoint Presentation</vt:lpstr>
      <vt:lpstr>Remarques à l’intention des animateurs et animatrices</vt:lpstr>
      <vt:lpstr>Boite à outils sur l’engagement des élèves</vt:lpstr>
      <vt:lpstr>Boite à outils sur l’engagement des élèves</vt:lpstr>
      <vt:lpstr>En quoi consiste l’engagement des élèves?</vt:lpstr>
      <vt:lpstr>Les avantages de l’engagement des élèves</vt:lpstr>
      <vt:lpstr>Le modèle de Santé mentale en milieu scolaire Ontario en matière d’engagement des élèves</vt:lpstr>
      <vt:lpstr>Les fondements de l’engagement des élèves</vt:lpstr>
      <vt:lpstr>Les niveaux d’engagement des élèves</vt:lpstr>
      <vt:lpstr>Réflexion</vt:lpstr>
      <vt:lpstr>Pleins feux sur les ressources</vt:lpstr>
      <vt:lpstr>« Tous nos élèves sont des leaders étudiants. »  - Daunte Hillen</vt:lpstr>
      <vt:lpstr>PowerPoint Presentation</vt:lpstr>
      <vt:lpstr>Accessibility and mental health are related</vt:lpstr>
      <vt:lpstr>Boite à outils sur l’engagement des élèves - 2</vt:lpstr>
      <vt:lpstr>Boite à outils sur l’engagement des élèves 3</vt:lpstr>
      <vt:lpstr>Aperçu de la présentation</vt:lpstr>
      <vt:lpstr>Mise en situation : Observations de Alex  </vt:lpstr>
      <vt:lpstr>Comprendre l’engagement des élèves</vt:lpstr>
      <vt:lpstr>Quels sont les premiers mots qui vous viennent à l’esprit lorsque vous pensez à l’engagement des élèves?</vt:lpstr>
      <vt:lpstr>En quoi consiste l’engagement des élèves? 2</vt:lpstr>
      <vt:lpstr>PowerPoint Presentation</vt:lpstr>
      <vt:lpstr>Les avantages de l’engagement des élèves</vt:lpstr>
      <vt:lpstr>Source : #ONécoute 2021</vt:lpstr>
      <vt:lpstr>Le modèle de Santé mentale en milieu scolaire Ontario en matière d’engagement des élèves</vt:lpstr>
      <vt:lpstr>Foundations of student engagement</vt:lpstr>
      <vt:lpstr>Les fondements de l’engagement des élèves 2</vt:lpstr>
      <vt:lpstr>Degrees of student engagement</vt:lpstr>
      <vt:lpstr>Niveaux d’engagement des élèves</vt:lpstr>
      <vt:lpstr>PowerPoint Presentation</vt:lpstr>
      <vt:lpstr>Student engagement in mental health promotion initiatives</vt:lpstr>
      <vt:lpstr>Points à considérer avant de faire participer les élèves à des initiatives de promotion de la santé mentale</vt:lpstr>
      <vt:lpstr>Points à prendre en considération lors de la participation des élèves à des initiatives de promotion de la santé mentale</vt:lpstr>
      <vt:lpstr>Pleins feux sur les ressources</vt:lpstr>
      <vt:lpstr>Actions of caring adults</vt:lpstr>
      <vt:lpstr>Adultes bienveillants</vt:lpstr>
      <vt:lpstr>Actions d’un adulte bienveillant</vt:lpstr>
      <vt:lpstr>Pleins feux sur les ressources</vt:lpstr>
      <vt:lpstr>Réflexion </vt:lpstr>
      <vt:lpstr>Recruitment</vt:lpstr>
      <vt:lpstr>Réflexion </vt:lpstr>
      <vt:lpstr>Avant de commencer, veuillez prendre en compte les éléments suivants :</vt:lpstr>
      <vt:lpstr>Quelques stratégies de recrutement</vt:lpstr>
      <vt:lpstr>Citation de Daunte 2</vt:lpstr>
      <vt:lpstr>Pleins feux sur les ressources</vt:lpstr>
      <vt:lpstr>Aller de l’avant</vt:lpstr>
      <vt:lpstr>PowerPoint Presentation</vt:lpstr>
      <vt:lpstr>Accessibility and mental health are related2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SMS-ON • Boite à outils sur l’engagement des élèves • Bref aperçu pour le personnel scolaire</dc:title>
  <dc:subject/>
  <dc:creator>Santé mentale en milieu scolaire Ontario</dc:creator>
  <cp:keywords/>
  <dc:description/>
  <cp:lastModifiedBy>Sarah Stright</cp:lastModifiedBy>
  <cp:revision>22</cp:revision>
  <cp:lastPrinted>2025-06-24T18:30:43Z</cp:lastPrinted>
  <dcterms:created xsi:type="dcterms:W3CDTF">2022-09-12T16:06:19Z</dcterms:created>
  <dcterms:modified xsi:type="dcterms:W3CDTF">2026-01-23T18:12:19Z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aaec57c6-f2d8-4a9d-a0e4-9bf01aceae28</vt:lpwstr>
  </property>
  <property fmtid="{D5CDD505-2E9C-101B-9397-08002B2CF9AE}" pid="3" name="MediaServiceImageTags">
    <vt:lpwstr/>
  </property>
  <property fmtid="{D5CDD505-2E9C-101B-9397-08002B2CF9AE}" pid="4" name="Order">
    <vt:lpwstr>2462900.00000000</vt:lpwstr>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{"FileActivityType":"9","FileActivityTimeStamp":"2024-02-12T22:25:54.993Z","FileActivityUsersOnPage":[{"DisplayName":"Alina Medeiros","Id":"amedeiros@smho-smso.ca"}],"FileActivityNavigationId":null}</vt:lpwstr>
  </property>
  <property fmtid="{D5CDD505-2E9C-101B-9397-08002B2CF9AE}" pid="8" name="TriggerFlowInfo">
    <vt:lpwstr/>
  </property>
  <property fmtid="{D5CDD505-2E9C-101B-9397-08002B2CF9AE}" pid="9" name="xd_ProgID">
    <vt:lpwstr/>
  </property>
  <property fmtid="{D5CDD505-2E9C-101B-9397-08002B2CF9AE}" pid="10" name="TemplateUrl">
    <vt:lpwstr/>
  </property>
  <property fmtid="{D5CDD505-2E9C-101B-9397-08002B2CF9AE}" pid="11" name="xd_Signature">
    <vt:lpwstr/>
  </property>
  <property fmtid="{D5CDD505-2E9C-101B-9397-08002B2CF9AE}" pid="12" name="ContentTypeId">
    <vt:lpwstr>0x010100CCA129D4CF93FD40B4303B32156186A5</vt:lpwstr>
  </property>
</Properties>
</file>