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667" r:id="rId6"/>
  </p:sldMasterIdLst>
  <p:notesMasterIdLst>
    <p:notesMasterId r:id="rId50"/>
  </p:notesMasterIdLst>
  <p:sldIdLst>
    <p:sldId id="951" r:id="rId7"/>
    <p:sldId id="257" r:id="rId8"/>
    <p:sldId id="259" r:id="rId9"/>
    <p:sldId id="258" r:id="rId10"/>
    <p:sldId id="925" r:id="rId11"/>
    <p:sldId id="924" r:id="rId12"/>
    <p:sldId id="928" r:id="rId13"/>
    <p:sldId id="947" r:id="rId14"/>
    <p:sldId id="926" r:id="rId15"/>
    <p:sldId id="438" r:id="rId16"/>
    <p:sldId id="930" r:id="rId17"/>
    <p:sldId id="929" r:id="rId18"/>
    <p:sldId id="944" r:id="rId19"/>
    <p:sldId id="931" r:id="rId20"/>
    <p:sldId id="933" r:id="rId21"/>
    <p:sldId id="934" r:id="rId22"/>
    <p:sldId id="945" r:id="rId23"/>
    <p:sldId id="948" r:id="rId24"/>
    <p:sldId id="927" r:id="rId25"/>
    <p:sldId id="949" r:id="rId26"/>
    <p:sldId id="923" r:id="rId27"/>
    <p:sldId id="937" r:id="rId28"/>
    <p:sldId id="938" r:id="rId29"/>
    <p:sldId id="939" r:id="rId30"/>
    <p:sldId id="940" r:id="rId31"/>
    <p:sldId id="941" r:id="rId32"/>
    <p:sldId id="935" r:id="rId33"/>
    <p:sldId id="936" r:id="rId34"/>
    <p:sldId id="943" r:id="rId35"/>
    <p:sldId id="942" r:id="rId36"/>
    <p:sldId id="263" r:id="rId37"/>
    <p:sldId id="265" r:id="rId38"/>
    <p:sldId id="269" r:id="rId39"/>
    <p:sldId id="897" r:id="rId40"/>
    <p:sldId id="872" r:id="rId41"/>
    <p:sldId id="918" r:id="rId42"/>
    <p:sldId id="915" r:id="rId43"/>
    <p:sldId id="916" r:id="rId44"/>
    <p:sldId id="917" r:id="rId45"/>
    <p:sldId id="899" r:id="rId46"/>
    <p:sldId id="271" r:id="rId47"/>
    <p:sldId id="274" r:id="rId48"/>
    <p:sldId id="950"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844" userDrawn="1">
          <p15:clr>
            <a:srgbClr val="A4A3A4"/>
          </p15:clr>
        </p15:guide>
        <p15:guide id="2" orient="horz" pos="799" userDrawn="1">
          <p15:clr>
            <a:srgbClr val="A4A3A4"/>
          </p15:clr>
        </p15:guide>
        <p15:guide id="3" orient="horz" pos="1049" userDrawn="1">
          <p15:clr>
            <a:srgbClr val="A4A3A4"/>
          </p15:clr>
        </p15:guide>
        <p15:guide id="4" pos="506" userDrawn="1">
          <p15:clr>
            <a:srgbClr val="A4A3A4"/>
          </p15:clr>
        </p15:guide>
        <p15:guide id="5" pos="2116" userDrawn="1">
          <p15:clr>
            <a:srgbClr val="A4A3A4"/>
          </p15:clr>
        </p15:guide>
      </p15:sldGuideLst>
    </p:ext>
    <p:ext uri="{2D200454-40CA-4A62-9FC3-DE9A4176ACB9}">
      <p15:notesGuideLst xmlns:p15="http://schemas.microsoft.com/office/powerpoint/2012/main">
        <p15:guide id="1" orient="horz" pos="2886"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440D12-6C5D-9421-C3F5-8666FA6FF4EE}" name="Simone Rose-Oliver" initials="SR" userId="S::sroseoliver@smho-smso.ca::eef6aa94-7ad2-4ae9-8de4-81b9d5266eb3" providerId="AD"/>
  <p188:author id="{31E75730-70E0-BDF4-97AF-3290BDDE604F}" name="Michelle Coutinho" initials="MC" userId="S::mcoutinho@smho-smso.ca::62387657-5415-4281-a202-0fd3f0a3b529" providerId="AD"/>
  <p188:author id="{3D5FE15F-6ACE-451F-8948-C20CF778E9AF}" name="Judith Desjardins" initials="JD" userId="S::jdesjardins@smho-smso.ca::30609727-134e-4b5d-8a9a-cd120bb72f82" providerId="AD"/>
  <p188:author id="{9E11896E-5552-AAE7-255F-7236C2E5FABE}" name="Deanna Swift" initials="DS" userId="S::dswift@smho-smso.ca::9a0be89e-1075-4ad4-883f-1dc4e7276607" providerId="AD"/>
  <p188:author id="{B52E3982-A986-7B92-0524-6E4F11591CDE}" name="Toni Lauzon" initials="TL" userId="S::tlauzon@smho-smso.ca::56522861-6db2-4331-a8dd-877c93b3ec1f" providerId="AD"/>
  <p188:author id="{043036C4-5D0E-2893-F285-2EA862399254}" name="Sarah Stright" initials="" userId="S::sstright@smho-smso.ca::57069c07-c3a6-4c48-b057-2e87e4c75f38" providerId="AD"/>
  <p188:author id="{53F365F6-6A0F-4C55-0162-ECF8B70F28CB}" name="Shelly Upson" initials="SU" userId="S::supson@smho-smso.ca::c4995df3-86e0-4f4b-995c-f8ef8fffbf4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7EAFB"/>
    <a:srgbClr val="E4F2D2"/>
    <a:srgbClr val="40008D"/>
    <a:srgbClr val="D9CCE8"/>
    <a:srgbClr val="452C84"/>
    <a:srgbClr val="262262"/>
    <a:srgbClr val="252262"/>
    <a:srgbClr val="01AFEF"/>
    <a:srgbClr val="1C75BC"/>
    <a:srgbClr val="0F75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CEC5D5-55D8-BCE5-493E-30A0E434192F}" v="6" dt="2024-04-29T20:27:02.1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62"/>
    <p:restoredTop sz="87241"/>
  </p:normalViewPr>
  <p:slideViewPr>
    <p:cSldViewPr snapToGrid="0">
      <p:cViewPr varScale="1">
        <p:scale>
          <a:sx n="109" d="100"/>
          <a:sy n="109" d="100"/>
        </p:scale>
        <p:origin x="1648" y="192"/>
      </p:cViewPr>
      <p:guideLst>
        <p:guide pos="1844"/>
        <p:guide orient="horz" pos="799"/>
        <p:guide orient="horz" pos="1049"/>
        <p:guide pos="506"/>
        <p:guide pos="2116"/>
      </p:guideLst>
    </p:cSldViewPr>
  </p:slideViewPr>
  <p:outlineViewPr>
    <p:cViewPr>
      <p:scale>
        <a:sx n="33" d="100"/>
        <a:sy n="33" d="100"/>
      </p:scale>
      <p:origin x="0" y="0"/>
    </p:cViewPr>
  </p:outlineViewPr>
  <p:notesTextViewPr>
    <p:cViewPr>
      <p:scale>
        <a:sx n="120" d="100"/>
        <a:sy n="120" d="100"/>
      </p:scale>
      <p:origin x="0" y="0"/>
    </p:cViewPr>
  </p:notesTextViewPr>
  <p:notesViewPr>
    <p:cSldViewPr snapToGrid="0" showGuides="1">
      <p:cViewPr varScale="1">
        <p:scale>
          <a:sx n="66" d="100"/>
          <a:sy n="66" d="100"/>
        </p:scale>
        <p:origin x="0" y="0"/>
      </p:cViewPr>
      <p:guideLst>
        <p:guide orient="horz" pos="2886"/>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1.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microsoft.com/office/2015/10/relationships/revisionInfo" Target="revisionInfo.xml"/><Relationship Id="rId8" Type="http://schemas.openxmlformats.org/officeDocument/2006/relationships/slide" Target="slides/slide2.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microsoft.com/office/2018/10/relationships/authors" Targe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Stright" userId="S::sstright@smho-smso.ca::57069c07-c3a6-4c48-b057-2e87e4c75f38" providerId="AD" clId="Web-{FFCEC5D5-55D8-BCE5-493E-30A0E434192F}"/>
    <pc:docChg chg="modSld">
      <pc:chgData name="Sarah Stright" userId="S::sstright@smho-smso.ca::57069c07-c3a6-4c48-b057-2e87e4c75f38" providerId="AD" clId="Web-{FFCEC5D5-55D8-BCE5-493E-30A0E434192F}" dt="2024-04-29T20:27:00.817" v="3"/>
      <pc:docMkLst>
        <pc:docMk/>
      </pc:docMkLst>
      <pc:sldChg chg="delSp modSp">
        <pc:chgData name="Sarah Stright" userId="S::sstright@smho-smso.ca::57069c07-c3a6-4c48-b057-2e87e4c75f38" providerId="AD" clId="Web-{FFCEC5D5-55D8-BCE5-493E-30A0E434192F}" dt="2024-04-29T20:26:36.848" v="1"/>
        <pc:sldMkLst>
          <pc:docMk/>
          <pc:sldMk cId="514308362" sldId="263"/>
        </pc:sldMkLst>
        <pc:spChg chg="del mod">
          <ac:chgData name="Sarah Stright" userId="S::sstright@smho-smso.ca::57069c07-c3a6-4c48-b057-2e87e4c75f38" providerId="AD" clId="Web-{FFCEC5D5-55D8-BCE5-493E-30A0E434192F}" dt="2024-04-29T20:26:36.848" v="1"/>
          <ac:spMkLst>
            <pc:docMk/>
            <pc:sldMk cId="514308362" sldId="263"/>
            <ac:spMk id="8" creationId="{F9AF9DE9-0355-0041-3374-072363B6D4E6}"/>
          </ac:spMkLst>
        </pc:spChg>
      </pc:sldChg>
      <pc:sldChg chg="delSp">
        <pc:chgData name="Sarah Stright" userId="S::sstright@smho-smso.ca::57069c07-c3a6-4c48-b057-2e87e4c75f38" providerId="AD" clId="Web-{FFCEC5D5-55D8-BCE5-493E-30A0E434192F}" dt="2024-04-29T20:26:42.926" v="2"/>
        <pc:sldMkLst>
          <pc:docMk/>
          <pc:sldMk cId="1279540561" sldId="265"/>
        </pc:sldMkLst>
        <pc:spChg chg="del">
          <ac:chgData name="Sarah Stright" userId="S::sstright@smho-smso.ca::57069c07-c3a6-4c48-b057-2e87e4c75f38" providerId="AD" clId="Web-{FFCEC5D5-55D8-BCE5-493E-30A0E434192F}" dt="2024-04-29T20:26:42.926" v="2"/>
          <ac:spMkLst>
            <pc:docMk/>
            <pc:sldMk cId="1279540561" sldId="265"/>
            <ac:spMk id="4" creationId="{BE14E84A-DD71-F6E6-7D34-FFA95B51F801}"/>
          </ac:spMkLst>
        </pc:spChg>
      </pc:sldChg>
      <pc:sldChg chg="modSp">
        <pc:chgData name="Sarah Stright" userId="S::sstright@smho-smso.ca::57069c07-c3a6-4c48-b057-2e87e4c75f38" providerId="AD" clId="Web-{FFCEC5D5-55D8-BCE5-493E-30A0E434192F}" dt="2024-04-29T20:27:00.817" v="3"/>
        <pc:sldMkLst>
          <pc:docMk/>
          <pc:sldMk cId="1189706111" sldId="899"/>
        </pc:sldMkLst>
        <pc:picChg chg="mod">
          <ac:chgData name="Sarah Stright" userId="S::sstright@smho-smso.ca::57069c07-c3a6-4c48-b057-2e87e4c75f38" providerId="AD" clId="Web-{FFCEC5D5-55D8-BCE5-493E-30A0E434192F}" dt="2024-04-29T20:27:00.817" v="3"/>
          <ac:picMkLst>
            <pc:docMk/>
            <pc:sldMk cId="1189706111" sldId="899"/>
            <ac:picMk id="7" creationId="{2327933E-FE37-9221-18D1-0E1D0D224873}"/>
          </ac:picMkLst>
        </pc:picChg>
      </pc:sldChg>
    </pc:docChg>
  </pc:docChgLst>
  <pc:docChgLst>
    <pc:chgData name="Sarah Stright" userId="S::sstright@smho-smso.ca::57069c07-c3a6-4c48-b057-2e87e4c75f38" providerId="AD" clId="Web-{54DDF834-AFEB-883F-777E-E52721ED160D}"/>
    <pc:docChg chg="modSld">
      <pc:chgData name="Sarah Stright" userId="S::sstright@smho-smso.ca::57069c07-c3a6-4c48-b057-2e87e4c75f38" providerId="AD" clId="Web-{54DDF834-AFEB-883F-777E-E52721ED160D}" dt="2024-03-18T18:25:22.032" v="0"/>
      <pc:docMkLst>
        <pc:docMk/>
      </pc:docMkLst>
      <pc:sldChg chg="modNotes">
        <pc:chgData name="Sarah Stright" userId="S::sstright@smho-smso.ca::57069c07-c3a6-4c48-b057-2e87e4c75f38" providerId="AD" clId="Web-{54DDF834-AFEB-883F-777E-E52721ED160D}" dt="2024-03-18T18:25:22.032" v="0"/>
        <pc:sldMkLst>
          <pc:docMk/>
          <pc:sldMk cId="1899308983" sldId="2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BB131C-E70E-438C-8B9B-EEAE78B5B0CC}" type="datetimeFigureOut">
              <a:rPr lang="fr-CA" smtClean="0"/>
              <a:t>2024-04-29</a:t>
            </a:fld>
            <a:endParaRPr lang="fr-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6FD58F-6A49-48D8-8EF9-35D150C62F65}" type="slidenum">
              <a:rPr lang="fr-CA" smtClean="0"/>
              <a:t>‹#›</a:t>
            </a:fld>
            <a:endParaRPr lang="fr-CA"/>
          </a:p>
        </p:txBody>
      </p:sp>
    </p:spTree>
    <p:extLst>
      <p:ext uri="{BB962C8B-B14F-4D97-AF65-F5344CB8AC3E}">
        <p14:creationId xmlns:p14="http://schemas.microsoft.com/office/powerpoint/2010/main" val="116440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smho-smso.ca/online-resources/hearnowon-2021-student-voices-on-mental-health-final-report/"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canva.com/design/DAF_ZoTlXbc/-rTDlORr7E1Q6D54b7Mdmg/watch"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smho-smso.ca/online-resources/leading-mentally-healthy-schools-ebook/"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smho-smso.ca/online-resources/leading-mentally-healthy-schools-ebook/"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smho-smso.ca/#connectwithu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6FD58F-6A49-48D8-8EF9-35D150C62F65}" type="slidenum">
              <a:rPr lang="fr-CA" smtClean="0"/>
              <a:t>1</a:t>
            </a:fld>
            <a:endParaRPr lang="fr-CA"/>
          </a:p>
        </p:txBody>
      </p:sp>
    </p:spTree>
    <p:extLst>
      <p:ext uri="{BB962C8B-B14F-4D97-AF65-F5344CB8AC3E}">
        <p14:creationId xmlns:p14="http://schemas.microsoft.com/office/powerpoint/2010/main" val="502782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a:solidFill>
                  <a:srgbClr val="000000"/>
                </a:solidFill>
                <a:effectLst/>
                <a:latin typeface="Calibri" panose="020F0502020204030204" pitchFamily="34" charset="0"/>
              </a:rPr>
              <a:t>When asked “what does Leading Mentally Healthy Schools mean?”, here is what the focus group members had to say</a:t>
            </a:r>
            <a:endParaRPr lang="en-US" sz="1400" b="0" i="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10</a:t>
            </a:fld>
            <a:endParaRPr lang="fr-CA"/>
          </a:p>
        </p:txBody>
      </p:sp>
    </p:spTree>
    <p:extLst>
      <p:ext uri="{BB962C8B-B14F-4D97-AF65-F5344CB8AC3E}">
        <p14:creationId xmlns:p14="http://schemas.microsoft.com/office/powerpoint/2010/main" val="4167342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E9AF0-8F57-1E67-53FA-AB5C62854D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018810-D3D8-34F7-B15E-87D1CC916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278F48-0B21-8750-3D47-E04DF8428B20}"/>
              </a:ext>
            </a:extLst>
          </p:cNvPr>
          <p:cNvSpPr>
            <a:spLocks noGrp="1"/>
          </p:cNvSpPr>
          <p:nvPr>
            <p:ph type="body" idx="1"/>
          </p:nvPr>
        </p:nvSpPr>
        <p:spPr/>
        <p:txBody>
          <a:bodyPr/>
          <a:lstStyle/>
          <a:p>
            <a:pPr algn="l">
              <a:lnSpc>
                <a:spcPct val="107000"/>
              </a:lnSpc>
              <a:spcAft>
                <a:spcPts val="800"/>
              </a:spcAft>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This is what focus group members had to say when asked: </a:t>
            </a:r>
            <a:r>
              <a:rPr lang="en-CA" sz="1400">
                <a:effectLst/>
                <a:latin typeface="Calibri" panose="020F0502020204030204" pitchFamily="34" charset="0"/>
                <a:ea typeface="Calibri" panose="020F0502020204030204" pitchFamily="34" charset="0"/>
                <a:cs typeface="Calibri" panose="020F0502020204030204" pitchFamily="34" charset="0"/>
              </a:rPr>
              <a:t> </a:t>
            </a:r>
          </a:p>
          <a:p>
            <a:pPr marL="800100" lvl="1" indent="-342900" fontAlgn="ctr">
              <a:lnSpc>
                <a:spcPct val="107000"/>
              </a:lnSpc>
              <a:spcAft>
                <a:spcPts val="800"/>
              </a:spcAft>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In your experience, what are the </a:t>
            </a:r>
            <a:r>
              <a:rPr lang="en-US" sz="14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key elements </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of leading student mental health and well-being?</a:t>
            </a:r>
            <a:endParaRPr lang="en-CA" sz="14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D14F5BC-BA9B-FCDA-1C97-E7D597C585D5}"/>
              </a:ext>
            </a:extLst>
          </p:cNvPr>
          <p:cNvSpPr>
            <a:spLocks noGrp="1"/>
          </p:cNvSpPr>
          <p:nvPr>
            <p:ph type="sldNum" sz="quarter" idx="5"/>
          </p:nvPr>
        </p:nvSpPr>
        <p:spPr/>
        <p:txBody>
          <a:bodyPr/>
          <a:lstStyle/>
          <a:p>
            <a:fld id="{E16FD58F-6A49-48D8-8EF9-35D150C62F65}" type="slidenum">
              <a:rPr lang="fr-CA" smtClean="0"/>
              <a:t>11</a:t>
            </a:fld>
            <a:endParaRPr lang="fr-CA"/>
          </a:p>
        </p:txBody>
      </p:sp>
    </p:spTree>
    <p:extLst>
      <p:ext uri="{BB962C8B-B14F-4D97-AF65-F5344CB8AC3E}">
        <p14:creationId xmlns:p14="http://schemas.microsoft.com/office/powerpoint/2010/main" val="2252903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D0C7D-C2BC-1294-91EC-673B11474E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49F81E-115A-F3D4-4BFE-09C8798720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1E176A-D7E9-23F6-4CE2-39AEC3685A18}"/>
              </a:ext>
            </a:extLst>
          </p:cNvPr>
          <p:cNvSpPr>
            <a:spLocks noGrp="1"/>
          </p:cNvSpPr>
          <p:nvPr>
            <p:ph type="body" idx="1"/>
          </p:nvPr>
        </p:nvSpPr>
        <p:spPr/>
        <p:txBody>
          <a:bodyPr/>
          <a:lstStyle/>
          <a:p>
            <a:pPr algn="l">
              <a:lnSpc>
                <a:spcPct val="107000"/>
              </a:lnSpc>
              <a:spcAft>
                <a:spcPts val="800"/>
              </a:spcAft>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This is what focus group members had to say when asked: </a:t>
            </a:r>
            <a:r>
              <a:rPr lang="en-CA" sz="1400">
                <a:effectLst/>
                <a:latin typeface="Calibri" panose="020F0502020204030204" pitchFamily="34" charset="0"/>
                <a:ea typeface="Calibri" panose="020F0502020204030204" pitchFamily="34" charset="0"/>
                <a:cs typeface="Calibri" panose="020F0502020204030204" pitchFamily="34" charset="0"/>
              </a:rPr>
              <a:t> </a:t>
            </a:r>
          </a:p>
          <a:p>
            <a:pPr lvl="1"/>
            <a:r>
              <a:rPr lang="en-CA" sz="1400">
                <a:effectLst/>
                <a:latin typeface="Calibri" panose="020F0502020204030204" pitchFamily="34" charset="0"/>
                <a:ea typeface="Calibri" panose="020F0502020204030204" pitchFamily="34" charset="0"/>
                <a:cs typeface="Calibri" panose="020F0502020204030204" pitchFamily="34" charset="0"/>
              </a:rPr>
              <a:t> </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When you think about your school-wide implementation </a:t>
            </a:r>
            <a:r>
              <a:rPr lang="en-US" sz="14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successes</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 what is needed to successfully lead mentally healthy schools?</a:t>
            </a:r>
            <a:endParaRPr lang="en-CA" sz="14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DD3344C-AB37-3A5B-C488-0D35A7AA4405}"/>
              </a:ext>
            </a:extLst>
          </p:cNvPr>
          <p:cNvSpPr>
            <a:spLocks noGrp="1"/>
          </p:cNvSpPr>
          <p:nvPr>
            <p:ph type="sldNum" sz="quarter" idx="5"/>
          </p:nvPr>
        </p:nvSpPr>
        <p:spPr/>
        <p:txBody>
          <a:bodyPr/>
          <a:lstStyle/>
          <a:p>
            <a:fld id="{E16FD58F-6A49-48D8-8EF9-35D150C62F65}" type="slidenum">
              <a:rPr lang="fr-CA" smtClean="0"/>
              <a:t>12</a:t>
            </a:fld>
            <a:endParaRPr lang="fr-CA"/>
          </a:p>
        </p:txBody>
      </p:sp>
    </p:spTree>
    <p:extLst>
      <p:ext uri="{BB962C8B-B14F-4D97-AF65-F5344CB8AC3E}">
        <p14:creationId xmlns:p14="http://schemas.microsoft.com/office/powerpoint/2010/main" val="880230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BFAF5-123B-389F-C554-5F18B62305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58B52-6092-7E66-F33B-6679EACDE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0E8D85-C589-59CE-76CC-80DB641310FF}"/>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This is what focus group members had to say when asked: </a:t>
            </a:r>
            <a:r>
              <a:rPr lang="en-CA" sz="1400">
                <a:effectLst/>
                <a:latin typeface="Calibri" panose="020F0502020204030204" pitchFamily="34" charset="0"/>
                <a:ea typeface="Calibri" panose="020F0502020204030204" pitchFamily="34" charset="0"/>
                <a:cs typeface="Calibri" panose="020F0502020204030204" pitchFamily="34" charset="0"/>
              </a:rPr>
              <a:t> </a:t>
            </a:r>
          </a:p>
          <a:p>
            <a:pPr marL="800100" lvl="1" indent="-342900" fontAlgn="ctr">
              <a:lnSpc>
                <a:spcPct val="107000"/>
              </a:lnSpc>
              <a:spcAft>
                <a:spcPts val="800"/>
              </a:spcAft>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When you think about your school-wide implementation </a:t>
            </a:r>
            <a:r>
              <a:rPr lang="en-US" sz="14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challenges</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 what is needed to overcome the barriers to leading mentally healthy schools?</a:t>
            </a:r>
            <a:endParaRPr lang="en-CA" sz="14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0FA368F9-9188-95C1-AC31-D19274AD8E93}"/>
              </a:ext>
            </a:extLst>
          </p:cNvPr>
          <p:cNvSpPr>
            <a:spLocks noGrp="1"/>
          </p:cNvSpPr>
          <p:nvPr>
            <p:ph type="sldNum" sz="quarter" idx="5"/>
          </p:nvPr>
        </p:nvSpPr>
        <p:spPr/>
        <p:txBody>
          <a:bodyPr/>
          <a:lstStyle/>
          <a:p>
            <a:fld id="{E16FD58F-6A49-48D8-8EF9-35D150C62F65}" type="slidenum">
              <a:rPr lang="fr-CA" smtClean="0"/>
              <a:t>13</a:t>
            </a:fld>
            <a:endParaRPr lang="fr-CA"/>
          </a:p>
        </p:txBody>
      </p:sp>
    </p:spTree>
    <p:extLst>
      <p:ext uri="{BB962C8B-B14F-4D97-AF65-F5344CB8AC3E}">
        <p14:creationId xmlns:p14="http://schemas.microsoft.com/office/powerpoint/2010/main" val="1524525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BFAF5-123B-389F-C554-5F18B62305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58B52-6092-7E66-F33B-6679EACDE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0E8D85-C589-59CE-76CC-80DB641310FF}"/>
              </a:ext>
            </a:extLst>
          </p:cNvPr>
          <p:cNvSpPr>
            <a:spLocks noGrp="1"/>
          </p:cNvSpPr>
          <p:nvPr>
            <p:ph type="body" idx="1"/>
          </p:nvPr>
        </p:nvSpPr>
        <p:spPr/>
        <p:txBody>
          <a:bodyPr/>
          <a:lstStyle/>
          <a:p>
            <a:pPr algn="l">
              <a:lnSpc>
                <a:spcPct val="107000"/>
              </a:lnSpc>
              <a:spcAft>
                <a:spcPts val="800"/>
              </a:spcAft>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This is what focus group members had to say when asked: </a:t>
            </a:r>
            <a:r>
              <a:rPr lang="en-CA" sz="1400">
                <a:effectLst/>
                <a:latin typeface="Calibri" panose="020F0502020204030204" pitchFamily="34" charset="0"/>
                <a:ea typeface="Calibri" panose="020F0502020204030204" pitchFamily="34" charset="0"/>
                <a:cs typeface="Calibri" panose="020F0502020204030204" pitchFamily="34" charset="0"/>
              </a:rPr>
              <a:t> </a:t>
            </a:r>
          </a:p>
          <a:p>
            <a:pPr marL="800100" lvl="1" indent="-342900" fontAlgn="ctr">
              <a:lnSpc>
                <a:spcPct val="107000"/>
              </a:lnSpc>
              <a:spcAft>
                <a:spcPts val="800"/>
              </a:spcAft>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What areas or information from the original Leading Mentally Healthy Schools resource(s) do you as a school leader consider to be </a:t>
            </a:r>
            <a:r>
              <a:rPr lang="en-US" sz="14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most helpful</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CA" sz="1400">
              <a:effectLst/>
              <a:latin typeface="Calibri" panose="020F0502020204030204" pitchFamily="34" charset="0"/>
              <a:ea typeface="Calibri" panose="020F0502020204030204" pitchFamily="34" charset="0"/>
              <a:cs typeface="Calibri" panose="020F0502020204030204" pitchFamily="34" charset="0"/>
            </a:endParaRPr>
          </a:p>
          <a:p>
            <a:pPr marL="41910" fontAlgn="ctr">
              <a:lnSpc>
                <a:spcPct val="107000"/>
              </a:lnSpc>
              <a:spcAft>
                <a:spcPts val="800"/>
              </a:spcAft>
            </a:pPr>
            <a:endParaRPr lang="en-CA" sz="14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0FA368F9-9188-95C1-AC31-D19274AD8E93}"/>
              </a:ext>
            </a:extLst>
          </p:cNvPr>
          <p:cNvSpPr>
            <a:spLocks noGrp="1"/>
          </p:cNvSpPr>
          <p:nvPr>
            <p:ph type="sldNum" sz="quarter" idx="5"/>
          </p:nvPr>
        </p:nvSpPr>
        <p:spPr/>
        <p:txBody>
          <a:bodyPr/>
          <a:lstStyle/>
          <a:p>
            <a:fld id="{E16FD58F-6A49-48D8-8EF9-35D150C62F65}" type="slidenum">
              <a:rPr lang="fr-CA" smtClean="0"/>
              <a:t>14</a:t>
            </a:fld>
            <a:endParaRPr lang="fr-CA"/>
          </a:p>
        </p:txBody>
      </p:sp>
    </p:spTree>
    <p:extLst>
      <p:ext uri="{BB962C8B-B14F-4D97-AF65-F5344CB8AC3E}">
        <p14:creationId xmlns:p14="http://schemas.microsoft.com/office/powerpoint/2010/main" val="2689820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CAB7A-9988-BAFE-7A30-1EDD52CD3A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13EA6D-00A4-759F-BD0E-C51AA3308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4AE51-64BE-0681-810C-5C22CF21E8E3}"/>
              </a:ext>
            </a:extLst>
          </p:cNvPr>
          <p:cNvSpPr>
            <a:spLocks noGrp="1"/>
          </p:cNvSpPr>
          <p:nvPr>
            <p:ph type="body" idx="1"/>
          </p:nvPr>
        </p:nvSpPr>
        <p:spPr/>
        <p:txBody>
          <a:bodyPr/>
          <a:lstStyle/>
          <a:p>
            <a:pPr algn="l">
              <a:lnSpc>
                <a:spcPct val="107000"/>
              </a:lnSpc>
              <a:spcAft>
                <a:spcPts val="800"/>
              </a:spcAft>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This is what focus group members had to say when asked: </a:t>
            </a:r>
            <a:r>
              <a:rPr lang="en-CA" sz="1400">
                <a:effectLst/>
                <a:latin typeface="Calibri" panose="020F0502020204030204" pitchFamily="34" charset="0"/>
                <a:ea typeface="Calibri" panose="020F0502020204030204" pitchFamily="34" charset="0"/>
                <a:cs typeface="Calibri" panose="020F0502020204030204" pitchFamily="34" charset="0"/>
              </a:rPr>
              <a:t> </a:t>
            </a:r>
          </a:p>
          <a:p>
            <a:pPr marL="800100" lvl="1" indent="-342900" fontAlgn="ctr">
              <a:lnSpc>
                <a:spcPct val="107000"/>
              </a:lnSpc>
              <a:spcAft>
                <a:spcPts val="800"/>
              </a:spcAft>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What areas or information from the original Leading Mentally Healthy Schools resource(s) do you as a school leader consider to be </a:t>
            </a:r>
            <a:r>
              <a:rPr lang="en-US" sz="14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most helpful</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CA" sz="14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6F85381-4472-6483-0483-03E1DF77791C}"/>
              </a:ext>
            </a:extLst>
          </p:cNvPr>
          <p:cNvSpPr>
            <a:spLocks noGrp="1"/>
          </p:cNvSpPr>
          <p:nvPr>
            <p:ph type="sldNum" sz="quarter" idx="5"/>
          </p:nvPr>
        </p:nvSpPr>
        <p:spPr/>
        <p:txBody>
          <a:bodyPr/>
          <a:lstStyle/>
          <a:p>
            <a:fld id="{E16FD58F-6A49-48D8-8EF9-35D150C62F65}" type="slidenum">
              <a:rPr lang="fr-CA" smtClean="0"/>
              <a:t>15</a:t>
            </a:fld>
            <a:endParaRPr lang="fr-CA"/>
          </a:p>
        </p:txBody>
      </p:sp>
    </p:spTree>
    <p:extLst>
      <p:ext uri="{BB962C8B-B14F-4D97-AF65-F5344CB8AC3E}">
        <p14:creationId xmlns:p14="http://schemas.microsoft.com/office/powerpoint/2010/main" val="850673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7A27C-558E-D675-7FDF-6FE826FA68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9D06B-9BDC-6C77-973D-072CF5237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F8F5FB-85DC-D127-1D1C-7610CE716DDF}"/>
              </a:ext>
            </a:extLst>
          </p:cNvPr>
          <p:cNvSpPr>
            <a:spLocks noGrp="1"/>
          </p:cNvSpPr>
          <p:nvPr>
            <p:ph type="body" idx="1"/>
          </p:nvPr>
        </p:nvSpPr>
        <p:spPr/>
        <p:txBody>
          <a:bodyPr/>
          <a:lstStyle/>
          <a:p>
            <a:pPr algn="l">
              <a:lnSpc>
                <a:spcPct val="107000"/>
              </a:lnSpc>
              <a:spcAft>
                <a:spcPts val="800"/>
              </a:spcAft>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This is what focus group members had to say when asked: </a:t>
            </a:r>
            <a:r>
              <a:rPr lang="en-CA" sz="1400">
                <a:effectLst/>
                <a:latin typeface="Calibri" panose="020F0502020204030204" pitchFamily="34" charset="0"/>
                <a:ea typeface="Calibri" panose="020F0502020204030204" pitchFamily="34" charset="0"/>
                <a:cs typeface="Calibri" panose="020F0502020204030204" pitchFamily="34" charset="0"/>
              </a:rPr>
              <a:t> </a:t>
            </a:r>
          </a:p>
          <a:p>
            <a:pPr marL="800100" lvl="1" indent="-342900" fontAlgn="ctr">
              <a:lnSpc>
                <a:spcPct val="107000"/>
              </a:lnSpc>
              <a:spcAft>
                <a:spcPts val="800"/>
              </a:spcAft>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What is </a:t>
            </a:r>
            <a:r>
              <a:rPr lang="en-US" sz="14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missing</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 from the original Leading Mentally Healthy Schools resource(s) that would help with your work in leading mentally healthy schools?    </a:t>
            </a:r>
            <a:endParaRPr lang="en-CA" sz="1400">
              <a:effectLst/>
              <a:latin typeface="Calibri" panose="020F0502020204030204" pitchFamily="34" charset="0"/>
              <a:ea typeface="Calibri" panose="020F0502020204030204" pitchFamily="34" charset="0"/>
              <a:cs typeface="Calibri" panose="020F0502020204030204" pitchFamily="34" charset="0"/>
            </a:endParaRPr>
          </a:p>
          <a:p>
            <a:pPr marL="41910" fontAlgn="ctr">
              <a:lnSpc>
                <a:spcPct val="107000"/>
              </a:lnSpc>
              <a:spcAft>
                <a:spcPts val="800"/>
              </a:spcAft>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CA" sz="1400">
              <a:effectLst/>
              <a:latin typeface="Calibri" panose="020F0502020204030204" pitchFamily="34" charset="0"/>
              <a:ea typeface="Calibri" panose="020F0502020204030204" pitchFamily="34" charset="0"/>
              <a:cs typeface="Calibri" panose="020F0502020204030204" pitchFamily="34" charset="0"/>
            </a:endParaRPr>
          </a:p>
          <a:p>
            <a:endParaRPr lang="en-CA"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A3D1F35-79A8-4FD7-67B0-4507E726B996}"/>
              </a:ext>
            </a:extLst>
          </p:cNvPr>
          <p:cNvSpPr>
            <a:spLocks noGrp="1"/>
          </p:cNvSpPr>
          <p:nvPr>
            <p:ph type="sldNum" sz="quarter" idx="5"/>
          </p:nvPr>
        </p:nvSpPr>
        <p:spPr/>
        <p:txBody>
          <a:bodyPr/>
          <a:lstStyle/>
          <a:p>
            <a:fld id="{E16FD58F-6A49-48D8-8EF9-35D150C62F65}" type="slidenum">
              <a:rPr lang="fr-CA" smtClean="0"/>
              <a:t>16</a:t>
            </a:fld>
            <a:endParaRPr lang="fr-CA"/>
          </a:p>
        </p:txBody>
      </p:sp>
    </p:spTree>
    <p:extLst>
      <p:ext uri="{BB962C8B-B14F-4D97-AF65-F5344CB8AC3E}">
        <p14:creationId xmlns:p14="http://schemas.microsoft.com/office/powerpoint/2010/main" val="532559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7A27C-558E-D675-7FDF-6FE826FA68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9D06B-9BDC-6C77-973D-072CF5237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F8F5FB-85DC-D127-1D1C-7610CE716DDF}"/>
              </a:ext>
            </a:extLst>
          </p:cNvPr>
          <p:cNvSpPr>
            <a:spLocks noGrp="1"/>
          </p:cNvSpPr>
          <p:nvPr>
            <p:ph type="body" idx="1"/>
          </p:nvPr>
        </p:nvSpPr>
        <p:spPr/>
        <p:txBody>
          <a:bodyPr/>
          <a:lstStyle/>
          <a:p>
            <a:pPr algn="l">
              <a:lnSpc>
                <a:spcPct val="107000"/>
              </a:lnSpc>
              <a:spcAft>
                <a:spcPts val="800"/>
              </a:spcAft>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This is what focus group members had to say when asked: </a:t>
            </a:r>
            <a:r>
              <a:rPr lang="en-CA" sz="1400">
                <a:effectLst/>
                <a:latin typeface="Calibri" panose="020F0502020204030204" pitchFamily="34" charset="0"/>
                <a:ea typeface="Calibri" panose="020F0502020204030204" pitchFamily="34" charset="0"/>
                <a:cs typeface="Calibri" panose="020F0502020204030204" pitchFamily="34" charset="0"/>
              </a:rPr>
              <a:t> </a:t>
            </a:r>
          </a:p>
          <a:p>
            <a:pPr marL="444500" lvl="1" fontAlgn="ctr">
              <a:lnSpc>
                <a:spcPct val="107000"/>
              </a:lnSpc>
              <a:spcAft>
                <a:spcPts val="800"/>
              </a:spcAft>
            </a:pP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What is </a:t>
            </a:r>
            <a:r>
              <a:rPr lang="en-US" sz="14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missing</a:t>
            </a:r>
            <a:r>
              <a:rPr lang="en-US" sz="1400">
                <a:solidFill>
                  <a:srgbClr val="000000"/>
                </a:solidFill>
                <a:effectLst/>
                <a:latin typeface="Calibri" panose="020F0502020204030204" pitchFamily="34" charset="0"/>
                <a:ea typeface="Calibri" panose="020F0502020204030204" pitchFamily="34" charset="0"/>
                <a:cs typeface="Calibri" panose="020F0502020204030204" pitchFamily="34" charset="0"/>
              </a:rPr>
              <a:t> from the original Leading Mentally Healthy Schools resource(s) that would help with your work in leading mentally healthy schools?</a:t>
            </a:r>
            <a:endParaRPr lang="en-CA" sz="14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A3D1F35-79A8-4FD7-67B0-4507E726B996}"/>
              </a:ext>
            </a:extLst>
          </p:cNvPr>
          <p:cNvSpPr>
            <a:spLocks noGrp="1"/>
          </p:cNvSpPr>
          <p:nvPr>
            <p:ph type="sldNum" sz="quarter" idx="5"/>
          </p:nvPr>
        </p:nvSpPr>
        <p:spPr/>
        <p:txBody>
          <a:bodyPr/>
          <a:lstStyle/>
          <a:p>
            <a:fld id="{E16FD58F-6A49-48D8-8EF9-35D150C62F65}" type="slidenum">
              <a:rPr lang="fr-CA" smtClean="0"/>
              <a:t>17</a:t>
            </a:fld>
            <a:endParaRPr lang="fr-CA"/>
          </a:p>
        </p:txBody>
      </p:sp>
    </p:spTree>
    <p:extLst>
      <p:ext uri="{BB962C8B-B14F-4D97-AF65-F5344CB8AC3E}">
        <p14:creationId xmlns:p14="http://schemas.microsoft.com/office/powerpoint/2010/main" val="2129501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18</a:t>
            </a:fld>
            <a:endParaRPr lang="fr-CA"/>
          </a:p>
        </p:txBody>
      </p:sp>
    </p:spTree>
    <p:extLst>
      <p:ext uri="{BB962C8B-B14F-4D97-AF65-F5344CB8AC3E}">
        <p14:creationId xmlns:p14="http://schemas.microsoft.com/office/powerpoint/2010/main" val="3002728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6802CD-F8AA-5623-FA5B-BBBCD80DE4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1FE2A-900E-8C77-3942-B12AAB9BED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84CFE9-0E78-76D9-0745-9F05212A559C}"/>
              </a:ext>
            </a:extLst>
          </p:cNvPr>
          <p:cNvSpPr>
            <a:spLocks noGrp="1"/>
          </p:cNvSpPr>
          <p:nvPr>
            <p:ph type="body" idx="1"/>
          </p:nvPr>
        </p:nvSpPr>
        <p:spPr/>
        <p:txBody>
          <a:bodyPr/>
          <a:lstStyle/>
          <a:p>
            <a:r>
              <a:rPr lang="en-CA" sz="1400">
                <a:latin typeface="Calibri" panose="020F0502020204030204" pitchFamily="34" charset="0"/>
                <a:ea typeface="Calibri" panose="020F0502020204030204" pitchFamily="34" charset="0"/>
                <a:cs typeface="Calibri" panose="020F0502020204030204" pitchFamily="34" charset="0"/>
              </a:rPr>
              <a:t>(link: </a:t>
            </a:r>
            <a:r>
              <a:rPr lang="en-CA" sz="1400">
                <a:latin typeface="Calibri" panose="020F0502020204030204" pitchFamily="34" charset="0"/>
                <a:ea typeface="Calibri" panose="020F0502020204030204" pitchFamily="34" charset="0"/>
                <a:cs typeface="Calibri" panose="020F0502020204030204" pitchFamily="34" charset="0"/>
                <a:hlinkClick r:id="rId3"/>
              </a:rPr>
              <a:t>https://smho-smso.ca/online-resources/hearnowon-2021-student-voices-on-mental-health-final-report/</a:t>
            </a:r>
            <a:r>
              <a:rPr lang="en-CA" sz="1400">
                <a:latin typeface="Calibri" panose="020F0502020204030204" pitchFamily="34" charset="0"/>
                <a:ea typeface="Calibri" panose="020F0502020204030204" pitchFamily="34" charset="0"/>
                <a:cs typeface="Calibri" panose="020F0502020204030204" pitchFamily="34" charset="0"/>
              </a:rPr>
              <a:t>)</a:t>
            </a:r>
          </a:p>
          <a:p>
            <a:endParaRPr lang="en-CA"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School Mental Health Ontario, in partnership with Wisdom2Action, gathered input from secondary school students across Ontario through #HearNowON about their priorities for mental health learning and programming in their school communities. The purpose of gathering this information was to inform strategic directions that emphasize the value of </a:t>
            </a:r>
            <a:r>
              <a:rPr lang="en-US" sz="1400" err="1">
                <a:latin typeface="Calibri" panose="020F0502020204030204" pitchFamily="34" charset="0"/>
                <a:ea typeface="Calibri" panose="020F0502020204030204" pitchFamily="34" charset="0"/>
                <a:cs typeface="Calibri" panose="020F0502020204030204" pitchFamily="34" charset="0"/>
              </a:rPr>
              <a:t>centring</a:t>
            </a:r>
            <a:r>
              <a:rPr lang="en-US" sz="1400">
                <a:latin typeface="Calibri" panose="020F0502020204030204" pitchFamily="34" charset="0"/>
                <a:ea typeface="Calibri" panose="020F0502020204030204" pitchFamily="34" charset="0"/>
                <a:cs typeface="Calibri" panose="020F0502020204030204" pitchFamily="34" charset="0"/>
              </a:rPr>
              <a:t> student voices and perspectives. Ontario students shared their priorities for school-based mental health learning and programming indicating that they want strong, equity-based mental health resources and support at school, as well as mental health literacy as part of their school day.</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(Video view link: </a:t>
            </a:r>
            <a:r>
              <a:rPr lang="en-US" sz="1400">
                <a:latin typeface="Calibri" panose="020F0502020204030204" pitchFamily="34" charset="0"/>
                <a:ea typeface="Calibri" panose="020F0502020204030204" pitchFamily="34" charset="0"/>
                <a:cs typeface="Calibri" panose="020F0502020204030204" pitchFamily="34" charset="0"/>
                <a:hlinkClick r:id="rId4"/>
              </a:rPr>
              <a:t>https://www.canva.com/design/DAF_ZoTlXbc/-rTDlORr7E1Q6D54b7Mdmg/watch</a:t>
            </a:r>
            <a:r>
              <a:rPr lang="en-US" sz="1400">
                <a:latin typeface="Calibri" panose="020F0502020204030204" pitchFamily="34" charset="0"/>
                <a:ea typeface="Calibri" panose="020F0502020204030204" pitchFamily="34" charset="0"/>
                <a:cs typeface="Calibri" panose="020F0502020204030204" pitchFamily="34" charset="0"/>
              </a:rPr>
              <a:t>)</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The slide outlines the five recommendations that were identified through the #HearNowON 2021 survey (Wisdom2Action &amp; School Mental Health Ontario, 2021): </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b="1">
                <a:latin typeface="Calibri" panose="020F0502020204030204" pitchFamily="34" charset="0"/>
                <a:ea typeface="Calibri" panose="020F0502020204030204" pitchFamily="34" charset="0"/>
                <a:cs typeface="Calibri" panose="020F0502020204030204" pitchFamily="34" charset="0"/>
              </a:rPr>
              <a:t>Students want:</a:t>
            </a:r>
          </a:p>
          <a:p>
            <a:pPr marL="971550" lvl="1" indent="-514350">
              <a:buFont typeface="+mj-lt"/>
              <a:buAutoNum type="arabicPeriod"/>
            </a:pPr>
            <a:r>
              <a:rPr lang="en-US" sz="1400">
                <a:latin typeface="Calibri" panose="020F0502020204030204" pitchFamily="34" charset="0"/>
                <a:ea typeface="Calibri" panose="020F0502020204030204" pitchFamily="34" charset="0"/>
                <a:cs typeface="Calibri" panose="020F0502020204030204" pitchFamily="34" charset="0"/>
              </a:rPr>
              <a:t>their teachers and their parents/caregivers and families to learn more about mental health </a:t>
            </a:r>
          </a:p>
          <a:p>
            <a:pPr marL="971550" lvl="1" indent="-514350">
              <a:buFont typeface="+mj-lt"/>
              <a:buAutoNum type="arabicPeriod"/>
            </a:pPr>
            <a:r>
              <a:rPr lang="en-US" sz="1400">
                <a:latin typeface="Calibri" panose="020F0502020204030204" pitchFamily="34" charset="0"/>
                <a:ea typeface="Calibri" panose="020F0502020204030204" pitchFamily="34" charset="0"/>
                <a:cs typeface="Calibri" panose="020F0502020204030204" pitchFamily="34" charset="0"/>
              </a:rPr>
              <a:t>to learn about mental health at school and prefer that this learning be frequent, early, and varied </a:t>
            </a:r>
          </a:p>
          <a:p>
            <a:pPr marL="971550" lvl="1" indent="-514350">
              <a:buFont typeface="+mj-lt"/>
              <a:buAutoNum type="arabicPeriod"/>
            </a:pPr>
            <a:r>
              <a:rPr lang="en-US" sz="1400">
                <a:latin typeface="Calibri" panose="020F0502020204030204" pitchFamily="34" charset="0"/>
                <a:ea typeface="Calibri" panose="020F0502020204030204" pitchFamily="34" charset="0"/>
                <a:cs typeface="Calibri" panose="020F0502020204030204" pitchFamily="34" charset="0"/>
              </a:rPr>
              <a:t>greater access to tools and resources to support their mental health, cope with stress, and navigate peer support safely </a:t>
            </a:r>
          </a:p>
          <a:p>
            <a:pPr marL="971550" lvl="1" indent="-514350">
              <a:buFont typeface="+mj-lt"/>
              <a:buAutoNum type="arabicPeriod"/>
            </a:pPr>
            <a:r>
              <a:rPr lang="en-US" sz="1400">
                <a:latin typeface="Calibri" panose="020F0502020204030204" pitchFamily="34" charset="0"/>
                <a:ea typeface="Calibri" panose="020F0502020204030204" pitchFamily="34" charset="0"/>
                <a:cs typeface="Calibri" panose="020F0502020204030204" pitchFamily="34" charset="0"/>
              </a:rPr>
              <a:t>strong equity-based and culturally responsive mental health resources and support </a:t>
            </a:r>
          </a:p>
          <a:p>
            <a:pPr marL="971550" lvl="1" indent="-514350">
              <a:buFont typeface="+mj-lt"/>
              <a:buAutoNum type="arabicPeriod"/>
            </a:pPr>
            <a:r>
              <a:rPr lang="en-US" sz="1400">
                <a:latin typeface="Calibri" panose="020F0502020204030204" pitchFamily="34" charset="0"/>
                <a:ea typeface="Calibri" panose="020F0502020204030204" pitchFamily="34" charset="0"/>
                <a:cs typeface="Calibri" panose="020F0502020204030204" pitchFamily="34" charset="0"/>
              </a:rPr>
              <a:t>leadership opportunities to be more accessible to every student and to create space for different leadership styles</a:t>
            </a:r>
            <a:endParaRPr lang="en-CA"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B501B1D-A286-E498-3B69-D59D6452DACC}"/>
              </a:ext>
            </a:extLst>
          </p:cNvPr>
          <p:cNvSpPr>
            <a:spLocks noGrp="1"/>
          </p:cNvSpPr>
          <p:nvPr>
            <p:ph type="sldNum" sz="quarter" idx="5"/>
          </p:nvPr>
        </p:nvSpPr>
        <p:spPr/>
        <p:txBody>
          <a:bodyPr/>
          <a:lstStyle/>
          <a:p>
            <a:fld id="{130E47E8-1A29-4EDC-97E9-A9205A9A2076}" type="slidenum">
              <a:rPr lang="en-CA" smtClean="0"/>
              <a:t>19</a:t>
            </a:fld>
            <a:endParaRPr lang="en-CA"/>
          </a:p>
        </p:txBody>
      </p:sp>
    </p:spTree>
    <p:extLst>
      <p:ext uri="{BB962C8B-B14F-4D97-AF65-F5344CB8AC3E}">
        <p14:creationId xmlns:p14="http://schemas.microsoft.com/office/powerpoint/2010/main" val="2785226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2</a:t>
            </a:fld>
            <a:endParaRPr lang="fr-CA"/>
          </a:p>
        </p:txBody>
      </p:sp>
    </p:spTree>
    <p:extLst>
      <p:ext uri="{BB962C8B-B14F-4D97-AF65-F5344CB8AC3E}">
        <p14:creationId xmlns:p14="http://schemas.microsoft.com/office/powerpoint/2010/main" val="1900098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20</a:t>
            </a:fld>
            <a:endParaRPr lang="fr-CA"/>
          </a:p>
        </p:txBody>
      </p:sp>
    </p:spTree>
    <p:extLst>
      <p:ext uri="{BB962C8B-B14F-4D97-AF65-F5344CB8AC3E}">
        <p14:creationId xmlns:p14="http://schemas.microsoft.com/office/powerpoint/2010/main" val="24721907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00"/>
              </a:spcBef>
              <a:spcAft>
                <a:spcPts val="600"/>
              </a:spcAft>
            </a:pPr>
            <a:r>
              <a:rPr lang="en-CA" sz="1400" b="1" kern="100">
                <a:effectLst/>
                <a:latin typeface="Calibri" panose="020F0502020204030204" pitchFamily="34" charset="0"/>
                <a:ea typeface="Calibri" panose="020F0502020204030204" pitchFamily="34" charset="0"/>
                <a:cs typeface="Calibri" panose="020F0502020204030204" pitchFamily="34" charset="0"/>
              </a:rPr>
              <a:t>What is </a:t>
            </a:r>
            <a:r>
              <a:rPr lang="en-CA" sz="1400" b="1" i="1" kern="100">
                <a:effectLst/>
                <a:latin typeface="Calibri" panose="020F0502020204030204" pitchFamily="34" charset="0"/>
                <a:ea typeface="Calibri" panose="020F0502020204030204" pitchFamily="34" charset="0"/>
                <a:cs typeface="Calibri" panose="020F0502020204030204" pitchFamily="34" charset="0"/>
              </a:rPr>
              <a:t>Leading Mentally Healthy Schools</a:t>
            </a:r>
            <a:r>
              <a:rPr lang="en-CA" sz="1400" b="1" kern="100">
                <a:effectLst/>
                <a:latin typeface="Calibri" panose="020F0502020204030204" pitchFamily="34" charset="0"/>
                <a:ea typeface="Calibri" panose="020F0502020204030204" pitchFamily="34" charset="0"/>
                <a:cs typeface="Calibri" panose="020F0502020204030204" pitchFamily="34" charset="0"/>
              </a:rPr>
              <a:t>?</a:t>
            </a:r>
          </a:p>
          <a:p>
            <a:r>
              <a:rPr lang="en-CA" sz="1400" i="1" kern="100">
                <a:effectLst/>
                <a:latin typeface="Calibri" panose="020F0502020204030204" pitchFamily="34" charset="0"/>
                <a:ea typeface="Calibri" panose="020F0502020204030204" pitchFamily="34" charset="0"/>
                <a:cs typeface="Calibri" panose="020F0502020204030204" pitchFamily="34" charset="0"/>
              </a:rPr>
              <a:t>Leading Mentally Healthy Schools</a:t>
            </a:r>
            <a:r>
              <a:rPr lang="en-CA" sz="1400" kern="100">
                <a:effectLst/>
                <a:latin typeface="Calibri" panose="020F0502020204030204" pitchFamily="34" charset="0"/>
                <a:ea typeface="Calibri" panose="020F0502020204030204" pitchFamily="34" charset="0"/>
                <a:cs typeface="Calibri" panose="020F0502020204030204" pitchFamily="34" charset="0"/>
              </a:rPr>
              <a:t> (LMHS) is a leadership concept (packaged as a resource).  It describes the core components of developing, operating, and sustaining mentally healthy schools in Ontario for school administrators. The resource was first produced in 2013. </a:t>
            </a:r>
          </a:p>
          <a:p>
            <a:r>
              <a:rPr lang="en-CA" sz="1400" kern="100">
                <a:effectLst/>
                <a:latin typeface="Calibri" panose="020F0502020204030204" pitchFamily="34" charset="0"/>
                <a:ea typeface="Calibri" panose="020F0502020204030204" pitchFamily="34" charset="0"/>
                <a:cs typeface="Calibri" panose="020F0502020204030204" pitchFamily="34" charset="0"/>
              </a:rPr>
              <a:t> </a:t>
            </a:r>
          </a:p>
          <a:p>
            <a:r>
              <a:rPr lang="en-US" sz="1400" kern="100">
                <a:effectLst/>
                <a:latin typeface="Calibri" panose="020F0502020204030204" pitchFamily="34" charset="0"/>
                <a:ea typeface="Calibri" panose="020F0502020204030204" pitchFamily="34" charset="0"/>
                <a:cs typeface="Calibri" panose="020F0502020204030204" pitchFamily="34" charset="0"/>
              </a:rPr>
              <a:t>Leading Mentally Healthy Schools is an updated resource that describes the core components of developing, operating, and sustaining mentally healthy schools in Ontario. This resource is specific enough for school administrators across the province to chart a collective course for leading mentally healthy schools and broad enough for each school administrator to contextualize the path forward for the school community they serve. It was designed to support the needs of school administrators and system leaders in establishing the conditions to support and promote mental health and well-being in their school communities. </a:t>
            </a:r>
          </a:p>
          <a:p>
            <a:endParaRPr lang="en-US" sz="1400" kern="100">
              <a:effectLst/>
              <a:latin typeface="Calibri" panose="020F0502020204030204" pitchFamily="34" charset="0"/>
              <a:ea typeface="Calibri" panose="020F0502020204030204" pitchFamily="34" charset="0"/>
              <a:cs typeface="Calibri" panose="020F0502020204030204" pitchFamily="34" charset="0"/>
            </a:endParaRPr>
          </a:p>
          <a:p>
            <a:r>
              <a:rPr lang="en-US" sz="1400" kern="100">
                <a:effectLst/>
                <a:latin typeface="Calibri" panose="020F0502020204030204" pitchFamily="34" charset="0"/>
                <a:ea typeface="Calibri" panose="020F0502020204030204" pitchFamily="34" charset="0"/>
                <a:cs typeface="Calibri" panose="020F0502020204030204" pitchFamily="34" charset="0"/>
              </a:rPr>
              <a:t>Leading Mentally Healthy Schools was created by school administrators, for school administrators, with the support of school mental health professionals. </a:t>
            </a:r>
          </a:p>
          <a:p>
            <a:endParaRPr lang="en-US" sz="1400" kern="100">
              <a:effectLst/>
              <a:latin typeface="Calibri" panose="020F0502020204030204" pitchFamily="34" charset="0"/>
              <a:ea typeface="Calibri" panose="020F0502020204030204" pitchFamily="34" charset="0"/>
              <a:cs typeface="Calibri" panose="020F0502020204030204" pitchFamily="34" charset="0"/>
            </a:endParaRPr>
          </a:p>
          <a:p>
            <a:r>
              <a:rPr lang="en-US" sz="1400" kern="100">
                <a:effectLst/>
                <a:latin typeface="Calibri" panose="020F0502020204030204" pitchFamily="34" charset="0"/>
                <a:ea typeface="Calibri" panose="020F0502020204030204" pitchFamily="34" charset="0"/>
                <a:cs typeface="Calibri" panose="020F0502020204030204" pitchFamily="34" charset="0"/>
              </a:rPr>
              <a:t>We thank the many Ontario school administrators who participated in focus groups and wrote early draft segments. A special thankyou for the partnership and support of the three Ontario principals’ associations: Association des directions et des directions </a:t>
            </a:r>
            <a:r>
              <a:rPr lang="en-US" sz="1400" kern="100" err="1">
                <a:effectLst/>
                <a:latin typeface="Calibri" panose="020F0502020204030204" pitchFamily="34" charset="0"/>
                <a:ea typeface="Calibri" panose="020F0502020204030204" pitchFamily="34" charset="0"/>
                <a:cs typeface="Calibri" panose="020F0502020204030204" pitchFamily="34" charset="0"/>
              </a:rPr>
              <a:t>adjointes</a:t>
            </a:r>
            <a:r>
              <a:rPr lang="en-US" sz="1400" kern="100">
                <a:effectLst/>
                <a:latin typeface="Calibri" panose="020F0502020204030204" pitchFamily="34" charset="0"/>
                <a:ea typeface="Calibri" panose="020F0502020204030204" pitchFamily="34" charset="0"/>
                <a:cs typeface="Calibri" panose="020F0502020204030204" pitchFamily="34" charset="0"/>
              </a:rPr>
              <a:t> des écoles franco-</a:t>
            </a:r>
            <a:r>
              <a:rPr lang="en-US" sz="1400" kern="100" err="1">
                <a:effectLst/>
                <a:latin typeface="Calibri" panose="020F0502020204030204" pitchFamily="34" charset="0"/>
                <a:ea typeface="Calibri" panose="020F0502020204030204" pitchFamily="34" charset="0"/>
                <a:cs typeface="Calibri" panose="020F0502020204030204" pitchFamily="34" charset="0"/>
              </a:rPr>
              <a:t>ontariennes</a:t>
            </a:r>
            <a:r>
              <a:rPr lang="en-US" sz="1400" kern="100">
                <a:effectLst/>
                <a:latin typeface="Calibri" panose="020F0502020204030204" pitchFamily="34" charset="0"/>
                <a:ea typeface="Calibri" panose="020F0502020204030204" pitchFamily="34" charset="0"/>
                <a:cs typeface="Calibri" panose="020F0502020204030204" pitchFamily="34" charset="0"/>
              </a:rPr>
              <a:t>, Catholic Principals’ Council of Ontario, and Ontario Principals’ Council. </a:t>
            </a:r>
            <a:endParaRPr lang="en-CA" sz="1400" kern="1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130E47E8-1A29-4EDC-97E9-A9205A9A2076}" type="slidenum">
              <a:t>21</a:t>
            </a:fld>
            <a:endParaRPr lang="en-US"/>
          </a:p>
        </p:txBody>
      </p:sp>
    </p:spTree>
    <p:extLst>
      <p:ext uri="{BB962C8B-B14F-4D97-AF65-F5344CB8AC3E}">
        <p14:creationId xmlns:p14="http://schemas.microsoft.com/office/powerpoint/2010/main" val="65700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B8E3E-A449-A5E0-8393-5F3EA3F8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342A73-EEDE-641C-727C-CC1F6C8CB4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166423-DB2C-EFB8-3E27-1EC6DC05A1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The e-book walk-through </a:t>
            </a:r>
            <a:r>
              <a:rPr lang="en-CA"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of how to navigate.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00">
                <a:effectLst/>
                <a:latin typeface="Calibri" panose="020F0502020204030204" pitchFamily="34" charset="0"/>
                <a:ea typeface="Calibri" panose="020F0502020204030204" pitchFamily="34" charset="0"/>
                <a:cs typeface="Calibri" panose="020F0502020204030204" pitchFamily="34" charset="0"/>
              </a:rPr>
              <a:t>Leading Mentally Healthy Schools has been designed with the busy school administrator in mind. While it’s organized in a linear, logical flow for ease of presentation, it’s also intended as a reference document for you to access content as and when needed. Each section gives an overview of each topic area, suggestions for action, and additional supportive resources. The resource will be updated periodically to reflect current thinking.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C5FA16E-8128-01C8-A9DA-50E716C57255}"/>
              </a:ext>
            </a:extLst>
          </p:cNvPr>
          <p:cNvSpPr>
            <a:spLocks noGrp="1"/>
          </p:cNvSpPr>
          <p:nvPr>
            <p:ph type="sldNum" sz="quarter" idx="5"/>
          </p:nvPr>
        </p:nvSpPr>
        <p:spPr/>
        <p:txBody>
          <a:bodyPr/>
          <a:lstStyle/>
          <a:p>
            <a:fld id="{130E47E8-1A29-4EDC-97E9-A9205A9A2076}" type="slidenum">
              <a:t>22</a:t>
            </a:fld>
            <a:endParaRPr lang="en-US"/>
          </a:p>
        </p:txBody>
      </p:sp>
    </p:spTree>
    <p:extLst>
      <p:ext uri="{BB962C8B-B14F-4D97-AF65-F5344CB8AC3E}">
        <p14:creationId xmlns:p14="http://schemas.microsoft.com/office/powerpoint/2010/main" val="3677204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CA" sz="1400">
                <a:latin typeface="Calibri" panose="020F0502020204030204" pitchFamily="34" charset="0"/>
                <a:ea typeface="Calibri" panose="020F0502020204030204" pitchFamily="34" charset="0"/>
                <a:cs typeface="Calibri" panose="020F0502020204030204" pitchFamily="34" charset="0"/>
              </a:rPr>
              <a:t>Module 1: Background and context, including what is a mentally healthy school, the relationships between mental health, mental illness and addictions and the broader provincial context in which we’re working. </a:t>
            </a:r>
            <a:endParaRPr lang="en-US" sz="1400">
              <a:latin typeface="Calibri" panose="020F0502020204030204" pitchFamily="34" charset="0"/>
              <a:ea typeface="Calibri" panose="020F0502020204030204" pitchFamily="34" charset="0"/>
              <a:cs typeface="Calibri" panose="020F0502020204030204" pitchFamily="34" charset="0"/>
            </a:endParaRPr>
          </a:p>
          <a:p>
            <a:pPr lvl="1"/>
            <a:endParaRPr lang="en-CA" sz="1400">
              <a:latin typeface="Calibri" panose="020F0502020204030204" pitchFamily="34" charset="0"/>
              <a:ea typeface="Calibri" panose="020F0502020204030204" pitchFamily="34" charset="0"/>
              <a:cs typeface="Calibri" panose="020F0502020204030204" pitchFamily="34" charset="0"/>
            </a:endParaRPr>
          </a:p>
          <a:p>
            <a:pPr lvl="0"/>
            <a:r>
              <a:rPr lang="en-CA" sz="1400">
                <a:latin typeface="Calibri" panose="020F0502020204030204" pitchFamily="34" charset="0"/>
                <a:ea typeface="Calibri" panose="020F0502020204030204" pitchFamily="34" charset="0"/>
                <a:cs typeface="Calibri" panose="020F0502020204030204" pitchFamily="34" charset="0"/>
              </a:rPr>
              <a:t>By the end of this section, you will be able to:</a:t>
            </a:r>
            <a:endParaRPr lang="en-US" sz="1400">
              <a:latin typeface="Calibri" panose="020F0502020204030204" pitchFamily="34" charset="0"/>
              <a:ea typeface="Calibri" panose="020F0502020204030204" pitchFamily="34" charset="0"/>
              <a:cs typeface="Calibri" panose="020F0502020204030204" pitchFamily="34" charset="0"/>
            </a:endParaRP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understand a broad vision for a mentally healthy school</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describe the relationship between mental health, mental illness, and addictions</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explain the broader provincial context that frames school mental health in Ontario</a:t>
            </a:r>
          </a:p>
        </p:txBody>
      </p:sp>
      <p:sp>
        <p:nvSpPr>
          <p:cNvPr id="4" name="Slide Number Placeholder 3"/>
          <p:cNvSpPr>
            <a:spLocks noGrp="1"/>
          </p:cNvSpPr>
          <p:nvPr>
            <p:ph type="sldNum" sz="quarter" idx="5"/>
          </p:nvPr>
        </p:nvSpPr>
        <p:spPr/>
        <p:txBody>
          <a:bodyPr/>
          <a:lstStyle/>
          <a:p>
            <a:fld id="{130E47E8-1A29-4EDC-97E9-A9205A9A2076}" type="slidenum">
              <a:t>23</a:t>
            </a:fld>
            <a:endParaRPr lang="en-US"/>
          </a:p>
        </p:txBody>
      </p:sp>
    </p:spTree>
    <p:extLst>
      <p:ext uri="{BB962C8B-B14F-4D97-AF65-F5344CB8AC3E}">
        <p14:creationId xmlns:p14="http://schemas.microsoft.com/office/powerpoint/2010/main" val="821701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a:latin typeface="Calibri" panose="020F0502020204030204" pitchFamily="34" charset="0"/>
                <a:ea typeface="Calibri" panose="020F0502020204030204" pitchFamily="34" charset="0"/>
                <a:cs typeface="Calibri" panose="020F0502020204030204" pitchFamily="34" charset="0"/>
              </a:rPr>
              <a:t>The Key foundations chapter outlines the seven foundations </a:t>
            </a:r>
            <a:r>
              <a:rPr lang="en-CA" sz="1400" b="1">
                <a:latin typeface="Calibri" panose="020F0502020204030204" pitchFamily="34" charset="0"/>
                <a:ea typeface="Calibri" panose="020F0502020204030204" pitchFamily="34" charset="0"/>
                <a:cs typeface="Calibri" panose="020F0502020204030204" pitchFamily="34" charset="0"/>
              </a:rPr>
              <a:t>for sustainable school mental health practices </a:t>
            </a:r>
            <a:r>
              <a:rPr lang="en-CA" sz="1400">
                <a:latin typeface="Calibri" panose="020F0502020204030204" pitchFamily="34" charset="0"/>
                <a:ea typeface="Calibri" panose="020F0502020204030204" pitchFamily="34" charset="0"/>
                <a:cs typeface="Calibri" panose="020F0502020204030204" pitchFamily="34" charset="0"/>
              </a:rPr>
              <a:t>and contextualizes them for school administrators</a:t>
            </a:r>
          </a:p>
          <a:p>
            <a:endParaRPr lang="en-CA" sz="1400">
              <a:latin typeface="Calibri" panose="020F0502020204030204" pitchFamily="34" charset="0"/>
              <a:ea typeface="Calibri" panose="020F0502020204030204" pitchFamily="34" charset="0"/>
              <a:cs typeface="Calibri" panose="020F0502020204030204" pitchFamily="34" charset="0"/>
            </a:endParaRPr>
          </a:p>
          <a:p>
            <a:r>
              <a:rPr lang="en-CA" sz="1400">
                <a:latin typeface="Calibri" panose="020F0502020204030204" pitchFamily="34" charset="0"/>
                <a:ea typeface="Calibri" panose="020F0502020204030204" pitchFamily="34" charset="0"/>
                <a:cs typeface="Calibri" panose="020F0502020204030204" pitchFamily="34" charset="0"/>
              </a:rPr>
              <a:t>By the end of this section, you will be able to: </a:t>
            </a:r>
          </a:p>
          <a:p>
            <a:pPr marL="171450" indent="-171450">
              <a:buFont typeface="Symbol"/>
              <a:buChar char="•"/>
            </a:pPr>
            <a:r>
              <a:rPr lang="en-US" sz="1400">
                <a:latin typeface="Calibri" panose="020F0502020204030204" pitchFamily="34" charset="0"/>
                <a:ea typeface="Calibri" panose="020F0502020204030204" pitchFamily="34" charset="0"/>
                <a:cs typeface="Calibri" panose="020F0502020204030204" pitchFamily="34" charset="0"/>
              </a:rPr>
              <a:t>define the seven foundations and know how each contributes to creating a school environment where mental health across the tiers can effectively reach every student</a:t>
            </a:r>
            <a:r>
              <a:rPr lang="en-CA" sz="1400">
                <a:latin typeface="Calibri" panose="020F0502020204030204" pitchFamily="34" charset="0"/>
                <a:ea typeface="Calibri" panose="020F0502020204030204" pitchFamily="34" charset="0"/>
                <a:cs typeface="Calibri" panose="020F0502020204030204" pitchFamily="34" charset="0"/>
              </a:rPr>
              <a:t>  </a:t>
            </a:r>
          </a:p>
          <a:p>
            <a:pPr marL="171450" indent="-171450">
              <a:buFont typeface="Symbol"/>
              <a:buChar char="•"/>
            </a:pPr>
            <a:r>
              <a:rPr lang="en-US" sz="1400">
                <a:latin typeface="Calibri" panose="020F0502020204030204" pitchFamily="34" charset="0"/>
                <a:ea typeface="Calibri" panose="020F0502020204030204" pitchFamily="34" charset="0"/>
                <a:cs typeface="Calibri" panose="020F0502020204030204" pitchFamily="34" charset="0"/>
              </a:rPr>
              <a:t>assess the school environment in each foundation and develop strategies to strengthen areas where improvements are needed</a:t>
            </a:r>
            <a:r>
              <a:rPr lang="en-CA" sz="1400">
                <a:latin typeface="Calibri" panose="020F0502020204030204" pitchFamily="34" charset="0"/>
                <a:ea typeface="Calibri" panose="020F0502020204030204" pitchFamily="34" charset="0"/>
                <a:cs typeface="Calibri" panose="020F0502020204030204" pitchFamily="34" charset="0"/>
              </a:rPr>
              <a:t>  </a:t>
            </a:r>
          </a:p>
          <a:p>
            <a:endParaRPr lang="en-CA"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130E47E8-1A29-4EDC-97E9-A9205A9A2076}" type="slidenum">
              <a:t>24</a:t>
            </a:fld>
            <a:endParaRPr lang="en-US"/>
          </a:p>
        </p:txBody>
      </p:sp>
    </p:spTree>
    <p:extLst>
      <p:ext uri="{BB962C8B-B14F-4D97-AF65-F5344CB8AC3E}">
        <p14:creationId xmlns:p14="http://schemas.microsoft.com/office/powerpoint/2010/main" val="1841009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a:latin typeface="Calibri" panose="020F0502020204030204" pitchFamily="34" charset="0"/>
                <a:ea typeface="Calibri" panose="020F0502020204030204" pitchFamily="34" charset="0"/>
                <a:cs typeface="Calibri" panose="020F0502020204030204" pitchFamily="34" charset="0"/>
              </a:rPr>
              <a:t>The identity-affirming school mental health chapter explains the intersection of identity and mental health, provides an overview of evidence related to oppression and marginalization and mental health outcomes, introduces the frame and provides guidance on implementing the concepts within a school</a:t>
            </a:r>
            <a:endParaRPr lang="en-US" sz="1400">
              <a:latin typeface="Calibri" panose="020F0502020204030204" pitchFamily="34" charset="0"/>
              <a:ea typeface="Calibri" panose="020F0502020204030204" pitchFamily="34" charset="0"/>
              <a:cs typeface="Calibri" panose="020F0502020204030204" pitchFamily="34" charset="0"/>
            </a:endParaRPr>
          </a:p>
          <a:p>
            <a:endParaRPr lang="en-CA" sz="1400">
              <a:latin typeface="Calibri" panose="020F0502020204030204" pitchFamily="34" charset="0"/>
              <a:ea typeface="Calibri" panose="020F0502020204030204" pitchFamily="34" charset="0"/>
              <a:cs typeface="Calibri" panose="020F0502020204030204" pitchFamily="34" charset="0"/>
            </a:endParaRPr>
          </a:p>
          <a:p>
            <a:r>
              <a:rPr lang="en-CA" sz="1400">
                <a:latin typeface="Calibri" panose="020F0502020204030204" pitchFamily="34" charset="0"/>
                <a:ea typeface="Calibri" panose="020F0502020204030204" pitchFamily="34" charset="0"/>
                <a:cs typeface="Calibri" panose="020F0502020204030204" pitchFamily="34" charset="0"/>
              </a:rPr>
              <a:t>By the end of this section, you will be able to: </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recognize the importance of identity-affirming practices and school environments to student mental health and well-being </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understand how oppression and marginalization significantly influence students’ mental health and well-being </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incorporate the core principles of the Identity-Affirming School Mental Health Frame into your leadership approach within the school environment</a:t>
            </a:r>
          </a:p>
        </p:txBody>
      </p:sp>
      <p:sp>
        <p:nvSpPr>
          <p:cNvPr id="4" name="Slide Number Placeholder 3"/>
          <p:cNvSpPr>
            <a:spLocks noGrp="1"/>
          </p:cNvSpPr>
          <p:nvPr>
            <p:ph type="sldNum" sz="quarter" idx="5"/>
          </p:nvPr>
        </p:nvSpPr>
        <p:spPr/>
        <p:txBody>
          <a:bodyPr/>
          <a:lstStyle/>
          <a:p>
            <a:fld id="{130E47E8-1A29-4EDC-97E9-A9205A9A2076}" type="slidenum">
              <a:t>25</a:t>
            </a:fld>
            <a:endParaRPr lang="en-US"/>
          </a:p>
        </p:txBody>
      </p:sp>
    </p:spTree>
    <p:extLst>
      <p:ext uri="{BB962C8B-B14F-4D97-AF65-F5344CB8AC3E}">
        <p14:creationId xmlns:p14="http://schemas.microsoft.com/office/powerpoint/2010/main" val="41720252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C86B9-F10F-A7D7-7CE4-C08F7F395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3BB86-8EB3-00C0-42EE-6252B91E00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7FCCD4-6E66-FA01-AA3D-0AE45265D72F}"/>
              </a:ext>
            </a:extLst>
          </p:cNvPr>
          <p:cNvSpPr>
            <a:spLocks noGrp="1"/>
          </p:cNvSpPr>
          <p:nvPr>
            <p:ph type="body" idx="1"/>
          </p:nvPr>
        </p:nvSpPr>
        <p:spPr/>
        <p:txBody>
          <a:bodyPr/>
          <a:lstStyle/>
          <a:p>
            <a:r>
              <a:rPr lang="en-CA" sz="1400">
                <a:latin typeface="Calibri" panose="020F0502020204030204" pitchFamily="34" charset="0"/>
                <a:ea typeface="Calibri" panose="020F0502020204030204" pitchFamily="34" charset="0"/>
                <a:cs typeface="Calibri" panose="020F0502020204030204" pitchFamily="34" charset="0"/>
              </a:rPr>
              <a:t>By the end of this section, school administrators will be able to: </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understand a multi-tiered system of support and how it is used in the context of student mental health,</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describe the role of mental health promotion (tier 1) in creating safe and supportive school environments that enhance student well-being and mental health literacy,</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Understand the importance and role of school staff in the early identification and prevention (tier 2) of mental health concerns of students,</a:t>
            </a: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recognize the critical importance of establishing clear and seamless transitions to, from, and through more intensive and specialized mental health services (tier 3) for students.</a:t>
            </a:r>
          </a:p>
        </p:txBody>
      </p:sp>
      <p:sp>
        <p:nvSpPr>
          <p:cNvPr id="4" name="Slide Number Placeholder 3">
            <a:extLst>
              <a:ext uri="{FF2B5EF4-FFF2-40B4-BE49-F238E27FC236}">
                <a16:creationId xmlns:a16="http://schemas.microsoft.com/office/drawing/2014/main" id="{0C5B8592-3F17-1F2F-AFB7-4AE3E438F681}"/>
              </a:ext>
            </a:extLst>
          </p:cNvPr>
          <p:cNvSpPr>
            <a:spLocks noGrp="1"/>
          </p:cNvSpPr>
          <p:nvPr>
            <p:ph type="sldNum" sz="quarter" idx="5"/>
          </p:nvPr>
        </p:nvSpPr>
        <p:spPr/>
        <p:txBody>
          <a:bodyPr/>
          <a:lstStyle/>
          <a:p>
            <a:fld id="{130E47E8-1A29-4EDC-97E9-A9205A9A2076}" type="slidenum">
              <a:t>26</a:t>
            </a:fld>
            <a:endParaRPr lang="en-US"/>
          </a:p>
        </p:txBody>
      </p:sp>
    </p:spTree>
    <p:extLst>
      <p:ext uri="{BB962C8B-B14F-4D97-AF65-F5344CB8AC3E}">
        <p14:creationId xmlns:p14="http://schemas.microsoft.com/office/powerpoint/2010/main" val="48314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C86B9-F10F-A7D7-7CE4-C08F7F395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3BB86-8EB3-00C0-42EE-6252B91E00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7FCCD4-6E66-FA01-AA3D-0AE45265D72F}"/>
              </a:ext>
            </a:extLst>
          </p:cNvPr>
          <p:cNvSpPr>
            <a:spLocks noGrp="1"/>
          </p:cNvSpPr>
          <p:nvPr>
            <p:ph type="body" idx="1"/>
          </p:nvPr>
        </p:nvSpPr>
        <p:spPr/>
        <p:txBody>
          <a:bodyPr/>
          <a:lstStyle/>
          <a:p>
            <a:r>
              <a:rPr lang="en-CA" sz="1400">
                <a:latin typeface="Calibri" panose="020F0502020204030204" pitchFamily="34" charset="0"/>
                <a:ea typeface="Calibri" panose="020F0502020204030204" pitchFamily="34" charset="0"/>
                <a:cs typeface="Calibri" panose="020F0502020204030204" pitchFamily="34" charset="0"/>
              </a:rPr>
              <a:t>Multi-tiered systems of support, including what it is and school-based practices across the tiers, and the role of school staff and leadership across the tiers</a:t>
            </a:r>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0C5B8592-3F17-1F2F-AFB7-4AE3E438F681}"/>
              </a:ext>
            </a:extLst>
          </p:cNvPr>
          <p:cNvSpPr>
            <a:spLocks noGrp="1"/>
          </p:cNvSpPr>
          <p:nvPr>
            <p:ph type="sldNum" sz="quarter" idx="5"/>
          </p:nvPr>
        </p:nvSpPr>
        <p:spPr/>
        <p:txBody>
          <a:bodyPr/>
          <a:lstStyle/>
          <a:p>
            <a:fld id="{130E47E8-1A29-4EDC-97E9-A9205A9A2076}" type="slidenum">
              <a:t>27</a:t>
            </a:fld>
            <a:endParaRPr lang="en-US"/>
          </a:p>
        </p:txBody>
      </p:sp>
    </p:spTree>
    <p:extLst>
      <p:ext uri="{BB962C8B-B14F-4D97-AF65-F5344CB8AC3E}">
        <p14:creationId xmlns:p14="http://schemas.microsoft.com/office/powerpoint/2010/main" val="33498674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1FD02-B49E-6637-3D9F-5C29FE62B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CCC758-BF34-E54A-4678-464BF3199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B3DCD-771C-B069-4FBA-C8551B2F3964}"/>
              </a:ext>
            </a:extLst>
          </p:cNvPr>
          <p:cNvSpPr>
            <a:spLocks noGrp="1"/>
          </p:cNvSpPr>
          <p:nvPr>
            <p:ph type="body" idx="1"/>
          </p:nvPr>
        </p:nvSpPr>
        <p:spPr/>
        <p:txBody>
          <a:bodyPr/>
          <a:lstStyle/>
          <a:p>
            <a:r>
              <a:rPr lang="en-CA" sz="1400">
                <a:latin typeface="Calibri" panose="020F0502020204030204" pitchFamily="34" charset="0"/>
                <a:ea typeface="Calibri" panose="020F0502020204030204" pitchFamily="34" charset="0"/>
                <a:cs typeface="Calibri" panose="020F0502020204030204" pitchFamily="34" charset="0"/>
              </a:rPr>
              <a:t>Understanding and supporting students through challenges that span tiers, including substance use and suicide, as well as tragic events</a:t>
            </a:r>
            <a:endParaRPr lang="en-US" sz="1400">
              <a:latin typeface="Calibri" panose="020F0502020204030204" pitchFamily="34" charset="0"/>
              <a:ea typeface="Calibri" panose="020F0502020204030204" pitchFamily="34" charset="0"/>
              <a:cs typeface="Calibri" panose="020F0502020204030204" pitchFamily="34" charset="0"/>
            </a:endParaRPr>
          </a:p>
          <a:p>
            <a:endParaRPr lang="en-CA" sz="1400">
              <a:latin typeface="Calibri" panose="020F0502020204030204" pitchFamily="34" charset="0"/>
              <a:ea typeface="Calibri" panose="020F0502020204030204" pitchFamily="34" charset="0"/>
              <a:cs typeface="Calibri" panose="020F0502020204030204" pitchFamily="34" charset="0"/>
            </a:endParaRPr>
          </a:p>
          <a:p>
            <a:r>
              <a:rPr lang="en-CA" sz="1400">
                <a:latin typeface="Calibri" panose="020F0502020204030204" pitchFamily="34" charset="0"/>
                <a:ea typeface="Calibri" panose="020F0502020204030204" pitchFamily="34" charset="0"/>
                <a:cs typeface="Calibri" panose="020F0502020204030204" pitchFamily="34" charset="0"/>
              </a:rPr>
              <a:t>By the end of this section school administrators will: </a:t>
            </a:r>
            <a:endParaRPr lang="en-US" sz="1400">
              <a:latin typeface="Calibri" panose="020F0502020204030204" pitchFamily="34" charset="0"/>
              <a:ea typeface="Calibri" panose="020F0502020204030204" pitchFamily="34" charset="0"/>
              <a:cs typeface="Calibri" panose="020F0502020204030204" pitchFamily="34" charset="0"/>
            </a:endParaRP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gain an awareness of specific mental health challenges students face, including problematic substance use and suicidal ideation or behaviour.   </a:t>
            </a:r>
            <a:endParaRPr lang="en-US" sz="1400">
              <a:latin typeface="Calibri" panose="020F0502020204030204" pitchFamily="34" charset="0"/>
              <a:ea typeface="Calibri" panose="020F0502020204030204" pitchFamily="34" charset="0"/>
              <a:cs typeface="Calibri" panose="020F0502020204030204" pitchFamily="34" charset="0"/>
            </a:endParaRP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understand how their leadership and actions can contribute to creating protective and supportive environments that help prevent serious mental health concerns  </a:t>
            </a:r>
            <a:endParaRPr lang="en-US" sz="1400">
              <a:latin typeface="Calibri" panose="020F0502020204030204" pitchFamily="34" charset="0"/>
              <a:ea typeface="Calibri" panose="020F0502020204030204" pitchFamily="34" charset="0"/>
              <a:cs typeface="Calibri" panose="020F0502020204030204" pitchFamily="34" charset="0"/>
            </a:endParaRPr>
          </a:p>
          <a:p>
            <a:pPr marL="171450" indent="-171450">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know how to support students and parent/caregivers through tragic and traumatic events </a:t>
            </a:r>
            <a:endParaRPr lang="en-US"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C7FCD6B-1F03-9069-C1DB-1EC5417EE280}"/>
              </a:ext>
            </a:extLst>
          </p:cNvPr>
          <p:cNvSpPr>
            <a:spLocks noGrp="1"/>
          </p:cNvSpPr>
          <p:nvPr>
            <p:ph type="sldNum" sz="quarter" idx="5"/>
          </p:nvPr>
        </p:nvSpPr>
        <p:spPr/>
        <p:txBody>
          <a:bodyPr/>
          <a:lstStyle/>
          <a:p>
            <a:fld id="{130E47E8-1A29-4EDC-97E9-A9205A9A2076}" type="slidenum">
              <a:t>28</a:t>
            </a:fld>
            <a:endParaRPr lang="en-US"/>
          </a:p>
        </p:txBody>
      </p:sp>
    </p:spTree>
    <p:extLst>
      <p:ext uri="{BB962C8B-B14F-4D97-AF65-F5344CB8AC3E}">
        <p14:creationId xmlns:p14="http://schemas.microsoft.com/office/powerpoint/2010/main" val="2734125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1FD02-B49E-6637-3D9F-5C29FE62B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CCC758-BF34-E54A-4678-464BF3199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B3DCD-771C-B069-4FBA-C8551B2F3964}"/>
              </a:ext>
            </a:extLst>
          </p:cNvPr>
          <p:cNvSpPr>
            <a:spLocks noGrp="1"/>
          </p:cNvSpPr>
          <p:nvPr>
            <p:ph type="body" idx="1"/>
          </p:nvPr>
        </p:nvSpPr>
        <p:spPr/>
        <p:txBody>
          <a:bodyPr/>
          <a:lstStyle/>
          <a:p>
            <a:r>
              <a:rPr lang="en-US">
                <a:cs typeface="Calibri"/>
              </a:rPr>
              <a:t>Caring for yourself and s</a:t>
            </a:r>
            <a:r>
              <a:rPr lang="en-CA" err="1"/>
              <a:t>taff</a:t>
            </a:r>
            <a:r>
              <a:rPr lang="en-CA"/>
              <a:t> well-being</a:t>
            </a:r>
            <a:endParaRPr lang="en-US"/>
          </a:p>
          <a:p>
            <a:endParaRPr lang="en-US"/>
          </a:p>
          <a:p>
            <a:r>
              <a:rPr lang="en-US"/>
              <a:t>By the end of this section, school administrators will:  </a:t>
            </a:r>
            <a:endParaRPr lang="en-CA"/>
          </a:p>
          <a:p>
            <a:pPr marL="171450" indent="-171450">
              <a:buFont typeface="Symbol"/>
              <a:buChar char="•"/>
            </a:pPr>
            <a:r>
              <a:rPr lang="en-US"/>
              <a:t>understand the importance of self-care </a:t>
            </a:r>
            <a:endParaRPr lang="en-CA"/>
          </a:p>
          <a:p>
            <a:pPr marL="171450" indent="-171450">
              <a:buFont typeface="Symbol"/>
              <a:buChar char="•"/>
            </a:pPr>
            <a:r>
              <a:rPr lang="en-US"/>
              <a:t>recognize the significance of modelling healthy </a:t>
            </a:r>
            <a:r>
              <a:rPr lang="en-US" err="1"/>
              <a:t>behaviours</a:t>
            </a:r>
            <a:r>
              <a:rPr lang="en-US"/>
              <a:t> and conveying the importance of staff well-being  </a:t>
            </a:r>
            <a:endParaRPr lang="en-CA"/>
          </a:p>
          <a:p>
            <a:pPr marL="171450" indent="-171450">
              <a:buFont typeface="Symbol"/>
              <a:buChar char="•"/>
            </a:pPr>
            <a:r>
              <a:rPr lang="en-US"/>
              <a:t>acquire strategies for enhancing their leadership with empathy and understanding</a:t>
            </a:r>
            <a:endParaRPr lang="en-CA"/>
          </a:p>
          <a:p>
            <a:endParaRPr lang="en-CA">
              <a:cs typeface="Calibri"/>
            </a:endParaRPr>
          </a:p>
          <a:p>
            <a:endParaRPr lang="en-US">
              <a:cs typeface="Calibri"/>
            </a:endParaRPr>
          </a:p>
        </p:txBody>
      </p:sp>
      <p:sp>
        <p:nvSpPr>
          <p:cNvPr id="4" name="Slide Number Placeholder 3">
            <a:extLst>
              <a:ext uri="{FF2B5EF4-FFF2-40B4-BE49-F238E27FC236}">
                <a16:creationId xmlns:a16="http://schemas.microsoft.com/office/drawing/2014/main" id="{6C7FCD6B-1F03-9069-C1DB-1EC5417EE280}"/>
              </a:ext>
            </a:extLst>
          </p:cNvPr>
          <p:cNvSpPr>
            <a:spLocks noGrp="1"/>
          </p:cNvSpPr>
          <p:nvPr>
            <p:ph type="sldNum" sz="quarter" idx="5"/>
          </p:nvPr>
        </p:nvSpPr>
        <p:spPr/>
        <p:txBody>
          <a:bodyPr/>
          <a:lstStyle/>
          <a:p>
            <a:fld id="{130E47E8-1A29-4EDC-97E9-A9205A9A2076}" type="slidenum">
              <a:t>29</a:t>
            </a:fld>
            <a:endParaRPr lang="en-US"/>
          </a:p>
        </p:txBody>
      </p:sp>
    </p:spTree>
    <p:extLst>
      <p:ext uri="{BB962C8B-B14F-4D97-AF65-F5344CB8AC3E}">
        <p14:creationId xmlns:p14="http://schemas.microsoft.com/office/powerpoint/2010/main" val="2084120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School Mental Health Ontario is a provincial implementation support team. We help school districts enhance student mental health with evidence-informed strategies and services. </a:t>
            </a:r>
          </a:p>
          <a:p>
            <a:pPr algn="l" rtl="0" fontAlgn="base"/>
            <a:endPar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We work alongside the Ministry of Education, English and French school districts and school authorities, and a number of provincial education and health organizations to develop a systematic and comprehensive approach to school mental health. </a:t>
            </a:r>
          </a:p>
          <a:p>
            <a:pPr algn="l" rtl="0" fontAlgn="base"/>
            <a:endPar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School Mental Health Ontario provides a variety of resources and programming to enhance the quality and consistency of mental health promotion, prevention and early intervention programming in Ontario schools.</a:t>
            </a:r>
          </a:p>
        </p:txBody>
      </p:sp>
      <p:sp>
        <p:nvSpPr>
          <p:cNvPr id="4" name="Slide Number Placeholder 3"/>
          <p:cNvSpPr>
            <a:spLocks noGrp="1"/>
          </p:cNvSpPr>
          <p:nvPr>
            <p:ph type="sldNum" sz="quarter" idx="5"/>
          </p:nvPr>
        </p:nvSpPr>
        <p:spPr/>
        <p:txBody>
          <a:bodyPr/>
          <a:lstStyle/>
          <a:p>
            <a:fld id="{E16FD58F-6A49-48D8-8EF9-35D150C62F65}" type="slidenum">
              <a:rPr lang="fr-CA" smtClean="0"/>
              <a:t>3</a:t>
            </a:fld>
            <a:endParaRPr lang="fr-CA"/>
          </a:p>
        </p:txBody>
      </p:sp>
    </p:spTree>
    <p:extLst>
      <p:ext uri="{BB962C8B-B14F-4D97-AF65-F5344CB8AC3E}">
        <p14:creationId xmlns:p14="http://schemas.microsoft.com/office/powerpoint/2010/main" val="33142398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1FD02-B49E-6637-3D9F-5C29FE62B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CCC758-BF34-E54A-4678-464BF3199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B3DCD-771C-B069-4FBA-C8551B2F3964}"/>
              </a:ext>
            </a:extLst>
          </p:cNvPr>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Full reference list included </a:t>
            </a:r>
          </a:p>
          <a:p>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C7FCD6B-1F03-9069-C1DB-1EC5417EE280}"/>
              </a:ext>
            </a:extLst>
          </p:cNvPr>
          <p:cNvSpPr>
            <a:spLocks noGrp="1"/>
          </p:cNvSpPr>
          <p:nvPr>
            <p:ph type="sldNum" sz="quarter" idx="5"/>
          </p:nvPr>
        </p:nvSpPr>
        <p:spPr/>
        <p:txBody>
          <a:bodyPr/>
          <a:lstStyle/>
          <a:p>
            <a:fld id="{130E47E8-1A29-4EDC-97E9-A9205A9A2076}" type="slidenum">
              <a:t>30</a:t>
            </a:fld>
            <a:endParaRPr lang="en-US"/>
          </a:p>
        </p:txBody>
      </p:sp>
    </p:spTree>
    <p:extLst>
      <p:ext uri="{BB962C8B-B14F-4D97-AF65-F5344CB8AC3E}">
        <p14:creationId xmlns:p14="http://schemas.microsoft.com/office/powerpoint/2010/main" val="22030002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400">
                <a:effectLst/>
                <a:latin typeface="Calibri" panose="020F0502020204030204" pitchFamily="34" charset="0"/>
                <a:ea typeface="Calibri" panose="020F0502020204030204" pitchFamily="34" charset="0"/>
                <a:cs typeface="Calibri" panose="020F0502020204030204" pitchFamily="34" charset="0"/>
              </a:rPr>
              <a:t>Suite of resources </a:t>
            </a:r>
          </a:p>
          <a:p>
            <a:pPr rtl="0"/>
            <a:r>
              <a:rPr lang="en-US" sz="1400">
                <a:effectLst/>
                <a:latin typeface="Calibri" panose="020F0502020204030204" pitchFamily="34" charset="0"/>
                <a:ea typeface="Calibri" panose="020F0502020204030204" pitchFamily="34" charset="0"/>
                <a:cs typeface="Calibri" panose="020F0502020204030204" pitchFamily="34" charset="0"/>
              </a:rPr>
              <a:t>The MH LIT: school administrator course and LMHS e-book work in tandem to build mental health literacy. Each of the six course modules align with the six sections of the e-book. The course can be completed at your own pace both individually or with colleagues. The course provides foundational information for administrators to support the mental health and well-being of students, and partners with the e-book which provides more in-depth look at these concepts. Together the course and the e-book can: </a:t>
            </a:r>
          </a:p>
          <a:p>
            <a:pPr marL="180975" indent="-180975" rtl="0">
              <a:buFont typeface="Arial" panose="020B0604020202020204" pitchFamily="34" charset="0"/>
              <a:buChar char="•"/>
            </a:pPr>
            <a:r>
              <a:rPr lang="en-US" sz="1400">
                <a:effectLst/>
                <a:latin typeface="Calibri" panose="020F0502020204030204" pitchFamily="34" charset="0"/>
                <a:ea typeface="Calibri" panose="020F0502020204030204" pitchFamily="34" charset="0"/>
                <a:cs typeface="Calibri" panose="020F0502020204030204" pitchFamily="34" charset="0"/>
              </a:rPr>
              <a:t>be a continued source of support as you build your own mental health literacy and support staff and community to do the same.  </a:t>
            </a:r>
          </a:p>
          <a:p>
            <a:pPr marL="180975" indent="-180975" rtl="0">
              <a:buFont typeface="Arial" panose="020B0604020202020204" pitchFamily="34" charset="0"/>
              <a:buChar char="•"/>
            </a:pPr>
            <a:r>
              <a:rPr lang="en-US" sz="1400">
                <a:effectLst/>
                <a:latin typeface="Calibri" panose="020F0502020204030204" pitchFamily="34" charset="0"/>
                <a:ea typeface="Calibri" panose="020F0502020204030204" pitchFamily="34" charset="0"/>
                <a:cs typeface="Calibri" panose="020F0502020204030204" pitchFamily="34" charset="0"/>
              </a:rPr>
              <a:t>serve as a trusted reference to provide information regarding an emerging school need. </a:t>
            </a:r>
          </a:p>
          <a:p>
            <a:pPr marL="180975" indent="-180975" rtl="0">
              <a:buFont typeface="Arial" panose="020B0604020202020204" pitchFamily="34" charset="0"/>
              <a:buChar char="•"/>
            </a:pPr>
            <a:r>
              <a:rPr lang="en-US" sz="1400">
                <a:effectLst/>
                <a:latin typeface="Calibri" panose="020F0502020204030204" pitchFamily="34" charset="0"/>
                <a:ea typeface="Calibri" panose="020F0502020204030204" pitchFamily="34" charset="0"/>
                <a:cs typeface="Calibri" panose="020F0502020204030204" pitchFamily="34" charset="0"/>
              </a:rPr>
              <a:t>provide guidance in goal setting both to you as an administrator, and to inform your school plan. </a:t>
            </a:r>
          </a:p>
          <a:p>
            <a:endParaRPr lang="fr-CA"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31</a:t>
            </a:fld>
            <a:endParaRPr lang="fr-CA"/>
          </a:p>
        </p:txBody>
      </p:sp>
    </p:spTree>
    <p:extLst>
      <p:ext uri="{BB962C8B-B14F-4D97-AF65-F5344CB8AC3E}">
        <p14:creationId xmlns:p14="http://schemas.microsoft.com/office/powerpoint/2010/main" val="3367321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400">
                <a:effectLst/>
                <a:latin typeface="Calibri" panose="020F0502020204030204" pitchFamily="34" charset="0"/>
                <a:ea typeface="Calibri" panose="020F0502020204030204" pitchFamily="34" charset="0"/>
                <a:cs typeface="Calibri" panose="020F0502020204030204" pitchFamily="34" charset="0"/>
              </a:rPr>
              <a:t>Suite of resources </a:t>
            </a:r>
          </a:p>
          <a:p>
            <a:pPr rtl="0"/>
            <a:endParaRPr lang="en-US" sz="1400">
              <a:effectLst/>
              <a:latin typeface="Calibri" panose="020F0502020204030204" pitchFamily="34" charset="0"/>
              <a:ea typeface="Calibri" panose="020F0502020204030204" pitchFamily="34" charset="0"/>
              <a:cs typeface="Calibri" panose="020F0502020204030204" pitchFamily="34" charset="0"/>
            </a:endParaRPr>
          </a:p>
          <a:p>
            <a:pPr rtl="0"/>
            <a:r>
              <a:rPr lang="en-US" sz="1400">
                <a:effectLst/>
                <a:latin typeface="Calibri" panose="020F0502020204030204" pitchFamily="34" charset="0"/>
                <a:ea typeface="Calibri" panose="020F0502020204030204" pitchFamily="34" charset="0"/>
                <a:cs typeface="Calibri" panose="020F0502020204030204" pitchFamily="34" charset="0"/>
              </a:rPr>
              <a:t>The MH LIT: school administrator course and LMHS e-book work in tandem to build mental health literacy. Each of the six course modules align with the six sections of the e-book. The course can be completed at your own pace both individually or with colleagues. The course provides foundational information for administrators to support the mental health and well-being of students, and partners with the e-book which provides more in-depth look at these concepts. Together the course and the e-book can: </a:t>
            </a:r>
          </a:p>
          <a:p>
            <a:pPr marL="180975" indent="-180975" rtl="0">
              <a:buFont typeface="Arial" panose="020B0604020202020204" pitchFamily="34" charset="0"/>
              <a:buChar char="•"/>
            </a:pPr>
            <a:r>
              <a:rPr lang="en-US" sz="1400">
                <a:effectLst/>
                <a:latin typeface="Calibri" panose="020F0502020204030204" pitchFamily="34" charset="0"/>
                <a:ea typeface="Calibri" panose="020F0502020204030204" pitchFamily="34" charset="0"/>
                <a:cs typeface="Calibri" panose="020F0502020204030204" pitchFamily="34" charset="0"/>
              </a:rPr>
              <a:t>be a continued source of support as you build your own mental health literacy and support staff and community to do the same.  </a:t>
            </a:r>
          </a:p>
          <a:p>
            <a:pPr marL="180975" indent="-180975" rtl="0">
              <a:buFont typeface="Arial" panose="020B0604020202020204" pitchFamily="34" charset="0"/>
              <a:buChar char="•"/>
            </a:pPr>
            <a:r>
              <a:rPr lang="en-US" sz="1400">
                <a:effectLst/>
                <a:latin typeface="Calibri" panose="020F0502020204030204" pitchFamily="34" charset="0"/>
                <a:ea typeface="Calibri" panose="020F0502020204030204" pitchFamily="34" charset="0"/>
                <a:cs typeface="Calibri" panose="020F0502020204030204" pitchFamily="34" charset="0"/>
              </a:rPr>
              <a:t>serve as a trusted reference to provide information regarding an emerging school need. </a:t>
            </a:r>
          </a:p>
          <a:p>
            <a:pPr marL="180975" indent="-180975" rtl="0">
              <a:buFont typeface="Arial" panose="020B0604020202020204" pitchFamily="34" charset="0"/>
              <a:buChar char="•"/>
            </a:pPr>
            <a:r>
              <a:rPr lang="en-US" sz="1400">
                <a:effectLst/>
                <a:latin typeface="Calibri" panose="020F0502020204030204" pitchFamily="34" charset="0"/>
                <a:ea typeface="Calibri" panose="020F0502020204030204" pitchFamily="34" charset="0"/>
                <a:cs typeface="Calibri" panose="020F0502020204030204" pitchFamily="34" charset="0"/>
              </a:rPr>
              <a:t>provide guidance in goal setting both to you as an administrator, and to inform your school plan. </a:t>
            </a:r>
          </a:p>
          <a:p>
            <a:endParaRPr lang="fr-CA" sz="1400">
              <a:latin typeface="Calibri" panose="020F0502020204030204" pitchFamily="34" charset="0"/>
              <a:ea typeface="Calibri" panose="020F0502020204030204" pitchFamily="34" charset="0"/>
              <a:cs typeface="Calibri" panose="020F0502020204030204" pitchFamily="34" charset="0"/>
            </a:endParaRPr>
          </a:p>
          <a:p>
            <a:r>
              <a:rPr lang="fr-CA" sz="1400">
                <a:latin typeface="Calibri" panose="020F0502020204030204" pitchFamily="34" charset="0"/>
                <a:ea typeface="Calibri" panose="020F0502020204030204" pitchFamily="34" charset="0"/>
                <a:cs typeface="Calibri" panose="020F0502020204030204" pitchFamily="34" charset="0"/>
              </a:rPr>
              <a:t>The course update </a:t>
            </a:r>
            <a:r>
              <a:rPr lang="fr-CA" sz="1400" err="1">
                <a:latin typeface="Calibri" panose="020F0502020204030204" pitchFamily="34" charset="0"/>
                <a:ea typeface="Calibri" panose="020F0502020204030204" pitchFamily="34" charset="0"/>
                <a:cs typeface="Calibri" panose="020F0502020204030204" pitchFamily="34" charset="0"/>
              </a:rPr>
              <a:t>is</a:t>
            </a:r>
            <a:r>
              <a:rPr lang="fr-CA" sz="1400">
                <a:latin typeface="Calibri" panose="020F0502020204030204" pitchFamily="34" charset="0"/>
                <a:ea typeface="Calibri" panose="020F0502020204030204" pitchFamily="34" charset="0"/>
                <a:cs typeface="Calibri" panose="020F0502020204030204" pitchFamily="34" charset="0"/>
              </a:rPr>
              <a:t> </a:t>
            </a:r>
            <a:r>
              <a:rPr lang="fr-CA" sz="1400" err="1">
                <a:latin typeface="Calibri" panose="020F0502020204030204" pitchFamily="34" charset="0"/>
                <a:ea typeface="Calibri" panose="020F0502020204030204" pitchFamily="34" charset="0"/>
                <a:cs typeface="Calibri" panose="020F0502020204030204" pitchFamily="34" charset="0"/>
              </a:rPr>
              <a:t>still</a:t>
            </a:r>
            <a:r>
              <a:rPr lang="fr-CA" sz="1400">
                <a:latin typeface="Calibri" panose="020F0502020204030204" pitchFamily="34" charset="0"/>
                <a:ea typeface="Calibri" panose="020F0502020204030204" pitchFamily="34" charset="0"/>
                <a:cs typeface="Calibri" panose="020F0502020204030204" pitchFamily="34" charset="0"/>
              </a:rPr>
              <a:t> </a:t>
            </a:r>
            <a:r>
              <a:rPr lang="fr-CA" sz="1400" err="1">
                <a:latin typeface="Calibri" panose="020F0502020204030204" pitchFamily="34" charset="0"/>
                <a:ea typeface="Calibri" panose="020F0502020204030204" pitchFamily="34" charset="0"/>
                <a:cs typeface="Calibri" panose="020F0502020204030204" pitchFamily="34" charset="0"/>
              </a:rPr>
              <a:t>underway</a:t>
            </a:r>
            <a:r>
              <a:rPr lang="fr-CA" sz="1400">
                <a:latin typeface="Calibri" panose="020F0502020204030204" pitchFamily="34" charset="0"/>
                <a:ea typeface="Calibri" panose="020F0502020204030204" pitchFamily="34" charset="0"/>
                <a:cs typeface="Calibri" panose="020F0502020204030204" pitchFamily="34" charset="0"/>
              </a:rPr>
              <a:t> – </a:t>
            </a:r>
            <a:r>
              <a:rPr lang="en-CA" sz="1400">
                <a:latin typeface="Calibri" panose="020F0502020204030204" pitchFamily="34" charset="0"/>
                <a:ea typeface="Calibri" panose="020F0502020204030204" pitchFamily="34" charset="0"/>
                <a:cs typeface="Calibri" panose="020F0502020204030204" pitchFamily="34" charset="0"/>
              </a:rPr>
              <a:t>download the </a:t>
            </a:r>
            <a:r>
              <a:rPr lang="en-CA" sz="1400" err="1">
                <a:latin typeface="Calibri" panose="020F0502020204030204" pitchFamily="34" charset="0"/>
                <a:ea typeface="Calibri" panose="020F0502020204030204" pitchFamily="34" charset="0"/>
                <a:cs typeface="Calibri" panose="020F0502020204030204" pitchFamily="34" charset="0"/>
              </a:rPr>
              <a:t>ebook</a:t>
            </a:r>
            <a:r>
              <a:rPr lang="en-CA" sz="1400">
                <a:latin typeface="Calibri" panose="020F0502020204030204" pitchFamily="34" charset="0"/>
                <a:ea typeface="Calibri" panose="020F0502020204030204" pitchFamily="34" charset="0"/>
                <a:cs typeface="Calibri" panose="020F0502020204030204" pitchFamily="34" charset="0"/>
              </a:rPr>
              <a:t>, and we will email you when the course update is live. </a:t>
            </a:r>
            <a:endParaRPr lang="fr-CA"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32</a:t>
            </a:fld>
            <a:endParaRPr lang="fr-CA"/>
          </a:p>
        </p:txBody>
      </p:sp>
    </p:spTree>
    <p:extLst>
      <p:ext uri="{BB962C8B-B14F-4D97-AF65-F5344CB8AC3E}">
        <p14:creationId xmlns:p14="http://schemas.microsoft.com/office/powerpoint/2010/main" val="33673210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a:latin typeface="Calibri"/>
                <a:ea typeface="Calibri" panose="020F0502020204030204" pitchFamily="34" charset="0"/>
                <a:cs typeface="Calibri"/>
              </a:rPr>
              <a:t>If you have difficulty with the confirmation process, please contact SMH-ON team member Sarah Stright at sstright@smho-smso.ca. </a:t>
            </a:r>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33</a:t>
            </a:fld>
            <a:endParaRPr lang="fr-CA"/>
          </a:p>
        </p:txBody>
      </p:sp>
    </p:spTree>
    <p:extLst>
      <p:ext uri="{BB962C8B-B14F-4D97-AF65-F5344CB8AC3E}">
        <p14:creationId xmlns:p14="http://schemas.microsoft.com/office/powerpoint/2010/main" val="15595473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a:p>
            <a:endParaRPr lang="en-US"/>
          </a:p>
        </p:txBody>
      </p:sp>
      <p:sp>
        <p:nvSpPr>
          <p:cNvPr id="4" name="Slide Number Placeholder 3"/>
          <p:cNvSpPr>
            <a:spLocks noGrp="1"/>
          </p:cNvSpPr>
          <p:nvPr>
            <p:ph type="sldNum" sz="quarter" idx="5"/>
          </p:nvPr>
        </p:nvSpPr>
        <p:spPr/>
        <p:txBody>
          <a:bodyPr/>
          <a:lstStyle/>
          <a:p>
            <a:fld id="{712FAD1E-10D2-4DE9-9131-E2E956EB223D}" type="slidenum">
              <a:rPr lang="en-US"/>
              <a:t>34</a:t>
            </a:fld>
            <a:endParaRPr lang="en-US"/>
          </a:p>
        </p:txBody>
      </p:sp>
    </p:spTree>
    <p:extLst>
      <p:ext uri="{BB962C8B-B14F-4D97-AF65-F5344CB8AC3E}">
        <p14:creationId xmlns:p14="http://schemas.microsoft.com/office/powerpoint/2010/main" val="1258681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For consideration for effective implementation, we rely on Implementation science to help us in developing a process. </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GB" sz="1400">
                <a:latin typeface="Calibri" panose="020F0502020204030204" pitchFamily="34" charset="0"/>
                <a:ea typeface="Calibri" panose="020F0502020204030204" pitchFamily="34" charset="0"/>
                <a:cs typeface="Calibri" panose="020F0502020204030204" pitchFamily="34" charset="0"/>
              </a:rPr>
              <a:t>The first important thing to know about implementation science is that it tells us that there needs to be an implementation team – like yourselves – that plans for and supports the process for implementing anything new – so thank you for all for coming together and collaborating on this journey. </a:t>
            </a:r>
            <a:endParaRPr lang="en-US"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Implementation science is the study of methods that informs how best we can get resources and practices to be used effectively – and as intended. In general, it has provided a large body of knowledge that focus on understanding the barriers and facilitators of effective implementation, and aims to improve the adoption, uptake, and sustainability of any resource, program or practice in all types of settings, including education.</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Frankly having an intentional, explicit and systematic process to implementation, that follows the science,  may feel like a daunting task to some but this upfront planning process largely increases the likelihood of effective use of a resource, and a much smoother process for everyone involved. And what you learn from the process can be replicated in many other scenarios. </a:t>
            </a:r>
          </a:p>
          <a:p>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2FAD1E-10D2-4DE9-9131-E2E956EB223D}" type="slidenum">
              <a:rPr lang="en-US"/>
              <a:t>35</a:t>
            </a:fld>
            <a:endParaRPr lang="en-US"/>
          </a:p>
        </p:txBody>
      </p:sp>
    </p:spTree>
    <p:extLst>
      <p:ext uri="{BB962C8B-B14F-4D97-AF65-F5344CB8AC3E}">
        <p14:creationId xmlns:p14="http://schemas.microsoft.com/office/powerpoint/2010/main" val="23688610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This table shows how SMH-ON has taken the body of knowledge and stages from implementation science and developed a framework - that we call the "As of implementation" – to help with ease of use in the process of effectively implementing any new resources, practices or programs at your board. </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We will use this A framework to guide implementation planning for the rest of the morning and into the afternoon. </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Don't worry about memorizing the chart – we're going to break it down next and then we're going to work through each stage at your tables with the support of your coaches. Also included in the </a:t>
            </a:r>
            <a:r>
              <a:rPr lang="en-US" sz="1400" err="1">
                <a:latin typeface="Calibri" panose="020F0502020204030204" pitchFamily="34" charset="0"/>
                <a:ea typeface="Calibri" panose="020F0502020204030204" pitchFamily="34" charset="0"/>
                <a:cs typeface="Calibri" panose="020F0502020204030204" pitchFamily="34" charset="0"/>
              </a:rPr>
              <a:t>ebook</a:t>
            </a:r>
            <a:r>
              <a:rPr lang="en-US" sz="1400">
                <a:latin typeface="Calibri" panose="020F0502020204030204" pitchFamily="34" charset="0"/>
                <a:ea typeface="Calibri" panose="020F0502020204030204" pitchFamily="34" charset="0"/>
                <a:cs typeface="Calibri" panose="020F0502020204030204" pitchFamily="34" charset="0"/>
              </a:rPr>
              <a:t>.</a:t>
            </a:r>
          </a:p>
          <a:p>
            <a:pPr>
              <a:lnSpc>
                <a:spcPct val="108000"/>
              </a:lnSpc>
              <a:spcAft>
                <a:spcPts val="2472"/>
              </a:spcAft>
            </a:pPr>
            <a:endParaRPr lang="en-GB" sz="1400">
              <a:latin typeface="Calibri" panose="020F0502020204030204" pitchFamily="34" charset="0"/>
              <a:ea typeface="Calibri" panose="020F0502020204030204" pitchFamily="34" charset="0"/>
              <a:cs typeface="Calibri" panose="020F0502020204030204" pitchFamily="34" charset="0"/>
            </a:endParaRPr>
          </a:p>
          <a:p>
            <a:pPr>
              <a:lnSpc>
                <a:spcPct val="108000"/>
              </a:lnSpc>
              <a:spcAft>
                <a:spcPts val="2472"/>
              </a:spcAft>
            </a:pPr>
            <a:endParaRPr lang="en-GB" sz="1400">
              <a:latin typeface="Calibri" panose="020F0502020204030204" pitchFamily="34" charset="0"/>
              <a:ea typeface="Calibri" panose="020F0502020204030204" pitchFamily="34" charset="0"/>
              <a:cs typeface="Calibri" panose="020F0502020204030204" pitchFamily="34" charset="0"/>
            </a:endParaRPr>
          </a:p>
          <a:p>
            <a:pPr>
              <a:lnSpc>
                <a:spcPct val="108000"/>
              </a:lnSpc>
              <a:spcAft>
                <a:spcPts val="2472"/>
              </a:spcAft>
            </a:pPr>
            <a:endParaRPr lang="en-GB"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2FAD1E-10D2-4DE9-9131-E2E956EB223D}" type="slidenum">
              <a:rPr lang="en-US"/>
              <a:t>36</a:t>
            </a:fld>
            <a:endParaRPr lang="en-US"/>
          </a:p>
        </p:txBody>
      </p:sp>
    </p:spTree>
    <p:extLst>
      <p:ext uri="{BB962C8B-B14F-4D97-AF65-F5344CB8AC3E}">
        <p14:creationId xmlns:p14="http://schemas.microsoft.com/office/powerpoint/2010/main" val="26190891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29275" cy="3167062"/>
          </a:xfrm>
        </p:spPr>
      </p:sp>
      <p:sp>
        <p:nvSpPr>
          <p:cNvPr id="3" name="Notes Placeholder 2"/>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Pre-implementation is the preparatory stage for implementation. </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This is the stage that starts with awareness, where you consider what the suite of resources are all about – so you orient yourself with them  and determine who needs to know about it and what they need to know </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This stages also includes alignment and acceptability – where you consider how the suite of resources aligns with broader school mental health plans. </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GB"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D2318CEF-5061-4158-85DE-7995ADF55974}" type="slidenum">
              <a:rPr lang="en-CA" smtClean="0"/>
              <a:t>37</a:t>
            </a:fld>
            <a:endParaRPr lang="en-CA"/>
          </a:p>
        </p:txBody>
      </p:sp>
    </p:spTree>
    <p:extLst>
      <p:ext uri="{BB962C8B-B14F-4D97-AF65-F5344CB8AC3E}">
        <p14:creationId xmlns:p14="http://schemas.microsoft.com/office/powerpoint/2010/main" val="39608369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29275" cy="3167062"/>
          </a:xfrm>
        </p:spPr>
      </p:sp>
      <p:sp>
        <p:nvSpPr>
          <p:cNvPr id="3" name="Notes Placeholder 2"/>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In the initial Implementation stage we have adoption– in many cases, with a new resource, practice or program it is helpful to try out the practice in a small controlled environment to better inform how it might be implemented more broadly. We're not necessarily suggesting this as the process – although you might be something that you consider for your board. You also want to consider how new members of the school leader community will adopt the learning and implement the suite of resources, once you've already initially rolled them out. How will new people be brought along. </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The next stage is Partial Implementation where we talk about adaptation – it is the case with most resources, practices or programs that we are looking to implement, that the content is shown to be effective and we don't change it, but what we do look at adapting is how the content is delivered – so that it is accessible and meets the needs of the audience.  So it's often helpful to think how adapting delivery can happen, earlier in the process, to support effective implementation. </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GB"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D2318CEF-5061-4158-85DE-7995ADF55974}" type="slidenum">
              <a:rPr lang="en-CA" smtClean="0"/>
              <a:t>38</a:t>
            </a:fld>
            <a:endParaRPr lang="en-CA"/>
          </a:p>
        </p:txBody>
      </p:sp>
    </p:spTree>
    <p:extLst>
      <p:ext uri="{BB962C8B-B14F-4D97-AF65-F5344CB8AC3E}">
        <p14:creationId xmlns:p14="http://schemas.microsoft.com/office/powerpoint/2010/main" val="2217967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29275" cy="3167062"/>
          </a:xfrm>
        </p:spPr>
      </p:sp>
      <p:sp>
        <p:nvSpPr>
          <p:cNvPr id="3" name="Notes Placeholder 2"/>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In the stages of Full implementation and Sustainment we think about assessment and adjustment. Here we want to know are the modules being used effectively by all who are expected to use it. Once the implementation is in effect, we want to engage in a monitoring and assessment process to review the users experiences, so that we know if adjustments needs to be made from this data, to better meet the needs of school administrators.  </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GB"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D2318CEF-5061-4158-85DE-7995ADF55974}" type="slidenum">
              <a:rPr lang="en-CA" smtClean="0"/>
              <a:t>39</a:t>
            </a:fld>
            <a:endParaRPr lang="en-CA"/>
          </a:p>
        </p:txBody>
      </p:sp>
    </p:spTree>
    <p:extLst>
      <p:ext uri="{BB962C8B-B14F-4D97-AF65-F5344CB8AC3E}">
        <p14:creationId xmlns:p14="http://schemas.microsoft.com/office/powerpoint/2010/main" val="3937960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Good mental health is fundamental to a student’s ability to learn, succeed, and reach their full potential.   </a:t>
            </a:r>
          </a:p>
          <a:p>
            <a:pPr algn="l" rtl="0" fontAlgn="base"/>
            <a:endPar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Schools in Ontario are uniquely positioned to support student mental health. </a:t>
            </a:r>
          </a:p>
          <a:p>
            <a:pPr algn="l" rtl="0" fontAlgn="base"/>
            <a:endPar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Principals and vice-principals play a crucial role in leading a purposeful path toward mentally healthy schools where every student: </a:t>
            </a:r>
          </a:p>
          <a:p>
            <a:pPr algn="l" rtl="0" fontAlgn="base">
              <a:buFont typeface="Arial" panose="020B0604020202020204" pitchFamily="34" charset="0"/>
              <a:buChar char="•"/>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has access to evidence-informed mental health promotion, prevention, and early intervention services at school that are differentiated and identity-affirming, </a:t>
            </a:r>
          </a:p>
          <a:p>
            <a:pPr algn="l" rtl="0" fontAlgn="base">
              <a:buFont typeface="Arial" panose="020B0604020202020204" pitchFamily="34" charset="0"/>
              <a:buChar char="•"/>
            </a:pPr>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will be guided to more intensive mental health services when needed </a:t>
            </a:r>
          </a:p>
          <a:p>
            <a:pPr algn="l" rtl="0" fontAlgn="base"/>
            <a:endPar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The journey requires thoughtful planning and preparation and the willingness to, at times, make decisions and lead action before feeling fully ready.  </a:t>
            </a:r>
          </a:p>
          <a:p>
            <a:pPr algn="l" rtl="0" fontAlgn="base"/>
            <a:endPar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There is no perfect, right way to lead a mentally healthy school, so free yourself of that notion and move forward with humility, will, and commitment.  SMH-ON is here to help.</a:t>
            </a:r>
          </a:p>
          <a:p>
            <a:endParaRPr lang="fr-CA"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4</a:t>
            </a:fld>
            <a:endParaRPr lang="fr-CA"/>
          </a:p>
        </p:txBody>
      </p:sp>
    </p:spTree>
    <p:extLst>
      <p:ext uri="{BB962C8B-B14F-4D97-AF65-F5344CB8AC3E}">
        <p14:creationId xmlns:p14="http://schemas.microsoft.com/office/powerpoint/2010/main" val="37017079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a:latin typeface="Calibri" panose="020F0502020204030204" pitchFamily="34" charset="0"/>
                <a:ea typeface="Calibri" panose="020F0502020204030204" pitchFamily="34" charset="0"/>
                <a:cs typeface="Calibri" panose="020F0502020204030204" pitchFamily="34" charset="0"/>
              </a:rPr>
              <a:t>To help you share and promote the Leading Mentally Healthy Schools resources with administrators in your board, we’ve created some tools you can use. </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GB" sz="1400">
              <a:latin typeface="Calibri" panose="020F0502020204030204" pitchFamily="34" charset="0"/>
              <a:ea typeface="Calibri" panose="020F0502020204030204" pitchFamily="34" charset="0"/>
              <a:cs typeface="Calibri" panose="020F0502020204030204" pitchFamily="34" charset="0"/>
            </a:endParaRPr>
          </a:p>
          <a:p>
            <a:r>
              <a:rPr lang="en-GB" sz="1400">
                <a:latin typeface="Calibri" panose="020F0502020204030204" pitchFamily="34" charset="0"/>
                <a:ea typeface="Calibri" panose="020F0502020204030204" pitchFamily="34" charset="0"/>
                <a:cs typeface="Calibri" panose="020F0502020204030204" pitchFamily="34" charset="0"/>
              </a:rPr>
              <a:t>The Leading Mentally Healthy Schools mobilizer kit </a:t>
            </a:r>
            <a:r>
              <a:rPr lang="en-CA" sz="1400">
                <a:latin typeface="Calibri" panose="020F0502020204030204" pitchFamily="34" charset="0"/>
                <a:ea typeface="Calibri" panose="020F0502020204030204" pitchFamily="34" charset="0"/>
                <a:cs typeface="Calibri" panose="020F0502020204030204" pitchFamily="34" charset="0"/>
              </a:rPr>
              <a:t>includes:</a:t>
            </a:r>
            <a:endParaRPr lang="en-GB" sz="1400">
              <a:latin typeface="Calibri" panose="020F0502020204030204" pitchFamily="34" charset="0"/>
              <a:ea typeface="Calibri" panose="020F0502020204030204" pitchFamily="34" charset="0"/>
              <a:cs typeface="Calibri" panose="020F0502020204030204" pitchFamily="34" charset="0"/>
            </a:endParaRPr>
          </a:p>
          <a:p>
            <a:endParaRPr lang="en-GB" sz="1400">
              <a:latin typeface="Calibri" panose="020F0502020204030204" pitchFamily="34" charset="0"/>
              <a:ea typeface="Calibri" panose="020F0502020204030204" pitchFamily="34" charset="0"/>
              <a:cs typeface="Calibri" panose="020F0502020204030204" pitchFamily="34" charset="0"/>
            </a:endParaRPr>
          </a:p>
          <a:p>
            <a:pPr marL="176611" indent="-176611">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A set of key messages you can use in your communication about the Leading Mentally Healthy Schools resources</a:t>
            </a:r>
          </a:p>
          <a:p>
            <a:pPr marL="176611" indent="-176611">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A template email you can adapt for your board’s circumstances</a:t>
            </a:r>
          </a:p>
          <a:p>
            <a:pPr marL="176611" indent="-176611">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A 1-page printable flyer with QR codes to help people easily find the suite of resources</a:t>
            </a:r>
            <a:endParaRPr lang="en-GB" sz="1400">
              <a:latin typeface="Calibri" panose="020F0502020204030204" pitchFamily="34" charset="0"/>
              <a:ea typeface="Calibri" panose="020F0502020204030204" pitchFamily="34" charset="0"/>
              <a:cs typeface="Calibri" panose="020F0502020204030204" pitchFamily="34" charset="0"/>
            </a:endParaRPr>
          </a:p>
          <a:p>
            <a:pPr marL="176611" indent="-176611">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A slide deck</a:t>
            </a:r>
          </a:p>
          <a:p>
            <a:pPr marL="176611" indent="-176611">
              <a:buFont typeface="Symbol"/>
              <a:buChar char="•"/>
            </a:pPr>
            <a:r>
              <a:rPr lang="en-CA" sz="1400">
                <a:latin typeface="Calibri" panose="020F0502020204030204" pitchFamily="34" charset="0"/>
                <a:ea typeface="Calibri" panose="020F0502020204030204" pitchFamily="34" charset="0"/>
                <a:cs typeface="Calibri" panose="020F0502020204030204" pitchFamily="34" charset="0"/>
              </a:rPr>
              <a:t>Some evidence cards you can use to promote the resources (can be used as images in slide decks or social media, or could be printed, etc.)</a:t>
            </a:r>
          </a:p>
          <a:p>
            <a:pPr marL="176611" indent="-176611">
              <a:buFont typeface="Symbol"/>
              <a:buChar char="•"/>
            </a:pPr>
            <a:endParaRPr lang="en-CA" sz="1400">
              <a:latin typeface="Calibri" panose="020F0502020204030204" pitchFamily="34" charset="0"/>
              <a:ea typeface="Calibri" panose="020F0502020204030204" pitchFamily="34" charset="0"/>
              <a:cs typeface="Calibri" panose="020F0502020204030204" pitchFamily="34" charset="0"/>
            </a:endParaRPr>
          </a:p>
          <a:p>
            <a:pPr marL="0" indent="0">
              <a:buFont typeface="Symbol"/>
              <a:buNone/>
            </a:pPr>
            <a:r>
              <a:rPr lang="en-CA" sz="1400">
                <a:latin typeface="Calibri" panose="020F0502020204030204" pitchFamily="34" charset="0"/>
                <a:ea typeface="Calibri" panose="020F0502020204030204" pitchFamily="34" charset="0"/>
                <a:cs typeface="Calibri" panose="020F0502020204030204" pitchFamily="34" charset="0"/>
              </a:rPr>
              <a:t>You can find these resources using this QR code, or on our website at </a:t>
            </a:r>
            <a:r>
              <a:rPr lang="en-CA" sz="1400" b="0" i="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tooltip="https://smho-smso.ca/online-resources/leading-mentally-healthy-schools-ebook/"/>
              </a:rPr>
              <a:t>smho-smso.ca/online-resources/leading-mentally-healthy-schools-</a:t>
            </a:r>
            <a:r>
              <a:rPr lang="en-CA" sz="1400" b="0" i="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tooltip="https://smho-smso.ca/online-resources/leading-mentally-healthy-schools-ebook/"/>
              </a:rPr>
              <a:t>ebook</a:t>
            </a:r>
            <a:r>
              <a:rPr lang="en-CA" sz="1400" b="0" i="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tooltip="https://smho-smso.ca/online-resources/leading-mentally-healthy-schools-ebook/"/>
              </a:rPr>
              <a:t>/</a:t>
            </a:r>
            <a:r>
              <a:rPr lang="en-CA" sz="1400" b="0" i="0" u="none" strike="noStrike">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br>
              <a:rPr lang="en-CA" sz="1400">
                <a:latin typeface="Calibri" panose="020F0502020204030204" pitchFamily="34" charset="0"/>
                <a:ea typeface="Calibri" panose="020F0502020204030204" pitchFamily="34" charset="0"/>
                <a:cs typeface="Calibri" panose="020F0502020204030204" pitchFamily="34" charset="0"/>
              </a:rPr>
            </a:br>
            <a:endParaRPr lang="en-GB"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2FAD1E-10D2-4DE9-9131-E2E956EB223D}" type="slidenum">
              <a:rPr lang="en-US"/>
              <a:t>40</a:t>
            </a:fld>
            <a:endParaRPr lang="en-US"/>
          </a:p>
        </p:txBody>
      </p:sp>
    </p:spTree>
    <p:extLst>
      <p:ext uri="{BB962C8B-B14F-4D97-AF65-F5344CB8AC3E}">
        <p14:creationId xmlns:p14="http://schemas.microsoft.com/office/powerpoint/2010/main" val="11685267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How to share </a:t>
            </a:r>
          </a:p>
          <a:p>
            <a:pPr algn="l" rtl="0" fontAlgn="base"/>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rPr>
              <a:t>End with QR code to resource page, which will have a download link for the 1-pager and other mobilizer kit pieces</a:t>
            </a:r>
          </a:p>
          <a:p>
            <a:pPr algn="l" rtl="0" fontAlgn="base"/>
            <a:endPar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r>
              <a:rPr lang="en-US" sz="1400" b="0" i="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smho-smso.ca/online-resources/leading-mentally-healthy-schools-</a:t>
            </a:r>
            <a:r>
              <a:rPr lang="en-US" sz="1400" b="0" i="0" err="1">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ebook</a:t>
            </a:r>
            <a:endParaRPr lang="fr-CA"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16FD58F-6A49-48D8-8EF9-35D150C62F65}" type="slidenum">
              <a:rPr lang="fr-CA" smtClean="0"/>
              <a:t>41</a:t>
            </a:fld>
            <a:endParaRPr lang="fr-CA"/>
          </a:p>
        </p:txBody>
      </p:sp>
    </p:spTree>
    <p:extLst>
      <p:ext uri="{BB962C8B-B14F-4D97-AF65-F5344CB8AC3E}">
        <p14:creationId xmlns:p14="http://schemas.microsoft.com/office/powerpoint/2010/main" val="37802957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a:latin typeface="Calibri"/>
                <a:cs typeface="Calibri"/>
              </a:rPr>
              <a:t>SMHO is here to continue to support you on this journey </a:t>
            </a:r>
          </a:p>
          <a:p>
            <a:endParaRPr lang="en-US" sz="1400">
              <a:latin typeface="Calibri"/>
              <a:cs typeface="Calibri"/>
            </a:endParaRPr>
          </a:p>
          <a:p>
            <a:r>
              <a:rPr lang="en-US" sz="1400">
                <a:latin typeface="Calibri"/>
                <a:cs typeface="Calibri"/>
              </a:rPr>
              <a:t>Subscribe at </a:t>
            </a:r>
            <a:r>
              <a:rPr lang="en-US" sz="1400">
                <a:latin typeface="Calibri"/>
                <a:cs typeface="Calibri"/>
                <a:hlinkClick r:id="rId3"/>
              </a:rPr>
              <a:t>https://smho-smso.ca/#connectwithus</a:t>
            </a:r>
            <a:r>
              <a:rPr lang="en-US" sz="1400">
                <a:latin typeface="Calibri"/>
                <a:cs typeface="Calibri"/>
              </a:rPr>
              <a:t> </a:t>
            </a:r>
          </a:p>
        </p:txBody>
      </p:sp>
      <p:sp>
        <p:nvSpPr>
          <p:cNvPr id="4" name="Slide Number Placeholder 3"/>
          <p:cNvSpPr>
            <a:spLocks noGrp="1"/>
          </p:cNvSpPr>
          <p:nvPr>
            <p:ph type="sldNum" sz="quarter" idx="5"/>
          </p:nvPr>
        </p:nvSpPr>
        <p:spPr/>
        <p:txBody>
          <a:bodyPr/>
          <a:lstStyle/>
          <a:p>
            <a:fld id="{E16FD58F-6A49-48D8-8EF9-35D150C62F65}" type="slidenum">
              <a:rPr lang="fr-CA" smtClean="0"/>
              <a:t>42</a:t>
            </a:fld>
            <a:endParaRPr lang="fr-CA"/>
          </a:p>
        </p:txBody>
      </p:sp>
    </p:spTree>
    <p:extLst>
      <p:ext uri="{BB962C8B-B14F-4D97-AF65-F5344CB8AC3E}">
        <p14:creationId xmlns:p14="http://schemas.microsoft.com/office/powerpoint/2010/main" val="2707498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6FD58F-6A49-48D8-8EF9-35D150C62F65}" type="slidenum">
              <a:rPr lang="fr-CA" smtClean="0"/>
              <a:t>43</a:t>
            </a:fld>
            <a:endParaRPr lang="fr-CA"/>
          </a:p>
        </p:txBody>
      </p:sp>
    </p:spTree>
    <p:extLst>
      <p:ext uri="{BB962C8B-B14F-4D97-AF65-F5344CB8AC3E}">
        <p14:creationId xmlns:p14="http://schemas.microsoft.com/office/powerpoint/2010/main" val="110026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The 2013 version was released to school boards across the province to support the introduction of Leading Mentally Healthy Schools with school principals and vice-principals. For the school administrators it reached – it was well received. It aligned well with Supporting Minds (2013, EDU) - an educator guide to promotion student’s mental health and well-being.</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Top 10 conditions for effective school mental health – commitment, leadership, clear vision, shared language, assessment of priorities and needs, processes and protocols, professional learning, strategy and action plan, collaborative relationships, monitoring. In the 2024 updated version, the organizational conditions are referred to as 7 key foundations.</a:t>
            </a:r>
          </a:p>
        </p:txBody>
      </p:sp>
      <p:sp>
        <p:nvSpPr>
          <p:cNvPr id="4" name="Slide Number Placeholder 3"/>
          <p:cNvSpPr>
            <a:spLocks noGrp="1"/>
          </p:cNvSpPr>
          <p:nvPr>
            <p:ph type="sldNum" sz="quarter" idx="5"/>
          </p:nvPr>
        </p:nvSpPr>
        <p:spPr/>
        <p:txBody>
          <a:bodyPr/>
          <a:lstStyle/>
          <a:p>
            <a:fld id="{130E47E8-1A29-4EDC-97E9-A9205A9A2076}" type="slidenum">
              <a:t>5</a:t>
            </a:fld>
            <a:endParaRPr lang="en-US"/>
          </a:p>
        </p:txBody>
      </p:sp>
    </p:spTree>
    <p:extLst>
      <p:ext uri="{BB962C8B-B14F-4D97-AF65-F5344CB8AC3E}">
        <p14:creationId xmlns:p14="http://schemas.microsoft.com/office/powerpoint/2010/main" val="657004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a:p>
            <a:endParaRPr lang="en-CA"/>
          </a:p>
        </p:txBody>
      </p:sp>
      <p:sp>
        <p:nvSpPr>
          <p:cNvPr id="4" name="Slide Number Placeholder 3"/>
          <p:cNvSpPr>
            <a:spLocks noGrp="1"/>
          </p:cNvSpPr>
          <p:nvPr>
            <p:ph type="sldNum" sz="quarter" idx="5"/>
          </p:nvPr>
        </p:nvSpPr>
        <p:spPr/>
        <p:txBody>
          <a:bodyPr/>
          <a:lstStyle/>
          <a:p>
            <a:fld id="{130E47E8-1A29-4EDC-97E9-A9205A9A2076}" type="slidenum">
              <a:rPr lang="en-CA" smtClean="0"/>
              <a:t>6</a:t>
            </a:fld>
            <a:endParaRPr lang="en-CA"/>
          </a:p>
        </p:txBody>
      </p:sp>
    </p:spTree>
    <p:extLst>
      <p:ext uri="{BB962C8B-B14F-4D97-AF65-F5344CB8AC3E}">
        <p14:creationId xmlns:p14="http://schemas.microsoft.com/office/powerpoint/2010/main" val="232698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4F0A7-0CE9-5BD1-66C1-2BF310D50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31836A-027E-428B-D75D-4FD0F83585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B7E75D-BFE8-6040-93A5-16B378F61DC6}"/>
              </a:ext>
            </a:extLst>
          </p:cNvPr>
          <p:cNvSpPr>
            <a:spLocks noGrp="1"/>
          </p:cNvSpPr>
          <p:nvPr>
            <p:ph type="body" idx="1"/>
          </p:nvPr>
        </p:nvSpPr>
        <p:spPr/>
        <p:txBody>
          <a:bodyPr/>
          <a:lstStyle/>
          <a:p>
            <a:r>
              <a:rPr lang="en-US" sz="1400">
                <a:latin typeface="Calibri" panose="020F0502020204030204" pitchFamily="34" charset="0"/>
                <a:ea typeface="Calibri" panose="020F0502020204030204" pitchFamily="34" charset="0"/>
                <a:cs typeface="Calibri" panose="020F0502020204030204" pitchFamily="34" charset="0"/>
              </a:rPr>
              <a:t>In the 2024 updated version, organizational conditions are now referenced as 7 key foundations.</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In 2018, the Ontario College of Teachers approved the </a:t>
            </a:r>
            <a:r>
              <a:rPr lang="en-US" sz="1400" b="1">
                <a:latin typeface="Calibri" panose="020F0502020204030204" pitchFamily="34" charset="0"/>
                <a:ea typeface="Calibri" panose="020F0502020204030204" pitchFamily="34" charset="0"/>
                <a:cs typeface="Calibri" panose="020F0502020204030204" pitchFamily="34" charset="0"/>
              </a:rPr>
              <a:t>Professional Advisory entitled, Supporting Students’ Mental Health. </a:t>
            </a:r>
            <a:r>
              <a:rPr lang="en-US" sz="1400">
                <a:latin typeface="Calibri" panose="020F0502020204030204" pitchFamily="34" charset="0"/>
                <a:ea typeface="Calibri" panose="020F0502020204030204" pitchFamily="34" charset="0"/>
                <a:cs typeface="Calibri" panose="020F0502020204030204" pitchFamily="34" charset="0"/>
              </a:rPr>
              <a:t>This advisory aimed to help OCTs enhance their professional knowledge and practice with respect to understanding how to support students’ mental health.</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The COVID-19 pandemic exacerbated existing inequalities and highlighted the importance of </a:t>
            </a:r>
            <a:r>
              <a:rPr lang="en-US" sz="1400" err="1">
                <a:latin typeface="Calibri" panose="020F0502020204030204" pitchFamily="34" charset="0"/>
                <a:ea typeface="Calibri" panose="020F0502020204030204" pitchFamily="34" charset="0"/>
                <a:cs typeface="Calibri" panose="020F0502020204030204" pitchFamily="34" charset="0"/>
              </a:rPr>
              <a:t>centring</a:t>
            </a:r>
            <a:r>
              <a:rPr lang="en-US" sz="1400">
                <a:latin typeface="Calibri" panose="020F0502020204030204" pitchFamily="34" charset="0"/>
                <a:ea typeface="Calibri" panose="020F0502020204030204" pitchFamily="34" charset="0"/>
                <a:cs typeface="Calibri" panose="020F0502020204030204" pitchFamily="34" charset="0"/>
              </a:rPr>
              <a:t> the needs and strengths of students most disproportionately affected by the pandemic and wider social determinants of health.</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latin typeface="Calibri" panose="020F0502020204030204" pitchFamily="34" charset="0"/>
                <a:ea typeface="Calibri" panose="020F0502020204030204" pitchFamily="34" charset="0"/>
                <a:cs typeface="Calibri" panose="020F0502020204030204" pitchFamily="34" charset="0"/>
              </a:rPr>
              <a:t>School boards started to better understand equity, diversity and inclusion through an identity-affirming lens.</a:t>
            </a:r>
          </a:p>
          <a:p>
            <a:endParaRPr lang="en-US"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36A09B39-83AE-6FCF-5443-25850A4F82A7}"/>
              </a:ext>
            </a:extLst>
          </p:cNvPr>
          <p:cNvSpPr>
            <a:spLocks noGrp="1"/>
          </p:cNvSpPr>
          <p:nvPr>
            <p:ph type="sldNum" sz="quarter" idx="5"/>
          </p:nvPr>
        </p:nvSpPr>
        <p:spPr/>
        <p:txBody>
          <a:bodyPr/>
          <a:lstStyle/>
          <a:p>
            <a:fld id="{130E47E8-1A29-4EDC-97E9-A9205A9A2076}" type="slidenum">
              <a:t>7</a:t>
            </a:fld>
            <a:endParaRPr lang="en-US"/>
          </a:p>
        </p:txBody>
      </p:sp>
    </p:spTree>
    <p:extLst>
      <p:ext uri="{BB962C8B-B14F-4D97-AF65-F5344CB8AC3E}">
        <p14:creationId xmlns:p14="http://schemas.microsoft.com/office/powerpoint/2010/main" val="2841352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5"/>
          </p:nvPr>
        </p:nvSpPr>
        <p:spPr/>
        <p:txBody>
          <a:bodyPr/>
          <a:lstStyle/>
          <a:p>
            <a:fld id="{E16FD58F-6A49-48D8-8EF9-35D150C62F65}" type="slidenum">
              <a:rPr lang="fr-CA" smtClean="0"/>
              <a:t>8</a:t>
            </a:fld>
            <a:endParaRPr lang="fr-CA"/>
          </a:p>
        </p:txBody>
      </p:sp>
    </p:spTree>
    <p:extLst>
      <p:ext uri="{BB962C8B-B14F-4D97-AF65-F5344CB8AC3E}">
        <p14:creationId xmlns:p14="http://schemas.microsoft.com/office/powerpoint/2010/main" val="4139946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u="none" strike="noStrike" baseline="0">
                <a:latin typeface="Calibri" panose="020F0502020204030204" pitchFamily="34" charset="0"/>
                <a:ea typeface="Calibri" panose="020F0502020204030204" pitchFamily="34" charset="0"/>
                <a:cs typeface="Calibri" panose="020F0502020204030204" pitchFamily="34" charset="0"/>
              </a:rPr>
              <a:t>In July 2021, School Mental Health Ontario, in partnership with the three principals’ associations (ADFO, CPCO, OPC), hosted focus groups with school leaders to gather information about their experiences with leading mentally healthy schools, and feedback regarding the resource entitled </a:t>
            </a:r>
            <a:r>
              <a:rPr lang="en-US" sz="1400" b="0" i="1" u="none" strike="noStrike" baseline="0">
                <a:latin typeface="Calibri" panose="020F0502020204030204" pitchFamily="34" charset="0"/>
                <a:ea typeface="Calibri" panose="020F0502020204030204" pitchFamily="34" charset="0"/>
                <a:cs typeface="Calibri" panose="020F0502020204030204" pitchFamily="34" charset="0"/>
              </a:rPr>
              <a:t>Leading Mentally Healthy Schools: A Vision for Student Mental Health and Well-being in Ontario Schools, </a:t>
            </a:r>
            <a:r>
              <a:rPr lang="en-US" sz="1400" b="0" i="0" u="none" strike="noStrike" baseline="0">
                <a:latin typeface="Calibri" panose="020F0502020204030204" pitchFamily="34" charset="0"/>
                <a:ea typeface="Calibri" panose="020F0502020204030204" pitchFamily="34" charset="0"/>
                <a:cs typeface="Calibri" panose="020F0502020204030204" pitchFamily="34" charset="0"/>
              </a:rPr>
              <a:t>created by School Mental Health Ontario in 2013. </a:t>
            </a:r>
            <a:endParaRPr lang="en-CA" sz="140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130E47E8-1A29-4EDC-97E9-A9205A9A2076}" type="slidenum">
              <a:rPr lang="en-CA" smtClean="0"/>
              <a:t>9</a:t>
            </a:fld>
            <a:endParaRPr lang="en-CA"/>
          </a:p>
        </p:txBody>
      </p:sp>
    </p:spTree>
    <p:extLst>
      <p:ext uri="{BB962C8B-B14F-4D97-AF65-F5344CB8AC3E}">
        <p14:creationId xmlns:p14="http://schemas.microsoft.com/office/powerpoint/2010/main" val="3926626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emf"/><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s://smho-smso.ca/#connect-with-us" TargetMode="External"/><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6.png"/><Relationship Id="rId4" Type="http://schemas.openxmlformats.org/officeDocument/2006/relationships/image" Target="../media/image5.emf"/><Relationship Id="rId9"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image" Target="../media/image5.emf"/><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hyperlink" Target="https://smho-smso.ca/accueil/#inscrivez-vous"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6.png"/><Relationship Id="rId7" Type="http://schemas.openxmlformats.org/officeDocument/2006/relationships/image" Target="../media/image20.jpeg"/><Relationship Id="rId2" Type="http://schemas.openxmlformats.org/officeDocument/2006/relationships/image" Target="../media/image5.emf"/><Relationship Id="rId1" Type="http://schemas.openxmlformats.org/officeDocument/2006/relationships/slideMaster" Target="../slideMasters/slideMaster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6.png"/><Relationship Id="rId7" Type="http://schemas.openxmlformats.org/officeDocument/2006/relationships/image" Target="../media/image20.jpeg"/><Relationship Id="rId2" Type="http://schemas.openxmlformats.org/officeDocument/2006/relationships/image" Target="../media/image5.emf"/><Relationship Id="rId1" Type="http://schemas.openxmlformats.org/officeDocument/2006/relationships/slideMaster" Target="../slideMasters/slideMaster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079120E-F99A-D91A-99E3-3F6B63332091}"/>
              </a:ext>
            </a:extLst>
          </p:cNvPr>
          <p:cNvSpPr/>
          <p:nvPr userDrawn="1"/>
        </p:nvSpPr>
        <p:spPr>
          <a:xfrm>
            <a:off x="-1" y="6060402"/>
            <a:ext cx="12192000" cy="804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4" name="Rectangle 3">
            <a:extLst>
              <a:ext uri="{FF2B5EF4-FFF2-40B4-BE49-F238E27FC236}">
                <a16:creationId xmlns:a16="http://schemas.microsoft.com/office/drawing/2014/main" id="{D7D77310-8358-6ACE-7A56-484FA2649348}"/>
              </a:ext>
            </a:extLst>
          </p:cNvPr>
          <p:cNvSpPr/>
          <p:nvPr userDrawn="1"/>
        </p:nvSpPr>
        <p:spPr>
          <a:xfrm>
            <a:off x="0" y="5927218"/>
            <a:ext cx="12192000" cy="9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7E642534-199E-BD44-33DF-08E9B16067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62981"/>
            <a:ext cx="2784763" cy="599112"/>
          </a:xfrm>
          <a:prstGeom prst="rect">
            <a:avLst/>
          </a:prstGeom>
        </p:spPr>
      </p:pic>
      <p:pic>
        <p:nvPicPr>
          <p:cNvPr id="8" name="Picture 7" descr="A black and blue text&#10;&#10;Description automatically generated">
            <a:extLst>
              <a:ext uri="{FF2B5EF4-FFF2-40B4-BE49-F238E27FC236}">
                <a16:creationId xmlns:a16="http://schemas.microsoft.com/office/drawing/2014/main" id="{D041B431-434F-0AA3-8919-D36B16575B33}"/>
              </a:ext>
            </a:extLst>
          </p:cNvPr>
          <p:cNvPicPr>
            <a:picLocks noChangeAspect="1"/>
          </p:cNvPicPr>
          <p:nvPr userDrawn="1"/>
        </p:nvPicPr>
        <p:blipFill>
          <a:blip r:embed="rId3"/>
          <a:stretch>
            <a:fillRect/>
          </a:stretch>
        </p:blipFill>
        <p:spPr>
          <a:xfrm>
            <a:off x="8197524" y="6060402"/>
            <a:ext cx="3994476" cy="797598"/>
          </a:xfrm>
          <a:prstGeom prst="rect">
            <a:avLst/>
          </a:prstGeom>
        </p:spPr>
      </p:pic>
      <p:sp>
        <p:nvSpPr>
          <p:cNvPr id="11" name="Title 10">
            <a:extLst>
              <a:ext uri="{FF2B5EF4-FFF2-40B4-BE49-F238E27FC236}">
                <a16:creationId xmlns:a16="http://schemas.microsoft.com/office/drawing/2014/main" id="{A86880E8-3080-050B-3252-37BB7FB89C97}"/>
              </a:ext>
            </a:extLst>
          </p:cNvPr>
          <p:cNvSpPr>
            <a:spLocks noGrp="1"/>
          </p:cNvSpPr>
          <p:nvPr>
            <p:ph type="title"/>
          </p:nvPr>
        </p:nvSpPr>
        <p:spPr>
          <a:xfrm>
            <a:off x="838199" y="2300828"/>
            <a:ext cx="10515600" cy="1325563"/>
          </a:xfrm>
        </p:spPr>
        <p:txBody>
          <a:bodyPr/>
          <a:lstStyle>
            <a:lvl1pPr algn="ct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341728644"/>
      </p:ext>
    </p:extLst>
  </p:cSld>
  <p:clrMapOvr>
    <a:masterClrMapping/>
  </p:clrMapOvr>
  <p:transition>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22618C-C3B6-2BA1-7F3A-02E54C54ECD3}"/>
              </a:ext>
            </a:extLst>
          </p:cNvPr>
          <p:cNvPicPr>
            <a:picLocks noChangeAspect="1"/>
          </p:cNvPicPr>
          <p:nvPr userDrawn="1"/>
        </p:nvPicPr>
        <p:blipFill>
          <a:blip r:embed="rId2"/>
          <a:stretch>
            <a:fillRect/>
          </a:stretch>
        </p:blipFill>
        <p:spPr>
          <a:xfrm>
            <a:off x="56120" y="143501"/>
            <a:ext cx="2659371" cy="427651"/>
          </a:xfrm>
          <a:prstGeom prst="rect">
            <a:avLst/>
          </a:prstGeom>
        </p:spPr>
      </p:pic>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3"/>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699447"/>
            <a:ext cx="12079760" cy="6110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Vertical Text Placeholder 2">
            <a:extLst>
              <a:ext uri="{FF2B5EF4-FFF2-40B4-BE49-F238E27FC236}">
                <a16:creationId xmlns:a16="http://schemas.microsoft.com/office/drawing/2014/main" id="{34667565-D19F-CD72-B82F-AD40E12CB5A4}"/>
              </a:ext>
            </a:extLst>
          </p:cNvPr>
          <p:cNvSpPr>
            <a:spLocks noGrp="1"/>
          </p:cNvSpPr>
          <p:nvPr>
            <p:ph type="body" orient="vert" idx="1"/>
          </p:nvPr>
        </p:nvSpPr>
        <p:spPr>
          <a:xfrm>
            <a:off x="215728" y="1655411"/>
            <a:ext cx="11771589" cy="4326360"/>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itle 8">
            <a:extLst>
              <a:ext uri="{FF2B5EF4-FFF2-40B4-BE49-F238E27FC236}">
                <a16:creationId xmlns:a16="http://schemas.microsoft.com/office/drawing/2014/main" id="{99A60A1D-E16F-4661-2189-FA9B253FAC79}"/>
              </a:ext>
            </a:extLst>
          </p:cNvPr>
          <p:cNvSpPr>
            <a:spLocks noGrp="1"/>
          </p:cNvSpPr>
          <p:nvPr>
            <p:ph type="title"/>
          </p:nvPr>
        </p:nvSpPr>
        <p:spPr>
          <a:xfrm>
            <a:off x="215728" y="865085"/>
            <a:ext cx="9492793" cy="662030"/>
          </a:xfrm>
          <a:prstGeom prst="rect">
            <a:avLst/>
          </a:prstGeom>
        </p:spPr>
        <p:txBody>
          <a:bodyPr>
            <a:noAutofit/>
          </a:bodyPr>
          <a:lstStyle>
            <a:lvl1pPr>
              <a:defRPr sz="4400">
                <a:solidFill>
                  <a:schemeClr val="tx1"/>
                </a:solidFill>
              </a:defRPr>
            </a:lvl1pPr>
          </a:lstStyle>
          <a:p>
            <a:r>
              <a:rPr lang="en-US"/>
              <a:t>Click to edit Master title style</a:t>
            </a:r>
            <a:endParaRPr lang="en-CA"/>
          </a:p>
        </p:txBody>
      </p:sp>
      <p:pic>
        <p:nvPicPr>
          <p:cNvPr id="16" name="Picture 15" descr="A black and blue text&#10;&#10;Description automatically generated">
            <a:extLst>
              <a:ext uri="{FF2B5EF4-FFF2-40B4-BE49-F238E27FC236}">
                <a16:creationId xmlns:a16="http://schemas.microsoft.com/office/drawing/2014/main" id="{118F408E-3AB7-0E16-E3D4-8779ABF15B75}"/>
              </a:ext>
            </a:extLst>
          </p:cNvPr>
          <p:cNvPicPr>
            <a:picLocks noChangeAspect="1"/>
          </p:cNvPicPr>
          <p:nvPr userDrawn="1"/>
        </p:nvPicPr>
        <p:blipFill>
          <a:blip r:embed="rId3"/>
          <a:stretch>
            <a:fillRect/>
          </a:stretch>
        </p:blipFill>
        <p:spPr>
          <a:xfrm>
            <a:off x="8141404" y="6020792"/>
            <a:ext cx="3994476" cy="797598"/>
          </a:xfrm>
          <a:prstGeom prst="rect">
            <a:avLst/>
          </a:prstGeom>
        </p:spPr>
      </p:pic>
    </p:spTree>
    <p:extLst>
      <p:ext uri="{BB962C8B-B14F-4D97-AF65-F5344CB8AC3E}">
        <p14:creationId xmlns:p14="http://schemas.microsoft.com/office/powerpoint/2010/main" val="116750162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ontent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22618C-C3B6-2BA1-7F3A-02E54C54ECD3}"/>
              </a:ext>
            </a:extLst>
          </p:cNvPr>
          <p:cNvPicPr>
            <a:picLocks noChangeAspect="1"/>
          </p:cNvPicPr>
          <p:nvPr userDrawn="1"/>
        </p:nvPicPr>
        <p:blipFill>
          <a:blip r:embed="rId2"/>
          <a:stretch>
            <a:fillRect/>
          </a:stretch>
        </p:blipFill>
        <p:spPr>
          <a:xfrm>
            <a:off x="56120" y="143501"/>
            <a:ext cx="2659371" cy="427651"/>
          </a:xfrm>
          <a:prstGeom prst="rect">
            <a:avLst/>
          </a:prstGeom>
        </p:spPr>
      </p:pic>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3"/>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699447"/>
            <a:ext cx="12079760" cy="6110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Vertical Text Placeholder 2">
            <a:extLst>
              <a:ext uri="{FF2B5EF4-FFF2-40B4-BE49-F238E27FC236}">
                <a16:creationId xmlns:a16="http://schemas.microsoft.com/office/drawing/2014/main" id="{34667565-D19F-CD72-B82F-AD40E12CB5A4}"/>
              </a:ext>
            </a:extLst>
          </p:cNvPr>
          <p:cNvSpPr>
            <a:spLocks noGrp="1"/>
          </p:cNvSpPr>
          <p:nvPr>
            <p:ph type="body" orient="vert" idx="1"/>
          </p:nvPr>
        </p:nvSpPr>
        <p:spPr>
          <a:xfrm>
            <a:off x="215728" y="1655411"/>
            <a:ext cx="11771589" cy="4326360"/>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itle 8">
            <a:extLst>
              <a:ext uri="{FF2B5EF4-FFF2-40B4-BE49-F238E27FC236}">
                <a16:creationId xmlns:a16="http://schemas.microsoft.com/office/drawing/2014/main" id="{99A60A1D-E16F-4661-2189-FA9B253FAC79}"/>
              </a:ext>
            </a:extLst>
          </p:cNvPr>
          <p:cNvSpPr>
            <a:spLocks noGrp="1"/>
          </p:cNvSpPr>
          <p:nvPr>
            <p:ph type="title"/>
          </p:nvPr>
        </p:nvSpPr>
        <p:spPr>
          <a:xfrm>
            <a:off x="215728" y="865085"/>
            <a:ext cx="9492793" cy="662030"/>
          </a:xfrm>
          <a:prstGeom prst="rect">
            <a:avLst/>
          </a:prstGeom>
        </p:spPr>
        <p:txBody>
          <a:bodyPr>
            <a:noAutofit/>
          </a:bodyPr>
          <a:lstStyle>
            <a:lvl1pPr>
              <a:defRPr sz="4400">
                <a:solidFill>
                  <a:schemeClr val="tx1"/>
                </a:solidFill>
              </a:defRPr>
            </a:lvl1pPr>
          </a:lstStyle>
          <a:p>
            <a:r>
              <a:rPr lang="en-US"/>
              <a:t>Click to edit Master title style</a:t>
            </a:r>
            <a:endParaRPr lang="en-CA"/>
          </a:p>
        </p:txBody>
      </p:sp>
      <p:pic>
        <p:nvPicPr>
          <p:cNvPr id="3" name="Graphic 2">
            <a:extLst>
              <a:ext uri="{FF2B5EF4-FFF2-40B4-BE49-F238E27FC236}">
                <a16:creationId xmlns:a16="http://schemas.microsoft.com/office/drawing/2014/main" id="{0A341541-E61D-DDEC-F428-C834468D2DE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9446" t="21718" r="40277" b="33185"/>
          <a:stretch/>
        </p:blipFill>
        <p:spPr>
          <a:xfrm>
            <a:off x="9150221" y="3429000"/>
            <a:ext cx="2985660" cy="3381374"/>
          </a:xfrm>
          <a:prstGeom prst="rect">
            <a:avLst/>
          </a:prstGeom>
        </p:spPr>
      </p:pic>
    </p:spTree>
    <p:extLst>
      <p:ext uri="{BB962C8B-B14F-4D97-AF65-F5344CB8AC3E}">
        <p14:creationId xmlns:p14="http://schemas.microsoft.com/office/powerpoint/2010/main" val="293273736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2"/>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795130"/>
            <a:ext cx="12079760" cy="6015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le 8">
            <a:extLst>
              <a:ext uri="{FF2B5EF4-FFF2-40B4-BE49-F238E27FC236}">
                <a16:creationId xmlns:a16="http://schemas.microsoft.com/office/drawing/2014/main" id="{02422E81-2D9F-8401-9D81-E66837F4625D}"/>
              </a:ext>
            </a:extLst>
          </p:cNvPr>
          <p:cNvSpPr>
            <a:spLocks noGrp="1"/>
          </p:cNvSpPr>
          <p:nvPr>
            <p:ph type="title"/>
          </p:nvPr>
        </p:nvSpPr>
        <p:spPr>
          <a:xfrm>
            <a:off x="56120" y="165723"/>
            <a:ext cx="11114518" cy="544511"/>
          </a:xfrm>
          <a:prstGeom prst="rect">
            <a:avLst/>
          </a:prstGeom>
        </p:spPr>
        <p:txBody>
          <a:bodyPr/>
          <a:lstStyle>
            <a:lvl1pPr>
              <a:defRPr>
                <a:solidFill>
                  <a:schemeClr val="bg1"/>
                </a:solidFill>
              </a:defRPr>
            </a:lvl1pPr>
          </a:lstStyle>
          <a:p>
            <a:r>
              <a:rPr lang="en-US"/>
              <a:t>Click to edit Master title style</a:t>
            </a:r>
            <a:endParaRPr lang="en-CA"/>
          </a:p>
        </p:txBody>
      </p:sp>
      <p:pic>
        <p:nvPicPr>
          <p:cNvPr id="6" name="Picture 5">
            <a:extLst>
              <a:ext uri="{FF2B5EF4-FFF2-40B4-BE49-F238E27FC236}">
                <a16:creationId xmlns:a16="http://schemas.microsoft.com/office/drawing/2014/main" id="{C4763801-699A-C855-1D40-1F856EB5914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7" name="Picture 6" descr="A black and blue text&#10;&#10;Description automatically generated">
            <a:extLst>
              <a:ext uri="{FF2B5EF4-FFF2-40B4-BE49-F238E27FC236}">
                <a16:creationId xmlns:a16="http://schemas.microsoft.com/office/drawing/2014/main" id="{7D02F2A7-FF21-25D0-2C71-8533D6DC7646}"/>
              </a:ext>
            </a:extLst>
          </p:cNvPr>
          <p:cNvPicPr>
            <a:picLocks noChangeAspect="1"/>
          </p:cNvPicPr>
          <p:nvPr userDrawn="1"/>
        </p:nvPicPr>
        <p:blipFill>
          <a:blip r:embed="rId2"/>
          <a:stretch>
            <a:fillRect/>
          </a:stretch>
        </p:blipFill>
        <p:spPr>
          <a:xfrm>
            <a:off x="8141404" y="6020792"/>
            <a:ext cx="3994476" cy="797598"/>
          </a:xfrm>
          <a:prstGeom prst="rect">
            <a:avLst/>
          </a:prstGeom>
        </p:spPr>
      </p:pic>
    </p:spTree>
    <p:extLst>
      <p:ext uri="{BB962C8B-B14F-4D97-AF65-F5344CB8AC3E}">
        <p14:creationId xmlns:p14="http://schemas.microsoft.com/office/powerpoint/2010/main" val="372504172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037E3FE-1AEC-A5D9-6EF6-D225F0B10405}"/>
              </a:ext>
            </a:extLst>
          </p:cNvPr>
          <p:cNvSpPr/>
          <p:nvPr userDrawn="1"/>
        </p:nvSpPr>
        <p:spPr>
          <a:xfrm>
            <a:off x="47535" y="51737"/>
            <a:ext cx="12096931" cy="6754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C4763801-699A-C855-1D40-1F856EB591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7" name="Picture 6" descr="A black and blue text&#10;&#10;Description automatically generated">
            <a:extLst>
              <a:ext uri="{FF2B5EF4-FFF2-40B4-BE49-F238E27FC236}">
                <a16:creationId xmlns:a16="http://schemas.microsoft.com/office/drawing/2014/main" id="{7D02F2A7-FF21-25D0-2C71-8533D6DC7646}"/>
              </a:ext>
            </a:extLst>
          </p:cNvPr>
          <p:cNvPicPr>
            <a:picLocks noChangeAspect="1"/>
          </p:cNvPicPr>
          <p:nvPr userDrawn="1"/>
        </p:nvPicPr>
        <p:blipFill>
          <a:blip r:embed="rId3"/>
          <a:stretch>
            <a:fillRect/>
          </a:stretch>
        </p:blipFill>
        <p:spPr>
          <a:xfrm>
            <a:off x="8141404" y="6020792"/>
            <a:ext cx="3994476" cy="797598"/>
          </a:xfrm>
          <a:prstGeom prst="rect">
            <a:avLst/>
          </a:prstGeom>
        </p:spPr>
      </p:pic>
      <p:sp>
        <p:nvSpPr>
          <p:cNvPr id="5" name="Vertical Text Placeholder 2">
            <a:extLst>
              <a:ext uri="{FF2B5EF4-FFF2-40B4-BE49-F238E27FC236}">
                <a16:creationId xmlns:a16="http://schemas.microsoft.com/office/drawing/2014/main" id="{6F9E85DA-6308-E298-F298-77DD51C687F4}"/>
              </a:ext>
            </a:extLst>
          </p:cNvPr>
          <p:cNvSpPr>
            <a:spLocks noGrp="1"/>
          </p:cNvSpPr>
          <p:nvPr>
            <p:ph type="body" orient="vert" idx="1"/>
          </p:nvPr>
        </p:nvSpPr>
        <p:spPr>
          <a:xfrm>
            <a:off x="159559" y="888386"/>
            <a:ext cx="11881063" cy="5234986"/>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8" name="Title 8">
            <a:extLst>
              <a:ext uri="{FF2B5EF4-FFF2-40B4-BE49-F238E27FC236}">
                <a16:creationId xmlns:a16="http://schemas.microsoft.com/office/drawing/2014/main" id="{81983493-9544-6364-11D9-97DA3909264B}"/>
              </a:ext>
            </a:extLst>
          </p:cNvPr>
          <p:cNvSpPr>
            <a:spLocks noGrp="1"/>
          </p:cNvSpPr>
          <p:nvPr>
            <p:ph type="title"/>
          </p:nvPr>
        </p:nvSpPr>
        <p:spPr>
          <a:xfrm>
            <a:off x="159559" y="139046"/>
            <a:ext cx="9492793" cy="662030"/>
          </a:xfrm>
          <a:prstGeom prst="rect">
            <a:avLst/>
          </a:prstGeom>
        </p:spPr>
        <p:txBody>
          <a:bodyPr>
            <a:noAutofit/>
          </a:bodyPr>
          <a:lstStyle>
            <a:lvl1pPr>
              <a:defRPr sz="4400">
                <a:solidFill>
                  <a:srgbClr val="40008D"/>
                </a:solidFill>
              </a:defRPr>
            </a:lvl1pPr>
          </a:lstStyle>
          <a:p>
            <a:r>
              <a:rPr lang="en-US"/>
              <a:t>Click to edit Master title style</a:t>
            </a:r>
            <a:endParaRPr lang="en-CA"/>
          </a:p>
        </p:txBody>
      </p:sp>
    </p:spTree>
    <p:extLst>
      <p:ext uri="{BB962C8B-B14F-4D97-AF65-F5344CB8AC3E}">
        <p14:creationId xmlns:p14="http://schemas.microsoft.com/office/powerpoint/2010/main" val="14669891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CD0E14-A3F8-FABD-C818-3B5089D85529}"/>
              </a:ext>
            </a:extLst>
          </p:cNvPr>
          <p:cNvSpPr>
            <a:spLocks noGrp="1"/>
          </p:cNvSpPr>
          <p:nvPr>
            <p:ph type="title"/>
          </p:nvPr>
        </p:nvSpPr>
        <p:spPr>
          <a:xfrm>
            <a:off x="1211289" y="18662"/>
            <a:ext cx="9769422" cy="982306"/>
          </a:xfrm>
          <a:prstGeom prst="rect">
            <a:avLst/>
          </a:prstGeom>
        </p:spPr>
        <p:txBody>
          <a:bodyPr>
            <a:normAutofit/>
          </a:bodyPr>
          <a:lstStyle>
            <a:lvl1pPr>
              <a:defRPr sz="4400">
                <a:solidFill>
                  <a:schemeClr val="bg1"/>
                </a:solidFill>
              </a:defRPr>
            </a:lvl1pPr>
          </a:lstStyle>
          <a:p>
            <a:r>
              <a:rPr lang="en-US"/>
              <a:t>Click to edit Master title style</a:t>
            </a:r>
            <a:endParaRPr lang="en-CA"/>
          </a:p>
        </p:txBody>
      </p:sp>
      <p:sp>
        <p:nvSpPr>
          <p:cNvPr id="8" name="Rectangle 7">
            <a:extLst>
              <a:ext uri="{FF2B5EF4-FFF2-40B4-BE49-F238E27FC236}">
                <a16:creationId xmlns:a16="http://schemas.microsoft.com/office/drawing/2014/main" id="{1CE95509-0241-333F-11BB-A0B63192BADE}"/>
              </a:ext>
            </a:extLst>
          </p:cNvPr>
          <p:cNvSpPr/>
          <p:nvPr userDrawn="1"/>
        </p:nvSpPr>
        <p:spPr>
          <a:xfrm>
            <a:off x="1211290" y="982306"/>
            <a:ext cx="9769421" cy="4893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Graphic 8" descr="Video camera with solid fill">
            <a:extLst>
              <a:ext uri="{FF2B5EF4-FFF2-40B4-BE49-F238E27FC236}">
                <a16:creationId xmlns:a16="http://schemas.microsoft.com/office/drawing/2014/main" id="{8163927B-8AA5-7F38-1934-62896C4C79B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5531" y="0"/>
            <a:ext cx="834886" cy="834886"/>
          </a:xfrm>
          <a:prstGeom prst="rect">
            <a:avLst/>
          </a:prstGeom>
        </p:spPr>
      </p:pic>
      <p:pic>
        <p:nvPicPr>
          <p:cNvPr id="12" name="Picture 11">
            <a:extLst>
              <a:ext uri="{FF2B5EF4-FFF2-40B4-BE49-F238E27FC236}">
                <a16:creationId xmlns:a16="http://schemas.microsoft.com/office/drawing/2014/main" id="{16C8EE49-432E-9458-C4B3-B601AA99CF71}"/>
              </a:ext>
            </a:extLst>
          </p:cNvPr>
          <p:cNvPicPr>
            <a:picLocks noChangeAspect="1"/>
          </p:cNvPicPr>
          <p:nvPr userDrawn="1"/>
        </p:nvPicPr>
        <p:blipFill>
          <a:blip r:embed="rId4"/>
          <a:stretch>
            <a:fillRect/>
          </a:stretch>
        </p:blipFill>
        <p:spPr>
          <a:xfrm>
            <a:off x="143982" y="6205765"/>
            <a:ext cx="2659371" cy="427651"/>
          </a:xfrm>
          <a:prstGeom prst="rect">
            <a:avLst/>
          </a:prstGeom>
        </p:spPr>
      </p:pic>
      <p:pic>
        <p:nvPicPr>
          <p:cNvPr id="13" name="Picture 12" descr="A black background with white text&#10;&#10;Description automatically generated">
            <a:extLst>
              <a:ext uri="{FF2B5EF4-FFF2-40B4-BE49-F238E27FC236}">
                <a16:creationId xmlns:a16="http://schemas.microsoft.com/office/drawing/2014/main" id="{27B171D2-C4BD-4A23-F46A-CE58D3F521F6}"/>
              </a:ext>
            </a:extLst>
          </p:cNvPr>
          <p:cNvPicPr>
            <a:picLocks noChangeAspect="1"/>
          </p:cNvPicPr>
          <p:nvPr userDrawn="1"/>
        </p:nvPicPr>
        <p:blipFill>
          <a:blip r:embed="rId5"/>
          <a:stretch>
            <a:fillRect/>
          </a:stretch>
        </p:blipFill>
        <p:spPr>
          <a:xfrm>
            <a:off x="8140860" y="6020792"/>
            <a:ext cx="3994476" cy="792653"/>
          </a:xfrm>
          <a:prstGeom prst="rect">
            <a:avLst/>
          </a:prstGeom>
        </p:spPr>
      </p:pic>
    </p:spTree>
    <p:extLst>
      <p:ext uri="{BB962C8B-B14F-4D97-AF65-F5344CB8AC3E}">
        <p14:creationId xmlns:p14="http://schemas.microsoft.com/office/powerpoint/2010/main" val="378153147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DBA3D0-75D5-F82C-DFBB-1E6EED81D69D}"/>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44FFAAC6-F60D-AA14-6112-F3AD94D66D61}"/>
              </a:ext>
            </a:extLst>
          </p:cNvPr>
          <p:cNvPicPr>
            <a:picLocks noChangeAspect="1"/>
          </p:cNvPicPr>
          <p:nvPr userDrawn="1"/>
        </p:nvPicPr>
        <p:blipFill>
          <a:blip r:embed="rId3"/>
          <a:stretch>
            <a:fillRect/>
          </a:stretch>
        </p:blipFill>
        <p:spPr>
          <a:xfrm>
            <a:off x="8140860" y="6020792"/>
            <a:ext cx="3994476" cy="792653"/>
          </a:xfrm>
          <a:prstGeom prst="rect">
            <a:avLst/>
          </a:prstGeom>
        </p:spPr>
      </p:pic>
      <p:sp>
        <p:nvSpPr>
          <p:cNvPr id="2" name="Title 1">
            <a:extLst>
              <a:ext uri="{FF2B5EF4-FFF2-40B4-BE49-F238E27FC236}">
                <a16:creationId xmlns:a16="http://schemas.microsoft.com/office/drawing/2014/main" id="{39478006-AA4F-88B2-A262-8C22706E5645}"/>
              </a:ext>
            </a:extLst>
          </p:cNvPr>
          <p:cNvSpPr>
            <a:spLocks noGrp="1"/>
          </p:cNvSpPr>
          <p:nvPr>
            <p:ph type="title"/>
          </p:nvPr>
        </p:nvSpPr>
        <p:spPr>
          <a:xfrm>
            <a:off x="838200" y="1996977"/>
            <a:ext cx="10515600"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4058444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E108DA-1C4F-B8DB-1337-B32481B5774F}"/>
              </a:ext>
            </a:extLst>
          </p:cNvPr>
          <p:cNvSpPr/>
          <p:nvPr userDrawn="1"/>
        </p:nvSpPr>
        <p:spPr>
          <a:xfrm>
            <a:off x="53393" y="54785"/>
            <a:ext cx="6062630" cy="6748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Picture Placeholder 3">
            <a:extLst>
              <a:ext uri="{FF2B5EF4-FFF2-40B4-BE49-F238E27FC236}">
                <a16:creationId xmlns:a16="http://schemas.microsoft.com/office/drawing/2014/main" id="{CA8FE9E2-D71A-55A0-07F3-356EA8CA085A}"/>
              </a:ext>
            </a:extLst>
          </p:cNvPr>
          <p:cNvSpPr>
            <a:spLocks noGrp="1"/>
          </p:cNvSpPr>
          <p:nvPr>
            <p:ph type="pic" sz="quarter" idx="10"/>
          </p:nvPr>
        </p:nvSpPr>
        <p:spPr>
          <a:xfrm>
            <a:off x="6232525" y="85725"/>
            <a:ext cx="5883275" cy="6696075"/>
          </a:xfrm>
          <a:prstGeom prst="rect">
            <a:avLst/>
          </a:prstGeom>
        </p:spPr>
        <p:txBody>
          <a:bodyPr/>
          <a:lstStyle/>
          <a:p>
            <a:r>
              <a:rPr lang="en-US"/>
              <a:t>Click icon to add picture</a:t>
            </a:r>
            <a:endParaRPr lang="en-CA"/>
          </a:p>
        </p:txBody>
      </p:sp>
      <p:sp>
        <p:nvSpPr>
          <p:cNvPr id="6" name="Text Placeholder 9">
            <a:extLst>
              <a:ext uri="{FF2B5EF4-FFF2-40B4-BE49-F238E27FC236}">
                <a16:creationId xmlns:a16="http://schemas.microsoft.com/office/drawing/2014/main" id="{1DA11257-9D58-968A-A94F-F6ABA2FBB9F1}"/>
              </a:ext>
            </a:extLst>
          </p:cNvPr>
          <p:cNvSpPr>
            <a:spLocks noGrp="1"/>
          </p:cNvSpPr>
          <p:nvPr>
            <p:ph type="body" sz="quarter" idx="12"/>
          </p:nvPr>
        </p:nvSpPr>
        <p:spPr>
          <a:xfrm>
            <a:off x="160947" y="192157"/>
            <a:ext cx="5847522" cy="6460434"/>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7" name="Picture 6">
            <a:extLst>
              <a:ext uri="{FF2B5EF4-FFF2-40B4-BE49-F238E27FC236}">
                <a16:creationId xmlns:a16="http://schemas.microsoft.com/office/drawing/2014/main" id="{242286F6-489F-DA71-C0ED-443CD13544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8" name="Picture 7" descr="A black background with white text&#10;&#10;Description automatically generated">
            <a:extLst>
              <a:ext uri="{FF2B5EF4-FFF2-40B4-BE49-F238E27FC236}">
                <a16:creationId xmlns:a16="http://schemas.microsoft.com/office/drawing/2014/main" id="{674D60AC-C80B-C059-B10D-320A612183E7}"/>
              </a:ext>
            </a:extLst>
          </p:cNvPr>
          <p:cNvPicPr>
            <a:picLocks noChangeAspect="1"/>
          </p:cNvPicPr>
          <p:nvPr userDrawn="1"/>
        </p:nvPicPr>
        <p:blipFill>
          <a:blip r:embed="rId3"/>
          <a:stretch>
            <a:fillRect/>
          </a:stretch>
        </p:blipFill>
        <p:spPr>
          <a:xfrm>
            <a:off x="8140860" y="6020792"/>
            <a:ext cx="3994476" cy="792653"/>
          </a:xfrm>
          <a:prstGeom prst="rect">
            <a:avLst/>
          </a:prstGeom>
        </p:spPr>
      </p:pic>
    </p:spTree>
    <p:extLst>
      <p:ext uri="{BB962C8B-B14F-4D97-AF65-F5344CB8AC3E}">
        <p14:creationId xmlns:p14="http://schemas.microsoft.com/office/powerpoint/2010/main" val="357571348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E108DA-1C4F-B8DB-1337-B32481B5774F}"/>
              </a:ext>
            </a:extLst>
          </p:cNvPr>
          <p:cNvSpPr/>
          <p:nvPr userDrawn="1"/>
        </p:nvSpPr>
        <p:spPr>
          <a:xfrm>
            <a:off x="6075977" y="54785"/>
            <a:ext cx="6062630" cy="6748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Picture Placeholder 3">
            <a:extLst>
              <a:ext uri="{FF2B5EF4-FFF2-40B4-BE49-F238E27FC236}">
                <a16:creationId xmlns:a16="http://schemas.microsoft.com/office/drawing/2014/main" id="{CA8FE9E2-D71A-55A0-07F3-356EA8CA085A}"/>
              </a:ext>
            </a:extLst>
          </p:cNvPr>
          <p:cNvSpPr>
            <a:spLocks noGrp="1"/>
          </p:cNvSpPr>
          <p:nvPr>
            <p:ph type="pic" sz="quarter" idx="10"/>
          </p:nvPr>
        </p:nvSpPr>
        <p:spPr>
          <a:xfrm>
            <a:off x="93149" y="85725"/>
            <a:ext cx="5883275" cy="6696075"/>
          </a:xfrm>
          <a:prstGeom prst="rect">
            <a:avLst/>
          </a:prstGeom>
        </p:spPr>
        <p:txBody>
          <a:bodyPr/>
          <a:lstStyle/>
          <a:p>
            <a:r>
              <a:rPr lang="en-US"/>
              <a:t>Click icon to add picture</a:t>
            </a:r>
            <a:endParaRPr lang="en-CA"/>
          </a:p>
        </p:txBody>
      </p:sp>
      <p:sp>
        <p:nvSpPr>
          <p:cNvPr id="2" name="Text Placeholder 9">
            <a:extLst>
              <a:ext uri="{FF2B5EF4-FFF2-40B4-BE49-F238E27FC236}">
                <a16:creationId xmlns:a16="http://schemas.microsoft.com/office/drawing/2014/main" id="{31FC4A3B-8581-2C94-427D-48913ED6D5EC}"/>
              </a:ext>
            </a:extLst>
          </p:cNvPr>
          <p:cNvSpPr>
            <a:spLocks noGrp="1"/>
          </p:cNvSpPr>
          <p:nvPr>
            <p:ph type="body" sz="quarter" idx="12"/>
          </p:nvPr>
        </p:nvSpPr>
        <p:spPr>
          <a:xfrm>
            <a:off x="6183531" y="192157"/>
            <a:ext cx="5847522" cy="6460434"/>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descr="A black and blue text&#10;&#10;Description automatically generated">
            <a:extLst>
              <a:ext uri="{FF2B5EF4-FFF2-40B4-BE49-F238E27FC236}">
                <a16:creationId xmlns:a16="http://schemas.microsoft.com/office/drawing/2014/main" id="{EFC3792D-BCB1-2E00-AB17-402D3C394A5D}"/>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7" name="Picture 6">
            <a:extLst>
              <a:ext uri="{FF2B5EF4-FFF2-40B4-BE49-F238E27FC236}">
                <a16:creationId xmlns:a16="http://schemas.microsoft.com/office/drawing/2014/main" id="{DA9FD788-5DD4-FE9B-1CAA-E27C00FBB79A}"/>
              </a:ext>
            </a:extLst>
          </p:cNvPr>
          <p:cNvPicPr>
            <a:picLocks noChangeAspect="1"/>
          </p:cNvPicPr>
          <p:nvPr userDrawn="1"/>
        </p:nvPicPr>
        <p:blipFill>
          <a:blip r:embed="rId3"/>
          <a:stretch>
            <a:fillRect/>
          </a:stretch>
        </p:blipFill>
        <p:spPr>
          <a:xfrm>
            <a:off x="143982" y="6205765"/>
            <a:ext cx="2659371" cy="427651"/>
          </a:xfrm>
          <a:prstGeom prst="rect">
            <a:avLst/>
          </a:prstGeom>
        </p:spPr>
      </p:pic>
    </p:spTree>
    <p:extLst>
      <p:ext uri="{BB962C8B-B14F-4D97-AF65-F5344CB8AC3E}">
        <p14:creationId xmlns:p14="http://schemas.microsoft.com/office/powerpoint/2010/main" val="333307529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ontent with Caption">
    <p:spTree>
      <p:nvGrpSpPr>
        <p:cNvPr id="1" name=""/>
        <p:cNvGrpSpPr/>
        <p:nvPr/>
      </p:nvGrpSpPr>
      <p:grpSpPr>
        <a:xfrm>
          <a:off x="0" y="0"/>
          <a:ext cx="0" cy="0"/>
          <a:chOff x="0" y="0"/>
          <a:chExt cx="0" cy="0"/>
        </a:xfrm>
      </p:grpSpPr>
      <p:pic>
        <p:nvPicPr>
          <p:cNvPr id="15" name="Picture 14" descr="A black and blue text&#10;&#10;Description automatically generated">
            <a:extLst>
              <a:ext uri="{FF2B5EF4-FFF2-40B4-BE49-F238E27FC236}">
                <a16:creationId xmlns:a16="http://schemas.microsoft.com/office/drawing/2014/main" id="{3F4E0849-0ACA-7795-EE73-395440D800F0}"/>
              </a:ext>
            </a:extLst>
          </p:cNvPr>
          <p:cNvPicPr>
            <a:picLocks noChangeAspect="1"/>
          </p:cNvPicPr>
          <p:nvPr userDrawn="1"/>
        </p:nvPicPr>
        <p:blipFill>
          <a:blip r:embed="rId2"/>
          <a:stretch>
            <a:fillRect/>
          </a:stretch>
        </p:blipFill>
        <p:spPr>
          <a:xfrm>
            <a:off x="7887806" y="5989787"/>
            <a:ext cx="4189893" cy="836618"/>
          </a:xfrm>
          <a:prstGeom prst="rect">
            <a:avLst/>
          </a:prstGeom>
        </p:spPr>
      </p:pic>
      <p:sp>
        <p:nvSpPr>
          <p:cNvPr id="2" name="Rectangle 1">
            <a:extLst>
              <a:ext uri="{FF2B5EF4-FFF2-40B4-BE49-F238E27FC236}">
                <a16:creationId xmlns:a16="http://schemas.microsoft.com/office/drawing/2014/main" id="{AD4D5A73-A254-474A-DDFE-18BD1A86D775}"/>
              </a:ext>
            </a:extLst>
          </p:cNvPr>
          <p:cNvSpPr/>
          <p:nvPr userDrawn="1"/>
        </p:nvSpPr>
        <p:spPr>
          <a:xfrm>
            <a:off x="56120" y="795130"/>
            <a:ext cx="12079760" cy="6015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itle 8">
            <a:extLst>
              <a:ext uri="{FF2B5EF4-FFF2-40B4-BE49-F238E27FC236}">
                <a16:creationId xmlns:a16="http://schemas.microsoft.com/office/drawing/2014/main" id="{02422E81-2D9F-8401-9D81-E66837F4625D}"/>
              </a:ext>
            </a:extLst>
          </p:cNvPr>
          <p:cNvSpPr>
            <a:spLocks noGrp="1"/>
          </p:cNvSpPr>
          <p:nvPr>
            <p:ph type="title" hasCustomPrompt="1"/>
          </p:nvPr>
        </p:nvSpPr>
        <p:spPr>
          <a:xfrm>
            <a:off x="56120" y="165723"/>
            <a:ext cx="11114518" cy="544511"/>
          </a:xfrm>
          <a:prstGeom prst="rect">
            <a:avLst/>
          </a:prstGeom>
        </p:spPr>
        <p:txBody>
          <a:bodyPr/>
          <a:lstStyle>
            <a:lvl1pPr>
              <a:defRPr>
                <a:solidFill>
                  <a:schemeClr val="bg1"/>
                </a:solidFill>
              </a:defRPr>
            </a:lvl1pPr>
          </a:lstStyle>
          <a:p>
            <a:r>
              <a:rPr lang="en-US"/>
              <a:t>LMHS Assets</a:t>
            </a:r>
            <a:endParaRPr lang="en-CA"/>
          </a:p>
        </p:txBody>
      </p:sp>
      <p:pic>
        <p:nvPicPr>
          <p:cNvPr id="6" name="Picture 5">
            <a:extLst>
              <a:ext uri="{FF2B5EF4-FFF2-40B4-BE49-F238E27FC236}">
                <a16:creationId xmlns:a16="http://schemas.microsoft.com/office/drawing/2014/main" id="{C4763801-699A-C855-1D40-1F856EB5914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120" y="6123371"/>
            <a:ext cx="2784763" cy="599112"/>
          </a:xfrm>
          <a:prstGeom prst="rect">
            <a:avLst/>
          </a:prstGeom>
        </p:spPr>
      </p:pic>
      <p:pic>
        <p:nvPicPr>
          <p:cNvPr id="7" name="Picture 6" descr="A black and blue text&#10;&#10;Description automatically generated">
            <a:extLst>
              <a:ext uri="{FF2B5EF4-FFF2-40B4-BE49-F238E27FC236}">
                <a16:creationId xmlns:a16="http://schemas.microsoft.com/office/drawing/2014/main" id="{7D02F2A7-FF21-25D0-2C71-8533D6DC7646}"/>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4" name="Graphic 3">
            <a:extLst>
              <a:ext uri="{FF2B5EF4-FFF2-40B4-BE49-F238E27FC236}">
                <a16:creationId xmlns:a16="http://schemas.microsoft.com/office/drawing/2014/main" id="{E251F2C4-EFF3-1946-6A24-9CC404B9C90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7893" t="20630" r="21506" b="20358"/>
          <a:stretch/>
        </p:blipFill>
        <p:spPr>
          <a:xfrm>
            <a:off x="7296789" y="1313300"/>
            <a:ext cx="4492220" cy="4424714"/>
          </a:xfrm>
          <a:prstGeom prst="rect">
            <a:avLst/>
          </a:prstGeom>
        </p:spPr>
      </p:pic>
      <p:pic>
        <p:nvPicPr>
          <p:cNvPr id="5" name="Graphic 4">
            <a:extLst>
              <a:ext uri="{FF2B5EF4-FFF2-40B4-BE49-F238E27FC236}">
                <a16:creationId xmlns:a16="http://schemas.microsoft.com/office/drawing/2014/main" id="{B3D665AD-C46B-93F8-E1F7-8D5C49F2ED47}"/>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955" t="20529" r="22261" b="20696"/>
          <a:stretch/>
        </p:blipFill>
        <p:spPr>
          <a:xfrm>
            <a:off x="267478" y="795130"/>
            <a:ext cx="3290596" cy="3327918"/>
          </a:xfrm>
          <a:prstGeom prst="rect">
            <a:avLst/>
          </a:prstGeom>
        </p:spPr>
      </p:pic>
      <p:sp>
        <p:nvSpPr>
          <p:cNvPr id="8" name="Rectangle 7">
            <a:extLst>
              <a:ext uri="{FF2B5EF4-FFF2-40B4-BE49-F238E27FC236}">
                <a16:creationId xmlns:a16="http://schemas.microsoft.com/office/drawing/2014/main" id="{5081B8BF-9BEA-F0EC-01DD-6E3B889A6A88}"/>
              </a:ext>
            </a:extLst>
          </p:cNvPr>
          <p:cNvSpPr/>
          <p:nvPr userDrawn="1"/>
        </p:nvSpPr>
        <p:spPr>
          <a:xfrm>
            <a:off x="4068147" y="1313300"/>
            <a:ext cx="1175657" cy="1106439"/>
          </a:xfrm>
          <a:prstGeom prst="rect">
            <a:avLst/>
          </a:prstGeom>
          <a:solidFill>
            <a:srgbClr val="00A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00AEEF</a:t>
            </a:r>
          </a:p>
        </p:txBody>
      </p:sp>
      <p:sp>
        <p:nvSpPr>
          <p:cNvPr id="9" name="Rectangle 8">
            <a:extLst>
              <a:ext uri="{FF2B5EF4-FFF2-40B4-BE49-F238E27FC236}">
                <a16:creationId xmlns:a16="http://schemas.microsoft.com/office/drawing/2014/main" id="{88A16D84-09F9-9964-365C-497DF27FC760}"/>
              </a:ext>
            </a:extLst>
          </p:cNvPr>
          <p:cNvSpPr/>
          <p:nvPr userDrawn="1"/>
        </p:nvSpPr>
        <p:spPr>
          <a:xfrm>
            <a:off x="5445967" y="1313300"/>
            <a:ext cx="1175657" cy="1106439"/>
          </a:xfrm>
          <a:prstGeom prst="rect">
            <a:avLst/>
          </a:prstGeom>
          <a:solidFill>
            <a:srgbClr val="2622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262262</a:t>
            </a:r>
          </a:p>
        </p:txBody>
      </p:sp>
      <p:sp>
        <p:nvSpPr>
          <p:cNvPr id="10" name="Rectangle 9">
            <a:extLst>
              <a:ext uri="{FF2B5EF4-FFF2-40B4-BE49-F238E27FC236}">
                <a16:creationId xmlns:a16="http://schemas.microsoft.com/office/drawing/2014/main" id="{99BDFBB5-0F32-5482-4DD8-6B034CD956B2}"/>
              </a:ext>
            </a:extLst>
          </p:cNvPr>
          <p:cNvSpPr/>
          <p:nvPr userDrawn="1"/>
        </p:nvSpPr>
        <p:spPr>
          <a:xfrm>
            <a:off x="4598562" y="2841889"/>
            <a:ext cx="1175657" cy="1106439"/>
          </a:xfrm>
          <a:prstGeom prst="rect">
            <a:avLst/>
          </a:prstGeom>
          <a:solidFill>
            <a:srgbClr val="1C75B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1C75BC</a:t>
            </a:r>
          </a:p>
        </p:txBody>
      </p:sp>
      <p:sp>
        <p:nvSpPr>
          <p:cNvPr id="11" name="Rectangle 10">
            <a:extLst>
              <a:ext uri="{FF2B5EF4-FFF2-40B4-BE49-F238E27FC236}">
                <a16:creationId xmlns:a16="http://schemas.microsoft.com/office/drawing/2014/main" id="{54D18116-BEC9-62A5-FBFC-85E4C0D8CC01}"/>
              </a:ext>
            </a:extLst>
          </p:cNvPr>
          <p:cNvSpPr/>
          <p:nvPr userDrawn="1"/>
        </p:nvSpPr>
        <p:spPr>
          <a:xfrm>
            <a:off x="3273490" y="2841889"/>
            <a:ext cx="1175657" cy="1106439"/>
          </a:xfrm>
          <a:prstGeom prst="rect">
            <a:avLst/>
          </a:prstGeom>
          <a:solidFill>
            <a:srgbClr val="452C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452C84</a:t>
            </a:r>
          </a:p>
        </p:txBody>
      </p:sp>
    </p:spTree>
    <p:extLst>
      <p:ext uri="{BB962C8B-B14F-4D97-AF65-F5344CB8AC3E}">
        <p14:creationId xmlns:p14="http://schemas.microsoft.com/office/powerpoint/2010/main" val="5329073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1D9140-E83C-4B09-9040-EDE1DDAA27D2}"/>
              </a:ext>
            </a:extLst>
          </p:cNvPr>
          <p:cNvSpPr/>
          <p:nvPr userDrawn="1"/>
        </p:nvSpPr>
        <p:spPr>
          <a:xfrm>
            <a:off x="56120" y="699447"/>
            <a:ext cx="12079760" cy="6110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Slide Number Placeholder 5">
            <a:extLst>
              <a:ext uri="{FF2B5EF4-FFF2-40B4-BE49-F238E27FC236}">
                <a16:creationId xmlns:a16="http://schemas.microsoft.com/office/drawing/2014/main" id="{F5632190-3F47-4762-A174-2F85B2DE39AA}"/>
              </a:ext>
            </a:extLst>
          </p:cNvPr>
          <p:cNvSpPr>
            <a:spLocks noGrp="1"/>
          </p:cNvSpPr>
          <p:nvPr>
            <p:ph type="sldNum" sz="quarter" idx="12"/>
          </p:nvPr>
        </p:nvSpPr>
        <p:spPr/>
        <p:txBody>
          <a:bodyPr/>
          <a:lstStyle>
            <a:lvl1pPr>
              <a:defRPr>
                <a:solidFill>
                  <a:schemeClr val="bg1">
                    <a:lumMod val="50000"/>
                  </a:schemeClr>
                </a:solidFill>
                <a:latin typeface="Century Gothic" panose="020B0502020202020204" pitchFamily="34" charset="0"/>
              </a:defRPr>
            </a:lvl1pPr>
          </a:lstStyle>
          <a:p>
            <a:fld id="{1DD70114-2F99-4B6A-BD68-56CEC3438471}" type="slidenum">
              <a:rPr lang="en-CA" smtClean="0"/>
              <a:pPr/>
              <a:t>‹#›</a:t>
            </a:fld>
            <a:endParaRPr lang="en-CA"/>
          </a:p>
        </p:txBody>
      </p:sp>
      <p:sp>
        <p:nvSpPr>
          <p:cNvPr id="3" name="Vertical Text Placeholder 2">
            <a:extLst>
              <a:ext uri="{FF2B5EF4-FFF2-40B4-BE49-F238E27FC236}">
                <a16:creationId xmlns:a16="http://schemas.microsoft.com/office/drawing/2014/main" id="{221A26DB-3694-4B3F-A9E7-F1886E2B7603}"/>
              </a:ext>
            </a:extLst>
          </p:cNvPr>
          <p:cNvSpPr>
            <a:spLocks noGrp="1"/>
          </p:cNvSpPr>
          <p:nvPr>
            <p:ph type="body" orient="vert" idx="1"/>
          </p:nvPr>
        </p:nvSpPr>
        <p:spPr>
          <a:xfrm>
            <a:off x="215728" y="1509863"/>
            <a:ext cx="11771589" cy="5204636"/>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9" name="Title 8">
            <a:extLst>
              <a:ext uri="{FF2B5EF4-FFF2-40B4-BE49-F238E27FC236}">
                <a16:creationId xmlns:a16="http://schemas.microsoft.com/office/drawing/2014/main" id="{54FD6AD4-F207-4AB0-9169-E92527C4B43C}"/>
              </a:ext>
            </a:extLst>
          </p:cNvPr>
          <p:cNvSpPr>
            <a:spLocks noGrp="1"/>
          </p:cNvSpPr>
          <p:nvPr>
            <p:ph type="title"/>
          </p:nvPr>
        </p:nvSpPr>
        <p:spPr>
          <a:xfrm>
            <a:off x="215728" y="749460"/>
            <a:ext cx="9492793" cy="662030"/>
          </a:xfrm>
        </p:spPr>
        <p:txBody>
          <a:bodyPr>
            <a:noAutofit/>
          </a:bodyPr>
          <a:lstStyle>
            <a:lvl1pPr>
              <a:defRPr sz="4400">
                <a:solidFill>
                  <a:srgbClr val="40008D"/>
                </a:solidFill>
              </a:defRPr>
            </a:lvl1pPr>
          </a:lstStyle>
          <a:p>
            <a:r>
              <a:rPr lang="en-US"/>
              <a:t>Click to edit Master title style</a:t>
            </a:r>
            <a:endParaRPr lang="en-CA"/>
          </a:p>
        </p:txBody>
      </p:sp>
      <p:pic>
        <p:nvPicPr>
          <p:cNvPr id="10" name="Picture 9" descr="Graphical user interface, text&#10;&#10;Description automatically generated">
            <a:extLst>
              <a:ext uri="{FF2B5EF4-FFF2-40B4-BE49-F238E27FC236}">
                <a16:creationId xmlns:a16="http://schemas.microsoft.com/office/drawing/2014/main" id="{66D4F50C-321C-426E-B77F-07534BFABD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189" y="66036"/>
            <a:ext cx="2486937" cy="535038"/>
          </a:xfrm>
          <a:prstGeom prst="rect">
            <a:avLst/>
          </a:prstGeom>
        </p:spPr>
      </p:pic>
    </p:spTree>
    <p:extLst>
      <p:ext uri="{BB962C8B-B14F-4D97-AF65-F5344CB8AC3E}">
        <p14:creationId xmlns:p14="http://schemas.microsoft.com/office/powerpoint/2010/main" val="192099775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3712B9BA-FB52-D6AA-6EEF-CE5C9B70D54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066" t="20158" r="43974" b="31556"/>
          <a:stretch/>
        </p:blipFill>
        <p:spPr>
          <a:xfrm>
            <a:off x="10067109" y="3429001"/>
            <a:ext cx="2124891" cy="2733980"/>
          </a:xfrm>
          <a:prstGeom prst="rect">
            <a:avLst/>
          </a:prstGeom>
        </p:spPr>
      </p:pic>
      <p:sp>
        <p:nvSpPr>
          <p:cNvPr id="3" name="Rectangle 2">
            <a:extLst>
              <a:ext uri="{FF2B5EF4-FFF2-40B4-BE49-F238E27FC236}">
                <a16:creationId xmlns:a16="http://schemas.microsoft.com/office/drawing/2014/main" id="{7079120E-F99A-D91A-99E3-3F6B63332091}"/>
              </a:ext>
            </a:extLst>
          </p:cNvPr>
          <p:cNvSpPr/>
          <p:nvPr userDrawn="1"/>
        </p:nvSpPr>
        <p:spPr>
          <a:xfrm>
            <a:off x="-1" y="6060402"/>
            <a:ext cx="12192000" cy="804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4" name="Rectangle 3">
            <a:extLst>
              <a:ext uri="{FF2B5EF4-FFF2-40B4-BE49-F238E27FC236}">
                <a16:creationId xmlns:a16="http://schemas.microsoft.com/office/drawing/2014/main" id="{D7D77310-8358-6ACE-7A56-484FA2649348}"/>
              </a:ext>
            </a:extLst>
          </p:cNvPr>
          <p:cNvSpPr/>
          <p:nvPr userDrawn="1"/>
        </p:nvSpPr>
        <p:spPr>
          <a:xfrm>
            <a:off x="0" y="5927218"/>
            <a:ext cx="12192000" cy="91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7E642534-199E-BD44-33DF-08E9B160674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162981"/>
            <a:ext cx="2784763" cy="599112"/>
          </a:xfrm>
          <a:prstGeom prst="rect">
            <a:avLst/>
          </a:prstGeom>
        </p:spPr>
      </p:pic>
      <p:pic>
        <p:nvPicPr>
          <p:cNvPr id="8" name="Picture 7" descr="A black and blue text&#10;&#10;Description automatically generated">
            <a:extLst>
              <a:ext uri="{FF2B5EF4-FFF2-40B4-BE49-F238E27FC236}">
                <a16:creationId xmlns:a16="http://schemas.microsoft.com/office/drawing/2014/main" id="{D041B431-434F-0AA3-8919-D36B16575B33}"/>
              </a:ext>
            </a:extLst>
          </p:cNvPr>
          <p:cNvPicPr>
            <a:picLocks noChangeAspect="1"/>
          </p:cNvPicPr>
          <p:nvPr userDrawn="1"/>
        </p:nvPicPr>
        <p:blipFill>
          <a:blip r:embed="rId5"/>
          <a:stretch>
            <a:fillRect/>
          </a:stretch>
        </p:blipFill>
        <p:spPr>
          <a:xfrm>
            <a:off x="8197524" y="6060402"/>
            <a:ext cx="3994476" cy="797598"/>
          </a:xfrm>
          <a:prstGeom prst="rect">
            <a:avLst/>
          </a:prstGeom>
        </p:spPr>
      </p:pic>
      <p:sp>
        <p:nvSpPr>
          <p:cNvPr id="11" name="Title 10">
            <a:extLst>
              <a:ext uri="{FF2B5EF4-FFF2-40B4-BE49-F238E27FC236}">
                <a16:creationId xmlns:a16="http://schemas.microsoft.com/office/drawing/2014/main" id="{A86880E8-3080-050B-3252-37BB7FB89C97}"/>
              </a:ext>
            </a:extLst>
          </p:cNvPr>
          <p:cNvSpPr>
            <a:spLocks noGrp="1"/>
          </p:cNvSpPr>
          <p:nvPr>
            <p:ph type="title"/>
          </p:nvPr>
        </p:nvSpPr>
        <p:spPr>
          <a:xfrm>
            <a:off x="838199" y="2300828"/>
            <a:ext cx="10515600" cy="1325563"/>
          </a:xfrm>
        </p:spPr>
        <p:txBody>
          <a:bodyPr/>
          <a:lstStyle>
            <a:lvl1pPr algn="ctr">
              <a:defRPr>
                <a:solidFill>
                  <a:schemeClr val="bg1"/>
                </a:solidFill>
              </a:defRPr>
            </a:lvl1pPr>
          </a:lstStyle>
          <a:p>
            <a:r>
              <a:rPr lang="en-US"/>
              <a:t>Click to edit Master title style</a:t>
            </a:r>
          </a:p>
        </p:txBody>
      </p:sp>
      <p:pic>
        <p:nvPicPr>
          <p:cNvPr id="14" name="Graphic 13">
            <a:extLst>
              <a:ext uri="{FF2B5EF4-FFF2-40B4-BE49-F238E27FC236}">
                <a16:creationId xmlns:a16="http://schemas.microsoft.com/office/drawing/2014/main" id="{073C8C23-673B-E82C-4BDB-C60B86BE8CC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2179" t="35030" r="22239" b="19520"/>
          <a:stretch/>
        </p:blipFill>
        <p:spPr>
          <a:xfrm>
            <a:off x="-1" y="0"/>
            <a:ext cx="2551612" cy="2573383"/>
          </a:xfrm>
          <a:prstGeom prst="rect">
            <a:avLst/>
          </a:prstGeom>
        </p:spPr>
      </p:pic>
    </p:spTree>
    <p:extLst>
      <p:ext uri="{BB962C8B-B14F-4D97-AF65-F5344CB8AC3E}">
        <p14:creationId xmlns:p14="http://schemas.microsoft.com/office/powerpoint/2010/main" val="212051623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Activity Slides">
    <p:bg>
      <p:bgPr>
        <a:solidFill>
          <a:srgbClr val="78BE20"/>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D75181-89EE-A1E2-93E9-B9D5F7B89D6D}"/>
              </a:ext>
            </a:extLst>
          </p:cNvPr>
          <p:cNvSpPr>
            <a:spLocks noGrp="1"/>
          </p:cNvSpPr>
          <p:nvPr>
            <p:ph type="title"/>
          </p:nvPr>
        </p:nvSpPr>
        <p:spPr>
          <a:xfrm>
            <a:off x="838200" y="2103437"/>
            <a:ext cx="10515600" cy="1325563"/>
          </a:xfrm>
        </p:spPr>
        <p:txBody>
          <a:bodyPr vert="horz" lIns="91440" tIns="45720" rIns="91440" bIns="45720" rtlCol="0" anchor="ctr">
            <a:normAutofit/>
          </a:bodyPr>
          <a:lstStyle>
            <a:lvl1pPr algn="ctr">
              <a:defRPr lang="en-CA" sz="5400">
                <a:solidFill>
                  <a:schemeClr val="bg1"/>
                </a:solidFill>
                <a:latin typeface="Poppins SemiBold" panose="00000700000000000000" pitchFamily="2" charset="0"/>
                <a:cs typeface="Poppins SemiBold" panose="00000700000000000000" pitchFamily="2" charset="0"/>
              </a:defRPr>
            </a:lvl1pPr>
          </a:lstStyle>
          <a:p>
            <a:pPr lvl="0"/>
            <a:r>
              <a:rPr lang="en-US"/>
              <a:t>Click to edit Master title style</a:t>
            </a:r>
            <a:endParaRPr lang="en-CA"/>
          </a:p>
        </p:txBody>
      </p:sp>
      <p:pic>
        <p:nvPicPr>
          <p:cNvPr id="4" name="Picture 3">
            <a:extLst>
              <a:ext uri="{FF2B5EF4-FFF2-40B4-BE49-F238E27FC236}">
                <a16:creationId xmlns:a16="http://schemas.microsoft.com/office/drawing/2014/main" id="{2CED9AC2-0B6D-E350-36EE-B1236CEDF6F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3906"/>
          <a:stretch/>
        </p:blipFill>
        <p:spPr>
          <a:xfrm>
            <a:off x="9721322" y="4853020"/>
            <a:ext cx="2328830" cy="2004980"/>
          </a:xfrm>
          <a:prstGeom prst="rect">
            <a:avLst/>
          </a:prstGeom>
        </p:spPr>
      </p:pic>
    </p:spTree>
    <p:extLst>
      <p:ext uri="{BB962C8B-B14F-4D97-AF65-F5344CB8AC3E}">
        <p14:creationId xmlns:p14="http://schemas.microsoft.com/office/powerpoint/2010/main" val="31216387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20DA17D-9B09-94CA-E08A-FDD3FB04989A}"/>
              </a:ext>
            </a:extLst>
          </p:cNvPr>
          <p:cNvSpPr/>
          <p:nvPr userDrawn="1"/>
        </p:nvSpPr>
        <p:spPr>
          <a:xfrm>
            <a:off x="76264" y="67520"/>
            <a:ext cx="12039473" cy="5953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white and blue star with green border&#10;&#10;Description automatically generated">
            <a:extLst>
              <a:ext uri="{FF2B5EF4-FFF2-40B4-BE49-F238E27FC236}">
                <a16:creationId xmlns:a16="http://schemas.microsoft.com/office/drawing/2014/main" id="{B2D84E21-38B2-1F0B-4813-6040CF1BB5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0290" y="325810"/>
            <a:ext cx="3123849" cy="3031751"/>
          </a:xfrm>
          <a:prstGeom prst="rect">
            <a:avLst/>
          </a:prstGeom>
        </p:spPr>
      </p:pic>
      <p:sp>
        <p:nvSpPr>
          <p:cNvPr id="9" name="TextBox 8">
            <a:extLst>
              <a:ext uri="{FF2B5EF4-FFF2-40B4-BE49-F238E27FC236}">
                <a16:creationId xmlns:a16="http://schemas.microsoft.com/office/drawing/2014/main" id="{F978C9DA-914C-9613-48DE-E8B41B7EBC6D}"/>
              </a:ext>
            </a:extLst>
          </p:cNvPr>
          <p:cNvSpPr txBox="1"/>
          <p:nvPr userDrawn="1"/>
        </p:nvSpPr>
        <p:spPr>
          <a:xfrm>
            <a:off x="2333047" y="1347100"/>
            <a:ext cx="8868663" cy="1045607"/>
          </a:xfrm>
          <a:prstGeom prst="rect">
            <a:avLst/>
          </a:prstGeom>
          <a:solidFill>
            <a:schemeClr val="bg1"/>
          </a:solidFill>
          <a:ln>
            <a:solidFill>
              <a:schemeClr val="bg1"/>
            </a:solidFill>
          </a:ln>
        </p:spPr>
        <p:txBody>
          <a:bodyPr wrap="square" lIns="0" tIns="0" rIns="0" bIns="0" rtlCol="0" anchor="ctr" anchorCtr="0">
            <a:spAutoFit/>
          </a:bodyPr>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CA" sz="3200" b="1" i="0" u="none" strike="noStrike" kern="1200" cap="none" spc="0" normalizeH="0" baseline="0" noProof="0">
                <a:ln>
                  <a:noFill/>
                </a:ln>
                <a:solidFill>
                  <a:srgbClr val="40008D"/>
                </a:solidFill>
                <a:effectLst/>
                <a:uLnTx/>
                <a:uFillTx/>
                <a:latin typeface="Poppins SemiBold" panose="00000700000000000000" pitchFamily="2" charset="0"/>
                <a:ea typeface="+mn-ea"/>
                <a:cs typeface="Poppins SemiBold" panose="00000700000000000000" pitchFamily="2" charset="0"/>
              </a:rPr>
              <a:t>We work together with Ontario school districts to support student mental health</a:t>
            </a:r>
          </a:p>
        </p:txBody>
      </p:sp>
      <p:sp>
        <p:nvSpPr>
          <p:cNvPr id="10" name="TextBox 9">
            <a:extLst>
              <a:ext uri="{FF2B5EF4-FFF2-40B4-BE49-F238E27FC236}">
                <a16:creationId xmlns:a16="http://schemas.microsoft.com/office/drawing/2014/main" id="{DFBD9EB9-CDA0-CD30-CC89-791D488A292D}"/>
              </a:ext>
            </a:extLst>
          </p:cNvPr>
          <p:cNvSpPr txBox="1"/>
          <p:nvPr userDrawn="1"/>
        </p:nvSpPr>
        <p:spPr>
          <a:xfrm>
            <a:off x="6019736" y="5208410"/>
            <a:ext cx="6096000" cy="64633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rPr>
              <a:t>Stay informed! </a:t>
            </a:r>
            <a:r>
              <a:rPr kumimoji="0" lang="en-CA"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hlinkClick r:id="rId3"/>
              </a:rPr>
              <a:t>Subscribe</a:t>
            </a:r>
            <a:r>
              <a:rPr kumimoji="0" lang="en-CA" sz="1800" b="0" i="0" u="none" strike="noStrike" kern="1200" cap="none" spc="0" normalizeH="0" baseline="0" noProof="0">
                <a:ln>
                  <a:noFill/>
                </a:ln>
                <a:solidFill>
                  <a:prstClr val="black"/>
                </a:solidFill>
                <a:effectLst/>
                <a:uLnTx/>
                <a:uFillTx/>
                <a:latin typeface="Poppins" panose="00000500000000000000" pitchFamily="2" charset="0"/>
                <a:ea typeface="+mn-ea"/>
                <a:cs typeface="Poppins" panose="00000500000000000000" pitchFamily="2" charset="0"/>
              </a:rPr>
              <a:t> to receive the latest information, research and resources to your inbox.</a:t>
            </a:r>
          </a:p>
        </p:txBody>
      </p:sp>
      <p:sp>
        <p:nvSpPr>
          <p:cNvPr id="16" name="TextBox 15">
            <a:extLst>
              <a:ext uri="{FF2B5EF4-FFF2-40B4-BE49-F238E27FC236}">
                <a16:creationId xmlns:a16="http://schemas.microsoft.com/office/drawing/2014/main" id="{1C302BE1-C23C-E1E8-E4BE-CB6596EC5692}"/>
              </a:ext>
            </a:extLst>
          </p:cNvPr>
          <p:cNvSpPr txBox="1"/>
          <p:nvPr userDrawn="1"/>
        </p:nvSpPr>
        <p:spPr>
          <a:xfrm>
            <a:off x="9133580" y="4781402"/>
            <a:ext cx="3315072" cy="488077"/>
          </a:xfrm>
          <a:prstGeom prst="round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2000" b="0" i="0" u="none" strike="noStrike" kern="1200" cap="none" spc="0" normalizeH="0" baseline="0" noProof="0">
                <a:ln>
                  <a:noFill/>
                </a:ln>
                <a:solidFill>
                  <a:srgbClr val="40008C"/>
                </a:solidFill>
                <a:effectLst/>
                <a:uLnTx/>
                <a:uFillTx/>
                <a:latin typeface="Poppins SemiBold" panose="00000700000000000000" pitchFamily="2" charset="0"/>
                <a:ea typeface="+mn-ea"/>
                <a:cs typeface="Poppins SemiBold" panose="00000700000000000000" pitchFamily="2" charset="0"/>
              </a:rPr>
              <a:t>www.smho-smso.ca</a:t>
            </a:r>
          </a:p>
        </p:txBody>
      </p:sp>
      <p:pic>
        <p:nvPicPr>
          <p:cNvPr id="18" name="Picture 17">
            <a:extLst>
              <a:ext uri="{FF2B5EF4-FFF2-40B4-BE49-F238E27FC236}">
                <a16:creationId xmlns:a16="http://schemas.microsoft.com/office/drawing/2014/main" id="{CB0FAAAE-2DB2-D6E0-CDF6-E03938AC4AFB}"/>
              </a:ext>
            </a:extLst>
          </p:cNvPr>
          <p:cNvPicPr>
            <a:picLocks noChangeAspect="1"/>
          </p:cNvPicPr>
          <p:nvPr userDrawn="1"/>
        </p:nvPicPr>
        <p:blipFill>
          <a:blip r:embed="rId4"/>
          <a:stretch>
            <a:fillRect/>
          </a:stretch>
        </p:blipFill>
        <p:spPr>
          <a:xfrm>
            <a:off x="143982" y="6205765"/>
            <a:ext cx="2659371" cy="427651"/>
          </a:xfrm>
          <a:prstGeom prst="rect">
            <a:avLst/>
          </a:prstGeom>
        </p:spPr>
      </p:pic>
      <p:pic>
        <p:nvPicPr>
          <p:cNvPr id="19" name="Picture 18" descr="A black background with white text&#10;&#10;Description automatically generated">
            <a:extLst>
              <a:ext uri="{FF2B5EF4-FFF2-40B4-BE49-F238E27FC236}">
                <a16:creationId xmlns:a16="http://schemas.microsoft.com/office/drawing/2014/main" id="{DDA3A899-E22D-E4BD-553E-915647DFB705}"/>
              </a:ext>
            </a:extLst>
          </p:cNvPr>
          <p:cNvPicPr>
            <a:picLocks noChangeAspect="1"/>
          </p:cNvPicPr>
          <p:nvPr userDrawn="1"/>
        </p:nvPicPr>
        <p:blipFill>
          <a:blip r:embed="rId5"/>
          <a:stretch>
            <a:fillRect/>
          </a:stretch>
        </p:blipFill>
        <p:spPr>
          <a:xfrm>
            <a:off x="8140860" y="6020792"/>
            <a:ext cx="3994476" cy="792653"/>
          </a:xfrm>
          <a:prstGeom prst="rect">
            <a:avLst/>
          </a:prstGeom>
        </p:spPr>
      </p:pic>
      <p:sp>
        <p:nvSpPr>
          <p:cNvPr id="2" name="TextBox 1">
            <a:extLst>
              <a:ext uri="{FF2B5EF4-FFF2-40B4-BE49-F238E27FC236}">
                <a16:creationId xmlns:a16="http://schemas.microsoft.com/office/drawing/2014/main" id="{7DCAC7B4-8965-24E5-17E5-EC9C245CD39D}"/>
              </a:ext>
            </a:extLst>
          </p:cNvPr>
          <p:cNvSpPr txBox="1"/>
          <p:nvPr userDrawn="1"/>
        </p:nvSpPr>
        <p:spPr>
          <a:xfrm>
            <a:off x="534871" y="5543719"/>
            <a:ext cx="3623979" cy="374571"/>
          </a:xfrm>
          <a:prstGeom prst="round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School Mental Health Ontario</a:t>
            </a:r>
          </a:p>
        </p:txBody>
      </p:sp>
      <p:pic>
        <p:nvPicPr>
          <p:cNvPr id="5" name="Picture 4" descr="Why Instagram's new icon and interface suck">
            <a:extLst>
              <a:ext uri="{FF2B5EF4-FFF2-40B4-BE49-F238E27FC236}">
                <a16:creationId xmlns:a16="http://schemas.microsoft.com/office/drawing/2014/main" id="{56A8DB95-D4A0-F6CB-B0B2-EC16C699C9EE}"/>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35856" t="25464" r="35774" b="25518"/>
          <a:stretch/>
        </p:blipFill>
        <p:spPr bwMode="auto">
          <a:xfrm>
            <a:off x="214825" y="5209854"/>
            <a:ext cx="323967" cy="314404"/>
          </a:xfrm>
          <a:prstGeom prst="roundRect">
            <a:avLst/>
          </a:prstGeom>
          <a:noFill/>
          <a:extLst>
            <a:ext uri="{909E8E84-426E-40DD-AFC4-6F175D3DCCD1}">
              <a14:hiddenFill xmlns:a14="http://schemas.microsoft.com/office/drawing/2010/main">
                <a:solidFill>
                  <a:srgbClr val="FFFFFF"/>
                </a:solidFill>
              </a14:hiddenFill>
            </a:ext>
          </a:extLst>
        </p:spPr>
      </p:pic>
      <p:pic>
        <p:nvPicPr>
          <p:cNvPr id="11" name="Picture 6">
            <a:extLst>
              <a:ext uri="{FF2B5EF4-FFF2-40B4-BE49-F238E27FC236}">
                <a16:creationId xmlns:a16="http://schemas.microsoft.com/office/drawing/2014/main" id="{6A7840BC-1340-61DC-44E9-F104CC4B3823}"/>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13022" t="21612" r="14918" b="21611"/>
          <a:stretch/>
        </p:blipFill>
        <p:spPr bwMode="auto">
          <a:xfrm>
            <a:off x="213909" y="5603014"/>
            <a:ext cx="324883" cy="255983"/>
          </a:xfrm>
          <a:prstGeom prst="roundRect">
            <a:avLst/>
          </a:prstGeom>
          <a:noFill/>
          <a:extLst>
            <a:ext uri="{909E8E84-426E-40DD-AFC4-6F175D3DCCD1}">
              <a14:hiddenFill xmlns:a14="http://schemas.microsoft.com/office/drawing/2010/main">
                <a:solidFill>
                  <a:srgbClr val="FFFFFF"/>
                </a:solidFill>
              </a14:hiddenFill>
            </a:ext>
          </a:extLst>
        </p:spPr>
      </p:pic>
      <p:pic>
        <p:nvPicPr>
          <p:cNvPr id="13" name="Picture 12" descr="A blue circle with a white letter f in it&#10;&#10;Description automatically generated">
            <a:extLst>
              <a:ext uri="{FF2B5EF4-FFF2-40B4-BE49-F238E27FC236}">
                <a16:creationId xmlns:a16="http://schemas.microsoft.com/office/drawing/2014/main" id="{D7AB05DC-EAF3-7A25-0272-2550BB8A5433}"/>
              </a:ext>
            </a:extLst>
          </p:cNvPr>
          <p:cNvPicPr>
            <a:picLocks noChangeAspect="1"/>
          </p:cNvPicPr>
          <p:nvPr userDrawn="1"/>
        </p:nvPicPr>
        <p:blipFill>
          <a:blip r:embed="rId8"/>
          <a:stretch>
            <a:fillRect/>
          </a:stretch>
        </p:blipFill>
        <p:spPr>
          <a:xfrm>
            <a:off x="213909" y="4054727"/>
            <a:ext cx="324883" cy="324883"/>
          </a:xfrm>
          <a:prstGeom prst="rect">
            <a:avLst/>
          </a:prstGeom>
        </p:spPr>
      </p:pic>
      <p:pic>
        <p:nvPicPr>
          <p:cNvPr id="17" name="Picture 16">
            <a:extLst>
              <a:ext uri="{FF2B5EF4-FFF2-40B4-BE49-F238E27FC236}">
                <a16:creationId xmlns:a16="http://schemas.microsoft.com/office/drawing/2014/main" id="{DF3AC5AD-0191-DE0F-CCF6-09731A3B27CC}"/>
              </a:ext>
            </a:extLst>
          </p:cNvPr>
          <p:cNvPicPr>
            <a:picLocks noChangeAspect="1"/>
          </p:cNvPicPr>
          <p:nvPr userDrawn="1"/>
        </p:nvPicPr>
        <p:blipFill rotWithShape="1">
          <a:blip r:embed="rId9"/>
          <a:srcRect l="32958" t="19891" r="32960" b="20058"/>
          <a:stretch/>
        </p:blipFill>
        <p:spPr>
          <a:xfrm>
            <a:off x="217829" y="4441368"/>
            <a:ext cx="317042" cy="314405"/>
          </a:xfrm>
          <a:prstGeom prst="roundRect">
            <a:avLst/>
          </a:prstGeom>
        </p:spPr>
      </p:pic>
      <p:sp>
        <p:nvSpPr>
          <p:cNvPr id="20" name="TextBox 19">
            <a:extLst>
              <a:ext uri="{FF2B5EF4-FFF2-40B4-BE49-F238E27FC236}">
                <a16:creationId xmlns:a16="http://schemas.microsoft.com/office/drawing/2014/main" id="{B847A09D-72B5-9509-4567-4A00F2C1D040}"/>
              </a:ext>
            </a:extLst>
          </p:cNvPr>
          <p:cNvSpPr txBox="1"/>
          <p:nvPr userDrawn="1"/>
        </p:nvSpPr>
        <p:spPr>
          <a:xfrm>
            <a:off x="534871" y="4031717"/>
            <a:ext cx="25235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@smhosmso</a:t>
            </a:r>
          </a:p>
        </p:txBody>
      </p:sp>
      <p:sp>
        <p:nvSpPr>
          <p:cNvPr id="22" name="TextBox 21">
            <a:extLst>
              <a:ext uri="{FF2B5EF4-FFF2-40B4-BE49-F238E27FC236}">
                <a16:creationId xmlns:a16="http://schemas.microsoft.com/office/drawing/2014/main" id="{A3CA74CC-1A28-D58E-0F77-AD96FA9603A3}"/>
              </a:ext>
            </a:extLst>
          </p:cNvPr>
          <p:cNvSpPr txBox="1"/>
          <p:nvPr userDrawn="1"/>
        </p:nvSpPr>
        <p:spPr>
          <a:xfrm>
            <a:off x="534871" y="4409306"/>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@SMHO_SMSO</a:t>
            </a:r>
          </a:p>
        </p:txBody>
      </p:sp>
      <p:sp>
        <p:nvSpPr>
          <p:cNvPr id="24" name="TextBox 23">
            <a:extLst>
              <a:ext uri="{FF2B5EF4-FFF2-40B4-BE49-F238E27FC236}">
                <a16:creationId xmlns:a16="http://schemas.microsoft.com/office/drawing/2014/main" id="{AACA05D0-F8B4-CB74-3C2B-5155C954743D}"/>
              </a:ext>
            </a:extLst>
          </p:cNvPr>
          <p:cNvSpPr txBox="1"/>
          <p:nvPr userDrawn="1"/>
        </p:nvSpPr>
        <p:spPr>
          <a:xfrm>
            <a:off x="534871" y="5181815"/>
            <a:ext cx="311776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ThriveSMH</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pic>
        <p:nvPicPr>
          <p:cNvPr id="25" name="Picture 24" descr="A blue square with white letters&#10;&#10;Description automatically generated">
            <a:extLst>
              <a:ext uri="{FF2B5EF4-FFF2-40B4-BE49-F238E27FC236}">
                <a16:creationId xmlns:a16="http://schemas.microsoft.com/office/drawing/2014/main" id="{40E8236A-9D6F-BCD5-56A2-EDE278D823EC}"/>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25725" t="25234" r="25331" b="25190"/>
          <a:stretch/>
        </p:blipFill>
        <p:spPr>
          <a:xfrm>
            <a:off x="215978" y="4816497"/>
            <a:ext cx="320746" cy="324883"/>
          </a:xfrm>
          <a:prstGeom prst="roundRect">
            <a:avLst/>
          </a:prstGeom>
        </p:spPr>
      </p:pic>
      <p:sp>
        <p:nvSpPr>
          <p:cNvPr id="26" name="TextBox 25">
            <a:extLst>
              <a:ext uri="{FF2B5EF4-FFF2-40B4-BE49-F238E27FC236}">
                <a16:creationId xmlns:a16="http://schemas.microsoft.com/office/drawing/2014/main" id="{0BB384F8-07A8-21DB-A430-270F91006506}"/>
              </a:ext>
            </a:extLst>
          </p:cNvPr>
          <p:cNvSpPr txBox="1"/>
          <p:nvPr userDrawn="1"/>
        </p:nvSpPr>
        <p:spPr>
          <a:xfrm>
            <a:off x="534871" y="4802684"/>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company/</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smhosmso</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234609345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20DA17D-9B09-94CA-E08A-FDD3FB04989A}"/>
              </a:ext>
            </a:extLst>
          </p:cNvPr>
          <p:cNvSpPr/>
          <p:nvPr userDrawn="1"/>
        </p:nvSpPr>
        <p:spPr>
          <a:xfrm>
            <a:off x="76264" y="67520"/>
            <a:ext cx="12039473" cy="5953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17">
            <a:extLst>
              <a:ext uri="{FF2B5EF4-FFF2-40B4-BE49-F238E27FC236}">
                <a16:creationId xmlns:a16="http://schemas.microsoft.com/office/drawing/2014/main" id="{CB0FAAAE-2DB2-D6E0-CDF6-E03938AC4AFB}"/>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19" name="Picture 18" descr="A black background with white text&#10;&#10;Description automatically generated">
            <a:extLst>
              <a:ext uri="{FF2B5EF4-FFF2-40B4-BE49-F238E27FC236}">
                <a16:creationId xmlns:a16="http://schemas.microsoft.com/office/drawing/2014/main" id="{DDA3A899-E22D-E4BD-553E-915647DFB705}"/>
              </a:ext>
            </a:extLst>
          </p:cNvPr>
          <p:cNvPicPr>
            <a:picLocks noChangeAspect="1"/>
          </p:cNvPicPr>
          <p:nvPr userDrawn="1"/>
        </p:nvPicPr>
        <p:blipFill>
          <a:blip r:embed="rId3"/>
          <a:stretch>
            <a:fillRect/>
          </a:stretch>
        </p:blipFill>
        <p:spPr>
          <a:xfrm>
            <a:off x="8140860" y="6020792"/>
            <a:ext cx="3994476" cy="792653"/>
          </a:xfrm>
          <a:prstGeom prst="rect">
            <a:avLst/>
          </a:prstGeom>
        </p:spPr>
      </p:pic>
      <p:pic>
        <p:nvPicPr>
          <p:cNvPr id="2" name="Picture 1" descr="A white and blue star with green border&#10;&#10;Description automatically generated">
            <a:extLst>
              <a:ext uri="{FF2B5EF4-FFF2-40B4-BE49-F238E27FC236}">
                <a16:creationId xmlns:a16="http://schemas.microsoft.com/office/drawing/2014/main" id="{72F986F2-7410-3071-8133-784021B1DDE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0290" y="325810"/>
            <a:ext cx="3123849" cy="3031751"/>
          </a:xfrm>
          <a:prstGeom prst="rect">
            <a:avLst/>
          </a:prstGeom>
        </p:spPr>
      </p:pic>
      <p:sp>
        <p:nvSpPr>
          <p:cNvPr id="3" name="TextBox 2">
            <a:extLst>
              <a:ext uri="{FF2B5EF4-FFF2-40B4-BE49-F238E27FC236}">
                <a16:creationId xmlns:a16="http://schemas.microsoft.com/office/drawing/2014/main" id="{D17AFB51-0487-EC04-A912-0293C6A71021}"/>
              </a:ext>
            </a:extLst>
          </p:cNvPr>
          <p:cNvSpPr txBox="1"/>
          <p:nvPr userDrawn="1"/>
        </p:nvSpPr>
        <p:spPr>
          <a:xfrm>
            <a:off x="2333047" y="1203055"/>
            <a:ext cx="8868663" cy="1333698"/>
          </a:xfrm>
          <a:prstGeom prst="rect">
            <a:avLst/>
          </a:prstGeom>
          <a:solidFill>
            <a:schemeClr val="bg1"/>
          </a:solidFill>
          <a:ln>
            <a:solidFill>
              <a:schemeClr val="bg1"/>
            </a:solidFill>
          </a:ln>
        </p:spPr>
        <p:txBody>
          <a:bodyPr wrap="square" lIns="0" tIns="0" rIns="0" bIns="0" rtlCol="0" anchor="ctr" anchorCtr="0">
            <a:spAutoFit/>
          </a:bodyPr>
          <a:lstStyle/>
          <a:p>
            <a:pPr>
              <a:lnSpc>
                <a:spcPct val="90000"/>
              </a:lnSpc>
              <a:defRPr/>
            </a:pPr>
            <a:r>
              <a:rPr kumimoji="0" lang="fr-CA" sz="3200" b="1" i="0" u="none" strike="noStrike" kern="1200" cap="none" spc="0" normalizeH="0" baseline="0" noProof="0">
                <a:ln>
                  <a:noFill/>
                </a:ln>
                <a:solidFill>
                  <a:srgbClr val="40008D"/>
                </a:solidFill>
                <a:effectLst/>
                <a:uLnTx/>
                <a:uFillTx/>
                <a:latin typeface="Poppins SemiBold" panose="00000700000000000000" pitchFamily="2" charset="0"/>
                <a:cs typeface="Poppins SemiBold" panose="00000700000000000000" pitchFamily="2" charset="0"/>
              </a:rPr>
              <a:t>Nous travaillons en collaboration avec les conseils scolaires de l’Ontario pour favoriser la santé mentale des élèves</a:t>
            </a:r>
          </a:p>
        </p:txBody>
      </p:sp>
      <p:sp>
        <p:nvSpPr>
          <p:cNvPr id="4" name="TextBox 3">
            <a:extLst>
              <a:ext uri="{FF2B5EF4-FFF2-40B4-BE49-F238E27FC236}">
                <a16:creationId xmlns:a16="http://schemas.microsoft.com/office/drawing/2014/main" id="{09586BE4-5F45-4962-1D73-56CF418DE026}"/>
              </a:ext>
            </a:extLst>
          </p:cNvPr>
          <p:cNvSpPr txBox="1"/>
          <p:nvPr userDrawn="1"/>
        </p:nvSpPr>
        <p:spPr>
          <a:xfrm>
            <a:off x="5409433" y="5120746"/>
            <a:ext cx="6716104" cy="830997"/>
          </a:xfrm>
          <a:prstGeom prst="rect">
            <a:avLst/>
          </a:prstGeom>
          <a:noFill/>
        </p:spPr>
        <p:txBody>
          <a:bodyPr wrap="square">
            <a:spAutoFit/>
          </a:bodyPr>
          <a:lstStyle/>
          <a:p>
            <a:pPr algn="r"/>
            <a:r>
              <a:rPr lang="fr-FR" sz="1600">
                <a:latin typeface="Poppins" panose="00000500000000000000" pitchFamily="2" charset="0"/>
                <a:cs typeface="Poppins" panose="00000500000000000000" pitchFamily="2" charset="0"/>
              </a:rPr>
              <a:t>Soyez informé! </a:t>
            </a:r>
            <a:r>
              <a:rPr lang="fr-FR" sz="1600" u="sng">
                <a:solidFill>
                  <a:schemeClr val="accent1"/>
                </a:solidFill>
                <a:latin typeface="Poppins" panose="00000500000000000000" pitchFamily="2" charset="0"/>
                <a:cs typeface="Poppins" panose="00000500000000000000" pitchFamily="2" charset="0"/>
                <a:hlinkClick r:id="rId5"/>
              </a:rPr>
              <a:t>Inscrivez-vous</a:t>
            </a:r>
            <a:r>
              <a:rPr lang="fr-FR" sz="1600">
                <a:latin typeface="Poppins" panose="00000500000000000000" pitchFamily="2" charset="0"/>
                <a:cs typeface="Poppins" panose="00000500000000000000" pitchFamily="2" charset="0"/>
              </a:rPr>
              <a:t> afin de recevoir les tout derniers renseignements, les résultats des recherches récentes et les toutes dernières ressources dans votre boîte de réception​.</a:t>
            </a:r>
            <a:endParaRPr lang="en-CA" sz="1600">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658A7429-94C4-D6ED-39C9-27718723A30B}"/>
              </a:ext>
            </a:extLst>
          </p:cNvPr>
          <p:cNvSpPr txBox="1"/>
          <p:nvPr userDrawn="1"/>
        </p:nvSpPr>
        <p:spPr>
          <a:xfrm>
            <a:off x="8853451" y="4693738"/>
            <a:ext cx="3190388" cy="488077"/>
          </a:xfrm>
          <a:prstGeom prst="round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2000" b="0" i="0" u="none" strike="noStrike" kern="1200" cap="none" spc="0" normalizeH="0" baseline="0" noProof="0">
                <a:ln>
                  <a:noFill/>
                </a:ln>
                <a:solidFill>
                  <a:srgbClr val="40008C"/>
                </a:solidFill>
                <a:effectLst/>
                <a:uLnTx/>
                <a:uFillTx/>
                <a:latin typeface="Poppins SemiBold" panose="00000700000000000000" pitchFamily="2" charset="0"/>
                <a:ea typeface="+mn-ea"/>
                <a:cs typeface="Poppins SemiBold" panose="00000700000000000000" pitchFamily="2" charset="0"/>
              </a:rPr>
              <a:t>www.smho-smso.ca</a:t>
            </a:r>
          </a:p>
        </p:txBody>
      </p:sp>
      <p:sp>
        <p:nvSpPr>
          <p:cNvPr id="5" name="TextBox 4">
            <a:extLst>
              <a:ext uri="{FF2B5EF4-FFF2-40B4-BE49-F238E27FC236}">
                <a16:creationId xmlns:a16="http://schemas.microsoft.com/office/drawing/2014/main" id="{E6466317-BB4E-8446-F0D8-327882FC1BC7}"/>
              </a:ext>
            </a:extLst>
          </p:cNvPr>
          <p:cNvSpPr txBox="1"/>
          <p:nvPr userDrawn="1"/>
        </p:nvSpPr>
        <p:spPr>
          <a:xfrm>
            <a:off x="534871" y="5543719"/>
            <a:ext cx="3623979" cy="374571"/>
          </a:xfrm>
          <a:prstGeom prst="round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School Mental Health Ontario</a:t>
            </a:r>
          </a:p>
        </p:txBody>
      </p:sp>
      <p:pic>
        <p:nvPicPr>
          <p:cNvPr id="6" name="Picture 4" descr="Why Instagram's new icon and interface suck">
            <a:extLst>
              <a:ext uri="{FF2B5EF4-FFF2-40B4-BE49-F238E27FC236}">
                <a16:creationId xmlns:a16="http://schemas.microsoft.com/office/drawing/2014/main" id="{9522214F-A32B-9147-00F9-E339820C3897}"/>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35856" t="25464" r="35774" b="25518"/>
          <a:stretch/>
        </p:blipFill>
        <p:spPr bwMode="auto">
          <a:xfrm>
            <a:off x="214825" y="5209854"/>
            <a:ext cx="323967" cy="314404"/>
          </a:xfrm>
          <a:prstGeom prst="round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A50D6BBE-FBCB-18E4-26B9-7532D9EEE9DA}"/>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13022" t="21612" r="14918" b="21611"/>
          <a:stretch/>
        </p:blipFill>
        <p:spPr bwMode="auto">
          <a:xfrm>
            <a:off x="213909" y="5603014"/>
            <a:ext cx="324883" cy="255983"/>
          </a:xfrm>
          <a:prstGeom prst="roundRect">
            <a:avLst/>
          </a:prstGeom>
          <a:noFill/>
          <a:extLst>
            <a:ext uri="{909E8E84-426E-40DD-AFC4-6F175D3DCCD1}">
              <a14:hiddenFill xmlns:a14="http://schemas.microsoft.com/office/drawing/2010/main">
                <a:solidFill>
                  <a:srgbClr val="FFFFFF"/>
                </a:solidFill>
              </a14:hiddenFill>
            </a:ext>
          </a:extLst>
        </p:spPr>
      </p:pic>
      <p:pic>
        <p:nvPicPr>
          <p:cNvPr id="17" name="Picture 16" descr="A blue circle with a white letter f in it&#10;&#10;Description automatically generated">
            <a:extLst>
              <a:ext uri="{FF2B5EF4-FFF2-40B4-BE49-F238E27FC236}">
                <a16:creationId xmlns:a16="http://schemas.microsoft.com/office/drawing/2014/main" id="{264630FC-B86F-9349-3CCD-B4ED3D9FB35A}"/>
              </a:ext>
            </a:extLst>
          </p:cNvPr>
          <p:cNvPicPr>
            <a:picLocks noChangeAspect="1"/>
          </p:cNvPicPr>
          <p:nvPr userDrawn="1"/>
        </p:nvPicPr>
        <p:blipFill>
          <a:blip r:embed="rId8"/>
          <a:stretch>
            <a:fillRect/>
          </a:stretch>
        </p:blipFill>
        <p:spPr>
          <a:xfrm>
            <a:off x="213909" y="4054727"/>
            <a:ext cx="324883" cy="324883"/>
          </a:xfrm>
          <a:prstGeom prst="rect">
            <a:avLst/>
          </a:prstGeom>
        </p:spPr>
      </p:pic>
      <p:pic>
        <p:nvPicPr>
          <p:cNvPr id="20" name="Picture 19">
            <a:extLst>
              <a:ext uri="{FF2B5EF4-FFF2-40B4-BE49-F238E27FC236}">
                <a16:creationId xmlns:a16="http://schemas.microsoft.com/office/drawing/2014/main" id="{231E55AC-D75D-E466-7AFE-8ED9F7D9B8EF}"/>
              </a:ext>
            </a:extLst>
          </p:cNvPr>
          <p:cNvPicPr>
            <a:picLocks noChangeAspect="1"/>
          </p:cNvPicPr>
          <p:nvPr userDrawn="1"/>
        </p:nvPicPr>
        <p:blipFill rotWithShape="1">
          <a:blip r:embed="rId9"/>
          <a:srcRect l="32958" t="19891" r="32960" b="20058"/>
          <a:stretch/>
        </p:blipFill>
        <p:spPr>
          <a:xfrm>
            <a:off x="217829" y="4441368"/>
            <a:ext cx="317042" cy="314405"/>
          </a:xfrm>
          <a:prstGeom prst="roundRect">
            <a:avLst/>
          </a:prstGeom>
        </p:spPr>
      </p:pic>
      <p:sp>
        <p:nvSpPr>
          <p:cNvPr id="21" name="TextBox 20">
            <a:extLst>
              <a:ext uri="{FF2B5EF4-FFF2-40B4-BE49-F238E27FC236}">
                <a16:creationId xmlns:a16="http://schemas.microsoft.com/office/drawing/2014/main" id="{61D35099-DC1B-3E32-447F-DF79DECCBCD7}"/>
              </a:ext>
            </a:extLst>
          </p:cNvPr>
          <p:cNvSpPr txBox="1"/>
          <p:nvPr userDrawn="1"/>
        </p:nvSpPr>
        <p:spPr>
          <a:xfrm>
            <a:off x="534871" y="4031717"/>
            <a:ext cx="25235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@smhosmso</a:t>
            </a:r>
          </a:p>
        </p:txBody>
      </p:sp>
      <p:sp>
        <p:nvSpPr>
          <p:cNvPr id="22" name="TextBox 21">
            <a:extLst>
              <a:ext uri="{FF2B5EF4-FFF2-40B4-BE49-F238E27FC236}">
                <a16:creationId xmlns:a16="http://schemas.microsoft.com/office/drawing/2014/main" id="{7E04D0CE-3303-AB11-113A-094C26F72D8B}"/>
              </a:ext>
            </a:extLst>
          </p:cNvPr>
          <p:cNvSpPr txBox="1"/>
          <p:nvPr userDrawn="1"/>
        </p:nvSpPr>
        <p:spPr>
          <a:xfrm>
            <a:off x="534871" y="4409306"/>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@SMHO_SMSO</a:t>
            </a:r>
          </a:p>
        </p:txBody>
      </p:sp>
      <p:sp>
        <p:nvSpPr>
          <p:cNvPr id="24" name="TextBox 23">
            <a:extLst>
              <a:ext uri="{FF2B5EF4-FFF2-40B4-BE49-F238E27FC236}">
                <a16:creationId xmlns:a16="http://schemas.microsoft.com/office/drawing/2014/main" id="{745D17A1-5039-C021-9034-2CAE6C9E291F}"/>
              </a:ext>
            </a:extLst>
          </p:cNvPr>
          <p:cNvSpPr txBox="1"/>
          <p:nvPr userDrawn="1"/>
        </p:nvSpPr>
        <p:spPr>
          <a:xfrm>
            <a:off x="534871" y="5181815"/>
            <a:ext cx="311776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ThriveSMH</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pic>
        <p:nvPicPr>
          <p:cNvPr id="25" name="Picture 24" descr="A blue square with white letters&#10;&#10;Description automatically generated">
            <a:extLst>
              <a:ext uri="{FF2B5EF4-FFF2-40B4-BE49-F238E27FC236}">
                <a16:creationId xmlns:a16="http://schemas.microsoft.com/office/drawing/2014/main" id="{A4F4D583-57E4-D458-C674-1A53F6B0FD32}"/>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25725" t="25234" r="25331" b="25190"/>
          <a:stretch/>
        </p:blipFill>
        <p:spPr>
          <a:xfrm>
            <a:off x="215978" y="4816497"/>
            <a:ext cx="320746" cy="324883"/>
          </a:xfrm>
          <a:prstGeom prst="roundRect">
            <a:avLst/>
          </a:prstGeom>
        </p:spPr>
      </p:pic>
      <p:sp>
        <p:nvSpPr>
          <p:cNvPr id="26" name="TextBox 25">
            <a:extLst>
              <a:ext uri="{FF2B5EF4-FFF2-40B4-BE49-F238E27FC236}">
                <a16:creationId xmlns:a16="http://schemas.microsoft.com/office/drawing/2014/main" id="{5A76E2C7-3764-8C6B-69D7-F0B726B4E9AE}"/>
              </a:ext>
            </a:extLst>
          </p:cNvPr>
          <p:cNvSpPr txBox="1"/>
          <p:nvPr userDrawn="1"/>
        </p:nvSpPr>
        <p:spPr>
          <a:xfrm>
            <a:off x="534871" y="4802684"/>
            <a:ext cx="306352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rPr>
              <a:t>company/</a:t>
            </a:r>
            <a:r>
              <a:rPr kumimoji="0" lang="en-US" sz="1800" b="0" i="0" u="none" strike="noStrike" kern="1200" cap="none" spc="0" normalizeH="0" baseline="0" noProof="0" err="1">
                <a:ln>
                  <a:noFill/>
                </a:ln>
                <a:solidFill>
                  <a:srgbClr val="40008D"/>
                </a:solidFill>
                <a:effectLst/>
                <a:uLnTx/>
                <a:uFillTx/>
                <a:latin typeface="Poppins" panose="00000500000000000000" pitchFamily="2" charset="0"/>
                <a:ea typeface="+mn-ea"/>
                <a:cs typeface="Poppins" panose="00000500000000000000" pitchFamily="2" charset="0"/>
              </a:rPr>
              <a:t>smhosmso</a:t>
            </a:r>
            <a:endParaRPr kumimoji="0" lang="en-US" sz="1800" b="0" i="0" u="none" strike="noStrike" kern="1200" cap="none" spc="0" normalizeH="0" baseline="0" noProof="0">
              <a:ln>
                <a:noFill/>
              </a:ln>
              <a:solidFill>
                <a:srgbClr val="40008D"/>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164773809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F09569-77D7-F839-8085-F8BD2E51D9A5}"/>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8" name="Picture 7" descr="A black background with white text&#10;&#10;Description automatically generated">
            <a:extLst>
              <a:ext uri="{FF2B5EF4-FFF2-40B4-BE49-F238E27FC236}">
                <a16:creationId xmlns:a16="http://schemas.microsoft.com/office/drawing/2014/main" id="{FC1AB423-5EC2-EA9A-C0EF-CFBE3F24320F}"/>
              </a:ext>
            </a:extLst>
          </p:cNvPr>
          <p:cNvPicPr>
            <a:picLocks noChangeAspect="1"/>
          </p:cNvPicPr>
          <p:nvPr userDrawn="1"/>
        </p:nvPicPr>
        <p:blipFill>
          <a:blip r:embed="rId3"/>
          <a:stretch>
            <a:fillRect/>
          </a:stretch>
        </p:blipFill>
        <p:spPr>
          <a:xfrm>
            <a:off x="8140860" y="6020792"/>
            <a:ext cx="3994476" cy="792653"/>
          </a:xfrm>
          <a:prstGeom prst="rect">
            <a:avLst/>
          </a:prstGeom>
        </p:spPr>
      </p:pic>
      <p:sp>
        <p:nvSpPr>
          <p:cNvPr id="10" name="TextBox 9">
            <a:extLst>
              <a:ext uri="{FF2B5EF4-FFF2-40B4-BE49-F238E27FC236}">
                <a16:creationId xmlns:a16="http://schemas.microsoft.com/office/drawing/2014/main" id="{673A7596-E518-DD4B-5FA1-1F228375DF65}"/>
              </a:ext>
            </a:extLst>
          </p:cNvPr>
          <p:cNvSpPr txBox="1"/>
          <p:nvPr userDrawn="1"/>
        </p:nvSpPr>
        <p:spPr>
          <a:xfrm>
            <a:off x="643217" y="2582317"/>
            <a:ext cx="10905565" cy="1754326"/>
          </a:xfrm>
          <a:prstGeom prst="rect">
            <a:avLst/>
          </a:prstGeom>
          <a:noFill/>
        </p:spPr>
        <p:txBody>
          <a:bodyPr wrap="square">
            <a:spAutoFit/>
          </a:bodyPr>
          <a:lstStyle/>
          <a:p>
            <a:pPr marL="0" marR="0" algn="ctr">
              <a:spcBef>
                <a:spcPts val="0"/>
              </a:spcBef>
              <a:spcAft>
                <a:spcPts val="0"/>
              </a:spcAft>
            </a:pPr>
            <a:r>
              <a:rPr lang="en-CA" sz="1800">
                <a:solidFill>
                  <a:schemeClr val="bg1"/>
                </a:solidFill>
                <a:effectLst/>
                <a:latin typeface="Poppins" panose="00000500000000000000" pitchFamily="2" charset="0"/>
                <a:ea typeface="Times New Roman" panose="02020603050405020304" pitchFamily="18" charset="0"/>
                <a:cs typeface="Poppins" panose="00000500000000000000" pitchFamily="2" charset="0"/>
              </a:rPr>
              <a:t>Accessibility and mental health are related. Ensuring inclusion in Ontario’s schools, and throughout society helps to support individual’s mental health. We’re committed to equal access, complying with the standards defined within the Accessibility for Ontarians with Disabilities Act (AODA) and endeavour to remove barriers in order to accommodate and fully include our stakeholders. If there is a document that does not meet your accessibility needs, please contact us and we will provide alternate formats as requested.</a:t>
            </a:r>
            <a:endParaRPr lang="en-CA" sz="1800">
              <a:solidFill>
                <a:schemeClr val="bg1"/>
              </a:solidFill>
              <a:effectLst/>
              <a:latin typeface="Poppins" panose="00000500000000000000" pitchFamily="2" charset="0"/>
              <a:ea typeface="Calibri" panose="020F0502020204030204" pitchFamily="34"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6897C86F-CD4C-1CAD-D0F8-2308BAC5BA91}"/>
              </a:ext>
            </a:extLst>
          </p:cNvPr>
          <p:cNvCxnSpPr>
            <a:cxnSpLocks/>
          </p:cNvCxnSpPr>
          <p:nvPr userDrawn="1"/>
        </p:nvCxnSpPr>
        <p:spPr>
          <a:xfrm>
            <a:off x="690879" y="464312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F608CDF-4D99-A8AD-CA7F-411C945F2424}"/>
              </a:ext>
            </a:extLst>
          </p:cNvPr>
          <p:cNvCxnSpPr>
            <a:cxnSpLocks/>
          </p:cNvCxnSpPr>
          <p:nvPr userDrawn="1"/>
        </p:nvCxnSpPr>
        <p:spPr>
          <a:xfrm>
            <a:off x="690879" y="221488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77763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F09569-77D7-F839-8085-F8BD2E51D9A5}"/>
              </a:ext>
            </a:extLst>
          </p:cNvPr>
          <p:cNvPicPr>
            <a:picLocks noChangeAspect="1"/>
          </p:cNvPicPr>
          <p:nvPr userDrawn="1"/>
        </p:nvPicPr>
        <p:blipFill>
          <a:blip r:embed="rId2"/>
          <a:stretch>
            <a:fillRect/>
          </a:stretch>
        </p:blipFill>
        <p:spPr>
          <a:xfrm>
            <a:off x="143982" y="6205765"/>
            <a:ext cx="2659371" cy="427651"/>
          </a:xfrm>
          <a:prstGeom prst="rect">
            <a:avLst/>
          </a:prstGeom>
        </p:spPr>
      </p:pic>
      <p:pic>
        <p:nvPicPr>
          <p:cNvPr id="8" name="Picture 7" descr="A black background with white text&#10;&#10;Description automatically generated">
            <a:extLst>
              <a:ext uri="{FF2B5EF4-FFF2-40B4-BE49-F238E27FC236}">
                <a16:creationId xmlns:a16="http://schemas.microsoft.com/office/drawing/2014/main" id="{FC1AB423-5EC2-EA9A-C0EF-CFBE3F24320F}"/>
              </a:ext>
            </a:extLst>
          </p:cNvPr>
          <p:cNvPicPr>
            <a:picLocks noChangeAspect="1"/>
          </p:cNvPicPr>
          <p:nvPr userDrawn="1"/>
        </p:nvPicPr>
        <p:blipFill>
          <a:blip r:embed="rId3"/>
          <a:stretch>
            <a:fillRect/>
          </a:stretch>
        </p:blipFill>
        <p:spPr>
          <a:xfrm>
            <a:off x="8140860" y="6020792"/>
            <a:ext cx="3994476" cy="792653"/>
          </a:xfrm>
          <a:prstGeom prst="rect">
            <a:avLst/>
          </a:prstGeom>
        </p:spPr>
      </p:pic>
      <p:sp>
        <p:nvSpPr>
          <p:cNvPr id="2" name="TextBox 1">
            <a:extLst>
              <a:ext uri="{FF2B5EF4-FFF2-40B4-BE49-F238E27FC236}">
                <a16:creationId xmlns:a16="http://schemas.microsoft.com/office/drawing/2014/main" id="{4690972E-F4CF-ED44-19ED-3AF2FA396255}"/>
              </a:ext>
            </a:extLst>
          </p:cNvPr>
          <p:cNvSpPr txBox="1"/>
          <p:nvPr userDrawn="1"/>
        </p:nvSpPr>
        <p:spPr>
          <a:xfrm>
            <a:off x="643217" y="2456814"/>
            <a:ext cx="10905565" cy="2031325"/>
          </a:xfrm>
          <a:prstGeom prst="rect">
            <a:avLst/>
          </a:prstGeom>
          <a:noFill/>
        </p:spPr>
        <p:txBody>
          <a:bodyPr wrap="square" lIns="91440" tIns="45720" rIns="91440" bIns="45720" anchor="t">
            <a:spAutoFit/>
          </a:bodyPr>
          <a:lstStyle/>
          <a:p>
            <a:pPr algn="ctr"/>
            <a:r>
              <a:rPr lang="fr-CA">
                <a:solidFill>
                  <a:schemeClr val="bg1"/>
                </a:solidFill>
                <a:latin typeface="Poppins"/>
                <a:cs typeface="Poppins"/>
              </a:rPr>
              <a:t>L’accessibilité et la santé mentale sont reliées. Le fait d’assurer l’inclusion dans les écoles de l’Ontario et la société contribue à soutenir la santé mentale des gens. Nous tenons fermement au principe de l'égalité d'accès à nos ressources et à l'application des normes définies dans la Loi sur l'accessibilité pour les personnes handicapées de l'Ontario (LAPHO). Nous nous efforçons d'éliminer les obstacles afin d'inclure pleinement nos parties prenantes et de fournir les adaptations nécessaires. SMS-ON vous encourage à communiquer avec nous si un document n'est pas adapté à vos besoins, et nous vous en fournirons un qui l'est.</a:t>
            </a:r>
          </a:p>
        </p:txBody>
      </p:sp>
      <p:cxnSp>
        <p:nvCxnSpPr>
          <p:cNvPr id="3" name="Straight Connector 2">
            <a:extLst>
              <a:ext uri="{FF2B5EF4-FFF2-40B4-BE49-F238E27FC236}">
                <a16:creationId xmlns:a16="http://schemas.microsoft.com/office/drawing/2014/main" id="{A1497CDC-5F42-3019-AE85-0D0BD3A5A695}"/>
              </a:ext>
            </a:extLst>
          </p:cNvPr>
          <p:cNvCxnSpPr>
            <a:cxnSpLocks/>
          </p:cNvCxnSpPr>
          <p:nvPr userDrawn="1"/>
        </p:nvCxnSpPr>
        <p:spPr>
          <a:xfrm>
            <a:off x="690879" y="464312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C16D284-50EF-8462-D2DC-D3F235234B21}"/>
              </a:ext>
            </a:extLst>
          </p:cNvPr>
          <p:cNvCxnSpPr>
            <a:cxnSpLocks/>
          </p:cNvCxnSpPr>
          <p:nvPr userDrawn="1"/>
        </p:nvCxnSpPr>
        <p:spPr>
          <a:xfrm>
            <a:off x="690879" y="2214880"/>
            <a:ext cx="108102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02832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7D674E-2735-DC33-3AEE-13C6F47EC6F5}"/>
              </a:ext>
            </a:extLst>
          </p:cNvPr>
          <p:cNvSpPr/>
          <p:nvPr userDrawn="1"/>
        </p:nvSpPr>
        <p:spPr>
          <a:xfrm>
            <a:off x="160671" y="151032"/>
            <a:ext cx="11870661" cy="6588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sp>
        <p:nvSpPr>
          <p:cNvPr id="12" name="Rectangle 11">
            <a:extLst>
              <a:ext uri="{FF2B5EF4-FFF2-40B4-BE49-F238E27FC236}">
                <a16:creationId xmlns:a16="http://schemas.microsoft.com/office/drawing/2014/main" id="{CAC7B6DA-8473-7ED1-415B-680EFE512DC9}"/>
              </a:ext>
            </a:extLst>
          </p:cNvPr>
          <p:cNvSpPr/>
          <p:nvPr userDrawn="1"/>
        </p:nvSpPr>
        <p:spPr>
          <a:xfrm>
            <a:off x="330345" y="325565"/>
            <a:ext cx="4580659" cy="6184967"/>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sp>
        <p:nvSpPr>
          <p:cNvPr id="11" name="Titre 2">
            <a:extLst>
              <a:ext uri="{FF2B5EF4-FFF2-40B4-BE49-F238E27FC236}">
                <a16:creationId xmlns:a16="http://schemas.microsoft.com/office/drawing/2014/main" id="{B0BFA7D6-2F50-6A29-3EA3-8322AA7569B9}"/>
              </a:ext>
            </a:extLst>
          </p:cNvPr>
          <p:cNvSpPr txBox="1">
            <a:spLocks noGrp="1"/>
          </p:cNvSpPr>
          <p:nvPr userDrawn="1">
            <p:ph type="title" idx="4294967295"/>
          </p:nvPr>
        </p:nvSpPr>
        <p:spPr>
          <a:xfrm>
            <a:off x="533400" y="2323058"/>
            <a:ext cx="4157870" cy="2244725"/>
          </a:xfrm>
          <a:prstGeom prst="rect">
            <a:avLst/>
          </a:prstGeom>
          <a:noFill/>
          <a:ln>
            <a:noFill/>
            <a:prstDash/>
          </a:ln>
          <a:effectLst/>
        </p:spPr>
        <p:txBody>
          <a:bodyPr rot="0" spcFirstLastPara="0" vertOverflow="overflow" horzOverflow="overflow" vert="horz" wrap="square" lIns="91327" tIns="45664" rIns="91327" bIns="45664" numCol="1" spcCol="0" rtlCol="0" fromWordArt="0" anchor="t" anchorCtr="0" forceAA="0" compatLnSpc="1">
            <a:prstTxWarp prst="textNoShape">
              <a:avLst/>
            </a:prstTxWarp>
            <a:spAutoFit/>
          </a:bodyPr>
          <a:lstStyle>
            <a:defPPr>
              <a:defRPr lang="en-US"/>
            </a:defPPr>
            <a:lvl1pPr marL="0" algn="l" defTabSz="686074" rtl="0" eaLnBrk="1" latinLnBrk="0" hangingPunct="1">
              <a:lnSpc>
                <a:spcPct val="90000"/>
              </a:lnSpc>
              <a:spcBef>
                <a:spcPct val="0"/>
              </a:spcBef>
              <a:buNone/>
              <a:defRPr sz="1351" kern="1200">
                <a:solidFill>
                  <a:schemeClr val="tx1"/>
                </a:solidFill>
                <a:latin typeface="+mn-lt"/>
                <a:ea typeface="+mn-ea"/>
                <a:cs typeface="+mn-cs"/>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0" marR="0" lvl="0" indent="0" algn="l" defTabSz="686074" rtl="0" eaLnBrk="1" fontAlgn="auto" latinLnBrk="0" hangingPunct="1">
              <a:lnSpc>
                <a:spcPct val="100000"/>
              </a:lnSpc>
              <a:spcBef>
                <a:spcPts val="0"/>
              </a:spcBef>
              <a:spcAft>
                <a:spcPts val="0"/>
              </a:spcAft>
              <a:buClrTx/>
              <a:buSzTx/>
              <a:buFontTx/>
              <a:buNone/>
              <a:tabLst/>
              <a:defRPr/>
            </a:pPr>
            <a:r>
              <a:rPr kumimoji="0" lang="en-US" sz="2797" b="1" i="0" u="none" strike="noStrike" kern="1200" cap="none" spc="0" normalizeH="0" baseline="0" noProof="0">
                <a:ln>
                  <a:noFill/>
                </a:ln>
                <a:solidFill>
                  <a:schemeClr val="bg1"/>
                </a:solidFill>
                <a:effectLst/>
                <a:uLnTx/>
                <a:uFillTx/>
                <a:latin typeface="Arial"/>
                <a:ea typeface="+mn-ea"/>
                <a:cs typeface="Arial"/>
              </a:rPr>
              <a:t>Acknowledgement of the Enslavement of Africans, Anti-Black Racism &amp; Black Excellence in Canada​</a:t>
            </a:r>
          </a:p>
        </p:txBody>
      </p:sp>
      <p:pic>
        <p:nvPicPr>
          <p:cNvPr id="13" name="Picture 12">
            <a:extLst>
              <a:ext uri="{FF2B5EF4-FFF2-40B4-BE49-F238E27FC236}">
                <a16:creationId xmlns:a16="http://schemas.microsoft.com/office/drawing/2014/main" id="{93F79B45-0309-1D15-6947-3D7157C85BC0}"/>
              </a:ext>
            </a:extLst>
          </p:cNvPr>
          <p:cNvPicPr>
            <a:picLocks noChangeAspect="1"/>
          </p:cNvPicPr>
          <p:nvPr userDrawn="1"/>
        </p:nvPicPr>
        <p:blipFill>
          <a:blip r:embed="rId2"/>
          <a:stretch>
            <a:fillRect/>
          </a:stretch>
        </p:blipFill>
        <p:spPr>
          <a:xfrm>
            <a:off x="533400" y="529799"/>
            <a:ext cx="2659371" cy="427651"/>
          </a:xfrm>
          <a:prstGeom prst="rect">
            <a:avLst/>
          </a:prstGeom>
        </p:spPr>
      </p:pic>
      <p:pic>
        <p:nvPicPr>
          <p:cNvPr id="14" name="Picture 13" descr="A black background with white text&#10;&#10;Description automatically generated">
            <a:extLst>
              <a:ext uri="{FF2B5EF4-FFF2-40B4-BE49-F238E27FC236}">
                <a16:creationId xmlns:a16="http://schemas.microsoft.com/office/drawing/2014/main" id="{E78F1A58-8D36-BDB2-9BEA-826780FFD220}"/>
              </a:ext>
            </a:extLst>
          </p:cNvPr>
          <p:cNvPicPr>
            <a:picLocks noChangeAspect="1"/>
          </p:cNvPicPr>
          <p:nvPr userDrawn="1"/>
        </p:nvPicPr>
        <p:blipFill>
          <a:blip r:embed="rId3"/>
          <a:stretch>
            <a:fillRect/>
          </a:stretch>
        </p:blipFill>
        <p:spPr>
          <a:xfrm>
            <a:off x="379965" y="5717879"/>
            <a:ext cx="3994476" cy="792653"/>
          </a:xfrm>
          <a:prstGeom prst="rect">
            <a:avLst/>
          </a:prstGeom>
        </p:spPr>
      </p:pic>
      <p:grpSp>
        <p:nvGrpSpPr>
          <p:cNvPr id="15" name="Group 14">
            <a:extLst>
              <a:ext uri="{FF2B5EF4-FFF2-40B4-BE49-F238E27FC236}">
                <a16:creationId xmlns:a16="http://schemas.microsoft.com/office/drawing/2014/main" id="{8A4D8175-C38D-4157-EFA0-601660481642}"/>
              </a:ext>
            </a:extLst>
          </p:cNvPr>
          <p:cNvGrpSpPr/>
          <p:nvPr userDrawn="1"/>
        </p:nvGrpSpPr>
        <p:grpSpPr>
          <a:xfrm>
            <a:off x="5582856" y="428743"/>
            <a:ext cx="5897221" cy="5951561"/>
            <a:chOff x="5582856" y="428743"/>
            <a:chExt cx="5897221" cy="5951561"/>
          </a:xfrm>
        </p:grpSpPr>
        <p:pic>
          <p:nvPicPr>
            <p:cNvPr id="5" name="Picture 4" descr="A picture containing person, outdoor, young, little&#10;&#10;Description automatically generated">
              <a:extLst>
                <a:ext uri="{FF2B5EF4-FFF2-40B4-BE49-F238E27FC236}">
                  <a16:creationId xmlns:a16="http://schemas.microsoft.com/office/drawing/2014/main" id="{0AC2F5F5-6E20-7251-3338-A03282BD6E79}"/>
                </a:ext>
              </a:extLst>
            </p:cNvPr>
            <p:cNvPicPr>
              <a:picLocks noChangeAspect="1"/>
            </p:cNvPicPr>
            <p:nvPr/>
          </p:nvPicPr>
          <p:blipFill>
            <a:blip r:embed="rId4"/>
            <a:stretch>
              <a:fillRect/>
            </a:stretch>
          </p:blipFill>
          <p:spPr>
            <a:xfrm>
              <a:off x="5582856" y="428743"/>
              <a:ext cx="274320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E312D31F-E08D-4681-39E1-75BFBEDB69D1}"/>
                </a:ext>
              </a:extLst>
            </p:cNvPr>
            <p:cNvPicPr>
              <a:picLocks noChangeAspect="1"/>
            </p:cNvPicPr>
            <p:nvPr/>
          </p:nvPicPr>
          <p:blipFill rotWithShape="1">
            <a:blip r:embed="rId5"/>
            <a:srcRect l="21661" t="5534" r="19119" b="23968"/>
            <a:stretch/>
          </p:blipFill>
          <p:spPr>
            <a:xfrm>
              <a:off x="8736878" y="2470024"/>
              <a:ext cx="2743199" cy="1846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A picture containing crowd&#10;&#10;Description automatically generated">
              <a:extLst>
                <a:ext uri="{FF2B5EF4-FFF2-40B4-BE49-F238E27FC236}">
                  <a16:creationId xmlns:a16="http://schemas.microsoft.com/office/drawing/2014/main" id="{E36FE312-CF20-170E-E197-CE9C13FCCF2F}"/>
                </a:ext>
              </a:extLst>
            </p:cNvPr>
            <p:cNvPicPr>
              <a:picLocks noChangeAspect="1"/>
            </p:cNvPicPr>
            <p:nvPr/>
          </p:nvPicPr>
          <p:blipFill>
            <a:blip r:embed="rId6"/>
            <a:stretch>
              <a:fillRect/>
            </a:stretch>
          </p:blipFill>
          <p:spPr>
            <a:xfrm>
              <a:off x="8736878" y="4518434"/>
              <a:ext cx="2743199" cy="18618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39B235ED-D772-161B-7B75-7068D23E88BA}"/>
                </a:ext>
              </a:extLst>
            </p:cNvPr>
            <p:cNvPicPr>
              <a:picLocks noChangeAspect="1"/>
            </p:cNvPicPr>
            <p:nvPr/>
          </p:nvPicPr>
          <p:blipFill>
            <a:blip r:embed="rId7"/>
            <a:stretch>
              <a:fillRect/>
            </a:stretch>
          </p:blipFill>
          <p:spPr>
            <a:xfrm>
              <a:off x="5582856" y="4541698"/>
              <a:ext cx="275594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descr="A picture containing person, indoor, wall, window&#10;&#10;Description automatically generated">
              <a:extLst>
                <a:ext uri="{FF2B5EF4-FFF2-40B4-BE49-F238E27FC236}">
                  <a16:creationId xmlns:a16="http://schemas.microsoft.com/office/drawing/2014/main" id="{2E04744D-658D-2A34-8B51-2F5EF7AB1993}"/>
                </a:ext>
              </a:extLst>
            </p:cNvPr>
            <p:cNvPicPr>
              <a:picLocks noChangeAspect="1"/>
            </p:cNvPicPr>
            <p:nvPr/>
          </p:nvPicPr>
          <p:blipFill rotWithShape="1">
            <a:blip r:embed="rId8"/>
            <a:srcRect l="18706" t="12922" r="9899" b="15121"/>
            <a:stretch/>
          </p:blipFill>
          <p:spPr>
            <a:xfrm>
              <a:off x="5582856" y="2482928"/>
              <a:ext cx="2743199" cy="1843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7" descr="Student performing experiment in science lab class with glass apparatus">
              <a:extLst>
                <a:ext uri="{FF2B5EF4-FFF2-40B4-BE49-F238E27FC236}">
                  <a16:creationId xmlns:a16="http://schemas.microsoft.com/office/drawing/2014/main" id="{9EF743A7-7EF7-C5B8-FFE0-CBF7FDA70862}"/>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a:xfrm>
              <a:off x="8724137" y="428743"/>
              <a:ext cx="2755940" cy="1839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14448804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7D674E-2735-DC33-3AEE-13C6F47EC6F5}"/>
              </a:ext>
            </a:extLst>
          </p:cNvPr>
          <p:cNvSpPr/>
          <p:nvPr userDrawn="1"/>
        </p:nvSpPr>
        <p:spPr>
          <a:xfrm>
            <a:off x="160671" y="151032"/>
            <a:ext cx="11870661" cy="6588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sp>
        <p:nvSpPr>
          <p:cNvPr id="12" name="Rectangle 11">
            <a:extLst>
              <a:ext uri="{FF2B5EF4-FFF2-40B4-BE49-F238E27FC236}">
                <a16:creationId xmlns:a16="http://schemas.microsoft.com/office/drawing/2014/main" id="{CAC7B6DA-8473-7ED1-415B-680EFE512DC9}"/>
              </a:ext>
            </a:extLst>
          </p:cNvPr>
          <p:cNvSpPr/>
          <p:nvPr userDrawn="1"/>
        </p:nvSpPr>
        <p:spPr>
          <a:xfrm>
            <a:off x="330345" y="325565"/>
            <a:ext cx="4580659" cy="6184967"/>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397"/>
          </a:p>
        </p:txBody>
      </p:sp>
      <p:pic>
        <p:nvPicPr>
          <p:cNvPr id="13" name="Picture 12">
            <a:extLst>
              <a:ext uri="{FF2B5EF4-FFF2-40B4-BE49-F238E27FC236}">
                <a16:creationId xmlns:a16="http://schemas.microsoft.com/office/drawing/2014/main" id="{93F79B45-0309-1D15-6947-3D7157C85BC0}"/>
              </a:ext>
            </a:extLst>
          </p:cNvPr>
          <p:cNvPicPr>
            <a:picLocks noChangeAspect="1"/>
          </p:cNvPicPr>
          <p:nvPr userDrawn="1"/>
        </p:nvPicPr>
        <p:blipFill>
          <a:blip r:embed="rId2"/>
          <a:stretch>
            <a:fillRect/>
          </a:stretch>
        </p:blipFill>
        <p:spPr>
          <a:xfrm>
            <a:off x="533400" y="529799"/>
            <a:ext cx="2659371" cy="427651"/>
          </a:xfrm>
          <a:prstGeom prst="rect">
            <a:avLst/>
          </a:prstGeom>
        </p:spPr>
      </p:pic>
      <p:pic>
        <p:nvPicPr>
          <p:cNvPr id="14" name="Picture 13" descr="A black background with white text&#10;&#10;Description automatically generated">
            <a:extLst>
              <a:ext uri="{FF2B5EF4-FFF2-40B4-BE49-F238E27FC236}">
                <a16:creationId xmlns:a16="http://schemas.microsoft.com/office/drawing/2014/main" id="{E78F1A58-8D36-BDB2-9BEA-826780FFD220}"/>
              </a:ext>
            </a:extLst>
          </p:cNvPr>
          <p:cNvPicPr>
            <a:picLocks noChangeAspect="1"/>
          </p:cNvPicPr>
          <p:nvPr userDrawn="1"/>
        </p:nvPicPr>
        <p:blipFill>
          <a:blip r:embed="rId3"/>
          <a:stretch>
            <a:fillRect/>
          </a:stretch>
        </p:blipFill>
        <p:spPr>
          <a:xfrm>
            <a:off x="379965" y="5717879"/>
            <a:ext cx="3994476" cy="792653"/>
          </a:xfrm>
          <a:prstGeom prst="rect">
            <a:avLst/>
          </a:prstGeom>
        </p:spPr>
      </p:pic>
      <p:sp>
        <p:nvSpPr>
          <p:cNvPr id="2" name="Titre 2">
            <a:extLst>
              <a:ext uri="{FF2B5EF4-FFF2-40B4-BE49-F238E27FC236}">
                <a16:creationId xmlns:a16="http://schemas.microsoft.com/office/drawing/2014/main" id="{D676C452-0813-9DD0-FE11-F1AE188665AB}"/>
              </a:ext>
            </a:extLst>
          </p:cNvPr>
          <p:cNvSpPr txBox="1">
            <a:spLocks noGrp="1"/>
          </p:cNvSpPr>
          <p:nvPr>
            <p:ph type="title" idx="4294967295"/>
          </p:nvPr>
        </p:nvSpPr>
        <p:spPr>
          <a:xfrm>
            <a:off x="533399" y="1874837"/>
            <a:ext cx="4177145" cy="3108325"/>
          </a:xfrm>
          <a:prstGeom prst="rect">
            <a:avLst/>
          </a:prstGeom>
          <a:noFill/>
          <a:ln>
            <a:noFill/>
            <a:prstDash/>
          </a:ln>
          <a:effectLst/>
        </p:spPr>
        <p:txBody>
          <a:bodyPr rot="0" spcFirstLastPara="0" vertOverflow="overflow" horzOverflow="overflow" vert="horz" wrap="square" lIns="91327" tIns="45664" rIns="91327" bIns="45664" numCol="1" spcCol="0" rtlCol="0" fromWordArt="0" anchor="t" anchorCtr="0" forceAA="0" compatLnSpc="1">
            <a:prstTxWarp prst="textNoShape">
              <a:avLst/>
            </a:prstTxWarp>
            <a:spAutoFit/>
          </a:bodyPr>
          <a:lstStyle>
            <a:defPPr>
              <a:defRPr lang="en-US"/>
            </a:defPPr>
            <a:lvl1pPr marL="0" algn="l" defTabSz="686074" rtl="0" eaLnBrk="1" latinLnBrk="0" hangingPunct="1">
              <a:lnSpc>
                <a:spcPct val="90000"/>
              </a:lnSpc>
              <a:spcBef>
                <a:spcPct val="0"/>
              </a:spcBef>
              <a:buNone/>
              <a:defRPr sz="1351" kern="1200">
                <a:solidFill>
                  <a:schemeClr val="tx1"/>
                </a:solidFill>
                <a:latin typeface="+mn-lt"/>
                <a:ea typeface="+mn-ea"/>
                <a:cs typeface="+mn-cs"/>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0" marR="0" lvl="0" indent="0" algn="l" defTabSz="686074" rtl="0" eaLnBrk="1" fontAlgn="auto" latinLnBrk="0" hangingPunct="1">
              <a:lnSpc>
                <a:spcPct val="100000"/>
              </a:lnSpc>
              <a:spcBef>
                <a:spcPts val="0"/>
              </a:spcBef>
              <a:spcAft>
                <a:spcPts val="0"/>
              </a:spcAft>
              <a:buClrTx/>
              <a:buSzTx/>
              <a:buFontTx/>
              <a:buNone/>
              <a:tabLst/>
              <a:defRPr/>
            </a:pPr>
            <a:r>
              <a:rPr kumimoji="0" lang="fr-CA" sz="2800" b="1" i="0" u="none" strike="noStrike" kern="1200" cap="none" spc="0" normalizeH="0" baseline="0" noProof="0">
                <a:ln>
                  <a:noFill/>
                </a:ln>
                <a:solidFill>
                  <a:srgbClr val="FFFFFF"/>
                </a:solidFill>
                <a:effectLst/>
                <a:uLnTx/>
                <a:uFillTx/>
                <a:latin typeface="Arial"/>
                <a:ea typeface="+mn-ea"/>
                <a:cs typeface="Arial"/>
              </a:rPr>
              <a:t>Reconnaissance de l'esclavage des peuples africains, du racisme envers les Noirs et de l'excellence noire au Canada</a:t>
            </a:r>
            <a:r>
              <a:rPr kumimoji="0" lang="fr-CA" sz="2000" b="1" i="0" u="none" strike="noStrike" kern="1200" cap="none" spc="0" normalizeH="0" baseline="0" noProof="0">
                <a:ln>
                  <a:noFill/>
                </a:ln>
                <a:solidFill>
                  <a:schemeClr val="bg1"/>
                </a:solidFill>
                <a:effectLst/>
                <a:uLnTx/>
                <a:uFillTx/>
                <a:latin typeface="Arial"/>
                <a:ea typeface="+mn-ea"/>
                <a:cs typeface="Arial"/>
              </a:rPr>
              <a:t>​</a:t>
            </a:r>
            <a:r>
              <a:rPr kumimoji="0" lang="en-US" sz="2800" b="1" i="0" u="none" strike="noStrike" kern="1200" cap="none" spc="0" normalizeH="0" baseline="0" noProof="0">
                <a:ln>
                  <a:noFill/>
                </a:ln>
                <a:solidFill>
                  <a:schemeClr val="bg1"/>
                </a:solidFill>
                <a:effectLst/>
                <a:uLnTx/>
                <a:uFillTx/>
                <a:latin typeface="Arial"/>
                <a:ea typeface="+mn-ea"/>
                <a:cs typeface="Arial"/>
              </a:rPr>
              <a:t>​</a:t>
            </a:r>
          </a:p>
        </p:txBody>
      </p:sp>
      <p:grpSp>
        <p:nvGrpSpPr>
          <p:cNvPr id="11" name="Group 10">
            <a:extLst>
              <a:ext uri="{FF2B5EF4-FFF2-40B4-BE49-F238E27FC236}">
                <a16:creationId xmlns:a16="http://schemas.microsoft.com/office/drawing/2014/main" id="{9F12875A-C781-8247-A1D5-306A88887F7F}"/>
              </a:ext>
            </a:extLst>
          </p:cNvPr>
          <p:cNvGrpSpPr/>
          <p:nvPr userDrawn="1"/>
        </p:nvGrpSpPr>
        <p:grpSpPr>
          <a:xfrm>
            <a:off x="5582856" y="428743"/>
            <a:ext cx="5897221" cy="5951561"/>
            <a:chOff x="5582856" y="428743"/>
            <a:chExt cx="5897221" cy="5951561"/>
          </a:xfrm>
        </p:grpSpPr>
        <p:pic>
          <p:nvPicPr>
            <p:cNvPr id="15" name="Picture 14" descr="A picture containing person, outdoor, young, little&#10;&#10;Description automatically generated">
              <a:extLst>
                <a:ext uri="{FF2B5EF4-FFF2-40B4-BE49-F238E27FC236}">
                  <a16:creationId xmlns:a16="http://schemas.microsoft.com/office/drawing/2014/main" id="{7CAFD21B-B978-FC89-3B95-7E7EA417F959}"/>
                </a:ext>
              </a:extLst>
            </p:cNvPr>
            <p:cNvPicPr>
              <a:picLocks noChangeAspect="1"/>
            </p:cNvPicPr>
            <p:nvPr/>
          </p:nvPicPr>
          <p:blipFill>
            <a:blip r:embed="rId4"/>
            <a:stretch>
              <a:fillRect/>
            </a:stretch>
          </p:blipFill>
          <p:spPr>
            <a:xfrm>
              <a:off x="5582856" y="428743"/>
              <a:ext cx="274320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a:extLst>
                <a:ext uri="{FF2B5EF4-FFF2-40B4-BE49-F238E27FC236}">
                  <a16:creationId xmlns:a16="http://schemas.microsoft.com/office/drawing/2014/main" id="{8D1D3F9C-98CD-670B-0D5C-0C98D91F90F8}"/>
                </a:ext>
              </a:extLst>
            </p:cNvPr>
            <p:cNvPicPr>
              <a:picLocks noChangeAspect="1"/>
            </p:cNvPicPr>
            <p:nvPr/>
          </p:nvPicPr>
          <p:blipFill rotWithShape="1">
            <a:blip r:embed="rId5"/>
            <a:srcRect l="21661" t="5534" r="19119" b="23968"/>
            <a:stretch/>
          </p:blipFill>
          <p:spPr>
            <a:xfrm>
              <a:off x="8736878" y="2470024"/>
              <a:ext cx="2743199" cy="1846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descr="A picture containing crowd&#10;&#10;Description automatically generated">
              <a:extLst>
                <a:ext uri="{FF2B5EF4-FFF2-40B4-BE49-F238E27FC236}">
                  <a16:creationId xmlns:a16="http://schemas.microsoft.com/office/drawing/2014/main" id="{5AD49444-AB5C-52B6-03E4-2CC6F0165D1B}"/>
                </a:ext>
              </a:extLst>
            </p:cNvPr>
            <p:cNvPicPr>
              <a:picLocks noChangeAspect="1"/>
            </p:cNvPicPr>
            <p:nvPr/>
          </p:nvPicPr>
          <p:blipFill>
            <a:blip r:embed="rId6"/>
            <a:stretch>
              <a:fillRect/>
            </a:stretch>
          </p:blipFill>
          <p:spPr>
            <a:xfrm>
              <a:off x="8736878" y="4518434"/>
              <a:ext cx="2743199" cy="18618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a:extLst>
                <a:ext uri="{FF2B5EF4-FFF2-40B4-BE49-F238E27FC236}">
                  <a16:creationId xmlns:a16="http://schemas.microsoft.com/office/drawing/2014/main" id="{8C9CBDE5-AFEE-65DB-3DCA-852C746E6300}"/>
                </a:ext>
              </a:extLst>
            </p:cNvPr>
            <p:cNvPicPr>
              <a:picLocks noChangeAspect="1"/>
            </p:cNvPicPr>
            <p:nvPr/>
          </p:nvPicPr>
          <p:blipFill>
            <a:blip r:embed="rId7"/>
            <a:stretch>
              <a:fillRect/>
            </a:stretch>
          </p:blipFill>
          <p:spPr>
            <a:xfrm>
              <a:off x="5582856" y="4541698"/>
              <a:ext cx="2755940" cy="1838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descr="A picture containing person, indoor, wall, window&#10;&#10;Description automatically generated">
              <a:extLst>
                <a:ext uri="{FF2B5EF4-FFF2-40B4-BE49-F238E27FC236}">
                  <a16:creationId xmlns:a16="http://schemas.microsoft.com/office/drawing/2014/main" id="{082452E0-D9AC-29AE-E11B-C56DD5A46191}"/>
                </a:ext>
              </a:extLst>
            </p:cNvPr>
            <p:cNvPicPr>
              <a:picLocks noChangeAspect="1"/>
            </p:cNvPicPr>
            <p:nvPr/>
          </p:nvPicPr>
          <p:blipFill rotWithShape="1">
            <a:blip r:embed="rId8"/>
            <a:srcRect l="18706" t="12922" r="9899" b="15121"/>
            <a:stretch/>
          </p:blipFill>
          <p:spPr>
            <a:xfrm>
              <a:off x="5582856" y="2482928"/>
              <a:ext cx="2743199" cy="1843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7" descr="Student performing experiment in science lab class with glass apparatus">
              <a:extLst>
                <a:ext uri="{FF2B5EF4-FFF2-40B4-BE49-F238E27FC236}">
                  <a16:creationId xmlns:a16="http://schemas.microsoft.com/office/drawing/2014/main" id="{207BD6AC-8964-1CFE-C888-1C11687F801C}"/>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a:xfrm>
              <a:off x="8724137" y="428743"/>
              <a:ext cx="2755940" cy="1839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05739403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B6C0C4-141A-0BE4-320F-B208A830052D}"/>
              </a:ext>
            </a:extLst>
          </p:cNvPr>
          <p:cNvSpPr/>
          <p:nvPr userDrawn="1"/>
        </p:nvSpPr>
        <p:spPr>
          <a:xfrm>
            <a:off x="184782" y="1122363"/>
            <a:ext cx="11822435" cy="554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2" name="Picture 11">
            <a:extLst>
              <a:ext uri="{FF2B5EF4-FFF2-40B4-BE49-F238E27FC236}">
                <a16:creationId xmlns:a16="http://schemas.microsoft.com/office/drawing/2014/main" id="{96B1A039-E1CA-FD81-8CF8-1927D4F20E4E}"/>
              </a:ext>
            </a:extLst>
          </p:cNvPr>
          <p:cNvPicPr>
            <a:picLocks noChangeAspect="1"/>
          </p:cNvPicPr>
          <p:nvPr userDrawn="1"/>
        </p:nvPicPr>
        <p:blipFill>
          <a:blip r:embed="rId2"/>
          <a:stretch>
            <a:fillRect/>
          </a:stretch>
        </p:blipFill>
        <p:spPr>
          <a:xfrm>
            <a:off x="184782" y="282071"/>
            <a:ext cx="3463090" cy="556897"/>
          </a:xfrm>
          <a:prstGeom prst="rect">
            <a:avLst/>
          </a:prstGeom>
        </p:spPr>
      </p:pic>
      <p:pic>
        <p:nvPicPr>
          <p:cNvPr id="16" name="Picture 15" descr="A black background with white text&#10;&#10;Description automatically generated">
            <a:extLst>
              <a:ext uri="{FF2B5EF4-FFF2-40B4-BE49-F238E27FC236}">
                <a16:creationId xmlns:a16="http://schemas.microsoft.com/office/drawing/2014/main" id="{2156CEF7-0373-6EF0-7156-5B338B276AC0}"/>
              </a:ext>
            </a:extLst>
          </p:cNvPr>
          <p:cNvPicPr>
            <a:picLocks noChangeAspect="1"/>
          </p:cNvPicPr>
          <p:nvPr userDrawn="1"/>
        </p:nvPicPr>
        <p:blipFill>
          <a:blip r:embed="rId3"/>
          <a:stretch>
            <a:fillRect/>
          </a:stretch>
        </p:blipFill>
        <p:spPr>
          <a:xfrm>
            <a:off x="7222433" y="73945"/>
            <a:ext cx="4904052" cy="973147"/>
          </a:xfrm>
          <a:prstGeom prst="rect">
            <a:avLst/>
          </a:prstGeom>
        </p:spPr>
      </p:pic>
      <p:sp>
        <p:nvSpPr>
          <p:cNvPr id="3" name="Title 2">
            <a:extLst>
              <a:ext uri="{FF2B5EF4-FFF2-40B4-BE49-F238E27FC236}">
                <a16:creationId xmlns:a16="http://schemas.microsoft.com/office/drawing/2014/main" id="{8635411A-D4A2-8214-4F68-9725E0A5B56F}"/>
              </a:ext>
            </a:extLst>
          </p:cNvPr>
          <p:cNvSpPr>
            <a:spLocks noGrp="1"/>
          </p:cNvSpPr>
          <p:nvPr>
            <p:ph type="title"/>
          </p:nvPr>
        </p:nvSpPr>
        <p:spPr>
          <a:xfrm>
            <a:off x="838199" y="1147931"/>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357674935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B6C0C4-141A-0BE4-320F-B208A830052D}"/>
              </a:ext>
            </a:extLst>
          </p:cNvPr>
          <p:cNvSpPr/>
          <p:nvPr userDrawn="1"/>
        </p:nvSpPr>
        <p:spPr>
          <a:xfrm>
            <a:off x="184782" y="1122363"/>
            <a:ext cx="11822435" cy="554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 name="Picture 2">
            <a:extLst>
              <a:ext uri="{FF2B5EF4-FFF2-40B4-BE49-F238E27FC236}">
                <a16:creationId xmlns:a16="http://schemas.microsoft.com/office/drawing/2014/main" id="{2FC3DAD6-0CD0-3B08-B47B-4AB9208A65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4782" y="6029008"/>
            <a:ext cx="2784763" cy="599112"/>
          </a:xfrm>
          <a:prstGeom prst="rect">
            <a:avLst/>
          </a:prstGeom>
        </p:spPr>
      </p:pic>
      <p:pic>
        <p:nvPicPr>
          <p:cNvPr id="4" name="Picture 3" descr="A black and blue text&#10;&#10;Description automatically generated">
            <a:extLst>
              <a:ext uri="{FF2B5EF4-FFF2-40B4-BE49-F238E27FC236}">
                <a16:creationId xmlns:a16="http://schemas.microsoft.com/office/drawing/2014/main" id="{6445D942-140F-98DC-A8D3-1091ACFD712E}"/>
              </a:ext>
            </a:extLst>
          </p:cNvPr>
          <p:cNvPicPr>
            <a:picLocks noChangeAspect="1"/>
          </p:cNvPicPr>
          <p:nvPr userDrawn="1"/>
        </p:nvPicPr>
        <p:blipFill>
          <a:blip r:embed="rId3"/>
          <a:stretch>
            <a:fillRect/>
          </a:stretch>
        </p:blipFill>
        <p:spPr>
          <a:xfrm>
            <a:off x="8012741" y="5926429"/>
            <a:ext cx="3994476" cy="797598"/>
          </a:xfrm>
          <a:prstGeom prst="rect">
            <a:avLst/>
          </a:prstGeom>
        </p:spPr>
      </p:pic>
      <p:sp>
        <p:nvSpPr>
          <p:cNvPr id="6" name="Title 5">
            <a:extLst>
              <a:ext uri="{FF2B5EF4-FFF2-40B4-BE49-F238E27FC236}">
                <a16:creationId xmlns:a16="http://schemas.microsoft.com/office/drawing/2014/main" id="{97987894-D8D0-7DB5-83C3-9ECBAE7A54D5}"/>
              </a:ext>
            </a:extLst>
          </p:cNvPr>
          <p:cNvSpPr>
            <a:spLocks noGrp="1"/>
          </p:cNvSpPr>
          <p:nvPr>
            <p:ph type="title"/>
          </p:nvPr>
        </p:nvSpPr>
        <p:spPr>
          <a:xfrm>
            <a:off x="184782" y="0"/>
            <a:ext cx="10515600"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24749385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B6C0C4-141A-0BE4-320F-B208A830052D}"/>
              </a:ext>
            </a:extLst>
          </p:cNvPr>
          <p:cNvSpPr/>
          <p:nvPr userDrawn="1"/>
        </p:nvSpPr>
        <p:spPr>
          <a:xfrm>
            <a:off x="184782" y="1122363"/>
            <a:ext cx="11822435" cy="5541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 name="Picture 2">
            <a:extLst>
              <a:ext uri="{FF2B5EF4-FFF2-40B4-BE49-F238E27FC236}">
                <a16:creationId xmlns:a16="http://schemas.microsoft.com/office/drawing/2014/main" id="{2FC3DAD6-0CD0-3B08-B47B-4AB9208A65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4782" y="6029008"/>
            <a:ext cx="2784763" cy="599112"/>
          </a:xfrm>
          <a:prstGeom prst="rect">
            <a:avLst/>
          </a:prstGeom>
        </p:spPr>
      </p:pic>
      <p:sp>
        <p:nvSpPr>
          <p:cNvPr id="6" name="Title 5">
            <a:extLst>
              <a:ext uri="{FF2B5EF4-FFF2-40B4-BE49-F238E27FC236}">
                <a16:creationId xmlns:a16="http://schemas.microsoft.com/office/drawing/2014/main" id="{97987894-D8D0-7DB5-83C3-9ECBAE7A54D5}"/>
              </a:ext>
            </a:extLst>
          </p:cNvPr>
          <p:cNvSpPr>
            <a:spLocks noGrp="1"/>
          </p:cNvSpPr>
          <p:nvPr>
            <p:ph type="title"/>
          </p:nvPr>
        </p:nvSpPr>
        <p:spPr>
          <a:xfrm>
            <a:off x="184782" y="0"/>
            <a:ext cx="10515600" cy="132556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74087212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4084163" y="0"/>
            <a:ext cx="81078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9" name="Title 1">
            <a:extLst>
              <a:ext uri="{FF2B5EF4-FFF2-40B4-BE49-F238E27FC236}">
                <a16:creationId xmlns:a16="http://schemas.microsoft.com/office/drawing/2014/main" id="{788E6D2F-C262-835A-0F13-009BC1E49696}"/>
              </a:ext>
            </a:extLst>
          </p:cNvPr>
          <p:cNvSpPr>
            <a:spLocks noGrp="1"/>
          </p:cNvSpPr>
          <p:nvPr>
            <p:ph type="title"/>
          </p:nvPr>
        </p:nvSpPr>
        <p:spPr>
          <a:xfrm>
            <a:off x="4279769" y="253803"/>
            <a:ext cx="7683630" cy="1270198"/>
          </a:xfrm>
          <a:prstGeom prst="rect">
            <a:avLst/>
          </a:prstGeom>
        </p:spPr>
        <p:txBody>
          <a:bodyPr>
            <a:noAutofit/>
          </a:bodyPr>
          <a:lstStyle>
            <a:lvl1pPr>
              <a:defRPr sz="4000">
                <a:solidFill>
                  <a:schemeClr val="tx1"/>
                </a:solidFill>
              </a:defRPr>
            </a:lvl1pPr>
          </a:lstStyle>
          <a:p>
            <a:r>
              <a:rPr lang="en-US"/>
              <a:t>Click to edit Master title style</a:t>
            </a:r>
            <a:endParaRPr lang="en-CA"/>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4279769" y="1676400"/>
            <a:ext cx="7683630" cy="4281792"/>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19" name="Picture 18" descr="A black and blue text&#10;&#10;Description automatically generated">
            <a:extLst>
              <a:ext uri="{FF2B5EF4-FFF2-40B4-BE49-F238E27FC236}">
                <a16:creationId xmlns:a16="http://schemas.microsoft.com/office/drawing/2014/main" id="{D38311F9-7F26-C7B0-E151-92DB8FB07D3A}"/>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20" name="Picture 19">
            <a:extLst>
              <a:ext uri="{FF2B5EF4-FFF2-40B4-BE49-F238E27FC236}">
                <a16:creationId xmlns:a16="http://schemas.microsoft.com/office/drawing/2014/main" id="{C8429FBE-58C2-C608-7037-69F5B31BB105}"/>
              </a:ext>
            </a:extLst>
          </p:cNvPr>
          <p:cNvPicPr>
            <a:picLocks noChangeAspect="1"/>
          </p:cNvPicPr>
          <p:nvPr userDrawn="1"/>
        </p:nvPicPr>
        <p:blipFill>
          <a:blip r:embed="rId3"/>
          <a:stretch>
            <a:fillRect/>
          </a:stretch>
        </p:blipFill>
        <p:spPr>
          <a:xfrm>
            <a:off x="143982" y="6205765"/>
            <a:ext cx="2659371" cy="427651"/>
          </a:xfrm>
          <a:prstGeom prst="rect">
            <a:avLst/>
          </a:prstGeom>
        </p:spPr>
      </p:pic>
    </p:spTree>
    <p:extLst>
      <p:ext uri="{BB962C8B-B14F-4D97-AF65-F5344CB8AC3E}">
        <p14:creationId xmlns:p14="http://schemas.microsoft.com/office/powerpoint/2010/main" val="422760595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4084163" y="0"/>
            <a:ext cx="81078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9" name="Title 1">
            <a:extLst>
              <a:ext uri="{FF2B5EF4-FFF2-40B4-BE49-F238E27FC236}">
                <a16:creationId xmlns:a16="http://schemas.microsoft.com/office/drawing/2014/main" id="{788E6D2F-C262-835A-0F13-009BC1E49696}"/>
              </a:ext>
            </a:extLst>
          </p:cNvPr>
          <p:cNvSpPr>
            <a:spLocks noGrp="1"/>
          </p:cNvSpPr>
          <p:nvPr>
            <p:ph type="title"/>
          </p:nvPr>
        </p:nvSpPr>
        <p:spPr>
          <a:xfrm>
            <a:off x="4279769" y="253803"/>
            <a:ext cx="7683630" cy="1270198"/>
          </a:xfrm>
          <a:prstGeom prst="rect">
            <a:avLst/>
          </a:prstGeom>
        </p:spPr>
        <p:txBody>
          <a:bodyPr>
            <a:noAutofit/>
          </a:bodyPr>
          <a:lstStyle>
            <a:lvl1pPr>
              <a:defRPr sz="4000">
                <a:solidFill>
                  <a:schemeClr val="tx1"/>
                </a:solidFill>
              </a:defRPr>
            </a:lvl1pPr>
          </a:lstStyle>
          <a:p>
            <a:r>
              <a:rPr lang="en-US"/>
              <a:t>Click to edit Master title style</a:t>
            </a:r>
            <a:endParaRPr lang="en-CA"/>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4279769" y="1676400"/>
            <a:ext cx="7683630" cy="4281792"/>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19" name="Picture 18" descr="A black and blue text&#10;&#10;Description automatically generated">
            <a:extLst>
              <a:ext uri="{FF2B5EF4-FFF2-40B4-BE49-F238E27FC236}">
                <a16:creationId xmlns:a16="http://schemas.microsoft.com/office/drawing/2014/main" id="{D38311F9-7F26-C7B0-E151-92DB8FB07D3A}"/>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20" name="Picture 19">
            <a:extLst>
              <a:ext uri="{FF2B5EF4-FFF2-40B4-BE49-F238E27FC236}">
                <a16:creationId xmlns:a16="http://schemas.microsoft.com/office/drawing/2014/main" id="{C8429FBE-58C2-C608-7037-69F5B31BB105}"/>
              </a:ext>
            </a:extLst>
          </p:cNvPr>
          <p:cNvPicPr>
            <a:picLocks noChangeAspect="1"/>
          </p:cNvPicPr>
          <p:nvPr userDrawn="1"/>
        </p:nvPicPr>
        <p:blipFill>
          <a:blip r:embed="rId3"/>
          <a:stretch>
            <a:fillRect/>
          </a:stretch>
        </p:blipFill>
        <p:spPr>
          <a:xfrm>
            <a:off x="143982" y="6205765"/>
            <a:ext cx="2659371" cy="427651"/>
          </a:xfrm>
          <a:prstGeom prst="rect">
            <a:avLst/>
          </a:prstGeom>
        </p:spPr>
      </p:pic>
      <p:pic>
        <p:nvPicPr>
          <p:cNvPr id="2" name="Graphic 1">
            <a:extLst>
              <a:ext uri="{FF2B5EF4-FFF2-40B4-BE49-F238E27FC236}">
                <a16:creationId xmlns:a16="http://schemas.microsoft.com/office/drawing/2014/main" id="{53AA3E4B-2BE0-323F-5CA9-75F1DC963C9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2178" t="35030" r="22039" b="21245"/>
          <a:stretch/>
        </p:blipFill>
        <p:spPr>
          <a:xfrm>
            <a:off x="-1" y="0"/>
            <a:ext cx="2562809" cy="2475722"/>
          </a:xfrm>
          <a:prstGeom prst="rect">
            <a:avLst/>
          </a:prstGeom>
        </p:spPr>
      </p:pic>
    </p:spTree>
    <p:extLst>
      <p:ext uri="{BB962C8B-B14F-4D97-AF65-F5344CB8AC3E}">
        <p14:creationId xmlns:p14="http://schemas.microsoft.com/office/powerpoint/2010/main" val="165617569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2708367" y="0"/>
            <a:ext cx="948363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9" name="Title 1">
            <a:extLst>
              <a:ext uri="{FF2B5EF4-FFF2-40B4-BE49-F238E27FC236}">
                <a16:creationId xmlns:a16="http://schemas.microsoft.com/office/drawing/2014/main" id="{788E6D2F-C262-835A-0F13-009BC1E49696}"/>
              </a:ext>
            </a:extLst>
          </p:cNvPr>
          <p:cNvSpPr>
            <a:spLocks noGrp="1"/>
          </p:cNvSpPr>
          <p:nvPr>
            <p:ph type="title"/>
          </p:nvPr>
        </p:nvSpPr>
        <p:spPr>
          <a:xfrm>
            <a:off x="2804160" y="39610"/>
            <a:ext cx="9159239" cy="895728"/>
          </a:xfrm>
          <a:prstGeom prst="rect">
            <a:avLst/>
          </a:prstGeom>
        </p:spPr>
        <p:txBody>
          <a:bodyPr>
            <a:noAutofit/>
          </a:bodyPr>
          <a:lstStyle>
            <a:lvl1pPr>
              <a:defRPr sz="4000">
                <a:solidFill>
                  <a:schemeClr val="tx1"/>
                </a:solidFill>
              </a:defRPr>
            </a:lvl1pPr>
          </a:lstStyle>
          <a:p>
            <a:r>
              <a:rPr lang="en-US"/>
              <a:t>Click to edit Master title style</a:t>
            </a:r>
            <a:endParaRPr lang="en-CA"/>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2804159" y="974948"/>
            <a:ext cx="9159239" cy="5045844"/>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19" name="Picture 18" descr="A black and blue text&#10;&#10;Description automatically generated">
            <a:extLst>
              <a:ext uri="{FF2B5EF4-FFF2-40B4-BE49-F238E27FC236}">
                <a16:creationId xmlns:a16="http://schemas.microsoft.com/office/drawing/2014/main" id="{D38311F9-7F26-C7B0-E151-92DB8FB07D3A}"/>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20" name="Picture 19">
            <a:extLst>
              <a:ext uri="{FF2B5EF4-FFF2-40B4-BE49-F238E27FC236}">
                <a16:creationId xmlns:a16="http://schemas.microsoft.com/office/drawing/2014/main" id="{C8429FBE-58C2-C608-7037-69F5B31BB105}"/>
              </a:ext>
            </a:extLst>
          </p:cNvPr>
          <p:cNvPicPr>
            <a:picLocks noChangeAspect="1"/>
          </p:cNvPicPr>
          <p:nvPr userDrawn="1"/>
        </p:nvPicPr>
        <p:blipFill>
          <a:blip r:embed="rId3"/>
          <a:stretch>
            <a:fillRect/>
          </a:stretch>
        </p:blipFill>
        <p:spPr>
          <a:xfrm>
            <a:off x="143982" y="6292851"/>
            <a:ext cx="2418826" cy="388969"/>
          </a:xfrm>
          <a:prstGeom prst="rect">
            <a:avLst/>
          </a:prstGeom>
        </p:spPr>
      </p:pic>
      <p:pic>
        <p:nvPicPr>
          <p:cNvPr id="2" name="Graphic 1">
            <a:extLst>
              <a:ext uri="{FF2B5EF4-FFF2-40B4-BE49-F238E27FC236}">
                <a16:creationId xmlns:a16="http://schemas.microsoft.com/office/drawing/2014/main" id="{53AA3E4B-2BE0-323F-5CA9-75F1DC963C9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2178" t="35030" r="22039" b="21245"/>
          <a:stretch/>
        </p:blipFill>
        <p:spPr>
          <a:xfrm>
            <a:off x="-1" y="0"/>
            <a:ext cx="2562809" cy="2475722"/>
          </a:xfrm>
          <a:prstGeom prst="rect">
            <a:avLst/>
          </a:prstGeom>
        </p:spPr>
      </p:pic>
    </p:spTree>
    <p:extLst>
      <p:ext uri="{BB962C8B-B14F-4D97-AF65-F5344CB8AC3E}">
        <p14:creationId xmlns:p14="http://schemas.microsoft.com/office/powerpoint/2010/main" val="234706042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EF37D3B-19A8-12FC-C3C2-3664DDE96E84}"/>
              </a:ext>
            </a:extLst>
          </p:cNvPr>
          <p:cNvSpPr/>
          <p:nvPr userDrawn="1"/>
        </p:nvSpPr>
        <p:spPr>
          <a:xfrm>
            <a:off x="3037593" y="0"/>
            <a:ext cx="915440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 </a:t>
            </a:r>
          </a:p>
        </p:txBody>
      </p:sp>
      <p:sp>
        <p:nvSpPr>
          <p:cNvPr id="10" name="Text Placeholder 9">
            <a:extLst>
              <a:ext uri="{FF2B5EF4-FFF2-40B4-BE49-F238E27FC236}">
                <a16:creationId xmlns:a16="http://schemas.microsoft.com/office/drawing/2014/main" id="{36CE093E-DF07-2DDD-4DE3-A632A0EF019E}"/>
              </a:ext>
            </a:extLst>
          </p:cNvPr>
          <p:cNvSpPr>
            <a:spLocks noGrp="1"/>
          </p:cNvSpPr>
          <p:nvPr>
            <p:ph type="body" sz="quarter" idx="12"/>
          </p:nvPr>
        </p:nvSpPr>
        <p:spPr>
          <a:xfrm>
            <a:off x="3172834" y="158054"/>
            <a:ext cx="8883924" cy="5823128"/>
          </a:xfrm>
          <a:prstGeom prst="rect">
            <a:avLst/>
          </a:prstGeom>
        </p:spPr>
        <p:txBody>
          <a:bodyPr/>
          <a:lstStyle>
            <a:lvl1pPr marL="0" indent="0">
              <a:buNone/>
              <a:defRPr>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3" name="Title 1">
            <a:extLst>
              <a:ext uri="{FF2B5EF4-FFF2-40B4-BE49-F238E27FC236}">
                <a16:creationId xmlns:a16="http://schemas.microsoft.com/office/drawing/2014/main" id="{156E885B-5E98-660E-571E-2BD6B245EB71}"/>
              </a:ext>
            </a:extLst>
          </p:cNvPr>
          <p:cNvSpPr>
            <a:spLocks noGrp="1"/>
          </p:cNvSpPr>
          <p:nvPr>
            <p:ph type="title"/>
          </p:nvPr>
        </p:nvSpPr>
        <p:spPr>
          <a:xfrm>
            <a:off x="99483" y="143830"/>
            <a:ext cx="2820990" cy="1386529"/>
          </a:xfrm>
          <a:prstGeom prst="rect">
            <a:avLst/>
          </a:prstGeom>
        </p:spPr>
        <p:txBody>
          <a:bodyPr>
            <a:noAutofit/>
          </a:bodyPr>
          <a:lstStyle>
            <a:lvl1pPr>
              <a:defRPr sz="2800">
                <a:solidFill>
                  <a:schemeClr val="bg1"/>
                </a:solidFill>
                <a:latin typeface="Poppins SemiBold" panose="00000700000000000000" pitchFamily="2" charset="0"/>
                <a:cs typeface="Poppins SemiBold" panose="00000700000000000000" pitchFamily="2" charset="0"/>
              </a:defRPr>
            </a:lvl1pPr>
          </a:lstStyle>
          <a:p>
            <a:r>
              <a:rPr lang="en-US"/>
              <a:t>Click to edit Master title style</a:t>
            </a:r>
            <a:endParaRPr lang="en-CA"/>
          </a:p>
        </p:txBody>
      </p:sp>
      <p:pic>
        <p:nvPicPr>
          <p:cNvPr id="6" name="Picture 5" descr="A black and blue text&#10;&#10;Description automatically generated">
            <a:extLst>
              <a:ext uri="{FF2B5EF4-FFF2-40B4-BE49-F238E27FC236}">
                <a16:creationId xmlns:a16="http://schemas.microsoft.com/office/drawing/2014/main" id="{DC88F81D-72B5-890F-F8CE-83B51665B070}"/>
              </a:ext>
            </a:extLst>
          </p:cNvPr>
          <p:cNvPicPr>
            <a:picLocks noChangeAspect="1"/>
          </p:cNvPicPr>
          <p:nvPr userDrawn="1"/>
        </p:nvPicPr>
        <p:blipFill>
          <a:blip r:embed="rId2"/>
          <a:stretch>
            <a:fillRect/>
          </a:stretch>
        </p:blipFill>
        <p:spPr>
          <a:xfrm>
            <a:off x="8141404" y="6020792"/>
            <a:ext cx="3994476" cy="797598"/>
          </a:xfrm>
          <a:prstGeom prst="rect">
            <a:avLst/>
          </a:prstGeom>
        </p:spPr>
      </p:pic>
      <p:pic>
        <p:nvPicPr>
          <p:cNvPr id="7" name="Picture 6">
            <a:extLst>
              <a:ext uri="{FF2B5EF4-FFF2-40B4-BE49-F238E27FC236}">
                <a16:creationId xmlns:a16="http://schemas.microsoft.com/office/drawing/2014/main" id="{A9878985-66E9-25A0-B56F-69ADB6AD4F79}"/>
              </a:ext>
            </a:extLst>
          </p:cNvPr>
          <p:cNvPicPr>
            <a:picLocks noChangeAspect="1"/>
          </p:cNvPicPr>
          <p:nvPr userDrawn="1"/>
        </p:nvPicPr>
        <p:blipFill>
          <a:blip r:embed="rId3"/>
          <a:stretch>
            <a:fillRect/>
          </a:stretch>
        </p:blipFill>
        <p:spPr>
          <a:xfrm>
            <a:off x="143982" y="6205765"/>
            <a:ext cx="2659371" cy="427651"/>
          </a:xfrm>
          <a:prstGeom prst="rect">
            <a:avLst/>
          </a:prstGeom>
        </p:spPr>
      </p:pic>
    </p:spTree>
    <p:extLst>
      <p:ext uri="{BB962C8B-B14F-4D97-AF65-F5344CB8AC3E}">
        <p14:creationId xmlns:p14="http://schemas.microsoft.com/office/powerpoint/2010/main" val="304218913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2881AC-A9E1-E7E1-4F1D-501D76983101}"/>
              </a:ext>
            </a:extLst>
          </p:cNvPr>
          <p:cNvSpPr/>
          <p:nvPr userDrawn="1"/>
        </p:nvSpPr>
        <p:spPr>
          <a:xfrm>
            <a:off x="0" y="0"/>
            <a:ext cx="12192000" cy="6858000"/>
          </a:xfrm>
          <a:prstGeom prst="rect">
            <a:avLst/>
          </a:prstGeom>
          <a:gradFill flip="none" rotWithShape="1">
            <a:gsLst>
              <a:gs pos="70000">
                <a:srgbClr val="0F75BD"/>
              </a:gs>
              <a:gs pos="0">
                <a:srgbClr val="452D86"/>
              </a:gs>
              <a:gs pos="34000">
                <a:srgbClr val="00AEEF"/>
              </a:gs>
              <a:gs pos="100000">
                <a:srgbClr val="252262"/>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AA5F345-B498-FE4C-2FA9-93A23BDBF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7C4691-C52E-1462-493A-27C01A7F66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3605452"/>
      </p:ext>
    </p:extLst>
  </p:cSld>
  <p:clrMap bg1="lt1" tx1="dk1" bg2="lt2" tx2="dk2" accent1="accent1" accent2="accent2" accent3="accent3" accent4="accent4" accent5="accent5" accent6="accent6" hlink="hlink" folHlink="folHlink"/>
  <p:sldLayoutIdLst>
    <p:sldLayoutId id="2147483686" r:id="rId1"/>
    <p:sldLayoutId id="2147483662" r:id="rId2"/>
    <p:sldLayoutId id="2147483649" r:id="rId3"/>
    <p:sldLayoutId id="2147483663" r:id="rId4"/>
    <p:sldLayoutId id="2147483685" r:id="rId5"/>
    <p:sldLayoutId id="2147483656" r:id="rId6"/>
    <p:sldLayoutId id="2147483688" r:id="rId7"/>
    <p:sldLayoutId id="2147483690" r:id="rId8"/>
    <p:sldLayoutId id="2147483660" r:id="rId9"/>
    <p:sldLayoutId id="2147483661" r:id="rId10"/>
    <p:sldLayoutId id="2147483687" r:id="rId11"/>
    <p:sldLayoutId id="2147483664" r:id="rId12"/>
    <p:sldLayoutId id="2147483665" r:id="rId13"/>
    <p:sldLayoutId id="2147483650" r:id="rId14"/>
    <p:sldLayoutId id="2147483666" r:id="rId15"/>
    <p:sldLayoutId id="2147483680" r:id="rId16"/>
    <p:sldLayoutId id="2147483681" r:id="rId17"/>
    <p:sldLayoutId id="2147483689" r:id="rId18"/>
    <p:sldLayoutId id="2147483691" r:id="rId19"/>
    <p:sldLayoutId id="2147483692" r:id="rId20"/>
  </p:sldLayoutIdLst>
  <p:transition>
    <p:fade/>
  </p:transition>
  <p:txStyles>
    <p:titleStyle>
      <a:lvl1pPr algn="l" defTabSz="914400" rtl="0" eaLnBrk="1" latinLnBrk="0" hangingPunct="1">
        <a:lnSpc>
          <a:spcPct val="90000"/>
        </a:lnSpc>
        <a:spcBef>
          <a:spcPct val="0"/>
        </a:spcBef>
        <a:buNone/>
        <a:defRPr sz="4800" b="1" i="0" kern="1200">
          <a:solidFill>
            <a:schemeClr val="tx1"/>
          </a:solidFill>
          <a:latin typeface="Poppins SemiBold" pitchFamily="2" charset="77"/>
          <a:ea typeface="+mj-ea"/>
          <a:cs typeface="Poppins SemiBold"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2FB4D09-1A7F-794A-E7C5-FAC910E9EB8E}"/>
              </a:ext>
            </a:extLst>
          </p:cNvPr>
          <p:cNvSpPr/>
          <p:nvPr userDrawn="1"/>
        </p:nvSpPr>
        <p:spPr>
          <a:xfrm>
            <a:off x="0" y="0"/>
            <a:ext cx="12192000" cy="6858000"/>
          </a:xfrm>
          <a:prstGeom prst="rect">
            <a:avLst/>
          </a:prstGeom>
          <a:gradFill flip="none" rotWithShape="1">
            <a:gsLst>
              <a:gs pos="70000">
                <a:srgbClr val="0F75BD"/>
              </a:gs>
              <a:gs pos="0">
                <a:srgbClr val="452D86"/>
              </a:gs>
              <a:gs pos="34000">
                <a:srgbClr val="00AEEF"/>
              </a:gs>
              <a:gs pos="100000">
                <a:srgbClr val="252262"/>
              </a:gs>
            </a:gsLst>
            <a:path path="circle">
              <a:fillToRect t="100000" r="100000"/>
            </a:path>
            <a:tileRect l="-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1F95B5CD-10B9-47EF-F614-20F3FC1BE3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9" name="Text Placeholder 2">
            <a:extLst>
              <a:ext uri="{FF2B5EF4-FFF2-40B4-BE49-F238E27FC236}">
                <a16:creationId xmlns:a16="http://schemas.microsoft.com/office/drawing/2014/main" id="{CCC8BDCD-1E9E-9DB3-D028-873AA55FDE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4593848"/>
      </p:ext>
    </p:extLst>
  </p:cSld>
  <p:clrMap bg1="lt1" tx1="dk1" bg2="lt2" tx2="dk2" accent1="accent1" accent2="accent2" accent3="accent3" accent4="accent4" accent5="accent5" accent6="accent6" hlink="hlink" folHlink="folHlink"/>
  <p:sldLayoutIdLst>
    <p:sldLayoutId id="2147483668" r:id="rId1"/>
    <p:sldLayoutId id="2147483679" r:id="rId2"/>
    <p:sldLayoutId id="2147483669" r:id="rId3"/>
    <p:sldLayoutId id="2147483682" r:id="rId4"/>
    <p:sldLayoutId id="2147483683" r:id="rId5"/>
    <p:sldLayoutId id="2147483684" r:id="rId6"/>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hyperlink" Target="https://smho-smso.ca/online-resources/hearnowon-2021-student-voices-on-mental-health-final-report/)" TargetMode="Externa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hyperlink" Target="https://smho-smso.ca/" TargetMode="Externa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hyperlink" Target="https://smho-smso.ca/leading-mentally-healthy-schools/" TargetMode="External"/><Relationship Id="rId7"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hyperlink" Target="https://smho-smso.ca/directions-et-directions-adjointes-decole/" TargetMode="Externa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hyperlink" Target="https://smho-smso.ca/school-administrators"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hyperlink" Target="https://smho-smso.ca/school-administrators/mental-health-literacy-course/"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smho-smso.ca/leading-mentally-healthy-schools" TargetMode="External"/><Relationship Id="rId2" Type="http://schemas.openxmlformats.org/officeDocument/2006/relationships/notesSlide" Target="../notesSlides/notesSlide33.xml"/><Relationship Id="rId1" Type="http://schemas.openxmlformats.org/officeDocument/2006/relationships/slideLayout" Target="../slideLayouts/slideLayout8.xml"/><Relationship Id="rId5" Type="http://schemas.openxmlformats.org/officeDocument/2006/relationships/image" Target="../media/image39.jpe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image" Target="../media/image43.png"/><Relationship Id="rId7" Type="http://schemas.openxmlformats.org/officeDocument/2006/relationships/image" Target="../media/image46.jp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hyperlink" Target="https://smhosmso-my.sharepoint.com/:f:/g/personal/documents_smho-smso_ca/EmsAJYojTOVDsuPDKVgk4YYBy1oyfIS1uTwp-AmJA9lgYQ?e=zZLSd0" TargetMode="External"/><Relationship Id="rId10" Type="http://schemas.openxmlformats.org/officeDocument/2006/relationships/image" Target="../media/image49.jpeg"/><Relationship Id="rId4" Type="http://schemas.openxmlformats.org/officeDocument/2006/relationships/image" Target="../media/image44.png"/><Relationship Id="rId9" Type="http://schemas.openxmlformats.org/officeDocument/2006/relationships/image" Target="../media/image48.jpg"/></Relationships>
</file>

<file path=ppt/slides/_rels/slide4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s://smho-smso.ca/lmhs" TargetMode="External"/><Relationship Id="rId7" Type="http://schemas.openxmlformats.org/officeDocument/2006/relationships/hyperlink" Target="https://smhosmso-my.sharepoint.com/:f:/g/personal/documents_smho-smso_ca/EmsAJYojTOVDsuPDKVgk4YYBy1oyfIS1uTwp-AmJA9lgYQ?e=zZLSd0" TargetMode="External"/><Relationship Id="rId2" Type="http://schemas.openxmlformats.org/officeDocument/2006/relationships/notesSlide" Target="../notesSlides/notesSlide41.xml"/><Relationship Id="rId1" Type="http://schemas.openxmlformats.org/officeDocument/2006/relationships/slideLayout" Target="../slideLayouts/slideLayout8.xml"/><Relationship Id="rId6" Type="http://schemas.openxmlformats.org/officeDocument/2006/relationships/image" Target="../media/image42.png"/><Relationship Id="rId5" Type="http://schemas.openxmlformats.org/officeDocument/2006/relationships/hyperlink" Target="https://smho-smso.ca/online-resources/leading-mentally-healthy-schools-ebook/" TargetMode="External"/><Relationship Id="rId4" Type="http://schemas.openxmlformats.org/officeDocument/2006/relationships/hyperlink" Target="https://smhosmso-my.sharepoint.com/:f:/g/personal/documents_smho-smso_ca/ErPWp5oeweBHs3ypLdH2Z68BLVZQVMbmjKmcDWGCuR-ivw" TargetMode="External"/><Relationship Id="rId9" Type="http://schemas.openxmlformats.org/officeDocument/2006/relationships/image" Target="../media/image51.png"/></Relationships>
</file>

<file path=ppt/slides/_rels/slide42.xml.rels><?xml version="1.0" encoding="UTF-8" standalone="yes"?>
<Relationships xmlns="http://schemas.openxmlformats.org/package/2006/relationships"><Relationship Id="rId3" Type="http://schemas.openxmlformats.org/officeDocument/2006/relationships/hyperlink" Target="https://smho-smso.ca/#connectwithus" TargetMode="External"/><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BDC11D-4FF9-92D0-C348-E843721AE75C}"/>
              </a:ext>
            </a:extLst>
          </p:cNvPr>
          <p:cNvSpPr>
            <a:spLocks noGrp="1"/>
          </p:cNvSpPr>
          <p:nvPr>
            <p:ph type="title"/>
          </p:nvPr>
        </p:nvSpPr>
        <p:spPr/>
        <p:txBody>
          <a:bodyPr/>
          <a:lstStyle/>
          <a:p>
            <a:r>
              <a:rPr lang="en-CA" dirty="0"/>
              <a:t>Note to user</a:t>
            </a:r>
          </a:p>
        </p:txBody>
      </p:sp>
      <p:sp>
        <p:nvSpPr>
          <p:cNvPr id="4" name="Vertical Text Placeholder 3">
            <a:extLst>
              <a:ext uri="{FF2B5EF4-FFF2-40B4-BE49-F238E27FC236}">
                <a16:creationId xmlns:a16="http://schemas.microsoft.com/office/drawing/2014/main" id="{276A11B1-BAAF-5EC1-B32A-B16A7A9CE173}"/>
              </a:ext>
            </a:extLst>
          </p:cNvPr>
          <p:cNvSpPr>
            <a:spLocks noGrp="1"/>
          </p:cNvSpPr>
          <p:nvPr>
            <p:ph type="body" orient="vert" idx="1"/>
          </p:nvPr>
        </p:nvSpPr>
        <p:spPr>
          <a:xfrm>
            <a:off x="215729" y="1655411"/>
            <a:ext cx="8826672" cy="4326360"/>
          </a:xfrm>
        </p:spPr>
        <p:txBody>
          <a:bodyPr>
            <a:normAutofit fontScale="92500" lnSpcReduction="10000"/>
          </a:bodyPr>
          <a:lstStyle/>
          <a:p>
            <a:r>
              <a:rPr lang="en-CA" dirty="0"/>
              <a:t>This bank of slides from the Leading Mentally Healthy Schools mobilizer kit was introduced at the regional planning meetings</a:t>
            </a:r>
          </a:p>
          <a:p>
            <a:r>
              <a:rPr lang="en-CA" dirty="0"/>
              <a:t>Customize the bank of slides to support the needs of your audience</a:t>
            </a:r>
          </a:p>
          <a:p>
            <a:r>
              <a:rPr lang="en-CA" dirty="0"/>
              <a:t>You may choose to remove some slides or add some of your own board’s messaging within your customized slide deck</a:t>
            </a:r>
          </a:p>
          <a:p>
            <a:r>
              <a:rPr lang="en-CA" dirty="0"/>
              <a:t>Speaker notes are provided to guide your messaging –customize these to meet your needs and that of your audience</a:t>
            </a:r>
          </a:p>
        </p:txBody>
      </p:sp>
    </p:spTree>
    <p:extLst>
      <p:ext uri="{BB962C8B-B14F-4D97-AF65-F5344CB8AC3E}">
        <p14:creationId xmlns:p14="http://schemas.microsoft.com/office/powerpoint/2010/main" val="427543346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1012EA-799F-7B6A-8674-8CDBE006BA6B}"/>
              </a:ext>
            </a:extLst>
          </p:cNvPr>
          <p:cNvSpPr>
            <a:spLocks noGrp="1"/>
          </p:cNvSpPr>
          <p:nvPr>
            <p:ph type="title"/>
          </p:nvPr>
        </p:nvSpPr>
        <p:spPr>
          <a:xfrm>
            <a:off x="184781" y="1"/>
            <a:ext cx="11837885" cy="1125544"/>
          </a:xfrm>
        </p:spPr>
        <p:txBody>
          <a:bodyPr vert="horz" lIns="91440" tIns="45720" rIns="91440" bIns="45720" rtlCol="0" anchor="ctr">
            <a:normAutofit/>
          </a:bodyPr>
          <a:lstStyle/>
          <a:p>
            <a:r>
              <a:rPr lang="en-CA" sz="3400" dirty="0"/>
              <a:t>What does </a:t>
            </a:r>
            <a:r>
              <a:rPr lang="en-CA" sz="3400" i="1" dirty="0"/>
              <a:t>Leading Mentally Healthy Schools </a:t>
            </a:r>
            <a:r>
              <a:rPr lang="en-CA" sz="3400" dirty="0"/>
              <a:t>mean?</a:t>
            </a:r>
          </a:p>
        </p:txBody>
      </p:sp>
      <p:sp>
        <p:nvSpPr>
          <p:cNvPr id="2" name="Rounded Rectangular Callout 1">
            <a:extLst>
              <a:ext uri="{FF2B5EF4-FFF2-40B4-BE49-F238E27FC236}">
                <a16:creationId xmlns:a16="http://schemas.microsoft.com/office/drawing/2014/main" id="{C904A91D-A238-D988-1CFD-A1F543DE4D67}"/>
              </a:ext>
            </a:extLst>
          </p:cNvPr>
          <p:cNvSpPr/>
          <p:nvPr/>
        </p:nvSpPr>
        <p:spPr>
          <a:xfrm>
            <a:off x="457200" y="1290958"/>
            <a:ext cx="2573866" cy="1003300"/>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a:solidFill>
                  <a:schemeClr val="tx1"/>
                </a:solidFill>
                <a:latin typeface="Roboto"/>
                <a:ea typeface="Roboto"/>
                <a:cs typeface="Roboto"/>
              </a:rPr>
              <a:t>An intentional focus on mental health.</a:t>
            </a:r>
            <a:endParaRPr lang="en-US" b="1">
              <a:solidFill>
                <a:schemeClr val="tx1"/>
              </a:solidFill>
              <a:latin typeface="Roboto" panose="02000000000000000000" pitchFamily="2" charset="0"/>
              <a:ea typeface="Roboto" panose="02000000000000000000" pitchFamily="2" charset="0"/>
            </a:endParaRPr>
          </a:p>
        </p:txBody>
      </p:sp>
      <p:sp>
        <p:nvSpPr>
          <p:cNvPr id="9" name="Rounded Rectangular Callout 8">
            <a:extLst>
              <a:ext uri="{FF2B5EF4-FFF2-40B4-BE49-F238E27FC236}">
                <a16:creationId xmlns:a16="http://schemas.microsoft.com/office/drawing/2014/main" id="{201B685D-2491-38E2-58CE-6C354346A477}"/>
              </a:ext>
            </a:extLst>
          </p:cNvPr>
          <p:cNvSpPr/>
          <p:nvPr/>
        </p:nvSpPr>
        <p:spPr>
          <a:xfrm>
            <a:off x="3188031" y="1290957"/>
            <a:ext cx="3733553" cy="1003301"/>
          </a:xfrm>
          <a:prstGeom prst="wedgeRoundRectCallout">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Roboto" panose="02000000000000000000" pitchFamily="2" charset="0"/>
                <a:ea typeface="Roboto" panose="02000000000000000000" pitchFamily="2" charset="0"/>
              </a:rPr>
              <a:t>Being present with staff</a:t>
            </a:r>
          </a:p>
          <a:p>
            <a:pPr algn="ctr"/>
            <a:r>
              <a:rPr lang="en-US" b="1" dirty="0">
                <a:solidFill>
                  <a:schemeClr val="tx1"/>
                </a:solidFill>
                <a:latin typeface="Roboto" panose="02000000000000000000" pitchFamily="2" charset="0"/>
                <a:ea typeface="Roboto" panose="02000000000000000000" pitchFamily="2" charset="0"/>
              </a:rPr>
              <a:t>and students.</a:t>
            </a:r>
          </a:p>
        </p:txBody>
      </p:sp>
      <p:sp>
        <p:nvSpPr>
          <p:cNvPr id="4" name="Rounded Rectangular Callout 3">
            <a:extLst>
              <a:ext uri="{FF2B5EF4-FFF2-40B4-BE49-F238E27FC236}">
                <a16:creationId xmlns:a16="http://schemas.microsoft.com/office/drawing/2014/main" id="{C69910E9-800A-1AF1-1D4A-203BC575CE16}"/>
              </a:ext>
            </a:extLst>
          </p:cNvPr>
          <p:cNvSpPr/>
          <p:nvPr/>
        </p:nvSpPr>
        <p:spPr>
          <a:xfrm>
            <a:off x="1678781" y="2382836"/>
            <a:ext cx="2150269" cy="603250"/>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Roboto" panose="02000000000000000000" pitchFamily="2" charset="0"/>
                <a:ea typeface="Roboto" panose="02000000000000000000" pitchFamily="2" charset="0"/>
              </a:rPr>
              <a:t>Everyone matters.</a:t>
            </a:r>
          </a:p>
        </p:txBody>
      </p:sp>
      <p:sp>
        <p:nvSpPr>
          <p:cNvPr id="5" name="Rounded Rectangular Callout 4">
            <a:extLst>
              <a:ext uri="{FF2B5EF4-FFF2-40B4-BE49-F238E27FC236}">
                <a16:creationId xmlns:a16="http://schemas.microsoft.com/office/drawing/2014/main" id="{94A4D27A-3568-E6C7-2251-7C0C38519A15}"/>
              </a:ext>
            </a:extLst>
          </p:cNvPr>
          <p:cNvSpPr/>
          <p:nvPr/>
        </p:nvSpPr>
        <p:spPr>
          <a:xfrm>
            <a:off x="252413" y="3128954"/>
            <a:ext cx="3619501" cy="1328739"/>
          </a:xfrm>
          <a:prstGeom prst="wedgeRoundRectCallout">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Roboto" panose="02000000000000000000" pitchFamily="2" charset="0"/>
                <a:ea typeface="Roboto" panose="02000000000000000000" pitchFamily="2" charset="0"/>
              </a:rPr>
              <a:t>Building trusting relationships and a strong sense of belonging for everyone in the school community.</a:t>
            </a:r>
          </a:p>
        </p:txBody>
      </p:sp>
      <p:sp>
        <p:nvSpPr>
          <p:cNvPr id="7" name="Rounded Rectangular Callout 6">
            <a:extLst>
              <a:ext uri="{FF2B5EF4-FFF2-40B4-BE49-F238E27FC236}">
                <a16:creationId xmlns:a16="http://schemas.microsoft.com/office/drawing/2014/main" id="{72B63E6E-F5A0-21E9-6E5B-2E26F2401834}"/>
              </a:ext>
            </a:extLst>
          </p:cNvPr>
          <p:cNvSpPr/>
          <p:nvPr/>
        </p:nvSpPr>
        <p:spPr>
          <a:xfrm>
            <a:off x="3969811" y="2535884"/>
            <a:ext cx="2951774" cy="2138043"/>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Roboto" panose="02000000000000000000" pitchFamily="2" charset="0"/>
                <a:ea typeface="Roboto" panose="02000000000000000000" pitchFamily="2" charset="0"/>
              </a:rPr>
              <a:t>Having self-awareness and self-regulation among educators and staff in school so we can model for our students.</a:t>
            </a:r>
          </a:p>
        </p:txBody>
      </p:sp>
      <p:sp>
        <p:nvSpPr>
          <p:cNvPr id="14" name="Rounded Rectangular Callout 13">
            <a:extLst>
              <a:ext uri="{FF2B5EF4-FFF2-40B4-BE49-F238E27FC236}">
                <a16:creationId xmlns:a16="http://schemas.microsoft.com/office/drawing/2014/main" id="{00E070C5-C148-D4F3-F0CF-F6F20CA5F616}"/>
              </a:ext>
            </a:extLst>
          </p:cNvPr>
          <p:cNvSpPr/>
          <p:nvPr/>
        </p:nvSpPr>
        <p:spPr>
          <a:xfrm>
            <a:off x="7053438" y="1290957"/>
            <a:ext cx="2092678" cy="2138043"/>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Roboto" panose="02000000000000000000" pitchFamily="2" charset="0"/>
                <a:ea typeface="Roboto" panose="02000000000000000000" pitchFamily="2" charset="0"/>
              </a:rPr>
              <a:t>Everyone has a voice and there are entry points for everyone.</a:t>
            </a:r>
          </a:p>
        </p:txBody>
      </p:sp>
      <p:sp>
        <p:nvSpPr>
          <p:cNvPr id="13" name="Rounded Rectangular Callout 12">
            <a:extLst>
              <a:ext uri="{FF2B5EF4-FFF2-40B4-BE49-F238E27FC236}">
                <a16:creationId xmlns:a16="http://schemas.microsoft.com/office/drawing/2014/main" id="{1AD85F68-BEC4-A326-BDC6-AD9CE3FA96E4}"/>
              </a:ext>
            </a:extLst>
          </p:cNvPr>
          <p:cNvSpPr/>
          <p:nvPr/>
        </p:nvSpPr>
        <p:spPr>
          <a:xfrm>
            <a:off x="9244013" y="1268412"/>
            <a:ext cx="2695574" cy="2303463"/>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Roboto" panose="02000000000000000000" pitchFamily="2" charset="0"/>
                <a:ea typeface="Roboto" panose="02000000000000000000" pitchFamily="2" charset="0"/>
              </a:rPr>
              <a:t>Collaboratively creating elements to support positive mindset and engagement for students, staff and families.</a:t>
            </a:r>
          </a:p>
        </p:txBody>
      </p:sp>
      <p:sp>
        <p:nvSpPr>
          <p:cNvPr id="10" name="Rounded Rectangular Callout 9">
            <a:extLst>
              <a:ext uri="{FF2B5EF4-FFF2-40B4-BE49-F238E27FC236}">
                <a16:creationId xmlns:a16="http://schemas.microsoft.com/office/drawing/2014/main" id="{9AB202C4-E6FE-E00C-C194-834A6E92F731}"/>
              </a:ext>
            </a:extLst>
          </p:cNvPr>
          <p:cNvSpPr/>
          <p:nvPr/>
        </p:nvSpPr>
        <p:spPr>
          <a:xfrm>
            <a:off x="252413" y="4673929"/>
            <a:ext cx="3619501" cy="1057274"/>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Roboto" panose="02000000000000000000" pitchFamily="2" charset="0"/>
                <a:ea typeface="Roboto" panose="02000000000000000000" pitchFamily="2" charset="0"/>
              </a:rPr>
              <a:t>Mental health </a:t>
            </a:r>
          </a:p>
          <a:p>
            <a:pPr algn="ctr"/>
            <a:r>
              <a:rPr lang="en-US" b="1" dirty="0">
                <a:solidFill>
                  <a:schemeClr val="tx1"/>
                </a:solidFill>
                <a:latin typeface="Roboto" panose="02000000000000000000" pitchFamily="2" charset="0"/>
                <a:ea typeface="Roboto" panose="02000000000000000000" pitchFamily="2" charset="0"/>
              </a:rPr>
              <a:t>is our starting point, </a:t>
            </a:r>
          </a:p>
          <a:p>
            <a:pPr algn="ctr"/>
            <a:r>
              <a:rPr lang="en-US" b="1" dirty="0">
                <a:solidFill>
                  <a:schemeClr val="tx1"/>
                </a:solidFill>
                <a:latin typeface="Roboto" panose="02000000000000000000" pitchFamily="2" charset="0"/>
                <a:ea typeface="Roboto" panose="02000000000000000000" pitchFamily="2" charset="0"/>
              </a:rPr>
              <a:t>the foundation of everything.</a:t>
            </a:r>
          </a:p>
        </p:txBody>
      </p:sp>
      <p:sp>
        <p:nvSpPr>
          <p:cNvPr id="11" name="Rounded Rectangular Callout 10">
            <a:extLst>
              <a:ext uri="{FF2B5EF4-FFF2-40B4-BE49-F238E27FC236}">
                <a16:creationId xmlns:a16="http://schemas.microsoft.com/office/drawing/2014/main" id="{795146E3-DB56-3E31-4CAC-39EC181D38C5}"/>
              </a:ext>
            </a:extLst>
          </p:cNvPr>
          <p:cNvSpPr/>
          <p:nvPr/>
        </p:nvSpPr>
        <p:spPr>
          <a:xfrm>
            <a:off x="3982851" y="5060951"/>
            <a:ext cx="2938733" cy="1057273"/>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Roboto" panose="02000000000000000000" pitchFamily="2" charset="0"/>
                <a:ea typeface="Roboto" panose="02000000000000000000" pitchFamily="2" charset="0"/>
              </a:rPr>
              <a:t>Priority to understand each person's profile.</a:t>
            </a:r>
          </a:p>
        </p:txBody>
      </p:sp>
      <p:sp>
        <p:nvSpPr>
          <p:cNvPr id="12" name="Rounded Rectangular Callout 11">
            <a:extLst>
              <a:ext uri="{FF2B5EF4-FFF2-40B4-BE49-F238E27FC236}">
                <a16:creationId xmlns:a16="http://schemas.microsoft.com/office/drawing/2014/main" id="{01E12333-BA32-4A05-5A28-35C1C5850966}"/>
              </a:ext>
            </a:extLst>
          </p:cNvPr>
          <p:cNvSpPr/>
          <p:nvPr/>
        </p:nvSpPr>
        <p:spPr>
          <a:xfrm>
            <a:off x="7068256" y="3814170"/>
            <a:ext cx="2695575" cy="1902351"/>
          </a:xfrm>
          <a:prstGeom prst="wedgeRoundRectCallout">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Roboto" panose="02000000000000000000" pitchFamily="2" charset="0"/>
                <a:ea typeface="Roboto" panose="02000000000000000000" pitchFamily="2" charset="0"/>
              </a:rPr>
              <a:t>Engaging internal and external partners to set the stage for a positive learning and teaching environment.</a:t>
            </a:r>
          </a:p>
        </p:txBody>
      </p:sp>
      <p:sp>
        <p:nvSpPr>
          <p:cNvPr id="8" name="Rounded Rectangular Callout 7">
            <a:extLst>
              <a:ext uri="{FF2B5EF4-FFF2-40B4-BE49-F238E27FC236}">
                <a16:creationId xmlns:a16="http://schemas.microsoft.com/office/drawing/2014/main" id="{BC1B3626-3BEC-4B2D-8BBD-DA1DA2B19E4D}"/>
              </a:ext>
            </a:extLst>
          </p:cNvPr>
          <p:cNvSpPr/>
          <p:nvPr/>
        </p:nvSpPr>
        <p:spPr>
          <a:xfrm>
            <a:off x="9910502" y="3962666"/>
            <a:ext cx="2029085" cy="1902352"/>
          </a:xfrm>
          <a:prstGeom prst="wedgeRoundRectCallout">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Roboto" panose="02000000000000000000" pitchFamily="2" charset="0"/>
                <a:ea typeface="Roboto" panose="02000000000000000000" pitchFamily="2" charset="0"/>
              </a:rPr>
              <a:t>Tooling staff </a:t>
            </a:r>
          </a:p>
          <a:p>
            <a:pPr algn="ctr"/>
            <a:r>
              <a:rPr lang="en-US" b="1" dirty="0">
                <a:solidFill>
                  <a:schemeClr val="tx1"/>
                </a:solidFill>
                <a:latin typeface="Roboto" panose="02000000000000000000" pitchFamily="2" charset="0"/>
                <a:ea typeface="Roboto" panose="02000000000000000000" pitchFamily="2" charset="0"/>
              </a:rPr>
              <a:t>to better understand the mental health needs of students.</a:t>
            </a:r>
          </a:p>
        </p:txBody>
      </p:sp>
    </p:spTree>
    <p:extLst>
      <p:ext uri="{BB962C8B-B14F-4D97-AF65-F5344CB8AC3E}">
        <p14:creationId xmlns:p14="http://schemas.microsoft.com/office/powerpoint/2010/main" val="362781878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48AFF-0654-7D23-67EE-C207DDA711C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C32AE-26D4-E0CB-788E-4DBDD72290D6}"/>
              </a:ext>
            </a:extLst>
          </p:cNvPr>
          <p:cNvSpPr>
            <a:spLocks noGrp="1"/>
          </p:cNvSpPr>
          <p:nvPr>
            <p:ph type="title"/>
          </p:nvPr>
        </p:nvSpPr>
        <p:spPr>
          <a:xfrm>
            <a:off x="184782" y="1"/>
            <a:ext cx="11813254" cy="1123950"/>
          </a:xfrm>
        </p:spPr>
        <p:txBody>
          <a:bodyPr>
            <a:normAutofit/>
          </a:bodyPr>
          <a:lstStyle/>
          <a:p>
            <a:r>
              <a:rPr lang="en-CA" sz="3600" i="1" dirty="0"/>
              <a:t>Key elements </a:t>
            </a:r>
            <a:r>
              <a:rPr lang="en-CA" sz="3600" b="0" dirty="0">
                <a:latin typeface="Poppins" pitchFamily="2" charset="77"/>
                <a:cs typeface="Poppins" pitchFamily="2" charset="77"/>
              </a:rPr>
              <a:t>of leading student mental health and well-being</a:t>
            </a:r>
          </a:p>
        </p:txBody>
      </p:sp>
      <p:sp>
        <p:nvSpPr>
          <p:cNvPr id="9" name="TextBox 8">
            <a:extLst>
              <a:ext uri="{FF2B5EF4-FFF2-40B4-BE49-F238E27FC236}">
                <a16:creationId xmlns:a16="http://schemas.microsoft.com/office/drawing/2014/main" id="{291E9603-8FCB-E7EE-3595-F45EDB538AA1}"/>
              </a:ext>
            </a:extLst>
          </p:cNvPr>
          <p:cNvSpPr txBox="1"/>
          <p:nvPr/>
        </p:nvSpPr>
        <p:spPr>
          <a:xfrm>
            <a:off x="485775" y="1325563"/>
            <a:ext cx="8058150" cy="460126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2700">
                <a:latin typeface="Roboto" panose="02000000000000000000" pitchFamily="2" charset="0"/>
                <a:ea typeface="Roboto" panose="02000000000000000000" pitchFamily="2" charset="0"/>
              </a:rPr>
              <a:t>prioritizing mental health and well-being</a:t>
            </a:r>
          </a:p>
          <a:p>
            <a:pPr marL="285750" indent="-285750">
              <a:spcBef>
                <a:spcPts val="600"/>
              </a:spcBef>
              <a:spcAft>
                <a:spcPts val="600"/>
              </a:spcAft>
              <a:buFont typeface="Arial" panose="020B0604020202020204" pitchFamily="34" charset="0"/>
              <a:buChar char="•"/>
            </a:pPr>
            <a:r>
              <a:rPr lang="en-US" sz="2700">
                <a:latin typeface="Roboto" panose="02000000000000000000" pitchFamily="2" charset="0"/>
                <a:ea typeface="Roboto" panose="02000000000000000000" pitchFamily="2" charset="0"/>
              </a:rPr>
              <a:t>building capacity among all staff in schools</a:t>
            </a:r>
          </a:p>
          <a:p>
            <a:pPr marL="285750" indent="-285750">
              <a:spcBef>
                <a:spcPts val="600"/>
              </a:spcBef>
              <a:spcAft>
                <a:spcPts val="600"/>
              </a:spcAft>
              <a:buFont typeface="Arial" panose="020B0604020202020204" pitchFamily="34" charset="0"/>
              <a:buChar char="•"/>
            </a:pPr>
            <a:r>
              <a:rPr lang="en-US" sz="2700">
                <a:latin typeface="Roboto" panose="02000000000000000000" pitchFamily="2" charset="0"/>
                <a:ea typeface="Roboto" panose="02000000000000000000" pitchFamily="2" charset="0"/>
              </a:rPr>
              <a:t>leading by example – staff modeling for students</a:t>
            </a:r>
          </a:p>
          <a:p>
            <a:pPr marL="285750" indent="-285750">
              <a:spcBef>
                <a:spcPts val="600"/>
              </a:spcBef>
              <a:spcAft>
                <a:spcPts val="600"/>
              </a:spcAft>
              <a:buFont typeface="Arial" panose="020B0604020202020204" pitchFamily="34" charset="0"/>
              <a:buChar char="•"/>
            </a:pPr>
            <a:r>
              <a:rPr lang="en-US" sz="2700">
                <a:latin typeface="Roboto" panose="02000000000000000000" pitchFamily="2" charset="0"/>
                <a:ea typeface="Roboto" panose="02000000000000000000" pitchFamily="2" charset="0"/>
              </a:rPr>
              <a:t>building meaningful, trusting and caring relationships</a:t>
            </a:r>
          </a:p>
          <a:p>
            <a:pPr marL="285750" indent="-285750">
              <a:spcBef>
                <a:spcPts val="600"/>
              </a:spcBef>
              <a:spcAft>
                <a:spcPts val="600"/>
              </a:spcAft>
              <a:buFont typeface="Arial" panose="020B0604020202020204" pitchFamily="34" charset="0"/>
              <a:buChar char="•"/>
            </a:pPr>
            <a:r>
              <a:rPr lang="en-US" sz="2700">
                <a:latin typeface="Roboto" panose="02000000000000000000" pitchFamily="2" charset="0"/>
                <a:ea typeface="Roboto" panose="02000000000000000000" pitchFamily="2" charset="0"/>
              </a:rPr>
              <a:t>collaboration among staff and integrating student voice</a:t>
            </a:r>
          </a:p>
          <a:p>
            <a:pPr marL="285750" indent="-285750">
              <a:spcBef>
                <a:spcPts val="600"/>
              </a:spcBef>
              <a:spcAft>
                <a:spcPts val="600"/>
              </a:spcAft>
              <a:buFont typeface="Arial" panose="020B0604020202020204" pitchFamily="34" charset="0"/>
              <a:buChar char="•"/>
            </a:pPr>
            <a:r>
              <a:rPr lang="en-US" sz="2700">
                <a:latin typeface="Roboto" panose="02000000000000000000" pitchFamily="2" charset="0"/>
                <a:ea typeface="Roboto" panose="02000000000000000000" pitchFamily="2" charset="0"/>
              </a:rPr>
              <a:t>being present – checking in with staff, students and families</a:t>
            </a:r>
          </a:p>
        </p:txBody>
      </p:sp>
      <p:sp>
        <p:nvSpPr>
          <p:cNvPr id="10" name="Rounded Rectangular Callout 9">
            <a:extLst>
              <a:ext uri="{FF2B5EF4-FFF2-40B4-BE49-F238E27FC236}">
                <a16:creationId xmlns:a16="http://schemas.microsoft.com/office/drawing/2014/main" id="{F70AEE6E-40FD-B3BC-7B15-95E6D1399258}"/>
              </a:ext>
            </a:extLst>
          </p:cNvPr>
          <p:cNvSpPr/>
          <p:nvPr/>
        </p:nvSpPr>
        <p:spPr>
          <a:xfrm>
            <a:off x="9127356" y="1397003"/>
            <a:ext cx="2607446" cy="2403475"/>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Roboto" panose="02000000000000000000" pitchFamily="2" charset="0"/>
                <a:ea typeface="Roboto" panose="02000000000000000000" pitchFamily="2" charset="0"/>
              </a:rPr>
              <a:t>”It’s not about what we teach – it’s who we reach.” </a:t>
            </a:r>
          </a:p>
          <a:p>
            <a:pPr algn="ctr"/>
            <a:endParaRPr lang="en-US" sz="1600" i="1">
              <a:solidFill>
                <a:schemeClr val="tx1"/>
              </a:solidFill>
              <a:latin typeface="Roboto" panose="02000000000000000000" pitchFamily="2" charset="0"/>
              <a:ea typeface="Roboto" panose="02000000000000000000" pitchFamily="2" charset="0"/>
            </a:endParaRPr>
          </a:p>
          <a:p>
            <a:pPr algn="ctr"/>
            <a:r>
              <a:rPr lang="en-US" sz="1600" i="1">
                <a:solidFill>
                  <a:schemeClr val="tx1"/>
                </a:solidFill>
                <a:latin typeface="Roboto" panose="02000000000000000000" pitchFamily="2" charset="0"/>
                <a:ea typeface="Roboto" panose="02000000000000000000" pitchFamily="2" charset="0"/>
              </a:rPr>
              <a:t>-- School administrator</a:t>
            </a:r>
          </a:p>
        </p:txBody>
      </p:sp>
    </p:spTree>
    <p:extLst>
      <p:ext uri="{BB962C8B-B14F-4D97-AF65-F5344CB8AC3E}">
        <p14:creationId xmlns:p14="http://schemas.microsoft.com/office/powerpoint/2010/main" val="323183682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650FC-FDDD-4920-E69B-E6C92B883FB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8FB5E8E-D671-9C26-6C91-CD734608D647}"/>
              </a:ext>
            </a:extLst>
          </p:cNvPr>
          <p:cNvSpPr>
            <a:spLocks noGrp="1"/>
          </p:cNvSpPr>
          <p:nvPr>
            <p:ph type="title"/>
          </p:nvPr>
        </p:nvSpPr>
        <p:spPr>
          <a:xfrm>
            <a:off x="184781" y="1"/>
            <a:ext cx="11840963" cy="1111250"/>
          </a:xfrm>
        </p:spPr>
        <p:txBody>
          <a:bodyPr>
            <a:normAutofit/>
          </a:bodyPr>
          <a:lstStyle/>
          <a:p>
            <a:r>
              <a:rPr lang="en-CA" sz="3600" b="0" dirty="0">
                <a:latin typeface="Poppins" pitchFamily="2" charset="77"/>
                <a:cs typeface="Poppins" pitchFamily="2" charset="77"/>
              </a:rPr>
              <a:t>Requirements for </a:t>
            </a:r>
            <a:r>
              <a:rPr lang="en-CA" sz="3600" i="1" dirty="0"/>
              <a:t>successfully</a:t>
            </a:r>
            <a:r>
              <a:rPr lang="en-CA" sz="3600" dirty="0"/>
              <a:t> </a:t>
            </a:r>
            <a:r>
              <a:rPr lang="en-CA" sz="3600" b="0" dirty="0">
                <a:latin typeface="Poppins" pitchFamily="2" charset="77"/>
                <a:cs typeface="Poppins" pitchFamily="2" charset="77"/>
              </a:rPr>
              <a:t>leading mentally healthy schools</a:t>
            </a:r>
          </a:p>
        </p:txBody>
      </p:sp>
      <p:sp>
        <p:nvSpPr>
          <p:cNvPr id="6" name="TextBox 5">
            <a:extLst>
              <a:ext uri="{FF2B5EF4-FFF2-40B4-BE49-F238E27FC236}">
                <a16:creationId xmlns:a16="http://schemas.microsoft.com/office/drawing/2014/main" id="{03787B51-EF45-2C79-BDDA-FF1CD6D0CDC0}"/>
              </a:ext>
            </a:extLst>
          </p:cNvPr>
          <p:cNvSpPr txBox="1"/>
          <p:nvPr/>
        </p:nvSpPr>
        <p:spPr>
          <a:xfrm>
            <a:off x="485775" y="1325563"/>
            <a:ext cx="8186738" cy="4555093"/>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staff commitment </a:t>
            </a:r>
            <a:r>
              <a:rPr lang="en-US" sz="2500">
                <a:latin typeface="Roboto" panose="02000000000000000000" pitchFamily="2" charset="0"/>
                <a:ea typeface="Roboto" panose="02000000000000000000" pitchFamily="2" charset="0"/>
              </a:rPr>
              <a:t>to embed mental health activities into every school day</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strong relationships </a:t>
            </a:r>
            <a:r>
              <a:rPr lang="en-US" sz="2500">
                <a:latin typeface="Roboto" panose="02000000000000000000" pitchFamily="2" charset="0"/>
                <a:ea typeface="Roboto" panose="02000000000000000000" pitchFamily="2" charset="0"/>
              </a:rPr>
              <a:t>among staff, students, families and community partners</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reduce stigma </a:t>
            </a:r>
            <a:r>
              <a:rPr lang="en-US" sz="2500">
                <a:latin typeface="Roboto" panose="02000000000000000000" pitchFamily="2" charset="0"/>
                <a:ea typeface="Roboto" panose="02000000000000000000" pitchFamily="2" charset="0"/>
              </a:rPr>
              <a:t>through frequent conversations about mental health and well-being</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student agency </a:t>
            </a:r>
            <a:r>
              <a:rPr lang="en-US" sz="2500">
                <a:latin typeface="Roboto" panose="02000000000000000000" pitchFamily="2" charset="0"/>
                <a:ea typeface="Roboto" panose="02000000000000000000" pitchFamily="2" charset="0"/>
              </a:rPr>
              <a:t>through school-wide activities ‘by students for students’</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integrate mental health </a:t>
            </a:r>
            <a:r>
              <a:rPr lang="en-US" sz="2500">
                <a:latin typeface="Roboto" panose="02000000000000000000" pitchFamily="2" charset="0"/>
                <a:ea typeface="Roboto" panose="02000000000000000000" pitchFamily="2" charset="0"/>
              </a:rPr>
              <a:t>into the curriculum and school improvement planning</a:t>
            </a:r>
          </a:p>
        </p:txBody>
      </p:sp>
      <p:sp>
        <p:nvSpPr>
          <p:cNvPr id="2" name="Rounded Rectangular Callout 1">
            <a:extLst>
              <a:ext uri="{FF2B5EF4-FFF2-40B4-BE49-F238E27FC236}">
                <a16:creationId xmlns:a16="http://schemas.microsoft.com/office/drawing/2014/main" id="{7D8F2A1D-07C2-6556-F6C5-09C5C9977CCD}"/>
              </a:ext>
            </a:extLst>
          </p:cNvPr>
          <p:cNvSpPr/>
          <p:nvPr/>
        </p:nvSpPr>
        <p:spPr>
          <a:xfrm>
            <a:off x="8930647" y="1325563"/>
            <a:ext cx="2898388" cy="3346630"/>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Roboto" panose="02000000000000000000" pitchFamily="2" charset="0"/>
                <a:ea typeface="Roboto" panose="02000000000000000000" pitchFamily="2" charset="0"/>
              </a:rPr>
              <a:t>”It’s the small things that count. Small gestures with big impact, like saying ‘Good morning,’ and greeting students by name.” </a:t>
            </a:r>
          </a:p>
          <a:p>
            <a:pPr algn="ctr"/>
            <a:endParaRPr lang="en-US" sz="1600" i="1">
              <a:solidFill>
                <a:schemeClr val="tx1"/>
              </a:solidFill>
              <a:latin typeface="Roboto" panose="02000000000000000000" pitchFamily="2" charset="0"/>
              <a:ea typeface="Roboto" panose="02000000000000000000" pitchFamily="2" charset="0"/>
            </a:endParaRPr>
          </a:p>
          <a:p>
            <a:pPr algn="ctr"/>
            <a:r>
              <a:rPr lang="en-US" sz="1600" i="1">
                <a:solidFill>
                  <a:schemeClr val="tx1"/>
                </a:solidFill>
                <a:latin typeface="Roboto" panose="02000000000000000000" pitchFamily="2" charset="0"/>
                <a:ea typeface="Roboto" panose="02000000000000000000" pitchFamily="2" charset="0"/>
              </a:rPr>
              <a:t>-- School administrator</a:t>
            </a:r>
          </a:p>
        </p:txBody>
      </p:sp>
    </p:spTree>
    <p:extLst>
      <p:ext uri="{BB962C8B-B14F-4D97-AF65-F5344CB8AC3E}">
        <p14:creationId xmlns:p14="http://schemas.microsoft.com/office/powerpoint/2010/main" val="60965388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8E061-E7EB-A48B-A29F-2E7D75313AF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6D2A06B-2289-54E0-0ED6-0133E542ACDE}"/>
              </a:ext>
            </a:extLst>
          </p:cNvPr>
          <p:cNvSpPr>
            <a:spLocks noGrp="1"/>
          </p:cNvSpPr>
          <p:nvPr>
            <p:ph type="title"/>
          </p:nvPr>
        </p:nvSpPr>
        <p:spPr>
          <a:xfrm>
            <a:off x="184781" y="-27709"/>
            <a:ext cx="11822435" cy="1145310"/>
          </a:xfrm>
        </p:spPr>
        <p:txBody>
          <a:bodyPr>
            <a:normAutofit/>
          </a:bodyPr>
          <a:lstStyle/>
          <a:p>
            <a:r>
              <a:rPr lang="en-CA" sz="3600" i="1" dirty="0"/>
              <a:t>Challenges and barriers</a:t>
            </a:r>
            <a:r>
              <a:rPr lang="en-CA" sz="3600" b="0" i="1" dirty="0">
                <a:latin typeface="Poppins" pitchFamily="2" charset="77"/>
                <a:cs typeface="Poppins" pitchFamily="2" charset="77"/>
              </a:rPr>
              <a:t> </a:t>
            </a:r>
            <a:r>
              <a:rPr lang="en-CA" sz="3600" b="0" dirty="0">
                <a:latin typeface="Poppins" pitchFamily="2" charset="77"/>
                <a:cs typeface="Poppins" pitchFamily="2" charset="77"/>
              </a:rPr>
              <a:t>to leading mentally healthy schools</a:t>
            </a:r>
          </a:p>
        </p:txBody>
      </p:sp>
      <p:sp>
        <p:nvSpPr>
          <p:cNvPr id="2" name="TextBox 1">
            <a:extLst>
              <a:ext uri="{FF2B5EF4-FFF2-40B4-BE49-F238E27FC236}">
                <a16:creationId xmlns:a16="http://schemas.microsoft.com/office/drawing/2014/main" id="{33710A41-0C7E-E49B-4871-CDD4D17D11C0}"/>
              </a:ext>
            </a:extLst>
          </p:cNvPr>
          <p:cNvSpPr txBox="1"/>
          <p:nvPr/>
        </p:nvSpPr>
        <p:spPr>
          <a:xfrm>
            <a:off x="485775" y="1325563"/>
            <a:ext cx="9505390" cy="4647426"/>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stigma around mental health</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restricted mindset among staff</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personal biases and prejudices among staff</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parental perspectives on mental health</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under-developed relationships</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mental health of staff</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online learning</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lack of time</a:t>
            </a:r>
          </a:p>
          <a:p>
            <a:pPr marL="285750" indent="-28575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difficult to reach all students</a:t>
            </a:r>
          </a:p>
        </p:txBody>
      </p:sp>
      <p:sp>
        <p:nvSpPr>
          <p:cNvPr id="4" name="Rounded Rectangular Callout 3">
            <a:extLst>
              <a:ext uri="{FF2B5EF4-FFF2-40B4-BE49-F238E27FC236}">
                <a16:creationId xmlns:a16="http://schemas.microsoft.com/office/drawing/2014/main" id="{A79F4852-F357-D449-95AB-EC9104E861D5}"/>
              </a:ext>
            </a:extLst>
          </p:cNvPr>
          <p:cNvSpPr/>
          <p:nvPr/>
        </p:nvSpPr>
        <p:spPr>
          <a:xfrm>
            <a:off x="7785847" y="2003611"/>
            <a:ext cx="4043188" cy="2668581"/>
          </a:xfrm>
          <a:prstGeom prst="wedgeRoundRectCallou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Roboto" panose="02000000000000000000" pitchFamily="2" charset="0"/>
                <a:ea typeface="Roboto" panose="02000000000000000000" pitchFamily="2" charset="0"/>
              </a:rPr>
              <a:t>”Schools need to move from a transactional approach to a transformational approach.”</a:t>
            </a:r>
          </a:p>
          <a:p>
            <a:pPr algn="ctr"/>
            <a:endParaRPr lang="en-US" sz="1600" i="1">
              <a:solidFill>
                <a:schemeClr val="tx1"/>
              </a:solidFill>
              <a:latin typeface="Roboto" panose="02000000000000000000" pitchFamily="2" charset="0"/>
              <a:ea typeface="Roboto" panose="02000000000000000000" pitchFamily="2" charset="0"/>
            </a:endParaRPr>
          </a:p>
          <a:p>
            <a:pPr algn="ctr"/>
            <a:r>
              <a:rPr lang="en-US" sz="1600" i="1">
                <a:solidFill>
                  <a:schemeClr val="tx1"/>
                </a:solidFill>
                <a:latin typeface="Roboto" panose="02000000000000000000" pitchFamily="2" charset="0"/>
                <a:ea typeface="Roboto" panose="02000000000000000000" pitchFamily="2" charset="0"/>
              </a:rPr>
              <a:t>-- School administrator</a:t>
            </a:r>
          </a:p>
        </p:txBody>
      </p:sp>
    </p:spTree>
    <p:extLst>
      <p:ext uri="{BB962C8B-B14F-4D97-AF65-F5344CB8AC3E}">
        <p14:creationId xmlns:p14="http://schemas.microsoft.com/office/powerpoint/2010/main" val="43784208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8E061-E7EB-A48B-A29F-2E7D75313AF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6D2A06B-2289-54E0-0ED6-0133E542ACDE}"/>
              </a:ext>
            </a:extLst>
          </p:cNvPr>
          <p:cNvSpPr>
            <a:spLocks noGrp="1"/>
          </p:cNvSpPr>
          <p:nvPr>
            <p:ph type="title"/>
          </p:nvPr>
        </p:nvSpPr>
        <p:spPr>
          <a:xfrm>
            <a:off x="184781" y="-27709"/>
            <a:ext cx="11822435" cy="1138960"/>
          </a:xfrm>
        </p:spPr>
        <p:txBody>
          <a:bodyPr>
            <a:normAutofit/>
          </a:bodyPr>
          <a:lstStyle/>
          <a:p>
            <a:r>
              <a:rPr lang="en-CA" sz="3600" b="0" dirty="0">
                <a:latin typeface="Poppins" pitchFamily="2" charset="77"/>
                <a:cs typeface="Poppins" pitchFamily="2" charset="77"/>
              </a:rPr>
              <a:t>Requirements for </a:t>
            </a:r>
            <a:r>
              <a:rPr lang="en-CA" sz="3600" i="1" dirty="0"/>
              <a:t>overcoming barriers</a:t>
            </a:r>
            <a:r>
              <a:rPr lang="en-CA" sz="3600" b="0" i="1" dirty="0">
                <a:latin typeface="Poppins" pitchFamily="2" charset="77"/>
                <a:cs typeface="Poppins" pitchFamily="2" charset="77"/>
              </a:rPr>
              <a:t> </a:t>
            </a:r>
            <a:br>
              <a:rPr lang="en-CA" sz="3600" b="0" i="1" dirty="0">
                <a:latin typeface="Poppins" pitchFamily="2" charset="77"/>
                <a:cs typeface="Poppins" pitchFamily="2" charset="77"/>
              </a:rPr>
            </a:br>
            <a:r>
              <a:rPr lang="en-CA" sz="3600" b="0" dirty="0">
                <a:latin typeface="Poppins" pitchFamily="2" charset="77"/>
                <a:cs typeface="Poppins" pitchFamily="2" charset="77"/>
              </a:rPr>
              <a:t>to leading mentally healthy schools</a:t>
            </a:r>
          </a:p>
        </p:txBody>
      </p:sp>
      <p:sp>
        <p:nvSpPr>
          <p:cNvPr id="2" name="TextBox 1">
            <a:extLst>
              <a:ext uri="{FF2B5EF4-FFF2-40B4-BE49-F238E27FC236}">
                <a16:creationId xmlns:a16="http://schemas.microsoft.com/office/drawing/2014/main" id="{FE3457BA-D037-98C7-3228-C865358F7135}"/>
              </a:ext>
            </a:extLst>
          </p:cNvPr>
          <p:cNvSpPr txBox="1"/>
          <p:nvPr/>
        </p:nvSpPr>
        <p:spPr>
          <a:xfrm>
            <a:off x="485774" y="1325563"/>
            <a:ext cx="11172825" cy="4170372"/>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prioritize the focus on mental health </a:t>
            </a:r>
            <a:r>
              <a:rPr lang="en-US" sz="2500">
                <a:latin typeface="Roboto" panose="02000000000000000000" pitchFamily="2" charset="0"/>
                <a:ea typeface="Roboto" panose="02000000000000000000" pitchFamily="2" charset="0"/>
              </a:rPr>
              <a:t>throughout the school community</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support our staff </a:t>
            </a:r>
            <a:r>
              <a:rPr lang="en-US" sz="2500">
                <a:latin typeface="Roboto" panose="02000000000000000000" pitchFamily="2" charset="0"/>
                <a:ea typeface="Roboto" panose="02000000000000000000" pitchFamily="2" charset="0"/>
              </a:rPr>
              <a:t>– know where our staff are at, build capacity, and cultivate a growth mindset</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establish strong connections and relationships </a:t>
            </a:r>
            <a:r>
              <a:rPr lang="en-US" sz="2500">
                <a:latin typeface="Roboto" panose="02000000000000000000" pitchFamily="2" charset="0"/>
                <a:ea typeface="Roboto" panose="02000000000000000000" pitchFamily="2" charset="0"/>
              </a:rPr>
              <a:t>with staff, students, families, and community partners</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support students </a:t>
            </a:r>
            <a:r>
              <a:rPr lang="en-US" sz="2500">
                <a:latin typeface="Roboto" panose="02000000000000000000" pitchFamily="2" charset="0"/>
                <a:ea typeface="Roboto" panose="02000000000000000000" pitchFamily="2" charset="0"/>
              </a:rPr>
              <a:t>through individual and whole-school mental health and wellness strategies</a:t>
            </a:r>
          </a:p>
          <a:p>
            <a:pPr marL="285750" indent="-285750">
              <a:spcBef>
                <a:spcPts val="600"/>
              </a:spcBef>
              <a:spcAft>
                <a:spcPts val="600"/>
              </a:spcAft>
              <a:buFont typeface="Arial" panose="020B0604020202020204" pitchFamily="34" charset="0"/>
              <a:buChar char="•"/>
            </a:pPr>
            <a:r>
              <a:rPr lang="en-US" sz="2500" b="1">
                <a:solidFill>
                  <a:srgbClr val="252262"/>
                </a:solidFill>
                <a:latin typeface="Roboto" panose="02000000000000000000" pitchFamily="2" charset="0"/>
                <a:ea typeface="Roboto" panose="02000000000000000000" pitchFamily="2" charset="0"/>
              </a:rPr>
              <a:t>engage and support parents and families </a:t>
            </a:r>
            <a:r>
              <a:rPr lang="en-US" sz="2500">
                <a:latin typeface="Roboto" panose="02000000000000000000" pitchFamily="2" charset="0"/>
                <a:ea typeface="Roboto" panose="02000000000000000000" pitchFamily="2" charset="0"/>
              </a:rPr>
              <a:t>through conversations and learning about mental health and wellness</a:t>
            </a:r>
          </a:p>
        </p:txBody>
      </p:sp>
    </p:spTree>
    <p:extLst>
      <p:ext uri="{BB962C8B-B14F-4D97-AF65-F5344CB8AC3E}">
        <p14:creationId xmlns:p14="http://schemas.microsoft.com/office/powerpoint/2010/main" val="382095942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350D5-C115-5B81-CF47-B571B2560D0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AC3B35A-86A6-4E50-578A-84914A7F7C54}"/>
              </a:ext>
            </a:extLst>
          </p:cNvPr>
          <p:cNvSpPr>
            <a:spLocks noGrp="1"/>
          </p:cNvSpPr>
          <p:nvPr>
            <p:ph type="title"/>
          </p:nvPr>
        </p:nvSpPr>
        <p:spPr>
          <a:xfrm>
            <a:off x="184781" y="-27709"/>
            <a:ext cx="11822435" cy="1160744"/>
          </a:xfrm>
        </p:spPr>
        <p:txBody>
          <a:bodyPr>
            <a:normAutofit/>
          </a:bodyPr>
          <a:lstStyle/>
          <a:p>
            <a:r>
              <a:rPr lang="en-CA" sz="3600" i="1" dirty="0"/>
              <a:t>Most helpful </a:t>
            </a:r>
            <a:r>
              <a:rPr lang="en-CA" sz="3600" b="0" dirty="0">
                <a:latin typeface="Poppins" pitchFamily="2" charset="77"/>
                <a:cs typeface="Poppins" pitchFamily="2" charset="77"/>
              </a:rPr>
              <a:t>areas and information in the original Leading Mentally Healthy Schools resource</a:t>
            </a:r>
          </a:p>
        </p:txBody>
      </p:sp>
      <p:sp>
        <p:nvSpPr>
          <p:cNvPr id="14" name="Rounded Rectangle 13">
            <a:extLst>
              <a:ext uri="{FF2B5EF4-FFF2-40B4-BE49-F238E27FC236}">
                <a16:creationId xmlns:a16="http://schemas.microsoft.com/office/drawing/2014/main" id="{46BFD46E-7E39-8290-B104-0B6BDC97FA70}"/>
              </a:ext>
              <a:ext uri="{C183D7F6-B498-43B3-948B-1728B52AA6E4}">
                <adec:decorative xmlns:adec="http://schemas.microsoft.com/office/drawing/2017/decorative" val="1"/>
              </a:ext>
            </a:extLst>
          </p:cNvPr>
          <p:cNvSpPr/>
          <p:nvPr/>
        </p:nvSpPr>
        <p:spPr>
          <a:xfrm>
            <a:off x="311393" y="1485900"/>
            <a:ext cx="3295602" cy="3943350"/>
          </a:xfrm>
          <a:prstGeom prst="roundRect">
            <a:avLst>
              <a:gd name="adj" fmla="val 2576"/>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solidFill>
                <a:schemeClr val="tx1"/>
              </a:solidFill>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E01B4354-5594-8D79-E2B2-595BF3DE172E}"/>
              </a:ext>
            </a:extLst>
          </p:cNvPr>
          <p:cNvSpPr txBox="1"/>
          <p:nvPr/>
        </p:nvSpPr>
        <p:spPr>
          <a:xfrm>
            <a:off x="366678" y="1795183"/>
            <a:ext cx="3227361" cy="923330"/>
          </a:xfrm>
          <a:prstGeom prst="rect">
            <a:avLst/>
          </a:prstGeom>
          <a:noFill/>
        </p:spPr>
        <p:txBody>
          <a:bodyPr wrap="square" rtlCol="0">
            <a:spAutoFit/>
          </a:bodyPr>
          <a:lstStyle/>
          <a:p>
            <a:pPr algn="ctr"/>
            <a:r>
              <a:rPr lang="en-US" b="1" dirty="0">
                <a:solidFill>
                  <a:srgbClr val="452C84"/>
                </a:solidFill>
                <a:latin typeface="Poppins" pitchFamily="2" charset="77"/>
                <a:cs typeface="Poppins" pitchFamily="2" charset="77"/>
              </a:rPr>
              <a:t>Strategies for administrators supporting mental health in schools</a:t>
            </a:r>
          </a:p>
        </p:txBody>
      </p:sp>
      <p:sp>
        <p:nvSpPr>
          <p:cNvPr id="15" name="TextBox 14">
            <a:extLst>
              <a:ext uri="{FF2B5EF4-FFF2-40B4-BE49-F238E27FC236}">
                <a16:creationId xmlns:a16="http://schemas.microsoft.com/office/drawing/2014/main" id="{4206A8F5-E604-9B11-9C66-3CB752DCC36E}"/>
              </a:ext>
            </a:extLst>
          </p:cNvPr>
          <p:cNvSpPr txBox="1"/>
          <p:nvPr/>
        </p:nvSpPr>
        <p:spPr>
          <a:xfrm>
            <a:off x="507872" y="2906560"/>
            <a:ext cx="3086167" cy="1754326"/>
          </a:xfrm>
          <a:prstGeom prst="rect">
            <a:avLst/>
          </a:prstGeom>
          <a:noFill/>
        </p:spPr>
        <p:txBody>
          <a:bodyPr wrap="square">
            <a:spAutoFit/>
          </a:bodyPr>
          <a:lstStyle/>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cs typeface="Poppins" pitchFamily="2" charset="77"/>
              </a:rPr>
              <a:t>Think in Tiers: understanding tiered frameworks for service deliver in mental health</a:t>
            </a:r>
          </a:p>
          <a:p>
            <a:pPr marL="285750" indent="-285750">
              <a:buFont typeface="Arial" panose="020B0604020202020204" pitchFamily="34" charset="0"/>
              <a:buChar char="•"/>
            </a:pPr>
            <a:r>
              <a:rPr lang="en-US">
                <a:latin typeface="Roboto" panose="02000000000000000000" pitchFamily="2" charset="0"/>
                <a:ea typeface="Roboto" panose="02000000000000000000" pitchFamily="2" charset="0"/>
                <a:cs typeface="Poppins" pitchFamily="2" charset="77"/>
              </a:rPr>
              <a:t>p</a:t>
            </a:r>
            <a:r>
              <a:rPr lang="en-US">
                <a:solidFill>
                  <a:schemeClr val="tx1"/>
                </a:solidFill>
                <a:latin typeface="Roboto" panose="02000000000000000000" pitchFamily="2" charset="0"/>
                <a:ea typeface="Roboto" panose="02000000000000000000" pitchFamily="2" charset="0"/>
                <a:cs typeface="Poppins" pitchFamily="2" charset="77"/>
              </a:rPr>
              <a:t>lanning cycle phases</a:t>
            </a:r>
          </a:p>
          <a:p>
            <a:pPr algn="ctr"/>
            <a:endParaRPr lang="en-US"/>
          </a:p>
        </p:txBody>
      </p:sp>
      <p:sp>
        <p:nvSpPr>
          <p:cNvPr id="8" name="Rounded Rectangle 7">
            <a:extLst>
              <a:ext uri="{FF2B5EF4-FFF2-40B4-BE49-F238E27FC236}">
                <a16:creationId xmlns:a16="http://schemas.microsoft.com/office/drawing/2014/main" id="{AD0F9A74-0424-E6E5-DB86-FC2D8976EBDA}"/>
              </a:ext>
              <a:ext uri="{C183D7F6-B498-43B3-948B-1728B52AA6E4}">
                <adec:decorative xmlns:adec="http://schemas.microsoft.com/office/drawing/2017/decorative" val="1"/>
              </a:ext>
            </a:extLst>
          </p:cNvPr>
          <p:cNvSpPr/>
          <p:nvPr/>
        </p:nvSpPr>
        <p:spPr>
          <a:xfrm>
            <a:off x="3810068" y="1485900"/>
            <a:ext cx="2237008" cy="3943350"/>
          </a:xfrm>
          <a:prstGeom prst="roundRect">
            <a:avLst>
              <a:gd name="adj" fmla="val 3036"/>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solidFill>
                <a:schemeClr val="tx1"/>
              </a:solidFill>
              <a:latin typeface="Roboto" panose="02000000000000000000" pitchFamily="2" charset="0"/>
              <a:ea typeface="Roboto" panose="02000000000000000000" pitchFamily="2" charset="0"/>
            </a:endParaRPr>
          </a:p>
        </p:txBody>
      </p:sp>
      <p:sp>
        <p:nvSpPr>
          <p:cNvPr id="11" name="TextBox 10">
            <a:extLst>
              <a:ext uri="{FF2B5EF4-FFF2-40B4-BE49-F238E27FC236}">
                <a16:creationId xmlns:a16="http://schemas.microsoft.com/office/drawing/2014/main" id="{5BE3A8B9-61BD-3DF3-53EE-34BB2FAB52A7}"/>
              </a:ext>
            </a:extLst>
          </p:cNvPr>
          <p:cNvSpPr txBox="1"/>
          <p:nvPr/>
        </p:nvSpPr>
        <p:spPr>
          <a:xfrm>
            <a:off x="3934049" y="1795183"/>
            <a:ext cx="1976718" cy="923330"/>
          </a:xfrm>
          <a:prstGeom prst="rect">
            <a:avLst/>
          </a:prstGeom>
          <a:noFill/>
        </p:spPr>
        <p:txBody>
          <a:bodyPr wrap="square" rtlCol="0">
            <a:spAutoFit/>
          </a:bodyPr>
          <a:lstStyle/>
          <a:p>
            <a:pPr algn="ctr"/>
            <a:r>
              <a:rPr lang="en-US" b="1">
                <a:solidFill>
                  <a:srgbClr val="452C84"/>
                </a:solidFill>
                <a:latin typeface="Poppins" pitchFamily="2" charset="77"/>
                <a:cs typeface="Poppins" pitchFamily="2" charset="77"/>
              </a:rPr>
              <a:t>Tackling the tough issues in schools</a:t>
            </a:r>
          </a:p>
        </p:txBody>
      </p:sp>
      <p:sp>
        <p:nvSpPr>
          <p:cNvPr id="12" name="TextBox 11">
            <a:extLst>
              <a:ext uri="{FF2B5EF4-FFF2-40B4-BE49-F238E27FC236}">
                <a16:creationId xmlns:a16="http://schemas.microsoft.com/office/drawing/2014/main" id="{69D2146E-68F2-FEDD-5F67-B68046371AE2}"/>
              </a:ext>
            </a:extLst>
          </p:cNvPr>
          <p:cNvSpPr txBox="1"/>
          <p:nvPr/>
        </p:nvSpPr>
        <p:spPr>
          <a:xfrm>
            <a:off x="3934048" y="2906560"/>
            <a:ext cx="1976718" cy="923330"/>
          </a:xfrm>
          <a:prstGeom prst="rect">
            <a:avLst/>
          </a:prstGeom>
          <a:noFill/>
        </p:spPr>
        <p:txBody>
          <a:bodyPr wrap="square" rtlCol="0">
            <a:spAutoFit/>
          </a:bodyPr>
          <a:lstStyle/>
          <a:p>
            <a:pPr marL="285750" indent="-285750">
              <a:buFont typeface="Arial" panose="020B0604020202020204" pitchFamily="34" charset="0"/>
              <a:buChar char="•"/>
            </a:pPr>
            <a:r>
              <a:rPr lang="en-US">
                <a:latin typeface="Roboto" panose="02000000000000000000" pitchFamily="2" charset="0"/>
                <a:ea typeface="Roboto" panose="02000000000000000000" pitchFamily="2" charset="0"/>
                <a:cs typeface="Poppins" pitchFamily="2" charset="77"/>
              </a:rPr>
              <a:t>s</a:t>
            </a:r>
            <a:r>
              <a:rPr lang="en-US">
                <a:solidFill>
                  <a:schemeClr val="tx1"/>
                </a:solidFill>
                <a:latin typeface="Roboto" panose="02000000000000000000" pitchFamily="2" charset="0"/>
                <a:ea typeface="Roboto" panose="02000000000000000000" pitchFamily="2" charset="0"/>
                <a:cs typeface="Poppins" pitchFamily="2" charset="77"/>
              </a:rPr>
              <a:t>elf-care ideas for school administrators</a:t>
            </a:r>
          </a:p>
        </p:txBody>
      </p:sp>
      <p:sp>
        <p:nvSpPr>
          <p:cNvPr id="16" name="Rounded Rectangle 15">
            <a:extLst>
              <a:ext uri="{FF2B5EF4-FFF2-40B4-BE49-F238E27FC236}">
                <a16:creationId xmlns:a16="http://schemas.microsoft.com/office/drawing/2014/main" id="{2B28E4E5-1C2B-CEAC-7CFE-2B7AF8650E62}"/>
              </a:ext>
              <a:ext uri="{C183D7F6-B498-43B3-948B-1728B52AA6E4}">
                <adec:decorative xmlns:adec="http://schemas.microsoft.com/office/drawing/2017/decorative" val="1"/>
              </a:ext>
            </a:extLst>
          </p:cNvPr>
          <p:cNvSpPr/>
          <p:nvPr/>
        </p:nvSpPr>
        <p:spPr>
          <a:xfrm>
            <a:off x="6250148" y="1485900"/>
            <a:ext cx="5575173" cy="3943350"/>
          </a:xfrm>
          <a:prstGeom prst="roundRect">
            <a:avLst>
              <a:gd name="adj" fmla="val 2896"/>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solidFill>
                <a:schemeClr val="tx1"/>
              </a:solidFill>
              <a:latin typeface="Roboto" panose="02000000000000000000" pitchFamily="2" charset="0"/>
              <a:ea typeface="Roboto" panose="02000000000000000000" pitchFamily="2" charset="0"/>
            </a:endParaRPr>
          </a:p>
        </p:txBody>
      </p:sp>
      <p:sp>
        <p:nvSpPr>
          <p:cNvPr id="9" name="TextBox 8">
            <a:extLst>
              <a:ext uri="{FF2B5EF4-FFF2-40B4-BE49-F238E27FC236}">
                <a16:creationId xmlns:a16="http://schemas.microsoft.com/office/drawing/2014/main" id="{13062574-C8BA-8B2D-28BA-FB914F261BF1}"/>
              </a:ext>
            </a:extLst>
          </p:cNvPr>
          <p:cNvSpPr txBox="1"/>
          <p:nvPr/>
        </p:nvSpPr>
        <p:spPr>
          <a:xfrm>
            <a:off x="7737416" y="1795183"/>
            <a:ext cx="2662518" cy="369332"/>
          </a:xfrm>
          <a:prstGeom prst="rect">
            <a:avLst/>
          </a:prstGeom>
          <a:noFill/>
        </p:spPr>
        <p:txBody>
          <a:bodyPr wrap="square" rtlCol="0">
            <a:spAutoFit/>
          </a:bodyPr>
          <a:lstStyle/>
          <a:p>
            <a:pPr algn="ctr"/>
            <a:r>
              <a:rPr lang="en-US" b="1">
                <a:solidFill>
                  <a:srgbClr val="452C84"/>
                </a:solidFill>
                <a:latin typeface="Poppins" pitchFamily="2" charset="77"/>
                <a:cs typeface="Poppins" pitchFamily="2" charset="77"/>
              </a:rPr>
              <a:t>Tools &amp; Templates</a:t>
            </a:r>
          </a:p>
        </p:txBody>
      </p:sp>
      <p:sp>
        <p:nvSpPr>
          <p:cNvPr id="10" name="TextBox 9">
            <a:extLst>
              <a:ext uri="{FF2B5EF4-FFF2-40B4-BE49-F238E27FC236}">
                <a16:creationId xmlns:a16="http://schemas.microsoft.com/office/drawing/2014/main" id="{73B19087-86DA-E487-4EF0-47A0C7628A99}"/>
              </a:ext>
            </a:extLst>
          </p:cNvPr>
          <p:cNvSpPr txBox="1"/>
          <p:nvPr/>
        </p:nvSpPr>
        <p:spPr>
          <a:xfrm>
            <a:off x="6453222" y="2491061"/>
            <a:ext cx="5230906" cy="2585323"/>
          </a:xfrm>
          <a:prstGeom prst="rect">
            <a:avLst/>
          </a:prstGeom>
          <a:noFill/>
        </p:spPr>
        <p:txBody>
          <a:bodyPr wrap="square" rtlCol="0">
            <a:spAutoFit/>
          </a:bodyPr>
          <a:lstStyle/>
          <a:p>
            <a:pPr marL="285750" indent="-285750">
              <a:buFont typeface="Arial" panose="020B0604020202020204" pitchFamily="34" charset="0"/>
              <a:buChar char="•"/>
            </a:pPr>
            <a:r>
              <a:rPr lang="en-US">
                <a:latin typeface="Roboto" panose="02000000000000000000" pitchFamily="2" charset="0"/>
                <a:ea typeface="Roboto" panose="02000000000000000000" pitchFamily="2" charset="0"/>
                <a:cs typeface="Poppins" pitchFamily="2" charset="77"/>
              </a:rPr>
              <a:t>s</a:t>
            </a:r>
            <a:r>
              <a:rPr lang="en-US">
                <a:solidFill>
                  <a:schemeClr val="tx1"/>
                </a:solidFill>
                <a:latin typeface="Roboto" panose="02000000000000000000" pitchFamily="2" charset="0"/>
                <a:ea typeface="Roboto" panose="02000000000000000000" pitchFamily="2" charset="0"/>
                <a:cs typeface="Poppins" pitchFamily="2" charset="77"/>
              </a:rPr>
              <a:t>chool mental health improvement planning process</a:t>
            </a:r>
          </a:p>
          <a:p>
            <a:pPr marL="285750" indent="-285750">
              <a:buFont typeface="Arial" panose="020B0604020202020204" pitchFamily="34" charset="0"/>
              <a:buChar char="•"/>
            </a:pPr>
            <a:r>
              <a:rPr lang="en-US">
                <a:latin typeface="Roboto" panose="02000000000000000000" pitchFamily="2" charset="0"/>
                <a:ea typeface="Roboto" panose="02000000000000000000" pitchFamily="2" charset="0"/>
                <a:cs typeface="Poppins" pitchFamily="2" charset="77"/>
              </a:rPr>
              <a:t>s</a:t>
            </a:r>
            <a:r>
              <a:rPr lang="en-US">
                <a:solidFill>
                  <a:schemeClr val="tx1"/>
                </a:solidFill>
                <a:latin typeface="Roboto" panose="02000000000000000000" pitchFamily="2" charset="0"/>
                <a:ea typeface="Roboto" panose="02000000000000000000" pitchFamily="2" charset="0"/>
                <a:cs typeface="Poppins" pitchFamily="2" charset="77"/>
              </a:rPr>
              <a:t>chool mental health scan</a:t>
            </a:r>
          </a:p>
          <a:p>
            <a:pPr marL="285750" indent="-285750">
              <a:buFont typeface="Arial" panose="020B0604020202020204" pitchFamily="34" charset="0"/>
              <a:buChar char="•"/>
            </a:pPr>
            <a:r>
              <a:rPr lang="en-US">
                <a:latin typeface="Roboto" panose="02000000000000000000" pitchFamily="2" charset="0"/>
                <a:ea typeface="Roboto" panose="02000000000000000000" pitchFamily="2" charset="0"/>
                <a:cs typeface="Poppins" pitchFamily="2" charset="77"/>
              </a:rPr>
              <a:t>t</a:t>
            </a:r>
            <a:r>
              <a:rPr lang="en-US">
                <a:solidFill>
                  <a:schemeClr val="tx1"/>
                </a:solidFill>
                <a:latin typeface="Roboto" panose="02000000000000000000" pitchFamily="2" charset="0"/>
                <a:ea typeface="Roboto" panose="02000000000000000000" pitchFamily="2" charset="0"/>
                <a:cs typeface="Poppins" pitchFamily="2" charset="77"/>
              </a:rPr>
              <a:t>op 10 list of organizational conditions for school mental health</a:t>
            </a:r>
          </a:p>
          <a:p>
            <a:pPr marL="285750" indent="-285750">
              <a:buFont typeface="Arial" panose="020B0604020202020204" pitchFamily="34" charset="0"/>
              <a:buChar char="•"/>
            </a:pPr>
            <a:r>
              <a:rPr lang="en-US">
                <a:latin typeface="Roboto" panose="02000000000000000000" pitchFamily="2" charset="0"/>
                <a:ea typeface="Roboto" panose="02000000000000000000" pitchFamily="2" charset="0"/>
                <a:cs typeface="Poppins" pitchFamily="2" charset="77"/>
              </a:rPr>
              <a:t>a</a:t>
            </a:r>
            <a:r>
              <a:rPr lang="en-US">
                <a:solidFill>
                  <a:schemeClr val="tx1"/>
                </a:solidFill>
                <a:latin typeface="Roboto" panose="02000000000000000000" pitchFamily="2" charset="0"/>
                <a:ea typeface="Roboto" panose="02000000000000000000" pitchFamily="2" charset="0"/>
                <a:cs typeface="Poppins" pitchFamily="2" charset="77"/>
              </a:rPr>
              <a:t>ssessment tool for organizational conditions for school mental health</a:t>
            </a:r>
          </a:p>
          <a:p>
            <a:pPr marL="285750" indent="-285750">
              <a:buFont typeface="Arial" panose="020B0604020202020204" pitchFamily="34" charset="0"/>
              <a:buChar char="•"/>
            </a:pPr>
            <a:r>
              <a:rPr lang="en-US">
                <a:latin typeface="Roboto" panose="02000000000000000000" pitchFamily="2" charset="0"/>
                <a:ea typeface="Roboto" panose="02000000000000000000" pitchFamily="2" charset="0"/>
                <a:cs typeface="Poppins" pitchFamily="2" charset="77"/>
              </a:rPr>
              <a:t>p</a:t>
            </a:r>
            <a:r>
              <a:rPr lang="en-US">
                <a:solidFill>
                  <a:schemeClr val="tx1"/>
                </a:solidFill>
                <a:latin typeface="Roboto" panose="02000000000000000000" pitchFamily="2" charset="0"/>
                <a:ea typeface="Roboto" panose="02000000000000000000" pitchFamily="2" charset="0"/>
                <a:cs typeface="Poppins" pitchFamily="2" charset="77"/>
              </a:rPr>
              <a:t>lanning tools and templates</a:t>
            </a:r>
          </a:p>
          <a:p>
            <a:endParaRPr lang="en-US"/>
          </a:p>
        </p:txBody>
      </p:sp>
    </p:spTree>
    <p:extLst>
      <p:ext uri="{BB962C8B-B14F-4D97-AF65-F5344CB8AC3E}">
        <p14:creationId xmlns:p14="http://schemas.microsoft.com/office/powerpoint/2010/main" val="129481269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C2619-D189-FACC-487E-0EA259082DF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6E71AC2-7F13-E68D-B0B8-BCEB5F614BBB}"/>
              </a:ext>
            </a:extLst>
          </p:cNvPr>
          <p:cNvSpPr>
            <a:spLocks noGrp="1"/>
          </p:cNvSpPr>
          <p:nvPr>
            <p:ph type="title"/>
          </p:nvPr>
        </p:nvSpPr>
        <p:spPr>
          <a:xfrm>
            <a:off x="184781" y="1"/>
            <a:ext cx="11822435" cy="1111250"/>
          </a:xfrm>
        </p:spPr>
        <p:txBody>
          <a:bodyPr>
            <a:normAutofit/>
          </a:bodyPr>
          <a:lstStyle/>
          <a:p>
            <a:r>
              <a:rPr lang="en-CA" sz="3600" b="0" dirty="0"/>
              <a:t>Key suggestions </a:t>
            </a:r>
            <a:r>
              <a:rPr lang="en-CA" sz="3600" b="0" dirty="0">
                <a:latin typeface="Poppins" pitchFamily="2" charset="77"/>
                <a:cs typeface="Poppins" pitchFamily="2" charset="77"/>
              </a:rPr>
              <a:t>for</a:t>
            </a:r>
            <a:r>
              <a:rPr lang="en-CA" sz="3600" b="0" dirty="0"/>
              <a:t> improving </a:t>
            </a:r>
            <a:r>
              <a:rPr lang="en-CA" sz="3600" b="0" dirty="0">
                <a:latin typeface="Poppins" pitchFamily="2" charset="77"/>
                <a:cs typeface="Poppins" pitchFamily="2" charset="77"/>
              </a:rPr>
              <a:t>the resource - </a:t>
            </a:r>
            <a:r>
              <a:rPr lang="en-CA" sz="3600" b="0" i="1" dirty="0">
                <a:latin typeface="Poppins" pitchFamily="2" charset="77"/>
                <a:cs typeface="Poppins" pitchFamily="2" charset="77"/>
              </a:rPr>
              <a:t>General</a:t>
            </a:r>
          </a:p>
        </p:txBody>
      </p:sp>
      <p:sp>
        <p:nvSpPr>
          <p:cNvPr id="6" name="Rounded Rectangle 5">
            <a:extLst>
              <a:ext uri="{FF2B5EF4-FFF2-40B4-BE49-F238E27FC236}">
                <a16:creationId xmlns:a16="http://schemas.microsoft.com/office/drawing/2014/main" id="{A2F41233-5266-DD42-AD6A-886D6692A696}"/>
              </a:ext>
            </a:extLst>
          </p:cNvPr>
          <p:cNvSpPr/>
          <p:nvPr/>
        </p:nvSpPr>
        <p:spPr>
          <a:xfrm>
            <a:off x="1080314" y="1383822"/>
            <a:ext cx="4859879" cy="2211013"/>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b="1">
                <a:solidFill>
                  <a:schemeClr val="tx1"/>
                </a:solidFill>
                <a:latin typeface="Roboto" panose="02000000000000000000" pitchFamily="2" charset="0"/>
                <a:ea typeface="Roboto" panose="02000000000000000000" pitchFamily="2" charset="0"/>
              </a:rPr>
              <a:t>Focus on:</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positive mental health and celebrating student success</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current and practical resources</a:t>
            </a:r>
          </a:p>
        </p:txBody>
      </p:sp>
      <p:sp>
        <p:nvSpPr>
          <p:cNvPr id="12" name="Rounded Rectangle 11">
            <a:extLst>
              <a:ext uri="{FF2B5EF4-FFF2-40B4-BE49-F238E27FC236}">
                <a16:creationId xmlns:a16="http://schemas.microsoft.com/office/drawing/2014/main" id="{B130C93D-72E8-6877-F0D9-FABF8FA88B90}"/>
              </a:ext>
            </a:extLst>
          </p:cNvPr>
          <p:cNvSpPr/>
          <p:nvPr/>
        </p:nvSpPr>
        <p:spPr>
          <a:xfrm>
            <a:off x="6153870" y="1383822"/>
            <a:ext cx="4859879" cy="2152754"/>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b="1">
                <a:solidFill>
                  <a:schemeClr val="tx1"/>
                </a:solidFill>
                <a:latin typeface="Roboto" panose="02000000000000000000" pitchFamily="2" charset="0"/>
                <a:ea typeface="Roboto" panose="02000000000000000000" pitchFamily="2" charset="0"/>
              </a:rPr>
              <a:t>Approach the resource through:</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culturally responsive, equity, and diversity lenses with connections to relevant pedagogy</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promotion and prevention reflecting trauma-informed and restorative practice</a:t>
            </a:r>
          </a:p>
        </p:txBody>
      </p:sp>
      <p:sp>
        <p:nvSpPr>
          <p:cNvPr id="9" name="Rounded Rectangle 8">
            <a:extLst>
              <a:ext uri="{FF2B5EF4-FFF2-40B4-BE49-F238E27FC236}">
                <a16:creationId xmlns:a16="http://schemas.microsoft.com/office/drawing/2014/main" id="{C3ADD351-491F-5B8A-E2DF-E3799F069DDA}"/>
              </a:ext>
            </a:extLst>
          </p:cNvPr>
          <p:cNvSpPr/>
          <p:nvPr/>
        </p:nvSpPr>
        <p:spPr>
          <a:xfrm>
            <a:off x="1080314" y="3756633"/>
            <a:ext cx="4859879" cy="2056980"/>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b="1">
                <a:solidFill>
                  <a:schemeClr val="tx1"/>
                </a:solidFill>
                <a:latin typeface="Roboto" panose="02000000000000000000" pitchFamily="2" charset="0"/>
                <a:ea typeface="Roboto" panose="02000000000000000000" pitchFamily="2" charset="0"/>
              </a:rPr>
              <a:t>Align resource with:</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the curriculum</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provincial priorities and strategies</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common language</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the Ontario Leadership Framework</a:t>
            </a:r>
          </a:p>
        </p:txBody>
      </p:sp>
      <p:sp>
        <p:nvSpPr>
          <p:cNvPr id="7" name="Rounded Rectangle 6">
            <a:extLst>
              <a:ext uri="{FF2B5EF4-FFF2-40B4-BE49-F238E27FC236}">
                <a16:creationId xmlns:a16="http://schemas.microsoft.com/office/drawing/2014/main" id="{59AE095A-2C43-D2AA-2580-34CBB3A58F30}"/>
              </a:ext>
            </a:extLst>
          </p:cNvPr>
          <p:cNvSpPr/>
          <p:nvPr/>
        </p:nvSpPr>
        <p:spPr>
          <a:xfrm>
            <a:off x="6153870" y="3756632"/>
            <a:ext cx="4859879" cy="2056980"/>
          </a:xfrm>
          <a:prstGeom prst="roundRect">
            <a:avLst>
              <a:gd name="adj" fmla="val 6540"/>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b="1">
                <a:solidFill>
                  <a:schemeClr val="tx1"/>
                </a:solidFill>
                <a:latin typeface="Roboto" panose="02000000000000000000" pitchFamily="2" charset="0"/>
                <a:ea typeface="Roboto" panose="02000000000000000000" pitchFamily="2" charset="0"/>
              </a:rPr>
              <a:t>Include:</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strategies and activities that foster positive mental health for virtual learners</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FAQ section</a:t>
            </a:r>
          </a:p>
        </p:txBody>
      </p:sp>
    </p:spTree>
    <p:extLst>
      <p:ext uri="{BB962C8B-B14F-4D97-AF65-F5344CB8AC3E}">
        <p14:creationId xmlns:p14="http://schemas.microsoft.com/office/powerpoint/2010/main" val="373780709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C2619-D189-FACC-487E-0EA259082DF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6E71AC2-7F13-E68D-B0B8-BCEB5F614BBB}"/>
              </a:ext>
            </a:extLst>
          </p:cNvPr>
          <p:cNvSpPr>
            <a:spLocks noGrp="1"/>
          </p:cNvSpPr>
          <p:nvPr>
            <p:ph type="title"/>
          </p:nvPr>
        </p:nvSpPr>
        <p:spPr>
          <a:xfrm>
            <a:off x="184781" y="1"/>
            <a:ext cx="11822435" cy="1143000"/>
          </a:xfrm>
        </p:spPr>
        <p:txBody>
          <a:bodyPr>
            <a:normAutofit/>
          </a:bodyPr>
          <a:lstStyle/>
          <a:p>
            <a:r>
              <a:rPr lang="en-CA" sz="3600" b="0" dirty="0"/>
              <a:t>Key suggestions </a:t>
            </a:r>
            <a:r>
              <a:rPr lang="en-CA" sz="3600" b="0" dirty="0">
                <a:latin typeface="Poppins" pitchFamily="2" charset="77"/>
                <a:cs typeface="Poppins" pitchFamily="2" charset="77"/>
              </a:rPr>
              <a:t>for</a:t>
            </a:r>
            <a:r>
              <a:rPr lang="en-CA" sz="3600" b="0" dirty="0"/>
              <a:t> improving </a:t>
            </a:r>
            <a:r>
              <a:rPr lang="en-CA" sz="3600" b="0" dirty="0">
                <a:latin typeface="Poppins" pitchFamily="2" charset="77"/>
                <a:cs typeface="Poppins" pitchFamily="2" charset="77"/>
              </a:rPr>
              <a:t>the resource - </a:t>
            </a:r>
            <a:r>
              <a:rPr lang="en-CA" sz="3600" b="0" i="1" dirty="0">
                <a:latin typeface="Poppins" pitchFamily="2" charset="77"/>
                <a:cs typeface="Poppins" pitchFamily="2" charset="77"/>
              </a:rPr>
              <a:t>Content</a:t>
            </a:r>
          </a:p>
        </p:txBody>
      </p:sp>
      <p:sp>
        <p:nvSpPr>
          <p:cNvPr id="4" name="Rounded Rectangle 3">
            <a:extLst>
              <a:ext uri="{FF2B5EF4-FFF2-40B4-BE49-F238E27FC236}">
                <a16:creationId xmlns:a16="http://schemas.microsoft.com/office/drawing/2014/main" id="{5497FFEA-3EB5-278A-57A8-6648F01DDB1B}"/>
              </a:ext>
            </a:extLst>
          </p:cNvPr>
          <p:cNvSpPr/>
          <p:nvPr/>
        </p:nvSpPr>
        <p:spPr>
          <a:xfrm>
            <a:off x="416859" y="1325563"/>
            <a:ext cx="3657600" cy="4389437"/>
          </a:xfrm>
          <a:prstGeom prst="roundRect">
            <a:avLst>
              <a:gd name="adj" fmla="val 2611"/>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b="1">
                <a:solidFill>
                  <a:schemeClr val="tx1"/>
                </a:solidFill>
                <a:latin typeface="Roboto" panose="02000000000000000000" pitchFamily="2" charset="0"/>
                <a:ea typeface="Roboto" panose="02000000000000000000" pitchFamily="2" charset="0"/>
              </a:rPr>
              <a:t>Address equity and diversity by including:</a:t>
            </a:r>
          </a:p>
          <a:p>
            <a:pPr marL="285750" indent="-285750">
              <a:buFont typeface="Arial" panose="020B0604020202020204" pitchFamily="34" charset="0"/>
              <a:buChar char="•"/>
            </a:pPr>
            <a:endParaRPr lang="en-US">
              <a:solidFill>
                <a:schemeClr val="tx1"/>
              </a:solidFill>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mental health information and initiatives for vulnerable populations</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how student mental health intersects with equity, inclusion, anti-racism, social justice and trauma</a:t>
            </a:r>
          </a:p>
          <a:p>
            <a:pPr marL="285750" indent="-285750">
              <a:buFont typeface="Arial" panose="020B0604020202020204" pitchFamily="34" charset="0"/>
              <a:buChar char="•"/>
            </a:pPr>
            <a:r>
              <a:rPr lang="en-US">
                <a:solidFill>
                  <a:schemeClr val="tx1"/>
                </a:solidFill>
                <a:latin typeface="Roboto" panose="02000000000000000000" pitchFamily="2" charset="0"/>
                <a:ea typeface="Roboto" panose="02000000000000000000" pitchFamily="2" charset="0"/>
              </a:rPr>
              <a:t>a list of cultural groups and community organizations that support the diverse range of student needs</a:t>
            </a:r>
          </a:p>
        </p:txBody>
      </p:sp>
      <p:sp>
        <p:nvSpPr>
          <p:cNvPr id="2" name="Rounded Rectangle 1">
            <a:extLst>
              <a:ext uri="{FF2B5EF4-FFF2-40B4-BE49-F238E27FC236}">
                <a16:creationId xmlns:a16="http://schemas.microsoft.com/office/drawing/2014/main" id="{36E6416B-B6FE-0423-57BA-9C1FF007E290}"/>
              </a:ext>
            </a:extLst>
          </p:cNvPr>
          <p:cNvSpPr/>
          <p:nvPr/>
        </p:nvSpPr>
        <p:spPr>
          <a:xfrm>
            <a:off x="4249272" y="1325563"/>
            <a:ext cx="3657600" cy="4389437"/>
          </a:xfrm>
          <a:prstGeom prst="roundRect">
            <a:avLst>
              <a:gd name="adj" fmla="val 2969"/>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b="1" dirty="0">
                <a:solidFill>
                  <a:schemeClr val="tx1"/>
                </a:solidFill>
                <a:latin typeface="Roboto" panose="02000000000000000000" pitchFamily="2" charset="0"/>
                <a:ea typeface="Roboto" panose="02000000000000000000" pitchFamily="2" charset="0"/>
              </a:rPr>
              <a:t>Include information about:</a:t>
            </a:r>
          </a:p>
          <a:p>
            <a:pPr marL="285750" indent="-285750">
              <a:buFont typeface="Arial" panose="020B0604020202020204" pitchFamily="34" charset="0"/>
              <a:buChar char="•"/>
            </a:pPr>
            <a:endParaRPr lang="en-US" dirty="0">
              <a:solidFill>
                <a:schemeClr val="tx1"/>
              </a:solidFill>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Canadian mental health statistics for children and youth</a:t>
            </a: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research and evidence-based best practices</a:t>
            </a: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mental health continuum model</a:t>
            </a: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Circle of Support and roles in supporting students</a:t>
            </a:r>
          </a:p>
        </p:txBody>
      </p:sp>
      <p:sp>
        <p:nvSpPr>
          <p:cNvPr id="5" name="Rounded Rectangle 4">
            <a:extLst>
              <a:ext uri="{FF2B5EF4-FFF2-40B4-BE49-F238E27FC236}">
                <a16:creationId xmlns:a16="http://schemas.microsoft.com/office/drawing/2014/main" id="{32D627F5-B065-B2F6-DD7E-91AA20BE7382}"/>
              </a:ext>
            </a:extLst>
          </p:cNvPr>
          <p:cNvSpPr/>
          <p:nvPr/>
        </p:nvSpPr>
        <p:spPr>
          <a:xfrm>
            <a:off x="8117541" y="1325563"/>
            <a:ext cx="3657600" cy="4389437"/>
          </a:xfrm>
          <a:prstGeom prst="roundRect">
            <a:avLst>
              <a:gd name="adj" fmla="val 2254"/>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b="1" dirty="0">
                <a:solidFill>
                  <a:schemeClr val="tx1"/>
                </a:solidFill>
                <a:latin typeface="Roboto" panose="02000000000000000000" pitchFamily="2" charset="0"/>
                <a:ea typeface="Roboto" panose="02000000000000000000" pitchFamily="2" charset="0"/>
              </a:rPr>
              <a:t>Increase information about:</a:t>
            </a:r>
          </a:p>
          <a:p>
            <a:pPr marL="285750" indent="-285750">
              <a:buFont typeface="Arial" panose="020B0604020202020204" pitchFamily="34" charset="0"/>
              <a:buChar char="•"/>
            </a:pPr>
            <a:endParaRPr lang="en-US" dirty="0">
              <a:solidFill>
                <a:schemeClr val="tx1"/>
              </a:solidFill>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social-emotional learning</a:t>
            </a: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mental health protective factors</a:t>
            </a: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digital technology addiction (gaming and social media)</a:t>
            </a:r>
          </a:p>
          <a:p>
            <a:pPr marL="285750" indent="-285750">
              <a:buFont typeface="Arial" panose="020B0604020202020204" pitchFamily="34" charset="0"/>
              <a:buChar char="•"/>
            </a:pPr>
            <a:r>
              <a:rPr lang="en-US" dirty="0">
                <a:solidFill>
                  <a:schemeClr val="tx1"/>
                </a:solidFill>
                <a:latin typeface="Roboto" panose="02000000000000000000" pitchFamily="2" charset="0"/>
                <a:ea typeface="Roboto" panose="02000000000000000000" pitchFamily="2" charset="0"/>
              </a:rPr>
              <a:t>staff mental health and well-being</a:t>
            </a:r>
          </a:p>
        </p:txBody>
      </p:sp>
    </p:spTree>
    <p:extLst>
      <p:ext uri="{BB962C8B-B14F-4D97-AF65-F5344CB8AC3E}">
        <p14:creationId xmlns:p14="http://schemas.microsoft.com/office/powerpoint/2010/main" val="422990483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BCE987-8370-2601-EA04-3779BF5D089E}"/>
              </a:ext>
            </a:extLst>
          </p:cNvPr>
          <p:cNvSpPr>
            <a:spLocks noGrp="1"/>
          </p:cNvSpPr>
          <p:nvPr>
            <p:ph type="title"/>
          </p:nvPr>
        </p:nvSpPr>
        <p:spPr>
          <a:xfrm>
            <a:off x="838200" y="1996977"/>
            <a:ext cx="10515600" cy="2068586"/>
          </a:xfrm>
        </p:spPr>
        <p:txBody>
          <a:bodyPr>
            <a:normAutofit/>
          </a:bodyPr>
          <a:lstStyle/>
          <a:p>
            <a:r>
              <a:rPr lang="en-CA" sz="5200" b="0" dirty="0">
                <a:latin typeface="Poppins" pitchFamily="2" charset="77"/>
                <a:cs typeface="Poppins" pitchFamily="2" charset="77"/>
              </a:rPr>
              <a:t>Setting the stage: </a:t>
            </a:r>
            <a:br>
              <a:rPr lang="en-CA" sz="5200" dirty="0"/>
            </a:br>
            <a:r>
              <a:rPr lang="en-CA" sz="5200" dirty="0"/>
              <a:t>Student voice</a:t>
            </a:r>
          </a:p>
        </p:txBody>
      </p:sp>
    </p:spTree>
    <p:extLst>
      <p:ext uri="{BB962C8B-B14F-4D97-AF65-F5344CB8AC3E}">
        <p14:creationId xmlns:p14="http://schemas.microsoft.com/office/powerpoint/2010/main" val="343210959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D34AE-4B8E-2723-F96D-24C2C18F96C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3189FCD-EC5F-FD82-8F86-A5584758D398}"/>
              </a:ext>
            </a:extLst>
          </p:cNvPr>
          <p:cNvSpPr>
            <a:spLocks noGrp="1"/>
          </p:cNvSpPr>
          <p:nvPr>
            <p:ph type="title"/>
          </p:nvPr>
        </p:nvSpPr>
        <p:spPr/>
        <p:txBody>
          <a:bodyPr>
            <a:normAutofit/>
          </a:bodyPr>
          <a:lstStyle/>
          <a:p>
            <a:r>
              <a:rPr lang="en-CA" sz="4300" dirty="0"/>
              <a:t>What do students say?</a:t>
            </a:r>
          </a:p>
        </p:txBody>
      </p:sp>
      <p:sp>
        <p:nvSpPr>
          <p:cNvPr id="4" name="TextBox 3">
            <a:extLst>
              <a:ext uri="{FF2B5EF4-FFF2-40B4-BE49-F238E27FC236}">
                <a16:creationId xmlns:a16="http://schemas.microsoft.com/office/drawing/2014/main" id="{828D408F-6C57-40A3-4C90-AFCD57126EDA}"/>
              </a:ext>
            </a:extLst>
          </p:cNvPr>
          <p:cNvSpPr txBox="1"/>
          <p:nvPr/>
        </p:nvSpPr>
        <p:spPr>
          <a:xfrm>
            <a:off x="490843" y="1203334"/>
            <a:ext cx="11291054" cy="492443"/>
          </a:xfrm>
          <a:prstGeom prst="rect">
            <a:avLst/>
          </a:prstGeom>
          <a:noFill/>
        </p:spPr>
        <p:txBody>
          <a:bodyPr wrap="square" rtlCol="0">
            <a:spAutoFit/>
          </a:bodyPr>
          <a:lstStyle/>
          <a:p>
            <a:pPr>
              <a:spcAft>
                <a:spcPts val="1200"/>
              </a:spcAft>
            </a:pPr>
            <a:r>
              <a:rPr lang="en-US" sz="2600" i="1" dirty="0">
                <a:latin typeface="Roboto" panose="02000000000000000000" pitchFamily="2" charset="0"/>
                <a:ea typeface="Roboto" panose="02000000000000000000" pitchFamily="2" charset="0"/>
                <a:hlinkClick r:id="rId5"/>
              </a:rPr>
              <a:t>#</a:t>
            </a:r>
            <a:r>
              <a:rPr lang="en-US" sz="2600" i="1" dirty="0" err="1">
                <a:latin typeface="Roboto" panose="02000000000000000000" pitchFamily="2" charset="0"/>
                <a:ea typeface="Roboto" panose="02000000000000000000" pitchFamily="2" charset="0"/>
                <a:hlinkClick r:id="rId5"/>
              </a:rPr>
              <a:t>HearNowON</a:t>
            </a:r>
            <a:r>
              <a:rPr lang="en-US" sz="2600" i="1" dirty="0">
                <a:latin typeface="Roboto" panose="02000000000000000000" pitchFamily="2" charset="0"/>
                <a:ea typeface="Roboto" panose="02000000000000000000" pitchFamily="2" charset="0"/>
                <a:hlinkClick r:id="rId5"/>
              </a:rPr>
              <a:t> </a:t>
            </a:r>
            <a:r>
              <a:rPr lang="en-US" sz="2600" i="1" dirty="0">
                <a:latin typeface="Roboto" panose="02000000000000000000" pitchFamily="2" charset="0"/>
                <a:ea typeface="Roboto" panose="02000000000000000000" pitchFamily="2" charset="0"/>
              </a:rPr>
              <a:t>– input from secondary school students</a:t>
            </a:r>
          </a:p>
        </p:txBody>
      </p:sp>
      <p:pic>
        <p:nvPicPr>
          <p:cNvPr id="5" name="#HearNowON2021-  Recommendations Compilation Video.mp4" descr="Video illustrating 5 student recommendations from #HearNowON 2021">
            <a:hlinkClick r:id="" action="ppaction://media"/>
            <a:extLst>
              <a:ext uri="{FF2B5EF4-FFF2-40B4-BE49-F238E27FC236}">
                <a16:creationId xmlns:a16="http://schemas.microsoft.com/office/drawing/2014/main" id="{9D1356B5-C50C-3081-DE4F-57FE1EA25BD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938838" y="1746067"/>
            <a:ext cx="8395063" cy="4197532"/>
          </a:xfrm>
          <a:prstGeom prst="rect">
            <a:avLst/>
          </a:prstGeom>
        </p:spPr>
      </p:pic>
    </p:spTree>
    <p:extLst>
      <p:ext uri="{BB962C8B-B14F-4D97-AF65-F5344CB8AC3E}">
        <p14:creationId xmlns:p14="http://schemas.microsoft.com/office/powerpoint/2010/main" val="2770005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7B795-4AD0-C1A2-4047-0633CA74C653}"/>
              </a:ext>
            </a:extLst>
          </p:cNvPr>
          <p:cNvSpPr>
            <a:spLocks noGrp="1"/>
          </p:cNvSpPr>
          <p:nvPr>
            <p:ph type="title"/>
          </p:nvPr>
        </p:nvSpPr>
        <p:spPr>
          <a:xfrm>
            <a:off x="1782751" y="827729"/>
            <a:ext cx="9290568" cy="1948363"/>
          </a:xfrm>
        </p:spPr>
        <p:txBody>
          <a:bodyPr>
            <a:normAutofit/>
          </a:bodyPr>
          <a:lstStyle/>
          <a:p>
            <a:r>
              <a:rPr lang="en-CA" sz="6000" dirty="0"/>
              <a:t>Leading Mentally Healthy Schools</a:t>
            </a:r>
          </a:p>
        </p:txBody>
      </p:sp>
      <p:sp>
        <p:nvSpPr>
          <p:cNvPr id="3" name="Title 1" descr="Title: Leading Mentally Healthy Schools">
            <a:extLst>
              <a:ext uri="{FF2B5EF4-FFF2-40B4-BE49-F238E27FC236}">
                <a16:creationId xmlns:a16="http://schemas.microsoft.com/office/drawing/2014/main" id="{9C784E3E-7E6D-CC16-DD8F-93BBC69B6AF1}"/>
              </a:ext>
            </a:extLst>
          </p:cNvPr>
          <p:cNvSpPr txBox="1">
            <a:spLocks/>
          </p:cNvSpPr>
          <p:nvPr/>
        </p:nvSpPr>
        <p:spPr>
          <a:xfrm>
            <a:off x="181583" y="1191874"/>
            <a:ext cx="11841804"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endParaRPr lang="en-US"/>
          </a:p>
        </p:txBody>
      </p:sp>
      <p:sp>
        <p:nvSpPr>
          <p:cNvPr id="4" name="Title 1">
            <a:extLst>
              <a:ext uri="{FF2B5EF4-FFF2-40B4-BE49-F238E27FC236}">
                <a16:creationId xmlns:a16="http://schemas.microsoft.com/office/drawing/2014/main" id="{EFEB3C71-6342-9A30-3ADE-4EC8AEFF6772}"/>
              </a:ext>
            </a:extLst>
          </p:cNvPr>
          <p:cNvSpPr txBox="1">
            <a:spLocks/>
          </p:cNvSpPr>
          <p:nvPr/>
        </p:nvSpPr>
        <p:spPr>
          <a:xfrm>
            <a:off x="2194998" y="3371267"/>
            <a:ext cx="7802003" cy="179279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r>
              <a:rPr lang="en-US" sz="4000" b="0" dirty="0">
                <a:latin typeface="Poppins" pitchFamily="2" charset="77"/>
                <a:cs typeface="Poppins" pitchFamily="2" charset="77"/>
              </a:rPr>
              <a:t>Guidance and resources to support school administrators in Ontario</a:t>
            </a:r>
          </a:p>
        </p:txBody>
      </p:sp>
    </p:spTree>
    <p:extLst>
      <p:ext uri="{BB962C8B-B14F-4D97-AF65-F5344CB8AC3E}">
        <p14:creationId xmlns:p14="http://schemas.microsoft.com/office/powerpoint/2010/main" val="42038899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BCE987-8370-2601-EA04-3779BF5D089E}"/>
              </a:ext>
            </a:extLst>
          </p:cNvPr>
          <p:cNvSpPr>
            <a:spLocks noGrp="1"/>
          </p:cNvSpPr>
          <p:nvPr>
            <p:ph type="title"/>
          </p:nvPr>
        </p:nvSpPr>
        <p:spPr>
          <a:xfrm>
            <a:off x="838200" y="1996977"/>
            <a:ext cx="10515600" cy="2068586"/>
          </a:xfrm>
        </p:spPr>
        <p:txBody>
          <a:bodyPr>
            <a:normAutofit fontScale="90000"/>
          </a:bodyPr>
          <a:lstStyle/>
          <a:p>
            <a:r>
              <a:rPr lang="en-CA" sz="5200" b="0" dirty="0">
                <a:latin typeface="Poppins" pitchFamily="2" charset="77"/>
                <a:cs typeface="Poppins" pitchFamily="2" charset="77"/>
              </a:rPr>
              <a:t>Leading Mentally Healthy Schools</a:t>
            </a:r>
            <a:br>
              <a:rPr lang="en-CA" sz="5200" dirty="0"/>
            </a:br>
            <a:r>
              <a:rPr lang="en-CA" sz="5200" dirty="0"/>
              <a:t>2024 version</a:t>
            </a:r>
          </a:p>
        </p:txBody>
      </p:sp>
    </p:spTree>
    <p:extLst>
      <p:ext uri="{BB962C8B-B14F-4D97-AF65-F5344CB8AC3E}">
        <p14:creationId xmlns:p14="http://schemas.microsoft.com/office/powerpoint/2010/main" val="80080659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AEB8F85D-0EAA-10C0-280A-8054A9B2E825}"/>
              </a:ext>
            </a:extLst>
          </p:cNvPr>
          <p:cNvSpPr>
            <a:spLocks noGrp="1"/>
          </p:cNvSpPr>
          <p:nvPr>
            <p:ph type="title"/>
          </p:nvPr>
        </p:nvSpPr>
        <p:spPr/>
        <p:txBody>
          <a:bodyPr>
            <a:normAutofit/>
          </a:bodyPr>
          <a:lstStyle/>
          <a:p>
            <a:r>
              <a:rPr lang="en-CA" sz="4300" dirty="0"/>
              <a:t>From 2013 to 2024</a:t>
            </a:r>
          </a:p>
        </p:txBody>
      </p:sp>
      <p:pic>
        <p:nvPicPr>
          <p:cNvPr id="4" name="Picture 3" descr="Cover of 2013 version of Leading Mentally Healthy Schools">
            <a:extLst>
              <a:ext uri="{FF2B5EF4-FFF2-40B4-BE49-F238E27FC236}">
                <a16:creationId xmlns:a16="http://schemas.microsoft.com/office/drawing/2014/main" id="{F3657D7E-D4D7-2A75-F3C2-E326DC57DC8C}"/>
              </a:ext>
            </a:extLst>
          </p:cNvPr>
          <p:cNvPicPr>
            <a:picLocks noChangeAspect="1"/>
          </p:cNvPicPr>
          <p:nvPr/>
        </p:nvPicPr>
        <p:blipFill>
          <a:blip r:embed="rId3"/>
          <a:srcRect/>
          <a:stretch/>
        </p:blipFill>
        <p:spPr>
          <a:xfrm>
            <a:off x="516340" y="1689363"/>
            <a:ext cx="3358045" cy="2405200"/>
          </a:xfrm>
          <a:prstGeom prst="rect">
            <a:avLst/>
          </a:prstGeom>
        </p:spPr>
      </p:pic>
      <p:sp>
        <p:nvSpPr>
          <p:cNvPr id="5" name="TextBox 4">
            <a:extLst>
              <a:ext uri="{FF2B5EF4-FFF2-40B4-BE49-F238E27FC236}">
                <a16:creationId xmlns:a16="http://schemas.microsoft.com/office/drawing/2014/main" id="{EE309740-4038-BF95-863E-DB26875C471C}"/>
              </a:ext>
            </a:extLst>
          </p:cNvPr>
          <p:cNvSpPr txBox="1"/>
          <p:nvPr/>
        </p:nvSpPr>
        <p:spPr>
          <a:xfrm>
            <a:off x="1213315" y="4219207"/>
            <a:ext cx="1964094" cy="369332"/>
          </a:xfrm>
          <a:prstGeom prst="rect">
            <a:avLst/>
          </a:prstGeom>
          <a:noFill/>
        </p:spPr>
        <p:txBody>
          <a:bodyPr wrap="square" rtlCol="0">
            <a:spAutoFit/>
          </a:bodyPr>
          <a:lstStyle/>
          <a:p>
            <a:pPr algn="ctr"/>
            <a:r>
              <a:rPr lang="en-CA">
                <a:latin typeface="Roboto" panose="02000000000000000000" pitchFamily="2" charset="0"/>
                <a:ea typeface="Roboto" panose="02000000000000000000" pitchFamily="2" charset="0"/>
              </a:rPr>
              <a:t>2013 version</a:t>
            </a:r>
          </a:p>
        </p:txBody>
      </p:sp>
      <p:sp>
        <p:nvSpPr>
          <p:cNvPr id="2" name="Bent Arrow 1" descr="Arrow pointing to the right">
            <a:extLst>
              <a:ext uri="{FF2B5EF4-FFF2-40B4-BE49-F238E27FC236}">
                <a16:creationId xmlns:a16="http://schemas.microsoft.com/office/drawing/2014/main" id="{E03FA582-0B16-03BC-EBFE-D21386437FC6}"/>
              </a:ext>
            </a:extLst>
          </p:cNvPr>
          <p:cNvSpPr/>
          <p:nvPr/>
        </p:nvSpPr>
        <p:spPr>
          <a:xfrm flipV="1">
            <a:off x="1941273" y="4659539"/>
            <a:ext cx="2557463" cy="744208"/>
          </a:xfrm>
          <a:prstGeom prst="bentArrow">
            <a:avLst>
              <a:gd name="adj1" fmla="val 37200"/>
              <a:gd name="adj2" fmla="val 38071"/>
              <a:gd name="adj3" fmla="val 44171"/>
              <a:gd name="adj4" fmla="val 39392"/>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028" name="Picture 4" descr="Cover of SMH-ON Leading Mentally Healthy Schools ebook">
            <a:extLst>
              <a:ext uri="{FF2B5EF4-FFF2-40B4-BE49-F238E27FC236}">
                <a16:creationId xmlns:a16="http://schemas.microsoft.com/office/drawing/2014/main" id="{3E9CED85-7501-FD76-0B49-21876C10D2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8256" y="1689363"/>
            <a:ext cx="6605047" cy="3715339"/>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27B9ADE4-6FAE-F0EB-7810-B553B7AFCA2D}"/>
              </a:ext>
            </a:extLst>
          </p:cNvPr>
          <p:cNvSpPr txBox="1"/>
          <p:nvPr/>
        </p:nvSpPr>
        <p:spPr>
          <a:xfrm>
            <a:off x="7233500" y="5646949"/>
            <a:ext cx="2345594" cy="369332"/>
          </a:xfrm>
          <a:prstGeom prst="rect">
            <a:avLst/>
          </a:prstGeom>
          <a:noFill/>
        </p:spPr>
        <p:txBody>
          <a:bodyPr wrap="square" rtlCol="0">
            <a:spAutoFit/>
          </a:bodyPr>
          <a:lstStyle/>
          <a:p>
            <a:pPr algn="ctr"/>
            <a:r>
              <a:rPr lang="en-CA">
                <a:latin typeface="Roboto" panose="02000000000000000000" pitchFamily="2" charset="0"/>
                <a:ea typeface="Roboto" panose="02000000000000000000" pitchFamily="2" charset="0"/>
              </a:rPr>
              <a:t>2024 version</a:t>
            </a:r>
          </a:p>
        </p:txBody>
      </p:sp>
    </p:spTree>
    <p:extLst>
      <p:ext uri="{BB962C8B-B14F-4D97-AF65-F5344CB8AC3E}">
        <p14:creationId xmlns:p14="http://schemas.microsoft.com/office/powerpoint/2010/main" val="325403889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C6770-180B-6D6B-26A9-49329A554FE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BE5A6F7-43BE-3432-ED4F-72BC3DB2378E}"/>
              </a:ext>
            </a:extLst>
          </p:cNvPr>
          <p:cNvSpPr>
            <a:spLocks noGrp="1"/>
          </p:cNvSpPr>
          <p:nvPr>
            <p:ph type="title"/>
          </p:nvPr>
        </p:nvSpPr>
        <p:spPr>
          <a:xfrm>
            <a:off x="184781" y="0"/>
            <a:ext cx="11818165" cy="1325563"/>
          </a:xfrm>
        </p:spPr>
        <p:txBody>
          <a:bodyPr>
            <a:noAutofit/>
          </a:bodyPr>
          <a:lstStyle/>
          <a:p>
            <a:r>
              <a:rPr lang="en-CA" sz="3200" i="1" dirty="0"/>
              <a:t>Updated</a:t>
            </a:r>
            <a:r>
              <a:rPr lang="en-CA" sz="3200" dirty="0"/>
              <a:t> Leading Mentally Healthy Schools eBook</a:t>
            </a:r>
          </a:p>
        </p:txBody>
      </p:sp>
      <p:pic>
        <p:nvPicPr>
          <p:cNvPr id="6" name="Picture 5" descr="Table of contents for Leading Mentally Healthy Schools resource">
            <a:extLst>
              <a:ext uri="{FF2B5EF4-FFF2-40B4-BE49-F238E27FC236}">
                <a16:creationId xmlns:a16="http://schemas.microsoft.com/office/drawing/2014/main" id="{1E395E36-1246-D887-C44D-BDD4988D5AA8}"/>
              </a:ext>
            </a:extLst>
          </p:cNvPr>
          <p:cNvPicPr>
            <a:picLocks noChangeAspect="1"/>
          </p:cNvPicPr>
          <p:nvPr/>
        </p:nvPicPr>
        <p:blipFill>
          <a:blip r:embed="rId3"/>
          <a:stretch>
            <a:fillRect/>
          </a:stretch>
        </p:blipFill>
        <p:spPr>
          <a:xfrm>
            <a:off x="932301" y="1315330"/>
            <a:ext cx="1877253" cy="4527495"/>
          </a:xfrm>
          <a:prstGeom prst="rect">
            <a:avLst/>
          </a:prstGeom>
        </p:spPr>
      </p:pic>
      <p:pic>
        <p:nvPicPr>
          <p:cNvPr id="1028" name="Picture 4" descr="Cover of SMH-ON resource Leading Mentally Heathy Schools">
            <a:extLst>
              <a:ext uri="{FF2B5EF4-FFF2-40B4-BE49-F238E27FC236}">
                <a16:creationId xmlns:a16="http://schemas.microsoft.com/office/drawing/2014/main" id="{F65A0C89-0F3B-4B06-27DE-49539CC76E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0778" y="1302241"/>
            <a:ext cx="8012801" cy="4507201"/>
          </a:xfrm>
          <a:prstGeom prst="rect">
            <a:avLst/>
          </a:prstGeom>
          <a:noFill/>
          <a:ln>
            <a:solidFill>
              <a:srgbClr val="0F75BD"/>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86598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EFBAE7-B572-2EA3-B887-2E01FA2B9564}"/>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Section A: Background and context </a:t>
            </a:r>
          </a:p>
        </p:txBody>
      </p:sp>
      <p:pic>
        <p:nvPicPr>
          <p:cNvPr id="5" name="Picture 4" descr="Section A table of contents - Background and context">
            <a:extLst>
              <a:ext uri="{FF2B5EF4-FFF2-40B4-BE49-F238E27FC236}">
                <a16:creationId xmlns:a16="http://schemas.microsoft.com/office/drawing/2014/main" id="{067FDDB8-EAD6-1B5A-E07F-C54DDB84399A}"/>
              </a:ext>
            </a:extLst>
          </p:cNvPr>
          <p:cNvPicPr>
            <a:picLocks noChangeAspect="1"/>
          </p:cNvPicPr>
          <p:nvPr/>
        </p:nvPicPr>
        <p:blipFill rotWithShape="1">
          <a:blip r:embed="rId3"/>
          <a:srcRect r="67518" b="7015"/>
          <a:stretch/>
        </p:blipFill>
        <p:spPr>
          <a:xfrm>
            <a:off x="767589" y="1250496"/>
            <a:ext cx="2203799" cy="4431847"/>
          </a:xfrm>
          <a:prstGeom prst="rect">
            <a:avLst/>
          </a:prstGeom>
        </p:spPr>
      </p:pic>
      <p:pic>
        <p:nvPicPr>
          <p:cNvPr id="9" name="Picture 8" descr="Section A title page: Background and context.">
            <a:extLst>
              <a:ext uri="{FF2B5EF4-FFF2-40B4-BE49-F238E27FC236}">
                <a16:creationId xmlns:a16="http://schemas.microsoft.com/office/drawing/2014/main" id="{38BF0BD5-8EF6-2085-0B0B-DA940840F89C}"/>
              </a:ext>
            </a:extLst>
          </p:cNvPr>
          <p:cNvPicPr>
            <a:picLocks noChangeAspect="1"/>
          </p:cNvPicPr>
          <p:nvPr/>
        </p:nvPicPr>
        <p:blipFill>
          <a:blip r:embed="rId4"/>
          <a:stretch>
            <a:fillRect/>
          </a:stretch>
        </p:blipFill>
        <p:spPr>
          <a:xfrm>
            <a:off x="3377744" y="1317618"/>
            <a:ext cx="8047107" cy="4517400"/>
          </a:xfrm>
          <a:prstGeom prst="rect">
            <a:avLst/>
          </a:prstGeom>
        </p:spPr>
      </p:pic>
    </p:spTree>
    <p:extLst>
      <p:ext uri="{BB962C8B-B14F-4D97-AF65-F5344CB8AC3E}">
        <p14:creationId xmlns:p14="http://schemas.microsoft.com/office/powerpoint/2010/main" val="234293666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EFBAE7-B572-2EA3-B887-2E01FA2B9564}"/>
              </a:ext>
            </a:extLst>
          </p:cNvPr>
          <p:cNvSpPr>
            <a:spLocks noGrp="1"/>
          </p:cNvSpPr>
          <p:nvPr>
            <p:ph type="title" idx="4294967295"/>
          </p:nvPr>
        </p:nvSpPr>
        <p:spPr>
          <a:xfrm>
            <a:off x="184782" y="0"/>
            <a:ext cx="10076818"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Section B: Key foundations for leading mentally healthy schools</a:t>
            </a:r>
          </a:p>
        </p:txBody>
      </p:sp>
      <p:pic>
        <p:nvPicPr>
          <p:cNvPr id="5" name="Picture 4" descr="Section B table of contents">
            <a:extLst>
              <a:ext uri="{FF2B5EF4-FFF2-40B4-BE49-F238E27FC236}">
                <a16:creationId xmlns:a16="http://schemas.microsoft.com/office/drawing/2014/main" id="{067FDDB8-EAD6-1B5A-E07F-C54DDB84399A}"/>
              </a:ext>
            </a:extLst>
          </p:cNvPr>
          <p:cNvPicPr>
            <a:picLocks noChangeAspect="1"/>
          </p:cNvPicPr>
          <p:nvPr/>
        </p:nvPicPr>
        <p:blipFill rotWithShape="1">
          <a:blip r:embed="rId3"/>
          <a:srcRect l="33333" r="32903" b="4505"/>
          <a:stretch/>
        </p:blipFill>
        <p:spPr>
          <a:xfrm>
            <a:off x="740616" y="1238476"/>
            <a:ext cx="2307384" cy="4584430"/>
          </a:xfrm>
          <a:prstGeom prst="rect">
            <a:avLst/>
          </a:prstGeom>
        </p:spPr>
      </p:pic>
      <p:pic>
        <p:nvPicPr>
          <p:cNvPr id="4" name="Picture 3" descr="Section B title page: Key foundations for leading mentally healthy schools">
            <a:extLst>
              <a:ext uri="{FF2B5EF4-FFF2-40B4-BE49-F238E27FC236}">
                <a16:creationId xmlns:a16="http://schemas.microsoft.com/office/drawing/2014/main" id="{E45928EE-2A3D-8AA2-6221-9436D7DBBA3A}"/>
              </a:ext>
            </a:extLst>
          </p:cNvPr>
          <p:cNvPicPr>
            <a:picLocks noChangeAspect="1"/>
          </p:cNvPicPr>
          <p:nvPr/>
        </p:nvPicPr>
        <p:blipFill>
          <a:blip r:embed="rId4"/>
          <a:stretch>
            <a:fillRect/>
          </a:stretch>
        </p:blipFill>
        <p:spPr>
          <a:xfrm>
            <a:off x="3388767" y="1321096"/>
            <a:ext cx="8008187" cy="4501809"/>
          </a:xfrm>
          <a:prstGeom prst="rect">
            <a:avLst/>
          </a:prstGeom>
        </p:spPr>
      </p:pic>
    </p:spTree>
    <p:extLst>
      <p:ext uri="{BB962C8B-B14F-4D97-AF65-F5344CB8AC3E}">
        <p14:creationId xmlns:p14="http://schemas.microsoft.com/office/powerpoint/2010/main" val="120241636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EFBAE7-B572-2EA3-B887-2E01FA2B9564}"/>
              </a:ext>
            </a:extLst>
          </p:cNvPr>
          <p:cNvSpPr>
            <a:spLocks noGrp="1"/>
          </p:cNvSpPr>
          <p:nvPr>
            <p:ph type="title" idx="4294967295"/>
          </p:nvPr>
        </p:nvSpPr>
        <p:spPr>
          <a:xfrm>
            <a:off x="184782" y="0"/>
            <a:ext cx="11816718"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Section C: Identity-affirming school mental health</a:t>
            </a:r>
          </a:p>
        </p:txBody>
      </p:sp>
      <p:pic>
        <p:nvPicPr>
          <p:cNvPr id="5" name="Picture 4" descr="Section C table of contents">
            <a:extLst>
              <a:ext uri="{FF2B5EF4-FFF2-40B4-BE49-F238E27FC236}">
                <a16:creationId xmlns:a16="http://schemas.microsoft.com/office/drawing/2014/main" id="{067FDDB8-EAD6-1B5A-E07F-C54DDB84399A}"/>
              </a:ext>
            </a:extLst>
          </p:cNvPr>
          <p:cNvPicPr>
            <a:picLocks noChangeAspect="1"/>
          </p:cNvPicPr>
          <p:nvPr/>
        </p:nvPicPr>
        <p:blipFill rotWithShape="1">
          <a:blip r:embed="rId3"/>
          <a:srcRect l="67097" b="5453"/>
          <a:stretch/>
        </p:blipFill>
        <p:spPr>
          <a:xfrm>
            <a:off x="732761" y="1238476"/>
            <a:ext cx="2271696" cy="4585556"/>
          </a:xfrm>
          <a:prstGeom prst="rect">
            <a:avLst/>
          </a:prstGeom>
        </p:spPr>
      </p:pic>
      <p:pic>
        <p:nvPicPr>
          <p:cNvPr id="4" name="Picture 3" descr="Section C title page: Identity-affirming school mental health">
            <a:extLst>
              <a:ext uri="{FF2B5EF4-FFF2-40B4-BE49-F238E27FC236}">
                <a16:creationId xmlns:a16="http://schemas.microsoft.com/office/drawing/2014/main" id="{D28B6A47-4473-6CA5-2C3A-3054A3A9DA78}"/>
              </a:ext>
            </a:extLst>
          </p:cNvPr>
          <p:cNvPicPr>
            <a:picLocks noChangeAspect="1"/>
          </p:cNvPicPr>
          <p:nvPr/>
        </p:nvPicPr>
        <p:blipFill>
          <a:blip r:embed="rId4"/>
          <a:stretch>
            <a:fillRect/>
          </a:stretch>
        </p:blipFill>
        <p:spPr>
          <a:xfrm>
            <a:off x="3322010" y="1319971"/>
            <a:ext cx="8006597" cy="4504060"/>
          </a:xfrm>
          <a:prstGeom prst="rect">
            <a:avLst/>
          </a:prstGeom>
        </p:spPr>
      </p:pic>
    </p:spTree>
    <p:extLst>
      <p:ext uri="{BB962C8B-B14F-4D97-AF65-F5344CB8AC3E}">
        <p14:creationId xmlns:p14="http://schemas.microsoft.com/office/powerpoint/2010/main" val="152315808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9A2C9-DA71-21E3-7AC6-4EEE9763CB98}"/>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B0F4AD3A-AC60-9CD6-C809-B1D5A17E853B}"/>
              </a:ext>
            </a:extLst>
          </p:cNvPr>
          <p:cNvSpPr txBox="1">
            <a:spLocks noGrp="1"/>
          </p:cNvSpPr>
          <p:nvPr>
            <p:ph type="title" idx="4294967295"/>
          </p:nvPr>
        </p:nvSpPr>
        <p:spPr>
          <a:xfrm>
            <a:off x="184782" y="-1353669"/>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2400" b="1" i="0" u="none" strike="noStrike" kern="1200" cap="none" spc="0" normalizeH="0" baseline="0" noProof="0" dirty="0">
                <a:ln>
                  <a:noFill/>
                </a:ln>
                <a:solidFill>
                  <a:srgbClr val="40008D"/>
                </a:solidFill>
                <a:effectLst/>
                <a:uLnTx/>
                <a:uFillTx/>
                <a:latin typeface="Poppins SemiBold" pitchFamily="2" charset="77"/>
                <a:ea typeface="+mj-ea"/>
                <a:cs typeface="Poppins SemiBold" pitchFamily="2" charset="77"/>
              </a:rPr>
              <a:t>Section D: Multi-tiered system of support for school mental health - 2</a:t>
            </a:r>
          </a:p>
        </p:txBody>
      </p:sp>
      <p:sp>
        <p:nvSpPr>
          <p:cNvPr id="2" name="Title 2">
            <a:extLst>
              <a:ext uri="{FF2B5EF4-FFF2-40B4-BE49-F238E27FC236}">
                <a16:creationId xmlns:a16="http://schemas.microsoft.com/office/drawing/2014/main" id="{9FD2C989-0FD8-FB35-1FB6-9264AB7484DD}"/>
              </a:ext>
            </a:extLst>
          </p:cNvPr>
          <p:cNvSpPr txBox="1">
            <a:spLocks/>
          </p:cNvSpPr>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800" b="1" i="0" kern="1200">
                <a:solidFill>
                  <a:schemeClr val="tx1"/>
                </a:solidFill>
                <a:latin typeface="Poppins SemiBold" pitchFamily="2" charset="77"/>
                <a:ea typeface="+mj-ea"/>
                <a:cs typeface="Poppins SemiBold" pitchFamily="2" charset="77"/>
              </a:defRPr>
            </a:lvl1pPr>
          </a:lstStyle>
          <a:p>
            <a:pPr>
              <a:defRPr/>
            </a:pPr>
            <a:r>
              <a:rPr lang="en-CA" sz="3200">
                <a:solidFill>
                  <a:schemeClr val="bg1"/>
                </a:solidFill>
              </a:rPr>
              <a:t>Section D: Multi-tiered system of support for school mental health </a:t>
            </a:r>
          </a:p>
        </p:txBody>
      </p:sp>
      <p:pic>
        <p:nvPicPr>
          <p:cNvPr id="4" name="Picture 3" descr="Section D title page: Multi-tiered system of support for school mental health">
            <a:extLst>
              <a:ext uri="{FF2B5EF4-FFF2-40B4-BE49-F238E27FC236}">
                <a16:creationId xmlns:a16="http://schemas.microsoft.com/office/drawing/2014/main" id="{ACBF59F5-80F5-B714-2125-1610D7E5D7E2}"/>
              </a:ext>
            </a:extLst>
          </p:cNvPr>
          <p:cNvPicPr>
            <a:picLocks noChangeAspect="1"/>
          </p:cNvPicPr>
          <p:nvPr/>
        </p:nvPicPr>
        <p:blipFill>
          <a:blip r:embed="rId3"/>
          <a:stretch>
            <a:fillRect/>
          </a:stretch>
        </p:blipFill>
        <p:spPr>
          <a:xfrm>
            <a:off x="2011185" y="1312356"/>
            <a:ext cx="8169630" cy="4592564"/>
          </a:xfrm>
          <a:prstGeom prst="rect">
            <a:avLst/>
          </a:prstGeom>
        </p:spPr>
      </p:pic>
    </p:spTree>
    <p:extLst>
      <p:ext uri="{BB962C8B-B14F-4D97-AF65-F5344CB8AC3E}">
        <p14:creationId xmlns:p14="http://schemas.microsoft.com/office/powerpoint/2010/main" val="88179193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9A2C9-DA71-21E3-7AC6-4EEE9763CB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5EF1695-3AE3-382C-5377-D145E9A56269}"/>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Section D: Multi-tiered system of support for school mental health </a:t>
            </a:r>
          </a:p>
        </p:txBody>
      </p:sp>
      <p:pic>
        <p:nvPicPr>
          <p:cNvPr id="5" name="Picture 4" descr="Section D table of contents">
            <a:extLst>
              <a:ext uri="{FF2B5EF4-FFF2-40B4-BE49-F238E27FC236}">
                <a16:creationId xmlns:a16="http://schemas.microsoft.com/office/drawing/2014/main" id="{20BE19CB-EE01-3908-9275-8B0A6107301C}"/>
              </a:ext>
            </a:extLst>
          </p:cNvPr>
          <p:cNvPicPr>
            <a:picLocks noChangeAspect="1"/>
          </p:cNvPicPr>
          <p:nvPr/>
        </p:nvPicPr>
        <p:blipFill>
          <a:blip r:embed="rId3"/>
          <a:srcRect/>
          <a:stretch/>
        </p:blipFill>
        <p:spPr>
          <a:xfrm>
            <a:off x="2314576" y="1272522"/>
            <a:ext cx="6686550" cy="4623825"/>
          </a:xfrm>
          <a:prstGeom prst="rect">
            <a:avLst/>
          </a:prstGeom>
        </p:spPr>
      </p:pic>
    </p:spTree>
    <p:extLst>
      <p:ext uri="{BB962C8B-B14F-4D97-AF65-F5344CB8AC3E}">
        <p14:creationId xmlns:p14="http://schemas.microsoft.com/office/powerpoint/2010/main" val="309275002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8B967-569B-A152-286D-642A7E69E3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FA8439F-7E9C-FD9C-3CEA-0F31FE08F29E}"/>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Section E: Understanding and supporting students through challenges</a:t>
            </a:r>
          </a:p>
        </p:txBody>
      </p:sp>
      <p:pic>
        <p:nvPicPr>
          <p:cNvPr id="6" name="Picture 5" descr="Table of contents section E: Understanding and supporting students through challenges">
            <a:extLst>
              <a:ext uri="{FF2B5EF4-FFF2-40B4-BE49-F238E27FC236}">
                <a16:creationId xmlns:a16="http://schemas.microsoft.com/office/drawing/2014/main" id="{410D6943-79B6-EB95-39A1-186F104F74CA}"/>
              </a:ext>
            </a:extLst>
          </p:cNvPr>
          <p:cNvPicPr>
            <a:picLocks noChangeAspect="1"/>
          </p:cNvPicPr>
          <p:nvPr/>
        </p:nvPicPr>
        <p:blipFill>
          <a:blip r:embed="rId3"/>
          <a:stretch>
            <a:fillRect/>
          </a:stretch>
        </p:blipFill>
        <p:spPr>
          <a:xfrm>
            <a:off x="803275" y="1304925"/>
            <a:ext cx="2141037" cy="4725485"/>
          </a:xfrm>
          <a:prstGeom prst="rect">
            <a:avLst/>
          </a:prstGeom>
        </p:spPr>
      </p:pic>
      <p:pic>
        <p:nvPicPr>
          <p:cNvPr id="4" name="Picture 3" descr="Section E title page: Understanding and supporting students through challenges">
            <a:extLst>
              <a:ext uri="{FF2B5EF4-FFF2-40B4-BE49-F238E27FC236}">
                <a16:creationId xmlns:a16="http://schemas.microsoft.com/office/drawing/2014/main" id="{694EF428-AF90-5F50-4F7C-B77027E7CEDA}"/>
              </a:ext>
            </a:extLst>
          </p:cNvPr>
          <p:cNvPicPr>
            <a:picLocks noChangeAspect="1"/>
          </p:cNvPicPr>
          <p:nvPr/>
        </p:nvPicPr>
        <p:blipFill>
          <a:blip r:embed="rId4"/>
          <a:stretch>
            <a:fillRect/>
          </a:stretch>
        </p:blipFill>
        <p:spPr>
          <a:xfrm>
            <a:off x="3373950" y="1317755"/>
            <a:ext cx="7772400" cy="4369936"/>
          </a:xfrm>
          <a:prstGeom prst="rect">
            <a:avLst/>
          </a:prstGeom>
        </p:spPr>
      </p:pic>
    </p:spTree>
    <p:extLst>
      <p:ext uri="{BB962C8B-B14F-4D97-AF65-F5344CB8AC3E}">
        <p14:creationId xmlns:p14="http://schemas.microsoft.com/office/powerpoint/2010/main" val="153960584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8B967-569B-A152-286D-642A7E69E3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FA8439F-7E9C-FD9C-3CEA-0F31FE08F29E}"/>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Section F: Caring for yourself and other adults</a:t>
            </a:r>
          </a:p>
        </p:txBody>
      </p:sp>
      <p:pic>
        <p:nvPicPr>
          <p:cNvPr id="6" name="Picture 5" descr="Table of contents section F: Caring for yourself and other adults">
            <a:extLst>
              <a:ext uri="{FF2B5EF4-FFF2-40B4-BE49-F238E27FC236}">
                <a16:creationId xmlns:a16="http://schemas.microsoft.com/office/drawing/2014/main" id="{F9648054-41C6-70EA-8AA4-266F62FA8303}"/>
              </a:ext>
            </a:extLst>
          </p:cNvPr>
          <p:cNvPicPr>
            <a:picLocks noChangeAspect="1"/>
          </p:cNvPicPr>
          <p:nvPr/>
        </p:nvPicPr>
        <p:blipFill rotWithShape="1">
          <a:blip r:embed="rId3"/>
          <a:srcRect b="6444"/>
          <a:stretch/>
        </p:blipFill>
        <p:spPr>
          <a:xfrm>
            <a:off x="803275" y="1304925"/>
            <a:ext cx="2124075" cy="4372995"/>
          </a:xfrm>
          <a:prstGeom prst="rect">
            <a:avLst/>
          </a:prstGeom>
        </p:spPr>
      </p:pic>
      <p:pic>
        <p:nvPicPr>
          <p:cNvPr id="4" name="Picture 3" descr="Section F title page: Caring for yourself and other adults">
            <a:extLst>
              <a:ext uri="{FF2B5EF4-FFF2-40B4-BE49-F238E27FC236}">
                <a16:creationId xmlns:a16="http://schemas.microsoft.com/office/drawing/2014/main" id="{98CB435C-9F6F-83D4-862D-16869089BB31}"/>
              </a:ext>
            </a:extLst>
          </p:cNvPr>
          <p:cNvPicPr>
            <a:picLocks noChangeAspect="1"/>
          </p:cNvPicPr>
          <p:nvPr/>
        </p:nvPicPr>
        <p:blipFill>
          <a:blip r:embed="rId4"/>
          <a:stretch>
            <a:fillRect/>
          </a:stretch>
        </p:blipFill>
        <p:spPr>
          <a:xfrm>
            <a:off x="3376346" y="1307708"/>
            <a:ext cx="7772400" cy="4372994"/>
          </a:xfrm>
          <a:prstGeom prst="rect">
            <a:avLst/>
          </a:prstGeom>
        </p:spPr>
      </p:pic>
    </p:spTree>
    <p:extLst>
      <p:ext uri="{BB962C8B-B14F-4D97-AF65-F5344CB8AC3E}">
        <p14:creationId xmlns:p14="http://schemas.microsoft.com/office/powerpoint/2010/main" val="65119975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E097AC4-4E74-D94D-5D10-73AACFEC4A71}"/>
              </a:ext>
            </a:extLst>
          </p:cNvPr>
          <p:cNvSpPr>
            <a:spLocks noGrp="1"/>
          </p:cNvSpPr>
          <p:nvPr>
            <p:ph type="title"/>
          </p:nvPr>
        </p:nvSpPr>
        <p:spPr>
          <a:xfrm>
            <a:off x="2804160" y="275144"/>
            <a:ext cx="9159239" cy="895728"/>
          </a:xfrm>
        </p:spPr>
        <p:txBody>
          <a:bodyPr/>
          <a:lstStyle/>
          <a:p>
            <a:r>
              <a:rPr lang="en-CA" dirty="0"/>
              <a:t>School Mental Health Ontario provides:</a:t>
            </a:r>
          </a:p>
        </p:txBody>
      </p:sp>
      <p:sp>
        <p:nvSpPr>
          <p:cNvPr id="2" name="TextBox 1">
            <a:extLst>
              <a:ext uri="{FF2B5EF4-FFF2-40B4-BE49-F238E27FC236}">
                <a16:creationId xmlns:a16="http://schemas.microsoft.com/office/drawing/2014/main" id="{D303A97F-D594-2DCB-13D3-44E87A428C2E}"/>
              </a:ext>
            </a:extLst>
          </p:cNvPr>
          <p:cNvSpPr txBox="1"/>
          <p:nvPr/>
        </p:nvSpPr>
        <p:spPr>
          <a:xfrm>
            <a:off x="152400" y="5664200"/>
            <a:ext cx="2324100" cy="369332"/>
          </a:xfrm>
          <a:prstGeom prst="rect">
            <a:avLst/>
          </a:prstGeom>
          <a:noFill/>
        </p:spPr>
        <p:txBody>
          <a:bodyPr wrap="square" rtlCol="0">
            <a:spAutoFit/>
          </a:bodyPr>
          <a:lstStyle/>
          <a:p>
            <a:pPr algn="ctr"/>
            <a:r>
              <a:rPr lang="en-US" b="1" err="1">
                <a:solidFill>
                  <a:schemeClr val="bg1"/>
                </a:solidFill>
                <a:latin typeface="Poppins SemiBold" pitchFamily="2" charset="77"/>
                <a:cs typeface="Poppins SemiBold" pitchFamily="2" charset="77"/>
                <a:hlinkClick r:id="rId3">
                  <a:extLst>
                    <a:ext uri="{A12FA001-AC4F-418D-AE19-62706E023703}">
                      <ahyp:hlinkClr xmlns:ahyp="http://schemas.microsoft.com/office/drawing/2018/hyperlinkcolor" val="tx"/>
                    </a:ext>
                  </a:extLst>
                </a:hlinkClick>
              </a:rPr>
              <a:t>smho-smso.ca</a:t>
            </a:r>
            <a:endParaRPr lang="en-US" b="1">
              <a:solidFill>
                <a:schemeClr val="bg1"/>
              </a:solidFill>
              <a:latin typeface="Poppins SemiBold" pitchFamily="2" charset="77"/>
              <a:cs typeface="Poppins SemiBold" pitchFamily="2" charset="77"/>
            </a:endParaRPr>
          </a:p>
        </p:txBody>
      </p:sp>
      <p:sp>
        <p:nvSpPr>
          <p:cNvPr id="5" name="Text Placeholder 4">
            <a:extLst>
              <a:ext uri="{FF2B5EF4-FFF2-40B4-BE49-F238E27FC236}">
                <a16:creationId xmlns:a16="http://schemas.microsoft.com/office/drawing/2014/main" id="{2972E4DF-3768-27E4-58BA-E2479FD9B9D7}"/>
              </a:ext>
            </a:extLst>
          </p:cNvPr>
          <p:cNvSpPr>
            <a:spLocks noGrp="1"/>
          </p:cNvSpPr>
          <p:nvPr>
            <p:ph type="body" sz="quarter" idx="12"/>
          </p:nvPr>
        </p:nvSpPr>
        <p:spPr>
          <a:xfrm>
            <a:off x="2804159" y="1537012"/>
            <a:ext cx="9159239" cy="5045844"/>
          </a:xfrm>
        </p:spPr>
        <p:txBody>
          <a:bodyPr>
            <a:normAutofit fontScale="92500" lnSpcReduction="10000"/>
          </a:bodyPr>
          <a:lstStyle/>
          <a:p>
            <a:pPr marL="361950" indent="-361950" fontAlgn="base">
              <a:lnSpc>
                <a:spcPct val="105000"/>
              </a:lnSpc>
              <a:spcBef>
                <a:spcPts val="600"/>
              </a:spcBef>
              <a:spcAft>
                <a:spcPts val="800"/>
              </a:spcAft>
              <a:buFont typeface="Arial" panose="020B0604020202020204" pitchFamily="34" charset="0"/>
              <a:buChar char="•"/>
            </a:pP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leadership and guidance about best practices </a:t>
            </a:r>
          </a:p>
          <a:p>
            <a:pPr marL="361950" indent="-361950" fontAlgn="base">
              <a:lnSpc>
                <a:spcPct val="105000"/>
              </a:lnSpc>
              <a:spcBef>
                <a:spcPts val="600"/>
              </a:spcBef>
              <a:spcAft>
                <a:spcPts val="800"/>
              </a:spcAft>
              <a:buFont typeface="Arial" panose="020B0604020202020204" pitchFamily="34" charset="0"/>
              <a:buChar char="•"/>
            </a:pP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implementation coaching </a:t>
            </a:r>
          </a:p>
          <a:p>
            <a:pPr marL="361950" indent="-361950" fontAlgn="base">
              <a:lnSpc>
                <a:spcPct val="105000"/>
              </a:lnSpc>
              <a:spcBef>
                <a:spcPts val="600"/>
              </a:spcBef>
              <a:spcAft>
                <a:spcPts val="800"/>
              </a:spcAft>
              <a:buFont typeface="Arial" panose="020B0604020202020204" pitchFamily="34" charset="0"/>
              <a:buChar char="•"/>
            </a:pP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tailored, co-created resources </a:t>
            </a:r>
          </a:p>
          <a:p>
            <a:pPr marL="361950" indent="-361950" fontAlgn="base">
              <a:lnSpc>
                <a:spcPct val="105000"/>
              </a:lnSpc>
              <a:spcBef>
                <a:spcPts val="600"/>
              </a:spcBef>
              <a:spcAft>
                <a:spcPts val="800"/>
              </a:spcAft>
              <a:buFont typeface="Arial" panose="020B0604020202020204" pitchFamily="34" charset="0"/>
              <a:buChar char="•"/>
            </a:pP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mental health literacy for educators and school/system leaders</a:t>
            </a:r>
          </a:p>
          <a:p>
            <a:pPr marL="361950" indent="-361950" fontAlgn="base">
              <a:lnSpc>
                <a:spcPct val="105000"/>
              </a:lnSpc>
              <a:spcBef>
                <a:spcPts val="600"/>
              </a:spcBef>
              <a:spcAft>
                <a:spcPts val="800"/>
              </a:spcAft>
              <a:buFont typeface="Arial" panose="020B0604020202020204" pitchFamily="34" charset="0"/>
              <a:buChar char="•"/>
            </a:pP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training for school mental health professionals </a:t>
            </a:r>
          </a:p>
          <a:p>
            <a:pPr marL="361950" indent="-361950" fontAlgn="base">
              <a:lnSpc>
                <a:spcPct val="105000"/>
              </a:lnSpc>
              <a:spcBef>
                <a:spcPts val="600"/>
              </a:spcBef>
              <a:spcAft>
                <a:spcPts val="800"/>
              </a:spcAft>
              <a:buFont typeface="Arial" panose="020B0604020202020204" pitchFamily="34" charset="0"/>
              <a:buChar char="•"/>
            </a:pP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mental health awareness for parents/caregivers and families </a:t>
            </a:r>
          </a:p>
          <a:p>
            <a:pPr marL="361950" indent="-361950" fontAlgn="base">
              <a:lnSpc>
                <a:spcPct val="105000"/>
              </a:lnSpc>
              <a:spcBef>
                <a:spcPts val="600"/>
              </a:spcBef>
              <a:spcAft>
                <a:spcPts val="800"/>
              </a:spcAft>
              <a:buFont typeface="Arial" panose="020B0604020202020204" pitchFamily="34" charset="0"/>
              <a:buChar char="•"/>
            </a:pP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a platform for student voice and leadership in school mental health </a:t>
            </a:r>
          </a:p>
        </p:txBody>
      </p:sp>
    </p:spTree>
    <p:extLst>
      <p:ext uri="{BB962C8B-B14F-4D97-AF65-F5344CB8AC3E}">
        <p14:creationId xmlns:p14="http://schemas.microsoft.com/office/powerpoint/2010/main" val="182974258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8B967-569B-A152-286D-642A7E69E3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FA8439F-7E9C-FD9C-3CEA-0F31FE08F29E}"/>
              </a:ext>
            </a:extLst>
          </p:cNvPr>
          <p:cNvSpPr>
            <a:spLocks noGrp="1"/>
          </p:cNvSpPr>
          <p:nvPr>
            <p:ph type="title" idx="4294967295"/>
          </p:nvPr>
        </p:nvSpPr>
        <p:spPr>
          <a:xfrm>
            <a:off x="184782" y="0"/>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References</a:t>
            </a:r>
          </a:p>
        </p:txBody>
      </p:sp>
      <p:pic>
        <p:nvPicPr>
          <p:cNvPr id="6" name="Picture 5" descr="Table of contents, References section">
            <a:extLst>
              <a:ext uri="{FF2B5EF4-FFF2-40B4-BE49-F238E27FC236}">
                <a16:creationId xmlns:a16="http://schemas.microsoft.com/office/drawing/2014/main" id="{A084876F-002A-A49A-60B2-3743D4B9CE05}"/>
              </a:ext>
            </a:extLst>
          </p:cNvPr>
          <p:cNvPicPr>
            <a:picLocks noChangeAspect="1"/>
          </p:cNvPicPr>
          <p:nvPr/>
        </p:nvPicPr>
        <p:blipFill rotWithShape="1">
          <a:blip r:embed="rId3"/>
          <a:srcRect b="7573"/>
          <a:stretch/>
        </p:blipFill>
        <p:spPr>
          <a:xfrm>
            <a:off x="803275" y="1325563"/>
            <a:ext cx="2144461" cy="4369936"/>
          </a:xfrm>
          <a:prstGeom prst="rect">
            <a:avLst/>
          </a:prstGeom>
        </p:spPr>
      </p:pic>
      <p:pic>
        <p:nvPicPr>
          <p:cNvPr id="4" name="Picture 3" descr="References section title page">
            <a:extLst>
              <a:ext uri="{FF2B5EF4-FFF2-40B4-BE49-F238E27FC236}">
                <a16:creationId xmlns:a16="http://schemas.microsoft.com/office/drawing/2014/main" id="{813B3982-B021-A119-3EEA-3673CA8645F4}"/>
              </a:ext>
            </a:extLst>
          </p:cNvPr>
          <p:cNvPicPr>
            <a:picLocks noChangeAspect="1"/>
          </p:cNvPicPr>
          <p:nvPr/>
        </p:nvPicPr>
        <p:blipFill>
          <a:blip r:embed="rId4"/>
          <a:stretch>
            <a:fillRect/>
          </a:stretch>
        </p:blipFill>
        <p:spPr>
          <a:xfrm>
            <a:off x="3372571" y="1331906"/>
            <a:ext cx="7772400" cy="4369936"/>
          </a:xfrm>
          <a:prstGeom prst="rect">
            <a:avLst/>
          </a:prstGeom>
        </p:spPr>
      </p:pic>
    </p:spTree>
    <p:extLst>
      <p:ext uri="{BB962C8B-B14F-4D97-AF65-F5344CB8AC3E}">
        <p14:creationId xmlns:p14="http://schemas.microsoft.com/office/powerpoint/2010/main" val="102086750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970B249-D588-1F60-EABA-B1B9BDA02254}"/>
              </a:ext>
            </a:extLst>
          </p:cNvPr>
          <p:cNvSpPr>
            <a:spLocks noGrp="1"/>
          </p:cNvSpPr>
          <p:nvPr>
            <p:ph type="title"/>
          </p:nvPr>
        </p:nvSpPr>
        <p:spPr>
          <a:xfrm>
            <a:off x="184782" y="0"/>
            <a:ext cx="11859172" cy="1325563"/>
          </a:xfrm>
        </p:spPr>
        <p:txBody>
          <a:bodyPr>
            <a:noAutofit/>
          </a:bodyPr>
          <a:lstStyle/>
          <a:p>
            <a:r>
              <a:rPr lang="en-CA" sz="3200" dirty="0"/>
              <a:t>Leading Mentally Healthy Schools – Suite of Resources</a:t>
            </a:r>
          </a:p>
        </p:txBody>
      </p:sp>
      <p:pic>
        <p:nvPicPr>
          <p:cNvPr id="3" name="!!LMHS ebook" descr="Cover of SMH-ON resource Leading Mentally Healthy Schools">
            <a:hlinkClick r:id="rId3"/>
            <a:extLst>
              <a:ext uri="{FF2B5EF4-FFF2-40B4-BE49-F238E27FC236}">
                <a16:creationId xmlns:a16="http://schemas.microsoft.com/office/drawing/2014/main" id="{4A61DAF2-73F6-6E8E-9BBC-CA919F8F267E}"/>
              </a:ext>
            </a:extLst>
          </p:cNvPr>
          <p:cNvPicPr>
            <a:picLocks noChangeAspect="1"/>
          </p:cNvPicPr>
          <p:nvPr/>
        </p:nvPicPr>
        <p:blipFill>
          <a:blip r:embed="rId4"/>
          <a:stretch>
            <a:fillRect/>
          </a:stretch>
        </p:blipFill>
        <p:spPr>
          <a:xfrm>
            <a:off x="468523" y="2281642"/>
            <a:ext cx="4470400" cy="2514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Screenshot of SMH-ON website, School administrators section">
            <a:hlinkClick r:id="rId5"/>
            <a:extLst>
              <a:ext uri="{FF2B5EF4-FFF2-40B4-BE49-F238E27FC236}">
                <a16:creationId xmlns:a16="http://schemas.microsoft.com/office/drawing/2014/main" id="{6E0BB325-D326-37DC-9DB1-0976A8175E64}"/>
              </a:ext>
            </a:extLst>
          </p:cNvPr>
          <p:cNvPicPr>
            <a:picLocks noChangeAspect="1"/>
          </p:cNvPicPr>
          <p:nvPr/>
        </p:nvPicPr>
        <p:blipFill>
          <a:blip r:embed="rId6"/>
          <a:stretch>
            <a:fillRect/>
          </a:stretch>
        </p:blipFill>
        <p:spPr>
          <a:xfrm>
            <a:off x="4574985" y="1325563"/>
            <a:ext cx="3917005" cy="4576358"/>
          </a:xfrm>
          <a:prstGeom prst="rect">
            <a:avLst/>
          </a:prstGeom>
          <a:ln w="28575">
            <a:solidFill>
              <a:schemeClr val="bg1"/>
            </a:solidFill>
          </a:ln>
          <a:effectLst>
            <a:outerShdw blurRad="50800" dist="38100" dir="2700000" algn="tl" rotWithShape="0">
              <a:prstClr val="black">
                <a:alpha val="40000"/>
              </a:prstClr>
            </a:outerShdw>
          </a:effectLst>
        </p:spPr>
      </p:pic>
      <p:pic>
        <p:nvPicPr>
          <p:cNvPr id="6" name="Picture 5" descr="Screenshot of SMH-ON MH LIT course, Module 1">
            <a:extLst>
              <a:ext uri="{FF2B5EF4-FFF2-40B4-BE49-F238E27FC236}">
                <a16:creationId xmlns:a16="http://schemas.microsoft.com/office/drawing/2014/main" id="{72B1323D-FA97-19CF-830D-6D916E05984D}"/>
              </a:ext>
            </a:extLst>
          </p:cNvPr>
          <p:cNvPicPr>
            <a:picLocks noChangeAspect="1"/>
          </p:cNvPicPr>
          <p:nvPr/>
        </p:nvPicPr>
        <p:blipFill>
          <a:blip r:embed="rId7"/>
          <a:stretch>
            <a:fillRect/>
          </a:stretch>
        </p:blipFill>
        <p:spPr>
          <a:xfrm>
            <a:off x="8491990" y="2011669"/>
            <a:ext cx="3029752" cy="3054546"/>
          </a:xfrm>
          <a:prstGeom prst="rect">
            <a:avLst/>
          </a:prstGeom>
          <a:ln w="2857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1430836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a:extLst>
              <a:ext uri="{FF2B5EF4-FFF2-40B4-BE49-F238E27FC236}">
                <a16:creationId xmlns:a16="http://schemas.microsoft.com/office/drawing/2014/main" id="{B4829C81-A8EB-0B05-84B2-7EB92C189316}"/>
              </a:ext>
            </a:extLst>
          </p:cNvPr>
          <p:cNvSpPr txBox="1">
            <a:spLocks noGrp="1"/>
          </p:cNvSpPr>
          <p:nvPr>
            <p:ph type="title" idx="4294967295"/>
          </p:nvPr>
        </p:nvSpPr>
        <p:spPr>
          <a:xfrm>
            <a:off x="337182" y="-1410193"/>
            <a:ext cx="11859172"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200" b="1" i="0" u="none" strike="noStrike" kern="1200" cap="none" spc="0" normalizeH="0" baseline="0" noProof="0" dirty="0">
                <a:ln>
                  <a:noFill/>
                </a:ln>
                <a:solidFill>
                  <a:schemeClr val="bg1"/>
                </a:solidFill>
                <a:effectLst/>
                <a:uLnTx/>
                <a:uFillTx/>
                <a:latin typeface="Poppins SemiBold" pitchFamily="2" charset="77"/>
                <a:ea typeface="+mj-ea"/>
                <a:cs typeface="Poppins SemiBold" pitchFamily="2" charset="77"/>
              </a:rPr>
              <a:t>Leading Mentally Healthy Schools – Suite of resources - 2</a:t>
            </a:r>
          </a:p>
        </p:txBody>
      </p:sp>
      <p:sp>
        <p:nvSpPr>
          <p:cNvPr id="7" name="Title 6">
            <a:extLst>
              <a:ext uri="{FF2B5EF4-FFF2-40B4-BE49-F238E27FC236}">
                <a16:creationId xmlns:a16="http://schemas.microsoft.com/office/drawing/2014/main" id="{1970B249-D588-1F60-EABA-B1B9BDA02254}"/>
              </a:ext>
            </a:extLst>
          </p:cNvPr>
          <p:cNvSpPr>
            <a:spLocks/>
          </p:cNvSpPr>
          <p:nvPr/>
        </p:nvSpPr>
        <p:spPr>
          <a:xfrm>
            <a:off x="184782" y="0"/>
            <a:ext cx="11859172" cy="115731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CA" sz="3200" b="1" i="0" u="none" strike="noStrike" kern="1200" cap="none" spc="0" normalizeH="0" baseline="0" noProof="0">
                <a:ln>
                  <a:noFill/>
                </a:ln>
                <a:solidFill>
                  <a:schemeClr val="bg1"/>
                </a:solidFill>
                <a:effectLst/>
                <a:uLnTx/>
                <a:uFillTx/>
                <a:latin typeface="Poppins SemiBold" pitchFamily="2" charset="77"/>
                <a:ea typeface="+mj-ea"/>
                <a:cs typeface="Poppins SemiBold" pitchFamily="2" charset="77"/>
              </a:rPr>
              <a:t>Leading Mentally Healthy Schools – Suite of resources</a:t>
            </a:r>
          </a:p>
        </p:txBody>
      </p:sp>
      <p:sp>
        <p:nvSpPr>
          <p:cNvPr id="5" name="Rounded Rectangle 4">
            <a:extLst>
              <a:ext uri="{FF2B5EF4-FFF2-40B4-BE49-F238E27FC236}">
                <a16:creationId xmlns:a16="http://schemas.microsoft.com/office/drawing/2014/main" id="{2E7829FC-EA54-870F-EF39-C15996C83E5E}"/>
              </a:ext>
              <a:ext uri="{C183D7F6-B498-43B3-948B-1728B52AA6E4}">
                <adec:decorative xmlns:adec="http://schemas.microsoft.com/office/drawing/2017/decorative" val="1"/>
              </a:ext>
            </a:extLst>
          </p:cNvPr>
          <p:cNvSpPr/>
          <p:nvPr/>
        </p:nvSpPr>
        <p:spPr>
          <a:xfrm>
            <a:off x="927847" y="1325564"/>
            <a:ext cx="3305594" cy="4461778"/>
          </a:xfrm>
          <a:prstGeom prst="roundRect">
            <a:avLst>
              <a:gd name="adj" fmla="val 3389"/>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solidFill>
                <a:schemeClr val="tx1"/>
              </a:solidFill>
              <a:latin typeface="Roboto" panose="02000000000000000000" pitchFamily="2" charset="0"/>
              <a:ea typeface="Roboto" panose="02000000000000000000" pitchFamily="2" charset="0"/>
            </a:endParaRPr>
          </a:p>
        </p:txBody>
      </p:sp>
      <p:sp>
        <p:nvSpPr>
          <p:cNvPr id="8" name="TextBox 7">
            <a:extLst>
              <a:ext uri="{FF2B5EF4-FFF2-40B4-BE49-F238E27FC236}">
                <a16:creationId xmlns:a16="http://schemas.microsoft.com/office/drawing/2014/main" id="{3F256226-E9D3-27E0-D885-8A67B0261025}"/>
              </a:ext>
            </a:extLst>
          </p:cNvPr>
          <p:cNvSpPr txBox="1"/>
          <p:nvPr/>
        </p:nvSpPr>
        <p:spPr>
          <a:xfrm>
            <a:off x="1384186" y="1492042"/>
            <a:ext cx="2299447" cy="430887"/>
          </a:xfrm>
          <a:prstGeom prst="rect">
            <a:avLst/>
          </a:prstGeom>
          <a:noFill/>
        </p:spPr>
        <p:txBody>
          <a:bodyPr wrap="square" rtlCol="0">
            <a:spAutoFit/>
          </a:bodyPr>
          <a:lstStyle/>
          <a:p>
            <a:pPr algn="ctr"/>
            <a:r>
              <a:rPr lang="en-US" sz="2200" b="1">
                <a:latin typeface="Poppins SemiBold" pitchFamily="2" charset="77"/>
                <a:cs typeface="Poppins SemiBold" pitchFamily="2" charset="77"/>
              </a:rPr>
              <a:t>eBook</a:t>
            </a:r>
          </a:p>
        </p:txBody>
      </p:sp>
      <p:sp>
        <p:nvSpPr>
          <p:cNvPr id="9" name="TextBox 8">
            <a:extLst>
              <a:ext uri="{FF2B5EF4-FFF2-40B4-BE49-F238E27FC236}">
                <a16:creationId xmlns:a16="http://schemas.microsoft.com/office/drawing/2014/main" id="{D39F440F-7DFA-96B2-A4BD-2AC5B806A334}"/>
              </a:ext>
            </a:extLst>
          </p:cNvPr>
          <p:cNvSpPr txBox="1"/>
          <p:nvPr/>
        </p:nvSpPr>
        <p:spPr>
          <a:xfrm>
            <a:off x="1017494" y="1922930"/>
            <a:ext cx="3151094" cy="2585323"/>
          </a:xfrm>
          <a:prstGeom prst="rect">
            <a:avLst/>
          </a:prstGeom>
          <a:noFill/>
        </p:spPr>
        <p:txBody>
          <a:bodyPr wrap="square" rtlCol="0">
            <a:spAutoFit/>
          </a:bodyPr>
          <a:lstStyle/>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digital, downloadable, clickable</a:t>
            </a: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a fulsome reference document with data and resource links </a:t>
            </a: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designed with a busy school administrator in mind to access content as and when needed</a:t>
            </a:r>
            <a:endParaRPr lang="en-US">
              <a:latin typeface="Roboto" panose="02000000000000000000" pitchFamily="2" charset="0"/>
              <a:ea typeface="Roboto" panose="02000000000000000000" pitchFamily="2" charset="0"/>
            </a:endParaRPr>
          </a:p>
        </p:txBody>
      </p:sp>
      <p:sp>
        <p:nvSpPr>
          <p:cNvPr id="2" name="Rounded Rectangle 1">
            <a:extLst>
              <a:ext uri="{FF2B5EF4-FFF2-40B4-BE49-F238E27FC236}">
                <a16:creationId xmlns:a16="http://schemas.microsoft.com/office/drawing/2014/main" id="{24BB862A-A92E-24F5-6015-44A7B7D8DB7F}"/>
              </a:ext>
              <a:ext uri="{C183D7F6-B498-43B3-948B-1728B52AA6E4}">
                <adec:decorative xmlns:adec="http://schemas.microsoft.com/office/drawing/2017/decorative" val="1"/>
              </a:ext>
            </a:extLst>
          </p:cNvPr>
          <p:cNvSpPr/>
          <p:nvPr/>
        </p:nvSpPr>
        <p:spPr>
          <a:xfrm>
            <a:off x="4624927" y="1325564"/>
            <a:ext cx="3305593" cy="4461778"/>
          </a:xfrm>
          <a:prstGeom prst="roundRect">
            <a:avLst>
              <a:gd name="adj" fmla="val 3038"/>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solidFill>
                <a:schemeClr val="tx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C0AB9E26-4FDE-A4EB-5385-8524E4560607}"/>
              </a:ext>
            </a:extLst>
          </p:cNvPr>
          <p:cNvSpPr txBox="1"/>
          <p:nvPr/>
        </p:nvSpPr>
        <p:spPr>
          <a:xfrm>
            <a:off x="5078883" y="1496525"/>
            <a:ext cx="2299447" cy="430887"/>
          </a:xfrm>
          <a:prstGeom prst="rect">
            <a:avLst/>
          </a:prstGeom>
          <a:noFill/>
        </p:spPr>
        <p:txBody>
          <a:bodyPr wrap="square" rtlCol="0">
            <a:spAutoFit/>
          </a:bodyPr>
          <a:lstStyle/>
          <a:p>
            <a:pPr algn="ctr"/>
            <a:r>
              <a:rPr lang="en-US" sz="2200" b="1" dirty="0">
                <a:latin typeface="Poppins SemiBold" pitchFamily="2" charset="77"/>
                <a:cs typeface="Poppins SemiBold" pitchFamily="2" charset="77"/>
              </a:rPr>
              <a:t>Web content</a:t>
            </a:r>
          </a:p>
        </p:txBody>
      </p:sp>
      <p:sp>
        <p:nvSpPr>
          <p:cNvPr id="15" name="TextBox 14">
            <a:extLst>
              <a:ext uri="{FF2B5EF4-FFF2-40B4-BE49-F238E27FC236}">
                <a16:creationId xmlns:a16="http://schemas.microsoft.com/office/drawing/2014/main" id="{33CD2E62-2C15-0AD9-C413-F4F329BB2220}"/>
              </a:ext>
            </a:extLst>
          </p:cNvPr>
          <p:cNvSpPr txBox="1"/>
          <p:nvPr/>
        </p:nvSpPr>
        <p:spPr>
          <a:xfrm>
            <a:off x="4712191" y="1927413"/>
            <a:ext cx="3151094" cy="2585323"/>
          </a:xfrm>
          <a:prstGeom prst="rect">
            <a:avLst/>
          </a:prstGeom>
          <a:noFill/>
        </p:spPr>
        <p:txBody>
          <a:bodyPr wrap="square" rtlCol="0">
            <a:spAutoFit/>
          </a:bodyPr>
          <a:lstStyle/>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hlinkClick r:id="rId3"/>
              </a:rPr>
              <a:t>smho-smso.ca/school-administrators</a:t>
            </a:r>
            <a:r>
              <a:rPr lang="en-CA" b="0" i="0">
                <a:solidFill>
                  <a:srgbClr val="000000"/>
                </a:solidFill>
                <a:effectLst/>
                <a:latin typeface="Roboto" panose="02000000000000000000" pitchFamily="2" charset="0"/>
                <a:ea typeface="Roboto" panose="02000000000000000000" pitchFamily="2" charset="0"/>
              </a:rPr>
              <a:t>: new web section with content for school administrators</a:t>
            </a:r>
            <a:endParaRPr lang="en-CA">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summarized chunks of info. connected back to the </a:t>
            </a:r>
            <a:r>
              <a:rPr lang="en-CA" b="0" i="0" err="1">
                <a:solidFill>
                  <a:srgbClr val="000000"/>
                </a:solidFill>
                <a:effectLst/>
                <a:latin typeface="Roboto" panose="02000000000000000000" pitchFamily="2" charset="0"/>
                <a:ea typeface="Roboto" panose="02000000000000000000" pitchFamily="2" charset="0"/>
              </a:rPr>
              <a:t>ebook</a:t>
            </a:r>
            <a:endParaRPr lang="en-CA">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bookmark your favourite pages and resources</a:t>
            </a:r>
            <a:endParaRPr lang="en-CA">
              <a:latin typeface="Roboto" panose="02000000000000000000" pitchFamily="2" charset="0"/>
              <a:ea typeface="Roboto" panose="02000000000000000000" pitchFamily="2" charset="0"/>
            </a:endParaRPr>
          </a:p>
        </p:txBody>
      </p:sp>
      <p:sp>
        <p:nvSpPr>
          <p:cNvPr id="6" name="Rounded Rectangle 5">
            <a:extLst>
              <a:ext uri="{FF2B5EF4-FFF2-40B4-BE49-F238E27FC236}">
                <a16:creationId xmlns:a16="http://schemas.microsoft.com/office/drawing/2014/main" id="{275A2E17-E2DE-5E1D-909E-73FD89F0A885}"/>
              </a:ext>
              <a:ext uri="{C183D7F6-B498-43B3-948B-1728B52AA6E4}">
                <adec:decorative xmlns:adec="http://schemas.microsoft.com/office/drawing/2017/decorative" val="1"/>
              </a:ext>
            </a:extLst>
          </p:cNvPr>
          <p:cNvSpPr/>
          <p:nvPr/>
        </p:nvSpPr>
        <p:spPr>
          <a:xfrm>
            <a:off x="8384476" y="1327437"/>
            <a:ext cx="3305594" cy="4461778"/>
          </a:xfrm>
          <a:prstGeom prst="roundRect">
            <a:avLst>
              <a:gd name="adj" fmla="val 3038"/>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solidFill>
                <a:schemeClr val="tx1"/>
              </a:solidFill>
              <a:latin typeface="Roboto" panose="02000000000000000000" pitchFamily="2" charset="0"/>
              <a:ea typeface="Roboto" panose="02000000000000000000" pitchFamily="2" charset="0"/>
            </a:endParaRPr>
          </a:p>
        </p:txBody>
      </p:sp>
      <p:sp>
        <p:nvSpPr>
          <p:cNvPr id="10" name="TextBox 9">
            <a:extLst>
              <a:ext uri="{FF2B5EF4-FFF2-40B4-BE49-F238E27FC236}">
                <a16:creationId xmlns:a16="http://schemas.microsoft.com/office/drawing/2014/main" id="{749F8F49-E2DE-E56B-3EE5-408B3756B28B}"/>
              </a:ext>
            </a:extLst>
          </p:cNvPr>
          <p:cNvSpPr txBox="1"/>
          <p:nvPr/>
        </p:nvSpPr>
        <p:spPr>
          <a:xfrm>
            <a:off x="8797519" y="1493325"/>
            <a:ext cx="2299447" cy="430887"/>
          </a:xfrm>
          <a:prstGeom prst="rect">
            <a:avLst/>
          </a:prstGeom>
          <a:noFill/>
        </p:spPr>
        <p:txBody>
          <a:bodyPr wrap="square" rtlCol="0">
            <a:spAutoFit/>
          </a:bodyPr>
          <a:lstStyle/>
          <a:p>
            <a:pPr algn="ctr"/>
            <a:r>
              <a:rPr lang="en-US" sz="2200" b="1">
                <a:latin typeface="Poppins SemiBold" pitchFamily="2" charset="77"/>
                <a:cs typeface="Poppins SemiBold" pitchFamily="2" charset="77"/>
              </a:rPr>
              <a:t>Online course</a:t>
            </a:r>
          </a:p>
        </p:txBody>
      </p:sp>
      <p:sp>
        <p:nvSpPr>
          <p:cNvPr id="11" name="TextBox 10">
            <a:extLst>
              <a:ext uri="{FF2B5EF4-FFF2-40B4-BE49-F238E27FC236}">
                <a16:creationId xmlns:a16="http://schemas.microsoft.com/office/drawing/2014/main" id="{FA42DDD7-756C-1348-0EFF-440494A8A177}"/>
              </a:ext>
            </a:extLst>
          </p:cNvPr>
          <p:cNvSpPr txBox="1"/>
          <p:nvPr/>
        </p:nvSpPr>
        <p:spPr>
          <a:xfrm>
            <a:off x="8488620" y="1924804"/>
            <a:ext cx="3151094" cy="3139321"/>
          </a:xfrm>
          <a:prstGeom prst="rect">
            <a:avLst/>
          </a:prstGeom>
          <a:noFill/>
        </p:spPr>
        <p:txBody>
          <a:bodyPr wrap="square" rtlCol="0">
            <a:spAutoFit/>
          </a:bodyPr>
          <a:lstStyle/>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hlinkClick r:id="rId4"/>
              </a:rPr>
              <a:t>MH LIT – Mental Health in Action for School Administrators</a:t>
            </a:r>
            <a:endParaRPr lang="en-CA" b="0" i="0">
              <a:solidFill>
                <a:srgbClr val="000000"/>
              </a:solidFill>
              <a:effectLst/>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an overview of all topics covered in the </a:t>
            </a:r>
            <a:r>
              <a:rPr lang="en-CA" b="0" i="0" err="1">
                <a:solidFill>
                  <a:srgbClr val="000000"/>
                </a:solidFill>
                <a:effectLst/>
                <a:latin typeface="Roboto" panose="02000000000000000000" pitchFamily="2" charset="0"/>
                <a:ea typeface="Roboto" panose="02000000000000000000" pitchFamily="2" charset="0"/>
              </a:rPr>
              <a:t>ebook</a:t>
            </a:r>
            <a:endParaRPr lang="en-CA">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free, self-paced learning</a:t>
            </a:r>
            <a:endParaRPr lang="en-CA">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can be completed individually or with colleagues</a:t>
            </a:r>
            <a:endParaRPr lang="en-CA">
              <a:latin typeface="Roboto" panose="02000000000000000000" pitchFamily="2" charset="0"/>
              <a:ea typeface="Roboto" panose="02000000000000000000" pitchFamily="2" charset="0"/>
            </a:endParaRPr>
          </a:p>
          <a:p>
            <a:pPr marL="285750" indent="-285750">
              <a:buFont typeface="Arial" panose="020B0604020202020204" pitchFamily="34" charset="0"/>
              <a:buChar char="•"/>
            </a:pPr>
            <a:r>
              <a:rPr lang="en-CA" b="0" i="0">
                <a:solidFill>
                  <a:srgbClr val="000000"/>
                </a:solidFill>
                <a:effectLst/>
                <a:latin typeface="Roboto" panose="02000000000000000000" pitchFamily="2" charset="0"/>
                <a:ea typeface="Roboto" panose="02000000000000000000" pitchFamily="2" charset="0"/>
              </a:rPr>
              <a:t>certificate upon completion</a:t>
            </a:r>
            <a:endParaRPr lang="en-CA">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27954056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23577-9DDE-DFA5-3129-8610C864A5F8}"/>
              </a:ext>
            </a:extLst>
          </p:cNvPr>
          <p:cNvSpPr>
            <a:spLocks noGrp="1"/>
          </p:cNvSpPr>
          <p:nvPr>
            <p:ph type="title"/>
          </p:nvPr>
        </p:nvSpPr>
        <p:spPr/>
        <p:txBody>
          <a:bodyPr/>
          <a:lstStyle/>
          <a:p>
            <a:r>
              <a:rPr lang="en-CA" dirty="0"/>
              <a:t>How to access the </a:t>
            </a:r>
            <a:r>
              <a:rPr lang="en-CA" dirty="0" err="1"/>
              <a:t>ebook</a:t>
            </a:r>
            <a:endParaRPr lang="en-CA" dirty="0"/>
          </a:p>
        </p:txBody>
      </p:sp>
      <p:sp>
        <p:nvSpPr>
          <p:cNvPr id="3" name="Text Placeholder 2">
            <a:extLst>
              <a:ext uri="{FF2B5EF4-FFF2-40B4-BE49-F238E27FC236}">
                <a16:creationId xmlns:a16="http://schemas.microsoft.com/office/drawing/2014/main" id="{A6E1AA1F-FFEB-82BE-AF70-06BAE84F24A0}"/>
              </a:ext>
            </a:extLst>
          </p:cNvPr>
          <p:cNvSpPr>
            <a:spLocks noGrp="1"/>
          </p:cNvSpPr>
          <p:nvPr>
            <p:ph type="body" sz="quarter" idx="12"/>
          </p:nvPr>
        </p:nvSpPr>
        <p:spPr>
          <a:xfrm>
            <a:off x="2804159" y="1099127"/>
            <a:ext cx="9159239" cy="2766178"/>
          </a:xfrm>
        </p:spPr>
        <p:txBody>
          <a:bodyPr>
            <a:normAutofit/>
          </a:bodyPr>
          <a:lstStyle/>
          <a:p>
            <a:r>
              <a:rPr lang="en-CA"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Get your copy of the Leading Mentally Healthy Schools </a:t>
            </a:r>
            <a:r>
              <a:rPr lang="en-CA" b="0" i="0" dirty="0" err="1">
                <a:solidFill>
                  <a:srgbClr val="000000"/>
                </a:solidFill>
                <a:effectLst/>
                <a:latin typeface="Roboto" panose="02000000000000000000" pitchFamily="2" charset="0"/>
                <a:ea typeface="Roboto" panose="02000000000000000000" pitchFamily="2" charset="0"/>
                <a:cs typeface="Poppins" panose="00000500000000000000" pitchFamily="2" charset="0"/>
              </a:rPr>
              <a:t>ebook</a:t>
            </a:r>
            <a:r>
              <a:rPr lang="en-CA"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 at </a:t>
            </a:r>
            <a:r>
              <a:rPr lang="en-CA" dirty="0">
                <a:solidFill>
                  <a:srgbClr val="000000"/>
                </a:solidFill>
                <a:latin typeface="Roboto" panose="02000000000000000000" pitchFamily="2" charset="0"/>
                <a:ea typeface="Roboto" panose="02000000000000000000" pitchFamily="2" charset="0"/>
                <a:cs typeface="Poppins" panose="00000500000000000000" pitchFamily="2" charset="0"/>
                <a:hlinkClick r:id="rId3"/>
              </a:rPr>
              <a:t>smho-smso.ca/lmhs</a:t>
            </a:r>
            <a:r>
              <a:rPr lang="en-CA" dirty="0">
                <a:solidFill>
                  <a:srgbClr val="000000"/>
                </a:solidFill>
                <a:latin typeface="Roboto" panose="02000000000000000000" pitchFamily="2" charset="0"/>
                <a:ea typeface="Roboto" panose="02000000000000000000" pitchFamily="2" charset="0"/>
                <a:cs typeface="Poppins" panose="00000500000000000000" pitchFamily="2" charset="0"/>
              </a:rPr>
              <a:t>.</a:t>
            </a:r>
            <a:endParaRPr lang="en-CA" b="0" i="0" dirty="0">
              <a:solidFill>
                <a:srgbClr val="000000"/>
              </a:solidFill>
              <a:effectLst/>
              <a:latin typeface="Roboto" panose="02000000000000000000" pitchFamily="2" charset="0"/>
              <a:ea typeface="Roboto" panose="02000000000000000000" pitchFamily="2" charset="0"/>
              <a:cs typeface="Poppins" panose="00000500000000000000" pitchFamily="2" charset="0"/>
            </a:endParaRPr>
          </a:p>
          <a:p>
            <a:pPr marL="971550" lvl="1" indent="-514350">
              <a:spcBef>
                <a:spcPts val="600"/>
              </a:spcBef>
              <a:spcAft>
                <a:spcPts val="600"/>
              </a:spcAft>
              <a:buFont typeface="+mj-lt"/>
              <a:buAutoNum type="arabicPeriod"/>
            </a:pPr>
            <a:r>
              <a:rPr lang="en-CA" sz="2300" b="0" i="0" dirty="0">
                <a:solidFill>
                  <a:srgbClr val="000000"/>
                </a:solidFill>
                <a:effectLst/>
              </a:rPr>
              <a:t>Sign up with your email address.</a:t>
            </a:r>
            <a:endParaRPr lang="en-CA" sz="2300" dirty="0"/>
          </a:p>
          <a:p>
            <a:pPr marL="971550" lvl="1" indent="-514350">
              <a:spcBef>
                <a:spcPts val="600"/>
              </a:spcBef>
              <a:spcAft>
                <a:spcPts val="600"/>
              </a:spcAft>
              <a:buFont typeface="+mj-lt"/>
              <a:buAutoNum type="arabicPeriod"/>
            </a:pPr>
            <a:r>
              <a:rPr lang="en-CA" sz="2300" b="0" i="0" dirty="0">
                <a:solidFill>
                  <a:srgbClr val="000000"/>
                </a:solidFill>
                <a:effectLst/>
              </a:rPr>
              <a:t>Confirm your subscription (check your spam folder!)</a:t>
            </a:r>
            <a:endParaRPr lang="en-CA" sz="2300" dirty="0"/>
          </a:p>
          <a:p>
            <a:pPr marL="971550" lvl="1" indent="-514350">
              <a:spcBef>
                <a:spcPts val="600"/>
              </a:spcBef>
              <a:spcAft>
                <a:spcPts val="600"/>
              </a:spcAft>
              <a:buFont typeface="+mj-lt"/>
              <a:buAutoNum type="arabicPeriod"/>
            </a:pPr>
            <a:r>
              <a:rPr lang="en-CA" sz="2300" b="0" i="0" dirty="0">
                <a:solidFill>
                  <a:srgbClr val="000000"/>
                </a:solidFill>
                <a:effectLst/>
              </a:rPr>
              <a:t>Check your inbox for your copy of Leading Mentally Healthy Schools.</a:t>
            </a:r>
            <a:endParaRPr lang="en-CA" sz="2300" dirty="0"/>
          </a:p>
        </p:txBody>
      </p:sp>
      <p:grpSp>
        <p:nvGrpSpPr>
          <p:cNvPr id="15" name="Group 14" descr="QR code directed to smho-smso.ca/lmhs">
            <a:extLst>
              <a:ext uri="{FF2B5EF4-FFF2-40B4-BE49-F238E27FC236}">
                <a16:creationId xmlns:a16="http://schemas.microsoft.com/office/drawing/2014/main" id="{05287771-A110-FF59-2B34-B7CD19AAFCB5}"/>
              </a:ext>
            </a:extLst>
          </p:cNvPr>
          <p:cNvGrpSpPr/>
          <p:nvPr/>
        </p:nvGrpSpPr>
        <p:grpSpPr>
          <a:xfrm>
            <a:off x="3743326" y="3904167"/>
            <a:ext cx="1757361" cy="1757361"/>
            <a:chOff x="3114675" y="3814763"/>
            <a:chExt cx="1328737" cy="1328737"/>
          </a:xfrm>
        </p:grpSpPr>
        <p:sp>
          <p:nvSpPr>
            <p:cNvPr id="8" name="Rounded Rectangle 7">
              <a:extLst>
                <a:ext uri="{FF2B5EF4-FFF2-40B4-BE49-F238E27FC236}">
                  <a16:creationId xmlns:a16="http://schemas.microsoft.com/office/drawing/2014/main" id="{9892C441-7857-166D-3E48-E33CC1C5B074}"/>
                </a:ext>
              </a:extLst>
            </p:cNvPr>
            <p:cNvSpPr/>
            <p:nvPr/>
          </p:nvSpPr>
          <p:spPr>
            <a:xfrm>
              <a:off x="3114675" y="3814763"/>
              <a:ext cx="1328737" cy="1328737"/>
            </a:xfrm>
            <a:prstGeom prst="roundRect">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ack background with a black square&#10;&#10;Description automatically generated with medium confidence">
              <a:extLst>
                <a:ext uri="{FF2B5EF4-FFF2-40B4-BE49-F238E27FC236}">
                  <a16:creationId xmlns:a16="http://schemas.microsoft.com/office/drawing/2014/main" id="{88267B58-2A2D-1B64-B7B4-B15ECC7BE421}"/>
                </a:ext>
              </a:extLst>
            </p:cNvPr>
            <p:cNvPicPr>
              <a:picLocks noChangeAspect="1"/>
            </p:cNvPicPr>
            <p:nvPr/>
          </p:nvPicPr>
          <p:blipFill>
            <a:blip r:embed="rId4"/>
            <a:stretch>
              <a:fillRect/>
            </a:stretch>
          </p:blipFill>
          <p:spPr>
            <a:xfrm>
              <a:off x="3181699" y="3881787"/>
              <a:ext cx="1188076" cy="1188076"/>
            </a:xfrm>
            <a:prstGeom prst="rect">
              <a:avLst/>
            </a:prstGeom>
          </p:spPr>
        </p:pic>
      </p:grpSp>
      <p:sp>
        <p:nvSpPr>
          <p:cNvPr id="16" name="Right Arrow 15" descr="Arrow pointing to the right">
            <a:extLst>
              <a:ext uri="{FF2B5EF4-FFF2-40B4-BE49-F238E27FC236}">
                <a16:creationId xmlns:a16="http://schemas.microsoft.com/office/drawing/2014/main" id="{C8D34007-B7C8-CB32-898B-56E5423CF831}"/>
              </a:ext>
            </a:extLst>
          </p:cNvPr>
          <p:cNvSpPr/>
          <p:nvPr/>
        </p:nvSpPr>
        <p:spPr>
          <a:xfrm>
            <a:off x="5172700" y="4450696"/>
            <a:ext cx="1071562" cy="655558"/>
          </a:xfrm>
          <a:prstGeom prst="rightArrow">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Cover of SMH-ON resource Leading Mentally Healthy Schools">
            <a:extLst>
              <a:ext uri="{FF2B5EF4-FFF2-40B4-BE49-F238E27FC236}">
                <a16:creationId xmlns:a16="http://schemas.microsoft.com/office/drawing/2014/main" id="{EE1BADC6-BF7B-5416-47BD-E5F56D5084AA}"/>
              </a:ext>
            </a:extLst>
          </p:cNvPr>
          <p:cNvPicPr>
            <a:picLocks noChangeAspect="1"/>
          </p:cNvPicPr>
          <p:nvPr/>
        </p:nvPicPr>
        <p:blipFill>
          <a:blip r:embed="rId5"/>
          <a:stretch>
            <a:fillRect/>
          </a:stretch>
        </p:blipFill>
        <p:spPr>
          <a:xfrm>
            <a:off x="6483519" y="3634743"/>
            <a:ext cx="3996993" cy="2248309"/>
          </a:xfrm>
          <a:prstGeom prst="rect">
            <a:avLst/>
          </a:prstGeom>
          <a:effectLst>
            <a:outerShdw blurRad="50800" dist="130798" dir="2700000" algn="tl" rotWithShape="0">
              <a:prstClr val="black">
                <a:alpha val="40000"/>
              </a:prstClr>
            </a:outerShdw>
          </a:effectLst>
        </p:spPr>
      </p:pic>
    </p:spTree>
    <p:extLst>
      <p:ext uri="{BB962C8B-B14F-4D97-AF65-F5344CB8AC3E}">
        <p14:creationId xmlns:p14="http://schemas.microsoft.com/office/powerpoint/2010/main" val="189930898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76E3FF-E96D-C7F4-4837-138BF220C61B}"/>
              </a:ext>
            </a:extLst>
          </p:cNvPr>
          <p:cNvSpPr>
            <a:spLocks noGrp="1"/>
          </p:cNvSpPr>
          <p:nvPr>
            <p:ph type="title"/>
          </p:nvPr>
        </p:nvSpPr>
        <p:spPr/>
        <p:txBody>
          <a:bodyPr>
            <a:noAutofit/>
          </a:bodyPr>
          <a:lstStyle/>
          <a:p>
            <a:r>
              <a:rPr lang="en-CA" sz="5200" dirty="0">
                <a:latin typeface="Poppins SemiBold"/>
                <a:cs typeface="Poppins SemiBold"/>
              </a:rPr>
              <a:t>Considerations for effective implementation </a:t>
            </a:r>
            <a:endParaRPr lang="en-CA" sz="5200" dirty="0"/>
          </a:p>
        </p:txBody>
      </p:sp>
    </p:spTree>
    <p:extLst>
      <p:ext uri="{BB962C8B-B14F-4D97-AF65-F5344CB8AC3E}">
        <p14:creationId xmlns:p14="http://schemas.microsoft.com/office/powerpoint/2010/main" val="262639501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68259-7BCE-DEE1-B7F0-5CED80F97BA8}"/>
              </a:ext>
            </a:extLst>
          </p:cNvPr>
          <p:cNvSpPr>
            <a:spLocks noGrp="1"/>
          </p:cNvSpPr>
          <p:nvPr>
            <p:ph type="title"/>
          </p:nvPr>
        </p:nvSpPr>
        <p:spPr>
          <a:xfrm>
            <a:off x="56120" y="165723"/>
            <a:ext cx="11983480" cy="544511"/>
          </a:xfrm>
        </p:spPr>
        <p:txBody>
          <a:bodyPr vert="horz" lIns="91440" tIns="45720" rIns="91440" bIns="45720" rtlCol="0" anchor="ctr">
            <a:noAutofit/>
          </a:bodyPr>
          <a:lstStyle/>
          <a:p>
            <a:r>
              <a:rPr lang="en-CA" sz="3300" dirty="0">
                <a:solidFill>
                  <a:schemeClr val="bg1"/>
                </a:solidFill>
                <a:latin typeface="Poppins SemiBold" panose="00000700000000000000" pitchFamily="2" charset="0"/>
                <a:cs typeface="Poppins SemiBold" panose="00000700000000000000" pitchFamily="2" charset="0"/>
              </a:rPr>
              <a:t>Why an intentional, explicit and systematic process?</a:t>
            </a:r>
          </a:p>
        </p:txBody>
      </p:sp>
      <p:sp>
        <p:nvSpPr>
          <p:cNvPr id="3" name="Content Placeholder 2">
            <a:extLst>
              <a:ext uri="{FF2B5EF4-FFF2-40B4-BE49-F238E27FC236}">
                <a16:creationId xmlns:a16="http://schemas.microsoft.com/office/drawing/2014/main" id="{7EBD85DA-ABBC-6045-A202-29B0B4B6615D}"/>
              </a:ext>
            </a:extLst>
          </p:cNvPr>
          <p:cNvSpPr>
            <a:spLocks noGrp="1"/>
          </p:cNvSpPr>
          <p:nvPr>
            <p:ph idx="4294967295"/>
          </p:nvPr>
        </p:nvSpPr>
        <p:spPr>
          <a:xfrm>
            <a:off x="569634" y="1022031"/>
            <a:ext cx="10157254" cy="4352925"/>
          </a:xfrm>
        </p:spPr>
        <p:txBody>
          <a:bodyPr vert="horz" lIns="0" tIns="45720" rIns="0" bIns="45720" rtlCol="0" anchor="t">
            <a:normAutofit/>
          </a:bodyPr>
          <a:lstStyle/>
          <a:p>
            <a:pPr marL="0" indent="0">
              <a:lnSpc>
                <a:spcPct val="108000"/>
              </a:lnSpc>
              <a:spcBef>
                <a:spcPts val="0"/>
              </a:spcBef>
              <a:spcAft>
                <a:spcPts val="2400"/>
              </a:spcAft>
              <a:buNone/>
            </a:pPr>
            <a:r>
              <a:rPr lang="en-CA" sz="3150" dirty="0">
                <a:cs typeface="Calibri"/>
              </a:rPr>
              <a:t>Implementation science has demonstrated that uptake of innovations (new resources, practices and programs) is dependent on consideration of some identifiable factors.</a:t>
            </a:r>
          </a:p>
          <a:p>
            <a:pPr marL="0" indent="0">
              <a:lnSpc>
                <a:spcPct val="108000"/>
              </a:lnSpc>
              <a:spcBef>
                <a:spcPts val="0"/>
              </a:spcBef>
              <a:spcAft>
                <a:spcPts val="2400"/>
              </a:spcAft>
              <a:buNone/>
            </a:pPr>
            <a:r>
              <a:rPr lang="en-CA" sz="3150" dirty="0">
                <a:cs typeface="Calibri"/>
              </a:rPr>
              <a:t>These factors have been woven into the SMH-ON implementation process, so that every student benefits from the Leading Mentally Healthy Schools resources.</a:t>
            </a:r>
          </a:p>
        </p:txBody>
      </p:sp>
    </p:spTree>
    <p:extLst>
      <p:ext uri="{BB962C8B-B14F-4D97-AF65-F5344CB8AC3E}">
        <p14:creationId xmlns:p14="http://schemas.microsoft.com/office/powerpoint/2010/main" val="151272235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D6504A-14A1-9BFC-5619-47612F00781C}"/>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300" b="1" i="0" u="none" strike="noStrike" kern="1200" cap="none" spc="0" normalizeH="0" baseline="0" noProof="0" dirty="0">
                <a:ln>
                  <a:noFill/>
                </a:ln>
                <a:solidFill>
                  <a:schemeClr val="bg1"/>
                </a:solidFill>
                <a:effectLst/>
                <a:uLnTx/>
                <a:uFillTx/>
                <a:latin typeface="Poppins SemiBold" panose="00000700000000000000" pitchFamily="2" charset="0"/>
                <a:ea typeface="+mj-ea"/>
                <a:cs typeface="Poppins SemiBold" panose="00000700000000000000" pitchFamily="2" charset="0"/>
              </a:rPr>
              <a:t>Implementation framework</a:t>
            </a:r>
          </a:p>
        </p:txBody>
      </p:sp>
      <p:graphicFrame>
        <p:nvGraphicFramePr>
          <p:cNvPr id="4" name="Table 4">
            <a:extLst>
              <a:ext uri="{FF2B5EF4-FFF2-40B4-BE49-F238E27FC236}">
                <a16:creationId xmlns:a16="http://schemas.microsoft.com/office/drawing/2014/main" id="{C2D79881-CF92-34C7-DFDD-447E98FF33D2}"/>
              </a:ext>
            </a:extLst>
          </p:cNvPr>
          <p:cNvGraphicFramePr>
            <a:graphicFrameLocks noGrp="1"/>
          </p:cNvGraphicFramePr>
          <p:nvPr>
            <p:extLst>
              <p:ext uri="{D42A27DB-BD31-4B8C-83A1-F6EECF244321}">
                <p14:modId xmlns:p14="http://schemas.microsoft.com/office/powerpoint/2010/main" val="2158235850"/>
              </p:ext>
            </p:extLst>
          </p:nvPr>
        </p:nvGraphicFramePr>
        <p:xfrm>
          <a:off x="381000" y="1010558"/>
          <a:ext cx="11321143" cy="5008964"/>
        </p:xfrm>
        <a:graphic>
          <a:graphicData uri="http://schemas.openxmlformats.org/drawingml/2006/table">
            <a:tbl>
              <a:tblPr firstRow="1">
                <a:tableStyleId>{5C22544A-7EE6-4342-B048-85BDC9FD1C3A}</a:tableStyleId>
              </a:tblPr>
              <a:tblGrid>
                <a:gridCol w="3080657">
                  <a:extLst>
                    <a:ext uri="{9D8B030D-6E8A-4147-A177-3AD203B41FA5}">
                      <a16:colId xmlns:a16="http://schemas.microsoft.com/office/drawing/2014/main" val="867161011"/>
                    </a:ext>
                  </a:extLst>
                </a:gridCol>
                <a:gridCol w="2264229">
                  <a:extLst>
                    <a:ext uri="{9D8B030D-6E8A-4147-A177-3AD203B41FA5}">
                      <a16:colId xmlns:a16="http://schemas.microsoft.com/office/drawing/2014/main" val="754397141"/>
                    </a:ext>
                  </a:extLst>
                </a:gridCol>
                <a:gridCol w="5976257">
                  <a:extLst>
                    <a:ext uri="{9D8B030D-6E8A-4147-A177-3AD203B41FA5}">
                      <a16:colId xmlns:a16="http://schemas.microsoft.com/office/drawing/2014/main" val="3983352324"/>
                    </a:ext>
                  </a:extLst>
                </a:gridCol>
              </a:tblGrid>
              <a:tr h="985604">
                <a:tc>
                  <a:txBody>
                    <a:bodyPr/>
                    <a:lstStyle/>
                    <a:p>
                      <a:pPr algn="ctr"/>
                      <a:r>
                        <a:rPr lang="en-CA" sz="2000" noProof="0">
                          <a:solidFill>
                            <a:schemeClr val="bg1"/>
                          </a:solidFill>
                          <a:latin typeface="Poppins SemiBold" panose="00000700000000000000" pitchFamily="2" charset="0"/>
                          <a:cs typeface="Poppins SemiBold" panose="00000700000000000000" pitchFamily="2" charset="0"/>
                        </a:rPr>
                        <a:t>Pre-implementation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4A2982"/>
                    </a:solidFill>
                  </a:tcPr>
                </a:tc>
                <a:tc>
                  <a:txBody>
                    <a:bodyPr/>
                    <a:lstStyle/>
                    <a:p>
                      <a:pPr algn="ctr"/>
                      <a:r>
                        <a:rPr lang="en-CA" sz="2000" noProof="0">
                          <a:solidFill>
                            <a:schemeClr val="tx1"/>
                          </a:solidFill>
                          <a:latin typeface="Roboto" panose="02000000000000000000" pitchFamily="2" charset="0"/>
                          <a:ea typeface="Roboto" panose="02000000000000000000" pitchFamily="2" charset="0"/>
                          <a:cs typeface="Poppins SemiBold" panose="00000700000000000000" pitchFamily="2" charset="0"/>
                        </a:rPr>
                        <a:t>Awareness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2DEE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000" b="0" kern="1200" noProof="0">
                          <a:solidFill>
                            <a:schemeClr val="dk1"/>
                          </a:solidFill>
                          <a:latin typeface="Roboto" panose="02000000000000000000" pitchFamily="2" charset="0"/>
                          <a:ea typeface="Roboto" panose="02000000000000000000" pitchFamily="2" charset="0"/>
                          <a:cs typeface="Poppins" panose="00000500000000000000" pitchFamily="2" charset="0"/>
                        </a:rPr>
                        <a:t>board leaders and school staff need to be aware of the resource or practice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68613420"/>
                  </a:ext>
                </a:extLst>
              </a:tr>
              <a:tr h="1002305">
                <a:tc>
                  <a:txBody>
                    <a:bodyPr/>
                    <a:lstStyle/>
                    <a:p>
                      <a:pPr algn="ctr"/>
                      <a:r>
                        <a:rPr lang="en-CA" sz="2000" noProof="0">
                          <a:solidFill>
                            <a:schemeClr val="bg1"/>
                          </a:solidFill>
                          <a:latin typeface="Poppins SemiBold" panose="00000700000000000000" pitchFamily="2" charset="0"/>
                          <a:cs typeface="Poppins SemiBold" panose="00000700000000000000" pitchFamily="2" charset="0"/>
                        </a:rPr>
                        <a:t>Pre-implementation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6ADE9"/>
                    </a:solidFill>
                  </a:tcPr>
                </a:tc>
                <a:tc>
                  <a:txBody>
                    <a:bodyPr/>
                    <a:lstStyle/>
                    <a:p>
                      <a:pPr algn="ctr"/>
                      <a:r>
                        <a:rPr lang="en-CA" sz="2000" noProof="0">
                          <a:solidFill>
                            <a:schemeClr val="tx1"/>
                          </a:solidFill>
                          <a:latin typeface="Roboto" panose="02000000000000000000" pitchFamily="2" charset="0"/>
                          <a:ea typeface="Roboto" panose="02000000000000000000" pitchFamily="2" charset="0"/>
                          <a:cs typeface="Poppins SemiBold" panose="00000700000000000000" pitchFamily="2" charset="0"/>
                        </a:rPr>
                        <a:t>Alignment/ Acceptability</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1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000" b="0" kern="1200" noProof="0">
                          <a:solidFill>
                            <a:schemeClr val="dk1"/>
                          </a:solidFill>
                          <a:latin typeface="Roboto" panose="02000000000000000000" pitchFamily="2" charset="0"/>
                          <a:ea typeface="Roboto" panose="02000000000000000000" pitchFamily="2" charset="0"/>
                          <a:cs typeface="Poppins" panose="00000500000000000000" pitchFamily="2" charset="0"/>
                        </a:rPr>
                        <a:t>board leaders and school staff need to see the practice as compatible with current practice, needs, and context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982629303"/>
                  </a:ext>
                </a:extLst>
              </a:tr>
              <a:tr h="1002305">
                <a:tc rowSpan="2">
                  <a:txBody>
                    <a:bodyPr/>
                    <a:lstStyle/>
                    <a:p>
                      <a:pPr algn="ctr"/>
                      <a:r>
                        <a:rPr lang="en-CA" sz="2000" noProof="0">
                          <a:solidFill>
                            <a:schemeClr val="bg1"/>
                          </a:solidFill>
                          <a:latin typeface="Poppins SemiBold" panose="00000700000000000000" pitchFamily="2" charset="0"/>
                          <a:cs typeface="Poppins SemiBold" panose="00000700000000000000" pitchFamily="2" charset="0"/>
                        </a:rPr>
                        <a:t>Initial &amp; partial implementation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6ADE9"/>
                    </a:solidFill>
                  </a:tcPr>
                </a:tc>
                <a:tc>
                  <a:txBody>
                    <a:bodyPr/>
                    <a:lstStyle/>
                    <a:p>
                      <a:pPr algn="ctr"/>
                      <a:r>
                        <a:rPr lang="en-CA" sz="2000" noProof="0">
                          <a:solidFill>
                            <a:schemeClr val="tx1"/>
                          </a:solidFill>
                          <a:latin typeface="Roboto" panose="02000000000000000000" pitchFamily="2" charset="0"/>
                          <a:ea typeface="Roboto" panose="02000000000000000000" pitchFamily="2" charset="0"/>
                          <a:cs typeface="Poppins SemiBold" panose="00000700000000000000" pitchFamily="2" charset="0"/>
                        </a:rPr>
                        <a:t>Adoption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1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000" b="0" kern="1200" noProof="0">
                          <a:solidFill>
                            <a:schemeClr val="dk1"/>
                          </a:solidFill>
                          <a:latin typeface="Roboto" panose="02000000000000000000" pitchFamily="2" charset="0"/>
                          <a:ea typeface="Roboto" panose="02000000000000000000" pitchFamily="2" charset="0"/>
                          <a:cs typeface="Poppins" panose="00000500000000000000" pitchFamily="2" charset="0"/>
                        </a:rPr>
                        <a:t>offers board leaders and school staff a chance to learn about and try the practice in a supportive environment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00750870"/>
                  </a:ext>
                </a:extLst>
              </a:tr>
              <a:tr h="1002305">
                <a:tc vMerge="1">
                  <a:txBody>
                    <a:bodyPr/>
                    <a:lstStyle/>
                    <a:p>
                      <a:endParaRPr lang="fr-CA"/>
                    </a:p>
                  </a:txBody>
                  <a:tcPr/>
                </a:tc>
                <a:tc>
                  <a:txBody>
                    <a:bodyPr/>
                    <a:lstStyle/>
                    <a:p>
                      <a:pPr algn="ctr"/>
                      <a:r>
                        <a:rPr lang="en-CA" sz="2000" noProof="0">
                          <a:solidFill>
                            <a:schemeClr val="tx1"/>
                          </a:solidFill>
                          <a:latin typeface="Roboto" panose="02000000000000000000" pitchFamily="2" charset="0"/>
                          <a:ea typeface="Roboto" panose="02000000000000000000" pitchFamily="2" charset="0"/>
                          <a:cs typeface="Poppins SemiBold" panose="00000700000000000000" pitchFamily="2" charset="0"/>
                        </a:rPr>
                        <a:t>Adaptation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1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000" b="0" kern="1200" noProof="0">
                          <a:solidFill>
                            <a:schemeClr val="dk1"/>
                          </a:solidFill>
                          <a:latin typeface="Roboto" panose="02000000000000000000" pitchFamily="2" charset="0"/>
                          <a:ea typeface="Roboto" panose="02000000000000000000" pitchFamily="2" charset="0"/>
                          <a:cs typeface="Poppins" panose="00000500000000000000" pitchFamily="2" charset="0"/>
                        </a:rPr>
                        <a:t>provides board leaders and school staff an opportunity to adapt the practice so it meets the needs of, and is affirming for, students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54913544"/>
                  </a:ext>
                </a:extLst>
              </a:tr>
              <a:tr h="1002305">
                <a:tc>
                  <a:txBody>
                    <a:bodyPr/>
                    <a:lstStyle/>
                    <a:p>
                      <a:pPr algn="ctr"/>
                      <a:r>
                        <a:rPr lang="en-CA" sz="2000" noProof="0">
                          <a:solidFill>
                            <a:schemeClr val="bg1"/>
                          </a:solidFill>
                          <a:latin typeface="Poppins SemiBold" panose="00000700000000000000" pitchFamily="2" charset="0"/>
                          <a:cs typeface="Poppins SemiBold" panose="00000700000000000000" pitchFamily="2" charset="0"/>
                        </a:rPr>
                        <a:t>Full implementation &amp; sustainment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6ADE9"/>
                    </a:solidFill>
                  </a:tcPr>
                </a:tc>
                <a:tc>
                  <a:txBody>
                    <a:bodyPr/>
                    <a:lstStyle/>
                    <a:p>
                      <a:pPr algn="ctr"/>
                      <a:r>
                        <a:rPr lang="en-CA" sz="2000" noProof="0">
                          <a:latin typeface="Roboto" panose="02000000000000000000" pitchFamily="2" charset="0"/>
                          <a:ea typeface="Roboto" panose="02000000000000000000" pitchFamily="2" charset="0"/>
                          <a:cs typeface="Poppins SemiBold" panose="00000700000000000000" pitchFamily="2" charset="0"/>
                        </a:rPr>
                        <a:t>Assessment/ Adjustment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1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000" b="0" noProof="0">
                          <a:latin typeface="Roboto" panose="02000000000000000000" pitchFamily="2" charset="0"/>
                          <a:ea typeface="Roboto" panose="02000000000000000000" pitchFamily="2" charset="0"/>
                          <a:cs typeface="Poppins" panose="00000500000000000000" pitchFamily="2" charset="0"/>
                        </a:rPr>
                        <a:t>board leaders and school staff monitor and review the experience with the practice, and make adjustments as indicated</a:t>
                      </a:r>
                      <a:endParaRPr lang="en-CA" sz="2000" b="0" strike="sngStrike" noProof="0">
                        <a:latin typeface="Roboto" panose="02000000000000000000" pitchFamily="2" charset="0"/>
                        <a:ea typeface="Roboto" panose="02000000000000000000" pitchFamily="2" charset="0"/>
                        <a:cs typeface="Poppins" panose="00000500000000000000" pitchFamily="2" charset="0"/>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96485447"/>
                  </a:ext>
                </a:extLst>
              </a:tr>
            </a:tbl>
          </a:graphicData>
        </a:graphic>
      </p:graphicFrame>
    </p:spTree>
    <p:extLst>
      <p:ext uri="{BB962C8B-B14F-4D97-AF65-F5344CB8AC3E}">
        <p14:creationId xmlns:p14="http://schemas.microsoft.com/office/powerpoint/2010/main" val="246158610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9894C-5791-EAB9-5D36-EBC361F16CE7}"/>
              </a:ext>
            </a:extLst>
          </p:cNvPr>
          <p:cNvSpPr>
            <a:spLocks noGrp="1"/>
          </p:cNvSpPr>
          <p:nvPr>
            <p:ph type="title"/>
          </p:nvPr>
        </p:nvSpPr>
        <p:spPr/>
        <p:txBody>
          <a:bodyPr vert="horz" lIns="91440" tIns="45720" rIns="91440" bIns="45720" rtlCol="0" anchor="ctr">
            <a:noAutofit/>
          </a:bodyPr>
          <a:lstStyle/>
          <a:p>
            <a:r>
              <a:rPr lang="en-CA" sz="3300" dirty="0">
                <a:solidFill>
                  <a:schemeClr val="bg1"/>
                </a:solidFill>
                <a:latin typeface="Poppins SemiBold" panose="00000700000000000000" pitchFamily="2" charset="0"/>
                <a:cs typeface="Poppins SemiBold" panose="00000700000000000000" pitchFamily="2" charset="0"/>
              </a:rPr>
              <a:t>SMH-ON implementation framework</a:t>
            </a:r>
          </a:p>
        </p:txBody>
      </p:sp>
      <p:sp>
        <p:nvSpPr>
          <p:cNvPr id="7" name="TextBox 6">
            <a:extLst>
              <a:ext uri="{FF2B5EF4-FFF2-40B4-BE49-F238E27FC236}">
                <a16:creationId xmlns:a16="http://schemas.microsoft.com/office/drawing/2014/main" id="{0E0A21A3-4C39-04A1-37E8-92F02853FC24}"/>
              </a:ext>
            </a:extLst>
          </p:cNvPr>
          <p:cNvSpPr txBox="1"/>
          <p:nvPr/>
        </p:nvSpPr>
        <p:spPr>
          <a:xfrm>
            <a:off x="471312" y="1036984"/>
            <a:ext cx="5783580" cy="646331"/>
          </a:xfrm>
          <a:prstGeom prst="rect">
            <a:avLst/>
          </a:prstGeom>
          <a:noFill/>
        </p:spPr>
        <p:txBody>
          <a:bodyPr wrap="square" rtlCol="0">
            <a:spAutoFit/>
          </a:bodyPr>
          <a:lstStyle/>
          <a:p>
            <a:r>
              <a:rPr lang="en-CA" sz="3600">
                <a:latin typeface="Poppins SemiBold" panose="00000700000000000000" pitchFamily="2" charset="0"/>
                <a:cs typeface="Poppins SemiBold" panose="00000700000000000000" pitchFamily="2" charset="0"/>
              </a:rPr>
              <a:t>Pre-implementation</a:t>
            </a:r>
          </a:p>
        </p:txBody>
      </p:sp>
      <p:sp>
        <p:nvSpPr>
          <p:cNvPr id="8" name="TextBox 7">
            <a:extLst>
              <a:ext uri="{FF2B5EF4-FFF2-40B4-BE49-F238E27FC236}">
                <a16:creationId xmlns:a16="http://schemas.microsoft.com/office/drawing/2014/main" id="{FB190F8A-7E4B-8602-705D-A0CB6B6E8604}"/>
              </a:ext>
            </a:extLst>
          </p:cNvPr>
          <p:cNvSpPr txBox="1"/>
          <p:nvPr/>
        </p:nvSpPr>
        <p:spPr>
          <a:xfrm>
            <a:off x="471312" y="1683315"/>
            <a:ext cx="11007725" cy="1077218"/>
          </a:xfrm>
          <a:prstGeom prst="rect">
            <a:avLst/>
          </a:prstGeom>
          <a:noFill/>
        </p:spPr>
        <p:txBody>
          <a:bodyPr wrap="square" rtlCol="0">
            <a:spAutoFit/>
          </a:bodyPr>
          <a:lstStyle/>
          <a:p>
            <a:r>
              <a:rPr lang="en-CA" sz="3200">
                <a:latin typeface="Roboto" panose="02000000000000000000" pitchFamily="2" charset="0"/>
                <a:ea typeface="Roboto" panose="02000000000000000000" pitchFamily="2" charset="0"/>
                <a:cs typeface="Poppins" panose="00000500000000000000" pitchFamily="2" charset="0"/>
              </a:rPr>
              <a:t>This stage prepares the board for implementing the resource, program or practice.</a:t>
            </a:r>
          </a:p>
        </p:txBody>
      </p:sp>
      <p:sp>
        <p:nvSpPr>
          <p:cNvPr id="9" name="TextBox 8">
            <a:extLst>
              <a:ext uri="{FF2B5EF4-FFF2-40B4-BE49-F238E27FC236}">
                <a16:creationId xmlns:a16="http://schemas.microsoft.com/office/drawing/2014/main" id="{D2BC6ACC-3DE4-3AC8-BAD6-16DA5F6F4F9D}"/>
              </a:ext>
            </a:extLst>
          </p:cNvPr>
          <p:cNvSpPr txBox="1"/>
          <p:nvPr/>
        </p:nvSpPr>
        <p:spPr>
          <a:xfrm>
            <a:off x="471312" y="3023423"/>
            <a:ext cx="11007725" cy="2677656"/>
          </a:xfrm>
          <a:prstGeom prst="rect">
            <a:avLst/>
          </a:prstGeom>
          <a:noFill/>
        </p:spPr>
        <p:txBody>
          <a:bodyPr wrap="square" lIns="91440" tIns="45720" rIns="91440" bIns="45720" rtlCol="0" anchor="t">
            <a:spAutoFit/>
          </a:bodyPr>
          <a:lstStyle/>
          <a:p>
            <a:r>
              <a:rPr lang="en-CA" sz="2800" b="1">
                <a:solidFill>
                  <a:srgbClr val="00B0F0"/>
                </a:solidFill>
                <a:latin typeface="Roboto" panose="02000000000000000000" pitchFamily="2" charset="0"/>
                <a:ea typeface="Roboto" panose="02000000000000000000" pitchFamily="2" charset="0"/>
                <a:cs typeface="Poppins SemiBold" panose="00000700000000000000" pitchFamily="2" charset="0"/>
              </a:rPr>
              <a:t>Awareness</a:t>
            </a:r>
          </a:p>
          <a:p>
            <a:r>
              <a:rPr lang="en-CA" sz="2800">
                <a:latin typeface="Roboto"/>
                <a:ea typeface="Roboto"/>
                <a:cs typeface="Roboto"/>
              </a:rPr>
              <a:t>School administrators need to be aware of the</a:t>
            </a:r>
            <a:r>
              <a:rPr lang="en-CA" sz="2800">
                <a:solidFill>
                  <a:srgbClr val="FF0000"/>
                </a:solidFill>
                <a:latin typeface="Roboto"/>
                <a:ea typeface="Roboto"/>
                <a:cs typeface="Roboto"/>
              </a:rPr>
              <a:t> </a:t>
            </a:r>
            <a:r>
              <a:rPr lang="en-CA" sz="2800">
                <a:latin typeface="Roboto"/>
                <a:ea typeface="Roboto"/>
                <a:cs typeface="Roboto"/>
              </a:rPr>
              <a:t>resource.</a:t>
            </a:r>
            <a:endParaRPr lang="en-CA" sz="2800" strike="sngStrike">
              <a:latin typeface="Roboto"/>
              <a:ea typeface="Roboto"/>
              <a:cs typeface="Roboto"/>
            </a:endParaRPr>
          </a:p>
          <a:p>
            <a:endParaRPr lang="en-CA" sz="2800">
              <a:latin typeface="Roboto" panose="02000000000000000000" pitchFamily="2" charset="0"/>
              <a:ea typeface="Roboto" panose="02000000000000000000" pitchFamily="2" charset="0"/>
            </a:endParaRPr>
          </a:p>
          <a:p>
            <a:r>
              <a:rPr lang="en-CA" sz="2800" b="1">
                <a:solidFill>
                  <a:srgbClr val="00B0F0"/>
                </a:solidFill>
                <a:latin typeface="Roboto"/>
                <a:ea typeface="Roboto"/>
                <a:cs typeface="Poppins SemiBold"/>
              </a:rPr>
              <a:t>Alignment and Acceptability</a:t>
            </a:r>
          </a:p>
          <a:p>
            <a:r>
              <a:rPr lang="en-CA" sz="2800">
                <a:latin typeface="Roboto"/>
                <a:ea typeface="Roboto"/>
                <a:cs typeface="Roboto"/>
              </a:rPr>
              <a:t>School administrators need to see the </a:t>
            </a:r>
            <a:r>
              <a:rPr lang="en-CA" sz="2800">
                <a:solidFill>
                  <a:srgbClr val="000000"/>
                </a:solidFill>
                <a:latin typeface="Roboto"/>
                <a:ea typeface="Roboto"/>
                <a:cs typeface="Roboto"/>
              </a:rPr>
              <a:t>resource </a:t>
            </a:r>
            <a:r>
              <a:rPr lang="en-CA" sz="2800">
                <a:latin typeface="Roboto"/>
                <a:ea typeface="Roboto"/>
                <a:cs typeface="Roboto"/>
              </a:rPr>
              <a:t>as compatible with current practice, needs, and context. </a:t>
            </a:r>
            <a:endParaRPr lang="en-CA" sz="2800" strike="sngStrike">
              <a:latin typeface="Roboto" panose="02000000000000000000" pitchFamily="2" charset="0"/>
              <a:ea typeface="Roboto" panose="02000000000000000000" pitchFamily="2" charset="0"/>
              <a:cs typeface="Arial"/>
            </a:endParaRPr>
          </a:p>
        </p:txBody>
      </p:sp>
    </p:spTree>
    <p:extLst>
      <p:ext uri="{BB962C8B-B14F-4D97-AF65-F5344CB8AC3E}">
        <p14:creationId xmlns:p14="http://schemas.microsoft.com/office/powerpoint/2010/main" val="195941420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DD6E8A-C443-7A2A-99CB-ABD8F24556A1}"/>
              </a:ext>
            </a:extLst>
          </p:cNvPr>
          <p:cNvSpPr txBox="1">
            <a:spLocks noGrp="1"/>
          </p:cNvSpPr>
          <p:nvPr>
            <p:ph type="title" idx="4294967295"/>
          </p:nvPr>
        </p:nvSpPr>
        <p:spPr>
          <a:xfrm>
            <a:off x="56120" y="-747889"/>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300" b="1" i="0" u="none" strike="noStrike" kern="1200" cap="none" spc="0" normalizeH="0" baseline="0" dirty="0">
                <a:ln>
                  <a:noFill/>
                </a:ln>
                <a:solidFill>
                  <a:schemeClr val="bg1"/>
                </a:solidFill>
                <a:effectLst/>
                <a:uLnTx/>
                <a:uFillTx/>
                <a:latin typeface="Poppins SemiBold" panose="00000700000000000000" pitchFamily="2" charset="0"/>
                <a:ea typeface="+mj-ea"/>
                <a:cs typeface="Poppins SemiBold" panose="00000700000000000000" pitchFamily="2" charset="0"/>
              </a:rPr>
              <a:t>SMH-ON Implementation framework - 2</a:t>
            </a:r>
          </a:p>
        </p:txBody>
      </p:sp>
      <p:sp>
        <p:nvSpPr>
          <p:cNvPr id="2" name="Title 1">
            <a:extLst>
              <a:ext uri="{FF2B5EF4-FFF2-40B4-BE49-F238E27FC236}">
                <a16:creationId xmlns:a16="http://schemas.microsoft.com/office/drawing/2014/main" id="{04B9894C-5791-EAB9-5D36-EBC361F16CE7}"/>
              </a:ext>
            </a:extLst>
          </p:cNvPr>
          <p:cNvSpPr>
            <a:spLocks/>
          </p:cNvSpPr>
          <p:nvPr/>
        </p:nvSpPr>
        <p:spPr>
          <a:xfrm>
            <a:off x="56120" y="165723"/>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300" b="1" i="0" u="none" strike="noStrike" kern="1200" cap="none" spc="0" normalizeH="0" baseline="0">
                <a:ln>
                  <a:noFill/>
                </a:ln>
                <a:solidFill>
                  <a:schemeClr val="bg1"/>
                </a:solidFill>
                <a:effectLst/>
                <a:uLnTx/>
                <a:uFillTx/>
                <a:latin typeface="Poppins SemiBold" panose="00000700000000000000" pitchFamily="2" charset="0"/>
                <a:ea typeface="+mj-ea"/>
                <a:cs typeface="Poppins SemiBold" panose="00000700000000000000" pitchFamily="2" charset="0"/>
              </a:rPr>
              <a:t>SMH-ON Implementation framework</a:t>
            </a:r>
          </a:p>
        </p:txBody>
      </p:sp>
      <p:sp>
        <p:nvSpPr>
          <p:cNvPr id="7" name="TextBox 6">
            <a:extLst>
              <a:ext uri="{FF2B5EF4-FFF2-40B4-BE49-F238E27FC236}">
                <a16:creationId xmlns:a16="http://schemas.microsoft.com/office/drawing/2014/main" id="{0E0A21A3-4C39-04A1-37E8-92F02853FC24}"/>
              </a:ext>
            </a:extLst>
          </p:cNvPr>
          <p:cNvSpPr txBox="1"/>
          <p:nvPr/>
        </p:nvSpPr>
        <p:spPr>
          <a:xfrm>
            <a:off x="460023" y="1022090"/>
            <a:ext cx="5783580" cy="646331"/>
          </a:xfrm>
          <a:prstGeom prst="rect">
            <a:avLst/>
          </a:prstGeom>
          <a:noFill/>
        </p:spPr>
        <p:txBody>
          <a:bodyPr wrap="square" rtlCol="0">
            <a:spAutoFit/>
          </a:bodyPr>
          <a:lstStyle/>
          <a:p>
            <a:r>
              <a:rPr lang="en-CA" sz="3600">
                <a:latin typeface="Poppins SemiBold" panose="00000700000000000000" pitchFamily="2" charset="0"/>
                <a:cs typeface="Poppins SemiBold" panose="00000700000000000000" pitchFamily="2" charset="0"/>
              </a:rPr>
              <a:t>Initial implementation</a:t>
            </a:r>
          </a:p>
        </p:txBody>
      </p:sp>
      <p:sp>
        <p:nvSpPr>
          <p:cNvPr id="9" name="TextBox 8">
            <a:extLst>
              <a:ext uri="{FF2B5EF4-FFF2-40B4-BE49-F238E27FC236}">
                <a16:creationId xmlns:a16="http://schemas.microsoft.com/office/drawing/2014/main" id="{D2BC6ACC-3DE4-3AC8-BAD6-16DA5F6F4F9D}"/>
              </a:ext>
            </a:extLst>
          </p:cNvPr>
          <p:cNvSpPr txBox="1"/>
          <p:nvPr/>
        </p:nvSpPr>
        <p:spPr>
          <a:xfrm>
            <a:off x="471312" y="1756051"/>
            <a:ext cx="11007725" cy="1384995"/>
          </a:xfrm>
          <a:prstGeom prst="rect">
            <a:avLst/>
          </a:prstGeom>
          <a:noFill/>
        </p:spPr>
        <p:txBody>
          <a:bodyPr wrap="square" lIns="91440" tIns="45720" rIns="91440" bIns="45720" rtlCol="0" anchor="t">
            <a:spAutoFit/>
          </a:bodyPr>
          <a:lstStyle/>
          <a:p>
            <a:r>
              <a:rPr lang="en-CA" sz="2800" b="1">
                <a:solidFill>
                  <a:srgbClr val="00B0F0"/>
                </a:solidFill>
                <a:latin typeface="Roboto"/>
                <a:ea typeface="Roboto"/>
                <a:cs typeface="Poppins SemiBold"/>
              </a:rPr>
              <a:t>Adoption</a:t>
            </a:r>
          </a:p>
          <a:p>
            <a:r>
              <a:rPr lang="en-CA" sz="2800">
                <a:latin typeface="Roboto"/>
                <a:ea typeface="Roboto"/>
                <a:cs typeface="Roboto"/>
              </a:rPr>
              <a:t>offers school administrators a chance to learn about and try the resource in a supportive environment</a:t>
            </a:r>
            <a:endParaRPr lang="en-CA" strike="sngStrike">
              <a:latin typeface="Roboto"/>
              <a:ea typeface="Roboto"/>
              <a:cs typeface="Roboto"/>
            </a:endParaRPr>
          </a:p>
        </p:txBody>
      </p:sp>
      <p:sp>
        <p:nvSpPr>
          <p:cNvPr id="4" name="TextBox 3">
            <a:extLst>
              <a:ext uri="{FF2B5EF4-FFF2-40B4-BE49-F238E27FC236}">
                <a16:creationId xmlns:a16="http://schemas.microsoft.com/office/drawing/2014/main" id="{D0A170B2-45E6-2F67-E223-D2F82CE9BA6B}"/>
              </a:ext>
            </a:extLst>
          </p:cNvPr>
          <p:cNvSpPr txBox="1"/>
          <p:nvPr/>
        </p:nvSpPr>
        <p:spPr>
          <a:xfrm>
            <a:off x="460023" y="3558509"/>
            <a:ext cx="5783580" cy="646331"/>
          </a:xfrm>
          <a:prstGeom prst="rect">
            <a:avLst/>
          </a:prstGeom>
          <a:noFill/>
        </p:spPr>
        <p:txBody>
          <a:bodyPr wrap="square" rtlCol="0">
            <a:spAutoFit/>
          </a:bodyPr>
          <a:lstStyle/>
          <a:p>
            <a:r>
              <a:rPr lang="en-CA" sz="3600">
                <a:latin typeface="Poppins SemiBold" panose="00000700000000000000" pitchFamily="2" charset="0"/>
                <a:cs typeface="Poppins SemiBold" panose="00000700000000000000" pitchFamily="2" charset="0"/>
              </a:rPr>
              <a:t>Partial implementation</a:t>
            </a:r>
          </a:p>
        </p:txBody>
      </p:sp>
      <p:sp>
        <p:nvSpPr>
          <p:cNvPr id="5" name="TextBox 4">
            <a:extLst>
              <a:ext uri="{FF2B5EF4-FFF2-40B4-BE49-F238E27FC236}">
                <a16:creationId xmlns:a16="http://schemas.microsoft.com/office/drawing/2014/main" id="{71760441-1735-FAE0-88BB-098E7F14D67C}"/>
              </a:ext>
            </a:extLst>
          </p:cNvPr>
          <p:cNvSpPr txBox="1"/>
          <p:nvPr/>
        </p:nvSpPr>
        <p:spPr>
          <a:xfrm>
            <a:off x="460023" y="4292470"/>
            <a:ext cx="11007725" cy="1384995"/>
          </a:xfrm>
          <a:prstGeom prst="rect">
            <a:avLst/>
          </a:prstGeom>
          <a:noFill/>
        </p:spPr>
        <p:txBody>
          <a:bodyPr wrap="square" lIns="91440" tIns="45720" rIns="91440" bIns="45720" rtlCol="0" anchor="t">
            <a:spAutoFit/>
          </a:bodyPr>
          <a:lstStyle/>
          <a:p>
            <a:r>
              <a:rPr lang="en-CA" sz="2800" b="1">
                <a:solidFill>
                  <a:srgbClr val="00B0F0"/>
                </a:solidFill>
                <a:latin typeface="Roboto"/>
                <a:ea typeface="Roboto"/>
                <a:cs typeface="Poppins SemiBold"/>
              </a:rPr>
              <a:t>Adaptation</a:t>
            </a:r>
          </a:p>
          <a:p>
            <a:r>
              <a:rPr lang="en-CA" sz="2800">
                <a:latin typeface="Roboto"/>
                <a:ea typeface="Roboto"/>
                <a:cs typeface="Roboto"/>
              </a:rPr>
              <a:t>provides school administrators an opportunity to adapt the resource so it meets their needs</a:t>
            </a:r>
            <a:endParaRPr lang="en-CA" sz="2800" strike="sngStrike">
              <a:latin typeface="Roboto"/>
              <a:ea typeface="Roboto"/>
              <a:cs typeface="Roboto"/>
            </a:endParaRPr>
          </a:p>
        </p:txBody>
      </p:sp>
    </p:spTree>
    <p:extLst>
      <p:ext uri="{BB962C8B-B14F-4D97-AF65-F5344CB8AC3E}">
        <p14:creationId xmlns:p14="http://schemas.microsoft.com/office/powerpoint/2010/main" val="405878138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B5E57CA-1FF7-4B12-E6AE-01DA08C101E6}"/>
              </a:ext>
            </a:extLst>
          </p:cNvPr>
          <p:cNvSpPr txBox="1">
            <a:spLocks noGrp="1"/>
          </p:cNvSpPr>
          <p:nvPr>
            <p:ph type="title" idx="4294967295"/>
          </p:nvPr>
        </p:nvSpPr>
        <p:spPr>
          <a:xfrm>
            <a:off x="56120" y="-747889"/>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800" b="1" i="0" kern="1200">
                <a:solidFill>
                  <a:schemeClr val="bg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300" b="1" i="0" u="none" strike="noStrike" kern="1200" cap="none" spc="0" normalizeH="0" baseline="0" dirty="0">
                <a:ln>
                  <a:noFill/>
                </a:ln>
                <a:solidFill>
                  <a:schemeClr val="bg1"/>
                </a:solidFill>
                <a:effectLst/>
                <a:uLnTx/>
                <a:uFillTx/>
                <a:latin typeface="Poppins SemiBold" panose="00000700000000000000" pitchFamily="2" charset="0"/>
                <a:ea typeface="+mj-ea"/>
                <a:cs typeface="Poppins SemiBold" panose="00000700000000000000" pitchFamily="2" charset="0"/>
              </a:rPr>
              <a:t>SMH-ON Implementation framework - 3</a:t>
            </a:r>
          </a:p>
        </p:txBody>
      </p:sp>
      <p:sp>
        <p:nvSpPr>
          <p:cNvPr id="2" name="Title 1">
            <a:extLst>
              <a:ext uri="{FF2B5EF4-FFF2-40B4-BE49-F238E27FC236}">
                <a16:creationId xmlns:a16="http://schemas.microsoft.com/office/drawing/2014/main" id="{04B9894C-5791-EAB9-5D36-EBC361F16CE7}"/>
              </a:ext>
            </a:extLst>
          </p:cNvPr>
          <p:cNvSpPr>
            <a:spLocks/>
          </p:cNvSpPr>
          <p:nvPr/>
        </p:nvSpPr>
        <p:spPr>
          <a:xfrm>
            <a:off x="56120" y="165723"/>
            <a:ext cx="11114518" cy="54451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3300" b="1" i="0" u="none" strike="noStrike" kern="1200" cap="none" spc="0" normalizeH="0" baseline="0">
                <a:ln>
                  <a:noFill/>
                </a:ln>
                <a:solidFill>
                  <a:schemeClr val="bg1"/>
                </a:solidFill>
                <a:effectLst/>
                <a:uLnTx/>
                <a:uFillTx/>
                <a:latin typeface="Poppins SemiBold" panose="00000700000000000000" pitchFamily="2" charset="0"/>
                <a:ea typeface="+mj-ea"/>
                <a:cs typeface="Poppins SemiBold" panose="00000700000000000000" pitchFamily="2" charset="0"/>
              </a:rPr>
              <a:t>SMH-ON Implementation framework</a:t>
            </a:r>
          </a:p>
        </p:txBody>
      </p:sp>
      <p:sp>
        <p:nvSpPr>
          <p:cNvPr id="7" name="TextBox 6">
            <a:extLst>
              <a:ext uri="{FF2B5EF4-FFF2-40B4-BE49-F238E27FC236}">
                <a16:creationId xmlns:a16="http://schemas.microsoft.com/office/drawing/2014/main" id="{0E0A21A3-4C39-04A1-37E8-92F02853FC24}"/>
              </a:ext>
            </a:extLst>
          </p:cNvPr>
          <p:cNvSpPr txBox="1"/>
          <p:nvPr/>
        </p:nvSpPr>
        <p:spPr>
          <a:xfrm>
            <a:off x="380999" y="1310044"/>
            <a:ext cx="11007725" cy="646331"/>
          </a:xfrm>
          <a:prstGeom prst="rect">
            <a:avLst/>
          </a:prstGeom>
          <a:noFill/>
        </p:spPr>
        <p:txBody>
          <a:bodyPr wrap="square" rtlCol="0">
            <a:spAutoFit/>
          </a:bodyPr>
          <a:lstStyle>
            <a:defPPr>
              <a:defRPr lang="en-US"/>
            </a:defPPr>
            <a:lvl1pPr>
              <a:defRPr sz="3600">
                <a:latin typeface="Poppins SemiBold" panose="00000700000000000000" pitchFamily="2" charset="0"/>
                <a:cs typeface="Poppins SemiBold" panose="00000700000000000000" pitchFamily="2" charset="0"/>
              </a:defRPr>
            </a:lvl1pPr>
          </a:lstStyle>
          <a:p>
            <a:r>
              <a:rPr lang="en-CA"/>
              <a:t>Full implementation and sustainment</a:t>
            </a:r>
          </a:p>
        </p:txBody>
      </p:sp>
      <p:sp>
        <p:nvSpPr>
          <p:cNvPr id="9" name="TextBox 8">
            <a:extLst>
              <a:ext uri="{FF2B5EF4-FFF2-40B4-BE49-F238E27FC236}">
                <a16:creationId xmlns:a16="http://schemas.microsoft.com/office/drawing/2014/main" id="{D2BC6ACC-3DE4-3AC8-BAD6-16DA5F6F4F9D}"/>
              </a:ext>
            </a:extLst>
          </p:cNvPr>
          <p:cNvSpPr txBox="1"/>
          <p:nvPr/>
        </p:nvSpPr>
        <p:spPr>
          <a:xfrm>
            <a:off x="381000" y="2044005"/>
            <a:ext cx="11007725" cy="1384995"/>
          </a:xfrm>
          <a:prstGeom prst="rect">
            <a:avLst/>
          </a:prstGeom>
          <a:noFill/>
        </p:spPr>
        <p:txBody>
          <a:bodyPr wrap="square" lIns="91440" tIns="45720" rIns="91440" bIns="45720" rtlCol="0" anchor="t">
            <a:spAutoFit/>
          </a:bodyPr>
          <a:lstStyle/>
          <a:p>
            <a:r>
              <a:rPr lang="en-CA" sz="2800" b="1">
                <a:solidFill>
                  <a:srgbClr val="00B0F0"/>
                </a:solidFill>
                <a:latin typeface="Roboto"/>
                <a:ea typeface="Roboto"/>
                <a:cs typeface="Poppins SemiBold"/>
              </a:rPr>
              <a:t>Assessment and Adjustment</a:t>
            </a:r>
          </a:p>
          <a:p>
            <a:r>
              <a:rPr lang="en-CA" sz="2800">
                <a:latin typeface="Roboto"/>
                <a:ea typeface="Roboto"/>
                <a:cs typeface="Roboto"/>
              </a:rPr>
              <a:t>The implementation team monitors and reviews the experience with the resource, and makes adjustments as indicated.</a:t>
            </a:r>
            <a:endParaRPr lang="en-CA" sz="2800" strike="sngStrike">
              <a:latin typeface="Roboto"/>
              <a:ea typeface="Roboto"/>
              <a:cs typeface="Roboto"/>
            </a:endParaRPr>
          </a:p>
        </p:txBody>
      </p:sp>
    </p:spTree>
    <p:extLst>
      <p:ext uri="{BB962C8B-B14F-4D97-AF65-F5344CB8AC3E}">
        <p14:creationId xmlns:p14="http://schemas.microsoft.com/office/powerpoint/2010/main" val="1427759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F80E792C-BB3E-2ADB-14E4-EB95F74AABF1}"/>
              </a:ext>
            </a:extLst>
          </p:cNvPr>
          <p:cNvSpPr txBox="1">
            <a:spLocks noGrp="1"/>
          </p:cNvSpPr>
          <p:nvPr>
            <p:ph type="title" idx="4294967295"/>
          </p:nvPr>
        </p:nvSpPr>
        <p:spPr>
          <a:xfrm>
            <a:off x="2804159" y="277155"/>
            <a:ext cx="9159239" cy="8957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000" b="1" i="0" kern="1200">
                <a:solidFill>
                  <a:schemeClr val="tx1"/>
                </a:solidFill>
                <a:latin typeface="Poppins SemiBold" pitchFamily="2" charset="77"/>
                <a:ea typeface="+mj-ea"/>
                <a:cs typeface="Poppins SemiBold"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CA" sz="4000" b="1" i="0" u="none" strike="noStrike" kern="1200" cap="none" spc="0" normalizeH="0" baseline="0" noProof="0" dirty="0">
                <a:ln>
                  <a:noFill/>
                </a:ln>
                <a:solidFill>
                  <a:schemeClr val="tx1"/>
                </a:solidFill>
                <a:effectLst/>
                <a:uLnTx/>
                <a:uFillTx/>
                <a:latin typeface="Poppins SemiBold" pitchFamily="2" charset="77"/>
                <a:ea typeface="+mj-ea"/>
                <a:cs typeface="Poppins SemiBold" pitchFamily="2" charset="77"/>
              </a:rPr>
              <a:t>School administrators have a crucial role</a:t>
            </a:r>
          </a:p>
        </p:txBody>
      </p:sp>
      <p:sp>
        <p:nvSpPr>
          <p:cNvPr id="5" name="Text Placeholder 4">
            <a:extLst>
              <a:ext uri="{FF2B5EF4-FFF2-40B4-BE49-F238E27FC236}">
                <a16:creationId xmlns:a16="http://schemas.microsoft.com/office/drawing/2014/main" id="{4264C310-8704-AF41-D96E-0A317AA5B733}"/>
              </a:ext>
            </a:extLst>
          </p:cNvPr>
          <p:cNvSpPr>
            <a:spLocks noGrp="1"/>
          </p:cNvSpPr>
          <p:nvPr>
            <p:ph type="body" sz="quarter" idx="12"/>
          </p:nvPr>
        </p:nvSpPr>
        <p:spPr>
          <a:xfrm>
            <a:off x="2804159" y="1505864"/>
            <a:ext cx="9159239" cy="4713315"/>
          </a:xfrm>
        </p:spPr>
        <p:txBody>
          <a:bodyPr>
            <a:normAutofit/>
          </a:bodyPr>
          <a:lstStyle/>
          <a:p>
            <a:pPr algn="l" rtl="0" fontAlgn="base">
              <a:lnSpc>
                <a:spcPct val="105000"/>
              </a:lnSpc>
              <a:spcBef>
                <a:spcPts val="600"/>
              </a:spcBef>
              <a:spcAft>
                <a:spcPts val="1200"/>
              </a:spcAft>
            </a:pPr>
            <a:r>
              <a:rPr lang="en-CA" sz="26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Within schools, principals and vice-principals have a crucial role in leading a purposeful path toward mentally healthy schools where every student: </a:t>
            </a:r>
          </a:p>
          <a:p>
            <a:pPr marL="361950" indent="-361950" algn="l" rtl="0" fontAlgn="base">
              <a:lnSpc>
                <a:spcPct val="105000"/>
              </a:lnSpc>
              <a:spcBef>
                <a:spcPts val="600"/>
              </a:spcBef>
              <a:spcAft>
                <a:spcPts val="1200"/>
              </a:spcAft>
              <a:buFont typeface="Arial" panose="020B0604020202020204" pitchFamily="34" charset="0"/>
              <a:buChar char="•"/>
            </a:pPr>
            <a:r>
              <a:rPr lang="en-CA" sz="26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has access to evidence-informed mental health promotion, prevention, and early intervention services at school that are differentiated and identity-affirming </a:t>
            </a:r>
          </a:p>
          <a:p>
            <a:pPr marL="361950" indent="-361950" algn="l" rtl="0" fontAlgn="base">
              <a:lnSpc>
                <a:spcPct val="105000"/>
              </a:lnSpc>
              <a:spcBef>
                <a:spcPts val="600"/>
              </a:spcBef>
              <a:spcAft>
                <a:spcPts val="1200"/>
              </a:spcAft>
              <a:buFont typeface="Arial" panose="020B0604020202020204" pitchFamily="34" charset="0"/>
              <a:buChar char="•"/>
            </a:pPr>
            <a:r>
              <a:rPr lang="en-CA" sz="26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will be guided to more intensive mental health services when needed</a:t>
            </a:r>
          </a:p>
        </p:txBody>
      </p:sp>
    </p:spTree>
    <p:extLst>
      <p:ext uri="{BB962C8B-B14F-4D97-AF65-F5344CB8AC3E}">
        <p14:creationId xmlns:p14="http://schemas.microsoft.com/office/powerpoint/2010/main" val="145902182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7BD5C-FDC4-43AA-ED94-ACB154952860}"/>
              </a:ext>
            </a:extLst>
          </p:cNvPr>
          <p:cNvSpPr txBox="1">
            <a:spLocks noGrp="1"/>
          </p:cNvSpPr>
          <p:nvPr>
            <p:ph type="title"/>
          </p:nvPr>
        </p:nvSpPr>
        <p:spPr>
          <a:xfrm>
            <a:off x="56120" y="165723"/>
            <a:ext cx="11114518"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600" b="0" i="0" u="none" strike="noStrike" kern="1200" cap="none" spc="0" normalizeH="0" baseline="0" noProof="0" dirty="0">
                <a:ln>
                  <a:noFill/>
                </a:ln>
                <a:solidFill>
                  <a:schemeClr val="bg1"/>
                </a:solidFill>
                <a:effectLst/>
                <a:uLnTx/>
                <a:uFillTx/>
                <a:latin typeface="Poppins SemiBold" panose="00000700000000000000" pitchFamily="2" charset="0"/>
                <a:ea typeface="+mn-ea"/>
                <a:cs typeface="Poppins SemiBold" panose="00000700000000000000" pitchFamily="2" charset="0"/>
              </a:rPr>
              <a:t>Mobilizer </a:t>
            </a:r>
            <a:r>
              <a:rPr lang="en-CA" sz="3600" b="0" dirty="0">
                <a:latin typeface="Poppins SemiBold" panose="00000700000000000000" pitchFamily="2" charset="0"/>
                <a:ea typeface="+mn-ea"/>
                <a:cs typeface="Poppins SemiBold" panose="00000700000000000000" pitchFamily="2" charset="0"/>
              </a:rPr>
              <a:t>k</a:t>
            </a:r>
            <a:r>
              <a:rPr kumimoji="0" lang="en-CA" sz="3600" b="0" i="0" u="none" strike="noStrike" kern="1200" cap="none" spc="0" normalizeH="0" baseline="0" noProof="0" dirty="0">
                <a:ln>
                  <a:noFill/>
                </a:ln>
                <a:solidFill>
                  <a:schemeClr val="bg1"/>
                </a:solidFill>
                <a:effectLst/>
                <a:uLnTx/>
                <a:uFillTx/>
                <a:latin typeface="Poppins SemiBold" panose="00000700000000000000" pitchFamily="2" charset="0"/>
                <a:ea typeface="+mn-ea"/>
                <a:cs typeface="Poppins SemiBold" panose="00000700000000000000" pitchFamily="2" charset="0"/>
              </a:rPr>
              <a:t>it</a:t>
            </a:r>
          </a:p>
        </p:txBody>
      </p:sp>
      <p:sp>
        <p:nvSpPr>
          <p:cNvPr id="11" name="TextBox 10">
            <a:extLst>
              <a:ext uri="{FF2B5EF4-FFF2-40B4-BE49-F238E27FC236}">
                <a16:creationId xmlns:a16="http://schemas.microsoft.com/office/drawing/2014/main" id="{4E786C7D-2B90-D1F9-1CA9-3B3252D7A6B2}"/>
              </a:ext>
            </a:extLst>
          </p:cNvPr>
          <p:cNvSpPr txBox="1"/>
          <p:nvPr/>
        </p:nvSpPr>
        <p:spPr>
          <a:xfrm>
            <a:off x="365689" y="1053931"/>
            <a:ext cx="4894933" cy="249299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CA" sz="2600" dirty="0">
                <a:latin typeface="Roboto" panose="02000000000000000000" pitchFamily="2" charset="0"/>
                <a:ea typeface="Roboto" panose="02000000000000000000" pitchFamily="2" charset="0"/>
              </a:rPr>
              <a:t>bank of key messages</a:t>
            </a:r>
          </a:p>
          <a:p>
            <a:pPr marL="285750" indent="-285750">
              <a:buFont typeface="Arial" panose="020B0604020202020204" pitchFamily="34" charset="0"/>
              <a:buChar char="•"/>
            </a:pPr>
            <a:r>
              <a:rPr lang="en-CA" sz="2600" dirty="0">
                <a:latin typeface="Roboto" panose="02000000000000000000" pitchFamily="2" charset="0"/>
                <a:ea typeface="Roboto" panose="02000000000000000000" pitchFamily="2" charset="0"/>
              </a:rPr>
              <a:t>bank of slides</a:t>
            </a:r>
            <a:endParaRPr lang="en-CA" sz="2600" dirty="0">
              <a:latin typeface="Roboto" panose="02000000000000000000" pitchFamily="2" charset="0"/>
              <a:ea typeface="Roboto" panose="02000000000000000000" pitchFamily="2" charset="0"/>
              <a:cs typeface="Arial"/>
            </a:endParaRPr>
          </a:p>
          <a:p>
            <a:pPr marL="285750" indent="-285750">
              <a:buFont typeface="Arial" panose="020B0604020202020204" pitchFamily="34" charset="0"/>
              <a:buChar char="•"/>
            </a:pPr>
            <a:r>
              <a:rPr lang="en-CA" sz="2600" dirty="0">
                <a:latin typeface="Roboto" panose="02000000000000000000" pitchFamily="2" charset="0"/>
                <a:ea typeface="Roboto" panose="02000000000000000000" pitchFamily="2" charset="0"/>
                <a:cs typeface="Arial"/>
              </a:rPr>
              <a:t>template email</a:t>
            </a:r>
          </a:p>
          <a:p>
            <a:pPr marL="285750" indent="-285750">
              <a:buFont typeface="Arial" panose="020B0604020202020204" pitchFamily="34" charset="0"/>
              <a:buChar char="•"/>
            </a:pPr>
            <a:r>
              <a:rPr lang="en-CA" sz="2600" dirty="0">
                <a:latin typeface="Roboto" panose="02000000000000000000" pitchFamily="2" charset="0"/>
                <a:ea typeface="Roboto" panose="02000000000000000000" pitchFamily="2" charset="0"/>
                <a:cs typeface="Arial"/>
              </a:rPr>
              <a:t>1-page overview flyer</a:t>
            </a:r>
          </a:p>
          <a:p>
            <a:pPr marL="285750" indent="-285750">
              <a:buFont typeface="Arial" panose="020B0604020202020204" pitchFamily="34" charset="0"/>
              <a:buChar char="•"/>
            </a:pPr>
            <a:r>
              <a:rPr lang="en-CA" sz="2600" dirty="0">
                <a:latin typeface="Roboto" panose="02000000000000000000" pitchFamily="2" charset="0"/>
                <a:ea typeface="Roboto" panose="02000000000000000000" pitchFamily="2" charset="0"/>
              </a:rPr>
              <a:t>evidence cards and social graphics</a:t>
            </a:r>
          </a:p>
        </p:txBody>
      </p:sp>
      <p:pic>
        <p:nvPicPr>
          <p:cNvPr id="14" name="Picture 13" descr="Cover of SMH-ON resource Template email for mobilizing the Leading Mentally Healthy Schools resource suite">
            <a:extLst>
              <a:ext uri="{FF2B5EF4-FFF2-40B4-BE49-F238E27FC236}">
                <a16:creationId xmlns:a16="http://schemas.microsoft.com/office/drawing/2014/main" id="{59AAABA8-CAF7-EA15-AD4C-128E0FEBE60B}"/>
              </a:ext>
            </a:extLst>
          </p:cNvPr>
          <p:cNvPicPr>
            <a:picLocks noChangeAspect="1"/>
          </p:cNvPicPr>
          <p:nvPr/>
        </p:nvPicPr>
        <p:blipFill>
          <a:blip r:embed="rId3"/>
          <a:stretch>
            <a:fillRect/>
          </a:stretch>
        </p:blipFill>
        <p:spPr>
          <a:xfrm>
            <a:off x="5274214" y="1053931"/>
            <a:ext cx="2838796" cy="3681961"/>
          </a:xfrm>
          <a:prstGeom prst="rect">
            <a:avLst/>
          </a:prstGeom>
          <a:ln w="28575">
            <a:solidFill>
              <a:schemeClr val="bg1"/>
            </a:solidFill>
          </a:ln>
          <a:effectLst>
            <a:outerShdw blurRad="50800" dist="38100" dir="2700000" algn="tl" rotWithShape="0">
              <a:prstClr val="black">
                <a:alpha val="40000"/>
              </a:prstClr>
            </a:outerShdw>
          </a:effectLst>
        </p:spPr>
      </p:pic>
      <p:pic>
        <p:nvPicPr>
          <p:cNvPr id="16" name="Picture 15" descr="Cover of SMH-ON Leading Mentally Healthy Schools Key messages resource">
            <a:extLst>
              <a:ext uri="{FF2B5EF4-FFF2-40B4-BE49-F238E27FC236}">
                <a16:creationId xmlns:a16="http://schemas.microsoft.com/office/drawing/2014/main" id="{E6EAA7BA-EA68-9477-F882-96AC2E85E296}"/>
              </a:ext>
            </a:extLst>
          </p:cNvPr>
          <p:cNvPicPr>
            <a:picLocks noChangeAspect="1"/>
          </p:cNvPicPr>
          <p:nvPr/>
        </p:nvPicPr>
        <p:blipFill>
          <a:blip r:embed="rId4"/>
          <a:stretch>
            <a:fillRect/>
          </a:stretch>
        </p:blipFill>
        <p:spPr>
          <a:xfrm>
            <a:off x="6292576" y="1760761"/>
            <a:ext cx="2639974" cy="3400978"/>
          </a:xfrm>
          <a:prstGeom prst="rect">
            <a:avLst/>
          </a:prstGeom>
          <a:ln w="28575">
            <a:solidFill>
              <a:srgbClr val="FFFFFF"/>
            </a:solidFill>
          </a:ln>
          <a:effectLst>
            <a:outerShdw blurRad="50800" dist="38100" dir="2700000" algn="tl" rotWithShape="0">
              <a:prstClr val="black">
                <a:alpha val="40000"/>
              </a:prstClr>
            </a:outerShdw>
          </a:effectLst>
        </p:spPr>
      </p:pic>
      <p:sp>
        <p:nvSpPr>
          <p:cNvPr id="17" name="Rounded Rectangle 16">
            <a:extLst>
              <a:ext uri="{FF2B5EF4-FFF2-40B4-BE49-F238E27FC236}">
                <a16:creationId xmlns:a16="http://schemas.microsoft.com/office/drawing/2014/main" id="{0C86E9CA-17F3-94DE-D626-1EEA5DC542EB}"/>
              </a:ext>
              <a:ext uri="{C183D7F6-B498-43B3-948B-1728B52AA6E4}">
                <adec:decorative xmlns:adec="http://schemas.microsoft.com/office/drawing/2017/decorative" val="1"/>
              </a:ext>
            </a:extLst>
          </p:cNvPr>
          <p:cNvSpPr/>
          <p:nvPr/>
        </p:nvSpPr>
        <p:spPr>
          <a:xfrm>
            <a:off x="674879" y="3749480"/>
            <a:ext cx="1757361" cy="1757361"/>
          </a:xfrm>
          <a:prstGeom prst="roundRect">
            <a:avLst>
              <a:gd name="adj" fmla="val 7004"/>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QR code for Leading Mentally Healthy Schools mobilizer kit">
            <a:hlinkClick r:id="rId5"/>
            <a:extLst>
              <a:ext uri="{FF2B5EF4-FFF2-40B4-BE49-F238E27FC236}">
                <a16:creationId xmlns:a16="http://schemas.microsoft.com/office/drawing/2014/main" id="{20C99725-8E53-9471-4D55-963C7B3EB224}"/>
              </a:ext>
            </a:extLst>
          </p:cNvPr>
          <p:cNvPicPr>
            <a:picLocks noChangeAspect="1"/>
          </p:cNvPicPr>
          <p:nvPr/>
        </p:nvPicPr>
        <p:blipFill>
          <a:blip r:embed="rId6"/>
          <a:srcRect/>
          <a:stretch/>
        </p:blipFill>
        <p:spPr>
          <a:xfrm>
            <a:off x="674879" y="3731587"/>
            <a:ext cx="1741944" cy="1741944"/>
          </a:xfrm>
          <a:prstGeom prst="rect">
            <a:avLst/>
          </a:prstGeom>
        </p:spPr>
      </p:pic>
      <p:sp>
        <p:nvSpPr>
          <p:cNvPr id="19" name="TextBox 18">
            <a:extLst>
              <a:ext uri="{FF2B5EF4-FFF2-40B4-BE49-F238E27FC236}">
                <a16:creationId xmlns:a16="http://schemas.microsoft.com/office/drawing/2014/main" id="{8ABF426D-1688-EA80-0352-10648AAECED5}"/>
              </a:ext>
            </a:extLst>
          </p:cNvPr>
          <p:cNvSpPr txBox="1"/>
          <p:nvPr/>
        </p:nvSpPr>
        <p:spPr>
          <a:xfrm>
            <a:off x="572522" y="5524734"/>
            <a:ext cx="2494987" cy="338554"/>
          </a:xfrm>
          <a:prstGeom prst="rect">
            <a:avLst/>
          </a:prstGeom>
          <a:noFill/>
        </p:spPr>
        <p:txBody>
          <a:bodyPr wrap="square" rtlCol="0">
            <a:spAutoFit/>
          </a:bodyPr>
          <a:lstStyle/>
          <a:p>
            <a:r>
              <a:rPr lang="en-US" sz="1600" dirty="0">
                <a:latin typeface="Roboto" panose="02000000000000000000" pitchFamily="2" charset="0"/>
                <a:ea typeface="Roboto" panose="02000000000000000000" pitchFamily="2" charset="0"/>
              </a:rPr>
              <a:t>QR code: Mobilizer kit</a:t>
            </a:r>
          </a:p>
        </p:txBody>
      </p:sp>
      <p:pic>
        <p:nvPicPr>
          <p:cNvPr id="10" name="Picture 9" descr="Evidence card 1">
            <a:extLst>
              <a:ext uri="{FF2B5EF4-FFF2-40B4-BE49-F238E27FC236}">
                <a16:creationId xmlns:a16="http://schemas.microsoft.com/office/drawing/2014/main" id="{BF01B376-8988-26D3-BD0A-6449A2599E72}"/>
              </a:ext>
            </a:extLst>
          </p:cNvPr>
          <p:cNvPicPr>
            <a:picLocks noChangeAspect="1"/>
          </p:cNvPicPr>
          <p:nvPr/>
        </p:nvPicPr>
        <p:blipFill>
          <a:blip r:embed="rId7"/>
          <a:stretch>
            <a:fillRect/>
          </a:stretch>
        </p:blipFill>
        <p:spPr>
          <a:xfrm>
            <a:off x="3855543" y="3407982"/>
            <a:ext cx="2093853" cy="2093853"/>
          </a:xfrm>
          <a:prstGeom prst="rect">
            <a:avLst/>
          </a:prstGeom>
          <a:ln w="28575">
            <a:solidFill>
              <a:schemeClr val="bg1"/>
            </a:solidFill>
          </a:ln>
          <a:effectLst>
            <a:outerShdw blurRad="50800" dist="38100" dir="2700000" algn="tl" rotWithShape="0">
              <a:prstClr val="black">
                <a:alpha val="40000"/>
              </a:prstClr>
            </a:outerShdw>
          </a:effectLst>
        </p:spPr>
      </p:pic>
      <p:pic>
        <p:nvPicPr>
          <p:cNvPr id="8" name="Picture 7" descr="Evidence card 2">
            <a:extLst>
              <a:ext uri="{FF2B5EF4-FFF2-40B4-BE49-F238E27FC236}">
                <a16:creationId xmlns:a16="http://schemas.microsoft.com/office/drawing/2014/main" id="{69A4CEFE-7D88-832D-F75D-552932E97953}"/>
              </a:ext>
            </a:extLst>
          </p:cNvPr>
          <p:cNvPicPr>
            <a:picLocks noChangeAspect="1"/>
          </p:cNvPicPr>
          <p:nvPr/>
        </p:nvPicPr>
        <p:blipFill>
          <a:blip r:embed="rId8"/>
          <a:stretch>
            <a:fillRect/>
          </a:stretch>
        </p:blipFill>
        <p:spPr>
          <a:xfrm>
            <a:off x="4453155" y="3834965"/>
            <a:ext cx="2139238" cy="2139238"/>
          </a:xfrm>
          <a:prstGeom prst="rect">
            <a:avLst/>
          </a:prstGeom>
          <a:ln w="28575">
            <a:solidFill>
              <a:schemeClr val="bg1"/>
            </a:solidFill>
          </a:ln>
          <a:effectLst>
            <a:outerShdw blurRad="50800" dist="38100" dir="2700000" algn="tl" rotWithShape="0">
              <a:prstClr val="black">
                <a:alpha val="40000"/>
              </a:prstClr>
            </a:outerShdw>
          </a:effectLst>
        </p:spPr>
      </p:pic>
      <p:pic>
        <p:nvPicPr>
          <p:cNvPr id="5" name="Picture 4" descr="Leading Mentally Healthy Schools evidence card: &quot;Good mental health is fundamental to every student's ability to learn, succeed, and reach their full potential. Get your guide to leading a mentally healthy school: smho-smso.ca/lmhs. Source: Durlak et. Al., 2011">
            <a:extLst>
              <a:ext uri="{FF2B5EF4-FFF2-40B4-BE49-F238E27FC236}">
                <a16:creationId xmlns:a16="http://schemas.microsoft.com/office/drawing/2014/main" id="{D24D0042-C935-C25D-6313-2726FC5862D2}"/>
              </a:ext>
            </a:extLst>
          </p:cNvPr>
          <p:cNvPicPr>
            <a:picLocks noChangeAspect="1"/>
          </p:cNvPicPr>
          <p:nvPr/>
        </p:nvPicPr>
        <p:blipFill>
          <a:blip r:embed="rId9"/>
          <a:stretch>
            <a:fillRect/>
          </a:stretch>
        </p:blipFill>
        <p:spPr>
          <a:xfrm>
            <a:off x="5002407" y="4260812"/>
            <a:ext cx="2140374" cy="2140374"/>
          </a:xfrm>
          <a:prstGeom prst="rect">
            <a:avLst/>
          </a:prstGeom>
          <a:ln w="28575">
            <a:solidFill>
              <a:schemeClr val="bg1"/>
            </a:solidFill>
          </a:ln>
          <a:effectLst>
            <a:outerShdw blurRad="50800" dist="38100" dir="2700000" algn="tl" rotWithShape="0">
              <a:prstClr val="black">
                <a:alpha val="40000"/>
              </a:prstClr>
            </a:outerShdw>
          </a:effectLst>
        </p:spPr>
      </p:pic>
      <p:pic>
        <p:nvPicPr>
          <p:cNvPr id="7" name="Picture 6" descr="A close-up of a flyer&#10;&#10;Description automatically generated">
            <a:extLst>
              <a:ext uri="{FF2B5EF4-FFF2-40B4-BE49-F238E27FC236}">
                <a16:creationId xmlns:a16="http://schemas.microsoft.com/office/drawing/2014/main" id="{2327933E-FE37-9221-18D1-0E1D0D224873}"/>
              </a:ext>
            </a:extLst>
          </p:cNvPr>
          <p:cNvPicPr>
            <a:picLocks noChangeAspect="1"/>
          </p:cNvPicPr>
          <p:nvPr/>
        </p:nvPicPr>
        <p:blipFill>
          <a:blip r:embed="rId10"/>
          <a:srcRect/>
          <a:stretch/>
        </p:blipFill>
        <p:spPr>
          <a:xfrm>
            <a:off x="7342393" y="2563687"/>
            <a:ext cx="2623955" cy="3394249"/>
          </a:xfrm>
          <a:prstGeom prst="rect">
            <a:avLst/>
          </a:prstGeom>
          <a:ln w="28575">
            <a:solidFill>
              <a:srgbClr val="FFFFFF"/>
            </a:solidFill>
          </a:ln>
          <a:effectLst>
            <a:outerShdw blurRad="50800" dist="38100" dir="2700000" algn="tl" rotWithShape="0">
              <a:prstClr val="black">
                <a:alpha val="40000"/>
              </a:prstClr>
            </a:outerShdw>
          </a:effectLst>
        </p:spPr>
      </p:pic>
      <p:pic>
        <p:nvPicPr>
          <p:cNvPr id="12" name="Picture 11" descr="Cover of Leading Mentally Healthy Schools bank of slides">
            <a:extLst>
              <a:ext uri="{FF2B5EF4-FFF2-40B4-BE49-F238E27FC236}">
                <a16:creationId xmlns:a16="http://schemas.microsoft.com/office/drawing/2014/main" id="{D3993F30-219C-9784-AB84-2678F4054EF0}"/>
              </a:ext>
            </a:extLst>
          </p:cNvPr>
          <p:cNvPicPr>
            <a:picLocks noChangeAspect="1"/>
          </p:cNvPicPr>
          <p:nvPr/>
        </p:nvPicPr>
        <p:blipFill>
          <a:blip r:embed="rId11"/>
          <a:stretch>
            <a:fillRect/>
          </a:stretch>
        </p:blipFill>
        <p:spPr>
          <a:xfrm>
            <a:off x="8654370" y="1167087"/>
            <a:ext cx="3256223" cy="1839694"/>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89706111"/>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09A38-136F-F813-C07E-038E251A135F}"/>
              </a:ext>
            </a:extLst>
          </p:cNvPr>
          <p:cNvSpPr>
            <a:spLocks noGrp="1"/>
          </p:cNvSpPr>
          <p:nvPr>
            <p:ph type="title"/>
          </p:nvPr>
        </p:nvSpPr>
        <p:spPr/>
        <p:txBody>
          <a:bodyPr/>
          <a:lstStyle/>
          <a:p>
            <a:r>
              <a:rPr lang="en-CA" dirty="0"/>
              <a:t>How to share</a:t>
            </a:r>
          </a:p>
        </p:txBody>
      </p:sp>
      <p:sp>
        <p:nvSpPr>
          <p:cNvPr id="3" name="Text Placeholder 2">
            <a:extLst>
              <a:ext uri="{FF2B5EF4-FFF2-40B4-BE49-F238E27FC236}">
                <a16:creationId xmlns:a16="http://schemas.microsoft.com/office/drawing/2014/main" id="{3AE47BA6-BEB4-3081-0E02-2DEA22C8EB41}"/>
              </a:ext>
            </a:extLst>
          </p:cNvPr>
          <p:cNvSpPr>
            <a:spLocks noGrp="1"/>
          </p:cNvSpPr>
          <p:nvPr>
            <p:ph type="body" sz="quarter" idx="12"/>
          </p:nvPr>
        </p:nvSpPr>
        <p:spPr>
          <a:xfrm>
            <a:off x="2804159" y="974948"/>
            <a:ext cx="5425441" cy="4640040"/>
          </a:xfrm>
        </p:spPr>
        <p:txBody>
          <a:bodyPr>
            <a:noAutofit/>
          </a:bodyPr>
          <a:lstStyle/>
          <a:p>
            <a:pPr algn="l" rtl="0" fontAlgn="base">
              <a:lnSpc>
                <a:spcPct val="105000"/>
              </a:lnSpc>
            </a:pP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Encourage your colleagues and staff to sign up for their copy at </a:t>
            </a: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hlinkClick r:id="rId3"/>
              </a:rPr>
              <a:t>smho-smso.ca/lmhs</a:t>
            </a: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  </a:t>
            </a:r>
          </a:p>
          <a:p>
            <a:pPr algn="l" rtl="0" fontAlgn="base">
              <a:lnSpc>
                <a:spcPct val="105000"/>
              </a:lnSpc>
            </a:pP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 </a:t>
            </a:r>
          </a:p>
          <a:p>
            <a:pPr algn="l" rtl="0" fontAlgn="base">
              <a:lnSpc>
                <a:spcPct val="105000"/>
              </a:lnSpc>
            </a:pP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For tools to help you share Leading Mentally Healthy Schools with colleagues, access </a:t>
            </a: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hlinkClick r:id="rId4"/>
              </a:rPr>
              <a:t>the mobilizer kit</a:t>
            </a: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a:t>
            </a:r>
          </a:p>
          <a:p>
            <a:pPr algn="l" rtl="0" fontAlgn="base">
              <a:lnSpc>
                <a:spcPct val="105000"/>
              </a:lnSpc>
            </a:pPr>
            <a:endPar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endParaRPr>
          </a:p>
          <a:p>
            <a:pPr algn="l" rtl="0" fontAlgn="base">
              <a:lnSpc>
                <a:spcPct val="105000"/>
              </a:lnSpc>
            </a:pPr>
            <a:r>
              <a:rPr lang="en-CA" sz="2500" dirty="0">
                <a:solidFill>
                  <a:srgbClr val="000000"/>
                </a:solidFill>
                <a:latin typeface="Roboto" panose="02000000000000000000" pitchFamily="2" charset="0"/>
                <a:ea typeface="Roboto" panose="02000000000000000000" pitchFamily="2" charset="0"/>
                <a:cs typeface="Poppins" panose="00000500000000000000" pitchFamily="2" charset="0"/>
              </a:rPr>
              <a:t>V</a:t>
            </a: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rPr>
              <a:t>isit our website: </a:t>
            </a:r>
            <a:r>
              <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hlinkClick r:id="rId5"/>
              </a:rPr>
              <a:t>smho-smso.ca/online-resources/leading-mentally-healthy-schools-ebook</a:t>
            </a:r>
            <a:endParaRPr lang="en-CA" sz="2500" b="0" i="0" dirty="0">
              <a:solidFill>
                <a:srgbClr val="000000"/>
              </a:solidFill>
              <a:effectLst/>
              <a:latin typeface="Roboto" panose="02000000000000000000" pitchFamily="2" charset="0"/>
              <a:ea typeface="Roboto" panose="02000000000000000000" pitchFamily="2" charset="0"/>
              <a:cs typeface="Poppins" panose="00000500000000000000" pitchFamily="2" charset="0"/>
            </a:endParaRPr>
          </a:p>
        </p:txBody>
      </p:sp>
      <p:sp>
        <p:nvSpPr>
          <p:cNvPr id="5" name="Rounded Rectangle 4">
            <a:extLst>
              <a:ext uri="{FF2B5EF4-FFF2-40B4-BE49-F238E27FC236}">
                <a16:creationId xmlns:a16="http://schemas.microsoft.com/office/drawing/2014/main" id="{B24AC491-83FA-6ACB-6C9B-003DBF06FBE5}"/>
              </a:ext>
              <a:ext uri="{C183D7F6-B498-43B3-948B-1728B52AA6E4}">
                <adec:decorative xmlns:adec="http://schemas.microsoft.com/office/drawing/2017/decorative" val="1"/>
              </a:ext>
            </a:extLst>
          </p:cNvPr>
          <p:cNvSpPr/>
          <p:nvPr/>
        </p:nvSpPr>
        <p:spPr>
          <a:xfrm>
            <a:off x="9925920" y="487474"/>
            <a:ext cx="1309497" cy="1309497"/>
          </a:xfrm>
          <a:prstGeom prst="roundRect">
            <a:avLst>
              <a:gd name="adj" fmla="val 6065"/>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QR code to sign up for the Leading Mentally Healthy Schools ebook">
            <a:extLst>
              <a:ext uri="{FF2B5EF4-FFF2-40B4-BE49-F238E27FC236}">
                <a16:creationId xmlns:a16="http://schemas.microsoft.com/office/drawing/2014/main" id="{457B1750-6192-78F0-1E0E-2F2767DA4B01}"/>
              </a:ext>
            </a:extLst>
          </p:cNvPr>
          <p:cNvPicPr>
            <a:picLocks noChangeAspect="1"/>
          </p:cNvPicPr>
          <p:nvPr/>
        </p:nvPicPr>
        <p:blipFill>
          <a:blip r:embed="rId6"/>
          <a:stretch>
            <a:fillRect/>
          </a:stretch>
        </p:blipFill>
        <p:spPr>
          <a:xfrm>
            <a:off x="9991973" y="553527"/>
            <a:ext cx="1170873" cy="1170873"/>
          </a:xfrm>
          <a:prstGeom prst="rect">
            <a:avLst/>
          </a:prstGeom>
        </p:spPr>
      </p:pic>
      <p:sp>
        <p:nvSpPr>
          <p:cNvPr id="7" name="TextBox 6">
            <a:extLst>
              <a:ext uri="{FF2B5EF4-FFF2-40B4-BE49-F238E27FC236}">
                <a16:creationId xmlns:a16="http://schemas.microsoft.com/office/drawing/2014/main" id="{950F1576-9A3E-B2C9-B45D-E68DC5D60DD7}"/>
              </a:ext>
            </a:extLst>
          </p:cNvPr>
          <p:cNvSpPr txBox="1"/>
          <p:nvPr/>
        </p:nvSpPr>
        <p:spPr>
          <a:xfrm>
            <a:off x="9337224" y="1898213"/>
            <a:ext cx="2470785" cy="307777"/>
          </a:xfrm>
          <a:prstGeom prst="rect">
            <a:avLst/>
          </a:prstGeom>
          <a:noFill/>
        </p:spPr>
        <p:txBody>
          <a:bodyPr wrap="square" rtlCol="0">
            <a:spAutoFit/>
          </a:bodyPr>
          <a:lstStyle/>
          <a:p>
            <a:pPr algn="ctr"/>
            <a:r>
              <a:rPr lang="en-CA" sz="1400" dirty="0">
                <a:latin typeface="Roboto" panose="02000000000000000000" pitchFamily="2" charset="0"/>
                <a:ea typeface="Roboto" panose="02000000000000000000" pitchFamily="2" charset="0"/>
              </a:rPr>
              <a:t>Sign up for the </a:t>
            </a:r>
            <a:r>
              <a:rPr lang="en-CA" sz="1400" dirty="0" err="1">
                <a:latin typeface="Roboto" panose="02000000000000000000" pitchFamily="2" charset="0"/>
                <a:ea typeface="Roboto" panose="02000000000000000000" pitchFamily="2" charset="0"/>
              </a:rPr>
              <a:t>ebook</a:t>
            </a:r>
            <a:endParaRPr lang="en-CA" sz="1400" dirty="0">
              <a:latin typeface="Roboto" panose="02000000000000000000" pitchFamily="2" charset="0"/>
              <a:ea typeface="Roboto" panose="02000000000000000000" pitchFamily="2" charset="0"/>
            </a:endParaRPr>
          </a:p>
        </p:txBody>
      </p:sp>
      <p:grpSp>
        <p:nvGrpSpPr>
          <p:cNvPr id="14" name="Group 13" descr="QR code for Leading Mentally Healthy Schools mobilizer kit">
            <a:extLst>
              <a:ext uri="{FF2B5EF4-FFF2-40B4-BE49-F238E27FC236}">
                <a16:creationId xmlns:a16="http://schemas.microsoft.com/office/drawing/2014/main" id="{02265668-6ECF-D5C1-0F15-CFC543DA2063}"/>
              </a:ext>
            </a:extLst>
          </p:cNvPr>
          <p:cNvGrpSpPr/>
          <p:nvPr/>
        </p:nvGrpSpPr>
        <p:grpSpPr>
          <a:xfrm>
            <a:off x="9925920" y="2558024"/>
            <a:ext cx="1309497" cy="1255138"/>
            <a:chOff x="9925920" y="2627474"/>
            <a:chExt cx="1309497" cy="1255138"/>
          </a:xfrm>
        </p:grpSpPr>
        <p:sp>
          <p:nvSpPr>
            <p:cNvPr id="9" name="Rounded Rectangle 8">
              <a:extLst>
                <a:ext uri="{FF2B5EF4-FFF2-40B4-BE49-F238E27FC236}">
                  <a16:creationId xmlns:a16="http://schemas.microsoft.com/office/drawing/2014/main" id="{C9D47F09-9F30-AF3D-DF41-07FC06457287}"/>
                </a:ext>
              </a:extLst>
            </p:cNvPr>
            <p:cNvSpPr/>
            <p:nvPr/>
          </p:nvSpPr>
          <p:spPr>
            <a:xfrm>
              <a:off x="9925920" y="2627474"/>
              <a:ext cx="1309497" cy="1255138"/>
            </a:xfrm>
            <a:prstGeom prst="roundRect">
              <a:avLst>
                <a:gd name="adj" fmla="val 7004"/>
              </a:avLst>
            </a:prstGeom>
            <a:solidFill>
              <a:srgbClr val="E4F2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7"/>
              <a:extLst>
                <a:ext uri="{FF2B5EF4-FFF2-40B4-BE49-F238E27FC236}">
                  <a16:creationId xmlns:a16="http://schemas.microsoft.com/office/drawing/2014/main" id="{6E80B6BC-046A-58F5-F799-130B326F1D21}"/>
                </a:ext>
              </a:extLst>
            </p:cNvPr>
            <p:cNvPicPr>
              <a:picLocks noChangeAspect="1"/>
            </p:cNvPicPr>
            <p:nvPr/>
          </p:nvPicPr>
          <p:blipFill>
            <a:blip r:embed="rId8"/>
            <a:srcRect/>
            <a:stretch/>
          </p:blipFill>
          <p:spPr>
            <a:xfrm>
              <a:off x="9996655" y="2671030"/>
              <a:ext cx="1166191" cy="1166191"/>
            </a:xfrm>
            <a:prstGeom prst="rect">
              <a:avLst/>
            </a:prstGeom>
          </p:spPr>
        </p:pic>
      </p:grpSp>
      <p:sp>
        <p:nvSpPr>
          <p:cNvPr id="13" name="TextBox 12">
            <a:extLst>
              <a:ext uri="{FF2B5EF4-FFF2-40B4-BE49-F238E27FC236}">
                <a16:creationId xmlns:a16="http://schemas.microsoft.com/office/drawing/2014/main" id="{98ACE1DE-1C2E-8DFF-6B71-EB1B03FAAE68}"/>
              </a:ext>
            </a:extLst>
          </p:cNvPr>
          <p:cNvSpPr txBox="1"/>
          <p:nvPr/>
        </p:nvSpPr>
        <p:spPr>
          <a:xfrm>
            <a:off x="9387841" y="3857554"/>
            <a:ext cx="2470785" cy="307777"/>
          </a:xfrm>
          <a:prstGeom prst="rect">
            <a:avLst/>
          </a:prstGeom>
          <a:noFill/>
        </p:spPr>
        <p:txBody>
          <a:bodyPr wrap="square" rtlCol="0">
            <a:spAutoFit/>
          </a:bodyPr>
          <a:lstStyle/>
          <a:p>
            <a:pPr algn="ctr"/>
            <a:r>
              <a:rPr lang="en-CA" sz="1400" dirty="0">
                <a:latin typeface="Roboto" panose="02000000000000000000" pitchFamily="2" charset="0"/>
                <a:ea typeface="Roboto" panose="02000000000000000000" pitchFamily="2" charset="0"/>
              </a:rPr>
              <a:t>Mobilizer kit</a:t>
            </a:r>
          </a:p>
        </p:txBody>
      </p:sp>
      <p:grpSp>
        <p:nvGrpSpPr>
          <p:cNvPr id="19" name="Group 18" descr="QR code for the Leading Mentally Healthy Schools web resource post">
            <a:extLst>
              <a:ext uri="{FF2B5EF4-FFF2-40B4-BE49-F238E27FC236}">
                <a16:creationId xmlns:a16="http://schemas.microsoft.com/office/drawing/2014/main" id="{95189A7A-12CA-ACE2-4348-33AD05002675}"/>
              </a:ext>
            </a:extLst>
          </p:cNvPr>
          <p:cNvGrpSpPr/>
          <p:nvPr/>
        </p:nvGrpSpPr>
        <p:grpSpPr>
          <a:xfrm>
            <a:off x="9953920" y="4423477"/>
            <a:ext cx="1309497" cy="1255138"/>
            <a:chOff x="9953920" y="4423477"/>
            <a:chExt cx="1309497" cy="1255138"/>
          </a:xfrm>
        </p:grpSpPr>
        <p:sp>
          <p:nvSpPr>
            <p:cNvPr id="16" name="Rounded Rectangle 15">
              <a:extLst>
                <a:ext uri="{FF2B5EF4-FFF2-40B4-BE49-F238E27FC236}">
                  <a16:creationId xmlns:a16="http://schemas.microsoft.com/office/drawing/2014/main" id="{D8A71EB2-986E-28D8-3DAF-D883FAF81C7E}"/>
                </a:ext>
                <a:ext uri="{C183D7F6-B498-43B3-948B-1728B52AA6E4}">
                  <adec:decorative xmlns:adec="http://schemas.microsoft.com/office/drawing/2017/decorative" val="1"/>
                </a:ext>
              </a:extLst>
            </p:cNvPr>
            <p:cNvSpPr/>
            <p:nvPr/>
          </p:nvSpPr>
          <p:spPr>
            <a:xfrm>
              <a:off x="9953920" y="4423477"/>
              <a:ext cx="1309497" cy="1255138"/>
            </a:xfrm>
            <a:prstGeom prst="roundRect">
              <a:avLst>
                <a:gd name="adj" fmla="val 7004"/>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QR code for the Leading Mentally Healthy Schools web resource post">
              <a:hlinkClick r:id="rId7"/>
              <a:extLst>
                <a:ext uri="{FF2B5EF4-FFF2-40B4-BE49-F238E27FC236}">
                  <a16:creationId xmlns:a16="http://schemas.microsoft.com/office/drawing/2014/main" id="{294B3672-2FC3-5CD2-ACBD-6B9D2E5FD87B}"/>
                </a:ext>
              </a:extLst>
            </p:cNvPr>
            <p:cNvPicPr>
              <a:picLocks noChangeAspect="1"/>
            </p:cNvPicPr>
            <p:nvPr/>
          </p:nvPicPr>
          <p:blipFill>
            <a:blip r:embed="rId9"/>
            <a:srcRect/>
            <a:stretch/>
          </p:blipFill>
          <p:spPr>
            <a:xfrm>
              <a:off x="10024655" y="4467033"/>
              <a:ext cx="1166191" cy="1166191"/>
            </a:xfrm>
            <a:prstGeom prst="rect">
              <a:avLst/>
            </a:prstGeom>
          </p:spPr>
        </p:pic>
      </p:grpSp>
      <p:sp>
        <p:nvSpPr>
          <p:cNvPr id="18" name="TextBox 17">
            <a:extLst>
              <a:ext uri="{FF2B5EF4-FFF2-40B4-BE49-F238E27FC236}">
                <a16:creationId xmlns:a16="http://schemas.microsoft.com/office/drawing/2014/main" id="{FC198325-5B02-6F4F-ADC2-54B70A77E338}"/>
              </a:ext>
            </a:extLst>
          </p:cNvPr>
          <p:cNvSpPr txBox="1"/>
          <p:nvPr/>
        </p:nvSpPr>
        <p:spPr>
          <a:xfrm>
            <a:off x="9415841" y="5723007"/>
            <a:ext cx="2547558" cy="307777"/>
          </a:xfrm>
          <a:prstGeom prst="rect">
            <a:avLst/>
          </a:prstGeom>
          <a:noFill/>
        </p:spPr>
        <p:txBody>
          <a:bodyPr wrap="square" rtlCol="0">
            <a:spAutoFit/>
          </a:bodyPr>
          <a:lstStyle/>
          <a:p>
            <a:pPr algn="ctr"/>
            <a:r>
              <a:rPr lang="en-CA" sz="1400" dirty="0" err="1">
                <a:latin typeface="Roboto" panose="02000000000000000000" pitchFamily="2" charset="0"/>
                <a:ea typeface="Roboto" panose="02000000000000000000" pitchFamily="2" charset="0"/>
              </a:rPr>
              <a:t>smho-smso.ca</a:t>
            </a:r>
            <a:r>
              <a:rPr lang="en-CA" sz="1400" dirty="0">
                <a:latin typeface="Roboto" panose="02000000000000000000" pitchFamily="2" charset="0"/>
                <a:ea typeface="Roboto" panose="02000000000000000000" pitchFamily="2" charset="0"/>
              </a:rPr>
              <a:t> resource post</a:t>
            </a:r>
          </a:p>
        </p:txBody>
      </p:sp>
    </p:spTree>
    <p:extLst>
      <p:ext uri="{BB962C8B-B14F-4D97-AF65-F5344CB8AC3E}">
        <p14:creationId xmlns:p14="http://schemas.microsoft.com/office/powerpoint/2010/main" val="217815311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FD4A2-0C54-4522-7A5E-783534F2FC73}"/>
              </a:ext>
            </a:extLst>
          </p:cNvPr>
          <p:cNvSpPr>
            <a:spLocks noGrp="1"/>
          </p:cNvSpPr>
          <p:nvPr>
            <p:ph type="title" idx="4294967295"/>
          </p:nvPr>
        </p:nvSpPr>
        <p:spPr>
          <a:xfrm>
            <a:off x="838200" y="-1394235"/>
            <a:ext cx="10515600" cy="1325563"/>
          </a:xfrm>
        </p:spPr>
        <p:txBody>
          <a:bodyPr/>
          <a:lstStyle/>
          <a:p>
            <a:r>
              <a:rPr lang="en-CA" dirty="0"/>
              <a:t>Contact information</a:t>
            </a:r>
          </a:p>
        </p:txBody>
      </p:sp>
      <p:sp>
        <p:nvSpPr>
          <p:cNvPr id="3" name="Subscribe Link" descr="link to subscribe">
            <a:hlinkClick r:id="rId3"/>
            <a:extLst>
              <a:ext uri="{FF2B5EF4-FFF2-40B4-BE49-F238E27FC236}">
                <a16:creationId xmlns:a16="http://schemas.microsoft.com/office/drawing/2014/main" id="{6817CF07-69E1-5008-5629-9E449C86249F}"/>
              </a:ext>
            </a:extLst>
          </p:cNvPr>
          <p:cNvSpPr/>
          <p:nvPr/>
        </p:nvSpPr>
        <p:spPr>
          <a:xfrm>
            <a:off x="8566150" y="5226050"/>
            <a:ext cx="1206500" cy="2984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06940708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653F7-A54C-725F-731A-5AE8F69AA551}"/>
              </a:ext>
            </a:extLst>
          </p:cNvPr>
          <p:cNvSpPr>
            <a:spLocks noGrp="1"/>
          </p:cNvSpPr>
          <p:nvPr>
            <p:ph type="title" idx="4294967295"/>
          </p:nvPr>
        </p:nvSpPr>
        <p:spPr>
          <a:xfrm>
            <a:off x="838200" y="-1428960"/>
            <a:ext cx="10515600" cy="1325563"/>
          </a:xfrm>
        </p:spPr>
        <p:txBody>
          <a:bodyPr/>
          <a:lstStyle/>
          <a:p>
            <a:r>
              <a:rPr lang="en-CA" dirty="0"/>
              <a:t>Accessibility</a:t>
            </a:r>
          </a:p>
        </p:txBody>
      </p:sp>
    </p:spTree>
    <p:extLst>
      <p:ext uri="{BB962C8B-B14F-4D97-AF65-F5344CB8AC3E}">
        <p14:creationId xmlns:p14="http://schemas.microsoft.com/office/powerpoint/2010/main" val="68418467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C980057-6A56-0F7B-0C20-D54D49851AB6}"/>
              </a:ext>
            </a:extLst>
          </p:cNvPr>
          <p:cNvSpPr>
            <a:spLocks noGrp="1"/>
          </p:cNvSpPr>
          <p:nvPr>
            <p:ph type="title"/>
          </p:nvPr>
        </p:nvSpPr>
        <p:spPr/>
        <p:txBody>
          <a:bodyPr/>
          <a:lstStyle/>
          <a:p>
            <a:r>
              <a:rPr lang="en-CA" dirty="0"/>
              <a:t>Background</a:t>
            </a:r>
          </a:p>
        </p:txBody>
      </p:sp>
      <p:sp>
        <p:nvSpPr>
          <p:cNvPr id="2" name="Vertical Text Placeholder 1">
            <a:extLst>
              <a:ext uri="{FF2B5EF4-FFF2-40B4-BE49-F238E27FC236}">
                <a16:creationId xmlns:a16="http://schemas.microsoft.com/office/drawing/2014/main" id="{665F7720-8686-5A00-6B52-DC77B34A6824}"/>
              </a:ext>
            </a:extLst>
          </p:cNvPr>
          <p:cNvSpPr>
            <a:spLocks noGrp="1"/>
          </p:cNvSpPr>
          <p:nvPr>
            <p:ph type="body" sz="quarter" idx="12"/>
          </p:nvPr>
        </p:nvSpPr>
        <p:spPr>
          <a:xfrm>
            <a:off x="2804160" y="1093558"/>
            <a:ext cx="5339715" cy="4728155"/>
          </a:xfrm>
        </p:spPr>
        <p:txBody>
          <a:bodyPr vert="horz" lIns="91440" tIns="45720" rIns="91440" bIns="45720" rtlCol="0" anchor="t">
            <a:normAutofit/>
          </a:bodyPr>
          <a:lstStyle/>
          <a:p>
            <a:r>
              <a:rPr lang="en-CA" dirty="0">
                <a:latin typeface="Roboto"/>
                <a:ea typeface="Roboto"/>
                <a:cs typeface="Arial"/>
              </a:rPr>
              <a:t>A resource and approach to leadership</a:t>
            </a:r>
          </a:p>
          <a:p>
            <a:pPr marL="800100" lvl="1" indent="-342900">
              <a:spcBef>
                <a:spcPts val="600"/>
              </a:spcBef>
              <a:spcAft>
                <a:spcPts val="600"/>
              </a:spcAft>
              <a:buFont typeface="Arial" panose="020B0604020202020204" pitchFamily="34" charset="0"/>
              <a:buChar char="•"/>
            </a:pPr>
            <a:r>
              <a:rPr lang="en-CA" sz="2600" dirty="0">
                <a:latin typeface="Roboto"/>
                <a:ea typeface="Roboto"/>
                <a:cs typeface="Arial"/>
              </a:rPr>
              <a:t>first produced in 2013</a:t>
            </a:r>
          </a:p>
          <a:p>
            <a:pPr marL="800100" lvl="1" indent="-342900">
              <a:spcBef>
                <a:spcPts val="600"/>
              </a:spcBef>
              <a:spcAft>
                <a:spcPts val="600"/>
              </a:spcAft>
              <a:buFont typeface="Arial" panose="020B0604020202020204" pitchFamily="34" charset="0"/>
              <a:buChar char="•"/>
            </a:pPr>
            <a:r>
              <a:rPr lang="en-CA" sz="2600" dirty="0">
                <a:latin typeface="Roboto"/>
                <a:ea typeface="Roboto"/>
                <a:cs typeface="Arial"/>
              </a:rPr>
              <a:t>with input from school administrators</a:t>
            </a:r>
          </a:p>
          <a:p>
            <a:pPr marL="800100" lvl="1" indent="-342900">
              <a:spcBef>
                <a:spcPts val="600"/>
              </a:spcBef>
              <a:spcAft>
                <a:spcPts val="600"/>
              </a:spcAft>
              <a:buFont typeface="Arial" panose="020B0604020202020204" pitchFamily="34" charset="0"/>
              <a:buChar char="•"/>
            </a:pPr>
            <a:r>
              <a:rPr lang="en-CA" sz="2600" dirty="0">
                <a:latin typeface="Roboto"/>
                <a:ea typeface="Roboto"/>
                <a:cs typeface="Arial"/>
              </a:rPr>
              <a:t>aligned with Supporting Minds, 2013 (EDU)</a:t>
            </a:r>
          </a:p>
          <a:p>
            <a:pPr marL="800100" lvl="1" indent="-342900">
              <a:spcBef>
                <a:spcPts val="600"/>
              </a:spcBef>
              <a:spcAft>
                <a:spcPts val="600"/>
              </a:spcAft>
              <a:buFont typeface="Arial" panose="020B0604020202020204" pitchFamily="34" charset="0"/>
              <a:buChar char="•"/>
            </a:pPr>
            <a:r>
              <a:rPr lang="en-CA" sz="2600" dirty="0">
                <a:latin typeface="Roboto"/>
                <a:ea typeface="Roboto"/>
                <a:cs typeface="Arial"/>
              </a:rPr>
              <a:t>based on creating the 10 organizational conditions for effective school mental health</a:t>
            </a:r>
          </a:p>
        </p:txBody>
      </p:sp>
      <p:pic>
        <p:nvPicPr>
          <p:cNvPr id="3" name="Picture 2" descr="Cover of 2013 version of Leading Mentally Healthy Schools">
            <a:extLst>
              <a:ext uri="{FF2B5EF4-FFF2-40B4-BE49-F238E27FC236}">
                <a16:creationId xmlns:a16="http://schemas.microsoft.com/office/drawing/2014/main" id="{89163D89-1D77-CC28-610A-CFBEDE6E6F9C}"/>
              </a:ext>
            </a:extLst>
          </p:cNvPr>
          <p:cNvPicPr>
            <a:picLocks noChangeAspect="1"/>
          </p:cNvPicPr>
          <p:nvPr/>
        </p:nvPicPr>
        <p:blipFill>
          <a:blip r:embed="rId3"/>
          <a:srcRect/>
          <a:stretch/>
        </p:blipFill>
        <p:spPr>
          <a:xfrm>
            <a:off x="8503754" y="1628775"/>
            <a:ext cx="3358045" cy="2405200"/>
          </a:xfrm>
          <a:prstGeom prst="rect">
            <a:avLst/>
          </a:prstGeom>
        </p:spPr>
      </p:pic>
    </p:spTree>
    <p:extLst>
      <p:ext uri="{BB962C8B-B14F-4D97-AF65-F5344CB8AC3E}">
        <p14:creationId xmlns:p14="http://schemas.microsoft.com/office/powerpoint/2010/main" val="75092736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C6C1DA-81D2-B5F2-A2A3-9B554E968047}"/>
              </a:ext>
            </a:extLst>
          </p:cNvPr>
          <p:cNvSpPr>
            <a:spLocks noGrp="1"/>
          </p:cNvSpPr>
          <p:nvPr>
            <p:ph type="title"/>
          </p:nvPr>
        </p:nvSpPr>
        <p:spPr/>
        <p:txBody>
          <a:bodyPr/>
          <a:lstStyle/>
          <a:p>
            <a:r>
              <a:rPr lang="en-CA" dirty="0"/>
              <a:t>Review and update</a:t>
            </a:r>
          </a:p>
        </p:txBody>
      </p:sp>
      <p:sp>
        <p:nvSpPr>
          <p:cNvPr id="2" name="Text Placeholder 1">
            <a:extLst>
              <a:ext uri="{FF2B5EF4-FFF2-40B4-BE49-F238E27FC236}">
                <a16:creationId xmlns:a16="http://schemas.microsoft.com/office/drawing/2014/main" id="{F6EA6BD3-BBA3-800E-DEB1-4C6799B7AEDA}"/>
              </a:ext>
            </a:extLst>
          </p:cNvPr>
          <p:cNvSpPr>
            <a:spLocks noGrp="1"/>
          </p:cNvSpPr>
          <p:nvPr>
            <p:ph type="body" sz="quarter" idx="12"/>
          </p:nvPr>
        </p:nvSpPr>
        <p:spPr>
          <a:xfrm>
            <a:off x="2804159" y="935339"/>
            <a:ext cx="9159239" cy="5217812"/>
          </a:xfrm>
        </p:spPr>
        <p:txBody>
          <a:bodyPr>
            <a:normAutofit fontScale="85000" lnSpcReduction="20000"/>
          </a:bodyPr>
          <a:lstStyle/>
          <a:p>
            <a:pPr marL="0" marR="0" lvl="0" indent="0" defTabSz="914400" eaLnBrk="1" fontAlgn="auto" latinLnBrk="0" hangingPunct="1">
              <a:lnSpc>
                <a:spcPct val="113000"/>
              </a:lnSpc>
              <a:spcBef>
                <a:spcPts val="653"/>
              </a:spcBef>
              <a:spcAft>
                <a:spcPts val="0"/>
              </a:spcAft>
              <a:buClrTx/>
              <a:buSzTx/>
              <a:buFont typeface="Arial" panose="020B0604020202020204" pitchFamily="34" charset="0"/>
              <a:buNone/>
              <a:tabLst/>
              <a:defRPr/>
            </a:pPr>
            <a:r>
              <a:rPr kumimoji="0" lang="en-CA" sz="3150"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Purpose of LMHS review and update</a:t>
            </a:r>
          </a:p>
          <a:p>
            <a:pPr marL="1065530" marR="0" lvl="1" indent="-457200" defTabSz="914400" eaLnBrk="1" fontAlgn="auto" latinLnBrk="0" hangingPunct="1">
              <a:lnSpc>
                <a:spcPct val="113000"/>
              </a:lnSpc>
              <a:spcBef>
                <a:spcPts val="653"/>
              </a:spcBef>
              <a:spcAft>
                <a:spcPts val="0"/>
              </a:spcAft>
              <a:buClrTx/>
              <a:buSzTx/>
              <a:buFont typeface="Arial" panose="020B0604020202020204" pitchFamily="34" charset="0"/>
              <a:buChar char="•"/>
              <a:tabLst/>
              <a:defRPr/>
            </a:pPr>
            <a:r>
              <a:rPr kumimoji="0"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To help school leaders to understand and enact their important role in setting the stage for mental health and wellness, with consideration of today’s realities and commitment to identity-affirming school cultures.</a:t>
            </a:r>
            <a:endParaRPr lang="en-CA" sz="3196"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endParaRPr>
          </a:p>
          <a:p>
            <a:pPr marL="0" marR="0" lvl="0" indent="0" defTabSz="914400" eaLnBrk="1" fontAlgn="auto" latinLnBrk="0" hangingPunct="1">
              <a:lnSpc>
                <a:spcPct val="113000"/>
              </a:lnSpc>
              <a:spcBef>
                <a:spcPts val="653"/>
              </a:spcBef>
              <a:spcAft>
                <a:spcPts val="0"/>
              </a:spcAft>
              <a:buClrTx/>
              <a:buSzTx/>
              <a:buFont typeface="Arial" panose="020B0604020202020204" pitchFamily="34" charset="0"/>
              <a:buNone/>
              <a:tabLst/>
              <a:defRPr/>
            </a:pPr>
            <a:r>
              <a:rPr kumimoji="0" lang="en-CA" sz="3150"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Project </a:t>
            </a:r>
            <a:r>
              <a:rPr lang="en-CA" sz="3150" b="1" kern="0" dirty="0">
                <a:solidFill>
                  <a:sysClr val="windowText" lastClr="000000"/>
                </a:solidFill>
                <a:latin typeface="Roboto" panose="02000000000000000000" pitchFamily="2" charset="0"/>
                <a:ea typeface="Roboto" panose="02000000000000000000" pitchFamily="2" charset="0"/>
                <a:cs typeface="Calibri"/>
              </a:rPr>
              <a:t>s</a:t>
            </a:r>
            <a:r>
              <a:rPr kumimoji="0" lang="en-CA" sz="3150"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cope</a:t>
            </a:r>
            <a:endParaRPr lang="en-CA" sz="3150"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endParaRPr>
          </a:p>
          <a:p>
            <a:pPr marL="608330" lvl="1" indent="0">
              <a:lnSpc>
                <a:spcPct val="113000"/>
              </a:lnSpc>
              <a:spcBef>
                <a:spcPts val="653"/>
              </a:spcBef>
              <a:buNone/>
              <a:defRPr/>
            </a:pPr>
            <a:r>
              <a:rPr kumimoji="0"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Leading Mentally Healthy Schools, updated version will:</a:t>
            </a:r>
            <a:r>
              <a:rPr lang="en-CA" sz="2900" kern="0" dirty="0">
                <a:solidFill>
                  <a:sysClr val="windowText" lastClr="000000"/>
                </a:solidFill>
                <a:latin typeface="Roboto" panose="02000000000000000000" pitchFamily="2" charset="0"/>
                <a:ea typeface="Roboto" panose="02000000000000000000" pitchFamily="2" charset="0"/>
                <a:cs typeface="Calibri"/>
              </a:rPr>
              <a:t> </a:t>
            </a:r>
            <a:endParaRPr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panose="020F0502020204030204" pitchFamily="34" charset="0"/>
            </a:endParaRPr>
          </a:p>
          <a:p>
            <a:pPr marL="989330" marR="0" lvl="1" indent="-380365" defTabSz="914400" eaLnBrk="1" fontAlgn="auto" latinLnBrk="0" hangingPunct="1">
              <a:lnSpc>
                <a:spcPct val="113000"/>
              </a:lnSpc>
              <a:spcBef>
                <a:spcPts val="600"/>
              </a:spcBef>
              <a:spcAft>
                <a:spcPts val="600"/>
              </a:spcAft>
              <a:buClrTx/>
              <a:buSzTx/>
              <a:buFont typeface="Arial" panose="020B0604020202020204" pitchFamily="34" charset="0"/>
              <a:buChar char="•"/>
              <a:tabLst/>
              <a:defRPr/>
            </a:pPr>
            <a:r>
              <a:rPr kumimoji="0"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meet the needs of school and system leaders</a:t>
            </a:r>
            <a:endParaRPr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endParaRPr>
          </a:p>
          <a:p>
            <a:pPr marL="989330" marR="0" lvl="1" indent="-380365" defTabSz="914400" eaLnBrk="1" fontAlgn="auto" latinLnBrk="0" hangingPunct="1">
              <a:lnSpc>
                <a:spcPct val="113000"/>
              </a:lnSpc>
              <a:spcBef>
                <a:spcPts val="600"/>
              </a:spcBef>
              <a:spcAft>
                <a:spcPts val="600"/>
              </a:spcAft>
              <a:buClrTx/>
              <a:buSzTx/>
              <a:buFont typeface="Arial" panose="020B0604020202020204" pitchFamily="34" charset="0"/>
              <a:buChar char="•"/>
              <a:tabLst/>
              <a:defRPr/>
            </a:pPr>
            <a:r>
              <a:rPr kumimoji="0"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meet the continuum of needs from emerging leaders to experienced leaders, and</a:t>
            </a:r>
          </a:p>
          <a:p>
            <a:pPr marL="989330" marR="0" lvl="1" indent="-380365" defTabSz="914400" eaLnBrk="1" fontAlgn="auto" latinLnBrk="0" hangingPunct="1">
              <a:lnSpc>
                <a:spcPct val="113000"/>
              </a:lnSpc>
              <a:spcBef>
                <a:spcPts val="600"/>
              </a:spcBef>
              <a:spcAft>
                <a:spcPts val="600"/>
              </a:spcAft>
              <a:buClrTx/>
              <a:buSzTx/>
              <a:buFont typeface="Arial" panose="020B0604020202020204" pitchFamily="34" charset="0"/>
              <a:buChar char="•"/>
              <a:tabLst/>
              <a:defRPr/>
            </a:pPr>
            <a:r>
              <a:rPr kumimoji="0"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a:rPr>
              <a:t>be presented in a format that is relevant, responsive, flexible, accessible, agile (easily updated), and evergreen</a:t>
            </a:r>
            <a:endParaRPr lang="en-CA" sz="29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Calibri" panose="020F0502020204030204" pitchFamily="34" charset="0"/>
            </a:endParaRPr>
          </a:p>
        </p:txBody>
      </p:sp>
    </p:spTree>
    <p:extLst>
      <p:ext uri="{BB962C8B-B14F-4D97-AF65-F5344CB8AC3E}">
        <p14:creationId xmlns:p14="http://schemas.microsoft.com/office/powerpoint/2010/main" val="312151398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4677A-3306-8F88-BA78-B3A872D4E3F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30266F9-58AB-F935-674B-2E31609387B4}"/>
              </a:ext>
            </a:extLst>
          </p:cNvPr>
          <p:cNvSpPr>
            <a:spLocks noGrp="1"/>
          </p:cNvSpPr>
          <p:nvPr>
            <p:ph type="title"/>
          </p:nvPr>
        </p:nvSpPr>
        <p:spPr/>
        <p:txBody>
          <a:bodyPr/>
          <a:lstStyle/>
          <a:p>
            <a:r>
              <a:rPr lang="en-CA" dirty="0"/>
              <a:t>Further considerations</a:t>
            </a:r>
          </a:p>
        </p:txBody>
      </p:sp>
      <p:sp>
        <p:nvSpPr>
          <p:cNvPr id="2" name="Vertical Text Placeholder 1">
            <a:extLst>
              <a:ext uri="{FF2B5EF4-FFF2-40B4-BE49-F238E27FC236}">
                <a16:creationId xmlns:a16="http://schemas.microsoft.com/office/drawing/2014/main" id="{55C534A8-B7D4-B126-282F-166B11BACA88}"/>
              </a:ext>
            </a:extLst>
          </p:cNvPr>
          <p:cNvSpPr>
            <a:spLocks noGrp="1"/>
          </p:cNvSpPr>
          <p:nvPr>
            <p:ph type="body" sz="quarter" idx="12"/>
          </p:nvPr>
        </p:nvSpPr>
        <p:spPr>
          <a:xfrm>
            <a:off x="2341311" y="1093558"/>
            <a:ext cx="9159239" cy="4512834"/>
          </a:xfrm>
        </p:spPr>
        <p:txBody>
          <a:bodyPr>
            <a:normAutofit/>
          </a:bodyPr>
          <a:lstStyle/>
          <a:p>
            <a:pPr marL="800100" lvl="1" indent="-342900">
              <a:spcBef>
                <a:spcPts val="600"/>
              </a:spcBef>
              <a:spcAft>
                <a:spcPts val="600"/>
              </a:spcAft>
              <a:buFont typeface="Arial" panose="020B0604020202020204" pitchFamily="34" charset="0"/>
              <a:buChar char="•"/>
            </a:pPr>
            <a:r>
              <a:rPr lang="en-CA" sz="2600" dirty="0">
                <a:latin typeface="Roboto" panose="02000000000000000000" pitchFamily="2" charset="0"/>
                <a:ea typeface="Roboto" panose="02000000000000000000" pitchFamily="2" charset="0"/>
              </a:rPr>
              <a:t>alignment with current approaches in school mental health, including the key foundations for leading mentally healthy schools</a:t>
            </a:r>
          </a:p>
          <a:p>
            <a:pPr marL="800100" lvl="1" indent="-342900">
              <a:spcBef>
                <a:spcPts val="600"/>
              </a:spcBef>
              <a:spcAft>
                <a:spcPts val="600"/>
              </a:spcAft>
              <a:buFont typeface="Arial" panose="020B0604020202020204" pitchFamily="34" charset="0"/>
              <a:buChar char="•"/>
            </a:pPr>
            <a:r>
              <a:rPr lang="en-CA" sz="2600" dirty="0">
                <a:latin typeface="Roboto" panose="02000000000000000000" pitchFamily="2" charset="0"/>
                <a:ea typeface="Roboto" panose="02000000000000000000" pitchFamily="2" charset="0"/>
              </a:rPr>
              <a:t>integrate identity-affirming school mental health throughout content</a:t>
            </a:r>
          </a:p>
          <a:p>
            <a:pPr marL="800100" lvl="1" indent="-342900">
              <a:spcBef>
                <a:spcPts val="600"/>
              </a:spcBef>
              <a:spcAft>
                <a:spcPts val="600"/>
              </a:spcAft>
              <a:buFont typeface="Arial" panose="020B0604020202020204" pitchFamily="34" charset="0"/>
              <a:buChar char="•"/>
            </a:pPr>
            <a:r>
              <a:rPr lang="en-CA" sz="2600" dirty="0">
                <a:latin typeface="Roboto" panose="02000000000000000000" pitchFamily="2" charset="0"/>
                <a:ea typeface="Roboto" panose="02000000000000000000" pitchFamily="2" charset="0"/>
              </a:rPr>
              <a:t>alignment with Professional Advisory, Supporting Students’ Mental Health (OCT)</a:t>
            </a:r>
          </a:p>
          <a:p>
            <a:pPr marL="800100" lvl="1" indent="-342900">
              <a:spcBef>
                <a:spcPts val="600"/>
              </a:spcBef>
              <a:spcAft>
                <a:spcPts val="600"/>
              </a:spcAft>
              <a:buFont typeface="Arial" panose="020B0604020202020204" pitchFamily="34" charset="0"/>
              <a:buChar char="•"/>
            </a:pPr>
            <a:r>
              <a:rPr lang="en-CA" sz="2600" dirty="0">
                <a:latin typeface="Roboto" panose="02000000000000000000" pitchFamily="2" charset="0"/>
                <a:ea typeface="Roboto" panose="02000000000000000000" pitchFamily="2" charset="0"/>
              </a:rPr>
              <a:t>alignment with PPM 169 – Student Mental Health</a:t>
            </a:r>
          </a:p>
          <a:p>
            <a:pPr marL="800100" lvl="1" indent="-342900">
              <a:spcBef>
                <a:spcPts val="600"/>
              </a:spcBef>
              <a:spcAft>
                <a:spcPts val="600"/>
              </a:spcAft>
              <a:buFont typeface="Arial" panose="020B0604020202020204" pitchFamily="34" charset="0"/>
              <a:buChar char="•"/>
            </a:pPr>
            <a:r>
              <a:rPr lang="en-CA" sz="2600" dirty="0">
                <a:latin typeface="Roboto" panose="02000000000000000000" pitchFamily="2" charset="0"/>
                <a:ea typeface="Roboto" panose="02000000000000000000" pitchFamily="2" charset="0"/>
              </a:rPr>
              <a:t>responsive to school administrator voice and student voice</a:t>
            </a:r>
          </a:p>
        </p:txBody>
      </p:sp>
    </p:spTree>
    <p:extLst>
      <p:ext uri="{BB962C8B-B14F-4D97-AF65-F5344CB8AC3E}">
        <p14:creationId xmlns:p14="http://schemas.microsoft.com/office/powerpoint/2010/main" val="102148605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BCE987-8370-2601-EA04-3779BF5D089E}"/>
              </a:ext>
            </a:extLst>
          </p:cNvPr>
          <p:cNvSpPr>
            <a:spLocks noGrp="1"/>
          </p:cNvSpPr>
          <p:nvPr>
            <p:ph type="title"/>
          </p:nvPr>
        </p:nvSpPr>
        <p:spPr>
          <a:xfrm>
            <a:off x="838200" y="1996977"/>
            <a:ext cx="10515600" cy="2068586"/>
          </a:xfrm>
        </p:spPr>
        <p:txBody>
          <a:bodyPr>
            <a:normAutofit/>
          </a:bodyPr>
          <a:lstStyle/>
          <a:p>
            <a:r>
              <a:rPr lang="en-CA" sz="5200" b="0" dirty="0">
                <a:latin typeface="Poppins" pitchFamily="2" charset="77"/>
                <a:cs typeface="Poppins" pitchFamily="2" charset="77"/>
              </a:rPr>
              <a:t>Setting the stage: </a:t>
            </a:r>
            <a:br>
              <a:rPr lang="en-CA" sz="5200" dirty="0"/>
            </a:br>
            <a:r>
              <a:rPr lang="en-CA" sz="5200" dirty="0"/>
              <a:t>Focus group findings</a:t>
            </a:r>
          </a:p>
        </p:txBody>
      </p:sp>
    </p:spTree>
    <p:extLst>
      <p:ext uri="{BB962C8B-B14F-4D97-AF65-F5344CB8AC3E}">
        <p14:creationId xmlns:p14="http://schemas.microsoft.com/office/powerpoint/2010/main" val="268078327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432C88-C2FC-3F79-732C-EBC616BAE370}"/>
              </a:ext>
            </a:extLst>
          </p:cNvPr>
          <p:cNvSpPr>
            <a:spLocks noGrp="1"/>
          </p:cNvSpPr>
          <p:nvPr>
            <p:ph type="title"/>
          </p:nvPr>
        </p:nvSpPr>
        <p:spPr>
          <a:xfrm>
            <a:off x="184782" y="1"/>
            <a:ext cx="10515600" cy="1118474"/>
          </a:xfrm>
        </p:spPr>
        <p:txBody>
          <a:bodyPr>
            <a:normAutofit/>
          </a:bodyPr>
          <a:lstStyle/>
          <a:p>
            <a:r>
              <a:rPr lang="en-CA" sz="4400" dirty="0"/>
              <a:t>What do school administrators say?</a:t>
            </a:r>
          </a:p>
        </p:txBody>
      </p:sp>
      <p:sp>
        <p:nvSpPr>
          <p:cNvPr id="4" name="TextBox 3">
            <a:extLst>
              <a:ext uri="{FF2B5EF4-FFF2-40B4-BE49-F238E27FC236}">
                <a16:creationId xmlns:a16="http://schemas.microsoft.com/office/drawing/2014/main" id="{10EFF300-4BD3-1F8C-A5D1-73897443D5C9}"/>
              </a:ext>
            </a:extLst>
          </p:cNvPr>
          <p:cNvSpPr txBox="1"/>
          <p:nvPr/>
        </p:nvSpPr>
        <p:spPr>
          <a:xfrm>
            <a:off x="524709" y="1325563"/>
            <a:ext cx="11667291" cy="1554272"/>
          </a:xfrm>
          <a:prstGeom prst="rect">
            <a:avLst/>
          </a:prstGeom>
          <a:noFill/>
        </p:spPr>
        <p:txBody>
          <a:bodyPr wrap="square" rtlCol="0">
            <a:spAutoFit/>
          </a:bodyPr>
          <a:lstStyle/>
          <a:p>
            <a:r>
              <a:rPr lang="en-US" sz="3200" b="1">
                <a:latin typeface="Roboto" panose="02000000000000000000" pitchFamily="2" charset="0"/>
                <a:ea typeface="Roboto" panose="02000000000000000000" pitchFamily="2" charset="0"/>
              </a:rPr>
              <a:t>Five virtual focus groups</a:t>
            </a:r>
          </a:p>
          <a:p>
            <a:pPr marL="914400" lvl="1" indent="-45720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three English sessions; two French sessions</a:t>
            </a:r>
          </a:p>
          <a:p>
            <a:pPr marL="914400" lvl="1" indent="-457200">
              <a:spcBef>
                <a:spcPts val="600"/>
              </a:spcBef>
              <a:spcAft>
                <a:spcPts val="600"/>
              </a:spcAft>
              <a:buFont typeface="Arial" panose="020B0604020202020204" pitchFamily="34" charset="0"/>
              <a:buChar char="•"/>
            </a:pPr>
            <a:r>
              <a:rPr lang="en-US" sz="2400">
                <a:latin typeface="Roboto" panose="02000000000000000000" pitchFamily="2" charset="0"/>
                <a:ea typeface="Roboto" panose="02000000000000000000" pitchFamily="2" charset="0"/>
              </a:rPr>
              <a:t>7-12 participants per session</a:t>
            </a:r>
            <a:endParaRPr lang="en-CA" sz="2400">
              <a:latin typeface="Roboto" panose="02000000000000000000" pitchFamily="2" charset="0"/>
              <a:ea typeface="Roboto" panose="02000000000000000000" pitchFamily="2" charset="0"/>
            </a:endParaRPr>
          </a:p>
        </p:txBody>
      </p:sp>
      <p:sp>
        <p:nvSpPr>
          <p:cNvPr id="2" name="Rounded Rectangle 1">
            <a:extLst>
              <a:ext uri="{FF2B5EF4-FFF2-40B4-BE49-F238E27FC236}">
                <a16:creationId xmlns:a16="http://schemas.microsoft.com/office/drawing/2014/main" id="{FE3FA68D-466B-B46F-20BB-E5F826ADC09E}"/>
              </a:ext>
              <a:ext uri="{C183D7F6-B498-43B3-948B-1728B52AA6E4}">
                <adec:decorative xmlns:adec="http://schemas.microsoft.com/office/drawing/2017/decorative" val="1"/>
              </a:ext>
            </a:extLst>
          </p:cNvPr>
          <p:cNvSpPr/>
          <p:nvPr/>
        </p:nvSpPr>
        <p:spPr>
          <a:xfrm>
            <a:off x="524709" y="3191607"/>
            <a:ext cx="11091029" cy="2639212"/>
          </a:xfrm>
          <a:prstGeom prst="roundRect">
            <a:avLst>
              <a:gd name="adj" fmla="val 4415"/>
            </a:avLst>
          </a:prstGeom>
          <a:solidFill>
            <a:srgbClr val="D9C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F50D44B4-5BAD-93FC-357E-EF07DE47D072}"/>
              </a:ext>
              <a:ext uri="{C183D7F6-B498-43B3-948B-1728B52AA6E4}">
                <adec:decorative xmlns:adec="http://schemas.microsoft.com/office/drawing/2017/decorative" val="1"/>
              </a:ext>
            </a:extLst>
          </p:cNvPr>
          <p:cNvSpPr/>
          <p:nvPr/>
        </p:nvSpPr>
        <p:spPr>
          <a:xfrm>
            <a:off x="1091859" y="3415875"/>
            <a:ext cx="1216503" cy="1216503"/>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CC0F463-9FF4-18E2-526E-189D282562C5}"/>
              </a:ext>
            </a:extLst>
          </p:cNvPr>
          <p:cNvSpPr txBox="1"/>
          <p:nvPr/>
        </p:nvSpPr>
        <p:spPr>
          <a:xfrm>
            <a:off x="1333247" y="3734151"/>
            <a:ext cx="700087" cy="584775"/>
          </a:xfrm>
          <a:prstGeom prst="rect">
            <a:avLst/>
          </a:prstGeom>
          <a:noFill/>
        </p:spPr>
        <p:txBody>
          <a:bodyPr wrap="square" rtlCol="0">
            <a:spAutoFit/>
          </a:bodyPr>
          <a:lstStyle/>
          <a:p>
            <a:pPr algn="ctr"/>
            <a:r>
              <a:rPr lang="en-US" sz="3200" b="1">
                <a:solidFill>
                  <a:schemeClr val="bg1"/>
                </a:solidFill>
                <a:latin typeface="Poppins SemiBold" pitchFamily="2" charset="77"/>
                <a:cs typeface="Poppins SemiBold" pitchFamily="2" charset="77"/>
              </a:rPr>
              <a:t>42</a:t>
            </a:r>
          </a:p>
        </p:txBody>
      </p:sp>
      <p:sp>
        <p:nvSpPr>
          <p:cNvPr id="7" name="TextBox 6">
            <a:extLst>
              <a:ext uri="{FF2B5EF4-FFF2-40B4-BE49-F238E27FC236}">
                <a16:creationId xmlns:a16="http://schemas.microsoft.com/office/drawing/2014/main" id="{195293BF-6334-6805-D28F-35199AC866E3}"/>
              </a:ext>
            </a:extLst>
          </p:cNvPr>
          <p:cNvSpPr txBox="1"/>
          <p:nvPr/>
        </p:nvSpPr>
        <p:spPr>
          <a:xfrm>
            <a:off x="785812" y="4643434"/>
            <a:ext cx="2014537" cy="707886"/>
          </a:xfrm>
          <a:prstGeom prst="rect">
            <a:avLst/>
          </a:prstGeom>
          <a:noFill/>
        </p:spPr>
        <p:txBody>
          <a:bodyPr wrap="square" rtlCol="0">
            <a:spAutoFit/>
          </a:bodyPr>
          <a:lstStyle/>
          <a:p>
            <a:pPr algn="ctr"/>
            <a:r>
              <a:rPr lang="en-US" sz="2000">
                <a:latin typeface="Roboto" panose="02000000000000000000" pitchFamily="2" charset="0"/>
                <a:ea typeface="Roboto" panose="02000000000000000000" pitchFamily="2" charset="0"/>
              </a:rPr>
              <a:t>focus group participants</a:t>
            </a:r>
          </a:p>
        </p:txBody>
      </p:sp>
      <p:sp>
        <p:nvSpPr>
          <p:cNvPr id="9" name="Right Arrow 8" descr="Arrow pointing to the right">
            <a:extLst>
              <a:ext uri="{FF2B5EF4-FFF2-40B4-BE49-F238E27FC236}">
                <a16:creationId xmlns:a16="http://schemas.microsoft.com/office/drawing/2014/main" id="{AE35F341-D210-5DEE-85C8-EB49D817983F}"/>
              </a:ext>
            </a:extLst>
          </p:cNvPr>
          <p:cNvSpPr/>
          <p:nvPr/>
        </p:nvSpPr>
        <p:spPr>
          <a:xfrm>
            <a:off x="3061451" y="4169123"/>
            <a:ext cx="771525" cy="639930"/>
          </a:xfrm>
          <a:prstGeom prst="rightArrow">
            <a:avLst/>
          </a:prstGeom>
          <a:solidFill>
            <a:srgbClr val="4000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2197750-9E1B-9C3E-4345-F2EB80D221D8}"/>
              </a:ext>
              <a:ext uri="{C183D7F6-B498-43B3-948B-1728B52AA6E4}">
                <adec:decorative xmlns:adec="http://schemas.microsoft.com/office/drawing/2017/decorative" val="1"/>
              </a:ext>
            </a:extLst>
          </p:cNvPr>
          <p:cNvSpPr/>
          <p:nvPr/>
        </p:nvSpPr>
        <p:spPr>
          <a:xfrm>
            <a:off x="4492078" y="3441014"/>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99016CE-5F1C-9B5D-2308-A4576843237B}"/>
              </a:ext>
            </a:extLst>
          </p:cNvPr>
          <p:cNvSpPr txBox="1"/>
          <p:nvPr/>
        </p:nvSpPr>
        <p:spPr>
          <a:xfrm>
            <a:off x="4595814" y="3679814"/>
            <a:ext cx="700087" cy="461665"/>
          </a:xfrm>
          <a:prstGeom prst="rect">
            <a:avLst/>
          </a:prstGeom>
          <a:noFill/>
        </p:spPr>
        <p:txBody>
          <a:bodyPr wrap="square" rtlCol="0">
            <a:spAutoFit/>
          </a:bodyPr>
          <a:lstStyle/>
          <a:p>
            <a:pPr algn="ctr"/>
            <a:r>
              <a:rPr lang="en-US" sz="2400" b="1" dirty="0">
                <a:solidFill>
                  <a:schemeClr val="bg1"/>
                </a:solidFill>
                <a:latin typeface="Poppins SemiBold" pitchFamily="2" charset="77"/>
                <a:cs typeface="Poppins SemiBold" pitchFamily="2" charset="77"/>
              </a:rPr>
              <a:t>23</a:t>
            </a:r>
          </a:p>
        </p:txBody>
      </p:sp>
      <p:sp>
        <p:nvSpPr>
          <p:cNvPr id="18" name="TextBox 17">
            <a:extLst>
              <a:ext uri="{FF2B5EF4-FFF2-40B4-BE49-F238E27FC236}">
                <a16:creationId xmlns:a16="http://schemas.microsoft.com/office/drawing/2014/main" id="{9DB18BBA-63B9-2F1A-F56B-364654852563}"/>
              </a:ext>
            </a:extLst>
          </p:cNvPr>
          <p:cNvSpPr txBox="1"/>
          <p:nvPr/>
        </p:nvSpPr>
        <p:spPr>
          <a:xfrm>
            <a:off x="5607100" y="3537901"/>
            <a:ext cx="1758522" cy="707886"/>
          </a:xfrm>
          <a:prstGeom prst="rect">
            <a:avLst/>
          </a:prstGeom>
          <a:noFill/>
        </p:spPr>
        <p:txBody>
          <a:bodyPr wrap="square" rtlCol="0">
            <a:spAutoFit/>
          </a:bodyPr>
          <a:lstStyle/>
          <a:p>
            <a:r>
              <a:rPr lang="en-US" sz="2000">
                <a:latin typeface="Roboto" panose="02000000000000000000" pitchFamily="2" charset="0"/>
                <a:ea typeface="Roboto" panose="02000000000000000000" pitchFamily="2" charset="0"/>
              </a:rPr>
              <a:t>in English boards</a:t>
            </a:r>
          </a:p>
        </p:txBody>
      </p:sp>
      <p:sp>
        <p:nvSpPr>
          <p:cNvPr id="14" name="Oval 13">
            <a:extLst>
              <a:ext uri="{FF2B5EF4-FFF2-40B4-BE49-F238E27FC236}">
                <a16:creationId xmlns:a16="http://schemas.microsoft.com/office/drawing/2014/main" id="{F6A5D934-4730-7A36-46BB-CAA5B39EC906}"/>
              </a:ext>
              <a:ext uri="{C183D7F6-B498-43B3-948B-1728B52AA6E4}">
                <adec:decorative xmlns:adec="http://schemas.microsoft.com/office/drawing/2017/decorative" val="1"/>
              </a:ext>
            </a:extLst>
          </p:cNvPr>
          <p:cNvSpPr/>
          <p:nvPr/>
        </p:nvSpPr>
        <p:spPr>
          <a:xfrm>
            <a:off x="4492078" y="4634738"/>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CC0207C-077E-2001-194A-D423712B4E06}"/>
              </a:ext>
            </a:extLst>
          </p:cNvPr>
          <p:cNvSpPr txBox="1"/>
          <p:nvPr/>
        </p:nvSpPr>
        <p:spPr>
          <a:xfrm>
            <a:off x="4595814" y="4873538"/>
            <a:ext cx="700087" cy="461665"/>
          </a:xfrm>
          <a:prstGeom prst="rect">
            <a:avLst/>
          </a:prstGeom>
          <a:noFill/>
        </p:spPr>
        <p:txBody>
          <a:bodyPr wrap="square" rtlCol="0">
            <a:spAutoFit/>
          </a:bodyPr>
          <a:lstStyle/>
          <a:p>
            <a:pPr algn="ctr"/>
            <a:r>
              <a:rPr lang="en-US" sz="2400" b="1">
                <a:solidFill>
                  <a:schemeClr val="bg1"/>
                </a:solidFill>
                <a:latin typeface="Poppins SemiBold" pitchFamily="2" charset="77"/>
                <a:cs typeface="Poppins SemiBold" pitchFamily="2" charset="77"/>
              </a:rPr>
              <a:t>19</a:t>
            </a:r>
          </a:p>
        </p:txBody>
      </p:sp>
      <p:sp>
        <p:nvSpPr>
          <p:cNvPr id="19" name="TextBox 18">
            <a:extLst>
              <a:ext uri="{FF2B5EF4-FFF2-40B4-BE49-F238E27FC236}">
                <a16:creationId xmlns:a16="http://schemas.microsoft.com/office/drawing/2014/main" id="{CF76B20E-B4EE-E469-4D53-5513551C1190}"/>
              </a:ext>
            </a:extLst>
          </p:cNvPr>
          <p:cNvSpPr txBox="1"/>
          <p:nvPr/>
        </p:nvSpPr>
        <p:spPr>
          <a:xfrm>
            <a:off x="5607100" y="4758481"/>
            <a:ext cx="1372759" cy="707886"/>
          </a:xfrm>
          <a:prstGeom prst="rect">
            <a:avLst/>
          </a:prstGeom>
          <a:noFill/>
        </p:spPr>
        <p:txBody>
          <a:bodyPr wrap="square" rtlCol="0">
            <a:spAutoFit/>
          </a:bodyPr>
          <a:lstStyle/>
          <a:p>
            <a:r>
              <a:rPr lang="en-US" sz="2000">
                <a:latin typeface="Roboto" panose="02000000000000000000" pitchFamily="2" charset="0"/>
                <a:ea typeface="Roboto" panose="02000000000000000000" pitchFamily="2" charset="0"/>
              </a:rPr>
              <a:t>in French boards</a:t>
            </a:r>
          </a:p>
        </p:txBody>
      </p:sp>
      <p:sp>
        <p:nvSpPr>
          <p:cNvPr id="22" name="Right Arrow 21" descr="Arrow pointing to the right">
            <a:extLst>
              <a:ext uri="{FF2B5EF4-FFF2-40B4-BE49-F238E27FC236}">
                <a16:creationId xmlns:a16="http://schemas.microsoft.com/office/drawing/2014/main" id="{BFF09F3D-9BFF-78DC-C2A5-CB4B3036DF2B}"/>
              </a:ext>
            </a:extLst>
          </p:cNvPr>
          <p:cNvSpPr/>
          <p:nvPr/>
        </p:nvSpPr>
        <p:spPr>
          <a:xfrm>
            <a:off x="6979859" y="4191248"/>
            <a:ext cx="771525" cy="639930"/>
          </a:xfrm>
          <a:prstGeom prst="rightArrow">
            <a:avLst/>
          </a:prstGeom>
          <a:solidFill>
            <a:srgbClr val="4000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49B524D-C2C0-8B63-3099-6CAC82EB0497}"/>
              </a:ext>
              <a:ext uri="{C183D7F6-B498-43B3-948B-1728B52AA6E4}">
                <adec:decorative xmlns:adec="http://schemas.microsoft.com/office/drawing/2017/decorative" val="1"/>
              </a:ext>
            </a:extLst>
          </p:cNvPr>
          <p:cNvSpPr/>
          <p:nvPr/>
        </p:nvSpPr>
        <p:spPr>
          <a:xfrm>
            <a:off x="8053908" y="3437476"/>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B38E48E-58CC-14D4-7F30-0B62CA721FFA}"/>
              </a:ext>
            </a:extLst>
          </p:cNvPr>
          <p:cNvSpPr txBox="1"/>
          <p:nvPr/>
        </p:nvSpPr>
        <p:spPr>
          <a:xfrm>
            <a:off x="8157644" y="3676276"/>
            <a:ext cx="700087" cy="461665"/>
          </a:xfrm>
          <a:prstGeom prst="rect">
            <a:avLst/>
          </a:prstGeom>
          <a:noFill/>
        </p:spPr>
        <p:txBody>
          <a:bodyPr wrap="square" rtlCol="0">
            <a:spAutoFit/>
          </a:bodyPr>
          <a:lstStyle/>
          <a:p>
            <a:pPr algn="ctr"/>
            <a:r>
              <a:rPr lang="en-US" sz="2400" b="1">
                <a:solidFill>
                  <a:schemeClr val="bg1"/>
                </a:solidFill>
                <a:latin typeface="Poppins SemiBold" pitchFamily="2" charset="77"/>
                <a:cs typeface="Poppins SemiBold" pitchFamily="2" charset="77"/>
              </a:rPr>
              <a:t>24</a:t>
            </a:r>
          </a:p>
        </p:txBody>
      </p:sp>
      <p:sp>
        <p:nvSpPr>
          <p:cNvPr id="20" name="TextBox 19">
            <a:extLst>
              <a:ext uri="{FF2B5EF4-FFF2-40B4-BE49-F238E27FC236}">
                <a16:creationId xmlns:a16="http://schemas.microsoft.com/office/drawing/2014/main" id="{F333FAAB-72C7-9FA6-1E2C-525FD605923F}"/>
              </a:ext>
            </a:extLst>
          </p:cNvPr>
          <p:cNvSpPr txBox="1"/>
          <p:nvPr/>
        </p:nvSpPr>
        <p:spPr>
          <a:xfrm>
            <a:off x="9217239" y="3537901"/>
            <a:ext cx="1758522" cy="707886"/>
          </a:xfrm>
          <a:prstGeom prst="rect">
            <a:avLst/>
          </a:prstGeom>
          <a:noFill/>
        </p:spPr>
        <p:txBody>
          <a:bodyPr wrap="square" rtlCol="0">
            <a:spAutoFit/>
          </a:bodyPr>
          <a:lstStyle/>
          <a:p>
            <a:r>
              <a:rPr lang="en-US" sz="2000">
                <a:latin typeface="Roboto" panose="02000000000000000000" pitchFamily="2" charset="0"/>
                <a:ea typeface="Roboto" panose="02000000000000000000" pitchFamily="2" charset="0"/>
              </a:rPr>
              <a:t>in Catholic boards</a:t>
            </a:r>
          </a:p>
        </p:txBody>
      </p:sp>
      <p:sp>
        <p:nvSpPr>
          <p:cNvPr id="16" name="Oval 15">
            <a:extLst>
              <a:ext uri="{FF2B5EF4-FFF2-40B4-BE49-F238E27FC236}">
                <a16:creationId xmlns:a16="http://schemas.microsoft.com/office/drawing/2014/main" id="{357DD212-FA98-782E-9A86-1C9E05876BC7}"/>
              </a:ext>
              <a:ext uri="{C183D7F6-B498-43B3-948B-1728B52AA6E4}">
                <adec:decorative xmlns:adec="http://schemas.microsoft.com/office/drawing/2017/decorative" val="1"/>
              </a:ext>
            </a:extLst>
          </p:cNvPr>
          <p:cNvSpPr/>
          <p:nvPr/>
        </p:nvSpPr>
        <p:spPr>
          <a:xfrm>
            <a:off x="8053908" y="4632378"/>
            <a:ext cx="907554" cy="907554"/>
          </a:xfrm>
          <a:prstGeom prst="ellipse">
            <a:avLst/>
          </a:prstGeom>
          <a:solidFill>
            <a:srgbClr val="2622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EA109FD-9557-39EE-685C-368D5C3BF728}"/>
              </a:ext>
            </a:extLst>
          </p:cNvPr>
          <p:cNvSpPr txBox="1"/>
          <p:nvPr/>
        </p:nvSpPr>
        <p:spPr>
          <a:xfrm>
            <a:off x="8157644" y="4871178"/>
            <a:ext cx="700087" cy="461665"/>
          </a:xfrm>
          <a:prstGeom prst="rect">
            <a:avLst/>
          </a:prstGeom>
          <a:noFill/>
        </p:spPr>
        <p:txBody>
          <a:bodyPr wrap="square" rtlCol="0">
            <a:spAutoFit/>
          </a:bodyPr>
          <a:lstStyle/>
          <a:p>
            <a:pPr algn="ctr"/>
            <a:r>
              <a:rPr lang="en-US" sz="2400" b="1">
                <a:solidFill>
                  <a:schemeClr val="bg1"/>
                </a:solidFill>
                <a:latin typeface="Poppins SemiBold" pitchFamily="2" charset="77"/>
                <a:cs typeface="Poppins SemiBold" pitchFamily="2" charset="77"/>
              </a:rPr>
              <a:t>18</a:t>
            </a:r>
          </a:p>
        </p:txBody>
      </p:sp>
      <p:sp>
        <p:nvSpPr>
          <p:cNvPr id="21" name="TextBox 20">
            <a:extLst>
              <a:ext uri="{FF2B5EF4-FFF2-40B4-BE49-F238E27FC236}">
                <a16:creationId xmlns:a16="http://schemas.microsoft.com/office/drawing/2014/main" id="{0E63CC58-68D5-2742-C850-0523944C59B4}"/>
              </a:ext>
            </a:extLst>
          </p:cNvPr>
          <p:cNvSpPr txBox="1"/>
          <p:nvPr/>
        </p:nvSpPr>
        <p:spPr>
          <a:xfrm>
            <a:off x="9217239" y="4758481"/>
            <a:ext cx="1758522" cy="707886"/>
          </a:xfrm>
          <a:prstGeom prst="rect">
            <a:avLst/>
          </a:prstGeom>
          <a:noFill/>
        </p:spPr>
        <p:txBody>
          <a:bodyPr wrap="square" rtlCol="0">
            <a:spAutoFit/>
          </a:bodyPr>
          <a:lstStyle/>
          <a:p>
            <a:r>
              <a:rPr lang="en-US" sz="2000">
                <a:latin typeface="Roboto" panose="02000000000000000000" pitchFamily="2" charset="0"/>
                <a:ea typeface="Roboto" panose="02000000000000000000" pitchFamily="2" charset="0"/>
              </a:rPr>
              <a:t>in public boards</a:t>
            </a:r>
          </a:p>
        </p:txBody>
      </p:sp>
    </p:spTree>
    <p:extLst>
      <p:ext uri="{BB962C8B-B14F-4D97-AF65-F5344CB8AC3E}">
        <p14:creationId xmlns:p14="http://schemas.microsoft.com/office/powerpoint/2010/main" val="1273770906"/>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MHS" id="{35832978-C8E6-B042-B8DC-BFC164DBCA6B}" vid="{7F3B9972-31B6-3744-99A3-519A3BB7C17B}"/>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MHS" id="{35832978-C8E6-B042-B8DC-BFC164DBCA6B}" vid="{E5A62826-8893-5A4C-BF55-34C7107E5F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CCA129D4CF93FD40B4303B32156186A5" ma:contentTypeVersion="23" ma:contentTypeDescription="Create a new document." ma:contentTypeScope="" ma:versionID="8b511ac1d45c0a2b0d5b5c70e59e54a3">
  <xsd:schema xmlns:xsd="http://www.w3.org/2001/XMLSchema" xmlns:xs="http://www.w3.org/2001/XMLSchema" xmlns:p="http://schemas.microsoft.com/office/2006/metadata/properties" xmlns:ns2="a1c9f355-ecd3-4278-9438-8cd8c6e98a42" xmlns:ns3="46a5dd20-f0b3-4d61-834b-69fb9fff00eb" targetNamespace="http://schemas.microsoft.com/office/2006/metadata/properties" ma:root="true" ma:fieldsID="af037e2c9deb379783274aab3f518ee7" ns2:_="" ns3:_="">
    <xsd:import namespace="a1c9f355-ecd3-4278-9438-8cd8c6e98a42"/>
    <xsd:import namespace="46a5dd20-f0b3-4d61-834b-69fb9fff00eb"/>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3:_dlc_DocId" minOccurs="0"/>
                <xsd:element ref="ns3:_dlc_DocIdUrl" minOccurs="0"/>
                <xsd:element ref="ns3:_dlc_DocIdPersistId" minOccurs="0"/>
                <xsd:element ref="ns2:MediaServiceAutoKeyPoints" minOccurs="0"/>
                <xsd:element ref="ns2:MediaServiceKeyPoints" minOccurs="0"/>
                <xsd:element ref="ns2:MediaServiceLocation" minOccurs="0"/>
                <xsd:element ref="ns2:Priority" minOccurs="0"/>
                <xsd:element ref="ns2:MediaLengthInSeconds" minOccurs="0"/>
                <xsd:element ref="ns2:Thumbnail" minOccurs="0"/>
                <xsd:element ref="ns2:Image" minOccurs="0"/>
                <xsd:element ref="ns2:thumbn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c9f355-ecd3-4278-9438-8cd8c6e98a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Priority" ma:index="22" nillable="true" ma:displayName="Priority" ma:format="Dropdown" ma:internalName="Priority">
      <xsd:simpleType>
        <xsd:restriction base="dms:Text">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Thumbnail" ma:index="24" nillable="true" ma:displayName="Thumbnail" ma:format="Thumbnail" ma:internalName="Thumbnail">
      <xsd:simpleType>
        <xsd:restriction base="dms:Unknown"/>
      </xsd:simpleType>
    </xsd:element>
    <xsd:element name="Image" ma:index="25" nillable="true" ma:displayName="Image" ma:format="Thumbnail" ma:internalName="Image">
      <xsd:simpleType>
        <xsd:restriction base="dms:Unknown"/>
      </xsd:simpleType>
    </xsd:element>
    <xsd:element name="thumbnails" ma:index="26" nillable="true" ma:displayName="thumbnails" ma:internalName="thumbnails">
      <xsd:simpleType>
        <xsd:restriction base="dms:Unknow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ee09c4f2-25f2-413f-84f7-6952626b590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6a5dd20-f0b3-4d61-834b-69fb9fff00e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_dlc_DocId" ma:index="16" nillable="true" ma:displayName="Document ID Value" ma:description="The value of the document ID assigned to this item." ma:internalName="_dlc_DocId" ma:readOnly="true">
      <xsd:simpleType>
        <xsd:restriction base="dms:Text"/>
      </xsd:simpleType>
    </xsd:element>
    <xsd:element name="_dlc_DocIdUrl" ma:index="17"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8" nillable="true" ma:displayName="Persist ID" ma:description="Keep ID on add." ma:hidden="true" ma:internalName="_dlc_DocIdPersistId" ma:readOnly="true">
      <xsd:simpleType>
        <xsd:restriction base="dms:Boolean"/>
      </xsd:simpleType>
    </xsd:element>
    <xsd:element name="TaxCatchAll" ma:index="29" nillable="true" ma:displayName="Taxonomy Catch All Column" ma:hidden="true" ma:list="{4843a7ca-e0a5-46f1-9d85-5afda220eee2}" ma:internalName="TaxCatchAll" ma:showField="CatchAllData" ma:web="46a5dd20-f0b3-4d61-834b-69fb9fff00e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a1c9f355-ecd3-4278-9438-8cd8c6e98a42">
      <Terms xmlns="http://schemas.microsoft.com/office/infopath/2007/PartnerControls"/>
    </lcf76f155ced4ddcb4097134ff3c332f>
    <Thumbnail xmlns="a1c9f355-ecd3-4278-9438-8cd8c6e98a42" xsi:nil="true"/>
    <thumbnails xmlns="a1c9f355-ecd3-4278-9438-8cd8c6e98a42" xsi:nil="true"/>
    <Priority xmlns="a1c9f355-ecd3-4278-9438-8cd8c6e98a42" xsi:nil="true"/>
    <TaxCatchAll xmlns="46a5dd20-f0b3-4d61-834b-69fb9fff00eb" xsi:nil="true"/>
    <Image xmlns="a1c9f355-ecd3-4278-9438-8cd8c6e98a42" xsi:nil="true"/>
    <SharedWithUsers xmlns="46a5dd20-f0b3-4d61-834b-69fb9fff00eb">
      <UserInfo>
        <DisplayName>Sarah Stright</DisplayName>
        <AccountId>17474</AccountId>
        <AccountType/>
      </UserInfo>
      <UserInfo>
        <DisplayName>Judith Desjardins</DisplayName>
        <AccountId>3603</AccountId>
        <AccountType/>
      </UserInfo>
      <UserInfo>
        <DisplayName>Toni Lauzon</DisplayName>
        <AccountId>10004</AccountId>
        <AccountType/>
      </UserInfo>
      <UserInfo>
        <DisplayName>Dani Rathwell</DisplayName>
        <AccountId>5727</AccountId>
        <AccountType/>
      </UserInfo>
      <UserInfo>
        <DisplayName>Theresa Kennedy</DisplayName>
        <AccountId>407</AccountId>
        <AccountType/>
      </UserInfo>
      <UserInfo>
        <DisplayName>Deanna Swift</DisplayName>
        <AccountId>3284</AccountId>
        <AccountType/>
      </UserInfo>
      <UserInfo>
        <DisplayName>Lucie Lauzon</DisplayName>
        <AccountId>8730</AccountId>
        <AccountType/>
      </UserInfo>
      <UserInfo>
        <DisplayName>Melissa Gagnon</DisplayName>
        <AccountId>7532</AccountId>
        <AccountType/>
      </UserInfo>
      <UserInfo>
        <DisplayName>Marsha Gillis</DisplayName>
        <AccountId>898</AccountId>
        <AccountType/>
      </UserInfo>
      <UserInfo>
        <DisplayName>Monique Chartrand</DisplayName>
        <AccountId>4897</AccountId>
        <AccountType/>
      </UserInfo>
    </SharedWithUsers>
    <MediaLengthInSeconds xmlns="a1c9f355-ecd3-4278-9438-8cd8c6e98a42" xsi:nil="true"/>
    <_dlc_DocId xmlns="46a5dd20-f0b3-4d61-834b-69fb9fff00eb">2MMV42CKC3FZ-1937131458-41373</_dlc_DocId>
    <_dlc_DocIdUrl xmlns="46a5dd20-f0b3-4d61-834b-69fb9fff00eb">
      <Url>https://smhosmso.sharepoint.com/sites/SchoolMentalHealthOntario/_layouts/15/DocIdRedir.aspx?ID=2MMV42CKC3FZ-1937131458-41373</Url>
      <Description>2MMV42CKC3FZ-1937131458-41373</Description>
    </_dlc_DocIdUrl>
  </documentManagement>
</p:properties>
</file>

<file path=customXml/itemProps1.xml><?xml version="1.0" encoding="utf-8"?>
<ds:datastoreItem xmlns:ds="http://schemas.openxmlformats.org/officeDocument/2006/customXml" ds:itemID="{5097E40B-A56C-4F72-B44B-F964DE441125}">
  <ds:schemaRefs>
    <ds:schemaRef ds:uri="http://schemas.microsoft.com/sharepoint/v3/contenttype/forms"/>
  </ds:schemaRefs>
</ds:datastoreItem>
</file>

<file path=customXml/itemProps2.xml><?xml version="1.0" encoding="utf-8"?>
<ds:datastoreItem xmlns:ds="http://schemas.openxmlformats.org/officeDocument/2006/customXml" ds:itemID="{0562E009-192D-4AE8-A802-83B28F94E999}">
  <ds:schemaRefs>
    <ds:schemaRef ds:uri="http://schemas.microsoft.com/sharepoint/events"/>
  </ds:schemaRefs>
</ds:datastoreItem>
</file>

<file path=customXml/itemProps3.xml><?xml version="1.0" encoding="utf-8"?>
<ds:datastoreItem xmlns:ds="http://schemas.openxmlformats.org/officeDocument/2006/customXml" ds:itemID="{E1D6E4BD-1D5B-4ED3-A50E-3D0D3393EA50}">
  <ds:schemaRefs>
    <ds:schemaRef ds:uri="46a5dd20-f0b3-4d61-834b-69fb9fff00eb"/>
    <ds:schemaRef ds:uri="a1c9f355-ecd3-4278-9438-8cd8c6e98a4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F50B616F-9DF6-4169-9A91-77CECD0AAFA2}">
  <ds:schemaRefs>
    <ds:schemaRef ds:uri="http://purl.org/dc/terms/"/>
    <ds:schemaRef ds:uri="http://purl.org/dc/dcmitype/"/>
    <ds:schemaRef ds:uri="http://www.w3.org/XML/1998/namespace"/>
    <ds:schemaRef ds:uri="a1c9f355-ecd3-4278-9438-8cd8c6e98a42"/>
    <ds:schemaRef ds:uri="http://schemas.microsoft.com/office/infopath/2007/PartnerControl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46a5dd20-f0b3-4d61-834b-69fb9fff00eb"/>
  </ds:schemaRefs>
</ds:datastoreItem>
</file>

<file path=docProps/app.xml><?xml version="1.0" encoding="utf-8"?>
<Properties xmlns="http://schemas.openxmlformats.org/officeDocument/2006/extended-properties" xmlns:vt="http://schemas.openxmlformats.org/officeDocument/2006/docPropsVTypes">
  <Template>Office Theme</Template>
  <TotalTime>65</TotalTime>
  <Words>5006</Words>
  <Application>Microsoft Office PowerPoint</Application>
  <PresentationFormat>Widescreen</PresentationFormat>
  <Paragraphs>455</Paragraphs>
  <Slides>43</Slides>
  <Notes>43</Notes>
  <HiddenSlides>0</HiddenSlides>
  <MMClips>1</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Office Theme</vt:lpstr>
      <vt:lpstr>Custom Design</vt:lpstr>
      <vt:lpstr>Note to user</vt:lpstr>
      <vt:lpstr>Leading Mentally Healthy Schools</vt:lpstr>
      <vt:lpstr>School Mental Health Ontario provides:</vt:lpstr>
      <vt:lpstr>School administrators have a crucial role</vt:lpstr>
      <vt:lpstr>Background</vt:lpstr>
      <vt:lpstr>Review and update</vt:lpstr>
      <vt:lpstr>Further considerations</vt:lpstr>
      <vt:lpstr>Setting the stage:  Focus group findings</vt:lpstr>
      <vt:lpstr>What do school administrators say?</vt:lpstr>
      <vt:lpstr>What does Leading Mentally Healthy Schools mean?</vt:lpstr>
      <vt:lpstr>Key elements of leading student mental health and well-being</vt:lpstr>
      <vt:lpstr>Requirements for successfully leading mentally healthy schools</vt:lpstr>
      <vt:lpstr>Challenges and barriers to leading mentally healthy schools</vt:lpstr>
      <vt:lpstr>Requirements for overcoming barriers  to leading mentally healthy schools</vt:lpstr>
      <vt:lpstr>Most helpful areas and information in the original Leading Mentally Healthy Schools resource</vt:lpstr>
      <vt:lpstr>Key suggestions for improving the resource - General</vt:lpstr>
      <vt:lpstr>Key suggestions for improving the resource - Content</vt:lpstr>
      <vt:lpstr>Setting the stage:  Student voice</vt:lpstr>
      <vt:lpstr>What do students say?</vt:lpstr>
      <vt:lpstr>Leading Mentally Healthy Schools 2024 version</vt:lpstr>
      <vt:lpstr>From 2013 to 2024</vt:lpstr>
      <vt:lpstr>Updated Leading Mentally Healthy Schools eBook</vt:lpstr>
      <vt:lpstr>Section A: Background and context </vt:lpstr>
      <vt:lpstr>Section B: Key foundations for leading mentally healthy schools</vt:lpstr>
      <vt:lpstr>Section C: Identity-affirming school mental health</vt:lpstr>
      <vt:lpstr>Section D: Multi-tiered system of support for school mental health - 2</vt:lpstr>
      <vt:lpstr>Section D: Multi-tiered system of support for school mental health </vt:lpstr>
      <vt:lpstr>Section E: Understanding and supporting students through challenges</vt:lpstr>
      <vt:lpstr>Section F: Caring for yourself and other adults</vt:lpstr>
      <vt:lpstr>References</vt:lpstr>
      <vt:lpstr>Leading Mentally Healthy Schools – Suite of Resources</vt:lpstr>
      <vt:lpstr>Leading Mentally Healthy Schools – Suite of resources - 2</vt:lpstr>
      <vt:lpstr>How to access the ebook</vt:lpstr>
      <vt:lpstr>Considerations for effective implementation </vt:lpstr>
      <vt:lpstr>Why an intentional, explicit and systematic process?</vt:lpstr>
      <vt:lpstr>Implementation framework</vt:lpstr>
      <vt:lpstr>SMH-ON implementation framework</vt:lpstr>
      <vt:lpstr>SMH-ON Implementation framework - 2</vt:lpstr>
      <vt:lpstr>SMH-ON Implementation framework - 3</vt:lpstr>
      <vt:lpstr>Mobilizer kit</vt:lpstr>
      <vt:lpstr>How to share</vt:lpstr>
      <vt:lpstr>Contact information</vt:lpstr>
      <vt:lpstr>Accessibility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An</dc:creator>
  <cp:lastModifiedBy>Sarah Stright</cp:lastModifiedBy>
  <cp:revision>8</cp:revision>
  <dcterms:created xsi:type="dcterms:W3CDTF">2024-01-22T23:43:37Z</dcterms:created>
  <dcterms:modified xsi:type="dcterms:W3CDTF">2024-04-29T20:27:06Z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0x010100CCA129D4CF93FD40B4303B32156186A5</vt:lpwstr>
  </property>
  <property fmtid="{D5CDD505-2E9C-101B-9397-08002B2CF9AE}" pid="3" name="Order">
    <vt:r8>18700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_dlc_DocIdItemGuid">
    <vt:lpwstr>693a3392-e3ab-40aa-8e37-6c7907d3ebb4</vt:lpwstr>
  </property>
  <property fmtid="{D5CDD505-2E9C-101B-9397-08002B2CF9AE}" pid="8" name="MediaServiceImageTags">
    <vt:lpwstr/>
  </property>
</Properties>
</file>