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667" r:id="rId6"/>
  </p:sldMasterIdLst>
  <p:notesMasterIdLst>
    <p:notesMasterId r:id="rId50"/>
  </p:notesMasterIdLst>
  <p:sldIdLst>
    <p:sldId id="955" r:id="rId7"/>
    <p:sldId id="257" r:id="rId8"/>
    <p:sldId id="259" r:id="rId9"/>
    <p:sldId id="258" r:id="rId10"/>
    <p:sldId id="925" r:id="rId11"/>
    <p:sldId id="924" r:id="rId12"/>
    <p:sldId id="928" r:id="rId13"/>
    <p:sldId id="953" r:id="rId14"/>
    <p:sldId id="926" r:id="rId15"/>
    <p:sldId id="438" r:id="rId16"/>
    <p:sldId id="930" r:id="rId17"/>
    <p:sldId id="929" r:id="rId18"/>
    <p:sldId id="944" r:id="rId19"/>
    <p:sldId id="931" r:id="rId20"/>
    <p:sldId id="933" r:id="rId21"/>
    <p:sldId id="934" r:id="rId22"/>
    <p:sldId id="945" r:id="rId23"/>
    <p:sldId id="952" r:id="rId24"/>
    <p:sldId id="927" r:id="rId25"/>
    <p:sldId id="951" r:id="rId26"/>
    <p:sldId id="923" r:id="rId27"/>
    <p:sldId id="937" r:id="rId28"/>
    <p:sldId id="938" r:id="rId29"/>
    <p:sldId id="939" r:id="rId30"/>
    <p:sldId id="940" r:id="rId31"/>
    <p:sldId id="935" r:id="rId32"/>
    <p:sldId id="941" r:id="rId33"/>
    <p:sldId id="936" r:id="rId34"/>
    <p:sldId id="943" r:id="rId35"/>
    <p:sldId id="942" r:id="rId36"/>
    <p:sldId id="263" r:id="rId37"/>
    <p:sldId id="954" r:id="rId38"/>
    <p:sldId id="269" r:id="rId39"/>
    <p:sldId id="950" r:id="rId40"/>
    <p:sldId id="872" r:id="rId41"/>
    <p:sldId id="918" r:id="rId42"/>
    <p:sldId id="915" r:id="rId43"/>
    <p:sldId id="916" r:id="rId44"/>
    <p:sldId id="917" r:id="rId45"/>
    <p:sldId id="899" r:id="rId46"/>
    <p:sldId id="947" r:id="rId47"/>
    <p:sldId id="274" r:id="rId48"/>
    <p:sldId id="948"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844" userDrawn="1">
          <p15:clr>
            <a:srgbClr val="A4A3A4"/>
          </p15:clr>
        </p15:guide>
        <p15:guide id="2" orient="horz" pos="459" userDrawn="1">
          <p15:clr>
            <a:srgbClr val="A4A3A4"/>
          </p15:clr>
        </p15:guide>
        <p15:guide id="3" orient="horz" pos="890" userDrawn="1">
          <p15:clr>
            <a:srgbClr val="A4A3A4"/>
          </p15:clr>
        </p15:guide>
        <p15:guide id="4" pos="574" userDrawn="1">
          <p15:clr>
            <a:srgbClr val="A4A3A4"/>
          </p15:clr>
        </p15:guide>
        <p15:guide id="5" pos="209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440D12-6C5D-9421-C3F5-8666FA6FF4EE}" name="Simone Rose-Oliver" initials="SR" userId="S::sroseoliver@smho-smso.ca::eef6aa94-7ad2-4ae9-8de4-81b9d5266eb3" providerId="AD"/>
  <p188:author id="{31E75730-70E0-BDF4-97AF-3290BDDE604F}" name="Michelle Coutinho" initials="MC" userId="S::mcoutinho@smho-smso.ca::62387657-5415-4281-a202-0fd3f0a3b529" providerId="AD"/>
  <p188:author id="{3D9F654F-D4D2-40C6-2211-EFE275DF897E}" name="Utilisateur invité" initials="Ui" userId="S::urn:spo:anon#9825b7d225daa571497f726643d6a0372d19136f165c823ed5b1dacc06d2fbef::" providerId="AD"/>
  <p188:author id="{3D5FE15F-6ACE-451F-8948-C20CF778E9AF}" name="Judith Desjardins" initials="JD" userId="S::jdesjardins@smho-smso.ca::30609727-134e-4b5d-8a9a-cd120bb72f82" providerId="AD"/>
  <p188:author id="{BAA6496D-B860-9E30-F82F-68E82E6CBC3C}" name="Marsha Gillis" initials="" userId="S::mgillis@smho-smso.ca::7189d0c8-c755-4711-a03c-47324b8391a0" providerId="AD"/>
  <p188:author id="{B52E3982-A986-7B92-0524-6E4F11591CDE}" name="Toni Lauzon" initials="TL" userId="S::tlauzon@smho-smso.ca::56522861-6db2-4331-a8dd-877c93b3ec1f" providerId="AD"/>
  <p188:author id="{043036C4-5D0E-2893-F285-2EA862399254}" name="Sarah Stright" initials="" userId="S::sstright@smho-smso.ca::57069c07-c3a6-4c48-b057-2e87e4c75f38" providerId="AD"/>
  <p188:author id="{53F365F6-6A0F-4C55-0162-ECF8B70F28CB}" name="Shelly Upson" initials="SU" userId="S::supson@smho-smso.ca::c4995df3-86e0-4f4b-995c-f8ef8fffbf4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0008D"/>
    <a:srgbClr val="C7EAFB"/>
    <a:srgbClr val="E4F2D2"/>
    <a:srgbClr val="452C84"/>
    <a:srgbClr val="D9CCE8"/>
    <a:srgbClr val="262262"/>
    <a:srgbClr val="252262"/>
    <a:srgbClr val="01AFEF"/>
    <a:srgbClr val="1C75BC"/>
    <a:srgbClr val="0F75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p:restoredTop sz="81429"/>
  </p:normalViewPr>
  <p:slideViewPr>
    <p:cSldViewPr snapToGrid="0">
      <p:cViewPr varScale="1">
        <p:scale>
          <a:sx n="103" d="100"/>
          <a:sy n="103" d="100"/>
        </p:scale>
        <p:origin x="1704" y="184"/>
      </p:cViewPr>
      <p:guideLst>
        <p:guide pos="1844"/>
        <p:guide orient="horz" pos="459"/>
        <p:guide orient="horz" pos="890"/>
        <p:guide pos="574"/>
        <p:guide pos="2094"/>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heme" Target="theme/theme1.xml"/><Relationship Id="rId5" Type="http://schemas.openxmlformats.org/officeDocument/2006/relationships/slideMaster" Target="slideMasters/slide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microsoft.com/office/2018/10/relationships/authors" Target="authors.xml"/><Relationship Id="rId8" Type="http://schemas.openxmlformats.org/officeDocument/2006/relationships/slide" Target="slides/slide2.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Stright" userId="S::sstright@smho-smso.ca::57069c07-c3a6-4c48-b057-2e87e4c75f38" providerId="AD" clId="Web-{57126E32-7BDB-88E6-D49C-A860825ACBD3}"/>
    <pc:docChg chg="modSld">
      <pc:chgData name="Sarah Stright" userId="S::sstright@smho-smso.ca::57069c07-c3a6-4c48-b057-2e87e4c75f38" providerId="AD" clId="Web-{57126E32-7BDB-88E6-D49C-A860825ACBD3}" dt="2024-03-18T18:26:39.850" v="0"/>
      <pc:docMkLst>
        <pc:docMk/>
      </pc:docMkLst>
      <pc:sldChg chg="modNotes">
        <pc:chgData name="Sarah Stright" userId="S::sstright@smho-smso.ca::57069c07-c3a6-4c48-b057-2e87e4c75f38" providerId="AD" clId="Web-{57126E32-7BDB-88E6-D49C-A860825ACBD3}" dt="2024-03-18T18:26:39.850" v="0"/>
        <pc:sldMkLst>
          <pc:docMk/>
          <pc:sldMk cId="1899308983" sldId="2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BB131C-E70E-438C-8B9B-EEAE78B5B0CC}" type="datetimeFigureOut">
              <a:rPr lang="fr-CA" smtClean="0"/>
              <a:t>2024-03-18</a:t>
            </a:fld>
            <a:endParaRPr lang="fr-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6FD58F-6A49-48D8-8EF9-35D150C62F65}" type="slidenum">
              <a:rPr lang="fr-CA" smtClean="0"/>
              <a:t>‹#›</a:t>
            </a:fld>
            <a:endParaRPr lang="fr-CA"/>
          </a:p>
        </p:txBody>
      </p:sp>
    </p:spTree>
    <p:extLst>
      <p:ext uri="{BB962C8B-B14F-4D97-AF65-F5344CB8AC3E}">
        <p14:creationId xmlns:p14="http://schemas.microsoft.com/office/powerpoint/2010/main" val="116440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457200" algn="l" defTabSz="914400" rtl="0" eaLnBrk="1" latinLnBrk="0" hangingPunct="1">
      <a:defRPr sz="1200" kern="12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914400" algn="l" defTabSz="914400" rtl="0" eaLnBrk="1" latinLnBrk="0" hangingPunct="1">
      <a:defRPr sz="1200" kern="12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371600" algn="l" defTabSz="914400" rtl="0" eaLnBrk="1" latinLnBrk="0" hangingPunct="1">
      <a:defRPr sz="1200" kern="12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1828800" algn="l" defTabSz="914400" rtl="0" eaLnBrk="1" latinLnBrk="0" hangingPunct="1">
      <a:defRPr sz="1200" kern="12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smho-smso.ca/online-resources/onecoute-2021-la-voix-des-eleves-sur-la-sante-mentale-rapport-final/"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canva.com/design/DAF_Z7FiIKI/QLe-pyLKBSQUxpUqVjGptA/watch"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smho-smso.ca/leading-mentally-healthy-schools/fr/"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smho-smso.ca/directions-et-directions-adjointes-decole/"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smho-smso.ca/online-resources/livre-electronique-diriger-pour-favoriser-la-sante-mentale-a-lecole"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smhosmso-my.sharepoint.com/:f:/g/personal/documents_smho-smso_ca/EkfkyJu7y55Am9NueyaCdlMBdqIQeA_snUcg1Pi9YJbeGw"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smho-smso.ca/online-resources/livre-electronique-diriger-pour-favoriser-la-sante-mentale-a-lecole" TargetMode="Externa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smho-smso.ca/accueil/#inscrivez-vou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6FD58F-6A49-48D8-8EF9-35D150C62F65}" type="slidenum">
              <a:rPr lang="fr-CA" smtClean="0"/>
              <a:t>1</a:t>
            </a:fld>
            <a:endParaRPr lang="fr-CA"/>
          </a:p>
        </p:txBody>
      </p:sp>
    </p:spTree>
    <p:extLst>
      <p:ext uri="{BB962C8B-B14F-4D97-AF65-F5344CB8AC3E}">
        <p14:creationId xmlns:p14="http://schemas.microsoft.com/office/powerpoint/2010/main" val="268194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a:solidFill>
                  <a:srgbClr val="000000"/>
                </a:solidFill>
                <a:latin typeface="Calibri"/>
                <a:cs typeface="Calibri"/>
              </a:rPr>
              <a:t>Lorsqu'on leur a demandé </a:t>
            </a:r>
            <a:r>
              <a:rPr lang="fr-CA" sz="1200" b="0" i="0">
                <a:solidFill>
                  <a:srgbClr val="000000"/>
                </a:solidFill>
                <a:effectLst/>
                <a:latin typeface="Calibri"/>
                <a:cs typeface="Calibri"/>
              </a:rPr>
              <a:t> </a:t>
            </a:r>
            <a:r>
              <a:rPr lang="fr-CA">
                <a:solidFill>
                  <a:srgbClr val="000000"/>
                </a:solidFill>
                <a:latin typeface="Calibri"/>
                <a:cs typeface="Calibri"/>
              </a:rPr>
              <a:t>« Que signifie </a:t>
            </a:r>
            <a:r>
              <a:rPr lang="fr-CA" i="1">
                <a:solidFill>
                  <a:srgbClr val="000000"/>
                </a:solidFill>
                <a:latin typeface="Calibri"/>
                <a:cs typeface="Calibri"/>
              </a:rPr>
              <a:t>Diriger pour favoriser la santé mentale à l'école</a:t>
            </a:r>
            <a:r>
              <a:rPr lang="fr-CA">
                <a:solidFill>
                  <a:srgbClr val="000000"/>
                </a:solidFill>
                <a:latin typeface="Calibri"/>
                <a:cs typeface="Calibri"/>
              </a:rPr>
              <a:t>? </a:t>
            </a:r>
            <a:r>
              <a:rPr lang="fr-CA" dirty="0">
                <a:solidFill>
                  <a:srgbClr val="000000"/>
                </a:solidFill>
                <a:latin typeface="Calibri"/>
                <a:cs typeface="Calibri"/>
              </a:rPr>
              <a:t>»,</a:t>
            </a:r>
            <a:r>
              <a:rPr lang="fr-CA" sz="1200" b="0" i="0" dirty="0">
                <a:solidFill>
                  <a:srgbClr val="000000"/>
                </a:solidFill>
                <a:effectLst/>
                <a:latin typeface="Calibri"/>
                <a:cs typeface="Calibri"/>
              </a:rPr>
              <a:t> </a:t>
            </a:r>
            <a:r>
              <a:rPr lang="fr-CA" dirty="0">
                <a:solidFill>
                  <a:srgbClr val="000000"/>
                </a:solidFill>
                <a:latin typeface="Calibri"/>
                <a:cs typeface="Calibri"/>
              </a:rPr>
              <a:t>voici ce que les membres des groupes de discussion avaient à dire</a:t>
            </a:r>
            <a:endParaRPr lang="fr-CA" b="0" i="0" dirty="0">
              <a:solidFill>
                <a:srgbClr val="000000"/>
              </a:solidFill>
              <a:effectLst/>
              <a:latin typeface="Calibri"/>
              <a:cs typeface="Calibri"/>
            </a:endParaRPr>
          </a:p>
        </p:txBody>
      </p:sp>
      <p:sp>
        <p:nvSpPr>
          <p:cNvPr id="4" name="Slide Number Placeholder 3"/>
          <p:cNvSpPr>
            <a:spLocks noGrp="1"/>
          </p:cNvSpPr>
          <p:nvPr>
            <p:ph type="sldNum" sz="quarter" idx="5"/>
          </p:nvPr>
        </p:nvSpPr>
        <p:spPr/>
        <p:txBody>
          <a:bodyPr/>
          <a:lstStyle/>
          <a:p>
            <a:fld id="{E16FD58F-6A49-48D8-8EF9-35D150C62F65}" type="slidenum">
              <a:rPr lang="fr-CA" smtClean="0"/>
              <a:t>10</a:t>
            </a:fld>
            <a:endParaRPr lang="fr-CA"/>
          </a:p>
        </p:txBody>
      </p:sp>
    </p:spTree>
    <p:extLst>
      <p:ext uri="{BB962C8B-B14F-4D97-AF65-F5344CB8AC3E}">
        <p14:creationId xmlns:p14="http://schemas.microsoft.com/office/powerpoint/2010/main" val="4167342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E9AF0-8F57-1E67-53FA-AB5C62854D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018810-D3D8-34F7-B15E-87D1CC916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278F48-0B21-8750-3D47-E04DF8428B20}"/>
              </a:ext>
            </a:extLst>
          </p:cNvPr>
          <p:cNvSpPr>
            <a:spLocks noGrp="1"/>
          </p:cNvSpPr>
          <p:nvPr>
            <p:ph type="body" idx="1"/>
          </p:nvPr>
        </p:nvSpPr>
        <p:spPr/>
        <p:txBody>
          <a:bodyPr/>
          <a:lstStyle/>
          <a:p>
            <a:pPr>
              <a:lnSpc>
                <a:spcPct val="107000"/>
              </a:lnSpc>
              <a:spcAft>
                <a:spcPts val="800"/>
              </a:spcAft>
            </a:pPr>
            <a:r>
              <a:rPr lang="fr-CA" dirty="0">
                <a:solidFill>
                  <a:srgbClr val="000000"/>
                </a:solidFill>
              </a:rPr>
              <a:t>Voici ce que les membres des groupes de discussion avaient à dire lorsqu'on leur a demandé </a:t>
            </a:r>
            <a:r>
              <a:rPr lang="fr-CA" b="0" i="0" dirty="0">
                <a:solidFill>
                  <a:srgbClr val="000000"/>
                </a:solidFill>
                <a:effectLst/>
              </a:rPr>
              <a:t>: </a:t>
            </a:r>
            <a:r>
              <a:rPr lang="fr-CA" dirty="0">
                <a:effectLst/>
              </a:rPr>
              <a:t> </a:t>
            </a:r>
          </a:p>
          <a:p>
            <a:pPr marL="444500" lvl="1" algn="l" fontAlgn="ctr">
              <a:lnSpc>
                <a:spcPct val="107000"/>
              </a:lnSpc>
              <a:spcAft>
                <a:spcPts val="800"/>
              </a:spcAft>
            </a:pPr>
            <a:r>
              <a:rPr lang="fr-CA" dirty="0">
                <a:solidFill>
                  <a:srgbClr val="000000"/>
                </a:solidFill>
              </a:rPr>
              <a:t>Selon votre expérience, quels sont les </a:t>
            </a:r>
            <a:r>
              <a:rPr lang="fr-CA" b="1" u="none" dirty="0">
                <a:solidFill>
                  <a:srgbClr val="000000"/>
                </a:solidFill>
              </a:rPr>
              <a:t>éléments clés </a:t>
            </a:r>
            <a:r>
              <a:rPr lang="fr-CA" dirty="0">
                <a:solidFill>
                  <a:srgbClr val="000000"/>
                </a:solidFill>
              </a:rPr>
              <a:t>de la gestion de la santé mentale et du bien-être des élèves</a:t>
            </a:r>
            <a:r>
              <a:rPr lang="fr-CA" dirty="0">
                <a:solidFill>
                  <a:srgbClr val="000000"/>
                </a:solidFill>
                <a:effectLst/>
              </a:rPr>
              <a:t>?</a:t>
            </a:r>
            <a:endParaRPr lang="fr-CA" dirty="0">
              <a:effectLst/>
            </a:endParaRPr>
          </a:p>
        </p:txBody>
      </p:sp>
      <p:sp>
        <p:nvSpPr>
          <p:cNvPr id="4" name="Slide Number Placeholder 3">
            <a:extLst>
              <a:ext uri="{FF2B5EF4-FFF2-40B4-BE49-F238E27FC236}">
                <a16:creationId xmlns:a16="http://schemas.microsoft.com/office/drawing/2014/main" id="{6D14F5BC-BA9B-FCDA-1C97-E7D597C585D5}"/>
              </a:ext>
            </a:extLst>
          </p:cNvPr>
          <p:cNvSpPr>
            <a:spLocks noGrp="1"/>
          </p:cNvSpPr>
          <p:nvPr>
            <p:ph type="sldNum" sz="quarter" idx="5"/>
          </p:nvPr>
        </p:nvSpPr>
        <p:spPr/>
        <p:txBody>
          <a:bodyPr/>
          <a:lstStyle/>
          <a:p>
            <a:fld id="{E16FD58F-6A49-48D8-8EF9-35D150C62F65}" type="slidenum">
              <a:rPr lang="fr-CA" smtClean="0"/>
              <a:t>11</a:t>
            </a:fld>
            <a:endParaRPr lang="fr-CA"/>
          </a:p>
        </p:txBody>
      </p:sp>
    </p:spTree>
    <p:extLst>
      <p:ext uri="{BB962C8B-B14F-4D97-AF65-F5344CB8AC3E}">
        <p14:creationId xmlns:p14="http://schemas.microsoft.com/office/powerpoint/2010/main" val="2252903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D0C7D-C2BC-1294-91EC-673B11474E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49F81E-115A-F3D4-4BFE-09C8798720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1E176A-D7E9-23F6-4CE2-39AEC3685A18}"/>
              </a:ext>
            </a:extLst>
          </p:cNvPr>
          <p:cNvSpPr>
            <a:spLocks noGrp="1"/>
          </p:cNvSpPr>
          <p:nvPr>
            <p:ph type="body" idx="1"/>
          </p:nvPr>
        </p:nvSpPr>
        <p:spPr/>
        <p:txBody>
          <a:bodyPr/>
          <a:lstStyle/>
          <a:p>
            <a:pPr>
              <a:lnSpc>
                <a:spcPct val="107000"/>
              </a:lnSpc>
              <a:spcAft>
                <a:spcPts val="800"/>
              </a:spcAft>
            </a:pPr>
            <a:r>
              <a:rPr lang="fr-CA" dirty="0">
                <a:solidFill>
                  <a:srgbClr val="000000"/>
                </a:solidFill>
              </a:rPr>
              <a:t>Voici ce que les membres des groupes de discussion avaient à dire lorsqu'on leur a demandé :</a:t>
            </a:r>
            <a:r>
              <a:rPr lang="fr-CA" b="0" i="0" dirty="0">
                <a:solidFill>
                  <a:srgbClr val="000000"/>
                </a:solidFill>
                <a:effectLst/>
              </a:rPr>
              <a:t> </a:t>
            </a:r>
            <a:r>
              <a:rPr lang="fr-CA" dirty="0">
                <a:effectLst/>
              </a:rPr>
              <a:t> </a:t>
            </a:r>
            <a:endParaRPr lang="fr-CA" dirty="0"/>
          </a:p>
          <a:p>
            <a:pPr lvl="1"/>
            <a:r>
              <a:rPr lang="fr-CA" dirty="0">
                <a:effectLst/>
              </a:rPr>
              <a:t> </a:t>
            </a:r>
            <a:r>
              <a:rPr lang="fr-CA" dirty="0">
                <a:solidFill>
                  <a:srgbClr val="000000"/>
                </a:solidFill>
              </a:rPr>
              <a:t>Lorsque vous réfléchissez aux </a:t>
            </a:r>
            <a:r>
              <a:rPr lang="fr-CA" b="1" u="none" dirty="0">
                <a:solidFill>
                  <a:srgbClr val="000000"/>
                </a:solidFill>
              </a:rPr>
              <a:t>réussites</a:t>
            </a:r>
            <a:r>
              <a:rPr lang="fr-CA" dirty="0">
                <a:solidFill>
                  <a:srgbClr val="000000"/>
                </a:solidFill>
              </a:rPr>
              <a:t> de la mise en œuvre à l'échelle de votre école, que faut-il pour réussir à diriger pour favoriser la santé mentale à l'école</a:t>
            </a:r>
            <a:r>
              <a:rPr lang="fr-CA" dirty="0">
                <a:solidFill>
                  <a:srgbClr val="000000"/>
                </a:solidFill>
                <a:effectLst/>
              </a:rPr>
              <a:t>?</a:t>
            </a:r>
            <a:endParaRPr lang="fr-CA" dirty="0">
              <a:effectLst/>
            </a:endParaRPr>
          </a:p>
        </p:txBody>
      </p:sp>
      <p:sp>
        <p:nvSpPr>
          <p:cNvPr id="4" name="Slide Number Placeholder 3">
            <a:extLst>
              <a:ext uri="{FF2B5EF4-FFF2-40B4-BE49-F238E27FC236}">
                <a16:creationId xmlns:a16="http://schemas.microsoft.com/office/drawing/2014/main" id="{4DD3344C-AB37-3A5B-C488-0D35A7AA4405}"/>
              </a:ext>
            </a:extLst>
          </p:cNvPr>
          <p:cNvSpPr>
            <a:spLocks noGrp="1"/>
          </p:cNvSpPr>
          <p:nvPr>
            <p:ph type="sldNum" sz="quarter" idx="5"/>
          </p:nvPr>
        </p:nvSpPr>
        <p:spPr/>
        <p:txBody>
          <a:bodyPr/>
          <a:lstStyle/>
          <a:p>
            <a:fld id="{E16FD58F-6A49-48D8-8EF9-35D150C62F65}" type="slidenum">
              <a:rPr lang="fr-CA" smtClean="0"/>
              <a:t>12</a:t>
            </a:fld>
            <a:endParaRPr lang="fr-CA"/>
          </a:p>
        </p:txBody>
      </p:sp>
    </p:spTree>
    <p:extLst>
      <p:ext uri="{BB962C8B-B14F-4D97-AF65-F5344CB8AC3E}">
        <p14:creationId xmlns:p14="http://schemas.microsoft.com/office/powerpoint/2010/main" val="880230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BFAF5-123B-389F-C554-5F18B62305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A58B52-6092-7E66-F33B-6679EACDE6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0E8D85-C589-59CE-76CC-80DB641310FF}"/>
              </a:ext>
            </a:extLst>
          </p:cNvPr>
          <p:cNvSpPr>
            <a:spLocks noGrp="1"/>
          </p:cNvSpPr>
          <p:nvPr>
            <p:ph type="body" idx="1"/>
          </p:nvPr>
        </p:nvSpPr>
        <p:spPr/>
        <p:txBody>
          <a:bodyPr/>
          <a:lstStyle/>
          <a:p>
            <a:pPr>
              <a:lnSpc>
                <a:spcPct val="107000"/>
              </a:lnSpc>
              <a:spcAft>
                <a:spcPts val="800"/>
              </a:spcAft>
              <a:defRPr/>
            </a:pPr>
            <a:r>
              <a:rPr lang="fr-CA" dirty="0">
                <a:solidFill>
                  <a:srgbClr val="000000"/>
                </a:solidFill>
              </a:rPr>
              <a:t>Voici ce que les membres des groupes de discussion avaient à dire lorsqu'on leur a demandé :</a:t>
            </a:r>
            <a:r>
              <a:rPr lang="fr-CA" b="0" i="0" dirty="0">
                <a:solidFill>
                  <a:srgbClr val="000000"/>
                </a:solidFill>
                <a:effectLst/>
              </a:rPr>
              <a:t> </a:t>
            </a:r>
            <a:r>
              <a:rPr lang="fr-CA" dirty="0">
                <a:effectLst/>
              </a:rPr>
              <a:t> </a:t>
            </a:r>
            <a:endParaRPr lang="fr-CA" dirty="0"/>
          </a:p>
          <a:p>
            <a:pPr marL="444500" lvl="1" fontAlgn="ctr">
              <a:lnSpc>
                <a:spcPct val="107000"/>
              </a:lnSpc>
              <a:spcAft>
                <a:spcPts val="800"/>
              </a:spcAft>
            </a:pPr>
            <a:r>
              <a:rPr lang="fr-CA" dirty="0">
                <a:solidFill>
                  <a:srgbClr val="000000"/>
                </a:solidFill>
              </a:rPr>
              <a:t>Lorsque vous réfléchissez aux </a:t>
            </a:r>
            <a:r>
              <a:rPr lang="fr-CA" b="1" u="none" dirty="0">
                <a:solidFill>
                  <a:srgbClr val="000000"/>
                </a:solidFill>
              </a:rPr>
              <a:t>défis</a:t>
            </a:r>
            <a:r>
              <a:rPr lang="fr-CA" dirty="0">
                <a:solidFill>
                  <a:srgbClr val="000000"/>
                </a:solidFill>
              </a:rPr>
              <a:t> de la mise en œuvre à l'échelle de votre école, que faut-il pour surmonter les obstacles pour pouvoir diriger pour favoriser la santé mentale à l'école?</a:t>
            </a:r>
            <a:endParaRPr lang="fr-CA" dirty="0">
              <a:effectLst/>
            </a:endParaRPr>
          </a:p>
        </p:txBody>
      </p:sp>
      <p:sp>
        <p:nvSpPr>
          <p:cNvPr id="4" name="Slide Number Placeholder 3">
            <a:extLst>
              <a:ext uri="{FF2B5EF4-FFF2-40B4-BE49-F238E27FC236}">
                <a16:creationId xmlns:a16="http://schemas.microsoft.com/office/drawing/2014/main" id="{0FA368F9-9188-95C1-AC31-D19274AD8E93}"/>
              </a:ext>
            </a:extLst>
          </p:cNvPr>
          <p:cNvSpPr>
            <a:spLocks noGrp="1"/>
          </p:cNvSpPr>
          <p:nvPr>
            <p:ph type="sldNum" sz="quarter" idx="5"/>
          </p:nvPr>
        </p:nvSpPr>
        <p:spPr/>
        <p:txBody>
          <a:bodyPr/>
          <a:lstStyle/>
          <a:p>
            <a:fld id="{E16FD58F-6A49-48D8-8EF9-35D150C62F65}" type="slidenum">
              <a:rPr lang="fr-CA" smtClean="0"/>
              <a:t>13</a:t>
            </a:fld>
            <a:endParaRPr lang="fr-CA"/>
          </a:p>
        </p:txBody>
      </p:sp>
    </p:spTree>
    <p:extLst>
      <p:ext uri="{BB962C8B-B14F-4D97-AF65-F5344CB8AC3E}">
        <p14:creationId xmlns:p14="http://schemas.microsoft.com/office/powerpoint/2010/main" val="1524525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BFAF5-123B-389F-C554-5F18B62305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A58B52-6092-7E66-F33B-6679EACDE6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0E8D85-C589-59CE-76CC-80DB641310FF}"/>
              </a:ext>
            </a:extLst>
          </p:cNvPr>
          <p:cNvSpPr>
            <a:spLocks noGrp="1"/>
          </p:cNvSpPr>
          <p:nvPr>
            <p:ph type="body" idx="1"/>
          </p:nvPr>
        </p:nvSpPr>
        <p:spPr/>
        <p:txBody>
          <a:bodyPr/>
          <a:lstStyle/>
          <a:p>
            <a:r>
              <a:rPr lang="fr-CA" dirty="0">
                <a:solidFill>
                  <a:srgbClr val="000000"/>
                </a:solidFill>
              </a:rPr>
              <a:t>Voici ce que les membres des groupes de discussion avaient à dire lorsqu'on leur a demandé :   </a:t>
            </a:r>
            <a:r>
              <a:rPr lang="fr-CA" dirty="0">
                <a:effectLst/>
              </a:rPr>
              <a:t> </a:t>
            </a:r>
            <a:endParaRPr lang="fr-CA" dirty="0"/>
          </a:p>
          <a:p>
            <a:pPr marL="444500" lvl="1" fontAlgn="ctr">
              <a:lnSpc>
                <a:spcPct val="107000"/>
              </a:lnSpc>
              <a:spcAft>
                <a:spcPts val="800"/>
              </a:spcAft>
            </a:pPr>
            <a:r>
              <a:rPr lang="fr-CA" dirty="0">
                <a:solidFill>
                  <a:srgbClr val="000000"/>
                </a:solidFill>
              </a:rPr>
              <a:t>Quels domaines ou informations des ressources originales Diriger pour favoriser la santé mentale à l'école considérez-vous, en tant que direction ou direction adjointe d'école, comme étant </a:t>
            </a:r>
            <a:r>
              <a:rPr lang="fr-CA" b="1" u="none" dirty="0">
                <a:solidFill>
                  <a:srgbClr val="000000"/>
                </a:solidFill>
              </a:rPr>
              <a:t>les plus utiles</a:t>
            </a:r>
            <a:r>
              <a:rPr lang="fr-CA" dirty="0">
                <a:solidFill>
                  <a:srgbClr val="000000"/>
                </a:solidFill>
                <a:effectLst/>
              </a:rPr>
              <a:t>?</a:t>
            </a:r>
            <a:endParaRPr lang="fr-CA" dirty="0">
              <a:effectLst/>
            </a:endParaRPr>
          </a:p>
        </p:txBody>
      </p:sp>
      <p:sp>
        <p:nvSpPr>
          <p:cNvPr id="4" name="Slide Number Placeholder 3">
            <a:extLst>
              <a:ext uri="{FF2B5EF4-FFF2-40B4-BE49-F238E27FC236}">
                <a16:creationId xmlns:a16="http://schemas.microsoft.com/office/drawing/2014/main" id="{0FA368F9-9188-95C1-AC31-D19274AD8E93}"/>
              </a:ext>
            </a:extLst>
          </p:cNvPr>
          <p:cNvSpPr>
            <a:spLocks noGrp="1"/>
          </p:cNvSpPr>
          <p:nvPr>
            <p:ph type="sldNum" sz="quarter" idx="5"/>
          </p:nvPr>
        </p:nvSpPr>
        <p:spPr/>
        <p:txBody>
          <a:bodyPr/>
          <a:lstStyle/>
          <a:p>
            <a:fld id="{E16FD58F-6A49-48D8-8EF9-35D150C62F65}" type="slidenum">
              <a:rPr lang="fr-CA" smtClean="0"/>
              <a:t>14</a:t>
            </a:fld>
            <a:endParaRPr lang="fr-CA"/>
          </a:p>
        </p:txBody>
      </p:sp>
    </p:spTree>
    <p:extLst>
      <p:ext uri="{BB962C8B-B14F-4D97-AF65-F5344CB8AC3E}">
        <p14:creationId xmlns:p14="http://schemas.microsoft.com/office/powerpoint/2010/main" val="2689820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CAB7A-9988-BAFE-7A30-1EDD52CD3A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13EA6D-00A4-759F-BD0E-C51AA3308B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A4AE51-64BE-0681-810C-5C22CF21E8E3}"/>
              </a:ext>
            </a:extLst>
          </p:cNvPr>
          <p:cNvSpPr>
            <a:spLocks noGrp="1"/>
          </p:cNvSpPr>
          <p:nvPr>
            <p:ph type="body" idx="1"/>
          </p:nvPr>
        </p:nvSpPr>
        <p:spPr/>
        <p:txBody>
          <a:bodyPr/>
          <a:lstStyle/>
          <a:p>
            <a:r>
              <a:rPr lang="fr-CA" dirty="0">
                <a:solidFill>
                  <a:srgbClr val="000000"/>
                </a:solidFill>
              </a:rPr>
              <a:t>Voici ce que les membres des groupes de discussion avaient à dire lorsqu'on leur a demandé :   </a:t>
            </a:r>
            <a:endParaRPr lang="fr-CA" dirty="0"/>
          </a:p>
          <a:p>
            <a:pPr lvl="1"/>
            <a:r>
              <a:rPr lang="fr-CA" dirty="0">
                <a:solidFill>
                  <a:srgbClr val="000000"/>
                </a:solidFill>
              </a:rPr>
              <a:t>Quels domaines ou informations de la ressource originale </a:t>
            </a:r>
            <a:r>
              <a:rPr lang="fr-CA" i="1" dirty="0">
                <a:solidFill>
                  <a:srgbClr val="000000"/>
                </a:solidFill>
              </a:rPr>
              <a:t>Diriger pour favoriser la santé mentale à l'école</a:t>
            </a:r>
            <a:r>
              <a:rPr lang="fr-CA" dirty="0">
                <a:solidFill>
                  <a:srgbClr val="000000"/>
                </a:solidFill>
              </a:rPr>
              <a:t> considérez-vous, en tant que direction ou direction adjointe d'école, comme étant </a:t>
            </a:r>
            <a:r>
              <a:rPr lang="fr-CA" b="1" u="none" dirty="0">
                <a:solidFill>
                  <a:srgbClr val="000000"/>
                </a:solidFill>
              </a:rPr>
              <a:t>les plus utiles</a:t>
            </a:r>
            <a:r>
              <a:rPr lang="fr-CA" dirty="0">
                <a:solidFill>
                  <a:srgbClr val="000000"/>
                </a:solidFill>
              </a:rPr>
              <a:t>?</a:t>
            </a:r>
          </a:p>
        </p:txBody>
      </p:sp>
      <p:sp>
        <p:nvSpPr>
          <p:cNvPr id="4" name="Slide Number Placeholder 3">
            <a:extLst>
              <a:ext uri="{FF2B5EF4-FFF2-40B4-BE49-F238E27FC236}">
                <a16:creationId xmlns:a16="http://schemas.microsoft.com/office/drawing/2014/main" id="{B6F85381-4472-6483-0483-03E1DF77791C}"/>
              </a:ext>
            </a:extLst>
          </p:cNvPr>
          <p:cNvSpPr>
            <a:spLocks noGrp="1"/>
          </p:cNvSpPr>
          <p:nvPr>
            <p:ph type="sldNum" sz="quarter" idx="5"/>
          </p:nvPr>
        </p:nvSpPr>
        <p:spPr/>
        <p:txBody>
          <a:bodyPr/>
          <a:lstStyle/>
          <a:p>
            <a:fld id="{E16FD58F-6A49-48D8-8EF9-35D150C62F65}" type="slidenum">
              <a:rPr lang="fr-CA" smtClean="0"/>
              <a:t>15</a:t>
            </a:fld>
            <a:endParaRPr lang="fr-CA"/>
          </a:p>
        </p:txBody>
      </p:sp>
    </p:spTree>
    <p:extLst>
      <p:ext uri="{BB962C8B-B14F-4D97-AF65-F5344CB8AC3E}">
        <p14:creationId xmlns:p14="http://schemas.microsoft.com/office/powerpoint/2010/main" val="8506735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7A27C-558E-D675-7FDF-6FE826FA68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9D06B-9BDC-6C77-973D-072CF5237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F8F5FB-85DC-D127-1D1C-7610CE716DDF}"/>
              </a:ext>
            </a:extLst>
          </p:cNvPr>
          <p:cNvSpPr>
            <a:spLocks noGrp="1"/>
          </p:cNvSpPr>
          <p:nvPr>
            <p:ph type="body" idx="1"/>
          </p:nvPr>
        </p:nvSpPr>
        <p:spPr/>
        <p:txBody>
          <a:bodyPr/>
          <a:lstStyle/>
          <a:p>
            <a:r>
              <a:rPr lang="fr-CA" dirty="0">
                <a:solidFill>
                  <a:srgbClr val="000000"/>
                </a:solidFill>
              </a:rPr>
              <a:t>Voici ce que les membres des groupes de discussion avaient à dire lorsqu'on leur a demandé :   </a:t>
            </a:r>
            <a:endParaRPr lang="fr-CA" dirty="0"/>
          </a:p>
          <a:p>
            <a:pPr marL="444500" lvl="1">
              <a:lnSpc>
                <a:spcPct val="107000"/>
              </a:lnSpc>
              <a:spcAft>
                <a:spcPts val="800"/>
              </a:spcAft>
            </a:pPr>
            <a:r>
              <a:rPr lang="fr-CA" dirty="0">
                <a:solidFill>
                  <a:srgbClr val="000000"/>
                </a:solidFill>
              </a:rPr>
              <a:t>Qu’est-ce qui </a:t>
            </a:r>
            <a:r>
              <a:rPr lang="fr-CA" b="1" u="none" dirty="0">
                <a:solidFill>
                  <a:srgbClr val="000000"/>
                </a:solidFill>
              </a:rPr>
              <a:t>manque</a:t>
            </a:r>
            <a:r>
              <a:rPr lang="fr-CA" dirty="0">
                <a:solidFill>
                  <a:srgbClr val="000000"/>
                </a:solidFill>
              </a:rPr>
              <a:t> dans la ressource originale de </a:t>
            </a:r>
            <a:r>
              <a:rPr lang="fr-CA" i="1" dirty="0">
                <a:solidFill>
                  <a:srgbClr val="000000"/>
                </a:solidFill>
              </a:rPr>
              <a:t>Diriger pour favoriser la santé mentale à l'école</a:t>
            </a:r>
            <a:r>
              <a:rPr lang="fr-CA" dirty="0">
                <a:solidFill>
                  <a:srgbClr val="000000"/>
                </a:solidFill>
                <a:effectLst/>
              </a:rPr>
              <a:t> </a:t>
            </a:r>
            <a:r>
              <a:rPr lang="fr-CA" dirty="0">
                <a:solidFill>
                  <a:srgbClr val="000000"/>
                </a:solidFill>
              </a:rPr>
              <a:t>qui vous aiderait dans votre travail de gestion d'écoles qui favorisent la santé mentale</a:t>
            </a:r>
            <a:r>
              <a:rPr lang="fr-CA" dirty="0">
                <a:solidFill>
                  <a:srgbClr val="000000"/>
                </a:solidFill>
                <a:effectLst/>
              </a:rPr>
              <a:t>?</a:t>
            </a:r>
            <a:endParaRPr lang="fr-CA" dirty="0">
              <a:effectLst/>
            </a:endParaRPr>
          </a:p>
        </p:txBody>
      </p:sp>
      <p:sp>
        <p:nvSpPr>
          <p:cNvPr id="4" name="Slide Number Placeholder 3">
            <a:extLst>
              <a:ext uri="{FF2B5EF4-FFF2-40B4-BE49-F238E27FC236}">
                <a16:creationId xmlns:a16="http://schemas.microsoft.com/office/drawing/2014/main" id="{CA3D1F35-79A8-4FD7-67B0-4507E726B996}"/>
              </a:ext>
            </a:extLst>
          </p:cNvPr>
          <p:cNvSpPr>
            <a:spLocks noGrp="1"/>
          </p:cNvSpPr>
          <p:nvPr>
            <p:ph type="sldNum" sz="quarter" idx="5"/>
          </p:nvPr>
        </p:nvSpPr>
        <p:spPr/>
        <p:txBody>
          <a:bodyPr/>
          <a:lstStyle/>
          <a:p>
            <a:fld id="{E16FD58F-6A49-48D8-8EF9-35D150C62F65}" type="slidenum">
              <a:rPr lang="fr-CA" smtClean="0"/>
              <a:t>16</a:t>
            </a:fld>
            <a:endParaRPr lang="fr-CA"/>
          </a:p>
        </p:txBody>
      </p:sp>
    </p:spTree>
    <p:extLst>
      <p:ext uri="{BB962C8B-B14F-4D97-AF65-F5344CB8AC3E}">
        <p14:creationId xmlns:p14="http://schemas.microsoft.com/office/powerpoint/2010/main" val="532559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7A27C-558E-D675-7FDF-6FE826FA68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9D06B-9BDC-6C77-973D-072CF5237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F8F5FB-85DC-D127-1D1C-7610CE716DDF}"/>
              </a:ext>
            </a:extLst>
          </p:cNvPr>
          <p:cNvSpPr>
            <a:spLocks noGrp="1"/>
          </p:cNvSpPr>
          <p:nvPr>
            <p:ph type="body" idx="1"/>
          </p:nvPr>
        </p:nvSpPr>
        <p:spPr/>
        <p:txBody>
          <a:bodyPr/>
          <a:lstStyle/>
          <a:p>
            <a:pPr>
              <a:lnSpc>
                <a:spcPct val="107000"/>
              </a:lnSpc>
              <a:spcAft>
                <a:spcPts val="800"/>
              </a:spcAft>
            </a:pPr>
            <a:r>
              <a:rPr lang="fr-CA" dirty="0">
                <a:solidFill>
                  <a:srgbClr val="000000"/>
                </a:solidFill>
              </a:rPr>
              <a:t>Voici ce que les membres des groupes de discussion avaient à dire lorsqu'on leur a demandé : </a:t>
            </a:r>
            <a:r>
              <a:rPr lang="fr-CA" dirty="0">
                <a:effectLst/>
              </a:rPr>
              <a:t> </a:t>
            </a:r>
            <a:endParaRPr lang="fr-CA" dirty="0"/>
          </a:p>
          <a:p>
            <a:pPr marL="444500" lvl="1">
              <a:lnSpc>
                <a:spcPct val="107000"/>
              </a:lnSpc>
              <a:spcAft>
                <a:spcPts val="800"/>
              </a:spcAft>
            </a:pPr>
            <a:r>
              <a:rPr lang="fr-CA" dirty="0">
                <a:solidFill>
                  <a:srgbClr val="000000"/>
                </a:solidFill>
              </a:rPr>
              <a:t>Qu’est-ce qui </a:t>
            </a:r>
            <a:r>
              <a:rPr lang="fr-CA" b="1" u="none" dirty="0">
                <a:solidFill>
                  <a:srgbClr val="000000"/>
                </a:solidFill>
              </a:rPr>
              <a:t>manque</a:t>
            </a:r>
            <a:r>
              <a:rPr lang="fr-CA" dirty="0">
                <a:solidFill>
                  <a:srgbClr val="000000"/>
                </a:solidFill>
              </a:rPr>
              <a:t> dans la ressource originale de </a:t>
            </a:r>
            <a:r>
              <a:rPr lang="fr-CA" i="1" dirty="0">
                <a:solidFill>
                  <a:srgbClr val="000000"/>
                </a:solidFill>
              </a:rPr>
              <a:t>Diriger pour favoriser la santé mentale à l'école</a:t>
            </a:r>
            <a:r>
              <a:rPr lang="fr-CA" dirty="0">
                <a:solidFill>
                  <a:srgbClr val="000000"/>
                </a:solidFill>
              </a:rPr>
              <a:t> qui vous aiderait dans votre travail de gestion d’écoles qui favorisent la santé mentale</a:t>
            </a:r>
            <a:r>
              <a:rPr lang="fr-CA" dirty="0">
                <a:solidFill>
                  <a:srgbClr val="000000"/>
                </a:solidFill>
                <a:effectLst/>
              </a:rPr>
              <a:t>?</a:t>
            </a:r>
            <a:endParaRPr lang="fr-CA" dirty="0">
              <a:effectLst/>
            </a:endParaRPr>
          </a:p>
          <a:p>
            <a:pPr>
              <a:lnSpc>
                <a:spcPct val="107000"/>
              </a:lnSpc>
              <a:spcAft>
                <a:spcPts val="800"/>
              </a:spcAft>
            </a:pPr>
            <a:endParaRPr lang="fr-CA" b="1" dirty="0"/>
          </a:p>
        </p:txBody>
      </p:sp>
      <p:sp>
        <p:nvSpPr>
          <p:cNvPr id="4" name="Slide Number Placeholder 3">
            <a:extLst>
              <a:ext uri="{FF2B5EF4-FFF2-40B4-BE49-F238E27FC236}">
                <a16:creationId xmlns:a16="http://schemas.microsoft.com/office/drawing/2014/main" id="{CA3D1F35-79A8-4FD7-67B0-4507E726B996}"/>
              </a:ext>
            </a:extLst>
          </p:cNvPr>
          <p:cNvSpPr>
            <a:spLocks noGrp="1"/>
          </p:cNvSpPr>
          <p:nvPr>
            <p:ph type="sldNum" sz="quarter" idx="5"/>
          </p:nvPr>
        </p:nvSpPr>
        <p:spPr/>
        <p:txBody>
          <a:bodyPr/>
          <a:lstStyle/>
          <a:p>
            <a:fld id="{E16FD58F-6A49-48D8-8EF9-35D150C62F65}" type="slidenum">
              <a:rPr lang="fr-CA" smtClean="0"/>
              <a:t>17</a:t>
            </a:fld>
            <a:endParaRPr lang="fr-CA"/>
          </a:p>
        </p:txBody>
      </p:sp>
    </p:spTree>
    <p:extLst>
      <p:ext uri="{BB962C8B-B14F-4D97-AF65-F5344CB8AC3E}">
        <p14:creationId xmlns:p14="http://schemas.microsoft.com/office/powerpoint/2010/main" val="2129501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18</a:t>
            </a:fld>
            <a:endParaRPr lang="fr-CA"/>
          </a:p>
        </p:txBody>
      </p:sp>
    </p:spTree>
    <p:extLst>
      <p:ext uri="{BB962C8B-B14F-4D97-AF65-F5344CB8AC3E}">
        <p14:creationId xmlns:p14="http://schemas.microsoft.com/office/powerpoint/2010/main" val="39656186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6802CD-F8AA-5623-FA5B-BBBCD80DE4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1FE2A-900E-8C77-3942-B12AAB9BED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84CFE9-0E78-76D9-0745-9F05212A559C}"/>
              </a:ext>
            </a:extLst>
          </p:cNvPr>
          <p:cNvSpPr>
            <a:spLocks noGrp="1"/>
          </p:cNvSpPr>
          <p:nvPr>
            <p:ph type="body" idx="1"/>
          </p:nvPr>
        </p:nvSpPr>
        <p:spPr>
          <a:xfrm>
            <a:off x="685799" y="4400550"/>
            <a:ext cx="5767251" cy="3600450"/>
          </a:xfrm>
        </p:spPr>
        <p:txBody>
          <a:bodyPr/>
          <a:lstStyle/>
          <a:p>
            <a:r>
              <a:rPr lang="fr-CA" dirty="0"/>
              <a:t>(</a:t>
            </a:r>
            <a:r>
              <a:rPr lang="fr-CA" dirty="0" err="1"/>
              <a:t>link</a:t>
            </a:r>
            <a:r>
              <a:rPr lang="fr-CA" dirty="0"/>
              <a:t>: </a:t>
            </a:r>
            <a:r>
              <a:rPr lang="fr-CA" dirty="0">
                <a:hlinkClick r:id="rId3"/>
              </a:rPr>
              <a:t>https://smho-smso.ca/online-resources/onecoute-2021-la-voix-des-eleves-sur-la-sante-mentale-rapport-final/</a:t>
            </a:r>
            <a:r>
              <a:rPr lang="fr-CA" dirty="0"/>
              <a:t>)</a:t>
            </a:r>
          </a:p>
          <a:p>
            <a:endParaRPr lang="fr-CA" dirty="0"/>
          </a:p>
          <a:p>
            <a:r>
              <a:rPr lang="fr-CA" b="0" i="0" dirty="0">
                <a:solidFill>
                  <a:srgbClr val="2F2F2F"/>
                </a:solidFill>
                <a:effectLst/>
              </a:rPr>
              <a:t>En 2021, Santé mentale en milieu scolaire Ontario s’est associée à Savoir pour agir afin de relancer le sondage #</a:t>
            </a:r>
            <a:r>
              <a:rPr lang="fr-CA" dirty="0">
                <a:solidFill>
                  <a:srgbClr val="2F2F2F"/>
                </a:solidFill>
              </a:rPr>
              <a:t>ONecoute de</a:t>
            </a:r>
            <a:r>
              <a:rPr lang="fr-CA" b="0" i="0" dirty="0">
                <a:solidFill>
                  <a:srgbClr val="2F2F2F"/>
                </a:solidFill>
                <a:effectLst/>
              </a:rPr>
              <a:t> 2021 </a:t>
            </a:r>
            <a:r>
              <a:rPr lang="fr-CA" dirty="0">
                <a:solidFill>
                  <a:srgbClr val="2F2F2F"/>
                </a:solidFill>
              </a:rPr>
              <a:t>dans le but de</a:t>
            </a:r>
            <a:r>
              <a:rPr lang="fr-CA" b="0" i="0" dirty="0">
                <a:solidFill>
                  <a:srgbClr val="2F2F2F"/>
                </a:solidFill>
                <a:effectLst/>
              </a:rPr>
              <a:t> recueillir les commentaires des élèves des écoles secondaires de l’Ontario sur leurs priorités en matière d’apprentissage et de programmes de santé mentale dans leurs communautés scolaires.</a:t>
            </a:r>
          </a:p>
          <a:p>
            <a:r>
              <a:rPr lang="fr-CA" b="0" i="0" dirty="0">
                <a:solidFill>
                  <a:srgbClr val="2F2F2F"/>
                </a:solidFill>
                <a:effectLst/>
              </a:rPr>
              <a:t> </a:t>
            </a:r>
          </a:p>
          <a:p>
            <a:r>
              <a:rPr lang="fr-CA" b="0" i="0" dirty="0">
                <a:solidFill>
                  <a:srgbClr val="2F2F2F"/>
                </a:solidFill>
                <a:effectLst/>
              </a:rPr>
              <a:t>(</a:t>
            </a:r>
            <a:r>
              <a:rPr lang="fr-CA" b="0" i="0" dirty="0" err="1">
                <a:solidFill>
                  <a:srgbClr val="2F2F2F"/>
                </a:solidFill>
                <a:effectLst/>
              </a:rPr>
              <a:t>Video</a:t>
            </a:r>
            <a:r>
              <a:rPr lang="fr-CA" b="0" i="0" dirty="0">
                <a:solidFill>
                  <a:srgbClr val="2F2F2F"/>
                </a:solidFill>
                <a:effectLst/>
              </a:rPr>
              <a:t>: </a:t>
            </a:r>
            <a:r>
              <a:rPr lang="fr-CA" b="0" i="0" dirty="0">
                <a:solidFill>
                  <a:srgbClr val="2F2F2F"/>
                </a:solidFill>
                <a:effectLst/>
                <a:hlinkClick r:id="rId4"/>
              </a:rPr>
              <a:t>https://www.canva.com/design/DAF_Z7FiIKI/QLe-pyLKBSQUxpUqVjGptA/watch</a:t>
            </a:r>
            <a:r>
              <a:rPr lang="fr-CA" b="0" i="0" dirty="0">
                <a:solidFill>
                  <a:srgbClr val="2F2F2F"/>
                </a:solidFill>
                <a:effectLst/>
              </a:rPr>
              <a:t>)</a:t>
            </a:r>
          </a:p>
          <a:p>
            <a:endParaRPr lang="fr-CA" dirty="0"/>
          </a:p>
          <a:p>
            <a:r>
              <a:rPr lang="fr-CA" dirty="0"/>
              <a:t>Les consultations, les réponses au sondage et les suggestions des élèves recueillies lors de #ONecoute 2021 ont permis de formuler cinq recommandations concernant le travail à faire en matière de santé mentale en milieu scolaire en Ontario. (Savoir pour agir &amp; Santé mentale en milieu scolaire, 2021). </a:t>
            </a:r>
          </a:p>
          <a:p>
            <a:endParaRPr lang="fr-CA" dirty="0"/>
          </a:p>
          <a:p>
            <a:r>
              <a:rPr lang="fr-CA" dirty="0"/>
              <a:t>Les élèves souhaitent :</a:t>
            </a:r>
          </a:p>
          <a:p>
            <a:pPr marL="228600" indent="-228600">
              <a:buAutoNum type="arabicPeriod"/>
            </a:pPr>
            <a:r>
              <a:rPr lang="fr-CA" b="0" i="0" dirty="0">
                <a:solidFill>
                  <a:srgbClr val="2F2F2F"/>
                </a:solidFill>
                <a:effectLst/>
              </a:rPr>
              <a:t>que leurs enseignants, parents/aidants naturels et familles en apprennent davantage au sujet de la santé mentale.</a:t>
            </a:r>
          </a:p>
          <a:p>
            <a:pPr marL="228600" indent="-228600">
              <a:buAutoNum type="arabicPeriod"/>
            </a:pPr>
            <a:r>
              <a:rPr lang="fr-CA" b="0" i="0" dirty="0">
                <a:solidFill>
                  <a:srgbClr val="2F2F2F"/>
                </a:solidFill>
                <a:effectLst/>
              </a:rPr>
              <a:t>que la sensibilisation aux questions de santé mentale soit faite plus fréquemment, qu’elle soit offerte plus tôt et qu’elle soit diversifiée.</a:t>
            </a:r>
          </a:p>
          <a:p>
            <a:pPr marL="228600" indent="-228600">
              <a:buAutoNum type="arabicPeriod"/>
            </a:pPr>
            <a:r>
              <a:rPr lang="fr-CA" b="0" i="0" dirty="0">
                <a:solidFill>
                  <a:srgbClr val="2F2F2F"/>
                </a:solidFill>
                <a:effectLst/>
              </a:rPr>
              <a:t>avoir accès à des outils et de la formation sur les manières de composer avec le stress et d’obtenir du soutien par les pairs de manière sécuritaire.</a:t>
            </a:r>
          </a:p>
          <a:p>
            <a:pPr marL="228600" indent="-228600">
              <a:buAutoNum type="arabicPeriod"/>
            </a:pPr>
            <a:r>
              <a:rPr lang="fr-CA" b="0" i="0" dirty="0">
                <a:solidFill>
                  <a:srgbClr val="2F2F2F"/>
                </a:solidFill>
                <a:effectLst/>
              </a:rPr>
              <a:t>que les ressources en santé mentale et le soutien soient davantage fondés sur l’équité et adaptés à la culture.</a:t>
            </a:r>
          </a:p>
          <a:p>
            <a:pPr marL="228600" indent="-228600">
              <a:buAutoNum type="arabicPeriod"/>
            </a:pPr>
            <a:r>
              <a:rPr lang="fr-CA" b="0" i="0" dirty="0">
                <a:solidFill>
                  <a:srgbClr val="2F2F2F"/>
                </a:solidFill>
                <a:effectLst/>
              </a:rPr>
              <a:t>que les opportunités de leadership étudiant soient plus accessibles et qu’elles reconnaissent différents styles de leadership.</a:t>
            </a:r>
            <a:endParaRPr lang="fr-CA" dirty="0"/>
          </a:p>
        </p:txBody>
      </p:sp>
      <p:sp>
        <p:nvSpPr>
          <p:cNvPr id="4" name="Slide Number Placeholder 3">
            <a:extLst>
              <a:ext uri="{FF2B5EF4-FFF2-40B4-BE49-F238E27FC236}">
                <a16:creationId xmlns:a16="http://schemas.microsoft.com/office/drawing/2014/main" id="{2B501B1D-A286-E498-3B69-D59D6452DACC}"/>
              </a:ext>
            </a:extLst>
          </p:cNvPr>
          <p:cNvSpPr>
            <a:spLocks noGrp="1"/>
          </p:cNvSpPr>
          <p:nvPr>
            <p:ph type="sldNum" sz="quarter" idx="5"/>
          </p:nvPr>
        </p:nvSpPr>
        <p:spPr/>
        <p:txBody>
          <a:bodyPr/>
          <a:lstStyle/>
          <a:p>
            <a:fld id="{130E47E8-1A29-4EDC-97E9-A9205A9A2076}" type="slidenum">
              <a:rPr lang="en-CA" smtClean="0"/>
              <a:t>19</a:t>
            </a:fld>
            <a:endParaRPr lang="en-CA"/>
          </a:p>
        </p:txBody>
      </p:sp>
    </p:spTree>
    <p:extLst>
      <p:ext uri="{BB962C8B-B14F-4D97-AF65-F5344CB8AC3E}">
        <p14:creationId xmlns:p14="http://schemas.microsoft.com/office/powerpoint/2010/main" val="2785226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r-CA" b="0" i="0">
                <a:solidFill>
                  <a:srgbClr val="000000"/>
                </a:solidFill>
                <a:effectLst/>
              </a:rPr>
              <a:t>Diriger pour favoriser la santé mentale à l’école</a:t>
            </a:r>
          </a:p>
          <a:p>
            <a:r>
              <a:rPr lang="fr-CA" b="0" dirty="0"/>
              <a:t>Conseils et ressources pour soutenir les directions et </a:t>
            </a:r>
            <a:r>
              <a:rPr lang="fr-CA" dirty="0"/>
              <a:t>les directions</a:t>
            </a:r>
            <a:r>
              <a:rPr lang="fr-CA" b="0" dirty="0"/>
              <a:t> adjointes des écoles en Ontario</a:t>
            </a:r>
          </a:p>
        </p:txBody>
      </p:sp>
      <p:sp>
        <p:nvSpPr>
          <p:cNvPr id="4" name="Slide Number Placeholder 3"/>
          <p:cNvSpPr>
            <a:spLocks noGrp="1"/>
          </p:cNvSpPr>
          <p:nvPr>
            <p:ph type="sldNum" sz="quarter" idx="5"/>
          </p:nvPr>
        </p:nvSpPr>
        <p:spPr/>
        <p:txBody>
          <a:bodyPr/>
          <a:lstStyle/>
          <a:p>
            <a:fld id="{E16FD58F-6A49-48D8-8EF9-35D150C62F65}" type="slidenum">
              <a:rPr lang="fr-CA" smtClean="0"/>
              <a:t>2</a:t>
            </a:fld>
            <a:endParaRPr lang="fr-CA"/>
          </a:p>
        </p:txBody>
      </p:sp>
    </p:spTree>
    <p:extLst>
      <p:ext uri="{BB962C8B-B14F-4D97-AF65-F5344CB8AC3E}">
        <p14:creationId xmlns:p14="http://schemas.microsoft.com/office/powerpoint/2010/main" val="1900098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20</a:t>
            </a:fld>
            <a:endParaRPr lang="fr-CA"/>
          </a:p>
        </p:txBody>
      </p:sp>
    </p:spTree>
    <p:extLst>
      <p:ext uri="{BB962C8B-B14F-4D97-AF65-F5344CB8AC3E}">
        <p14:creationId xmlns:p14="http://schemas.microsoft.com/office/powerpoint/2010/main" val="37085727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00"/>
              </a:spcBef>
              <a:spcAft>
                <a:spcPts val="600"/>
              </a:spcAft>
            </a:pPr>
            <a:r>
              <a:rPr lang="fr-CA" b="1" kern="100" dirty="0"/>
              <a:t>Que signifie Diriger pour favoriser la santé mentale à l'école</a:t>
            </a:r>
            <a:r>
              <a:rPr lang="fr-CA" b="1" kern="100" dirty="0">
                <a:effectLst/>
              </a:rPr>
              <a:t>?</a:t>
            </a:r>
          </a:p>
          <a:p>
            <a:r>
              <a:rPr lang="fr-CA" i="1" kern="100" dirty="0"/>
              <a:t>Diriger pour favoriser la santé mentale à l'école</a:t>
            </a:r>
            <a:r>
              <a:rPr lang="fr-CA" kern="100" dirty="0"/>
              <a:t> est un concept de leadership</a:t>
            </a:r>
            <a:r>
              <a:rPr lang="fr-CA" kern="100" dirty="0">
                <a:effectLst/>
              </a:rPr>
              <a:t> (</a:t>
            </a:r>
            <a:r>
              <a:rPr lang="fr-CA" kern="100" dirty="0"/>
              <a:t>présenté comme une ressource</a:t>
            </a:r>
            <a:r>
              <a:rPr lang="fr-CA" kern="100" dirty="0">
                <a:effectLst/>
              </a:rPr>
              <a:t>).</a:t>
            </a:r>
            <a:r>
              <a:rPr lang="fr-CA" kern="100" dirty="0"/>
              <a:t> Il décrit les éléments essentiels du développement, du fonctionnement et du maintien d'écoles qui favorisent la santé mentale</a:t>
            </a:r>
            <a:r>
              <a:rPr lang="fr-CA" kern="100" dirty="0">
                <a:effectLst/>
              </a:rPr>
              <a:t> </a:t>
            </a:r>
            <a:r>
              <a:rPr lang="fr-CA" kern="100" dirty="0"/>
              <a:t>en </a:t>
            </a:r>
            <a:r>
              <a:rPr lang="fr-CA" kern="100" dirty="0">
                <a:effectLst/>
              </a:rPr>
              <a:t>Ontario </a:t>
            </a:r>
            <a:r>
              <a:rPr lang="fr-CA" kern="100" dirty="0"/>
              <a:t>pour les directions et les directions adjointes des écoles</a:t>
            </a:r>
            <a:r>
              <a:rPr lang="fr-CA" kern="100" dirty="0">
                <a:effectLst/>
              </a:rPr>
              <a:t>. </a:t>
            </a:r>
            <a:r>
              <a:rPr lang="fr-CA" kern="100" dirty="0"/>
              <a:t>La première version de cette ressource a été publiée en 2013</a:t>
            </a:r>
            <a:r>
              <a:rPr lang="fr-CA" kern="100" dirty="0">
                <a:effectLst/>
              </a:rPr>
              <a:t>.</a:t>
            </a:r>
            <a:r>
              <a:rPr lang="fr-CA" kern="100" dirty="0"/>
              <a:t> </a:t>
            </a:r>
            <a:endParaRPr lang="fr-CA" kern="100" dirty="0">
              <a:effectLst/>
            </a:endParaRPr>
          </a:p>
          <a:p>
            <a:r>
              <a:rPr lang="fr-CA" kern="100" dirty="0">
                <a:effectLst/>
              </a:rPr>
              <a:t> </a:t>
            </a:r>
          </a:p>
          <a:p>
            <a:r>
              <a:rPr lang="fr-CA" kern="100" dirty="0"/>
              <a:t>Diriger pour favoriser la santé mentale à l'école est une ressource mise à jour qui décrit les éléments essentiels du développement, du fonctionnement et du maintien d'écoles qui favorisent la santé mentale en</a:t>
            </a:r>
            <a:r>
              <a:rPr lang="fr-CA" kern="100" dirty="0">
                <a:effectLst/>
              </a:rPr>
              <a:t> Ontario. </a:t>
            </a:r>
            <a:r>
              <a:rPr lang="fr-CA" kern="100" dirty="0"/>
              <a:t>Cette</a:t>
            </a:r>
            <a:r>
              <a:rPr lang="fr-CA" kern="100" dirty="0">
                <a:effectLst/>
              </a:rPr>
              <a:t> </a:t>
            </a:r>
            <a:r>
              <a:rPr lang="fr-CA" kern="100" dirty="0"/>
              <a:t>ressource</a:t>
            </a:r>
            <a:r>
              <a:rPr lang="fr-CA" kern="100" dirty="0">
                <a:effectLst/>
              </a:rPr>
              <a:t> </a:t>
            </a:r>
            <a:r>
              <a:rPr lang="fr-CA" kern="100" dirty="0"/>
              <a:t>est suffisamment précise pour que les directions et directions adjointes des écoles de la province puissent tracer un</a:t>
            </a:r>
            <a:r>
              <a:rPr lang="fr-CA" kern="100" dirty="0">
                <a:effectLst/>
              </a:rPr>
              <a:t> </a:t>
            </a:r>
            <a:r>
              <a:rPr lang="fr-CA" kern="100" dirty="0"/>
              <a:t>parcours commun afin de diriger des écoles qui favorisent la santé mentale, et suffisamment vaste pour que chaque direction et direction adjointe puisse contextualiser la voie à suivre selon les communautés desservies</a:t>
            </a:r>
            <a:r>
              <a:rPr lang="fr-CA" kern="100" dirty="0">
                <a:effectLst/>
              </a:rPr>
              <a:t>. </a:t>
            </a:r>
            <a:r>
              <a:rPr lang="fr-CA" kern="100" dirty="0"/>
              <a:t>Elle a été créée pour répondre aux besoins des directions et directions adjointes des écoles, ainsi qu'à ceux des leaders du système scolaire, en établissant les conditions nécessaires permettant de soutenir et de promouvoir la santé mentale et le bien-être au sein de leurs communautés scolaires</a:t>
            </a:r>
            <a:r>
              <a:rPr lang="fr-CA" kern="100" dirty="0">
                <a:effectLst/>
              </a:rPr>
              <a:t>.</a:t>
            </a:r>
            <a:r>
              <a:rPr lang="fr-CA" kern="100" dirty="0"/>
              <a:t> </a:t>
            </a:r>
            <a:endParaRPr lang="fr-CA" kern="100" dirty="0">
              <a:effectLst/>
            </a:endParaRPr>
          </a:p>
          <a:p>
            <a:endParaRPr lang="fr-CA" kern="100" dirty="0">
              <a:effectLst/>
            </a:endParaRPr>
          </a:p>
          <a:p>
            <a:r>
              <a:rPr lang="fr-CA" kern="100" dirty="0"/>
              <a:t>Diriger pour favoriser la santé mentale a été créée par et pour les directions et les directions adjointes des écoles</a:t>
            </a:r>
            <a:r>
              <a:rPr lang="fr-CA" kern="100" dirty="0">
                <a:effectLst/>
              </a:rPr>
              <a:t>, </a:t>
            </a:r>
            <a:r>
              <a:rPr lang="fr-CA" kern="100" dirty="0"/>
              <a:t>avec le soutien des professionnels de la santé mentale en milieu scolaire</a:t>
            </a:r>
            <a:r>
              <a:rPr lang="fr-CA" kern="100" dirty="0">
                <a:effectLst/>
              </a:rPr>
              <a:t>.</a:t>
            </a:r>
            <a:r>
              <a:rPr lang="fr-CA" kern="100" dirty="0"/>
              <a:t> </a:t>
            </a:r>
            <a:endParaRPr lang="fr-CA" kern="100" dirty="0">
              <a:effectLst/>
            </a:endParaRPr>
          </a:p>
          <a:p>
            <a:endParaRPr lang="fr-CA" kern="100" dirty="0">
              <a:effectLst/>
            </a:endParaRPr>
          </a:p>
          <a:p>
            <a:r>
              <a:rPr lang="fr-CA" kern="100" dirty="0"/>
              <a:t>Nous remercions les nombreuses directions et directions adjointes des écoles de l'Ontario qui ont participé aux groupes de discussion et rédigé</a:t>
            </a:r>
            <a:r>
              <a:rPr lang="fr-CA" kern="100" dirty="0">
                <a:effectLst/>
              </a:rPr>
              <a:t> </a:t>
            </a:r>
            <a:r>
              <a:rPr lang="fr-CA" kern="100" dirty="0"/>
              <a:t>les premières ébauches des différentes sections</a:t>
            </a:r>
            <a:r>
              <a:rPr lang="fr-CA" kern="100" dirty="0">
                <a:effectLst/>
              </a:rPr>
              <a:t>. </a:t>
            </a:r>
            <a:r>
              <a:rPr lang="fr-CA" kern="100" dirty="0"/>
              <a:t>Un merci tout particulier est aussi adressé aux trois associations de directions et directions adjointes des écoles de l'Ontario, notamment l'Association</a:t>
            </a:r>
            <a:r>
              <a:rPr lang="fr-CA" kern="100" dirty="0">
                <a:effectLst/>
              </a:rPr>
              <a:t> des directions et des directions adjointes des écoles franco-ontariennes, </a:t>
            </a:r>
            <a:r>
              <a:rPr lang="fr-CA" kern="100" dirty="0"/>
              <a:t>le </a:t>
            </a:r>
            <a:r>
              <a:rPr lang="fr-CA" kern="100" dirty="0" err="1"/>
              <a:t>Catholic</a:t>
            </a:r>
            <a:r>
              <a:rPr lang="fr-CA" kern="100" dirty="0">
                <a:effectLst/>
              </a:rPr>
              <a:t> </a:t>
            </a:r>
            <a:r>
              <a:rPr lang="fr-CA" kern="100" dirty="0" err="1">
                <a:effectLst/>
              </a:rPr>
              <a:t>Principals</a:t>
            </a:r>
            <a:r>
              <a:rPr lang="fr-CA" kern="100" dirty="0">
                <a:effectLst/>
              </a:rPr>
              <a:t>’ Council of Ontario, </a:t>
            </a:r>
            <a:r>
              <a:rPr lang="fr-CA" kern="100" dirty="0"/>
              <a:t>et l'Ontario</a:t>
            </a:r>
            <a:r>
              <a:rPr lang="fr-CA" kern="100" dirty="0">
                <a:effectLst/>
              </a:rPr>
              <a:t> </a:t>
            </a:r>
            <a:r>
              <a:rPr lang="fr-CA" kern="100" dirty="0" err="1">
                <a:effectLst/>
              </a:rPr>
              <a:t>Principals</a:t>
            </a:r>
            <a:r>
              <a:rPr lang="fr-CA" kern="100" dirty="0">
                <a:effectLst/>
              </a:rPr>
              <a:t>’ Council.</a:t>
            </a:r>
            <a:r>
              <a:rPr lang="fr-CA" kern="100" dirty="0"/>
              <a:t> </a:t>
            </a:r>
            <a:endParaRPr lang="fr-CA" kern="100" dirty="0">
              <a:effectLst/>
            </a:endParaRPr>
          </a:p>
        </p:txBody>
      </p:sp>
      <p:sp>
        <p:nvSpPr>
          <p:cNvPr id="4" name="Slide Number Placeholder 3"/>
          <p:cNvSpPr>
            <a:spLocks noGrp="1"/>
          </p:cNvSpPr>
          <p:nvPr>
            <p:ph type="sldNum" sz="quarter" idx="5"/>
          </p:nvPr>
        </p:nvSpPr>
        <p:spPr/>
        <p:txBody>
          <a:bodyPr/>
          <a:lstStyle/>
          <a:p>
            <a:fld id="{130E47E8-1A29-4EDC-97E9-A9205A9A2076}" type="slidenum">
              <a:t>21</a:t>
            </a:fld>
            <a:endParaRPr lang="en-US"/>
          </a:p>
        </p:txBody>
      </p:sp>
    </p:spTree>
    <p:extLst>
      <p:ext uri="{BB962C8B-B14F-4D97-AF65-F5344CB8AC3E}">
        <p14:creationId xmlns:p14="http://schemas.microsoft.com/office/powerpoint/2010/main" val="657004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B8E3E-A449-A5E0-8393-5F3EA3F8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342A73-EEDE-641C-727C-CC1F6C8CB4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166423-DB2C-EFB8-3E27-1EC6DC05A164}"/>
              </a:ext>
            </a:extLst>
          </p:cNvPr>
          <p:cNvSpPr>
            <a:spLocks noGrp="1"/>
          </p:cNvSpPr>
          <p:nvPr>
            <p:ph type="body" idx="1"/>
          </p:nvPr>
        </p:nvSpPr>
        <p:spPr/>
        <p:txBody>
          <a:bodyPr/>
          <a:lstStyle/>
          <a:p>
            <a:pPr>
              <a:defRPr/>
            </a:pPr>
            <a:r>
              <a:rPr lang="fr-CA" dirty="0">
                <a:solidFill>
                  <a:srgbClr val="000000"/>
                </a:solidFill>
              </a:rPr>
              <a:t>Comment naviguer dans le livre électronique : procédure pas-à-pas</a:t>
            </a:r>
            <a:endParaRPr lang="fr-CA" sz="12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CA" sz="1200" kern="100" dirty="0">
              <a:effectLst/>
            </a:endParaRPr>
          </a:p>
          <a:p>
            <a:pPr>
              <a:defRPr/>
            </a:pPr>
            <a:r>
              <a:rPr lang="fr-CA" kern="100" dirty="0"/>
              <a:t>La ressource Diriger pour favoriser la santé mentale à l'école a été créée pour appuyer le travail immense que les directions et les directions adjointes des écoles doivent accomplir quotidiennement</a:t>
            </a:r>
            <a:r>
              <a:rPr lang="fr-CA" sz="1200" kern="100" dirty="0">
                <a:effectLst/>
              </a:rPr>
              <a:t>. </a:t>
            </a:r>
            <a:r>
              <a:rPr lang="fr-CA" kern="100" dirty="0"/>
              <a:t>Bien que ce document soit organisé selon un déroulement linéaire et logique afin d'alléger la présentation, il a également été conçu comme un document de référence vous permettant d'accéder au contenu au moment où vous en avez besoin</a:t>
            </a:r>
            <a:r>
              <a:rPr lang="fr-CA" sz="1200" kern="100" dirty="0">
                <a:effectLst/>
              </a:rPr>
              <a:t>. </a:t>
            </a:r>
            <a:r>
              <a:rPr lang="fr-CA" kern="100" dirty="0"/>
              <a:t>Chaque section présente un aperçu du sujet abordé, des suggestions de mesures à entreprendre et des ressources de soutien supplémentaires</a:t>
            </a:r>
            <a:r>
              <a:rPr lang="fr-CA" sz="1200" kern="100" dirty="0">
                <a:effectLst/>
              </a:rPr>
              <a:t>. </a:t>
            </a:r>
            <a:r>
              <a:rPr lang="fr-CA" kern="100" dirty="0"/>
              <a:t>La ressource sera mise à jour périodiquement afin de refléter la vision actuelle</a:t>
            </a:r>
            <a:r>
              <a:rPr lang="fr-CA" sz="1200" kern="100" dirty="0">
                <a:effectLst/>
              </a:rPr>
              <a:t>.</a:t>
            </a:r>
          </a:p>
        </p:txBody>
      </p:sp>
      <p:sp>
        <p:nvSpPr>
          <p:cNvPr id="4" name="Slide Number Placeholder 3">
            <a:extLst>
              <a:ext uri="{FF2B5EF4-FFF2-40B4-BE49-F238E27FC236}">
                <a16:creationId xmlns:a16="http://schemas.microsoft.com/office/drawing/2014/main" id="{FC5FA16E-8128-01C8-A9DA-50E716C57255}"/>
              </a:ext>
            </a:extLst>
          </p:cNvPr>
          <p:cNvSpPr>
            <a:spLocks noGrp="1"/>
          </p:cNvSpPr>
          <p:nvPr>
            <p:ph type="sldNum" sz="quarter" idx="5"/>
          </p:nvPr>
        </p:nvSpPr>
        <p:spPr/>
        <p:txBody>
          <a:bodyPr/>
          <a:lstStyle/>
          <a:p>
            <a:fld id="{130E47E8-1A29-4EDC-97E9-A9205A9A2076}" type="slidenum">
              <a:t>22</a:t>
            </a:fld>
            <a:endParaRPr lang="en-US"/>
          </a:p>
        </p:txBody>
      </p:sp>
    </p:spTree>
    <p:extLst>
      <p:ext uri="{BB962C8B-B14F-4D97-AF65-F5344CB8AC3E}">
        <p14:creationId xmlns:p14="http://schemas.microsoft.com/office/powerpoint/2010/main" val="3677204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Module 1: Mise en situation et contexte, incluant des renseignements sur ce qui constitue une école qui favorise la santé mentale, sur la relation entre la santé mentale, la maladie mentale et les dépendances, et sur le contexte provincial élargi dans lequel nous travaillons. </a:t>
            </a:r>
          </a:p>
          <a:p>
            <a:pPr lvl="1"/>
            <a:endParaRPr lang="fr-CA" dirty="0"/>
          </a:p>
          <a:p>
            <a:r>
              <a:rPr lang="fr-CA" b="1" dirty="0">
                <a:effectLst/>
              </a:rPr>
              <a:t>À la fin de cette section, les directions et les directions adjointes</a:t>
            </a:r>
            <a:r>
              <a:rPr lang="fr-CA" b="1" dirty="0"/>
              <a:t> d'école</a:t>
            </a:r>
            <a:r>
              <a:rPr lang="fr-CA" b="1" dirty="0">
                <a:effectLst/>
              </a:rPr>
              <a:t> seront outillées pour : </a:t>
            </a:r>
            <a:endParaRPr lang="fr-CA" dirty="0">
              <a:effectLst/>
            </a:endParaRPr>
          </a:p>
          <a:p>
            <a:pPr marL="171450" indent="-171450">
              <a:buFont typeface="Arial" panose="020B0604020202020204" pitchFamily="34" charset="0"/>
              <a:buChar char="•"/>
            </a:pPr>
            <a:r>
              <a:rPr lang="fr-CA" dirty="0">
                <a:solidFill>
                  <a:srgbClr val="272728"/>
                </a:solidFill>
                <a:effectLst/>
              </a:rPr>
              <a:t>avoir une compréhension élargie de ce qui constitue une école qui favorise la santé mentale; </a:t>
            </a:r>
          </a:p>
          <a:p>
            <a:pPr marL="171450" indent="-171450">
              <a:buFont typeface="Arial" panose="020B0604020202020204" pitchFamily="34" charset="0"/>
              <a:buChar char="•"/>
            </a:pPr>
            <a:r>
              <a:rPr lang="fr-CA" dirty="0">
                <a:solidFill>
                  <a:srgbClr val="272728"/>
                </a:solidFill>
                <a:effectLst/>
              </a:rPr>
              <a:t>décrire la relation entre la santé mentale, la maladie mentale et les dépendances; </a:t>
            </a:r>
          </a:p>
          <a:p>
            <a:pPr marL="171450" indent="-171450">
              <a:buFont typeface="Arial" panose="020B0604020202020204" pitchFamily="34" charset="0"/>
              <a:buChar char="•"/>
            </a:pPr>
            <a:r>
              <a:rPr lang="fr-CA" dirty="0">
                <a:solidFill>
                  <a:srgbClr val="272728"/>
                </a:solidFill>
                <a:effectLst/>
              </a:rPr>
              <a:t>expliquer le contexte provincial élargi qui encadre la santé mentale en milieu scolaire en Ontario. </a:t>
            </a:r>
          </a:p>
        </p:txBody>
      </p:sp>
      <p:sp>
        <p:nvSpPr>
          <p:cNvPr id="4" name="Slide Number Placeholder 3"/>
          <p:cNvSpPr>
            <a:spLocks noGrp="1"/>
          </p:cNvSpPr>
          <p:nvPr>
            <p:ph type="sldNum" sz="quarter" idx="5"/>
          </p:nvPr>
        </p:nvSpPr>
        <p:spPr/>
        <p:txBody>
          <a:bodyPr/>
          <a:lstStyle/>
          <a:p>
            <a:fld id="{130E47E8-1A29-4EDC-97E9-A9205A9A2076}" type="slidenum">
              <a:t>23</a:t>
            </a:fld>
            <a:endParaRPr lang="en-US"/>
          </a:p>
        </p:txBody>
      </p:sp>
    </p:spTree>
    <p:extLst>
      <p:ext uri="{BB962C8B-B14F-4D97-AF65-F5344CB8AC3E}">
        <p14:creationId xmlns:p14="http://schemas.microsoft.com/office/powerpoint/2010/main" val="821701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La section B. </a:t>
            </a:r>
            <a:r>
              <a:rPr lang="fr-CA" i="1" dirty="0"/>
              <a:t>Fondements clés</a:t>
            </a:r>
            <a:r>
              <a:rPr lang="fr-CA" dirty="0"/>
              <a:t> énumère les sept fondements qui </a:t>
            </a:r>
            <a:r>
              <a:rPr lang="fr-CA" b="1" dirty="0"/>
              <a:t>soutiennent les pratiques en matière de santé mentale en milieu scolaire,</a:t>
            </a:r>
            <a:r>
              <a:rPr lang="fr-CA" dirty="0"/>
              <a:t> les décrit et les contextualise pour les directions et les directions adjointes des écoles.</a:t>
            </a:r>
          </a:p>
          <a:p>
            <a:endParaRPr lang="fr-CA" dirty="0"/>
          </a:p>
          <a:p>
            <a:r>
              <a:rPr lang="fr-CA" dirty="0"/>
              <a:t>À la fin de cette section, les directions et les directions adjointes d'école seront outillées pour :</a:t>
            </a:r>
          </a:p>
          <a:p>
            <a:pPr marL="171450" indent="-171450">
              <a:buFont typeface="Arial" panose="020B0604020202020204" pitchFamily="34" charset="0"/>
              <a:buChar char="•"/>
            </a:pPr>
            <a:r>
              <a:rPr lang="fr-CA" dirty="0"/>
              <a:t>définir les sept fondements et déterminer comment chacun contribue à créer un milieu scolaire où la santé mentale peut atteindre efficacement chaque élève, à tous les niveaux;</a:t>
            </a:r>
          </a:p>
          <a:p>
            <a:pPr marL="171450" indent="-171450">
              <a:buFont typeface="Arial" panose="020B0604020202020204" pitchFamily="34" charset="0"/>
              <a:buChar char="•"/>
            </a:pPr>
            <a:r>
              <a:rPr lang="fr-CA" dirty="0"/>
              <a:t>évaluer l’environnement scolaire selon chacun des fondements et élaborer des stratégies permettant de renforcer les domaines où des améliorations sont nécessaires.</a:t>
            </a:r>
            <a:endParaRPr lang="fr-CA" dirty="0">
              <a:cs typeface="Calibri"/>
            </a:endParaRPr>
          </a:p>
        </p:txBody>
      </p:sp>
      <p:sp>
        <p:nvSpPr>
          <p:cNvPr id="4" name="Slide Number Placeholder 3"/>
          <p:cNvSpPr>
            <a:spLocks noGrp="1"/>
          </p:cNvSpPr>
          <p:nvPr>
            <p:ph type="sldNum" sz="quarter" idx="5"/>
          </p:nvPr>
        </p:nvSpPr>
        <p:spPr/>
        <p:txBody>
          <a:bodyPr/>
          <a:lstStyle/>
          <a:p>
            <a:fld id="{130E47E8-1A29-4EDC-97E9-A9205A9A2076}" type="slidenum">
              <a:t>24</a:t>
            </a:fld>
            <a:endParaRPr lang="en-US"/>
          </a:p>
        </p:txBody>
      </p:sp>
    </p:spTree>
    <p:extLst>
      <p:ext uri="{BB962C8B-B14F-4D97-AF65-F5344CB8AC3E}">
        <p14:creationId xmlns:p14="http://schemas.microsoft.com/office/powerpoint/2010/main" val="1841009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La section C. </a:t>
            </a:r>
            <a:r>
              <a:rPr lang="fr-CA" i="1" dirty="0"/>
              <a:t>Santé mentale en milieu scolaire soutenant l'affirmation identitaire</a:t>
            </a:r>
            <a:r>
              <a:rPr lang="fr-CA" dirty="0"/>
              <a:t> explique le lien inextricable entre l'identité et la santé mentale, donne un aperçu des données probantes liées à l'oppression, à la marginalisation et aux résultats en matière de santé mentale, présente le cadre d'affirmation identitaire et fournit des conseils sur la mise en œuvre des concepts au sein d'une école.</a:t>
            </a:r>
          </a:p>
          <a:p>
            <a:endParaRPr lang="fr-CA" dirty="0"/>
          </a:p>
          <a:p>
            <a:r>
              <a:rPr lang="fr-CA" b="1" dirty="0">
                <a:effectLst/>
              </a:rPr>
              <a:t>À la fin de cette section, les directions et les directions adjointes seront outillées pour : </a:t>
            </a:r>
            <a:endParaRPr lang="fr-CA" dirty="0">
              <a:effectLst/>
            </a:endParaRPr>
          </a:p>
          <a:p>
            <a:pPr marL="171450" indent="-171450">
              <a:buFont typeface="Arial" panose="020B0604020202020204" pitchFamily="34" charset="0"/>
              <a:buChar char="•"/>
            </a:pPr>
            <a:r>
              <a:rPr lang="fr-CA" dirty="0">
                <a:solidFill>
                  <a:srgbClr val="272728"/>
                </a:solidFill>
                <a:effectLst/>
              </a:rPr>
              <a:t>reconnaître l’importance de pratiques et de milieux scolaires favorisant l’affirmation identitaire pour la santé mentale et le bien-être des élèves; </a:t>
            </a:r>
          </a:p>
          <a:p>
            <a:pPr marL="171450" indent="-171450">
              <a:buFont typeface="Arial" panose="020B0604020202020204" pitchFamily="34" charset="0"/>
              <a:buChar char="•"/>
            </a:pPr>
            <a:r>
              <a:rPr lang="fr-CA" dirty="0">
                <a:solidFill>
                  <a:srgbClr val="272728"/>
                </a:solidFill>
                <a:effectLst/>
              </a:rPr>
              <a:t>comprendre que l’oppression et la marginalisation influencent considérablement la santé mentale et le bien-être des élèves; </a:t>
            </a:r>
          </a:p>
          <a:p>
            <a:pPr marL="171450" indent="-171450">
              <a:buFont typeface="Arial" panose="020B0604020202020204" pitchFamily="34" charset="0"/>
              <a:buChar char="•"/>
            </a:pPr>
            <a:r>
              <a:rPr lang="fr-CA" dirty="0">
                <a:solidFill>
                  <a:srgbClr val="272728"/>
                </a:solidFill>
                <a:effectLst/>
              </a:rPr>
              <a:t>intégrer les principes fondamentaux du Cadre d’affirmation identitaire en matière de santé mentale en milieu scolaire dans leur approche de leadership en milieu scolaire. </a:t>
            </a:r>
          </a:p>
        </p:txBody>
      </p:sp>
      <p:sp>
        <p:nvSpPr>
          <p:cNvPr id="4" name="Slide Number Placeholder 3"/>
          <p:cNvSpPr>
            <a:spLocks noGrp="1"/>
          </p:cNvSpPr>
          <p:nvPr>
            <p:ph type="sldNum" sz="quarter" idx="5"/>
          </p:nvPr>
        </p:nvSpPr>
        <p:spPr/>
        <p:txBody>
          <a:bodyPr/>
          <a:lstStyle/>
          <a:p>
            <a:fld id="{130E47E8-1A29-4EDC-97E9-A9205A9A2076}" type="slidenum">
              <a:t>25</a:t>
            </a:fld>
            <a:endParaRPr lang="en-US"/>
          </a:p>
        </p:txBody>
      </p:sp>
    </p:spTree>
    <p:extLst>
      <p:ext uri="{BB962C8B-B14F-4D97-AF65-F5344CB8AC3E}">
        <p14:creationId xmlns:p14="http://schemas.microsoft.com/office/powerpoint/2010/main" val="41720252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C86B9-F10F-A7D7-7CE4-C08F7F395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3BB86-8EB3-00C0-42EE-6252B91E00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7FCCD4-6E66-FA01-AA3D-0AE45265D72F}"/>
              </a:ext>
            </a:extLst>
          </p:cNvPr>
          <p:cNvSpPr>
            <a:spLocks noGrp="1"/>
          </p:cNvSpPr>
          <p:nvPr>
            <p:ph type="body" idx="1"/>
          </p:nvPr>
        </p:nvSpPr>
        <p:spPr/>
        <p:txBody>
          <a:bodyPr/>
          <a:lstStyle/>
          <a:p>
            <a:r>
              <a:rPr lang="fr-CA"/>
              <a:t>Le système de soutien à plusieurs niveaux, y compris sa raison d'être et les pratiques scolaires à tous les niveaux, ainsi que le rôle du personnel et de la direction d'école à tous les niveaux. </a:t>
            </a:r>
          </a:p>
        </p:txBody>
      </p:sp>
      <p:sp>
        <p:nvSpPr>
          <p:cNvPr id="4" name="Slide Number Placeholder 3">
            <a:extLst>
              <a:ext uri="{FF2B5EF4-FFF2-40B4-BE49-F238E27FC236}">
                <a16:creationId xmlns:a16="http://schemas.microsoft.com/office/drawing/2014/main" id="{0C5B8592-3F17-1F2F-AFB7-4AE3E438F681}"/>
              </a:ext>
            </a:extLst>
          </p:cNvPr>
          <p:cNvSpPr>
            <a:spLocks noGrp="1"/>
          </p:cNvSpPr>
          <p:nvPr>
            <p:ph type="sldNum" sz="quarter" idx="5"/>
          </p:nvPr>
        </p:nvSpPr>
        <p:spPr/>
        <p:txBody>
          <a:bodyPr/>
          <a:lstStyle/>
          <a:p>
            <a:fld id="{130E47E8-1A29-4EDC-97E9-A9205A9A2076}" type="slidenum">
              <a:t>26</a:t>
            </a:fld>
            <a:endParaRPr lang="en-US"/>
          </a:p>
        </p:txBody>
      </p:sp>
    </p:spTree>
    <p:extLst>
      <p:ext uri="{BB962C8B-B14F-4D97-AF65-F5344CB8AC3E}">
        <p14:creationId xmlns:p14="http://schemas.microsoft.com/office/powerpoint/2010/main" val="3349867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C86B9-F10F-A7D7-7CE4-C08F7F395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3BB86-8EB3-00C0-42EE-6252B91E00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7FCCD4-6E66-FA01-AA3D-0AE45265D72F}"/>
              </a:ext>
            </a:extLst>
          </p:cNvPr>
          <p:cNvSpPr>
            <a:spLocks noGrp="1"/>
          </p:cNvSpPr>
          <p:nvPr>
            <p:ph type="body" idx="1"/>
          </p:nvPr>
        </p:nvSpPr>
        <p:spPr/>
        <p:txBody>
          <a:bodyPr/>
          <a:lstStyle/>
          <a:p>
            <a:r>
              <a:rPr lang="fr-CA" b="1" noProof="0" dirty="0">
                <a:effectLst/>
              </a:rPr>
              <a:t>À la fin de cette section, les directions et les directions adjointes </a:t>
            </a:r>
            <a:r>
              <a:rPr lang="fr-CA" b="1" dirty="0"/>
              <a:t>d'école seront</a:t>
            </a:r>
            <a:r>
              <a:rPr lang="fr-CA" b="1" noProof="0" dirty="0">
                <a:effectLst/>
              </a:rPr>
              <a:t> outillées pour : </a:t>
            </a:r>
            <a:endParaRPr lang="fr-CA" noProof="0" dirty="0">
              <a:effectLst/>
            </a:endParaRPr>
          </a:p>
          <a:p>
            <a:pPr marL="171450" indent="-171450">
              <a:buFont typeface="Arial" panose="020B0604020202020204" pitchFamily="34" charset="0"/>
              <a:buChar char="•"/>
            </a:pPr>
            <a:r>
              <a:rPr lang="fr-CA" noProof="0" dirty="0">
                <a:solidFill>
                  <a:srgbClr val="272728"/>
                </a:solidFill>
                <a:effectLst/>
              </a:rPr>
              <a:t>décrire un système de soutien à plusieurs niveaux et déterminer comment il est utilisé dans le contexte de la santé mentale des élèves; </a:t>
            </a:r>
          </a:p>
          <a:p>
            <a:pPr marL="171450" indent="-171450">
              <a:buFont typeface="Arial" panose="020B0604020202020204" pitchFamily="34" charset="0"/>
              <a:buChar char="•"/>
            </a:pPr>
            <a:r>
              <a:rPr lang="fr-CA" noProof="0" dirty="0">
                <a:solidFill>
                  <a:srgbClr val="272728"/>
                </a:solidFill>
                <a:effectLst/>
              </a:rPr>
              <a:t>décrire le rôle de la promotion de la santé mentale (niveau 1) dans la création de milieux scolaires favorables et sécuritaires qui rehaussent le bien-être des élèves et la littératie en matière de santé mentale; </a:t>
            </a:r>
          </a:p>
          <a:p>
            <a:pPr marL="171450" indent="-171450">
              <a:buFont typeface="Arial" panose="020B0604020202020204" pitchFamily="34" charset="0"/>
              <a:buChar char="•"/>
            </a:pPr>
            <a:r>
              <a:rPr lang="fr-CA" noProof="0" dirty="0">
                <a:solidFill>
                  <a:srgbClr val="272728"/>
                </a:solidFill>
                <a:effectLst/>
              </a:rPr>
              <a:t>décrire l’importance et le rôle du personnel scolaire dans le dépistage précoce et la prévention (niveau 2) des problèmes de santé mentale chez les élèves; </a:t>
            </a:r>
          </a:p>
          <a:p>
            <a:pPr marL="171450" indent="-171450">
              <a:buFont typeface="Arial" panose="020B0604020202020204" pitchFamily="34" charset="0"/>
              <a:buChar char="•"/>
            </a:pPr>
            <a:r>
              <a:rPr lang="fr-CA" noProof="0" dirty="0">
                <a:solidFill>
                  <a:srgbClr val="272728"/>
                </a:solidFill>
                <a:effectLst/>
              </a:rPr>
              <a:t>reconnaître l’importance cruciale d’établir des transitions claires et sans heurt pour les élèves vers des services de santé mentale plus intensifs et spécialisés (niveau 3), pendant la prestation de ces services et à la suite de leur obtention. </a:t>
            </a:r>
          </a:p>
        </p:txBody>
      </p:sp>
      <p:sp>
        <p:nvSpPr>
          <p:cNvPr id="4" name="Slide Number Placeholder 3">
            <a:extLst>
              <a:ext uri="{FF2B5EF4-FFF2-40B4-BE49-F238E27FC236}">
                <a16:creationId xmlns:a16="http://schemas.microsoft.com/office/drawing/2014/main" id="{0C5B8592-3F17-1F2F-AFB7-4AE3E438F681}"/>
              </a:ext>
            </a:extLst>
          </p:cNvPr>
          <p:cNvSpPr>
            <a:spLocks noGrp="1"/>
          </p:cNvSpPr>
          <p:nvPr>
            <p:ph type="sldNum" sz="quarter" idx="5"/>
          </p:nvPr>
        </p:nvSpPr>
        <p:spPr/>
        <p:txBody>
          <a:bodyPr/>
          <a:lstStyle/>
          <a:p>
            <a:fld id="{130E47E8-1A29-4EDC-97E9-A9205A9A2076}" type="slidenum">
              <a:t>27</a:t>
            </a:fld>
            <a:endParaRPr lang="en-US"/>
          </a:p>
        </p:txBody>
      </p:sp>
    </p:spTree>
    <p:extLst>
      <p:ext uri="{BB962C8B-B14F-4D97-AF65-F5344CB8AC3E}">
        <p14:creationId xmlns:p14="http://schemas.microsoft.com/office/powerpoint/2010/main" val="483147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1FD02-B49E-6637-3D9F-5C29FE62B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CCC758-BF34-E54A-4678-464BF3199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6B3DCD-771C-B069-4FBA-C8551B2F3964}"/>
              </a:ext>
            </a:extLst>
          </p:cNvPr>
          <p:cNvSpPr>
            <a:spLocks noGrp="1"/>
          </p:cNvSpPr>
          <p:nvPr>
            <p:ph type="body" idx="1"/>
          </p:nvPr>
        </p:nvSpPr>
        <p:spPr/>
        <p:txBody>
          <a:bodyPr/>
          <a:lstStyle/>
          <a:p>
            <a:r>
              <a:rPr lang="fr-CA"/>
              <a:t>Comprendre et soutenir les élèves qui font face à des défis qui s'étendent à plusieurs niveaux, y compris la consommation de substances et le suicide ainsi que les événements tragiques.</a:t>
            </a:r>
          </a:p>
          <a:p>
            <a:endParaRPr lang="fr-CA" dirty="0"/>
          </a:p>
          <a:p>
            <a:r>
              <a:rPr lang="fr-CA" b="1" dirty="0">
                <a:effectLst/>
              </a:rPr>
              <a:t>À la fin de cette section, les directions et les directions adjointes</a:t>
            </a:r>
            <a:r>
              <a:rPr lang="fr-CA" b="1" dirty="0"/>
              <a:t> d'école seront</a:t>
            </a:r>
            <a:r>
              <a:rPr lang="fr-CA" b="1" dirty="0">
                <a:effectLst/>
              </a:rPr>
              <a:t> outillées pour : </a:t>
            </a:r>
            <a:endParaRPr lang="fr-CA" dirty="0">
              <a:effectLst/>
            </a:endParaRPr>
          </a:p>
          <a:p>
            <a:pPr marL="171450" indent="-171450">
              <a:buFont typeface="Arial" panose="020B0604020202020204" pitchFamily="34" charset="0"/>
              <a:buChar char="•"/>
            </a:pPr>
            <a:r>
              <a:rPr lang="fr-CA" dirty="0">
                <a:solidFill>
                  <a:srgbClr val="272728"/>
                </a:solidFill>
              </a:rPr>
              <a:t>comprendre les</a:t>
            </a:r>
            <a:r>
              <a:rPr lang="fr-CA" dirty="0">
                <a:solidFill>
                  <a:srgbClr val="272728"/>
                </a:solidFill>
                <a:effectLst/>
              </a:rPr>
              <a:t> problèmes de santé mentale particuliers auxquels font face les élèves, y compris la consommation problématique de substances et les idées ou comportements suicidaires; </a:t>
            </a:r>
          </a:p>
          <a:p>
            <a:pPr marL="171450" indent="-171450">
              <a:buFont typeface="Arial" panose="020B0604020202020204" pitchFamily="34" charset="0"/>
              <a:buChar char="•"/>
            </a:pPr>
            <a:r>
              <a:rPr lang="fr-CA" dirty="0">
                <a:solidFill>
                  <a:srgbClr val="272728"/>
                </a:solidFill>
              </a:rPr>
              <a:t>comprendre</a:t>
            </a:r>
            <a:r>
              <a:rPr lang="fr-CA" dirty="0">
                <a:solidFill>
                  <a:srgbClr val="272728"/>
                </a:solidFill>
                <a:effectLst/>
              </a:rPr>
              <a:t> de quelle manière leur leadership et leurs actions peuvent contribuer à créer des milieux protecteurs et favorables qui aident à prévenir des problèmes de santé mentale graves; </a:t>
            </a:r>
          </a:p>
          <a:p>
            <a:pPr marL="171450" indent="-171450">
              <a:buFont typeface="Arial" panose="020B0604020202020204" pitchFamily="34" charset="0"/>
              <a:buChar char="•"/>
            </a:pPr>
            <a:r>
              <a:rPr lang="fr-CA" dirty="0">
                <a:solidFill>
                  <a:srgbClr val="272728"/>
                </a:solidFill>
                <a:effectLst/>
              </a:rPr>
              <a:t>soutenir les élèves, les parents et les aidants naturels qui vivent des événements tragiques et traumatisants. </a:t>
            </a:r>
          </a:p>
          <a:p>
            <a:endParaRPr lang="fr-CA" dirty="0"/>
          </a:p>
        </p:txBody>
      </p:sp>
      <p:sp>
        <p:nvSpPr>
          <p:cNvPr id="4" name="Slide Number Placeholder 3">
            <a:extLst>
              <a:ext uri="{FF2B5EF4-FFF2-40B4-BE49-F238E27FC236}">
                <a16:creationId xmlns:a16="http://schemas.microsoft.com/office/drawing/2014/main" id="{6C7FCD6B-1F03-9069-C1DB-1EC5417EE280}"/>
              </a:ext>
            </a:extLst>
          </p:cNvPr>
          <p:cNvSpPr>
            <a:spLocks noGrp="1"/>
          </p:cNvSpPr>
          <p:nvPr>
            <p:ph type="sldNum" sz="quarter" idx="5"/>
          </p:nvPr>
        </p:nvSpPr>
        <p:spPr/>
        <p:txBody>
          <a:bodyPr/>
          <a:lstStyle/>
          <a:p>
            <a:fld id="{130E47E8-1A29-4EDC-97E9-A9205A9A2076}" type="slidenum">
              <a:t>28</a:t>
            </a:fld>
            <a:endParaRPr lang="en-US"/>
          </a:p>
        </p:txBody>
      </p:sp>
    </p:spTree>
    <p:extLst>
      <p:ext uri="{BB962C8B-B14F-4D97-AF65-F5344CB8AC3E}">
        <p14:creationId xmlns:p14="http://schemas.microsoft.com/office/powerpoint/2010/main" val="2734125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1FD02-B49E-6637-3D9F-5C29FE62B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CCC758-BF34-E54A-4678-464BF3199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6B3DCD-771C-B069-4FBA-C8551B2F3964}"/>
              </a:ext>
            </a:extLst>
          </p:cNvPr>
          <p:cNvSpPr>
            <a:spLocks noGrp="1"/>
          </p:cNvSpPr>
          <p:nvPr>
            <p:ph type="body" idx="1"/>
          </p:nvPr>
        </p:nvSpPr>
        <p:spPr/>
        <p:txBody>
          <a:bodyPr/>
          <a:lstStyle/>
          <a:p>
            <a:r>
              <a:rPr lang="fr-CA"/>
              <a:t>Le bien-être du personnel scolaire</a:t>
            </a:r>
          </a:p>
          <a:p>
            <a:endParaRPr lang="fr-CA" dirty="0"/>
          </a:p>
          <a:p>
            <a:r>
              <a:rPr lang="fr-CA" dirty="0"/>
              <a:t>À la fin de cette section, les directions et les directions adjointes d'école seront outillées pour :  </a:t>
            </a:r>
          </a:p>
          <a:p>
            <a:pPr marL="171450" indent="-171450">
              <a:buFont typeface="Symbol"/>
              <a:buChar char="•"/>
            </a:pPr>
            <a:r>
              <a:rPr lang="fr-CA" dirty="0"/>
              <a:t>comprendre l'importance de prendre soin de soi </a:t>
            </a:r>
          </a:p>
          <a:p>
            <a:pPr marL="171450" indent="-171450">
              <a:buFont typeface="Symbol"/>
              <a:buChar char="•"/>
            </a:pPr>
            <a:r>
              <a:rPr lang="fr-CA" dirty="0"/>
              <a:t>reconnaître l'importance de modeler des comportements sains et de véhiculer l'importance du bien-être de tous les membres du personnel scolaire  </a:t>
            </a:r>
          </a:p>
          <a:p>
            <a:pPr marL="171450" indent="-171450">
              <a:buFont typeface="Symbol"/>
              <a:buChar char="•"/>
            </a:pPr>
            <a:r>
              <a:rPr lang="fr-CA" dirty="0"/>
              <a:t>mettre à profit les stratégies acquises pour accroître leur leadership avec empathie et compréhension</a:t>
            </a:r>
          </a:p>
          <a:p>
            <a:endParaRPr lang="fr-CA" dirty="0">
              <a:cs typeface="Calibri"/>
            </a:endParaRPr>
          </a:p>
          <a:p>
            <a:endParaRPr lang="fr-CA" dirty="0">
              <a:cs typeface="Calibri"/>
            </a:endParaRPr>
          </a:p>
        </p:txBody>
      </p:sp>
      <p:sp>
        <p:nvSpPr>
          <p:cNvPr id="4" name="Slide Number Placeholder 3">
            <a:extLst>
              <a:ext uri="{FF2B5EF4-FFF2-40B4-BE49-F238E27FC236}">
                <a16:creationId xmlns:a16="http://schemas.microsoft.com/office/drawing/2014/main" id="{6C7FCD6B-1F03-9069-C1DB-1EC5417EE280}"/>
              </a:ext>
            </a:extLst>
          </p:cNvPr>
          <p:cNvSpPr>
            <a:spLocks noGrp="1"/>
          </p:cNvSpPr>
          <p:nvPr>
            <p:ph type="sldNum" sz="quarter" idx="5"/>
          </p:nvPr>
        </p:nvSpPr>
        <p:spPr/>
        <p:txBody>
          <a:bodyPr/>
          <a:lstStyle/>
          <a:p>
            <a:fld id="{130E47E8-1A29-4EDC-97E9-A9205A9A2076}" type="slidenum">
              <a:t>29</a:t>
            </a:fld>
            <a:endParaRPr lang="en-US"/>
          </a:p>
        </p:txBody>
      </p:sp>
    </p:spTree>
    <p:extLst>
      <p:ext uri="{BB962C8B-B14F-4D97-AF65-F5344CB8AC3E}">
        <p14:creationId xmlns:p14="http://schemas.microsoft.com/office/powerpoint/2010/main" val="2084120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fr-CA" dirty="0">
                <a:solidFill>
                  <a:srgbClr val="000000"/>
                </a:solidFill>
                <a:latin typeface="Calibri"/>
                <a:cs typeface="Calibri"/>
              </a:rPr>
              <a:t>Santé mentale en milieu scolaire</a:t>
            </a:r>
            <a:r>
              <a:rPr lang="fr-CA" b="0" i="0" dirty="0">
                <a:solidFill>
                  <a:srgbClr val="000000"/>
                </a:solidFill>
                <a:effectLst/>
                <a:latin typeface="Calibri"/>
                <a:cs typeface="Calibri"/>
              </a:rPr>
              <a:t> Ontario </a:t>
            </a:r>
            <a:r>
              <a:rPr lang="fr-CA" dirty="0">
                <a:solidFill>
                  <a:srgbClr val="000000"/>
                </a:solidFill>
                <a:latin typeface="Calibri"/>
                <a:cs typeface="Calibri"/>
              </a:rPr>
              <a:t>est une équipe provinciale de soutien à la mise en œuvre.</a:t>
            </a:r>
            <a:r>
              <a:rPr lang="fr-CA" b="0" i="0" dirty="0">
                <a:solidFill>
                  <a:srgbClr val="000000"/>
                </a:solidFill>
                <a:effectLst/>
                <a:latin typeface="Calibri"/>
                <a:cs typeface="Calibri"/>
              </a:rPr>
              <a:t> </a:t>
            </a:r>
            <a:r>
              <a:rPr lang="fr-CA" dirty="0">
                <a:solidFill>
                  <a:srgbClr val="000000"/>
                </a:solidFill>
                <a:latin typeface="Calibri"/>
                <a:cs typeface="Calibri"/>
              </a:rPr>
              <a:t>Nous aidons les conseils scolaires à améliorer la santé</a:t>
            </a:r>
            <a:r>
              <a:rPr lang="fr-CA" b="0" i="0" dirty="0">
                <a:solidFill>
                  <a:srgbClr val="000000"/>
                </a:solidFill>
                <a:effectLst/>
                <a:latin typeface="Calibri"/>
                <a:cs typeface="Calibri"/>
              </a:rPr>
              <a:t> </a:t>
            </a:r>
            <a:r>
              <a:rPr lang="fr-CA" dirty="0">
                <a:solidFill>
                  <a:srgbClr val="000000"/>
                </a:solidFill>
                <a:latin typeface="Calibri"/>
                <a:cs typeface="Calibri"/>
              </a:rPr>
              <a:t>mentale des élèves par l'entremise de stratégies et de services basés sur des données probantes</a:t>
            </a:r>
            <a:r>
              <a:rPr lang="fr-CA" b="0" i="0" dirty="0">
                <a:solidFill>
                  <a:srgbClr val="000000"/>
                </a:solidFill>
                <a:effectLst/>
                <a:latin typeface="Calibri"/>
                <a:cs typeface="Calibri"/>
              </a:rPr>
              <a:t>. </a:t>
            </a:r>
          </a:p>
          <a:p>
            <a:pPr algn="l" rtl="0" fontAlgn="base"/>
            <a:endParaRPr lang="fr-CA" b="0" i="0" dirty="0">
              <a:solidFill>
                <a:srgbClr val="000000"/>
              </a:solidFill>
              <a:effectLst/>
              <a:latin typeface="Calibri" panose="020F0502020204030204" pitchFamily="34" charset="0"/>
            </a:endParaRPr>
          </a:p>
          <a:p>
            <a:pPr fontAlgn="base"/>
            <a:r>
              <a:rPr lang="fr-CA" dirty="0">
                <a:solidFill>
                  <a:srgbClr val="000000"/>
                </a:solidFill>
                <a:latin typeface="Calibri"/>
                <a:cs typeface="Calibri"/>
              </a:rPr>
              <a:t>Nous travaillons en collaboration avec le ministère de l'Éducation, les conseils scolaires et les autorités scolaires anglophones et francophones</a:t>
            </a:r>
            <a:r>
              <a:rPr lang="fr-CA" b="0" i="0" dirty="0">
                <a:solidFill>
                  <a:srgbClr val="000000"/>
                </a:solidFill>
                <a:effectLst/>
                <a:latin typeface="Calibri"/>
                <a:cs typeface="Calibri"/>
              </a:rPr>
              <a:t>, </a:t>
            </a:r>
            <a:r>
              <a:rPr lang="fr-CA" dirty="0">
                <a:solidFill>
                  <a:srgbClr val="000000"/>
                </a:solidFill>
                <a:latin typeface="Calibri"/>
                <a:cs typeface="Calibri"/>
              </a:rPr>
              <a:t>et un certain nombre d'organismes provinciaux liés à l'éducation et à la santé afin de développer une approche systématique et globale en matière de santé mentale en milieu scolaire</a:t>
            </a:r>
            <a:r>
              <a:rPr lang="fr-CA" b="0" i="0" dirty="0">
                <a:solidFill>
                  <a:srgbClr val="000000"/>
                </a:solidFill>
                <a:effectLst/>
                <a:latin typeface="Calibri"/>
                <a:cs typeface="Calibri"/>
              </a:rPr>
              <a:t>. </a:t>
            </a:r>
          </a:p>
          <a:p>
            <a:pPr algn="l" rtl="0" fontAlgn="base"/>
            <a:endParaRPr lang="fr-CA" b="0" i="0" dirty="0">
              <a:solidFill>
                <a:srgbClr val="000000"/>
              </a:solidFill>
              <a:effectLst/>
              <a:latin typeface="Calibri" panose="020F0502020204030204" pitchFamily="34" charset="0"/>
            </a:endParaRPr>
          </a:p>
          <a:p>
            <a:pPr fontAlgn="base"/>
            <a:r>
              <a:rPr lang="fr-CA" dirty="0">
                <a:solidFill>
                  <a:srgbClr val="000000"/>
                </a:solidFill>
                <a:latin typeface="Calibri"/>
                <a:cs typeface="Calibri"/>
              </a:rPr>
              <a:t>Santé mentale en milieu scolaire</a:t>
            </a:r>
            <a:r>
              <a:rPr lang="fr-CA" b="0" i="0" dirty="0">
                <a:solidFill>
                  <a:srgbClr val="000000"/>
                </a:solidFill>
                <a:effectLst/>
                <a:latin typeface="Calibri"/>
                <a:cs typeface="Calibri"/>
              </a:rPr>
              <a:t> Ontario </a:t>
            </a:r>
            <a:r>
              <a:rPr lang="fr-CA" dirty="0">
                <a:solidFill>
                  <a:srgbClr val="000000"/>
                </a:solidFill>
                <a:latin typeface="Calibri"/>
                <a:cs typeface="Calibri"/>
              </a:rPr>
              <a:t>offre une variété de ressources et de programmes pour améliorer la qualité et l'uniformité des programmes de promotion, de prévention et d'intervention précoce en matière de santé mentale dans les écoles de l'Ontario</a:t>
            </a:r>
            <a:r>
              <a:rPr lang="fr-CA" b="0" i="0" dirty="0">
                <a:solidFill>
                  <a:srgbClr val="000000"/>
                </a:solidFill>
                <a:effectLst/>
                <a:latin typeface="Calibri"/>
                <a:cs typeface="Calibri"/>
              </a:rPr>
              <a:t>.</a:t>
            </a:r>
          </a:p>
        </p:txBody>
      </p:sp>
      <p:sp>
        <p:nvSpPr>
          <p:cNvPr id="4" name="Slide Number Placeholder 3"/>
          <p:cNvSpPr>
            <a:spLocks noGrp="1"/>
          </p:cNvSpPr>
          <p:nvPr>
            <p:ph type="sldNum" sz="quarter" idx="5"/>
          </p:nvPr>
        </p:nvSpPr>
        <p:spPr/>
        <p:txBody>
          <a:bodyPr/>
          <a:lstStyle/>
          <a:p>
            <a:fld id="{E16FD58F-6A49-48D8-8EF9-35D150C62F65}" type="slidenum">
              <a:rPr lang="fr-CA" smtClean="0"/>
              <a:t>3</a:t>
            </a:fld>
            <a:endParaRPr lang="fr-CA"/>
          </a:p>
        </p:txBody>
      </p:sp>
    </p:spTree>
    <p:extLst>
      <p:ext uri="{BB962C8B-B14F-4D97-AF65-F5344CB8AC3E}">
        <p14:creationId xmlns:p14="http://schemas.microsoft.com/office/powerpoint/2010/main" val="33142398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1FD02-B49E-6637-3D9F-5C29FE62B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CCC758-BF34-E54A-4678-464BF3199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6B3DCD-771C-B069-4FBA-C8551B2F3964}"/>
              </a:ext>
            </a:extLst>
          </p:cNvPr>
          <p:cNvSpPr>
            <a:spLocks noGrp="1"/>
          </p:cNvSpPr>
          <p:nvPr>
            <p:ph type="body" idx="1"/>
          </p:nvPr>
        </p:nvSpPr>
        <p:spPr/>
        <p:txBody>
          <a:bodyPr/>
          <a:lstStyle/>
          <a:p>
            <a:r>
              <a:rPr lang="fr-CA"/>
              <a:t>La liste complète des références est incluse</a:t>
            </a:r>
          </a:p>
        </p:txBody>
      </p:sp>
      <p:sp>
        <p:nvSpPr>
          <p:cNvPr id="4" name="Slide Number Placeholder 3">
            <a:extLst>
              <a:ext uri="{FF2B5EF4-FFF2-40B4-BE49-F238E27FC236}">
                <a16:creationId xmlns:a16="http://schemas.microsoft.com/office/drawing/2014/main" id="{6C7FCD6B-1F03-9069-C1DB-1EC5417EE280}"/>
              </a:ext>
            </a:extLst>
          </p:cNvPr>
          <p:cNvSpPr>
            <a:spLocks noGrp="1"/>
          </p:cNvSpPr>
          <p:nvPr>
            <p:ph type="sldNum" sz="quarter" idx="5"/>
          </p:nvPr>
        </p:nvSpPr>
        <p:spPr/>
        <p:txBody>
          <a:bodyPr/>
          <a:lstStyle/>
          <a:p>
            <a:fld id="{130E47E8-1A29-4EDC-97E9-A9205A9A2076}" type="slidenum">
              <a:t>30</a:t>
            </a:fld>
            <a:endParaRPr lang="en-US"/>
          </a:p>
        </p:txBody>
      </p:sp>
    </p:spTree>
    <p:extLst>
      <p:ext uri="{BB962C8B-B14F-4D97-AF65-F5344CB8AC3E}">
        <p14:creationId xmlns:p14="http://schemas.microsoft.com/office/powerpoint/2010/main" val="22030002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Série de</a:t>
            </a:r>
            <a:r>
              <a:rPr lang="fr-CA" dirty="0">
                <a:effectLst/>
              </a:rPr>
              <a:t> </a:t>
            </a:r>
            <a:r>
              <a:rPr lang="fr-CA" dirty="0"/>
              <a:t>ressources </a:t>
            </a:r>
            <a:endParaRPr lang="fr-CA" dirty="0">
              <a:effectLst/>
            </a:endParaRPr>
          </a:p>
          <a:p>
            <a:endParaRPr lang="fr-CA" dirty="0"/>
          </a:p>
          <a:p>
            <a:r>
              <a:rPr lang="fr-CA" dirty="0"/>
              <a:t>Le cours LIT SM </a:t>
            </a:r>
            <a:r>
              <a:rPr lang="fr-CA" dirty="0">
                <a:effectLst/>
              </a:rPr>
              <a:t>: </a:t>
            </a:r>
            <a:r>
              <a:rPr lang="fr-CA" i="1" dirty="0"/>
              <a:t>La santé mentale en action</a:t>
            </a:r>
            <a:r>
              <a:rPr lang="fr-CA" dirty="0"/>
              <a:t> pour les directions et les directions adjointes des écoles,</a:t>
            </a:r>
            <a:r>
              <a:rPr lang="fr-CA" dirty="0">
                <a:effectLst/>
              </a:rPr>
              <a:t> </a:t>
            </a:r>
            <a:r>
              <a:rPr lang="fr-CA" dirty="0"/>
              <a:t>et le livre électronique Diriger pour favoriser la santé mentale à l'école forment un duo indéniable pour développer la littératie en santé mentale</a:t>
            </a:r>
            <a:r>
              <a:rPr lang="fr-CA" dirty="0">
                <a:effectLst/>
              </a:rPr>
              <a:t>. </a:t>
            </a:r>
            <a:r>
              <a:rPr lang="fr-CA" dirty="0"/>
              <a:t>Chacun des six modules de cours s'harmonise avec les six sections du livre électronique</a:t>
            </a:r>
            <a:r>
              <a:rPr lang="fr-CA" dirty="0">
                <a:effectLst/>
              </a:rPr>
              <a:t>. </a:t>
            </a:r>
            <a:r>
              <a:rPr lang="fr-CA" dirty="0"/>
              <a:t>Le cours peut être complété à votre propre rythme, de façon individuelle ou avec des collègues</a:t>
            </a:r>
            <a:r>
              <a:rPr lang="fr-CA" dirty="0">
                <a:effectLst/>
              </a:rPr>
              <a:t>. </a:t>
            </a:r>
            <a:r>
              <a:rPr lang="fr-CA" dirty="0"/>
              <a:t>Le cours fournit des informations de base aux directions et aux directions adjointes des écoles pour soutenir la santé mentale et le bien-être des élèves</a:t>
            </a:r>
            <a:r>
              <a:rPr lang="fr-CA" dirty="0">
                <a:effectLst/>
              </a:rPr>
              <a:t>, </a:t>
            </a:r>
            <a:r>
              <a:rPr lang="fr-CA" dirty="0"/>
              <a:t>et s'associe au livre électronique qui fournit un examen plus approfondi de ces concepts</a:t>
            </a:r>
            <a:r>
              <a:rPr lang="fr-CA" dirty="0">
                <a:effectLst/>
              </a:rPr>
              <a:t>. </a:t>
            </a:r>
            <a:r>
              <a:rPr lang="fr-CA" dirty="0"/>
              <a:t>Ensemble, le cours et le livre électronique peuvent </a:t>
            </a:r>
            <a:r>
              <a:rPr lang="fr-CA" dirty="0">
                <a:effectLst/>
              </a:rPr>
              <a:t>: </a:t>
            </a:r>
          </a:p>
          <a:p>
            <a:pPr marL="171450" indent="-171450">
              <a:buFont typeface="Arial" panose="020B0604020202020204" pitchFamily="34" charset="0"/>
              <a:buChar char="•"/>
            </a:pPr>
            <a:r>
              <a:rPr lang="fr-CA" dirty="0"/>
              <a:t>servir comme une source continue de soutien pendant que vous développez votre propre littératie en matière de santé mentale et que vous encouragez votre personnel et la</a:t>
            </a:r>
            <a:r>
              <a:rPr lang="fr-CA" dirty="0">
                <a:effectLst/>
              </a:rPr>
              <a:t> </a:t>
            </a:r>
            <a:r>
              <a:rPr lang="fr-CA" dirty="0"/>
              <a:t>communauté à faire de même</a:t>
            </a:r>
            <a:r>
              <a:rPr lang="fr-CA" dirty="0">
                <a:effectLst/>
              </a:rPr>
              <a:t>  </a:t>
            </a:r>
          </a:p>
          <a:p>
            <a:pPr marL="171450" indent="-171450">
              <a:buFont typeface="Arial" panose="020B0604020202020204" pitchFamily="34" charset="0"/>
              <a:buChar char="•"/>
            </a:pPr>
            <a:r>
              <a:rPr lang="fr-CA" dirty="0"/>
              <a:t>servir comme une référence fiable pour fournir des informations concernant un besoin scolaire émergent</a:t>
            </a:r>
            <a:r>
              <a:rPr lang="fr-CA" dirty="0">
                <a:effectLst/>
              </a:rPr>
              <a:t> </a:t>
            </a:r>
          </a:p>
          <a:p>
            <a:pPr marL="171450" indent="-171450">
              <a:buFont typeface="Arial" panose="020B0604020202020204" pitchFamily="34" charset="0"/>
              <a:buChar char="•"/>
            </a:pPr>
            <a:r>
              <a:rPr lang="fr-CA" dirty="0"/>
              <a:t>vous guider dans l'établissement d'objectifs à la fois en tant que direction ou direction adjointe d'école et pour éclairer votre plan d'école</a:t>
            </a:r>
            <a:r>
              <a:rPr lang="fr-CA" dirty="0">
                <a:effectLst/>
              </a:rPr>
              <a:t> </a:t>
            </a:r>
          </a:p>
          <a:p>
            <a:endParaRPr lang="fr-CA" dirty="0"/>
          </a:p>
        </p:txBody>
      </p:sp>
      <p:sp>
        <p:nvSpPr>
          <p:cNvPr id="4" name="Slide Number Placeholder 3"/>
          <p:cNvSpPr>
            <a:spLocks noGrp="1"/>
          </p:cNvSpPr>
          <p:nvPr>
            <p:ph type="sldNum" sz="quarter" idx="5"/>
          </p:nvPr>
        </p:nvSpPr>
        <p:spPr/>
        <p:txBody>
          <a:bodyPr/>
          <a:lstStyle/>
          <a:p>
            <a:fld id="{E16FD58F-6A49-48D8-8EF9-35D150C62F65}" type="slidenum">
              <a:rPr lang="fr-CA" smtClean="0"/>
              <a:t>31</a:t>
            </a:fld>
            <a:endParaRPr lang="fr-CA"/>
          </a:p>
        </p:txBody>
      </p:sp>
    </p:spTree>
    <p:extLst>
      <p:ext uri="{BB962C8B-B14F-4D97-AF65-F5344CB8AC3E}">
        <p14:creationId xmlns:p14="http://schemas.microsoft.com/office/powerpoint/2010/main" val="3367321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Série de ressources </a:t>
            </a:r>
          </a:p>
          <a:p>
            <a:endParaRPr lang="fr-CA" dirty="0"/>
          </a:p>
          <a:p>
            <a:r>
              <a:rPr lang="fr-CA" dirty="0"/>
              <a:t>Livre électronique : </a:t>
            </a:r>
            <a:r>
              <a:rPr lang="fr-CA" dirty="0">
                <a:hlinkClick r:id="rId3"/>
              </a:rPr>
              <a:t>https://smho-smso.ca/leading-mentally-healthy-schools/fr/</a:t>
            </a:r>
            <a:r>
              <a:rPr lang="fr-CA" dirty="0"/>
              <a:t> </a:t>
            </a:r>
          </a:p>
          <a:p>
            <a:endParaRPr lang="fr-CA" dirty="0"/>
          </a:p>
          <a:p>
            <a:r>
              <a:rPr lang="fr-CA" dirty="0"/>
              <a:t>Contenu Web : </a:t>
            </a:r>
            <a:r>
              <a:rPr lang="fr-CA" dirty="0">
                <a:hlinkClick r:id="rId4"/>
              </a:rPr>
              <a:t>https://smho-smso.ca/directions-et-directions-adjointes-decole/</a:t>
            </a:r>
            <a:r>
              <a:rPr lang="fr-CA" dirty="0"/>
              <a:t> </a:t>
            </a:r>
          </a:p>
          <a:p>
            <a:endParaRPr lang="fr-CA" dirty="0"/>
          </a:p>
          <a:p>
            <a:r>
              <a:rPr lang="fr-CA" b="1" dirty="0"/>
              <a:t>Le cours LIT SM </a:t>
            </a:r>
            <a:r>
              <a:rPr lang="fr-CA" dirty="0"/>
              <a:t>: </a:t>
            </a:r>
            <a:r>
              <a:rPr lang="fr-CA" i="1" dirty="0"/>
              <a:t>La santé mentale en action</a:t>
            </a:r>
            <a:r>
              <a:rPr lang="fr-CA" dirty="0"/>
              <a:t> pour les directions et les directions adjointes des écoles, et le livre électronique </a:t>
            </a:r>
            <a:r>
              <a:rPr lang="fr-CA" i="1" dirty="0"/>
              <a:t>Diriger pour favoriser la santé mentale à l'école</a:t>
            </a:r>
            <a:r>
              <a:rPr lang="fr-CA" dirty="0"/>
              <a:t> forment un duo indéniable pour développer la littératie en santé mentale. Chacun des six modules du cours s'harmonise avec les six sections du livre électronique. </a:t>
            </a:r>
          </a:p>
          <a:p>
            <a:endParaRPr lang="fr-CA" dirty="0"/>
          </a:p>
          <a:p>
            <a:r>
              <a:rPr lang="fr-CA" dirty="0"/>
              <a:t>https://smho-smso.ca/directions-et-directions-adjointes-decole/cours-de-litteratie-en-sante-mentale/</a:t>
            </a:r>
          </a:p>
          <a:p>
            <a:endParaRPr lang="fr-CA" dirty="0"/>
          </a:p>
          <a:p>
            <a:r>
              <a:rPr lang="fr-CA" dirty="0"/>
              <a:t>Le cours peut être complété à votre propre rythme, de façon individuelle ou avec des collègues. </a:t>
            </a:r>
          </a:p>
          <a:p>
            <a:pPr marL="171450" indent="-171450">
              <a:buFont typeface="Calibri"/>
              <a:buChar char="-"/>
            </a:pPr>
            <a:r>
              <a:rPr lang="fr-CA" dirty="0"/>
              <a:t>Le cours fournit des informations de base aux directions et aux directions adjointes des écoles pour soutenir la santé mentale et le bien-être des élèves, et s'associe au livre électronique qui fournit un examen plus approfondi de ces concepts. </a:t>
            </a:r>
          </a:p>
          <a:p>
            <a:endParaRPr lang="fr-CA" dirty="0"/>
          </a:p>
          <a:p>
            <a:r>
              <a:rPr lang="fr-CA" dirty="0"/>
              <a:t>Ensemble, le cours et le livre électronique peuvent : </a:t>
            </a:r>
          </a:p>
          <a:p>
            <a:pPr marL="285750" indent="-285750">
              <a:buFont typeface="Calibri"/>
              <a:buChar char="-"/>
            </a:pPr>
            <a:r>
              <a:rPr lang="fr-CA" dirty="0"/>
              <a:t>servir comme source continue de soutien pendant que vous développez votre propre littératie en matière de santé mentale et que vous encouragez votre personnel et la communauté à faire de même  </a:t>
            </a:r>
          </a:p>
          <a:p>
            <a:pPr marL="285750" indent="-285750">
              <a:buFont typeface="Calibri"/>
              <a:buChar char="-"/>
            </a:pPr>
            <a:r>
              <a:rPr lang="fr-CA" dirty="0"/>
              <a:t>servir comme référence fiable pour fournir des informations concernant un besoin scolaire émergent </a:t>
            </a:r>
            <a:endParaRPr lang="fr-CA" dirty="0">
              <a:effectLst/>
            </a:endParaRPr>
          </a:p>
          <a:p>
            <a:pPr marL="285750" indent="-285750">
              <a:buFont typeface="Calibri"/>
              <a:buChar char="-"/>
            </a:pPr>
            <a:r>
              <a:rPr lang="fr-CA" dirty="0"/>
              <a:t>vous guider dans l'établissement d'objectifs à la fois en tant que direction ou direction adjointe d'école et pour éclairer votre plan d'école</a:t>
            </a:r>
            <a:endParaRPr lang="fr-CA" dirty="0">
              <a:effectLst/>
            </a:endParaRPr>
          </a:p>
          <a:p>
            <a:pPr marL="285750" indent="-285750">
              <a:buFont typeface="Calibri"/>
              <a:buChar char="-"/>
            </a:pPr>
            <a:endParaRPr lang="fr-CA" dirty="0"/>
          </a:p>
          <a:p>
            <a:r>
              <a:rPr lang="fr-CA" b="1" dirty="0"/>
              <a:t>NOTE : À l'heure actuelle, nous réalisons des mises à jour de ce cours - téléchargez le livre électronique et nous vous enverrons un avis par courriel dès la parution du cours actualisé.</a:t>
            </a:r>
          </a:p>
          <a:p>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32</a:t>
            </a:fld>
            <a:endParaRPr lang="fr-CA"/>
          </a:p>
        </p:txBody>
      </p:sp>
    </p:spTree>
    <p:extLst>
      <p:ext uri="{BB962C8B-B14F-4D97-AF65-F5344CB8AC3E}">
        <p14:creationId xmlns:p14="http://schemas.microsoft.com/office/powerpoint/2010/main" val="33673210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latin typeface="Calibri"/>
                <a:cs typeface="Calibri"/>
              </a:rPr>
              <a:t>Si vous rencontrez des difficultés avec le processus de confirmation, veuillez s.v.p. communiquer avec Sarah Stright, </a:t>
            </a:r>
            <a:r>
              <a:rPr lang="fr-CA"/>
              <a:t>membre de l'équipe SMS-ON</a:t>
            </a:r>
            <a:r>
              <a:rPr lang="fr-CA">
                <a:latin typeface="Calibri"/>
                <a:cs typeface="Calibri"/>
              </a:rPr>
              <a:t>, à l'adresse : sstright@smho-smso.ca</a:t>
            </a:r>
          </a:p>
        </p:txBody>
      </p:sp>
      <p:sp>
        <p:nvSpPr>
          <p:cNvPr id="4" name="Slide Number Placeholder 3"/>
          <p:cNvSpPr>
            <a:spLocks noGrp="1"/>
          </p:cNvSpPr>
          <p:nvPr>
            <p:ph type="sldNum" sz="quarter" idx="5"/>
          </p:nvPr>
        </p:nvSpPr>
        <p:spPr/>
        <p:txBody>
          <a:bodyPr/>
          <a:lstStyle/>
          <a:p>
            <a:fld id="{E16FD58F-6A49-48D8-8EF9-35D150C62F65}" type="slidenum">
              <a:rPr lang="fr-CA" smtClean="0"/>
              <a:t>33</a:t>
            </a:fld>
            <a:endParaRPr lang="fr-CA"/>
          </a:p>
        </p:txBody>
      </p:sp>
    </p:spTree>
    <p:extLst>
      <p:ext uri="{BB962C8B-B14F-4D97-AF65-F5344CB8AC3E}">
        <p14:creationId xmlns:p14="http://schemas.microsoft.com/office/powerpoint/2010/main" val="15595473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a:p>
            <a:endParaRPr lang="en-US"/>
          </a:p>
        </p:txBody>
      </p:sp>
      <p:sp>
        <p:nvSpPr>
          <p:cNvPr id="4" name="Slide Number Placeholder 3"/>
          <p:cNvSpPr>
            <a:spLocks noGrp="1"/>
          </p:cNvSpPr>
          <p:nvPr>
            <p:ph type="sldNum" sz="quarter" idx="5"/>
          </p:nvPr>
        </p:nvSpPr>
        <p:spPr/>
        <p:txBody>
          <a:bodyPr/>
          <a:lstStyle/>
          <a:p>
            <a:fld id="{712FAD1E-10D2-4DE9-9131-E2E956EB223D}" type="slidenum">
              <a:rPr lang="en-US"/>
              <a:t>34</a:t>
            </a:fld>
            <a:endParaRPr lang="en-US"/>
          </a:p>
        </p:txBody>
      </p:sp>
    </p:spTree>
    <p:extLst>
      <p:ext uri="{BB962C8B-B14F-4D97-AF65-F5344CB8AC3E}">
        <p14:creationId xmlns:p14="http://schemas.microsoft.com/office/powerpoint/2010/main" val="1258681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ea typeface="Calibri"/>
              <a:cs typeface="Calibri"/>
            </a:endParaRPr>
          </a:p>
          <a:p>
            <a:r>
              <a:rPr lang="fr-CA" dirty="0"/>
              <a:t>Pour assurer une mise en œuvre efficace, nous nous appuyons sur la science de la mise en œuvre pour nous aider à développer un processus. </a:t>
            </a:r>
            <a:endParaRPr lang="fr-CA" dirty="0">
              <a:ea typeface="Calibri"/>
              <a:cs typeface="Calibri"/>
            </a:endParaRPr>
          </a:p>
          <a:p>
            <a:endParaRPr lang="fr-CA" dirty="0">
              <a:ea typeface="Calibri"/>
              <a:cs typeface="Calibri"/>
            </a:endParaRPr>
          </a:p>
          <a:p>
            <a:r>
              <a:rPr lang="fr-CA" dirty="0"/>
              <a:t>La première chose importante à savoir concernant la science de la mise en œuvre est qu'elle nous dit qu'il doit y avoir une équipe de mise en œuvre – comme vous - qui planifie et soutient le processus pour mettre en œuvre toute nouvelle innovation. Alors, merci à vous tous de vous être réunis et d'avoir collaboré tout au long de ce parcours. </a:t>
            </a:r>
          </a:p>
          <a:p>
            <a:endParaRPr lang="fr-CA" dirty="0"/>
          </a:p>
          <a:p>
            <a:r>
              <a:rPr lang="fr-CA" dirty="0"/>
              <a:t>La science de la mise en œuvre est l'étude des méthodes qui éclairent la meilleure façon d'utiliser les ressources et les pratiques de manière efficace - et comme prévu. En général, elle fournit un vaste corpus de connaissances qui se concentrent sur la compréhension des obstacles et des facilitateurs d'une mise en œuvre efficace, afin d'améliorer l'adoption et la durabilité de toute ressource, programme ou pratique dans tous les types de contexte, y compris l'éducation.</a:t>
            </a:r>
            <a:endParaRPr lang="fr-CA" dirty="0">
              <a:ea typeface="Calibri"/>
              <a:cs typeface="Calibri"/>
            </a:endParaRPr>
          </a:p>
          <a:p>
            <a:endParaRPr lang="fr-CA" dirty="0"/>
          </a:p>
          <a:p>
            <a:r>
              <a:rPr lang="fr-CA" dirty="0"/>
              <a:t>Franchement, avoir un processus de mise en œuvre intentionnel, explicite et systématique, qui suit la science, peut sembler une tâche ardue pour certains, mais ce processus de planification initiale augmente considérablement la probabilité d’une utilisation efficace d’une ressource et c'est un processus beaucoup plus fluide pour toutes les personnes impliquées. Et ce que vous apprenez du processus peut être reproduit dans de nombreux autres scénarios.</a:t>
            </a:r>
          </a:p>
          <a:p>
            <a:endParaRPr lang="fr-CA" dirty="0">
              <a:ea typeface="Calibri"/>
              <a:cs typeface="Calibri"/>
            </a:endParaRPr>
          </a:p>
        </p:txBody>
      </p:sp>
      <p:sp>
        <p:nvSpPr>
          <p:cNvPr id="4" name="Slide Number Placeholder 3"/>
          <p:cNvSpPr>
            <a:spLocks noGrp="1"/>
          </p:cNvSpPr>
          <p:nvPr>
            <p:ph type="sldNum" sz="quarter" idx="5"/>
          </p:nvPr>
        </p:nvSpPr>
        <p:spPr/>
        <p:txBody>
          <a:bodyPr/>
          <a:lstStyle/>
          <a:p>
            <a:fld id="{712FAD1E-10D2-4DE9-9131-E2E956EB223D}" type="slidenum">
              <a:rPr lang="en-US"/>
              <a:t>35</a:t>
            </a:fld>
            <a:endParaRPr lang="en-US"/>
          </a:p>
        </p:txBody>
      </p:sp>
    </p:spTree>
    <p:extLst>
      <p:ext uri="{BB962C8B-B14F-4D97-AF65-F5344CB8AC3E}">
        <p14:creationId xmlns:p14="http://schemas.microsoft.com/office/powerpoint/2010/main" val="23688610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Ce tableau montre comment l'équipe de SMS-ON a adapté l'ensemble des connaissances et des stades de la science de la mise en œuvre pour élaborer un cadre – que nous appelons «  aspects clés de l'adoption » (2e colonne du tableau) - qui en facilitera l'utilisation dans le processus de mise en œuvre efficace de nouvelles ressources, pratiques ou programmes au sein de votre conseil scolaire.</a:t>
            </a:r>
          </a:p>
          <a:p>
            <a:endParaRPr lang="fr-CA" dirty="0">
              <a:ea typeface="Calibri"/>
              <a:cs typeface="Calibri"/>
            </a:endParaRPr>
          </a:p>
          <a:p>
            <a:r>
              <a:rPr lang="fr-CA" dirty="0">
                <a:ea typeface="Calibri"/>
                <a:cs typeface="Calibri"/>
              </a:rPr>
              <a:t>Nous utiliserons ce cadre pour guider la planification de la mise en œuvre pour le reste de la matinée et en après-midi. </a:t>
            </a:r>
          </a:p>
          <a:p>
            <a:endParaRPr lang="fr-CA" dirty="0">
              <a:ea typeface="Calibri"/>
              <a:cs typeface="Calibri"/>
            </a:endParaRPr>
          </a:p>
          <a:p>
            <a:r>
              <a:rPr lang="fr-CA" dirty="0">
                <a:ea typeface="Calibri"/>
                <a:cs typeface="Calibri"/>
              </a:rPr>
              <a:t>Ne cherchez pas à mémoriser le tableau – nous allons l'examiner prochainement et vous pourrez travailler sur chaque stade, à vos tables et avec le soutien de vos coachs. </a:t>
            </a:r>
          </a:p>
          <a:p>
            <a:endParaRPr lang="fr-CA" dirty="0">
              <a:ea typeface="Calibri"/>
              <a:cs typeface="Calibri"/>
            </a:endParaRPr>
          </a:p>
          <a:p>
            <a:pPr>
              <a:lnSpc>
                <a:spcPct val="108000"/>
              </a:lnSpc>
              <a:spcAft>
                <a:spcPts val="2472"/>
              </a:spcAft>
            </a:pPr>
            <a:r>
              <a:rPr lang="fr-CA" i="1" dirty="0">
                <a:ea typeface="Calibri"/>
                <a:cs typeface="Calibri"/>
              </a:rPr>
              <a:t>Aujourd'hui, nous parlons de santé mentale, mais nous espérons que vous verrez, en travaillant avec le cadre, comment il peut être appliqué à d'autres mises en œuvre dans vos écoles.</a:t>
            </a:r>
          </a:p>
        </p:txBody>
      </p:sp>
      <p:sp>
        <p:nvSpPr>
          <p:cNvPr id="4" name="Slide Number Placeholder 3"/>
          <p:cNvSpPr>
            <a:spLocks noGrp="1"/>
          </p:cNvSpPr>
          <p:nvPr>
            <p:ph type="sldNum" sz="quarter" idx="5"/>
          </p:nvPr>
        </p:nvSpPr>
        <p:spPr/>
        <p:txBody>
          <a:bodyPr/>
          <a:lstStyle/>
          <a:p>
            <a:fld id="{712FAD1E-10D2-4DE9-9131-E2E956EB223D}" type="slidenum">
              <a:rPr lang="en-US"/>
              <a:t>36</a:t>
            </a:fld>
            <a:endParaRPr lang="en-US"/>
          </a:p>
        </p:txBody>
      </p:sp>
    </p:spTree>
    <p:extLst>
      <p:ext uri="{BB962C8B-B14F-4D97-AF65-F5344CB8AC3E}">
        <p14:creationId xmlns:p14="http://schemas.microsoft.com/office/powerpoint/2010/main" val="26190891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29275" cy="3167062"/>
          </a:xfrm>
        </p:spPr>
      </p:sp>
      <p:sp>
        <p:nvSpPr>
          <p:cNvPr id="3" name="Notes Placeholder 2"/>
          <p:cNvSpPr>
            <a:spLocks noGrp="1"/>
          </p:cNvSpPr>
          <p:nvPr>
            <p:ph type="body" idx="1"/>
          </p:nvPr>
        </p:nvSpPr>
        <p:spPr/>
        <p:txBody>
          <a:bodyPr/>
          <a:lstStyle/>
          <a:p>
            <a:r>
              <a:rPr lang="fr-CA" dirty="0"/>
              <a:t>« Avant la mise en œuvre » est le stade de préparation de la mise en œuvre. </a:t>
            </a:r>
          </a:p>
          <a:p>
            <a:endParaRPr lang="fr-CA" dirty="0"/>
          </a:p>
          <a:p>
            <a:r>
              <a:rPr lang="fr-CA" dirty="0"/>
              <a:t>C'est le stade qui commence par la sensibilisation (prise de conscience), étape où vous identifiez la série de ressources à considérer – pour ainsi vous orienter vers elles et déterminez qui a besoin de savoir et ce qu'ils ont besoin de savoir à ce sujet. </a:t>
            </a:r>
          </a:p>
          <a:p>
            <a:endParaRPr lang="fr-CA" dirty="0"/>
          </a:p>
          <a:p>
            <a:r>
              <a:rPr lang="fr-CA" dirty="0"/>
              <a:t>Ce stade inclut aussi l'harmonisation et l'acceptabilité – étape où vous déterminerez comment la série de ressources s'harmonise avec les plans de santé mentale plus larges de l'école. </a:t>
            </a:r>
            <a:endParaRPr lang="fr-CA" dirty="0">
              <a:ea typeface="Calibri"/>
              <a:cs typeface="Calibri"/>
            </a:endParaRPr>
          </a:p>
          <a:p>
            <a:endParaRPr lang="fr-CA" dirty="0">
              <a:ea typeface="Calibri"/>
              <a:cs typeface="Calibri"/>
            </a:endParaRPr>
          </a:p>
        </p:txBody>
      </p:sp>
      <p:sp>
        <p:nvSpPr>
          <p:cNvPr id="4" name="Slide Number Placeholder 3"/>
          <p:cNvSpPr>
            <a:spLocks noGrp="1"/>
          </p:cNvSpPr>
          <p:nvPr>
            <p:ph type="sldNum" sz="quarter" idx="5"/>
          </p:nvPr>
        </p:nvSpPr>
        <p:spPr/>
        <p:txBody>
          <a:bodyPr/>
          <a:lstStyle/>
          <a:p>
            <a:fld id="{D2318CEF-5061-4158-85DE-7995ADF55974}" type="slidenum">
              <a:rPr lang="en-CA" smtClean="0"/>
              <a:t>37</a:t>
            </a:fld>
            <a:endParaRPr lang="en-CA"/>
          </a:p>
        </p:txBody>
      </p:sp>
    </p:spTree>
    <p:extLst>
      <p:ext uri="{BB962C8B-B14F-4D97-AF65-F5344CB8AC3E}">
        <p14:creationId xmlns:p14="http://schemas.microsoft.com/office/powerpoint/2010/main" val="39608369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29275" cy="3167062"/>
          </a:xfrm>
        </p:spPr>
      </p:sp>
      <p:sp>
        <p:nvSpPr>
          <p:cNvPr id="3" name="Notes Placeholder 2"/>
          <p:cNvSpPr>
            <a:spLocks noGrp="1"/>
          </p:cNvSpPr>
          <p:nvPr>
            <p:ph type="body" idx="1"/>
          </p:nvPr>
        </p:nvSpPr>
        <p:spPr/>
        <p:txBody>
          <a:bodyPr/>
          <a:lstStyle/>
          <a:p>
            <a:r>
              <a:rPr lang="fr-CA" dirty="0"/>
              <a:t>Dans le stade de la mise en œuvre initiale, nous avons l'adoption – dans plusieurs cas, avec une nouvelle ressource, une nouvelle pratique ou un nouveau programme, il est utile d'essayer la pratique dans un petit environnement contrôlé afin de mieux déterminer comment elle pourrait être mise en œuvre à plus grande échelle. Nous ne suggérons pas ceci comme étant nécessairement un processus - malgré que cela pourrait être quelque chose à considérer pour votre conseil scolaire. Vous devez  également réfléchir à la manière dont les nouvelles directions et directions adjointes d'école adopteront l'apprentissage et feront la mise en œuvre de la série de ressources, une fois que vous les aurez déjà déployées.  Comment les nouvelles personnes seront-elles amenées à poursuivre le processus? </a:t>
            </a:r>
          </a:p>
          <a:p>
            <a:endParaRPr lang="fr-CA" dirty="0">
              <a:ea typeface="Calibri"/>
              <a:cs typeface="Calibri"/>
            </a:endParaRPr>
          </a:p>
          <a:p>
            <a:r>
              <a:rPr lang="fr-CA" dirty="0">
                <a:ea typeface="Calibri"/>
                <a:cs typeface="Calibri"/>
              </a:rPr>
              <a:t>Le prochain stade est la mise en œuvre partielle, étape où nous parlons d'adaptation – c'est le cas de la plupart des ressources, pratiques ou programmes que nous cherchons à mettre en œuvre, que le contenu soit démontré comme étant efficace et que nous ne le modifions pas, mais ce que nous cherchons à adapter, c'est la façon dont le contenu est livré - afin qu'il soit accessible et réponde aux besoins du public. Il est donc souvent utile de réfléchir à la manière dont l'adaptation de la prestation peut se produire, plus tôt dans le processus, pour soutenir une mise en œuvre efficace. </a:t>
            </a:r>
          </a:p>
        </p:txBody>
      </p:sp>
      <p:sp>
        <p:nvSpPr>
          <p:cNvPr id="4" name="Slide Number Placeholder 3"/>
          <p:cNvSpPr>
            <a:spLocks noGrp="1"/>
          </p:cNvSpPr>
          <p:nvPr>
            <p:ph type="sldNum" sz="quarter" idx="5"/>
          </p:nvPr>
        </p:nvSpPr>
        <p:spPr/>
        <p:txBody>
          <a:bodyPr/>
          <a:lstStyle/>
          <a:p>
            <a:fld id="{D2318CEF-5061-4158-85DE-7995ADF55974}" type="slidenum">
              <a:rPr lang="en-CA" smtClean="0"/>
              <a:t>38</a:t>
            </a:fld>
            <a:endParaRPr lang="en-CA"/>
          </a:p>
        </p:txBody>
      </p:sp>
    </p:spTree>
    <p:extLst>
      <p:ext uri="{BB962C8B-B14F-4D97-AF65-F5344CB8AC3E}">
        <p14:creationId xmlns:p14="http://schemas.microsoft.com/office/powerpoint/2010/main" val="2217967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29275" cy="3167062"/>
          </a:xfrm>
        </p:spPr>
      </p:sp>
      <p:sp>
        <p:nvSpPr>
          <p:cNvPr id="3" name="Notes Placeholder 2"/>
          <p:cNvSpPr>
            <a:spLocks noGrp="1"/>
          </p:cNvSpPr>
          <p:nvPr>
            <p:ph type="body" idx="1"/>
          </p:nvPr>
        </p:nvSpPr>
        <p:spPr/>
        <p:txBody>
          <a:bodyPr/>
          <a:lstStyle/>
          <a:p>
            <a:r>
              <a:rPr lang="fr-CA" dirty="0"/>
              <a:t>Dans les stades de la mise en œuvre complète et de l'autonomie, nous réfléchissons à l'évaluation et à l'ajustement. Ici, nous voulons savoir si les modules sont utilisés efficacement par tous ceux qui sont censés le faire. Une fois que la mise en œuvre est effective, nous voulons nous engager dans les processus de surveillance et d'évaluation pour examiner les expériences des utilisateurs, afin de savoir si des ajustements doivent être effectués à partir de ces données, dans le but de mieux répondre aux besoins des directions et directions adjointes des écoles.  </a:t>
            </a:r>
          </a:p>
          <a:p>
            <a:endParaRPr lang="fr-CA" dirty="0">
              <a:ea typeface="Calibri"/>
              <a:cs typeface="Calibri"/>
            </a:endParaRPr>
          </a:p>
        </p:txBody>
      </p:sp>
      <p:sp>
        <p:nvSpPr>
          <p:cNvPr id="4" name="Slide Number Placeholder 3"/>
          <p:cNvSpPr>
            <a:spLocks noGrp="1"/>
          </p:cNvSpPr>
          <p:nvPr>
            <p:ph type="sldNum" sz="quarter" idx="5"/>
          </p:nvPr>
        </p:nvSpPr>
        <p:spPr/>
        <p:txBody>
          <a:bodyPr/>
          <a:lstStyle/>
          <a:p>
            <a:fld id="{D2318CEF-5061-4158-85DE-7995ADF55974}" type="slidenum">
              <a:rPr lang="en-CA" smtClean="0"/>
              <a:t>39</a:t>
            </a:fld>
            <a:endParaRPr lang="en-CA"/>
          </a:p>
        </p:txBody>
      </p:sp>
    </p:spTree>
    <p:extLst>
      <p:ext uri="{BB962C8B-B14F-4D97-AF65-F5344CB8AC3E}">
        <p14:creationId xmlns:p14="http://schemas.microsoft.com/office/powerpoint/2010/main" val="3937960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fr-CA">
                <a:solidFill>
                  <a:srgbClr val="000000"/>
                </a:solidFill>
                <a:latin typeface="Calibri"/>
                <a:cs typeface="Calibri"/>
              </a:rPr>
              <a:t>Une bonne santé mentale est essentielle à la capacité d'un élève à apprendre, à réussir et à atteindre son plein potentiel</a:t>
            </a:r>
            <a:r>
              <a:rPr lang="fr-CA" b="0" i="0">
                <a:solidFill>
                  <a:srgbClr val="000000"/>
                </a:solidFill>
                <a:effectLst/>
                <a:latin typeface="Calibri"/>
                <a:cs typeface="Calibri"/>
              </a:rPr>
              <a:t>.   </a:t>
            </a:r>
          </a:p>
          <a:p>
            <a:pPr algn="l" rtl="0" fontAlgn="base"/>
            <a:endParaRPr lang="fr-CA" b="0" i="0" dirty="0">
              <a:solidFill>
                <a:srgbClr val="000000"/>
              </a:solidFill>
              <a:effectLst/>
              <a:latin typeface="Calibri" panose="020F0502020204030204" pitchFamily="34" charset="0"/>
            </a:endParaRPr>
          </a:p>
          <a:p>
            <a:pPr fontAlgn="base"/>
            <a:r>
              <a:rPr lang="fr-CA" dirty="0">
                <a:solidFill>
                  <a:srgbClr val="000000"/>
                </a:solidFill>
                <a:latin typeface="Calibri"/>
                <a:cs typeface="Calibri"/>
              </a:rPr>
              <a:t>Les écoles de l'Ontario</a:t>
            </a:r>
            <a:r>
              <a:rPr lang="fr-CA" b="0" i="0" dirty="0">
                <a:solidFill>
                  <a:srgbClr val="000000"/>
                </a:solidFill>
                <a:effectLst/>
                <a:latin typeface="Calibri"/>
                <a:cs typeface="Calibri"/>
              </a:rPr>
              <a:t> </a:t>
            </a:r>
            <a:r>
              <a:rPr lang="fr-CA" dirty="0">
                <a:solidFill>
                  <a:srgbClr val="000000"/>
                </a:solidFill>
                <a:latin typeface="Calibri"/>
                <a:cs typeface="Calibri"/>
              </a:rPr>
              <a:t>sont particulièrement bien placées pour soutenir la santé mentale des élèves</a:t>
            </a:r>
            <a:r>
              <a:rPr lang="fr-CA" b="0" i="0" dirty="0">
                <a:solidFill>
                  <a:srgbClr val="000000"/>
                </a:solidFill>
                <a:effectLst/>
                <a:latin typeface="Calibri"/>
                <a:cs typeface="Calibri"/>
              </a:rPr>
              <a:t>. </a:t>
            </a:r>
          </a:p>
          <a:p>
            <a:pPr algn="l" rtl="0" fontAlgn="base"/>
            <a:endParaRPr lang="fr-CA" b="0" i="0" dirty="0">
              <a:solidFill>
                <a:srgbClr val="000000"/>
              </a:solidFill>
              <a:effectLst/>
              <a:latin typeface="Calibri" panose="020F0502020204030204" pitchFamily="34" charset="0"/>
            </a:endParaRPr>
          </a:p>
          <a:p>
            <a:pPr fontAlgn="base"/>
            <a:r>
              <a:rPr lang="fr-CA" dirty="0">
                <a:solidFill>
                  <a:srgbClr val="000000"/>
                </a:solidFill>
                <a:latin typeface="Calibri"/>
                <a:cs typeface="Calibri"/>
              </a:rPr>
              <a:t>Les directions et les directions adjointes des écoles jouent un rôle primordial dans la gestion efficace d'un milieu qui favorise la santé mentale, et où chaque élève </a:t>
            </a:r>
            <a:r>
              <a:rPr lang="fr-CA" b="0" i="0" dirty="0">
                <a:solidFill>
                  <a:srgbClr val="000000"/>
                </a:solidFill>
                <a:effectLst/>
                <a:latin typeface="Calibri"/>
                <a:cs typeface="Calibri"/>
              </a:rPr>
              <a:t>: </a:t>
            </a:r>
          </a:p>
          <a:p>
            <a:pPr marL="182563" indent="-182563" fontAlgn="base">
              <a:buFont typeface="Arial" panose="020B0604020202020204" pitchFamily="34" charset="0"/>
              <a:buChar char="•"/>
            </a:pPr>
            <a:r>
              <a:rPr lang="fr-CA" dirty="0">
                <a:solidFill>
                  <a:srgbClr val="000000"/>
                </a:solidFill>
                <a:latin typeface="Calibri"/>
                <a:cs typeface="Calibri"/>
              </a:rPr>
              <a:t> a accès, à l'école, </a:t>
            </a:r>
            <a:r>
              <a:rPr lang="fr-CA">
                <a:solidFill>
                  <a:srgbClr val="000000"/>
                </a:solidFill>
              </a:rPr>
              <a:t>à des services de promotion, de prévention et d'intervention précoce en matière de santé mentale fondés sur des données probantes, différenciés et qui affirment l'identité</a:t>
            </a:r>
            <a:r>
              <a:rPr lang="fr-CA" b="0" i="0" dirty="0">
                <a:solidFill>
                  <a:srgbClr val="000000"/>
                </a:solidFill>
                <a:effectLst/>
                <a:latin typeface="Calibri"/>
                <a:cs typeface="Calibri"/>
              </a:rPr>
              <a:t>, </a:t>
            </a:r>
          </a:p>
          <a:p>
            <a:pPr marL="182563" indent="-182563" fontAlgn="base">
              <a:buFont typeface="Arial" panose="020B0604020202020204" pitchFamily="34" charset="0"/>
              <a:buChar char="•"/>
            </a:pPr>
            <a:r>
              <a:rPr lang="fr-CA" dirty="0">
                <a:solidFill>
                  <a:srgbClr val="000000"/>
                </a:solidFill>
                <a:latin typeface="Calibri"/>
                <a:cs typeface="Calibri"/>
              </a:rPr>
              <a:t>sera aiguillé vers des services en matière de santé mentale plus intensifs, lorsque nécessaire</a:t>
            </a:r>
            <a:r>
              <a:rPr lang="fr-CA" b="0" i="0" dirty="0">
                <a:solidFill>
                  <a:srgbClr val="000000"/>
                </a:solidFill>
                <a:effectLst/>
                <a:latin typeface="Calibri"/>
                <a:cs typeface="Calibri"/>
              </a:rPr>
              <a:t> </a:t>
            </a:r>
          </a:p>
          <a:p>
            <a:pPr algn="l" rtl="0" fontAlgn="base"/>
            <a:endParaRPr lang="fr-CA" b="0" i="0" dirty="0">
              <a:solidFill>
                <a:srgbClr val="000000"/>
              </a:solidFill>
              <a:effectLst/>
              <a:latin typeface="Calibri" panose="020F0502020204030204" pitchFamily="34" charset="0"/>
            </a:endParaRPr>
          </a:p>
          <a:p>
            <a:pPr fontAlgn="base"/>
            <a:r>
              <a:rPr lang="fr-CA" dirty="0">
                <a:solidFill>
                  <a:srgbClr val="000000"/>
                </a:solidFill>
                <a:latin typeface="Calibri"/>
                <a:cs typeface="Calibri"/>
              </a:rPr>
              <a:t>Le parcours de gestion nécessite une planification et une préparation réfléchies, et la volonté de prendre, parfois, des décisions et de mener des actions avant de se sentir pleinement prêt</a:t>
            </a:r>
            <a:r>
              <a:rPr lang="fr-CA" b="0" i="0" dirty="0">
                <a:solidFill>
                  <a:srgbClr val="000000"/>
                </a:solidFill>
                <a:effectLst/>
                <a:latin typeface="Calibri"/>
                <a:cs typeface="Calibri"/>
              </a:rPr>
              <a:t>.  </a:t>
            </a:r>
          </a:p>
          <a:p>
            <a:pPr algn="l" rtl="0" fontAlgn="base"/>
            <a:endParaRPr lang="fr-CA" b="0" i="0" dirty="0">
              <a:solidFill>
                <a:srgbClr val="000000"/>
              </a:solidFill>
              <a:effectLst/>
              <a:latin typeface="Calibri" panose="020F0502020204030204" pitchFamily="34" charset="0"/>
            </a:endParaRPr>
          </a:p>
          <a:p>
            <a:pPr fontAlgn="base"/>
            <a:r>
              <a:rPr lang="fr-CA" dirty="0">
                <a:solidFill>
                  <a:srgbClr val="000000"/>
                </a:solidFill>
                <a:latin typeface="Calibri"/>
                <a:cs typeface="Calibri"/>
              </a:rPr>
              <a:t>Il n'existe pas de manière parfaite ou exacte de diriger une école qui favorise la santé mentale</a:t>
            </a:r>
            <a:r>
              <a:rPr lang="fr-CA" b="0" i="0" dirty="0">
                <a:solidFill>
                  <a:srgbClr val="000000"/>
                </a:solidFill>
                <a:effectLst/>
                <a:latin typeface="Calibri"/>
                <a:cs typeface="Calibri"/>
              </a:rPr>
              <a:t>, </a:t>
            </a:r>
            <a:r>
              <a:rPr lang="fr-CA" dirty="0">
                <a:solidFill>
                  <a:srgbClr val="000000"/>
                </a:solidFill>
                <a:latin typeface="Calibri"/>
                <a:cs typeface="Calibri"/>
              </a:rPr>
              <a:t>alors libérez-vous de cette idée et avancez avec humilité, volonté et engagement. </a:t>
            </a:r>
            <a:r>
              <a:rPr lang="fr-CA" b="0" i="0" dirty="0">
                <a:solidFill>
                  <a:srgbClr val="000000"/>
                </a:solidFill>
                <a:effectLst/>
                <a:latin typeface="Calibri"/>
                <a:cs typeface="Calibri"/>
              </a:rPr>
              <a:t> </a:t>
            </a:r>
            <a:r>
              <a:rPr lang="fr-CA" dirty="0">
                <a:solidFill>
                  <a:srgbClr val="000000"/>
                </a:solidFill>
                <a:latin typeface="Calibri"/>
                <a:cs typeface="Calibri"/>
              </a:rPr>
              <a:t>SMS-ON</a:t>
            </a:r>
            <a:r>
              <a:rPr lang="fr-CA" b="0" i="0" dirty="0">
                <a:solidFill>
                  <a:srgbClr val="000000"/>
                </a:solidFill>
                <a:effectLst/>
                <a:latin typeface="Calibri"/>
                <a:cs typeface="Calibri"/>
              </a:rPr>
              <a:t> </a:t>
            </a:r>
            <a:r>
              <a:rPr lang="fr-CA" dirty="0">
                <a:solidFill>
                  <a:srgbClr val="000000"/>
                </a:solidFill>
                <a:latin typeface="Calibri"/>
                <a:cs typeface="Calibri"/>
              </a:rPr>
              <a:t>est là pour vous aider</a:t>
            </a:r>
            <a:r>
              <a:rPr lang="fr-CA" b="0" i="0" dirty="0">
                <a:solidFill>
                  <a:srgbClr val="000000"/>
                </a:solidFill>
                <a:effectLst/>
                <a:latin typeface="Calibri"/>
                <a:cs typeface="Calibri"/>
              </a:rPr>
              <a:t>.</a:t>
            </a:r>
          </a:p>
          <a:p>
            <a:endParaRPr lang="fr-CA" dirty="0"/>
          </a:p>
        </p:txBody>
      </p:sp>
      <p:sp>
        <p:nvSpPr>
          <p:cNvPr id="4" name="Slide Number Placeholder 3"/>
          <p:cNvSpPr>
            <a:spLocks noGrp="1"/>
          </p:cNvSpPr>
          <p:nvPr>
            <p:ph type="sldNum" sz="quarter" idx="5"/>
          </p:nvPr>
        </p:nvSpPr>
        <p:spPr/>
        <p:txBody>
          <a:bodyPr/>
          <a:lstStyle/>
          <a:p>
            <a:fld id="{E16FD58F-6A49-48D8-8EF9-35D150C62F65}" type="slidenum">
              <a:rPr lang="fr-CA" smtClean="0"/>
              <a:t>4</a:t>
            </a:fld>
            <a:endParaRPr lang="fr-CA"/>
          </a:p>
        </p:txBody>
      </p:sp>
    </p:spTree>
    <p:extLst>
      <p:ext uri="{BB962C8B-B14F-4D97-AF65-F5344CB8AC3E}">
        <p14:creationId xmlns:p14="http://schemas.microsoft.com/office/powerpoint/2010/main" val="37017079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 vous aider à partager et à promouvoir les ressources Diriger pour favoriser la santé mentale à l'école avec les directions et les directions adjointes des écoles de votre conseil scolaire, nous avons créer quelques outils que vous pourrez utiliser à cet effet. </a:t>
            </a:r>
          </a:p>
          <a:p>
            <a:endParaRPr lang="fr-CA" dirty="0"/>
          </a:p>
          <a:p>
            <a:r>
              <a:rPr lang="fr-CA" dirty="0"/>
              <a:t>La trousse de mobilisation Diriger pour favoriser la santé mentale à l'école comprend :</a:t>
            </a:r>
          </a:p>
          <a:p>
            <a:endParaRPr lang="fr-CA" dirty="0"/>
          </a:p>
          <a:p>
            <a:pPr marL="176530" indent="-176530">
              <a:buFont typeface="Symbol"/>
              <a:buChar char="•"/>
            </a:pPr>
            <a:r>
              <a:rPr lang="fr-CA" dirty="0"/>
              <a:t>Un recueil de messages clés que vous pouvez utiliser dans le cadre de vos communications sur les ressources Diriger pour favoriser la santé mentale</a:t>
            </a:r>
          </a:p>
          <a:p>
            <a:pPr marL="176530" indent="-176530">
              <a:buFont typeface="Symbol"/>
              <a:buChar char="•"/>
            </a:pPr>
            <a:r>
              <a:rPr lang="fr-CA" dirty="0"/>
              <a:t>Un modèle de message courriel que vous pouvez adapter selon la situation de votre conseil scolaire</a:t>
            </a:r>
          </a:p>
          <a:p>
            <a:pPr marL="176530" indent="-176530">
              <a:buFont typeface="Symbol"/>
              <a:buChar char="•"/>
            </a:pPr>
            <a:r>
              <a:rPr lang="fr-CA" dirty="0"/>
              <a:t>Un dépliant de présentation d'une page, imprimable et avec codes QR, pour aider les personnes à trouver facilement la série de ressources</a:t>
            </a:r>
          </a:p>
          <a:p>
            <a:pPr marL="176530" indent="-176530">
              <a:buFont typeface="Symbol"/>
              <a:buChar char="•"/>
            </a:pPr>
            <a:r>
              <a:rPr lang="fr-CA" dirty="0"/>
              <a:t>Un diaporama</a:t>
            </a:r>
          </a:p>
          <a:p>
            <a:pPr marL="176530" indent="-176530">
              <a:buFont typeface="Symbol"/>
              <a:buChar char="•"/>
            </a:pPr>
            <a:r>
              <a:rPr lang="fr-CA" dirty="0"/>
              <a:t>Quelques cartes de données probantes que vous pouvez utiliser pour promouvoir les ressources (peuvent être utilisées comme images dans des diaporamas ou dans les médias sociaux, ou peuvent être imprimées, etc.)</a:t>
            </a:r>
          </a:p>
          <a:p>
            <a:pPr marL="176530" indent="-176530">
              <a:buFont typeface="Symbol"/>
              <a:buChar char="•"/>
            </a:pPr>
            <a:r>
              <a:rPr lang="fr-CA" dirty="0"/>
              <a:t>Une vidéo de présentation montrant comment utiliser le livre électronique</a:t>
            </a:r>
          </a:p>
          <a:p>
            <a:pPr marL="176611" indent="-176611">
              <a:buFont typeface="Symbol"/>
              <a:buChar char="•"/>
            </a:pPr>
            <a:endParaRPr lang="fr-CA" dirty="0"/>
          </a:p>
          <a:p>
            <a:r>
              <a:rPr lang="fr-CA" dirty="0"/>
              <a:t>Vous pourrez trouver ces ressources en utilisant le code QR sur cette diapositive ou en visitant notre site Web à </a:t>
            </a:r>
            <a:r>
              <a:rPr lang="fr-CA" b="0" i="0" u="none" strike="noStrike" dirty="0">
                <a:solidFill>
                  <a:srgbClr val="0563C1"/>
                </a:solidFill>
                <a:effectLst/>
                <a:hlinkClick r:id="rId3" tooltip="https://smho-smso.ca/online-resources/livre-electronique-diriger-pour-favoriser-la-sante-mentale-a-lecole"/>
              </a:rPr>
              <a:t>smho-smso.ca/online-</a:t>
            </a:r>
            <a:r>
              <a:rPr lang="fr-CA" b="0" i="0" u="none" strike="noStrike" dirty="0" err="1">
                <a:solidFill>
                  <a:srgbClr val="0563C1"/>
                </a:solidFill>
                <a:effectLst/>
                <a:hlinkClick r:id="rId3" tooltip="https://smho-smso.ca/online-resources/livre-electronique-diriger-pour-favoriser-la-sante-mentale-a-lecole"/>
              </a:rPr>
              <a:t>resources</a:t>
            </a:r>
            <a:r>
              <a:rPr lang="fr-CA" b="0" i="0" u="none" strike="noStrike" dirty="0">
                <a:solidFill>
                  <a:srgbClr val="0563C1"/>
                </a:solidFill>
                <a:effectLst/>
                <a:hlinkClick r:id="rId3" tooltip="https://smho-smso.ca/online-resources/livre-electronique-diriger-pour-favoriser-la-sante-mentale-a-lecole"/>
              </a:rPr>
              <a:t>/livre-electronique-diriger-pour-favoriser-la-sante-mentale-a-lecole</a:t>
            </a:r>
            <a:r>
              <a:rPr lang="fr-CA" b="0" i="0" u="none" strike="noStrike" dirty="0">
                <a:solidFill>
                  <a:srgbClr val="212121"/>
                </a:solidFill>
                <a:effectLst/>
              </a:rPr>
              <a:t> </a:t>
            </a:r>
            <a:br>
              <a:rPr lang="fr-CA" dirty="0"/>
            </a:br>
            <a:endParaRPr lang="fr-CA" dirty="0"/>
          </a:p>
        </p:txBody>
      </p:sp>
      <p:sp>
        <p:nvSpPr>
          <p:cNvPr id="4" name="Slide Number Placeholder 3"/>
          <p:cNvSpPr>
            <a:spLocks noGrp="1"/>
          </p:cNvSpPr>
          <p:nvPr>
            <p:ph type="sldNum" sz="quarter" idx="5"/>
          </p:nvPr>
        </p:nvSpPr>
        <p:spPr/>
        <p:txBody>
          <a:bodyPr/>
          <a:lstStyle/>
          <a:p>
            <a:fld id="{712FAD1E-10D2-4DE9-9131-E2E956EB223D}" type="slidenum">
              <a:rPr lang="en-US"/>
              <a:t>40</a:t>
            </a:fld>
            <a:endParaRPr lang="en-US"/>
          </a:p>
        </p:txBody>
      </p:sp>
    </p:spTree>
    <p:extLst>
      <p:ext uri="{BB962C8B-B14F-4D97-AF65-F5344CB8AC3E}">
        <p14:creationId xmlns:p14="http://schemas.microsoft.com/office/powerpoint/2010/main" val="11685267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r-CA" sz="1200" b="0" i="0" u="none" strike="noStrike">
                <a:solidFill>
                  <a:srgbClr val="212121"/>
                </a:solidFill>
                <a:effectLst/>
              </a:rPr>
              <a:t>Trousse de mobilisation: </a:t>
            </a:r>
            <a:r>
              <a:rPr lang="fr-CA">
                <a:hlinkClick r:id="rId3"/>
              </a:rPr>
              <a:t>Diriger pour favoriser la santé mentale à l’école – Mobilisation</a:t>
            </a:r>
            <a:endParaRPr lang="fr-CA"/>
          </a:p>
          <a:p>
            <a:pPr algn="l" rtl="0" fontAlgn="base"/>
            <a:endParaRPr lang="fr-CA" b="0" i="0" dirty="0">
              <a:solidFill>
                <a:srgbClr val="000000"/>
              </a:solidFill>
              <a:effectLst/>
            </a:endParaRPr>
          </a:p>
          <a:p>
            <a:pPr algn="l" rtl="0" fontAlgn="base"/>
            <a:r>
              <a:rPr lang="fr-CA" b="0" i="0" dirty="0">
                <a:solidFill>
                  <a:srgbClr val="000000"/>
                </a:solidFill>
                <a:effectLst/>
              </a:rPr>
              <a:t>Page Web de ressources</a:t>
            </a:r>
            <a:r>
              <a:rPr lang="fr-CA" dirty="0">
                <a:solidFill>
                  <a:srgbClr val="000000"/>
                </a:solidFill>
              </a:rPr>
              <a:t> : </a:t>
            </a:r>
            <a:r>
              <a:rPr lang="fr-CA" sz="1200" b="0" i="0" u="none" strike="noStrike" dirty="0">
                <a:solidFill>
                  <a:srgbClr val="0563C1"/>
                </a:solidFill>
                <a:effectLst/>
                <a:hlinkClick r:id="rId4" tooltip="https://smho-smso.ca/online-resources/livre-electronique-diriger-pour-favoriser-la-sante-mentale-a-lecole"/>
              </a:rPr>
              <a:t>smho-smso.ca/online-</a:t>
            </a:r>
            <a:r>
              <a:rPr lang="fr-CA" sz="1200" b="0" i="0" u="none" strike="noStrike" dirty="0" err="1">
                <a:solidFill>
                  <a:srgbClr val="0563C1"/>
                </a:solidFill>
                <a:effectLst/>
                <a:hlinkClick r:id="rId4" tooltip="https://smho-smso.ca/online-resources/livre-electronique-diriger-pour-favoriser-la-sante-mentale-a-lecole"/>
              </a:rPr>
              <a:t>resources</a:t>
            </a:r>
            <a:r>
              <a:rPr lang="fr-CA" sz="1200" b="0" i="0" u="none" strike="noStrike" dirty="0">
                <a:solidFill>
                  <a:srgbClr val="0563C1"/>
                </a:solidFill>
                <a:effectLst/>
                <a:hlinkClick r:id="rId4" tooltip="https://smho-smso.ca/online-resources/livre-electronique-diriger-pour-favoriser-la-sante-mentale-a-lecole"/>
              </a:rPr>
              <a:t>/livre-electronique-diriger-pour-favoriser-la-sante-mentale-a-lecole</a:t>
            </a:r>
            <a:r>
              <a:rPr lang="fr-CA" sz="1200" b="0" i="0" u="none" strike="noStrike" dirty="0">
                <a:solidFill>
                  <a:srgbClr val="212121"/>
                </a:solidFill>
                <a:effectLst/>
              </a:rPr>
              <a:t> </a:t>
            </a:r>
          </a:p>
        </p:txBody>
      </p:sp>
      <p:sp>
        <p:nvSpPr>
          <p:cNvPr id="4" name="Slide Number Placeholder 3"/>
          <p:cNvSpPr>
            <a:spLocks noGrp="1"/>
          </p:cNvSpPr>
          <p:nvPr>
            <p:ph type="sldNum" sz="quarter" idx="5"/>
          </p:nvPr>
        </p:nvSpPr>
        <p:spPr/>
        <p:txBody>
          <a:bodyPr/>
          <a:lstStyle/>
          <a:p>
            <a:fld id="{E16FD58F-6A49-48D8-8EF9-35D150C62F65}" type="slidenum">
              <a:rPr lang="fr-CA" smtClean="0"/>
              <a:t>41</a:t>
            </a:fld>
            <a:endParaRPr lang="fr-CA"/>
          </a:p>
        </p:txBody>
      </p:sp>
    </p:spTree>
    <p:extLst>
      <p:ext uri="{BB962C8B-B14F-4D97-AF65-F5344CB8AC3E}">
        <p14:creationId xmlns:p14="http://schemas.microsoft.com/office/powerpoint/2010/main" val="37802957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cs typeface="Calibri"/>
              </a:rPr>
              <a:t>SMS-ON </a:t>
            </a:r>
            <a:r>
              <a:rPr lang="en-US" dirty="0" err="1">
                <a:latin typeface="Calibri"/>
                <a:cs typeface="Calibri"/>
              </a:rPr>
              <a:t>tient</a:t>
            </a:r>
            <a:r>
              <a:rPr lang="en-US" dirty="0">
                <a:latin typeface="Calibri"/>
                <a:cs typeface="Calibri"/>
              </a:rPr>
              <a:t> à </a:t>
            </a:r>
            <a:r>
              <a:rPr lang="en-US" dirty="0" err="1">
                <a:latin typeface="Calibri"/>
                <a:cs typeface="Calibri"/>
              </a:rPr>
              <a:t>vous</a:t>
            </a:r>
            <a:r>
              <a:rPr lang="en-US" dirty="0">
                <a:latin typeface="Calibri"/>
                <a:cs typeface="Calibri"/>
              </a:rPr>
              <a:t> </a:t>
            </a:r>
            <a:r>
              <a:rPr lang="en-US" dirty="0" err="1">
                <a:latin typeface="Calibri"/>
                <a:cs typeface="Calibri"/>
              </a:rPr>
              <a:t>accompagner</a:t>
            </a:r>
            <a:r>
              <a:rPr lang="en-US" dirty="0">
                <a:latin typeface="Calibri"/>
                <a:cs typeface="Calibri"/>
              </a:rPr>
              <a:t> tout au long de </a:t>
            </a:r>
            <a:r>
              <a:rPr lang="en-US" dirty="0" err="1">
                <a:latin typeface="Calibri"/>
                <a:cs typeface="Calibri"/>
              </a:rPr>
              <a:t>ce</a:t>
            </a:r>
            <a:r>
              <a:rPr lang="en-US" dirty="0">
                <a:latin typeface="Calibri"/>
                <a:cs typeface="Calibri"/>
              </a:rPr>
              <a:t> </a:t>
            </a:r>
            <a:r>
              <a:rPr lang="en-US" dirty="0" err="1">
                <a:latin typeface="Calibri"/>
                <a:cs typeface="Calibri"/>
              </a:rPr>
              <a:t>parcours</a:t>
            </a:r>
            <a:r>
              <a:rPr lang="en-US" dirty="0">
                <a:latin typeface="Calibri"/>
                <a:cs typeface="Calibri"/>
              </a:rPr>
              <a:t> </a:t>
            </a:r>
            <a:r>
              <a:rPr lang="en-US" dirty="0" err="1">
                <a:latin typeface="Calibri"/>
                <a:cs typeface="Calibri"/>
              </a:rPr>
              <a:t>d'apprentissage</a:t>
            </a:r>
            <a:r>
              <a:rPr lang="en-US" dirty="0">
                <a:latin typeface="Calibri"/>
                <a:cs typeface="Calibri"/>
              </a:rPr>
              <a:t>.</a:t>
            </a:r>
            <a:endParaRPr lang="en-US">
              <a:latin typeface="Calibri"/>
              <a:cs typeface="Calibri"/>
            </a:endParaRPr>
          </a:p>
          <a:p>
            <a:endParaRPr lang="en-US">
              <a:latin typeface="Calibri"/>
              <a:cs typeface="Calibri"/>
            </a:endParaRPr>
          </a:p>
          <a:p>
            <a:r>
              <a:rPr lang="en-US" dirty="0" err="1">
                <a:latin typeface="Calibri"/>
                <a:cs typeface="Calibri"/>
              </a:rPr>
              <a:t>Inscrivez-vous</a:t>
            </a:r>
            <a:r>
              <a:rPr lang="en-US" dirty="0">
                <a:latin typeface="Calibri"/>
                <a:cs typeface="Calibri"/>
              </a:rPr>
              <a:t> : </a:t>
            </a:r>
            <a:r>
              <a:rPr lang="fr-CA" dirty="0">
                <a:hlinkClick r:id="rId3"/>
              </a:rPr>
              <a:t>https://smho-smso.ca/accueil/#inscrivez-vous</a:t>
            </a:r>
            <a:endParaRPr lang="en-US">
              <a:latin typeface="Calibri"/>
              <a:cs typeface="Calibri"/>
            </a:endParaRPr>
          </a:p>
        </p:txBody>
      </p:sp>
      <p:sp>
        <p:nvSpPr>
          <p:cNvPr id="4" name="Slide Number Placeholder 3"/>
          <p:cNvSpPr>
            <a:spLocks noGrp="1"/>
          </p:cNvSpPr>
          <p:nvPr>
            <p:ph type="sldNum" sz="quarter" idx="5"/>
          </p:nvPr>
        </p:nvSpPr>
        <p:spPr/>
        <p:txBody>
          <a:bodyPr/>
          <a:lstStyle/>
          <a:p>
            <a:fld id="{E16FD58F-6A49-48D8-8EF9-35D150C62F65}" type="slidenum">
              <a:rPr lang="fr-CA" smtClean="0"/>
              <a:t>42</a:t>
            </a:fld>
            <a:endParaRPr lang="fr-CA"/>
          </a:p>
        </p:txBody>
      </p:sp>
    </p:spTree>
    <p:extLst>
      <p:ext uri="{BB962C8B-B14F-4D97-AF65-F5344CB8AC3E}">
        <p14:creationId xmlns:p14="http://schemas.microsoft.com/office/powerpoint/2010/main" val="2707498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43</a:t>
            </a:fld>
            <a:endParaRPr lang="fr-CA"/>
          </a:p>
        </p:txBody>
      </p:sp>
    </p:spTree>
    <p:extLst>
      <p:ext uri="{BB962C8B-B14F-4D97-AF65-F5344CB8AC3E}">
        <p14:creationId xmlns:p14="http://schemas.microsoft.com/office/powerpoint/2010/main" val="1156795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cs typeface="Calibri"/>
              </a:rPr>
              <a:t>La version de 2013 a été distribuée aux conseils scolaires de la province pour soutenir l'introduction de Diriger pour favoriser la santé mentale à l'école auprès des directions et des directions adjointes des écoles. </a:t>
            </a:r>
            <a:r>
              <a:rPr lang="fr-CA" dirty="0">
                <a:cs typeface="Calibri"/>
              </a:rPr>
              <a:t>Elle a été très appréciée par les directions et  les directions adjointes des écoles qui l'ont reçue. Elle s'harmonise bien avec le guide Vers un juste équilibre (2013, EDU) - un guide dédié au personnel scolaire pour promouvoir la santé mentale et le bien-être des élèves.</a:t>
            </a:r>
          </a:p>
          <a:p>
            <a:endParaRPr lang="fr-CA" dirty="0">
              <a:cs typeface="Calibri"/>
            </a:endParaRPr>
          </a:p>
          <a:p>
            <a:r>
              <a:rPr lang="fr-CA" dirty="0">
                <a:cs typeface="Calibri"/>
              </a:rPr>
              <a:t>Les 10 meilleures conditions pour favoriser la santé mentale en milieu scolaire – engagement, leadership, vision claire, langage commun, évaluation des priorités et des besoins, processus et protocoles, apprentissage professionnel, stratégie et plan d'action, relations concertées, surveillance. Dans la version mise à jour de 2024, les conditions organisationnelles sont réparties sous 7 fondements clés.</a:t>
            </a:r>
          </a:p>
        </p:txBody>
      </p:sp>
      <p:sp>
        <p:nvSpPr>
          <p:cNvPr id="4" name="Slide Number Placeholder 3"/>
          <p:cNvSpPr>
            <a:spLocks noGrp="1"/>
          </p:cNvSpPr>
          <p:nvPr>
            <p:ph type="sldNum" sz="quarter" idx="5"/>
          </p:nvPr>
        </p:nvSpPr>
        <p:spPr/>
        <p:txBody>
          <a:bodyPr/>
          <a:lstStyle/>
          <a:p>
            <a:fld id="{130E47E8-1A29-4EDC-97E9-A9205A9A2076}" type="slidenum">
              <a:t>5</a:t>
            </a:fld>
            <a:endParaRPr lang="en-US"/>
          </a:p>
        </p:txBody>
      </p:sp>
    </p:spTree>
    <p:extLst>
      <p:ext uri="{BB962C8B-B14F-4D97-AF65-F5344CB8AC3E}">
        <p14:creationId xmlns:p14="http://schemas.microsoft.com/office/powerpoint/2010/main" val="657004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Depuis 2013, plusieurs nouvelles ressources ont été développées; </a:t>
            </a:r>
          </a:p>
          <a:p>
            <a:pPr marL="171450" indent="-171450">
              <a:buFont typeface="Arial" panose="020B0604020202020204" pitchFamily="34" charset="0"/>
              <a:buChar char="•"/>
            </a:pPr>
            <a:r>
              <a:rPr lang="fr-CA" dirty="0"/>
              <a:t>Examen continu de la recherche;</a:t>
            </a:r>
          </a:p>
          <a:p>
            <a:pPr marL="171450" indent="-171450">
              <a:buFont typeface="Arial" panose="020B0604020202020204" pitchFamily="34" charset="0"/>
              <a:buChar char="•"/>
            </a:pPr>
            <a:r>
              <a:rPr lang="fr-CA" dirty="0"/>
              <a:t>Optique de l'affirmation identitaire; </a:t>
            </a:r>
          </a:p>
          <a:p>
            <a:pPr marL="171450" indent="-171450">
              <a:buFont typeface="Arial" panose="020B0604020202020204" pitchFamily="34" charset="0"/>
              <a:buChar char="•"/>
            </a:pPr>
            <a:r>
              <a:rPr lang="fr-CA" dirty="0"/>
              <a:t>Vérité et Réconciliation;</a:t>
            </a:r>
          </a:p>
          <a:p>
            <a:pPr marL="171450" indent="-171450">
              <a:buFont typeface="Arial" panose="020B0604020202020204" pitchFamily="34" charset="0"/>
              <a:buChar char="•"/>
            </a:pPr>
            <a:r>
              <a:rPr lang="fr-CA" dirty="0"/>
              <a:t>Équité;</a:t>
            </a:r>
          </a:p>
          <a:p>
            <a:pPr marL="171450" indent="-171450">
              <a:buFont typeface="Arial" panose="020B0604020202020204" pitchFamily="34" charset="0"/>
              <a:buChar char="•"/>
            </a:pPr>
            <a:r>
              <a:rPr lang="fr-CA" dirty="0"/>
              <a:t>Leçons tirées de la pandémie; </a:t>
            </a:r>
          </a:p>
          <a:p>
            <a:pPr marL="171450" indent="-171450">
              <a:buFont typeface="Arial" panose="020B0604020202020204" pitchFamily="34" charset="0"/>
              <a:buChar char="•"/>
            </a:pPr>
            <a:r>
              <a:rPr lang="fr-CA" dirty="0"/>
              <a:t>Voix des élèves;</a:t>
            </a:r>
          </a:p>
          <a:p>
            <a:r>
              <a:rPr lang="fr-CA" dirty="0"/>
              <a:t>Planification au niveau du conseil scolaire et de l'école (Plan d'amélioration du conseil scolaire, Plan d'amélioration de l'école, Plan d'amélioration du rendement de l'élève)</a:t>
            </a:r>
          </a:p>
          <a:p>
            <a:r>
              <a:rPr lang="fr-CA" dirty="0"/>
              <a:t>Promotion de la santé mentale (modules en Littératie)</a:t>
            </a:r>
          </a:p>
        </p:txBody>
      </p:sp>
      <p:sp>
        <p:nvSpPr>
          <p:cNvPr id="4" name="Slide Number Placeholder 3"/>
          <p:cNvSpPr>
            <a:spLocks noGrp="1"/>
          </p:cNvSpPr>
          <p:nvPr>
            <p:ph type="sldNum" sz="quarter" idx="5"/>
          </p:nvPr>
        </p:nvSpPr>
        <p:spPr/>
        <p:txBody>
          <a:bodyPr/>
          <a:lstStyle/>
          <a:p>
            <a:fld id="{130E47E8-1A29-4EDC-97E9-A9205A9A2076}" type="slidenum">
              <a:rPr lang="en-CA" smtClean="0"/>
              <a:t>6</a:t>
            </a:fld>
            <a:endParaRPr lang="en-CA"/>
          </a:p>
        </p:txBody>
      </p:sp>
    </p:spTree>
    <p:extLst>
      <p:ext uri="{BB962C8B-B14F-4D97-AF65-F5344CB8AC3E}">
        <p14:creationId xmlns:p14="http://schemas.microsoft.com/office/powerpoint/2010/main" val="232698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4F0A7-0CE9-5BD1-66C1-2BF310D50E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31836A-027E-428B-D75D-4FD0F83585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B7E75D-BFE8-6040-93A5-16B378F61DC6}"/>
              </a:ext>
            </a:extLst>
          </p:cNvPr>
          <p:cNvSpPr>
            <a:spLocks noGrp="1"/>
          </p:cNvSpPr>
          <p:nvPr>
            <p:ph type="body" idx="1"/>
          </p:nvPr>
        </p:nvSpPr>
        <p:spPr>
          <a:xfrm>
            <a:off x="685799" y="4400550"/>
            <a:ext cx="5723709" cy="3600450"/>
          </a:xfrm>
        </p:spPr>
        <p:txBody>
          <a:bodyPr/>
          <a:lstStyle/>
          <a:p>
            <a:r>
              <a:rPr lang="fr-CA" dirty="0">
                <a:cs typeface="Calibri"/>
              </a:rPr>
              <a:t>En 2018, l'Ordre des enseignantes et des enseignants de l'Ontario a approuvé la </a:t>
            </a:r>
            <a:r>
              <a:rPr lang="fr-CA" b="1" dirty="0">
                <a:cs typeface="Calibri"/>
              </a:rPr>
              <a:t>Recommandation professionnelle-</a:t>
            </a:r>
            <a:r>
              <a:rPr lang="fr-CA" dirty="0">
                <a:cs typeface="Calibri"/>
              </a:rPr>
              <a:t> </a:t>
            </a:r>
            <a:r>
              <a:rPr lang="fr-CA" b="1" dirty="0">
                <a:cs typeface="Calibri"/>
              </a:rPr>
              <a:t>Favoriser la santé mentale des élèves</a:t>
            </a:r>
            <a:r>
              <a:rPr lang="fr-CA" dirty="0">
                <a:cs typeface="Calibri"/>
              </a:rPr>
              <a:t> </a:t>
            </a:r>
            <a:r>
              <a:rPr lang="fr-CA" b="1" dirty="0">
                <a:cs typeface="Calibri"/>
              </a:rPr>
              <a:t> </a:t>
            </a:r>
            <a:r>
              <a:rPr lang="fr-CA" dirty="0">
                <a:cs typeface="Calibri"/>
              </a:rPr>
              <a:t>– Cette recommandation avait pour but d'aider les enseignantes et les enseignants de l'Ordre à améliorer leurs connaissances et leurs pratiques professionnelles afin de connaître la meilleure façon de  soutenir la santé mentale des élèves.</a:t>
            </a:r>
          </a:p>
          <a:p>
            <a:endParaRPr lang="fr-CA" dirty="0">
              <a:cs typeface="Calibri"/>
            </a:endParaRPr>
          </a:p>
          <a:p>
            <a:r>
              <a:rPr lang="fr-CA" dirty="0">
                <a:cs typeface="Calibri"/>
              </a:rPr>
              <a:t>La pandémie de COVID-19 a exacerbé les inégalités existantes et a mis en évidence l'importance de mettre l'accent sur les besoins et les forces des élèves les plus touchés de manière disproportionnée par la pandémie et sur les déterminants sociaux de la santé en général.</a:t>
            </a:r>
          </a:p>
          <a:p>
            <a:endParaRPr lang="fr-CA" dirty="0">
              <a:cs typeface="Calibri"/>
            </a:endParaRPr>
          </a:p>
          <a:p>
            <a:r>
              <a:rPr lang="fr-CA" dirty="0">
                <a:cs typeface="Calibri"/>
              </a:rPr>
              <a:t>Les conseils scolaires ont commencé à mieux comprendre l'équité, la diversité et l'inclusion dans une optique d'affirmation de l'identité.</a:t>
            </a:r>
          </a:p>
          <a:p>
            <a:endParaRPr lang="fr-CA" dirty="0">
              <a:cs typeface="Calibri"/>
            </a:endParaRPr>
          </a:p>
          <a:p>
            <a:r>
              <a:rPr lang="fr-CA" i="1" dirty="0">
                <a:cs typeface="Calibri"/>
              </a:rPr>
              <a:t>Les </a:t>
            </a:r>
            <a:r>
              <a:rPr lang="fr-CA" i="1" dirty="0"/>
              <a:t>directions et  les directions adjointes des écoles</a:t>
            </a:r>
            <a:r>
              <a:rPr lang="fr-CA" i="1" dirty="0">
                <a:cs typeface="Calibri"/>
              </a:rPr>
              <a:t> </a:t>
            </a:r>
            <a:r>
              <a:rPr lang="fr-CA" dirty="0">
                <a:cs typeface="Calibri"/>
              </a:rPr>
              <a:t>on</a:t>
            </a:r>
            <a:r>
              <a:rPr lang="fr-CA" i="1" dirty="0">
                <a:cs typeface="Calibri"/>
              </a:rPr>
              <a:t>t été consultées dans le cadre de l'examen et ont fait partie de l'équipe de rédaction. Cette séance est également une collaboration continue depuis de nombreuses années avec les principales associations pour les soutenir dans leur travail.</a:t>
            </a:r>
          </a:p>
          <a:p>
            <a:endParaRPr lang="fr-CA" i="1" dirty="0">
              <a:cs typeface="Calibri"/>
            </a:endParaRPr>
          </a:p>
          <a:p>
            <a:r>
              <a:rPr lang="fr-CA" i="1" dirty="0">
                <a:cs typeface="Calibri"/>
              </a:rPr>
              <a:t>Fournir un soutien aux </a:t>
            </a:r>
            <a:r>
              <a:rPr lang="fr-CA" i="1" dirty="0"/>
              <a:t>directions et directions adjointes des écoles</a:t>
            </a:r>
            <a:r>
              <a:rPr lang="fr-CA" i="1" dirty="0">
                <a:cs typeface="Calibri"/>
              </a:rPr>
              <a:t> en ce qui a trait à la mise en œuvre de pratiques et d'une culture visant à créer un environnement qui favorise la santé mentale en milieu scolaire.</a:t>
            </a:r>
          </a:p>
          <a:p>
            <a:endParaRPr lang="fr-CA" i="1" dirty="0">
              <a:cs typeface="Calibri"/>
            </a:endParaRPr>
          </a:p>
          <a:p>
            <a:r>
              <a:rPr lang="fr-CA" b="1" i="1" dirty="0">
                <a:cs typeface="Calibri"/>
              </a:rPr>
              <a:t>Devrions-nous mentionner le lien à la mise en œuvre de SM-78?  </a:t>
            </a:r>
          </a:p>
          <a:p>
            <a:r>
              <a:rPr lang="fr-CA" b="1" i="1" dirty="0">
                <a:cs typeface="Calibri"/>
              </a:rPr>
              <a:t>Devrions-nous mentionner que le module de Littératie : la santé mentale en action pour les </a:t>
            </a:r>
            <a:r>
              <a:rPr lang="fr-CA" b="1" i="1" dirty="0"/>
              <a:t>directions et  les directions adjointes des écoles</a:t>
            </a:r>
            <a:r>
              <a:rPr lang="fr-CA" b="1" i="1" dirty="0">
                <a:cs typeface="Calibri"/>
              </a:rPr>
              <a:t> a aussi été révisé pour en assurer l'harmonisation avec le livre électronique et la cohérence?  </a:t>
            </a:r>
            <a:endParaRPr lang="fr-CA" dirty="0"/>
          </a:p>
        </p:txBody>
      </p:sp>
      <p:sp>
        <p:nvSpPr>
          <p:cNvPr id="4" name="Slide Number Placeholder 3">
            <a:extLst>
              <a:ext uri="{FF2B5EF4-FFF2-40B4-BE49-F238E27FC236}">
                <a16:creationId xmlns:a16="http://schemas.microsoft.com/office/drawing/2014/main" id="{36A09B39-83AE-6FCF-5443-25850A4F82A7}"/>
              </a:ext>
            </a:extLst>
          </p:cNvPr>
          <p:cNvSpPr>
            <a:spLocks noGrp="1"/>
          </p:cNvSpPr>
          <p:nvPr>
            <p:ph type="sldNum" sz="quarter" idx="5"/>
          </p:nvPr>
        </p:nvSpPr>
        <p:spPr/>
        <p:txBody>
          <a:bodyPr/>
          <a:lstStyle/>
          <a:p>
            <a:fld id="{130E47E8-1A29-4EDC-97E9-A9205A9A2076}" type="slidenum">
              <a:t>7</a:t>
            </a:fld>
            <a:endParaRPr lang="en-US"/>
          </a:p>
        </p:txBody>
      </p:sp>
    </p:spTree>
    <p:extLst>
      <p:ext uri="{BB962C8B-B14F-4D97-AF65-F5344CB8AC3E}">
        <p14:creationId xmlns:p14="http://schemas.microsoft.com/office/powerpoint/2010/main" val="2841352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8</a:t>
            </a:fld>
            <a:endParaRPr lang="fr-CA"/>
          </a:p>
        </p:txBody>
      </p:sp>
    </p:spTree>
    <p:extLst>
      <p:ext uri="{BB962C8B-B14F-4D97-AF65-F5344CB8AC3E}">
        <p14:creationId xmlns:p14="http://schemas.microsoft.com/office/powerpoint/2010/main" val="3609786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 juillet</a:t>
            </a:r>
            <a:r>
              <a:rPr lang="fr-CA" sz="1200" b="0" i="0" u="none" strike="noStrike" baseline="0" dirty="0"/>
              <a:t> 2021, </a:t>
            </a:r>
            <a:r>
              <a:rPr lang="fr-CA" dirty="0"/>
              <a:t>Santé mentale en milieu scolaire</a:t>
            </a:r>
            <a:r>
              <a:rPr lang="fr-CA" sz="1200" b="0" i="0" u="none" strike="noStrike" baseline="0" dirty="0"/>
              <a:t> Ontario, </a:t>
            </a:r>
            <a:r>
              <a:rPr lang="fr-CA" dirty="0"/>
              <a:t>en partenariat avec les trois associations de directions et de directions adjointes</a:t>
            </a:r>
            <a:r>
              <a:rPr lang="fr-CA" sz="1200" b="0" i="0" u="none" strike="noStrike" baseline="0" dirty="0"/>
              <a:t> (ADFO, CPCO, OPC), </a:t>
            </a:r>
            <a:r>
              <a:rPr lang="fr-CA" dirty="0"/>
              <a:t>a organisé des groupes de discussion avec les directions et les directions adjointes d'école afin de recueillir de l'information sur leurs</a:t>
            </a:r>
            <a:r>
              <a:rPr lang="fr-CA" sz="1200" b="0" i="0" u="none" strike="noStrike" baseline="0" dirty="0"/>
              <a:t> </a:t>
            </a:r>
            <a:r>
              <a:rPr lang="fr-CA" dirty="0"/>
              <a:t>expériences en matière de gestion d'écoles qui favorisent la santé mentale</a:t>
            </a:r>
            <a:r>
              <a:rPr lang="fr-CA" sz="1200" b="0" i="0" u="none" strike="noStrike" baseline="0" dirty="0"/>
              <a:t>,</a:t>
            </a:r>
            <a:r>
              <a:rPr lang="fr-CA" dirty="0"/>
              <a:t> et leur</a:t>
            </a:r>
            <a:r>
              <a:rPr lang="fr-CA" sz="1200" b="0" i="0" u="none" strike="noStrike" baseline="0" dirty="0"/>
              <a:t> </a:t>
            </a:r>
            <a:r>
              <a:rPr lang="fr-CA" dirty="0"/>
              <a:t>rétroaction sur la ressource intitulée</a:t>
            </a:r>
            <a:r>
              <a:rPr lang="fr-CA" sz="1200" b="0" i="0" u="none" strike="noStrike" baseline="0" dirty="0"/>
              <a:t> </a:t>
            </a:r>
            <a:r>
              <a:rPr lang="fr-CA" i="1" dirty="0"/>
              <a:t>Diriger pour favoriser la santé mentale à l'école </a:t>
            </a:r>
            <a:r>
              <a:rPr lang="fr-CA" sz="1200" b="0" i="1" u="none" strike="noStrike" baseline="0" dirty="0"/>
              <a:t>: </a:t>
            </a:r>
            <a:r>
              <a:rPr lang="fr-CA" i="1" dirty="0"/>
              <a:t>Une</a:t>
            </a:r>
            <a:r>
              <a:rPr lang="fr-CA" sz="1200" b="0" i="1" u="none" strike="noStrike" baseline="0" dirty="0"/>
              <a:t> </a:t>
            </a:r>
            <a:r>
              <a:rPr lang="fr-CA" i="1" dirty="0"/>
              <a:t>vision</a:t>
            </a:r>
            <a:r>
              <a:rPr lang="fr-CA" sz="1200" b="0" i="1" u="none" strike="noStrike" baseline="0" dirty="0"/>
              <a:t> </a:t>
            </a:r>
            <a:r>
              <a:rPr lang="fr-CA" i="1" dirty="0"/>
              <a:t>pour la santé mentale et le bien-être des élèves dans les écoles de l'Ontario</a:t>
            </a:r>
            <a:r>
              <a:rPr lang="fr-CA" sz="1200" b="0" i="1" u="none" strike="noStrike" baseline="0" dirty="0"/>
              <a:t>, </a:t>
            </a:r>
            <a:r>
              <a:rPr lang="fr-CA" dirty="0"/>
              <a:t>créée par</a:t>
            </a:r>
            <a:r>
              <a:rPr lang="fr-CA" sz="1200" b="0" i="0" u="none" strike="noStrike" baseline="0" dirty="0"/>
              <a:t> </a:t>
            </a:r>
            <a:r>
              <a:rPr lang="fr-CA" dirty="0"/>
              <a:t>Santé mentale en milieu scolaire</a:t>
            </a:r>
            <a:r>
              <a:rPr lang="fr-CA" sz="1200" b="0" i="0" u="none" strike="noStrike" baseline="0" dirty="0"/>
              <a:t> Ontario </a:t>
            </a:r>
            <a:r>
              <a:rPr lang="fr-CA" dirty="0"/>
              <a:t>en</a:t>
            </a:r>
            <a:r>
              <a:rPr lang="fr-CA" sz="1200" b="0" i="0" u="none" strike="noStrike" baseline="0" dirty="0"/>
              <a:t> 2013.</a:t>
            </a:r>
            <a:r>
              <a:rPr lang="fr-CA" dirty="0"/>
              <a:t> </a:t>
            </a:r>
          </a:p>
        </p:txBody>
      </p:sp>
      <p:sp>
        <p:nvSpPr>
          <p:cNvPr id="4" name="Slide Number Placeholder 3"/>
          <p:cNvSpPr>
            <a:spLocks noGrp="1"/>
          </p:cNvSpPr>
          <p:nvPr>
            <p:ph type="sldNum" sz="quarter" idx="5"/>
          </p:nvPr>
        </p:nvSpPr>
        <p:spPr/>
        <p:txBody>
          <a:bodyPr/>
          <a:lstStyle/>
          <a:p>
            <a:fld id="{130E47E8-1A29-4EDC-97E9-A9205A9A2076}" type="slidenum">
              <a:rPr lang="en-CA" smtClean="0"/>
              <a:t>9</a:t>
            </a:fld>
            <a:endParaRPr lang="en-CA"/>
          </a:p>
        </p:txBody>
      </p:sp>
    </p:spTree>
    <p:extLst>
      <p:ext uri="{BB962C8B-B14F-4D97-AF65-F5344CB8AC3E}">
        <p14:creationId xmlns:p14="http://schemas.microsoft.com/office/powerpoint/2010/main" val="3926626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emf"/><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smho-smso.ca/#connect-with-us" TargetMode="External"/><Relationship Id="rId7"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5.png"/><Relationship Id="rId4" Type="http://schemas.openxmlformats.org/officeDocument/2006/relationships/image" Target="../media/image5.emf"/><Relationship Id="rId9"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5.emf"/><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hyperlink" Target="https://smho-smso.ca/accueil/#inscrivez-vous" TargetMode="External"/><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6.png"/><Relationship Id="rId7" Type="http://schemas.openxmlformats.org/officeDocument/2006/relationships/image" Target="../media/image19.jpeg"/><Relationship Id="rId2" Type="http://schemas.openxmlformats.org/officeDocument/2006/relationships/image" Target="../media/image5.emf"/><Relationship Id="rId1" Type="http://schemas.openxmlformats.org/officeDocument/2006/relationships/slideMaster" Target="../slideMasters/slideMaster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jpe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6.png"/><Relationship Id="rId7" Type="http://schemas.openxmlformats.org/officeDocument/2006/relationships/image" Target="../media/image19.jpeg"/><Relationship Id="rId2" Type="http://schemas.openxmlformats.org/officeDocument/2006/relationships/image" Target="../media/image5.emf"/><Relationship Id="rId1" Type="http://schemas.openxmlformats.org/officeDocument/2006/relationships/slideMaster" Target="../slideMasters/slideMaster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079120E-F99A-D91A-99E3-3F6B63332091}"/>
              </a:ext>
            </a:extLst>
          </p:cNvPr>
          <p:cNvSpPr/>
          <p:nvPr userDrawn="1"/>
        </p:nvSpPr>
        <p:spPr>
          <a:xfrm>
            <a:off x="-1" y="6060402"/>
            <a:ext cx="12192000" cy="804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4" name="Rectangle 3">
            <a:extLst>
              <a:ext uri="{FF2B5EF4-FFF2-40B4-BE49-F238E27FC236}">
                <a16:creationId xmlns:a16="http://schemas.microsoft.com/office/drawing/2014/main" id="{D7D77310-8358-6ACE-7A56-484FA2649348}"/>
              </a:ext>
            </a:extLst>
          </p:cNvPr>
          <p:cNvSpPr/>
          <p:nvPr userDrawn="1"/>
        </p:nvSpPr>
        <p:spPr>
          <a:xfrm>
            <a:off x="0" y="5927218"/>
            <a:ext cx="12192000" cy="9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7E642534-199E-BD44-33DF-08E9B16067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62981"/>
            <a:ext cx="2784763" cy="599112"/>
          </a:xfrm>
          <a:prstGeom prst="rect">
            <a:avLst/>
          </a:prstGeom>
        </p:spPr>
      </p:pic>
      <p:pic>
        <p:nvPicPr>
          <p:cNvPr id="8" name="Picture 7" descr="A black and blue text&#10;&#10;Description automatically generated">
            <a:extLst>
              <a:ext uri="{FF2B5EF4-FFF2-40B4-BE49-F238E27FC236}">
                <a16:creationId xmlns:a16="http://schemas.microsoft.com/office/drawing/2014/main" id="{D041B431-434F-0AA3-8919-D36B16575B33}"/>
              </a:ext>
            </a:extLst>
          </p:cNvPr>
          <p:cNvPicPr>
            <a:picLocks noChangeAspect="1"/>
          </p:cNvPicPr>
          <p:nvPr userDrawn="1"/>
        </p:nvPicPr>
        <p:blipFill>
          <a:blip r:embed="rId3"/>
          <a:stretch>
            <a:fillRect/>
          </a:stretch>
        </p:blipFill>
        <p:spPr>
          <a:xfrm>
            <a:off x="8197524" y="6060402"/>
            <a:ext cx="3994476" cy="797598"/>
          </a:xfrm>
          <a:prstGeom prst="rect">
            <a:avLst/>
          </a:prstGeom>
        </p:spPr>
      </p:pic>
      <p:sp>
        <p:nvSpPr>
          <p:cNvPr id="11" name="Title 10">
            <a:extLst>
              <a:ext uri="{FF2B5EF4-FFF2-40B4-BE49-F238E27FC236}">
                <a16:creationId xmlns:a16="http://schemas.microsoft.com/office/drawing/2014/main" id="{A86880E8-3080-050B-3252-37BB7FB89C97}"/>
              </a:ext>
            </a:extLst>
          </p:cNvPr>
          <p:cNvSpPr>
            <a:spLocks noGrp="1"/>
          </p:cNvSpPr>
          <p:nvPr>
            <p:ph type="title"/>
          </p:nvPr>
        </p:nvSpPr>
        <p:spPr>
          <a:xfrm>
            <a:off x="838199" y="2300828"/>
            <a:ext cx="10515600" cy="1325563"/>
          </a:xfrm>
        </p:spPr>
        <p:txBody>
          <a:bodyPr/>
          <a:lstStyle>
            <a:lvl1pPr algn="ct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341728644"/>
      </p:ext>
    </p:extLst>
  </p:cSld>
  <p:clrMapOvr>
    <a:masterClrMapping/>
  </p:clrMapOvr>
  <p:transition>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22618C-C3B6-2BA1-7F3A-02E54C54ECD3}"/>
              </a:ext>
            </a:extLst>
          </p:cNvPr>
          <p:cNvPicPr>
            <a:picLocks noChangeAspect="1"/>
          </p:cNvPicPr>
          <p:nvPr userDrawn="1"/>
        </p:nvPicPr>
        <p:blipFill>
          <a:blip r:embed="rId2"/>
          <a:stretch>
            <a:fillRect/>
          </a:stretch>
        </p:blipFill>
        <p:spPr>
          <a:xfrm>
            <a:off x="56120" y="143501"/>
            <a:ext cx="2659371" cy="427651"/>
          </a:xfrm>
          <a:prstGeom prst="rect">
            <a:avLst/>
          </a:prstGeom>
        </p:spPr>
      </p:pic>
      <p:pic>
        <p:nvPicPr>
          <p:cNvPr id="15" name="Picture 14" descr="A black and blue text&#10;&#10;Description automatically generated">
            <a:extLst>
              <a:ext uri="{FF2B5EF4-FFF2-40B4-BE49-F238E27FC236}">
                <a16:creationId xmlns:a16="http://schemas.microsoft.com/office/drawing/2014/main" id="{3F4E0849-0ACA-7795-EE73-395440D800F0}"/>
              </a:ext>
            </a:extLst>
          </p:cNvPr>
          <p:cNvPicPr>
            <a:picLocks noChangeAspect="1"/>
          </p:cNvPicPr>
          <p:nvPr userDrawn="1"/>
        </p:nvPicPr>
        <p:blipFill>
          <a:blip r:embed="rId3"/>
          <a:stretch>
            <a:fillRect/>
          </a:stretch>
        </p:blipFill>
        <p:spPr>
          <a:xfrm>
            <a:off x="7887806" y="5989787"/>
            <a:ext cx="4189893" cy="836618"/>
          </a:xfrm>
          <a:prstGeom prst="rect">
            <a:avLst/>
          </a:prstGeom>
        </p:spPr>
      </p:pic>
      <p:sp>
        <p:nvSpPr>
          <p:cNvPr id="2" name="Rectangle 1">
            <a:extLst>
              <a:ext uri="{FF2B5EF4-FFF2-40B4-BE49-F238E27FC236}">
                <a16:creationId xmlns:a16="http://schemas.microsoft.com/office/drawing/2014/main" id="{AD4D5A73-A254-474A-DDFE-18BD1A86D775}"/>
              </a:ext>
            </a:extLst>
          </p:cNvPr>
          <p:cNvSpPr/>
          <p:nvPr userDrawn="1"/>
        </p:nvSpPr>
        <p:spPr>
          <a:xfrm>
            <a:off x="56120" y="699447"/>
            <a:ext cx="12079760" cy="6110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Vertical Text Placeholder 2">
            <a:extLst>
              <a:ext uri="{FF2B5EF4-FFF2-40B4-BE49-F238E27FC236}">
                <a16:creationId xmlns:a16="http://schemas.microsoft.com/office/drawing/2014/main" id="{34667565-D19F-CD72-B82F-AD40E12CB5A4}"/>
              </a:ext>
            </a:extLst>
          </p:cNvPr>
          <p:cNvSpPr>
            <a:spLocks noGrp="1"/>
          </p:cNvSpPr>
          <p:nvPr>
            <p:ph type="body" orient="vert" idx="1"/>
          </p:nvPr>
        </p:nvSpPr>
        <p:spPr>
          <a:xfrm>
            <a:off x="215728" y="1655411"/>
            <a:ext cx="11771589" cy="4326360"/>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itle 8">
            <a:extLst>
              <a:ext uri="{FF2B5EF4-FFF2-40B4-BE49-F238E27FC236}">
                <a16:creationId xmlns:a16="http://schemas.microsoft.com/office/drawing/2014/main" id="{99A60A1D-E16F-4661-2189-FA9B253FAC79}"/>
              </a:ext>
            </a:extLst>
          </p:cNvPr>
          <p:cNvSpPr>
            <a:spLocks noGrp="1"/>
          </p:cNvSpPr>
          <p:nvPr>
            <p:ph type="title"/>
          </p:nvPr>
        </p:nvSpPr>
        <p:spPr>
          <a:xfrm>
            <a:off x="215728" y="865085"/>
            <a:ext cx="9492793" cy="662030"/>
          </a:xfrm>
          <a:prstGeom prst="rect">
            <a:avLst/>
          </a:prstGeom>
        </p:spPr>
        <p:txBody>
          <a:bodyPr>
            <a:noAutofit/>
          </a:bodyPr>
          <a:lstStyle>
            <a:lvl1pPr>
              <a:defRPr sz="4400">
                <a:solidFill>
                  <a:schemeClr val="tx1"/>
                </a:solidFill>
              </a:defRPr>
            </a:lvl1pPr>
          </a:lstStyle>
          <a:p>
            <a:r>
              <a:rPr lang="en-US"/>
              <a:t>Click to edit Master title style</a:t>
            </a:r>
            <a:endParaRPr lang="en-CA"/>
          </a:p>
        </p:txBody>
      </p:sp>
      <p:pic>
        <p:nvPicPr>
          <p:cNvPr id="16" name="Picture 15" descr="A black and blue text&#10;&#10;Description automatically generated">
            <a:extLst>
              <a:ext uri="{FF2B5EF4-FFF2-40B4-BE49-F238E27FC236}">
                <a16:creationId xmlns:a16="http://schemas.microsoft.com/office/drawing/2014/main" id="{118F408E-3AB7-0E16-E3D4-8779ABF15B75}"/>
              </a:ext>
            </a:extLst>
          </p:cNvPr>
          <p:cNvPicPr>
            <a:picLocks noChangeAspect="1"/>
          </p:cNvPicPr>
          <p:nvPr userDrawn="1"/>
        </p:nvPicPr>
        <p:blipFill>
          <a:blip r:embed="rId3"/>
          <a:stretch>
            <a:fillRect/>
          </a:stretch>
        </p:blipFill>
        <p:spPr>
          <a:xfrm>
            <a:off x="8141404" y="6020792"/>
            <a:ext cx="3994476" cy="797598"/>
          </a:xfrm>
          <a:prstGeom prst="rect">
            <a:avLst/>
          </a:prstGeom>
        </p:spPr>
      </p:pic>
    </p:spTree>
    <p:extLst>
      <p:ext uri="{BB962C8B-B14F-4D97-AF65-F5344CB8AC3E}">
        <p14:creationId xmlns:p14="http://schemas.microsoft.com/office/powerpoint/2010/main" val="116750162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ontent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22618C-C3B6-2BA1-7F3A-02E54C54ECD3}"/>
              </a:ext>
            </a:extLst>
          </p:cNvPr>
          <p:cNvPicPr>
            <a:picLocks noChangeAspect="1"/>
          </p:cNvPicPr>
          <p:nvPr userDrawn="1"/>
        </p:nvPicPr>
        <p:blipFill>
          <a:blip r:embed="rId2"/>
          <a:stretch>
            <a:fillRect/>
          </a:stretch>
        </p:blipFill>
        <p:spPr>
          <a:xfrm>
            <a:off x="56120" y="143501"/>
            <a:ext cx="2659371" cy="427651"/>
          </a:xfrm>
          <a:prstGeom prst="rect">
            <a:avLst/>
          </a:prstGeom>
        </p:spPr>
      </p:pic>
      <p:pic>
        <p:nvPicPr>
          <p:cNvPr id="15" name="Picture 14" descr="A black and blue text&#10;&#10;Description automatically generated">
            <a:extLst>
              <a:ext uri="{FF2B5EF4-FFF2-40B4-BE49-F238E27FC236}">
                <a16:creationId xmlns:a16="http://schemas.microsoft.com/office/drawing/2014/main" id="{3F4E0849-0ACA-7795-EE73-395440D800F0}"/>
              </a:ext>
            </a:extLst>
          </p:cNvPr>
          <p:cNvPicPr>
            <a:picLocks noChangeAspect="1"/>
          </p:cNvPicPr>
          <p:nvPr userDrawn="1"/>
        </p:nvPicPr>
        <p:blipFill>
          <a:blip r:embed="rId3"/>
          <a:stretch>
            <a:fillRect/>
          </a:stretch>
        </p:blipFill>
        <p:spPr>
          <a:xfrm>
            <a:off x="7887806" y="5989787"/>
            <a:ext cx="4189893" cy="836618"/>
          </a:xfrm>
          <a:prstGeom prst="rect">
            <a:avLst/>
          </a:prstGeom>
        </p:spPr>
      </p:pic>
      <p:sp>
        <p:nvSpPr>
          <p:cNvPr id="2" name="Rectangle 1">
            <a:extLst>
              <a:ext uri="{FF2B5EF4-FFF2-40B4-BE49-F238E27FC236}">
                <a16:creationId xmlns:a16="http://schemas.microsoft.com/office/drawing/2014/main" id="{AD4D5A73-A254-474A-DDFE-18BD1A86D775}"/>
              </a:ext>
            </a:extLst>
          </p:cNvPr>
          <p:cNvSpPr/>
          <p:nvPr userDrawn="1"/>
        </p:nvSpPr>
        <p:spPr>
          <a:xfrm>
            <a:off x="56120" y="699447"/>
            <a:ext cx="12079760" cy="6110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Vertical Text Placeholder 2">
            <a:extLst>
              <a:ext uri="{FF2B5EF4-FFF2-40B4-BE49-F238E27FC236}">
                <a16:creationId xmlns:a16="http://schemas.microsoft.com/office/drawing/2014/main" id="{34667565-D19F-CD72-B82F-AD40E12CB5A4}"/>
              </a:ext>
            </a:extLst>
          </p:cNvPr>
          <p:cNvSpPr>
            <a:spLocks noGrp="1"/>
          </p:cNvSpPr>
          <p:nvPr>
            <p:ph type="body" orient="vert" idx="1"/>
          </p:nvPr>
        </p:nvSpPr>
        <p:spPr>
          <a:xfrm>
            <a:off x="215728" y="1655411"/>
            <a:ext cx="11771589" cy="4326360"/>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itle 8">
            <a:extLst>
              <a:ext uri="{FF2B5EF4-FFF2-40B4-BE49-F238E27FC236}">
                <a16:creationId xmlns:a16="http://schemas.microsoft.com/office/drawing/2014/main" id="{99A60A1D-E16F-4661-2189-FA9B253FAC79}"/>
              </a:ext>
            </a:extLst>
          </p:cNvPr>
          <p:cNvSpPr>
            <a:spLocks noGrp="1"/>
          </p:cNvSpPr>
          <p:nvPr>
            <p:ph type="title"/>
          </p:nvPr>
        </p:nvSpPr>
        <p:spPr>
          <a:xfrm>
            <a:off x="215728" y="865085"/>
            <a:ext cx="9492793" cy="662030"/>
          </a:xfrm>
          <a:prstGeom prst="rect">
            <a:avLst/>
          </a:prstGeom>
        </p:spPr>
        <p:txBody>
          <a:bodyPr>
            <a:noAutofit/>
          </a:bodyPr>
          <a:lstStyle>
            <a:lvl1pPr>
              <a:defRPr sz="4400">
                <a:solidFill>
                  <a:schemeClr val="tx1"/>
                </a:solidFill>
              </a:defRPr>
            </a:lvl1pPr>
          </a:lstStyle>
          <a:p>
            <a:r>
              <a:rPr lang="en-US"/>
              <a:t>Click to edit Master title style</a:t>
            </a:r>
            <a:endParaRPr lang="en-CA"/>
          </a:p>
        </p:txBody>
      </p:sp>
      <p:pic>
        <p:nvPicPr>
          <p:cNvPr id="3" name="Graphic 2">
            <a:extLst>
              <a:ext uri="{FF2B5EF4-FFF2-40B4-BE49-F238E27FC236}">
                <a16:creationId xmlns:a16="http://schemas.microsoft.com/office/drawing/2014/main" id="{0A341541-E61D-DDEC-F428-C834468D2DE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858" t="21719" r="40277" b="33184"/>
          <a:stretch/>
        </p:blipFill>
        <p:spPr>
          <a:xfrm>
            <a:off x="9106679" y="3429000"/>
            <a:ext cx="3029202" cy="3381374"/>
          </a:xfrm>
          <a:prstGeom prst="rect">
            <a:avLst/>
          </a:prstGeom>
        </p:spPr>
      </p:pic>
    </p:spTree>
    <p:extLst>
      <p:ext uri="{BB962C8B-B14F-4D97-AF65-F5344CB8AC3E}">
        <p14:creationId xmlns:p14="http://schemas.microsoft.com/office/powerpoint/2010/main" val="293273736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pic>
        <p:nvPicPr>
          <p:cNvPr id="15" name="Picture 14" descr="A black and blue text&#10;&#10;Description automatically generated">
            <a:extLst>
              <a:ext uri="{FF2B5EF4-FFF2-40B4-BE49-F238E27FC236}">
                <a16:creationId xmlns:a16="http://schemas.microsoft.com/office/drawing/2014/main" id="{3F4E0849-0ACA-7795-EE73-395440D800F0}"/>
              </a:ext>
            </a:extLst>
          </p:cNvPr>
          <p:cNvPicPr>
            <a:picLocks noChangeAspect="1"/>
          </p:cNvPicPr>
          <p:nvPr userDrawn="1"/>
        </p:nvPicPr>
        <p:blipFill>
          <a:blip r:embed="rId2"/>
          <a:stretch>
            <a:fillRect/>
          </a:stretch>
        </p:blipFill>
        <p:spPr>
          <a:xfrm>
            <a:off x="7887806" y="5989787"/>
            <a:ext cx="4189893" cy="836618"/>
          </a:xfrm>
          <a:prstGeom prst="rect">
            <a:avLst/>
          </a:prstGeom>
        </p:spPr>
      </p:pic>
      <p:sp>
        <p:nvSpPr>
          <p:cNvPr id="2" name="Rectangle 1">
            <a:extLst>
              <a:ext uri="{FF2B5EF4-FFF2-40B4-BE49-F238E27FC236}">
                <a16:creationId xmlns:a16="http://schemas.microsoft.com/office/drawing/2014/main" id="{AD4D5A73-A254-474A-DDFE-18BD1A86D775}"/>
              </a:ext>
            </a:extLst>
          </p:cNvPr>
          <p:cNvSpPr/>
          <p:nvPr userDrawn="1"/>
        </p:nvSpPr>
        <p:spPr>
          <a:xfrm>
            <a:off x="56120" y="795130"/>
            <a:ext cx="12079760" cy="6015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le 8">
            <a:extLst>
              <a:ext uri="{FF2B5EF4-FFF2-40B4-BE49-F238E27FC236}">
                <a16:creationId xmlns:a16="http://schemas.microsoft.com/office/drawing/2014/main" id="{02422E81-2D9F-8401-9D81-E66837F4625D}"/>
              </a:ext>
            </a:extLst>
          </p:cNvPr>
          <p:cNvSpPr>
            <a:spLocks noGrp="1"/>
          </p:cNvSpPr>
          <p:nvPr>
            <p:ph type="title"/>
          </p:nvPr>
        </p:nvSpPr>
        <p:spPr>
          <a:xfrm>
            <a:off x="56120" y="165723"/>
            <a:ext cx="11114518" cy="544511"/>
          </a:xfrm>
          <a:prstGeom prst="rect">
            <a:avLst/>
          </a:prstGeom>
        </p:spPr>
        <p:txBody>
          <a:bodyPr/>
          <a:lstStyle>
            <a:lvl1pPr>
              <a:defRPr>
                <a:solidFill>
                  <a:schemeClr val="bg1"/>
                </a:solidFill>
              </a:defRPr>
            </a:lvl1pPr>
          </a:lstStyle>
          <a:p>
            <a:r>
              <a:rPr lang="en-US"/>
              <a:t>Click to edit Master title style</a:t>
            </a:r>
            <a:endParaRPr lang="en-CA"/>
          </a:p>
        </p:txBody>
      </p:sp>
      <p:pic>
        <p:nvPicPr>
          <p:cNvPr id="6" name="Picture 5">
            <a:extLst>
              <a:ext uri="{FF2B5EF4-FFF2-40B4-BE49-F238E27FC236}">
                <a16:creationId xmlns:a16="http://schemas.microsoft.com/office/drawing/2014/main" id="{C4763801-699A-C855-1D40-1F856EB5914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120" y="6123371"/>
            <a:ext cx="2784763" cy="599112"/>
          </a:xfrm>
          <a:prstGeom prst="rect">
            <a:avLst/>
          </a:prstGeom>
        </p:spPr>
      </p:pic>
      <p:pic>
        <p:nvPicPr>
          <p:cNvPr id="7" name="Picture 6" descr="A black and blue text&#10;&#10;Description automatically generated">
            <a:extLst>
              <a:ext uri="{FF2B5EF4-FFF2-40B4-BE49-F238E27FC236}">
                <a16:creationId xmlns:a16="http://schemas.microsoft.com/office/drawing/2014/main" id="{7D02F2A7-FF21-25D0-2C71-8533D6DC7646}"/>
              </a:ext>
            </a:extLst>
          </p:cNvPr>
          <p:cNvPicPr>
            <a:picLocks noChangeAspect="1"/>
          </p:cNvPicPr>
          <p:nvPr userDrawn="1"/>
        </p:nvPicPr>
        <p:blipFill>
          <a:blip r:embed="rId2"/>
          <a:stretch>
            <a:fillRect/>
          </a:stretch>
        </p:blipFill>
        <p:spPr>
          <a:xfrm>
            <a:off x="8141404" y="6020792"/>
            <a:ext cx="3994476" cy="797598"/>
          </a:xfrm>
          <a:prstGeom prst="rect">
            <a:avLst/>
          </a:prstGeom>
        </p:spPr>
      </p:pic>
    </p:spTree>
    <p:extLst>
      <p:ext uri="{BB962C8B-B14F-4D97-AF65-F5344CB8AC3E}">
        <p14:creationId xmlns:p14="http://schemas.microsoft.com/office/powerpoint/2010/main" val="372504172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037E3FE-1AEC-A5D9-6EF6-D225F0B10405}"/>
              </a:ext>
            </a:extLst>
          </p:cNvPr>
          <p:cNvSpPr/>
          <p:nvPr userDrawn="1"/>
        </p:nvSpPr>
        <p:spPr>
          <a:xfrm>
            <a:off x="47535" y="51737"/>
            <a:ext cx="12096931" cy="67545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C4763801-699A-C855-1D40-1F856EB591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120" y="6123371"/>
            <a:ext cx="2784763" cy="599112"/>
          </a:xfrm>
          <a:prstGeom prst="rect">
            <a:avLst/>
          </a:prstGeom>
        </p:spPr>
      </p:pic>
      <p:pic>
        <p:nvPicPr>
          <p:cNvPr id="7" name="Picture 6" descr="A black and blue text&#10;&#10;Description automatically generated">
            <a:extLst>
              <a:ext uri="{FF2B5EF4-FFF2-40B4-BE49-F238E27FC236}">
                <a16:creationId xmlns:a16="http://schemas.microsoft.com/office/drawing/2014/main" id="{7D02F2A7-FF21-25D0-2C71-8533D6DC7646}"/>
              </a:ext>
            </a:extLst>
          </p:cNvPr>
          <p:cNvPicPr>
            <a:picLocks noChangeAspect="1"/>
          </p:cNvPicPr>
          <p:nvPr userDrawn="1"/>
        </p:nvPicPr>
        <p:blipFill>
          <a:blip r:embed="rId3"/>
          <a:stretch>
            <a:fillRect/>
          </a:stretch>
        </p:blipFill>
        <p:spPr>
          <a:xfrm>
            <a:off x="8141404" y="6020792"/>
            <a:ext cx="3994476" cy="797598"/>
          </a:xfrm>
          <a:prstGeom prst="rect">
            <a:avLst/>
          </a:prstGeom>
        </p:spPr>
      </p:pic>
      <p:sp>
        <p:nvSpPr>
          <p:cNvPr id="5" name="Vertical Text Placeholder 2">
            <a:extLst>
              <a:ext uri="{FF2B5EF4-FFF2-40B4-BE49-F238E27FC236}">
                <a16:creationId xmlns:a16="http://schemas.microsoft.com/office/drawing/2014/main" id="{6F9E85DA-6308-E298-F298-77DD51C687F4}"/>
              </a:ext>
            </a:extLst>
          </p:cNvPr>
          <p:cNvSpPr>
            <a:spLocks noGrp="1"/>
          </p:cNvSpPr>
          <p:nvPr>
            <p:ph type="body" orient="vert" idx="1"/>
          </p:nvPr>
        </p:nvSpPr>
        <p:spPr>
          <a:xfrm>
            <a:off x="159559" y="888386"/>
            <a:ext cx="11881063" cy="5234986"/>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8" name="Title 8">
            <a:extLst>
              <a:ext uri="{FF2B5EF4-FFF2-40B4-BE49-F238E27FC236}">
                <a16:creationId xmlns:a16="http://schemas.microsoft.com/office/drawing/2014/main" id="{81983493-9544-6364-11D9-97DA3909264B}"/>
              </a:ext>
            </a:extLst>
          </p:cNvPr>
          <p:cNvSpPr>
            <a:spLocks noGrp="1"/>
          </p:cNvSpPr>
          <p:nvPr>
            <p:ph type="title"/>
          </p:nvPr>
        </p:nvSpPr>
        <p:spPr>
          <a:xfrm>
            <a:off x="159559" y="139046"/>
            <a:ext cx="9492793" cy="662030"/>
          </a:xfrm>
          <a:prstGeom prst="rect">
            <a:avLst/>
          </a:prstGeom>
        </p:spPr>
        <p:txBody>
          <a:bodyPr>
            <a:noAutofit/>
          </a:bodyPr>
          <a:lstStyle>
            <a:lvl1pPr>
              <a:defRPr sz="4400">
                <a:solidFill>
                  <a:srgbClr val="40008D"/>
                </a:solidFill>
              </a:defRPr>
            </a:lvl1pPr>
          </a:lstStyle>
          <a:p>
            <a:r>
              <a:rPr lang="en-US"/>
              <a:t>Click to edit Master title style</a:t>
            </a:r>
            <a:endParaRPr lang="en-CA"/>
          </a:p>
        </p:txBody>
      </p:sp>
    </p:spTree>
    <p:extLst>
      <p:ext uri="{BB962C8B-B14F-4D97-AF65-F5344CB8AC3E}">
        <p14:creationId xmlns:p14="http://schemas.microsoft.com/office/powerpoint/2010/main" val="14669891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CD0E14-A3F8-FABD-C818-3B5089D85529}"/>
              </a:ext>
            </a:extLst>
          </p:cNvPr>
          <p:cNvSpPr>
            <a:spLocks noGrp="1"/>
          </p:cNvSpPr>
          <p:nvPr>
            <p:ph type="title"/>
          </p:nvPr>
        </p:nvSpPr>
        <p:spPr>
          <a:xfrm>
            <a:off x="1211289" y="18662"/>
            <a:ext cx="9769422" cy="982306"/>
          </a:xfrm>
          <a:prstGeom prst="rect">
            <a:avLst/>
          </a:prstGeom>
        </p:spPr>
        <p:txBody>
          <a:bodyPr>
            <a:normAutofit/>
          </a:bodyPr>
          <a:lstStyle>
            <a:lvl1pPr>
              <a:defRPr sz="4400">
                <a:solidFill>
                  <a:schemeClr val="bg1"/>
                </a:solidFill>
              </a:defRPr>
            </a:lvl1pPr>
          </a:lstStyle>
          <a:p>
            <a:r>
              <a:rPr lang="en-US"/>
              <a:t>Click to edit Master title style</a:t>
            </a:r>
            <a:endParaRPr lang="en-CA"/>
          </a:p>
        </p:txBody>
      </p:sp>
      <p:sp>
        <p:nvSpPr>
          <p:cNvPr id="8" name="Rectangle 7">
            <a:extLst>
              <a:ext uri="{FF2B5EF4-FFF2-40B4-BE49-F238E27FC236}">
                <a16:creationId xmlns:a16="http://schemas.microsoft.com/office/drawing/2014/main" id="{1CE95509-0241-333F-11BB-A0B63192BADE}"/>
              </a:ext>
            </a:extLst>
          </p:cNvPr>
          <p:cNvSpPr/>
          <p:nvPr userDrawn="1"/>
        </p:nvSpPr>
        <p:spPr>
          <a:xfrm>
            <a:off x="1211290" y="982306"/>
            <a:ext cx="9769421" cy="4893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Graphic 8" descr="Video camera with solid fill">
            <a:extLst>
              <a:ext uri="{FF2B5EF4-FFF2-40B4-BE49-F238E27FC236}">
                <a16:creationId xmlns:a16="http://schemas.microsoft.com/office/drawing/2014/main" id="{8163927B-8AA5-7F38-1934-62896C4C79B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5531" y="0"/>
            <a:ext cx="834886" cy="834886"/>
          </a:xfrm>
          <a:prstGeom prst="rect">
            <a:avLst/>
          </a:prstGeom>
        </p:spPr>
      </p:pic>
      <p:pic>
        <p:nvPicPr>
          <p:cNvPr id="12" name="Picture 11">
            <a:extLst>
              <a:ext uri="{FF2B5EF4-FFF2-40B4-BE49-F238E27FC236}">
                <a16:creationId xmlns:a16="http://schemas.microsoft.com/office/drawing/2014/main" id="{16C8EE49-432E-9458-C4B3-B601AA99CF71}"/>
              </a:ext>
            </a:extLst>
          </p:cNvPr>
          <p:cNvPicPr>
            <a:picLocks noChangeAspect="1"/>
          </p:cNvPicPr>
          <p:nvPr userDrawn="1"/>
        </p:nvPicPr>
        <p:blipFill>
          <a:blip r:embed="rId4"/>
          <a:stretch>
            <a:fillRect/>
          </a:stretch>
        </p:blipFill>
        <p:spPr>
          <a:xfrm>
            <a:off x="143982" y="6205765"/>
            <a:ext cx="2659371" cy="427651"/>
          </a:xfrm>
          <a:prstGeom prst="rect">
            <a:avLst/>
          </a:prstGeom>
        </p:spPr>
      </p:pic>
      <p:pic>
        <p:nvPicPr>
          <p:cNvPr id="13" name="Picture 12" descr="A black background with white text&#10;&#10;Description automatically generated">
            <a:extLst>
              <a:ext uri="{FF2B5EF4-FFF2-40B4-BE49-F238E27FC236}">
                <a16:creationId xmlns:a16="http://schemas.microsoft.com/office/drawing/2014/main" id="{27B171D2-C4BD-4A23-F46A-CE58D3F521F6}"/>
              </a:ext>
            </a:extLst>
          </p:cNvPr>
          <p:cNvPicPr>
            <a:picLocks noChangeAspect="1"/>
          </p:cNvPicPr>
          <p:nvPr userDrawn="1"/>
        </p:nvPicPr>
        <p:blipFill>
          <a:blip r:embed="rId5"/>
          <a:stretch>
            <a:fillRect/>
          </a:stretch>
        </p:blipFill>
        <p:spPr>
          <a:xfrm>
            <a:off x="8140860" y="6020792"/>
            <a:ext cx="3994476" cy="792653"/>
          </a:xfrm>
          <a:prstGeom prst="rect">
            <a:avLst/>
          </a:prstGeom>
        </p:spPr>
      </p:pic>
    </p:spTree>
    <p:extLst>
      <p:ext uri="{BB962C8B-B14F-4D97-AF65-F5344CB8AC3E}">
        <p14:creationId xmlns:p14="http://schemas.microsoft.com/office/powerpoint/2010/main" val="378153147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DBA3D0-75D5-F82C-DFBB-1E6EED81D69D}"/>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44FFAAC6-F60D-AA14-6112-F3AD94D66D61}"/>
              </a:ext>
            </a:extLst>
          </p:cNvPr>
          <p:cNvPicPr>
            <a:picLocks noChangeAspect="1"/>
          </p:cNvPicPr>
          <p:nvPr userDrawn="1"/>
        </p:nvPicPr>
        <p:blipFill>
          <a:blip r:embed="rId3"/>
          <a:stretch>
            <a:fillRect/>
          </a:stretch>
        </p:blipFill>
        <p:spPr>
          <a:xfrm>
            <a:off x="8140860" y="6020792"/>
            <a:ext cx="3994476" cy="792653"/>
          </a:xfrm>
          <a:prstGeom prst="rect">
            <a:avLst/>
          </a:prstGeom>
        </p:spPr>
      </p:pic>
    </p:spTree>
    <p:extLst>
      <p:ext uri="{BB962C8B-B14F-4D97-AF65-F5344CB8AC3E}">
        <p14:creationId xmlns:p14="http://schemas.microsoft.com/office/powerpoint/2010/main" val="14058444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E108DA-1C4F-B8DB-1337-B32481B5774F}"/>
              </a:ext>
            </a:extLst>
          </p:cNvPr>
          <p:cNvSpPr/>
          <p:nvPr userDrawn="1"/>
        </p:nvSpPr>
        <p:spPr>
          <a:xfrm>
            <a:off x="53393" y="54785"/>
            <a:ext cx="6062630" cy="6748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Picture Placeholder 3">
            <a:extLst>
              <a:ext uri="{FF2B5EF4-FFF2-40B4-BE49-F238E27FC236}">
                <a16:creationId xmlns:a16="http://schemas.microsoft.com/office/drawing/2014/main" id="{CA8FE9E2-D71A-55A0-07F3-356EA8CA085A}"/>
              </a:ext>
            </a:extLst>
          </p:cNvPr>
          <p:cNvSpPr>
            <a:spLocks noGrp="1"/>
          </p:cNvSpPr>
          <p:nvPr>
            <p:ph type="pic" sz="quarter" idx="10"/>
          </p:nvPr>
        </p:nvSpPr>
        <p:spPr>
          <a:xfrm>
            <a:off x="6232525" y="85725"/>
            <a:ext cx="5883275" cy="6696075"/>
          </a:xfrm>
          <a:prstGeom prst="rect">
            <a:avLst/>
          </a:prstGeom>
        </p:spPr>
        <p:txBody>
          <a:bodyPr/>
          <a:lstStyle/>
          <a:p>
            <a:r>
              <a:rPr lang="en-US"/>
              <a:t>Click icon to add picture</a:t>
            </a:r>
            <a:endParaRPr lang="en-CA"/>
          </a:p>
        </p:txBody>
      </p:sp>
      <p:sp>
        <p:nvSpPr>
          <p:cNvPr id="6" name="Text Placeholder 9">
            <a:extLst>
              <a:ext uri="{FF2B5EF4-FFF2-40B4-BE49-F238E27FC236}">
                <a16:creationId xmlns:a16="http://schemas.microsoft.com/office/drawing/2014/main" id="{1DA11257-9D58-968A-A94F-F6ABA2FBB9F1}"/>
              </a:ext>
            </a:extLst>
          </p:cNvPr>
          <p:cNvSpPr>
            <a:spLocks noGrp="1"/>
          </p:cNvSpPr>
          <p:nvPr>
            <p:ph type="body" sz="quarter" idx="12"/>
          </p:nvPr>
        </p:nvSpPr>
        <p:spPr>
          <a:xfrm>
            <a:off x="160947" y="192157"/>
            <a:ext cx="5847522" cy="6460434"/>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7" name="Picture 6">
            <a:extLst>
              <a:ext uri="{FF2B5EF4-FFF2-40B4-BE49-F238E27FC236}">
                <a16:creationId xmlns:a16="http://schemas.microsoft.com/office/drawing/2014/main" id="{242286F6-489F-DA71-C0ED-443CD13544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120" y="6123371"/>
            <a:ext cx="2784763" cy="599112"/>
          </a:xfrm>
          <a:prstGeom prst="rect">
            <a:avLst/>
          </a:prstGeom>
        </p:spPr>
      </p:pic>
      <p:pic>
        <p:nvPicPr>
          <p:cNvPr id="8" name="Picture 7" descr="A black background with white text&#10;&#10;Description automatically generated">
            <a:extLst>
              <a:ext uri="{FF2B5EF4-FFF2-40B4-BE49-F238E27FC236}">
                <a16:creationId xmlns:a16="http://schemas.microsoft.com/office/drawing/2014/main" id="{674D60AC-C80B-C059-B10D-320A612183E7}"/>
              </a:ext>
            </a:extLst>
          </p:cNvPr>
          <p:cNvPicPr>
            <a:picLocks noChangeAspect="1"/>
          </p:cNvPicPr>
          <p:nvPr userDrawn="1"/>
        </p:nvPicPr>
        <p:blipFill>
          <a:blip r:embed="rId3"/>
          <a:stretch>
            <a:fillRect/>
          </a:stretch>
        </p:blipFill>
        <p:spPr>
          <a:xfrm>
            <a:off x="8140860" y="6020792"/>
            <a:ext cx="3994476" cy="792653"/>
          </a:xfrm>
          <a:prstGeom prst="rect">
            <a:avLst/>
          </a:prstGeom>
        </p:spPr>
      </p:pic>
    </p:spTree>
    <p:extLst>
      <p:ext uri="{BB962C8B-B14F-4D97-AF65-F5344CB8AC3E}">
        <p14:creationId xmlns:p14="http://schemas.microsoft.com/office/powerpoint/2010/main" val="357571348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E108DA-1C4F-B8DB-1337-B32481B5774F}"/>
              </a:ext>
            </a:extLst>
          </p:cNvPr>
          <p:cNvSpPr/>
          <p:nvPr userDrawn="1"/>
        </p:nvSpPr>
        <p:spPr>
          <a:xfrm>
            <a:off x="6075977" y="54785"/>
            <a:ext cx="6062630" cy="6748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Picture Placeholder 3">
            <a:extLst>
              <a:ext uri="{FF2B5EF4-FFF2-40B4-BE49-F238E27FC236}">
                <a16:creationId xmlns:a16="http://schemas.microsoft.com/office/drawing/2014/main" id="{CA8FE9E2-D71A-55A0-07F3-356EA8CA085A}"/>
              </a:ext>
            </a:extLst>
          </p:cNvPr>
          <p:cNvSpPr>
            <a:spLocks noGrp="1"/>
          </p:cNvSpPr>
          <p:nvPr>
            <p:ph type="pic" sz="quarter" idx="10"/>
          </p:nvPr>
        </p:nvSpPr>
        <p:spPr>
          <a:xfrm>
            <a:off x="93149" y="85725"/>
            <a:ext cx="5883275" cy="6696075"/>
          </a:xfrm>
          <a:prstGeom prst="rect">
            <a:avLst/>
          </a:prstGeom>
        </p:spPr>
        <p:txBody>
          <a:bodyPr/>
          <a:lstStyle/>
          <a:p>
            <a:r>
              <a:rPr lang="en-US"/>
              <a:t>Click icon to add picture</a:t>
            </a:r>
            <a:endParaRPr lang="en-CA"/>
          </a:p>
        </p:txBody>
      </p:sp>
      <p:sp>
        <p:nvSpPr>
          <p:cNvPr id="2" name="Text Placeholder 9">
            <a:extLst>
              <a:ext uri="{FF2B5EF4-FFF2-40B4-BE49-F238E27FC236}">
                <a16:creationId xmlns:a16="http://schemas.microsoft.com/office/drawing/2014/main" id="{31FC4A3B-8581-2C94-427D-48913ED6D5EC}"/>
              </a:ext>
            </a:extLst>
          </p:cNvPr>
          <p:cNvSpPr>
            <a:spLocks noGrp="1"/>
          </p:cNvSpPr>
          <p:nvPr>
            <p:ph type="body" sz="quarter" idx="12"/>
          </p:nvPr>
        </p:nvSpPr>
        <p:spPr>
          <a:xfrm>
            <a:off x="6183531" y="192157"/>
            <a:ext cx="5847522" cy="6460434"/>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descr="A black and blue text&#10;&#10;Description automatically generated">
            <a:extLst>
              <a:ext uri="{FF2B5EF4-FFF2-40B4-BE49-F238E27FC236}">
                <a16:creationId xmlns:a16="http://schemas.microsoft.com/office/drawing/2014/main" id="{EFC3792D-BCB1-2E00-AB17-402D3C394A5D}"/>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7" name="Picture 6">
            <a:extLst>
              <a:ext uri="{FF2B5EF4-FFF2-40B4-BE49-F238E27FC236}">
                <a16:creationId xmlns:a16="http://schemas.microsoft.com/office/drawing/2014/main" id="{DA9FD788-5DD4-FE9B-1CAA-E27C00FBB79A}"/>
              </a:ext>
            </a:extLst>
          </p:cNvPr>
          <p:cNvPicPr>
            <a:picLocks noChangeAspect="1"/>
          </p:cNvPicPr>
          <p:nvPr userDrawn="1"/>
        </p:nvPicPr>
        <p:blipFill>
          <a:blip r:embed="rId3"/>
          <a:stretch>
            <a:fillRect/>
          </a:stretch>
        </p:blipFill>
        <p:spPr>
          <a:xfrm>
            <a:off x="143982" y="6205765"/>
            <a:ext cx="2659371" cy="427651"/>
          </a:xfrm>
          <a:prstGeom prst="rect">
            <a:avLst/>
          </a:prstGeom>
        </p:spPr>
      </p:pic>
    </p:spTree>
    <p:extLst>
      <p:ext uri="{BB962C8B-B14F-4D97-AF65-F5344CB8AC3E}">
        <p14:creationId xmlns:p14="http://schemas.microsoft.com/office/powerpoint/2010/main" val="333307529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ontent with Caption">
    <p:spTree>
      <p:nvGrpSpPr>
        <p:cNvPr id="1" name=""/>
        <p:cNvGrpSpPr/>
        <p:nvPr/>
      </p:nvGrpSpPr>
      <p:grpSpPr>
        <a:xfrm>
          <a:off x="0" y="0"/>
          <a:ext cx="0" cy="0"/>
          <a:chOff x="0" y="0"/>
          <a:chExt cx="0" cy="0"/>
        </a:xfrm>
      </p:grpSpPr>
      <p:pic>
        <p:nvPicPr>
          <p:cNvPr id="15" name="Picture 14" descr="A black and blue text&#10;&#10;Description automatically generated">
            <a:extLst>
              <a:ext uri="{FF2B5EF4-FFF2-40B4-BE49-F238E27FC236}">
                <a16:creationId xmlns:a16="http://schemas.microsoft.com/office/drawing/2014/main" id="{3F4E0849-0ACA-7795-EE73-395440D800F0}"/>
              </a:ext>
            </a:extLst>
          </p:cNvPr>
          <p:cNvPicPr>
            <a:picLocks noChangeAspect="1"/>
          </p:cNvPicPr>
          <p:nvPr userDrawn="1"/>
        </p:nvPicPr>
        <p:blipFill>
          <a:blip r:embed="rId2"/>
          <a:stretch>
            <a:fillRect/>
          </a:stretch>
        </p:blipFill>
        <p:spPr>
          <a:xfrm>
            <a:off x="7887806" y="5989787"/>
            <a:ext cx="4189893" cy="836618"/>
          </a:xfrm>
          <a:prstGeom prst="rect">
            <a:avLst/>
          </a:prstGeom>
        </p:spPr>
      </p:pic>
      <p:sp>
        <p:nvSpPr>
          <p:cNvPr id="2" name="Rectangle 1">
            <a:extLst>
              <a:ext uri="{FF2B5EF4-FFF2-40B4-BE49-F238E27FC236}">
                <a16:creationId xmlns:a16="http://schemas.microsoft.com/office/drawing/2014/main" id="{AD4D5A73-A254-474A-DDFE-18BD1A86D775}"/>
              </a:ext>
            </a:extLst>
          </p:cNvPr>
          <p:cNvSpPr/>
          <p:nvPr userDrawn="1"/>
        </p:nvSpPr>
        <p:spPr>
          <a:xfrm>
            <a:off x="56120" y="795130"/>
            <a:ext cx="12079760" cy="6015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le 8">
            <a:extLst>
              <a:ext uri="{FF2B5EF4-FFF2-40B4-BE49-F238E27FC236}">
                <a16:creationId xmlns:a16="http://schemas.microsoft.com/office/drawing/2014/main" id="{02422E81-2D9F-8401-9D81-E66837F4625D}"/>
              </a:ext>
            </a:extLst>
          </p:cNvPr>
          <p:cNvSpPr>
            <a:spLocks noGrp="1"/>
          </p:cNvSpPr>
          <p:nvPr>
            <p:ph type="title" hasCustomPrompt="1"/>
          </p:nvPr>
        </p:nvSpPr>
        <p:spPr>
          <a:xfrm>
            <a:off x="56120" y="165723"/>
            <a:ext cx="11114518" cy="544511"/>
          </a:xfrm>
          <a:prstGeom prst="rect">
            <a:avLst/>
          </a:prstGeom>
        </p:spPr>
        <p:txBody>
          <a:bodyPr/>
          <a:lstStyle>
            <a:lvl1pPr>
              <a:defRPr>
                <a:solidFill>
                  <a:schemeClr val="bg1"/>
                </a:solidFill>
              </a:defRPr>
            </a:lvl1pPr>
          </a:lstStyle>
          <a:p>
            <a:r>
              <a:rPr lang="en-US"/>
              <a:t>LMHS Assets</a:t>
            </a:r>
            <a:endParaRPr lang="en-CA"/>
          </a:p>
        </p:txBody>
      </p:sp>
      <p:pic>
        <p:nvPicPr>
          <p:cNvPr id="6" name="Picture 5">
            <a:extLst>
              <a:ext uri="{FF2B5EF4-FFF2-40B4-BE49-F238E27FC236}">
                <a16:creationId xmlns:a16="http://schemas.microsoft.com/office/drawing/2014/main" id="{C4763801-699A-C855-1D40-1F856EB5914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120" y="6123371"/>
            <a:ext cx="2784763" cy="599112"/>
          </a:xfrm>
          <a:prstGeom prst="rect">
            <a:avLst/>
          </a:prstGeom>
        </p:spPr>
      </p:pic>
      <p:pic>
        <p:nvPicPr>
          <p:cNvPr id="7" name="Picture 6" descr="A black and blue text&#10;&#10;Description automatically generated">
            <a:extLst>
              <a:ext uri="{FF2B5EF4-FFF2-40B4-BE49-F238E27FC236}">
                <a16:creationId xmlns:a16="http://schemas.microsoft.com/office/drawing/2014/main" id="{7D02F2A7-FF21-25D0-2C71-8533D6DC7646}"/>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4" name="Graphic 3">
            <a:extLst>
              <a:ext uri="{FF2B5EF4-FFF2-40B4-BE49-F238E27FC236}">
                <a16:creationId xmlns:a16="http://schemas.microsoft.com/office/drawing/2014/main" id="{E251F2C4-EFF3-1946-6A24-9CC404B9C90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7893" t="20630" r="21506" b="20358"/>
          <a:stretch/>
        </p:blipFill>
        <p:spPr>
          <a:xfrm>
            <a:off x="7296789" y="1313300"/>
            <a:ext cx="4492220" cy="4424714"/>
          </a:xfrm>
          <a:prstGeom prst="rect">
            <a:avLst/>
          </a:prstGeom>
        </p:spPr>
      </p:pic>
      <p:pic>
        <p:nvPicPr>
          <p:cNvPr id="5" name="Graphic 4">
            <a:extLst>
              <a:ext uri="{FF2B5EF4-FFF2-40B4-BE49-F238E27FC236}">
                <a16:creationId xmlns:a16="http://schemas.microsoft.com/office/drawing/2014/main" id="{B3D665AD-C46B-93F8-E1F7-8D5C49F2ED47}"/>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955" t="20529" r="22261" b="20696"/>
          <a:stretch/>
        </p:blipFill>
        <p:spPr>
          <a:xfrm>
            <a:off x="267478" y="795130"/>
            <a:ext cx="3290596" cy="3327918"/>
          </a:xfrm>
          <a:prstGeom prst="rect">
            <a:avLst/>
          </a:prstGeom>
        </p:spPr>
      </p:pic>
      <p:sp>
        <p:nvSpPr>
          <p:cNvPr id="8" name="Rectangle 7">
            <a:extLst>
              <a:ext uri="{FF2B5EF4-FFF2-40B4-BE49-F238E27FC236}">
                <a16:creationId xmlns:a16="http://schemas.microsoft.com/office/drawing/2014/main" id="{5081B8BF-9BEA-F0EC-01DD-6E3B889A6A88}"/>
              </a:ext>
            </a:extLst>
          </p:cNvPr>
          <p:cNvSpPr/>
          <p:nvPr userDrawn="1"/>
        </p:nvSpPr>
        <p:spPr>
          <a:xfrm>
            <a:off x="4068147" y="1313300"/>
            <a:ext cx="1175657" cy="1106439"/>
          </a:xfrm>
          <a:prstGeom prst="rect">
            <a:avLst/>
          </a:prstGeom>
          <a:solidFill>
            <a:srgbClr val="00A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00AEEF</a:t>
            </a:r>
          </a:p>
        </p:txBody>
      </p:sp>
      <p:sp>
        <p:nvSpPr>
          <p:cNvPr id="9" name="Rectangle 8">
            <a:extLst>
              <a:ext uri="{FF2B5EF4-FFF2-40B4-BE49-F238E27FC236}">
                <a16:creationId xmlns:a16="http://schemas.microsoft.com/office/drawing/2014/main" id="{88A16D84-09F9-9964-365C-497DF27FC760}"/>
              </a:ext>
            </a:extLst>
          </p:cNvPr>
          <p:cNvSpPr/>
          <p:nvPr userDrawn="1"/>
        </p:nvSpPr>
        <p:spPr>
          <a:xfrm>
            <a:off x="5445967" y="1313300"/>
            <a:ext cx="1175657" cy="1106439"/>
          </a:xfrm>
          <a:prstGeom prst="rect">
            <a:avLst/>
          </a:prstGeom>
          <a:solidFill>
            <a:srgbClr val="2622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262262</a:t>
            </a:r>
          </a:p>
        </p:txBody>
      </p:sp>
      <p:sp>
        <p:nvSpPr>
          <p:cNvPr id="10" name="Rectangle 9">
            <a:extLst>
              <a:ext uri="{FF2B5EF4-FFF2-40B4-BE49-F238E27FC236}">
                <a16:creationId xmlns:a16="http://schemas.microsoft.com/office/drawing/2014/main" id="{99BDFBB5-0F32-5482-4DD8-6B034CD956B2}"/>
              </a:ext>
            </a:extLst>
          </p:cNvPr>
          <p:cNvSpPr/>
          <p:nvPr userDrawn="1"/>
        </p:nvSpPr>
        <p:spPr>
          <a:xfrm>
            <a:off x="4598562" y="2841889"/>
            <a:ext cx="1175657" cy="1106439"/>
          </a:xfrm>
          <a:prstGeom prst="rect">
            <a:avLst/>
          </a:prstGeom>
          <a:solidFill>
            <a:srgbClr val="1C75B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1C75BC</a:t>
            </a:r>
          </a:p>
        </p:txBody>
      </p:sp>
      <p:sp>
        <p:nvSpPr>
          <p:cNvPr id="11" name="Rectangle 10">
            <a:extLst>
              <a:ext uri="{FF2B5EF4-FFF2-40B4-BE49-F238E27FC236}">
                <a16:creationId xmlns:a16="http://schemas.microsoft.com/office/drawing/2014/main" id="{54D18116-BEC9-62A5-FBFC-85E4C0D8CC01}"/>
              </a:ext>
            </a:extLst>
          </p:cNvPr>
          <p:cNvSpPr/>
          <p:nvPr userDrawn="1"/>
        </p:nvSpPr>
        <p:spPr>
          <a:xfrm>
            <a:off x="3273490" y="2841889"/>
            <a:ext cx="1175657" cy="1106439"/>
          </a:xfrm>
          <a:prstGeom prst="rect">
            <a:avLst/>
          </a:prstGeom>
          <a:solidFill>
            <a:srgbClr val="452C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452C84</a:t>
            </a:r>
          </a:p>
        </p:txBody>
      </p:sp>
    </p:spTree>
    <p:extLst>
      <p:ext uri="{BB962C8B-B14F-4D97-AF65-F5344CB8AC3E}">
        <p14:creationId xmlns:p14="http://schemas.microsoft.com/office/powerpoint/2010/main" val="53290730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1D9140-E83C-4B09-9040-EDE1DDAA27D2}"/>
              </a:ext>
            </a:extLst>
          </p:cNvPr>
          <p:cNvSpPr/>
          <p:nvPr userDrawn="1"/>
        </p:nvSpPr>
        <p:spPr>
          <a:xfrm>
            <a:off x="56120" y="699447"/>
            <a:ext cx="12079760" cy="6110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Slide Number Placeholder 5">
            <a:extLst>
              <a:ext uri="{FF2B5EF4-FFF2-40B4-BE49-F238E27FC236}">
                <a16:creationId xmlns:a16="http://schemas.microsoft.com/office/drawing/2014/main" id="{F5632190-3F47-4762-A174-2F85B2DE39AA}"/>
              </a:ext>
            </a:extLst>
          </p:cNvPr>
          <p:cNvSpPr>
            <a:spLocks noGrp="1"/>
          </p:cNvSpPr>
          <p:nvPr>
            <p:ph type="sldNum" sz="quarter" idx="12"/>
          </p:nvPr>
        </p:nvSpPr>
        <p:spPr/>
        <p:txBody>
          <a:bodyPr/>
          <a:lstStyle>
            <a:lvl1pPr>
              <a:defRPr>
                <a:solidFill>
                  <a:schemeClr val="bg1">
                    <a:lumMod val="50000"/>
                  </a:schemeClr>
                </a:solidFill>
                <a:latin typeface="Century Gothic" panose="020B0502020202020204" pitchFamily="34" charset="0"/>
              </a:defRPr>
            </a:lvl1pPr>
          </a:lstStyle>
          <a:p>
            <a:fld id="{1DD70114-2F99-4B6A-BD68-56CEC3438471}" type="slidenum">
              <a:rPr lang="en-CA" smtClean="0"/>
              <a:pPr/>
              <a:t>‹#›</a:t>
            </a:fld>
            <a:endParaRPr lang="en-CA"/>
          </a:p>
        </p:txBody>
      </p:sp>
      <p:sp>
        <p:nvSpPr>
          <p:cNvPr id="3" name="Vertical Text Placeholder 2">
            <a:extLst>
              <a:ext uri="{FF2B5EF4-FFF2-40B4-BE49-F238E27FC236}">
                <a16:creationId xmlns:a16="http://schemas.microsoft.com/office/drawing/2014/main" id="{221A26DB-3694-4B3F-A9E7-F1886E2B7603}"/>
              </a:ext>
            </a:extLst>
          </p:cNvPr>
          <p:cNvSpPr>
            <a:spLocks noGrp="1"/>
          </p:cNvSpPr>
          <p:nvPr>
            <p:ph type="body" orient="vert" idx="1"/>
          </p:nvPr>
        </p:nvSpPr>
        <p:spPr>
          <a:xfrm>
            <a:off x="215728" y="1509863"/>
            <a:ext cx="11771589" cy="5204636"/>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9" name="Title 8">
            <a:extLst>
              <a:ext uri="{FF2B5EF4-FFF2-40B4-BE49-F238E27FC236}">
                <a16:creationId xmlns:a16="http://schemas.microsoft.com/office/drawing/2014/main" id="{54FD6AD4-F207-4AB0-9169-E92527C4B43C}"/>
              </a:ext>
            </a:extLst>
          </p:cNvPr>
          <p:cNvSpPr>
            <a:spLocks noGrp="1"/>
          </p:cNvSpPr>
          <p:nvPr>
            <p:ph type="title"/>
          </p:nvPr>
        </p:nvSpPr>
        <p:spPr>
          <a:xfrm>
            <a:off x="215728" y="749460"/>
            <a:ext cx="9492793" cy="662030"/>
          </a:xfrm>
        </p:spPr>
        <p:txBody>
          <a:bodyPr>
            <a:noAutofit/>
          </a:bodyPr>
          <a:lstStyle>
            <a:lvl1pPr>
              <a:defRPr sz="4400">
                <a:solidFill>
                  <a:srgbClr val="40008D"/>
                </a:solidFill>
              </a:defRPr>
            </a:lvl1pPr>
          </a:lstStyle>
          <a:p>
            <a:r>
              <a:rPr lang="en-US"/>
              <a:t>Click to edit Master title style</a:t>
            </a:r>
            <a:endParaRPr lang="en-CA"/>
          </a:p>
        </p:txBody>
      </p:sp>
      <p:pic>
        <p:nvPicPr>
          <p:cNvPr id="10" name="Picture 9" descr="Graphical user interface, text&#10;&#10;Description automatically generated">
            <a:extLst>
              <a:ext uri="{FF2B5EF4-FFF2-40B4-BE49-F238E27FC236}">
                <a16:creationId xmlns:a16="http://schemas.microsoft.com/office/drawing/2014/main" id="{66D4F50C-321C-426E-B77F-07534BFABD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189" y="66036"/>
            <a:ext cx="2486937" cy="535038"/>
          </a:xfrm>
          <a:prstGeom prst="rect">
            <a:avLst/>
          </a:prstGeom>
        </p:spPr>
      </p:pic>
    </p:spTree>
    <p:extLst>
      <p:ext uri="{BB962C8B-B14F-4D97-AF65-F5344CB8AC3E}">
        <p14:creationId xmlns:p14="http://schemas.microsoft.com/office/powerpoint/2010/main" val="192099775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3712B9BA-FB52-D6AA-6EEF-CE5C9B70D549}"/>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066" t="20158" r="43974" b="31556"/>
          <a:stretch/>
        </p:blipFill>
        <p:spPr>
          <a:xfrm>
            <a:off x="10067109" y="3429001"/>
            <a:ext cx="2124891" cy="2733980"/>
          </a:xfrm>
          <a:prstGeom prst="rect">
            <a:avLst/>
          </a:prstGeom>
        </p:spPr>
      </p:pic>
      <p:sp>
        <p:nvSpPr>
          <p:cNvPr id="3" name="Rectangle 2">
            <a:extLst>
              <a:ext uri="{FF2B5EF4-FFF2-40B4-BE49-F238E27FC236}">
                <a16:creationId xmlns:a16="http://schemas.microsoft.com/office/drawing/2014/main" id="{7079120E-F99A-D91A-99E3-3F6B63332091}"/>
              </a:ext>
            </a:extLst>
          </p:cNvPr>
          <p:cNvSpPr/>
          <p:nvPr userDrawn="1"/>
        </p:nvSpPr>
        <p:spPr>
          <a:xfrm>
            <a:off x="-1" y="6060402"/>
            <a:ext cx="12192000" cy="804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4" name="Rectangle 3">
            <a:extLst>
              <a:ext uri="{FF2B5EF4-FFF2-40B4-BE49-F238E27FC236}">
                <a16:creationId xmlns:a16="http://schemas.microsoft.com/office/drawing/2014/main" id="{D7D77310-8358-6ACE-7A56-484FA2649348}"/>
              </a:ext>
            </a:extLst>
          </p:cNvPr>
          <p:cNvSpPr/>
          <p:nvPr userDrawn="1"/>
        </p:nvSpPr>
        <p:spPr>
          <a:xfrm>
            <a:off x="0" y="5927218"/>
            <a:ext cx="12192000" cy="9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7E642534-199E-BD44-33DF-08E9B160674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162981"/>
            <a:ext cx="2784763" cy="599112"/>
          </a:xfrm>
          <a:prstGeom prst="rect">
            <a:avLst/>
          </a:prstGeom>
        </p:spPr>
      </p:pic>
      <p:pic>
        <p:nvPicPr>
          <p:cNvPr id="8" name="Picture 7" descr="A black and blue text&#10;&#10;Description automatically generated">
            <a:extLst>
              <a:ext uri="{FF2B5EF4-FFF2-40B4-BE49-F238E27FC236}">
                <a16:creationId xmlns:a16="http://schemas.microsoft.com/office/drawing/2014/main" id="{D041B431-434F-0AA3-8919-D36B16575B33}"/>
              </a:ext>
            </a:extLst>
          </p:cNvPr>
          <p:cNvPicPr>
            <a:picLocks noChangeAspect="1"/>
          </p:cNvPicPr>
          <p:nvPr userDrawn="1"/>
        </p:nvPicPr>
        <p:blipFill>
          <a:blip r:embed="rId5"/>
          <a:stretch>
            <a:fillRect/>
          </a:stretch>
        </p:blipFill>
        <p:spPr>
          <a:xfrm>
            <a:off x="8197524" y="6060402"/>
            <a:ext cx="3994476" cy="797598"/>
          </a:xfrm>
          <a:prstGeom prst="rect">
            <a:avLst/>
          </a:prstGeom>
        </p:spPr>
      </p:pic>
      <p:sp>
        <p:nvSpPr>
          <p:cNvPr id="11" name="Title 10">
            <a:extLst>
              <a:ext uri="{FF2B5EF4-FFF2-40B4-BE49-F238E27FC236}">
                <a16:creationId xmlns:a16="http://schemas.microsoft.com/office/drawing/2014/main" id="{A86880E8-3080-050B-3252-37BB7FB89C97}"/>
              </a:ext>
            </a:extLst>
          </p:cNvPr>
          <p:cNvSpPr>
            <a:spLocks noGrp="1"/>
          </p:cNvSpPr>
          <p:nvPr>
            <p:ph type="title"/>
          </p:nvPr>
        </p:nvSpPr>
        <p:spPr>
          <a:xfrm>
            <a:off x="838199" y="2300828"/>
            <a:ext cx="10515600" cy="1325563"/>
          </a:xfrm>
        </p:spPr>
        <p:txBody>
          <a:bodyPr/>
          <a:lstStyle>
            <a:lvl1pPr algn="ctr">
              <a:defRPr>
                <a:solidFill>
                  <a:schemeClr val="bg1"/>
                </a:solidFill>
              </a:defRPr>
            </a:lvl1pPr>
          </a:lstStyle>
          <a:p>
            <a:r>
              <a:rPr lang="en-US"/>
              <a:t>Click to edit Master title style</a:t>
            </a:r>
          </a:p>
        </p:txBody>
      </p:sp>
      <p:pic>
        <p:nvPicPr>
          <p:cNvPr id="14" name="Graphic 13">
            <a:extLst>
              <a:ext uri="{FF2B5EF4-FFF2-40B4-BE49-F238E27FC236}">
                <a16:creationId xmlns:a16="http://schemas.microsoft.com/office/drawing/2014/main" id="{073C8C23-673B-E82C-4BDB-C60B86BE8CCD}"/>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2179" t="35030" r="22239" b="19520"/>
          <a:stretch/>
        </p:blipFill>
        <p:spPr>
          <a:xfrm>
            <a:off x="-1" y="0"/>
            <a:ext cx="2551612" cy="2573383"/>
          </a:xfrm>
          <a:prstGeom prst="rect">
            <a:avLst/>
          </a:prstGeom>
        </p:spPr>
      </p:pic>
    </p:spTree>
    <p:extLst>
      <p:ext uri="{BB962C8B-B14F-4D97-AF65-F5344CB8AC3E}">
        <p14:creationId xmlns:p14="http://schemas.microsoft.com/office/powerpoint/2010/main" val="212051623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DBA3D0-75D5-F82C-DFBB-1E6EED81D69D}"/>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44FFAAC6-F60D-AA14-6112-F3AD94D66D61}"/>
              </a:ext>
            </a:extLst>
          </p:cNvPr>
          <p:cNvPicPr>
            <a:picLocks noChangeAspect="1"/>
          </p:cNvPicPr>
          <p:nvPr userDrawn="1"/>
        </p:nvPicPr>
        <p:blipFill>
          <a:blip r:embed="rId3"/>
          <a:stretch>
            <a:fillRect/>
          </a:stretch>
        </p:blipFill>
        <p:spPr>
          <a:xfrm>
            <a:off x="8140860" y="6020792"/>
            <a:ext cx="3994476" cy="792653"/>
          </a:xfrm>
          <a:prstGeom prst="rect">
            <a:avLst/>
          </a:prstGeom>
        </p:spPr>
      </p:pic>
      <p:sp>
        <p:nvSpPr>
          <p:cNvPr id="2" name="Title 1">
            <a:extLst>
              <a:ext uri="{FF2B5EF4-FFF2-40B4-BE49-F238E27FC236}">
                <a16:creationId xmlns:a16="http://schemas.microsoft.com/office/drawing/2014/main" id="{39478006-AA4F-88B2-A262-8C22706E5645}"/>
              </a:ext>
            </a:extLst>
          </p:cNvPr>
          <p:cNvSpPr>
            <a:spLocks noGrp="1"/>
          </p:cNvSpPr>
          <p:nvPr>
            <p:ph type="title"/>
          </p:nvPr>
        </p:nvSpPr>
        <p:spPr>
          <a:xfrm>
            <a:off x="838200" y="1996977"/>
            <a:ext cx="10515600" cy="132556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97892809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20DA17D-9B09-94CA-E08A-FDD3FB04989A}"/>
              </a:ext>
            </a:extLst>
          </p:cNvPr>
          <p:cNvSpPr/>
          <p:nvPr userDrawn="1"/>
        </p:nvSpPr>
        <p:spPr>
          <a:xfrm>
            <a:off x="76264" y="67520"/>
            <a:ext cx="12039473" cy="5953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white and blue star with green border&#10;&#10;Description automatically generated">
            <a:extLst>
              <a:ext uri="{FF2B5EF4-FFF2-40B4-BE49-F238E27FC236}">
                <a16:creationId xmlns:a16="http://schemas.microsoft.com/office/drawing/2014/main" id="{B2D84E21-38B2-1F0B-4813-6040CF1BB5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0290" y="325810"/>
            <a:ext cx="3123849" cy="3031751"/>
          </a:xfrm>
          <a:prstGeom prst="rect">
            <a:avLst/>
          </a:prstGeom>
        </p:spPr>
      </p:pic>
      <p:sp>
        <p:nvSpPr>
          <p:cNvPr id="9" name="TextBox 8">
            <a:extLst>
              <a:ext uri="{FF2B5EF4-FFF2-40B4-BE49-F238E27FC236}">
                <a16:creationId xmlns:a16="http://schemas.microsoft.com/office/drawing/2014/main" id="{F978C9DA-914C-9613-48DE-E8B41B7EBC6D}"/>
              </a:ext>
            </a:extLst>
          </p:cNvPr>
          <p:cNvSpPr txBox="1"/>
          <p:nvPr userDrawn="1"/>
        </p:nvSpPr>
        <p:spPr>
          <a:xfrm>
            <a:off x="2333047" y="1347100"/>
            <a:ext cx="8868663" cy="1045607"/>
          </a:xfrm>
          <a:prstGeom prst="rect">
            <a:avLst/>
          </a:prstGeom>
          <a:solidFill>
            <a:schemeClr val="bg1"/>
          </a:solidFill>
          <a:ln>
            <a:solidFill>
              <a:schemeClr val="bg1"/>
            </a:solidFill>
          </a:ln>
        </p:spPr>
        <p:txBody>
          <a:bodyPr wrap="square" lIns="0" tIns="0" rIns="0" bIns="0" rtlCol="0" anchor="ctr" anchorCtr="0">
            <a:spAutoFit/>
          </a:bodyPr>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CA" sz="3200" b="1" i="0" u="none" strike="noStrike" kern="1200" cap="none" spc="0" normalizeH="0" baseline="0" noProof="0">
                <a:ln>
                  <a:noFill/>
                </a:ln>
                <a:solidFill>
                  <a:srgbClr val="40008D"/>
                </a:solidFill>
                <a:effectLst/>
                <a:uLnTx/>
                <a:uFillTx/>
                <a:latin typeface="Poppins SemiBold" panose="00000700000000000000" pitchFamily="2" charset="0"/>
                <a:ea typeface="+mn-ea"/>
                <a:cs typeface="Poppins SemiBold" panose="00000700000000000000" pitchFamily="2" charset="0"/>
              </a:rPr>
              <a:t>We work together with Ontario school districts to support student mental health</a:t>
            </a:r>
          </a:p>
        </p:txBody>
      </p:sp>
      <p:sp>
        <p:nvSpPr>
          <p:cNvPr id="10" name="TextBox 9">
            <a:extLst>
              <a:ext uri="{FF2B5EF4-FFF2-40B4-BE49-F238E27FC236}">
                <a16:creationId xmlns:a16="http://schemas.microsoft.com/office/drawing/2014/main" id="{DFBD9EB9-CDA0-CD30-CC89-791D488A292D}"/>
              </a:ext>
            </a:extLst>
          </p:cNvPr>
          <p:cNvSpPr txBox="1"/>
          <p:nvPr userDrawn="1"/>
        </p:nvSpPr>
        <p:spPr>
          <a:xfrm>
            <a:off x="6019736" y="5208410"/>
            <a:ext cx="6096000" cy="64633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rPr>
              <a:t>Stay informed! </a:t>
            </a:r>
            <a:r>
              <a:rPr kumimoji="0" lang="en-CA"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hlinkClick r:id="rId3"/>
              </a:rPr>
              <a:t>Subscribe</a:t>
            </a:r>
            <a:r>
              <a:rPr kumimoji="0" lang="en-CA"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rPr>
              <a:t> to receive the latest information, research and resources to your inbox.</a:t>
            </a:r>
          </a:p>
        </p:txBody>
      </p:sp>
      <p:sp>
        <p:nvSpPr>
          <p:cNvPr id="16" name="TextBox 15">
            <a:extLst>
              <a:ext uri="{FF2B5EF4-FFF2-40B4-BE49-F238E27FC236}">
                <a16:creationId xmlns:a16="http://schemas.microsoft.com/office/drawing/2014/main" id="{1C302BE1-C23C-E1E8-E4BE-CB6596EC5692}"/>
              </a:ext>
            </a:extLst>
          </p:cNvPr>
          <p:cNvSpPr txBox="1"/>
          <p:nvPr userDrawn="1"/>
        </p:nvSpPr>
        <p:spPr>
          <a:xfrm>
            <a:off x="9133580" y="4781402"/>
            <a:ext cx="3315072" cy="488077"/>
          </a:xfrm>
          <a:prstGeom prst="round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2000" b="0" i="0" u="none" strike="noStrike" kern="1200" cap="none" spc="0" normalizeH="0" baseline="0" noProof="0">
                <a:ln>
                  <a:noFill/>
                </a:ln>
                <a:solidFill>
                  <a:srgbClr val="40008C"/>
                </a:solidFill>
                <a:effectLst/>
                <a:uLnTx/>
                <a:uFillTx/>
                <a:latin typeface="Poppins SemiBold" panose="00000700000000000000" pitchFamily="2" charset="0"/>
                <a:ea typeface="+mn-ea"/>
                <a:cs typeface="Poppins SemiBold" panose="00000700000000000000" pitchFamily="2" charset="0"/>
              </a:rPr>
              <a:t>www.smho-smso.ca</a:t>
            </a:r>
          </a:p>
        </p:txBody>
      </p:sp>
      <p:pic>
        <p:nvPicPr>
          <p:cNvPr id="18" name="Picture 17">
            <a:extLst>
              <a:ext uri="{FF2B5EF4-FFF2-40B4-BE49-F238E27FC236}">
                <a16:creationId xmlns:a16="http://schemas.microsoft.com/office/drawing/2014/main" id="{CB0FAAAE-2DB2-D6E0-CDF6-E03938AC4AFB}"/>
              </a:ext>
            </a:extLst>
          </p:cNvPr>
          <p:cNvPicPr>
            <a:picLocks noChangeAspect="1"/>
          </p:cNvPicPr>
          <p:nvPr userDrawn="1"/>
        </p:nvPicPr>
        <p:blipFill>
          <a:blip r:embed="rId4"/>
          <a:stretch>
            <a:fillRect/>
          </a:stretch>
        </p:blipFill>
        <p:spPr>
          <a:xfrm>
            <a:off x="143982" y="6205765"/>
            <a:ext cx="2659371" cy="427651"/>
          </a:xfrm>
          <a:prstGeom prst="rect">
            <a:avLst/>
          </a:prstGeom>
        </p:spPr>
      </p:pic>
      <p:pic>
        <p:nvPicPr>
          <p:cNvPr id="19" name="Picture 18" descr="A black background with white text&#10;&#10;Description automatically generated">
            <a:extLst>
              <a:ext uri="{FF2B5EF4-FFF2-40B4-BE49-F238E27FC236}">
                <a16:creationId xmlns:a16="http://schemas.microsoft.com/office/drawing/2014/main" id="{DDA3A899-E22D-E4BD-553E-915647DFB705}"/>
              </a:ext>
            </a:extLst>
          </p:cNvPr>
          <p:cNvPicPr>
            <a:picLocks noChangeAspect="1"/>
          </p:cNvPicPr>
          <p:nvPr userDrawn="1"/>
        </p:nvPicPr>
        <p:blipFill>
          <a:blip r:embed="rId5"/>
          <a:stretch>
            <a:fillRect/>
          </a:stretch>
        </p:blipFill>
        <p:spPr>
          <a:xfrm>
            <a:off x="8140860" y="6020792"/>
            <a:ext cx="3994476" cy="792653"/>
          </a:xfrm>
          <a:prstGeom prst="rect">
            <a:avLst/>
          </a:prstGeom>
        </p:spPr>
      </p:pic>
      <p:sp>
        <p:nvSpPr>
          <p:cNvPr id="2" name="TextBox 1">
            <a:extLst>
              <a:ext uri="{FF2B5EF4-FFF2-40B4-BE49-F238E27FC236}">
                <a16:creationId xmlns:a16="http://schemas.microsoft.com/office/drawing/2014/main" id="{F7B7D599-8B70-A1F0-842F-5AA2401C4B43}"/>
              </a:ext>
            </a:extLst>
          </p:cNvPr>
          <p:cNvSpPr txBox="1"/>
          <p:nvPr userDrawn="1"/>
        </p:nvSpPr>
        <p:spPr>
          <a:xfrm>
            <a:off x="534871" y="5543719"/>
            <a:ext cx="3623979" cy="374571"/>
          </a:xfrm>
          <a:prstGeom prst="round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School Mental Health Ontario</a:t>
            </a:r>
          </a:p>
        </p:txBody>
      </p:sp>
      <p:pic>
        <p:nvPicPr>
          <p:cNvPr id="5" name="Picture 4" descr="Why Instagram's new icon and interface suck">
            <a:extLst>
              <a:ext uri="{FF2B5EF4-FFF2-40B4-BE49-F238E27FC236}">
                <a16:creationId xmlns:a16="http://schemas.microsoft.com/office/drawing/2014/main" id="{F988C9BD-80EA-CCC0-A3B9-16D42D33EED9}"/>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35856" t="25464" r="35774" b="25518"/>
          <a:stretch/>
        </p:blipFill>
        <p:spPr bwMode="auto">
          <a:xfrm>
            <a:off x="214825" y="5209854"/>
            <a:ext cx="323967" cy="314404"/>
          </a:xfrm>
          <a:prstGeom prst="roundRect">
            <a:avLst/>
          </a:prstGeom>
          <a:noFill/>
          <a:extLst>
            <a:ext uri="{909E8E84-426E-40DD-AFC4-6F175D3DCCD1}">
              <a14:hiddenFill xmlns:a14="http://schemas.microsoft.com/office/drawing/2010/main">
                <a:solidFill>
                  <a:srgbClr val="FFFFFF"/>
                </a:solidFill>
              </a14:hiddenFill>
            </a:ext>
          </a:extLst>
        </p:spPr>
      </p:pic>
      <p:pic>
        <p:nvPicPr>
          <p:cNvPr id="11" name="Picture 6">
            <a:extLst>
              <a:ext uri="{FF2B5EF4-FFF2-40B4-BE49-F238E27FC236}">
                <a16:creationId xmlns:a16="http://schemas.microsoft.com/office/drawing/2014/main" id="{EBE4AC49-336B-913C-1F71-3EE3B26F9E66}"/>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l="13022" t="21612" r="14918" b="21611"/>
          <a:stretch/>
        </p:blipFill>
        <p:spPr bwMode="auto">
          <a:xfrm>
            <a:off x="213909" y="5603014"/>
            <a:ext cx="324883" cy="255983"/>
          </a:xfrm>
          <a:prstGeom prst="roundRect">
            <a:avLst/>
          </a:prstGeom>
          <a:noFill/>
          <a:extLst>
            <a:ext uri="{909E8E84-426E-40DD-AFC4-6F175D3DCCD1}">
              <a14:hiddenFill xmlns:a14="http://schemas.microsoft.com/office/drawing/2010/main">
                <a:solidFill>
                  <a:srgbClr val="FFFFFF"/>
                </a:solidFill>
              </a14:hiddenFill>
            </a:ext>
          </a:extLst>
        </p:spPr>
      </p:pic>
      <p:pic>
        <p:nvPicPr>
          <p:cNvPr id="13" name="Picture 12" descr="A blue circle with a white letter f in it&#10;&#10;Description automatically generated">
            <a:extLst>
              <a:ext uri="{FF2B5EF4-FFF2-40B4-BE49-F238E27FC236}">
                <a16:creationId xmlns:a16="http://schemas.microsoft.com/office/drawing/2014/main" id="{3E99F057-3C80-138F-DF3B-5F9122676198}"/>
              </a:ext>
            </a:extLst>
          </p:cNvPr>
          <p:cNvPicPr>
            <a:picLocks noChangeAspect="1"/>
          </p:cNvPicPr>
          <p:nvPr userDrawn="1"/>
        </p:nvPicPr>
        <p:blipFill>
          <a:blip r:embed="rId8"/>
          <a:stretch>
            <a:fillRect/>
          </a:stretch>
        </p:blipFill>
        <p:spPr>
          <a:xfrm>
            <a:off x="213909" y="4054727"/>
            <a:ext cx="324883" cy="324883"/>
          </a:xfrm>
          <a:prstGeom prst="rect">
            <a:avLst/>
          </a:prstGeom>
        </p:spPr>
      </p:pic>
      <p:pic>
        <p:nvPicPr>
          <p:cNvPr id="17" name="Picture 16">
            <a:extLst>
              <a:ext uri="{FF2B5EF4-FFF2-40B4-BE49-F238E27FC236}">
                <a16:creationId xmlns:a16="http://schemas.microsoft.com/office/drawing/2014/main" id="{80082598-8720-E1E5-A0D9-3865A04ED621}"/>
              </a:ext>
            </a:extLst>
          </p:cNvPr>
          <p:cNvPicPr>
            <a:picLocks noChangeAspect="1"/>
          </p:cNvPicPr>
          <p:nvPr userDrawn="1"/>
        </p:nvPicPr>
        <p:blipFill rotWithShape="1">
          <a:blip r:embed="rId9"/>
          <a:srcRect l="32958" t="19891" r="32960" b="20058"/>
          <a:stretch/>
        </p:blipFill>
        <p:spPr>
          <a:xfrm>
            <a:off x="217829" y="4441368"/>
            <a:ext cx="317042" cy="314405"/>
          </a:xfrm>
          <a:prstGeom prst="roundRect">
            <a:avLst/>
          </a:prstGeom>
        </p:spPr>
      </p:pic>
      <p:sp>
        <p:nvSpPr>
          <p:cNvPr id="20" name="TextBox 19">
            <a:extLst>
              <a:ext uri="{FF2B5EF4-FFF2-40B4-BE49-F238E27FC236}">
                <a16:creationId xmlns:a16="http://schemas.microsoft.com/office/drawing/2014/main" id="{181A28E9-94A9-03A0-9ACB-19E72CF439E9}"/>
              </a:ext>
            </a:extLst>
          </p:cNvPr>
          <p:cNvSpPr txBox="1"/>
          <p:nvPr userDrawn="1"/>
        </p:nvSpPr>
        <p:spPr>
          <a:xfrm>
            <a:off x="534871" y="4031717"/>
            <a:ext cx="25235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@smhosmso</a:t>
            </a:r>
          </a:p>
        </p:txBody>
      </p:sp>
      <p:sp>
        <p:nvSpPr>
          <p:cNvPr id="22" name="TextBox 21">
            <a:extLst>
              <a:ext uri="{FF2B5EF4-FFF2-40B4-BE49-F238E27FC236}">
                <a16:creationId xmlns:a16="http://schemas.microsoft.com/office/drawing/2014/main" id="{1229B306-7C2E-05EF-0EA5-803736988F2F}"/>
              </a:ext>
            </a:extLst>
          </p:cNvPr>
          <p:cNvSpPr txBox="1"/>
          <p:nvPr userDrawn="1"/>
        </p:nvSpPr>
        <p:spPr>
          <a:xfrm>
            <a:off x="534871" y="4409306"/>
            <a:ext cx="306352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@SMHO_SMSO</a:t>
            </a:r>
          </a:p>
        </p:txBody>
      </p:sp>
      <p:sp>
        <p:nvSpPr>
          <p:cNvPr id="24" name="TextBox 23">
            <a:extLst>
              <a:ext uri="{FF2B5EF4-FFF2-40B4-BE49-F238E27FC236}">
                <a16:creationId xmlns:a16="http://schemas.microsoft.com/office/drawing/2014/main" id="{56A02554-E4B5-FCC0-DFB6-9D3DD02D9050}"/>
              </a:ext>
            </a:extLst>
          </p:cNvPr>
          <p:cNvSpPr txBox="1"/>
          <p:nvPr userDrawn="1"/>
        </p:nvSpPr>
        <p:spPr>
          <a:xfrm>
            <a:off x="534871" y="5181815"/>
            <a:ext cx="311776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a:t>
            </a:r>
            <a:r>
              <a:rPr kumimoji="0" lang="en-US" sz="1800" b="0" i="0" u="none" strike="noStrike" kern="1200" cap="none" spc="0" normalizeH="0" baseline="0" noProof="0" err="1">
                <a:ln>
                  <a:noFill/>
                </a:ln>
                <a:solidFill>
                  <a:srgbClr val="40008D"/>
                </a:solidFill>
                <a:effectLst/>
                <a:uLnTx/>
                <a:uFillTx/>
                <a:latin typeface="Poppins" panose="00000500000000000000" pitchFamily="2" charset="0"/>
                <a:ea typeface="+mn-ea"/>
                <a:cs typeface="Poppins" panose="00000500000000000000" pitchFamily="2" charset="0"/>
              </a:rPr>
              <a:t>ThriveSMH</a:t>
            </a:r>
            <a:endPar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endParaRPr>
          </a:p>
        </p:txBody>
      </p:sp>
      <p:pic>
        <p:nvPicPr>
          <p:cNvPr id="25" name="Picture 24" descr="A blue square with white letters&#10;&#10;Description automatically generated">
            <a:extLst>
              <a:ext uri="{FF2B5EF4-FFF2-40B4-BE49-F238E27FC236}">
                <a16:creationId xmlns:a16="http://schemas.microsoft.com/office/drawing/2014/main" id="{963241A9-F2A4-C1F3-C869-F54DD5C151C0}"/>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25725" t="25234" r="25331" b="25190"/>
          <a:stretch/>
        </p:blipFill>
        <p:spPr>
          <a:xfrm>
            <a:off x="215978" y="4816497"/>
            <a:ext cx="320746" cy="324883"/>
          </a:xfrm>
          <a:prstGeom prst="roundRect">
            <a:avLst/>
          </a:prstGeom>
        </p:spPr>
      </p:pic>
      <p:sp>
        <p:nvSpPr>
          <p:cNvPr id="26" name="TextBox 25">
            <a:extLst>
              <a:ext uri="{FF2B5EF4-FFF2-40B4-BE49-F238E27FC236}">
                <a16:creationId xmlns:a16="http://schemas.microsoft.com/office/drawing/2014/main" id="{68CFB138-BA2F-A6C3-7CE7-F37A9B6606D0}"/>
              </a:ext>
            </a:extLst>
          </p:cNvPr>
          <p:cNvSpPr txBox="1"/>
          <p:nvPr userDrawn="1"/>
        </p:nvSpPr>
        <p:spPr>
          <a:xfrm>
            <a:off x="534871" y="4802684"/>
            <a:ext cx="306352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company/</a:t>
            </a:r>
            <a:r>
              <a:rPr kumimoji="0" lang="en-US" sz="1800" b="0" i="0" u="none" strike="noStrike" kern="1200" cap="none" spc="0" normalizeH="0" baseline="0" noProof="0" err="1">
                <a:ln>
                  <a:noFill/>
                </a:ln>
                <a:solidFill>
                  <a:srgbClr val="40008D"/>
                </a:solidFill>
                <a:effectLst/>
                <a:uLnTx/>
                <a:uFillTx/>
                <a:latin typeface="Poppins" panose="00000500000000000000" pitchFamily="2" charset="0"/>
                <a:ea typeface="+mn-ea"/>
                <a:cs typeface="Poppins" panose="00000500000000000000" pitchFamily="2" charset="0"/>
              </a:rPr>
              <a:t>smhosmso</a:t>
            </a:r>
            <a:endPar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234609345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20DA17D-9B09-94CA-E08A-FDD3FB04989A}"/>
              </a:ext>
            </a:extLst>
          </p:cNvPr>
          <p:cNvSpPr/>
          <p:nvPr userDrawn="1"/>
        </p:nvSpPr>
        <p:spPr>
          <a:xfrm>
            <a:off x="76264" y="67520"/>
            <a:ext cx="12039473" cy="5953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17">
            <a:extLst>
              <a:ext uri="{FF2B5EF4-FFF2-40B4-BE49-F238E27FC236}">
                <a16:creationId xmlns:a16="http://schemas.microsoft.com/office/drawing/2014/main" id="{CB0FAAAE-2DB2-D6E0-CDF6-E03938AC4AFB}"/>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19" name="Picture 18" descr="A black background with white text&#10;&#10;Description automatically generated">
            <a:extLst>
              <a:ext uri="{FF2B5EF4-FFF2-40B4-BE49-F238E27FC236}">
                <a16:creationId xmlns:a16="http://schemas.microsoft.com/office/drawing/2014/main" id="{DDA3A899-E22D-E4BD-553E-915647DFB705}"/>
              </a:ext>
            </a:extLst>
          </p:cNvPr>
          <p:cNvPicPr>
            <a:picLocks noChangeAspect="1"/>
          </p:cNvPicPr>
          <p:nvPr userDrawn="1"/>
        </p:nvPicPr>
        <p:blipFill>
          <a:blip r:embed="rId3"/>
          <a:stretch>
            <a:fillRect/>
          </a:stretch>
        </p:blipFill>
        <p:spPr>
          <a:xfrm>
            <a:off x="8140860" y="6020792"/>
            <a:ext cx="3994476" cy="792653"/>
          </a:xfrm>
          <a:prstGeom prst="rect">
            <a:avLst/>
          </a:prstGeom>
        </p:spPr>
      </p:pic>
      <p:pic>
        <p:nvPicPr>
          <p:cNvPr id="2" name="Picture 1" descr="A white and blue star with green border&#10;&#10;Description automatically generated">
            <a:extLst>
              <a:ext uri="{FF2B5EF4-FFF2-40B4-BE49-F238E27FC236}">
                <a16:creationId xmlns:a16="http://schemas.microsoft.com/office/drawing/2014/main" id="{72F986F2-7410-3071-8133-784021B1DDE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0290" y="325810"/>
            <a:ext cx="3123849" cy="3031751"/>
          </a:xfrm>
          <a:prstGeom prst="rect">
            <a:avLst/>
          </a:prstGeom>
        </p:spPr>
      </p:pic>
      <p:sp>
        <p:nvSpPr>
          <p:cNvPr id="3" name="TextBox 2">
            <a:extLst>
              <a:ext uri="{FF2B5EF4-FFF2-40B4-BE49-F238E27FC236}">
                <a16:creationId xmlns:a16="http://schemas.microsoft.com/office/drawing/2014/main" id="{D17AFB51-0487-EC04-A912-0293C6A71021}"/>
              </a:ext>
            </a:extLst>
          </p:cNvPr>
          <p:cNvSpPr txBox="1"/>
          <p:nvPr userDrawn="1"/>
        </p:nvSpPr>
        <p:spPr>
          <a:xfrm>
            <a:off x="2333047" y="1203055"/>
            <a:ext cx="8868663" cy="1333698"/>
          </a:xfrm>
          <a:prstGeom prst="rect">
            <a:avLst/>
          </a:prstGeom>
          <a:solidFill>
            <a:schemeClr val="bg1"/>
          </a:solidFill>
          <a:ln>
            <a:solidFill>
              <a:schemeClr val="bg1"/>
            </a:solidFill>
          </a:ln>
        </p:spPr>
        <p:txBody>
          <a:bodyPr wrap="square" lIns="0" tIns="0" rIns="0" bIns="0" rtlCol="0" anchor="ctr" anchorCtr="0">
            <a:spAutoFit/>
          </a:bodyPr>
          <a:lstStyle/>
          <a:p>
            <a:pPr>
              <a:lnSpc>
                <a:spcPct val="90000"/>
              </a:lnSpc>
              <a:defRPr/>
            </a:pPr>
            <a:r>
              <a:rPr kumimoji="0" lang="fr-CA" sz="3200" b="1" i="0" u="none" strike="noStrike" kern="1200" cap="none" spc="0" normalizeH="0" baseline="0" noProof="0">
                <a:ln>
                  <a:noFill/>
                </a:ln>
                <a:solidFill>
                  <a:srgbClr val="40008D"/>
                </a:solidFill>
                <a:effectLst/>
                <a:uLnTx/>
                <a:uFillTx/>
                <a:latin typeface="Poppins SemiBold" panose="00000700000000000000" pitchFamily="2" charset="0"/>
                <a:cs typeface="Poppins SemiBold" panose="00000700000000000000" pitchFamily="2" charset="0"/>
              </a:rPr>
              <a:t>Nous travaillons en collaboration avec les conseils scolaires de l’Ontario pour favoriser la santé mentale des élèves</a:t>
            </a:r>
          </a:p>
        </p:txBody>
      </p:sp>
      <p:sp>
        <p:nvSpPr>
          <p:cNvPr id="4" name="TextBox 3">
            <a:extLst>
              <a:ext uri="{FF2B5EF4-FFF2-40B4-BE49-F238E27FC236}">
                <a16:creationId xmlns:a16="http://schemas.microsoft.com/office/drawing/2014/main" id="{09586BE4-5F45-4962-1D73-56CF418DE026}"/>
              </a:ext>
            </a:extLst>
          </p:cNvPr>
          <p:cNvSpPr txBox="1"/>
          <p:nvPr userDrawn="1"/>
        </p:nvSpPr>
        <p:spPr>
          <a:xfrm>
            <a:off x="5409433" y="5120746"/>
            <a:ext cx="6716104" cy="830997"/>
          </a:xfrm>
          <a:prstGeom prst="rect">
            <a:avLst/>
          </a:prstGeom>
          <a:noFill/>
        </p:spPr>
        <p:txBody>
          <a:bodyPr wrap="square">
            <a:spAutoFit/>
          </a:bodyPr>
          <a:lstStyle/>
          <a:p>
            <a:pPr algn="r"/>
            <a:r>
              <a:rPr lang="fr-FR" sz="1600" dirty="0">
                <a:latin typeface="Poppins" panose="00000500000000000000" pitchFamily="2" charset="0"/>
                <a:cs typeface="Poppins" panose="00000500000000000000" pitchFamily="2" charset="0"/>
              </a:rPr>
              <a:t>Soyez informé! </a:t>
            </a:r>
            <a:r>
              <a:rPr lang="fr-FR" sz="1600" u="sng" dirty="0">
                <a:solidFill>
                  <a:schemeClr val="accent1"/>
                </a:solidFill>
                <a:latin typeface="Poppins" panose="00000500000000000000" pitchFamily="2" charset="0"/>
                <a:cs typeface="Poppins" panose="00000500000000000000" pitchFamily="2" charset="0"/>
                <a:hlinkClick r:id="rId5"/>
              </a:rPr>
              <a:t>Inscrivez-vous</a:t>
            </a:r>
            <a:r>
              <a:rPr lang="fr-FR" sz="1600" dirty="0">
                <a:latin typeface="Poppins" panose="00000500000000000000" pitchFamily="2" charset="0"/>
                <a:cs typeface="Poppins" panose="00000500000000000000" pitchFamily="2" charset="0"/>
              </a:rPr>
              <a:t> afin de recevoir les tout derniers renseignements, les résultats des recherches récentes et les toutes dernières ressources dans votre boîte de réception​.</a:t>
            </a:r>
            <a:endParaRPr lang="en-CA" sz="1600" dirty="0">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658A7429-94C4-D6ED-39C9-27718723A30B}"/>
              </a:ext>
            </a:extLst>
          </p:cNvPr>
          <p:cNvSpPr txBox="1"/>
          <p:nvPr userDrawn="1"/>
        </p:nvSpPr>
        <p:spPr>
          <a:xfrm>
            <a:off x="8853451" y="4693738"/>
            <a:ext cx="3190388" cy="488077"/>
          </a:xfrm>
          <a:prstGeom prst="round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2000" b="0" i="0" u="none" strike="noStrike" kern="1200" cap="none" spc="0" normalizeH="0" baseline="0" noProof="0">
                <a:ln>
                  <a:noFill/>
                </a:ln>
                <a:solidFill>
                  <a:srgbClr val="40008C"/>
                </a:solidFill>
                <a:effectLst/>
                <a:uLnTx/>
                <a:uFillTx/>
                <a:latin typeface="Poppins SemiBold" panose="00000700000000000000" pitchFamily="2" charset="0"/>
                <a:ea typeface="+mn-ea"/>
                <a:cs typeface="Poppins SemiBold" panose="00000700000000000000" pitchFamily="2" charset="0"/>
              </a:rPr>
              <a:t>www.smho-smso.ca</a:t>
            </a:r>
          </a:p>
        </p:txBody>
      </p:sp>
      <p:sp>
        <p:nvSpPr>
          <p:cNvPr id="8" name="TextBox 7">
            <a:extLst>
              <a:ext uri="{FF2B5EF4-FFF2-40B4-BE49-F238E27FC236}">
                <a16:creationId xmlns:a16="http://schemas.microsoft.com/office/drawing/2014/main" id="{66698B33-510D-94BD-3E13-97C3E573A5D9}"/>
              </a:ext>
            </a:extLst>
          </p:cNvPr>
          <p:cNvSpPr txBox="1"/>
          <p:nvPr userDrawn="1"/>
        </p:nvSpPr>
        <p:spPr>
          <a:xfrm>
            <a:off x="534871" y="5543719"/>
            <a:ext cx="3623979" cy="374571"/>
          </a:xfrm>
          <a:prstGeom prst="round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School Mental Health Ontario</a:t>
            </a:r>
          </a:p>
        </p:txBody>
      </p:sp>
      <p:pic>
        <p:nvPicPr>
          <p:cNvPr id="9" name="Picture 4" descr="Why Instagram's new icon and interface suck">
            <a:extLst>
              <a:ext uri="{FF2B5EF4-FFF2-40B4-BE49-F238E27FC236}">
                <a16:creationId xmlns:a16="http://schemas.microsoft.com/office/drawing/2014/main" id="{FE77CB3D-6C1E-3C1A-4251-B61BD4A1AFAA}"/>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35856" t="25464" r="35774" b="25518"/>
          <a:stretch/>
        </p:blipFill>
        <p:spPr bwMode="auto">
          <a:xfrm>
            <a:off x="214825" y="5209854"/>
            <a:ext cx="323967" cy="314404"/>
          </a:xfrm>
          <a:prstGeom prst="roundRect">
            <a:avLst/>
          </a:prstGeom>
          <a:noFill/>
          <a:extLst>
            <a:ext uri="{909E8E84-426E-40DD-AFC4-6F175D3DCCD1}">
              <a14:hiddenFill xmlns:a14="http://schemas.microsoft.com/office/drawing/2010/main">
                <a:solidFill>
                  <a:srgbClr val="FFFFFF"/>
                </a:solidFill>
              </a14:hiddenFill>
            </a:ext>
          </a:extLst>
        </p:spPr>
      </p:pic>
      <p:pic>
        <p:nvPicPr>
          <p:cNvPr id="10" name="Picture 6">
            <a:extLst>
              <a:ext uri="{FF2B5EF4-FFF2-40B4-BE49-F238E27FC236}">
                <a16:creationId xmlns:a16="http://schemas.microsoft.com/office/drawing/2014/main" id="{C33DB6A1-E2EF-3969-E7DE-AEC067EF2632}"/>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l="13022" t="21612" r="14918" b="21611"/>
          <a:stretch/>
        </p:blipFill>
        <p:spPr bwMode="auto">
          <a:xfrm>
            <a:off x="213909" y="5603014"/>
            <a:ext cx="324883" cy="255983"/>
          </a:xfrm>
          <a:prstGeom prst="roundRect">
            <a:avLst/>
          </a:prstGeom>
          <a:noFill/>
          <a:extLst>
            <a:ext uri="{909E8E84-426E-40DD-AFC4-6F175D3DCCD1}">
              <a14:hiddenFill xmlns:a14="http://schemas.microsoft.com/office/drawing/2010/main">
                <a:solidFill>
                  <a:srgbClr val="FFFFFF"/>
                </a:solidFill>
              </a14:hiddenFill>
            </a:ext>
          </a:extLst>
        </p:spPr>
      </p:pic>
      <p:pic>
        <p:nvPicPr>
          <p:cNvPr id="11" name="Picture 10" descr="A blue circle with a white letter f in it&#10;&#10;Description automatically generated">
            <a:extLst>
              <a:ext uri="{FF2B5EF4-FFF2-40B4-BE49-F238E27FC236}">
                <a16:creationId xmlns:a16="http://schemas.microsoft.com/office/drawing/2014/main" id="{E84B5923-406B-0C13-1247-4E020FF05FFE}"/>
              </a:ext>
            </a:extLst>
          </p:cNvPr>
          <p:cNvPicPr>
            <a:picLocks noChangeAspect="1"/>
          </p:cNvPicPr>
          <p:nvPr userDrawn="1"/>
        </p:nvPicPr>
        <p:blipFill>
          <a:blip r:embed="rId8"/>
          <a:stretch>
            <a:fillRect/>
          </a:stretch>
        </p:blipFill>
        <p:spPr>
          <a:xfrm>
            <a:off x="213909" y="4054727"/>
            <a:ext cx="324883" cy="324883"/>
          </a:xfrm>
          <a:prstGeom prst="rect">
            <a:avLst/>
          </a:prstGeom>
        </p:spPr>
      </p:pic>
      <p:pic>
        <p:nvPicPr>
          <p:cNvPr id="12" name="Picture 11">
            <a:extLst>
              <a:ext uri="{FF2B5EF4-FFF2-40B4-BE49-F238E27FC236}">
                <a16:creationId xmlns:a16="http://schemas.microsoft.com/office/drawing/2014/main" id="{5F01EC0D-1B16-AE08-5331-B881A6A397C5}"/>
              </a:ext>
            </a:extLst>
          </p:cNvPr>
          <p:cNvPicPr>
            <a:picLocks noChangeAspect="1"/>
          </p:cNvPicPr>
          <p:nvPr userDrawn="1"/>
        </p:nvPicPr>
        <p:blipFill rotWithShape="1">
          <a:blip r:embed="rId9"/>
          <a:srcRect l="32958" t="19891" r="32960" b="20058"/>
          <a:stretch/>
        </p:blipFill>
        <p:spPr>
          <a:xfrm>
            <a:off x="217829" y="4441368"/>
            <a:ext cx="317042" cy="314405"/>
          </a:xfrm>
          <a:prstGeom prst="roundRect">
            <a:avLst/>
          </a:prstGeom>
        </p:spPr>
      </p:pic>
      <p:sp>
        <p:nvSpPr>
          <p:cNvPr id="13" name="TextBox 12">
            <a:extLst>
              <a:ext uri="{FF2B5EF4-FFF2-40B4-BE49-F238E27FC236}">
                <a16:creationId xmlns:a16="http://schemas.microsoft.com/office/drawing/2014/main" id="{7010773B-D6EA-1959-762A-B37059B37DC0}"/>
              </a:ext>
            </a:extLst>
          </p:cNvPr>
          <p:cNvSpPr txBox="1"/>
          <p:nvPr userDrawn="1"/>
        </p:nvSpPr>
        <p:spPr>
          <a:xfrm>
            <a:off x="534871" y="4031717"/>
            <a:ext cx="25235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@smhosmso</a:t>
            </a:r>
          </a:p>
        </p:txBody>
      </p:sp>
      <p:sp>
        <p:nvSpPr>
          <p:cNvPr id="14" name="TextBox 13">
            <a:extLst>
              <a:ext uri="{FF2B5EF4-FFF2-40B4-BE49-F238E27FC236}">
                <a16:creationId xmlns:a16="http://schemas.microsoft.com/office/drawing/2014/main" id="{34846A33-B262-2B9F-F534-4A46DEFE3144}"/>
              </a:ext>
            </a:extLst>
          </p:cNvPr>
          <p:cNvSpPr txBox="1"/>
          <p:nvPr userDrawn="1"/>
        </p:nvSpPr>
        <p:spPr>
          <a:xfrm>
            <a:off x="534871" y="4409306"/>
            <a:ext cx="306352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@SMHO_SMSO</a:t>
            </a:r>
          </a:p>
        </p:txBody>
      </p:sp>
      <p:sp>
        <p:nvSpPr>
          <p:cNvPr id="15" name="TextBox 14">
            <a:extLst>
              <a:ext uri="{FF2B5EF4-FFF2-40B4-BE49-F238E27FC236}">
                <a16:creationId xmlns:a16="http://schemas.microsoft.com/office/drawing/2014/main" id="{15FDE78E-E6B6-6D8B-9537-09B211A6A679}"/>
              </a:ext>
            </a:extLst>
          </p:cNvPr>
          <p:cNvSpPr txBox="1"/>
          <p:nvPr userDrawn="1"/>
        </p:nvSpPr>
        <p:spPr>
          <a:xfrm>
            <a:off x="534871" y="5181815"/>
            <a:ext cx="311776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a:t>
            </a:r>
            <a:r>
              <a:rPr kumimoji="0" lang="en-US" sz="1800" b="0" i="0" u="none" strike="noStrike" kern="1200" cap="none" spc="0" normalizeH="0" baseline="0" noProof="0" err="1">
                <a:ln>
                  <a:noFill/>
                </a:ln>
                <a:solidFill>
                  <a:srgbClr val="40008D"/>
                </a:solidFill>
                <a:effectLst/>
                <a:uLnTx/>
                <a:uFillTx/>
                <a:latin typeface="Poppins" panose="00000500000000000000" pitchFamily="2" charset="0"/>
                <a:ea typeface="+mn-ea"/>
                <a:cs typeface="Poppins" panose="00000500000000000000" pitchFamily="2" charset="0"/>
              </a:rPr>
              <a:t>ThriveSMH</a:t>
            </a:r>
            <a:endPar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endParaRPr>
          </a:p>
        </p:txBody>
      </p:sp>
      <p:pic>
        <p:nvPicPr>
          <p:cNvPr id="5" name="Picture 4" descr="A blue square with white letters&#10;&#10;Description automatically generated">
            <a:extLst>
              <a:ext uri="{FF2B5EF4-FFF2-40B4-BE49-F238E27FC236}">
                <a16:creationId xmlns:a16="http://schemas.microsoft.com/office/drawing/2014/main" id="{0C918C7E-7588-CB30-BE27-50CA6B223D3B}"/>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25725" t="25234" r="25331" b="25190"/>
          <a:stretch/>
        </p:blipFill>
        <p:spPr>
          <a:xfrm>
            <a:off x="215978" y="4816497"/>
            <a:ext cx="320746" cy="324883"/>
          </a:xfrm>
          <a:prstGeom prst="roundRect">
            <a:avLst/>
          </a:prstGeom>
        </p:spPr>
      </p:pic>
      <p:sp>
        <p:nvSpPr>
          <p:cNvPr id="6" name="TextBox 5">
            <a:extLst>
              <a:ext uri="{FF2B5EF4-FFF2-40B4-BE49-F238E27FC236}">
                <a16:creationId xmlns:a16="http://schemas.microsoft.com/office/drawing/2014/main" id="{C4C6C3E1-5A8A-9B49-5AFC-8BEA7BD28AFD}"/>
              </a:ext>
            </a:extLst>
          </p:cNvPr>
          <p:cNvSpPr txBox="1"/>
          <p:nvPr userDrawn="1"/>
        </p:nvSpPr>
        <p:spPr>
          <a:xfrm>
            <a:off x="534871" y="4802684"/>
            <a:ext cx="306352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company/</a:t>
            </a:r>
            <a:r>
              <a:rPr kumimoji="0" lang="en-US" sz="1800" b="0" i="0" u="none" strike="noStrike" kern="1200" cap="none" spc="0" normalizeH="0" baseline="0" noProof="0" err="1">
                <a:ln>
                  <a:noFill/>
                </a:ln>
                <a:solidFill>
                  <a:srgbClr val="40008D"/>
                </a:solidFill>
                <a:effectLst/>
                <a:uLnTx/>
                <a:uFillTx/>
                <a:latin typeface="Poppins" panose="00000500000000000000" pitchFamily="2" charset="0"/>
                <a:ea typeface="+mn-ea"/>
                <a:cs typeface="Poppins" panose="00000500000000000000" pitchFamily="2" charset="0"/>
              </a:rPr>
              <a:t>smhosmso</a:t>
            </a:r>
            <a:endPar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164773809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F09569-77D7-F839-8085-F8BD2E51D9A5}"/>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8" name="Picture 7" descr="A black background with white text&#10;&#10;Description automatically generated">
            <a:extLst>
              <a:ext uri="{FF2B5EF4-FFF2-40B4-BE49-F238E27FC236}">
                <a16:creationId xmlns:a16="http://schemas.microsoft.com/office/drawing/2014/main" id="{FC1AB423-5EC2-EA9A-C0EF-CFBE3F24320F}"/>
              </a:ext>
            </a:extLst>
          </p:cNvPr>
          <p:cNvPicPr>
            <a:picLocks noChangeAspect="1"/>
          </p:cNvPicPr>
          <p:nvPr userDrawn="1"/>
        </p:nvPicPr>
        <p:blipFill>
          <a:blip r:embed="rId3"/>
          <a:stretch>
            <a:fillRect/>
          </a:stretch>
        </p:blipFill>
        <p:spPr>
          <a:xfrm>
            <a:off x="8140860" y="6020792"/>
            <a:ext cx="3994476" cy="792653"/>
          </a:xfrm>
          <a:prstGeom prst="rect">
            <a:avLst/>
          </a:prstGeom>
        </p:spPr>
      </p:pic>
      <p:sp>
        <p:nvSpPr>
          <p:cNvPr id="10" name="TextBox 9">
            <a:extLst>
              <a:ext uri="{FF2B5EF4-FFF2-40B4-BE49-F238E27FC236}">
                <a16:creationId xmlns:a16="http://schemas.microsoft.com/office/drawing/2014/main" id="{673A7596-E518-DD4B-5FA1-1F228375DF65}"/>
              </a:ext>
            </a:extLst>
          </p:cNvPr>
          <p:cNvSpPr txBox="1"/>
          <p:nvPr userDrawn="1"/>
        </p:nvSpPr>
        <p:spPr>
          <a:xfrm>
            <a:off x="643217" y="2582317"/>
            <a:ext cx="10905565" cy="1754326"/>
          </a:xfrm>
          <a:prstGeom prst="rect">
            <a:avLst/>
          </a:prstGeom>
          <a:noFill/>
        </p:spPr>
        <p:txBody>
          <a:bodyPr wrap="square">
            <a:spAutoFit/>
          </a:bodyPr>
          <a:lstStyle/>
          <a:p>
            <a:pPr marL="0" marR="0" algn="ctr">
              <a:spcBef>
                <a:spcPts val="0"/>
              </a:spcBef>
              <a:spcAft>
                <a:spcPts val="0"/>
              </a:spcAft>
            </a:pPr>
            <a:r>
              <a:rPr lang="en-CA" sz="1800">
                <a:solidFill>
                  <a:schemeClr val="bg1"/>
                </a:solidFill>
                <a:effectLst/>
                <a:latin typeface="Poppins" panose="00000500000000000000" pitchFamily="2" charset="0"/>
                <a:ea typeface="Times New Roman" panose="02020603050405020304" pitchFamily="18" charset="0"/>
                <a:cs typeface="Poppins" panose="00000500000000000000" pitchFamily="2" charset="0"/>
              </a:rPr>
              <a:t>Accessibility and mental health are related. Ensuring inclusion in Ontario’s schools, and throughout society helps to support individual’s mental health. We’re committed to equal access, complying with the standards defined within the Accessibility for Ontarians with Disabilities Act (AODA) and endeavour to remove barriers in order to accommodate and fully include our stakeholders. If there is a document that does not meet your accessibility needs, please contact us and we will provide alternate formats as requested.</a:t>
            </a:r>
            <a:endParaRPr lang="en-CA" sz="1800">
              <a:solidFill>
                <a:schemeClr val="bg1"/>
              </a:solidFill>
              <a:effectLst/>
              <a:latin typeface="Poppins" panose="00000500000000000000" pitchFamily="2" charset="0"/>
              <a:ea typeface="Calibri" panose="020F0502020204030204" pitchFamily="34"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6897C86F-CD4C-1CAD-D0F8-2308BAC5BA91}"/>
              </a:ext>
            </a:extLst>
          </p:cNvPr>
          <p:cNvCxnSpPr>
            <a:cxnSpLocks/>
          </p:cNvCxnSpPr>
          <p:nvPr userDrawn="1"/>
        </p:nvCxnSpPr>
        <p:spPr>
          <a:xfrm>
            <a:off x="690879" y="4643120"/>
            <a:ext cx="108102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F608CDF-4D99-A8AD-CA7F-411C945F2424}"/>
              </a:ext>
            </a:extLst>
          </p:cNvPr>
          <p:cNvCxnSpPr>
            <a:cxnSpLocks/>
          </p:cNvCxnSpPr>
          <p:nvPr userDrawn="1"/>
        </p:nvCxnSpPr>
        <p:spPr>
          <a:xfrm>
            <a:off x="690879" y="2214880"/>
            <a:ext cx="108102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77763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F09569-77D7-F839-8085-F8BD2E51D9A5}"/>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8" name="Picture 7" descr="A black background with white text&#10;&#10;Description automatically generated">
            <a:extLst>
              <a:ext uri="{FF2B5EF4-FFF2-40B4-BE49-F238E27FC236}">
                <a16:creationId xmlns:a16="http://schemas.microsoft.com/office/drawing/2014/main" id="{FC1AB423-5EC2-EA9A-C0EF-CFBE3F24320F}"/>
              </a:ext>
            </a:extLst>
          </p:cNvPr>
          <p:cNvPicPr>
            <a:picLocks noChangeAspect="1"/>
          </p:cNvPicPr>
          <p:nvPr userDrawn="1"/>
        </p:nvPicPr>
        <p:blipFill>
          <a:blip r:embed="rId3"/>
          <a:stretch>
            <a:fillRect/>
          </a:stretch>
        </p:blipFill>
        <p:spPr>
          <a:xfrm>
            <a:off x="8140860" y="6020792"/>
            <a:ext cx="3994476" cy="792653"/>
          </a:xfrm>
          <a:prstGeom prst="rect">
            <a:avLst/>
          </a:prstGeom>
        </p:spPr>
      </p:pic>
      <p:sp>
        <p:nvSpPr>
          <p:cNvPr id="2" name="TextBox 1">
            <a:extLst>
              <a:ext uri="{FF2B5EF4-FFF2-40B4-BE49-F238E27FC236}">
                <a16:creationId xmlns:a16="http://schemas.microsoft.com/office/drawing/2014/main" id="{4690972E-F4CF-ED44-19ED-3AF2FA396255}"/>
              </a:ext>
            </a:extLst>
          </p:cNvPr>
          <p:cNvSpPr txBox="1"/>
          <p:nvPr userDrawn="1"/>
        </p:nvSpPr>
        <p:spPr>
          <a:xfrm>
            <a:off x="643217" y="2456814"/>
            <a:ext cx="10905565" cy="2031325"/>
          </a:xfrm>
          <a:prstGeom prst="rect">
            <a:avLst/>
          </a:prstGeom>
          <a:noFill/>
        </p:spPr>
        <p:txBody>
          <a:bodyPr wrap="square" lIns="91440" tIns="45720" rIns="91440" bIns="45720" anchor="t">
            <a:spAutoFit/>
          </a:bodyPr>
          <a:lstStyle/>
          <a:p>
            <a:pPr algn="ctr"/>
            <a:r>
              <a:rPr lang="fr-CA">
                <a:solidFill>
                  <a:schemeClr val="bg1"/>
                </a:solidFill>
                <a:latin typeface="Poppins"/>
                <a:cs typeface="Poppins"/>
              </a:rPr>
              <a:t>L’accessibilité et la santé mentale sont reliées. Le fait d’assurer l’inclusion dans les écoles de l’Ontario et la société contribue à soutenir la santé mentale des gens. Nous tenons fermement au principe de l'égalité d'accès à nos ressources et à l'application des normes définies dans la Loi sur l'accessibilité pour les personnes handicapées de l'Ontario (LAPHO). Nous nous efforçons d'éliminer les obstacles afin d'inclure pleinement nos parties prenantes et de fournir les adaptations nécessaires. SMS-ON vous encourage à communiquer avec nous si un document n'est pas adapté à vos besoins, et nous vous en fournirons un qui l'est.</a:t>
            </a:r>
          </a:p>
        </p:txBody>
      </p:sp>
      <p:cxnSp>
        <p:nvCxnSpPr>
          <p:cNvPr id="3" name="Straight Connector 2">
            <a:extLst>
              <a:ext uri="{FF2B5EF4-FFF2-40B4-BE49-F238E27FC236}">
                <a16:creationId xmlns:a16="http://schemas.microsoft.com/office/drawing/2014/main" id="{A1497CDC-5F42-3019-AE85-0D0BD3A5A695}"/>
              </a:ext>
            </a:extLst>
          </p:cNvPr>
          <p:cNvCxnSpPr>
            <a:cxnSpLocks/>
          </p:cNvCxnSpPr>
          <p:nvPr userDrawn="1"/>
        </p:nvCxnSpPr>
        <p:spPr>
          <a:xfrm>
            <a:off x="690879" y="4643120"/>
            <a:ext cx="108102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C16D284-50EF-8462-D2DC-D3F235234B21}"/>
              </a:ext>
            </a:extLst>
          </p:cNvPr>
          <p:cNvCxnSpPr>
            <a:cxnSpLocks/>
          </p:cNvCxnSpPr>
          <p:nvPr userDrawn="1"/>
        </p:nvCxnSpPr>
        <p:spPr>
          <a:xfrm>
            <a:off x="690879" y="2214880"/>
            <a:ext cx="108102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402832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7D674E-2735-DC33-3AEE-13C6F47EC6F5}"/>
              </a:ext>
            </a:extLst>
          </p:cNvPr>
          <p:cNvSpPr/>
          <p:nvPr userDrawn="1"/>
        </p:nvSpPr>
        <p:spPr>
          <a:xfrm>
            <a:off x="160671" y="151032"/>
            <a:ext cx="11870661" cy="6588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397"/>
          </a:p>
        </p:txBody>
      </p:sp>
      <p:sp>
        <p:nvSpPr>
          <p:cNvPr id="12" name="Rectangle 11">
            <a:extLst>
              <a:ext uri="{FF2B5EF4-FFF2-40B4-BE49-F238E27FC236}">
                <a16:creationId xmlns:a16="http://schemas.microsoft.com/office/drawing/2014/main" id="{CAC7B6DA-8473-7ED1-415B-680EFE512DC9}"/>
              </a:ext>
            </a:extLst>
          </p:cNvPr>
          <p:cNvSpPr/>
          <p:nvPr userDrawn="1"/>
        </p:nvSpPr>
        <p:spPr>
          <a:xfrm>
            <a:off x="330345" y="325565"/>
            <a:ext cx="4580659" cy="6184967"/>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397"/>
          </a:p>
        </p:txBody>
      </p:sp>
      <p:sp>
        <p:nvSpPr>
          <p:cNvPr id="11" name="Titre 2">
            <a:extLst>
              <a:ext uri="{FF2B5EF4-FFF2-40B4-BE49-F238E27FC236}">
                <a16:creationId xmlns:a16="http://schemas.microsoft.com/office/drawing/2014/main" id="{B0BFA7D6-2F50-6A29-3EA3-8322AA7569B9}"/>
              </a:ext>
            </a:extLst>
          </p:cNvPr>
          <p:cNvSpPr txBox="1">
            <a:spLocks noGrp="1"/>
          </p:cNvSpPr>
          <p:nvPr userDrawn="1">
            <p:ph type="title" idx="4294967295"/>
          </p:nvPr>
        </p:nvSpPr>
        <p:spPr>
          <a:xfrm>
            <a:off x="533400" y="2323058"/>
            <a:ext cx="4157870" cy="2244725"/>
          </a:xfrm>
          <a:prstGeom prst="rect">
            <a:avLst/>
          </a:prstGeom>
          <a:noFill/>
          <a:ln>
            <a:noFill/>
            <a:prstDash/>
          </a:ln>
          <a:effectLst/>
        </p:spPr>
        <p:txBody>
          <a:bodyPr rot="0" spcFirstLastPara="0" vertOverflow="overflow" horzOverflow="overflow" vert="horz" wrap="square" lIns="91327" tIns="45664" rIns="91327" bIns="45664" numCol="1" spcCol="0" rtlCol="0" fromWordArt="0" anchor="t" anchorCtr="0" forceAA="0" compatLnSpc="1">
            <a:prstTxWarp prst="textNoShape">
              <a:avLst/>
            </a:prstTxWarp>
            <a:spAutoFit/>
          </a:bodyPr>
          <a:lstStyle>
            <a:defPPr>
              <a:defRPr lang="en-US"/>
            </a:defPPr>
            <a:lvl1pPr marL="0" algn="l" defTabSz="686074" rtl="0" eaLnBrk="1" latinLnBrk="0" hangingPunct="1">
              <a:lnSpc>
                <a:spcPct val="90000"/>
              </a:lnSpc>
              <a:spcBef>
                <a:spcPct val="0"/>
              </a:spcBef>
              <a:buNone/>
              <a:defRPr sz="1351" kern="1200">
                <a:solidFill>
                  <a:schemeClr val="tx1"/>
                </a:solidFill>
                <a:latin typeface="+mn-lt"/>
                <a:ea typeface="+mn-ea"/>
                <a:cs typeface="+mn-cs"/>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0" marR="0" lvl="0" indent="0" algn="l" defTabSz="686074" rtl="0" eaLnBrk="1" fontAlgn="auto" latinLnBrk="0" hangingPunct="1">
              <a:lnSpc>
                <a:spcPct val="100000"/>
              </a:lnSpc>
              <a:spcBef>
                <a:spcPts val="0"/>
              </a:spcBef>
              <a:spcAft>
                <a:spcPts val="0"/>
              </a:spcAft>
              <a:buClrTx/>
              <a:buSzTx/>
              <a:buFontTx/>
              <a:buNone/>
              <a:tabLst/>
              <a:defRPr/>
            </a:pPr>
            <a:r>
              <a:rPr kumimoji="0" lang="en-US" sz="2797" b="1" i="0" u="none" strike="noStrike" kern="1200" cap="none" spc="0" normalizeH="0" baseline="0" noProof="0">
                <a:ln>
                  <a:noFill/>
                </a:ln>
                <a:solidFill>
                  <a:schemeClr val="bg1"/>
                </a:solidFill>
                <a:effectLst/>
                <a:uLnTx/>
                <a:uFillTx/>
                <a:latin typeface="Arial"/>
                <a:ea typeface="+mn-ea"/>
                <a:cs typeface="Arial"/>
              </a:rPr>
              <a:t>Acknowledgement of the Enslavement of Africans, Anti-Black Racism &amp; Black Excellence in Canada​</a:t>
            </a:r>
          </a:p>
        </p:txBody>
      </p:sp>
      <p:pic>
        <p:nvPicPr>
          <p:cNvPr id="13" name="Picture 12">
            <a:extLst>
              <a:ext uri="{FF2B5EF4-FFF2-40B4-BE49-F238E27FC236}">
                <a16:creationId xmlns:a16="http://schemas.microsoft.com/office/drawing/2014/main" id="{93F79B45-0309-1D15-6947-3D7157C85BC0}"/>
              </a:ext>
            </a:extLst>
          </p:cNvPr>
          <p:cNvPicPr>
            <a:picLocks noChangeAspect="1"/>
          </p:cNvPicPr>
          <p:nvPr userDrawn="1"/>
        </p:nvPicPr>
        <p:blipFill>
          <a:blip r:embed="rId2"/>
          <a:stretch>
            <a:fillRect/>
          </a:stretch>
        </p:blipFill>
        <p:spPr>
          <a:xfrm>
            <a:off x="533400" y="529799"/>
            <a:ext cx="2659371" cy="427651"/>
          </a:xfrm>
          <a:prstGeom prst="rect">
            <a:avLst/>
          </a:prstGeom>
        </p:spPr>
      </p:pic>
      <p:pic>
        <p:nvPicPr>
          <p:cNvPr id="14" name="Picture 13" descr="A black background with white text&#10;&#10;Description automatically generated">
            <a:extLst>
              <a:ext uri="{FF2B5EF4-FFF2-40B4-BE49-F238E27FC236}">
                <a16:creationId xmlns:a16="http://schemas.microsoft.com/office/drawing/2014/main" id="{E78F1A58-8D36-BDB2-9BEA-826780FFD220}"/>
              </a:ext>
            </a:extLst>
          </p:cNvPr>
          <p:cNvPicPr>
            <a:picLocks noChangeAspect="1"/>
          </p:cNvPicPr>
          <p:nvPr userDrawn="1"/>
        </p:nvPicPr>
        <p:blipFill>
          <a:blip r:embed="rId3"/>
          <a:stretch>
            <a:fillRect/>
          </a:stretch>
        </p:blipFill>
        <p:spPr>
          <a:xfrm>
            <a:off x="379965" y="5717879"/>
            <a:ext cx="3994476" cy="792653"/>
          </a:xfrm>
          <a:prstGeom prst="rect">
            <a:avLst/>
          </a:prstGeom>
        </p:spPr>
      </p:pic>
      <p:grpSp>
        <p:nvGrpSpPr>
          <p:cNvPr id="15" name="Group 14">
            <a:extLst>
              <a:ext uri="{FF2B5EF4-FFF2-40B4-BE49-F238E27FC236}">
                <a16:creationId xmlns:a16="http://schemas.microsoft.com/office/drawing/2014/main" id="{8A4D8175-C38D-4157-EFA0-601660481642}"/>
              </a:ext>
            </a:extLst>
          </p:cNvPr>
          <p:cNvGrpSpPr/>
          <p:nvPr userDrawn="1"/>
        </p:nvGrpSpPr>
        <p:grpSpPr>
          <a:xfrm>
            <a:off x="5582856" y="428743"/>
            <a:ext cx="5897221" cy="5951561"/>
            <a:chOff x="5582856" y="428743"/>
            <a:chExt cx="5897221" cy="5951561"/>
          </a:xfrm>
        </p:grpSpPr>
        <p:pic>
          <p:nvPicPr>
            <p:cNvPr id="5" name="Picture 4" descr="A picture containing person, outdoor, young, little&#10;&#10;Description automatically generated">
              <a:extLst>
                <a:ext uri="{FF2B5EF4-FFF2-40B4-BE49-F238E27FC236}">
                  <a16:creationId xmlns:a16="http://schemas.microsoft.com/office/drawing/2014/main" id="{0AC2F5F5-6E20-7251-3338-A03282BD6E79}"/>
                </a:ext>
              </a:extLst>
            </p:cNvPr>
            <p:cNvPicPr>
              <a:picLocks noChangeAspect="1"/>
            </p:cNvPicPr>
            <p:nvPr/>
          </p:nvPicPr>
          <p:blipFill>
            <a:blip r:embed="rId4"/>
            <a:stretch>
              <a:fillRect/>
            </a:stretch>
          </p:blipFill>
          <p:spPr>
            <a:xfrm>
              <a:off x="5582856" y="428743"/>
              <a:ext cx="2743200" cy="183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E312D31F-E08D-4681-39E1-75BFBEDB69D1}"/>
                </a:ext>
              </a:extLst>
            </p:cNvPr>
            <p:cNvPicPr>
              <a:picLocks noChangeAspect="1"/>
            </p:cNvPicPr>
            <p:nvPr/>
          </p:nvPicPr>
          <p:blipFill rotWithShape="1">
            <a:blip r:embed="rId5"/>
            <a:srcRect l="21661" t="5534" r="19119" b="23968"/>
            <a:stretch/>
          </p:blipFill>
          <p:spPr>
            <a:xfrm>
              <a:off x="8736878" y="2470024"/>
              <a:ext cx="2743199" cy="1846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A picture containing crowd&#10;&#10;Description automatically generated">
              <a:extLst>
                <a:ext uri="{FF2B5EF4-FFF2-40B4-BE49-F238E27FC236}">
                  <a16:creationId xmlns:a16="http://schemas.microsoft.com/office/drawing/2014/main" id="{E36FE312-CF20-170E-E197-CE9C13FCCF2F}"/>
                </a:ext>
              </a:extLst>
            </p:cNvPr>
            <p:cNvPicPr>
              <a:picLocks noChangeAspect="1"/>
            </p:cNvPicPr>
            <p:nvPr/>
          </p:nvPicPr>
          <p:blipFill>
            <a:blip r:embed="rId6"/>
            <a:stretch>
              <a:fillRect/>
            </a:stretch>
          </p:blipFill>
          <p:spPr>
            <a:xfrm>
              <a:off x="8736878" y="4518434"/>
              <a:ext cx="2743199" cy="18618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39B235ED-D772-161B-7B75-7068D23E88BA}"/>
                </a:ext>
              </a:extLst>
            </p:cNvPr>
            <p:cNvPicPr>
              <a:picLocks noChangeAspect="1"/>
            </p:cNvPicPr>
            <p:nvPr/>
          </p:nvPicPr>
          <p:blipFill>
            <a:blip r:embed="rId7"/>
            <a:stretch>
              <a:fillRect/>
            </a:stretch>
          </p:blipFill>
          <p:spPr>
            <a:xfrm>
              <a:off x="5582856" y="4541698"/>
              <a:ext cx="2755940" cy="183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descr="A picture containing person, indoor, wall, window&#10;&#10;Description automatically generated">
              <a:extLst>
                <a:ext uri="{FF2B5EF4-FFF2-40B4-BE49-F238E27FC236}">
                  <a16:creationId xmlns:a16="http://schemas.microsoft.com/office/drawing/2014/main" id="{2E04744D-658D-2A34-8B51-2F5EF7AB1993}"/>
                </a:ext>
              </a:extLst>
            </p:cNvPr>
            <p:cNvPicPr>
              <a:picLocks noChangeAspect="1"/>
            </p:cNvPicPr>
            <p:nvPr/>
          </p:nvPicPr>
          <p:blipFill rotWithShape="1">
            <a:blip r:embed="rId8"/>
            <a:srcRect l="18706" t="12922" r="9899" b="15121"/>
            <a:stretch/>
          </p:blipFill>
          <p:spPr>
            <a:xfrm>
              <a:off x="5582856" y="2482928"/>
              <a:ext cx="2743199" cy="1843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7" descr="Student performing experiment in science lab class with glass apparatus">
              <a:extLst>
                <a:ext uri="{FF2B5EF4-FFF2-40B4-BE49-F238E27FC236}">
                  <a16:creationId xmlns:a16="http://schemas.microsoft.com/office/drawing/2014/main" id="{9EF743A7-7EF7-C5B8-FFE0-CBF7FDA70862}"/>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a:xfrm>
              <a:off x="8724137" y="428743"/>
              <a:ext cx="2755940" cy="1839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14448804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7D674E-2735-DC33-3AEE-13C6F47EC6F5}"/>
              </a:ext>
            </a:extLst>
          </p:cNvPr>
          <p:cNvSpPr/>
          <p:nvPr userDrawn="1"/>
        </p:nvSpPr>
        <p:spPr>
          <a:xfrm>
            <a:off x="160671" y="151032"/>
            <a:ext cx="11870661" cy="6588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397"/>
          </a:p>
        </p:txBody>
      </p:sp>
      <p:sp>
        <p:nvSpPr>
          <p:cNvPr id="12" name="Rectangle 11">
            <a:extLst>
              <a:ext uri="{FF2B5EF4-FFF2-40B4-BE49-F238E27FC236}">
                <a16:creationId xmlns:a16="http://schemas.microsoft.com/office/drawing/2014/main" id="{CAC7B6DA-8473-7ED1-415B-680EFE512DC9}"/>
              </a:ext>
            </a:extLst>
          </p:cNvPr>
          <p:cNvSpPr/>
          <p:nvPr userDrawn="1"/>
        </p:nvSpPr>
        <p:spPr>
          <a:xfrm>
            <a:off x="330345" y="325565"/>
            <a:ext cx="4580659" cy="6184967"/>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397"/>
          </a:p>
        </p:txBody>
      </p:sp>
      <p:pic>
        <p:nvPicPr>
          <p:cNvPr id="13" name="Picture 12">
            <a:extLst>
              <a:ext uri="{FF2B5EF4-FFF2-40B4-BE49-F238E27FC236}">
                <a16:creationId xmlns:a16="http://schemas.microsoft.com/office/drawing/2014/main" id="{93F79B45-0309-1D15-6947-3D7157C85BC0}"/>
              </a:ext>
            </a:extLst>
          </p:cNvPr>
          <p:cNvPicPr>
            <a:picLocks noChangeAspect="1"/>
          </p:cNvPicPr>
          <p:nvPr userDrawn="1"/>
        </p:nvPicPr>
        <p:blipFill>
          <a:blip r:embed="rId2"/>
          <a:stretch>
            <a:fillRect/>
          </a:stretch>
        </p:blipFill>
        <p:spPr>
          <a:xfrm>
            <a:off x="533400" y="529799"/>
            <a:ext cx="2659371" cy="427651"/>
          </a:xfrm>
          <a:prstGeom prst="rect">
            <a:avLst/>
          </a:prstGeom>
        </p:spPr>
      </p:pic>
      <p:pic>
        <p:nvPicPr>
          <p:cNvPr id="14" name="Picture 13" descr="A black background with white text&#10;&#10;Description automatically generated">
            <a:extLst>
              <a:ext uri="{FF2B5EF4-FFF2-40B4-BE49-F238E27FC236}">
                <a16:creationId xmlns:a16="http://schemas.microsoft.com/office/drawing/2014/main" id="{E78F1A58-8D36-BDB2-9BEA-826780FFD220}"/>
              </a:ext>
            </a:extLst>
          </p:cNvPr>
          <p:cNvPicPr>
            <a:picLocks noChangeAspect="1"/>
          </p:cNvPicPr>
          <p:nvPr userDrawn="1"/>
        </p:nvPicPr>
        <p:blipFill>
          <a:blip r:embed="rId3"/>
          <a:stretch>
            <a:fillRect/>
          </a:stretch>
        </p:blipFill>
        <p:spPr>
          <a:xfrm>
            <a:off x="379965" y="5717879"/>
            <a:ext cx="3994476" cy="792653"/>
          </a:xfrm>
          <a:prstGeom prst="rect">
            <a:avLst/>
          </a:prstGeom>
        </p:spPr>
      </p:pic>
      <p:sp>
        <p:nvSpPr>
          <p:cNvPr id="2" name="Titre 2">
            <a:extLst>
              <a:ext uri="{FF2B5EF4-FFF2-40B4-BE49-F238E27FC236}">
                <a16:creationId xmlns:a16="http://schemas.microsoft.com/office/drawing/2014/main" id="{D676C452-0813-9DD0-FE11-F1AE188665AB}"/>
              </a:ext>
            </a:extLst>
          </p:cNvPr>
          <p:cNvSpPr txBox="1">
            <a:spLocks noGrp="1"/>
          </p:cNvSpPr>
          <p:nvPr>
            <p:ph type="title" idx="4294967295"/>
          </p:nvPr>
        </p:nvSpPr>
        <p:spPr>
          <a:xfrm>
            <a:off x="533399" y="1874837"/>
            <a:ext cx="4177145" cy="3108325"/>
          </a:xfrm>
          <a:prstGeom prst="rect">
            <a:avLst/>
          </a:prstGeom>
          <a:noFill/>
          <a:ln>
            <a:noFill/>
            <a:prstDash/>
          </a:ln>
          <a:effectLst/>
        </p:spPr>
        <p:txBody>
          <a:bodyPr rot="0" spcFirstLastPara="0" vertOverflow="overflow" horzOverflow="overflow" vert="horz" wrap="square" lIns="91327" tIns="45664" rIns="91327" bIns="45664" numCol="1" spcCol="0" rtlCol="0" fromWordArt="0" anchor="t" anchorCtr="0" forceAA="0" compatLnSpc="1">
            <a:prstTxWarp prst="textNoShape">
              <a:avLst/>
            </a:prstTxWarp>
            <a:spAutoFit/>
          </a:bodyPr>
          <a:lstStyle>
            <a:defPPr>
              <a:defRPr lang="en-US"/>
            </a:defPPr>
            <a:lvl1pPr marL="0" algn="l" defTabSz="686074" rtl="0" eaLnBrk="1" latinLnBrk="0" hangingPunct="1">
              <a:lnSpc>
                <a:spcPct val="90000"/>
              </a:lnSpc>
              <a:spcBef>
                <a:spcPct val="0"/>
              </a:spcBef>
              <a:buNone/>
              <a:defRPr sz="1351" kern="1200">
                <a:solidFill>
                  <a:schemeClr val="tx1"/>
                </a:solidFill>
                <a:latin typeface="+mn-lt"/>
                <a:ea typeface="+mn-ea"/>
                <a:cs typeface="+mn-cs"/>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0" marR="0" lvl="0" indent="0" algn="l" defTabSz="686074" rtl="0" eaLnBrk="1" fontAlgn="auto" latinLnBrk="0" hangingPunct="1">
              <a:lnSpc>
                <a:spcPct val="100000"/>
              </a:lnSpc>
              <a:spcBef>
                <a:spcPts val="0"/>
              </a:spcBef>
              <a:spcAft>
                <a:spcPts val="0"/>
              </a:spcAft>
              <a:buClrTx/>
              <a:buSzTx/>
              <a:buFontTx/>
              <a:buNone/>
              <a:tabLst/>
              <a:defRPr/>
            </a:pPr>
            <a:r>
              <a:rPr kumimoji="0" lang="fr-CA" sz="2800" b="1" i="0" u="none" strike="noStrike" kern="1200" cap="none" spc="0" normalizeH="0" baseline="0" noProof="0">
                <a:ln>
                  <a:noFill/>
                </a:ln>
                <a:solidFill>
                  <a:srgbClr val="FFFFFF"/>
                </a:solidFill>
                <a:effectLst/>
                <a:uLnTx/>
                <a:uFillTx/>
                <a:latin typeface="Arial"/>
                <a:ea typeface="+mn-ea"/>
                <a:cs typeface="Arial"/>
              </a:rPr>
              <a:t>Reconnaissance de l'esclavage des peuples africains, du racisme envers les Noirs et de l'excellence noire au Canada</a:t>
            </a:r>
            <a:r>
              <a:rPr kumimoji="0" lang="fr-CA" sz="2000" b="1" i="0" u="none" strike="noStrike" kern="1200" cap="none" spc="0" normalizeH="0" baseline="0" noProof="0">
                <a:ln>
                  <a:noFill/>
                </a:ln>
                <a:solidFill>
                  <a:schemeClr val="bg1"/>
                </a:solidFill>
                <a:effectLst/>
                <a:uLnTx/>
                <a:uFillTx/>
                <a:latin typeface="Arial"/>
                <a:ea typeface="+mn-ea"/>
                <a:cs typeface="Arial"/>
              </a:rPr>
              <a:t>​</a:t>
            </a:r>
            <a:r>
              <a:rPr kumimoji="0" lang="en-US" sz="2800" b="1" i="0" u="none" strike="noStrike" kern="1200" cap="none" spc="0" normalizeH="0" baseline="0" noProof="0">
                <a:ln>
                  <a:noFill/>
                </a:ln>
                <a:solidFill>
                  <a:schemeClr val="bg1"/>
                </a:solidFill>
                <a:effectLst/>
                <a:uLnTx/>
                <a:uFillTx/>
                <a:latin typeface="Arial"/>
                <a:ea typeface="+mn-ea"/>
                <a:cs typeface="Arial"/>
              </a:rPr>
              <a:t>​</a:t>
            </a:r>
          </a:p>
        </p:txBody>
      </p:sp>
      <p:grpSp>
        <p:nvGrpSpPr>
          <p:cNvPr id="11" name="Group 10">
            <a:extLst>
              <a:ext uri="{FF2B5EF4-FFF2-40B4-BE49-F238E27FC236}">
                <a16:creationId xmlns:a16="http://schemas.microsoft.com/office/drawing/2014/main" id="{9F12875A-C781-8247-A1D5-306A88887F7F}"/>
              </a:ext>
            </a:extLst>
          </p:cNvPr>
          <p:cNvGrpSpPr/>
          <p:nvPr userDrawn="1"/>
        </p:nvGrpSpPr>
        <p:grpSpPr>
          <a:xfrm>
            <a:off x="5582856" y="428743"/>
            <a:ext cx="5897221" cy="5951561"/>
            <a:chOff x="5582856" y="428743"/>
            <a:chExt cx="5897221" cy="5951561"/>
          </a:xfrm>
        </p:grpSpPr>
        <p:pic>
          <p:nvPicPr>
            <p:cNvPr id="15" name="Picture 14" descr="A picture containing person, outdoor, young, little&#10;&#10;Description automatically generated">
              <a:extLst>
                <a:ext uri="{FF2B5EF4-FFF2-40B4-BE49-F238E27FC236}">
                  <a16:creationId xmlns:a16="http://schemas.microsoft.com/office/drawing/2014/main" id="{7CAFD21B-B978-FC89-3B95-7E7EA417F959}"/>
                </a:ext>
              </a:extLst>
            </p:cNvPr>
            <p:cNvPicPr>
              <a:picLocks noChangeAspect="1"/>
            </p:cNvPicPr>
            <p:nvPr/>
          </p:nvPicPr>
          <p:blipFill>
            <a:blip r:embed="rId4"/>
            <a:stretch>
              <a:fillRect/>
            </a:stretch>
          </p:blipFill>
          <p:spPr>
            <a:xfrm>
              <a:off x="5582856" y="428743"/>
              <a:ext cx="2743200" cy="183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a:extLst>
                <a:ext uri="{FF2B5EF4-FFF2-40B4-BE49-F238E27FC236}">
                  <a16:creationId xmlns:a16="http://schemas.microsoft.com/office/drawing/2014/main" id="{8D1D3F9C-98CD-670B-0D5C-0C98D91F90F8}"/>
                </a:ext>
              </a:extLst>
            </p:cNvPr>
            <p:cNvPicPr>
              <a:picLocks noChangeAspect="1"/>
            </p:cNvPicPr>
            <p:nvPr/>
          </p:nvPicPr>
          <p:blipFill rotWithShape="1">
            <a:blip r:embed="rId5"/>
            <a:srcRect l="21661" t="5534" r="19119" b="23968"/>
            <a:stretch/>
          </p:blipFill>
          <p:spPr>
            <a:xfrm>
              <a:off x="8736878" y="2470024"/>
              <a:ext cx="2743199" cy="1846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descr="A picture containing crowd&#10;&#10;Description automatically generated">
              <a:extLst>
                <a:ext uri="{FF2B5EF4-FFF2-40B4-BE49-F238E27FC236}">
                  <a16:creationId xmlns:a16="http://schemas.microsoft.com/office/drawing/2014/main" id="{5AD49444-AB5C-52B6-03E4-2CC6F0165D1B}"/>
                </a:ext>
              </a:extLst>
            </p:cNvPr>
            <p:cNvPicPr>
              <a:picLocks noChangeAspect="1"/>
            </p:cNvPicPr>
            <p:nvPr/>
          </p:nvPicPr>
          <p:blipFill>
            <a:blip r:embed="rId6"/>
            <a:stretch>
              <a:fillRect/>
            </a:stretch>
          </p:blipFill>
          <p:spPr>
            <a:xfrm>
              <a:off x="8736878" y="4518434"/>
              <a:ext cx="2743199" cy="18618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17">
              <a:extLst>
                <a:ext uri="{FF2B5EF4-FFF2-40B4-BE49-F238E27FC236}">
                  <a16:creationId xmlns:a16="http://schemas.microsoft.com/office/drawing/2014/main" id="{8C9CBDE5-AFEE-65DB-3DCA-852C746E6300}"/>
                </a:ext>
              </a:extLst>
            </p:cNvPr>
            <p:cNvPicPr>
              <a:picLocks noChangeAspect="1"/>
            </p:cNvPicPr>
            <p:nvPr/>
          </p:nvPicPr>
          <p:blipFill>
            <a:blip r:embed="rId7"/>
            <a:stretch>
              <a:fillRect/>
            </a:stretch>
          </p:blipFill>
          <p:spPr>
            <a:xfrm>
              <a:off x="5582856" y="4541698"/>
              <a:ext cx="2755940" cy="183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descr="A picture containing person, indoor, wall, window&#10;&#10;Description automatically generated">
              <a:extLst>
                <a:ext uri="{FF2B5EF4-FFF2-40B4-BE49-F238E27FC236}">
                  <a16:creationId xmlns:a16="http://schemas.microsoft.com/office/drawing/2014/main" id="{082452E0-D9AC-29AE-E11B-C56DD5A46191}"/>
                </a:ext>
              </a:extLst>
            </p:cNvPr>
            <p:cNvPicPr>
              <a:picLocks noChangeAspect="1"/>
            </p:cNvPicPr>
            <p:nvPr/>
          </p:nvPicPr>
          <p:blipFill rotWithShape="1">
            <a:blip r:embed="rId8"/>
            <a:srcRect l="18706" t="12922" r="9899" b="15121"/>
            <a:stretch/>
          </p:blipFill>
          <p:spPr>
            <a:xfrm>
              <a:off x="5582856" y="2482928"/>
              <a:ext cx="2743199" cy="1843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7" descr="Student performing experiment in science lab class with glass apparatus">
              <a:extLst>
                <a:ext uri="{FF2B5EF4-FFF2-40B4-BE49-F238E27FC236}">
                  <a16:creationId xmlns:a16="http://schemas.microsoft.com/office/drawing/2014/main" id="{207BD6AC-8964-1CFE-C888-1C11687F801C}"/>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a:xfrm>
              <a:off x="8724137" y="428743"/>
              <a:ext cx="2755940" cy="1839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05739403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B6C0C4-141A-0BE4-320F-B208A830052D}"/>
              </a:ext>
            </a:extLst>
          </p:cNvPr>
          <p:cNvSpPr/>
          <p:nvPr userDrawn="1"/>
        </p:nvSpPr>
        <p:spPr>
          <a:xfrm>
            <a:off x="184782" y="1122363"/>
            <a:ext cx="11822435" cy="5541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2" name="Picture 11">
            <a:extLst>
              <a:ext uri="{FF2B5EF4-FFF2-40B4-BE49-F238E27FC236}">
                <a16:creationId xmlns:a16="http://schemas.microsoft.com/office/drawing/2014/main" id="{96B1A039-E1CA-FD81-8CF8-1927D4F20E4E}"/>
              </a:ext>
            </a:extLst>
          </p:cNvPr>
          <p:cNvPicPr>
            <a:picLocks noChangeAspect="1"/>
          </p:cNvPicPr>
          <p:nvPr userDrawn="1"/>
        </p:nvPicPr>
        <p:blipFill>
          <a:blip r:embed="rId2"/>
          <a:stretch>
            <a:fillRect/>
          </a:stretch>
        </p:blipFill>
        <p:spPr>
          <a:xfrm>
            <a:off x="184782" y="282071"/>
            <a:ext cx="3463090" cy="556897"/>
          </a:xfrm>
          <a:prstGeom prst="rect">
            <a:avLst/>
          </a:prstGeom>
        </p:spPr>
      </p:pic>
      <p:pic>
        <p:nvPicPr>
          <p:cNvPr id="16" name="Picture 15" descr="A black background with white text&#10;&#10;Description automatically generated">
            <a:extLst>
              <a:ext uri="{FF2B5EF4-FFF2-40B4-BE49-F238E27FC236}">
                <a16:creationId xmlns:a16="http://schemas.microsoft.com/office/drawing/2014/main" id="{2156CEF7-0373-6EF0-7156-5B338B276AC0}"/>
              </a:ext>
            </a:extLst>
          </p:cNvPr>
          <p:cNvPicPr>
            <a:picLocks noChangeAspect="1"/>
          </p:cNvPicPr>
          <p:nvPr userDrawn="1"/>
        </p:nvPicPr>
        <p:blipFill>
          <a:blip r:embed="rId3"/>
          <a:stretch>
            <a:fillRect/>
          </a:stretch>
        </p:blipFill>
        <p:spPr>
          <a:xfrm>
            <a:off x="7222433" y="73945"/>
            <a:ext cx="4904052" cy="973147"/>
          </a:xfrm>
          <a:prstGeom prst="rect">
            <a:avLst/>
          </a:prstGeom>
        </p:spPr>
      </p:pic>
      <p:sp>
        <p:nvSpPr>
          <p:cNvPr id="3" name="Title 2">
            <a:extLst>
              <a:ext uri="{FF2B5EF4-FFF2-40B4-BE49-F238E27FC236}">
                <a16:creationId xmlns:a16="http://schemas.microsoft.com/office/drawing/2014/main" id="{8635411A-D4A2-8214-4F68-9725E0A5B56F}"/>
              </a:ext>
            </a:extLst>
          </p:cNvPr>
          <p:cNvSpPr>
            <a:spLocks noGrp="1"/>
          </p:cNvSpPr>
          <p:nvPr>
            <p:ph type="title"/>
          </p:nvPr>
        </p:nvSpPr>
        <p:spPr>
          <a:xfrm>
            <a:off x="838199" y="1147931"/>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357674935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B6C0C4-141A-0BE4-320F-B208A830052D}"/>
              </a:ext>
            </a:extLst>
          </p:cNvPr>
          <p:cNvSpPr/>
          <p:nvPr userDrawn="1"/>
        </p:nvSpPr>
        <p:spPr>
          <a:xfrm>
            <a:off x="184782" y="1122363"/>
            <a:ext cx="11822435" cy="5541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 name="Picture 2">
            <a:extLst>
              <a:ext uri="{FF2B5EF4-FFF2-40B4-BE49-F238E27FC236}">
                <a16:creationId xmlns:a16="http://schemas.microsoft.com/office/drawing/2014/main" id="{2FC3DAD6-0CD0-3B08-B47B-4AB9208A65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4782" y="6029008"/>
            <a:ext cx="2784763" cy="599112"/>
          </a:xfrm>
          <a:prstGeom prst="rect">
            <a:avLst/>
          </a:prstGeom>
        </p:spPr>
      </p:pic>
      <p:pic>
        <p:nvPicPr>
          <p:cNvPr id="4" name="Picture 3" descr="A black and blue text&#10;&#10;Description automatically generated">
            <a:extLst>
              <a:ext uri="{FF2B5EF4-FFF2-40B4-BE49-F238E27FC236}">
                <a16:creationId xmlns:a16="http://schemas.microsoft.com/office/drawing/2014/main" id="{6445D942-140F-98DC-A8D3-1091ACFD712E}"/>
              </a:ext>
            </a:extLst>
          </p:cNvPr>
          <p:cNvPicPr>
            <a:picLocks noChangeAspect="1"/>
          </p:cNvPicPr>
          <p:nvPr userDrawn="1"/>
        </p:nvPicPr>
        <p:blipFill>
          <a:blip r:embed="rId3"/>
          <a:stretch>
            <a:fillRect/>
          </a:stretch>
        </p:blipFill>
        <p:spPr>
          <a:xfrm>
            <a:off x="8012741" y="5926429"/>
            <a:ext cx="3994476" cy="797598"/>
          </a:xfrm>
          <a:prstGeom prst="rect">
            <a:avLst/>
          </a:prstGeom>
        </p:spPr>
      </p:pic>
      <p:sp>
        <p:nvSpPr>
          <p:cNvPr id="6" name="Title 5">
            <a:extLst>
              <a:ext uri="{FF2B5EF4-FFF2-40B4-BE49-F238E27FC236}">
                <a16:creationId xmlns:a16="http://schemas.microsoft.com/office/drawing/2014/main" id="{97987894-D8D0-7DB5-83C3-9ECBAE7A54D5}"/>
              </a:ext>
            </a:extLst>
          </p:cNvPr>
          <p:cNvSpPr>
            <a:spLocks noGrp="1"/>
          </p:cNvSpPr>
          <p:nvPr>
            <p:ph type="title"/>
          </p:nvPr>
        </p:nvSpPr>
        <p:spPr>
          <a:xfrm>
            <a:off x="184782" y="0"/>
            <a:ext cx="10515600" cy="132556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24749385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B6C0C4-141A-0BE4-320F-B208A830052D}"/>
              </a:ext>
            </a:extLst>
          </p:cNvPr>
          <p:cNvSpPr/>
          <p:nvPr userDrawn="1"/>
        </p:nvSpPr>
        <p:spPr>
          <a:xfrm>
            <a:off x="184782" y="1122363"/>
            <a:ext cx="11822435" cy="5541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 name="Picture 2">
            <a:extLst>
              <a:ext uri="{FF2B5EF4-FFF2-40B4-BE49-F238E27FC236}">
                <a16:creationId xmlns:a16="http://schemas.microsoft.com/office/drawing/2014/main" id="{2FC3DAD6-0CD0-3B08-B47B-4AB9208A65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4782" y="6029008"/>
            <a:ext cx="2784763" cy="599112"/>
          </a:xfrm>
          <a:prstGeom prst="rect">
            <a:avLst/>
          </a:prstGeom>
        </p:spPr>
      </p:pic>
      <p:sp>
        <p:nvSpPr>
          <p:cNvPr id="6" name="Title 5">
            <a:extLst>
              <a:ext uri="{FF2B5EF4-FFF2-40B4-BE49-F238E27FC236}">
                <a16:creationId xmlns:a16="http://schemas.microsoft.com/office/drawing/2014/main" id="{97987894-D8D0-7DB5-83C3-9ECBAE7A54D5}"/>
              </a:ext>
            </a:extLst>
          </p:cNvPr>
          <p:cNvSpPr>
            <a:spLocks noGrp="1"/>
          </p:cNvSpPr>
          <p:nvPr>
            <p:ph type="title"/>
          </p:nvPr>
        </p:nvSpPr>
        <p:spPr>
          <a:xfrm>
            <a:off x="184782" y="0"/>
            <a:ext cx="10515600" cy="132556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74087212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F37D3B-19A8-12FC-C3C2-3664DDE96E84}"/>
              </a:ext>
            </a:extLst>
          </p:cNvPr>
          <p:cNvSpPr/>
          <p:nvPr userDrawn="1"/>
        </p:nvSpPr>
        <p:spPr>
          <a:xfrm>
            <a:off x="4084163" y="0"/>
            <a:ext cx="81078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9" name="Title 1">
            <a:extLst>
              <a:ext uri="{FF2B5EF4-FFF2-40B4-BE49-F238E27FC236}">
                <a16:creationId xmlns:a16="http://schemas.microsoft.com/office/drawing/2014/main" id="{788E6D2F-C262-835A-0F13-009BC1E49696}"/>
              </a:ext>
            </a:extLst>
          </p:cNvPr>
          <p:cNvSpPr>
            <a:spLocks noGrp="1"/>
          </p:cNvSpPr>
          <p:nvPr>
            <p:ph type="title"/>
          </p:nvPr>
        </p:nvSpPr>
        <p:spPr>
          <a:xfrm>
            <a:off x="4279769" y="253803"/>
            <a:ext cx="7683630" cy="1270198"/>
          </a:xfrm>
          <a:prstGeom prst="rect">
            <a:avLst/>
          </a:prstGeom>
        </p:spPr>
        <p:txBody>
          <a:bodyPr>
            <a:noAutofit/>
          </a:bodyPr>
          <a:lstStyle>
            <a:lvl1pPr>
              <a:defRPr sz="4000">
                <a:solidFill>
                  <a:schemeClr val="tx1"/>
                </a:solidFill>
              </a:defRPr>
            </a:lvl1pPr>
          </a:lstStyle>
          <a:p>
            <a:r>
              <a:rPr lang="en-US"/>
              <a:t>Click to edit Master title style</a:t>
            </a:r>
            <a:endParaRPr lang="en-CA"/>
          </a:p>
        </p:txBody>
      </p:sp>
      <p:sp>
        <p:nvSpPr>
          <p:cNvPr id="10" name="Text Placeholder 9">
            <a:extLst>
              <a:ext uri="{FF2B5EF4-FFF2-40B4-BE49-F238E27FC236}">
                <a16:creationId xmlns:a16="http://schemas.microsoft.com/office/drawing/2014/main" id="{36CE093E-DF07-2DDD-4DE3-A632A0EF019E}"/>
              </a:ext>
            </a:extLst>
          </p:cNvPr>
          <p:cNvSpPr>
            <a:spLocks noGrp="1"/>
          </p:cNvSpPr>
          <p:nvPr>
            <p:ph type="body" sz="quarter" idx="12"/>
          </p:nvPr>
        </p:nvSpPr>
        <p:spPr>
          <a:xfrm>
            <a:off x="4279769" y="1676400"/>
            <a:ext cx="7683630" cy="4281792"/>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19" name="Picture 18" descr="A black and blue text&#10;&#10;Description automatically generated">
            <a:extLst>
              <a:ext uri="{FF2B5EF4-FFF2-40B4-BE49-F238E27FC236}">
                <a16:creationId xmlns:a16="http://schemas.microsoft.com/office/drawing/2014/main" id="{D38311F9-7F26-C7B0-E151-92DB8FB07D3A}"/>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20" name="Picture 19">
            <a:extLst>
              <a:ext uri="{FF2B5EF4-FFF2-40B4-BE49-F238E27FC236}">
                <a16:creationId xmlns:a16="http://schemas.microsoft.com/office/drawing/2014/main" id="{C8429FBE-58C2-C608-7037-69F5B31BB105}"/>
              </a:ext>
            </a:extLst>
          </p:cNvPr>
          <p:cNvPicPr>
            <a:picLocks noChangeAspect="1"/>
          </p:cNvPicPr>
          <p:nvPr userDrawn="1"/>
        </p:nvPicPr>
        <p:blipFill>
          <a:blip r:embed="rId3"/>
          <a:stretch>
            <a:fillRect/>
          </a:stretch>
        </p:blipFill>
        <p:spPr>
          <a:xfrm>
            <a:off x="143982" y="6205765"/>
            <a:ext cx="2659371" cy="427651"/>
          </a:xfrm>
          <a:prstGeom prst="rect">
            <a:avLst/>
          </a:prstGeom>
        </p:spPr>
      </p:pic>
    </p:spTree>
    <p:extLst>
      <p:ext uri="{BB962C8B-B14F-4D97-AF65-F5344CB8AC3E}">
        <p14:creationId xmlns:p14="http://schemas.microsoft.com/office/powerpoint/2010/main" val="422760595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F37D3B-19A8-12FC-C3C2-3664DDE96E84}"/>
              </a:ext>
            </a:extLst>
          </p:cNvPr>
          <p:cNvSpPr/>
          <p:nvPr userDrawn="1"/>
        </p:nvSpPr>
        <p:spPr>
          <a:xfrm>
            <a:off x="4084163" y="0"/>
            <a:ext cx="81078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9" name="Title 1">
            <a:extLst>
              <a:ext uri="{FF2B5EF4-FFF2-40B4-BE49-F238E27FC236}">
                <a16:creationId xmlns:a16="http://schemas.microsoft.com/office/drawing/2014/main" id="{788E6D2F-C262-835A-0F13-009BC1E49696}"/>
              </a:ext>
            </a:extLst>
          </p:cNvPr>
          <p:cNvSpPr>
            <a:spLocks noGrp="1"/>
          </p:cNvSpPr>
          <p:nvPr>
            <p:ph type="title"/>
          </p:nvPr>
        </p:nvSpPr>
        <p:spPr>
          <a:xfrm>
            <a:off x="4279769" y="253803"/>
            <a:ext cx="7683630" cy="1270198"/>
          </a:xfrm>
          <a:prstGeom prst="rect">
            <a:avLst/>
          </a:prstGeom>
        </p:spPr>
        <p:txBody>
          <a:bodyPr>
            <a:noAutofit/>
          </a:bodyPr>
          <a:lstStyle>
            <a:lvl1pPr>
              <a:defRPr sz="4000">
                <a:solidFill>
                  <a:schemeClr val="tx1"/>
                </a:solidFill>
              </a:defRPr>
            </a:lvl1pPr>
          </a:lstStyle>
          <a:p>
            <a:r>
              <a:rPr lang="en-US"/>
              <a:t>Click to edit Master title style</a:t>
            </a:r>
            <a:endParaRPr lang="en-CA"/>
          </a:p>
        </p:txBody>
      </p:sp>
      <p:sp>
        <p:nvSpPr>
          <p:cNvPr id="10" name="Text Placeholder 9">
            <a:extLst>
              <a:ext uri="{FF2B5EF4-FFF2-40B4-BE49-F238E27FC236}">
                <a16:creationId xmlns:a16="http://schemas.microsoft.com/office/drawing/2014/main" id="{36CE093E-DF07-2DDD-4DE3-A632A0EF019E}"/>
              </a:ext>
            </a:extLst>
          </p:cNvPr>
          <p:cNvSpPr>
            <a:spLocks noGrp="1"/>
          </p:cNvSpPr>
          <p:nvPr>
            <p:ph type="body" sz="quarter" idx="12"/>
          </p:nvPr>
        </p:nvSpPr>
        <p:spPr>
          <a:xfrm>
            <a:off x="4279769" y="1676400"/>
            <a:ext cx="7683630" cy="4281792"/>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19" name="Picture 18" descr="A black and blue text&#10;&#10;Description automatically generated">
            <a:extLst>
              <a:ext uri="{FF2B5EF4-FFF2-40B4-BE49-F238E27FC236}">
                <a16:creationId xmlns:a16="http://schemas.microsoft.com/office/drawing/2014/main" id="{D38311F9-7F26-C7B0-E151-92DB8FB07D3A}"/>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20" name="Picture 19">
            <a:extLst>
              <a:ext uri="{FF2B5EF4-FFF2-40B4-BE49-F238E27FC236}">
                <a16:creationId xmlns:a16="http://schemas.microsoft.com/office/drawing/2014/main" id="{C8429FBE-58C2-C608-7037-69F5B31BB105}"/>
              </a:ext>
            </a:extLst>
          </p:cNvPr>
          <p:cNvPicPr>
            <a:picLocks noChangeAspect="1"/>
          </p:cNvPicPr>
          <p:nvPr userDrawn="1"/>
        </p:nvPicPr>
        <p:blipFill>
          <a:blip r:embed="rId3"/>
          <a:stretch>
            <a:fillRect/>
          </a:stretch>
        </p:blipFill>
        <p:spPr>
          <a:xfrm>
            <a:off x="143982" y="6205765"/>
            <a:ext cx="2659371" cy="427651"/>
          </a:xfrm>
          <a:prstGeom prst="rect">
            <a:avLst/>
          </a:prstGeom>
        </p:spPr>
      </p:pic>
      <p:pic>
        <p:nvPicPr>
          <p:cNvPr id="2" name="Graphic 1">
            <a:extLst>
              <a:ext uri="{FF2B5EF4-FFF2-40B4-BE49-F238E27FC236}">
                <a16:creationId xmlns:a16="http://schemas.microsoft.com/office/drawing/2014/main" id="{53AA3E4B-2BE0-323F-5CA9-75F1DC963C9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32178" t="35030" r="22039" b="21245"/>
          <a:stretch/>
        </p:blipFill>
        <p:spPr>
          <a:xfrm>
            <a:off x="-1" y="0"/>
            <a:ext cx="2562809" cy="2475722"/>
          </a:xfrm>
          <a:prstGeom prst="rect">
            <a:avLst/>
          </a:prstGeom>
        </p:spPr>
      </p:pic>
    </p:spTree>
    <p:extLst>
      <p:ext uri="{BB962C8B-B14F-4D97-AF65-F5344CB8AC3E}">
        <p14:creationId xmlns:p14="http://schemas.microsoft.com/office/powerpoint/2010/main" val="165617569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F37D3B-19A8-12FC-C3C2-3664DDE96E84}"/>
              </a:ext>
            </a:extLst>
          </p:cNvPr>
          <p:cNvSpPr/>
          <p:nvPr userDrawn="1"/>
        </p:nvSpPr>
        <p:spPr>
          <a:xfrm>
            <a:off x="2708367" y="0"/>
            <a:ext cx="948363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9" name="Title 1">
            <a:extLst>
              <a:ext uri="{FF2B5EF4-FFF2-40B4-BE49-F238E27FC236}">
                <a16:creationId xmlns:a16="http://schemas.microsoft.com/office/drawing/2014/main" id="{788E6D2F-C262-835A-0F13-009BC1E49696}"/>
              </a:ext>
            </a:extLst>
          </p:cNvPr>
          <p:cNvSpPr>
            <a:spLocks noGrp="1"/>
          </p:cNvSpPr>
          <p:nvPr>
            <p:ph type="title"/>
          </p:nvPr>
        </p:nvSpPr>
        <p:spPr>
          <a:xfrm>
            <a:off x="2804160" y="39610"/>
            <a:ext cx="9159239" cy="895728"/>
          </a:xfrm>
          <a:prstGeom prst="rect">
            <a:avLst/>
          </a:prstGeom>
        </p:spPr>
        <p:txBody>
          <a:bodyPr>
            <a:noAutofit/>
          </a:bodyPr>
          <a:lstStyle>
            <a:lvl1pPr>
              <a:defRPr sz="4000">
                <a:solidFill>
                  <a:schemeClr val="tx1"/>
                </a:solidFill>
              </a:defRPr>
            </a:lvl1pPr>
          </a:lstStyle>
          <a:p>
            <a:r>
              <a:rPr lang="en-US"/>
              <a:t>Click to edit Master title style</a:t>
            </a:r>
            <a:endParaRPr lang="en-CA"/>
          </a:p>
        </p:txBody>
      </p:sp>
      <p:sp>
        <p:nvSpPr>
          <p:cNvPr id="10" name="Text Placeholder 9">
            <a:extLst>
              <a:ext uri="{FF2B5EF4-FFF2-40B4-BE49-F238E27FC236}">
                <a16:creationId xmlns:a16="http://schemas.microsoft.com/office/drawing/2014/main" id="{36CE093E-DF07-2DDD-4DE3-A632A0EF019E}"/>
              </a:ext>
            </a:extLst>
          </p:cNvPr>
          <p:cNvSpPr>
            <a:spLocks noGrp="1"/>
          </p:cNvSpPr>
          <p:nvPr>
            <p:ph type="body" sz="quarter" idx="12"/>
          </p:nvPr>
        </p:nvSpPr>
        <p:spPr>
          <a:xfrm>
            <a:off x="2804159" y="974948"/>
            <a:ext cx="9159239" cy="5045844"/>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19" name="Picture 18" descr="A black and blue text&#10;&#10;Description automatically generated">
            <a:extLst>
              <a:ext uri="{FF2B5EF4-FFF2-40B4-BE49-F238E27FC236}">
                <a16:creationId xmlns:a16="http://schemas.microsoft.com/office/drawing/2014/main" id="{D38311F9-7F26-C7B0-E151-92DB8FB07D3A}"/>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20" name="Picture 19">
            <a:extLst>
              <a:ext uri="{FF2B5EF4-FFF2-40B4-BE49-F238E27FC236}">
                <a16:creationId xmlns:a16="http://schemas.microsoft.com/office/drawing/2014/main" id="{C8429FBE-58C2-C608-7037-69F5B31BB105}"/>
              </a:ext>
            </a:extLst>
          </p:cNvPr>
          <p:cNvPicPr>
            <a:picLocks noChangeAspect="1"/>
          </p:cNvPicPr>
          <p:nvPr userDrawn="1"/>
        </p:nvPicPr>
        <p:blipFill>
          <a:blip r:embed="rId3"/>
          <a:stretch>
            <a:fillRect/>
          </a:stretch>
        </p:blipFill>
        <p:spPr>
          <a:xfrm>
            <a:off x="143982" y="6292851"/>
            <a:ext cx="2418826" cy="388969"/>
          </a:xfrm>
          <a:prstGeom prst="rect">
            <a:avLst/>
          </a:prstGeom>
        </p:spPr>
      </p:pic>
      <p:pic>
        <p:nvPicPr>
          <p:cNvPr id="2" name="Graphic 1">
            <a:extLst>
              <a:ext uri="{FF2B5EF4-FFF2-40B4-BE49-F238E27FC236}">
                <a16:creationId xmlns:a16="http://schemas.microsoft.com/office/drawing/2014/main" id="{53AA3E4B-2BE0-323F-5CA9-75F1DC963C9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32178" t="35030" r="22039" b="21245"/>
          <a:stretch/>
        </p:blipFill>
        <p:spPr>
          <a:xfrm>
            <a:off x="-1" y="0"/>
            <a:ext cx="2562809" cy="2475722"/>
          </a:xfrm>
          <a:prstGeom prst="rect">
            <a:avLst/>
          </a:prstGeom>
        </p:spPr>
      </p:pic>
    </p:spTree>
    <p:extLst>
      <p:ext uri="{BB962C8B-B14F-4D97-AF65-F5344CB8AC3E}">
        <p14:creationId xmlns:p14="http://schemas.microsoft.com/office/powerpoint/2010/main" val="234706042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F37D3B-19A8-12FC-C3C2-3664DDE96E84}"/>
              </a:ext>
            </a:extLst>
          </p:cNvPr>
          <p:cNvSpPr/>
          <p:nvPr userDrawn="1"/>
        </p:nvSpPr>
        <p:spPr>
          <a:xfrm>
            <a:off x="3037593" y="0"/>
            <a:ext cx="915440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10" name="Text Placeholder 9">
            <a:extLst>
              <a:ext uri="{FF2B5EF4-FFF2-40B4-BE49-F238E27FC236}">
                <a16:creationId xmlns:a16="http://schemas.microsoft.com/office/drawing/2014/main" id="{36CE093E-DF07-2DDD-4DE3-A632A0EF019E}"/>
              </a:ext>
            </a:extLst>
          </p:cNvPr>
          <p:cNvSpPr>
            <a:spLocks noGrp="1"/>
          </p:cNvSpPr>
          <p:nvPr>
            <p:ph type="body" sz="quarter" idx="12"/>
          </p:nvPr>
        </p:nvSpPr>
        <p:spPr>
          <a:xfrm>
            <a:off x="3172834" y="158054"/>
            <a:ext cx="8883924" cy="5823128"/>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3" name="Title 1">
            <a:extLst>
              <a:ext uri="{FF2B5EF4-FFF2-40B4-BE49-F238E27FC236}">
                <a16:creationId xmlns:a16="http://schemas.microsoft.com/office/drawing/2014/main" id="{156E885B-5E98-660E-571E-2BD6B245EB71}"/>
              </a:ext>
            </a:extLst>
          </p:cNvPr>
          <p:cNvSpPr>
            <a:spLocks noGrp="1"/>
          </p:cNvSpPr>
          <p:nvPr>
            <p:ph type="title"/>
          </p:nvPr>
        </p:nvSpPr>
        <p:spPr>
          <a:xfrm>
            <a:off x="99483" y="143830"/>
            <a:ext cx="2820990" cy="1386529"/>
          </a:xfrm>
          <a:prstGeom prst="rect">
            <a:avLst/>
          </a:prstGeom>
        </p:spPr>
        <p:txBody>
          <a:bodyPr>
            <a:noAutofit/>
          </a:bodyPr>
          <a:lstStyle>
            <a:lvl1pPr>
              <a:defRPr sz="2800">
                <a:solidFill>
                  <a:schemeClr val="bg1"/>
                </a:solidFill>
                <a:latin typeface="Poppins SemiBold" panose="00000700000000000000" pitchFamily="2" charset="0"/>
                <a:cs typeface="Poppins SemiBold" panose="00000700000000000000" pitchFamily="2" charset="0"/>
              </a:defRPr>
            </a:lvl1pPr>
          </a:lstStyle>
          <a:p>
            <a:r>
              <a:rPr lang="en-US"/>
              <a:t>Click to edit Master title style</a:t>
            </a:r>
            <a:endParaRPr lang="en-CA"/>
          </a:p>
        </p:txBody>
      </p:sp>
      <p:pic>
        <p:nvPicPr>
          <p:cNvPr id="6" name="Picture 5" descr="A black and blue text&#10;&#10;Description automatically generated">
            <a:extLst>
              <a:ext uri="{FF2B5EF4-FFF2-40B4-BE49-F238E27FC236}">
                <a16:creationId xmlns:a16="http://schemas.microsoft.com/office/drawing/2014/main" id="{DC88F81D-72B5-890F-F8CE-83B51665B070}"/>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7" name="Picture 6">
            <a:extLst>
              <a:ext uri="{FF2B5EF4-FFF2-40B4-BE49-F238E27FC236}">
                <a16:creationId xmlns:a16="http://schemas.microsoft.com/office/drawing/2014/main" id="{A9878985-66E9-25A0-B56F-69ADB6AD4F79}"/>
              </a:ext>
            </a:extLst>
          </p:cNvPr>
          <p:cNvPicPr>
            <a:picLocks noChangeAspect="1"/>
          </p:cNvPicPr>
          <p:nvPr userDrawn="1"/>
        </p:nvPicPr>
        <p:blipFill>
          <a:blip r:embed="rId3"/>
          <a:stretch>
            <a:fillRect/>
          </a:stretch>
        </p:blipFill>
        <p:spPr>
          <a:xfrm>
            <a:off x="143982" y="6205765"/>
            <a:ext cx="2659371" cy="427651"/>
          </a:xfrm>
          <a:prstGeom prst="rect">
            <a:avLst/>
          </a:prstGeom>
        </p:spPr>
      </p:pic>
    </p:spTree>
    <p:extLst>
      <p:ext uri="{BB962C8B-B14F-4D97-AF65-F5344CB8AC3E}">
        <p14:creationId xmlns:p14="http://schemas.microsoft.com/office/powerpoint/2010/main" val="304218913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D2881AC-A9E1-E7E1-4F1D-501D76983101}"/>
              </a:ext>
            </a:extLst>
          </p:cNvPr>
          <p:cNvSpPr/>
          <p:nvPr userDrawn="1"/>
        </p:nvSpPr>
        <p:spPr>
          <a:xfrm>
            <a:off x="0" y="0"/>
            <a:ext cx="12192000" cy="6858000"/>
          </a:xfrm>
          <a:prstGeom prst="rect">
            <a:avLst/>
          </a:prstGeom>
          <a:gradFill flip="none" rotWithShape="1">
            <a:gsLst>
              <a:gs pos="70000">
                <a:srgbClr val="0F75BD"/>
              </a:gs>
              <a:gs pos="0">
                <a:srgbClr val="452D86"/>
              </a:gs>
              <a:gs pos="34000">
                <a:srgbClr val="00AEEF"/>
              </a:gs>
              <a:gs pos="100000">
                <a:srgbClr val="252262"/>
              </a:gs>
            </a:gsLst>
            <a:path path="circle">
              <a:fillToRect t="100000" r="100000"/>
            </a:path>
            <a:tileRect l="-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AA5F345-B498-FE4C-2FA9-93A23BDBFB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7C4691-C52E-1462-493A-27C01A7F66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3605452"/>
      </p:ext>
    </p:extLst>
  </p:cSld>
  <p:clrMap bg1="lt1" tx1="dk1" bg2="lt2" tx2="dk2" accent1="accent1" accent2="accent2" accent3="accent3" accent4="accent4" accent5="accent5" accent6="accent6" hlink="hlink" folHlink="folHlink"/>
  <p:sldLayoutIdLst>
    <p:sldLayoutId id="2147483686" r:id="rId1"/>
    <p:sldLayoutId id="2147483662" r:id="rId2"/>
    <p:sldLayoutId id="2147483649" r:id="rId3"/>
    <p:sldLayoutId id="2147483663" r:id="rId4"/>
    <p:sldLayoutId id="2147483685" r:id="rId5"/>
    <p:sldLayoutId id="2147483656" r:id="rId6"/>
    <p:sldLayoutId id="2147483688" r:id="rId7"/>
    <p:sldLayoutId id="2147483690" r:id="rId8"/>
    <p:sldLayoutId id="2147483660" r:id="rId9"/>
    <p:sldLayoutId id="2147483661" r:id="rId10"/>
    <p:sldLayoutId id="2147483687" r:id="rId11"/>
    <p:sldLayoutId id="2147483664" r:id="rId12"/>
    <p:sldLayoutId id="2147483665" r:id="rId13"/>
    <p:sldLayoutId id="2147483650" r:id="rId14"/>
    <p:sldLayoutId id="2147483666" r:id="rId15"/>
    <p:sldLayoutId id="2147483680" r:id="rId16"/>
    <p:sldLayoutId id="2147483681" r:id="rId17"/>
    <p:sldLayoutId id="2147483689" r:id="rId18"/>
    <p:sldLayoutId id="2147483691" r:id="rId19"/>
    <p:sldLayoutId id="2147483693" r:id="rId20"/>
  </p:sldLayoutIdLst>
  <p:transition>
    <p:fade/>
  </p:transition>
  <p:txStyles>
    <p:titleStyle>
      <a:lvl1pPr algn="l" defTabSz="914400" rtl="0" eaLnBrk="1" latinLnBrk="0" hangingPunct="1">
        <a:lnSpc>
          <a:spcPct val="90000"/>
        </a:lnSpc>
        <a:spcBef>
          <a:spcPct val="0"/>
        </a:spcBef>
        <a:buNone/>
        <a:defRPr sz="4800" b="1" i="0" kern="1200">
          <a:solidFill>
            <a:schemeClr val="tx1"/>
          </a:solidFill>
          <a:latin typeface="Poppins SemiBold" pitchFamily="2" charset="77"/>
          <a:ea typeface="+mj-ea"/>
          <a:cs typeface="Poppins SemiBold"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2FB4D09-1A7F-794A-E7C5-FAC910E9EB8E}"/>
              </a:ext>
            </a:extLst>
          </p:cNvPr>
          <p:cNvSpPr/>
          <p:nvPr userDrawn="1"/>
        </p:nvSpPr>
        <p:spPr>
          <a:xfrm>
            <a:off x="0" y="0"/>
            <a:ext cx="12192000" cy="6858000"/>
          </a:xfrm>
          <a:prstGeom prst="rect">
            <a:avLst/>
          </a:prstGeom>
          <a:gradFill flip="none" rotWithShape="1">
            <a:gsLst>
              <a:gs pos="70000">
                <a:srgbClr val="0F75BD"/>
              </a:gs>
              <a:gs pos="0">
                <a:srgbClr val="452D86"/>
              </a:gs>
              <a:gs pos="34000">
                <a:srgbClr val="00AEEF"/>
              </a:gs>
              <a:gs pos="100000">
                <a:srgbClr val="252262"/>
              </a:gs>
            </a:gsLst>
            <a:path path="circle">
              <a:fillToRect t="100000" r="100000"/>
            </a:path>
            <a:tileRect l="-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1F95B5CD-10B9-47EF-F614-20F3FC1BE3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9" name="Text Placeholder 2">
            <a:extLst>
              <a:ext uri="{FF2B5EF4-FFF2-40B4-BE49-F238E27FC236}">
                <a16:creationId xmlns:a16="http://schemas.microsoft.com/office/drawing/2014/main" id="{CCC8BDCD-1E9E-9DB3-D028-873AA55FDE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4593848"/>
      </p:ext>
    </p:extLst>
  </p:cSld>
  <p:clrMap bg1="lt1" tx1="dk1" bg2="lt2" tx2="dk2" accent1="accent1" accent2="accent2" accent3="accent3" accent4="accent4" accent5="accent5" accent6="accent6" hlink="hlink" folHlink="folHlink"/>
  <p:sldLayoutIdLst>
    <p:sldLayoutId id="2147483668" r:id="rId1"/>
    <p:sldLayoutId id="2147483679" r:id="rId2"/>
    <p:sldLayoutId id="2147483669" r:id="rId3"/>
    <p:sldLayoutId id="2147483682" r:id="rId4"/>
    <p:sldLayoutId id="2147483683" r:id="rId5"/>
    <p:sldLayoutId id="2147483684" r:id="rId6"/>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png"/><Relationship Id="rId5" Type="http://schemas.openxmlformats.org/officeDocument/2006/relationships/hyperlink" Target="https://smho-smso.ca/online-resources/onecoute-2021-la-voix-des-eleves-sur-la-sante-mentale-rapport-final/" TargetMode="Externa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hyperlink" Target="https://smho-smso.ca/leading-mentally-healthy-schools/fr/" TargetMode="External"/><Relationship Id="rId7"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hyperlink" Target="https://smho-smso.ca/directions-et-directions-adjointes-decole/" TargetMode="External"/><Relationship Id="rId4" Type="http://schemas.openxmlformats.org/officeDocument/2006/relationships/image" Target="../media/image24.jpeg"/></Relationships>
</file>

<file path=ppt/slides/_rels/slide32.xml.rels><?xml version="1.0" encoding="UTF-8" standalone="yes"?>
<Relationships xmlns="http://schemas.openxmlformats.org/package/2006/relationships"><Relationship Id="rId3" Type="http://schemas.openxmlformats.org/officeDocument/2006/relationships/hyperlink" Target="https://smho-smso.ca/directions-et-directions-adjointes-decole/"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smho-smso.ca/leading-mentally-healthy-schools/fr/" TargetMode="External"/><Relationship Id="rId2" Type="http://schemas.openxmlformats.org/officeDocument/2006/relationships/notesSlide" Target="../notesSlides/notesSlide33.xml"/><Relationship Id="rId1" Type="http://schemas.openxmlformats.org/officeDocument/2006/relationships/slideLayout" Target="../slideLayouts/slideLayout8.xml"/><Relationship Id="rId5" Type="http://schemas.openxmlformats.org/officeDocument/2006/relationships/image" Target="../media/image24.jpe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hyperlink" Target="https://smhosmso-my.sharepoint.com/:f:/g/personal/documents_smho-smso_ca/EmsAJYojTOVDsuPDKVgk4YYBy1oyfIS1uTwp-AmJA9lgYQ?e=zZLSd0" TargetMode="External"/><Relationship Id="rId7"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jpeg"/><Relationship Id="rId4" Type="http://schemas.openxmlformats.org/officeDocument/2006/relationships/image" Target="../media/image43.png"/><Relationship Id="rId9" Type="http://schemas.openxmlformats.org/officeDocument/2006/relationships/image" Target="../media/image48.jpeg"/></Relationships>
</file>

<file path=ppt/slides/_rels/slide4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hyperlink" Target="https://smho-smso.ca/dfsme" TargetMode="External"/><Relationship Id="rId7" Type="http://schemas.openxmlformats.org/officeDocument/2006/relationships/hyperlink" Target="https://smhosmso-my.sharepoint.com/:f:/g/personal/documents_smho-smso_ca/EmsAJYojTOVDsuPDKVgk4YYBy1oyfIS1uTwp-AmJA9lgYQ?e=zZLSd0" TargetMode="External"/><Relationship Id="rId2" Type="http://schemas.openxmlformats.org/officeDocument/2006/relationships/notesSlide" Target="../notesSlides/notesSlide41.xml"/><Relationship Id="rId1" Type="http://schemas.openxmlformats.org/officeDocument/2006/relationships/slideLayout" Target="../slideLayouts/slideLayout8.xml"/><Relationship Id="rId6" Type="http://schemas.openxmlformats.org/officeDocument/2006/relationships/image" Target="../media/image51.png"/><Relationship Id="rId5" Type="http://schemas.openxmlformats.org/officeDocument/2006/relationships/hyperlink" Target="https://smho-smso.ca/online-resources/livre-electronique-diriger-pour-favoriser-la-sante-mentale-a-lecole" TargetMode="External"/><Relationship Id="rId4" Type="http://schemas.openxmlformats.org/officeDocument/2006/relationships/hyperlink" Target="https://smhosmso-my.sharepoint.com/:f:/g/personal/documents_smho-smso_ca/EkfkyJu7y55Am9NueyaCdlMBdqIQeA_snUcg1Pi9YJbeGw" TargetMode="External"/><Relationship Id="rId9"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hyperlink" Target="https://smho-smso.ca/accueil/#connectwithus" TargetMode="External"/><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BDC11D-4FF9-92D0-C348-E843721AE75C}"/>
              </a:ext>
            </a:extLst>
          </p:cNvPr>
          <p:cNvSpPr>
            <a:spLocks noGrp="1"/>
          </p:cNvSpPr>
          <p:nvPr>
            <p:ph type="title"/>
          </p:nvPr>
        </p:nvSpPr>
        <p:spPr/>
        <p:txBody>
          <a:bodyPr/>
          <a:lstStyle/>
          <a:p>
            <a:r>
              <a:rPr lang="fr-CA">
                <a:latin typeface="Poppins SemiBold"/>
                <a:cs typeface="Poppins SemiBold"/>
              </a:rPr>
              <a:t>Remarques pour l'orateur</a:t>
            </a:r>
            <a:endParaRPr lang="fr-CA" noProof="0">
              <a:latin typeface="Poppins SemiBold"/>
              <a:cs typeface="Poppins SemiBold"/>
            </a:endParaRPr>
          </a:p>
        </p:txBody>
      </p:sp>
      <p:sp>
        <p:nvSpPr>
          <p:cNvPr id="4" name="Vertical Text Placeholder 3">
            <a:extLst>
              <a:ext uri="{FF2B5EF4-FFF2-40B4-BE49-F238E27FC236}">
                <a16:creationId xmlns:a16="http://schemas.microsoft.com/office/drawing/2014/main" id="{276A11B1-BAAF-5EC1-B32A-B16A7A9CE173}"/>
              </a:ext>
            </a:extLst>
          </p:cNvPr>
          <p:cNvSpPr>
            <a:spLocks noGrp="1"/>
          </p:cNvSpPr>
          <p:nvPr>
            <p:ph type="body" orient="vert" idx="1"/>
          </p:nvPr>
        </p:nvSpPr>
        <p:spPr>
          <a:xfrm>
            <a:off x="215729" y="1655410"/>
            <a:ext cx="8826672" cy="5132739"/>
          </a:xfrm>
        </p:spPr>
        <p:txBody>
          <a:bodyPr vert="horz" lIns="91440" tIns="45720" rIns="91440" bIns="45720" rtlCol="0" anchor="t">
            <a:normAutofit fontScale="92500" lnSpcReduction="20000"/>
          </a:bodyPr>
          <a:lstStyle/>
          <a:p>
            <a:pPr>
              <a:lnSpc>
                <a:spcPct val="110000"/>
              </a:lnSpc>
            </a:pPr>
            <a:r>
              <a:rPr lang="fr-CA">
                <a:latin typeface="Arial"/>
                <a:cs typeface="Arial"/>
              </a:rPr>
              <a:t>Ce recueil de diapositives de la trousse de mobilisation </a:t>
            </a:r>
            <a:r>
              <a:rPr lang="fr-CA" i="1">
                <a:latin typeface="Arial"/>
                <a:cs typeface="Arial"/>
              </a:rPr>
              <a:t>Diriger pour favoriser la santé mentale à l'école</a:t>
            </a:r>
            <a:r>
              <a:rPr lang="fr-CA">
                <a:latin typeface="Arial"/>
                <a:cs typeface="Arial"/>
              </a:rPr>
              <a:t> a été présenté au cours des réunions de planification régionale</a:t>
            </a:r>
            <a:endParaRPr lang="fr-CA" noProof="0" dirty="0">
              <a:latin typeface="Arial"/>
              <a:cs typeface="Arial"/>
            </a:endParaRPr>
          </a:p>
          <a:p>
            <a:pPr>
              <a:lnSpc>
                <a:spcPct val="110000"/>
              </a:lnSpc>
            </a:pPr>
            <a:r>
              <a:rPr lang="fr-CA">
                <a:latin typeface="Arial"/>
                <a:cs typeface="Arial"/>
              </a:rPr>
              <a:t>Vous pouvez personnaliser le recueil de diapositives pour répondre aux besoins de votre public cible</a:t>
            </a:r>
            <a:endParaRPr lang="fr-CA" noProof="0" dirty="0">
              <a:latin typeface="Arial"/>
              <a:cs typeface="Arial"/>
            </a:endParaRPr>
          </a:p>
          <a:p>
            <a:pPr>
              <a:lnSpc>
                <a:spcPct val="110000"/>
              </a:lnSpc>
            </a:pPr>
            <a:r>
              <a:rPr lang="fr-CA">
                <a:latin typeface="Arial"/>
                <a:cs typeface="Arial"/>
              </a:rPr>
              <a:t>Vous pouvez soit supprimer certaines diapositives pour personnaliser votre diaporama, soit en ajouter quelques-unes pour y introduire certains messages de votre conseil scolaire  </a:t>
            </a:r>
            <a:endParaRPr lang="fr-CA" dirty="0">
              <a:latin typeface="Arial"/>
              <a:cs typeface="Arial"/>
            </a:endParaRPr>
          </a:p>
          <a:p>
            <a:pPr>
              <a:lnSpc>
                <a:spcPct val="110000"/>
              </a:lnSpc>
            </a:pPr>
            <a:r>
              <a:rPr lang="fr-CA">
                <a:latin typeface="Arial"/>
                <a:cs typeface="Arial"/>
              </a:rPr>
              <a:t>Les notes de l'orateur vous sont fournies pour guider votre message</a:t>
            </a:r>
            <a:r>
              <a:rPr lang="fr-CA" noProof="0">
                <a:latin typeface="Arial"/>
                <a:cs typeface="Arial"/>
              </a:rPr>
              <a:t> –</a:t>
            </a:r>
            <a:r>
              <a:rPr lang="fr-CA">
                <a:latin typeface="Arial"/>
                <a:cs typeface="Arial"/>
              </a:rPr>
              <a:t> personnalisez-les pour répondre à vos besoins et à ceux de votre public cible</a:t>
            </a:r>
            <a:endParaRPr lang="fr-CA" noProof="0" dirty="0"/>
          </a:p>
        </p:txBody>
      </p:sp>
    </p:spTree>
    <p:extLst>
      <p:ext uri="{BB962C8B-B14F-4D97-AF65-F5344CB8AC3E}">
        <p14:creationId xmlns:p14="http://schemas.microsoft.com/office/powerpoint/2010/main" val="427543346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1012EA-799F-7B6A-8674-8CDBE006BA6B}"/>
              </a:ext>
            </a:extLst>
          </p:cNvPr>
          <p:cNvSpPr>
            <a:spLocks noGrp="1"/>
          </p:cNvSpPr>
          <p:nvPr>
            <p:ph type="title"/>
          </p:nvPr>
        </p:nvSpPr>
        <p:spPr>
          <a:xfrm>
            <a:off x="184781" y="45627"/>
            <a:ext cx="11837885" cy="1091879"/>
          </a:xfrm>
        </p:spPr>
        <p:txBody>
          <a:bodyPr>
            <a:noAutofit/>
          </a:bodyPr>
          <a:lstStyle/>
          <a:p>
            <a:r>
              <a:rPr lang="fr-CA" sz="3600" b="0" dirty="0">
                <a:latin typeface="Poppins"/>
                <a:cs typeface="Poppins"/>
              </a:rPr>
              <a:t>Que signifie </a:t>
            </a:r>
            <a:r>
              <a:rPr lang="fr-CA" sz="3600" i="1" dirty="0">
                <a:latin typeface="Poppins SemiBold"/>
                <a:cs typeface="Poppins SemiBold"/>
              </a:rPr>
              <a:t>Diriger pour favoriser la santé mentale à l’école</a:t>
            </a:r>
            <a:r>
              <a:rPr lang="fr-CA" sz="3600" b="0" dirty="0">
                <a:latin typeface="Poppins"/>
                <a:cs typeface="Poppins"/>
              </a:rPr>
              <a:t>?</a:t>
            </a:r>
          </a:p>
        </p:txBody>
      </p:sp>
      <p:sp>
        <p:nvSpPr>
          <p:cNvPr id="2" name="Rounded Rectangular Callout 1">
            <a:extLst>
              <a:ext uri="{FF2B5EF4-FFF2-40B4-BE49-F238E27FC236}">
                <a16:creationId xmlns:a16="http://schemas.microsoft.com/office/drawing/2014/main" id="{C904A91D-A238-D988-1CFD-A1F543DE4D67}"/>
              </a:ext>
            </a:extLst>
          </p:cNvPr>
          <p:cNvSpPr/>
          <p:nvPr/>
        </p:nvSpPr>
        <p:spPr>
          <a:xfrm>
            <a:off x="323516" y="1290958"/>
            <a:ext cx="2573866" cy="1003300"/>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Un accent intentionnel sur la santé mentale.</a:t>
            </a:r>
          </a:p>
        </p:txBody>
      </p:sp>
      <p:sp>
        <p:nvSpPr>
          <p:cNvPr id="9" name="Rounded Rectangular Callout 8">
            <a:extLst>
              <a:ext uri="{FF2B5EF4-FFF2-40B4-BE49-F238E27FC236}">
                <a16:creationId xmlns:a16="http://schemas.microsoft.com/office/drawing/2014/main" id="{201B685D-2491-38E2-58CE-6C354346A477}"/>
              </a:ext>
            </a:extLst>
          </p:cNvPr>
          <p:cNvSpPr/>
          <p:nvPr/>
        </p:nvSpPr>
        <p:spPr>
          <a:xfrm>
            <a:off x="3188031" y="1277589"/>
            <a:ext cx="3733553" cy="1003301"/>
          </a:xfrm>
          <a:prstGeom prst="wedgeRoundRectCallout">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Être présent avec le personnel et les élèves.</a:t>
            </a:r>
          </a:p>
        </p:txBody>
      </p:sp>
      <p:sp>
        <p:nvSpPr>
          <p:cNvPr id="4" name="Rounded Rectangular Callout 3">
            <a:extLst>
              <a:ext uri="{FF2B5EF4-FFF2-40B4-BE49-F238E27FC236}">
                <a16:creationId xmlns:a16="http://schemas.microsoft.com/office/drawing/2014/main" id="{C69910E9-800A-1AF1-1D4A-203BC575CE16}"/>
              </a:ext>
            </a:extLst>
          </p:cNvPr>
          <p:cNvSpPr/>
          <p:nvPr/>
        </p:nvSpPr>
        <p:spPr>
          <a:xfrm>
            <a:off x="1643132" y="2467503"/>
            <a:ext cx="2150269" cy="603250"/>
          </a:xfrm>
          <a:prstGeom prst="wedgeRoundRectCallout">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700" b="1" dirty="0">
                <a:solidFill>
                  <a:schemeClr val="tx1"/>
                </a:solidFill>
                <a:latin typeface="Roboto" panose="02000000000000000000" pitchFamily="2" charset="0"/>
                <a:ea typeface="Roboto" panose="02000000000000000000" pitchFamily="2" charset="0"/>
              </a:rPr>
              <a:t>Tout le monde compte.</a:t>
            </a:r>
          </a:p>
        </p:txBody>
      </p:sp>
      <p:sp>
        <p:nvSpPr>
          <p:cNvPr id="5" name="Rounded Rectangular Callout 4">
            <a:extLst>
              <a:ext uri="{FF2B5EF4-FFF2-40B4-BE49-F238E27FC236}">
                <a16:creationId xmlns:a16="http://schemas.microsoft.com/office/drawing/2014/main" id="{94A4D27A-3568-E6C7-2251-7C0C38519A15}"/>
              </a:ext>
            </a:extLst>
          </p:cNvPr>
          <p:cNvSpPr/>
          <p:nvPr/>
        </p:nvSpPr>
        <p:spPr>
          <a:xfrm>
            <a:off x="294745" y="3224204"/>
            <a:ext cx="3619501" cy="1328739"/>
          </a:xfrm>
          <a:prstGeom prst="wedgeRoundRectCallout">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Un engagement à créer une culture sécuritaire, inclusive et bienveillante.</a:t>
            </a:r>
          </a:p>
        </p:txBody>
      </p:sp>
      <p:sp>
        <p:nvSpPr>
          <p:cNvPr id="7" name="Rounded Rectangular Callout 6">
            <a:extLst>
              <a:ext uri="{FF2B5EF4-FFF2-40B4-BE49-F238E27FC236}">
                <a16:creationId xmlns:a16="http://schemas.microsoft.com/office/drawing/2014/main" id="{72B63E6E-F5A0-21E9-6E5B-2E26F2401834}"/>
              </a:ext>
            </a:extLst>
          </p:cNvPr>
          <p:cNvSpPr/>
          <p:nvPr/>
        </p:nvSpPr>
        <p:spPr>
          <a:xfrm>
            <a:off x="4033311" y="2620551"/>
            <a:ext cx="2951774" cy="2138043"/>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S’assurer que le personnel scolaire développe une conscience de soi et s’autorégule afin que nous puissions servir de modèle.</a:t>
            </a:r>
          </a:p>
        </p:txBody>
      </p:sp>
      <p:sp>
        <p:nvSpPr>
          <p:cNvPr id="14" name="Rounded Rectangular Callout 13">
            <a:extLst>
              <a:ext uri="{FF2B5EF4-FFF2-40B4-BE49-F238E27FC236}">
                <a16:creationId xmlns:a16="http://schemas.microsoft.com/office/drawing/2014/main" id="{00E070C5-C148-D4F3-F0CF-F6F20CA5F616}"/>
              </a:ext>
            </a:extLst>
          </p:cNvPr>
          <p:cNvSpPr/>
          <p:nvPr/>
        </p:nvSpPr>
        <p:spPr>
          <a:xfrm>
            <a:off x="7053438" y="1290957"/>
            <a:ext cx="2092678" cy="1091879"/>
          </a:xfrm>
          <a:prstGeom prst="wedgeRoundRectCallout">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Chacun peut s’exprimer librement.</a:t>
            </a:r>
          </a:p>
        </p:txBody>
      </p:sp>
      <p:sp>
        <p:nvSpPr>
          <p:cNvPr id="12" name="Rounded Rectangular Callout 11">
            <a:extLst>
              <a:ext uri="{FF2B5EF4-FFF2-40B4-BE49-F238E27FC236}">
                <a16:creationId xmlns:a16="http://schemas.microsoft.com/office/drawing/2014/main" id="{01E12333-BA32-4A05-5A28-35C1C5850966}"/>
              </a:ext>
            </a:extLst>
          </p:cNvPr>
          <p:cNvSpPr/>
          <p:nvPr/>
        </p:nvSpPr>
        <p:spPr>
          <a:xfrm>
            <a:off x="7089088" y="2645767"/>
            <a:ext cx="2092678" cy="3085436"/>
          </a:xfrm>
          <a:prstGeom prst="wedgeRoundRectCallout">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Mobiliser les partenaires pour préparer le terrain à un milieu d’apprentissage et d’enseignement positif.</a:t>
            </a:r>
          </a:p>
        </p:txBody>
      </p:sp>
      <p:sp>
        <p:nvSpPr>
          <p:cNvPr id="13" name="Rounded Rectangular Callout 12">
            <a:extLst>
              <a:ext uri="{FF2B5EF4-FFF2-40B4-BE49-F238E27FC236}">
                <a16:creationId xmlns:a16="http://schemas.microsoft.com/office/drawing/2014/main" id="{1AD85F68-BEC4-A326-BDC6-AD9CE3FA96E4}"/>
              </a:ext>
            </a:extLst>
          </p:cNvPr>
          <p:cNvSpPr/>
          <p:nvPr/>
        </p:nvSpPr>
        <p:spPr>
          <a:xfrm>
            <a:off x="9268522" y="1253929"/>
            <a:ext cx="2695574" cy="2007223"/>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Créer des éléments à l’appui d’une attitude positive et favoriser l’engagement des élèves, du personnel et des familles.</a:t>
            </a:r>
          </a:p>
        </p:txBody>
      </p:sp>
      <p:sp>
        <p:nvSpPr>
          <p:cNvPr id="10" name="Rounded Rectangular Callout 9">
            <a:extLst>
              <a:ext uri="{FF2B5EF4-FFF2-40B4-BE49-F238E27FC236}">
                <a16:creationId xmlns:a16="http://schemas.microsoft.com/office/drawing/2014/main" id="{9AB202C4-E6FE-E00C-C194-834A6E92F731}"/>
              </a:ext>
            </a:extLst>
          </p:cNvPr>
          <p:cNvSpPr/>
          <p:nvPr/>
        </p:nvSpPr>
        <p:spPr>
          <a:xfrm>
            <a:off x="290291" y="4843262"/>
            <a:ext cx="3619501" cy="1057274"/>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La santé mentale est notre point de départ, soit le fondement de tout.</a:t>
            </a:r>
          </a:p>
        </p:txBody>
      </p:sp>
      <p:sp>
        <p:nvSpPr>
          <p:cNvPr id="11" name="Rounded Rectangular Callout 10">
            <a:extLst>
              <a:ext uri="{FF2B5EF4-FFF2-40B4-BE49-F238E27FC236}">
                <a16:creationId xmlns:a16="http://schemas.microsoft.com/office/drawing/2014/main" id="{795146E3-DB56-3E31-4CAC-39EC181D38C5}"/>
              </a:ext>
            </a:extLst>
          </p:cNvPr>
          <p:cNvSpPr/>
          <p:nvPr/>
        </p:nvSpPr>
        <p:spPr>
          <a:xfrm>
            <a:off x="4031868" y="5272618"/>
            <a:ext cx="2938733" cy="1057273"/>
          </a:xfrm>
          <a:prstGeom prst="wedgeRoundRectCallout">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dirty="0">
                <a:solidFill>
                  <a:schemeClr val="tx1"/>
                </a:solidFill>
                <a:latin typeface="Roboto" panose="02000000000000000000" pitchFamily="2" charset="0"/>
                <a:ea typeface="Roboto" panose="02000000000000000000" pitchFamily="2" charset="0"/>
              </a:rPr>
              <a:t>Priorité :  comprendre le profil de chaque personne.</a:t>
            </a:r>
          </a:p>
        </p:txBody>
      </p:sp>
      <p:sp>
        <p:nvSpPr>
          <p:cNvPr id="8" name="Rounded Rectangular Callout 7">
            <a:extLst>
              <a:ext uri="{FF2B5EF4-FFF2-40B4-BE49-F238E27FC236}">
                <a16:creationId xmlns:a16="http://schemas.microsoft.com/office/drawing/2014/main" id="{BC1B3626-3BEC-4B2D-8BBD-DA1DA2B19E4D}"/>
              </a:ext>
            </a:extLst>
          </p:cNvPr>
          <p:cNvSpPr/>
          <p:nvPr/>
        </p:nvSpPr>
        <p:spPr>
          <a:xfrm>
            <a:off x="9277972" y="3669175"/>
            <a:ext cx="2661616" cy="2195843"/>
          </a:xfrm>
          <a:prstGeom prst="wedgeRoundRectCallout">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b="1" dirty="0">
                <a:solidFill>
                  <a:schemeClr val="tx1"/>
                </a:solidFill>
                <a:latin typeface="Roboto"/>
                <a:ea typeface="Roboto"/>
                <a:cs typeface="Roboto"/>
              </a:rPr>
              <a:t>Outiller le personnel pour qu'il comprenne mieux les besoins des élèves en matière de santé mentale.</a:t>
            </a:r>
          </a:p>
        </p:txBody>
      </p:sp>
    </p:spTree>
    <p:extLst>
      <p:ext uri="{BB962C8B-B14F-4D97-AF65-F5344CB8AC3E}">
        <p14:creationId xmlns:p14="http://schemas.microsoft.com/office/powerpoint/2010/main" val="362781878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48AFF-0654-7D23-67EE-C207DDA711C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C32AE-26D4-E0CB-788E-4DBDD72290D6}"/>
              </a:ext>
            </a:extLst>
          </p:cNvPr>
          <p:cNvSpPr>
            <a:spLocks noGrp="1"/>
          </p:cNvSpPr>
          <p:nvPr>
            <p:ph type="title"/>
          </p:nvPr>
        </p:nvSpPr>
        <p:spPr>
          <a:xfrm>
            <a:off x="184782" y="1"/>
            <a:ext cx="11813254" cy="1158240"/>
          </a:xfrm>
        </p:spPr>
        <p:txBody>
          <a:bodyPr>
            <a:normAutofit/>
          </a:bodyPr>
          <a:lstStyle/>
          <a:p>
            <a:r>
              <a:rPr lang="fr-CA" sz="3600" i="1" noProof="0" dirty="0"/>
              <a:t>Éléments clés </a:t>
            </a:r>
            <a:r>
              <a:rPr lang="fr-CA" sz="3600" b="0" noProof="0" dirty="0">
                <a:latin typeface="Poppins" pitchFamily="2" charset="77"/>
                <a:cs typeface="Poppins" pitchFamily="2" charset="77"/>
              </a:rPr>
              <a:t>de la gestion de la santé mentale et du bien-être des élèves</a:t>
            </a:r>
          </a:p>
        </p:txBody>
      </p:sp>
      <p:sp>
        <p:nvSpPr>
          <p:cNvPr id="9" name="TextBox 8">
            <a:extLst>
              <a:ext uri="{FF2B5EF4-FFF2-40B4-BE49-F238E27FC236}">
                <a16:creationId xmlns:a16="http://schemas.microsoft.com/office/drawing/2014/main" id="{291E9603-8FCB-E7EE-3595-F45EDB538AA1}"/>
              </a:ext>
            </a:extLst>
          </p:cNvPr>
          <p:cNvSpPr txBox="1"/>
          <p:nvPr/>
        </p:nvSpPr>
        <p:spPr>
          <a:xfrm>
            <a:off x="485775" y="1325563"/>
            <a:ext cx="8058150" cy="3877985"/>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fr-CA" sz="2800" dirty="0">
                <a:latin typeface="Roboto" panose="02000000000000000000" pitchFamily="2" charset="0"/>
                <a:ea typeface="Roboto" panose="02000000000000000000" pitchFamily="2" charset="0"/>
              </a:rPr>
              <a:t>donner la priorité à la santé mentale et au bien-être</a:t>
            </a:r>
          </a:p>
          <a:p>
            <a:pPr marL="285750" indent="-285750">
              <a:spcBef>
                <a:spcPts val="600"/>
              </a:spcBef>
              <a:spcAft>
                <a:spcPts val="600"/>
              </a:spcAft>
              <a:buFont typeface="Arial" panose="020B0604020202020204" pitchFamily="34" charset="0"/>
              <a:buChar char="•"/>
            </a:pPr>
            <a:r>
              <a:rPr lang="fr-CA" sz="2800" dirty="0">
                <a:latin typeface="Roboto" panose="02000000000000000000" pitchFamily="2" charset="0"/>
                <a:ea typeface="Roboto" panose="02000000000000000000" pitchFamily="2" charset="0"/>
              </a:rPr>
              <a:t>renforcer les capacités du personnel scolaire</a:t>
            </a:r>
          </a:p>
          <a:p>
            <a:pPr marL="285750" indent="-285750">
              <a:spcBef>
                <a:spcPts val="600"/>
              </a:spcBef>
              <a:spcAft>
                <a:spcPts val="600"/>
              </a:spcAft>
              <a:buFont typeface="Arial" panose="020B0604020202020204" pitchFamily="34" charset="0"/>
              <a:buChar char="•"/>
            </a:pPr>
            <a:r>
              <a:rPr lang="fr-CA" sz="2800" dirty="0">
                <a:latin typeface="Roboto" panose="02000000000000000000" pitchFamily="2" charset="0"/>
                <a:ea typeface="Roboto" panose="02000000000000000000" pitchFamily="2" charset="0"/>
              </a:rPr>
              <a:t>prêcher par l’exemple </a:t>
            </a:r>
          </a:p>
          <a:p>
            <a:pPr marL="285750" indent="-285750">
              <a:spcBef>
                <a:spcPts val="600"/>
              </a:spcBef>
              <a:spcAft>
                <a:spcPts val="600"/>
              </a:spcAft>
              <a:buFont typeface="Arial" panose="020B0604020202020204" pitchFamily="34" charset="0"/>
              <a:buChar char="•"/>
            </a:pPr>
            <a:r>
              <a:rPr lang="fr-CA" sz="2800" dirty="0">
                <a:latin typeface="Roboto" panose="02000000000000000000" pitchFamily="2" charset="0"/>
                <a:ea typeface="Roboto" panose="02000000000000000000" pitchFamily="2" charset="0"/>
              </a:rPr>
              <a:t>établir des relations </a:t>
            </a:r>
          </a:p>
          <a:p>
            <a:pPr marL="285750" indent="-285750">
              <a:spcBef>
                <a:spcPts val="600"/>
              </a:spcBef>
              <a:spcAft>
                <a:spcPts val="600"/>
              </a:spcAft>
              <a:buFont typeface="Arial" panose="020B0604020202020204" pitchFamily="34" charset="0"/>
              <a:buChar char="•"/>
            </a:pPr>
            <a:r>
              <a:rPr lang="fr-CA" sz="2800" dirty="0">
                <a:latin typeface="Roboto" panose="02000000000000000000" pitchFamily="2" charset="0"/>
                <a:ea typeface="Roboto" panose="02000000000000000000" pitchFamily="2" charset="0"/>
              </a:rPr>
              <a:t>collaborer</a:t>
            </a:r>
          </a:p>
          <a:p>
            <a:pPr marL="285750" indent="-285750">
              <a:spcBef>
                <a:spcPts val="600"/>
              </a:spcBef>
              <a:spcAft>
                <a:spcPts val="600"/>
              </a:spcAft>
              <a:buFont typeface="Arial" panose="020B0604020202020204" pitchFamily="34" charset="0"/>
              <a:buChar char="•"/>
            </a:pPr>
            <a:r>
              <a:rPr lang="fr-CA" sz="2800" dirty="0">
                <a:latin typeface="Roboto" panose="02000000000000000000" pitchFamily="2" charset="0"/>
                <a:ea typeface="Roboto" panose="02000000000000000000" pitchFamily="2" charset="0"/>
              </a:rPr>
              <a:t>être présent</a:t>
            </a:r>
          </a:p>
        </p:txBody>
      </p:sp>
      <p:sp>
        <p:nvSpPr>
          <p:cNvPr id="10" name="Rounded Rectangular Callout 9">
            <a:extLst>
              <a:ext uri="{FF2B5EF4-FFF2-40B4-BE49-F238E27FC236}">
                <a16:creationId xmlns:a16="http://schemas.microsoft.com/office/drawing/2014/main" id="{F70AEE6E-40FD-B3BC-7B15-95E6D1399258}"/>
              </a:ext>
            </a:extLst>
          </p:cNvPr>
          <p:cNvSpPr/>
          <p:nvPr/>
        </p:nvSpPr>
        <p:spPr>
          <a:xfrm>
            <a:off x="9127356" y="1397003"/>
            <a:ext cx="2607446" cy="2403475"/>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2000" b="1">
                <a:solidFill>
                  <a:schemeClr val="tx1"/>
                </a:solidFill>
                <a:latin typeface="Roboto" panose="02000000000000000000" pitchFamily="2" charset="0"/>
                <a:ea typeface="Roboto" panose="02000000000000000000" pitchFamily="2" charset="0"/>
              </a:rPr>
              <a:t>« Il ne s’agit pas de </a:t>
            </a:r>
          </a:p>
          <a:p>
            <a:pPr algn="ctr"/>
            <a:r>
              <a:rPr lang="fr-CA" sz="2000" b="1">
                <a:solidFill>
                  <a:schemeClr val="tx1"/>
                </a:solidFill>
                <a:latin typeface="Roboto" panose="02000000000000000000" pitchFamily="2" charset="0"/>
                <a:ea typeface="Roboto" panose="02000000000000000000" pitchFamily="2" charset="0"/>
              </a:rPr>
              <a:t>ce que nous enseignons, mais à qui nous tendons la main. »</a:t>
            </a:r>
          </a:p>
          <a:p>
            <a:pPr algn="ctr"/>
            <a:endParaRPr lang="fr-CA" sz="1600" i="1" dirty="0">
              <a:solidFill>
                <a:schemeClr val="tx1"/>
              </a:solidFill>
              <a:latin typeface="Roboto" panose="02000000000000000000" pitchFamily="2" charset="0"/>
              <a:ea typeface="Roboto" panose="02000000000000000000" pitchFamily="2" charset="0"/>
            </a:endParaRPr>
          </a:p>
          <a:p>
            <a:pPr algn="ctr"/>
            <a:r>
              <a:rPr lang="fr-CA" sz="1600" i="1" dirty="0">
                <a:solidFill>
                  <a:schemeClr val="tx1"/>
                </a:solidFill>
                <a:latin typeface="Roboto" panose="02000000000000000000" pitchFamily="2" charset="0"/>
                <a:ea typeface="Roboto" panose="02000000000000000000" pitchFamily="2" charset="0"/>
              </a:rPr>
              <a:t>-- Direction d’école</a:t>
            </a:r>
          </a:p>
        </p:txBody>
      </p:sp>
    </p:spTree>
    <p:extLst>
      <p:ext uri="{BB962C8B-B14F-4D97-AF65-F5344CB8AC3E}">
        <p14:creationId xmlns:p14="http://schemas.microsoft.com/office/powerpoint/2010/main" val="323183682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650FC-FDDD-4920-E69B-E6C92B883FB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8FB5E8E-D671-9C26-6C91-CD734608D647}"/>
              </a:ext>
            </a:extLst>
          </p:cNvPr>
          <p:cNvSpPr>
            <a:spLocks noGrp="1"/>
          </p:cNvSpPr>
          <p:nvPr>
            <p:ph type="title"/>
          </p:nvPr>
        </p:nvSpPr>
        <p:spPr>
          <a:xfrm>
            <a:off x="184781" y="95794"/>
            <a:ext cx="10970899" cy="993104"/>
          </a:xfrm>
        </p:spPr>
        <p:txBody>
          <a:bodyPr>
            <a:noAutofit/>
          </a:bodyPr>
          <a:lstStyle/>
          <a:p>
            <a:r>
              <a:rPr lang="fr-CA" sz="3600" b="0" dirty="0">
                <a:latin typeface="Poppins" pitchFamily="2" charset="77"/>
                <a:cs typeface="Poppins" pitchFamily="2" charset="77"/>
              </a:rPr>
              <a:t>Exigences pour </a:t>
            </a:r>
            <a:r>
              <a:rPr lang="fr-CA" sz="3600" i="1" dirty="0"/>
              <a:t>réussir</a:t>
            </a:r>
            <a:r>
              <a:rPr lang="fr-CA" sz="3600" dirty="0"/>
              <a:t> </a:t>
            </a:r>
            <a:r>
              <a:rPr lang="fr-CA" sz="3600" b="0" dirty="0">
                <a:latin typeface="Poppins" pitchFamily="2" charset="77"/>
                <a:cs typeface="Poppins" pitchFamily="2" charset="77"/>
              </a:rPr>
              <a:t>à diriger pour favoriser la santé mentale à l’école</a:t>
            </a:r>
          </a:p>
        </p:txBody>
      </p:sp>
      <p:sp>
        <p:nvSpPr>
          <p:cNvPr id="6" name="TextBox 5">
            <a:extLst>
              <a:ext uri="{FF2B5EF4-FFF2-40B4-BE49-F238E27FC236}">
                <a16:creationId xmlns:a16="http://schemas.microsoft.com/office/drawing/2014/main" id="{03787B51-EF45-2C79-BDDA-FF1CD6D0CDC0}"/>
              </a:ext>
            </a:extLst>
          </p:cNvPr>
          <p:cNvSpPr txBox="1"/>
          <p:nvPr/>
        </p:nvSpPr>
        <p:spPr>
          <a:xfrm>
            <a:off x="506942" y="1367897"/>
            <a:ext cx="8112655" cy="4401205"/>
          </a:xfrm>
          <a:prstGeom prst="rect">
            <a:avLst/>
          </a:prstGeom>
          <a:noFill/>
        </p:spPr>
        <p:txBody>
          <a:bodyPr wrap="square" lIns="91440" tIns="45720" rIns="91440" bIns="45720" rtlCol="0" anchor="t">
            <a:spAutoFit/>
          </a:bodyPr>
          <a:lstStyle/>
          <a:p>
            <a:pPr marL="285750" indent="-285750">
              <a:spcBef>
                <a:spcPts val="600"/>
              </a:spcBef>
              <a:spcAft>
                <a:spcPts val="600"/>
              </a:spcAft>
              <a:buFont typeface="Arial" panose="020B0604020202020204" pitchFamily="34" charset="0"/>
              <a:buChar char="•"/>
            </a:pPr>
            <a:r>
              <a:rPr lang="fr-CA" sz="2400" b="1" dirty="0">
                <a:solidFill>
                  <a:srgbClr val="252262"/>
                </a:solidFill>
                <a:latin typeface="Roboto"/>
                <a:ea typeface="Roboto"/>
                <a:cs typeface="Roboto"/>
              </a:rPr>
              <a:t>engagement du personnel </a:t>
            </a:r>
            <a:r>
              <a:rPr lang="fr-CA" sz="2400" dirty="0">
                <a:latin typeface="Roboto"/>
                <a:ea typeface="Roboto"/>
                <a:cs typeface="Roboto"/>
              </a:rPr>
              <a:t>pour intégrer des activités de santé mentale au quotidien dans la vie scolaire</a:t>
            </a:r>
          </a:p>
          <a:p>
            <a:pPr marL="285750" indent="-285750">
              <a:spcBef>
                <a:spcPts val="600"/>
              </a:spcBef>
              <a:spcAft>
                <a:spcPts val="600"/>
              </a:spcAft>
              <a:buFont typeface="Arial" panose="020B0604020202020204" pitchFamily="34" charset="0"/>
              <a:buChar char="•"/>
            </a:pPr>
            <a:r>
              <a:rPr lang="fr-CA" sz="2400" b="1" dirty="0">
                <a:solidFill>
                  <a:srgbClr val="252262"/>
                </a:solidFill>
                <a:latin typeface="Roboto"/>
                <a:ea typeface="Roboto"/>
                <a:cs typeface="Roboto"/>
              </a:rPr>
              <a:t>relations solides </a:t>
            </a:r>
            <a:r>
              <a:rPr lang="fr-CA" sz="2400" dirty="0">
                <a:latin typeface="Roboto"/>
                <a:ea typeface="Roboto"/>
                <a:cs typeface="Roboto"/>
              </a:rPr>
              <a:t>entre le personnel scolaire, les élèves, les familles et les partenaires communautaires</a:t>
            </a:r>
          </a:p>
          <a:p>
            <a:pPr marL="285750" indent="-285750">
              <a:spcBef>
                <a:spcPts val="600"/>
              </a:spcBef>
              <a:spcAft>
                <a:spcPts val="600"/>
              </a:spcAft>
              <a:buFont typeface="Arial" panose="020B0604020202020204" pitchFamily="34" charset="0"/>
              <a:buChar char="•"/>
            </a:pPr>
            <a:r>
              <a:rPr lang="fr-CA" sz="2400" b="1" dirty="0">
                <a:solidFill>
                  <a:srgbClr val="252262"/>
                </a:solidFill>
                <a:latin typeface="Roboto"/>
                <a:ea typeface="Roboto"/>
                <a:cs typeface="Roboto"/>
              </a:rPr>
              <a:t>réduction de la stigmatisation </a:t>
            </a:r>
            <a:r>
              <a:rPr lang="fr-CA" sz="2400" dirty="0">
                <a:latin typeface="Roboto"/>
                <a:ea typeface="Roboto"/>
                <a:cs typeface="Roboto"/>
              </a:rPr>
              <a:t>grâce à des discussions régulières sur la santé mentale et le bien-être</a:t>
            </a:r>
          </a:p>
          <a:p>
            <a:pPr marL="285750" indent="-285750">
              <a:spcBef>
                <a:spcPts val="600"/>
              </a:spcBef>
              <a:spcAft>
                <a:spcPts val="600"/>
              </a:spcAft>
              <a:buFont typeface="Arial" panose="020B0604020202020204" pitchFamily="34" charset="0"/>
              <a:buChar char="•"/>
            </a:pPr>
            <a:r>
              <a:rPr lang="fr-CA" sz="2400" b="1" dirty="0">
                <a:solidFill>
                  <a:srgbClr val="252262"/>
                </a:solidFill>
                <a:latin typeface="Roboto"/>
                <a:ea typeface="Roboto"/>
                <a:cs typeface="Roboto"/>
              </a:rPr>
              <a:t>agentivité des élèves </a:t>
            </a:r>
            <a:r>
              <a:rPr lang="fr-CA" sz="2400" dirty="0">
                <a:latin typeface="Roboto"/>
                <a:ea typeface="Roboto"/>
                <a:cs typeface="Roboto"/>
              </a:rPr>
              <a:t>grâce à la création d’activités à  l'échelle de l’école « par les élèves et pour les élèves »</a:t>
            </a:r>
          </a:p>
          <a:p>
            <a:pPr marL="285750" indent="-285750">
              <a:spcBef>
                <a:spcPts val="600"/>
              </a:spcBef>
              <a:spcAft>
                <a:spcPts val="600"/>
              </a:spcAft>
              <a:buFont typeface="Arial" panose="020B0604020202020204" pitchFamily="34" charset="0"/>
              <a:buChar char="•"/>
            </a:pPr>
            <a:r>
              <a:rPr lang="fr-CA" sz="2400" b="1" dirty="0">
                <a:solidFill>
                  <a:srgbClr val="252262"/>
                </a:solidFill>
                <a:latin typeface="Roboto"/>
                <a:ea typeface="Roboto"/>
                <a:cs typeface="Roboto"/>
              </a:rPr>
              <a:t>Intégration de la santé mentale </a:t>
            </a:r>
            <a:r>
              <a:rPr lang="fr-CA" sz="2400" dirty="0">
                <a:latin typeface="Roboto"/>
                <a:ea typeface="Roboto"/>
                <a:cs typeface="Roboto"/>
              </a:rPr>
              <a:t>dans le programme d’études et la planification de l’amélioration de l’école</a:t>
            </a:r>
          </a:p>
        </p:txBody>
      </p:sp>
      <p:sp>
        <p:nvSpPr>
          <p:cNvPr id="2" name="Rounded Rectangular Callout 1">
            <a:extLst>
              <a:ext uri="{FF2B5EF4-FFF2-40B4-BE49-F238E27FC236}">
                <a16:creationId xmlns:a16="http://schemas.microsoft.com/office/drawing/2014/main" id="{7D8F2A1D-07C2-6556-F6C5-09C5C9977CCD}"/>
              </a:ext>
            </a:extLst>
          </p:cNvPr>
          <p:cNvSpPr/>
          <p:nvPr/>
        </p:nvSpPr>
        <p:spPr>
          <a:xfrm>
            <a:off x="8930648" y="1412348"/>
            <a:ext cx="2898388" cy="4068240"/>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2000" b="1" dirty="0">
                <a:solidFill>
                  <a:schemeClr val="tx1"/>
                </a:solidFill>
                <a:latin typeface="Roboto" panose="02000000000000000000" pitchFamily="2" charset="0"/>
                <a:ea typeface="Roboto" panose="02000000000000000000" pitchFamily="2" charset="0"/>
              </a:rPr>
              <a:t>« Ce sont les petits gestes qui comptent. Les petits gestes qui ont des conséquences importantes – comme dire bonjour et saluer les élèves par leur nom. »</a:t>
            </a:r>
            <a:endParaRPr lang="fr-CA" sz="1600" i="1" dirty="0">
              <a:solidFill>
                <a:schemeClr val="tx1"/>
              </a:solidFill>
              <a:latin typeface="Roboto" panose="02000000000000000000" pitchFamily="2" charset="0"/>
              <a:ea typeface="Roboto" panose="02000000000000000000" pitchFamily="2" charset="0"/>
            </a:endParaRPr>
          </a:p>
          <a:p>
            <a:pPr algn="ctr"/>
            <a:endParaRPr lang="fr-CA" sz="1600" i="1" dirty="0">
              <a:solidFill>
                <a:schemeClr val="tx1"/>
              </a:solidFill>
              <a:latin typeface="Roboto" panose="02000000000000000000" pitchFamily="2" charset="0"/>
              <a:ea typeface="Roboto" panose="02000000000000000000" pitchFamily="2" charset="0"/>
            </a:endParaRPr>
          </a:p>
          <a:p>
            <a:pPr algn="ctr"/>
            <a:r>
              <a:rPr lang="fr-CA" sz="1600" i="1" dirty="0">
                <a:solidFill>
                  <a:schemeClr val="tx1"/>
                </a:solidFill>
                <a:latin typeface="Roboto" panose="02000000000000000000" pitchFamily="2" charset="0"/>
                <a:ea typeface="Roboto" panose="02000000000000000000" pitchFamily="2" charset="0"/>
              </a:rPr>
              <a:t>-- Direction d’école</a:t>
            </a:r>
          </a:p>
        </p:txBody>
      </p:sp>
    </p:spTree>
    <p:extLst>
      <p:ext uri="{BB962C8B-B14F-4D97-AF65-F5344CB8AC3E}">
        <p14:creationId xmlns:p14="http://schemas.microsoft.com/office/powerpoint/2010/main" val="60965388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8E061-E7EB-A48B-A29F-2E7D75313AF4}"/>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24B3076D-1160-F052-B58F-01BA18E97562}"/>
              </a:ext>
            </a:extLst>
          </p:cNvPr>
          <p:cNvSpPr txBox="1">
            <a:spLocks noGrp="1"/>
          </p:cNvSpPr>
          <p:nvPr>
            <p:ph type="title" idx="4294967295"/>
          </p:nvPr>
        </p:nvSpPr>
        <p:spPr>
          <a:xfrm>
            <a:off x="184781" y="1"/>
            <a:ext cx="11807521" cy="11321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600" b="1" i="1" u="none" strike="noStrike" kern="1200" cap="none" spc="0" normalizeH="0" baseline="0" dirty="0">
                <a:ln>
                  <a:noFill/>
                </a:ln>
                <a:solidFill>
                  <a:schemeClr val="bg1"/>
                </a:solidFill>
                <a:effectLst/>
                <a:uLnTx/>
                <a:uFillTx/>
                <a:latin typeface="Poppins SemiBold" pitchFamily="2" charset="77"/>
                <a:ea typeface="+mj-ea"/>
                <a:cs typeface="Poppins SemiBold" pitchFamily="2" charset="77"/>
              </a:rPr>
              <a:t>Défis et obstacles</a:t>
            </a:r>
            <a:r>
              <a:rPr kumimoji="0" lang="fr-CA" sz="3600" b="0" i="0" u="none" strike="noStrike" kern="1200" cap="none" spc="0" normalizeH="0" baseline="0" dirty="0">
                <a:ln>
                  <a:noFill/>
                </a:ln>
                <a:solidFill>
                  <a:schemeClr val="bg1"/>
                </a:solidFill>
                <a:effectLst/>
                <a:uLnTx/>
                <a:uFillTx/>
                <a:latin typeface="Poppins" pitchFamily="2" charset="77"/>
                <a:ea typeface="+mj-ea"/>
                <a:cs typeface="Poppins" pitchFamily="2" charset="77"/>
              </a:rPr>
              <a:t> pour pouvoir « Diriger pour favoriser la santé mentale à l’école »</a:t>
            </a:r>
          </a:p>
        </p:txBody>
      </p:sp>
      <p:sp>
        <p:nvSpPr>
          <p:cNvPr id="2" name="TextBox 1">
            <a:extLst>
              <a:ext uri="{FF2B5EF4-FFF2-40B4-BE49-F238E27FC236}">
                <a16:creationId xmlns:a16="http://schemas.microsoft.com/office/drawing/2014/main" id="{33710A41-0C7E-E49B-4871-CDD4D17D11C0}"/>
              </a:ext>
            </a:extLst>
          </p:cNvPr>
          <p:cNvSpPr txBox="1"/>
          <p:nvPr/>
        </p:nvSpPr>
        <p:spPr>
          <a:xfrm>
            <a:off x="485775" y="1325563"/>
            <a:ext cx="9505390" cy="5170646"/>
          </a:xfrm>
          <a:prstGeom prst="rect">
            <a:avLst/>
          </a:prstGeom>
          <a:noFill/>
        </p:spPr>
        <p:txBody>
          <a:bodyPr wrap="square" lIns="91440" tIns="45720" rIns="91440" bIns="45720" rtlCol="0" anchor="t">
            <a:spAutoFit/>
          </a:bodyPr>
          <a:lstStyle/>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stigmatisation entourant la santé mentale</a:t>
            </a:r>
          </a:p>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état d’esprit fermé au sein du personnel </a:t>
            </a:r>
            <a:endParaRPr lang="fr-CA" sz="2400" dirty="0">
              <a:latin typeface="Roboto" panose="02000000000000000000" pitchFamily="2" charset="0"/>
              <a:ea typeface="Roboto" panose="02000000000000000000" pitchFamily="2" charset="0"/>
              <a:cs typeface="Roboto"/>
            </a:endParaRPr>
          </a:p>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préjugés et partis pris au sein du personnel</a:t>
            </a:r>
          </a:p>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points de vue des parents sur la santé mentale</a:t>
            </a:r>
          </a:p>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relations sous-développées </a:t>
            </a:r>
            <a:endParaRPr lang="fr-CA" sz="2400" dirty="0">
              <a:latin typeface="Roboto" panose="02000000000000000000" pitchFamily="2" charset="0"/>
              <a:ea typeface="Roboto" panose="02000000000000000000" pitchFamily="2" charset="0"/>
              <a:cs typeface="Roboto"/>
            </a:endParaRPr>
          </a:p>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santé mentale du personnel</a:t>
            </a:r>
          </a:p>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écoles virtuelles – apprentissage en ligne</a:t>
            </a:r>
          </a:p>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manque de temps</a:t>
            </a:r>
          </a:p>
          <a:p>
            <a:pPr marL="285750" indent="-285750">
              <a:spcBef>
                <a:spcPts val="600"/>
              </a:spcBef>
              <a:spcAft>
                <a:spcPts val="600"/>
              </a:spcAft>
              <a:buFont typeface="Arial" panose="020B0604020202020204" pitchFamily="34" charset="0"/>
              <a:buChar char="•"/>
            </a:pPr>
            <a:r>
              <a:rPr lang="fr-CA" sz="2400" dirty="0">
                <a:latin typeface="Roboto"/>
                <a:ea typeface="Roboto"/>
                <a:cs typeface="Roboto"/>
              </a:rPr>
              <a:t>difficile d'atteindre tous les élèves </a:t>
            </a:r>
            <a:endParaRPr lang="fr-CA" sz="2400" dirty="0">
              <a:latin typeface="Roboto" panose="02000000000000000000" pitchFamily="2" charset="0"/>
              <a:ea typeface="Roboto" panose="02000000000000000000" pitchFamily="2" charset="0"/>
              <a:cs typeface="Roboto"/>
            </a:endParaRPr>
          </a:p>
          <a:p>
            <a:pPr marL="285750" indent="-285750">
              <a:spcBef>
                <a:spcPts val="600"/>
              </a:spcBef>
              <a:spcAft>
                <a:spcPts val="600"/>
              </a:spcAft>
              <a:buFont typeface="Arial" panose="020B0604020202020204" pitchFamily="34" charset="0"/>
              <a:buChar char="•"/>
            </a:pPr>
            <a:endParaRPr lang="fr-CA" sz="2400" dirty="0">
              <a:latin typeface="Roboto" panose="02000000000000000000" pitchFamily="2" charset="0"/>
              <a:ea typeface="Roboto" panose="02000000000000000000" pitchFamily="2" charset="0"/>
            </a:endParaRPr>
          </a:p>
        </p:txBody>
      </p:sp>
      <p:sp>
        <p:nvSpPr>
          <p:cNvPr id="4" name="Rounded Rectangular Callout 3">
            <a:extLst>
              <a:ext uri="{FF2B5EF4-FFF2-40B4-BE49-F238E27FC236}">
                <a16:creationId xmlns:a16="http://schemas.microsoft.com/office/drawing/2014/main" id="{A79F4852-F357-D449-95AB-EC9104E861D5}"/>
              </a:ext>
            </a:extLst>
          </p:cNvPr>
          <p:cNvSpPr/>
          <p:nvPr/>
        </p:nvSpPr>
        <p:spPr>
          <a:xfrm>
            <a:off x="7785847" y="2003611"/>
            <a:ext cx="4043188" cy="2668581"/>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2000" b="1" dirty="0">
                <a:solidFill>
                  <a:schemeClr val="tx1"/>
                </a:solidFill>
                <a:latin typeface="Roboto" panose="02000000000000000000" pitchFamily="2" charset="0"/>
                <a:ea typeface="Roboto" panose="02000000000000000000" pitchFamily="2" charset="0"/>
              </a:rPr>
              <a:t>” Les écoles doivent passer d’une approche transactionnelle à une approche transformationnelle. »</a:t>
            </a:r>
          </a:p>
          <a:p>
            <a:pPr algn="ctr"/>
            <a:endParaRPr lang="fr-CA" sz="1600" i="1" dirty="0">
              <a:solidFill>
                <a:schemeClr val="tx1"/>
              </a:solidFill>
              <a:latin typeface="Roboto" panose="02000000000000000000" pitchFamily="2" charset="0"/>
              <a:ea typeface="Roboto" panose="02000000000000000000" pitchFamily="2" charset="0"/>
            </a:endParaRPr>
          </a:p>
          <a:p>
            <a:pPr algn="ctr"/>
            <a:r>
              <a:rPr lang="fr-CA" sz="1600" i="1" dirty="0">
                <a:solidFill>
                  <a:schemeClr val="tx1"/>
                </a:solidFill>
                <a:latin typeface="Roboto" panose="02000000000000000000" pitchFamily="2" charset="0"/>
                <a:ea typeface="Roboto" panose="02000000000000000000" pitchFamily="2" charset="0"/>
              </a:rPr>
              <a:t>-- Direction d’école</a:t>
            </a:r>
          </a:p>
        </p:txBody>
      </p:sp>
    </p:spTree>
    <p:extLst>
      <p:ext uri="{BB962C8B-B14F-4D97-AF65-F5344CB8AC3E}">
        <p14:creationId xmlns:p14="http://schemas.microsoft.com/office/powerpoint/2010/main" val="43784208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8E061-E7EB-A48B-A29F-2E7D75313AF4}"/>
            </a:ext>
          </a:extLst>
        </p:cNvPr>
        <p:cNvGrpSpPr/>
        <p:nvPr/>
      </p:nvGrpSpPr>
      <p:grpSpPr>
        <a:xfrm>
          <a:off x="0" y="0"/>
          <a:ext cx="0" cy="0"/>
          <a:chOff x="0" y="0"/>
          <a:chExt cx="0" cy="0"/>
        </a:xfrm>
      </p:grpSpPr>
      <p:sp>
        <p:nvSpPr>
          <p:cNvPr id="6" name="Title 2">
            <a:extLst>
              <a:ext uri="{FF2B5EF4-FFF2-40B4-BE49-F238E27FC236}">
                <a16:creationId xmlns:a16="http://schemas.microsoft.com/office/drawing/2014/main" id="{164AB923-B9E0-AEEA-A6C7-A2914C5392D4}"/>
              </a:ext>
            </a:extLst>
          </p:cNvPr>
          <p:cNvSpPr txBox="1">
            <a:spLocks noGrp="1"/>
          </p:cNvSpPr>
          <p:nvPr>
            <p:ph type="title" idx="4294967295"/>
          </p:nvPr>
        </p:nvSpPr>
        <p:spPr>
          <a:xfrm>
            <a:off x="184781" y="60960"/>
            <a:ext cx="11807521" cy="10798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600" b="0" i="0" u="none" strike="noStrike" kern="1200" cap="none" spc="0" normalizeH="0" baseline="0" dirty="0">
                <a:ln>
                  <a:noFill/>
                </a:ln>
                <a:solidFill>
                  <a:schemeClr val="bg1"/>
                </a:solidFill>
                <a:effectLst/>
                <a:uLnTx/>
                <a:uFillTx/>
                <a:latin typeface="Poppins" pitchFamily="2" charset="77"/>
                <a:ea typeface="+mj-ea"/>
                <a:cs typeface="Poppins" pitchFamily="2" charset="77"/>
              </a:rPr>
              <a:t>Exigences pour </a:t>
            </a:r>
            <a:r>
              <a:rPr kumimoji="0" lang="fr-CA" sz="3600" b="1" i="1" u="none" strike="noStrike" kern="1200" cap="none" spc="0" normalizeH="0" baseline="0" dirty="0">
                <a:ln>
                  <a:noFill/>
                </a:ln>
                <a:solidFill>
                  <a:schemeClr val="bg1"/>
                </a:solidFill>
                <a:effectLst/>
                <a:uLnTx/>
                <a:uFillTx/>
                <a:latin typeface="Poppins SemiBold" pitchFamily="2" charset="77"/>
                <a:ea typeface="+mj-ea"/>
                <a:cs typeface="Poppins SemiBold" pitchFamily="2" charset="77"/>
              </a:rPr>
              <a:t>surmonter les obstacles</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600" b="0" i="0" u="none" strike="noStrike" kern="1200" cap="none" spc="0" normalizeH="0" baseline="0" dirty="0">
                <a:ln>
                  <a:noFill/>
                </a:ln>
                <a:solidFill>
                  <a:schemeClr val="bg1"/>
                </a:solidFill>
                <a:effectLst/>
                <a:uLnTx/>
                <a:uFillTx/>
                <a:latin typeface="Poppins" pitchFamily="2" charset="77"/>
                <a:ea typeface="+mj-ea"/>
                <a:cs typeface="Poppins" pitchFamily="2" charset="77"/>
              </a:rPr>
              <a:t>à diriger pour favoriser la santé mentale à l’école</a:t>
            </a:r>
          </a:p>
        </p:txBody>
      </p:sp>
      <p:sp>
        <p:nvSpPr>
          <p:cNvPr id="2" name="TextBox 1">
            <a:extLst>
              <a:ext uri="{FF2B5EF4-FFF2-40B4-BE49-F238E27FC236}">
                <a16:creationId xmlns:a16="http://schemas.microsoft.com/office/drawing/2014/main" id="{FE3457BA-D037-98C7-3228-C865358F7135}"/>
              </a:ext>
            </a:extLst>
          </p:cNvPr>
          <p:cNvSpPr txBox="1"/>
          <p:nvPr/>
        </p:nvSpPr>
        <p:spPr>
          <a:xfrm>
            <a:off x="471919" y="1325563"/>
            <a:ext cx="11172825" cy="4555093"/>
          </a:xfrm>
          <a:prstGeom prst="rect">
            <a:avLst/>
          </a:prstGeom>
          <a:noFill/>
        </p:spPr>
        <p:txBody>
          <a:bodyPr wrap="square" lIns="91440" tIns="45720" rIns="91440" bIns="45720" rtlCol="0" anchor="t">
            <a:spAutoFit/>
          </a:bodyPr>
          <a:lstStyle/>
          <a:p>
            <a:pPr marL="285750" indent="-285750">
              <a:spcBef>
                <a:spcPts val="600"/>
              </a:spcBef>
              <a:spcAft>
                <a:spcPts val="600"/>
              </a:spcAft>
              <a:buFont typeface="Arial" panose="020B0604020202020204" pitchFamily="34" charset="0"/>
              <a:buChar char="•"/>
            </a:pPr>
            <a:r>
              <a:rPr lang="fr-CA" sz="2500" b="1" dirty="0">
                <a:solidFill>
                  <a:srgbClr val="252262"/>
                </a:solidFill>
                <a:latin typeface="Roboto"/>
                <a:ea typeface="Roboto"/>
                <a:cs typeface="Roboto"/>
              </a:rPr>
              <a:t>mettre l’accent sur la santé mentale </a:t>
            </a:r>
            <a:r>
              <a:rPr lang="fr-CA" sz="2500" dirty="0">
                <a:latin typeface="Roboto"/>
                <a:ea typeface="Roboto"/>
                <a:cs typeface="Roboto"/>
              </a:rPr>
              <a:t>dans l’ensemble de la communauté scolaire</a:t>
            </a:r>
          </a:p>
          <a:p>
            <a:pPr marL="285750" indent="-285750">
              <a:spcBef>
                <a:spcPts val="600"/>
              </a:spcBef>
              <a:spcAft>
                <a:spcPts val="600"/>
              </a:spcAft>
              <a:buFont typeface="Arial" panose="020B0604020202020204" pitchFamily="34" charset="0"/>
              <a:buChar char="•"/>
            </a:pPr>
            <a:r>
              <a:rPr lang="fr-CA" sz="2500" b="1" dirty="0">
                <a:solidFill>
                  <a:srgbClr val="252262"/>
                </a:solidFill>
                <a:latin typeface="Roboto"/>
                <a:ea typeface="Roboto"/>
                <a:cs typeface="Roboto"/>
              </a:rPr>
              <a:t>soutenir le personnel </a:t>
            </a:r>
            <a:r>
              <a:rPr lang="fr-CA" sz="2500" dirty="0">
                <a:latin typeface="Roboto"/>
                <a:ea typeface="Roboto"/>
                <a:cs typeface="Roboto"/>
              </a:rPr>
              <a:t>– surveiller la santé mentale du personnel, renforcer les capacités et cultiver une mentalité de croissance</a:t>
            </a:r>
          </a:p>
          <a:p>
            <a:pPr marL="285750" indent="-285750">
              <a:spcBef>
                <a:spcPts val="600"/>
              </a:spcBef>
              <a:spcAft>
                <a:spcPts val="600"/>
              </a:spcAft>
              <a:buFont typeface="Arial" panose="020B0604020202020204" pitchFamily="34" charset="0"/>
              <a:buChar char="•"/>
            </a:pPr>
            <a:r>
              <a:rPr lang="fr-CA" sz="2500" b="1" dirty="0">
                <a:solidFill>
                  <a:srgbClr val="252262"/>
                </a:solidFill>
                <a:latin typeface="Roboto"/>
                <a:ea typeface="Roboto"/>
                <a:cs typeface="Roboto"/>
              </a:rPr>
              <a:t>faciliter l’établissement de relations et de liens solides </a:t>
            </a:r>
            <a:r>
              <a:rPr lang="fr-CA" sz="2500" dirty="0">
                <a:latin typeface="Roboto"/>
                <a:ea typeface="Roboto"/>
                <a:cs typeface="Roboto"/>
              </a:rPr>
              <a:t>entre le personnel, les élèves, les familles et les communautés partenaires</a:t>
            </a:r>
          </a:p>
          <a:p>
            <a:pPr marL="285750" indent="-285750">
              <a:spcBef>
                <a:spcPts val="600"/>
              </a:spcBef>
              <a:spcAft>
                <a:spcPts val="600"/>
              </a:spcAft>
              <a:buFont typeface="Arial" panose="020B0604020202020204" pitchFamily="34" charset="0"/>
              <a:buChar char="•"/>
            </a:pPr>
            <a:r>
              <a:rPr lang="fr-CA" sz="2500" b="1" dirty="0">
                <a:solidFill>
                  <a:srgbClr val="252262"/>
                </a:solidFill>
                <a:latin typeface="Roboto"/>
                <a:ea typeface="Roboto"/>
                <a:cs typeface="Roboto"/>
              </a:rPr>
              <a:t>soutenir les élèves </a:t>
            </a:r>
            <a:r>
              <a:rPr lang="fr-CA" sz="2500" dirty="0">
                <a:latin typeface="Roboto"/>
                <a:ea typeface="Roboto"/>
                <a:cs typeface="Roboto"/>
              </a:rPr>
              <a:t>au moyen de stratégies individuelles et globales de santé mentale et de bien-être à l’école</a:t>
            </a:r>
          </a:p>
          <a:p>
            <a:pPr marL="285750" indent="-285750">
              <a:spcBef>
                <a:spcPts val="600"/>
              </a:spcBef>
              <a:spcAft>
                <a:spcPts val="600"/>
              </a:spcAft>
              <a:buFont typeface="Arial" panose="020B0604020202020204" pitchFamily="34" charset="0"/>
              <a:buChar char="•"/>
            </a:pPr>
            <a:r>
              <a:rPr lang="fr-CA" sz="2500" b="1" dirty="0">
                <a:solidFill>
                  <a:srgbClr val="252262"/>
                </a:solidFill>
                <a:latin typeface="Roboto"/>
                <a:ea typeface="Roboto"/>
                <a:cs typeface="Roboto"/>
              </a:rPr>
              <a:t>mobiliser et soutenir les parents et les familles </a:t>
            </a:r>
            <a:r>
              <a:rPr lang="fr-CA" sz="2500" dirty="0">
                <a:latin typeface="Roboto"/>
                <a:ea typeface="Roboto"/>
                <a:cs typeface="Roboto"/>
              </a:rPr>
              <a:t>par le biais de discussions et de l’apprentissage en matière de santé mentale et de bien-être</a:t>
            </a:r>
          </a:p>
        </p:txBody>
      </p:sp>
    </p:spTree>
    <p:extLst>
      <p:ext uri="{BB962C8B-B14F-4D97-AF65-F5344CB8AC3E}">
        <p14:creationId xmlns:p14="http://schemas.microsoft.com/office/powerpoint/2010/main" val="382095942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350D5-C115-5B81-CF47-B571B2560D0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AC3B35A-86A6-4E50-578A-84914A7F7C54}"/>
              </a:ext>
            </a:extLst>
          </p:cNvPr>
          <p:cNvSpPr>
            <a:spLocks noGrp="1"/>
          </p:cNvSpPr>
          <p:nvPr>
            <p:ph type="title"/>
          </p:nvPr>
        </p:nvSpPr>
        <p:spPr>
          <a:xfrm>
            <a:off x="184781" y="69669"/>
            <a:ext cx="11822435" cy="1045028"/>
          </a:xfrm>
        </p:spPr>
        <p:txBody>
          <a:bodyPr>
            <a:noAutofit/>
          </a:bodyPr>
          <a:lstStyle/>
          <a:p>
            <a:r>
              <a:rPr lang="fr-CA" sz="3200" b="0" dirty="0">
                <a:latin typeface="Poppins" pitchFamily="2" charset="77"/>
                <a:cs typeface="Poppins" pitchFamily="2" charset="77"/>
              </a:rPr>
              <a:t>Informations </a:t>
            </a:r>
            <a:r>
              <a:rPr lang="fr-CA" sz="3200" i="1" dirty="0"/>
              <a:t>les plus utiles </a:t>
            </a:r>
            <a:r>
              <a:rPr lang="fr-CA" sz="3200" b="0" dirty="0">
                <a:latin typeface="Poppins" pitchFamily="2" charset="77"/>
                <a:cs typeface="Poppins" pitchFamily="2" charset="77"/>
              </a:rPr>
              <a:t>de la ressource originale « diriger pour favoriser la santé mentale à l’école »</a:t>
            </a:r>
          </a:p>
        </p:txBody>
      </p:sp>
      <p:sp>
        <p:nvSpPr>
          <p:cNvPr id="8" name="Rounded Rectangle 7">
            <a:extLst>
              <a:ext uri="{FF2B5EF4-FFF2-40B4-BE49-F238E27FC236}">
                <a16:creationId xmlns:a16="http://schemas.microsoft.com/office/drawing/2014/main" id="{48FB6E17-6A91-C43D-0D33-8652902D354F}"/>
              </a:ext>
              <a:ext uri="{C183D7F6-B498-43B3-948B-1728B52AA6E4}">
                <adec:decorative xmlns:adec="http://schemas.microsoft.com/office/drawing/2017/decorative" val="1"/>
              </a:ext>
            </a:extLst>
          </p:cNvPr>
          <p:cNvSpPr/>
          <p:nvPr/>
        </p:nvSpPr>
        <p:spPr>
          <a:xfrm>
            <a:off x="329159" y="1585344"/>
            <a:ext cx="3295602" cy="3943350"/>
          </a:xfrm>
          <a:prstGeom prst="roundRect">
            <a:avLst>
              <a:gd name="adj" fmla="val 2416"/>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fr-CA" dirty="0">
              <a:solidFill>
                <a:schemeClr val="tx1"/>
              </a:solidFill>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E01B4354-5594-8D79-E2B2-595BF3DE172E}"/>
              </a:ext>
            </a:extLst>
          </p:cNvPr>
          <p:cNvSpPr txBox="1"/>
          <p:nvPr/>
        </p:nvSpPr>
        <p:spPr>
          <a:xfrm>
            <a:off x="366678" y="1795183"/>
            <a:ext cx="3227361" cy="1477328"/>
          </a:xfrm>
          <a:prstGeom prst="rect">
            <a:avLst/>
          </a:prstGeom>
          <a:noFill/>
        </p:spPr>
        <p:txBody>
          <a:bodyPr wrap="square" lIns="91440" tIns="45720" rIns="91440" bIns="45720" rtlCol="0" anchor="t">
            <a:spAutoFit/>
          </a:bodyPr>
          <a:lstStyle/>
          <a:p>
            <a:pPr algn="ctr"/>
            <a:r>
              <a:rPr lang="fr-CA" b="1" dirty="0">
                <a:solidFill>
                  <a:srgbClr val="452C84"/>
                </a:solidFill>
                <a:latin typeface="Poppins"/>
                <a:cs typeface="Poppins"/>
              </a:rPr>
              <a:t>Stratégies permettant aux directions d’école de promouvoir la santé mentale en milieu scolaire</a:t>
            </a:r>
          </a:p>
        </p:txBody>
      </p:sp>
      <p:sp>
        <p:nvSpPr>
          <p:cNvPr id="15" name="TextBox 14">
            <a:extLst>
              <a:ext uri="{FF2B5EF4-FFF2-40B4-BE49-F238E27FC236}">
                <a16:creationId xmlns:a16="http://schemas.microsoft.com/office/drawing/2014/main" id="{4206A8F5-E604-9B11-9C66-3CB752DCC36E}"/>
              </a:ext>
            </a:extLst>
          </p:cNvPr>
          <p:cNvSpPr txBox="1"/>
          <p:nvPr/>
        </p:nvSpPr>
        <p:spPr>
          <a:xfrm>
            <a:off x="507872" y="3161724"/>
            <a:ext cx="3086167" cy="2308324"/>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fr-CA" dirty="0">
                <a:latin typeface="Roboto"/>
                <a:ea typeface="Roboto"/>
                <a:cs typeface="Poppins"/>
              </a:rPr>
              <a:t>penser par paliers : comprendre les cadres échelonnés pour la prestation de services en matière de santé mentale</a:t>
            </a:r>
            <a:endParaRPr lang="fr-CA">
              <a:latin typeface="Roboto"/>
              <a:ea typeface="Roboto"/>
              <a:cs typeface="Poppins"/>
            </a:endParaRPr>
          </a:p>
          <a:p>
            <a:pPr marL="285750" indent="-285750">
              <a:buFont typeface="Arial" panose="020B0604020202020204" pitchFamily="34" charset="0"/>
              <a:buChar char="•"/>
            </a:pPr>
            <a:r>
              <a:rPr lang="fr-CA" dirty="0">
                <a:latin typeface="Roboto" panose="02000000000000000000" pitchFamily="2" charset="0"/>
                <a:ea typeface="Roboto" panose="02000000000000000000" pitchFamily="2" charset="0"/>
                <a:cs typeface="Poppins" pitchFamily="2" charset="77"/>
              </a:rPr>
              <a:t>p</a:t>
            </a:r>
            <a:r>
              <a:rPr lang="fr-CA" dirty="0">
                <a:solidFill>
                  <a:schemeClr val="tx1"/>
                </a:solidFill>
                <a:latin typeface="Roboto" panose="02000000000000000000" pitchFamily="2" charset="0"/>
                <a:ea typeface="Roboto" panose="02000000000000000000" pitchFamily="2" charset="0"/>
                <a:cs typeface="Poppins" pitchFamily="2" charset="77"/>
              </a:rPr>
              <a:t>hases du cycle de planification</a:t>
            </a:r>
          </a:p>
          <a:p>
            <a:pPr algn="ctr"/>
            <a:endParaRPr lang="fr-CA" dirty="0"/>
          </a:p>
        </p:txBody>
      </p:sp>
      <p:sp>
        <p:nvSpPr>
          <p:cNvPr id="14" name="Rounded Rectangle 13">
            <a:extLst>
              <a:ext uri="{FF2B5EF4-FFF2-40B4-BE49-F238E27FC236}">
                <a16:creationId xmlns:a16="http://schemas.microsoft.com/office/drawing/2014/main" id="{8E8C959A-659D-C9FB-7321-65CE3B2D32A4}"/>
              </a:ext>
              <a:ext uri="{C183D7F6-B498-43B3-948B-1728B52AA6E4}">
                <adec:decorative xmlns:adec="http://schemas.microsoft.com/office/drawing/2017/decorative" val="1"/>
              </a:ext>
            </a:extLst>
          </p:cNvPr>
          <p:cNvSpPr/>
          <p:nvPr/>
        </p:nvSpPr>
        <p:spPr>
          <a:xfrm>
            <a:off x="3827834" y="1585344"/>
            <a:ext cx="2237008" cy="3943350"/>
          </a:xfrm>
          <a:prstGeom prst="roundRect">
            <a:avLst>
              <a:gd name="adj" fmla="val 4331"/>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fr-CA" dirty="0">
              <a:solidFill>
                <a:schemeClr val="tx1"/>
              </a:solidFill>
              <a:latin typeface="Roboto" panose="02000000000000000000" pitchFamily="2" charset="0"/>
              <a:ea typeface="Roboto" panose="02000000000000000000" pitchFamily="2" charset="0"/>
            </a:endParaRPr>
          </a:p>
        </p:txBody>
      </p:sp>
      <p:sp>
        <p:nvSpPr>
          <p:cNvPr id="11" name="TextBox 10">
            <a:extLst>
              <a:ext uri="{FF2B5EF4-FFF2-40B4-BE49-F238E27FC236}">
                <a16:creationId xmlns:a16="http://schemas.microsoft.com/office/drawing/2014/main" id="{5BE3A8B9-61BD-3DF3-53EE-34BB2FAB52A7}"/>
              </a:ext>
            </a:extLst>
          </p:cNvPr>
          <p:cNvSpPr txBox="1"/>
          <p:nvPr/>
        </p:nvSpPr>
        <p:spPr>
          <a:xfrm>
            <a:off x="3939988" y="1795183"/>
            <a:ext cx="1976718" cy="1200329"/>
          </a:xfrm>
          <a:prstGeom prst="rect">
            <a:avLst/>
          </a:prstGeom>
          <a:noFill/>
        </p:spPr>
        <p:txBody>
          <a:bodyPr wrap="square" rtlCol="0">
            <a:spAutoFit/>
          </a:bodyPr>
          <a:lstStyle/>
          <a:p>
            <a:pPr algn="ctr"/>
            <a:r>
              <a:rPr lang="fr-CA" b="1" dirty="0">
                <a:solidFill>
                  <a:srgbClr val="452C84"/>
                </a:solidFill>
                <a:latin typeface="Poppins" pitchFamily="2" charset="77"/>
                <a:cs typeface="Poppins" pitchFamily="2" charset="77"/>
              </a:rPr>
              <a:t>Aborder les questions difficiles dans les écoles</a:t>
            </a:r>
          </a:p>
        </p:txBody>
      </p:sp>
      <p:sp>
        <p:nvSpPr>
          <p:cNvPr id="12" name="TextBox 11">
            <a:extLst>
              <a:ext uri="{FF2B5EF4-FFF2-40B4-BE49-F238E27FC236}">
                <a16:creationId xmlns:a16="http://schemas.microsoft.com/office/drawing/2014/main" id="{69D2146E-68F2-FEDD-5F67-B68046371AE2}"/>
              </a:ext>
            </a:extLst>
          </p:cNvPr>
          <p:cNvSpPr txBox="1"/>
          <p:nvPr/>
        </p:nvSpPr>
        <p:spPr>
          <a:xfrm>
            <a:off x="3929437" y="3161724"/>
            <a:ext cx="1976718" cy="147732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CA" dirty="0">
                <a:latin typeface="Roboto"/>
                <a:ea typeface="Roboto"/>
                <a:cs typeface="Poppins"/>
              </a:rPr>
              <a:t>idées </a:t>
            </a:r>
            <a:br>
              <a:rPr lang="fr-CA" dirty="0">
                <a:latin typeface="Roboto"/>
                <a:ea typeface="Roboto"/>
                <a:cs typeface="Poppins"/>
              </a:rPr>
            </a:br>
            <a:r>
              <a:rPr lang="fr-CA" dirty="0">
                <a:latin typeface="Roboto"/>
                <a:ea typeface="Roboto"/>
                <a:cs typeface="Poppins"/>
              </a:rPr>
              <a:t>d'autosoins pour les directions d’école</a:t>
            </a:r>
            <a:endParaRPr lang="fr-CA" dirty="0">
              <a:latin typeface="Roboto" panose="02000000000000000000" pitchFamily="2" charset="0"/>
              <a:ea typeface="Roboto" panose="02000000000000000000" pitchFamily="2" charset="0"/>
              <a:cs typeface="Poppins" pitchFamily="2" charset="77"/>
            </a:endParaRPr>
          </a:p>
        </p:txBody>
      </p:sp>
      <p:sp>
        <p:nvSpPr>
          <p:cNvPr id="7" name="Rounded Rectangle 6">
            <a:extLst>
              <a:ext uri="{FF2B5EF4-FFF2-40B4-BE49-F238E27FC236}">
                <a16:creationId xmlns:a16="http://schemas.microsoft.com/office/drawing/2014/main" id="{58485426-0C63-1EE8-8AC6-290D69BF9379}"/>
              </a:ext>
              <a:ext uri="{C183D7F6-B498-43B3-948B-1728B52AA6E4}">
                <adec:decorative xmlns:adec="http://schemas.microsoft.com/office/drawing/2017/decorative" val="1"/>
              </a:ext>
            </a:extLst>
          </p:cNvPr>
          <p:cNvSpPr/>
          <p:nvPr/>
        </p:nvSpPr>
        <p:spPr>
          <a:xfrm>
            <a:off x="6267914" y="1585344"/>
            <a:ext cx="5575173" cy="3943350"/>
          </a:xfrm>
          <a:prstGeom prst="roundRect">
            <a:avLst>
              <a:gd name="adj" fmla="val 278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fr-CA" dirty="0">
              <a:solidFill>
                <a:schemeClr val="tx1"/>
              </a:solidFill>
              <a:latin typeface="Roboto" panose="02000000000000000000" pitchFamily="2" charset="0"/>
              <a:ea typeface="Roboto" panose="02000000000000000000" pitchFamily="2" charset="0"/>
            </a:endParaRPr>
          </a:p>
        </p:txBody>
      </p:sp>
      <p:sp>
        <p:nvSpPr>
          <p:cNvPr id="9" name="TextBox 8">
            <a:extLst>
              <a:ext uri="{FF2B5EF4-FFF2-40B4-BE49-F238E27FC236}">
                <a16:creationId xmlns:a16="http://schemas.microsoft.com/office/drawing/2014/main" id="{13062574-C8BA-8B2D-28BA-FB914F261BF1}"/>
              </a:ext>
            </a:extLst>
          </p:cNvPr>
          <p:cNvSpPr txBox="1"/>
          <p:nvPr/>
        </p:nvSpPr>
        <p:spPr>
          <a:xfrm>
            <a:off x="7737416" y="1633133"/>
            <a:ext cx="2662518" cy="369332"/>
          </a:xfrm>
          <a:prstGeom prst="rect">
            <a:avLst/>
          </a:prstGeom>
          <a:noFill/>
        </p:spPr>
        <p:txBody>
          <a:bodyPr wrap="square" rtlCol="0">
            <a:spAutoFit/>
          </a:bodyPr>
          <a:lstStyle/>
          <a:p>
            <a:pPr algn="ctr"/>
            <a:r>
              <a:rPr lang="fr-CA" b="1" dirty="0">
                <a:solidFill>
                  <a:srgbClr val="452C84"/>
                </a:solidFill>
                <a:latin typeface="Poppins" pitchFamily="2" charset="77"/>
                <a:cs typeface="Poppins" pitchFamily="2" charset="77"/>
              </a:rPr>
              <a:t>Outils et modèles</a:t>
            </a:r>
          </a:p>
        </p:txBody>
      </p:sp>
      <p:sp>
        <p:nvSpPr>
          <p:cNvPr id="10" name="TextBox 9">
            <a:extLst>
              <a:ext uri="{FF2B5EF4-FFF2-40B4-BE49-F238E27FC236}">
                <a16:creationId xmlns:a16="http://schemas.microsoft.com/office/drawing/2014/main" id="{73B19087-86DA-E487-4EF0-47A0C7628A99}"/>
              </a:ext>
            </a:extLst>
          </p:cNvPr>
          <p:cNvSpPr txBox="1"/>
          <p:nvPr/>
        </p:nvSpPr>
        <p:spPr>
          <a:xfrm>
            <a:off x="6453222" y="2178537"/>
            <a:ext cx="5230906" cy="3139321"/>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CA" dirty="0">
                <a:latin typeface="Roboto"/>
                <a:ea typeface="Roboto"/>
                <a:cs typeface="Poppins"/>
              </a:rPr>
              <a:t>processus de planification d’amélioration en matière de santé mentale en milieu scolaire</a:t>
            </a:r>
            <a:endParaRPr lang="fr-CA" dirty="0">
              <a:solidFill>
                <a:schemeClr val="tx1"/>
              </a:solidFill>
              <a:latin typeface="Roboto"/>
              <a:ea typeface="Roboto"/>
              <a:cs typeface="Poppins"/>
            </a:endParaRPr>
          </a:p>
          <a:p>
            <a:pPr marL="285750" indent="-285750">
              <a:buFont typeface="Arial" panose="020B0604020202020204" pitchFamily="34" charset="0"/>
              <a:buChar char="•"/>
            </a:pPr>
            <a:r>
              <a:rPr lang="fr-CA" dirty="0">
                <a:latin typeface="Roboto"/>
                <a:ea typeface="Roboto"/>
                <a:cs typeface="Poppins"/>
              </a:rPr>
              <a:t>sondage sur la santé mentale en milieu scolaire</a:t>
            </a:r>
            <a:endParaRPr lang="fr-CA" dirty="0">
              <a:solidFill>
                <a:schemeClr val="tx1"/>
              </a:solidFill>
              <a:latin typeface="Roboto"/>
              <a:ea typeface="Roboto"/>
              <a:cs typeface="Poppins"/>
            </a:endParaRPr>
          </a:p>
          <a:p>
            <a:pPr marL="285750" indent="-285750">
              <a:buFont typeface="Arial" panose="020B0604020202020204" pitchFamily="34" charset="0"/>
              <a:buChar char="•"/>
            </a:pPr>
            <a:r>
              <a:rPr lang="fr-CA" dirty="0">
                <a:latin typeface="Roboto"/>
                <a:ea typeface="Roboto"/>
                <a:cs typeface="Poppins"/>
              </a:rPr>
              <a:t>liste de 10 meilleures conditions organisationnelles pour favoriser la santé mentale en milieu scolaire </a:t>
            </a:r>
          </a:p>
          <a:p>
            <a:pPr marL="285750" indent="-285750">
              <a:buFont typeface="Arial" panose="020B0604020202020204" pitchFamily="34" charset="0"/>
              <a:buChar char="•"/>
            </a:pPr>
            <a:r>
              <a:rPr lang="fr-CA" dirty="0">
                <a:latin typeface="Roboto"/>
                <a:ea typeface="Roboto"/>
                <a:cs typeface="Poppins"/>
              </a:rPr>
              <a:t>outil d’évaluation des conditions organisationnelles relatives à la santé mentale en milieu scolaire </a:t>
            </a:r>
            <a:endParaRPr lang="fr-CA" dirty="0">
              <a:solidFill>
                <a:schemeClr val="tx1"/>
              </a:solidFill>
              <a:latin typeface="Roboto" panose="02000000000000000000" pitchFamily="2" charset="0"/>
              <a:ea typeface="Roboto" panose="02000000000000000000" pitchFamily="2" charset="0"/>
              <a:cs typeface="Poppins" pitchFamily="2" charset="77"/>
            </a:endParaRPr>
          </a:p>
          <a:p>
            <a:pPr marL="285750" indent="-285750">
              <a:buFont typeface="Arial" panose="020B0604020202020204" pitchFamily="34" charset="0"/>
              <a:buChar char="•"/>
            </a:pPr>
            <a:r>
              <a:rPr lang="fr-CA" dirty="0">
                <a:latin typeface="Roboto"/>
                <a:ea typeface="Roboto"/>
                <a:cs typeface="Poppins"/>
              </a:rPr>
              <a:t>outils et modèles de planification</a:t>
            </a:r>
          </a:p>
        </p:txBody>
      </p:sp>
    </p:spTree>
    <p:extLst>
      <p:ext uri="{BB962C8B-B14F-4D97-AF65-F5344CB8AC3E}">
        <p14:creationId xmlns:p14="http://schemas.microsoft.com/office/powerpoint/2010/main" val="129481269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C2619-D189-FACC-487E-0EA259082DF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6E71AC2-7F13-E68D-B0B8-BCEB5F614BBB}"/>
              </a:ext>
            </a:extLst>
          </p:cNvPr>
          <p:cNvSpPr>
            <a:spLocks noGrp="1"/>
          </p:cNvSpPr>
          <p:nvPr>
            <p:ph type="title"/>
          </p:nvPr>
        </p:nvSpPr>
        <p:spPr>
          <a:xfrm>
            <a:off x="184781" y="171456"/>
            <a:ext cx="11790685" cy="912813"/>
          </a:xfrm>
        </p:spPr>
        <p:txBody>
          <a:bodyPr>
            <a:noAutofit/>
          </a:bodyPr>
          <a:lstStyle/>
          <a:p>
            <a:r>
              <a:rPr lang="fr-CA" sz="3600" b="0" noProof="0" dirty="0">
                <a:latin typeface="Poppins SemiBold"/>
                <a:cs typeface="Poppins SemiBold"/>
              </a:rPr>
              <a:t>Suggestions clés </a:t>
            </a:r>
            <a:r>
              <a:rPr lang="fr-CA" sz="3600" b="0" noProof="0" dirty="0">
                <a:latin typeface="Poppins"/>
                <a:cs typeface="Poppins"/>
              </a:rPr>
              <a:t>pour</a:t>
            </a:r>
            <a:r>
              <a:rPr lang="fr-CA" sz="3600" b="0" noProof="0" dirty="0">
                <a:latin typeface="Poppins SemiBold"/>
                <a:cs typeface="Poppins SemiBold"/>
              </a:rPr>
              <a:t> améliorer </a:t>
            </a:r>
            <a:r>
              <a:rPr lang="fr-CA" sz="3600" b="0" dirty="0">
                <a:latin typeface="Poppins"/>
                <a:cs typeface="Poppins"/>
              </a:rPr>
              <a:t>la ressource</a:t>
            </a:r>
            <a:r>
              <a:rPr lang="fr-CA" sz="3600" b="0" noProof="0" dirty="0">
                <a:latin typeface="Poppins"/>
                <a:cs typeface="Poppins"/>
              </a:rPr>
              <a:t> – </a:t>
            </a:r>
            <a:r>
              <a:rPr lang="fr-CA" sz="3600" b="0" dirty="0">
                <a:latin typeface="Poppins"/>
                <a:cs typeface="Poppins"/>
              </a:rPr>
              <a:t>en </a:t>
            </a:r>
            <a:r>
              <a:rPr lang="fr-CA" sz="3600" b="0" i="1" dirty="0">
                <a:latin typeface="Poppins"/>
                <a:cs typeface="Poppins"/>
              </a:rPr>
              <a:t>général</a:t>
            </a:r>
            <a:endParaRPr lang="fr-CA" sz="3600" b="0" i="1" noProof="0" dirty="0">
              <a:latin typeface="Poppins" pitchFamily="2" charset="77"/>
              <a:cs typeface="Poppins" pitchFamily="2" charset="77"/>
            </a:endParaRPr>
          </a:p>
        </p:txBody>
      </p:sp>
      <p:sp>
        <p:nvSpPr>
          <p:cNvPr id="5" name="Rounded Rectangle 4">
            <a:extLst>
              <a:ext uri="{FF2B5EF4-FFF2-40B4-BE49-F238E27FC236}">
                <a16:creationId xmlns:a16="http://schemas.microsoft.com/office/drawing/2014/main" id="{898B877E-873A-FC01-B84F-65A2BD43C650}"/>
              </a:ext>
            </a:extLst>
          </p:cNvPr>
          <p:cNvSpPr/>
          <p:nvPr/>
        </p:nvSpPr>
        <p:spPr>
          <a:xfrm>
            <a:off x="401054" y="1325563"/>
            <a:ext cx="7135530" cy="2356421"/>
          </a:xfrm>
          <a:prstGeom prst="roundRect">
            <a:avLst>
              <a:gd name="adj" fmla="val 654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r>
              <a:rPr lang="fr-CA" sz="2000" b="1" dirty="0">
                <a:solidFill>
                  <a:schemeClr val="tx1"/>
                </a:solidFill>
                <a:latin typeface="Roboto"/>
                <a:ea typeface="Roboto"/>
                <a:cs typeface="Roboto"/>
              </a:rPr>
              <a:t>Aborder le document :</a:t>
            </a:r>
          </a:p>
          <a:p>
            <a:pPr marL="285750" indent="-285750">
              <a:buFont typeface="Arial" panose="020B0604020202020204" pitchFamily="34" charset="0"/>
              <a:buChar char="•"/>
            </a:pPr>
            <a:r>
              <a:rPr lang="fr-CA" dirty="0">
                <a:solidFill>
                  <a:schemeClr val="tx1"/>
                </a:solidFill>
                <a:latin typeface="Roboto"/>
                <a:ea typeface="Roboto"/>
                <a:cs typeface="Roboto"/>
              </a:rPr>
              <a:t>sous l’angle de l’adaptation culturelle, de l’équité et de la diversité, en établissant des liens avec la réponse culturelle et la pédagogie pertinente</a:t>
            </a:r>
          </a:p>
          <a:p>
            <a:pPr marL="285750" indent="-285750">
              <a:buFont typeface="Arial" panose="020B0604020202020204" pitchFamily="34" charset="0"/>
              <a:buChar char="•"/>
            </a:pPr>
            <a:r>
              <a:rPr lang="fr-CA" dirty="0">
                <a:solidFill>
                  <a:schemeClr val="tx1"/>
                </a:solidFill>
                <a:latin typeface="Roboto"/>
                <a:ea typeface="Roboto"/>
                <a:cs typeface="Roboto"/>
              </a:rPr>
              <a:t>en réfléchissant à des outils de promotion de la santé mentale et de prévention qui reflètent une approche tenant compte des traumatismes et intègrent des pratiques réparatrices</a:t>
            </a:r>
          </a:p>
        </p:txBody>
      </p:sp>
      <p:sp>
        <p:nvSpPr>
          <p:cNvPr id="9" name="Rounded Rectangle 8">
            <a:extLst>
              <a:ext uri="{FF2B5EF4-FFF2-40B4-BE49-F238E27FC236}">
                <a16:creationId xmlns:a16="http://schemas.microsoft.com/office/drawing/2014/main" id="{F406DC95-3029-C173-2EE9-B82F4A9FC4BF}"/>
              </a:ext>
            </a:extLst>
          </p:cNvPr>
          <p:cNvSpPr/>
          <p:nvPr/>
        </p:nvSpPr>
        <p:spPr>
          <a:xfrm>
            <a:off x="7752854" y="1325563"/>
            <a:ext cx="4038092" cy="1914274"/>
          </a:xfrm>
          <a:prstGeom prst="roundRect">
            <a:avLst>
              <a:gd name="adj" fmla="val 654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fr-CA" sz="2000" b="1" dirty="0">
                <a:solidFill>
                  <a:schemeClr val="tx1"/>
                </a:solidFill>
                <a:latin typeface="Roboto" panose="02000000000000000000" pitchFamily="2" charset="0"/>
                <a:ea typeface="Roboto" panose="02000000000000000000" pitchFamily="2" charset="0"/>
              </a:rPr>
              <a:t>Se concentrer sur :</a:t>
            </a:r>
          </a:p>
          <a:p>
            <a:pPr marL="285750" indent="-285750">
              <a:buFont typeface="Arial" panose="020B0604020202020204" pitchFamily="34" charset="0"/>
              <a:buChar char="•"/>
            </a:pPr>
            <a:r>
              <a:rPr lang="fr-CA" dirty="0">
                <a:solidFill>
                  <a:schemeClr val="tx1"/>
                </a:solidFill>
                <a:latin typeface="Roboto" panose="02000000000000000000" pitchFamily="2" charset="0"/>
                <a:ea typeface="Roboto" panose="02000000000000000000" pitchFamily="2" charset="0"/>
              </a:rPr>
              <a:t>l’aspect positif et célébrer les réussites des élèves</a:t>
            </a:r>
          </a:p>
          <a:p>
            <a:pPr marL="285750" indent="-285750">
              <a:buFont typeface="Arial" panose="020B0604020202020204" pitchFamily="34" charset="0"/>
              <a:buChar char="•"/>
            </a:pPr>
            <a:r>
              <a:rPr lang="fr-CA" dirty="0">
                <a:solidFill>
                  <a:schemeClr val="tx1"/>
                </a:solidFill>
                <a:latin typeface="Roboto" panose="02000000000000000000" pitchFamily="2" charset="0"/>
                <a:ea typeface="Roboto" panose="02000000000000000000" pitchFamily="2" charset="0"/>
              </a:rPr>
              <a:t>les ressources actuelles et pratiques</a:t>
            </a:r>
          </a:p>
        </p:txBody>
      </p:sp>
      <p:sp>
        <p:nvSpPr>
          <p:cNvPr id="7" name="Rounded Rectangle 6">
            <a:extLst>
              <a:ext uri="{FF2B5EF4-FFF2-40B4-BE49-F238E27FC236}">
                <a16:creationId xmlns:a16="http://schemas.microsoft.com/office/drawing/2014/main" id="{42EDBBBA-D428-099B-768F-336C0C4F2982}"/>
              </a:ext>
            </a:extLst>
          </p:cNvPr>
          <p:cNvSpPr/>
          <p:nvPr/>
        </p:nvSpPr>
        <p:spPr>
          <a:xfrm>
            <a:off x="401054" y="3864864"/>
            <a:ext cx="7135530" cy="1810279"/>
          </a:xfrm>
          <a:prstGeom prst="roundRect">
            <a:avLst>
              <a:gd name="adj" fmla="val 654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r>
              <a:rPr lang="fr-CA" sz="2000" b="1" dirty="0">
                <a:solidFill>
                  <a:schemeClr val="tx1"/>
                </a:solidFill>
                <a:latin typeface="Roboto"/>
                <a:ea typeface="Roboto"/>
                <a:cs typeface="Roboto"/>
              </a:rPr>
              <a:t>Harmoniser le document :</a:t>
            </a:r>
          </a:p>
          <a:p>
            <a:pPr marL="285750" indent="-285750">
              <a:buFont typeface="Arial" panose="020B0604020202020204" pitchFamily="34" charset="0"/>
              <a:buChar char="•"/>
            </a:pPr>
            <a:r>
              <a:rPr lang="fr-CA" dirty="0">
                <a:solidFill>
                  <a:schemeClr val="tx1"/>
                </a:solidFill>
                <a:latin typeface="Roboto"/>
                <a:ea typeface="Roboto"/>
                <a:cs typeface="Roboto"/>
              </a:rPr>
              <a:t>avec le programme d’études</a:t>
            </a:r>
          </a:p>
          <a:p>
            <a:pPr marL="285750" indent="-285750">
              <a:buFont typeface="Arial" panose="020B0604020202020204" pitchFamily="34" charset="0"/>
              <a:buChar char="•"/>
            </a:pPr>
            <a:r>
              <a:rPr lang="fr-CA" dirty="0">
                <a:solidFill>
                  <a:schemeClr val="tx1"/>
                </a:solidFill>
                <a:latin typeface="Roboto"/>
                <a:ea typeface="Roboto"/>
                <a:cs typeface="Roboto"/>
              </a:rPr>
              <a:t>avec les priorités et les stratégies provinciales</a:t>
            </a:r>
          </a:p>
          <a:p>
            <a:pPr marL="285750" indent="-285750">
              <a:buFont typeface="Arial" panose="020B0604020202020204" pitchFamily="34" charset="0"/>
              <a:buChar char="•"/>
            </a:pPr>
            <a:r>
              <a:rPr lang="fr-CA" dirty="0">
                <a:solidFill>
                  <a:schemeClr val="tx1"/>
                </a:solidFill>
                <a:latin typeface="Roboto"/>
                <a:ea typeface="Roboto"/>
                <a:cs typeface="Roboto"/>
              </a:rPr>
              <a:t>en employant un langage commun conforme</a:t>
            </a:r>
          </a:p>
          <a:p>
            <a:pPr marL="285750" indent="-285750">
              <a:buFont typeface="Arial" panose="020B0604020202020204" pitchFamily="34" charset="0"/>
              <a:buChar char="•"/>
            </a:pPr>
            <a:r>
              <a:rPr lang="fr-CA" dirty="0">
                <a:solidFill>
                  <a:schemeClr val="tx1"/>
                </a:solidFill>
                <a:latin typeface="Roboto"/>
                <a:ea typeface="Roboto"/>
                <a:cs typeface="Roboto"/>
              </a:rPr>
              <a:t>en tenant compte du Cadre de leadership de l’Ontario </a:t>
            </a:r>
            <a:endParaRPr lang="fr-CA" dirty="0">
              <a:solidFill>
                <a:schemeClr val="tx1"/>
              </a:solidFill>
              <a:latin typeface="Roboto" panose="02000000000000000000" pitchFamily="2" charset="0"/>
              <a:ea typeface="Roboto" panose="02000000000000000000" pitchFamily="2" charset="0"/>
              <a:cs typeface="Roboto"/>
            </a:endParaRPr>
          </a:p>
        </p:txBody>
      </p:sp>
      <p:sp>
        <p:nvSpPr>
          <p:cNvPr id="6" name="Rounded Rectangle 5">
            <a:extLst>
              <a:ext uri="{FF2B5EF4-FFF2-40B4-BE49-F238E27FC236}">
                <a16:creationId xmlns:a16="http://schemas.microsoft.com/office/drawing/2014/main" id="{06C3E94A-20EE-F070-48AA-C5344ECAC2E4}"/>
              </a:ext>
            </a:extLst>
          </p:cNvPr>
          <p:cNvSpPr/>
          <p:nvPr/>
        </p:nvSpPr>
        <p:spPr>
          <a:xfrm>
            <a:off x="7752854" y="3429000"/>
            <a:ext cx="4038092" cy="2246143"/>
          </a:xfrm>
          <a:prstGeom prst="roundRect">
            <a:avLst>
              <a:gd name="adj" fmla="val 654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fr-CA" sz="2000" b="1" dirty="0">
                <a:solidFill>
                  <a:schemeClr val="tx1"/>
                </a:solidFill>
                <a:latin typeface="Roboto" panose="02000000000000000000" pitchFamily="2" charset="0"/>
                <a:ea typeface="Roboto" panose="02000000000000000000" pitchFamily="2" charset="0"/>
              </a:rPr>
              <a:t>Inclure :</a:t>
            </a:r>
          </a:p>
          <a:p>
            <a:pPr marL="285750" indent="-285750">
              <a:buFont typeface="Arial" panose="020B0604020202020204" pitchFamily="34" charset="0"/>
              <a:buChar char="•"/>
            </a:pPr>
            <a:r>
              <a:rPr lang="fr-CA" dirty="0">
                <a:solidFill>
                  <a:schemeClr val="tx1"/>
                </a:solidFill>
                <a:latin typeface="Roboto" panose="02000000000000000000" pitchFamily="2" charset="0"/>
                <a:ea typeface="Roboto" panose="02000000000000000000" pitchFamily="2" charset="0"/>
              </a:rPr>
              <a:t>des stratégies et des activités qui favorisent une santé mentale positive pour les apprenants virtuels</a:t>
            </a:r>
          </a:p>
          <a:p>
            <a:pPr marL="285750" indent="-285750">
              <a:buFont typeface="Arial" panose="020B0604020202020204" pitchFamily="34" charset="0"/>
              <a:buChar char="•"/>
            </a:pPr>
            <a:r>
              <a:rPr lang="fr-CA" dirty="0">
                <a:solidFill>
                  <a:schemeClr val="tx1"/>
                </a:solidFill>
                <a:latin typeface="Roboto" panose="02000000000000000000" pitchFamily="2" charset="0"/>
                <a:ea typeface="Roboto" panose="02000000000000000000" pitchFamily="2" charset="0"/>
              </a:rPr>
              <a:t>une section Q&amp;R</a:t>
            </a:r>
          </a:p>
        </p:txBody>
      </p:sp>
    </p:spTree>
    <p:extLst>
      <p:ext uri="{BB962C8B-B14F-4D97-AF65-F5344CB8AC3E}">
        <p14:creationId xmlns:p14="http://schemas.microsoft.com/office/powerpoint/2010/main" val="373780709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C2619-D189-FACC-487E-0EA259082DF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6E71AC2-7F13-E68D-B0B8-BCEB5F614BBB}"/>
              </a:ext>
            </a:extLst>
          </p:cNvPr>
          <p:cNvSpPr>
            <a:spLocks noGrp="1"/>
          </p:cNvSpPr>
          <p:nvPr>
            <p:ph type="title"/>
          </p:nvPr>
        </p:nvSpPr>
        <p:spPr>
          <a:xfrm>
            <a:off x="184781" y="78377"/>
            <a:ext cx="11822435" cy="1064624"/>
          </a:xfrm>
        </p:spPr>
        <p:txBody>
          <a:bodyPr>
            <a:noAutofit/>
          </a:bodyPr>
          <a:lstStyle/>
          <a:p>
            <a:r>
              <a:rPr lang="fr-CA" sz="3600" b="0" noProof="0" dirty="0">
                <a:latin typeface="Poppins SemiBold"/>
                <a:cs typeface="Poppins SemiBold"/>
              </a:rPr>
              <a:t>Suggestions clés </a:t>
            </a:r>
            <a:r>
              <a:rPr lang="fr-CA" sz="3600" b="0" noProof="0" dirty="0">
                <a:latin typeface="Poppins"/>
                <a:cs typeface="Poppins"/>
              </a:rPr>
              <a:t>pour</a:t>
            </a:r>
            <a:r>
              <a:rPr lang="fr-CA" sz="3600" b="0" noProof="0" dirty="0">
                <a:latin typeface="Poppins SemiBold"/>
                <a:cs typeface="Poppins SemiBold"/>
              </a:rPr>
              <a:t> améliorer </a:t>
            </a:r>
            <a:r>
              <a:rPr lang="fr-CA" sz="3600" b="0" dirty="0">
                <a:latin typeface="Poppins"/>
                <a:cs typeface="Poppins"/>
              </a:rPr>
              <a:t>la</a:t>
            </a:r>
            <a:r>
              <a:rPr lang="fr-CA" sz="3600" b="0" noProof="0" dirty="0">
                <a:latin typeface="Poppins"/>
                <a:cs typeface="Poppins"/>
              </a:rPr>
              <a:t> ressource - </a:t>
            </a:r>
            <a:r>
              <a:rPr lang="fr-CA" sz="3600" b="0" i="1" noProof="0" dirty="0">
                <a:latin typeface="Poppins"/>
                <a:cs typeface="Poppins"/>
              </a:rPr>
              <a:t>Contenu</a:t>
            </a:r>
          </a:p>
        </p:txBody>
      </p:sp>
      <p:sp>
        <p:nvSpPr>
          <p:cNvPr id="2" name="Rounded Rectangle 1">
            <a:extLst>
              <a:ext uri="{FF2B5EF4-FFF2-40B4-BE49-F238E27FC236}">
                <a16:creationId xmlns:a16="http://schemas.microsoft.com/office/drawing/2014/main" id="{98B694C5-C6A5-CCE6-3044-890D52610EB7}"/>
              </a:ext>
            </a:extLst>
          </p:cNvPr>
          <p:cNvSpPr/>
          <p:nvPr/>
        </p:nvSpPr>
        <p:spPr>
          <a:xfrm>
            <a:off x="465196" y="1325563"/>
            <a:ext cx="4179955" cy="4389437"/>
          </a:xfrm>
          <a:prstGeom prst="roundRect">
            <a:avLst>
              <a:gd name="adj" fmla="val 2106"/>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r>
              <a:rPr lang="fr-CA" sz="2000" b="1">
                <a:solidFill>
                  <a:schemeClr val="tx1"/>
                </a:solidFill>
                <a:latin typeface="Roboto"/>
                <a:ea typeface="Roboto"/>
                <a:cs typeface="Roboto"/>
              </a:rPr>
              <a:t>Aborder l’équité et la diversité en incluant :</a:t>
            </a:r>
          </a:p>
          <a:p>
            <a:pPr marL="285750" indent="-285750">
              <a:buFont typeface="Arial" panose="020B0604020202020204" pitchFamily="34" charset="0"/>
              <a:buChar char="•"/>
            </a:pPr>
            <a:r>
              <a:rPr lang="fr-CA">
                <a:solidFill>
                  <a:schemeClr val="tx1"/>
                </a:solidFill>
                <a:latin typeface="Roboto"/>
                <a:ea typeface="Roboto"/>
                <a:cs typeface="Roboto"/>
              </a:rPr>
              <a:t>de l’information sur la santé mentale et des initiatives pour les populations vulnérables </a:t>
            </a:r>
            <a:endParaRPr lang="fr-CA">
              <a:solidFill>
                <a:schemeClr val="tx1"/>
              </a:solidFill>
              <a:latin typeface="Roboto" panose="02000000000000000000" pitchFamily="2" charset="0"/>
              <a:ea typeface="Roboto" panose="02000000000000000000" pitchFamily="2" charset="0"/>
              <a:cs typeface="Roboto"/>
            </a:endParaRPr>
          </a:p>
          <a:p>
            <a:pPr marL="285750" indent="-285750">
              <a:buFont typeface="Arial" panose="020B0604020202020204" pitchFamily="34" charset="0"/>
              <a:buChar char="•"/>
            </a:pPr>
            <a:r>
              <a:rPr lang="fr-CA">
                <a:solidFill>
                  <a:schemeClr val="tx1"/>
                </a:solidFill>
                <a:latin typeface="Roboto"/>
                <a:ea typeface="Roboto"/>
                <a:cs typeface="Roboto"/>
              </a:rPr>
              <a:t>de l’information sur la façon dont la santé mentale des élèves recoupe l’équité, l’inclusion, la lutte contre le racisme, la justice sociale et des traumatismes</a:t>
            </a:r>
          </a:p>
          <a:p>
            <a:pPr marL="285750" indent="-285750">
              <a:buFont typeface="Arial" panose="020B0604020202020204" pitchFamily="34" charset="0"/>
              <a:buChar char="•"/>
            </a:pPr>
            <a:r>
              <a:rPr lang="fr-CA">
                <a:solidFill>
                  <a:schemeClr val="tx1"/>
                </a:solidFill>
                <a:latin typeface="Roboto"/>
                <a:ea typeface="Roboto"/>
                <a:cs typeface="Roboto"/>
              </a:rPr>
              <a:t>une liste des groupes culturels et des organismes communautaires qui peuvent répondre aux divers besoins des élèves</a:t>
            </a:r>
          </a:p>
        </p:txBody>
      </p:sp>
      <p:sp>
        <p:nvSpPr>
          <p:cNvPr id="5" name="Rounded Rectangle 4">
            <a:extLst>
              <a:ext uri="{FF2B5EF4-FFF2-40B4-BE49-F238E27FC236}">
                <a16:creationId xmlns:a16="http://schemas.microsoft.com/office/drawing/2014/main" id="{97C06428-10C8-690A-8B29-FE41EA86495F}"/>
              </a:ext>
            </a:extLst>
          </p:cNvPr>
          <p:cNvSpPr/>
          <p:nvPr/>
        </p:nvSpPr>
        <p:spPr>
          <a:xfrm>
            <a:off x="4937758" y="1325563"/>
            <a:ext cx="3766468" cy="4389437"/>
          </a:xfrm>
          <a:prstGeom prst="roundRect">
            <a:avLst>
              <a:gd name="adj" fmla="val 1619"/>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r>
              <a:rPr lang="fr-CA" sz="2000" b="1" dirty="0">
                <a:solidFill>
                  <a:schemeClr val="tx1"/>
                </a:solidFill>
                <a:latin typeface="Roboto"/>
                <a:ea typeface="Roboto"/>
                <a:cs typeface="Roboto"/>
              </a:rPr>
              <a:t>Inclure des renseignements sur :</a:t>
            </a:r>
          </a:p>
          <a:p>
            <a:pPr marL="285750" indent="-285750">
              <a:buFont typeface="Arial" panose="020B0604020202020204" pitchFamily="34" charset="0"/>
              <a:buChar char="•"/>
            </a:pPr>
            <a:r>
              <a:rPr lang="fr-CA" dirty="0">
                <a:solidFill>
                  <a:schemeClr val="tx1"/>
                </a:solidFill>
                <a:latin typeface="Roboto"/>
                <a:ea typeface="Roboto"/>
                <a:cs typeface="Roboto"/>
              </a:rPr>
              <a:t>les statistiques canadiennes sur la santé mentale des enfants et des jeunes</a:t>
            </a:r>
          </a:p>
          <a:p>
            <a:pPr marL="285750" indent="-285750">
              <a:buFont typeface="Arial" panose="020B0604020202020204" pitchFamily="34" charset="0"/>
              <a:buChar char="•"/>
            </a:pPr>
            <a:r>
              <a:rPr lang="fr-CA" dirty="0">
                <a:solidFill>
                  <a:schemeClr val="tx1"/>
                </a:solidFill>
                <a:latin typeface="Roboto"/>
                <a:ea typeface="Roboto"/>
                <a:cs typeface="Roboto"/>
              </a:rPr>
              <a:t>la recherche et les pratiques exemplaires fondées sur des données probantes</a:t>
            </a:r>
          </a:p>
          <a:p>
            <a:pPr marL="285750" indent="-285750">
              <a:buFont typeface="Arial" panose="020B0604020202020204" pitchFamily="34" charset="0"/>
              <a:buChar char="•"/>
            </a:pPr>
            <a:r>
              <a:rPr lang="fr-CA" dirty="0">
                <a:solidFill>
                  <a:schemeClr val="tx1"/>
                </a:solidFill>
                <a:latin typeface="Roboto"/>
                <a:ea typeface="Roboto"/>
                <a:cs typeface="Roboto"/>
              </a:rPr>
              <a:t>le modèle du continuum sur la santé mentale</a:t>
            </a:r>
          </a:p>
          <a:p>
            <a:pPr marL="285750" indent="-285750">
              <a:buFont typeface="Arial" panose="020B0604020202020204" pitchFamily="34" charset="0"/>
              <a:buChar char="•"/>
            </a:pPr>
            <a:r>
              <a:rPr lang="fr-CA" dirty="0">
                <a:solidFill>
                  <a:schemeClr val="tx1"/>
                </a:solidFill>
                <a:latin typeface="Roboto"/>
                <a:ea typeface="Roboto"/>
                <a:cs typeface="Roboto"/>
              </a:rPr>
              <a:t>le Cercle de soutien et les rôles en matière de soutien aux</a:t>
            </a:r>
            <a:r>
              <a:rPr lang="fr-CA">
                <a:solidFill>
                  <a:schemeClr val="tx1"/>
                </a:solidFill>
                <a:latin typeface="Roboto"/>
                <a:ea typeface="Roboto"/>
                <a:cs typeface="Roboto"/>
              </a:rPr>
              <a:t> élèves</a:t>
            </a:r>
            <a:endParaRPr lang="fr-CA" dirty="0">
              <a:solidFill>
                <a:schemeClr val="tx1"/>
              </a:solidFill>
              <a:latin typeface="Roboto"/>
              <a:ea typeface="Roboto"/>
              <a:cs typeface="Roboto"/>
            </a:endParaRPr>
          </a:p>
        </p:txBody>
      </p:sp>
      <p:sp>
        <p:nvSpPr>
          <p:cNvPr id="7" name="Rounded Rectangle 6">
            <a:extLst>
              <a:ext uri="{FF2B5EF4-FFF2-40B4-BE49-F238E27FC236}">
                <a16:creationId xmlns:a16="http://schemas.microsoft.com/office/drawing/2014/main" id="{0B57CAEB-E7C8-A8BA-8A27-152452B57017}"/>
              </a:ext>
            </a:extLst>
          </p:cNvPr>
          <p:cNvSpPr/>
          <p:nvPr/>
        </p:nvSpPr>
        <p:spPr>
          <a:xfrm>
            <a:off x="8996833" y="1325563"/>
            <a:ext cx="2740439" cy="4389437"/>
          </a:xfrm>
          <a:prstGeom prst="roundRect">
            <a:avLst>
              <a:gd name="adj" fmla="val 2933"/>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r>
              <a:rPr lang="fr-CA" sz="2000" b="1" dirty="0">
                <a:solidFill>
                  <a:schemeClr val="tx1"/>
                </a:solidFill>
                <a:latin typeface="Roboto"/>
                <a:ea typeface="Roboto"/>
                <a:cs typeface="Roboto"/>
              </a:rPr>
              <a:t>Mieux informer sur :</a:t>
            </a:r>
          </a:p>
          <a:p>
            <a:pPr marL="285750" indent="-285750">
              <a:buFont typeface="Arial" panose="020B0604020202020204" pitchFamily="34" charset="0"/>
              <a:buChar char="•"/>
            </a:pPr>
            <a:r>
              <a:rPr lang="fr-CA" dirty="0">
                <a:solidFill>
                  <a:schemeClr val="tx1"/>
                </a:solidFill>
                <a:latin typeface="Roboto"/>
                <a:ea typeface="Roboto"/>
                <a:cs typeface="Roboto"/>
              </a:rPr>
              <a:t>l’apprentissage </a:t>
            </a:r>
            <a:r>
              <a:rPr lang="fr-CA" dirty="0" err="1">
                <a:solidFill>
                  <a:schemeClr val="tx1"/>
                </a:solidFill>
                <a:latin typeface="Roboto"/>
                <a:ea typeface="Roboto"/>
                <a:cs typeface="Roboto"/>
              </a:rPr>
              <a:t>socioémotionnel</a:t>
            </a:r>
            <a:endParaRPr lang="fr-CA" dirty="0">
              <a:solidFill>
                <a:schemeClr val="tx1"/>
              </a:solidFill>
              <a:latin typeface="Roboto"/>
              <a:ea typeface="Roboto"/>
              <a:cs typeface="Roboto"/>
            </a:endParaRPr>
          </a:p>
          <a:p>
            <a:pPr marL="285750" indent="-285750">
              <a:buFont typeface="Arial" panose="020B0604020202020204" pitchFamily="34" charset="0"/>
              <a:buChar char="•"/>
            </a:pPr>
            <a:r>
              <a:rPr lang="fr-CA" dirty="0">
                <a:solidFill>
                  <a:schemeClr val="tx1"/>
                </a:solidFill>
                <a:latin typeface="Roboto"/>
                <a:ea typeface="Roboto"/>
                <a:cs typeface="Roboto"/>
              </a:rPr>
              <a:t>les facteurs de protection en matière de santé mentale</a:t>
            </a:r>
          </a:p>
          <a:p>
            <a:pPr marL="285750" indent="-285750">
              <a:buFont typeface="Arial" panose="020B0604020202020204" pitchFamily="34" charset="0"/>
              <a:buChar char="•"/>
            </a:pPr>
            <a:r>
              <a:rPr lang="fr-CA" dirty="0">
                <a:solidFill>
                  <a:schemeClr val="tx1"/>
                </a:solidFill>
                <a:latin typeface="Roboto"/>
                <a:ea typeface="Roboto"/>
                <a:cs typeface="Roboto"/>
              </a:rPr>
              <a:t>la dépendance aux technologies numériques (jeux et </a:t>
            </a:r>
            <a:r>
              <a:rPr lang="fr-CA" dirty="0" err="1">
                <a:solidFill>
                  <a:schemeClr val="tx1"/>
                </a:solidFill>
                <a:latin typeface="Roboto"/>
                <a:ea typeface="Roboto"/>
                <a:cs typeface="Roboto"/>
              </a:rPr>
              <a:t>medias</a:t>
            </a:r>
            <a:r>
              <a:rPr lang="fr-CA" dirty="0">
                <a:solidFill>
                  <a:schemeClr val="tx1"/>
                </a:solidFill>
                <a:latin typeface="Roboto"/>
                <a:ea typeface="Roboto"/>
                <a:cs typeface="Roboto"/>
              </a:rPr>
              <a:t> sociaux)</a:t>
            </a:r>
          </a:p>
          <a:p>
            <a:pPr marL="285750" indent="-285750">
              <a:buFont typeface="Arial" panose="020B0604020202020204" pitchFamily="34" charset="0"/>
              <a:buChar char="•"/>
            </a:pPr>
            <a:r>
              <a:rPr lang="fr-CA" dirty="0">
                <a:solidFill>
                  <a:schemeClr val="tx1"/>
                </a:solidFill>
                <a:latin typeface="Roboto"/>
                <a:ea typeface="Roboto"/>
                <a:cs typeface="Roboto"/>
              </a:rPr>
              <a:t>la santé mentale et le bien-être du personnel</a:t>
            </a:r>
          </a:p>
        </p:txBody>
      </p:sp>
    </p:spTree>
    <p:extLst>
      <p:ext uri="{BB962C8B-B14F-4D97-AF65-F5344CB8AC3E}">
        <p14:creationId xmlns:p14="http://schemas.microsoft.com/office/powerpoint/2010/main" val="422990483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BCE987-8370-2601-EA04-3779BF5D089E}"/>
              </a:ext>
            </a:extLst>
          </p:cNvPr>
          <p:cNvSpPr>
            <a:spLocks noGrp="1"/>
          </p:cNvSpPr>
          <p:nvPr>
            <p:ph type="title"/>
          </p:nvPr>
        </p:nvSpPr>
        <p:spPr>
          <a:xfrm>
            <a:off x="838200" y="1996977"/>
            <a:ext cx="10515600" cy="2068586"/>
          </a:xfrm>
        </p:spPr>
        <p:txBody>
          <a:bodyPr>
            <a:normAutofit/>
          </a:bodyPr>
          <a:lstStyle/>
          <a:p>
            <a:r>
              <a:rPr lang="fr-CA" sz="5200" b="0">
                <a:latin typeface="Poppins"/>
                <a:cs typeface="Poppins"/>
              </a:rPr>
              <a:t>Préparer le terrain </a:t>
            </a:r>
            <a:r>
              <a:rPr lang="fr-CA" sz="5200" b="0" noProof="0">
                <a:latin typeface="Poppins"/>
                <a:cs typeface="Poppins"/>
              </a:rPr>
              <a:t>: </a:t>
            </a:r>
            <a:br>
              <a:rPr lang="fr-CA" sz="5200" noProof="0"/>
            </a:br>
            <a:r>
              <a:rPr lang="fr-CA" sz="5200">
                <a:latin typeface="Poppins SemiBold"/>
                <a:cs typeface="Poppins SemiBold"/>
              </a:rPr>
              <a:t>La voix des élèves</a:t>
            </a:r>
            <a:endParaRPr lang="fr-CA" sz="5200" noProof="0">
              <a:latin typeface="Poppins SemiBold"/>
              <a:cs typeface="Poppins SemiBold"/>
            </a:endParaRPr>
          </a:p>
        </p:txBody>
      </p:sp>
    </p:spTree>
    <p:extLst>
      <p:ext uri="{BB962C8B-B14F-4D97-AF65-F5344CB8AC3E}">
        <p14:creationId xmlns:p14="http://schemas.microsoft.com/office/powerpoint/2010/main" val="343210959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D34AE-4B8E-2723-F96D-24C2C18F96C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3189FCD-EC5F-FD82-8F86-A5584758D398}"/>
              </a:ext>
            </a:extLst>
          </p:cNvPr>
          <p:cNvSpPr>
            <a:spLocks noGrp="1"/>
          </p:cNvSpPr>
          <p:nvPr>
            <p:ph type="title"/>
          </p:nvPr>
        </p:nvSpPr>
        <p:spPr/>
        <p:txBody>
          <a:bodyPr>
            <a:normAutofit/>
          </a:bodyPr>
          <a:lstStyle/>
          <a:p>
            <a:r>
              <a:rPr lang="fr-CA" sz="4300" dirty="0">
                <a:latin typeface="Poppins SemiBold"/>
                <a:cs typeface="Poppins SemiBold"/>
              </a:rPr>
              <a:t>Que disent les élèves</a:t>
            </a:r>
            <a:r>
              <a:rPr lang="fr-CA" sz="4300" noProof="0" dirty="0">
                <a:latin typeface="Poppins SemiBold"/>
                <a:cs typeface="Poppins SemiBold"/>
              </a:rPr>
              <a:t>?</a:t>
            </a:r>
          </a:p>
        </p:txBody>
      </p:sp>
      <p:sp>
        <p:nvSpPr>
          <p:cNvPr id="4" name="TextBox 3">
            <a:extLst>
              <a:ext uri="{FF2B5EF4-FFF2-40B4-BE49-F238E27FC236}">
                <a16:creationId xmlns:a16="http://schemas.microsoft.com/office/drawing/2014/main" id="{828D408F-6C57-40A3-4C90-AFCD57126EDA}"/>
              </a:ext>
            </a:extLst>
          </p:cNvPr>
          <p:cNvSpPr txBox="1"/>
          <p:nvPr/>
        </p:nvSpPr>
        <p:spPr>
          <a:xfrm>
            <a:off x="524710" y="1203334"/>
            <a:ext cx="11291054" cy="492443"/>
          </a:xfrm>
          <a:prstGeom prst="rect">
            <a:avLst/>
          </a:prstGeom>
          <a:noFill/>
        </p:spPr>
        <p:txBody>
          <a:bodyPr wrap="square" lIns="91440" tIns="45720" rIns="91440" bIns="45720" rtlCol="0" anchor="t">
            <a:spAutoFit/>
          </a:bodyPr>
          <a:lstStyle/>
          <a:p>
            <a:pPr>
              <a:spcAft>
                <a:spcPts val="1200"/>
              </a:spcAft>
            </a:pPr>
            <a:r>
              <a:rPr lang="fr-CA" sz="2600" i="1" dirty="0">
                <a:latin typeface="Roboto"/>
                <a:ea typeface="Roboto"/>
                <a:cs typeface="Roboto"/>
                <a:hlinkClick r:id="rId5"/>
              </a:rPr>
              <a:t>#Onecoute</a:t>
            </a:r>
            <a:r>
              <a:rPr lang="fr-CA" sz="2600" i="1" dirty="0">
                <a:latin typeface="Roboto"/>
                <a:ea typeface="Roboto"/>
                <a:cs typeface="Roboto"/>
              </a:rPr>
              <a:t> – commentaires des élèves des écoles secondaires</a:t>
            </a:r>
          </a:p>
        </p:txBody>
      </p:sp>
      <p:pic>
        <p:nvPicPr>
          <p:cNvPr id="5" name="#HearNowON2021-  Recommendations Compilation Video - French.mp4" descr="Vidéo illustrant 5 recommandations d'étudiants de #ONecoute 2021">
            <a:hlinkClick r:id="" action="ppaction://media"/>
            <a:extLst>
              <a:ext uri="{FF2B5EF4-FFF2-40B4-BE49-F238E27FC236}">
                <a16:creationId xmlns:a16="http://schemas.microsoft.com/office/drawing/2014/main" id="{E34106F2-5CA1-28AC-B8EF-232BD9D2816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969324" y="1840676"/>
            <a:ext cx="8253352" cy="4126676"/>
          </a:xfrm>
          <a:prstGeom prst="rect">
            <a:avLst/>
          </a:prstGeom>
        </p:spPr>
      </p:pic>
    </p:spTree>
    <p:extLst>
      <p:ext uri="{BB962C8B-B14F-4D97-AF65-F5344CB8AC3E}">
        <p14:creationId xmlns:p14="http://schemas.microsoft.com/office/powerpoint/2010/main" val="2770005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6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7B795-4AD0-C1A2-4047-0633CA74C653}"/>
              </a:ext>
            </a:extLst>
          </p:cNvPr>
          <p:cNvSpPr>
            <a:spLocks noGrp="1"/>
          </p:cNvSpPr>
          <p:nvPr>
            <p:ph type="title"/>
          </p:nvPr>
        </p:nvSpPr>
        <p:spPr>
          <a:xfrm>
            <a:off x="1782751" y="827729"/>
            <a:ext cx="9290568" cy="1948363"/>
          </a:xfrm>
        </p:spPr>
        <p:txBody>
          <a:bodyPr>
            <a:normAutofit/>
          </a:bodyPr>
          <a:lstStyle/>
          <a:p>
            <a:r>
              <a:rPr lang="fr-CA" sz="6000" noProof="0"/>
              <a:t>Diriger pour favoriser la santé mentale à l’école</a:t>
            </a:r>
          </a:p>
        </p:txBody>
      </p:sp>
      <p:sp>
        <p:nvSpPr>
          <p:cNvPr id="3" name="Title 1" descr="Title: ">
            <a:extLst>
              <a:ext uri="{FF2B5EF4-FFF2-40B4-BE49-F238E27FC236}">
                <a16:creationId xmlns:a16="http://schemas.microsoft.com/office/drawing/2014/main" id="{9C784E3E-7E6D-CC16-DD8F-93BBC69B6AF1}"/>
              </a:ext>
            </a:extLst>
          </p:cNvPr>
          <p:cNvSpPr txBox="1">
            <a:spLocks/>
          </p:cNvSpPr>
          <p:nvPr/>
        </p:nvSpPr>
        <p:spPr>
          <a:xfrm>
            <a:off x="181583" y="1191874"/>
            <a:ext cx="11841804"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endParaRPr lang="en-US"/>
          </a:p>
        </p:txBody>
      </p:sp>
      <p:sp>
        <p:nvSpPr>
          <p:cNvPr id="4" name="Title 1">
            <a:extLst>
              <a:ext uri="{FF2B5EF4-FFF2-40B4-BE49-F238E27FC236}">
                <a16:creationId xmlns:a16="http://schemas.microsoft.com/office/drawing/2014/main" id="{EFEB3C71-6342-9A30-3ADE-4EC8AEFF6772}"/>
              </a:ext>
            </a:extLst>
          </p:cNvPr>
          <p:cNvSpPr txBox="1">
            <a:spLocks/>
          </p:cNvSpPr>
          <p:nvPr/>
        </p:nvSpPr>
        <p:spPr>
          <a:xfrm>
            <a:off x="2194998" y="3140237"/>
            <a:ext cx="7802003" cy="2407234"/>
          </a:xfrm>
          <a:prstGeom prst="rect">
            <a:avLst/>
          </a:prstGeom>
        </p:spPr>
        <p:txBody>
          <a:bodyPr vert="horz" lIns="91440" tIns="45720" rIns="91440" bIns="45720" rtlCol="0" anchor="ctr">
            <a:normAutofit fontScale="92500" lnSpcReduction="20000"/>
          </a:bodyPr>
          <a:lstStyle>
            <a:lvl1pPr algn="ctr"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a:lnSpc>
                <a:spcPct val="120000"/>
              </a:lnSpc>
            </a:pPr>
            <a:r>
              <a:rPr lang="fr-CA" sz="4000" b="0">
                <a:latin typeface="Poppins"/>
                <a:cs typeface="Poppins"/>
              </a:rPr>
              <a:t>Conseils et ressources pour soutenir les directions et les directions adjointes des écoles en Ontario</a:t>
            </a:r>
          </a:p>
        </p:txBody>
      </p:sp>
    </p:spTree>
    <p:extLst>
      <p:ext uri="{BB962C8B-B14F-4D97-AF65-F5344CB8AC3E}">
        <p14:creationId xmlns:p14="http://schemas.microsoft.com/office/powerpoint/2010/main" val="42038899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BCE987-8370-2601-EA04-3779BF5D089E}"/>
              </a:ext>
            </a:extLst>
          </p:cNvPr>
          <p:cNvSpPr>
            <a:spLocks noGrp="1"/>
          </p:cNvSpPr>
          <p:nvPr>
            <p:ph type="title"/>
          </p:nvPr>
        </p:nvSpPr>
        <p:spPr>
          <a:xfrm>
            <a:off x="838200" y="1996977"/>
            <a:ext cx="10515600" cy="2068586"/>
          </a:xfrm>
        </p:spPr>
        <p:txBody>
          <a:bodyPr>
            <a:normAutofit fontScale="90000"/>
          </a:bodyPr>
          <a:lstStyle/>
          <a:p>
            <a:pPr>
              <a:lnSpc>
                <a:spcPct val="100000"/>
              </a:lnSpc>
            </a:pPr>
            <a:r>
              <a:rPr lang="fr-CA" sz="5200" b="0" noProof="0">
                <a:latin typeface="Poppins"/>
                <a:cs typeface="Poppins"/>
              </a:rPr>
              <a:t>Diriger pour favoriser la santé mentale à l’école</a:t>
            </a:r>
            <a:br>
              <a:rPr lang="fr-CA" sz="5200" noProof="0"/>
            </a:br>
            <a:r>
              <a:rPr lang="fr-CA" sz="5200" noProof="0">
                <a:latin typeface="Poppins SemiBold"/>
                <a:cs typeface="Poppins SemiBold"/>
              </a:rPr>
              <a:t>La version 2024</a:t>
            </a:r>
            <a:endParaRPr lang="fr-CA" sz="5200" noProof="0" dirty="0">
              <a:latin typeface="Poppins SemiBold"/>
              <a:cs typeface="Poppins SemiBold"/>
            </a:endParaRPr>
          </a:p>
        </p:txBody>
      </p:sp>
    </p:spTree>
    <p:extLst>
      <p:ext uri="{BB962C8B-B14F-4D97-AF65-F5344CB8AC3E}">
        <p14:creationId xmlns:p14="http://schemas.microsoft.com/office/powerpoint/2010/main" val="80080659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EFBAE7-B572-2EA3-B887-2E01FA2B9564}"/>
              </a:ext>
            </a:extLst>
          </p:cNvPr>
          <p:cNvSpPr>
            <a:spLocks noGrp="1"/>
          </p:cNvSpPr>
          <p:nvPr>
            <p:ph type="title"/>
          </p:nvPr>
        </p:nvSpPr>
        <p:spPr>
          <a:xfrm>
            <a:off x="184781" y="112082"/>
            <a:ext cx="11836233" cy="968793"/>
          </a:xfrm>
        </p:spPr>
        <p:txBody>
          <a:bodyPr>
            <a:noAutofit/>
          </a:bodyPr>
          <a:lstStyle/>
          <a:p>
            <a:r>
              <a:rPr lang="fr-CA" sz="4200" noProof="0" dirty="0"/>
              <a:t>De 2013 à 2024</a:t>
            </a:r>
          </a:p>
        </p:txBody>
      </p:sp>
      <p:pic>
        <p:nvPicPr>
          <p:cNvPr id="4" name="Picture 3" descr="Couverture de Diriger pour favoriser la santé mentale à l'école, version 2013">
            <a:extLst>
              <a:ext uri="{FF2B5EF4-FFF2-40B4-BE49-F238E27FC236}">
                <a16:creationId xmlns:a16="http://schemas.microsoft.com/office/drawing/2014/main" id="{F3657D7E-D4D7-2A75-F3C2-E326DC57DC8C}"/>
              </a:ext>
            </a:extLst>
          </p:cNvPr>
          <p:cNvPicPr>
            <a:picLocks noChangeAspect="1"/>
          </p:cNvPicPr>
          <p:nvPr/>
        </p:nvPicPr>
        <p:blipFill>
          <a:blip r:embed="rId3"/>
          <a:srcRect/>
          <a:stretch/>
        </p:blipFill>
        <p:spPr>
          <a:xfrm>
            <a:off x="828994" y="1450207"/>
            <a:ext cx="2732737" cy="2405200"/>
          </a:xfrm>
          <a:prstGeom prst="rect">
            <a:avLst/>
          </a:prstGeom>
        </p:spPr>
      </p:pic>
      <p:sp>
        <p:nvSpPr>
          <p:cNvPr id="5" name="TextBox 4">
            <a:extLst>
              <a:ext uri="{FF2B5EF4-FFF2-40B4-BE49-F238E27FC236}">
                <a16:creationId xmlns:a16="http://schemas.microsoft.com/office/drawing/2014/main" id="{EE309740-4038-BF95-863E-DB26875C471C}"/>
              </a:ext>
            </a:extLst>
          </p:cNvPr>
          <p:cNvSpPr txBox="1"/>
          <p:nvPr/>
        </p:nvSpPr>
        <p:spPr>
          <a:xfrm>
            <a:off x="1213315" y="3980051"/>
            <a:ext cx="1964094" cy="369332"/>
          </a:xfrm>
          <a:prstGeom prst="rect">
            <a:avLst/>
          </a:prstGeom>
          <a:noFill/>
        </p:spPr>
        <p:txBody>
          <a:bodyPr wrap="square" rtlCol="0">
            <a:spAutoFit/>
          </a:bodyPr>
          <a:lstStyle/>
          <a:p>
            <a:pPr algn="ctr"/>
            <a:r>
              <a:rPr lang="en-CA">
                <a:latin typeface="Roboto" panose="02000000000000000000" pitchFamily="2" charset="0"/>
                <a:ea typeface="Roboto" panose="02000000000000000000" pitchFamily="2" charset="0"/>
              </a:rPr>
              <a:t>La version 2013</a:t>
            </a:r>
          </a:p>
        </p:txBody>
      </p:sp>
      <p:sp>
        <p:nvSpPr>
          <p:cNvPr id="2" name="Bent Arrow 1" descr="Flèche pointant vers la droite">
            <a:extLst>
              <a:ext uri="{FF2B5EF4-FFF2-40B4-BE49-F238E27FC236}">
                <a16:creationId xmlns:a16="http://schemas.microsoft.com/office/drawing/2014/main" id="{E03FA582-0B16-03BC-EBFE-D21386437FC6}"/>
              </a:ext>
            </a:extLst>
          </p:cNvPr>
          <p:cNvSpPr/>
          <p:nvPr/>
        </p:nvSpPr>
        <p:spPr>
          <a:xfrm flipV="1">
            <a:off x="2028825" y="4438999"/>
            <a:ext cx="2557463" cy="968793"/>
          </a:xfrm>
          <a:prstGeom prst="bentArrow">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028" name="Picture 4" descr="Couverture de SMS-ON livre électronique Diriger pour favoriser la santé mentale à l'école">
            <a:extLst>
              <a:ext uri="{FF2B5EF4-FFF2-40B4-BE49-F238E27FC236}">
                <a16:creationId xmlns:a16="http://schemas.microsoft.com/office/drawing/2014/main" id="{3E9CED85-7501-FD76-0B49-21876C10D24B}"/>
              </a:ext>
            </a:extLst>
          </p:cNvPr>
          <p:cNvPicPr>
            <a:picLocks noChangeAspect="1" noChangeArrowheads="1"/>
          </p:cNvPicPr>
          <p:nvPr/>
        </p:nvPicPr>
        <p:blipFill>
          <a:blip r:embed="rId4"/>
          <a:srcRect/>
          <a:stretch/>
        </p:blipFill>
        <p:spPr bwMode="auto">
          <a:xfrm>
            <a:off x="4958256" y="1450207"/>
            <a:ext cx="6605047" cy="3715338"/>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27B9ADE4-6FAE-F0EB-7810-B553B7AFCA2D}"/>
              </a:ext>
            </a:extLst>
          </p:cNvPr>
          <p:cNvSpPr txBox="1"/>
          <p:nvPr/>
        </p:nvSpPr>
        <p:spPr>
          <a:xfrm>
            <a:off x="7233500" y="5407793"/>
            <a:ext cx="2345594" cy="369332"/>
          </a:xfrm>
          <a:prstGeom prst="rect">
            <a:avLst/>
          </a:prstGeom>
          <a:noFill/>
        </p:spPr>
        <p:txBody>
          <a:bodyPr wrap="square" rtlCol="0">
            <a:spAutoFit/>
          </a:bodyPr>
          <a:lstStyle/>
          <a:p>
            <a:pPr algn="ctr"/>
            <a:r>
              <a:rPr lang="en-CA">
                <a:latin typeface="Roboto" panose="02000000000000000000" pitchFamily="2" charset="0"/>
                <a:ea typeface="Roboto" panose="02000000000000000000" pitchFamily="2" charset="0"/>
              </a:rPr>
              <a:t>La version 2024</a:t>
            </a:r>
          </a:p>
        </p:txBody>
      </p:sp>
    </p:spTree>
    <p:extLst>
      <p:ext uri="{BB962C8B-B14F-4D97-AF65-F5344CB8AC3E}">
        <p14:creationId xmlns:p14="http://schemas.microsoft.com/office/powerpoint/2010/main" val="325403889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C6770-180B-6D6B-26A9-49329A554FE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BE5A6F7-43BE-3432-ED4F-72BC3DB2378E}"/>
              </a:ext>
            </a:extLst>
          </p:cNvPr>
          <p:cNvSpPr>
            <a:spLocks noGrp="1"/>
          </p:cNvSpPr>
          <p:nvPr>
            <p:ph type="title"/>
          </p:nvPr>
        </p:nvSpPr>
        <p:spPr>
          <a:xfrm>
            <a:off x="184781" y="95794"/>
            <a:ext cx="11818165" cy="1045029"/>
          </a:xfrm>
        </p:spPr>
        <p:txBody>
          <a:bodyPr>
            <a:noAutofit/>
          </a:bodyPr>
          <a:lstStyle/>
          <a:p>
            <a:r>
              <a:rPr lang="fr-CA" sz="3200" b="0" i="1" dirty="0">
                <a:latin typeface="Poppins SemiBold"/>
                <a:cs typeface="Poppins SemiBold"/>
              </a:rPr>
              <a:t>Mise à jour </a:t>
            </a:r>
            <a:r>
              <a:rPr lang="fr-CA" sz="3200" b="0" dirty="0">
                <a:latin typeface="Poppins SemiBold"/>
                <a:cs typeface="Poppins SemiBold"/>
              </a:rPr>
              <a:t>du livre électronique </a:t>
            </a:r>
            <a:r>
              <a:rPr lang="fr-CA" sz="3200" b="0" i="1" dirty="0">
                <a:latin typeface="Poppins SemiBold"/>
                <a:cs typeface="Poppins SemiBold"/>
              </a:rPr>
              <a:t>Diriger pour favoriser la santé mentale à l'école</a:t>
            </a:r>
            <a:endParaRPr lang="fr-CA" sz="3200" b="0" i="1" noProof="0" dirty="0">
              <a:latin typeface="Poppins SemiBold"/>
              <a:cs typeface="Poppins SemiBold"/>
            </a:endParaRPr>
          </a:p>
        </p:txBody>
      </p:sp>
      <p:pic>
        <p:nvPicPr>
          <p:cNvPr id="6" name="Picture 5" descr="Table des matières">
            <a:extLst>
              <a:ext uri="{FF2B5EF4-FFF2-40B4-BE49-F238E27FC236}">
                <a16:creationId xmlns:a16="http://schemas.microsoft.com/office/drawing/2014/main" id="{86A5032F-0D7B-3887-9C22-D64B82927405}"/>
              </a:ext>
            </a:extLst>
          </p:cNvPr>
          <p:cNvPicPr>
            <a:picLocks noChangeAspect="1"/>
          </p:cNvPicPr>
          <p:nvPr/>
        </p:nvPicPr>
        <p:blipFill rotWithShape="1">
          <a:blip r:embed="rId3"/>
          <a:srcRect l="4719" t="3411" r="4969" b="3256"/>
          <a:stretch/>
        </p:blipFill>
        <p:spPr>
          <a:xfrm>
            <a:off x="926592" y="1325563"/>
            <a:ext cx="1831268" cy="4555468"/>
          </a:xfrm>
          <a:prstGeom prst="rect">
            <a:avLst/>
          </a:prstGeom>
        </p:spPr>
      </p:pic>
      <p:pic>
        <p:nvPicPr>
          <p:cNvPr id="1028" name="Picture 4" descr="Couverture de SMS-ON livre électronique Diriger pour favoriser la santé mentale à l'école">
            <a:extLst>
              <a:ext uri="{FF2B5EF4-FFF2-40B4-BE49-F238E27FC236}">
                <a16:creationId xmlns:a16="http://schemas.microsoft.com/office/drawing/2014/main" id="{F65A0C89-0F3B-4B06-27DE-49539CC76E30}"/>
              </a:ext>
            </a:extLst>
          </p:cNvPr>
          <p:cNvPicPr>
            <a:picLocks noChangeAspect="1" noChangeArrowheads="1"/>
          </p:cNvPicPr>
          <p:nvPr/>
        </p:nvPicPr>
        <p:blipFill>
          <a:blip r:embed="rId4"/>
          <a:srcRect/>
          <a:stretch/>
        </p:blipFill>
        <p:spPr bwMode="auto">
          <a:xfrm>
            <a:off x="2927350" y="1412875"/>
            <a:ext cx="8012801" cy="4507200"/>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86598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EFBAE7-B572-2EA3-B887-2E01FA2B9564}"/>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Section A : Mise en situation et contexte </a:t>
            </a:r>
          </a:p>
        </p:txBody>
      </p:sp>
      <p:pic>
        <p:nvPicPr>
          <p:cNvPr id="6" name="Picture 5" descr="Table des matières section A : Mise en situation et contexte">
            <a:extLst>
              <a:ext uri="{FF2B5EF4-FFF2-40B4-BE49-F238E27FC236}">
                <a16:creationId xmlns:a16="http://schemas.microsoft.com/office/drawing/2014/main" id="{23D8F9B9-B061-FE72-97DF-0CF41446D686}"/>
              </a:ext>
            </a:extLst>
          </p:cNvPr>
          <p:cNvPicPr>
            <a:picLocks noChangeAspect="1"/>
          </p:cNvPicPr>
          <p:nvPr/>
        </p:nvPicPr>
        <p:blipFill>
          <a:blip r:embed="rId3"/>
          <a:srcRect/>
          <a:stretch/>
        </p:blipFill>
        <p:spPr>
          <a:xfrm>
            <a:off x="925481" y="1413614"/>
            <a:ext cx="2016784" cy="4449147"/>
          </a:xfrm>
          <a:prstGeom prst="rect">
            <a:avLst/>
          </a:prstGeom>
        </p:spPr>
      </p:pic>
      <p:pic>
        <p:nvPicPr>
          <p:cNvPr id="9" name="Picture 8" descr="Page de titre section A : Mise en situation et contexte">
            <a:extLst>
              <a:ext uri="{FF2B5EF4-FFF2-40B4-BE49-F238E27FC236}">
                <a16:creationId xmlns:a16="http://schemas.microsoft.com/office/drawing/2014/main" id="{38BF0BD5-8EF6-2085-0B0B-DA940840F89C}"/>
              </a:ext>
            </a:extLst>
          </p:cNvPr>
          <p:cNvPicPr>
            <a:picLocks noChangeAspect="1"/>
          </p:cNvPicPr>
          <p:nvPr/>
        </p:nvPicPr>
        <p:blipFill>
          <a:blip r:embed="rId4"/>
          <a:srcRect/>
          <a:stretch/>
        </p:blipFill>
        <p:spPr>
          <a:xfrm>
            <a:off x="3334226" y="1411846"/>
            <a:ext cx="7896846" cy="4449148"/>
          </a:xfrm>
          <a:prstGeom prst="rect">
            <a:avLst/>
          </a:prstGeom>
          <a:ln>
            <a:solidFill>
              <a:schemeClr val="bg1">
                <a:lumMod val="95000"/>
              </a:schemeClr>
            </a:solidFill>
          </a:ln>
        </p:spPr>
      </p:pic>
    </p:spTree>
    <p:extLst>
      <p:ext uri="{BB962C8B-B14F-4D97-AF65-F5344CB8AC3E}">
        <p14:creationId xmlns:p14="http://schemas.microsoft.com/office/powerpoint/2010/main" val="234293666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EFBAE7-B572-2EA3-B887-2E01FA2B9564}"/>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Section B : Fondements</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clés pour diriger</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en favorisant la santé mentale à l’école</a:t>
            </a:r>
          </a:p>
        </p:txBody>
      </p:sp>
      <p:pic>
        <p:nvPicPr>
          <p:cNvPr id="6" name="Picture 5" descr="Table des matières section B : Fondements clés pour diriger en favorisant la santé mentale à l'école ">
            <a:extLst>
              <a:ext uri="{FF2B5EF4-FFF2-40B4-BE49-F238E27FC236}">
                <a16:creationId xmlns:a16="http://schemas.microsoft.com/office/drawing/2014/main" id="{CF7BE145-26A2-CDDE-EC21-2F5151D18260}"/>
              </a:ext>
            </a:extLst>
          </p:cNvPr>
          <p:cNvPicPr>
            <a:picLocks noChangeAspect="1"/>
          </p:cNvPicPr>
          <p:nvPr/>
        </p:nvPicPr>
        <p:blipFill>
          <a:blip r:embed="rId3"/>
          <a:srcRect/>
          <a:stretch/>
        </p:blipFill>
        <p:spPr>
          <a:xfrm>
            <a:off x="924405" y="1429193"/>
            <a:ext cx="2045728" cy="4485813"/>
          </a:xfrm>
          <a:prstGeom prst="rect">
            <a:avLst/>
          </a:prstGeom>
        </p:spPr>
      </p:pic>
      <p:pic>
        <p:nvPicPr>
          <p:cNvPr id="7" name="Picture 6" descr="Page de titre section B : Fondements clés pour diriger en favorisant la santé mentale à l'école">
            <a:extLst>
              <a:ext uri="{FF2B5EF4-FFF2-40B4-BE49-F238E27FC236}">
                <a16:creationId xmlns:a16="http://schemas.microsoft.com/office/drawing/2014/main" id="{94045DD2-7787-884A-0187-299BF5759C2E}"/>
              </a:ext>
            </a:extLst>
          </p:cNvPr>
          <p:cNvPicPr>
            <a:picLocks noChangeAspect="1"/>
          </p:cNvPicPr>
          <p:nvPr/>
        </p:nvPicPr>
        <p:blipFill>
          <a:blip r:embed="rId4"/>
          <a:srcRect/>
          <a:stretch/>
        </p:blipFill>
        <p:spPr>
          <a:xfrm>
            <a:off x="3316121" y="1421195"/>
            <a:ext cx="7977303" cy="4493811"/>
          </a:xfrm>
          <a:prstGeom prst="rect">
            <a:avLst/>
          </a:prstGeom>
          <a:ln>
            <a:solidFill>
              <a:schemeClr val="bg1">
                <a:lumMod val="95000"/>
              </a:schemeClr>
            </a:solidFill>
          </a:ln>
        </p:spPr>
      </p:pic>
    </p:spTree>
    <p:extLst>
      <p:ext uri="{BB962C8B-B14F-4D97-AF65-F5344CB8AC3E}">
        <p14:creationId xmlns:p14="http://schemas.microsoft.com/office/powerpoint/2010/main" val="120241636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EFBAE7-B572-2EA3-B887-2E01FA2B9564}"/>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Section C : Santé mentale</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en milieu scolaire</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soutenant</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l’affirmation identitaire</a:t>
            </a:r>
          </a:p>
        </p:txBody>
      </p:sp>
      <p:pic>
        <p:nvPicPr>
          <p:cNvPr id="6" name="Picture 5" descr="Table des matières section C : Santé mentale en milieu scolaire soutenant l'affirmation identitaire">
            <a:extLst>
              <a:ext uri="{FF2B5EF4-FFF2-40B4-BE49-F238E27FC236}">
                <a16:creationId xmlns:a16="http://schemas.microsoft.com/office/drawing/2014/main" id="{9B89256D-C259-A27C-12C0-DE37ACC0A393}"/>
              </a:ext>
            </a:extLst>
          </p:cNvPr>
          <p:cNvPicPr>
            <a:picLocks noChangeAspect="1"/>
          </p:cNvPicPr>
          <p:nvPr/>
        </p:nvPicPr>
        <p:blipFill>
          <a:blip r:embed="rId3"/>
          <a:srcRect/>
          <a:stretch/>
        </p:blipFill>
        <p:spPr>
          <a:xfrm>
            <a:off x="922654" y="1415217"/>
            <a:ext cx="2025856" cy="4454443"/>
          </a:xfrm>
          <a:prstGeom prst="rect">
            <a:avLst/>
          </a:prstGeom>
        </p:spPr>
      </p:pic>
      <p:pic>
        <p:nvPicPr>
          <p:cNvPr id="7" name="Picture 6" descr="Page de titre section C : Santé mentale en milieu scolaire soutenant l'affirmation identitaire">
            <a:extLst>
              <a:ext uri="{FF2B5EF4-FFF2-40B4-BE49-F238E27FC236}">
                <a16:creationId xmlns:a16="http://schemas.microsoft.com/office/drawing/2014/main" id="{B1314FAB-98E2-69F7-567C-8773E17C4D41}"/>
              </a:ext>
            </a:extLst>
          </p:cNvPr>
          <p:cNvPicPr>
            <a:picLocks noChangeAspect="1"/>
          </p:cNvPicPr>
          <p:nvPr/>
        </p:nvPicPr>
        <p:blipFill>
          <a:blip r:embed="rId4"/>
          <a:srcRect/>
          <a:stretch/>
        </p:blipFill>
        <p:spPr>
          <a:xfrm>
            <a:off x="3324225" y="1415217"/>
            <a:ext cx="7909339" cy="4466635"/>
          </a:xfrm>
          <a:prstGeom prst="rect">
            <a:avLst/>
          </a:prstGeom>
          <a:ln>
            <a:solidFill>
              <a:schemeClr val="bg1">
                <a:lumMod val="95000"/>
              </a:schemeClr>
            </a:solidFill>
          </a:ln>
        </p:spPr>
      </p:pic>
    </p:spTree>
    <p:extLst>
      <p:ext uri="{BB962C8B-B14F-4D97-AF65-F5344CB8AC3E}">
        <p14:creationId xmlns:p14="http://schemas.microsoft.com/office/powerpoint/2010/main" val="152315808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9A2C9-DA71-21E3-7AC6-4EEE9763CB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5EF1695-3AE3-382C-5377-D145E9A56269}"/>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Section D : Système de soutien à</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plusieurs niveaux</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pour la santé</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mentale en milieu scolaire</a:t>
            </a:r>
          </a:p>
        </p:txBody>
      </p:sp>
      <p:pic>
        <p:nvPicPr>
          <p:cNvPr id="6" name="Picture 5" descr="Table des matières section D : Système de soutien à plusieurs niveaux pour la santé mentale en milieu scolaire">
            <a:extLst>
              <a:ext uri="{FF2B5EF4-FFF2-40B4-BE49-F238E27FC236}">
                <a16:creationId xmlns:a16="http://schemas.microsoft.com/office/drawing/2014/main" id="{3E34BA7E-054B-2677-E8E6-91EB9FA6D4CC}"/>
              </a:ext>
            </a:extLst>
          </p:cNvPr>
          <p:cNvPicPr>
            <a:picLocks noChangeAspect="1"/>
          </p:cNvPicPr>
          <p:nvPr/>
        </p:nvPicPr>
        <p:blipFill>
          <a:blip r:embed="rId3"/>
          <a:srcRect/>
          <a:stretch/>
        </p:blipFill>
        <p:spPr>
          <a:xfrm>
            <a:off x="2756570" y="1412875"/>
            <a:ext cx="6678859" cy="4595661"/>
          </a:xfrm>
          <a:prstGeom prst="rect">
            <a:avLst/>
          </a:prstGeom>
        </p:spPr>
      </p:pic>
    </p:spTree>
    <p:extLst>
      <p:ext uri="{BB962C8B-B14F-4D97-AF65-F5344CB8AC3E}">
        <p14:creationId xmlns:p14="http://schemas.microsoft.com/office/powerpoint/2010/main" val="309275002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9A2C9-DA71-21E3-7AC6-4EEE9763CB98}"/>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B0F4AD3A-AC60-9CD6-C809-B1D5A17E853B}"/>
              </a:ext>
            </a:extLst>
          </p:cNvPr>
          <p:cNvSpPr txBox="1">
            <a:spLocks noGrp="1"/>
          </p:cNvSpPr>
          <p:nvPr>
            <p:ph type="title" idx="4294967295"/>
          </p:nvPr>
        </p:nvSpPr>
        <p:spPr>
          <a:xfrm>
            <a:off x="184782" y="-1353669"/>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a:defRPr/>
            </a:pPr>
            <a:r>
              <a:rPr lang="fr-CA" sz="2400" noProof="0">
                <a:solidFill>
                  <a:schemeClr val="bg1"/>
                </a:solidFill>
              </a:rPr>
              <a:t>Section D: Système de soutien à plusieurs niveaux pour la santé mentale en milieu scolaire - 2</a:t>
            </a:r>
          </a:p>
        </p:txBody>
      </p:sp>
      <p:sp>
        <p:nvSpPr>
          <p:cNvPr id="3" name="Title 2">
            <a:extLst>
              <a:ext uri="{FF2B5EF4-FFF2-40B4-BE49-F238E27FC236}">
                <a16:creationId xmlns:a16="http://schemas.microsoft.com/office/drawing/2014/main" id="{D3284B5B-FC80-F623-F33A-AAB2A3198CC8}"/>
              </a:ext>
            </a:extLst>
          </p:cNvPr>
          <p:cNvSpPr txBox="1">
            <a:spLocks/>
          </p:cNvSpPr>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800" b="1" i="0" kern="1200">
                <a:solidFill>
                  <a:schemeClr val="tx1"/>
                </a:solidFill>
                <a:latin typeface="Poppins SemiBold" pitchFamily="2" charset="77"/>
                <a:ea typeface="+mj-ea"/>
                <a:cs typeface="Poppins SemiBold" pitchFamily="2" charset="77"/>
              </a:defRPr>
            </a:lvl1pPr>
          </a:lstStyle>
          <a:p>
            <a:pPr>
              <a:defRPr/>
            </a:pPr>
            <a:r>
              <a:rPr lang="en-CA" sz="3200">
                <a:solidFill>
                  <a:schemeClr val="bg1"/>
                </a:solidFill>
              </a:rPr>
              <a:t>Section D : </a:t>
            </a:r>
            <a:r>
              <a:rPr lang="en-CA" sz="3200" err="1">
                <a:solidFill>
                  <a:schemeClr val="bg1"/>
                </a:solidFill>
              </a:rPr>
              <a:t>Système</a:t>
            </a:r>
            <a:r>
              <a:rPr lang="en-CA" sz="3200">
                <a:solidFill>
                  <a:schemeClr val="bg1"/>
                </a:solidFill>
              </a:rPr>
              <a:t> de </a:t>
            </a:r>
            <a:r>
              <a:rPr lang="en-CA" sz="3200" err="1">
                <a:solidFill>
                  <a:schemeClr val="bg1"/>
                </a:solidFill>
              </a:rPr>
              <a:t>soutien</a:t>
            </a:r>
            <a:r>
              <a:rPr lang="en-CA" sz="3200">
                <a:solidFill>
                  <a:schemeClr val="bg1"/>
                </a:solidFill>
              </a:rPr>
              <a:t> </a:t>
            </a:r>
            <a:r>
              <a:rPr lang="en-CA" sz="3200" err="1">
                <a:solidFill>
                  <a:schemeClr val="bg1"/>
                </a:solidFill>
              </a:rPr>
              <a:t>à</a:t>
            </a:r>
            <a:r>
              <a:rPr lang="en-CA" sz="3200">
                <a:solidFill>
                  <a:schemeClr val="bg1"/>
                </a:solidFill>
              </a:rPr>
              <a:t> </a:t>
            </a:r>
            <a:r>
              <a:rPr lang="en-CA" sz="3200" err="1">
                <a:solidFill>
                  <a:schemeClr val="bg1"/>
                </a:solidFill>
              </a:rPr>
              <a:t>plusieurs</a:t>
            </a:r>
            <a:r>
              <a:rPr lang="en-CA" sz="3200">
                <a:solidFill>
                  <a:schemeClr val="bg1"/>
                </a:solidFill>
              </a:rPr>
              <a:t> </a:t>
            </a:r>
            <a:r>
              <a:rPr lang="en-CA" sz="3200" err="1">
                <a:solidFill>
                  <a:schemeClr val="bg1"/>
                </a:solidFill>
              </a:rPr>
              <a:t>niveaux</a:t>
            </a:r>
            <a:r>
              <a:rPr lang="en-CA" sz="3200">
                <a:solidFill>
                  <a:schemeClr val="bg1"/>
                </a:solidFill>
              </a:rPr>
              <a:t> pour la </a:t>
            </a:r>
            <a:r>
              <a:rPr lang="en-CA" sz="3200" err="1">
                <a:solidFill>
                  <a:schemeClr val="bg1"/>
                </a:solidFill>
              </a:rPr>
              <a:t>santé</a:t>
            </a:r>
            <a:r>
              <a:rPr lang="en-CA" sz="3200">
                <a:solidFill>
                  <a:schemeClr val="bg1"/>
                </a:solidFill>
              </a:rPr>
              <a:t> </a:t>
            </a:r>
            <a:r>
              <a:rPr lang="en-CA" sz="3200" err="1">
                <a:solidFill>
                  <a:schemeClr val="bg1"/>
                </a:solidFill>
              </a:rPr>
              <a:t>mentale</a:t>
            </a:r>
            <a:r>
              <a:rPr lang="en-CA" sz="3200">
                <a:solidFill>
                  <a:schemeClr val="bg1"/>
                </a:solidFill>
              </a:rPr>
              <a:t> </a:t>
            </a:r>
            <a:r>
              <a:rPr lang="en-CA" sz="3200" err="1">
                <a:solidFill>
                  <a:schemeClr val="bg1"/>
                </a:solidFill>
              </a:rPr>
              <a:t>en</a:t>
            </a:r>
            <a:r>
              <a:rPr lang="en-CA" sz="3200">
                <a:solidFill>
                  <a:schemeClr val="bg1"/>
                </a:solidFill>
              </a:rPr>
              <a:t> milieu </a:t>
            </a:r>
            <a:r>
              <a:rPr lang="en-CA" sz="3200" err="1">
                <a:solidFill>
                  <a:schemeClr val="bg1"/>
                </a:solidFill>
              </a:rPr>
              <a:t>scolaire</a:t>
            </a:r>
            <a:endParaRPr lang="en-CA" sz="3200">
              <a:solidFill>
                <a:schemeClr val="bg1"/>
              </a:solidFill>
            </a:endParaRPr>
          </a:p>
        </p:txBody>
      </p:sp>
      <p:pic>
        <p:nvPicPr>
          <p:cNvPr id="6" name="Picture 5" descr="Page de titre section D : Système de soutien à plusieurs niveaux pour la santé mentale en milieu scolaire">
            <a:extLst>
              <a:ext uri="{FF2B5EF4-FFF2-40B4-BE49-F238E27FC236}">
                <a16:creationId xmlns:a16="http://schemas.microsoft.com/office/drawing/2014/main" id="{4D668DF5-D1E9-71D9-1433-08E29B0799A3}"/>
              </a:ext>
            </a:extLst>
          </p:cNvPr>
          <p:cNvPicPr>
            <a:picLocks noChangeAspect="1"/>
          </p:cNvPicPr>
          <p:nvPr/>
        </p:nvPicPr>
        <p:blipFill>
          <a:blip r:embed="rId3"/>
          <a:srcRect/>
          <a:stretch/>
        </p:blipFill>
        <p:spPr>
          <a:xfrm>
            <a:off x="2166728" y="1412875"/>
            <a:ext cx="7858543" cy="4432094"/>
          </a:xfrm>
          <a:prstGeom prst="rect">
            <a:avLst/>
          </a:prstGeom>
          <a:ln>
            <a:solidFill>
              <a:schemeClr val="bg1">
                <a:lumMod val="95000"/>
              </a:schemeClr>
            </a:solidFill>
          </a:ln>
        </p:spPr>
      </p:pic>
    </p:spTree>
    <p:extLst>
      <p:ext uri="{BB962C8B-B14F-4D97-AF65-F5344CB8AC3E}">
        <p14:creationId xmlns:p14="http://schemas.microsoft.com/office/powerpoint/2010/main" val="88179193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8B967-569B-A152-286D-642A7E69E3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FA8439F-7E9C-FD9C-3CEA-0F31FE08F29E}"/>
              </a:ext>
            </a:extLst>
          </p:cNvPr>
          <p:cNvSpPr>
            <a:spLocks noGrp="1"/>
          </p:cNvSpPr>
          <p:nvPr>
            <p:ph type="title" idx="4294967295"/>
          </p:nvPr>
        </p:nvSpPr>
        <p:spPr>
          <a:xfrm>
            <a:off x="184782" y="0"/>
            <a:ext cx="11773856"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a:ln>
                  <a:noFill/>
                </a:ln>
                <a:solidFill>
                  <a:schemeClr val="bg1"/>
                </a:solidFill>
                <a:effectLst/>
                <a:uLnTx/>
                <a:uFillTx/>
                <a:latin typeface="Poppins SemiBold" pitchFamily="2" charset="77"/>
                <a:ea typeface="+mj-ea"/>
                <a:cs typeface="Poppins SemiBold" pitchFamily="2" charset="77"/>
              </a:rPr>
              <a:t>Section E : </a:t>
            </a:r>
            <a:r>
              <a:rPr lang="fr-CA" sz="3200">
                <a:solidFill>
                  <a:schemeClr val="bg1"/>
                </a:solidFill>
              </a:rPr>
              <a:t>C</a:t>
            </a:r>
            <a:r>
              <a:rPr kumimoji="0" lang="fr-CA" sz="3200" b="1" i="0" u="none" strike="noStrike" kern="1200" cap="none" spc="0" normalizeH="0" baseline="0">
                <a:ln>
                  <a:noFill/>
                </a:ln>
                <a:solidFill>
                  <a:schemeClr val="bg1"/>
                </a:solidFill>
                <a:effectLst/>
                <a:uLnTx/>
                <a:uFillTx/>
                <a:latin typeface="Poppins SemiBold" pitchFamily="2" charset="77"/>
                <a:ea typeface="+mj-ea"/>
                <a:cs typeface="Poppins SemiBold" pitchFamily="2" charset="77"/>
              </a:rPr>
              <a:t>omprendre</a:t>
            </a:r>
            <a:r>
              <a:rPr lang="fr-CA" sz="3200">
                <a:solidFill>
                  <a:schemeClr val="bg1"/>
                </a:solidFill>
              </a:rPr>
              <a:t> </a:t>
            </a:r>
            <a:r>
              <a:rPr kumimoji="0" lang="fr-CA" sz="3200" b="1" i="0" u="none" strike="noStrike" kern="1200" cap="none" spc="0" normalizeH="0" baseline="0">
                <a:ln>
                  <a:noFill/>
                </a:ln>
                <a:solidFill>
                  <a:schemeClr val="bg1"/>
                </a:solidFill>
                <a:effectLst/>
                <a:uLnTx/>
                <a:uFillTx/>
                <a:latin typeface="Poppins SemiBold" pitchFamily="2" charset="77"/>
                <a:ea typeface="+mj-ea"/>
                <a:cs typeface="Poppins SemiBold" pitchFamily="2" charset="77"/>
              </a:rPr>
              <a:t>et soutenir les élèves qui font</a:t>
            </a:r>
            <a:br>
              <a:rPr kumimoji="0" lang="fr-CA" sz="3200" b="1" i="0" u="none" strike="noStrike" kern="1200" cap="none" spc="0" normalizeH="0" baseline="0">
                <a:ln>
                  <a:noFill/>
                </a:ln>
                <a:solidFill>
                  <a:schemeClr val="bg1"/>
                </a:solidFill>
                <a:effectLst/>
                <a:uLnTx/>
                <a:uFillTx/>
                <a:latin typeface="Poppins SemiBold" pitchFamily="2" charset="77"/>
                <a:ea typeface="+mj-ea"/>
                <a:cs typeface="Poppins SemiBold" pitchFamily="2" charset="77"/>
              </a:rPr>
            </a:br>
            <a:r>
              <a:rPr kumimoji="0" lang="fr-CA" sz="3200" b="1" i="0" u="none" strike="noStrike" kern="1200" cap="none" spc="0" normalizeH="0" baseline="0">
                <a:ln>
                  <a:noFill/>
                </a:ln>
                <a:solidFill>
                  <a:schemeClr val="bg1"/>
                </a:solidFill>
                <a:effectLst/>
                <a:uLnTx/>
                <a:uFillTx/>
                <a:latin typeface="Poppins SemiBold" pitchFamily="2" charset="77"/>
                <a:ea typeface="+mj-ea"/>
                <a:cs typeface="Poppins SemiBold" pitchFamily="2" charset="77"/>
              </a:rPr>
              <a:t>face à des défis</a:t>
            </a:r>
          </a:p>
        </p:txBody>
      </p:sp>
      <p:pic>
        <p:nvPicPr>
          <p:cNvPr id="7" name="Picture 6" descr="Table des matières section E : Comprendre et soutenir les élèves qui fontface à des défis">
            <a:extLst>
              <a:ext uri="{FF2B5EF4-FFF2-40B4-BE49-F238E27FC236}">
                <a16:creationId xmlns:a16="http://schemas.microsoft.com/office/drawing/2014/main" id="{6DF5B627-B618-7188-E1B1-556A257F862F}"/>
              </a:ext>
            </a:extLst>
          </p:cNvPr>
          <p:cNvPicPr>
            <a:picLocks noChangeAspect="1"/>
          </p:cNvPicPr>
          <p:nvPr/>
        </p:nvPicPr>
        <p:blipFill>
          <a:blip r:embed="rId3"/>
          <a:srcRect/>
          <a:stretch/>
        </p:blipFill>
        <p:spPr>
          <a:xfrm>
            <a:off x="911224" y="1415664"/>
            <a:ext cx="2022849" cy="4429551"/>
          </a:xfrm>
          <a:prstGeom prst="rect">
            <a:avLst/>
          </a:prstGeom>
        </p:spPr>
      </p:pic>
      <p:pic>
        <p:nvPicPr>
          <p:cNvPr id="6" name="Picture 5" descr="Page de titre section E : Comprendre et soutenir les élèves qui fontface à des défis">
            <a:extLst>
              <a:ext uri="{FF2B5EF4-FFF2-40B4-BE49-F238E27FC236}">
                <a16:creationId xmlns:a16="http://schemas.microsoft.com/office/drawing/2014/main" id="{CED32366-8D78-0159-F22A-A8450E338BEB}"/>
              </a:ext>
            </a:extLst>
          </p:cNvPr>
          <p:cNvPicPr>
            <a:picLocks noChangeAspect="1"/>
          </p:cNvPicPr>
          <p:nvPr/>
        </p:nvPicPr>
        <p:blipFill>
          <a:blip r:embed="rId4"/>
          <a:srcRect/>
          <a:stretch/>
        </p:blipFill>
        <p:spPr>
          <a:xfrm>
            <a:off x="3324225" y="1412875"/>
            <a:ext cx="7851358" cy="4417683"/>
          </a:xfrm>
          <a:prstGeom prst="rect">
            <a:avLst/>
          </a:prstGeom>
          <a:ln>
            <a:solidFill>
              <a:schemeClr val="bg1">
                <a:lumMod val="95000"/>
              </a:schemeClr>
            </a:solidFill>
          </a:ln>
        </p:spPr>
      </p:pic>
    </p:spTree>
    <p:extLst>
      <p:ext uri="{BB962C8B-B14F-4D97-AF65-F5344CB8AC3E}">
        <p14:creationId xmlns:p14="http://schemas.microsoft.com/office/powerpoint/2010/main" val="153960584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8B967-569B-A152-286D-642A7E69E3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FA8439F-7E9C-FD9C-3CEA-0F31FE08F29E}"/>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Section F : Le bien-être</a:t>
            </a:r>
            <a:r>
              <a:rPr lang="fr-CA" sz="3200" noProof="0">
                <a:solidFill>
                  <a:schemeClr val="bg1"/>
                </a:solidFill>
              </a:rPr>
              <a:t> </a:t>
            </a: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du personnel scolaire</a:t>
            </a:r>
          </a:p>
        </p:txBody>
      </p:sp>
      <p:pic>
        <p:nvPicPr>
          <p:cNvPr id="4" name="Picture 3" descr="Table des matières section F : Le bien-être du personnel scolaire">
            <a:extLst>
              <a:ext uri="{FF2B5EF4-FFF2-40B4-BE49-F238E27FC236}">
                <a16:creationId xmlns:a16="http://schemas.microsoft.com/office/drawing/2014/main" id="{63EB4DDA-62A5-6785-5642-6FF759A44696}"/>
              </a:ext>
            </a:extLst>
          </p:cNvPr>
          <p:cNvPicPr>
            <a:picLocks noChangeAspect="1"/>
          </p:cNvPicPr>
          <p:nvPr/>
        </p:nvPicPr>
        <p:blipFill>
          <a:blip r:embed="rId3"/>
          <a:stretch>
            <a:fillRect/>
          </a:stretch>
        </p:blipFill>
        <p:spPr>
          <a:xfrm>
            <a:off x="911225" y="1412875"/>
            <a:ext cx="2051055" cy="4517278"/>
          </a:xfrm>
          <a:prstGeom prst="rect">
            <a:avLst/>
          </a:prstGeom>
        </p:spPr>
      </p:pic>
      <p:pic>
        <p:nvPicPr>
          <p:cNvPr id="8" name="Picture 7" descr="Page de titre section F : Le bien-être du personnel scolaire">
            <a:extLst>
              <a:ext uri="{FF2B5EF4-FFF2-40B4-BE49-F238E27FC236}">
                <a16:creationId xmlns:a16="http://schemas.microsoft.com/office/drawing/2014/main" id="{7956A8F8-A32C-2E92-B0A2-30447EC291C3}"/>
              </a:ext>
            </a:extLst>
          </p:cNvPr>
          <p:cNvPicPr>
            <a:picLocks noChangeAspect="1"/>
          </p:cNvPicPr>
          <p:nvPr/>
        </p:nvPicPr>
        <p:blipFill>
          <a:blip r:embed="rId4"/>
          <a:stretch>
            <a:fillRect/>
          </a:stretch>
        </p:blipFill>
        <p:spPr>
          <a:xfrm>
            <a:off x="3324225" y="1412875"/>
            <a:ext cx="8013674" cy="4517278"/>
          </a:xfrm>
          <a:prstGeom prst="rect">
            <a:avLst/>
          </a:prstGeom>
          <a:ln>
            <a:solidFill>
              <a:schemeClr val="bg1">
                <a:lumMod val="95000"/>
              </a:schemeClr>
            </a:solidFill>
          </a:ln>
        </p:spPr>
      </p:pic>
    </p:spTree>
    <p:extLst>
      <p:ext uri="{BB962C8B-B14F-4D97-AF65-F5344CB8AC3E}">
        <p14:creationId xmlns:p14="http://schemas.microsoft.com/office/powerpoint/2010/main" val="65119975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E097AC4-4E74-D94D-5D10-73AACFEC4A71}"/>
              </a:ext>
            </a:extLst>
          </p:cNvPr>
          <p:cNvSpPr>
            <a:spLocks noGrp="1"/>
          </p:cNvSpPr>
          <p:nvPr>
            <p:ph type="title"/>
          </p:nvPr>
        </p:nvSpPr>
        <p:spPr>
          <a:xfrm>
            <a:off x="2804160" y="275144"/>
            <a:ext cx="8471323" cy="895728"/>
          </a:xfrm>
        </p:spPr>
        <p:txBody>
          <a:bodyPr/>
          <a:lstStyle/>
          <a:p>
            <a:r>
              <a:rPr lang="fr-CA">
                <a:latin typeface="Poppins SemiBold"/>
                <a:cs typeface="Poppins SemiBold"/>
              </a:rPr>
              <a:t>Santé mentale en milieu scolaire Ontario</a:t>
            </a:r>
            <a:r>
              <a:rPr lang="fr-CA" noProof="0">
                <a:latin typeface="Poppins SemiBold"/>
                <a:cs typeface="Poppins SemiBold"/>
              </a:rPr>
              <a:t> </a:t>
            </a:r>
            <a:r>
              <a:rPr lang="fr-CA">
                <a:latin typeface="Poppins SemiBold"/>
                <a:cs typeface="Poppins SemiBold"/>
              </a:rPr>
              <a:t>offre </a:t>
            </a:r>
            <a:r>
              <a:rPr lang="fr-CA" noProof="0">
                <a:latin typeface="Poppins SemiBold"/>
                <a:cs typeface="Poppins SemiBold"/>
              </a:rPr>
              <a:t>:</a:t>
            </a:r>
          </a:p>
        </p:txBody>
      </p:sp>
      <p:sp>
        <p:nvSpPr>
          <p:cNvPr id="5" name="Text Placeholder 4">
            <a:extLst>
              <a:ext uri="{FF2B5EF4-FFF2-40B4-BE49-F238E27FC236}">
                <a16:creationId xmlns:a16="http://schemas.microsoft.com/office/drawing/2014/main" id="{2972E4DF-3768-27E4-58BA-E2479FD9B9D7}"/>
              </a:ext>
            </a:extLst>
          </p:cNvPr>
          <p:cNvSpPr>
            <a:spLocks noGrp="1"/>
          </p:cNvSpPr>
          <p:nvPr>
            <p:ph type="body" sz="quarter" idx="12"/>
          </p:nvPr>
        </p:nvSpPr>
        <p:spPr>
          <a:xfrm>
            <a:off x="2804159" y="1537012"/>
            <a:ext cx="8407823" cy="4813011"/>
          </a:xfrm>
        </p:spPr>
        <p:txBody>
          <a:bodyPr vert="horz" lIns="91440" tIns="45720" rIns="91440" bIns="45720" rtlCol="0" anchor="t">
            <a:normAutofit fontScale="77500" lnSpcReduction="20000"/>
          </a:bodyPr>
          <a:lstStyle/>
          <a:p>
            <a:pPr marL="361950" indent="-361950" fontAlgn="base">
              <a:lnSpc>
                <a:spcPct val="105000"/>
              </a:lnSpc>
              <a:spcBef>
                <a:spcPts val="600"/>
              </a:spcBef>
              <a:spcAft>
                <a:spcPts val="800"/>
              </a:spcAft>
              <a:buFont typeface="Arial" panose="020B0604020202020204" pitchFamily="34" charset="0"/>
              <a:buChar char="•"/>
            </a:pPr>
            <a:r>
              <a:rPr lang="fr-CA">
                <a:solidFill>
                  <a:srgbClr val="000000"/>
                </a:solidFill>
                <a:latin typeface="Roboto"/>
                <a:ea typeface="Roboto"/>
                <a:cs typeface="Poppins"/>
              </a:rPr>
              <a:t>du leadership</a:t>
            </a:r>
            <a:r>
              <a:rPr lang="fr-CA" noProof="0">
                <a:solidFill>
                  <a:srgbClr val="000000"/>
                </a:solidFill>
                <a:latin typeface="Roboto"/>
                <a:ea typeface="Roboto"/>
                <a:cs typeface="Poppins"/>
              </a:rPr>
              <a:t> </a:t>
            </a:r>
            <a:r>
              <a:rPr lang="fr-CA">
                <a:solidFill>
                  <a:srgbClr val="000000"/>
                </a:solidFill>
                <a:latin typeface="Roboto"/>
                <a:ea typeface="Roboto"/>
                <a:cs typeface="Poppins"/>
              </a:rPr>
              <a:t>et des conseils sur les meilleures pratiques</a:t>
            </a:r>
            <a:r>
              <a:rPr lang="fr-CA" noProof="0">
                <a:solidFill>
                  <a:srgbClr val="000000"/>
                </a:solidFill>
                <a:latin typeface="Roboto"/>
                <a:ea typeface="Roboto"/>
                <a:cs typeface="Poppins"/>
              </a:rPr>
              <a:t> </a:t>
            </a:r>
          </a:p>
          <a:p>
            <a:pPr marL="361950" indent="-361950" fontAlgn="base">
              <a:lnSpc>
                <a:spcPct val="105000"/>
              </a:lnSpc>
              <a:spcBef>
                <a:spcPts val="600"/>
              </a:spcBef>
              <a:spcAft>
                <a:spcPts val="800"/>
              </a:spcAft>
              <a:buFont typeface="Arial" panose="020B0604020202020204" pitchFamily="34" charset="0"/>
              <a:buChar char="•"/>
            </a:pPr>
            <a:r>
              <a:rPr lang="fr-CA">
                <a:solidFill>
                  <a:srgbClr val="000000"/>
                </a:solidFill>
                <a:latin typeface="Roboto"/>
                <a:ea typeface="Roboto"/>
                <a:cs typeface="Poppins"/>
              </a:rPr>
              <a:t>du coaching à la mise en </a:t>
            </a:r>
            <a:r>
              <a:rPr lang="fr-CA" dirty="0">
                <a:solidFill>
                  <a:srgbClr val="000000"/>
                </a:solidFill>
                <a:latin typeface="Roboto"/>
                <a:ea typeface="Roboto"/>
                <a:cs typeface="Poppins"/>
              </a:rPr>
              <a:t>œuvre </a:t>
            </a:r>
            <a:r>
              <a:rPr lang="fr-CA" noProof="0">
                <a:solidFill>
                  <a:srgbClr val="000000"/>
                </a:solidFill>
                <a:latin typeface="Roboto"/>
                <a:ea typeface="Roboto"/>
                <a:cs typeface="Poppins"/>
              </a:rPr>
              <a:t> </a:t>
            </a:r>
          </a:p>
          <a:p>
            <a:pPr marL="361950" indent="-361950" fontAlgn="base">
              <a:lnSpc>
                <a:spcPct val="105000"/>
              </a:lnSpc>
              <a:spcBef>
                <a:spcPts val="600"/>
              </a:spcBef>
              <a:spcAft>
                <a:spcPts val="800"/>
              </a:spcAft>
              <a:buFont typeface="Arial" panose="020B0604020202020204" pitchFamily="34" charset="0"/>
              <a:buChar char="•"/>
            </a:pPr>
            <a:r>
              <a:rPr lang="fr-CA">
                <a:solidFill>
                  <a:srgbClr val="000000"/>
                </a:solidFill>
                <a:latin typeface="Roboto"/>
                <a:ea typeface="Roboto"/>
                <a:cs typeface="Poppins"/>
              </a:rPr>
              <a:t>des ressources adaptées et </a:t>
            </a:r>
            <a:r>
              <a:rPr lang="fr-CA" err="1">
                <a:solidFill>
                  <a:srgbClr val="000000"/>
                </a:solidFill>
                <a:latin typeface="Roboto"/>
                <a:ea typeface="Roboto"/>
                <a:cs typeface="Poppins"/>
              </a:rPr>
              <a:t>co-créées</a:t>
            </a:r>
            <a:r>
              <a:rPr lang="fr-CA" noProof="0">
                <a:solidFill>
                  <a:srgbClr val="000000"/>
                </a:solidFill>
                <a:latin typeface="Roboto"/>
                <a:ea typeface="Roboto"/>
                <a:cs typeface="Poppins"/>
              </a:rPr>
              <a:t> </a:t>
            </a:r>
          </a:p>
          <a:p>
            <a:pPr marL="361950" indent="-361950" fontAlgn="base">
              <a:lnSpc>
                <a:spcPct val="105000"/>
              </a:lnSpc>
              <a:spcBef>
                <a:spcPts val="600"/>
              </a:spcBef>
              <a:spcAft>
                <a:spcPts val="800"/>
              </a:spcAft>
              <a:buFont typeface="Arial" panose="020B0604020202020204" pitchFamily="34" charset="0"/>
              <a:buChar char="•"/>
            </a:pPr>
            <a:r>
              <a:rPr lang="fr-CA">
                <a:solidFill>
                  <a:srgbClr val="000000"/>
                </a:solidFill>
                <a:latin typeface="Roboto"/>
                <a:ea typeface="Roboto"/>
                <a:cs typeface="Poppins"/>
              </a:rPr>
              <a:t>de la littératie en matière de santé mentale  pour le personnel enseignant, les directions et directions adjointes des écoles et les leaders du système</a:t>
            </a:r>
            <a:endParaRPr lang="fr-CA" noProof="0">
              <a:solidFill>
                <a:srgbClr val="000000"/>
              </a:solidFill>
              <a:latin typeface="Roboto"/>
              <a:ea typeface="Roboto"/>
              <a:cs typeface="Poppins"/>
            </a:endParaRPr>
          </a:p>
          <a:p>
            <a:pPr marL="361950" indent="-361950" fontAlgn="base">
              <a:lnSpc>
                <a:spcPct val="105000"/>
              </a:lnSpc>
              <a:spcBef>
                <a:spcPts val="600"/>
              </a:spcBef>
              <a:spcAft>
                <a:spcPts val="800"/>
              </a:spcAft>
              <a:buFont typeface="Arial" panose="020B0604020202020204" pitchFamily="34" charset="0"/>
              <a:buChar char="•"/>
            </a:pPr>
            <a:r>
              <a:rPr lang="fr-CA">
                <a:solidFill>
                  <a:srgbClr val="000000"/>
                </a:solidFill>
                <a:latin typeface="Roboto"/>
                <a:ea typeface="Roboto"/>
                <a:cs typeface="Poppins"/>
              </a:rPr>
              <a:t>de la formation pour les professionnels de la santé mentale en milieu scolaire</a:t>
            </a:r>
            <a:r>
              <a:rPr lang="fr-CA" noProof="0">
                <a:solidFill>
                  <a:srgbClr val="000000"/>
                </a:solidFill>
                <a:latin typeface="Roboto"/>
                <a:ea typeface="Roboto"/>
                <a:cs typeface="Poppins"/>
              </a:rPr>
              <a:t> </a:t>
            </a:r>
          </a:p>
          <a:p>
            <a:pPr marL="361950" indent="-361950" fontAlgn="base">
              <a:lnSpc>
                <a:spcPct val="105000"/>
              </a:lnSpc>
              <a:spcBef>
                <a:spcPts val="600"/>
              </a:spcBef>
              <a:spcAft>
                <a:spcPts val="800"/>
              </a:spcAft>
              <a:buFont typeface="Arial" panose="020B0604020202020204" pitchFamily="34" charset="0"/>
              <a:buChar char="•"/>
            </a:pPr>
            <a:r>
              <a:rPr lang="fr-CA">
                <a:solidFill>
                  <a:srgbClr val="000000"/>
                </a:solidFill>
                <a:latin typeface="Roboto"/>
                <a:ea typeface="Roboto"/>
                <a:cs typeface="Poppins"/>
              </a:rPr>
              <a:t>de la sensibilisation à la santé mentale pour les parents/aidants naturels et les familles</a:t>
            </a:r>
            <a:r>
              <a:rPr lang="fr-CA" noProof="0">
                <a:solidFill>
                  <a:srgbClr val="000000"/>
                </a:solidFill>
                <a:latin typeface="Roboto"/>
                <a:ea typeface="Roboto"/>
                <a:cs typeface="Poppins"/>
              </a:rPr>
              <a:t> </a:t>
            </a:r>
          </a:p>
          <a:p>
            <a:pPr marL="361950" indent="-361950" fontAlgn="base">
              <a:lnSpc>
                <a:spcPct val="105000"/>
              </a:lnSpc>
              <a:spcBef>
                <a:spcPts val="600"/>
              </a:spcBef>
              <a:spcAft>
                <a:spcPts val="800"/>
              </a:spcAft>
              <a:buFont typeface="Arial" panose="020B0604020202020204" pitchFamily="34" charset="0"/>
              <a:buChar char="•"/>
            </a:pPr>
            <a:r>
              <a:rPr lang="fr-CA">
                <a:solidFill>
                  <a:srgbClr val="000000"/>
                </a:solidFill>
                <a:latin typeface="Roboto"/>
                <a:ea typeface="Roboto"/>
                <a:cs typeface="Poppins"/>
              </a:rPr>
              <a:t>une plateforme pour la voix et le leadership des élèves en matière de santé mentale en milieu scolaire</a:t>
            </a:r>
            <a:r>
              <a:rPr lang="fr-CA" noProof="0">
                <a:solidFill>
                  <a:srgbClr val="000000"/>
                </a:solidFill>
                <a:latin typeface="Roboto"/>
                <a:ea typeface="Roboto"/>
                <a:cs typeface="Poppins"/>
              </a:rPr>
              <a:t> </a:t>
            </a:r>
          </a:p>
        </p:txBody>
      </p:sp>
    </p:spTree>
    <p:extLst>
      <p:ext uri="{BB962C8B-B14F-4D97-AF65-F5344CB8AC3E}">
        <p14:creationId xmlns:p14="http://schemas.microsoft.com/office/powerpoint/2010/main" val="182974258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8B967-569B-A152-286D-642A7E69E3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FA8439F-7E9C-FD9C-3CEA-0F31FE08F29E}"/>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Références</a:t>
            </a:r>
          </a:p>
        </p:txBody>
      </p:sp>
      <p:pic>
        <p:nvPicPr>
          <p:cNvPr id="7" name="Picture 6" descr="Table des matières section Références">
            <a:extLst>
              <a:ext uri="{FF2B5EF4-FFF2-40B4-BE49-F238E27FC236}">
                <a16:creationId xmlns:a16="http://schemas.microsoft.com/office/drawing/2014/main" id="{C3E9185E-677C-82EE-5894-98BB4C1F2275}"/>
              </a:ext>
            </a:extLst>
          </p:cNvPr>
          <p:cNvPicPr>
            <a:picLocks noChangeAspect="1"/>
          </p:cNvPicPr>
          <p:nvPr/>
        </p:nvPicPr>
        <p:blipFill>
          <a:blip r:embed="rId3"/>
          <a:stretch>
            <a:fillRect/>
          </a:stretch>
        </p:blipFill>
        <p:spPr>
          <a:xfrm>
            <a:off x="911225" y="1412875"/>
            <a:ext cx="2026597" cy="4476937"/>
          </a:xfrm>
          <a:prstGeom prst="rect">
            <a:avLst/>
          </a:prstGeom>
        </p:spPr>
      </p:pic>
      <p:pic>
        <p:nvPicPr>
          <p:cNvPr id="6" name="Picture 5" descr="Page de titre section Références">
            <a:extLst>
              <a:ext uri="{FF2B5EF4-FFF2-40B4-BE49-F238E27FC236}">
                <a16:creationId xmlns:a16="http://schemas.microsoft.com/office/drawing/2014/main" id="{A8E23F83-CC24-179D-62D2-BE558CD3B2A6}"/>
              </a:ext>
            </a:extLst>
          </p:cNvPr>
          <p:cNvPicPr>
            <a:picLocks noChangeAspect="1"/>
          </p:cNvPicPr>
          <p:nvPr/>
        </p:nvPicPr>
        <p:blipFill>
          <a:blip r:embed="rId4"/>
          <a:srcRect/>
          <a:stretch/>
        </p:blipFill>
        <p:spPr>
          <a:xfrm>
            <a:off x="3324225" y="1412875"/>
            <a:ext cx="7772400" cy="4376143"/>
          </a:xfrm>
          <a:prstGeom prst="rect">
            <a:avLst/>
          </a:prstGeom>
          <a:ln>
            <a:solidFill>
              <a:schemeClr val="bg1">
                <a:lumMod val="95000"/>
              </a:schemeClr>
            </a:solidFill>
          </a:ln>
        </p:spPr>
      </p:pic>
    </p:spTree>
    <p:extLst>
      <p:ext uri="{BB962C8B-B14F-4D97-AF65-F5344CB8AC3E}">
        <p14:creationId xmlns:p14="http://schemas.microsoft.com/office/powerpoint/2010/main" val="102086750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970B249-D588-1F60-EABA-B1B9BDA02254}"/>
              </a:ext>
            </a:extLst>
          </p:cNvPr>
          <p:cNvSpPr>
            <a:spLocks noGrp="1"/>
          </p:cNvSpPr>
          <p:nvPr>
            <p:ph type="title"/>
          </p:nvPr>
        </p:nvSpPr>
        <p:spPr>
          <a:xfrm>
            <a:off x="184782" y="0"/>
            <a:ext cx="11859172" cy="1325563"/>
          </a:xfrm>
        </p:spPr>
        <p:txBody>
          <a:bodyPr>
            <a:noAutofit/>
          </a:bodyPr>
          <a:lstStyle/>
          <a:p>
            <a:r>
              <a:rPr lang="fr-CA" sz="3200" noProof="0"/>
              <a:t>Diriger pour favoriser la santé mentale à l’école– série de ressources</a:t>
            </a:r>
          </a:p>
        </p:txBody>
      </p:sp>
      <p:pic>
        <p:nvPicPr>
          <p:cNvPr id="3" name="Picture 2" descr="Couverture de SMS-ON livre électronique Diriger pour favoriser la santé mentale à l'école">
            <a:hlinkClick r:id="rId3"/>
            <a:extLst>
              <a:ext uri="{FF2B5EF4-FFF2-40B4-BE49-F238E27FC236}">
                <a16:creationId xmlns:a16="http://schemas.microsoft.com/office/drawing/2014/main" id="{4A61DAF2-73F6-6E8E-9BBC-CA919F8F267E}"/>
              </a:ext>
            </a:extLst>
          </p:cNvPr>
          <p:cNvPicPr>
            <a:picLocks noChangeAspect="1"/>
          </p:cNvPicPr>
          <p:nvPr/>
        </p:nvPicPr>
        <p:blipFill>
          <a:blip r:embed="rId4"/>
          <a:srcRect/>
          <a:stretch/>
        </p:blipFill>
        <p:spPr>
          <a:xfrm>
            <a:off x="692150" y="2171700"/>
            <a:ext cx="4470400" cy="2514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descr="site de web SMS-ON pour les directions et directions adjointes d'école">
            <a:hlinkClick r:id="rId5"/>
            <a:extLst>
              <a:ext uri="{FF2B5EF4-FFF2-40B4-BE49-F238E27FC236}">
                <a16:creationId xmlns:a16="http://schemas.microsoft.com/office/drawing/2014/main" id="{8F453ED4-2481-C92B-3E2C-127BDAFA1770}"/>
              </a:ext>
            </a:extLst>
          </p:cNvPr>
          <p:cNvPicPr>
            <a:picLocks noChangeAspect="1"/>
          </p:cNvPicPr>
          <p:nvPr/>
        </p:nvPicPr>
        <p:blipFill rotWithShape="1">
          <a:blip r:embed="rId6"/>
          <a:srcRect b="5828"/>
          <a:stretch/>
        </p:blipFill>
        <p:spPr>
          <a:xfrm>
            <a:off x="4538194" y="1273394"/>
            <a:ext cx="4056673" cy="4690046"/>
          </a:xfrm>
          <a:prstGeom prst="rect">
            <a:avLst/>
          </a:prstGeom>
          <a:ln w="28575">
            <a:solidFill>
              <a:schemeClr val="bg1"/>
            </a:solidFill>
          </a:ln>
          <a:effectLst>
            <a:outerShdw blurRad="50800" dist="38100" dir="2700000" algn="tl" rotWithShape="0">
              <a:prstClr val="black">
                <a:alpha val="40000"/>
              </a:prstClr>
            </a:outerShdw>
          </a:effectLst>
        </p:spPr>
      </p:pic>
      <p:pic>
        <p:nvPicPr>
          <p:cNvPr id="4" name="Picture 3" descr="LIT SM pour les directions et directions adjointes d'école - bientôt disponible">
            <a:extLst>
              <a:ext uri="{FF2B5EF4-FFF2-40B4-BE49-F238E27FC236}">
                <a16:creationId xmlns:a16="http://schemas.microsoft.com/office/drawing/2014/main" id="{0049C883-96C7-A7FF-F4AF-6EE367B6A62D}"/>
              </a:ext>
            </a:extLst>
          </p:cNvPr>
          <p:cNvPicPr>
            <a:picLocks noChangeAspect="1"/>
          </p:cNvPicPr>
          <p:nvPr/>
        </p:nvPicPr>
        <p:blipFill>
          <a:blip r:embed="rId7"/>
          <a:stretch>
            <a:fillRect/>
          </a:stretch>
        </p:blipFill>
        <p:spPr>
          <a:xfrm>
            <a:off x="8594867" y="1873237"/>
            <a:ext cx="3029752" cy="3054546"/>
          </a:xfrm>
          <a:prstGeom prst="rect">
            <a:avLst/>
          </a:prstGeom>
          <a:ln w="28575">
            <a:solidFill>
              <a:schemeClr val="bg1"/>
            </a:solidFill>
          </a:ln>
          <a:effectLst>
            <a:outerShdw blurRad="50800" dist="38100" dir="2700000" algn="tl" rotWithShape="0">
              <a:prstClr val="black">
                <a:alpha val="40000"/>
              </a:prstClr>
            </a:outerShdw>
          </a:effectLst>
        </p:spPr>
      </p:pic>
      <p:sp>
        <p:nvSpPr>
          <p:cNvPr id="6" name="Rectangle 5">
            <a:extLst>
              <a:ext uri="{FF2B5EF4-FFF2-40B4-BE49-F238E27FC236}">
                <a16:creationId xmlns:a16="http://schemas.microsoft.com/office/drawing/2014/main" id="{E002CA44-C6C9-4C40-AAAF-730B3FC125CD}"/>
              </a:ext>
            </a:extLst>
          </p:cNvPr>
          <p:cNvSpPr/>
          <p:nvPr/>
        </p:nvSpPr>
        <p:spPr>
          <a:xfrm>
            <a:off x="8628593" y="2799122"/>
            <a:ext cx="3173263" cy="601388"/>
          </a:xfrm>
          <a:prstGeom prst="rect">
            <a:avLst/>
          </a:prstGeom>
          <a:solidFill>
            <a:srgbClr val="4000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2000" b="1">
                <a:latin typeface="Poppins SemiBold" pitchFamily="2" charset="77"/>
                <a:cs typeface="Poppins SemiBold" pitchFamily="2" charset="77"/>
              </a:rPr>
              <a:t>Bientôt disponible !</a:t>
            </a:r>
          </a:p>
        </p:txBody>
      </p:sp>
    </p:spTree>
    <p:extLst>
      <p:ext uri="{BB962C8B-B14F-4D97-AF65-F5344CB8AC3E}">
        <p14:creationId xmlns:p14="http://schemas.microsoft.com/office/powerpoint/2010/main" val="51430836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6">
            <a:extLst>
              <a:ext uri="{FF2B5EF4-FFF2-40B4-BE49-F238E27FC236}">
                <a16:creationId xmlns:a16="http://schemas.microsoft.com/office/drawing/2014/main" id="{3D4024A0-2B9A-1A21-A277-E177F83A79DA}"/>
              </a:ext>
            </a:extLst>
          </p:cNvPr>
          <p:cNvSpPr txBox="1">
            <a:spLocks noGrp="1"/>
          </p:cNvSpPr>
          <p:nvPr>
            <p:ph type="title" idx="4294967295"/>
          </p:nvPr>
        </p:nvSpPr>
        <p:spPr>
          <a:xfrm>
            <a:off x="255516" y="-1441382"/>
            <a:ext cx="11859172"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dirty="0">
                <a:ln>
                  <a:noFill/>
                </a:ln>
                <a:solidFill>
                  <a:schemeClr val="bg1"/>
                </a:solidFill>
                <a:effectLst/>
                <a:uLnTx/>
                <a:uFillTx/>
                <a:latin typeface="Poppins SemiBold" pitchFamily="2" charset="77"/>
                <a:ea typeface="+mj-ea"/>
                <a:cs typeface="Poppins SemiBold" pitchFamily="2" charset="77"/>
              </a:rPr>
              <a:t>Diriger pour favoriser la santé mentale à l’école– série de ressources - 2</a:t>
            </a:r>
          </a:p>
        </p:txBody>
      </p:sp>
      <p:sp>
        <p:nvSpPr>
          <p:cNvPr id="7" name="Title 6">
            <a:extLst>
              <a:ext uri="{FF2B5EF4-FFF2-40B4-BE49-F238E27FC236}">
                <a16:creationId xmlns:a16="http://schemas.microsoft.com/office/drawing/2014/main" id="{1970B249-D588-1F60-EABA-B1B9BDA02254}"/>
              </a:ext>
            </a:extLst>
          </p:cNvPr>
          <p:cNvSpPr>
            <a:spLocks/>
          </p:cNvSpPr>
          <p:nvPr/>
        </p:nvSpPr>
        <p:spPr>
          <a:xfrm>
            <a:off x="184782" y="0"/>
            <a:ext cx="11859172"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dirty="0">
                <a:ln>
                  <a:noFill/>
                </a:ln>
                <a:solidFill>
                  <a:schemeClr val="bg1"/>
                </a:solidFill>
                <a:effectLst/>
                <a:uLnTx/>
                <a:uFillTx/>
                <a:latin typeface="Poppins SemiBold" pitchFamily="2" charset="77"/>
                <a:ea typeface="+mj-ea"/>
                <a:cs typeface="Poppins SemiBold" pitchFamily="2" charset="77"/>
              </a:rPr>
              <a:t>Diriger pour favoriser la santé mentale à l’école– série de ressources</a:t>
            </a:r>
          </a:p>
        </p:txBody>
      </p:sp>
      <p:sp>
        <p:nvSpPr>
          <p:cNvPr id="5" name="Rounded Rectangle 4">
            <a:extLst>
              <a:ext uri="{FF2B5EF4-FFF2-40B4-BE49-F238E27FC236}">
                <a16:creationId xmlns:a16="http://schemas.microsoft.com/office/drawing/2014/main" id="{2E7829FC-EA54-870F-EF39-C15996C83E5E}"/>
              </a:ext>
              <a:ext uri="{C183D7F6-B498-43B3-948B-1728B52AA6E4}">
                <adec:decorative xmlns:adec="http://schemas.microsoft.com/office/drawing/2017/decorative" val="1"/>
              </a:ext>
            </a:extLst>
          </p:cNvPr>
          <p:cNvSpPr/>
          <p:nvPr/>
        </p:nvSpPr>
        <p:spPr>
          <a:xfrm>
            <a:off x="927847" y="1325564"/>
            <a:ext cx="3305594" cy="4461778"/>
          </a:xfrm>
          <a:prstGeom prst="roundRect">
            <a:avLst>
              <a:gd name="adj" fmla="val 3589"/>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fr-CA" dirty="0">
              <a:solidFill>
                <a:schemeClr val="tx1"/>
              </a:solidFill>
              <a:latin typeface="Roboto" panose="02000000000000000000" pitchFamily="2" charset="0"/>
              <a:ea typeface="Roboto" panose="02000000000000000000" pitchFamily="2" charset="0"/>
            </a:endParaRPr>
          </a:p>
        </p:txBody>
      </p:sp>
      <p:sp>
        <p:nvSpPr>
          <p:cNvPr id="8" name="TextBox 7">
            <a:extLst>
              <a:ext uri="{FF2B5EF4-FFF2-40B4-BE49-F238E27FC236}">
                <a16:creationId xmlns:a16="http://schemas.microsoft.com/office/drawing/2014/main" id="{3F256226-E9D3-27E0-D885-8A67B0261025}"/>
              </a:ext>
            </a:extLst>
          </p:cNvPr>
          <p:cNvSpPr txBox="1"/>
          <p:nvPr/>
        </p:nvSpPr>
        <p:spPr>
          <a:xfrm>
            <a:off x="950259" y="1492042"/>
            <a:ext cx="3215355" cy="430887"/>
          </a:xfrm>
          <a:prstGeom prst="rect">
            <a:avLst/>
          </a:prstGeom>
          <a:noFill/>
        </p:spPr>
        <p:txBody>
          <a:bodyPr wrap="square" rtlCol="0">
            <a:spAutoFit/>
          </a:bodyPr>
          <a:lstStyle/>
          <a:p>
            <a:pPr algn="ctr"/>
            <a:r>
              <a:rPr lang="fr-CA" sz="2200" b="1" dirty="0">
                <a:latin typeface="Poppins SemiBold" pitchFamily="2" charset="77"/>
                <a:cs typeface="Poppins SemiBold" pitchFamily="2" charset="77"/>
              </a:rPr>
              <a:t>Livre électronique </a:t>
            </a:r>
          </a:p>
        </p:txBody>
      </p:sp>
      <p:sp>
        <p:nvSpPr>
          <p:cNvPr id="9" name="TextBox 8">
            <a:extLst>
              <a:ext uri="{FF2B5EF4-FFF2-40B4-BE49-F238E27FC236}">
                <a16:creationId xmlns:a16="http://schemas.microsoft.com/office/drawing/2014/main" id="{D39F440F-7DFA-96B2-A4BD-2AC5B806A334}"/>
              </a:ext>
            </a:extLst>
          </p:cNvPr>
          <p:cNvSpPr txBox="1"/>
          <p:nvPr/>
        </p:nvSpPr>
        <p:spPr>
          <a:xfrm>
            <a:off x="953994" y="1922930"/>
            <a:ext cx="3288677" cy="341632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CA" dirty="0">
                <a:solidFill>
                  <a:srgbClr val="000000"/>
                </a:solidFill>
                <a:latin typeface="Roboto"/>
                <a:ea typeface="Roboto"/>
                <a:cs typeface="Roboto"/>
              </a:rPr>
              <a:t>ressource</a:t>
            </a:r>
            <a:r>
              <a:rPr lang="fr-CA" b="0" i="0" dirty="0">
                <a:solidFill>
                  <a:srgbClr val="000000"/>
                </a:solidFill>
                <a:effectLst/>
                <a:latin typeface="Roboto"/>
                <a:ea typeface="Roboto"/>
                <a:cs typeface="Roboto"/>
              </a:rPr>
              <a:t> téléchargeable et cliquable</a:t>
            </a:r>
          </a:p>
          <a:p>
            <a:pPr marL="285750" indent="-285750">
              <a:buFont typeface="Arial" panose="020B0604020202020204" pitchFamily="34" charset="0"/>
              <a:buChar char="•"/>
            </a:pPr>
            <a:r>
              <a:rPr lang="fr-CA" dirty="0">
                <a:solidFill>
                  <a:srgbClr val="000000"/>
                </a:solidFill>
                <a:latin typeface="Roboto"/>
                <a:ea typeface="Roboto"/>
                <a:cs typeface="Roboto"/>
              </a:rPr>
              <a:t>document</a:t>
            </a:r>
            <a:r>
              <a:rPr lang="fr-CA" b="0" i="0" dirty="0">
                <a:solidFill>
                  <a:srgbClr val="000000"/>
                </a:solidFill>
                <a:effectLst/>
                <a:latin typeface="Roboto"/>
                <a:ea typeface="Roboto"/>
                <a:cs typeface="Roboto"/>
              </a:rPr>
              <a:t> de référence complet avec des données et des liens vers des ressources</a:t>
            </a:r>
          </a:p>
          <a:p>
            <a:pPr marL="285750" indent="-285750">
              <a:buFont typeface="Arial" panose="020B0604020202020204" pitchFamily="34" charset="0"/>
              <a:buChar char="•"/>
            </a:pPr>
            <a:r>
              <a:rPr lang="fr-CA" dirty="0">
                <a:solidFill>
                  <a:srgbClr val="000000"/>
                </a:solidFill>
                <a:latin typeface="Roboto"/>
                <a:ea typeface="Roboto"/>
                <a:cs typeface="Roboto"/>
              </a:rPr>
              <a:t>conception permettant</a:t>
            </a:r>
            <a:r>
              <a:rPr lang="fr-CA" b="0" i="0" dirty="0">
                <a:solidFill>
                  <a:srgbClr val="000000"/>
                </a:solidFill>
                <a:effectLst/>
                <a:latin typeface="Roboto"/>
                <a:ea typeface="Roboto"/>
                <a:cs typeface="Roboto"/>
              </a:rPr>
              <a:t> aux directions et directions adjointes d’école d’accéder au contenu en fonction de leurs besoins et au moment où</a:t>
            </a:r>
            <a:r>
              <a:rPr lang="fr-CA" dirty="0">
                <a:solidFill>
                  <a:srgbClr val="000000"/>
                </a:solidFill>
                <a:latin typeface="Roboto"/>
                <a:ea typeface="Roboto"/>
                <a:cs typeface="Roboto"/>
              </a:rPr>
              <a:t> elles</a:t>
            </a:r>
            <a:r>
              <a:rPr lang="fr-CA" b="0" i="0" dirty="0">
                <a:solidFill>
                  <a:srgbClr val="000000"/>
                </a:solidFill>
                <a:effectLst/>
                <a:latin typeface="Roboto"/>
                <a:ea typeface="Roboto"/>
                <a:cs typeface="Roboto"/>
              </a:rPr>
              <a:t> en ont besoin</a:t>
            </a:r>
            <a:endParaRPr lang="fr-CA" dirty="0">
              <a:latin typeface="Roboto"/>
              <a:ea typeface="Roboto"/>
              <a:cs typeface="Roboto"/>
            </a:endParaRPr>
          </a:p>
        </p:txBody>
      </p:sp>
      <p:sp>
        <p:nvSpPr>
          <p:cNvPr id="2" name="Rounded Rectangle 1">
            <a:extLst>
              <a:ext uri="{FF2B5EF4-FFF2-40B4-BE49-F238E27FC236}">
                <a16:creationId xmlns:a16="http://schemas.microsoft.com/office/drawing/2014/main" id="{24BB862A-A92E-24F5-6015-44A7B7D8DB7F}"/>
              </a:ext>
              <a:ext uri="{C183D7F6-B498-43B3-948B-1728B52AA6E4}">
                <adec:decorative xmlns:adec="http://schemas.microsoft.com/office/drawing/2017/decorative" val="1"/>
              </a:ext>
            </a:extLst>
          </p:cNvPr>
          <p:cNvSpPr/>
          <p:nvPr/>
        </p:nvSpPr>
        <p:spPr>
          <a:xfrm>
            <a:off x="4532306" y="1325563"/>
            <a:ext cx="3305593" cy="4461778"/>
          </a:xfrm>
          <a:prstGeom prst="roundRect">
            <a:avLst>
              <a:gd name="adj" fmla="val 3221"/>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fr-CA" dirty="0">
              <a:solidFill>
                <a:schemeClr val="tx1"/>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C0AB9E26-4FDE-A4EB-5385-8524E4560607}"/>
              </a:ext>
            </a:extLst>
          </p:cNvPr>
          <p:cNvSpPr txBox="1"/>
          <p:nvPr/>
        </p:nvSpPr>
        <p:spPr>
          <a:xfrm>
            <a:off x="4986262" y="1496524"/>
            <a:ext cx="2299447" cy="430887"/>
          </a:xfrm>
          <a:prstGeom prst="rect">
            <a:avLst/>
          </a:prstGeom>
          <a:noFill/>
        </p:spPr>
        <p:txBody>
          <a:bodyPr wrap="square" rtlCol="0">
            <a:spAutoFit/>
          </a:bodyPr>
          <a:lstStyle/>
          <a:p>
            <a:pPr algn="ctr"/>
            <a:r>
              <a:rPr lang="fr-CA" sz="2200" b="1" dirty="0">
                <a:latin typeface="Poppins SemiBold" pitchFamily="2" charset="77"/>
                <a:cs typeface="Poppins SemiBold" pitchFamily="2" charset="77"/>
              </a:rPr>
              <a:t>Contenu Web</a:t>
            </a:r>
          </a:p>
        </p:txBody>
      </p:sp>
      <p:sp>
        <p:nvSpPr>
          <p:cNvPr id="15" name="TextBox 14">
            <a:extLst>
              <a:ext uri="{FF2B5EF4-FFF2-40B4-BE49-F238E27FC236}">
                <a16:creationId xmlns:a16="http://schemas.microsoft.com/office/drawing/2014/main" id="{33CD2E62-2C15-0AD9-C413-F4F329BB2220}"/>
              </a:ext>
            </a:extLst>
          </p:cNvPr>
          <p:cNvSpPr txBox="1"/>
          <p:nvPr/>
        </p:nvSpPr>
        <p:spPr>
          <a:xfrm>
            <a:off x="4619570" y="1927412"/>
            <a:ext cx="3151094" cy="341632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CA" b="0" i="0" dirty="0">
                <a:solidFill>
                  <a:srgbClr val="000000"/>
                </a:solidFill>
                <a:effectLst/>
                <a:latin typeface="Roboto"/>
                <a:ea typeface="Roboto"/>
                <a:cs typeface="Roboto"/>
                <a:hlinkClick r:id="rId3"/>
              </a:rPr>
              <a:t>smho-smso.ca/directions-et-directions-adjointes-</a:t>
            </a:r>
            <a:r>
              <a:rPr lang="fr-CA" b="0" i="0" dirty="0" err="1">
                <a:solidFill>
                  <a:srgbClr val="000000"/>
                </a:solidFill>
                <a:effectLst/>
                <a:latin typeface="Roboto"/>
                <a:ea typeface="Roboto"/>
                <a:cs typeface="Roboto"/>
                <a:hlinkClick r:id="rId3"/>
              </a:rPr>
              <a:t>decole</a:t>
            </a:r>
            <a:r>
              <a:rPr lang="fr-CA" b="0" i="0" dirty="0">
                <a:solidFill>
                  <a:srgbClr val="000000"/>
                </a:solidFill>
                <a:effectLst/>
                <a:latin typeface="Roboto"/>
                <a:ea typeface="Roboto"/>
                <a:cs typeface="Roboto"/>
              </a:rPr>
              <a:t>: nouvelle section Web avec contenu pour les directions et directions adjointes d’école</a:t>
            </a:r>
          </a:p>
          <a:p>
            <a:pPr marL="285750" indent="-285750">
              <a:buFont typeface="Arial" panose="020B0604020202020204" pitchFamily="34" charset="0"/>
              <a:buChar char="•"/>
            </a:pPr>
            <a:r>
              <a:rPr lang="fr-CA" dirty="0">
                <a:solidFill>
                  <a:srgbClr val="000000"/>
                </a:solidFill>
                <a:latin typeface="Roboto"/>
                <a:ea typeface="Roboto"/>
                <a:cs typeface="Roboto"/>
              </a:rPr>
              <a:t>renseignements</a:t>
            </a:r>
            <a:r>
              <a:rPr lang="fr-CA" b="0" i="0" dirty="0">
                <a:solidFill>
                  <a:srgbClr val="000000"/>
                </a:solidFill>
                <a:effectLst/>
                <a:latin typeface="Roboto"/>
                <a:ea typeface="Roboto"/>
                <a:cs typeface="Roboto"/>
              </a:rPr>
              <a:t> précis qui sont liés au livre électronique</a:t>
            </a:r>
          </a:p>
          <a:p>
            <a:pPr marL="285750" indent="-285750">
              <a:buFont typeface="Arial" panose="020B0604020202020204" pitchFamily="34" charset="0"/>
              <a:buChar char="•"/>
            </a:pPr>
            <a:r>
              <a:rPr lang="fr-CA" dirty="0">
                <a:solidFill>
                  <a:srgbClr val="000000"/>
                </a:solidFill>
                <a:latin typeface="Roboto"/>
                <a:ea typeface="Roboto"/>
                <a:cs typeface="Roboto"/>
              </a:rPr>
              <a:t>possibilité d'ajouter </a:t>
            </a:r>
            <a:r>
              <a:rPr lang="fr-CA" b="0" i="0" dirty="0">
                <a:solidFill>
                  <a:srgbClr val="000000"/>
                </a:solidFill>
                <a:effectLst/>
                <a:latin typeface="Roboto"/>
                <a:ea typeface="Roboto"/>
                <a:cs typeface="Roboto"/>
              </a:rPr>
              <a:t>des signets à vos pages et ressources préférées</a:t>
            </a:r>
            <a:r>
              <a:rPr lang="fr-CA" dirty="0">
                <a:solidFill>
                  <a:srgbClr val="000000"/>
                </a:solidFill>
                <a:latin typeface="Roboto"/>
                <a:ea typeface="Roboto"/>
                <a:cs typeface="Roboto"/>
              </a:rPr>
              <a:t> </a:t>
            </a:r>
            <a:endParaRPr lang="fr-CA" dirty="0">
              <a:latin typeface="Roboto" panose="02000000000000000000" pitchFamily="2" charset="0"/>
              <a:ea typeface="Roboto" panose="02000000000000000000" pitchFamily="2" charset="0"/>
            </a:endParaRPr>
          </a:p>
        </p:txBody>
      </p:sp>
      <p:sp>
        <p:nvSpPr>
          <p:cNvPr id="6" name="Rounded Rectangle 5">
            <a:extLst>
              <a:ext uri="{FF2B5EF4-FFF2-40B4-BE49-F238E27FC236}">
                <a16:creationId xmlns:a16="http://schemas.microsoft.com/office/drawing/2014/main" id="{275A2E17-E2DE-5E1D-909E-73FD89F0A885}"/>
              </a:ext>
              <a:ext uri="{C183D7F6-B498-43B3-948B-1728B52AA6E4}">
                <adec:decorative xmlns:adec="http://schemas.microsoft.com/office/drawing/2017/decorative" val="1"/>
              </a:ext>
            </a:extLst>
          </p:cNvPr>
          <p:cNvSpPr/>
          <p:nvPr/>
        </p:nvSpPr>
        <p:spPr>
          <a:xfrm>
            <a:off x="8136764" y="1325563"/>
            <a:ext cx="3305594" cy="4461778"/>
          </a:xfrm>
          <a:prstGeom prst="roundRect">
            <a:avLst>
              <a:gd name="adj" fmla="val 3589"/>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fr-CA" dirty="0">
              <a:solidFill>
                <a:schemeClr val="tx1"/>
              </a:solidFill>
              <a:latin typeface="Roboto" panose="02000000000000000000" pitchFamily="2" charset="0"/>
              <a:ea typeface="Roboto" panose="02000000000000000000" pitchFamily="2" charset="0"/>
            </a:endParaRPr>
          </a:p>
        </p:txBody>
      </p:sp>
      <p:sp>
        <p:nvSpPr>
          <p:cNvPr id="10" name="TextBox 9">
            <a:extLst>
              <a:ext uri="{FF2B5EF4-FFF2-40B4-BE49-F238E27FC236}">
                <a16:creationId xmlns:a16="http://schemas.microsoft.com/office/drawing/2014/main" id="{749F8F49-E2DE-E56B-3EE5-408B3756B28B}"/>
              </a:ext>
            </a:extLst>
          </p:cNvPr>
          <p:cNvSpPr txBox="1"/>
          <p:nvPr/>
        </p:nvSpPr>
        <p:spPr>
          <a:xfrm>
            <a:off x="8596763" y="1492042"/>
            <a:ext cx="2299447" cy="430887"/>
          </a:xfrm>
          <a:prstGeom prst="rect">
            <a:avLst/>
          </a:prstGeom>
          <a:noFill/>
        </p:spPr>
        <p:txBody>
          <a:bodyPr wrap="square" rtlCol="0">
            <a:spAutoFit/>
          </a:bodyPr>
          <a:lstStyle/>
          <a:p>
            <a:pPr algn="ctr"/>
            <a:r>
              <a:rPr lang="fr-CA" sz="2200" b="1" dirty="0">
                <a:latin typeface="Poppins SemiBold" pitchFamily="2" charset="77"/>
                <a:cs typeface="Poppins SemiBold" pitchFamily="2" charset="77"/>
              </a:rPr>
              <a:t>Cours en ligne </a:t>
            </a:r>
          </a:p>
        </p:txBody>
      </p:sp>
      <p:sp>
        <p:nvSpPr>
          <p:cNvPr id="11" name="TextBox 10">
            <a:extLst>
              <a:ext uri="{FF2B5EF4-FFF2-40B4-BE49-F238E27FC236}">
                <a16:creationId xmlns:a16="http://schemas.microsoft.com/office/drawing/2014/main" id="{FA42DDD7-756C-1348-0EFF-440494A8A177}"/>
              </a:ext>
            </a:extLst>
          </p:cNvPr>
          <p:cNvSpPr txBox="1"/>
          <p:nvPr/>
        </p:nvSpPr>
        <p:spPr>
          <a:xfrm>
            <a:off x="8230071" y="1922930"/>
            <a:ext cx="3151094" cy="2862322"/>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CA" dirty="0">
                <a:solidFill>
                  <a:srgbClr val="000000"/>
                </a:solidFill>
                <a:latin typeface="Roboto"/>
                <a:ea typeface="Roboto"/>
                <a:cs typeface="Roboto"/>
              </a:rPr>
              <a:t>vue</a:t>
            </a:r>
            <a:r>
              <a:rPr lang="fr-CA" b="0" i="0" dirty="0">
                <a:solidFill>
                  <a:srgbClr val="000000"/>
                </a:solidFill>
                <a:effectLst/>
                <a:latin typeface="Roboto"/>
                <a:ea typeface="Roboto"/>
                <a:cs typeface="Roboto"/>
              </a:rPr>
              <a:t> d'ensemble de tous les sujets abordés dans le livre électronique</a:t>
            </a:r>
          </a:p>
          <a:p>
            <a:pPr marL="285750" indent="-285750">
              <a:buFont typeface="Arial" panose="020B0604020202020204" pitchFamily="34" charset="0"/>
              <a:buChar char="•"/>
            </a:pPr>
            <a:r>
              <a:rPr lang="fr-CA" dirty="0">
                <a:solidFill>
                  <a:srgbClr val="000000"/>
                </a:solidFill>
                <a:latin typeface="Roboto"/>
                <a:ea typeface="Roboto"/>
                <a:cs typeface="Roboto"/>
              </a:rPr>
              <a:t>cours</a:t>
            </a:r>
            <a:r>
              <a:rPr lang="fr-CA" b="0" i="0" dirty="0">
                <a:solidFill>
                  <a:srgbClr val="000000"/>
                </a:solidFill>
                <a:effectLst/>
                <a:latin typeface="Roboto"/>
                <a:ea typeface="Roboto"/>
                <a:cs typeface="Roboto"/>
              </a:rPr>
              <a:t> gratuits, pouvant être </a:t>
            </a:r>
            <a:r>
              <a:rPr lang="fr-CA" dirty="0">
                <a:solidFill>
                  <a:srgbClr val="000000"/>
                </a:solidFill>
                <a:latin typeface="Roboto"/>
                <a:ea typeface="Roboto"/>
                <a:cs typeface="Roboto"/>
              </a:rPr>
              <a:t>suivis</a:t>
            </a:r>
            <a:r>
              <a:rPr lang="fr-CA" b="0" i="0" dirty="0">
                <a:solidFill>
                  <a:srgbClr val="000000"/>
                </a:solidFill>
                <a:effectLst/>
                <a:latin typeface="Roboto"/>
                <a:ea typeface="Roboto"/>
                <a:cs typeface="Roboto"/>
              </a:rPr>
              <a:t> de façon autonome</a:t>
            </a:r>
          </a:p>
          <a:p>
            <a:pPr marL="285750" indent="-285750">
              <a:buFont typeface="Arial" panose="020B0604020202020204" pitchFamily="34" charset="0"/>
              <a:buChar char="•"/>
            </a:pPr>
            <a:r>
              <a:rPr lang="fr-CA" dirty="0">
                <a:solidFill>
                  <a:srgbClr val="000000"/>
                </a:solidFill>
                <a:latin typeface="Roboto"/>
                <a:ea typeface="Roboto"/>
                <a:cs typeface="Roboto"/>
              </a:rPr>
              <a:t>possibilité de le</a:t>
            </a:r>
            <a:r>
              <a:rPr lang="fr-CA" b="0" i="0" dirty="0">
                <a:solidFill>
                  <a:srgbClr val="000000"/>
                </a:solidFill>
                <a:effectLst/>
                <a:latin typeface="Roboto"/>
                <a:ea typeface="Roboto"/>
                <a:cs typeface="Roboto"/>
              </a:rPr>
              <a:t> </a:t>
            </a:r>
            <a:r>
              <a:rPr lang="fr-CA" dirty="0">
                <a:solidFill>
                  <a:srgbClr val="000000"/>
                </a:solidFill>
                <a:latin typeface="Roboto"/>
                <a:ea typeface="Roboto"/>
                <a:cs typeface="Roboto"/>
              </a:rPr>
              <a:t>compléter</a:t>
            </a:r>
            <a:r>
              <a:rPr lang="fr-CA" b="0" i="0" dirty="0">
                <a:solidFill>
                  <a:srgbClr val="000000"/>
                </a:solidFill>
                <a:effectLst/>
                <a:latin typeface="Roboto"/>
                <a:ea typeface="Roboto"/>
                <a:cs typeface="Roboto"/>
              </a:rPr>
              <a:t> individuellement ou avec des collègues</a:t>
            </a:r>
          </a:p>
          <a:p>
            <a:pPr marL="285750" indent="-285750">
              <a:buFont typeface="Arial" panose="020B0604020202020204" pitchFamily="34" charset="0"/>
              <a:buChar char="•"/>
            </a:pPr>
            <a:r>
              <a:rPr lang="fr-CA" dirty="0">
                <a:solidFill>
                  <a:srgbClr val="000000"/>
                </a:solidFill>
                <a:latin typeface="Roboto"/>
                <a:ea typeface="Roboto"/>
                <a:cs typeface="Roboto"/>
              </a:rPr>
              <a:t>certificat</a:t>
            </a:r>
            <a:r>
              <a:rPr lang="fr-CA" b="0" i="0" dirty="0">
                <a:solidFill>
                  <a:srgbClr val="000000"/>
                </a:solidFill>
                <a:effectLst/>
                <a:latin typeface="Roboto"/>
                <a:ea typeface="Roboto"/>
                <a:cs typeface="Roboto"/>
              </a:rPr>
              <a:t> d'achèvement</a:t>
            </a:r>
            <a:endParaRPr lang="fr-CA" dirty="0">
              <a:latin typeface="Roboto"/>
              <a:ea typeface="Roboto"/>
              <a:cs typeface="Roboto"/>
            </a:endParaRPr>
          </a:p>
        </p:txBody>
      </p:sp>
      <p:sp>
        <p:nvSpPr>
          <p:cNvPr id="3" name="Rectangle 2">
            <a:extLst>
              <a:ext uri="{FF2B5EF4-FFF2-40B4-BE49-F238E27FC236}">
                <a16:creationId xmlns:a16="http://schemas.microsoft.com/office/drawing/2014/main" id="{E9BE16D9-D35C-BAF6-066E-A839F9D75561}"/>
              </a:ext>
            </a:extLst>
          </p:cNvPr>
          <p:cNvSpPr/>
          <p:nvPr/>
        </p:nvSpPr>
        <p:spPr>
          <a:xfrm>
            <a:off x="8022538" y="5058775"/>
            <a:ext cx="3566160" cy="601388"/>
          </a:xfrm>
          <a:prstGeom prst="rect">
            <a:avLst/>
          </a:prstGeom>
          <a:solidFill>
            <a:srgbClr val="4000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2000" b="1" dirty="0">
                <a:latin typeface="Poppins SemiBold" pitchFamily="2" charset="77"/>
                <a:cs typeface="Poppins SemiBold" pitchFamily="2" charset="77"/>
              </a:rPr>
              <a:t>Bientôt disponible !</a:t>
            </a:r>
          </a:p>
        </p:txBody>
      </p:sp>
    </p:spTree>
    <p:extLst>
      <p:ext uri="{BB962C8B-B14F-4D97-AF65-F5344CB8AC3E}">
        <p14:creationId xmlns:p14="http://schemas.microsoft.com/office/powerpoint/2010/main" val="318074396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23577-9DDE-DFA5-3129-8610C864A5F8}"/>
              </a:ext>
            </a:extLst>
          </p:cNvPr>
          <p:cNvSpPr>
            <a:spLocks noGrp="1"/>
          </p:cNvSpPr>
          <p:nvPr>
            <p:ph type="title"/>
          </p:nvPr>
        </p:nvSpPr>
        <p:spPr>
          <a:xfrm>
            <a:off x="2804160" y="18444"/>
            <a:ext cx="9381489" cy="916894"/>
          </a:xfrm>
        </p:spPr>
        <p:txBody>
          <a:bodyPr/>
          <a:lstStyle/>
          <a:p>
            <a:r>
              <a:rPr lang="fr-CA" sz="3500">
                <a:latin typeface="Poppins SemiBold"/>
                <a:cs typeface="Poppins SemiBold"/>
              </a:rPr>
              <a:t>Comment accéder au livre électronique</a:t>
            </a:r>
            <a:endParaRPr lang="fr-CA" sz="3500" noProof="0">
              <a:latin typeface="Poppins SemiBold"/>
              <a:cs typeface="Poppins SemiBold"/>
            </a:endParaRPr>
          </a:p>
        </p:txBody>
      </p:sp>
      <p:sp>
        <p:nvSpPr>
          <p:cNvPr id="3" name="Text Placeholder 2">
            <a:extLst>
              <a:ext uri="{FF2B5EF4-FFF2-40B4-BE49-F238E27FC236}">
                <a16:creationId xmlns:a16="http://schemas.microsoft.com/office/drawing/2014/main" id="{A6E1AA1F-FFEB-82BE-AF70-06BAE84F24A0}"/>
              </a:ext>
            </a:extLst>
          </p:cNvPr>
          <p:cNvSpPr>
            <a:spLocks noGrp="1"/>
          </p:cNvSpPr>
          <p:nvPr>
            <p:ph type="body" sz="quarter" idx="12"/>
          </p:nvPr>
        </p:nvSpPr>
        <p:spPr>
          <a:xfrm>
            <a:off x="2804159" y="974948"/>
            <a:ext cx="9159239" cy="2766178"/>
          </a:xfrm>
        </p:spPr>
        <p:txBody>
          <a:bodyPr vert="horz" lIns="91440" tIns="45720" rIns="91440" bIns="45720" rtlCol="0" anchor="t">
            <a:normAutofit fontScale="92500"/>
          </a:bodyPr>
          <a:lstStyle/>
          <a:p>
            <a:r>
              <a:rPr lang="fr-CA" b="0" i="0" noProof="0" dirty="0">
                <a:solidFill>
                  <a:srgbClr val="000000"/>
                </a:solidFill>
                <a:effectLst/>
                <a:latin typeface="Roboto"/>
                <a:ea typeface="Roboto"/>
                <a:cs typeface="Poppins"/>
              </a:rPr>
              <a:t>Obtenez votre exemplaire du livre électronique Diriger pour favoriser la santé mentale à l’école au </a:t>
            </a:r>
            <a:r>
              <a:rPr lang="fr-CA" noProof="0" dirty="0">
                <a:solidFill>
                  <a:srgbClr val="000000"/>
                </a:solidFill>
                <a:latin typeface="Roboto"/>
                <a:ea typeface="Roboto"/>
                <a:cs typeface="Poppins"/>
                <a:hlinkClick r:id="rId3"/>
              </a:rPr>
              <a:t>smho-smso.ca/dfsme</a:t>
            </a:r>
            <a:r>
              <a:rPr lang="fr-CA" noProof="0" dirty="0">
                <a:solidFill>
                  <a:srgbClr val="000000"/>
                </a:solidFill>
                <a:latin typeface="Roboto"/>
                <a:ea typeface="Roboto"/>
                <a:cs typeface="Poppins"/>
              </a:rPr>
              <a:t>.</a:t>
            </a:r>
            <a:endParaRPr lang="fr-CA" b="0" i="0" noProof="0" dirty="0">
              <a:solidFill>
                <a:srgbClr val="000000"/>
              </a:solidFill>
              <a:effectLst/>
              <a:latin typeface="Roboto"/>
              <a:ea typeface="Roboto"/>
              <a:cs typeface="Poppins"/>
            </a:endParaRPr>
          </a:p>
          <a:p>
            <a:pPr marL="971550" lvl="1" indent="-514350">
              <a:spcBef>
                <a:spcPts val="600"/>
              </a:spcBef>
              <a:spcAft>
                <a:spcPts val="600"/>
              </a:spcAft>
              <a:buFont typeface="+mj-lt"/>
              <a:buAutoNum type="arabicPeriod"/>
            </a:pPr>
            <a:r>
              <a:rPr lang="fr-CA" b="0" i="0" noProof="0" dirty="0">
                <a:solidFill>
                  <a:srgbClr val="000000"/>
                </a:solidFill>
                <a:effectLst/>
                <a:latin typeface="Arial"/>
                <a:cs typeface="Arial"/>
              </a:rPr>
              <a:t>Veuillez vous inscrire à l’aide de votre adresse courriel.</a:t>
            </a:r>
          </a:p>
          <a:p>
            <a:pPr marL="971550" lvl="1" indent="-514350">
              <a:spcBef>
                <a:spcPts val="600"/>
              </a:spcBef>
              <a:spcAft>
                <a:spcPts val="600"/>
              </a:spcAft>
              <a:buFont typeface="+mj-lt"/>
              <a:buAutoNum type="arabicPeriod"/>
            </a:pPr>
            <a:r>
              <a:rPr lang="fr-CA" dirty="0">
                <a:solidFill>
                  <a:srgbClr val="000000"/>
                </a:solidFill>
                <a:latin typeface="Arial"/>
                <a:cs typeface="Arial"/>
              </a:rPr>
              <a:t>Confirmez votre inscription</a:t>
            </a:r>
            <a:r>
              <a:rPr lang="fr-CA" b="0" i="0" noProof="0" dirty="0">
                <a:solidFill>
                  <a:srgbClr val="000000"/>
                </a:solidFill>
                <a:effectLst/>
                <a:latin typeface="Arial"/>
                <a:cs typeface="Arial"/>
              </a:rPr>
              <a:t> (</a:t>
            </a:r>
            <a:r>
              <a:rPr lang="fr-CA" dirty="0">
                <a:solidFill>
                  <a:srgbClr val="000000"/>
                </a:solidFill>
                <a:latin typeface="Arial"/>
                <a:cs typeface="Arial"/>
              </a:rPr>
              <a:t>vérifiez votre dossier de courriers indésirables</a:t>
            </a:r>
            <a:r>
              <a:rPr lang="fr-CA" b="0" i="0" noProof="0" dirty="0">
                <a:solidFill>
                  <a:srgbClr val="000000"/>
                </a:solidFill>
                <a:effectLst/>
                <a:latin typeface="Arial"/>
                <a:cs typeface="Arial"/>
              </a:rPr>
              <a:t>!)</a:t>
            </a:r>
            <a:endParaRPr lang="fr-CA" noProof="0" dirty="0">
              <a:latin typeface="Arial"/>
              <a:cs typeface="Arial"/>
            </a:endParaRPr>
          </a:p>
          <a:p>
            <a:pPr marL="971550" lvl="1" indent="-514350">
              <a:spcBef>
                <a:spcPts val="600"/>
              </a:spcBef>
              <a:spcAft>
                <a:spcPts val="600"/>
              </a:spcAft>
              <a:buFont typeface="+mj-lt"/>
              <a:buAutoNum type="arabicPeriod"/>
            </a:pPr>
            <a:r>
              <a:rPr lang="fr-CA" dirty="0">
                <a:solidFill>
                  <a:srgbClr val="000000"/>
                </a:solidFill>
                <a:latin typeface="Arial"/>
                <a:cs typeface="Arial"/>
              </a:rPr>
              <a:t>Vérifiez votre boîte de réception pour votre copie de</a:t>
            </a:r>
            <a:r>
              <a:rPr lang="fr-CA" b="0" i="0" noProof="0" dirty="0">
                <a:solidFill>
                  <a:srgbClr val="000000"/>
                </a:solidFill>
                <a:effectLst/>
                <a:latin typeface="Arial"/>
                <a:cs typeface="Arial"/>
              </a:rPr>
              <a:t> Diriger pour favoriser la santé mentale à l’école.</a:t>
            </a:r>
            <a:endParaRPr lang="fr-CA" noProof="0" dirty="0">
              <a:latin typeface="Arial"/>
              <a:cs typeface="Arial"/>
            </a:endParaRPr>
          </a:p>
        </p:txBody>
      </p:sp>
      <p:sp>
        <p:nvSpPr>
          <p:cNvPr id="8" name="Rounded Rectangle 7">
            <a:extLst>
              <a:ext uri="{FF2B5EF4-FFF2-40B4-BE49-F238E27FC236}">
                <a16:creationId xmlns:a16="http://schemas.microsoft.com/office/drawing/2014/main" id="{9892C441-7857-166D-3E48-E33CC1C5B074}"/>
              </a:ext>
              <a:ext uri="{C183D7F6-B498-43B3-948B-1728B52AA6E4}">
                <adec:decorative xmlns:adec="http://schemas.microsoft.com/office/drawing/2017/decorative" val="1"/>
              </a:ext>
            </a:extLst>
          </p:cNvPr>
          <p:cNvSpPr/>
          <p:nvPr/>
        </p:nvSpPr>
        <p:spPr>
          <a:xfrm>
            <a:off x="3743326" y="4018471"/>
            <a:ext cx="1757361" cy="1757361"/>
          </a:xfrm>
          <a:prstGeom prst="roundRect">
            <a:avLst>
              <a:gd name="adj" fmla="val 8537"/>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ode QR pour s'inscrire au livre électronique Diriger pour favoriser la santé mentale à l'école">
            <a:extLst>
              <a:ext uri="{FF2B5EF4-FFF2-40B4-BE49-F238E27FC236}">
                <a16:creationId xmlns:a16="http://schemas.microsoft.com/office/drawing/2014/main" id="{88267B58-2A2D-1B64-B7B4-B15ECC7BE421}"/>
              </a:ext>
            </a:extLst>
          </p:cNvPr>
          <p:cNvPicPr>
            <a:picLocks noChangeAspect="1"/>
          </p:cNvPicPr>
          <p:nvPr/>
        </p:nvPicPr>
        <p:blipFill>
          <a:blip r:embed="rId4"/>
          <a:srcRect/>
          <a:stretch/>
        </p:blipFill>
        <p:spPr>
          <a:xfrm>
            <a:off x="3831971" y="4107116"/>
            <a:ext cx="1571326" cy="1571326"/>
          </a:xfrm>
          <a:prstGeom prst="rect">
            <a:avLst/>
          </a:prstGeom>
        </p:spPr>
      </p:pic>
      <p:sp>
        <p:nvSpPr>
          <p:cNvPr id="16" name="Right Arrow 15" descr="Flèche pointant vers la droite">
            <a:extLst>
              <a:ext uri="{FF2B5EF4-FFF2-40B4-BE49-F238E27FC236}">
                <a16:creationId xmlns:a16="http://schemas.microsoft.com/office/drawing/2014/main" id="{C8D34007-B7C8-CB32-898B-56E5423CF831}"/>
              </a:ext>
            </a:extLst>
          </p:cNvPr>
          <p:cNvSpPr/>
          <p:nvPr/>
        </p:nvSpPr>
        <p:spPr>
          <a:xfrm>
            <a:off x="5172700" y="4565000"/>
            <a:ext cx="1071562" cy="655558"/>
          </a:xfrm>
          <a:prstGeom prst="rightArrow">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Couverture de SMS-ON livre électronique Diriger pour favoriser la santé mentale à l'école">
            <a:extLst>
              <a:ext uri="{FF2B5EF4-FFF2-40B4-BE49-F238E27FC236}">
                <a16:creationId xmlns:a16="http://schemas.microsoft.com/office/drawing/2014/main" id="{EE1BADC6-BF7B-5416-47BD-E5F56D5084AA}"/>
              </a:ext>
            </a:extLst>
          </p:cNvPr>
          <p:cNvPicPr>
            <a:picLocks noChangeAspect="1"/>
          </p:cNvPicPr>
          <p:nvPr/>
        </p:nvPicPr>
        <p:blipFill>
          <a:blip r:embed="rId5"/>
          <a:srcRect/>
          <a:stretch/>
        </p:blipFill>
        <p:spPr>
          <a:xfrm>
            <a:off x="6483519" y="3749047"/>
            <a:ext cx="3996993" cy="2248308"/>
          </a:xfrm>
          <a:prstGeom prst="rect">
            <a:avLst/>
          </a:prstGeom>
          <a:effectLst>
            <a:outerShdw blurRad="50800" dist="130798" dir="2700000" algn="tl" rotWithShape="0">
              <a:prstClr val="black">
                <a:alpha val="40000"/>
              </a:prstClr>
            </a:outerShdw>
          </a:effectLst>
        </p:spPr>
      </p:pic>
    </p:spTree>
    <p:extLst>
      <p:ext uri="{BB962C8B-B14F-4D97-AF65-F5344CB8AC3E}">
        <p14:creationId xmlns:p14="http://schemas.microsoft.com/office/powerpoint/2010/main" val="189930898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76E3FF-E96D-C7F4-4837-138BF220C61B}"/>
              </a:ext>
            </a:extLst>
          </p:cNvPr>
          <p:cNvSpPr>
            <a:spLocks noGrp="1"/>
          </p:cNvSpPr>
          <p:nvPr>
            <p:ph type="title"/>
          </p:nvPr>
        </p:nvSpPr>
        <p:spPr/>
        <p:txBody>
          <a:bodyPr>
            <a:noAutofit/>
          </a:bodyPr>
          <a:lstStyle/>
          <a:p>
            <a:r>
              <a:rPr lang="fr-CA" sz="5200" noProof="0">
                <a:latin typeface="Poppins SemiBold"/>
                <a:cs typeface="Poppins SemiBold"/>
              </a:rPr>
              <a:t>Points à prendre en compte pour assurer l’efficacité de la mise en œuvre​</a:t>
            </a:r>
            <a:endParaRPr lang="fr-CA" sz="5200" noProof="0"/>
          </a:p>
        </p:txBody>
      </p:sp>
    </p:spTree>
    <p:extLst>
      <p:ext uri="{BB962C8B-B14F-4D97-AF65-F5344CB8AC3E}">
        <p14:creationId xmlns:p14="http://schemas.microsoft.com/office/powerpoint/2010/main" val="2655040110"/>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68259-7BCE-DEE1-B7F0-5CED80F97BA8}"/>
              </a:ext>
            </a:extLst>
          </p:cNvPr>
          <p:cNvSpPr>
            <a:spLocks noGrp="1"/>
          </p:cNvSpPr>
          <p:nvPr>
            <p:ph type="title"/>
          </p:nvPr>
        </p:nvSpPr>
        <p:spPr>
          <a:xfrm>
            <a:off x="56120" y="165723"/>
            <a:ext cx="11983480" cy="544511"/>
          </a:xfrm>
        </p:spPr>
        <p:txBody>
          <a:bodyPr vert="horz" lIns="91440" tIns="45720" rIns="91440" bIns="45720" rtlCol="0" anchor="ctr">
            <a:noAutofit/>
          </a:bodyPr>
          <a:lstStyle/>
          <a:p>
            <a:r>
              <a:rPr lang="fr-CA" sz="2600" noProof="0">
                <a:solidFill>
                  <a:schemeClr val="bg1"/>
                </a:solidFill>
                <a:latin typeface="Poppins SemiBold" panose="00000700000000000000" pitchFamily="2" charset="0"/>
                <a:cs typeface="Poppins SemiBold" panose="00000700000000000000" pitchFamily="2" charset="0"/>
              </a:rPr>
              <a:t>Pourquoi adopter un processus intentionnel, explicite et systémique?​</a:t>
            </a:r>
          </a:p>
        </p:txBody>
      </p:sp>
      <p:sp>
        <p:nvSpPr>
          <p:cNvPr id="3" name="Content Placeholder 2">
            <a:extLst>
              <a:ext uri="{FF2B5EF4-FFF2-40B4-BE49-F238E27FC236}">
                <a16:creationId xmlns:a16="http://schemas.microsoft.com/office/drawing/2014/main" id="{7EBD85DA-ABBC-6045-A202-29B0B4B6615D}"/>
              </a:ext>
            </a:extLst>
          </p:cNvPr>
          <p:cNvSpPr>
            <a:spLocks noGrp="1"/>
          </p:cNvSpPr>
          <p:nvPr>
            <p:ph idx="4294967295"/>
          </p:nvPr>
        </p:nvSpPr>
        <p:spPr>
          <a:xfrm>
            <a:off x="542952" y="1067187"/>
            <a:ext cx="10620347" cy="4352925"/>
          </a:xfrm>
        </p:spPr>
        <p:txBody>
          <a:bodyPr vert="horz" lIns="0" tIns="45720" rIns="0" bIns="45720" rtlCol="0" anchor="t">
            <a:normAutofit fontScale="85000" lnSpcReduction="10000"/>
          </a:bodyPr>
          <a:lstStyle/>
          <a:p>
            <a:pPr marL="0" indent="0">
              <a:lnSpc>
                <a:spcPct val="120000"/>
              </a:lnSpc>
              <a:spcBef>
                <a:spcPts val="0"/>
              </a:spcBef>
              <a:spcAft>
                <a:spcPts val="2400"/>
              </a:spcAft>
              <a:buNone/>
            </a:pPr>
            <a:r>
              <a:rPr lang="fr-CA" sz="3150" noProof="0">
                <a:cs typeface="Calibri"/>
              </a:rPr>
              <a:t>La science de la mise en œuvre a démontré que l’adoption de pratiques innovatrices (nouvelles ressources et pratiques, nouveaux programmes) dépend de la prise en considération de certains facteurs identifiables.​</a:t>
            </a:r>
            <a:endParaRPr lang="fr-CA" sz="3150" noProof="0" dirty="0">
              <a:cs typeface="Calibri"/>
            </a:endParaRPr>
          </a:p>
          <a:p>
            <a:pPr marL="0" indent="0">
              <a:lnSpc>
                <a:spcPct val="120000"/>
              </a:lnSpc>
              <a:spcBef>
                <a:spcPts val="0"/>
              </a:spcBef>
              <a:spcAft>
                <a:spcPts val="2400"/>
              </a:spcAft>
              <a:buNone/>
            </a:pPr>
            <a:r>
              <a:rPr lang="fr-CA" sz="3150" noProof="0">
                <a:cs typeface="Calibri"/>
              </a:rPr>
              <a:t>Ces facteurs ont été intégrés dans le processus de mise en œuvre de SMS-ON, afin que chaque élève bénéficie des ressources du « Diriger pour favoriser la santé mentale à l’école ».</a:t>
            </a:r>
            <a:endParaRPr lang="fr-CA" sz="3150" noProof="0" dirty="0">
              <a:cs typeface="Calibri"/>
            </a:endParaRPr>
          </a:p>
          <a:p>
            <a:pPr marL="0" indent="0">
              <a:lnSpc>
                <a:spcPct val="120000"/>
              </a:lnSpc>
              <a:spcBef>
                <a:spcPts val="0"/>
              </a:spcBef>
              <a:spcAft>
                <a:spcPts val="2400"/>
              </a:spcAft>
              <a:buNone/>
            </a:pPr>
            <a:r>
              <a:rPr lang="fr-CA" sz="3150" noProof="0">
                <a:cs typeface="Calibri"/>
              </a:rPr>
              <a:t>​</a:t>
            </a:r>
            <a:endParaRPr lang="fr-CA" sz="3150" noProof="0" dirty="0">
              <a:cs typeface="Calibri"/>
            </a:endParaRPr>
          </a:p>
        </p:txBody>
      </p:sp>
    </p:spTree>
    <p:extLst>
      <p:ext uri="{BB962C8B-B14F-4D97-AF65-F5344CB8AC3E}">
        <p14:creationId xmlns:p14="http://schemas.microsoft.com/office/powerpoint/2010/main" val="151272235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D6504A-14A1-9BFC-5619-47612F00781C}"/>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300" b="1" i="0" u="none" strike="noStrike" kern="1200" cap="none" spc="0" normalizeH="0" baseline="0" noProof="0">
                <a:ln>
                  <a:noFill/>
                </a:ln>
                <a:solidFill>
                  <a:schemeClr val="bg1"/>
                </a:solidFill>
                <a:effectLst/>
                <a:uLnTx/>
                <a:uFillTx/>
                <a:latin typeface="Poppins SemiBold" panose="00000700000000000000" pitchFamily="2" charset="0"/>
                <a:ea typeface="+mj-ea"/>
                <a:cs typeface="Poppins SemiBold" panose="00000700000000000000" pitchFamily="2" charset="0"/>
              </a:rPr>
              <a:t>Cadre de mise en œuvre​</a:t>
            </a:r>
          </a:p>
        </p:txBody>
      </p:sp>
      <p:graphicFrame>
        <p:nvGraphicFramePr>
          <p:cNvPr id="5" name="Table 4">
            <a:extLst>
              <a:ext uri="{FF2B5EF4-FFF2-40B4-BE49-F238E27FC236}">
                <a16:creationId xmlns:a16="http://schemas.microsoft.com/office/drawing/2014/main" id="{8C782151-FBD1-F2BF-D046-18F84366F785}"/>
              </a:ext>
            </a:extLst>
          </p:cNvPr>
          <p:cNvGraphicFramePr>
            <a:graphicFrameLocks noGrp="1"/>
          </p:cNvGraphicFramePr>
          <p:nvPr>
            <p:extLst>
              <p:ext uri="{D42A27DB-BD31-4B8C-83A1-F6EECF244321}">
                <p14:modId xmlns:p14="http://schemas.microsoft.com/office/powerpoint/2010/main" val="3852660349"/>
              </p:ext>
            </p:extLst>
          </p:nvPr>
        </p:nvGraphicFramePr>
        <p:xfrm>
          <a:off x="411480" y="1020398"/>
          <a:ext cx="11305033" cy="4892721"/>
        </p:xfrm>
        <a:graphic>
          <a:graphicData uri="http://schemas.openxmlformats.org/drawingml/2006/table">
            <a:tbl>
              <a:tblPr firstRow="1"/>
              <a:tblGrid>
                <a:gridCol w="2315489">
                  <a:extLst>
                    <a:ext uri="{9D8B030D-6E8A-4147-A177-3AD203B41FA5}">
                      <a16:colId xmlns:a16="http://schemas.microsoft.com/office/drawing/2014/main" val="1757740661"/>
                    </a:ext>
                  </a:extLst>
                </a:gridCol>
                <a:gridCol w="2856967">
                  <a:extLst>
                    <a:ext uri="{9D8B030D-6E8A-4147-A177-3AD203B41FA5}">
                      <a16:colId xmlns:a16="http://schemas.microsoft.com/office/drawing/2014/main" val="2087697096"/>
                    </a:ext>
                  </a:extLst>
                </a:gridCol>
                <a:gridCol w="6132577">
                  <a:extLst>
                    <a:ext uri="{9D8B030D-6E8A-4147-A177-3AD203B41FA5}">
                      <a16:colId xmlns:a16="http://schemas.microsoft.com/office/drawing/2014/main" val="3730016473"/>
                    </a:ext>
                  </a:extLst>
                </a:gridCol>
              </a:tblGrid>
              <a:tr h="996301">
                <a:tc>
                  <a:txBody>
                    <a:bodyPr/>
                    <a:lstStyle/>
                    <a:p>
                      <a:pPr algn="ctr" fontAlgn="base"/>
                      <a:r>
                        <a:rPr lang="fr-CA" sz="1800" b="1" i="0" dirty="0">
                          <a:solidFill>
                            <a:srgbClr val="FFFFFF"/>
                          </a:solidFill>
                          <a:effectLst/>
                          <a:latin typeface="Poppins SemiBold"/>
                        </a:rPr>
                        <a:t>Avant la mise en œuvre​</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4A2982"/>
                    </a:solidFill>
                  </a:tcPr>
                </a:tc>
                <a:tc>
                  <a:txBody>
                    <a:bodyPr/>
                    <a:lstStyle/>
                    <a:p>
                      <a:pPr algn="ctr" fontAlgn="base"/>
                      <a:r>
                        <a:rPr lang="fr-CA" sz="1800" b="1" i="0" dirty="0">
                          <a:solidFill>
                            <a:srgbClr val="000000"/>
                          </a:solidFill>
                          <a:effectLst/>
                          <a:latin typeface="Poppins SemiBold"/>
                        </a:rPr>
                        <a:t>Sensibilisation</a:t>
                      </a:r>
                      <a:r>
                        <a:rPr lang="fr-CA" sz="1800" b="1" i="0" dirty="0">
                          <a:solidFill>
                            <a:srgbClr val="FFFFFF"/>
                          </a:solidFill>
                          <a:effectLst/>
                          <a:latin typeface="Poppins SemiBold"/>
                        </a:rPr>
                        <a:t>​</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E2DEED"/>
                    </a:solidFill>
                  </a:tcPr>
                </a:tc>
                <a:tc>
                  <a:txBody>
                    <a:bodyPr/>
                    <a:lstStyle/>
                    <a:p>
                      <a:pPr algn="l" fontAlgn="base"/>
                      <a:r>
                        <a:rPr lang="fr-CA" sz="1800" b="0" i="0" dirty="0">
                          <a:solidFill>
                            <a:srgbClr val="000000"/>
                          </a:solidFill>
                          <a:effectLst/>
                          <a:latin typeface="Roboto"/>
                          <a:ea typeface="Roboto"/>
                        </a:rPr>
                        <a:t>les leaders du CS et le personnel scolaire doivent avoir connaissance de la ressource ou de la pratique</a:t>
                      </a:r>
                      <a:r>
                        <a:rPr lang="fr-CA" sz="1800" b="1" i="0" dirty="0">
                          <a:solidFill>
                            <a:srgbClr val="FFFFFF"/>
                          </a:solidFill>
                          <a:effectLst/>
                          <a:latin typeface="Roboto"/>
                          <a:ea typeface="Roboto"/>
                        </a:rPr>
                        <a:t>​</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FFFFFF"/>
                    </a:solidFill>
                  </a:tcPr>
                </a:tc>
                <a:extLst>
                  <a:ext uri="{0D108BD9-81ED-4DB2-BD59-A6C34878D82A}">
                    <a16:rowId xmlns:a16="http://schemas.microsoft.com/office/drawing/2014/main" val="661124972"/>
                  </a:ext>
                </a:extLst>
              </a:tr>
              <a:tr h="996301">
                <a:tc>
                  <a:txBody>
                    <a:bodyPr/>
                    <a:lstStyle/>
                    <a:p>
                      <a:pPr algn="ctr" fontAlgn="base"/>
                      <a:r>
                        <a:rPr lang="fr-CA" sz="1800" b="0" i="0" dirty="0">
                          <a:solidFill>
                            <a:srgbClr val="FFFFFF"/>
                          </a:solidFill>
                          <a:effectLst/>
                          <a:latin typeface="Poppins SemiBold"/>
                        </a:rPr>
                        <a:t>Avant la mise en œuvre</a:t>
                      </a:r>
                      <a:r>
                        <a:rPr lang="fr-CA" sz="1800" b="0" i="0" dirty="0">
                          <a:solidFill>
                            <a:srgbClr val="000000"/>
                          </a:solidFill>
                          <a:effectLst/>
                          <a:latin typeface="Poppins SemiBold"/>
                        </a:rPr>
                        <a:t>​</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06ADE9"/>
                    </a:solidFill>
                  </a:tcPr>
                </a:tc>
                <a:tc>
                  <a:txBody>
                    <a:bodyPr/>
                    <a:lstStyle/>
                    <a:p>
                      <a:pPr algn="ctr" fontAlgn="base"/>
                      <a:r>
                        <a:rPr lang="fr-CA" sz="1800" b="0" i="0" dirty="0">
                          <a:solidFill>
                            <a:srgbClr val="000000"/>
                          </a:solidFill>
                          <a:effectLst/>
                          <a:latin typeface="Poppins SemiBold"/>
                        </a:rPr>
                        <a:t>Harmonisation​</a:t>
                      </a:r>
                    </a:p>
                    <a:p>
                      <a:pPr algn="ctr" fontAlgn="base"/>
                      <a:r>
                        <a:rPr lang="fr-CA" sz="1800" b="0" i="0" dirty="0">
                          <a:solidFill>
                            <a:srgbClr val="000000"/>
                          </a:solidFill>
                          <a:effectLst/>
                          <a:latin typeface="Poppins SemiBold"/>
                        </a:rPr>
                        <a:t>et acceptabilité​</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D1EAFB"/>
                    </a:solidFill>
                  </a:tcPr>
                </a:tc>
                <a:tc>
                  <a:txBody>
                    <a:bodyPr/>
                    <a:lstStyle/>
                    <a:p>
                      <a:pPr algn="l" fontAlgn="base"/>
                      <a:r>
                        <a:rPr lang="fr-CA" sz="1800" b="0" i="0" dirty="0">
                          <a:solidFill>
                            <a:srgbClr val="000000"/>
                          </a:solidFill>
                          <a:effectLst/>
                          <a:latin typeface="Roboto"/>
                          <a:ea typeface="Roboto"/>
                        </a:rPr>
                        <a:t>il est important que les leaders du CS et le personnel scolaire considèrent la pratique comme compatible avec la pratique actuelle, les besoins et le contexte​</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FFFFFF"/>
                    </a:solidFill>
                  </a:tcPr>
                </a:tc>
                <a:extLst>
                  <a:ext uri="{0D108BD9-81ED-4DB2-BD59-A6C34878D82A}">
                    <a16:rowId xmlns:a16="http://schemas.microsoft.com/office/drawing/2014/main" val="654989706"/>
                  </a:ext>
                </a:extLst>
              </a:tr>
              <a:tr h="996301">
                <a:tc rowSpan="2">
                  <a:txBody>
                    <a:bodyPr/>
                    <a:lstStyle/>
                    <a:p>
                      <a:pPr algn="ctr" fontAlgn="base"/>
                      <a:r>
                        <a:rPr lang="fr-CA" sz="1800" b="0" i="0">
                          <a:solidFill>
                            <a:srgbClr val="FFFFFF"/>
                          </a:solidFill>
                          <a:effectLst/>
                          <a:latin typeface="Poppins SemiBold"/>
                        </a:rPr>
                        <a:t>Mise en œuvre initiale et partielle</a:t>
                      </a:r>
                      <a:r>
                        <a:rPr lang="fr-CA" sz="1800" b="0" i="0">
                          <a:solidFill>
                            <a:srgbClr val="000000"/>
                          </a:solidFill>
                          <a:effectLst/>
                          <a:latin typeface="Poppins SemiBold"/>
                        </a:rPr>
                        <a:t>​</a:t>
                      </a:r>
                    </a:p>
                    <a:p>
                      <a:pPr algn="ctr" fontAlgn="base"/>
                      <a:r>
                        <a:rPr lang="fr-CA" sz="1800" b="0" i="0">
                          <a:solidFill>
                            <a:srgbClr val="000000"/>
                          </a:solidFill>
                          <a:effectLst/>
                          <a:latin typeface="Poppins SemiBold"/>
                        </a:rPr>
                        <a:t>​</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06ADE9"/>
                    </a:solidFill>
                  </a:tcPr>
                </a:tc>
                <a:tc>
                  <a:txBody>
                    <a:bodyPr/>
                    <a:lstStyle/>
                    <a:p>
                      <a:pPr algn="ctr" fontAlgn="base"/>
                      <a:r>
                        <a:rPr lang="fr-CA" sz="1800" b="0" i="0" dirty="0">
                          <a:solidFill>
                            <a:srgbClr val="000000"/>
                          </a:solidFill>
                          <a:effectLst/>
                          <a:latin typeface="Poppins SemiBold"/>
                        </a:rPr>
                        <a:t>Adoption​</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D1EAFB"/>
                    </a:solidFill>
                  </a:tcPr>
                </a:tc>
                <a:tc>
                  <a:txBody>
                    <a:bodyPr/>
                    <a:lstStyle/>
                    <a:p>
                      <a:pPr algn="l" fontAlgn="base"/>
                      <a:r>
                        <a:rPr lang="fr-CA" sz="1800" b="0" i="0" dirty="0">
                          <a:solidFill>
                            <a:srgbClr val="000000"/>
                          </a:solidFill>
                          <a:effectLst/>
                          <a:latin typeface="Roboto"/>
                          <a:ea typeface="Roboto"/>
                        </a:rPr>
                        <a:t>offre aux leaders du CS et au personnel scolaire l’occasion de découvrir ce qu’est la pratique et de la mettre à l’essai dans un milieu favorable​</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FFFFFF"/>
                    </a:solidFill>
                  </a:tcPr>
                </a:tc>
                <a:extLst>
                  <a:ext uri="{0D108BD9-81ED-4DB2-BD59-A6C34878D82A}">
                    <a16:rowId xmlns:a16="http://schemas.microsoft.com/office/drawing/2014/main" val="3347588357"/>
                  </a:ext>
                </a:extLst>
              </a:tr>
              <a:tr h="996301">
                <a:tc vMerge="1">
                  <a:txBody>
                    <a:bodyPr/>
                    <a:lstStyle/>
                    <a:p>
                      <a:endParaRPr lang="en-US"/>
                    </a:p>
                  </a:txBody>
                  <a:tcPr/>
                </a:tc>
                <a:tc>
                  <a:txBody>
                    <a:bodyPr/>
                    <a:lstStyle/>
                    <a:p>
                      <a:pPr algn="ctr" fontAlgn="base"/>
                      <a:r>
                        <a:rPr lang="fr-CA" sz="1800" b="0" i="0" dirty="0">
                          <a:solidFill>
                            <a:srgbClr val="000000"/>
                          </a:solidFill>
                          <a:effectLst/>
                          <a:latin typeface="Poppins SemiBold"/>
                        </a:rPr>
                        <a:t>Adaptation​</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D1EAFB"/>
                    </a:solidFill>
                  </a:tcPr>
                </a:tc>
                <a:tc>
                  <a:txBody>
                    <a:bodyPr/>
                    <a:lstStyle/>
                    <a:p>
                      <a:pPr algn="l" fontAlgn="base"/>
                      <a:r>
                        <a:rPr lang="fr-CA" sz="1800" b="0" i="0" dirty="0">
                          <a:solidFill>
                            <a:srgbClr val="000000"/>
                          </a:solidFill>
                          <a:effectLst/>
                          <a:latin typeface="Roboto"/>
                          <a:ea typeface="Roboto"/>
                        </a:rPr>
                        <a:t>offre aux leaders du CS et au personnel scolaire l’occasion d’adapter la pratique pour qu’elle réponde aux besoins des élèves et qu’elle leur permette d’affirmer leur identité​</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FFFFFF"/>
                    </a:solidFill>
                  </a:tcPr>
                </a:tc>
                <a:extLst>
                  <a:ext uri="{0D108BD9-81ED-4DB2-BD59-A6C34878D82A}">
                    <a16:rowId xmlns:a16="http://schemas.microsoft.com/office/drawing/2014/main" val="4253522050"/>
                  </a:ext>
                </a:extLst>
              </a:tr>
              <a:tr h="907517">
                <a:tc>
                  <a:txBody>
                    <a:bodyPr/>
                    <a:lstStyle/>
                    <a:p>
                      <a:pPr algn="ctr" fontAlgn="base"/>
                      <a:r>
                        <a:rPr lang="fr-CA" sz="1800" b="0" i="0" dirty="0">
                          <a:solidFill>
                            <a:srgbClr val="FFFFFF"/>
                          </a:solidFill>
                          <a:effectLst/>
                          <a:latin typeface="Poppins SemiBold"/>
                        </a:rPr>
                        <a:t>Mise en œuvre complète et autonomie</a:t>
                      </a:r>
                      <a:r>
                        <a:rPr lang="fr-CA" sz="1800" b="0" i="0" dirty="0">
                          <a:solidFill>
                            <a:srgbClr val="000000"/>
                          </a:solidFill>
                          <a:effectLst/>
                          <a:latin typeface="Poppins SemiBold"/>
                        </a:rPr>
                        <a:t>​</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06ADE9"/>
                    </a:solidFill>
                  </a:tcPr>
                </a:tc>
                <a:tc>
                  <a:txBody>
                    <a:bodyPr/>
                    <a:lstStyle/>
                    <a:p>
                      <a:pPr algn="ctr" fontAlgn="base"/>
                      <a:r>
                        <a:rPr lang="fr-CA" sz="1800" b="0" i="0" dirty="0">
                          <a:solidFill>
                            <a:srgbClr val="000000"/>
                          </a:solidFill>
                          <a:effectLst/>
                          <a:latin typeface="Poppins SemiBold"/>
                        </a:rPr>
                        <a:t>Évaluation​</a:t>
                      </a:r>
                    </a:p>
                    <a:p>
                      <a:pPr algn="ctr" fontAlgn="base"/>
                      <a:r>
                        <a:rPr lang="fr-CA" sz="1800" b="0" i="0" dirty="0">
                          <a:solidFill>
                            <a:srgbClr val="000000"/>
                          </a:solidFill>
                          <a:effectLst/>
                          <a:latin typeface="Poppins SemiBold"/>
                        </a:rPr>
                        <a:t>et ajustement​</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D1EAFB"/>
                    </a:solidFill>
                  </a:tcPr>
                </a:tc>
                <a:tc>
                  <a:txBody>
                    <a:bodyPr/>
                    <a:lstStyle/>
                    <a:p>
                      <a:pPr algn="l" fontAlgn="base"/>
                      <a:r>
                        <a:rPr lang="fr-CA" sz="1800" b="0" i="0" dirty="0">
                          <a:solidFill>
                            <a:srgbClr val="000000"/>
                          </a:solidFill>
                          <a:effectLst/>
                          <a:latin typeface="Roboto"/>
                          <a:ea typeface="Roboto"/>
                        </a:rPr>
                        <a:t>les leaders du CS et le personnel scolaire évaluent leur expérience de la pratique et l’adaptent au besoin​</a:t>
                      </a:r>
                    </a:p>
                  </a:txBody>
                  <a:tcPr marL="64014" marR="64014" marT="32007" marB="32007" anchor="ctr">
                    <a:lnL w="9525" cap="flat" cmpd="sng" algn="ctr">
                      <a:solidFill>
                        <a:srgbClr val="A6A6A6"/>
                      </a:solidFill>
                      <a:prstDash val="solid"/>
                      <a:round/>
                      <a:headEnd type="none" w="med" len="med"/>
                      <a:tailEnd type="none" w="med" len="med"/>
                    </a:lnL>
                    <a:lnR w="9525" cap="flat" cmpd="sng" algn="ctr">
                      <a:solidFill>
                        <a:srgbClr val="A6A6A6"/>
                      </a:solidFill>
                      <a:prstDash val="solid"/>
                      <a:round/>
                      <a:headEnd type="none" w="med" len="med"/>
                      <a:tailEnd type="none" w="med" len="med"/>
                    </a:lnR>
                    <a:lnT w="9525" cap="flat" cmpd="sng" algn="ctr">
                      <a:solidFill>
                        <a:srgbClr val="A6A6A6"/>
                      </a:solidFill>
                      <a:prstDash val="solid"/>
                      <a:round/>
                      <a:headEnd type="none" w="med" len="med"/>
                      <a:tailEnd type="none" w="med" len="med"/>
                    </a:lnT>
                    <a:lnB w="9525" cap="flat" cmpd="sng" algn="ctr">
                      <a:solidFill>
                        <a:srgbClr val="A6A6A6"/>
                      </a:solidFill>
                      <a:prstDash val="solid"/>
                      <a:round/>
                      <a:headEnd type="none" w="med" len="med"/>
                      <a:tailEnd type="none" w="med" len="med"/>
                    </a:lnB>
                    <a:solidFill>
                      <a:srgbClr val="FFFFFF"/>
                    </a:solidFill>
                  </a:tcPr>
                </a:tc>
                <a:extLst>
                  <a:ext uri="{0D108BD9-81ED-4DB2-BD59-A6C34878D82A}">
                    <a16:rowId xmlns:a16="http://schemas.microsoft.com/office/drawing/2014/main" val="3195127254"/>
                  </a:ext>
                </a:extLst>
              </a:tr>
            </a:tbl>
          </a:graphicData>
        </a:graphic>
      </p:graphicFrame>
    </p:spTree>
    <p:extLst>
      <p:ext uri="{BB962C8B-B14F-4D97-AF65-F5344CB8AC3E}">
        <p14:creationId xmlns:p14="http://schemas.microsoft.com/office/powerpoint/2010/main" val="246158610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9894C-5791-EAB9-5D36-EBC361F16CE7}"/>
              </a:ext>
            </a:extLst>
          </p:cNvPr>
          <p:cNvSpPr>
            <a:spLocks noGrp="1"/>
          </p:cNvSpPr>
          <p:nvPr>
            <p:ph type="title"/>
          </p:nvPr>
        </p:nvSpPr>
        <p:spPr/>
        <p:txBody>
          <a:bodyPr vert="horz" lIns="91440" tIns="45720" rIns="91440" bIns="45720" rtlCol="0" anchor="ctr">
            <a:noAutofit/>
          </a:bodyPr>
          <a:lstStyle/>
          <a:p>
            <a:r>
              <a:rPr lang="fr-CA" sz="3300" noProof="0">
                <a:solidFill>
                  <a:schemeClr val="bg1"/>
                </a:solidFill>
                <a:latin typeface="Poppins SemiBold" panose="00000700000000000000" pitchFamily="2" charset="0"/>
                <a:cs typeface="Poppins SemiBold" panose="00000700000000000000" pitchFamily="2" charset="0"/>
              </a:rPr>
              <a:t>Cadre de mise en œuvre de SMS-ON​</a:t>
            </a:r>
          </a:p>
        </p:txBody>
      </p:sp>
      <p:sp>
        <p:nvSpPr>
          <p:cNvPr id="7" name="TextBox 6">
            <a:extLst>
              <a:ext uri="{FF2B5EF4-FFF2-40B4-BE49-F238E27FC236}">
                <a16:creationId xmlns:a16="http://schemas.microsoft.com/office/drawing/2014/main" id="{0E0A21A3-4C39-04A1-37E8-92F02853FC24}"/>
              </a:ext>
            </a:extLst>
          </p:cNvPr>
          <p:cNvSpPr txBox="1"/>
          <p:nvPr/>
        </p:nvSpPr>
        <p:spPr>
          <a:xfrm>
            <a:off x="477985" y="1022104"/>
            <a:ext cx="5783580" cy="553998"/>
          </a:xfrm>
          <a:prstGeom prst="rect">
            <a:avLst/>
          </a:prstGeom>
          <a:noFill/>
        </p:spPr>
        <p:txBody>
          <a:bodyPr wrap="square" rtlCol="0">
            <a:spAutoFit/>
          </a:bodyPr>
          <a:lstStyle/>
          <a:p>
            <a:r>
              <a:rPr lang="fr-CA" sz="3000">
                <a:latin typeface="Poppins SemiBold" panose="00000700000000000000" pitchFamily="2" charset="0"/>
                <a:cs typeface="Poppins SemiBold" panose="00000700000000000000" pitchFamily="2" charset="0"/>
              </a:rPr>
              <a:t>Avant la mise en œuvre​</a:t>
            </a:r>
          </a:p>
        </p:txBody>
      </p:sp>
      <p:sp>
        <p:nvSpPr>
          <p:cNvPr id="8" name="TextBox 7">
            <a:extLst>
              <a:ext uri="{FF2B5EF4-FFF2-40B4-BE49-F238E27FC236}">
                <a16:creationId xmlns:a16="http://schemas.microsoft.com/office/drawing/2014/main" id="{FB190F8A-7E4B-8602-705D-A0CB6B6E8604}"/>
              </a:ext>
            </a:extLst>
          </p:cNvPr>
          <p:cNvSpPr txBox="1"/>
          <p:nvPr/>
        </p:nvSpPr>
        <p:spPr>
          <a:xfrm>
            <a:off x="477985" y="1668435"/>
            <a:ext cx="11007725" cy="892552"/>
          </a:xfrm>
          <a:prstGeom prst="rect">
            <a:avLst/>
          </a:prstGeom>
          <a:noFill/>
        </p:spPr>
        <p:txBody>
          <a:bodyPr wrap="square" rtlCol="0">
            <a:spAutoFit/>
          </a:bodyPr>
          <a:lstStyle/>
          <a:p>
            <a:r>
              <a:rPr lang="fr-CA" sz="2600">
                <a:latin typeface="Roboto" panose="02000000000000000000" pitchFamily="2" charset="0"/>
                <a:ea typeface="Roboto" panose="02000000000000000000" pitchFamily="2" charset="0"/>
                <a:cs typeface="Poppins" panose="00000500000000000000" pitchFamily="2" charset="0"/>
              </a:rPr>
              <a:t>Cette étape vise à préparer le conseil scolaire à la mise en œuvre de la ressource, du programme ou de la pratique.​</a:t>
            </a:r>
          </a:p>
        </p:txBody>
      </p:sp>
      <p:sp>
        <p:nvSpPr>
          <p:cNvPr id="9" name="TextBox 8">
            <a:extLst>
              <a:ext uri="{FF2B5EF4-FFF2-40B4-BE49-F238E27FC236}">
                <a16:creationId xmlns:a16="http://schemas.microsoft.com/office/drawing/2014/main" id="{D2BC6ACC-3DE4-3AC8-BAD6-16DA5F6F4F9D}"/>
              </a:ext>
            </a:extLst>
          </p:cNvPr>
          <p:cNvSpPr txBox="1"/>
          <p:nvPr/>
        </p:nvSpPr>
        <p:spPr>
          <a:xfrm>
            <a:off x="477985" y="2837855"/>
            <a:ext cx="11007725" cy="3293209"/>
          </a:xfrm>
          <a:prstGeom prst="rect">
            <a:avLst/>
          </a:prstGeom>
          <a:noFill/>
        </p:spPr>
        <p:txBody>
          <a:bodyPr wrap="square" lIns="91440" tIns="45720" rIns="91440" bIns="45720" rtlCol="0" anchor="t">
            <a:spAutoFit/>
          </a:bodyPr>
          <a:lstStyle/>
          <a:p>
            <a:r>
              <a:rPr lang="fr-CA" sz="2600" b="1">
                <a:solidFill>
                  <a:srgbClr val="00B0F0"/>
                </a:solidFill>
                <a:latin typeface="Roboto" panose="02000000000000000000" pitchFamily="2" charset="0"/>
                <a:ea typeface="Roboto" panose="02000000000000000000" pitchFamily="2" charset="0"/>
                <a:cs typeface="Poppins SemiBold" panose="00000700000000000000" pitchFamily="2" charset="0"/>
              </a:rPr>
              <a:t>Sensibilisation</a:t>
            </a:r>
          </a:p>
          <a:p>
            <a:r>
              <a:rPr lang="fr-CA" sz="2600">
                <a:latin typeface="Roboto"/>
                <a:ea typeface="Roboto"/>
              </a:rPr>
              <a:t>Les directions et directions adjointes d’école </a:t>
            </a:r>
            <a:r>
              <a:rPr lang="fr-CA" sz="2600">
                <a:latin typeface="Roboto"/>
                <a:ea typeface="Roboto"/>
                <a:cs typeface="Roboto"/>
              </a:rPr>
              <a:t>doivent avoir connaissance de la ressource ou de la pratique.</a:t>
            </a:r>
            <a:endParaRPr lang="fr-CA" sz="2600" strike="sngStrike">
              <a:latin typeface="Roboto"/>
              <a:ea typeface="Roboto"/>
              <a:cs typeface="Roboto"/>
            </a:endParaRPr>
          </a:p>
          <a:p>
            <a:endParaRPr lang="fr-CA" sz="2600">
              <a:latin typeface="Roboto" panose="02000000000000000000" pitchFamily="2" charset="0"/>
              <a:ea typeface="Roboto" panose="02000000000000000000" pitchFamily="2" charset="0"/>
            </a:endParaRPr>
          </a:p>
          <a:p>
            <a:r>
              <a:rPr lang="fr-CA" sz="2600" b="1">
                <a:solidFill>
                  <a:srgbClr val="00B0F0"/>
                </a:solidFill>
                <a:latin typeface="Roboto"/>
                <a:ea typeface="Roboto"/>
                <a:cs typeface="Poppins SemiBold"/>
              </a:rPr>
              <a:t>Harmonisation et acceptabilité</a:t>
            </a:r>
          </a:p>
          <a:p>
            <a:r>
              <a:rPr lang="fr-CA" sz="2600">
                <a:latin typeface="Roboto"/>
                <a:ea typeface="Roboto"/>
                <a:cs typeface="Roboto"/>
              </a:rPr>
              <a:t>Il est important que les </a:t>
            </a:r>
            <a:r>
              <a:rPr lang="fr-CA" sz="2600">
                <a:latin typeface="Roboto"/>
                <a:ea typeface="Roboto"/>
              </a:rPr>
              <a:t>directions et directions adjointes d’école </a:t>
            </a:r>
            <a:r>
              <a:rPr lang="fr-CA" sz="2600">
                <a:latin typeface="Roboto"/>
                <a:ea typeface="Roboto"/>
                <a:cs typeface="Roboto"/>
              </a:rPr>
              <a:t>considèrent la pratique comme compatible avec la pratique actuelle, les besoins, et le contexte.</a:t>
            </a:r>
            <a:endParaRPr lang="fr-CA" sz="2600" strike="sngStrike">
              <a:latin typeface="Roboto" panose="02000000000000000000" pitchFamily="2" charset="0"/>
              <a:ea typeface="Roboto" panose="02000000000000000000" pitchFamily="2" charset="0"/>
              <a:cs typeface="Arial"/>
            </a:endParaRPr>
          </a:p>
        </p:txBody>
      </p:sp>
    </p:spTree>
    <p:extLst>
      <p:ext uri="{BB962C8B-B14F-4D97-AF65-F5344CB8AC3E}">
        <p14:creationId xmlns:p14="http://schemas.microsoft.com/office/powerpoint/2010/main" val="195941420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DD6E8A-C443-7A2A-99CB-ABD8F24556A1}"/>
              </a:ext>
            </a:extLst>
          </p:cNvPr>
          <p:cNvSpPr txBox="1">
            <a:spLocks noGrp="1"/>
          </p:cNvSpPr>
          <p:nvPr>
            <p:ph type="title" idx="4294967295"/>
          </p:nvPr>
        </p:nvSpPr>
        <p:spPr>
          <a:xfrm>
            <a:off x="56120" y="-747889"/>
            <a:ext cx="11114518" cy="54451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300" b="1" i="0" u="none" strike="noStrike" kern="1200" cap="none" spc="0" normalizeH="0" baseline="0" noProof="0" dirty="0">
                <a:ln>
                  <a:noFill/>
                </a:ln>
                <a:solidFill>
                  <a:schemeClr val="tx1"/>
                </a:solidFill>
                <a:effectLst/>
                <a:uLnTx/>
                <a:uFillTx/>
                <a:latin typeface="Poppins SemiBold"/>
                <a:ea typeface="+mj-ea"/>
                <a:cs typeface="Poppins SemiBold"/>
              </a:rPr>
              <a:t>Cadre de mise en œuvre de SMS-ON​- 2</a:t>
            </a:r>
          </a:p>
        </p:txBody>
      </p:sp>
      <p:sp>
        <p:nvSpPr>
          <p:cNvPr id="11" name="Title 1">
            <a:extLst>
              <a:ext uri="{FF2B5EF4-FFF2-40B4-BE49-F238E27FC236}">
                <a16:creationId xmlns:a16="http://schemas.microsoft.com/office/drawing/2014/main" id="{FB5E2AA5-04D3-37EB-710F-ECA3498E05A6}"/>
              </a:ext>
            </a:extLst>
          </p:cNvPr>
          <p:cNvSpPr>
            <a:spLocks/>
          </p:cNvSpPr>
          <p:nvPr/>
        </p:nvSpPr>
        <p:spPr>
          <a:xfrm>
            <a:off x="56120" y="165723"/>
            <a:ext cx="11114518" cy="54451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300" b="1" i="0" u="none" strike="noStrike" kern="1200" cap="none" spc="0" normalizeH="0" baseline="0" noProof="0">
                <a:ln>
                  <a:noFill/>
                </a:ln>
                <a:solidFill>
                  <a:schemeClr val="bg1"/>
                </a:solidFill>
                <a:effectLst/>
                <a:uLnTx/>
                <a:uFillTx/>
                <a:latin typeface="Poppins SemiBold" panose="00000700000000000000" pitchFamily="2" charset="0"/>
                <a:ea typeface="+mj-ea"/>
                <a:cs typeface="Poppins SemiBold" panose="00000700000000000000" pitchFamily="2" charset="0"/>
              </a:rPr>
              <a:t>Cadre de mise en œuvre de SMS-ON​</a:t>
            </a:r>
          </a:p>
        </p:txBody>
      </p:sp>
      <p:sp>
        <p:nvSpPr>
          <p:cNvPr id="7" name="TextBox 6">
            <a:extLst>
              <a:ext uri="{FF2B5EF4-FFF2-40B4-BE49-F238E27FC236}">
                <a16:creationId xmlns:a16="http://schemas.microsoft.com/office/drawing/2014/main" id="{0E0A21A3-4C39-04A1-37E8-92F02853FC24}"/>
              </a:ext>
            </a:extLst>
          </p:cNvPr>
          <p:cNvSpPr txBox="1"/>
          <p:nvPr/>
        </p:nvSpPr>
        <p:spPr>
          <a:xfrm>
            <a:off x="464130" y="1035945"/>
            <a:ext cx="5783580" cy="553998"/>
          </a:xfrm>
          <a:prstGeom prst="rect">
            <a:avLst/>
          </a:prstGeom>
          <a:noFill/>
        </p:spPr>
        <p:txBody>
          <a:bodyPr wrap="square" rtlCol="0">
            <a:spAutoFit/>
          </a:bodyPr>
          <a:lstStyle/>
          <a:p>
            <a:r>
              <a:rPr lang="fr-CA" sz="3000">
                <a:latin typeface="Poppins SemiBold" panose="00000700000000000000" pitchFamily="2" charset="0"/>
                <a:cs typeface="Poppins SemiBold" panose="00000700000000000000" pitchFamily="2" charset="0"/>
              </a:rPr>
              <a:t>Mise en œuvre initiale​</a:t>
            </a:r>
          </a:p>
        </p:txBody>
      </p:sp>
      <p:sp>
        <p:nvSpPr>
          <p:cNvPr id="9" name="TextBox 8">
            <a:extLst>
              <a:ext uri="{FF2B5EF4-FFF2-40B4-BE49-F238E27FC236}">
                <a16:creationId xmlns:a16="http://schemas.microsoft.com/office/drawing/2014/main" id="{D2BC6ACC-3DE4-3AC8-BAD6-16DA5F6F4F9D}"/>
              </a:ext>
            </a:extLst>
          </p:cNvPr>
          <p:cNvSpPr txBox="1"/>
          <p:nvPr/>
        </p:nvSpPr>
        <p:spPr>
          <a:xfrm>
            <a:off x="464130" y="1647986"/>
            <a:ext cx="11007725" cy="1692771"/>
          </a:xfrm>
          <a:prstGeom prst="rect">
            <a:avLst/>
          </a:prstGeom>
          <a:noFill/>
        </p:spPr>
        <p:txBody>
          <a:bodyPr wrap="square" lIns="91440" tIns="45720" rIns="91440" bIns="45720" rtlCol="0" anchor="t">
            <a:spAutoFit/>
          </a:bodyPr>
          <a:lstStyle/>
          <a:p>
            <a:r>
              <a:rPr lang="fr-CA" sz="2600" b="1">
                <a:solidFill>
                  <a:srgbClr val="00B0F0"/>
                </a:solidFill>
                <a:latin typeface="Roboto"/>
                <a:ea typeface="Roboto"/>
                <a:cs typeface="Poppins SemiBold"/>
              </a:rPr>
              <a:t>Adoption</a:t>
            </a:r>
          </a:p>
          <a:p>
            <a:r>
              <a:rPr lang="fr-CA" sz="2600">
                <a:latin typeface="Roboto"/>
                <a:ea typeface="Roboto"/>
                <a:cs typeface="Roboto"/>
              </a:rPr>
              <a:t>Offre aux</a:t>
            </a:r>
            <a:r>
              <a:rPr lang="fr-CA" sz="2600">
                <a:latin typeface="Roboto"/>
                <a:ea typeface="Roboto"/>
              </a:rPr>
              <a:t> directions et directions adjointes d’école </a:t>
            </a:r>
            <a:r>
              <a:rPr lang="fr-CA" sz="2600">
                <a:latin typeface="Roboto"/>
                <a:ea typeface="Roboto"/>
                <a:cs typeface="Roboto"/>
              </a:rPr>
              <a:t>l’occasion d'en apprendre plus sur </a:t>
            </a:r>
            <a:r>
              <a:rPr lang="fr-CA" sz="2600">
                <a:solidFill>
                  <a:srgbClr val="000000"/>
                </a:solidFill>
                <a:latin typeface="Roboto"/>
                <a:ea typeface="Roboto"/>
                <a:cs typeface="Roboto"/>
              </a:rPr>
              <a:t>la ressource et de la « mettre à l'essai » dans un milieu favorable</a:t>
            </a:r>
            <a:r>
              <a:rPr lang="fr-CA" sz="2600">
                <a:latin typeface="Roboto"/>
                <a:ea typeface="Roboto"/>
                <a:cs typeface="Roboto"/>
              </a:rPr>
              <a:t>.</a:t>
            </a:r>
            <a:endParaRPr lang="fr-CA" sz="2600" strike="sngStrike">
              <a:latin typeface="Roboto"/>
              <a:ea typeface="Roboto"/>
              <a:cs typeface="Roboto"/>
            </a:endParaRPr>
          </a:p>
        </p:txBody>
      </p:sp>
      <p:sp>
        <p:nvSpPr>
          <p:cNvPr id="4" name="TextBox 3">
            <a:extLst>
              <a:ext uri="{FF2B5EF4-FFF2-40B4-BE49-F238E27FC236}">
                <a16:creationId xmlns:a16="http://schemas.microsoft.com/office/drawing/2014/main" id="{D0A170B2-45E6-2F67-E223-D2F82CE9BA6B}"/>
              </a:ext>
            </a:extLst>
          </p:cNvPr>
          <p:cNvSpPr txBox="1"/>
          <p:nvPr/>
        </p:nvSpPr>
        <p:spPr>
          <a:xfrm>
            <a:off x="464130" y="3340716"/>
            <a:ext cx="5783580" cy="553998"/>
          </a:xfrm>
          <a:prstGeom prst="rect">
            <a:avLst/>
          </a:prstGeom>
          <a:noFill/>
        </p:spPr>
        <p:txBody>
          <a:bodyPr wrap="square" rtlCol="0">
            <a:spAutoFit/>
          </a:bodyPr>
          <a:lstStyle/>
          <a:p>
            <a:r>
              <a:rPr lang="fr-CA" sz="3000">
                <a:latin typeface="Poppins SemiBold" panose="00000700000000000000" pitchFamily="2" charset="0"/>
                <a:cs typeface="Poppins SemiBold" panose="00000700000000000000" pitchFamily="2" charset="0"/>
              </a:rPr>
              <a:t>Mise en œuvre partielle​</a:t>
            </a:r>
          </a:p>
        </p:txBody>
      </p:sp>
      <p:sp>
        <p:nvSpPr>
          <p:cNvPr id="5" name="TextBox 4">
            <a:extLst>
              <a:ext uri="{FF2B5EF4-FFF2-40B4-BE49-F238E27FC236}">
                <a16:creationId xmlns:a16="http://schemas.microsoft.com/office/drawing/2014/main" id="{71760441-1735-FAE0-88BB-098E7F14D67C}"/>
              </a:ext>
            </a:extLst>
          </p:cNvPr>
          <p:cNvSpPr txBox="1"/>
          <p:nvPr/>
        </p:nvSpPr>
        <p:spPr>
          <a:xfrm>
            <a:off x="464130" y="4074677"/>
            <a:ext cx="11007725" cy="1292662"/>
          </a:xfrm>
          <a:prstGeom prst="rect">
            <a:avLst/>
          </a:prstGeom>
          <a:noFill/>
        </p:spPr>
        <p:txBody>
          <a:bodyPr wrap="square" lIns="91440" tIns="45720" rIns="91440" bIns="45720" rtlCol="0" anchor="t">
            <a:spAutoFit/>
          </a:bodyPr>
          <a:lstStyle/>
          <a:p>
            <a:r>
              <a:rPr lang="fr-CA" sz="2600" b="1">
                <a:solidFill>
                  <a:srgbClr val="00B0F0"/>
                </a:solidFill>
                <a:latin typeface="Roboto"/>
                <a:ea typeface="Roboto"/>
                <a:cs typeface="Poppins SemiBold"/>
              </a:rPr>
              <a:t>Adaptation</a:t>
            </a:r>
          </a:p>
          <a:p>
            <a:r>
              <a:rPr lang="fr-CA" sz="2600">
                <a:latin typeface="Roboto"/>
                <a:ea typeface="Roboto"/>
                <a:cs typeface="Roboto"/>
              </a:rPr>
              <a:t>Donne aux</a:t>
            </a:r>
            <a:r>
              <a:rPr lang="fr-CA" sz="2600">
                <a:latin typeface="Roboto"/>
                <a:ea typeface="Roboto"/>
              </a:rPr>
              <a:t> directions et directions adjointes d’école la possibilité d'adapter la ressource</a:t>
            </a:r>
            <a:r>
              <a:rPr lang="fr-CA" sz="2600">
                <a:latin typeface="Roboto"/>
                <a:ea typeface="Roboto"/>
                <a:cs typeface="Roboto"/>
              </a:rPr>
              <a:t> afin qu'elle réponde à leurs besoins.</a:t>
            </a:r>
            <a:endParaRPr lang="fr-CA" sz="2600" strike="sngStrike">
              <a:highlight>
                <a:srgbClr val="FFFF00"/>
              </a:highlight>
              <a:latin typeface="Roboto"/>
              <a:ea typeface="Roboto"/>
              <a:cs typeface="Roboto"/>
            </a:endParaRPr>
          </a:p>
        </p:txBody>
      </p:sp>
    </p:spTree>
    <p:extLst>
      <p:ext uri="{BB962C8B-B14F-4D97-AF65-F5344CB8AC3E}">
        <p14:creationId xmlns:p14="http://schemas.microsoft.com/office/powerpoint/2010/main" val="405878138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B5E57CA-1FF7-4B12-E6AE-01DA08C101E6}"/>
              </a:ext>
            </a:extLst>
          </p:cNvPr>
          <p:cNvSpPr txBox="1">
            <a:spLocks noGrp="1"/>
          </p:cNvSpPr>
          <p:nvPr>
            <p:ph type="title" idx="4294967295"/>
          </p:nvPr>
        </p:nvSpPr>
        <p:spPr>
          <a:xfrm>
            <a:off x="56120" y="-747889"/>
            <a:ext cx="11114518" cy="54451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300" b="1" i="0" u="none" strike="noStrike" kern="1200" cap="none" spc="0" normalizeH="0" baseline="0" noProof="0" dirty="0">
                <a:ln>
                  <a:noFill/>
                </a:ln>
                <a:solidFill>
                  <a:schemeClr val="bg1"/>
                </a:solidFill>
                <a:effectLst/>
                <a:uLnTx/>
                <a:uFillTx/>
                <a:latin typeface="Poppins SemiBold" panose="00000700000000000000" pitchFamily="2" charset="0"/>
                <a:ea typeface="+mj-ea"/>
                <a:cs typeface="Poppins SemiBold" panose="00000700000000000000" pitchFamily="2" charset="0"/>
              </a:rPr>
              <a:t>Cadre de mise en œuvre de SMS-ON​- 3</a:t>
            </a:r>
          </a:p>
        </p:txBody>
      </p:sp>
      <p:sp>
        <p:nvSpPr>
          <p:cNvPr id="11" name="Title 1">
            <a:extLst>
              <a:ext uri="{FF2B5EF4-FFF2-40B4-BE49-F238E27FC236}">
                <a16:creationId xmlns:a16="http://schemas.microsoft.com/office/drawing/2014/main" id="{7132A002-DDF4-BF86-8BEA-A64CD0822B6C}"/>
              </a:ext>
            </a:extLst>
          </p:cNvPr>
          <p:cNvSpPr>
            <a:spLocks/>
          </p:cNvSpPr>
          <p:nvPr/>
        </p:nvSpPr>
        <p:spPr>
          <a:xfrm>
            <a:off x="56120" y="165723"/>
            <a:ext cx="11114518" cy="54451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300" b="1" i="0" u="none" strike="noStrike" kern="1200" cap="none" spc="0" normalizeH="0" baseline="0" noProof="0">
                <a:ln>
                  <a:noFill/>
                </a:ln>
                <a:solidFill>
                  <a:schemeClr val="bg1"/>
                </a:solidFill>
                <a:effectLst/>
                <a:uLnTx/>
                <a:uFillTx/>
                <a:latin typeface="Poppins SemiBold" panose="00000700000000000000" pitchFamily="2" charset="0"/>
                <a:ea typeface="+mj-ea"/>
                <a:cs typeface="Poppins SemiBold" panose="00000700000000000000" pitchFamily="2" charset="0"/>
              </a:rPr>
              <a:t>Cadre de mise en œuvre de SMS-ON​</a:t>
            </a:r>
          </a:p>
        </p:txBody>
      </p:sp>
      <p:sp>
        <p:nvSpPr>
          <p:cNvPr id="7" name="TextBox 6">
            <a:extLst>
              <a:ext uri="{FF2B5EF4-FFF2-40B4-BE49-F238E27FC236}">
                <a16:creationId xmlns:a16="http://schemas.microsoft.com/office/drawing/2014/main" id="{0E0A21A3-4C39-04A1-37E8-92F02853FC24}"/>
              </a:ext>
            </a:extLst>
          </p:cNvPr>
          <p:cNvSpPr txBox="1"/>
          <p:nvPr/>
        </p:nvSpPr>
        <p:spPr>
          <a:xfrm>
            <a:off x="464129" y="1310044"/>
            <a:ext cx="11007725" cy="553998"/>
          </a:xfrm>
          <a:prstGeom prst="rect">
            <a:avLst/>
          </a:prstGeom>
          <a:noFill/>
        </p:spPr>
        <p:txBody>
          <a:bodyPr wrap="square" rtlCol="0">
            <a:spAutoFit/>
          </a:bodyPr>
          <a:lstStyle>
            <a:defPPr>
              <a:defRPr lang="en-US"/>
            </a:defPPr>
            <a:lvl1pPr>
              <a:defRPr sz="3600">
                <a:latin typeface="Poppins SemiBold" panose="00000700000000000000" pitchFamily="2" charset="0"/>
                <a:cs typeface="Poppins SemiBold" panose="00000700000000000000" pitchFamily="2" charset="0"/>
              </a:defRPr>
            </a:lvl1pPr>
          </a:lstStyle>
          <a:p>
            <a:r>
              <a:rPr lang="fr-CA" sz="3000"/>
              <a:t>Mise en œuvre complète et autonomie​</a:t>
            </a:r>
          </a:p>
        </p:txBody>
      </p:sp>
      <p:sp>
        <p:nvSpPr>
          <p:cNvPr id="9" name="TextBox 8">
            <a:extLst>
              <a:ext uri="{FF2B5EF4-FFF2-40B4-BE49-F238E27FC236}">
                <a16:creationId xmlns:a16="http://schemas.microsoft.com/office/drawing/2014/main" id="{D2BC6ACC-3DE4-3AC8-BAD6-16DA5F6F4F9D}"/>
              </a:ext>
            </a:extLst>
          </p:cNvPr>
          <p:cNvSpPr txBox="1"/>
          <p:nvPr/>
        </p:nvSpPr>
        <p:spPr>
          <a:xfrm>
            <a:off x="464130" y="2044005"/>
            <a:ext cx="11007725" cy="1292662"/>
          </a:xfrm>
          <a:prstGeom prst="rect">
            <a:avLst/>
          </a:prstGeom>
          <a:noFill/>
        </p:spPr>
        <p:txBody>
          <a:bodyPr wrap="square" lIns="91440" tIns="45720" rIns="91440" bIns="45720" rtlCol="0" anchor="t">
            <a:spAutoFit/>
          </a:bodyPr>
          <a:lstStyle/>
          <a:p>
            <a:r>
              <a:rPr lang="fr-CA" sz="2600" b="1">
                <a:solidFill>
                  <a:srgbClr val="00B0F0"/>
                </a:solidFill>
                <a:latin typeface="Roboto"/>
                <a:ea typeface="Roboto"/>
                <a:cs typeface="Poppins SemiBold"/>
              </a:rPr>
              <a:t>Évaluation et ajustement</a:t>
            </a:r>
          </a:p>
          <a:p>
            <a:r>
              <a:rPr lang="fr-CA" sz="2600">
                <a:latin typeface="Roboto"/>
                <a:ea typeface="Roboto"/>
                <a:cs typeface="Roboto"/>
              </a:rPr>
              <a:t>L'équipe de mise en </a:t>
            </a:r>
            <a:r>
              <a:rPr lang="fr-CA" sz="2600" dirty="0">
                <a:latin typeface="Roboto"/>
                <a:ea typeface="Roboto"/>
                <a:cs typeface="Roboto"/>
              </a:rPr>
              <a:t>œuvre</a:t>
            </a:r>
            <a:r>
              <a:rPr lang="fr-CA" sz="2600">
                <a:latin typeface="Roboto"/>
                <a:ea typeface="Roboto"/>
                <a:cs typeface="Roboto"/>
              </a:rPr>
              <a:t> surveille et examine l'expérience avec la ressource, et effectue les ajustements indiqués.</a:t>
            </a:r>
          </a:p>
        </p:txBody>
      </p:sp>
    </p:spTree>
    <p:extLst>
      <p:ext uri="{BB962C8B-B14F-4D97-AF65-F5344CB8AC3E}">
        <p14:creationId xmlns:p14="http://schemas.microsoft.com/office/powerpoint/2010/main" val="1427759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F80E792C-BB3E-2ADB-14E4-EB95F74AABF1}"/>
              </a:ext>
            </a:extLst>
          </p:cNvPr>
          <p:cNvSpPr txBox="1">
            <a:spLocks noGrp="1"/>
          </p:cNvSpPr>
          <p:nvPr>
            <p:ph type="title" idx="4294967295"/>
          </p:nvPr>
        </p:nvSpPr>
        <p:spPr>
          <a:xfrm>
            <a:off x="2804159" y="277155"/>
            <a:ext cx="9159239" cy="170006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000" b="1" i="0" kern="1200">
                <a:solidFill>
                  <a:schemeClr val="tx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4000" b="1" i="0" u="none" strike="noStrike" kern="1200" cap="none" spc="0" normalizeH="0" baseline="0" noProof="0" dirty="0">
                <a:ln>
                  <a:noFill/>
                </a:ln>
                <a:solidFill>
                  <a:schemeClr val="tx1"/>
                </a:solidFill>
                <a:effectLst/>
                <a:uLnTx/>
                <a:uFillTx/>
                <a:latin typeface="Poppins SemiBold"/>
                <a:ea typeface="+mj-ea"/>
                <a:cs typeface="Poppins SemiBold"/>
              </a:rPr>
              <a:t>Les directions et les directions adjointes des écoles ont un rôle primordial à jouer</a:t>
            </a:r>
          </a:p>
        </p:txBody>
      </p:sp>
      <p:sp>
        <p:nvSpPr>
          <p:cNvPr id="5" name="Text Placeholder 4">
            <a:extLst>
              <a:ext uri="{FF2B5EF4-FFF2-40B4-BE49-F238E27FC236}">
                <a16:creationId xmlns:a16="http://schemas.microsoft.com/office/drawing/2014/main" id="{4264C310-8704-AF41-D96E-0A317AA5B733}"/>
              </a:ext>
            </a:extLst>
          </p:cNvPr>
          <p:cNvSpPr>
            <a:spLocks noGrp="1"/>
          </p:cNvSpPr>
          <p:nvPr>
            <p:ph type="body" sz="quarter" idx="12"/>
          </p:nvPr>
        </p:nvSpPr>
        <p:spPr>
          <a:xfrm>
            <a:off x="2804159" y="2194100"/>
            <a:ext cx="9095739" cy="4300565"/>
          </a:xfrm>
        </p:spPr>
        <p:txBody>
          <a:bodyPr vert="horz" lIns="91440" tIns="45720" rIns="91440" bIns="45720" rtlCol="0" anchor="t">
            <a:normAutofit/>
          </a:bodyPr>
          <a:lstStyle/>
          <a:p>
            <a:pPr fontAlgn="base">
              <a:lnSpc>
                <a:spcPct val="103000"/>
              </a:lnSpc>
              <a:spcBef>
                <a:spcPts val="600"/>
              </a:spcBef>
              <a:spcAft>
                <a:spcPts val="600"/>
              </a:spcAft>
            </a:pPr>
            <a:r>
              <a:rPr lang="fr-CA" sz="2600">
                <a:solidFill>
                  <a:srgbClr val="000000"/>
                </a:solidFill>
                <a:latin typeface="Roboto"/>
                <a:ea typeface="Roboto"/>
                <a:cs typeface="Poppins"/>
              </a:rPr>
              <a:t>Au sein des écoles</a:t>
            </a:r>
            <a:r>
              <a:rPr lang="fr-CA" sz="2600" b="0" i="0" noProof="0">
                <a:solidFill>
                  <a:srgbClr val="000000"/>
                </a:solidFill>
                <a:effectLst/>
                <a:latin typeface="Roboto"/>
                <a:ea typeface="Roboto"/>
                <a:cs typeface="Poppins"/>
              </a:rPr>
              <a:t>, </a:t>
            </a:r>
            <a:r>
              <a:rPr lang="fr-CA" sz="2600">
                <a:solidFill>
                  <a:srgbClr val="000000"/>
                </a:solidFill>
                <a:latin typeface="Roboto"/>
                <a:ea typeface="Roboto"/>
                <a:cs typeface="Poppins"/>
              </a:rPr>
              <a:t>les directions et les directions adjointes ont un rôle primordial à jouer dans la gestion efficace d'un milieu qui favorise la santé mentale et où chaque élève </a:t>
            </a:r>
            <a:r>
              <a:rPr lang="fr-CA" sz="2600" b="0" i="0" noProof="0">
                <a:solidFill>
                  <a:srgbClr val="000000"/>
                </a:solidFill>
                <a:effectLst/>
                <a:latin typeface="Roboto"/>
                <a:ea typeface="Roboto"/>
                <a:cs typeface="Poppins"/>
              </a:rPr>
              <a:t>: </a:t>
            </a:r>
            <a:endParaRPr lang="fr-CA" sz="2600" b="0" i="0" noProof="0" dirty="0">
              <a:solidFill>
                <a:srgbClr val="000000"/>
              </a:solidFill>
              <a:effectLst/>
              <a:latin typeface="Roboto"/>
              <a:ea typeface="Roboto"/>
              <a:cs typeface="Poppins"/>
            </a:endParaRPr>
          </a:p>
          <a:p>
            <a:pPr marL="361950" indent="-361950" fontAlgn="base">
              <a:lnSpc>
                <a:spcPct val="103000"/>
              </a:lnSpc>
              <a:spcBef>
                <a:spcPts val="600"/>
              </a:spcBef>
              <a:spcAft>
                <a:spcPts val="600"/>
              </a:spcAft>
              <a:buFont typeface="Arial" panose="020B0604020202020204" pitchFamily="34" charset="0"/>
              <a:buChar char="•"/>
            </a:pPr>
            <a:r>
              <a:rPr lang="fr-CA" sz="2600">
                <a:solidFill>
                  <a:srgbClr val="000000"/>
                </a:solidFill>
                <a:latin typeface="Roboto"/>
                <a:ea typeface="Roboto"/>
                <a:cs typeface="Poppins"/>
              </a:rPr>
              <a:t>a accès, à l'école, à des services de promotion, de prévention et d'intervention précoce en matière de santé mentale qui sont fondés sur des données probantes, différenciés et qui affirment l'identité</a:t>
            </a:r>
            <a:r>
              <a:rPr lang="fr-CA" sz="2600" b="0" i="0" noProof="0">
                <a:solidFill>
                  <a:srgbClr val="000000"/>
                </a:solidFill>
                <a:effectLst/>
                <a:latin typeface="Roboto"/>
                <a:ea typeface="Roboto"/>
                <a:cs typeface="Poppins"/>
              </a:rPr>
              <a:t> </a:t>
            </a:r>
            <a:endParaRPr lang="fr-CA" sz="2600" b="0" i="0" noProof="0" dirty="0">
              <a:solidFill>
                <a:srgbClr val="000000"/>
              </a:solidFill>
              <a:effectLst/>
              <a:latin typeface="Roboto"/>
              <a:ea typeface="Roboto"/>
              <a:cs typeface="Poppins"/>
            </a:endParaRPr>
          </a:p>
          <a:p>
            <a:pPr marL="361950" indent="-361950" fontAlgn="base">
              <a:lnSpc>
                <a:spcPct val="103000"/>
              </a:lnSpc>
              <a:spcBef>
                <a:spcPts val="600"/>
              </a:spcBef>
              <a:spcAft>
                <a:spcPts val="600"/>
              </a:spcAft>
              <a:buFont typeface="Arial" panose="020B0604020202020204" pitchFamily="34" charset="0"/>
              <a:buChar char="•"/>
            </a:pPr>
            <a:r>
              <a:rPr lang="fr-CA" sz="2600">
                <a:solidFill>
                  <a:srgbClr val="000000"/>
                </a:solidFill>
                <a:latin typeface="Roboto"/>
                <a:ea typeface="Roboto"/>
                <a:cs typeface="Poppins"/>
              </a:rPr>
              <a:t>sera aiguillé vers des services en matière de santé mentale plus intensifs, lorsque nécessaire</a:t>
            </a:r>
            <a:endParaRPr lang="fr-CA" sz="2600" b="0" i="0" noProof="0" dirty="0">
              <a:solidFill>
                <a:srgbClr val="000000"/>
              </a:solidFill>
              <a:effectLst/>
              <a:latin typeface="Roboto"/>
              <a:ea typeface="Roboto"/>
              <a:cs typeface="Poppins"/>
            </a:endParaRPr>
          </a:p>
        </p:txBody>
      </p:sp>
    </p:spTree>
    <p:extLst>
      <p:ext uri="{BB962C8B-B14F-4D97-AF65-F5344CB8AC3E}">
        <p14:creationId xmlns:p14="http://schemas.microsoft.com/office/powerpoint/2010/main" val="145902182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7BD5C-FDC4-43AA-ED94-ACB154952860}"/>
              </a:ext>
            </a:extLst>
          </p:cNvPr>
          <p:cNvSpPr txBox="1">
            <a:spLocks noGrp="1"/>
          </p:cNvSpPr>
          <p:nvPr>
            <p:ph type="title"/>
          </p:nvPr>
        </p:nvSpPr>
        <p:spPr>
          <a:xfrm>
            <a:off x="56120" y="165723"/>
            <a:ext cx="11114518"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3600" b="0" i="0" u="none" strike="noStrike" kern="1200" cap="none" spc="0" normalizeH="0" baseline="0" dirty="0">
                <a:ln>
                  <a:noFill/>
                </a:ln>
                <a:solidFill>
                  <a:schemeClr val="bg1"/>
                </a:solidFill>
                <a:effectLst/>
                <a:uLnTx/>
                <a:uFillTx/>
                <a:latin typeface="Poppins SemiBold" panose="00000700000000000000" pitchFamily="2" charset="0"/>
                <a:ea typeface="+mn-ea"/>
                <a:cs typeface="Poppins SemiBold" panose="00000700000000000000" pitchFamily="2" charset="0"/>
              </a:rPr>
              <a:t>Trousse de mobilisation​</a:t>
            </a:r>
          </a:p>
        </p:txBody>
      </p:sp>
      <p:sp>
        <p:nvSpPr>
          <p:cNvPr id="11" name="TextBox 10">
            <a:extLst>
              <a:ext uri="{FF2B5EF4-FFF2-40B4-BE49-F238E27FC236}">
                <a16:creationId xmlns:a16="http://schemas.microsoft.com/office/drawing/2014/main" id="{4E786C7D-2B90-D1F9-1CA9-3B3252D7A6B2}"/>
              </a:ext>
            </a:extLst>
          </p:cNvPr>
          <p:cNvSpPr txBox="1"/>
          <p:nvPr/>
        </p:nvSpPr>
        <p:spPr>
          <a:xfrm>
            <a:off x="169614" y="1054699"/>
            <a:ext cx="5426984" cy="289310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CA" sz="2600" dirty="0">
                <a:latin typeface="Roboto"/>
                <a:ea typeface="Roboto"/>
                <a:cs typeface="Roboto"/>
              </a:rPr>
              <a:t>recueil de messages clés</a:t>
            </a:r>
          </a:p>
          <a:p>
            <a:pPr marL="285750" indent="-285750">
              <a:buFont typeface="Arial" panose="020B0604020202020204" pitchFamily="34" charset="0"/>
              <a:buChar char="•"/>
            </a:pPr>
            <a:r>
              <a:rPr lang="fr-CA" sz="2600" dirty="0">
                <a:latin typeface="Roboto"/>
                <a:ea typeface="Roboto"/>
                <a:cs typeface="Roboto"/>
              </a:rPr>
              <a:t>recueil de diapositives</a:t>
            </a:r>
          </a:p>
          <a:p>
            <a:pPr marL="285750" indent="-285750">
              <a:buFont typeface="Arial" panose="020B0604020202020204" pitchFamily="34" charset="0"/>
              <a:buChar char="•"/>
            </a:pPr>
            <a:r>
              <a:rPr lang="fr-CA" sz="2600" dirty="0">
                <a:latin typeface="Roboto"/>
                <a:ea typeface="Roboto"/>
                <a:cs typeface="Arial"/>
              </a:rPr>
              <a:t>modèle de message électronique</a:t>
            </a:r>
          </a:p>
          <a:p>
            <a:pPr marL="285750" indent="-285750">
              <a:buFont typeface="Arial" panose="020B0604020202020204" pitchFamily="34" charset="0"/>
              <a:buChar char="•"/>
            </a:pPr>
            <a:r>
              <a:rPr lang="fr-CA" sz="2600" dirty="0">
                <a:latin typeface="Roboto"/>
                <a:ea typeface="Roboto"/>
                <a:cs typeface="Arial"/>
              </a:rPr>
              <a:t>dépliant de présentation d'une page</a:t>
            </a:r>
          </a:p>
          <a:p>
            <a:pPr marL="285750" indent="-285750">
              <a:buFont typeface="Arial" panose="020B0604020202020204" pitchFamily="34" charset="0"/>
              <a:buChar char="•"/>
            </a:pPr>
            <a:r>
              <a:rPr lang="fr-CA" sz="2600" dirty="0">
                <a:latin typeface="Roboto"/>
                <a:ea typeface="Roboto"/>
                <a:cs typeface="Roboto"/>
              </a:rPr>
              <a:t>cartes de données probantes et graphiques sociaux</a:t>
            </a:r>
          </a:p>
        </p:txBody>
      </p:sp>
      <p:sp>
        <p:nvSpPr>
          <p:cNvPr id="13" name="Rounded Rectangle 12">
            <a:extLst>
              <a:ext uri="{FF2B5EF4-FFF2-40B4-BE49-F238E27FC236}">
                <a16:creationId xmlns:a16="http://schemas.microsoft.com/office/drawing/2014/main" id="{C08A2ED3-2003-84EB-43B4-FD41DB0EF695}"/>
              </a:ext>
              <a:ext uri="{C183D7F6-B498-43B3-948B-1728B52AA6E4}">
                <adec:decorative xmlns:adec="http://schemas.microsoft.com/office/drawing/2017/decorative" val="1"/>
              </a:ext>
            </a:extLst>
          </p:cNvPr>
          <p:cNvSpPr/>
          <p:nvPr/>
        </p:nvSpPr>
        <p:spPr>
          <a:xfrm>
            <a:off x="1261870" y="4089200"/>
            <a:ext cx="1437400" cy="1437400"/>
          </a:xfrm>
          <a:prstGeom prst="roundRect">
            <a:avLst>
              <a:gd name="adj" fmla="val 7004"/>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pic>
        <p:nvPicPr>
          <p:cNvPr id="3" name="Picture 2" descr="Code QR pour accéder au trousse de mobilisation Diriger pour favoriser la santé mentale à l'école">
            <a:hlinkClick r:id="rId3"/>
            <a:extLst>
              <a:ext uri="{FF2B5EF4-FFF2-40B4-BE49-F238E27FC236}">
                <a16:creationId xmlns:a16="http://schemas.microsoft.com/office/drawing/2014/main" id="{20C99725-8E53-9471-4D55-963C7B3EB224}"/>
              </a:ext>
            </a:extLst>
          </p:cNvPr>
          <p:cNvPicPr>
            <a:picLocks noChangeAspect="1"/>
          </p:cNvPicPr>
          <p:nvPr/>
        </p:nvPicPr>
        <p:blipFill>
          <a:blip r:embed="rId4"/>
          <a:srcRect/>
          <a:stretch/>
        </p:blipFill>
        <p:spPr>
          <a:xfrm>
            <a:off x="1270239" y="4071997"/>
            <a:ext cx="1437400" cy="1437400"/>
          </a:xfrm>
          <a:prstGeom prst="rect">
            <a:avLst/>
          </a:prstGeom>
        </p:spPr>
      </p:pic>
      <p:sp>
        <p:nvSpPr>
          <p:cNvPr id="14" name="TextBox 13">
            <a:extLst>
              <a:ext uri="{FF2B5EF4-FFF2-40B4-BE49-F238E27FC236}">
                <a16:creationId xmlns:a16="http://schemas.microsoft.com/office/drawing/2014/main" id="{4CB393B4-55CB-9FD3-D15B-01F77045E301}"/>
              </a:ext>
            </a:extLst>
          </p:cNvPr>
          <p:cNvSpPr txBox="1"/>
          <p:nvPr/>
        </p:nvSpPr>
        <p:spPr>
          <a:xfrm>
            <a:off x="1241280" y="5541691"/>
            <a:ext cx="2494987" cy="523220"/>
          </a:xfrm>
          <a:prstGeom prst="rect">
            <a:avLst/>
          </a:prstGeom>
          <a:noFill/>
        </p:spPr>
        <p:txBody>
          <a:bodyPr wrap="square" rtlCol="0">
            <a:spAutoFit/>
          </a:bodyPr>
          <a:lstStyle/>
          <a:p>
            <a:r>
              <a:rPr lang="fr-CA" sz="1400" dirty="0">
                <a:latin typeface="Roboto" panose="02000000000000000000" pitchFamily="2" charset="0"/>
                <a:ea typeface="Roboto" panose="02000000000000000000" pitchFamily="2" charset="0"/>
              </a:rPr>
              <a:t>Code QR : Trousse de mobilisation</a:t>
            </a:r>
          </a:p>
        </p:txBody>
      </p:sp>
      <p:pic>
        <p:nvPicPr>
          <p:cNvPr id="10" name="Picture 9" descr="Couverture de « Modele de courriel pour la diffusion de l'ensemble de ressources intitule Diriger pour favoriser la santé mentale à l'école »">
            <a:extLst>
              <a:ext uri="{FF2B5EF4-FFF2-40B4-BE49-F238E27FC236}">
                <a16:creationId xmlns:a16="http://schemas.microsoft.com/office/drawing/2014/main" id="{259AEA4B-8AC2-6C7D-4D7B-B01FBD20A181}"/>
              </a:ext>
            </a:extLst>
          </p:cNvPr>
          <p:cNvPicPr>
            <a:picLocks noChangeAspect="1"/>
          </p:cNvPicPr>
          <p:nvPr/>
        </p:nvPicPr>
        <p:blipFill>
          <a:blip r:embed="rId5"/>
          <a:stretch>
            <a:fillRect/>
          </a:stretch>
        </p:blipFill>
        <p:spPr>
          <a:xfrm>
            <a:off x="5794094" y="1126389"/>
            <a:ext cx="2628629" cy="3399224"/>
          </a:xfrm>
          <a:prstGeom prst="rect">
            <a:avLst/>
          </a:prstGeom>
          <a:ln w="28575">
            <a:solidFill>
              <a:schemeClr val="bg1"/>
            </a:solidFill>
          </a:ln>
          <a:effectLst>
            <a:outerShdw blurRad="50800" dist="38100" dir="2700000" algn="tl" rotWithShape="0">
              <a:prstClr val="black">
                <a:alpha val="40000"/>
              </a:prstClr>
            </a:outerShdw>
          </a:effectLst>
        </p:spPr>
      </p:pic>
      <p:pic>
        <p:nvPicPr>
          <p:cNvPr id="16" name="Picture 15" descr="Couverture de Messages clés de Diriger pour favoriser la santé mentale à l'école">
            <a:extLst>
              <a:ext uri="{FF2B5EF4-FFF2-40B4-BE49-F238E27FC236}">
                <a16:creationId xmlns:a16="http://schemas.microsoft.com/office/drawing/2014/main" id="{E6EAA7BA-EA68-9477-F882-96AC2E85E296}"/>
              </a:ext>
            </a:extLst>
          </p:cNvPr>
          <p:cNvPicPr>
            <a:picLocks noChangeAspect="1"/>
          </p:cNvPicPr>
          <p:nvPr/>
        </p:nvPicPr>
        <p:blipFill>
          <a:blip r:embed="rId6"/>
          <a:srcRect/>
          <a:stretch/>
        </p:blipFill>
        <p:spPr>
          <a:xfrm>
            <a:off x="6813081" y="1817217"/>
            <a:ext cx="2629097" cy="3400978"/>
          </a:xfrm>
          <a:prstGeom prst="rect">
            <a:avLst/>
          </a:prstGeom>
          <a:ln w="28575">
            <a:solidFill>
              <a:schemeClr val="bg1"/>
            </a:solidFill>
          </a:ln>
          <a:effectLst>
            <a:outerShdw blurRad="50800" dist="38100" dir="2700000" algn="tl" rotWithShape="0">
              <a:prstClr val="black">
                <a:alpha val="40000"/>
              </a:prstClr>
            </a:outerShdw>
          </a:effectLst>
        </p:spPr>
      </p:pic>
      <p:pic>
        <p:nvPicPr>
          <p:cNvPr id="7" name="Picture 6" descr="Couverture de Diriger pour favoriser la santé mental à l'école dépliant de presentation d'une page">
            <a:extLst>
              <a:ext uri="{FF2B5EF4-FFF2-40B4-BE49-F238E27FC236}">
                <a16:creationId xmlns:a16="http://schemas.microsoft.com/office/drawing/2014/main" id="{2327933E-FE37-9221-18D1-0E1D0D224873}"/>
              </a:ext>
            </a:extLst>
          </p:cNvPr>
          <p:cNvPicPr>
            <a:picLocks noChangeAspect="1"/>
          </p:cNvPicPr>
          <p:nvPr/>
        </p:nvPicPr>
        <p:blipFill>
          <a:blip r:embed="rId7"/>
          <a:srcRect/>
          <a:stretch/>
        </p:blipFill>
        <p:spPr>
          <a:xfrm>
            <a:off x="7816134" y="2480124"/>
            <a:ext cx="2620415" cy="3396401"/>
          </a:xfrm>
          <a:prstGeom prst="rect">
            <a:avLst/>
          </a:prstGeom>
          <a:ln w="28575">
            <a:solidFill>
              <a:schemeClr val="bg1"/>
            </a:solidFill>
          </a:ln>
          <a:effectLst>
            <a:outerShdw blurRad="50800" dist="38100" dir="2700000" algn="tl" rotWithShape="0">
              <a:prstClr val="black">
                <a:alpha val="40000"/>
              </a:prstClr>
            </a:outerShdw>
          </a:effectLst>
        </p:spPr>
      </p:pic>
      <p:pic>
        <p:nvPicPr>
          <p:cNvPr id="5" name="Picture 4" descr="Carte de donnée probante Diriger pour favoriser la santé mentale à l'école">
            <a:extLst>
              <a:ext uri="{FF2B5EF4-FFF2-40B4-BE49-F238E27FC236}">
                <a16:creationId xmlns:a16="http://schemas.microsoft.com/office/drawing/2014/main" id="{F5C6E1AC-2ECB-0133-3156-E29705D63B72}"/>
              </a:ext>
            </a:extLst>
          </p:cNvPr>
          <p:cNvPicPr>
            <a:picLocks noChangeAspect="1"/>
          </p:cNvPicPr>
          <p:nvPr/>
        </p:nvPicPr>
        <p:blipFill>
          <a:blip r:embed="rId8"/>
          <a:srcRect/>
          <a:stretch/>
        </p:blipFill>
        <p:spPr>
          <a:xfrm>
            <a:off x="4530032" y="3574149"/>
            <a:ext cx="2093853" cy="2093853"/>
          </a:xfrm>
          <a:prstGeom prst="rect">
            <a:avLst/>
          </a:prstGeom>
          <a:ln w="28575">
            <a:solidFill>
              <a:schemeClr val="bg1"/>
            </a:solidFill>
          </a:ln>
          <a:effectLst>
            <a:outerShdw blurRad="50800" dist="38100" dir="2700000" algn="tl" rotWithShape="0">
              <a:prstClr val="black">
                <a:alpha val="40000"/>
              </a:prstClr>
            </a:outerShdw>
          </a:effectLst>
        </p:spPr>
      </p:pic>
      <p:pic>
        <p:nvPicPr>
          <p:cNvPr id="6" name="Picture 5" descr="Carte de donnée probante Diriger pour favoriser la santé mentale à l'école">
            <a:extLst>
              <a:ext uri="{FF2B5EF4-FFF2-40B4-BE49-F238E27FC236}">
                <a16:creationId xmlns:a16="http://schemas.microsoft.com/office/drawing/2014/main" id="{4F504B64-31A3-E18D-D2A3-0391013614B7}"/>
              </a:ext>
            </a:extLst>
          </p:cNvPr>
          <p:cNvPicPr>
            <a:picLocks noChangeAspect="1"/>
          </p:cNvPicPr>
          <p:nvPr/>
        </p:nvPicPr>
        <p:blipFill>
          <a:blip r:embed="rId9"/>
          <a:srcRect/>
          <a:stretch/>
        </p:blipFill>
        <p:spPr>
          <a:xfrm>
            <a:off x="5127644" y="4001132"/>
            <a:ext cx="2139238" cy="2139238"/>
          </a:xfrm>
          <a:prstGeom prst="rect">
            <a:avLst/>
          </a:prstGeom>
          <a:ln w="28575">
            <a:solidFill>
              <a:schemeClr val="bg1"/>
            </a:solidFill>
          </a:ln>
          <a:effectLst>
            <a:outerShdw blurRad="50800" dist="38100" dir="2700000" algn="tl" rotWithShape="0">
              <a:prstClr val="black">
                <a:alpha val="40000"/>
              </a:prstClr>
            </a:outerShdw>
          </a:effectLst>
        </p:spPr>
      </p:pic>
      <p:pic>
        <p:nvPicPr>
          <p:cNvPr id="8" name="Picture 7" descr="Carte de donnée probante Diriger pour favoriser la santé mentale à l'école : « Une bonne santé mentale est essentielle à la capacité d'un élève d'apprendre, de réussir et d'atteindre son plein potentiel. » ">
            <a:extLst>
              <a:ext uri="{FF2B5EF4-FFF2-40B4-BE49-F238E27FC236}">
                <a16:creationId xmlns:a16="http://schemas.microsoft.com/office/drawing/2014/main" id="{DF1005FD-80BF-892A-C6C8-E6A94122C6A0}"/>
              </a:ext>
            </a:extLst>
          </p:cNvPr>
          <p:cNvPicPr>
            <a:picLocks noChangeAspect="1"/>
          </p:cNvPicPr>
          <p:nvPr/>
        </p:nvPicPr>
        <p:blipFill>
          <a:blip r:embed="rId10"/>
          <a:srcRect/>
          <a:stretch/>
        </p:blipFill>
        <p:spPr>
          <a:xfrm>
            <a:off x="5676896" y="4426979"/>
            <a:ext cx="2140374" cy="2140374"/>
          </a:xfrm>
          <a:prstGeom prst="rect">
            <a:avLst/>
          </a:prstGeom>
          <a:ln w="28575">
            <a:solidFill>
              <a:schemeClr val="bg1"/>
            </a:solidFill>
          </a:ln>
          <a:effectLst>
            <a:outerShdw blurRad="50800" dist="38100" dir="2700000" algn="tl" rotWithShape="0">
              <a:prstClr val="black">
                <a:alpha val="40000"/>
              </a:prstClr>
            </a:outerShdw>
          </a:effectLst>
        </p:spPr>
      </p:pic>
      <p:pic>
        <p:nvPicPr>
          <p:cNvPr id="12" name="Picture 11" descr="Couverture de recueil de diapositives Diriger pour favoriser la santé mentale à l'école ">
            <a:extLst>
              <a:ext uri="{FF2B5EF4-FFF2-40B4-BE49-F238E27FC236}">
                <a16:creationId xmlns:a16="http://schemas.microsoft.com/office/drawing/2014/main" id="{D3993F30-219C-9784-AB84-2678F4054EF0}"/>
              </a:ext>
            </a:extLst>
          </p:cNvPr>
          <p:cNvPicPr>
            <a:picLocks noChangeAspect="1"/>
          </p:cNvPicPr>
          <p:nvPr/>
        </p:nvPicPr>
        <p:blipFill>
          <a:blip r:embed="rId11"/>
          <a:srcRect l="285" r="285"/>
          <a:stretch/>
        </p:blipFill>
        <p:spPr>
          <a:xfrm>
            <a:off x="8619863" y="981475"/>
            <a:ext cx="3256223" cy="1839694"/>
          </a:xfrm>
          <a:prstGeom prst="rect">
            <a:avLst/>
          </a:prstGeom>
          <a:ln w="28575">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89706111"/>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09A38-136F-F813-C07E-038E251A135F}"/>
              </a:ext>
            </a:extLst>
          </p:cNvPr>
          <p:cNvSpPr>
            <a:spLocks noGrp="1"/>
          </p:cNvSpPr>
          <p:nvPr>
            <p:ph type="title"/>
          </p:nvPr>
        </p:nvSpPr>
        <p:spPr/>
        <p:txBody>
          <a:bodyPr/>
          <a:lstStyle/>
          <a:p>
            <a:r>
              <a:rPr lang="fr-CA">
                <a:latin typeface="Poppins SemiBold"/>
                <a:cs typeface="Poppins SemiBold"/>
              </a:rPr>
              <a:t>Comment partager</a:t>
            </a:r>
            <a:endParaRPr lang="fr-CA" noProof="0">
              <a:latin typeface="Poppins SemiBold"/>
              <a:cs typeface="Poppins SemiBold"/>
            </a:endParaRPr>
          </a:p>
        </p:txBody>
      </p:sp>
      <p:sp>
        <p:nvSpPr>
          <p:cNvPr id="3" name="Text Placeholder 2">
            <a:extLst>
              <a:ext uri="{FF2B5EF4-FFF2-40B4-BE49-F238E27FC236}">
                <a16:creationId xmlns:a16="http://schemas.microsoft.com/office/drawing/2014/main" id="{3AE47BA6-BEB4-3081-0E02-2DEA22C8EB41}"/>
              </a:ext>
            </a:extLst>
          </p:cNvPr>
          <p:cNvSpPr>
            <a:spLocks noGrp="1"/>
          </p:cNvSpPr>
          <p:nvPr>
            <p:ph type="body" sz="quarter" idx="12"/>
          </p:nvPr>
        </p:nvSpPr>
        <p:spPr>
          <a:xfrm>
            <a:off x="2840954" y="1036525"/>
            <a:ext cx="6460162" cy="4640040"/>
          </a:xfrm>
        </p:spPr>
        <p:txBody>
          <a:bodyPr vert="horz" lIns="91440" tIns="45720" rIns="91440" bIns="45720" rtlCol="0" anchor="t">
            <a:noAutofit/>
          </a:bodyPr>
          <a:lstStyle/>
          <a:p>
            <a:pPr fontAlgn="base">
              <a:lnSpc>
                <a:spcPct val="120000"/>
              </a:lnSpc>
              <a:spcBef>
                <a:spcPts val="600"/>
              </a:spcBef>
            </a:pPr>
            <a:r>
              <a:rPr lang="fr-CA" sz="2100" dirty="0">
                <a:solidFill>
                  <a:srgbClr val="000000"/>
                </a:solidFill>
                <a:latin typeface="Roboto"/>
                <a:ea typeface="Roboto"/>
                <a:cs typeface="Poppins"/>
              </a:rPr>
              <a:t>Encouragez vos collègues et votre personnel à s'inscrire pour obtenir leur copie de </a:t>
            </a:r>
            <a:r>
              <a:rPr lang="fr-CA" sz="2100" b="0" i="0" noProof="0" dirty="0">
                <a:solidFill>
                  <a:srgbClr val="000000"/>
                </a:solidFill>
                <a:effectLst/>
                <a:latin typeface="Roboto"/>
                <a:ea typeface="Roboto"/>
                <a:cs typeface="Poppins"/>
                <a:hlinkClick r:id="rId3"/>
              </a:rPr>
              <a:t>smho-smso.ca/</a:t>
            </a:r>
            <a:r>
              <a:rPr lang="fr-CA" sz="2100" b="0" i="0" noProof="0" dirty="0" err="1">
                <a:solidFill>
                  <a:srgbClr val="000000"/>
                </a:solidFill>
                <a:effectLst/>
                <a:latin typeface="Roboto"/>
                <a:ea typeface="Roboto"/>
                <a:cs typeface="Poppins"/>
                <a:hlinkClick r:id="rId3"/>
              </a:rPr>
              <a:t>dfsme</a:t>
            </a:r>
            <a:r>
              <a:rPr lang="fr-CA" sz="2100" b="0" i="0" noProof="0" dirty="0">
                <a:solidFill>
                  <a:srgbClr val="000000"/>
                </a:solidFill>
                <a:effectLst/>
                <a:latin typeface="Roboto"/>
                <a:ea typeface="Roboto"/>
                <a:cs typeface="Poppins"/>
              </a:rPr>
              <a:t>.  </a:t>
            </a:r>
          </a:p>
          <a:p>
            <a:pPr fontAlgn="base">
              <a:lnSpc>
                <a:spcPct val="120000"/>
              </a:lnSpc>
              <a:spcBef>
                <a:spcPts val="600"/>
              </a:spcBef>
            </a:pPr>
            <a:endParaRPr lang="fr-CA" sz="2100" b="0" i="0" noProof="0" dirty="0">
              <a:solidFill>
                <a:srgbClr val="000000"/>
              </a:solidFill>
              <a:effectLst/>
              <a:latin typeface="Roboto"/>
              <a:ea typeface="Roboto"/>
              <a:cs typeface="Poppins"/>
            </a:endParaRPr>
          </a:p>
          <a:p>
            <a:pPr fontAlgn="base">
              <a:lnSpc>
                <a:spcPct val="120000"/>
              </a:lnSpc>
              <a:spcBef>
                <a:spcPts val="600"/>
              </a:spcBef>
            </a:pPr>
            <a:r>
              <a:rPr lang="fr-CA" sz="2100" dirty="0">
                <a:solidFill>
                  <a:srgbClr val="000000"/>
                </a:solidFill>
                <a:latin typeface="Roboto"/>
                <a:ea typeface="Roboto"/>
                <a:cs typeface="Poppins"/>
              </a:rPr>
              <a:t>Pour obtenir des outils pour vous aider à partager </a:t>
            </a:r>
            <a:r>
              <a:rPr lang="fr-CA" sz="2100" i="1" dirty="0">
                <a:solidFill>
                  <a:srgbClr val="000000"/>
                </a:solidFill>
                <a:latin typeface="Roboto"/>
                <a:ea typeface="Roboto"/>
                <a:cs typeface="Poppins"/>
              </a:rPr>
              <a:t>Diriger pour favoriser la santé mentale à l'école</a:t>
            </a:r>
            <a:r>
              <a:rPr lang="fr-CA" sz="2100" dirty="0">
                <a:solidFill>
                  <a:srgbClr val="000000"/>
                </a:solidFill>
                <a:latin typeface="Roboto"/>
                <a:ea typeface="Roboto"/>
                <a:cs typeface="Poppins"/>
              </a:rPr>
              <a:t> avec vos collègues, accéder au </a:t>
            </a:r>
            <a:r>
              <a:rPr lang="fr-CA" sz="2100" dirty="0">
                <a:solidFill>
                  <a:srgbClr val="000000"/>
                </a:solidFill>
                <a:latin typeface="Roboto"/>
                <a:ea typeface="Roboto"/>
                <a:cs typeface="Poppins"/>
                <a:hlinkClick r:id="rId4"/>
              </a:rPr>
              <a:t>trousse de mobilisation</a:t>
            </a:r>
            <a:r>
              <a:rPr lang="fr-CA" sz="2100" dirty="0">
                <a:solidFill>
                  <a:srgbClr val="000000"/>
                </a:solidFill>
                <a:latin typeface="Roboto"/>
                <a:ea typeface="Roboto"/>
                <a:cs typeface="Poppins"/>
              </a:rPr>
              <a:t>.</a:t>
            </a:r>
          </a:p>
          <a:p>
            <a:pPr fontAlgn="base">
              <a:lnSpc>
                <a:spcPct val="120000"/>
              </a:lnSpc>
              <a:spcBef>
                <a:spcPts val="600"/>
              </a:spcBef>
            </a:pPr>
            <a:endParaRPr lang="fr-CA" sz="2100" dirty="0">
              <a:solidFill>
                <a:srgbClr val="000000"/>
              </a:solidFill>
              <a:latin typeface="Roboto"/>
              <a:ea typeface="Roboto"/>
              <a:cs typeface="Poppins"/>
            </a:endParaRPr>
          </a:p>
          <a:p>
            <a:pPr fontAlgn="base">
              <a:lnSpc>
                <a:spcPct val="120000"/>
              </a:lnSpc>
              <a:spcBef>
                <a:spcPts val="600"/>
              </a:spcBef>
            </a:pPr>
            <a:r>
              <a:rPr lang="fr-CA" sz="2100" dirty="0">
                <a:solidFill>
                  <a:srgbClr val="000000"/>
                </a:solidFill>
                <a:latin typeface="Roboto"/>
                <a:ea typeface="Roboto"/>
                <a:cs typeface="Poppins"/>
              </a:rPr>
              <a:t>Visitez notre site Web </a:t>
            </a:r>
            <a:r>
              <a:rPr lang="fr-CA" sz="2100" b="0" i="0" noProof="0" dirty="0">
                <a:solidFill>
                  <a:srgbClr val="000000"/>
                </a:solidFill>
                <a:effectLst/>
                <a:latin typeface="Roboto"/>
                <a:ea typeface="Roboto"/>
                <a:cs typeface="Poppins"/>
              </a:rPr>
              <a:t>: </a:t>
            </a:r>
            <a:r>
              <a:rPr lang="fr-CA" sz="2100" b="0" i="0" noProof="0" dirty="0">
                <a:solidFill>
                  <a:srgbClr val="000000"/>
                </a:solidFill>
                <a:effectLst/>
                <a:latin typeface="Roboto"/>
                <a:ea typeface="Roboto"/>
                <a:cs typeface="Poppins"/>
                <a:hlinkClick r:id="rId5"/>
              </a:rPr>
              <a:t>smho-smso.ca/online-</a:t>
            </a:r>
            <a:r>
              <a:rPr lang="fr-CA" sz="2100" b="0" i="0" noProof="0" dirty="0" err="1">
                <a:solidFill>
                  <a:srgbClr val="000000"/>
                </a:solidFill>
                <a:effectLst/>
                <a:latin typeface="Roboto"/>
                <a:ea typeface="Roboto"/>
                <a:cs typeface="Poppins"/>
                <a:hlinkClick r:id="rId5"/>
              </a:rPr>
              <a:t>resources</a:t>
            </a:r>
            <a:r>
              <a:rPr lang="fr-CA" sz="2100" b="0" i="0" noProof="0" dirty="0">
                <a:solidFill>
                  <a:srgbClr val="000000"/>
                </a:solidFill>
                <a:effectLst/>
                <a:latin typeface="Roboto"/>
                <a:ea typeface="Roboto"/>
                <a:cs typeface="Poppins"/>
                <a:hlinkClick r:id="rId5"/>
              </a:rPr>
              <a:t>/livre-electronique-diriger-pour-favoriser-la-sante-mentale-a-lecole</a:t>
            </a:r>
            <a:endParaRPr lang="fr-CA" sz="2100" b="0" i="0" noProof="0" dirty="0">
              <a:solidFill>
                <a:srgbClr val="000000"/>
              </a:solidFill>
              <a:effectLst/>
              <a:latin typeface="Roboto"/>
              <a:ea typeface="Roboto"/>
              <a:cs typeface="Poppins"/>
            </a:endParaRPr>
          </a:p>
        </p:txBody>
      </p:sp>
      <p:sp>
        <p:nvSpPr>
          <p:cNvPr id="9" name="Rounded Rectangle 8">
            <a:extLst>
              <a:ext uri="{FF2B5EF4-FFF2-40B4-BE49-F238E27FC236}">
                <a16:creationId xmlns:a16="http://schemas.microsoft.com/office/drawing/2014/main" id="{45A4C688-CB2F-831B-F9F0-AD7377AC8566}"/>
              </a:ext>
              <a:ext uri="{C183D7F6-B498-43B3-948B-1728B52AA6E4}">
                <adec:decorative xmlns:adec="http://schemas.microsoft.com/office/drawing/2017/decorative" val="1"/>
              </a:ext>
            </a:extLst>
          </p:cNvPr>
          <p:cNvSpPr/>
          <p:nvPr/>
        </p:nvSpPr>
        <p:spPr>
          <a:xfrm>
            <a:off x="9925920" y="487474"/>
            <a:ext cx="1309497" cy="1309497"/>
          </a:xfrm>
          <a:prstGeom prst="roundRect">
            <a:avLst>
              <a:gd name="adj" fmla="val 6065"/>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pic>
        <p:nvPicPr>
          <p:cNvPr id="10" name="Picture 9" descr="Code QR pour s'inscrire au livre électronique Diriger pour favoriser la santé mentale à l'école">
            <a:extLst>
              <a:ext uri="{FF2B5EF4-FFF2-40B4-BE49-F238E27FC236}">
                <a16:creationId xmlns:a16="http://schemas.microsoft.com/office/drawing/2014/main" id="{7FFF2DF8-034F-2991-AF6C-326E9E6170D4}"/>
              </a:ext>
            </a:extLst>
          </p:cNvPr>
          <p:cNvPicPr>
            <a:picLocks noChangeAspect="1"/>
          </p:cNvPicPr>
          <p:nvPr/>
        </p:nvPicPr>
        <p:blipFill>
          <a:blip r:embed="rId6"/>
          <a:srcRect/>
          <a:stretch/>
        </p:blipFill>
        <p:spPr>
          <a:xfrm>
            <a:off x="9991973" y="553527"/>
            <a:ext cx="1170873" cy="1170873"/>
          </a:xfrm>
          <a:prstGeom prst="rect">
            <a:avLst/>
          </a:prstGeom>
        </p:spPr>
      </p:pic>
      <p:sp>
        <p:nvSpPr>
          <p:cNvPr id="11" name="TextBox 10">
            <a:extLst>
              <a:ext uri="{FF2B5EF4-FFF2-40B4-BE49-F238E27FC236}">
                <a16:creationId xmlns:a16="http://schemas.microsoft.com/office/drawing/2014/main" id="{1F189ACF-CA2F-BA72-AE95-2BA17989429B}"/>
              </a:ext>
            </a:extLst>
          </p:cNvPr>
          <p:cNvSpPr txBox="1"/>
          <p:nvPr/>
        </p:nvSpPr>
        <p:spPr>
          <a:xfrm>
            <a:off x="9264321" y="1879091"/>
            <a:ext cx="2626175" cy="307777"/>
          </a:xfrm>
          <a:prstGeom prst="rect">
            <a:avLst/>
          </a:prstGeom>
          <a:noFill/>
        </p:spPr>
        <p:txBody>
          <a:bodyPr wrap="square" rtlCol="0">
            <a:spAutoFit/>
          </a:bodyPr>
          <a:lstStyle/>
          <a:p>
            <a:pPr algn="ctr"/>
            <a:r>
              <a:rPr lang="fr-CA" sz="1400" dirty="0">
                <a:latin typeface="Roboto" panose="02000000000000000000" pitchFamily="2" charset="0"/>
                <a:ea typeface="Roboto" panose="02000000000000000000" pitchFamily="2" charset="0"/>
              </a:rPr>
              <a:t>S'inscrire au livre électronique</a:t>
            </a:r>
          </a:p>
        </p:txBody>
      </p:sp>
      <p:grpSp>
        <p:nvGrpSpPr>
          <p:cNvPr id="19" name="Group 18" descr="Code QR pour accéder au trousse de mobilisation Diriger pour favoriser la santé mentale à l'école">
            <a:extLst>
              <a:ext uri="{FF2B5EF4-FFF2-40B4-BE49-F238E27FC236}">
                <a16:creationId xmlns:a16="http://schemas.microsoft.com/office/drawing/2014/main" id="{0995D68E-4D34-86E5-2545-6428031BC226}"/>
              </a:ext>
            </a:extLst>
          </p:cNvPr>
          <p:cNvGrpSpPr/>
          <p:nvPr/>
        </p:nvGrpSpPr>
        <p:grpSpPr>
          <a:xfrm>
            <a:off x="9925920" y="2387336"/>
            <a:ext cx="1309497" cy="1255138"/>
            <a:chOff x="9925920" y="2558024"/>
            <a:chExt cx="1309497" cy="1255138"/>
          </a:xfrm>
        </p:grpSpPr>
        <p:sp>
          <p:nvSpPr>
            <p:cNvPr id="13" name="Rounded Rectangle 12">
              <a:extLst>
                <a:ext uri="{FF2B5EF4-FFF2-40B4-BE49-F238E27FC236}">
                  <a16:creationId xmlns:a16="http://schemas.microsoft.com/office/drawing/2014/main" id="{A50B4F8A-4799-BF87-491A-909D23548ECE}"/>
                </a:ext>
              </a:extLst>
            </p:cNvPr>
            <p:cNvSpPr/>
            <p:nvPr/>
          </p:nvSpPr>
          <p:spPr>
            <a:xfrm>
              <a:off x="9925920" y="2558024"/>
              <a:ext cx="1309497" cy="1255138"/>
            </a:xfrm>
            <a:prstGeom prst="roundRect">
              <a:avLst>
                <a:gd name="adj" fmla="val 7004"/>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pic>
          <p:nvPicPr>
            <p:cNvPr id="14" name="Picture 13">
              <a:hlinkClick r:id="rId7"/>
              <a:extLst>
                <a:ext uri="{FF2B5EF4-FFF2-40B4-BE49-F238E27FC236}">
                  <a16:creationId xmlns:a16="http://schemas.microsoft.com/office/drawing/2014/main" id="{82AF1BDA-4D73-4913-555B-58212FD5F3A0}"/>
                </a:ext>
              </a:extLst>
            </p:cNvPr>
            <p:cNvPicPr>
              <a:picLocks noChangeAspect="1"/>
            </p:cNvPicPr>
            <p:nvPr/>
          </p:nvPicPr>
          <p:blipFill>
            <a:blip r:embed="rId8"/>
            <a:srcRect/>
            <a:stretch/>
          </p:blipFill>
          <p:spPr>
            <a:xfrm>
              <a:off x="9996655" y="2601580"/>
              <a:ext cx="1166191" cy="1166191"/>
            </a:xfrm>
            <a:prstGeom prst="rect">
              <a:avLst/>
            </a:prstGeom>
          </p:spPr>
        </p:pic>
      </p:grpSp>
      <p:sp>
        <p:nvSpPr>
          <p:cNvPr id="15" name="TextBox 14">
            <a:extLst>
              <a:ext uri="{FF2B5EF4-FFF2-40B4-BE49-F238E27FC236}">
                <a16:creationId xmlns:a16="http://schemas.microsoft.com/office/drawing/2014/main" id="{BC6714BB-6FBA-A5B6-6A01-3ED842332039}"/>
              </a:ext>
            </a:extLst>
          </p:cNvPr>
          <p:cNvSpPr txBox="1"/>
          <p:nvPr/>
        </p:nvSpPr>
        <p:spPr>
          <a:xfrm>
            <a:off x="9387841" y="3686866"/>
            <a:ext cx="2470785" cy="307777"/>
          </a:xfrm>
          <a:prstGeom prst="rect">
            <a:avLst/>
          </a:prstGeom>
          <a:noFill/>
        </p:spPr>
        <p:txBody>
          <a:bodyPr wrap="square" rtlCol="0">
            <a:spAutoFit/>
          </a:bodyPr>
          <a:lstStyle/>
          <a:p>
            <a:pPr algn="ctr"/>
            <a:r>
              <a:rPr lang="fr-CA" sz="1400" dirty="0">
                <a:latin typeface="Roboto" panose="02000000000000000000" pitchFamily="2" charset="0"/>
                <a:ea typeface="Roboto" panose="02000000000000000000" pitchFamily="2" charset="0"/>
              </a:rPr>
              <a:t>Trousse de mobilisation</a:t>
            </a:r>
          </a:p>
        </p:txBody>
      </p:sp>
      <p:grpSp>
        <p:nvGrpSpPr>
          <p:cNvPr id="20" name="Group 19">
            <a:extLst>
              <a:ext uri="{FF2B5EF4-FFF2-40B4-BE49-F238E27FC236}">
                <a16:creationId xmlns:a16="http://schemas.microsoft.com/office/drawing/2014/main" id="{9C6C32DD-0471-3BDB-46F2-237D52D02136}"/>
              </a:ext>
              <a:ext uri="{C183D7F6-B498-43B3-948B-1728B52AA6E4}">
                <adec:decorative xmlns:adec="http://schemas.microsoft.com/office/drawing/2017/decorative" val="1"/>
              </a:ext>
            </a:extLst>
          </p:cNvPr>
          <p:cNvGrpSpPr/>
          <p:nvPr/>
        </p:nvGrpSpPr>
        <p:grpSpPr>
          <a:xfrm>
            <a:off x="9953920" y="4204021"/>
            <a:ext cx="1309497" cy="1255138"/>
            <a:chOff x="9953920" y="4423477"/>
            <a:chExt cx="1309497" cy="1255138"/>
          </a:xfrm>
        </p:grpSpPr>
        <p:sp>
          <p:nvSpPr>
            <p:cNvPr id="16" name="Rounded Rectangle 15">
              <a:extLst>
                <a:ext uri="{FF2B5EF4-FFF2-40B4-BE49-F238E27FC236}">
                  <a16:creationId xmlns:a16="http://schemas.microsoft.com/office/drawing/2014/main" id="{F8B181D1-C280-2C91-42A2-479EC247C47D}"/>
                </a:ext>
                <a:ext uri="{C183D7F6-B498-43B3-948B-1728B52AA6E4}">
                  <adec:decorative xmlns:adec="http://schemas.microsoft.com/office/drawing/2017/decorative" val="1"/>
                </a:ext>
              </a:extLst>
            </p:cNvPr>
            <p:cNvSpPr/>
            <p:nvPr/>
          </p:nvSpPr>
          <p:spPr>
            <a:xfrm>
              <a:off x="9953920" y="4423477"/>
              <a:ext cx="1309497" cy="1255138"/>
            </a:xfrm>
            <a:prstGeom prst="roundRect">
              <a:avLst>
                <a:gd name="adj" fmla="val 7004"/>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pic>
          <p:nvPicPr>
            <p:cNvPr id="17" name="Picture 16" descr="Code QR pour la page Web de ressources Diriger pour favoriser la santé mentale à l'école ">
              <a:hlinkClick r:id="rId7"/>
              <a:extLst>
                <a:ext uri="{FF2B5EF4-FFF2-40B4-BE49-F238E27FC236}">
                  <a16:creationId xmlns:a16="http://schemas.microsoft.com/office/drawing/2014/main" id="{13F6D15D-F9C8-2B57-C0F0-964B0C3408FA}"/>
                </a:ext>
              </a:extLst>
            </p:cNvPr>
            <p:cNvPicPr>
              <a:picLocks noChangeAspect="1"/>
            </p:cNvPicPr>
            <p:nvPr/>
          </p:nvPicPr>
          <p:blipFill>
            <a:blip r:embed="rId9"/>
            <a:srcRect/>
            <a:stretch/>
          </p:blipFill>
          <p:spPr>
            <a:xfrm>
              <a:off x="10024655" y="4467033"/>
              <a:ext cx="1166191" cy="1166191"/>
            </a:xfrm>
            <a:prstGeom prst="rect">
              <a:avLst/>
            </a:prstGeom>
          </p:spPr>
        </p:pic>
      </p:grpSp>
      <p:sp>
        <p:nvSpPr>
          <p:cNvPr id="18" name="TextBox 17">
            <a:extLst>
              <a:ext uri="{FF2B5EF4-FFF2-40B4-BE49-F238E27FC236}">
                <a16:creationId xmlns:a16="http://schemas.microsoft.com/office/drawing/2014/main" id="{492F7365-1704-0B54-65B6-1AD2C705D914}"/>
              </a:ext>
            </a:extLst>
          </p:cNvPr>
          <p:cNvSpPr txBox="1"/>
          <p:nvPr/>
        </p:nvSpPr>
        <p:spPr>
          <a:xfrm>
            <a:off x="9415841" y="5503551"/>
            <a:ext cx="2547558" cy="523220"/>
          </a:xfrm>
          <a:prstGeom prst="rect">
            <a:avLst/>
          </a:prstGeom>
          <a:noFill/>
        </p:spPr>
        <p:txBody>
          <a:bodyPr wrap="square" rtlCol="0">
            <a:spAutoFit/>
          </a:bodyPr>
          <a:lstStyle/>
          <a:p>
            <a:pPr algn="ctr"/>
            <a:r>
              <a:rPr lang="fr-CA" sz="1400" dirty="0">
                <a:latin typeface="Roboto" panose="02000000000000000000" pitchFamily="2" charset="0"/>
                <a:ea typeface="Roboto" panose="02000000000000000000" pitchFamily="2" charset="0"/>
              </a:rPr>
              <a:t>smho-smso.ca page Web de ressources</a:t>
            </a:r>
          </a:p>
        </p:txBody>
      </p:sp>
    </p:spTree>
    <p:extLst>
      <p:ext uri="{BB962C8B-B14F-4D97-AF65-F5344CB8AC3E}">
        <p14:creationId xmlns:p14="http://schemas.microsoft.com/office/powerpoint/2010/main" val="3200552416"/>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CDB4C-78F9-83A9-C75F-9A010F441FC0}"/>
              </a:ext>
            </a:extLst>
          </p:cNvPr>
          <p:cNvSpPr txBox="1">
            <a:spLocks noGrp="1"/>
          </p:cNvSpPr>
          <p:nvPr>
            <p:ph type="title" idx="4294967295"/>
          </p:nvPr>
        </p:nvSpPr>
        <p:spPr>
          <a:xfrm>
            <a:off x="0" y="-557212"/>
            <a:ext cx="8272463"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800" b="0" i="0" u="none" strike="noStrike" kern="1200" cap="none" spc="0" normalizeH="0" baseline="0" noProof="0" dirty="0">
                <a:ln>
                  <a:noFill/>
                </a:ln>
                <a:solidFill>
                  <a:schemeClr val="tx1"/>
                </a:solidFill>
                <a:effectLst/>
                <a:uLnTx/>
                <a:uFillTx/>
                <a:latin typeface="+mn-lt"/>
                <a:ea typeface="+mn-ea"/>
                <a:cs typeface="+mn-cs"/>
              </a:rPr>
              <a:t>Informations de contact</a:t>
            </a:r>
          </a:p>
        </p:txBody>
      </p:sp>
      <p:sp>
        <p:nvSpPr>
          <p:cNvPr id="3" name="Subscribe Link" descr="link to subscribe">
            <a:hlinkClick r:id="rId3"/>
            <a:extLst>
              <a:ext uri="{FF2B5EF4-FFF2-40B4-BE49-F238E27FC236}">
                <a16:creationId xmlns:a16="http://schemas.microsoft.com/office/drawing/2014/main" id="{D8E16C16-CD63-B2B0-450F-BF5F7D3D314C}"/>
              </a:ext>
            </a:extLst>
          </p:cNvPr>
          <p:cNvSpPr/>
          <p:nvPr/>
        </p:nvSpPr>
        <p:spPr>
          <a:xfrm>
            <a:off x="8114736" y="5133452"/>
            <a:ext cx="1503825" cy="2984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06940708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B826E-D942-38EB-F28A-8A5F75ED9B13}"/>
              </a:ext>
            </a:extLst>
          </p:cNvPr>
          <p:cNvSpPr txBox="1">
            <a:spLocks noGrp="1"/>
          </p:cNvSpPr>
          <p:nvPr>
            <p:ph type="title" idx="4294967295"/>
          </p:nvPr>
        </p:nvSpPr>
        <p:spPr>
          <a:xfrm>
            <a:off x="0" y="-628651"/>
            <a:ext cx="6243638"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800" b="0" i="0" u="none" strike="noStrike" kern="1200" cap="none" spc="0" normalizeH="0" baseline="0" noProof="0" dirty="0">
                <a:ln>
                  <a:noFill/>
                </a:ln>
                <a:solidFill>
                  <a:schemeClr val="tx1"/>
                </a:solidFill>
                <a:effectLst/>
                <a:uLnTx/>
                <a:uFillTx/>
                <a:latin typeface="+mn-lt"/>
                <a:ea typeface="+mn-ea"/>
                <a:cs typeface="+mn-cs"/>
              </a:rPr>
              <a:t>L’accessibilité</a:t>
            </a:r>
          </a:p>
        </p:txBody>
      </p:sp>
    </p:spTree>
    <p:extLst>
      <p:ext uri="{BB962C8B-B14F-4D97-AF65-F5344CB8AC3E}">
        <p14:creationId xmlns:p14="http://schemas.microsoft.com/office/powerpoint/2010/main" val="99275762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C980057-6A56-0F7B-0C20-D54D49851AB6}"/>
              </a:ext>
            </a:extLst>
          </p:cNvPr>
          <p:cNvSpPr>
            <a:spLocks noGrp="1"/>
          </p:cNvSpPr>
          <p:nvPr>
            <p:ph type="title"/>
          </p:nvPr>
        </p:nvSpPr>
        <p:spPr/>
        <p:txBody>
          <a:bodyPr/>
          <a:lstStyle/>
          <a:p>
            <a:r>
              <a:rPr lang="fr-CA" noProof="0"/>
              <a:t>Contexte</a:t>
            </a:r>
          </a:p>
        </p:txBody>
      </p:sp>
      <p:sp>
        <p:nvSpPr>
          <p:cNvPr id="2" name="Vertical Text Placeholder 1">
            <a:extLst>
              <a:ext uri="{FF2B5EF4-FFF2-40B4-BE49-F238E27FC236}">
                <a16:creationId xmlns:a16="http://schemas.microsoft.com/office/drawing/2014/main" id="{665F7720-8686-5A00-6B52-DC77B34A6824}"/>
              </a:ext>
            </a:extLst>
          </p:cNvPr>
          <p:cNvSpPr>
            <a:spLocks noGrp="1"/>
          </p:cNvSpPr>
          <p:nvPr>
            <p:ph type="body" sz="quarter" idx="12"/>
          </p:nvPr>
        </p:nvSpPr>
        <p:spPr>
          <a:xfrm>
            <a:off x="2927350" y="1138538"/>
            <a:ext cx="5191549" cy="4135489"/>
          </a:xfrm>
        </p:spPr>
        <p:txBody>
          <a:bodyPr vert="horz" lIns="91440" tIns="45720" rIns="91440" bIns="45720" rtlCol="0" anchor="t">
            <a:noAutofit/>
          </a:bodyPr>
          <a:lstStyle/>
          <a:p>
            <a:r>
              <a:rPr lang="fr-CA" sz="2600" dirty="0">
                <a:latin typeface="Roboto"/>
                <a:ea typeface="Roboto"/>
                <a:cs typeface="Arial"/>
              </a:rPr>
              <a:t>Une ressource ayant une approche de leadership</a:t>
            </a:r>
            <a:endParaRPr lang="fr-CA" sz="2600" noProof="0" dirty="0">
              <a:latin typeface="Roboto"/>
              <a:ea typeface="Roboto"/>
              <a:cs typeface="Arial"/>
            </a:endParaRPr>
          </a:p>
          <a:p>
            <a:pPr marL="800100" lvl="1" indent="-342900">
              <a:spcBef>
                <a:spcPts val="600"/>
              </a:spcBef>
              <a:spcAft>
                <a:spcPts val="600"/>
              </a:spcAft>
              <a:buFont typeface="Arial" panose="020B0604020202020204" pitchFamily="34" charset="0"/>
              <a:buChar char="•"/>
            </a:pPr>
            <a:r>
              <a:rPr lang="fr-CA">
                <a:latin typeface="Roboto"/>
                <a:ea typeface="Roboto"/>
                <a:cs typeface="Arial"/>
              </a:rPr>
              <a:t>créée en </a:t>
            </a:r>
            <a:r>
              <a:rPr lang="fr-CA" noProof="0">
                <a:latin typeface="Roboto"/>
                <a:ea typeface="Roboto"/>
                <a:cs typeface="Arial"/>
              </a:rPr>
              <a:t>2013</a:t>
            </a:r>
          </a:p>
          <a:p>
            <a:pPr marL="800100" lvl="1" indent="-342900">
              <a:spcBef>
                <a:spcPts val="600"/>
              </a:spcBef>
              <a:spcAft>
                <a:spcPts val="600"/>
              </a:spcAft>
              <a:buFont typeface="Arial" panose="020B0604020202020204" pitchFamily="34" charset="0"/>
              <a:buChar char="•"/>
            </a:pPr>
            <a:r>
              <a:rPr lang="fr-CA">
                <a:latin typeface="Roboto"/>
                <a:ea typeface="Roboto"/>
                <a:cs typeface="Arial"/>
              </a:rPr>
              <a:t>avec la participation des directions et directions adjointes des écoles</a:t>
            </a:r>
            <a:endParaRPr lang="fr-CA" noProof="0">
              <a:latin typeface="Roboto"/>
              <a:ea typeface="Roboto"/>
              <a:cs typeface="Arial"/>
            </a:endParaRPr>
          </a:p>
          <a:p>
            <a:pPr marL="800100" lvl="1" indent="-342900">
              <a:spcBef>
                <a:spcPts val="600"/>
              </a:spcBef>
              <a:spcAft>
                <a:spcPts val="600"/>
              </a:spcAft>
              <a:buFont typeface="Arial" panose="020B0604020202020204" pitchFamily="34" charset="0"/>
              <a:buChar char="•"/>
            </a:pPr>
            <a:r>
              <a:rPr lang="fr-CA">
                <a:latin typeface="Roboto"/>
                <a:ea typeface="Roboto"/>
                <a:cs typeface="Arial"/>
              </a:rPr>
              <a:t>harmonisée avec le guide Vers</a:t>
            </a:r>
            <a:r>
              <a:rPr lang="fr-CA" noProof="0">
                <a:latin typeface="Roboto"/>
                <a:ea typeface="Roboto"/>
                <a:cs typeface="Arial"/>
              </a:rPr>
              <a:t> un juste équilibre, 2013 (EDU)</a:t>
            </a:r>
          </a:p>
          <a:p>
            <a:pPr marL="800100" lvl="1" indent="-342900">
              <a:spcBef>
                <a:spcPts val="600"/>
              </a:spcBef>
              <a:spcAft>
                <a:spcPts val="600"/>
              </a:spcAft>
              <a:buFont typeface="Arial" panose="020B0604020202020204" pitchFamily="34" charset="0"/>
              <a:buChar char="•"/>
            </a:pPr>
            <a:r>
              <a:rPr lang="fr-CA">
                <a:latin typeface="Roboto"/>
                <a:ea typeface="Roboto"/>
                <a:cs typeface="Arial"/>
              </a:rPr>
              <a:t>basée sur la création des 10</a:t>
            </a:r>
            <a:r>
              <a:rPr lang="fr-CA" noProof="0">
                <a:latin typeface="Roboto"/>
                <a:ea typeface="Roboto"/>
                <a:cs typeface="Arial"/>
              </a:rPr>
              <a:t> conditions </a:t>
            </a:r>
            <a:r>
              <a:rPr lang="fr-CA">
                <a:latin typeface="Roboto"/>
                <a:ea typeface="Roboto"/>
                <a:cs typeface="Arial"/>
              </a:rPr>
              <a:t>organisationnelles qui permettent de favoriser la santé mentale en milieu scolaire</a:t>
            </a:r>
            <a:endParaRPr lang="fr-CA" noProof="0">
              <a:latin typeface="Roboto"/>
              <a:ea typeface="Roboto"/>
              <a:cs typeface="Arial"/>
            </a:endParaRPr>
          </a:p>
        </p:txBody>
      </p:sp>
      <p:pic>
        <p:nvPicPr>
          <p:cNvPr id="3" name="Picture 2" descr="Couverture du ressource &quot;Diriger pour favoriser la santé mentale à l'école 2013&quot;">
            <a:extLst>
              <a:ext uri="{FF2B5EF4-FFF2-40B4-BE49-F238E27FC236}">
                <a16:creationId xmlns:a16="http://schemas.microsoft.com/office/drawing/2014/main" id="{89163D89-1D77-CC28-610A-CFBEDE6E6F9C}"/>
              </a:ext>
            </a:extLst>
          </p:cNvPr>
          <p:cNvPicPr>
            <a:picLocks noChangeAspect="1"/>
          </p:cNvPicPr>
          <p:nvPr/>
        </p:nvPicPr>
        <p:blipFill>
          <a:blip r:embed="rId3"/>
          <a:srcRect/>
          <a:stretch/>
        </p:blipFill>
        <p:spPr>
          <a:xfrm>
            <a:off x="8463776" y="1292177"/>
            <a:ext cx="3153516" cy="2775546"/>
          </a:xfrm>
          <a:prstGeom prst="rect">
            <a:avLst/>
          </a:prstGeom>
        </p:spPr>
      </p:pic>
    </p:spTree>
    <p:extLst>
      <p:ext uri="{BB962C8B-B14F-4D97-AF65-F5344CB8AC3E}">
        <p14:creationId xmlns:p14="http://schemas.microsoft.com/office/powerpoint/2010/main" val="75092736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C6C1DA-81D2-B5F2-A2A3-9B554E968047}"/>
              </a:ext>
            </a:extLst>
          </p:cNvPr>
          <p:cNvSpPr>
            <a:spLocks noGrp="1"/>
          </p:cNvSpPr>
          <p:nvPr>
            <p:ph type="title"/>
          </p:nvPr>
        </p:nvSpPr>
        <p:spPr/>
        <p:txBody>
          <a:bodyPr/>
          <a:lstStyle/>
          <a:p>
            <a:r>
              <a:rPr lang="fr-CA">
                <a:latin typeface="Poppins SemiBold"/>
                <a:cs typeface="Poppins SemiBold"/>
              </a:rPr>
              <a:t>Examen et mise à jour</a:t>
            </a:r>
            <a:endParaRPr lang="fr-CA" noProof="0">
              <a:latin typeface="Poppins SemiBold"/>
              <a:cs typeface="Poppins SemiBold"/>
            </a:endParaRPr>
          </a:p>
        </p:txBody>
      </p:sp>
      <p:sp>
        <p:nvSpPr>
          <p:cNvPr id="2" name="Text Placeholder 1">
            <a:extLst>
              <a:ext uri="{FF2B5EF4-FFF2-40B4-BE49-F238E27FC236}">
                <a16:creationId xmlns:a16="http://schemas.microsoft.com/office/drawing/2014/main" id="{F6EA6BD3-BBA3-800E-DEB1-4C6799B7AEDA}"/>
              </a:ext>
            </a:extLst>
          </p:cNvPr>
          <p:cNvSpPr>
            <a:spLocks noGrp="1"/>
          </p:cNvSpPr>
          <p:nvPr>
            <p:ph type="body" sz="quarter" idx="12"/>
          </p:nvPr>
        </p:nvSpPr>
        <p:spPr/>
        <p:txBody>
          <a:bodyPr vert="horz" lIns="91440" tIns="45720" rIns="91440" bIns="45720" rtlCol="0" anchor="t">
            <a:noAutofit/>
          </a:bodyPr>
          <a:lstStyle/>
          <a:p>
            <a:pPr>
              <a:lnSpc>
                <a:spcPct val="100000"/>
              </a:lnSpc>
              <a:spcBef>
                <a:spcPts val="300"/>
              </a:spcBef>
              <a:spcAft>
                <a:spcPts val="300"/>
              </a:spcAft>
              <a:defRPr/>
            </a:pPr>
            <a:r>
              <a:rPr lang="fr-CA" sz="2000" b="1" kern="0" dirty="0">
                <a:solidFill>
                  <a:sysClr val="windowText" lastClr="000000"/>
                </a:solidFill>
                <a:latin typeface="Roboto"/>
                <a:ea typeface="Roboto"/>
                <a:cs typeface="Calibri"/>
              </a:rPr>
              <a:t>Objectif de l'examen et de la mise à jour de </a:t>
            </a:r>
            <a:r>
              <a:rPr lang="fr-CA" sz="2000" b="1" i="1" kern="0" dirty="0">
                <a:solidFill>
                  <a:sysClr val="windowText" lastClr="000000"/>
                </a:solidFill>
                <a:latin typeface="Roboto"/>
                <a:ea typeface="Roboto"/>
                <a:cs typeface="Calibri"/>
              </a:rPr>
              <a:t>Diriger pour favoriser la santé mentale à l'école</a:t>
            </a:r>
            <a:r>
              <a:rPr lang="fr-CA" sz="2000" b="1" kern="0" dirty="0">
                <a:solidFill>
                  <a:sysClr val="windowText" lastClr="000000"/>
                </a:solidFill>
                <a:latin typeface="Roboto"/>
                <a:ea typeface="Roboto"/>
                <a:cs typeface="Calibri"/>
              </a:rPr>
              <a:t> </a:t>
            </a:r>
            <a:endParaRPr kumimoji="0" lang="fr-CA" sz="2000" b="1" i="0" u="none" strike="noStrike" kern="0" cap="none" spc="0" normalizeH="0" baseline="0" noProof="0" dirty="0">
              <a:ln>
                <a:noFill/>
              </a:ln>
              <a:solidFill>
                <a:sysClr val="windowText" lastClr="000000"/>
              </a:solidFill>
              <a:effectLst/>
              <a:uLnTx/>
              <a:uFillTx/>
              <a:latin typeface="Roboto"/>
              <a:ea typeface="Roboto"/>
              <a:cs typeface="Calibri"/>
            </a:endParaRPr>
          </a:p>
          <a:p>
            <a:pPr marL="1065530" lvl="1" indent="-457200">
              <a:lnSpc>
                <a:spcPct val="100000"/>
              </a:lnSpc>
              <a:spcBef>
                <a:spcPts val="300"/>
              </a:spcBef>
              <a:spcAft>
                <a:spcPts val="600"/>
              </a:spcAft>
              <a:buFont typeface="Arial" panose="020B0604020202020204" pitchFamily="34" charset="0"/>
              <a:buChar char="•"/>
              <a:defRPr/>
            </a:pPr>
            <a:r>
              <a:rPr lang="fr-CA" sz="2000" kern="0" dirty="0">
                <a:solidFill>
                  <a:sysClr val="windowText" lastClr="000000"/>
                </a:solidFill>
                <a:latin typeface="Roboto"/>
                <a:ea typeface="Roboto"/>
                <a:cs typeface="Calibri"/>
              </a:rPr>
              <a:t>Pour aider les directions et les directions adjointes des écoles à comprendre et à accomplir</a:t>
            </a:r>
            <a:r>
              <a:rPr lang="fr-CA" sz="2000" kern="0" dirty="0">
                <a:solidFill>
                  <a:sysClr val="windowText" lastClr="000000"/>
                </a:solidFill>
                <a:latin typeface="Arial"/>
                <a:ea typeface="Roboto"/>
                <a:cs typeface="Arial"/>
              </a:rPr>
              <a:t> leur tâche importante visant à préparer le terrain pour la santé mentale et le bien-être, en tenant compte des réalités d’aujourd’hui et en s’engageant à l’égard des cultures scolaires d’affirmation identitaire.</a:t>
            </a:r>
            <a:endParaRPr lang="fr-CA" sz="2000" b="0" i="0" u="none" strike="noStrike" kern="0" cap="none" spc="0" normalizeH="0" baseline="0" noProof="0" dirty="0">
              <a:ln>
                <a:noFill/>
              </a:ln>
              <a:solidFill>
                <a:sysClr val="windowText" lastClr="000000"/>
              </a:solidFill>
              <a:effectLst/>
              <a:uLnTx/>
              <a:uFillTx/>
              <a:latin typeface="Roboto"/>
              <a:ea typeface="Roboto"/>
              <a:cs typeface="Calibri"/>
            </a:endParaRPr>
          </a:p>
          <a:p>
            <a:pPr>
              <a:lnSpc>
                <a:spcPct val="100000"/>
              </a:lnSpc>
              <a:spcBef>
                <a:spcPts val="300"/>
              </a:spcBef>
              <a:spcAft>
                <a:spcPts val="300"/>
              </a:spcAft>
              <a:defRPr/>
            </a:pPr>
            <a:r>
              <a:rPr lang="fr-CA" sz="2000" b="1" kern="0" dirty="0">
                <a:solidFill>
                  <a:sysClr val="windowText" lastClr="000000"/>
                </a:solidFill>
                <a:latin typeface="Roboto"/>
                <a:ea typeface="Roboto"/>
                <a:cs typeface="Calibri"/>
              </a:rPr>
              <a:t>Portée du projet</a:t>
            </a:r>
            <a:endParaRPr lang="fr-CA" sz="2000" b="1" i="0" u="none" strike="noStrike" kern="0" cap="none" spc="0" normalizeH="0" baseline="0" noProof="0" dirty="0">
              <a:ln>
                <a:noFill/>
              </a:ln>
              <a:solidFill>
                <a:sysClr val="windowText" lastClr="000000"/>
              </a:solidFill>
              <a:effectLst/>
              <a:uLnTx/>
              <a:uFillTx/>
              <a:latin typeface="Roboto"/>
              <a:ea typeface="Roboto"/>
              <a:cs typeface="Calibri"/>
            </a:endParaRPr>
          </a:p>
          <a:p>
            <a:pPr marL="608330" lvl="1">
              <a:lnSpc>
                <a:spcPct val="100000"/>
              </a:lnSpc>
              <a:spcBef>
                <a:spcPts val="300"/>
              </a:spcBef>
              <a:defRPr/>
            </a:pPr>
            <a:r>
              <a:rPr lang="fr-CA" sz="2000" kern="0" dirty="0">
                <a:solidFill>
                  <a:sysClr val="windowText" lastClr="000000"/>
                </a:solidFill>
                <a:latin typeface="Roboto"/>
                <a:ea typeface="Roboto"/>
                <a:cs typeface="Calibri"/>
              </a:rPr>
              <a:t>La version mise à jour de </a:t>
            </a:r>
            <a:r>
              <a:rPr lang="fr-CA" sz="2000" i="1" kern="0" dirty="0">
                <a:solidFill>
                  <a:sysClr val="windowText" lastClr="000000"/>
                </a:solidFill>
                <a:latin typeface="Roboto"/>
                <a:ea typeface="Roboto"/>
                <a:cs typeface="Calibri"/>
              </a:rPr>
              <a:t>Diriger pour favoriser la santé mentale à l'école</a:t>
            </a:r>
            <a:r>
              <a:rPr lang="fr-CA" sz="2000" kern="0" dirty="0">
                <a:solidFill>
                  <a:sysClr val="windowText" lastClr="000000"/>
                </a:solidFill>
                <a:latin typeface="Roboto"/>
                <a:ea typeface="Roboto"/>
                <a:cs typeface="Calibri"/>
              </a:rPr>
              <a:t> vise à </a:t>
            </a:r>
            <a:r>
              <a:rPr kumimoji="0" lang="fr-CA" sz="2000" b="0" i="0" u="none" strike="noStrike" kern="0" cap="none" spc="0" normalizeH="0" baseline="0" noProof="0" dirty="0">
                <a:ln>
                  <a:noFill/>
                </a:ln>
                <a:solidFill>
                  <a:sysClr val="windowText" lastClr="000000"/>
                </a:solidFill>
                <a:effectLst/>
                <a:uLnTx/>
                <a:uFillTx/>
                <a:latin typeface="Roboto"/>
                <a:ea typeface="Roboto"/>
                <a:cs typeface="Calibri"/>
              </a:rPr>
              <a:t>:</a:t>
            </a:r>
            <a:r>
              <a:rPr lang="fr-CA" sz="2000" kern="0" noProof="0" dirty="0">
                <a:solidFill>
                  <a:sysClr val="windowText" lastClr="000000"/>
                </a:solidFill>
                <a:latin typeface="Roboto"/>
                <a:ea typeface="Roboto"/>
                <a:cs typeface="Calibri"/>
              </a:rPr>
              <a:t> </a:t>
            </a:r>
            <a:endParaRPr lang="fr-CA" sz="2000" b="0" i="0" u="none" strike="noStrike" kern="0" cap="none" spc="0" normalizeH="0" baseline="0" noProof="0" dirty="0">
              <a:ln>
                <a:noFill/>
              </a:ln>
              <a:solidFill>
                <a:sysClr val="windowText" lastClr="000000"/>
              </a:solidFill>
              <a:effectLst/>
              <a:uLnTx/>
              <a:uFillTx/>
              <a:latin typeface="Roboto"/>
              <a:ea typeface="Roboto"/>
              <a:cs typeface="Calibri" panose="020F0502020204030204" pitchFamily="34" charset="0"/>
            </a:endParaRPr>
          </a:p>
          <a:p>
            <a:pPr marL="989330" lvl="1" indent="-380365">
              <a:lnSpc>
                <a:spcPct val="100000"/>
              </a:lnSpc>
              <a:spcBef>
                <a:spcPts val="300"/>
              </a:spcBef>
              <a:buFont typeface="Arial" panose="020B0604020202020204" pitchFamily="34" charset="0"/>
              <a:buChar char="•"/>
              <a:defRPr/>
            </a:pPr>
            <a:r>
              <a:rPr lang="fr-CA" sz="2000" kern="0" dirty="0">
                <a:solidFill>
                  <a:sysClr val="windowText" lastClr="000000"/>
                </a:solidFill>
                <a:latin typeface="Roboto"/>
                <a:ea typeface="Roboto"/>
                <a:cs typeface="Calibri"/>
              </a:rPr>
              <a:t>répondre aux besoins des directions et des directions adjointes des écoles ainsi que des leaders du système</a:t>
            </a:r>
          </a:p>
          <a:p>
            <a:pPr marL="989330" lvl="1" indent="-380365">
              <a:lnSpc>
                <a:spcPct val="100000"/>
              </a:lnSpc>
              <a:spcBef>
                <a:spcPts val="300"/>
              </a:spcBef>
              <a:buFont typeface="Arial" panose="020B0604020202020204" pitchFamily="34" charset="0"/>
              <a:buChar char="•"/>
              <a:defRPr/>
            </a:pPr>
            <a:r>
              <a:rPr lang="fr-CA" sz="2000" kern="0" dirty="0">
                <a:solidFill>
                  <a:sysClr val="windowText" lastClr="000000"/>
                </a:solidFill>
                <a:latin typeface="Roboto"/>
                <a:ea typeface="Roboto"/>
                <a:cs typeface="Calibri"/>
              </a:rPr>
              <a:t>répondre au continuum des besoins, des leaders émergents aux leaders expérimentés</a:t>
            </a:r>
            <a:r>
              <a:rPr kumimoji="0" lang="fr-CA" sz="2000" b="0" i="0" u="none" strike="noStrike" kern="0" cap="none" spc="0" normalizeH="0" baseline="0" noProof="0" dirty="0">
                <a:ln>
                  <a:noFill/>
                </a:ln>
                <a:solidFill>
                  <a:sysClr val="windowText" lastClr="000000"/>
                </a:solidFill>
                <a:effectLst/>
                <a:uLnTx/>
                <a:uFillTx/>
                <a:latin typeface="Roboto"/>
                <a:ea typeface="Roboto"/>
                <a:cs typeface="Calibri"/>
              </a:rPr>
              <a:t>, </a:t>
            </a:r>
            <a:r>
              <a:rPr lang="fr-CA" sz="2000" kern="0" dirty="0">
                <a:solidFill>
                  <a:sysClr val="windowText" lastClr="000000"/>
                </a:solidFill>
                <a:latin typeface="Roboto"/>
                <a:ea typeface="Roboto"/>
                <a:cs typeface="Calibri"/>
              </a:rPr>
              <a:t>et</a:t>
            </a:r>
            <a:endParaRPr lang="fr-CA" sz="2000" dirty="0">
              <a:solidFill>
                <a:sysClr val="windowText" lastClr="000000"/>
              </a:solidFill>
            </a:endParaRPr>
          </a:p>
          <a:p>
            <a:pPr marL="989330" lvl="1" indent="-380365">
              <a:lnSpc>
                <a:spcPct val="100000"/>
              </a:lnSpc>
              <a:spcBef>
                <a:spcPts val="300"/>
              </a:spcBef>
              <a:buFont typeface="Arial" panose="020B0604020202020204" pitchFamily="34" charset="0"/>
              <a:buChar char="•"/>
              <a:defRPr/>
            </a:pPr>
            <a:r>
              <a:rPr lang="fr-CA" sz="2000" kern="0" dirty="0">
                <a:solidFill>
                  <a:sysClr val="windowText" lastClr="000000"/>
                </a:solidFill>
                <a:latin typeface="Roboto"/>
                <a:ea typeface="Roboto"/>
                <a:cs typeface="Calibri"/>
              </a:rPr>
              <a:t>offrir un guide dont le </a:t>
            </a:r>
            <a:r>
              <a:rPr kumimoji="0" lang="fr-CA" sz="2000" b="0" i="0" u="none" strike="noStrike" kern="0" cap="none" spc="0" normalizeH="0" baseline="0" noProof="0" dirty="0">
                <a:ln>
                  <a:noFill/>
                </a:ln>
                <a:solidFill>
                  <a:sysClr val="windowText" lastClr="000000"/>
                </a:solidFill>
                <a:effectLst/>
                <a:uLnTx/>
                <a:uFillTx/>
                <a:latin typeface="Roboto"/>
                <a:ea typeface="Roboto"/>
                <a:cs typeface="Calibri"/>
              </a:rPr>
              <a:t>format</a:t>
            </a:r>
            <a:r>
              <a:rPr lang="fr-CA" sz="2000" kern="0" dirty="0">
                <a:solidFill>
                  <a:sysClr val="windowText" lastClr="000000"/>
                </a:solidFill>
                <a:latin typeface="Roboto"/>
                <a:ea typeface="Roboto"/>
                <a:cs typeface="Calibri"/>
              </a:rPr>
              <a:t> est pertinent, réactif, </a:t>
            </a:r>
            <a:r>
              <a:rPr kumimoji="0" lang="fr-CA" sz="2000" b="0" i="0" u="none" strike="noStrike" kern="0" cap="none" spc="0" normalizeH="0" baseline="0" noProof="0" dirty="0">
                <a:ln>
                  <a:noFill/>
                </a:ln>
                <a:solidFill>
                  <a:sysClr val="windowText" lastClr="000000"/>
                </a:solidFill>
                <a:effectLst/>
                <a:uLnTx/>
                <a:uFillTx/>
                <a:latin typeface="Roboto"/>
                <a:ea typeface="Roboto"/>
                <a:cs typeface="Calibri"/>
              </a:rPr>
              <a:t>flexible, accessible, agile (</a:t>
            </a:r>
            <a:r>
              <a:rPr lang="fr-CA" sz="2000" kern="0" dirty="0">
                <a:solidFill>
                  <a:sysClr val="windowText" lastClr="000000"/>
                </a:solidFill>
                <a:latin typeface="Roboto"/>
                <a:ea typeface="Roboto"/>
                <a:cs typeface="Calibri"/>
              </a:rPr>
              <a:t>mise à jour facile)</a:t>
            </a:r>
            <a:r>
              <a:rPr kumimoji="0" lang="fr-CA" sz="2000" b="0" i="0" u="none" strike="noStrike" kern="0" cap="none" spc="0" normalizeH="0" baseline="0" noProof="0" dirty="0">
                <a:ln>
                  <a:noFill/>
                </a:ln>
                <a:solidFill>
                  <a:sysClr val="windowText" lastClr="000000"/>
                </a:solidFill>
                <a:effectLst/>
                <a:uLnTx/>
                <a:uFillTx/>
                <a:latin typeface="Roboto"/>
                <a:ea typeface="Roboto"/>
                <a:cs typeface="Calibri"/>
              </a:rPr>
              <a:t> </a:t>
            </a:r>
            <a:r>
              <a:rPr lang="fr-CA" sz="2000" kern="0" dirty="0">
                <a:solidFill>
                  <a:sysClr val="windowText" lastClr="000000"/>
                </a:solidFill>
                <a:latin typeface="Roboto"/>
                <a:ea typeface="Roboto"/>
                <a:cs typeface="Calibri"/>
              </a:rPr>
              <a:t>et évolutif</a:t>
            </a:r>
            <a:r>
              <a:rPr lang="fr-CA" sz="2000" kern="0" noProof="0" dirty="0">
                <a:solidFill>
                  <a:sysClr val="windowText" lastClr="000000"/>
                </a:solidFill>
                <a:latin typeface="Roboto"/>
                <a:ea typeface="Roboto"/>
                <a:cs typeface="Calibri"/>
              </a:rPr>
              <a:t> </a:t>
            </a:r>
            <a:endParaRPr lang="fr-CA" sz="2000" b="0" i="0" u="none" strike="noStrike" kern="0" cap="none" spc="0" normalizeH="0" baseline="0" noProof="0" dirty="0">
              <a:ln>
                <a:noFill/>
              </a:ln>
              <a:solidFill>
                <a:sysClr val="windowText" lastClr="000000"/>
              </a:solidFill>
              <a:effectLst/>
              <a:uLnTx/>
              <a:uFillTx/>
              <a:latin typeface="Roboto"/>
              <a:ea typeface="Roboto"/>
              <a:cs typeface="Calibri" panose="020F0502020204030204" pitchFamily="34" charset="0"/>
            </a:endParaRPr>
          </a:p>
        </p:txBody>
      </p:sp>
    </p:spTree>
    <p:extLst>
      <p:ext uri="{BB962C8B-B14F-4D97-AF65-F5344CB8AC3E}">
        <p14:creationId xmlns:p14="http://schemas.microsoft.com/office/powerpoint/2010/main" val="312151398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4677A-3306-8F88-BA78-B3A872D4E3F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30266F9-58AB-F935-674B-2E31609387B4}"/>
              </a:ext>
            </a:extLst>
          </p:cNvPr>
          <p:cNvSpPr>
            <a:spLocks noGrp="1"/>
          </p:cNvSpPr>
          <p:nvPr>
            <p:ph type="title"/>
          </p:nvPr>
        </p:nvSpPr>
        <p:spPr>
          <a:xfrm>
            <a:off x="2804160" y="208943"/>
            <a:ext cx="9159239" cy="1350811"/>
          </a:xfrm>
        </p:spPr>
        <p:txBody>
          <a:bodyPr/>
          <a:lstStyle/>
          <a:p>
            <a:r>
              <a:rPr lang="fr-CA">
                <a:latin typeface="Poppins SemiBold"/>
                <a:cs typeface="Poppins SemiBold"/>
              </a:rPr>
              <a:t>Éléments supplémentaires visés par la mise à jour</a:t>
            </a:r>
            <a:endParaRPr lang="fr-CA" noProof="0"/>
          </a:p>
        </p:txBody>
      </p:sp>
      <p:sp>
        <p:nvSpPr>
          <p:cNvPr id="2" name="Vertical Text Placeholder 1">
            <a:extLst>
              <a:ext uri="{FF2B5EF4-FFF2-40B4-BE49-F238E27FC236}">
                <a16:creationId xmlns:a16="http://schemas.microsoft.com/office/drawing/2014/main" id="{55C534A8-B7D4-B126-282F-166B11BACA88}"/>
              </a:ext>
            </a:extLst>
          </p:cNvPr>
          <p:cNvSpPr>
            <a:spLocks noGrp="1"/>
          </p:cNvSpPr>
          <p:nvPr>
            <p:ph type="body" sz="quarter" idx="12"/>
          </p:nvPr>
        </p:nvSpPr>
        <p:spPr>
          <a:xfrm>
            <a:off x="2349618" y="1650176"/>
            <a:ext cx="9613781" cy="4004834"/>
          </a:xfrm>
        </p:spPr>
        <p:txBody>
          <a:bodyPr vert="horz" lIns="91440" tIns="45720" rIns="91440" bIns="45720" rtlCol="0" anchor="t">
            <a:noAutofit/>
          </a:bodyPr>
          <a:lstStyle/>
          <a:p>
            <a:pPr marL="800100" lvl="1" indent="-342900">
              <a:lnSpc>
                <a:spcPct val="100000"/>
              </a:lnSpc>
              <a:spcBef>
                <a:spcPts val="300"/>
              </a:spcBef>
              <a:spcAft>
                <a:spcPts val="300"/>
              </a:spcAft>
              <a:buFont typeface="Arial" panose="020B0604020202020204" pitchFamily="34" charset="0"/>
              <a:buChar char="•"/>
            </a:pPr>
            <a:r>
              <a:rPr lang="fr-CA">
                <a:latin typeface="Roboto"/>
                <a:ea typeface="Roboto"/>
                <a:cs typeface="Arial"/>
              </a:rPr>
              <a:t>Harmonisation avec les approches courantes en matière de santé mentale</a:t>
            </a:r>
            <a:r>
              <a:rPr lang="fr-CA" noProof="0">
                <a:latin typeface="Roboto"/>
                <a:ea typeface="Roboto"/>
                <a:cs typeface="Arial"/>
              </a:rPr>
              <a:t>, </a:t>
            </a:r>
            <a:r>
              <a:rPr lang="fr-CA">
                <a:latin typeface="Roboto"/>
                <a:ea typeface="Roboto"/>
                <a:cs typeface="Arial"/>
              </a:rPr>
              <a:t>incluant les fondements clés pour diriger des écoles qui favorisent la santé mentale</a:t>
            </a:r>
            <a:endParaRPr lang="fr-CA" noProof="0" dirty="0">
              <a:latin typeface="Roboto"/>
              <a:ea typeface="Roboto"/>
              <a:cs typeface="Arial"/>
            </a:endParaRPr>
          </a:p>
          <a:p>
            <a:pPr marL="800100" lvl="1" indent="-342900">
              <a:lnSpc>
                <a:spcPct val="100000"/>
              </a:lnSpc>
              <a:spcBef>
                <a:spcPts val="300"/>
              </a:spcBef>
              <a:spcAft>
                <a:spcPts val="300"/>
              </a:spcAft>
              <a:buFont typeface="Arial" panose="020B0604020202020204" pitchFamily="34" charset="0"/>
              <a:buChar char="•"/>
            </a:pPr>
            <a:r>
              <a:rPr lang="fr-CA">
                <a:latin typeface="Roboto"/>
                <a:ea typeface="Roboto"/>
                <a:cs typeface="Arial"/>
              </a:rPr>
              <a:t>Intégration de l'affirmation identitaire</a:t>
            </a:r>
            <a:r>
              <a:rPr lang="fr-CA" noProof="0">
                <a:latin typeface="Roboto"/>
                <a:ea typeface="Roboto"/>
                <a:cs typeface="Arial"/>
              </a:rPr>
              <a:t> </a:t>
            </a:r>
            <a:r>
              <a:rPr lang="fr-CA">
                <a:latin typeface="Roboto"/>
                <a:ea typeface="Roboto"/>
                <a:cs typeface="Arial"/>
              </a:rPr>
              <a:t>en matière de santé mentale en milieu scolaire dans l'ensemble du contenu</a:t>
            </a:r>
            <a:endParaRPr lang="fr-CA" dirty="0">
              <a:latin typeface="Roboto"/>
              <a:ea typeface="Roboto"/>
              <a:cs typeface="Arial"/>
            </a:endParaRPr>
          </a:p>
          <a:p>
            <a:pPr marL="800100" lvl="1" indent="-342900">
              <a:lnSpc>
                <a:spcPct val="100000"/>
              </a:lnSpc>
              <a:spcBef>
                <a:spcPts val="300"/>
              </a:spcBef>
              <a:spcAft>
                <a:spcPts val="300"/>
              </a:spcAft>
              <a:buFont typeface="Arial" panose="020B0604020202020204" pitchFamily="34" charset="0"/>
              <a:buChar char="•"/>
            </a:pPr>
            <a:r>
              <a:rPr lang="fr-CA">
                <a:latin typeface="Roboto"/>
                <a:ea typeface="Roboto"/>
                <a:cs typeface="Arial"/>
              </a:rPr>
              <a:t>Harmonisation avec la « Recommandation professionnelle pour favoriser la santé mentale des élèves » de l'Ordre des enseignantes et des enseignants de l'Ontario</a:t>
            </a:r>
            <a:endParaRPr lang="fr-CA" dirty="0"/>
          </a:p>
          <a:p>
            <a:pPr marL="800100" lvl="1" indent="-342900">
              <a:lnSpc>
                <a:spcPct val="100000"/>
              </a:lnSpc>
              <a:spcBef>
                <a:spcPts val="300"/>
              </a:spcBef>
              <a:spcAft>
                <a:spcPts val="300"/>
              </a:spcAft>
              <a:buFont typeface="Arial" panose="020B0604020202020204" pitchFamily="34" charset="0"/>
              <a:buChar char="•"/>
            </a:pPr>
            <a:r>
              <a:rPr lang="fr-CA">
                <a:latin typeface="Roboto"/>
                <a:ea typeface="Roboto"/>
                <a:cs typeface="Arial"/>
              </a:rPr>
              <a:t>Harmonisation avec la Note Politiques/Programmes</a:t>
            </a:r>
            <a:r>
              <a:rPr lang="fr-CA" noProof="0">
                <a:latin typeface="Roboto"/>
                <a:ea typeface="Roboto"/>
                <a:cs typeface="Arial"/>
              </a:rPr>
              <a:t> 169 – Santé mentale des élèves</a:t>
            </a:r>
            <a:endParaRPr lang="fr-CA" noProof="0" dirty="0">
              <a:latin typeface="Roboto"/>
              <a:ea typeface="Roboto"/>
              <a:cs typeface="Arial"/>
            </a:endParaRPr>
          </a:p>
          <a:p>
            <a:pPr marL="800100" lvl="1" indent="-342900">
              <a:lnSpc>
                <a:spcPct val="100000"/>
              </a:lnSpc>
              <a:spcBef>
                <a:spcPts val="300"/>
              </a:spcBef>
              <a:spcAft>
                <a:spcPts val="300"/>
              </a:spcAft>
              <a:buFont typeface="Arial" panose="020B0604020202020204" pitchFamily="34" charset="0"/>
              <a:buChar char="•"/>
            </a:pPr>
            <a:r>
              <a:rPr lang="fr-CA">
                <a:latin typeface="Roboto"/>
                <a:ea typeface="Roboto"/>
                <a:cs typeface="Arial"/>
              </a:rPr>
              <a:t>Sensibilisation à la voix des directions et directions adjointes des écoles, et à la voix des élèves</a:t>
            </a:r>
            <a:endParaRPr lang="fr-CA" noProof="0" dirty="0">
              <a:latin typeface="Roboto"/>
              <a:ea typeface="Roboto"/>
              <a:cs typeface="Arial"/>
            </a:endParaRPr>
          </a:p>
        </p:txBody>
      </p:sp>
    </p:spTree>
    <p:extLst>
      <p:ext uri="{BB962C8B-B14F-4D97-AF65-F5344CB8AC3E}">
        <p14:creationId xmlns:p14="http://schemas.microsoft.com/office/powerpoint/2010/main" val="102148605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BCE987-8370-2601-EA04-3779BF5D089E}"/>
              </a:ext>
            </a:extLst>
          </p:cNvPr>
          <p:cNvSpPr>
            <a:spLocks noGrp="1"/>
          </p:cNvSpPr>
          <p:nvPr>
            <p:ph type="title"/>
          </p:nvPr>
        </p:nvSpPr>
        <p:spPr>
          <a:xfrm>
            <a:off x="838200" y="1996977"/>
            <a:ext cx="10515600" cy="2068586"/>
          </a:xfrm>
        </p:spPr>
        <p:txBody>
          <a:bodyPr>
            <a:normAutofit fontScale="90000"/>
          </a:bodyPr>
          <a:lstStyle/>
          <a:p>
            <a:r>
              <a:rPr lang="fr-CA" sz="5200" b="0" noProof="0">
                <a:latin typeface="Poppins"/>
                <a:cs typeface="Poppins"/>
              </a:rPr>
              <a:t>Préparer le terrain : </a:t>
            </a:r>
            <a:br>
              <a:rPr lang="fr-CA" sz="5200" noProof="0"/>
            </a:br>
            <a:r>
              <a:rPr lang="fr-CA" sz="5200" noProof="0">
                <a:latin typeface="Poppins SemiBold"/>
                <a:cs typeface="Poppins SemiBold"/>
              </a:rPr>
              <a:t>Conclusions des groupes de discussion</a:t>
            </a:r>
          </a:p>
        </p:txBody>
      </p:sp>
    </p:spTree>
    <p:extLst>
      <p:ext uri="{BB962C8B-B14F-4D97-AF65-F5344CB8AC3E}">
        <p14:creationId xmlns:p14="http://schemas.microsoft.com/office/powerpoint/2010/main" val="268078327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
            <a:extLst>
              <a:ext uri="{FF2B5EF4-FFF2-40B4-BE49-F238E27FC236}">
                <a16:creationId xmlns:a16="http://schemas.microsoft.com/office/drawing/2014/main" id="{0E5148EF-A81F-B04A-B72D-71E5F98EB460}"/>
              </a:ext>
            </a:extLst>
          </p:cNvPr>
          <p:cNvSpPr>
            <a:spLocks noGrp="1"/>
          </p:cNvSpPr>
          <p:nvPr>
            <p:ph type="title"/>
          </p:nvPr>
        </p:nvSpPr>
        <p:spPr>
          <a:xfrm>
            <a:off x="184781" y="-40104"/>
            <a:ext cx="11837885" cy="1193946"/>
          </a:xfrm>
        </p:spPr>
        <p:txBody>
          <a:bodyPr>
            <a:noAutofit/>
          </a:bodyPr>
          <a:lstStyle/>
          <a:p>
            <a:r>
              <a:rPr lang="fr-CA" sz="3600" b="0" noProof="0" dirty="0">
                <a:latin typeface="Poppins SemiBold" panose="00000700000000000000" pitchFamily="2" charset="0"/>
                <a:cs typeface="Poppins SemiBold" panose="00000700000000000000" pitchFamily="2" charset="0"/>
              </a:rPr>
              <a:t>Que </a:t>
            </a:r>
            <a:r>
              <a:rPr lang="fr-CA" sz="3600" b="0" dirty="0">
                <a:latin typeface="Poppins SemiBold" panose="00000700000000000000" pitchFamily="2" charset="0"/>
                <a:cs typeface="Poppins SemiBold" panose="00000700000000000000" pitchFamily="2" charset="0"/>
              </a:rPr>
              <a:t>disent les directions et les directions adjointes des écoles?</a:t>
            </a:r>
            <a:endParaRPr lang="fr-CA" sz="3600" b="0" noProof="0" dirty="0">
              <a:latin typeface="Poppins SemiBold" panose="00000700000000000000" pitchFamily="2" charset="0"/>
              <a:cs typeface="Poppins SemiBold" panose="00000700000000000000" pitchFamily="2" charset="0"/>
            </a:endParaRPr>
          </a:p>
        </p:txBody>
      </p:sp>
      <p:sp>
        <p:nvSpPr>
          <p:cNvPr id="4" name="TextBox 3">
            <a:extLst>
              <a:ext uri="{FF2B5EF4-FFF2-40B4-BE49-F238E27FC236}">
                <a16:creationId xmlns:a16="http://schemas.microsoft.com/office/drawing/2014/main" id="{10EFF300-4BD3-1F8C-A5D1-73897443D5C9}"/>
              </a:ext>
            </a:extLst>
          </p:cNvPr>
          <p:cNvSpPr txBox="1"/>
          <p:nvPr/>
        </p:nvSpPr>
        <p:spPr>
          <a:xfrm>
            <a:off x="524710" y="1325563"/>
            <a:ext cx="10871838" cy="1554272"/>
          </a:xfrm>
          <a:prstGeom prst="rect">
            <a:avLst/>
          </a:prstGeom>
          <a:noFill/>
        </p:spPr>
        <p:txBody>
          <a:bodyPr wrap="square" lIns="91440" tIns="45720" rIns="91440" bIns="45720" rtlCol="0" anchor="t">
            <a:spAutoFit/>
          </a:bodyPr>
          <a:lstStyle/>
          <a:p>
            <a:r>
              <a:rPr lang="fr-CA" sz="3200" b="1">
                <a:latin typeface="Roboto"/>
                <a:ea typeface="Roboto"/>
                <a:cs typeface="Roboto"/>
              </a:rPr>
              <a:t>Cinq groupes de discussion virtuels</a:t>
            </a:r>
          </a:p>
          <a:p>
            <a:pPr marL="914400" lvl="1" indent="-457200">
              <a:spcBef>
                <a:spcPts val="600"/>
              </a:spcBef>
              <a:spcAft>
                <a:spcPts val="600"/>
              </a:spcAft>
              <a:buFont typeface="Arial" panose="020B0604020202020204" pitchFamily="34" charset="0"/>
              <a:buChar char="•"/>
            </a:pPr>
            <a:r>
              <a:rPr lang="fr-CA" sz="2400">
                <a:latin typeface="Roboto"/>
                <a:ea typeface="Roboto"/>
                <a:cs typeface="Roboto"/>
              </a:rPr>
              <a:t>trois séances en anglais; deux séances en français</a:t>
            </a:r>
          </a:p>
          <a:p>
            <a:pPr marL="914400" lvl="1" indent="-457200">
              <a:spcBef>
                <a:spcPts val="600"/>
              </a:spcBef>
              <a:spcAft>
                <a:spcPts val="600"/>
              </a:spcAft>
              <a:buFont typeface="Arial" panose="020B0604020202020204" pitchFamily="34" charset="0"/>
              <a:buChar char="•"/>
            </a:pPr>
            <a:r>
              <a:rPr lang="fr-CA" sz="2400">
                <a:latin typeface="Roboto"/>
                <a:ea typeface="Roboto"/>
                <a:cs typeface="Roboto"/>
              </a:rPr>
              <a:t>7 à 12 participants par session</a:t>
            </a:r>
          </a:p>
        </p:txBody>
      </p:sp>
      <p:sp>
        <p:nvSpPr>
          <p:cNvPr id="2" name="Rounded Rectangle 1">
            <a:extLst>
              <a:ext uri="{FF2B5EF4-FFF2-40B4-BE49-F238E27FC236}">
                <a16:creationId xmlns:a16="http://schemas.microsoft.com/office/drawing/2014/main" id="{FE3FA68D-466B-B46F-20BB-E5F826ADC09E}"/>
              </a:ext>
              <a:ext uri="{C183D7F6-B498-43B3-948B-1728B52AA6E4}">
                <adec:decorative xmlns:adec="http://schemas.microsoft.com/office/drawing/2017/decorative" val="1"/>
              </a:ext>
            </a:extLst>
          </p:cNvPr>
          <p:cNvSpPr/>
          <p:nvPr/>
        </p:nvSpPr>
        <p:spPr>
          <a:xfrm>
            <a:off x="524709" y="3191607"/>
            <a:ext cx="11091029" cy="2639212"/>
          </a:xfrm>
          <a:prstGeom prst="roundRect">
            <a:avLst>
              <a:gd name="adj" fmla="val 6367"/>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8" name="Oval 7">
            <a:extLst>
              <a:ext uri="{FF2B5EF4-FFF2-40B4-BE49-F238E27FC236}">
                <a16:creationId xmlns:a16="http://schemas.microsoft.com/office/drawing/2014/main" id="{F50D44B4-5BAD-93FC-357E-EF07DE47D072}"/>
              </a:ext>
              <a:ext uri="{C183D7F6-B498-43B3-948B-1728B52AA6E4}">
                <adec:decorative xmlns:adec="http://schemas.microsoft.com/office/drawing/2017/decorative" val="1"/>
              </a:ext>
            </a:extLst>
          </p:cNvPr>
          <p:cNvSpPr/>
          <p:nvPr/>
        </p:nvSpPr>
        <p:spPr>
          <a:xfrm>
            <a:off x="1091859" y="3415875"/>
            <a:ext cx="1216503" cy="1216503"/>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6" name="TextBox 5">
            <a:extLst>
              <a:ext uri="{FF2B5EF4-FFF2-40B4-BE49-F238E27FC236}">
                <a16:creationId xmlns:a16="http://schemas.microsoft.com/office/drawing/2014/main" id="{DCC0F463-9FF4-18E2-526E-189D282562C5}"/>
              </a:ext>
            </a:extLst>
          </p:cNvPr>
          <p:cNvSpPr txBox="1"/>
          <p:nvPr/>
        </p:nvSpPr>
        <p:spPr>
          <a:xfrm>
            <a:off x="1367249" y="3733197"/>
            <a:ext cx="700087" cy="584775"/>
          </a:xfrm>
          <a:prstGeom prst="rect">
            <a:avLst/>
          </a:prstGeom>
          <a:noFill/>
        </p:spPr>
        <p:txBody>
          <a:bodyPr wrap="square" rtlCol="0">
            <a:spAutoFit/>
          </a:bodyPr>
          <a:lstStyle/>
          <a:p>
            <a:pPr algn="ctr"/>
            <a:r>
              <a:rPr lang="fr-CA" sz="3200" b="1" dirty="0">
                <a:solidFill>
                  <a:schemeClr val="bg1"/>
                </a:solidFill>
                <a:latin typeface="Poppins SemiBold" pitchFamily="2" charset="77"/>
                <a:cs typeface="Poppins SemiBold" pitchFamily="2" charset="77"/>
              </a:rPr>
              <a:t>42</a:t>
            </a:r>
          </a:p>
        </p:txBody>
      </p:sp>
      <p:sp>
        <p:nvSpPr>
          <p:cNvPr id="7" name="TextBox 6">
            <a:extLst>
              <a:ext uri="{FF2B5EF4-FFF2-40B4-BE49-F238E27FC236}">
                <a16:creationId xmlns:a16="http://schemas.microsoft.com/office/drawing/2014/main" id="{195293BF-6334-6805-D28F-35199AC866E3}"/>
              </a:ext>
            </a:extLst>
          </p:cNvPr>
          <p:cNvSpPr txBox="1"/>
          <p:nvPr/>
        </p:nvSpPr>
        <p:spPr>
          <a:xfrm>
            <a:off x="785812" y="4643434"/>
            <a:ext cx="2014537" cy="1015663"/>
          </a:xfrm>
          <a:prstGeom prst="rect">
            <a:avLst/>
          </a:prstGeom>
          <a:noFill/>
        </p:spPr>
        <p:txBody>
          <a:bodyPr wrap="square" lIns="91440" tIns="45720" rIns="91440" bIns="45720" rtlCol="0" anchor="t">
            <a:spAutoFit/>
          </a:bodyPr>
          <a:lstStyle/>
          <a:p>
            <a:pPr algn="ctr"/>
            <a:r>
              <a:rPr lang="fr-CA" sz="2000" dirty="0">
                <a:latin typeface="Roboto"/>
                <a:ea typeface="Roboto"/>
                <a:cs typeface="Roboto"/>
              </a:rPr>
              <a:t>participants aux groupes de discussion</a:t>
            </a:r>
          </a:p>
        </p:txBody>
      </p:sp>
      <p:sp>
        <p:nvSpPr>
          <p:cNvPr id="9" name="Right Arrow 8" descr="Flèche pointant vers la droite">
            <a:extLst>
              <a:ext uri="{FF2B5EF4-FFF2-40B4-BE49-F238E27FC236}">
                <a16:creationId xmlns:a16="http://schemas.microsoft.com/office/drawing/2014/main" id="{AE35F341-D210-5DEE-85C8-EB49D817983F}"/>
              </a:ext>
            </a:extLst>
          </p:cNvPr>
          <p:cNvSpPr/>
          <p:nvPr/>
        </p:nvSpPr>
        <p:spPr>
          <a:xfrm>
            <a:off x="3061451" y="4169123"/>
            <a:ext cx="771525" cy="639930"/>
          </a:xfrm>
          <a:prstGeom prst="rightArrow">
            <a:avLst/>
          </a:prstGeom>
          <a:solidFill>
            <a:srgbClr val="4000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10" name="Oval 9">
            <a:extLst>
              <a:ext uri="{FF2B5EF4-FFF2-40B4-BE49-F238E27FC236}">
                <a16:creationId xmlns:a16="http://schemas.microsoft.com/office/drawing/2014/main" id="{62197750-9E1B-9C3E-4345-F2EB80D221D8}"/>
              </a:ext>
              <a:ext uri="{C183D7F6-B498-43B3-948B-1728B52AA6E4}">
                <adec:decorative xmlns:adec="http://schemas.microsoft.com/office/drawing/2017/decorative" val="1"/>
              </a:ext>
            </a:extLst>
          </p:cNvPr>
          <p:cNvSpPr/>
          <p:nvPr/>
        </p:nvSpPr>
        <p:spPr>
          <a:xfrm>
            <a:off x="4291360" y="3441014"/>
            <a:ext cx="907554" cy="907554"/>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11" name="TextBox 10">
            <a:extLst>
              <a:ext uri="{FF2B5EF4-FFF2-40B4-BE49-F238E27FC236}">
                <a16:creationId xmlns:a16="http://schemas.microsoft.com/office/drawing/2014/main" id="{A99016CE-5F1C-9B5D-2308-A4576843237B}"/>
              </a:ext>
            </a:extLst>
          </p:cNvPr>
          <p:cNvSpPr txBox="1"/>
          <p:nvPr/>
        </p:nvSpPr>
        <p:spPr>
          <a:xfrm>
            <a:off x="4395096" y="3679814"/>
            <a:ext cx="700087" cy="461665"/>
          </a:xfrm>
          <a:prstGeom prst="rect">
            <a:avLst/>
          </a:prstGeom>
          <a:noFill/>
        </p:spPr>
        <p:txBody>
          <a:bodyPr wrap="square" rtlCol="0">
            <a:spAutoFit/>
          </a:bodyPr>
          <a:lstStyle/>
          <a:p>
            <a:pPr algn="ctr"/>
            <a:r>
              <a:rPr lang="fr-CA" sz="2400" b="1" dirty="0">
                <a:solidFill>
                  <a:schemeClr val="bg1"/>
                </a:solidFill>
                <a:latin typeface="Poppins SemiBold" pitchFamily="2" charset="77"/>
                <a:cs typeface="Poppins SemiBold" pitchFamily="2" charset="77"/>
              </a:rPr>
              <a:t>23</a:t>
            </a:r>
          </a:p>
        </p:txBody>
      </p:sp>
      <p:sp>
        <p:nvSpPr>
          <p:cNvPr id="18" name="TextBox 17">
            <a:extLst>
              <a:ext uri="{FF2B5EF4-FFF2-40B4-BE49-F238E27FC236}">
                <a16:creationId xmlns:a16="http://schemas.microsoft.com/office/drawing/2014/main" id="{9DB18BBA-63B9-2F1A-F56B-364654852563}"/>
              </a:ext>
            </a:extLst>
          </p:cNvPr>
          <p:cNvSpPr txBox="1"/>
          <p:nvPr/>
        </p:nvSpPr>
        <p:spPr>
          <a:xfrm>
            <a:off x="5406381" y="3537901"/>
            <a:ext cx="2343077" cy="707886"/>
          </a:xfrm>
          <a:prstGeom prst="rect">
            <a:avLst/>
          </a:prstGeom>
          <a:noFill/>
        </p:spPr>
        <p:txBody>
          <a:bodyPr wrap="square" rtlCol="0">
            <a:spAutoFit/>
          </a:bodyPr>
          <a:lstStyle/>
          <a:p>
            <a:r>
              <a:rPr lang="fr-CA" sz="2000" dirty="0">
                <a:latin typeface="Roboto" panose="02000000000000000000" pitchFamily="2" charset="0"/>
                <a:ea typeface="Roboto" panose="02000000000000000000" pitchFamily="2" charset="0"/>
              </a:rPr>
              <a:t>conseils scolaires anglophones</a:t>
            </a:r>
          </a:p>
        </p:txBody>
      </p:sp>
      <p:sp>
        <p:nvSpPr>
          <p:cNvPr id="22" name="Right Arrow 21" descr="flèche pointant vers la droite">
            <a:extLst>
              <a:ext uri="{FF2B5EF4-FFF2-40B4-BE49-F238E27FC236}">
                <a16:creationId xmlns:a16="http://schemas.microsoft.com/office/drawing/2014/main" id="{BFF09F3D-9BFF-78DC-C2A5-CB4B3036DF2B}"/>
              </a:ext>
            </a:extLst>
          </p:cNvPr>
          <p:cNvSpPr/>
          <p:nvPr/>
        </p:nvSpPr>
        <p:spPr>
          <a:xfrm>
            <a:off x="7002161" y="4191248"/>
            <a:ext cx="771525" cy="639930"/>
          </a:xfrm>
          <a:prstGeom prst="rightArrow">
            <a:avLst/>
          </a:prstGeom>
          <a:solidFill>
            <a:srgbClr val="4000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14" name="Oval 13">
            <a:extLst>
              <a:ext uri="{FF2B5EF4-FFF2-40B4-BE49-F238E27FC236}">
                <a16:creationId xmlns:a16="http://schemas.microsoft.com/office/drawing/2014/main" id="{F6A5D934-4730-7A36-46BB-CAA5B39EC906}"/>
              </a:ext>
              <a:ext uri="{C183D7F6-B498-43B3-948B-1728B52AA6E4}">
                <adec:decorative xmlns:adec="http://schemas.microsoft.com/office/drawing/2017/decorative" val="1"/>
              </a:ext>
            </a:extLst>
          </p:cNvPr>
          <p:cNvSpPr/>
          <p:nvPr/>
        </p:nvSpPr>
        <p:spPr>
          <a:xfrm>
            <a:off x="4291360" y="4634738"/>
            <a:ext cx="907554" cy="907554"/>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15" name="TextBox 14">
            <a:extLst>
              <a:ext uri="{FF2B5EF4-FFF2-40B4-BE49-F238E27FC236}">
                <a16:creationId xmlns:a16="http://schemas.microsoft.com/office/drawing/2014/main" id="{6CC0207C-077E-2001-194A-D423712B4E06}"/>
              </a:ext>
            </a:extLst>
          </p:cNvPr>
          <p:cNvSpPr txBox="1"/>
          <p:nvPr/>
        </p:nvSpPr>
        <p:spPr>
          <a:xfrm>
            <a:off x="4395096" y="4873538"/>
            <a:ext cx="700087" cy="461665"/>
          </a:xfrm>
          <a:prstGeom prst="rect">
            <a:avLst/>
          </a:prstGeom>
          <a:noFill/>
        </p:spPr>
        <p:txBody>
          <a:bodyPr wrap="square" rtlCol="0">
            <a:spAutoFit/>
          </a:bodyPr>
          <a:lstStyle/>
          <a:p>
            <a:pPr algn="ctr"/>
            <a:r>
              <a:rPr lang="fr-CA" sz="2400" b="1" dirty="0">
                <a:solidFill>
                  <a:schemeClr val="bg1"/>
                </a:solidFill>
                <a:latin typeface="Poppins SemiBold" pitchFamily="2" charset="77"/>
                <a:cs typeface="Poppins SemiBold" pitchFamily="2" charset="77"/>
              </a:rPr>
              <a:t>19</a:t>
            </a:r>
          </a:p>
        </p:txBody>
      </p:sp>
      <p:sp>
        <p:nvSpPr>
          <p:cNvPr id="19" name="TextBox 18">
            <a:extLst>
              <a:ext uri="{FF2B5EF4-FFF2-40B4-BE49-F238E27FC236}">
                <a16:creationId xmlns:a16="http://schemas.microsoft.com/office/drawing/2014/main" id="{CF76B20E-B4EE-E469-4D53-5513551C1190}"/>
              </a:ext>
            </a:extLst>
          </p:cNvPr>
          <p:cNvSpPr txBox="1"/>
          <p:nvPr/>
        </p:nvSpPr>
        <p:spPr>
          <a:xfrm>
            <a:off x="5406382" y="4758481"/>
            <a:ext cx="2343076" cy="707886"/>
          </a:xfrm>
          <a:prstGeom prst="rect">
            <a:avLst/>
          </a:prstGeom>
          <a:noFill/>
        </p:spPr>
        <p:txBody>
          <a:bodyPr wrap="square" rtlCol="0">
            <a:spAutoFit/>
          </a:bodyPr>
          <a:lstStyle/>
          <a:p>
            <a:r>
              <a:rPr lang="fr-CA" sz="2000" dirty="0">
                <a:latin typeface="Roboto" panose="02000000000000000000" pitchFamily="2" charset="0"/>
                <a:ea typeface="Roboto" panose="02000000000000000000" pitchFamily="2" charset="0"/>
              </a:rPr>
              <a:t>conseils scolaires</a:t>
            </a:r>
          </a:p>
          <a:p>
            <a:r>
              <a:rPr lang="fr-CA" sz="2000" dirty="0">
                <a:latin typeface="Roboto" panose="02000000000000000000" pitchFamily="2" charset="0"/>
                <a:ea typeface="Roboto" panose="02000000000000000000" pitchFamily="2" charset="0"/>
              </a:rPr>
              <a:t>francophones</a:t>
            </a:r>
          </a:p>
        </p:txBody>
      </p:sp>
      <p:sp>
        <p:nvSpPr>
          <p:cNvPr id="12" name="Oval 11">
            <a:extLst>
              <a:ext uri="{FF2B5EF4-FFF2-40B4-BE49-F238E27FC236}">
                <a16:creationId xmlns:a16="http://schemas.microsoft.com/office/drawing/2014/main" id="{D49B524D-C2C0-8B63-3099-6CAC82EB0497}"/>
              </a:ext>
              <a:ext uri="{C183D7F6-B498-43B3-948B-1728B52AA6E4}">
                <adec:decorative xmlns:adec="http://schemas.microsoft.com/office/drawing/2017/decorative" val="1"/>
              </a:ext>
            </a:extLst>
          </p:cNvPr>
          <p:cNvSpPr/>
          <p:nvPr/>
        </p:nvSpPr>
        <p:spPr>
          <a:xfrm>
            <a:off x="7987002" y="3437476"/>
            <a:ext cx="907554" cy="907554"/>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13" name="TextBox 12">
            <a:extLst>
              <a:ext uri="{FF2B5EF4-FFF2-40B4-BE49-F238E27FC236}">
                <a16:creationId xmlns:a16="http://schemas.microsoft.com/office/drawing/2014/main" id="{4B38E48E-58CC-14D4-7F30-0B62CA721FFA}"/>
              </a:ext>
            </a:extLst>
          </p:cNvPr>
          <p:cNvSpPr txBox="1"/>
          <p:nvPr/>
        </p:nvSpPr>
        <p:spPr>
          <a:xfrm>
            <a:off x="8090738" y="3676276"/>
            <a:ext cx="700087" cy="461665"/>
          </a:xfrm>
          <a:prstGeom prst="rect">
            <a:avLst/>
          </a:prstGeom>
          <a:noFill/>
        </p:spPr>
        <p:txBody>
          <a:bodyPr wrap="square" rtlCol="0">
            <a:spAutoFit/>
          </a:bodyPr>
          <a:lstStyle/>
          <a:p>
            <a:pPr algn="ctr"/>
            <a:r>
              <a:rPr lang="fr-CA" sz="2400" b="1" dirty="0">
                <a:solidFill>
                  <a:schemeClr val="bg1"/>
                </a:solidFill>
                <a:latin typeface="Poppins SemiBold" pitchFamily="2" charset="77"/>
                <a:cs typeface="Poppins SemiBold" pitchFamily="2" charset="77"/>
              </a:rPr>
              <a:t>24</a:t>
            </a:r>
          </a:p>
        </p:txBody>
      </p:sp>
      <p:sp>
        <p:nvSpPr>
          <p:cNvPr id="20" name="TextBox 19">
            <a:extLst>
              <a:ext uri="{FF2B5EF4-FFF2-40B4-BE49-F238E27FC236}">
                <a16:creationId xmlns:a16="http://schemas.microsoft.com/office/drawing/2014/main" id="{F333FAAB-72C7-9FA6-1E2C-525FD605923F}"/>
              </a:ext>
            </a:extLst>
          </p:cNvPr>
          <p:cNvSpPr txBox="1"/>
          <p:nvPr/>
        </p:nvSpPr>
        <p:spPr>
          <a:xfrm>
            <a:off x="9150332" y="3537901"/>
            <a:ext cx="2246215" cy="707886"/>
          </a:xfrm>
          <a:prstGeom prst="rect">
            <a:avLst/>
          </a:prstGeom>
          <a:noFill/>
        </p:spPr>
        <p:txBody>
          <a:bodyPr wrap="square" rtlCol="0">
            <a:spAutoFit/>
          </a:bodyPr>
          <a:lstStyle/>
          <a:p>
            <a:r>
              <a:rPr lang="fr-CA" sz="2000" dirty="0">
                <a:latin typeface="Roboto" panose="02000000000000000000" pitchFamily="2" charset="0"/>
                <a:ea typeface="Roboto" panose="02000000000000000000" pitchFamily="2" charset="0"/>
              </a:rPr>
              <a:t>conseils scolaires catholiques</a:t>
            </a:r>
          </a:p>
        </p:txBody>
      </p:sp>
      <p:sp>
        <p:nvSpPr>
          <p:cNvPr id="16" name="Oval 15">
            <a:extLst>
              <a:ext uri="{FF2B5EF4-FFF2-40B4-BE49-F238E27FC236}">
                <a16:creationId xmlns:a16="http://schemas.microsoft.com/office/drawing/2014/main" id="{357DD212-FA98-782E-9A86-1C9E05876BC7}"/>
              </a:ext>
              <a:ext uri="{C183D7F6-B498-43B3-948B-1728B52AA6E4}">
                <adec:decorative xmlns:adec="http://schemas.microsoft.com/office/drawing/2017/decorative" val="1"/>
              </a:ext>
            </a:extLst>
          </p:cNvPr>
          <p:cNvSpPr/>
          <p:nvPr/>
        </p:nvSpPr>
        <p:spPr>
          <a:xfrm>
            <a:off x="7987002" y="4632378"/>
            <a:ext cx="907554" cy="907554"/>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17" name="TextBox 16">
            <a:extLst>
              <a:ext uri="{FF2B5EF4-FFF2-40B4-BE49-F238E27FC236}">
                <a16:creationId xmlns:a16="http://schemas.microsoft.com/office/drawing/2014/main" id="{7EA109FD-9557-39EE-685C-368D5C3BF728}"/>
              </a:ext>
            </a:extLst>
          </p:cNvPr>
          <p:cNvSpPr txBox="1"/>
          <p:nvPr/>
        </p:nvSpPr>
        <p:spPr>
          <a:xfrm>
            <a:off x="8090738" y="4871178"/>
            <a:ext cx="700087" cy="461665"/>
          </a:xfrm>
          <a:prstGeom prst="rect">
            <a:avLst/>
          </a:prstGeom>
          <a:noFill/>
        </p:spPr>
        <p:txBody>
          <a:bodyPr wrap="square" rtlCol="0">
            <a:spAutoFit/>
          </a:bodyPr>
          <a:lstStyle/>
          <a:p>
            <a:pPr algn="ctr"/>
            <a:r>
              <a:rPr lang="fr-CA" sz="2400" b="1" dirty="0">
                <a:solidFill>
                  <a:schemeClr val="bg1"/>
                </a:solidFill>
                <a:latin typeface="Poppins SemiBold" pitchFamily="2" charset="77"/>
                <a:cs typeface="Poppins SemiBold" pitchFamily="2" charset="77"/>
              </a:rPr>
              <a:t>18</a:t>
            </a:r>
          </a:p>
        </p:txBody>
      </p:sp>
      <p:sp>
        <p:nvSpPr>
          <p:cNvPr id="21" name="TextBox 20">
            <a:extLst>
              <a:ext uri="{FF2B5EF4-FFF2-40B4-BE49-F238E27FC236}">
                <a16:creationId xmlns:a16="http://schemas.microsoft.com/office/drawing/2014/main" id="{0E63CC58-68D5-2742-C850-0523944C59B4}"/>
              </a:ext>
            </a:extLst>
          </p:cNvPr>
          <p:cNvSpPr txBox="1"/>
          <p:nvPr/>
        </p:nvSpPr>
        <p:spPr>
          <a:xfrm>
            <a:off x="9150333" y="4758481"/>
            <a:ext cx="2246214" cy="707886"/>
          </a:xfrm>
          <a:prstGeom prst="rect">
            <a:avLst/>
          </a:prstGeom>
          <a:noFill/>
        </p:spPr>
        <p:txBody>
          <a:bodyPr wrap="square" rtlCol="0">
            <a:spAutoFit/>
          </a:bodyPr>
          <a:lstStyle/>
          <a:p>
            <a:r>
              <a:rPr lang="fr-CA" sz="2000" dirty="0">
                <a:latin typeface="Roboto" panose="02000000000000000000" pitchFamily="2" charset="0"/>
                <a:ea typeface="Roboto" panose="02000000000000000000" pitchFamily="2" charset="0"/>
              </a:rPr>
              <a:t>conseils scolaires publiques</a:t>
            </a:r>
          </a:p>
        </p:txBody>
      </p:sp>
    </p:spTree>
    <p:extLst>
      <p:ext uri="{BB962C8B-B14F-4D97-AF65-F5344CB8AC3E}">
        <p14:creationId xmlns:p14="http://schemas.microsoft.com/office/powerpoint/2010/main" val="1273770906"/>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MHS" id="{35832978-C8E6-B042-B8DC-BFC164DBCA6B}" vid="{7F3B9972-31B6-3744-99A3-519A3BB7C17B}"/>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MHS" id="{35832978-C8E6-B042-B8DC-BFC164DBCA6B}" vid="{E5A62826-8893-5A4C-BF55-34C7107E5F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1c9f355-ecd3-4278-9438-8cd8c6e98a42">
      <Terms xmlns="http://schemas.microsoft.com/office/infopath/2007/PartnerControls"/>
    </lcf76f155ced4ddcb4097134ff3c332f>
    <Thumbnail xmlns="a1c9f355-ecd3-4278-9438-8cd8c6e98a42" xsi:nil="true"/>
    <thumbnails xmlns="a1c9f355-ecd3-4278-9438-8cd8c6e98a42" xsi:nil="true"/>
    <Priority xmlns="a1c9f355-ecd3-4278-9438-8cd8c6e98a42" xsi:nil="true"/>
    <TaxCatchAll xmlns="46a5dd20-f0b3-4d61-834b-69fb9fff00eb" xsi:nil="true"/>
    <Image xmlns="a1c9f355-ecd3-4278-9438-8cd8c6e98a42" xsi:nil="true"/>
    <SharedWithUsers xmlns="46a5dd20-f0b3-4d61-834b-69fb9fff00eb">
      <UserInfo>
        <DisplayName>Lucie Lauzon</DisplayName>
        <AccountId>8730</AccountId>
        <AccountType/>
      </UserInfo>
      <UserInfo>
        <DisplayName>Melissa Gagnon</DisplayName>
        <AccountId>7532</AccountId>
        <AccountType/>
      </UserInfo>
      <UserInfo>
        <DisplayName>Marsha Gillis</DisplayName>
        <AccountId>898</AccountId>
        <AccountType/>
      </UserInfo>
    </SharedWithUsers>
    <MediaLengthInSeconds xmlns="a1c9f355-ecd3-4278-9438-8cd8c6e98a42" xsi:nil="true"/>
    <_dlc_DocId xmlns="46a5dd20-f0b3-4d61-834b-69fb9fff00eb">2MMV42CKC3FZ-1937131458-41574</_dlc_DocId>
    <_dlc_DocIdUrl xmlns="46a5dd20-f0b3-4d61-834b-69fb9fff00eb">
      <Url>https://smhosmso.sharepoint.com/sites/SchoolMentalHealthOntario/_layouts/15/DocIdRedir.aspx?ID=2MMV42CKC3FZ-1937131458-41574</Url>
      <Description>2MMV42CKC3FZ-1937131458-41574</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CA129D4CF93FD40B4303B32156186A5" ma:contentTypeVersion="23" ma:contentTypeDescription="Create a new document." ma:contentTypeScope="" ma:versionID="8b511ac1d45c0a2b0d5b5c70e59e54a3">
  <xsd:schema xmlns:xsd="http://www.w3.org/2001/XMLSchema" xmlns:xs="http://www.w3.org/2001/XMLSchema" xmlns:p="http://schemas.microsoft.com/office/2006/metadata/properties" xmlns:ns2="a1c9f355-ecd3-4278-9438-8cd8c6e98a42" xmlns:ns3="46a5dd20-f0b3-4d61-834b-69fb9fff00eb" targetNamespace="http://schemas.microsoft.com/office/2006/metadata/properties" ma:root="true" ma:fieldsID="af037e2c9deb379783274aab3f518ee7" ns2:_="" ns3:_="">
    <xsd:import namespace="a1c9f355-ecd3-4278-9438-8cd8c6e98a42"/>
    <xsd:import namespace="46a5dd20-f0b3-4d61-834b-69fb9fff00eb"/>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3:_dlc_DocId" minOccurs="0"/>
                <xsd:element ref="ns3:_dlc_DocIdUrl" minOccurs="0"/>
                <xsd:element ref="ns3:_dlc_DocIdPersistId" minOccurs="0"/>
                <xsd:element ref="ns2:MediaServiceAutoKeyPoints" minOccurs="0"/>
                <xsd:element ref="ns2:MediaServiceKeyPoints" minOccurs="0"/>
                <xsd:element ref="ns2:MediaServiceLocation" minOccurs="0"/>
                <xsd:element ref="ns2:Priority" minOccurs="0"/>
                <xsd:element ref="ns2:MediaLengthInSeconds" minOccurs="0"/>
                <xsd:element ref="ns2:Thumbnail" minOccurs="0"/>
                <xsd:element ref="ns2:Image" minOccurs="0"/>
                <xsd:element ref="ns2:thumbn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c9f355-ecd3-4278-9438-8cd8c6e98a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Priority" ma:index="22" nillable="true" ma:displayName="Priority" ma:format="Dropdown" ma:internalName="Priority">
      <xsd:simpleType>
        <xsd:restriction base="dms:Text">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Thumbnail" ma:index="24" nillable="true" ma:displayName="Thumbnail" ma:format="Thumbnail" ma:internalName="Thumbnail">
      <xsd:simpleType>
        <xsd:restriction base="dms:Unknown"/>
      </xsd:simpleType>
    </xsd:element>
    <xsd:element name="Image" ma:index="25" nillable="true" ma:displayName="Image" ma:format="Thumbnail" ma:internalName="Image">
      <xsd:simpleType>
        <xsd:restriction base="dms:Unknown"/>
      </xsd:simpleType>
    </xsd:element>
    <xsd:element name="thumbnails" ma:index="26" nillable="true" ma:displayName="thumbnails" ma:internalName="thumbnails">
      <xsd:simpleType>
        <xsd:restriction base="dms:Unknown"/>
      </xsd:simpleType>
    </xsd:element>
    <xsd:element name="lcf76f155ced4ddcb4097134ff3c332f" ma:index="28" nillable="true" ma:taxonomy="true" ma:internalName="lcf76f155ced4ddcb4097134ff3c332f" ma:taxonomyFieldName="MediaServiceImageTags" ma:displayName="Image Tags" ma:readOnly="false" ma:fieldId="{5cf76f15-5ced-4ddc-b409-7134ff3c332f}" ma:taxonomyMulti="true" ma:sspId="ee09c4f2-25f2-413f-84f7-6952626b590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6a5dd20-f0b3-4d61-834b-69fb9fff00e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_dlc_DocId" ma:index="16" nillable="true" ma:displayName="Document ID Value" ma:description="The value of the document ID assigned to this item." ma:internalName="_dlc_DocId" ma:readOnly="true">
      <xsd:simpleType>
        <xsd:restriction base="dms:Text"/>
      </xsd:simpleType>
    </xsd:element>
    <xsd:element name="_dlc_DocIdUrl" ma:index="17"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8" nillable="true" ma:displayName="Persist ID" ma:description="Keep ID on add." ma:hidden="true" ma:internalName="_dlc_DocIdPersistId" ma:readOnly="true">
      <xsd:simpleType>
        <xsd:restriction base="dms:Boolean"/>
      </xsd:simpleType>
    </xsd:element>
    <xsd:element name="TaxCatchAll" ma:index="29" nillable="true" ma:displayName="Taxonomy Catch All Column" ma:hidden="true" ma:list="{4843a7ca-e0a5-46f1-9d85-5afda220eee2}" ma:internalName="TaxCatchAll" ma:showField="CatchAllData" ma:web="46a5dd20-f0b3-4d61-834b-69fb9fff00e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F50B616F-9DF6-4169-9A91-77CECD0AAFA2}">
  <ds:schemaRefs>
    <ds:schemaRef ds:uri="a1c9f355-ecd3-4278-9438-8cd8c6e98a42"/>
    <ds:schemaRef ds:uri="http://purl.org/dc/terms/"/>
    <ds:schemaRef ds:uri="http://schemas.microsoft.com/office/2006/documentManagement/types"/>
    <ds:schemaRef ds:uri="http://purl.org/dc/dcmitype/"/>
    <ds:schemaRef ds:uri="http://purl.org/dc/elements/1.1/"/>
    <ds:schemaRef ds:uri="http://www.w3.org/XML/1998/namespace"/>
    <ds:schemaRef ds:uri="http://schemas.microsoft.com/office/infopath/2007/PartnerControls"/>
    <ds:schemaRef ds:uri="http://schemas.openxmlformats.org/package/2006/metadata/core-properties"/>
    <ds:schemaRef ds:uri="46a5dd20-f0b3-4d61-834b-69fb9fff00eb"/>
    <ds:schemaRef ds:uri="http://schemas.microsoft.com/office/2006/metadata/properties"/>
  </ds:schemaRefs>
</ds:datastoreItem>
</file>

<file path=customXml/itemProps2.xml><?xml version="1.0" encoding="utf-8"?>
<ds:datastoreItem xmlns:ds="http://schemas.openxmlformats.org/officeDocument/2006/customXml" ds:itemID="{5097E40B-A56C-4F72-B44B-F964DE441125}">
  <ds:schemaRefs>
    <ds:schemaRef ds:uri="http://schemas.microsoft.com/sharepoint/v3/contenttype/forms"/>
  </ds:schemaRefs>
</ds:datastoreItem>
</file>

<file path=customXml/itemProps3.xml><?xml version="1.0" encoding="utf-8"?>
<ds:datastoreItem xmlns:ds="http://schemas.openxmlformats.org/officeDocument/2006/customXml" ds:itemID="{BD7AA274-ABC4-48F7-B675-A38C05B9E60F}">
  <ds:schemaRefs>
    <ds:schemaRef ds:uri="46a5dd20-f0b3-4d61-834b-69fb9fff00eb"/>
    <ds:schemaRef ds:uri="a1c9f355-ecd3-4278-9438-8cd8c6e98a4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0562E009-192D-4AE8-A802-83B28F94E999}">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24</TotalTime>
  <Words>6948</Words>
  <Application>Microsoft Office PowerPoint</Application>
  <PresentationFormat>Widescreen</PresentationFormat>
  <Paragraphs>481</Paragraphs>
  <Slides>43</Slides>
  <Notes>43</Notes>
  <HiddenSlides>0</HiddenSlides>
  <MMClips>1</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Office Theme</vt:lpstr>
      <vt:lpstr>Custom Design</vt:lpstr>
      <vt:lpstr>Remarques pour l'orateur</vt:lpstr>
      <vt:lpstr>Diriger pour favoriser la santé mentale à l’école</vt:lpstr>
      <vt:lpstr>Santé mentale en milieu scolaire Ontario offre :</vt:lpstr>
      <vt:lpstr>Les directions et les directions adjointes des écoles ont un rôle primordial à jouer</vt:lpstr>
      <vt:lpstr>Contexte</vt:lpstr>
      <vt:lpstr>Examen et mise à jour</vt:lpstr>
      <vt:lpstr>Éléments supplémentaires visés par la mise à jour</vt:lpstr>
      <vt:lpstr>Préparer le terrain :  Conclusions des groupes de discussion</vt:lpstr>
      <vt:lpstr>Que disent les directions et les directions adjointes des écoles?</vt:lpstr>
      <vt:lpstr>Que signifie Diriger pour favoriser la santé mentale à l’école?</vt:lpstr>
      <vt:lpstr>Éléments clés de la gestion de la santé mentale et du bien-être des élèves</vt:lpstr>
      <vt:lpstr>Exigences pour réussir à diriger pour favoriser la santé mentale à l’école</vt:lpstr>
      <vt:lpstr>Défis et obstacles pour pouvoir « Diriger pour favoriser la santé mentale à l’école »</vt:lpstr>
      <vt:lpstr>Exigences pour surmonter les obstacles à diriger pour favoriser la santé mentale à l’école</vt:lpstr>
      <vt:lpstr>Informations les plus utiles de la ressource originale « diriger pour favoriser la santé mentale à l’école »</vt:lpstr>
      <vt:lpstr>Suggestions clés pour améliorer la ressource – en général</vt:lpstr>
      <vt:lpstr>Suggestions clés pour améliorer la ressource - Contenu</vt:lpstr>
      <vt:lpstr>Préparer le terrain :  La voix des élèves</vt:lpstr>
      <vt:lpstr>Que disent les élèves?</vt:lpstr>
      <vt:lpstr>Diriger pour favoriser la santé mentale à l’école La version 2024</vt:lpstr>
      <vt:lpstr>De 2013 à 2024</vt:lpstr>
      <vt:lpstr>Mise à jour du livre électronique Diriger pour favoriser la santé mentale à l'école</vt:lpstr>
      <vt:lpstr>Section A : Mise en situation et contexte </vt:lpstr>
      <vt:lpstr>Section B : Fondements clés pour diriger en favorisant la santé mentale à l’école</vt:lpstr>
      <vt:lpstr>Section C : Santé mentale en milieu scolaire soutenant l’affirmation identitaire</vt:lpstr>
      <vt:lpstr>Section D : Système de soutien à plusieurs niveaux pour la santé mentale en milieu scolaire</vt:lpstr>
      <vt:lpstr>Section D: Système de soutien à plusieurs niveaux pour la santé mentale en milieu scolaire - 2</vt:lpstr>
      <vt:lpstr>Section E : Comprendre et soutenir les élèves qui font face à des défis</vt:lpstr>
      <vt:lpstr>Section F : Le bien-être du personnel scolaire</vt:lpstr>
      <vt:lpstr>Références</vt:lpstr>
      <vt:lpstr>Diriger pour favoriser la santé mentale à l’école– série de ressources</vt:lpstr>
      <vt:lpstr>Diriger pour favoriser la santé mentale à l’école– série de ressources - 2</vt:lpstr>
      <vt:lpstr>Comment accéder au livre électronique</vt:lpstr>
      <vt:lpstr>Points à prendre en compte pour assurer l’efficacité de la mise en œuvre​</vt:lpstr>
      <vt:lpstr>Pourquoi adopter un processus intentionnel, explicite et systémique?​</vt:lpstr>
      <vt:lpstr>Cadre de mise en œuvre​</vt:lpstr>
      <vt:lpstr>Cadre de mise en œuvre de SMS-ON​</vt:lpstr>
      <vt:lpstr>Cadre de mise en œuvre de SMS-ON​- 2</vt:lpstr>
      <vt:lpstr>Cadre de mise en œuvre de SMS-ON​- 3</vt:lpstr>
      <vt:lpstr>Trousse de mobilisation​</vt:lpstr>
      <vt:lpstr>Comment partager</vt:lpstr>
      <vt:lpstr>Informations de contact</vt:lpstr>
      <vt:lpstr>L’accessibilité</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An</dc:creator>
  <cp:lastModifiedBy>Sarah Stright</cp:lastModifiedBy>
  <cp:revision>6</cp:revision>
  <dcterms:created xsi:type="dcterms:W3CDTF">2024-01-22T23:43:37Z</dcterms:created>
  <dcterms:modified xsi:type="dcterms:W3CDTF">2024-03-18T18:26:40Z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0x010100CCA129D4CF93FD40B4303B32156186A5</vt:lpwstr>
  </property>
  <property fmtid="{D5CDD505-2E9C-101B-9397-08002B2CF9AE}" pid="3" name="Order">
    <vt:r8>18700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_dlc_DocIdItemGuid">
    <vt:lpwstr>d4755e6b-5dbd-47e9-9556-187ab8c8b508</vt:lpwstr>
  </property>
</Properties>
</file>